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50" r:id="rId1"/>
  </p:sldMasterIdLst>
  <p:notesMasterIdLst>
    <p:notesMasterId r:id="rId3"/>
  </p:notesMasterIdLst>
  <p:handoutMasterIdLst>
    <p:handoutMasterId r:id="rId4"/>
  </p:handoutMasterIdLst>
  <p:sldIdLst>
    <p:sldId id="1044" r:id="rId2"/>
  </p:sldIdLst>
  <p:sldSz cx="9144000" cy="6858000" type="screen4x3"/>
  <p:notesSz cx="6991350" cy="92821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charset="0"/>
        <a:ea typeface="+mn-ea"/>
        <a:cs typeface="+mn-cs"/>
      </a:defRPr>
    </a:lvl5pPr>
    <a:lvl6pPr marL="2286000" algn="l" defTabSz="457200" rtl="0" eaLnBrk="1" latinLnBrk="0" hangingPunct="1">
      <a:defRPr kumimoji="1" kern="1200">
        <a:solidFill>
          <a:schemeClr val="tx1"/>
        </a:solidFill>
        <a:latin typeface="Comic Sans MS" charset="0"/>
        <a:ea typeface="+mn-ea"/>
        <a:cs typeface="+mn-cs"/>
      </a:defRPr>
    </a:lvl6pPr>
    <a:lvl7pPr marL="2743200" algn="l" defTabSz="457200" rtl="0" eaLnBrk="1" latinLnBrk="0" hangingPunct="1">
      <a:defRPr kumimoji="1" kern="1200">
        <a:solidFill>
          <a:schemeClr val="tx1"/>
        </a:solidFill>
        <a:latin typeface="Comic Sans MS" charset="0"/>
        <a:ea typeface="+mn-ea"/>
        <a:cs typeface="+mn-cs"/>
      </a:defRPr>
    </a:lvl7pPr>
    <a:lvl8pPr marL="3200400" algn="l" defTabSz="457200" rtl="0" eaLnBrk="1" latinLnBrk="0" hangingPunct="1">
      <a:defRPr kumimoji="1" kern="1200">
        <a:solidFill>
          <a:schemeClr val="tx1"/>
        </a:solidFill>
        <a:latin typeface="Comic Sans MS" charset="0"/>
        <a:ea typeface="+mn-ea"/>
        <a:cs typeface="+mn-cs"/>
      </a:defRPr>
    </a:lvl8pPr>
    <a:lvl9pPr marL="3657600" algn="l" defTabSz="457200" rtl="0" eaLnBrk="1" latinLnBrk="0" hangingPunct="1">
      <a:defRPr kumimoji="1" kern="1200">
        <a:solidFill>
          <a:schemeClr val="tx1"/>
        </a:solidFill>
        <a:latin typeface="Comic Sans M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FFFBCA"/>
    <a:srgbClr val="006600"/>
    <a:srgbClr val="FFF0D6"/>
    <a:srgbClr val="FFFFE5"/>
    <a:srgbClr val="FFE1D0"/>
    <a:srgbClr val="00FF00"/>
    <a:srgbClr val="EAD320"/>
    <a:srgbClr val="990033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780" autoAdjust="0"/>
    <p:restoredTop sz="90612" autoAdjust="0"/>
  </p:normalViewPr>
  <p:slideViewPr>
    <p:cSldViewPr snapToGrid="0" snapToObjects="1">
      <p:cViewPr varScale="1">
        <p:scale>
          <a:sx n="111" d="100"/>
          <a:sy n="111" d="100"/>
        </p:scale>
        <p:origin x="336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-1704" y="-112"/>
      </p:cViewPr>
      <p:guideLst>
        <p:guide orient="horz" pos="2923"/>
        <p:guide pos="220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0" tIns="46474" rIns="92950" bIns="46474" numCol="1" anchor="t" anchorCtr="0" compatLnSpc="1">
            <a:prstTxWarp prst="textNoShape">
              <a:avLst/>
            </a:prstTxWarp>
          </a:bodyPr>
          <a:lstStyle>
            <a:lvl1pPr defTabSz="928688">
              <a:defRPr kumimoji="0" sz="1200"/>
            </a:lvl1pPr>
          </a:lstStyle>
          <a:p>
            <a:endParaRPr 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0" tIns="46474" rIns="92950" bIns="46474" numCol="1" anchor="t" anchorCtr="0" compatLnSpc="1">
            <a:prstTxWarp prst="textNoShape">
              <a:avLst/>
            </a:prstTxWarp>
          </a:bodyPr>
          <a:lstStyle>
            <a:lvl1pPr algn="r" defTabSz="928688">
              <a:defRPr kumimoji="0" sz="1200"/>
            </a:lvl1pPr>
          </a:lstStyle>
          <a:p>
            <a:fld id="{F0D2C31F-C683-5A4A-B55D-EBDD7546B284}" type="datetime1">
              <a:rPr lang="en-US"/>
              <a:pPr/>
              <a:t>11/27/24</a:t>
            </a:fld>
            <a:endParaRPr lang="en-US" dirty="0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6975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0" tIns="46474" rIns="92950" bIns="46474" numCol="1" anchor="b" anchorCtr="0" compatLnSpc="1">
            <a:prstTxWarp prst="textNoShape">
              <a:avLst/>
            </a:prstTxWarp>
          </a:bodyPr>
          <a:lstStyle>
            <a:lvl1pPr defTabSz="928688">
              <a:defRPr kumimoji="0" sz="1200"/>
            </a:lvl1pPr>
          </a:lstStyle>
          <a:p>
            <a:endParaRPr lang="en-US" dirty="0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16975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0" tIns="46474" rIns="92950" bIns="46474" numCol="1" anchor="b" anchorCtr="0" compatLnSpc="1">
            <a:prstTxWarp prst="textNoShape">
              <a:avLst/>
            </a:prstTxWarp>
          </a:bodyPr>
          <a:lstStyle>
            <a:lvl1pPr algn="r" defTabSz="928688">
              <a:defRPr kumimoji="0" sz="1200"/>
            </a:lvl1pPr>
          </a:lstStyle>
          <a:p>
            <a:fld id="{A52B6155-CBD1-1348-94CD-64B98E35A76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111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0" tIns="46474" rIns="92950" bIns="46474" numCol="1" anchor="t" anchorCtr="0" compatLnSpc="1">
            <a:prstTxWarp prst="textNoShape">
              <a:avLst/>
            </a:prstTxWarp>
          </a:bodyPr>
          <a:lstStyle>
            <a:lvl1pPr defTabSz="928688">
              <a:defRPr kumimoji="0" sz="1200"/>
            </a:lvl1pPr>
          </a:lstStyle>
          <a:p>
            <a:endParaRPr lang="en-US" dirty="0"/>
          </a:p>
        </p:txBody>
      </p:sp>
      <p:sp>
        <p:nvSpPr>
          <p:cNvPr id="2057" name="Rectangle 9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77925" y="698500"/>
            <a:ext cx="4637088" cy="34782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0075"/>
            <a:ext cx="5121275" cy="417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0" tIns="46474" rIns="92950" bIns="464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0" tIns="46474" rIns="92950" bIns="46474" numCol="1" anchor="t" anchorCtr="0" compatLnSpc="1">
            <a:prstTxWarp prst="textNoShape">
              <a:avLst/>
            </a:prstTxWarp>
          </a:bodyPr>
          <a:lstStyle>
            <a:lvl1pPr algn="r" defTabSz="928688">
              <a:defRPr kumimoji="0" sz="1200"/>
            </a:lvl1pPr>
          </a:lstStyle>
          <a:p>
            <a:fld id="{9B029E08-AA32-F841-9850-6BD74B135E76}" type="datetime1">
              <a:rPr lang="en-US"/>
              <a:pPr/>
              <a:t>11/27/24</a:t>
            </a:fld>
            <a:endParaRPr lang="en-US" dirty="0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6975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0" tIns="46474" rIns="92950" bIns="46474" numCol="1" anchor="b" anchorCtr="0" compatLnSpc="1">
            <a:prstTxWarp prst="textNoShape">
              <a:avLst/>
            </a:prstTxWarp>
          </a:bodyPr>
          <a:lstStyle>
            <a:lvl1pPr defTabSz="928688">
              <a:defRPr kumimoji="0" sz="1200"/>
            </a:lvl1pPr>
          </a:lstStyle>
          <a:p>
            <a:endParaRPr lang="en-US" dirty="0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16975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0" tIns="46474" rIns="92950" bIns="46474" numCol="1" anchor="b" anchorCtr="0" compatLnSpc="1">
            <a:prstTxWarp prst="textNoShape">
              <a:avLst/>
            </a:prstTxWarp>
          </a:bodyPr>
          <a:lstStyle>
            <a:lvl1pPr algn="r" defTabSz="928688">
              <a:defRPr kumimoji="0" sz="1200"/>
            </a:lvl1pPr>
          </a:lstStyle>
          <a:p>
            <a:fld id="{9830394C-FF05-7F4A-8CA1-FD97CF60A48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8499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9525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0" y="0"/>
            <a:ext cx="9144000" cy="1524000"/>
          </a:xfrm>
        </p:spPr>
        <p:txBody>
          <a:bodyPr anchor="b"/>
          <a:lstStyle>
            <a:lvl1pPr>
              <a:lnSpc>
                <a:spcPct val="80000"/>
              </a:lnSpc>
              <a:defRPr sz="3200">
                <a:solidFill>
                  <a:schemeClr val="folHlink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7183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B29CD8-AAF7-CD4D-98B5-92505D4E9142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82055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6E061A-3206-4D44-9C5A-1674BE5EB4CE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85255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78523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5F7522-F9AF-4840-AC93-C82AFB8ED311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50976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D3F650-96CD-2B45-9CB0-B66A0A0715E2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16453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FA62AD-8B9F-3042-9EC9-EBDCC2F161CF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77687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2261C7-29F4-A242-8EED-DF162EA5855F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64988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2D1987-1499-D342-9BBD-9F50F4C0B810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65256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DEF287-DEB1-F44A-B131-B827309A09B0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64417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39B4CB-47DC-1D47-A2CD-6C9716C11B8D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38582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7A089D-543D-F14B-9F67-02CE393170D7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87581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5860" y="203538"/>
            <a:ext cx="786754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3" name="Straight Connector 2"/>
          <p:cNvCxnSpPr/>
          <p:nvPr userDrawn="1"/>
        </p:nvCxnSpPr>
        <p:spPr bwMode="auto">
          <a:xfrm flipV="1">
            <a:off x="596672" y="596626"/>
            <a:ext cx="7841976" cy="17047"/>
          </a:xfrm>
          <a:prstGeom prst="line">
            <a:avLst/>
          </a:prstGeom>
          <a:solidFill>
            <a:schemeClr val="tx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Rectangle 4">
            <a:extLst>
              <a:ext uri="{FF2B5EF4-FFF2-40B4-BE49-F238E27FC236}">
                <a16:creationId xmlns:a16="http://schemas.microsoft.com/office/drawing/2014/main" id="{C854F03D-AEBD-BD37-55F5-CCB14678E6F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91160" y="6531196"/>
            <a:ext cx="7962248" cy="194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Intro to CS / RUNI / lecture </a:t>
            </a:r>
            <a:r>
              <a:rPr lang="he-IL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5-1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                                                                                                                                                                 slide </a:t>
            </a:r>
            <a:fld id="{0E022C0D-3723-2343-B86A-05A05703B5CB}" type="slidenum">
              <a: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pPr>
                <a:defRPr/>
              </a:pPr>
              <a:t>‹#›</a:t>
            </a:fld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410690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</p:sldLayoutIdLst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rgbClr val="000000"/>
          </a:solidFill>
          <a:latin typeface="Arial"/>
          <a:ea typeface="ＭＳ Ｐゴシック" charset="-128"/>
          <a:cs typeface="Arial"/>
        </a:defRPr>
      </a:lvl1pPr>
      <a:lvl2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  <a:ea typeface="ＭＳ Ｐゴシック" charset="-128"/>
          <a:cs typeface="ＭＳ Ｐゴシック" charset="-128"/>
        </a:defRPr>
      </a:lvl5pPr>
      <a:lvl6pPr marL="4572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</a:defRPr>
      </a:lvl6pPr>
      <a:lvl7pPr marL="9144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</a:defRPr>
      </a:lvl7pPr>
      <a:lvl8pPr marL="13716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</a:defRPr>
      </a:lvl8pPr>
      <a:lvl9pPr marL="18288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</a:defRPr>
      </a:lvl9pPr>
    </p:titleStyle>
    <p:bodyStyle>
      <a:lvl1pPr marL="342900" indent="-342900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rgbClr val="003399"/>
        </a:buClr>
        <a:buSzPct val="50000"/>
        <a:buFont typeface="Monotype Sorts" charset="2"/>
        <a:defRPr kumimoji="1">
          <a:solidFill>
            <a:srgbClr val="003399"/>
          </a:solidFill>
          <a:latin typeface="+mn-lt"/>
          <a:ea typeface="ＭＳ Ｐゴシック" charset="-128"/>
          <a:cs typeface="ＭＳ Ｐゴシック" charset="-128"/>
        </a:defRPr>
      </a:lvl1pPr>
      <a:lvl2pPr marL="346075" indent="-231775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50000"/>
        <a:buFont typeface="Monotype Sorts" charset="2"/>
        <a:buChar char="n"/>
        <a:defRPr kumimoji="1">
          <a:solidFill>
            <a:schemeClr val="tx1"/>
          </a:solidFill>
          <a:latin typeface="+mn-lt"/>
          <a:ea typeface="ＭＳ Ｐゴシック" charset="-128"/>
        </a:defRPr>
      </a:lvl2pPr>
      <a:lvl3pPr marL="627063" indent="-166688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3pPr>
      <a:lvl4pPr marL="1147763" indent="-40481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charset="2"/>
        <a:buChar char="!"/>
        <a:defRPr kumimoji="1">
          <a:solidFill>
            <a:schemeClr val="tx1"/>
          </a:solidFill>
          <a:latin typeface="+mn-lt"/>
          <a:ea typeface="ＭＳ Ｐゴシック" charset="-128"/>
        </a:defRPr>
      </a:lvl4pPr>
      <a:lvl5pPr marL="15398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5pPr>
      <a:lvl6pPr marL="19970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4542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29114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3686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Endnote: A view on Java, </a:t>
            </a:r>
            <a:r>
              <a:rPr lang="en-US" sz="1600" dirty="0"/>
              <a:t>from a developer / entrepreneur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8292B4-0DFA-A84E-A1DE-477B1C07DE6F}"/>
              </a:ext>
            </a:extLst>
          </p:cNvPr>
          <p:cNvSpPr txBox="1"/>
          <p:nvPr/>
        </p:nvSpPr>
        <p:spPr>
          <a:xfrm>
            <a:off x="485860" y="660738"/>
            <a:ext cx="7867548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600"/>
              </a:spcBef>
            </a:pPr>
            <a:r>
              <a:rPr lang="en-US" sz="1600" b="0" i="0" dirty="0">
                <a:solidFill>
                  <a:srgbClr val="4E42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... Java ... is a strongly typed language, and everything is contained in classes. The absoluteness of this design cuts away complexity and lends cleanness to the language and programs that use it.</a:t>
            </a:r>
          </a:p>
          <a:p>
            <a:pPr algn="l">
              <a:spcBef>
                <a:spcPts val="600"/>
              </a:spcBef>
            </a:pPr>
            <a:r>
              <a:rPr lang="en-US" sz="1600" b="0" i="0" dirty="0">
                <a:solidFill>
                  <a:srgbClr val="4E42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Well-written Java programs have a mechanical elegance of well-written object-oriented code. The functionality is the result of interacting components, like gears in a machine. </a:t>
            </a:r>
          </a:p>
          <a:p>
            <a:pPr algn="l">
              <a:spcBef>
                <a:spcPts val="600"/>
              </a:spcBef>
            </a:pPr>
            <a:r>
              <a:rPr lang="en-US" sz="1600" b="1" i="0" dirty="0">
                <a:solidFill>
                  <a:srgbClr val="4E42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cost of this approach is confusion in the early stages of learning</a:t>
            </a:r>
            <a:r>
              <a:rPr lang="en-US" sz="1600" b="0" i="0" dirty="0">
                <a:solidFill>
                  <a:srgbClr val="4E42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Virtually every Java beginner asks: what is the </a:t>
            </a:r>
            <a:r>
              <a:rPr lang="en-US" sz="1200" b="0" i="0" dirty="0">
                <a:solidFill>
                  <a:srgbClr val="4E424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600" b="0" i="0" dirty="0">
                <a:solidFill>
                  <a:srgbClr val="4E42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keyword there for, what is a </a:t>
            </a:r>
            <a:r>
              <a:rPr lang="en-US" sz="1600" b="0" i="1" dirty="0">
                <a:solidFill>
                  <a:srgbClr val="4E42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1600" b="0" i="0" dirty="0">
                <a:solidFill>
                  <a:srgbClr val="4E42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why on earth do </a:t>
            </a:r>
            <a:r>
              <a:rPr lang="en-US" sz="1600" b="0" i="0">
                <a:solidFill>
                  <a:srgbClr val="4E42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0" i="0" dirty="0">
                <a:solidFill>
                  <a:srgbClr val="4E42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need to write "</a:t>
            </a:r>
            <a:r>
              <a:rPr lang="en-US" sz="1200" b="0" i="0" dirty="0">
                <a:solidFill>
                  <a:srgbClr val="4E424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600" b="0" i="0" dirty="0">
                <a:solidFill>
                  <a:srgbClr val="4E42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4E424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1600" b="0" i="0" dirty="0">
                <a:solidFill>
                  <a:srgbClr val="4E42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4E424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600" b="0" i="0" dirty="0">
                <a:solidFill>
                  <a:srgbClr val="4E42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4E424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1200" b="0" i="0" dirty="0">
                <a:solidFill>
                  <a:srgbClr val="4E424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(String[]</a:t>
            </a:r>
            <a:r>
              <a:rPr lang="en-US" sz="1600" b="0" i="0" dirty="0">
                <a:solidFill>
                  <a:srgbClr val="4E42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>
                <a:solidFill>
                  <a:srgbClr val="4E424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600" b="0" i="0" dirty="0">
                <a:solidFill>
                  <a:srgbClr val="4E42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)" just to print "hello world"?</a:t>
            </a:r>
          </a:p>
          <a:p>
            <a:pPr algn="l">
              <a:spcBef>
                <a:spcPts val="600"/>
              </a:spcBef>
            </a:pPr>
            <a:r>
              <a:rPr lang="en-US" sz="1600" b="0" i="0" dirty="0">
                <a:solidFill>
                  <a:srgbClr val="4E42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... Those learning curves are potent aspects of a large-scale order: The beginner is encountering and absorbing sophisticated concepts that are fundamental to the Java way of doing things.</a:t>
            </a:r>
          </a:p>
          <a:p>
            <a:pPr algn="l">
              <a:spcBef>
                <a:spcPts val="600"/>
              </a:spcBef>
            </a:pPr>
            <a:r>
              <a:rPr lang="en-US" sz="1600" b="0" i="0" dirty="0">
                <a:solidFill>
                  <a:srgbClr val="4E42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... </a:t>
            </a:r>
            <a:r>
              <a:rPr lang="en-US" sz="1600" b="1" i="0" dirty="0">
                <a:solidFill>
                  <a:srgbClr val="4E42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strictly class-based structure of Java programs lends itself to good programming-in-the-large</a:t>
            </a:r>
            <a:r>
              <a:rPr lang="en-US" sz="1600" b="0" i="0" dirty="0">
                <a:solidFill>
                  <a:srgbClr val="4E42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As systems grow in size, the structure, which might seem unwieldy at a smaller scale, becomes more beneficial... </a:t>
            </a:r>
            <a:r>
              <a:rPr lang="en-US" sz="1600" b="1" i="0" dirty="0">
                <a:solidFill>
                  <a:srgbClr val="4E42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vindicates the burden of early-phase learning</a:t>
            </a:r>
            <a:r>
              <a:rPr lang="en-US" sz="1600" b="0" i="0" dirty="0">
                <a:solidFill>
                  <a:srgbClr val="4E42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spcBef>
                <a:spcPts val="600"/>
              </a:spcBef>
            </a:pPr>
            <a:r>
              <a:rPr lang="en-US" sz="1600" b="0" i="0" dirty="0">
                <a:solidFill>
                  <a:srgbClr val="4E42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are legitimate gripes about Java syntax, to be sure—the same is true of every other language. As Bjarne </a:t>
            </a:r>
            <a:r>
              <a:rPr lang="en-US" sz="1600" dirty="0">
                <a:solidFill>
                  <a:srgbClr val="4E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Stroustrup once said, “There are only two kinds of languages: the ones people complain about, and the ones nobody uses.” (Matthew Tyson, Infoworld, 2024)</a:t>
            </a:r>
          </a:p>
        </p:txBody>
      </p:sp>
    </p:spTree>
    <p:extLst>
      <p:ext uri="{BB962C8B-B14F-4D97-AF65-F5344CB8AC3E}">
        <p14:creationId xmlns:p14="http://schemas.microsoft.com/office/powerpoint/2010/main" val="2629557396"/>
      </p:ext>
    </p:extLst>
  </p:cSld>
  <p:clrMapOvr>
    <a:masterClrMapping/>
  </p:clrMapOvr>
</p:sld>
</file>

<file path=ppt/theme/theme1.xml><?xml version="1.0" encoding="utf-8"?>
<a:theme xmlns:a="http://schemas.openxmlformats.org/drawingml/2006/main" name="1_introcs">
  <a:themeElements>
    <a:clrScheme name="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003399"/>
      </a:folHlink>
    </a:clrScheme>
    <a:fontScheme name="introc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mic Sans MS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mic Sans MS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introcs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cs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cs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cs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cs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cs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cs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28060</TotalTime>
  <Words>265</Words>
  <Application>Microsoft Macintosh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Comic Sans MS</vt:lpstr>
      <vt:lpstr>Consolas</vt:lpstr>
      <vt:lpstr>Monotype Sorts</vt:lpstr>
      <vt:lpstr>Times New Roman</vt:lpstr>
      <vt:lpstr>Wingdings</vt:lpstr>
      <vt:lpstr>1_introcs</vt:lpstr>
      <vt:lpstr>Endnote: A view on Java, from a developer / entrepreneur</vt:lpstr>
    </vt:vector>
  </TitlesOfParts>
  <Manager/>
  <Company>Princeton University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 of Two:  Trace</dc:title>
  <dc:subject/>
  <dc:creator>Kevin Wayne</dc:creator>
  <cp:keywords/>
  <dc:description/>
  <cp:lastModifiedBy>Schocken Shimon</cp:lastModifiedBy>
  <cp:revision>879</cp:revision>
  <dcterms:created xsi:type="dcterms:W3CDTF">2010-03-25T13:24:56Z</dcterms:created>
  <dcterms:modified xsi:type="dcterms:W3CDTF">2024-11-27T07:19:10Z</dcterms:modified>
  <cp:category/>
</cp:coreProperties>
</file>