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6L5Eq/qfd7hIh57K0ym9Rgp9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B376C-BA6C-47B3-816D-62AEB7E6F965}">
  <a:tblStyle styleId="{6DBB376C-BA6C-47B3-816D-62AEB7E6F965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25920d48_0_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31025920d48_0_15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31025920d48_0_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25920d48_0_3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025920d48_0_3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1025920d48_0_32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025920d48_0_97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1025920d48_0_9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1025920d48_0_97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025920d48_0_1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1025920d48_0_113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31025920d48_0_1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025920d48_0_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1025920d48_0_24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31025920d48_0_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שני צופציקים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25920d48_0_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31025920d48_0_0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31025920d48_0_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25920d48_0_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31025920d48_0_7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31025920d48_0_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אפשר בתכנית שלנו ממש להשתמש בערכים true ו false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שני צופציקים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Main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025920d48_1_120"/>
          <p:cNvSpPr txBox="1"/>
          <p:nvPr>
            <p:ph idx="1" type="body"/>
          </p:nvPr>
        </p:nvSpPr>
        <p:spPr>
          <a:xfrm>
            <a:off x="247650" y="1148080"/>
            <a:ext cx="65112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4" name="Google Shape;54;g31025920d48_1_120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g31025920d48_1_120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g31025920d48_1_120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31025920d48_1_120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and text">
  <p:cSld name="Cod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025920d48_1_126"/>
          <p:cNvSpPr txBox="1"/>
          <p:nvPr>
            <p:ph idx="1" type="body"/>
          </p:nvPr>
        </p:nvSpPr>
        <p:spPr>
          <a:xfrm>
            <a:off x="4633332" y="1148080"/>
            <a:ext cx="21255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0" name="Google Shape;60;g31025920d48_1_126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31025920d48_1_126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31025920d48_1_126"/>
          <p:cNvSpPr txBox="1"/>
          <p:nvPr>
            <p:ph idx="2" type="body"/>
          </p:nvPr>
        </p:nvSpPr>
        <p:spPr>
          <a:xfrm>
            <a:off x="247649" y="1134427"/>
            <a:ext cx="4263000" cy="50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g31025920d48_1_126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31025920d48_1_126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1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3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13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  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Variables and Data Types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Workshop, RUNI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Workshop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74" name="Google Shape;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3.gstatic.com/images?q=tbn:ANd9GcQmhYX5gclgZdnlbvgHI1sH6LJs57p6GdpMMJ-7WfjxqBwoiOPl"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352800"/>
            <a:ext cx="1943100" cy="19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025920d48_0_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</a:t>
            </a:r>
            <a:endParaRPr/>
          </a:p>
        </p:txBody>
      </p:sp>
      <p:sp>
        <p:nvSpPr>
          <p:cNvPr id="154" name="Google Shape;154;g31025920d48_0_15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1025920d48_0_15"/>
          <p:cNvSpPr/>
          <p:nvPr/>
        </p:nvSpPr>
        <p:spPr>
          <a:xfrm>
            <a:off x="247650" y="849525"/>
            <a:ext cx="5905800" cy="38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800" u="none" cap="none" strike="noStrike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g31025920d48_0_15"/>
          <p:cNvSpPr txBox="1"/>
          <p:nvPr/>
        </p:nvSpPr>
        <p:spPr>
          <a:xfrm>
            <a:off x="336750" y="4994375"/>
            <a:ext cx="7025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What is the output?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Does the second assignment to x change y’s value?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025920d48_0_32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1025920d48_0_32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164" name="Google Shape;164;g31025920d48_0_32"/>
          <p:cNvSpPr txBox="1"/>
          <p:nvPr/>
        </p:nvSpPr>
        <p:spPr>
          <a:xfrm>
            <a:off x="193350" y="729000"/>
            <a:ext cx="8681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simple Java program that swaps the values of two integer variables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using any oprations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or losing data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a=5 and b=7 in the start of the program.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end of the program a=7, b=5; 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025920d48_0_97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1025920d48_0_97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2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/>
              <a:t>Strategy 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Illustration </a:t>
            </a:r>
            <a:endParaRPr/>
          </a:p>
        </p:txBody>
      </p:sp>
      <p:sp>
        <p:nvSpPr>
          <p:cNvPr id="172" name="Google Shape;172;g31025920d48_0_97"/>
          <p:cNvSpPr txBox="1"/>
          <p:nvPr/>
        </p:nvSpPr>
        <p:spPr>
          <a:xfrm>
            <a:off x="193350" y="706800"/>
            <a:ext cx="868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1: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initial declaration of ‘a’ and ‘b’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declaration of ‘temp’ and give it the initial value stored in ‘a’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the value of variable ‘a’ to be the value store in variable ‘b’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b’s value to be a copy of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025920d48_0_97"/>
          <p:cNvSpPr/>
          <p:nvPr/>
        </p:nvSpPr>
        <p:spPr>
          <a:xfrm>
            <a:off x="800750" y="2465400"/>
            <a:ext cx="2281500" cy="131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a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3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g31025920d48_0_97"/>
          <p:cNvSpPr/>
          <p:nvPr/>
        </p:nvSpPr>
        <p:spPr>
          <a:xfrm>
            <a:off x="6387250" y="2465400"/>
            <a:ext cx="2281500" cy="131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b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g31025920d48_0_97"/>
          <p:cNvSpPr/>
          <p:nvPr/>
        </p:nvSpPr>
        <p:spPr>
          <a:xfrm>
            <a:off x="3818500" y="4828375"/>
            <a:ext cx="1922400" cy="131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temp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6" name="Google Shape;176;g31025920d48_0_97"/>
          <p:cNvCxnSpPr>
            <a:stCxn id="173" idx="2"/>
            <a:endCxn id="175" idx="0"/>
          </p:cNvCxnSpPr>
          <p:nvPr/>
        </p:nvCxnSpPr>
        <p:spPr>
          <a:xfrm>
            <a:off x="1941500" y="3781500"/>
            <a:ext cx="283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31025920d48_0_97"/>
          <p:cNvSpPr txBox="1"/>
          <p:nvPr/>
        </p:nvSpPr>
        <p:spPr>
          <a:xfrm>
            <a:off x="2796225" y="3860713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" name="Google Shape;178;g31025920d48_0_97"/>
          <p:cNvCxnSpPr>
            <a:stCxn id="174" idx="1"/>
            <a:endCxn id="173" idx="3"/>
          </p:cNvCxnSpPr>
          <p:nvPr/>
        </p:nvCxnSpPr>
        <p:spPr>
          <a:xfrm rot="10800000">
            <a:off x="3082150" y="3123450"/>
            <a:ext cx="33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31025920d48_0_97"/>
          <p:cNvSpPr txBox="1"/>
          <p:nvPr/>
        </p:nvSpPr>
        <p:spPr>
          <a:xfrm>
            <a:off x="3907450" y="2733775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g31025920d48_0_97"/>
          <p:cNvCxnSpPr>
            <a:stCxn id="175" idx="0"/>
            <a:endCxn id="174" idx="2"/>
          </p:cNvCxnSpPr>
          <p:nvPr/>
        </p:nvCxnSpPr>
        <p:spPr>
          <a:xfrm flipH="1" rot="10800000">
            <a:off x="4779700" y="3781375"/>
            <a:ext cx="274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31025920d48_0_97"/>
          <p:cNvSpPr txBox="1"/>
          <p:nvPr/>
        </p:nvSpPr>
        <p:spPr>
          <a:xfrm>
            <a:off x="5890375" y="3844700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025920d48_0_113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2: Solution</a:t>
            </a:r>
            <a:endParaRPr/>
          </a:p>
        </p:txBody>
      </p:sp>
      <p:sp>
        <p:nvSpPr>
          <p:cNvPr id="188" name="Google Shape;188;g31025920d48_0_113"/>
          <p:cNvSpPr txBox="1"/>
          <p:nvPr/>
        </p:nvSpPr>
        <p:spPr>
          <a:xfrm>
            <a:off x="533400" y="1143000"/>
            <a:ext cx="7944900" cy="484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                                                       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This program initializes two integers with arbitrary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values then flips their values. Meaning, the first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variable will now have the value of the second variable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ֿ* and vice versa.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FlipFlop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5;         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7; 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a;		     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a = b;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b = temp;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g31025920d48_0_113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025920d48_0_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196" name="Google Shape;196;g31025920d48_0_24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1025920d48_0_24"/>
          <p:cNvSpPr/>
          <p:nvPr/>
        </p:nvSpPr>
        <p:spPr>
          <a:xfrm>
            <a:off x="247650" y="849525"/>
            <a:ext cx="5905800" cy="38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Arial"/>
              <a:buNone/>
            </a:pPr>
            <a:br>
              <a:rPr b="0" i="0" lang="en-US" sz="1800" u="none" cap="none" strike="noStrike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g31025920d48_0_24"/>
          <p:cNvSpPr txBox="1"/>
          <p:nvPr/>
        </p:nvSpPr>
        <p:spPr>
          <a:xfrm>
            <a:off x="336750" y="4994375"/>
            <a:ext cx="7025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What is the output?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Does the second assignment to x change y’s value?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Type Conversion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348" y="952499"/>
            <a:ext cx="3751913" cy="532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/>
          </a:p>
        </p:txBody>
      </p:sp>
      <p:sp>
        <p:nvSpPr>
          <p:cNvPr id="82" name="Google Shape;82;p2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</a:pPr>
            <a:r>
              <a:rPr lang="en-US"/>
              <a:t>Variables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25920d48_0_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90" name="Google Shape;90;g31025920d48_0_0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Variables are containers for storing data values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Computer programs manipulate data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Data is given either as input, or calculated by the program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To access it later, data must be remembered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We use variables to store data in the memory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Each variable has a…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value (content, the stored data)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name (a shortcut to its address in memory)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type (str, int, float, bool)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025920d48_0_0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31025920d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18" y="4635656"/>
            <a:ext cx="3581362" cy="172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25920d48_0_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99" name="Google Shape;99;g31025920d48_0_7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 Java we create variables simply by specifying the type and assign a value to a variable name: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int myNum = 4;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double myDoubleNum = 2.5;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String name = “David”;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 Java you can also declare a variable without assigning the value, and assign the value later: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int myNum;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myNum = 15;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-US" sz="1600"/>
              <a:t>Java follows the camelCase syntax for naming variables.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1025920d48_0_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  <p:sp>
        <p:nvSpPr>
          <p:cNvPr id="107" name="Google Shape;107;p3"/>
          <p:cNvSpPr txBox="1"/>
          <p:nvPr>
            <p:ph idx="4294967295" type="body"/>
          </p:nvPr>
        </p:nvSpPr>
        <p:spPr>
          <a:xfrm>
            <a:off x="228600" y="31242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Represents “whole” numbers.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3810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{6DBB376C-BA6C-47B3-816D-62AEB7E6F965}</a:tableStyleId>
              </a:tblPr>
              <a:tblGrid>
                <a:gridCol w="4014400"/>
                <a:gridCol w="3316950"/>
                <a:gridCol w="120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32767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-32,768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short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2,147,483,647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-2,147,483,648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9,223,372,036,854,775,807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-9,223,372,036,854,775,808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p3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  <p:sp>
        <p:nvSpPr>
          <p:cNvPr id="117" name="Google Shape;117;p4"/>
          <p:cNvSpPr txBox="1"/>
          <p:nvPr>
            <p:ph idx="4294967295" type="body"/>
          </p:nvPr>
        </p:nvSpPr>
        <p:spPr>
          <a:xfrm>
            <a:off x="228600" y="1143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two types: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only difference between types is precision.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double is more precise, we will only use that type.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Real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body"/>
          </p:nvPr>
        </p:nvSpPr>
        <p:spPr>
          <a:xfrm>
            <a:off x="228600" y="1143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‘boolean’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have only two values: ‘true’ or ‘false’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the logical operators : ‘and’, ‘or’ and ‘not’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Logical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2286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{6DBB376C-BA6C-47B3-816D-62AEB7E6F965}</a:tableStyleId>
              </a:tblPr>
              <a:tblGrid>
                <a:gridCol w="6274400"/>
                <a:gridCol w="1056950"/>
                <a:gridCol w="120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‘true’ if both x and y are true, otherwise ‘false’.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&amp;&amp;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‘true’ if either x or y are true (or both), otherwise ‘false’.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x || 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‘true’ if x is false, otherwise ‘false’.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  <p:sp>
        <p:nvSpPr>
          <p:cNvPr id="136" name="Google Shape;136;p6"/>
          <p:cNvSpPr txBox="1"/>
          <p:nvPr>
            <p:ph idx="4294967295" type="body"/>
          </p:nvPr>
        </p:nvSpPr>
        <p:spPr>
          <a:xfrm>
            <a:off x="228600" y="1142999"/>
            <a:ext cx="8610600" cy="518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‘char’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Holds the value of a single character or “letter”.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 assigned needs to be between single quotes.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supports a small set of special characters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= ‘a’;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= ‘\b’;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Characters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6"/>
          <p:cNvGraphicFramePr/>
          <p:nvPr/>
        </p:nvGraphicFramePr>
        <p:xfrm>
          <a:off x="465400" y="275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{6DBB376C-BA6C-47B3-816D-62AEB7E6F965}</a:tableStyleId>
              </a:tblPr>
              <a:tblGrid>
                <a:gridCol w="6535100"/>
                <a:gridCol w="1381375"/>
              </a:tblGrid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Description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Character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Backspace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Tab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\t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line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Double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\”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Single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\’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6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146" name="Google Shape;146;p7"/>
          <p:cNvSpPr txBox="1"/>
          <p:nvPr>
            <p:ph idx="4294967295" type="body"/>
          </p:nvPr>
        </p:nvSpPr>
        <p:spPr>
          <a:xfrm>
            <a:off x="228600" y="685799"/>
            <a:ext cx="8610600" cy="376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String is a sequence of characters.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“This is a string”;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“1”;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 = “true”;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Strings can be concatenated using the ‘+’ operator.  Resulting in joining their characters end-to-end.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“Introduction to “;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“Computer Science”;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System.out.println (a + b)  	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//Introduction to Computer Science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קאי גולן</dc:creator>
</cp:coreProperties>
</file>