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  <p:ext uri="GoogleSlidesCustomDataVersion2">
      <go:slidesCustomData xmlns:go="http://customooxmlschemas.google.com/" r:id="rId60" roundtripDataSignature="AMtx7mja8N0+T29BWc9pxpBha0mglQ5T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050" spcFirstLastPara="1" rIns="20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050" spcFirstLastPara="1" rIns="2005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/>
          <p:nvPr/>
        </p:nvSpPr>
        <p:spPr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450" lIns="96900" spcFirstLastPara="1" rIns="96900" wrap="square" tIns="48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966788" y="755650"/>
            <a:ext cx="5159375" cy="387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925211" y="4879210"/>
            <a:ext cx="5240700" cy="462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25" lIns="93675" spcFirstLastPara="1" rIns="93675" wrap="square" tIns="46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62deaf86c_0_12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g2862deaf86c_0_12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g2862deaf86c_0_12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62deaf86c_0_297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862deaf86c_0_29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2862deaf86c_0_297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Discuss helper functions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966788" y="755650"/>
            <a:ext cx="5159375" cy="3870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925211" y="4879210"/>
            <a:ext cx="5240700" cy="462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25" lIns="93675" spcFirstLastPara="1" rIns="93675" wrap="square" tIns="46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62deaf86c_0_226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g2862deaf86c_0_22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g2862deaf86c_0_226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62deaf86c_0_45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g2862deaf86c_0_45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g2862deaf86c_0_45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46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21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2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23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2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24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can we improve this code?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exit once N is 1, only run until sqrt(N)..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isPrime(i) is redundent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62deaf86c_0_58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g2862deaf86c_0_5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g2862deaf86c_0_58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862deaf86c_0_72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g2862deaf86c_0_72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2862deaf86c_0_7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862deaf86c_0_94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g2862deaf86c_0_94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g2862deaf86c_0_9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67733085a_0_0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g3167733085a_0_0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3167733085a_0_0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This question is interview level..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47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4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862deaf86c_0_133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g2862deaf86c_0_13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g2862deaf86c_0_13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9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9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48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4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862deaf86c_0_153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" name="Google Shape;434;g2862deaf86c_0_15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g2862deaf86c_0_15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862deaf86c_0_167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5" name="Google Shape;445;g2862deaf86c_0_167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g2862deaf86c_0_16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862deaf86c_0_176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5" name="Google Shape;455;g2862deaf86c_0_176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g2862deaf86c_0_17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862deaf86c_0_192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g2862deaf86c_0_19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g2862deaf86c_0_192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9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0" name="Google Shape;480;p49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p4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0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1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10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67733085a_0_18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3167733085a_0_18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g3167733085a_0_18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862deaf86c_0_215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g2862deaf86c_0_21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3" name="Google Shape;503;g2862deaf86c_0_215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result of 30! exceeds even the long limit (exceeds at 22). Need to know and check the edge cases.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862deaf86c_0_49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g2862deaf86c_0_4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Google Shape;514;g2862deaf86c_0_49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1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Google Shape;525;p1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result of 30! exceeds even the long limit (exceeds at 22). Need to know and check the edge cases.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2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Google Shape;536;p25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6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2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26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7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2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Google Shape;554;p27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9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29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29:notes"/>
          <p:cNvSpPr txBox="1"/>
          <p:nvPr>
            <p:ph idx="1" type="body"/>
          </p:nvPr>
        </p:nvSpPr>
        <p:spPr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3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Google Shape;593;p30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API allows others (might be you in the future) to easily use your code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1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3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Google Shape;603;p31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2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3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Google Shape;614;p32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67733085a_0_9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3167733085a_0_9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3167733085a_0_9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862deaf86c_0_323:notes"/>
          <p:cNvSpPr txBox="1"/>
          <p:nvPr>
            <p:ph idx="1" type="body"/>
          </p:nvPr>
        </p:nvSpPr>
        <p:spPr>
          <a:xfrm>
            <a:off x="946573" y="4861435"/>
            <a:ext cx="5206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g2862deaf86c_0_3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862deaf86c_0_346:notes"/>
          <p:cNvSpPr txBox="1"/>
          <p:nvPr>
            <p:ph idx="1" type="body"/>
          </p:nvPr>
        </p:nvSpPr>
        <p:spPr>
          <a:xfrm>
            <a:off x="946573" y="4861435"/>
            <a:ext cx="5206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2" name="Google Shape;632;g2862deaf86c_0_34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862deaf86c_0_375:notes"/>
          <p:cNvSpPr txBox="1"/>
          <p:nvPr>
            <p:ph idx="1" type="body"/>
          </p:nvPr>
        </p:nvSpPr>
        <p:spPr>
          <a:xfrm>
            <a:off x="946573" y="4861435"/>
            <a:ext cx="5206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3" name="Google Shape;643;g2862deaf86c_0_37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862deaf86c_0_383:notes"/>
          <p:cNvSpPr txBox="1"/>
          <p:nvPr>
            <p:ph idx="1" type="body"/>
          </p:nvPr>
        </p:nvSpPr>
        <p:spPr>
          <a:xfrm>
            <a:off x="946573" y="4861435"/>
            <a:ext cx="5206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3" name="Google Shape;653;g2862deaf86c_0_38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862deaf86c_0_393:notes"/>
          <p:cNvSpPr txBox="1"/>
          <p:nvPr>
            <p:ph idx="1" type="body"/>
          </p:nvPr>
        </p:nvSpPr>
        <p:spPr>
          <a:xfrm>
            <a:off x="946573" y="4861435"/>
            <a:ext cx="52062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Mention step over, step into, step out. </a:t>
            </a:r>
            <a:endParaRPr/>
          </a:p>
        </p:txBody>
      </p:sp>
      <p:sp>
        <p:nvSpPr>
          <p:cNvPr id="665" name="Google Shape;665;g2862deaf86c_0_39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33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993775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947738" y="4860925"/>
            <a:ext cx="52038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idx="1" type="body"/>
          </p:nvPr>
        </p:nvSpPr>
        <p:spPr>
          <a:xfrm rot="5400000">
            <a:off x="1752600" y="-6858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5"/>
          <p:cNvSpPr txBox="1"/>
          <p:nvPr>
            <p:ph type="title"/>
          </p:nvPr>
        </p:nvSpPr>
        <p:spPr>
          <a:xfrm rot="5400000">
            <a:off x="4657725" y="2143125"/>
            <a:ext cx="63246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" type="body"/>
          </p:nvPr>
        </p:nvSpPr>
        <p:spPr>
          <a:xfrm rot="5400000">
            <a:off x="200025" y="28575"/>
            <a:ext cx="6324600" cy="64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" type="body"/>
          </p:nvPr>
        </p:nvSpPr>
        <p:spPr>
          <a:xfrm>
            <a:off x="2286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2800"/>
              <a:buChar char="■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180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❑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Google Shape;20;p36"/>
          <p:cNvSpPr txBox="1"/>
          <p:nvPr>
            <p:ph idx="2" type="body"/>
          </p:nvPr>
        </p:nvSpPr>
        <p:spPr>
          <a:xfrm>
            <a:off x="46101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2800"/>
              <a:buChar char="■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180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❑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862deaf86c_0_451"/>
          <p:cNvSpPr txBox="1"/>
          <p:nvPr>
            <p:ph idx="12" type="sldNum"/>
          </p:nvPr>
        </p:nvSpPr>
        <p:spPr>
          <a:xfrm>
            <a:off x="76200" y="6591300"/>
            <a:ext cx="30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" type="body"/>
          </p:nvPr>
        </p:nvSpPr>
        <p:spPr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4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4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3200"/>
              <a:buChar char="■"/>
              <a:defRPr sz="3200"/>
            </a:lvl1pPr>
            <a:lvl2pPr indent="-361950" lvl="1" marL="91440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2100"/>
              <a:buChar char="●"/>
              <a:defRPr sz="2800"/>
            </a:lvl2pPr>
            <a:lvl3pPr indent="-3429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❑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" name="Google Shape;43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" type="body"/>
          </p:nvPr>
        </p:nvSpPr>
        <p:spPr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cxnSp>
        <p:nvCxnSpPr>
          <p:cNvPr id="13" name="Google Shape;13;p34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34"/>
          <p:cNvCxnSpPr/>
          <p:nvPr/>
        </p:nvCxnSpPr>
        <p:spPr>
          <a:xfrm>
            <a:off x="0" y="6629400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Bouquet" id="15" name="Google Shape;15;p34"/>
          <p:cNvSpPr txBox="1"/>
          <p:nvPr/>
        </p:nvSpPr>
        <p:spPr>
          <a:xfrm>
            <a:off x="76200" y="6597650"/>
            <a:ext cx="9067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Science, Shimon Schocken, IDC Herzliya                                                                                         slide 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hyperlink" Target="https://www.vox.com/2014/12/3/7326945/gangnam-style-got-so-many-views-that-it-nearly-broke-youtube" TargetMode="External"/><Relationship Id="rId5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ocs.oracle.com/javase/8/docs/api/java/lang/Math.html" TargetMode="External"/><Relationship Id="rId4" Type="http://schemas.openxmlformats.org/officeDocument/2006/relationships/hyperlink" Target="https://docs.oracle.com/javase/8/docs/api/java/lang/String.html" TargetMode="External"/><Relationship Id="rId5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Relationship Id="rId4" Type="http://schemas.openxmlformats.org/officeDocument/2006/relationships/image" Target="../media/image1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Reichman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 id="61" name="Google Shape;61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62" name="Google Shape;62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63" name="Google Shape;63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64" name="Google Shape;64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65" name="Google Shape;65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66" name="Google Shape;66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67" name="Google Shape;67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68" name="Google Shape;68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69" name="Google Shape;69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70" name="Google Shape;70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RUUExEVFBQWGB8VGRcYFhMUHBkVFhQWGBgYFxcYHygiGBwlGxgaITYjJSkrLzMwGB8zODMsNygtLi0BCgoKDg0OGhAQGywkHyQtLCwsLCw0LCwsLCwsLCwsLCwsLCwsLCwsLCwsLCwsLCwsKywsLSwsLCwsLCssLCwsK//AABEIAI8BYQMBIgACEQEDEQH/xAAbAAEAAwEBAQEAAAAAAAAAAAAAAgMEBQEGB//EAEMQAAEDAwIDBAcFBwMCBwEAAAEAAhEDEiEEMRNBUQUiYaEVMlJicYGRI0JTc8EGFJOxs9LTM5SycvAkQ1SCksLhFv/EABgBAQEBAQEAAAAAAAAAAAAAAAABAwQC/8QAIREBAAEEAgMBAQEAAAAAAAAAAAECERNRFCEDEkExMgT/2gAMAwEAAhEDEQA/AP2x7ivLylTdRQSvKXlRRBK8peVFEEryl5UUQSvKXlRRBK8peVFUDVsuLZMt37roGAYL4tBgzEyg03lLyqmVWkkAzabT4GAY+hC9Dx1H1HPZBZeUvKp47b7LhdExzhWIJXlLyoogleUvKzafVsfNpJAxJa4AzMWuIAftuJVlOq1zQ4HBEztj5oLbyl5ULh1Gf03XjagJIBBLTB8DAMH5EH5oLLyl5UUQSvKXlVVqrWNLnGAP+9huZxCgNS20OkgHq1zTl1uWuAIz4INF5S8qtzwNyB8/mjngTJ2yfD4oLLyl5VVGq14uaZGfqCQR4EEER4KaCV5S8qKq1FdrBLjuYEAuJPQNaCScE46FBfeUvKoOpZ3ZMXmACCDJaXQQcjutJzGysLh1H/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+wKNbVNY29zwGjNxIiOsoNSLrLhdF1s5tJgGOkpyJ0ZJdE0GcbiX4m62Pv8PhzM7W8o35rZx2+0FwxqRcW3i4CS2RIHUjovBqQXFgcLgJLZyAdjCcidGSXd47faCcdvtBcZrjn4/ooVtSGRc4Nk2icS47AeKcidJkldU7ODmNYazbWNsb3Mhttszd64EQ4ARnBlVnsZhcCaoLQQ60smXAURkk7RSGI5nKjV1IbFzw242iSBLjsBO58F5V1IbFzgLiGiTEuOwHinInS5JXafsekxzSHjulpHdAiyJA6TGV0aIY11R183uDo6QxrP/rPzXJp6kOLg1wJaYMZg9D4r2nqA6bXAwYMEGD0PQ+CcidGSXb47faCcdvtBcKlqQ6614NptdB2cIkHocj6qxrjA+CcmdJkl09WGvbbfBkOB3hzHBzTHMSBhYamgD3h76rSQ4Owy3LZAaCXGGQfV9rM8ln/eRdZd3out52zE/CU/eRdZeL4utkTbMTG8TzTkTpcklPsOn9+o18AAdwYDRRA3JzFIfUrXodCylNlQXFpbcWjcuc4OInvRMfJYnatocWl4Dg28iRIaN3fBet1QLbw8WxN04jrPROROjJLraK2mxrbwSNzBEkkkkiTkkyc7kq/jt9oLhjUgtvDwWxNwIIgc5CMrhzQ5rpa4AgjIIMEEH4JyZ0mSXc47faCz6sNfYQ8Ncx1wJFwy1zSCJE4cefRc9zjKrZqQXOaHAubFwG4kSJ6YTkTpckvdT2O2pl1YT3jIZBJqMc03Ge8AXd0chjO6k7sem43OqNL7i64MAyXvfiSSIL+vJQZqQSWh4Lm+sAQSJ2kclB2uYLpqAWYdkd2dp6JyJ0ZJbtLoadOkabXN7zQ0yyQYptYSWgiZA681t07mtY1t91rQ2TuYAEnxK41XUhrbnPDW9SQBnxKVtU1jS9zw1oyXEiI6ynInRkl3eO32grFwmuJcz/qH8wu6tvF5Jru9UVXERFq9iIiApU91FSp7oLkREFNTdRUqm6igIiICIiDP2hpzUpVKYMF7HMBPIuaRPmub6HqXEcU2kk3XPDhcXuJgYJJeBPIU2/LtIg5Gn7NrCm4VKoqPLmOEhzWwyoKpbGYFxe0H2bAZLc2VKFlJjMd1sYwMAbeC6axdo7D5/os/L/EvNf4+Wr9mVOJVqBzXX2w2LfUexwk/AET4/Jb9ZQc9oggOa5rxORLXAwYiRy+h5LTb73klvveS4Lywu57tGWaXgs7xFLhAk2z3LJJzHVX02OFVxjuljRM/eaXyLfg7dabfe8kt97yS8l2CnoCK5qXCDJiMy9tNpkztFMcufgrRTdxroFoZaDOSS6TjlstVvveSW+95FLyXG8/j+i4uj7Mq0yCXNqfbCqYlgANE03QM8+9HvHfc9oDfPPp4Jb73kUibJDD2loTViHAYcwyCe48sJIzh3cEHxKt7QpucGhoH+oxxkxDWVGvPx228Vpt97yS33vJLyt2bRU3NvDgIvc4GZkOcTty3UdJp3tfVc4tIe4OAAIIhjW5k59UH5rXb73klvveSXlLsukpuDqpcAA58tzPdFNjAT09U4UtbRL6VoIBIG4uEXZBHiJE8pnOy0W+95IBgZ8kv2Od2XpH0rWuN4bRZTL5Ml1MvzaZOQ4HfqpjQnjcS4WzfEGb+GKcTPq2iYjdbrfe8kt97yT2lbsGt0z3vMAW8F7ASfvVCyMRgd3fxWgh5pQIZUtgT3w10YJ2uhX2+95Jb73kly7PpKJp0w0AEgE4JEuJLiZPMk5PUlR0FEso02Oi5rGtMGRIABg81qt97yXjh4+SiMPb2gfXpmmx4YSTktu+64AjIghxDp92MTIt0dN7XVLgIc4OBBmfs2NOOWWla3Nz63kV5b73kreVuwaHs806jnXSDdaIM/aVXVXXGcwXQPALytQqF1RwaN6Vou34VQvM47szC6FvveSW+95JeS7PrKRfTc0YLhG7hE75aQfoqdbp3HTOpthzjTNMTDBJZbOBjrAW633vJLfe8kvJd4z1mf9Q/mF31wWDvNzPeHLxXeXV/m/JaeL6IiLpaiIiApU91FSp7oLkREFNTdRUqm6igIiICIiDN2k9zaNVzJvFNxbAk3BhLYHPPJcyl2hXaSwsueC6AZ72ahbD2tDYDQwzH/mAbjPcRByKXaVWpQrVBScwsY4sDmkOc4Nc5ptPItNMxyJc05aVq7Q2HwP6LasXaWw+az8v8S81/j5bW9rEPrU2gBzKZcHSCZAZgsI98Z2843doVDTovcHgOa0kOcARIGJAgST8MlXvbIILZBwQRII8QvWCBAaQBgACIHguG8dMLwqvupy127ZubacxykELPpK7nVCCcClTfED1qhqyTifuDn1WyowOBDm3A7gtkH4grwUhN1nei2bc29J6eCXLsI1j/AN54eLdojNvDu4k9L+4tD6jhXY2e65jzEDdjqQBBifvnn0WmT0P0KhwxddZ3oi63MdJ3hS5dY3n8f0XGo9qmq4sb3LaoZIIcS0teZhw7plhEELsN54O/Q9FCrTDhDmXDeC2cjY5SEhk7Y1ZpMa4Oa37Sm03CZa6q1r4yIIYXGcxacK3tCo5rA5ro7zOhkOqNaQZHQ8vBaZPQ/QqFSmHRcyYMiWzBGxE7FFV6dxL6kkkBwaBiAOGxxiBOS47kqrR6ouq1mFzTY4WgYIaWAkHJmDInC0tpgEkMguiSG5MCBJ5wFOT0P0KdDNp6juJUaTIFpG2LgZGBtjmrNXX4dIvP3Wz058zy+KkymBJDIJMmGxJ6nqVMbDB26FPqOd2drXVi13qg0g8tBa4XOc4EF0SYt5Qp1dWRqadO5trqb3R969rqVuZ5tc/EfcPRazTBcHWd4YBtyAeQKnJ6H6FWZhbwyamq5tRoBwWPMQIllkEYn7x5r2jVIoB73n1Li4gYlskwBGOkcleaQuus70RNuY6T08F7SYGgBrLQNgGwB8AFLl2fs6o59IFzgSZyLdrjbMSLoiYxMr3QVS6k0uMnInA2eRy+C0OE4IJB8CotYAAGtgDYAQAPAcklLs/bev4FN1S24jZpNsmCYugxtz5wNyF7pKxc+p3paC0NHdiDTa6ZiSe91ha3HOx+hVYpgEuDO8cE25IG0nml4srNQ1ROoqUy9pDWMcANwS6oHA5zFrTy9YdVXra728WHHDWFuG90ve9pjGfVG85XQk9D9CqzQabvsx3vW7nrRtdjPzVvBeENa8spuN0ED1iWNz4l3dE/TKpbWe7TB8lrzSDyQAIdZce66YzyP/6tjRAgNIAxEHZeVaYcCHMuB3BbIPxBUiS6VM95nxH6Lvrgs9ZuD6w5eK7y6v8AN9aeL6IiLpaiIiApU91FSp7oLkREFNTdRUqm6igIiICIiCrV1xTpveQSGNLyBvDWkmPoslHtmkWyXW7+8O6XAm5siDa6M5g9CtleiHscxwlrgWkbYcIPkVn9GUri605MkSbSc7t23c4/FxKCz98YQ63vluSBAPrOacuIAgscMn7pWfU1Q9jHCQHNuE4MEAiRyK9pdkUW0nUmtLWP9YBzpMBo3JnIbnrLiZkzLXiAB4HdZ+X+Jea/xxtRrmsukklouLRExjaYHMc+YVj6pDZtcTHqi2fhkx5rFqOyWudUeHODntt5ED1OW/3BieZ6rVqtNxKZY4nIAJbicgnBnB2IM4JC4OumAzWB1IVWBzmuaHgCAS0iRhxEY6wvKWsDn2AO9RtQnEAPLg0bzPdPKMbqb6RstDoMRcRdyiSBE/KFTQ0dlS4OwabaZEfhlxBmffOI6J0JjWt4hp5kc4xNodbPW0g/D5qf7x37IdlpcDiCAWgjeZFw5c1WNE3iGpmTmJxdaG3R1tAHwUzRPED5wGloEe0Wkkmc+qOXVOjpc07/AB/RZqmvaNpebwyGxIcRObiOQlaW8/iP5LkaPRUzcaNQkitLpAdFRlzXNMQZgxJPIbqwQ6Or1QptuIcRMEiDAPMydvhJzsmq1PDAJDiC4NxGLnBoJkjEkbSqO1BT+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+1wkXBptuiJAwSJjxUKumLnh12AxzAI5vtkzPujEL2lpiKQplxPdsub3DERIyYMJ0JafVB7Lmh3MW4m5pLS3eJkEbx4pQr8RjXgEB0GDEjOxgkJp6FjAxp2EAkDHSQ2Bj5LzTULKbWzNoiYic7xySRbqq7WAuc61o3J2HxVdLU3Pe0B3cgE4gktDoGZ2I5c1DtTQtrtLHzad4IzgiDIIIg/ruAV7ptMWOebpDoMEZBaxrJJG8ho5DmnQ9Zqgahpw4EC7MQWzEiD16wq63aAbxAWv+zDXfd7weXAW56tIzCnQ0ga97w5xLyCQYIECBGJAjlMZPUqmvoC41TfF7WtHd9WwucJz3suPROhpr6ixheQYAkiWgj5kxj4qNTVgUuKA5wtvgABxBE7OIgx1Uq1IuYWlxEiCQB84DgR9ZVdTSfY8JhtFlgJBfDQLeonHinQ0sPeZ8R/MLvLgUx3mfEfzC766v831p4/oiIulqIiIClT3UVKnuguREQU1N1FSqbqKAiIgIiICIiAqNVpr4yR8FeikxExaUmLud6KHtnyT0UPbPkuiizw0aecdLneih7Z8k9FD2z5LoomGjRjpc70UPbPknooe2fJdFEw0aPSlzx2UPbPkvn/2R/ZMaYaj/wARUqcTUPqG4NEOJ7xEdcL7BYuzNqn5r/8Akriojqy+kPnP2w/ZNupbp/t6lPh6inUFoae/da0melx+q7/ooe2fJWdq+qz82n/UatqT4qLWselLneih7bvJcD9n/wBlBS1WtqfvFR/FqNJaQ2BFNrhEdA+34NC+wWLQ/wCrqPzG/wBCkkeKiOrEUQr9FD2z5L30UPbPkugimGjSelLneih7Z8k9FD2z5LoomGjRjpc70UPbPknooe2fJdFEw0aMdLneih7Z8k9FD2z5LoomGjR6Uueeyh7Z8l56JHtnyXRRMNGjHS53ooe2fJPRQ9s+S6KJho0Y6XO9FD2z5J6KHtnyXRRMNGjHSwM7LAINxwZ5clvRF7poin8eopiPwREXpRERAUqe6ipU90FyIiCmpuoqVTdRQEREBERAREQEREBERAREQEREBYuzNqn5r/8AktqxdmbVPzX/APJA7V9Vn5tP+o1bVi7V9Vn5tP8AqNW1AWLQ/wCrqPzG/wBCktqxVNAb3ObXqU7yCQ0USJDQ2e+wnZo5oNqLD+41P/V1v/jpf8St02nc10ur1Kg6OFED49xjTPzQaA4GQCCRuOnx6ICuK3s+s2mxjLWuaILw8tL3QYqOhue93i0zJcd+dNLszVABnEApgR3XuaQI04tECR6lXM/f8TAfQouNpOz9Q1zS6qSGluL3md75B9aeU7coUdRo9Vc61/dc47vdIaalI7REBrXtAEetmTLkHbBSV89puzNSxjGh+GgNt4tQ90NYHBrt5Ja6CZtD8RCnqNFqAW2ucQXQRxXyG2m2XxIAIExud5koO8ixdk6Z9OmWvdc697puc6Q97nCJ9XBi3YQtqAiIgIiICIiAiIgIiIClT3UVKnuguREQU1N1FSqbqKAiIgIiICIiAiIgIiICIiAiIgLF2ZtU/Nf/AMltXL02p4ZqB1Or/qOcC2lUcCHGQQWghBp7TovcwcMNLmvY+HOLQQ14JFwa4jA6KHF1X4ND/cVP8C99JN/DrfwK39qekm/h1v4Fb+1B5xdV+DQ/3FT/AAJxdV+DQ/3FT/AvfSTfw638Ct/anpJv4db+BW/tQecXVfg0P9xU/wACt0r6xd9pTptb1bVe8z0g0248ZVfpJv4db+BW/tVun1YeYDag596nUYPq4ASg4mhr6tga1zSS4NPeFSpkimCC7FhniEg4baOoW3SavUuFS+kKZa02yHODnRAIDSTaHNfgCS11M4MhZKf7SRcXsJBBqMtaWTSiq4E3nvG2nMjHfA5ErZS7bYX2WOnicIRBDngMMNOJ7pc7HKk/ogy1e0NQbRY5nquLuDVMN+w5A5y6qLZmGjoVZQ7Q1JID6VmJMU6jwHWtPDmRmbu/6uBkzAtq9utaXAsdhxaMt71rnNdAGcWE/DOMqr/+jb+DUzFoFri64UCBA2xXZ5/MM+p1+qAqMY37QUy4RTee8WVrXSXENFzGw07yQF9DTMgHw6FvLocj4FGOkAxEiYxz+CkgIiICIiAiIgIiICIiAiIgKVPdRUqe6C5ERBTU3UVY5krzhoIIp8NOGgginw04aCCKfDThoIIp8NOGgginw04aCCKfDThoIIp8NOGgginw04aCCKfDThoIIp8NOGgginw04aCnhN9kbRsNunwUBpWB1waAZJxjLt3EDBPic5PUzp4acNBQ+gx27GnM5AOd5yjqLSCC1pBwQQCCMYI+Q+gV/DThoKwF6p8NOGgginw04aCCKfDThoIIp8NOGgginw04aCCKfDThoIIp8NOGggpU917w161kILEXiIP/2Q==" id="71" name="Google Shape;71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PkAAADKCAMAAABQfxahAAAA5FBMVEX////N7vY/Pz/U9/9LS0toaGjz8/M8Pj82RknI6fJhXl0zOz329vadnZ35+fnNzc3e3t5ERETo6Oh6enoAAAC1tbFJSULb//9AqcxWUVDh398+SEtMWFusy9Juamm72eBXZWhicXUrKytoaWM1NTJ2dnZXV1isrKzFxsLq6+cSDw4xMSy6urbV1dWcnZlZW1EAlsEfHx+MjYlDRDt0dmwiIx6Dg39kZV6SkpFWWE1zaGTR5/BvutW14e6Cg3u/v8AMDQGKyuAhIhkAkr+HxNsaGw8QGBktLiURJis7PDHo8/cyMjJHTlW8AAALIElEQVR4nO2dC3vaOBaGTwioDWNLQmCmMLN0N8bIbrDdOsSGnZk67W6abfP//89K5mJBSOO0jBMsf+0DOpaT6EWWfI4uBqBWrVq1atWqVUsVsSzClqnhvnwfrxLYZGWVqRRFFkDAs2ST7DthhNap2C+pTKWIdeSrm6WDveS5zEqRp93sDQecQ+CnAbTAjMw5txkecUeixtR3uI2BT5sUm4Ebp1P+vGU+jNxm9hZTcFhAvC6McGpCH4gJC4PNQF4JaALcdadg0jnnEbQrAQ7Qo+JlOPEg8gPfi8EBwiGRLzZmH0GSY1uQBy6YLJZ9XDx/5iIfSOSGk8CnMe2Cw6FDL10eGV+ZFeNLSkJxgsPpJcQBa1B7TjvcjL2B9dyFPowwlfctJKoeIUBDJITFP/HfMGS3jpB4k1k0e8EIDPToL61Vq1atFy3Wfu4SHF6UFJB715z4RU48ojBm3jSLiIFf6Lzz40HvHfbXkdZhf1+tWrVq/bjixcLDcWzgJOyLSGwRekAsQEk4ABgtQsRbgbTE3bwdJsgfxQiFCxtgIizRn1EWLhyAfphgygPXWyzi5yYqqtZQlJsQQY0bgscDPHIEGBgdgKYHMMVRV0RoTWEJUp+lYwBPWB1DnIR6XFgTgIaI7wKHu8I6mr5dkA8vRNHZmlzgrckH0gI6zsmFLzdZkUtrMluTi88hyIbvhsdE7grSVgrGmpxIcrQhH6Q5OZ71WE5u8kAhtxotdGzkiXhzHyJ35Djbps4Nq7MhZxeeHIpakwPw9pGRs3OAsZeT+yq5Gciz8qsdenhNTuO42WcKufxFR0UONpe1tW7nPL7gw3U7R725yXPyqR9NllbWw0Gg9HCE2POj6uF8AcQlnCd6somPMCE+YcgTn0OTIkMEaD4gKj6HzhABmcszqSBvePISYExYE3nJIPAj2SH4RxPNcjvJ+jFjZos7cWDbayvKLWRLa27b2fXu2bZoAZE9U6zYnmXXgJfYwfNw1KpVq1atjUZNVe3i1kDVdp753FCF9GrLahS2Xp+e5Drbuoej4/BlirMeN3kgvU2KwQ+C1VKPSpOTzvlqnte4FZ5oM2owRKJVY6wyOc2WQWQy+sJbjcB1ROihAfkgX9YmyUciEO8BWBqQN/OkJL8kupJ3U0CftSRPHdnUdSSHaNHGevRwKvn1R1HdcuBo1l+t39OEHBjLxljAYJ6xPKIL+X11ftB6/etprpPtsbfjID/vNHJ1esWtX1S9U/PGTklkj6mu8/3SpJ3jYB6IVwP8aK5BrKbe1S4oZU7PBeTrEKvteDIIdeVsr44+HDg1uVRN/lTrKMlHU6wlud9yRm39YrWbWZQlNIzVvE2sttpeqgv5fenrt9ex2lOt469zTdo5juIAhgQDiePVFusyyANjk0zj+LHdHjzuiq6YIPFzcST74SjObkhIpp60/GgrVvPYcGReI2MYlHg/v/M2Sc9rP7KrHS59CtDmH6g4eSwnBK+onCWa3gAMvVv8yE+ruufDgQzSy/ThGp4lYHwrlUZXkDPLwoDocCrPtixxFaRyV6/P5Rn9JZxceAd9SX6R/dJm9jb+OfKxXy55J+Q9ChFx5N90BHmQ8gGQXmsSAe1ZqQuOyfswbRMuSPuybQy5XIG6Ipe0bTkx9LPkjmws5dY5BHMAdy537ktyINNb8JswDMGWlW30iN9D6ThbJp6RU96Q/cGGXBT3Rmb+FPk86yVKJUeC3LhK+Zq8yf1bua6YJrCQHwTr8YAbQLvXbEUuuzdQyBdJ0pP7/n+G3L/CyCiXfOzihp+2wbSX5KgH/g2QBGgIVgcbCK590XVTBG13RW4sF5fnV3u2xvrnyF3HabnlxmpdLp9F0bV5S3QwXHR2PDQjzgIQ/4En4oJno7CL01YiL0d5XaJ+P9sOk/dwANmBHya/sT9mCZK83FgtTJJVKrJvsruaPVsdmM1+lBwQWq6YkU9PWB55eeQGWj+9YVVatHugqGq/fb/OXykS8VhBq7Ebqyl5dw/Fat/+ODzd9/R98ldq3f36S1Hr9LetOv9dtc5GD/ytPz4dnu57eoRcba+nvxS1Tn7baue/b1kPkf/5fHWOY0f4iykCMuuuAocyyd88pWM+gNS72tjzUJdfD7G3jtVKJH/7598Pu6X7EUvk5j7cIcj/OilC/vY/fzfprnbJaSBLdiDy07NPf75/c9JU8k7P/r2nFN/++/5bCbBb2iVnfMwORf7pfaY379+o2rZWKrlf30cOYMYHq/O/RJUXqvPn0A45RtCyDtrO//pUqJ2Xr92VA4uFfJTdtPy+vXSp5J+TZazmhperWE0TcjCM5YAHNoyVV6EL+X2V6beXrZcTq5UtveJz4Z6S9fCFXvNq8zTtrSez1Fhtlo3DeeDa9vIJxpUjH9p5WdS72lc5kJX2MEZlzquVqRYDZ8/VnnmvxuC8wmuj/Cnw9TDALnmLjStMHpkQrOepd8inEZyXPMdSpswU2g+Q22HYs6tLztrN6Tp9P0q9qvDVDtle66X2xOdV3a9m9pOLMLne07fj22Q5RZXHapUipxhbwofb084BY7xOrI5UilwoyL5wYCm9/HY0yh/wodcaSJwSs1jEUrU6b03TuZ6xGlf6MLVvt0WsxijFblLVWM2ZjDr7IpZLA8G5I+IZxKt4Pwf5tVCYruNz5VndmSezbK9V9eGQh8iK3Nr14T5kXyJUSXLigD2a9ZfPpW3dKZPWS++VvaMVJQckH6iw7OHme8izB5lWk3xLkZmnl3OpxlXJK37LFFXS7/JkRt5N5FrqqpJ3g3znwFasFq5itUUlYzUpozvY48nsUdXI2x2+qXS9/HbiW5vtInrFaq45iYtd7VWrc0fZIKRXO8d8E55v9e2hXDORcuYmYbo8VDXyyCLddXorVsMGtOYklR/N8lDFyOUI5HDPOJz0ZMiylFX1ZAKe2g+MtwejdqeyEYvQNNjXziX5fJB9C0llyQXhA7PIfA5wXVFy9Plmjlubgu6Qs2tvWtUZRU4huthMKN6bV/PtqKoziuJOTSkM986r5bHa6it9K0XOb79ejb/uWyG0R9UiZ1LWj8w0PMFvf5jceCGjUY/FagPlYfuT3qSgNej9puqdmtfRdg0kPo46r1Q735Hat/eTj4brEuqGi9VtTxNyEath3+m2BiKmqeL9fEf3Vwg5VY5YFN0j92XfqyW53K6mJXmaFUxH8uVTW3QktzKHXjNy/HUTq/WrGKvtqPbh9qshV4Su9QTr9cmZoraax46D/LytqPWuVdBqf/ld1Qc1a3IcsdoPx+d1rHYc7Rxfir6dzbl+fbtxKejvaGxqdz/PxtuvYKrHqrD7zwS8luXUkBz1yZWlJTk3Ad1oSU7GHh/pR34JGIhtgnbjcLi/2a+m2djrHmlMjlEuXNhCr8/ebnT2tq3mHUmsdue0cjnvClqj0Zd/qvqg5rXqWO25VbdzWK2Z8Ltplde3K9rxZOjAa6b6eTKCPJpmyyA1JOcx8M9akoM9mN/qSS58166W5IjQ86F+5JfYwEHMAFd1ffuW7u1pEKrungZVpftwR7ISsIFYLvSqqMVev1U1UfPocZDfdVV9KGx9+ZeqczXLqWO155b2sdoiDAG7vlwUZukVq10AsNGAAx2j1lQrTyb7Dp+AQ8SBXWpJPiFg9LQkb2tLPucw7OtBPlg+fUCQI56MuD/225qMRtFOhn6LkeES4mIaEcCGDrEapL0WBvho2/khN0kq+qywbRn+w3kHIT95mbHa93U+pLmGH4pa9H//UNVR80j78T/7AsRUHPoEa6hqO+9JX3xXq1atWrX26f8uDnJGw5XGhAAAAABJRU5ErkJggg==" id="72" name="Google Shape;72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73" name="Google Shape;73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74" name="Google Shape;74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BAPEhAQEhQQFRAREBYXFBUUERYQFRIYGRQRFxUYHSggGBwlHBUTITMiJTUrLi4uGCEzODc4NygtLi0BCgoKDg0OFg8PFDAdICQsLDcsNyw3LCwsLCw3LDgsLC0sNDcrKy43LCwsLCs3LDcrKy4sLCssMCs4LDgsKyssLP/AABEIAMIBAwMBIgACEQEDEQH/xAAbAAEBAAMBAQEAAAAAAAAAAAAABAEDBQIGB//EAEMQAAICAQIBBwcKBQMDBQAAAAECAAMRBBIhBRMxMkFTcwYUIjNRk7MVI1JhcZGSodLTQ2KBstFCY3IWwfAkgoOxwv/EABYBAQEBAAAAAAAAAAAAAAAAAAACAf/EABoRAQEBAQADAAAAAAAAAAAAAAABAhESITH/2gAMAwEAAhEDEQA/AP3GIiAiJo11btVYtbit2VgjldwVyp2vtyN2Dg4yIEnJHLCag3BVdeZsav0gBvUcBcmCcoxDAE4ztMwOVyNQunei2vnOcFTnmzW5rGTgK5ZeGSNwHR9mZuSvJtNNaj0PYEFC6Z0d7LSy1sDQQzsdgTNwwBx5z6op5GtOpuvtursWxXrQCuyuyqg4xXXYLPRyQGZgAzEDiAqhQ963l3Ze+nTTX3NVVVqLDXzWBXa9qrgO6ljmlzgfV2nE91+UNBUWG1BWyaZ633dYajPNYXp9LHD25xJbOQrV1Fl2n1CViyijTEWV2XuBVZc4cObQSTz5HpZ6o+yedL5LrVzS12YSldAiKRltmkDgAtniSHHHsxA6FPL+mfO3UVHaj2N6WAETHOEk9G3cu76ORnGYbl7ThQxuUAvzQBzu53YX5vZjduKDcBjiOM5d3knvpNLXcC3KLEhOP/q72tHAkj0d2OPWx2ZxN2l8nSr0WM2nDU3m883S1Ycea207TusY5+dJz7BjHbA6VXLFDtWqWo5tVLE25YFHzsbI4ANg4z04M01cv0baS9taNctbKNwPB22plhwALeiCcZPASCjybdLKHW5F5rbvKpYttiq7tzbsLNjJ6ZGGVsZJGCQRpr8k3VBWNQux6NNptRmolmShnIashxzZIscHO7HAjjnIdmrlqhnatbkLJzoYZ6DUcWD7VPSOkZE8HlusmoId/OWig9Ksjmtn9JSMj0VB/wDcDILvJtjUa11DVtzuvuFiLh1OqF2NvHgyc8Dnt29meHjk/wAmWRxY1tWeequ2pUyJ6FL17QGdjx35ySeiB0+V+WE05oV1djdYtfogHYpIBufJGEBZASM43jszF/L2nRrFe9FNJRbcngjOUCKx6ATzleB27pJyt5NpqbbHuss2tQdMio9lW1XJNzEow37sVcD0c39c11eTr8262XI726nRauxxXtBfTjTbht3HG46bIOfR3DpxxDprytSWVOcwzDKghgT6G/aMji23LbenAPCehyrT6J56vDrU6ncMFbXCVEHo9JiAPaeici/ycdtYmqN6lUv84CmtjYB5s1XMiwvhUyxbgvT9pJx5N8k2VV2uPm3stGxbFVzXoq7Tzen+bbHBWt28Tt5wZzggh9JmcjTeUlD1c+XZEy4y6MuNhIZjw4KMdboHbOsBPltV5LWvWKvOa9q+dqqmlim29wyuy84N1icQG6MM3o8YHWr5eqN9mmZwro1aLk8GNlYZMezOSBnpKnExpuX6Wrqd3FZtAZVJyQC20FiOCjPDJwMznf8ATD7tvnCc01mhtsXmvnC2kFZTa+/ADNUhOQeGQOPGaf8Ao7BU76XzTXp7RbS1iMldljKVAsXafnrAQdwPo+w5D6yJgTMBERAREQEREBERAREQEREBERAREQEREBERARE53lG9y6PVNpxm8U3GgAAnnQh2YB4E5xwgdGJ8Y/KGnqoL6PUlmB09d7tbZeaqmvVbLrUdiFdVLklsYwS3BSJJqOVrSwuSznWq0nLR09irkXCt9KarAi8HPSMqMNgkDDYgffRPkLuXnuvrr02oTm7dUlHOIEf5s8n3XNsYgqx3ovHiBxHtElPLmqWukm5WfUUh880oSt11enpJVekhlvJIJPEcMDhA+5ifD8qcvW0GxX1Xo0W3VnHMLq7sUUW1itHXZYRzrqVUBm9DHbn7cGBmIiAiIgIiICIiAiIgIiICIiAiIgIiICIiAiIgIiIGCZiuwMAVIIPQQcj75y/KrTtZpLa1Uvu2b0ABNlIsU3VAHp3Vh1x9cn8lqSG1lgrauq7UCzToyNUQnm1Ku3NMAUzYlpwQCck9sDvREwYGEsDZwQcHBwc4PsnqfOeSexbNeldNlSHULZWDp7aKynm1KEpvRQfTrs4D7eggn6OAnhbVJKhgSOkZGQPrE9z5XTqlnKWRp3p83Nu1/NrV5+2xPnHN4TZzYHtOXYA8Nq7g+qiIgeGtUEKWUE9AyMn7BPc+V8rtOtj0otVj2rZpnGNMWRlS9WCtqduKtu1m6wIz0HOD9VARE1W3hSq4Y7t2CFJAwM+kR0f16TA2xJtLrA5AC2LlK7fSrZOD5wvpDrjacr0jIz0iUwETBM5/KLtZTalJYMUcI6kAB8cNrHt+vogdDMzmfMX1awuTusCBwyBTQLAoW1ek+i2d1RIYYBzjozN/J9OrW5N7jm/SawKFYFi9pOSx3KMGnbjOMEEQO/mMzgaSiwNUxS47b9dzhLnHMvbZzfos3pDBrxgHAGB7JDotJeaNu2/nN+mYMzsMKunp3ZLODjcLM43HOeHGB9dEg5EVhUwbdnntURuzu2HU2Gvp442lcD2Yl8BERAREQEREBESLlnXeb6e/UbS3M12WbQQCxVSQoJ4DJGM/XAtmnV3FFyqhiWRQCdo9JgM5APtkPJOusay+i5axZTzTZQtsauxSVOG4ghlsGOPAA9uBZruqviVfEWB53293V71v243293V71v25VECFdTaXZOaq9FUb1rf6iw7v+X85s3293V71v25mv19nh0/32ymBLvt7ur3rftzXVqbWLjmqvQYKfnW+grd3/NLpNpOvf4g+DXAb7e7q9637cxvt7ur3rftyqIENWptYuOaq9BgvrW4+grZ9X/NNu+3u6vet+3Gk69/iD4NcpgS77e7q9637c8U6i1t3zVXosV9a3Z2+rlsm0X8TxHgN9vd1e9b9uY3293V71v25VPFlgUZJwBA0c5b3dXvW/bmq3V2A45uoseIUWtux7fV8B9Z4TcSz9GUX2nrn7Aer/Xj9XbNtVIUYAx2n2k+0npJ+2GJKN1hcWADYwXaCWQ+grZJIGet0dHCXASfSde/xB8GuUw0iIgIiICIiAiIgIiICIiAmjW6VbqrKbFDJarV2L2FGUhhw+omb4gQ8m8mrTzhD2WPaVLvY25ztUKo4AAAAdAA6STxJJ267qr4lXxFlMl5SQMgBGQXpyP8A5FgVRJvMa/oD85nzGv6A/OB5T11nh0/3Wz5/Q6PVtrxbdbv06raadvoV7jhQprzknDMQxz0dPGdKzSIb3rCjLJST05Cb7cn+vR/XPZL10FY4BAJeN3HeT7E2dUybSde/xB8GuZ8xr+gPzk2k0Ve+/wBAesHwa5CnRiT+Y1/QH5x5jX9AfnAxpOvf4g+DXKZztLoq99/oD1g+DXKfMa/oD84FEm0f8TxHnC8q+V6dElZNYZrHA25482COcbp7AeH1kSnknTV3Lzq7SjOXTaTxU8QS3b2cB+cu41MzVnqp8p3jqveSSEG4jgT/AKR9p7T9Q/KE0/EMx3MPuH/Edn/39c8pyfWAAK1AHAAcAB7J68xr+gPzkKURJ/Ma/oD848xr+gPzgY0nXv8AEHwa5TI9BWFa8AYHOD4NcsgIiICIiAiIgIiICIiAiIgJ4uUlSAxUkEBhgkHHAgHhw+ue55dAQVIyCCD9h6YHL8l77H0+bbGsdLtZUXIRWZatVbWpIQBc7UXoAl2u6q/86viCeeT+TqqFK01rWrEsQowCxOS32kkn+scpOFQE54PT0AsfWL2DiYFU82OACT0DifsEn8+X2W+5t/TND61WYDFu1cFvmret0qvV7On8MD1oweetLZyyUnHsG63A+7GfrzL5za9avPWcLfV0/wAK36Vv8sp8+X2W+5t/TApk2k69/iD4NcefL7Lfc2/pk2k1q77+FvrB/Ct7mv8AlgdKJN58vst9zb+mPPl9lvubf0wGk69/iD4NcpnN0utXffwt9YP4Vvc1/wAsp8+X2W+5t/TA3GoEhiASOg4GR/WadF/E8R48+X2W+5t/TJ9HrV9Phb13/hW/pgdGJN58vst9zb+mPPl9lvubf0wKYk3ny+y33Nv6Y8+X2W+5t/TAaTr3+IPg1ymR8n2BmvIz6wdKlT6mvsYAyyAiIgIiICIiAiIgIk+v1iU1PdYSErBZiFZzj6lUEk/UBNOi5WqtWxlcgVNstDq9TI20NhlsAK+iykZ6QwMC6Jr59fpL/pPSOhjhT/U9EwdSgIBdQWJVRkZLDpA9p+qBtiJJyq9a0XNc5SpUc2sGZCtYU7mDoQy4GeIwR2QK5PruqviVfEE4nkVelld9tVyvXZburrF3PNSnNoNjNubazEF9meG/HTmdrXdVfEq+IIGy+zaOAyTwUe1j0f07T9QMzRXtGOnpJPaSeJM1VekxfsX0U/8A03/b+n1ymBLX6+zw6f7rZQpz2TRX6+zw6f77ZTASXSde/wAQfBrlUm0nXv8AEHwa4FMRECXSde/xB8GuVSbSde/xB8GuUwEm0X8TxHlMm0X8TxHgUxEQERECbSde/wAQfBrlMm0nXv8AEHwa5TAREQEREBERAREQOb5R6BtRpb6FIDWrtHpFe0f6l4j7ROG/k3YjtzYS2samrWBbbHZ7DzLVPVbYyszBPmrEY7uKqvAKDProgfDW+SFrV017qlBXUm8DJCNztl2irqO0ZWmyzgSBwQcOwU1eT96+auFpFoCNqn3g1s76hrtQorepiRuewqylGJIzjE+wiAiJ5dwoLEgAAkk8AAOkkwPU53LNh2qqhiWerq43bRYuSMkDtA6e3PZKatbW6GxLEdBnLKwZeHTxE0Wodoc8GaynI9gFgwv9Mn+pMDYl7AADT2gDAHGro/HM+dN3Fv31frlUQObXqW56z5i31dPbV9K3+eUedN3Fv31frma/X2eHT/fbKYEvnLdxb99X65PpNS2+/wCYt9YO2rua/wCedKTaTr3+IPg1wMedN3Fv31frjzpu4t++r9cqiBzdLqW33/MW+sHbV3Nf88o86buLfvq/XM6Tr3+IPg1ymBL503cW/fV+uT6LVNhzzFvF7O2rsYqf9ftBnSkvJ3UPiX/GeA86buLfvq/XHnTdxb99X65VECXzpu4t++r9cedN3Fv31frlUQI+T3Ja8lSvzg4HGfU1/RJEsk2k69/iD4NcpgIiICIiAiIgIiICIiAiIgJq1TYRiVLgAkqBksMdUA9JPsm2ar7do4cScBR7WPQP/OzMD5zyZ0rC3V5FpR7a7N9qJXbYwqRQClYAAXaMZVW4DII4nv63qr4lXxBNtFe0Y6T0k+0npM0cpA7F2kA85VxILD1g7ARAriS7Le8q9037kzst7yr3TfuQFfr7PDp/vtlM5taW89Z85V6un+E30rf9yU7Le8q9037kCmTaTr3+IPg1zGy3vKvdN+5J9Ilu+/5yr1g/hN3Nf+5A6USbZb3lXum/cjZb3lXum/cgNJ17/EHwa5TObpUt33/OVesH8Ju5r/3JTst7yr3TfuQKZLyd1D4l/wAZ5nZb3lXum/ck3J6W7D85V6y/+E3fP/uQOlEm2W95V7pv3I2W95V7pv3IFMSbZb3lXum/cjZb3lXum/cgNJ17/EHwa5TI+Twd1+4gnnBxAKj1NfYSZZAREQEREBERAREQEREBERASar02Ldi5Cfb0M3/YfVn2z1qH6EBwXzx7Qo6zfmB9pEzduWtubVWZVPNqW2IWA9FSwB2jOBnBx7DA3SfXdVfEq+IswbLcnFaY3VgHnDnYQN7Y28COOB2+0TOu6q+JV8RYFERECav19nh0/wB9spk1fr7PDp/vtlMBJtJ17/EHwa5TJtJ17/EHwa4FMRECbSde/wAQfBrlMm0nXv8AEHwa5TASXk7qHxL/AIzyqS8ndQ+Jf8Z4FUREBERAm0nXv8QfBrlMm0nXv8QfBrlMBERAREQEREBERARBnEt8pqlr3tuDc3batePTZa1djgD2it8fZA7c82OACTwAySfYB0mce7ylpRmDll2hScqwOSbQQVxkY5lj/UY6Z65T5VCNzZrZzlNoDAbm2WW449GFpY/WcCB0dOvS5HFscPYo6q/mT9pM3ziHygHz+2otzCNYfSA3KK67BjP8to6e0To0avdY9e3GxKrM54EWFwPsIKN+UCqT67qr4lXxFlEl5SsCoGYhQHqyScAfOL2mBVEl+Uau+q/Gv+Y+Uae+q/Gv+YGa/X2eHT/fbKZzU19XPWHnasFKgDvXGQ1mRnP1j75R8o099V+Nf8wKpNpOvf4g+DXMfKNPfVfjX/Mn0uvqDXE21cXBHprxHNVjI48eIP3QOlEl+Uae+q/Gv+Y+Uae+q/Gv+YGdJ17/ABB8GuUzm6XlCrff89VxsGPTXua/rlHyjT31X41/zAqkvJ3UPiX/ABnj5Rp76r8a/wCZPyfyhVsPz1XrL/8AWvbcxHbA6USX5Rp76r8a/wCY+Uae+q/Gv+YFUSX5Rp76r8a/5j5Rp76r8a/5gZ0nXv8AEHwa5TI+T7VZr2VgwNgwQQR6mvtEsgIiICIiAiIgIiICQWci0NndSjZDAg8Rhg4IweHRbaPsdvaZfECL5Jp7pc8DniGzljnd09Nj/buMzfyZW5cugbeEBB4j0dwBHs4OwPtBxLIgc/5HrLWsQTz2RYMnaVKouMdgxWolGn0aozOucstacST6CbtoGf8Am33yiICIiAiIgIiICIiAiIgMREQEREBERAREQGIiICIiAiIgIiICIiAiIgIiICIiAiIgIiICIiAiIgIiICIiAiIgIiICIiAiIgIiICIiAiIgIiIH/9k=" id="75" name="Google Shape;75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hUTExMTFhUXFh4aFxgWGBwXGBcYGRUYFxcWFhgYKCggGhslGxsXITEhJSkrLjAvGB8zODMtOCktLi4BCgoKBQUFDgUFDisZExkrKysrKysrKysrKysrKysrKysrKysrKysrKysrKysrKysrKysrKysrKysrKysrKysrK//AABEIAMEBBQMBIgACEQEDEQH/xAAbAAEAAwEBAQEAAAAAAAAAAAAAAwQFAgEGB//EAEMQAAIBAgMFBAUKBAYCAwEAAAECEQADBBIhBRMiMUEyUVORFDNhcdIGFSNCUnOBkrLRQ2Khs4KTscHC8GNyJKLhB//EABQBAQAAAAAAAAAAAAAAAAAAAAD/xAAUEQEAAAAAAAAAAAAAAAAAAAAA/9oADAMBAAIRAxEAPwD9MbFXFuuwvWstyJG8XNaKXFAyhiVJa2XJ0EFV0Mkj27tK4FUi9akJxAvbMvqYGXkshVnucnQia+kpQfP429bYpL2WYWypfeIsOSkONZEQx07/AGmuLGNuZQLt+y3C2bI9sBiVgCDJyzJGoPfX0dKD5tMfckjfWgsHLFy0SDoBM84Et01IBPWuUxlzKJxCZ4bMRcs6EshAtlgYHaHEDy9xH01KDJ2XjiXZXu22k8MMnPM+ihdYy5OcmZrWpSgUpSgUpSgUpSgUpSgUpSgUpSgUpSgUpSgUpSgUpSgUpSgUpSgUpSgUpSgxDti5oBaklwJOfQbxgx0TshBIb2rI611tHF3F3hVyMrsAIWIGFNwcxPag/gK2aibDoTJVSe8gTyI/0JH4mgo3cW6B+0+W6q8uLKVtsdEUz2j05dZqq+2brAqtm4rspCnKWCvmCa5soIE55kAgGNa2rdtVEKAB3AR/pXdBmWNo3Gso4tHMdHVsylWUww0UyMwMHkRBEg1xjtrvbJAss+oAy5pkgEk8MBBJkz05VrUoMzC7SuNeNtrDKsSH4sp5lhqoAIDWdJ1LuBO7aq9nbFwtl3X14k54jOgJHANIYweuQz1rbpQZV69dz8Lab4ArlE5ctuYaDAEsxkSehFQWMXcIX6RpzoIyAgjJad8xA0kM3dqREQa2hbAkgDXnpz0jXv0AH4VzbsqvZVRoBoANAIA06AUFbZuKzjKTLKiliRBObNryC/VPL26CrtcogAAAAAEADQAdwFdUClKUClKUClKUClKUClKUClKUClKUClKUClKUClKUFJdoAIXuQgDsuhLaK5WeQ7prhttWQJzNzIMIxgqVVgYGhBZRB76jfYtszK2YMyDZQzmmZ75kz3zXa7M5SykglgWtqTLGSZ6f/goJV2lbJftQi5mJUxAZ1MdSQUb+kTNVrm1yRcNtM27tF+PNblgzrk1UxqjSfdAMyJbOzcnZ3ayIOW0okEliNOkkn3k1yNkqAyxahlysN0sMokhSOo1bT2nvoIrW3kLwRCQgVtSxuNnLJkA0yhdTPPMCBFWRta1rq2kCMjTJZVAAjXV0/MKiOyFnNFqZmd0kzLNM98sx97HvrxdjIOQtDSPUpy4dPdwp+Ve4UE1ra1pioBbjErKMA0ZZgkc+IaexvsmL1ZybMggqyiCWAFtQMxGUtp9aJE9xNaCjTXU0HtKUoFKUoFKUoFKUoFKUoFKUoFKUoFKUoFKUoFKUoFKUoFKUoFKUoFKUoKWI2ittirA/Vj25y2vuGU+3Q1VvbdQG3AlWuZXJMZAYVWEA5pdrY5jRmM8JFdnBi7cukmIcDRLZ5W1IJLKSTxt1610NjrBGYw0SMlnXL2Z4NY6UGlSs9rptXFD3WKsjHiCjVWQCMoH2jU/p9r7a0FmlVvT7X21oMfa+2tBZrMfbVtZzBgQrMRoYCXAjDnzBI9/Sa+f+Tv8A/UNmYxlS3eZLjcrd1GU6wIzCUmTGjVs4LZqtaRy0Sik8FmBpm04NBJJoLWG2mr33s6CFlTPbggXIH8pZAfa3sr3aG01suisCc4aIBLFlymABz4c7H2Ia4w+z1hWS40AEKVW0IBPEFhNJPOu8Jh1JdWCvkYKpZVnLlt3ANABAbXQdBQePtZABwuSSMqjLLAzDDWI0PWQASQBrXWB2kLjFcrKYBExqMltiNOo3gHd3E6x7c2VZJByKIM8IAn36c/bz566mZrWDtoZW2imIkKAY00kdNB5CgnpXhYDnXjuFBJIAAkk6AAcyTQdUqO5iEUAllAPIk6HSdPwBP4V5axCNorA6A6HoSQD5g+RoJaVyrgkgESOY7p5TXVApXisCJBkeymYTHXu98x/ofKg9pXD3VUgEgFjCyYzGC0DvMAmPYa4uYpFOUuoOmhOusx55W8jQTUqE4u3AOdYJIBnmVzZh7xlaf/U17axCNorA6A6HoSQD5g+VBLSleKwIBGoPI0HtKjS8rFgGUlTDAEHKcoaG7jlZTB6MD1qNMbaPJ1PIaEfWAK+ciPfQWKVCcXbnLnWSxUCRJYLmKgdSF1juqS1cDAMpBBEgjUEHUEUHVKUoFKUoKfo9wM5R0AZgYZCxByKvMMPs91dbu/4lr/Lb46tUoKtrDvnDu6mFKgKhXtFTJJY/Z/rVqleM0f8Ae8xQe0rxjGp5VCMZbKLcDAo4BVhqCG7JEdIMz3a0HGz9m2LC5bFm1aX7NtFQd/JQBUGz7yHD2xmTW0o1II7A5jqPZVqzi0YgA6kSJBGgMHn1BIkcxIqDZVhdxa4V9WvQfZFB7gFt2kCB0gEnQgAZmLQonRRMAdAAK6wLAteIII3g5fdW6n3CfZXyFUcObge8ES3l3giXK/wbfQKf9aDSpVXeX/Dtf5jfBXz3y0x21bdq2cBh7N26bsMrPmXJkeSc27jiy65qDd2rPAFnNm0gAnsNMSygc+/8KyE2de0B3uXKVIy29VNzORrcI5DKAQQASABNS7HxGNc2zjLFi00mN1da4ScrSGUoAukcmb8K+goPnxhLos27Jt3GClhP0SkW2S4igDOQSqso9uWasYQXULfROZXn9H2muO7cOfQDMOtbFKDBxuFu3LmfLeUDkoyAaDRiRcBLAzH1YZgVMgilfwN8sENl2Qq3S0EUlAuqm7M820kEsZywDW9sq4zBizXDxcO8TI2XKo5ZV6yfx17hdoMfZqXLUzbcggaKEUSCZJm4ZJkD3KKhxiXLrPkW4vZU6ISGUMwM7wa8amR9kfhvVVwfbvfeD+zboMO7s2+3W7IbOnDahXlSSQbmvZPLL23mcxq3jbNy47fRXApRRM2yf4quIziOF9DPPp37dUt5c30cWUjll4MoXVs0dvMQInlrHM0GfctXWRUNi5BuXC0Nb0W4LoEcWp4109/4zYLeoxJs3CCOYNsSzXHduHOYHEI1Na9KCjiMawRibNwAKSZ3ZEAayA+vurIOAv8A/l7KDspzRIB9bzzS3f0mtvavqLv3bfpNWqDDwGGu23dst1s6jMItAbyWJcQ/UNEGTCqJ0FRWsPeCpNl5GTSbfDDo9zizcWqCNB7fZu4ksEYoJbKcoPVo0HnUWznYoMxY6kAuuViASAWWBB/AUFBd7mB3LgLdZwJtnMChUCc4y6se/lU2Au3EtW1axclUUGGtkSFAMHNyrSpQZ2J2utqN4lxJ5TlMxz7BPeOffSsr5afwv8X/AApQfTUpSgUpSgVBi8PnCiYh1aYk8LA6d08p7ianrl3A594HKeZjpQYyfJ8AAb1oylSOUqzFnWQZEzAjkOXfVgbLi1ugxZc5PETIRmJKA6nhDED3Ae2tFrgAkkAASTOgA5n3VEmMQojgkq+XKQDrnjLpEjn15daCGxhGW4GJB4Wk8iS7IeXIABRXeyvUWvu1/SK6w+NR8uUtxKWEqymAcpkMBBBIBB1HdVTZeCXc2tbnq1/i3Psj20GnVXB9u994P7NunoK99z/NufFVbCX0tveWLpi4PqXH52rZ7UGfOg06VTubTtqCxF0ACSd1c0A1P1auUFXGBgUZVLQTIUqDqpE8RAp6U/gXfO38de426y5SoJ4tQASSMpPTlrGp0rM9PxDDLumUspGYKwyvnyqwzAgApLweWWDzFBpelP4F3zt/HT0p/Au+dv46p2MTcNuxvcyOXK3OmYqlwZh/KzKGA6ggEdK62ZdYBQ7OWFi2WDTmzcQJKjqSDyGsUFr0p/Au+dv46elP4F3zt/HVTF4u8lwhLZZdJJBgQswveSOvKVgwSKrXtq3uyoAaGOY2ng8IKgJMqS0gSYORj7KDU9KfwLvnb+OoLF24rXCbNzieRrb5btF14+9TXWysQ7AhwdANSjJznSG5kQDI+17NeMdi7qM2RCwAWBlaPrlhI6wFEjlmFBY9KfwLvnb+OnpT+Bd87fx1l4jHYkwVtsBbuZnAUg3LZhcoBBkgM50I4rS6wxq1jLjb0hWaRuTC66G84eRrAyjU+znQWvSn8C752/jp6U/gXfO38dULl5zbXI5zG7dVeLmQL+RZPOCo591T7Nds5BLdmQGmQu9uBCQdQSoGp1Ma60HuOu3Htugs3JZGAk24kqQJ46n9KfwLvnb+OrDnQ+7un+g1PurGG0b4A+hY8KHstJOTM4/2B79INBo+lP4F3zt/HT0p/Au+dv46qbNv3jcui4GysBctkjsgyu65CCAquQSTNxhyAqCzfbKpzuQRh8pJMEs0OFP15WCefOg0vSn8C752/jp6U/gXfO38dVRcYuOJoF5g4GoC7poDfZHYPTnNW9mOWs2mJkm2pJ5zKgzNBkbewd3EZMtsrlmc5XWY5ZSe6lfQUoFKUoFKUoFQYvDC4ACSIdW0jUqwYDUHQx019tT0oMVPk4ggb29ABBEoMylizAkKDxSQYIPdHOrdjZ27QIrswF0uM5kgM5YqCBMCSBMnlJNX6TQU8PgijKcxYKriTGYl3DknKANI7utdbK9Ra+7X9IqyDWZstL25tfSWvVr/AA2+yP56DUqrg+3e+8H9m3Td3/Etf5bfHUeAYhroZlLbwSQMo9Vb6EmNPbQSbUE2boHht+k1kfKX5aYPAoly/c4HfJKceU5WaWC6xwxIB1Irf3g7x51Xx+zrN8KL1q3cCtmUXFDgNBGYBuRgkT7aDH2dt/BbQ3ZsXbV9QSSsajhYAsjgEdeYrY+bbHg2vyL+1c3lVWtAAAAmANB2DVreDvHnQV/m2x4Nr8i/tT5tseDa/Iv7VY3g7x503g7x50GfhMLZfNOHRSrQQVQ/VVtCP/aPeD76mOysPIO4syORyLInnBipcNbS2IU6TOrFufPViTUu8HePOgr/ADbY8G1+Rf2qthNnWc136K3pcEcC6fRWz3Vo7wd486q4S4M97UesHX/w26Dr5tseDa/Iv7VX9HsZ8m4t905FjNlLZY59kTNaG8HePOot2mbPpmiOf+3KfbzoOPm2z4Nr8i/tT5tseDa/Iv7VY3g7x503g7x50GbtPZ9kWbpFq2CLbRwL9k+yrXzbY8G1+Rf2rnatwbi7qPVt1/lNWt4O8edBTv4LDorMbVqFBJ4F5ASeleYbB2XE7i2DJBBRdCDBEjnVxmUiCQQeYMa1xZVEEKRGp1MmSZMk6nWgj+bbHg2vyL+1Pm2x4Nr8i/tVjeDvHnTeDvHnQfL/ACssJb3eRVSc05QFmMsTHPrXld/LNh9FqPrf8K9oPp6UpQKUpQKr422zBcsSHUmTHCGBboZMTA7+oirFKDDXCYyAC9vVSrHM2mZjLKMupVYjUctTUuHwLrYS0yowS5ChezugxFuQ3LKuUHny61r0oMvZ+DZHUlFXgfMUMrLujADQHo3T+pNWtleotfdr+kVarL2Xin3Nr6G76tetv7I/noNSqGHwyM94lFJ3g1IBPqbdS+lP4F3zt/HXOz2JN0lSp3g0MSPorf2SR/Wgi2rg7e5u/Rp6tvqj7JrRqrtX1F37tv0mrVBXxbJwh1DS0CVLawT0BjQHnWe+OwmUsotmELgZQuYBskAsAJzwuvU1a2nbLlE4NWM51LDRG6Aj/s1AmySCGG4BBkHdNMk5ie31IBPeQO6gJdsvbtXLdq2wu9nRR9Rn7ufCRHfXWByOSDZtrAnSDPG6aaDQ5QQeobpXPzW2UKrWlUOzwtogFnzFyePXMXcnrLE867tbPuLMPbAKhY3bQACTpxz17+goPL13Do+R0tqTGXhBLTz0A0j/AHHfUd3GYVVkpznQWWLaLmMrlkaa6xXRwO8JbNh3MwTuydQMpE5/wiom2GSwbNbGhBAtmCCACDxzBAUROoUCgt4MWbgkW1BHMFIPWDqBI0Oo00rm++HQkOiAKFk5NOMsBrERwnWffGksPgXtzkayJiYtNyEwO37T51B6G91rmfcGGC62mMjdgieP/wAjj8TQc4naGEQ2xlt8d3d6hVKnRdQ0E8bW10nW4vTWpsWURmAsW2yqpPIE5i4gCNTwwB1LDlzrn5o0ZYsQ4AYbowwHIEZ/YPKvbuBZ3Oa5ZLZRwm2dAC8NGefrMO6g5u3baoHNm32nUiBoLYuEkaazk5ac/ZUuDFtyQbNsQNdAeIOyMOQ0ldD1nkK8GzrsKN4hh2bW2dS+fMDxcuM/0rqzgrqGVe0NIjdmBqWJ7cySTNBZbCWhru0/KD/QCqK4rCwJW2NFJ4DpnEqZI5e3zipccb623bPaOVGMbtuik/bqE7G9mH5AepPILkH1/s6UHuAxOHuveRbdubTQRCEkajPA5DOtxdYM2z0iuEurwzh7QkIdCDAuMF14R1OneAeUQbFvAOpkGyCECSLTTkGoXt8udQWNmNlUrctEcJzC2TnyZcpJDweyvKOyKCXgzAbm3BuFJ0+qjNJEdSpEfj7Kmwlm29tH3SDMoaIBiQDExrUYwNyZ3lsnMWE2zwkrlOXj7p5zzNd4fDXkVUFy3CqAJtmYAgTx0FlMMg5Io9wApWNtrad/D5NbTZp+owiI/mPfXtBu0pSgUpSgVXxtxlC5ZMuoMAnQsAeXIAaydNPbVilBiLtS+QPoWBKmOBgA5Yi3PcIAJnlPPpXdi/c3CC4zq4uC2zMAGcqxUOIGXjgNAEcUVsUoMvAXnzorEyUckEmYFxd2SCARoSJIBMa1a2V6i192v6RVqsvZe0bIs2vpbXq1+uv2R7aDUqrg+3e+8H9m3T5yseNa/Ov71Wwa52usl45TcEZchGlq2NCQevtoNC9aDKVbkwIPTQiDXzHy0+Rg2hbtW/Sb1nd3d5mUlmPA6ZVJIyni569RGtbWNS4lt3F15VCwkJEgEieGtCg+f2LsP0Tdp6Rir+p4sRc3jdljoYH/AEV9BVfFWcxU5yhB0Iy6yCI4gf8AorhrDAEm84A5ki3p/wDWgt0qlcXKAWxDAHkTuwDpOkr3TXlsZtFxDEwDpuzoZg6LyMHX2GgkwGHKBpCAs0nJy0VVHQRwqoj2VaqoLLEkC+8jmItyJ5Tw6V16M/jXPJPhoLNVcH2733g/s268WwxEi85HsFv4a4t4Qhmi+8sQxEW9OEKDGXlw/wBDQXqqHCne55Ec/bOXLH/rEn30aywgG+4kwJFvUwTA4dTAJ/Co3IVspxJDGNDuwdSQumXqQY9xoL9KoSIB9JMEkA/RwSs5gOHUjK0j+U91e2hm7OILaBtN2eEzDaLyMHX2Ggk2r6i79236TVqqV/As6spvXIYEGAnIiD9WukssQCL7kHUEC2QR3jhoJ8TazoyzGZSJHSRE1xg7RVYMSWJ05asTAqJbRMgX2OUw0C3oYBg8Ohgg+4iord1W1GKkGIg2j2uz069O+g0aVnlgDl9JMklYm3OYLnKxl5hdY7takt2iwDLfcgiQQLZBB1BBC6igxflp/C/xf8KVpY7YwvRvLlw5ZiMg5xPJfYKUGpSlKBSlKBUOJvZADHNlX3ZmCyfP+tTVy9sNEgGDIkTBHIj20GYNu2iJAecrMBGpKsVyiJ1JEDv6V1Y2oWsJdgBpy3FAZ8rKSLqqIDMQVYDSToY6VcGDt6fRppEcI0jlHdFdNhkIiI4s2nDxTM6c/b30FPZ+0GuFZUCRc01kG3dCczEyCOmhB51Psr1Fr7tf0iptyubNGsEczyJk6ctSBr7Kh2V6i192v6RQWqq4Pt3vvB/Zt1aqrg+3e+8H9m3QNq+ou/dt+k1aqDHWi9t0ESyMBPKSCBNfN/LTae1LNu22Cwtq9cN0KyliwyZHMmcgXiC6z/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+7e4nZEZGOVlDNPbA1zodB9Xr03aq4Pt3vvB/Zt0GFe2debU3bmZXz2zuZCvKyWzOSRAYQpXS44JM1exitcduG4qlU1jWUa4TEMNeJTrI5yDWzVLePvo1y90cOULJbNHazECJ5dOtBn3EZkVDbuCblwtAEhbgvAHnqeNdKnwJZGMo50OoWAWa47kASSAMw61rUoKWIxoCMSlwAKSTlmABqdDPlWQcHiPGudlB6tuaJE+s6tLf0151tbV9Rd+7b9Jq1QYWzsO9p7jE3GFxQWXdBfpZYtcBB5EFVgyYReIxXNu04CnJck7oERoBbZWMksQeTRlA7Ws8xt4lmCMUEsFOUd5jQedRbPdinEWOpALDKxAJAJECCfcKCiC+YHI4C3WeMs5gUZQAcwy6t1nl+NT4C8VtW1a3clUUHSdQoBrQpQUMTte3bjeZ1nlKnWOfKe8UrI+Wn8L/F/wpQfTUpSgUpSgUpSgUpSgVVXZ9sAAZgBoAHcADoAJq1SgzcBhFKkkufpLg9Y/IXXAHPuAq9ZsqghRzMmSSSeUknU6AeVQ7N7B+8uf3nq1QKUpQVcZmDIyozQTIUqDqpE8RA509KfwLvnb+OvcdeZcpAJ4tQASYyk9JjUDU1mfOd9hlFm4CykBgh4Xz5Vbi4Yyy8EwMsSZoNL0p/Au+dv46elP4F3zt/HVJMbdNqyWDLcLlWUjJmZUucp5KzKCPYRXezcRclhcLSFkqQJje3QrZUnmoHlQWvSn8C752/jp6U/gXfO38dVMZjbqXSEts66SSGgcMlVIBJJ5z2ZUgkEiq13a96MqpDQTmNq5HZBUZNCCWJUa65WjuoNT0p/Au+dv46gw924GuE2LnE4I1t8t2i/b7wa62ViXcEODIAMlGSZLaQwEkQDp9qOknjHY25bZsqM4AWAFYj+IWEgc4VR7Mw07wselP4F3zt/HT0p/Au+dv46y8RtO/oVtXQEuS4CHjtmBlAYSTxMeGTNoTAbSxtDEXRcZbcmFtnKuWQDcfMQGjmFiekad9Bc9KfwLvnb+OnpT+Bd87fx1QuYl92uR5Y3bqr2eLKL+Re7Qqv5detWNm3mLEMzdmYYQY3lwIxEAglQOfdQMdduPadRYuSyMBrb5lSB9ep/Sn8C752/jqw50Pu7p/oNT7qxhtW8APobh4UPYaSSgZxoPw5aHpQaPpT+Bd87fx09KfwLvnb+OqezMVda5dFxXCkC5aLLAVTK7vTrwhyG4pukQABVbDYu9CszNlIsZG4MrZrkPqNSWUgnQAaR3kNX0p/Au+dv46elP4F3zt/HVbfMXWHaN8wYAAgKLTQGMcInKeY1NWtmXC1m0xOYtbUk6akqDOmmtBj7fwl7EZMtphlmczJ1y8oY91K+hpQKUpQKUpQKUpQKUpQKUpQZuBx1pVYNctgi5ckFgCPpX6GrHzlY8a1+df3q1Sgq/OVjxrX51/esr5QfLLA4JFuX7yhGfICk3IOVm1CSY4TrHdW/VLamycPiVVcRZt3lVswW4odQ0ETDaTBPnQZuD25gscyCxesXwCSyqwYrwtBZDqOvMVq/NtjwbX5F/auGsqjWlRVVQWgKAAOA8gKu0FX5tseDa/Iv7U+bbHg2vyL+1WqUGbhMNYfN/8dFKtBDIk9lWnhnow/rUjbHwxYOcPZLKCFY21kA8wDEiYHlVjC4ZbYhc0TOrM2p56sSfbU1BV+bbHg2vyL+1VsLs+yWuzat6OAOBdBurZgad5PnWnVXB9u994P7VugfNtjwbX5F/aq/o+H3mTcJ3ZsiRmgtl75yiZiPbOlaVRHDLnzxxR3mPfl5Zo0mJiRyoIfmyx4Nr8i/tXvzbY8G1+Rf2q1SgzNp7PsizdItWwRbYghFBBynUaVZ+bbHg2vyL+1Nq+ou/dt+k1aoKV7A4dVLG1ahQSeBeQEnpXGGwdh1ncW11IIKJIIMEGJHkTV91BBBAIIgg6gjqDXFiyEGVZjU6ksZJkyWkmgg+bbHg2vyL+1e/NtjwbX5F/arVKD5b5VWltbvdqEnNOQZZjLExz5nzpXfy0/hf4v8AhSg+mpSlApSlApSlApSlApSlApSlApSlBg/LH1Sfef8AFq+RpSgUpSgUpSgUFeUoPaUpQKUpQDSlKBSlKBSlKDR2P9b8P96UpQf/2Q==" id="76" name="Google Shape;76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Recitation 3</a:t>
            </a:r>
            <a:endParaRPr b="0" i="0" sz="2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8500" y="3322838"/>
            <a:ext cx="25431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 anatomy</a:t>
            </a:r>
            <a:endParaRPr sz="1800"/>
          </a:p>
        </p:txBody>
      </p:sp>
      <p:sp>
        <p:nvSpPr>
          <p:cNvPr id="176" name="Google Shape;176;p5"/>
          <p:cNvSpPr/>
          <p:nvPr/>
        </p:nvSpPr>
        <p:spPr>
          <a:xfrm>
            <a:off x="2078775" y="2308950"/>
            <a:ext cx="5612100" cy="3365400"/>
          </a:xfrm>
          <a:prstGeom prst="rect">
            <a:avLst/>
          </a:prstGeom>
          <a:solidFill>
            <a:srgbClr val="DBD8D8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182875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sqrt (</a:t>
            </a:r>
            <a:r>
              <a:rPr b="1" i="0" lang="en-US" sz="14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en-US" sz="14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epsilon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4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400" u="none" cap="none" strike="noStrik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0)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return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Double.</a:t>
            </a:r>
            <a:r>
              <a:rPr b="1" i="1" lang="en-US" sz="14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NaN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	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4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400" u="none" cap="none" strike="noStrik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4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(Math.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b="0" i="0" lang="en-US" sz="1400" u="none" cap="none" strike="noStrik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b="0" i="0" lang="en-US" sz="1400" u="none" cap="none" strike="noStrik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&gt; </a:t>
            </a:r>
            <a:r>
              <a:rPr b="0" i="0" lang="en-US" sz="1400" u="none" cap="none" strike="noStrik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epsilon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400" u="none" cap="none" strike="noStrik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b="0" i="0" lang="en-US" sz="1400" u="none" cap="none" strike="noStrik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b="0" i="0" lang="en-US" sz="1400" u="none" cap="none" strike="noStrik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400" u="none" cap="none" strike="noStrik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/ 2.0;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4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4594150" y="975178"/>
            <a:ext cx="1175100" cy="7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1402" y="120744"/>
                </a:moveTo>
                <a:lnTo>
                  <a:pt x="59305" y="243925"/>
                </a:lnTo>
              </a:path>
            </a:pathLst>
          </a:custGeom>
          <a:solidFill>
            <a:srgbClr val="FFFFCC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234549" y="5892701"/>
            <a:ext cx="1207200" cy="7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2309" y="682"/>
                </a:moveTo>
                <a:lnTo>
                  <a:pt x="26045" y="-116262"/>
                </a:lnTo>
              </a:path>
            </a:pathLst>
          </a:custGeom>
          <a:solidFill>
            <a:srgbClr val="FFFFCC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6004901" y="975230"/>
            <a:ext cx="1098900" cy="7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4248" y="122191"/>
                </a:moveTo>
                <a:lnTo>
                  <a:pt x="-33694" y="246818"/>
                </a:lnTo>
              </a:path>
            </a:pathLst>
          </a:custGeom>
          <a:solidFill>
            <a:srgbClr val="FFFFCC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7986300" y="3203010"/>
            <a:ext cx="990600" cy="7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566" y="60970"/>
                </a:moveTo>
                <a:lnTo>
                  <a:pt x="-545717" y="88960"/>
                </a:lnTo>
              </a:path>
            </a:pathLst>
          </a:custGeom>
          <a:solidFill>
            <a:srgbClr val="FFFFCC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7797750" y="4049088"/>
            <a:ext cx="1228200" cy="7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83582" y="-1978"/>
                </a:moveTo>
                <a:lnTo>
                  <a:pt x="-372179" y="42994"/>
                </a:lnTo>
              </a:path>
            </a:pathLst>
          </a:custGeom>
          <a:solidFill>
            <a:srgbClr val="FFFFCC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to another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5"/>
          <p:cNvGrpSpPr/>
          <p:nvPr/>
        </p:nvGrpSpPr>
        <p:grpSpPr>
          <a:xfrm>
            <a:off x="355878" y="2956636"/>
            <a:ext cx="1616037" cy="2717713"/>
            <a:chOff x="355887" y="2965459"/>
            <a:chExt cx="1616037" cy="2256300"/>
          </a:xfrm>
        </p:grpSpPr>
        <p:sp>
          <p:nvSpPr>
            <p:cNvPr id="183" name="Google Shape;183;p5"/>
            <p:cNvSpPr/>
            <p:nvPr/>
          </p:nvSpPr>
          <p:spPr>
            <a:xfrm>
              <a:off x="355887" y="3648915"/>
              <a:ext cx="1207200" cy="736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86146" y="-84665"/>
                  </a:moveTo>
                  <a:lnTo>
                    <a:pt x="86960" y="-78653"/>
                  </a:lnTo>
                </a:path>
              </a:pathLst>
            </a:custGeom>
            <a:solidFill>
              <a:srgbClr val="FFFFCC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body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 rot="10800000">
              <a:off x="1687524" y="2965459"/>
              <a:ext cx="284400" cy="2256300"/>
            </a:xfrm>
            <a:prstGeom prst="rightBrace">
              <a:avLst>
                <a:gd fmla="val 33331" name="adj1"/>
                <a:gd fmla="val 50000" name="adj2"/>
              </a:avLst>
            </a:prstGeom>
            <a:noFill/>
            <a:ln cap="flat" cmpd="sng" w="222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5"/>
          <p:cNvSpPr/>
          <p:nvPr/>
        </p:nvSpPr>
        <p:spPr>
          <a:xfrm>
            <a:off x="3324388" y="1020328"/>
            <a:ext cx="980100" cy="7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2309" y="120744"/>
                </a:moveTo>
                <a:lnTo>
                  <a:pt x="129012" y="242479"/>
                </a:lnTo>
              </a:path>
            </a:pathLst>
          </a:custGeom>
          <a:solidFill>
            <a:srgbClr val="FFFFCC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8085600" y="2345800"/>
            <a:ext cx="1058400" cy="81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566" y="60970"/>
                </a:moveTo>
                <a:lnTo>
                  <a:pt x="-545717" y="88960"/>
                </a:lnTo>
              </a:path>
            </a:pathLst>
          </a:custGeom>
          <a:solidFill>
            <a:srgbClr val="FFFFCC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control for input validation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1827547" y="1060578"/>
            <a:ext cx="1207200" cy="7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2309" y="120744"/>
                </a:moveTo>
                <a:lnTo>
                  <a:pt x="184070" y="241033"/>
                </a:lnTo>
              </a:path>
            </a:pathLst>
          </a:custGeom>
          <a:solidFill>
            <a:srgbClr val="FFFFCC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return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5"/>
          <p:cNvGrpSpPr/>
          <p:nvPr/>
        </p:nvGrpSpPr>
        <p:grpSpPr>
          <a:xfrm>
            <a:off x="355882" y="2139116"/>
            <a:ext cx="7008617" cy="736800"/>
            <a:chOff x="382530" y="2228791"/>
            <a:chExt cx="6658386" cy="736800"/>
          </a:xfrm>
        </p:grpSpPr>
        <p:sp>
          <p:nvSpPr>
            <p:cNvPr id="190" name="Google Shape;190;p5"/>
            <p:cNvSpPr/>
            <p:nvPr/>
          </p:nvSpPr>
          <p:spPr>
            <a:xfrm>
              <a:off x="382530" y="2228791"/>
              <a:ext cx="1207200" cy="736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119693" y="55650"/>
                  </a:moveTo>
                  <a:lnTo>
                    <a:pt x="167298" y="77574"/>
                  </a:lnTo>
                </a:path>
              </a:pathLst>
            </a:custGeom>
            <a:solidFill>
              <a:srgbClr val="FFFFCC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2156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function signature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131416" y="2530955"/>
              <a:ext cx="4909500" cy="434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92" name="Google Shape;192;p5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Determine the Outputs</a:t>
            </a:r>
            <a:endParaRPr/>
          </a:p>
        </p:txBody>
      </p:sp>
      <p:sp>
        <p:nvSpPr>
          <p:cNvPr id="199" name="Google Shape;199;p6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200" name="Google Shape;2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"/>
          <p:cNvSpPr/>
          <p:nvPr/>
        </p:nvSpPr>
        <p:spPr>
          <a:xfrm>
            <a:off x="304800" y="838200"/>
            <a:ext cx="6096000" cy="3901028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args){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1;	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System.out.println(x);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//1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add5(x);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System.out.println(x);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//1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add5(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y = y + 5;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6731475" y="5020725"/>
            <a:ext cx="1951800" cy="10467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type of the return value is void means no value is returned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6"/>
          <p:cNvCxnSpPr>
            <a:stCxn id="203" idx="1"/>
          </p:cNvCxnSpPr>
          <p:nvPr/>
        </p:nvCxnSpPr>
        <p:spPr>
          <a:xfrm rot="10800000">
            <a:off x="2900475" y="3894375"/>
            <a:ext cx="3831000" cy="16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6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Determine the Outputs</a:t>
            </a:r>
            <a:endParaRPr/>
          </a:p>
        </p:txBody>
      </p:sp>
      <p:sp>
        <p:nvSpPr>
          <p:cNvPr id="212" name="Google Shape;212;p7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/>
          <p:nvPr/>
        </p:nvSpPr>
        <p:spPr>
          <a:xfrm>
            <a:off x="304800" y="838200"/>
            <a:ext cx="6096000" cy="4293443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args){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1;	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System.out.println(x);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//1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add5(x);				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System.out.println(x);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//1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add5(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y = y + 5;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6731475" y="5020725"/>
            <a:ext cx="1951800" cy="12621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type must match the type mentioned in the signature. if not must me matched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7"/>
          <p:cNvCxnSpPr/>
          <p:nvPr/>
        </p:nvCxnSpPr>
        <p:spPr>
          <a:xfrm rot="10800000">
            <a:off x="2060175" y="4671375"/>
            <a:ext cx="4671300" cy="8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7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62deaf86c_0_12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Determine the Outputs</a:t>
            </a:r>
            <a:endParaRPr/>
          </a:p>
        </p:txBody>
      </p:sp>
      <p:sp>
        <p:nvSpPr>
          <p:cNvPr id="225" name="Google Shape;225;g2862deaf86c_0_123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226" name="Google Shape;226;g2862deaf86c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1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862deaf86c_0_123"/>
          <p:cNvSpPr/>
          <p:nvPr/>
        </p:nvSpPr>
        <p:spPr>
          <a:xfrm>
            <a:off x="304800" y="838200"/>
            <a:ext cx="6096000" cy="42933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args){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1;	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System.out.println(x);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//1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x = add5(x);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System.out.println(x);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//6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add5(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y = y + 5;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g2862deaf86c_0_123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862deaf86c_0_123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1, Expansion 1 – Substrings</a:t>
            </a:r>
            <a:endParaRPr/>
          </a:p>
        </p:txBody>
      </p:sp>
      <p:sp>
        <p:nvSpPr>
          <p:cNvPr id="236" name="Google Shape;236;p12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A substring of a string, is any string which is wholly contained in the original string.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Examples: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“kawa” is a substring of “kawa banga”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“banga” is a substring of “kawa banga”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“wa ba” is a substring of “kawa banga”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“hi” is not a substring of “kawa banga”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“kawabanga” is not a substring of “kawa banga”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Design a </a:t>
            </a:r>
            <a:r>
              <a:rPr b="1" lang="en-US" sz="1600" u="sng"/>
              <a:t>function</a:t>
            </a:r>
            <a:r>
              <a:rPr lang="en-US" sz="1600"/>
              <a:t> which: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Receives two non-empty strings from the users.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Checks if the first string is a substring of the second.</a:t>
            </a:r>
            <a:endParaRPr sz="1600"/>
          </a:p>
        </p:txBody>
      </p:sp>
      <p:sp>
        <p:nvSpPr>
          <p:cNvPr id="237" name="Google Shape;237;p12"/>
          <p:cNvSpPr/>
          <p:nvPr/>
        </p:nvSpPr>
        <p:spPr>
          <a:xfrm>
            <a:off x="152400" y="6652725"/>
            <a:ext cx="5029200" cy="1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62deaf86c_0_29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1, Expansion 1 - Solution (Converted into function)</a:t>
            </a:r>
            <a:endParaRPr/>
          </a:p>
        </p:txBody>
      </p:sp>
      <p:sp>
        <p:nvSpPr>
          <p:cNvPr id="244" name="Google Shape;244;g2862deaf86c_0_297"/>
          <p:cNvSpPr txBox="1"/>
          <p:nvPr>
            <p:ph idx="4294967295" type="body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"/>
              <a:buNone/>
            </a:pPr>
            <a:r>
              <a:t/>
            </a:r>
            <a:endParaRPr sz="1600"/>
          </a:p>
        </p:txBody>
      </p:sp>
      <p:sp>
        <p:nvSpPr>
          <p:cNvPr id="245" name="Google Shape;245;g2862deaf86c_0_297"/>
          <p:cNvSpPr txBox="1"/>
          <p:nvPr/>
        </p:nvSpPr>
        <p:spPr>
          <a:xfrm>
            <a:off x="304800" y="685800"/>
            <a:ext cx="8293916" cy="57561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45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i="0" lang="en-US" sz="145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5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isSubstring(String smaller, 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bigger</a:t>
            </a:r>
            <a:r>
              <a:rPr b="0" i="0" lang="en-US" sz="145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4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 = 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  int</a:t>
            </a:r>
            <a:r>
              <a:rPr b="0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lastIndex = bigger.length() – smaller.length() + 1;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0; i &lt; lastIndex &amp;&amp; !isSub ; i++){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if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(smaller.charAt(0) == bigger.charAt(i)){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isSub = 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 = 0; j &lt; smaller.length() &amp;&amp; isSub ; j++){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isSub = (smaller.charAt(j) == bigger.charAt(i + j));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isSub;	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862deaf86c_0_297"/>
          <p:cNvSpPr/>
          <p:nvPr/>
        </p:nvSpPr>
        <p:spPr>
          <a:xfrm>
            <a:off x="152400" y="6652725"/>
            <a:ext cx="5029200" cy="1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1, Expansion 2 - Valid password</a:t>
            </a:r>
            <a:endParaRPr/>
          </a:p>
        </p:txBody>
      </p:sp>
      <p:sp>
        <p:nvSpPr>
          <p:cNvPr id="253" name="Google Shape;253;p18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To keep our information online secured, some applications require that we define a password for our account.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To prevent hacking into our account, (and give the hackers a hard time) we need to choose strong passwords.</a:t>
            </a:r>
            <a:r>
              <a:rPr lang="en-US"/>
              <a:t> </a:t>
            </a:r>
            <a:r>
              <a:rPr lang="en-US" sz="1600"/>
              <a:t>In most applications the password must be at least n  characters long, and contain at least 1 lowercase letter, 1 uppercase letter, and 1 digit.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Write a function that receives a password (String) and returns true if it’s a valid password or false if not under the following rules:</a:t>
            </a:r>
            <a:endParaRPr/>
          </a:p>
          <a:p>
            <a:pPr indent="-314325" lvl="1" marL="8001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7600"/>
              </a:buClr>
              <a:buSzPts val="1600"/>
              <a:buChar char="●"/>
            </a:pPr>
            <a:r>
              <a:rPr lang="en-US" sz="1600"/>
              <a:t>The password must be 6 character long.</a:t>
            </a:r>
            <a:endParaRPr/>
          </a:p>
          <a:p>
            <a:pPr indent="-314325" lvl="1" marL="8001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7600"/>
              </a:buClr>
              <a:buSzPts val="1600"/>
              <a:buChar char="●"/>
            </a:pPr>
            <a:r>
              <a:rPr lang="en-US" sz="1600"/>
              <a:t>The password must have at least 1 uppercase letter.</a:t>
            </a:r>
            <a:endParaRPr/>
          </a:p>
          <a:p>
            <a:pPr indent="-314325" lvl="1" marL="8001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7600"/>
              </a:buClr>
              <a:buSzPts val="1600"/>
              <a:buChar char="●"/>
            </a:pPr>
            <a:r>
              <a:rPr lang="en-US" sz="1600"/>
              <a:t>The password must have at least 1 lowercase letter.</a:t>
            </a:r>
            <a:endParaRPr/>
          </a:p>
          <a:p>
            <a:pPr indent="-314325" lvl="1" marL="8001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7600"/>
              </a:buClr>
              <a:buSzPts val="1600"/>
              <a:buChar char="●"/>
            </a:pPr>
            <a:r>
              <a:rPr lang="en-US" sz="1600"/>
              <a:t>The password must have at least 1 digit.</a:t>
            </a:r>
            <a:endParaRPr/>
          </a:p>
          <a:p>
            <a:pPr indent="-212725" lvl="1" marL="8001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7600"/>
              </a:buClr>
              <a:buSzPts val="1600"/>
              <a:buNone/>
            </a:pPr>
            <a:r>
              <a:t/>
            </a:r>
            <a:endParaRPr sz="1600"/>
          </a:p>
          <a:p>
            <a:pPr indent="-212725" lvl="1" marL="8001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7600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1" marL="8001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1, Expansion 2 - Valid password</a:t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381000" y="867700"/>
            <a:ext cx="7924800" cy="56856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4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//Receives a String pass and returns if its a valid 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isValid(String pass){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 = pass.length() &gt;= 6;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capital 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small 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digit 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(!len){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	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 false;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pass.length(); i++){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(!small &amp;&amp; pass.charAt(i) &gt;= 'a' &amp;&amp; pass.charAt(i) &lt;= 'z')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small</a:t>
            </a:r>
            <a:r>
              <a:rPr b="0" i="0" lang="en-US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(!capital &amp;&amp; pass.charAt(i) &gt;= 'A' &amp;&amp; pass.charAt(i) &lt;= 'Z')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capital</a:t>
            </a:r>
            <a:r>
              <a:rPr b="0" i="0" lang="en-US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(!digit &amp;&amp; pass.charAt(i) &gt;= '0' &amp;&amp; pass.charAt(i) &lt;= '9')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digit</a:t>
            </a:r>
            <a:r>
              <a:rPr b="0" i="0" lang="en-US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(capital &amp;&amp; small &amp;&amp; digit</a:t>
            </a:r>
            <a:r>
              <a:rPr b="0" i="0" lang="en-US" sz="1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discussion why the last line is not: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100" u="none" cap="none" strike="noStrike">
                <a:solidFill>
                  <a:srgbClr val="7F005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b="0" i="0" lang="en-US" sz="1100" u="none" cap="none" strike="noStrike">
                <a:solidFill>
                  <a:srgbClr val="6A3E3E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capital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&amp;&amp; </a:t>
            </a:r>
            <a:r>
              <a:rPr b="0" i="0" lang="en-US" sz="1100" u="none" cap="none" strike="noStrike">
                <a:solidFill>
                  <a:srgbClr val="6A3E3E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&amp;&amp; </a:t>
            </a:r>
            <a:r>
              <a:rPr b="0" i="0" lang="en-US" sz="1100" u="none" cap="none" strike="noStrike">
                <a:solidFill>
                  <a:srgbClr val="6A3E3E"/>
                </a:solidFill>
                <a:latin typeface="Comic Sans MS"/>
                <a:ea typeface="Comic Sans MS"/>
                <a:cs typeface="Comic Sans MS"/>
                <a:sym typeface="Comic Sans MS"/>
              </a:rPr>
              <a:t>digit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&amp;&amp; </a:t>
            </a:r>
            <a:r>
              <a:rPr b="0" i="0" lang="en-US" sz="1100" u="none" cap="none" strike="noStrike">
                <a:solidFill>
                  <a:srgbClr val="6A3E3E"/>
                </a:solidFill>
                <a:latin typeface="Comic Sans MS"/>
                <a:ea typeface="Comic Sans MS"/>
                <a:cs typeface="Comic Sans MS"/>
                <a:sym typeface="Comic Sans MS"/>
              </a:rPr>
              <a:t>len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); ? </a:t>
            </a:r>
            <a:endParaRPr b="0" i="0" sz="1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idx="4294967295" type="title"/>
          </p:nvPr>
        </p:nvSpPr>
        <p:spPr>
          <a:xfrm>
            <a:off x="152400" y="76200"/>
            <a:ext cx="8991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Question 1, Expansion 2 - Valid password (another version, continue)</a:t>
            </a:r>
            <a:endParaRPr sz="2000"/>
          </a:p>
        </p:txBody>
      </p:sp>
      <p:sp>
        <p:nvSpPr>
          <p:cNvPr id="270" name="Google Shape;270;p22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381000" y="867700"/>
            <a:ext cx="7924800" cy="56856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4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//Receives a char ch and returns true if its a valid digit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isDigit(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 &gt;= '0' &amp;&amp; ch &lt;= '9';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4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//Receives a char ch and returns true if its a valid upper case 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isUpper(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 &gt;= 'A' &amp;&amp; ch &lt;= 'Z';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4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//Receives a char ch and returns true if its a valid lower case letter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Lower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 &gt;= 'a' &amp;&amp; ch &lt;= 'z';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1, Expansion 2 - Valid password (another version)</a:t>
            </a:r>
            <a:endParaRPr/>
          </a:p>
        </p:txBody>
      </p:sp>
      <p:sp>
        <p:nvSpPr>
          <p:cNvPr id="279" name="Google Shape;279;p15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381000" y="867700"/>
            <a:ext cx="7924800" cy="56856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//Receives a String pass and returns if its a valid 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isValid(String pass){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 = pass.length() &gt;= 6;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capital 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small 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digit 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(!len){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	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 false;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pass.length(); i++){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 char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curChar = pass.charAt(i);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 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(!small &amp;&amp; isLower(curChar))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small</a:t>
            </a:r>
            <a:r>
              <a:rPr b="0" i="0" lang="en-US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 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(!capital &amp;&amp; isUpper(curChar))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capital</a:t>
            </a:r>
            <a:r>
              <a:rPr b="0" i="0" lang="en-US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 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(!digit &amp;&amp; isDigit(curChar))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digit</a:t>
            </a:r>
            <a:r>
              <a:rPr b="0" i="0" lang="en-US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(capital &amp;&amp; small &amp;&amp; digit</a:t>
            </a:r>
            <a:r>
              <a:rPr b="0" i="0" lang="en-US" sz="1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Overview</a:t>
            </a:r>
            <a:endParaRPr sz="1800"/>
          </a:p>
        </p:txBody>
      </p:sp>
      <p:sp>
        <p:nvSpPr>
          <p:cNvPr id="85" name="Google Shape;85;p2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152400" y="627050"/>
            <a:ext cx="8610600" cy="43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 signature 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 params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void, return type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Error control 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Overloading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Overflow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 Doc</a:t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1, Expansion 2 - Valid password – testing solution</a:t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152400" y="619217"/>
            <a:ext cx="8534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152400" y="6680715"/>
            <a:ext cx="4781940" cy="1384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533400" y="1828800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533400" y="1828800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685800" y="905833"/>
            <a:ext cx="8000999" cy="5260075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ValidPassword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 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password = args[0];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valid</a:t>
            </a:r>
            <a:r>
              <a:rPr b="0" i="0" lang="en-US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isValid(password);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(valid)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System.out.println("the password is valid");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System.out.println("the password is not valid");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isValid(String pass)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 . 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5337000" y="984642"/>
            <a:ext cx="3273600" cy="181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java ValidPassword yael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password is not valid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java ValidPassword a3eT65e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password is valid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62deaf86c_0_22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1, Expansion 3 - Valid password</a:t>
            </a:r>
            <a:endParaRPr/>
          </a:p>
        </p:txBody>
      </p:sp>
      <p:sp>
        <p:nvSpPr>
          <p:cNvPr id="301" name="Google Shape;301;g2862deaf86c_0_226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Let's expand. Some applications go one step above it, and doesn’t allow the password to contain the first name of the user.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Write a function that receives a password (String), and a name (String of only letters) and returns true if it’s a valid password based on the following conditions:</a:t>
            </a:r>
            <a:endParaRPr/>
          </a:p>
          <a:p>
            <a:pPr indent="-314325" lvl="1" marL="8001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7600"/>
              </a:buClr>
              <a:buSzPts val="1600"/>
              <a:buChar char="●"/>
            </a:pPr>
            <a:r>
              <a:rPr lang="en-US" sz="1600"/>
              <a:t>The password must be 6 character long.</a:t>
            </a:r>
            <a:endParaRPr/>
          </a:p>
          <a:p>
            <a:pPr indent="-314325" lvl="1" marL="8001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7600"/>
              </a:buClr>
              <a:buSzPts val="1600"/>
              <a:buChar char="●"/>
            </a:pPr>
            <a:r>
              <a:rPr lang="en-US" sz="1600"/>
              <a:t>The password must have at least 1 uppercase letter.</a:t>
            </a:r>
            <a:endParaRPr/>
          </a:p>
          <a:p>
            <a:pPr indent="-314325" lvl="1" marL="8001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7600"/>
              </a:buClr>
              <a:buSzPts val="1600"/>
              <a:buChar char="●"/>
            </a:pPr>
            <a:r>
              <a:rPr lang="en-US" sz="1600"/>
              <a:t>The password must have at least 1 lowercase letter.</a:t>
            </a:r>
            <a:endParaRPr/>
          </a:p>
          <a:p>
            <a:pPr indent="-314325" lvl="1" marL="8001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7600"/>
              </a:buClr>
              <a:buSzPts val="1600"/>
              <a:buChar char="●"/>
            </a:pPr>
            <a:r>
              <a:rPr lang="en-US" sz="1600"/>
              <a:t>The password must have at least 1 digit.</a:t>
            </a:r>
            <a:endParaRPr/>
          </a:p>
          <a:p>
            <a:pPr indent="-314325" lvl="1" marL="8001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7600"/>
              </a:buClr>
              <a:buSzPts val="1600"/>
              <a:buChar char="●"/>
            </a:pPr>
            <a:r>
              <a:rPr lang="en-US" sz="1600"/>
              <a:t>The password must not contain the name of the user. </a:t>
            </a:r>
            <a:endParaRPr/>
          </a:p>
          <a:p>
            <a:pPr indent="-314325" lvl="2" marL="12573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7600"/>
              </a:buClr>
              <a:buSzPts val="1600"/>
              <a:buChar char="❑"/>
            </a:pPr>
            <a:r>
              <a:rPr lang="en-US" sz="1600"/>
              <a:t>You may assume that the name appears in lowercase inside the password.</a:t>
            </a:r>
            <a:endParaRPr/>
          </a:p>
          <a:p>
            <a:pPr indent="-314325" lvl="2" marL="12573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7600"/>
              </a:buClr>
              <a:buSzPts val="1600"/>
              <a:buChar char="❑"/>
            </a:pPr>
            <a:r>
              <a:rPr lang="en-US" sz="1600"/>
              <a:t>The name is only lowercase letters.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02" name="Google Shape;302;g2862deaf86c_0_226"/>
          <p:cNvSpPr/>
          <p:nvPr/>
        </p:nvSpPr>
        <p:spPr>
          <a:xfrm>
            <a:off x="152400" y="6660777"/>
            <a:ext cx="4782000" cy="1972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862deaf86c_0_45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1, Expansion 3 - Solution</a:t>
            </a:r>
            <a:endParaRPr/>
          </a:p>
        </p:txBody>
      </p:sp>
      <p:sp>
        <p:nvSpPr>
          <p:cNvPr id="309" name="Google Shape;309;g2862deaf86c_0_453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862deaf86c_0_453"/>
          <p:cNvSpPr txBox="1"/>
          <p:nvPr/>
        </p:nvSpPr>
        <p:spPr>
          <a:xfrm>
            <a:off x="381000" y="867700"/>
            <a:ext cx="7924800" cy="56856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4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//Receives a String pass and returns if its a valid 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isValid(String pass, String name){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 = pass.length() &gt;= 6;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capital 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small 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digit 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(!len</a:t>
            </a:r>
            <a:r>
              <a:rPr b="0" i="0" lang="en-US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b="0" i="0" lang="en-US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isSubstring(pass, name)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 false;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pass.length(); i++){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char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curChar = pass.charAt(i);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(!small &amp;&amp; isLower(curChar))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small</a:t>
            </a:r>
            <a:r>
              <a:rPr b="0" i="0" lang="en-US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(!capital &amp;&amp; isUpper(curChar))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capital</a:t>
            </a:r>
            <a:r>
              <a:rPr b="0" i="0" lang="en-US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(!digit &amp;&amp; isDigit(curChar))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digit</a:t>
            </a:r>
            <a:r>
              <a:rPr b="0" i="0" lang="en-US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(capital &amp;&amp; small &amp;&amp; digit);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1" name="Google Shape;311;g2862deaf86c_0_453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1, Expansion 3 – testing solution</a:t>
            </a:r>
            <a:endParaRPr/>
          </a:p>
        </p:txBody>
      </p:sp>
      <p:sp>
        <p:nvSpPr>
          <p:cNvPr id="318" name="Google Shape;318;p46"/>
          <p:cNvSpPr/>
          <p:nvPr/>
        </p:nvSpPr>
        <p:spPr>
          <a:xfrm>
            <a:off x="152400" y="619217"/>
            <a:ext cx="8534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6"/>
          <p:cNvSpPr/>
          <p:nvPr/>
        </p:nvSpPr>
        <p:spPr>
          <a:xfrm>
            <a:off x="152400" y="6680715"/>
            <a:ext cx="4781940" cy="1384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6"/>
          <p:cNvSpPr/>
          <p:nvPr/>
        </p:nvSpPr>
        <p:spPr>
          <a:xfrm>
            <a:off x="533400" y="1828800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6"/>
          <p:cNvSpPr/>
          <p:nvPr/>
        </p:nvSpPr>
        <p:spPr>
          <a:xfrm>
            <a:off x="533400" y="1828800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6"/>
          <p:cNvSpPr txBox="1"/>
          <p:nvPr/>
        </p:nvSpPr>
        <p:spPr>
          <a:xfrm>
            <a:off x="685800" y="905833"/>
            <a:ext cx="8000999" cy="5592938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ValidPassword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 (String[] args)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password = args[0];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name = args[1];	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valid = isValid(password, name);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(valid)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System.out.println("the password is valid");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System.out.println("the password is not valid");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isValid(String pass)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 . 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6"/>
          <p:cNvSpPr txBox="1"/>
          <p:nvPr/>
        </p:nvSpPr>
        <p:spPr>
          <a:xfrm>
            <a:off x="5344476" y="896225"/>
            <a:ext cx="3342300" cy="195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java ValidPassword yael dan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password is not valid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java ValidPassword yaelL123 yael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password is not valid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java ValidPassword a3eT65e yael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password is valid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46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2 – Primal Decomposition</a:t>
            </a:r>
            <a:endParaRPr/>
          </a:p>
        </p:txBody>
      </p:sp>
      <p:sp>
        <p:nvSpPr>
          <p:cNvPr id="331" name="Google Shape;331;p21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fundamental theorem of arithmetic states is that every positive integer greater than 1 can be written as a product of prime numbers in a unique way.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Examples: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6 = 2 x 3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18 = 2 x 3 x 3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7 = 7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35 = 7 x 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Write a program which: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Reads n, a command line integer.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Prints the unique way to write n as a product of primes.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None/>
            </a:pPr>
            <a:r>
              <a:t/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10" y="4454644"/>
            <a:ext cx="7246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PrimalDecomposition 21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21 = 3*7	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PrimalDecomposition 100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100 = 2*2*5*5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PrimalDecomposition 4539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4539 = 3*17*89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2 – Primal Decomposition - Solution</a:t>
            </a:r>
            <a:endParaRPr/>
          </a:p>
        </p:txBody>
      </p:sp>
      <p:sp>
        <p:nvSpPr>
          <p:cNvPr id="341" name="Google Shape;341;p23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Recall the program from last week which checks if a given positive integer is prime.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We can transform the code into a function.</a:t>
            </a:r>
            <a:endParaRPr/>
          </a:p>
          <a:p>
            <a:pPr indent="-2095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533400" y="1828800"/>
            <a:ext cx="5486400" cy="3046988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isPrime(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num)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(num &lt; 2)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2; i &lt; num; i++)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(num % i == 0)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	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2 – Primal Decomposition - Solution</a:t>
            </a:r>
            <a:endParaRPr/>
          </a:p>
        </p:txBody>
      </p:sp>
      <p:sp>
        <p:nvSpPr>
          <p:cNvPr id="351" name="Google Shape;351;p24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095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228600" y="889005"/>
            <a:ext cx="8610600" cy="5262939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String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primalDecomposition(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max)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result = "";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// for each number up to max check if its prime, if so check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// how many times it divides by max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// and print it the required amount of times.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for (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2; i &lt;= max; i++)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(isPrime(i))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(max % i == 0)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max = max / i;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if (max != 1)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result += i + "*";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} else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result += i;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60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62deaf86c_0_58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 – Factorial </a:t>
            </a:r>
            <a:endParaRPr/>
          </a:p>
        </p:txBody>
      </p:sp>
      <p:sp>
        <p:nvSpPr>
          <p:cNvPr id="361" name="Google Shape;361;g2862deaf86c_0_58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00"/>
              </a:buClr>
              <a:buSzPts val="1600"/>
              <a:buChar char="■"/>
            </a:pPr>
            <a:r>
              <a:rPr lang="en-US"/>
              <a:t>One of the few functions which aren’t supported by Math library is factorial.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00"/>
              </a:buClr>
              <a:buSzPts val="1600"/>
              <a:buChar char="■"/>
            </a:pPr>
            <a:r>
              <a:rPr lang="en-US"/>
              <a:t>Factorial is a function which receives a nonnegative number (n) and return the multiplication of every positive number up to that point, the function is denoted </a:t>
            </a:r>
            <a:r>
              <a:rPr b="1" lang="en-US" u="sng"/>
              <a:t>n!</a:t>
            </a:r>
            <a:r>
              <a:rPr lang="en-US"/>
              <a:t>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00"/>
              </a:buClr>
              <a:buSzPts val="1600"/>
              <a:buChar char="■"/>
            </a:pPr>
            <a:r>
              <a:rPr lang="en-US"/>
              <a:t>2! = 1 * 2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00"/>
              </a:buClr>
              <a:buSzPts val="1600"/>
              <a:buChar char="■"/>
            </a:pPr>
            <a:r>
              <a:rPr lang="en-US"/>
              <a:t>5! = 1 * 2 * 3 * 4 * 5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00"/>
              </a:buClr>
              <a:buSzPts val="1600"/>
              <a:buChar char="■"/>
            </a:pPr>
            <a:r>
              <a:rPr lang="en-US"/>
              <a:t>0! = 1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00"/>
              </a:buClr>
              <a:buSzPts val="1600"/>
              <a:buChar char="■"/>
            </a:pPr>
            <a:r>
              <a:rPr lang="en-US"/>
              <a:t>n! = 1 * 2 * …. * (n-1) * 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00"/>
              </a:buClr>
              <a:buSzPts val="1800"/>
              <a:buChar char="■"/>
            </a:pPr>
            <a:r>
              <a:rPr lang="en-US"/>
              <a:t>The factorial function is used in permutations, combinations, and various other mathematical and statistical computations.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00"/>
              </a:buClr>
              <a:buSzPts val="1800"/>
              <a:buChar char="■"/>
            </a:pPr>
            <a:r>
              <a:rPr lang="en-US"/>
              <a:t>Design a </a:t>
            </a:r>
            <a:r>
              <a:rPr b="1" lang="en-US" u="sng"/>
              <a:t>function</a:t>
            </a:r>
            <a:r>
              <a:rPr lang="en-US"/>
              <a:t> which calculates the operation.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7600"/>
              </a:buClr>
              <a:buSzPts val="1200"/>
              <a:buNone/>
            </a:pPr>
            <a:r>
              <a:rPr lang="en-US" sz="1600"/>
              <a:t>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7600"/>
              </a:buClr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362" name="Google Shape;362;g2862deaf86c_0_58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862deaf86c_0_58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862deaf86c_0_72"/>
          <p:cNvSpPr txBox="1"/>
          <p:nvPr/>
        </p:nvSpPr>
        <p:spPr>
          <a:xfrm>
            <a:off x="193825" y="834400"/>
            <a:ext cx="5603100" cy="24363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 = 1;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1; i &lt;= n; i++) {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ans *= i;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g2862deaf86c_0_72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862deaf86c_0_72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 – Factorial </a:t>
            </a:r>
            <a:endParaRPr/>
          </a:p>
        </p:txBody>
      </p:sp>
      <p:sp>
        <p:nvSpPr>
          <p:cNvPr id="372" name="Google Shape;372;g2862deaf86c_0_72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862deaf86c_0_94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862deaf86c_0_9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 – Factorial </a:t>
            </a:r>
            <a:endParaRPr/>
          </a:p>
        </p:txBody>
      </p:sp>
      <p:sp>
        <p:nvSpPr>
          <p:cNvPr id="380" name="Google Shape;380;g2862deaf86c_0_94"/>
          <p:cNvSpPr txBox="1"/>
          <p:nvPr/>
        </p:nvSpPr>
        <p:spPr>
          <a:xfrm>
            <a:off x="228599" y="1361653"/>
            <a:ext cx="6130255" cy="2528482"/>
          </a:xfrm>
          <a:prstGeom prst="rect">
            <a:avLst/>
          </a:prstGeom>
          <a:solidFill>
            <a:srgbClr val="DB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main(String 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System.out.println(factorial(1));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System.out.println(factorial(0));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System.out.println(factorial(5));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System.out.println(factorial(-1));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System.out.println(factorial(20));</a:t>
            </a:r>
            <a:endParaRPr b="1" i="0" sz="1600" u="none" cap="none" strike="noStrike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g2862deaf86c_0_94"/>
          <p:cNvSpPr txBox="1"/>
          <p:nvPr>
            <p:ph idx="4294967295" type="body"/>
          </p:nvPr>
        </p:nvSpPr>
        <p:spPr>
          <a:xfrm>
            <a:off x="228600" y="685800"/>
            <a:ext cx="86106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Let's test our function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/>
              <a:t>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382" name="Google Shape;382;g2862deaf86c_0_94"/>
          <p:cNvSpPr txBox="1"/>
          <p:nvPr>
            <p:ph idx="4294967295" type="body"/>
          </p:nvPr>
        </p:nvSpPr>
        <p:spPr>
          <a:xfrm>
            <a:off x="228600" y="4189525"/>
            <a:ext cx="3201300" cy="2223900"/>
          </a:xfrm>
          <a:prstGeom prst="rect">
            <a:avLst/>
          </a:prstGeom>
          <a:solidFill>
            <a:srgbClr val="DBD9D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Expected output: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error of sort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2432902008176640000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/>
              <a:t>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383" name="Google Shape;383;g2862deaf86c_0_94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67733085a_0_0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0 – Longest Sequence</a:t>
            </a:r>
            <a:endParaRPr/>
          </a:p>
        </p:txBody>
      </p:sp>
      <p:sp>
        <p:nvSpPr>
          <p:cNvPr id="94" name="Google Shape;94;g3167733085a_0_0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A substring of identical letters is simply a sequence of the same letter inside a given string.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Design a program which does the following: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Receives from the user a command line non-empty string.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Finds the longest sequence of identical letters.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Prints the sequence to the user.</a:t>
            </a:r>
            <a:endParaRPr sz="1600"/>
          </a:p>
        </p:txBody>
      </p:sp>
      <p:sp>
        <p:nvSpPr>
          <p:cNvPr id="95" name="Google Shape;95;g3167733085a_0_0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167733085a_0_0"/>
          <p:cNvSpPr txBox="1"/>
          <p:nvPr/>
        </p:nvSpPr>
        <p:spPr>
          <a:xfrm>
            <a:off x="453500" y="2966725"/>
            <a:ext cx="6029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LongestSequence aaabbbbccc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The longest sequence is : bbbb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LongestSequence “I took the dog for a walk”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The longest sequence is : oo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g3167733085a_0_0"/>
          <p:cNvSpPr/>
          <p:nvPr/>
        </p:nvSpPr>
        <p:spPr>
          <a:xfrm>
            <a:off x="152400" y="6644082"/>
            <a:ext cx="4782000" cy="16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 – Factorial </a:t>
            </a:r>
            <a:endParaRPr/>
          </a:p>
        </p:txBody>
      </p:sp>
      <p:sp>
        <p:nvSpPr>
          <p:cNvPr id="391" name="Google Shape;391;p47"/>
          <p:cNvSpPr txBox="1"/>
          <p:nvPr/>
        </p:nvSpPr>
        <p:spPr>
          <a:xfrm>
            <a:off x="228599" y="1361653"/>
            <a:ext cx="6130255" cy="2528482"/>
          </a:xfrm>
          <a:prstGeom prst="rect">
            <a:avLst/>
          </a:prstGeom>
          <a:solidFill>
            <a:srgbClr val="DB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main(String [] args) {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System.out.println(factorial(1));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System.out.println(factorial(0));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System.out.println(factorial(5));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System.out.println(factorial(-1));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System.out.println(factorial(20));</a:t>
            </a:r>
            <a:endParaRPr b="1" i="0" sz="1600" u="none" cap="none" strike="noStrike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47"/>
          <p:cNvSpPr txBox="1"/>
          <p:nvPr>
            <p:ph idx="4294967295" type="body"/>
          </p:nvPr>
        </p:nvSpPr>
        <p:spPr>
          <a:xfrm>
            <a:off x="228600" y="685800"/>
            <a:ext cx="86106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Let's test our function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/>
              <a:t>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393" name="Google Shape;393;p47"/>
          <p:cNvSpPr txBox="1"/>
          <p:nvPr>
            <p:ph idx="4294967295" type="body"/>
          </p:nvPr>
        </p:nvSpPr>
        <p:spPr>
          <a:xfrm>
            <a:off x="228599" y="4185128"/>
            <a:ext cx="3201300" cy="2223900"/>
          </a:xfrm>
          <a:prstGeom prst="rect">
            <a:avLst/>
          </a:prstGeom>
          <a:solidFill>
            <a:srgbClr val="DBD9D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Expected output: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error of sort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2432902008176640000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/>
              <a:t>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394" name="Google Shape;394;p47"/>
          <p:cNvSpPr txBox="1"/>
          <p:nvPr/>
        </p:nvSpPr>
        <p:spPr>
          <a:xfrm>
            <a:off x="3996655" y="4171922"/>
            <a:ext cx="3201300" cy="2223900"/>
          </a:xfrm>
          <a:prstGeom prst="rect">
            <a:avLst/>
          </a:prstGeom>
          <a:solidFill>
            <a:srgbClr val="DBD9D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Actual 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-2102132736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5" name="Google Shape;395;p47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862deaf86c_0_133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862deaf86c_0_13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3, Expansion 1 – Factorial, Error Control  </a:t>
            </a:r>
            <a:endParaRPr/>
          </a:p>
        </p:txBody>
      </p:sp>
      <p:sp>
        <p:nvSpPr>
          <p:cNvPr id="403" name="Google Shape;403;g2862deaf86c_0_133"/>
          <p:cNvSpPr txBox="1"/>
          <p:nvPr>
            <p:ph idx="4294967295" type="body"/>
          </p:nvPr>
        </p:nvSpPr>
        <p:spPr>
          <a:xfrm>
            <a:off x="228600" y="685800"/>
            <a:ext cx="86106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Let's focus first on the first error, and fix it,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When you get an input which should be invalid, or rather have a value which indicates that something happen/didn’t happen you want to return a value which will tell you what went wrong inside the function. We will want to return a value which represent an error of some sort.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When the function returns a String value that is easy. However, what do I do when my function returns an int? or other type?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You return a value which the function cannot return regularly. We already saw an example for that in the method str.indexOf(char ch).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if the char ‘ch’ wasn’t found, we will just return -1. Since in java there is no -1 index in the string.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Example: ”hello”.indexOf(‘A’);</a:t>
            </a:r>
            <a:endParaRPr/>
          </a:p>
          <a:p>
            <a:pPr indent="-355600" lvl="2" marL="12573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Will result -1.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/>
              <a:t>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04" name="Google Shape;404;g2862deaf86c_0_133"/>
          <p:cNvSpPr txBox="1"/>
          <p:nvPr/>
        </p:nvSpPr>
        <p:spPr>
          <a:xfrm>
            <a:off x="5434005" y="4331247"/>
            <a:ext cx="3201300" cy="2223900"/>
          </a:xfrm>
          <a:prstGeom prst="rect">
            <a:avLst/>
          </a:prstGeom>
          <a:solidFill>
            <a:srgbClr val="DBD9D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Actual 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1" i="0" lang="en-US" sz="1800" u="sng" cap="none" strike="noStrike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1800" u="none" cap="none" strike="noStrike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-2102132736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rgbClr val="E0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5" name="Google Shape;405;g2862deaf86c_0_133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3, Expansion 1 – Factorial, Error Control  </a:t>
            </a:r>
            <a:endParaRPr/>
          </a:p>
        </p:txBody>
      </p:sp>
      <p:sp>
        <p:nvSpPr>
          <p:cNvPr id="412" name="Google Shape;412;p9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413" name="Google Shape;4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1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9"/>
          <p:cNvSpPr/>
          <p:nvPr/>
        </p:nvSpPr>
        <p:spPr>
          <a:xfrm>
            <a:off x="304800" y="838200"/>
            <a:ext cx="60960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9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"/>
          <p:cNvSpPr txBox="1"/>
          <p:nvPr>
            <p:ph idx="4294967295" type="body"/>
          </p:nvPr>
        </p:nvSpPr>
        <p:spPr>
          <a:xfrm>
            <a:off x="37285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That for every non-negative integer n, the claim: n! &lt;= (n+1)!, holds. </a:t>
            </a:r>
            <a:endParaRPr sz="1500"/>
          </a:p>
          <a:p>
            <a:pPr indent="-33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Therefore, 0! is the smallest value which is 1 since 0, can have other purposes (next recitation) we will use -1. </a:t>
            </a:r>
            <a:endParaRPr sz="1500"/>
          </a:p>
          <a:p>
            <a:pPr indent="-33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Why we rather use -1 over 3 ? Its easier to notice that there is something wrong. </a:t>
            </a:r>
            <a:endParaRPr sz="1500"/>
          </a:p>
        </p:txBody>
      </p:sp>
      <p:sp>
        <p:nvSpPr>
          <p:cNvPr id="417" name="Google Shape;417;p9"/>
          <p:cNvSpPr txBox="1"/>
          <p:nvPr/>
        </p:nvSpPr>
        <p:spPr>
          <a:xfrm>
            <a:off x="813774" y="2533750"/>
            <a:ext cx="5436000" cy="34392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factorial(</a:t>
            </a: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n) {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if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 &lt; 0){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 = 1;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1; i &lt;= n; i++) {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ans *= i;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9"/>
          <p:cNvSpPr/>
          <p:nvPr/>
        </p:nvSpPr>
        <p:spPr>
          <a:xfrm>
            <a:off x="7857000" y="2843400"/>
            <a:ext cx="1058400" cy="81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566" y="60970"/>
                </a:moveTo>
                <a:lnTo>
                  <a:pt x="-545717" y="88960"/>
                </a:lnTo>
              </a:path>
            </a:pathLst>
          </a:custGeom>
          <a:solidFill>
            <a:srgbClr val="FFFFCC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254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control for input validation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9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8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3, Expansion 1 – Factorial, Error Control </a:t>
            </a:r>
            <a:endParaRPr/>
          </a:p>
        </p:txBody>
      </p:sp>
      <p:sp>
        <p:nvSpPr>
          <p:cNvPr id="427" name="Google Shape;427;p48"/>
          <p:cNvSpPr txBox="1"/>
          <p:nvPr/>
        </p:nvSpPr>
        <p:spPr>
          <a:xfrm>
            <a:off x="228599" y="1361653"/>
            <a:ext cx="6130255" cy="2528482"/>
          </a:xfrm>
          <a:prstGeom prst="rect">
            <a:avLst/>
          </a:prstGeom>
          <a:solidFill>
            <a:srgbClr val="DB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main(String 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System.out.println(factorial(1));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System.out.println(factorial(0));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System.out.println(factorial(5));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System.out.println(factorial(-1));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System.out.println(factorial(20));</a:t>
            </a:r>
            <a:endParaRPr b="1" i="0" sz="1600" u="none" cap="none" strike="noStrike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48"/>
          <p:cNvSpPr txBox="1"/>
          <p:nvPr>
            <p:ph idx="4294967295" type="body"/>
          </p:nvPr>
        </p:nvSpPr>
        <p:spPr>
          <a:xfrm>
            <a:off x="228600" y="685800"/>
            <a:ext cx="86106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Let’s test our function after the change</a:t>
            </a:r>
            <a:r>
              <a:rPr lang="en-US" sz="1600"/>
              <a:t>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429" name="Google Shape;429;p48"/>
          <p:cNvSpPr txBox="1"/>
          <p:nvPr>
            <p:ph idx="4294967295" type="body"/>
          </p:nvPr>
        </p:nvSpPr>
        <p:spPr>
          <a:xfrm>
            <a:off x="228599" y="4185128"/>
            <a:ext cx="3201300" cy="2223900"/>
          </a:xfrm>
          <a:prstGeom prst="rect">
            <a:avLst/>
          </a:prstGeom>
          <a:solidFill>
            <a:srgbClr val="DBD9D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Expected output: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error of sort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2432902008176640000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/>
              <a:t>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430" name="Google Shape;430;p48"/>
          <p:cNvSpPr txBox="1"/>
          <p:nvPr/>
        </p:nvSpPr>
        <p:spPr>
          <a:xfrm>
            <a:off x="3996655" y="4171922"/>
            <a:ext cx="3201300" cy="2223900"/>
          </a:xfrm>
          <a:prstGeom prst="rect">
            <a:avLst/>
          </a:prstGeom>
          <a:solidFill>
            <a:srgbClr val="DBD9D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Actual output: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-1 // changed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E0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-2102132736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"/>
              <a:buNone/>
            </a:pPr>
            <a:r>
              <a:t/>
            </a:r>
            <a:endParaRPr b="0" i="0" sz="16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1" name="Google Shape;431;p48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62deaf86c_0_153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862deaf86c_0_15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3, Expansion 2 - What happened? </a:t>
            </a:r>
            <a:endParaRPr/>
          </a:p>
        </p:txBody>
      </p:sp>
      <p:sp>
        <p:nvSpPr>
          <p:cNvPr id="439" name="Google Shape;439;g2862deaf86c_0_153"/>
          <p:cNvSpPr txBox="1"/>
          <p:nvPr>
            <p:ph idx="4294967295" type="body"/>
          </p:nvPr>
        </p:nvSpPr>
        <p:spPr>
          <a:xfrm>
            <a:off x="228600" y="685800"/>
            <a:ext cx="86106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Let’s move to the other problem.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First, let’s understand why the value not make sense? </a:t>
            </a:r>
            <a:endParaRPr/>
          </a:p>
          <a:p>
            <a:pPr indent="-3556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00"/>
              </a:buClr>
              <a:buSzPts val="1800"/>
              <a:buChar char="■"/>
            </a:pPr>
            <a:r>
              <a:rPr lang="en-US"/>
              <a:t>20! = 1 * 2 * 3 * … * 20</a:t>
            </a:r>
            <a:endParaRPr/>
          </a:p>
          <a:p>
            <a:pPr indent="-3556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00"/>
              </a:buClr>
              <a:buSzPts val="1800"/>
              <a:buChar char="■"/>
            </a:pPr>
            <a:r>
              <a:rPr lang="en-US"/>
              <a:t>As we recall, in factorial we only </a:t>
            </a:r>
            <a:r>
              <a:rPr b="1" lang="en-US" u="sng"/>
              <a:t>multiply positive</a:t>
            </a:r>
            <a:r>
              <a:rPr lang="en-US"/>
              <a:t> numbers with other </a:t>
            </a:r>
            <a:r>
              <a:rPr b="1" lang="en-US" u="sng"/>
              <a:t>positive</a:t>
            </a:r>
            <a:r>
              <a:rPr lang="en-US"/>
              <a:t> numbers, therefore, the result should be always be </a:t>
            </a:r>
            <a:r>
              <a:rPr b="1" lang="en-US" u="sng"/>
              <a:t>positive</a:t>
            </a:r>
            <a:r>
              <a:rPr lang="en-US"/>
              <a:t>, yet the number -2102132736 is a </a:t>
            </a:r>
            <a:r>
              <a:rPr b="1" lang="en-US" u="sng"/>
              <a:t>negative number.</a:t>
            </a:r>
            <a:endParaRPr/>
          </a:p>
          <a:p>
            <a:pPr indent="-355600" lvl="1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00"/>
              </a:buClr>
              <a:buSzPts val="1800"/>
              <a:buChar char="■"/>
            </a:pPr>
            <a:r>
              <a:rPr lang="en-US"/>
              <a:t>So, what happened here??? </a:t>
            </a:r>
            <a:r>
              <a:rPr lang="en-US" sz="1600"/>
              <a:t>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pic>
        <p:nvPicPr>
          <p:cNvPr descr="https://encrypted-tbn0.gstatic.com/images?q=tbn:ANd9GcS2A77r6hNgB9HI0-9uhev0mx8ITzCyAFsHBfyAgDinwpTMUc7r" id="440" name="Google Shape;440;g2862deaf86c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122" y="3585013"/>
            <a:ext cx="2021024" cy="2405543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2862deaf86c_0_153"/>
          <p:cNvSpPr txBox="1"/>
          <p:nvPr/>
        </p:nvSpPr>
        <p:spPr>
          <a:xfrm>
            <a:off x="6545525" y="3586475"/>
            <a:ext cx="1951800" cy="4002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2862deaf86c_0_153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862deaf86c_0_16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3, Expansion 2 - Overflow</a:t>
            </a:r>
            <a:endParaRPr/>
          </a:p>
        </p:txBody>
      </p:sp>
      <p:sp>
        <p:nvSpPr>
          <p:cNvPr id="449" name="Google Shape;449;g2862deaf86c_0_167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862deaf86c_0_167"/>
          <p:cNvSpPr txBox="1"/>
          <p:nvPr>
            <p:ph idx="4294967295" type="body"/>
          </p:nvPr>
        </p:nvSpPr>
        <p:spPr>
          <a:xfrm>
            <a:off x="228600" y="685800"/>
            <a:ext cx="86106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What is overflow?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As we know, each number representing whole number has a max value, and a min value.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We both stored the value and returned it as int. If you recall </a:t>
            </a:r>
            <a:r>
              <a:rPr b="1" lang="en-US"/>
              <a:t>int</a:t>
            </a:r>
            <a:r>
              <a:rPr lang="en-US"/>
              <a:t> type has </a:t>
            </a:r>
            <a:r>
              <a:rPr b="1" lang="en-US" u="sng"/>
              <a:t>max value</a:t>
            </a:r>
            <a:r>
              <a:rPr lang="en-US"/>
              <a:t> of 2,147,483,647, the value of 20! (2,432,902,008,176,640,000), exceeds it. Therefore, it moved to the </a:t>
            </a:r>
            <a:r>
              <a:rPr b="1" lang="en-US" u="sng"/>
              <a:t>minimum</a:t>
            </a:r>
            <a:r>
              <a:rPr lang="en-US"/>
              <a:t> value of int. 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Let's look at byte, to understand it with more manageable numbers.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 u="sng"/>
              <a:t>Reminder</a:t>
            </a:r>
            <a:r>
              <a:rPr lang="en-US" sz="1600"/>
              <a:t>: The min value of byte is -128, the max value of byte is 127.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If I was to write the following code: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It will cycle back to the min value of byte, which is -128, hence b will be -128.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You must be thinking ok you will know that these things in advance, but this is not always the case, this bug appeared, got mainstream media attention.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451" name="Google Shape;451;g2862deaf86c_0_167"/>
          <p:cNvSpPr txBox="1"/>
          <p:nvPr/>
        </p:nvSpPr>
        <p:spPr>
          <a:xfrm>
            <a:off x="439706" y="3715469"/>
            <a:ext cx="4777200" cy="1858812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main(String [] args)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byte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= 127;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 += 1;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System.out.println(b);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000" u="none" cap="none" strike="noStrike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g2862deaf86c_0_167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g2862deaf86c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85800"/>
            <a:ext cx="5143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2862deaf86c_0_176"/>
          <p:cNvSpPr txBox="1"/>
          <p:nvPr/>
        </p:nvSpPr>
        <p:spPr>
          <a:xfrm>
            <a:off x="228600" y="3953675"/>
            <a:ext cx="5169475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https://www.vox.com/2014/12/3/7326945/gangnam-style-got-so-many-views-that-it-nearly-broke-youtube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g2862deaf86c_0_1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9097" y="2785804"/>
            <a:ext cx="2669000" cy="19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2862deaf86c_0_17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Overflow - Problem from real life</a:t>
            </a:r>
            <a:endParaRPr/>
          </a:p>
        </p:txBody>
      </p:sp>
      <p:sp>
        <p:nvSpPr>
          <p:cNvPr id="462" name="Google Shape;462;g2862deaf86c_0_176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862deaf86c_0_176"/>
          <p:cNvSpPr txBox="1"/>
          <p:nvPr>
            <p:ph idx="4294967295" type="body"/>
          </p:nvPr>
        </p:nvSpPr>
        <p:spPr>
          <a:xfrm>
            <a:off x="228600" y="685800"/>
            <a:ext cx="8610600" cy="4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In December 2014, The song “Gangnam Style” by the artist PSY was the most played video on Youtube (at that time) and reached 2.1 billion views.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Youtube stored the view numbers of a video as an </a:t>
            </a:r>
            <a:r>
              <a:rPr b="1" lang="en-US" u="sng"/>
              <a:t>int</a:t>
            </a:r>
            <a:r>
              <a:rPr lang="en-US"/>
              <a:t>, therefore, once it reached the max value of int which is 2,147,483,647 it </a:t>
            </a:r>
            <a:r>
              <a:rPr b="1" lang="en-US" u="sng"/>
              <a:t>overflowed</a:t>
            </a:r>
            <a:r>
              <a:rPr lang="en-US"/>
              <a:t> and switched into negative number of views.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So, they had to change the value stored the views variables into </a:t>
            </a:r>
            <a:r>
              <a:rPr b="1" lang="en-US" u="sng"/>
              <a:t>long</a:t>
            </a:r>
            <a:r>
              <a:rPr lang="en-US"/>
              <a:t>. 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Let’s apply the same solution to our code. </a:t>
            </a:r>
            <a:endParaRPr/>
          </a:p>
        </p:txBody>
      </p:sp>
      <p:sp>
        <p:nvSpPr>
          <p:cNvPr id="464" name="Google Shape;464;g2862deaf86c_0_176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862deaf86c_0_176"/>
          <p:cNvSpPr/>
          <p:nvPr/>
        </p:nvSpPr>
        <p:spPr>
          <a:xfrm>
            <a:off x="4038600" y="3094892"/>
            <a:ext cx="1257300" cy="539262"/>
          </a:xfrm>
          <a:prstGeom prst="rect">
            <a:avLst/>
          </a:prstGeom>
          <a:noFill/>
          <a:ln cap="flat" cmpd="sng" w="25400">
            <a:solidFill>
              <a:srgbClr val="005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862deaf86c_0_192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3, Expansion 2 – Overflow</a:t>
            </a:r>
            <a:endParaRPr/>
          </a:p>
        </p:txBody>
      </p:sp>
      <p:sp>
        <p:nvSpPr>
          <p:cNvPr id="472" name="Google Shape;472;g2862deaf86c_0_192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473" name="Google Shape;473;g2862deaf86c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1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2862deaf86c_0_192"/>
          <p:cNvSpPr/>
          <p:nvPr/>
        </p:nvSpPr>
        <p:spPr>
          <a:xfrm>
            <a:off x="304800" y="838200"/>
            <a:ext cx="60960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862deaf86c_0_192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2862deaf86c_0_192"/>
          <p:cNvSpPr txBox="1"/>
          <p:nvPr/>
        </p:nvSpPr>
        <p:spPr>
          <a:xfrm>
            <a:off x="304799" y="708233"/>
            <a:ext cx="5274000" cy="34392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long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factorial(</a:t>
            </a: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n) {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if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 &lt; 0){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 long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 = 1;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1; i &lt;= n; i++) {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ans *= i;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g2862deaf86c_0_192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9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3, Expansion 2 – Factorial </a:t>
            </a:r>
            <a:endParaRPr/>
          </a:p>
        </p:txBody>
      </p:sp>
      <p:sp>
        <p:nvSpPr>
          <p:cNvPr id="485" name="Google Shape;485;p49"/>
          <p:cNvSpPr txBox="1"/>
          <p:nvPr/>
        </p:nvSpPr>
        <p:spPr>
          <a:xfrm>
            <a:off x="228599" y="1361653"/>
            <a:ext cx="6130255" cy="2528482"/>
          </a:xfrm>
          <a:prstGeom prst="rect">
            <a:avLst/>
          </a:prstGeom>
          <a:solidFill>
            <a:srgbClr val="DB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main(String [] args) {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System.out.println(factorial(1));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System.out.println(factorial(0));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System.out.println(factorial(5));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System.out.println(factorial(-1));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System.out.println(factorial(20));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49"/>
          <p:cNvSpPr txBox="1"/>
          <p:nvPr>
            <p:ph idx="4294967295" type="body"/>
          </p:nvPr>
        </p:nvSpPr>
        <p:spPr>
          <a:xfrm>
            <a:off x="228600" y="685800"/>
            <a:ext cx="86106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Let’s test our function after the change</a:t>
            </a:r>
            <a:r>
              <a:rPr lang="en-US" sz="1600"/>
              <a:t>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487" name="Google Shape;487;p49"/>
          <p:cNvSpPr txBox="1"/>
          <p:nvPr>
            <p:ph idx="4294967295" type="body"/>
          </p:nvPr>
        </p:nvSpPr>
        <p:spPr>
          <a:xfrm>
            <a:off x="228599" y="4185128"/>
            <a:ext cx="3201300" cy="2223900"/>
          </a:xfrm>
          <a:prstGeom prst="rect">
            <a:avLst/>
          </a:prstGeom>
          <a:solidFill>
            <a:srgbClr val="DBD9D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Expected output: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error of sort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2432902008176640000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/>
              <a:t>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488" name="Google Shape;488;p49"/>
          <p:cNvSpPr txBox="1"/>
          <p:nvPr/>
        </p:nvSpPr>
        <p:spPr>
          <a:xfrm>
            <a:off x="3996654" y="4171922"/>
            <a:ext cx="4333614" cy="2223900"/>
          </a:xfrm>
          <a:prstGeom prst="rect">
            <a:avLst/>
          </a:prstGeom>
          <a:solidFill>
            <a:srgbClr val="DBD9D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Actual output: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-1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2432902008176640000 // changed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"/>
              <a:buNone/>
            </a:pPr>
            <a:r>
              <a:t/>
            </a:r>
            <a:endParaRPr b="0" i="0" sz="16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9" name="Google Shape;489;p49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0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3, Expansion 3 – Binomial coefficient</a:t>
            </a:r>
            <a:endParaRPr/>
          </a:p>
        </p:txBody>
      </p:sp>
      <p:sp>
        <p:nvSpPr>
          <p:cNvPr id="496" name="Google Shape;496;p10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binomial coefficient, often referred to as "n choose k" or "combinations", is a fundamental concept in combinatorics. It represents the number of ways to choose 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k items from a set of n items without replacement and without order.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Where: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/>
              <a:t>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Design a program which implement the method </a:t>
            </a:r>
            <a:endParaRPr sz="1600">
              <a:solidFill>
                <a:srgbClr val="00B050"/>
              </a:solidFill>
            </a:endParaRPr>
          </a:p>
        </p:txBody>
      </p:sp>
      <p:pic>
        <p:nvPicPr>
          <p:cNvPr id="497" name="Google Shape;4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400" y="2142475"/>
            <a:ext cx="281940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0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67733085a_0_18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0 - Solution </a:t>
            </a:r>
            <a:endParaRPr/>
          </a:p>
        </p:txBody>
      </p:sp>
      <p:sp>
        <p:nvSpPr>
          <p:cNvPr id="104" name="Google Shape;104;g3167733085a_0_18"/>
          <p:cNvSpPr txBox="1"/>
          <p:nvPr>
            <p:ph idx="4294967295" type="body"/>
          </p:nvPr>
        </p:nvSpPr>
        <p:spPr>
          <a:xfrm>
            <a:off x="304800" y="7620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"/>
              <a:buNone/>
            </a:pPr>
            <a:r>
              <a:t/>
            </a:r>
            <a:endParaRPr sz="1600"/>
          </a:p>
        </p:txBody>
      </p:sp>
      <p:sp>
        <p:nvSpPr>
          <p:cNvPr id="105" name="Google Shape;105;g3167733085a_0_18"/>
          <p:cNvSpPr/>
          <p:nvPr/>
        </p:nvSpPr>
        <p:spPr>
          <a:xfrm>
            <a:off x="152400" y="619217"/>
            <a:ext cx="8534400" cy="59400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LongestSequence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text = args[0];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initialize the longest char to some arbitrary value.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 ';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curChar</a:t>
            </a:r>
            <a:r>
              <a:rPr b="1" i="0" lang="en-US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text.charAt(0);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maxLength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0;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curLength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loop over the text, for each letter find how many times it appears consecutively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then decide which letter appears in the longest sequence and how many times.</a:t>
            </a:r>
            <a:endParaRPr b="1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= 0 ; i &lt; text.length() ; i++)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char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chr = text.charAt(i); 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boolean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flag</a:t>
            </a:r>
            <a:r>
              <a:rPr b="1" i="0" lang="en-US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if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(chr == curChar) {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curLength++;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flag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</a:t>
            </a:r>
            <a:endParaRPr b="1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if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(curLength &gt; maxLength) {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maxLength = curLength;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longest = chr;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// If flag is false (same char), keep current length, otherwise reset to 1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curLength = !flag ? curLength : 1;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If flag is false (same char), keep current char, otherwise update to new char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curChar = !flag ? chr : text.charAt(i); 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print the longest sequence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System.out.print("The longest sequence of identical letters is : ");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 = 0; j &lt; maxLength; j++) {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System.out.print(longest);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System.out.println();</a:t>
            </a:r>
            <a:r>
              <a:rPr b="0" i="0" lang="en-US" sz="10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// convention 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167733085a_0_18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167733085a_0_18"/>
          <p:cNvSpPr/>
          <p:nvPr/>
        </p:nvSpPr>
        <p:spPr>
          <a:xfrm>
            <a:off x="152400" y="6635693"/>
            <a:ext cx="4782000" cy="16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862deaf86c_0_215"/>
          <p:cNvSpPr txBox="1"/>
          <p:nvPr>
            <p:ph idx="4294967295" type="title"/>
          </p:nvPr>
        </p:nvSpPr>
        <p:spPr>
          <a:xfrm>
            <a:off x="152400" y="160338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3, Expansion 3 – Solution</a:t>
            </a:r>
            <a:endParaRPr/>
          </a:p>
        </p:txBody>
      </p:sp>
      <p:sp>
        <p:nvSpPr>
          <p:cNvPr descr="data:image/png;base64,iVBORw0KGgoAAAANSUhEUgAAAOwAAADVCAMAAABjeOxDAAAAgVBMVEX///8AAAD+/v4EBAT7+/v39/fU1NTx8fHi4uKrq6vOzs7IyMjX19fs7OwhISGKiorCwsKkpKSdnZ0UFBS7u7s7OztTU1MPDw9vb2/e3t6Dg4Po6OgqKipjY2N8fHxqamqUlJQbGxtJSUlXV1cxMTFAQECzs7N1dXWXl5cwMDBNTU38DIfvAAAMQUlEQVR4nO1dh4KiOhQNIRQBFbEiYh11xv//wJcKqBRLaHl7dmfGXR3N4SY3N7cBwD/8wz/8w0uABG0PolYQeviLkETQQOQnxI9U5A0JMfIg9Cf76zpebccT3xZPKEaXCtAIx+eplmI635oGUE+0CH/NYk5SzxCOL2yGqwX3rD2D0F54QCWyRC/tc6hyLH2gEF0IouP95H1AQBRz26OUAoiAfX5cqg+YqaKmIBiOKNNCsro2dRTRUnB4KpUqflLX5gqQhYRDnGpehp/rfjJZx8tUspo26LuOgtQ8nGXnq6YdrqZFlBFE0eUnvQi3Yduj/RaE7fDvjmvssf9GWG8Ba5yy9dse7LcgVu/6TrB7IA497AQwSa9Cz+cxoRMtmQZiGDCeiM1wiM8GeyHZQ9uj/RaY0W9W7f4SjcVlSu0I/Ocknuy91QitrEUcoxzbwRfPzugvtDBISYDAyaxX3co94AjRTuhO1cIoJQGCcUawY0Ll2QQe8KeDfpPFYpynXDc2yPXB2Klk+zyNIbBHKdldvqMNDvlrBuxX+ouM9VRkNUBrznYfp9mhycck5TotsAehMLF6by9m9NPOKJiiQ0WMCnS9NyhyEbLnT71er3iGGqeU7KyITJDqp17TNRYpWfOZCdPNR/r0yO41UwzkOY7jYsz8mfG067CdyGXX4tp3TwW6s4jgk/FETj7EeCYaKuz3HAY8kMUPOjzWc/80Ikc8QvbUex9U5pSebzxBYRhvot6TvVev92QYd1cT7raeq+IyQCZpZ0q46tqKOi/aHlRtoFztAzvpLiwVQ9IpiNbyNhrfYlVPPIAg5E7yjUnVsppkaZQAgXDO3Youd9aoSBZm1quua0tXlQBeLihXajjp/HygLlmaIWQID6vLXOXKgkQE1jwOQI0JhdlCYSTqxC0ljGdVgZXTRuNRLuXyvR4BwYpx3SK1TQkKj+km3RC5jCpjJZST4kYigc38xOeI/EN1sjxKsFV+BhP1tBWuVfUBuetUs/8HkgWAG4r/B6rAYFyXytsTBIzsYa1IGmo5LE37Wbu2obKHLYExIHUQ4H/BFQjfubrnuiyEQaw8WW4No6Hf+3y2KnC3vz24jopj06qAehXHP7pwPrU9nlqR5txqS0d1DUUkO2GutpHZ9mDqRkaym1B5JwVmy3NjVpbyTgqebD0PPBWLK+9B+P3egpA8VP7QQ4M8Bi+BUZhrkjTDYh1Q5NEoSTlJmGFUAc8gUXPhQp4yghD+G5q2HYFUzsqBitBYx7vFz2ipL6eHtWepGsCjXCeZJFVNm94GbY9KPtjhFYLhSntEYNHYdNsjlAg6VyHwTk9cSXp5ephXAzTtx82hSryM21CpDYgKzhnlFUeT/7oZ8Dk5t7cgO4w1emYqsFbK0Qhp4Whx3ftWLa7RvIAnA6t3V4MygmbJLMY4975+KUWmsDQfeu8r0xKk7olC7BWZw4Dss3EF2Vid0x4Eed2RslioZDX+VZA9K0MWJpkFhfhRiKxXRfagDNn7+uhc7BQgK/JrL1Vkx31nSsA2lMGuiqwaLgsisMpJzKJcfZctmcLIyPNQZKFrC6PtkcoAYWtWClZbtz1OKYDVhwACF/R/FgNKYXismsVa1PYw5YCo42s5WYyLCnKlkkUVGw+W7FIFbUwla1Sc74hnqvfN6gSq1iyBMlnlYTVXddwyoVbePFQnprEyuMwPZWx1bWS1PUSJqNLHgQKamAMC8ByrzGLq9N3Xlg4fMyk0K+js/onUkWxatpTDlbCdW32XbAZ3vWGf+MbEWOw52WT4LDmzUBsTTaxS5H04KzkKnIw+xgJEDhdMi2KN0Jnt02bcufrpF4jsPv69H1IWjZ/wQ2RY3mAdHzd6qnMLsA4GnoH4ZUJ9abqSCDT0J6uqcEcqWYr414+Stkl9oEtca1bkX4/lcecixpt4ZvUol9EYn3KSCUrvH3D/7Gg9I17GHtBNurF9hc3Kj1Aq3y7OaaqHwU0CWYzpLnBoWhQEnV3AcDitJvIq9OPYDa28BuYdQXWQ4z2MFtfO5tCgaofp2zijLooWpr22pcJpzJx6oxUKhNJnMcW+QW/yy2zxy4qOrF9h1aBkX38lBAt+EpeKhdEc2+RbNdC8ylj6BOeoXq4Z3xHwBq4BRK0RLDxkE8F6EnfZFPOaW7JkDpQ2PoluxmFyRmWSzqlNQfd3vZCHRe0Fe8kH8PsGjVMXdv4RDP/7hej6Jxh59VIFqWZiPWrJTbEGruvPfDMkRvrzxablzvIXLEG97fbRZRIlC9f5efjs+W7v5ugsVJli+zHsuogSEiTxbmskinid40CaPZZqPN5uSSZKU0uEeoHvp8dRDUSjMicr8Zw9Vh6R2RoIF4yY0DWSPT3eQwPyv1SRooTm284ryAIVmM/oAlIF7F226YKkj4Lw7q1FcYd04A87hDnj5E3s+THBcoKx8279ItW0Bnfeb4UKJm/yRGU0HmY2XfwzrklBsayh+1GCbKkItPcksL98e0Nm0+LMxv33OwkuMy8y/dmKX2Ut83NzpzlkeGQKsH8aJIERur5jmu5F3G7j3X4mfN6G5wy10d/TyU2wNdNradViPjHcbz74sWUGq8V5tNSWh3RssfXRFgVBdMuSKoTuidLuek48HJs0ykDbA+w3OS9aG4ms3iOL35AOvnIRTk2uK8zSLIIvsQTMm4zoR7nz7MjYg1FsP8ZdXgVVa5MXBq9rfxErjS0JSEpAJtaALuKjBaa78cUTr3i/ppz9nskbEJeTvtEIHKqRKQYU90kZjrmFkx6cWQ0fYjw/6FhPO4NgNbWdv+BUooVWtThkUogbKlhElTxc/BXg8TRG098H70mWi5d893M/PAH54AneBapyp7/EgJGJcuug9LUjDAKDapqPGi+xyRyMt8fNtCjAStjade6xFGu6/xfnoNzGE3M2CNkLrp9QTcVLYM0Gv88xK7qkb1ZJrFkKbiS9BE6qXkYn+P7TLp1Cv7EVER0K3v+FLMwvEbxQksrWcvyNY0NY3EVu4fp21zs4wHo8WPPP18Uo6IPJl5koyXmxQlnVirn9yk6+kZTGC0F1NV2dmD9PIbHXJs/EsnwaMPVHtQA9d7U8/OdeXpYNhNYi7xNbA6W6jOPdNZj5s8HEkRe1hnV6mT7E7bC8ZIJREmOb8KVSpCZx8EwTpZ3DZBHlZEEtwZyPcawvKk8PHfU41T5EXFuHMG5H2R1SUtva8mjE4nilQqcR6KS6uDbR8i+7vB9Og6j7Bq78/qmd0FLTmlOk6ExG9XnD38K69tQ30nysI5aUX3eqPc19BkNJKYpfYWq+H7d7kyu/GXJ5RVIjWBjvO8Q/ogwi4o/JP4pQfL+oy96dfkBDFajkipYcpZfLGrKhnrBrhiuNRQy1QvHFTazoUU7Mti62ZXmKVznKutxB31gZNUsNKsx6Wsgxsc5l1yxuOi83J0hJJ/YrMZMXMMoPgjL/hNlsLj2WbgHb+VSKflrmpxrRt742XDdA5lGuSo4rGz+9iFmeo5hyPRkNF8PQdfvMSx+jyijFi3CLCsd3CDXe2ptcW/9hfc5dIC1f81JAdos+yfCSASNLTb+SvDhZpuTkLkMnQVPWxBPIwnXYyj2stoGD8AQDss5EAc+ITdMnyKMWi+NpC2Z02Qa2II9AXirLJ7hCfvPhO+E6oK0W1wgmVTcsNYH8SxJXrIeMy4E+yrDdt1iECUWyNS8ThhJzSRYWfs+M7zbND22H6/Pywac/WWSPQ0LLzer7fZfqw4mgC9rnv495RGVoTH63zH27MLvElY5FWjLJJmJJDvhtLS+e3wZGt4pLydKVVgMytUGiC/jbd4osqO4O9AbonamSJD0IO0aWeKeqGlS/DjNpWQGLq6dahcTqHr8VA/hl5B6EPsagWwrpCbCyp/wbWOcUS3UIeF1JdKIeOy5ZqYlhy6hb6vcBkistH0tcOoahvI1HE0ninYXcjL9PcsIbg+x64VWXtbG03jIco662H4Evth5/C25nF22R1/wLbLtKFkvWkp01dGybVAEgQPJL/H+62hqXRTElh9y72s0ak5Wf+7bu5t6Dt0TvIJ3ssZv3yKipQ1Ind1pYUynMu6XdjYAexqSeAhjGHfOyMZARSSera3EHHaiAjMnILyD7CsdmkvbeAxmSXUO/upHXTckCR3L3BmKg7ITruFuQ6kVN6Aad7JWKUUdB1xXIk+x/PRGMI8LnT6oAAAAASUVORK5CYII=" id="506" name="Google Shape;506;g2862deaf86c_0_215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OwAAADVCAMAAABjeOxDAAAAgVBMVEX///8AAAD+/v4EBAT7+/v39/fU1NTx8fHi4uKrq6vOzs7IyMjX19fs7OwhISGKiorCwsKkpKSdnZ0UFBS7u7s7OztTU1MPDw9vb2/e3t6Dg4Po6OgqKipjY2N8fHxqamqUlJQbGxtJSUlXV1cxMTFAQECzs7N1dXWXl5cwMDBNTU38DIfvAAAMQUlEQVR4nO1dh4KiOhQNIRQBFbEiYh11xv//wJcKqBRLaHl7dmfGXR3N4SY3N7cBwD/8wz/8w0uABG0PolYQeviLkETQQOQnxI9U5A0JMfIg9Cf76zpebccT3xZPKEaXCtAIx+eplmI635oGUE+0CH/NYk5SzxCOL2yGqwX3rD2D0F54QCWyRC/tc6hyLH2gEF0IouP95H1AQBRz26OUAoiAfX5cqg+YqaKmIBiOKNNCsro2dRTRUnB4KpUqflLX5gqQhYRDnGpehp/rfjJZx8tUspo26LuOgtQ8nGXnq6YdrqZFlBFE0eUnvQi3Yduj/RaE7fDvjmvssf9GWG8Ba5yy9dse7LcgVu/6TrB7IA497AQwSa9Cz+cxoRMtmQZiGDCeiM1wiM8GeyHZQ9uj/RaY0W9W7f4SjcVlSu0I/Ocknuy91QitrEUcoxzbwRfPzugvtDBISYDAyaxX3co94AjRTuhO1cIoJQGCcUawY0Ll2QQe8KeDfpPFYpynXDc2yPXB2Klk+zyNIbBHKdldvqMNDvlrBuxX+ouM9VRkNUBrznYfp9mhycck5TotsAehMLF6by9m9NPOKJiiQ0WMCnS9NyhyEbLnT71er3iGGqeU7KyITJDqp17TNRYpWfOZCdPNR/r0yO41UwzkOY7jYsz8mfG067CdyGXX4tp3TwW6s4jgk/FETj7EeCYaKuz3HAY8kMUPOjzWc/80Ikc8QvbUex9U5pSebzxBYRhvot6TvVev92QYd1cT7raeq+IyQCZpZ0q46tqKOi/aHlRtoFztAzvpLiwVQ9IpiNbyNhrfYlVPPIAg5E7yjUnVsppkaZQAgXDO3Youd9aoSBZm1quua0tXlQBeLihXajjp/HygLlmaIWQID6vLXOXKgkQE1jwOQI0JhdlCYSTqxC0ljGdVgZXTRuNRLuXyvR4BwYpx3SK1TQkKj+km3RC5jCpjJZST4kYigc38xOeI/EN1sjxKsFV+BhP1tBWuVfUBuetUs/8HkgWAG4r/B6rAYFyXytsTBIzsYa1IGmo5LE37Wbu2obKHLYExIHUQ4H/BFQjfubrnuiyEQaw8WW4No6Hf+3y2KnC3vz24jopj06qAehXHP7pwPrU9nlqR5txqS0d1DUUkO2GutpHZ9mDqRkaym1B5JwVmy3NjVpbyTgqebD0PPBWLK+9B+P3egpA8VP7QQ4M8Bi+BUZhrkjTDYh1Q5NEoSTlJmGFUAc8gUXPhQp4yghD+G5q2HYFUzsqBitBYx7vFz2ipL6eHtWepGsCjXCeZJFVNm94GbY9KPtjhFYLhSntEYNHYdNsjlAg6VyHwTk9cSXp5ephXAzTtx82hSryM21CpDYgKzhnlFUeT/7oZ8Dk5t7cgO4w1emYqsFbK0Qhp4Whx3ftWLa7RvIAnA6t3V4MygmbJLMY4975+KUWmsDQfeu8r0xKk7olC7BWZw4Dss3EF2Vid0x4Eed2RslioZDX+VZA9K0MWJpkFhfhRiKxXRfagDNn7+uhc7BQgK/JrL1Vkx31nSsA2lMGuiqwaLgsisMpJzKJcfZctmcLIyPNQZKFrC6PtkcoAYWtWClZbtz1OKYDVhwACF/R/FgNKYXismsVa1PYw5YCo42s5WYyLCnKlkkUVGw+W7FIFbUwla1Sc74hnqvfN6gSq1iyBMlnlYTVXddwyoVbePFQnprEyuMwPZWx1bWS1PUSJqNLHgQKamAMC8ByrzGLq9N3Xlg4fMyk0K+js/onUkWxatpTDlbCdW32XbAZ3vWGf+MbEWOw52WT4LDmzUBsTTaxS5H04KzkKnIw+xgJEDhdMi2KN0Jnt02bcufrpF4jsPv69H1IWjZ/wQ2RY3mAdHzd6qnMLsA4GnoH4ZUJ9abqSCDT0J6uqcEcqWYr414+Stkl9oEtca1bkX4/lcecixpt4ZvUol9EYn3KSCUrvH3D/7Gg9I17GHtBNurF9hc3Kj1Aq3y7OaaqHwU0CWYzpLnBoWhQEnV3AcDitJvIq9OPYDa28BuYdQXWQ4z2MFtfO5tCgaofp2zijLooWpr22pcJpzJx6oxUKhNJnMcW+QW/yy2zxy4qOrF9h1aBkX38lBAt+EpeKhdEc2+RbNdC8ylj6BOeoXq4Z3xHwBq4BRK0RLDxkE8F6EnfZFPOaW7JkDpQ2PoluxmFyRmWSzqlNQfd3vZCHRe0Fe8kH8PsGjVMXdv4RDP/7hej6Jxh59VIFqWZiPWrJTbEGruvPfDMkRvrzxablzvIXLEG97fbRZRIlC9f5efjs+W7v5ugsVJli+zHsuogSEiTxbmskinid40CaPZZqPN5uSSZKU0uEeoHvp8dRDUSjMicr8Zw9Vh6R2RoIF4yY0DWSPT3eQwPyv1SRooTm284ryAIVmM/oAlIF7F226YKkj4Lw7q1FcYd04A87hDnj5E3s+THBcoKx8279ItW0Bnfeb4UKJm/yRGU0HmY2XfwzrklBsayh+1GCbKkItPcksL98e0Nm0+LMxv33OwkuMy8y/dmKX2Ut83NzpzlkeGQKsH8aJIERur5jmu5F3G7j3X4mfN6G5wy10d/TyU2wNdNradViPjHcbz74sWUGq8V5tNSWh3RssfXRFgVBdMuSKoTuidLuek48HJs0ykDbA+w3OS9aG4ms3iOL35AOvnIRTk2uK8zSLIIvsQTMm4zoR7nz7MjYg1FsP8ZdXgVVa5MXBq9rfxErjS0JSEpAJtaALuKjBaa78cUTr3i/ppz9nskbEJeTvtEIHKqRKQYU90kZjrmFkx6cWQ0fYjw/6FhPO4NgNbWdv+BUooVWtThkUogbKlhElTxc/BXg8TRG098H70mWi5d893M/PAH54AneBapyp7/EgJGJcuug9LUjDAKDapqPGi+xyRyMt8fNtCjAStjade6xFGu6/xfnoNzGE3M2CNkLrp9QTcVLYM0Gv88xK7qkb1ZJrFkKbiS9BE6qXkYn+P7TLp1Cv7EVER0K3v+FLMwvEbxQksrWcvyNY0NY3EVu4fp21zs4wHo8WPPP18Uo6IPJl5koyXmxQlnVirn9yk6+kZTGC0F1NV2dmD9PIbHXJs/EsnwaMPVHtQA9d7U8/OdeXpYNhNYi7xNbA6W6jOPdNZj5s8HEkRe1hnV6mT7E7bC8ZIJREmOb8KVSpCZx8EwTpZ3DZBHlZEEtwZyPcawvKk8PHfU41T5EXFuHMG5H2R1SUtva8mjE4nilQqcR6KS6uDbR8i+7vB9Og6j7Bq78/qmd0FLTmlOk6ExG9XnD38K69tQ30nysI5aUX3eqPc19BkNJKYpfYWq+H7d7kyu/GXJ5RVIjWBjvO8Q/ogwi4o/JP4pQfL+oy96dfkBDFajkipYcpZfLGrKhnrBrhiuNRQy1QvHFTazoUU7Mti62ZXmKVznKutxB31gZNUsNKsx6Wsgxsc5l1yxuOi83J0hJJ/YrMZMXMMoPgjL/hNlsLj2WbgHb+VSKflrmpxrRt742XDdA5lGuSo4rGz+9iFmeo5hyPRkNF8PQdfvMSx+jyijFi3CLCsd3CDXe2ptcW/9hfc5dIC1f81JAdos+yfCSASNLTb+SvDhZpuTkLkMnQVPWxBPIwnXYyj2stoGD8AQDss5EAc+ITdMnyKMWi+NpC2Z02Qa2II9AXirLJ7hCfvPhO+E6oK0W1wgmVTcsNYH8SxJXrIeMy4E+yrDdt1iECUWyNS8ThhJzSRYWfs+M7zbND22H6/Pywac/WWSPQ0LLzer7fZfqw4mgC9rnv495RGVoTH63zH27MLvElY5FWjLJJmJJDvhtLS+e3wZGt4pLydKVVgMytUGiC/jbd4osqO4O9AbonamSJD0IO0aWeKeqGlS/DjNpWQGLq6dahcTqHr8VA/hl5B6EPsagWwrpCbCyp/wbWOcUS3UIeF1JdKIeOy5ZqYlhy6hb6vcBkistH0tcOoahvI1HE0ninYXcjL9PcsIbg+x64VWXtbG03jIco662H4Evth5/C25nF22R1/wLbLtKFkvWkp01dGybVAEgQPJL/H+62hqXRTElh9y72s0ak5Wf+7bu5t6Dt0TvIJ3ssZv3yKipQ1Ind1pYUynMu6XdjYAexqSeAhjGHfOyMZARSSera3EHHaiAjMnILyD7CsdmkvbeAxmSXUO/upHXTckCR3L3BmKg7ITruFuQ6kVN6Aad7JWKUUdB1xXIk+x/PRGMI8LnT6oAAAAASUVORK5CYII=" id="507" name="Google Shape;507;g2862deaf86c_0_215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862deaf86c_0_215"/>
          <p:cNvSpPr txBox="1"/>
          <p:nvPr>
            <p:ph idx="4294967295" type="body"/>
          </p:nvPr>
        </p:nvSpPr>
        <p:spPr>
          <a:xfrm>
            <a:off x="926225" y="693750"/>
            <a:ext cx="6243600" cy="57663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BinomialCoefficient {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n = Integer.parseInt(args[0]); </a:t>
            </a:r>
            <a:r>
              <a:rPr b="1"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//GOOD NAME DUE TO FORMULA</a:t>
            </a:r>
            <a:endParaRPr b="1" sz="1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k = Integer.parseInt(args[1]); </a:t>
            </a:r>
            <a:r>
              <a:rPr b="1"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//GOOD NAME DUE TO FORMULA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System.out.println(binomial(n, k));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long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binomial(</a:t>
            </a: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k) {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    if 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(n &lt; 0 || k &lt; 0){</a:t>
            </a:r>
            <a:endParaRPr sz="19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        return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9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numerator = factorial(n);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denoPart1 = factorial(k);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denoPart2 = factorial(n - k);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numerator / (denoPart1 * denoPart2);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long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factorial(</a:t>
            </a: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(n &lt; 0){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       return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9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   long 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ans = 1;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i = 1; i &lt;= n; i++) {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      ans *= i;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0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ans;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g2862deaf86c_0_215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862deaf86c_0_215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862deaf86c_0_49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3, Expansion 4 – Students Union</a:t>
            </a:r>
            <a:endParaRPr/>
          </a:p>
        </p:txBody>
      </p:sp>
      <p:sp>
        <p:nvSpPr>
          <p:cNvPr id="517" name="Google Shape;517;g2862deaf86c_0_49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Consider the following problem.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You have a class of </a:t>
            </a:r>
            <a:r>
              <a:rPr i="1" lang="en-US" sz="1600"/>
              <a:t>n </a:t>
            </a:r>
            <a:r>
              <a:rPr lang="en-US" sz="1600"/>
              <a:t>students. </a:t>
            </a:r>
            <a:r>
              <a:rPr i="1" lang="en-US" sz="1600"/>
              <a:t>k</a:t>
            </a:r>
            <a:r>
              <a:rPr lang="en-US" sz="1600"/>
              <a:t> of these students need to participate in the student union. </a:t>
            </a:r>
            <a:r>
              <a:rPr i="1" lang="en-US" sz="1600"/>
              <a:t>l </a:t>
            </a:r>
            <a:r>
              <a:rPr lang="en-US" sz="1600"/>
              <a:t> of the students in the union need to be part of the students’ council.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In how many ways can you choose a student union and council?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answer is purely combinatorial: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Write a program which:</a:t>
            </a:r>
            <a:endParaRPr sz="1600"/>
          </a:p>
          <a:p>
            <a:pPr indent="-3429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Char char="●"/>
            </a:pPr>
            <a:r>
              <a:rPr lang="en-US"/>
              <a:t>Reads</a:t>
            </a:r>
            <a:r>
              <a:rPr lang="en-US" sz="1600"/>
              <a:t> n,k,l as command line arguments. Such that n &gt; k and k &gt; l.</a:t>
            </a:r>
            <a:endParaRPr sz="1600"/>
          </a:p>
          <a:p>
            <a:pPr indent="-3429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Char char="●"/>
            </a:pPr>
            <a:r>
              <a:rPr lang="en-US"/>
              <a:t>Prints</a:t>
            </a:r>
            <a:r>
              <a:rPr lang="en-US" sz="1600"/>
              <a:t> the number of ways a students union/council can be assembled.</a:t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pic>
        <p:nvPicPr>
          <p:cNvPr id="518" name="Google Shape;518;g2862deaf86c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14600"/>
            <a:ext cx="14478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g2862deaf86c_0_49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2862deaf86c_0_49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862deaf86c_0_49"/>
          <p:cNvSpPr txBox="1"/>
          <p:nvPr/>
        </p:nvSpPr>
        <p:spPr>
          <a:xfrm>
            <a:off x="290059" y="4897969"/>
            <a:ext cx="5227800" cy="1682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StudentsUnion 10 5 2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2520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StudentsUnion 15 8 4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450450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3"/>
          <p:cNvSpPr txBox="1"/>
          <p:nvPr>
            <p:ph idx="4294967295" type="title"/>
          </p:nvPr>
        </p:nvSpPr>
        <p:spPr>
          <a:xfrm>
            <a:off x="152400" y="160338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3, Expansion 4 - Solution</a:t>
            </a:r>
            <a:endParaRPr/>
          </a:p>
        </p:txBody>
      </p:sp>
      <p:sp>
        <p:nvSpPr>
          <p:cNvPr descr="data:image/png;base64,iVBORw0KGgoAAAANSUhEUgAAAOwAAADVCAMAAABjeOxDAAAAgVBMVEX///8AAAD+/v4EBAT7+/v39/fU1NTx8fHi4uKrq6vOzs7IyMjX19fs7OwhISGKiorCwsKkpKSdnZ0UFBS7u7s7OztTU1MPDw9vb2/e3t6Dg4Po6OgqKipjY2N8fHxqamqUlJQbGxtJSUlXV1cxMTFAQECzs7N1dXWXl5cwMDBNTU38DIfvAAAMQUlEQVR4nO1dh4KiOhQNIRQBFbEiYh11xv//wJcKqBRLaHl7dmfGXR3N4SY3N7cBwD/8wz/8w0uABG0PolYQeviLkETQQOQnxI9U5A0JMfIg9Cf76zpebccT3xZPKEaXCtAIx+eplmI635oGUE+0CH/NYk5SzxCOL2yGqwX3rD2D0F54QCWyRC/tc6hyLH2gEF0IouP95H1AQBRz26OUAoiAfX5cqg+YqaKmIBiOKNNCsro2dRTRUnB4KpUqflLX5gqQhYRDnGpehp/rfjJZx8tUspo26LuOgtQ8nGXnq6YdrqZFlBFE0eUnvQi3Yduj/RaE7fDvjmvssf9GWG8Ba5yy9dse7LcgVu/6TrB7IA497AQwSa9Cz+cxoRMtmQZiGDCeiM1wiM8GeyHZQ9uj/RaY0W9W7f4SjcVlSu0I/Ocknuy91QitrEUcoxzbwRfPzugvtDBISYDAyaxX3co94AjRTuhO1cIoJQGCcUawY0Ll2QQe8KeDfpPFYpynXDc2yPXB2Klk+zyNIbBHKdldvqMNDvlrBuxX+ouM9VRkNUBrznYfp9mhycck5TotsAehMLF6by9m9NPOKJiiQ0WMCnS9NyhyEbLnT71er3iGGqeU7KyITJDqp17TNRYpWfOZCdPNR/r0yO41UwzkOY7jYsz8mfG067CdyGXX4tp3TwW6s4jgk/FETj7EeCYaKuz3HAY8kMUPOjzWc/80Ikc8QvbUex9U5pSebzxBYRhvot6TvVev92QYd1cT7raeq+IyQCZpZ0q46tqKOi/aHlRtoFztAzvpLiwVQ9IpiNbyNhrfYlVPPIAg5E7yjUnVsppkaZQAgXDO3Youd9aoSBZm1quua0tXlQBeLihXajjp/HygLlmaIWQID6vLXOXKgkQE1jwOQI0JhdlCYSTqxC0ljGdVgZXTRuNRLuXyvR4BwYpx3SK1TQkKj+km3RC5jCpjJZST4kYigc38xOeI/EN1sjxKsFV+BhP1tBWuVfUBuetUs/8HkgWAG4r/B6rAYFyXytsTBIzsYa1IGmo5LE37Wbu2obKHLYExIHUQ4H/BFQjfubrnuiyEQaw8WW4No6Hf+3y2KnC3vz24jopj06qAehXHP7pwPrU9nlqR5txqS0d1DUUkO2GutpHZ9mDqRkaym1B5JwVmy3NjVpbyTgqebD0PPBWLK+9B+P3egpA8VP7QQ4M8Bi+BUZhrkjTDYh1Q5NEoSTlJmGFUAc8gUXPhQp4yghD+G5q2HYFUzsqBitBYx7vFz2ipL6eHtWepGsCjXCeZJFVNm94GbY9KPtjhFYLhSntEYNHYdNsjlAg6VyHwTk9cSXp5ephXAzTtx82hSryM21CpDYgKzhnlFUeT/7oZ8Dk5t7cgO4w1emYqsFbK0Qhp4Whx3ftWLa7RvIAnA6t3V4MygmbJLMY4975+KUWmsDQfeu8r0xKk7olC7BWZw4Dss3EF2Vid0x4Eed2RslioZDX+VZA9K0MWJpkFhfhRiKxXRfagDNn7+uhc7BQgK/JrL1Vkx31nSsA2lMGuiqwaLgsisMpJzKJcfZctmcLIyPNQZKFrC6PtkcoAYWtWClZbtz1OKYDVhwACF/R/FgNKYXismsVa1PYw5YCo42s5WYyLCnKlkkUVGw+W7FIFbUwla1Sc74hnqvfN6gSq1iyBMlnlYTVXddwyoVbePFQnprEyuMwPZWx1bWS1PUSJqNLHgQKamAMC8ByrzGLq9N3Xlg4fMyk0K+js/onUkWxatpTDlbCdW32XbAZ3vWGf+MbEWOw52WT4LDmzUBsTTaxS5H04KzkKnIw+xgJEDhdMi2KN0Jnt02bcufrpF4jsPv69H1IWjZ/wQ2RY3mAdHzd6qnMLsA4GnoH4ZUJ9abqSCDT0J6uqcEcqWYr414+Stkl9oEtca1bkX4/lcecixpt4ZvUol9EYn3KSCUrvH3D/7Gg9I17GHtBNurF9hc3Kj1Aq3y7OaaqHwU0CWYzpLnBoWhQEnV3AcDitJvIq9OPYDa28BuYdQXWQ4z2MFtfO5tCgaofp2zijLooWpr22pcJpzJx6oxUKhNJnMcW+QW/yy2zxy4qOrF9h1aBkX38lBAt+EpeKhdEc2+RbNdC8ylj6BOeoXq4Z3xHwBq4BRK0RLDxkE8F6EnfZFPOaW7JkDpQ2PoluxmFyRmWSzqlNQfd3vZCHRe0Fe8kH8PsGjVMXdv4RDP/7hej6Jxh59VIFqWZiPWrJTbEGruvPfDMkRvrzxablzvIXLEG97fbRZRIlC9f5efjs+W7v5ugsVJli+zHsuogSEiTxbmskinid40CaPZZqPN5uSSZKU0uEeoHvp8dRDUSjMicr8Zw9Vh6R2RoIF4yY0DWSPT3eQwPyv1SRooTm284ryAIVmM/oAlIF7F226YKkj4Lw7q1FcYd04A87hDnj5E3s+THBcoKx8279ItW0Bnfeb4UKJm/yRGU0HmY2XfwzrklBsayh+1GCbKkItPcksL98e0Nm0+LMxv33OwkuMy8y/dmKX2Ut83NzpzlkeGQKsH8aJIERur5jmu5F3G7j3X4mfN6G5wy10d/TyU2wNdNradViPjHcbz74sWUGq8V5tNSWh3RssfXRFgVBdMuSKoTuidLuek48HJs0ykDbA+w3OS9aG4ms3iOL35AOvnIRTk2uK8zSLIIvsQTMm4zoR7nz7MjYg1FsP8ZdXgVVa5MXBq9rfxErjS0JSEpAJtaALuKjBaa78cUTr3i/ppz9nskbEJeTvtEIHKqRKQYU90kZjrmFkx6cWQ0fYjw/6FhPO4NgNbWdv+BUooVWtThkUogbKlhElTxc/BXg8TRG098H70mWi5d893M/PAH54AneBapyp7/EgJGJcuug9LUjDAKDapqPGi+xyRyMt8fNtCjAStjade6xFGu6/xfnoNzGE3M2CNkLrp9QTcVLYM0Gv88xK7qkb1ZJrFkKbiS9BE6qXkYn+P7TLp1Cv7EVER0K3v+FLMwvEbxQksrWcvyNY0NY3EVu4fp21zs4wHo8WPPP18Uo6IPJl5koyXmxQlnVirn9yk6+kZTGC0F1NV2dmD9PIbHXJs/EsnwaMPVHtQA9d7U8/OdeXpYNhNYi7xNbA6W6jOPdNZj5s8HEkRe1hnV6mT7E7bC8ZIJREmOb8KVSpCZx8EwTpZ3DZBHlZEEtwZyPcawvKk8PHfU41T5EXFuHMG5H2R1SUtva8mjE4nilQqcR6KS6uDbR8i+7vB9Og6j7Bq78/qmd0FLTmlOk6ExG9XnD38K69tQ30nysI5aUX3eqPc19BkNJKYpfYWq+H7d7kyu/GXJ5RVIjWBjvO8Q/ogwi4o/JP4pQfL+oy96dfkBDFajkipYcpZfLGrKhnrBrhiuNRQy1QvHFTazoUU7Mti62ZXmKVznKutxB31gZNUsNKsx6Wsgxsc5l1yxuOi83J0hJJ/YrMZMXMMoPgjL/hNlsLj2WbgHb+VSKflrmpxrRt742XDdA5lGuSo4rGz+9iFmeo5hyPRkNF8PQdfvMSx+jyijFi3CLCsd3CDXe2ptcW/9hfc5dIC1f81JAdos+yfCSASNLTb+SvDhZpuTkLkMnQVPWxBPIwnXYyj2stoGD8AQDss5EAc+ITdMnyKMWi+NpC2Z02Qa2II9AXirLJ7hCfvPhO+E6oK0W1wgmVTcsNYH8SxJXrIeMy4E+yrDdt1iECUWyNS8ThhJzSRYWfs+M7zbND22H6/Pywac/WWSPQ0LLzer7fZfqw4mgC9rnv495RGVoTH63zH27MLvElY5FWjLJJmJJDvhtLS+e3wZGt4pLydKVVgMytUGiC/jbd4osqO4O9AbonamSJD0IO0aWeKeqGlS/DjNpWQGLq6dahcTqHr8VA/hl5B6EPsagWwrpCbCyp/wbWOcUS3UIeF1JdKIeOy5ZqYlhy6hb6vcBkistH0tcOoahvI1HE0ninYXcjL9PcsIbg+x64VWXtbG03jIco662H4Evth5/C25nF22R1/wLbLtKFkvWkp01dGybVAEgQPJL/H+62hqXRTElh9y72s0ak5Wf+7bu5t6Dt0TvIJ3ssZv3yKipQ1Ind1pYUynMu6XdjYAexqSeAhjGHfOyMZARSSera3EHHaiAjMnILyD7CsdmkvbeAxmSXUO/upHXTckCR3L3BmKg7ITruFuQ6kVN6Aad7JWKUUdB1xXIk+x/PRGMI8LnT6oAAAAASUVORK5CYII=" id="528" name="Google Shape;528;p1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OwAAADVCAMAAABjeOxDAAAAgVBMVEX///8AAAD+/v4EBAT7+/v39/fU1NTx8fHi4uKrq6vOzs7IyMjX19fs7OwhISGKiorCwsKkpKSdnZ0UFBS7u7s7OztTU1MPDw9vb2/e3t6Dg4Po6OgqKipjY2N8fHxqamqUlJQbGxtJSUlXV1cxMTFAQECzs7N1dXWXl5cwMDBNTU38DIfvAAAMQUlEQVR4nO1dh4KiOhQNIRQBFbEiYh11xv//wJcKqBRLaHl7dmfGXR3N4SY3N7cBwD/8wz/8w0uABG0PolYQeviLkETQQOQnxI9U5A0JMfIg9Cf76zpebccT3xZPKEaXCtAIx+eplmI635oGUE+0CH/NYk5SzxCOL2yGqwX3rD2D0F54QCWyRC/tc6hyLH2gEF0IouP95H1AQBRz26OUAoiAfX5cqg+YqaKmIBiOKNNCsro2dRTRUnB4KpUqflLX5gqQhYRDnGpehp/rfjJZx8tUspo26LuOgtQ8nGXnq6YdrqZFlBFE0eUnvQi3Yduj/RaE7fDvjmvssf9GWG8Ba5yy9dse7LcgVu/6TrB7IA497AQwSa9Cz+cxoRMtmQZiGDCeiM1wiM8GeyHZQ9uj/RaY0W9W7f4SjcVlSu0I/Ocknuy91QitrEUcoxzbwRfPzugvtDBISYDAyaxX3co94AjRTuhO1cIoJQGCcUawY0Ll2QQe8KeDfpPFYpynXDc2yPXB2Klk+zyNIbBHKdldvqMNDvlrBuxX+ouM9VRkNUBrznYfp9mhycck5TotsAehMLF6by9m9NPOKJiiQ0WMCnS9NyhyEbLnT71er3iGGqeU7KyITJDqp17TNRYpWfOZCdPNR/r0yO41UwzkOY7jYsz8mfG067CdyGXX4tp3TwW6s4jgk/FETj7EeCYaKuz3HAY8kMUPOjzWc/80Ikc8QvbUex9U5pSebzxBYRhvot6TvVev92QYd1cT7raeq+IyQCZpZ0q46tqKOi/aHlRtoFztAzvpLiwVQ9IpiNbyNhrfYlVPPIAg5E7yjUnVsppkaZQAgXDO3Youd9aoSBZm1quua0tXlQBeLihXajjp/HygLlmaIWQID6vLXOXKgkQE1jwOQI0JhdlCYSTqxC0ljGdVgZXTRuNRLuXyvR4BwYpx3SK1TQkKj+km3RC5jCpjJZST4kYigc38xOeI/EN1sjxKsFV+BhP1tBWuVfUBuetUs/8HkgWAG4r/B6rAYFyXytsTBIzsYa1IGmo5LE37Wbu2obKHLYExIHUQ4H/BFQjfubrnuiyEQaw8WW4No6Hf+3y2KnC3vz24jopj06qAehXHP7pwPrU9nlqR5txqS0d1DUUkO2GutpHZ9mDqRkaym1B5JwVmy3NjVpbyTgqebD0PPBWLK+9B+P3egpA8VP7QQ4M8Bi+BUZhrkjTDYh1Q5NEoSTlJmGFUAc8gUXPhQp4yghD+G5q2HYFUzsqBitBYx7vFz2ipL6eHtWepGsCjXCeZJFVNm94GbY9KPtjhFYLhSntEYNHYdNsjlAg6VyHwTk9cSXp5ephXAzTtx82hSryM21CpDYgKzhnlFUeT/7oZ8Dk5t7cgO4w1emYqsFbK0Qhp4Whx3ftWLa7RvIAnA6t3V4MygmbJLMY4975+KUWmsDQfeu8r0xKk7olC7BWZw4Dss3EF2Vid0x4Eed2RslioZDX+VZA9K0MWJpkFhfhRiKxXRfagDNn7+uhc7BQgK/JrL1Vkx31nSsA2lMGuiqwaLgsisMpJzKJcfZctmcLIyPNQZKFrC6PtkcoAYWtWClZbtz1OKYDVhwACF/R/FgNKYXismsVa1PYw5YCo42s5WYyLCnKlkkUVGw+W7FIFbUwla1Sc74hnqvfN6gSq1iyBMlnlYTVXddwyoVbePFQnprEyuMwPZWx1bWS1PUSJqNLHgQKamAMC8ByrzGLq9N3Xlg4fMyk0K+js/onUkWxatpTDlbCdW32XbAZ3vWGf+MbEWOw52WT4LDmzUBsTTaxS5H04KzkKnIw+xgJEDhdMi2KN0Jnt02bcufrpF4jsPv69H1IWjZ/wQ2RY3mAdHzd6qnMLsA4GnoH4ZUJ9abqSCDT0J6uqcEcqWYr414+Stkl9oEtca1bkX4/lcecixpt4ZvUol9EYn3KSCUrvH3D/7Gg9I17GHtBNurF9hc3Kj1Aq3y7OaaqHwU0CWYzpLnBoWhQEnV3AcDitJvIq9OPYDa28BuYdQXWQ4z2MFtfO5tCgaofp2zijLooWpr22pcJpzJx6oxUKhNJnMcW+QW/yy2zxy4qOrF9h1aBkX38lBAt+EpeKhdEc2+RbNdC8ylj6BOeoXq4Z3xHwBq4BRK0RLDxkE8F6EnfZFPOaW7JkDpQ2PoluxmFyRmWSzqlNQfd3vZCHRe0Fe8kH8PsGjVMXdv4RDP/7hej6Jxh59VIFqWZiPWrJTbEGruvPfDMkRvrzxablzvIXLEG97fbRZRIlC9f5efjs+W7v5ugsVJli+zHsuogSEiTxbmskinid40CaPZZqPN5uSSZKU0uEeoHvp8dRDUSjMicr8Zw9Vh6R2RoIF4yY0DWSPT3eQwPyv1SRooTm284ryAIVmM/oAlIF7F226YKkj4Lw7q1FcYd04A87hDnj5E3s+THBcoKx8279ItW0Bnfeb4UKJm/yRGU0HmY2XfwzrklBsayh+1GCbKkItPcksL98e0Nm0+LMxv33OwkuMy8y/dmKX2Ut83NzpzlkeGQKsH8aJIERur5jmu5F3G7j3X4mfN6G5wy10d/TyU2wNdNradViPjHcbz74sWUGq8V5tNSWh3RssfXRFgVBdMuSKoTuidLuek48HJs0ykDbA+w3OS9aG4ms3iOL35AOvnIRTk2uK8zSLIIvsQTMm4zoR7nz7MjYg1FsP8ZdXgVVa5MXBq9rfxErjS0JSEpAJtaALuKjBaa78cUTr3i/ppz9nskbEJeTvtEIHKqRKQYU90kZjrmFkx6cWQ0fYjw/6FhPO4NgNbWdv+BUooVWtThkUogbKlhElTxc/BXg8TRG098H70mWi5d893M/PAH54AneBapyp7/EgJGJcuug9LUjDAKDapqPGi+xyRyMt8fNtCjAStjade6xFGu6/xfnoNzGE3M2CNkLrp9QTcVLYM0Gv88xK7qkb1ZJrFkKbiS9BE6qXkYn+P7TLp1Cv7EVER0K3v+FLMwvEbxQksrWcvyNY0NY3EVu4fp21zs4wHo8WPPP18Uo6IPJl5koyXmxQlnVirn9yk6+kZTGC0F1NV2dmD9PIbHXJs/EsnwaMPVHtQA9d7U8/OdeXpYNhNYi7xNbA6W6jOPdNZj5s8HEkRe1hnV6mT7E7bC8ZIJREmOb8KVSpCZx8EwTpZ3DZBHlZEEtwZyPcawvKk8PHfU41T5EXFuHMG5H2R1SUtva8mjE4nilQqcR6KS6uDbR8i+7vB9Og6j7Bq78/qmd0FLTmlOk6ExG9XnD38K69tQ30nysI5aUX3eqPc19BkNJKYpfYWq+H7d7kyu/GXJ5RVIjWBjvO8Q/ogwi4o/JP4pQfL+oy96dfkBDFajkipYcpZfLGrKhnrBrhiuNRQy1QvHFTazoUU7Mti62ZXmKVznKutxB31gZNUsNKsx6Wsgxsc5l1yxuOi83J0hJJ/YrMZMXMMoPgjL/hNlsLj2WbgHb+VSKflrmpxrRt742XDdA5lGuSo4rGz+9iFmeo5hyPRkNF8PQdfvMSx+jyijFi3CLCsd3CDXe2ptcW/9hfc5dIC1f81JAdos+yfCSASNLTb+SvDhZpuTkLkMnQVPWxBPIwnXYyj2stoGD8AQDss5EAc+ITdMnyKMWi+NpC2Z02Qa2II9AXirLJ7hCfvPhO+E6oK0W1wgmVTcsNYH8SxJXrIeMy4E+yrDdt1iECUWyNS8ThhJzSRYWfs+M7zbND22H6/Pywac/WWSPQ0LLzer7fZfqw4mgC9rnv495RGVoTH63zH27MLvElY5FWjLJJmJJDvhtLS+e3wZGt4pLydKVVgMytUGiC/jbd4osqO4O9AbonamSJD0IO0aWeKeqGlS/DjNpWQGLq6dahcTqHr8VA/hl5B6EPsagWwrpCbCyp/wbWOcUS3UIeF1JdKIeOy5ZqYlhy6hb6vcBkistH0tcOoahvI1HE0ninYXcjL9PcsIbg+x64VWXtbG03jIco662H4Evth5/C25nF22R1/wLbLtKFkvWkp01dGybVAEgQPJL/H+62hqXRTElh9y72s0ak5Wf+7bu5t6Dt0TvIJ3ssZv3yKipQ1Ind1pYUynMu6XdjYAexqSeAhjGHfOyMZARSSera3EHHaiAjMnILyD7CsdmkvbeAxmSXUO/upHXTckCR3L3BmKg7ITruFuQ6kVN6Aad7JWKUUdB1xXIk+x/PRGMI8LnT6oAAAAASUVORK5CYII=" id="529" name="Google Shape;529;p1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3"/>
          <p:cNvSpPr txBox="1"/>
          <p:nvPr>
            <p:ph idx="4294967295" type="body"/>
          </p:nvPr>
        </p:nvSpPr>
        <p:spPr>
          <a:xfrm>
            <a:off x="626625" y="802525"/>
            <a:ext cx="5366700" cy="57663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StudentsUnion {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n = Integer.parseInt(args[0]); </a:t>
            </a:r>
            <a:r>
              <a:rPr b="1" lang="en-US" sz="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//GOOD NAME DUE TO FORMULA</a:t>
            </a:r>
            <a:endParaRPr b="1" sz="9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k = Integer.parseInt(args[1]); </a:t>
            </a:r>
            <a:r>
              <a:rPr b="1" lang="en-US" sz="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//GOOD NAME DUE TO FORMULA</a:t>
            </a:r>
            <a:endParaRPr b="1" sz="9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l = Integer.parseInt(args[2]); </a:t>
            </a:r>
            <a:r>
              <a:rPr b="1" lang="en-US" sz="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//GOOD NAME DUE TO FORMULA</a:t>
            </a:r>
            <a:endParaRPr b="1" sz="9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    System.out.println(binomial(n,k) * binomial(k,l));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long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binomial(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k) {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     if 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(n &lt; 0 || k &lt; 0){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          return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-1;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numerator = factorial(n);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denoPart1 = factorial(k);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denoPart2 = factorial(n - k);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numerator / (denoPart1 * denoPart2);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long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factorial(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(n &lt; 0){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-1;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ans = 1;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i = 1; i &lt;= n; i++) {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        ans *= i;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9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ans;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13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3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5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Overloading</a:t>
            </a:r>
            <a:endParaRPr/>
          </a:p>
        </p:txBody>
      </p:sp>
      <p:sp>
        <p:nvSpPr>
          <p:cNvPr id="539" name="Google Shape;539;p25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Consider the following, System.out.println(), is a function.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How come you can print a String and you print an int with the same System.out.println() function? Since the signature of the function supposed to be different?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b="1" lang="en-US" sz="1600" u="sng"/>
              <a:t>Definition</a:t>
            </a:r>
            <a:r>
              <a:rPr lang="en-US" sz="1600"/>
              <a:t>: Functions will be overloading functions if they share the same name under the same scope. 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Two functions can have the same name if and only if they have some difference in signature, which means a difference their parameters. (type, number, order). 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b="1" lang="en-US" sz="1600" u="sng"/>
              <a:t>Note: Conventionally</a:t>
            </a:r>
            <a:r>
              <a:rPr lang="en-US" sz="1600"/>
              <a:t>, overloading functions usually do the same operation with slight adjustment of type or functionality, but generally it is the same.  </a:t>
            </a:r>
            <a:endParaRPr sz="1600"/>
          </a:p>
          <a:p>
            <a:pPr indent="-2095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540" name="Google Shape;540;p25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5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4 – Substring</a:t>
            </a:r>
            <a:endParaRPr/>
          </a:p>
        </p:txBody>
      </p:sp>
      <p:sp>
        <p:nvSpPr>
          <p:cNvPr id="548" name="Google Shape;548;p26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You learned the function str.substring in the lectures, the function returns a part of a string based on the indices given.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Build a 3 variations the function substring.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Receives a String and 1 integer number (given beginning to end of string)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Receives a String and 2 integer numbers (given beginning to given end)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Receives a String and 1 integer number (begin of string to given end)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1600"/>
              <a:t>no input validation is required</a:t>
            </a:r>
            <a:endParaRPr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1600"/>
              <a:t>Use the same function name “subs” for each.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Is there a problem?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YES 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The 1st and 3rd functions have problem since they both receive 2 parameters, String and int.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We can flip the order of the parameters, but this will be uncomfortable for the user. So, what do we do?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Use a boolean.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4 – Overloading Substring - Solution</a:t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168375" y="685488"/>
            <a:ext cx="8614200" cy="18735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subs(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str,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 = "";</a:t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start; i &lt; str.length(); 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 += str.charAt(i);</a:t>
            </a:r>
            <a:endParaRPr b="1" i="0" sz="1600" u="none" cap="none" strike="noStrike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152400" y="2634875"/>
            <a:ext cx="8614200" cy="19767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subs(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str,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start</a:t>
            </a:r>
            <a:r>
              <a:rPr b="1" i="0" lang="en-US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end)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 = "";</a:t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for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start; i &lt; end; i++)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 += str.charAt(i);</a:t>
            </a:r>
            <a:endParaRPr b="1" i="0" sz="1600" u="none" cap="none" strike="noStrike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168375" y="4700900"/>
            <a:ext cx="8614200" cy="17598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subs(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str,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index,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starts)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if </a:t>
            </a:r>
            <a:r>
              <a:rPr b="1" i="0" lang="en-US" sz="16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(starts){</a:t>
            </a:r>
            <a:endParaRPr b="1" i="0" sz="1600" u="none" cap="none" strike="noStrike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subs(str, index); </a:t>
            </a: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goes to A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subs(str, 0, index); </a:t>
            </a: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goes to B</a:t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1" name="Google Shape;561;p27"/>
          <p:cNvSpPr txBox="1"/>
          <p:nvPr/>
        </p:nvSpPr>
        <p:spPr>
          <a:xfrm>
            <a:off x="8433600" y="685500"/>
            <a:ext cx="333000" cy="53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b="0" i="0" sz="2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8433600" y="2634900"/>
            <a:ext cx="333000" cy="53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 b="0" i="0" sz="2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8433600" y="4687450"/>
            <a:ext cx="333000" cy="53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 b="0" i="0" sz="21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570" name="Google Shape;5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9"/>
          <p:cNvSpPr txBox="1"/>
          <p:nvPr>
            <p:ph idx="4294967295" type="ctrTitle"/>
          </p:nvPr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Documentation</a:t>
            </a:r>
            <a:endParaRPr b="0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2" name="Google Shape;572;p29"/>
          <p:cNvSpPr/>
          <p:nvPr/>
        </p:nvSpPr>
        <p:spPr>
          <a:xfrm>
            <a:off x="1447800" y="16002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 id="573" name="Google Shape;573;p29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574" name="Google Shape;574;p29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575" name="Google Shape;575;p29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576" name="Google Shape;576;p29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577" name="Google Shape;577;p29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578" name="Google Shape;578;p29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579" name="Google Shape;579;p29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580" name="Google Shape;580;p29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581" name="Google Shape;581;p29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582" name="Google Shape;582;p29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RUUExEVFBQWGB8VGRcYFhMUHBkVFhQWGBgYFxcYHygiGBwlGxgaITYjJSkrLzMwGB8zODMsNygtLi0BCgoKDg0OGhAQGywkHyQtLCwsLCw0LCwsLCwsLCwsLCwsLCwsLCwsLCwsLCwsLCwsKywsLSwsLCwsLCssLCwsK//AABEIAI8BYQMBIgACEQEDEQH/xAAbAAEAAwEBAQEAAAAAAAAAAAAAAgMEBQEGB//EAEMQAAEDAwIDBAcFBwMCBwEAAAEAAhEDEiEEMRNBUQUiYaEVMlJicYGRI0JTc8EGFJOxs9LTM5SycvAkQ1SCksLhFv/EABgBAQEBAQEAAAAAAAAAAAAAAAABAwQC/8QAIREBAAEEAgMBAQEAAAAAAAAAAAECERNRFCEDEkExMgT/2gAMAwEAAhEDEQA/AP2x7ivLylTdRQSvKXlRRBK8peVFEEryl5UUQSvKXlRRBK8peVFUDVsuLZMt37roGAYL4tBgzEyg03lLyqmVWkkAzabT4GAY+hC9Dx1H1HPZBZeUvKp47b7LhdExzhWIJXlLyoogleUvKzafVsfNpJAxJa4AzMWuIAftuJVlOq1zQ4HBEztj5oLbyl5ULh1Gf03XjagJIBBLTB8DAMH5EH5oLLyl5UUQSvKXlVVqrWNLnGAP+9huZxCgNS20OkgHq1zTl1uWuAIz4INF5S8qtzwNyB8/mjngTJ2yfD4oLLyl5VVGq14uaZGfqCQR4EEER4KaCV5S8qKq1FdrBLjuYEAuJPQNaCScE46FBfeUvKoOpZ3ZMXmACCDJaXQQcjutJzGysLh1H/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+wKNbVNY29zwGjNxIiOsoNSLrLhdF1s5tJgGOkpyJ0ZJdE0GcbiX4m62Pv8PhzM7W8o35rZx2+0FwxqRcW3i4CS2RIHUjovBqQXFgcLgJLZyAdjCcidGSXd47faCcdvtBcZrjn4/ooVtSGRc4Nk2icS47AeKcidJkldU7ODmNYazbWNsb3Mhttszd64EQ4ARnBlVnsZhcCaoLQQ60smXAURkk7RSGI5nKjV1IbFzw242iSBLjsBO58F5V1IbFzgLiGiTEuOwHinInS5JXafsekxzSHjulpHdAiyJA6TGV0aIY11R183uDo6QxrP/rPzXJp6kOLg1wJaYMZg9D4r2nqA6bXAwYMEGD0PQ+CcidGSXb47faCcdvtBcKlqQ6614NptdB2cIkHocj6qxrjA+CcmdJkl09WGvbbfBkOB3hzHBzTHMSBhYamgD3h76rSQ4Owy3LZAaCXGGQfV9rM8ln/eRdZd3out52zE/CU/eRdZeL4utkTbMTG8TzTkTpcklPsOn9+o18AAdwYDRRA3JzFIfUrXodCylNlQXFpbcWjcuc4OInvRMfJYnatocWl4Dg28iRIaN3fBet1QLbw8WxN04jrPROROjJLraK2mxrbwSNzBEkkkkiTkkyc7kq/jt9oLhjUgtvDwWxNwIIgc5CMrhzQ5rpa4AgjIIMEEH4JyZ0mSXc47faCz6sNfYQ8Ncx1wJFwy1zSCJE4cefRc9zjKrZqQXOaHAubFwG4kSJ6YTkTpckvdT2O2pl1YT3jIZBJqMc03Ge8AXd0chjO6k7sem43OqNL7i64MAyXvfiSSIL+vJQZqQSWh4Lm+sAQSJ2kclB2uYLpqAWYdkd2dp6JyJ0ZJbtLoadOkabXN7zQ0yyQYptYSWgiZA681t07mtY1t91rQ2TuYAEnxK41XUhrbnPDW9SQBnxKVtU1jS9zw1oyXEiI6ynInRkl3eO32grFwmuJcz/qH8wu6tvF5Jru9UVXERFq9iIiApU91FSp7oLkREFNTdRUqm6igIiICIiDP2hpzUpVKYMF7HMBPIuaRPmub6HqXEcU2kk3XPDhcXuJgYJJeBPIU2/LtIg5Gn7NrCm4VKoqPLmOEhzWwyoKpbGYFxe0H2bAZLc2VKFlJjMd1sYwMAbeC6axdo7D5/os/L/EvNf4+Wr9mVOJVqBzXX2w2LfUexwk/AET4/Jb9ZQc9oggOa5rxORLXAwYiRy+h5LTb73klvveS4Lywu57tGWaXgs7xFLhAk2z3LJJzHVX02OFVxjuljRM/eaXyLfg7dabfe8kt97yS8l2CnoCK5qXCDJiMy9tNpkztFMcufgrRTdxroFoZaDOSS6TjlstVvveSW+95FLyXG8/j+i4uj7Mq0yCXNqfbCqYlgANE03QM8+9HvHfc9oDfPPp4Jb73kUibJDD2loTViHAYcwyCe48sJIzh3cEHxKt7QpucGhoH+oxxkxDWVGvPx228Vpt97yS33vJLyt2bRU3NvDgIvc4GZkOcTty3UdJp3tfVc4tIe4OAAIIhjW5k59UH5rXb73klvveSXlLsukpuDqpcAA58tzPdFNjAT09U4UtbRL6VoIBIG4uEXZBHiJE8pnOy0W+95IBgZ8kv2Od2XpH0rWuN4bRZTL5Ml1MvzaZOQ4HfqpjQnjcS4WzfEGb+GKcTPq2iYjdbrfe8kt97yT2lbsGt0z3vMAW8F7ASfvVCyMRgd3fxWgh5pQIZUtgT3w10YJ2uhX2+95Jb73kly7PpKJp0w0AEgE4JEuJLiZPMk5PUlR0FEso02Oi5rGtMGRIABg81qt97yXjh4+SiMPb2gfXpmmx4YSTktu+64AjIghxDp92MTIt0dN7XVLgIc4OBBmfs2NOOWWla3Nz63kV5b73kreVuwaHs806jnXSDdaIM/aVXVXXGcwXQPALytQqF1RwaN6Vou34VQvM47szC6FvveSW+95JeS7PrKRfTc0YLhG7hE75aQfoqdbp3HTOpthzjTNMTDBJZbOBjrAW633vJLfe8kvJd4z1mf9Q/mF31wWDvNzPeHLxXeXV/m/JaeL6IiLpaiIiApU91FSp7oLkREFNTdRUqm6igIiICIiDN2k9zaNVzJvFNxbAk3BhLYHPPJcyl2hXaSwsueC6AZ72ahbD2tDYDQwzH/mAbjPcRByKXaVWpQrVBScwsY4sDmkOc4Nc5ptPItNMxyJc05aVq7Q2HwP6LasXaWw+az8v8S81/j5bW9rEPrU2gBzKZcHSCZAZgsI98Z2843doVDTovcHgOa0kOcARIGJAgST8MlXvbIILZBwQRII8QvWCBAaQBgACIHguG8dMLwqvupy127ZubacxykELPpK7nVCCcClTfED1qhqyTifuDn1WyowOBDm3A7gtkH4grwUhN1nei2bc29J6eCXLsI1j/AN54eLdojNvDu4k9L+4tD6jhXY2e65jzEDdjqQBBifvnn0WmT0P0KhwxddZ3oi63MdJ3hS5dY3n8f0XGo9qmq4sb3LaoZIIcS0teZhw7plhEELsN54O/Q9FCrTDhDmXDeC2cjY5SEhk7Y1ZpMa4Oa37Sm03CZa6q1r4yIIYXGcxacK3tCo5rA5ro7zOhkOqNaQZHQ8vBaZPQ/QqFSmHRcyYMiWzBGxE7FFV6dxL6kkkBwaBiAOGxxiBOS47kqrR6ouq1mFzTY4WgYIaWAkHJmDInC0tpgEkMguiSG5MCBJ5wFOT0P0KdDNp6juJUaTIFpG2LgZGBtjmrNXX4dIvP3Wz058zy+KkymBJDIJMmGxJ6nqVMbDB26FPqOd2drXVi13qg0g8tBa4XOc4EF0SYt5Qp1dWRqadO5trqb3R969rqVuZ5tc/EfcPRazTBcHWd4YBtyAeQKnJ6H6FWZhbwyamq5tRoBwWPMQIllkEYn7x5r2jVIoB73n1Li4gYlskwBGOkcleaQuus70RNuY6T08F7SYGgBrLQNgGwB8AFLl2fs6o59IFzgSZyLdrjbMSLoiYxMr3QVS6k0uMnInA2eRy+C0OE4IJB8CotYAAGtgDYAQAPAcklLs/bev4FN1S24jZpNsmCYugxtz5wNyF7pKxc+p3paC0NHdiDTa6ZiSe91ha3HOx+hVYpgEuDO8cE25IG0nml4srNQ1ROoqUy9pDWMcANwS6oHA5zFrTy9YdVXra728WHHDWFuG90ve9pjGfVG85XQk9D9CqzQabvsx3vW7nrRtdjPzVvBeENa8spuN0ED1iWNz4l3dE/TKpbWe7TB8lrzSDyQAIdZce66YzyP/6tjRAgNIAxEHZeVaYcCHMuB3BbIPxBUiS6VM95nxH6Lvrgs9ZuD6w5eK7y6v8AN9aeL6IiLpaiIiApU91FSp7oLkREFNTdRUqm6igIiICIiCrV1xTpveQSGNLyBvDWkmPoslHtmkWyXW7+8O6XAm5siDa6M5g9CtleiHscxwlrgWkbYcIPkVn9GUri605MkSbSc7t23c4/FxKCz98YQ63vluSBAPrOacuIAgscMn7pWfU1Q9jHCQHNuE4MEAiRyK9pdkUW0nUmtLWP9YBzpMBo3JnIbnrLiZkzLXiAB4HdZ+X+Jea/xxtRrmsukklouLRExjaYHMc+YVj6pDZtcTHqi2fhkx5rFqOyWudUeHODntt5ED1OW/3BieZ6rVqtNxKZY4nIAJbicgnBnB2IM4JC4OumAzWB1IVWBzmuaHgCAS0iRhxEY6wvKWsDn2AO9RtQnEAPLg0bzPdPKMbqb6RstDoMRcRdyiSBE/KFTQ0dlS4OwabaZEfhlxBmffOI6J0JjWt4hp5kc4xNodbPW0g/D5qf7x37IdlpcDiCAWgjeZFw5c1WNE3iGpmTmJxdaG3R1tAHwUzRPED5wGloEe0Wkkmc+qOXVOjpc07/AB/RZqmvaNpebwyGxIcRObiOQlaW8/iP5LkaPRUzcaNQkitLpAdFRlzXNMQZgxJPIbqwQ6Or1QptuIcRMEiDAPMydvhJzsmq1PDAJDiC4NxGLnBoJkjEkbSqO1BT+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+1wkXBptuiJAwSJjxUKumLnh12AxzAI5vtkzPujEL2lpiKQplxPdsub3DERIyYMJ0JafVB7Lmh3MW4m5pLS3eJkEbx4pQr8RjXgEB0GDEjOxgkJp6FjAxp2EAkDHSQ2Bj5LzTULKbWzNoiYic7xySRbqq7WAuc61o3J2HxVdLU3Pe0B3cgE4gktDoGZ2I5c1DtTQtrtLHzad4IzgiDIIIg/ruAV7ptMWOebpDoMEZBaxrJJG8ho5DmnQ9Zqgahpw4EC7MQWzEiD16wq63aAbxAWv+zDXfd7weXAW56tIzCnQ0ga97w5xLyCQYIECBGJAjlMZPUqmvoC41TfF7WtHd9WwucJz3suPROhpr6ixheQYAkiWgj5kxj4qNTVgUuKA5wtvgABxBE7OIgx1Uq1IuYWlxEiCQB84DgR9ZVdTSfY8JhtFlgJBfDQLeonHinQ0sPeZ8R/MLvLgUx3mfEfzC766v831p4/oiIulqIiIClT3UVKnuguREQU1N1FSqbqKAiIgIiICIiAqNVpr4yR8FeikxExaUmLud6KHtnyT0UPbPkuiizw0aecdLneih7Z8k9FD2z5LoomGjRjpc70UPbPknooe2fJdFEw0aPSlzx2UPbPkvn/2R/ZMaYaj/wARUqcTUPqG4NEOJ7xEdcL7BYuzNqn5r/8Akriojqy+kPnP2w/ZNupbp/t6lPh6inUFoae/da0melx+q7/ooe2fJWdq+qz82n/UatqT4qLWselLneih7bvJcD9n/wBlBS1WtqfvFR/FqNJaQ2BFNrhEdA+34NC+wWLQ/wCrqPzG/wBCkkeKiOrEUQr9FD2z5L30UPbPkugimGjSelLneih7Z8k9FD2z5LoomGjRjpc70UPbPknooe2fJdFEw0aMdLneih7Z8k9FD2z5LoomGjR6Uueeyh7Z8l56JHtnyXRRMNGjHS53ooe2fJPRQ9s+S6KJho0Y6XO9FD2z5J6KHtnyXRRMNGjHSwM7LAINxwZ5clvRF7poin8eopiPwREXpRERAUqe6ipU90FyIiCmpuoqVTdRQEREBERAREQEREBERAREQEREBYuzNqn5r/8AktqxdmbVPzX/APJA7V9Vn5tP+o1bVi7V9Vn5tP8AqNW1AWLQ/wCrqPzG/wBCktqxVNAb3ObXqU7yCQ0USJDQ2e+wnZo5oNqLD+41P/V1v/jpf8St02nc10ur1Kg6OFED49xjTPzQaA4GQCCRuOnx6ICuK3s+s2mxjLWuaILw8tL3QYqOhue93i0zJcd+dNLszVABnEApgR3XuaQI04tECR6lXM/f8TAfQouNpOz9Q1zS6qSGluL3md75B9aeU7coUdRo9Vc61/dc47vdIaalI7REBrXtAEetmTLkHbBSV89puzNSxjGh+GgNt4tQ90NYHBrt5Ja6CZtD8RCnqNFqAW2ucQXQRxXyG2m2XxIAIExud5koO8ixdk6Z9OmWvdc697puc6Q97nCJ9XBi3YQtqAiIgIiICIiAiIgIiIClT3UVKnuguREQU1N1FSqbqKAiIgIiICIiAiIgIiICIiAiIgLF2ZtU/Nf/AMltXL02p4ZqB1Or/qOcC2lUcCHGQQWghBp7TovcwcMNLmvY+HOLQQ14JFwa4jA6KHF1X4ND/cVP8C99JN/DrfwK39qekm/h1v4Fb+1B5xdV+DQ/3FT/AAJxdV+DQ/3FT/AvfSTfw638Ct/anpJv4db+BW/tQecXVfg0P9xU/wACt0r6xd9pTptb1bVe8z0g0248ZVfpJv4db+BW/tVun1YeYDag596nUYPq4ASg4mhr6tga1zSS4NPeFSpkimCC7FhniEg4baOoW3SavUuFS+kKZa02yHODnRAIDSTaHNfgCS11M4MhZKf7SRcXsJBBqMtaWTSiq4E3nvG2nMjHfA5ErZS7bYX2WOnicIRBDngMMNOJ7pc7HKk/ogy1e0NQbRY5nquLuDVMN+w5A5y6qLZmGjoVZQ7Q1JID6VmJMU6jwHWtPDmRmbu/6uBkzAtq9utaXAsdhxaMt71rnNdAGcWE/DOMqr/+jb+DUzFoFri64UCBA2xXZ5/MM+p1+qAqMY37QUy4RTee8WVrXSXENFzGw07yQF9DTMgHw6FvLocj4FGOkAxEiYxz+CkgIiICIiAiIgIiICIiAiIgKVPdRUqe6C5ERBTU3UVY5krzhoIIp8NOGgginw04aCCKfDThoIIp8NOGgginw04aCCKfDThoIIp8NOGgginw04aCCKfDThoIIp8NOGgginw04aCnhN9kbRsNunwUBpWB1waAZJxjLt3EDBPic5PUzp4acNBQ+gx27GnM5AOd5yjqLSCC1pBwQQCCMYI+Q+gV/DThoKwF6p8NOGgginw04aCCKfDThoIIp8NOGgginw04aCCKfDThoIIp8NOGggpU917w161kILEXiIP/2Q==" id="583" name="Google Shape;583;p29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PkAAADKCAMAAABQfxahAAAA5FBMVEX////N7vY/Pz/U9/9LS0toaGjz8/M8Pj82RknI6fJhXl0zOz329vadnZ35+fnNzc3e3t5ERETo6Oh6enoAAAC1tbFJSULb//9AqcxWUVDh398+SEtMWFusy9Juamm72eBXZWhicXUrKytoaWM1NTJ2dnZXV1isrKzFxsLq6+cSDw4xMSy6urbV1dWcnZlZW1EAlsEfHx+MjYlDRDt0dmwiIx6Dg39kZV6SkpFWWE1zaGTR5/BvutW14e6Cg3u/v8AMDQGKyuAhIhkAkr+HxNsaGw8QGBktLiURJis7PDHo8/cyMjJHTlW8AAALIElEQVR4nO2dC3vaOBaGTwioDWNLQmCmMLN0N8bIbrDdOsSGnZk67W6abfP//89K5mJBSOO0jBMsf+0DOpaT6EWWfI4uBqBWrVq1atWqVUsVsSzClqnhvnwfrxLYZGWVqRRFFkDAs2ST7DthhNap2C+pTKWIdeSrm6WDveS5zEqRp93sDQecQ+CnAbTAjMw5txkecUeixtR3uI2BT5sUm4Ebp1P+vGU+jNxm9hZTcFhAvC6McGpCH4gJC4PNQF4JaALcdadg0jnnEbQrAQ7Qo+JlOPEg8gPfi8EBwiGRLzZmH0GSY1uQBy6YLJZ9XDx/5iIfSOSGk8CnMe2Cw6FDL10eGV+ZFeNLSkJxgsPpJcQBa1B7TjvcjL2B9dyFPowwlfctJKoeIUBDJITFP/HfMGS3jpB4k1k0e8EIDPToL61Vq1atFy3Wfu4SHF6UFJB715z4RU48ojBm3jSLiIFf6Lzz40HvHfbXkdZhf1+tWrVq/bjixcLDcWzgJOyLSGwRekAsQEk4ABgtQsRbgbTE3bwdJsgfxQiFCxtgIizRn1EWLhyAfphgygPXWyzi5yYqqtZQlJsQQY0bgscDPHIEGBgdgKYHMMVRV0RoTWEJUp+lYwBPWB1DnIR6XFgTgIaI7wKHu8I6mr5dkA8vRNHZmlzgrckH0gI6zsmFLzdZkUtrMluTi88hyIbvhsdE7grSVgrGmpxIcrQhH6Q5OZ71WE5u8kAhtxotdGzkiXhzHyJ35Djbps4Nq7MhZxeeHIpakwPw9pGRs3OAsZeT+yq5Gciz8qsdenhNTuO42WcKufxFR0UONpe1tW7nPL7gw3U7R725yXPyqR9NllbWw0Gg9HCE2POj6uF8AcQlnCd6somPMCE+YcgTn0OTIkMEaD4gKj6HzhABmcszqSBvePISYExYE3nJIPAj2SH4RxPNcjvJ+jFjZos7cWDbayvKLWRLa27b2fXu2bZoAZE9U6zYnmXXgJfYwfNw1KpVq1atjUZNVe3i1kDVdp753FCF9GrLahS2Xp+e5Drbuoej4/BlirMeN3kgvU2KwQ+C1VKPSpOTzvlqnte4FZ5oM2owRKJVY6wyOc2WQWQy+sJbjcB1ROihAfkgX9YmyUciEO8BWBqQN/OkJL8kupJ3U0CftSRPHdnUdSSHaNHGevRwKvn1R1HdcuBo1l+t39OEHBjLxljAYJ6xPKIL+X11ftB6/etprpPtsbfjID/vNHJ1esWtX1S9U/PGTklkj6mu8/3SpJ3jYB6IVwP8aK5BrKbe1S4oZU7PBeTrEKvteDIIdeVsr44+HDg1uVRN/lTrKMlHU6wlud9yRm39YrWbWZQlNIzVvE2sttpeqgv5fenrt9ex2lOt469zTdo5juIAhgQDiePVFusyyANjk0zj+LHdHjzuiq6YIPFzcST74SjObkhIpp60/GgrVvPYcGReI2MYlHg/v/M2Sc9rP7KrHS59CtDmH6g4eSwnBK+onCWa3gAMvVv8yE+ruufDgQzSy/ThGp4lYHwrlUZXkDPLwoDocCrPtixxFaRyV6/P5Rn9JZxceAd9SX6R/dJm9jb+OfKxXy55J+Q9ChFx5N90BHmQ8gGQXmsSAe1ZqQuOyfswbRMuSPuybQy5XIG6Ipe0bTkx9LPkjmws5dY5BHMAdy537ktyINNb8JswDMGWlW30iN9D6ThbJp6RU96Q/cGGXBT3Rmb+FPk86yVKJUeC3LhK+Zq8yf1bua6YJrCQHwTr8YAbQLvXbEUuuzdQyBdJ0pP7/n+G3L/CyCiXfOzihp+2wbSX5KgH/g2QBGgIVgcbCK590XVTBG13RW4sF5fnV3u2xvrnyF3HabnlxmpdLp9F0bV5S3QwXHR2PDQjzgIQ/4En4oJno7CL01YiL0d5XaJ+P9sOk/dwANmBHya/sT9mCZK83FgtTJJVKrJvsruaPVsdmM1+lBwQWq6YkU9PWB55eeQGWj+9YVVatHugqGq/fb/OXykS8VhBq7Ebqyl5dw/Fat/+ODzd9/R98ldq3f36S1Hr9LetOv9dtc5GD/ytPz4dnu57eoRcba+nvxS1Tn7baue/b1kPkf/5fHWOY0f4iykCMuuuAocyyd88pWM+gNS72tjzUJdfD7G3jtVKJH/7598Pu6X7EUvk5j7cIcj/OilC/vY/fzfprnbJaSBLdiDy07NPf75/c9JU8k7P/r2nFN/++/5bCbBb2iVnfMwORf7pfaY379+o2rZWKrlf30cOYMYHq/O/RJUXqvPn0A45RtCyDtrO//pUqJ2Xr92VA4uFfJTdtPy+vXSp5J+TZazmhperWE0TcjCM5YAHNoyVV6EL+X2V6beXrZcTq5UtveJz4Z6S9fCFXvNq8zTtrSez1Fhtlo3DeeDa9vIJxpUjH9p5WdS72lc5kJX2MEZlzquVqRYDZ8/VnnmvxuC8wmuj/Cnw9TDALnmLjStMHpkQrOepd8inEZyXPMdSpswU2g+Q22HYs6tLztrN6Tp9P0q9qvDVDtle66X2xOdV3a9m9pOLMLne07fj22Q5RZXHapUipxhbwofb084BY7xOrI5UilwoyL5wYCm9/HY0yh/wodcaSJwSs1jEUrU6b03TuZ6xGlf6MLVvt0WsxijFblLVWM2ZjDr7IpZLA8G5I+IZxKt4Pwf5tVCYruNz5VndmSezbK9V9eGQh8iK3Nr14T5kXyJUSXLigD2a9ZfPpW3dKZPWS++VvaMVJQckH6iw7OHme8izB5lWk3xLkZmnl3OpxlXJK37LFFXS7/JkRt5N5FrqqpJ3g3znwFasFq5itUUlYzUpozvY48nsUdXI2x2+qXS9/HbiW5vtInrFaq45iYtd7VWrc0fZIKRXO8d8E55v9e2hXDORcuYmYbo8VDXyyCLddXorVsMGtOYklR/N8lDFyOUI5HDPOJz0ZMiylFX1ZAKe2g+MtwejdqeyEYvQNNjXziX5fJB9C0llyQXhA7PIfA5wXVFy9Plmjlubgu6Qs2tvWtUZRU4huthMKN6bV/PtqKoziuJOTSkM986r5bHa6it9K0XOb79ejb/uWyG0R9UiZ1LWj8w0PMFvf5jceCGjUY/FagPlYfuT3qSgNej9puqdmtfRdg0kPo46r1Q735Hat/eTj4brEuqGi9VtTxNyEath3+m2BiKmqeL9fEf3Vwg5VY5YFN0j92XfqyW53K6mJXmaFUxH8uVTW3QktzKHXjNy/HUTq/WrGKvtqPbh9qshV4Su9QTr9cmZoraax46D/LytqPWuVdBqf/ld1Qc1a3IcsdoPx+d1rHYc7Rxfir6dzbl+fbtxKejvaGxqdz/PxtuvYKrHqrD7zwS8luXUkBz1yZWlJTk3Ad1oSU7GHh/pR34JGIhtgnbjcLi/2a+m2djrHmlMjlEuXNhCr8/ebnT2tq3mHUmsdue0cjnvClqj0Zd/qvqg5rXqWO25VbdzWK2Z8Ltplde3K9rxZOjAa6b6eTKCPJpmyyA1JOcx8M9akoM9mN/qSS58166W5IjQ86F+5JfYwEHMAFd1ffuW7u1pEKrungZVpftwR7ISsIFYLvSqqMVev1U1UfPocZDfdVV9KGx9+ZeqczXLqWO155b2sdoiDAG7vlwUZukVq10AsNGAAx2j1lQrTyb7Dp+AQ8SBXWpJPiFg9LQkb2tLPucw7OtBPlg+fUCQI56MuD/225qMRtFOhn6LkeES4mIaEcCGDrEapL0WBvho2/khN0kq+qywbRn+w3kHIT95mbHa93U+pLmGH4pa9H//UNVR80j78T/7AsRUHPoEa6hqO+9JX3xXq1atWrX26f8uDnJGw5XGhAAAAABJRU5ErkJggg==" id="584" name="Google Shape;584;p29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585" name="Google Shape;585;p29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586" name="Google Shape;586;p29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BAPEhAQEhQQFRAREBYXFBUUERYQFRIYGRQRFxUYHSggGBwlHBUTITMiJTUrLi4uGCEzODc4NygtLi0BCgoKDg0OFg8PFDAdICQsLDcsNyw3LCwsLCw3LDgsLC0sNDcrKy43LCwsLCs3LDcrKy4sLCssMCs4LDgsKyssLP/AABEIAMIBAwMBIgACEQEDEQH/xAAbAAEBAAMBAQEAAAAAAAAAAAAABAEDBQIGB//EAEMQAAICAQIBBwcKBQMDBQAAAAECAAMRBBIhBRMxMkFTcwYUIjNRk7MVI1JhcZGSodLTQ2KBstFCY3IWwfAkgoOxwv/EABYBAQEBAAAAAAAAAAAAAAAAAAACAf/EABoRAQEBAQADAAAAAAAAAAAAAAABAhESITH/2gAMAwEAAhEDEQA/AP3GIiAiJo11btVYtbit2VgjldwVyp2vtyN2Dg4yIEnJHLCag3BVdeZsav0gBvUcBcmCcoxDAE4ztMwOVyNQunei2vnOcFTnmzW5rGTgK5ZeGSNwHR9mZuSvJtNNaj0PYEFC6Z0d7LSy1sDQQzsdgTNwwBx5z6op5GtOpuvtursWxXrQCuyuyqg4xXXYLPRyQGZgAzEDiAqhQ963l3Ze+nTTX3NVVVqLDXzWBXa9qrgO6ljmlzgfV2nE91+UNBUWG1BWyaZ633dYajPNYXp9LHD25xJbOQrV1Fl2n1CViyijTEWV2XuBVZc4cObQSTz5HpZ6o+yedL5LrVzS12YSldAiKRltmkDgAtniSHHHsxA6FPL+mfO3UVHaj2N6WAETHOEk9G3cu76ORnGYbl7ThQxuUAvzQBzu53YX5vZjduKDcBjiOM5d3knvpNLXcC3KLEhOP/q72tHAkj0d2OPWx2ZxN2l8nSr0WM2nDU3m883S1Ycea207TusY5+dJz7BjHbA6VXLFDtWqWo5tVLE25YFHzsbI4ANg4z04M01cv0baS9taNctbKNwPB22plhwALeiCcZPASCjybdLKHW5F5rbvKpYttiq7tzbsLNjJ6ZGGVsZJGCQRpr8k3VBWNQux6NNptRmolmShnIashxzZIscHO7HAjjnIdmrlqhnatbkLJzoYZ6DUcWD7VPSOkZE8HlusmoId/OWig9Ksjmtn9JSMj0VB/wDcDILvJtjUa11DVtzuvuFiLh1OqF2NvHgyc8Dnt29meHjk/wAmWRxY1tWeequ2pUyJ6FL17QGdjx35ySeiB0+V+WE05oV1djdYtfogHYpIBufJGEBZASM43jszF/L2nRrFe9FNJRbcngjOUCKx6ATzleB27pJyt5NpqbbHuss2tQdMio9lW1XJNzEow37sVcD0c39c11eTr8262XI726nRauxxXtBfTjTbht3HG46bIOfR3DpxxDprytSWVOcwzDKghgT6G/aMji23LbenAPCehyrT6J56vDrU6ncMFbXCVEHo9JiAPaeici/ycdtYmqN6lUv84CmtjYB5s1XMiwvhUyxbgvT9pJx5N8k2VV2uPm3stGxbFVzXoq7Tzen+bbHBWt28Tt5wZzggh9JmcjTeUlD1c+XZEy4y6MuNhIZjw4KMdboHbOsBPltV5LWvWKvOa9q+dqqmlim29wyuy84N1icQG6MM3o8YHWr5eqN9mmZwro1aLk8GNlYZMezOSBnpKnExpuX6Wrqd3FZtAZVJyQC20FiOCjPDJwMznf8ATD7tvnCc01mhtsXmvnC2kFZTa+/ADNUhOQeGQOPGaf8Ao7BU76XzTXp7RbS1iMldljKVAsXafnrAQdwPo+w5D6yJgTMBERAREQEREBERAREQEREBERAREQEREBERARE53lG9y6PVNpxm8U3GgAAnnQh2YB4E5xwgdGJ8Y/KGnqoL6PUlmB09d7tbZeaqmvVbLrUdiFdVLklsYwS3BSJJqOVrSwuSznWq0nLR09irkXCt9KarAi8HPSMqMNgkDDYgffRPkLuXnuvrr02oTm7dUlHOIEf5s8n3XNsYgqx3ovHiBxHtElPLmqWukm5WfUUh880oSt11enpJVekhlvJIJPEcMDhA+5ifD8qcvW0GxX1Xo0W3VnHMLq7sUUW1itHXZYRzrqVUBm9DHbn7cGBmIiAiIgIiICIiAiIgIiICIiAiIgIiICIiAiIgIiIGCZiuwMAVIIPQQcj75y/KrTtZpLa1Uvu2b0ABNlIsU3VAHp3Vh1x9cn8lqSG1lgrauq7UCzToyNUQnm1Ku3NMAUzYlpwQCck9sDvREwYGEsDZwQcHBwc4PsnqfOeSexbNeldNlSHULZWDp7aKynm1KEpvRQfTrs4D7eggn6OAnhbVJKhgSOkZGQPrE9z5XTqlnKWRp3p83Nu1/NrV5+2xPnHN4TZzYHtOXYA8Nq7g+qiIgeGtUEKWUE9AyMn7BPc+V8rtOtj0otVj2rZpnGNMWRlS9WCtqduKtu1m6wIz0HOD9VARE1W3hSq4Y7t2CFJAwM+kR0f16TA2xJtLrA5AC2LlK7fSrZOD5wvpDrjacr0jIz0iUwETBM5/KLtZTalJYMUcI6kAB8cNrHt+vogdDMzmfMX1awuTusCBwyBTQLAoW1ek+i2d1RIYYBzjozN/J9OrW5N7jm/SawKFYFi9pOSx3KMGnbjOMEEQO/mMzgaSiwNUxS47b9dzhLnHMvbZzfos3pDBrxgHAGB7JDotJeaNu2/nN+mYMzsMKunp3ZLODjcLM43HOeHGB9dEg5EVhUwbdnntURuzu2HU2Gvp442lcD2Yl8BERAREQEREBESLlnXeb6e/UbS3M12WbQQCxVSQoJ4DJGM/XAtmnV3FFyqhiWRQCdo9JgM5APtkPJOusay+i5axZTzTZQtsauxSVOG4ghlsGOPAA9uBZruqviVfEWB53293V71v243293V71v25VECFdTaXZOaq9FUb1rf6iw7v+X85s3293V71v25mv19nh0/32ymBLvt7ur3rftzXVqbWLjmqvQYKfnW+grd3/NLpNpOvf4g+DXAb7e7q9637cxvt7ur3rftyqIENWptYuOaq9BgvrW4+grZ9X/NNu+3u6vet+3Gk69/iD4NcpgS77e7q9637c8U6i1t3zVXosV9a3Z2+rlsm0X8TxHgN9vd1e9b9uY3293V71v25VPFlgUZJwBA0c5b3dXvW/bmq3V2A45uoseIUWtux7fV8B9Z4TcSz9GUX2nrn7Aer/Xj9XbNtVIUYAx2n2k+0npJ+2GJKN1hcWADYwXaCWQ+grZJIGet0dHCXASfSde/xB8GuUw0iIgIiICIiAiIgIiICIiAmjW6VbqrKbFDJarV2L2FGUhhw+omb4gQ8m8mrTzhD2WPaVLvY25ztUKo4AAAAdAA6STxJJ267qr4lXxFlMl5SQMgBGQXpyP8A5FgVRJvMa/oD85nzGv6A/OB5T11nh0/3Wz5/Q6PVtrxbdbv06raadvoV7jhQprzknDMQxz0dPGdKzSIb3rCjLJST05Cb7cn+vR/XPZL10FY4BAJeN3HeT7E2dUybSde/xB8GuZ8xr+gPzk2k0Ve+/wBAesHwa5CnRiT+Y1/QH5x5jX9AfnAxpOvf4g+DXKZztLoq99/oD1g+DXKfMa/oD84FEm0f8TxHnC8q+V6dElZNYZrHA25482COcbp7AeH1kSnknTV3Lzq7SjOXTaTxU8QS3b2cB+cu41MzVnqp8p3jqveSSEG4jgT/AKR9p7T9Q/KE0/EMx3MPuH/Edn/39c8pyfWAAK1AHAAcAB7J68xr+gPzkKURJ/Ma/oD848xr+gPzgY0nXv8AEHwa5TI9BWFa8AYHOD4NcsgIiICIiAiIgIiICIiAiIgJ4uUlSAxUkEBhgkHHAgHhw+ue55dAQVIyCCD9h6YHL8l77H0+bbGsdLtZUXIRWZatVbWpIQBc7UXoAl2u6q/86viCeeT+TqqFK01rWrEsQowCxOS32kkn+scpOFQE54PT0AsfWL2DiYFU82OACT0DifsEn8+X2W+5t/TND61WYDFu1cFvmret0qvV7On8MD1oweetLZyyUnHsG63A+7GfrzL5za9avPWcLfV0/wAK36Vv8sp8+X2W+5t/TApk2k69/iD4NcefL7Lfc2/pk2k1q77+FvrB/Ct7mv8AlgdKJN58vst9zb+mPPl9lvubf0wGk69/iD4NcpnN0utXffwt9YP4Vvc1/wAsp8+X2W+5t/TA3GoEhiASOg4GR/WadF/E8R48+X2W+5t/TJ9HrV9Phb13/hW/pgdGJN58vst9zb+mPPl9lvubf0wKYk3ny+y33Nv6Y8+X2W+5t/TAaTr3+IPg1ymR8n2BmvIz6wdKlT6mvsYAyyAiIgIiICIiAiIgIk+v1iU1PdYSErBZiFZzj6lUEk/UBNOi5WqtWxlcgVNstDq9TI20NhlsAK+iykZ6QwMC6Jr59fpL/pPSOhjhT/U9EwdSgIBdQWJVRkZLDpA9p+qBtiJJyq9a0XNc5SpUc2sGZCtYU7mDoQy4GeIwR2QK5PruqviVfEE4nkVelld9tVyvXZburrF3PNSnNoNjNubazEF9meG/HTmdrXdVfEq+IIGy+zaOAyTwUe1j0f07T9QMzRXtGOnpJPaSeJM1VekxfsX0U/8A03/b+n1ymBLX6+zw6f7rZQpz2TRX6+zw6f77ZTASXSde/wAQfBrlUm0nXv8AEHwa4FMRECXSde/xB8GuVSbSde/xB8GuUwEm0X8TxHlMm0X8TxHgUxEQERECbSde/wAQfBrlMm0nXv8AEHwa5TAREQEREBERAREQOb5R6BtRpb6FIDWrtHpFe0f6l4j7ROG/k3YjtzYS2samrWBbbHZ7DzLVPVbYyszBPmrEY7uKqvAKDProgfDW+SFrV017qlBXUm8DJCNztl2irqO0ZWmyzgSBwQcOwU1eT96+auFpFoCNqn3g1s76hrtQorepiRuewqylGJIzjE+wiAiJ5dwoLEgAAkk8AAOkkwPU53LNh2qqhiWerq43bRYuSMkDtA6e3PZKatbW6GxLEdBnLKwZeHTxE0Wodoc8GaynI9gFgwv9Mn+pMDYl7AADT2gDAHGro/HM+dN3Fv31frlUQObXqW56z5i31dPbV9K3+eUedN3Fv31frma/X2eHT/fbKYEvnLdxb99X65PpNS2+/wCYt9YO2rua/wCedKTaTr3+IPg1wMedN3Fv31frjzpu4t++r9cqiBzdLqW33/MW+sHbV3Nf88o86buLfvq/XM6Tr3+IPg1ymBL503cW/fV+uT6LVNhzzFvF7O2rsYqf9ftBnSkvJ3UPiX/GeA86buLfvq/XHnTdxb99X65VECXzpu4t++r9cedN3Fv31frlUQI+T3Ja8lSvzg4HGfU1/RJEsk2k69/iD4NcpgIiICIiAiIgIiICIiAiIgJq1TYRiVLgAkqBksMdUA9JPsm2ar7do4cScBR7WPQP/OzMD5zyZ0rC3V5FpR7a7N9qJXbYwqRQClYAAXaMZVW4DII4nv63qr4lXxBNtFe0Y6T0k+0npM0cpA7F2kA85VxILD1g7ARAriS7Le8q9037kzst7yr3TfuQFfr7PDp/vtlM5taW89Z85V6un+E30rf9yU7Le8q9037kCmTaTr3+IPg1zGy3vKvdN+5J9Ilu+/5yr1g/hN3Nf+5A6USbZb3lXum/cjZb3lXum/cgNJ17/EHwa5TObpUt33/OVesH8Ju5r/3JTst7yr3TfuQKZLyd1D4l/wAZ5nZb3lXum/ck3J6W7D85V6y/+E3fP/uQOlEm2W95V7pv3I2W95V7pv3IFMSbZb3lXum/cjZb3lXum/cgNJ17/EHwa5TI+Twd1+4gnnBxAKj1NfYSZZAREQEREBERAREQEREBERASar02Ldi5Cfb0M3/YfVn2z1qH6EBwXzx7Qo6zfmB9pEzduWtubVWZVPNqW2IWA9FSwB2jOBnBx7DA3SfXdVfEq+IswbLcnFaY3VgHnDnYQN7Y28COOB2+0TOu6q+JV8RYFERECav19nh0/wB9spk1fr7PDp/vtlMBJtJ17/EHwa5TJtJ17/EHwa4FMRECbSde/wAQfBrlMm0nXv8AEHwa5TASXk7qHxL/AIzyqS8ndQ+Jf8Z4FUREBERAm0nXv8QfBrlMm0nXv8QfBrlMBERAREQEREBERARBnEt8pqlr3tuDc3batePTZa1djgD2it8fZA7c82OACTwAySfYB0mce7ylpRmDll2hScqwOSbQQVxkY5lj/UY6Z65T5VCNzZrZzlNoDAbm2WW449GFpY/WcCB0dOvS5HFscPYo6q/mT9pM3ziHygHz+2otzCNYfSA3KK67BjP8to6e0To0avdY9e3GxKrM54EWFwPsIKN+UCqT67qr4lXxFlEl5SsCoGYhQHqyScAfOL2mBVEl+Uau+q/Gv+Y+Uae+q/Gv+YGa/X2eHT/fbKZzU19XPWHnasFKgDvXGQ1mRnP1j75R8o099V+Nf8wKpNpOvf4g+DXMfKNPfVfjX/Mn0uvqDXE21cXBHprxHNVjI48eIP3QOlEl+Uae+q/Gv+Y+Uae+q/Gv+YGdJ17/ABB8GuUzm6XlCrff89VxsGPTXua/rlHyjT31X41/zAqkvJ3UPiX/ABnj5Rp76r8a/wCZPyfyhVsPz1XrL/8AWvbcxHbA6USX5Rp76r8a/wCY+Uae+q/Gv+YFUSX5Rp76r8a/5j5Rp76r8a/5gZ0nXv8AEHwa5TI+T7VZr2VgwNgwQQR6mvtEsgIiICIiAiIgIiICQWci0NndSjZDAg8Rhg4IweHRbaPsdvaZfECL5Jp7pc8DniGzljnd09Nj/buMzfyZW5cugbeEBB4j0dwBHs4OwPtBxLIgc/5HrLWsQTz2RYMnaVKouMdgxWolGn0aozOucstacST6CbtoGf8Am33yiICIiAiIgIiICIiAiIgMREQEREBERAREQGIiICIiAiIgIiICIiAiIgIiICIiAiIgIiICIiAiIgIiICIiAiIgIiICIiAiIgIiICIiAiIgIiIH/9k=" id="587" name="Google Shape;587;p29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hUTExMTFhUXFh4aFxgWGBwXGBcYGRUYFxcWFhgYKCggGhslGxsXITEhJSkrLjAvGB8zODMtOCktLi4BCgoKBQUFDgUFDisZExkrKysrKysrKysrKysrKysrKysrKysrKysrKysrKysrKysrKysrKysrKysrKysrKysrK//AABEIAMEBBQMBIgACEQEDEQH/xAAbAAEAAwEBAQEAAAAAAAAAAAAAAwQFAgEGB//EAEMQAAIBAgMFBAUKBAYCAwEAAAECEQADBBIhBRMiMUEyUVORFDNhcdIGFSNCUnOBkrLRQ2Khs4KTscHC8GNyJKLhB//EABQBAQAAAAAAAAAAAAAAAAAAAAD/xAAUEQEAAAAAAAAAAAAAAAAAAAAA/9oADAMBAAIRAxEAPwD9MbFXFuuwvWstyJG8XNaKXFAyhiVJa2XJ0EFV0Mkj27tK4FUi9akJxAvbMvqYGXkshVnucnQia+kpQfP429bYpL2WYWypfeIsOSkONZEQx07/AGmuLGNuZQLt+y3C2bI9sBiVgCDJyzJGoPfX0dKD5tMfckjfWgsHLFy0SDoBM84Et01IBPWuUxlzKJxCZ4bMRcs6EshAtlgYHaHEDy9xH01KDJ2XjiXZXu22k8MMnPM+ihdYy5OcmZrWpSgUpSgUpSgUpSgUpSgUpSgUpSgUpSgUpSgUpSgUpSgUpSgUpSgUpSgUpSgxDti5oBaklwJOfQbxgx0TshBIb2rI611tHF3F3hVyMrsAIWIGFNwcxPag/gK2aibDoTJVSe8gTyI/0JH4mgo3cW6B+0+W6q8uLKVtsdEUz2j05dZqq+2brAqtm4rspCnKWCvmCa5soIE55kAgGNa2rdtVEKAB3AR/pXdBmWNo3Gso4tHMdHVsylWUww0UyMwMHkRBEg1xjtrvbJAss+oAy5pkgEk8MBBJkz05VrUoMzC7SuNeNtrDKsSH4sp5lhqoAIDWdJ1LuBO7aq9nbFwtl3X14k54jOgJHANIYweuQz1rbpQZV69dz8Lab4ArlE5ctuYaDAEsxkSehFQWMXcIX6RpzoIyAgjJad8xA0kM3dqREQa2hbAkgDXnpz0jXv0AH4VzbsqvZVRoBoANAIA06AUFbZuKzjKTLKiliRBObNryC/VPL26CrtcogAAAAAEADQAdwFdUClKUClKUClKUClKUClKUClKUClKUClKUClKUClKUFJdoAIXuQgDsuhLaK5WeQ7prhttWQJzNzIMIxgqVVgYGhBZRB76jfYtszK2YMyDZQzmmZ75kz3zXa7M5SykglgWtqTLGSZ6f/goJV2lbJftQi5mJUxAZ1MdSQUb+kTNVrm1yRcNtM27tF+PNblgzrk1UxqjSfdAMyJbOzcnZ3ayIOW0okEliNOkkn3k1yNkqAyxahlysN0sMokhSOo1bT2nvoIrW3kLwRCQgVtSxuNnLJkA0yhdTPPMCBFWRta1rq2kCMjTJZVAAjXV0/MKiOyFnNFqZmd0kzLNM98sx97HvrxdjIOQtDSPUpy4dPdwp+Ve4UE1ra1pioBbjErKMA0ZZgkc+IaexvsmL1ZybMggqyiCWAFtQMxGUtp9aJE9xNaCjTXU0HtKUoFKUoFKUoFKUoFKUoFKUoFKUoFKUoFKUoFKUoFKUoFKUoFKUoFKUoKWI2ittirA/Vj25y2vuGU+3Q1VvbdQG3AlWuZXJMZAYVWEA5pdrY5jRmM8JFdnBi7cukmIcDRLZ5W1IJLKSTxt1610NjrBGYw0SMlnXL2Z4NY6UGlSs9rptXFD3WKsjHiCjVWQCMoH2jU/p9r7a0FmlVvT7X21oMfa+2tBZrMfbVtZzBgQrMRoYCXAjDnzBI9/Sa+f+Tv8A/UNmYxlS3eZLjcrd1GU6wIzCUmTGjVs4LZqtaRy0Sik8FmBpm04NBJJoLWG2mr33s6CFlTPbggXIH8pZAfa3sr3aG01suisCc4aIBLFlymABz4c7H2Ia4w+z1hWS40AEKVW0IBPEFhNJPOu8Jh1JdWCvkYKpZVnLlt3ANABAbXQdBQePtZABwuSSMqjLLAzDDWI0PWQASQBrXWB2kLjFcrKYBExqMltiNOo3gHd3E6x7c2VZJByKIM8IAn36c/bz566mZrWDtoZW2imIkKAY00kdNB5CgnpXhYDnXjuFBJIAAkk6AAcyTQdUqO5iEUAllAPIk6HSdPwBP4V5axCNorA6A6HoSQD5g+RoJaVyrgkgESOY7p5TXVApXisCJBkeymYTHXu98x/ofKg9pXD3VUgEgFjCyYzGC0DvMAmPYa4uYpFOUuoOmhOusx55W8jQTUqE4u3AOdYJIBnmVzZh7xlaf/U17axCNorA6A6HoSQD5g+VBLSleKwIBGoPI0HtKjS8rFgGUlTDAEHKcoaG7jlZTB6MD1qNMbaPJ1PIaEfWAK+ciPfQWKVCcXbnLnWSxUCRJYLmKgdSF1juqS1cDAMpBBEgjUEHUEUHVKUoFKUoKfo9wM5R0AZgYZCxByKvMMPs91dbu/4lr/Lb46tUoKtrDvnDu6mFKgKhXtFTJJY/Z/rVqleM0f8Ae8xQe0rxjGp5VCMZbKLcDAo4BVhqCG7JEdIMz3a0HGz9m2LC5bFm1aX7NtFQd/JQBUGz7yHD2xmTW0o1II7A5jqPZVqzi0YgA6kSJBGgMHn1BIkcxIqDZVhdxa4V9WvQfZFB7gFt2kCB0gEnQgAZmLQonRRMAdAAK6wLAteIII3g5fdW6n3CfZXyFUcObge8ES3l3giXK/wbfQKf9aDSpVXeX/Dtf5jfBXz3y0x21bdq2cBh7N26bsMrPmXJkeSc27jiy65qDd2rPAFnNm0gAnsNMSygc+/8KyE2de0B3uXKVIy29VNzORrcI5DKAQQASABNS7HxGNc2zjLFi00mN1da4ScrSGUoAukcmb8K+goPnxhLos27Jt3GClhP0SkW2S4igDOQSqso9uWasYQXULfROZXn9H2muO7cOfQDMOtbFKDBxuFu3LmfLeUDkoyAaDRiRcBLAzH1YZgVMgilfwN8sENl2Qq3S0EUlAuqm7M820kEsZywDW9sq4zBizXDxcO8TI2XKo5ZV6yfx17hdoMfZqXLUzbcggaKEUSCZJm4ZJkD3KKhxiXLrPkW4vZU6ISGUMwM7wa8amR9kfhvVVwfbvfeD+zboMO7s2+3W7IbOnDahXlSSQbmvZPLL23mcxq3jbNy47fRXApRRM2yf4quIziOF9DPPp37dUt5c30cWUjll4MoXVs0dvMQInlrHM0GfctXWRUNi5BuXC0Nb0W4LoEcWp4109/4zYLeoxJs3CCOYNsSzXHduHOYHEI1Na9KCjiMawRibNwAKSZ3ZEAayA+vurIOAv8A/l7KDspzRIB9bzzS3f0mtvavqLv3bfpNWqDDwGGu23dst1s6jMItAbyWJcQ/UNEGTCqJ0FRWsPeCpNl5GTSbfDDo9zizcWqCNB7fZu4ksEYoJbKcoPVo0HnUWznYoMxY6kAuuViASAWWBB/AUFBd7mB3LgLdZwJtnMChUCc4y6se/lU2Au3EtW1axclUUGGtkSFAMHNyrSpQZ2J2utqN4lxJ5TlMxz7BPeOffSsr5afwv8X/AApQfTUpSgUpSgVBi8PnCiYh1aYk8LA6d08p7ianrl3A594HKeZjpQYyfJ8AAb1oylSOUqzFnWQZEzAjkOXfVgbLi1ugxZc5PETIRmJKA6nhDED3Ae2tFrgAkkAASTOgA5n3VEmMQojgkq+XKQDrnjLpEjn15daCGxhGW4GJB4Wk8iS7IeXIABRXeyvUWvu1/SK6w+NR8uUtxKWEqymAcpkMBBBIBB1HdVTZeCXc2tbnq1/i3Psj20GnVXB9u994P7NunoK99z/NufFVbCX0tveWLpi4PqXH52rZ7UGfOg06VTubTtqCxF0ACSd1c0A1P1auUFXGBgUZVLQTIUqDqpE8RAp6U/gXfO38de426y5SoJ4tQASSMpPTlrGp0rM9PxDDLumUspGYKwyvnyqwzAgApLweWWDzFBpelP4F3zt/HT0p/Au+dv46p2MTcNuxvcyOXK3OmYqlwZh/KzKGA6ggEdK62ZdYBQ7OWFi2WDTmzcQJKjqSDyGsUFr0p/Au+dv46elP4F3zt/HVTF4u8lwhLZZdJJBgQswveSOvKVgwSKrXtq3uyoAaGOY2ng8IKgJMqS0gSYORj7KDU9KfwLvnb+OoLF24rXCbNzieRrb5btF14+9TXWysQ7AhwdANSjJznSG5kQDI+17NeMdi7qM2RCwAWBlaPrlhI6wFEjlmFBY9KfwLvnb+OnpT+Bd87fx1l4jHYkwVtsBbuZnAUg3LZhcoBBkgM50I4rS6wxq1jLjb0hWaRuTC66G84eRrAyjU+znQWvSn8C752/jp6U/gXfO38dULl5zbXI5zG7dVeLmQL+RZPOCo591T7Nds5BLdmQGmQu9uBCQdQSoGp1Ma60HuOu3Htugs3JZGAk24kqQJ46n9KfwLvnb+OrDnQ+7un+g1PurGG0b4A+hY8KHstJOTM4/2B79INBo+lP4F3zt/HT0p/Au+dv46qbNv3jcui4GysBctkjsgyu65CCAquQSTNxhyAqCzfbKpzuQRh8pJMEs0OFP15WCefOg0vSn8C752/jp6U/gXfO38dVRcYuOJoF5g4GoC7poDfZHYPTnNW9mOWs2mJkm2pJ5zKgzNBkbewd3EZMtsrlmc5XWY5ZSe6lfQUoFKUoFKUoFQYvDC4ACSIdW0jUqwYDUHQx019tT0oMVPk4ggb29ABBEoMylizAkKDxSQYIPdHOrdjZ27QIrswF0uM5kgM5YqCBMCSBMnlJNX6TQU8PgijKcxYKriTGYl3DknKANI7utdbK9Ra+7X9IqyDWZstL25tfSWvVr/AA2+yP56DUqrg+3e+8H9m3Td3/Etf5bfHUeAYhroZlLbwSQMo9Vb6EmNPbQSbUE2boHht+k1kfKX5aYPAoly/c4HfJKceU5WaWC6xwxIB1Irf3g7x51Xx+zrN8KL1q3cCtmUXFDgNBGYBuRgkT7aDH2dt/BbQ3ZsXbV9QSSsajhYAsjgEdeYrY+bbHg2vyL+1c3lVWtAAAAmANB2DVreDvHnQV/m2x4Nr8i/tT5tseDa/Iv7VY3g7x503g7x50GfhMLZfNOHRSrQQVQ/VVtCP/aPeD76mOysPIO4syORyLInnBipcNbS2IU6TOrFufPViTUu8HePOgr/ADbY8G1+Rf2qthNnWc136K3pcEcC6fRWz3Vo7wd486q4S4M97UesHX/w26Dr5tseDa/Iv7VX9HsZ8m4t905FjNlLZY59kTNaG8HePOot2mbPpmiOf+3KfbzoOPm2z4Nr8i/tT5tseDa/Iv7VY3g7x503g7x50GbtPZ9kWbpFq2CLbRwL9k+yrXzbY8G1+Rf2rnatwbi7qPVt1/lNWt4O8edBTv4LDorMbVqFBJ4F5ASeleYbB2XE7i2DJBBRdCDBEjnVxmUiCQQeYMa1xZVEEKRGp1MmSZMk6nWgj+bbHg2vyL+1Pm2x4Nr8i/tVjeDvHnTeDvHnQfL/ACssJb3eRVSc05QFmMsTHPrXld/LNh9FqPrf8K9oPp6UpQKUpQKr422zBcsSHUmTHCGBboZMTA7+oirFKDDXCYyAC9vVSrHM2mZjLKMupVYjUctTUuHwLrYS0yowS5ChezugxFuQ3LKuUHny61r0oMvZ+DZHUlFXgfMUMrLujADQHo3T+pNWtleotfdr+kVarL2Xin3Nr6G76tetv7I/noNSqGHwyM94lFJ3g1IBPqbdS+lP4F3zt/HXOz2JN0lSp3g0MSPorf2SR/Wgi2rg7e5u/Rp6tvqj7JrRqrtX1F37tv0mrVBXxbJwh1DS0CVLawT0BjQHnWe+OwmUsotmELgZQuYBskAsAJzwuvU1a2nbLlE4NWM51LDRG6Aj/s1AmySCGG4BBkHdNMk5ie31IBPeQO6gJdsvbtXLdq2wu9nRR9Rn7ufCRHfXWByOSDZtrAnSDPG6aaDQ5QQeobpXPzW2UKrWlUOzwtogFnzFyePXMXcnrLE867tbPuLMPbAKhY3bQACTpxz17+goPL13Do+R0tqTGXhBLTz0A0j/AHHfUd3GYVVkpznQWWLaLmMrlkaa6xXRwO8JbNh3MwTuydQMpE5/wiom2GSwbNbGhBAtmCCACDxzBAUROoUCgt4MWbgkW1BHMFIPWDqBI0Oo00rm++HQkOiAKFk5NOMsBrERwnWffGksPgXtzkayJiYtNyEwO37T51B6G91rmfcGGC62mMjdgieP/wAjj8TQc4naGEQ2xlt8d3d6hVKnRdQ0E8bW10nW4vTWpsWURmAsW2yqpPIE5i4gCNTwwB1LDlzrn5o0ZYsQ4AYbowwHIEZ/YPKvbuBZ3Oa5ZLZRwm2dAC8NGefrMO6g5u3baoHNm32nUiBoLYuEkaazk5ac/ZUuDFtyQbNsQNdAeIOyMOQ0ldD1nkK8GzrsKN4hh2bW2dS+fMDxcuM/0rqzgrqGVe0NIjdmBqWJ7cySTNBZbCWhru0/KD/QCqK4rCwJW2NFJ4DpnEqZI5e3zipccb623bPaOVGMbtuik/bqE7G9mH5AepPILkH1/s6UHuAxOHuveRbdubTQRCEkajPA5DOtxdYM2z0iuEurwzh7QkIdCDAuMF14R1OneAeUQbFvAOpkGyCECSLTTkGoXt8udQWNmNlUrctEcJzC2TnyZcpJDweyvKOyKCXgzAbm3BuFJ0+qjNJEdSpEfj7Kmwlm29tH3SDMoaIBiQDExrUYwNyZ3lsnMWE2zwkrlOXj7p5zzNd4fDXkVUFy3CqAJtmYAgTx0FlMMg5Io9wApWNtrad/D5NbTZp+owiI/mPfXtBu0pSgUpSgVXxtxlC5ZMuoMAnQsAeXIAaydNPbVilBiLtS+QPoWBKmOBgA5Yi3PcIAJnlPPpXdi/c3CC4zq4uC2zMAGcqxUOIGXjgNAEcUVsUoMvAXnzorEyUckEmYFxd2SCARoSJIBMa1a2V6i192v6RVqsvZe0bIs2vpbXq1+uv2R7aDUqrg+3e+8H9m3T5yseNa/Ov71Wwa52usl45TcEZchGlq2NCQevtoNC9aDKVbkwIPTQiDXzHy0+Rg2hbtW/Sb1nd3d5mUlmPA6ZVJIyni569RGtbWNS4lt3F15VCwkJEgEieGtCg+f2LsP0Tdp6Rir+p4sRc3jdljoYH/AEV9BVfFWcxU5yhB0Iy6yCI4gf8AorhrDAEm84A5ki3p/wDWgt0qlcXKAWxDAHkTuwDpOkr3TXlsZtFxDEwDpuzoZg6LyMHX2GgkwGHKBpCAs0nJy0VVHQRwqoj2VaqoLLEkC+8jmItyJ5Tw6V16M/jXPJPhoLNVcH2733g/s268WwxEi85HsFv4a4t4Qhmi+8sQxEW9OEKDGXlw/wBDQXqqHCne55Ec/bOXLH/rEn30aywgG+4kwJFvUwTA4dTAJ/Co3IVspxJDGNDuwdSQumXqQY9xoL9KoSIB9JMEkA/RwSs5gOHUjK0j+U91e2hm7OILaBtN2eEzDaLyMHX2Ggk2r6i79236TVqqV/As6spvXIYEGAnIiD9WukssQCL7kHUEC2QR3jhoJ8TazoyzGZSJHSRE1xg7RVYMSWJ05asTAqJbRMgX2OUw0C3oYBg8Ohgg+4iord1W1GKkGIg2j2uz069O+g0aVnlgDl9JMklYm3OYLnKxl5hdY7takt2iwDLfcgiQQLZBB1BBC6igxflp/C/xf8KVpY7YwvRvLlw5ZiMg5xPJfYKUGpSlKBSlKBUOJvZADHNlX3ZmCyfP+tTVy9sNEgGDIkTBHIj20GYNu2iJAecrMBGpKsVyiJ1JEDv6V1Y2oWsJdgBpy3FAZ8rKSLqqIDMQVYDSToY6VcGDt6fRppEcI0jlHdFdNhkIiI4s2nDxTM6c/b30FPZ+0GuFZUCRc01kG3dCczEyCOmhB51Psr1Fr7tf0iptyubNGsEczyJk6ctSBr7Kh2V6i192v6RQWqq4Pt3vvB/Zt1aqrg+3e+8H9m3QNq+ou/dt+k1aqDHWi9t0ESyMBPKSCBNfN/LTae1LNu22Cwtq9cN0KyliwyZHMmcgXiC6z/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+7e4nZEZGOVlDNPbA1zodB9Xr03aq4Pt3vvB/Zt0GFe2debU3bmZXz2zuZCvKyWzOSRAYQpXS44JM1exitcduG4qlU1jWUa4TEMNeJTrI5yDWzVLePvo1y90cOULJbNHazECJ5dOtBn3EZkVDbuCblwtAEhbgvAHnqeNdKnwJZGMo50OoWAWa47kASSAMw61rUoKWIxoCMSlwAKSTlmABqdDPlWQcHiPGudlB6tuaJE+s6tLf0151tbV9Rd+7b9Jq1QYWzsO9p7jE3GFxQWXdBfpZYtcBB5EFVgyYReIxXNu04CnJck7oERoBbZWMksQeTRlA7Ws8xt4lmCMUEsFOUd5jQedRbPdinEWOpALDKxAJAJECCfcKCiC+YHI4C3WeMs5gUZQAcwy6t1nl+NT4C8VtW1a3clUUHSdQoBrQpQUMTte3bjeZ1nlKnWOfKe8UrI+Wn8L/F/wpQfTUpSgUpSgUpSgUpSgVVXZ9sAAZgBoAHcADoAJq1SgzcBhFKkkufpLg9Y/IXXAHPuAq9ZsqghRzMmSSSeUknU6AeVQ7N7B+8uf3nq1QKUpQVcZmDIyozQTIUqDqpE8RA509KfwLvnb+OvcdeZcpAJ4tQASYyk9JjUDU1mfOd9hlFm4CykBgh4Xz5Vbi4Yyy8EwMsSZoNL0p/Au+dv46elP4F3zt/HVJMbdNqyWDLcLlWUjJmZUucp5KzKCPYRXezcRclhcLSFkqQJje3QrZUnmoHlQWvSn8C752/jp6U/gXfO38dVMZjbqXSEts66SSGgcMlVIBJJ5z2ZUgkEiq13a96MqpDQTmNq5HZBUZNCCWJUa65WjuoNT0p/Au+dv46gw924GuE2LnE4I1t8t2i/b7wa62ViXcEODIAMlGSZLaQwEkQDp9qOknjHY25bZsqM4AWAFYj+IWEgc4VR7Mw07wselP4F3zt/HT0p/Au+dv46y8RtO/oVtXQEuS4CHjtmBlAYSTxMeGTNoTAbSxtDEXRcZbcmFtnKuWQDcfMQGjmFiekad9Bc9KfwLvnb+OnpT+Bd87fx1QuYl92uR5Y3bqr2eLKL+Re7Qqv5detWNm3mLEMzdmYYQY3lwIxEAglQOfdQMdduPadRYuSyMBrb5lSB9ep/Sn8C752/jqw50Pu7p/oNT7qxhtW8APobh4UPYaSSgZxoPw5aHpQaPpT+Bd87fx09KfwLvnb+OqezMVda5dFxXCkC5aLLAVTK7vTrwhyG4pukQABVbDYu9CszNlIsZG4MrZrkPqNSWUgnQAaR3kNX0p/Au+dv46elP4F3zt/HVbfMXWHaN8wYAAgKLTQGMcInKeY1NWtmXC1m0xOYtbUk6akqDOmmtBj7fwl7EZMtphlmczJ1y8oY91K+hpQKUpQKUpQKUpQKUpQKUpQZuBx1pVYNctgi5ckFgCPpX6GrHzlY8a1+df3q1Sgq/OVjxrX51/esr5QfLLA4JFuX7yhGfICk3IOVm1CSY4TrHdW/VLamycPiVVcRZt3lVswW4odQ0ETDaTBPnQZuD25gscyCxesXwCSyqwYrwtBZDqOvMVq/NtjwbX5F/auGsqjWlRVVQWgKAAOA8gKu0FX5tseDa/Iv7U+bbHg2vyL+1WqUGbhMNYfN/8dFKtBDIk9lWnhnow/rUjbHwxYOcPZLKCFY21kA8wDEiYHlVjC4ZbYhc0TOrM2p56sSfbU1BV+bbHg2vyL+1VsLs+yWuzat6OAOBdBurZgad5PnWnVXB9u994P7VugfNtjwbX5F/aq/o+H3mTcJ3ZsiRmgtl75yiZiPbOlaVRHDLnzxxR3mPfl5Zo0mJiRyoIfmyx4Nr8i/tXvzbY8G1+Rf2q1SgzNp7PsizdItWwRbYghFBBynUaVZ+bbHg2vyL+1Nq+ou/dt+k1aoKV7A4dVLG1ahQSeBeQEnpXGGwdh1ncW11IIKJIIMEGJHkTV91BBBAIIgg6gjqDXFiyEGVZjU6ksZJkyWkmgg+bbHg2vyL+1e/NtjwbX5F/arVKD5b5VWltbvdqEnNOQZZjLExz5nzpXfy0/hf4v8AhSg+mpSlApSlApSlApSlApSlApSlApSlBg/LH1Sfef8AFq+RpSgUpSgUpSgUFeUoPaUpQKUpQDSlKBSlKBSlKDR2P9b8P96UpQf/2Q==" id="588" name="Google Shape;588;p29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Hec-S6hVk7FdQXe_nzj5z5QTYTV6Mx3351Kv_T93IC5b6yL_WfHHG3WGcj4fwkg8g-lHTC_5EuUoHqlkRgI2MlLRhz9dMLdI-9LTdESD4VOWeQpOg3U5hIJcPg" id="589" name="Google Shape;5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2971800"/>
            <a:ext cx="40386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0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JavaDoc</a:t>
            </a:r>
            <a:endParaRPr/>
          </a:p>
        </p:txBody>
      </p:sp>
      <p:sp>
        <p:nvSpPr>
          <p:cNvPr id="596" name="Google Shape;596;p30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 JavaDoc utility allows for easier writing and maintaining of code documentation.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Used to generate HTML documentation of classes or packages after parsing the comments.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/>
              <a:t>Html documentation of API (Application Programming Interface) is done via JavaDoc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Math API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String API</a:t>
            </a:r>
            <a:endParaRPr/>
          </a:p>
          <a:p>
            <a:pPr indent="-200025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JavaDoc comments </a:t>
            </a:r>
            <a:r>
              <a:rPr b="1" lang="en-US"/>
              <a:t>must</a:t>
            </a:r>
            <a:r>
              <a:rPr lang="en-US"/>
              <a:t> be provided for every public method.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97" name="Google Shape;59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14850" y="3340100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0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0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JavaDoc</a:t>
            </a:r>
            <a:endParaRPr/>
          </a:p>
        </p:txBody>
      </p:sp>
      <p:sp>
        <p:nvSpPr>
          <p:cNvPr id="606" name="Google Shape;606;p31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 JavaDoc comments always start with a “/**” and end with “*/”.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The comment block ALWAYS precedes the feature it describes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07" name="Google Shape;6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1"/>
          <p:cNvSpPr/>
          <p:nvPr/>
        </p:nvSpPr>
        <p:spPr>
          <a:xfrm>
            <a:off x="454275" y="1844062"/>
            <a:ext cx="73152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   	/**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Say hi.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void hi(){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System.out.print(“hi”);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1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1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2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JavaDoc</a:t>
            </a:r>
            <a:endParaRPr/>
          </a:p>
        </p:txBody>
      </p:sp>
      <p:sp>
        <p:nvSpPr>
          <p:cNvPr id="617" name="Google Shape;617;p32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JavaDoc tags exist for special descriptions. Tags appear after ‘@’ at the bottom of the code block.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Some tag examples:</a:t>
            </a:r>
            <a:endParaRPr/>
          </a:p>
          <a:p>
            <a:pPr indent="-301625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/>
              <a:t>@param – a parameter for a function</a:t>
            </a:r>
            <a:endParaRPr/>
          </a:p>
          <a:p>
            <a:pPr indent="-301625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/>
              <a:t>@return – the return value of a function</a:t>
            </a:r>
            <a:endParaRPr/>
          </a:p>
          <a:p>
            <a:pPr indent="-301625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/>
              <a:t>@author – the author of a class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18" name="Google Shape;6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32"/>
          <p:cNvSpPr/>
          <p:nvPr/>
        </p:nvSpPr>
        <p:spPr>
          <a:xfrm>
            <a:off x="228600" y="3081278"/>
            <a:ext cx="77724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Increase a counter by 2.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7F9FBF"/>
                </a:solidFill>
                <a:latin typeface="Courier New"/>
                <a:ea typeface="Courier New"/>
                <a:cs typeface="Courier New"/>
                <a:sym typeface="Courier New"/>
              </a:rPr>
              <a:t>@param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1800" u="none" cap="none" strike="noStrik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the counter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7F9FBF"/>
                </a:solidFill>
                <a:latin typeface="Courier New"/>
                <a:ea typeface="Courier New"/>
                <a:cs typeface="Courier New"/>
                <a:sym typeface="Courier New"/>
              </a:rPr>
              <a:t>@return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addCount(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count) {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newCount =  count + 2;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newCount;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2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2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67733085a_0_9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Question 0 - Another Solution </a:t>
            </a:r>
            <a:endParaRPr/>
          </a:p>
        </p:txBody>
      </p:sp>
      <p:sp>
        <p:nvSpPr>
          <p:cNvPr id="114" name="Google Shape;114;g3167733085a_0_9"/>
          <p:cNvSpPr txBox="1"/>
          <p:nvPr>
            <p:ph idx="4294967295" type="body"/>
          </p:nvPr>
        </p:nvSpPr>
        <p:spPr>
          <a:xfrm>
            <a:off x="304800" y="7620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"/>
              <a:buNone/>
            </a:pPr>
            <a:r>
              <a:t/>
            </a:r>
            <a:endParaRPr sz="1600"/>
          </a:p>
        </p:txBody>
      </p:sp>
      <p:sp>
        <p:nvSpPr>
          <p:cNvPr id="115" name="Google Shape;115;g3167733085a_0_9"/>
          <p:cNvSpPr/>
          <p:nvPr/>
        </p:nvSpPr>
        <p:spPr>
          <a:xfrm>
            <a:off x="152400" y="695417"/>
            <a:ext cx="8534400" cy="52629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LongestSequence {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 (String[] args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text = args[0];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initialize the longest char to some arbitrary value.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 ';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maxLength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1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curLength = 1;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loop over the text, if the current letter is equal to the previous letter, increase curLength, save the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maxLength and which letter appears in the longest sequence 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= 1 ; i &lt; text.length() ; i++)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char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curChar = text.charAt(i);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char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prevChar = text.charAt(i-1);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curChar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prevChar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curLength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curLength = 1;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1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b="1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if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(curLength &gt; maxLength) {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maxLength = curLength;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longest = text.charAt(i);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print the longest sequence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System.out.print("The longest sequence of identical letters is : ");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0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 = 0; j &lt; maxLength; j++) {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System.out.print(longest);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System.out.println(); </a:t>
            </a:r>
            <a:r>
              <a:rPr b="0" i="0" lang="en-US" sz="10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convention 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g3167733085a_0_9"/>
          <p:cNvSpPr/>
          <p:nvPr/>
        </p:nvSpPr>
        <p:spPr>
          <a:xfrm>
            <a:off x="152400" y="6652471"/>
            <a:ext cx="4782000" cy="16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167733085a_0_9"/>
          <p:cNvSpPr txBox="1"/>
          <p:nvPr>
            <p:ph idx="4294967295" type="body"/>
          </p:nvPr>
        </p:nvSpPr>
        <p:spPr>
          <a:xfrm>
            <a:off x="6011000" y="2743200"/>
            <a:ext cx="2566200" cy="2971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There is more than one correct solution. to every problem 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A way to improve yourself is see code written by other people which has a different way of thinking and see their solution (if it is correct).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862deaf86c_0_323"/>
          <p:cNvSpPr txBox="1"/>
          <p:nvPr/>
        </p:nvSpPr>
        <p:spPr>
          <a:xfrm>
            <a:off x="76200" y="6602412"/>
            <a:ext cx="18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80;p2" id="627" name="Google Shape;627;g2862deaf86c_0_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7011988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2862deaf86c_0_323"/>
          <p:cNvSpPr txBox="1"/>
          <p:nvPr>
            <p:ph idx="4294967295" type="title"/>
          </p:nvPr>
        </p:nvSpPr>
        <p:spPr>
          <a:xfrm>
            <a:off x="14478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46025" spcFirstLastPara="1" rIns="4602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Baumans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 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91;p2" id="629" name="Google Shape;629;g2862deaf86c_0_3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3009900"/>
            <a:ext cx="2133601" cy="213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862deaf86c_0_346"/>
          <p:cNvSpPr txBox="1"/>
          <p:nvPr/>
        </p:nvSpPr>
        <p:spPr>
          <a:xfrm>
            <a:off x="76200" y="6602412"/>
            <a:ext cx="18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2862deaf86c_0_34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46025" spcFirstLastPara="1" rIns="4602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VS Code – Writing your first program </a:t>
            </a:r>
            <a:endParaRPr/>
          </a:p>
        </p:txBody>
      </p:sp>
      <p:sp>
        <p:nvSpPr>
          <p:cNvPr id="636" name="Google Shape;636;g2862deaf86c_0_346"/>
          <p:cNvSpPr txBox="1"/>
          <p:nvPr/>
        </p:nvSpPr>
        <p:spPr>
          <a:xfrm>
            <a:off x="274637" y="838200"/>
            <a:ext cx="8518500" cy="673322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46025" spcFirstLastPara="1" rIns="46025" wrap="square" tIns="460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IDE, you can press play and run your java code. </a:t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run your code using the ▶️ button (marked above)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7" name="Google Shape;637;g2862deaf86c_0_346"/>
          <p:cNvSpPr txBox="1"/>
          <p:nvPr/>
        </p:nvSpPr>
        <p:spPr>
          <a:xfrm>
            <a:off x="76200" y="6677025"/>
            <a:ext cx="48006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31;p6" id="638" name="Google Shape;638;g2862deaf86c_0_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62" y="2343150"/>
            <a:ext cx="8880476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g2862deaf86c_0_346"/>
          <p:cNvSpPr txBox="1"/>
          <p:nvPr/>
        </p:nvSpPr>
        <p:spPr>
          <a:xfrm>
            <a:off x="8382000" y="2343150"/>
            <a:ext cx="304800" cy="260400"/>
          </a:xfrm>
          <a:prstGeom prst="rect">
            <a:avLst/>
          </a:pr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2862deaf86c_0_346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862deaf86c_0_375"/>
          <p:cNvSpPr txBox="1"/>
          <p:nvPr/>
        </p:nvSpPr>
        <p:spPr>
          <a:xfrm>
            <a:off x="76200" y="6602412"/>
            <a:ext cx="27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2862deaf86c_0_375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46025" spcFirstLastPara="1" rIns="4602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VS Code – command line arguments</a:t>
            </a:r>
            <a:endParaRPr/>
          </a:p>
        </p:txBody>
      </p:sp>
      <p:sp>
        <p:nvSpPr>
          <p:cNvPr id="647" name="Google Shape;647;g2862deaf86c_0_375"/>
          <p:cNvSpPr txBox="1"/>
          <p:nvPr/>
        </p:nvSpPr>
        <p:spPr>
          <a:xfrm>
            <a:off x="274637" y="838200"/>
            <a:ext cx="8518500" cy="7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46025" spcFirstLastPara="1" rIns="46025" wrap="square" tIns="460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run your program with command line arguments: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Click run-&gt;open configurations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file named “launch.json” will pop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the end of this configuration file, add the line: "args": ”your arguments”: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the command line argument Rotem: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Running the program with the play button will now run it with the written arguments 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8" name="Google Shape;648;g2862deaf86c_0_375"/>
          <p:cNvSpPr txBox="1"/>
          <p:nvPr/>
        </p:nvSpPr>
        <p:spPr>
          <a:xfrm>
            <a:off x="76200" y="6677025"/>
            <a:ext cx="48006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66;p9" id="649" name="Google Shape;649;g2862deaf86c_0_3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040" y="2577065"/>
            <a:ext cx="32004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g2862deaf86c_0_375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862deaf86c_0_383"/>
          <p:cNvSpPr txBox="1"/>
          <p:nvPr/>
        </p:nvSpPr>
        <p:spPr>
          <a:xfrm>
            <a:off x="76200" y="6602412"/>
            <a:ext cx="26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2862deaf86c_0_38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46025" spcFirstLastPara="1" rIns="4602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VS Code – Debugging</a:t>
            </a:r>
            <a:endParaRPr/>
          </a:p>
        </p:txBody>
      </p:sp>
      <p:sp>
        <p:nvSpPr>
          <p:cNvPr id="657" name="Google Shape;657;g2862deaf86c_0_383"/>
          <p:cNvSpPr txBox="1"/>
          <p:nvPr/>
        </p:nvSpPr>
        <p:spPr>
          <a:xfrm>
            <a:off x="274637" y="838200"/>
            <a:ext cx="8518500" cy="6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46025" spcFirstLastPara="1" rIns="46025" wrap="square" tIns="460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Programs can be debugged using breakpoints (marked by a red circle)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a breakpoint by pressing on the left of the 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 on debug mode by clicking the small arrow on the right of the play button and choose “Debug Java”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debugger will stop at the line of the break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values of the variables at the moment of the break will appear: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8" name="Google Shape;658;g2862deaf86c_0_383"/>
          <p:cNvSpPr txBox="1"/>
          <p:nvPr/>
        </p:nvSpPr>
        <p:spPr>
          <a:xfrm>
            <a:off x="76200" y="6677025"/>
            <a:ext cx="48006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76;p10" id="659" name="Google Shape;659;g2862deaf86c_0_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00200"/>
            <a:ext cx="79248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77;p10" id="660" name="Google Shape;660;g2862deaf86c_0_3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3733800"/>
            <a:ext cx="20193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78;p10" id="661" name="Google Shape;661;g2862deaf86c_0_3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5384800"/>
            <a:ext cx="79248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g2862deaf86c_0_383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862deaf86c_0_393"/>
          <p:cNvSpPr txBox="1"/>
          <p:nvPr/>
        </p:nvSpPr>
        <p:spPr>
          <a:xfrm>
            <a:off x="76200" y="6602412"/>
            <a:ext cx="27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2862deaf86c_0_39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46025" spcFirstLastPara="1" rIns="4602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VS Code – Debugging</a:t>
            </a:r>
            <a:endParaRPr/>
          </a:p>
        </p:txBody>
      </p:sp>
      <p:sp>
        <p:nvSpPr>
          <p:cNvPr id="669" name="Google Shape;669;g2862deaf86c_0_393"/>
          <p:cNvSpPr txBox="1"/>
          <p:nvPr/>
        </p:nvSpPr>
        <p:spPr>
          <a:xfrm>
            <a:off x="274637" y="838200"/>
            <a:ext cx="8518500" cy="55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46025" spcFirstLastPara="1" rIns="46025" wrap="square" tIns="460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continue to the next breakpoint or step one line: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change the values of your variables and experiment with different lines of code by using the “DEBUG CONSOLE”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17500" lvl="1" marL="2413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0" name="Google Shape;670;g2862deaf86c_0_393"/>
          <p:cNvSpPr txBox="1"/>
          <p:nvPr/>
        </p:nvSpPr>
        <p:spPr>
          <a:xfrm>
            <a:off x="76200" y="6677025"/>
            <a:ext cx="48006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88;p11" id="671" name="Google Shape;671;g2862deaf86c_0_3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0" y="1371600"/>
            <a:ext cx="424180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89;p11" id="672" name="Google Shape;672;g2862deaf86c_0_3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3810000"/>
            <a:ext cx="3340100" cy="25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g2862deaf86c_0_393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1 – Substrings</a:t>
            </a:r>
            <a:endParaRPr/>
          </a:p>
        </p:txBody>
      </p:sp>
      <p:sp>
        <p:nvSpPr>
          <p:cNvPr id="124" name="Google Shape;124;p8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A substring of a string, is any string which is wholly contained in the original string.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Examples: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“kawa” is a substring of “kawa banga”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“banga” is a substring of “kawa banga”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“wa ba” is a substring of “kawa banga”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“hi” is not a substring of “kawa banga”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“kawabanga” is not a substring of “kawa banga”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Design a program which does the following: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Receives two non-empty strings from the users.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Checks if the first string is a substring of the second. 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Lets the user know.</a:t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152400" y="6652725"/>
            <a:ext cx="5029200" cy="1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1 - Solution</a:t>
            </a:r>
            <a:endParaRPr/>
          </a:p>
        </p:txBody>
      </p:sp>
      <p:sp>
        <p:nvSpPr>
          <p:cNvPr id="132" name="Google Shape;132;p33"/>
          <p:cNvSpPr txBox="1"/>
          <p:nvPr>
            <p:ph idx="4294967295" type="body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"/>
              <a:buNone/>
            </a:pPr>
            <a:r>
              <a:t/>
            </a:r>
            <a:endParaRPr sz="1600"/>
          </a:p>
        </p:txBody>
      </p:sp>
      <p:sp>
        <p:nvSpPr>
          <p:cNvPr id="133" name="Google Shape;133;p33"/>
          <p:cNvSpPr txBox="1"/>
          <p:nvPr/>
        </p:nvSpPr>
        <p:spPr>
          <a:xfrm>
            <a:off x="304799" y="685800"/>
            <a:ext cx="8762999" cy="57561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IsSubstring {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45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i="0" lang="en-US" sz="145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45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args){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String a = args[0];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b = args[1];</a:t>
            </a:r>
            <a:endParaRPr b="0" i="0" sz="14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0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 = 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lastIndex = b.length() – a.length() + 1;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0; i &lt; lastIndex &amp;&amp; !isSub ; i++){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(a.charAt(0) == b.charAt(i)){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isSub = 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5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5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 = 0; j &lt; a.length() &amp;&amp; isSub ; j++){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      isSub = (a.charAt(j) == b.charAt(i + j));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 }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}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System.out.println(isSub);	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5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5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33"/>
          <p:cNvSpPr/>
          <p:nvPr/>
        </p:nvSpPr>
        <p:spPr>
          <a:xfrm>
            <a:off x="152400" y="6652725"/>
            <a:ext cx="5029200" cy="19438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140" name="Google Shape;1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/>
          <p:nvPr>
            <p:ph idx="4294967295" type="ctrTitle"/>
          </p:nvPr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b="0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Reichman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1447800" y="16002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Recitation 3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 id="144" name="Google Shape;144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145" name="Google Shape;145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146" name="Google Shape;146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147" name="Google Shape;147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148" name="Google Shape;148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149" name="Google Shape;149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150" name="Google Shape;150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151" name="Google Shape;151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152" name="Google Shape;152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153" name="Google Shape;153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RUUExEVFBQWGB8VGRcYFhMUHBkVFhQWGBgYFxcYHygiGBwlGxgaITYjJSkrLzMwGB8zODMsNygtLi0BCgoKDg0OGhAQGywkHyQtLCwsLCw0LCwsLCwsLCwsLCwsLCwsLCwsLCwsLCwsLCwsKywsLSwsLCwsLCssLCwsK//AABEIAI8BYQMBIgACEQEDEQH/xAAbAAEAAwEBAQEAAAAAAAAAAAAAAgMEBQEGB//EAEMQAAEDAwIDBAcFBwMCBwEAAAEAAhEDEiEEMRNBUQUiYaEVMlJicYGRI0JTc8EGFJOxs9LTM5SycvAkQ1SCksLhFv/EABgBAQEBAQEAAAAAAAAAAAAAAAABAwQC/8QAIREBAAEEAgMBAQEAAAAAAAAAAAECERNRFCEDEkExMgT/2gAMAwEAAhEDEQA/AP2x7ivLylTdRQSvKXlRRBK8peVFEEryl5UUQSvKXlRRBK8peVFUDVsuLZMt37roGAYL4tBgzEyg03lLyqmVWkkAzabT4GAY+hC9Dx1H1HPZBZeUvKp47b7LhdExzhWIJXlLyoogleUvKzafVsfNpJAxJa4AzMWuIAftuJVlOq1zQ4HBEztj5oLbyl5ULh1Gf03XjagJIBBLTB8DAMH5EH5oLLyl5UUQSvKXlVVqrWNLnGAP+9huZxCgNS20OkgHq1zTl1uWuAIz4INF5S8qtzwNyB8/mjngTJ2yfD4oLLyl5VVGq14uaZGfqCQR4EEER4KaCV5S8qKq1FdrBLjuYEAuJPQNaCScE46FBfeUvKoOpZ3ZMXmACCDJaXQQcjutJzGysLh1H/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+wKNbVNY29zwGjNxIiOsoNSLrLhdF1s5tJgGOkpyJ0ZJdE0GcbiX4m62Pv8PhzM7W8o35rZx2+0FwxqRcW3i4CS2RIHUjovBqQXFgcLgJLZyAdjCcidGSXd47faCcdvtBcZrjn4/ooVtSGRc4Nk2icS47AeKcidJkldU7ODmNYazbWNsb3Mhttszd64EQ4ARnBlVnsZhcCaoLQQ60smXAURkk7RSGI5nKjV1IbFzw242iSBLjsBO58F5V1IbFzgLiGiTEuOwHinInS5JXafsekxzSHjulpHdAiyJA6TGV0aIY11R183uDo6QxrP/rPzXJp6kOLg1wJaYMZg9D4r2nqA6bXAwYMEGD0PQ+CcidGSXb47faCcdvtBcKlqQ6614NptdB2cIkHocj6qxrjA+CcmdJkl09WGvbbfBkOB3hzHBzTHMSBhYamgD3h76rSQ4Owy3LZAaCXGGQfV9rM8ln/eRdZd3out52zE/CU/eRdZeL4utkTbMTG8TzTkTpcklPsOn9+o18AAdwYDRRA3JzFIfUrXodCylNlQXFpbcWjcuc4OInvRMfJYnatocWl4Dg28iRIaN3fBet1QLbw8WxN04jrPROROjJLraK2mxrbwSNzBEkkkkiTkkyc7kq/jt9oLhjUgtvDwWxNwIIgc5CMrhzQ5rpa4AgjIIMEEH4JyZ0mSXc47faCz6sNfYQ8Ncx1wJFwy1zSCJE4cefRc9zjKrZqQXOaHAubFwG4kSJ6YTkTpckvdT2O2pl1YT3jIZBJqMc03Ge8AXd0chjO6k7sem43OqNL7i64MAyXvfiSSIL+vJQZqQSWh4Lm+sAQSJ2kclB2uYLpqAWYdkd2dp6JyJ0ZJbtLoadOkabXN7zQ0yyQYptYSWgiZA681t07mtY1t91rQ2TuYAEnxK41XUhrbnPDW9SQBnxKVtU1jS9zw1oyXEiI6ynInRkl3eO32grFwmuJcz/qH8wu6tvF5Jru9UVXERFq9iIiApU91FSp7oLkREFNTdRUqm6igIiICIiDP2hpzUpVKYMF7HMBPIuaRPmub6HqXEcU2kk3XPDhcXuJgYJJeBPIU2/LtIg5Gn7NrCm4VKoqPLmOEhzWwyoKpbGYFxe0H2bAZLc2VKFlJjMd1sYwMAbeC6axdo7D5/os/L/EvNf4+Wr9mVOJVqBzXX2w2LfUexwk/AET4/Jb9ZQc9oggOa5rxORLXAwYiRy+h5LTb73klvveS4Lywu57tGWaXgs7xFLhAk2z3LJJzHVX02OFVxjuljRM/eaXyLfg7dabfe8kt97yS8l2CnoCK5qXCDJiMy9tNpkztFMcufgrRTdxroFoZaDOSS6TjlstVvveSW+95FLyXG8/j+i4uj7Mq0yCXNqfbCqYlgANE03QM8+9HvHfc9oDfPPp4Jb73kUibJDD2loTViHAYcwyCe48sJIzh3cEHxKt7QpucGhoH+oxxkxDWVGvPx228Vpt97yS33vJLyt2bRU3NvDgIvc4GZkOcTty3UdJp3tfVc4tIe4OAAIIhjW5k59UH5rXb73klvveSXlLsukpuDqpcAA58tzPdFNjAT09U4UtbRL6VoIBIG4uEXZBHiJE8pnOy0W+95IBgZ8kv2Od2XpH0rWuN4bRZTL5Ml1MvzaZOQ4HfqpjQnjcS4WzfEGb+GKcTPq2iYjdbrfe8kt97yT2lbsGt0z3vMAW8F7ASfvVCyMRgd3fxWgh5pQIZUtgT3w10YJ2uhX2+95Jb73kly7PpKJp0w0AEgE4JEuJLiZPMk5PUlR0FEso02Oi5rGtMGRIABg81qt97yXjh4+SiMPb2gfXpmmx4YSTktu+64AjIghxDp92MTIt0dN7XVLgIc4OBBmfs2NOOWWla3Nz63kV5b73kreVuwaHs806jnXSDdaIM/aVXVXXGcwXQPALytQqF1RwaN6Vou34VQvM47szC6FvveSW+95JeS7PrKRfTc0YLhG7hE75aQfoqdbp3HTOpthzjTNMTDBJZbOBjrAW633vJLfe8kvJd4z1mf9Q/mF31wWDvNzPeHLxXeXV/m/JaeL6IiLpaiIiApU91FSp7oLkREFNTdRUqm6igIiICIiDN2k9zaNVzJvFNxbAk3BhLYHPPJcyl2hXaSwsueC6AZ72ahbD2tDYDQwzH/mAbjPcRByKXaVWpQrVBScwsY4sDmkOc4Nc5ptPItNMxyJc05aVq7Q2HwP6LasXaWw+az8v8S81/j5bW9rEPrU2gBzKZcHSCZAZgsI98Z2843doVDTovcHgOa0kOcARIGJAgST8MlXvbIILZBwQRII8QvWCBAaQBgACIHguG8dMLwqvupy127ZubacxykELPpK7nVCCcClTfED1qhqyTifuDn1WyowOBDm3A7gtkH4grwUhN1nei2bc29J6eCXLsI1j/AN54eLdojNvDu4k9L+4tD6jhXY2e65jzEDdjqQBBifvnn0WmT0P0KhwxddZ3oi63MdJ3hS5dY3n8f0XGo9qmq4sb3LaoZIIcS0teZhw7plhEELsN54O/Q9FCrTDhDmXDeC2cjY5SEhk7Y1ZpMa4Oa37Sm03CZa6q1r4yIIYXGcxacK3tCo5rA5ro7zOhkOqNaQZHQ8vBaZPQ/QqFSmHRcyYMiWzBGxE7FFV6dxL6kkkBwaBiAOGxxiBOS47kqrR6ouq1mFzTY4WgYIaWAkHJmDInC0tpgEkMguiSG5MCBJ5wFOT0P0KdDNp6juJUaTIFpG2LgZGBtjmrNXX4dIvP3Wz058zy+KkymBJDIJMmGxJ6nqVMbDB26FPqOd2drXVi13qg0g8tBa4XOc4EF0SYt5Qp1dWRqadO5trqb3R969rqVuZ5tc/EfcPRazTBcHWd4YBtyAeQKnJ6H6FWZhbwyamq5tRoBwWPMQIllkEYn7x5r2jVIoB73n1Li4gYlskwBGOkcleaQuus70RNuY6T08F7SYGgBrLQNgGwB8AFLl2fs6o59IFzgSZyLdrjbMSLoiYxMr3QVS6k0uMnInA2eRy+C0OE4IJB8CotYAAGtgDYAQAPAcklLs/bev4FN1S24jZpNsmCYugxtz5wNyF7pKxc+p3paC0NHdiDTa6ZiSe91ha3HOx+hVYpgEuDO8cE25IG0nml4srNQ1ROoqUy9pDWMcANwS6oHA5zFrTy9YdVXra728WHHDWFuG90ve9pjGfVG85XQk9D9CqzQabvsx3vW7nrRtdjPzVvBeENa8spuN0ED1iWNz4l3dE/TKpbWe7TB8lrzSDyQAIdZce66YzyP/6tjRAgNIAxEHZeVaYcCHMuB3BbIPxBUiS6VM95nxH6Lvrgs9ZuD6w5eK7y6v8AN9aeL6IiLpaiIiApU91FSp7oLkREFNTdRUqm6igIiICIiCrV1xTpveQSGNLyBvDWkmPoslHtmkWyXW7+8O6XAm5siDa6M5g9CtleiHscxwlrgWkbYcIPkVn9GUri605MkSbSc7t23c4/FxKCz98YQ63vluSBAPrOacuIAgscMn7pWfU1Q9jHCQHNuE4MEAiRyK9pdkUW0nUmtLWP9YBzpMBo3JnIbnrLiZkzLXiAB4HdZ+X+Jea/xxtRrmsukklouLRExjaYHMc+YVj6pDZtcTHqi2fhkx5rFqOyWudUeHODntt5ED1OW/3BieZ6rVqtNxKZY4nIAJbicgnBnB2IM4JC4OumAzWB1IVWBzmuaHgCAS0iRhxEY6wvKWsDn2AO9RtQnEAPLg0bzPdPKMbqb6RstDoMRcRdyiSBE/KFTQ0dlS4OwabaZEfhlxBmffOI6J0JjWt4hp5kc4xNodbPW0g/D5qf7x37IdlpcDiCAWgjeZFw5c1WNE3iGpmTmJxdaG3R1tAHwUzRPED5wGloEe0Wkkmc+qOXVOjpc07/AB/RZqmvaNpebwyGxIcRObiOQlaW8/iP5LkaPRUzcaNQkitLpAdFRlzXNMQZgxJPIbqwQ6Or1QptuIcRMEiDAPMydvhJzsmq1PDAJDiC4NxGLnBoJkjEkbSqO1BT+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+1wkXBptuiJAwSJjxUKumLnh12AxzAI5vtkzPujEL2lpiKQplxPdsub3DERIyYMJ0JafVB7Lmh3MW4m5pLS3eJkEbx4pQr8RjXgEB0GDEjOxgkJp6FjAxp2EAkDHSQ2Bj5LzTULKbWzNoiYic7xySRbqq7WAuc61o3J2HxVdLU3Pe0B3cgE4gktDoGZ2I5c1DtTQtrtLHzad4IzgiDIIIg/ruAV7ptMWOebpDoMEZBaxrJJG8ho5DmnQ9Zqgahpw4EC7MQWzEiD16wq63aAbxAWv+zDXfd7weXAW56tIzCnQ0ga97w5xLyCQYIECBGJAjlMZPUqmvoC41TfF7WtHd9WwucJz3suPROhpr6ixheQYAkiWgj5kxj4qNTVgUuKA5wtvgABxBE7OIgx1Uq1IuYWlxEiCQB84DgR9ZVdTSfY8JhtFlgJBfDQLeonHinQ0sPeZ8R/MLvLgUx3mfEfzC766v831p4/oiIulqIiIClT3UVKnuguREQU1N1FSqbqKAiIgIiICIiAqNVpr4yR8FeikxExaUmLud6KHtnyT0UPbPkuiizw0aecdLneih7Z8k9FD2z5LoomGjRjpc70UPbPknooe2fJdFEw0aPSlzx2UPbPkvn/2R/ZMaYaj/wARUqcTUPqG4NEOJ7xEdcL7BYuzNqn5r/8Akriojqy+kPnP2w/ZNupbp/t6lPh6inUFoae/da0melx+q7/ooe2fJWdq+qz82n/UatqT4qLWselLneih7bvJcD9n/wBlBS1WtqfvFR/FqNJaQ2BFNrhEdA+34NC+wWLQ/wCrqPzG/wBCkkeKiOrEUQr9FD2z5L30UPbPkugimGjSelLneih7Z8k9FD2z5LoomGjRjpc70UPbPknooe2fJdFEw0aMdLneih7Z8k9FD2z5LoomGjR6Uueeyh7Z8l56JHtnyXRRMNGjHS53ooe2fJPRQ9s+S6KJho0Y6XO9FD2z5J6KHtnyXRRMNGjHSwM7LAINxwZ5clvRF7poin8eopiPwREXpRERAUqe6ipU90FyIiCmpuoqVTdRQEREBERAREQEREBERAREQEREBYuzNqn5r/8AktqxdmbVPzX/APJA7V9Vn5tP+o1bVi7V9Vn5tP8AqNW1AWLQ/wCrqPzG/wBCktqxVNAb3ObXqU7yCQ0USJDQ2e+wnZo5oNqLD+41P/V1v/jpf8St02nc10ur1Kg6OFED49xjTPzQaA4GQCCRuOnx6ICuK3s+s2mxjLWuaILw8tL3QYqOhue93i0zJcd+dNLszVABnEApgR3XuaQI04tECR6lXM/f8TAfQouNpOz9Q1zS6qSGluL3md75B9aeU7coUdRo9Vc61/dc47vdIaalI7REBrXtAEetmTLkHbBSV89puzNSxjGh+GgNt4tQ90NYHBrt5Ja6CZtD8RCnqNFqAW2ucQXQRxXyG2m2XxIAIExud5koO8ixdk6Z9OmWvdc697puc6Q97nCJ9XBi3YQtqAiIgIiICIiAiIgIiIClT3UVKnuguREQU1N1FSqbqKAiIgIiICIiAiIgIiICIiAiIgLF2ZtU/Nf/AMltXL02p4ZqB1Or/qOcC2lUcCHGQQWghBp7TovcwcMNLmvY+HOLQQ14JFwa4jA6KHF1X4ND/cVP8C99JN/DrfwK39qekm/h1v4Fb+1B5xdV+DQ/3FT/AAJxdV+DQ/3FT/AvfSTfw638Ct/anpJv4db+BW/tQecXVfg0P9xU/wACt0r6xd9pTptb1bVe8z0g0248ZVfpJv4db+BW/tVun1YeYDag596nUYPq4ASg4mhr6tga1zSS4NPeFSpkimCC7FhniEg4baOoW3SavUuFS+kKZa02yHODnRAIDSTaHNfgCS11M4MhZKf7SRcXsJBBqMtaWTSiq4E3nvG2nMjHfA5ErZS7bYX2WOnicIRBDngMMNOJ7pc7HKk/ogy1e0NQbRY5nquLuDVMN+w5A5y6qLZmGjoVZQ7Q1JID6VmJMU6jwHWtPDmRmbu/6uBkzAtq9utaXAsdhxaMt71rnNdAGcWE/DOMqr/+jb+DUzFoFri64UCBA2xXZ5/MM+p1+qAqMY37QUy4RTee8WVrXSXENFzGw07yQF9DTMgHw6FvLocj4FGOkAxEiYxz+CkgIiICIiAiIgIiICIiAiIgKVPdRUqe6C5ERBTU3UVY5krzhoIIp8NOGgginw04aCCKfDThoIIp8NOGgginw04aCCKfDThoIIp8NOGgginw04aCCKfDThoIIp8NOGgginw04aCnhN9kbRsNunwUBpWB1waAZJxjLt3EDBPic5PUzp4acNBQ+gx27GnM5AOd5yjqLSCC1pBwQQCCMYI+Q+gV/DThoKwF6p8NOGgginw04aCCKfDThoIIp8NOGgginw04aCCKfDThoIIp8NOGggpU917w161kILEXiIP/2Q==" id="154" name="Google Shape;154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PkAAADKCAMAAABQfxahAAAA5FBMVEX////N7vY/Pz/U9/9LS0toaGjz8/M8Pj82RknI6fJhXl0zOz329vadnZ35+fnNzc3e3t5ERETo6Oh6enoAAAC1tbFJSULb//9AqcxWUVDh398+SEtMWFusy9Juamm72eBXZWhicXUrKytoaWM1NTJ2dnZXV1isrKzFxsLq6+cSDw4xMSy6urbV1dWcnZlZW1EAlsEfHx+MjYlDRDt0dmwiIx6Dg39kZV6SkpFWWE1zaGTR5/BvutW14e6Cg3u/v8AMDQGKyuAhIhkAkr+HxNsaGw8QGBktLiURJis7PDHo8/cyMjJHTlW8AAALIElEQVR4nO2dC3vaOBaGTwioDWNLQmCmMLN0N8bIbrDdOsSGnZk67W6abfP//89K5mJBSOO0jBMsf+0DOpaT6EWWfI4uBqBWrVq1atWqVUsVsSzClqnhvnwfrxLYZGWVqRRFFkDAs2ST7DthhNap2C+pTKWIdeSrm6WDveS5zEqRp93sDQecQ+CnAbTAjMw5txkecUeixtR3uI2BT5sUm4Ebp1P+vGU+jNxm9hZTcFhAvC6McGpCH4gJC4PNQF4JaALcdadg0jnnEbQrAQ7Qo+JlOPEg8gPfi8EBwiGRLzZmH0GSY1uQBy6YLJZ9XDx/5iIfSOSGk8CnMe2Cw6FDL10eGV+ZFeNLSkJxgsPpJcQBa1B7TjvcjL2B9dyFPowwlfctJKoeIUBDJITFP/HfMGS3jpB4k1k0e8EIDPToL61Vq1atFy3Wfu4SHF6UFJB715z4RU48ojBm3jSLiIFf6Lzz40HvHfbXkdZhf1+tWrVq/bjixcLDcWzgJOyLSGwRekAsQEk4ABgtQsRbgbTE3bwdJsgfxQiFCxtgIizRn1EWLhyAfphgygPXWyzi5yYqqtZQlJsQQY0bgscDPHIEGBgdgKYHMMVRV0RoTWEJUp+lYwBPWB1DnIR6XFgTgIaI7wKHu8I6mr5dkA8vRNHZmlzgrckH0gI6zsmFLzdZkUtrMluTi88hyIbvhsdE7grSVgrGmpxIcrQhH6Q5OZ71WE5u8kAhtxotdGzkiXhzHyJ35Djbps4Nq7MhZxeeHIpakwPw9pGRs3OAsZeT+yq5Gciz8qsdenhNTuO42WcKufxFR0UONpe1tW7nPL7gw3U7R725yXPyqR9NllbWw0Gg9HCE2POj6uF8AcQlnCd6somPMCE+YcgTn0OTIkMEaD4gKj6HzhABmcszqSBvePISYExYE3nJIPAj2SH4RxPNcjvJ+jFjZos7cWDbayvKLWRLa27b2fXu2bZoAZE9U6zYnmXXgJfYwfNw1KpVq1atjUZNVe3i1kDVdp753FCF9GrLahS2Xp+e5Drbuoej4/BlirMeN3kgvU2KwQ+C1VKPSpOTzvlqnte4FZ5oM2owRKJVY6wyOc2WQWQy+sJbjcB1ROihAfkgX9YmyUciEO8BWBqQN/OkJL8kupJ3U0CftSRPHdnUdSSHaNHGevRwKvn1R1HdcuBo1l+t39OEHBjLxljAYJ6xPKIL+X11ftB6/etprpPtsbfjID/vNHJ1esWtX1S9U/PGTklkj6mu8/3SpJ3jYB6IVwP8aK5BrKbe1S4oZU7PBeTrEKvteDIIdeVsr44+HDg1uVRN/lTrKMlHU6wlud9yRm39YrWbWZQlNIzVvE2sttpeqgv5fenrt9ex2lOt469zTdo5juIAhgQDiePVFusyyANjk0zj+LHdHjzuiq6YIPFzcST74SjObkhIpp60/GgrVvPYcGReI2MYlHg/v/M2Sc9rP7KrHS59CtDmH6g4eSwnBK+onCWa3gAMvVv8yE+ruufDgQzSy/ThGp4lYHwrlUZXkDPLwoDocCrPtixxFaRyV6/P5Rn9JZxceAd9SX6R/dJm9jb+OfKxXy55J+Q9ChFx5N90BHmQ8gGQXmsSAe1ZqQuOyfswbRMuSPuybQy5XIG6Ipe0bTkx9LPkjmws5dY5BHMAdy537ktyINNb8JswDMGWlW30iN9D6ThbJp6RU96Q/cGGXBT3Rmb+FPk86yVKJUeC3LhK+Zq8yf1bua6YJrCQHwTr8YAbQLvXbEUuuzdQyBdJ0pP7/n+G3L/CyCiXfOzihp+2wbSX5KgH/g2QBGgIVgcbCK590XVTBG13RW4sF5fnV3u2xvrnyF3HabnlxmpdLp9F0bV5S3QwXHR2PDQjzgIQ/4En4oJno7CL01YiL0d5XaJ+P9sOk/dwANmBHya/sT9mCZK83FgtTJJVKrJvsruaPVsdmM1+lBwQWq6YkU9PWB55eeQGWj+9YVVatHugqGq/fb/OXykS8VhBq7Ebqyl5dw/Fat/+ODzd9/R98ldq3f36S1Hr9LetOv9dtc5GD/ytPz4dnu57eoRcba+nvxS1Tn7baue/b1kPkf/5fHWOY0f4iykCMuuuAocyyd88pWM+gNS72tjzUJdfD7G3jtVKJH/7598Pu6X7EUvk5j7cIcj/OilC/vY/fzfprnbJaSBLdiDy07NPf75/c9JU8k7P/r2nFN/++/5bCbBb2iVnfMwORf7pfaY379+o2rZWKrlf30cOYMYHq/O/RJUXqvPn0A45RtCyDtrO//pUqJ2Xr92VA4uFfJTdtPy+vXSp5J+TZazmhperWE0TcjCM5YAHNoyVV6EL+X2V6beXrZcTq5UtveJz4Z6S9fCFXvNq8zTtrSez1Fhtlo3DeeDa9vIJxpUjH9p5WdS72lc5kJX2MEZlzquVqRYDZ8/VnnmvxuC8wmuj/Cnw9TDALnmLjStMHpkQrOepd8inEZyXPMdSpswU2g+Q22HYs6tLztrN6Tp9P0q9qvDVDtle66X2xOdV3a9m9pOLMLne07fj22Q5RZXHapUipxhbwofb084BY7xOrI5UilwoyL5wYCm9/HY0yh/wodcaSJwSs1jEUrU6b03TuZ6xGlf6MLVvt0WsxijFblLVWM2ZjDr7IpZLA8G5I+IZxKt4Pwf5tVCYruNz5VndmSezbK9V9eGQh8iK3Nr14T5kXyJUSXLigD2a9ZfPpW3dKZPWS++VvaMVJQckH6iw7OHme8izB5lWk3xLkZmnl3OpxlXJK37LFFXS7/JkRt5N5FrqqpJ3g3znwFasFq5itUUlYzUpozvY48nsUdXI2x2+qXS9/HbiW5vtInrFaq45iYtd7VWrc0fZIKRXO8d8E55v9e2hXDORcuYmYbo8VDXyyCLddXorVsMGtOYklR/N8lDFyOUI5HDPOJz0ZMiylFX1ZAKe2g+MtwejdqeyEYvQNNjXziX5fJB9C0llyQXhA7PIfA5wXVFy9Plmjlubgu6Qs2tvWtUZRU4huthMKN6bV/PtqKoziuJOTSkM986r5bHa6it9K0XOb79ejb/uWyG0R9UiZ1LWj8w0PMFvf5jceCGjUY/FagPlYfuT3qSgNej9puqdmtfRdg0kPo46r1Q735Hat/eTj4brEuqGi9VtTxNyEath3+m2BiKmqeL9fEf3Vwg5VY5YFN0j92XfqyW53K6mJXmaFUxH8uVTW3QktzKHXjNy/HUTq/WrGKvtqPbh9qshV4Su9QTr9cmZoraax46D/LytqPWuVdBqf/ld1Qc1a3IcsdoPx+d1rHYc7Rxfir6dzbl+fbtxKejvaGxqdz/PxtuvYKrHqrD7zwS8luXUkBz1yZWlJTk3Ad1oSU7GHh/pR34JGIhtgnbjcLi/2a+m2djrHmlMjlEuXNhCr8/ebnT2tq3mHUmsdue0cjnvClqj0Zd/qvqg5rXqWO25VbdzWK2Z8Ltplde3K9rxZOjAa6b6eTKCPJpmyyA1JOcx8M9akoM9mN/qSS58166W5IjQ86F+5JfYwEHMAFd1ffuW7u1pEKrungZVpftwR7ISsIFYLvSqqMVev1U1UfPocZDfdVV9KGx9+ZeqczXLqWO155b2sdoiDAG7vlwUZukVq10AsNGAAx2j1lQrTyb7Dp+AQ8SBXWpJPiFg9LQkb2tLPucw7OtBPlg+fUCQI56MuD/225qMRtFOhn6LkeES4mIaEcCGDrEapL0WBvho2/khN0kq+qywbRn+w3kHIT95mbHa93U+pLmGH4pa9H//UNVR80j78T/7AsRUHPoEa6hqO+9JX3xXq1atWrX26f8uDnJGw5XGhAAAAABJRU5ErkJggg==" id="155" name="Google Shape;155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156" name="Google Shape;156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157" name="Google Shape;157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BAPEhAQEhQQFRAREBYXFBUUERYQFRIYGRQRFxUYHSggGBwlHBUTITMiJTUrLi4uGCEzODc4NygtLi0BCgoKDg0OFg8PFDAdICQsLDcsNyw3LCwsLCw3LDgsLC0sNDcrKy43LCwsLCs3LDcrKy4sLCssMCs4LDgsKyssLP/AABEIAMIBAwMBIgACEQEDEQH/xAAbAAEBAAMBAQEAAAAAAAAAAAAABAEDBQIGB//EAEMQAAICAQIBBwcKBQMDBQAAAAECAAMRBBIhBRMxMkFTcwYUIjNRk7MVI1JhcZGSodLTQ2KBstFCY3IWwfAkgoOxwv/EABYBAQEBAAAAAAAAAAAAAAAAAAACAf/EABoRAQEBAQADAAAAAAAAAAAAAAABAhESITH/2gAMAwEAAhEDEQA/AP3GIiAiJo11btVYtbit2VgjldwVyp2vtyN2Dg4yIEnJHLCag3BVdeZsav0gBvUcBcmCcoxDAE4ztMwOVyNQunei2vnOcFTnmzW5rGTgK5ZeGSNwHR9mZuSvJtNNaj0PYEFC6Z0d7LSy1sDQQzsdgTNwwBx5z6op5GtOpuvtursWxXrQCuyuyqg4xXXYLPRyQGZgAzEDiAqhQ963l3Ze+nTTX3NVVVqLDXzWBXa9qrgO6ljmlzgfV2nE91+UNBUWG1BWyaZ633dYajPNYXp9LHD25xJbOQrV1Fl2n1CViyijTEWV2XuBVZc4cObQSTz5HpZ6o+yedL5LrVzS12YSldAiKRltmkDgAtniSHHHsxA6FPL+mfO3UVHaj2N6WAETHOEk9G3cu76ORnGYbl7ThQxuUAvzQBzu53YX5vZjduKDcBjiOM5d3knvpNLXcC3KLEhOP/q72tHAkj0d2OPWx2ZxN2l8nSr0WM2nDU3m883S1Ycea207TusY5+dJz7BjHbA6VXLFDtWqWo5tVLE25YFHzsbI4ANg4z04M01cv0baS9taNctbKNwPB22plhwALeiCcZPASCjybdLKHW5F5rbvKpYttiq7tzbsLNjJ6ZGGVsZJGCQRpr8k3VBWNQux6NNptRmolmShnIashxzZIscHO7HAjjnIdmrlqhnatbkLJzoYZ6DUcWD7VPSOkZE8HlusmoId/OWig9Ksjmtn9JSMj0VB/wDcDILvJtjUa11DVtzuvuFiLh1OqF2NvHgyc8Dnt29meHjk/wAmWRxY1tWeequ2pUyJ6FL17QGdjx35ySeiB0+V+WE05oV1djdYtfogHYpIBufJGEBZASM43jszF/L2nRrFe9FNJRbcngjOUCKx6ATzleB27pJyt5NpqbbHuss2tQdMio9lW1XJNzEow37sVcD0c39c11eTr8262XI726nRauxxXtBfTjTbht3HG46bIOfR3DpxxDprytSWVOcwzDKghgT6G/aMji23LbenAPCehyrT6J56vDrU6ncMFbXCVEHo9JiAPaeici/ycdtYmqN6lUv84CmtjYB5s1XMiwvhUyxbgvT9pJx5N8k2VV2uPm3stGxbFVzXoq7Tzen+bbHBWt28Tt5wZzggh9JmcjTeUlD1c+XZEy4y6MuNhIZjw4KMdboHbOsBPltV5LWvWKvOa9q+dqqmlim29wyuy84N1icQG6MM3o8YHWr5eqN9mmZwro1aLk8GNlYZMezOSBnpKnExpuX6Wrqd3FZtAZVJyQC20FiOCjPDJwMznf8ATD7tvnCc01mhtsXmvnC2kFZTa+/ADNUhOQeGQOPGaf8Ao7BU76XzTXp7RbS1iMldljKVAsXafnrAQdwPo+w5D6yJgTMBERAREQEREBERAREQEREBERAREQEREBERARE53lG9y6PVNpxm8U3GgAAnnQh2YB4E5xwgdGJ8Y/KGnqoL6PUlmB09d7tbZeaqmvVbLrUdiFdVLklsYwS3BSJJqOVrSwuSznWq0nLR09irkXCt9KarAi8HPSMqMNgkDDYgffRPkLuXnuvrr02oTm7dUlHOIEf5s8n3XNsYgqx3ovHiBxHtElPLmqWukm5WfUUh880oSt11enpJVekhlvJIJPEcMDhA+5ifD8qcvW0GxX1Xo0W3VnHMLq7sUUW1itHXZYRzrqVUBm9DHbn7cGBmIiAiIgIiICIiAiIgIiICIiAiIgIiICIiAiIgIiIGCZiuwMAVIIPQQcj75y/KrTtZpLa1Uvu2b0ABNlIsU3VAHp3Vh1x9cn8lqSG1lgrauq7UCzToyNUQnm1Ku3NMAUzYlpwQCck9sDvREwYGEsDZwQcHBwc4PsnqfOeSexbNeldNlSHULZWDp7aKynm1KEpvRQfTrs4D7eggn6OAnhbVJKhgSOkZGQPrE9z5XTqlnKWRp3p83Nu1/NrV5+2xPnHN4TZzYHtOXYA8Nq7g+qiIgeGtUEKWUE9AyMn7BPc+V8rtOtj0otVj2rZpnGNMWRlS9WCtqduKtu1m6wIz0HOD9VARE1W3hSq4Y7t2CFJAwM+kR0f16TA2xJtLrA5AC2LlK7fSrZOD5wvpDrjacr0jIz0iUwETBM5/KLtZTalJYMUcI6kAB8cNrHt+vogdDMzmfMX1awuTusCBwyBTQLAoW1ek+i2d1RIYYBzjozN/J9OrW5N7jm/SawKFYFi9pOSx3KMGnbjOMEEQO/mMzgaSiwNUxS47b9dzhLnHMvbZzfos3pDBrxgHAGB7JDotJeaNu2/nN+mYMzsMKunp3ZLODjcLM43HOeHGB9dEg5EVhUwbdnntURuzu2HU2Gvp442lcD2Yl8BERAREQEREBESLlnXeb6e/UbS3M12WbQQCxVSQoJ4DJGM/XAtmnV3FFyqhiWRQCdo9JgM5APtkPJOusay+i5axZTzTZQtsauxSVOG4ghlsGOPAA9uBZruqviVfEWB53293V71v243293V71v25VECFdTaXZOaq9FUb1rf6iw7v+X85s3293V71v25mv19nh0/32ymBLvt7ur3rftzXVqbWLjmqvQYKfnW+grd3/NLpNpOvf4g+DXAb7e7q9637cxvt7ur3rftyqIENWptYuOaq9BgvrW4+grZ9X/NNu+3u6vet+3Gk69/iD4NcpgS77e7q9637c8U6i1t3zVXosV9a3Z2+rlsm0X8TxHgN9vd1e9b9uY3293V71v25VPFlgUZJwBA0c5b3dXvW/bmq3V2A45uoseIUWtux7fV8B9Z4TcSz9GUX2nrn7Aer/Xj9XbNtVIUYAx2n2k+0npJ+2GJKN1hcWADYwXaCWQ+grZJIGet0dHCXASfSde/xB8GuUw0iIgIiICIiAiIgIiICIiAmjW6VbqrKbFDJarV2L2FGUhhw+omb4gQ8m8mrTzhD2WPaVLvY25ztUKo4AAAAdAA6STxJJ267qr4lXxFlMl5SQMgBGQXpyP8A5FgVRJvMa/oD85nzGv6A/OB5T11nh0/3Wz5/Q6PVtrxbdbv06raadvoV7jhQprzknDMQxz0dPGdKzSIb3rCjLJST05Cb7cn+vR/XPZL10FY4BAJeN3HeT7E2dUybSde/xB8GuZ8xr+gPzk2k0Ve+/wBAesHwa5CnRiT+Y1/QH5x5jX9AfnAxpOvf4g+DXKZztLoq99/oD1g+DXKfMa/oD84FEm0f8TxHnC8q+V6dElZNYZrHA25482COcbp7AeH1kSnknTV3Lzq7SjOXTaTxU8QS3b2cB+cu41MzVnqp8p3jqveSSEG4jgT/AKR9p7T9Q/KE0/EMx3MPuH/Edn/39c8pyfWAAK1AHAAcAB7J68xr+gPzkKURJ/Ma/oD848xr+gPzgY0nXv8AEHwa5TI9BWFa8AYHOD4NcsgIiICIiAiIgIiICIiAiIgJ4uUlSAxUkEBhgkHHAgHhw+ue55dAQVIyCCD9h6YHL8l77H0+bbGsdLtZUXIRWZatVbWpIQBc7UXoAl2u6q/86viCeeT+TqqFK01rWrEsQowCxOS32kkn+scpOFQE54PT0AsfWL2DiYFU82OACT0DifsEn8+X2W+5t/TND61WYDFu1cFvmret0qvV7On8MD1oweetLZyyUnHsG63A+7GfrzL5za9avPWcLfV0/wAK36Vv8sp8+X2W+5t/TApk2k69/iD4NcefL7Lfc2/pk2k1q77+FvrB/Ct7mv8AlgdKJN58vst9zb+mPPl9lvubf0wGk69/iD4NcpnN0utXffwt9YP4Vvc1/wAsp8+X2W+5t/TA3GoEhiASOg4GR/WadF/E8R48+X2W+5t/TJ9HrV9Phb13/hW/pgdGJN58vst9zb+mPPl9lvubf0wKYk3ny+y33Nv6Y8+X2W+5t/TAaTr3+IPg1ymR8n2BmvIz6wdKlT6mvsYAyyAiIgIiICIiAiIgIk+v1iU1PdYSErBZiFZzj6lUEk/UBNOi5WqtWxlcgVNstDq9TI20NhlsAK+iykZ6QwMC6Jr59fpL/pPSOhjhT/U9EwdSgIBdQWJVRkZLDpA9p+qBtiJJyq9a0XNc5SpUc2sGZCtYU7mDoQy4GeIwR2QK5PruqviVfEE4nkVelld9tVyvXZburrF3PNSnNoNjNubazEF9meG/HTmdrXdVfEq+IIGy+zaOAyTwUe1j0f07T9QMzRXtGOnpJPaSeJM1VekxfsX0U/8A03/b+n1ymBLX6+zw6f7rZQpz2TRX6+zw6f77ZTASXSde/wAQfBrlUm0nXv8AEHwa4FMRECXSde/xB8GuVSbSde/xB8GuUwEm0X8TxHlMm0X8TxHgUxEQERECbSde/wAQfBrlMm0nXv8AEHwa5TAREQEREBERAREQOb5R6BtRpb6FIDWrtHpFe0f6l4j7ROG/k3YjtzYS2samrWBbbHZ7DzLVPVbYyszBPmrEY7uKqvAKDProgfDW+SFrV017qlBXUm8DJCNztl2irqO0ZWmyzgSBwQcOwU1eT96+auFpFoCNqn3g1s76hrtQorepiRuewqylGJIzjE+wiAiJ5dwoLEgAAkk8AAOkkwPU53LNh2qqhiWerq43bRYuSMkDtA6e3PZKatbW6GxLEdBnLKwZeHTxE0Wodoc8GaynI9gFgwv9Mn+pMDYl7AADT2gDAHGro/HM+dN3Fv31frlUQObXqW56z5i31dPbV9K3+eUedN3Fv31frma/X2eHT/fbKYEvnLdxb99X65PpNS2+/wCYt9YO2rua/wCedKTaTr3+IPg1wMedN3Fv31frjzpu4t++r9cqiBzdLqW33/MW+sHbV3Nf88o86buLfvq/XM6Tr3+IPg1ymBL503cW/fV+uT6LVNhzzFvF7O2rsYqf9ftBnSkvJ3UPiX/GeA86buLfvq/XHnTdxb99X65VECXzpu4t++r9cedN3Fv31frlUQI+T3Ja8lSvzg4HGfU1/RJEsk2k69/iD4NcpgIiICIiAiIgIiICIiAiIgJq1TYRiVLgAkqBksMdUA9JPsm2ar7do4cScBR7WPQP/OzMD5zyZ0rC3V5FpR7a7N9qJXbYwqRQClYAAXaMZVW4DII4nv63qr4lXxBNtFe0Y6T0k+0npM0cpA7F2kA85VxILD1g7ARAriS7Le8q9037kzst7yr3TfuQFfr7PDp/vtlM5taW89Z85V6un+E30rf9yU7Le8q9037kCmTaTr3+IPg1zGy3vKvdN+5J9Ilu+/5yr1g/hN3Nf+5A6USbZb3lXum/cjZb3lXum/cgNJ17/EHwa5TObpUt33/OVesH8Ju5r/3JTst7yr3TfuQKZLyd1D4l/wAZ5nZb3lXum/ck3J6W7D85V6y/+E3fP/uQOlEm2W95V7pv3I2W95V7pv3IFMSbZb3lXum/cjZb3lXum/cgNJ17/EHwa5TI+Twd1+4gnnBxAKj1NfYSZZAREQEREBERAREQEREBERASar02Ldi5Cfb0M3/YfVn2z1qH6EBwXzx7Qo6zfmB9pEzduWtubVWZVPNqW2IWA9FSwB2jOBnBx7DA3SfXdVfEq+IswbLcnFaY3VgHnDnYQN7Y28COOB2+0TOu6q+JV8RYFERECav19nh0/wB9spk1fr7PDp/vtlMBJtJ17/EHwa5TJtJ17/EHwa4FMRECbSde/wAQfBrlMm0nXv8AEHwa5TASXk7qHxL/AIzyqS8ndQ+Jf8Z4FUREBERAm0nXv8QfBrlMm0nXv8QfBrlMBERAREQEREBERARBnEt8pqlr3tuDc3batePTZa1djgD2it8fZA7c82OACTwAySfYB0mce7ylpRmDll2hScqwOSbQQVxkY5lj/UY6Z65T5VCNzZrZzlNoDAbm2WW449GFpY/WcCB0dOvS5HFscPYo6q/mT9pM3ziHygHz+2otzCNYfSA3KK67BjP8to6e0To0avdY9e3GxKrM54EWFwPsIKN+UCqT67qr4lXxFlEl5SsCoGYhQHqyScAfOL2mBVEl+Uau+q/Gv+Y+Uae+q/Gv+YGa/X2eHT/fbKZzU19XPWHnasFKgDvXGQ1mRnP1j75R8o099V+Nf8wKpNpOvf4g+DXMfKNPfVfjX/Mn0uvqDXE21cXBHprxHNVjI48eIP3QOlEl+Uae+q/Gv+Y+Uae+q/Gv+YGdJ17/ABB8GuUzm6XlCrff89VxsGPTXua/rlHyjT31X41/zAqkvJ3UPiX/ABnj5Rp76r8a/wCZPyfyhVsPz1XrL/8AWvbcxHbA6USX5Rp76r8a/wCY+Uae+q/Gv+YFUSX5Rp76r8a/5j5Rp76r8a/5gZ0nXv8AEHwa5TI+T7VZr2VgwNgwQQR6mvtEsgIiICIiAiIgIiICQWci0NndSjZDAg8Rhg4IweHRbaPsdvaZfECL5Jp7pc8DniGzljnd09Nj/buMzfyZW5cugbeEBB4j0dwBHs4OwPtBxLIgc/5HrLWsQTz2RYMnaVKouMdgxWolGn0aozOucstacST6CbtoGf8Am33yiICIiAiIgIiICIiAiIgMREQEREBERAREQGIiICIiAiIgIiICIiAiIgIiICIiAiIgIiICIiAiIgIiICIiAiIgIiICIiAiIgIiICIiAiIgIiIH/9k=" id="158" name="Google Shape;158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hUTExMTFhUXFh4aFxgWGBwXGBcYGRUYFxcWFhgYKCggGhslGxsXITEhJSkrLjAvGB8zODMtOCktLi4BCgoKBQUFDgUFDisZExkrKysrKysrKysrKysrKysrKysrKysrKysrKysrKysrKysrKysrKysrKysrKysrKysrK//AABEIAMEBBQMBIgACEQEDEQH/xAAbAAEAAwEBAQEAAAAAAAAAAAAAAwQFAgEGB//EAEMQAAIBAgMFBAUKBAYCAwEAAAECEQADBBIhBRMiMUEyUVORFDNhcdIGFSNCUnOBkrLRQ2Khs4KTscHC8GNyJKLhB//EABQBAQAAAAAAAAAAAAAAAAAAAAD/xAAUEQEAAAAAAAAAAAAAAAAAAAAA/9oADAMBAAIRAxEAPwD9MbFXFuuwvWstyJG8XNaKXFAyhiVJa2XJ0EFV0Mkj27tK4FUi9akJxAvbMvqYGXkshVnucnQia+kpQfP429bYpL2WYWypfeIsOSkONZEQx07/AGmuLGNuZQLt+y3C2bI9sBiVgCDJyzJGoPfX0dKD5tMfckjfWgsHLFy0SDoBM84Et01IBPWuUxlzKJxCZ4bMRcs6EshAtlgYHaHEDy9xH01KDJ2XjiXZXu22k8MMnPM+ihdYy5OcmZrWpSgUpSgUpSgUpSgUpSgUpSgUpSgUpSgUpSgUpSgUpSgUpSgUpSgUpSgUpSgxDti5oBaklwJOfQbxgx0TshBIb2rI611tHF3F3hVyMrsAIWIGFNwcxPag/gK2aibDoTJVSe8gTyI/0JH4mgo3cW6B+0+W6q8uLKVtsdEUz2j05dZqq+2brAqtm4rspCnKWCvmCa5soIE55kAgGNa2rdtVEKAB3AR/pXdBmWNo3Gso4tHMdHVsylWUww0UyMwMHkRBEg1xjtrvbJAss+oAy5pkgEk8MBBJkz05VrUoMzC7SuNeNtrDKsSH4sp5lhqoAIDWdJ1LuBO7aq9nbFwtl3X14k54jOgJHANIYweuQz1rbpQZV69dz8Lab4ArlE5ctuYaDAEsxkSehFQWMXcIX6RpzoIyAgjJad8xA0kM3dqREQa2hbAkgDXnpz0jXv0AH4VzbsqvZVRoBoANAIA06AUFbZuKzjKTLKiliRBObNryC/VPL26CrtcogAAAAAEADQAdwFdUClKUClKUClKUClKUClKUClKUClKUClKUClKUClKUFJdoAIXuQgDsuhLaK5WeQ7prhttWQJzNzIMIxgqVVgYGhBZRB76jfYtszK2YMyDZQzmmZ75kz3zXa7M5SykglgWtqTLGSZ6f/goJV2lbJftQi5mJUxAZ1MdSQUb+kTNVrm1yRcNtM27tF+PNblgzrk1UxqjSfdAMyJbOzcnZ3ayIOW0okEliNOkkn3k1yNkqAyxahlysN0sMokhSOo1bT2nvoIrW3kLwRCQgVtSxuNnLJkA0yhdTPPMCBFWRta1rq2kCMjTJZVAAjXV0/MKiOyFnNFqZmd0kzLNM98sx97HvrxdjIOQtDSPUpy4dPdwp+Ve4UE1ra1pioBbjErKMA0ZZgkc+IaexvsmL1ZybMggqyiCWAFtQMxGUtp9aJE9xNaCjTXU0HtKUoFKUoFKUoFKUoFKUoFKUoFKUoFKUoFKUoFKUoFKUoFKUoFKUoFKUoKWI2ittirA/Vj25y2vuGU+3Q1VvbdQG3AlWuZXJMZAYVWEA5pdrY5jRmM8JFdnBi7cukmIcDRLZ5W1IJLKSTxt1610NjrBGYw0SMlnXL2Z4NY6UGlSs9rptXFD3WKsjHiCjVWQCMoH2jU/p9r7a0FmlVvT7X21oMfa+2tBZrMfbVtZzBgQrMRoYCXAjDnzBI9/Sa+f+Tv8A/UNmYxlS3eZLjcrd1GU6wIzCUmTGjVs4LZqtaRy0Sik8FmBpm04NBJJoLWG2mr33s6CFlTPbggXIH8pZAfa3sr3aG01suisCc4aIBLFlymABz4c7H2Ia4w+z1hWS40AEKVW0IBPEFhNJPOu8Jh1JdWCvkYKpZVnLlt3ANABAbXQdBQePtZABwuSSMqjLLAzDDWI0PWQASQBrXWB2kLjFcrKYBExqMltiNOo3gHd3E6x7c2VZJByKIM8IAn36c/bz566mZrWDtoZW2imIkKAY00kdNB5CgnpXhYDnXjuFBJIAAkk6AAcyTQdUqO5iEUAllAPIk6HSdPwBP4V5axCNorA6A6HoSQD5g+RoJaVyrgkgESOY7p5TXVApXisCJBkeymYTHXu98x/ofKg9pXD3VUgEgFjCyYzGC0DvMAmPYa4uYpFOUuoOmhOusx55W8jQTUqE4u3AOdYJIBnmVzZh7xlaf/U17axCNorA6A6HoSQD5g+VBLSleKwIBGoPI0HtKjS8rFgGUlTDAEHKcoaG7jlZTB6MD1qNMbaPJ1PIaEfWAK+ciPfQWKVCcXbnLnWSxUCRJYLmKgdSF1juqS1cDAMpBBEgjUEHUEUHVKUoFKUoKfo9wM5R0AZgYZCxByKvMMPs91dbu/4lr/Lb46tUoKtrDvnDu6mFKgKhXtFTJJY/Z/rVqleM0f8Ae8xQe0rxjGp5VCMZbKLcDAo4BVhqCG7JEdIMz3a0HGz9m2LC5bFm1aX7NtFQd/JQBUGz7yHD2xmTW0o1II7A5jqPZVqzi0YgA6kSJBGgMHn1BIkcxIqDZVhdxa4V9WvQfZFB7gFt2kCB0gEnQgAZmLQonRRMAdAAK6wLAteIII3g5fdW6n3CfZXyFUcObge8ES3l3giXK/wbfQKf9aDSpVXeX/Dtf5jfBXz3y0x21bdq2cBh7N26bsMrPmXJkeSc27jiy65qDd2rPAFnNm0gAnsNMSygc+/8KyE2de0B3uXKVIy29VNzORrcI5DKAQQASABNS7HxGNc2zjLFi00mN1da4ScrSGUoAukcmb8K+goPnxhLos27Jt3GClhP0SkW2S4igDOQSqso9uWasYQXULfROZXn9H2muO7cOfQDMOtbFKDBxuFu3LmfLeUDkoyAaDRiRcBLAzH1YZgVMgilfwN8sENl2Qq3S0EUlAuqm7M820kEsZywDW9sq4zBizXDxcO8TI2XKo5ZV6yfx17hdoMfZqXLUzbcggaKEUSCZJm4ZJkD3KKhxiXLrPkW4vZU6ISGUMwM7wa8amR9kfhvVVwfbvfeD+zboMO7s2+3W7IbOnDahXlSSQbmvZPLL23mcxq3jbNy47fRXApRRM2yf4quIziOF9DPPp37dUt5c30cWUjll4MoXVs0dvMQInlrHM0GfctXWRUNi5BuXC0Nb0W4LoEcWp4109/4zYLeoxJs3CCOYNsSzXHduHOYHEI1Na9KCjiMawRibNwAKSZ3ZEAayA+vurIOAv8A/l7KDspzRIB9bzzS3f0mtvavqLv3bfpNWqDDwGGu23dst1s6jMItAbyWJcQ/UNEGTCqJ0FRWsPeCpNl5GTSbfDDo9zizcWqCNB7fZu4ksEYoJbKcoPVo0HnUWznYoMxY6kAuuViASAWWBB/AUFBd7mB3LgLdZwJtnMChUCc4y6se/lU2Au3EtW1axclUUGGtkSFAMHNyrSpQZ2J2utqN4lxJ5TlMxz7BPeOffSsr5afwv8X/AApQfTUpSgUpSgVBi8PnCiYh1aYk8LA6d08p7ianrl3A594HKeZjpQYyfJ8AAb1oylSOUqzFnWQZEzAjkOXfVgbLi1ugxZc5PETIRmJKA6nhDED3Ae2tFrgAkkAASTOgA5n3VEmMQojgkq+XKQDrnjLpEjn15daCGxhGW4GJB4Wk8iS7IeXIABRXeyvUWvu1/SK6w+NR8uUtxKWEqymAcpkMBBBIBB1HdVTZeCXc2tbnq1/i3Psj20GnVXB9u994P7NunoK99z/NufFVbCX0tveWLpi4PqXH52rZ7UGfOg06VTubTtqCxF0ACSd1c0A1P1auUFXGBgUZVLQTIUqDqpE8RAp6U/gXfO38de426y5SoJ4tQASSMpPTlrGp0rM9PxDDLumUspGYKwyvnyqwzAgApLweWWDzFBpelP4F3zt/HT0p/Au+dv46p2MTcNuxvcyOXK3OmYqlwZh/KzKGA6ggEdK62ZdYBQ7OWFi2WDTmzcQJKjqSDyGsUFr0p/Au+dv46elP4F3zt/HVTF4u8lwhLZZdJJBgQswveSOvKVgwSKrXtq3uyoAaGOY2ng8IKgJMqS0gSYORj7KDU9KfwLvnb+OoLF24rXCbNzieRrb5btF14+9TXWysQ7AhwdANSjJznSG5kQDI+17NeMdi7qM2RCwAWBlaPrlhI6wFEjlmFBY9KfwLvnb+OnpT+Bd87fx1l4jHYkwVtsBbuZnAUg3LZhcoBBkgM50I4rS6wxq1jLjb0hWaRuTC66G84eRrAyjU+znQWvSn8C752/jp6U/gXfO38dULl5zbXI5zG7dVeLmQL+RZPOCo591T7Nds5BLdmQGmQu9uBCQdQSoGp1Ma60HuOu3Htugs3JZGAk24kqQJ46n9KfwLvnb+OrDnQ+7un+g1PurGG0b4A+hY8KHstJOTM4/2B79INBo+lP4F3zt/HT0p/Au+dv46qbNv3jcui4GysBctkjsgyu65CCAquQSTNxhyAqCzfbKpzuQRh8pJMEs0OFP15WCefOg0vSn8C752/jp6U/gXfO38dVRcYuOJoF5g4GoC7poDfZHYPTnNW9mOWs2mJkm2pJ5zKgzNBkbewd3EZMtsrlmc5XWY5ZSe6lfQUoFKUoFKUoFQYvDC4ACSIdW0jUqwYDUHQx019tT0oMVPk4ggb29ABBEoMylizAkKDxSQYIPdHOrdjZ27QIrswF0uM5kgM5YqCBMCSBMnlJNX6TQU8PgijKcxYKriTGYl3DknKANI7utdbK9Ra+7X9IqyDWZstL25tfSWvVr/AA2+yP56DUqrg+3e+8H9m3Td3/Etf5bfHUeAYhroZlLbwSQMo9Vb6EmNPbQSbUE2boHht+k1kfKX5aYPAoly/c4HfJKceU5WaWC6xwxIB1Irf3g7x51Xx+zrN8KL1q3cCtmUXFDgNBGYBuRgkT7aDH2dt/BbQ3ZsXbV9QSSsajhYAsjgEdeYrY+bbHg2vyL+1c3lVWtAAAAmANB2DVreDvHnQV/m2x4Nr8i/tT5tseDa/Iv7VY3g7x503g7x50GfhMLZfNOHRSrQQVQ/VVtCP/aPeD76mOysPIO4syORyLInnBipcNbS2IU6TOrFufPViTUu8HePOgr/ADbY8G1+Rf2qthNnWc136K3pcEcC6fRWz3Vo7wd486q4S4M97UesHX/w26Dr5tseDa/Iv7VX9HsZ8m4t905FjNlLZY59kTNaG8HePOot2mbPpmiOf+3KfbzoOPm2z4Nr8i/tT5tseDa/Iv7VY3g7x503g7x50GbtPZ9kWbpFq2CLbRwL9k+yrXzbY8G1+Rf2rnatwbi7qPVt1/lNWt4O8edBTv4LDorMbVqFBJ4F5ASeleYbB2XE7i2DJBBRdCDBEjnVxmUiCQQeYMa1xZVEEKRGp1MmSZMk6nWgj+bbHg2vyL+1Pm2x4Nr8i/tVjeDvHnTeDvHnQfL/ACssJb3eRVSc05QFmMsTHPrXld/LNh9FqPrf8K9oPp6UpQKUpQKr422zBcsSHUmTHCGBboZMTA7+oirFKDDXCYyAC9vVSrHM2mZjLKMupVYjUctTUuHwLrYS0yowS5ChezugxFuQ3LKuUHny61r0oMvZ+DZHUlFXgfMUMrLujADQHo3T+pNWtleotfdr+kVarL2Xin3Nr6G76tetv7I/noNSqGHwyM94lFJ3g1IBPqbdS+lP4F3zt/HXOz2JN0lSp3g0MSPorf2SR/Wgi2rg7e5u/Rp6tvqj7JrRqrtX1F37tv0mrVBXxbJwh1DS0CVLawT0BjQHnWe+OwmUsotmELgZQuYBskAsAJzwuvU1a2nbLlE4NWM51LDRG6Aj/s1AmySCGG4BBkHdNMk5ie31IBPeQO6gJdsvbtXLdq2wu9nRR9Rn7ufCRHfXWByOSDZtrAnSDPG6aaDQ5QQeobpXPzW2UKrWlUOzwtogFnzFyePXMXcnrLE867tbPuLMPbAKhY3bQACTpxz17+goPL13Do+R0tqTGXhBLTz0A0j/AHHfUd3GYVVkpznQWWLaLmMrlkaa6xXRwO8JbNh3MwTuydQMpE5/wiom2GSwbNbGhBAtmCCACDxzBAUROoUCgt4MWbgkW1BHMFIPWDqBI0Oo00rm++HQkOiAKFk5NOMsBrERwnWffGksPgXtzkayJiYtNyEwO37T51B6G91rmfcGGC62mMjdgieP/wAjj8TQc4naGEQ2xlt8d3d6hVKnRdQ0E8bW10nW4vTWpsWURmAsW2yqpPIE5i4gCNTwwB1LDlzrn5o0ZYsQ4AYbowwHIEZ/YPKvbuBZ3Oa5ZLZRwm2dAC8NGefrMO6g5u3baoHNm32nUiBoLYuEkaazk5ac/ZUuDFtyQbNsQNdAeIOyMOQ0ldD1nkK8GzrsKN4hh2bW2dS+fMDxcuM/0rqzgrqGVe0NIjdmBqWJ7cySTNBZbCWhru0/KD/QCqK4rCwJW2NFJ4DpnEqZI5e3zipccb623bPaOVGMbtuik/bqE7G9mH5AepPILkH1/s6UHuAxOHuveRbdubTQRCEkajPA5DOtxdYM2z0iuEurwzh7QkIdCDAuMF14R1OneAeUQbFvAOpkGyCECSLTTkGoXt8udQWNmNlUrctEcJzC2TnyZcpJDweyvKOyKCXgzAbm3BuFJ0+qjNJEdSpEfj7Kmwlm29tH3SDMoaIBiQDExrUYwNyZ3lsnMWE2zwkrlOXj7p5zzNd4fDXkVUFy3CqAJtmYAgTx0FlMMg5Io9wApWNtrad/D5NbTZp+owiI/mPfXtBu0pSgUpSgVXxtxlC5ZMuoMAnQsAeXIAaydNPbVilBiLtS+QPoWBKmOBgA5Yi3PcIAJnlPPpXdi/c3CC4zq4uC2zMAGcqxUOIGXjgNAEcUVsUoMvAXnzorEyUckEmYFxd2SCARoSJIBMa1a2V6i192v6RVqsvZe0bIs2vpbXq1+uv2R7aDUqrg+3e+8H9m3T5yseNa/Ov71Wwa52usl45TcEZchGlq2NCQevtoNC9aDKVbkwIPTQiDXzHy0+Rg2hbtW/Sb1nd3d5mUlmPA6ZVJIyni569RGtbWNS4lt3F15VCwkJEgEieGtCg+f2LsP0Tdp6Rir+p4sRc3jdljoYH/AEV9BVfFWcxU5yhB0Iy6yCI4gf8AorhrDAEm84A5ki3p/wDWgt0qlcXKAWxDAHkTuwDpOkr3TXlsZtFxDEwDpuzoZg6LyMHX2GgkwGHKBpCAs0nJy0VVHQRwqoj2VaqoLLEkC+8jmItyJ5Tw6V16M/jXPJPhoLNVcH2733g/s268WwxEi85HsFv4a4t4Qhmi+8sQxEW9OEKDGXlw/wBDQXqqHCne55Ec/bOXLH/rEn30aywgG+4kwJFvUwTA4dTAJ/Co3IVspxJDGNDuwdSQumXqQY9xoL9KoSIB9JMEkA/RwSs5gOHUjK0j+U91e2hm7OILaBtN2eEzDaLyMHX2Ggk2r6i79236TVqqV/As6spvXIYEGAnIiD9WukssQCL7kHUEC2QR3jhoJ8TazoyzGZSJHSRE1xg7RVYMSWJ05asTAqJbRMgX2OUw0C3oYBg8Ohgg+4iord1W1GKkGIg2j2uz069O+g0aVnlgDl9JMklYm3OYLnKxl5hdY7takt2iwDLfcgiQQLZBB1BBC6igxflp/C/xf8KVpY7YwvRvLlw5ZiMg5xPJfYKUGpSlKBSlKBUOJvZADHNlX3ZmCyfP+tTVy9sNEgGDIkTBHIj20GYNu2iJAecrMBGpKsVyiJ1JEDv6V1Y2oWsJdgBpy3FAZ8rKSLqqIDMQVYDSToY6VcGDt6fRppEcI0jlHdFdNhkIiI4s2nDxTM6c/b30FPZ+0GuFZUCRc01kG3dCczEyCOmhB51Psr1Fr7tf0iptyubNGsEczyJk6ctSBr7Kh2V6i192v6RQWqq4Pt3vvB/Zt1aqrg+3e+8H9m3QNq+ou/dt+k1aqDHWi9t0ESyMBPKSCBNfN/LTae1LNu22Cwtq9cN0KyliwyZHMmcgXiC6z/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+7e4nZEZGOVlDNPbA1zodB9Xr03aq4Pt3vvB/Zt0GFe2debU3bmZXz2zuZCvKyWzOSRAYQpXS44JM1exitcduG4qlU1jWUa4TEMNeJTrI5yDWzVLePvo1y90cOULJbNHazECJ5dOtBn3EZkVDbuCblwtAEhbgvAHnqeNdKnwJZGMo50OoWAWa47kASSAMw61rUoKWIxoCMSlwAKSTlmABqdDPlWQcHiPGudlB6tuaJE+s6tLf0151tbV9Rd+7b9Jq1QYWzsO9p7jE3GFxQWXdBfpZYtcBB5EFVgyYReIxXNu04CnJck7oERoBbZWMksQeTRlA7Ws8xt4lmCMUEsFOUd5jQedRbPdinEWOpALDKxAJAJECCfcKCiC+YHI4C3WeMs5gUZQAcwy6t1nl+NT4C8VtW1a3clUUHSdQoBrQpQUMTte3bjeZ1nlKnWOfKe8UrI+Wn8L/F/wpQfTUpSgUpSgUpSgUpSgVVXZ9sAAZgBoAHcADoAJq1SgzcBhFKkkufpLg9Y/IXXAHPuAq9ZsqghRzMmSSSeUknU6AeVQ7N7B+8uf3nq1QKUpQVcZmDIyozQTIUqDqpE8RA509KfwLvnb+OvcdeZcpAJ4tQASYyk9JjUDU1mfOd9hlFm4CykBgh4Xz5Vbi4Yyy8EwMsSZoNL0p/Au+dv46elP4F3zt/HVJMbdNqyWDLcLlWUjJmZUucp5KzKCPYRXezcRclhcLSFkqQJje3QrZUnmoHlQWvSn8C752/jp6U/gXfO38dVMZjbqXSEts66SSGgcMlVIBJJ5z2ZUgkEiq13a96MqpDQTmNq5HZBUZNCCWJUa65WjuoNT0p/Au+dv46gw924GuE2LnE4I1t8t2i/b7wa62ViXcEODIAMlGSZLaQwEkQDp9qOknjHY25bZsqM4AWAFYj+IWEgc4VR7Mw07wselP4F3zt/HT0p/Au+dv46y8RtO/oVtXQEuS4CHjtmBlAYSTxMeGTNoTAbSxtDEXRcZbcmFtnKuWQDcfMQGjmFiekad9Bc9KfwLvnb+OnpT+Bd87fx1QuYl92uR5Y3bqr2eLKL+Re7Qqv5detWNm3mLEMzdmYYQY3lwIxEAglQOfdQMdduPadRYuSyMBrb5lSB9ep/Sn8C752/jqw50Pu7p/oNT7qxhtW8APobh4UPYaSSgZxoPw5aHpQaPpT+Bd87fx09KfwLvnb+OqezMVda5dFxXCkC5aLLAVTK7vTrwhyG4pukQABVbDYu9CszNlIsZG4MrZrkPqNSWUgnQAaR3kNX0p/Au+dv46elP4F3zt/HVbfMXWHaN8wYAAgKLTQGMcInKeY1NWtmXC1m0xOYtbUk6akqDOmmtBj7fwl7EZMtphlmczJ1y8oY91K+hpQKUpQKUpQKUpQKUpQKUpQZuBx1pVYNctgi5ckFgCPpX6GrHzlY8a1+df3q1Sgq/OVjxrX51/esr5QfLLA4JFuX7yhGfICk3IOVm1CSY4TrHdW/VLamycPiVVcRZt3lVswW4odQ0ETDaTBPnQZuD25gscyCxesXwCSyqwYrwtBZDqOvMVq/NtjwbX5F/auGsqjWlRVVQWgKAAOA8gKu0FX5tseDa/Iv7U+bbHg2vyL+1WqUGbhMNYfN/8dFKtBDIk9lWnhnow/rUjbHwxYOcPZLKCFY21kA8wDEiYHlVjC4ZbYhc0TOrM2p56sSfbU1BV+bbHg2vyL+1VsLs+yWuzat6OAOBdBurZgad5PnWnVXB9u994P7VugfNtjwbX5F/aq/o+H3mTcJ3ZsiRmgtl75yiZiPbOlaVRHDLnzxxR3mPfl5Zo0mJiRyoIfmyx4Nr8i/tXvzbY8G1+Rf2q1SgzNp7PsizdItWwRbYghFBBynUaVZ+bbHg2vyL+1Nq+ou/dt+k1aoKV7A4dVLG1ahQSeBeQEnpXGGwdh1ncW11IIKJIIMEGJHkTV91BBBAIIgg6gjqDXFiyEGVZjU6ksZJkyWkmgg+bbHg2vyL+1e/NtjwbX5F/arVKD5b5VWltbvdqEnNOQZZjLExz5nzpXfy0/hf4v8AhSg+mpSlApSlApSlApSlApSlApSlApSlBg/LH1Sfef8AFq+RpSgUpSgUpSgUFeUoPaUpQKUpQDSlKBSlKBSlKDR2P9b8P96UpQf/2Q==" id="159" name="Google Shape;159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encrypted-tbn0.gstatic.com/images?q=tbn:ANd9GcR5E9ttEBVjHZwWD-p_TIQAaAXjXPADF8zfCsRL-g6Uihczf_qN" id="160" name="Google Shape;16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3200400"/>
            <a:ext cx="2714625" cy="168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>
            <p:ph idx="4294967295" type="body"/>
          </p:nvPr>
        </p:nvSpPr>
        <p:spPr>
          <a:xfrm>
            <a:off x="228600" y="685800"/>
            <a:ext cx="86106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Functions are independent part of a code which do a certain operation.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Functions may have input and may have output.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Functions are essential tool for developers.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When I need to build a helper function 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b="1" lang="en-US">
                <a:solidFill>
                  <a:srgbClr val="0070C0"/>
                </a:solidFill>
              </a:rPr>
              <a:t>DRY</a:t>
            </a:r>
            <a:r>
              <a:rPr lang="en-US"/>
              <a:t> Method -&gt; </a:t>
            </a:r>
            <a:r>
              <a:rPr b="1" lang="en-US" u="sng">
                <a:solidFill>
                  <a:srgbClr val="0070C0"/>
                </a:solidFill>
              </a:rPr>
              <a:t>D</a:t>
            </a:r>
            <a:r>
              <a:rPr lang="en-US"/>
              <a:t>on’t </a:t>
            </a:r>
            <a:r>
              <a:rPr b="1" lang="en-US" u="sng">
                <a:solidFill>
                  <a:srgbClr val="0070C0"/>
                </a:solidFill>
              </a:rPr>
              <a:t>R</a:t>
            </a:r>
            <a:r>
              <a:rPr lang="en-US"/>
              <a:t>epeat </a:t>
            </a:r>
            <a:r>
              <a:rPr b="1" lang="en-US" u="sng">
                <a:solidFill>
                  <a:srgbClr val="0070C0"/>
                </a:solidFill>
              </a:rPr>
              <a:t>Y</a:t>
            </a:r>
            <a:r>
              <a:rPr lang="en-US"/>
              <a:t>ourself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If you have a code which has certain input, get certain output and don’t influence the rest of your code. 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/>
              <a:t>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debarb">
  <a:themeElements>
    <a:clrScheme name="sidebarb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