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0" r:id="rId1"/>
  </p:sldMasterIdLst>
  <p:notesMasterIdLst>
    <p:notesMasterId r:id="rId10"/>
  </p:notesMasterIdLst>
  <p:handoutMasterIdLst>
    <p:handoutMasterId r:id="rId11"/>
  </p:handoutMasterIdLst>
  <p:sldIdLst>
    <p:sldId id="897" r:id="rId2"/>
    <p:sldId id="917" r:id="rId3"/>
    <p:sldId id="943" r:id="rId4"/>
    <p:sldId id="946" r:id="rId5"/>
    <p:sldId id="963" r:id="rId6"/>
    <p:sldId id="1007" r:id="rId7"/>
    <p:sldId id="971" r:id="rId8"/>
    <p:sldId id="973" r:id="rId9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200"/>
    <a:srgbClr val="0432FF"/>
    <a:srgbClr val="0008B2"/>
    <a:srgbClr val="FFF1C5"/>
    <a:srgbClr val="FFF4AC"/>
    <a:srgbClr val="FFFAA5"/>
    <a:srgbClr val="FFCC66"/>
    <a:srgbClr val="FFFFCC"/>
    <a:srgbClr val="006600"/>
    <a:srgbClr val="1D3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 autoAdjust="0"/>
    <p:restoredTop sz="90335" autoAdjust="0"/>
  </p:normalViewPr>
  <p:slideViewPr>
    <p:cSldViewPr snapToGrid="0" snapToObjects="1">
      <p:cViewPr varScale="1">
        <p:scale>
          <a:sx n="127" d="100"/>
          <a:sy n="127" d="100"/>
        </p:scale>
        <p:origin x="18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1704" y="-112"/>
      </p:cViewPr>
      <p:guideLst>
        <p:guide orient="horz" pos="2923"/>
        <p:guide pos="22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F0D2C31F-C683-5A4A-B55D-EBDD7546B284}" type="datetime1">
              <a:rPr lang="en-US"/>
              <a:pPr/>
              <a:t>11/8/20</a:t>
            </a:fld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A52B6155-CBD1-1348-94CD-64B98E35A76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B029E08-AA32-F841-9850-6BD74B135E76}" type="datetime1">
              <a:rPr lang="en-US"/>
              <a:pPr/>
              <a:t>11/8/20</a:t>
            </a:fld>
            <a:endParaRPr 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830394C-FF05-7F4A-8CA1-FD97CF60A4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49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 txBox="1">
            <a:spLocks noGrp="1" noChangeArrowheads="1"/>
          </p:cNvSpPr>
          <p:nvPr/>
        </p:nvSpPr>
        <p:spPr bwMode="auto"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823" tIns="0" rIns="18823" bIns="0" anchor="b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0D3D8A3-02AB-FE47-A3D4-2CAD85DF4686}" type="slidenum">
              <a:rPr lang="he-IL" sz="1000" i="1">
                <a:latin typeface="Times New Roman" charset="0"/>
                <a:cs typeface="Times New Roman" charset="0"/>
              </a:rPr>
              <a:pPr algn="r">
                <a:defRPr/>
              </a:pPr>
              <a:t>5</a:t>
            </a:fld>
            <a:endParaRPr lang="en-US" sz="100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6913"/>
            <a:ext cx="4640262" cy="34798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327" y="4408536"/>
            <a:ext cx="5124697" cy="4176735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68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45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74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0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29CD8-AAF7-CD4D-98B5-92505D4E914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20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E061A-3206-4D44-9C5A-1674BE5EB4CE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525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852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F7522-F9AF-4840-AC93-C82AFB8ED311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097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3F650-96CD-2B45-9CB0-B66A0A0715E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645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A62AD-8B9F-3042-9EC9-EBDCC2F161C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76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61C7-29F4-A242-8EED-DF162EA5855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498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D1987-1499-D342-9BBD-9F50F4C0B81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525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EF287-DEB1-F44A-B131-B827309A09B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44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B4CB-47DC-1D47-A2CD-6C9716C11B8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858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A089D-543D-F14B-9F67-02CE393170D7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758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860" y="203538"/>
            <a:ext cx="78675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" name="Straight Connector 2"/>
          <p:cNvCxnSpPr/>
          <p:nvPr userDrawn="1"/>
        </p:nvCxnSpPr>
        <p:spPr bwMode="auto">
          <a:xfrm flipV="1">
            <a:off x="596672" y="596626"/>
            <a:ext cx="7841976" cy="17047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596672" y="6578262"/>
            <a:ext cx="786152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CS, IDC Herzliya, 2020, lecture 3-1                                                                                                                                           slide </a:t>
            </a:r>
            <a:fld id="{0E022C0D-3723-2343-B86A-05A05703B5CB}" type="slidenum"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chemeClr val="tx1"/>
          </a:solidFill>
          <a:latin typeface="Times New Roman"/>
          <a:ea typeface="ＭＳ Ｐゴシック" charset="-128"/>
          <a:cs typeface="ＭＳ Ｐゴシック" charset="-128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n"/>
        <a:defRPr kumimoji="1">
          <a:solidFill>
            <a:schemeClr val="tx1"/>
          </a:solidFill>
          <a:latin typeface="Times New Roman"/>
          <a:ea typeface="ＭＳ Ｐゴシック" charset="-128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LjDyv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Scope</a:t>
            </a:r>
            <a:endParaRPr kumimoji="0" lang="en-US" sz="1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1169" y="1014071"/>
            <a:ext cx="5017597" cy="536414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226800" rIns="0" bIns="262800" anchor="ctr" anchorCtr="0"/>
          <a:lstStyle/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Consolas" charset="0"/>
                <a:cs typeface="Consolas" charset="0"/>
              </a:rPr>
              <a:t>public class ScopeDemo {</a:t>
            </a:r>
          </a:p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endParaRPr lang="en-US" sz="1200" dirty="0">
              <a:latin typeface="Consolas" charset="0"/>
              <a:cs typeface="Consolas" charset="0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    public static void main(String args[]) {	    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double g = </a:t>
            </a:r>
            <a:r>
              <a:rPr lang="cs-CZ" sz="1200" dirty="0">
                <a:latin typeface="Consolas"/>
                <a:ea typeface="Consolas"/>
                <a:cs typeface="Consolas"/>
              </a:rPr>
              <a:t>6.67408E-11</a:t>
            </a:r>
            <a:r>
              <a:rPr lang="en-US" sz="1200" dirty="0">
                <a:latin typeface="Consolas"/>
                <a:ea typeface="Consolas"/>
                <a:cs typeface="Consolas"/>
              </a:rPr>
              <a:t>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int c = </a:t>
            </a:r>
            <a:r>
              <a:rPr lang="is-IS" sz="1200" dirty="0">
                <a:latin typeface="Consolas"/>
                <a:ea typeface="Consolas"/>
                <a:cs typeface="Consolas"/>
              </a:rPr>
              <a:t>299792458</a:t>
            </a:r>
            <a:r>
              <a:rPr lang="en-US" sz="1200" dirty="0">
                <a:latin typeface="Consolas"/>
                <a:ea typeface="Consolas"/>
                <a:cs typeface="Consolas"/>
              </a:rPr>
              <a:t>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...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    }</a:t>
            </a:r>
          </a:p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endParaRPr lang="en-US" sz="1200" dirty="0">
              <a:latin typeface="Consolas" charset="0"/>
              <a:cs typeface="Consolas" charset="0"/>
            </a:endParaRPr>
          </a:p>
          <a:p>
            <a:pPr>
              <a:lnSpc>
                <a:spcPts val="1640"/>
              </a:lnSpc>
              <a:spcBef>
                <a:spcPts val="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public static double abs(int x) {</a:t>
            </a:r>
          </a:p>
          <a:p>
            <a:pPr>
              <a:lnSpc>
                <a:spcPts val="1640"/>
              </a:lnSpc>
              <a:spcBef>
                <a:spcPts val="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 if (x &lt; 0) {</a:t>
            </a:r>
          </a:p>
          <a:p>
            <a:pPr>
              <a:lnSpc>
                <a:spcPts val="1640"/>
              </a:lnSpc>
              <a:spcBef>
                <a:spcPts val="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    return –x;</a:t>
            </a:r>
          </a:p>
          <a:p>
            <a:pPr>
              <a:lnSpc>
                <a:spcPts val="1640"/>
              </a:lnSpc>
              <a:spcBef>
                <a:spcPts val="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 }</a:t>
            </a:r>
          </a:p>
          <a:p>
            <a:pPr>
              <a:lnSpc>
                <a:spcPts val="1640"/>
              </a:lnSpc>
              <a:spcBef>
                <a:spcPts val="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 return x        </a:t>
            </a:r>
          </a:p>
          <a:p>
            <a:pPr>
              <a:lnSpc>
                <a:spcPts val="1640"/>
              </a:lnSpc>
              <a:spcBef>
                <a:spcPts val="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}</a:t>
            </a:r>
          </a:p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Consolas" charset="0"/>
                <a:cs typeface="Consolas" charset="0"/>
              </a:rPr>
              <a:t>	</a:t>
            </a:r>
          </a:p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Consolas" charset="0"/>
                <a:cs typeface="Consolas" charset="0"/>
              </a:rPr>
              <a:t>    public static double sqrt(double x, double epsilon) {</a:t>
            </a:r>
          </a:p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Consolas" charset="0"/>
                <a:cs typeface="Consolas" charset="0"/>
              </a:rPr>
              <a:t>        if (x &lt; 0) return Double.NaN;</a:t>
            </a:r>
          </a:p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Consolas" charset="0"/>
                <a:cs typeface="Consolas" charset="0"/>
              </a:rPr>
              <a:t>	    double g = x;</a:t>
            </a:r>
          </a:p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Consolas" charset="0"/>
                <a:cs typeface="Consolas" charset="0"/>
              </a:rPr>
              <a:t>        while (Math.abs(g * g - x) &gt; epsilon) {</a:t>
            </a:r>
          </a:p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Consolas" charset="0"/>
                <a:cs typeface="Consolas" charset="0"/>
              </a:rPr>
              <a:t>            g =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g - (g * g - x) / (2 * g);</a:t>
            </a:r>
            <a:endParaRPr lang="en-US" sz="1200" dirty="0">
              <a:latin typeface="Consolas" charset="0"/>
              <a:cs typeface="Consolas" charset="0"/>
            </a:endParaRPr>
          </a:p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Consolas" charset="0"/>
                <a:cs typeface="Consolas" charset="0"/>
              </a:rPr>
              <a:t>        }</a:t>
            </a:r>
          </a:p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Consolas" charset="0"/>
                <a:cs typeface="Consolas" charset="0"/>
              </a:rPr>
              <a:t>        return g;</a:t>
            </a:r>
          </a:p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Consolas" charset="0"/>
                <a:cs typeface="Consolas" charset="0"/>
              </a:rPr>
              <a:t>    }</a:t>
            </a:r>
          </a:p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49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Scope</a:t>
            </a:r>
            <a:endParaRPr kumimoji="0" lang="en-US" sz="1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1169" y="1014071"/>
            <a:ext cx="5017597" cy="536414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226800" rIns="0" bIns="262800" anchor="ctr" anchorCtr="0"/>
          <a:lstStyle/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Consolas" charset="0"/>
                <a:cs typeface="Consolas" charset="0"/>
              </a:rPr>
              <a:t>public class ScopeDemo {</a:t>
            </a:r>
          </a:p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endParaRPr lang="en-US" sz="1200" dirty="0">
              <a:latin typeface="Consolas" charset="0"/>
              <a:cs typeface="Consolas" charset="0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    public static void main(String args[]) {	    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double </a:t>
            </a:r>
            <a:r>
              <a:rPr lang="en-US" sz="1200" dirty="0">
                <a:solidFill>
                  <a:srgbClr val="945200"/>
                </a:solidFill>
                <a:latin typeface="Consolas"/>
                <a:ea typeface="Consolas"/>
                <a:cs typeface="Consolas"/>
              </a:rPr>
              <a:t>g</a:t>
            </a:r>
            <a:r>
              <a:rPr lang="en-US" sz="1200" dirty="0">
                <a:latin typeface="Consolas"/>
                <a:ea typeface="Consolas"/>
                <a:cs typeface="Consolas"/>
              </a:rPr>
              <a:t> = </a:t>
            </a:r>
            <a:r>
              <a:rPr lang="cs-CZ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6.67408E-11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int </a:t>
            </a:r>
            <a:r>
              <a:rPr lang="en-US" sz="1200" dirty="0">
                <a:solidFill>
                  <a:srgbClr val="945200"/>
                </a:solidFill>
                <a:latin typeface="Consolas"/>
                <a:ea typeface="Consolas"/>
                <a:cs typeface="Consolas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is-I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299792458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...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    }</a:t>
            </a:r>
          </a:p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endParaRPr lang="en-US" sz="1200" dirty="0">
              <a:latin typeface="Consolas" charset="0"/>
              <a:cs typeface="Consolas" charset="0"/>
            </a:endParaRPr>
          </a:p>
          <a:p>
            <a:pPr>
              <a:lnSpc>
                <a:spcPts val="1640"/>
              </a:lnSpc>
              <a:spcBef>
                <a:spcPts val="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public static double abs(int </a:t>
            </a:r>
            <a:r>
              <a:rPr lang="en-US" sz="1200" dirty="0">
                <a:solidFill>
                  <a:srgbClr val="C50202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dirty="0">
                <a:latin typeface="Consolas"/>
                <a:ea typeface="Consolas"/>
                <a:cs typeface="Consolas"/>
              </a:rPr>
              <a:t>) {</a:t>
            </a:r>
          </a:p>
          <a:p>
            <a:pPr>
              <a:lnSpc>
                <a:spcPts val="1640"/>
              </a:lnSpc>
              <a:spcBef>
                <a:spcPts val="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 if (</a:t>
            </a:r>
            <a:r>
              <a:rPr lang="en-US" sz="1200" dirty="0">
                <a:solidFill>
                  <a:srgbClr val="C50202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dirty="0">
                <a:latin typeface="Consolas"/>
                <a:ea typeface="Consolas"/>
                <a:cs typeface="Consolas"/>
              </a:rPr>
              <a:t> &lt; 0) {</a:t>
            </a:r>
          </a:p>
          <a:p>
            <a:pPr>
              <a:lnSpc>
                <a:spcPts val="1640"/>
              </a:lnSpc>
              <a:spcBef>
                <a:spcPts val="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    return –</a:t>
            </a:r>
            <a:r>
              <a:rPr lang="en-US" sz="1200" dirty="0">
                <a:solidFill>
                  <a:srgbClr val="C50202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dirty="0">
                <a:latin typeface="Consolas"/>
                <a:ea typeface="Consolas"/>
                <a:cs typeface="Consolas"/>
              </a:rPr>
              <a:t>;</a:t>
            </a:r>
          </a:p>
          <a:p>
            <a:pPr>
              <a:lnSpc>
                <a:spcPts val="1640"/>
              </a:lnSpc>
              <a:spcBef>
                <a:spcPts val="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 }</a:t>
            </a:r>
          </a:p>
          <a:p>
            <a:pPr>
              <a:lnSpc>
                <a:spcPts val="1640"/>
              </a:lnSpc>
              <a:spcBef>
                <a:spcPts val="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 return </a:t>
            </a:r>
            <a:r>
              <a:rPr lang="en-US" sz="1200" dirty="0">
                <a:solidFill>
                  <a:srgbClr val="C50202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dirty="0">
                <a:latin typeface="Consolas"/>
                <a:ea typeface="Consolas"/>
                <a:cs typeface="Consolas"/>
              </a:rPr>
              <a:t>        </a:t>
            </a:r>
          </a:p>
          <a:p>
            <a:pPr>
              <a:lnSpc>
                <a:spcPts val="1640"/>
              </a:lnSpc>
              <a:spcBef>
                <a:spcPts val="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}</a:t>
            </a:r>
          </a:p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Consolas" charset="0"/>
                <a:cs typeface="Consolas" charset="0"/>
              </a:rPr>
              <a:t>	</a:t>
            </a:r>
          </a:p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Consolas" charset="0"/>
                <a:cs typeface="Consolas" charset="0"/>
              </a:rPr>
              <a:t>    public static double sqrt(double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cs typeface="Consolas" charset="0"/>
              </a:rPr>
              <a:t>x</a:t>
            </a:r>
            <a:r>
              <a:rPr lang="en-US" sz="1200" dirty="0">
                <a:latin typeface="Consolas" charset="0"/>
                <a:cs typeface="Consolas" charset="0"/>
              </a:rPr>
              <a:t>, double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cs typeface="Consolas" charset="0"/>
              </a:rPr>
              <a:t>epsilon</a:t>
            </a:r>
            <a:r>
              <a:rPr lang="en-US" sz="1200" dirty="0">
                <a:latin typeface="Consolas" charset="0"/>
                <a:cs typeface="Consolas" charset="0"/>
              </a:rPr>
              <a:t>) {</a:t>
            </a:r>
          </a:p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Consolas" charset="0"/>
                <a:cs typeface="Consolas" charset="0"/>
              </a:rPr>
              <a:t>        if (x &lt; 0) return Double.NaN;</a:t>
            </a:r>
          </a:p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Consolas" charset="0"/>
                <a:cs typeface="Consolas" charset="0"/>
              </a:rPr>
              <a:t>	    double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cs typeface="Consolas" charset="0"/>
              </a:rPr>
              <a:t>g = x</a:t>
            </a:r>
            <a:r>
              <a:rPr lang="en-US" sz="1200" dirty="0">
                <a:latin typeface="Consolas" charset="0"/>
                <a:cs typeface="Consolas" charset="0"/>
              </a:rPr>
              <a:t>;</a:t>
            </a:r>
          </a:p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Consolas" charset="0"/>
                <a:cs typeface="Consolas" charset="0"/>
              </a:rPr>
              <a:t>        while (Math.abs(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cs typeface="Consolas" charset="0"/>
              </a:rPr>
              <a:t>g * g</a:t>
            </a:r>
            <a:r>
              <a:rPr lang="en-US" sz="1200" dirty="0">
                <a:latin typeface="Consolas" charset="0"/>
                <a:cs typeface="Consolas" charset="0"/>
              </a:rPr>
              <a:t> - x) &gt;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cs typeface="Consolas" charset="0"/>
              </a:rPr>
              <a:t>epsilon</a:t>
            </a:r>
            <a:r>
              <a:rPr lang="en-US" sz="1200" dirty="0">
                <a:latin typeface="Consolas" charset="0"/>
                <a:cs typeface="Consolas" charset="0"/>
              </a:rPr>
              <a:t>) {</a:t>
            </a:r>
          </a:p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Consolas" charset="0"/>
                <a:cs typeface="Consolas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cs typeface="Consolas" charset="0"/>
              </a:rPr>
              <a:t>g </a:t>
            </a:r>
            <a:r>
              <a:rPr lang="en-US" sz="1200" dirty="0">
                <a:latin typeface="Consolas" charset="0"/>
                <a:cs typeface="Consolas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cs typeface="Consolas" charset="0"/>
              </a:rPr>
              <a:t> 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 (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cs typeface="Consolas" charset="0"/>
              </a:rPr>
              <a:t>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cs typeface="Consolas" charset="0"/>
              </a:rPr>
              <a:t>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cs typeface="Consolas" charset="0"/>
              </a:rPr>
              <a:t>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/ (2 * </a:t>
            </a:r>
            <a:r>
              <a:rPr lang="en-US" sz="1200" dirty="0">
                <a:solidFill>
                  <a:srgbClr val="0000FF"/>
                </a:solidFill>
                <a:latin typeface="Consolas" charset="0"/>
                <a:cs typeface="Consolas" charset="0"/>
              </a:rPr>
              <a:t>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charset="0"/>
              <a:cs typeface="Consolas" charset="0"/>
            </a:endParaRPr>
          </a:p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Consolas" charset="0"/>
                <a:cs typeface="Consolas" charset="0"/>
              </a:rPr>
              <a:t>        }</a:t>
            </a:r>
          </a:p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Consolas" charset="0"/>
                <a:cs typeface="Consolas" charset="0"/>
              </a:rPr>
              <a:t>        return g;</a:t>
            </a:r>
          </a:p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Consolas" charset="0"/>
                <a:cs typeface="Consolas" charset="0"/>
              </a:rPr>
              <a:t>    }</a:t>
            </a:r>
          </a:p>
          <a:p>
            <a:pPr marL="342900" indent="-342900">
              <a:spcBef>
                <a:spcPts val="200"/>
              </a:spcBef>
              <a:spcAft>
                <a:spcPts val="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Consolas" charset="0"/>
                <a:cs typeface="Consolas" charset="0"/>
              </a:rPr>
              <a:t>}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890176" y="1904179"/>
            <a:ext cx="2796624" cy="387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 sz="2800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</a:pPr>
            <a:r>
              <a:rPr lang="en-US" sz="1400" u="sng" dirty="0">
                <a:solidFill>
                  <a:srgbClr val="000000"/>
                </a:solidFill>
                <a:latin typeface="Times New Roman"/>
                <a:cs typeface="Times New Roman"/>
              </a:rPr>
              <a:t>Scope of a variable:</a:t>
            </a:r>
            <a:b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a region of code where the variable is recognized</a:t>
            </a:r>
          </a:p>
          <a:p>
            <a:pPr marL="179388" lvl="1" indent="-179388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The scope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of a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local variable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is the code segment (between curly brackets) in which it is declared</a:t>
            </a:r>
          </a:p>
          <a:p>
            <a:pPr marL="179388" lvl="1" indent="-179388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The scope of a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parameter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is the function in which it is declared</a:t>
            </a:r>
          </a:p>
          <a:p>
            <a:pPr marL="179388" lvl="1" indent="-179388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Different scopes can use the same names for representing different variables.</a:t>
            </a:r>
          </a:p>
          <a:p>
            <a:pPr marL="179388" lvl="1" indent="-179388">
              <a:lnSpc>
                <a:spcPct val="100000"/>
              </a:lnSpc>
              <a:spcBef>
                <a:spcPts val="600"/>
              </a:spcBef>
              <a:buSzPct val="100000"/>
              <a:buFont typeface="Arial"/>
              <a:buChar char="•"/>
            </a:pP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566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2078" y="965619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cs typeface="Times New Roman"/>
              </a:rPr>
              <a:t>Overview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Function anatomy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cs typeface="Times New Roman"/>
              </a:rPr>
              <a:t>Parameters / arguments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Function call and return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cs typeface="Times New Roman"/>
              </a:rPr>
              <a:t>Overloading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697949" y="2061152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827761" y="938725"/>
            <a:ext cx="397493" cy="388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827761" y="1438058"/>
            <a:ext cx="397493" cy="38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2078" y="965619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cs typeface="Times New Roman"/>
              </a:rPr>
              <a:t>Overview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Function anatomy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cs typeface="Times New Roman"/>
              </a:rPr>
              <a:t>Parameters / arguments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Function call and return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cs typeface="Times New Roman"/>
              </a:rPr>
              <a:t>Overloading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817250" y="938725"/>
            <a:ext cx="397493" cy="388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817250" y="1438058"/>
            <a:ext cx="397493" cy="388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823480" y="1974703"/>
            <a:ext cx="397493" cy="3889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817250" y="2565091"/>
            <a:ext cx="397493" cy="3889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817250" y="3064424"/>
            <a:ext cx="397493" cy="38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defRPr/>
            </a:pPr>
            <a:r>
              <a:rPr lang="en-US" sz="1400" dirty="0"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defRPr/>
            </a:pPr>
            <a:r>
              <a:rPr lang="en-US" sz="1400" dirty="0">
                <a:latin typeface="Times New Roman"/>
                <a:cs typeface="Times New Roman"/>
              </a:rPr>
              <a:t>Shimon Schocken</a:t>
            </a:r>
          </a:p>
          <a:p>
            <a:pPr algn="l">
              <a:defRPr/>
            </a:pPr>
            <a:r>
              <a:rPr lang="en-US" sz="1400" dirty="0">
                <a:latin typeface="Times New Roman"/>
                <a:cs typeface="Times New Roman"/>
              </a:rPr>
              <a:t>IDC Herzliya</a:t>
            </a:r>
          </a:p>
        </p:txBody>
      </p:sp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3287152" y="1740285"/>
            <a:ext cx="24097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defRPr/>
            </a:pPr>
            <a:r>
              <a:rPr lang="en-US" sz="2000" dirty="0">
                <a:solidFill>
                  <a:srgbClr val="737373"/>
                </a:solidFill>
                <a:latin typeface="Times New Roman"/>
                <a:cs typeface="Times New Roman"/>
              </a:rPr>
              <a:t>Lecture 3-1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51258" y="2144746"/>
            <a:ext cx="295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3600" dirty="0">
                <a:latin typeface="Times New Roman"/>
                <a:cs typeface="Times New Roman"/>
              </a:rPr>
              <a:t>Functions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535309" y="3050046"/>
            <a:ext cx="5993366" cy="2080048"/>
            <a:chOff x="1721810" y="3236709"/>
            <a:chExt cx="5993366" cy="2080048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 cstate="print"/>
            <a:srcRect t="-1" b="22597"/>
            <a:stretch/>
          </p:blipFill>
          <p:spPr>
            <a:xfrm>
              <a:off x="3347264" y="3237114"/>
              <a:ext cx="2204828" cy="1705912"/>
            </a:xfrm>
            <a:prstGeom prst="rect">
              <a:avLst/>
            </a:prstGeom>
          </p:spPr>
        </p:pic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 rot="617349">
              <a:off x="4107396" y="3869771"/>
              <a:ext cx="441783" cy="77008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kumimoji="1" lang="en-US" sz="4400" i="1" dirty="0">
                  <a:solidFill>
                    <a:schemeClr val="bg1"/>
                  </a:solidFill>
                  <a:latin typeface="Times" charset="0"/>
                </a:rPr>
                <a:t>f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721810" y="3236709"/>
              <a:ext cx="1625454" cy="170591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552092" y="3236709"/>
              <a:ext cx="2163084" cy="170591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8" name="AutoShape 4"/>
            <p:cNvCxnSpPr>
              <a:cxnSpLocks noChangeShapeType="1"/>
            </p:cNvCxnSpPr>
            <p:nvPr/>
          </p:nvCxnSpPr>
          <p:spPr bwMode="auto">
            <a:xfrm>
              <a:off x="2328409" y="4446390"/>
              <a:ext cx="698235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" name="AutoShape 5"/>
            <p:cNvCxnSpPr>
              <a:cxnSpLocks noChangeShapeType="1"/>
            </p:cNvCxnSpPr>
            <p:nvPr/>
          </p:nvCxnSpPr>
          <p:spPr bwMode="auto">
            <a:xfrm>
              <a:off x="2328409" y="4090070"/>
              <a:ext cx="699822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" name="AutoShape 6"/>
            <p:cNvCxnSpPr>
              <a:cxnSpLocks noChangeShapeType="1"/>
            </p:cNvCxnSpPr>
            <p:nvPr/>
          </p:nvCxnSpPr>
          <p:spPr bwMode="auto">
            <a:xfrm>
              <a:off x="2328409" y="3740004"/>
              <a:ext cx="707760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956423" y="3470369"/>
              <a:ext cx="405059" cy="4623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kumimoji="1" lang="en-US" sz="2400" i="1" dirty="0">
                  <a:latin typeface="Times" charset="0"/>
                </a:rPr>
                <a:t>x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958011" y="3798210"/>
              <a:ext cx="405059" cy="4623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kumimoji="1" lang="en-US" sz="2400" i="1" dirty="0">
                  <a:latin typeface="Times" charset="0"/>
                </a:rPr>
                <a:t>y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975473" y="4186280"/>
              <a:ext cx="388227" cy="4623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kumimoji="1" lang="en-US" sz="2400" i="1" dirty="0">
                  <a:latin typeface="Times" charset="0"/>
                </a:rPr>
                <a:t>z</a:t>
              </a:r>
            </a:p>
          </p:txBody>
        </p:sp>
        <p:cxnSp>
          <p:nvCxnSpPr>
            <p:cNvPr id="11" name="AutoShape 7"/>
            <p:cNvCxnSpPr>
              <a:cxnSpLocks noChangeShapeType="1"/>
              <a:stCxn id="18" idx="3"/>
            </p:cNvCxnSpPr>
            <p:nvPr/>
          </p:nvCxnSpPr>
          <p:spPr bwMode="auto">
            <a:xfrm>
              <a:off x="5552092" y="4090070"/>
              <a:ext cx="576527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6217519" y="3804430"/>
              <a:ext cx="1350492" cy="4623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kumimoji="1" lang="en-US" sz="2400" i="1" dirty="0">
                  <a:latin typeface="Times" charset="0"/>
                </a:rPr>
                <a:t>f </a:t>
              </a:r>
              <a:r>
                <a:rPr kumimoji="1" lang="en-US" sz="2400" dirty="0">
                  <a:latin typeface="Times" charset="0"/>
                </a:rPr>
                <a:t>(</a:t>
              </a:r>
              <a:r>
                <a:rPr kumimoji="1" lang="en-US" sz="2400" i="1" dirty="0">
                  <a:latin typeface="Times" charset="0"/>
                </a:rPr>
                <a:t>x, y, z</a:t>
              </a:r>
              <a:r>
                <a:rPr kumimoji="1" lang="en-US" sz="2400" dirty="0">
                  <a:latin typeface="Times" charset="0"/>
                </a:rPr>
                <a:t>)</a:t>
              </a:r>
              <a:endParaRPr kumimoji="1" lang="en-US" sz="2400" i="1" dirty="0">
                <a:latin typeface="Time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721810" y="4943026"/>
              <a:ext cx="5993366" cy="37373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38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747390"/>
            <a:ext cx="5127134" cy="332765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2000" rIns="0" bIns="0" anchor="t" anchorCtr="0"/>
          <a:lstStyle/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public class MyMath {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Consolas"/>
                <a:ea typeface="Consolas"/>
                <a:cs typeface="Consolas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public static void main(String args[]) {	    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d = </a:t>
            </a:r>
            <a:r>
              <a:rPr lang="en-US" sz="1200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distance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(2,1,5,4);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System.out.println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d);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 </a:t>
            </a: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	</a:t>
            </a:r>
          </a:p>
          <a:p>
            <a:pPr>
              <a:lnSpc>
                <a:spcPts val="16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charset="0"/>
                <a:cs typeface="Consolas" charset="0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/** Euclidean distance between (x1,x2) and (y1,y1) */</a:t>
            </a:r>
          </a:p>
          <a:p>
            <a:pPr>
              <a:lnSpc>
                <a:spcPts val="16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double distance(double x1, double y1,</a:t>
            </a:r>
          </a:p>
          <a:p>
            <a:pPr>
              <a:lnSpc>
                <a:spcPts val="16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 double x2, double y2) {</a:t>
            </a:r>
          </a:p>
          <a:p>
            <a:pPr>
              <a:lnSpc>
                <a:spcPts val="16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dx = x2 - x1;</a:t>
            </a:r>
          </a:p>
          <a:p>
            <a:pPr>
              <a:lnSpc>
                <a:spcPts val="16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dy = y2 - y1;</a:t>
            </a:r>
          </a:p>
          <a:p>
            <a:pPr>
              <a:lnSpc>
                <a:spcPts val="16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return </a:t>
            </a:r>
            <a:r>
              <a:rPr lang="en-US" sz="1200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Math.sqrt</a:t>
            </a:r>
            <a:r>
              <a:rPr lang="en-US" sz="1200" dirty="0">
                <a:latin typeface="Consolas"/>
                <a:ea typeface="Consolas"/>
                <a:cs typeface="Consolas"/>
              </a:rPr>
              <a:t>(dx*dx + dy*dy);</a:t>
            </a:r>
          </a:p>
          <a:p>
            <a:pPr>
              <a:lnSpc>
                <a:spcPts val="1640"/>
              </a:lnSpc>
              <a:spcBef>
                <a:spcPts val="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640"/>
              </a:lnSpc>
              <a:spcBef>
                <a:spcPts val="600"/>
              </a:spcBef>
            </a:pPr>
            <a:r>
              <a:rPr lang="en-US" sz="1200" dirty="0">
                <a:latin typeface="Consolas" charset="0"/>
                <a:cs typeface="Consolas" charset="0"/>
              </a:rPr>
              <a:t>}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Functions</a:t>
            </a:r>
            <a:endParaRPr kumimoji="0" lang="en-US" sz="1800" dirty="0"/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 rot="850674">
            <a:off x="6499316" y="2261491"/>
            <a:ext cx="598559" cy="36997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kumimoji="1" lang="en-US" i="1" dirty="0">
                <a:solidFill>
                  <a:schemeClr val="bg1"/>
                </a:solidFill>
                <a:latin typeface="Consolas"/>
                <a:cs typeface="Consolas"/>
              </a:rPr>
              <a:t>abs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2B0B16-9824-6C4E-A4A0-3468ABFC34D0}"/>
              </a:ext>
            </a:extLst>
          </p:cNvPr>
          <p:cNvGrpSpPr/>
          <p:nvPr/>
        </p:nvGrpSpPr>
        <p:grpSpPr>
          <a:xfrm>
            <a:off x="488366" y="4474741"/>
            <a:ext cx="5974756" cy="659620"/>
            <a:chOff x="488366" y="4474741"/>
            <a:chExt cx="5974756" cy="6596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0C001A-3ACD-A84A-AE65-6335E67F9E7D}"/>
                </a:ext>
              </a:extLst>
            </p:cNvPr>
            <p:cNvSpPr/>
            <p:nvPr/>
          </p:nvSpPr>
          <p:spPr>
            <a:xfrm>
              <a:off x="5463361" y="4510406"/>
              <a:ext cx="9997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u="sng" dirty="0">
                  <a:latin typeface="Times New Roman"/>
                  <a:ea typeface="ＭＳ Ｐゴシック" charset="-128"/>
                  <a:cs typeface="Times New Roman"/>
                  <a:hlinkClick r:id="rId3"/>
                </a:rPr>
                <a:t>JavaTutor</a:t>
              </a:r>
              <a:endParaRPr lang="en-US" sz="1600" u="sng">
                <a:latin typeface="Times New Roman"/>
                <a:ea typeface="ＭＳ Ｐゴシック" charset="-128"/>
                <a:cs typeface="Times New Roman"/>
              </a:endParaRPr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76BD6BE1-9172-FF44-AC44-8A9F1388F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66" y="4474741"/>
              <a:ext cx="5361363" cy="659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 sz="2800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 sz="18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18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18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18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18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18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114300" lvl="1" indent="0">
                <a:lnSpc>
                  <a:spcPct val="100000"/>
                </a:lnSpc>
                <a:spcBef>
                  <a:spcPts val="1200"/>
                </a:spcBef>
                <a:buSzPct val="100000"/>
                <a:buNone/>
              </a:pPr>
              <a:r>
                <a:rPr lang="en-US" sz="1800" dirty="0">
                  <a:latin typeface="Times New Roman"/>
                  <a:cs typeface="Times New Roman"/>
                </a:rPr>
                <a:t>Tool for visualizing the execution of Java programs: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32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Arguments / parameters</a:t>
            </a:r>
            <a:endParaRPr kumimoji="0" lang="en-US" sz="1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832" y="1849643"/>
            <a:ext cx="4561894" cy="235405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2">
                <a:alpha val="2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82880" tIns="91440" rIns="0" bIns="91440" anchor="t" anchorCtr="0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ScopeDemo {</a:t>
            </a:r>
          </a:p>
          <a:p>
            <a:r>
              <a:rPr lang="en-US" sz="12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public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main(String[] </a:t>
            </a:r>
            <a:r>
              <a:rPr lang="en-US" sz="1200" dirty="0">
                <a:solidFill>
                  <a:srgbClr val="7E504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2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  for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2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7E504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= 1; </a:t>
            </a:r>
            <a:r>
              <a:rPr lang="en-US" sz="1200" dirty="0">
                <a:solidFill>
                  <a:srgbClr val="7E504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&lt;= 4; </a:t>
            </a:r>
            <a:r>
              <a:rPr lang="en-US" sz="1200" dirty="0">
                <a:solidFill>
                  <a:srgbClr val="7E504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++) { </a:t>
            </a:r>
          </a:p>
          <a:p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        System.</a:t>
            </a:r>
            <a:r>
              <a:rPr lang="en-US" sz="1200" dirty="0">
                <a:solidFill>
                  <a:srgbClr val="0326CC"/>
                </a:solidFill>
                <a:effectLst/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.println(</a:t>
            </a:r>
            <a:r>
              <a:rPr lang="en-US" sz="1200" dirty="0">
                <a:solidFill>
                  <a:srgbClr val="7E504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sz="1200" dirty="0">
                <a:solidFill>
                  <a:srgbClr val="3933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+ cube(</a:t>
            </a:r>
            <a:r>
              <a:rPr lang="en-US" sz="1200" dirty="0">
                <a:solidFill>
                  <a:srgbClr val="7E504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     }</a:t>
            </a:r>
          </a:p>
          <a:p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  }</a:t>
            </a:r>
            <a:b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</a:br>
            <a:endParaRPr lang="en-US" sz="12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cube(</a:t>
            </a:r>
            <a:r>
              <a:rPr lang="en-US" sz="1200" dirty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  <a:endParaRPr lang="en-US" sz="1200" dirty="0">
              <a:solidFill>
                <a:srgbClr val="931A68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return </a:t>
            </a:r>
            <a:r>
              <a:rPr lang="en-US" sz="1200" dirty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1200" dirty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1200" dirty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89044" y="3981342"/>
            <a:ext cx="1664364" cy="111824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alpha val="2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08000" tIns="93600" rIns="182880" bIns="183600" anchor="t" anchorCtr="0">
            <a:prstTxWarp prst="textNoShape">
              <a:avLst/>
            </a:prstTxWarp>
            <a:noAutofit/>
          </a:bodyPr>
          <a:lstStyle/>
          <a:p>
            <a:pPr>
              <a:lnSpc>
                <a:spcPts val="19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% </a:t>
            </a:r>
            <a:r>
              <a:rPr lang="en-US" sz="1200" b="1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java SqrtDemo</a:t>
            </a:r>
          </a:p>
          <a:p>
            <a:r>
              <a:rPr lang="cs-CZ" sz="1200" dirty="0">
                <a:latin typeface="Consolas" charset="0"/>
                <a:ea typeface="Consolas" charset="0"/>
                <a:cs typeface="Consolas" charset="0"/>
              </a:rPr>
              <a:t>1 1</a:t>
            </a:r>
          </a:p>
          <a:p>
            <a:r>
              <a:rPr lang="cs-CZ" sz="1200" dirty="0">
                <a:latin typeface="Consolas" charset="0"/>
                <a:ea typeface="Consolas" charset="0"/>
                <a:cs typeface="Consolas" charset="0"/>
              </a:rPr>
              <a:t>2 8</a:t>
            </a:r>
          </a:p>
          <a:p>
            <a:r>
              <a:rPr lang="cs-CZ" sz="1200" dirty="0">
                <a:latin typeface="Consolas" charset="0"/>
                <a:ea typeface="Consolas" charset="0"/>
                <a:cs typeface="Consolas" charset="0"/>
              </a:rPr>
              <a:t>3 27</a:t>
            </a:r>
          </a:p>
          <a:p>
            <a:r>
              <a:rPr lang="cs-CZ" sz="1200" dirty="0">
                <a:latin typeface="Consolas" charset="0"/>
                <a:ea typeface="Consolas" charset="0"/>
                <a:cs typeface="Consolas" charset="0"/>
              </a:rPr>
              <a:t>4 64</a:t>
            </a:r>
          </a:p>
        </p:txBody>
      </p:sp>
    </p:spTree>
    <p:extLst>
      <p:ext uri="{BB962C8B-B14F-4D97-AF65-F5344CB8AC3E}">
        <p14:creationId xmlns:p14="http://schemas.microsoft.com/office/powerpoint/2010/main" val="251011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Arguments / parameters</a:t>
            </a:r>
            <a:endParaRPr kumimoji="0" lang="en-US" sz="1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832" y="1849643"/>
            <a:ext cx="4561894" cy="2910345"/>
          </a:xfrm>
          <a:prstGeom prst="rect">
            <a:avLst/>
          </a:prstGeom>
          <a:solidFill>
            <a:schemeClr val="bg1"/>
          </a:solidFill>
          <a:ln w="15875">
            <a:solidFill>
              <a:schemeClr val="bg2">
                <a:alpha val="2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82880" tIns="91440" rIns="0" bIns="91440" anchor="t" anchorCtr="0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ScopeDemo 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public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main(String[] </a:t>
            </a:r>
            <a:r>
              <a:rPr lang="en-US" sz="1200" dirty="0">
                <a:solidFill>
                  <a:srgbClr val="7E504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2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  for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2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7E504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= 1; </a:t>
            </a:r>
            <a:r>
              <a:rPr lang="en-US" sz="1200" dirty="0">
                <a:solidFill>
                  <a:srgbClr val="7E504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&lt;= 4; </a:t>
            </a:r>
            <a:r>
              <a:rPr lang="en-US" sz="1200" dirty="0">
                <a:solidFill>
                  <a:srgbClr val="7E504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++) { </a:t>
            </a:r>
          </a:p>
          <a:p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        System.</a:t>
            </a:r>
            <a:r>
              <a:rPr lang="en-US" sz="1200" dirty="0">
                <a:solidFill>
                  <a:srgbClr val="0326CC"/>
                </a:solidFill>
                <a:effectLst/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.println(</a:t>
            </a:r>
            <a:r>
              <a:rPr lang="en-US" sz="1200" dirty="0">
                <a:solidFill>
                  <a:srgbClr val="7E504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sz="1200" dirty="0">
                <a:solidFill>
                  <a:srgbClr val="3933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+ cube(</a:t>
            </a:r>
            <a:r>
              <a:rPr lang="en-US" sz="1200" dirty="0">
                <a:solidFill>
                  <a:srgbClr val="7E504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     }</a:t>
            </a:r>
          </a:p>
          <a:p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  }</a:t>
            </a:r>
            <a:b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</a:br>
            <a:endParaRPr lang="en-US" sz="12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public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cube(</a:t>
            </a:r>
            <a:r>
              <a:rPr lang="en-US" sz="12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7E504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  <a:endParaRPr lang="en-US" sz="1200" dirty="0">
              <a:solidFill>
                <a:srgbClr val="931A68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  int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7E504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200" dirty="0">
                <a:solidFill>
                  <a:srgbClr val="7E504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1200" dirty="0">
                <a:solidFill>
                  <a:srgbClr val="7E504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1200" dirty="0">
                <a:solidFill>
                  <a:srgbClr val="7E504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200" dirty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0;</a:t>
            </a:r>
          </a:p>
          <a:p>
            <a:r>
              <a:rPr lang="en-US" sz="1200" dirty="0">
                <a:solidFill>
                  <a:srgbClr val="931A6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  return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7E504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200" dirty="0">
              <a:solidFill>
                <a:srgbClr val="931A68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r>
              <a:rPr lang="en-US" sz="1200" dirty="0">
                <a:effectLst/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89044" y="3981342"/>
            <a:ext cx="1664364" cy="111824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alpha val="2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08000" tIns="93600" rIns="182880" bIns="183600" anchor="t" anchorCtr="0">
            <a:prstTxWarp prst="textNoShape">
              <a:avLst/>
            </a:prstTxWarp>
            <a:noAutofit/>
          </a:bodyPr>
          <a:lstStyle/>
          <a:p>
            <a:pPr>
              <a:lnSpc>
                <a:spcPts val="19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% </a:t>
            </a:r>
            <a:r>
              <a:rPr lang="en-US" sz="1200" b="1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java SqrtDemo</a:t>
            </a:r>
          </a:p>
          <a:p>
            <a:r>
              <a:rPr lang="cs-CZ" sz="1200" dirty="0">
                <a:latin typeface="Consolas" charset="0"/>
                <a:ea typeface="Consolas" charset="0"/>
                <a:cs typeface="Consolas" charset="0"/>
              </a:rPr>
              <a:t>1 1</a:t>
            </a:r>
          </a:p>
          <a:p>
            <a:r>
              <a:rPr lang="cs-CZ" sz="1200" dirty="0">
                <a:latin typeface="Consolas" charset="0"/>
                <a:ea typeface="Consolas" charset="0"/>
                <a:cs typeface="Consolas" charset="0"/>
              </a:rPr>
              <a:t>2 8</a:t>
            </a:r>
          </a:p>
          <a:p>
            <a:r>
              <a:rPr lang="cs-CZ" sz="1200" dirty="0">
                <a:latin typeface="Consolas" charset="0"/>
                <a:ea typeface="Consolas" charset="0"/>
                <a:cs typeface="Consolas" charset="0"/>
              </a:rPr>
              <a:t>3 27</a:t>
            </a:r>
          </a:p>
          <a:p>
            <a:r>
              <a:rPr lang="cs-CZ" sz="1200" dirty="0">
                <a:latin typeface="Consolas" charset="0"/>
                <a:ea typeface="Consolas" charset="0"/>
                <a:cs typeface="Consolas" charset="0"/>
              </a:rPr>
              <a:t>4 64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395120" y="858129"/>
            <a:ext cx="2252212" cy="580735"/>
          </a:xfrm>
          <a:prstGeom prst="wedgeRoundRectCallout">
            <a:avLst>
              <a:gd name="adj1" fmla="val -50131"/>
              <a:gd name="adj2" fmla="val 217988"/>
              <a:gd name="adj3" fmla="val 16667"/>
            </a:avLst>
          </a:prstGeom>
          <a:solidFill>
            <a:srgbClr val="FFF1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marL="0" lvl="1" indent="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None/>
            </a:pPr>
            <a:r>
              <a:rPr kumimoji="0"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 argument is not </a:t>
            </a:r>
            <a:r>
              <a:rPr kumimoji="0"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0"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None/>
            </a:pPr>
            <a:r>
              <a:rPr kumimoji="0"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 argument is </a:t>
            </a:r>
            <a:r>
              <a:rPr kumimoji="0"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0"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’s </a:t>
            </a:r>
            <a:r>
              <a:rPr kumimoji="0" lang="en-US" sz="14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value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54804" y="3251091"/>
            <a:ext cx="1893096" cy="1460501"/>
          </a:xfrm>
          <a:prstGeom prst="wedgeRoundRectCallout">
            <a:avLst>
              <a:gd name="adj1" fmla="val 97423"/>
              <a:gd name="adj2" fmla="val -20953"/>
              <a:gd name="adj3" fmla="val 16667"/>
            </a:avLst>
          </a:prstGeom>
          <a:solidFill>
            <a:srgbClr val="FFF1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Ins="0" rtlCol="0" anchor="ctr" anchorCtr="0"/>
          <a:lstStyle/>
          <a:p>
            <a:pPr marL="0" lvl="1" indent="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None/>
            </a:pPr>
            <a:r>
              <a:rPr kumimoji="0"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If a parameter (like </a:t>
            </a:r>
            <a:r>
              <a:rPr kumimoji="0"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kumimoji="0"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) has a </a:t>
            </a:r>
            <a:r>
              <a:rPr kumimoji="0" lang="en-US" sz="14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primitive type </a:t>
            </a:r>
            <a:r>
              <a:rPr kumimoji="0"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kumimoji="0" lang="en-US" sz="1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0"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0" lang="en-US" sz="1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kumimoji="0"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0" lang="en-US" sz="1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kumimoji="0"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 etc.), the function cannot change it.</a:t>
            </a:r>
            <a:endParaRPr kumimoji="0" lang="en-US" sz="14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54804" y="1701800"/>
            <a:ext cx="2070896" cy="878093"/>
          </a:xfrm>
          <a:prstGeom prst="wedgeRoundRectCallout">
            <a:avLst>
              <a:gd name="adj1" fmla="val 83943"/>
              <a:gd name="adj2" fmla="val 149695"/>
              <a:gd name="adj3" fmla="val 16667"/>
            </a:avLst>
          </a:prstGeom>
          <a:solidFill>
            <a:srgbClr val="FFF1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Ins="0" rtlCol="0" anchor="ctr" anchorCtr="0"/>
          <a:lstStyle/>
          <a:p>
            <a:pPr marL="0" lvl="1" indent="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None/>
            </a:pPr>
            <a:r>
              <a:rPr kumimoji="0"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0"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  <a:r>
              <a:rPr kumimoji="0"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cube</a:t>
            </a:r>
            <a:r>
              <a:rPr kumimoji="0"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kumimoji="0"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0"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of </a:t>
            </a:r>
            <a:r>
              <a:rPr kumimoji="0"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kumimoji="0"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are different variables (different scopes)</a:t>
            </a:r>
            <a:endParaRPr kumimoji="0" lang="en-US" sz="14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642568" y="4540466"/>
            <a:ext cx="2779544" cy="822500"/>
          </a:xfrm>
          <a:prstGeom prst="wedgeRoundRectCallout">
            <a:avLst>
              <a:gd name="adj1" fmla="val -35081"/>
              <a:gd name="adj2" fmla="val -11366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marL="139700" lvl="1" indent="-139700">
              <a:spcBef>
                <a:spcPts val="3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0"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i</a:t>
            </a:r>
            <a:r>
              <a:rPr kumimoji="0"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and x variables are not necessary, and are used to for illustrating a few things</a:t>
            </a:r>
          </a:p>
        </p:txBody>
      </p:sp>
    </p:spTree>
    <p:extLst>
      <p:ext uri="{BB962C8B-B14F-4D97-AF65-F5344CB8AC3E}">
        <p14:creationId xmlns:p14="http://schemas.microsoft.com/office/powerpoint/2010/main" val="235835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1_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c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arrow"/>
          <a:tailEnd type="arrow"/>
        </a:ln>
        <a:effectLst/>
      </a:spPr>
      <a:bodyPr/>
      <a:lstStyle/>
    </a:lnDef>
  </a:objectDefaults>
  <a:extraClrSchemeLst>
    <a:extraClrScheme>
      <a:clrScheme name="introc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c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33966</TotalTime>
  <Words>766</Words>
  <Application>Microsoft Macintosh PowerPoint</Application>
  <PresentationFormat>On-screen Show (4:3)</PresentationFormat>
  <Paragraphs>143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Comic Sans MS</vt:lpstr>
      <vt:lpstr>Consolas</vt:lpstr>
      <vt:lpstr>Monaco</vt:lpstr>
      <vt:lpstr>Monotype Sorts</vt:lpstr>
      <vt:lpstr>Times</vt:lpstr>
      <vt:lpstr>Times New Roman</vt:lpstr>
      <vt:lpstr>Wingdings</vt:lpstr>
      <vt:lpstr>1_introcs</vt:lpstr>
      <vt:lpstr>Scope</vt:lpstr>
      <vt:lpstr>Scope</vt:lpstr>
      <vt:lpstr>Functions</vt:lpstr>
      <vt:lpstr>Functions</vt:lpstr>
      <vt:lpstr>PowerPoint Presentation</vt:lpstr>
      <vt:lpstr>Functions</vt:lpstr>
      <vt:lpstr>Arguments / parameters</vt:lpstr>
      <vt:lpstr>Arguments / parameters</vt:lpstr>
    </vt:vector>
  </TitlesOfParts>
  <Manager/>
  <Company>Princeton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 of Two:  Trace</dc:title>
  <dc:subject/>
  <dc:creator>Kevin Wayne</dc:creator>
  <cp:keywords/>
  <dc:description/>
  <cp:lastModifiedBy>Schocken Shimon</cp:lastModifiedBy>
  <cp:revision>1229</cp:revision>
  <cp:lastPrinted>2020-10-07T06:41:49Z</cp:lastPrinted>
  <dcterms:created xsi:type="dcterms:W3CDTF">2010-03-25T13:24:56Z</dcterms:created>
  <dcterms:modified xsi:type="dcterms:W3CDTF">2020-11-08T11:28:05Z</dcterms:modified>
  <cp:category/>
</cp:coreProperties>
</file>