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6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746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/>
    <p:restoredTop sz="90839"/>
  </p:normalViewPr>
  <p:slideViewPr>
    <p:cSldViewPr>
      <p:cViewPr varScale="1">
        <p:scale>
          <a:sx n="79" d="100"/>
          <a:sy n="79" d="100"/>
        </p:scale>
        <p:origin x="200" y="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F1BFCC-9D40-EE4D-A536-C68AB7DC4C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5865B-AD20-134B-AC97-6D705BD080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F5DFB-4596-3241-A965-A2E6A08A865B}" type="datetimeFigureOut">
              <a:rPr lang="en-IL" smtClean="0"/>
              <a:t>23/11/2020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BF017-4AB9-6A41-B15C-4D349FB935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28FC1-1477-AD44-ACCA-97A19D7EE3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B7C0E-C6A1-8D4F-AD3C-EF6360C5FE8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4271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29023F-8CB3-0847-8BCC-CEA6F43DC5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85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91946A-EA8C-3840-8052-D066EFBC3EA7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00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B37BBE-1427-EC40-8175-003D86F569AC}" type="slidenum">
              <a:rPr lang="en-US"/>
              <a:pPr/>
              <a:t>10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23CDB9-E92E-9247-A0E0-A36CC28D98FA}" type="slidenum">
              <a:rPr lang="en-US"/>
              <a:pPr/>
              <a:t>11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23CDB9-E92E-9247-A0E0-A36CC28D98FA}" type="slidenum">
              <a:rPr lang="en-US"/>
              <a:pPr/>
              <a:t>12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58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CF191D-D5CE-8D40-A409-525D5C149FCF}" type="slidenum">
              <a:rPr lang="en-US"/>
              <a:pPr/>
              <a:t>2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939815-5C9C-124D-A9EB-F104B9B264BE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F82759-DCD7-164F-88AB-EE33225D56C3}" type="slidenum">
              <a:rPr lang="en-US"/>
              <a:pPr/>
              <a:t>4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2A036-5C85-2D4B-B61F-ED39BBD7E38B}" type="slidenum">
              <a:rPr lang="en-US"/>
              <a:pPr/>
              <a:t>5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C31D3D-290F-4343-B7B4-6E28E9B79D0B}" type="slidenum">
              <a:rPr lang="en-US"/>
              <a:pPr/>
              <a:t>6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1E77D-06A8-004A-8378-BF0427466AF8}" type="slidenum">
              <a:rPr lang="en-US"/>
              <a:pPr/>
              <a:t>7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2EE04E-329B-094B-87BC-3A6B98CA5AEB}" type="slidenum">
              <a:rPr lang="en-US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3C77F-BCCA-2D48-ACC3-0206D8E8B29E}" type="slidenum">
              <a:rPr lang="en-US"/>
              <a:pPr/>
              <a:t>9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0" y="6613525"/>
            <a:ext cx="9144000" cy="269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000">
                <a:latin typeface="Comic Sans MS" charset="0"/>
              </a:rPr>
              <a:t>Introduction to Computer Science   •   Robert Sedgewick and Kevin Wayne   •   Copyright © 2005   •   http://www.cs.Princeton.EDU/IntroCS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prstGeom prst="rect">
            <a:avLst/>
          </a:prstGeom>
          <a:ln>
            <a:tailEnd type="none" w="sm" len="sm"/>
          </a:ln>
        </p:spPr>
        <p:txBody>
          <a:bodyPr/>
          <a:lstStyle>
            <a:lvl1pPr defTabSz="915988"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0"/>
            <a:ext cx="7848600" cy="5410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8C029F-62F1-2E4E-B7A8-A860E7772678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835AC7-D8E1-3647-8E21-7E3EAF7F4EFB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AE3FA5E-5D4C-5B47-A489-CE1825036FB8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444C297-60BC-9B44-B393-78E015B474E9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0C98178-47BC-B34D-936B-9BFC2A8CAF66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FF3D55-FB1F-5345-AE8F-005EDA7493BD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84F2F07-0F12-ED44-8DAC-990D13282924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3E0257-5FA1-AC40-9063-4A40BE8FBB27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1E3BFCE-2723-5F4A-8E46-BB0792A5B9DC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A689A0B-3463-6542-B6F6-C7367088D056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>
                <a:latin typeface="+mn-lt"/>
              </a:defRPr>
            </a:lvl1pPr>
          </a:lstStyle>
          <a:p>
            <a:fld id="{554C615C-F5CB-C343-BDB1-7833F967B5D0}" type="slidenum">
              <a:rPr lang="en-US"/>
              <a:pPr/>
              <a:t>‹#›</a:t>
            </a:fld>
            <a:endParaRPr lang="en-US" sz="1400"/>
          </a:p>
        </p:txBody>
      </p:sp>
      <p:sp>
        <p:nvSpPr>
          <p:cNvPr id="5" name="Rectangle 3"/>
          <p:cNvSpPr txBox="1">
            <a:spLocks noChangeArrowheads="1"/>
          </p:cNvSpPr>
          <p:nvPr userDrawn="1"/>
        </p:nvSpPr>
        <p:spPr>
          <a:xfrm>
            <a:off x="533400" y="1219200"/>
            <a:ext cx="8153400" cy="1905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Times New Roman"/>
                <a:ea typeface="+mn-ea"/>
                <a:cs typeface="Times New Roman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35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Times New Roman"/>
                <a:ea typeface="ＭＳ Ｐゴシック" charset="-128"/>
                <a:cs typeface="Times New Roman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Times New Roman"/>
                <a:ea typeface="ＭＳ Ｐゴシック" charset="-128"/>
                <a:cs typeface="Times New Roman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Times New Roman"/>
                <a:ea typeface="ＭＳ Ｐゴシック" charset="-128"/>
                <a:cs typeface="Times New Roman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Times New Roman"/>
                <a:ea typeface="ＭＳ Ｐゴシック" charset="-128"/>
                <a:cs typeface="Times New Roman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kumimoji="0" lang="en-US" sz="1800" u="sng" dirty="0">
                <a:solidFill>
                  <a:schemeClr val="tx1"/>
                </a:solidFill>
              </a:rPr>
              <a:t>Shuffling a deck of </a:t>
            </a:r>
            <a:r>
              <a:rPr kumimoji="0" lang="en-US" sz="1800" i="1" u="sng" dirty="0">
                <a:solidFill>
                  <a:schemeClr val="tx1"/>
                </a:solidFill>
              </a:rPr>
              <a:t>N </a:t>
            </a:r>
            <a:r>
              <a:rPr kumimoji="0" lang="en-US" sz="1800" u="sng" dirty="0">
                <a:solidFill>
                  <a:schemeClr val="tx1"/>
                </a:solidFill>
              </a:rPr>
              <a:t>cards:</a:t>
            </a:r>
          </a:p>
          <a:p>
            <a:pPr marL="114300" lvl="1" indent="0">
              <a:lnSpc>
                <a:spcPct val="100000"/>
              </a:lnSpc>
              <a:spcBef>
                <a:spcPts val="1200"/>
              </a:spcBef>
              <a:buFont typeface="Monotype Sorts" charset="2"/>
              <a:buNone/>
            </a:pPr>
            <a:r>
              <a:rPr kumimoji="0" lang="en-US" sz="1600" dirty="0"/>
              <a:t>In the </a:t>
            </a:r>
            <a:r>
              <a:rPr kumimoji="0" lang="en-US" sz="1600" i="1" dirty="0" err="1"/>
              <a:t>i</a:t>
            </a:r>
            <a:r>
              <a:rPr kumimoji="0" lang="en-US" sz="1600" dirty="0" err="1"/>
              <a:t>-th</a:t>
            </a:r>
            <a:r>
              <a:rPr kumimoji="0" lang="en-US" sz="1600" dirty="0"/>
              <a:t> iteration:  The cards in positions 0 to </a:t>
            </a:r>
            <a:r>
              <a:rPr kumimoji="0" lang="en-US" sz="1600" i="1" dirty="0"/>
              <a:t>i</a:t>
            </a:r>
            <a:r>
              <a:rPr kumimoji="0" lang="en-US" sz="1200" i="1" dirty="0"/>
              <a:t> </a:t>
            </a:r>
            <a:r>
              <a:rPr kumimoji="0" lang="en-US" sz="1600" i="0" dirty="0"/>
              <a:t>–</a:t>
            </a:r>
            <a:r>
              <a:rPr kumimoji="0" lang="en-US" sz="1200" i="0" dirty="0"/>
              <a:t> </a:t>
            </a:r>
            <a:r>
              <a:rPr kumimoji="0" lang="en-US" sz="1600" i="0" dirty="0"/>
              <a:t>1</a:t>
            </a:r>
            <a:r>
              <a:rPr kumimoji="0" lang="en-US" sz="1600" dirty="0"/>
              <a:t> are considered shuffled. </a:t>
            </a:r>
          </a:p>
          <a:p>
            <a:pPr marL="114300" lvl="1" indent="0">
              <a:lnSpc>
                <a:spcPct val="100000"/>
              </a:lnSpc>
              <a:spcBef>
                <a:spcPts val="1200"/>
              </a:spcBef>
              <a:buFont typeface="Monotype Sorts" charset="2"/>
              <a:buNone/>
            </a:pPr>
            <a:r>
              <a:rPr kumimoji="0" lang="en-US" sz="1600" dirty="0"/>
              <a:t>In the </a:t>
            </a:r>
            <a:r>
              <a:rPr kumimoji="0" lang="en-US" sz="1600" i="1" dirty="0" err="1"/>
              <a:t>i</a:t>
            </a:r>
            <a:r>
              <a:rPr kumimoji="0" lang="en-US" sz="1600" dirty="0" err="1"/>
              <a:t>-th</a:t>
            </a:r>
            <a:r>
              <a:rPr kumimoji="0" lang="en-US" sz="1600" dirty="0"/>
              <a:t> iteration:  Choose a random index </a:t>
            </a:r>
            <a:r>
              <a:rPr kumimoji="0" lang="en-US" sz="1600" i="1" dirty="0"/>
              <a:t>r</a:t>
            </a:r>
            <a:r>
              <a:rPr kumimoji="0" lang="en-US" sz="1600" dirty="0"/>
              <a:t> from </a:t>
            </a:r>
            <a:r>
              <a:rPr kumimoji="0" lang="en-US" sz="1600" i="1" dirty="0" err="1"/>
              <a:t>i</a:t>
            </a:r>
            <a:r>
              <a:rPr kumimoji="0" lang="en-US" sz="1600" dirty="0"/>
              <a:t> to </a:t>
            </a:r>
            <a:r>
              <a:rPr kumimoji="0" lang="en-US" sz="1600" i="1" dirty="0"/>
              <a:t>N</a:t>
            </a:r>
            <a:r>
              <a:rPr kumimoji="0" lang="en-US" sz="1600" dirty="0"/>
              <a:t> –1,</a:t>
            </a:r>
            <a:br>
              <a:rPr kumimoji="0" lang="en-US" sz="1600" dirty="0"/>
            </a:br>
            <a:r>
              <a:rPr kumimoji="0" lang="en-US" sz="1600" dirty="0"/>
              <a:t>                                  swap the cards in positions </a:t>
            </a:r>
            <a:r>
              <a:rPr kumimoji="0" lang="en-US" sz="1600" i="1" dirty="0" err="1"/>
              <a:t>i</a:t>
            </a:r>
            <a:r>
              <a:rPr kumimoji="0" lang="en-US" sz="1600" dirty="0"/>
              <a:t> and </a:t>
            </a:r>
            <a:r>
              <a:rPr kumimoji="0" lang="en-US" sz="1600" i="1" dirty="0"/>
              <a:t>r</a:t>
            </a:r>
            <a:endParaRPr kumimoji="0"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charset="2"/>
        <a:defRPr kumimoji="1">
          <a:solidFill>
            <a:srgbClr val="003399"/>
          </a:solidFill>
          <a:latin typeface="Times New Roman"/>
          <a:ea typeface="+mn-ea"/>
          <a:cs typeface="Times New Roman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charset="2"/>
        <a:buChar char="n"/>
        <a:defRPr kumimoji="1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charset="2"/>
        <a:buChar char="!"/>
        <a:defRPr kumimoji="1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7338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4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5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48006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6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340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7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6670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 dirty="0">
                <a:solidFill>
                  <a:schemeClr val="accent2"/>
                </a:solidFill>
                <a:latin typeface="Comic Sans MS" charset="0"/>
              </a:rPr>
              <a:t>2</a:t>
            </a:r>
            <a:r>
              <a:rPr kumimoji="1" lang="en-US" sz="1600" dirty="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32004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3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69342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10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74676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J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1938281" y="4038600"/>
            <a:ext cx="66675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58674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8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64008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9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37338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2</a:t>
            </a:r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42672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3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006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4</a:t>
            </a: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53340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5</a:t>
            </a:r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26670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0</a:t>
            </a: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32004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1</a:t>
            </a:r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69342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8</a:t>
            </a:r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74676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9</a:t>
            </a: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1466850" y="3657600"/>
            <a:ext cx="16002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58674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6</a:t>
            </a:r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64008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7</a:t>
            </a:r>
          </a:p>
        </p:txBody>
      </p:sp>
      <p:sp>
        <p:nvSpPr>
          <p:cNvPr id="4122" name="Rectangle 26"/>
          <p:cNvSpPr>
            <a:spLocks noChangeArrowheads="1"/>
          </p:cNvSpPr>
          <p:nvPr/>
        </p:nvSpPr>
        <p:spPr bwMode="auto">
          <a:xfrm>
            <a:off x="2667000" y="4038600"/>
            <a:ext cx="533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bg1"/>
                </a:solidFill>
                <a:latin typeface="Comic Sans MS" charset="0"/>
              </a:rPr>
              <a:t>9</a:t>
            </a:r>
            <a:r>
              <a:rPr kumimoji="1" lang="en-US" sz="1600">
                <a:solidFill>
                  <a:schemeClr val="bg1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6400800" y="4038600"/>
            <a:ext cx="533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bg1"/>
                </a:solidFill>
                <a:latin typeface="Comic Sans MS" charset="0"/>
              </a:rPr>
              <a:t>2</a:t>
            </a:r>
            <a:r>
              <a:rPr kumimoji="1" lang="en-US" sz="1600">
                <a:solidFill>
                  <a:schemeClr val="bg1"/>
                </a:solidFill>
                <a:latin typeface="Symbol" charset="2"/>
                <a:sym typeface="Symbol" charset="2"/>
              </a:rPr>
              <a:t></a:t>
            </a:r>
          </a:p>
        </p:txBody>
      </p:sp>
      <p:cxnSp>
        <p:nvCxnSpPr>
          <p:cNvPr id="4125" name="AutoShape 29"/>
          <p:cNvCxnSpPr>
            <a:cxnSpLocks noChangeShapeType="1"/>
            <a:stCxn id="4122" idx="2"/>
            <a:endCxn id="4123" idx="2"/>
          </p:cNvCxnSpPr>
          <p:nvPr/>
        </p:nvCxnSpPr>
        <p:spPr bwMode="auto">
          <a:xfrm rot="16200000" flipH="1">
            <a:off x="4799806" y="2553494"/>
            <a:ext cx="1588" cy="3733800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 type="triangle" w="sm" len="sm"/>
            <a:tailEnd type="triangle" w="sm" len="sm"/>
          </a:ln>
        </p:spPr>
      </p:cxn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1143000" y="4953000"/>
            <a:ext cx="548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u="sng" dirty="0">
                <a:latin typeface="Times New Roman"/>
                <a:cs typeface="Times New Roman"/>
              </a:rPr>
              <a:t>Iteration 0</a:t>
            </a:r>
            <a:r>
              <a:rPr lang="en-US" sz="1600" dirty="0">
                <a:latin typeface="Times New Roman"/>
                <a:cs typeface="Times New Roman"/>
              </a:rPr>
              <a:t>: Select a random integer between 0 and 9: </a:t>
            </a:r>
            <a:r>
              <a:rPr lang="en-US" sz="1600" b="1" dirty="0">
                <a:latin typeface="Times New Roman"/>
                <a:cs typeface="Times New Roman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6152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2" grpId="0" animBg="1"/>
      <p:bldP spid="4123" grpId="0" animBg="1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7338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J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4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8006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8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3340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3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26670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9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32004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5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9342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6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4676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2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58674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10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64008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7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7467600" y="4038600"/>
            <a:ext cx="533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bg1"/>
                </a:solidFill>
                <a:latin typeface="Comic Sans MS" charset="0"/>
              </a:rPr>
              <a:t>2</a:t>
            </a:r>
            <a:r>
              <a:rPr kumimoji="1" lang="en-US" sz="1600">
                <a:solidFill>
                  <a:schemeClr val="bg1"/>
                </a:solidFill>
                <a:latin typeface="Symbol" charset="2"/>
                <a:sym typeface="Symbol" charset="2"/>
              </a:rPr>
              <a:t></a:t>
            </a:r>
          </a:p>
        </p:txBody>
      </p:sp>
      <p:cxnSp>
        <p:nvCxnSpPr>
          <p:cNvPr id="22556" name="AutoShape 28"/>
          <p:cNvCxnSpPr>
            <a:cxnSpLocks noChangeShapeType="1"/>
            <a:stCxn id="22554" idx="2"/>
            <a:endCxn id="22554" idx="2"/>
          </p:cNvCxnSpPr>
          <p:nvPr/>
        </p:nvCxnSpPr>
        <p:spPr bwMode="auto">
          <a:xfrm rot="16200000" flipH="1">
            <a:off x="7734300" y="4419600"/>
            <a:ext cx="1588" cy="1588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 type="triangle" w="sm" len="sm"/>
            <a:tailEnd type="triangle" w="sm" len="sm"/>
          </a:ln>
        </p:spPr>
      </p:cxn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143000" y="4953000"/>
            <a:ext cx="548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u="sng" dirty="0">
                <a:latin typeface="Times New Roman"/>
                <a:cs typeface="Times New Roman"/>
              </a:rPr>
              <a:t>Iteration 9</a:t>
            </a:r>
            <a:r>
              <a:rPr lang="en-US" sz="1600" dirty="0">
                <a:latin typeface="Times New Roman"/>
                <a:cs typeface="Times New Roman"/>
              </a:rPr>
              <a:t>: Select a random integer between 0 and 9: </a:t>
            </a:r>
            <a:r>
              <a:rPr lang="en-US" sz="1600" b="1" dirty="0">
                <a:latin typeface="Times New Roman"/>
                <a:cs typeface="Times New Roman"/>
              </a:rPr>
              <a:t>9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A5DFD0F0-9E23-CF49-AB0E-BC8339246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281" y="4038600"/>
            <a:ext cx="66675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3F1474B9-A8CA-F74A-AFE7-6F341205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2</a:t>
            </a: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E3690F7E-44AB-4447-8CF2-57F94AE09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3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77727346-11DA-0B4F-B8CE-E8B55095B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4</a:t>
            </a:r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52BA5206-2B9F-3E40-9FED-1FA4E3C35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5</a:t>
            </a:r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2FC600DF-ED64-FC41-857A-7BA50A708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0</a:t>
            </a:r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7487A912-AED5-484D-9977-0B1ABB2E6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1</a:t>
            </a:r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06F0A6B4-52DD-B041-9C30-2AED83627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8</a:t>
            </a:r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BCB20F5A-A0DD-3945-AAD5-88988B3C7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9</a:t>
            </a:r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AB8EBBF5-C24D-2345-82E2-B21023BF7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3657600"/>
            <a:ext cx="16002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AD8FAC2B-C8D9-714A-8646-2EB7BCDCA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6</a:t>
            </a:r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FE3D7CC3-1418-7248-B2C0-512D06A85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4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7338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J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4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8006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8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3340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3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26670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9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2004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5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69342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6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74676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2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58674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10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64008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7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1143000" y="4953000"/>
            <a:ext cx="381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  <a:latin typeface="Times New Roman"/>
                <a:cs typeface="Times New Roman"/>
              </a:rPr>
              <a:t>Shuffling complete!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D56CFB57-2914-CE40-98ED-E1659243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281" y="4038600"/>
            <a:ext cx="66675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D4C792CB-0538-B94C-A0AE-F28BB82C8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2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E47A87BF-0D2E-E64B-8D84-AABE93FF3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3</a:t>
            </a: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1214FE31-CBCE-FA49-B26D-31A6B0827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4</a:t>
            </a:r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83469611-DBBB-5F4A-A999-321ECBDDC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5</a:t>
            </a:r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664E097B-D2B2-C743-81DD-A03248050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0</a:t>
            </a: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95BDDBFD-6394-4446-AE7B-7917BF85E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1</a:t>
            </a:r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2D27C622-FC54-1C45-8995-E5E8DC7B8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8</a:t>
            </a: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CD2C962F-87BE-BB40-95FE-3EE91BE90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9</a:t>
            </a:r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B0461D2F-0254-0D40-83F6-82C2013F4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3657600"/>
            <a:ext cx="16002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7E3C30B7-3FCA-9244-984B-90C20676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6</a:t>
            </a:r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A0B39888-CC52-E548-B32A-9BA1340FA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7817F9-8B01-BE46-94AF-ECFE4B38CF45}"/>
              </a:ext>
            </a:extLst>
          </p:cNvPr>
          <p:cNvSpPr/>
          <p:nvPr/>
        </p:nvSpPr>
        <p:spPr bwMode="auto">
          <a:xfrm>
            <a:off x="457200" y="1066800"/>
            <a:ext cx="8001000" cy="2057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F1FC5539-183E-AC4D-922F-A6248780D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142999"/>
            <a:ext cx="5410200" cy="266700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82880" tIns="136800" rIns="182880" bIns="182880" anchor="t" anchorCtr="0">
            <a:prstTxWarp prst="textNoShape">
              <a:avLst/>
            </a:prstTxWarp>
            <a:noAutofit/>
          </a:bodyPr>
          <a:lstStyle/>
          <a:p>
            <a:pPr>
              <a:spcBef>
                <a:spcPts val="400"/>
              </a:spcBef>
            </a:pPr>
            <a:r>
              <a:rPr lang="en-US" sz="14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Shuffles the deck</a:t>
            </a:r>
          </a:p>
          <a:p>
            <a:pPr>
              <a:spcBef>
                <a:spcPts val="400"/>
              </a:spcBef>
            </a:pP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(</a:t>
            </a: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0;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&lt;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N-1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++) {</a:t>
            </a:r>
          </a:p>
          <a:p>
            <a:pPr>
              <a:spcBef>
                <a:spcPts val="400"/>
              </a:spcBef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4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Selects a random number between i and N-1 </a:t>
            </a:r>
          </a:p>
          <a:p>
            <a:pPr>
              <a:spcBef>
                <a:spcPts val="400"/>
              </a:spcBef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(</a:t>
            </a:r>
            <a:r>
              <a:rPr lang="en-US" sz="1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(Math.</a:t>
            </a:r>
            <a:r>
              <a:rPr lang="en-US" sz="1400" i="1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random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 * (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-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));</a:t>
            </a:r>
          </a:p>
          <a:p>
            <a:pPr>
              <a:spcBef>
                <a:spcPts val="400"/>
              </a:spcBef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4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Swaps cards r and card i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String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temp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deck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];</a:t>
            </a:r>
          </a:p>
          <a:p>
            <a:pPr>
              <a:spcBef>
                <a:spcPts val="400"/>
              </a:spcBef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deck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 =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deck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];</a:t>
            </a:r>
          </a:p>
          <a:p>
            <a:pPr>
              <a:spcBef>
                <a:spcPts val="400"/>
              </a:spcBef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deck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 = </a:t>
            </a:r>
            <a:r>
              <a:rPr lang="en-US" sz="140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temp;</a:t>
            </a:r>
            <a:endParaRPr lang="en-US" sz="1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spcBef>
                <a:spcPts val="400"/>
              </a:spcBef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400" dirty="0">
              <a:solidFill>
                <a:srgbClr val="000008"/>
              </a:solidFill>
              <a:latin typeface="Consolas"/>
              <a:cs typeface="Consolas"/>
            </a:endParaRPr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8E4FB458-9F88-C042-9A18-11378901D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97468"/>
            <a:ext cx="381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  <a:latin typeface="Times New Roman"/>
                <a:cs typeface="Times New Roman"/>
              </a:rPr>
              <a:t>Implementation:</a:t>
            </a:r>
          </a:p>
        </p:txBody>
      </p:sp>
    </p:spTree>
    <p:extLst>
      <p:ext uri="{BB962C8B-B14F-4D97-AF65-F5344CB8AC3E}">
        <p14:creationId xmlns:p14="http://schemas.microsoft.com/office/powerpoint/2010/main" val="185557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7338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4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5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48006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6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3340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7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6670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9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32004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3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69342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10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74676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J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58674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8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64008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2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3200400" y="4038600"/>
            <a:ext cx="533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bg1"/>
                </a:solidFill>
                <a:latin typeface="Comic Sans MS" charset="0"/>
              </a:rPr>
              <a:t>5</a:t>
            </a:r>
            <a:r>
              <a:rPr kumimoji="1" lang="en-US" sz="1600">
                <a:solidFill>
                  <a:schemeClr val="bg1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bg1"/>
                </a:solidFill>
                <a:latin typeface="Comic Sans MS" charset="0"/>
              </a:rPr>
              <a:t>3</a:t>
            </a:r>
            <a:r>
              <a:rPr kumimoji="1" lang="en-US" sz="1600">
                <a:solidFill>
                  <a:schemeClr val="bg1"/>
                </a:solidFill>
                <a:latin typeface="Symbol" charset="2"/>
                <a:sym typeface="Symbol" charset="2"/>
              </a:rPr>
              <a:t></a:t>
            </a:r>
          </a:p>
        </p:txBody>
      </p:sp>
      <p:cxnSp>
        <p:nvCxnSpPr>
          <p:cNvPr id="6173" name="AutoShape 29"/>
          <p:cNvCxnSpPr>
            <a:cxnSpLocks noChangeShapeType="1"/>
            <a:stCxn id="6170" idx="2"/>
            <a:endCxn id="6171" idx="2"/>
          </p:cNvCxnSpPr>
          <p:nvPr/>
        </p:nvCxnSpPr>
        <p:spPr bwMode="auto">
          <a:xfrm rot="16200000" flipH="1">
            <a:off x="3999706" y="3886994"/>
            <a:ext cx="1588" cy="1066800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 type="triangle" w="sm" len="sm"/>
            <a:tailEnd type="triangle" w="sm" len="sm"/>
          </a:ln>
        </p:spPr>
      </p:cxn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1143000" y="4953000"/>
            <a:ext cx="548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u="sng" dirty="0">
                <a:latin typeface="Times New Roman"/>
                <a:cs typeface="Times New Roman"/>
              </a:rPr>
              <a:t>Iteration 1</a:t>
            </a:r>
            <a:r>
              <a:rPr lang="en-US" sz="1600" dirty="0">
                <a:latin typeface="Times New Roman"/>
                <a:cs typeface="Times New Roman"/>
              </a:rPr>
              <a:t>: Select a random integer between 1 and 9: </a:t>
            </a:r>
            <a:r>
              <a:rPr lang="en-US" sz="1600" b="1" dirty="0">
                <a:latin typeface="Times New Roman"/>
                <a:cs typeface="Times New Roman"/>
              </a:rPr>
              <a:t>3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03679A2C-345D-A54F-8BA4-3E40C5D4F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281" y="4038600"/>
            <a:ext cx="66675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0D4A48B7-A389-F143-9B3E-82FCE8971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2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66CBBEA6-B010-7443-9AFE-74E33592B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3</a:t>
            </a: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1886A103-F657-7549-8455-82EC9FB31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4</a:t>
            </a:r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54B7716E-0212-434F-B4D7-C21958AA0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5</a:t>
            </a:r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9B71BDE2-66A3-E741-874A-14955C2EE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0</a:t>
            </a: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D4C38F57-22B4-E243-A3B2-8F8165C0E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1</a:t>
            </a:r>
          </a:p>
        </p:txBody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FF8EF30F-ADEC-4D4C-9A6C-D050ED278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8</a:t>
            </a:r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949224AA-A1FC-9D40-A494-1E659D02B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9</a:t>
            </a:r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3BDA7320-95C4-3740-B094-24F924C9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3657600"/>
            <a:ext cx="16002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D36245B6-4681-CF45-A144-09C9E47E1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6</a:t>
            </a:r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A8AB543F-DA34-9C45-A076-75F4158B3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0" grpId="0" animBg="1"/>
      <p:bldP spid="6171" grpId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338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4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3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8006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6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3340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7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26670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9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32004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5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69342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10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74676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J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58674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8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64008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2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3733800" y="4038600"/>
            <a:ext cx="533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bg1"/>
                </a:solidFill>
                <a:latin typeface="Comic Sans MS" charset="0"/>
              </a:rPr>
              <a:t>J</a:t>
            </a:r>
            <a:r>
              <a:rPr kumimoji="1" lang="en-US" sz="1600">
                <a:solidFill>
                  <a:schemeClr val="bg1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7467600" y="4038600"/>
            <a:ext cx="533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bg1"/>
                </a:solidFill>
                <a:latin typeface="Comic Sans MS" charset="0"/>
              </a:rPr>
              <a:t>4</a:t>
            </a:r>
            <a:r>
              <a:rPr kumimoji="1" lang="en-US" sz="1600">
                <a:solidFill>
                  <a:schemeClr val="bg1"/>
                </a:solidFill>
                <a:latin typeface="Symbol" charset="2"/>
                <a:sym typeface="Symbol" charset="2"/>
              </a:rPr>
              <a:t></a:t>
            </a:r>
          </a:p>
        </p:txBody>
      </p:sp>
      <p:cxnSp>
        <p:nvCxnSpPr>
          <p:cNvPr id="8221" name="AutoShape 29"/>
          <p:cNvCxnSpPr>
            <a:cxnSpLocks noChangeShapeType="1"/>
            <a:stCxn id="8218" idx="2"/>
            <a:endCxn id="8219" idx="2"/>
          </p:cNvCxnSpPr>
          <p:nvPr/>
        </p:nvCxnSpPr>
        <p:spPr bwMode="auto">
          <a:xfrm rot="16200000" flipH="1">
            <a:off x="5866606" y="2553494"/>
            <a:ext cx="1588" cy="3733800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 type="triangle" w="sm" len="sm"/>
            <a:tailEnd type="triangle" w="sm" len="sm"/>
          </a:ln>
        </p:spPr>
      </p:cxn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143000" y="4953000"/>
            <a:ext cx="548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u="sng" dirty="0">
                <a:latin typeface="Times New Roman"/>
                <a:cs typeface="Times New Roman"/>
              </a:rPr>
              <a:t>Iteration 2</a:t>
            </a:r>
            <a:r>
              <a:rPr lang="en-US" sz="1600" dirty="0">
                <a:latin typeface="Times New Roman"/>
                <a:cs typeface="Times New Roman"/>
              </a:rPr>
              <a:t>: Select a random integer between 2 and 9: </a:t>
            </a:r>
            <a:r>
              <a:rPr lang="en-US" sz="1600" b="1" dirty="0">
                <a:latin typeface="Times New Roman"/>
                <a:cs typeface="Times New Roman"/>
              </a:rPr>
              <a:t>9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02BC44A1-59EF-F44D-A94F-031E2AAF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281" y="4038600"/>
            <a:ext cx="66675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B7D698A5-7A13-C148-A8E7-3BBBEC12E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2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B3167701-B2F6-1E42-AECC-A33ADF257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3</a:t>
            </a: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61F134DF-832D-DF4C-9B55-936BB30F3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4</a:t>
            </a:r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71AA97FE-695F-7C43-A8B7-DDD0FEBB9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5</a:t>
            </a:r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C8CC8A2E-0FC7-614B-87E2-8BFF61808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0</a:t>
            </a: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8E2D5880-8569-F44F-B192-C698018AF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1</a:t>
            </a:r>
          </a:p>
        </p:txBody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03E4D6B4-8CB7-B44B-AC35-7B98E1803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8</a:t>
            </a:r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8CA75AC7-54F4-8F44-8102-AF6CF38E1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9</a:t>
            </a:r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9D749D4E-BE27-A346-855F-22A4C49C6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3657600"/>
            <a:ext cx="16002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77A5EE1E-04B8-2840-BDEA-34BFCDBE0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6</a:t>
            </a:r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429C136D-3C4A-F145-9399-21D69FD6D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8" grpId="0" animBg="1"/>
      <p:bldP spid="8219" grpId="0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7338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J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3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8006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6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53340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7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6670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9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2004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5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69342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10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74676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4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58674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8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64008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2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bg1"/>
                </a:solidFill>
                <a:latin typeface="Comic Sans MS" charset="0"/>
              </a:rPr>
              <a:t>4</a:t>
            </a:r>
            <a:r>
              <a:rPr kumimoji="1" lang="en-US" sz="1600">
                <a:solidFill>
                  <a:schemeClr val="bg1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7467600" y="4038600"/>
            <a:ext cx="533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bg1"/>
                </a:solidFill>
                <a:latin typeface="Comic Sans MS" charset="0"/>
              </a:rPr>
              <a:t>3</a:t>
            </a:r>
            <a:r>
              <a:rPr kumimoji="1" lang="en-US" sz="1600">
                <a:solidFill>
                  <a:schemeClr val="bg1"/>
                </a:solidFill>
                <a:latin typeface="Symbol" charset="2"/>
                <a:sym typeface="Symbol" charset="2"/>
              </a:rPr>
              <a:t></a:t>
            </a:r>
          </a:p>
        </p:txBody>
      </p:sp>
      <p:cxnSp>
        <p:nvCxnSpPr>
          <p:cNvPr id="10269" name="AutoShape 29"/>
          <p:cNvCxnSpPr>
            <a:cxnSpLocks noChangeShapeType="1"/>
            <a:stCxn id="10266" idx="2"/>
            <a:endCxn id="10267" idx="2"/>
          </p:cNvCxnSpPr>
          <p:nvPr/>
        </p:nvCxnSpPr>
        <p:spPr bwMode="auto">
          <a:xfrm rot="16200000" flipH="1">
            <a:off x="6133306" y="2820194"/>
            <a:ext cx="1588" cy="3200400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 type="triangle" w="sm" len="sm"/>
            <a:tailEnd type="triangle" w="sm" len="sm"/>
          </a:ln>
        </p:spPr>
      </p:cxn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143000" y="4953000"/>
            <a:ext cx="548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u="sng" dirty="0">
                <a:latin typeface="Times New Roman"/>
                <a:cs typeface="Times New Roman"/>
              </a:rPr>
              <a:t>Iteration 3</a:t>
            </a:r>
            <a:r>
              <a:rPr lang="en-US" sz="1600" dirty="0">
                <a:latin typeface="Times New Roman"/>
                <a:cs typeface="Times New Roman"/>
              </a:rPr>
              <a:t>: Select a random integer between 3 and 9: </a:t>
            </a:r>
            <a:r>
              <a:rPr lang="en-US" sz="1600" b="1" dirty="0">
                <a:latin typeface="Times New Roman"/>
                <a:cs typeface="Times New Roman"/>
              </a:rPr>
              <a:t>9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034AB9C9-8EF8-0B4A-AD26-4DF81D510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281" y="4038600"/>
            <a:ext cx="66675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1C0BBA4C-0C9F-724E-A950-EEE6132D5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2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A89C9F0A-D552-DD4A-B45C-5259B7A70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3</a:t>
            </a: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C8DD69C6-630E-074F-8DE9-CE869DCF5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4</a:t>
            </a:r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1941AFDD-0F1F-FA4F-B21B-8FEB3DD74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5</a:t>
            </a:r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403E0005-9506-4746-9FAA-B35AEEB07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0</a:t>
            </a: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AF10FCF0-090C-FF4D-A8D4-D5878B4EE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1</a:t>
            </a:r>
          </a:p>
        </p:txBody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DC44ED21-A41C-854F-ADD2-8F06FDC33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8</a:t>
            </a:r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94347480-5064-9C43-985D-AE003D762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9</a:t>
            </a:r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E492F104-1834-0C43-9A4B-9C63FC2B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3657600"/>
            <a:ext cx="16002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5A5DC7BE-D403-9944-AC9A-9A75A0AAD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6</a:t>
            </a:r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33060866-03A8-EA43-8ED7-2CF88062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6" grpId="0" animBg="1"/>
      <p:bldP spid="10267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7338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J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4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8006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6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3340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7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26670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9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32004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5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69342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10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74676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3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58674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8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64008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2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4800600" y="4038600"/>
            <a:ext cx="533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bg1"/>
                </a:solidFill>
                <a:latin typeface="Comic Sans MS" charset="0"/>
              </a:rPr>
              <a:t>8</a:t>
            </a:r>
            <a:r>
              <a:rPr kumimoji="1" lang="en-US" sz="1600">
                <a:solidFill>
                  <a:schemeClr val="bg1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5867400" y="4038600"/>
            <a:ext cx="533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bg1"/>
                </a:solidFill>
                <a:latin typeface="Comic Sans MS" charset="0"/>
              </a:rPr>
              <a:t>6</a:t>
            </a:r>
            <a:r>
              <a:rPr kumimoji="1" lang="en-US" sz="1600">
                <a:solidFill>
                  <a:schemeClr val="bg1"/>
                </a:solidFill>
                <a:latin typeface="Symbol" charset="2"/>
                <a:sym typeface="Symbol" charset="2"/>
              </a:rPr>
              <a:t></a:t>
            </a:r>
          </a:p>
        </p:txBody>
      </p:sp>
      <p:cxnSp>
        <p:nvCxnSpPr>
          <p:cNvPr id="12317" name="AutoShape 29"/>
          <p:cNvCxnSpPr>
            <a:cxnSpLocks noChangeShapeType="1"/>
            <a:stCxn id="12314" idx="2"/>
            <a:endCxn id="12315" idx="2"/>
          </p:cNvCxnSpPr>
          <p:nvPr/>
        </p:nvCxnSpPr>
        <p:spPr bwMode="auto">
          <a:xfrm rot="16200000" flipH="1">
            <a:off x="5599906" y="3886994"/>
            <a:ext cx="1588" cy="1066800"/>
          </a:xfrm>
          <a:prstGeom prst="bentConnector3">
            <a:avLst>
              <a:gd name="adj1" fmla="val 17999995"/>
            </a:avLst>
          </a:prstGeom>
          <a:noFill/>
          <a:ln w="9525">
            <a:solidFill>
              <a:schemeClr val="tx1"/>
            </a:solidFill>
            <a:miter lim="800000"/>
            <a:headEnd type="triangle" w="sm" len="sm"/>
            <a:tailEnd type="triangle" w="sm" len="sm"/>
          </a:ln>
        </p:spPr>
      </p:cxn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143000" y="4953000"/>
            <a:ext cx="548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u="sng" dirty="0">
                <a:latin typeface="Times New Roman"/>
                <a:cs typeface="Times New Roman"/>
              </a:rPr>
              <a:t>Iteration 4</a:t>
            </a:r>
            <a:r>
              <a:rPr lang="en-US" sz="1600" dirty="0">
                <a:latin typeface="Times New Roman"/>
                <a:cs typeface="Times New Roman"/>
              </a:rPr>
              <a:t>: Select a random integer between 4 and 9: </a:t>
            </a:r>
            <a:r>
              <a:rPr lang="en-US" sz="1600" b="1" dirty="0">
                <a:latin typeface="Times New Roman"/>
                <a:cs typeface="Times New Roman"/>
              </a:rPr>
              <a:t>6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7F34E184-B3EE-6F46-BC3C-2DC4F17F4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281" y="4038600"/>
            <a:ext cx="66675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DDE26972-949E-6740-B61C-CF07DF083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2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A17B4151-9D6C-0541-B04D-E3978F8F6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3</a:t>
            </a: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701CD988-9050-4145-8918-754A4DEE2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4</a:t>
            </a:r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08C73FCC-B35A-9344-B696-0A498AF9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5</a:t>
            </a:r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9D2116FE-63CB-3243-9608-134AECB4B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0</a:t>
            </a: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9D10DA49-E2F0-0E40-891B-FD05E4028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1</a:t>
            </a:r>
          </a:p>
        </p:txBody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C7BA3788-B276-0147-98B4-1B386D927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8</a:t>
            </a:r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AECB79C2-CBD8-9C48-B4D6-9B49DBCC7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9</a:t>
            </a:r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1247EB76-9151-CD40-B891-0300D9D1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3657600"/>
            <a:ext cx="16002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35097C7C-D42B-4147-A557-1FA397EA5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6</a:t>
            </a:r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9A4B7476-2BA2-9145-8140-7D02B660E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4" grpId="0" animBg="1"/>
      <p:bldP spid="12315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7338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J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4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8006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8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3340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7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6670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9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004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5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69342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10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74676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3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8674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6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4008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2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5334000" y="4038600"/>
            <a:ext cx="533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bg1"/>
                </a:solidFill>
                <a:latin typeface="Comic Sans MS" charset="0"/>
              </a:rPr>
              <a:t>3</a:t>
            </a:r>
            <a:r>
              <a:rPr kumimoji="1" lang="en-US" sz="1600">
                <a:solidFill>
                  <a:schemeClr val="bg1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7467600" y="4038600"/>
            <a:ext cx="533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bg1"/>
                </a:solidFill>
                <a:latin typeface="Comic Sans MS" charset="0"/>
              </a:rPr>
              <a:t>7</a:t>
            </a:r>
            <a:r>
              <a:rPr kumimoji="1" lang="en-US" sz="1600">
                <a:solidFill>
                  <a:schemeClr val="bg1"/>
                </a:solidFill>
                <a:latin typeface="Symbol" charset="2"/>
                <a:sym typeface="Symbol" charset="2"/>
              </a:rPr>
              <a:t></a:t>
            </a:r>
          </a:p>
        </p:txBody>
      </p:sp>
      <p:cxnSp>
        <p:nvCxnSpPr>
          <p:cNvPr id="14365" name="AutoShape 29"/>
          <p:cNvCxnSpPr>
            <a:cxnSpLocks noChangeShapeType="1"/>
            <a:stCxn id="14362" idx="2"/>
            <a:endCxn id="14363" idx="2"/>
          </p:cNvCxnSpPr>
          <p:nvPr/>
        </p:nvCxnSpPr>
        <p:spPr bwMode="auto">
          <a:xfrm rot="16200000" flipH="1">
            <a:off x="6666706" y="3353594"/>
            <a:ext cx="1588" cy="2133600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 type="triangle" w="sm" len="sm"/>
            <a:tailEnd type="triangle" w="sm" len="sm"/>
          </a:ln>
        </p:spPr>
      </p:cxn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143000" y="4953000"/>
            <a:ext cx="548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u="sng" dirty="0">
                <a:latin typeface="Times New Roman"/>
                <a:cs typeface="Times New Roman"/>
              </a:rPr>
              <a:t>Iteration 5</a:t>
            </a:r>
            <a:r>
              <a:rPr lang="en-US" sz="1600" dirty="0">
                <a:latin typeface="Times New Roman"/>
                <a:cs typeface="Times New Roman"/>
              </a:rPr>
              <a:t>: Select a random integer between 5 and 9: </a:t>
            </a:r>
            <a:r>
              <a:rPr lang="en-US" sz="1600" b="1" dirty="0">
                <a:latin typeface="Times New Roman"/>
                <a:cs typeface="Times New Roman"/>
              </a:rPr>
              <a:t>9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C0709BF2-4080-EB4C-A665-9327C8368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281" y="4038600"/>
            <a:ext cx="66675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B979EA89-CF14-DA4D-A3F7-D3EFBD632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2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086EFB80-9DAC-484A-8572-315123AA9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3</a:t>
            </a: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DBC2485C-12A9-084D-A90F-5644F091F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4</a:t>
            </a:r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6A86422C-B085-6644-9DDB-48C035024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5</a:t>
            </a:r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DA47EE30-813C-BD43-95D1-16ABAD76D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0</a:t>
            </a: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A30B38D7-23DC-714E-8D22-69FD5B62B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1</a:t>
            </a:r>
          </a:p>
        </p:txBody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3759EA11-B572-D14B-ACBB-BE8A774B4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8</a:t>
            </a:r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7A184EED-BCDF-9B49-A70C-029E5FFBC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9</a:t>
            </a:r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F925B6C4-CCC4-7A48-ACDD-71A7B3D3C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3657600"/>
            <a:ext cx="16002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FEBA9576-C1DC-304A-B16D-4940DC02D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6</a:t>
            </a:r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D977CEB6-D93D-B647-96B5-5D3F87058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animBg="1"/>
      <p:bldP spid="14363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7338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J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4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8006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8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3340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3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26670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9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32004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5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69342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10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74676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7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8674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6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64008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2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5867400" y="4038600"/>
            <a:ext cx="533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bg1"/>
                </a:solidFill>
                <a:latin typeface="Comic Sans MS" charset="0"/>
              </a:rPr>
              <a:t>10</a:t>
            </a:r>
            <a:r>
              <a:rPr kumimoji="1" lang="en-US" sz="1600">
                <a:solidFill>
                  <a:schemeClr val="bg1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6934200" y="4038600"/>
            <a:ext cx="533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bg1"/>
                </a:solidFill>
                <a:latin typeface="Comic Sans MS" charset="0"/>
              </a:rPr>
              <a:t>6</a:t>
            </a:r>
            <a:r>
              <a:rPr kumimoji="1" lang="en-US" sz="1600">
                <a:solidFill>
                  <a:schemeClr val="bg1"/>
                </a:solidFill>
                <a:latin typeface="Symbol" charset="2"/>
                <a:sym typeface="Symbol" charset="2"/>
              </a:rPr>
              <a:t></a:t>
            </a:r>
          </a:p>
        </p:txBody>
      </p:sp>
      <p:cxnSp>
        <p:nvCxnSpPr>
          <p:cNvPr id="16413" name="AutoShape 29"/>
          <p:cNvCxnSpPr>
            <a:cxnSpLocks noChangeShapeType="1"/>
            <a:stCxn id="16410" idx="2"/>
            <a:endCxn id="16411" idx="2"/>
          </p:cNvCxnSpPr>
          <p:nvPr/>
        </p:nvCxnSpPr>
        <p:spPr bwMode="auto">
          <a:xfrm rot="16200000" flipH="1">
            <a:off x="6666706" y="3886994"/>
            <a:ext cx="1588" cy="1066800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 type="triangle" w="sm" len="sm"/>
            <a:tailEnd type="triangle" w="sm" len="sm"/>
          </a:ln>
        </p:spPr>
      </p:cxn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143000" y="4953000"/>
            <a:ext cx="548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u="sng" dirty="0">
                <a:latin typeface="Times New Roman"/>
                <a:cs typeface="Times New Roman"/>
              </a:rPr>
              <a:t>Iteration 6</a:t>
            </a:r>
            <a:r>
              <a:rPr lang="en-US" sz="1600" dirty="0">
                <a:latin typeface="Times New Roman"/>
                <a:cs typeface="Times New Roman"/>
              </a:rPr>
              <a:t>: Select a random integer between 6 and 9: </a:t>
            </a:r>
            <a:r>
              <a:rPr lang="en-US" sz="1600" b="1" dirty="0">
                <a:latin typeface="Times New Roman"/>
                <a:cs typeface="Times New Roman"/>
              </a:rPr>
              <a:t>8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0038F65D-E191-474D-987C-FE8630BB7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281" y="4038600"/>
            <a:ext cx="66675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D359E7EA-53C3-0645-AB7E-64834B076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2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BA4C85B7-EB85-704D-8069-C92516083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3</a:t>
            </a: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F130E531-A693-0D43-9D62-3E9A60CA4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4</a:t>
            </a:r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CB1CD284-4347-BD4F-A708-3C6F7B389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5</a:t>
            </a:r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AAC09E53-CC6D-DB4A-A106-6C4C7D916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0</a:t>
            </a: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8FCFEFD3-13F6-C844-BD05-63B4EFE70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1</a:t>
            </a:r>
          </a:p>
        </p:txBody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AB26BC74-4A05-1043-84B5-F17ADF0F5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8</a:t>
            </a:r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33DE7F47-03F7-D941-96F4-7C691D2D8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9</a:t>
            </a:r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8A5E7DDC-D136-B644-982D-5C68B90A9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3657600"/>
            <a:ext cx="16002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36A37E3D-6DDF-3B48-8EE3-F83CCEED2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6</a:t>
            </a:r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3367CA2C-1507-2342-A145-96F2F9551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0" grpId="0" animBg="1"/>
      <p:bldP spid="16411" grpId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7338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J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4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8006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8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3340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3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6670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9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32004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5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69342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6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74676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7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58674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10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64008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2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>
            <a:off x="6400800" y="4038600"/>
            <a:ext cx="533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bg1"/>
                </a:solidFill>
                <a:latin typeface="Comic Sans MS" charset="0"/>
              </a:rPr>
              <a:t>7</a:t>
            </a:r>
            <a:r>
              <a:rPr kumimoji="1" lang="en-US" sz="1600">
                <a:solidFill>
                  <a:schemeClr val="bg1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7467600" y="4038600"/>
            <a:ext cx="533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bg1"/>
                </a:solidFill>
                <a:latin typeface="Comic Sans MS" charset="0"/>
              </a:rPr>
              <a:t>2</a:t>
            </a:r>
            <a:r>
              <a:rPr kumimoji="1" lang="en-US" sz="1600">
                <a:solidFill>
                  <a:schemeClr val="bg1"/>
                </a:solidFill>
                <a:latin typeface="Symbol" charset="2"/>
                <a:sym typeface="Symbol" charset="2"/>
              </a:rPr>
              <a:t></a:t>
            </a:r>
          </a:p>
        </p:txBody>
      </p:sp>
      <p:cxnSp>
        <p:nvCxnSpPr>
          <p:cNvPr id="18461" name="AutoShape 29"/>
          <p:cNvCxnSpPr>
            <a:cxnSpLocks noChangeShapeType="1"/>
            <a:stCxn id="18458" idx="2"/>
            <a:endCxn id="18459" idx="2"/>
          </p:cNvCxnSpPr>
          <p:nvPr/>
        </p:nvCxnSpPr>
        <p:spPr bwMode="auto">
          <a:xfrm rot="16200000" flipH="1">
            <a:off x="7200106" y="3886994"/>
            <a:ext cx="1588" cy="1066800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 type="triangle" w="sm" len="sm"/>
            <a:tailEnd type="triangle" w="sm" len="sm"/>
          </a:ln>
        </p:spPr>
      </p:cxn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143000" y="4953000"/>
            <a:ext cx="548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u="sng" dirty="0">
                <a:latin typeface="Times New Roman"/>
                <a:cs typeface="Times New Roman"/>
              </a:rPr>
              <a:t>Iteration 7</a:t>
            </a:r>
            <a:r>
              <a:rPr lang="en-US" sz="1600" dirty="0">
                <a:latin typeface="Times New Roman"/>
                <a:cs typeface="Times New Roman"/>
              </a:rPr>
              <a:t>: Select a random integer between 7 and 9: </a:t>
            </a:r>
            <a:r>
              <a:rPr lang="en-US" sz="1600" b="1" dirty="0">
                <a:latin typeface="Times New Roman"/>
                <a:cs typeface="Times New Roman"/>
              </a:rPr>
              <a:t>9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7103737C-6FA9-CA48-8DF9-E486A316D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281" y="4038600"/>
            <a:ext cx="66675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24E7A8FF-E7B6-E947-9A0F-DF8771BF3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2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1360ECAF-0070-2745-AA44-7F5C8A311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3</a:t>
            </a: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BC4A2A07-C413-CC47-98F3-DE253BBB9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4</a:t>
            </a:r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0FCA2DF5-7131-AE41-AA5D-36CDC3F70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5</a:t>
            </a:r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708561C9-A11A-8C42-BECE-9A97B851B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0</a:t>
            </a:r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CC43DAFD-B38F-624B-BC20-DFBDFA8D1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1</a:t>
            </a:r>
          </a:p>
        </p:txBody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872F8179-716C-D842-9A2C-CDECCC20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8</a:t>
            </a:r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C9CA878A-F121-5C42-8ED6-368A0C49C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9</a:t>
            </a:r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9FBD696F-839E-5149-99C3-96F37C5F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3657600"/>
            <a:ext cx="16002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D067CD11-B613-7042-8AEB-9DE22AE42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6</a:t>
            </a:r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C1C0636A-2765-5E4A-B606-893A841A0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8" grpId="0" animBg="1"/>
      <p:bldP spid="18459" grpId="0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7338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J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4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8006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8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3340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3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26670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9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32004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5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69342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6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74676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accent2"/>
                </a:solidFill>
                <a:latin typeface="Comic Sans MS" charset="0"/>
              </a:rPr>
              <a:t>2</a:t>
            </a:r>
            <a:r>
              <a:rPr kumimoji="1" lang="en-US" sz="1600">
                <a:solidFill>
                  <a:schemeClr val="accent2"/>
                </a:solidFill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8674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10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400800" y="4038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latin typeface="Comic Sans MS" charset="0"/>
              </a:rPr>
              <a:t>7</a:t>
            </a:r>
            <a:r>
              <a:rPr kumimoji="1" lang="en-US" sz="1600">
                <a:latin typeface="Symbol" charset="2"/>
                <a:sym typeface="Symbol" charset="2"/>
              </a:rPr>
              <a:t></a:t>
            </a:r>
          </a:p>
        </p:txBody>
      </p: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6934200" y="4038600"/>
            <a:ext cx="533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1" lang="en-US" sz="1600">
                <a:solidFill>
                  <a:schemeClr val="bg1"/>
                </a:solidFill>
                <a:latin typeface="Comic Sans MS" charset="0"/>
              </a:rPr>
              <a:t>6</a:t>
            </a:r>
            <a:r>
              <a:rPr kumimoji="1" lang="en-US" sz="1600">
                <a:solidFill>
                  <a:schemeClr val="bg1"/>
                </a:solidFill>
                <a:latin typeface="Symbol" charset="2"/>
                <a:sym typeface="Symbol" charset="2"/>
              </a:rPr>
              <a:t></a:t>
            </a:r>
          </a:p>
        </p:txBody>
      </p:sp>
      <p:cxnSp>
        <p:nvCxnSpPr>
          <p:cNvPr id="20508" name="AutoShape 28"/>
          <p:cNvCxnSpPr>
            <a:cxnSpLocks noChangeShapeType="1"/>
            <a:stCxn id="20506" idx="2"/>
            <a:endCxn id="20506" idx="2"/>
          </p:cNvCxnSpPr>
          <p:nvPr/>
        </p:nvCxnSpPr>
        <p:spPr bwMode="auto">
          <a:xfrm rot="16200000" flipH="1">
            <a:off x="7200900" y="4419600"/>
            <a:ext cx="1588" cy="1588"/>
          </a:xfrm>
          <a:prstGeom prst="bent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miter lim="800000"/>
            <a:headEnd type="triangle" w="sm" len="sm"/>
            <a:tailEnd type="triangle" w="sm" len="sm"/>
          </a:ln>
        </p:spPr>
      </p:cxn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143000" y="4953000"/>
            <a:ext cx="548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u="sng" dirty="0">
                <a:latin typeface="Times New Roman"/>
                <a:cs typeface="Times New Roman"/>
              </a:rPr>
              <a:t>Iteration 8</a:t>
            </a:r>
            <a:r>
              <a:rPr lang="en-US" sz="1600" dirty="0">
                <a:latin typeface="Times New Roman"/>
                <a:cs typeface="Times New Roman"/>
              </a:rPr>
              <a:t>: Select a random integer between 8 and 9: </a:t>
            </a:r>
            <a:r>
              <a:rPr lang="en-US" sz="1600" b="1" dirty="0">
                <a:latin typeface="Times New Roman"/>
                <a:cs typeface="Times New Roman"/>
              </a:rPr>
              <a:t>8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DD70223A-4343-2944-939C-BBC65CA72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281" y="4038600"/>
            <a:ext cx="66675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6E2497F1-756E-074F-9E1C-F6400B69C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2</a:t>
            </a: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15C6C728-31DF-C44B-B71E-0F2134BB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3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30B74726-F632-9948-B7E1-651305C9C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4</a:t>
            </a:r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35DC6941-5A77-7942-8EFB-1441AEAD3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5</a:t>
            </a:r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A04ED44B-5CB0-544C-827F-2F1125F6E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0</a:t>
            </a:r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3F64663A-368E-4A4E-9C55-E63F84625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1</a:t>
            </a:r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5038BD20-0F57-8247-B1A3-B5B3ED017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8</a:t>
            </a:r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34D7EE92-7974-CC42-9C64-BBD3A1E7A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9</a:t>
            </a:r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23E4F6E1-1A18-574B-96AA-891FDFDB1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3657600"/>
            <a:ext cx="16002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E276D067-8E8B-DC47-83E3-610E2838D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6</a:t>
            </a:r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226A1FF3-285E-7446-8DBC-92049598A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657600"/>
            <a:ext cx="5334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Comic Sans MS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6" grpId="0" animBg="1"/>
      <p:bldP spid="27" grpId="0"/>
    </p:bldLst>
  </p:timing>
</p:sld>
</file>

<file path=ppt/theme/theme1.xml><?xml version="1.0" encoding="utf-8"?>
<a:theme xmlns:a="http://schemas.openxmlformats.org/drawingml/2006/main" name="introc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c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introc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c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WAYNE:CS126:lectures-s06:introcs.pot</Template>
  <TotalTime>65</TotalTime>
  <Words>616</Words>
  <Application>Microsoft Macintosh PowerPoint</Application>
  <PresentationFormat>On-screen Show (4:3)</PresentationFormat>
  <Paragraphs>293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Comic Sans MS</vt:lpstr>
      <vt:lpstr>Consolas</vt:lpstr>
      <vt:lpstr>Monotype Sorts</vt:lpstr>
      <vt:lpstr>Symbol</vt:lpstr>
      <vt:lpstr>Times New Roman</vt:lpstr>
      <vt:lpstr>Wingdings</vt:lpstr>
      <vt:lpstr>introcs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Princeton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1.4 Demo: Shuffle an Array</dc:title>
  <dc:subject/>
  <dc:creator>Kevin Wayne</dc:creator>
  <cp:keywords/>
  <dc:description/>
  <cp:lastModifiedBy>Schocken Shimon</cp:lastModifiedBy>
  <cp:revision>19</cp:revision>
  <dcterms:created xsi:type="dcterms:W3CDTF">2010-03-25T13:20:19Z</dcterms:created>
  <dcterms:modified xsi:type="dcterms:W3CDTF">2020-11-23T07:13:04Z</dcterms:modified>
  <cp:category/>
</cp:coreProperties>
</file>