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  <p:ext uri="GoogleSlidesCustomDataVersion2">
      <go:slidesCustomData xmlns:go="http://customooxmlschemas.google.com/" r:id="rId62" roundtripDataSignature="AMtx7mjdmooTi739nUefqS1uSK49v2z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6240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0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10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11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1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4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14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15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15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16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16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17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17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18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18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19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19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50" lIns="87925" spcFirstLastPara="1" rIns="87925" wrap="square" tIns="43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2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4" name="Google Shape;574;p2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p2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7" name="Google Shape;587;p2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2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23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5" name="Google Shape;605;p23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2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4" name="Google Shape;614;p2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3" name="Google Shape;623;p2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4" name="Google Shape;624;p2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3" name="Google Shape;633;p2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4" name="Google Shape;634;p2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3" name="Google Shape;643;p2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4" name="Google Shape;644;p2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8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3" name="Google Shape;663;p29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29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50" lIns="87925" spcFirstLastPara="1" rIns="87925" wrap="square" tIns="43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2" name="Google Shape;672;p30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30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3" name="Google Shape;683;p31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31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4" name="Google Shape;694;p32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32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5" name="Google Shape;705;p3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Google Shape;706;p3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4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4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3" name="Google Shape;723;p3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4" name="Google Shape;724;p3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1" name="Google Shape;731;p3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2" name="Google Shape;732;p3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5" name="Google Shape;745;p3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6" name="Google Shape;746;p3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9" name="Google Shape;759;p38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0" name="Google Shape;760;p38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5" name="Google Shape;805;p39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6" name="Google Shape;806;p39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79513" y="695325"/>
            <a:ext cx="4637087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32180" y="4405781"/>
            <a:ext cx="5126990" cy="41817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3" name="Google Shape;813;p4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4" name="Google Shape;814;p4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1" name="Google Shape;821;p4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2" name="Google Shape;822;p4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4" name="Google Shape;834;p4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5" name="Google Shape;835;p4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3" name="Google Shape;853;p44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44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6" name="Google Shape;896;p45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7" name="Google Shape;897;p45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8" name="Google Shape;948;p4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9" name="Google Shape;949;p4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0" name="Google Shape;960;p4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1" name="Google Shape;961;p4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5" name="Google Shape;975;p48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6" name="Google Shape;976;p48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9" name="Google Shape;989;p49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0" name="Google Shape;990;p49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2" name="Google Shape;1002;p5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3" name="Google Shape;1003;p5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6" name="Google Shape;1016;p5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7" name="Google Shape;1017;p5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2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52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1" name="Google Shape;1031;p53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2" name="Google Shape;1032;p53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6" name="Google Shape;1046;p5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7" name="Google Shape;1047;p5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5" name="Google Shape;1055;p5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6" name="Google Shape;1056;p5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6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4" name="Google Shape;1064;p56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5" name="Google Shape;1065;p56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79513" y="695325"/>
            <a:ext cx="4637087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932180" y="4405781"/>
            <a:ext cx="5126990" cy="41817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179513" y="695325"/>
            <a:ext cx="4637087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932180" y="4405781"/>
            <a:ext cx="5126990" cy="41817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" type="body"/>
          </p:nvPr>
        </p:nvSpPr>
        <p:spPr>
          <a:xfrm rot="5400000">
            <a:off x="1828800" y="-304800"/>
            <a:ext cx="54102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67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8"/>
          <p:cNvSpPr txBox="1"/>
          <p:nvPr>
            <p:ph type="title"/>
          </p:nvPr>
        </p:nvSpPr>
        <p:spPr>
          <a:xfrm rot="5400000">
            <a:off x="4914900" y="20955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8"/>
          <p:cNvSpPr txBox="1"/>
          <p:nvPr>
            <p:ph idx="1" type="body"/>
          </p:nvPr>
        </p:nvSpPr>
        <p:spPr>
          <a:xfrm rot="5400000">
            <a:off x="266700" y="-1143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/>
            </a:lvl3pPr>
            <a:lvl4pPr lvl="3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5pPr>
            <a:lvl6pPr lvl="5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6pPr>
            <a:lvl7pPr lvl="6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7pPr>
            <a:lvl8pPr lvl="7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8pPr>
            <a:lvl9pPr lvl="8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9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" type="body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1" name="Google Shape;21;p60"/>
          <p:cNvSpPr txBox="1"/>
          <p:nvPr>
            <p:ph idx="2" type="body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61"/>
          <p:cNvCxnSpPr/>
          <p:nvPr/>
        </p:nvCxnSpPr>
        <p:spPr>
          <a:xfrm>
            <a:off x="0" y="1708150"/>
            <a:ext cx="9147175" cy="0"/>
          </a:xfrm>
          <a:prstGeom prst="straightConnector1">
            <a:avLst/>
          </a:prstGeom>
          <a:noFill/>
          <a:ln cap="sq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61"/>
          <p:cNvSpPr txBox="1"/>
          <p:nvPr>
            <p:ph type="ctrTitle"/>
          </p:nvPr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folHlink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000"/>
            </a:lvl1pPr>
            <a:lvl2pPr indent="-22860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280"/>
              <a:buFont typeface="Comic Sans MS"/>
              <a:buNone/>
              <a:defRPr sz="1600"/>
            </a:lvl3pPr>
            <a:lvl4pPr indent="-228600" lvl="3" marL="1828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5pPr>
            <a:lvl6pPr indent="-228600" lvl="5" marL="2743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6pPr>
            <a:lvl7pPr indent="-228600" lvl="6" marL="32004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7pPr>
            <a:lvl8pPr indent="-228600" lvl="7" marL="36576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8pPr>
            <a:lvl9pPr indent="-228600" lvl="8" marL="4114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28" name="Google Shape;28;p62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2" name="Google Shape;32;p6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3" name="Google Shape;33;p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4" name="Google Shape;34;p6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5" name="Google Shape;35;p63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4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317500" lvl="1" marL="9144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50519" lvl="2" marL="1371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920"/>
              <a:buFont typeface="Comic Sans MS"/>
              <a:buChar char="–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🖉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5pPr>
            <a:lvl6pPr indent="-3556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6pPr>
            <a:lvl7pPr indent="-3556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7pPr>
            <a:lvl8pPr indent="-3556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8pPr>
            <a:lvl9pPr indent="-3556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9pPr>
          </a:lstStyle>
          <a:p/>
        </p:txBody>
      </p:sp>
      <p:sp>
        <p:nvSpPr>
          <p:cNvPr id="42" name="Google Shape;42;p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43" name="Google Shape;43;p65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48" name="Google Shape;48;p66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57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8575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0039" lvl="2" marL="1371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2" name="Google Shape;12;p57"/>
          <p:cNvCxnSpPr/>
          <p:nvPr/>
        </p:nvCxnSpPr>
        <p:spPr>
          <a:xfrm flipH="1" rot="10800000">
            <a:off x="596672" y="596626"/>
            <a:ext cx="7841976" cy="17047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57"/>
          <p:cNvSpPr txBox="1"/>
          <p:nvPr/>
        </p:nvSpPr>
        <p:spPr>
          <a:xfrm>
            <a:off x="391160" y="6531196"/>
            <a:ext cx="7962248" cy="19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 to CS / RUNI / lecture 4-2                                                                                                                                                                 slide </a:t>
            </a: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4-1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Arrays, Part I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011" y="3100821"/>
            <a:ext cx="5683978" cy="31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/>
          <p:nvPr/>
        </p:nvSpPr>
        <p:spPr>
          <a:xfrm>
            <a:off x="609030" y="1542077"/>
            <a:ext cx="5304652" cy="43335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2000" lIns="288000" spcFirstLastPara="1" rIns="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Normally, we’ll read the DNA data from a file.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For testing purposes, we often use a small example: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char[] dna = {'A','C','A','C','G','G','T','C','G','T'};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10"/>
          <p:cNvSpPr txBox="1"/>
          <p:nvPr>
            <p:ph idx="4294967295"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DNA</a:t>
            </a:r>
            <a:endParaRPr sz="1800"/>
          </a:p>
        </p:txBody>
      </p:sp>
      <p:grpSp>
        <p:nvGrpSpPr>
          <p:cNvPr id="299" name="Google Shape;299;p10"/>
          <p:cNvGrpSpPr/>
          <p:nvPr/>
        </p:nvGrpSpPr>
        <p:grpSpPr>
          <a:xfrm>
            <a:off x="401446" y="648970"/>
            <a:ext cx="5360406" cy="581439"/>
            <a:chOff x="401446" y="648970"/>
            <a:chExt cx="5360406" cy="581439"/>
          </a:xfrm>
        </p:grpSpPr>
        <p:sp>
          <p:nvSpPr>
            <p:cNvPr id="300" name="Google Shape;300;p10"/>
            <p:cNvSpPr txBox="1"/>
            <p:nvPr/>
          </p:nvSpPr>
          <p:spPr>
            <a:xfrm>
              <a:off x="401446" y="922632"/>
              <a:ext cx="12905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dna</a:t>
              </a:r>
              <a:r>
                <a:rPr b="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array:</a:t>
              </a:r>
              <a:endParaRPr/>
            </a:p>
          </p:txBody>
        </p:sp>
        <p:sp>
          <p:nvSpPr>
            <p:cNvPr id="301" name="Google Shape;301;p10"/>
            <p:cNvSpPr txBox="1"/>
            <p:nvPr/>
          </p:nvSpPr>
          <p:spPr>
            <a:xfrm>
              <a:off x="168480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302" name="Google Shape;302;p10"/>
            <p:cNvSpPr txBox="1"/>
            <p:nvPr/>
          </p:nvSpPr>
          <p:spPr>
            <a:xfrm>
              <a:off x="206620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/>
            </a:p>
          </p:txBody>
        </p:sp>
        <p:sp>
          <p:nvSpPr>
            <p:cNvPr id="303" name="Google Shape;303;p10"/>
            <p:cNvSpPr txBox="1"/>
            <p:nvPr/>
          </p:nvSpPr>
          <p:spPr>
            <a:xfrm>
              <a:off x="205437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304" name="Google Shape;304;p10"/>
            <p:cNvSpPr txBox="1"/>
            <p:nvPr/>
          </p:nvSpPr>
          <p:spPr>
            <a:xfrm>
              <a:off x="243576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/>
            </a:p>
          </p:txBody>
        </p:sp>
        <p:sp>
          <p:nvSpPr>
            <p:cNvPr id="305" name="Google Shape;305;p10"/>
            <p:cNvSpPr txBox="1"/>
            <p:nvPr/>
          </p:nvSpPr>
          <p:spPr>
            <a:xfrm>
              <a:off x="242393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06" name="Google Shape;306;p10"/>
            <p:cNvSpPr txBox="1"/>
            <p:nvPr/>
          </p:nvSpPr>
          <p:spPr>
            <a:xfrm>
              <a:off x="280533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/>
            </a:p>
          </p:txBody>
        </p:sp>
        <p:sp>
          <p:nvSpPr>
            <p:cNvPr id="307" name="Google Shape;307;p10"/>
            <p:cNvSpPr txBox="1"/>
            <p:nvPr/>
          </p:nvSpPr>
          <p:spPr>
            <a:xfrm>
              <a:off x="279350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08" name="Google Shape;308;p10"/>
            <p:cNvSpPr txBox="1"/>
            <p:nvPr/>
          </p:nvSpPr>
          <p:spPr>
            <a:xfrm>
              <a:off x="317489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/>
            </a:p>
          </p:txBody>
        </p:sp>
        <p:sp>
          <p:nvSpPr>
            <p:cNvPr id="309" name="Google Shape;309;p10"/>
            <p:cNvSpPr txBox="1"/>
            <p:nvPr/>
          </p:nvSpPr>
          <p:spPr>
            <a:xfrm>
              <a:off x="316306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354446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 </a:t>
              </a:r>
              <a:endParaRPr/>
            </a:p>
          </p:txBody>
        </p:sp>
        <p:sp>
          <p:nvSpPr>
            <p:cNvPr id="311" name="Google Shape;311;p10"/>
            <p:cNvSpPr txBox="1"/>
            <p:nvPr/>
          </p:nvSpPr>
          <p:spPr>
            <a:xfrm>
              <a:off x="353263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12" name="Google Shape;312;p10"/>
            <p:cNvSpPr txBox="1"/>
            <p:nvPr/>
          </p:nvSpPr>
          <p:spPr>
            <a:xfrm>
              <a:off x="391402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/>
            </a:p>
          </p:txBody>
        </p:sp>
        <p:sp>
          <p:nvSpPr>
            <p:cNvPr id="313" name="Google Shape;313;p10"/>
            <p:cNvSpPr txBox="1"/>
            <p:nvPr/>
          </p:nvSpPr>
          <p:spPr>
            <a:xfrm>
              <a:off x="390219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314" name="Google Shape;314;p10"/>
            <p:cNvSpPr txBox="1"/>
            <p:nvPr/>
          </p:nvSpPr>
          <p:spPr>
            <a:xfrm>
              <a:off x="428359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/>
            </a:p>
          </p:txBody>
        </p:sp>
        <p:sp>
          <p:nvSpPr>
            <p:cNvPr id="315" name="Google Shape;315;p10"/>
            <p:cNvSpPr txBox="1"/>
            <p:nvPr/>
          </p:nvSpPr>
          <p:spPr>
            <a:xfrm>
              <a:off x="427176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316" name="Google Shape;316;p10"/>
            <p:cNvSpPr txBox="1"/>
            <p:nvPr/>
          </p:nvSpPr>
          <p:spPr>
            <a:xfrm>
              <a:off x="465315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/>
            </a:p>
          </p:txBody>
        </p:sp>
        <p:sp>
          <p:nvSpPr>
            <p:cNvPr id="317" name="Google Shape;317;p10"/>
            <p:cNvSpPr txBox="1"/>
            <p:nvPr/>
          </p:nvSpPr>
          <p:spPr>
            <a:xfrm>
              <a:off x="4641329" y="697009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318" name="Google Shape;318;p10"/>
            <p:cNvSpPr txBox="1"/>
            <p:nvPr/>
          </p:nvSpPr>
          <p:spPr>
            <a:xfrm>
              <a:off x="502272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/>
            </a:p>
          </p:txBody>
        </p:sp>
        <p:sp>
          <p:nvSpPr>
            <p:cNvPr id="319" name="Google Shape;319;p10"/>
            <p:cNvSpPr txBox="1"/>
            <p:nvPr/>
          </p:nvSpPr>
          <p:spPr>
            <a:xfrm>
              <a:off x="5010894" y="697009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320" name="Google Shape;320;p10"/>
            <p:cNvSpPr txBox="1"/>
            <p:nvPr/>
          </p:nvSpPr>
          <p:spPr>
            <a:xfrm>
              <a:off x="539228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321" name="Google Shape;321;p10"/>
            <p:cNvSpPr txBox="1"/>
            <p:nvPr/>
          </p:nvSpPr>
          <p:spPr>
            <a:xfrm>
              <a:off x="5392287" y="648970"/>
              <a:ext cx="36956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322" name="Google Shape;322;p10"/>
            <p:cNvSpPr txBox="1"/>
            <p:nvPr/>
          </p:nvSpPr>
          <p:spPr>
            <a:xfrm>
              <a:off x="1696637" y="945307"/>
              <a:ext cx="369565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/>
          <p:nvPr/>
        </p:nvSpPr>
        <p:spPr>
          <a:xfrm>
            <a:off x="609030" y="1542077"/>
            <a:ext cx="5304652" cy="43335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2000" lIns="288000" spcFirstLastPara="1" rIns="0" wrap="square" tIns="18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Normally, we’ll read the DNA data from a file.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For testing purposes, we often use a small example: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char[] dna = {'A','C','A','C','G','G','T','C','G','T'};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Which base appears in location 3?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System.out.println(dna[3]);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C 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Mutation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dna[1] = 'G';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Mutation: switches bases 2 and 3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temp = dna[2];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dna[2] = dna[3];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dna[3] = temp;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array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dna.length; i++) {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System.out.print(dna[i] + " ");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29" name="Google Shape;329;p11"/>
          <p:cNvSpPr txBox="1"/>
          <p:nvPr>
            <p:ph idx="4294967295"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DNA</a:t>
            </a:r>
            <a:endParaRPr sz="1800"/>
          </a:p>
        </p:txBody>
      </p:sp>
      <p:sp>
        <p:nvSpPr>
          <p:cNvPr id="330" name="Google Shape;330;p11"/>
          <p:cNvSpPr/>
          <p:nvPr/>
        </p:nvSpPr>
        <p:spPr>
          <a:xfrm>
            <a:off x="4288194" y="5353994"/>
            <a:ext cx="2112606" cy="82699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88000" spcFirstLastPara="1" rIns="165600" wrap="square" tIns="14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G C A G G T C G T </a:t>
            </a:r>
            <a:endParaRPr/>
          </a:p>
        </p:txBody>
      </p:sp>
      <p:grpSp>
        <p:nvGrpSpPr>
          <p:cNvPr id="331" name="Google Shape;331;p11"/>
          <p:cNvGrpSpPr/>
          <p:nvPr/>
        </p:nvGrpSpPr>
        <p:grpSpPr>
          <a:xfrm>
            <a:off x="401446" y="648970"/>
            <a:ext cx="5360406" cy="581439"/>
            <a:chOff x="401446" y="648970"/>
            <a:chExt cx="5360406" cy="581439"/>
          </a:xfrm>
        </p:grpSpPr>
        <p:sp>
          <p:nvSpPr>
            <p:cNvPr id="332" name="Google Shape;332;p11"/>
            <p:cNvSpPr txBox="1"/>
            <p:nvPr/>
          </p:nvSpPr>
          <p:spPr>
            <a:xfrm>
              <a:off x="401446" y="922632"/>
              <a:ext cx="12905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dna</a:t>
              </a:r>
              <a:r>
                <a:rPr b="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array:</a:t>
              </a:r>
              <a:endParaRPr/>
            </a:p>
          </p:txBody>
        </p:sp>
        <p:sp>
          <p:nvSpPr>
            <p:cNvPr id="333" name="Google Shape;333;p11"/>
            <p:cNvSpPr txBox="1"/>
            <p:nvPr/>
          </p:nvSpPr>
          <p:spPr>
            <a:xfrm>
              <a:off x="168480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334" name="Google Shape;334;p11"/>
            <p:cNvSpPr txBox="1"/>
            <p:nvPr/>
          </p:nvSpPr>
          <p:spPr>
            <a:xfrm>
              <a:off x="206620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/>
            </a:p>
          </p:txBody>
        </p:sp>
        <p:sp>
          <p:nvSpPr>
            <p:cNvPr id="335" name="Google Shape;335;p11"/>
            <p:cNvSpPr txBox="1"/>
            <p:nvPr/>
          </p:nvSpPr>
          <p:spPr>
            <a:xfrm>
              <a:off x="205437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336" name="Google Shape;336;p11"/>
            <p:cNvSpPr txBox="1"/>
            <p:nvPr/>
          </p:nvSpPr>
          <p:spPr>
            <a:xfrm>
              <a:off x="243576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/>
            </a:p>
          </p:txBody>
        </p:sp>
        <p:sp>
          <p:nvSpPr>
            <p:cNvPr id="337" name="Google Shape;337;p11"/>
            <p:cNvSpPr txBox="1"/>
            <p:nvPr/>
          </p:nvSpPr>
          <p:spPr>
            <a:xfrm>
              <a:off x="242393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38" name="Google Shape;338;p11"/>
            <p:cNvSpPr txBox="1"/>
            <p:nvPr/>
          </p:nvSpPr>
          <p:spPr>
            <a:xfrm>
              <a:off x="280533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/>
            </a:p>
          </p:txBody>
        </p:sp>
        <p:sp>
          <p:nvSpPr>
            <p:cNvPr id="339" name="Google Shape;339;p11"/>
            <p:cNvSpPr txBox="1"/>
            <p:nvPr/>
          </p:nvSpPr>
          <p:spPr>
            <a:xfrm>
              <a:off x="279350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40" name="Google Shape;340;p11"/>
            <p:cNvSpPr txBox="1"/>
            <p:nvPr/>
          </p:nvSpPr>
          <p:spPr>
            <a:xfrm>
              <a:off x="317489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/>
            </a:p>
          </p:txBody>
        </p:sp>
        <p:sp>
          <p:nvSpPr>
            <p:cNvPr id="341" name="Google Shape;341;p11"/>
            <p:cNvSpPr txBox="1"/>
            <p:nvPr/>
          </p:nvSpPr>
          <p:spPr>
            <a:xfrm>
              <a:off x="316306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342" name="Google Shape;342;p11"/>
            <p:cNvSpPr txBox="1"/>
            <p:nvPr/>
          </p:nvSpPr>
          <p:spPr>
            <a:xfrm>
              <a:off x="354446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 </a:t>
              </a:r>
              <a:endParaRPr/>
            </a:p>
          </p:txBody>
        </p:sp>
        <p:sp>
          <p:nvSpPr>
            <p:cNvPr id="343" name="Google Shape;343;p11"/>
            <p:cNvSpPr txBox="1"/>
            <p:nvPr/>
          </p:nvSpPr>
          <p:spPr>
            <a:xfrm>
              <a:off x="353263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44" name="Google Shape;344;p11"/>
            <p:cNvSpPr txBox="1"/>
            <p:nvPr/>
          </p:nvSpPr>
          <p:spPr>
            <a:xfrm>
              <a:off x="391402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/>
            </a:p>
          </p:txBody>
        </p:sp>
        <p:sp>
          <p:nvSpPr>
            <p:cNvPr id="345" name="Google Shape;345;p11"/>
            <p:cNvSpPr txBox="1"/>
            <p:nvPr/>
          </p:nvSpPr>
          <p:spPr>
            <a:xfrm>
              <a:off x="390219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346" name="Google Shape;346;p11"/>
            <p:cNvSpPr txBox="1"/>
            <p:nvPr/>
          </p:nvSpPr>
          <p:spPr>
            <a:xfrm>
              <a:off x="428359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/>
            </a:p>
          </p:txBody>
        </p:sp>
        <p:sp>
          <p:nvSpPr>
            <p:cNvPr id="347" name="Google Shape;347;p11"/>
            <p:cNvSpPr txBox="1"/>
            <p:nvPr/>
          </p:nvSpPr>
          <p:spPr>
            <a:xfrm>
              <a:off x="427176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465315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/>
            </a:p>
          </p:txBody>
        </p:sp>
        <p:sp>
          <p:nvSpPr>
            <p:cNvPr id="349" name="Google Shape;349;p11"/>
            <p:cNvSpPr txBox="1"/>
            <p:nvPr/>
          </p:nvSpPr>
          <p:spPr>
            <a:xfrm>
              <a:off x="4641329" y="697009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350" name="Google Shape;350;p11"/>
            <p:cNvSpPr txBox="1"/>
            <p:nvPr/>
          </p:nvSpPr>
          <p:spPr>
            <a:xfrm>
              <a:off x="502272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/>
            </a:p>
          </p:txBody>
        </p:sp>
        <p:sp>
          <p:nvSpPr>
            <p:cNvPr id="351" name="Google Shape;351;p11"/>
            <p:cNvSpPr txBox="1"/>
            <p:nvPr/>
          </p:nvSpPr>
          <p:spPr>
            <a:xfrm>
              <a:off x="5010894" y="697009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352" name="Google Shape;352;p11"/>
            <p:cNvSpPr txBox="1"/>
            <p:nvPr/>
          </p:nvSpPr>
          <p:spPr>
            <a:xfrm>
              <a:off x="539228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353" name="Google Shape;353;p11"/>
            <p:cNvSpPr txBox="1"/>
            <p:nvPr/>
          </p:nvSpPr>
          <p:spPr>
            <a:xfrm>
              <a:off x="5392287" y="648970"/>
              <a:ext cx="36956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354" name="Google Shape;354;p11"/>
            <p:cNvSpPr txBox="1"/>
            <p:nvPr/>
          </p:nvSpPr>
          <p:spPr>
            <a:xfrm>
              <a:off x="1696637" y="945307"/>
              <a:ext cx="369565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/>
            </a:p>
          </p:txBody>
        </p:sp>
      </p:grpSp>
      <p:sp>
        <p:nvSpPr>
          <p:cNvPr id="355" name="Google Shape;355;p11"/>
          <p:cNvSpPr txBox="1"/>
          <p:nvPr/>
        </p:nvSpPr>
        <p:spPr>
          <a:xfrm>
            <a:off x="609030" y="5939828"/>
            <a:ext cx="35174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 array has a 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property that holds how many elements the array has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grpSp>
        <p:nvGrpSpPr>
          <p:cNvPr id="362" name="Google Shape;362;p12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363" name="Google Shape;363;p12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364" name="Google Shape;364;p12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/>
            </a:p>
          </p:txBody>
        </p:sp>
        <p:sp>
          <p:nvSpPr>
            <p:cNvPr id="365" name="Google Shape;365;p12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366" name="Google Shape;366;p12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/>
            </a:p>
          </p:txBody>
        </p:sp>
        <p:sp>
          <p:nvSpPr>
            <p:cNvPr id="367" name="Google Shape;367;p12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368" name="Google Shape;368;p12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sp>
          <p:nvSpPr>
            <p:cNvPr id="369" name="Google Shape;369;p12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70" name="Google Shape;370;p12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/>
            </a:p>
          </p:txBody>
        </p:sp>
        <p:sp>
          <p:nvSpPr>
            <p:cNvPr id="371" name="Google Shape;371;p12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372" name="Google Shape;372;p12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373" name="Google Shape;373;p12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374" name="Google Shape;374;p12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375" name="Google Shape;375;p12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/>
            </a:p>
          </p:txBody>
        </p:sp>
        <p:sp>
          <p:nvSpPr>
            <p:cNvPr id="377" name="Google Shape;377;p12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/>
            </a:p>
          </p:txBody>
        </p:sp>
        <p:sp>
          <p:nvSpPr>
            <p:cNvPr id="378" name="Google Shape;378;p12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379" name="Google Shape;379;p12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380" name="Google Shape;380;p12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/>
            </a:p>
          </p:txBody>
        </p:sp>
      </p:grpSp>
      <p:sp>
        <p:nvSpPr>
          <p:cNvPr id="381" name="Google Shape;381;p12"/>
          <p:cNvSpPr/>
          <p:nvPr/>
        </p:nvSpPr>
        <p:spPr>
          <a:xfrm>
            <a:off x="714086" y="1566432"/>
            <a:ext cx="6370436" cy="34274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int[] sales = {24, 37, 22, 40, 32, 36};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388" name="Google Shape;388;p13"/>
          <p:cNvSpPr/>
          <p:nvPr/>
        </p:nvSpPr>
        <p:spPr>
          <a:xfrm>
            <a:off x="714086" y="1566432"/>
            <a:ext cx="6370436" cy="34274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sales = {24, 37, 22, 40, 32, 36};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and prints the sales average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sum = 0;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for (int i = 0; i &lt; sales.length; i++)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sales[i];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sum = sum + sales[i];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System.out.println("The sales average is " + sum / sales.length);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/>
          </a:p>
        </p:txBody>
      </p:sp>
      <p:sp>
        <p:nvSpPr>
          <p:cNvPr id="389" name="Google Shape;389;p13"/>
          <p:cNvSpPr/>
          <p:nvPr/>
        </p:nvSpPr>
        <p:spPr>
          <a:xfrm>
            <a:off x="4987445" y="4835623"/>
            <a:ext cx="2472721" cy="88377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52000" spcFirstLastPara="1" rIns="0" wrap="square" tIns="12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java ArrayDemo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sales average is 31 </a:t>
            </a:r>
            <a:endParaRPr/>
          </a:p>
        </p:txBody>
      </p:sp>
      <p:grpSp>
        <p:nvGrpSpPr>
          <p:cNvPr id="390" name="Google Shape;390;p13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391" name="Google Shape;391;p13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392" name="Google Shape;392;p13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/>
            </a:p>
          </p:txBody>
        </p:sp>
        <p:sp>
          <p:nvSpPr>
            <p:cNvPr id="393" name="Google Shape;393;p13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394" name="Google Shape;394;p13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/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396" name="Google Shape;396;p13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sp>
          <p:nvSpPr>
            <p:cNvPr id="397" name="Google Shape;397;p13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398" name="Google Shape;398;p13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/>
            </a:p>
          </p:txBody>
        </p:sp>
        <p:sp>
          <p:nvSpPr>
            <p:cNvPr id="399" name="Google Shape;399;p13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400" name="Google Shape;400;p13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401" name="Google Shape;401;p13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402" name="Google Shape;402;p13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403" name="Google Shape;403;p13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/>
            </a:p>
          </p:txBody>
        </p:sp>
        <p:sp>
          <p:nvSpPr>
            <p:cNvPr id="405" name="Google Shape;405;p13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/>
            </a:p>
          </p:txBody>
        </p:sp>
        <p:sp>
          <p:nvSpPr>
            <p:cNvPr id="406" name="Google Shape;406;p13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407" name="Google Shape;407;p13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408" name="Google Shape;408;p13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415" name="Google Shape;415;p14"/>
          <p:cNvSpPr/>
          <p:nvPr/>
        </p:nvSpPr>
        <p:spPr>
          <a:xfrm>
            <a:off x="714086" y="1566432"/>
            <a:ext cx="6370436" cy="37039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sales = {24, 37, 22, 40, 32, 36};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largest sales figure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6" name="Google Shape;416;p14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417" name="Google Shape;417;p14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418" name="Google Shape;418;p14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/>
            </a:p>
          </p:txBody>
        </p:sp>
        <p:sp>
          <p:nvSpPr>
            <p:cNvPr id="419" name="Google Shape;419;p14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420" name="Google Shape;420;p14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/>
            </a:p>
          </p:txBody>
        </p:sp>
        <p:sp>
          <p:nvSpPr>
            <p:cNvPr id="421" name="Google Shape;421;p14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422" name="Google Shape;422;p14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sp>
          <p:nvSpPr>
            <p:cNvPr id="423" name="Google Shape;423;p14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424" name="Google Shape;424;p14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/>
            </a:p>
          </p:txBody>
        </p:sp>
        <p:sp>
          <p:nvSpPr>
            <p:cNvPr id="425" name="Google Shape;425;p14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426" name="Google Shape;426;p14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427" name="Google Shape;427;p14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428" name="Google Shape;428;p14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429" name="Google Shape;429;p14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/>
            </a:p>
          </p:txBody>
        </p:sp>
        <p:sp>
          <p:nvSpPr>
            <p:cNvPr id="431" name="Google Shape;431;p14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/>
            </a:p>
          </p:txBody>
        </p:sp>
        <p:sp>
          <p:nvSpPr>
            <p:cNvPr id="432" name="Google Shape;432;p14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433" name="Google Shape;433;p14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434" name="Google Shape;434;p14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/>
            </a:p>
          </p:txBody>
        </p:sp>
      </p:grpSp>
      <p:sp>
        <p:nvSpPr>
          <p:cNvPr id="435" name="Google Shape;435;p14"/>
          <p:cNvSpPr/>
          <p:nvPr/>
        </p:nvSpPr>
        <p:spPr>
          <a:xfrm>
            <a:off x="4767598" y="5090281"/>
            <a:ext cx="2773744" cy="7545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52000" spcFirstLastPara="1" rIns="0" wrap="square" tIns="12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Largest sales figure: 40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442" name="Google Shape;442;p15"/>
          <p:cNvSpPr/>
          <p:nvPr/>
        </p:nvSpPr>
        <p:spPr>
          <a:xfrm>
            <a:off x="714086" y="1566432"/>
            <a:ext cx="6370436" cy="37039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sales = {24, 37, 22, 40, 32, 36};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largest sales figure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max = sales[0];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for (int i = 0; i &lt; sales.length; i++) {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if (sales[i] &gt; max) {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max = sales[i];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System.out.println("Largest sale figure: " + max);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/>
          </a:p>
        </p:txBody>
      </p:sp>
      <p:sp>
        <p:nvSpPr>
          <p:cNvPr id="443" name="Google Shape;443;p15"/>
          <p:cNvSpPr/>
          <p:nvPr/>
        </p:nvSpPr>
        <p:spPr>
          <a:xfrm>
            <a:off x="4767598" y="5090281"/>
            <a:ext cx="2773744" cy="7545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52000" spcFirstLastPara="1" rIns="0" wrap="square" tIns="12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Largest sales figure: 40  </a:t>
            </a:r>
            <a:endParaRPr/>
          </a:p>
        </p:txBody>
      </p:sp>
      <p:grpSp>
        <p:nvGrpSpPr>
          <p:cNvPr id="444" name="Google Shape;444;p15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445" name="Google Shape;445;p15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446" name="Google Shape;446;p15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/>
            </a:p>
          </p:txBody>
        </p:sp>
        <p:sp>
          <p:nvSpPr>
            <p:cNvPr id="447" name="Google Shape;447;p15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448" name="Google Shape;448;p15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/>
            </a:p>
          </p:txBody>
        </p:sp>
        <p:sp>
          <p:nvSpPr>
            <p:cNvPr id="449" name="Google Shape;449;p15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450" name="Google Shape;450;p15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sp>
          <p:nvSpPr>
            <p:cNvPr id="451" name="Google Shape;451;p15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452" name="Google Shape;452;p15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/>
            </a:p>
          </p:txBody>
        </p:sp>
        <p:sp>
          <p:nvSpPr>
            <p:cNvPr id="453" name="Google Shape;453;p15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454" name="Google Shape;454;p15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455" name="Google Shape;455;p15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456" name="Google Shape;456;p15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457" name="Google Shape;457;p15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/>
            </a:p>
          </p:txBody>
        </p:sp>
        <p:sp>
          <p:nvSpPr>
            <p:cNvPr id="459" name="Google Shape;459;p15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/>
            </a:p>
          </p:txBody>
        </p:sp>
        <p:sp>
          <p:nvSpPr>
            <p:cNvPr id="460" name="Google Shape;460;p15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461" name="Google Shape;461;p15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462" name="Google Shape;462;p15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469" name="Google Shape;469;p16"/>
          <p:cNvSpPr/>
          <p:nvPr/>
        </p:nvSpPr>
        <p:spPr>
          <a:xfrm>
            <a:off x="714086" y="1566432"/>
            <a:ext cx="7484952" cy="43385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sales = {24, 37, 22, 40, 32, 36};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least sales figure, and its index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4035684" y="5614219"/>
            <a:ext cx="4528655" cy="76683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44000" spcFirstLastPara="1" rIns="0" wrap="square" tIns="12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Region 2 had the least sales, with 22 units sold</a:t>
            </a:r>
            <a:endParaRPr/>
          </a:p>
        </p:txBody>
      </p:sp>
      <p:grpSp>
        <p:nvGrpSpPr>
          <p:cNvPr id="471" name="Google Shape;471;p16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472" name="Google Shape;472;p16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473" name="Google Shape;473;p16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/>
            </a:p>
          </p:txBody>
        </p:sp>
        <p:sp>
          <p:nvSpPr>
            <p:cNvPr id="474" name="Google Shape;474;p16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475" name="Google Shape;475;p16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/>
            </a:p>
          </p:txBody>
        </p:sp>
        <p:sp>
          <p:nvSpPr>
            <p:cNvPr id="476" name="Google Shape;476;p16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477" name="Google Shape;477;p16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sp>
          <p:nvSpPr>
            <p:cNvPr id="478" name="Google Shape;478;p16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479" name="Google Shape;479;p16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/>
            </a:p>
          </p:txBody>
        </p:sp>
        <p:sp>
          <p:nvSpPr>
            <p:cNvPr id="480" name="Google Shape;480;p16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481" name="Google Shape;481;p16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482" name="Google Shape;482;p16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483" name="Google Shape;483;p16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484" name="Google Shape;484;p16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/>
            </a:p>
          </p:txBody>
        </p:sp>
        <p:sp>
          <p:nvSpPr>
            <p:cNvPr id="486" name="Google Shape;486;p16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/>
            </a:p>
          </p:txBody>
        </p:sp>
        <p:sp>
          <p:nvSpPr>
            <p:cNvPr id="487" name="Google Shape;487;p16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488" name="Google Shape;488;p16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489" name="Google Shape;489;p16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496" name="Google Shape;496;p17"/>
          <p:cNvSpPr/>
          <p:nvPr/>
        </p:nvSpPr>
        <p:spPr>
          <a:xfrm>
            <a:off x="714086" y="1566432"/>
            <a:ext cx="7484952" cy="43385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int[] sales = {24, 37, 22, 40, 32, 36};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least sales figure, and its index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min = sales[0];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int minIndex = 0;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for (int i = 0; i &lt; sales.length; i++) {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if (sales[i] &lt; min) {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min = sales[i];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minIndex = i;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}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System.out.println("Region " + minIndex +</a:t>
            </a:r>
            <a:endParaRPr/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" had the least sales, with " + min + " units sold");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/>
          </a:p>
        </p:txBody>
      </p:sp>
      <p:sp>
        <p:nvSpPr>
          <p:cNvPr id="497" name="Google Shape;497;p17"/>
          <p:cNvSpPr/>
          <p:nvPr/>
        </p:nvSpPr>
        <p:spPr>
          <a:xfrm>
            <a:off x="4035684" y="5614219"/>
            <a:ext cx="4528655" cy="76683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44000" spcFirstLastPara="1" rIns="0" wrap="square" tIns="12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Region 2 had the least sales, with 22 units sold</a:t>
            </a:r>
            <a:endParaRPr/>
          </a:p>
        </p:txBody>
      </p:sp>
      <p:grpSp>
        <p:nvGrpSpPr>
          <p:cNvPr id="498" name="Google Shape;498;p17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499" name="Google Shape;499;p17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500" name="Google Shape;500;p17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/>
            </a:p>
          </p:txBody>
        </p:sp>
        <p:sp>
          <p:nvSpPr>
            <p:cNvPr id="501" name="Google Shape;501;p17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502" name="Google Shape;502;p17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/>
            </a:p>
          </p:txBody>
        </p:sp>
        <p:sp>
          <p:nvSpPr>
            <p:cNvPr id="503" name="Google Shape;503;p17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504" name="Google Shape;504;p17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sp>
          <p:nvSpPr>
            <p:cNvPr id="505" name="Google Shape;505;p17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506" name="Google Shape;506;p17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/>
            </a:p>
          </p:txBody>
        </p:sp>
        <p:sp>
          <p:nvSpPr>
            <p:cNvPr id="507" name="Google Shape;507;p17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508" name="Google Shape;508;p17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509" name="Google Shape;509;p17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510" name="Google Shape;510;p17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511" name="Google Shape;511;p17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/>
            </a:p>
          </p:txBody>
        </p:sp>
        <p:sp>
          <p:nvSpPr>
            <p:cNvPr id="513" name="Google Shape;513;p17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/>
            </a:p>
          </p:txBody>
        </p:sp>
        <p:sp>
          <p:nvSpPr>
            <p:cNvPr id="514" name="Google Shape;514;p17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515" name="Google Shape;515;p17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516" name="Google Shape;516;p17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/>
          <p:nvPr/>
        </p:nvSpPr>
        <p:spPr>
          <a:xfrm>
            <a:off x="714085" y="1566432"/>
            <a:ext cx="5050167" cy="40555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sales = {24, 37, 22, 40, 32, 36};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Increases all sales by 10%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all the sales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1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524" name="Google Shape;524;p18"/>
          <p:cNvSpPr/>
          <p:nvPr/>
        </p:nvSpPr>
        <p:spPr>
          <a:xfrm>
            <a:off x="4601133" y="5180131"/>
            <a:ext cx="2326238" cy="88377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52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26 40 24 44 35 39</a:t>
            </a:r>
            <a:endParaRPr/>
          </a:p>
        </p:txBody>
      </p:sp>
      <p:grpSp>
        <p:nvGrpSpPr>
          <p:cNvPr id="525" name="Google Shape;525;p18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526" name="Google Shape;526;p18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527" name="Google Shape;527;p18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/>
            </a:p>
          </p:txBody>
        </p:sp>
        <p:sp>
          <p:nvSpPr>
            <p:cNvPr id="528" name="Google Shape;528;p18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529" name="Google Shape;529;p18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/>
            </a:p>
          </p:txBody>
        </p:sp>
        <p:sp>
          <p:nvSpPr>
            <p:cNvPr id="530" name="Google Shape;530;p18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531" name="Google Shape;531;p18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sp>
          <p:nvSpPr>
            <p:cNvPr id="532" name="Google Shape;532;p18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533" name="Google Shape;533;p18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/>
            </a:p>
          </p:txBody>
        </p:sp>
        <p:sp>
          <p:nvSpPr>
            <p:cNvPr id="534" name="Google Shape;534;p18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535" name="Google Shape;535;p18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536" name="Google Shape;536;p18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537" name="Google Shape;537;p18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538" name="Google Shape;538;p18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/>
            </a:p>
          </p:txBody>
        </p:sp>
        <p:sp>
          <p:nvSpPr>
            <p:cNvPr id="540" name="Google Shape;540;p18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/>
            </a:p>
          </p:txBody>
        </p:sp>
        <p:sp>
          <p:nvSpPr>
            <p:cNvPr id="541" name="Google Shape;541;p18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542" name="Google Shape;542;p18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543" name="Google Shape;543;p18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/>
          <p:nvPr/>
        </p:nvSpPr>
        <p:spPr>
          <a:xfrm>
            <a:off x="714085" y="1566432"/>
            <a:ext cx="5050167" cy="40555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sales = {24, 37, 22, 40, 32, 36};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Increases all sales by 10%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sales.length; i++)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sales[i] = (int) (sales[i] * 1.1);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all the sales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sales.length; i++) {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System.out.print(sales[i] + " ");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1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551" name="Google Shape;551;p19"/>
          <p:cNvSpPr/>
          <p:nvPr/>
        </p:nvSpPr>
        <p:spPr>
          <a:xfrm>
            <a:off x="4601133" y="5180131"/>
            <a:ext cx="2326238" cy="88377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52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26 40 24 44 35 39</a:t>
            </a:r>
            <a:endParaRPr/>
          </a:p>
        </p:txBody>
      </p:sp>
      <p:grpSp>
        <p:nvGrpSpPr>
          <p:cNvPr id="552" name="Google Shape;552;p19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553" name="Google Shape;553;p19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/>
            </a:p>
          </p:txBody>
        </p:sp>
        <p:sp>
          <p:nvSpPr>
            <p:cNvPr id="554" name="Google Shape;554;p19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/>
            </a:p>
          </p:txBody>
        </p:sp>
        <p:sp>
          <p:nvSpPr>
            <p:cNvPr id="555" name="Google Shape;555;p19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/>
            </a:p>
          </p:txBody>
        </p:sp>
        <p:sp>
          <p:nvSpPr>
            <p:cNvPr id="557" name="Google Shape;557;p19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558" name="Google Shape;558;p19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/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560" name="Google Shape;560;p19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/>
            </a:p>
          </p:txBody>
        </p:sp>
        <p:sp>
          <p:nvSpPr>
            <p:cNvPr id="561" name="Google Shape;561;p19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sp>
          <p:nvSpPr>
            <p:cNvPr id="562" name="Google Shape;562;p19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/>
            </a:p>
          </p:txBody>
        </p:sp>
        <p:sp>
          <p:nvSpPr>
            <p:cNvPr id="563" name="Google Shape;563;p19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sp>
          <p:nvSpPr>
            <p:cNvPr id="564" name="Google Shape;564;p19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/>
            </a:p>
          </p:txBody>
        </p:sp>
        <p:sp>
          <p:nvSpPr>
            <p:cNvPr id="567" name="Google Shape;567;p19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/>
            </a:p>
          </p:txBody>
        </p:sp>
        <p:sp>
          <p:nvSpPr>
            <p:cNvPr id="568" name="Google Shape;568;p19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sp>
          <p:nvSpPr>
            <p:cNvPr id="569" name="Google Shape;569;p19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570" name="Google Shape;570;p19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3832225" y="2590800"/>
            <a:ext cx="115093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3322881" y="4191000"/>
            <a:ext cx="208548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2573986" y="3124200"/>
            <a:ext cx="3757387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graphics, sound, and images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3676332" y="3657600"/>
            <a:ext cx="1378585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2917825" y="4724400"/>
            <a:ext cx="2895600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conditionals and loops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3222625" y="5257800"/>
            <a:ext cx="1139825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4362450" y="5257800"/>
            <a:ext cx="115093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I/O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4365625" y="5791200"/>
            <a:ext cx="2051051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2161008" y="5791200"/>
            <a:ext cx="2201442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data types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304800" y="838200"/>
            <a:ext cx="88392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129228" y="838200"/>
            <a:ext cx="6776093" cy="1752600"/>
          </a:xfrm>
          <a:prstGeom prst="ellipse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program you may want to write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152400" y="838200"/>
            <a:ext cx="8839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0"/>
          <p:cNvSpPr txBox="1"/>
          <p:nvPr/>
        </p:nvSpPr>
        <p:spPr>
          <a:xfrm>
            <a:off x="5633058" y="811391"/>
            <a:ext cx="3510942" cy="3783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2250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array processing tasks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/ max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   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2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library of array processing functions</a:t>
            </a:r>
            <a:endParaRPr sz="1800"/>
          </a:p>
        </p:txBody>
      </p:sp>
      <p:sp>
        <p:nvSpPr>
          <p:cNvPr id="578" name="Google Shape;578;p20"/>
          <p:cNvSpPr/>
          <p:nvPr/>
        </p:nvSpPr>
        <p:spPr>
          <a:xfrm>
            <a:off x="5633058" y="3170288"/>
            <a:ext cx="2859675" cy="913566"/>
          </a:xfrm>
          <a:prstGeom prst="wedgeRoundRectCallout">
            <a:avLst>
              <a:gd fmla="val -33647" name="adj1"/>
              <a:gd fmla="val -78846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makes sense to build a library that features these services to any array</a:t>
            </a:r>
            <a:endParaRPr/>
          </a:p>
        </p:txBody>
      </p:sp>
      <p:grpSp>
        <p:nvGrpSpPr>
          <p:cNvPr id="579" name="Google Shape;579;p20"/>
          <p:cNvGrpSpPr/>
          <p:nvPr/>
        </p:nvGrpSpPr>
        <p:grpSpPr>
          <a:xfrm>
            <a:off x="555102" y="700178"/>
            <a:ext cx="6611075" cy="5615662"/>
            <a:chOff x="555102" y="700178"/>
            <a:chExt cx="6611075" cy="5615662"/>
          </a:xfrm>
        </p:grpSpPr>
        <p:grpSp>
          <p:nvGrpSpPr>
            <p:cNvPr id="580" name="Google Shape;580;p20"/>
            <p:cNvGrpSpPr/>
            <p:nvPr/>
          </p:nvGrpSpPr>
          <p:grpSpPr>
            <a:xfrm>
              <a:off x="555102" y="700178"/>
              <a:ext cx="4965642" cy="5615662"/>
              <a:chOff x="555102" y="700178"/>
              <a:chExt cx="4965642" cy="5615662"/>
            </a:xfrm>
          </p:grpSpPr>
          <p:sp>
            <p:nvSpPr>
              <p:cNvPr id="581" name="Google Shape;581;p20"/>
              <p:cNvSpPr/>
              <p:nvPr/>
            </p:nvSpPr>
            <p:spPr>
              <a:xfrm>
                <a:off x="555102" y="700178"/>
                <a:ext cx="4965642" cy="56156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93973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75600" lIns="108000" spcFirstLastPara="1" rIns="0" wrap="square" tIns="864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class MyArrays {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public static void main(String[] args) {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int[] x = {5, 3, 2}; // </a:t>
                </a:r>
                <a:r>
                  <a:rPr lang="en-US" sz="1200">
                    <a:solidFill>
                      <a:srgbClr val="0066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for testing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</a:t>
                </a: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println(x);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System.out.println(sum(x));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System.out.println(average(x));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}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lnSpc>
                    <a:spcPct val="10285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4D907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400">
                    <a:solidFill>
                      <a:srgbClr val="0226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/** Returns the sum of the elements of the array */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static int sum(int[] arr) { 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return 0;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}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endParaRPr/>
              </a:p>
              <a:p>
                <a:pPr indent="0" lvl="0" marL="0" marR="0" rtl="0" algn="l">
                  <a:lnSpc>
                    <a:spcPct val="10285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lang="en-US" sz="1400">
                    <a:solidFill>
                      <a:srgbClr val="0226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/** Returns the average of the elements of the array */</a:t>
                </a:r>
                <a:endParaRPr sz="1200">
                  <a:solidFill>
                    <a:srgbClr val="0226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static double average(int[] arr) {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 return 0;    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}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lnSpc>
                    <a:spcPct val="10285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4D907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lang="en-US" sz="1400">
                    <a:solidFill>
                      <a:srgbClr val="0226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/** Prints the array, and then a new line */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static void println(int[] arr) { 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}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lang="en-US" sz="1200">
                    <a:solidFill>
                      <a:srgbClr val="0066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More array functions...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/>
              </a:p>
              <a:p>
                <a:pPr indent="0" lvl="0" marL="0" marR="0" rtl="0" algn="l">
                  <a:lnSpc>
                    <a:spcPct val="13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82" name="Google Shape;582;p20"/>
              <p:cNvSpPr/>
              <p:nvPr/>
            </p:nvSpPr>
            <p:spPr>
              <a:xfrm>
                <a:off x="1195654" y="5323854"/>
                <a:ext cx="2207945" cy="429246"/>
              </a:xfrm>
              <a:prstGeom prst="wedgeRoundRectCallout">
                <a:avLst>
                  <a:gd fmla="val -23147" name="adj1"/>
                  <a:gd fmla="val -43022" name="adj2"/>
                  <a:gd fmla="val 16667" name="adj3"/>
                </a:avLst>
              </a:prstGeom>
              <a:solidFill>
                <a:srgbClr val="FFEF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6800">
                <a:noAutofit/>
              </a:bodyPr>
              <a:lstStyle/>
              <a:p>
                <a:pPr indent="0" lvl="1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Executable class skeleton</a:t>
                </a:r>
                <a:endParaRPr/>
              </a:p>
            </p:txBody>
          </p:sp>
        </p:grpSp>
        <p:sp>
          <p:nvSpPr>
            <p:cNvPr id="583" name="Google Shape;583;p20"/>
            <p:cNvSpPr/>
            <p:nvPr/>
          </p:nvSpPr>
          <p:spPr>
            <a:xfrm>
              <a:off x="5148473" y="4312533"/>
              <a:ext cx="2017704" cy="131188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82800" lIns="144000" spcFirstLastPara="1" rIns="0" wrap="square" tIns="129600">
              <a:noAutofit/>
            </a:bodyPr>
            <a:lstStyle/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MyArrays</a:t>
              </a:r>
              <a:endParaRPr/>
            </a:p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en-US" sz="1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will print nothing)</a:t>
              </a:r>
              <a:endParaRPr/>
            </a:p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1"/>
          <p:cNvSpPr txBox="1"/>
          <p:nvPr/>
        </p:nvSpPr>
        <p:spPr>
          <a:xfrm>
            <a:off x="5633058" y="811391"/>
            <a:ext cx="3510942" cy="3783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2250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array processing tasks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/ max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   </a:t>
            </a:r>
            <a:endParaRPr/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2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library of array processing functions</a:t>
            </a:r>
            <a:endParaRPr sz="1800"/>
          </a:p>
        </p:txBody>
      </p:sp>
      <p:sp>
        <p:nvSpPr>
          <p:cNvPr id="591" name="Google Shape;591;p21"/>
          <p:cNvSpPr/>
          <p:nvPr/>
        </p:nvSpPr>
        <p:spPr>
          <a:xfrm>
            <a:off x="555102" y="700178"/>
            <a:ext cx="4965642" cy="5615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 // for testing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System.out.println(sum(x));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System.out.println(average(x));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22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sum of the elements of the array */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 sum(int[] arr)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sum = 0;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arr.length; i++)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sum = sum + arr[i];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sum;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22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average of the elements of the array */</a:t>
            </a:r>
            <a:endParaRPr sz="1200">
              <a:solidFill>
                <a:srgbClr val="0226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double average(int[] arr)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return ((double) sum(arr)) / arr.length);   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22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Prints the array, and then a new line */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println(int[] arr)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for (int i = 0; i &lt; arr.length; i++)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System.out.print(arr[i] + " ");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System.out.println();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148473" y="4312533"/>
            <a:ext cx="2017704" cy="131188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44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3333333333333335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2"/>
          <p:cNvSpPr txBox="1"/>
          <p:nvPr>
            <p:ph type="title"/>
          </p:nvPr>
        </p:nvSpPr>
        <p:spPr>
          <a:xfrm>
            <a:off x="485860" y="223203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Arrays, part I</a:t>
            </a:r>
            <a:endParaRPr/>
          </a:p>
        </p:txBody>
      </p:sp>
      <p:sp>
        <p:nvSpPr>
          <p:cNvPr id="598" name="Google Shape;598;p22"/>
          <p:cNvSpPr txBox="1"/>
          <p:nvPr>
            <p:ph idx="1" type="body"/>
          </p:nvPr>
        </p:nvSpPr>
        <p:spPr>
          <a:xfrm>
            <a:off x="792078" y="965618"/>
            <a:ext cx="5889599" cy="424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74638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processing examples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Mutability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array processing examples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 frequency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Monte Carlo simulation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Reversing an array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99" name="Google Shape;599;p22"/>
          <p:cNvSpPr/>
          <p:nvPr/>
        </p:nvSpPr>
        <p:spPr>
          <a:xfrm>
            <a:off x="701364" y="1964722"/>
            <a:ext cx="464457" cy="3773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00" name="Google Shape;600;p22"/>
          <p:cNvPicPr preferRelativeResize="0"/>
          <p:nvPr/>
        </p:nvPicPr>
        <p:blipFill rotWithShape="1">
          <a:blip r:embed="rId3">
            <a:alphaModFix/>
          </a:blip>
          <a:srcRect b="0" l="24869" r="17797" t="0"/>
          <a:stretch/>
        </p:blipFill>
        <p:spPr>
          <a:xfrm>
            <a:off x="810810" y="958394"/>
            <a:ext cx="397493" cy="38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2"/>
          <p:cNvPicPr preferRelativeResize="0"/>
          <p:nvPr/>
        </p:nvPicPr>
        <p:blipFill rotWithShape="1">
          <a:blip r:embed="rId3">
            <a:alphaModFix/>
          </a:blip>
          <a:srcRect b="0" l="24869" r="17797" t="0"/>
          <a:stretch/>
        </p:blipFill>
        <p:spPr>
          <a:xfrm>
            <a:off x="792078" y="1413884"/>
            <a:ext cx="397493" cy="388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Mutable / Immutable</a:t>
            </a:r>
            <a:endParaRPr sz="1800"/>
          </a:p>
        </p:txBody>
      </p:sp>
      <p:sp>
        <p:nvSpPr>
          <p:cNvPr id="608" name="Google Shape;608;p23"/>
          <p:cNvSpPr txBox="1"/>
          <p:nvPr/>
        </p:nvSpPr>
        <p:spPr>
          <a:xfrm>
            <a:off x="1035778" y="1206262"/>
            <a:ext cx="68509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Mutable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object’s state can be changed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(example: whiteboard)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23"/>
          <p:cNvSpPr txBox="1"/>
          <p:nvPr/>
        </p:nvSpPr>
        <p:spPr>
          <a:xfrm>
            <a:off x="1035778" y="2829004"/>
            <a:ext cx="66985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 state cannot be changed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(example: sent email)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23"/>
          <p:cNvSpPr txBox="1"/>
          <p:nvPr/>
        </p:nvSpPr>
        <p:spPr>
          <a:xfrm>
            <a:off x="1070373" y="4353004"/>
            <a:ext cx="6698522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programming: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variables are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some are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it depends both on the variable and on the context in which it is used.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4"/>
          <p:cNvSpPr/>
          <p:nvPr/>
        </p:nvSpPr>
        <p:spPr>
          <a:xfrm>
            <a:off x="641972" y="701034"/>
            <a:ext cx="5378684" cy="55659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MutateDemo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   a1 = 'm';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a2 = {'m', '&amp;', 'm'};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a3 = "m&amp;m";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System.out.println(a1);  mutate1(a1);  System.out.println(a1);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println(a2);             mutate2(a2);  println(a2);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System.out.println(a3);  mutate3(a3);  System.out.println(a3);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mutate1(char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'b';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mutate2(char[]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x[0] = 'b'; x[2] = 'b';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mutate3(String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"b&amp;b";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Prints the array, and then a new line */</a:t>
            </a:r>
            <a:endParaRPr sz="11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println(char[] arr)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See previous slides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2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Mutable / Immutable</a:t>
            </a:r>
            <a:endParaRPr sz="1800"/>
          </a:p>
        </p:txBody>
      </p:sp>
      <p:grpSp>
        <p:nvGrpSpPr>
          <p:cNvPr id="618" name="Google Shape;618;p24"/>
          <p:cNvGrpSpPr/>
          <p:nvPr/>
        </p:nvGrpSpPr>
        <p:grpSpPr>
          <a:xfrm>
            <a:off x="3902929" y="2843560"/>
            <a:ext cx="1986546" cy="2184937"/>
            <a:chOff x="4140941" y="2843560"/>
            <a:chExt cx="1986546" cy="2184937"/>
          </a:xfrm>
        </p:grpSpPr>
        <p:sp>
          <p:nvSpPr>
            <p:cNvPr id="619" name="Google Shape;619;p24"/>
            <p:cNvSpPr/>
            <p:nvPr/>
          </p:nvSpPr>
          <p:spPr>
            <a:xfrm>
              <a:off x="4140941" y="2843560"/>
              <a:ext cx="328876" cy="2184937"/>
            </a:xfrm>
            <a:prstGeom prst="rightBrace">
              <a:avLst>
                <a:gd fmla="val 41025" name="adj1"/>
                <a:gd fmla="val 50000" name="adj2"/>
              </a:avLst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0" name="Google Shape;620;p24"/>
            <p:cNvSpPr txBox="1"/>
            <p:nvPr/>
          </p:nvSpPr>
          <p:spPr>
            <a:xfrm>
              <a:off x="4525573" y="2993245"/>
              <a:ext cx="1601914" cy="1600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Meaningless functions, designed to demo when a function can,</a:t>
              </a:r>
              <a:br>
                <a:rPr lang="en-US" sz="14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cannot, change the arguments passed to it</a:t>
              </a:r>
              <a:endParaRPr sz="14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5"/>
          <p:cNvSpPr/>
          <p:nvPr/>
        </p:nvSpPr>
        <p:spPr>
          <a:xfrm>
            <a:off x="641972" y="701034"/>
            <a:ext cx="5378684" cy="55659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MutateDemo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   a1 = 'm';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a2 = {'m', '&amp;', 'm'};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a3 = "m&amp;m";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System.out.println(a1);  mutate1(a1);  System.out.println(a1);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println(a2);             mutate2(a2);  println(a2);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System.out.println(a3);  mutate3(a3);  System.out.println(a3);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mutate1(char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'b';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mutate2(char[]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x[0] = 'b'; x[2] = 'b';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mutate3(String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"b&amp;b";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Prints the array, and then a new line */</a:t>
            </a:r>
            <a:endParaRPr sz="11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println(char[] arr)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See previous slides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2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Mutable / Immutable</a:t>
            </a:r>
            <a:endParaRPr sz="1800"/>
          </a:p>
        </p:txBody>
      </p:sp>
      <p:sp>
        <p:nvSpPr>
          <p:cNvPr id="628" name="Google Shape;628;p25"/>
          <p:cNvSpPr/>
          <p:nvPr/>
        </p:nvSpPr>
        <p:spPr>
          <a:xfrm>
            <a:off x="880947" y="1737668"/>
            <a:ext cx="289931" cy="2453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9" name="Google Shape;629;p25"/>
          <p:cNvSpPr/>
          <p:nvPr/>
        </p:nvSpPr>
        <p:spPr>
          <a:xfrm>
            <a:off x="6259631" y="1982995"/>
            <a:ext cx="2884369" cy="3079914"/>
          </a:xfrm>
          <a:prstGeom prst="wedgeRoundRectCallout">
            <a:avLst>
              <a:gd fmla="val -49095" name="adj1"/>
              <a:gd fmla="val 24787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passing 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variable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function,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being passed is not the variable, but the variable’s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mutate1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no access to the variable; It cannot change it.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“Call by value”.</a:t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4091765" y="2773861"/>
            <a:ext cx="1710679" cy="223329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MutateDemo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  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(unchanged)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6"/>
          <p:cNvSpPr/>
          <p:nvPr/>
        </p:nvSpPr>
        <p:spPr>
          <a:xfrm>
            <a:off x="641972" y="701034"/>
            <a:ext cx="5378684" cy="55659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MutateDemo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   a1 = 'm';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a2 = {'m', '&amp;', 'm'};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a3 = "m&amp;m";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System.out.println(a1);  mutate1(a1);  System.out.println(a1);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println(a2);             mutate2(a2);  println(a2);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System.out.println(a3);  mutate3(a3);  System.out.println(a3);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mutate1(char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'b';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mutate2(char[]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x[0] = 'b'; x[2] = 'b';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mutate3(String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"b&amp;b";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Prints the array, and then a new line */</a:t>
            </a:r>
            <a:endParaRPr sz="11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println(char[] arr)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See previous slides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2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Mutable / Immutable</a:t>
            </a:r>
            <a:endParaRPr sz="1800"/>
          </a:p>
        </p:txBody>
      </p:sp>
      <p:sp>
        <p:nvSpPr>
          <p:cNvPr id="638" name="Google Shape;638;p26"/>
          <p:cNvSpPr/>
          <p:nvPr/>
        </p:nvSpPr>
        <p:spPr>
          <a:xfrm>
            <a:off x="880947" y="1982989"/>
            <a:ext cx="289931" cy="2453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4091765" y="2773861"/>
            <a:ext cx="1710679" cy="223329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MutateDemo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  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(unchanged)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m&amp;m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b&amp;b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b&amp;b  </a:t>
            </a:r>
            <a: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(changed)</a:t>
            </a:r>
            <a:endParaRPr sz="12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6259631" y="1982995"/>
            <a:ext cx="2763915" cy="3079914"/>
          </a:xfrm>
          <a:prstGeom prst="wedgeRoundRectCallout">
            <a:avLst>
              <a:gd fmla="val -49095" name="adj1"/>
              <a:gd fmla="val 24787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passing an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function, what is being passed is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(base address of the array in memory)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mutate2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access to the array elements;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change them.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“Call by reference”.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/>
          <p:nvPr/>
        </p:nvSpPr>
        <p:spPr>
          <a:xfrm>
            <a:off x="641972" y="701034"/>
            <a:ext cx="5378684" cy="55659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MutateDemo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   a1 = 'm';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a2 = {'m', '&amp;', 'm'};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a3 = "m&amp;m";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System.out.println(a1);  mutate1(a1);  System.out.println(a1);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println(a2);             mutate2(a2);  println(a2);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System.out.println(a3);  mutate3(a3);  System.out.println(a3);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mutate1(char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'b';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mutate2(char[]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x[0] = 'b'; x[2] = 'b';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mutate3(String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"b&amp;b";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Prints the array, and then a new line */</a:t>
            </a:r>
            <a:endParaRPr sz="11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println(char[] arr)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See previous slides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7" name="Google Shape;647;p2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Mutable / Immutable</a:t>
            </a:r>
            <a:endParaRPr sz="1800"/>
          </a:p>
        </p:txBody>
      </p:sp>
      <p:sp>
        <p:nvSpPr>
          <p:cNvPr id="648" name="Google Shape;648;p27"/>
          <p:cNvSpPr/>
          <p:nvPr/>
        </p:nvSpPr>
        <p:spPr>
          <a:xfrm>
            <a:off x="880947" y="2228316"/>
            <a:ext cx="289931" cy="2453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6259631" y="1493415"/>
            <a:ext cx="2763915" cy="4283991"/>
          </a:xfrm>
          <a:prstGeom prst="wedgeRoundRectCallout">
            <a:avLst>
              <a:gd fmla="val -49095" name="adj1"/>
              <a:gd fmla="val 24787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are immutable: They cannot be changed.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mutate3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change the given string.</a:t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4091765" y="2773861"/>
            <a:ext cx="1710679" cy="223329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MutateDemo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  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(unchanged)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m&amp;m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b&amp;b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b&amp;b 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(changed)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m&amp;m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b&amp;b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m&amp;m  </a:t>
            </a:r>
            <a: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(unchanged)</a:t>
            </a:r>
            <a:endParaRPr sz="12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8"/>
          <p:cNvSpPr txBox="1"/>
          <p:nvPr>
            <p:ph type="title"/>
          </p:nvPr>
        </p:nvSpPr>
        <p:spPr>
          <a:xfrm>
            <a:off x="485860" y="223203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Arrays, part I</a:t>
            </a:r>
            <a:endParaRPr/>
          </a:p>
        </p:txBody>
      </p:sp>
      <p:sp>
        <p:nvSpPr>
          <p:cNvPr id="656" name="Google Shape;656;p28"/>
          <p:cNvSpPr txBox="1"/>
          <p:nvPr>
            <p:ph idx="1" type="body"/>
          </p:nvPr>
        </p:nvSpPr>
        <p:spPr>
          <a:xfrm>
            <a:off x="792078" y="965618"/>
            <a:ext cx="5889599" cy="424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74638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processing examples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Mutability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array processing examples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 frequency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Monte Carlo simulation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Reversing an array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57" name="Google Shape;657;p28"/>
          <p:cNvSpPr/>
          <p:nvPr/>
        </p:nvSpPr>
        <p:spPr>
          <a:xfrm>
            <a:off x="957342" y="2862707"/>
            <a:ext cx="464457" cy="3773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58" name="Google Shape;658;p28"/>
          <p:cNvPicPr preferRelativeResize="0"/>
          <p:nvPr/>
        </p:nvPicPr>
        <p:blipFill rotWithShape="1">
          <a:blip r:embed="rId3">
            <a:alphaModFix/>
          </a:blip>
          <a:srcRect b="0" l="24869" r="17797" t="0"/>
          <a:stretch/>
        </p:blipFill>
        <p:spPr>
          <a:xfrm>
            <a:off x="810810" y="958394"/>
            <a:ext cx="397493" cy="38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8"/>
          <p:cNvPicPr preferRelativeResize="0"/>
          <p:nvPr/>
        </p:nvPicPr>
        <p:blipFill rotWithShape="1">
          <a:blip r:embed="rId3">
            <a:alphaModFix/>
          </a:blip>
          <a:srcRect b="0" l="24869" r="17797" t="0"/>
          <a:stretch/>
        </p:blipFill>
        <p:spPr>
          <a:xfrm>
            <a:off x="792078" y="1413884"/>
            <a:ext cx="397493" cy="38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8"/>
          <p:cNvPicPr preferRelativeResize="0"/>
          <p:nvPr/>
        </p:nvPicPr>
        <p:blipFill rotWithShape="1">
          <a:blip r:embed="rId3">
            <a:alphaModFix/>
          </a:blip>
          <a:srcRect b="0" l="24869" r="17797" t="0"/>
          <a:stretch/>
        </p:blipFill>
        <p:spPr>
          <a:xfrm>
            <a:off x="792078" y="1910550"/>
            <a:ext cx="397493" cy="388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Letter frequency</a:t>
            </a:r>
            <a:endParaRPr sz="1600"/>
          </a:p>
        </p:txBody>
      </p:sp>
      <p:sp>
        <p:nvSpPr>
          <p:cNvPr id="667" name="Google Shape;667;p29"/>
          <p:cNvSpPr/>
          <p:nvPr/>
        </p:nvSpPr>
        <p:spPr>
          <a:xfrm>
            <a:off x="739579" y="811319"/>
            <a:ext cx="7145891" cy="48274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468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the frequency of the characters A, T, G and C in a given DNA string</a:t>
            </a:r>
            <a:endParaRPr sz="120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CharCount1 {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29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44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CharCount1 AATTTGCATTC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appears 3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 appears 5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appears 1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appears 2 times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3832225" y="2590800"/>
            <a:ext cx="115093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3322881" y="4191000"/>
            <a:ext cx="2085488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2573986" y="3124200"/>
            <a:ext cx="3757387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graphics, sound, and images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3676332" y="3657600"/>
            <a:ext cx="1378585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2917825" y="4724400"/>
            <a:ext cx="2895600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conditionals and loops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3222625" y="5257800"/>
            <a:ext cx="1139825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4362450" y="5257800"/>
            <a:ext cx="1150938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I/O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4365625" y="5791200"/>
            <a:ext cx="2051051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2161008" y="5791200"/>
            <a:ext cx="2201442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data types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1129228" y="838200"/>
            <a:ext cx="6776093" cy="1752600"/>
          </a:xfrm>
          <a:prstGeom prst="ellipse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program you may want to write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152400" y="838200"/>
            <a:ext cx="8839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5281045" y="3710040"/>
            <a:ext cx="2433051" cy="369332"/>
            <a:chOff x="5438347" y="4783824"/>
            <a:chExt cx="2598812" cy="369332"/>
          </a:xfrm>
        </p:grpSpPr>
        <p:sp>
          <p:nvSpPr>
            <p:cNvPr id="106" name="Google Shape;106;p3"/>
            <p:cNvSpPr/>
            <p:nvPr/>
          </p:nvSpPr>
          <p:spPr>
            <a:xfrm>
              <a:off x="6288747" y="4783824"/>
              <a:ext cx="1748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lecture</a:t>
              </a:r>
              <a:endParaRPr/>
            </a:p>
          </p:txBody>
        </p:sp>
        <p:cxnSp>
          <p:nvCxnSpPr>
            <p:cNvPr id="107" name="Google Shape;107;p3"/>
            <p:cNvCxnSpPr/>
            <p:nvPr/>
          </p:nvCxnSpPr>
          <p:spPr>
            <a:xfrm rot="10800000">
              <a:off x="5438347" y="5015875"/>
              <a:ext cx="765835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Letter frequency</a:t>
            </a:r>
            <a:endParaRPr sz="1600"/>
          </a:p>
        </p:txBody>
      </p:sp>
      <p:sp>
        <p:nvSpPr>
          <p:cNvPr id="676" name="Google Shape;676;p30"/>
          <p:cNvSpPr/>
          <p:nvPr/>
        </p:nvSpPr>
        <p:spPr>
          <a:xfrm>
            <a:off x="739579" y="811319"/>
            <a:ext cx="7136059" cy="48274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468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the frequency of the characters A, T, G and C in a given DNA string</a:t>
            </a:r>
            <a:endParaRPr sz="120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CharCount1 {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args[0];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bases = {'A','T','G','C'};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freq = new int[bases.length];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close up of a clock&#10;&#10;Description automatically generated" id="678" name="Google Shape;6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673" y="1419297"/>
            <a:ext cx="1576910" cy="796754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30"/>
          <p:cNvSpPr/>
          <p:nvPr/>
        </p:nvSpPr>
        <p:spPr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44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CharCount1 AATTTGCATTC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appears 3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 appears 5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appears 1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appears 2 times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1378465" y="2316588"/>
            <a:ext cx="3041169" cy="1305507"/>
          </a:xfrm>
          <a:prstGeom prst="wedgeRoundRectCallout">
            <a:avLst>
              <a:gd fmla="val -49095" name="adj1"/>
              <a:gd fmla="val 24787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str.length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bases.length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4DE8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[i]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1200" u="none" cap="none" strike="noStrike">
                <a:solidFill>
                  <a:srgbClr val="004DE8"/>
                </a:solidFill>
                <a:latin typeface="Consolas"/>
                <a:ea typeface="Consolas"/>
                <a:cs typeface="Consolas"/>
                <a:sym typeface="Consolas"/>
              </a:rPr>
              <a:t>bases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[j]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1" i="0" lang="en-US" sz="1200" u="none" cap="none" strike="noStrike">
                <a:solidFill>
                  <a:srgbClr val="004DE8"/>
                </a:solidFill>
                <a:latin typeface="Consolas"/>
                <a:ea typeface="Consolas"/>
                <a:cs typeface="Consolas"/>
                <a:sym typeface="Consolas"/>
              </a:rPr>
              <a:t>freq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[j]++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Letter frequency</a:t>
            </a:r>
            <a:endParaRPr sz="1600"/>
          </a:p>
        </p:txBody>
      </p:sp>
      <p:sp>
        <p:nvSpPr>
          <p:cNvPr id="687" name="Google Shape;687;p31"/>
          <p:cNvSpPr/>
          <p:nvPr/>
        </p:nvSpPr>
        <p:spPr>
          <a:xfrm>
            <a:off x="739580" y="811319"/>
            <a:ext cx="7082396" cy="48274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468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the frequency of the characters A, T, G and C in a given DNA string</a:t>
            </a:r>
            <a:endParaRPr sz="120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CharCount1 {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args[0];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bases = {'A','T','G','C'};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freq = new int[bases.length];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Scans the string and updates frequency counters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str.length(); i++)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for (int j = 0; j &lt; bases.length; j++)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if (str.charAt(i) == bases[j])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freq[j]++;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frequency counters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freq.length; i++)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System.out.println(bases[i] + " appears " + freq[i] + " times");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4810073" y="3451249"/>
            <a:ext cx="3739297" cy="711250"/>
          </a:xfrm>
          <a:prstGeom prst="wedgeRoundRectCallout">
            <a:avLst>
              <a:gd fmla="val -47542" name="adj1"/>
              <a:gd fmla="val -88648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code also illustrates the syntax difference between accessing the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elements of a </a:t>
            </a:r>
            <a:r>
              <a:rPr b="0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accessing the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elements of an </a:t>
            </a:r>
            <a:r>
              <a:rPr b="0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/>
          </a:p>
        </p:txBody>
      </p:sp>
      <p:sp>
        <p:nvSpPr>
          <p:cNvPr id="689" name="Google Shape;689;p31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close up of a clock&#10;&#10;Description automatically generated" id="690" name="Google Shape;6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673" y="1419297"/>
            <a:ext cx="1576910" cy="796754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1"/>
          <p:cNvSpPr/>
          <p:nvPr/>
        </p:nvSpPr>
        <p:spPr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44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CharCount1 AATTTGCATTC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appears 3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 appears 5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appears 1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appears 2 times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Letter frequency</a:t>
            </a:r>
            <a:endParaRPr sz="1600"/>
          </a:p>
        </p:txBody>
      </p:sp>
      <p:sp>
        <p:nvSpPr>
          <p:cNvPr id="698" name="Google Shape;698;p32"/>
          <p:cNvSpPr/>
          <p:nvPr/>
        </p:nvSpPr>
        <p:spPr>
          <a:xfrm>
            <a:off x="739580" y="811319"/>
            <a:ext cx="7223320" cy="38876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the frequency of the characters A, T, G and C in a given DNA string</a:t>
            </a:r>
            <a:endParaRPr sz="120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CharCount2 {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args[0];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freq = new int[4];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Scans the string; for each character, if the character​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appears in "ATGC", increments its frequency counter.​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str.length();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freq["ATGC".indexOf(str.charAt(i))]++;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Prints the frequency results (Same as previous slide)​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32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44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CharCount1 AATTTGCATTC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appears 3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 appears 5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appears 1 times</a:t>
            </a:r>
            <a:endParaRPr/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appears 2 times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2715504" y="4059030"/>
            <a:ext cx="1361196" cy="360570"/>
          </a:xfrm>
          <a:prstGeom prst="wedgeRoundRectCallout">
            <a:avLst>
              <a:gd fmla="val -21501" name="adj1"/>
              <a:gd fmla="val -24676" name="adj2"/>
              <a:gd fmla="val 16667" name="adj3"/>
            </a:avLst>
          </a:prstGeom>
          <a:solidFill>
            <a:srgbClr val="FFEFAF"/>
          </a:solidFill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approach</a:t>
            </a: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634351" y="4774862"/>
            <a:ext cx="4422390" cy="1473024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solution</a:t>
            </a:r>
            <a:endParaRPr/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code</a:t>
            </a:r>
            <a:endParaRPr/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efficiency: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uses a loop)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readable (?)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Letter frequency</a:t>
            </a:r>
            <a:endParaRPr sz="1600"/>
          </a:p>
        </p:txBody>
      </p:sp>
      <p:sp>
        <p:nvSpPr>
          <p:cNvPr id="709" name="Google Shape;709;p33"/>
          <p:cNvSpPr/>
          <p:nvPr/>
        </p:nvSpPr>
        <p:spPr>
          <a:xfrm>
            <a:off x="739580" y="811319"/>
            <a:ext cx="7223320" cy="38876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the frequency of the characters A, T, G and C in a given DNA string</a:t>
            </a:r>
            <a:endParaRPr sz="120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CharCount2 {   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args[0];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freq = new int[4];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Scans the string; for each character, if the character​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appears in "ATGC", increments its frequency counter.​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str.length();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freq["ATGC".indexOf(str.charAt(i))]++;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Prints the frequency results (Same as previous slide)​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1" name="Google Shape;711;p33"/>
          <p:cNvSpPr/>
          <p:nvPr/>
        </p:nvSpPr>
        <p:spPr>
          <a:xfrm>
            <a:off x="2715504" y="4059030"/>
            <a:ext cx="1361196" cy="360570"/>
          </a:xfrm>
          <a:prstGeom prst="wedgeRoundRectCallout">
            <a:avLst>
              <a:gd fmla="val -21501" name="adj1"/>
              <a:gd fmla="val -24676" name="adj2"/>
              <a:gd fmla="val 16667" name="adj3"/>
            </a:avLst>
          </a:prstGeom>
          <a:solidFill>
            <a:srgbClr val="FFEFAF"/>
          </a:solidFill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approach</a:t>
            </a:r>
            <a:endParaRPr/>
          </a:p>
        </p:txBody>
      </p:sp>
      <p:sp>
        <p:nvSpPr>
          <p:cNvPr id="712" name="Google Shape;712;p33"/>
          <p:cNvSpPr/>
          <p:nvPr/>
        </p:nvSpPr>
        <p:spPr>
          <a:xfrm>
            <a:off x="634351" y="4774862"/>
            <a:ext cx="4422390" cy="1473024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solution</a:t>
            </a:r>
            <a:endParaRPr/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code</a:t>
            </a:r>
            <a:endParaRPr/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efficiency: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uses a loop)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readable (?)</a:t>
            </a:r>
            <a:endParaRPr/>
          </a:p>
        </p:txBody>
      </p:sp>
      <p:sp>
        <p:nvSpPr>
          <p:cNvPr id="713" name="Google Shape;713;p33"/>
          <p:cNvSpPr/>
          <p:nvPr/>
        </p:nvSpPr>
        <p:spPr>
          <a:xfrm>
            <a:off x="4826000" y="4748948"/>
            <a:ext cx="4136205" cy="1473024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solution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(self exercise)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four counter variables.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(less fancy, more efficient,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readable, try it!)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4"/>
          <p:cNvSpPr txBox="1"/>
          <p:nvPr>
            <p:ph type="title"/>
          </p:nvPr>
        </p:nvSpPr>
        <p:spPr>
          <a:xfrm>
            <a:off x="485860" y="223203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Arrays, part I</a:t>
            </a:r>
            <a:endParaRPr/>
          </a:p>
        </p:txBody>
      </p:sp>
      <p:sp>
        <p:nvSpPr>
          <p:cNvPr id="719" name="Google Shape;719;p34"/>
          <p:cNvSpPr txBox="1"/>
          <p:nvPr>
            <p:ph idx="1" type="body"/>
          </p:nvPr>
        </p:nvSpPr>
        <p:spPr>
          <a:xfrm>
            <a:off x="792078" y="965618"/>
            <a:ext cx="5889599" cy="424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74638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processing examples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Mutability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array processing examples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 frequency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Monte Carlo simulation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Reversing an array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20" name="Google Shape;720;p34"/>
          <p:cNvSpPr/>
          <p:nvPr/>
        </p:nvSpPr>
        <p:spPr>
          <a:xfrm>
            <a:off x="976074" y="3299550"/>
            <a:ext cx="464457" cy="3773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Monte Carlo simulation</a:t>
            </a:r>
            <a:endParaRPr sz="1800"/>
          </a:p>
        </p:txBody>
      </p:sp>
      <p:sp>
        <p:nvSpPr>
          <p:cNvPr id="727" name="Google Shape;727;p35"/>
          <p:cNvSpPr txBox="1"/>
          <p:nvPr/>
        </p:nvSpPr>
        <p:spPr>
          <a:xfrm>
            <a:off x="561914" y="2702961"/>
            <a:ext cx="6879706" cy="2589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Monte Carlo simulation: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pseudo-random values from</a:t>
            </a:r>
            <a:b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given probability distribution function</a:t>
            </a:r>
            <a:endParaRPr/>
          </a:p>
        </p:txBody>
      </p:sp>
      <p:pic>
        <p:nvPicPr>
          <p:cNvPr id="728" name="Google Shape;7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236" y="1156097"/>
            <a:ext cx="3021062" cy="201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Monte Carlo simulation: Example</a:t>
            </a:r>
            <a:endParaRPr sz="1800"/>
          </a:p>
        </p:txBody>
      </p:sp>
      <p:sp>
        <p:nvSpPr>
          <p:cNvPr id="735" name="Google Shape;735;p36"/>
          <p:cNvSpPr/>
          <p:nvPr/>
        </p:nvSpPr>
        <p:spPr>
          <a:xfrm>
            <a:off x="1856109" y="4000266"/>
            <a:ext cx="3533494" cy="169654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262800" lIns="108000" spcFirstLastPara="1" rIns="0" wrap="square" tIns="22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java MyRandom 100000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occurred 0.219901 of the time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occurred 0.300052 of the time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occurred 0.480047 of the time</a:t>
            </a:r>
            <a:endParaRPr/>
          </a:p>
        </p:txBody>
      </p:sp>
      <p:sp>
        <p:nvSpPr>
          <p:cNvPr id="736" name="Google Shape;736;p36"/>
          <p:cNvSpPr txBox="1"/>
          <p:nvPr/>
        </p:nvSpPr>
        <p:spPr>
          <a:xfrm>
            <a:off x="835692" y="3510516"/>
            <a:ext cx="7592335" cy="57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Generate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events from this probability distribution</a:t>
            </a:r>
            <a:endParaRPr/>
          </a:p>
        </p:txBody>
      </p:sp>
      <p:grpSp>
        <p:nvGrpSpPr>
          <p:cNvPr id="737" name="Google Shape;737;p36"/>
          <p:cNvGrpSpPr/>
          <p:nvPr/>
        </p:nvGrpSpPr>
        <p:grpSpPr>
          <a:xfrm>
            <a:off x="2596568" y="985225"/>
            <a:ext cx="5711740" cy="2813822"/>
            <a:chOff x="2913536" y="1673593"/>
            <a:chExt cx="5711740" cy="2813822"/>
          </a:xfrm>
        </p:grpSpPr>
        <p:pic>
          <p:nvPicPr>
            <p:cNvPr id="738" name="Google Shape;738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40317" y="1765461"/>
              <a:ext cx="2407515" cy="2239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36"/>
            <p:cNvSpPr txBox="1"/>
            <p:nvPr/>
          </p:nvSpPr>
          <p:spPr>
            <a:xfrm>
              <a:off x="5827467" y="2107882"/>
              <a:ext cx="2797809" cy="2379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9525" lvl="0" marL="95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One of three possible events (</a:t>
              </a: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happens, randomly:</a:t>
              </a:r>
              <a:endParaRPr/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occurs 0.22 of the time</a:t>
              </a:r>
              <a:endParaRPr/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occurs 0.30 of the times</a:t>
              </a:r>
              <a:endParaRPr/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occurs 0.48 of the times</a:t>
              </a:r>
              <a:endParaRPr/>
            </a:p>
          </p:txBody>
        </p:sp>
        <p:sp>
          <p:nvSpPr>
            <p:cNvPr id="740" name="Google Shape;740;p36"/>
            <p:cNvSpPr txBox="1"/>
            <p:nvPr/>
          </p:nvSpPr>
          <p:spPr>
            <a:xfrm>
              <a:off x="3280431" y="1673593"/>
              <a:ext cx="366895" cy="45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9525" lvl="0" marL="95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40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1" name="Google Shape;741;p36"/>
            <p:cNvSpPr txBox="1"/>
            <p:nvPr/>
          </p:nvSpPr>
          <p:spPr>
            <a:xfrm>
              <a:off x="2913536" y="3417196"/>
              <a:ext cx="366895" cy="45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9525" lvl="0" marL="95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2" name="Google Shape;742;p36"/>
            <p:cNvSpPr txBox="1"/>
            <p:nvPr/>
          </p:nvSpPr>
          <p:spPr>
            <a:xfrm>
              <a:off x="5280613" y="2514875"/>
              <a:ext cx="366895" cy="45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9525" lvl="0" marL="95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00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distribution functions</a:t>
            </a:r>
            <a:endParaRPr sz="1800"/>
          </a:p>
        </p:txBody>
      </p:sp>
      <p:sp>
        <p:nvSpPr>
          <p:cNvPr id="749" name="Google Shape;749;p37"/>
          <p:cNvSpPr txBox="1"/>
          <p:nvPr/>
        </p:nvSpPr>
        <p:spPr>
          <a:xfrm>
            <a:off x="552237" y="698204"/>
            <a:ext cx="5875045" cy="125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setting</a:t>
            </a:r>
            <a:endParaRPr/>
          </a:p>
          <a:p>
            <a:pPr indent="-180975" lvl="0" marL="180975" marR="0" rtl="0" algn="l">
              <a:lnSpc>
                <a:spcPct val="14375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 and mutually-exclusive events can happen</a:t>
            </a:r>
            <a:endParaRPr/>
          </a:p>
          <a:p>
            <a:pPr indent="-180975" lvl="0" marL="180975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denote these events 0, 1, 2, 3, ...,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-180975" lvl="0" marL="180975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event occurs with a given probability</a:t>
            </a:r>
            <a:endParaRPr/>
          </a:p>
        </p:txBody>
      </p:sp>
      <p:sp>
        <p:nvSpPr>
          <p:cNvPr id="750" name="Google Shape;750;p37"/>
          <p:cNvSpPr txBox="1"/>
          <p:nvPr/>
        </p:nvSpPr>
        <p:spPr>
          <a:xfrm>
            <a:off x="485860" y="4572178"/>
            <a:ext cx="4963138" cy="171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Cumulative Distribution Function (CDF)</a:t>
            </a:r>
            <a:endParaRPr/>
          </a:p>
          <a:p>
            <a:pPr indent="-342900" lvl="0" marL="342900" marR="0" rtl="0" algn="l">
              <a:lnSpc>
                <a:spcPct val="1437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 =                      .1</a:t>
            </a:r>
            <a:endParaRPr/>
          </a:p>
          <a:p>
            <a:pPr indent="-342900" lvl="0" marL="342900" marR="0" rtl="0" algn="l">
              <a:lnSpc>
                <a:spcPct val="1437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 or 1) =               .1 + .3 = .4</a:t>
            </a:r>
            <a:endParaRPr/>
          </a:p>
          <a:p>
            <a:pPr indent="-342900" lvl="0" marL="342900" marR="0" rtl="0" algn="l">
              <a:lnSpc>
                <a:spcPct val="1437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 or 1 or 2) =        .1 + .3 + .5 = .9</a:t>
            </a:r>
            <a:endParaRPr/>
          </a:p>
          <a:p>
            <a:pPr indent="-342900" lvl="0" marL="342900" marR="0" rtl="0" algn="l">
              <a:lnSpc>
                <a:spcPct val="1437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=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 or 1 or 2 or 3) = .1 + .3 + .5 + .1 = 1.0</a:t>
            </a:r>
            <a:endParaRPr/>
          </a:p>
          <a:p>
            <a:pPr indent="-342900" lvl="0" marL="3429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1" name="Google Shape;751;p37"/>
          <p:cNvGrpSpPr/>
          <p:nvPr/>
        </p:nvGrpSpPr>
        <p:grpSpPr>
          <a:xfrm>
            <a:off x="552236" y="2424603"/>
            <a:ext cx="4745121" cy="1970799"/>
            <a:chOff x="552236" y="2424603"/>
            <a:chExt cx="4745121" cy="1970799"/>
          </a:xfrm>
        </p:grpSpPr>
        <p:sp>
          <p:nvSpPr>
            <p:cNvPr id="752" name="Google Shape;752;p37"/>
            <p:cNvSpPr txBox="1"/>
            <p:nvPr/>
          </p:nvSpPr>
          <p:spPr>
            <a:xfrm>
              <a:off x="552236" y="2424603"/>
              <a:ext cx="4745121" cy="197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2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Probability Distribution Function (PDF)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342900" marR="0" rtl="0" algn="l">
                <a:lnSpc>
                  <a:spcPct val="14375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(0) = .1</a:t>
              </a:r>
              <a:endParaRPr/>
            </a:p>
            <a:p>
              <a:pPr indent="-342900" lvl="0" marL="342900" marR="0" rtl="0" algn="l">
                <a:lnSpc>
                  <a:spcPct val="14375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(1) = .3</a:t>
              </a:r>
              <a:endParaRPr/>
            </a:p>
            <a:p>
              <a:pPr indent="-342900" lvl="0" marL="342900" marR="0" rtl="0" algn="l">
                <a:lnSpc>
                  <a:spcPct val="14375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(2) = .5</a:t>
              </a:r>
              <a:endParaRPr/>
            </a:p>
            <a:p>
              <a:pPr indent="-342900" lvl="0" marL="342900" marR="0" rtl="0" algn="l">
                <a:lnSpc>
                  <a:spcPct val="14375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(3) = .1</a:t>
              </a:r>
              <a:endParaRPr/>
            </a:p>
          </p:txBody>
        </p:sp>
        <p:grpSp>
          <p:nvGrpSpPr>
            <p:cNvPr id="753" name="Google Shape;753;p37"/>
            <p:cNvGrpSpPr/>
            <p:nvPr/>
          </p:nvGrpSpPr>
          <p:grpSpPr>
            <a:xfrm>
              <a:off x="1625932" y="2977860"/>
              <a:ext cx="2771906" cy="1361865"/>
              <a:chOff x="1625932" y="2977860"/>
              <a:chExt cx="2771906" cy="1361865"/>
            </a:xfrm>
          </p:grpSpPr>
          <p:sp>
            <p:nvSpPr>
              <p:cNvPr id="754" name="Google Shape;754;p37"/>
              <p:cNvSpPr/>
              <p:nvPr/>
            </p:nvSpPr>
            <p:spPr>
              <a:xfrm>
                <a:off x="1625932" y="2977860"/>
                <a:ext cx="224058" cy="1211117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5" name="Google Shape;755;p37"/>
              <p:cNvSpPr txBox="1"/>
              <p:nvPr/>
            </p:nvSpPr>
            <p:spPr>
              <a:xfrm>
                <a:off x="1996115" y="3140640"/>
                <a:ext cx="2401723" cy="1199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example of a PDF describing the likelihood of </a:t>
                </a:r>
                <a:r>
                  <a:rPr i="1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 </a:t>
                </a: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4 possible events</a:t>
                </a:r>
                <a:endParaRPr/>
              </a:p>
            </p:txBody>
          </p:sp>
        </p:grpSp>
      </p:grpSp>
      <p:sp>
        <p:nvSpPr>
          <p:cNvPr id="756" name="Google Shape;756;p37"/>
          <p:cNvSpPr/>
          <p:nvPr/>
        </p:nvSpPr>
        <p:spPr>
          <a:xfrm>
            <a:off x="5131695" y="4203922"/>
            <a:ext cx="3845600" cy="22448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80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Creates a CDF (P) from a given PDF (p) */</a:t>
            </a:r>
            <a:endParaRPr sz="1200">
              <a:solidFill>
                <a:srgbClr val="00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double[] CDF(double[] p)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double[] P = new double[p.length];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P[0] = p[0];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(int i = 1; i &lt; p.length; i++)  {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P[i] = P[i-1] + p[i];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P;</a:t>
            </a:r>
            <a:endParaRPr/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pseudo-random values from a given distribution</a:t>
            </a:r>
            <a:endParaRPr sz="1800"/>
          </a:p>
        </p:txBody>
      </p:sp>
      <p:sp>
        <p:nvSpPr>
          <p:cNvPr id="763" name="Google Shape;763;p38"/>
          <p:cNvSpPr txBox="1"/>
          <p:nvPr/>
        </p:nvSpPr>
        <p:spPr>
          <a:xfrm>
            <a:off x="531447" y="1132745"/>
            <a:ext cx="8338321" cy="38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 values from {0,1,2,3} where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(0)=.1 ,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(1)=.3 ,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(2)=.5 ,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(3)=.1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/>
          </a:p>
        </p:txBody>
      </p:sp>
      <p:sp>
        <p:nvSpPr>
          <p:cNvPr id="764" name="Google Shape;764;p38"/>
          <p:cNvSpPr txBox="1"/>
          <p:nvPr/>
        </p:nvSpPr>
        <p:spPr>
          <a:xfrm>
            <a:off x="542662" y="698648"/>
            <a:ext cx="7592335" cy="41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Generate events that have a given probability</a:t>
            </a:r>
            <a:endParaRPr/>
          </a:p>
        </p:txBody>
      </p:sp>
      <p:sp>
        <p:nvSpPr>
          <p:cNvPr id="765" name="Google Shape;765;p38"/>
          <p:cNvSpPr txBox="1"/>
          <p:nvPr/>
        </p:nvSpPr>
        <p:spPr>
          <a:xfrm>
            <a:off x="1565702" y="3590568"/>
            <a:ext cx="5522238" cy="7354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Generate a random number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range [0,1)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for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...,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-1:  if  (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P[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])  return 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400">
              <a:solidFill>
                <a:srgbClr val="00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38"/>
          <p:cNvSpPr/>
          <p:nvPr/>
        </p:nvSpPr>
        <p:spPr>
          <a:xfrm>
            <a:off x="1632730" y="4467110"/>
            <a:ext cx="5765779" cy="19610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08000" spcFirstLastPara="1" rIns="0" wrap="square" tIns="144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Generates a random integer 0,1,...n-1 from a given CDF of size n. */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 rnd(double[] P) {   	  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draws a random number in [0,1), and returns where it falls in the CDF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double r = Math.random();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P.length; i++) 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(r &lt;= P[i]) return i;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0; 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compilation requirement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67" name="Google Shape;767;p38"/>
          <p:cNvGrpSpPr/>
          <p:nvPr/>
        </p:nvGrpSpPr>
        <p:grpSpPr>
          <a:xfrm>
            <a:off x="530654" y="1516790"/>
            <a:ext cx="7592335" cy="2052077"/>
            <a:chOff x="542662" y="1660619"/>
            <a:chExt cx="7592335" cy="2052077"/>
          </a:xfrm>
        </p:grpSpPr>
        <p:sp>
          <p:nvSpPr>
            <p:cNvPr id="768" name="Google Shape;768;p38"/>
            <p:cNvSpPr txBox="1"/>
            <p:nvPr/>
          </p:nvSpPr>
          <p:spPr>
            <a:xfrm>
              <a:off x="542662" y="1851303"/>
              <a:ext cx="7592335" cy="499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/>
            </a:p>
          </p:txBody>
        </p:sp>
        <p:grpSp>
          <p:nvGrpSpPr>
            <p:cNvPr id="769" name="Google Shape;769;p38"/>
            <p:cNvGrpSpPr/>
            <p:nvPr/>
          </p:nvGrpSpPr>
          <p:grpSpPr>
            <a:xfrm>
              <a:off x="1621467" y="2502978"/>
              <a:ext cx="6410029" cy="771192"/>
              <a:chOff x="1246618" y="3530680"/>
              <a:chExt cx="6410029" cy="771192"/>
            </a:xfrm>
          </p:grpSpPr>
          <p:cxnSp>
            <p:nvCxnSpPr>
              <p:cNvPr id="770" name="Google Shape;770;p38"/>
              <p:cNvCxnSpPr/>
              <p:nvPr/>
            </p:nvCxnSpPr>
            <p:spPr>
              <a:xfrm>
                <a:off x="1246618" y="4182895"/>
                <a:ext cx="5715130" cy="8356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1" name="Google Shape;771;p38"/>
              <p:cNvCxnSpPr/>
              <p:nvPr/>
            </p:nvCxnSpPr>
            <p:spPr>
              <a:xfrm>
                <a:off x="1251653" y="4084622"/>
                <a:ext cx="0" cy="164736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2" name="Google Shape;772;p38"/>
              <p:cNvCxnSpPr/>
              <p:nvPr/>
            </p:nvCxnSpPr>
            <p:spPr>
              <a:xfrm>
                <a:off x="1821826" y="4075268"/>
                <a:ext cx="0" cy="174090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3" name="Google Shape;773;p38"/>
              <p:cNvCxnSpPr/>
              <p:nvPr/>
            </p:nvCxnSpPr>
            <p:spPr>
              <a:xfrm flipH="1">
                <a:off x="3300014" y="4084622"/>
                <a:ext cx="1238" cy="164736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4" name="Google Shape;774;p38"/>
              <p:cNvCxnSpPr/>
              <p:nvPr/>
            </p:nvCxnSpPr>
            <p:spPr>
              <a:xfrm flipH="1">
                <a:off x="6470777" y="4083624"/>
                <a:ext cx="1" cy="218248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5" name="Google Shape;775;p38"/>
              <p:cNvCxnSpPr/>
              <p:nvPr/>
            </p:nvCxnSpPr>
            <p:spPr>
              <a:xfrm flipH="1">
                <a:off x="6961748" y="4086618"/>
                <a:ext cx="1716" cy="162740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6" name="Google Shape;776;p38"/>
              <p:cNvSpPr txBox="1"/>
              <p:nvPr/>
            </p:nvSpPr>
            <p:spPr>
              <a:xfrm>
                <a:off x="1614456" y="3756448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.1</a:t>
                </a:r>
                <a:endParaRPr/>
              </a:p>
            </p:txBody>
          </p:sp>
          <p:sp>
            <p:nvSpPr>
              <p:cNvPr id="777" name="Google Shape;777;p38"/>
              <p:cNvSpPr txBox="1"/>
              <p:nvPr/>
            </p:nvSpPr>
            <p:spPr>
              <a:xfrm>
                <a:off x="3092645" y="3730917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.4</a:t>
                </a:r>
                <a:endParaRPr/>
              </a:p>
            </p:txBody>
          </p:sp>
          <p:sp>
            <p:nvSpPr>
              <p:cNvPr id="778" name="Google Shape;778;p38"/>
              <p:cNvSpPr txBox="1"/>
              <p:nvPr/>
            </p:nvSpPr>
            <p:spPr>
              <a:xfrm>
                <a:off x="6263408" y="3757214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.9</a:t>
                </a:r>
                <a:endParaRPr/>
              </a:p>
            </p:txBody>
          </p:sp>
          <p:sp>
            <p:nvSpPr>
              <p:cNvPr id="779" name="Google Shape;779;p38"/>
              <p:cNvSpPr txBox="1"/>
              <p:nvPr/>
            </p:nvSpPr>
            <p:spPr>
              <a:xfrm>
                <a:off x="6670828" y="3755985"/>
                <a:ext cx="705664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1.0</a:t>
                </a:r>
                <a:endParaRPr/>
              </a:p>
            </p:txBody>
          </p:sp>
          <p:sp>
            <p:nvSpPr>
              <p:cNvPr id="780" name="Google Shape;780;p38"/>
              <p:cNvSpPr txBox="1"/>
              <p:nvPr/>
            </p:nvSpPr>
            <p:spPr>
              <a:xfrm>
                <a:off x="1325132" y="3530680"/>
                <a:ext cx="5849105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58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9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</a:t>
                </a:r>
                <a:r>
                  <a:rPr lang="en-US" sz="1200">
                    <a:solidFill>
                      <a:srgbClr val="8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0                                1                                                                        2         3</a:t>
                </a:r>
                <a:endParaRPr/>
              </a:p>
            </p:txBody>
          </p:sp>
          <p:sp>
            <p:nvSpPr>
              <p:cNvPr id="781" name="Google Shape;781;p38"/>
              <p:cNvSpPr txBox="1"/>
              <p:nvPr/>
            </p:nvSpPr>
            <p:spPr>
              <a:xfrm>
                <a:off x="7107876" y="3757293"/>
                <a:ext cx="548771" cy="33855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</a:t>
                </a:r>
                <a:endParaRPr/>
              </a:p>
            </p:txBody>
          </p:sp>
          <p:sp>
            <p:nvSpPr>
              <p:cNvPr id="782" name="Google Shape;782;p38"/>
              <p:cNvSpPr txBox="1"/>
              <p:nvPr/>
            </p:nvSpPr>
            <p:spPr>
              <a:xfrm>
                <a:off x="7102106" y="3541430"/>
                <a:ext cx="548771" cy="3077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</a:t>
                </a:r>
                <a:endParaRPr/>
              </a:p>
            </p:txBody>
          </p:sp>
        </p:grpSp>
        <p:grpSp>
          <p:nvGrpSpPr>
            <p:cNvPr id="783" name="Google Shape;783;p38"/>
            <p:cNvGrpSpPr/>
            <p:nvPr/>
          </p:nvGrpSpPr>
          <p:grpSpPr>
            <a:xfrm>
              <a:off x="1684985" y="3272462"/>
              <a:ext cx="6369553" cy="440235"/>
              <a:chOff x="1310137" y="4423452"/>
              <a:chExt cx="6369553" cy="440235"/>
            </a:xfrm>
          </p:grpSpPr>
          <p:sp>
            <p:nvSpPr>
              <p:cNvPr id="784" name="Google Shape;784;p38"/>
              <p:cNvSpPr txBox="1"/>
              <p:nvPr/>
            </p:nvSpPr>
            <p:spPr>
              <a:xfrm>
                <a:off x="1318697" y="4502178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.1</a:t>
                </a:r>
                <a:endParaRPr/>
              </a:p>
            </p:txBody>
          </p:sp>
          <p:sp>
            <p:nvSpPr>
              <p:cNvPr id="785" name="Google Shape;785;p38"/>
              <p:cNvSpPr txBox="1"/>
              <p:nvPr/>
            </p:nvSpPr>
            <p:spPr>
              <a:xfrm>
                <a:off x="7130918" y="4510983"/>
                <a:ext cx="548771" cy="2616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</a:t>
                </a: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 rot="5400000">
                <a:off x="1472843" y="4266660"/>
                <a:ext cx="139661" cy="465074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9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87" name="Google Shape;787;p38"/>
              <p:cNvSpPr txBox="1"/>
              <p:nvPr/>
            </p:nvSpPr>
            <p:spPr>
              <a:xfrm>
                <a:off x="2379988" y="4519335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.3</a:t>
                </a: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 rot="5400000">
                <a:off x="2529306" y="3805883"/>
                <a:ext cx="139661" cy="1404230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9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89" name="Google Shape;789;p38"/>
              <p:cNvSpPr txBox="1"/>
              <p:nvPr/>
            </p:nvSpPr>
            <p:spPr>
              <a:xfrm>
                <a:off x="4755453" y="4502178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.5</a:t>
                </a: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 rot="5400000">
                <a:off x="4794373" y="2998211"/>
                <a:ext cx="177405" cy="3039715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9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91" name="Google Shape;791;p38"/>
              <p:cNvSpPr txBox="1"/>
              <p:nvPr/>
            </p:nvSpPr>
            <p:spPr>
              <a:xfrm>
                <a:off x="6506950" y="4510983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.1</a:t>
                </a:r>
                <a:endParaRPr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 rot="5400000">
                <a:off x="6653736" y="4268105"/>
                <a:ext cx="154381" cy="465074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9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cxnSp>
          <p:nvCxnSpPr>
            <p:cNvPr id="793" name="Google Shape;793;p38"/>
            <p:cNvCxnSpPr/>
            <p:nvPr/>
          </p:nvCxnSpPr>
          <p:spPr>
            <a:xfrm rot="10800000">
              <a:off x="7485832" y="2900458"/>
              <a:ext cx="173639" cy="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4" name="Google Shape;794;p38"/>
            <p:cNvCxnSpPr/>
            <p:nvPr/>
          </p:nvCxnSpPr>
          <p:spPr>
            <a:xfrm rot="10800000">
              <a:off x="7485831" y="3510484"/>
              <a:ext cx="173639" cy="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5" name="Google Shape;795;p38"/>
            <p:cNvSpPr txBox="1"/>
            <p:nvPr/>
          </p:nvSpPr>
          <p:spPr>
            <a:xfrm>
              <a:off x="1565703" y="2247724"/>
              <a:ext cx="5522238" cy="412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Compute the CDF:</a:t>
              </a:r>
              <a:endParaRPr/>
            </a:p>
          </p:txBody>
        </p:sp>
        <p:grpSp>
          <p:nvGrpSpPr>
            <p:cNvPr id="796" name="Google Shape;796;p38"/>
            <p:cNvGrpSpPr/>
            <p:nvPr/>
          </p:nvGrpSpPr>
          <p:grpSpPr>
            <a:xfrm>
              <a:off x="1572701" y="1660619"/>
              <a:ext cx="3051832" cy="644450"/>
              <a:chOff x="1577882" y="1396118"/>
              <a:chExt cx="3051832" cy="644450"/>
            </a:xfrm>
          </p:grpSpPr>
          <p:sp>
            <p:nvSpPr>
              <p:cNvPr id="797" name="Google Shape;797;p38"/>
              <p:cNvSpPr txBox="1"/>
              <p:nvPr/>
            </p:nvSpPr>
            <p:spPr>
              <a:xfrm>
                <a:off x="3001432" y="1615129"/>
                <a:ext cx="1628282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.1     .3     .5     .1  </a:t>
                </a: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 flipH="1">
                <a:off x="4463188" y="1684953"/>
                <a:ext cx="60667" cy="19046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99" name="Google Shape;799;p38"/>
              <p:cNvSpPr txBox="1"/>
              <p:nvPr/>
            </p:nvSpPr>
            <p:spPr>
              <a:xfrm>
                <a:off x="2999625" y="1396118"/>
                <a:ext cx="1546534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9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200">
                    <a:solidFill>
                      <a:srgbClr val="8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0       1        2       3</a:t>
                </a:r>
                <a:endParaRPr/>
              </a:p>
            </p:txBody>
          </p:sp>
          <p:sp>
            <p:nvSpPr>
              <p:cNvPr id="800" name="Google Shape;800;p38"/>
              <p:cNvSpPr txBox="1"/>
              <p:nvPr/>
            </p:nvSpPr>
            <p:spPr>
              <a:xfrm>
                <a:off x="2492552" y="1639314"/>
                <a:ext cx="48476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 = </a:t>
                </a: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 flipH="1" rot="10800000">
                <a:off x="3011371" y="1698283"/>
                <a:ext cx="60667" cy="19046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02" name="Google Shape;802;p38"/>
              <p:cNvSpPr txBox="1"/>
              <p:nvPr/>
            </p:nvSpPr>
            <p:spPr>
              <a:xfrm>
                <a:off x="1577882" y="1627793"/>
                <a:ext cx="1144355" cy="4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 Given: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9"/>
          <p:cNvSpPr/>
          <p:nvPr/>
        </p:nvSpPr>
        <p:spPr>
          <a:xfrm>
            <a:off x="616237" y="660738"/>
            <a:ext cx="7334583" cy="58850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MyRandom {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Tests the </a:t>
            </a:r>
            <a:r>
              <a:rPr lang="en-US" sz="105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CDF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05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rnd</a:t>
            </a: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by generating events and observing their actual distribution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The array p represents a probability distribution function (PDF):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p[i] represents the probability that event i occurs.</a:t>
            </a:r>
            <a:endParaRPr/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double[] p = {.2, .2, .6};</a:t>
            </a:r>
            <a:endParaRPr sz="12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b="1"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////  Rest of </a:t>
            </a:r>
            <a:r>
              <a:rPr b="1" lang="en-US" sz="105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code... Next slide</a:t>
            </a:r>
            <a:endParaRPr b="1"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Creates and returns a Cumulative Distribution Function from a given distribution function. */</a:t>
            </a:r>
            <a:endParaRPr sz="1100">
              <a:solidFill>
                <a:srgbClr val="00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double[]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CDF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(double[] p)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double[] P = new double[p.length];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P[0] = p[0];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i = 1; i &lt; p.length; i++) 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P[i] = P[i-1] + p[i];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P;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Generates a random integer 0,1,...n-1 from a given CDF of size n. */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int </a:t>
            </a: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rnd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(double[] P) {   	    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draws a random number in [0,1),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and returns where it falls in the CDF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r = Math.random();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P.length; i++) 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if (r &lt;= P[i]) return i;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0;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compilation requirement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More random functions can come here (serving various needs)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9" name="Google Shape;809;p3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pseudo-random values from a given distribution: Testing</a:t>
            </a:r>
            <a:endParaRPr sz="1800"/>
          </a:p>
        </p:txBody>
      </p:sp>
      <p:sp>
        <p:nvSpPr>
          <p:cNvPr id="810" name="Google Shape;810;p39"/>
          <p:cNvSpPr/>
          <p:nvPr/>
        </p:nvSpPr>
        <p:spPr>
          <a:xfrm>
            <a:off x="5590810" y="2880579"/>
            <a:ext cx="3070768" cy="17694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44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MyRandom 100000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 distribution: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should occur 0.6 of the time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Actual distribution after 100000 trials: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occurred 0.200039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occurred 0.199882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occurred 0.600079 of the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602000" y="1499502"/>
            <a:ext cx="8161855" cy="466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Storing and processing a </a:t>
            </a: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50,000 letters in a DNA segment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1,000 stock prices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100,000 common English words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 students enrolled in a course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Array: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Data set of a fixed size, stored in the computer’s main memory (RAM)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401446" y="922632"/>
            <a:ext cx="12905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</a:t>
            </a: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array: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68480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206620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205437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243576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42393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280533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279350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317489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316306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354446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353263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391402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390219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428359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427176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465315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4641329" y="697009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502272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5010894" y="697009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539228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5392287" y="648970"/>
            <a:ext cx="36956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696637" y="945307"/>
            <a:ext cx="369565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0"/>
          <p:cNvSpPr/>
          <p:nvPr/>
        </p:nvSpPr>
        <p:spPr>
          <a:xfrm>
            <a:off x="616237" y="660738"/>
            <a:ext cx="7334583" cy="58850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MyRandom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Tests the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CDF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rnd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by generating events and observing their actual distribution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The array p represents a probability distribution function (PDF):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p[i] represents the probability that event i occurs.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double[] p = {.2, .2, .6};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p4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pseudo-random values from a given distribution: Testing</a:t>
            </a:r>
            <a:endParaRPr sz="1800"/>
          </a:p>
        </p:txBody>
      </p:sp>
      <p:sp>
        <p:nvSpPr>
          <p:cNvPr id="818" name="Google Shape;818;p40"/>
          <p:cNvSpPr/>
          <p:nvPr/>
        </p:nvSpPr>
        <p:spPr>
          <a:xfrm>
            <a:off x="5590810" y="2880579"/>
            <a:ext cx="3070768" cy="17694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44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MyRandom 100000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 distribution: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should occur 0.6 of the time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Actual distribution after 100000 trials: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occurred 0.200039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occurred 0.199882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occurred 0.600079 of the time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1"/>
          <p:cNvSpPr/>
          <p:nvPr/>
        </p:nvSpPr>
        <p:spPr>
          <a:xfrm>
            <a:off x="616237" y="660738"/>
            <a:ext cx="7334583" cy="58850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MyRandom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Tests the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CDF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rnd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by generating events and observing their actual distribution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The array p represents a probability distribution function (PDF):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p[i] represents the probability that event i occurs.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double[] p = {.2, .2, .6};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the probability distribution</a:t>
            </a:r>
            <a:endParaRPr sz="11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System.out.println("Expected distribution:\n");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p.length; i++)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System.out.println(i + " should occur " + p[i] + " of the time");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trials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int T = Integer.parseInt(args[0]);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Stores how many times each event occurred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int[] count = new int[p.length];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the Cumulative Distribution Function of p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double[] P = CDF(p);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Generates T random values, and counts how many times each value occurred.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t = 0; t &lt; T; t++)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count[rnd(P)]++;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System.out.println("\nActual distribution after " + T + " trials:\n");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count.length; i++) 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System.out.println(i + " occurred " +  ((double) count[i] / T) + " of the time");</a:t>
            </a:r>
            <a:endParaRPr/>
          </a:p>
          <a:p>
            <a:pPr indent="0" lvl="0" marL="0" marR="0" rtl="0" algn="l">
              <a:lnSpc>
                <a:spcPct val="12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//// Class code continues with the CDF and rnd functions (previous slide)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4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pseudo-random values from a given distribution: Testing</a:t>
            </a:r>
            <a:endParaRPr sz="1800"/>
          </a:p>
        </p:txBody>
      </p:sp>
      <p:sp>
        <p:nvSpPr>
          <p:cNvPr id="826" name="Google Shape;826;p41"/>
          <p:cNvSpPr/>
          <p:nvPr/>
        </p:nvSpPr>
        <p:spPr>
          <a:xfrm>
            <a:off x="5590810" y="2880579"/>
            <a:ext cx="3070768" cy="17694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44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MyRandom 100000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 distribution: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should occur 0.6 of the time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Actual distribution after 100000 trials: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occurred 0.200039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occurred 0.199882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occurred 0.600079 of the time</a:t>
            </a:r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891555" y="2066278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8" name="Google Shape;828;p41"/>
          <p:cNvSpPr/>
          <p:nvPr/>
        </p:nvSpPr>
        <p:spPr>
          <a:xfrm>
            <a:off x="891555" y="3186031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9" name="Google Shape;829;p41"/>
          <p:cNvSpPr/>
          <p:nvPr/>
        </p:nvSpPr>
        <p:spPr>
          <a:xfrm>
            <a:off x="958714" y="4155207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0" name="Google Shape;830;p41"/>
          <p:cNvSpPr/>
          <p:nvPr/>
        </p:nvSpPr>
        <p:spPr>
          <a:xfrm>
            <a:off x="970260" y="4708740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1" name="Google Shape;831;p41"/>
          <p:cNvSpPr/>
          <p:nvPr/>
        </p:nvSpPr>
        <p:spPr>
          <a:xfrm>
            <a:off x="958714" y="5706920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law of large numbers</a:t>
            </a:r>
            <a:endParaRPr sz="1800"/>
          </a:p>
        </p:txBody>
      </p:sp>
      <p:sp>
        <p:nvSpPr>
          <p:cNvPr id="838" name="Google Shape;838;p42"/>
          <p:cNvSpPr/>
          <p:nvPr/>
        </p:nvSpPr>
        <p:spPr>
          <a:xfrm>
            <a:off x="485861" y="755153"/>
            <a:ext cx="3302232" cy="241572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262800" lIns="108000" spcFirstLastPara="1" rIns="0" wrap="square" tIns="22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MyRandom </a:t>
            </a:r>
            <a:r>
              <a:rPr b="1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 distribution: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should occur 0.6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Actual distribution after 10 trials: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occurred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occurred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occurred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/>
          </a:p>
        </p:txBody>
      </p:sp>
      <p:sp>
        <p:nvSpPr>
          <p:cNvPr id="839" name="Google Shape;839;p42"/>
          <p:cNvSpPr/>
          <p:nvPr/>
        </p:nvSpPr>
        <p:spPr>
          <a:xfrm>
            <a:off x="4808099" y="755153"/>
            <a:ext cx="3302232" cy="241572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262800" lIns="108000" spcFirstLastPara="1" rIns="0" wrap="square" tIns="22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MyRandom </a:t>
            </a:r>
            <a:r>
              <a:rPr b="1"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 distribution: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should occur 0.2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should occur 0.6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Actual distribution after 20 trials: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occurred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0.35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occurred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0.05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occurred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0.6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/>
          </a:p>
        </p:txBody>
      </p:sp>
      <p:grpSp>
        <p:nvGrpSpPr>
          <p:cNvPr id="840" name="Google Shape;840;p42"/>
          <p:cNvGrpSpPr/>
          <p:nvPr/>
        </p:nvGrpSpPr>
        <p:grpSpPr>
          <a:xfrm>
            <a:off x="494500" y="3304304"/>
            <a:ext cx="7994211" cy="3160111"/>
            <a:chOff x="494500" y="3304304"/>
            <a:chExt cx="7994211" cy="3160111"/>
          </a:xfrm>
        </p:grpSpPr>
        <p:sp>
          <p:nvSpPr>
            <p:cNvPr id="841" name="Google Shape;841;p42"/>
            <p:cNvSpPr/>
            <p:nvPr/>
          </p:nvSpPr>
          <p:spPr>
            <a:xfrm>
              <a:off x="494501" y="3338719"/>
              <a:ext cx="3302232" cy="232033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62800" lIns="108000" spcFirstLastPara="1" rIns="0" wrap="square" tIns="22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MyRandom </a:t>
              </a:r>
              <a:r>
                <a:rPr b="1" lang="en-US" sz="11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Expected distribution: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 should occur 0.2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 should occur 0.2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 should occur 0.6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Actual distribution after 100 trials: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 occurred </a:t>
              </a:r>
              <a:r>
                <a:rPr lang="en-US" sz="11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0.23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 occurred </a:t>
              </a:r>
              <a:r>
                <a:rPr lang="en-US" sz="11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0.18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 occurred </a:t>
              </a:r>
              <a:r>
                <a:rPr lang="en-US" sz="11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0.59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4816739" y="3304304"/>
              <a:ext cx="3302232" cy="232033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62800" lIns="108000" spcFirstLastPara="1" rIns="0" wrap="square" tIns="22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MyRandom 100000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Expected distribution: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 should occur 0.2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 should occur 0.2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 should occur 0.6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Actual distribution after 100000 trials: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 occurred </a:t>
              </a:r>
              <a:r>
                <a:rPr lang="en-US" sz="11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0.200039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 occurred </a:t>
              </a:r>
              <a:r>
                <a:rPr lang="en-US" sz="11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0.199882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 occurred </a:t>
              </a:r>
              <a:r>
                <a:rPr lang="en-US" sz="11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0.600079</a:t>
              </a:r>
              <a:r>
                <a:rPr lang="en-US" sz="11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494500" y="5848862"/>
              <a:ext cx="7994211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Law of large numbers: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 we increase the number of independent trials,</a:t>
              </a:r>
              <a:b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        the average of the results gets closer to the expected average.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/>
          <p:nvPr>
            <p:ph type="title"/>
          </p:nvPr>
        </p:nvSpPr>
        <p:spPr>
          <a:xfrm>
            <a:off x="485860" y="223203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Arrays, part I</a:t>
            </a:r>
            <a:endParaRPr/>
          </a:p>
        </p:txBody>
      </p:sp>
      <p:sp>
        <p:nvSpPr>
          <p:cNvPr id="849" name="Google Shape;849;p43"/>
          <p:cNvSpPr txBox="1"/>
          <p:nvPr>
            <p:ph idx="1" type="body"/>
          </p:nvPr>
        </p:nvSpPr>
        <p:spPr>
          <a:xfrm>
            <a:off x="792078" y="965618"/>
            <a:ext cx="5889599" cy="424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74638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processing examples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Mutability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array processing examples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 frequency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Monte Carlo simulation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Reversing an array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50" name="Google Shape;850;p43"/>
          <p:cNvSpPr/>
          <p:nvPr/>
        </p:nvSpPr>
        <p:spPr>
          <a:xfrm>
            <a:off x="965058" y="3685140"/>
            <a:ext cx="464457" cy="3773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857" name="Google Shape;857;p44"/>
          <p:cNvSpPr txBox="1"/>
          <p:nvPr/>
        </p:nvSpPr>
        <p:spPr>
          <a:xfrm>
            <a:off x="1576596" y="3159308"/>
            <a:ext cx="4519404" cy="25848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2250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arr2[0]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arr1[9]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arr2[1]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arr1[8]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arr2[2]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arr1[7]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arr2[i]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arr1[N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1]   (N = arr1.length)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this as long as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0" i="0" sz="1600" u="none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58" name="Google Shape;858;p44"/>
          <p:cNvGrpSpPr/>
          <p:nvPr/>
        </p:nvGrpSpPr>
        <p:grpSpPr>
          <a:xfrm>
            <a:off x="865419" y="813593"/>
            <a:ext cx="4514631" cy="578486"/>
            <a:chOff x="865419" y="813593"/>
            <a:chExt cx="4514631" cy="578486"/>
          </a:xfrm>
        </p:grpSpPr>
        <p:sp>
          <p:nvSpPr>
            <p:cNvPr id="859" name="Google Shape;859;p44"/>
            <p:cNvSpPr txBox="1"/>
            <p:nvPr/>
          </p:nvSpPr>
          <p:spPr>
            <a:xfrm>
              <a:off x="1680826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</p:txBody>
        </p:sp>
        <p:sp>
          <p:nvSpPr>
            <p:cNvPr id="860" name="Google Shape;860;p44"/>
            <p:cNvSpPr txBox="1"/>
            <p:nvPr/>
          </p:nvSpPr>
          <p:spPr>
            <a:xfrm>
              <a:off x="865419" y="1115080"/>
              <a:ext cx="885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200">
                  <a:solidFill>
                    <a:srgbClr val="0C0C0C"/>
                  </a:solidFill>
                  <a:latin typeface="Consolas"/>
                  <a:ea typeface="Consolas"/>
                  <a:cs typeface="Consolas"/>
                  <a:sym typeface="Consolas"/>
                </a:rPr>
                <a:t>arr1:</a:t>
              </a:r>
              <a:endParaRPr/>
            </a:p>
          </p:txBody>
        </p:sp>
        <p:sp>
          <p:nvSpPr>
            <p:cNvPr id="861" name="Google Shape;861;p44"/>
            <p:cNvSpPr txBox="1"/>
            <p:nvPr/>
          </p:nvSpPr>
          <p:spPr>
            <a:xfrm>
              <a:off x="1680826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862" name="Google Shape;862;p44"/>
            <p:cNvSpPr txBox="1"/>
            <p:nvPr/>
          </p:nvSpPr>
          <p:spPr>
            <a:xfrm>
              <a:off x="2209933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863" name="Google Shape;863;p44"/>
            <p:cNvSpPr txBox="1"/>
            <p:nvPr/>
          </p:nvSpPr>
          <p:spPr>
            <a:xfrm>
              <a:off x="2186415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864" name="Google Shape;864;p44"/>
            <p:cNvSpPr txBox="1"/>
            <p:nvPr/>
          </p:nvSpPr>
          <p:spPr>
            <a:xfrm>
              <a:off x="2737220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865" name="Google Shape;865;p44"/>
            <p:cNvSpPr txBox="1"/>
            <p:nvPr/>
          </p:nvSpPr>
          <p:spPr>
            <a:xfrm>
              <a:off x="2701943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866" name="Google Shape;866;p44"/>
            <p:cNvSpPr txBox="1"/>
            <p:nvPr/>
          </p:nvSpPr>
          <p:spPr>
            <a:xfrm>
              <a:off x="3264507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867" name="Google Shape;867;p44"/>
            <p:cNvSpPr txBox="1"/>
            <p:nvPr/>
          </p:nvSpPr>
          <p:spPr>
            <a:xfrm>
              <a:off x="3791794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868" name="Google Shape;868;p44"/>
            <p:cNvSpPr txBox="1"/>
            <p:nvPr/>
          </p:nvSpPr>
          <p:spPr>
            <a:xfrm>
              <a:off x="3756517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869" name="Google Shape;869;p44"/>
            <p:cNvSpPr txBox="1"/>
            <p:nvPr/>
          </p:nvSpPr>
          <p:spPr>
            <a:xfrm>
              <a:off x="4319081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/>
            </a:p>
          </p:txBody>
        </p:sp>
        <p:sp>
          <p:nvSpPr>
            <p:cNvPr id="870" name="Google Shape;870;p44"/>
            <p:cNvSpPr txBox="1"/>
            <p:nvPr/>
          </p:nvSpPr>
          <p:spPr>
            <a:xfrm>
              <a:off x="4283804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871" name="Google Shape;871;p44"/>
            <p:cNvSpPr txBox="1"/>
            <p:nvPr/>
          </p:nvSpPr>
          <p:spPr>
            <a:xfrm>
              <a:off x="4846368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/>
            </a:p>
          </p:txBody>
        </p:sp>
        <p:sp>
          <p:nvSpPr>
            <p:cNvPr id="872" name="Google Shape;872;p44"/>
            <p:cNvSpPr txBox="1"/>
            <p:nvPr/>
          </p:nvSpPr>
          <p:spPr>
            <a:xfrm>
              <a:off x="4822850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</p:grpSp>
      <p:grpSp>
        <p:nvGrpSpPr>
          <p:cNvPr id="873" name="Google Shape;873;p44"/>
          <p:cNvGrpSpPr/>
          <p:nvPr/>
        </p:nvGrpSpPr>
        <p:grpSpPr>
          <a:xfrm>
            <a:off x="299736" y="2208380"/>
            <a:ext cx="5086709" cy="566581"/>
            <a:chOff x="299736" y="2208380"/>
            <a:chExt cx="5086709" cy="566581"/>
          </a:xfrm>
        </p:grpSpPr>
        <p:sp>
          <p:nvSpPr>
            <p:cNvPr id="874" name="Google Shape;874;p44"/>
            <p:cNvSpPr txBox="1"/>
            <p:nvPr/>
          </p:nvSpPr>
          <p:spPr>
            <a:xfrm>
              <a:off x="1687221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/>
            </a:p>
          </p:txBody>
        </p:sp>
        <p:sp>
          <p:nvSpPr>
            <p:cNvPr id="875" name="Google Shape;875;p44"/>
            <p:cNvSpPr txBox="1"/>
            <p:nvPr/>
          </p:nvSpPr>
          <p:spPr>
            <a:xfrm>
              <a:off x="1687221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876" name="Google Shape;876;p44"/>
            <p:cNvSpPr txBox="1"/>
            <p:nvPr/>
          </p:nvSpPr>
          <p:spPr>
            <a:xfrm>
              <a:off x="2216328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/>
            </a:p>
          </p:txBody>
        </p:sp>
        <p:sp>
          <p:nvSpPr>
            <p:cNvPr id="877" name="Google Shape;877;p44"/>
            <p:cNvSpPr txBox="1"/>
            <p:nvPr/>
          </p:nvSpPr>
          <p:spPr>
            <a:xfrm>
              <a:off x="2192810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878" name="Google Shape;878;p44"/>
            <p:cNvSpPr txBox="1"/>
            <p:nvPr/>
          </p:nvSpPr>
          <p:spPr>
            <a:xfrm>
              <a:off x="2743615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879" name="Google Shape;879;p44"/>
            <p:cNvSpPr txBox="1"/>
            <p:nvPr/>
          </p:nvSpPr>
          <p:spPr>
            <a:xfrm>
              <a:off x="2708338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880" name="Google Shape;880;p44"/>
            <p:cNvSpPr txBox="1"/>
            <p:nvPr/>
          </p:nvSpPr>
          <p:spPr>
            <a:xfrm>
              <a:off x="3270902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881" name="Google Shape;881;p44"/>
            <p:cNvSpPr txBox="1"/>
            <p:nvPr/>
          </p:nvSpPr>
          <p:spPr>
            <a:xfrm>
              <a:off x="3798189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882" name="Google Shape;882;p44"/>
            <p:cNvSpPr txBox="1"/>
            <p:nvPr/>
          </p:nvSpPr>
          <p:spPr>
            <a:xfrm>
              <a:off x="3762912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883" name="Google Shape;883;p44"/>
            <p:cNvSpPr txBox="1"/>
            <p:nvPr/>
          </p:nvSpPr>
          <p:spPr>
            <a:xfrm>
              <a:off x="4325476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884" name="Google Shape;884;p44"/>
            <p:cNvSpPr txBox="1"/>
            <p:nvPr/>
          </p:nvSpPr>
          <p:spPr>
            <a:xfrm>
              <a:off x="4290199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885" name="Google Shape;885;p44"/>
            <p:cNvSpPr txBox="1"/>
            <p:nvPr/>
          </p:nvSpPr>
          <p:spPr>
            <a:xfrm>
              <a:off x="4852763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</p:txBody>
        </p:sp>
        <p:sp>
          <p:nvSpPr>
            <p:cNvPr id="886" name="Google Shape;886;p44"/>
            <p:cNvSpPr txBox="1"/>
            <p:nvPr/>
          </p:nvSpPr>
          <p:spPr>
            <a:xfrm>
              <a:off x="4829245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  <p:sp>
          <p:nvSpPr>
            <p:cNvPr id="887" name="Google Shape;887;p44"/>
            <p:cNvSpPr txBox="1"/>
            <p:nvPr/>
          </p:nvSpPr>
          <p:spPr>
            <a:xfrm>
              <a:off x="299736" y="2313296"/>
              <a:ext cx="15217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arr2 =    reversed(arr1):</a:t>
              </a:r>
              <a:endParaRPr/>
            </a:p>
          </p:txBody>
        </p:sp>
      </p:grpSp>
      <p:cxnSp>
        <p:nvCxnSpPr>
          <p:cNvPr id="888" name="Google Shape;888;p44"/>
          <p:cNvCxnSpPr>
            <a:stCxn id="871" idx="2"/>
            <a:endCxn id="875" idx="0"/>
          </p:cNvCxnSpPr>
          <p:nvPr/>
        </p:nvCxnSpPr>
        <p:spPr>
          <a:xfrm flipH="1">
            <a:off x="1954209" y="1344399"/>
            <a:ext cx="3159000" cy="8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9" name="Google Shape;889;p44"/>
          <p:cNvCxnSpPr>
            <a:stCxn id="869" idx="2"/>
          </p:cNvCxnSpPr>
          <p:nvPr/>
        </p:nvCxnSpPr>
        <p:spPr>
          <a:xfrm flipH="1">
            <a:off x="2460422" y="1344399"/>
            <a:ext cx="2125500" cy="87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0" name="Google Shape;890;p44"/>
          <p:cNvCxnSpPr>
            <a:stCxn id="867" idx="2"/>
            <a:endCxn id="879" idx="0"/>
          </p:cNvCxnSpPr>
          <p:nvPr/>
        </p:nvCxnSpPr>
        <p:spPr>
          <a:xfrm flipH="1">
            <a:off x="2975035" y="1344399"/>
            <a:ext cx="1083600" cy="8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1" name="Google Shape;891;p44"/>
          <p:cNvCxnSpPr>
            <a:stCxn id="859" idx="2"/>
            <a:endCxn id="886" idx="0"/>
          </p:cNvCxnSpPr>
          <p:nvPr/>
        </p:nvCxnSpPr>
        <p:spPr>
          <a:xfrm>
            <a:off x="1947667" y="1344399"/>
            <a:ext cx="3148500" cy="8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2" name="Google Shape;892;p44"/>
          <p:cNvSpPr txBox="1"/>
          <p:nvPr/>
        </p:nvSpPr>
        <p:spPr>
          <a:xfrm>
            <a:off x="3047941" y="1322656"/>
            <a:ext cx="7153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. .</a:t>
            </a:r>
            <a:endParaRPr/>
          </a:p>
        </p:txBody>
      </p:sp>
      <p:sp>
        <p:nvSpPr>
          <p:cNvPr id="893" name="Google Shape;893;p44"/>
          <p:cNvSpPr/>
          <p:nvPr/>
        </p:nvSpPr>
        <p:spPr>
          <a:xfrm>
            <a:off x="5673540" y="2218359"/>
            <a:ext cx="2555300" cy="764653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we are storing the result in a new array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 (in place)</a:t>
            </a:r>
            <a:endParaRPr sz="1800"/>
          </a:p>
        </p:txBody>
      </p:sp>
      <p:sp>
        <p:nvSpPr>
          <p:cNvPr id="900" name="Google Shape;900;p45"/>
          <p:cNvSpPr txBox="1"/>
          <p:nvPr/>
        </p:nvSpPr>
        <p:spPr>
          <a:xfrm>
            <a:off x="865419" y="1115080"/>
            <a:ext cx="8855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arr:</a:t>
            </a:r>
            <a:endParaRPr/>
          </a:p>
        </p:txBody>
      </p:sp>
      <p:sp>
        <p:nvSpPr>
          <p:cNvPr id="901" name="Google Shape;901;p45"/>
          <p:cNvSpPr txBox="1"/>
          <p:nvPr/>
        </p:nvSpPr>
        <p:spPr>
          <a:xfrm>
            <a:off x="1680826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902" name="Google Shape;902;p45"/>
          <p:cNvSpPr txBox="1"/>
          <p:nvPr/>
        </p:nvSpPr>
        <p:spPr>
          <a:xfrm>
            <a:off x="2186415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903" name="Google Shape;903;p45"/>
          <p:cNvSpPr txBox="1"/>
          <p:nvPr/>
        </p:nvSpPr>
        <p:spPr>
          <a:xfrm>
            <a:off x="2701943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904" name="Google Shape;904;p45"/>
          <p:cNvSpPr txBox="1"/>
          <p:nvPr/>
        </p:nvSpPr>
        <p:spPr>
          <a:xfrm>
            <a:off x="3756517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905" name="Google Shape;905;p45"/>
          <p:cNvSpPr txBox="1"/>
          <p:nvPr/>
        </p:nvSpPr>
        <p:spPr>
          <a:xfrm>
            <a:off x="4283804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906" name="Google Shape;906;p45"/>
          <p:cNvSpPr txBox="1"/>
          <p:nvPr/>
        </p:nvSpPr>
        <p:spPr>
          <a:xfrm>
            <a:off x="4822850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grpSp>
        <p:nvGrpSpPr>
          <p:cNvPr id="907" name="Google Shape;907;p45"/>
          <p:cNvGrpSpPr/>
          <p:nvPr/>
        </p:nvGrpSpPr>
        <p:grpSpPr>
          <a:xfrm>
            <a:off x="1941831" y="1328643"/>
            <a:ext cx="3177728" cy="893959"/>
            <a:chOff x="1941831" y="1328643"/>
            <a:chExt cx="3177728" cy="1211357"/>
          </a:xfrm>
        </p:grpSpPr>
        <p:sp>
          <p:nvSpPr>
            <p:cNvPr id="908" name="Google Shape;908;p45"/>
            <p:cNvSpPr txBox="1"/>
            <p:nvPr/>
          </p:nvSpPr>
          <p:spPr>
            <a:xfrm>
              <a:off x="3173658" y="1328643"/>
              <a:ext cx="7153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/>
            </a:p>
          </p:txBody>
        </p:sp>
        <p:cxnSp>
          <p:nvCxnSpPr>
            <p:cNvPr id="909" name="Google Shape;909;p45"/>
            <p:cNvCxnSpPr/>
            <p:nvPr/>
          </p:nvCxnSpPr>
          <p:spPr>
            <a:xfrm>
              <a:off x="1941831" y="1625600"/>
              <a:ext cx="914400" cy="914400"/>
            </a:xfrm>
            <a:prstGeom prst="curvedConnector3">
              <a:avLst>
                <a:gd fmla="val 50000" name="adj1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0" name="Google Shape;910;p45"/>
            <p:cNvCxnSpPr/>
            <p:nvPr/>
          </p:nvCxnSpPr>
          <p:spPr>
            <a:xfrm flipH="1" rot="-5400000">
              <a:off x="3530438" y="-238372"/>
              <a:ext cx="12700" cy="3165542"/>
            </a:xfrm>
            <a:prstGeom prst="curvedConnector3">
              <a:avLst>
                <a:gd fmla="val 1211332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11" name="Google Shape;911;p45"/>
            <p:cNvCxnSpPr/>
            <p:nvPr/>
          </p:nvCxnSpPr>
          <p:spPr>
            <a:xfrm flipH="1" rot="-5400000">
              <a:off x="3531348" y="289825"/>
              <a:ext cx="12700" cy="2109148"/>
            </a:xfrm>
            <a:prstGeom prst="curvedConnector3">
              <a:avLst>
                <a:gd fmla="val 821078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12" name="Google Shape;912;p45"/>
            <p:cNvCxnSpPr/>
            <p:nvPr/>
          </p:nvCxnSpPr>
          <p:spPr>
            <a:xfrm flipH="1" rot="-5400000">
              <a:off x="3531348" y="817112"/>
              <a:ext cx="12700" cy="1054574"/>
            </a:xfrm>
            <a:prstGeom prst="curvedConnector3">
              <a:avLst>
                <a:gd fmla="val 506707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913" name="Google Shape;913;p45"/>
          <p:cNvSpPr txBox="1"/>
          <p:nvPr/>
        </p:nvSpPr>
        <p:spPr>
          <a:xfrm>
            <a:off x="1500502" y="2846531"/>
            <a:ext cx="5838264" cy="25848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2250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the values of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arr[0]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arr[9]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the values of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arr[1]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arr[8]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the values of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arr[2]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arr[7]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the values of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arr[i] 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arr[N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1]   (N = arr.length)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this as long as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  i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600" u="none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4" name="Google Shape;914;p45"/>
          <p:cNvSpPr txBox="1"/>
          <p:nvPr/>
        </p:nvSpPr>
        <p:spPr>
          <a:xfrm>
            <a:off x="814825" y="2481193"/>
            <a:ext cx="8855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arr:</a:t>
            </a:r>
            <a:endParaRPr/>
          </a:p>
        </p:txBody>
      </p:sp>
      <p:sp>
        <p:nvSpPr>
          <p:cNvPr id="915" name="Google Shape;915;p45"/>
          <p:cNvSpPr/>
          <p:nvPr/>
        </p:nvSpPr>
        <p:spPr>
          <a:xfrm>
            <a:off x="1567904" y="5206357"/>
            <a:ext cx="3393205" cy="1073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237600" spcFirstLastPara="1" rIns="16560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Switches the values of array elements: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 = arr[i]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arr[i] = arr[j];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arr[j] = temp;</a:t>
            </a:r>
            <a:endParaRPr/>
          </a:p>
        </p:txBody>
      </p:sp>
      <p:grpSp>
        <p:nvGrpSpPr>
          <p:cNvPr id="916" name="Google Shape;916;p45"/>
          <p:cNvGrpSpPr/>
          <p:nvPr/>
        </p:nvGrpSpPr>
        <p:grpSpPr>
          <a:xfrm>
            <a:off x="865419" y="813593"/>
            <a:ext cx="4514631" cy="578486"/>
            <a:chOff x="865419" y="813593"/>
            <a:chExt cx="4514631" cy="578486"/>
          </a:xfrm>
        </p:grpSpPr>
        <p:sp>
          <p:nvSpPr>
            <p:cNvPr id="917" name="Google Shape;917;p45"/>
            <p:cNvSpPr txBox="1"/>
            <p:nvPr/>
          </p:nvSpPr>
          <p:spPr>
            <a:xfrm>
              <a:off x="1680826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</p:txBody>
        </p:sp>
        <p:sp>
          <p:nvSpPr>
            <p:cNvPr id="918" name="Google Shape;918;p45"/>
            <p:cNvSpPr txBox="1"/>
            <p:nvPr/>
          </p:nvSpPr>
          <p:spPr>
            <a:xfrm>
              <a:off x="865419" y="1115080"/>
              <a:ext cx="885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lang="en-US" sz="1200">
                  <a:solidFill>
                    <a:srgbClr val="0C0C0C"/>
                  </a:solidFill>
                  <a:latin typeface="Consolas"/>
                  <a:ea typeface="Consolas"/>
                  <a:cs typeface="Consolas"/>
                  <a:sym typeface="Consolas"/>
                </a:rPr>
                <a:t>arr:</a:t>
              </a:r>
              <a:endParaRPr/>
            </a:p>
          </p:txBody>
        </p:sp>
        <p:sp>
          <p:nvSpPr>
            <p:cNvPr id="919" name="Google Shape;919;p45"/>
            <p:cNvSpPr txBox="1"/>
            <p:nvPr/>
          </p:nvSpPr>
          <p:spPr>
            <a:xfrm>
              <a:off x="1680826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920" name="Google Shape;920;p45"/>
            <p:cNvSpPr txBox="1"/>
            <p:nvPr/>
          </p:nvSpPr>
          <p:spPr>
            <a:xfrm>
              <a:off x="2209933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921" name="Google Shape;921;p45"/>
            <p:cNvSpPr txBox="1"/>
            <p:nvPr/>
          </p:nvSpPr>
          <p:spPr>
            <a:xfrm>
              <a:off x="2186415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922" name="Google Shape;922;p45"/>
            <p:cNvSpPr txBox="1"/>
            <p:nvPr/>
          </p:nvSpPr>
          <p:spPr>
            <a:xfrm>
              <a:off x="2737220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923" name="Google Shape;923;p45"/>
            <p:cNvSpPr txBox="1"/>
            <p:nvPr/>
          </p:nvSpPr>
          <p:spPr>
            <a:xfrm>
              <a:off x="2701943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924" name="Google Shape;924;p45"/>
            <p:cNvSpPr txBox="1"/>
            <p:nvPr/>
          </p:nvSpPr>
          <p:spPr>
            <a:xfrm>
              <a:off x="3264507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925" name="Google Shape;925;p45"/>
            <p:cNvSpPr txBox="1"/>
            <p:nvPr/>
          </p:nvSpPr>
          <p:spPr>
            <a:xfrm>
              <a:off x="3791794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926" name="Google Shape;926;p45"/>
            <p:cNvSpPr txBox="1"/>
            <p:nvPr/>
          </p:nvSpPr>
          <p:spPr>
            <a:xfrm>
              <a:off x="3756517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927" name="Google Shape;927;p45"/>
            <p:cNvSpPr txBox="1"/>
            <p:nvPr/>
          </p:nvSpPr>
          <p:spPr>
            <a:xfrm>
              <a:off x="4319081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/>
            </a:p>
          </p:txBody>
        </p:sp>
        <p:sp>
          <p:nvSpPr>
            <p:cNvPr id="928" name="Google Shape;928;p45"/>
            <p:cNvSpPr txBox="1"/>
            <p:nvPr/>
          </p:nvSpPr>
          <p:spPr>
            <a:xfrm>
              <a:off x="4283804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929" name="Google Shape;929;p45"/>
            <p:cNvSpPr txBox="1"/>
            <p:nvPr/>
          </p:nvSpPr>
          <p:spPr>
            <a:xfrm>
              <a:off x="4846368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/>
            </a:p>
          </p:txBody>
        </p:sp>
        <p:sp>
          <p:nvSpPr>
            <p:cNvPr id="930" name="Google Shape;930;p45"/>
            <p:cNvSpPr txBox="1"/>
            <p:nvPr/>
          </p:nvSpPr>
          <p:spPr>
            <a:xfrm>
              <a:off x="4822850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</p:grpSp>
      <p:grpSp>
        <p:nvGrpSpPr>
          <p:cNvPr id="931" name="Google Shape;931;p45"/>
          <p:cNvGrpSpPr/>
          <p:nvPr/>
        </p:nvGrpSpPr>
        <p:grpSpPr>
          <a:xfrm>
            <a:off x="1687221" y="2208380"/>
            <a:ext cx="3699224" cy="530806"/>
            <a:chOff x="1687221" y="2208380"/>
            <a:chExt cx="3699224" cy="530806"/>
          </a:xfrm>
        </p:grpSpPr>
        <p:sp>
          <p:nvSpPr>
            <p:cNvPr id="932" name="Google Shape;932;p45"/>
            <p:cNvSpPr txBox="1"/>
            <p:nvPr/>
          </p:nvSpPr>
          <p:spPr>
            <a:xfrm>
              <a:off x="1687221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/>
            </a:p>
          </p:txBody>
        </p:sp>
        <p:sp>
          <p:nvSpPr>
            <p:cNvPr id="933" name="Google Shape;933;p45"/>
            <p:cNvSpPr txBox="1"/>
            <p:nvPr/>
          </p:nvSpPr>
          <p:spPr>
            <a:xfrm>
              <a:off x="1687221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</p:txBody>
        </p:sp>
        <p:sp>
          <p:nvSpPr>
            <p:cNvPr id="934" name="Google Shape;934;p45"/>
            <p:cNvSpPr txBox="1"/>
            <p:nvPr/>
          </p:nvSpPr>
          <p:spPr>
            <a:xfrm>
              <a:off x="2216328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/>
            </a:p>
          </p:txBody>
        </p:sp>
        <p:sp>
          <p:nvSpPr>
            <p:cNvPr id="935" name="Google Shape;935;p45"/>
            <p:cNvSpPr txBox="1"/>
            <p:nvPr/>
          </p:nvSpPr>
          <p:spPr>
            <a:xfrm>
              <a:off x="2192810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sp>
          <p:nvSpPr>
            <p:cNvPr id="936" name="Google Shape;936;p45"/>
            <p:cNvSpPr txBox="1"/>
            <p:nvPr/>
          </p:nvSpPr>
          <p:spPr>
            <a:xfrm>
              <a:off x="2743615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937" name="Google Shape;937;p45"/>
            <p:cNvSpPr txBox="1"/>
            <p:nvPr/>
          </p:nvSpPr>
          <p:spPr>
            <a:xfrm>
              <a:off x="2708338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sp>
          <p:nvSpPr>
            <p:cNvPr id="938" name="Google Shape;938;p45"/>
            <p:cNvSpPr txBox="1"/>
            <p:nvPr/>
          </p:nvSpPr>
          <p:spPr>
            <a:xfrm>
              <a:off x="3270902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939" name="Google Shape;939;p45"/>
            <p:cNvSpPr txBox="1"/>
            <p:nvPr/>
          </p:nvSpPr>
          <p:spPr>
            <a:xfrm>
              <a:off x="3798189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940" name="Google Shape;940;p45"/>
            <p:cNvSpPr txBox="1"/>
            <p:nvPr/>
          </p:nvSpPr>
          <p:spPr>
            <a:xfrm>
              <a:off x="3762912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</p:txBody>
        </p:sp>
        <p:sp>
          <p:nvSpPr>
            <p:cNvPr id="941" name="Google Shape;941;p45"/>
            <p:cNvSpPr txBox="1"/>
            <p:nvPr/>
          </p:nvSpPr>
          <p:spPr>
            <a:xfrm>
              <a:off x="4325476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</p:txBody>
        </p:sp>
        <p:sp>
          <p:nvSpPr>
            <p:cNvPr id="942" name="Google Shape;942;p45"/>
            <p:cNvSpPr txBox="1"/>
            <p:nvPr/>
          </p:nvSpPr>
          <p:spPr>
            <a:xfrm>
              <a:off x="4290199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</p:txBody>
        </p:sp>
        <p:sp>
          <p:nvSpPr>
            <p:cNvPr id="943" name="Google Shape;943;p45"/>
            <p:cNvSpPr txBox="1"/>
            <p:nvPr/>
          </p:nvSpPr>
          <p:spPr>
            <a:xfrm>
              <a:off x="4852763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</p:txBody>
        </p:sp>
        <p:sp>
          <p:nvSpPr>
            <p:cNvPr id="944" name="Google Shape;944;p45"/>
            <p:cNvSpPr txBox="1"/>
            <p:nvPr/>
          </p:nvSpPr>
          <p:spPr>
            <a:xfrm>
              <a:off x="4829245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20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</p:grpSp>
      <p:sp>
        <p:nvSpPr>
          <p:cNvPr id="945" name="Google Shape;945;p45"/>
          <p:cNvSpPr/>
          <p:nvPr/>
        </p:nvSpPr>
        <p:spPr>
          <a:xfrm>
            <a:off x="5673539" y="2218359"/>
            <a:ext cx="2853515" cy="764653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we are storing the result in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array</a:t>
            </a:r>
            <a:endParaRPr b="0" i="1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952" name="Google Shape;952;p46"/>
          <p:cNvSpPr/>
          <p:nvPr/>
        </p:nvSpPr>
        <p:spPr>
          <a:xfrm>
            <a:off x="5876513" y="2766951"/>
            <a:ext cx="333808" cy="15200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3" name="Google Shape;953;p46"/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new array, containing the elements of the given array, reversed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Google Shape;954;p46"/>
          <p:cNvSpPr/>
          <p:nvPr/>
        </p:nvSpPr>
        <p:spPr>
          <a:xfrm>
            <a:off x="5876513" y="4593772"/>
            <a:ext cx="333808" cy="21658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5" name="Google Shape;955;p46"/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the given array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46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for testing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 </a:t>
            </a: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uses an array printing function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7" name="Google Shape;957;p46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964" name="Google Shape;964;p47"/>
          <p:cNvSpPr/>
          <p:nvPr/>
        </p:nvSpPr>
        <p:spPr>
          <a:xfrm>
            <a:off x="5876513" y="2766951"/>
            <a:ext cx="333808" cy="15200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5" name="Google Shape;965;p47"/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new array, containing the elements of the given array, reversed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47"/>
          <p:cNvSpPr/>
          <p:nvPr/>
        </p:nvSpPr>
        <p:spPr>
          <a:xfrm>
            <a:off x="5876513" y="4593772"/>
            <a:ext cx="333808" cy="21658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7" name="Google Shape;967;p47"/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the given array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47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reverseInPlace(int[]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9" name="Google Shape;969;p47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(values of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reversed)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changed)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changed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970" name="Google Shape;970;p47"/>
          <p:cNvGrpSpPr/>
          <p:nvPr/>
        </p:nvGrpSpPr>
        <p:grpSpPr>
          <a:xfrm>
            <a:off x="844550" y="1548032"/>
            <a:ext cx="4455218" cy="201481"/>
            <a:chOff x="844550" y="1548032"/>
            <a:chExt cx="4455218" cy="201481"/>
          </a:xfrm>
        </p:grpSpPr>
        <p:sp>
          <p:nvSpPr>
            <p:cNvPr id="971" name="Google Shape;971;p47"/>
            <p:cNvSpPr/>
            <p:nvPr/>
          </p:nvSpPr>
          <p:spPr>
            <a:xfrm>
              <a:off x="844550" y="1548032"/>
              <a:ext cx="301625" cy="19266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998143" y="1556846"/>
              <a:ext cx="301625" cy="19266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979" name="Google Shape;979;p48"/>
          <p:cNvSpPr/>
          <p:nvPr/>
        </p:nvSpPr>
        <p:spPr>
          <a:xfrm>
            <a:off x="5876513" y="2766951"/>
            <a:ext cx="333808" cy="15200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0" name="Google Shape;980;p48"/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new array, containing the elements of the given array, reversed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1" name="Google Shape;981;p48"/>
          <p:cNvSpPr/>
          <p:nvPr/>
        </p:nvSpPr>
        <p:spPr>
          <a:xfrm>
            <a:off x="5876513" y="4593772"/>
            <a:ext cx="333808" cy="21658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2" name="Google Shape;982;p48"/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the given array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3" name="Google Shape;983;p48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48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(values of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reversed)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changed)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changed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985" name="Google Shape;985;p48"/>
          <p:cNvSpPr/>
          <p:nvPr/>
        </p:nvSpPr>
        <p:spPr>
          <a:xfrm>
            <a:off x="838200" y="1754767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6" name="Google Shape;986;p48"/>
          <p:cNvSpPr/>
          <p:nvPr/>
        </p:nvSpPr>
        <p:spPr>
          <a:xfrm>
            <a:off x="5004865" y="1822779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993" name="Google Shape;993;p49"/>
          <p:cNvSpPr/>
          <p:nvPr/>
        </p:nvSpPr>
        <p:spPr>
          <a:xfrm>
            <a:off x="5876513" y="2766951"/>
            <a:ext cx="333808" cy="15200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4" name="Google Shape;994;p49"/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new array, containing the elements of the given array, reversed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5" name="Google Shape;995;p49"/>
          <p:cNvSpPr/>
          <p:nvPr/>
        </p:nvSpPr>
        <p:spPr>
          <a:xfrm>
            <a:off x="5876513" y="4593772"/>
            <a:ext cx="333808" cy="21658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6" name="Google Shape;996;p49"/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the given array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49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reverseInPlace(int[]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49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(values of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reversed)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changed)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changed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999" name="Google Shape;999;p49"/>
          <p:cNvSpPr/>
          <p:nvPr/>
        </p:nvSpPr>
        <p:spPr>
          <a:xfrm>
            <a:off x="838199" y="1941084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</a:t>
            </a:r>
            <a:endParaRPr sz="1800"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697739" y="1411752"/>
            <a:ext cx="8280400" cy="3871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800" lIns="92075" spcFirstLastPara="1" rIns="92075" wrap="square" tIns="154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queries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value appears in location 512 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location of the first / last occurrence of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times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appears in the sequence 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pattern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 in the sequence 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pattern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C?T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(where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any character)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two arrays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dna1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dna2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same length,</a:t>
            </a:r>
            <a:b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percentage of the locations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dna1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dna2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identical letters?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401446" y="922632"/>
            <a:ext cx="12905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</a:t>
            </a: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array: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68480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206620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05437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43576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42393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80533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279350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317489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316306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354446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353263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391402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390219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28359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427176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465315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4641329" y="697009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502272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5010894" y="697009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539228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5392287" y="648970"/>
            <a:ext cx="36956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1696637" y="945307"/>
            <a:ext cx="369565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1006" name="Google Shape;1006;p50"/>
          <p:cNvSpPr/>
          <p:nvPr/>
        </p:nvSpPr>
        <p:spPr>
          <a:xfrm>
            <a:off x="5876513" y="2766951"/>
            <a:ext cx="333808" cy="15200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7" name="Google Shape;1007;p50"/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new array, containing the elements of the given array, reversed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Google Shape;1008;p50"/>
          <p:cNvSpPr/>
          <p:nvPr/>
        </p:nvSpPr>
        <p:spPr>
          <a:xfrm>
            <a:off x="5876513" y="4593772"/>
            <a:ext cx="333808" cy="21658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9" name="Google Shape;1009;p50"/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the given array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Google Shape;1010;p50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reverseInPlace(int[]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1" name="Google Shape;1011;p50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(values of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reversed)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changed)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changed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012" name="Google Shape;1012;p50"/>
          <p:cNvSpPr/>
          <p:nvPr/>
        </p:nvSpPr>
        <p:spPr>
          <a:xfrm>
            <a:off x="838200" y="2119366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3" name="Google Shape;1013;p50"/>
          <p:cNvSpPr/>
          <p:nvPr/>
        </p:nvSpPr>
        <p:spPr>
          <a:xfrm>
            <a:off x="5005240" y="2067010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1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reversed = new int[N];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reversed[i] = arr[N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reversed;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returns the new array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 i++)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temp = arr[i];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arr[i] = arr[N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5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1021" name="Google Shape;1021;p51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(values of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reversed)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changed)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changed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2"/>
          <p:cNvSpPr txBox="1"/>
          <p:nvPr>
            <p:ph type="title"/>
          </p:nvPr>
        </p:nvSpPr>
        <p:spPr>
          <a:xfrm>
            <a:off x="485860" y="223203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Arrays, part I</a:t>
            </a:r>
            <a:endParaRPr/>
          </a:p>
        </p:txBody>
      </p:sp>
      <p:sp>
        <p:nvSpPr>
          <p:cNvPr id="1027" name="Google Shape;1027;p52"/>
          <p:cNvSpPr txBox="1"/>
          <p:nvPr>
            <p:ph idx="1" type="body"/>
          </p:nvPr>
        </p:nvSpPr>
        <p:spPr>
          <a:xfrm>
            <a:off x="792078" y="965618"/>
            <a:ext cx="5889599" cy="424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74638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processing examples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Mutability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array processing examples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 frequency</a:t>
            </a:r>
            <a:endParaRPr/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Monte Carlo simulation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660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Reversing an array</a:t>
            </a:r>
            <a:endParaRPr/>
          </a:p>
          <a:p>
            <a:pPr indent="-274638" lvl="0" marL="3651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28" name="Google Shape;1028;p52"/>
          <p:cNvSpPr/>
          <p:nvPr/>
        </p:nvSpPr>
        <p:spPr>
          <a:xfrm>
            <a:off x="700654" y="4169882"/>
            <a:ext cx="464457" cy="3773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53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reversed = new int[N];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reversed[i] = arr[N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reversed; </a:t>
            </a: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returns the new array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 i++)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temp = arr[i];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arr[i] = arr[N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5" name="Google Shape;1035;p5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Side effects</a:t>
            </a:r>
            <a:r>
              <a:rPr lang="en-US" sz="1800"/>
              <a:t> (same reverse functions example)</a:t>
            </a:r>
            <a:endParaRPr/>
          </a:p>
        </p:txBody>
      </p:sp>
      <p:grpSp>
        <p:nvGrpSpPr>
          <p:cNvPr id="1036" name="Google Shape;1036;p53"/>
          <p:cNvGrpSpPr/>
          <p:nvPr/>
        </p:nvGrpSpPr>
        <p:grpSpPr>
          <a:xfrm>
            <a:off x="4068566" y="3079779"/>
            <a:ext cx="3420389" cy="3371559"/>
            <a:chOff x="4068566" y="3079779"/>
            <a:chExt cx="3420389" cy="3371559"/>
          </a:xfrm>
        </p:grpSpPr>
        <p:grpSp>
          <p:nvGrpSpPr>
            <p:cNvPr id="1037" name="Google Shape;1037;p53"/>
            <p:cNvGrpSpPr/>
            <p:nvPr/>
          </p:nvGrpSpPr>
          <p:grpSpPr>
            <a:xfrm>
              <a:off x="4068566" y="3079779"/>
              <a:ext cx="3339101" cy="578504"/>
              <a:chOff x="3269899" y="4265466"/>
              <a:chExt cx="3339101" cy="578504"/>
            </a:xfrm>
          </p:grpSpPr>
          <p:sp>
            <p:nvSpPr>
              <p:cNvPr id="1038" name="Google Shape;1038;p53"/>
              <p:cNvSpPr/>
              <p:nvPr/>
            </p:nvSpPr>
            <p:spPr>
              <a:xfrm>
                <a:off x="3770189" y="4265466"/>
                <a:ext cx="2838811" cy="578504"/>
              </a:xfrm>
              <a:prstGeom prst="roundRect">
                <a:avLst>
                  <a:gd fmla="val 16667" name="adj"/>
                </a:avLst>
              </a:prstGeom>
              <a:solidFill>
                <a:srgbClr val="FFE9C4"/>
              </a:solidFill>
              <a:ln>
                <a:noFill/>
              </a:ln>
            </p:spPr>
            <p:txBody>
              <a:bodyPr anchorCtr="0" anchor="ctr" bIns="45700" lIns="72000" spcFirstLastPara="1" rIns="720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This function </a:t>
                </a:r>
                <a:r>
                  <a:rPr i="1" lang="en-US" sz="1400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has no side-effects</a:t>
                </a:r>
                <a:endParaRPr/>
              </a:p>
            </p:txBody>
          </p:sp>
          <p:cxnSp>
            <p:nvCxnSpPr>
              <p:cNvPr id="1039" name="Google Shape;1039;p53"/>
              <p:cNvCxnSpPr/>
              <p:nvPr/>
            </p:nvCxnSpPr>
            <p:spPr>
              <a:xfrm rot="10800000">
                <a:off x="3269899" y="4568437"/>
                <a:ext cx="50029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</p:grpSp>
        <p:grpSp>
          <p:nvGrpSpPr>
            <p:cNvPr id="1040" name="Google Shape;1040;p53"/>
            <p:cNvGrpSpPr/>
            <p:nvPr/>
          </p:nvGrpSpPr>
          <p:grpSpPr>
            <a:xfrm>
              <a:off x="4154327" y="4787176"/>
              <a:ext cx="3334628" cy="1664162"/>
              <a:chOff x="3163069" y="4265466"/>
              <a:chExt cx="3334628" cy="1664162"/>
            </a:xfrm>
          </p:grpSpPr>
          <p:sp>
            <p:nvSpPr>
              <p:cNvPr id="1041" name="Google Shape;1041;p53"/>
              <p:cNvSpPr/>
              <p:nvPr/>
            </p:nvSpPr>
            <p:spPr>
              <a:xfrm>
                <a:off x="3770189" y="4265466"/>
                <a:ext cx="2727508" cy="1664162"/>
              </a:xfrm>
              <a:prstGeom prst="roundRect">
                <a:avLst>
                  <a:gd fmla="val 16667" name="adj"/>
                </a:avLst>
              </a:prstGeom>
              <a:solidFill>
                <a:srgbClr val="FFE9C4"/>
              </a:solidFill>
              <a:ln>
                <a:noFill/>
              </a:ln>
            </p:spPr>
            <p:txBody>
              <a:bodyPr anchorCtr="0" anchor="ctr" bIns="45700" lIns="72000" spcFirstLastPara="1" rIns="72000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This function </a:t>
                </a:r>
                <a:r>
                  <a:rPr b="1" i="1" lang="en-US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has a side-effect:</a:t>
                </a:r>
                <a:endParaRPr/>
              </a:p>
              <a:p>
                <a:pPr indent="-187325" lvl="0" marL="187325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10000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 changes the given array</a:t>
                </a:r>
                <a:endParaRPr/>
              </a:p>
              <a:p>
                <a:pPr indent="-187325" lvl="0" marL="187325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10000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 doing so, it changes the world of the caller (which may well be in another class)</a:t>
                </a:r>
                <a:endParaRPr/>
              </a:p>
              <a:p>
                <a:pPr indent="-187325" lvl="0" marL="187325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010000"/>
                  </a:buClr>
                  <a:buSzPts val="1400"/>
                  <a:buFont typeface="Arial"/>
                  <a:buChar char="•"/>
                </a:pPr>
                <a:r>
                  <a:rPr b="1" lang="en-US" sz="1400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Let the caller beware!</a:t>
                </a:r>
                <a:endParaRPr i="1" sz="1400">
                  <a:solidFill>
                    <a:srgbClr val="01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42" name="Google Shape;1042;p53"/>
              <p:cNvCxnSpPr/>
              <p:nvPr/>
            </p:nvCxnSpPr>
            <p:spPr>
              <a:xfrm rot="10800000">
                <a:off x="3163069" y="4963908"/>
                <a:ext cx="60712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</p:grpSp>
      </p:grpSp>
      <p:sp>
        <p:nvSpPr>
          <p:cNvPr id="1043" name="Google Shape;1043;p53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(values of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reversed)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changed)</a:t>
            </a:r>
            <a:endParaRPr/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lang="en-US" sz="12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changed</a:t>
            </a:r>
            <a:r>
              <a:rPr lang="en-US" sz="120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4"/>
          <p:cNvSpPr/>
          <p:nvPr/>
        </p:nvSpPr>
        <p:spPr>
          <a:xfrm>
            <a:off x="555102" y="700177"/>
            <a:ext cx="4880498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reversed = new int[N];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reversed[i] = arr[N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reversed;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 i++)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temp = arr[i];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arr[i] = arr[N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Google Shape;1050;p5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Side effects</a:t>
            </a:r>
            <a:endParaRPr sz="1800"/>
          </a:p>
        </p:txBody>
      </p:sp>
      <p:sp>
        <p:nvSpPr>
          <p:cNvPr id="1051" name="Google Shape;1051;p54"/>
          <p:cNvSpPr txBox="1"/>
          <p:nvPr/>
        </p:nvSpPr>
        <p:spPr>
          <a:xfrm>
            <a:off x="5618074" y="656459"/>
            <a:ext cx="3394324" cy="27725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1600" u="sng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mutate variables in their scope (locals and parameters).</a:t>
            </a:r>
            <a:b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>
                <a:solidFill>
                  <a:srgbClr val="004D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practice is normal.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also mutate variables outside their scope (like arrays that are passed as arguments). </a:t>
            </a:r>
            <a:r>
              <a:rPr lang="en-US" sz="1400">
                <a:solidFill>
                  <a:srgbClr val="004D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practice is possible, but dangerous.</a:t>
            </a:r>
            <a:endParaRPr/>
          </a:p>
        </p:txBody>
      </p:sp>
      <p:sp>
        <p:nvSpPr>
          <p:cNvPr id="1052" name="Google Shape;1052;p54"/>
          <p:cNvSpPr txBox="1"/>
          <p:nvPr/>
        </p:nvSpPr>
        <p:spPr>
          <a:xfrm>
            <a:off x="5618074" y="3035831"/>
            <a:ext cx="3394324" cy="32988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</a:t>
            </a:r>
            <a:endParaRPr sz="1600" u="sng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dangerous </a:t>
            </a:r>
            <a:r>
              <a:rPr lang="en-US" sz="1200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reverseInPlace</a:t>
            </a:r>
            <a:br>
              <a:rPr lang="en-US" sz="1200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is not really needed.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caller (like </a:t>
            </a:r>
            <a:r>
              <a:rPr lang="en-US" sz="1200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wants to reverse an array (say </a:t>
            </a:r>
            <a:r>
              <a:rPr lang="en-US" sz="1200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it can use the code: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x = reversed(x);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(following this action, </a:t>
            </a:r>
            <a:r>
              <a:rPr lang="en-US" sz="12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refer to the address of the new array returned by the function).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Safest solution: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int[] y = reversed(x);</a:t>
            </a:r>
            <a:endParaRPr sz="1400">
              <a:solidFill>
                <a:srgbClr val="01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5"/>
          <p:cNvSpPr/>
          <p:nvPr/>
        </p:nvSpPr>
        <p:spPr>
          <a:xfrm>
            <a:off x="555102" y="700177"/>
            <a:ext cx="4880498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reversed = new int[N];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reversed[i] = arr[N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reversed;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 i++) {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temp = arr[i];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arr[i] = arr[N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temp;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9" name="Google Shape;1059;p5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Side effects</a:t>
            </a:r>
            <a:endParaRPr sz="1800"/>
          </a:p>
        </p:txBody>
      </p:sp>
      <p:sp>
        <p:nvSpPr>
          <p:cNvPr id="1060" name="Google Shape;1060;p55"/>
          <p:cNvSpPr txBox="1"/>
          <p:nvPr/>
        </p:nvSpPr>
        <p:spPr>
          <a:xfrm>
            <a:off x="5618074" y="656459"/>
            <a:ext cx="3394324" cy="27725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1600" u="sng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mutate variables in their scope (locals and parameters).</a:t>
            </a:r>
            <a:b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>
                <a:solidFill>
                  <a:srgbClr val="004D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practice is normal.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also mutate variables outside their scope (like arrays that are passed as arguments). </a:t>
            </a:r>
            <a:r>
              <a:rPr lang="en-US" sz="1400">
                <a:solidFill>
                  <a:srgbClr val="004D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practice is possible, but dangerous.</a:t>
            </a:r>
            <a:endParaRPr/>
          </a:p>
        </p:txBody>
      </p:sp>
      <p:sp>
        <p:nvSpPr>
          <p:cNvPr id="1061" name="Google Shape;1061;p55"/>
          <p:cNvSpPr txBox="1"/>
          <p:nvPr/>
        </p:nvSpPr>
        <p:spPr>
          <a:xfrm>
            <a:off x="5618074" y="3033861"/>
            <a:ext cx="3394324" cy="27725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practice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avoid using / writing functions that have side effects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have to write a function that has a side-effect</a:t>
            </a:r>
            <a:r>
              <a:rPr lang="en-US" sz="1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clearly (in the function API) how the function changes the world of the caller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function name that describes / informs about its side effect.</a:t>
            </a:r>
            <a:endParaRPr/>
          </a:p>
          <a:p>
            <a:pPr indent="-635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1067" name="Google Shape;106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56"/>
          <p:cNvSpPr/>
          <p:nvPr/>
        </p:nvSpPr>
        <p:spPr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4-1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9" name="Google Shape;1069;p56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Arrays, Part I</a:t>
            </a:r>
            <a:endParaRPr/>
          </a:p>
        </p:txBody>
      </p:sp>
      <p:pic>
        <p:nvPicPr>
          <p:cNvPr id="1070" name="Google Shape;107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011" y="3100821"/>
            <a:ext cx="5683978" cy="31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56"/>
          <p:cNvSpPr/>
          <p:nvPr/>
        </p:nvSpPr>
        <p:spPr>
          <a:xfrm>
            <a:off x="162674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variables 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1023140" y="904697"/>
            <a:ext cx="2287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(Java)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101391" y="1517988"/>
            <a:ext cx="2879760" cy="1381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237600" spcFirstLastPara="1" rIns="1656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a: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primitive variable</a:t>
            </a:r>
            <a:endParaRPr sz="14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 = 12;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arr: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variable</a:t>
            </a:r>
            <a:endParaRPr sz="14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arr = {20, 10, 50};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5" name="Google Shape;175;p6"/>
          <p:cNvGrpSpPr/>
          <p:nvPr/>
        </p:nvGrpSpPr>
        <p:grpSpPr>
          <a:xfrm>
            <a:off x="1023140" y="923747"/>
            <a:ext cx="7330268" cy="4868193"/>
            <a:chOff x="1023140" y="923747"/>
            <a:chExt cx="7330268" cy="4868193"/>
          </a:xfrm>
        </p:grpSpPr>
        <p:sp>
          <p:nvSpPr>
            <p:cNvPr id="176" name="Google Shape;176;p6"/>
            <p:cNvSpPr txBox="1"/>
            <p:nvPr/>
          </p:nvSpPr>
          <p:spPr>
            <a:xfrm>
              <a:off x="1023140" y="3124336"/>
              <a:ext cx="7330268" cy="266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4800" lIns="92075" spcFirstLastPara="1" rIns="92075" wrap="square" tIns="154800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Variables that have primitive types (like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store </a:t>
              </a:r>
              <a:r>
                <a:rPr i="1"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values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Variables that have array types (like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int[]</a:t>
              </a: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store </a:t>
              </a:r>
              <a:r>
                <a:rPr i="1"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addresses</a:t>
              </a: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memory</a:t>
              </a:r>
              <a:endParaRPr/>
            </a:p>
          </p:txBody>
        </p:sp>
        <p:grpSp>
          <p:nvGrpSpPr>
            <p:cNvPr id="177" name="Google Shape;177;p6"/>
            <p:cNvGrpSpPr/>
            <p:nvPr/>
          </p:nvGrpSpPr>
          <p:grpSpPr>
            <a:xfrm>
              <a:off x="3923243" y="1367485"/>
              <a:ext cx="4430165" cy="1605762"/>
              <a:chOff x="3923243" y="1367485"/>
              <a:chExt cx="4430165" cy="1605762"/>
            </a:xfrm>
          </p:grpSpPr>
          <p:sp>
            <p:nvSpPr>
              <p:cNvPr id="178" name="Google Shape;178;p6"/>
              <p:cNvSpPr txBox="1"/>
              <p:nvPr/>
            </p:nvSpPr>
            <p:spPr>
              <a:xfrm>
                <a:off x="4913843" y="16705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</a:t>
                </a:r>
                <a:endParaRPr/>
              </a:p>
            </p:txBody>
          </p:sp>
          <p:sp>
            <p:nvSpPr>
              <p:cNvPr id="179" name="Google Shape;179;p6"/>
              <p:cNvSpPr txBox="1"/>
              <p:nvPr/>
            </p:nvSpPr>
            <p:spPr>
              <a:xfrm>
                <a:off x="4913843" y="19753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/>
              </a:p>
            </p:txBody>
          </p:sp>
          <p:sp>
            <p:nvSpPr>
              <p:cNvPr id="180" name="Google Shape;180;p6"/>
              <p:cNvSpPr txBox="1"/>
              <p:nvPr/>
            </p:nvSpPr>
            <p:spPr>
              <a:xfrm>
                <a:off x="3923243" y="1975392"/>
                <a:ext cx="9906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4913843" y="2289717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82" name="Google Shape;182;p6"/>
              <p:cNvSpPr txBox="1"/>
              <p:nvPr/>
            </p:nvSpPr>
            <p:spPr>
              <a:xfrm>
                <a:off x="3923243" y="2280192"/>
                <a:ext cx="9906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</a:t>
                </a: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5039389" y="1367485"/>
                <a:ext cx="11430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just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190"/>
                  <a:buFont typeface="Noto Sans Symbols"/>
                  <a:buNone/>
                </a:pPr>
                <a:r>
                  <a:rPr b="0"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RAM</a:t>
                </a: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4913843" y="25849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</a:t>
                </a:r>
                <a:endParaRPr/>
              </a:p>
            </p:txBody>
          </p:sp>
          <p:sp>
            <p:nvSpPr>
              <p:cNvPr id="185" name="Google Shape;185;p6"/>
              <p:cNvSpPr txBox="1"/>
              <p:nvPr/>
            </p:nvSpPr>
            <p:spPr>
              <a:xfrm>
                <a:off x="4913843" y="16705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86" name="Google Shape;186;p6"/>
              <p:cNvSpPr txBox="1"/>
              <p:nvPr/>
            </p:nvSpPr>
            <p:spPr>
              <a:xfrm>
                <a:off x="4913843" y="19753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12</a:t>
                </a: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4913843" y="2289717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/>
              </a:p>
            </p:txBody>
          </p:sp>
          <p:sp>
            <p:nvSpPr>
              <p:cNvPr id="188" name="Google Shape;188;p6"/>
              <p:cNvSpPr txBox="1"/>
              <p:nvPr/>
            </p:nvSpPr>
            <p:spPr>
              <a:xfrm>
                <a:off x="4913843" y="2584992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/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>
                <a:off x="6221546" y="2310133"/>
                <a:ext cx="452581" cy="663114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20</a:t>
                </a:r>
                <a:endParaRPr b="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50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190" name="Google Shape;190;p6"/>
              <p:cNvCxnSpPr/>
              <p:nvPr/>
            </p:nvCxnSpPr>
            <p:spPr>
              <a:xfrm>
                <a:off x="5465538" y="2446879"/>
                <a:ext cx="745041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91" name="Google Shape;191;p6"/>
              <p:cNvSpPr txBox="1"/>
              <p:nvPr/>
            </p:nvSpPr>
            <p:spPr>
              <a:xfrm>
                <a:off x="6746587" y="2418113"/>
                <a:ext cx="160682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7F7F7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(stored somewhere else in the RAM)</a:t>
                </a:r>
                <a:endParaRPr/>
              </a:p>
            </p:txBody>
          </p:sp>
        </p:grpSp>
        <p:sp>
          <p:nvSpPr>
            <p:cNvPr id="192" name="Google Shape;192;p6"/>
            <p:cNvSpPr txBox="1"/>
            <p:nvPr/>
          </p:nvSpPr>
          <p:spPr>
            <a:xfrm>
              <a:off x="4817944" y="923747"/>
              <a:ext cx="3190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Implementation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variables 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4817944" y="923747"/>
            <a:ext cx="3190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1023140" y="3124336"/>
            <a:ext cx="8280400" cy="2667604"/>
          </a:xfrm>
          <a:prstGeom prst="rect">
            <a:avLst/>
          </a:prstGeom>
          <a:noFill/>
          <a:ln>
            <a:noFill/>
          </a:ln>
        </p:spPr>
        <p:txBody>
          <a:bodyPr anchorCtr="0" anchor="t" bIns="154800" lIns="92075" spcFirstLastPara="1" rIns="92075" wrap="square" tIns="1548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that have primitive types (like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store </a:t>
            </a: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that have array types (like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store </a:t>
            </a:r>
            <a:r>
              <a:rPr i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memory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why array variables are sometimes called:</a:t>
            </a:r>
            <a:endParaRPr/>
          </a:p>
          <a:p>
            <a:pPr indent="-285749" lvl="2" marL="5699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variables</a:t>
            </a:r>
            <a:endParaRPr/>
          </a:p>
          <a:p>
            <a:pPr indent="-285749" lvl="2" marL="5699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285749" lvl="2" marL="5699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pointers.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1023140" y="904697"/>
            <a:ext cx="2287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(Java)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101391" y="1517988"/>
            <a:ext cx="2879760" cy="1381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237600" spcFirstLastPara="1" rIns="1656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a: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primitive variable</a:t>
            </a:r>
            <a:endParaRPr sz="14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 = 12;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arr: 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variable</a:t>
            </a:r>
            <a:endParaRPr sz="140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arr = {20, 10, 50};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2" name="Google Shape;202;p7"/>
          <p:cNvGrpSpPr/>
          <p:nvPr/>
        </p:nvGrpSpPr>
        <p:grpSpPr>
          <a:xfrm>
            <a:off x="3923243" y="1367485"/>
            <a:ext cx="4430165" cy="1605762"/>
            <a:chOff x="3923243" y="1367485"/>
            <a:chExt cx="4430165" cy="1605762"/>
          </a:xfrm>
        </p:grpSpPr>
        <p:sp>
          <p:nvSpPr>
            <p:cNvPr id="203" name="Google Shape;203;p7"/>
            <p:cNvSpPr txBox="1"/>
            <p:nvPr/>
          </p:nvSpPr>
          <p:spPr>
            <a:xfrm>
              <a:off x="4913843" y="16705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/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4913843" y="19753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3923243" y="1975392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/>
            </a:p>
          </p:txBody>
        </p:sp>
        <p:sp>
          <p:nvSpPr>
            <p:cNvPr id="206" name="Google Shape;206;p7"/>
            <p:cNvSpPr txBox="1"/>
            <p:nvPr/>
          </p:nvSpPr>
          <p:spPr>
            <a:xfrm>
              <a:off x="4913843" y="2289717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3923243" y="2280192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039389" y="1367485"/>
              <a:ext cx="1143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0"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RAM</a:t>
              </a:r>
              <a:endParaRPr/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4913843" y="25849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4913843" y="16705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4913843" y="19753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12</a:t>
              </a:r>
              <a:endParaRPr/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4913843" y="2289717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</p:txBody>
        </p:sp>
        <p:sp>
          <p:nvSpPr>
            <p:cNvPr id="213" name="Google Shape;213;p7"/>
            <p:cNvSpPr txBox="1"/>
            <p:nvPr/>
          </p:nvSpPr>
          <p:spPr>
            <a:xfrm>
              <a:off x="4913843" y="25849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6221546" y="2310133"/>
              <a:ext cx="452581" cy="663114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5" name="Google Shape;215;p7"/>
            <p:cNvCxnSpPr/>
            <p:nvPr/>
          </p:nvCxnSpPr>
          <p:spPr>
            <a:xfrm>
              <a:off x="5465538" y="2446879"/>
              <a:ext cx="745041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6" name="Google Shape;216;p7"/>
            <p:cNvSpPr txBox="1"/>
            <p:nvPr/>
          </p:nvSpPr>
          <p:spPr>
            <a:xfrm>
              <a:off x="6746587" y="2418113"/>
              <a:ext cx="16068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(stored somewhere else in the RAM)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2543296" y="843233"/>
            <a:ext cx="3464295" cy="972439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82875" lIns="182875" spcFirstLastPara="1" rIns="1828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Declares an array of 1000 </a:t>
            </a:r>
            <a:r>
              <a:rPr lang="en-US" sz="12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arr = new int[1000];</a:t>
            </a:r>
            <a:endParaRPr/>
          </a:p>
        </p:txBody>
      </p:sp>
      <p:sp>
        <p:nvSpPr>
          <p:cNvPr id="223" name="Google Shape;223;p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construction </a:t>
            </a:r>
            <a:endParaRPr/>
          </a:p>
        </p:txBody>
      </p:sp>
      <p:grpSp>
        <p:nvGrpSpPr>
          <p:cNvPr id="224" name="Google Shape;224;p8"/>
          <p:cNvGrpSpPr/>
          <p:nvPr/>
        </p:nvGrpSpPr>
        <p:grpSpPr>
          <a:xfrm>
            <a:off x="1794250" y="2337559"/>
            <a:ext cx="6227733" cy="745754"/>
            <a:chOff x="1794250" y="2337559"/>
            <a:chExt cx="6227733" cy="745754"/>
          </a:xfrm>
        </p:grpSpPr>
        <p:sp>
          <p:nvSpPr>
            <p:cNvPr id="225" name="Google Shape;225;p8"/>
            <p:cNvSpPr/>
            <p:nvPr/>
          </p:nvSpPr>
          <p:spPr>
            <a:xfrm>
              <a:off x="1794250" y="2346613"/>
              <a:ext cx="1030637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126550" y="-117124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of each array element</a:t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027153" y="2337559"/>
              <a:ext cx="707631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81577" y="-118122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array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863318" y="2346613"/>
              <a:ext cx="1443788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16751" y="-123074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reserved word,</a:t>
              </a:r>
              <a:b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constructing a new array</a:t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412408" y="2346613"/>
              <a:ext cx="1290922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-85379" y="-126980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of each array element (again...)</a:t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979319" y="2337559"/>
              <a:ext cx="1042664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-236664" y="-124438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number of elements (</a:t>
              </a:r>
              <a:r>
                <a:rPr lang="en-US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lang="en-US" sz="1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1794250" y="3359630"/>
            <a:ext cx="4497220" cy="2849230"/>
            <a:chOff x="1794250" y="3359630"/>
            <a:chExt cx="4497220" cy="2849230"/>
          </a:xfrm>
        </p:grpSpPr>
        <p:grpSp>
          <p:nvGrpSpPr>
            <p:cNvPr id="231" name="Google Shape;231;p8"/>
            <p:cNvGrpSpPr/>
            <p:nvPr/>
          </p:nvGrpSpPr>
          <p:grpSpPr>
            <a:xfrm>
              <a:off x="1794250" y="3359630"/>
              <a:ext cx="3806294" cy="1409558"/>
              <a:chOff x="2057197" y="3891561"/>
              <a:chExt cx="3806294" cy="1409558"/>
            </a:xfrm>
          </p:grpSpPr>
          <p:pic>
            <p:nvPicPr>
              <p:cNvPr descr="A picture containing diagram&#10;&#10;Description automatically generated" id="232" name="Google Shape;232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57197" y="3891561"/>
                <a:ext cx="2259068" cy="14095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" name="Google Shape;233;p8"/>
              <p:cNvSpPr/>
              <p:nvPr/>
            </p:nvSpPr>
            <p:spPr>
              <a:xfrm>
                <a:off x="4311847" y="4566523"/>
                <a:ext cx="168514" cy="635429"/>
              </a:xfrm>
              <a:prstGeom prst="rightBrace">
                <a:avLst>
                  <a:gd fmla="val 48608" name="adj1"/>
                  <a:gd fmla="val 50000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34" name="Google Shape;234;p8"/>
              <p:cNvSpPr txBox="1"/>
              <p:nvPr/>
            </p:nvSpPr>
            <p:spPr>
              <a:xfrm>
                <a:off x="4442295" y="4730348"/>
                <a:ext cx="142119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1000 values</a:t>
                </a:r>
                <a:endParaRPr/>
              </a:p>
            </p:txBody>
          </p:sp>
        </p:grpSp>
        <p:sp>
          <p:nvSpPr>
            <p:cNvPr id="235" name="Google Shape;235;p8"/>
            <p:cNvSpPr/>
            <p:nvPr/>
          </p:nvSpPr>
          <p:spPr>
            <a:xfrm>
              <a:off x="3175789" y="4769188"/>
              <a:ext cx="3115681" cy="1439672"/>
            </a:xfrm>
            <a:prstGeom prst="wedgeRoundRectCallout">
              <a:avLst>
                <a:gd fmla="val -76550" name="adj1"/>
                <a:gd fmla="val -5758" name="adj2"/>
                <a:gd fmla="val 16667" name="adj3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68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Array elements are initialized according to the array data type:</a:t>
              </a:r>
              <a:endParaRPr/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long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/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    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0.0</a:t>
              </a:r>
              <a:endParaRPr/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boolean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  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construction</a:t>
            </a:r>
            <a:r>
              <a:rPr lang="en-US" sz="1600"/>
              <a:t>: </a:t>
            </a:r>
            <a:r>
              <a:rPr lang="en-US" sz="1400"/>
              <a:t>three versions  / options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562319" y="1173503"/>
            <a:ext cx="4274086" cy="59949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0000" lIns="182875" spcFirstLastPara="1" rIns="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Declares a 1000-element array, initialized with 0’s:</a:t>
            </a:r>
            <a:endParaRPr sz="120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arr = new int[1000];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336680" y="722287"/>
            <a:ext cx="5554005" cy="2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One-stage declaration and construction:</a:t>
            </a: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>
            <a:off x="5042770" y="678182"/>
            <a:ext cx="2750884" cy="1544670"/>
            <a:chOff x="4532845" y="1728924"/>
            <a:chExt cx="2750884" cy="1544670"/>
          </a:xfrm>
        </p:grpSpPr>
        <p:sp>
          <p:nvSpPr>
            <p:cNvPr id="245" name="Google Shape;245;p9"/>
            <p:cNvSpPr txBox="1"/>
            <p:nvPr/>
          </p:nvSpPr>
          <p:spPr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" name="Google Shape;247;p9"/>
            <p:cNvSpPr txBox="1"/>
            <p:nvPr/>
          </p:nvSpPr>
          <p:spPr>
            <a:xfrm>
              <a:off x="4532845" y="2371861"/>
              <a:ext cx="990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677181" y="1728924"/>
              <a:ext cx="1143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RAM</a:t>
              </a:r>
              <a:endParaRPr/>
            </a:p>
          </p:txBody>
        </p:sp>
        <p:sp>
          <p:nvSpPr>
            <p:cNvPr id="249" name="Google Shape;249;p9"/>
            <p:cNvSpPr txBox="1"/>
            <p:nvPr/>
          </p:nvSpPr>
          <p:spPr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/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831148" y="2401801"/>
              <a:ext cx="452581" cy="871793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aseline="-2500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aseline="-2500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aseline="-25000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4" name="Google Shape;254;p9"/>
            <p:cNvCxnSpPr/>
            <p:nvPr/>
          </p:nvCxnSpPr>
          <p:spPr>
            <a:xfrm>
              <a:off x="6075140" y="2538549"/>
              <a:ext cx="756008" cy="913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55" name="Google Shape;255;p9"/>
          <p:cNvGrpSpPr/>
          <p:nvPr/>
        </p:nvGrpSpPr>
        <p:grpSpPr>
          <a:xfrm>
            <a:off x="413830" y="5016246"/>
            <a:ext cx="7414082" cy="1510678"/>
            <a:chOff x="413830" y="5016246"/>
            <a:chExt cx="7414082" cy="1510678"/>
          </a:xfrm>
        </p:grpSpPr>
        <p:sp>
          <p:nvSpPr>
            <p:cNvPr id="256" name="Google Shape;256;p9"/>
            <p:cNvSpPr/>
            <p:nvPr/>
          </p:nvSpPr>
          <p:spPr>
            <a:xfrm>
              <a:off x="562319" y="5463054"/>
              <a:ext cx="4480451" cy="703867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Declares a 5-element array, and initializes it with values:</a:t>
              </a:r>
              <a:endParaRPr sz="12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spcBef>
                  <a:spcPts val="24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int[] arr = {75, 60, 80, 60, 90};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413830" y="5029106"/>
              <a:ext cx="5297960" cy="4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1" marL="11430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One-stage declaration, construction, and initialization:</a:t>
              </a:r>
              <a:endParaRPr/>
            </a:p>
          </p:txBody>
        </p:sp>
        <p:grpSp>
          <p:nvGrpSpPr>
            <p:cNvPr id="258" name="Google Shape;258;p9"/>
            <p:cNvGrpSpPr/>
            <p:nvPr/>
          </p:nvGrpSpPr>
          <p:grpSpPr>
            <a:xfrm>
              <a:off x="5077028" y="5016246"/>
              <a:ext cx="2750884" cy="1510678"/>
              <a:chOff x="4532845" y="1785918"/>
              <a:chExt cx="2750884" cy="1510678"/>
            </a:xfrm>
          </p:grpSpPr>
          <p:sp>
            <p:nvSpPr>
              <p:cNvPr id="259" name="Google Shape;259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/>
              </a:p>
            </p:txBody>
          </p:sp>
          <p:sp>
            <p:nvSpPr>
              <p:cNvPr id="260" name="Google Shape;260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61" name="Google Shape;261;p9"/>
              <p:cNvSpPr txBox="1"/>
              <p:nvPr/>
            </p:nvSpPr>
            <p:spPr>
              <a:xfrm>
                <a:off x="4532845" y="2371861"/>
                <a:ext cx="990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</a:t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5660865" y="1785918"/>
                <a:ext cx="11430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just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RAM</a:t>
                </a:r>
                <a:endParaRPr/>
              </a:p>
            </p:txBody>
          </p:sp>
          <p:sp>
            <p:nvSpPr>
              <p:cNvPr id="263" name="Google Shape;263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</a:t>
                </a:r>
                <a:endParaRPr/>
              </a:p>
            </p:txBody>
          </p:sp>
          <p:sp>
            <p:nvSpPr>
              <p:cNvPr id="264" name="Google Shape;264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/>
              </a:p>
            </p:txBody>
          </p:sp>
          <p:sp>
            <p:nvSpPr>
              <p:cNvPr id="265" name="Google Shape;265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/>
              </a:p>
            </p:txBody>
          </p:sp>
          <p:sp>
            <p:nvSpPr>
              <p:cNvPr id="266" name="Google Shape;266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6831148" y="2401801"/>
                <a:ext cx="452581" cy="894795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2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75</a:t>
                </a:r>
                <a:endParaRPr/>
              </a:p>
              <a:p>
                <a:pPr indent="0" lvl="0" marL="0" marR="0" rtl="0" algn="ctr">
                  <a:lnSpc>
                    <a:spcPct val="12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60</a:t>
                </a:r>
                <a:endParaRPr/>
              </a:p>
              <a:p>
                <a:pPr indent="0" lvl="0" marL="0" marR="0" rtl="0" algn="ctr">
                  <a:lnSpc>
                    <a:spcPct val="12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80</a:t>
                </a:r>
                <a:endParaRPr/>
              </a:p>
              <a:p>
                <a:pPr indent="0" lvl="0" marL="0" marR="0" rtl="0" algn="ctr">
                  <a:lnSpc>
                    <a:spcPct val="12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90</a:t>
                </a:r>
                <a:endParaRPr b="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268" name="Google Shape;268;p9"/>
              <p:cNvCxnSpPr/>
              <p:nvPr/>
            </p:nvCxnSpPr>
            <p:spPr>
              <a:xfrm flipH="1" rot="10800000">
                <a:off x="6075140" y="2524261"/>
                <a:ext cx="745041" cy="1428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269" name="Google Shape;269;p9"/>
          <p:cNvGrpSpPr/>
          <p:nvPr/>
        </p:nvGrpSpPr>
        <p:grpSpPr>
          <a:xfrm>
            <a:off x="336681" y="2264464"/>
            <a:ext cx="7460328" cy="2766330"/>
            <a:chOff x="336681" y="2264464"/>
            <a:chExt cx="7460328" cy="2766330"/>
          </a:xfrm>
        </p:grpSpPr>
        <p:grpSp>
          <p:nvGrpSpPr>
            <p:cNvPr id="270" name="Google Shape;270;p9"/>
            <p:cNvGrpSpPr/>
            <p:nvPr/>
          </p:nvGrpSpPr>
          <p:grpSpPr>
            <a:xfrm>
              <a:off x="336681" y="2264464"/>
              <a:ext cx="5554004" cy="2177525"/>
              <a:chOff x="819925" y="3268413"/>
              <a:chExt cx="5554004" cy="2177525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1019047" y="3684513"/>
                <a:ext cx="4422179" cy="1761425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90000" lIns="182875" spcFirstLastPara="1" rIns="0" wrap="square" tIns="108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// Declares a reference variable, initialized to </a:t>
                </a:r>
                <a:r>
                  <a:rPr lang="en-US" sz="1200">
                    <a:solidFill>
                      <a:srgbClr val="0066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null</a:t>
                </a:r>
                <a:r>
                  <a:rPr lang="en-US" sz="1200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 </a:t>
                </a:r>
                <a:endParaRPr sz="1200">
                  <a:solidFill>
                    <a:srgbClr val="93196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int[] arr;         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                   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// Later in the program …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// Constructs the array, and makes the variable </a:t>
                </a:r>
                <a:r>
                  <a:rPr lang="en-US" sz="1200">
                    <a:solidFill>
                      <a:srgbClr val="0066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</a:t>
                </a:r>
                <a:r>
                  <a:rPr lang="en-US" sz="1200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refer to it:</a:t>
                </a:r>
                <a:endParaRPr sz="1200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 = new int[1000];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                  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2" name="Google Shape;272;p9"/>
              <p:cNvSpPr txBox="1"/>
              <p:nvPr/>
            </p:nvSpPr>
            <p:spPr>
              <a:xfrm>
                <a:off x="819925" y="3268413"/>
                <a:ext cx="5554004" cy="41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0" lvl="1" marL="114300" marR="0" rtl="0" algn="l">
                  <a:lnSpc>
                    <a:spcPct val="1625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Declare first, construct later:</a:t>
                </a:r>
                <a:endParaRPr/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>
              <a:off x="6036725" y="2368912"/>
              <a:ext cx="1760284" cy="2661882"/>
              <a:chOff x="5523445" y="611712"/>
              <a:chExt cx="1760284" cy="2661882"/>
            </a:xfrm>
          </p:grpSpPr>
          <p:sp>
            <p:nvSpPr>
              <p:cNvPr id="274" name="Google Shape;274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/>
              </a:p>
            </p:txBody>
          </p:sp>
          <p:sp>
            <p:nvSpPr>
              <p:cNvPr id="275" name="Google Shape;275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607132" y="611712"/>
                <a:ext cx="11430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just"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RAM</a:t>
                </a:r>
                <a:endParaRPr/>
              </a:p>
            </p:txBody>
          </p:sp>
          <p:sp>
            <p:nvSpPr>
              <p:cNvPr id="277" name="Google Shape;277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</a:t>
                </a:r>
                <a:endParaRPr/>
              </a:p>
            </p:txBody>
          </p:sp>
          <p:sp>
            <p:nvSpPr>
              <p:cNvPr id="278" name="Google Shape;278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/>
              </a:p>
            </p:txBody>
          </p:sp>
          <p:sp>
            <p:nvSpPr>
              <p:cNvPr id="279" name="Google Shape;279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/>
              </a:p>
            </p:txBody>
          </p:sp>
          <p:sp>
            <p:nvSpPr>
              <p:cNvPr id="280" name="Google Shape;280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6831148" y="2401801"/>
                <a:ext cx="452581" cy="871793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baseline="-2500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baseline="-2500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baseline="-25000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282" name="Google Shape;282;p9"/>
              <p:cNvCxnSpPr/>
              <p:nvPr/>
            </p:nvCxnSpPr>
            <p:spPr>
              <a:xfrm flipH="1" rot="10800000">
                <a:off x="6075140" y="2533134"/>
                <a:ext cx="741408" cy="541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83" name="Google Shape;283;p9"/>
            <p:cNvGrpSpPr/>
            <p:nvPr/>
          </p:nvGrpSpPr>
          <p:grpSpPr>
            <a:xfrm>
              <a:off x="5064013" y="2666317"/>
              <a:ext cx="1799304" cy="923925"/>
              <a:chOff x="4562341" y="2067061"/>
              <a:chExt cx="1799304" cy="923925"/>
            </a:xfrm>
          </p:grpSpPr>
          <p:sp>
            <p:nvSpPr>
              <p:cNvPr id="284" name="Google Shape;284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/>
              </a:p>
            </p:txBody>
          </p:sp>
          <p:sp>
            <p:nvSpPr>
              <p:cNvPr id="285" name="Google Shape;285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86" name="Google Shape;286;p9"/>
              <p:cNvSpPr txBox="1"/>
              <p:nvPr/>
            </p:nvSpPr>
            <p:spPr>
              <a:xfrm>
                <a:off x="4562341" y="2371861"/>
                <a:ext cx="990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</a:t>
                </a:r>
                <a:endParaRPr/>
              </a:p>
            </p:txBody>
          </p:sp>
          <p:sp>
            <p:nvSpPr>
              <p:cNvPr id="287" name="Google Shape;287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</a:t>
                </a:r>
                <a:endParaRPr/>
              </a:p>
            </p:txBody>
          </p:sp>
          <p:sp>
            <p:nvSpPr>
              <p:cNvPr id="288" name="Google Shape;288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/>
              </a:p>
            </p:txBody>
          </p:sp>
          <p:sp>
            <p:nvSpPr>
              <p:cNvPr id="289" name="Google Shape;289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null</a:t>
                </a:r>
                <a:endParaRPr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90" name="Google Shape;290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/>
              </a:p>
            </p:txBody>
          </p:sp>
        </p:grpSp>
        <p:sp>
          <p:nvSpPr>
            <p:cNvPr id="291" name="Google Shape;291;p9"/>
            <p:cNvSpPr txBox="1"/>
            <p:nvPr/>
          </p:nvSpPr>
          <p:spPr>
            <a:xfrm>
              <a:off x="5092415" y="4136188"/>
              <a:ext cx="990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2010-03-25T13:24:56Z</dcterms:created>
  <dc:creator>Kevin Wayne</dc:creator>
</cp:coreProperties>
</file>