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0" r:id="rId1"/>
  </p:sldMasterIdLst>
  <p:notesMasterIdLst>
    <p:notesMasterId r:id="rId7"/>
  </p:notesMasterIdLst>
  <p:handoutMasterIdLst>
    <p:handoutMasterId r:id="rId8"/>
  </p:handoutMasterIdLst>
  <p:sldIdLst>
    <p:sldId id="997" r:id="rId2"/>
    <p:sldId id="1015" r:id="rId3"/>
    <p:sldId id="1008" r:id="rId4"/>
    <p:sldId id="996" r:id="rId5"/>
    <p:sldId id="1007" r:id="rId6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6600"/>
    <a:srgbClr val="FFEFAF"/>
    <a:srgbClr val="EBEBEB"/>
    <a:srgbClr val="E9E9E9"/>
    <a:srgbClr val="FFE1D0"/>
    <a:srgbClr val="00FF00"/>
    <a:srgbClr val="EAD320"/>
    <a:srgbClr val="9900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6" autoAdjust="0"/>
    <p:restoredTop sz="86385" autoAdjust="0"/>
  </p:normalViewPr>
  <p:slideViewPr>
    <p:cSldViewPr snapToGrid="0" snapToObjects="1">
      <p:cViewPr>
        <p:scale>
          <a:sx n="121" d="100"/>
          <a:sy n="121" d="100"/>
        </p:scale>
        <p:origin x="152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1704" y="-112"/>
      </p:cViewPr>
      <p:guideLst>
        <p:guide orient="horz" pos="2923"/>
        <p:guide pos="22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F0D2C31F-C683-5A4A-B55D-EBDD7546B284}" type="datetime1">
              <a:rPr lang="en-US"/>
              <a:pPr/>
              <a:t>10/1/21</a:t>
            </a:fld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A52B6155-CBD1-1348-94CD-64B98E35A76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9B029E08-AA32-F841-9850-6BD74B135E76}" type="datetime1">
              <a:rPr lang="en-US"/>
              <a:pPr/>
              <a:t>10/1/21</a:t>
            </a:fld>
            <a:endParaRPr lang="en-US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9830394C-FF05-7F4A-8CA1-FD97CF60A4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49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 txBox="1">
            <a:spLocks noGrp="1" noChangeArrowheads="1"/>
          </p:cNvSpPr>
          <p:nvPr/>
        </p:nvSpPr>
        <p:spPr bwMode="auto"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823" tIns="0" rIns="18823" bIns="0" anchor="b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10D3D8A3-02AB-FE47-A3D4-2CAD85DF4686}" type="slidenum">
              <a:rPr lang="he-IL" sz="1000" i="1">
                <a:latin typeface="Times New Roman" charset="0"/>
                <a:cs typeface="Times New Roman" charset="0"/>
              </a:rPr>
              <a:pPr algn="r">
                <a:defRPr/>
              </a:pPr>
              <a:t>1</a:t>
            </a:fld>
            <a:endParaRPr lang="en-US" sz="1000" i="1" dirty="0">
              <a:latin typeface="Times New Roman" charset="0"/>
              <a:cs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6913"/>
            <a:ext cx="4640262" cy="34798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327" y="4408536"/>
            <a:ext cx="5124697" cy="4176735"/>
          </a:xfrm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571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 txBox="1">
            <a:spLocks noGrp="1" noChangeArrowheads="1"/>
          </p:cNvSpPr>
          <p:nvPr/>
        </p:nvSpPr>
        <p:spPr bwMode="auto"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823" tIns="0" rIns="18823" bIns="0" anchor="b"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F4CD0A37-8B3F-7E4A-B926-3CE351DA5CF6}" type="slidenum">
              <a:rPr lang="he-IL" sz="1000" b="0" i="1">
                <a:latin typeface="Times New Roman" charset="0"/>
                <a:cs typeface="Times New Roman" charset="0"/>
              </a:rPr>
              <a:pPr algn="r"/>
              <a:t>2</a:t>
            </a:fld>
            <a:endParaRPr lang="en-US" sz="1000" b="0" i="1" dirty="0">
              <a:latin typeface="Times New Roman" charset="0"/>
              <a:cs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374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18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600" y="6625327"/>
            <a:ext cx="5718048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29CD8-AAF7-CD4D-98B5-92505D4E9142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205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600" y="6625327"/>
            <a:ext cx="5718048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E061A-3206-4D44-9C5A-1674BE5EB4CE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5255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852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097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600" y="6625327"/>
            <a:ext cx="5718048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3F650-96CD-2B45-9CB0-B66A0A0715E2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645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768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600" y="6625327"/>
            <a:ext cx="5718048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61C7-29F4-A242-8EED-DF162EA5855F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498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600" y="6625327"/>
            <a:ext cx="5718048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D1987-1499-D342-9BBD-9F50F4C0B810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525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41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600" y="6625327"/>
            <a:ext cx="5718048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9B4CB-47DC-1D47-A2CD-6C9716C11B8D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858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600" y="6625327"/>
            <a:ext cx="5718048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A089D-543D-F14B-9F67-02CE393170D7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758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860" y="203538"/>
            <a:ext cx="78675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" name="Straight Connector 2"/>
          <p:cNvCxnSpPr/>
          <p:nvPr userDrawn="1"/>
        </p:nvCxnSpPr>
        <p:spPr bwMode="auto">
          <a:xfrm flipV="1">
            <a:off x="596672" y="596626"/>
            <a:ext cx="7841976" cy="17047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596672" y="6578262"/>
            <a:ext cx="786152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 to CS, Reichman University, 2021, lecture 4-1                                                                                                                           slide </a:t>
            </a:r>
            <a:fld id="{0E022C0D-3723-2343-B86A-05A05703B5CB}" type="slidenum"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9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Arial"/>
          <a:ea typeface="ＭＳ Ｐゴシック" charset="-128"/>
          <a:cs typeface="Arial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charset="2"/>
        <a:defRPr kumimoji="1">
          <a:solidFill>
            <a:srgbClr val="003399"/>
          </a:solidFill>
          <a:latin typeface="+mn-lt"/>
          <a:ea typeface="ＭＳ Ｐゴシック" charset="-128"/>
          <a:cs typeface="ＭＳ Ｐゴシック" charset="-128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charset="2"/>
        <a:buChar char="!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OPENO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Rectangle 5"/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defRPr/>
            </a:pPr>
            <a:r>
              <a:rPr lang="en-US" sz="1400" dirty="0">
                <a:latin typeface="Times New Roman"/>
                <a:cs typeface="Times New Roman"/>
              </a:rPr>
              <a:t>Introduction to Computer Science</a:t>
            </a:r>
          </a:p>
          <a:p>
            <a:pPr algn="l">
              <a:defRPr/>
            </a:pPr>
            <a:r>
              <a:rPr lang="en-US" sz="1400" dirty="0">
                <a:latin typeface="Times New Roman"/>
                <a:cs typeface="Times New Roman"/>
              </a:rPr>
              <a:t>Shimon Schocken</a:t>
            </a:r>
          </a:p>
          <a:p>
            <a:pPr algn="l">
              <a:defRPr/>
            </a:pPr>
            <a:r>
              <a:rPr lang="en-US" sz="1400" dirty="0">
                <a:latin typeface="Times New Roman"/>
                <a:cs typeface="Times New Roman"/>
              </a:rPr>
              <a:t>IDC Herzliya</a:t>
            </a:r>
          </a:p>
        </p:txBody>
      </p:sp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1447800" y="1752600"/>
            <a:ext cx="617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>
              <a:defRPr/>
            </a:pPr>
            <a:r>
              <a:rPr lang="en-US" sz="2000" dirty="0">
                <a:solidFill>
                  <a:srgbClr val="737373"/>
                </a:solidFill>
                <a:latin typeface="Times New Roman"/>
                <a:cs typeface="Times New Roman"/>
              </a:rPr>
              <a:t>Lecture 4-1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4169" y="2295137"/>
            <a:ext cx="5573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800" dirty="0">
                <a:latin typeface="Times New Roman"/>
                <a:cs typeface="Times New Roman"/>
              </a:rPr>
              <a:t>Arrays, Part 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011" y="3100821"/>
            <a:ext cx="5683978" cy="319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7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30" name="Rectangle 30"/>
          <p:cNvSpPr>
            <a:spLocks noChangeArrowheads="1"/>
          </p:cNvSpPr>
          <p:nvPr/>
        </p:nvSpPr>
        <p:spPr bwMode="auto">
          <a:xfrm>
            <a:off x="609030" y="1542077"/>
            <a:ext cx="5304652" cy="433356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80000" rIns="0" bIns="72000" anchor="t" anchorCtr="0"/>
          <a:lstStyle/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Normally, we’ll read the DNA array data from a file.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For testing purposes, we often use a small example: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 dna = {</a:t>
            </a:r>
            <a:r>
              <a:rPr lang="en-US" sz="12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'A'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2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'C'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2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'A'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2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'C'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2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'G'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2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'G'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2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'T'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2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'C'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2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'G'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2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'T'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};</a:t>
            </a:r>
          </a:p>
          <a:p>
            <a:pPr>
              <a:spcBef>
                <a:spcPts val="200"/>
              </a:spcBef>
            </a:pP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Which base appears in location 3?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System.out.println(dna[3]);   </a:t>
            </a:r>
          </a:p>
          <a:p>
            <a:pPr>
              <a:spcBef>
                <a:spcPts val="200"/>
              </a:spcBef>
            </a:pP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Mutation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dna[1] = </a:t>
            </a:r>
            <a:r>
              <a:rPr lang="en-US" sz="12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'G'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>
              <a:spcBef>
                <a:spcPts val="200"/>
              </a:spcBef>
            </a:pP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Mutation: switches bases 3 and 4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temp = dna[4];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dna[4] = dna[3];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dna[3] = temp;</a:t>
            </a:r>
          </a:p>
          <a:p>
            <a:pPr>
              <a:spcBef>
                <a:spcPts val="200"/>
              </a:spcBef>
            </a:pP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Prints the array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(</a:t>
            </a:r>
            <a:r>
              <a:rPr lang="en-US" sz="12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 = 0; i &lt; dna.length; i++) {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System.out.print(dna[i] + </a:t>
            </a:r>
            <a:r>
              <a:rPr lang="en-US" sz="12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</p:txBody>
      </p:sp>
      <p:sp>
        <p:nvSpPr>
          <p:cNvPr id="73731" name="Rectangle 111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dirty="0"/>
              <a:t>Array processing example: DNA</a:t>
            </a:r>
            <a:endParaRPr lang="en-US" sz="18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F06029-AF78-EC49-A51F-5A3306E8B0B7}"/>
              </a:ext>
            </a:extLst>
          </p:cNvPr>
          <p:cNvGrpSpPr/>
          <p:nvPr/>
        </p:nvGrpSpPr>
        <p:grpSpPr>
          <a:xfrm>
            <a:off x="401446" y="648970"/>
            <a:ext cx="5360406" cy="581439"/>
            <a:chOff x="401446" y="648970"/>
            <a:chExt cx="5360406" cy="581439"/>
          </a:xfrm>
        </p:grpSpPr>
        <p:sp>
          <p:nvSpPr>
            <p:cNvPr id="37" name="Text Box 8">
              <a:extLst>
                <a:ext uri="{FF2B5EF4-FFF2-40B4-BE49-F238E27FC236}">
                  <a16:creationId xmlns:a16="http://schemas.microsoft.com/office/drawing/2014/main" id="{1BAA6496-2EDE-E04D-8443-F7F16CFC0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46" y="922632"/>
              <a:ext cx="12905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ts val="400"/>
                </a:spcBef>
              </a:pPr>
              <a:r>
                <a:rPr lang="en-US" sz="14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dna</a:t>
              </a:r>
              <a:r>
                <a:rPr lang="en-US" sz="1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array:</a:t>
              </a:r>
            </a:p>
          </p:txBody>
        </p:sp>
        <p:sp>
          <p:nvSpPr>
            <p:cNvPr id="38" name="Text Box 9">
              <a:extLst>
                <a:ext uri="{FF2B5EF4-FFF2-40B4-BE49-F238E27FC236}">
                  <a16:creationId xmlns:a16="http://schemas.microsoft.com/office/drawing/2014/main" id="{B8D47D04-D971-AB43-94F4-66D9BB1D4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4809" y="687484"/>
              <a:ext cx="36956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9" name="Text Box 10">
              <a:extLst>
                <a:ext uri="{FF2B5EF4-FFF2-40B4-BE49-F238E27FC236}">
                  <a16:creationId xmlns:a16="http://schemas.microsoft.com/office/drawing/2014/main" id="{A6F2D9A5-0656-6A48-82BC-595127BB1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6202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40" name="Text Box 11">
              <a:extLst>
                <a:ext uri="{FF2B5EF4-FFF2-40B4-BE49-F238E27FC236}">
                  <a16:creationId xmlns:a16="http://schemas.microsoft.com/office/drawing/2014/main" id="{5F39794D-92D0-4344-9A33-8D7745333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4374" y="687484"/>
              <a:ext cx="36956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41" name="Text Box 12">
              <a:extLst>
                <a:ext uri="{FF2B5EF4-FFF2-40B4-BE49-F238E27FC236}">
                  <a16:creationId xmlns:a16="http://schemas.microsoft.com/office/drawing/2014/main" id="{835E653F-F620-404C-BABB-2BEEC1364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5767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42" name="Text Box 13">
              <a:extLst>
                <a:ext uri="{FF2B5EF4-FFF2-40B4-BE49-F238E27FC236}">
                  <a16:creationId xmlns:a16="http://schemas.microsoft.com/office/drawing/2014/main" id="{02F4E4E3-242A-0E4E-B0B7-0804F8F57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3939" y="687484"/>
              <a:ext cx="36956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43" name="Text Box 14">
              <a:extLst>
                <a:ext uri="{FF2B5EF4-FFF2-40B4-BE49-F238E27FC236}">
                  <a16:creationId xmlns:a16="http://schemas.microsoft.com/office/drawing/2014/main" id="{1FA1558A-A87F-D446-9C6F-DCD0DC1E5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5332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44" name="Text Box 15">
              <a:extLst>
                <a:ext uri="{FF2B5EF4-FFF2-40B4-BE49-F238E27FC236}">
                  <a16:creationId xmlns:a16="http://schemas.microsoft.com/office/drawing/2014/main" id="{C424EE31-CEB9-324F-8019-1BA5A254D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3504" y="687484"/>
              <a:ext cx="36956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45" name="Text Box 16">
              <a:extLst>
                <a:ext uri="{FF2B5EF4-FFF2-40B4-BE49-F238E27FC236}">
                  <a16:creationId xmlns:a16="http://schemas.microsoft.com/office/drawing/2014/main" id="{D4F0EE6E-BFF5-C941-8EF2-7F9673B32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897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G</a:t>
              </a:r>
            </a:p>
          </p:txBody>
        </p:sp>
        <p:sp>
          <p:nvSpPr>
            <p:cNvPr id="46" name="Text Box 17">
              <a:extLst>
                <a:ext uri="{FF2B5EF4-FFF2-40B4-BE49-F238E27FC236}">
                  <a16:creationId xmlns:a16="http://schemas.microsoft.com/office/drawing/2014/main" id="{B7A08FBC-D0AA-7E48-9E01-D70DF3CB8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069" y="687484"/>
              <a:ext cx="36956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7" name="Text Box 18">
              <a:extLst>
                <a:ext uri="{FF2B5EF4-FFF2-40B4-BE49-F238E27FC236}">
                  <a16:creationId xmlns:a16="http://schemas.microsoft.com/office/drawing/2014/main" id="{45984A1C-F6EA-514B-B647-12770FDAF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4462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G </a:t>
              </a:r>
            </a:p>
          </p:txBody>
        </p:sp>
        <p:sp>
          <p:nvSpPr>
            <p:cNvPr id="48" name="Text Box 19">
              <a:extLst>
                <a:ext uri="{FF2B5EF4-FFF2-40B4-BE49-F238E27FC236}">
                  <a16:creationId xmlns:a16="http://schemas.microsoft.com/office/drawing/2014/main" id="{8E565687-1F02-A04A-A89F-AF695DF8B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2634" y="687484"/>
              <a:ext cx="36956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49" name="Text Box 20">
              <a:extLst>
                <a:ext uri="{FF2B5EF4-FFF2-40B4-BE49-F238E27FC236}">
                  <a16:creationId xmlns:a16="http://schemas.microsoft.com/office/drawing/2014/main" id="{09E17C18-0B73-F340-8BCC-D151B656A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4027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</a:p>
          </p:txBody>
        </p:sp>
        <p:sp>
          <p:nvSpPr>
            <p:cNvPr id="50" name="Text Box 21">
              <a:extLst>
                <a:ext uri="{FF2B5EF4-FFF2-40B4-BE49-F238E27FC236}">
                  <a16:creationId xmlns:a16="http://schemas.microsoft.com/office/drawing/2014/main" id="{7E65C61F-95F4-204C-B923-196E99801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2199" y="687484"/>
              <a:ext cx="36956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  <p:sp>
          <p:nvSpPr>
            <p:cNvPr id="51" name="Text Box 22">
              <a:extLst>
                <a:ext uri="{FF2B5EF4-FFF2-40B4-BE49-F238E27FC236}">
                  <a16:creationId xmlns:a16="http://schemas.microsoft.com/office/drawing/2014/main" id="{A0AE16F5-7E61-A64D-BD64-A7A4BF41F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592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52" name="Text Box 23">
              <a:extLst>
                <a:ext uri="{FF2B5EF4-FFF2-40B4-BE49-F238E27FC236}">
                  <a16:creationId xmlns:a16="http://schemas.microsoft.com/office/drawing/2014/main" id="{0E6EB5BF-47CE-A845-AD95-20572C0DB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1764" y="687484"/>
              <a:ext cx="36956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</a:p>
          </p:txBody>
        </p:sp>
        <p:sp>
          <p:nvSpPr>
            <p:cNvPr id="53" name="Text Box 24">
              <a:extLst>
                <a:ext uri="{FF2B5EF4-FFF2-40B4-BE49-F238E27FC236}">
                  <a16:creationId xmlns:a16="http://schemas.microsoft.com/office/drawing/2014/main" id="{2A91840D-78C3-5F4F-96EC-2BDE6CEA2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3157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G</a:t>
              </a:r>
            </a:p>
          </p:txBody>
        </p:sp>
        <p:sp>
          <p:nvSpPr>
            <p:cNvPr id="54" name="Text Box 25">
              <a:extLst>
                <a:ext uri="{FF2B5EF4-FFF2-40B4-BE49-F238E27FC236}">
                  <a16:creationId xmlns:a16="http://schemas.microsoft.com/office/drawing/2014/main" id="{A41F6CD2-658D-BB4F-B9DF-15CD8177E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329" y="697009"/>
              <a:ext cx="36956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</p:txBody>
        </p:sp>
        <p:sp>
          <p:nvSpPr>
            <p:cNvPr id="55" name="Text Box 26">
              <a:extLst>
                <a:ext uri="{FF2B5EF4-FFF2-40B4-BE49-F238E27FC236}">
                  <a16:creationId xmlns:a16="http://schemas.microsoft.com/office/drawing/2014/main" id="{B4CAE681-9FA5-C940-BA01-ACE320D4B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2722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</a:p>
          </p:txBody>
        </p:sp>
        <p:sp>
          <p:nvSpPr>
            <p:cNvPr id="56" name="Text Box 27">
              <a:extLst>
                <a:ext uri="{FF2B5EF4-FFF2-40B4-BE49-F238E27FC236}">
                  <a16:creationId xmlns:a16="http://schemas.microsoft.com/office/drawing/2014/main" id="{4319B56D-5AC3-E548-9A6D-104A614BC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0894" y="697009"/>
              <a:ext cx="36956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  <p:sp>
          <p:nvSpPr>
            <p:cNvPr id="57" name="Text Box 28">
              <a:extLst>
                <a:ext uri="{FF2B5EF4-FFF2-40B4-BE49-F238E27FC236}">
                  <a16:creationId xmlns:a16="http://schemas.microsoft.com/office/drawing/2014/main" id="{23CD2C02-6163-0147-AA77-C6F89E4E9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2287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dirty="0"/>
                <a:t>…</a:t>
              </a:r>
            </a:p>
          </p:txBody>
        </p:sp>
        <p:sp>
          <p:nvSpPr>
            <p:cNvPr id="58" name="Text Box 29">
              <a:extLst>
                <a:ext uri="{FF2B5EF4-FFF2-40B4-BE49-F238E27FC236}">
                  <a16:creationId xmlns:a16="http://schemas.microsoft.com/office/drawing/2014/main" id="{C4DA64E3-AD70-9F44-B616-77A2C1292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2287" y="648970"/>
              <a:ext cx="36956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dirty="0"/>
                <a:t>…</a:t>
              </a:r>
            </a:p>
          </p:txBody>
        </p:sp>
        <p:sp>
          <p:nvSpPr>
            <p:cNvPr id="66" name="Text Box 10">
              <a:extLst>
                <a:ext uri="{FF2B5EF4-FFF2-40B4-BE49-F238E27FC236}">
                  <a16:creationId xmlns:a16="http://schemas.microsoft.com/office/drawing/2014/main" id="{30AB968E-AB07-7948-93EC-8AEC4DD1A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6637" y="945307"/>
              <a:ext cx="369565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</a:p>
          </p:txBody>
        </p:sp>
      </p:grpSp>
      <p:sp>
        <p:nvSpPr>
          <p:cNvPr id="32" name="Rectangle 35">
            <a:extLst>
              <a:ext uri="{FF2B5EF4-FFF2-40B4-BE49-F238E27FC236}">
                <a16:creationId xmlns:a16="http://schemas.microsoft.com/office/drawing/2014/main" id="{427F20B4-B244-A64A-8DDF-EB15DE983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457" y="1773897"/>
            <a:ext cx="2917157" cy="3310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lnSpc>
                <a:spcPct val="90000"/>
              </a:lnSpc>
              <a:spcBef>
                <a:spcPct val="60000"/>
              </a:spcBef>
              <a:buSzPct val="100000"/>
            </a:pPr>
            <a:r>
              <a:rPr lang="en-US" b="0" u="sng" dirty="0">
                <a:latin typeface="Times New Roman"/>
                <a:cs typeface="Times New Roman"/>
              </a:rPr>
              <a:t>What is the difference between an array of </a:t>
            </a:r>
            <a:r>
              <a:rPr lang="en-US" sz="1400" b="0" u="sng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b="0" u="sng" dirty="0">
                <a:latin typeface="Times New Roman"/>
                <a:cs typeface="Times New Roman"/>
              </a:rPr>
              <a:t> values and a </a:t>
            </a:r>
            <a:r>
              <a:rPr lang="en-US" sz="1400" b="0" u="sng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b="0" u="sng" dirty="0">
                <a:latin typeface="Times New Roman"/>
                <a:cs typeface="Times New Roman"/>
              </a:rPr>
              <a:t>?</a:t>
            </a:r>
          </a:p>
          <a:p>
            <a:pPr algn="l">
              <a:lnSpc>
                <a:spcPct val="90000"/>
              </a:lnSpc>
              <a:spcBef>
                <a:spcPct val="60000"/>
              </a:spcBef>
              <a:buSzPct val="100000"/>
            </a:pPr>
            <a:r>
              <a:rPr lang="en-US" dirty="0">
                <a:latin typeface="Times New Roman"/>
                <a:cs typeface="Times New Roman"/>
              </a:rPr>
              <a:t>Internally, they are handled exactly the same, as reference variables</a:t>
            </a:r>
            <a:endParaRPr lang="en-US" b="0" dirty="0">
              <a:latin typeface="Times New Roman"/>
              <a:cs typeface="Times New Roman"/>
            </a:endParaRPr>
          </a:p>
          <a:p>
            <a:pPr algn="l">
              <a:lnSpc>
                <a:spcPct val="90000"/>
              </a:lnSpc>
              <a:spcBef>
                <a:spcPct val="60000"/>
              </a:spcBef>
              <a:buSzPct val="100000"/>
            </a:pPr>
            <a:r>
              <a:rPr lang="en-US" u="sng" dirty="0">
                <a:latin typeface="Times New Roman"/>
                <a:cs typeface="Times New Roman"/>
              </a:rPr>
              <a:t>But:</a:t>
            </a:r>
          </a:p>
          <a:p>
            <a:pPr marL="285750" indent="-285750" algn="l">
              <a:lnSpc>
                <a:spcPct val="90000"/>
              </a:lnSpc>
              <a:spcBef>
                <a:spcPct val="6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Strings are immutable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(cannot be changed)</a:t>
            </a:r>
          </a:p>
          <a:p>
            <a:pPr marL="285750" indent="-285750" algn="l">
              <a:lnSpc>
                <a:spcPct val="90000"/>
              </a:lnSpc>
              <a:spcBef>
                <a:spcPct val="6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/>
                <a:cs typeface="Times New Roman"/>
              </a:rPr>
              <a:t>Arrays are mutable.</a:t>
            </a:r>
          </a:p>
        </p:txBody>
      </p:sp>
    </p:spTree>
    <p:extLst>
      <p:ext uri="{BB962C8B-B14F-4D97-AF65-F5344CB8AC3E}">
        <p14:creationId xmlns:p14="http://schemas.microsoft.com/office/powerpoint/2010/main" val="112361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</a:t>
            </a:r>
          </a:p>
        </p:txBody>
      </p:sp>
      <p:sp>
        <p:nvSpPr>
          <p:cNvPr id="44" name="Rectangle 16">
            <a:extLst>
              <a:ext uri="{FF2B5EF4-FFF2-40B4-BE49-F238E27FC236}">
                <a16:creationId xmlns:a16="http://schemas.microsoft.com/office/drawing/2014/main" id="{C7721D2A-A579-6941-884E-174E21AAA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62" y="698648"/>
            <a:ext cx="7592335" cy="2258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pc="50" dirty="0">
                <a:solidFill>
                  <a:schemeClr val="tx1"/>
                </a:solidFill>
                <a:latin typeface="Times New Roman"/>
                <a:cs typeface="Times New Roman"/>
              </a:rPr>
              <a:t>Did not have time to teach the CDF example</a:t>
            </a:r>
          </a:p>
        </p:txBody>
      </p:sp>
    </p:spTree>
    <p:extLst>
      <p:ext uri="{BB962C8B-B14F-4D97-AF65-F5344CB8AC3E}">
        <p14:creationId xmlns:p14="http://schemas.microsoft.com/office/powerpoint/2010/main" val="142631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variables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0CD323-314B-3F45-B92A-D5816330D96A}"/>
              </a:ext>
            </a:extLst>
          </p:cNvPr>
          <p:cNvGrpSpPr/>
          <p:nvPr/>
        </p:nvGrpSpPr>
        <p:grpSpPr>
          <a:xfrm>
            <a:off x="4532845" y="1728924"/>
            <a:ext cx="2750884" cy="1335992"/>
            <a:chOff x="4532845" y="1728924"/>
            <a:chExt cx="2750884" cy="1335992"/>
          </a:xfrm>
        </p:grpSpPr>
        <p:sp>
          <p:nvSpPr>
            <p:cNvPr id="84" name="Text Box 10">
              <a:extLst>
                <a:ext uri="{FF2B5EF4-FFF2-40B4-BE49-F238E27FC236}">
                  <a16:creationId xmlns:a16="http://schemas.microsoft.com/office/drawing/2014/main" id="{E3191A58-6DCD-0A45-8E70-AE6ECCE3D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3445" y="2067061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10</a:t>
              </a:r>
            </a:p>
          </p:txBody>
        </p:sp>
        <p:sp>
          <p:nvSpPr>
            <p:cNvPr id="86" name="Text Box 12">
              <a:extLst>
                <a:ext uri="{FF2B5EF4-FFF2-40B4-BE49-F238E27FC236}">
                  <a16:creationId xmlns:a16="http://schemas.microsoft.com/office/drawing/2014/main" id="{85F5B2C8-4136-D441-B1D4-9EA4D10FF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3445" y="2381386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87" name="Text Box 13">
              <a:extLst>
                <a:ext uri="{FF2B5EF4-FFF2-40B4-BE49-F238E27FC236}">
                  <a16:creationId xmlns:a16="http://schemas.microsoft.com/office/drawing/2014/main" id="{AC32F0CC-AEE0-0D46-BB41-285FD2036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845" y="2371861"/>
              <a:ext cx="990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arr</a:t>
              </a:r>
            </a:p>
          </p:txBody>
        </p:sp>
        <p:sp>
          <p:nvSpPr>
            <p:cNvPr id="89" name="Rectangle 15">
              <a:extLst>
                <a:ext uri="{FF2B5EF4-FFF2-40B4-BE49-F238E27FC236}">
                  <a16:creationId xmlns:a16="http://schemas.microsoft.com/office/drawing/2014/main" id="{F278F266-3131-6F45-9490-057EA2ADF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7181" y="1728924"/>
              <a:ext cx="11430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b="0" dirty="0">
                  <a:latin typeface="Times New Roman"/>
                  <a:cs typeface="Times New Roman"/>
                </a:rPr>
                <a:t>RAM</a:t>
              </a:r>
            </a:p>
          </p:txBody>
        </p:sp>
        <p:sp>
          <p:nvSpPr>
            <p:cNvPr id="90" name="Text Box 22">
              <a:extLst>
                <a:ext uri="{FF2B5EF4-FFF2-40B4-BE49-F238E27FC236}">
                  <a16:creationId xmlns:a16="http://schemas.microsoft.com/office/drawing/2014/main" id="{4F4F5D1D-D631-3A46-8512-94CC02853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3445" y="2676661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. . .</a:t>
              </a:r>
            </a:p>
          </p:txBody>
        </p:sp>
        <p:sp>
          <p:nvSpPr>
            <p:cNvPr id="107" name="Text Box 44">
              <a:extLst>
                <a:ext uri="{FF2B5EF4-FFF2-40B4-BE49-F238E27FC236}">
                  <a16:creationId xmlns:a16="http://schemas.microsoft.com/office/drawing/2014/main" id="{C215A1AA-E52E-4B45-884F-7197B1461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3445" y="2067061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 </a:t>
              </a:r>
            </a:p>
          </p:txBody>
        </p:sp>
        <p:sp>
          <p:nvSpPr>
            <p:cNvPr id="108" name="Text Box 46">
              <a:extLst>
                <a:ext uri="{FF2B5EF4-FFF2-40B4-BE49-F238E27FC236}">
                  <a16:creationId xmlns:a16="http://schemas.microsoft.com/office/drawing/2014/main" id="{88D68004-DF25-7B45-A127-09B6FB34F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3445" y="2381386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 </a:t>
              </a:r>
            </a:p>
          </p:txBody>
        </p:sp>
        <p:sp>
          <p:nvSpPr>
            <p:cNvPr id="109" name="Text Box 56">
              <a:extLst>
                <a:ext uri="{FF2B5EF4-FFF2-40B4-BE49-F238E27FC236}">
                  <a16:creationId xmlns:a16="http://schemas.microsoft.com/office/drawing/2014/main" id="{2B7B0B1D-9840-5D42-A336-4E1AF5726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3445" y="2676661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...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DD0D9E0A-0AE4-6243-9888-9D0C24990520}"/>
                </a:ext>
              </a:extLst>
            </p:cNvPr>
            <p:cNvSpPr/>
            <p:nvPr/>
          </p:nvSpPr>
          <p:spPr bwMode="auto">
            <a:xfrm>
              <a:off x="6831148" y="2401802"/>
              <a:ext cx="452581" cy="6631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L" sz="1200">
                  <a:latin typeface="Consolas" panose="020B0609020204030204" pitchFamily="49" charset="0"/>
                  <a:ea typeface="ＭＳ Ｐゴシック" charset="-128"/>
                  <a:cs typeface="Consolas" panose="020B0609020204030204" pitchFamily="49" charset="0"/>
                </a:rPr>
                <a:t>20</a:t>
              </a:r>
              <a:endParaRPr kumimoji="0" lang="en-I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-128"/>
                <a:cs typeface="Consolas" panose="020B0609020204030204" pitchFamily="49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L" sz="1200">
                  <a:latin typeface="Consolas" panose="020B0609020204030204" pitchFamily="49" charset="0"/>
                  <a:ea typeface="ＭＳ Ｐゴシック" charset="-128"/>
                  <a:cs typeface="Consolas" panose="020B0609020204030204" pitchFamily="49" charset="0"/>
                </a:rPr>
                <a:t>10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L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-128"/>
                  <a:cs typeface="Consolas" panose="020B0609020204030204" pitchFamily="49" charset="0"/>
                </a:rPr>
                <a:t>...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-128"/>
                <a:cs typeface="Consolas" panose="020B0609020204030204" pitchFamily="49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5A77CE5-79FB-FC47-9D18-20DB5C71F70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75140" y="2524261"/>
              <a:ext cx="745041" cy="14287"/>
            </a:xfrm>
            <a:prstGeom prst="straightConnector1">
              <a:avLst/>
            </a:prstGeom>
            <a:ln w="19050">
              <a:headEnd type="none" w="med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B6E59AE-AACB-7B42-89E3-4B3B4C388E05}"/>
              </a:ext>
            </a:extLst>
          </p:cNvPr>
          <p:cNvGrpSpPr/>
          <p:nvPr/>
        </p:nvGrpSpPr>
        <p:grpSpPr>
          <a:xfrm>
            <a:off x="1668750" y="3872027"/>
            <a:ext cx="2750884" cy="1335992"/>
            <a:chOff x="4532845" y="1728924"/>
            <a:chExt cx="2750884" cy="1335992"/>
          </a:xfrm>
        </p:grpSpPr>
        <p:sp>
          <p:nvSpPr>
            <p:cNvPr id="23" name="Text Box 10">
              <a:extLst>
                <a:ext uri="{FF2B5EF4-FFF2-40B4-BE49-F238E27FC236}">
                  <a16:creationId xmlns:a16="http://schemas.microsoft.com/office/drawing/2014/main" id="{D32C96D8-FCC7-834D-A46B-F9565800C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3445" y="2067061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10</a:t>
              </a:r>
            </a:p>
          </p:txBody>
        </p:sp>
        <p:sp>
          <p:nvSpPr>
            <p:cNvPr id="24" name="Text Box 12">
              <a:extLst>
                <a:ext uri="{FF2B5EF4-FFF2-40B4-BE49-F238E27FC236}">
                  <a16:creationId xmlns:a16="http://schemas.microsoft.com/office/drawing/2014/main" id="{CC01DA37-D22E-7841-A657-2DE1C0B80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3445" y="2381386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25" name="Text Box 13">
              <a:extLst>
                <a:ext uri="{FF2B5EF4-FFF2-40B4-BE49-F238E27FC236}">
                  <a16:creationId xmlns:a16="http://schemas.microsoft.com/office/drawing/2014/main" id="{9F59556C-E024-1146-B7F2-FBB6FE4A1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845" y="2371861"/>
              <a:ext cx="990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arr</a:t>
              </a:r>
            </a:p>
          </p:txBody>
        </p:sp>
        <p:sp>
          <p:nvSpPr>
            <p:cNvPr id="26" name="Rectangle 15">
              <a:extLst>
                <a:ext uri="{FF2B5EF4-FFF2-40B4-BE49-F238E27FC236}">
                  <a16:creationId xmlns:a16="http://schemas.microsoft.com/office/drawing/2014/main" id="{F1EDCAF5-8935-6746-8C3B-BBFAF14BC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7181" y="1728924"/>
              <a:ext cx="11430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b="0" dirty="0">
                  <a:latin typeface="Times New Roman"/>
                  <a:cs typeface="Times New Roman"/>
                </a:rPr>
                <a:t>RAM</a:t>
              </a:r>
            </a:p>
          </p:txBody>
        </p:sp>
        <p:sp>
          <p:nvSpPr>
            <p:cNvPr id="27" name="Text Box 22">
              <a:extLst>
                <a:ext uri="{FF2B5EF4-FFF2-40B4-BE49-F238E27FC236}">
                  <a16:creationId xmlns:a16="http://schemas.microsoft.com/office/drawing/2014/main" id="{13F21BEA-5730-B246-A3EC-CEE1E5A76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3445" y="2676661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. . .</a:t>
              </a:r>
            </a:p>
          </p:txBody>
        </p:sp>
        <p:sp>
          <p:nvSpPr>
            <p:cNvPr id="28" name="Text Box 44">
              <a:extLst>
                <a:ext uri="{FF2B5EF4-FFF2-40B4-BE49-F238E27FC236}">
                  <a16:creationId xmlns:a16="http://schemas.microsoft.com/office/drawing/2014/main" id="{D775A2A2-F391-C841-8E1F-1C06FBFB3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3445" y="2067061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 </a:t>
              </a:r>
            </a:p>
          </p:txBody>
        </p:sp>
        <p:sp>
          <p:nvSpPr>
            <p:cNvPr id="29" name="Text Box 46">
              <a:extLst>
                <a:ext uri="{FF2B5EF4-FFF2-40B4-BE49-F238E27FC236}">
                  <a16:creationId xmlns:a16="http://schemas.microsoft.com/office/drawing/2014/main" id="{37CA1F10-97A4-6C4F-A1D7-8D7A1B692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3445" y="2381386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 </a:t>
              </a:r>
            </a:p>
          </p:txBody>
        </p:sp>
        <p:sp>
          <p:nvSpPr>
            <p:cNvPr id="30" name="Text Box 56">
              <a:extLst>
                <a:ext uri="{FF2B5EF4-FFF2-40B4-BE49-F238E27FC236}">
                  <a16:creationId xmlns:a16="http://schemas.microsoft.com/office/drawing/2014/main" id="{B9599603-ACFF-344E-949D-B6141263D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3445" y="2676661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...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FCCB9F3-4CD0-6148-88AC-0850B1D2DA42}"/>
                </a:ext>
              </a:extLst>
            </p:cNvPr>
            <p:cNvSpPr/>
            <p:nvPr/>
          </p:nvSpPr>
          <p:spPr bwMode="auto">
            <a:xfrm>
              <a:off x="6831148" y="2401802"/>
              <a:ext cx="452581" cy="6631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L" sz="1200">
                  <a:latin typeface="Consolas" panose="020B0609020204030204" pitchFamily="49" charset="0"/>
                  <a:ea typeface="ＭＳ Ｐゴシック" charset="-128"/>
                  <a:cs typeface="Consolas" panose="020B0609020204030204" pitchFamily="49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L" sz="1200">
                  <a:latin typeface="Consolas" panose="020B0609020204030204" pitchFamily="49" charset="0"/>
                  <a:ea typeface="ＭＳ Ｐゴシック" charset="-128"/>
                  <a:cs typeface="Consolas" panose="020B0609020204030204" pitchFamily="49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L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-128"/>
                  <a:cs typeface="Consolas" panose="020B0609020204030204" pitchFamily="49" charset="0"/>
                </a:rPr>
                <a:t>...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-128"/>
                <a:cs typeface="Consolas" panose="020B06090202040302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F2CA686-B0A9-8D43-8BFC-A2349597736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75140" y="2524261"/>
              <a:ext cx="745041" cy="14287"/>
            </a:xfrm>
            <a:prstGeom prst="straightConnector1">
              <a:avLst/>
            </a:prstGeom>
            <a:ln w="19050">
              <a:headEnd type="none" w="med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C0A5F8-39DA-9649-A5AD-1DCDBFB69B73}"/>
              </a:ext>
            </a:extLst>
          </p:cNvPr>
          <p:cNvGrpSpPr/>
          <p:nvPr/>
        </p:nvGrpSpPr>
        <p:grpSpPr>
          <a:xfrm>
            <a:off x="4724368" y="3787709"/>
            <a:ext cx="2750884" cy="1544670"/>
            <a:chOff x="4532845" y="1728924"/>
            <a:chExt cx="2750884" cy="1544670"/>
          </a:xfrm>
        </p:grpSpPr>
        <p:sp>
          <p:nvSpPr>
            <p:cNvPr id="34" name="Text Box 10">
              <a:extLst>
                <a:ext uri="{FF2B5EF4-FFF2-40B4-BE49-F238E27FC236}">
                  <a16:creationId xmlns:a16="http://schemas.microsoft.com/office/drawing/2014/main" id="{86136552-3A84-B547-8C0A-6F3644DF0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3445" y="2067061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10</a:t>
              </a:r>
            </a:p>
          </p:txBody>
        </p:sp>
        <p:sp>
          <p:nvSpPr>
            <p:cNvPr id="35" name="Text Box 12">
              <a:extLst>
                <a:ext uri="{FF2B5EF4-FFF2-40B4-BE49-F238E27FC236}">
                  <a16:creationId xmlns:a16="http://schemas.microsoft.com/office/drawing/2014/main" id="{2167D0C8-F71B-3B49-A185-15E57C63B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3445" y="2381386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36" name="Text Box 13">
              <a:extLst>
                <a:ext uri="{FF2B5EF4-FFF2-40B4-BE49-F238E27FC236}">
                  <a16:creationId xmlns:a16="http://schemas.microsoft.com/office/drawing/2014/main" id="{0C63DC88-53C8-0E4D-B4EC-AAD49A9B9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845" y="2371861"/>
              <a:ext cx="990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arr</a:t>
              </a:r>
            </a:p>
          </p:txBody>
        </p:sp>
        <p:sp>
          <p:nvSpPr>
            <p:cNvPr id="37" name="Rectangle 15">
              <a:extLst>
                <a:ext uri="{FF2B5EF4-FFF2-40B4-BE49-F238E27FC236}">
                  <a16:creationId xmlns:a16="http://schemas.microsoft.com/office/drawing/2014/main" id="{76AC0CD6-9B4E-7545-B315-ED9746C0A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7181" y="1728924"/>
              <a:ext cx="11430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b="0" dirty="0">
                  <a:latin typeface="Times New Roman"/>
                  <a:cs typeface="Times New Roman"/>
                </a:rPr>
                <a:t>RAM</a:t>
              </a:r>
            </a:p>
          </p:txBody>
        </p:sp>
        <p:sp>
          <p:nvSpPr>
            <p:cNvPr id="38" name="Text Box 22">
              <a:extLst>
                <a:ext uri="{FF2B5EF4-FFF2-40B4-BE49-F238E27FC236}">
                  <a16:creationId xmlns:a16="http://schemas.microsoft.com/office/drawing/2014/main" id="{1A405F94-0B84-324D-82E0-D497B9BBD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3445" y="2676661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. . .</a:t>
              </a:r>
            </a:p>
          </p:txBody>
        </p:sp>
        <p:sp>
          <p:nvSpPr>
            <p:cNvPr id="39" name="Text Box 44">
              <a:extLst>
                <a:ext uri="{FF2B5EF4-FFF2-40B4-BE49-F238E27FC236}">
                  <a16:creationId xmlns:a16="http://schemas.microsoft.com/office/drawing/2014/main" id="{7592478D-2374-A448-A751-1A8AD24E1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3445" y="2067061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 </a:t>
              </a:r>
            </a:p>
          </p:txBody>
        </p:sp>
        <p:sp>
          <p:nvSpPr>
            <p:cNvPr id="40" name="Text Box 46">
              <a:extLst>
                <a:ext uri="{FF2B5EF4-FFF2-40B4-BE49-F238E27FC236}">
                  <a16:creationId xmlns:a16="http://schemas.microsoft.com/office/drawing/2014/main" id="{7F277DD1-65A4-064D-A724-31A006B5A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3445" y="2381386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 </a:t>
              </a:r>
            </a:p>
          </p:txBody>
        </p:sp>
        <p:sp>
          <p:nvSpPr>
            <p:cNvPr id="41" name="Text Box 56">
              <a:extLst>
                <a:ext uri="{FF2B5EF4-FFF2-40B4-BE49-F238E27FC236}">
                  <a16:creationId xmlns:a16="http://schemas.microsoft.com/office/drawing/2014/main" id="{B1FCDA0B-284C-AD40-9CFA-50C84F5BB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3445" y="2676661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...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C50A18FD-652E-E245-88C5-F96559206AFE}"/>
                </a:ext>
              </a:extLst>
            </p:cNvPr>
            <p:cNvSpPr/>
            <p:nvPr/>
          </p:nvSpPr>
          <p:spPr bwMode="auto">
            <a:xfrm>
              <a:off x="6831148" y="2401801"/>
              <a:ext cx="452581" cy="8717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138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L" sz="1400"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rPr>
                <a:t>v</a:t>
              </a:r>
              <a:r>
                <a:rPr kumimoji="0" lang="en-IL" sz="1400" baseline="-25000"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ts val="138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dirty="0"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rPr>
                <a:t>v</a:t>
              </a:r>
              <a:r>
                <a:rPr kumimoji="0" lang="en-IL" sz="1400" baseline="-25000"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rPr>
                <a:t>1</a:t>
              </a:r>
            </a:p>
            <a:p>
              <a:pPr algn="ctr">
                <a:lnSpc>
                  <a:spcPts val="1380"/>
                </a:lnSpc>
              </a:pPr>
              <a:r>
                <a:rPr kumimoji="0" lang="en-IL" sz="1400"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rPr>
                <a:t>v</a:t>
              </a:r>
              <a:r>
                <a:rPr kumimoji="0" lang="en-IL" sz="1400" baseline="-25000"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rPr>
                <a:t>2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L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-128"/>
                  <a:cs typeface="Consolas" panose="020B0609020204030204" pitchFamily="49" charset="0"/>
                </a:rPr>
                <a:t>...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-128"/>
                <a:cs typeface="Consolas" panose="020B0609020204030204" pitchFamily="49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EFC5E4F-40BB-CE43-9C8A-AFE986555E1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75140" y="2524261"/>
              <a:ext cx="745041" cy="14287"/>
            </a:xfrm>
            <a:prstGeom prst="straightConnector1">
              <a:avLst/>
            </a:prstGeom>
            <a:ln w="19050">
              <a:headEnd type="none" w="med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828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46">
            <a:extLst>
              <a:ext uri="{FF2B5EF4-FFF2-40B4-BE49-F238E27FC236}">
                <a16:creationId xmlns:a16="http://schemas.microsoft.com/office/drawing/2014/main" id="{EC6A694B-63B8-9E45-B7EF-E08FF0812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595" y="2871746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Java handles strings</a:t>
            </a:r>
          </a:p>
        </p:txBody>
      </p:sp>
      <p:sp>
        <p:nvSpPr>
          <p:cNvPr id="73" name="Text Box 8">
            <a:extLst>
              <a:ext uri="{FF2B5EF4-FFF2-40B4-BE49-F238E27FC236}">
                <a16:creationId xmlns:a16="http://schemas.microsoft.com/office/drawing/2014/main" id="{667D3E97-4448-794B-85C7-C6FD1C7D6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32" y="1118486"/>
            <a:ext cx="22873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800" b="0" u="sng" dirty="0">
                <a:latin typeface="Times New Roman"/>
                <a:cs typeface="Times New Roman"/>
              </a:rPr>
              <a:t>high-level abstraction</a:t>
            </a:r>
          </a:p>
        </p:txBody>
      </p:sp>
      <p:sp>
        <p:nvSpPr>
          <p:cNvPr id="84" name="Text Box 10">
            <a:extLst>
              <a:ext uri="{FF2B5EF4-FFF2-40B4-BE49-F238E27FC236}">
                <a16:creationId xmlns:a16="http://schemas.microsoft.com/office/drawing/2014/main" id="{E3191A58-6DCD-0A45-8E70-AE6ECCE3D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596" y="224309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</a:t>
            </a:r>
          </a:p>
        </p:txBody>
      </p:sp>
      <p:sp>
        <p:nvSpPr>
          <p:cNvPr id="85" name="Text Box 11">
            <a:extLst>
              <a:ext uri="{FF2B5EF4-FFF2-40B4-BE49-F238E27FC236}">
                <a16:creationId xmlns:a16="http://schemas.microsoft.com/office/drawing/2014/main" id="{01F84C7A-B7E6-4B45-AA9F-34A7598EB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996" y="224309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n</a:t>
            </a:r>
          </a:p>
        </p:txBody>
      </p:sp>
      <p:sp>
        <p:nvSpPr>
          <p:cNvPr id="86" name="Text Box 12">
            <a:extLst>
              <a:ext uri="{FF2B5EF4-FFF2-40B4-BE49-F238E27FC236}">
                <a16:creationId xmlns:a16="http://schemas.microsoft.com/office/drawing/2014/main" id="{85F5B2C8-4136-D441-B1D4-9EA4D10FF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596" y="255742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87" name="Text Box 13">
            <a:extLst>
              <a:ext uri="{FF2B5EF4-FFF2-40B4-BE49-F238E27FC236}">
                <a16:creationId xmlns:a16="http://schemas.microsoft.com/office/drawing/2014/main" id="{AC32F0CC-AEE0-0D46-BB41-285FD2036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996" y="254789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s1</a:t>
            </a:r>
          </a:p>
        </p:txBody>
      </p:sp>
      <p:sp>
        <p:nvSpPr>
          <p:cNvPr id="89" name="Rectangle 15">
            <a:extLst>
              <a:ext uri="{FF2B5EF4-FFF2-40B4-BE49-F238E27FC236}">
                <a16:creationId xmlns:a16="http://schemas.microsoft.com/office/drawing/2014/main" id="{F278F266-3131-6F45-9490-057EA2ADF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331" y="1619579"/>
            <a:ext cx="188673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b="0" dirty="0">
                <a:latin typeface="Times New Roman"/>
                <a:cs typeface="Times New Roman"/>
              </a:rPr>
              <a:t>RAM (before)</a:t>
            </a:r>
          </a:p>
        </p:txBody>
      </p:sp>
      <p:sp>
        <p:nvSpPr>
          <p:cNvPr id="107" name="Text Box 44">
            <a:extLst>
              <a:ext uri="{FF2B5EF4-FFF2-40B4-BE49-F238E27FC236}">
                <a16:creationId xmlns:a16="http://schemas.microsoft.com/office/drawing/2014/main" id="{C215A1AA-E52E-4B45-884F-7197B1461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596" y="224309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 100</a:t>
            </a:r>
          </a:p>
        </p:txBody>
      </p:sp>
      <p:sp>
        <p:nvSpPr>
          <p:cNvPr id="108" name="Text Box 46">
            <a:extLst>
              <a:ext uri="{FF2B5EF4-FFF2-40B4-BE49-F238E27FC236}">
                <a16:creationId xmlns:a16="http://schemas.microsoft.com/office/drawing/2014/main" id="{88D68004-DF25-7B45-A127-09B6FB34F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596" y="255742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109" name="Text Box 56">
            <a:extLst>
              <a:ext uri="{FF2B5EF4-FFF2-40B4-BE49-F238E27FC236}">
                <a16:creationId xmlns:a16="http://schemas.microsoft.com/office/drawing/2014/main" id="{2B7B0B1D-9840-5D42-A336-4E1AF5726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630" y="3176154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...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D0D9E0A-0AE4-6243-9888-9D0C24990520}"/>
              </a:ext>
            </a:extLst>
          </p:cNvPr>
          <p:cNvSpPr/>
          <p:nvPr/>
        </p:nvSpPr>
        <p:spPr bwMode="auto">
          <a:xfrm>
            <a:off x="5867525" y="2589617"/>
            <a:ext cx="480506" cy="24047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spc="200" normalizeH="0" dirty="0" err="1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ea typeface="ＭＳ Ｐゴシック" charset="-128"/>
                <a:cs typeface="Consolas" panose="020B0609020204030204" pitchFamily="49" charset="0"/>
              </a:rPr>
              <a:t>abc</a:t>
            </a:r>
            <a:endParaRPr kumimoji="0" lang="en-IL" sz="1200" b="0" i="0" u="none" strike="noStrike" cap="none" spc="200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-128"/>
              <a:cs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A77CE5-79FB-FC47-9D18-20DB5C71F70B}"/>
              </a:ext>
            </a:extLst>
          </p:cNvPr>
          <p:cNvCxnSpPr>
            <a:cxnSpLocks/>
            <a:endCxn id="3" idx="1"/>
          </p:cNvCxnSpPr>
          <p:nvPr/>
        </p:nvCxnSpPr>
        <p:spPr bwMode="auto">
          <a:xfrm>
            <a:off x="5217153" y="2709617"/>
            <a:ext cx="650372" cy="237"/>
          </a:xfrm>
          <a:prstGeom prst="straightConnector1">
            <a:avLst/>
          </a:prstGeom>
          <a:ln w="12700">
            <a:headEnd type="none" w="med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 Box 8">
            <a:extLst>
              <a:ext uri="{FF2B5EF4-FFF2-40B4-BE49-F238E27FC236}">
                <a16:creationId xmlns:a16="http://schemas.microsoft.com/office/drawing/2014/main" id="{E35C6FB6-3D9B-D145-A00D-0BBB9F9F0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34" y="1118486"/>
            <a:ext cx="31900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800" b="0" u="sng" dirty="0">
                <a:latin typeface="Times New Roman"/>
                <a:cs typeface="Times New Roman"/>
              </a:rPr>
              <a:t>low-level implementation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5CC0C2F3-6302-C043-BB63-D8D3903AC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681" y="1679950"/>
            <a:ext cx="3343358" cy="241748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44000" rIns="165600" bIns="169200" anchor="t" anchorCtr="0"/>
          <a:lstStyle/>
          <a:p>
            <a:pPr>
              <a:spcBef>
                <a:spcPts val="4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'z'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12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'z'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cast as string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'e’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12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'z'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cast as string</a:t>
            </a:r>
            <a:endParaRPr lang="en-US" sz="1100" dirty="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1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zehuze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.replace(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'z'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'v'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2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vehuve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30" name="Text Box 56">
            <a:extLst>
              <a:ext uri="{FF2B5EF4-FFF2-40B4-BE49-F238E27FC236}">
                <a16:creationId xmlns:a16="http://schemas.microsoft.com/office/drawing/2014/main" id="{832D4C5F-3C1F-D24D-9B02-576C73EF0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595" y="192552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...</a:t>
            </a:r>
          </a:p>
        </p:txBody>
      </p:sp>
      <p:sp>
        <p:nvSpPr>
          <p:cNvPr id="27" name="Text Box 13">
            <a:extLst>
              <a:ext uri="{FF2B5EF4-FFF2-40B4-BE49-F238E27FC236}">
                <a16:creationId xmlns:a16="http://schemas.microsoft.com/office/drawing/2014/main" id="{22E4F475-1A66-D84E-81A4-0727C3997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995" y="28692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s2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71555E5-84D7-F040-A6AB-B4DB1758A082}"/>
              </a:ext>
            </a:extLst>
          </p:cNvPr>
          <p:cNvSpPr/>
          <p:nvPr/>
        </p:nvSpPr>
        <p:spPr bwMode="auto">
          <a:xfrm>
            <a:off x="5867523" y="2926155"/>
            <a:ext cx="480506" cy="24047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spc="200" normalizeH="0" dirty="0" err="1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ea typeface="ＭＳ Ｐゴシック" charset="-128"/>
                <a:cs typeface="Consolas" panose="020B0609020204030204" pitchFamily="49" charset="0"/>
              </a:rPr>
              <a:t>abc</a:t>
            </a:r>
            <a:endParaRPr kumimoji="0" lang="en-IL" sz="1200" b="0" i="0" u="none" strike="noStrike" cap="none" spc="200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-128"/>
              <a:cs typeface="Consolas" panose="020B06090202040302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038BCD-5507-9441-901E-F0BF4B7F839A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>
            <a:off x="5217151" y="3046155"/>
            <a:ext cx="650372" cy="237"/>
          </a:xfrm>
          <a:prstGeom prst="straightConnector1">
            <a:avLst/>
          </a:prstGeom>
          <a:ln w="12700">
            <a:headEnd type="none" w="med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 Box 46">
            <a:extLst>
              <a:ext uri="{FF2B5EF4-FFF2-40B4-BE49-F238E27FC236}">
                <a16:creationId xmlns:a16="http://schemas.microsoft.com/office/drawing/2014/main" id="{62ECE250-83E5-894B-92ED-1FAFA2EBF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9211" y="4903981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40" name="Text Box 10">
            <a:extLst>
              <a:ext uri="{FF2B5EF4-FFF2-40B4-BE49-F238E27FC236}">
                <a16:creationId xmlns:a16="http://schemas.microsoft.com/office/drawing/2014/main" id="{076EBE76-66A0-E84C-97D6-37CB88D0E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9212" y="427533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</a:t>
            </a:r>
          </a:p>
        </p:txBody>
      </p:sp>
      <p:sp>
        <p:nvSpPr>
          <p:cNvPr id="41" name="Text Box 12">
            <a:extLst>
              <a:ext uri="{FF2B5EF4-FFF2-40B4-BE49-F238E27FC236}">
                <a16:creationId xmlns:a16="http://schemas.microsoft.com/office/drawing/2014/main" id="{7E299F3B-C839-B64F-B145-C14470413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9212" y="458965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2" name="Rectangle 15">
            <a:extLst>
              <a:ext uri="{FF2B5EF4-FFF2-40B4-BE49-F238E27FC236}">
                <a16:creationId xmlns:a16="http://schemas.microsoft.com/office/drawing/2014/main" id="{7A53C6B4-4A9F-DB4D-A985-AD24FF650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948" y="3651814"/>
            <a:ext cx="1143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b="0" dirty="0">
                <a:latin typeface="Times New Roman"/>
                <a:cs typeface="Times New Roman"/>
              </a:rPr>
              <a:t>RAM (after)</a:t>
            </a: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id="{9F1FA0E6-B00E-E546-A476-04942ED5E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9212" y="427533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 100</a:t>
            </a:r>
          </a:p>
        </p:txBody>
      </p:sp>
      <p:sp>
        <p:nvSpPr>
          <p:cNvPr id="44" name="Text Box 46">
            <a:extLst>
              <a:ext uri="{FF2B5EF4-FFF2-40B4-BE49-F238E27FC236}">
                <a16:creationId xmlns:a16="http://schemas.microsoft.com/office/drawing/2014/main" id="{64BE7057-6DCC-364D-9D55-35E853863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9212" y="458965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45" name="Text Box 56">
            <a:extLst>
              <a:ext uri="{FF2B5EF4-FFF2-40B4-BE49-F238E27FC236}">
                <a16:creationId xmlns:a16="http://schemas.microsoft.com/office/drawing/2014/main" id="{7B2FF01C-A787-7A49-905D-0C8071906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246" y="5208389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...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F93AE82-432B-E943-B024-0DC84C7C9723}"/>
              </a:ext>
            </a:extLst>
          </p:cNvPr>
          <p:cNvSpPr/>
          <p:nvPr/>
        </p:nvSpPr>
        <p:spPr bwMode="auto">
          <a:xfrm>
            <a:off x="5873141" y="4621852"/>
            <a:ext cx="480506" cy="24047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spc="200" normalizeH="0" dirty="0" err="1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ea typeface="ＭＳ Ｐゴシック" charset="-128"/>
                <a:cs typeface="Consolas" panose="020B0609020204030204" pitchFamily="49" charset="0"/>
              </a:rPr>
              <a:t>axc</a:t>
            </a:r>
            <a:endParaRPr kumimoji="0" lang="en-IL" sz="1200" b="0" i="0" u="none" strike="noStrike" cap="none" spc="200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-128"/>
              <a:cs typeface="Consolas" panose="020B060902020403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CF1BA0-279C-B941-B662-82017EB1F05C}"/>
              </a:ext>
            </a:extLst>
          </p:cNvPr>
          <p:cNvCxnSpPr>
            <a:cxnSpLocks/>
            <a:endCxn id="46" idx="1"/>
          </p:cNvCxnSpPr>
          <p:nvPr/>
        </p:nvCxnSpPr>
        <p:spPr bwMode="auto">
          <a:xfrm>
            <a:off x="5222769" y="4741852"/>
            <a:ext cx="650372" cy="237"/>
          </a:xfrm>
          <a:prstGeom prst="straightConnector1">
            <a:avLst/>
          </a:prstGeom>
          <a:ln w="12700">
            <a:headEnd type="none" w="med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 Box 56">
            <a:extLst>
              <a:ext uri="{FF2B5EF4-FFF2-40B4-BE49-F238E27FC236}">
                <a16:creationId xmlns:a16="http://schemas.microsoft.com/office/drawing/2014/main" id="{28250B50-C324-E04F-8B0F-A5CED3B27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9211" y="395776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...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DD3E939-4DE2-A84A-AAD6-83FFB7DCEF45}"/>
              </a:ext>
            </a:extLst>
          </p:cNvPr>
          <p:cNvSpPr/>
          <p:nvPr/>
        </p:nvSpPr>
        <p:spPr bwMode="auto">
          <a:xfrm>
            <a:off x="5873139" y="4958390"/>
            <a:ext cx="480506" cy="24047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spc="200" normalizeH="0" dirty="0" err="1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ea typeface="ＭＳ Ｐゴシック" charset="-128"/>
                <a:cs typeface="Consolas" panose="020B0609020204030204" pitchFamily="49" charset="0"/>
              </a:rPr>
              <a:t>abc</a:t>
            </a:r>
            <a:endParaRPr kumimoji="0" lang="en-IL" sz="1200" b="0" i="0" u="none" strike="noStrike" cap="none" spc="200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-128"/>
              <a:cs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C56868-5370-8D4E-BE59-52A261A51E56}"/>
              </a:ext>
            </a:extLst>
          </p:cNvPr>
          <p:cNvCxnSpPr>
            <a:cxnSpLocks/>
            <a:endCxn id="51" idx="1"/>
          </p:cNvCxnSpPr>
          <p:nvPr/>
        </p:nvCxnSpPr>
        <p:spPr bwMode="auto">
          <a:xfrm>
            <a:off x="5222767" y="5078390"/>
            <a:ext cx="650372" cy="362837"/>
          </a:xfrm>
          <a:prstGeom prst="straightConnector1">
            <a:avLst/>
          </a:prstGeom>
          <a:ln w="12700">
            <a:headEnd type="none" w="med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DD37B0C-A7C8-3643-BF3A-EAFE274A2D93}"/>
              </a:ext>
            </a:extLst>
          </p:cNvPr>
          <p:cNvSpPr/>
          <p:nvPr/>
        </p:nvSpPr>
        <p:spPr bwMode="auto">
          <a:xfrm>
            <a:off x="5873139" y="5320990"/>
            <a:ext cx="480506" cy="24047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spc="200" normalizeH="0" dirty="0" err="1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ea typeface="ＭＳ Ｐゴシック" charset="-128"/>
                <a:cs typeface="Consolas" panose="020B0609020204030204" pitchFamily="49" charset="0"/>
              </a:rPr>
              <a:t>axc</a:t>
            </a:r>
            <a:endParaRPr kumimoji="0" lang="en-IL" sz="1200" b="0" i="0" u="none" strike="noStrike" cap="none" spc="200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-128"/>
              <a:cs typeface="Consolas" panose="020B0609020204030204" pitchFamily="49" charset="0"/>
            </a:endParaRPr>
          </a:p>
        </p:txBody>
      </p:sp>
      <p:sp>
        <p:nvSpPr>
          <p:cNvPr id="52" name="Text Box 11">
            <a:extLst>
              <a:ext uri="{FF2B5EF4-FFF2-40B4-BE49-F238E27FC236}">
                <a16:creationId xmlns:a16="http://schemas.microsoft.com/office/drawing/2014/main" id="{C71F3D80-0831-C744-A88C-FE91DE1D3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331" y="4287351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n</a:t>
            </a:r>
          </a:p>
        </p:txBody>
      </p:sp>
      <p:sp>
        <p:nvSpPr>
          <p:cNvPr id="53" name="Text Box 13">
            <a:extLst>
              <a:ext uri="{FF2B5EF4-FFF2-40B4-BE49-F238E27FC236}">
                <a16:creationId xmlns:a16="http://schemas.microsoft.com/office/drawing/2014/main" id="{F5376E77-111E-9C4F-BF2B-5C2866AC1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331" y="4592151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s1</a:t>
            </a:r>
          </a:p>
        </p:txBody>
      </p:sp>
      <p:sp>
        <p:nvSpPr>
          <p:cNvPr id="54" name="Text Box 13">
            <a:extLst>
              <a:ext uri="{FF2B5EF4-FFF2-40B4-BE49-F238E27FC236}">
                <a16:creationId xmlns:a16="http://schemas.microsoft.com/office/drawing/2014/main" id="{6EB18151-3442-D143-A32A-D53856884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330" y="4913506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613454013"/>
      </p:ext>
    </p:extLst>
  </p:cSld>
  <p:clrMapOvr>
    <a:masterClrMapping/>
  </p:clrMapOvr>
</p:sld>
</file>

<file path=ppt/theme/theme1.xml><?xml version="1.0" encoding="utf-8"?>
<a:theme xmlns:a="http://schemas.openxmlformats.org/drawingml/2006/main" name="1_introc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c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introc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c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29149</TotalTime>
  <Words>397</Words>
  <Application>Microsoft Macintosh PowerPoint</Application>
  <PresentationFormat>On-screen Show (4:3)</PresentationFormat>
  <Paragraphs>127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Comic Sans MS</vt:lpstr>
      <vt:lpstr>Consolas</vt:lpstr>
      <vt:lpstr>Monotype Sorts</vt:lpstr>
      <vt:lpstr>Times New Roman</vt:lpstr>
      <vt:lpstr>Wingdings</vt:lpstr>
      <vt:lpstr>1_introcs</vt:lpstr>
      <vt:lpstr>PowerPoint Presentation</vt:lpstr>
      <vt:lpstr>Array processing example: DNA</vt:lpstr>
      <vt:lpstr>What happened</vt:lpstr>
      <vt:lpstr>Array variables </vt:lpstr>
      <vt:lpstr>How Java handles strings</vt:lpstr>
    </vt:vector>
  </TitlesOfParts>
  <Manager/>
  <Company>Princeton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 of Two:  Trace</dc:title>
  <dc:subject/>
  <dc:creator>Kevin Wayne</dc:creator>
  <cp:keywords/>
  <dc:description/>
  <cp:lastModifiedBy>Schocken Shimon</cp:lastModifiedBy>
  <cp:revision>938</cp:revision>
  <dcterms:created xsi:type="dcterms:W3CDTF">2010-03-25T13:24:56Z</dcterms:created>
  <dcterms:modified xsi:type="dcterms:W3CDTF">2021-10-03T05:35:01Z</dcterms:modified>
  <cp:category/>
</cp:coreProperties>
</file>