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0" r:id="rId1"/>
  </p:sldMasterIdLst>
  <p:notesMasterIdLst>
    <p:notesMasterId r:id="rId58"/>
  </p:notesMasterIdLst>
  <p:handoutMasterIdLst>
    <p:handoutMasterId r:id="rId59"/>
  </p:handoutMasterIdLst>
  <p:sldIdLst>
    <p:sldId id="591" r:id="rId2"/>
    <p:sldId id="743" r:id="rId3"/>
    <p:sldId id="742" r:id="rId4"/>
    <p:sldId id="596" r:id="rId5"/>
    <p:sldId id="655" r:id="rId6"/>
    <p:sldId id="995" r:id="rId7"/>
    <p:sldId id="1010" r:id="rId8"/>
    <p:sldId id="779" r:id="rId9"/>
    <p:sldId id="1027" r:id="rId10"/>
    <p:sldId id="1038" r:id="rId11"/>
    <p:sldId id="1039" r:id="rId12"/>
    <p:sldId id="760" r:id="rId13"/>
    <p:sldId id="1019" r:id="rId14"/>
    <p:sldId id="731" r:id="rId15"/>
    <p:sldId id="1020" r:id="rId16"/>
    <p:sldId id="733" r:id="rId17"/>
    <p:sldId id="1021" r:id="rId18"/>
    <p:sldId id="761" r:id="rId19"/>
    <p:sldId id="1033" r:id="rId20"/>
    <p:sldId id="1034" r:id="rId21"/>
    <p:sldId id="1035" r:id="rId22"/>
    <p:sldId id="1064" r:id="rId23"/>
    <p:sldId id="1022" r:id="rId24"/>
    <p:sldId id="1043" r:id="rId25"/>
    <p:sldId id="1023" r:id="rId26"/>
    <p:sldId id="1030" r:id="rId27"/>
    <p:sldId id="1037" r:id="rId28"/>
    <p:sldId id="1065" r:id="rId29"/>
    <p:sldId id="784" r:id="rId30"/>
    <p:sldId id="1047" r:id="rId31"/>
    <p:sldId id="1046" r:id="rId32"/>
    <p:sldId id="1045" r:id="rId33"/>
    <p:sldId id="1062" r:id="rId34"/>
    <p:sldId id="1066" r:id="rId35"/>
    <p:sldId id="1004" r:id="rId36"/>
    <p:sldId id="1001" r:id="rId37"/>
    <p:sldId id="741" r:id="rId38"/>
    <p:sldId id="1059" r:id="rId39"/>
    <p:sldId id="1061" r:id="rId40"/>
    <p:sldId id="1057" r:id="rId41"/>
    <p:sldId id="1060" r:id="rId42"/>
    <p:sldId id="740" r:id="rId43"/>
    <p:sldId id="1067" r:id="rId44"/>
    <p:sldId id="787" r:id="rId45"/>
    <p:sldId id="789" r:id="rId46"/>
    <p:sldId id="1049" r:id="rId47"/>
    <p:sldId id="999" r:id="rId48"/>
    <p:sldId id="1050" r:id="rId49"/>
    <p:sldId id="1051" r:id="rId50"/>
    <p:sldId id="1052" r:id="rId51"/>
    <p:sldId id="752" r:id="rId52"/>
    <p:sldId id="1068" r:id="rId53"/>
    <p:sldId id="1053" r:id="rId54"/>
    <p:sldId id="763" r:id="rId55"/>
    <p:sldId id="1063" r:id="rId56"/>
    <p:sldId id="997" r:id="rId57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E8"/>
    <a:srgbClr val="006600"/>
    <a:srgbClr val="003399"/>
    <a:srgbClr val="FFFEF5"/>
    <a:srgbClr val="FFEFAF"/>
    <a:srgbClr val="EBEBEB"/>
    <a:srgbClr val="E9E9E9"/>
    <a:srgbClr val="FFE1D0"/>
    <a:srgbClr val="00FF00"/>
    <a:srgbClr val="EAD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8196" autoAdjust="0"/>
    <p:restoredTop sz="95009" autoAdjust="0"/>
  </p:normalViewPr>
  <p:slideViewPr>
    <p:cSldViewPr snapToGrid="0" snapToObjects="1">
      <p:cViewPr varScale="1">
        <p:scale>
          <a:sx n="89" d="100"/>
          <a:sy n="89" d="100"/>
        </p:scale>
        <p:origin x="10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1704" y="-112"/>
      </p:cViewPr>
      <p:guideLst>
        <p:guide orient="horz" pos="2923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45.xml"/><Relationship Id="rId3" Type="http://schemas.openxmlformats.org/officeDocument/2006/relationships/slide" Target="slides/slide11.xml"/><Relationship Id="rId7" Type="http://schemas.openxmlformats.org/officeDocument/2006/relationships/slide" Target="slides/slide15.xml"/><Relationship Id="rId12" Type="http://schemas.openxmlformats.org/officeDocument/2006/relationships/slide" Target="slides/slide44.xml"/><Relationship Id="rId2" Type="http://schemas.openxmlformats.org/officeDocument/2006/relationships/slide" Target="slides/slide10.xml"/><Relationship Id="rId1" Type="http://schemas.openxmlformats.org/officeDocument/2006/relationships/slide" Target="slides/slide5.xml"/><Relationship Id="rId6" Type="http://schemas.openxmlformats.org/officeDocument/2006/relationships/slide" Target="slides/slide14.xml"/><Relationship Id="rId11" Type="http://schemas.openxmlformats.org/officeDocument/2006/relationships/slide" Target="slides/slide19.xml"/><Relationship Id="rId5" Type="http://schemas.openxmlformats.org/officeDocument/2006/relationships/slide" Target="slides/slide13.xml"/><Relationship Id="rId10" Type="http://schemas.openxmlformats.org/officeDocument/2006/relationships/slide" Target="slides/slide18.xml"/><Relationship Id="rId4" Type="http://schemas.openxmlformats.org/officeDocument/2006/relationships/slide" Target="slides/slide12.xml"/><Relationship Id="rId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F0D2C31F-C683-5A4A-B55D-EBDD7546B284}" type="datetime1">
              <a:rPr lang="en-US"/>
              <a:pPr/>
              <a:t>9/12/24</a:t>
            </a:fld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A52B6155-CBD1-1348-94CD-64B98E35A76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B029E08-AA32-F841-9850-6BD74B135E76}" type="datetime1">
              <a:rPr lang="en-US"/>
              <a:pPr/>
              <a:t>9/12/24</a:t>
            </a:fld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830394C-FF05-7F4A-8CA1-FD97CF60A4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49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0D3D8A3-02AB-FE47-A3D4-2CAD85DF4686}" type="slidenum">
              <a:rPr lang="he-IL" sz="1000" i="1">
                <a:latin typeface="Times New Roman" charset="0"/>
                <a:cs typeface="Times New Roman" charset="0"/>
              </a:rPr>
              <a:pPr algn="r">
                <a:defRPr/>
              </a:pPr>
              <a:t>1</a:t>
            </a:fld>
            <a:endParaRPr lang="en-US" sz="100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0262" cy="34798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327" y="4408536"/>
            <a:ext cx="5124697" cy="4176735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7481" indent="-268262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3048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2268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1487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0706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89926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19145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48365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6D920C-0212-C84C-8446-4F556F3994F8}" type="slidenum">
              <a:rPr lang="he-IL" sz="1000" b="0">
                <a:latin typeface="Times New Roman" charset="0"/>
              </a:rPr>
              <a:pPr/>
              <a:t>12</a:t>
            </a:fld>
            <a:endParaRPr lang="en-US" sz="1000" b="0" dirty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7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7481" indent="-268262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3048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2268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1487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0706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89926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19145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48365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6D920C-0212-C84C-8446-4F556F3994F8}" type="slidenum">
              <a:rPr lang="he-IL" sz="1000" b="0">
                <a:latin typeface="Times New Roman" charset="0"/>
              </a:rPr>
              <a:pPr/>
              <a:t>13</a:t>
            </a:fld>
            <a:endParaRPr lang="en-US" sz="1000" b="0" dirty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64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7481" indent="-268262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3048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2268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1487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0706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89926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19145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48365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6D920C-0212-C84C-8446-4F556F3994F8}" type="slidenum">
              <a:rPr lang="he-IL" sz="1000" b="0">
                <a:latin typeface="Times New Roman" charset="0"/>
              </a:rPr>
              <a:pPr/>
              <a:t>14</a:t>
            </a:fld>
            <a:endParaRPr lang="en-US" sz="1000" b="0" dirty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7481" indent="-268262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3048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2268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1487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0706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89926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19145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48365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6D920C-0212-C84C-8446-4F556F3994F8}" type="slidenum">
              <a:rPr lang="he-IL" sz="1000" b="0">
                <a:latin typeface="Times New Roman" charset="0"/>
              </a:rPr>
              <a:pPr/>
              <a:t>15</a:t>
            </a:fld>
            <a:endParaRPr lang="en-US" sz="1000" b="0" dirty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995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7481" indent="-268262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3048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2268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1487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0706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89926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19145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48365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6D920C-0212-C84C-8446-4F556F3994F8}" type="slidenum">
              <a:rPr lang="he-IL" sz="1000" b="0">
                <a:latin typeface="Times New Roman" charset="0"/>
              </a:rPr>
              <a:pPr/>
              <a:t>16</a:t>
            </a:fld>
            <a:endParaRPr lang="en-US" sz="1000" b="0" dirty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7481" indent="-268262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3048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2268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1487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0706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89926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19145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48365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6D920C-0212-C84C-8446-4F556F3994F8}" type="slidenum">
              <a:rPr lang="he-IL" sz="1000" b="0">
                <a:latin typeface="Times New Roman" charset="0"/>
              </a:rPr>
              <a:pPr/>
              <a:t>17</a:t>
            </a:fld>
            <a:endParaRPr lang="en-US" sz="1000" b="0" dirty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875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7481" indent="-268262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3048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2268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1487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0706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89926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19145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48365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6D920C-0212-C84C-8446-4F556F3994F8}" type="slidenum">
              <a:rPr lang="he-IL" sz="1000" b="0">
                <a:latin typeface="Times New Roman" charset="0"/>
              </a:rPr>
              <a:pPr/>
              <a:t>18</a:t>
            </a:fld>
            <a:endParaRPr lang="en-US" sz="1000" b="0" dirty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7481" indent="-268262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3048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2268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1487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0706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89926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19145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48365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6D920C-0212-C84C-8446-4F556F3994F8}" type="slidenum">
              <a:rPr lang="he-IL" sz="1000" b="0">
                <a:latin typeface="Times New Roman" charset="0"/>
              </a:rPr>
              <a:pPr/>
              <a:t>19</a:t>
            </a:fld>
            <a:endParaRPr lang="en-US" sz="1000" b="0" dirty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674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41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316FE-BDE4-D446-AF38-C24207071FE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46" tIns="43972" rIns="87946" bIns="43972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21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48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19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61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39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1BE83-27B6-8341-B995-0EAADBBCCA54}" type="slidenum">
              <a:rPr lang="he-IL"/>
              <a:pPr/>
              <a:t>29</a:t>
            </a:fld>
            <a:endParaRPr lang="en-US" dirty="0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75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1BE83-27B6-8341-B995-0EAADBBCCA54}" type="slidenum">
              <a:rPr lang="he-IL"/>
              <a:pPr/>
              <a:t>30</a:t>
            </a:fld>
            <a:endParaRPr lang="en-US" dirty="0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1BE83-27B6-8341-B995-0EAADBBCCA54}" type="slidenum">
              <a:rPr lang="he-IL"/>
              <a:pPr/>
              <a:t>31</a:t>
            </a:fld>
            <a:endParaRPr lang="en-US" dirty="0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65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1BE83-27B6-8341-B995-0EAADBBCCA54}" type="slidenum">
              <a:rPr lang="he-IL"/>
              <a:pPr/>
              <a:t>32</a:t>
            </a:fld>
            <a:endParaRPr lang="en-US" dirty="0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570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1BE83-27B6-8341-B995-0EAADBBCCA54}" type="slidenum">
              <a:rPr lang="he-IL"/>
              <a:pPr/>
              <a:t>33</a:t>
            </a:fld>
            <a:endParaRPr lang="en-US" dirty="0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78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316FE-BDE4-D446-AF38-C24207071FE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46" tIns="43972" rIns="87946" bIns="43972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930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21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344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6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949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575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549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811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7481" indent="-268262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3048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2268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1487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0706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89926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19145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48365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6D920C-0212-C84C-8446-4F556F3994F8}" type="slidenum">
              <a:rPr lang="he-IL" sz="1000" b="0">
                <a:latin typeface="Times New Roman" charset="0"/>
              </a:rPr>
              <a:pPr/>
              <a:t>44</a:t>
            </a:fld>
            <a:endParaRPr lang="en-US" sz="1000" b="0" dirty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361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7481" indent="-268262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3048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2268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1487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0706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89926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19145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48365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6D920C-0212-C84C-8446-4F556F3994F8}" type="slidenum">
              <a:rPr lang="he-IL" sz="1000" b="0">
                <a:latin typeface="Times New Roman" charset="0"/>
              </a:rPr>
              <a:pPr/>
              <a:t>45</a:t>
            </a:fld>
            <a:endParaRPr lang="en-US" sz="1000" b="0" dirty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9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FAD8D4-E5FB-7047-BFF4-FB85D651190C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37087" cy="3478213"/>
          </a:xfrm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180" y="4405781"/>
            <a:ext cx="5126990" cy="41817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0" tIns="45706" rIns="91410" bIns="45706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45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47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415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936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361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2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670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65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589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0D3D8A3-02AB-FE47-A3D4-2CAD85DF4686}" type="slidenum">
              <a:rPr lang="he-IL" sz="1000" i="1">
                <a:latin typeface="Times New Roman" charset="0"/>
                <a:cs typeface="Times New Roman" charset="0"/>
              </a:rPr>
              <a:pPr algn="r">
                <a:defRPr/>
              </a:pPr>
              <a:t>56</a:t>
            </a:fld>
            <a:endParaRPr lang="en-US" sz="100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0262" cy="34798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327" y="4408536"/>
            <a:ext cx="5124697" cy="4176735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7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7481" indent="-268262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3048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2268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1487" indent="-214610" defTabSz="752625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0706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89926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19145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48365" indent="-214610" algn="ctr" defTabSz="75262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BC1B27-95F3-C542-BD4C-87AEE79FADFB}" type="slidenum">
              <a:rPr lang="he-IL" sz="1000" b="0">
                <a:latin typeface="Times New Roman" charset="0"/>
              </a:rPr>
              <a:pPr/>
              <a:t>5</a:t>
            </a:fld>
            <a:endParaRPr lang="en-US" sz="1000" b="0" dirty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F0F51-A8C6-1645-B56C-978CA99D1BF2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37087" cy="3478213"/>
          </a:xfrm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180" y="4405781"/>
            <a:ext cx="5126990" cy="41817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0" tIns="45706" rIns="91410" bIns="45706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24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F0F51-A8C6-1645-B56C-978CA99D1BF2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37087" cy="3478213"/>
          </a:xfrm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180" y="4405781"/>
            <a:ext cx="5126990" cy="41817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0" tIns="45706" rIns="91410" bIns="45706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67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F4CD0A37-8B3F-7E4A-B926-3CE351DA5CF6}" type="slidenum">
              <a:rPr lang="he-IL" sz="1000" b="0" i="1">
                <a:latin typeface="Times New Roman" charset="0"/>
                <a:cs typeface="Times New Roman" charset="0"/>
              </a:rPr>
              <a:pPr algn="r"/>
              <a:t>10</a:t>
            </a:fld>
            <a:endParaRPr lang="en-US" sz="1000" b="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12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F4CD0A37-8B3F-7E4A-B926-3CE351DA5CF6}" type="slidenum">
              <a:rPr lang="he-IL" sz="1000" b="0" i="1">
                <a:latin typeface="Times New Roman" charset="0"/>
                <a:cs typeface="Times New Roman" charset="0"/>
              </a:rPr>
              <a:pPr algn="r"/>
              <a:t>11</a:t>
            </a:fld>
            <a:endParaRPr lang="en-US" sz="1000" b="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3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29CD8-AAF7-CD4D-98B5-92505D4E914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20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E061A-3206-4D44-9C5A-1674BE5EB4CE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525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852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097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3F650-96CD-2B45-9CB0-B66A0A0715E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645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76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61C7-29F4-A242-8EED-DF162EA5855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498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D1987-1499-D342-9BBD-9F50F4C0B81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525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4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B4CB-47DC-1D47-A2CD-6C9716C11B8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858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A089D-543D-F14B-9F67-02CE393170D7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758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860" y="203538"/>
            <a:ext cx="78675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 flipV="1">
            <a:off x="596672" y="596626"/>
            <a:ext cx="7841976" cy="17047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4">
            <a:extLst>
              <a:ext uri="{FF2B5EF4-FFF2-40B4-BE49-F238E27FC236}">
                <a16:creationId xmlns:a16="http://schemas.microsoft.com/office/drawing/2014/main" id="{E479B80B-143C-FF2E-F833-A28CECDA8E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1160" y="6531196"/>
            <a:ext cx="7962248" cy="19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 / RUNI / lecture </a:t>
            </a:r>
            <a:r>
              <a:rPr lang="he-IL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4-2</a:t>
            </a:r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r>
              <a:rPr lang="en-US" sz="10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endParaRPr 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ＭＳ Ｐゴシック" charset="-128"/>
          <a:cs typeface="ＭＳ Ｐゴシック" charset="-128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defRPr/>
            </a:pPr>
            <a:r>
              <a:rPr lang="en-US" sz="2000" dirty="0">
                <a:solidFill>
                  <a:srgbClr val="737373"/>
                </a:solidFill>
                <a:latin typeface="Times New Roman"/>
                <a:cs typeface="Times New Roman"/>
              </a:rPr>
              <a:t>Lecture 4-1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4169" y="2295137"/>
            <a:ext cx="5573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800" dirty="0">
                <a:latin typeface="Times New Roman"/>
                <a:cs typeface="Times New Roman"/>
              </a:rPr>
              <a:t>Arrays, Part 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011" y="3100821"/>
            <a:ext cx="5683978" cy="3197238"/>
          </a:xfrm>
          <a:prstGeom prst="rect">
            <a:avLst/>
          </a:prstGeom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95FDC39A-4AAF-B7B5-3552-3FFB664E2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Reichman University</a:t>
            </a:r>
          </a:p>
        </p:txBody>
      </p:sp>
    </p:spTree>
    <p:extLst>
      <p:ext uri="{BB962C8B-B14F-4D97-AF65-F5344CB8AC3E}">
        <p14:creationId xmlns:p14="http://schemas.microsoft.com/office/powerpoint/2010/main" val="128702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30" name="Rectangle 30"/>
          <p:cNvSpPr>
            <a:spLocks noChangeArrowheads="1"/>
          </p:cNvSpPr>
          <p:nvPr/>
        </p:nvSpPr>
        <p:spPr bwMode="auto">
          <a:xfrm>
            <a:off x="609030" y="1542077"/>
            <a:ext cx="5304652" cy="433356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8000" tIns="180000" rIns="0" bIns="72000" anchor="t" anchorCtr="0"/>
          <a:lstStyle/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Normally, we’ll read the DNA data from a file.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For testing purposes, we often use a small example: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char[] dna = {'A','C','A','C','G','G','T','C','G','T'};</a:t>
            </a:r>
          </a:p>
          <a:p>
            <a:pPr>
              <a:spcBef>
                <a:spcPts val="200"/>
              </a:spcBef>
            </a:pP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73731" name="Rectangle 111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dirty="0"/>
              <a:t>Array processing example: DNA</a:t>
            </a:r>
            <a:endParaRPr lang="en-US" sz="18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F06029-AF78-EC49-A51F-5A3306E8B0B7}"/>
              </a:ext>
            </a:extLst>
          </p:cNvPr>
          <p:cNvGrpSpPr/>
          <p:nvPr/>
        </p:nvGrpSpPr>
        <p:grpSpPr>
          <a:xfrm>
            <a:off x="401446" y="648970"/>
            <a:ext cx="5360406" cy="581439"/>
            <a:chOff x="401446" y="648970"/>
            <a:chExt cx="5360406" cy="581439"/>
          </a:xfrm>
        </p:grpSpPr>
        <p:sp>
          <p:nvSpPr>
            <p:cNvPr id="37" name="Text Box 8">
              <a:extLst>
                <a:ext uri="{FF2B5EF4-FFF2-40B4-BE49-F238E27FC236}">
                  <a16:creationId xmlns:a16="http://schemas.microsoft.com/office/drawing/2014/main" id="{1BAA6496-2EDE-E04D-8443-F7F16CFC0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46" y="922632"/>
              <a:ext cx="12905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400"/>
                </a:spcBef>
              </a:pPr>
              <a:r>
                <a:rPr 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dna</a:t>
              </a:r>
              <a:r>
                <a: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array:</a:t>
              </a:r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B8D47D04-D971-AB43-94F4-66D9BB1D4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809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9" name="Text Box 10">
              <a:extLst>
                <a:ext uri="{FF2B5EF4-FFF2-40B4-BE49-F238E27FC236}">
                  <a16:creationId xmlns:a16="http://schemas.microsoft.com/office/drawing/2014/main" id="{A6F2D9A5-0656-6A48-82BC-595127BB1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620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40" name="Text Box 11">
              <a:extLst>
                <a:ext uri="{FF2B5EF4-FFF2-40B4-BE49-F238E27FC236}">
                  <a16:creationId xmlns:a16="http://schemas.microsoft.com/office/drawing/2014/main" id="{5F39794D-92D0-4344-9A33-8D7745333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374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41" name="Text Box 12">
              <a:extLst>
                <a:ext uri="{FF2B5EF4-FFF2-40B4-BE49-F238E27FC236}">
                  <a16:creationId xmlns:a16="http://schemas.microsoft.com/office/drawing/2014/main" id="{835E653F-F620-404C-BABB-2BEEC1364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76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42" name="Text Box 13">
              <a:extLst>
                <a:ext uri="{FF2B5EF4-FFF2-40B4-BE49-F238E27FC236}">
                  <a16:creationId xmlns:a16="http://schemas.microsoft.com/office/drawing/2014/main" id="{02F4E4E3-242A-0E4E-B0B7-0804F8F57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3939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43" name="Text Box 14">
              <a:extLst>
                <a:ext uri="{FF2B5EF4-FFF2-40B4-BE49-F238E27FC236}">
                  <a16:creationId xmlns:a16="http://schemas.microsoft.com/office/drawing/2014/main" id="{1FA1558A-A87F-D446-9C6F-DCD0DC1E5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33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44" name="Text Box 15">
              <a:extLst>
                <a:ext uri="{FF2B5EF4-FFF2-40B4-BE49-F238E27FC236}">
                  <a16:creationId xmlns:a16="http://schemas.microsoft.com/office/drawing/2014/main" id="{C424EE31-CEB9-324F-8019-1BA5A254D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3504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45" name="Text Box 16">
              <a:extLst>
                <a:ext uri="{FF2B5EF4-FFF2-40B4-BE49-F238E27FC236}">
                  <a16:creationId xmlns:a16="http://schemas.microsoft.com/office/drawing/2014/main" id="{D4F0EE6E-BFF5-C941-8EF2-7F9673B32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89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</a:p>
          </p:txBody>
        </p:sp>
        <p:sp>
          <p:nvSpPr>
            <p:cNvPr id="46" name="Text Box 17">
              <a:extLst>
                <a:ext uri="{FF2B5EF4-FFF2-40B4-BE49-F238E27FC236}">
                  <a16:creationId xmlns:a16="http://schemas.microsoft.com/office/drawing/2014/main" id="{B7A08FBC-D0AA-7E48-9E01-D70DF3CB8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069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7" name="Text Box 18">
              <a:extLst>
                <a:ext uri="{FF2B5EF4-FFF2-40B4-BE49-F238E27FC236}">
                  <a16:creationId xmlns:a16="http://schemas.microsoft.com/office/drawing/2014/main" id="{45984A1C-F6EA-514B-B647-12770FDAF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446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G </a:t>
              </a:r>
            </a:p>
          </p:txBody>
        </p:sp>
        <p:sp>
          <p:nvSpPr>
            <p:cNvPr id="48" name="Text Box 19">
              <a:extLst>
                <a:ext uri="{FF2B5EF4-FFF2-40B4-BE49-F238E27FC236}">
                  <a16:creationId xmlns:a16="http://schemas.microsoft.com/office/drawing/2014/main" id="{8E565687-1F02-A04A-A89F-AF695DF8B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634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49" name="Text Box 20">
              <a:extLst>
                <a:ext uri="{FF2B5EF4-FFF2-40B4-BE49-F238E27FC236}">
                  <a16:creationId xmlns:a16="http://schemas.microsoft.com/office/drawing/2014/main" id="{09E17C18-0B73-F340-8BCC-D151B656A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402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</a:p>
          </p:txBody>
        </p:sp>
        <p:sp>
          <p:nvSpPr>
            <p:cNvPr id="50" name="Text Box 21">
              <a:extLst>
                <a:ext uri="{FF2B5EF4-FFF2-40B4-BE49-F238E27FC236}">
                  <a16:creationId xmlns:a16="http://schemas.microsoft.com/office/drawing/2014/main" id="{7E65C61F-95F4-204C-B923-196E99801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2199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  <p:sp>
          <p:nvSpPr>
            <p:cNvPr id="51" name="Text Box 22">
              <a:extLst>
                <a:ext uri="{FF2B5EF4-FFF2-40B4-BE49-F238E27FC236}">
                  <a16:creationId xmlns:a16="http://schemas.microsoft.com/office/drawing/2014/main" id="{A0AE16F5-7E61-A64D-BD64-A7A4BF41F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59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52" name="Text Box 23">
              <a:extLst>
                <a:ext uri="{FF2B5EF4-FFF2-40B4-BE49-F238E27FC236}">
                  <a16:creationId xmlns:a16="http://schemas.microsoft.com/office/drawing/2014/main" id="{0E6EB5BF-47CE-A845-AD95-20572C0DB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764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</p:txBody>
        </p:sp>
        <p:sp>
          <p:nvSpPr>
            <p:cNvPr id="53" name="Text Box 24">
              <a:extLst>
                <a:ext uri="{FF2B5EF4-FFF2-40B4-BE49-F238E27FC236}">
                  <a16:creationId xmlns:a16="http://schemas.microsoft.com/office/drawing/2014/main" id="{2A91840D-78C3-5F4F-96EC-2BDE6CEA2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15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</a:p>
          </p:txBody>
        </p:sp>
        <p:sp>
          <p:nvSpPr>
            <p:cNvPr id="54" name="Text Box 25">
              <a:extLst>
                <a:ext uri="{FF2B5EF4-FFF2-40B4-BE49-F238E27FC236}">
                  <a16:creationId xmlns:a16="http://schemas.microsoft.com/office/drawing/2014/main" id="{A41F6CD2-658D-BB4F-B9DF-15CD8177E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329" y="697009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  <p:sp>
          <p:nvSpPr>
            <p:cNvPr id="55" name="Text Box 26">
              <a:extLst>
                <a:ext uri="{FF2B5EF4-FFF2-40B4-BE49-F238E27FC236}">
                  <a16:creationId xmlns:a16="http://schemas.microsoft.com/office/drawing/2014/main" id="{B4CAE681-9FA5-C940-BA01-ACE320D4B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272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</a:p>
          </p:txBody>
        </p:sp>
        <p:sp>
          <p:nvSpPr>
            <p:cNvPr id="56" name="Text Box 27">
              <a:extLst>
                <a:ext uri="{FF2B5EF4-FFF2-40B4-BE49-F238E27FC236}">
                  <a16:creationId xmlns:a16="http://schemas.microsoft.com/office/drawing/2014/main" id="{4319B56D-5AC3-E548-9A6D-104A614BC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0894" y="697009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  <p:sp>
          <p:nvSpPr>
            <p:cNvPr id="57" name="Text Box 28">
              <a:extLst>
                <a:ext uri="{FF2B5EF4-FFF2-40B4-BE49-F238E27FC236}">
                  <a16:creationId xmlns:a16="http://schemas.microsoft.com/office/drawing/2014/main" id="{23CD2C02-6163-0147-AA77-C6F89E4E9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228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dirty="0"/>
                <a:t>…</a:t>
              </a:r>
            </a:p>
          </p:txBody>
        </p:sp>
        <p:sp>
          <p:nvSpPr>
            <p:cNvPr id="58" name="Text Box 29">
              <a:extLst>
                <a:ext uri="{FF2B5EF4-FFF2-40B4-BE49-F238E27FC236}">
                  <a16:creationId xmlns:a16="http://schemas.microsoft.com/office/drawing/2014/main" id="{C4DA64E3-AD70-9F44-B616-77A2C1292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2287" y="648970"/>
              <a:ext cx="36956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dirty="0"/>
                <a:t>…</a:t>
              </a:r>
            </a:p>
          </p:txBody>
        </p:sp>
        <p:sp>
          <p:nvSpPr>
            <p:cNvPr id="66" name="Text Box 10">
              <a:extLst>
                <a:ext uri="{FF2B5EF4-FFF2-40B4-BE49-F238E27FC236}">
                  <a16:creationId xmlns:a16="http://schemas.microsoft.com/office/drawing/2014/main" id="{30AB968E-AB07-7948-93EC-8AEC4DD1A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637" y="945307"/>
              <a:ext cx="369565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654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30" name="Rectangle 30"/>
          <p:cNvSpPr>
            <a:spLocks noChangeArrowheads="1"/>
          </p:cNvSpPr>
          <p:nvPr/>
        </p:nvSpPr>
        <p:spPr bwMode="auto">
          <a:xfrm>
            <a:off x="609030" y="1542077"/>
            <a:ext cx="5304652" cy="433356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8000" tIns="180000" rIns="0" bIns="72000" anchor="t" anchorCtr="0"/>
          <a:lstStyle/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Normally, we’ll read the DNA data from a file.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For testing purposes, we often use a small example: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char[] dna = {'A','C','A','C','G','G','T','C','G','T'};</a:t>
            </a:r>
          </a:p>
          <a:p>
            <a:pPr>
              <a:spcBef>
                <a:spcPts val="200"/>
              </a:spcBef>
            </a:pP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Which base appears in location 3?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System.out.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(dna[3]);  </a:t>
            </a:r>
            <a:r>
              <a:rPr lang="en-US" sz="1200" dirty="0">
                <a:solidFill>
                  <a:srgbClr val="006600"/>
                </a:solidFill>
                <a:latin typeface="Consolas"/>
                <a:cs typeface="Consolas"/>
              </a:rPr>
              <a:t>// prints C </a:t>
            </a:r>
          </a:p>
          <a:p>
            <a:pPr>
              <a:spcBef>
                <a:spcPts val="200"/>
              </a:spcBef>
            </a:pP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Mutation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dna[1] = 'G';</a:t>
            </a:r>
          </a:p>
          <a:p>
            <a:pPr>
              <a:spcBef>
                <a:spcPts val="200"/>
              </a:spcBef>
            </a:pP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Mutation: switches bases 2 and 3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char temp = dna[2];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dna[2] = dna[3];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dna[3] = temp;</a:t>
            </a:r>
          </a:p>
          <a:p>
            <a:pPr>
              <a:spcBef>
                <a:spcPts val="200"/>
              </a:spcBef>
            </a:pP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Prints the array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for (int i = 0; i &lt; dna.length; i++) {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System.out.print(dna[i] + " ");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}</a:t>
            </a:r>
          </a:p>
        </p:txBody>
      </p:sp>
      <p:sp>
        <p:nvSpPr>
          <p:cNvPr id="73731" name="Rectangle 111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dirty="0"/>
              <a:t>Array processing example: DNA</a:t>
            </a:r>
            <a:endParaRPr lang="en-US" sz="1800" dirty="0"/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4288194" y="5353994"/>
            <a:ext cx="2112606" cy="8269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8000" tIns="144000" rIns="165600" bIns="82800" anchor="t" anchorCtr="0"/>
          <a:lstStyle/>
          <a:p>
            <a:pPr>
              <a:spcBef>
                <a:spcPts val="12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G C A G G T C G T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F06029-AF78-EC49-A51F-5A3306E8B0B7}"/>
              </a:ext>
            </a:extLst>
          </p:cNvPr>
          <p:cNvGrpSpPr/>
          <p:nvPr/>
        </p:nvGrpSpPr>
        <p:grpSpPr>
          <a:xfrm>
            <a:off x="401446" y="648970"/>
            <a:ext cx="5360406" cy="581439"/>
            <a:chOff x="401446" y="648970"/>
            <a:chExt cx="5360406" cy="581439"/>
          </a:xfrm>
        </p:grpSpPr>
        <p:sp>
          <p:nvSpPr>
            <p:cNvPr id="37" name="Text Box 8">
              <a:extLst>
                <a:ext uri="{FF2B5EF4-FFF2-40B4-BE49-F238E27FC236}">
                  <a16:creationId xmlns:a16="http://schemas.microsoft.com/office/drawing/2014/main" id="{1BAA6496-2EDE-E04D-8443-F7F16CFC0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46" y="922632"/>
              <a:ext cx="12905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ts val="400"/>
                </a:spcBef>
              </a:pPr>
              <a:r>
                <a:rPr 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dna</a:t>
              </a:r>
              <a:r>
                <a: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array:</a:t>
              </a:r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B8D47D04-D971-AB43-94F4-66D9BB1D4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809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9" name="Text Box 10">
              <a:extLst>
                <a:ext uri="{FF2B5EF4-FFF2-40B4-BE49-F238E27FC236}">
                  <a16:creationId xmlns:a16="http://schemas.microsoft.com/office/drawing/2014/main" id="{A6F2D9A5-0656-6A48-82BC-595127BB1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620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40" name="Text Box 11">
              <a:extLst>
                <a:ext uri="{FF2B5EF4-FFF2-40B4-BE49-F238E27FC236}">
                  <a16:creationId xmlns:a16="http://schemas.microsoft.com/office/drawing/2014/main" id="{5F39794D-92D0-4344-9A33-8D7745333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374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41" name="Text Box 12">
              <a:extLst>
                <a:ext uri="{FF2B5EF4-FFF2-40B4-BE49-F238E27FC236}">
                  <a16:creationId xmlns:a16="http://schemas.microsoft.com/office/drawing/2014/main" id="{835E653F-F620-404C-BABB-2BEEC1364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76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42" name="Text Box 13">
              <a:extLst>
                <a:ext uri="{FF2B5EF4-FFF2-40B4-BE49-F238E27FC236}">
                  <a16:creationId xmlns:a16="http://schemas.microsoft.com/office/drawing/2014/main" id="{02F4E4E3-242A-0E4E-B0B7-0804F8F57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3939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43" name="Text Box 14">
              <a:extLst>
                <a:ext uri="{FF2B5EF4-FFF2-40B4-BE49-F238E27FC236}">
                  <a16:creationId xmlns:a16="http://schemas.microsoft.com/office/drawing/2014/main" id="{1FA1558A-A87F-D446-9C6F-DCD0DC1E5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33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44" name="Text Box 15">
              <a:extLst>
                <a:ext uri="{FF2B5EF4-FFF2-40B4-BE49-F238E27FC236}">
                  <a16:creationId xmlns:a16="http://schemas.microsoft.com/office/drawing/2014/main" id="{C424EE31-CEB9-324F-8019-1BA5A254D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3504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45" name="Text Box 16">
              <a:extLst>
                <a:ext uri="{FF2B5EF4-FFF2-40B4-BE49-F238E27FC236}">
                  <a16:creationId xmlns:a16="http://schemas.microsoft.com/office/drawing/2014/main" id="{D4F0EE6E-BFF5-C941-8EF2-7F9673B32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89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</a:p>
          </p:txBody>
        </p:sp>
        <p:sp>
          <p:nvSpPr>
            <p:cNvPr id="46" name="Text Box 17">
              <a:extLst>
                <a:ext uri="{FF2B5EF4-FFF2-40B4-BE49-F238E27FC236}">
                  <a16:creationId xmlns:a16="http://schemas.microsoft.com/office/drawing/2014/main" id="{B7A08FBC-D0AA-7E48-9E01-D70DF3CB8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069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7" name="Text Box 18">
              <a:extLst>
                <a:ext uri="{FF2B5EF4-FFF2-40B4-BE49-F238E27FC236}">
                  <a16:creationId xmlns:a16="http://schemas.microsoft.com/office/drawing/2014/main" id="{45984A1C-F6EA-514B-B647-12770FDAF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446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G </a:t>
              </a:r>
            </a:p>
          </p:txBody>
        </p:sp>
        <p:sp>
          <p:nvSpPr>
            <p:cNvPr id="48" name="Text Box 19">
              <a:extLst>
                <a:ext uri="{FF2B5EF4-FFF2-40B4-BE49-F238E27FC236}">
                  <a16:creationId xmlns:a16="http://schemas.microsoft.com/office/drawing/2014/main" id="{8E565687-1F02-A04A-A89F-AF695DF8B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634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49" name="Text Box 20">
              <a:extLst>
                <a:ext uri="{FF2B5EF4-FFF2-40B4-BE49-F238E27FC236}">
                  <a16:creationId xmlns:a16="http://schemas.microsoft.com/office/drawing/2014/main" id="{09E17C18-0B73-F340-8BCC-D151B656A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402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</a:p>
          </p:txBody>
        </p:sp>
        <p:sp>
          <p:nvSpPr>
            <p:cNvPr id="50" name="Text Box 21">
              <a:extLst>
                <a:ext uri="{FF2B5EF4-FFF2-40B4-BE49-F238E27FC236}">
                  <a16:creationId xmlns:a16="http://schemas.microsoft.com/office/drawing/2014/main" id="{7E65C61F-95F4-204C-B923-196E99801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2199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  <p:sp>
          <p:nvSpPr>
            <p:cNvPr id="51" name="Text Box 22">
              <a:extLst>
                <a:ext uri="{FF2B5EF4-FFF2-40B4-BE49-F238E27FC236}">
                  <a16:creationId xmlns:a16="http://schemas.microsoft.com/office/drawing/2014/main" id="{A0AE16F5-7E61-A64D-BD64-A7A4BF41F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59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52" name="Text Box 23">
              <a:extLst>
                <a:ext uri="{FF2B5EF4-FFF2-40B4-BE49-F238E27FC236}">
                  <a16:creationId xmlns:a16="http://schemas.microsoft.com/office/drawing/2014/main" id="{0E6EB5BF-47CE-A845-AD95-20572C0DB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764" y="687484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</p:txBody>
        </p:sp>
        <p:sp>
          <p:nvSpPr>
            <p:cNvPr id="53" name="Text Box 24">
              <a:extLst>
                <a:ext uri="{FF2B5EF4-FFF2-40B4-BE49-F238E27FC236}">
                  <a16:creationId xmlns:a16="http://schemas.microsoft.com/office/drawing/2014/main" id="{2A91840D-78C3-5F4F-96EC-2BDE6CEA2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15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</a:p>
          </p:txBody>
        </p:sp>
        <p:sp>
          <p:nvSpPr>
            <p:cNvPr id="54" name="Text Box 25">
              <a:extLst>
                <a:ext uri="{FF2B5EF4-FFF2-40B4-BE49-F238E27FC236}">
                  <a16:creationId xmlns:a16="http://schemas.microsoft.com/office/drawing/2014/main" id="{A41F6CD2-658D-BB4F-B9DF-15CD8177E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329" y="697009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  <p:sp>
          <p:nvSpPr>
            <p:cNvPr id="55" name="Text Box 26">
              <a:extLst>
                <a:ext uri="{FF2B5EF4-FFF2-40B4-BE49-F238E27FC236}">
                  <a16:creationId xmlns:a16="http://schemas.microsoft.com/office/drawing/2014/main" id="{B4CAE681-9FA5-C940-BA01-ACE320D4B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272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</a:p>
          </p:txBody>
        </p:sp>
        <p:sp>
          <p:nvSpPr>
            <p:cNvPr id="56" name="Text Box 27">
              <a:extLst>
                <a:ext uri="{FF2B5EF4-FFF2-40B4-BE49-F238E27FC236}">
                  <a16:creationId xmlns:a16="http://schemas.microsoft.com/office/drawing/2014/main" id="{4319B56D-5AC3-E548-9A6D-104A614BC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0894" y="697009"/>
              <a:ext cx="36956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  <p:sp>
          <p:nvSpPr>
            <p:cNvPr id="57" name="Text Box 28">
              <a:extLst>
                <a:ext uri="{FF2B5EF4-FFF2-40B4-BE49-F238E27FC236}">
                  <a16:creationId xmlns:a16="http://schemas.microsoft.com/office/drawing/2014/main" id="{23CD2C02-6163-0147-AA77-C6F89E4E9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228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dirty="0"/>
                <a:t>…</a:t>
              </a:r>
            </a:p>
          </p:txBody>
        </p:sp>
        <p:sp>
          <p:nvSpPr>
            <p:cNvPr id="58" name="Text Box 29">
              <a:extLst>
                <a:ext uri="{FF2B5EF4-FFF2-40B4-BE49-F238E27FC236}">
                  <a16:creationId xmlns:a16="http://schemas.microsoft.com/office/drawing/2014/main" id="{C4DA64E3-AD70-9F44-B616-77A2C1292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2287" y="648970"/>
              <a:ext cx="36956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dirty="0"/>
                <a:t>…</a:t>
              </a:r>
            </a:p>
          </p:txBody>
        </p:sp>
        <p:sp>
          <p:nvSpPr>
            <p:cNvPr id="66" name="Text Box 10">
              <a:extLst>
                <a:ext uri="{FF2B5EF4-FFF2-40B4-BE49-F238E27FC236}">
                  <a16:creationId xmlns:a16="http://schemas.microsoft.com/office/drawing/2014/main" id="{30AB968E-AB07-7948-93EC-8AEC4DD1A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637" y="945307"/>
              <a:ext cx="369565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AEE4EF9-BE35-F070-CC45-0EFCF814DD03}"/>
              </a:ext>
            </a:extLst>
          </p:cNvPr>
          <p:cNvSpPr txBox="1"/>
          <p:nvPr/>
        </p:nvSpPr>
        <p:spPr>
          <a:xfrm>
            <a:off x="609030" y="5939828"/>
            <a:ext cx="35174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ach array has a </a:t>
            </a:r>
            <a:r>
              <a:rPr lang="en-US" sz="1200" b="0" dirty="0">
                <a:solidFill>
                  <a:srgbClr val="000000"/>
                </a:solidFill>
                <a:latin typeface="Consolas"/>
                <a:cs typeface="Consolas"/>
              </a:rPr>
              <a:t>length</a:t>
            </a:r>
            <a:r>
              <a:rPr lang="en-US"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 property that holds how many elements the array has</a:t>
            </a:r>
          </a:p>
        </p:txBody>
      </p:sp>
    </p:spTree>
    <p:extLst>
      <p:ext uri="{BB962C8B-B14F-4D97-AF65-F5344CB8AC3E}">
        <p14:creationId xmlns:p14="http://schemas.microsoft.com/office/powerpoint/2010/main" val="380653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Rectangle 3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Array processing example: Sales reporting</a:t>
            </a:r>
            <a:endParaRPr lang="en-US" sz="18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251AFE4-BF58-1D43-96DF-DA71CC39FDFA}"/>
              </a:ext>
            </a:extLst>
          </p:cNvPr>
          <p:cNvGrpSpPr/>
          <p:nvPr/>
        </p:nvGrpSpPr>
        <p:grpSpPr>
          <a:xfrm>
            <a:off x="128051" y="660738"/>
            <a:ext cx="8833605" cy="815892"/>
            <a:chOff x="128051" y="660738"/>
            <a:chExt cx="8833605" cy="815892"/>
          </a:xfrm>
        </p:grpSpPr>
        <p:sp>
          <p:nvSpPr>
            <p:cNvPr id="61" name="Text Box 8">
              <a:extLst>
                <a:ext uri="{FF2B5EF4-FFF2-40B4-BE49-F238E27FC236}">
                  <a16:creationId xmlns:a16="http://schemas.microsoft.com/office/drawing/2014/main" id="{195E595B-3CEF-EE4F-BE46-087D6DBAB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62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24</a:t>
              </a:r>
            </a:p>
          </p:txBody>
        </p:sp>
        <p:sp>
          <p:nvSpPr>
            <p:cNvPr id="62" name="Text Box 9">
              <a:extLst>
                <a:ext uri="{FF2B5EF4-FFF2-40B4-BE49-F238E27FC236}">
                  <a16:creationId xmlns:a16="http://schemas.microsoft.com/office/drawing/2014/main" id="{C09F3290-6407-1049-AADA-87D0697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51" y="912816"/>
              <a:ext cx="13118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800" b="0" dirty="0"/>
                <a:t>      </a:t>
              </a:r>
              <a:r>
                <a:rPr lang="en-US" sz="1400" b="0" dirty="0">
                  <a:latin typeface="Consolas"/>
                  <a:cs typeface="Consolas"/>
                </a:rPr>
                <a:t>sales:</a:t>
              </a:r>
            </a:p>
          </p:txBody>
        </p:sp>
        <p:sp>
          <p:nvSpPr>
            <p:cNvPr id="63" name="Text Box 10">
              <a:extLst>
                <a:ext uri="{FF2B5EF4-FFF2-40B4-BE49-F238E27FC236}">
                  <a16:creationId xmlns:a16="http://schemas.microsoft.com/office/drawing/2014/main" id="{EC3508D5-7A8A-774E-A45E-2B2121BAF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622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4FC4C184-B2DD-EF41-A208-DDC4FC716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729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37</a:t>
              </a:r>
            </a:p>
          </p:txBody>
        </p:sp>
        <p:sp>
          <p:nvSpPr>
            <p:cNvPr id="65" name="Text Box 12">
              <a:extLst>
                <a:ext uri="{FF2B5EF4-FFF2-40B4-BE49-F238E27FC236}">
                  <a16:creationId xmlns:a16="http://schemas.microsoft.com/office/drawing/2014/main" id="{3408BC84-857C-B04D-B294-055A50C23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211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66" name="Text Box 13">
              <a:extLst>
                <a:ext uri="{FF2B5EF4-FFF2-40B4-BE49-F238E27FC236}">
                  <a16:creationId xmlns:a16="http://schemas.microsoft.com/office/drawing/2014/main" id="{099CB0F1-6ECB-F242-9876-DE6B1B3CD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6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22</a:t>
              </a:r>
            </a:p>
          </p:txBody>
        </p:sp>
        <p:sp>
          <p:nvSpPr>
            <p:cNvPr id="67" name="Text Box 14">
              <a:extLst>
                <a:ext uri="{FF2B5EF4-FFF2-40B4-BE49-F238E27FC236}">
                  <a16:creationId xmlns:a16="http://schemas.microsoft.com/office/drawing/2014/main" id="{8E848476-E708-4D4C-A88D-A9F5D739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739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68" name="Text Box 15">
              <a:extLst>
                <a:ext uri="{FF2B5EF4-FFF2-40B4-BE49-F238E27FC236}">
                  <a16:creationId xmlns:a16="http://schemas.microsoft.com/office/drawing/2014/main" id="{A1712B9C-55A8-CC4F-9038-A8B591C66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0303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40</a:t>
              </a:r>
            </a:p>
          </p:txBody>
        </p:sp>
        <p:sp>
          <p:nvSpPr>
            <p:cNvPr id="69" name="Text Box 16">
              <a:extLst>
                <a:ext uri="{FF2B5EF4-FFF2-40B4-BE49-F238E27FC236}">
                  <a16:creationId xmlns:a16="http://schemas.microsoft.com/office/drawing/2014/main" id="{EF14DE8E-F60A-3D44-97B8-C4DBF6305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785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70" name="Text Box 17">
              <a:extLst>
                <a:ext uri="{FF2B5EF4-FFF2-40B4-BE49-F238E27FC236}">
                  <a16:creationId xmlns:a16="http://schemas.microsoft.com/office/drawing/2014/main" id="{21FCBA9F-2147-D34C-AAD7-FC3124A15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590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</a:t>
              </a:r>
            </a:p>
          </p:txBody>
        </p:sp>
        <p:sp>
          <p:nvSpPr>
            <p:cNvPr id="71" name="Text Box 18">
              <a:extLst>
                <a:ext uri="{FF2B5EF4-FFF2-40B4-BE49-F238E27FC236}">
                  <a16:creationId xmlns:a16="http://schemas.microsoft.com/office/drawing/2014/main" id="{A1483126-AEF8-5741-94E0-9D5DADD42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313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72" name="Text Box 20">
              <a:extLst>
                <a:ext uri="{FF2B5EF4-FFF2-40B4-BE49-F238E27FC236}">
                  <a16:creationId xmlns:a16="http://schemas.microsoft.com/office/drawing/2014/main" id="{500B1089-9743-AF41-865D-0CDCE7379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3282" y="660738"/>
              <a:ext cx="53368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r>
                <a:rPr lang="en-US" sz="1400" dirty="0"/>
                <a:t>  </a:t>
              </a:r>
            </a:p>
          </p:txBody>
        </p:sp>
        <p:sp>
          <p:nvSpPr>
            <p:cNvPr id="73" name="Text Box 22">
              <a:extLst>
                <a:ext uri="{FF2B5EF4-FFF2-40B4-BE49-F238E27FC236}">
                  <a16:creationId xmlns:a16="http://schemas.microsoft.com/office/drawing/2014/main" id="{0BE777B5-36B3-E847-BBF8-9473B858F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532" y="724452"/>
              <a:ext cx="66302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85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CE2CD70-D59E-A841-A725-C003DA6A6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8875" y="842631"/>
              <a:ext cx="3282781" cy="633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>
                <a:lnSpc>
                  <a:spcPct val="9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</a:pPr>
              <a:r>
                <a:rPr lang="en-US" sz="1600" dirty="0">
                  <a:latin typeface="Times New Roman"/>
                  <a:cs typeface="Times New Roman"/>
                </a:rPr>
                <a:t>sales of coffee machines</a:t>
              </a:r>
              <a:br>
                <a:rPr lang="en-US" sz="1600" dirty="0">
                  <a:latin typeface="Times New Roman"/>
                  <a:cs typeface="Times New Roman"/>
                </a:rPr>
              </a:br>
              <a:r>
                <a:rPr lang="en-US" sz="1600" dirty="0">
                  <a:latin typeface="Times New Roman"/>
                  <a:cs typeface="Times New Roman"/>
                </a:rPr>
                <a:t>in 86 regions</a:t>
              </a:r>
            </a:p>
          </p:txBody>
        </p:sp>
        <p:sp>
          <p:nvSpPr>
            <p:cNvPr id="76" name="Text Box 17">
              <a:extLst>
                <a:ext uri="{FF2B5EF4-FFF2-40B4-BE49-F238E27FC236}">
                  <a16:creationId xmlns:a16="http://schemas.microsoft.com/office/drawing/2014/main" id="{4E4BAB4D-BCE8-8E4F-9D24-775DD6DE9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877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36</a:t>
              </a:r>
            </a:p>
          </p:txBody>
        </p:sp>
        <p:sp>
          <p:nvSpPr>
            <p:cNvPr id="77" name="Text Box 18">
              <a:extLst>
                <a:ext uri="{FF2B5EF4-FFF2-40B4-BE49-F238E27FC236}">
                  <a16:creationId xmlns:a16="http://schemas.microsoft.com/office/drawing/2014/main" id="{9CB41D78-3FAE-D348-B8E0-4C4097DE5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600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78" name="Text Box 17">
              <a:extLst>
                <a:ext uri="{FF2B5EF4-FFF2-40B4-BE49-F238E27FC236}">
                  <a16:creationId xmlns:a16="http://schemas.microsoft.com/office/drawing/2014/main" id="{29FA1DC9-7205-FA4C-9F08-0853B0355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36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79" name="Text Box 17">
              <a:extLst>
                <a:ext uri="{FF2B5EF4-FFF2-40B4-BE49-F238E27FC236}">
                  <a16:creationId xmlns:a16="http://schemas.microsoft.com/office/drawing/2014/main" id="{585B0C0C-B8FA-B14E-8590-AA0F7284B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044" y="974370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</p:grp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714086" y="1566432"/>
            <a:ext cx="6370436" cy="342748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82800" rIns="0" bIns="82800" anchor="t" anchorCtr="0"/>
          <a:lstStyle/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public class ArrayDemo {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public static void main(String[] args) {</a:t>
            </a:r>
          </a:p>
          <a:p>
            <a:pPr>
              <a:lnSpc>
                <a:spcPts val="164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Builds a small array, for testing purposes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int[] sales = </a:t>
            </a:r>
            <a:r>
              <a:rPr lang="is-IS" sz="1200">
                <a:latin typeface="Consolas"/>
                <a:ea typeface="Consolas"/>
                <a:cs typeface="Consolas"/>
              </a:rPr>
              <a:t>{24, 37, 22, 40, 32, 36}</a:t>
            </a:r>
            <a:r>
              <a:rPr lang="en-US" sz="1200" dirty="0">
                <a:latin typeface="Consolas"/>
                <a:ea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7732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Rectangle 3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Array processing example: Sales reporting</a:t>
            </a:r>
            <a:endParaRPr lang="en-US" sz="1800" dirty="0"/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714086" y="1566432"/>
            <a:ext cx="6370436" cy="342748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82800" rIns="0" bIns="82800" anchor="t" anchorCtr="0"/>
          <a:lstStyle/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public class ArrayDemo {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public static void main(String[] args) {</a:t>
            </a:r>
          </a:p>
          <a:p>
            <a:pPr>
              <a:lnSpc>
                <a:spcPts val="164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Builds a small array, for testing purposes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latin typeface="Consolas"/>
                <a:ea typeface="Consolas"/>
                <a:cs typeface="Consolas"/>
              </a:rPr>
              <a:t>int[] sales = </a:t>
            </a:r>
            <a:r>
              <a:rPr lang="is-IS" sz="1200">
                <a:latin typeface="Consolas"/>
                <a:ea typeface="Consolas"/>
                <a:cs typeface="Consolas"/>
              </a:rPr>
              <a:t>{24, 37, 22, 40, 32, 36}</a:t>
            </a:r>
            <a:r>
              <a:rPr lang="en-US" sz="1200" dirty="0">
                <a:latin typeface="Consolas"/>
                <a:ea typeface="Consolas"/>
                <a:cs typeface="Consolas"/>
              </a:rPr>
              <a:t>;</a:t>
            </a:r>
          </a:p>
          <a:p>
            <a:pPr>
              <a:lnSpc>
                <a:spcPts val="164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...</a:t>
            </a:r>
          </a:p>
          <a:p>
            <a:pPr>
              <a:lnSpc>
                <a:spcPts val="1640"/>
              </a:lnSpc>
              <a:spcBef>
                <a:spcPts val="200"/>
              </a:spcBef>
            </a:pPr>
            <a:r>
              <a:rPr lang="en-US" sz="12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Computes and prints the sales average</a:t>
            </a:r>
          </a:p>
          <a:p>
            <a:pPr>
              <a:lnSpc>
                <a:spcPts val="1640"/>
              </a:lnSpc>
              <a:spcBef>
                <a:spcPts val="2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latin typeface="Consolas"/>
                <a:ea typeface="Consolas"/>
                <a:cs typeface="Consolas"/>
              </a:rPr>
              <a:t>int sum = 0;</a:t>
            </a:r>
          </a:p>
          <a:p>
            <a:pPr>
              <a:lnSpc>
                <a:spcPts val="1640"/>
              </a:lnSpc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for (int i = 0; i &lt; sales.length; i++) {</a:t>
            </a:r>
          </a:p>
          <a:p>
            <a:pPr>
              <a:lnSpc>
                <a:spcPts val="1640"/>
              </a:lnSpc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    sum += sales[i];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sum = sum + sales[i];</a:t>
            </a:r>
          </a:p>
          <a:p>
            <a:pPr>
              <a:lnSpc>
                <a:spcPts val="1640"/>
              </a:lnSpc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}</a:t>
            </a:r>
          </a:p>
          <a:p>
            <a:pPr>
              <a:lnSpc>
                <a:spcPts val="1640"/>
              </a:lnSpc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System.out.</a:t>
            </a:r>
            <a:r>
              <a:rPr lang="en-US" sz="1200">
                <a:latin typeface="Consolas"/>
                <a:ea typeface="Consolas"/>
                <a:cs typeface="Consolas"/>
              </a:rPr>
              <a:t>println</a:t>
            </a:r>
            <a:r>
              <a:rPr lang="en-US" sz="1200" dirty="0">
                <a:latin typeface="Consolas"/>
                <a:ea typeface="Consolas"/>
                <a:cs typeface="Consolas"/>
              </a:rPr>
              <a:t>("The sales average is " + sum / sales.length);</a:t>
            </a:r>
            <a:endParaRPr lang="en-US" sz="1200" dirty="0">
              <a:latin typeface="Consolas" charset="0"/>
              <a:cs typeface="Consolas" charset="0"/>
            </a:endParaRPr>
          </a:p>
          <a:p>
            <a:pPr>
              <a:lnSpc>
                <a:spcPts val="164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latin typeface="Consolas" charset="0"/>
                <a:ea typeface="Consolas"/>
                <a:cs typeface="Consolas" charset="0"/>
              </a:rPr>
              <a:t>       </a:t>
            </a:r>
            <a:r>
              <a:rPr lang="en-US" sz="1200" dirty="0">
                <a:latin typeface="Consolas"/>
                <a:ea typeface="Consolas"/>
                <a:cs typeface="Consolas"/>
              </a:rPr>
              <a:t>...</a:t>
            </a: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4987445" y="4835623"/>
            <a:ext cx="2472721" cy="8837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2000" tIns="129600" rIns="0" bIns="82800" anchor="t" anchorCtr="0"/>
          <a:lstStyle/>
          <a:p>
            <a:pPr>
              <a:spcBef>
                <a:spcPts val="1200"/>
              </a:spcBef>
            </a:pPr>
            <a:r>
              <a:rPr lang="en-US" sz="1200" b="1" dirty="0">
                <a:latin typeface="Consolas"/>
                <a:cs typeface="Consolas"/>
              </a:rPr>
              <a:t>% java ArrayDemo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nsolas"/>
                <a:cs typeface="Consolas"/>
              </a:rPr>
              <a:t>The sales average is 31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251AFE4-BF58-1D43-96DF-DA71CC39FDFA}"/>
              </a:ext>
            </a:extLst>
          </p:cNvPr>
          <p:cNvGrpSpPr/>
          <p:nvPr/>
        </p:nvGrpSpPr>
        <p:grpSpPr>
          <a:xfrm>
            <a:off x="128051" y="660738"/>
            <a:ext cx="8833605" cy="815892"/>
            <a:chOff x="128051" y="660738"/>
            <a:chExt cx="8833605" cy="815892"/>
          </a:xfrm>
        </p:grpSpPr>
        <p:sp>
          <p:nvSpPr>
            <p:cNvPr id="61" name="Text Box 8">
              <a:extLst>
                <a:ext uri="{FF2B5EF4-FFF2-40B4-BE49-F238E27FC236}">
                  <a16:creationId xmlns:a16="http://schemas.microsoft.com/office/drawing/2014/main" id="{195E595B-3CEF-EE4F-BE46-087D6DBAB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62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24</a:t>
              </a:r>
            </a:p>
          </p:txBody>
        </p:sp>
        <p:sp>
          <p:nvSpPr>
            <p:cNvPr id="62" name="Text Box 9">
              <a:extLst>
                <a:ext uri="{FF2B5EF4-FFF2-40B4-BE49-F238E27FC236}">
                  <a16:creationId xmlns:a16="http://schemas.microsoft.com/office/drawing/2014/main" id="{C09F3290-6407-1049-AADA-87D0697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51" y="912816"/>
              <a:ext cx="13118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800" b="0" dirty="0"/>
                <a:t>      </a:t>
              </a:r>
              <a:r>
                <a:rPr lang="en-US" sz="1400" b="0" dirty="0">
                  <a:latin typeface="Consolas"/>
                  <a:cs typeface="Consolas"/>
                </a:rPr>
                <a:t>sales:</a:t>
              </a:r>
            </a:p>
          </p:txBody>
        </p:sp>
        <p:sp>
          <p:nvSpPr>
            <p:cNvPr id="63" name="Text Box 10">
              <a:extLst>
                <a:ext uri="{FF2B5EF4-FFF2-40B4-BE49-F238E27FC236}">
                  <a16:creationId xmlns:a16="http://schemas.microsoft.com/office/drawing/2014/main" id="{EC3508D5-7A8A-774E-A45E-2B2121BAF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622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4FC4C184-B2DD-EF41-A208-DDC4FC716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729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37</a:t>
              </a:r>
            </a:p>
          </p:txBody>
        </p:sp>
        <p:sp>
          <p:nvSpPr>
            <p:cNvPr id="65" name="Text Box 12">
              <a:extLst>
                <a:ext uri="{FF2B5EF4-FFF2-40B4-BE49-F238E27FC236}">
                  <a16:creationId xmlns:a16="http://schemas.microsoft.com/office/drawing/2014/main" id="{3408BC84-857C-B04D-B294-055A50C23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211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66" name="Text Box 13">
              <a:extLst>
                <a:ext uri="{FF2B5EF4-FFF2-40B4-BE49-F238E27FC236}">
                  <a16:creationId xmlns:a16="http://schemas.microsoft.com/office/drawing/2014/main" id="{099CB0F1-6ECB-F242-9876-DE6B1B3CD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6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22</a:t>
              </a:r>
            </a:p>
          </p:txBody>
        </p:sp>
        <p:sp>
          <p:nvSpPr>
            <p:cNvPr id="67" name="Text Box 14">
              <a:extLst>
                <a:ext uri="{FF2B5EF4-FFF2-40B4-BE49-F238E27FC236}">
                  <a16:creationId xmlns:a16="http://schemas.microsoft.com/office/drawing/2014/main" id="{8E848476-E708-4D4C-A88D-A9F5D739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739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68" name="Text Box 15">
              <a:extLst>
                <a:ext uri="{FF2B5EF4-FFF2-40B4-BE49-F238E27FC236}">
                  <a16:creationId xmlns:a16="http://schemas.microsoft.com/office/drawing/2014/main" id="{A1712B9C-55A8-CC4F-9038-A8B591C66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0303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40</a:t>
              </a:r>
            </a:p>
          </p:txBody>
        </p:sp>
        <p:sp>
          <p:nvSpPr>
            <p:cNvPr id="69" name="Text Box 16">
              <a:extLst>
                <a:ext uri="{FF2B5EF4-FFF2-40B4-BE49-F238E27FC236}">
                  <a16:creationId xmlns:a16="http://schemas.microsoft.com/office/drawing/2014/main" id="{EF14DE8E-F60A-3D44-97B8-C4DBF6305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785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70" name="Text Box 17">
              <a:extLst>
                <a:ext uri="{FF2B5EF4-FFF2-40B4-BE49-F238E27FC236}">
                  <a16:creationId xmlns:a16="http://schemas.microsoft.com/office/drawing/2014/main" id="{21FCBA9F-2147-D34C-AAD7-FC3124A15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590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</a:t>
              </a:r>
            </a:p>
          </p:txBody>
        </p:sp>
        <p:sp>
          <p:nvSpPr>
            <p:cNvPr id="71" name="Text Box 18">
              <a:extLst>
                <a:ext uri="{FF2B5EF4-FFF2-40B4-BE49-F238E27FC236}">
                  <a16:creationId xmlns:a16="http://schemas.microsoft.com/office/drawing/2014/main" id="{A1483126-AEF8-5741-94E0-9D5DADD42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313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72" name="Text Box 20">
              <a:extLst>
                <a:ext uri="{FF2B5EF4-FFF2-40B4-BE49-F238E27FC236}">
                  <a16:creationId xmlns:a16="http://schemas.microsoft.com/office/drawing/2014/main" id="{500B1089-9743-AF41-865D-0CDCE7379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3282" y="660738"/>
              <a:ext cx="53368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r>
                <a:rPr lang="en-US" sz="1400" dirty="0"/>
                <a:t>  </a:t>
              </a:r>
            </a:p>
          </p:txBody>
        </p:sp>
        <p:sp>
          <p:nvSpPr>
            <p:cNvPr id="73" name="Text Box 22">
              <a:extLst>
                <a:ext uri="{FF2B5EF4-FFF2-40B4-BE49-F238E27FC236}">
                  <a16:creationId xmlns:a16="http://schemas.microsoft.com/office/drawing/2014/main" id="{0BE777B5-36B3-E847-BBF8-9473B858F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532" y="724452"/>
              <a:ext cx="66302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85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CE2CD70-D59E-A841-A725-C003DA6A6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8875" y="842631"/>
              <a:ext cx="3282781" cy="633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>
                <a:lnSpc>
                  <a:spcPct val="9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</a:pPr>
              <a:r>
                <a:rPr lang="en-US" sz="1600" dirty="0">
                  <a:latin typeface="Times New Roman"/>
                  <a:cs typeface="Times New Roman"/>
                </a:rPr>
                <a:t>sales of coffee machines</a:t>
              </a:r>
              <a:br>
                <a:rPr lang="en-US" sz="1600" dirty="0">
                  <a:latin typeface="Times New Roman"/>
                  <a:cs typeface="Times New Roman"/>
                </a:rPr>
              </a:br>
              <a:r>
                <a:rPr lang="en-US" sz="1600" dirty="0">
                  <a:latin typeface="Times New Roman"/>
                  <a:cs typeface="Times New Roman"/>
                </a:rPr>
                <a:t>in 86 regions</a:t>
              </a:r>
            </a:p>
          </p:txBody>
        </p:sp>
        <p:sp>
          <p:nvSpPr>
            <p:cNvPr id="76" name="Text Box 17">
              <a:extLst>
                <a:ext uri="{FF2B5EF4-FFF2-40B4-BE49-F238E27FC236}">
                  <a16:creationId xmlns:a16="http://schemas.microsoft.com/office/drawing/2014/main" id="{4E4BAB4D-BCE8-8E4F-9D24-775DD6DE9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877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36</a:t>
              </a:r>
            </a:p>
          </p:txBody>
        </p:sp>
        <p:sp>
          <p:nvSpPr>
            <p:cNvPr id="77" name="Text Box 18">
              <a:extLst>
                <a:ext uri="{FF2B5EF4-FFF2-40B4-BE49-F238E27FC236}">
                  <a16:creationId xmlns:a16="http://schemas.microsoft.com/office/drawing/2014/main" id="{9CB41D78-3FAE-D348-B8E0-4C4097DE5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600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78" name="Text Box 17">
              <a:extLst>
                <a:ext uri="{FF2B5EF4-FFF2-40B4-BE49-F238E27FC236}">
                  <a16:creationId xmlns:a16="http://schemas.microsoft.com/office/drawing/2014/main" id="{29FA1DC9-7205-FA4C-9F08-0853B0355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36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79" name="Text Box 17">
              <a:extLst>
                <a:ext uri="{FF2B5EF4-FFF2-40B4-BE49-F238E27FC236}">
                  <a16:creationId xmlns:a16="http://schemas.microsoft.com/office/drawing/2014/main" id="{585B0C0C-B8FA-B14E-8590-AA0F7284B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044" y="974370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544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Rectangle 3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Array processing example: Sales reporting</a:t>
            </a:r>
            <a:endParaRPr lang="en-US" sz="1800" dirty="0"/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714086" y="1566432"/>
            <a:ext cx="6370436" cy="370396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82800" rIns="0" bIns="82800" anchor="t" anchorCtr="0"/>
          <a:lstStyle/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public class ArrayDemo {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public static void main(String[] args) {</a:t>
            </a:r>
          </a:p>
          <a:p>
            <a:pPr>
              <a:lnSpc>
                <a:spcPts val="1640"/>
              </a:lnSpc>
            </a:pPr>
            <a:endParaRPr lang="en-US" sz="1200" dirty="0">
              <a:latin typeface="Consolas"/>
              <a:ea typeface="Consolas"/>
              <a:cs typeface="Consolas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Builds a small array, for testing purposes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latin typeface="Consolas"/>
                <a:ea typeface="Consolas"/>
                <a:cs typeface="Consolas"/>
              </a:rPr>
              <a:t>int[] sales = </a:t>
            </a:r>
            <a:r>
              <a:rPr lang="is-IS" sz="1200">
                <a:latin typeface="Consolas"/>
                <a:ea typeface="Consolas"/>
                <a:cs typeface="Consolas"/>
              </a:rPr>
              <a:t>{24, 37, 22, 40, 32, 36}</a:t>
            </a:r>
            <a:r>
              <a:rPr lang="en-US" sz="1200" dirty="0">
                <a:latin typeface="Consolas"/>
                <a:ea typeface="Consolas"/>
                <a:cs typeface="Consolas"/>
              </a:rPr>
              <a:t>;</a:t>
            </a:r>
          </a:p>
          <a:p>
            <a:pPr>
              <a:lnSpc>
                <a:spcPts val="164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...</a:t>
            </a: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Prints the largest sales figure</a:t>
            </a: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     </a:t>
            </a: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EE080BC-0276-8B40-833B-B3826500C36B}"/>
              </a:ext>
            </a:extLst>
          </p:cNvPr>
          <p:cNvGrpSpPr/>
          <p:nvPr/>
        </p:nvGrpSpPr>
        <p:grpSpPr>
          <a:xfrm>
            <a:off x="128051" y="660738"/>
            <a:ext cx="8833605" cy="815892"/>
            <a:chOff x="128051" y="660738"/>
            <a:chExt cx="8833605" cy="815892"/>
          </a:xfrm>
        </p:grpSpPr>
        <p:sp>
          <p:nvSpPr>
            <p:cNvPr id="59" name="Text Box 8">
              <a:extLst>
                <a:ext uri="{FF2B5EF4-FFF2-40B4-BE49-F238E27FC236}">
                  <a16:creationId xmlns:a16="http://schemas.microsoft.com/office/drawing/2014/main" id="{02FCFF89-4BCD-8546-9108-9C6DB7BD9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62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24</a:t>
              </a:r>
            </a:p>
          </p:txBody>
        </p:sp>
        <p:sp>
          <p:nvSpPr>
            <p:cNvPr id="60" name="Text Box 9">
              <a:extLst>
                <a:ext uri="{FF2B5EF4-FFF2-40B4-BE49-F238E27FC236}">
                  <a16:creationId xmlns:a16="http://schemas.microsoft.com/office/drawing/2014/main" id="{E4E7ABF6-5F09-254A-8DAC-1001699A5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51" y="912816"/>
              <a:ext cx="13118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800" b="0" dirty="0"/>
                <a:t>      </a:t>
              </a:r>
              <a:r>
                <a:rPr lang="en-US" sz="1400" b="0" dirty="0">
                  <a:latin typeface="Consolas"/>
                  <a:cs typeface="Consolas"/>
                </a:rPr>
                <a:t>sales:</a:t>
              </a:r>
            </a:p>
          </p:txBody>
        </p:sp>
        <p:sp>
          <p:nvSpPr>
            <p:cNvPr id="61" name="Text Box 10">
              <a:extLst>
                <a:ext uri="{FF2B5EF4-FFF2-40B4-BE49-F238E27FC236}">
                  <a16:creationId xmlns:a16="http://schemas.microsoft.com/office/drawing/2014/main" id="{66FBD645-AA30-E84F-978C-28F7FF73D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622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2" name="Text Box 11">
              <a:extLst>
                <a:ext uri="{FF2B5EF4-FFF2-40B4-BE49-F238E27FC236}">
                  <a16:creationId xmlns:a16="http://schemas.microsoft.com/office/drawing/2014/main" id="{365C1003-6F32-B646-9AD6-622F01C2E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729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37</a:t>
              </a:r>
            </a:p>
          </p:txBody>
        </p:sp>
        <p:sp>
          <p:nvSpPr>
            <p:cNvPr id="63" name="Text Box 12">
              <a:extLst>
                <a:ext uri="{FF2B5EF4-FFF2-40B4-BE49-F238E27FC236}">
                  <a16:creationId xmlns:a16="http://schemas.microsoft.com/office/drawing/2014/main" id="{14C587F3-8925-D74E-9A2A-446B3203E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211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64" name="Text Box 13">
              <a:extLst>
                <a:ext uri="{FF2B5EF4-FFF2-40B4-BE49-F238E27FC236}">
                  <a16:creationId xmlns:a16="http://schemas.microsoft.com/office/drawing/2014/main" id="{DBE244CC-AE00-FD4D-9F55-E219B1493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6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22</a:t>
              </a:r>
            </a:p>
          </p:txBody>
        </p:sp>
        <p:sp>
          <p:nvSpPr>
            <p:cNvPr id="65" name="Text Box 14">
              <a:extLst>
                <a:ext uri="{FF2B5EF4-FFF2-40B4-BE49-F238E27FC236}">
                  <a16:creationId xmlns:a16="http://schemas.microsoft.com/office/drawing/2014/main" id="{C4E0CB87-24D9-3E4A-8AE1-A984AD82B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739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66" name="Text Box 15">
              <a:extLst>
                <a:ext uri="{FF2B5EF4-FFF2-40B4-BE49-F238E27FC236}">
                  <a16:creationId xmlns:a16="http://schemas.microsoft.com/office/drawing/2014/main" id="{8B6E1173-CACC-AF4F-A56C-A6AF95C84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0303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40</a:t>
              </a:r>
            </a:p>
          </p:txBody>
        </p:sp>
        <p:sp>
          <p:nvSpPr>
            <p:cNvPr id="67" name="Text Box 16">
              <a:extLst>
                <a:ext uri="{FF2B5EF4-FFF2-40B4-BE49-F238E27FC236}">
                  <a16:creationId xmlns:a16="http://schemas.microsoft.com/office/drawing/2014/main" id="{B48EE65C-0D8E-364E-9EE2-379F62AD2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785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68" name="Text Box 17">
              <a:extLst>
                <a:ext uri="{FF2B5EF4-FFF2-40B4-BE49-F238E27FC236}">
                  <a16:creationId xmlns:a16="http://schemas.microsoft.com/office/drawing/2014/main" id="{F71C9655-9E8E-3E4D-8440-5D92AB393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590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</a:t>
              </a:r>
            </a:p>
          </p:txBody>
        </p:sp>
        <p:sp>
          <p:nvSpPr>
            <p:cNvPr id="69" name="Text Box 18">
              <a:extLst>
                <a:ext uri="{FF2B5EF4-FFF2-40B4-BE49-F238E27FC236}">
                  <a16:creationId xmlns:a16="http://schemas.microsoft.com/office/drawing/2014/main" id="{C4D33EB5-813E-7F43-92BB-8F62D1A6C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313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70" name="Text Box 20">
              <a:extLst>
                <a:ext uri="{FF2B5EF4-FFF2-40B4-BE49-F238E27FC236}">
                  <a16:creationId xmlns:a16="http://schemas.microsoft.com/office/drawing/2014/main" id="{3DEB8DF8-3C91-F440-A1DD-AF6D82E7E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3282" y="660738"/>
              <a:ext cx="53368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r>
                <a:rPr lang="en-US" sz="1400" dirty="0"/>
                <a:t>  </a:t>
              </a:r>
            </a:p>
          </p:txBody>
        </p:sp>
        <p:sp>
          <p:nvSpPr>
            <p:cNvPr id="71" name="Text Box 22">
              <a:extLst>
                <a:ext uri="{FF2B5EF4-FFF2-40B4-BE49-F238E27FC236}">
                  <a16:creationId xmlns:a16="http://schemas.microsoft.com/office/drawing/2014/main" id="{38084B9C-4603-3C4C-8BAE-A302CE5C8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532" y="724452"/>
              <a:ext cx="66302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85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73D1C7-4DBD-754B-9F97-DF19549A0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8875" y="842631"/>
              <a:ext cx="3282781" cy="633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>
                <a:lnSpc>
                  <a:spcPct val="9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</a:pPr>
              <a:r>
                <a:rPr lang="en-US" sz="1600" dirty="0">
                  <a:latin typeface="Times New Roman"/>
                  <a:cs typeface="Times New Roman"/>
                </a:rPr>
                <a:t>sales of coffee machines</a:t>
              </a:r>
              <a:br>
                <a:rPr lang="en-US" sz="1600" dirty="0">
                  <a:latin typeface="Times New Roman"/>
                  <a:cs typeface="Times New Roman"/>
                </a:rPr>
              </a:br>
              <a:r>
                <a:rPr lang="en-US" sz="1600" dirty="0">
                  <a:latin typeface="Times New Roman"/>
                  <a:cs typeface="Times New Roman"/>
                </a:rPr>
                <a:t>in 86 regions</a:t>
              </a:r>
            </a:p>
          </p:txBody>
        </p:sp>
        <p:sp>
          <p:nvSpPr>
            <p:cNvPr id="73" name="Text Box 17">
              <a:extLst>
                <a:ext uri="{FF2B5EF4-FFF2-40B4-BE49-F238E27FC236}">
                  <a16:creationId xmlns:a16="http://schemas.microsoft.com/office/drawing/2014/main" id="{2873131A-76C8-B848-BBA7-2DA071483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877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36</a:t>
              </a:r>
            </a:p>
          </p:txBody>
        </p:sp>
        <p:sp>
          <p:nvSpPr>
            <p:cNvPr id="74" name="Text Box 18">
              <a:extLst>
                <a:ext uri="{FF2B5EF4-FFF2-40B4-BE49-F238E27FC236}">
                  <a16:creationId xmlns:a16="http://schemas.microsoft.com/office/drawing/2014/main" id="{F832C8D5-A238-0345-B525-C18BC2DB4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600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75" name="Text Box 17">
              <a:extLst>
                <a:ext uri="{FF2B5EF4-FFF2-40B4-BE49-F238E27FC236}">
                  <a16:creationId xmlns:a16="http://schemas.microsoft.com/office/drawing/2014/main" id="{9D2E0268-9A13-014B-BC82-8F01BE682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36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76" name="Text Box 17">
              <a:extLst>
                <a:ext uri="{FF2B5EF4-FFF2-40B4-BE49-F238E27FC236}">
                  <a16:creationId xmlns:a16="http://schemas.microsoft.com/office/drawing/2014/main" id="{DC04DDDC-205C-9146-B89C-08734C74B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044" y="974370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</p:grpSp>
      <p:sp>
        <p:nvSpPr>
          <p:cNvPr id="25" name="Rectangle 4">
            <a:extLst>
              <a:ext uri="{FF2B5EF4-FFF2-40B4-BE49-F238E27FC236}">
                <a16:creationId xmlns:a16="http://schemas.microsoft.com/office/drawing/2014/main" id="{1F17FBB4-B912-1E4C-AE2C-6C4A7694F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598" y="5090281"/>
            <a:ext cx="2773744" cy="754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2000" tIns="129600" rIns="0" bIns="82800" anchor="t" anchorCtr="0"/>
          <a:lstStyle/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Largest sales figure: 40  </a:t>
            </a:r>
          </a:p>
        </p:txBody>
      </p:sp>
    </p:spTree>
    <p:extLst>
      <p:ext uri="{BB962C8B-B14F-4D97-AF65-F5344CB8AC3E}">
        <p14:creationId xmlns:p14="http://schemas.microsoft.com/office/powerpoint/2010/main" val="374385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Rectangle 3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Array processing example: Sales reporting</a:t>
            </a:r>
            <a:endParaRPr lang="en-US" sz="1800" dirty="0"/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714086" y="1566432"/>
            <a:ext cx="6370436" cy="370396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82800" rIns="0" bIns="82800" anchor="t" anchorCtr="0"/>
          <a:lstStyle/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public class ArrayDemo {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public static void main(String[] args) {</a:t>
            </a:r>
          </a:p>
          <a:p>
            <a:pPr>
              <a:lnSpc>
                <a:spcPts val="164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Builds a small array, for testing purposes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latin typeface="Consolas"/>
                <a:ea typeface="Consolas"/>
                <a:cs typeface="Consolas"/>
              </a:rPr>
              <a:t>int[] sales = </a:t>
            </a:r>
            <a:r>
              <a:rPr lang="is-IS" sz="1200">
                <a:latin typeface="Consolas"/>
                <a:ea typeface="Consolas"/>
                <a:cs typeface="Consolas"/>
              </a:rPr>
              <a:t>{24, 37, 22, 40, 32, 36}</a:t>
            </a:r>
            <a:r>
              <a:rPr lang="en-US" sz="1200" dirty="0">
                <a:latin typeface="Consolas"/>
                <a:ea typeface="Consolas"/>
                <a:cs typeface="Consolas"/>
              </a:rPr>
              <a:t>;</a:t>
            </a:r>
          </a:p>
          <a:p>
            <a:pPr>
              <a:lnSpc>
                <a:spcPts val="164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...</a:t>
            </a: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Prints the largest sales figure</a:t>
            </a: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latin typeface="Consolas"/>
                <a:ea typeface="Consolas"/>
                <a:cs typeface="Consolas"/>
              </a:rPr>
              <a:t>int max = sales[0];</a:t>
            </a: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for (int i = 0; i &lt; sales.length; i++) {</a:t>
            </a: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   if (sales[i] &gt; max) {</a:t>
            </a: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      max = sales[i];</a:t>
            </a: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   }</a:t>
            </a: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}</a:t>
            </a: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System.out.</a:t>
            </a:r>
            <a:r>
              <a:rPr lang="en-US" sz="1200">
                <a:latin typeface="Consolas"/>
                <a:ea typeface="Consolas"/>
                <a:cs typeface="Consolas"/>
              </a:rPr>
              <a:t>println</a:t>
            </a:r>
            <a:r>
              <a:rPr lang="en-US" sz="1200" dirty="0">
                <a:latin typeface="Consolas"/>
                <a:ea typeface="Consolas"/>
                <a:cs typeface="Consolas"/>
              </a:rPr>
              <a:t>("Largest sale figure: " + max);</a:t>
            </a:r>
            <a:endParaRPr lang="en-US" sz="1200" dirty="0">
              <a:latin typeface="Consolas" charset="0"/>
              <a:cs typeface="Consolas" charset="0"/>
            </a:endParaRPr>
          </a:p>
          <a:p>
            <a:pPr>
              <a:lnSpc>
                <a:spcPts val="164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latin typeface="Consolas" charset="0"/>
                <a:ea typeface="Consolas"/>
                <a:cs typeface="Consolas" charset="0"/>
              </a:rPr>
              <a:t>       </a:t>
            </a:r>
            <a:r>
              <a:rPr lang="en-US" sz="1200" dirty="0">
                <a:latin typeface="Consolas"/>
                <a:ea typeface="Consolas"/>
                <a:cs typeface="Consolas"/>
              </a:rPr>
              <a:t>...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767598" y="5090281"/>
            <a:ext cx="2773744" cy="754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2000" tIns="129600" rIns="0" bIns="82800" anchor="t" anchorCtr="0"/>
          <a:lstStyle/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Largest sales figure: 40 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EE080BC-0276-8B40-833B-B3826500C36B}"/>
              </a:ext>
            </a:extLst>
          </p:cNvPr>
          <p:cNvGrpSpPr/>
          <p:nvPr/>
        </p:nvGrpSpPr>
        <p:grpSpPr>
          <a:xfrm>
            <a:off x="128051" y="660738"/>
            <a:ext cx="8833605" cy="815892"/>
            <a:chOff x="128051" y="660738"/>
            <a:chExt cx="8833605" cy="815892"/>
          </a:xfrm>
        </p:grpSpPr>
        <p:sp>
          <p:nvSpPr>
            <p:cNvPr id="59" name="Text Box 8">
              <a:extLst>
                <a:ext uri="{FF2B5EF4-FFF2-40B4-BE49-F238E27FC236}">
                  <a16:creationId xmlns:a16="http://schemas.microsoft.com/office/drawing/2014/main" id="{02FCFF89-4BCD-8546-9108-9C6DB7BD9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62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24</a:t>
              </a:r>
            </a:p>
          </p:txBody>
        </p:sp>
        <p:sp>
          <p:nvSpPr>
            <p:cNvPr id="60" name="Text Box 9">
              <a:extLst>
                <a:ext uri="{FF2B5EF4-FFF2-40B4-BE49-F238E27FC236}">
                  <a16:creationId xmlns:a16="http://schemas.microsoft.com/office/drawing/2014/main" id="{E4E7ABF6-5F09-254A-8DAC-1001699A5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51" y="912816"/>
              <a:ext cx="13118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800" b="0" dirty="0"/>
                <a:t>      </a:t>
              </a:r>
              <a:r>
                <a:rPr lang="en-US" sz="1400" b="0" dirty="0">
                  <a:latin typeface="Consolas"/>
                  <a:cs typeface="Consolas"/>
                </a:rPr>
                <a:t>sales:</a:t>
              </a:r>
            </a:p>
          </p:txBody>
        </p:sp>
        <p:sp>
          <p:nvSpPr>
            <p:cNvPr id="61" name="Text Box 10">
              <a:extLst>
                <a:ext uri="{FF2B5EF4-FFF2-40B4-BE49-F238E27FC236}">
                  <a16:creationId xmlns:a16="http://schemas.microsoft.com/office/drawing/2014/main" id="{66FBD645-AA30-E84F-978C-28F7FF73D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622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2" name="Text Box 11">
              <a:extLst>
                <a:ext uri="{FF2B5EF4-FFF2-40B4-BE49-F238E27FC236}">
                  <a16:creationId xmlns:a16="http://schemas.microsoft.com/office/drawing/2014/main" id="{365C1003-6F32-B646-9AD6-622F01C2E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729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37</a:t>
              </a:r>
            </a:p>
          </p:txBody>
        </p:sp>
        <p:sp>
          <p:nvSpPr>
            <p:cNvPr id="63" name="Text Box 12">
              <a:extLst>
                <a:ext uri="{FF2B5EF4-FFF2-40B4-BE49-F238E27FC236}">
                  <a16:creationId xmlns:a16="http://schemas.microsoft.com/office/drawing/2014/main" id="{14C587F3-8925-D74E-9A2A-446B3203E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211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64" name="Text Box 13">
              <a:extLst>
                <a:ext uri="{FF2B5EF4-FFF2-40B4-BE49-F238E27FC236}">
                  <a16:creationId xmlns:a16="http://schemas.microsoft.com/office/drawing/2014/main" id="{DBE244CC-AE00-FD4D-9F55-E219B1493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6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22</a:t>
              </a:r>
            </a:p>
          </p:txBody>
        </p:sp>
        <p:sp>
          <p:nvSpPr>
            <p:cNvPr id="65" name="Text Box 14">
              <a:extLst>
                <a:ext uri="{FF2B5EF4-FFF2-40B4-BE49-F238E27FC236}">
                  <a16:creationId xmlns:a16="http://schemas.microsoft.com/office/drawing/2014/main" id="{C4E0CB87-24D9-3E4A-8AE1-A984AD82B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739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66" name="Text Box 15">
              <a:extLst>
                <a:ext uri="{FF2B5EF4-FFF2-40B4-BE49-F238E27FC236}">
                  <a16:creationId xmlns:a16="http://schemas.microsoft.com/office/drawing/2014/main" id="{8B6E1173-CACC-AF4F-A56C-A6AF95C84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0303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40</a:t>
              </a:r>
            </a:p>
          </p:txBody>
        </p:sp>
        <p:sp>
          <p:nvSpPr>
            <p:cNvPr id="67" name="Text Box 16">
              <a:extLst>
                <a:ext uri="{FF2B5EF4-FFF2-40B4-BE49-F238E27FC236}">
                  <a16:creationId xmlns:a16="http://schemas.microsoft.com/office/drawing/2014/main" id="{B48EE65C-0D8E-364E-9EE2-379F62AD2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785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68" name="Text Box 17">
              <a:extLst>
                <a:ext uri="{FF2B5EF4-FFF2-40B4-BE49-F238E27FC236}">
                  <a16:creationId xmlns:a16="http://schemas.microsoft.com/office/drawing/2014/main" id="{F71C9655-9E8E-3E4D-8440-5D92AB393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590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</a:t>
              </a:r>
            </a:p>
          </p:txBody>
        </p:sp>
        <p:sp>
          <p:nvSpPr>
            <p:cNvPr id="69" name="Text Box 18">
              <a:extLst>
                <a:ext uri="{FF2B5EF4-FFF2-40B4-BE49-F238E27FC236}">
                  <a16:creationId xmlns:a16="http://schemas.microsoft.com/office/drawing/2014/main" id="{C4D33EB5-813E-7F43-92BB-8F62D1A6C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313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70" name="Text Box 20">
              <a:extLst>
                <a:ext uri="{FF2B5EF4-FFF2-40B4-BE49-F238E27FC236}">
                  <a16:creationId xmlns:a16="http://schemas.microsoft.com/office/drawing/2014/main" id="{3DEB8DF8-3C91-F440-A1DD-AF6D82E7E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3282" y="660738"/>
              <a:ext cx="53368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r>
                <a:rPr lang="en-US" sz="1400" dirty="0"/>
                <a:t>  </a:t>
              </a:r>
            </a:p>
          </p:txBody>
        </p:sp>
        <p:sp>
          <p:nvSpPr>
            <p:cNvPr id="71" name="Text Box 22">
              <a:extLst>
                <a:ext uri="{FF2B5EF4-FFF2-40B4-BE49-F238E27FC236}">
                  <a16:creationId xmlns:a16="http://schemas.microsoft.com/office/drawing/2014/main" id="{38084B9C-4603-3C4C-8BAE-A302CE5C8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532" y="724452"/>
              <a:ext cx="66302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85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73D1C7-4DBD-754B-9F97-DF19549A0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8875" y="842631"/>
              <a:ext cx="3282781" cy="633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>
                <a:lnSpc>
                  <a:spcPct val="9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</a:pPr>
              <a:r>
                <a:rPr lang="en-US" sz="1600" dirty="0">
                  <a:latin typeface="Times New Roman"/>
                  <a:cs typeface="Times New Roman"/>
                </a:rPr>
                <a:t>sales of coffee machines</a:t>
              </a:r>
              <a:br>
                <a:rPr lang="en-US" sz="1600" dirty="0">
                  <a:latin typeface="Times New Roman"/>
                  <a:cs typeface="Times New Roman"/>
                </a:rPr>
              </a:br>
              <a:r>
                <a:rPr lang="en-US" sz="1600" dirty="0">
                  <a:latin typeface="Times New Roman"/>
                  <a:cs typeface="Times New Roman"/>
                </a:rPr>
                <a:t>in 86 regions</a:t>
              </a:r>
            </a:p>
          </p:txBody>
        </p:sp>
        <p:sp>
          <p:nvSpPr>
            <p:cNvPr id="73" name="Text Box 17">
              <a:extLst>
                <a:ext uri="{FF2B5EF4-FFF2-40B4-BE49-F238E27FC236}">
                  <a16:creationId xmlns:a16="http://schemas.microsoft.com/office/drawing/2014/main" id="{2873131A-76C8-B848-BBA7-2DA071483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877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36</a:t>
              </a:r>
            </a:p>
          </p:txBody>
        </p:sp>
        <p:sp>
          <p:nvSpPr>
            <p:cNvPr id="74" name="Text Box 18">
              <a:extLst>
                <a:ext uri="{FF2B5EF4-FFF2-40B4-BE49-F238E27FC236}">
                  <a16:creationId xmlns:a16="http://schemas.microsoft.com/office/drawing/2014/main" id="{F832C8D5-A238-0345-B525-C18BC2DB4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600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75" name="Text Box 17">
              <a:extLst>
                <a:ext uri="{FF2B5EF4-FFF2-40B4-BE49-F238E27FC236}">
                  <a16:creationId xmlns:a16="http://schemas.microsoft.com/office/drawing/2014/main" id="{9D2E0268-9A13-014B-BC82-8F01BE682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36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76" name="Text Box 17">
              <a:extLst>
                <a:ext uri="{FF2B5EF4-FFF2-40B4-BE49-F238E27FC236}">
                  <a16:creationId xmlns:a16="http://schemas.microsoft.com/office/drawing/2014/main" id="{DC04DDDC-205C-9146-B89C-08734C74B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044" y="974370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4138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Rectangle 3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Array processing example: Sales reporting</a:t>
            </a:r>
            <a:endParaRPr lang="en-US" sz="1800" dirty="0"/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714086" y="1566432"/>
            <a:ext cx="7484952" cy="433859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82800" rIns="0" bIns="82800" anchor="t" anchorCtr="0"/>
          <a:lstStyle/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public class ArrayDemo {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public static void main(String[] args) {</a:t>
            </a:r>
          </a:p>
          <a:p>
            <a:pPr>
              <a:lnSpc>
                <a:spcPts val="164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Builds a small array, for testing purposes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latin typeface="Consolas"/>
                <a:ea typeface="Consolas"/>
                <a:cs typeface="Consolas"/>
              </a:rPr>
              <a:t>int[] sales = </a:t>
            </a:r>
            <a:r>
              <a:rPr lang="is-IS" sz="1200">
                <a:latin typeface="Consolas"/>
                <a:ea typeface="Consolas"/>
                <a:cs typeface="Consolas"/>
              </a:rPr>
              <a:t>{24, 37, 22, 40, 32, 36}</a:t>
            </a:r>
            <a:r>
              <a:rPr lang="en-US" sz="1200" dirty="0">
                <a:latin typeface="Consolas"/>
                <a:ea typeface="Consolas"/>
                <a:cs typeface="Consolas"/>
              </a:rPr>
              <a:t>;</a:t>
            </a:r>
          </a:p>
          <a:p>
            <a:pPr>
              <a:lnSpc>
                <a:spcPts val="164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...</a:t>
            </a: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Prints the least sales figure, and its index</a:t>
            </a: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endParaRPr lang="en-US" sz="1200" dirty="0">
              <a:latin typeface="Consolas"/>
              <a:ea typeface="Consolas"/>
              <a:cs typeface="Consolas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035684" y="5614219"/>
            <a:ext cx="4528655" cy="7668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29600" rIns="0" bIns="82800" anchor="t" anchorCtr="0"/>
          <a:lstStyle/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Region 2 had the least sales, with 22 units sold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6663F8D-3A0C-BB4F-945E-9D4C66D2055A}"/>
              </a:ext>
            </a:extLst>
          </p:cNvPr>
          <p:cNvGrpSpPr/>
          <p:nvPr/>
        </p:nvGrpSpPr>
        <p:grpSpPr>
          <a:xfrm>
            <a:off x="128051" y="660738"/>
            <a:ext cx="8833605" cy="815892"/>
            <a:chOff x="128051" y="660738"/>
            <a:chExt cx="8833605" cy="815892"/>
          </a:xfrm>
        </p:grpSpPr>
        <p:sp>
          <p:nvSpPr>
            <p:cNvPr id="59" name="Text Box 8">
              <a:extLst>
                <a:ext uri="{FF2B5EF4-FFF2-40B4-BE49-F238E27FC236}">
                  <a16:creationId xmlns:a16="http://schemas.microsoft.com/office/drawing/2014/main" id="{BE3F6641-4B1B-A94A-8154-628EFA1A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62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24</a:t>
              </a:r>
            </a:p>
          </p:txBody>
        </p:sp>
        <p:sp>
          <p:nvSpPr>
            <p:cNvPr id="60" name="Text Box 9">
              <a:extLst>
                <a:ext uri="{FF2B5EF4-FFF2-40B4-BE49-F238E27FC236}">
                  <a16:creationId xmlns:a16="http://schemas.microsoft.com/office/drawing/2014/main" id="{25598154-258A-0341-BE54-4C1326A20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51" y="912816"/>
              <a:ext cx="13118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800" b="0" dirty="0"/>
                <a:t>      </a:t>
              </a:r>
              <a:r>
                <a:rPr lang="en-US" sz="1400" b="0" dirty="0">
                  <a:latin typeface="Consolas"/>
                  <a:cs typeface="Consolas"/>
                </a:rPr>
                <a:t>sales:</a:t>
              </a:r>
            </a:p>
          </p:txBody>
        </p:sp>
        <p:sp>
          <p:nvSpPr>
            <p:cNvPr id="61" name="Text Box 10">
              <a:extLst>
                <a:ext uri="{FF2B5EF4-FFF2-40B4-BE49-F238E27FC236}">
                  <a16:creationId xmlns:a16="http://schemas.microsoft.com/office/drawing/2014/main" id="{ACDCE16F-2441-AB49-A1B9-AB66ECBB4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622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2" name="Text Box 11">
              <a:extLst>
                <a:ext uri="{FF2B5EF4-FFF2-40B4-BE49-F238E27FC236}">
                  <a16:creationId xmlns:a16="http://schemas.microsoft.com/office/drawing/2014/main" id="{7CCFC312-9D4B-FC47-A8E0-5CABD79BC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729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37</a:t>
              </a:r>
            </a:p>
          </p:txBody>
        </p:sp>
        <p:sp>
          <p:nvSpPr>
            <p:cNvPr id="63" name="Text Box 12">
              <a:extLst>
                <a:ext uri="{FF2B5EF4-FFF2-40B4-BE49-F238E27FC236}">
                  <a16:creationId xmlns:a16="http://schemas.microsoft.com/office/drawing/2014/main" id="{43AC42D0-2B79-B742-B829-206C345BC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211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64" name="Text Box 13">
              <a:extLst>
                <a:ext uri="{FF2B5EF4-FFF2-40B4-BE49-F238E27FC236}">
                  <a16:creationId xmlns:a16="http://schemas.microsoft.com/office/drawing/2014/main" id="{BF362686-0850-BD40-9CDA-06DCB2C48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6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22</a:t>
              </a:r>
            </a:p>
          </p:txBody>
        </p:sp>
        <p:sp>
          <p:nvSpPr>
            <p:cNvPr id="65" name="Text Box 14">
              <a:extLst>
                <a:ext uri="{FF2B5EF4-FFF2-40B4-BE49-F238E27FC236}">
                  <a16:creationId xmlns:a16="http://schemas.microsoft.com/office/drawing/2014/main" id="{14FD1C59-9A70-3541-953F-096BD7B21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739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66" name="Text Box 15">
              <a:extLst>
                <a:ext uri="{FF2B5EF4-FFF2-40B4-BE49-F238E27FC236}">
                  <a16:creationId xmlns:a16="http://schemas.microsoft.com/office/drawing/2014/main" id="{BBEA03CB-92E1-A241-9EB4-E4E33C258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0303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40</a:t>
              </a:r>
            </a:p>
          </p:txBody>
        </p:sp>
        <p:sp>
          <p:nvSpPr>
            <p:cNvPr id="67" name="Text Box 16">
              <a:extLst>
                <a:ext uri="{FF2B5EF4-FFF2-40B4-BE49-F238E27FC236}">
                  <a16:creationId xmlns:a16="http://schemas.microsoft.com/office/drawing/2014/main" id="{D0B238B7-72E4-4C4C-AB42-16C3D51ED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785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68" name="Text Box 17">
              <a:extLst>
                <a:ext uri="{FF2B5EF4-FFF2-40B4-BE49-F238E27FC236}">
                  <a16:creationId xmlns:a16="http://schemas.microsoft.com/office/drawing/2014/main" id="{B9424DA2-C4D4-5E4F-9854-FD5FDFC70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590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</a:t>
              </a:r>
            </a:p>
          </p:txBody>
        </p:sp>
        <p:sp>
          <p:nvSpPr>
            <p:cNvPr id="69" name="Text Box 18">
              <a:extLst>
                <a:ext uri="{FF2B5EF4-FFF2-40B4-BE49-F238E27FC236}">
                  <a16:creationId xmlns:a16="http://schemas.microsoft.com/office/drawing/2014/main" id="{D87CB022-853A-7E44-A259-FBD93637D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313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70" name="Text Box 20">
              <a:extLst>
                <a:ext uri="{FF2B5EF4-FFF2-40B4-BE49-F238E27FC236}">
                  <a16:creationId xmlns:a16="http://schemas.microsoft.com/office/drawing/2014/main" id="{F3230E67-EFC7-8045-8305-57785A70D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3282" y="660738"/>
              <a:ext cx="53368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r>
                <a:rPr lang="en-US" sz="1400" dirty="0"/>
                <a:t>  </a:t>
              </a:r>
            </a:p>
          </p:txBody>
        </p:sp>
        <p:sp>
          <p:nvSpPr>
            <p:cNvPr id="71" name="Text Box 22">
              <a:extLst>
                <a:ext uri="{FF2B5EF4-FFF2-40B4-BE49-F238E27FC236}">
                  <a16:creationId xmlns:a16="http://schemas.microsoft.com/office/drawing/2014/main" id="{CB483382-3C92-4544-9403-FEFCC92E6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532" y="724452"/>
              <a:ext cx="66302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85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9661C30-4DE4-0840-8E26-91A7BD783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8875" y="842631"/>
              <a:ext cx="3282781" cy="633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>
                <a:lnSpc>
                  <a:spcPct val="9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</a:pPr>
              <a:r>
                <a:rPr lang="en-US" sz="1600" dirty="0">
                  <a:latin typeface="Times New Roman"/>
                  <a:cs typeface="Times New Roman"/>
                </a:rPr>
                <a:t>sales of coffee machines</a:t>
              </a:r>
              <a:br>
                <a:rPr lang="en-US" sz="1600" dirty="0">
                  <a:latin typeface="Times New Roman"/>
                  <a:cs typeface="Times New Roman"/>
                </a:rPr>
              </a:br>
              <a:r>
                <a:rPr lang="en-US" sz="1600" dirty="0">
                  <a:latin typeface="Times New Roman"/>
                  <a:cs typeface="Times New Roman"/>
                </a:rPr>
                <a:t>in 86 regions</a:t>
              </a:r>
            </a:p>
          </p:txBody>
        </p:sp>
        <p:sp>
          <p:nvSpPr>
            <p:cNvPr id="73" name="Text Box 17">
              <a:extLst>
                <a:ext uri="{FF2B5EF4-FFF2-40B4-BE49-F238E27FC236}">
                  <a16:creationId xmlns:a16="http://schemas.microsoft.com/office/drawing/2014/main" id="{F8DDDC46-B52F-EA4D-9A7F-56DBCF09E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877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36</a:t>
              </a:r>
            </a:p>
          </p:txBody>
        </p:sp>
        <p:sp>
          <p:nvSpPr>
            <p:cNvPr id="74" name="Text Box 18">
              <a:extLst>
                <a:ext uri="{FF2B5EF4-FFF2-40B4-BE49-F238E27FC236}">
                  <a16:creationId xmlns:a16="http://schemas.microsoft.com/office/drawing/2014/main" id="{D13800B4-3035-5449-B743-59A37865F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600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75" name="Text Box 17">
              <a:extLst>
                <a:ext uri="{FF2B5EF4-FFF2-40B4-BE49-F238E27FC236}">
                  <a16:creationId xmlns:a16="http://schemas.microsoft.com/office/drawing/2014/main" id="{B2242893-D545-FA49-BB98-18E147D80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36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76" name="Text Box 17">
              <a:extLst>
                <a:ext uri="{FF2B5EF4-FFF2-40B4-BE49-F238E27FC236}">
                  <a16:creationId xmlns:a16="http://schemas.microsoft.com/office/drawing/2014/main" id="{E4756AAE-ED8C-8548-9A65-D781727E8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044" y="974370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6711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Rectangle 3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Array processing example: Sales reporting</a:t>
            </a:r>
            <a:endParaRPr lang="en-US" sz="1800" dirty="0"/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714086" y="1566432"/>
            <a:ext cx="7484952" cy="433859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82800" rIns="0" bIns="82800" anchor="t" anchorCtr="0"/>
          <a:lstStyle/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public class ArrayDemo {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public static void main(String[] args) {</a:t>
            </a:r>
          </a:p>
          <a:p>
            <a:pPr>
              <a:lnSpc>
                <a:spcPts val="164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Builds a small array, for testing purposes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int[] sales = </a:t>
            </a:r>
            <a:r>
              <a:rPr lang="is-IS" sz="1200">
                <a:latin typeface="Consolas"/>
                <a:ea typeface="Consolas"/>
                <a:cs typeface="Consolas"/>
              </a:rPr>
              <a:t>{24, 37, 22, 40, 32, 36}</a:t>
            </a:r>
            <a:r>
              <a:rPr lang="en-US" sz="1200" dirty="0">
                <a:latin typeface="Consolas"/>
                <a:ea typeface="Consolas"/>
                <a:cs typeface="Consolas"/>
              </a:rPr>
              <a:t>;</a:t>
            </a:r>
          </a:p>
          <a:p>
            <a:pPr>
              <a:lnSpc>
                <a:spcPts val="164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latin typeface="Consolas"/>
                <a:ea typeface="Consolas"/>
                <a:cs typeface="Consolas"/>
              </a:rPr>
              <a:t>...</a:t>
            </a: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Prints the least sales figure, and its index</a:t>
            </a: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latin typeface="Consolas"/>
                <a:ea typeface="Consolas"/>
                <a:cs typeface="Consolas"/>
              </a:rPr>
              <a:t>int min = sales[0];</a:t>
            </a: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int minIndex = 0;</a:t>
            </a: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for (int i = 0; i &lt; sales.length; i++) {</a:t>
            </a: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  if (sales[i] &lt; min) {</a:t>
            </a: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      min = sales[i];</a:t>
            </a: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      minIndex = i;</a:t>
            </a: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  }</a:t>
            </a: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}</a:t>
            </a: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System.out.</a:t>
            </a:r>
            <a:r>
              <a:rPr lang="en-US" sz="1200">
                <a:latin typeface="Consolas"/>
                <a:ea typeface="Consolas"/>
                <a:cs typeface="Consolas"/>
              </a:rPr>
              <a:t>println</a:t>
            </a:r>
            <a:r>
              <a:rPr lang="en-US" sz="1200" dirty="0">
                <a:latin typeface="Consolas"/>
                <a:ea typeface="Consolas"/>
                <a:cs typeface="Consolas"/>
              </a:rPr>
              <a:t>("Region " + minIndex +</a:t>
            </a:r>
          </a:p>
          <a:p>
            <a:pPr>
              <a:lnSpc>
                <a:spcPts val="1480"/>
              </a:lnSpc>
              <a:spcBef>
                <a:spcPts val="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                   " had the least sales, with " + min + " units sold");</a:t>
            </a:r>
            <a:endParaRPr lang="en-US" sz="1200" dirty="0">
              <a:latin typeface="Consolas" charset="0"/>
              <a:cs typeface="Consolas" charset="0"/>
            </a:endParaRPr>
          </a:p>
          <a:p>
            <a:pPr>
              <a:lnSpc>
                <a:spcPts val="164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latin typeface="Consolas" charset="0"/>
                <a:ea typeface="Consolas"/>
                <a:cs typeface="Consolas" charset="0"/>
              </a:rPr>
              <a:t>        </a:t>
            </a:r>
            <a:r>
              <a:rPr lang="en-US" sz="1200" dirty="0">
                <a:latin typeface="Consolas"/>
                <a:ea typeface="Consolas"/>
                <a:cs typeface="Consolas"/>
              </a:rPr>
              <a:t>...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035684" y="5614219"/>
            <a:ext cx="4528655" cy="7668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29600" rIns="0" bIns="82800" anchor="t" anchorCtr="0"/>
          <a:lstStyle/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Region 2 had the least sales, with 22 units sold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6663F8D-3A0C-BB4F-945E-9D4C66D2055A}"/>
              </a:ext>
            </a:extLst>
          </p:cNvPr>
          <p:cNvGrpSpPr/>
          <p:nvPr/>
        </p:nvGrpSpPr>
        <p:grpSpPr>
          <a:xfrm>
            <a:off x="128051" y="660738"/>
            <a:ext cx="8833605" cy="815892"/>
            <a:chOff x="128051" y="660738"/>
            <a:chExt cx="8833605" cy="815892"/>
          </a:xfrm>
        </p:grpSpPr>
        <p:sp>
          <p:nvSpPr>
            <p:cNvPr id="59" name="Text Box 8">
              <a:extLst>
                <a:ext uri="{FF2B5EF4-FFF2-40B4-BE49-F238E27FC236}">
                  <a16:creationId xmlns:a16="http://schemas.microsoft.com/office/drawing/2014/main" id="{BE3F6641-4B1B-A94A-8154-628EFA1A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62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24</a:t>
              </a:r>
            </a:p>
          </p:txBody>
        </p:sp>
        <p:sp>
          <p:nvSpPr>
            <p:cNvPr id="60" name="Text Box 9">
              <a:extLst>
                <a:ext uri="{FF2B5EF4-FFF2-40B4-BE49-F238E27FC236}">
                  <a16:creationId xmlns:a16="http://schemas.microsoft.com/office/drawing/2014/main" id="{25598154-258A-0341-BE54-4C1326A20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51" y="912816"/>
              <a:ext cx="13118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800" b="0" dirty="0"/>
                <a:t>      </a:t>
              </a:r>
              <a:r>
                <a:rPr lang="en-US" sz="1400" b="0" dirty="0">
                  <a:latin typeface="Consolas"/>
                  <a:cs typeface="Consolas"/>
                </a:rPr>
                <a:t>sales:</a:t>
              </a:r>
            </a:p>
          </p:txBody>
        </p:sp>
        <p:sp>
          <p:nvSpPr>
            <p:cNvPr id="61" name="Text Box 10">
              <a:extLst>
                <a:ext uri="{FF2B5EF4-FFF2-40B4-BE49-F238E27FC236}">
                  <a16:creationId xmlns:a16="http://schemas.microsoft.com/office/drawing/2014/main" id="{ACDCE16F-2441-AB49-A1B9-AB66ECBB4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622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2" name="Text Box 11">
              <a:extLst>
                <a:ext uri="{FF2B5EF4-FFF2-40B4-BE49-F238E27FC236}">
                  <a16:creationId xmlns:a16="http://schemas.microsoft.com/office/drawing/2014/main" id="{7CCFC312-9D4B-FC47-A8E0-5CABD79BC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729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37</a:t>
              </a:r>
            </a:p>
          </p:txBody>
        </p:sp>
        <p:sp>
          <p:nvSpPr>
            <p:cNvPr id="63" name="Text Box 12">
              <a:extLst>
                <a:ext uri="{FF2B5EF4-FFF2-40B4-BE49-F238E27FC236}">
                  <a16:creationId xmlns:a16="http://schemas.microsoft.com/office/drawing/2014/main" id="{43AC42D0-2B79-B742-B829-206C345BC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211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64" name="Text Box 13">
              <a:extLst>
                <a:ext uri="{FF2B5EF4-FFF2-40B4-BE49-F238E27FC236}">
                  <a16:creationId xmlns:a16="http://schemas.microsoft.com/office/drawing/2014/main" id="{BF362686-0850-BD40-9CDA-06DCB2C48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6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22</a:t>
              </a:r>
            </a:p>
          </p:txBody>
        </p:sp>
        <p:sp>
          <p:nvSpPr>
            <p:cNvPr id="65" name="Text Box 14">
              <a:extLst>
                <a:ext uri="{FF2B5EF4-FFF2-40B4-BE49-F238E27FC236}">
                  <a16:creationId xmlns:a16="http://schemas.microsoft.com/office/drawing/2014/main" id="{14FD1C59-9A70-3541-953F-096BD7B21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739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66" name="Text Box 15">
              <a:extLst>
                <a:ext uri="{FF2B5EF4-FFF2-40B4-BE49-F238E27FC236}">
                  <a16:creationId xmlns:a16="http://schemas.microsoft.com/office/drawing/2014/main" id="{BBEA03CB-92E1-A241-9EB4-E4E33C258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0303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40</a:t>
              </a:r>
            </a:p>
          </p:txBody>
        </p:sp>
        <p:sp>
          <p:nvSpPr>
            <p:cNvPr id="67" name="Text Box 16">
              <a:extLst>
                <a:ext uri="{FF2B5EF4-FFF2-40B4-BE49-F238E27FC236}">
                  <a16:creationId xmlns:a16="http://schemas.microsoft.com/office/drawing/2014/main" id="{D0B238B7-72E4-4C4C-AB42-16C3D51ED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785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68" name="Text Box 17">
              <a:extLst>
                <a:ext uri="{FF2B5EF4-FFF2-40B4-BE49-F238E27FC236}">
                  <a16:creationId xmlns:a16="http://schemas.microsoft.com/office/drawing/2014/main" id="{B9424DA2-C4D4-5E4F-9854-FD5FDFC70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590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</a:t>
              </a:r>
            </a:p>
          </p:txBody>
        </p:sp>
        <p:sp>
          <p:nvSpPr>
            <p:cNvPr id="69" name="Text Box 18">
              <a:extLst>
                <a:ext uri="{FF2B5EF4-FFF2-40B4-BE49-F238E27FC236}">
                  <a16:creationId xmlns:a16="http://schemas.microsoft.com/office/drawing/2014/main" id="{D87CB022-853A-7E44-A259-FBD93637D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313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70" name="Text Box 20">
              <a:extLst>
                <a:ext uri="{FF2B5EF4-FFF2-40B4-BE49-F238E27FC236}">
                  <a16:creationId xmlns:a16="http://schemas.microsoft.com/office/drawing/2014/main" id="{F3230E67-EFC7-8045-8305-57785A70D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3282" y="660738"/>
              <a:ext cx="53368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r>
                <a:rPr lang="en-US" sz="1400" dirty="0"/>
                <a:t>  </a:t>
              </a:r>
            </a:p>
          </p:txBody>
        </p:sp>
        <p:sp>
          <p:nvSpPr>
            <p:cNvPr id="71" name="Text Box 22">
              <a:extLst>
                <a:ext uri="{FF2B5EF4-FFF2-40B4-BE49-F238E27FC236}">
                  <a16:creationId xmlns:a16="http://schemas.microsoft.com/office/drawing/2014/main" id="{CB483382-3C92-4544-9403-FEFCC92E6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532" y="724452"/>
              <a:ext cx="66302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85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9661C30-4DE4-0840-8E26-91A7BD783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8875" y="842631"/>
              <a:ext cx="3282781" cy="633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>
                <a:lnSpc>
                  <a:spcPct val="9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</a:pPr>
              <a:r>
                <a:rPr lang="en-US" sz="1600" dirty="0">
                  <a:latin typeface="Times New Roman"/>
                  <a:cs typeface="Times New Roman"/>
                </a:rPr>
                <a:t>sales of coffee machines</a:t>
              </a:r>
              <a:br>
                <a:rPr lang="en-US" sz="1600" dirty="0">
                  <a:latin typeface="Times New Roman"/>
                  <a:cs typeface="Times New Roman"/>
                </a:rPr>
              </a:br>
              <a:r>
                <a:rPr lang="en-US" sz="1600" dirty="0">
                  <a:latin typeface="Times New Roman"/>
                  <a:cs typeface="Times New Roman"/>
                </a:rPr>
                <a:t>in 86 regions</a:t>
              </a:r>
            </a:p>
          </p:txBody>
        </p:sp>
        <p:sp>
          <p:nvSpPr>
            <p:cNvPr id="73" name="Text Box 17">
              <a:extLst>
                <a:ext uri="{FF2B5EF4-FFF2-40B4-BE49-F238E27FC236}">
                  <a16:creationId xmlns:a16="http://schemas.microsoft.com/office/drawing/2014/main" id="{F8DDDC46-B52F-EA4D-9A7F-56DBCF09E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877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36</a:t>
              </a:r>
            </a:p>
          </p:txBody>
        </p:sp>
        <p:sp>
          <p:nvSpPr>
            <p:cNvPr id="74" name="Text Box 18">
              <a:extLst>
                <a:ext uri="{FF2B5EF4-FFF2-40B4-BE49-F238E27FC236}">
                  <a16:creationId xmlns:a16="http://schemas.microsoft.com/office/drawing/2014/main" id="{D13800B4-3035-5449-B743-59A37865F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600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75" name="Text Box 17">
              <a:extLst>
                <a:ext uri="{FF2B5EF4-FFF2-40B4-BE49-F238E27FC236}">
                  <a16:creationId xmlns:a16="http://schemas.microsoft.com/office/drawing/2014/main" id="{B2242893-D545-FA49-BB98-18E147D80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36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76" name="Text Box 17">
              <a:extLst>
                <a:ext uri="{FF2B5EF4-FFF2-40B4-BE49-F238E27FC236}">
                  <a16:creationId xmlns:a16="http://schemas.microsoft.com/office/drawing/2014/main" id="{E4756AAE-ED8C-8548-9A65-D781727E8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044" y="974370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8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78" name="Rectangle 34"/>
          <p:cNvSpPr>
            <a:spLocks noChangeArrowheads="1"/>
          </p:cNvSpPr>
          <p:nvPr/>
        </p:nvSpPr>
        <p:spPr bwMode="auto">
          <a:xfrm>
            <a:off x="714085" y="1566432"/>
            <a:ext cx="5050167" cy="405558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82800" rIns="0" bIns="82800" anchor="t" anchorCtr="0"/>
          <a:lstStyle/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public class ArrayDemo {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public static void main(String[] args) {</a:t>
            </a:r>
          </a:p>
          <a:p>
            <a:pPr>
              <a:lnSpc>
                <a:spcPts val="164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Builds a small array, for testing purposes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latin typeface="Consolas"/>
                <a:ea typeface="Consolas"/>
                <a:cs typeface="Consolas"/>
              </a:rPr>
              <a:t>int[] sales = </a:t>
            </a:r>
            <a:r>
              <a:rPr lang="is-IS" sz="1200">
                <a:latin typeface="Consolas"/>
                <a:ea typeface="Consolas"/>
                <a:cs typeface="Consolas"/>
              </a:rPr>
              <a:t>{24, 37, 22, 40, 32, 36}</a:t>
            </a:r>
            <a:r>
              <a:rPr lang="en-US" sz="1200" dirty="0">
                <a:latin typeface="Consolas"/>
                <a:ea typeface="Consolas"/>
                <a:cs typeface="Consolas"/>
              </a:rPr>
              <a:t>;</a:t>
            </a: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...</a:t>
            </a: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Increases all sales by 10%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</a:t>
            </a: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>
              <a:lnSpc>
                <a:spcPts val="164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Prints all the sales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</a:t>
            </a: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latin typeface="Consolas"/>
                <a:ea typeface="Consolas"/>
                <a:cs typeface="Consolas"/>
              </a:rPr>
              <a:t> </a:t>
            </a:r>
          </a:p>
          <a:p>
            <a:pPr>
              <a:lnSpc>
                <a:spcPts val="1640"/>
              </a:lnSpc>
            </a:pPr>
            <a:endParaRPr lang="en-US" sz="1200" dirty="0">
              <a:latin typeface="Consolas" charset="0"/>
              <a:cs typeface="Consolas" charset="0"/>
            </a:endParaRPr>
          </a:p>
        </p:txBody>
      </p:sp>
      <p:sp>
        <p:nvSpPr>
          <p:cNvPr id="8211" name="Rectangle 3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Array processing example: Sales reporting</a:t>
            </a:r>
            <a:endParaRPr lang="en-US" sz="1800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601133" y="5180131"/>
            <a:ext cx="2326238" cy="8837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2000" tIns="129600" rIns="0" bIns="82800" anchor="t" anchorCtr="0"/>
          <a:lstStyle/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...</a:t>
            </a:r>
          </a:p>
          <a:p>
            <a:pPr>
              <a:lnSpc>
                <a:spcPts val="1640"/>
              </a:lnSpc>
              <a:spcBef>
                <a:spcPts val="12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26 40 24 44 35 39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919A62E-A944-C449-B744-ED95E9DD4719}"/>
              </a:ext>
            </a:extLst>
          </p:cNvPr>
          <p:cNvGrpSpPr/>
          <p:nvPr/>
        </p:nvGrpSpPr>
        <p:grpSpPr>
          <a:xfrm>
            <a:off x="128051" y="660738"/>
            <a:ext cx="8833605" cy="815892"/>
            <a:chOff x="128051" y="660738"/>
            <a:chExt cx="8833605" cy="815892"/>
          </a:xfrm>
        </p:grpSpPr>
        <p:sp>
          <p:nvSpPr>
            <p:cNvPr id="59" name="Text Box 8">
              <a:extLst>
                <a:ext uri="{FF2B5EF4-FFF2-40B4-BE49-F238E27FC236}">
                  <a16:creationId xmlns:a16="http://schemas.microsoft.com/office/drawing/2014/main" id="{A90CF8F9-1164-7640-A79B-26C801F1D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62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24</a:t>
              </a:r>
            </a:p>
          </p:txBody>
        </p:sp>
        <p:sp>
          <p:nvSpPr>
            <p:cNvPr id="60" name="Text Box 9">
              <a:extLst>
                <a:ext uri="{FF2B5EF4-FFF2-40B4-BE49-F238E27FC236}">
                  <a16:creationId xmlns:a16="http://schemas.microsoft.com/office/drawing/2014/main" id="{4BB8533F-6538-FB44-8283-84B592704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51" y="912816"/>
              <a:ext cx="13118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800" b="0" dirty="0"/>
                <a:t>      </a:t>
              </a:r>
              <a:r>
                <a:rPr lang="en-US" sz="1400" b="0" dirty="0">
                  <a:latin typeface="Consolas"/>
                  <a:cs typeface="Consolas"/>
                </a:rPr>
                <a:t>sales:</a:t>
              </a:r>
            </a:p>
          </p:txBody>
        </p:sp>
        <p:sp>
          <p:nvSpPr>
            <p:cNvPr id="61" name="Text Box 10">
              <a:extLst>
                <a:ext uri="{FF2B5EF4-FFF2-40B4-BE49-F238E27FC236}">
                  <a16:creationId xmlns:a16="http://schemas.microsoft.com/office/drawing/2014/main" id="{0808F826-A10A-D14C-8F3E-CBC2E0307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622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2" name="Text Box 11">
              <a:extLst>
                <a:ext uri="{FF2B5EF4-FFF2-40B4-BE49-F238E27FC236}">
                  <a16:creationId xmlns:a16="http://schemas.microsoft.com/office/drawing/2014/main" id="{4EFBB6CB-7F69-CE4E-8456-3DF6CAD0C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729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37</a:t>
              </a:r>
            </a:p>
          </p:txBody>
        </p:sp>
        <p:sp>
          <p:nvSpPr>
            <p:cNvPr id="63" name="Text Box 12">
              <a:extLst>
                <a:ext uri="{FF2B5EF4-FFF2-40B4-BE49-F238E27FC236}">
                  <a16:creationId xmlns:a16="http://schemas.microsoft.com/office/drawing/2014/main" id="{4B17F19C-35B6-3A44-9079-F3859A872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211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64" name="Text Box 13">
              <a:extLst>
                <a:ext uri="{FF2B5EF4-FFF2-40B4-BE49-F238E27FC236}">
                  <a16:creationId xmlns:a16="http://schemas.microsoft.com/office/drawing/2014/main" id="{3D7340EB-0887-B247-902C-84A49B3E7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6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22</a:t>
              </a:r>
            </a:p>
          </p:txBody>
        </p:sp>
        <p:sp>
          <p:nvSpPr>
            <p:cNvPr id="65" name="Text Box 14">
              <a:extLst>
                <a:ext uri="{FF2B5EF4-FFF2-40B4-BE49-F238E27FC236}">
                  <a16:creationId xmlns:a16="http://schemas.microsoft.com/office/drawing/2014/main" id="{A948B589-B538-634B-91DB-89158EE94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739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66" name="Text Box 15">
              <a:extLst>
                <a:ext uri="{FF2B5EF4-FFF2-40B4-BE49-F238E27FC236}">
                  <a16:creationId xmlns:a16="http://schemas.microsoft.com/office/drawing/2014/main" id="{B57A7097-8F70-2D4F-B051-A31400197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0303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40</a:t>
              </a:r>
            </a:p>
          </p:txBody>
        </p:sp>
        <p:sp>
          <p:nvSpPr>
            <p:cNvPr id="67" name="Text Box 16">
              <a:extLst>
                <a:ext uri="{FF2B5EF4-FFF2-40B4-BE49-F238E27FC236}">
                  <a16:creationId xmlns:a16="http://schemas.microsoft.com/office/drawing/2014/main" id="{3ADFD3EE-6767-D149-9E47-066DB1CAB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785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68" name="Text Box 17">
              <a:extLst>
                <a:ext uri="{FF2B5EF4-FFF2-40B4-BE49-F238E27FC236}">
                  <a16:creationId xmlns:a16="http://schemas.microsoft.com/office/drawing/2014/main" id="{89392E89-5DAF-3A4A-8A72-E23BAA920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590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</a:t>
              </a:r>
            </a:p>
          </p:txBody>
        </p:sp>
        <p:sp>
          <p:nvSpPr>
            <p:cNvPr id="69" name="Text Box 18">
              <a:extLst>
                <a:ext uri="{FF2B5EF4-FFF2-40B4-BE49-F238E27FC236}">
                  <a16:creationId xmlns:a16="http://schemas.microsoft.com/office/drawing/2014/main" id="{93DB75DA-085F-F549-A478-7BCE71C40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313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70" name="Text Box 20">
              <a:extLst>
                <a:ext uri="{FF2B5EF4-FFF2-40B4-BE49-F238E27FC236}">
                  <a16:creationId xmlns:a16="http://schemas.microsoft.com/office/drawing/2014/main" id="{A68A23DF-266E-074E-8EE1-FF3F6ED4C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3282" y="660738"/>
              <a:ext cx="53368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r>
                <a:rPr lang="en-US" sz="1400" dirty="0"/>
                <a:t>  </a:t>
              </a:r>
            </a:p>
          </p:txBody>
        </p:sp>
        <p:sp>
          <p:nvSpPr>
            <p:cNvPr id="71" name="Text Box 22">
              <a:extLst>
                <a:ext uri="{FF2B5EF4-FFF2-40B4-BE49-F238E27FC236}">
                  <a16:creationId xmlns:a16="http://schemas.microsoft.com/office/drawing/2014/main" id="{DD20E55A-2386-2E4B-ABEB-16D769BA2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532" y="724452"/>
              <a:ext cx="66302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85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94A9C0E-6731-884F-9BFD-06B79DF46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8875" y="842631"/>
              <a:ext cx="3282781" cy="633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>
                <a:lnSpc>
                  <a:spcPct val="9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</a:pPr>
              <a:r>
                <a:rPr lang="en-US" sz="1600" dirty="0">
                  <a:latin typeface="Times New Roman"/>
                  <a:cs typeface="Times New Roman"/>
                </a:rPr>
                <a:t>sales of coffee machines</a:t>
              </a:r>
              <a:br>
                <a:rPr lang="en-US" sz="1600" dirty="0">
                  <a:latin typeface="Times New Roman"/>
                  <a:cs typeface="Times New Roman"/>
                </a:rPr>
              </a:br>
              <a:r>
                <a:rPr lang="en-US" sz="1600" dirty="0">
                  <a:latin typeface="Times New Roman"/>
                  <a:cs typeface="Times New Roman"/>
                </a:rPr>
                <a:t>in 86 regions</a:t>
              </a:r>
            </a:p>
          </p:txBody>
        </p:sp>
        <p:sp>
          <p:nvSpPr>
            <p:cNvPr id="73" name="Text Box 17">
              <a:extLst>
                <a:ext uri="{FF2B5EF4-FFF2-40B4-BE49-F238E27FC236}">
                  <a16:creationId xmlns:a16="http://schemas.microsoft.com/office/drawing/2014/main" id="{42B55FFD-DD04-9E4E-82E5-62D21E834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877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36</a:t>
              </a:r>
            </a:p>
          </p:txBody>
        </p:sp>
        <p:sp>
          <p:nvSpPr>
            <p:cNvPr id="74" name="Text Box 18">
              <a:extLst>
                <a:ext uri="{FF2B5EF4-FFF2-40B4-BE49-F238E27FC236}">
                  <a16:creationId xmlns:a16="http://schemas.microsoft.com/office/drawing/2014/main" id="{B33DB435-2E43-4548-85ED-84E31E53C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600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75" name="Text Box 17">
              <a:extLst>
                <a:ext uri="{FF2B5EF4-FFF2-40B4-BE49-F238E27FC236}">
                  <a16:creationId xmlns:a16="http://schemas.microsoft.com/office/drawing/2014/main" id="{77D37C58-FCA3-384B-A031-C67491350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36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76" name="Text Box 17">
              <a:extLst>
                <a:ext uri="{FF2B5EF4-FFF2-40B4-BE49-F238E27FC236}">
                  <a16:creationId xmlns:a16="http://schemas.microsoft.com/office/drawing/2014/main" id="{D6E6CCBD-2A4D-1E44-BF4A-7C44E66E3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044" y="974370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1769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78" name="Rectangle 34"/>
          <p:cNvSpPr>
            <a:spLocks noChangeArrowheads="1"/>
          </p:cNvSpPr>
          <p:nvPr/>
        </p:nvSpPr>
        <p:spPr bwMode="auto">
          <a:xfrm>
            <a:off x="714085" y="1566432"/>
            <a:ext cx="5050167" cy="405558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82800" rIns="0" bIns="82800" anchor="t" anchorCtr="0"/>
          <a:lstStyle/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public class ArrayDemo {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public static void main(String[] args) {</a:t>
            </a:r>
          </a:p>
          <a:p>
            <a:pPr>
              <a:lnSpc>
                <a:spcPts val="164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Builds a small array, for testing purposes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latin typeface="Consolas"/>
                <a:ea typeface="Consolas"/>
                <a:cs typeface="Consolas"/>
              </a:rPr>
              <a:t>int[] sales = </a:t>
            </a:r>
            <a:r>
              <a:rPr lang="is-IS" sz="1200">
                <a:latin typeface="Consolas"/>
                <a:ea typeface="Consolas"/>
                <a:cs typeface="Consolas"/>
              </a:rPr>
              <a:t>{24, 37, 22, 40, 32, 36}</a:t>
            </a:r>
            <a:r>
              <a:rPr lang="en-US" sz="1200" dirty="0">
                <a:latin typeface="Consolas"/>
                <a:ea typeface="Consolas"/>
                <a:cs typeface="Consolas"/>
              </a:rPr>
              <a:t>;</a:t>
            </a: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...</a:t>
            </a: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Increases all sales by 10%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latin typeface="Consolas"/>
                <a:ea typeface="Consolas"/>
                <a:cs typeface="Consolas"/>
              </a:rPr>
              <a:t>for (int i = 0; i &lt; sales.length; i++) {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   sales[i] = (int) (sales[i] * 1.1);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}</a:t>
            </a:r>
          </a:p>
          <a:p>
            <a:pPr>
              <a:lnSpc>
                <a:spcPts val="164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Prints all the sales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200" dirty="0">
                <a:latin typeface="Consolas"/>
                <a:ea typeface="Consolas"/>
                <a:cs typeface="Consolas"/>
              </a:rPr>
              <a:t>for (int i = 0; i &lt; sales.length; i++) {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   System.out.print(sales[i] + " ");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...</a:t>
            </a:r>
          </a:p>
          <a:p>
            <a:pPr>
              <a:lnSpc>
                <a:spcPts val="1640"/>
              </a:lnSpc>
            </a:pPr>
            <a:endParaRPr lang="en-US" sz="1200" dirty="0">
              <a:latin typeface="Consolas" charset="0"/>
              <a:cs typeface="Consolas" charset="0"/>
            </a:endParaRPr>
          </a:p>
        </p:txBody>
      </p:sp>
      <p:sp>
        <p:nvSpPr>
          <p:cNvPr id="8211" name="Rectangle 3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Array processing example: Sales reporting</a:t>
            </a:r>
            <a:endParaRPr lang="en-US" sz="1800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601133" y="5180131"/>
            <a:ext cx="2326238" cy="8837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2000" tIns="129600" rIns="0" bIns="82800" anchor="t" anchorCtr="0"/>
          <a:lstStyle/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...</a:t>
            </a:r>
          </a:p>
          <a:p>
            <a:pPr>
              <a:lnSpc>
                <a:spcPts val="1640"/>
              </a:lnSpc>
              <a:spcBef>
                <a:spcPts val="12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26 40 24 44 35 39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919A62E-A944-C449-B744-ED95E9DD4719}"/>
              </a:ext>
            </a:extLst>
          </p:cNvPr>
          <p:cNvGrpSpPr/>
          <p:nvPr/>
        </p:nvGrpSpPr>
        <p:grpSpPr>
          <a:xfrm>
            <a:off x="128051" y="660738"/>
            <a:ext cx="8833605" cy="815892"/>
            <a:chOff x="128051" y="660738"/>
            <a:chExt cx="8833605" cy="815892"/>
          </a:xfrm>
        </p:grpSpPr>
        <p:sp>
          <p:nvSpPr>
            <p:cNvPr id="59" name="Text Box 8">
              <a:extLst>
                <a:ext uri="{FF2B5EF4-FFF2-40B4-BE49-F238E27FC236}">
                  <a16:creationId xmlns:a16="http://schemas.microsoft.com/office/drawing/2014/main" id="{A90CF8F9-1164-7640-A79B-26C801F1D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62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24</a:t>
              </a:r>
            </a:p>
          </p:txBody>
        </p:sp>
        <p:sp>
          <p:nvSpPr>
            <p:cNvPr id="60" name="Text Box 9">
              <a:extLst>
                <a:ext uri="{FF2B5EF4-FFF2-40B4-BE49-F238E27FC236}">
                  <a16:creationId xmlns:a16="http://schemas.microsoft.com/office/drawing/2014/main" id="{4BB8533F-6538-FB44-8283-84B592704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51" y="912816"/>
              <a:ext cx="13118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800" b="0" dirty="0"/>
                <a:t>      </a:t>
              </a:r>
              <a:r>
                <a:rPr lang="en-US" sz="1400" b="0" dirty="0">
                  <a:latin typeface="Consolas"/>
                  <a:cs typeface="Consolas"/>
                </a:rPr>
                <a:t>sales:</a:t>
              </a:r>
            </a:p>
          </p:txBody>
        </p:sp>
        <p:sp>
          <p:nvSpPr>
            <p:cNvPr id="61" name="Text Box 10">
              <a:extLst>
                <a:ext uri="{FF2B5EF4-FFF2-40B4-BE49-F238E27FC236}">
                  <a16:creationId xmlns:a16="http://schemas.microsoft.com/office/drawing/2014/main" id="{0808F826-A10A-D14C-8F3E-CBC2E0307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622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2" name="Text Box 11">
              <a:extLst>
                <a:ext uri="{FF2B5EF4-FFF2-40B4-BE49-F238E27FC236}">
                  <a16:creationId xmlns:a16="http://schemas.microsoft.com/office/drawing/2014/main" id="{4EFBB6CB-7F69-CE4E-8456-3DF6CAD0C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729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37</a:t>
              </a:r>
            </a:p>
          </p:txBody>
        </p:sp>
        <p:sp>
          <p:nvSpPr>
            <p:cNvPr id="63" name="Text Box 12">
              <a:extLst>
                <a:ext uri="{FF2B5EF4-FFF2-40B4-BE49-F238E27FC236}">
                  <a16:creationId xmlns:a16="http://schemas.microsoft.com/office/drawing/2014/main" id="{4B17F19C-35B6-3A44-9079-F3859A872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211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64" name="Text Box 13">
              <a:extLst>
                <a:ext uri="{FF2B5EF4-FFF2-40B4-BE49-F238E27FC236}">
                  <a16:creationId xmlns:a16="http://schemas.microsoft.com/office/drawing/2014/main" id="{3D7340EB-0887-B247-902C-84A49B3E7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16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22</a:t>
              </a:r>
            </a:p>
          </p:txBody>
        </p:sp>
        <p:sp>
          <p:nvSpPr>
            <p:cNvPr id="65" name="Text Box 14">
              <a:extLst>
                <a:ext uri="{FF2B5EF4-FFF2-40B4-BE49-F238E27FC236}">
                  <a16:creationId xmlns:a16="http://schemas.microsoft.com/office/drawing/2014/main" id="{A948B589-B538-634B-91DB-89158EE94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739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66" name="Text Box 15">
              <a:extLst>
                <a:ext uri="{FF2B5EF4-FFF2-40B4-BE49-F238E27FC236}">
                  <a16:creationId xmlns:a16="http://schemas.microsoft.com/office/drawing/2014/main" id="{B57A7097-8F70-2D4F-B051-A31400197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0303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40</a:t>
              </a:r>
            </a:p>
          </p:txBody>
        </p:sp>
        <p:sp>
          <p:nvSpPr>
            <p:cNvPr id="67" name="Text Box 16">
              <a:extLst>
                <a:ext uri="{FF2B5EF4-FFF2-40B4-BE49-F238E27FC236}">
                  <a16:creationId xmlns:a16="http://schemas.microsoft.com/office/drawing/2014/main" id="{3ADFD3EE-6767-D149-9E47-066DB1CAB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785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68" name="Text Box 17">
              <a:extLst>
                <a:ext uri="{FF2B5EF4-FFF2-40B4-BE49-F238E27FC236}">
                  <a16:creationId xmlns:a16="http://schemas.microsoft.com/office/drawing/2014/main" id="{89392E89-5DAF-3A4A-8A72-E23BAA920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590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32</a:t>
              </a:r>
            </a:p>
          </p:txBody>
        </p:sp>
        <p:sp>
          <p:nvSpPr>
            <p:cNvPr id="69" name="Text Box 18">
              <a:extLst>
                <a:ext uri="{FF2B5EF4-FFF2-40B4-BE49-F238E27FC236}">
                  <a16:creationId xmlns:a16="http://schemas.microsoft.com/office/drawing/2014/main" id="{93DB75DA-085F-F549-A478-7BCE71C40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313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70" name="Text Box 20">
              <a:extLst>
                <a:ext uri="{FF2B5EF4-FFF2-40B4-BE49-F238E27FC236}">
                  <a16:creationId xmlns:a16="http://schemas.microsoft.com/office/drawing/2014/main" id="{A68A23DF-266E-074E-8EE1-FF3F6ED4C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3282" y="660738"/>
              <a:ext cx="53368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r>
                <a:rPr lang="en-US" sz="1400" dirty="0"/>
                <a:t>  </a:t>
              </a:r>
            </a:p>
          </p:txBody>
        </p:sp>
        <p:sp>
          <p:nvSpPr>
            <p:cNvPr id="71" name="Text Box 22">
              <a:extLst>
                <a:ext uri="{FF2B5EF4-FFF2-40B4-BE49-F238E27FC236}">
                  <a16:creationId xmlns:a16="http://schemas.microsoft.com/office/drawing/2014/main" id="{DD20E55A-2386-2E4B-ABEB-16D769BA2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532" y="724452"/>
              <a:ext cx="66302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85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94A9C0E-6731-884F-9BFD-06B79DF46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8875" y="842631"/>
              <a:ext cx="3282781" cy="633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>
                <a:lnSpc>
                  <a:spcPct val="9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</a:pPr>
              <a:r>
                <a:rPr lang="en-US" sz="1600" dirty="0">
                  <a:latin typeface="Times New Roman"/>
                  <a:cs typeface="Times New Roman"/>
                </a:rPr>
                <a:t>sales of coffee machines</a:t>
              </a:r>
              <a:br>
                <a:rPr lang="en-US" sz="1600" dirty="0">
                  <a:latin typeface="Times New Roman"/>
                  <a:cs typeface="Times New Roman"/>
                </a:rPr>
              </a:br>
              <a:r>
                <a:rPr lang="en-US" sz="1600" dirty="0">
                  <a:latin typeface="Times New Roman"/>
                  <a:cs typeface="Times New Roman"/>
                </a:rPr>
                <a:t>in 86 regions</a:t>
              </a:r>
            </a:p>
          </p:txBody>
        </p:sp>
        <p:sp>
          <p:nvSpPr>
            <p:cNvPr id="73" name="Text Box 17">
              <a:extLst>
                <a:ext uri="{FF2B5EF4-FFF2-40B4-BE49-F238E27FC236}">
                  <a16:creationId xmlns:a16="http://schemas.microsoft.com/office/drawing/2014/main" id="{42B55FFD-DD04-9E4E-82E5-62D21E834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877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36</a:t>
              </a:r>
            </a:p>
          </p:txBody>
        </p:sp>
        <p:sp>
          <p:nvSpPr>
            <p:cNvPr id="74" name="Text Box 18">
              <a:extLst>
                <a:ext uri="{FF2B5EF4-FFF2-40B4-BE49-F238E27FC236}">
                  <a16:creationId xmlns:a16="http://schemas.microsoft.com/office/drawing/2014/main" id="{B33DB435-2E43-4548-85ED-84E31E53C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600" y="720564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75" name="Text Box 17">
              <a:extLst>
                <a:ext uri="{FF2B5EF4-FFF2-40B4-BE49-F238E27FC236}">
                  <a16:creationId xmlns:a16="http://schemas.microsoft.com/office/drawing/2014/main" id="{77D37C58-FCA3-384B-A031-C67491350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36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76" name="Text Box 17">
              <a:extLst>
                <a:ext uri="{FF2B5EF4-FFF2-40B4-BE49-F238E27FC236}">
                  <a16:creationId xmlns:a16="http://schemas.microsoft.com/office/drawing/2014/main" id="{D6E6CCBD-2A4D-1E44-BF4A-7C44E66E3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044" y="974370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155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ea typeface="ＭＳ Ｐゴシック" charset="-128"/>
                <a:cs typeface="ＭＳ Ｐゴシック" charset="-128"/>
              </a:rPr>
              <a:t>The big picture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832225" y="2590800"/>
            <a:ext cx="115093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objects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322881" y="4191000"/>
            <a:ext cx="208548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functions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573986" y="3124200"/>
            <a:ext cx="3757387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handling graphics, sound, and images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3676332" y="3657600"/>
            <a:ext cx="1378585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arrays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2917825" y="4724400"/>
            <a:ext cx="2895600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conditionals and loops</a:t>
            </a: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3222625" y="5257800"/>
            <a:ext cx="1139825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Math</a:t>
            </a: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4362450" y="5257800"/>
            <a:ext cx="115093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text I/O</a:t>
            </a: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4365625" y="5791200"/>
            <a:ext cx="2051051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he-IL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variables</a:t>
            </a:r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2161008" y="5791200"/>
            <a:ext cx="2201442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primitive data types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04800" y="838200"/>
            <a:ext cx="88392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1129228" y="838200"/>
            <a:ext cx="6776093" cy="17526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any program you may want to write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52400" y="838200"/>
            <a:ext cx="88392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34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9978319D-C947-0FB0-87B4-93F71C402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058" y="811391"/>
            <a:ext cx="3510942" cy="378364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 sz="2800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233363" lvl="1" indent="-222250">
              <a:lnSpc>
                <a:spcPct val="100000"/>
              </a:lnSpc>
              <a:spcBef>
                <a:spcPts val="600"/>
              </a:spcBef>
              <a:buSzPct val="100000"/>
              <a:buNone/>
            </a:pPr>
            <a:r>
              <a:rPr lang="en-US" sz="1600" u="sng" dirty="0">
                <a:solidFill>
                  <a:srgbClr val="010000"/>
                </a:solidFill>
                <a:latin typeface="Times New Roman"/>
                <a:cs typeface="Times New Roman"/>
              </a:rPr>
              <a:t>Common array processing tasks</a:t>
            </a:r>
          </a:p>
          <a:p>
            <a:pPr marL="233363" lvl="1" indent="-222250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Sum</a:t>
            </a:r>
          </a:p>
          <a:p>
            <a:pPr marL="233363" lvl="1" indent="-222250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Average</a:t>
            </a:r>
          </a:p>
          <a:p>
            <a:pPr marL="233363" lvl="1" indent="-222250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Min / max</a:t>
            </a:r>
          </a:p>
          <a:p>
            <a:pPr marL="233363" lvl="1" indent="-222250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Print</a:t>
            </a:r>
          </a:p>
          <a:p>
            <a:pPr marL="233363" lvl="1" indent="-222250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Reverse</a:t>
            </a:r>
          </a:p>
          <a:p>
            <a:pPr marL="233363" lvl="1" indent="-222250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etc.   </a:t>
            </a:r>
          </a:p>
          <a:p>
            <a:pPr marL="233363" lvl="1" indent="-222250">
              <a:lnSpc>
                <a:spcPct val="100000"/>
              </a:lnSpc>
              <a:spcBef>
                <a:spcPts val="600"/>
              </a:spcBef>
              <a:buSzPct val="100000"/>
              <a:buNone/>
            </a:pPr>
            <a:endParaRPr lang="en-US" sz="1600" dirty="0">
              <a:solidFill>
                <a:srgbClr val="010000"/>
              </a:solidFill>
              <a:latin typeface="Times New Roman"/>
              <a:cs typeface="Times New Roman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A library of array processing functions</a:t>
            </a:r>
            <a:endParaRPr kumimoji="0" lang="en-US" sz="1800" dirty="0"/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50E3D284-8EA5-E0A4-1030-43693DA575CB}"/>
              </a:ext>
            </a:extLst>
          </p:cNvPr>
          <p:cNvSpPr/>
          <p:nvPr/>
        </p:nvSpPr>
        <p:spPr>
          <a:xfrm>
            <a:off x="5633058" y="3170288"/>
            <a:ext cx="2859675" cy="913566"/>
          </a:xfrm>
          <a:prstGeom prst="wedgeRoundRectCallout">
            <a:avLst>
              <a:gd name="adj1" fmla="val -33647"/>
              <a:gd name="adj2" fmla="val -78846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It makes sense to build a library that features these services to any array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33DFDC-1483-17EF-FDD3-35A545953B0F}"/>
              </a:ext>
            </a:extLst>
          </p:cNvPr>
          <p:cNvGrpSpPr/>
          <p:nvPr/>
        </p:nvGrpSpPr>
        <p:grpSpPr>
          <a:xfrm>
            <a:off x="555102" y="700178"/>
            <a:ext cx="6611075" cy="5615662"/>
            <a:chOff x="555102" y="700178"/>
            <a:chExt cx="6611075" cy="56156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0A75D7-B12D-4FE8-24F7-EF7F1B218DE2}"/>
                </a:ext>
              </a:extLst>
            </p:cNvPr>
            <p:cNvGrpSpPr/>
            <p:nvPr/>
          </p:nvGrpSpPr>
          <p:grpSpPr>
            <a:xfrm>
              <a:off x="555102" y="700178"/>
              <a:ext cx="4965642" cy="5615662"/>
              <a:chOff x="555102" y="700178"/>
              <a:chExt cx="4965642" cy="5615662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555102" y="700178"/>
                <a:ext cx="4965642" cy="56156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86400" rIns="0" bIns="75600" anchor="t" anchorCtr="0"/>
              <a:lstStyle/>
              <a:p>
                <a:pPr>
                  <a:lnSpc>
                    <a:spcPts val="1440"/>
                  </a:lnSpc>
                </a:pPr>
                <a:r>
                  <a:rPr lang="en-US" sz="1200" dirty="0">
                    <a:latin typeface="Consolas"/>
                    <a:ea typeface="Monaco"/>
                    <a:cs typeface="Consolas"/>
                  </a:rPr>
                  <a:t>public class MyArrays {</a:t>
                </a:r>
              </a:p>
              <a:p>
                <a:pPr>
                  <a:lnSpc>
                    <a:spcPts val="1440"/>
                  </a:lnSpc>
                </a:pPr>
                <a:r>
                  <a:rPr lang="en-US" sz="1200" dirty="0">
                    <a:latin typeface="Consolas"/>
                    <a:ea typeface="Monaco"/>
                    <a:cs typeface="Consolas"/>
                  </a:rPr>
                  <a:t>   public static void main(String[] args) {</a:t>
                </a:r>
              </a:p>
              <a:p>
                <a:pPr>
                  <a:lnSpc>
                    <a:spcPts val="1440"/>
                  </a:lnSpc>
                </a:pPr>
                <a:r>
                  <a:rPr lang="en-US" sz="1200" dirty="0">
                    <a:latin typeface="Consolas"/>
                    <a:ea typeface="Monaco"/>
                    <a:cs typeface="Consolas"/>
                  </a:rPr>
                  <a:t>      int[] x = </a:t>
                </a:r>
                <a:r>
                  <a:rPr lang="is-IS" sz="1200">
                    <a:latin typeface="Consolas"/>
                    <a:ea typeface="Monaco"/>
                    <a:cs typeface="Consolas"/>
                  </a:rPr>
                  <a:t>{5, 3, 2}</a:t>
                </a:r>
                <a:r>
                  <a:rPr lang="en-US" sz="1200" dirty="0">
                    <a:latin typeface="Consolas"/>
                    <a:ea typeface="Monaco"/>
                    <a:cs typeface="Consolas"/>
                  </a:rPr>
                  <a:t>; // </a:t>
                </a:r>
                <a:r>
                  <a:rPr lang="en-US" sz="1200" dirty="0">
                    <a:solidFill>
                      <a:srgbClr val="006600"/>
                    </a:solidFill>
                    <a:latin typeface="Consolas"/>
                    <a:ea typeface="Monaco"/>
                    <a:cs typeface="Consolas"/>
                  </a:rPr>
                  <a:t>for testing</a:t>
                </a:r>
              </a:p>
              <a:p>
                <a:pPr>
                  <a:lnSpc>
                    <a:spcPts val="1440"/>
                  </a:lnSpc>
                </a:pPr>
                <a:r>
                  <a:rPr lang="en-US" sz="1200" dirty="0">
                    <a:solidFill>
                      <a:srgbClr val="000000"/>
                    </a:solidFill>
                    <a:latin typeface="Consolas"/>
                    <a:ea typeface="Monaco"/>
                    <a:cs typeface="Consolas"/>
                  </a:rPr>
                  <a:t>      </a:t>
                </a:r>
                <a:r>
                  <a:rPr lang="en-US" sz="1200" dirty="0">
                    <a:latin typeface="Consolas"/>
                    <a:ea typeface="Monaco"/>
                    <a:cs typeface="Consolas"/>
                  </a:rPr>
                  <a:t>println(x);</a:t>
                </a:r>
              </a:p>
              <a:p>
                <a:pPr>
                  <a:lnSpc>
                    <a:spcPts val="1440"/>
                  </a:lnSpc>
                </a:pPr>
                <a:r>
                  <a:rPr lang="en-US" sz="1200" dirty="0">
                    <a:latin typeface="Consolas"/>
                    <a:ea typeface="Monaco"/>
                    <a:cs typeface="Consolas"/>
                  </a:rPr>
                  <a:t>      System.out.println(sum(x));</a:t>
                </a:r>
              </a:p>
              <a:p>
                <a:pPr>
                  <a:lnSpc>
                    <a:spcPts val="1440"/>
                  </a:lnSpc>
                </a:pPr>
                <a:r>
                  <a:rPr lang="en-US" sz="1200" dirty="0">
                    <a:latin typeface="Consolas"/>
                    <a:ea typeface="Monaco"/>
                    <a:cs typeface="Consolas"/>
                  </a:rPr>
                  <a:t>      System.out.println(average(x));</a:t>
                </a:r>
              </a:p>
              <a:p>
                <a:pPr>
                  <a:lnSpc>
                    <a:spcPts val="1440"/>
                  </a:lnSpc>
                </a:pPr>
                <a:r>
                  <a:rPr lang="en-US" sz="1200" dirty="0">
                    <a:latin typeface="Consolas"/>
                    <a:ea typeface="Monaco"/>
                    <a:cs typeface="Consolas"/>
                  </a:rPr>
                  <a:t>   }</a:t>
                </a:r>
              </a:p>
              <a:p>
                <a:pPr>
                  <a:lnSpc>
                    <a:spcPts val="1440"/>
                  </a:lnSpc>
                </a:pPr>
                <a:endParaRPr lang="en-US" sz="120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endParaRPr>
              </a:p>
              <a:p>
                <a:pPr>
                  <a:lnSpc>
                    <a:spcPts val="1440"/>
                  </a:lnSpc>
                </a:pPr>
                <a:r>
                  <a:rPr lang="en-US" sz="1200" dirty="0">
                    <a:solidFill>
                      <a:srgbClr val="4D9072"/>
                    </a:solidFill>
                    <a:latin typeface="Consolas"/>
                    <a:ea typeface="Monaco"/>
                    <a:cs typeface="Consolas"/>
                  </a:rPr>
                  <a:t>   </a:t>
                </a:r>
                <a:r>
                  <a:rPr lang="en-US" sz="1400" dirty="0">
                    <a:solidFill>
                      <a:srgbClr val="0226CC"/>
                    </a:solidFill>
                    <a:latin typeface="Times New Roman" panose="02020603050405020304" pitchFamily="18" charset="0"/>
                    <a:ea typeface="Monaco"/>
                    <a:cs typeface="Times New Roman" panose="02020603050405020304" pitchFamily="18" charset="0"/>
                  </a:rPr>
                  <a:t>/** Returns the sum of the elements of the array */</a:t>
                </a:r>
              </a:p>
              <a:p>
                <a:pPr>
                  <a:lnSpc>
                    <a:spcPts val="1440"/>
                  </a:lnSpc>
                </a:pPr>
                <a:r>
                  <a:rPr lang="en-US" sz="1200" dirty="0">
                    <a:solidFill>
                      <a:srgbClr val="000000"/>
                    </a:solidFill>
                    <a:latin typeface="Consolas"/>
                    <a:ea typeface="Monaco"/>
                    <a:cs typeface="Consolas"/>
                  </a:rPr>
                  <a:t>   </a:t>
                </a:r>
                <a:r>
                  <a:rPr lang="en-US" sz="1200" dirty="0">
                    <a:latin typeface="Consolas"/>
                    <a:ea typeface="Monaco"/>
                    <a:cs typeface="Consolas"/>
                  </a:rPr>
                  <a:t>public static int sum(int[] arr) { </a:t>
                </a:r>
              </a:p>
              <a:p>
                <a:pPr>
                  <a:lnSpc>
                    <a:spcPts val="1440"/>
                  </a:lnSpc>
                </a:pPr>
                <a:r>
                  <a:rPr lang="en-US" sz="1200" dirty="0">
                    <a:latin typeface="Consolas"/>
                    <a:ea typeface="Monaco"/>
                    <a:cs typeface="Consolas"/>
                  </a:rPr>
                  <a:t>      return 0;</a:t>
                </a:r>
              </a:p>
              <a:p>
                <a:pPr>
                  <a:lnSpc>
                    <a:spcPts val="1440"/>
                  </a:lnSpc>
                </a:pPr>
                <a:r>
                  <a:rPr lang="en-US" sz="1200" dirty="0">
                    <a:latin typeface="Consolas"/>
                    <a:ea typeface="Monaco"/>
                    <a:cs typeface="Consolas"/>
                  </a:rPr>
                  <a:t>   }</a:t>
                </a:r>
              </a:p>
              <a:p>
                <a:pPr>
                  <a:lnSpc>
                    <a:spcPts val="1440"/>
                  </a:lnSpc>
                </a:pPr>
                <a:r>
                  <a:rPr lang="en-US" sz="1200" dirty="0">
                    <a:solidFill>
                      <a:srgbClr val="000000"/>
                    </a:solidFill>
                    <a:latin typeface="Consolas"/>
                    <a:ea typeface="Monaco"/>
                    <a:cs typeface="Consolas"/>
                  </a:rPr>
                  <a:t>    </a:t>
                </a:r>
              </a:p>
              <a:p>
                <a:pPr>
                  <a:lnSpc>
                    <a:spcPts val="1440"/>
                  </a:lnSpc>
                </a:pPr>
                <a:r>
                  <a:rPr lang="en-US" sz="1200" dirty="0">
                    <a:solidFill>
                      <a:srgbClr val="000000"/>
                    </a:solidFill>
                    <a:latin typeface="Consolas"/>
                    <a:ea typeface="Monaco"/>
                    <a:cs typeface="Consolas"/>
                  </a:rPr>
                  <a:t>    </a:t>
                </a:r>
                <a:r>
                  <a:rPr lang="en-US" sz="1400" dirty="0">
                    <a:solidFill>
                      <a:srgbClr val="0226CC"/>
                    </a:solidFill>
                    <a:latin typeface="Times New Roman" panose="02020603050405020304" pitchFamily="18" charset="0"/>
                    <a:ea typeface="Monaco"/>
                    <a:cs typeface="Times New Roman" panose="02020603050405020304" pitchFamily="18" charset="0"/>
                  </a:rPr>
                  <a:t>/** Returns the average of the elements of the array */</a:t>
                </a:r>
                <a:endParaRPr lang="en-US" sz="1200" dirty="0">
                  <a:solidFill>
                    <a:srgbClr val="0226CC"/>
                  </a:solidFill>
                  <a:latin typeface="Times New Roman" panose="02020603050405020304" pitchFamily="18" charset="0"/>
                  <a:ea typeface="Monaco"/>
                  <a:cs typeface="Times New Roman" panose="02020603050405020304" pitchFamily="18" charset="0"/>
                </a:endParaRPr>
              </a:p>
              <a:p>
                <a:pPr>
                  <a:lnSpc>
                    <a:spcPts val="1440"/>
                  </a:lnSpc>
                </a:pPr>
                <a:r>
                  <a:rPr lang="en-US" sz="1200" dirty="0">
                    <a:solidFill>
                      <a:srgbClr val="000000"/>
                    </a:solidFill>
                    <a:latin typeface="Consolas"/>
                    <a:ea typeface="Monaco"/>
                    <a:cs typeface="Consolas"/>
                  </a:rPr>
                  <a:t>    </a:t>
                </a:r>
                <a:r>
                  <a:rPr lang="en-US" sz="1200" dirty="0">
                    <a:latin typeface="Consolas"/>
                    <a:ea typeface="Monaco"/>
                    <a:cs typeface="Consolas"/>
                  </a:rPr>
                  <a:t>public static double average(int[] arr) {</a:t>
                </a:r>
              </a:p>
              <a:p>
                <a:pPr>
                  <a:lnSpc>
                    <a:spcPts val="1440"/>
                  </a:lnSpc>
                </a:pPr>
                <a:r>
                  <a:rPr lang="en-US" sz="1200" dirty="0">
                    <a:latin typeface="Consolas"/>
                    <a:ea typeface="Monaco"/>
                    <a:cs typeface="Consolas"/>
                  </a:rPr>
                  <a:t>       return</a:t>
                </a:r>
                <a:r>
                  <a:rPr lang="en-US" sz="1200" dirty="0">
                    <a:latin typeface="Consolas" charset="0"/>
                    <a:ea typeface="Consolas" charset="0"/>
                    <a:cs typeface="Consolas" charset="0"/>
                  </a:rPr>
                  <a:t> 0;</a:t>
                </a:r>
                <a:r>
                  <a:rPr lang="en-US" sz="1200" dirty="0">
                    <a:latin typeface="Consolas"/>
                    <a:ea typeface="Monaco"/>
                    <a:cs typeface="Consolas"/>
                  </a:rPr>
                  <a:t>    </a:t>
                </a:r>
              </a:p>
              <a:p>
                <a:pPr>
                  <a:lnSpc>
                    <a:spcPts val="1440"/>
                  </a:lnSpc>
                </a:pPr>
                <a:r>
                  <a:rPr lang="en-US" sz="1200" dirty="0">
                    <a:latin typeface="Consolas"/>
                    <a:ea typeface="Monaco"/>
                    <a:cs typeface="Consolas"/>
                  </a:rPr>
                  <a:t>    }</a:t>
                </a:r>
              </a:p>
              <a:p>
                <a:pPr>
                  <a:lnSpc>
                    <a:spcPts val="1440"/>
                  </a:lnSpc>
                </a:pPr>
                <a:endParaRPr lang="en-US" sz="120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endParaRPr>
              </a:p>
              <a:p>
                <a:pPr>
                  <a:lnSpc>
                    <a:spcPts val="1440"/>
                  </a:lnSpc>
                </a:pPr>
                <a:r>
                  <a:rPr lang="en-US" sz="1200" dirty="0">
                    <a:solidFill>
                      <a:srgbClr val="4D9072"/>
                    </a:solidFill>
                    <a:latin typeface="Consolas"/>
                    <a:ea typeface="Monaco"/>
                    <a:cs typeface="Consolas"/>
                  </a:rPr>
                  <a:t>    </a:t>
                </a:r>
                <a:r>
                  <a:rPr lang="en-US" sz="1400" dirty="0">
                    <a:solidFill>
                      <a:srgbClr val="0226CC"/>
                    </a:solidFill>
                    <a:latin typeface="Times New Roman" panose="02020603050405020304" pitchFamily="18" charset="0"/>
                    <a:ea typeface="Monaco"/>
                    <a:cs typeface="Times New Roman" panose="02020603050405020304" pitchFamily="18" charset="0"/>
                  </a:rPr>
                  <a:t>/** Prints the array, and then a new line */</a:t>
                </a:r>
              </a:p>
              <a:p>
                <a:pPr>
                  <a:lnSpc>
                    <a:spcPts val="1440"/>
                  </a:lnSpc>
                </a:pPr>
                <a:r>
                  <a:rPr lang="en-US" sz="1200" dirty="0">
                    <a:solidFill>
                      <a:srgbClr val="000000"/>
                    </a:solidFill>
                    <a:latin typeface="Consolas"/>
                    <a:ea typeface="Monaco"/>
                    <a:cs typeface="Consolas"/>
                  </a:rPr>
                  <a:t>    </a:t>
                </a:r>
                <a:r>
                  <a:rPr lang="en-US" sz="1200" dirty="0">
                    <a:latin typeface="Consolas"/>
                    <a:ea typeface="Monaco"/>
                    <a:cs typeface="Consolas"/>
                  </a:rPr>
                  <a:t>public static void println(int[] arr) { </a:t>
                </a:r>
              </a:p>
              <a:p>
                <a:pPr>
                  <a:lnSpc>
                    <a:spcPts val="1440"/>
                  </a:lnSpc>
                </a:pPr>
                <a:r>
                  <a:rPr lang="en-US" sz="1200" dirty="0">
                    <a:latin typeface="Consolas"/>
                    <a:ea typeface="Monaco"/>
                    <a:cs typeface="Consolas"/>
                  </a:rPr>
                  <a:t>    }</a:t>
                </a:r>
              </a:p>
              <a:p>
                <a:pPr>
                  <a:lnSpc>
                    <a:spcPts val="1440"/>
                  </a:lnSpc>
                </a:pPr>
                <a:endParaRPr lang="en-US" sz="120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endParaRPr>
              </a:p>
              <a:p>
                <a:pPr>
                  <a:lnSpc>
                    <a:spcPts val="1440"/>
                  </a:lnSpc>
                </a:pPr>
                <a:r>
                  <a:rPr lang="en-US" sz="1200" dirty="0">
                    <a:solidFill>
                      <a:srgbClr val="000000"/>
                    </a:solidFill>
                    <a:latin typeface="Consolas"/>
                    <a:ea typeface="Monaco"/>
                    <a:cs typeface="Consolas"/>
                  </a:rPr>
                  <a:t>    </a:t>
                </a:r>
                <a:r>
                  <a:rPr lang="en-US" sz="1200" dirty="0">
                    <a:solidFill>
                      <a:srgbClr val="006600"/>
                    </a:solidFill>
                    <a:latin typeface="Consolas"/>
                    <a:cs typeface="Consolas"/>
                  </a:rPr>
                  <a:t>// More array functions...</a:t>
                </a:r>
              </a:p>
              <a:p>
                <a:pPr>
                  <a:lnSpc>
                    <a:spcPts val="1440"/>
                  </a:lnSpc>
                </a:pPr>
                <a:r>
                  <a:rPr lang="en-US" sz="1200" dirty="0">
                    <a:solidFill>
                      <a:srgbClr val="000000"/>
                    </a:solidFill>
                    <a:latin typeface="Consolas"/>
                    <a:ea typeface="Monaco"/>
                    <a:cs typeface="Consolas"/>
                  </a:rPr>
                  <a:t>}</a:t>
                </a:r>
              </a:p>
              <a:p>
                <a:pPr>
                  <a:lnSpc>
                    <a:spcPts val="1640"/>
                  </a:lnSpc>
                </a:pPr>
                <a:endParaRPr lang="en-US" sz="12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endParaRPr>
              </a:p>
            </p:txBody>
          </p:sp>
          <p:sp>
            <p:nvSpPr>
              <p:cNvPr id="4" name="Rounded Rectangular Callout 3">
                <a:extLst>
                  <a:ext uri="{FF2B5EF4-FFF2-40B4-BE49-F238E27FC236}">
                    <a16:creationId xmlns:a16="http://schemas.microsoft.com/office/drawing/2014/main" id="{BBA365F0-7E7D-7EDB-2B31-68BA5805E5B8}"/>
                  </a:ext>
                </a:extLst>
              </p:cNvPr>
              <p:cNvSpPr/>
              <p:nvPr/>
            </p:nvSpPr>
            <p:spPr>
              <a:xfrm>
                <a:off x="1195654" y="5323854"/>
                <a:ext cx="2207945" cy="429246"/>
              </a:xfrm>
              <a:prstGeom prst="wedgeRoundRectCallout">
                <a:avLst>
                  <a:gd name="adj1" fmla="val -23147"/>
                  <a:gd name="adj2" fmla="val -43022"/>
                  <a:gd name="adj3" fmla="val 16667"/>
                </a:avLst>
              </a:prstGeom>
              <a:solidFill>
                <a:srgbClr val="FFEFA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ctr" anchorCtr="0"/>
              <a:lstStyle/>
              <a:p>
                <a:pPr marL="0" lvl="1" indent="0" algn="ctr">
                  <a:lnSpc>
                    <a:spcPct val="100000"/>
                  </a:lnSpc>
                  <a:spcBef>
                    <a:spcPts val="600"/>
                  </a:spcBef>
                  <a:buClr>
                    <a:schemeClr val="bg1"/>
                  </a:buClr>
                  <a:buNone/>
                </a:pPr>
                <a:r>
                  <a:rPr kumimoji="0" lang="en-US" sz="14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Executable class skeleton</a:t>
                </a:r>
              </a:p>
            </p:txBody>
          </p:sp>
        </p:grp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D0DE8DBE-729F-CEEB-60C0-8B6D83418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473" y="4312533"/>
              <a:ext cx="2017704" cy="13118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44000" tIns="129600" rIns="0" bIns="82800" anchor="t" anchorCtr="0"/>
            <a:lstStyle/>
            <a:p>
              <a:pPr>
                <a:lnSpc>
                  <a:spcPts val="1980"/>
                </a:lnSpc>
              </a:pPr>
              <a:r>
                <a:rPr lang="en-US" sz="1200" b="1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% java MyArrays</a:t>
              </a:r>
            </a:p>
            <a:p>
              <a:pPr>
                <a:lnSpc>
                  <a:spcPts val="1980"/>
                </a:lnSpc>
              </a:pP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Menlo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Println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Menlo"/>
                  <a:cs typeface="Times New Roman" panose="02020603050405020304" pitchFamily="18" charset="0"/>
                </a:rPr>
                <a:t> will print nothing)</a:t>
              </a:r>
            </a:p>
            <a:p>
              <a:pPr>
                <a:lnSpc>
                  <a:spcPts val="1980"/>
                </a:lnSpc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0</a:t>
              </a:r>
            </a:p>
            <a:p>
              <a:pPr>
                <a:lnSpc>
                  <a:spcPts val="1980"/>
                </a:lnSpc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0</a:t>
              </a:r>
              <a:endParaRPr lang="en-IL" sz="120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ts val="1980"/>
                </a:lnSpc>
              </a:pPr>
              <a:endParaRPr lang="en-US" sz="1200" dirty="0">
                <a:solidFill>
                  <a:srgbClr val="FF0000"/>
                </a:solidFill>
                <a:latin typeface="Times New Roman"/>
                <a:ea typeface="Menlo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97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9978319D-C947-0FB0-87B4-93F71C402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058" y="811391"/>
            <a:ext cx="3510942" cy="378364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 sz="2800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233363" lvl="1" indent="-222250">
              <a:lnSpc>
                <a:spcPct val="100000"/>
              </a:lnSpc>
              <a:spcBef>
                <a:spcPts val="600"/>
              </a:spcBef>
              <a:buSzPct val="100000"/>
              <a:buNone/>
            </a:pPr>
            <a:r>
              <a:rPr lang="en-US" sz="1600" u="sng" dirty="0">
                <a:solidFill>
                  <a:srgbClr val="010000"/>
                </a:solidFill>
                <a:latin typeface="Times New Roman"/>
                <a:cs typeface="Times New Roman"/>
              </a:rPr>
              <a:t>Common array processing tasks</a:t>
            </a:r>
          </a:p>
          <a:p>
            <a:pPr marL="233363" lvl="1" indent="-222250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Sum</a:t>
            </a:r>
          </a:p>
          <a:p>
            <a:pPr marL="233363" lvl="1" indent="-222250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Average</a:t>
            </a:r>
          </a:p>
          <a:p>
            <a:pPr marL="233363" lvl="1" indent="-222250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Min / max</a:t>
            </a:r>
          </a:p>
          <a:p>
            <a:pPr marL="233363" lvl="1" indent="-222250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Print</a:t>
            </a:r>
          </a:p>
          <a:p>
            <a:pPr marL="233363" lvl="1" indent="-222250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Reverse</a:t>
            </a:r>
          </a:p>
          <a:p>
            <a:pPr marL="233363" lvl="1" indent="-222250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etc.   </a:t>
            </a:r>
          </a:p>
          <a:p>
            <a:pPr marL="233363" lvl="1" indent="-222250">
              <a:lnSpc>
                <a:spcPct val="100000"/>
              </a:lnSpc>
              <a:spcBef>
                <a:spcPts val="600"/>
              </a:spcBef>
              <a:buSzPct val="100000"/>
              <a:buNone/>
            </a:pPr>
            <a:endParaRPr lang="en-US" sz="1600" dirty="0">
              <a:solidFill>
                <a:srgbClr val="010000"/>
              </a:solidFill>
              <a:latin typeface="Times New Roman"/>
              <a:cs typeface="Times New Roman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A library of array processing functions</a:t>
            </a:r>
            <a:endParaRPr kumimoji="0" lang="en-US" sz="1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5102" y="700178"/>
            <a:ext cx="4965642" cy="561566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86400" rIns="0" bIns="75600" anchor="t" anchorCtr="0"/>
          <a:lstStyle/>
          <a:p>
            <a:pPr>
              <a:lnSpc>
                <a:spcPts val="14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MyArrays {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public static void main(String[] args) {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int[] x = </a:t>
            </a:r>
            <a:r>
              <a:rPr lang="is-IS" sz="1200">
                <a:latin typeface="Consolas"/>
                <a:ea typeface="Monaco"/>
                <a:cs typeface="Consolas"/>
              </a:rPr>
              <a:t>{5, 3, 2}</a:t>
            </a:r>
            <a:r>
              <a:rPr lang="en-US" sz="1200" dirty="0">
                <a:latin typeface="Consolas"/>
                <a:ea typeface="Monaco"/>
                <a:cs typeface="Consolas"/>
              </a:rPr>
              <a:t>; // for testing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System.out.println(sum(x));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System.out.println(average(x));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44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440"/>
              </a:lnSpc>
            </a:pPr>
            <a:r>
              <a:rPr lang="en-US" sz="120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400" dirty="0">
                <a:solidFill>
                  <a:srgbClr val="0226CC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Returns the sum of the elements of the array */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dirty="0">
                <a:latin typeface="Consolas"/>
                <a:ea typeface="Monaco"/>
                <a:cs typeface="Consolas"/>
              </a:rPr>
              <a:t>public static int sum(int[] arr) {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sum = 0;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for (int i = 0; i &lt; arr.length; i++) {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sum = sum + arr[i];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}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return sum;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}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400" dirty="0">
                <a:solidFill>
                  <a:srgbClr val="0226CC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Returns the average of the elements of the array */</a:t>
            </a:r>
            <a:endParaRPr lang="en-US" sz="1200" dirty="0">
              <a:solidFill>
                <a:srgbClr val="0226CC"/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>
              <a:lnSpc>
                <a:spcPts val="14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200" dirty="0">
                <a:latin typeface="Consolas"/>
                <a:ea typeface="Monaco"/>
                <a:cs typeface="Consolas"/>
              </a:rPr>
              <a:t>public static double average(int[] arr) {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return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((double) sum(arr)) / arr.length);</a:t>
            </a:r>
            <a:r>
              <a:rPr lang="en-US" sz="1200" dirty="0"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}</a:t>
            </a:r>
          </a:p>
          <a:p>
            <a:pPr>
              <a:lnSpc>
                <a:spcPts val="144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440"/>
              </a:lnSpc>
            </a:pPr>
            <a:r>
              <a:rPr lang="en-US" sz="120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400" dirty="0">
                <a:solidFill>
                  <a:srgbClr val="0226CC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Prints the array, and then a new line */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200" dirty="0">
                <a:latin typeface="Consolas"/>
                <a:ea typeface="Monaco"/>
                <a:cs typeface="Consolas"/>
              </a:rPr>
              <a:t>public static void println(int[] arr) {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for (int i = 0; i &lt; arr.length; i++) {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System.out.print(arr[i] + " ");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}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System.out.println();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}</a:t>
            </a:r>
          </a:p>
          <a:p>
            <a:pPr>
              <a:lnSpc>
                <a:spcPts val="14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}</a:t>
            </a:r>
          </a:p>
          <a:p>
            <a:pPr>
              <a:lnSpc>
                <a:spcPts val="164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48473" y="4312533"/>
            <a:ext cx="2017704" cy="13118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29600" rIns="0" bIns="82800" anchor="t" anchorCtr="0"/>
          <a:lstStyle/>
          <a:p>
            <a:pPr>
              <a:lnSpc>
                <a:spcPts val="198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% java MyArrays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5 3 2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10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3.</a:t>
            </a:r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3333333333333335</a:t>
            </a:r>
          </a:p>
          <a:p>
            <a:pPr>
              <a:lnSpc>
                <a:spcPts val="1980"/>
              </a:lnSpc>
            </a:pPr>
            <a:endParaRPr lang="en-US" sz="1200" dirty="0">
              <a:solidFill>
                <a:srgbClr val="FF0000"/>
              </a:solidFill>
              <a:latin typeface="Times New Roman"/>
              <a:ea typeface="Menl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231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60" y="223203"/>
            <a:ext cx="7867548" cy="457200"/>
          </a:xfrm>
        </p:spPr>
        <p:txBody>
          <a:bodyPr/>
          <a:lstStyle/>
          <a:p>
            <a:r>
              <a:rPr lang="en-US" dirty="0"/>
              <a:t>Arrays, part I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2078" y="965618"/>
            <a:ext cx="5889599" cy="4245359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Basic concepts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Array processing examples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Mutability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More array processing examples</a:t>
            </a:r>
          </a:p>
          <a:p>
            <a:pPr marL="660400" lvl="2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Wingdings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Letter frequency</a:t>
            </a:r>
          </a:p>
          <a:p>
            <a:pPr marL="660400" lvl="2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Wingdings" charset="2"/>
              <a:buChar char="Ø"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Monte Carlo simulation</a:t>
            </a:r>
            <a:endParaRPr 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660400" lvl="2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Wingdings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Reversing an array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Side effects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977305B-3038-C556-6963-74C098801626}"/>
              </a:ext>
            </a:extLst>
          </p:cNvPr>
          <p:cNvSpPr/>
          <p:nvPr/>
        </p:nvSpPr>
        <p:spPr bwMode="auto">
          <a:xfrm>
            <a:off x="701364" y="1964722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DBDE5-032F-F100-5480-99F17190B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810810" y="958394"/>
            <a:ext cx="397493" cy="388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73D308-7421-BE94-1A96-C7AD3CFFA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792078" y="1413884"/>
            <a:ext cx="397493" cy="38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Mutable / Immutable</a:t>
            </a:r>
            <a:endParaRPr kumimoji="0"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7F16E-6B27-93FA-BBD8-C285F66CB89D}"/>
              </a:ext>
            </a:extLst>
          </p:cNvPr>
          <p:cNvSpPr txBox="1"/>
          <p:nvPr/>
        </p:nvSpPr>
        <p:spPr>
          <a:xfrm>
            <a:off x="1035778" y="1206262"/>
            <a:ext cx="68509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Mutable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object’s state can be changed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(example: whiteboard)</a:t>
            </a:r>
            <a:endParaRPr lang="en-I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80580-09E9-2E93-D20E-5F67CEEC85EB}"/>
              </a:ext>
            </a:extLst>
          </p:cNvPr>
          <p:cNvSpPr txBox="1"/>
          <p:nvPr/>
        </p:nvSpPr>
        <p:spPr>
          <a:xfrm>
            <a:off x="1035778" y="2829004"/>
            <a:ext cx="66985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state cannot be changed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(example: sent email)</a:t>
            </a:r>
            <a:endParaRPr lang="en-I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F6C60-3FF7-84A4-A523-615C9C875771}"/>
              </a:ext>
            </a:extLst>
          </p:cNvPr>
          <p:cNvSpPr txBox="1"/>
          <p:nvPr/>
        </p:nvSpPr>
        <p:spPr>
          <a:xfrm>
            <a:off x="1070373" y="4353004"/>
            <a:ext cx="669852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programming: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variables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some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 depends both on the variable and on the context in which it is used.</a:t>
            </a:r>
            <a:endParaRPr lang="en-I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3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B2E686-A8E1-36D2-B531-86C61C9DD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72" y="701034"/>
            <a:ext cx="5378684" cy="556595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0" bIns="262800" anchor="t" anchorCtr="0"/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public class MutateDemo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main(String args[]) {</a:t>
            </a:r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char   a1 = 'm';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char[] a2 = {'m', '&amp;', 'm'};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String a3 = "m&amp;m";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System.out.println(a1);  mutate1(a1);  System.out.println(a1);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println(a2);             mutate2(a2);  println(a2);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System.out.println(a3);  mutate3(a3);  System.out.println(a3);</a:t>
            </a:r>
          </a:p>
          <a:p>
            <a:pPr>
              <a:spcBef>
                <a:spcPts val="600"/>
              </a:spcBef>
            </a:pPr>
            <a:r>
              <a:rPr lang="en-IL" sz="110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mutate1(char x)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x = 'b';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System.out.println(x);</a:t>
            </a:r>
          </a:p>
          <a:p>
            <a:r>
              <a:rPr lang="en-IL" sz="110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mutate2(char[] x)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x[0] = 'b'; x[2] = 'b';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println(x);</a:t>
            </a:r>
          </a:p>
          <a:p>
            <a:r>
              <a:rPr lang="en-IL" sz="110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mutate3(String x)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x = "b&amp;b";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System.out.println(x);</a:t>
            </a:r>
          </a:p>
          <a:p>
            <a:r>
              <a:rPr lang="en-IL" sz="110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226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/** Prints the array, and then a new line */</a:t>
            </a:r>
            <a:endParaRPr lang="en-US" sz="11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println(char[] arr) {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See previous slides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L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IL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100" dirty="0">
              <a:solidFill>
                <a:srgbClr val="0066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Mutable / Immutable</a:t>
            </a:r>
            <a:endParaRPr kumimoji="0"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D7DA9B-C812-1E4E-8F74-E5ED51D1A253}"/>
              </a:ext>
            </a:extLst>
          </p:cNvPr>
          <p:cNvGrpSpPr/>
          <p:nvPr/>
        </p:nvGrpSpPr>
        <p:grpSpPr>
          <a:xfrm>
            <a:off x="3902929" y="2843560"/>
            <a:ext cx="1986546" cy="2184937"/>
            <a:chOff x="4140941" y="2843560"/>
            <a:chExt cx="1986546" cy="2184937"/>
          </a:xfrm>
        </p:grpSpPr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646291B6-04E2-AA48-84B8-7B0EA0BF234F}"/>
                </a:ext>
              </a:extLst>
            </p:cNvPr>
            <p:cNvSpPr/>
            <p:nvPr/>
          </p:nvSpPr>
          <p:spPr bwMode="auto">
            <a:xfrm>
              <a:off x="4140941" y="2843560"/>
              <a:ext cx="328876" cy="2184937"/>
            </a:xfrm>
            <a:prstGeom prst="rightBrace">
              <a:avLst>
                <a:gd name="adj1" fmla="val 41025"/>
                <a:gd name="adj2" fmla="val 50000"/>
              </a:avLst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CA7C45-3646-CC49-96B8-1B3CA3BFB0F8}"/>
                </a:ext>
              </a:extLst>
            </p:cNvPr>
            <p:cNvSpPr txBox="1"/>
            <p:nvPr/>
          </p:nvSpPr>
          <p:spPr>
            <a:xfrm>
              <a:off x="4525573" y="2993245"/>
              <a:ext cx="160191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Meaningless functions, designed to demo when a function can,</a:t>
              </a:r>
              <a:b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 cannot, change the arguments passed to it</a:t>
              </a:r>
              <a:endParaRPr lang="en-IL"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841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E3E4A5-1319-3B8D-F0E5-80CF80CAA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72" y="701034"/>
            <a:ext cx="5378684" cy="556595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0" bIns="262800" anchor="t" anchorCtr="0"/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public class MutateDemo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main(String args[]) {</a:t>
            </a:r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char   a1 = 'm';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char[] a2 = {'m', '&amp;', 'm'};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String a3 = "m&amp;m";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System.out.println(a1);  mutate1(a1);  System.out.println(a1);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println(a2);             mutate2(a2);  println(a2);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System.out.println(a3);  mutate3(a3);  System.out.println(a3);</a:t>
            </a:r>
          </a:p>
          <a:p>
            <a:pPr>
              <a:spcBef>
                <a:spcPts val="600"/>
              </a:spcBef>
            </a:pPr>
            <a:r>
              <a:rPr lang="en-IL" sz="110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mutate1(char x)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x = 'b';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System.out.println(x);</a:t>
            </a:r>
          </a:p>
          <a:p>
            <a:r>
              <a:rPr lang="en-IL" sz="110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mutate2(char[] x)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x[0] = 'b'; x[2] = 'b';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println(x);</a:t>
            </a:r>
          </a:p>
          <a:p>
            <a:r>
              <a:rPr lang="en-IL" sz="110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mutate3(String x)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x = "b&amp;b";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System.out.println(x);</a:t>
            </a:r>
          </a:p>
          <a:p>
            <a:r>
              <a:rPr lang="en-IL" sz="110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226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/** Prints the array, and then a new line */</a:t>
            </a:r>
            <a:endParaRPr lang="en-US" sz="11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println(char[] arr) {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See previous slides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L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IL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100" dirty="0">
              <a:solidFill>
                <a:srgbClr val="0066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Mutable / Immutable</a:t>
            </a:r>
            <a:endParaRPr kumimoji="0" lang="en-US" sz="18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227CF3C-32DD-BD9B-7D01-7C79D0FA77D9}"/>
              </a:ext>
            </a:extLst>
          </p:cNvPr>
          <p:cNvSpPr/>
          <p:nvPr/>
        </p:nvSpPr>
        <p:spPr bwMode="auto">
          <a:xfrm>
            <a:off x="880947" y="1737668"/>
            <a:ext cx="289931" cy="245327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AE69B591-B1F6-9476-37EE-77BE6A117D50}"/>
              </a:ext>
            </a:extLst>
          </p:cNvPr>
          <p:cNvSpPr/>
          <p:nvPr/>
        </p:nvSpPr>
        <p:spPr>
          <a:xfrm>
            <a:off x="6259631" y="1982995"/>
            <a:ext cx="2884369" cy="3079914"/>
          </a:xfrm>
          <a:prstGeom prst="wedgeRoundRectCallout">
            <a:avLst>
              <a:gd name="adj1" fmla="val -49095"/>
              <a:gd name="adj2" fmla="val 24787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u="sng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Explanation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When passing a </a:t>
            </a:r>
            <a:r>
              <a:rPr kumimoji="0" lang="en-US" sz="16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primitive variable</a:t>
            </a: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to a function,</a:t>
            </a:r>
            <a:b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what is being passed is not the variable, but the variable’s </a:t>
            </a:r>
            <a:r>
              <a:rPr kumimoji="0" lang="en-US" sz="16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value;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mutate1</a:t>
            </a: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has no access to the variable; It cannot change it.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None/>
            </a:pP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“Call by value”.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F704F-305D-6C26-0ABB-07C526B10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765" y="2773861"/>
            <a:ext cx="1710679" cy="22332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java MutateDemo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(unchanged)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45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E1BFC-5C3C-94FB-5DCF-6C3DEF4AE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72" y="701034"/>
            <a:ext cx="5378684" cy="556595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0" bIns="262800" anchor="t" anchorCtr="0"/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public class MutateDemo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main(String args[]) {</a:t>
            </a:r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char   a1 = 'm';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char[] a2 = {'m', '&amp;', 'm'};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String a3 = "m&amp;m";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System.out.println(a1);  mutate1(a1);  System.out.println(a1);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println(a2);             mutate2(a2);  println(a2);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System.out.println(a3);  mutate3(a3);  System.out.println(a3);</a:t>
            </a:r>
          </a:p>
          <a:p>
            <a:pPr>
              <a:spcBef>
                <a:spcPts val="600"/>
              </a:spcBef>
            </a:pPr>
            <a:r>
              <a:rPr lang="en-IL" sz="110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mutate1(char x)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x = 'b';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System.out.println(x);</a:t>
            </a:r>
          </a:p>
          <a:p>
            <a:r>
              <a:rPr lang="en-IL" sz="110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mutate2(char[] x)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x[0] = 'b'; x[2] = 'b';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println(x);</a:t>
            </a:r>
          </a:p>
          <a:p>
            <a:r>
              <a:rPr lang="en-IL" sz="110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mutate3(String x)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x = "b&amp;b";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System.out.println(x);</a:t>
            </a:r>
          </a:p>
          <a:p>
            <a:r>
              <a:rPr lang="en-IL" sz="110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226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/** Prints the array, and then a new line */</a:t>
            </a:r>
            <a:endParaRPr lang="en-US" sz="11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println(char[] arr) {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See previous slides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L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IL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100" dirty="0">
              <a:solidFill>
                <a:srgbClr val="0066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Mutable / Immutable</a:t>
            </a:r>
            <a:endParaRPr kumimoji="0" lang="en-US" sz="18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1BF9E45-A4DF-90FC-13C9-0424FBFC9E56}"/>
              </a:ext>
            </a:extLst>
          </p:cNvPr>
          <p:cNvSpPr/>
          <p:nvPr/>
        </p:nvSpPr>
        <p:spPr bwMode="auto">
          <a:xfrm>
            <a:off x="880947" y="1982989"/>
            <a:ext cx="289931" cy="245327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05328F-AC14-D40F-0A6E-C26096B61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765" y="2773861"/>
            <a:ext cx="1710679" cy="22332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java MutateDemo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(unchanged)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m&amp;m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b&amp;b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b&amp;b  </a:t>
            </a:r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(changed)</a:t>
            </a:r>
            <a:endParaRPr lang="en-US" sz="1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800CF887-ACF1-A2D6-3707-7C5FD5454D52}"/>
              </a:ext>
            </a:extLst>
          </p:cNvPr>
          <p:cNvSpPr/>
          <p:nvPr/>
        </p:nvSpPr>
        <p:spPr>
          <a:xfrm>
            <a:off x="6259631" y="1982995"/>
            <a:ext cx="2763915" cy="3079914"/>
          </a:xfrm>
          <a:prstGeom prst="wedgeRoundRectCallout">
            <a:avLst>
              <a:gd name="adj1" fmla="val -49095"/>
              <a:gd name="adj2" fmla="val 24787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u="sng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Explanation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When passing an </a:t>
            </a:r>
            <a:r>
              <a:rPr kumimoji="0" lang="en-US" sz="16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array variable</a:t>
            </a: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to a function, what is being passed is the </a:t>
            </a:r>
            <a:r>
              <a:rPr kumimoji="0" lang="en-US" sz="16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(base address of the array in memory)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mutate2</a:t>
            </a: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has access to the array elements;</a:t>
            </a:r>
            <a:b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it can change them.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None/>
            </a:pP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“Call by reference”.</a:t>
            </a:r>
          </a:p>
        </p:txBody>
      </p:sp>
    </p:spTree>
    <p:extLst>
      <p:ext uri="{BB962C8B-B14F-4D97-AF65-F5344CB8AC3E}">
        <p14:creationId xmlns:p14="http://schemas.microsoft.com/office/powerpoint/2010/main" val="1595394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9E1E0B-BD04-FB2A-7789-2BB889EF0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72" y="701034"/>
            <a:ext cx="5378684" cy="556595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0" bIns="262800" anchor="t" anchorCtr="0"/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public class MutateDemo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main(String args[]) {</a:t>
            </a:r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char   a1 = 'm';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char[] a2 = {'m', '&amp;', 'm'};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String a3 = "m&amp;m";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System.out.println(a1);  mutate1(a1);  System.out.println(a1);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println(a2);             mutate2(a2);  println(a2);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System.out.println(a3);  mutate3(a3);  System.out.println(a3);</a:t>
            </a:r>
          </a:p>
          <a:p>
            <a:pPr>
              <a:spcBef>
                <a:spcPts val="600"/>
              </a:spcBef>
            </a:pPr>
            <a:r>
              <a:rPr lang="en-IL" sz="110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mutate1(char x)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x = 'b';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System.out.println(x);</a:t>
            </a:r>
          </a:p>
          <a:p>
            <a:r>
              <a:rPr lang="en-IL" sz="110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mutate2(char[] x)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x[0] = 'b'; x[2] = 'b';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println(x);</a:t>
            </a:r>
          </a:p>
          <a:p>
            <a:r>
              <a:rPr lang="en-IL" sz="110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mutate3(String x)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x = "b&amp;b";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System.out.println(x);</a:t>
            </a:r>
          </a:p>
          <a:p>
            <a:r>
              <a:rPr lang="en-IL" sz="110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226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/** Prints the array, and then a new line */</a:t>
            </a:r>
            <a:endParaRPr lang="en-US" sz="11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println(char[] arr) {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See previous slides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L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IL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100" dirty="0">
              <a:solidFill>
                <a:srgbClr val="0066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Mutable / Immutable</a:t>
            </a:r>
            <a:endParaRPr kumimoji="0" lang="en-US" sz="18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1BF9E45-A4DF-90FC-13C9-0424FBFC9E56}"/>
              </a:ext>
            </a:extLst>
          </p:cNvPr>
          <p:cNvSpPr/>
          <p:nvPr/>
        </p:nvSpPr>
        <p:spPr bwMode="auto">
          <a:xfrm>
            <a:off x="880947" y="2228316"/>
            <a:ext cx="289931" cy="245327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D856D08-FE2F-910B-A46F-6BAA47DF65FF}"/>
              </a:ext>
            </a:extLst>
          </p:cNvPr>
          <p:cNvSpPr/>
          <p:nvPr/>
        </p:nvSpPr>
        <p:spPr>
          <a:xfrm>
            <a:off x="6259631" y="1493415"/>
            <a:ext cx="2763915" cy="4283991"/>
          </a:xfrm>
          <a:prstGeom prst="wedgeRoundRectCallout">
            <a:avLst>
              <a:gd name="adj1" fmla="val -49095"/>
              <a:gd name="adj2" fmla="val 24787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u="sng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Explanation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String</a:t>
            </a: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objects are immutable: They cannot be changed.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Therefore,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mutate3</a:t>
            </a:r>
            <a:r>
              <a:rPr kumimoji="0" lang="en-US" sz="1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cannot change the given string.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752CEE-FF81-58BE-9E19-69E00D82C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765" y="2773861"/>
            <a:ext cx="1710679" cy="22332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0" bIns="0" anchor="t" anchorCtr="0"/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java MutateDemo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(unchanged)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m&amp;m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b&amp;b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b&amp;b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(changed)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m&amp;m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b&amp;b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m&amp;m  </a:t>
            </a:r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(unchanged)</a:t>
            </a:r>
            <a:endParaRPr lang="en-US" sz="1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74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60" y="223203"/>
            <a:ext cx="7867548" cy="457200"/>
          </a:xfrm>
        </p:spPr>
        <p:txBody>
          <a:bodyPr/>
          <a:lstStyle/>
          <a:p>
            <a:r>
              <a:rPr lang="en-US" dirty="0"/>
              <a:t>Arrays, part I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2078" y="965618"/>
            <a:ext cx="5889599" cy="4245359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Basic concepts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Array processing examples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Mutability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More array processing examples</a:t>
            </a:r>
          </a:p>
          <a:p>
            <a:pPr marL="660400" lvl="2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Wingdings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Letter frequency</a:t>
            </a:r>
          </a:p>
          <a:p>
            <a:pPr marL="660400" lvl="2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Wingdings" charset="2"/>
              <a:buChar char="Ø"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Monte Carlo simulation</a:t>
            </a:r>
            <a:endParaRPr 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660400" lvl="2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Wingdings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Reversing an array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Side effects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977305B-3038-C556-6963-74C098801626}"/>
              </a:ext>
            </a:extLst>
          </p:cNvPr>
          <p:cNvSpPr/>
          <p:nvPr/>
        </p:nvSpPr>
        <p:spPr bwMode="auto">
          <a:xfrm>
            <a:off x="957342" y="2862707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DBDE5-032F-F100-5480-99F17190B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810810" y="958394"/>
            <a:ext cx="397493" cy="388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73D308-7421-BE94-1A96-C7AD3CFFA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792078" y="1413884"/>
            <a:ext cx="397493" cy="388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6BF6FD-836C-1B09-7F6F-393D1AEDF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792078" y="1910550"/>
            <a:ext cx="397493" cy="38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7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frequency</a:t>
            </a:r>
            <a:endParaRPr lang="en-US" sz="160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39579" y="811319"/>
            <a:ext cx="7145891" cy="482748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46800" rIns="165600" bIns="169200" anchor="t" anchorCtr="0"/>
          <a:lstStyle/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Computes the frequency of the characters A, T, G and C in a given DNA string</a:t>
            </a:r>
            <a:endParaRPr lang="en-US" sz="1200" dirty="0">
              <a:solidFill>
                <a:srgbClr val="931968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CharCount1 {   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public static void main(String args[])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endParaRPr lang="en-US" sz="1200" dirty="0">
              <a:latin typeface="Consolas"/>
              <a:ea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09600" y="29693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8630E9-5734-DFA8-6DF6-EA0AD3054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073" y="5006562"/>
            <a:ext cx="2642493" cy="1489541"/>
          </a:xfrm>
          <a:prstGeom prst="rect">
            <a:avLst/>
          </a:prstGeom>
          <a:solidFill>
            <a:srgbClr val="F5F5F5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46800" rIns="0" bIns="169200" anchor="t" anchorCtr="0"/>
          <a:lstStyle/>
          <a:p>
            <a:pPr>
              <a:lnSpc>
                <a:spcPts val="214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% java CharCount1 AATTTGCATTC</a:t>
            </a:r>
          </a:p>
          <a:p>
            <a:pPr>
              <a:lnSpc>
                <a:spcPts val="214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A appears 3 times</a:t>
            </a:r>
          </a:p>
          <a:p>
            <a:pPr>
              <a:lnSpc>
                <a:spcPts val="214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T appears 5 times</a:t>
            </a:r>
          </a:p>
          <a:p>
            <a:pPr>
              <a:lnSpc>
                <a:spcPts val="214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G appears 1 times</a:t>
            </a:r>
          </a:p>
          <a:p>
            <a:pPr>
              <a:lnSpc>
                <a:spcPts val="214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C appears 2 times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52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ea typeface="ＭＳ Ｐゴシック" charset="-128"/>
                <a:cs typeface="ＭＳ Ｐゴシック" charset="-128"/>
              </a:rPr>
              <a:t>The big picture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832225" y="2590800"/>
            <a:ext cx="115093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objects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322881" y="4191000"/>
            <a:ext cx="2085488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functions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573986" y="3124200"/>
            <a:ext cx="3757387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handling graphics, sound, and images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3676332" y="3657600"/>
            <a:ext cx="1378585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arrays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2917825" y="4724400"/>
            <a:ext cx="2895600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conditionals and loops</a:t>
            </a: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3222625" y="5257800"/>
            <a:ext cx="1139825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Math</a:t>
            </a: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4362450" y="5257800"/>
            <a:ext cx="1150938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text I/O</a:t>
            </a: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4365625" y="5791200"/>
            <a:ext cx="2051051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he-IL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variables</a:t>
            </a:r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2161008" y="5791200"/>
            <a:ext cx="2201442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primitive data types</a:t>
            </a: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1129228" y="838200"/>
            <a:ext cx="6776093" cy="17526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any program you may want to write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152400" y="838200"/>
            <a:ext cx="88392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281045" y="3710040"/>
            <a:ext cx="2433051" cy="369332"/>
            <a:chOff x="5438347" y="4783824"/>
            <a:chExt cx="2598812" cy="369332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6288747" y="4783824"/>
              <a:ext cx="17484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this lecture</a:t>
              </a: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 flipH="1" flipV="1">
              <a:off x="5438347" y="5015875"/>
              <a:ext cx="76583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6759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frequency</a:t>
            </a:r>
            <a:endParaRPr lang="en-US" sz="160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39579" y="811319"/>
            <a:ext cx="7136059" cy="482748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46800" rIns="165600" bIns="169200" anchor="t" anchorCtr="0"/>
          <a:lstStyle/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Computes the frequency of the characters A, T, G and C in a given DNA string</a:t>
            </a:r>
            <a:endParaRPr lang="en-US" sz="1200" dirty="0">
              <a:solidFill>
                <a:srgbClr val="931968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CharCount1 {   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public static void main(String args[])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String str = args[0];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char[] bases = {'A','T','G','C'};   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int[] freq = new int[bases.length];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09600" y="29693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04B6E62D-1AB9-024F-A11A-32E29AC16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73" y="1419297"/>
            <a:ext cx="1576910" cy="7967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8630E9-5734-DFA8-6DF6-EA0AD3054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073" y="5006562"/>
            <a:ext cx="2642493" cy="1489541"/>
          </a:xfrm>
          <a:prstGeom prst="rect">
            <a:avLst/>
          </a:prstGeom>
          <a:solidFill>
            <a:srgbClr val="F5F5F5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46800" rIns="0" bIns="169200" anchor="t" anchorCtr="0"/>
          <a:lstStyle/>
          <a:p>
            <a:pPr>
              <a:lnSpc>
                <a:spcPts val="214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% java CharCount1 AATTTGCATTC</a:t>
            </a:r>
          </a:p>
          <a:p>
            <a:pPr>
              <a:lnSpc>
                <a:spcPts val="214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A appears 3 times</a:t>
            </a:r>
          </a:p>
          <a:p>
            <a:pPr>
              <a:lnSpc>
                <a:spcPts val="214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T appears 5 times</a:t>
            </a:r>
          </a:p>
          <a:p>
            <a:pPr>
              <a:lnSpc>
                <a:spcPts val="214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G appears 1 times</a:t>
            </a:r>
          </a:p>
          <a:p>
            <a:pPr>
              <a:lnSpc>
                <a:spcPts val="214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C appears 2 times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96990EE0-BFB6-2CF7-8783-7F3DED0121F2}"/>
              </a:ext>
            </a:extLst>
          </p:cNvPr>
          <p:cNvSpPr/>
          <p:nvPr/>
        </p:nvSpPr>
        <p:spPr>
          <a:xfrm>
            <a:off x="1378465" y="2316588"/>
            <a:ext cx="3041169" cy="1305507"/>
          </a:xfrm>
          <a:prstGeom prst="wedgeRoundRectCallout">
            <a:avLst>
              <a:gd name="adj1" fmla="val -49095"/>
              <a:gd name="adj2" fmla="val 24787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400" u="sng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Algorithm</a:t>
            </a:r>
            <a:endParaRPr kumimoji="0" lang="en-US" sz="1200" u="sng" dirty="0">
              <a:solidFill>
                <a:schemeClr val="tx1"/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for</a:t>
            </a: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i</a:t>
            </a: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0</a:t>
            </a: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...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None/>
            </a:pP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for</a:t>
            </a: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j</a:t>
            </a: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0</a:t>
            </a: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...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bases.length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None/>
            </a:pP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   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if</a:t>
            </a: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en-US" sz="1200" b="1" dirty="0">
                <a:solidFill>
                  <a:srgbClr val="004DE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</a:t>
            </a: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kumimoji="0" lang="en-US" sz="1200" b="1" dirty="0">
                <a:solidFill>
                  <a:srgbClr val="004DE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bases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None/>
            </a:pP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         </a:t>
            </a:r>
            <a:r>
              <a:rPr kumimoji="0" lang="en-US" sz="1200" b="1" dirty="0">
                <a:solidFill>
                  <a:srgbClr val="004DE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[j]++ </a:t>
            </a:r>
          </a:p>
        </p:txBody>
      </p:sp>
    </p:spTree>
    <p:extLst>
      <p:ext uri="{BB962C8B-B14F-4D97-AF65-F5344CB8AC3E}">
        <p14:creationId xmlns:p14="http://schemas.microsoft.com/office/powerpoint/2010/main" val="126685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frequency</a:t>
            </a:r>
            <a:endParaRPr lang="en-US" sz="160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39580" y="811319"/>
            <a:ext cx="7082396" cy="482748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46800" rIns="165600" bIns="169200" anchor="t" anchorCtr="0"/>
          <a:lstStyle/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Computes the frequency of the characters A, T, G and C in a given DNA string</a:t>
            </a:r>
            <a:endParaRPr lang="en-US" sz="1200" dirty="0">
              <a:solidFill>
                <a:srgbClr val="931968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CharCount1 {   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public static void main(String args[])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String str = args[0];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char[] bases = {'A','T','G','C'};   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int[] freq = new int[bases.length];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Scans the string and updates frequency counters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latin typeface="Consolas"/>
                <a:ea typeface="Monaco"/>
                <a:cs typeface="Consolas"/>
              </a:rPr>
              <a:t>for (int i = 0; i &lt; str.length(); i++)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for (int j = 0; j &lt; bases.length; j++)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  if (str.</a:t>
            </a:r>
            <a:r>
              <a:rPr lang="en-US" sz="1200">
                <a:latin typeface="Consolas"/>
                <a:ea typeface="Monaco"/>
                <a:cs typeface="Consolas"/>
              </a:rPr>
              <a:t>charAt</a:t>
            </a:r>
            <a:r>
              <a:rPr lang="en-US" sz="1200" dirty="0">
                <a:latin typeface="Consolas"/>
                <a:ea typeface="Monaco"/>
                <a:cs typeface="Consolas"/>
              </a:rPr>
              <a:t>(i) == bases[j])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     freq[j]++;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  }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}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}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</a:t>
            </a:r>
          </a:p>
          <a:p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Prints the frequency counters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for (int i = 0; i &lt; freq.length; i++)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System.out.println(bases[i] + " appears " + freq[i] + " times");</a:t>
            </a:r>
          </a:p>
          <a:p>
            <a:r>
              <a:rPr lang="en-US" sz="1200" dirty="0">
                <a:latin typeface="Consolas"/>
                <a:ea typeface="Monaco"/>
                <a:cs typeface="Consolas"/>
              </a:rPr>
              <a:t>      }</a:t>
            </a:r>
          </a:p>
          <a:p>
            <a:r>
              <a:rPr lang="en-US" sz="1200" dirty="0">
                <a:latin typeface="Consolas"/>
                <a:ea typeface="Monaco"/>
                <a:cs typeface="Consolas"/>
              </a:rPr>
              <a:t>   }</a:t>
            </a:r>
          </a:p>
          <a:p>
            <a:r>
              <a:rPr lang="en-US" sz="1200" dirty="0"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latin typeface="Consolas"/>
              <a:ea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810073" y="3451249"/>
            <a:ext cx="3739297" cy="711250"/>
          </a:xfrm>
          <a:prstGeom prst="wedgeRoundRectCallout">
            <a:avLst>
              <a:gd name="adj1" fmla="val -47542"/>
              <a:gd name="adj2" fmla="val -88648"/>
              <a:gd name="adj3" fmla="val 16667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This code also illustrates the syntax difference between accessing the </a:t>
            </a:r>
            <a:r>
              <a:rPr kumimoji="0" lang="en-US" sz="110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length</a:t>
            </a:r>
            <a:r>
              <a:rPr kumimoji="0"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and elements of a </a:t>
            </a:r>
            <a:r>
              <a:rPr kumimoji="0" lang="en-US" sz="12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string</a:t>
            </a:r>
            <a:r>
              <a:rPr kumimoji="0"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 and accessing the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length</a:t>
            </a:r>
            <a:r>
              <a:rPr kumimoji="0"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and elements of an </a:t>
            </a:r>
            <a:r>
              <a:rPr kumimoji="0" lang="en-US" sz="12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array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609600" y="29693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04B6E62D-1AB9-024F-A11A-32E29AC16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73" y="1419297"/>
            <a:ext cx="1576910" cy="7967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8630E9-5734-DFA8-6DF6-EA0AD3054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073" y="5006562"/>
            <a:ext cx="2642493" cy="1489541"/>
          </a:xfrm>
          <a:prstGeom prst="rect">
            <a:avLst/>
          </a:prstGeom>
          <a:solidFill>
            <a:srgbClr val="F5F5F5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46800" rIns="0" bIns="169200" anchor="t" anchorCtr="0"/>
          <a:lstStyle/>
          <a:p>
            <a:pPr>
              <a:lnSpc>
                <a:spcPts val="214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% java CharCount1 AATTTGCATTC</a:t>
            </a:r>
          </a:p>
          <a:p>
            <a:pPr>
              <a:lnSpc>
                <a:spcPts val="214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A appears 3 times</a:t>
            </a:r>
          </a:p>
          <a:p>
            <a:pPr>
              <a:lnSpc>
                <a:spcPts val="214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T appears 5 times</a:t>
            </a:r>
          </a:p>
          <a:p>
            <a:pPr>
              <a:lnSpc>
                <a:spcPts val="214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G appears 1 times</a:t>
            </a:r>
          </a:p>
          <a:p>
            <a:pPr>
              <a:lnSpc>
                <a:spcPts val="214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C appears 2 times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0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frequency</a:t>
            </a:r>
            <a:endParaRPr lang="en-US" sz="160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39580" y="811319"/>
            <a:ext cx="7223320" cy="388768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46800" rIns="0" bIns="169200" anchor="t" anchorCtr="0"/>
          <a:lstStyle/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Computes the frequency of the characters A, T, G and C in a given DNA string</a:t>
            </a:r>
            <a:endParaRPr lang="en-US" sz="1200" dirty="0">
              <a:solidFill>
                <a:srgbClr val="931968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CharCount2 {   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public static void main(String args[])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String str = args[0];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int[] freq = new int[4];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Scans the string; for each character, if the character​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appears in "ATGC", increments its frequency counter.​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for (int i = 0; i &lt; str.length(); i++)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freq["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ATGC".indexOf</a:t>
            </a: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(str.charAt(i))]++;</a:t>
            </a:r>
          </a:p>
          <a:p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endParaRPr lang="en-IL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Prints the frequency results (Same as previous slide)​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/>
              <a:ea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09600" y="29693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F353E3-ECB2-4E84-C15B-D91C88E37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073" y="5006562"/>
            <a:ext cx="2642493" cy="1489541"/>
          </a:xfrm>
          <a:prstGeom prst="rect">
            <a:avLst/>
          </a:prstGeom>
          <a:solidFill>
            <a:srgbClr val="F5F5F5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46800" rIns="0" bIns="169200" anchor="t" anchorCtr="0"/>
          <a:lstStyle/>
          <a:p>
            <a:pPr>
              <a:lnSpc>
                <a:spcPts val="214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% java CharCount1 AATTTGCATTC</a:t>
            </a:r>
          </a:p>
          <a:p>
            <a:pPr>
              <a:lnSpc>
                <a:spcPts val="214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A appears 3 times</a:t>
            </a:r>
          </a:p>
          <a:p>
            <a:pPr>
              <a:lnSpc>
                <a:spcPts val="214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T appears 5 times</a:t>
            </a:r>
          </a:p>
          <a:p>
            <a:pPr>
              <a:lnSpc>
                <a:spcPts val="214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G appears 1 times</a:t>
            </a:r>
          </a:p>
          <a:p>
            <a:pPr>
              <a:lnSpc>
                <a:spcPts val="214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C appears 2 times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DC4B947-AFAA-5C20-C543-FE126EBEA729}"/>
              </a:ext>
            </a:extLst>
          </p:cNvPr>
          <p:cNvSpPr/>
          <p:nvPr/>
        </p:nvSpPr>
        <p:spPr>
          <a:xfrm>
            <a:off x="2715504" y="4059030"/>
            <a:ext cx="1361196" cy="360570"/>
          </a:xfrm>
          <a:prstGeom prst="wedgeRoundRectCallout">
            <a:avLst>
              <a:gd name="adj1" fmla="val -21501"/>
              <a:gd name="adj2" fmla="val -24676"/>
              <a:gd name="adj3" fmla="val 16667"/>
            </a:avLst>
          </a:prstGeom>
          <a:solidFill>
            <a:srgbClr val="FFE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marL="0" lvl="1" indent="0" algn="ctr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another approach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BC83DA0-6873-F5DA-1D15-543035B020D9}"/>
              </a:ext>
            </a:extLst>
          </p:cNvPr>
          <p:cNvSpPr/>
          <p:nvPr/>
        </p:nvSpPr>
        <p:spPr>
          <a:xfrm>
            <a:off x="634351" y="4774862"/>
            <a:ext cx="4422390" cy="1473024"/>
          </a:xfrm>
          <a:prstGeom prst="wedgeRoundRectCallout">
            <a:avLst>
              <a:gd name="adj1" fmla="val -22993"/>
              <a:gd name="adj2" fmla="val -45866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t" anchorCtr="0"/>
          <a:lstStyle/>
          <a:p>
            <a:pPr marL="0" lvl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kumimoji="0" lang="en-US" u="sng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This solution</a:t>
            </a:r>
          </a:p>
          <a:p>
            <a:pPr marL="182563" lvl="1" indent="-182563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0"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Less code</a:t>
            </a:r>
          </a:p>
          <a:p>
            <a:pPr marL="182563" lvl="1" indent="-182563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0"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Same efficiency: </a:t>
            </a: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indexOf</a:t>
            </a: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also uses a loop)</a:t>
            </a:r>
            <a:endParaRPr kumimoji="0"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182563" lvl="1" indent="-182563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0"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Less readable (?)</a:t>
            </a:r>
          </a:p>
        </p:txBody>
      </p:sp>
    </p:spTree>
    <p:extLst>
      <p:ext uri="{BB962C8B-B14F-4D97-AF65-F5344CB8AC3E}">
        <p14:creationId xmlns:p14="http://schemas.microsoft.com/office/powerpoint/2010/main" val="566592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frequency</a:t>
            </a:r>
            <a:endParaRPr lang="en-US" sz="160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39580" y="811319"/>
            <a:ext cx="7223320" cy="388768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46800" rIns="0" bIns="169200" anchor="t" anchorCtr="0"/>
          <a:lstStyle/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Computes the frequency of the characters A, T, G and C in a given DNA string</a:t>
            </a:r>
            <a:endParaRPr lang="en-US" sz="1200" dirty="0">
              <a:solidFill>
                <a:srgbClr val="931968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CharCount2 {   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public static void main(String args[])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String str = args[0];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int[] freq = new int[4];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Scans the string; for each character, if the character​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appears in "ATGC", increments its frequency counter.​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for (int i = 0; i &lt; str.length(); i++)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freq["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ATGC".indexOf</a:t>
            </a: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(str.charAt(i))]++;</a:t>
            </a:r>
          </a:p>
          <a:p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endParaRPr lang="en-IL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Prints the frequency results (Same as previous slide)​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/>
              <a:ea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09600" y="29693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DC4B947-AFAA-5C20-C543-FE126EBEA729}"/>
              </a:ext>
            </a:extLst>
          </p:cNvPr>
          <p:cNvSpPr/>
          <p:nvPr/>
        </p:nvSpPr>
        <p:spPr>
          <a:xfrm>
            <a:off x="2715504" y="4059030"/>
            <a:ext cx="1361196" cy="360570"/>
          </a:xfrm>
          <a:prstGeom prst="wedgeRoundRectCallout">
            <a:avLst>
              <a:gd name="adj1" fmla="val -21501"/>
              <a:gd name="adj2" fmla="val -24676"/>
              <a:gd name="adj3" fmla="val 16667"/>
            </a:avLst>
          </a:prstGeom>
          <a:solidFill>
            <a:srgbClr val="FFE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marL="0" lvl="1" indent="0" algn="ctr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another approach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BC83DA0-6873-F5DA-1D15-543035B020D9}"/>
              </a:ext>
            </a:extLst>
          </p:cNvPr>
          <p:cNvSpPr/>
          <p:nvPr/>
        </p:nvSpPr>
        <p:spPr>
          <a:xfrm>
            <a:off x="634351" y="4774862"/>
            <a:ext cx="4422390" cy="1473024"/>
          </a:xfrm>
          <a:prstGeom prst="wedgeRoundRectCallout">
            <a:avLst>
              <a:gd name="adj1" fmla="val -22993"/>
              <a:gd name="adj2" fmla="val -45866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t" anchorCtr="0"/>
          <a:lstStyle/>
          <a:p>
            <a:pPr marL="0" lvl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kumimoji="0" lang="en-US" u="sng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This solution</a:t>
            </a:r>
          </a:p>
          <a:p>
            <a:pPr marL="182563" lvl="1" indent="-182563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0"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Less code</a:t>
            </a:r>
          </a:p>
          <a:p>
            <a:pPr marL="182563" lvl="1" indent="-182563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0"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Same efficiency: </a:t>
            </a: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indexOf</a:t>
            </a: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also uses a loop)</a:t>
            </a:r>
            <a:endParaRPr kumimoji="0"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182563" lvl="1" indent="-182563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0"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Less readable (?)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F42AC76-A10B-8A3D-86DE-1DBF0BC68379}"/>
              </a:ext>
            </a:extLst>
          </p:cNvPr>
          <p:cNvSpPr/>
          <p:nvPr/>
        </p:nvSpPr>
        <p:spPr>
          <a:xfrm>
            <a:off x="4826000" y="4748948"/>
            <a:ext cx="4136205" cy="1473024"/>
          </a:xfrm>
          <a:prstGeom prst="wedgeRoundRectCallout">
            <a:avLst>
              <a:gd name="adj1" fmla="val -22993"/>
              <a:gd name="adj2" fmla="val -45866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t" anchorCtr="0"/>
          <a:lstStyle/>
          <a:p>
            <a:pPr marL="0" lvl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kumimoji="0" lang="en-US" u="sng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Third solution</a:t>
            </a:r>
            <a:r>
              <a:rPr kumimoji="0"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(self exercise)</a:t>
            </a:r>
          </a:p>
          <a:p>
            <a:pPr marL="0" lvl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Use four counter variables.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(less fancy, more efficient,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more readable, try it!)</a:t>
            </a:r>
            <a:endParaRPr kumimoji="0" lang="en-US" dirty="0">
              <a:solidFill>
                <a:schemeClr val="tx1"/>
              </a:solidFill>
              <a:latin typeface="Consolas" panose="020B0609020204030204" pitchFamily="49" charset="0"/>
              <a:ea typeface="Times New Roman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78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60" y="223203"/>
            <a:ext cx="7867548" cy="457200"/>
          </a:xfrm>
        </p:spPr>
        <p:txBody>
          <a:bodyPr/>
          <a:lstStyle/>
          <a:p>
            <a:r>
              <a:rPr lang="en-US" dirty="0"/>
              <a:t>Arrays, part I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2078" y="965618"/>
            <a:ext cx="5889599" cy="4245359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Basic concepts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Array processing examples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Mutability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More array processing examples</a:t>
            </a:r>
          </a:p>
          <a:p>
            <a:pPr marL="660400" lvl="2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Wingdings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Letter frequency</a:t>
            </a:r>
          </a:p>
          <a:p>
            <a:pPr marL="660400" lvl="2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Wingdings" charset="2"/>
              <a:buChar char="Ø"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Monte Carlo simulation</a:t>
            </a:r>
            <a:endParaRPr 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660400" lvl="2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Wingdings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Reversing an array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Side effects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977305B-3038-C556-6963-74C098801626}"/>
              </a:ext>
            </a:extLst>
          </p:cNvPr>
          <p:cNvSpPr/>
          <p:nvPr/>
        </p:nvSpPr>
        <p:spPr bwMode="auto">
          <a:xfrm>
            <a:off x="976074" y="3299550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061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Monte Carlo simulation</a:t>
            </a:r>
            <a:endParaRPr kumimoji="0" lang="en-US" sz="1800" dirty="0"/>
          </a:p>
        </p:txBody>
      </p:sp>
      <p:sp>
        <p:nvSpPr>
          <p:cNvPr id="26" name="Title 1"/>
          <p:cNvSpPr txBox="1">
            <a:spLocks/>
          </p:cNvSpPr>
          <p:nvPr/>
        </p:nvSpPr>
        <p:spPr bwMode="auto">
          <a:xfrm>
            <a:off x="561914" y="2702961"/>
            <a:ext cx="6879706" cy="258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5pPr>
            <a:lvl6pPr marL="4572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</a:defRPr>
            </a:lvl6pPr>
            <a:lvl7pPr marL="9144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</a:defRPr>
            </a:lvl7pPr>
            <a:lvl8pPr marL="13716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</a:defRPr>
            </a:lvl8pPr>
            <a:lvl9pPr marL="18288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simulation: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pseudo-random values from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given probability distribution function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236" y="1156097"/>
            <a:ext cx="3021062" cy="201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42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Monte Carlo simulation: Example</a:t>
            </a:r>
            <a:endParaRPr kumimoji="0" lang="en-US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A653B88-DB88-654C-BB84-D25605166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109" y="4000266"/>
            <a:ext cx="3533494" cy="16965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226800" rIns="0" bIns="262800" anchor="ctr" anchorCtr="0"/>
          <a:lstStyle/>
          <a:p>
            <a:r>
              <a:rPr lang="en-US" sz="1400" b="1" dirty="0">
                <a:latin typeface="Consolas"/>
                <a:ea typeface="Menlo"/>
                <a:cs typeface="Consolas"/>
              </a:rPr>
              <a:t>% java MyRandom 100000</a:t>
            </a:r>
          </a:p>
          <a:p>
            <a:endParaRPr lang="en-US" sz="1400" dirty="0">
              <a:latin typeface="Consolas"/>
              <a:ea typeface="Menlo"/>
              <a:cs typeface="Consolas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Consolas"/>
                <a:ea typeface="Menlo"/>
                <a:cs typeface="Consolas"/>
              </a:rPr>
              <a:t>0 occurred 0.219901 of the time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nsolas"/>
                <a:ea typeface="Menlo"/>
                <a:cs typeface="Consolas"/>
              </a:rPr>
              <a:t>1 occurred 0.300052 of the time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nsolas"/>
                <a:ea typeface="Menlo"/>
                <a:cs typeface="Consolas"/>
              </a:rPr>
              <a:t>2 occurred 0.480047 of the time</a:t>
            </a:r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0A19620C-9139-6740-B4AF-5BC489A87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692" y="3510516"/>
            <a:ext cx="7592335" cy="57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u="sng" spc="50" dirty="0">
                <a:solidFill>
                  <a:schemeClr val="tx1"/>
                </a:solidFill>
                <a:latin typeface="Times New Roman"/>
                <a:cs typeface="Times New Roman"/>
              </a:rPr>
              <a:t>Task:</a:t>
            </a:r>
            <a:r>
              <a:rPr lang="en-US" spc="50" dirty="0">
                <a:solidFill>
                  <a:schemeClr val="tx1"/>
                </a:solidFill>
                <a:latin typeface="Times New Roman"/>
                <a:cs typeface="Times New Roman"/>
              </a:rPr>
              <a:t>    Generate </a:t>
            </a:r>
            <a:r>
              <a:rPr lang="en-US" i="1" spc="50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lang="en-US" spc="50" dirty="0">
                <a:solidFill>
                  <a:schemeClr val="tx1"/>
                </a:solidFill>
                <a:latin typeface="Times New Roman"/>
                <a:cs typeface="Times New Roman"/>
              </a:rPr>
              <a:t> events from this probability distribution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D343CC-BC4C-00E7-3DB9-94808ACE9036}"/>
              </a:ext>
            </a:extLst>
          </p:cNvPr>
          <p:cNvGrpSpPr/>
          <p:nvPr/>
        </p:nvGrpSpPr>
        <p:grpSpPr>
          <a:xfrm>
            <a:off x="2596568" y="985225"/>
            <a:ext cx="5711740" cy="2813822"/>
            <a:chOff x="2913536" y="1673593"/>
            <a:chExt cx="5711740" cy="281382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9310210-57C0-F83A-887B-DD7EF6B04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0317" y="1765461"/>
              <a:ext cx="2407515" cy="2239744"/>
            </a:xfrm>
            <a:prstGeom prst="rect">
              <a:avLst/>
            </a:prstGeom>
          </p:spPr>
        </p:pic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77B30A76-B193-D8D4-FC31-51B69F1E7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467" y="2107882"/>
              <a:ext cx="2797809" cy="2379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9525" indent="-9525">
                <a:lnSpc>
                  <a:spcPct val="100000"/>
                </a:lnSpc>
                <a:spcBef>
                  <a:spcPts val="600"/>
                </a:spcBef>
              </a:pPr>
              <a:r>
                <a:rPr lang="en-US" sz="1600" spc="50" dirty="0">
                  <a:solidFill>
                    <a:schemeClr val="tx1"/>
                  </a:solidFill>
                  <a:latin typeface="Times New Roman"/>
                  <a:cs typeface="Times New Roman"/>
                </a:rPr>
                <a:t>One of three possible events (</a:t>
              </a:r>
              <a:r>
                <a:rPr lang="en-US" sz="1400" spc="5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1600" spc="50" dirty="0">
                  <a:solidFill>
                    <a:schemeClr val="tx1"/>
                  </a:solidFill>
                  <a:latin typeface="Times New Roman"/>
                  <a:cs typeface="Times New Roman"/>
                </a:rPr>
                <a:t>, </a:t>
              </a:r>
              <a:r>
                <a:rPr lang="en-US" sz="1400" spc="5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sz="1600" spc="50" dirty="0">
                  <a:solidFill>
                    <a:schemeClr val="tx1"/>
                  </a:solidFill>
                  <a:latin typeface="Times New Roman"/>
                  <a:cs typeface="Times New Roman"/>
                </a:rPr>
                <a:t>, </a:t>
              </a:r>
              <a:r>
                <a:rPr lang="en-US" sz="1400" spc="5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sz="1600" spc="50" dirty="0">
                  <a:solidFill>
                    <a:schemeClr val="tx1"/>
                  </a:solidFill>
                  <a:latin typeface="Times New Roman"/>
                  <a:cs typeface="Times New Roman"/>
                </a:rPr>
                <a:t>) happens, randomly:</a:t>
              </a:r>
            </a:p>
            <a:p>
              <a:pPr lvl="1">
                <a:lnSpc>
                  <a:spcPct val="100000"/>
                </a:lnSpc>
                <a:spcBef>
                  <a:spcPts val="600"/>
                </a:spcBef>
                <a:buClr>
                  <a:schemeClr val="bg1"/>
                </a:buClr>
              </a:pPr>
              <a:r>
                <a:rPr lang="en-US" sz="1400" spc="5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1600" spc="50" dirty="0">
                  <a:latin typeface="Times New Roman"/>
                  <a:cs typeface="Times New Roman"/>
                </a:rPr>
                <a:t> occurs 0.22 of the time</a:t>
              </a:r>
            </a:p>
            <a:p>
              <a:pPr lvl="1">
                <a:lnSpc>
                  <a:spcPct val="100000"/>
                </a:lnSpc>
                <a:spcBef>
                  <a:spcPts val="600"/>
                </a:spcBef>
                <a:buClr>
                  <a:schemeClr val="bg1"/>
                </a:buClr>
              </a:pPr>
              <a:r>
                <a:rPr lang="en-US" sz="1400" spc="5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sz="1600" spc="50" dirty="0">
                  <a:latin typeface="Times New Roman"/>
                  <a:cs typeface="Times New Roman"/>
                </a:rPr>
                <a:t> occurs 0.30 of the times</a:t>
              </a:r>
            </a:p>
            <a:p>
              <a:pPr lvl="1">
                <a:lnSpc>
                  <a:spcPct val="100000"/>
                </a:lnSpc>
                <a:spcBef>
                  <a:spcPts val="600"/>
                </a:spcBef>
                <a:buClr>
                  <a:schemeClr val="bg1"/>
                </a:buClr>
              </a:pPr>
              <a:r>
                <a:rPr lang="en-US" sz="1400" spc="5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sz="1600" spc="50" dirty="0">
                  <a:latin typeface="Times New Roman"/>
                  <a:cs typeface="Times New Roman"/>
                </a:rPr>
                <a:t> occurs 0.48 of the times</a:t>
              </a:r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D9E4BDDD-23F6-806A-8ED5-C9D80FED9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0431" y="1673593"/>
              <a:ext cx="366895" cy="457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9525" indent="-9525">
                <a:lnSpc>
                  <a:spcPct val="100000"/>
                </a:lnSpc>
                <a:spcBef>
                  <a:spcPts val="600"/>
                </a:spcBef>
              </a:pPr>
              <a:r>
                <a:rPr lang="en-US" sz="1600" spc="5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sz="1400" spc="5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2FE8CF4D-5CA1-8E85-DFB9-442E00E25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536" y="3417196"/>
              <a:ext cx="366895" cy="457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9525" indent="-9525">
                <a:lnSpc>
                  <a:spcPct val="100000"/>
                </a:lnSpc>
                <a:spcBef>
                  <a:spcPts val="600"/>
                </a:spcBef>
              </a:pPr>
              <a:r>
                <a:rPr lang="en-US" sz="1600" spc="5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1400" spc="5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66A175ED-073C-DB23-7121-FCA31D530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613" y="2514875"/>
              <a:ext cx="366895" cy="457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9525" indent="-9525">
                <a:lnSpc>
                  <a:spcPct val="100000"/>
                </a:lnSpc>
                <a:spcBef>
                  <a:spcPts val="600"/>
                </a:spcBef>
              </a:pPr>
              <a:r>
                <a:rPr lang="en-US" sz="1600" spc="5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1400" spc="5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84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Probability distribution functions</a:t>
            </a:r>
            <a:endParaRPr kumimoji="0" lang="en-US" sz="1800" dirty="0"/>
          </a:p>
        </p:txBody>
      </p:sp>
      <p:sp>
        <p:nvSpPr>
          <p:cNvPr id="55" name="Rectangle 16"/>
          <p:cNvSpPr txBox="1">
            <a:spLocks noChangeArrowheads="1"/>
          </p:cNvSpPr>
          <p:nvPr/>
        </p:nvSpPr>
        <p:spPr bwMode="auto">
          <a:xfrm>
            <a:off x="552237" y="698204"/>
            <a:ext cx="5875045" cy="125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spc="50" dirty="0">
                <a:solidFill>
                  <a:schemeClr val="tx1"/>
                </a:solidFill>
                <a:latin typeface="Times New Roman"/>
                <a:cs typeface="Times New Roman"/>
              </a:rPr>
              <a:t>The setting</a:t>
            </a:r>
          </a:p>
          <a:p>
            <a:pPr marL="180975" indent="-180975">
              <a:lnSpc>
                <a:spcPts val="2300"/>
              </a:lnSpc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sz="1600" i="1" spc="50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lang="en-US" sz="1600" spc="50" dirty="0">
                <a:solidFill>
                  <a:schemeClr val="tx1"/>
                </a:solidFill>
                <a:latin typeface="Times New Roman"/>
                <a:cs typeface="Times New Roman"/>
              </a:rPr>
              <a:t> possible and mutually-exclusive events can happen</a:t>
            </a:r>
          </a:p>
          <a:p>
            <a:pPr marL="180975" indent="-180975">
              <a:lnSpc>
                <a:spcPts val="23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rPr lang="en-US" sz="1600" spc="50" dirty="0">
                <a:solidFill>
                  <a:schemeClr val="tx1"/>
                </a:solidFill>
                <a:latin typeface="Times New Roman"/>
                <a:cs typeface="Times New Roman"/>
              </a:rPr>
              <a:t>We denote these events 0, 1, 2, 3, ..., </a:t>
            </a:r>
            <a:r>
              <a:rPr lang="en-US" sz="1600" i="1" spc="50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lang="en-US" sz="1600" spc="50" dirty="0">
                <a:solidFill>
                  <a:schemeClr val="tx1"/>
                </a:solidFill>
                <a:latin typeface="Times New Roman"/>
                <a:cs typeface="Times New Roman"/>
              </a:rPr>
              <a:t>-1</a:t>
            </a:r>
          </a:p>
          <a:p>
            <a:pPr marL="180975" indent="-180975">
              <a:lnSpc>
                <a:spcPts val="2300"/>
              </a:lnSpc>
              <a:spcBef>
                <a:spcPts val="0"/>
              </a:spcBef>
              <a:buClrTx/>
              <a:buSzPct val="100000"/>
              <a:buFont typeface="Arial"/>
              <a:buChar char="•"/>
            </a:pPr>
            <a:r>
              <a:rPr lang="en-US" sz="1600" spc="50" dirty="0">
                <a:solidFill>
                  <a:schemeClr val="tx1"/>
                </a:solidFill>
                <a:latin typeface="Times New Roman"/>
                <a:cs typeface="Times New Roman"/>
              </a:rPr>
              <a:t>Each event occurs with a given probability</a:t>
            </a:r>
          </a:p>
        </p:txBody>
      </p:sp>
      <p:sp>
        <p:nvSpPr>
          <p:cNvPr id="40" name="Rectangle 16"/>
          <p:cNvSpPr txBox="1">
            <a:spLocks noChangeArrowheads="1"/>
          </p:cNvSpPr>
          <p:nvPr/>
        </p:nvSpPr>
        <p:spPr bwMode="auto">
          <a:xfrm>
            <a:off x="485860" y="4572178"/>
            <a:ext cx="4963138" cy="171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spc="50" dirty="0">
                <a:solidFill>
                  <a:schemeClr val="tx1"/>
                </a:solidFill>
                <a:latin typeface="Times New Roman"/>
                <a:cs typeface="Times New Roman"/>
              </a:rPr>
              <a:t>Cumulative Distribution Function (CDF)</a:t>
            </a:r>
          </a:p>
          <a:p>
            <a:pPr>
              <a:lnSpc>
                <a:spcPts val="2300"/>
              </a:lnSpc>
              <a:spcBef>
                <a:spcPts val="300"/>
              </a:spcBef>
            </a:pPr>
            <a:r>
              <a:rPr lang="en-US" sz="1600" i="1" spc="50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1600" spc="50" dirty="0">
                <a:solidFill>
                  <a:schemeClr val="tx1"/>
                </a:solidFill>
                <a:latin typeface="Times New Roman"/>
                <a:cs typeface="Times New Roman"/>
              </a:rPr>
              <a:t>(0) = </a:t>
            </a:r>
            <a:r>
              <a:rPr lang="en-US" sz="1600" i="1" spc="50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1600" spc="50" dirty="0">
                <a:solidFill>
                  <a:schemeClr val="tx1"/>
                </a:solidFill>
                <a:latin typeface="Times New Roman"/>
                <a:cs typeface="Times New Roman"/>
              </a:rPr>
              <a:t>(0) =                      .1</a:t>
            </a:r>
          </a:p>
          <a:p>
            <a:pPr>
              <a:lnSpc>
                <a:spcPts val="2300"/>
              </a:lnSpc>
              <a:spcBef>
                <a:spcPts val="300"/>
              </a:spcBef>
            </a:pPr>
            <a:r>
              <a:rPr lang="en-US" sz="1600" i="1" spc="50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1600" spc="50" dirty="0">
                <a:solidFill>
                  <a:schemeClr val="tx1"/>
                </a:solidFill>
                <a:latin typeface="Times New Roman"/>
                <a:cs typeface="Times New Roman"/>
              </a:rPr>
              <a:t>(1) = </a:t>
            </a:r>
            <a:r>
              <a:rPr lang="en-US" sz="1600" i="1" spc="50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1600" spc="50" dirty="0">
                <a:solidFill>
                  <a:schemeClr val="tx1"/>
                </a:solidFill>
                <a:latin typeface="Times New Roman"/>
                <a:cs typeface="Times New Roman"/>
              </a:rPr>
              <a:t>(0 or 1) =               .1 + .3 = .4</a:t>
            </a:r>
          </a:p>
          <a:p>
            <a:pPr>
              <a:lnSpc>
                <a:spcPts val="2300"/>
              </a:lnSpc>
              <a:spcBef>
                <a:spcPts val="300"/>
              </a:spcBef>
            </a:pPr>
            <a:r>
              <a:rPr lang="en-US" sz="1600" i="1" spc="50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1600" spc="50" dirty="0">
                <a:solidFill>
                  <a:schemeClr val="tx1"/>
                </a:solidFill>
                <a:latin typeface="Times New Roman"/>
                <a:cs typeface="Times New Roman"/>
              </a:rPr>
              <a:t>(2) = </a:t>
            </a:r>
            <a:r>
              <a:rPr lang="en-US" sz="1600" i="1" spc="50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1600" spc="50" dirty="0">
                <a:solidFill>
                  <a:schemeClr val="tx1"/>
                </a:solidFill>
                <a:latin typeface="Times New Roman"/>
                <a:cs typeface="Times New Roman"/>
              </a:rPr>
              <a:t>(0 or 1 or 2) =        .1 + .3 + .5 = .9</a:t>
            </a:r>
          </a:p>
          <a:p>
            <a:pPr>
              <a:lnSpc>
                <a:spcPts val="2300"/>
              </a:lnSpc>
              <a:spcBef>
                <a:spcPts val="300"/>
              </a:spcBef>
            </a:pPr>
            <a:r>
              <a:rPr lang="en-US" sz="1600" i="1" spc="50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1600" spc="50" dirty="0">
                <a:solidFill>
                  <a:schemeClr val="tx1"/>
                </a:solidFill>
                <a:latin typeface="Times New Roman"/>
                <a:cs typeface="Times New Roman"/>
              </a:rPr>
              <a:t>(3) = </a:t>
            </a:r>
            <a:r>
              <a:rPr lang="en-US" sz="1600" i="1" spc="50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1600" spc="50" dirty="0">
                <a:solidFill>
                  <a:schemeClr val="tx1"/>
                </a:solidFill>
                <a:latin typeface="Times New Roman"/>
                <a:cs typeface="Times New Roman"/>
              </a:rPr>
              <a:t>(0 or 1 or 2 or 3) = .1 + .3 + .5 + .1 = 1.0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endParaRPr lang="en-US" sz="1600" spc="5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ts val="2300"/>
              </a:lnSpc>
              <a:spcBef>
                <a:spcPts val="0"/>
              </a:spcBef>
            </a:pPr>
            <a:endParaRPr lang="en-US" sz="1600" spc="5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29F9F0-A942-EE1B-5FFB-5233DACEE7EA}"/>
              </a:ext>
            </a:extLst>
          </p:cNvPr>
          <p:cNvGrpSpPr/>
          <p:nvPr/>
        </p:nvGrpSpPr>
        <p:grpSpPr>
          <a:xfrm>
            <a:off x="552236" y="2424603"/>
            <a:ext cx="4745121" cy="1970799"/>
            <a:chOff x="552236" y="2424603"/>
            <a:chExt cx="4745121" cy="1970799"/>
          </a:xfrm>
        </p:grpSpPr>
        <p:sp>
          <p:nvSpPr>
            <p:cNvPr id="39" name="Rectangle 16"/>
            <p:cNvSpPr txBox="1">
              <a:spLocks noChangeArrowheads="1"/>
            </p:cNvSpPr>
            <p:nvPr/>
          </p:nvSpPr>
          <p:spPr bwMode="auto">
            <a:xfrm>
              <a:off x="552236" y="2424603"/>
              <a:ext cx="4745121" cy="1970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lnSpc>
                  <a:spcPts val="2300"/>
                </a:lnSpc>
                <a:spcBef>
                  <a:spcPts val="600"/>
                </a:spcBef>
              </a:pPr>
              <a:r>
                <a:rPr lang="en-US" spc="50" dirty="0">
                  <a:solidFill>
                    <a:schemeClr val="tx1"/>
                  </a:solidFill>
                  <a:latin typeface="Times New Roman"/>
                  <a:cs typeface="Times New Roman"/>
                </a:rPr>
                <a:t>Probability Distribution Function (PDF)</a:t>
              </a:r>
              <a:endParaRPr lang="en-US" sz="1600" spc="5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>
                <a:lnSpc>
                  <a:spcPts val="2300"/>
                </a:lnSpc>
                <a:spcBef>
                  <a:spcPts val="900"/>
                </a:spcBef>
              </a:pPr>
              <a:r>
                <a:rPr lang="en-US" sz="1600" i="1" spc="50" dirty="0">
                  <a:solidFill>
                    <a:schemeClr val="tx1"/>
                  </a:solidFill>
                  <a:latin typeface="Times New Roman"/>
                  <a:cs typeface="Times New Roman"/>
                </a:rPr>
                <a:t>p</a:t>
              </a:r>
              <a:r>
                <a:rPr lang="en-US" sz="1600" spc="50" dirty="0">
                  <a:solidFill>
                    <a:schemeClr val="tx1"/>
                  </a:solidFill>
                  <a:latin typeface="Times New Roman"/>
                  <a:cs typeface="Times New Roman"/>
                </a:rPr>
                <a:t>(0) = .1</a:t>
              </a:r>
            </a:p>
            <a:p>
              <a:pPr>
                <a:lnSpc>
                  <a:spcPts val="2300"/>
                </a:lnSpc>
                <a:spcBef>
                  <a:spcPts val="300"/>
                </a:spcBef>
              </a:pPr>
              <a:r>
                <a:rPr lang="en-US" sz="1600" i="1" spc="50" dirty="0">
                  <a:solidFill>
                    <a:schemeClr val="tx1"/>
                  </a:solidFill>
                  <a:latin typeface="Times New Roman"/>
                  <a:cs typeface="Times New Roman"/>
                </a:rPr>
                <a:t>p</a:t>
              </a:r>
              <a:r>
                <a:rPr lang="en-US" sz="1600" spc="50" dirty="0">
                  <a:solidFill>
                    <a:schemeClr val="tx1"/>
                  </a:solidFill>
                  <a:latin typeface="Times New Roman"/>
                  <a:cs typeface="Times New Roman"/>
                </a:rPr>
                <a:t>(1) = .3</a:t>
              </a:r>
            </a:p>
            <a:p>
              <a:pPr>
                <a:lnSpc>
                  <a:spcPts val="2300"/>
                </a:lnSpc>
                <a:spcBef>
                  <a:spcPts val="300"/>
                </a:spcBef>
              </a:pPr>
              <a:r>
                <a:rPr lang="en-US" sz="1600" i="1" spc="50" dirty="0">
                  <a:solidFill>
                    <a:schemeClr val="tx1"/>
                  </a:solidFill>
                  <a:latin typeface="Times New Roman"/>
                  <a:cs typeface="Times New Roman"/>
                </a:rPr>
                <a:t>p</a:t>
              </a:r>
              <a:r>
                <a:rPr lang="en-US" sz="1600" spc="50" dirty="0">
                  <a:solidFill>
                    <a:schemeClr val="tx1"/>
                  </a:solidFill>
                  <a:latin typeface="Times New Roman"/>
                  <a:cs typeface="Times New Roman"/>
                </a:rPr>
                <a:t>(2) = .5</a:t>
              </a:r>
            </a:p>
            <a:p>
              <a:pPr>
                <a:lnSpc>
                  <a:spcPts val="2300"/>
                </a:lnSpc>
                <a:spcBef>
                  <a:spcPts val="300"/>
                </a:spcBef>
              </a:pPr>
              <a:r>
                <a:rPr lang="en-US" sz="1600" i="1" spc="50" dirty="0">
                  <a:solidFill>
                    <a:schemeClr val="tx1"/>
                  </a:solidFill>
                  <a:latin typeface="Times New Roman"/>
                  <a:cs typeface="Times New Roman"/>
                </a:rPr>
                <a:t>p</a:t>
              </a:r>
              <a:r>
                <a:rPr lang="en-US" sz="1600" spc="50" dirty="0">
                  <a:solidFill>
                    <a:schemeClr val="tx1"/>
                  </a:solidFill>
                  <a:latin typeface="Times New Roman"/>
                  <a:cs typeface="Times New Roman"/>
                </a:rPr>
                <a:t>(3) = .1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625932" y="2977860"/>
              <a:ext cx="2771906" cy="1361865"/>
              <a:chOff x="1625932" y="2977860"/>
              <a:chExt cx="2771906" cy="1361865"/>
            </a:xfrm>
          </p:grpSpPr>
          <p:sp>
            <p:nvSpPr>
              <p:cNvPr id="84" name="Right Brace 83"/>
              <p:cNvSpPr/>
              <p:nvPr/>
            </p:nvSpPr>
            <p:spPr bwMode="auto">
              <a:xfrm>
                <a:off x="1625932" y="2977860"/>
                <a:ext cx="224058" cy="1211117"/>
              </a:xfrm>
              <a:prstGeom prst="rightBrace">
                <a:avLst>
                  <a:gd name="adj1" fmla="val 71280"/>
                  <a:gd name="adj2" fmla="val 48874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5" name="Rectangle 16"/>
              <p:cNvSpPr txBox="1">
                <a:spLocks noChangeArrowheads="1"/>
              </p:cNvSpPr>
              <p:nvPr/>
            </p:nvSpPr>
            <p:spPr bwMode="auto">
              <a:xfrm>
                <a:off x="1996115" y="3140640"/>
                <a:ext cx="2401723" cy="1199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600" spc="5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example of a PDF describing the likelihood of </a:t>
                </a:r>
                <a:r>
                  <a:rPr lang="en-US" sz="1600" i="1" spc="5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N </a:t>
                </a:r>
                <a:r>
                  <a:rPr lang="en-US" sz="1600" spc="5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 4 possible events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661AD0F-473B-BDCA-5E06-5BD0E8DCD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695" y="4203922"/>
            <a:ext cx="3845600" cy="224481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0" rIns="0" bIns="262800" anchor="t" anchorCtr="0"/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</a:p>
          <a:p>
            <a:pPr>
              <a:lnSpc>
                <a:spcPts val="1540"/>
              </a:lnSpc>
            </a:pPr>
            <a:r>
              <a:rPr lang="en-US" sz="14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 CDF (P) from a given PDF (p) */</a:t>
            </a:r>
            <a:endParaRPr lang="en-US" sz="1200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static double[] CDF(double[] p)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double[] P = new double[p.length];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P[0] = p[0];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for (int i = 1; i &lt; p.length; i++) 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P[i] = P[i-1] + p[i];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}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return P;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991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Generating pseudo-random values from a given distribution</a:t>
            </a:r>
            <a:endParaRPr kumimoji="0" lang="en-US" sz="1800" dirty="0"/>
          </a:p>
        </p:txBody>
      </p:sp>
      <p:sp>
        <p:nvSpPr>
          <p:cNvPr id="56" name="Rectangle 16"/>
          <p:cNvSpPr txBox="1">
            <a:spLocks noChangeArrowheads="1"/>
          </p:cNvSpPr>
          <p:nvPr/>
        </p:nvSpPr>
        <p:spPr bwMode="auto">
          <a:xfrm>
            <a:off x="531447" y="1132745"/>
            <a:ext cx="8338321" cy="38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>
              <a:lnSpc>
                <a:spcPct val="100000"/>
              </a:lnSpc>
              <a:spcBef>
                <a:spcPts val="600"/>
              </a:spcBef>
              <a:buClr>
                <a:srgbClr val="003399"/>
              </a:buClr>
              <a:buSzPct val="50000"/>
              <a:buFont typeface="Monotype Sorts" charset="2"/>
              <a:defRPr sz="2000" spc="50">
                <a:solidFill>
                  <a:srgbClr val="000090"/>
                </a:solidFill>
                <a:latin typeface="Times New Roman"/>
                <a:ea typeface="ＭＳ Ｐゴシック" charset="-128"/>
                <a:cs typeface="Times New Roman"/>
              </a:defRPr>
            </a:lvl1pPr>
            <a:lvl2pPr marL="346075" indent="-231775">
              <a:lnSpc>
                <a:spcPts val="2600"/>
              </a:lnSpc>
              <a:buClr>
                <a:schemeClr val="tx1"/>
              </a:buClr>
              <a:buSzPct val="50000"/>
              <a:buFont typeface="Monotype Sorts" charset="2"/>
              <a:buChar char="n"/>
              <a:defRPr>
                <a:latin typeface="+mn-lt"/>
                <a:ea typeface="ＭＳ Ｐゴシック" charset="-128"/>
              </a:defRPr>
            </a:lvl2pPr>
            <a:lvl3pPr marL="627063" indent="-166688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>
                <a:latin typeface="+mn-lt"/>
                <a:ea typeface="ＭＳ Ｐゴシック" charset="-128"/>
              </a:defRPr>
            </a:lvl3pPr>
            <a:lvl4pPr marL="1147763" indent="-404813">
              <a:lnSpc>
                <a:spcPts val="2600"/>
              </a:lnSpc>
              <a:buClr>
                <a:schemeClr val="tx1"/>
              </a:buClr>
              <a:buFont typeface="Wingdings" charset="2"/>
              <a:buChar char="!"/>
              <a:defRPr>
                <a:latin typeface="+mn-lt"/>
                <a:ea typeface="ＭＳ Ｐゴシック" charset="-128"/>
              </a:defRPr>
            </a:lvl4pPr>
            <a:lvl5pPr marL="1539875" indent="-169863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>
                <a:latin typeface="+mn-lt"/>
                <a:ea typeface="ＭＳ Ｐゴシック" charset="-128"/>
              </a:defRPr>
            </a:lvl5pPr>
            <a:lvl6pPr marL="1997075" indent="-169863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latin typeface="+mn-lt"/>
                <a:ea typeface="ＭＳ Ｐゴシック" charset="-128"/>
              </a:defRPr>
            </a:lvl6pPr>
            <a:lvl7pPr marL="2454275" indent="-169863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latin typeface="+mn-lt"/>
                <a:ea typeface="ＭＳ Ｐゴシック" charset="-128"/>
              </a:defRPr>
            </a:lvl7pPr>
            <a:lvl8pPr marL="2911475" indent="-169863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latin typeface="+mn-lt"/>
                <a:ea typeface="ＭＳ Ｐゴシック" charset="-128"/>
              </a:defRPr>
            </a:lvl8pPr>
            <a:lvl9pPr marL="3368675" indent="-169863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latin typeface="+mn-lt"/>
                <a:ea typeface="ＭＳ Ｐゴシック" charset="-128"/>
              </a:defRPr>
            </a:lvl9pPr>
          </a:lstStyle>
          <a:p>
            <a:r>
              <a:rPr lang="en-US" sz="1800" u="sng" dirty="0">
                <a:solidFill>
                  <a:schemeClr val="tx1"/>
                </a:solidFill>
              </a:rPr>
              <a:t>Example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  <a:r>
              <a:rPr lang="en-US" sz="1600" dirty="0">
                <a:solidFill>
                  <a:schemeClr val="tx1"/>
                </a:solidFill>
              </a:rPr>
              <a:t> Generate values from {0,1,2,3} where </a:t>
            </a:r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(0)=.1 , </a:t>
            </a:r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(1)=.3 , </a:t>
            </a:r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(2)=.5 , </a:t>
            </a:r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(3)=.1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    </a:t>
            </a:r>
          </a:p>
        </p:txBody>
      </p:sp>
      <p:sp>
        <p:nvSpPr>
          <p:cNvPr id="41" name="Rectangle 16"/>
          <p:cNvSpPr txBox="1">
            <a:spLocks noChangeArrowheads="1"/>
          </p:cNvSpPr>
          <p:nvPr/>
        </p:nvSpPr>
        <p:spPr bwMode="auto">
          <a:xfrm>
            <a:off x="542662" y="698648"/>
            <a:ext cx="7592335" cy="41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u="sng" spc="50" dirty="0">
                <a:solidFill>
                  <a:schemeClr val="tx1"/>
                </a:solidFill>
                <a:latin typeface="Times New Roman"/>
                <a:cs typeface="Times New Roman"/>
              </a:rPr>
              <a:t>Task</a:t>
            </a:r>
            <a:r>
              <a:rPr lang="en-US" spc="50" dirty="0">
                <a:solidFill>
                  <a:schemeClr val="tx1"/>
                </a:solidFill>
                <a:latin typeface="Times New Roman"/>
                <a:cs typeface="Times New Roman"/>
              </a:rPr>
              <a:t>: Generate events that have a given probability</a:t>
            </a:r>
          </a:p>
        </p:txBody>
      </p:sp>
      <p:sp>
        <p:nvSpPr>
          <p:cNvPr id="78" name="Rectangle 16"/>
          <p:cNvSpPr txBox="1">
            <a:spLocks noChangeArrowheads="1"/>
          </p:cNvSpPr>
          <p:nvPr/>
        </p:nvSpPr>
        <p:spPr bwMode="auto">
          <a:xfrm>
            <a:off x="1565702" y="3590568"/>
            <a:ext cx="5522238" cy="73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lang="en-US" sz="1600" spc="5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en-US" sz="1400" spc="50" dirty="0">
                <a:solidFill>
                  <a:schemeClr val="tx1"/>
                </a:solidFill>
                <a:latin typeface="Times New Roman"/>
                <a:cs typeface="Times New Roman"/>
              </a:rPr>
              <a:t>. Generate a random number </a:t>
            </a:r>
            <a:r>
              <a:rPr lang="en-US" sz="1400" i="1" spc="50" dirty="0">
                <a:solidFill>
                  <a:schemeClr val="tx1"/>
                </a:solidFill>
                <a:latin typeface="Times New Roman"/>
                <a:cs typeface="Times New Roman"/>
              </a:rPr>
              <a:t>r</a:t>
            </a:r>
            <a:r>
              <a:rPr lang="en-US" sz="1400" spc="50" dirty="0">
                <a:solidFill>
                  <a:schemeClr val="tx1"/>
                </a:solidFill>
                <a:latin typeface="Times New Roman"/>
                <a:cs typeface="Times New Roman"/>
              </a:rPr>
              <a:t> in the range [0,1)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lang="en-US" sz="1400" spc="50" dirty="0">
                <a:solidFill>
                  <a:schemeClr val="tx1"/>
                </a:solidFill>
                <a:latin typeface="Times New Roman"/>
                <a:cs typeface="Times New Roman"/>
              </a:rPr>
              <a:t>3. for </a:t>
            </a:r>
            <a:r>
              <a:rPr lang="en-US" sz="1400" i="1" spc="50" dirty="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US" sz="1400" spc="50" dirty="0">
                <a:solidFill>
                  <a:schemeClr val="tx1"/>
                </a:solidFill>
                <a:latin typeface="Times New Roman"/>
                <a:cs typeface="Times New Roman"/>
              </a:rPr>
              <a:t> = 0, ..., </a:t>
            </a:r>
            <a:r>
              <a:rPr lang="en-US" sz="1400" i="1" spc="50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lang="en-US" sz="1400" spc="50" dirty="0">
                <a:solidFill>
                  <a:schemeClr val="tx1"/>
                </a:solidFill>
                <a:latin typeface="Times New Roman"/>
                <a:cs typeface="Times New Roman"/>
              </a:rPr>
              <a:t>-1:  if  (</a:t>
            </a:r>
            <a:r>
              <a:rPr lang="en-US" sz="1400" i="1" spc="50" dirty="0">
                <a:solidFill>
                  <a:schemeClr val="tx1"/>
                </a:solidFill>
                <a:latin typeface="Times New Roman"/>
                <a:cs typeface="Times New Roman"/>
              </a:rPr>
              <a:t>r</a:t>
            </a:r>
            <a:r>
              <a:rPr lang="en-US" sz="1400" spc="50" dirty="0">
                <a:solidFill>
                  <a:schemeClr val="tx1"/>
                </a:solidFill>
                <a:latin typeface="Times New Roman"/>
                <a:cs typeface="Times New Roman"/>
              </a:rPr>
              <a:t> &lt; P</a:t>
            </a:r>
            <a:r>
              <a:rPr lang="en-US" sz="1400" spc="200" dirty="0">
                <a:solidFill>
                  <a:schemeClr val="tx1"/>
                </a:solidFill>
                <a:latin typeface="Times New Roman"/>
                <a:cs typeface="Times New Roman"/>
              </a:rPr>
              <a:t>[</a:t>
            </a:r>
            <a:r>
              <a:rPr lang="en-US" sz="1400" i="1" spc="50" dirty="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US" sz="1400" spc="50" dirty="0">
                <a:solidFill>
                  <a:schemeClr val="tx1"/>
                </a:solidFill>
                <a:latin typeface="Times New Roman"/>
                <a:cs typeface="Times New Roman"/>
              </a:rPr>
              <a:t>])  return </a:t>
            </a:r>
            <a:r>
              <a:rPr lang="en-US" sz="1400" i="1" spc="50" dirty="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endParaRPr lang="en-US" sz="1400" i="1" spc="50" dirty="0">
              <a:latin typeface="Times New Roman"/>
              <a:cs typeface="Times New Roma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F06E61-4E60-3966-97CA-1F0353DA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730" y="4467110"/>
            <a:ext cx="5765779" cy="196102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44000" rIns="0" bIns="0" anchor="ctr" anchorCtr="0"/>
          <a:lstStyle/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Generates a random integer 0,1,...n-1 from a given CDF of size n. */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public static int rnd(double[] P) {   	    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draws a random number in [0,1), and returns where it falls in the CDF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double r = Math.random();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for (int i = 0; i &lt; P.length; i++)  {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    if (r &lt;= P[i]) return i;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  return 0;  </a:t>
            </a: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compilation requirement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} </a:t>
            </a:r>
          </a:p>
          <a:p>
            <a:pPr>
              <a:spcBef>
                <a:spcPts val="300"/>
              </a:spcBef>
            </a:pP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E1F65F-D81A-EC40-6295-A2E4B15F3C69}"/>
              </a:ext>
            </a:extLst>
          </p:cNvPr>
          <p:cNvGrpSpPr/>
          <p:nvPr/>
        </p:nvGrpSpPr>
        <p:grpSpPr>
          <a:xfrm>
            <a:off x="530654" y="1516790"/>
            <a:ext cx="7592335" cy="2052077"/>
            <a:chOff x="542662" y="1660619"/>
            <a:chExt cx="7592335" cy="2052077"/>
          </a:xfrm>
        </p:grpSpPr>
        <p:sp>
          <p:nvSpPr>
            <p:cNvPr id="57" name="Rectangle 16"/>
            <p:cNvSpPr txBox="1">
              <a:spLocks noChangeArrowheads="1"/>
            </p:cNvSpPr>
            <p:nvPr/>
          </p:nvSpPr>
          <p:spPr bwMode="auto">
            <a:xfrm>
              <a:off x="542662" y="1851303"/>
              <a:ext cx="7592335" cy="499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u="sng" spc="50" dirty="0">
                  <a:solidFill>
                    <a:schemeClr val="tx1"/>
                  </a:solidFill>
                  <a:latin typeface="Times New Roman"/>
                  <a:cs typeface="Times New Roman"/>
                </a:rPr>
                <a:t>Method</a:t>
              </a:r>
              <a:r>
                <a:rPr lang="en-US" spc="50" dirty="0">
                  <a:solidFill>
                    <a:schemeClr val="tx1"/>
                  </a:solidFill>
                  <a:latin typeface="Times New Roman"/>
                  <a:cs typeface="Times New Roman"/>
                </a:rPr>
                <a:t>: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621467" y="2502978"/>
              <a:ext cx="6410029" cy="771192"/>
              <a:chOff x="1246618" y="3530680"/>
              <a:chExt cx="6410029" cy="771192"/>
            </a:xfrm>
          </p:grpSpPr>
          <p:cxnSp>
            <p:nvCxnSpPr>
              <p:cNvPr id="58" name="Straight Connector 57"/>
              <p:cNvCxnSpPr/>
              <p:nvPr/>
            </p:nvCxnSpPr>
            <p:spPr bwMode="auto">
              <a:xfrm>
                <a:off x="1246618" y="4182895"/>
                <a:ext cx="5715130" cy="8356"/>
              </a:xfrm>
              <a:prstGeom prst="lin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9" name="Straight Connector 58"/>
              <p:cNvCxnSpPr>
                <a:cxnSpLocks/>
              </p:cNvCxnSpPr>
              <p:nvPr/>
            </p:nvCxnSpPr>
            <p:spPr bwMode="auto">
              <a:xfrm>
                <a:off x="1251653" y="4084622"/>
                <a:ext cx="0" cy="164736"/>
              </a:xfrm>
              <a:prstGeom prst="lin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0" name="Straight Connector 59"/>
              <p:cNvCxnSpPr>
                <a:cxnSpLocks/>
              </p:cNvCxnSpPr>
              <p:nvPr/>
            </p:nvCxnSpPr>
            <p:spPr bwMode="auto">
              <a:xfrm>
                <a:off x="1821826" y="4075268"/>
                <a:ext cx="0" cy="174090"/>
              </a:xfrm>
              <a:prstGeom prst="lin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1" name="Straight Connector 60"/>
              <p:cNvCxnSpPr>
                <a:cxnSpLocks/>
              </p:cNvCxnSpPr>
              <p:nvPr/>
            </p:nvCxnSpPr>
            <p:spPr bwMode="auto">
              <a:xfrm flipH="1">
                <a:off x="3300014" y="4084622"/>
                <a:ext cx="1238" cy="164736"/>
              </a:xfrm>
              <a:prstGeom prst="lin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2" name="Straight Connector 61"/>
              <p:cNvCxnSpPr>
                <a:cxnSpLocks/>
              </p:cNvCxnSpPr>
              <p:nvPr/>
            </p:nvCxnSpPr>
            <p:spPr bwMode="auto">
              <a:xfrm flipH="1">
                <a:off x="6470777" y="4083624"/>
                <a:ext cx="1" cy="218248"/>
              </a:xfrm>
              <a:prstGeom prst="lin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3" name="Straight Connector 62"/>
              <p:cNvCxnSpPr>
                <a:cxnSpLocks/>
              </p:cNvCxnSpPr>
              <p:nvPr/>
            </p:nvCxnSpPr>
            <p:spPr bwMode="auto">
              <a:xfrm flipH="1">
                <a:off x="6961748" y="4086618"/>
                <a:ext cx="1716" cy="162740"/>
              </a:xfrm>
              <a:prstGeom prst="lin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64" name="Rectangle 16"/>
              <p:cNvSpPr txBox="1">
                <a:spLocks noChangeArrowheads="1"/>
              </p:cNvSpPr>
              <p:nvPr/>
            </p:nvSpPr>
            <p:spPr bwMode="auto">
              <a:xfrm>
                <a:off x="1614456" y="3756448"/>
                <a:ext cx="414739" cy="344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>
                  <a:lnSpc>
                    <a:spcPts val="1900"/>
                  </a:lnSpc>
                  <a:spcBef>
                    <a:spcPts val="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.1</a:t>
                </a:r>
              </a:p>
            </p:txBody>
          </p:sp>
          <p:sp>
            <p:nvSpPr>
              <p:cNvPr id="65" name="Rectangle 16"/>
              <p:cNvSpPr txBox="1">
                <a:spLocks noChangeArrowheads="1"/>
              </p:cNvSpPr>
              <p:nvPr/>
            </p:nvSpPr>
            <p:spPr bwMode="auto">
              <a:xfrm>
                <a:off x="3092645" y="3730917"/>
                <a:ext cx="414739" cy="344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>
                  <a:lnSpc>
                    <a:spcPts val="1900"/>
                  </a:lnSpc>
                  <a:spcBef>
                    <a:spcPts val="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.4</a:t>
                </a:r>
              </a:p>
            </p:txBody>
          </p:sp>
          <p:sp>
            <p:nvSpPr>
              <p:cNvPr id="66" name="Rectangle 16"/>
              <p:cNvSpPr txBox="1">
                <a:spLocks noChangeArrowheads="1"/>
              </p:cNvSpPr>
              <p:nvPr/>
            </p:nvSpPr>
            <p:spPr bwMode="auto">
              <a:xfrm>
                <a:off x="6263408" y="3757214"/>
                <a:ext cx="414739" cy="344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>
                  <a:lnSpc>
                    <a:spcPts val="1900"/>
                  </a:lnSpc>
                  <a:spcBef>
                    <a:spcPts val="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.9</a:t>
                </a:r>
              </a:p>
            </p:txBody>
          </p:sp>
          <p:sp>
            <p:nvSpPr>
              <p:cNvPr id="68" name="Rectangle 16"/>
              <p:cNvSpPr txBox="1">
                <a:spLocks noChangeArrowheads="1"/>
              </p:cNvSpPr>
              <p:nvPr/>
            </p:nvSpPr>
            <p:spPr bwMode="auto">
              <a:xfrm>
                <a:off x="6670828" y="3755985"/>
                <a:ext cx="705664" cy="344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>
                  <a:lnSpc>
                    <a:spcPts val="1900"/>
                  </a:lnSpc>
                  <a:spcBef>
                    <a:spcPts val="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1.0</a:t>
                </a:r>
              </a:p>
            </p:txBody>
          </p:sp>
          <p:sp>
            <p:nvSpPr>
              <p:cNvPr id="73" name="Rectangle 16"/>
              <p:cNvSpPr txBox="1">
                <a:spLocks noChangeArrowheads="1"/>
              </p:cNvSpPr>
              <p:nvPr/>
            </p:nvSpPr>
            <p:spPr bwMode="auto">
              <a:xfrm>
                <a:off x="1325132" y="3530680"/>
                <a:ext cx="5849105" cy="344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>
                  <a:lnSpc>
                    <a:spcPts val="1900"/>
                  </a:lnSpc>
                  <a:spcBef>
                    <a:spcPts val="0"/>
                  </a:spcBef>
                </a:pPr>
                <a:r>
                  <a:rPr lang="en-US" sz="1200" dirty="0">
                    <a:solidFill>
                      <a:srgbClr val="000090"/>
                    </a:solidFill>
                    <a:latin typeface="Arial"/>
                    <a:cs typeface="Arial"/>
                  </a:rPr>
                  <a:t>         </a:t>
                </a:r>
                <a:r>
                  <a:rPr lang="en-US" sz="1200" dirty="0">
                    <a:solidFill>
                      <a:srgbClr val="800000"/>
                    </a:solidFill>
                    <a:latin typeface="Arial"/>
                    <a:cs typeface="Arial"/>
                  </a:rPr>
                  <a:t>0                                1                                                                        2         3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7107876" y="3757293"/>
                <a:ext cx="54877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nsolas"/>
                    <a:cs typeface="Consolas"/>
                  </a:rPr>
                  <a:t>P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102106" y="3541430"/>
                <a:ext cx="5487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onsolas"/>
                    <a:cs typeface="Consolas"/>
                  </a:rPr>
                  <a:t>i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84986" y="3272461"/>
              <a:ext cx="6369552" cy="440235"/>
              <a:chOff x="1310137" y="4423451"/>
              <a:chExt cx="6369552" cy="440235"/>
            </a:xfrm>
          </p:grpSpPr>
          <p:sp>
            <p:nvSpPr>
              <p:cNvPr id="69" name="Rectangle 16"/>
              <p:cNvSpPr txBox="1">
                <a:spLocks noChangeArrowheads="1"/>
              </p:cNvSpPr>
              <p:nvPr/>
            </p:nvSpPr>
            <p:spPr bwMode="auto">
              <a:xfrm>
                <a:off x="1318697" y="4502178"/>
                <a:ext cx="414739" cy="344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>
                  <a:lnSpc>
                    <a:spcPts val="1900"/>
                  </a:lnSpc>
                  <a:spcBef>
                    <a:spcPts val="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.1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130918" y="4510983"/>
                <a:ext cx="548771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Consolas"/>
                    <a:cs typeface="Consolas"/>
                  </a:rPr>
                  <a:t>p</a:t>
                </a:r>
              </a:p>
            </p:txBody>
          </p:sp>
          <p:sp>
            <p:nvSpPr>
              <p:cNvPr id="49" name="Right Brace 48"/>
              <p:cNvSpPr/>
              <p:nvPr/>
            </p:nvSpPr>
            <p:spPr bwMode="auto">
              <a:xfrm rot="5400000">
                <a:off x="1472843" y="4266660"/>
                <a:ext cx="139661" cy="465074"/>
              </a:xfrm>
              <a:prstGeom prst="rightBrace">
                <a:avLst>
                  <a:gd name="adj1" fmla="val 71280"/>
                  <a:gd name="adj2" fmla="val 48874"/>
                </a:avLst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50" name="Rectangle 16"/>
              <p:cNvSpPr txBox="1">
                <a:spLocks noChangeArrowheads="1"/>
              </p:cNvSpPr>
              <p:nvPr/>
            </p:nvSpPr>
            <p:spPr bwMode="auto">
              <a:xfrm>
                <a:off x="2379988" y="4519335"/>
                <a:ext cx="414739" cy="344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>
                  <a:lnSpc>
                    <a:spcPts val="1900"/>
                  </a:lnSpc>
                  <a:spcBef>
                    <a:spcPts val="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.3</a:t>
                </a:r>
              </a:p>
            </p:txBody>
          </p:sp>
          <p:sp>
            <p:nvSpPr>
              <p:cNvPr id="51" name="Right Brace 50"/>
              <p:cNvSpPr/>
              <p:nvPr/>
            </p:nvSpPr>
            <p:spPr bwMode="auto">
              <a:xfrm rot="5400000">
                <a:off x="2529306" y="3805883"/>
                <a:ext cx="139661" cy="1404230"/>
              </a:xfrm>
              <a:prstGeom prst="rightBrace">
                <a:avLst>
                  <a:gd name="adj1" fmla="val 71280"/>
                  <a:gd name="adj2" fmla="val 48874"/>
                </a:avLst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52" name="Rectangle 16"/>
              <p:cNvSpPr txBox="1">
                <a:spLocks noChangeArrowheads="1"/>
              </p:cNvSpPr>
              <p:nvPr/>
            </p:nvSpPr>
            <p:spPr bwMode="auto">
              <a:xfrm>
                <a:off x="4755453" y="4502178"/>
                <a:ext cx="414739" cy="344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>
                  <a:lnSpc>
                    <a:spcPts val="1900"/>
                  </a:lnSpc>
                  <a:spcBef>
                    <a:spcPts val="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.5</a:t>
                </a:r>
              </a:p>
            </p:txBody>
          </p:sp>
          <p:sp>
            <p:nvSpPr>
              <p:cNvPr id="53" name="Right Brace 52"/>
              <p:cNvSpPr/>
              <p:nvPr/>
            </p:nvSpPr>
            <p:spPr bwMode="auto">
              <a:xfrm rot="5400000">
                <a:off x="4794373" y="2998211"/>
                <a:ext cx="177405" cy="3039715"/>
              </a:xfrm>
              <a:prstGeom prst="rightBrace">
                <a:avLst>
                  <a:gd name="adj1" fmla="val 71280"/>
                  <a:gd name="adj2" fmla="val 48874"/>
                </a:avLst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54" name="Rectangle 16"/>
              <p:cNvSpPr txBox="1">
                <a:spLocks noChangeArrowheads="1"/>
              </p:cNvSpPr>
              <p:nvPr/>
            </p:nvSpPr>
            <p:spPr bwMode="auto">
              <a:xfrm>
                <a:off x="6506950" y="4510983"/>
                <a:ext cx="414739" cy="344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>
                  <a:lnSpc>
                    <a:spcPts val="1900"/>
                  </a:lnSpc>
                  <a:spcBef>
                    <a:spcPts val="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.1</a:t>
                </a:r>
              </a:p>
            </p:txBody>
          </p:sp>
          <p:sp>
            <p:nvSpPr>
              <p:cNvPr id="77" name="Right Brace 76"/>
              <p:cNvSpPr/>
              <p:nvPr/>
            </p:nvSpPr>
            <p:spPr bwMode="auto">
              <a:xfrm rot="5400000">
                <a:off x="6653736" y="4268105"/>
                <a:ext cx="154381" cy="465074"/>
              </a:xfrm>
              <a:prstGeom prst="rightBrace">
                <a:avLst>
                  <a:gd name="adj1" fmla="val 71280"/>
                  <a:gd name="adj2" fmla="val 48874"/>
                </a:avLst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solidFill>
                    <a:srgbClr val="000090"/>
                  </a:solidFill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3DB9563-9067-0269-1203-59A54FFDC9F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85832" y="2900458"/>
              <a:ext cx="173639" cy="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9B4026F-7B52-2D9A-8399-7CCB310B09D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85831" y="3510484"/>
              <a:ext cx="173639" cy="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FA3C7604-D732-E3C2-1AC3-C7BC763AE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703" y="2247724"/>
              <a:ext cx="5522238" cy="4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ClrTx/>
                <a:buSzPct val="100000"/>
              </a:pPr>
              <a:r>
                <a:rPr lang="en-US" sz="1600" spc="50" dirty="0">
                  <a:solidFill>
                    <a:schemeClr val="tx1"/>
                  </a:solidFill>
                  <a:latin typeface="Times New Roman"/>
                  <a:cs typeface="Times New Roman"/>
                </a:rPr>
                <a:t>1</a:t>
              </a:r>
              <a:r>
                <a:rPr lang="en-US" sz="1400" spc="50" dirty="0">
                  <a:solidFill>
                    <a:schemeClr val="tx1"/>
                  </a:solidFill>
                  <a:latin typeface="Times New Roman"/>
                  <a:cs typeface="Times New Roman"/>
                </a:rPr>
                <a:t>. Compute the CDF: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F05B71D-73BF-C897-E33C-0DC668123D00}"/>
                </a:ext>
              </a:extLst>
            </p:cNvPr>
            <p:cNvGrpSpPr/>
            <p:nvPr/>
          </p:nvGrpSpPr>
          <p:grpSpPr>
            <a:xfrm>
              <a:off x="1572701" y="1660619"/>
              <a:ext cx="3051832" cy="644450"/>
              <a:chOff x="1577882" y="1396118"/>
              <a:chExt cx="3051832" cy="644450"/>
            </a:xfrm>
          </p:grpSpPr>
          <p:sp>
            <p:nvSpPr>
              <p:cNvPr id="10" name="Rectangle 16"/>
              <p:cNvSpPr txBox="1">
                <a:spLocks noChangeArrowheads="1"/>
              </p:cNvSpPr>
              <p:nvPr/>
            </p:nvSpPr>
            <p:spPr bwMode="auto">
              <a:xfrm>
                <a:off x="3001432" y="1615129"/>
                <a:ext cx="1628282" cy="344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>
                  <a:lnSpc>
                    <a:spcPts val="1900"/>
                  </a:lnSpc>
                  <a:spcBef>
                    <a:spcPts val="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Arial"/>
                    <a:cs typeface="Arial"/>
                  </a:rPr>
                  <a:t>.1     .3     .5     .1  </a:t>
                </a:r>
              </a:p>
            </p:txBody>
          </p:sp>
          <p:sp>
            <p:nvSpPr>
              <p:cNvPr id="14" name="Left Bracket 13"/>
              <p:cNvSpPr/>
              <p:nvPr/>
            </p:nvSpPr>
            <p:spPr bwMode="auto">
              <a:xfrm flipH="1">
                <a:off x="4463188" y="1684953"/>
                <a:ext cx="60667" cy="190460"/>
              </a:xfrm>
              <a:prstGeom prst="leftBracke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" name="Rectangle 16"/>
              <p:cNvSpPr txBox="1">
                <a:spLocks noChangeArrowheads="1"/>
              </p:cNvSpPr>
              <p:nvPr/>
            </p:nvSpPr>
            <p:spPr bwMode="auto">
              <a:xfrm>
                <a:off x="2999625" y="1396118"/>
                <a:ext cx="1546534" cy="344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>
                  <a:lnSpc>
                    <a:spcPts val="1900"/>
                  </a:lnSpc>
                  <a:spcBef>
                    <a:spcPts val="0"/>
                  </a:spcBef>
                </a:pPr>
                <a:r>
                  <a:rPr lang="en-US" sz="1400" dirty="0">
                    <a:solidFill>
                      <a:srgbClr val="000090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800000"/>
                    </a:solidFill>
                    <a:latin typeface="Arial"/>
                    <a:cs typeface="Arial"/>
                  </a:rPr>
                  <a:t>0       1        2       3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492552" y="1639314"/>
                <a:ext cx="4847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onsolas"/>
                    <a:cs typeface="Consolas"/>
                  </a:rPr>
                  <a:t>p = </a:t>
                </a:r>
              </a:p>
            </p:txBody>
          </p:sp>
          <p:sp>
            <p:nvSpPr>
              <p:cNvPr id="25" name="Left Bracket 24">
                <a:extLst>
                  <a:ext uri="{FF2B5EF4-FFF2-40B4-BE49-F238E27FC236}">
                    <a16:creationId xmlns:a16="http://schemas.microsoft.com/office/drawing/2014/main" id="{76677951-4C68-DD86-E265-0E1B93172BD7}"/>
                  </a:ext>
                </a:extLst>
              </p:cNvPr>
              <p:cNvSpPr/>
              <p:nvPr/>
            </p:nvSpPr>
            <p:spPr bwMode="auto">
              <a:xfrm rot="10800000" flipH="1">
                <a:off x="3011371" y="1698283"/>
                <a:ext cx="60667" cy="190460"/>
              </a:xfrm>
              <a:prstGeom prst="leftBracke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F07E4A81-12FB-378D-3375-C7F960DBBC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7882" y="1627793"/>
                <a:ext cx="1144355" cy="412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ClrTx/>
                  <a:buSzPct val="100000"/>
                </a:pPr>
                <a:r>
                  <a:rPr lang="en-US" sz="1600" spc="5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0</a:t>
                </a:r>
                <a:r>
                  <a:rPr lang="en-US" sz="1400" spc="5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. Given: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032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CFEE87-95DF-C976-5E0E-DF72CE5D8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37" y="660738"/>
            <a:ext cx="7334583" cy="588502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0" bIns="262800" anchor="t" anchorCtr="0"/>
          <a:lstStyle/>
          <a:p>
            <a:pPr>
              <a:lnSpc>
                <a:spcPts val="1540"/>
              </a:lnSpc>
            </a:pPr>
            <a:r>
              <a:rPr lang="en-US" sz="105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public class MyRandom {</a:t>
            </a:r>
          </a:p>
          <a:p>
            <a:pPr>
              <a:lnSpc>
                <a:spcPts val="1540"/>
              </a:lnSpc>
            </a:pPr>
            <a:r>
              <a:rPr lang="en-US" sz="105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public static void main(String args[]) {</a:t>
            </a:r>
          </a:p>
          <a:p>
            <a:pPr>
              <a:lnSpc>
                <a:spcPts val="1540"/>
              </a:lnSpc>
            </a:pPr>
            <a:r>
              <a:rPr lang="en-US" sz="105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Tests the </a:t>
            </a:r>
            <a:r>
              <a:rPr lang="en-US" sz="1050" dirty="0">
                <a:solidFill>
                  <a:srgbClr val="0066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CDF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and </a:t>
            </a:r>
            <a:r>
              <a:rPr lang="en-US" sz="1050" dirty="0">
                <a:solidFill>
                  <a:srgbClr val="0066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rnd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functions by generating events and observing their actual distribution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               // The array p represents a probability distribution function (PDF):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               // p[i] represents the probability that event i occurs.</a:t>
            </a:r>
          </a:p>
          <a:p>
            <a:pPr>
              <a:lnSpc>
                <a:spcPts val="1540"/>
              </a:lnSpc>
            </a:pPr>
            <a:r>
              <a:rPr lang="en-US" sz="105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double[] p = {.2, .2, .6};</a:t>
            </a:r>
            <a:endParaRPr lang="en-US" sz="1200" dirty="0">
              <a:solidFill>
                <a:srgbClr val="006600"/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>
              <a:lnSpc>
                <a:spcPts val="1540"/>
              </a:lnSpc>
              <a:spcBef>
                <a:spcPts val="600"/>
              </a:spcBef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               </a:t>
            </a:r>
            <a:r>
              <a:rPr lang="en-US" sz="1200" b="1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////  Rest of </a:t>
            </a:r>
            <a:r>
              <a:rPr lang="en-US" sz="1050" b="1" dirty="0">
                <a:solidFill>
                  <a:srgbClr val="0066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main</a:t>
            </a:r>
            <a:r>
              <a:rPr lang="en-US" sz="1200" b="1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function code... Next slide</a:t>
            </a:r>
            <a:endParaRPr lang="en-US" sz="1100" b="1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40"/>
              </a:lnSpc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Creates and returns a Cumulative Distribution Function from a given distribution function. */</a:t>
            </a:r>
            <a:endParaRPr lang="en-US" sz="1100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static double[] </a:t>
            </a:r>
            <a:r>
              <a:rPr lang="en-US" sz="1100" b="1" dirty="0">
                <a:solidFill>
                  <a:srgbClr val="000000"/>
                </a:solidFill>
                <a:latin typeface="Consolas"/>
                <a:cs typeface="Consolas"/>
              </a:rPr>
              <a:t>CDF</a:t>
            </a: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(double[] p)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        double[] P = new double[p.length];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        P[0] = p[0];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        for (int i = 1; i &lt; p.length; i++) 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            P[i] = P[i-1] + p[i];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    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        return P;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Generates a random integer 0,1,...n-1 from a given CDF of size n. */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    public static int </a:t>
            </a:r>
            <a:r>
              <a:rPr lang="en-US" sz="1100" b="1" dirty="0">
                <a:solidFill>
                  <a:srgbClr val="000000"/>
                </a:solidFill>
                <a:latin typeface="Consolas"/>
                <a:cs typeface="Consolas"/>
              </a:rPr>
              <a:t>rnd</a:t>
            </a: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(double[] P) {   	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draws a random number in [0,1),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// and returns where it falls in the CDF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        double r = Math.random();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        for (int i = 0; i &lt; P.length; i++) 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            if (r &lt;= P[i]) return i;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    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        return 0;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compilation requirement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random functions can come here (serving various needs) </a:t>
            </a:r>
          </a:p>
          <a:p>
            <a:pPr>
              <a:lnSpc>
                <a:spcPts val="1540"/>
              </a:lnSpc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Generating pseudo-random values from a given distribution: Testing</a:t>
            </a:r>
            <a:endParaRPr kumimoji="0"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FD0880-6D6A-9202-4A17-6587E4838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0810" y="2880579"/>
            <a:ext cx="3070768" cy="17694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0" rIns="0" bIns="0" anchor="ctr" anchorCtr="0"/>
          <a:lstStyle/>
          <a:p>
            <a:r>
              <a:rPr lang="en-US" sz="1000" b="1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% java MyRandom 100000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Expected distribution: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0 should occur 0.2 of the time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1 should occur 0.2 of the time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2 should occur 0.6 of the time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Actual distribution after 100000 trials: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0 occurred 0.200039 of the time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1 occurred 0.199882 of the time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2 occurred 0.600079 of the time</a:t>
            </a:r>
          </a:p>
        </p:txBody>
      </p:sp>
    </p:spTree>
    <p:extLst>
      <p:ext uri="{BB962C8B-B14F-4D97-AF65-F5344CB8AC3E}">
        <p14:creationId xmlns:p14="http://schemas.microsoft.com/office/powerpoint/2010/main" val="273970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Arrays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2000" y="1499502"/>
            <a:ext cx="8161855" cy="466148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</a:pPr>
            <a:r>
              <a:rPr kumimoji="0"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Purpose:</a:t>
            </a: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  Storing and processing a </a:t>
            </a:r>
            <a:r>
              <a:rPr kumimoji="0" lang="en-US" i="1" dirty="0">
                <a:solidFill>
                  <a:srgbClr val="000000"/>
                </a:solidFill>
                <a:latin typeface="Times New Roman"/>
                <a:cs typeface="Times New Roman"/>
              </a:rPr>
              <a:t>sequence of values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</a:pPr>
            <a:r>
              <a:rPr kumimoji="0"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Examples: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SzPct val="100000"/>
              <a:buFont typeface="Arial"/>
              <a:buChar char="•"/>
            </a:pPr>
            <a:r>
              <a:rPr kumimoji="0"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50,000 letters in a </a:t>
            </a:r>
            <a:r>
              <a:rPr kumimoji="0" lang="en-US" sz="1600">
                <a:solidFill>
                  <a:srgbClr val="000000"/>
                </a:solidFill>
                <a:latin typeface="Times New Roman"/>
                <a:cs typeface="Times New Roman"/>
              </a:rPr>
              <a:t>DNA</a:t>
            </a:r>
            <a:r>
              <a:rPr kumimoji="0"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segment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SzPct val="100000"/>
              <a:buFont typeface="Arial"/>
              <a:buChar char="•"/>
            </a:pPr>
            <a:r>
              <a:rPr kumimoji="0"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1,000 stock prices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SzPct val="100000"/>
              <a:buFont typeface="Arial"/>
              <a:buChar char="•"/>
            </a:pPr>
            <a:r>
              <a:rPr kumimoji="0"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100,000 common English words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SzPct val="100000"/>
              <a:buFont typeface="Arial"/>
              <a:buChar char="•"/>
            </a:pPr>
            <a:r>
              <a:rPr kumimoji="0"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300 students enrolled in a course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SzPct val="100000"/>
              <a:buFont typeface="Arial"/>
              <a:buChar char="•"/>
            </a:pPr>
            <a:r>
              <a:rPr kumimoji="0"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Etc.</a:t>
            </a:r>
            <a:endParaRPr kumimoji="0" lang="en-US" u="sng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14300" lvl="1" indent="0">
              <a:lnSpc>
                <a:spcPct val="100000"/>
              </a:lnSpc>
              <a:spcBef>
                <a:spcPts val="1800"/>
              </a:spcBef>
              <a:buSzPct val="100000"/>
              <a:buNone/>
            </a:pPr>
            <a:r>
              <a:rPr kumimoji="0"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Array:</a:t>
            </a: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  Data set of a fixed size, stored in the computer’s main memory (RAM)</a:t>
            </a:r>
          </a:p>
        </p:txBody>
      </p:sp>
      <p:sp>
        <p:nvSpPr>
          <p:cNvPr id="37" name="Text Box 8">
            <a:extLst>
              <a:ext uri="{FF2B5EF4-FFF2-40B4-BE49-F238E27FC236}">
                <a16:creationId xmlns:a16="http://schemas.microsoft.com/office/drawing/2014/main" id="{A56975DD-861E-1E48-BDAC-748AFF47B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46" y="922632"/>
            <a:ext cx="12905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ts val="400"/>
              </a:spcBef>
            </a:pP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dna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array:</a:t>
            </a:r>
          </a:p>
        </p:txBody>
      </p:sp>
      <p:sp>
        <p:nvSpPr>
          <p:cNvPr id="40" name="Text Box 9">
            <a:extLst>
              <a:ext uri="{FF2B5EF4-FFF2-40B4-BE49-F238E27FC236}">
                <a16:creationId xmlns:a16="http://schemas.microsoft.com/office/drawing/2014/main" id="{AED71451-A044-994A-8C50-CC66D2EB2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809" y="687484"/>
            <a:ext cx="36956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570CA70B-A170-FF43-B1FA-68E5E1AAA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202" y="944245"/>
            <a:ext cx="369565" cy="2762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46" name="Text Box 11">
            <a:extLst>
              <a:ext uri="{FF2B5EF4-FFF2-40B4-BE49-F238E27FC236}">
                <a16:creationId xmlns:a16="http://schemas.microsoft.com/office/drawing/2014/main" id="{4E6677CD-EED3-8644-9206-48733D51A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374" y="687484"/>
            <a:ext cx="36956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9" name="Text Box 12">
            <a:extLst>
              <a:ext uri="{FF2B5EF4-FFF2-40B4-BE49-F238E27FC236}">
                <a16:creationId xmlns:a16="http://schemas.microsoft.com/office/drawing/2014/main" id="{601262C2-59DB-7A43-9551-14578C35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767" y="944245"/>
            <a:ext cx="369565" cy="2762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51" name="Text Box 13">
            <a:extLst>
              <a:ext uri="{FF2B5EF4-FFF2-40B4-BE49-F238E27FC236}">
                <a16:creationId xmlns:a16="http://schemas.microsoft.com/office/drawing/2014/main" id="{77805168-169B-5D4B-9445-BE442C30C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939" y="687484"/>
            <a:ext cx="36956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52" name="Text Box 14">
            <a:extLst>
              <a:ext uri="{FF2B5EF4-FFF2-40B4-BE49-F238E27FC236}">
                <a16:creationId xmlns:a16="http://schemas.microsoft.com/office/drawing/2014/main" id="{A9DF8CD1-6991-4B41-BDB0-9FC93E171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332" y="944245"/>
            <a:ext cx="369565" cy="2762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53" name="Text Box 15">
            <a:extLst>
              <a:ext uri="{FF2B5EF4-FFF2-40B4-BE49-F238E27FC236}">
                <a16:creationId xmlns:a16="http://schemas.microsoft.com/office/drawing/2014/main" id="{FFF289C4-17A0-5442-A2D8-CE497B46D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3504" y="687484"/>
            <a:ext cx="36956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54" name="Text Box 16">
            <a:extLst>
              <a:ext uri="{FF2B5EF4-FFF2-40B4-BE49-F238E27FC236}">
                <a16:creationId xmlns:a16="http://schemas.microsoft.com/office/drawing/2014/main" id="{820248CB-F252-7340-86C3-F45BA377E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897" y="944245"/>
            <a:ext cx="369565" cy="2762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55" name="Text Box 17">
            <a:extLst>
              <a:ext uri="{FF2B5EF4-FFF2-40B4-BE49-F238E27FC236}">
                <a16:creationId xmlns:a16="http://schemas.microsoft.com/office/drawing/2014/main" id="{EDD98619-1671-9F41-8EA9-06DB1A569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069" y="687484"/>
            <a:ext cx="36956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 Box 18">
            <a:extLst>
              <a:ext uri="{FF2B5EF4-FFF2-40B4-BE49-F238E27FC236}">
                <a16:creationId xmlns:a16="http://schemas.microsoft.com/office/drawing/2014/main" id="{AD380272-50C5-9440-ABA3-9AAA0AC52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462" y="944245"/>
            <a:ext cx="369565" cy="2762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G </a:t>
            </a:r>
          </a:p>
        </p:txBody>
      </p:sp>
      <p:sp>
        <p:nvSpPr>
          <p:cNvPr id="57" name="Text Box 19">
            <a:extLst>
              <a:ext uri="{FF2B5EF4-FFF2-40B4-BE49-F238E27FC236}">
                <a16:creationId xmlns:a16="http://schemas.microsoft.com/office/drawing/2014/main" id="{6D79D391-65DF-5C4C-BC04-CD367C903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634" y="687484"/>
            <a:ext cx="36956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58" name="Text Box 20">
            <a:extLst>
              <a:ext uri="{FF2B5EF4-FFF2-40B4-BE49-F238E27FC236}">
                <a16:creationId xmlns:a16="http://schemas.microsoft.com/office/drawing/2014/main" id="{3437E657-CC03-1B4C-8BEA-3FAAFC184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027" y="944245"/>
            <a:ext cx="369565" cy="2762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59" name="Text Box 21">
            <a:extLst>
              <a:ext uri="{FF2B5EF4-FFF2-40B4-BE49-F238E27FC236}">
                <a16:creationId xmlns:a16="http://schemas.microsoft.com/office/drawing/2014/main" id="{D90EA540-8996-454B-855E-FDC56151D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199" y="687484"/>
            <a:ext cx="36956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60" name="Text Box 22">
            <a:extLst>
              <a:ext uri="{FF2B5EF4-FFF2-40B4-BE49-F238E27FC236}">
                <a16:creationId xmlns:a16="http://schemas.microsoft.com/office/drawing/2014/main" id="{63FF3CA3-4FBC-C748-9BF3-5BC505972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592" y="944245"/>
            <a:ext cx="369565" cy="2762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353A003-6975-4742-87C6-B0DBD02CB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764" y="687484"/>
            <a:ext cx="36956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62" name="Text Box 24">
            <a:extLst>
              <a:ext uri="{FF2B5EF4-FFF2-40B4-BE49-F238E27FC236}">
                <a16:creationId xmlns:a16="http://schemas.microsoft.com/office/drawing/2014/main" id="{55EBE485-1050-B844-83EB-A7D75746C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157" y="944245"/>
            <a:ext cx="369565" cy="2762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63" name="Text Box 25">
            <a:extLst>
              <a:ext uri="{FF2B5EF4-FFF2-40B4-BE49-F238E27FC236}">
                <a16:creationId xmlns:a16="http://schemas.microsoft.com/office/drawing/2014/main" id="{2C29CE6C-468C-F84C-B059-431517C1D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329" y="697009"/>
            <a:ext cx="36956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64" name="Text Box 26">
            <a:extLst>
              <a:ext uri="{FF2B5EF4-FFF2-40B4-BE49-F238E27FC236}">
                <a16:creationId xmlns:a16="http://schemas.microsoft.com/office/drawing/2014/main" id="{C33C8FD1-2E13-2B4E-A267-DA6873888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722" y="944245"/>
            <a:ext cx="369565" cy="2762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66" name="Text Box 27">
            <a:extLst>
              <a:ext uri="{FF2B5EF4-FFF2-40B4-BE49-F238E27FC236}">
                <a16:creationId xmlns:a16="http://schemas.microsoft.com/office/drawing/2014/main" id="{F82F5C82-AFAE-1846-BEF2-FBEF24A71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894" y="697009"/>
            <a:ext cx="36956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E6ABE256-B847-2E48-B833-95997E7EA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287" y="944245"/>
            <a:ext cx="369565" cy="2762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/>
              <a:t>…</a:t>
            </a:r>
          </a:p>
        </p:txBody>
      </p:sp>
      <p:sp>
        <p:nvSpPr>
          <p:cNvPr id="68" name="Text Box 29">
            <a:extLst>
              <a:ext uri="{FF2B5EF4-FFF2-40B4-BE49-F238E27FC236}">
                <a16:creationId xmlns:a16="http://schemas.microsoft.com/office/drawing/2014/main" id="{4C452400-301E-364D-ABC5-5E6A52869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287" y="648970"/>
            <a:ext cx="36956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/>
              <a:t>…</a:t>
            </a:r>
          </a:p>
        </p:txBody>
      </p:sp>
      <p:sp>
        <p:nvSpPr>
          <p:cNvPr id="69" name="Text Box 10">
            <a:extLst>
              <a:ext uri="{FF2B5EF4-FFF2-40B4-BE49-F238E27FC236}">
                <a16:creationId xmlns:a16="http://schemas.microsoft.com/office/drawing/2014/main" id="{5E8C078D-5EE6-E54B-B257-686DABB0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637" y="945307"/>
            <a:ext cx="369565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8361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CFEE87-95DF-C976-5E0E-DF72CE5D8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37" y="660738"/>
            <a:ext cx="7334583" cy="588502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0" bIns="262800" anchor="t" anchorCtr="0"/>
          <a:lstStyle/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public class MyRandom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public static void main(String args[])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Tests the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CDF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and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rnd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functions by generating events and observing their actual distribution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               // The array p represents a probability distribution function (PDF):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               // p[i] represents the probability that event i occurs.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double[] p = {.2, .2, .6};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Generating pseudo-random values from a given distribution: Testing</a:t>
            </a:r>
            <a:endParaRPr kumimoji="0"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FD0880-6D6A-9202-4A17-6587E4838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0810" y="2880579"/>
            <a:ext cx="3070768" cy="17694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0" rIns="0" bIns="0" anchor="ctr" anchorCtr="0"/>
          <a:lstStyle/>
          <a:p>
            <a:r>
              <a:rPr lang="en-US" sz="1000" b="1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% java MyRandom 100000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Expected distribution: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0 should occur 0.2 of the time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1 should occur 0.2 of the time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2 should occur 0.6 of the time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Actual distribution after 100000 trials: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0 occurred 0.200039 of the time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1 occurred 0.199882 of the time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2 occurred 0.600079 of the time</a:t>
            </a:r>
          </a:p>
        </p:txBody>
      </p:sp>
    </p:spTree>
    <p:extLst>
      <p:ext uri="{BB962C8B-B14F-4D97-AF65-F5344CB8AC3E}">
        <p14:creationId xmlns:p14="http://schemas.microsoft.com/office/powerpoint/2010/main" val="1910524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CFEE87-95DF-C976-5E0E-DF72CE5D8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37" y="660738"/>
            <a:ext cx="7334583" cy="588502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0" bIns="262800" anchor="t" anchorCtr="0"/>
          <a:lstStyle/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public class MyRandom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public static void main(String args[])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Tests the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CDF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and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rnd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functions by generating events and observing their actual distribution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               // The array p represents a probability distribution function (PDF):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               // p[i] represents the probability that event i occurs.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double[] p = {.2, .2, .6};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the probability distribution</a:t>
            </a:r>
            <a:endParaRPr lang="en-US" sz="11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System.out.println("Expected distribution:\n");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for (int i = 0; i &lt; p.length; i++)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System.out.println(i + " should occur " + p[i] + " of the time");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trials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int T = Integer.parseInt(args[0]);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Stores how many times each event occurred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int[] count = new int[p.length];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the Cumulative Distribution Function of p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double[] P = CDF(p);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Generates T random values, and counts how many times each value occurred.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for (int t = 0; t &lt; T; t++)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count[rnd(P)]++;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}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System.out.println("\nActual distribution after " + T + " trials:\n");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for (int i = 0; i &lt; count.length; i++)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System.out.println(i + " occurred " +  ((double) count[i] / T) + " of the time");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} </a:t>
            </a:r>
            <a:r>
              <a:rPr lang="en-US" sz="1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//// Class code continues with the CDF and rnd functions (previous slide)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Generating pseudo-random values from a given distribution: Testing</a:t>
            </a:r>
            <a:endParaRPr kumimoji="0"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FD0880-6D6A-9202-4A17-6587E4838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0810" y="2880579"/>
            <a:ext cx="3070768" cy="17694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0" rIns="0" bIns="0" anchor="ctr" anchorCtr="0"/>
          <a:lstStyle/>
          <a:p>
            <a:r>
              <a:rPr lang="en-US" sz="1000" b="1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% java MyRandom 100000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Expected distribution: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0 should occur 0.2 of the time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1 should occur 0.2 of the time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2 should occur 0.6 of the time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Actual distribution after 100000 trials: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0 occurred 0.200039 of the time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1 occurred 0.199882 of the time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2 occurred 0.600079 of the time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6AE8E50D-6C99-6950-DBFA-FCF2A9F1A4D3}"/>
              </a:ext>
            </a:extLst>
          </p:cNvPr>
          <p:cNvSpPr/>
          <p:nvPr/>
        </p:nvSpPr>
        <p:spPr bwMode="auto">
          <a:xfrm>
            <a:off x="891555" y="2066278"/>
            <a:ext cx="301625" cy="192667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E71CACDA-65EA-3131-E5C2-9C8534D48EE7}"/>
              </a:ext>
            </a:extLst>
          </p:cNvPr>
          <p:cNvSpPr/>
          <p:nvPr/>
        </p:nvSpPr>
        <p:spPr bwMode="auto">
          <a:xfrm>
            <a:off x="891555" y="3186031"/>
            <a:ext cx="301625" cy="192667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0A93154-275E-6B03-2784-E43B70C1AE63}"/>
              </a:ext>
            </a:extLst>
          </p:cNvPr>
          <p:cNvSpPr/>
          <p:nvPr/>
        </p:nvSpPr>
        <p:spPr bwMode="auto">
          <a:xfrm>
            <a:off x="958714" y="4155207"/>
            <a:ext cx="301625" cy="192667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78504B3-681D-1924-ED4A-78008C7581B3}"/>
              </a:ext>
            </a:extLst>
          </p:cNvPr>
          <p:cNvSpPr/>
          <p:nvPr/>
        </p:nvSpPr>
        <p:spPr bwMode="auto">
          <a:xfrm>
            <a:off x="970260" y="4708740"/>
            <a:ext cx="301625" cy="192667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AF236AF-5BC3-7B35-C5EF-8843BF13418F}"/>
              </a:ext>
            </a:extLst>
          </p:cNvPr>
          <p:cNvSpPr/>
          <p:nvPr/>
        </p:nvSpPr>
        <p:spPr bwMode="auto">
          <a:xfrm>
            <a:off x="958714" y="5706920"/>
            <a:ext cx="301625" cy="192667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2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The law of large numbers</a:t>
            </a:r>
            <a:endParaRPr kumimoji="0" lang="en-US" sz="1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5861" y="755153"/>
            <a:ext cx="3302232" cy="24157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226800" rIns="0" bIns="262800" anchor="ctr" anchorCtr="0"/>
          <a:lstStyle/>
          <a:p>
            <a:r>
              <a:rPr lang="en-US" sz="1100" b="1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% java MyRandom </a:t>
            </a:r>
            <a:r>
              <a:rPr lang="en-US" sz="1100" b="1" dirty="0">
                <a:solidFill>
                  <a:srgbClr val="0000FF"/>
                </a:solidFill>
                <a:latin typeface="Consolas"/>
                <a:ea typeface="Menlo"/>
                <a:cs typeface="Consolas"/>
              </a:rPr>
              <a:t>10</a:t>
            </a:r>
          </a:p>
          <a:p>
            <a:endParaRPr lang="en-US" sz="1100" dirty="0">
              <a:solidFill>
                <a:srgbClr val="000000"/>
              </a:solidFill>
              <a:latin typeface="Consolas"/>
              <a:ea typeface="Menlo"/>
              <a:cs typeface="Consolas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Expected distribution:</a:t>
            </a:r>
          </a:p>
          <a:p>
            <a:endParaRPr lang="en-US" sz="1100" dirty="0">
              <a:solidFill>
                <a:srgbClr val="000000"/>
              </a:solidFill>
              <a:latin typeface="Consolas"/>
              <a:ea typeface="Menlo"/>
              <a:cs typeface="Consolas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0 should occur 0.2 of the time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1 should occur 0.2 of the time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2 should occur 0.6 of the time</a:t>
            </a:r>
          </a:p>
          <a:p>
            <a:endParaRPr lang="en-US" sz="1100" dirty="0">
              <a:solidFill>
                <a:srgbClr val="000000"/>
              </a:solidFill>
              <a:latin typeface="Consolas"/>
              <a:ea typeface="Menlo"/>
              <a:cs typeface="Consolas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Actual distribution after 10 trials:</a:t>
            </a:r>
          </a:p>
          <a:p>
            <a:endParaRPr lang="en-US" sz="1100" dirty="0">
              <a:solidFill>
                <a:srgbClr val="000000"/>
              </a:solidFill>
              <a:latin typeface="Consolas"/>
              <a:ea typeface="Menlo"/>
              <a:cs typeface="Consolas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0 occurred </a:t>
            </a:r>
            <a:r>
              <a:rPr lang="en-US" sz="1100" dirty="0">
                <a:solidFill>
                  <a:srgbClr val="0000FF"/>
                </a:solidFill>
                <a:latin typeface="Consolas"/>
                <a:ea typeface="Menlo"/>
                <a:cs typeface="Consolas"/>
              </a:rPr>
              <a:t>0.3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 of the time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1 occurred </a:t>
            </a:r>
            <a:r>
              <a:rPr lang="en-US" sz="1100" dirty="0">
                <a:solidFill>
                  <a:srgbClr val="0000FF"/>
                </a:solidFill>
                <a:latin typeface="Consolas"/>
                <a:ea typeface="Menlo"/>
                <a:cs typeface="Consolas"/>
              </a:rPr>
              <a:t>0.0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 of the time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2 occurred </a:t>
            </a:r>
            <a:r>
              <a:rPr lang="en-US" sz="1100" dirty="0">
                <a:solidFill>
                  <a:srgbClr val="0000FF"/>
                </a:solidFill>
                <a:latin typeface="Consolas"/>
                <a:ea typeface="Menlo"/>
                <a:cs typeface="Consolas"/>
              </a:rPr>
              <a:t>0.7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 of the time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08099" y="755153"/>
            <a:ext cx="3302232" cy="24157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226800" rIns="0" bIns="262800" anchor="ctr" anchorCtr="0"/>
          <a:lstStyle/>
          <a:p>
            <a:r>
              <a:rPr lang="en-US" sz="1100" b="1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% java MyRandom </a:t>
            </a:r>
            <a:r>
              <a:rPr lang="en-US" sz="1100" b="1" dirty="0">
                <a:solidFill>
                  <a:srgbClr val="0000FF"/>
                </a:solidFill>
                <a:latin typeface="Consolas"/>
                <a:ea typeface="Menlo"/>
                <a:cs typeface="Consolas"/>
              </a:rPr>
              <a:t>20</a:t>
            </a:r>
          </a:p>
          <a:p>
            <a:endParaRPr lang="en-US" sz="1100" dirty="0">
              <a:solidFill>
                <a:srgbClr val="000000"/>
              </a:solidFill>
              <a:latin typeface="Consolas"/>
              <a:ea typeface="Menlo"/>
              <a:cs typeface="Consolas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Expected distribution:</a:t>
            </a:r>
          </a:p>
          <a:p>
            <a:endParaRPr lang="en-US" sz="1100" dirty="0">
              <a:solidFill>
                <a:srgbClr val="000000"/>
              </a:solidFill>
              <a:latin typeface="Consolas"/>
              <a:ea typeface="Menlo"/>
              <a:cs typeface="Consolas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0 should occur 0.2 of the time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1 should occur 0.2 of the time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2 should occur 0.6 of the time</a:t>
            </a:r>
          </a:p>
          <a:p>
            <a:endParaRPr lang="en-US" sz="1100" dirty="0">
              <a:solidFill>
                <a:srgbClr val="000000"/>
              </a:solidFill>
              <a:latin typeface="Consolas"/>
              <a:ea typeface="Menlo"/>
              <a:cs typeface="Consolas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Actual distribution after </a:t>
            </a:r>
            <a:r>
              <a:rPr lang="he-IL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20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 trials:</a:t>
            </a:r>
          </a:p>
          <a:p>
            <a:endParaRPr lang="en-US" sz="1100" dirty="0">
              <a:solidFill>
                <a:srgbClr val="000000"/>
              </a:solidFill>
              <a:latin typeface="Consolas"/>
              <a:ea typeface="Menlo"/>
              <a:cs typeface="Consolas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0 occurred </a:t>
            </a:r>
            <a:r>
              <a:rPr lang="en-US" sz="1100" dirty="0">
                <a:solidFill>
                  <a:srgbClr val="0000FF"/>
                </a:solidFill>
                <a:latin typeface="Consolas"/>
                <a:ea typeface="Menlo"/>
                <a:cs typeface="Consolas"/>
              </a:rPr>
              <a:t>0.35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 of the time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1 occurred </a:t>
            </a:r>
            <a:r>
              <a:rPr lang="en-US" sz="1100" dirty="0">
                <a:solidFill>
                  <a:srgbClr val="0000FF"/>
                </a:solidFill>
                <a:latin typeface="Consolas"/>
                <a:ea typeface="Menlo"/>
                <a:cs typeface="Consolas"/>
              </a:rPr>
              <a:t>0.05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 of the time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2 occurred </a:t>
            </a:r>
            <a:r>
              <a:rPr lang="en-US" sz="1100" dirty="0">
                <a:solidFill>
                  <a:srgbClr val="0000FF"/>
                </a:solidFill>
                <a:latin typeface="Consolas"/>
                <a:ea typeface="Menlo"/>
                <a:cs typeface="Consolas"/>
              </a:rPr>
              <a:t>0.6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 of the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4141F-FAE5-C99D-EFCB-B7D6FCFA4620}"/>
              </a:ext>
            </a:extLst>
          </p:cNvPr>
          <p:cNvGrpSpPr/>
          <p:nvPr/>
        </p:nvGrpSpPr>
        <p:grpSpPr>
          <a:xfrm>
            <a:off x="494500" y="3304304"/>
            <a:ext cx="7994211" cy="3160111"/>
            <a:chOff x="494500" y="3304304"/>
            <a:chExt cx="7994211" cy="3160111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94501" y="3338719"/>
              <a:ext cx="3302232" cy="23203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226800" rIns="0" bIns="262800" anchor="ctr" anchorCtr="0"/>
            <a:lstStyle/>
            <a:p>
              <a:r>
                <a:rPr lang="en-US" sz="1100" b="1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% java MyRandom </a:t>
              </a:r>
              <a:r>
                <a:rPr lang="en-US" sz="1100" b="1" dirty="0">
                  <a:solidFill>
                    <a:srgbClr val="0000FF"/>
                  </a:solidFill>
                  <a:latin typeface="Consolas"/>
                  <a:ea typeface="Menlo"/>
                  <a:cs typeface="Consolas"/>
                </a:rPr>
                <a:t>100</a:t>
              </a:r>
            </a:p>
            <a:p>
              <a:endParaRPr lang="en-US" sz="1100" b="1" dirty="0">
                <a:solidFill>
                  <a:srgbClr val="000000"/>
                </a:solidFill>
                <a:latin typeface="Consolas"/>
                <a:ea typeface="Menlo"/>
                <a:cs typeface="Consola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Expected distribution:</a:t>
              </a:r>
            </a:p>
            <a:p>
              <a:endPara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0 should occur 0.2 of the time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1 should occur 0.2 of the time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2 should occur 0.6 of the time</a:t>
              </a:r>
            </a:p>
            <a:p>
              <a:endPara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Actual distribution after 100 trials:</a:t>
              </a:r>
            </a:p>
            <a:p>
              <a:endPara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0 occurred </a:t>
              </a:r>
              <a:r>
                <a:rPr lang="en-US" sz="1100" dirty="0">
                  <a:solidFill>
                    <a:srgbClr val="0000FF"/>
                  </a:solidFill>
                  <a:latin typeface="Consolas"/>
                  <a:ea typeface="Menlo"/>
                  <a:cs typeface="Consolas"/>
                </a:rPr>
                <a:t>0.23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 of the time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1 occurred </a:t>
              </a:r>
              <a:r>
                <a:rPr lang="en-US" sz="1100" dirty="0">
                  <a:solidFill>
                    <a:srgbClr val="0000FF"/>
                  </a:solidFill>
                  <a:latin typeface="Consolas"/>
                  <a:ea typeface="Menlo"/>
                  <a:cs typeface="Consolas"/>
                </a:rPr>
                <a:t>0.18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 of the time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2 occurred </a:t>
              </a:r>
              <a:r>
                <a:rPr lang="en-US" sz="1100" dirty="0">
                  <a:solidFill>
                    <a:srgbClr val="0000FF"/>
                  </a:solidFill>
                  <a:latin typeface="Consolas"/>
                  <a:ea typeface="Menlo"/>
                  <a:cs typeface="Consolas"/>
                </a:rPr>
                <a:t>0.59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 of the time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816739" y="3304304"/>
              <a:ext cx="3302232" cy="23203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226800" rIns="0" bIns="262800" anchor="ctr" anchorCtr="0"/>
            <a:lstStyle/>
            <a:p>
              <a:r>
                <a:rPr lang="en-US" sz="1100" b="1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% java MyRandom 100000</a:t>
              </a:r>
            </a:p>
            <a:p>
              <a:endPara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Expected distribution:</a:t>
              </a:r>
            </a:p>
            <a:p>
              <a:endPara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0 should occur 0.2 of the time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1 should occur 0.2 of the time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2 should occur 0.6 of the time</a:t>
              </a:r>
            </a:p>
            <a:p>
              <a:endPara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Actual distribution after 10</a:t>
              </a:r>
              <a:r>
                <a:rPr lang="he-IL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0000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 trials:</a:t>
              </a:r>
            </a:p>
            <a:p>
              <a:endPara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0 occurred </a:t>
              </a:r>
              <a:r>
                <a:rPr lang="en-US" sz="1100" dirty="0">
                  <a:solidFill>
                    <a:srgbClr val="0000FF"/>
                  </a:solidFill>
                  <a:latin typeface="Consolas"/>
                  <a:ea typeface="Menlo"/>
                  <a:cs typeface="Consolas"/>
                </a:rPr>
                <a:t>0.200039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 of the time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1 occurred </a:t>
              </a:r>
              <a:r>
                <a:rPr lang="en-US" sz="1100" dirty="0">
                  <a:solidFill>
                    <a:srgbClr val="0000FF"/>
                  </a:solidFill>
                  <a:latin typeface="Consolas"/>
                  <a:ea typeface="Menlo"/>
                  <a:cs typeface="Consolas"/>
                </a:rPr>
                <a:t>0.199882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 of the time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2 occurred </a:t>
              </a:r>
              <a:r>
                <a:rPr lang="en-US" sz="1100" dirty="0">
                  <a:solidFill>
                    <a:srgbClr val="0000FF"/>
                  </a:solidFill>
                  <a:latin typeface="Consolas"/>
                  <a:ea typeface="Menlo"/>
                  <a:cs typeface="Consolas"/>
                </a:rPr>
                <a:t>0.600079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 of the time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494500" y="5848862"/>
              <a:ext cx="7994211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u="sng" dirty="0">
                  <a:latin typeface="Times New Roman"/>
                  <a:cs typeface="Times New Roman"/>
                </a:rPr>
                <a:t>Law of large numbers:</a:t>
              </a:r>
              <a:r>
                <a:rPr lang="en-US" dirty="0"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latin typeface="Times New Roman"/>
                  <a:cs typeface="Times New Roman"/>
                </a:rPr>
                <a:t>As we increase the number of independent trials,</a:t>
              </a:r>
              <a:br>
                <a:rPr lang="en-US" sz="1600" dirty="0">
                  <a:latin typeface="Times New Roman"/>
                  <a:cs typeface="Times New Roman"/>
                </a:rPr>
              </a:br>
              <a:r>
                <a:rPr lang="en-US" sz="1600" dirty="0">
                  <a:latin typeface="Times New Roman"/>
                  <a:cs typeface="Times New Roman"/>
                </a:rPr>
                <a:t> </a:t>
              </a:r>
              <a:r>
                <a:rPr lang="he-IL" sz="1600" dirty="0">
                  <a:latin typeface="Times New Roman"/>
                  <a:cs typeface="Times New Roman"/>
                </a:rPr>
                <a:t>                                         </a:t>
              </a:r>
              <a:r>
                <a:rPr lang="en-US" sz="1600" dirty="0">
                  <a:latin typeface="Times New Roman"/>
                  <a:cs typeface="Times New Roman"/>
                </a:rPr>
                <a:t>the average of the results gets closer to the expected average.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93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60" y="223203"/>
            <a:ext cx="7867548" cy="457200"/>
          </a:xfrm>
        </p:spPr>
        <p:txBody>
          <a:bodyPr/>
          <a:lstStyle/>
          <a:p>
            <a:r>
              <a:rPr lang="en-US" dirty="0"/>
              <a:t>Arrays, part I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2078" y="965618"/>
            <a:ext cx="5889599" cy="4245359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Basic concepts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Array processing examples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Mutability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More array processing examples</a:t>
            </a:r>
          </a:p>
          <a:p>
            <a:pPr marL="660400" lvl="2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Wingdings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Letter frequency</a:t>
            </a:r>
          </a:p>
          <a:p>
            <a:pPr marL="660400" lvl="2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Wingdings" charset="2"/>
              <a:buChar char="Ø"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Monte Carlo simulation</a:t>
            </a:r>
            <a:endParaRPr 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660400" lvl="2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Wingdings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Reversing an array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Side effects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977305B-3038-C556-6963-74C098801626}"/>
              </a:ext>
            </a:extLst>
          </p:cNvPr>
          <p:cNvSpPr/>
          <p:nvPr/>
        </p:nvSpPr>
        <p:spPr bwMode="auto">
          <a:xfrm>
            <a:off x="965058" y="3685140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029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Rectangle 3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Reversing an array</a:t>
            </a:r>
            <a:endParaRPr lang="en-US" sz="1800" dirty="0"/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A0320150-DC33-2645-9893-59EF9FBED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596" y="3159308"/>
            <a:ext cx="4519404" cy="258487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 sz="2800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233363" lvl="1" indent="-222250">
              <a:lnSpc>
                <a:spcPct val="100000"/>
              </a:lnSpc>
              <a:spcBef>
                <a:spcPts val="600"/>
              </a:spcBef>
              <a:buSzPct val="100000"/>
              <a:buNone/>
            </a:pPr>
            <a:r>
              <a:rPr lang="en-US" sz="1600" u="sng" dirty="0">
                <a:solidFill>
                  <a:srgbClr val="010000"/>
                </a:solidFill>
                <a:latin typeface="Times New Roman"/>
                <a:cs typeface="Times New Roman"/>
              </a:rPr>
              <a:t>Algorithm:</a:t>
            </a:r>
          </a:p>
          <a:p>
            <a:pPr marL="11113" lvl="1" indent="0">
              <a:lnSpc>
                <a:spcPct val="100000"/>
              </a:lnSpc>
              <a:spcBef>
                <a:spcPts val="600"/>
              </a:spcBef>
              <a:buSzPct val="100000"/>
              <a:buNone/>
            </a:pP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arr2[0]</a:t>
            </a: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arr1[9]</a:t>
            </a:r>
          </a:p>
          <a:p>
            <a:pPr marL="11113" lvl="1" indent="0">
              <a:lnSpc>
                <a:spcPct val="100000"/>
              </a:lnSpc>
              <a:spcBef>
                <a:spcPts val="300"/>
              </a:spcBef>
              <a:buSzPct val="100000"/>
              <a:buNone/>
            </a:pP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arr2[1]</a:t>
            </a: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arr1[8]</a:t>
            </a:r>
          </a:p>
          <a:p>
            <a:pPr marL="11113" lvl="1" indent="0">
              <a:lnSpc>
                <a:spcPct val="100000"/>
              </a:lnSpc>
              <a:spcBef>
                <a:spcPts val="300"/>
              </a:spcBef>
              <a:buSzPct val="100000"/>
              <a:buNone/>
            </a:pP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arr2[2]</a:t>
            </a: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arr1[7]</a:t>
            </a:r>
          </a:p>
          <a:p>
            <a:pPr marL="11113" lvl="1" indent="0">
              <a:lnSpc>
                <a:spcPct val="100000"/>
              </a:lnSpc>
              <a:spcBef>
                <a:spcPts val="300"/>
              </a:spcBef>
              <a:buSzPct val="100000"/>
              <a:buNone/>
            </a:pP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11113" lvl="1" indent="0">
              <a:lnSpc>
                <a:spcPct val="100000"/>
              </a:lnSpc>
              <a:spcBef>
                <a:spcPts val="300"/>
              </a:spcBef>
              <a:buSzPct val="100000"/>
              <a:buNone/>
            </a:pP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arr2[i]</a:t>
            </a: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arr1[N</a:t>
            </a:r>
            <a:r>
              <a:rPr lang="en-US" sz="12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12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1]   (N = arr1.length)</a:t>
            </a:r>
          </a:p>
          <a:p>
            <a:pPr marL="11113" lvl="1" indent="0">
              <a:lnSpc>
                <a:spcPct val="100000"/>
              </a:lnSpc>
              <a:spcBef>
                <a:spcPts val="300"/>
              </a:spcBef>
              <a:buSzPct val="100000"/>
              <a:buNone/>
            </a:pP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11113" lvl="1" indent="0">
              <a:lnSpc>
                <a:spcPct val="100000"/>
              </a:lnSpc>
              <a:spcBef>
                <a:spcPts val="300"/>
              </a:spcBef>
              <a:buSzPct val="100000"/>
              <a:buNone/>
            </a:pPr>
            <a:r>
              <a:rPr lang="en-US" sz="14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this as long as 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sz="1600" dirty="0">
              <a:solidFill>
                <a:srgbClr val="010000"/>
              </a:solidFill>
              <a:latin typeface="Times New Roman"/>
              <a:cs typeface="Times New Roman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A92A8DD-DF2D-584E-A18F-9C8C3E2B25D7}"/>
              </a:ext>
            </a:extLst>
          </p:cNvPr>
          <p:cNvGrpSpPr/>
          <p:nvPr/>
        </p:nvGrpSpPr>
        <p:grpSpPr>
          <a:xfrm>
            <a:off x="865419" y="813593"/>
            <a:ext cx="4514631" cy="578486"/>
            <a:chOff x="865419" y="813593"/>
            <a:chExt cx="4514631" cy="578486"/>
          </a:xfrm>
        </p:grpSpPr>
        <p:sp>
          <p:nvSpPr>
            <p:cNvPr id="61" name="Text Box 8">
              <a:extLst>
                <a:ext uri="{FF2B5EF4-FFF2-40B4-BE49-F238E27FC236}">
                  <a16:creationId xmlns:a16="http://schemas.microsoft.com/office/drawing/2014/main" id="{07003B90-FA0C-3446-A52B-F544B703E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826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62" name="Text Box 9">
              <a:extLst>
                <a:ext uri="{FF2B5EF4-FFF2-40B4-BE49-F238E27FC236}">
                  <a16:creationId xmlns:a16="http://schemas.microsoft.com/office/drawing/2014/main" id="{F6D51CAA-4811-BD49-9DF6-950BA01E3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419" y="1115080"/>
              <a:ext cx="8855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200" b="0" dirty="0"/>
                <a:t>      </a:t>
              </a:r>
              <a:r>
                <a:rPr lang="en-US" sz="1200" b="0" dirty="0">
                  <a:solidFill>
                    <a:schemeClr val="accent4">
                      <a:lumMod val="95000"/>
                      <a:lumOff val="5000"/>
                    </a:schemeClr>
                  </a:solidFill>
                  <a:latin typeface="Consolas"/>
                  <a:cs typeface="Consolas"/>
                </a:rPr>
                <a:t>arr1:</a:t>
              </a:r>
            </a:p>
          </p:txBody>
        </p:sp>
        <p:sp>
          <p:nvSpPr>
            <p:cNvPr id="63" name="Text Box 10">
              <a:extLst>
                <a:ext uri="{FF2B5EF4-FFF2-40B4-BE49-F238E27FC236}">
                  <a16:creationId xmlns:a16="http://schemas.microsoft.com/office/drawing/2014/main" id="{2D410B7D-E2D4-2D4A-97F2-CAAA0359C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826" y="813593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283ECF83-8AFD-E048-B161-ACE7B090B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933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65" name="Text Box 12">
              <a:extLst>
                <a:ext uri="{FF2B5EF4-FFF2-40B4-BE49-F238E27FC236}">
                  <a16:creationId xmlns:a16="http://schemas.microsoft.com/office/drawing/2014/main" id="{FF079CF9-81BB-9B4F-B485-96FF5AECC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415" y="813593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66" name="Text Box 13">
              <a:extLst>
                <a:ext uri="{FF2B5EF4-FFF2-40B4-BE49-F238E27FC236}">
                  <a16:creationId xmlns:a16="http://schemas.microsoft.com/office/drawing/2014/main" id="{9A873A69-9DB5-8D48-A510-A97D84CC5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7220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67" name="Text Box 14">
              <a:extLst>
                <a:ext uri="{FF2B5EF4-FFF2-40B4-BE49-F238E27FC236}">
                  <a16:creationId xmlns:a16="http://schemas.microsoft.com/office/drawing/2014/main" id="{F397A775-9684-244D-BD17-4A2EAC34D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943" y="813593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68" name="Text Box 15">
              <a:extLst>
                <a:ext uri="{FF2B5EF4-FFF2-40B4-BE49-F238E27FC236}">
                  <a16:creationId xmlns:a16="http://schemas.microsoft.com/office/drawing/2014/main" id="{2E4516FB-DF76-7A40-9E4D-543EE31DA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507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70" name="Text Box 17">
              <a:extLst>
                <a:ext uri="{FF2B5EF4-FFF2-40B4-BE49-F238E27FC236}">
                  <a16:creationId xmlns:a16="http://schemas.microsoft.com/office/drawing/2014/main" id="{E3D7107B-06D1-9342-B785-48B6005D0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1794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</a:p>
          </p:txBody>
        </p:sp>
        <p:sp>
          <p:nvSpPr>
            <p:cNvPr id="71" name="Text Box 18">
              <a:extLst>
                <a:ext uri="{FF2B5EF4-FFF2-40B4-BE49-F238E27FC236}">
                  <a16:creationId xmlns:a16="http://schemas.microsoft.com/office/drawing/2014/main" id="{60E63423-87DC-C340-B1E7-72A8E734E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517" y="813593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</p:txBody>
        </p:sp>
        <p:sp>
          <p:nvSpPr>
            <p:cNvPr id="75" name="Text Box 17">
              <a:extLst>
                <a:ext uri="{FF2B5EF4-FFF2-40B4-BE49-F238E27FC236}">
                  <a16:creationId xmlns:a16="http://schemas.microsoft.com/office/drawing/2014/main" id="{BB565425-E2C2-4F44-9101-3697393C0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9081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18</a:t>
              </a:r>
            </a:p>
          </p:txBody>
        </p:sp>
        <p:sp>
          <p:nvSpPr>
            <p:cNvPr id="76" name="Text Box 18">
              <a:extLst>
                <a:ext uri="{FF2B5EF4-FFF2-40B4-BE49-F238E27FC236}">
                  <a16:creationId xmlns:a16="http://schemas.microsoft.com/office/drawing/2014/main" id="{2CE20D6D-D1E5-FA42-AAEC-6FCD46FF2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804" y="813593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  <p:sp>
          <p:nvSpPr>
            <p:cNvPr id="84" name="Text Box 15">
              <a:extLst>
                <a:ext uri="{FF2B5EF4-FFF2-40B4-BE49-F238E27FC236}">
                  <a16:creationId xmlns:a16="http://schemas.microsoft.com/office/drawing/2014/main" id="{7CB83490-0BA4-BC45-9A6D-92A076019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6368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19</a:t>
              </a:r>
            </a:p>
          </p:txBody>
        </p:sp>
        <p:sp>
          <p:nvSpPr>
            <p:cNvPr id="85" name="Text Box 16">
              <a:extLst>
                <a:ext uri="{FF2B5EF4-FFF2-40B4-BE49-F238E27FC236}">
                  <a16:creationId xmlns:a16="http://schemas.microsoft.com/office/drawing/2014/main" id="{385D1D69-FB48-994E-8691-3439C8707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2850" y="813593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5B15ED-1831-0F40-A73C-48F5FA0B4BD3}"/>
              </a:ext>
            </a:extLst>
          </p:cNvPr>
          <p:cNvGrpSpPr/>
          <p:nvPr/>
        </p:nvGrpSpPr>
        <p:grpSpPr>
          <a:xfrm>
            <a:off x="299736" y="2208380"/>
            <a:ext cx="5086709" cy="566581"/>
            <a:chOff x="299736" y="2208380"/>
            <a:chExt cx="5086709" cy="566581"/>
          </a:xfrm>
        </p:grpSpPr>
        <p:sp>
          <p:nvSpPr>
            <p:cNvPr id="90" name="Text Box 8">
              <a:extLst>
                <a:ext uri="{FF2B5EF4-FFF2-40B4-BE49-F238E27FC236}">
                  <a16:creationId xmlns:a16="http://schemas.microsoft.com/office/drawing/2014/main" id="{FA23E16F-5A21-2448-BBAB-2BB97941F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221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19</a:t>
              </a:r>
            </a:p>
          </p:txBody>
        </p:sp>
        <p:sp>
          <p:nvSpPr>
            <p:cNvPr id="92" name="Text Box 10">
              <a:extLst>
                <a:ext uri="{FF2B5EF4-FFF2-40B4-BE49-F238E27FC236}">
                  <a16:creationId xmlns:a16="http://schemas.microsoft.com/office/drawing/2014/main" id="{845F6E10-3EF3-6D44-9977-B7FE0EB90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221" y="2208380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93" name="Text Box 11">
              <a:extLst>
                <a:ext uri="{FF2B5EF4-FFF2-40B4-BE49-F238E27FC236}">
                  <a16:creationId xmlns:a16="http://schemas.microsoft.com/office/drawing/2014/main" id="{0E33E119-8A50-E14A-8A31-C1614DC19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328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18</a:t>
              </a:r>
            </a:p>
          </p:txBody>
        </p:sp>
        <p:sp>
          <p:nvSpPr>
            <p:cNvPr id="94" name="Text Box 12">
              <a:extLst>
                <a:ext uri="{FF2B5EF4-FFF2-40B4-BE49-F238E27FC236}">
                  <a16:creationId xmlns:a16="http://schemas.microsoft.com/office/drawing/2014/main" id="{1F396719-EB68-9442-9666-2A55BB25E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2810" y="2208380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95" name="Text Box 13">
              <a:extLst>
                <a:ext uri="{FF2B5EF4-FFF2-40B4-BE49-F238E27FC236}">
                  <a16:creationId xmlns:a16="http://schemas.microsoft.com/office/drawing/2014/main" id="{93A3F7FD-3687-B248-BDB6-49B9EA8A2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615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</a:p>
          </p:txBody>
        </p:sp>
        <p:sp>
          <p:nvSpPr>
            <p:cNvPr id="96" name="Text Box 14">
              <a:extLst>
                <a:ext uri="{FF2B5EF4-FFF2-40B4-BE49-F238E27FC236}">
                  <a16:creationId xmlns:a16="http://schemas.microsoft.com/office/drawing/2014/main" id="{C02EAC37-CA36-1A4A-AE68-CCB5D9E6C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338" y="2208380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97" name="Text Box 15">
              <a:extLst>
                <a:ext uri="{FF2B5EF4-FFF2-40B4-BE49-F238E27FC236}">
                  <a16:creationId xmlns:a16="http://schemas.microsoft.com/office/drawing/2014/main" id="{760E0F81-F322-7046-86DD-EE5C7428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902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98" name="Text Box 17">
              <a:extLst>
                <a:ext uri="{FF2B5EF4-FFF2-40B4-BE49-F238E27FC236}">
                  <a16:creationId xmlns:a16="http://schemas.microsoft.com/office/drawing/2014/main" id="{1D0900DA-1ADE-B848-AEA5-B3FCCE79F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8189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99" name="Text Box 18">
              <a:extLst>
                <a:ext uri="{FF2B5EF4-FFF2-40B4-BE49-F238E27FC236}">
                  <a16:creationId xmlns:a16="http://schemas.microsoft.com/office/drawing/2014/main" id="{932F77C9-BCEB-9947-A9CC-82D17C40D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912" y="2208380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</p:txBody>
        </p:sp>
        <p:sp>
          <p:nvSpPr>
            <p:cNvPr id="100" name="Text Box 17">
              <a:extLst>
                <a:ext uri="{FF2B5EF4-FFF2-40B4-BE49-F238E27FC236}">
                  <a16:creationId xmlns:a16="http://schemas.microsoft.com/office/drawing/2014/main" id="{B2F3D16F-ED79-A743-B4F5-9BA1274C3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476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101" name="Text Box 18">
              <a:extLst>
                <a:ext uri="{FF2B5EF4-FFF2-40B4-BE49-F238E27FC236}">
                  <a16:creationId xmlns:a16="http://schemas.microsoft.com/office/drawing/2014/main" id="{D3501EFD-9834-7840-BD42-543B3E345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199" y="2208380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  <p:sp>
          <p:nvSpPr>
            <p:cNvPr id="102" name="Text Box 15">
              <a:extLst>
                <a:ext uri="{FF2B5EF4-FFF2-40B4-BE49-F238E27FC236}">
                  <a16:creationId xmlns:a16="http://schemas.microsoft.com/office/drawing/2014/main" id="{63210EDE-6A1D-6A44-8381-172B61D4B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763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103" name="Text Box 16">
              <a:extLst>
                <a:ext uri="{FF2B5EF4-FFF2-40B4-BE49-F238E27FC236}">
                  <a16:creationId xmlns:a16="http://schemas.microsoft.com/office/drawing/2014/main" id="{BFB8AFF8-FBE9-BB40-98AD-F34BCF1E4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9245" y="2208380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  <p:sp>
          <p:nvSpPr>
            <p:cNvPr id="104" name="Text Box 9">
              <a:extLst>
                <a:ext uri="{FF2B5EF4-FFF2-40B4-BE49-F238E27FC236}">
                  <a16:creationId xmlns:a16="http://schemas.microsoft.com/office/drawing/2014/main" id="{CFB5AC8B-5A73-0A49-A879-A568D39CF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36" y="2313296"/>
              <a:ext cx="15217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arr2 =    </a:t>
              </a:r>
              <a:r>
                <a:rPr lang="en-US" sz="1200" b="0" dirty="0">
                  <a:latin typeface="Consolas"/>
                  <a:cs typeface="Consolas"/>
                </a:rPr>
                <a:t>reversed(arr1):</a:t>
              </a: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5A68F9C-D03B-4F4C-BE76-76A250F0353D}"/>
              </a:ext>
            </a:extLst>
          </p:cNvPr>
          <p:cNvCxnSpPr>
            <a:cxnSpLocks/>
            <a:stCxn id="84" idx="2"/>
            <a:endCxn id="92" idx="0"/>
          </p:cNvCxnSpPr>
          <p:nvPr/>
        </p:nvCxnSpPr>
        <p:spPr bwMode="auto">
          <a:xfrm flipH="1">
            <a:off x="1954062" y="1344399"/>
            <a:ext cx="3159147" cy="86398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36126B9-FD76-F844-A22F-C8ADA7B90ED1}"/>
              </a:ext>
            </a:extLst>
          </p:cNvPr>
          <p:cNvCxnSpPr>
            <a:cxnSpLocks/>
            <a:stCxn id="75" idx="2"/>
          </p:cNvCxnSpPr>
          <p:nvPr/>
        </p:nvCxnSpPr>
        <p:spPr bwMode="auto">
          <a:xfrm flipH="1">
            <a:off x="2460274" y="1344399"/>
            <a:ext cx="2125648" cy="8712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F0354F8-E6F2-C248-9462-50B1F2DCF3FE}"/>
              </a:ext>
            </a:extLst>
          </p:cNvPr>
          <p:cNvCxnSpPr>
            <a:cxnSpLocks/>
            <a:stCxn id="70" idx="2"/>
            <a:endCxn id="96" idx="0"/>
          </p:cNvCxnSpPr>
          <p:nvPr/>
        </p:nvCxnSpPr>
        <p:spPr bwMode="auto">
          <a:xfrm flipH="1">
            <a:off x="2975179" y="1344399"/>
            <a:ext cx="1083456" cy="86398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5196516-5099-774C-96C2-18DCD5502E9E}"/>
              </a:ext>
            </a:extLst>
          </p:cNvPr>
          <p:cNvCxnSpPr>
            <a:cxnSpLocks/>
            <a:stCxn id="61" idx="2"/>
            <a:endCxn id="103" idx="0"/>
          </p:cNvCxnSpPr>
          <p:nvPr/>
        </p:nvCxnSpPr>
        <p:spPr bwMode="auto">
          <a:xfrm>
            <a:off x="1947667" y="1344399"/>
            <a:ext cx="3148419" cy="86398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 Box 8">
            <a:extLst>
              <a:ext uri="{FF2B5EF4-FFF2-40B4-BE49-F238E27FC236}">
                <a16:creationId xmlns:a16="http://schemas.microsoft.com/office/drawing/2014/main" id="{CA044210-83DE-7A46-8AD0-E2F57EACB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41" y="1322656"/>
            <a:ext cx="7153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DB187662-0161-402A-F2D8-783307A3C38E}"/>
              </a:ext>
            </a:extLst>
          </p:cNvPr>
          <p:cNvSpPr/>
          <p:nvPr/>
        </p:nvSpPr>
        <p:spPr>
          <a:xfrm>
            <a:off x="5673540" y="2218359"/>
            <a:ext cx="2555300" cy="764653"/>
          </a:xfrm>
          <a:prstGeom prst="wedgeRoundRectCallout">
            <a:avLst>
              <a:gd name="adj1" fmla="val -22993"/>
              <a:gd name="adj2" fmla="val -45866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t" anchorCtr="0"/>
          <a:lstStyle/>
          <a:p>
            <a:pPr marL="0" lvl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kumimoji="0"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Note: we are storing the result in a new array</a:t>
            </a:r>
            <a:endParaRPr kumimoji="0" lang="en-US" dirty="0">
              <a:solidFill>
                <a:schemeClr val="tx1"/>
              </a:solidFill>
              <a:latin typeface="Consolas" panose="020B0609020204030204" pitchFamily="49" charset="0"/>
              <a:ea typeface="Times New Roman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0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Rectangle 3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Reversing an array (in place)</a:t>
            </a:r>
            <a:endParaRPr lang="en-US" sz="1800" dirty="0"/>
          </a:p>
        </p:txBody>
      </p:sp>
      <p:sp>
        <p:nvSpPr>
          <p:cNvPr id="73" name="Text Box 9">
            <a:extLst>
              <a:ext uri="{FF2B5EF4-FFF2-40B4-BE49-F238E27FC236}">
                <a16:creationId xmlns:a16="http://schemas.microsoft.com/office/drawing/2014/main" id="{7A3F4476-0104-C14D-AF83-66A9AF15F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419" y="1115080"/>
            <a:ext cx="8855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200" b="0" dirty="0"/>
              <a:t>      </a:t>
            </a:r>
            <a:r>
              <a:rPr lang="en-US" sz="1200" b="0" dirty="0">
                <a:latin typeface="Consolas"/>
                <a:cs typeface="Consolas"/>
              </a:rPr>
              <a:t>arr:</a:t>
            </a:r>
          </a:p>
        </p:txBody>
      </p:sp>
      <p:sp>
        <p:nvSpPr>
          <p:cNvPr id="74" name="Text Box 10">
            <a:extLst>
              <a:ext uri="{FF2B5EF4-FFF2-40B4-BE49-F238E27FC236}">
                <a16:creationId xmlns:a16="http://schemas.microsoft.com/office/drawing/2014/main" id="{56C9F278-F8DE-6447-B4E1-378AB2C53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826" y="813593"/>
            <a:ext cx="5336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78" name="Text Box 12">
            <a:extLst>
              <a:ext uri="{FF2B5EF4-FFF2-40B4-BE49-F238E27FC236}">
                <a16:creationId xmlns:a16="http://schemas.microsoft.com/office/drawing/2014/main" id="{6C1F10E8-FC66-3146-AB33-0903CB9E1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415" y="813593"/>
            <a:ext cx="5336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2" name="Text Box 14">
            <a:extLst>
              <a:ext uri="{FF2B5EF4-FFF2-40B4-BE49-F238E27FC236}">
                <a16:creationId xmlns:a16="http://schemas.microsoft.com/office/drawing/2014/main" id="{AE610CD3-655A-794D-B2CB-947A6433E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43" y="813593"/>
            <a:ext cx="5336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85" name="Text Box 18">
            <a:extLst>
              <a:ext uri="{FF2B5EF4-FFF2-40B4-BE49-F238E27FC236}">
                <a16:creationId xmlns:a16="http://schemas.microsoft.com/office/drawing/2014/main" id="{C0B93D8E-7D0C-C64D-8D04-FC827004B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517" y="813593"/>
            <a:ext cx="5336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87" name="Text Box 18">
            <a:extLst>
              <a:ext uri="{FF2B5EF4-FFF2-40B4-BE49-F238E27FC236}">
                <a16:creationId xmlns:a16="http://schemas.microsoft.com/office/drawing/2014/main" id="{0AB4DC2E-357B-2344-B755-55F21066A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804" y="813593"/>
            <a:ext cx="5336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89" name="Text Box 16">
            <a:extLst>
              <a:ext uri="{FF2B5EF4-FFF2-40B4-BE49-F238E27FC236}">
                <a16:creationId xmlns:a16="http://schemas.microsoft.com/office/drawing/2014/main" id="{192734A8-9F38-0E48-8513-3DC5C0B6A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50" y="813593"/>
            <a:ext cx="5336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grpSp>
        <p:nvGrpSpPr>
          <p:cNvPr id="8199" name="Group 8198">
            <a:extLst>
              <a:ext uri="{FF2B5EF4-FFF2-40B4-BE49-F238E27FC236}">
                <a16:creationId xmlns:a16="http://schemas.microsoft.com/office/drawing/2014/main" id="{5A1E2DC7-2422-D642-9D1F-DB7249BC9B56}"/>
              </a:ext>
            </a:extLst>
          </p:cNvPr>
          <p:cNvGrpSpPr/>
          <p:nvPr/>
        </p:nvGrpSpPr>
        <p:grpSpPr>
          <a:xfrm>
            <a:off x="1941831" y="1328643"/>
            <a:ext cx="3177728" cy="893959"/>
            <a:chOff x="1941831" y="1328643"/>
            <a:chExt cx="3177728" cy="1211357"/>
          </a:xfrm>
        </p:grpSpPr>
        <p:sp>
          <p:nvSpPr>
            <p:cNvPr id="90" name="Text Box 8">
              <a:extLst>
                <a:ext uri="{FF2B5EF4-FFF2-40B4-BE49-F238E27FC236}">
                  <a16:creationId xmlns:a16="http://schemas.microsoft.com/office/drawing/2014/main" id="{958C352C-E90B-D64F-8CA6-360E8A20A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658" y="1328643"/>
              <a:ext cx="7153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</a:p>
          </p:txBody>
        </p:sp>
        <p:cxnSp>
          <p:nvCxnSpPr>
            <p:cNvPr id="113" name="Curved Connector 112">
              <a:extLst>
                <a:ext uri="{FF2B5EF4-FFF2-40B4-BE49-F238E27FC236}">
                  <a16:creationId xmlns:a16="http://schemas.microsoft.com/office/drawing/2014/main" id="{A82F0B35-D6E6-954A-A302-7AA8EB87D8B4}"/>
                </a:ext>
              </a:extLst>
            </p:cNvPr>
            <p:cNvCxnSpPr/>
            <p:nvPr/>
          </p:nvCxnSpPr>
          <p:spPr bwMode="auto">
            <a:xfrm>
              <a:off x="1941831" y="1625600"/>
              <a:ext cx="914400" cy="914400"/>
            </a:xfrm>
            <a:prstGeom prst="curvedConnector3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Curved Connector 114">
              <a:extLst>
                <a:ext uri="{FF2B5EF4-FFF2-40B4-BE49-F238E27FC236}">
                  <a16:creationId xmlns:a16="http://schemas.microsoft.com/office/drawing/2014/main" id="{A77E0EDC-AFC4-714E-B094-4BD4BE04E869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3530438" y="-238372"/>
              <a:ext cx="12700" cy="3165542"/>
            </a:xfrm>
            <a:prstGeom prst="curvedConnector3">
              <a:avLst>
                <a:gd name="adj1" fmla="val 892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urved Connector 124">
              <a:extLst>
                <a:ext uri="{FF2B5EF4-FFF2-40B4-BE49-F238E27FC236}">
                  <a16:creationId xmlns:a16="http://schemas.microsoft.com/office/drawing/2014/main" id="{8151FF98-9913-7047-9E3E-622C8DA255B8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3531348" y="289825"/>
              <a:ext cx="12700" cy="2109148"/>
            </a:xfrm>
            <a:prstGeom prst="curvedConnector3">
              <a:avLst>
                <a:gd name="adj1" fmla="val 604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urved Connector 130">
              <a:extLst>
                <a:ext uri="{FF2B5EF4-FFF2-40B4-BE49-F238E27FC236}">
                  <a16:creationId xmlns:a16="http://schemas.microsoft.com/office/drawing/2014/main" id="{CCC5EE3D-FC0F-984F-BC7E-52A2501BEDB4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3531348" y="817112"/>
              <a:ext cx="12700" cy="1054574"/>
            </a:xfrm>
            <a:prstGeom prst="curvedConnector3">
              <a:avLst>
                <a:gd name="adj1" fmla="val 372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ctangle 3">
            <a:extLst>
              <a:ext uri="{FF2B5EF4-FFF2-40B4-BE49-F238E27FC236}">
                <a16:creationId xmlns:a16="http://schemas.microsoft.com/office/drawing/2014/main" id="{FC313825-D7FE-3943-9C41-E0C597F61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502" y="2846531"/>
            <a:ext cx="5838264" cy="258487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 sz="2800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233363" lvl="1" indent="-222250">
              <a:lnSpc>
                <a:spcPct val="100000"/>
              </a:lnSpc>
              <a:spcBef>
                <a:spcPts val="600"/>
              </a:spcBef>
              <a:buSzPct val="100000"/>
              <a:buNone/>
            </a:pPr>
            <a:r>
              <a:rPr lang="en-US" sz="1600" u="sng" dirty="0">
                <a:solidFill>
                  <a:srgbClr val="010000"/>
                </a:solidFill>
                <a:latin typeface="Times New Roman"/>
                <a:cs typeface="Times New Roman"/>
              </a:rPr>
              <a:t>Algorithm:</a:t>
            </a:r>
          </a:p>
          <a:p>
            <a:pPr marL="11113" lvl="1" indent="0">
              <a:lnSpc>
                <a:spcPct val="100000"/>
              </a:lnSpc>
              <a:spcBef>
                <a:spcPts val="600"/>
              </a:spcBef>
              <a:buSzPct val="100000"/>
              <a:buNone/>
            </a:pPr>
            <a:r>
              <a:rPr lang="en-US" sz="14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the values of 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arr[0]</a:t>
            </a:r>
            <a:r>
              <a:rPr lang="en-US" sz="1400" dirty="0">
                <a:solidFill>
                  <a:srgbClr val="010000"/>
                </a:solidFill>
                <a:latin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arr[9]</a:t>
            </a:r>
          </a:p>
          <a:p>
            <a:pPr marL="11113" lvl="1" indent="0">
              <a:lnSpc>
                <a:spcPct val="100000"/>
              </a:lnSpc>
              <a:spcBef>
                <a:spcPts val="400"/>
              </a:spcBef>
              <a:buSzPct val="100000"/>
              <a:buNone/>
            </a:pPr>
            <a:r>
              <a:rPr lang="en-US" sz="14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the values of 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arr[1]</a:t>
            </a:r>
            <a:r>
              <a:rPr lang="en-US" sz="1400" dirty="0">
                <a:solidFill>
                  <a:srgbClr val="010000"/>
                </a:solidFill>
                <a:latin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arr[8]</a:t>
            </a:r>
          </a:p>
          <a:p>
            <a:pPr marL="11113" lvl="1" indent="0">
              <a:lnSpc>
                <a:spcPct val="100000"/>
              </a:lnSpc>
              <a:spcBef>
                <a:spcPts val="400"/>
              </a:spcBef>
              <a:buSzPct val="100000"/>
              <a:buNone/>
            </a:pPr>
            <a:r>
              <a:rPr lang="en-US" sz="14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the values of 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arr[2]</a:t>
            </a:r>
            <a:r>
              <a:rPr lang="en-US" sz="1400" dirty="0">
                <a:solidFill>
                  <a:srgbClr val="010000"/>
                </a:solidFill>
                <a:latin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arr[7]</a:t>
            </a:r>
          </a:p>
          <a:p>
            <a:pPr marL="11113" lvl="1" indent="0">
              <a:lnSpc>
                <a:spcPct val="100000"/>
              </a:lnSpc>
              <a:spcBef>
                <a:spcPts val="400"/>
              </a:spcBef>
              <a:buSzPct val="100000"/>
              <a:buNone/>
            </a:pP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11113" lvl="1" indent="0">
              <a:lnSpc>
                <a:spcPct val="100000"/>
              </a:lnSpc>
              <a:spcBef>
                <a:spcPts val="400"/>
              </a:spcBef>
              <a:buSzPct val="100000"/>
              <a:buNone/>
            </a:pPr>
            <a:r>
              <a:rPr lang="en-US" sz="14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the values of 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arr[i] </a:t>
            </a:r>
            <a:r>
              <a:rPr lang="en-US" sz="14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arr[N</a:t>
            </a:r>
            <a:r>
              <a:rPr lang="en-US" sz="12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12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1]   (N = arr.length)</a:t>
            </a:r>
          </a:p>
          <a:p>
            <a:pPr marL="11113" lvl="1" indent="0">
              <a:lnSpc>
                <a:spcPct val="100000"/>
              </a:lnSpc>
              <a:spcBef>
                <a:spcPts val="400"/>
              </a:spcBef>
              <a:buSzPct val="100000"/>
              <a:buNone/>
            </a:pP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11113" lvl="1" indent="0">
              <a:lnSpc>
                <a:spcPct val="100000"/>
              </a:lnSpc>
              <a:spcBef>
                <a:spcPts val="400"/>
              </a:spcBef>
              <a:buSzPct val="100000"/>
              <a:buNone/>
            </a:pPr>
            <a:r>
              <a:rPr lang="en-US" sz="14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this as long as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</a:t>
            </a:r>
            <a:r>
              <a:rPr lang="en-US" sz="12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600" dirty="0">
              <a:solidFill>
                <a:srgbClr val="010000"/>
              </a:solidFill>
              <a:latin typeface="Times New Roman"/>
              <a:cs typeface="Times New Roman"/>
            </a:endParaRP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C93A71F2-1F73-2B4A-B336-C818A5C9D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25" y="2481193"/>
            <a:ext cx="8855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200" b="0" dirty="0"/>
              <a:t>      </a:t>
            </a:r>
            <a:r>
              <a:rPr lang="en-US" sz="1200" b="0" dirty="0">
                <a:latin typeface="Consolas"/>
                <a:cs typeface="Consolas"/>
              </a:rPr>
              <a:t>arr: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5BD69C0D-6DE1-F044-92D5-71BAB3538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904" y="5206357"/>
            <a:ext cx="3393205" cy="107312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72000" rIns="165600" bIns="0" anchor="t" anchorCtr="0"/>
          <a:lstStyle/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Switches the values of array elements: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temp = arr[i]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arr[i] = arr[j];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arr[j] = temp;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C91906-0964-3567-609E-C4BA8D4A9376}"/>
              </a:ext>
            </a:extLst>
          </p:cNvPr>
          <p:cNvGrpSpPr/>
          <p:nvPr/>
        </p:nvGrpSpPr>
        <p:grpSpPr>
          <a:xfrm>
            <a:off x="865419" y="813593"/>
            <a:ext cx="4514631" cy="578486"/>
            <a:chOff x="865419" y="813593"/>
            <a:chExt cx="4514631" cy="578486"/>
          </a:xfrm>
        </p:grpSpPr>
        <p:sp>
          <p:nvSpPr>
            <p:cNvPr id="3" name="Text Box 8">
              <a:extLst>
                <a:ext uri="{FF2B5EF4-FFF2-40B4-BE49-F238E27FC236}">
                  <a16:creationId xmlns:a16="http://schemas.microsoft.com/office/drawing/2014/main" id="{98D4A508-41E6-72DE-D5D8-249E0B90A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826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4" name="Text Box 9">
              <a:extLst>
                <a:ext uri="{FF2B5EF4-FFF2-40B4-BE49-F238E27FC236}">
                  <a16:creationId xmlns:a16="http://schemas.microsoft.com/office/drawing/2014/main" id="{4EEF1D31-7EA4-E1D5-D246-99569361F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419" y="1115080"/>
              <a:ext cx="8855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200" b="0" dirty="0"/>
                <a:t>      </a:t>
              </a:r>
              <a:r>
                <a:rPr lang="en-US" sz="1200" b="0" dirty="0">
                  <a:solidFill>
                    <a:schemeClr val="accent4">
                      <a:lumMod val="95000"/>
                      <a:lumOff val="5000"/>
                    </a:schemeClr>
                  </a:solidFill>
                  <a:latin typeface="Consolas"/>
                  <a:cs typeface="Consolas"/>
                </a:rPr>
                <a:t>arr:</a:t>
              </a:r>
            </a:p>
          </p:txBody>
        </p:sp>
        <p:sp>
          <p:nvSpPr>
            <p:cNvPr id="5" name="Text Box 10">
              <a:extLst>
                <a:ext uri="{FF2B5EF4-FFF2-40B4-BE49-F238E27FC236}">
                  <a16:creationId xmlns:a16="http://schemas.microsoft.com/office/drawing/2014/main" id="{4DAE8F72-1214-ADC1-33EC-4DD1EF3DB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826" y="813593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F66C5D77-B37A-EF21-5007-983225CDB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933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ECADB556-1822-8796-7ED8-A577572B1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415" y="813593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D82E9F84-37CC-A360-DFB0-BC7A97C1F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7220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91927EBE-E279-DA8C-9367-094C60FDF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943" y="813593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7C873217-BF68-5375-9397-E449B7B2B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507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636926DA-93D2-1B18-0133-B7F243A09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1794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556D9705-9C10-BE6F-A376-EDE7B9570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517" y="813593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</p:txBody>
        </p:sp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DBBDE0F3-3783-B955-04C4-6DD303AA8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9081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18</a:t>
              </a: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7436FECE-0B89-C250-0FBE-480A3288F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804" y="813593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C50C88A3-A697-EC59-52A0-9CDACF17D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6368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19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0659AF3E-CC5A-2E99-1F28-5425B8AA6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2850" y="813593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887C9F-B0EA-FC96-A156-9E1E794D0034}"/>
              </a:ext>
            </a:extLst>
          </p:cNvPr>
          <p:cNvGrpSpPr/>
          <p:nvPr/>
        </p:nvGrpSpPr>
        <p:grpSpPr>
          <a:xfrm>
            <a:off x="1687221" y="2208380"/>
            <a:ext cx="3699224" cy="530806"/>
            <a:chOff x="1687221" y="2208380"/>
            <a:chExt cx="3699224" cy="530806"/>
          </a:xfrm>
        </p:grpSpPr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6816598E-7029-E6A0-2001-C7038F14F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221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19</a:t>
              </a:r>
            </a:p>
          </p:txBody>
        </p:sp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C9D08381-3C59-DF31-5FFF-CDFBDB956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221" y="2208380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7E945335-1953-8CC5-7EE5-AEBAB9FB5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328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18</a:t>
              </a:r>
            </a:p>
          </p:txBody>
        </p:sp>
        <p:sp>
          <p:nvSpPr>
            <p:cNvPr id="21" name="Text Box 12">
              <a:extLst>
                <a:ext uri="{FF2B5EF4-FFF2-40B4-BE49-F238E27FC236}">
                  <a16:creationId xmlns:a16="http://schemas.microsoft.com/office/drawing/2014/main" id="{C4E064FD-2905-389C-F27C-54B4225D8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2810" y="2208380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2" name="Text Box 13">
              <a:extLst>
                <a:ext uri="{FF2B5EF4-FFF2-40B4-BE49-F238E27FC236}">
                  <a16:creationId xmlns:a16="http://schemas.microsoft.com/office/drawing/2014/main" id="{338C1430-5DC9-4277-B885-11A94E8B7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615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</a:p>
          </p:txBody>
        </p:sp>
        <p:sp>
          <p:nvSpPr>
            <p:cNvPr id="23" name="Text Box 14">
              <a:extLst>
                <a:ext uri="{FF2B5EF4-FFF2-40B4-BE49-F238E27FC236}">
                  <a16:creationId xmlns:a16="http://schemas.microsoft.com/office/drawing/2014/main" id="{6598FEC6-143D-2531-C06B-C28DC1BAF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338" y="2208380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39" name="Text Box 15">
              <a:extLst>
                <a:ext uri="{FF2B5EF4-FFF2-40B4-BE49-F238E27FC236}">
                  <a16:creationId xmlns:a16="http://schemas.microsoft.com/office/drawing/2014/main" id="{8D566D06-C16B-FF05-A5D0-F8B1D04E1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902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41" name="Text Box 17">
              <a:extLst>
                <a:ext uri="{FF2B5EF4-FFF2-40B4-BE49-F238E27FC236}">
                  <a16:creationId xmlns:a16="http://schemas.microsoft.com/office/drawing/2014/main" id="{9B283B5E-51F4-E711-AD60-CF3428EF5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8189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42" name="Text Box 18">
              <a:extLst>
                <a:ext uri="{FF2B5EF4-FFF2-40B4-BE49-F238E27FC236}">
                  <a16:creationId xmlns:a16="http://schemas.microsoft.com/office/drawing/2014/main" id="{C44D2714-08FF-3599-2032-B8BE99F9C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912" y="2208380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</p:txBody>
        </p:sp>
        <p:sp>
          <p:nvSpPr>
            <p:cNvPr id="43" name="Text Box 17">
              <a:extLst>
                <a:ext uri="{FF2B5EF4-FFF2-40B4-BE49-F238E27FC236}">
                  <a16:creationId xmlns:a16="http://schemas.microsoft.com/office/drawing/2014/main" id="{F586685E-DD16-2B65-0271-5360E5127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476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44" name="Text Box 18">
              <a:extLst>
                <a:ext uri="{FF2B5EF4-FFF2-40B4-BE49-F238E27FC236}">
                  <a16:creationId xmlns:a16="http://schemas.microsoft.com/office/drawing/2014/main" id="{B24501A6-B8FE-BFBE-687D-F8D565749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199" y="2208380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  <p:sp>
          <p:nvSpPr>
            <p:cNvPr id="45" name="Text Box 15">
              <a:extLst>
                <a:ext uri="{FF2B5EF4-FFF2-40B4-BE49-F238E27FC236}">
                  <a16:creationId xmlns:a16="http://schemas.microsoft.com/office/drawing/2014/main" id="{0926F457-0614-E97F-2182-56EAD8DC8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763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46" name="Text Box 16">
              <a:extLst>
                <a:ext uri="{FF2B5EF4-FFF2-40B4-BE49-F238E27FC236}">
                  <a16:creationId xmlns:a16="http://schemas.microsoft.com/office/drawing/2014/main" id="{7B2928D0-77D2-4DFD-99F5-8441A5E81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9245" y="2208380"/>
              <a:ext cx="5336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DEB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BC76D068-4B9E-4F54-181F-5ADA92C035F7}"/>
              </a:ext>
            </a:extLst>
          </p:cNvPr>
          <p:cNvSpPr/>
          <p:nvPr/>
        </p:nvSpPr>
        <p:spPr>
          <a:xfrm>
            <a:off x="5673539" y="2218359"/>
            <a:ext cx="2853515" cy="764653"/>
          </a:xfrm>
          <a:prstGeom prst="wedgeRoundRectCallout">
            <a:avLst>
              <a:gd name="adj1" fmla="val -22993"/>
              <a:gd name="adj2" fmla="val -45866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t" anchorCtr="0"/>
          <a:lstStyle/>
          <a:p>
            <a:pPr marL="0" lvl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kumimoji="0"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Note: we are storing the result in </a:t>
            </a:r>
            <a:r>
              <a:rPr kumimoji="0" lang="en-US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 original array</a:t>
            </a:r>
            <a:endParaRPr kumimoji="0" lang="en-US" i="1" dirty="0">
              <a:solidFill>
                <a:schemeClr val="tx1"/>
              </a:solidFill>
              <a:latin typeface="Consolas" panose="020B0609020204030204" pitchFamily="49" charset="0"/>
              <a:ea typeface="Times New Roman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0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Reversing an array</a:t>
            </a:r>
            <a:endParaRPr kumimoji="0" lang="en-US" sz="18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440B76A-5119-9646-8D49-43896424C21C}"/>
              </a:ext>
            </a:extLst>
          </p:cNvPr>
          <p:cNvSpPr/>
          <p:nvPr/>
        </p:nvSpPr>
        <p:spPr bwMode="auto">
          <a:xfrm>
            <a:off x="5876513" y="2766951"/>
            <a:ext cx="333808" cy="1520042"/>
          </a:xfrm>
          <a:prstGeom prst="rightBrace">
            <a:avLst>
              <a:gd name="adj1" fmla="val 4102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4A279-2A27-364D-B77D-FD01308F42A0}"/>
              </a:ext>
            </a:extLst>
          </p:cNvPr>
          <p:cNvSpPr txBox="1"/>
          <p:nvPr/>
        </p:nvSpPr>
        <p:spPr>
          <a:xfrm>
            <a:off x="6317673" y="3092081"/>
            <a:ext cx="223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new array, containing the elements of the given array, reversed</a:t>
            </a:r>
            <a:endParaRPr lang="en-IL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3743825-264C-414D-9086-E5E6D5E0C6E4}"/>
              </a:ext>
            </a:extLst>
          </p:cNvPr>
          <p:cNvSpPr/>
          <p:nvPr/>
        </p:nvSpPr>
        <p:spPr bwMode="auto">
          <a:xfrm>
            <a:off x="5876513" y="4593772"/>
            <a:ext cx="333808" cy="2165842"/>
          </a:xfrm>
          <a:prstGeom prst="rightBrace">
            <a:avLst>
              <a:gd name="adj1" fmla="val 4102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2890A-F5DB-704B-BC4A-70BFE173E1BB}"/>
              </a:ext>
            </a:extLst>
          </p:cNvPr>
          <p:cNvSpPr txBox="1"/>
          <p:nvPr/>
        </p:nvSpPr>
        <p:spPr>
          <a:xfrm>
            <a:off x="6353298" y="5384305"/>
            <a:ext cx="134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Reverses the given array</a:t>
            </a:r>
            <a:endParaRPr lang="en-IL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F9E260-E3CC-2608-051E-1AB66BCF1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02" y="700177"/>
            <a:ext cx="5178434" cy="605943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86400" rIns="0" bIns="75600" anchor="t" anchorCtr="0"/>
          <a:lstStyle/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MyArrays {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public static void main(String[] args) {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int[] x = </a:t>
            </a:r>
            <a:r>
              <a:rPr lang="is-IS" sz="1200">
                <a:latin typeface="Consolas"/>
                <a:ea typeface="Monaco"/>
                <a:cs typeface="Consolas"/>
              </a:rPr>
              <a:t>{5, 3, 2}</a:t>
            </a:r>
            <a:r>
              <a:rPr lang="en-US" sz="1200" dirty="0">
                <a:latin typeface="Consolas"/>
                <a:ea typeface="Monaco"/>
                <a:cs typeface="Consolas"/>
              </a:rPr>
              <a:t>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for testing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uses an array printing function</a:t>
            </a: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/** Returns an array which is the reverse of the given array */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</a:t>
            </a:r>
          </a:p>
          <a:p>
            <a:pPr>
              <a:lnSpc>
                <a:spcPts val="1500"/>
              </a:lnSpc>
            </a:pPr>
            <a:r>
              <a:rPr lang="en-US" sz="10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int[] reversed(int[] arr)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/** Reverses the order of elements in the given array.</a:t>
            </a:r>
          </a:p>
          <a:p>
            <a:pPr>
              <a:lnSpc>
                <a:spcPts val="1500"/>
              </a:lnSpc>
            </a:pP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    *  Side effect: the original array is mutated. */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public static void reverseInPlace(int[] arr)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</a:t>
            </a: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DCF419B-557D-F06E-8702-7D9F001FD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753" y="878294"/>
            <a:ext cx="2638815" cy="1529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29600" rIns="0" bIns="82800" anchor="t" anchorCtr="0"/>
          <a:lstStyle/>
          <a:p>
            <a:pPr>
              <a:lnSpc>
                <a:spcPts val="198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% java MyArrays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5 3 2 </a:t>
            </a:r>
            <a:r>
              <a:rPr lang="en-US" sz="1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94110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Reversing an array</a:t>
            </a:r>
            <a:endParaRPr kumimoji="0" lang="en-US" sz="18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440B76A-5119-9646-8D49-43896424C21C}"/>
              </a:ext>
            </a:extLst>
          </p:cNvPr>
          <p:cNvSpPr/>
          <p:nvPr/>
        </p:nvSpPr>
        <p:spPr bwMode="auto">
          <a:xfrm>
            <a:off x="5876513" y="2766951"/>
            <a:ext cx="333808" cy="1520042"/>
          </a:xfrm>
          <a:prstGeom prst="rightBrace">
            <a:avLst>
              <a:gd name="adj1" fmla="val 4102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4A279-2A27-364D-B77D-FD01308F42A0}"/>
              </a:ext>
            </a:extLst>
          </p:cNvPr>
          <p:cNvSpPr txBox="1"/>
          <p:nvPr/>
        </p:nvSpPr>
        <p:spPr>
          <a:xfrm>
            <a:off x="6317673" y="3092081"/>
            <a:ext cx="223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new array, containing the elements of the given array, reversed</a:t>
            </a:r>
            <a:endParaRPr lang="en-IL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3743825-264C-414D-9086-E5E6D5E0C6E4}"/>
              </a:ext>
            </a:extLst>
          </p:cNvPr>
          <p:cNvSpPr/>
          <p:nvPr/>
        </p:nvSpPr>
        <p:spPr bwMode="auto">
          <a:xfrm>
            <a:off x="5876513" y="4593772"/>
            <a:ext cx="333808" cy="2165842"/>
          </a:xfrm>
          <a:prstGeom prst="rightBrace">
            <a:avLst>
              <a:gd name="adj1" fmla="val 4102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2890A-F5DB-704B-BC4A-70BFE173E1BB}"/>
              </a:ext>
            </a:extLst>
          </p:cNvPr>
          <p:cNvSpPr txBox="1"/>
          <p:nvPr/>
        </p:nvSpPr>
        <p:spPr>
          <a:xfrm>
            <a:off x="6353298" y="5384305"/>
            <a:ext cx="134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Reverses the given array</a:t>
            </a:r>
            <a:endParaRPr lang="en-IL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F9E260-E3CC-2608-051E-1AB66BCF1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02" y="700177"/>
            <a:ext cx="5178434" cy="605943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86400" rIns="0" bIns="75600" anchor="t" anchorCtr="0"/>
          <a:lstStyle/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MyArrays {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public static void main(String[] args) {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int[] x = </a:t>
            </a:r>
            <a:r>
              <a:rPr lang="is-IS" sz="1200">
                <a:latin typeface="Consolas"/>
                <a:ea typeface="Monaco"/>
                <a:cs typeface="Consolas"/>
              </a:rPr>
              <a:t>{5, 3, 2}</a:t>
            </a:r>
            <a:r>
              <a:rPr lang="en-US" sz="1200" dirty="0"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println(reversed(x));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reverseInPlace(x);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0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/** Returns an array which is the reverse of the given array */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</a:t>
            </a:r>
          </a:p>
          <a:p>
            <a:pPr>
              <a:lnSpc>
                <a:spcPts val="1500"/>
              </a:lnSpc>
            </a:pPr>
            <a:r>
              <a:rPr lang="en-US" sz="10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int[] reversed(int[] arr)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/** Reverses the order of elements in the given array.</a:t>
            </a:r>
          </a:p>
          <a:p>
            <a:pPr>
              <a:lnSpc>
                <a:spcPts val="1500"/>
              </a:lnSpc>
            </a:pP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    *  Side effect: the original array is mutated. */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void reverseInPlace(int[] arr)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</a:t>
            </a: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DCF419B-557D-F06E-8702-7D9F001FD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753" y="878294"/>
            <a:ext cx="2638815" cy="1529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29600" rIns="0" bIns="82800" anchor="t" anchorCtr="0"/>
          <a:lstStyle/>
          <a:p>
            <a:pPr>
              <a:lnSpc>
                <a:spcPts val="198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% java MyArrays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5 3 2 </a:t>
            </a:r>
            <a:r>
              <a:rPr lang="en-US" sz="1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)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2 3 5 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(values of 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, reversed)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5 3 2 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(original 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 hasn’t changed)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2 3 5 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(original 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 </a:t>
            </a:r>
            <a:r>
              <a:rPr lang="en-US" sz="1200" b="1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has changed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548F33-9BAC-BBD3-5C0C-F340ADB74005}"/>
              </a:ext>
            </a:extLst>
          </p:cNvPr>
          <p:cNvGrpSpPr/>
          <p:nvPr/>
        </p:nvGrpSpPr>
        <p:grpSpPr>
          <a:xfrm>
            <a:off x="844550" y="1548032"/>
            <a:ext cx="4455218" cy="201481"/>
            <a:chOff x="844550" y="1548032"/>
            <a:chExt cx="4455218" cy="201481"/>
          </a:xfrm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497D8017-B8EF-DC7D-9381-A56EEBAA6168}"/>
                </a:ext>
              </a:extLst>
            </p:cNvPr>
            <p:cNvSpPr/>
            <p:nvPr/>
          </p:nvSpPr>
          <p:spPr bwMode="auto">
            <a:xfrm>
              <a:off x="844550" y="1548032"/>
              <a:ext cx="301625" cy="192667"/>
            </a:xfrm>
            <a:prstGeom prst="rightArrow">
              <a:avLst/>
            </a:prstGeom>
            <a:solidFill>
              <a:srgbClr val="C0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78ABBDCB-16A8-B751-7D3F-A3D2D1A07203}"/>
                </a:ext>
              </a:extLst>
            </p:cNvPr>
            <p:cNvSpPr/>
            <p:nvPr/>
          </p:nvSpPr>
          <p:spPr bwMode="auto">
            <a:xfrm>
              <a:off x="4998143" y="1556846"/>
              <a:ext cx="301625" cy="192667"/>
            </a:xfrm>
            <a:prstGeom prst="rightArrow">
              <a:avLst/>
            </a:prstGeom>
            <a:solidFill>
              <a:srgbClr val="C0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40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Reversing an array</a:t>
            </a:r>
            <a:endParaRPr kumimoji="0" lang="en-US" sz="18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440B76A-5119-9646-8D49-43896424C21C}"/>
              </a:ext>
            </a:extLst>
          </p:cNvPr>
          <p:cNvSpPr/>
          <p:nvPr/>
        </p:nvSpPr>
        <p:spPr bwMode="auto">
          <a:xfrm>
            <a:off x="5876513" y="2766951"/>
            <a:ext cx="333808" cy="1520042"/>
          </a:xfrm>
          <a:prstGeom prst="rightBrace">
            <a:avLst>
              <a:gd name="adj1" fmla="val 4102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4A279-2A27-364D-B77D-FD01308F42A0}"/>
              </a:ext>
            </a:extLst>
          </p:cNvPr>
          <p:cNvSpPr txBox="1"/>
          <p:nvPr/>
        </p:nvSpPr>
        <p:spPr>
          <a:xfrm>
            <a:off x="6317673" y="3092081"/>
            <a:ext cx="223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new array, containing the elements of the given array, reversed</a:t>
            </a:r>
            <a:endParaRPr lang="en-IL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3743825-264C-414D-9086-E5E6D5E0C6E4}"/>
              </a:ext>
            </a:extLst>
          </p:cNvPr>
          <p:cNvSpPr/>
          <p:nvPr/>
        </p:nvSpPr>
        <p:spPr bwMode="auto">
          <a:xfrm>
            <a:off x="5876513" y="4593772"/>
            <a:ext cx="333808" cy="2165842"/>
          </a:xfrm>
          <a:prstGeom prst="rightBrace">
            <a:avLst>
              <a:gd name="adj1" fmla="val 4102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2890A-F5DB-704B-BC4A-70BFE173E1BB}"/>
              </a:ext>
            </a:extLst>
          </p:cNvPr>
          <p:cNvSpPr txBox="1"/>
          <p:nvPr/>
        </p:nvSpPr>
        <p:spPr>
          <a:xfrm>
            <a:off x="6353298" y="5384305"/>
            <a:ext cx="134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Reverses the given array</a:t>
            </a:r>
            <a:endParaRPr lang="en-IL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F9E260-E3CC-2608-051E-1AB66BCF1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02" y="700177"/>
            <a:ext cx="5178434" cy="605943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86400" rIns="0" bIns="75600" anchor="t" anchorCtr="0"/>
          <a:lstStyle/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MyArrays {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public static void main(String[] args) {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int[] x = </a:t>
            </a:r>
            <a:r>
              <a:rPr lang="is-IS" sz="1200">
                <a:latin typeface="Consolas"/>
                <a:ea typeface="Monaco"/>
                <a:cs typeface="Consolas"/>
              </a:rPr>
              <a:t>{5, 3, 2}</a:t>
            </a:r>
            <a:r>
              <a:rPr lang="en-US" sz="1200" dirty="0"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println(reversed(x));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reverseInPlace(x);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0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/** Returns an array which is the reverse of the given array */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</a:t>
            </a:r>
          </a:p>
          <a:p>
            <a:pPr>
              <a:lnSpc>
                <a:spcPts val="1500"/>
              </a:lnSpc>
            </a:pPr>
            <a:r>
              <a:rPr lang="en-US" sz="10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int[] reversed(int[] arr)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/** Reverses the order of elements in the given array.</a:t>
            </a:r>
          </a:p>
          <a:p>
            <a:pPr>
              <a:lnSpc>
                <a:spcPts val="1500"/>
              </a:lnSpc>
            </a:pP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    *  Side effect: the original array is mutated. */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public static void reverseInPlace(int[] arr)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</a:t>
            </a: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DCF419B-557D-F06E-8702-7D9F001FD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753" y="878294"/>
            <a:ext cx="2638815" cy="1529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29600" rIns="0" bIns="82800" anchor="t" anchorCtr="0"/>
          <a:lstStyle/>
          <a:p>
            <a:pPr>
              <a:lnSpc>
                <a:spcPts val="198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% java MyArrays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5 3 2 </a:t>
            </a:r>
            <a:r>
              <a:rPr lang="en-US" sz="1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)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2 3 5 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(values of 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, reversed)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5 3 2 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(original 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 hasn’t changed)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2 3 5 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(original 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 </a:t>
            </a:r>
            <a:r>
              <a:rPr lang="en-US" sz="1200" b="1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has changed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BF425A4-24CF-F01F-43F6-A99F97A6B0DE}"/>
              </a:ext>
            </a:extLst>
          </p:cNvPr>
          <p:cNvSpPr/>
          <p:nvPr/>
        </p:nvSpPr>
        <p:spPr bwMode="auto">
          <a:xfrm>
            <a:off x="838200" y="1754767"/>
            <a:ext cx="301625" cy="192667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C1BD527-A3FE-1918-C9F7-F0F637E5785B}"/>
              </a:ext>
            </a:extLst>
          </p:cNvPr>
          <p:cNvSpPr/>
          <p:nvPr/>
        </p:nvSpPr>
        <p:spPr bwMode="auto">
          <a:xfrm>
            <a:off x="5004865" y="1822779"/>
            <a:ext cx="301625" cy="192667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4358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Reversing an array</a:t>
            </a:r>
            <a:endParaRPr kumimoji="0" lang="en-US" sz="18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440B76A-5119-9646-8D49-43896424C21C}"/>
              </a:ext>
            </a:extLst>
          </p:cNvPr>
          <p:cNvSpPr/>
          <p:nvPr/>
        </p:nvSpPr>
        <p:spPr bwMode="auto">
          <a:xfrm>
            <a:off x="5876513" y="2766951"/>
            <a:ext cx="333808" cy="1520042"/>
          </a:xfrm>
          <a:prstGeom prst="rightBrace">
            <a:avLst>
              <a:gd name="adj1" fmla="val 4102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4A279-2A27-364D-B77D-FD01308F42A0}"/>
              </a:ext>
            </a:extLst>
          </p:cNvPr>
          <p:cNvSpPr txBox="1"/>
          <p:nvPr/>
        </p:nvSpPr>
        <p:spPr>
          <a:xfrm>
            <a:off x="6317673" y="3092081"/>
            <a:ext cx="223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new array, containing the elements of the given array, reversed</a:t>
            </a:r>
            <a:endParaRPr lang="en-IL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3743825-264C-414D-9086-E5E6D5E0C6E4}"/>
              </a:ext>
            </a:extLst>
          </p:cNvPr>
          <p:cNvSpPr/>
          <p:nvPr/>
        </p:nvSpPr>
        <p:spPr bwMode="auto">
          <a:xfrm>
            <a:off x="5876513" y="4593772"/>
            <a:ext cx="333808" cy="2165842"/>
          </a:xfrm>
          <a:prstGeom prst="rightBrace">
            <a:avLst>
              <a:gd name="adj1" fmla="val 4102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2890A-F5DB-704B-BC4A-70BFE173E1BB}"/>
              </a:ext>
            </a:extLst>
          </p:cNvPr>
          <p:cNvSpPr txBox="1"/>
          <p:nvPr/>
        </p:nvSpPr>
        <p:spPr>
          <a:xfrm>
            <a:off x="6353298" y="5384305"/>
            <a:ext cx="134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Reverses the given array</a:t>
            </a:r>
            <a:endParaRPr lang="en-IL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F9E260-E3CC-2608-051E-1AB66BCF1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02" y="700177"/>
            <a:ext cx="5178434" cy="605943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86400" rIns="0" bIns="75600" anchor="t" anchorCtr="0"/>
          <a:lstStyle/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MyArrays {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public static void main(String[] args) {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int[] x = </a:t>
            </a:r>
            <a:r>
              <a:rPr lang="is-IS" sz="1200">
                <a:latin typeface="Consolas"/>
                <a:ea typeface="Monaco"/>
                <a:cs typeface="Consolas"/>
              </a:rPr>
              <a:t>{5, 3, 2}</a:t>
            </a:r>
            <a:r>
              <a:rPr lang="en-US" sz="1200" dirty="0"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println(reversed(x));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reverseInPlace(x);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0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/** Returns an array which is the reverse of the given array */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</a:t>
            </a:r>
          </a:p>
          <a:p>
            <a:pPr>
              <a:lnSpc>
                <a:spcPts val="1500"/>
              </a:lnSpc>
            </a:pPr>
            <a:r>
              <a:rPr lang="en-US" sz="10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int[] reversed(int[] arr)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/** Reverses the order of elements in the given array.</a:t>
            </a:r>
          </a:p>
          <a:p>
            <a:pPr>
              <a:lnSpc>
                <a:spcPts val="1500"/>
              </a:lnSpc>
            </a:pP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    *  Side effect: the original array is mutated. */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void reverseInPlace(int[] arr)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</a:t>
            </a: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DCF419B-557D-F06E-8702-7D9F001FD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753" y="878294"/>
            <a:ext cx="2638815" cy="1529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29600" rIns="0" bIns="82800" anchor="t" anchorCtr="0"/>
          <a:lstStyle/>
          <a:p>
            <a:pPr>
              <a:lnSpc>
                <a:spcPts val="198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% java MyArrays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5 3 2 </a:t>
            </a:r>
            <a:r>
              <a:rPr lang="en-US" sz="1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)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2 3 5 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(values of 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, reversed)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5 3 2 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(original 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 hasn’t changed)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2 3 5 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(original 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 </a:t>
            </a:r>
            <a:r>
              <a:rPr lang="en-US" sz="1200" b="1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has changed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92BDFB9-51AE-FD22-C745-F61BB735034B}"/>
              </a:ext>
            </a:extLst>
          </p:cNvPr>
          <p:cNvSpPr/>
          <p:nvPr/>
        </p:nvSpPr>
        <p:spPr bwMode="auto">
          <a:xfrm>
            <a:off x="838199" y="1941084"/>
            <a:ext cx="301625" cy="192667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250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sz="1800" dirty="0"/>
          </a:p>
        </p:txBody>
      </p:sp>
      <p:sp>
        <p:nvSpPr>
          <p:cNvPr id="110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7739" y="1411752"/>
            <a:ext cx="8280400" cy="387144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DDFFFF">
                    <a:alpha val="99001"/>
                  </a:srgbClr>
                </a:solidFill>
              </a14:hiddenFill>
            </a:ext>
          </a:extLst>
        </p:spPr>
        <p:txBody>
          <a:bodyPr tIns="154800" bIns="154800" anchor="ctr"/>
          <a:lstStyle/>
          <a:p>
            <a:pPr>
              <a:lnSpc>
                <a:spcPct val="100000"/>
              </a:lnSpc>
              <a:spcBef>
                <a:spcPts val="1200"/>
              </a:spcBef>
              <a:buFont typeface="Wingdings" charset="0"/>
              <a:buNone/>
            </a:pPr>
            <a:r>
              <a:rPr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Typical queries</a:t>
            </a:r>
          </a:p>
          <a:p>
            <a:pPr marL="266700" indent="-2667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Which value appears in location 512 ?</a:t>
            </a:r>
          </a:p>
          <a:p>
            <a:pPr marL="266700" indent="-2667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What is the location of the first / last occurrence of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G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?</a:t>
            </a:r>
          </a:p>
          <a:p>
            <a:pPr marL="266700" indent="-2667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How many times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appears in the sequence ?</a:t>
            </a:r>
          </a:p>
          <a:p>
            <a:pPr marL="266700" indent="-2667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Does the pattern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ATG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appear in the sequence ?</a:t>
            </a:r>
          </a:p>
          <a:p>
            <a:pPr marL="266700" indent="-2667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Does the pattern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C?T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appear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(where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is any character)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?  </a:t>
            </a:r>
          </a:p>
          <a:p>
            <a:pPr marL="266700" indent="-2667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Given two arrays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dna1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and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dna2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of the same length,</a:t>
            </a:r>
            <a:b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in what percentage of the locations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dna1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and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dna2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have identical letters?</a:t>
            </a:r>
          </a:p>
          <a:p>
            <a:pPr marL="266700" indent="-2667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401446" y="922632"/>
            <a:ext cx="12905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ts val="400"/>
              </a:spcBef>
            </a:pP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dna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array:</a:t>
            </a: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1684809" y="687484"/>
            <a:ext cx="36956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2066202" y="944245"/>
            <a:ext cx="369565" cy="2762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054374" y="687484"/>
            <a:ext cx="36956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2435767" y="944245"/>
            <a:ext cx="369565" cy="2762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2423939" y="687484"/>
            <a:ext cx="36956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2805332" y="944245"/>
            <a:ext cx="369565" cy="2762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2793504" y="687484"/>
            <a:ext cx="36956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3174897" y="944245"/>
            <a:ext cx="369565" cy="2762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3163069" y="687484"/>
            <a:ext cx="36956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3544462" y="944245"/>
            <a:ext cx="369565" cy="2762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G 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3532634" y="687484"/>
            <a:ext cx="36956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3914027" y="944245"/>
            <a:ext cx="369565" cy="2762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3902199" y="687484"/>
            <a:ext cx="36956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4283592" y="944245"/>
            <a:ext cx="369565" cy="2762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271764" y="687484"/>
            <a:ext cx="36956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4653157" y="944245"/>
            <a:ext cx="369565" cy="2762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4641329" y="697009"/>
            <a:ext cx="36956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5022722" y="944245"/>
            <a:ext cx="369565" cy="2762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5010894" y="697009"/>
            <a:ext cx="36956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5392287" y="944245"/>
            <a:ext cx="369565" cy="2762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/>
              <a:t>…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5392287" y="648970"/>
            <a:ext cx="36956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DEB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/>
              <a:t>…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1696637" y="945307"/>
            <a:ext cx="369565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3559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Reversing an array</a:t>
            </a:r>
            <a:endParaRPr kumimoji="0" lang="en-US" sz="18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440B76A-5119-9646-8D49-43896424C21C}"/>
              </a:ext>
            </a:extLst>
          </p:cNvPr>
          <p:cNvSpPr/>
          <p:nvPr/>
        </p:nvSpPr>
        <p:spPr bwMode="auto">
          <a:xfrm>
            <a:off x="5876513" y="2766951"/>
            <a:ext cx="333808" cy="1520042"/>
          </a:xfrm>
          <a:prstGeom prst="rightBrace">
            <a:avLst>
              <a:gd name="adj1" fmla="val 4102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4A279-2A27-364D-B77D-FD01308F42A0}"/>
              </a:ext>
            </a:extLst>
          </p:cNvPr>
          <p:cNvSpPr txBox="1"/>
          <p:nvPr/>
        </p:nvSpPr>
        <p:spPr>
          <a:xfrm>
            <a:off x="6317673" y="3092081"/>
            <a:ext cx="223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new array, containing the elements of the given array, reversed</a:t>
            </a:r>
            <a:endParaRPr lang="en-IL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3743825-264C-414D-9086-E5E6D5E0C6E4}"/>
              </a:ext>
            </a:extLst>
          </p:cNvPr>
          <p:cNvSpPr/>
          <p:nvPr/>
        </p:nvSpPr>
        <p:spPr bwMode="auto">
          <a:xfrm>
            <a:off x="5876513" y="4593772"/>
            <a:ext cx="333808" cy="2165842"/>
          </a:xfrm>
          <a:prstGeom prst="rightBrace">
            <a:avLst>
              <a:gd name="adj1" fmla="val 4102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2890A-F5DB-704B-BC4A-70BFE173E1BB}"/>
              </a:ext>
            </a:extLst>
          </p:cNvPr>
          <p:cNvSpPr txBox="1"/>
          <p:nvPr/>
        </p:nvSpPr>
        <p:spPr>
          <a:xfrm>
            <a:off x="6353298" y="5384305"/>
            <a:ext cx="134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Reverses the given array</a:t>
            </a:r>
            <a:endParaRPr lang="en-IL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F9E260-E3CC-2608-051E-1AB66BCF1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02" y="700177"/>
            <a:ext cx="5178434" cy="605943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86400" rIns="0" bIns="75600" anchor="t" anchorCtr="0"/>
          <a:lstStyle/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MyArrays {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public static void main(String[] args) {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int[] x = </a:t>
            </a:r>
            <a:r>
              <a:rPr lang="is-IS" sz="1200">
                <a:latin typeface="Consolas"/>
                <a:ea typeface="Monaco"/>
                <a:cs typeface="Consolas"/>
              </a:rPr>
              <a:t>{5, 3, 2}</a:t>
            </a:r>
            <a:r>
              <a:rPr lang="en-US" sz="1200" dirty="0"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println(reversed(x));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reverseInPlace(x);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0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/** Returns an array which is the reverse of the given array */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</a:t>
            </a:r>
          </a:p>
          <a:p>
            <a:pPr>
              <a:lnSpc>
                <a:spcPts val="1500"/>
              </a:lnSpc>
            </a:pPr>
            <a:r>
              <a:rPr lang="en-US" sz="10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int[] reversed(int[] arr)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/** Reverses the order of elements in the given array.</a:t>
            </a:r>
          </a:p>
          <a:p>
            <a:pPr>
              <a:lnSpc>
                <a:spcPts val="1500"/>
              </a:lnSpc>
            </a:pP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    *  Side effect: the original array is mutated. */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void reverseInPlace(int[] arr)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</a:t>
            </a: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DCF419B-557D-F06E-8702-7D9F001FD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753" y="878294"/>
            <a:ext cx="2638815" cy="1529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29600" rIns="0" bIns="82800" anchor="t" anchorCtr="0"/>
          <a:lstStyle/>
          <a:p>
            <a:pPr>
              <a:lnSpc>
                <a:spcPts val="198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% java MyArrays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5 3 2 </a:t>
            </a:r>
            <a:r>
              <a:rPr lang="en-US" sz="1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)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2 3 5 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(values of 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, reversed)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5 3 2 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(original 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 hasn’t changed)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2 3 5 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(original 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 </a:t>
            </a:r>
            <a:r>
              <a:rPr lang="en-US" sz="1200" b="1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has changed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)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98A27B3-8C29-EDC9-4AEA-C7963479B350}"/>
              </a:ext>
            </a:extLst>
          </p:cNvPr>
          <p:cNvSpPr/>
          <p:nvPr/>
        </p:nvSpPr>
        <p:spPr bwMode="auto">
          <a:xfrm>
            <a:off x="838200" y="2119366"/>
            <a:ext cx="301625" cy="192667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F4A5CC2-0F3F-7EE0-E8C1-85C9E3D838C2}"/>
              </a:ext>
            </a:extLst>
          </p:cNvPr>
          <p:cNvSpPr/>
          <p:nvPr/>
        </p:nvSpPr>
        <p:spPr bwMode="auto">
          <a:xfrm>
            <a:off x="5005240" y="2067010"/>
            <a:ext cx="301625" cy="192667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1656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0E1C6E-E1D0-9F48-99C6-D427F690B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02" y="700177"/>
            <a:ext cx="5178434" cy="605943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86400" rIns="0" bIns="75600" anchor="t" anchorCtr="0"/>
          <a:lstStyle/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MyArrays {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public static void main(String[] args) {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int[] x = </a:t>
            </a:r>
            <a:r>
              <a:rPr lang="is-IS" sz="1200">
                <a:latin typeface="Consolas"/>
                <a:ea typeface="Monaco"/>
                <a:cs typeface="Consolas"/>
              </a:rPr>
              <a:t>{5, 3, 2}</a:t>
            </a:r>
            <a:r>
              <a:rPr lang="en-US" sz="1200" dirty="0"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println(reversed(x));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reverseInPlace(x);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0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/** Returns an array which is the reverse of the given array */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</a:t>
            </a:r>
          </a:p>
          <a:p>
            <a:pPr>
              <a:lnSpc>
                <a:spcPts val="1500"/>
              </a:lnSpc>
            </a:pPr>
            <a:r>
              <a:rPr lang="en-US" sz="10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int[] reversed(int[] arr)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int N = arr.length;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int[] reversed = new int[N];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for (int i = 0; i &lt; N; i++)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 reversed[i] = arr[N</a:t>
            </a:r>
            <a:r>
              <a:rPr lang="en-US" sz="12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2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2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1</a:t>
            </a:r>
            <a:r>
              <a:rPr lang="en-US" sz="1100" dirty="0">
                <a:latin typeface="Consolas"/>
                <a:ea typeface="Monaco"/>
                <a:cs typeface="Consolas"/>
              </a:rPr>
              <a:t>];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}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return reversed;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returns the new array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/** Reverses the order of elements in the given array.</a:t>
            </a:r>
          </a:p>
          <a:p>
            <a:pPr>
              <a:lnSpc>
                <a:spcPts val="1500"/>
              </a:lnSpc>
            </a:pP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    *  Side effect: the original array is mutated. */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public static void reverseInPlace(int[] arr)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int N = arr.length;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for (int i = 0; i &lt; N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/>
                <a:ea typeface="Monaco"/>
                <a:cs typeface="Consolas"/>
              </a:rPr>
              <a:t>/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/>
                <a:ea typeface="Monaco"/>
                <a:cs typeface="Consolas"/>
              </a:rPr>
              <a:t>2; i++)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int temp = arr[i];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arr[i] = arr[N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1</a:t>
            </a:r>
            <a:r>
              <a:rPr lang="en-US" sz="1050" dirty="0">
                <a:latin typeface="Consolas"/>
                <a:ea typeface="Monaco"/>
                <a:cs typeface="Consolas"/>
              </a:rPr>
              <a:t>]</a:t>
            </a:r>
            <a:r>
              <a:rPr lang="en-US" sz="1100" dirty="0"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arr</a:t>
            </a:r>
            <a:r>
              <a:rPr lang="en-US" sz="1050" dirty="0">
                <a:latin typeface="Consolas"/>
                <a:ea typeface="Monaco"/>
                <a:cs typeface="Consolas"/>
              </a:rPr>
              <a:t>[N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1</a:t>
            </a:r>
            <a:r>
              <a:rPr lang="en-US" sz="1050" dirty="0">
                <a:latin typeface="Consolas"/>
                <a:ea typeface="Monaco"/>
                <a:cs typeface="Consolas"/>
              </a:rPr>
              <a:t>]</a:t>
            </a:r>
            <a:r>
              <a:rPr lang="en-US" sz="1100" dirty="0">
                <a:latin typeface="Consolas"/>
                <a:ea typeface="Monaco"/>
                <a:cs typeface="Consolas"/>
              </a:rPr>
              <a:t> = temp;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}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latin typeface="Consolas"/>
              <a:ea typeface="Consolas"/>
              <a:cs typeface="Consola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Reversing an array</a:t>
            </a:r>
            <a:endParaRPr kumimoji="0" lang="en-US" sz="1800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34A9757F-0D5A-6ED8-B41C-61FD6E5AB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753" y="878294"/>
            <a:ext cx="2638815" cy="1529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29600" rIns="0" bIns="82800" anchor="t" anchorCtr="0"/>
          <a:lstStyle/>
          <a:p>
            <a:pPr>
              <a:lnSpc>
                <a:spcPts val="198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% java MyArrays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5 3 2 </a:t>
            </a:r>
            <a:r>
              <a:rPr lang="en-US" sz="1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)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2 3 5 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(values of 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, reversed)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5 3 2 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(original 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 hasn’t changed)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2 3 5 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(original 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 </a:t>
            </a:r>
            <a:r>
              <a:rPr lang="en-US" sz="1200" b="1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has changed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03762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60" y="223203"/>
            <a:ext cx="7867548" cy="457200"/>
          </a:xfrm>
        </p:spPr>
        <p:txBody>
          <a:bodyPr/>
          <a:lstStyle/>
          <a:p>
            <a:r>
              <a:rPr lang="en-US" dirty="0"/>
              <a:t>Arrays, part I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2078" y="965618"/>
            <a:ext cx="5889599" cy="4245359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Basic concepts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Array processing examples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Mutability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More array processing examples</a:t>
            </a:r>
          </a:p>
          <a:p>
            <a:pPr marL="660400" lvl="2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Wingdings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Letter frequency</a:t>
            </a:r>
          </a:p>
          <a:p>
            <a:pPr marL="660400" lvl="2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Wingdings" charset="2"/>
              <a:buChar char="Ø"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Monte Carlo simulation</a:t>
            </a:r>
            <a:endParaRPr 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660400" lvl="2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Wingdings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Reversing an array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Side effects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977305B-3038-C556-6963-74C098801626}"/>
              </a:ext>
            </a:extLst>
          </p:cNvPr>
          <p:cNvSpPr/>
          <p:nvPr/>
        </p:nvSpPr>
        <p:spPr bwMode="auto">
          <a:xfrm>
            <a:off x="700654" y="4169882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56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9D01A0-4420-7C27-DABB-AE8A89653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02" y="700177"/>
            <a:ext cx="5178434" cy="605943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86400" rIns="0" bIns="75600" anchor="t" anchorCtr="0"/>
          <a:lstStyle/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MyArrays {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public static void main(String[] args) {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int[] x = </a:t>
            </a:r>
            <a:r>
              <a:rPr lang="is-IS" sz="1200">
                <a:latin typeface="Consolas"/>
                <a:ea typeface="Monaco"/>
                <a:cs typeface="Consolas"/>
              </a:rPr>
              <a:t>{5, 3, 2}</a:t>
            </a:r>
            <a:r>
              <a:rPr lang="en-US" sz="1200" dirty="0"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println(reversed(x));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reverseInPlace(x);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0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/** Returns an array which is the reverse of the given array */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</a:t>
            </a:r>
          </a:p>
          <a:p>
            <a:pPr>
              <a:lnSpc>
                <a:spcPts val="1500"/>
              </a:lnSpc>
            </a:pPr>
            <a:r>
              <a:rPr lang="en-US" sz="10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int[] reversed(int[] arr)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int N = arr.length;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int[] reversed = new int[N];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for (int i = 0; i &lt; N; i++)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 reversed[i] = arr[N</a:t>
            </a:r>
            <a:r>
              <a:rPr lang="en-US" sz="12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2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2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1</a:t>
            </a:r>
            <a:r>
              <a:rPr lang="en-US" sz="1100" dirty="0">
                <a:latin typeface="Consolas"/>
                <a:ea typeface="Monaco"/>
                <a:cs typeface="Consolas"/>
              </a:rPr>
              <a:t>];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}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return reversed;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returns the new array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/** Reverses the order of elements in the given array.</a:t>
            </a:r>
          </a:p>
          <a:p>
            <a:pPr>
              <a:lnSpc>
                <a:spcPts val="1500"/>
              </a:lnSpc>
            </a:pP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    *  Side effect: the original array is mutated. */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public static void reverseInPlace(int[] arr)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int N = arr.length;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for (int i = 0; i &lt; N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/>
                <a:ea typeface="Monaco"/>
                <a:cs typeface="Consolas"/>
              </a:rPr>
              <a:t>/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/>
                <a:ea typeface="Monaco"/>
                <a:cs typeface="Consolas"/>
              </a:rPr>
              <a:t>2; i++)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int temp = arr[i];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arr[i] = arr[N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1</a:t>
            </a:r>
            <a:r>
              <a:rPr lang="en-US" sz="1050" dirty="0">
                <a:latin typeface="Consolas"/>
                <a:ea typeface="Monaco"/>
                <a:cs typeface="Consolas"/>
              </a:rPr>
              <a:t>]</a:t>
            </a:r>
            <a:r>
              <a:rPr lang="en-US" sz="1100" dirty="0"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arr</a:t>
            </a:r>
            <a:r>
              <a:rPr lang="en-US" sz="1050" dirty="0">
                <a:latin typeface="Consolas"/>
                <a:ea typeface="Monaco"/>
                <a:cs typeface="Consolas"/>
              </a:rPr>
              <a:t>[N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1</a:t>
            </a:r>
            <a:r>
              <a:rPr lang="en-US" sz="1050" dirty="0">
                <a:latin typeface="Consolas"/>
                <a:ea typeface="Monaco"/>
                <a:cs typeface="Consolas"/>
              </a:rPr>
              <a:t>]</a:t>
            </a:r>
            <a:r>
              <a:rPr lang="en-US" sz="1100" dirty="0">
                <a:latin typeface="Consolas"/>
                <a:ea typeface="Monaco"/>
                <a:cs typeface="Consolas"/>
              </a:rPr>
              <a:t> = temp;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}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latin typeface="Consolas"/>
              <a:ea typeface="Consolas"/>
              <a:cs typeface="Consola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Side effects</a:t>
            </a:r>
            <a:r>
              <a:rPr kumimoji="0" lang="en-US" sz="1800" dirty="0"/>
              <a:t> (same reverse functions example)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A605D-7E27-4AE5-CAE3-25BD10424FE1}"/>
              </a:ext>
            </a:extLst>
          </p:cNvPr>
          <p:cNvGrpSpPr/>
          <p:nvPr/>
        </p:nvGrpSpPr>
        <p:grpSpPr>
          <a:xfrm>
            <a:off x="4068566" y="3079779"/>
            <a:ext cx="3420389" cy="3371559"/>
            <a:chOff x="4068566" y="3079779"/>
            <a:chExt cx="3420389" cy="33715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F21965-6935-599E-B811-3B85690565BF}"/>
                </a:ext>
              </a:extLst>
            </p:cNvPr>
            <p:cNvGrpSpPr/>
            <p:nvPr/>
          </p:nvGrpSpPr>
          <p:grpSpPr>
            <a:xfrm>
              <a:off x="4068566" y="3079779"/>
              <a:ext cx="3339101" cy="578504"/>
              <a:chOff x="3269899" y="4265466"/>
              <a:chExt cx="3339101" cy="578504"/>
            </a:xfrm>
          </p:grpSpPr>
          <p:sp>
            <p:nvSpPr>
              <p:cNvPr id="6" name="AutoShape 13">
                <a:extLst>
                  <a:ext uri="{FF2B5EF4-FFF2-40B4-BE49-F238E27FC236}">
                    <a16:creationId xmlns:a16="http://schemas.microsoft.com/office/drawing/2014/main" id="{F8106FDE-3F6C-CD78-9B1D-896D5B742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189" y="4265466"/>
                <a:ext cx="2838811" cy="578504"/>
              </a:xfrm>
              <a:prstGeom prst="roundRect">
                <a:avLst>
                  <a:gd name="adj" fmla="val 16667"/>
                </a:avLst>
              </a:prstGeom>
              <a:solidFill>
                <a:srgbClr val="FFE9C4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72000" rIns="72000" anchor="ctr"/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rgbClr val="010000"/>
                    </a:solidFill>
                    <a:latin typeface="Times New Roman"/>
                    <a:cs typeface="Times New Roman"/>
                  </a:rPr>
                  <a:t>This function </a:t>
                </a:r>
                <a:r>
                  <a:rPr lang="en-US" sz="1400" i="1" dirty="0">
                    <a:solidFill>
                      <a:srgbClr val="010000"/>
                    </a:solidFill>
                    <a:latin typeface="Times New Roman"/>
                    <a:cs typeface="Times New Roman"/>
                  </a:rPr>
                  <a:t>has no side-effects</a:t>
                </a:r>
              </a:p>
            </p:txBody>
          </p:sp>
          <p:cxnSp>
            <p:nvCxnSpPr>
              <p:cNvPr id="7" name="AutoShape 15">
                <a:extLst>
                  <a:ext uri="{FF2B5EF4-FFF2-40B4-BE49-F238E27FC236}">
                    <a16:creationId xmlns:a16="http://schemas.microsoft.com/office/drawing/2014/main" id="{82EC641A-F47B-1EC3-6212-CFA6F224405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269899" y="4568437"/>
                <a:ext cx="500290" cy="0"/>
              </a:xfrm>
              <a:prstGeom prst="straightConnector1">
                <a:avLst/>
              </a:prstGeom>
              <a:noFill/>
              <a:ln w="19050">
                <a:solidFill>
                  <a:srgbClr val="FFC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53BA6E3-F632-2956-9ECB-21145881CD1E}"/>
                </a:ext>
              </a:extLst>
            </p:cNvPr>
            <p:cNvGrpSpPr/>
            <p:nvPr/>
          </p:nvGrpSpPr>
          <p:grpSpPr>
            <a:xfrm>
              <a:off x="4154327" y="4787176"/>
              <a:ext cx="3334628" cy="1664162"/>
              <a:chOff x="3163069" y="4265466"/>
              <a:chExt cx="3334628" cy="1664162"/>
            </a:xfrm>
          </p:grpSpPr>
          <p:sp>
            <p:nvSpPr>
              <p:cNvPr id="9" name="AutoShape 13">
                <a:extLst>
                  <a:ext uri="{FF2B5EF4-FFF2-40B4-BE49-F238E27FC236}">
                    <a16:creationId xmlns:a16="http://schemas.microsoft.com/office/drawing/2014/main" id="{F068BF4C-6AA1-FBC9-8B16-A679B63B7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189" y="4265466"/>
                <a:ext cx="2727508" cy="1664162"/>
              </a:xfrm>
              <a:prstGeom prst="roundRect">
                <a:avLst>
                  <a:gd name="adj" fmla="val 16667"/>
                </a:avLst>
              </a:prstGeom>
              <a:solidFill>
                <a:srgbClr val="FFE9C4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72000" rIns="72000" anchor="ctr"/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rgbClr val="010000"/>
                    </a:solidFill>
                    <a:latin typeface="Times New Roman"/>
                    <a:cs typeface="Times New Roman"/>
                  </a:rPr>
                  <a:t>This function </a:t>
                </a:r>
                <a:r>
                  <a:rPr lang="en-US" sz="1400" b="1" i="1" dirty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has a side-effect:</a:t>
                </a:r>
              </a:p>
              <a:p>
                <a:pPr marL="187325" indent="-187325">
                  <a:spcBef>
                    <a:spcPts val="600"/>
                  </a:spcBef>
                  <a:buFont typeface="Arial" charset="0"/>
                  <a:buChar char="•"/>
                </a:pPr>
                <a:r>
                  <a:rPr lang="en-US" sz="1400" dirty="0">
                    <a:solidFill>
                      <a:srgbClr val="010000"/>
                    </a:solidFill>
                    <a:latin typeface="Times New Roman"/>
                    <a:cs typeface="Times New Roman"/>
                  </a:rPr>
                  <a:t>It changes the given array</a:t>
                </a:r>
              </a:p>
              <a:p>
                <a:pPr marL="187325" indent="-187325">
                  <a:spcBef>
                    <a:spcPts val="600"/>
                  </a:spcBef>
                  <a:buFont typeface="Arial" charset="0"/>
                  <a:buChar char="•"/>
                </a:pPr>
                <a:r>
                  <a:rPr lang="en-US" sz="1400" dirty="0">
                    <a:solidFill>
                      <a:srgbClr val="010000"/>
                    </a:solidFill>
                    <a:latin typeface="Times New Roman"/>
                    <a:cs typeface="Times New Roman"/>
                  </a:rPr>
                  <a:t>In doing so, it changes the world of the caller (which may well be in another class)</a:t>
                </a:r>
              </a:p>
              <a:p>
                <a:pPr marL="187325" indent="-187325">
                  <a:spcBef>
                    <a:spcPts val="600"/>
                  </a:spcBef>
                  <a:buFont typeface="Arial" charset="0"/>
                  <a:buChar char="•"/>
                </a:pPr>
                <a:r>
                  <a:rPr lang="en-US" sz="1400" b="1" dirty="0">
                    <a:solidFill>
                      <a:srgbClr val="010000"/>
                    </a:solidFill>
                    <a:latin typeface="Times New Roman"/>
                    <a:cs typeface="Times New Roman"/>
                  </a:rPr>
                  <a:t>Let the caller beware!</a:t>
                </a:r>
                <a:endParaRPr lang="en-US" sz="1400" i="1" dirty="0">
                  <a:solidFill>
                    <a:srgbClr val="010000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0" name="AutoShape 15">
                <a:extLst>
                  <a:ext uri="{FF2B5EF4-FFF2-40B4-BE49-F238E27FC236}">
                    <a16:creationId xmlns:a16="http://schemas.microsoft.com/office/drawing/2014/main" id="{1347A9FA-B13F-8546-D809-BBDEDFC61CA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163069" y="4963908"/>
                <a:ext cx="607120" cy="0"/>
              </a:xfrm>
              <a:prstGeom prst="straightConnector1">
                <a:avLst/>
              </a:prstGeom>
              <a:noFill/>
              <a:ln w="19050">
                <a:solidFill>
                  <a:srgbClr val="FFC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0" name="Rectangle 4">
            <a:extLst>
              <a:ext uri="{FF2B5EF4-FFF2-40B4-BE49-F238E27FC236}">
                <a16:creationId xmlns:a16="http://schemas.microsoft.com/office/drawing/2014/main" id="{34A9757F-0D5A-6ED8-B41C-61FD6E5AB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753" y="878294"/>
            <a:ext cx="2638815" cy="1529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29600" rIns="0" bIns="82800" anchor="t" anchorCtr="0"/>
          <a:lstStyle/>
          <a:p>
            <a:pPr>
              <a:lnSpc>
                <a:spcPts val="198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% java MyArrays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5 3 2 </a:t>
            </a:r>
            <a:r>
              <a:rPr lang="en-US" sz="1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)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2 3 5 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(values of 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, reversed)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5 3 2 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(original 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 hasn’t changed)</a:t>
            </a:r>
          </a:p>
          <a:p>
            <a:pPr>
              <a:lnSpc>
                <a:spcPts val="198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2 3 5  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(original </a:t>
            </a:r>
            <a:r>
              <a:rPr lang="en-US" sz="1200" dirty="0">
                <a:solidFill>
                  <a:srgbClr val="00009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 </a:t>
            </a:r>
            <a:r>
              <a:rPr lang="en-US" sz="1200" b="1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has changed</a:t>
            </a:r>
            <a:r>
              <a:rPr lang="en-US" sz="1200" dirty="0">
                <a:solidFill>
                  <a:srgbClr val="000090"/>
                </a:solidFill>
                <a:latin typeface="Times New Roman"/>
                <a:ea typeface="Menlo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70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C17049-70B7-6698-12FA-9A2663B2A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02" y="700177"/>
            <a:ext cx="4880498" cy="605943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86400" rIns="0" bIns="75600" anchor="t" anchorCtr="0"/>
          <a:lstStyle/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MyArrays {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public static void main(String[] args) {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int[] x = </a:t>
            </a:r>
            <a:r>
              <a:rPr lang="is-IS" sz="1200">
                <a:latin typeface="Consolas"/>
                <a:ea typeface="Monaco"/>
                <a:cs typeface="Consolas"/>
              </a:rPr>
              <a:t>{5, 3, 2}</a:t>
            </a:r>
            <a:r>
              <a:rPr lang="en-US" sz="1200" dirty="0"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println(reversed(x));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reverseInPlace(x);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0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/** Returns an array which is the reverse of the given array */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</a:t>
            </a:r>
          </a:p>
          <a:p>
            <a:pPr>
              <a:lnSpc>
                <a:spcPts val="1500"/>
              </a:lnSpc>
            </a:pPr>
            <a:r>
              <a:rPr lang="en-US" sz="10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int[] reversed(int[] arr)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int N = arr.length;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int[] reversed = new int[N];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for (int i = 0; i &lt; N; i++)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 reversed[i] = arr[N</a:t>
            </a:r>
            <a:r>
              <a:rPr lang="en-US" sz="12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2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2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1</a:t>
            </a:r>
            <a:r>
              <a:rPr lang="en-US" sz="1100" dirty="0">
                <a:latin typeface="Consolas"/>
                <a:ea typeface="Monaco"/>
                <a:cs typeface="Consolas"/>
              </a:rPr>
              <a:t>];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}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return reversed;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/** Reverses the order of elements in the given array.</a:t>
            </a:r>
          </a:p>
          <a:p>
            <a:pPr>
              <a:lnSpc>
                <a:spcPts val="1500"/>
              </a:lnSpc>
            </a:pP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    *  Side effect: the original array is mutated. */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public static void reverseInPlace(int[] arr)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int N = arr.length;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for (int i = 0; i &lt; N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/>
                <a:ea typeface="Monaco"/>
                <a:cs typeface="Consolas"/>
              </a:rPr>
              <a:t>/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/>
                <a:ea typeface="Monaco"/>
                <a:cs typeface="Consolas"/>
              </a:rPr>
              <a:t>2; i++)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int temp = arr[i];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arr[i] = arr[N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1</a:t>
            </a:r>
            <a:r>
              <a:rPr lang="en-US" sz="1050" dirty="0">
                <a:latin typeface="Consolas"/>
                <a:ea typeface="Monaco"/>
                <a:cs typeface="Consolas"/>
              </a:rPr>
              <a:t>]</a:t>
            </a:r>
            <a:r>
              <a:rPr lang="en-US" sz="1100" dirty="0"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arr</a:t>
            </a:r>
            <a:r>
              <a:rPr lang="en-US" sz="1050" dirty="0">
                <a:latin typeface="Consolas"/>
                <a:ea typeface="Monaco"/>
                <a:cs typeface="Consolas"/>
              </a:rPr>
              <a:t>[N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1</a:t>
            </a:r>
            <a:r>
              <a:rPr lang="en-US" sz="1050" dirty="0">
                <a:latin typeface="Consolas"/>
                <a:ea typeface="Monaco"/>
                <a:cs typeface="Consolas"/>
              </a:rPr>
              <a:t>]</a:t>
            </a:r>
            <a:r>
              <a:rPr lang="en-US" sz="1100" dirty="0">
                <a:latin typeface="Consolas"/>
                <a:ea typeface="Monaco"/>
                <a:cs typeface="Consolas"/>
              </a:rPr>
              <a:t> = temp;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}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latin typeface="Consolas"/>
              <a:ea typeface="Consolas"/>
              <a:cs typeface="Consola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Side effects</a:t>
            </a:r>
            <a:endParaRPr kumimoji="0" lang="en-US" sz="1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18074" y="656459"/>
            <a:ext cx="3394324" cy="277254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 sz="2800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</a:pPr>
            <a:r>
              <a:rPr lang="en-US" sz="1800" u="sng" dirty="0">
                <a:solidFill>
                  <a:srgbClr val="010000"/>
                </a:solidFill>
                <a:latin typeface="Times New Roman"/>
                <a:cs typeface="Times New Roman"/>
              </a:rPr>
              <a:t>Observations</a:t>
            </a:r>
            <a:endParaRPr lang="en-US" sz="1600" u="sng" dirty="0">
              <a:solidFill>
                <a:srgbClr val="010000"/>
              </a:solidFill>
              <a:latin typeface="Times New Roman"/>
              <a:cs typeface="Times New Roman"/>
            </a:endParaRPr>
          </a:p>
          <a:p>
            <a:pPr marL="177800" indent="-1778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1400" dirty="0">
                <a:solidFill>
                  <a:srgbClr val="010000"/>
                </a:solidFill>
                <a:latin typeface="Times New Roman"/>
                <a:cs typeface="Times New Roman"/>
              </a:rPr>
              <a:t>Functions can mutate variables in their scope (locals and parameters).</a:t>
            </a:r>
            <a:br>
              <a:rPr lang="en-US" sz="1400" dirty="0">
                <a:solidFill>
                  <a:srgbClr val="010000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rgbClr val="004DE8"/>
                </a:solidFill>
                <a:latin typeface="Times New Roman"/>
                <a:cs typeface="Times New Roman"/>
              </a:rPr>
              <a:t>This practice is normal.</a:t>
            </a:r>
          </a:p>
          <a:p>
            <a:pPr marL="177800" indent="-1778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1400" dirty="0">
                <a:solidFill>
                  <a:srgbClr val="010000"/>
                </a:solidFill>
                <a:latin typeface="Times New Roman"/>
                <a:cs typeface="Times New Roman"/>
              </a:rPr>
              <a:t>Functions can also mutate variables outside their scope (like arrays that are passed as arguments). </a:t>
            </a:r>
            <a:r>
              <a:rPr lang="en-US" sz="1400" dirty="0">
                <a:solidFill>
                  <a:srgbClr val="004DE8"/>
                </a:solidFill>
                <a:latin typeface="Times New Roman"/>
                <a:cs typeface="Times New Roman"/>
              </a:rPr>
              <a:t>This practice is possible, but dangerous.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39FF939-BA02-B0F7-7635-30A59087B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074" y="3035831"/>
            <a:ext cx="3394324" cy="32988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 sz="2800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</a:pPr>
            <a:r>
              <a:rPr lang="en-US" sz="1800" u="sng" dirty="0">
                <a:solidFill>
                  <a:srgbClr val="010000"/>
                </a:solidFill>
                <a:latin typeface="Times New Roman"/>
                <a:cs typeface="Times New Roman"/>
              </a:rPr>
              <a:t>In this example</a:t>
            </a:r>
            <a:endParaRPr lang="en-US" sz="1600" u="sng" dirty="0">
              <a:solidFill>
                <a:srgbClr val="010000"/>
              </a:solidFill>
              <a:latin typeface="Times New Roman"/>
              <a:cs typeface="Times New Roman"/>
            </a:endParaRPr>
          </a:p>
          <a:p>
            <a:pPr marL="177800" indent="-1778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1400" dirty="0">
                <a:solidFill>
                  <a:srgbClr val="010000"/>
                </a:solidFill>
                <a:latin typeface="Times New Roman"/>
                <a:cs typeface="Times New Roman"/>
              </a:rPr>
              <a:t>The dangerous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reverseInPlace</a:t>
            </a:r>
            <a:b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010000"/>
                </a:solidFill>
                <a:latin typeface="Times New Roman"/>
                <a:cs typeface="Times New Roman"/>
              </a:rPr>
              <a:t>function is not really needed.</a:t>
            </a:r>
          </a:p>
          <a:p>
            <a:pPr marL="177800" indent="-1778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1400" dirty="0">
                <a:solidFill>
                  <a:srgbClr val="010000"/>
                </a:solidFill>
                <a:latin typeface="Times New Roman"/>
                <a:cs typeface="Times New Roman"/>
              </a:rPr>
              <a:t>If a caller (like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10000"/>
                </a:solidFill>
                <a:latin typeface="Times New Roman"/>
                <a:cs typeface="Times New Roman"/>
              </a:rPr>
              <a:t>) wants to reverse an array (say </a:t>
            </a: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10000"/>
                </a:solidFill>
                <a:latin typeface="Times New Roman"/>
                <a:cs typeface="Times New Roman"/>
              </a:rPr>
              <a:t>), it can use the code:</a:t>
            </a:r>
          </a:p>
          <a:p>
            <a:pPr marL="171450" indent="-17145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reversed(x);</a:t>
            </a:r>
          </a:p>
          <a:p>
            <a:pPr marL="171450" indent="-17145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(following this action, </a:t>
            </a:r>
            <a:r>
              <a:rPr lang="en-US" sz="12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refer to the address of the new array returned by the function).</a:t>
            </a:r>
          </a:p>
          <a:p>
            <a:pPr marL="171450" indent="-17145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Safest solution:</a:t>
            </a:r>
          </a:p>
          <a:p>
            <a:pPr marL="171450" indent="-17145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1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y = reversed(x);</a:t>
            </a:r>
            <a:endParaRPr lang="en-US" sz="1400" dirty="0">
              <a:solidFill>
                <a:srgbClr val="01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C17049-70B7-6698-12FA-9A2663B2A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02" y="700177"/>
            <a:ext cx="4880498" cy="605943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86400" rIns="0" bIns="75600" anchor="t" anchorCtr="0"/>
          <a:lstStyle/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MyArrays {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public static void main(String[] args) {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int[] x = </a:t>
            </a:r>
            <a:r>
              <a:rPr lang="is-IS" sz="1200">
                <a:latin typeface="Consolas"/>
                <a:ea typeface="Monaco"/>
                <a:cs typeface="Consolas"/>
              </a:rPr>
              <a:t>{5, 3, 2}</a:t>
            </a:r>
            <a:r>
              <a:rPr lang="en-US" sz="1200" dirty="0"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println(reversed(x));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reverseInPlace(x);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println(x);</a:t>
            </a:r>
          </a:p>
          <a:p>
            <a:pPr>
              <a:lnSpc>
                <a:spcPts val="150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0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00"/>
              </a:lnSpc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/** Returns an array which is the reverse of the given array */</a:t>
            </a:r>
            <a:r>
              <a:rPr lang="en-US" sz="10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</a:t>
            </a:r>
          </a:p>
          <a:p>
            <a:pPr>
              <a:lnSpc>
                <a:spcPts val="1500"/>
              </a:lnSpc>
            </a:pPr>
            <a:r>
              <a:rPr lang="en-US" sz="10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int[] reversed(int[] arr)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int N = arr.length;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int[] reversed = new int[N];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for (int i = 0; i &lt; N; i++)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 reversed[i] = arr[N</a:t>
            </a:r>
            <a:r>
              <a:rPr lang="en-US" sz="12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2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2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1</a:t>
            </a:r>
            <a:r>
              <a:rPr lang="en-US" sz="1100" dirty="0">
                <a:latin typeface="Consolas"/>
                <a:ea typeface="Monaco"/>
                <a:cs typeface="Consolas"/>
              </a:rPr>
              <a:t>];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}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return reversed;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/** Reverses the order of elements in the given array.</a:t>
            </a:r>
          </a:p>
          <a:p>
            <a:pPr>
              <a:lnSpc>
                <a:spcPts val="1500"/>
              </a:lnSpc>
            </a:pPr>
            <a:r>
              <a:rPr lang="en-US" sz="10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    *  Side effect: the original array is mutated. */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public static void reverseInPlace(int[] arr)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int N = arr.length;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for (int i = 0; i &lt; N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/>
                <a:ea typeface="Monaco"/>
                <a:cs typeface="Consolas"/>
              </a:rPr>
              <a:t>/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/>
                <a:ea typeface="Monaco"/>
                <a:cs typeface="Consolas"/>
              </a:rPr>
              <a:t>2; i++) {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int temp = arr[i];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arr[i] = arr[N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1</a:t>
            </a:r>
            <a:r>
              <a:rPr lang="en-US" sz="1050" dirty="0">
                <a:latin typeface="Consolas"/>
                <a:ea typeface="Monaco"/>
                <a:cs typeface="Consolas"/>
              </a:rPr>
              <a:t>]</a:t>
            </a:r>
            <a:r>
              <a:rPr lang="en-US" sz="1100" dirty="0"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arr</a:t>
            </a:r>
            <a:r>
              <a:rPr lang="en-US" sz="1050" dirty="0">
                <a:latin typeface="Consolas"/>
                <a:ea typeface="Monaco"/>
                <a:cs typeface="Consolas"/>
              </a:rPr>
              <a:t>[N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–</a:t>
            </a: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1</a:t>
            </a:r>
            <a:r>
              <a:rPr lang="en-US" sz="1050" dirty="0">
                <a:latin typeface="Consolas"/>
                <a:ea typeface="Monaco"/>
                <a:cs typeface="Consolas"/>
              </a:rPr>
              <a:t>]</a:t>
            </a:r>
            <a:r>
              <a:rPr lang="en-US" sz="1100" dirty="0">
                <a:latin typeface="Consolas"/>
                <a:ea typeface="Monaco"/>
                <a:cs typeface="Consolas"/>
              </a:rPr>
              <a:t> = temp;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}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latin typeface="Consolas"/>
              <a:ea typeface="Consolas"/>
              <a:cs typeface="Consola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Side effects</a:t>
            </a:r>
            <a:endParaRPr kumimoji="0" lang="en-US" sz="1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18074" y="656459"/>
            <a:ext cx="3394324" cy="277254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 sz="2800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</a:pPr>
            <a:r>
              <a:rPr lang="en-US" sz="1800" u="sng" dirty="0">
                <a:solidFill>
                  <a:srgbClr val="010000"/>
                </a:solidFill>
                <a:latin typeface="Times New Roman"/>
                <a:cs typeface="Times New Roman"/>
              </a:rPr>
              <a:t>Observations</a:t>
            </a:r>
            <a:endParaRPr lang="en-US" sz="1600" u="sng" dirty="0">
              <a:solidFill>
                <a:srgbClr val="010000"/>
              </a:solidFill>
              <a:latin typeface="Times New Roman"/>
              <a:cs typeface="Times New Roman"/>
            </a:endParaRPr>
          </a:p>
          <a:p>
            <a:pPr marL="177800" indent="-1778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1400" dirty="0">
                <a:solidFill>
                  <a:srgbClr val="010000"/>
                </a:solidFill>
                <a:latin typeface="Times New Roman"/>
                <a:cs typeface="Times New Roman"/>
              </a:rPr>
              <a:t>Functions can mutate variables in their scope (locals and parameters).</a:t>
            </a:r>
            <a:br>
              <a:rPr lang="en-US" sz="1400" dirty="0">
                <a:solidFill>
                  <a:srgbClr val="010000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rgbClr val="004DE8"/>
                </a:solidFill>
                <a:latin typeface="Times New Roman"/>
                <a:cs typeface="Times New Roman"/>
              </a:rPr>
              <a:t>This practice is normal.</a:t>
            </a:r>
          </a:p>
          <a:p>
            <a:pPr marL="177800" indent="-1778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1400" dirty="0">
                <a:solidFill>
                  <a:srgbClr val="010000"/>
                </a:solidFill>
                <a:latin typeface="Times New Roman"/>
                <a:cs typeface="Times New Roman"/>
              </a:rPr>
              <a:t>Functions can also mutate variables outside their scope (like arrays that are passed as arguments). </a:t>
            </a:r>
            <a:r>
              <a:rPr lang="en-US" sz="1400" dirty="0">
                <a:solidFill>
                  <a:srgbClr val="004DE8"/>
                </a:solidFill>
                <a:latin typeface="Times New Roman"/>
                <a:cs typeface="Times New Roman"/>
              </a:rPr>
              <a:t>This practice is possible, but dangerous.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04ABFA1-C87D-E697-6F71-C55D61BF0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074" y="3033861"/>
            <a:ext cx="3394324" cy="277254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 sz="2800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sz="1800" u="sng" dirty="0">
                <a:solidFill>
                  <a:srgbClr val="010000"/>
                </a:solidFill>
                <a:latin typeface="Times New Roman"/>
                <a:cs typeface="Times New Roman"/>
              </a:rPr>
              <a:t>Best practice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Try to avoid using / writing functions that have side effects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If you have to write a function that has a side-effect</a:t>
            </a:r>
            <a:r>
              <a:rPr lang="en-US" sz="1400" dirty="0">
                <a:solidFill>
                  <a:srgbClr val="010000"/>
                </a:solidFill>
                <a:latin typeface="Times New Roman"/>
                <a:cs typeface="Times New Roman"/>
              </a:rPr>
              <a:t>:</a:t>
            </a:r>
          </a:p>
          <a:p>
            <a:pPr marL="177800" indent="-1778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1800" dirty="0">
                <a:solidFill>
                  <a:srgbClr val="01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Document clearly (in the function API) how the function changes the world of the caller</a:t>
            </a:r>
          </a:p>
          <a:p>
            <a:pPr marL="177800" indent="-1778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1600" dirty="0">
                <a:solidFill>
                  <a:srgbClr val="010000"/>
                </a:solidFill>
                <a:latin typeface="Times New Roman"/>
                <a:cs typeface="Times New Roman"/>
              </a:rPr>
              <a:t>Use a function name that describes / informs about its side effect.</a:t>
            </a:r>
          </a:p>
          <a:p>
            <a:pPr marL="177800" indent="-1778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endParaRPr lang="en-US" sz="1800" dirty="0">
              <a:solidFill>
                <a:srgbClr val="01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5411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defRPr/>
            </a:pPr>
            <a:r>
              <a:rPr lang="en-US" sz="2000" dirty="0">
                <a:solidFill>
                  <a:srgbClr val="737373"/>
                </a:solidFill>
                <a:latin typeface="Times New Roman"/>
                <a:cs typeface="Times New Roman"/>
              </a:rPr>
              <a:t>Lecture 4-1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4169" y="2295137"/>
            <a:ext cx="5573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800" dirty="0">
                <a:latin typeface="Times New Roman"/>
                <a:cs typeface="Times New Roman"/>
              </a:rPr>
              <a:t>Arrays, Part 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011" y="3100821"/>
            <a:ext cx="5683978" cy="3197238"/>
          </a:xfrm>
          <a:prstGeom prst="rect">
            <a:avLst/>
          </a:prstGeom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CCE5839E-94F6-3B9C-C1BA-D66F11744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74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Reichman University</a:t>
            </a:r>
          </a:p>
        </p:txBody>
      </p:sp>
    </p:spTree>
    <p:extLst>
      <p:ext uri="{BB962C8B-B14F-4D97-AF65-F5344CB8AC3E}">
        <p14:creationId xmlns:p14="http://schemas.microsoft.com/office/powerpoint/2010/main" val="166897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variables 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196CD9AD-89B8-00BA-7789-959A50A49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40" y="904697"/>
            <a:ext cx="22873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800" b="0" u="sng" dirty="0">
                <a:latin typeface="Times New Roman"/>
                <a:cs typeface="Times New Roman"/>
              </a:rPr>
              <a:t>Abstraction</a:t>
            </a:r>
            <a:r>
              <a:rPr lang="en-US" sz="1800" b="0" dirty="0">
                <a:latin typeface="Times New Roman"/>
                <a:cs typeface="Times New Roman"/>
              </a:rPr>
              <a:t> (Java)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59EEA234-641E-10F2-70C8-168438E9B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391" y="1517988"/>
            <a:ext cx="2879760" cy="138132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08000" rIns="165600" bIns="756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a: </a:t>
            </a: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a primitive variable</a:t>
            </a:r>
            <a:endParaRPr lang="he-IL" sz="1400" dirty="0">
              <a:solidFill>
                <a:srgbClr val="0066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latin typeface="Consolas"/>
                <a:ea typeface="Consolas"/>
                <a:cs typeface="Consolas"/>
              </a:rPr>
              <a:t>int a = 12;</a:t>
            </a:r>
          </a:p>
          <a:p>
            <a:pPr>
              <a:spcBef>
                <a:spcPts val="1200"/>
              </a:spcBef>
            </a:pPr>
            <a:r>
              <a:rPr lang="en-US" sz="14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arr: </a:t>
            </a: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an array variable</a:t>
            </a:r>
            <a:endParaRPr lang="he-IL" sz="1400" dirty="0">
              <a:solidFill>
                <a:srgbClr val="0066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latin typeface="Consolas"/>
                <a:ea typeface="Consolas"/>
                <a:cs typeface="Consolas"/>
              </a:rPr>
              <a:t>int[] arr = {20, 10, 50};</a:t>
            </a:r>
          </a:p>
          <a:p>
            <a:pPr>
              <a:spcBef>
                <a:spcPts val="300"/>
              </a:spcBef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CA7838E-60EF-7F6E-04EF-EFF4D1B0FF3E}"/>
              </a:ext>
            </a:extLst>
          </p:cNvPr>
          <p:cNvGrpSpPr/>
          <p:nvPr/>
        </p:nvGrpSpPr>
        <p:grpSpPr>
          <a:xfrm>
            <a:off x="1023140" y="923747"/>
            <a:ext cx="7330268" cy="4868193"/>
            <a:chOff x="1023140" y="923747"/>
            <a:chExt cx="7330268" cy="4868193"/>
          </a:xfrm>
        </p:grpSpPr>
        <p:sp>
          <p:nvSpPr>
            <p:cNvPr id="88" name="Rectangle 3">
              <a:extLst>
                <a:ext uri="{FF2B5EF4-FFF2-40B4-BE49-F238E27FC236}">
                  <a16:creationId xmlns:a16="http://schemas.microsoft.com/office/drawing/2014/main" id="{D93D1811-42C3-2747-BA54-BEBF54379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140" y="3124336"/>
              <a:ext cx="7330268" cy="2667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DDFFFF">
                      <a:alpha val="99001"/>
                    </a:srgbClr>
                  </a:solidFill>
                </a14:hiddenFill>
              </a:ext>
            </a:extLst>
          </p:spPr>
          <p:txBody>
            <a:bodyPr vert="horz" wrap="square" lIns="92075" tIns="154800" rIns="92075" bIns="15480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285750" indent="-285750">
                <a:lnSpc>
                  <a:spcPct val="100000"/>
                </a:lnSpc>
                <a:spcBef>
                  <a:spcPts val="12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kern="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Variables that have primitive types (like </a:t>
              </a:r>
              <a:r>
                <a:rPr lang="en-US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kern="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) store </a:t>
              </a:r>
              <a:r>
                <a:rPr lang="en-US" i="1" kern="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values</a:t>
              </a:r>
            </a:p>
            <a:p>
              <a:pPr marL="285750" indent="-285750">
                <a:lnSpc>
                  <a:spcPct val="100000"/>
                </a:lnSpc>
                <a:spcBef>
                  <a:spcPts val="12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kern="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Variables that have array types (like </a:t>
              </a:r>
              <a:r>
                <a:rPr lang="en-US" sz="1400" kern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int[]</a:t>
              </a:r>
              <a:r>
                <a:rPr lang="en-US" kern="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) store </a:t>
              </a:r>
              <a:r>
                <a:rPr lang="en-US" i="1" kern="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addresses</a:t>
              </a:r>
              <a:r>
                <a:rPr lang="en-US" kern="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in memory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100820-B741-2BDF-78DB-3BAD9A706B3E}"/>
                </a:ext>
              </a:extLst>
            </p:cNvPr>
            <p:cNvGrpSpPr/>
            <p:nvPr/>
          </p:nvGrpSpPr>
          <p:grpSpPr>
            <a:xfrm>
              <a:off x="3923243" y="1367485"/>
              <a:ext cx="4430165" cy="1605762"/>
              <a:chOff x="3923243" y="1367485"/>
              <a:chExt cx="4430165" cy="1605762"/>
            </a:xfrm>
          </p:grpSpPr>
          <p:sp>
            <p:nvSpPr>
              <p:cNvPr id="4" name="Text Box 8">
                <a:extLst>
                  <a:ext uri="{FF2B5EF4-FFF2-40B4-BE49-F238E27FC236}">
                    <a16:creationId xmlns:a16="http://schemas.microsoft.com/office/drawing/2014/main" id="{C43527E5-4C94-0510-D0AA-0A6B32212B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3843" y="1670592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. . .</a:t>
                </a:r>
              </a:p>
            </p:txBody>
          </p:sp>
          <p:sp>
            <p:nvSpPr>
              <p:cNvPr id="5" name="Text Box 10">
                <a:extLst>
                  <a:ext uri="{FF2B5EF4-FFF2-40B4-BE49-F238E27FC236}">
                    <a16:creationId xmlns:a16="http://schemas.microsoft.com/office/drawing/2014/main" id="{0A5688FE-761E-2ABC-738B-AA13CED620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3843" y="1975392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10</a:t>
                </a:r>
              </a:p>
            </p:txBody>
          </p:sp>
          <p:sp>
            <p:nvSpPr>
              <p:cNvPr id="6" name="Text Box 11">
                <a:extLst>
                  <a:ext uri="{FF2B5EF4-FFF2-40B4-BE49-F238E27FC236}">
                    <a16:creationId xmlns:a16="http://schemas.microsoft.com/office/drawing/2014/main" id="{22FF3A1A-5109-420B-62D1-2DF8146447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243" y="1975392"/>
                <a:ext cx="9906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a</a:t>
                </a:r>
              </a:p>
            </p:txBody>
          </p:sp>
          <p:sp>
            <p:nvSpPr>
              <p:cNvPr id="7" name="Text Box 12">
                <a:extLst>
                  <a:ext uri="{FF2B5EF4-FFF2-40B4-BE49-F238E27FC236}">
                    <a16:creationId xmlns:a16="http://schemas.microsoft.com/office/drawing/2014/main" id="{0E32B776-374F-BE93-A779-44C068F91A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3843" y="2289717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endParaRPr lang="en-US" sz="1400" dirty="0">
                  <a:latin typeface="Consolas"/>
                  <a:cs typeface="Consolas"/>
                </a:endParaRPr>
              </a:p>
            </p:txBody>
          </p:sp>
          <p:sp>
            <p:nvSpPr>
              <p:cNvPr id="8" name="Text Box 13">
                <a:extLst>
                  <a:ext uri="{FF2B5EF4-FFF2-40B4-BE49-F238E27FC236}">
                    <a16:creationId xmlns:a16="http://schemas.microsoft.com/office/drawing/2014/main" id="{7109471A-42F9-1658-F642-E2D29FB1F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243" y="2280192"/>
                <a:ext cx="9906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arr</a:t>
                </a:r>
              </a:p>
            </p:txBody>
          </p:sp>
          <p:sp>
            <p:nvSpPr>
              <p:cNvPr id="9" name="Rectangle 15">
                <a:extLst>
                  <a:ext uri="{FF2B5EF4-FFF2-40B4-BE49-F238E27FC236}">
                    <a16:creationId xmlns:a16="http://schemas.microsoft.com/office/drawing/2014/main" id="{74D1E0E5-145C-F6DB-E63D-C12771701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9389" y="1367485"/>
                <a:ext cx="11430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b="0" dirty="0">
                    <a:latin typeface="Times New Roman"/>
                    <a:cs typeface="Times New Roman"/>
                  </a:rPr>
                  <a:t>RAM</a:t>
                </a:r>
              </a:p>
            </p:txBody>
          </p:sp>
          <p:sp>
            <p:nvSpPr>
              <p:cNvPr id="10" name="Text Box 22">
                <a:extLst>
                  <a:ext uri="{FF2B5EF4-FFF2-40B4-BE49-F238E27FC236}">
                    <a16:creationId xmlns:a16="http://schemas.microsoft.com/office/drawing/2014/main" id="{8B61EFE0-C619-E8BF-4D9A-5BA730FA9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3843" y="2584992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. . .</a:t>
                </a:r>
              </a:p>
            </p:txBody>
          </p:sp>
          <p:sp>
            <p:nvSpPr>
              <p:cNvPr id="29" name="Text Box 42">
                <a:extLst>
                  <a:ext uri="{FF2B5EF4-FFF2-40B4-BE49-F238E27FC236}">
                    <a16:creationId xmlns:a16="http://schemas.microsoft.com/office/drawing/2014/main" id="{62558F12-1C32-712C-3BD0-0DA4845CBC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3843" y="1670592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400" dirty="0">
                  <a:latin typeface="Consolas"/>
                  <a:cs typeface="Consolas"/>
                </a:endParaRPr>
              </a:p>
            </p:txBody>
          </p:sp>
          <p:sp>
            <p:nvSpPr>
              <p:cNvPr id="31" name="Text Box 44">
                <a:extLst>
                  <a:ext uri="{FF2B5EF4-FFF2-40B4-BE49-F238E27FC236}">
                    <a16:creationId xmlns:a16="http://schemas.microsoft.com/office/drawing/2014/main" id="{C0C629EA-E660-167C-1A5D-082C68F511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3843" y="1975392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 12</a:t>
                </a:r>
              </a:p>
            </p:txBody>
          </p:sp>
          <p:sp>
            <p:nvSpPr>
              <p:cNvPr id="32" name="Text Box 46">
                <a:extLst>
                  <a:ext uri="{FF2B5EF4-FFF2-40B4-BE49-F238E27FC236}">
                    <a16:creationId xmlns:a16="http://schemas.microsoft.com/office/drawing/2014/main" id="{2907F3ED-F1A8-8AB0-5A26-EBD0F264B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3843" y="2289717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 </a:t>
                </a:r>
              </a:p>
            </p:txBody>
          </p:sp>
          <p:sp>
            <p:nvSpPr>
              <p:cNvPr id="33" name="Text Box 56">
                <a:extLst>
                  <a:ext uri="{FF2B5EF4-FFF2-40B4-BE49-F238E27FC236}">
                    <a16:creationId xmlns:a16="http://schemas.microsoft.com/office/drawing/2014/main" id="{713829AB-8497-2C07-FAA0-0F07C7B8F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3843" y="2584992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...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21DF671F-16D0-B5D9-06B5-25CEBAF08286}"/>
                  </a:ext>
                </a:extLst>
              </p:cNvPr>
              <p:cNvSpPr/>
              <p:nvPr/>
            </p:nvSpPr>
            <p:spPr bwMode="auto">
              <a:xfrm>
                <a:off x="6221546" y="2310133"/>
                <a:ext cx="452581" cy="66311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L" sz="1200">
                    <a:latin typeface="Consolas" panose="020B0609020204030204" pitchFamily="49" charset="0"/>
                    <a:ea typeface="ＭＳ Ｐゴシック" charset="-128"/>
                    <a:cs typeface="Consolas" panose="020B0609020204030204" pitchFamily="49" charset="0"/>
                  </a:rPr>
                  <a:t>20</a:t>
                </a:r>
                <a:endParaRPr kumimoji="0" lang="en-IL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L" sz="1200">
                    <a:latin typeface="Consolas" panose="020B0609020204030204" pitchFamily="49" charset="0"/>
                    <a:ea typeface="ＭＳ Ｐゴシック" charset="-128"/>
                    <a:cs typeface="Consolas" panose="020B0609020204030204" pitchFamily="49" charset="0"/>
                  </a:rPr>
                  <a:t>10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L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-128"/>
                    <a:cs typeface="Consolas" panose="020B0609020204030204" pitchFamily="49" charset="0"/>
                  </a:rPr>
                  <a:t>50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L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3F8EFAF2-5A6C-93BD-F1E8-26DC871D61D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65538" y="2446879"/>
                <a:ext cx="745041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 Box 13">
                <a:extLst>
                  <a:ext uri="{FF2B5EF4-FFF2-40B4-BE49-F238E27FC236}">
                    <a16:creationId xmlns:a16="http://schemas.microsoft.com/office/drawing/2014/main" id="{2F89EF2A-7BB0-8623-64F0-DBDE05F4F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6587" y="2418113"/>
                <a:ext cx="160682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(stored somewhere else in the RAM)</a:t>
                </a:r>
              </a:p>
            </p:txBody>
          </p:sp>
        </p:grpSp>
        <p:sp>
          <p:nvSpPr>
            <p:cNvPr id="37" name="Text Box 8">
              <a:extLst>
                <a:ext uri="{FF2B5EF4-FFF2-40B4-BE49-F238E27FC236}">
                  <a16:creationId xmlns:a16="http://schemas.microsoft.com/office/drawing/2014/main" id="{0C1EFF8E-CAB2-194B-90B5-906AD2CF4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944" y="923747"/>
              <a:ext cx="319006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800" b="0" u="sng" dirty="0">
                  <a:latin typeface="Times New Roman"/>
                  <a:cs typeface="Times New Roman"/>
                </a:rPr>
                <a:t>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24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variables </a:t>
            </a:r>
          </a:p>
        </p:txBody>
      </p:sp>
      <p:sp>
        <p:nvSpPr>
          <p:cNvPr id="74" name="Text Box 8">
            <a:extLst>
              <a:ext uri="{FF2B5EF4-FFF2-40B4-BE49-F238E27FC236}">
                <a16:creationId xmlns:a16="http://schemas.microsoft.com/office/drawing/2014/main" id="{E35C6FB6-3D9B-D145-A00D-0BBB9F9F0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944" y="923747"/>
            <a:ext cx="3190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800" b="0" u="sng" dirty="0">
                <a:latin typeface="Times New Roman"/>
                <a:cs typeface="Times New Roman"/>
              </a:rPr>
              <a:t>Implementation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95FF4A8C-03E1-004E-8FD0-68F149387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40" y="3124336"/>
            <a:ext cx="8280400" cy="2667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DDFFFF">
                    <a:alpha val="99001"/>
                  </a:srgbClr>
                </a:solidFill>
              </a14:hiddenFill>
            </a:ext>
          </a:extLst>
        </p:spPr>
        <p:txBody>
          <a:bodyPr vert="horz" wrap="square" lIns="92075" tIns="154800" rIns="92075" bIns="154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latin typeface="Times New Roman"/>
                <a:cs typeface="Times New Roman"/>
              </a:rPr>
              <a:t>Variables that have primitive types (like </a:t>
            </a:r>
            <a:r>
              <a:rPr 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Times New Roman"/>
                <a:cs typeface="Times New Roman"/>
              </a:rPr>
              <a:t>) store </a:t>
            </a:r>
            <a:r>
              <a:rPr lang="en-US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values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latin typeface="Times New Roman"/>
                <a:cs typeface="Times New Roman"/>
              </a:rPr>
              <a:t>Variables that have array types (like </a:t>
            </a:r>
            <a:r>
              <a:rPr 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</a:t>
            </a:r>
            <a:r>
              <a:rPr lang="en-US" kern="0" dirty="0">
                <a:solidFill>
                  <a:srgbClr val="000000"/>
                </a:solidFill>
                <a:latin typeface="Times New Roman"/>
                <a:cs typeface="Times New Roman"/>
              </a:rPr>
              <a:t>) store </a:t>
            </a:r>
            <a:r>
              <a:rPr lang="en-US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addresses</a:t>
            </a:r>
            <a:r>
              <a:rPr lang="en-US" kern="0" dirty="0">
                <a:solidFill>
                  <a:srgbClr val="000000"/>
                </a:solidFill>
                <a:latin typeface="Times New Roman"/>
                <a:cs typeface="Times New Roman"/>
              </a:rPr>
              <a:t> in memory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latin typeface="Times New Roman"/>
                <a:cs typeface="Times New Roman"/>
              </a:rPr>
              <a:t>That’s why array variables are sometimes called:</a:t>
            </a:r>
          </a:p>
          <a:p>
            <a:pPr marL="569913" lvl="2" indent="-285750">
              <a:lnSpc>
                <a:spcPct val="100000"/>
              </a:lnSpc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reference variables</a:t>
            </a:r>
          </a:p>
          <a:p>
            <a:pPr marL="569913" lvl="2" indent="-285750">
              <a:lnSpc>
                <a:spcPct val="100000"/>
              </a:lnSpc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references</a:t>
            </a:r>
          </a:p>
          <a:p>
            <a:pPr marL="569913" lvl="2" indent="-285750">
              <a:lnSpc>
                <a:spcPct val="100000"/>
              </a:lnSpc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pointers.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FAB72342-C6B1-898C-67DD-753F555D0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40" y="904697"/>
            <a:ext cx="22873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800" b="0" u="sng" dirty="0">
                <a:latin typeface="Times New Roman"/>
                <a:cs typeface="Times New Roman"/>
              </a:rPr>
              <a:t>Abstraction</a:t>
            </a:r>
            <a:r>
              <a:rPr lang="en-US" sz="1800" b="0" dirty="0">
                <a:latin typeface="Times New Roman"/>
                <a:cs typeface="Times New Roman"/>
              </a:rPr>
              <a:t> (Java)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595A8A5-7E79-348E-F67E-7B0119798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391" y="1517988"/>
            <a:ext cx="2879760" cy="138132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08000" rIns="165600" bIns="756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a: </a:t>
            </a: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a primitive variable</a:t>
            </a:r>
            <a:endParaRPr lang="he-IL" sz="1400" dirty="0">
              <a:solidFill>
                <a:srgbClr val="0066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latin typeface="Consolas"/>
                <a:ea typeface="Consolas"/>
                <a:cs typeface="Consolas"/>
              </a:rPr>
              <a:t>int a = 12;</a:t>
            </a:r>
          </a:p>
          <a:p>
            <a:pPr>
              <a:spcBef>
                <a:spcPts val="1200"/>
              </a:spcBef>
            </a:pPr>
            <a:r>
              <a:rPr lang="en-US" sz="14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arr: </a:t>
            </a: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an array variable</a:t>
            </a:r>
            <a:endParaRPr lang="he-IL" sz="1400" dirty="0">
              <a:solidFill>
                <a:srgbClr val="0066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latin typeface="Consolas"/>
                <a:ea typeface="Consolas"/>
                <a:cs typeface="Consolas"/>
              </a:rPr>
              <a:t>int[] arr = {20, 10, 50};</a:t>
            </a:r>
          </a:p>
          <a:p>
            <a:pPr>
              <a:spcBef>
                <a:spcPts val="300"/>
              </a:spcBef>
            </a:pPr>
            <a:endParaRPr lang="en-US" sz="1400" dirty="0"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1A590D-2B01-9D55-8B62-DE35AE1E2284}"/>
              </a:ext>
            </a:extLst>
          </p:cNvPr>
          <p:cNvGrpSpPr/>
          <p:nvPr/>
        </p:nvGrpSpPr>
        <p:grpSpPr>
          <a:xfrm>
            <a:off x="3923243" y="1367485"/>
            <a:ext cx="4430165" cy="1605762"/>
            <a:chOff x="3923243" y="1367485"/>
            <a:chExt cx="4430165" cy="1605762"/>
          </a:xfrm>
        </p:grpSpPr>
        <p:sp>
          <p:nvSpPr>
            <p:cNvPr id="82" name="Text Box 8">
              <a:extLst>
                <a:ext uri="{FF2B5EF4-FFF2-40B4-BE49-F238E27FC236}">
                  <a16:creationId xmlns:a16="http://schemas.microsoft.com/office/drawing/2014/main" id="{CA9EA692-5253-3940-AF36-0E8B9DD86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843" y="1670592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. . .</a:t>
              </a:r>
            </a:p>
          </p:txBody>
        </p:sp>
        <p:sp>
          <p:nvSpPr>
            <p:cNvPr id="84" name="Text Box 10">
              <a:extLst>
                <a:ext uri="{FF2B5EF4-FFF2-40B4-BE49-F238E27FC236}">
                  <a16:creationId xmlns:a16="http://schemas.microsoft.com/office/drawing/2014/main" id="{E3191A58-6DCD-0A45-8E70-AE6ECCE3D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843" y="1975392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10</a:t>
              </a:r>
            </a:p>
          </p:txBody>
        </p:sp>
        <p:sp>
          <p:nvSpPr>
            <p:cNvPr id="85" name="Text Box 11">
              <a:extLst>
                <a:ext uri="{FF2B5EF4-FFF2-40B4-BE49-F238E27FC236}">
                  <a16:creationId xmlns:a16="http://schemas.microsoft.com/office/drawing/2014/main" id="{01F84C7A-B7E6-4B45-AA9F-34A7598EB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243" y="1975392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86" name="Text Box 12">
              <a:extLst>
                <a:ext uri="{FF2B5EF4-FFF2-40B4-BE49-F238E27FC236}">
                  <a16:creationId xmlns:a16="http://schemas.microsoft.com/office/drawing/2014/main" id="{85F5B2C8-4136-D441-B1D4-9EA4D10FF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843" y="2289717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87" name="Text Box 13">
              <a:extLst>
                <a:ext uri="{FF2B5EF4-FFF2-40B4-BE49-F238E27FC236}">
                  <a16:creationId xmlns:a16="http://schemas.microsoft.com/office/drawing/2014/main" id="{AC32F0CC-AEE0-0D46-BB41-285FD2036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243" y="2280192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arr</a:t>
              </a:r>
            </a:p>
          </p:txBody>
        </p:sp>
        <p:sp>
          <p:nvSpPr>
            <p:cNvPr id="89" name="Rectangle 15">
              <a:extLst>
                <a:ext uri="{FF2B5EF4-FFF2-40B4-BE49-F238E27FC236}">
                  <a16:creationId xmlns:a16="http://schemas.microsoft.com/office/drawing/2014/main" id="{F278F266-3131-6F45-9490-057EA2ADF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389" y="1367485"/>
              <a:ext cx="11430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b="0" dirty="0">
                  <a:latin typeface="Times New Roman"/>
                  <a:cs typeface="Times New Roman"/>
                </a:rPr>
                <a:t>RAM</a:t>
              </a:r>
            </a:p>
          </p:txBody>
        </p:sp>
        <p:sp>
          <p:nvSpPr>
            <p:cNvPr id="90" name="Text Box 22">
              <a:extLst>
                <a:ext uri="{FF2B5EF4-FFF2-40B4-BE49-F238E27FC236}">
                  <a16:creationId xmlns:a16="http://schemas.microsoft.com/office/drawing/2014/main" id="{4F4F5D1D-D631-3A46-8512-94CC02853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843" y="2584992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. . .</a:t>
              </a:r>
            </a:p>
          </p:txBody>
        </p:sp>
        <p:sp>
          <p:nvSpPr>
            <p:cNvPr id="105" name="Text Box 42">
              <a:extLst>
                <a:ext uri="{FF2B5EF4-FFF2-40B4-BE49-F238E27FC236}">
                  <a16:creationId xmlns:a16="http://schemas.microsoft.com/office/drawing/2014/main" id="{0CF6DEBE-FE05-114E-9867-22FD30184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843" y="1670592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107" name="Text Box 44">
              <a:extLst>
                <a:ext uri="{FF2B5EF4-FFF2-40B4-BE49-F238E27FC236}">
                  <a16:creationId xmlns:a16="http://schemas.microsoft.com/office/drawing/2014/main" id="{C215A1AA-E52E-4B45-884F-7197B1461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843" y="1975392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 12</a:t>
              </a:r>
            </a:p>
          </p:txBody>
        </p:sp>
        <p:sp>
          <p:nvSpPr>
            <p:cNvPr id="108" name="Text Box 46">
              <a:extLst>
                <a:ext uri="{FF2B5EF4-FFF2-40B4-BE49-F238E27FC236}">
                  <a16:creationId xmlns:a16="http://schemas.microsoft.com/office/drawing/2014/main" id="{88D68004-DF25-7B45-A127-09B6FB34F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843" y="2289717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 </a:t>
              </a:r>
            </a:p>
          </p:txBody>
        </p:sp>
        <p:sp>
          <p:nvSpPr>
            <p:cNvPr id="109" name="Text Box 56">
              <a:extLst>
                <a:ext uri="{FF2B5EF4-FFF2-40B4-BE49-F238E27FC236}">
                  <a16:creationId xmlns:a16="http://schemas.microsoft.com/office/drawing/2014/main" id="{2B7B0B1D-9840-5D42-A336-4E1AF5726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843" y="2584992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...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DD0D9E0A-0AE4-6243-9888-9D0C24990520}"/>
                </a:ext>
              </a:extLst>
            </p:cNvPr>
            <p:cNvSpPr/>
            <p:nvPr/>
          </p:nvSpPr>
          <p:spPr bwMode="auto">
            <a:xfrm>
              <a:off x="6221546" y="2310133"/>
              <a:ext cx="452581" cy="6631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L" sz="1200"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rPr>
                <a:t>20</a:t>
              </a:r>
              <a:endParaRPr kumimoji="0" lang="en-I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L" sz="1200"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rPr>
                <a:t>10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L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rPr>
                <a:t>50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5A77CE5-79FB-FC47-9D18-20DB5C71F7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65538" y="2446879"/>
              <a:ext cx="745041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6904247B-24F8-E5F5-8527-93B82EF9F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6587" y="2418113"/>
              <a:ext cx="160682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(stored somewhere else in the RAM)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366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43296" y="843233"/>
            <a:ext cx="3464295" cy="972439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0" rIns="182880" bIns="182880" anchor="ctr" anchorCtr="0">
            <a:prstTxWarp prst="textNoShape">
              <a:avLst/>
            </a:prstTxWarp>
            <a:noAutofit/>
          </a:bodyPr>
          <a:lstStyle/>
          <a:p>
            <a:pPr>
              <a:spcBef>
                <a:spcPts val="1000"/>
              </a:spcBef>
            </a:pP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Declares an array of 1000 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values:</a:t>
            </a:r>
          </a:p>
          <a:p>
            <a:pPr>
              <a:spcBef>
                <a:spcPts val="1000"/>
              </a:spcBef>
            </a:pPr>
            <a:r>
              <a:rPr lang="en-US" sz="1400" dirty="0">
                <a:latin typeface="Consolas"/>
                <a:ea typeface="Monaco"/>
                <a:cs typeface="Consolas"/>
              </a:rPr>
              <a:t>int[] arr = new int[1000];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Array construction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F95F28-B64B-4F57-5F69-E408F2A8AB5F}"/>
              </a:ext>
            </a:extLst>
          </p:cNvPr>
          <p:cNvGrpSpPr/>
          <p:nvPr/>
        </p:nvGrpSpPr>
        <p:grpSpPr>
          <a:xfrm>
            <a:off x="1794250" y="2337559"/>
            <a:ext cx="6227733" cy="745754"/>
            <a:chOff x="1794250" y="2337559"/>
            <a:chExt cx="6227733" cy="745754"/>
          </a:xfrm>
        </p:grpSpPr>
        <p:sp>
          <p:nvSpPr>
            <p:cNvPr id="13" name="Line Callout 1 12"/>
            <p:cNvSpPr/>
            <p:nvPr/>
          </p:nvSpPr>
          <p:spPr>
            <a:xfrm>
              <a:off x="1794250" y="2346613"/>
              <a:ext cx="1030637" cy="736700"/>
            </a:xfrm>
            <a:prstGeom prst="borderCallout1">
              <a:avLst>
                <a:gd name="adj1" fmla="val 568"/>
                <a:gd name="adj2" fmla="val 51924"/>
                <a:gd name="adj3" fmla="val -97603"/>
                <a:gd name="adj4" fmla="val 105458"/>
              </a:avLst>
            </a:prstGeom>
            <a:solidFill>
              <a:srgbClr val="FFFEF5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type of each array element</a:t>
              </a:r>
            </a:p>
          </p:txBody>
        </p:sp>
        <p:sp>
          <p:nvSpPr>
            <p:cNvPr id="14" name="Line Callout 1 13"/>
            <p:cNvSpPr/>
            <p:nvPr/>
          </p:nvSpPr>
          <p:spPr>
            <a:xfrm>
              <a:off x="3027153" y="2337559"/>
              <a:ext cx="707631" cy="736700"/>
            </a:xfrm>
            <a:prstGeom prst="borderCallout1">
              <a:avLst>
                <a:gd name="adj1" fmla="val 568"/>
                <a:gd name="adj2" fmla="val 51924"/>
                <a:gd name="adj3" fmla="val -98435"/>
                <a:gd name="adj4" fmla="val 67981"/>
              </a:avLst>
            </a:prstGeom>
            <a:solidFill>
              <a:srgbClr val="FFFEF5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array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name</a:t>
              </a:r>
            </a:p>
          </p:txBody>
        </p:sp>
        <p:sp>
          <p:nvSpPr>
            <p:cNvPr id="15" name="Line Callout 1 14"/>
            <p:cNvSpPr/>
            <p:nvPr/>
          </p:nvSpPr>
          <p:spPr>
            <a:xfrm>
              <a:off x="3863318" y="2346613"/>
              <a:ext cx="1443788" cy="736700"/>
            </a:xfrm>
            <a:prstGeom prst="borderCallout1">
              <a:avLst>
                <a:gd name="adj1" fmla="val 568"/>
                <a:gd name="adj2" fmla="val 51924"/>
                <a:gd name="adj3" fmla="val -102562"/>
                <a:gd name="adj4" fmla="val 13959"/>
              </a:avLst>
            </a:prstGeom>
            <a:solidFill>
              <a:srgbClr val="FFFEF5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reserved word,</a:t>
              </a:r>
              <a:b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for constructing a new array</a:t>
              </a:r>
            </a:p>
          </p:txBody>
        </p:sp>
        <p:sp>
          <p:nvSpPr>
            <p:cNvPr id="16" name="Line Callout 1 15"/>
            <p:cNvSpPr/>
            <p:nvPr/>
          </p:nvSpPr>
          <p:spPr>
            <a:xfrm>
              <a:off x="5412408" y="2346613"/>
              <a:ext cx="1290922" cy="736700"/>
            </a:xfrm>
            <a:prstGeom prst="borderCallout1">
              <a:avLst>
                <a:gd name="adj1" fmla="val 568"/>
                <a:gd name="adj2" fmla="val 51924"/>
                <a:gd name="adj3" fmla="val -105817"/>
                <a:gd name="adj4" fmla="val -71149"/>
              </a:avLst>
            </a:prstGeom>
            <a:solidFill>
              <a:srgbClr val="FFFEF5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type of each array element (again...)</a:t>
              </a:r>
            </a:p>
          </p:txBody>
        </p:sp>
        <p:sp>
          <p:nvSpPr>
            <p:cNvPr id="17" name="Line Callout 1 16"/>
            <p:cNvSpPr/>
            <p:nvPr/>
          </p:nvSpPr>
          <p:spPr>
            <a:xfrm>
              <a:off x="6979319" y="2337559"/>
              <a:ext cx="1042664" cy="736700"/>
            </a:xfrm>
            <a:prstGeom prst="borderCallout1">
              <a:avLst>
                <a:gd name="adj1" fmla="val 568"/>
                <a:gd name="adj2" fmla="val 51924"/>
                <a:gd name="adj3" fmla="val -103698"/>
                <a:gd name="adj4" fmla="val -197220"/>
              </a:avLst>
            </a:prstGeom>
            <a:solidFill>
              <a:srgbClr val="FFFEF5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number of elements (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length</a:t>
              </a: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0835B5F-5144-786A-F6E6-E466501F409A}"/>
              </a:ext>
            </a:extLst>
          </p:cNvPr>
          <p:cNvGrpSpPr/>
          <p:nvPr/>
        </p:nvGrpSpPr>
        <p:grpSpPr>
          <a:xfrm>
            <a:off x="1794250" y="3359630"/>
            <a:ext cx="4497220" cy="2849230"/>
            <a:chOff x="1794250" y="3359630"/>
            <a:chExt cx="4497220" cy="28492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2957D7C-9B83-7B45-8ECA-914B131AD090}"/>
                </a:ext>
              </a:extLst>
            </p:cNvPr>
            <p:cNvGrpSpPr/>
            <p:nvPr/>
          </p:nvGrpSpPr>
          <p:grpSpPr>
            <a:xfrm>
              <a:off x="1794250" y="3359630"/>
              <a:ext cx="3806294" cy="1409558"/>
              <a:chOff x="2057197" y="3891561"/>
              <a:chExt cx="3806294" cy="1409558"/>
            </a:xfrm>
          </p:grpSpPr>
          <p:pic>
            <p:nvPicPr>
              <p:cNvPr id="3" name="Picture 2" descr="A picture containing diagram&#10;&#10;Description automatically generated">
                <a:extLst>
                  <a:ext uri="{FF2B5EF4-FFF2-40B4-BE49-F238E27FC236}">
                    <a16:creationId xmlns:a16="http://schemas.microsoft.com/office/drawing/2014/main" id="{DF69C7E2-5B26-6448-832F-217322A24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7197" y="3891561"/>
                <a:ext cx="2259068" cy="1409558"/>
              </a:xfrm>
              <a:prstGeom prst="rect">
                <a:avLst/>
              </a:prstGeom>
            </p:spPr>
          </p:pic>
          <p:sp>
            <p:nvSpPr>
              <p:cNvPr id="4" name="Right Brace 3">
                <a:extLst>
                  <a:ext uri="{FF2B5EF4-FFF2-40B4-BE49-F238E27FC236}">
                    <a16:creationId xmlns:a16="http://schemas.microsoft.com/office/drawing/2014/main" id="{1ED29C66-5599-7B43-B0C1-29D5D1A74BDC}"/>
                  </a:ext>
                </a:extLst>
              </p:cNvPr>
              <p:cNvSpPr/>
              <p:nvPr/>
            </p:nvSpPr>
            <p:spPr bwMode="auto">
              <a:xfrm>
                <a:off x="4311847" y="4566523"/>
                <a:ext cx="168514" cy="635429"/>
              </a:xfrm>
              <a:prstGeom prst="rightBrace">
                <a:avLst>
                  <a:gd name="adj1" fmla="val 48608"/>
                  <a:gd name="adj2" fmla="val 50000"/>
                </a:avLst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L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8" name="Text Box 8">
                <a:extLst>
                  <a:ext uri="{FF2B5EF4-FFF2-40B4-BE49-F238E27FC236}">
                    <a16:creationId xmlns:a16="http://schemas.microsoft.com/office/drawing/2014/main" id="{4C4DEE57-B25D-EC40-B910-9DFBBF108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2295" y="4730348"/>
                <a:ext cx="1421196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sz="1400" b="0" dirty="0">
                    <a:latin typeface="Times New Roman"/>
                    <a:cs typeface="Times New Roman"/>
                  </a:rPr>
                  <a:t>1000 values</a:t>
                </a:r>
              </a:p>
            </p:txBody>
          </p:sp>
        </p:grpSp>
        <p:sp>
          <p:nvSpPr>
            <p:cNvPr id="19" name="Rounded Rectangular Callout 18">
              <a:extLst>
                <a:ext uri="{FF2B5EF4-FFF2-40B4-BE49-F238E27FC236}">
                  <a16:creationId xmlns:a16="http://schemas.microsoft.com/office/drawing/2014/main" id="{AD0B15E9-F4F3-6442-9939-318E057A94A2}"/>
                </a:ext>
              </a:extLst>
            </p:cNvPr>
            <p:cNvSpPr/>
            <p:nvPr/>
          </p:nvSpPr>
          <p:spPr>
            <a:xfrm>
              <a:off x="3175789" y="4769188"/>
              <a:ext cx="3115681" cy="1439672"/>
            </a:xfrm>
            <a:prstGeom prst="wedgeRoundRectCallout">
              <a:avLst>
                <a:gd name="adj1" fmla="val -76550"/>
                <a:gd name="adj2" fmla="val -5758"/>
                <a:gd name="adj3" fmla="val 16667"/>
              </a:avLst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tlCol="0" anchor="t" anchorCtr="0"/>
            <a:lstStyle/>
            <a:p>
              <a:pPr marL="0" lvl="1" indent="0">
                <a:lnSpc>
                  <a:spcPct val="100000"/>
                </a:lnSpc>
                <a:spcBef>
                  <a:spcPts val="600"/>
                </a:spcBef>
                <a:buClr>
                  <a:schemeClr val="bg1"/>
                </a:buClr>
                <a:buNone/>
              </a:pPr>
              <a:r>
                <a:rPr kumimoji="0"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Array elements are initialized according to the array data type:</a:t>
              </a:r>
            </a:p>
            <a:p>
              <a:pPr marL="171450" lvl="1" indent="-171450">
                <a:lnSpc>
                  <a:spcPct val="10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kumimoji="0"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int</a:t>
              </a:r>
              <a:r>
                <a:rPr kumimoji="0" lang="en-US" sz="12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kumimoji="0"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long</a:t>
              </a:r>
              <a:r>
                <a:rPr kumimoji="0" lang="en-US" sz="12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kumimoji="0"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char</a:t>
              </a:r>
              <a:r>
                <a:rPr kumimoji="0" lang="en-US" sz="12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  </a:t>
              </a:r>
              <a:r>
                <a:rPr kumimoji="0"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0</a:t>
              </a:r>
            </a:p>
            <a:p>
              <a:pPr marL="171450" lvl="1" indent="-171450">
                <a:lnSpc>
                  <a:spcPct val="10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kumimoji="0"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double</a:t>
              </a:r>
              <a:r>
                <a:rPr kumimoji="0" lang="en-US" sz="12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                 </a:t>
              </a:r>
              <a:r>
                <a:rPr kumimoji="0"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0.0</a:t>
              </a:r>
            </a:p>
            <a:p>
              <a:pPr marL="171450" lvl="1" indent="-171450">
                <a:lnSpc>
                  <a:spcPct val="10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kumimoji="0"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boolean</a:t>
              </a:r>
              <a:r>
                <a:rPr kumimoji="0" lang="en-US" sz="12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               </a:t>
              </a:r>
              <a:r>
                <a:rPr kumimoji="0"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Times New Roman" charset="0"/>
                  <a:cs typeface="Consolas" panose="020B0609020204030204" pitchFamily="49" charset="0"/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445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Array construction</a:t>
            </a:r>
            <a:r>
              <a:rPr kumimoji="0" lang="en-US" sz="1600" dirty="0"/>
              <a:t>: </a:t>
            </a:r>
            <a:r>
              <a:rPr kumimoji="0" lang="en-US" sz="1400" dirty="0"/>
              <a:t>three versions  / options</a:t>
            </a:r>
            <a:endParaRPr kumimoji="0"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F95610-4145-1B4F-9322-8F3C04D51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19" y="1173503"/>
            <a:ext cx="4274086" cy="59949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182880" tIns="108000" rIns="0" bIns="90000" anchor="t" anchorCtr="0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Declares a 1000-element array, initialized with 0’s:</a:t>
            </a:r>
            <a:endParaRPr lang="en-US" sz="1200" dirty="0">
              <a:solidFill>
                <a:srgbClr val="931968"/>
              </a:solidFill>
              <a:latin typeface="Consolas"/>
              <a:ea typeface="Monaco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int[] arr = new int[1000]; </a:t>
            </a:r>
            <a:endParaRPr lang="en-US" sz="1200" dirty="0"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2F1E9D4-76D0-7F42-9000-81CA010D1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680" y="722287"/>
            <a:ext cx="5554005" cy="2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114300" lvl="1" indent="0">
              <a:spcBef>
                <a:spcPts val="600"/>
              </a:spcBef>
              <a:buFont typeface="Monotype Sorts" charset="2"/>
              <a:buNone/>
            </a:pPr>
            <a:r>
              <a:rPr kumimoji="0" lang="en-US" sz="1600" dirty="0">
                <a:latin typeface="Times New Roman"/>
                <a:cs typeface="Times New Roman"/>
              </a:rPr>
              <a:t>One-stage declaration and construction: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A17344-9A52-9548-985F-C06E03191D7A}"/>
              </a:ext>
            </a:extLst>
          </p:cNvPr>
          <p:cNvGrpSpPr/>
          <p:nvPr/>
        </p:nvGrpSpPr>
        <p:grpSpPr>
          <a:xfrm>
            <a:off x="5042770" y="678182"/>
            <a:ext cx="2750884" cy="1544670"/>
            <a:chOff x="4532845" y="1728924"/>
            <a:chExt cx="2750884" cy="1544670"/>
          </a:xfrm>
        </p:grpSpPr>
        <p:sp>
          <p:nvSpPr>
            <p:cNvPr id="28" name="Text Box 10">
              <a:extLst>
                <a:ext uri="{FF2B5EF4-FFF2-40B4-BE49-F238E27FC236}">
                  <a16:creationId xmlns:a16="http://schemas.microsoft.com/office/drawing/2014/main" id="{77C4801F-8C26-0D4B-8F2E-A9E52F52C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067061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10</a:t>
              </a: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B3930B81-0746-5746-AB9F-87B202892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381386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0" name="Text Box 13">
              <a:extLst>
                <a:ext uri="{FF2B5EF4-FFF2-40B4-BE49-F238E27FC236}">
                  <a16:creationId xmlns:a16="http://schemas.microsoft.com/office/drawing/2014/main" id="{D1725072-7F22-5245-B2C4-A4AB0D65E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845" y="2371861"/>
              <a:ext cx="9906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200" dirty="0">
                  <a:latin typeface="Consolas"/>
                  <a:cs typeface="Consolas"/>
                </a:rPr>
                <a:t>arr</a:t>
              </a:r>
            </a:p>
          </p:txBody>
        </p:sp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F5558F42-3A36-E542-93EC-B30C9E213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181" y="1728924"/>
              <a:ext cx="11430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b="0" dirty="0">
                  <a:latin typeface="Times New Roman"/>
                  <a:cs typeface="Times New Roman"/>
                </a:rPr>
                <a:t>RAM</a:t>
              </a:r>
            </a:p>
          </p:txBody>
        </p:sp>
        <p:sp>
          <p:nvSpPr>
            <p:cNvPr id="32" name="Text Box 22">
              <a:extLst>
                <a:ext uri="{FF2B5EF4-FFF2-40B4-BE49-F238E27FC236}">
                  <a16:creationId xmlns:a16="http://schemas.microsoft.com/office/drawing/2014/main" id="{CD8DE222-20BC-444D-AD86-15A94EB8D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676661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. . .</a:t>
              </a:r>
            </a:p>
          </p:txBody>
        </p:sp>
        <p:sp>
          <p:nvSpPr>
            <p:cNvPr id="33" name="Text Box 44">
              <a:extLst>
                <a:ext uri="{FF2B5EF4-FFF2-40B4-BE49-F238E27FC236}">
                  <a16:creationId xmlns:a16="http://schemas.microsoft.com/office/drawing/2014/main" id="{E69E2CD1-5F67-FD49-B6A5-96A5F363B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067061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 </a:t>
              </a:r>
            </a:p>
          </p:txBody>
        </p:sp>
        <p:sp>
          <p:nvSpPr>
            <p:cNvPr id="34" name="Text Box 46">
              <a:extLst>
                <a:ext uri="{FF2B5EF4-FFF2-40B4-BE49-F238E27FC236}">
                  <a16:creationId xmlns:a16="http://schemas.microsoft.com/office/drawing/2014/main" id="{C3307F00-0A47-574A-95B4-A3E239881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381386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 </a:t>
              </a:r>
            </a:p>
          </p:txBody>
        </p:sp>
        <p:sp>
          <p:nvSpPr>
            <p:cNvPr id="35" name="Text Box 56">
              <a:extLst>
                <a:ext uri="{FF2B5EF4-FFF2-40B4-BE49-F238E27FC236}">
                  <a16:creationId xmlns:a16="http://schemas.microsoft.com/office/drawing/2014/main" id="{59BF34CA-B630-FE47-81CD-0A02ED522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445" y="2676661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...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3A62642-ECC9-D940-BC2A-46B5BC79B34E}"/>
                </a:ext>
              </a:extLst>
            </p:cNvPr>
            <p:cNvSpPr/>
            <p:nvPr/>
          </p:nvSpPr>
          <p:spPr bwMode="auto">
            <a:xfrm>
              <a:off x="6831148" y="2401801"/>
              <a:ext cx="452581" cy="8717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13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L" sz="1200"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rPr>
                <a:t>0</a:t>
              </a:r>
              <a:endParaRPr kumimoji="0" lang="en-IL" sz="1200" baseline="-25000"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ts val="13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dirty="0"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rPr>
                <a:t>0</a:t>
              </a:r>
              <a:endParaRPr kumimoji="0" lang="en-IL" sz="1200" baseline="-25000"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endParaRPr>
            </a:p>
            <a:p>
              <a:pPr algn="ctr">
                <a:lnSpc>
                  <a:spcPts val="1380"/>
                </a:lnSpc>
              </a:pPr>
              <a:r>
                <a:rPr kumimoji="0" lang="en-IL" sz="1200"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rPr>
                <a:t>0</a:t>
              </a:r>
              <a:endParaRPr kumimoji="0" lang="en-IL" sz="1200" baseline="-25000"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L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rPr>
                <a:t>...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94E0CB5-0EB5-6641-92E5-02459FF1BD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75140" y="2538549"/>
              <a:ext cx="756008" cy="9133"/>
            </a:xfrm>
            <a:prstGeom prst="straightConnector1">
              <a:avLst/>
            </a:prstGeom>
            <a:ln w="19050">
              <a:headEnd type="none" w="med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74003-9DD2-014F-BAD5-024761AF1845}"/>
              </a:ext>
            </a:extLst>
          </p:cNvPr>
          <p:cNvGrpSpPr/>
          <p:nvPr/>
        </p:nvGrpSpPr>
        <p:grpSpPr>
          <a:xfrm>
            <a:off x="413830" y="5016246"/>
            <a:ext cx="7414082" cy="1510678"/>
            <a:chOff x="413830" y="5016246"/>
            <a:chExt cx="7414082" cy="151067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870315-B79D-4044-858A-634ED584D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319" y="5463054"/>
              <a:ext cx="4480451" cy="70386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ctr" anchorCtr="0">
              <a:prstTxWarp prst="textNoShape">
                <a:avLst/>
              </a:prstTxWarp>
              <a:noAutofit/>
            </a:bodyPr>
            <a:lstStyle/>
            <a:p>
              <a:pPr marL="342900" indent="-342900">
                <a:spcBef>
                  <a:spcPts val="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</a:pPr>
              <a:r>
                <a:rPr lang="en-US" sz="1200" dirty="0">
                  <a:solidFill>
                    <a:srgbClr val="006600"/>
                  </a:solidFill>
                  <a:latin typeface="Times New Roman" panose="02020603050405020304" pitchFamily="18" charset="0"/>
                  <a:ea typeface="Monaco"/>
                  <a:cs typeface="Times New Roman" panose="02020603050405020304" pitchFamily="18" charset="0"/>
                </a:rPr>
                <a:t>// Declares a 5-element array, and initializes it with values:</a:t>
              </a:r>
              <a:endPara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endParaRPr>
            </a:p>
            <a:p>
              <a:pPr marL="342900" indent="-342900">
                <a:spcBef>
                  <a:spcPts val="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</a:pPr>
              <a:r>
                <a:rPr lang="en-US" sz="1200" dirty="0">
                  <a:latin typeface="Consolas"/>
                  <a:ea typeface="Consolas"/>
                  <a:cs typeface="Consolas"/>
                </a:rPr>
                <a:t>int[] arr = {75, 60, 80, 60, 90};</a:t>
              </a:r>
              <a:endParaRPr lang="en-US" sz="1200" dirty="0">
                <a:latin typeface="Consolas" charset="0"/>
                <a:cs typeface="Consolas" charset="0"/>
              </a:endParaRPr>
            </a:p>
          </p:txBody>
        </p:sp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F014D7B9-0804-D446-8954-6532179CE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830" y="5029106"/>
              <a:ext cx="5297960" cy="416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114300" lvl="1" indent="0">
                <a:spcBef>
                  <a:spcPts val="600"/>
                </a:spcBef>
                <a:buNone/>
              </a:pPr>
              <a:r>
                <a:rPr kumimoji="0" lang="en-US" sz="1600" dirty="0">
                  <a:latin typeface="Times New Roman"/>
                  <a:cs typeface="Times New Roman"/>
                </a:rPr>
                <a:t>One-stage declaration, construction, and initialization: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BAF1E07-DBAA-BF4F-A1E6-349F0F3FE2B6}"/>
                </a:ext>
              </a:extLst>
            </p:cNvPr>
            <p:cNvGrpSpPr/>
            <p:nvPr/>
          </p:nvGrpSpPr>
          <p:grpSpPr>
            <a:xfrm>
              <a:off x="5077028" y="5016246"/>
              <a:ext cx="2750884" cy="1510678"/>
              <a:chOff x="4532845" y="1785918"/>
              <a:chExt cx="2750884" cy="1510678"/>
            </a:xfrm>
          </p:grpSpPr>
          <p:sp>
            <p:nvSpPr>
              <p:cNvPr id="38" name="Text Box 10">
                <a:extLst>
                  <a:ext uri="{FF2B5EF4-FFF2-40B4-BE49-F238E27FC236}">
                    <a16:creationId xmlns:a16="http://schemas.microsoft.com/office/drawing/2014/main" id="{18EB8BD6-F367-054D-A003-D07CBA1E9E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3445" y="20670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10</a:t>
                </a:r>
              </a:p>
            </p:txBody>
          </p:sp>
          <p:sp>
            <p:nvSpPr>
              <p:cNvPr id="39" name="Text Box 12">
                <a:extLst>
                  <a:ext uri="{FF2B5EF4-FFF2-40B4-BE49-F238E27FC236}">
                    <a16:creationId xmlns:a16="http://schemas.microsoft.com/office/drawing/2014/main" id="{804BB872-4B0E-6849-8CF0-C41BA019BE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3445" y="2381386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endParaRPr lang="en-US" sz="1400" dirty="0">
                  <a:latin typeface="Consolas"/>
                  <a:cs typeface="Consolas"/>
                </a:endParaRPr>
              </a:p>
            </p:txBody>
          </p:sp>
          <p:sp>
            <p:nvSpPr>
              <p:cNvPr id="40" name="Text Box 13">
                <a:extLst>
                  <a:ext uri="{FF2B5EF4-FFF2-40B4-BE49-F238E27FC236}">
                    <a16:creationId xmlns:a16="http://schemas.microsoft.com/office/drawing/2014/main" id="{13B8C3BF-29AC-B44D-841E-D55A8F156E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2845" y="2371861"/>
                <a:ext cx="990600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arr</a:t>
                </a:r>
              </a:p>
            </p:txBody>
          </p:sp>
          <p:sp>
            <p:nvSpPr>
              <p:cNvPr id="41" name="Rectangle 15">
                <a:extLst>
                  <a:ext uri="{FF2B5EF4-FFF2-40B4-BE49-F238E27FC236}">
                    <a16:creationId xmlns:a16="http://schemas.microsoft.com/office/drawing/2014/main" id="{104053D2-9050-3544-A8AB-D791854CA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865" y="1785918"/>
                <a:ext cx="11430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200" b="0" dirty="0">
                    <a:latin typeface="Times New Roman"/>
                    <a:cs typeface="Times New Roman"/>
                  </a:rPr>
                  <a:t>RAM</a:t>
                </a:r>
              </a:p>
            </p:txBody>
          </p:sp>
          <p:sp>
            <p:nvSpPr>
              <p:cNvPr id="42" name="Text Box 22">
                <a:extLst>
                  <a:ext uri="{FF2B5EF4-FFF2-40B4-BE49-F238E27FC236}">
                    <a16:creationId xmlns:a16="http://schemas.microsoft.com/office/drawing/2014/main" id="{325E9A67-80BC-EA45-B699-9A3F242B6D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3445" y="26766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. . .</a:t>
                </a:r>
              </a:p>
            </p:txBody>
          </p:sp>
          <p:sp>
            <p:nvSpPr>
              <p:cNvPr id="43" name="Text Box 44">
                <a:extLst>
                  <a:ext uri="{FF2B5EF4-FFF2-40B4-BE49-F238E27FC236}">
                    <a16:creationId xmlns:a16="http://schemas.microsoft.com/office/drawing/2014/main" id="{C867A76C-6C6F-814E-899B-FC15F85C3A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3445" y="20670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 </a:t>
                </a:r>
              </a:p>
            </p:txBody>
          </p:sp>
          <p:sp>
            <p:nvSpPr>
              <p:cNvPr id="44" name="Text Box 46">
                <a:extLst>
                  <a:ext uri="{FF2B5EF4-FFF2-40B4-BE49-F238E27FC236}">
                    <a16:creationId xmlns:a16="http://schemas.microsoft.com/office/drawing/2014/main" id="{0C554CD6-D452-7D4B-8605-84DB6FFFF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3445" y="2381386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 </a:t>
                </a:r>
              </a:p>
            </p:txBody>
          </p:sp>
          <p:sp>
            <p:nvSpPr>
              <p:cNvPr id="45" name="Text Box 56">
                <a:extLst>
                  <a:ext uri="{FF2B5EF4-FFF2-40B4-BE49-F238E27FC236}">
                    <a16:creationId xmlns:a16="http://schemas.microsoft.com/office/drawing/2014/main" id="{00A8DBFA-A352-8A48-B79F-8EDDBAF27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3445" y="26766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...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AA7E5D25-201B-B54C-A7A3-BFF56EE06D12}"/>
                  </a:ext>
                </a:extLst>
              </p:cNvPr>
              <p:cNvSpPr/>
              <p:nvPr/>
            </p:nvSpPr>
            <p:spPr bwMode="auto">
              <a:xfrm>
                <a:off x="6831148" y="2401801"/>
                <a:ext cx="452581" cy="89479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148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dirty="0">
                    <a:latin typeface="Consolas" panose="020B0609020204030204" pitchFamily="49" charset="0"/>
                    <a:ea typeface="ＭＳ Ｐゴシック" charset="-128"/>
                    <a:cs typeface="Consolas" panose="020B0609020204030204" pitchFamily="49" charset="0"/>
                  </a:rPr>
                  <a:t>75</a:t>
                </a:r>
              </a:p>
              <a:p>
                <a:pPr marL="0" marR="0" indent="0" algn="ctr" defTabSz="914400" rtl="0" eaLnBrk="0" fontAlgn="base" latinLnBrk="0" hangingPunct="0">
                  <a:lnSpc>
                    <a:spcPts val="148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-128"/>
                    <a:cs typeface="Consolas" panose="020B0609020204030204" pitchFamily="49" charset="0"/>
                  </a:rPr>
                  <a:t>60</a:t>
                </a:r>
              </a:p>
              <a:p>
                <a:pPr marL="0" marR="0" indent="0" algn="ctr" defTabSz="914400" rtl="0" eaLnBrk="0" fontAlgn="base" latinLnBrk="0" hangingPunct="0">
                  <a:lnSpc>
                    <a:spcPts val="148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dirty="0">
                    <a:latin typeface="Consolas" panose="020B0609020204030204" pitchFamily="49" charset="0"/>
                    <a:ea typeface="ＭＳ Ｐゴシック" charset="-128"/>
                    <a:cs typeface="Consolas" panose="020B0609020204030204" pitchFamily="49" charset="0"/>
                  </a:rPr>
                  <a:t>80</a:t>
                </a:r>
              </a:p>
              <a:p>
                <a:pPr marL="0" marR="0" indent="0" algn="ctr" defTabSz="914400" rtl="0" eaLnBrk="0" fontAlgn="base" latinLnBrk="0" hangingPunct="0">
                  <a:lnSpc>
                    <a:spcPts val="148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-128"/>
                    <a:cs typeface="Consolas" panose="020B0609020204030204" pitchFamily="49" charset="0"/>
                  </a:rPr>
                  <a:t>90</a:t>
                </a:r>
                <a:endParaRPr kumimoji="0" lang="en-IL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L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9657B5-F3EA-CB4A-892D-1C1EB89A40D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075140" y="2524261"/>
                <a:ext cx="745041" cy="14287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83612B6-2CAB-D647-B6E8-1481E072CE93}"/>
              </a:ext>
            </a:extLst>
          </p:cNvPr>
          <p:cNvGrpSpPr/>
          <p:nvPr/>
        </p:nvGrpSpPr>
        <p:grpSpPr>
          <a:xfrm>
            <a:off x="336681" y="2264464"/>
            <a:ext cx="7460328" cy="2766330"/>
            <a:chOff x="336681" y="2264464"/>
            <a:chExt cx="7460328" cy="27663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8994527-3ADC-6A42-9BBC-0CBA1AA27B3B}"/>
                </a:ext>
              </a:extLst>
            </p:cNvPr>
            <p:cNvGrpSpPr/>
            <p:nvPr/>
          </p:nvGrpSpPr>
          <p:grpSpPr>
            <a:xfrm>
              <a:off x="336681" y="2264464"/>
              <a:ext cx="5554004" cy="2177525"/>
              <a:chOff x="819925" y="3268413"/>
              <a:chExt cx="5554004" cy="2177525"/>
            </a:xfrm>
          </p:grpSpPr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1019047" y="3684513"/>
                <a:ext cx="4422179" cy="176142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lIns="182880" tIns="108000" rIns="0" bIns="90000" anchor="t" anchorCtr="0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Monaco"/>
                    <a:cs typeface="Times New Roman" panose="02020603050405020304" pitchFamily="18" charset="0"/>
                  </a:rPr>
                  <a:t>// Declares a reference variable, initialized to </a:t>
                </a:r>
                <a:r>
                  <a:rPr lang="en-US" sz="1200" dirty="0">
                    <a:solidFill>
                      <a:srgbClr val="006600"/>
                    </a:solidFill>
                    <a:latin typeface="Consolas" panose="020B0609020204030204" pitchFamily="49" charset="0"/>
                    <a:ea typeface="Monaco"/>
                    <a:cs typeface="Consolas" panose="020B0609020204030204" pitchFamily="49" charset="0"/>
                  </a:rPr>
                  <a:t>null</a:t>
                </a:r>
                <a:r>
                  <a:rPr lang="en-US" sz="12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Monaco"/>
                    <a:cs typeface="Times New Roman" panose="02020603050405020304" pitchFamily="18" charset="0"/>
                  </a:rPr>
                  <a:t>: </a:t>
                </a:r>
                <a:endParaRPr lang="en-US" sz="1200" dirty="0">
                  <a:solidFill>
                    <a:srgbClr val="931968"/>
                  </a:solidFill>
                  <a:latin typeface="Consolas"/>
                  <a:ea typeface="Monaco"/>
                  <a:cs typeface="Consolas"/>
                </a:endParaRPr>
              </a:p>
              <a:p>
                <a:pPr>
                  <a:spcBef>
                    <a:spcPts val="300"/>
                  </a:spcBef>
                </a:pPr>
                <a:r>
                  <a:rPr lang="en-US" sz="1200" dirty="0">
                    <a:latin typeface="Consolas"/>
                    <a:ea typeface="Monaco"/>
                    <a:cs typeface="Consolas"/>
                  </a:rPr>
                  <a:t>int[] arr;         </a:t>
                </a:r>
                <a:endParaRPr lang="en-US" sz="1200" dirty="0">
                  <a:latin typeface="Times New Roman" panose="02020603050405020304" pitchFamily="18" charset="0"/>
                  <a:ea typeface="Monaco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latin typeface="Consolas"/>
                    <a:ea typeface="Monaco"/>
                    <a:cs typeface="Consolas"/>
                  </a:rPr>
                  <a:t>...                   </a:t>
                </a:r>
                <a:endParaRPr lang="en-US" sz="1200" dirty="0">
                  <a:latin typeface="Times New Roman" panose="02020603050405020304" pitchFamily="18" charset="0"/>
                  <a:ea typeface="Monaco"/>
                  <a:cs typeface="Times New Roman" panose="02020603050405020304" pitchFamily="18" charset="0"/>
                </a:endParaRPr>
              </a:p>
              <a:p>
                <a:endParaRPr lang="en-US" sz="120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endParaRPr>
              </a:p>
              <a:p>
                <a:r>
                  <a:rPr lang="en-US" sz="12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Later in the program …</a:t>
                </a:r>
              </a:p>
              <a:p>
                <a:r>
                  <a:rPr lang="en-US" sz="12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Constructs the array, </a:t>
                </a:r>
                <a:r>
                  <a:rPr lang="en-US" sz="12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Monaco"/>
                    <a:cs typeface="Times New Roman" panose="02020603050405020304" pitchFamily="18" charset="0"/>
                  </a:rPr>
                  <a:t>and makes the variable </a:t>
                </a:r>
                <a:r>
                  <a:rPr lang="en-US" sz="1200" dirty="0">
                    <a:solidFill>
                      <a:srgbClr val="006600"/>
                    </a:solidFill>
                    <a:latin typeface="Consolas" panose="020B0609020204030204" pitchFamily="49" charset="0"/>
                    <a:ea typeface="Monaco"/>
                    <a:cs typeface="Consolas" panose="020B0609020204030204" pitchFamily="49" charset="0"/>
                  </a:rPr>
                  <a:t>arr</a:t>
                </a:r>
                <a:r>
                  <a:rPr lang="en-US" sz="12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Monaco"/>
                    <a:cs typeface="Times New Roman" panose="02020603050405020304" pitchFamily="18" charset="0"/>
                  </a:rPr>
                  <a:t> refer to it:</a:t>
                </a:r>
                <a:endParaRPr lang="en-US" sz="12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"/>
                  </a:spcBef>
                </a:pPr>
                <a:r>
                  <a:rPr lang="en-US" sz="1200" dirty="0">
                    <a:latin typeface="Consolas"/>
                    <a:ea typeface="Monaco"/>
                    <a:cs typeface="Consolas"/>
                  </a:rPr>
                  <a:t>arr = new int[1000];</a:t>
                </a:r>
                <a:endParaRPr lang="en-US" sz="1200" dirty="0">
                  <a:latin typeface="Times New Roman" panose="02020603050405020304" pitchFamily="18" charset="0"/>
                  <a:ea typeface="Monaco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latin typeface="Consolas"/>
                    <a:ea typeface="Monaco"/>
                    <a:cs typeface="Consolas"/>
                  </a:rPr>
                  <a:t>...                  </a:t>
                </a:r>
                <a:endParaRPr lang="en-US" sz="1200" dirty="0">
                  <a:latin typeface="Times New Roman" panose="02020603050405020304" pitchFamily="18" charset="0"/>
                  <a:ea typeface="Monaco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76388E89-7CA5-D949-B921-881616180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925" y="3268413"/>
                <a:ext cx="5554004" cy="416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114300" lvl="1" indent="0">
                  <a:spcBef>
                    <a:spcPts val="600"/>
                  </a:spcBef>
                  <a:buNone/>
                </a:pPr>
                <a:r>
                  <a:rPr kumimoji="0" lang="en-US" sz="1600" dirty="0">
                    <a:latin typeface="Times New Roman"/>
                    <a:cs typeface="Times New Roman"/>
                  </a:rPr>
                  <a:t>Declare first, construct later: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3D1FCF-2650-AB48-A034-9A0FC9A9EBBB}"/>
                </a:ext>
              </a:extLst>
            </p:cNvPr>
            <p:cNvGrpSpPr/>
            <p:nvPr/>
          </p:nvGrpSpPr>
          <p:grpSpPr>
            <a:xfrm>
              <a:off x="6036725" y="2368912"/>
              <a:ext cx="1760284" cy="2661882"/>
              <a:chOff x="5523445" y="611712"/>
              <a:chExt cx="1760284" cy="2661882"/>
            </a:xfrm>
          </p:grpSpPr>
          <p:sp>
            <p:nvSpPr>
              <p:cNvPr id="49" name="Text Box 10">
                <a:extLst>
                  <a:ext uri="{FF2B5EF4-FFF2-40B4-BE49-F238E27FC236}">
                    <a16:creationId xmlns:a16="http://schemas.microsoft.com/office/drawing/2014/main" id="{44A64AC6-3D62-524A-8F4D-4F1A82CB68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3445" y="20670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10</a:t>
                </a:r>
              </a:p>
            </p:txBody>
          </p:sp>
          <p:sp>
            <p:nvSpPr>
              <p:cNvPr id="50" name="Text Box 12">
                <a:extLst>
                  <a:ext uri="{FF2B5EF4-FFF2-40B4-BE49-F238E27FC236}">
                    <a16:creationId xmlns:a16="http://schemas.microsoft.com/office/drawing/2014/main" id="{965440DF-E486-EF41-A5F7-65BA3548E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3445" y="2381386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endParaRPr lang="en-US" sz="1400" dirty="0">
                  <a:latin typeface="Consolas"/>
                  <a:cs typeface="Consolas"/>
                </a:endParaRPr>
              </a:p>
            </p:txBody>
          </p:sp>
          <p:sp>
            <p:nvSpPr>
              <p:cNvPr id="52" name="Rectangle 15">
                <a:extLst>
                  <a:ext uri="{FF2B5EF4-FFF2-40B4-BE49-F238E27FC236}">
                    <a16:creationId xmlns:a16="http://schemas.microsoft.com/office/drawing/2014/main" id="{60CB1A27-DCDB-0A4E-B122-BD359B467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7132" y="611712"/>
                <a:ext cx="11430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200" b="0" dirty="0">
                    <a:latin typeface="Times New Roman"/>
                    <a:cs typeface="Times New Roman"/>
                  </a:rPr>
                  <a:t>RAM</a:t>
                </a:r>
              </a:p>
            </p:txBody>
          </p:sp>
          <p:sp>
            <p:nvSpPr>
              <p:cNvPr id="53" name="Text Box 22">
                <a:extLst>
                  <a:ext uri="{FF2B5EF4-FFF2-40B4-BE49-F238E27FC236}">
                    <a16:creationId xmlns:a16="http://schemas.microsoft.com/office/drawing/2014/main" id="{F62B7445-AB1A-C043-A1B7-A3A1FC212F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3445" y="26766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. . .</a:t>
                </a:r>
              </a:p>
            </p:txBody>
          </p:sp>
          <p:sp>
            <p:nvSpPr>
              <p:cNvPr id="54" name="Text Box 44">
                <a:extLst>
                  <a:ext uri="{FF2B5EF4-FFF2-40B4-BE49-F238E27FC236}">
                    <a16:creationId xmlns:a16="http://schemas.microsoft.com/office/drawing/2014/main" id="{39EDC469-BC48-5B41-B2B3-97E393A28E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3445" y="20670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 </a:t>
                </a:r>
              </a:p>
            </p:txBody>
          </p:sp>
          <p:sp>
            <p:nvSpPr>
              <p:cNvPr id="55" name="Text Box 46">
                <a:extLst>
                  <a:ext uri="{FF2B5EF4-FFF2-40B4-BE49-F238E27FC236}">
                    <a16:creationId xmlns:a16="http://schemas.microsoft.com/office/drawing/2014/main" id="{A6D4C275-39F2-8444-A5EB-F2F4257C4D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3445" y="2381386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 </a:t>
                </a:r>
              </a:p>
            </p:txBody>
          </p:sp>
          <p:sp>
            <p:nvSpPr>
              <p:cNvPr id="56" name="Text Box 56">
                <a:extLst>
                  <a:ext uri="{FF2B5EF4-FFF2-40B4-BE49-F238E27FC236}">
                    <a16:creationId xmlns:a16="http://schemas.microsoft.com/office/drawing/2014/main" id="{5CE03A7C-7FC7-FF4F-B39B-5123511BB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3445" y="26766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...</a:t>
                </a: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DF364975-F36F-1241-BCBF-4B2025EEB398}"/>
                  </a:ext>
                </a:extLst>
              </p:cNvPr>
              <p:cNvSpPr/>
              <p:nvPr/>
            </p:nvSpPr>
            <p:spPr bwMode="auto">
              <a:xfrm>
                <a:off x="6831148" y="2401801"/>
                <a:ext cx="452581" cy="8717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138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L" sz="1200">
                    <a:latin typeface="Consolas" panose="020B0609020204030204" pitchFamily="49" charset="0"/>
                    <a:ea typeface="ＭＳ Ｐゴシック" charset="-128"/>
                    <a:cs typeface="Consolas" panose="020B0609020204030204" pitchFamily="49" charset="0"/>
                  </a:rPr>
                  <a:t>0</a:t>
                </a:r>
                <a:endParaRPr kumimoji="0" lang="en-IL" sz="1200" baseline="-25000"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ts val="138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dirty="0">
                    <a:latin typeface="Consolas" panose="020B0609020204030204" pitchFamily="49" charset="0"/>
                    <a:ea typeface="ＭＳ Ｐゴシック" charset="-128"/>
                    <a:cs typeface="Consolas" panose="020B0609020204030204" pitchFamily="49" charset="0"/>
                  </a:rPr>
                  <a:t>0</a:t>
                </a:r>
                <a:endParaRPr kumimoji="0" lang="en-IL" sz="1200" baseline="-25000"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endParaRPr>
              </a:p>
              <a:p>
                <a:pPr algn="ctr">
                  <a:lnSpc>
                    <a:spcPts val="1380"/>
                  </a:lnSpc>
                </a:pPr>
                <a:r>
                  <a:rPr kumimoji="0" lang="en-IL" sz="1200">
                    <a:latin typeface="Consolas" panose="020B0609020204030204" pitchFamily="49" charset="0"/>
                    <a:ea typeface="ＭＳ Ｐゴシック" charset="-128"/>
                    <a:cs typeface="Consolas" panose="020B0609020204030204" pitchFamily="49" charset="0"/>
                  </a:rPr>
                  <a:t>0</a:t>
                </a:r>
                <a:endParaRPr kumimoji="0" lang="en-IL" sz="1200" baseline="-25000"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L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-128"/>
                    <a:cs typeface="Consolas" panose="020B0609020204030204" pitchFamily="49" charset="0"/>
                  </a:rPr>
                  <a:t>...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L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endParaRP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0335E9F-D751-3340-A5FD-DD4264F055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075140" y="2533134"/>
                <a:ext cx="741408" cy="5415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D47D0ED-60CB-1646-97C7-6948CE7C3AF4}"/>
                </a:ext>
              </a:extLst>
            </p:cNvPr>
            <p:cNvGrpSpPr/>
            <p:nvPr/>
          </p:nvGrpSpPr>
          <p:grpSpPr>
            <a:xfrm>
              <a:off x="5064013" y="2666317"/>
              <a:ext cx="1799304" cy="923925"/>
              <a:chOff x="4562341" y="2067061"/>
              <a:chExt cx="1799304" cy="923925"/>
            </a:xfrm>
          </p:grpSpPr>
          <p:sp>
            <p:nvSpPr>
              <p:cNvPr id="60" name="Text Box 10">
                <a:extLst>
                  <a:ext uri="{FF2B5EF4-FFF2-40B4-BE49-F238E27FC236}">
                    <a16:creationId xmlns:a16="http://schemas.microsoft.com/office/drawing/2014/main" id="{0AE821E7-E424-4447-83CB-A1EC915E03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3445" y="20670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10</a:t>
                </a:r>
              </a:p>
            </p:txBody>
          </p:sp>
          <p:sp>
            <p:nvSpPr>
              <p:cNvPr id="61" name="Text Box 12">
                <a:extLst>
                  <a:ext uri="{FF2B5EF4-FFF2-40B4-BE49-F238E27FC236}">
                    <a16:creationId xmlns:a16="http://schemas.microsoft.com/office/drawing/2014/main" id="{4CA833EE-4FAA-A049-87F4-07126D9FDE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3445" y="2381386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endParaRPr lang="en-US" sz="1400" dirty="0">
                  <a:latin typeface="Consolas"/>
                  <a:cs typeface="Consolas"/>
                </a:endParaRPr>
              </a:p>
            </p:txBody>
          </p:sp>
          <p:sp>
            <p:nvSpPr>
              <p:cNvPr id="62" name="Text Box 13">
                <a:extLst>
                  <a:ext uri="{FF2B5EF4-FFF2-40B4-BE49-F238E27FC236}">
                    <a16:creationId xmlns:a16="http://schemas.microsoft.com/office/drawing/2014/main" id="{4B1197CB-9717-CA4B-BC42-B03008A59F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2341" y="2371861"/>
                <a:ext cx="990600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200" dirty="0">
                    <a:latin typeface="Consolas"/>
                    <a:cs typeface="Consolas"/>
                  </a:rPr>
                  <a:t>arr</a:t>
                </a:r>
              </a:p>
            </p:txBody>
          </p:sp>
          <p:sp>
            <p:nvSpPr>
              <p:cNvPr id="64" name="Text Box 22">
                <a:extLst>
                  <a:ext uri="{FF2B5EF4-FFF2-40B4-BE49-F238E27FC236}">
                    <a16:creationId xmlns:a16="http://schemas.microsoft.com/office/drawing/2014/main" id="{4DDB4BFC-55EE-D84D-8F25-9D00C2BAD4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3445" y="26766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. . .</a:t>
                </a:r>
              </a:p>
            </p:txBody>
          </p:sp>
          <p:sp>
            <p:nvSpPr>
              <p:cNvPr id="65" name="Text Box 44">
                <a:extLst>
                  <a:ext uri="{FF2B5EF4-FFF2-40B4-BE49-F238E27FC236}">
                    <a16:creationId xmlns:a16="http://schemas.microsoft.com/office/drawing/2014/main" id="{6886A110-73A0-4C44-875E-FC51E6992F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3445" y="20670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 </a:t>
                </a:r>
              </a:p>
            </p:txBody>
          </p:sp>
          <p:sp>
            <p:nvSpPr>
              <p:cNvPr id="66" name="Text Box 46">
                <a:extLst>
                  <a:ext uri="{FF2B5EF4-FFF2-40B4-BE49-F238E27FC236}">
                    <a16:creationId xmlns:a16="http://schemas.microsoft.com/office/drawing/2014/main" id="{C0E3EFE8-1928-694C-BB00-179D4D078D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3445" y="2381386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 </a:t>
                </a:r>
                <a:r>
                  <a:rPr lang="en-US" sz="1200" dirty="0">
                    <a:latin typeface="Consolas"/>
                    <a:cs typeface="Consolas"/>
                  </a:rPr>
                  <a:t>null</a:t>
                </a:r>
                <a:endParaRPr lang="en-US" sz="1400" dirty="0">
                  <a:latin typeface="Consolas"/>
                  <a:cs typeface="Consolas"/>
                </a:endParaRPr>
              </a:p>
            </p:txBody>
          </p:sp>
          <p:sp>
            <p:nvSpPr>
              <p:cNvPr id="67" name="Text Box 56">
                <a:extLst>
                  <a:ext uri="{FF2B5EF4-FFF2-40B4-BE49-F238E27FC236}">
                    <a16:creationId xmlns:a16="http://schemas.microsoft.com/office/drawing/2014/main" id="{48B3D1B3-614A-924E-A3FF-E09400526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3445" y="26766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latin typeface="Consolas"/>
                    <a:cs typeface="Consolas"/>
                  </a:rPr>
                  <a:t>...</a:t>
                </a:r>
              </a:p>
            </p:txBody>
          </p:sp>
        </p:grpSp>
        <p:sp>
          <p:nvSpPr>
            <p:cNvPr id="51" name="Text Box 13">
              <a:extLst>
                <a:ext uri="{FF2B5EF4-FFF2-40B4-BE49-F238E27FC236}">
                  <a16:creationId xmlns:a16="http://schemas.microsoft.com/office/drawing/2014/main" id="{87E20DA1-34F2-D540-826B-6E2A0F23B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2415" y="4136188"/>
              <a:ext cx="9906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200" dirty="0">
                  <a:latin typeface="Consolas"/>
                  <a:cs typeface="Consolas"/>
                </a:rPr>
                <a:t>arr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526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c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introc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c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32217</TotalTime>
  <Words>8753</Words>
  <Application>Microsoft Macintosh PowerPoint</Application>
  <PresentationFormat>On-screen Show (4:3)</PresentationFormat>
  <Paragraphs>1692</Paragraphs>
  <Slides>56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ＭＳ Ｐゴシック</vt:lpstr>
      <vt:lpstr>Arial</vt:lpstr>
      <vt:lpstr>Comic Sans MS</vt:lpstr>
      <vt:lpstr>Consolas</vt:lpstr>
      <vt:lpstr>Courier New</vt:lpstr>
      <vt:lpstr>Menlo</vt:lpstr>
      <vt:lpstr>Monotype Sorts</vt:lpstr>
      <vt:lpstr>Times New Roman</vt:lpstr>
      <vt:lpstr>Wingdings</vt:lpstr>
      <vt:lpstr>1_introcs</vt:lpstr>
      <vt:lpstr>PowerPoint Presentation</vt:lpstr>
      <vt:lpstr>The big picture</vt:lpstr>
      <vt:lpstr>The big picture</vt:lpstr>
      <vt:lpstr>Arrays</vt:lpstr>
      <vt:lpstr>Arrays</vt:lpstr>
      <vt:lpstr>Array variables </vt:lpstr>
      <vt:lpstr>Array variables </vt:lpstr>
      <vt:lpstr>Array construction </vt:lpstr>
      <vt:lpstr>Array construction: three versions  / options</vt:lpstr>
      <vt:lpstr>Array processing example: DNA</vt:lpstr>
      <vt:lpstr>Array processing example: DNA</vt:lpstr>
      <vt:lpstr>Array processing example: Sales reporting</vt:lpstr>
      <vt:lpstr>Array processing example: Sales reporting</vt:lpstr>
      <vt:lpstr>Array processing example: Sales reporting</vt:lpstr>
      <vt:lpstr>Array processing example: Sales reporting</vt:lpstr>
      <vt:lpstr>Array processing example: Sales reporting</vt:lpstr>
      <vt:lpstr>Array processing example: Sales reporting</vt:lpstr>
      <vt:lpstr>Array processing example: Sales reporting</vt:lpstr>
      <vt:lpstr>Array processing example: Sales reporting</vt:lpstr>
      <vt:lpstr>A library of array processing functions</vt:lpstr>
      <vt:lpstr>A library of array processing functions</vt:lpstr>
      <vt:lpstr>Arrays, part I</vt:lpstr>
      <vt:lpstr>Mutable / Immutable</vt:lpstr>
      <vt:lpstr>Mutable / Immutable</vt:lpstr>
      <vt:lpstr>Mutable / Immutable</vt:lpstr>
      <vt:lpstr>Mutable / Immutable</vt:lpstr>
      <vt:lpstr>Mutable / Immutable</vt:lpstr>
      <vt:lpstr>Arrays, part I</vt:lpstr>
      <vt:lpstr>Letter frequency</vt:lpstr>
      <vt:lpstr>Letter frequency</vt:lpstr>
      <vt:lpstr>Letter frequency</vt:lpstr>
      <vt:lpstr>Letter frequency</vt:lpstr>
      <vt:lpstr>Letter frequency</vt:lpstr>
      <vt:lpstr>Arrays, part I</vt:lpstr>
      <vt:lpstr>Monte Carlo simulation</vt:lpstr>
      <vt:lpstr>Monte Carlo simulation: Example</vt:lpstr>
      <vt:lpstr>Probability distribution functions</vt:lpstr>
      <vt:lpstr>Generating pseudo-random values from a given distribution</vt:lpstr>
      <vt:lpstr>Generating pseudo-random values from a given distribution: Testing</vt:lpstr>
      <vt:lpstr>Generating pseudo-random values from a given distribution: Testing</vt:lpstr>
      <vt:lpstr>Generating pseudo-random values from a given distribution: Testing</vt:lpstr>
      <vt:lpstr>The law of large numbers</vt:lpstr>
      <vt:lpstr>Arrays, part I</vt:lpstr>
      <vt:lpstr>Reversing an array</vt:lpstr>
      <vt:lpstr>Reversing an array (in place)</vt:lpstr>
      <vt:lpstr>Reversing an array</vt:lpstr>
      <vt:lpstr>Reversing an array</vt:lpstr>
      <vt:lpstr>Reversing an array</vt:lpstr>
      <vt:lpstr>Reversing an array</vt:lpstr>
      <vt:lpstr>Reversing an array</vt:lpstr>
      <vt:lpstr>Reversing an array</vt:lpstr>
      <vt:lpstr>Arrays, part I</vt:lpstr>
      <vt:lpstr>Side effects (same reverse functions example)</vt:lpstr>
      <vt:lpstr>Side effects</vt:lpstr>
      <vt:lpstr>Side effects</vt:lpstr>
      <vt:lpstr>PowerPoint Presentation</vt:lpstr>
    </vt:vector>
  </TitlesOfParts>
  <Manager/>
  <Company>Princeton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 of Two:  Trace</dc:title>
  <dc:subject/>
  <dc:creator>Kevin Wayne</dc:creator>
  <cp:keywords/>
  <dc:description/>
  <cp:lastModifiedBy>Schocken Shimon</cp:lastModifiedBy>
  <cp:revision>994</cp:revision>
  <dcterms:created xsi:type="dcterms:W3CDTF">2010-03-25T13:24:56Z</dcterms:created>
  <dcterms:modified xsi:type="dcterms:W3CDTF">2024-09-12T05:10:32Z</dcterms:modified>
  <cp:category/>
</cp:coreProperties>
</file>