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15"/>
  </p:notesMasterIdLst>
  <p:handoutMasterIdLst>
    <p:handoutMasterId r:id="rId16"/>
  </p:handoutMasterIdLst>
  <p:sldIdLst>
    <p:sldId id="942" r:id="rId2"/>
    <p:sldId id="1001" r:id="rId3"/>
    <p:sldId id="994" r:id="rId4"/>
    <p:sldId id="995" r:id="rId5"/>
    <p:sldId id="972" r:id="rId6"/>
    <p:sldId id="996" r:id="rId7"/>
    <p:sldId id="997" r:id="rId8"/>
    <p:sldId id="973" r:id="rId9"/>
    <p:sldId id="971" r:id="rId10"/>
    <p:sldId id="999" r:id="rId11"/>
    <p:sldId id="998" r:id="rId12"/>
    <p:sldId id="947" r:id="rId13"/>
    <p:sldId id="1000" r:id="rId14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E1D0"/>
    <a:srgbClr val="00FF00"/>
    <a:srgbClr val="EAD320"/>
    <a:srgbClr val="990033"/>
    <a:srgbClr val="CC0000"/>
    <a:srgbClr val="003399"/>
    <a:srgbClr val="FFFFE5"/>
    <a:srgbClr val="6600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90476" autoAdjust="0"/>
  </p:normalViewPr>
  <p:slideViewPr>
    <p:cSldViewPr snapToGrid="0" snapToObjects="1">
      <p:cViewPr varScale="1">
        <p:scale>
          <a:sx n="111" d="100"/>
          <a:sy n="111" d="100"/>
        </p:scale>
        <p:origin x="24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11/18/20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11/18/20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2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2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596672" y="6578262"/>
            <a:ext cx="786152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Herzliya, 2017, lecture 4-2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Shimon Schocken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IDC Herzliya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4569" y="2431543"/>
            <a:ext cx="3521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he-IL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Memory Management</a:t>
            </a:r>
          </a:p>
          <a:p>
            <a:pPr algn="ctr">
              <a:spcBef>
                <a:spcPts val="1200"/>
              </a:spcBef>
            </a:pPr>
            <a:r>
              <a:rPr lang="en-US" dirty="0">
                <a:latin typeface="Times New Roman"/>
                <a:cs typeface="Times New Roman"/>
              </a:rPr>
              <a:t>a low-level perspective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101" y="3690770"/>
            <a:ext cx="3805981" cy="25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8229600" y="17208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    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-1;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following code is not recommended,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and is shown only for teaching purposes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[3] = 1000;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4" name="Rectangle 103"/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  <p:sp>
        <p:nvSpPr>
          <p:cNvPr id="71" name="Text Box 24">
            <a:extLst>
              <a:ext uri="{FF2B5EF4-FFF2-40B4-BE49-F238E27FC236}">
                <a16:creationId xmlns:a16="http://schemas.microsoft.com/office/drawing/2014/main" id="{0711BD4D-2381-6045-AA3B-1AF3201D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FC34CB5D-92E7-7146-A9D6-ED45EDD8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0" name="Text Box 26">
            <a:extLst>
              <a:ext uri="{FF2B5EF4-FFF2-40B4-BE49-F238E27FC236}">
                <a16:creationId xmlns:a16="http://schemas.microsoft.com/office/drawing/2014/main" id="{C77AC588-133A-2B46-A0FF-92FF7881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ACBD021-DB65-2245-B41E-1281A2CDB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68700"/>
            <a:ext cx="838200" cy="6309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  <a:p>
            <a:pPr algn="r">
              <a:spcBef>
                <a:spcPct val="50000"/>
              </a:spcBef>
            </a:pPr>
            <a:r>
              <a:rPr lang="he-IL" sz="1400" dirty="0">
                <a:latin typeface="Consolas"/>
                <a:cs typeface="Consolas"/>
              </a:rPr>
              <a:t>3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56545033-E11B-334A-A098-274585D9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3" name="Text Box 29">
            <a:extLst>
              <a:ext uri="{FF2B5EF4-FFF2-40B4-BE49-F238E27FC236}">
                <a16:creationId xmlns:a16="http://schemas.microsoft.com/office/drawing/2014/main" id="{BA9C0C3D-DBA0-FA41-92A4-A512F6B8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5" name="Text Box 30">
            <a:extLst>
              <a:ext uri="{FF2B5EF4-FFF2-40B4-BE49-F238E27FC236}">
                <a16:creationId xmlns:a16="http://schemas.microsoft.com/office/drawing/2014/main" id="{156A1E3C-BC21-3049-9487-5AA2BF76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6" name="Text Box 31">
            <a:extLst>
              <a:ext uri="{FF2B5EF4-FFF2-40B4-BE49-F238E27FC236}">
                <a16:creationId xmlns:a16="http://schemas.microsoft.com/office/drawing/2014/main" id="{8F389131-267D-8A4E-BD9E-7037232F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E268A89E-8520-304A-ADA4-0F24962D5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8" name="Text Box 37">
            <a:extLst>
              <a:ext uri="{FF2B5EF4-FFF2-40B4-BE49-F238E27FC236}">
                <a16:creationId xmlns:a16="http://schemas.microsoft.com/office/drawing/2014/main" id="{65987A6C-D3EB-9C40-904B-55EF1282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9" name="Text Box 38">
            <a:extLst>
              <a:ext uri="{FF2B5EF4-FFF2-40B4-BE49-F238E27FC236}">
                <a16:creationId xmlns:a16="http://schemas.microsoft.com/office/drawing/2014/main" id="{7B65E398-60A9-C347-8CC8-859E4806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0" name="Text Box 39">
            <a:extLst>
              <a:ext uri="{FF2B5EF4-FFF2-40B4-BE49-F238E27FC236}">
                <a16:creationId xmlns:a16="http://schemas.microsoft.com/office/drawing/2014/main" id="{400FF759-84D0-6D42-9740-82A17C8E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1" name="Text Box 58">
            <a:extLst>
              <a:ext uri="{FF2B5EF4-FFF2-40B4-BE49-F238E27FC236}">
                <a16:creationId xmlns:a16="http://schemas.microsoft.com/office/drawing/2014/main" id="{CA4DDF04-A790-0448-B104-39BB31C3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2" name="Text Box 59">
            <a:extLst>
              <a:ext uri="{FF2B5EF4-FFF2-40B4-BE49-F238E27FC236}">
                <a16:creationId xmlns:a16="http://schemas.microsoft.com/office/drawing/2014/main" id="{C6F8E0B0-3CA2-0244-84F0-CFFB22D7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93" name="Text Box 60">
            <a:extLst>
              <a:ext uri="{FF2B5EF4-FFF2-40B4-BE49-F238E27FC236}">
                <a16:creationId xmlns:a16="http://schemas.microsoft.com/office/drawing/2014/main" id="{42F048F3-51FB-E048-807F-C7EBA0BD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4" name="Text Box 61">
            <a:extLst>
              <a:ext uri="{FF2B5EF4-FFF2-40B4-BE49-F238E27FC236}">
                <a16:creationId xmlns:a16="http://schemas.microsoft.com/office/drawing/2014/main" id="{8C87C884-FB7F-5042-AB80-ABE73160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95" name="Text Box 62">
            <a:extLst>
              <a:ext uri="{FF2B5EF4-FFF2-40B4-BE49-F238E27FC236}">
                <a16:creationId xmlns:a16="http://schemas.microsoft.com/office/drawing/2014/main" id="{8A42F158-C9D0-5A40-9CE8-E836CD1F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6" name="Text Box 63">
            <a:extLst>
              <a:ext uri="{FF2B5EF4-FFF2-40B4-BE49-F238E27FC236}">
                <a16:creationId xmlns:a16="http://schemas.microsoft.com/office/drawing/2014/main" id="{D2E35E1A-0B0D-1241-B146-2D6AC2350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6BCFD24F-0F1D-C24A-A553-70D3B4B51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8" name="Text Box 74">
            <a:extLst>
              <a:ext uri="{FF2B5EF4-FFF2-40B4-BE49-F238E27FC236}">
                <a16:creationId xmlns:a16="http://schemas.microsoft.com/office/drawing/2014/main" id="{E19F1CA3-A955-FE45-AF45-FC5E2B85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9" name="Text Box 75">
            <a:extLst>
              <a:ext uri="{FF2B5EF4-FFF2-40B4-BE49-F238E27FC236}">
                <a16:creationId xmlns:a16="http://schemas.microsoft.com/office/drawing/2014/main" id="{3A29148A-9F79-3741-9D3B-620C6004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100" name="Text Box 76">
            <a:extLst>
              <a:ext uri="{FF2B5EF4-FFF2-40B4-BE49-F238E27FC236}">
                <a16:creationId xmlns:a16="http://schemas.microsoft.com/office/drawing/2014/main" id="{2EE0A491-BFCF-884A-B32C-AB607D42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01" name="Text Box 81">
            <a:extLst>
              <a:ext uri="{FF2B5EF4-FFF2-40B4-BE49-F238E27FC236}">
                <a16:creationId xmlns:a16="http://schemas.microsoft.com/office/drawing/2014/main" id="{6A0B6E88-6411-2D4C-89C9-4080FDB6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02" name="Text Box 82">
            <a:extLst>
              <a:ext uri="{FF2B5EF4-FFF2-40B4-BE49-F238E27FC236}">
                <a16:creationId xmlns:a16="http://schemas.microsoft.com/office/drawing/2014/main" id="{74FC3F88-EC61-EA40-AABB-B5117DC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03" name="Text Box 83">
            <a:extLst>
              <a:ext uri="{FF2B5EF4-FFF2-40B4-BE49-F238E27FC236}">
                <a16:creationId xmlns:a16="http://schemas.microsoft.com/office/drawing/2014/main" id="{5DB509EE-A33C-5241-819C-20E543C1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104" name="Text Box 84">
            <a:extLst>
              <a:ext uri="{FF2B5EF4-FFF2-40B4-BE49-F238E27FC236}">
                <a16:creationId xmlns:a16="http://schemas.microsoft.com/office/drawing/2014/main" id="{05180AB1-DFFC-EA4C-9072-BC851227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05" name="AutoShape 85" descr="Bouquet">
            <a:extLst>
              <a:ext uri="{FF2B5EF4-FFF2-40B4-BE49-F238E27FC236}">
                <a16:creationId xmlns:a16="http://schemas.microsoft.com/office/drawing/2014/main" id="{1096AB27-CBE0-3845-BA82-6A1CBD37B081}"/>
              </a:ext>
            </a:extLst>
          </p:cNvPr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8F85991C-0421-D743-ACF9-E117FE02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107" name="Text Box 91">
            <a:extLst>
              <a:ext uri="{FF2B5EF4-FFF2-40B4-BE49-F238E27FC236}">
                <a16:creationId xmlns:a16="http://schemas.microsoft.com/office/drawing/2014/main" id="{54832B63-2ABA-F842-A058-16809283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108" name="Text Box 92">
            <a:extLst>
              <a:ext uri="{FF2B5EF4-FFF2-40B4-BE49-F238E27FC236}">
                <a16:creationId xmlns:a16="http://schemas.microsoft.com/office/drawing/2014/main" id="{CBB774A8-9345-4242-A0B1-27C097C6D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109" name="Text Box 93">
            <a:extLst>
              <a:ext uri="{FF2B5EF4-FFF2-40B4-BE49-F238E27FC236}">
                <a16:creationId xmlns:a16="http://schemas.microsoft.com/office/drawing/2014/main" id="{A31BA830-BE9D-6643-AE58-C7743A15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110" name="Text Box 94">
            <a:extLst>
              <a:ext uri="{FF2B5EF4-FFF2-40B4-BE49-F238E27FC236}">
                <a16:creationId xmlns:a16="http://schemas.microsoft.com/office/drawing/2014/main" id="{20C1CF50-9836-D74D-BAD8-DFDBE1C4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111" name="Text Box 95">
            <a:extLst>
              <a:ext uri="{FF2B5EF4-FFF2-40B4-BE49-F238E27FC236}">
                <a16:creationId xmlns:a16="http://schemas.microsoft.com/office/drawing/2014/main" id="{15454B04-A38E-884F-B54D-D35F3B1E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112" name="Text Box 97">
            <a:extLst>
              <a:ext uri="{FF2B5EF4-FFF2-40B4-BE49-F238E27FC236}">
                <a16:creationId xmlns:a16="http://schemas.microsoft.com/office/drawing/2014/main" id="{04E92B81-2E3D-1940-9E42-A4E25C711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13" name="Text Box 98">
            <a:extLst>
              <a:ext uri="{FF2B5EF4-FFF2-40B4-BE49-F238E27FC236}">
                <a16:creationId xmlns:a16="http://schemas.microsoft.com/office/drawing/2014/main" id="{434C9F84-9363-FC4C-9E35-5DC23CBC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0847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8229600" y="17208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    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-1;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following code is not recommended,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and is shown only for teaching purposes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[3] = 1000;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40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.print(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[3]);  </a:t>
            </a: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will print 1000.</a:t>
            </a:r>
            <a:endParaRPr lang="en-US" sz="1400" dirty="0">
              <a:latin typeface="Consolas" charset="0"/>
              <a:cs typeface="Consolas" charset="0"/>
            </a:endParaRPr>
          </a:p>
        </p:txBody>
      </p:sp>
      <p:sp>
        <p:nvSpPr>
          <p:cNvPr id="74" name="Rectangle 103"/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  <p:sp>
        <p:nvSpPr>
          <p:cNvPr id="71" name="Text Box 24">
            <a:extLst>
              <a:ext uri="{FF2B5EF4-FFF2-40B4-BE49-F238E27FC236}">
                <a16:creationId xmlns:a16="http://schemas.microsoft.com/office/drawing/2014/main" id="{0711BD4D-2381-6045-AA3B-1AF3201D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FC34CB5D-92E7-7146-A9D6-ED45EDD8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0" name="Text Box 26">
            <a:extLst>
              <a:ext uri="{FF2B5EF4-FFF2-40B4-BE49-F238E27FC236}">
                <a16:creationId xmlns:a16="http://schemas.microsoft.com/office/drawing/2014/main" id="{C77AC588-133A-2B46-A0FF-92FF7881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ACBD021-DB65-2245-B41E-1281A2CDB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68700"/>
            <a:ext cx="838200" cy="6309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1000</a:t>
            </a:r>
          </a:p>
          <a:p>
            <a:pPr algn="r">
              <a:spcBef>
                <a:spcPct val="50000"/>
              </a:spcBef>
            </a:pPr>
            <a:r>
              <a:rPr lang="he-IL" sz="1400" dirty="0">
                <a:latin typeface="Consolas"/>
                <a:cs typeface="Consolas"/>
              </a:rPr>
              <a:t>3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56545033-E11B-334A-A098-274585D9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3" name="Text Box 29">
            <a:extLst>
              <a:ext uri="{FF2B5EF4-FFF2-40B4-BE49-F238E27FC236}">
                <a16:creationId xmlns:a16="http://schemas.microsoft.com/office/drawing/2014/main" id="{BA9C0C3D-DBA0-FA41-92A4-A512F6B8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5" name="Text Box 30">
            <a:extLst>
              <a:ext uri="{FF2B5EF4-FFF2-40B4-BE49-F238E27FC236}">
                <a16:creationId xmlns:a16="http://schemas.microsoft.com/office/drawing/2014/main" id="{156A1E3C-BC21-3049-9487-5AA2BF76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6" name="Text Box 31">
            <a:extLst>
              <a:ext uri="{FF2B5EF4-FFF2-40B4-BE49-F238E27FC236}">
                <a16:creationId xmlns:a16="http://schemas.microsoft.com/office/drawing/2014/main" id="{8F389131-267D-8A4E-BD9E-7037232F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E268A89E-8520-304A-ADA4-0F24962D5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8" name="Text Box 37">
            <a:extLst>
              <a:ext uri="{FF2B5EF4-FFF2-40B4-BE49-F238E27FC236}">
                <a16:creationId xmlns:a16="http://schemas.microsoft.com/office/drawing/2014/main" id="{65987A6C-D3EB-9C40-904B-55EF1282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9" name="Text Box 38">
            <a:extLst>
              <a:ext uri="{FF2B5EF4-FFF2-40B4-BE49-F238E27FC236}">
                <a16:creationId xmlns:a16="http://schemas.microsoft.com/office/drawing/2014/main" id="{7B65E398-60A9-C347-8CC8-859E4806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0" name="Text Box 39">
            <a:extLst>
              <a:ext uri="{FF2B5EF4-FFF2-40B4-BE49-F238E27FC236}">
                <a16:creationId xmlns:a16="http://schemas.microsoft.com/office/drawing/2014/main" id="{400FF759-84D0-6D42-9740-82A17C8E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1" name="Text Box 58">
            <a:extLst>
              <a:ext uri="{FF2B5EF4-FFF2-40B4-BE49-F238E27FC236}">
                <a16:creationId xmlns:a16="http://schemas.microsoft.com/office/drawing/2014/main" id="{CA4DDF04-A790-0448-B104-39BB31C3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2" name="Text Box 59">
            <a:extLst>
              <a:ext uri="{FF2B5EF4-FFF2-40B4-BE49-F238E27FC236}">
                <a16:creationId xmlns:a16="http://schemas.microsoft.com/office/drawing/2014/main" id="{C6F8E0B0-3CA2-0244-84F0-CFFB22D7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93" name="Text Box 60">
            <a:extLst>
              <a:ext uri="{FF2B5EF4-FFF2-40B4-BE49-F238E27FC236}">
                <a16:creationId xmlns:a16="http://schemas.microsoft.com/office/drawing/2014/main" id="{42F048F3-51FB-E048-807F-C7EBA0BD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4" name="Text Box 61">
            <a:extLst>
              <a:ext uri="{FF2B5EF4-FFF2-40B4-BE49-F238E27FC236}">
                <a16:creationId xmlns:a16="http://schemas.microsoft.com/office/drawing/2014/main" id="{8C87C884-FB7F-5042-AB80-ABE73160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95" name="Text Box 62">
            <a:extLst>
              <a:ext uri="{FF2B5EF4-FFF2-40B4-BE49-F238E27FC236}">
                <a16:creationId xmlns:a16="http://schemas.microsoft.com/office/drawing/2014/main" id="{8A42F158-C9D0-5A40-9CE8-E836CD1F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6" name="Text Box 63">
            <a:extLst>
              <a:ext uri="{FF2B5EF4-FFF2-40B4-BE49-F238E27FC236}">
                <a16:creationId xmlns:a16="http://schemas.microsoft.com/office/drawing/2014/main" id="{D2E35E1A-0B0D-1241-B146-2D6AC2350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6BCFD24F-0F1D-C24A-A553-70D3B4B51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8" name="Text Box 74">
            <a:extLst>
              <a:ext uri="{FF2B5EF4-FFF2-40B4-BE49-F238E27FC236}">
                <a16:creationId xmlns:a16="http://schemas.microsoft.com/office/drawing/2014/main" id="{E19F1CA3-A955-FE45-AF45-FC5E2B85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9" name="Text Box 75">
            <a:extLst>
              <a:ext uri="{FF2B5EF4-FFF2-40B4-BE49-F238E27FC236}">
                <a16:creationId xmlns:a16="http://schemas.microsoft.com/office/drawing/2014/main" id="{3A29148A-9F79-3741-9D3B-620C6004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100" name="Text Box 76">
            <a:extLst>
              <a:ext uri="{FF2B5EF4-FFF2-40B4-BE49-F238E27FC236}">
                <a16:creationId xmlns:a16="http://schemas.microsoft.com/office/drawing/2014/main" id="{2EE0A491-BFCF-884A-B32C-AB607D42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01" name="Text Box 81">
            <a:extLst>
              <a:ext uri="{FF2B5EF4-FFF2-40B4-BE49-F238E27FC236}">
                <a16:creationId xmlns:a16="http://schemas.microsoft.com/office/drawing/2014/main" id="{6A0B6E88-6411-2D4C-89C9-4080FDB6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02" name="Text Box 82">
            <a:extLst>
              <a:ext uri="{FF2B5EF4-FFF2-40B4-BE49-F238E27FC236}">
                <a16:creationId xmlns:a16="http://schemas.microsoft.com/office/drawing/2014/main" id="{74FC3F88-EC61-EA40-AABB-B5117DC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03" name="Text Box 83">
            <a:extLst>
              <a:ext uri="{FF2B5EF4-FFF2-40B4-BE49-F238E27FC236}">
                <a16:creationId xmlns:a16="http://schemas.microsoft.com/office/drawing/2014/main" id="{5DB509EE-A33C-5241-819C-20E543C1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104" name="Text Box 84">
            <a:extLst>
              <a:ext uri="{FF2B5EF4-FFF2-40B4-BE49-F238E27FC236}">
                <a16:creationId xmlns:a16="http://schemas.microsoft.com/office/drawing/2014/main" id="{05180AB1-DFFC-EA4C-9072-BC851227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05" name="AutoShape 85" descr="Bouquet">
            <a:extLst>
              <a:ext uri="{FF2B5EF4-FFF2-40B4-BE49-F238E27FC236}">
                <a16:creationId xmlns:a16="http://schemas.microsoft.com/office/drawing/2014/main" id="{1096AB27-CBE0-3845-BA82-6A1CBD37B081}"/>
              </a:ext>
            </a:extLst>
          </p:cNvPr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8F85991C-0421-D743-ACF9-E117FE02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107" name="Text Box 91">
            <a:extLst>
              <a:ext uri="{FF2B5EF4-FFF2-40B4-BE49-F238E27FC236}">
                <a16:creationId xmlns:a16="http://schemas.microsoft.com/office/drawing/2014/main" id="{54832B63-2ABA-F842-A058-16809283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108" name="Text Box 92">
            <a:extLst>
              <a:ext uri="{FF2B5EF4-FFF2-40B4-BE49-F238E27FC236}">
                <a16:creationId xmlns:a16="http://schemas.microsoft.com/office/drawing/2014/main" id="{CBB774A8-9345-4242-A0B1-27C097C6D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109" name="Text Box 93">
            <a:extLst>
              <a:ext uri="{FF2B5EF4-FFF2-40B4-BE49-F238E27FC236}">
                <a16:creationId xmlns:a16="http://schemas.microsoft.com/office/drawing/2014/main" id="{A31BA830-BE9D-6643-AE58-C7743A15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110" name="Text Box 94">
            <a:extLst>
              <a:ext uri="{FF2B5EF4-FFF2-40B4-BE49-F238E27FC236}">
                <a16:creationId xmlns:a16="http://schemas.microsoft.com/office/drawing/2014/main" id="{20C1CF50-9836-D74D-BAD8-DFDBE1C4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111" name="Text Box 95">
            <a:extLst>
              <a:ext uri="{FF2B5EF4-FFF2-40B4-BE49-F238E27FC236}">
                <a16:creationId xmlns:a16="http://schemas.microsoft.com/office/drawing/2014/main" id="{15454B04-A38E-884F-B54D-D35F3B1E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112" name="Text Box 97">
            <a:extLst>
              <a:ext uri="{FF2B5EF4-FFF2-40B4-BE49-F238E27FC236}">
                <a16:creationId xmlns:a16="http://schemas.microsoft.com/office/drawing/2014/main" id="{04E92B81-2E3D-1940-9E42-A4E25C711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13" name="Text Box 98">
            <a:extLst>
              <a:ext uri="{FF2B5EF4-FFF2-40B4-BE49-F238E27FC236}">
                <a16:creationId xmlns:a16="http://schemas.microsoft.com/office/drawing/2014/main" id="{434C9F84-9363-FC4C-9E35-5DC23CBC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224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names of arrays and objects </a:t>
            </a:r>
            <a:r>
              <a:rPr lang="en-US" sz="1800" dirty="0"/>
              <a:t>(</a:t>
            </a:r>
            <a:r>
              <a:rPr lang="en-US" sz="1800" i="1" dirty="0"/>
              <a:t>hash codes</a:t>
            </a:r>
            <a:r>
              <a:rPr lang="en-US" sz="1800" dirty="0"/>
              <a:t>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42FD1-0C0E-E44A-9208-3015924AD69B}"/>
              </a:ext>
            </a:extLst>
          </p:cNvPr>
          <p:cNvGrpSpPr/>
          <p:nvPr/>
        </p:nvGrpSpPr>
        <p:grpSpPr>
          <a:xfrm>
            <a:off x="618703" y="746863"/>
            <a:ext cx="8565204" cy="5760275"/>
            <a:chOff x="618703" y="746863"/>
            <a:chExt cx="8565204" cy="5760275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7315200" y="11334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324600" y="11334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315200" y="14382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</a:t>
              </a: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324600" y="14382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10102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7315200" y="1752600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6324600" y="17430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10103</a:t>
              </a: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8229600" y="1720850"/>
              <a:ext cx="889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y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7314824" y="809769"/>
              <a:ext cx="11430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400" b="0" dirty="0">
                  <a:latin typeface="Times New Roman"/>
                  <a:cs typeface="Times New Roman"/>
                </a:rPr>
                <a:t>RAM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7315200" y="20478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6324600" y="20478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 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7315200" y="2660650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7315200" y="2965450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7315200" y="32797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315200" y="356870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1000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7315200" y="387985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7315200" y="418465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7315200" y="448945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7315200" y="4794250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7315200" y="51085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8229600" y="1416050"/>
              <a:ext cx="889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x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7315200" y="5086350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7315200" y="5391150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7315200" y="57054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7315200" y="11334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6324600" y="11334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7315200" y="14382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45119</a:t>
              </a: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7315200" y="1752600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45119</a:t>
              </a:r>
            </a:p>
          </p:txBody>
        </p:sp>
        <p:sp>
          <p:nvSpPr>
            <p:cNvPr id="44" name="Text Box 56"/>
            <p:cNvSpPr txBox="1">
              <a:spLocks noChangeArrowheads="1"/>
            </p:cNvSpPr>
            <p:nvPr/>
          </p:nvSpPr>
          <p:spPr bwMode="auto">
            <a:xfrm>
              <a:off x="7315200" y="20478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6324600" y="20478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 </a:t>
              </a:r>
            </a:p>
          </p:txBody>
        </p:sp>
        <p:sp>
          <p:nvSpPr>
            <p:cNvPr id="46" name="Text Box 58"/>
            <p:cNvSpPr txBox="1">
              <a:spLocks noChangeArrowheads="1"/>
            </p:cNvSpPr>
            <p:nvPr/>
          </p:nvSpPr>
          <p:spPr bwMode="auto">
            <a:xfrm>
              <a:off x="7315200" y="266700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47" name="Text Box 59"/>
            <p:cNvSpPr txBox="1">
              <a:spLocks noChangeArrowheads="1"/>
            </p:cNvSpPr>
            <p:nvPr/>
          </p:nvSpPr>
          <p:spPr bwMode="auto">
            <a:xfrm>
              <a:off x="6324600" y="26606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45119</a:t>
              </a:r>
            </a:p>
          </p:txBody>
        </p:sp>
        <p:sp>
          <p:nvSpPr>
            <p:cNvPr id="48" name="Text Box 60"/>
            <p:cNvSpPr txBox="1">
              <a:spLocks noChangeArrowheads="1"/>
            </p:cNvSpPr>
            <p:nvPr/>
          </p:nvSpPr>
          <p:spPr bwMode="auto">
            <a:xfrm>
              <a:off x="7315200" y="296545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6324600" y="29654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45120 </a:t>
              </a:r>
            </a:p>
          </p:txBody>
        </p:sp>
        <p:sp>
          <p:nvSpPr>
            <p:cNvPr id="50" name="Text Box 62"/>
            <p:cNvSpPr txBox="1">
              <a:spLocks noChangeArrowheads="1"/>
            </p:cNvSpPr>
            <p:nvPr/>
          </p:nvSpPr>
          <p:spPr bwMode="auto">
            <a:xfrm>
              <a:off x="7315200" y="3279775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6324600" y="32797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45121</a:t>
              </a:r>
            </a:p>
          </p:txBody>
        </p:sp>
        <p:sp>
          <p:nvSpPr>
            <p:cNvPr id="52" name="Text Box 72"/>
            <p:cNvSpPr txBox="1">
              <a:spLocks noChangeArrowheads="1"/>
            </p:cNvSpPr>
            <p:nvPr/>
          </p:nvSpPr>
          <p:spPr bwMode="auto">
            <a:xfrm>
              <a:off x="7315200" y="479425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53" name="Text Box 74"/>
            <p:cNvSpPr txBox="1">
              <a:spLocks noChangeArrowheads="1"/>
            </p:cNvSpPr>
            <p:nvPr/>
          </p:nvSpPr>
          <p:spPr bwMode="auto">
            <a:xfrm>
              <a:off x="7315200" y="5108575"/>
              <a:ext cx="838200" cy="314325"/>
            </a:xfrm>
            <a:prstGeom prst="rect">
              <a:avLst/>
            </a:prstGeom>
            <a:solidFill>
              <a:srgbClr val="FFDEB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4" name="Text Box 75"/>
            <p:cNvSpPr txBox="1">
              <a:spLocks noChangeArrowheads="1"/>
            </p:cNvSpPr>
            <p:nvPr/>
          </p:nvSpPr>
          <p:spPr bwMode="auto">
            <a:xfrm>
              <a:off x="6324600" y="51085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45127</a:t>
              </a:r>
            </a:p>
          </p:txBody>
        </p:sp>
        <p:sp>
          <p:nvSpPr>
            <p:cNvPr id="55" name="Text Box 76"/>
            <p:cNvSpPr txBox="1">
              <a:spLocks noChangeArrowheads="1"/>
            </p:cNvSpPr>
            <p:nvPr/>
          </p:nvSpPr>
          <p:spPr bwMode="auto">
            <a:xfrm>
              <a:off x="6324600" y="56419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 </a:t>
              </a:r>
            </a:p>
          </p:txBody>
        </p:sp>
        <p:sp>
          <p:nvSpPr>
            <p:cNvPr id="56" name="Text Box 77"/>
            <p:cNvSpPr txBox="1">
              <a:spLocks noChangeArrowheads="1"/>
            </p:cNvSpPr>
            <p:nvPr/>
          </p:nvSpPr>
          <p:spPr bwMode="auto">
            <a:xfrm>
              <a:off x="8229600" y="1416050"/>
              <a:ext cx="889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x</a:t>
              </a:r>
            </a:p>
          </p:txBody>
        </p:sp>
        <p:sp>
          <p:nvSpPr>
            <p:cNvPr id="57" name="Text Box 81"/>
            <p:cNvSpPr txBox="1">
              <a:spLocks noChangeArrowheads="1"/>
            </p:cNvSpPr>
            <p:nvPr/>
          </p:nvSpPr>
          <p:spPr bwMode="auto">
            <a:xfrm>
              <a:off x="7315200" y="508635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58" name="Text Box 82"/>
            <p:cNvSpPr txBox="1">
              <a:spLocks noChangeArrowheads="1"/>
            </p:cNvSpPr>
            <p:nvPr/>
          </p:nvSpPr>
          <p:spPr bwMode="auto">
            <a:xfrm>
              <a:off x="7315200" y="539115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-1</a:t>
              </a:r>
            </a:p>
          </p:txBody>
        </p:sp>
        <p:sp>
          <p:nvSpPr>
            <p:cNvPr id="59" name="Text Box 83"/>
            <p:cNvSpPr txBox="1">
              <a:spLocks noChangeArrowheads="1"/>
            </p:cNvSpPr>
            <p:nvPr/>
          </p:nvSpPr>
          <p:spPr bwMode="auto">
            <a:xfrm>
              <a:off x="6324600" y="53911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45128</a:t>
              </a:r>
            </a:p>
          </p:txBody>
        </p:sp>
        <p:sp>
          <p:nvSpPr>
            <p:cNvPr id="60" name="Text Box 84"/>
            <p:cNvSpPr txBox="1">
              <a:spLocks noChangeArrowheads="1"/>
            </p:cNvSpPr>
            <p:nvPr/>
          </p:nvSpPr>
          <p:spPr bwMode="auto">
            <a:xfrm>
              <a:off x="7315200" y="5705475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 </a:t>
              </a:r>
            </a:p>
          </p:txBody>
        </p:sp>
        <p:sp>
          <p:nvSpPr>
            <p:cNvPr id="61" name="AutoShape 85" descr="Bouquet"/>
            <p:cNvSpPr>
              <a:spLocks/>
            </p:cNvSpPr>
            <p:nvPr/>
          </p:nvSpPr>
          <p:spPr bwMode="auto">
            <a:xfrm>
              <a:off x="8229600" y="2667000"/>
              <a:ext cx="228600" cy="3048000"/>
            </a:xfrm>
            <a:prstGeom prst="rightBrace">
              <a:avLst>
                <a:gd name="adj1" fmla="val 111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62" name="Rectangle 86"/>
            <p:cNvSpPr>
              <a:spLocks noChangeArrowheads="1"/>
            </p:cNvSpPr>
            <p:nvPr/>
          </p:nvSpPr>
          <p:spPr bwMode="auto">
            <a:xfrm>
              <a:off x="8458200" y="3893397"/>
              <a:ext cx="72570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Times New Roman"/>
                  <a:cs typeface="Times New Roman"/>
                </a:rPr>
                <a:t>array data</a:t>
              </a:r>
            </a:p>
          </p:txBody>
        </p:sp>
        <p:sp>
          <p:nvSpPr>
            <p:cNvPr id="63" name="Text Box 91"/>
            <p:cNvSpPr txBox="1">
              <a:spLocks noChangeArrowheads="1"/>
            </p:cNvSpPr>
            <p:nvPr/>
          </p:nvSpPr>
          <p:spPr bwMode="auto">
            <a:xfrm>
              <a:off x="6324600" y="35750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45122</a:t>
              </a:r>
            </a:p>
          </p:txBody>
        </p:sp>
        <p:sp>
          <p:nvSpPr>
            <p:cNvPr id="64" name="Text Box 92"/>
            <p:cNvSpPr txBox="1">
              <a:spLocks noChangeArrowheads="1"/>
            </p:cNvSpPr>
            <p:nvPr/>
          </p:nvSpPr>
          <p:spPr bwMode="auto">
            <a:xfrm>
              <a:off x="6324600" y="38798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45123</a:t>
              </a:r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6324600" y="41846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45124</a:t>
              </a:r>
            </a:p>
          </p:txBody>
        </p:sp>
        <p:sp>
          <p:nvSpPr>
            <p:cNvPr id="66" name="Text Box 94"/>
            <p:cNvSpPr txBox="1">
              <a:spLocks noChangeArrowheads="1"/>
            </p:cNvSpPr>
            <p:nvPr/>
          </p:nvSpPr>
          <p:spPr bwMode="auto">
            <a:xfrm>
              <a:off x="6324600" y="44894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45125</a:t>
              </a:r>
            </a:p>
          </p:txBody>
        </p:sp>
        <p:sp>
          <p:nvSpPr>
            <p:cNvPr id="67" name="Text Box 95"/>
            <p:cNvSpPr txBox="1">
              <a:spLocks noChangeArrowheads="1"/>
            </p:cNvSpPr>
            <p:nvPr/>
          </p:nvSpPr>
          <p:spPr bwMode="auto">
            <a:xfrm>
              <a:off x="6324600" y="4794250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45126</a:t>
              </a:r>
            </a:p>
          </p:txBody>
        </p:sp>
        <p:sp>
          <p:nvSpPr>
            <p:cNvPr id="68" name="Text Box 97"/>
            <p:cNvSpPr txBox="1">
              <a:spLocks noChangeArrowheads="1"/>
            </p:cNvSpPr>
            <p:nvPr/>
          </p:nvSpPr>
          <p:spPr bwMode="auto">
            <a:xfrm>
              <a:off x="7315200" y="2362200"/>
              <a:ext cx="838200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latin typeface="Consolas"/>
                  <a:cs typeface="Consolas"/>
                </a:rPr>
                <a:t>. . .</a:t>
              </a:r>
            </a:p>
          </p:txBody>
        </p:sp>
        <p:sp>
          <p:nvSpPr>
            <p:cNvPr id="69" name="Text Box 98"/>
            <p:cNvSpPr txBox="1">
              <a:spLocks noChangeArrowheads="1"/>
            </p:cNvSpPr>
            <p:nvPr/>
          </p:nvSpPr>
          <p:spPr bwMode="auto">
            <a:xfrm>
              <a:off x="6324600" y="2352675"/>
              <a:ext cx="990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70" name="Rectangle 2"/>
            <p:cNvSpPr>
              <a:spLocks noChangeArrowheads="1"/>
            </p:cNvSpPr>
            <p:nvPr/>
          </p:nvSpPr>
          <p:spPr bwMode="auto">
            <a:xfrm>
              <a:off x="618703" y="746863"/>
              <a:ext cx="4876800" cy="32335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75600" rIns="165600" bIns="75600" anchor="t" anchorCtr="0"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[] 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x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 </a:t>
              </a:r>
              <a:r>
                <a:rPr lang="en-US" sz="140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40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[10];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for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(</a:t>
              </a:r>
              <a:r>
                <a:rPr lang="en-US" sz="140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j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 0; 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j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&lt; 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x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.</a:t>
              </a:r>
              <a:r>
                <a:rPr lang="en-US" sz="1400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length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; 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j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++) {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    x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[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j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] = -1;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spcBef>
                  <a:spcPts val="300"/>
                </a:spcBef>
              </a:pPr>
              <a:endPara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4D9072"/>
                  </a:solidFill>
                  <a:latin typeface="Consolas"/>
                  <a:ea typeface="Consolas"/>
                  <a:cs typeface="Consolas"/>
                </a:rPr>
                <a:t>// The following code is not recommended,</a:t>
              </a:r>
              <a:endPara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4D9072"/>
                  </a:solidFill>
                  <a:latin typeface="Consolas"/>
                  <a:ea typeface="Consolas"/>
                  <a:cs typeface="Consolas"/>
                </a:rPr>
                <a:t>// and is shown only for teaching purposes</a:t>
              </a:r>
              <a:endPara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[] 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y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 </a:t>
              </a: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x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;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y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[3] = 1000;</a:t>
              </a:r>
            </a:p>
            <a:p>
              <a:pPr>
                <a:spcBef>
                  <a:spcPts val="300"/>
                </a:spcBef>
              </a:pPr>
              <a:endPara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</a:t>
              </a:r>
              <a:endParaRPr lang="en-US" sz="1400" dirty="0">
                <a:latin typeface="Consolas" charset="0"/>
                <a:cs typeface="Consolas" charset="0"/>
              </a:endParaRPr>
            </a:p>
          </p:txBody>
        </p:sp>
        <p:sp>
          <p:nvSpPr>
            <p:cNvPr id="74" name="Rectangle 103"/>
            <p:cNvSpPr>
              <a:spLocks noChangeArrowheads="1"/>
            </p:cNvSpPr>
            <p:nvPr/>
          </p:nvSpPr>
          <p:spPr bwMode="auto">
            <a:xfrm>
              <a:off x="7100699" y="6126138"/>
              <a:ext cx="1671918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200" b="0" dirty="0">
                  <a:latin typeface="Times New Roman"/>
                  <a:cs typeface="Times New Roman"/>
                </a:rPr>
                <a:t>(All addresses are arbitrary examples)</a:t>
              </a:r>
              <a:endParaRPr lang="en-US" sz="900" b="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854EEDB-F07B-924E-B750-F9A9879E5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names of arrays and objects </a:t>
            </a:r>
            <a:r>
              <a:rPr lang="en-US" sz="1800" dirty="0"/>
              <a:t>(</a:t>
            </a:r>
            <a:r>
              <a:rPr lang="en-US" sz="1800" i="1" dirty="0"/>
              <a:t>hash codes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11" name="Rectangle 102"/>
          <p:cNvSpPr txBox="1">
            <a:spLocks noChangeArrowheads="1"/>
          </p:cNvSpPr>
          <p:nvPr/>
        </p:nvSpPr>
        <p:spPr bwMode="auto">
          <a:xfrm>
            <a:off x="175643" y="4140202"/>
            <a:ext cx="6513865" cy="256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63525" indent="-263525">
              <a:lnSpc>
                <a:spcPct val="10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sz="2000" u="sng" dirty="0">
                <a:solidFill>
                  <a:srgbClr val="000000"/>
                </a:solidFill>
                <a:latin typeface="Times New Roman"/>
                <a:cs typeface="Times New Roman"/>
              </a:rPr>
              <a:t>Anatomy of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.println(x);</a:t>
            </a:r>
          </a:p>
          <a:p>
            <a:pPr marL="446088" lvl="2" indent="-180975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  <a:buSzPct val="1200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This command prints the value of the variable </a:t>
            </a:r>
            <a:r>
              <a:rPr lang="en-US" sz="12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,</a:t>
            </a:r>
            <a:b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which happens to be </a:t>
            </a:r>
            <a:r>
              <a:rPr lang="en-US" sz="1600" dirty="0">
                <a:latin typeface="Times New Roman"/>
                <a:ea typeface="+mn-ea"/>
                <a:cs typeface="Times New Roman"/>
              </a:rPr>
              <a:t>a memory address</a:t>
            </a:r>
          </a:p>
          <a:p>
            <a:pPr marL="446088" lvl="2" indent="-180975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  <a:buSzPct val="1200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Yet this is not the real memory address;</a:t>
            </a:r>
            <a:b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Java code is translated into a VM language that hides the host platform</a:t>
            </a:r>
          </a:p>
          <a:p>
            <a:pPr marL="446088" lvl="2" indent="-180975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  <a:buSzPct val="120000"/>
              <a:buFont typeface="Arial"/>
              <a:buChar char="•"/>
            </a:pPr>
            <a:r>
              <a:rPr lang="en-US" sz="1600" dirty="0">
                <a:latin typeface="Times New Roman"/>
                <a:ea typeface="+mn-ea"/>
                <a:cs typeface="Times New Roman"/>
              </a:rPr>
              <a:t>The </a:t>
            </a:r>
            <a:r>
              <a:rPr lang="en-US" sz="1200" dirty="0">
                <a:latin typeface="Consolas"/>
                <a:ea typeface="+mn-ea"/>
                <a:cs typeface="Consolas"/>
              </a:rPr>
              <a:t>[I@</a:t>
            </a:r>
            <a:r>
              <a:rPr lang="en-US" sz="1600" dirty="0">
                <a:latin typeface="Times New Roman"/>
                <a:ea typeface="+mn-ea"/>
                <a:cs typeface="Times New Roman"/>
              </a:rPr>
              <a:t> prefix says “this object is an array of type int”</a:t>
            </a:r>
          </a:p>
          <a:p>
            <a:pPr marL="446088" lvl="2" indent="-180975">
              <a:lnSpc>
                <a:spcPct val="100000"/>
              </a:lnSpc>
              <a:spcBef>
                <a:spcPts val="200"/>
              </a:spcBef>
              <a:spcAft>
                <a:spcPct val="20000"/>
              </a:spcAft>
              <a:buSzPct val="120000"/>
              <a:buFont typeface="Arial"/>
              <a:buChar char="•"/>
            </a:pPr>
            <a:r>
              <a:rPr lang="en-US" sz="1600" dirty="0">
                <a:latin typeface="Times New Roman"/>
                <a:ea typeface="+mn-ea"/>
                <a:cs typeface="Times New Roman"/>
              </a:rPr>
              <a:t>The remaining hexa value (</a:t>
            </a:r>
            <a:r>
              <a:rPr lang="en-US" sz="1200" dirty="0">
                <a:latin typeface="Consolas"/>
                <a:cs typeface="Consolas"/>
              </a:rPr>
              <a:t>39ce508a</a:t>
            </a:r>
            <a:r>
              <a:rPr lang="en-US" sz="1600" dirty="0">
                <a:latin typeface="Times New Roman"/>
                <a:ea typeface="+mn-ea"/>
                <a:cs typeface="Times New Roman"/>
              </a:rPr>
              <a:t>), called </a:t>
            </a:r>
            <a:r>
              <a:rPr lang="en-US" sz="1600" i="1" dirty="0">
                <a:latin typeface="Times New Roman"/>
                <a:ea typeface="+mn-ea"/>
                <a:cs typeface="Times New Roman"/>
              </a:rPr>
              <a:t>hash code</a:t>
            </a:r>
            <a:r>
              <a:rPr lang="en-US" sz="1600" dirty="0">
                <a:latin typeface="Times New Roman"/>
                <a:ea typeface="+mn-ea"/>
                <a:cs typeface="Times New Roman"/>
              </a:rPr>
              <a:t>,</a:t>
            </a:r>
            <a:br>
              <a:rPr lang="en-US" sz="1600" dirty="0">
                <a:latin typeface="Times New Roman"/>
                <a:ea typeface="+mn-ea"/>
                <a:cs typeface="Times New Roman"/>
              </a:rPr>
            </a:br>
            <a:r>
              <a:rPr lang="en-US" sz="1600" dirty="0">
                <a:latin typeface="Times New Roman"/>
                <a:ea typeface="+mn-ea"/>
                <a:cs typeface="Times New Roman"/>
              </a:rPr>
              <a:t>is a unique object identifier assigned by Java. </a:t>
            </a:r>
            <a:endParaRPr lang="en-US" sz="1600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8229600" y="17208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315200" y="35687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1000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52" name="Text Box 72"/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4" name="Text Box 75"/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55" name="Text Box 76"/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59" name="Text Box 83"/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61" name="AutoShape 85" descr="Bouquet"/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65" name="Text Box 93"/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68" name="Text Box 97"/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9" name="Text Box 98"/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18703" y="746863"/>
            <a:ext cx="4876800" cy="323359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    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-1;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following code is not recommended,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and is shown only for teaching purposes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[3] = 1000;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40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System.</a:t>
            </a:r>
            <a:r>
              <a:rPr lang="en-US" sz="1400" i="1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.println(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  </a:t>
            </a:r>
            <a:endParaRPr lang="en-US" sz="1400" dirty="0">
              <a:latin typeface="Consolas" charset="0"/>
              <a:cs typeface="Consolas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endParaRPr lang="en-US" sz="1400" dirty="0">
              <a:latin typeface="Consolas" charset="0"/>
              <a:cs typeface="Consola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22221" y="2899861"/>
            <a:ext cx="2916779" cy="1388477"/>
            <a:chOff x="4402561" y="2805698"/>
            <a:chExt cx="2916779" cy="1388477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402561" y="3156412"/>
              <a:ext cx="1511776" cy="10377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 anchorCtr="0"/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% </a:t>
              </a:r>
              <a:r>
                <a:rPr lang="en-US" sz="1400" b="1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java Demo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latin typeface="Consolas"/>
                  <a:cs typeface="Consolas"/>
                </a:rPr>
                <a:t>[I@39ce508a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latin typeface="Consolas"/>
                  <a:cs typeface="Consolas"/>
                </a:rPr>
                <a:t>[I@39ce508a</a:t>
              </a:r>
              <a:endPara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4402561" y="2805698"/>
              <a:ext cx="29167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sp>
        <p:nvSpPr>
          <p:cNvPr id="74" name="Rectangle 103"/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95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Shimon Schocken</a:t>
            </a:r>
          </a:p>
          <a:p>
            <a:pPr algn="l">
              <a:defRPr/>
            </a:pPr>
            <a:r>
              <a:rPr lang="en-US" sz="1400" dirty="0">
                <a:latin typeface="Times New Roman"/>
                <a:cs typeface="Times New Roman"/>
              </a:rPr>
              <a:t>IDC Herzliya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4-2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4169" y="2177909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Arrays, Part II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D718B-45CA-544A-84CF-5CD1BFA07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101" y="3690770"/>
            <a:ext cx="3805981" cy="2535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493F4A-9D33-7B44-8585-0027B36242EC}"/>
              </a:ext>
            </a:extLst>
          </p:cNvPr>
          <p:cNvSpPr txBox="1"/>
          <p:nvPr/>
        </p:nvSpPr>
        <p:spPr>
          <a:xfrm>
            <a:off x="2690379" y="2744996"/>
            <a:ext cx="352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latin typeface="Times New Roman"/>
                <a:cs typeface="Times New Roman"/>
              </a:rPr>
              <a:t>How arrays are created and stored: a low-level perspective</a:t>
            </a:r>
          </a:p>
        </p:txBody>
      </p:sp>
    </p:spTree>
    <p:extLst>
      <p:ext uri="{BB962C8B-B14F-4D97-AF65-F5344CB8AC3E}">
        <p14:creationId xmlns:p14="http://schemas.microsoft.com/office/powerpoint/2010/main" val="236992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82" name="Text Box 8">
            <a:extLst>
              <a:ext uri="{FF2B5EF4-FFF2-40B4-BE49-F238E27FC236}">
                <a16:creationId xmlns:a16="http://schemas.microsoft.com/office/drawing/2014/main" id="{CA9EA692-5253-3940-AF36-0E8B9DD86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83" name="Text Box 9">
            <a:extLst>
              <a:ext uri="{FF2B5EF4-FFF2-40B4-BE49-F238E27FC236}">
                <a16:creationId xmlns:a16="http://schemas.microsoft.com/office/drawing/2014/main" id="{6639C84D-A46B-DC4E-89AE-95B08811D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84" name="Text Box 10">
            <a:extLst>
              <a:ext uri="{FF2B5EF4-FFF2-40B4-BE49-F238E27FC236}">
                <a16:creationId xmlns:a16="http://schemas.microsoft.com/office/drawing/2014/main" id="{E3191A58-6DCD-0A45-8E70-AE6ECCE3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85" name="Text Box 11">
            <a:extLst>
              <a:ext uri="{FF2B5EF4-FFF2-40B4-BE49-F238E27FC236}">
                <a16:creationId xmlns:a16="http://schemas.microsoft.com/office/drawing/2014/main" id="{01F84C7A-B7E6-4B45-AA9F-34A7598E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86" name="Text Box 12">
            <a:extLst>
              <a:ext uri="{FF2B5EF4-FFF2-40B4-BE49-F238E27FC236}">
                <a16:creationId xmlns:a16="http://schemas.microsoft.com/office/drawing/2014/main" id="{85F5B2C8-4136-D441-B1D4-9EA4D10F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7" name="Text Box 13">
            <a:extLst>
              <a:ext uri="{FF2B5EF4-FFF2-40B4-BE49-F238E27FC236}">
                <a16:creationId xmlns:a16="http://schemas.microsoft.com/office/drawing/2014/main" id="{AC32F0CC-AEE0-0D46-BB41-285FD203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89" name="Rectangle 15">
            <a:extLst>
              <a:ext uri="{FF2B5EF4-FFF2-40B4-BE49-F238E27FC236}">
                <a16:creationId xmlns:a16="http://schemas.microsoft.com/office/drawing/2014/main" id="{F278F266-3131-6F45-9490-057EA2AD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90" name="Text Box 22">
            <a:extLst>
              <a:ext uri="{FF2B5EF4-FFF2-40B4-BE49-F238E27FC236}">
                <a16:creationId xmlns:a16="http://schemas.microsoft.com/office/drawing/2014/main" id="{4F4F5D1D-D631-3A46-8512-94CC02853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58AE5910-7D35-8141-8F6F-8D88E1CE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92" name="Text Box 24">
            <a:extLst>
              <a:ext uri="{FF2B5EF4-FFF2-40B4-BE49-F238E27FC236}">
                <a16:creationId xmlns:a16="http://schemas.microsoft.com/office/drawing/2014/main" id="{FC787C72-4C8D-3C4B-B0C3-7012B19B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3" name="Text Box 25">
            <a:extLst>
              <a:ext uri="{FF2B5EF4-FFF2-40B4-BE49-F238E27FC236}">
                <a16:creationId xmlns:a16="http://schemas.microsoft.com/office/drawing/2014/main" id="{9BD9C982-7790-6C4C-B675-950F4403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3541B208-BC6D-2043-A305-1C8D3912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870305F7-8EA1-2541-A565-ACADFB16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6870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88DD69AB-668E-A042-B5C0-0F6AD6D7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7" name="Text Box 29">
            <a:extLst>
              <a:ext uri="{FF2B5EF4-FFF2-40B4-BE49-F238E27FC236}">
                <a16:creationId xmlns:a16="http://schemas.microsoft.com/office/drawing/2014/main" id="{F07B4E32-67E9-4C40-960D-CE2E3B88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8" name="Text Box 30">
            <a:extLst>
              <a:ext uri="{FF2B5EF4-FFF2-40B4-BE49-F238E27FC236}">
                <a16:creationId xmlns:a16="http://schemas.microsoft.com/office/drawing/2014/main" id="{2EC4AE95-B622-6E42-B236-7ED87C4F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9" name="Text Box 31">
            <a:extLst>
              <a:ext uri="{FF2B5EF4-FFF2-40B4-BE49-F238E27FC236}">
                <a16:creationId xmlns:a16="http://schemas.microsoft.com/office/drawing/2014/main" id="{DF2EA59E-435C-BB43-8F4E-54D6D415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0" name="Text Box 32">
            <a:extLst>
              <a:ext uri="{FF2B5EF4-FFF2-40B4-BE49-F238E27FC236}">
                <a16:creationId xmlns:a16="http://schemas.microsoft.com/office/drawing/2014/main" id="{DA8E515E-B0E2-DD4E-9240-EB85309E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2" name="Text Box 37">
            <a:extLst>
              <a:ext uri="{FF2B5EF4-FFF2-40B4-BE49-F238E27FC236}">
                <a16:creationId xmlns:a16="http://schemas.microsoft.com/office/drawing/2014/main" id="{DD2D1F08-75A5-C146-BD66-7B633D21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3" name="Text Box 38">
            <a:extLst>
              <a:ext uri="{FF2B5EF4-FFF2-40B4-BE49-F238E27FC236}">
                <a16:creationId xmlns:a16="http://schemas.microsoft.com/office/drawing/2014/main" id="{B2CC51DF-7E46-D94B-9657-106FB6AE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A1FC91-F0C3-BA4B-AF1C-D344A27F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5" name="Text Box 42">
            <a:extLst>
              <a:ext uri="{FF2B5EF4-FFF2-40B4-BE49-F238E27FC236}">
                <a16:creationId xmlns:a16="http://schemas.microsoft.com/office/drawing/2014/main" id="{0CF6DEBE-FE05-114E-9867-22FD30184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6" name="Text Box 43">
            <a:extLst>
              <a:ext uri="{FF2B5EF4-FFF2-40B4-BE49-F238E27FC236}">
                <a16:creationId xmlns:a16="http://schemas.microsoft.com/office/drawing/2014/main" id="{B4B62F2E-6CF2-784F-9835-5F5DA2223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7" name="Text Box 44">
            <a:extLst>
              <a:ext uri="{FF2B5EF4-FFF2-40B4-BE49-F238E27FC236}">
                <a16:creationId xmlns:a16="http://schemas.microsoft.com/office/drawing/2014/main" id="{C215A1AA-E52E-4B45-884F-7197B146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08" name="Text Box 46">
            <a:extLst>
              <a:ext uri="{FF2B5EF4-FFF2-40B4-BE49-F238E27FC236}">
                <a16:creationId xmlns:a16="http://schemas.microsoft.com/office/drawing/2014/main" id="{88D68004-DF25-7B45-A127-09B6FB34F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09" name="Text Box 56">
            <a:extLst>
              <a:ext uri="{FF2B5EF4-FFF2-40B4-BE49-F238E27FC236}">
                <a16:creationId xmlns:a16="http://schemas.microsoft.com/office/drawing/2014/main" id="{2B7B0B1D-9840-5D42-A336-4E1AF572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0" name="Text Box 57">
            <a:extLst>
              <a:ext uri="{FF2B5EF4-FFF2-40B4-BE49-F238E27FC236}">
                <a16:creationId xmlns:a16="http://schemas.microsoft.com/office/drawing/2014/main" id="{8F59741D-05A0-BF4D-8D5C-72BA84AB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A1AEA8FD-7CD6-F646-97D6-55AD8C01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2" name="Text Box 59">
            <a:extLst>
              <a:ext uri="{FF2B5EF4-FFF2-40B4-BE49-F238E27FC236}">
                <a16:creationId xmlns:a16="http://schemas.microsoft.com/office/drawing/2014/main" id="{F70EEE4E-2AF0-B441-8730-EA5EA59EA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113" name="Text Box 60">
            <a:extLst>
              <a:ext uri="{FF2B5EF4-FFF2-40B4-BE49-F238E27FC236}">
                <a16:creationId xmlns:a16="http://schemas.microsoft.com/office/drawing/2014/main" id="{D6036D05-9B6F-CC41-9913-7F7A02032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4" name="Text Box 61">
            <a:extLst>
              <a:ext uri="{FF2B5EF4-FFF2-40B4-BE49-F238E27FC236}">
                <a16:creationId xmlns:a16="http://schemas.microsoft.com/office/drawing/2014/main" id="{E07EF0AD-27D0-004C-AA5A-AAC4D1275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115" name="Text Box 62">
            <a:extLst>
              <a:ext uri="{FF2B5EF4-FFF2-40B4-BE49-F238E27FC236}">
                <a16:creationId xmlns:a16="http://schemas.microsoft.com/office/drawing/2014/main" id="{315894AB-A38C-D84F-BB6A-DC0C28D58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6" name="Text Box 63">
            <a:extLst>
              <a:ext uri="{FF2B5EF4-FFF2-40B4-BE49-F238E27FC236}">
                <a16:creationId xmlns:a16="http://schemas.microsoft.com/office/drawing/2014/main" id="{1C0F3264-6F56-A94E-ADAA-C0BCF092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FE2ADCFD-8056-A641-BF42-EEE46C77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8" name="Text Box 74">
            <a:extLst>
              <a:ext uri="{FF2B5EF4-FFF2-40B4-BE49-F238E27FC236}">
                <a16:creationId xmlns:a16="http://schemas.microsoft.com/office/drawing/2014/main" id="{645B81E8-7ACE-1942-BAC2-A51C1204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19" name="Text Box 75">
            <a:extLst>
              <a:ext uri="{FF2B5EF4-FFF2-40B4-BE49-F238E27FC236}">
                <a16:creationId xmlns:a16="http://schemas.microsoft.com/office/drawing/2014/main" id="{8BD59175-5890-9144-A7C0-FA28AA309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120" name="Text Box 76">
            <a:extLst>
              <a:ext uri="{FF2B5EF4-FFF2-40B4-BE49-F238E27FC236}">
                <a16:creationId xmlns:a16="http://schemas.microsoft.com/office/drawing/2014/main" id="{A5D42911-2323-4448-B1B0-DE0A1FBC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22" name="Text Box 81">
            <a:extLst>
              <a:ext uri="{FF2B5EF4-FFF2-40B4-BE49-F238E27FC236}">
                <a16:creationId xmlns:a16="http://schemas.microsoft.com/office/drawing/2014/main" id="{3BF8DFD1-49FE-C242-B763-AB720E15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23" name="Text Box 82">
            <a:extLst>
              <a:ext uri="{FF2B5EF4-FFF2-40B4-BE49-F238E27FC236}">
                <a16:creationId xmlns:a16="http://schemas.microsoft.com/office/drawing/2014/main" id="{9986C27B-887E-C94A-A376-325B6E793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24" name="Text Box 83">
            <a:extLst>
              <a:ext uri="{FF2B5EF4-FFF2-40B4-BE49-F238E27FC236}">
                <a16:creationId xmlns:a16="http://schemas.microsoft.com/office/drawing/2014/main" id="{EC6A471F-E6B8-0140-842A-6D53F4DED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125" name="Text Box 84">
            <a:extLst>
              <a:ext uri="{FF2B5EF4-FFF2-40B4-BE49-F238E27FC236}">
                <a16:creationId xmlns:a16="http://schemas.microsoft.com/office/drawing/2014/main" id="{D80580DB-9D13-1341-9F97-00C2B174D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28" name="Text Box 91">
            <a:extLst>
              <a:ext uri="{FF2B5EF4-FFF2-40B4-BE49-F238E27FC236}">
                <a16:creationId xmlns:a16="http://schemas.microsoft.com/office/drawing/2014/main" id="{D7DC6540-E8BC-9441-971C-CA5BF770F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129" name="Text Box 92">
            <a:extLst>
              <a:ext uri="{FF2B5EF4-FFF2-40B4-BE49-F238E27FC236}">
                <a16:creationId xmlns:a16="http://schemas.microsoft.com/office/drawing/2014/main" id="{18DECC7F-812C-B945-A065-E82F252D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130" name="Text Box 93">
            <a:extLst>
              <a:ext uri="{FF2B5EF4-FFF2-40B4-BE49-F238E27FC236}">
                <a16:creationId xmlns:a16="http://schemas.microsoft.com/office/drawing/2014/main" id="{2FC98802-8F89-9E47-AFA3-924B3700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131" name="Text Box 94">
            <a:extLst>
              <a:ext uri="{FF2B5EF4-FFF2-40B4-BE49-F238E27FC236}">
                <a16:creationId xmlns:a16="http://schemas.microsoft.com/office/drawing/2014/main" id="{E6CAEB8D-C470-6548-B84D-A63D0816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132" name="Text Box 95">
            <a:extLst>
              <a:ext uri="{FF2B5EF4-FFF2-40B4-BE49-F238E27FC236}">
                <a16:creationId xmlns:a16="http://schemas.microsoft.com/office/drawing/2014/main" id="{31729F86-DC57-D848-A361-3088039E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133" name="Text Box 97">
            <a:extLst>
              <a:ext uri="{FF2B5EF4-FFF2-40B4-BE49-F238E27FC236}">
                <a16:creationId xmlns:a16="http://schemas.microsoft.com/office/drawing/2014/main" id="{F6942416-E19B-A14A-B8F4-8506B6B9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34" name="Text Box 98">
            <a:extLst>
              <a:ext uri="{FF2B5EF4-FFF2-40B4-BE49-F238E27FC236}">
                <a16:creationId xmlns:a16="http://schemas.microsoft.com/office/drawing/2014/main" id="{FFDEF3E2-9161-1648-BDBE-E43F2E12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5" name="Rectangle 103">
            <a:extLst>
              <a:ext uri="{FF2B5EF4-FFF2-40B4-BE49-F238E27FC236}">
                <a16:creationId xmlns:a16="http://schemas.microsoft.com/office/drawing/2014/main" id="{95BC7C62-60FF-4F47-A282-035FD6BF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29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75" name="Rectangle 102">
            <a:extLst>
              <a:ext uri="{FF2B5EF4-FFF2-40B4-BE49-F238E27FC236}">
                <a16:creationId xmlns:a16="http://schemas.microsoft.com/office/drawing/2014/main" id="{58E94718-52C3-C946-8539-B4814C432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60" y="5612681"/>
            <a:ext cx="5991140" cy="43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63525" indent="-263525">
              <a:lnSpc>
                <a:spcPct val="10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Java separates its allocated RAM space into two logical areas: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568438B-C3B0-3A41-80F4-59DEF458CA0F}"/>
              </a:ext>
            </a:extLst>
          </p:cNvPr>
          <p:cNvGrpSpPr/>
          <p:nvPr/>
        </p:nvGrpSpPr>
        <p:grpSpPr>
          <a:xfrm>
            <a:off x="618703" y="5986067"/>
            <a:ext cx="6040383" cy="578223"/>
            <a:chOff x="277491" y="6110435"/>
            <a:chExt cx="6040383" cy="578223"/>
          </a:xfrm>
        </p:grpSpPr>
        <p:sp>
          <p:nvSpPr>
            <p:cNvPr id="77" name="Text Box 105">
              <a:extLst>
                <a:ext uri="{FF2B5EF4-FFF2-40B4-BE49-F238E27FC236}">
                  <a16:creationId xmlns:a16="http://schemas.microsoft.com/office/drawing/2014/main" id="{B0228645-A9FD-3248-9805-0764D55D3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552" y="6216278"/>
              <a:ext cx="614279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>
                  <a:latin typeface="Times New Roman"/>
                  <a:cs typeface="Times New Roman"/>
                </a:rPr>
                <a:t>heap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D9B12EB-2E36-D140-8B34-92E5B78EB584}"/>
                </a:ext>
              </a:extLst>
            </p:cNvPr>
            <p:cNvGrpSpPr/>
            <p:nvPr/>
          </p:nvGrpSpPr>
          <p:grpSpPr>
            <a:xfrm>
              <a:off x="277491" y="6155258"/>
              <a:ext cx="3276797" cy="533400"/>
              <a:chOff x="277491" y="6155258"/>
              <a:chExt cx="3276797" cy="533400"/>
            </a:xfrm>
          </p:grpSpPr>
          <p:sp>
            <p:nvSpPr>
              <p:cNvPr id="80" name="Text Box 104">
                <a:extLst>
                  <a:ext uri="{FF2B5EF4-FFF2-40B4-BE49-F238E27FC236}">
                    <a16:creationId xmlns:a16="http://schemas.microsoft.com/office/drawing/2014/main" id="{3476D668-C8F7-634E-A184-C5123E5A9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91" y="6233147"/>
                <a:ext cx="632407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dirty="0">
                    <a:latin typeface="Times New Roman"/>
                    <a:cs typeface="Times New Roman"/>
                  </a:rPr>
                  <a:t>stack</a:t>
                </a:r>
              </a:p>
            </p:txBody>
          </p:sp>
          <p:sp>
            <p:nvSpPr>
              <p:cNvPr id="81" name="Rectangle 106">
                <a:extLst>
                  <a:ext uri="{FF2B5EF4-FFF2-40B4-BE49-F238E27FC236}">
                    <a16:creationId xmlns:a16="http://schemas.microsoft.com/office/drawing/2014/main" id="{AFE3EFDC-AFE9-A046-9F71-3F8767801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898" y="6155258"/>
                <a:ext cx="264439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indent="14288" algn="l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Designed to </a:t>
                </a:r>
                <a:r>
                  <a:rPr lang="en-US" sz="1400" b="0" dirty="0">
                    <a:latin typeface="Times New Roman"/>
                    <a:cs typeface="Times New Roman"/>
                  </a:rPr>
                  <a:t>hold the</a:t>
                </a:r>
                <a:br>
                  <a:rPr lang="en-US" sz="1400" b="0" dirty="0">
                    <a:latin typeface="Times New Roman"/>
                    <a:cs typeface="Times New Roman"/>
                  </a:rPr>
                </a:br>
                <a:r>
                  <a:rPr lang="en-US" sz="1400" b="0" dirty="0">
                    <a:latin typeface="Times New Roman"/>
                    <a:cs typeface="Times New Roman"/>
                  </a:rPr>
                  <a:t>variables of running methods</a:t>
                </a:r>
              </a:p>
            </p:txBody>
          </p:sp>
        </p:grpSp>
        <p:sp>
          <p:nvSpPr>
            <p:cNvPr id="79" name="Rectangle 107">
              <a:extLst>
                <a:ext uri="{FF2B5EF4-FFF2-40B4-BE49-F238E27FC236}">
                  <a16:creationId xmlns:a16="http://schemas.microsoft.com/office/drawing/2014/main" id="{FAB012FE-6D3F-8045-8F83-95A20DCF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511" y="6110435"/>
              <a:ext cx="2273363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indent="14288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Designed to </a:t>
              </a:r>
              <a:r>
                <a:rPr lang="en-US" sz="1400" b="0" dirty="0">
                  <a:latin typeface="Times New Roman"/>
                  <a:cs typeface="Times New Roman"/>
                </a:rPr>
                <a:t>hold</a:t>
              </a:r>
              <a:br>
                <a:rPr lang="en-US" sz="1400" b="0" dirty="0">
                  <a:latin typeface="Times New Roman"/>
                  <a:cs typeface="Times New Roman"/>
                </a:rPr>
              </a:br>
              <a:r>
                <a:rPr lang="en-US" sz="1400" b="0" dirty="0">
                  <a:latin typeface="Times New Roman"/>
                  <a:cs typeface="Times New Roman"/>
                </a:rPr>
                <a:t>arrays and objects data</a:t>
              </a:r>
            </a:p>
          </p:txBody>
        </p:sp>
      </p:grpSp>
      <p:sp>
        <p:nvSpPr>
          <p:cNvPr id="82" name="Text Box 8">
            <a:extLst>
              <a:ext uri="{FF2B5EF4-FFF2-40B4-BE49-F238E27FC236}">
                <a16:creationId xmlns:a16="http://schemas.microsoft.com/office/drawing/2014/main" id="{CA9EA692-5253-3940-AF36-0E8B9DD86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83" name="Text Box 9">
            <a:extLst>
              <a:ext uri="{FF2B5EF4-FFF2-40B4-BE49-F238E27FC236}">
                <a16:creationId xmlns:a16="http://schemas.microsoft.com/office/drawing/2014/main" id="{6639C84D-A46B-DC4E-89AE-95B08811D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84" name="Text Box 10">
            <a:extLst>
              <a:ext uri="{FF2B5EF4-FFF2-40B4-BE49-F238E27FC236}">
                <a16:creationId xmlns:a16="http://schemas.microsoft.com/office/drawing/2014/main" id="{E3191A58-6DCD-0A45-8E70-AE6ECCE3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85" name="Text Box 11">
            <a:extLst>
              <a:ext uri="{FF2B5EF4-FFF2-40B4-BE49-F238E27FC236}">
                <a16:creationId xmlns:a16="http://schemas.microsoft.com/office/drawing/2014/main" id="{01F84C7A-B7E6-4B45-AA9F-34A7598E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86" name="Text Box 12">
            <a:extLst>
              <a:ext uri="{FF2B5EF4-FFF2-40B4-BE49-F238E27FC236}">
                <a16:creationId xmlns:a16="http://schemas.microsoft.com/office/drawing/2014/main" id="{85F5B2C8-4136-D441-B1D4-9EA4D10FF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7" name="Text Box 13">
            <a:extLst>
              <a:ext uri="{FF2B5EF4-FFF2-40B4-BE49-F238E27FC236}">
                <a16:creationId xmlns:a16="http://schemas.microsoft.com/office/drawing/2014/main" id="{AC32F0CC-AEE0-0D46-BB41-285FD203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89" name="Rectangle 15">
            <a:extLst>
              <a:ext uri="{FF2B5EF4-FFF2-40B4-BE49-F238E27FC236}">
                <a16:creationId xmlns:a16="http://schemas.microsoft.com/office/drawing/2014/main" id="{F278F266-3131-6F45-9490-057EA2AD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90" name="Text Box 22">
            <a:extLst>
              <a:ext uri="{FF2B5EF4-FFF2-40B4-BE49-F238E27FC236}">
                <a16:creationId xmlns:a16="http://schemas.microsoft.com/office/drawing/2014/main" id="{4F4F5D1D-D631-3A46-8512-94CC02853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91" name="Text Box 23">
            <a:extLst>
              <a:ext uri="{FF2B5EF4-FFF2-40B4-BE49-F238E27FC236}">
                <a16:creationId xmlns:a16="http://schemas.microsoft.com/office/drawing/2014/main" id="{58AE5910-7D35-8141-8F6F-8D88E1CE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92" name="Text Box 24">
            <a:extLst>
              <a:ext uri="{FF2B5EF4-FFF2-40B4-BE49-F238E27FC236}">
                <a16:creationId xmlns:a16="http://schemas.microsoft.com/office/drawing/2014/main" id="{FC787C72-4C8D-3C4B-B0C3-7012B19B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3" name="Text Box 25">
            <a:extLst>
              <a:ext uri="{FF2B5EF4-FFF2-40B4-BE49-F238E27FC236}">
                <a16:creationId xmlns:a16="http://schemas.microsoft.com/office/drawing/2014/main" id="{9BD9C982-7790-6C4C-B675-950F4403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3541B208-BC6D-2043-A305-1C8D3912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870305F7-8EA1-2541-A565-ACADFB16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687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88DD69AB-668E-A042-B5C0-0F6AD6D76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7" name="Text Box 29">
            <a:extLst>
              <a:ext uri="{FF2B5EF4-FFF2-40B4-BE49-F238E27FC236}">
                <a16:creationId xmlns:a16="http://schemas.microsoft.com/office/drawing/2014/main" id="{F07B4E32-67E9-4C40-960D-CE2E3B88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8" name="Text Box 30">
            <a:extLst>
              <a:ext uri="{FF2B5EF4-FFF2-40B4-BE49-F238E27FC236}">
                <a16:creationId xmlns:a16="http://schemas.microsoft.com/office/drawing/2014/main" id="{2EC4AE95-B622-6E42-B236-7ED87C4F2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99" name="Text Box 31">
            <a:extLst>
              <a:ext uri="{FF2B5EF4-FFF2-40B4-BE49-F238E27FC236}">
                <a16:creationId xmlns:a16="http://schemas.microsoft.com/office/drawing/2014/main" id="{DF2EA59E-435C-BB43-8F4E-54D6D415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0" name="Text Box 32">
            <a:extLst>
              <a:ext uri="{FF2B5EF4-FFF2-40B4-BE49-F238E27FC236}">
                <a16:creationId xmlns:a16="http://schemas.microsoft.com/office/drawing/2014/main" id="{DA8E515E-B0E2-DD4E-9240-EB85309E4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2" name="Text Box 37">
            <a:extLst>
              <a:ext uri="{FF2B5EF4-FFF2-40B4-BE49-F238E27FC236}">
                <a16:creationId xmlns:a16="http://schemas.microsoft.com/office/drawing/2014/main" id="{DD2D1F08-75A5-C146-BD66-7B633D21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3" name="Text Box 38">
            <a:extLst>
              <a:ext uri="{FF2B5EF4-FFF2-40B4-BE49-F238E27FC236}">
                <a16:creationId xmlns:a16="http://schemas.microsoft.com/office/drawing/2014/main" id="{B2CC51DF-7E46-D94B-9657-106FB6AE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F2A1FC91-F0C3-BA4B-AF1C-D344A27F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5" name="Text Box 42">
            <a:extLst>
              <a:ext uri="{FF2B5EF4-FFF2-40B4-BE49-F238E27FC236}">
                <a16:creationId xmlns:a16="http://schemas.microsoft.com/office/drawing/2014/main" id="{0CF6DEBE-FE05-114E-9867-22FD30184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6" name="Text Box 43">
            <a:extLst>
              <a:ext uri="{FF2B5EF4-FFF2-40B4-BE49-F238E27FC236}">
                <a16:creationId xmlns:a16="http://schemas.microsoft.com/office/drawing/2014/main" id="{B4B62F2E-6CF2-784F-9835-5F5DA2223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7" name="Text Box 44">
            <a:extLst>
              <a:ext uri="{FF2B5EF4-FFF2-40B4-BE49-F238E27FC236}">
                <a16:creationId xmlns:a16="http://schemas.microsoft.com/office/drawing/2014/main" id="{C215A1AA-E52E-4B45-884F-7197B1461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08" name="Text Box 46">
            <a:extLst>
              <a:ext uri="{FF2B5EF4-FFF2-40B4-BE49-F238E27FC236}">
                <a16:creationId xmlns:a16="http://schemas.microsoft.com/office/drawing/2014/main" id="{88D68004-DF25-7B45-A127-09B6FB34F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09" name="Text Box 56">
            <a:extLst>
              <a:ext uri="{FF2B5EF4-FFF2-40B4-BE49-F238E27FC236}">
                <a16:creationId xmlns:a16="http://schemas.microsoft.com/office/drawing/2014/main" id="{2B7B0B1D-9840-5D42-A336-4E1AF572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10" name="Text Box 57">
            <a:extLst>
              <a:ext uri="{FF2B5EF4-FFF2-40B4-BE49-F238E27FC236}">
                <a16:creationId xmlns:a16="http://schemas.microsoft.com/office/drawing/2014/main" id="{8F59741D-05A0-BF4D-8D5C-72BA84AB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A1AEA8FD-7CD6-F646-97D6-55AD8C01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2" name="Text Box 59">
            <a:extLst>
              <a:ext uri="{FF2B5EF4-FFF2-40B4-BE49-F238E27FC236}">
                <a16:creationId xmlns:a16="http://schemas.microsoft.com/office/drawing/2014/main" id="{F70EEE4E-2AF0-B441-8730-EA5EA59EA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113" name="Text Box 60">
            <a:extLst>
              <a:ext uri="{FF2B5EF4-FFF2-40B4-BE49-F238E27FC236}">
                <a16:creationId xmlns:a16="http://schemas.microsoft.com/office/drawing/2014/main" id="{D6036D05-9B6F-CC41-9913-7F7A02032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4" name="Text Box 61">
            <a:extLst>
              <a:ext uri="{FF2B5EF4-FFF2-40B4-BE49-F238E27FC236}">
                <a16:creationId xmlns:a16="http://schemas.microsoft.com/office/drawing/2014/main" id="{E07EF0AD-27D0-004C-AA5A-AAC4D1275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115" name="Text Box 62">
            <a:extLst>
              <a:ext uri="{FF2B5EF4-FFF2-40B4-BE49-F238E27FC236}">
                <a16:creationId xmlns:a16="http://schemas.microsoft.com/office/drawing/2014/main" id="{315894AB-A38C-D84F-BB6A-DC0C28D58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6" name="Text Box 63">
            <a:extLst>
              <a:ext uri="{FF2B5EF4-FFF2-40B4-BE49-F238E27FC236}">
                <a16:creationId xmlns:a16="http://schemas.microsoft.com/office/drawing/2014/main" id="{1C0F3264-6F56-A94E-ADAA-C0BCF092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FE2ADCFD-8056-A641-BF42-EEE46C77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18" name="Text Box 74">
            <a:extLst>
              <a:ext uri="{FF2B5EF4-FFF2-40B4-BE49-F238E27FC236}">
                <a16:creationId xmlns:a16="http://schemas.microsoft.com/office/drawing/2014/main" id="{645B81E8-7ACE-1942-BAC2-A51C1204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19" name="Text Box 75">
            <a:extLst>
              <a:ext uri="{FF2B5EF4-FFF2-40B4-BE49-F238E27FC236}">
                <a16:creationId xmlns:a16="http://schemas.microsoft.com/office/drawing/2014/main" id="{8BD59175-5890-9144-A7C0-FA28AA309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120" name="Text Box 76">
            <a:extLst>
              <a:ext uri="{FF2B5EF4-FFF2-40B4-BE49-F238E27FC236}">
                <a16:creationId xmlns:a16="http://schemas.microsoft.com/office/drawing/2014/main" id="{A5D42911-2323-4448-B1B0-DE0A1FBC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22" name="Text Box 81">
            <a:extLst>
              <a:ext uri="{FF2B5EF4-FFF2-40B4-BE49-F238E27FC236}">
                <a16:creationId xmlns:a16="http://schemas.microsoft.com/office/drawing/2014/main" id="{3BF8DFD1-49FE-C242-B763-AB720E15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23" name="Text Box 82">
            <a:extLst>
              <a:ext uri="{FF2B5EF4-FFF2-40B4-BE49-F238E27FC236}">
                <a16:creationId xmlns:a16="http://schemas.microsoft.com/office/drawing/2014/main" id="{9986C27B-887E-C94A-A376-325B6E793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 </a:t>
            </a:r>
          </a:p>
        </p:txBody>
      </p:sp>
      <p:sp>
        <p:nvSpPr>
          <p:cNvPr id="124" name="Text Box 83">
            <a:extLst>
              <a:ext uri="{FF2B5EF4-FFF2-40B4-BE49-F238E27FC236}">
                <a16:creationId xmlns:a16="http://schemas.microsoft.com/office/drawing/2014/main" id="{EC6A471F-E6B8-0140-842A-6D53F4DED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125" name="Text Box 84">
            <a:extLst>
              <a:ext uri="{FF2B5EF4-FFF2-40B4-BE49-F238E27FC236}">
                <a16:creationId xmlns:a16="http://schemas.microsoft.com/office/drawing/2014/main" id="{D80580DB-9D13-1341-9F97-00C2B174D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28" name="Text Box 91">
            <a:extLst>
              <a:ext uri="{FF2B5EF4-FFF2-40B4-BE49-F238E27FC236}">
                <a16:creationId xmlns:a16="http://schemas.microsoft.com/office/drawing/2014/main" id="{D7DC6540-E8BC-9441-971C-CA5BF770F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129" name="Text Box 92">
            <a:extLst>
              <a:ext uri="{FF2B5EF4-FFF2-40B4-BE49-F238E27FC236}">
                <a16:creationId xmlns:a16="http://schemas.microsoft.com/office/drawing/2014/main" id="{18DECC7F-812C-B945-A065-E82F252D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130" name="Text Box 93">
            <a:extLst>
              <a:ext uri="{FF2B5EF4-FFF2-40B4-BE49-F238E27FC236}">
                <a16:creationId xmlns:a16="http://schemas.microsoft.com/office/drawing/2014/main" id="{2FC98802-8F89-9E47-AFA3-924B3700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131" name="Text Box 94">
            <a:extLst>
              <a:ext uri="{FF2B5EF4-FFF2-40B4-BE49-F238E27FC236}">
                <a16:creationId xmlns:a16="http://schemas.microsoft.com/office/drawing/2014/main" id="{E6CAEB8D-C470-6548-B84D-A63D0816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132" name="Text Box 95">
            <a:extLst>
              <a:ext uri="{FF2B5EF4-FFF2-40B4-BE49-F238E27FC236}">
                <a16:creationId xmlns:a16="http://schemas.microsoft.com/office/drawing/2014/main" id="{31729F86-DC57-D848-A361-3088039E0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133" name="Text Box 97">
            <a:extLst>
              <a:ext uri="{FF2B5EF4-FFF2-40B4-BE49-F238E27FC236}">
                <a16:creationId xmlns:a16="http://schemas.microsoft.com/office/drawing/2014/main" id="{F6942416-E19B-A14A-B8F4-8506B6B9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34" name="Text Box 98">
            <a:extLst>
              <a:ext uri="{FF2B5EF4-FFF2-40B4-BE49-F238E27FC236}">
                <a16:creationId xmlns:a16="http://schemas.microsoft.com/office/drawing/2014/main" id="{FFDEF3E2-9161-1648-BDBE-E43F2E12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5" name="Rectangle 103">
            <a:extLst>
              <a:ext uri="{FF2B5EF4-FFF2-40B4-BE49-F238E27FC236}">
                <a16:creationId xmlns:a16="http://schemas.microsoft.com/office/drawing/2014/main" id="{95BC7C62-60FF-4F47-A282-035FD6BF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57BFD9CD-6D31-EC42-A345-EDAADE81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61" name="Rectangle 102">
            <a:extLst>
              <a:ext uri="{FF2B5EF4-FFF2-40B4-BE49-F238E27FC236}">
                <a16:creationId xmlns:a16="http://schemas.microsoft.com/office/drawing/2014/main" id="{9FD429B0-1855-224D-914F-6E341EC46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78" y="4181339"/>
            <a:ext cx="5631776" cy="9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79388" indent="-179388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We illustrate how arrays are stored in memory;</a:t>
            </a:r>
          </a:p>
          <a:p>
            <a:pPr marL="179388" indent="-179388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Objects (and strings) are handled exactly the same way.</a:t>
            </a:r>
          </a:p>
        </p:txBody>
      </p:sp>
    </p:spTree>
    <p:extLst>
      <p:ext uri="{BB962C8B-B14F-4D97-AF65-F5344CB8AC3E}">
        <p14:creationId xmlns:p14="http://schemas.microsoft.com/office/powerpoint/2010/main" val="35883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315200" y="3568700"/>
            <a:ext cx="838200" cy="6309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ct val="50000"/>
              </a:spcBef>
            </a:pPr>
            <a:r>
              <a:rPr lang="he-IL" sz="1400" dirty="0">
                <a:latin typeface="Consolas"/>
                <a:cs typeface="Consolas"/>
              </a:rPr>
              <a:t>3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52" name="Text Box 72"/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4" name="Text Box 75"/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55" name="Text Box 76"/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7315200" y="5391150"/>
            <a:ext cx="838200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59" name="Text Box 83"/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60" name="Text Box 84"/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61" name="AutoShape 85" descr="Bouquet"/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65" name="Text Box 93"/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68" name="Text Box 97"/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9" name="Text Box 98"/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  <p:sp>
        <p:nvSpPr>
          <p:cNvPr id="72" name="Rectangle 102">
            <a:extLst>
              <a:ext uri="{FF2B5EF4-FFF2-40B4-BE49-F238E27FC236}">
                <a16:creationId xmlns:a16="http://schemas.microsoft.com/office/drawing/2014/main" id="{6AB63370-3E50-274C-A228-DBF2AEE31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60" y="5612681"/>
            <a:ext cx="5991140" cy="43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63525" indent="-263525">
              <a:lnSpc>
                <a:spcPct val="10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Java separates its allocated RAM space into two logical areas: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1F8AC8F-411F-5947-8707-0FBF27EDBCDC}"/>
              </a:ext>
            </a:extLst>
          </p:cNvPr>
          <p:cNvGrpSpPr/>
          <p:nvPr/>
        </p:nvGrpSpPr>
        <p:grpSpPr>
          <a:xfrm>
            <a:off x="618703" y="5986067"/>
            <a:ext cx="6040383" cy="578223"/>
            <a:chOff x="277491" y="6110435"/>
            <a:chExt cx="6040383" cy="578223"/>
          </a:xfrm>
        </p:grpSpPr>
        <p:sp>
          <p:nvSpPr>
            <p:cNvPr id="79" name="Text Box 105">
              <a:extLst>
                <a:ext uri="{FF2B5EF4-FFF2-40B4-BE49-F238E27FC236}">
                  <a16:creationId xmlns:a16="http://schemas.microsoft.com/office/drawing/2014/main" id="{C5BD5EE5-1A51-6B4F-A2E4-6D3273F48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552" y="6216278"/>
              <a:ext cx="614279" cy="3143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0" dirty="0">
                  <a:latin typeface="Times New Roman"/>
                  <a:cs typeface="Times New Roman"/>
                </a:rPr>
                <a:t>heap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055F6F1-2E3F-B644-92AB-49C0BDBE8B7D}"/>
                </a:ext>
              </a:extLst>
            </p:cNvPr>
            <p:cNvGrpSpPr/>
            <p:nvPr/>
          </p:nvGrpSpPr>
          <p:grpSpPr>
            <a:xfrm>
              <a:off x="277491" y="6155258"/>
              <a:ext cx="3276797" cy="533400"/>
              <a:chOff x="277491" y="6155258"/>
              <a:chExt cx="3276797" cy="533400"/>
            </a:xfrm>
          </p:grpSpPr>
          <p:sp>
            <p:nvSpPr>
              <p:cNvPr id="83" name="Text Box 104">
                <a:extLst>
                  <a:ext uri="{FF2B5EF4-FFF2-40B4-BE49-F238E27FC236}">
                    <a16:creationId xmlns:a16="http://schemas.microsoft.com/office/drawing/2014/main" id="{45C118B6-A735-9542-8D03-74E6A87B5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91" y="6233147"/>
                <a:ext cx="632407" cy="314325"/>
              </a:xfrm>
              <a:prstGeom prst="rect">
                <a:avLst/>
              </a:prstGeom>
              <a:solidFill>
                <a:srgbClr val="FFDEB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 dirty="0">
                    <a:latin typeface="Times New Roman"/>
                    <a:cs typeface="Times New Roman"/>
                  </a:rPr>
                  <a:t>stack</a:t>
                </a:r>
              </a:p>
            </p:txBody>
          </p:sp>
          <p:sp>
            <p:nvSpPr>
              <p:cNvPr id="84" name="Rectangle 106">
                <a:extLst>
                  <a:ext uri="{FF2B5EF4-FFF2-40B4-BE49-F238E27FC236}">
                    <a16:creationId xmlns:a16="http://schemas.microsoft.com/office/drawing/2014/main" id="{D9CADFA9-2EAD-D24E-95D3-1D42C5D0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898" y="6155258"/>
                <a:ext cx="2644390" cy="533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indent="14288" algn="l">
                  <a:spcBef>
                    <a:spcPct val="60000"/>
                  </a:spcBef>
                  <a:buClr>
                    <a:srgbClr val="006600"/>
                  </a:buClr>
                  <a:buSzPct val="100000"/>
                  <a:buFont typeface="Wingdings" charset="0"/>
                  <a:buNone/>
                </a:pPr>
                <a:r>
                  <a:rPr lang="en-US" sz="1400" dirty="0">
                    <a:latin typeface="Times New Roman"/>
                    <a:cs typeface="Times New Roman"/>
                  </a:rPr>
                  <a:t>Designed to </a:t>
                </a:r>
                <a:r>
                  <a:rPr lang="en-US" sz="1400" b="0" dirty="0">
                    <a:latin typeface="Times New Roman"/>
                    <a:cs typeface="Times New Roman"/>
                  </a:rPr>
                  <a:t>hold the</a:t>
                </a:r>
                <a:br>
                  <a:rPr lang="en-US" sz="1400" b="0" dirty="0">
                    <a:latin typeface="Times New Roman"/>
                    <a:cs typeface="Times New Roman"/>
                  </a:rPr>
                </a:br>
                <a:r>
                  <a:rPr lang="en-US" sz="1400" b="0" dirty="0">
                    <a:latin typeface="Times New Roman"/>
                    <a:cs typeface="Times New Roman"/>
                  </a:rPr>
                  <a:t>variables of running methods</a:t>
                </a:r>
              </a:p>
            </p:txBody>
          </p:sp>
        </p:grpSp>
        <p:sp>
          <p:nvSpPr>
            <p:cNvPr id="81" name="Rectangle 107">
              <a:extLst>
                <a:ext uri="{FF2B5EF4-FFF2-40B4-BE49-F238E27FC236}">
                  <a16:creationId xmlns:a16="http://schemas.microsoft.com/office/drawing/2014/main" id="{883B993B-64A8-7F49-ADA5-C06891C6E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511" y="6110435"/>
              <a:ext cx="2273363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indent="14288"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Times New Roman"/>
                  <a:cs typeface="Times New Roman"/>
                </a:rPr>
                <a:t>Designed to </a:t>
              </a:r>
              <a:r>
                <a:rPr lang="en-US" sz="1400" b="0" dirty="0">
                  <a:latin typeface="Times New Roman"/>
                  <a:cs typeface="Times New Roman"/>
                </a:rPr>
                <a:t>hold</a:t>
              </a:r>
              <a:br>
                <a:rPr lang="en-US" sz="1400" b="0" dirty="0">
                  <a:latin typeface="Times New Roman"/>
                  <a:cs typeface="Times New Roman"/>
                </a:rPr>
              </a:br>
              <a:r>
                <a:rPr lang="en-US" sz="1400" b="0" dirty="0">
                  <a:latin typeface="Times New Roman"/>
                  <a:cs typeface="Times New Roman"/>
                </a:rPr>
                <a:t>arrays and objects data</a:t>
              </a:r>
            </a:p>
          </p:txBody>
        </p:sp>
      </p:grpSp>
      <p:sp>
        <p:nvSpPr>
          <p:cNvPr id="71" name="Rectangle 102">
            <a:extLst>
              <a:ext uri="{FF2B5EF4-FFF2-40B4-BE49-F238E27FC236}">
                <a16:creationId xmlns:a16="http://schemas.microsoft.com/office/drawing/2014/main" id="{A3580207-9154-8F4D-902D-525D9099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78" y="4181339"/>
            <a:ext cx="5641422" cy="9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79388" indent="-179388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We illustrate how arrays are stored in memory;</a:t>
            </a:r>
          </a:p>
          <a:p>
            <a:pPr marL="179388" indent="-179388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Objects (and strings) are handled exactly the same way.</a:t>
            </a:r>
          </a:p>
        </p:txBody>
      </p:sp>
    </p:spTree>
    <p:extLst>
      <p:ext uri="{BB962C8B-B14F-4D97-AF65-F5344CB8AC3E}">
        <p14:creationId xmlns:p14="http://schemas.microsoft.com/office/powerpoint/2010/main" val="157718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    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-1;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71" name="Text Box 8">
            <a:extLst>
              <a:ext uri="{FF2B5EF4-FFF2-40B4-BE49-F238E27FC236}">
                <a16:creationId xmlns:a16="http://schemas.microsoft.com/office/drawing/2014/main" id="{324125D5-2C01-EC47-8229-9D68B0F4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73" name="Text Box 9">
            <a:extLst>
              <a:ext uri="{FF2B5EF4-FFF2-40B4-BE49-F238E27FC236}">
                <a16:creationId xmlns:a16="http://schemas.microsoft.com/office/drawing/2014/main" id="{90AF145E-6E4A-5244-8235-F113E64F4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74" name="Text Box 10">
            <a:extLst>
              <a:ext uri="{FF2B5EF4-FFF2-40B4-BE49-F238E27FC236}">
                <a16:creationId xmlns:a16="http://schemas.microsoft.com/office/drawing/2014/main" id="{7D178CBF-D0E7-C947-8827-9D12F1023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75" name="Text Box 11">
            <a:extLst>
              <a:ext uri="{FF2B5EF4-FFF2-40B4-BE49-F238E27FC236}">
                <a16:creationId xmlns:a16="http://schemas.microsoft.com/office/drawing/2014/main" id="{8C3B2126-A89E-DC47-B94D-439447FF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76" name="Text Box 12">
            <a:extLst>
              <a:ext uri="{FF2B5EF4-FFF2-40B4-BE49-F238E27FC236}">
                <a16:creationId xmlns:a16="http://schemas.microsoft.com/office/drawing/2014/main" id="{E81817F2-08F5-3547-9520-0C58581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F6382F0-6757-D641-9C8D-D10FB526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82" name="Rectangle 15">
            <a:extLst>
              <a:ext uri="{FF2B5EF4-FFF2-40B4-BE49-F238E27FC236}">
                <a16:creationId xmlns:a16="http://schemas.microsoft.com/office/drawing/2014/main" id="{3B491EC0-74BC-7048-9569-A937512B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C401C380-AF0E-F54A-8596-F75980189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87" name="Text Box 23">
            <a:extLst>
              <a:ext uri="{FF2B5EF4-FFF2-40B4-BE49-F238E27FC236}">
                <a16:creationId xmlns:a16="http://schemas.microsoft.com/office/drawing/2014/main" id="{1575E503-81BB-6E4F-BFDF-1A654748E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88" name="Text Box 24">
            <a:extLst>
              <a:ext uri="{FF2B5EF4-FFF2-40B4-BE49-F238E27FC236}">
                <a16:creationId xmlns:a16="http://schemas.microsoft.com/office/drawing/2014/main" id="{55FA9739-FC21-884E-A2D6-AF4EEFB9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9" name="Text Box 25">
            <a:extLst>
              <a:ext uri="{FF2B5EF4-FFF2-40B4-BE49-F238E27FC236}">
                <a16:creationId xmlns:a16="http://schemas.microsoft.com/office/drawing/2014/main" id="{C4C46EC3-4610-7F47-8174-836176E7C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A9012333-C066-0B47-8F4A-09EF158D0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1" name="Text Box 27">
            <a:extLst>
              <a:ext uri="{FF2B5EF4-FFF2-40B4-BE49-F238E27FC236}">
                <a16:creationId xmlns:a16="http://schemas.microsoft.com/office/drawing/2014/main" id="{5849CC30-ED35-9E4A-A45F-198011BA1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68700"/>
            <a:ext cx="838200" cy="6309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  <a:p>
            <a:pPr algn="r">
              <a:spcBef>
                <a:spcPct val="50000"/>
              </a:spcBef>
            </a:pPr>
            <a:r>
              <a:rPr lang="he-IL" sz="1400" dirty="0">
                <a:latin typeface="Consolas"/>
                <a:cs typeface="Consolas"/>
              </a:rPr>
              <a:t>3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CC72FCD8-D08A-C04A-B56A-B266ED8CB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93" name="Text Box 29">
            <a:extLst>
              <a:ext uri="{FF2B5EF4-FFF2-40B4-BE49-F238E27FC236}">
                <a16:creationId xmlns:a16="http://schemas.microsoft.com/office/drawing/2014/main" id="{7A800559-5AF2-C14C-9E54-06CA9FD8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94" name="Text Box 30">
            <a:extLst>
              <a:ext uri="{FF2B5EF4-FFF2-40B4-BE49-F238E27FC236}">
                <a16:creationId xmlns:a16="http://schemas.microsoft.com/office/drawing/2014/main" id="{EF9023C9-A1C1-E74B-A3E6-27A984B59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95" name="Text Box 31">
            <a:extLst>
              <a:ext uri="{FF2B5EF4-FFF2-40B4-BE49-F238E27FC236}">
                <a16:creationId xmlns:a16="http://schemas.microsoft.com/office/drawing/2014/main" id="{7F5D6969-77DC-FC41-9986-3E88A8A5E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3386F466-A3F9-CC43-A153-5611686E2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7" name="Text Box 33">
            <a:extLst>
              <a:ext uri="{FF2B5EF4-FFF2-40B4-BE49-F238E27FC236}">
                <a16:creationId xmlns:a16="http://schemas.microsoft.com/office/drawing/2014/main" id="{E5F03320-9212-B847-8961-0831D8821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98" name="Text Box 37">
            <a:extLst>
              <a:ext uri="{FF2B5EF4-FFF2-40B4-BE49-F238E27FC236}">
                <a16:creationId xmlns:a16="http://schemas.microsoft.com/office/drawing/2014/main" id="{9D6E299A-D927-5748-AC95-ACAB3F363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19486D5E-CD32-5D4B-A79A-101ECD60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0" name="Text Box 39">
            <a:extLst>
              <a:ext uri="{FF2B5EF4-FFF2-40B4-BE49-F238E27FC236}">
                <a16:creationId xmlns:a16="http://schemas.microsoft.com/office/drawing/2014/main" id="{DD5A683F-73FB-D14C-B772-15C78A35A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1" name="Text Box 42">
            <a:extLst>
              <a:ext uri="{FF2B5EF4-FFF2-40B4-BE49-F238E27FC236}">
                <a16:creationId xmlns:a16="http://schemas.microsoft.com/office/drawing/2014/main" id="{17225B2B-BE29-4740-ACEA-0A584EBE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2" name="Text Box 43">
            <a:extLst>
              <a:ext uri="{FF2B5EF4-FFF2-40B4-BE49-F238E27FC236}">
                <a16:creationId xmlns:a16="http://schemas.microsoft.com/office/drawing/2014/main" id="{74678B5A-1819-5A4B-820F-510FCC534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3" name="Text Box 44">
            <a:extLst>
              <a:ext uri="{FF2B5EF4-FFF2-40B4-BE49-F238E27FC236}">
                <a16:creationId xmlns:a16="http://schemas.microsoft.com/office/drawing/2014/main" id="{377EDF97-A713-6C4C-95BB-7D602DEE9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CDEF3C60-F3F4-7B47-87F2-72AD31E3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05" name="Text Box 56">
            <a:extLst>
              <a:ext uri="{FF2B5EF4-FFF2-40B4-BE49-F238E27FC236}">
                <a16:creationId xmlns:a16="http://schemas.microsoft.com/office/drawing/2014/main" id="{9C4FA2BF-66E2-4A4F-9124-84283E71F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6" name="Text Box 57">
            <a:extLst>
              <a:ext uri="{FF2B5EF4-FFF2-40B4-BE49-F238E27FC236}">
                <a16:creationId xmlns:a16="http://schemas.microsoft.com/office/drawing/2014/main" id="{659CA265-7AA5-C642-B172-E8A7E6EF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07" name="Text Box 58">
            <a:extLst>
              <a:ext uri="{FF2B5EF4-FFF2-40B4-BE49-F238E27FC236}">
                <a16:creationId xmlns:a16="http://schemas.microsoft.com/office/drawing/2014/main" id="{A3414DE8-78BC-8643-8A61-6F4991D16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08" name="Text Box 59">
            <a:extLst>
              <a:ext uri="{FF2B5EF4-FFF2-40B4-BE49-F238E27FC236}">
                <a16:creationId xmlns:a16="http://schemas.microsoft.com/office/drawing/2014/main" id="{58D10F6C-50A4-6C46-8ABE-D491D670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109" name="Text Box 60">
            <a:extLst>
              <a:ext uri="{FF2B5EF4-FFF2-40B4-BE49-F238E27FC236}">
                <a16:creationId xmlns:a16="http://schemas.microsoft.com/office/drawing/2014/main" id="{69B3666B-0610-AB41-8604-833749A7D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10" name="Text Box 61">
            <a:extLst>
              <a:ext uri="{FF2B5EF4-FFF2-40B4-BE49-F238E27FC236}">
                <a16:creationId xmlns:a16="http://schemas.microsoft.com/office/drawing/2014/main" id="{DD79A7D1-B2AF-B84E-8D17-1D3CF3E9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111" name="Text Box 62">
            <a:extLst>
              <a:ext uri="{FF2B5EF4-FFF2-40B4-BE49-F238E27FC236}">
                <a16:creationId xmlns:a16="http://schemas.microsoft.com/office/drawing/2014/main" id="{8443147B-49D5-B24E-AA5B-59F66221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12" name="Text Box 63">
            <a:extLst>
              <a:ext uri="{FF2B5EF4-FFF2-40B4-BE49-F238E27FC236}">
                <a16:creationId xmlns:a16="http://schemas.microsoft.com/office/drawing/2014/main" id="{7CBFA5F9-5DF5-CE4D-9AF6-82060F3EA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113" name="Text Box 72">
            <a:extLst>
              <a:ext uri="{FF2B5EF4-FFF2-40B4-BE49-F238E27FC236}">
                <a16:creationId xmlns:a16="http://schemas.microsoft.com/office/drawing/2014/main" id="{A60FE911-83F6-754E-B1D3-35061B41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14" name="Text Box 74">
            <a:extLst>
              <a:ext uri="{FF2B5EF4-FFF2-40B4-BE49-F238E27FC236}">
                <a16:creationId xmlns:a16="http://schemas.microsoft.com/office/drawing/2014/main" id="{6136800B-B432-8C42-B8A1-0C00186F6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15" name="Text Box 75">
            <a:extLst>
              <a:ext uri="{FF2B5EF4-FFF2-40B4-BE49-F238E27FC236}">
                <a16:creationId xmlns:a16="http://schemas.microsoft.com/office/drawing/2014/main" id="{A2E7B0BD-04D2-4641-810A-791F38E81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116" name="Text Box 76">
            <a:extLst>
              <a:ext uri="{FF2B5EF4-FFF2-40B4-BE49-F238E27FC236}">
                <a16:creationId xmlns:a16="http://schemas.microsoft.com/office/drawing/2014/main" id="{9886625F-1782-FD42-AE90-BF8F217A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17" name="Text Box 77">
            <a:extLst>
              <a:ext uri="{FF2B5EF4-FFF2-40B4-BE49-F238E27FC236}">
                <a16:creationId xmlns:a16="http://schemas.microsoft.com/office/drawing/2014/main" id="{A3B671CC-12B3-AB41-81E3-1B99D27F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118" name="Text Box 81">
            <a:extLst>
              <a:ext uri="{FF2B5EF4-FFF2-40B4-BE49-F238E27FC236}">
                <a16:creationId xmlns:a16="http://schemas.microsoft.com/office/drawing/2014/main" id="{28BE2899-DCB4-B146-9FC3-A4435E13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19" name="Text Box 82">
            <a:extLst>
              <a:ext uri="{FF2B5EF4-FFF2-40B4-BE49-F238E27FC236}">
                <a16:creationId xmlns:a16="http://schemas.microsoft.com/office/drawing/2014/main" id="{C847BCCE-2E7B-0941-9F44-940D2CD7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0777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0</a:t>
            </a:r>
          </a:p>
        </p:txBody>
      </p:sp>
      <p:sp>
        <p:nvSpPr>
          <p:cNvPr id="120" name="Text Box 83">
            <a:extLst>
              <a:ext uri="{FF2B5EF4-FFF2-40B4-BE49-F238E27FC236}">
                <a16:creationId xmlns:a16="http://schemas.microsoft.com/office/drawing/2014/main" id="{04E73AC7-8A27-6249-884C-E41C6793F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121" name="Text Box 84">
            <a:extLst>
              <a:ext uri="{FF2B5EF4-FFF2-40B4-BE49-F238E27FC236}">
                <a16:creationId xmlns:a16="http://schemas.microsoft.com/office/drawing/2014/main" id="{048016B4-92ED-C249-99AC-65B7768F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22" name="AutoShape 85" descr="Bouquet">
            <a:extLst>
              <a:ext uri="{FF2B5EF4-FFF2-40B4-BE49-F238E27FC236}">
                <a16:creationId xmlns:a16="http://schemas.microsoft.com/office/drawing/2014/main" id="{FE1B8886-CCC2-B84F-AAA3-1E5DB7EEA0E4}"/>
              </a:ext>
            </a:extLst>
          </p:cNvPr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23" name="Rectangle 86">
            <a:extLst>
              <a:ext uri="{FF2B5EF4-FFF2-40B4-BE49-F238E27FC236}">
                <a16:creationId xmlns:a16="http://schemas.microsoft.com/office/drawing/2014/main" id="{855A1D96-745D-3C49-BA67-30610030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124" name="Text Box 91">
            <a:extLst>
              <a:ext uri="{FF2B5EF4-FFF2-40B4-BE49-F238E27FC236}">
                <a16:creationId xmlns:a16="http://schemas.microsoft.com/office/drawing/2014/main" id="{30CA8C65-AFEF-1D44-BAF2-FF142DCC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125" name="Text Box 92">
            <a:extLst>
              <a:ext uri="{FF2B5EF4-FFF2-40B4-BE49-F238E27FC236}">
                <a16:creationId xmlns:a16="http://schemas.microsoft.com/office/drawing/2014/main" id="{72F396A9-1388-B249-8D92-EB612C75F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126" name="Text Box 93">
            <a:extLst>
              <a:ext uri="{FF2B5EF4-FFF2-40B4-BE49-F238E27FC236}">
                <a16:creationId xmlns:a16="http://schemas.microsoft.com/office/drawing/2014/main" id="{E5BE6C89-888E-A44E-BFC6-93773A7B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127" name="Text Box 94">
            <a:extLst>
              <a:ext uri="{FF2B5EF4-FFF2-40B4-BE49-F238E27FC236}">
                <a16:creationId xmlns:a16="http://schemas.microsoft.com/office/drawing/2014/main" id="{4DDDF064-74EC-B24D-BD8C-C75ACB35E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128" name="Text Box 95">
            <a:extLst>
              <a:ext uri="{FF2B5EF4-FFF2-40B4-BE49-F238E27FC236}">
                <a16:creationId xmlns:a16="http://schemas.microsoft.com/office/drawing/2014/main" id="{456A80D6-882D-4248-AB4E-E439313C5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129" name="Text Box 97">
            <a:extLst>
              <a:ext uri="{FF2B5EF4-FFF2-40B4-BE49-F238E27FC236}">
                <a16:creationId xmlns:a16="http://schemas.microsoft.com/office/drawing/2014/main" id="{31269DA5-ED6C-CF48-A9F5-5F029C42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30" name="Text Box 98">
            <a:extLst>
              <a:ext uri="{FF2B5EF4-FFF2-40B4-BE49-F238E27FC236}">
                <a16:creationId xmlns:a16="http://schemas.microsoft.com/office/drawing/2014/main" id="{3F2F1902-603C-E54E-8BCC-1A2E650D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1" name="Rectangle 103">
            <a:extLst>
              <a:ext uri="{FF2B5EF4-FFF2-40B4-BE49-F238E27FC236}">
                <a16:creationId xmlns:a16="http://schemas.microsoft.com/office/drawing/2014/main" id="{985B5B1F-F650-3C4A-A3DF-356BEFE3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22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    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-1;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following code is not recommended,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and is shown only for teaching purposes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315200" y="3568700"/>
            <a:ext cx="838200" cy="6309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  <a:p>
            <a:pPr algn="r">
              <a:spcBef>
                <a:spcPct val="50000"/>
              </a:spcBef>
            </a:pPr>
            <a:r>
              <a:rPr lang="he-IL" sz="1400" dirty="0">
                <a:latin typeface="Consolas"/>
                <a:cs typeface="Consolas"/>
              </a:rPr>
              <a:t>3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46" name="Text Box 58"/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8" name="Text Box 60"/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49" name="Text Box 61"/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52" name="Text Box 72"/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54" name="Text Box 75"/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61" name="AutoShape 85" descr="Bouquet"/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62" name="Rectangle 86"/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63" name="Text Box 91"/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64" name="Text Box 92"/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65" name="Text Box 93"/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68" name="Text Box 97"/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9" name="Text Box 98"/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0" name="Rectangle 103"/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  <p:sp>
        <p:nvSpPr>
          <p:cNvPr id="71" name="Text Box 38">
            <a:extLst>
              <a:ext uri="{FF2B5EF4-FFF2-40B4-BE49-F238E27FC236}">
                <a16:creationId xmlns:a16="http://schemas.microsoft.com/office/drawing/2014/main" id="{EE4419F5-E5A3-BF4E-BED8-5D382842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3" name="Text Box 39">
            <a:extLst>
              <a:ext uri="{FF2B5EF4-FFF2-40B4-BE49-F238E27FC236}">
                <a16:creationId xmlns:a16="http://schemas.microsoft.com/office/drawing/2014/main" id="{34C5B11E-6FC3-464C-80FC-B819E6D4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4" name="Text Box 76">
            <a:extLst>
              <a:ext uri="{FF2B5EF4-FFF2-40B4-BE49-F238E27FC236}">
                <a16:creationId xmlns:a16="http://schemas.microsoft.com/office/drawing/2014/main" id="{DF11966F-9105-1E45-8A32-A826B8F7A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75" name="Text Box 82">
            <a:extLst>
              <a:ext uri="{FF2B5EF4-FFF2-40B4-BE49-F238E27FC236}">
                <a16:creationId xmlns:a16="http://schemas.microsoft.com/office/drawing/2014/main" id="{24FF373C-06E1-4E44-83BE-6BFC8723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76" name="Text Box 83">
            <a:extLst>
              <a:ext uri="{FF2B5EF4-FFF2-40B4-BE49-F238E27FC236}">
                <a16:creationId xmlns:a16="http://schemas.microsoft.com/office/drawing/2014/main" id="{E5A843C3-A72A-6B4D-AB98-6E5D92D07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5A597029-3D3E-4245-BF9A-F09D5F7D0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9171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83" name="Text Box 14"/>
          <p:cNvSpPr txBox="1">
            <a:spLocks noChangeArrowheads="1"/>
          </p:cNvSpPr>
          <p:nvPr/>
        </p:nvSpPr>
        <p:spPr bwMode="auto">
          <a:xfrm>
            <a:off x="8229600" y="17208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86" name="Text Box 22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97" name="Text Box 33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101" name="Text Box 42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2" name="Text Box 43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104" name="Text Box 46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105" name="Text Box 56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06" name="Text Box 57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17" name="Text Box 77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131" name="Rectangle 103"/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id="{42F50F73-B29E-3644-998D-3E88FCE3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5" name="Text Box 25">
            <a:extLst>
              <a:ext uri="{FF2B5EF4-FFF2-40B4-BE49-F238E27FC236}">
                <a16:creationId xmlns:a16="http://schemas.microsoft.com/office/drawing/2014/main" id="{B942B7E4-A79C-4C49-BA61-0E0B6350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6" name="Text Box 26">
            <a:extLst>
              <a:ext uri="{FF2B5EF4-FFF2-40B4-BE49-F238E27FC236}">
                <a16:creationId xmlns:a16="http://schemas.microsoft.com/office/drawing/2014/main" id="{C21DCB86-2AAD-8D4E-A727-35E5EE0E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7" name="Text Box 27">
            <a:extLst>
              <a:ext uri="{FF2B5EF4-FFF2-40B4-BE49-F238E27FC236}">
                <a16:creationId xmlns:a16="http://schemas.microsoft.com/office/drawing/2014/main" id="{3619025F-066F-504E-84C3-8FAE06A30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68700"/>
            <a:ext cx="838200" cy="6309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  <a:p>
            <a:pPr algn="r">
              <a:spcBef>
                <a:spcPct val="50000"/>
              </a:spcBef>
            </a:pPr>
            <a:r>
              <a:rPr lang="he-IL" sz="1400" dirty="0">
                <a:latin typeface="Consolas"/>
                <a:cs typeface="Consolas"/>
              </a:rPr>
              <a:t>3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5461787-8DCF-AD47-9E32-F587F40BE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69" name="Text Box 29">
            <a:extLst>
              <a:ext uri="{FF2B5EF4-FFF2-40B4-BE49-F238E27FC236}">
                <a16:creationId xmlns:a16="http://schemas.microsoft.com/office/drawing/2014/main" id="{6ED3567F-FF7E-2E4C-A6C5-000393F9C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70" name="Text Box 30">
            <a:extLst>
              <a:ext uri="{FF2B5EF4-FFF2-40B4-BE49-F238E27FC236}">
                <a16:creationId xmlns:a16="http://schemas.microsoft.com/office/drawing/2014/main" id="{4DDDBF61-304A-3B45-91F7-B1F83162F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32" name="Text Box 31">
            <a:extLst>
              <a:ext uri="{FF2B5EF4-FFF2-40B4-BE49-F238E27FC236}">
                <a16:creationId xmlns:a16="http://schemas.microsoft.com/office/drawing/2014/main" id="{F1BF8C69-EE23-5D49-897B-AD04A98B9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3" name="Text Box 32">
            <a:extLst>
              <a:ext uri="{FF2B5EF4-FFF2-40B4-BE49-F238E27FC236}">
                <a16:creationId xmlns:a16="http://schemas.microsoft.com/office/drawing/2014/main" id="{4D5B4C9E-D93A-C74B-87FF-A2ED23DA6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4" name="Text Box 37">
            <a:extLst>
              <a:ext uri="{FF2B5EF4-FFF2-40B4-BE49-F238E27FC236}">
                <a16:creationId xmlns:a16="http://schemas.microsoft.com/office/drawing/2014/main" id="{B94C04A2-C151-EC49-853C-53DC34B12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5" name="Text Box 38">
            <a:extLst>
              <a:ext uri="{FF2B5EF4-FFF2-40B4-BE49-F238E27FC236}">
                <a16:creationId xmlns:a16="http://schemas.microsoft.com/office/drawing/2014/main" id="{EF2815E5-7D49-5640-B834-9F06110EE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6" name="Text Box 39">
            <a:extLst>
              <a:ext uri="{FF2B5EF4-FFF2-40B4-BE49-F238E27FC236}">
                <a16:creationId xmlns:a16="http://schemas.microsoft.com/office/drawing/2014/main" id="{85E5B3B8-DFFA-7F48-8D1F-20CFF32B3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37" name="Text Box 58">
            <a:extLst>
              <a:ext uri="{FF2B5EF4-FFF2-40B4-BE49-F238E27FC236}">
                <a16:creationId xmlns:a16="http://schemas.microsoft.com/office/drawing/2014/main" id="{BB946F52-BE59-BB4C-82BA-F7A325A2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38" name="Text Box 59">
            <a:extLst>
              <a:ext uri="{FF2B5EF4-FFF2-40B4-BE49-F238E27FC236}">
                <a16:creationId xmlns:a16="http://schemas.microsoft.com/office/drawing/2014/main" id="{30948E66-709C-3E44-8512-F29BE32F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139" name="Text Box 60">
            <a:extLst>
              <a:ext uri="{FF2B5EF4-FFF2-40B4-BE49-F238E27FC236}">
                <a16:creationId xmlns:a16="http://schemas.microsoft.com/office/drawing/2014/main" id="{D330A246-CD32-2540-8A37-AD4F9014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40" name="Text Box 61">
            <a:extLst>
              <a:ext uri="{FF2B5EF4-FFF2-40B4-BE49-F238E27FC236}">
                <a16:creationId xmlns:a16="http://schemas.microsoft.com/office/drawing/2014/main" id="{73420B43-6B04-F845-8FEB-DBE97175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141" name="Text Box 62">
            <a:extLst>
              <a:ext uri="{FF2B5EF4-FFF2-40B4-BE49-F238E27FC236}">
                <a16:creationId xmlns:a16="http://schemas.microsoft.com/office/drawing/2014/main" id="{4A155C50-FB29-EC4B-B9F0-BB6DE9852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42" name="Text Box 63">
            <a:extLst>
              <a:ext uri="{FF2B5EF4-FFF2-40B4-BE49-F238E27FC236}">
                <a16:creationId xmlns:a16="http://schemas.microsoft.com/office/drawing/2014/main" id="{6E7B7449-C4B1-D846-8A6A-6579D30A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143" name="Text Box 72">
            <a:extLst>
              <a:ext uri="{FF2B5EF4-FFF2-40B4-BE49-F238E27FC236}">
                <a16:creationId xmlns:a16="http://schemas.microsoft.com/office/drawing/2014/main" id="{F83100BB-B87D-3049-9CD5-5EF4CD095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44" name="Text Box 74">
            <a:extLst>
              <a:ext uri="{FF2B5EF4-FFF2-40B4-BE49-F238E27FC236}">
                <a16:creationId xmlns:a16="http://schemas.microsoft.com/office/drawing/2014/main" id="{AB246837-134D-2F42-8ED4-2E24325D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45" name="Text Box 75">
            <a:extLst>
              <a:ext uri="{FF2B5EF4-FFF2-40B4-BE49-F238E27FC236}">
                <a16:creationId xmlns:a16="http://schemas.microsoft.com/office/drawing/2014/main" id="{9F7E065C-6290-534C-92BC-45609B61E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146" name="Text Box 76">
            <a:extLst>
              <a:ext uri="{FF2B5EF4-FFF2-40B4-BE49-F238E27FC236}">
                <a16:creationId xmlns:a16="http://schemas.microsoft.com/office/drawing/2014/main" id="{DE0490E8-C8E0-6843-A0E5-8AC7BE73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47" name="Text Box 81">
            <a:extLst>
              <a:ext uri="{FF2B5EF4-FFF2-40B4-BE49-F238E27FC236}">
                <a16:creationId xmlns:a16="http://schemas.microsoft.com/office/drawing/2014/main" id="{95C58F98-1FB9-8245-BCE5-F53A242B8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48" name="Text Box 82">
            <a:extLst>
              <a:ext uri="{FF2B5EF4-FFF2-40B4-BE49-F238E27FC236}">
                <a16:creationId xmlns:a16="http://schemas.microsoft.com/office/drawing/2014/main" id="{A12F57DE-9698-014B-8E7F-2748449E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49" name="Text Box 83">
            <a:extLst>
              <a:ext uri="{FF2B5EF4-FFF2-40B4-BE49-F238E27FC236}">
                <a16:creationId xmlns:a16="http://schemas.microsoft.com/office/drawing/2014/main" id="{14BA2DFD-4211-304B-9156-B634E9EC2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150" name="Text Box 84">
            <a:extLst>
              <a:ext uri="{FF2B5EF4-FFF2-40B4-BE49-F238E27FC236}">
                <a16:creationId xmlns:a16="http://schemas.microsoft.com/office/drawing/2014/main" id="{3E56A766-0503-2E42-9C03-44D2876AB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51" name="AutoShape 85" descr="Bouquet">
            <a:extLst>
              <a:ext uri="{FF2B5EF4-FFF2-40B4-BE49-F238E27FC236}">
                <a16:creationId xmlns:a16="http://schemas.microsoft.com/office/drawing/2014/main" id="{6CD5D5BB-7130-5B43-BBBC-DE80184858AA}"/>
              </a:ext>
            </a:extLst>
          </p:cNvPr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52" name="Rectangle 86">
            <a:extLst>
              <a:ext uri="{FF2B5EF4-FFF2-40B4-BE49-F238E27FC236}">
                <a16:creationId xmlns:a16="http://schemas.microsoft.com/office/drawing/2014/main" id="{D7A4F6E3-D2A0-BA4C-8F4E-86BF8250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153" name="Text Box 91">
            <a:extLst>
              <a:ext uri="{FF2B5EF4-FFF2-40B4-BE49-F238E27FC236}">
                <a16:creationId xmlns:a16="http://schemas.microsoft.com/office/drawing/2014/main" id="{BBA3C84B-D2A9-AE42-8455-70416B5F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154" name="Text Box 92">
            <a:extLst>
              <a:ext uri="{FF2B5EF4-FFF2-40B4-BE49-F238E27FC236}">
                <a16:creationId xmlns:a16="http://schemas.microsoft.com/office/drawing/2014/main" id="{61988DA0-9CD6-0F40-BF64-99D711FA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155" name="Text Box 93">
            <a:extLst>
              <a:ext uri="{FF2B5EF4-FFF2-40B4-BE49-F238E27FC236}">
                <a16:creationId xmlns:a16="http://schemas.microsoft.com/office/drawing/2014/main" id="{4F8D2068-74F3-174F-B10E-D5A09659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156" name="Text Box 94">
            <a:extLst>
              <a:ext uri="{FF2B5EF4-FFF2-40B4-BE49-F238E27FC236}">
                <a16:creationId xmlns:a16="http://schemas.microsoft.com/office/drawing/2014/main" id="{9C4767C3-A55D-1B4D-8648-10A68830A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157" name="Text Box 95">
            <a:extLst>
              <a:ext uri="{FF2B5EF4-FFF2-40B4-BE49-F238E27FC236}">
                <a16:creationId xmlns:a16="http://schemas.microsoft.com/office/drawing/2014/main" id="{8A8EEE0E-5FC3-4D45-BD48-B1EB40E6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158" name="Text Box 97">
            <a:extLst>
              <a:ext uri="{FF2B5EF4-FFF2-40B4-BE49-F238E27FC236}">
                <a16:creationId xmlns:a16="http://schemas.microsoft.com/office/drawing/2014/main" id="{49AF1DE7-5BF1-A842-8883-52B8D680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59" name="Text Box 98">
            <a:extLst>
              <a:ext uri="{FF2B5EF4-FFF2-40B4-BE49-F238E27FC236}">
                <a16:creationId xmlns:a16="http://schemas.microsoft.com/office/drawing/2014/main" id="{979E493D-C580-E547-B903-CA0F706FD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68" name="Rectangle 2">
            <a:extLst>
              <a:ext uri="{FF2B5EF4-FFF2-40B4-BE49-F238E27FC236}">
                <a16:creationId xmlns:a16="http://schemas.microsoft.com/office/drawing/2014/main" id="{D0CAB945-391A-A54A-8982-82515D952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    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-1;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following code is not recommended,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and is shown only for teaching purposes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69" name="Rectangle 102">
            <a:extLst>
              <a:ext uri="{FF2B5EF4-FFF2-40B4-BE49-F238E27FC236}">
                <a16:creationId xmlns:a16="http://schemas.microsoft.com/office/drawing/2014/main" id="{AD99D996-6C50-EE43-811B-555053CD5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03" y="3891666"/>
            <a:ext cx="6407198" cy="176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</a:pPr>
            <a:r>
              <a:rPr lang="en-US" sz="2000" u="sng" dirty="0">
                <a:solidFill>
                  <a:srgbClr val="000000"/>
                </a:solidFill>
                <a:latin typeface="Times New Roman"/>
                <a:cs typeface="Times New Roman"/>
              </a:rPr>
              <a:t>Anatomy of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lang="pl-PL" sz="16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int[]</a:t>
            </a:r>
            <a:r>
              <a:rPr lang="pl-PL" sz="8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y</a:t>
            </a:r>
            <a:r>
              <a:rPr lang="pl-PL" sz="8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pl-PL" sz="16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=</a:t>
            </a:r>
            <a:r>
              <a:rPr lang="pl-PL" sz="8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pl-PL" sz="16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x;</a:t>
            </a:r>
          </a:p>
          <a:p>
            <a:pPr marL="369888" indent="-285750">
              <a:lnSpc>
                <a:spcPct val="100000"/>
              </a:lnSpc>
              <a:spcBef>
                <a:spcPts val="800"/>
              </a:spcBef>
              <a:spcAft>
                <a:spcPct val="20000"/>
              </a:spcAft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This statement defines a pointer variable, 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y</a:t>
            </a:r>
          </a:p>
          <a:p>
            <a:pPr marL="369888" indent="-285750">
              <a:lnSpc>
                <a:spcPct val="100000"/>
              </a:lnSpc>
              <a:spcBef>
                <a:spcPts val="800"/>
              </a:spcBef>
              <a:spcAft>
                <a:spcPct val="20000"/>
              </a:spcAft>
              <a:buClrTx/>
              <a:buSzPct val="100000"/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And assigns to it the value of </a:t>
            </a:r>
            <a:r>
              <a:rPr lang="en-US" sz="1400" dirty="0">
                <a:solidFill>
                  <a:schemeClr val="tx1"/>
                </a:solidFill>
                <a:latin typeface="Consolas"/>
                <a:ea typeface="+mn-ea"/>
                <a:cs typeface="Consolas"/>
              </a:rPr>
              <a:t>x</a:t>
            </a:r>
            <a:endParaRPr lang="en-US" sz="1200" dirty="0">
              <a:solidFill>
                <a:schemeClr val="tx1"/>
              </a:solidFill>
              <a:latin typeface="Consolas"/>
              <a:ea typeface="+mn-ea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37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representation: behind the scene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324600" y="14382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10102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324600" y="17430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10103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8229600" y="17208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y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7314824" y="809769"/>
            <a:ext cx="1143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400" b="0" dirty="0">
                <a:latin typeface="Times New Roman"/>
                <a:cs typeface="Times New Roman"/>
              </a:rPr>
              <a:t>RAM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7315200" y="1133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6324600" y="11334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7315200" y="14382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7315200" y="175260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7315200" y="20478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45" name="Text Box 57"/>
          <p:cNvSpPr txBox="1">
            <a:spLocks noChangeArrowheads="1"/>
          </p:cNvSpPr>
          <p:nvPr/>
        </p:nvSpPr>
        <p:spPr bwMode="auto">
          <a:xfrm>
            <a:off x="6324600" y="20478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56" name="Text Box 77"/>
          <p:cNvSpPr txBox="1">
            <a:spLocks noChangeArrowheads="1"/>
          </p:cNvSpPr>
          <p:nvPr/>
        </p:nvSpPr>
        <p:spPr bwMode="auto">
          <a:xfrm>
            <a:off x="8229600" y="1416050"/>
            <a:ext cx="88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x</a:t>
            </a: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618703" y="746863"/>
            <a:ext cx="4876800" cy="29208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75600" rIns="165600" bIns="75600" anchor="t" anchorCtr="0">
            <a:noAutofit/>
          </a:bodyPr>
          <a:lstStyle/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[10];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40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    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-1;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following code is not recommended,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and is shown only for teaching purposes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>
              <a:spcBef>
                <a:spcPts val="300"/>
              </a:spcBef>
            </a:pP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74" name="Rectangle 103"/>
          <p:cNvSpPr>
            <a:spLocks noChangeArrowheads="1"/>
          </p:cNvSpPr>
          <p:nvPr/>
        </p:nvSpPr>
        <p:spPr bwMode="auto">
          <a:xfrm>
            <a:off x="7100699" y="6126138"/>
            <a:ext cx="16719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200" b="0" dirty="0">
                <a:latin typeface="Times New Roman"/>
                <a:cs typeface="Times New Roman"/>
              </a:rPr>
              <a:t>(All addresses are arbitrary examples)</a:t>
            </a:r>
            <a:endParaRPr lang="en-US" sz="900" b="0" dirty="0">
              <a:latin typeface="Times New Roman"/>
              <a:cs typeface="Times New Roman"/>
            </a:endParaRPr>
          </a:p>
        </p:txBody>
      </p:sp>
      <p:sp>
        <p:nvSpPr>
          <p:cNvPr id="71" name="Text Box 24">
            <a:extLst>
              <a:ext uri="{FF2B5EF4-FFF2-40B4-BE49-F238E27FC236}">
                <a16:creationId xmlns:a16="http://schemas.microsoft.com/office/drawing/2014/main" id="{0711BD4D-2381-6045-AA3B-1AF3201D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06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2" name="Text Box 25">
            <a:extLst>
              <a:ext uri="{FF2B5EF4-FFF2-40B4-BE49-F238E27FC236}">
                <a16:creationId xmlns:a16="http://schemas.microsoft.com/office/drawing/2014/main" id="{FC34CB5D-92E7-7146-A9D6-ED45EDD8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0" name="Text Box 26">
            <a:extLst>
              <a:ext uri="{FF2B5EF4-FFF2-40B4-BE49-F238E27FC236}">
                <a16:creationId xmlns:a16="http://schemas.microsoft.com/office/drawing/2014/main" id="{C77AC588-133A-2B46-A0FF-92FF7881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ACBD021-DB65-2245-B41E-1281A2CDB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68700"/>
            <a:ext cx="838200" cy="63094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  <a:p>
            <a:pPr algn="r">
              <a:spcBef>
                <a:spcPct val="50000"/>
              </a:spcBef>
            </a:pPr>
            <a:r>
              <a:rPr lang="he-IL" sz="1400" dirty="0">
                <a:latin typeface="Consolas"/>
                <a:cs typeface="Consolas"/>
              </a:rPr>
              <a:t>3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56545033-E11B-334A-A098-274585D9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798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3" name="Text Box 29">
            <a:extLst>
              <a:ext uri="{FF2B5EF4-FFF2-40B4-BE49-F238E27FC236}">
                <a16:creationId xmlns:a16="http://schemas.microsoft.com/office/drawing/2014/main" id="{BA9C0C3D-DBA0-FA41-92A4-A512F6B8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846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5" name="Text Box 30">
            <a:extLst>
              <a:ext uri="{FF2B5EF4-FFF2-40B4-BE49-F238E27FC236}">
                <a16:creationId xmlns:a16="http://schemas.microsoft.com/office/drawing/2014/main" id="{156A1E3C-BC21-3049-9487-5AA2BF76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89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86" name="Text Box 31">
            <a:extLst>
              <a:ext uri="{FF2B5EF4-FFF2-40B4-BE49-F238E27FC236}">
                <a16:creationId xmlns:a16="http://schemas.microsoft.com/office/drawing/2014/main" id="{8F389131-267D-8A4E-BD9E-7037232F0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E268A89E-8520-304A-ADA4-0F24962D5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8" name="Text Box 37">
            <a:extLst>
              <a:ext uri="{FF2B5EF4-FFF2-40B4-BE49-F238E27FC236}">
                <a16:creationId xmlns:a16="http://schemas.microsoft.com/office/drawing/2014/main" id="{65987A6C-D3EB-9C40-904B-55EF1282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89" name="Text Box 38">
            <a:extLst>
              <a:ext uri="{FF2B5EF4-FFF2-40B4-BE49-F238E27FC236}">
                <a16:creationId xmlns:a16="http://schemas.microsoft.com/office/drawing/2014/main" id="{7B65E398-60A9-C347-8CC8-859E4806D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0" name="Text Box 39">
            <a:extLst>
              <a:ext uri="{FF2B5EF4-FFF2-40B4-BE49-F238E27FC236}">
                <a16:creationId xmlns:a16="http://schemas.microsoft.com/office/drawing/2014/main" id="{400FF759-84D0-6D42-9740-82A17C8E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1" name="Text Box 58">
            <a:extLst>
              <a:ext uri="{FF2B5EF4-FFF2-40B4-BE49-F238E27FC236}">
                <a16:creationId xmlns:a16="http://schemas.microsoft.com/office/drawing/2014/main" id="{CA4DDF04-A790-0448-B104-39BB31C3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2" name="Text Box 59">
            <a:extLst>
              <a:ext uri="{FF2B5EF4-FFF2-40B4-BE49-F238E27FC236}">
                <a16:creationId xmlns:a16="http://schemas.microsoft.com/office/drawing/2014/main" id="{C6F8E0B0-3CA2-0244-84F0-CFFB22D7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0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45119</a:t>
            </a:r>
          </a:p>
        </p:txBody>
      </p:sp>
      <p:sp>
        <p:nvSpPr>
          <p:cNvPr id="93" name="Text Box 60">
            <a:extLst>
              <a:ext uri="{FF2B5EF4-FFF2-40B4-BE49-F238E27FC236}">
                <a16:creationId xmlns:a16="http://schemas.microsoft.com/office/drawing/2014/main" id="{42F048F3-51FB-E048-807F-C7EBA0BD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9654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4" name="Text Box 61">
            <a:extLst>
              <a:ext uri="{FF2B5EF4-FFF2-40B4-BE49-F238E27FC236}">
                <a16:creationId xmlns:a16="http://schemas.microsoft.com/office/drawing/2014/main" id="{8C87C884-FB7F-5042-AB80-ABE73160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65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45120 </a:t>
            </a:r>
          </a:p>
        </p:txBody>
      </p:sp>
      <p:sp>
        <p:nvSpPr>
          <p:cNvPr id="95" name="Text Box 62">
            <a:extLst>
              <a:ext uri="{FF2B5EF4-FFF2-40B4-BE49-F238E27FC236}">
                <a16:creationId xmlns:a16="http://schemas.microsoft.com/office/drawing/2014/main" id="{8A42F158-C9D0-5A40-9CE8-E836CD1F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2797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6" name="Text Box 63">
            <a:extLst>
              <a:ext uri="{FF2B5EF4-FFF2-40B4-BE49-F238E27FC236}">
                <a16:creationId xmlns:a16="http://schemas.microsoft.com/office/drawing/2014/main" id="{D2E35E1A-0B0D-1241-B146-2D6AC2350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97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45121</a:t>
            </a:r>
          </a:p>
        </p:txBody>
      </p:sp>
      <p:sp>
        <p:nvSpPr>
          <p:cNvPr id="97" name="Text Box 72">
            <a:extLst>
              <a:ext uri="{FF2B5EF4-FFF2-40B4-BE49-F238E27FC236}">
                <a16:creationId xmlns:a16="http://schemas.microsoft.com/office/drawing/2014/main" id="{6BCFD24F-0F1D-C24A-A553-70D3B4B51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942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98" name="Text Box 74">
            <a:extLst>
              <a:ext uri="{FF2B5EF4-FFF2-40B4-BE49-F238E27FC236}">
                <a16:creationId xmlns:a16="http://schemas.microsoft.com/office/drawing/2014/main" id="{E19F1CA3-A955-FE45-AF45-FC5E2B85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08575"/>
            <a:ext cx="838200" cy="314325"/>
          </a:xfrm>
          <a:prstGeom prst="rect">
            <a:avLst/>
          </a:prstGeom>
          <a:solidFill>
            <a:srgbClr val="FFDE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99" name="Text Box 75">
            <a:extLst>
              <a:ext uri="{FF2B5EF4-FFF2-40B4-BE49-F238E27FC236}">
                <a16:creationId xmlns:a16="http://schemas.microsoft.com/office/drawing/2014/main" id="{3A29148A-9F79-3741-9D3B-620C6004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85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45127</a:t>
            </a:r>
          </a:p>
        </p:txBody>
      </p:sp>
      <p:sp>
        <p:nvSpPr>
          <p:cNvPr id="100" name="Text Box 76">
            <a:extLst>
              <a:ext uri="{FF2B5EF4-FFF2-40B4-BE49-F238E27FC236}">
                <a16:creationId xmlns:a16="http://schemas.microsoft.com/office/drawing/2014/main" id="{2EE0A491-BFCF-884A-B32C-AB607D42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6419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01" name="Text Box 81">
            <a:extLst>
              <a:ext uri="{FF2B5EF4-FFF2-40B4-BE49-F238E27FC236}">
                <a16:creationId xmlns:a16="http://schemas.microsoft.com/office/drawing/2014/main" id="{6A0B6E88-6411-2D4C-89C9-4080FDB6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863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02" name="Text Box 82">
            <a:extLst>
              <a:ext uri="{FF2B5EF4-FFF2-40B4-BE49-F238E27FC236}">
                <a16:creationId xmlns:a16="http://schemas.microsoft.com/office/drawing/2014/main" id="{74FC3F88-EC61-EA40-AABB-B5117DC20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9115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-1</a:t>
            </a:r>
          </a:p>
        </p:txBody>
      </p:sp>
      <p:sp>
        <p:nvSpPr>
          <p:cNvPr id="103" name="Text Box 83">
            <a:extLst>
              <a:ext uri="{FF2B5EF4-FFF2-40B4-BE49-F238E27FC236}">
                <a16:creationId xmlns:a16="http://schemas.microsoft.com/office/drawing/2014/main" id="{5DB509EE-A33C-5241-819C-20E543C17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911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45128</a:t>
            </a:r>
          </a:p>
        </p:txBody>
      </p:sp>
      <p:sp>
        <p:nvSpPr>
          <p:cNvPr id="104" name="Text Box 84">
            <a:extLst>
              <a:ext uri="{FF2B5EF4-FFF2-40B4-BE49-F238E27FC236}">
                <a16:creationId xmlns:a16="http://schemas.microsoft.com/office/drawing/2014/main" id="{05180AB1-DFFC-EA4C-9072-BC851227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05475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 </a:t>
            </a:r>
          </a:p>
        </p:txBody>
      </p:sp>
      <p:sp>
        <p:nvSpPr>
          <p:cNvPr id="105" name="AutoShape 85" descr="Bouquet">
            <a:extLst>
              <a:ext uri="{FF2B5EF4-FFF2-40B4-BE49-F238E27FC236}">
                <a16:creationId xmlns:a16="http://schemas.microsoft.com/office/drawing/2014/main" id="{1096AB27-CBE0-3845-BA82-6A1CBD37B081}"/>
              </a:ext>
            </a:extLst>
          </p:cNvPr>
          <p:cNvSpPr>
            <a:spLocks/>
          </p:cNvSpPr>
          <p:nvPr/>
        </p:nvSpPr>
        <p:spPr bwMode="auto">
          <a:xfrm>
            <a:off x="8229600" y="26670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8F85991C-0421-D743-ACF9-E117FE02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893397"/>
            <a:ext cx="725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Times New Roman"/>
                <a:cs typeface="Times New Roman"/>
              </a:rPr>
              <a:t>array data</a:t>
            </a:r>
          </a:p>
        </p:txBody>
      </p:sp>
      <p:sp>
        <p:nvSpPr>
          <p:cNvPr id="107" name="Text Box 91">
            <a:extLst>
              <a:ext uri="{FF2B5EF4-FFF2-40B4-BE49-F238E27FC236}">
                <a16:creationId xmlns:a16="http://schemas.microsoft.com/office/drawing/2014/main" id="{54832B63-2ABA-F842-A058-16809283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750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45122</a:t>
            </a:r>
          </a:p>
        </p:txBody>
      </p:sp>
      <p:sp>
        <p:nvSpPr>
          <p:cNvPr id="108" name="Text Box 92">
            <a:extLst>
              <a:ext uri="{FF2B5EF4-FFF2-40B4-BE49-F238E27FC236}">
                <a16:creationId xmlns:a16="http://schemas.microsoft.com/office/drawing/2014/main" id="{CBB774A8-9345-4242-A0B1-27C097C6D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798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45123</a:t>
            </a:r>
          </a:p>
        </p:txBody>
      </p:sp>
      <p:sp>
        <p:nvSpPr>
          <p:cNvPr id="109" name="Text Box 93">
            <a:extLst>
              <a:ext uri="{FF2B5EF4-FFF2-40B4-BE49-F238E27FC236}">
                <a16:creationId xmlns:a16="http://schemas.microsoft.com/office/drawing/2014/main" id="{A31BA830-BE9D-6643-AE58-C7743A15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846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45124</a:t>
            </a:r>
          </a:p>
        </p:txBody>
      </p:sp>
      <p:sp>
        <p:nvSpPr>
          <p:cNvPr id="110" name="Text Box 94">
            <a:extLst>
              <a:ext uri="{FF2B5EF4-FFF2-40B4-BE49-F238E27FC236}">
                <a16:creationId xmlns:a16="http://schemas.microsoft.com/office/drawing/2014/main" id="{20C1CF50-9836-D74D-BAD8-DFDBE1C4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894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45125</a:t>
            </a:r>
          </a:p>
        </p:txBody>
      </p:sp>
      <p:sp>
        <p:nvSpPr>
          <p:cNvPr id="111" name="Text Box 95">
            <a:extLst>
              <a:ext uri="{FF2B5EF4-FFF2-40B4-BE49-F238E27FC236}">
                <a16:creationId xmlns:a16="http://schemas.microsoft.com/office/drawing/2014/main" id="{15454B04-A38E-884F-B54D-D35F3B1E2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79425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45126</a:t>
            </a:r>
          </a:p>
        </p:txBody>
      </p:sp>
      <p:sp>
        <p:nvSpPr>
          <p:cNvPr id="112" name="Text Box 97">
            <a:extLst>
              <a:ext uri="{FF2B5EF4-FFF2-40B4-BE49-F238E27FC236}">
                <a16:creationId xmlns:a16="http://schemas.microsoft.com/office/drawing/2014/main" id="{04E92B81-2E3D-1940-9E42-A4E25C711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838200" cy="3143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113" name="Text Box 98">
            <a:extLst>
              <a:ext uri="{FF2B5EF4-FFF2-40B4-BE49-F238E27FC236}">
                <a16:creationId xmlns:a16="http://schemas.microsoft.com/office/drawing/2014/main" id="{434C9F84-9363-FC4C-9E35-5DC23CBC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52675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0984066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22511</TotalTime>
  <Words>1706</Words>
  <Application>Microsoft Macintosh PowerPoint</Application>
  <PresentationFormat>On-screen Show (4:3)</PresentationFormat>
  <Paragraphs>579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Comic Sans MS</vt:lpstr>
      <vt:lpstr>Consolas</vt:lpstr>
      <vt:lpstr>Monotype Sorts</vt:lpstr>
      <vt:lpstr>Times New Roman</vt:lpstr>
      <vt:lpstr>Wingdings</vt:lpstr>
      <vt:lpstr>1_introcs</vt:lpstr>
      <vt:lpstr>PowerPoint Presentation</vt:lpstr>
      <vt:lpstr>PowerPoint Presentation</vt:lpstr>
      <vt:lpstr>Array and object representation: behind the scene</vt:lpstr>
      <vt:lpstr>Array and object representation: behind the scene</vt:lpstr>
      <vt:lpstr>Array and object representation: behind the scene</vt:lpstr>
      <vt:lpstr>Array and object representation: behind the scene</vt:lpstr>
      <vt:lpstr>Array and object representation: behind the scene</vt:lpstr>
      <vt:lpstr>Array and object representation: behind the scene</vt:lpstr>
      <vt:lpstr>Array and object representation: behind the scene</vt:lpstr>
      <vt:lpstr>Array and object representation: behind the scene</vt:lpstr>
      <vt:lpstr>Array and object representation: behind the scene</vt:lpstr>
      <vt:lpstr>Internal names of arrays and objects (hash codes)</vt:lpstr>
      <vt:lpstr>Internal names of arrays and objects (hash codes)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848</cp:revision>
  <dcterms:created xsi:type="dcterms:W3CDTF">2010-03-25T13:24:56Z</dcterms:created>
  <dcterms:modified xsi:type="dcterms:W3CDTF">2020-11-18T10:03:03Z</dcterms:modified>
  <cp:category/>
</cp:coreProperties>
</file>