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0" r:id="rId1"/>
  </p:sldMasterIdLst>
  <p:notesMasterIdLst>
    <p:notesMasterId r:id="rId38"/>
  </p:notesMasterIdLst>
  <p:handoutMasterIdLst>
    <p:handoutMasterId r:id="rId39"/>
  </p:handoutMasterIdLst>
  <p:sldIdLst>
    <p:sldId id="742" r:id="rId2"/>
    <p:sldId id="1070" r:id="rId3"/>
    <p:sldId id="1045" r:id="rId4"/>
    <p:sldId id="761" r:id="rId5"/>
    <p:sldId id="732" r:id="rId6"/>
    <p:sldId id="1016" r:id="rId7"/>
    <p:sldId id="1038" r:id="rId8"/>
    <p:sldId id="1051" r:id="rId9"/>
    <p:sldId id="733" r:id="rId10"/>
    <p:sldId id="734" r:id="rId11"/>
    <p:sldId id="1077" r:id="rId12"/>
    <p:sldId id="1041" r:id="rId13"/>
    <p:sldId id="1042" r:id="rId14"/>
    <p:sldId id="1072" r:id="rId15"/>
    <p:sldId id="1052" r:id="rId16"/>
    <p:sldId id="741" r:id="rId17"/>
    <p:sldId id="1053" r:id="rId18"/>
    <p:sldId id="1055" r:id="rId19"/>
    <p:sldId id="1012" r:id="rId20"/>
    <p:sldId id="1004" r:id="rId21"/>
    <p:sldId id="1005" r:id="rId22"/>
    <p:sldId id="1035" r:id="rId23"/>
    <p:sldId id="1049" r:id="rId24"/>
    <p:sldId id="720" r:id="rId25"/>
    <p:sldId id="1050" r:id="rId26"/>
    <p:sldId id="1056" r:id="rId27"/>
    <p:sldId id="1058" r:id="rId28"/>
    <p:sldId id="1059" r:id="rId29"/>
    <p:sldId id="1066" r:id="rId30"/>
    <p:sldId id="1069" r:id="rId31"/>
    <p:sldId id="1062" r:id="rId32"/>
    <p:sldId id="1067" r:id="rId33"/>
    <p:sldId id="1064" r:id="rId34"/>
    <p:sldId id="1065" r:id="rId35"/>
    <p:sldId id="1047" r:id="rId36"/>
    <p:sldId id="1078" r:id="rId37"/>
  </p:sldIdLst>
  <p:sldSz cx="9144000" cy="6858000" type="screen4x3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006600"/>
    <a:srgbClr val="FFF0D6"/>
    <a:srgbClr val="FFFBCA"/>
    <a:srgbClr val="FFFFE5"/>
    <a:srgbClr val="FFE1D0"/>
    <a:srgbClr val="00FF00"/>
    <a:srgbClr val="EAD320"/>
    <a:srgbClr val="990033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45" autoAdjust="0"/>
    <p:restoredTop sz="90573" autoAdjust="0"/>
  </p:normalViewPr>
  <p:slideViewPr>
    <p:cSldViewPr snapToGrid="0" snapToObjects="1">
      <p:cViewPr varScale="1">
        <p:scale>
          <a:sx n="78" d="100"/>
          <a:sy n="78" d="100"/>
        </p:scale>
        <p:origin x="149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1704" y="-112"/>
      </p:cViewPr>
      <p:guideLst>
        <p:guide orient="horz" pos="2923"/>
        <p:guide pos="22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F0D2C31F-C683-5A4A-B55D-EBDD7546B284}" type="datetime1">
              <a:rPr lang="en-US"/>
              <a:pPr/>
              <a:t>9/12/24</a:t>
            </a:fld>
            <a:endParaRPr lang="en-US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A52B6155-CBD1-1348-94CD-64B98E35A76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9B029E08-AA32-F841-9850-6BD74B135E76}" type="datetime1">
              <a:rPr lang="en-US"/>
              <a:pPr/>
              <a:t>9/12/24</a:t>
            </a:fld>
            <a:endParaRPr lang="en-US" dirty="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9830394C-FF05-7F4A-8CA1-FD97CF60A4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49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/>
          <p:cNvSpPr txBox="1">
            <a:spLocks noGrp="1" noChangeArrowheads="1"/>
          </p:cNvSpPr>
          <p:nvPr/>
        </p:nvSpPr>
        <p:spPr bwMode="auto">
          <a:xfrm>
            <a:off x="3961557" y="8838669"/>
            <a:ext cx="3029793" cy="433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823" tIns="0" rIns="18823" bIns="0" anchor="b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fld id="{10D3D8A3-02AB-FE47-A3D4-2CAD85DF4686}" type="slidenum">
              <a:rPr lang="he-IL" sz="1000" i="1">
                <a:latin typeface="Times New Roman" charset="0"/>
                <a:cs typeface="Times New Roman" charset="0"/>
              </a:rPr>
              <a:pPr algn="r">
                <a:defRPr/>
              </a:pPr>
              <a:t>1</a:t>
            </a:fld>
            <a:endParaRPr lang="en-US" sz="1000" i="1" dirty="0">
              <a:latin typeface="Times New Roman" charset="0"/>
              <a:cs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6913"/>
            <a:ext cx="4640262" cy="34798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327" y="4408536"/>
            <a:ext cx="5124697" cy="4176735"/>
          </a:xfrm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876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54940-0009-1749-8CBD-9B2EE1D9A884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91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54940-0009-1749-8CBD-9B2EE1D9A884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559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C28DB9-DEB1-2148-93C7-A9126DAACAE4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179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165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197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070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753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34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7087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981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54940-0009-1749-8CBD-9B2EE1D9A884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054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6831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1883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8585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9752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8419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8998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6844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33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0600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7539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CF9FA7-3F23-6B4C-932C-E2C8C76C40D9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03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54940-0009-1749-8CBD-9B2EE1D9A884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139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375B4-5972-2832-54DB-F67B3F886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>
            <a:extLst>
              <a:ext uri="{FF2B5EF4-FFF2-40B4-BE49-F238E27FC236}">
                <a16:creationId xmlns:a16="http://schemas.microsoft.com/office/drawing/2014/main" id="{878D282D-FC00-DE51-B5C6-3FC25CAEFBC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1557" y="8838669"/>
            <a:ext cx="3029793" cy="433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823" tIns="0" rIns="18823" bIns="0" anchor="b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fld id="{10D3D8A3-02AB-FE47-A3D4-2CAD85DF4686}" type="slidenum">
              <a:rPr lang="he-IL" sz="1000" i="1">
                <a:latin typeface="Times New Roman" charset="0"/>
                <a:cs typeface="Times New Roman" charset="0"/>
              </a:rPr>
              <a:pPr algn="r">
                <a:defRPr/>
              </a:pPr>
              <a:t>36</a:t>
            </a:fld>
            <a:endParaRPr lang="en-US" sz="1000" i="1" dirty="0">
              <a:latin typeface="Times New Roman" charset="0"/>
              <a:cs typeface="Times New Roman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3C64BA23-8481-58B1-8F77-5D61C1700D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6913"/>
            <a:ext cx="4640262" cy="3479800"/>
          </a:xfrm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BF6C5668-2FE7-12F6-68BE-7D6A66E4DC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327" y="4408536"/>
            <a:ext cx="5124697" cy="4176735"/>
          </a:xfrm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03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54940-0009-1749-8CBD-9B2EE1D9A884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81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54940-0009-1749-8CBD-9B2EE1D9A884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4783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54940-0009-1749-8CBD-9B2EE1D9A884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81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54940-0009-1749-8CBD-9B2EE1D9A884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20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54940-0009-1749-8CBD-9B2EE1D9A884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34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54940-0009-1749-8CBD-9B2EE1D9A884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71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>
                <a:solidFill>
                  <a:schemeClr val="fol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18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29CD8-AAF7-CD4D-98B5-92505D4E9142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205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E061A-3206-4D44-9C5A-1674BE5EB4CE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5255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852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F7522-F9AF-4840-AC93-C82AFB8ED311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097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3F650-96CD-2B45-9CB0-B66A0A0715E2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645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A62AD-8B9F-3042-9EC9-EBDCC2F161CF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768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261C7-29F4-A242-8EED-DF162EA5855F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498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D1987-1499-D342-9BBD-9F50F4C0B810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525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EF287-DEB1-F44A-B131-B827309A09B0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441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9B4CB-47DC-1D47-A2CD-6C9716C11B8D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858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A089D-543D-F14B-9F67-02CE393170D7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758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5860" y="203538"/>
            <a:ext cx="786754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3" name="Straight Connector 2"/>
          <p:cNvCxnSpPr/>
          <p:nvPr userDrawn="1"/>
        </p:nvCxnSpPr>
        <p:spPr bwMode="auto">
          <a:xfrm flipV="1">
            <a:off x="596672" y="596626"/>
            <a:ext cx="7841976" cy="17047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ectangle 4">
            <a:extLst>
              <a:ext uri="{FF2B5EF4-FFF2-40B4-BE49-F238E27FC236}">
                <a16:creationId xmlns:a16="http://schemas.microsoft.com/office/drawing/2014/main" id="{C854F03D-AEBD-BD37-55F5-CCB14678E6F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1160" y="6531196"/>
            <a:ext cx="7962248" cy="194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 to CS / RUNI / lecture </a:t>
            </a:r>
            <a:r>
              <a:rPr lang="he-IL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5-1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slide </a:t>
            </a:r>
            <a:fld id="{0E022C0D-3723-2343-B86A-05A05703B5CB}" type="slidenum"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pPr>
                <a:defRPr/>
              </a:pPr>
              <a:t>‹#›</a:t>
            </a:fld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9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Arial"/>
          <a:ea typeface="ＭＳ Ｐゴシック" charset="-128"/>
          <a:cs typeface="Arial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charset="2"/>
        <a:defRPr kumimoji="1">
          <a:solidFill>
            <a:srgbClr val="003399"/>
          </a:solidFill>
          <a:latin typeface="+mn-lt"/>
          <a:ea typeface="ＭＳ Ｐゴシック" charset="-128"/>
          <a:cs typeface="ＭＳ Ｐゴシック" charset="-128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charset="2"/>
        <a:buChar char="!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 descr="OPENO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Rectangle 7"/>
          <p:cNvSpPr>
            <a:spLocks noChangeArrowheads="1"/>
          </p:cNvSpPr>
          <p:nvPr/>
        </p:nvSpPr>
        <p:spPr bwMode="auto">
          <a:xfrm>
            <a:off x="1447800" y="1752600"/>
            <a:ext cx="617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>
              <a:defRPr/>
            </a:pPr>
            <a:r>
              <a:rPr lang="en-US" sz="2000" dirty="0">
                <a:solidFill>
                  <a:srgbClr val="737373"/>
                </a:solidFill>
                <a:latin typeface="Times New Roman"/>
                <a:cs typeface="Times New Roman"/>
              </a:rPr>
              <a:t>Lecture 5-1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4169" y="2177909"/>
            <a:ext cx="5573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800" dirty="0">
                <a:latin typeface="Times New Roman"/>
                <a:cs typeface="Times New Roman"/>
              </a:rPr>
              <a:t>Two-Dimensional Arrays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39ABE31-5377-99DE-D1BF-D87BB402C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ts val="400"/>
              </a:spcBef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Introduction to Computer Science</a:t>
            </a:r>
          </a:p>
          <a:p>
            <a:pPr algn="l">
              <a:spcBef>
                <a:spcPts val="400"/>
              </a:spcBef>
              <a:defRPr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Reichman University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7C53E36-F399-5F18-0B05-D3C49BB75D05}"/>
              </a:ext>
            </a:extLst>
          </p:cNvPr>
          <p:cNvGrpSpPr/>
          <p:nvPr/>
        </p:nvGrpSpPr>
        <p:grpSpPr>
          <a:xfrm>
            <a:off x="3013517" y="2972637"/>
            <a:ext cx="2874963" cy="2368470"/>
            <a:chOff x="2840038" y="2854325"/>
            <a:chExt cx="2874963" cy="2368470"/>
          </a:xfrm>
        </p:grpSpPr>
        <p:pic>
          <p:nvPicPr>
            <p:cNvPr id="4" name="Picture 2" descr="Javanotes 9, Section 7.6 -- Two-dimensional Arrays">
              <a:extLst>
                <a:ext uri="{FF2B5EF4-FFF2-40B4-BE49-F238E27FC236}">
                  <a16:creationId xmlns:a16="http://schemas.microsoft.com/office/drawing/2014/main" id="{8F5300FE-FC44-BA2D-756A-97A5BE5816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0038" y="2854404"/>
              <a:ext cx="2874963" cy="23683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DEB046D-5373-E5CA-7054-DFBFE1D0FD8C}"/>
                </a:ext>
              </a:extLst>
            </p:cNvPr>
            <p:cNvSpPr/>
            <p:nvPr/>
          </p:nvSpPr>
          <p:spPr bwMode="auto">
            <a:xfrm>
              <a:off x="3844925" y="2854325"/>
              <a:ext cx="1790700" cy="3227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B171361-380D-AD82-1F95-26B0EEF0A83C}"/>
                </a:ext>
              </a:extLst>
            </p:cNvPr>
            <p:cNvSpPr/>
            <p:nvPr/>
          </p:nvSpPr>
          <p:spPr bwMode="auto">
            <a:xfrm>
              <a:off x="2876550" y="4579977"/>
              <a:ext cx="1790700" cy="3227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595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Matrix operations</a:t>
            </a:r>
            <a:endParaRPr kumimoji="0" lang="en-US" sz="1400" dirty="0"/>
          </a:p>
        </p:txBody>
      </p:sp>
      <p:sp>
        <p:nvSpPr>
          <p:cNvPr id="2" name="TextBox 1"/>
          <p:cNvSpPr txBox="1"/>
          <p:nvPr/>
        </p:nvSpPr>
        <p:spPr>
          <a:xfrm>
            <a:off x="-1162538" y="17389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AFAB26F-6C73-5267-7F64-9299797F0969}"/>
              </a:ext>
            </a:extLst>
          </p:cNvPr>
          <p:cNvGrpSpPr/>
          <p:nvPr/>
        </p:nvGrpSpPr>
        <p:grpSpPr>
          <a:xfrm>
            <a:off x="618207" y="796956"/>
            <a:ext cx="7415561" cy="4154215"/>
            <a:chOff x="1070194" y="1203811"/>
            <a:chExt cx="7415561" cy="415421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2067AFE-A8E2-73E3-0DD6-E59715F81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3152" y="1738924"/>
              <a:ext cx="5297853" cy="2704890"/>
            </a:xfrm>
            <a:prstGeom prst="rect">
              <a:avLst/>
            </a:prstGeom>
          </p:spPr>
        </p:pic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6683DBCF-5CAD-D826-9418-FB5A2120DB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0194" y="4599827"/>
              <a:ext cx="5826368" cy="758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000"/>
                </a:spcBef>
                <a:buClrTx/>
                <a:buSzPct val="100000"/>
              </a:pPr>
              <a:r>
                <a:rPr kumimoji="0"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Precondition: The number of columns in the left matrix must equal the number of rows in the right matrix.</a:t>
              </a:r>
            </a:p>
          </p:txBody>
        </p:sp>
        <p:sp>
          <p:nvSpPr>
            <p:cNvPr id="15" name="Rectangle 3">
              <a:extLst>
                <a:ext uri="{FF2B5EF4-FFF2-40B4-BE49-F238E27FC236}">
                  <a16:creationId xmlns:a16="http://schemas.microsoft.com/office/drawing/2014/main" id="{479F8B43-F1E7-BEB4-2DBD-F7229580F1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0194" y="1203811"/>
              <a:ext cx="7415561" cy="758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000"/>
                </a:spcBef>
                <a:buClrTx/>
                <a:buSzPct val="100000"/>
              </a:pPr>
              <a:r>
                <a:rPr kumimoji="0" lang="en-US" sz="2000" u="sng" dirty="0">
                  <a:solidFill>
                    <a:srgbClr val="000000"/>
                  </a:solidFill>
                  <a:latin typeface="Times New Roman"/>
                  <a:cs typeface="Times New Roman"/>
                </a:rPr>
                <a:t>Multiplication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8061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Matrix operations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162538" y="23543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B03736-705D-6F9B-766A-25AD23CA87BF}"/>
              </a:ext>
            </a:extLst>
          </p:cNvPr>
          <p:cNvGrpSpPr/>
          <p:nvPr/>
        </p:nvGrpSpPr>
        <p:grpSpPr>
          <a:xfrm>
            <a:off x="4738091" y="368812"/>
            <a:ext cx="4241362" cy="2700864"/>
            <a:chOff x="1841939" y="701822"/>
            <a:chExt cx="4241362" cy="27008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91AFBED-A325-4FE4-7B75-FDC77BF8CD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1939" y="701822"/>
              <a:ext cx="4241362" cy="254890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lIns="108000" tIns="0" rIns="0" bIns="0" anchor="ctr" anchorCtr="0">
              <a:prstTxWarp prst="textNoShape">
                <a:avLst/>
              </a:prstTxWarp>
              <a:noAutofit/>
            </a:bodyPr>
            <a:lstStyle/>
            <a:p>
              <a:r>
                <a:rPr lang="en-US" sz="120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Features matrix operations */</a:t>
              </a:r>
            </a:p>
            <a:p>
              <a:r>
                <a:rPr lang="en-US" sz="1100" b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public class MatrixOps {</a:t>
              </a:r>
            </a:p>
            <a:p>
              <a:r>
                <a:rPr lang="en-US" sz="120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/** Returns the matrix addition m1 + m2.</a:t>
              </a:r>
              <a:br>
                <a:rPr lang="en-US" sz="120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20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Assumes that they have the same dimensions. */</a:t>
              </a:r>
            </a:p>
            <a:p>
              <a:r>
                <a:rPr lang="en-US" sz="1100" b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public static int[][] add(int[][] m1, int[][] m2)</a:t>
              </a:r>
            </a:p>
            <a:p>
              <a:br>
                <a:rPr lang="en-US" sz="1100" b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100" b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20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Returns the matrix multiplication m1 * m2.</a:t>
              </a:r>
              <a:br>
                <a:rPr lang="en-US" sz="120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20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Assumes that they have the same dimensions. */</a:t>
              </a:r>
            </a:p>
            <a:p>
              <a:r>
                <a:rPr lang="en-US" sz="1100" b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public static int[][] mult(int[][] m1, int[][] m2)</a:t>
              </a:r>
            </a:p>
            <a:p>
              <a:br>
                <a:rPr lang="en-US" sz="1100" b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100" b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20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Prints the given matrix. */</a:t>
              </a:r>
            </a:p>
            <a:p>
              <a:r>
                <a:rPr lang="en-US" sz="1100" b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public static void println(int[][] m)</a:t>
              </a:r>
            </a:p>
            <a:p>
              <a:r>
                <a:rPr lang="en-US" sz="1100" b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A4C1A9A-C665-C5A0-067A-97111BB67133}"/>
                </a:ext>
              </a:extLst>
            </p:cNvPr>
            <p:cNvSpPr/>
            <p:nvPr/>
          </p:nvSpPr>
          <p:spPr bwMode="auto">
            <a:xfrm>
              <a:off x="4416409" y="3098766"/>
              <a:ext cx="1485899" cy="3039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effectLst/>
                  <a:latin typeface="Consolas" panose="020B0609020204030204" pitchFamily="49" charset="0"/>
                  <a:ea typeface="ＭＳ Ｐゴシック" charset="-128"/>
                  <a:cs typeface="Consolas" panose="020B0609020204030204" pitchFamily="49" charset="0"/>
                </a:rPr>
                <a:t>MatrixOps</a:t>
              </a:r>
              <a:r>
                <a:rPr kumimoji="0" lang="en-US" sz="1200" b="0" i="0" u="none" strike="noStrike" cap="none" normalizeH="0" baseline="0">
                  <a:ln>
                    <a:noFill/>
                  </a:ln>
                  <a:effectLst/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rPr>
                <a:t> API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35FF00-D848-230A-3CC0-8F5BFC1E9A7F}"/>
              </a:ext>
            </a:extLst>
          </p:cNvPr>
          <p:cNvGrpSpPr/>
          <p:nvPr/>
        </p:nvGrpSpPr>
        <p:grpSpPr>
          <a:xfrm>
            <a:off x="587028" y="772414"/>
            <a:ext cx="7405160" cy="5645971"/>
            <a:chOff x="587028" y="772414"/>
            <a:chExt cx="7405160" cy="564597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6AAE941-AE69-CD11-D4EB-1F8BA3315908}"/>
                </a:ext>
              </a:extLst>
            </p:cNvPr>
            <p:cNvGrpSpPr/>
            <p:nvPr/>
          </p:nvGrpSpPr>
          <p:grpSpPr>
            <a:xfrm>
              <a:off x="5616947" y="3155315"/>
              <a:ext cx="2375241" cy="3263070"/>
              <a:chOff x="5616947" y="3155315"/>
              <a:chExt cx="2375241" cy="3263070"/>
            </a:xfrm>
          </p:grpSpPr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5616947" y="3155315"/>
                <a:ext cx="1560166" cy="32630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lIns="108000" tIns="137160" rIns="0" bIns="137160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200" b="1" dirty="0">
                    <a:solidFill>
                      <a:srgbClr val="000000"/>
                    </a:solidFill>
                    <a:latin typeface="Consolas" panose="020B0609020204030204" pitchFamily="49" charset="0"/>
                    <a:ea typeface="Menlo"/>
                    <a:cs typeface="Consolas" panose="020B0609020204030204" pitchFamily="49" charset="0"/>
                  </a:rPr>
                  <a:t>% java MatrixOps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  <a:ea typeface="Menlo"/>
                    <a:cs typeface="Consolas" panose="020B0609020204030204" pitchFamily="49" charset="0"/>
                  </a:rPr>
                  <a:t>   7   2   1</a:t>
                </a:r>
              </a:p>
              <a:p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  <a:ea typeface="Menlo"/>
                    <a:cs typeface="Consolas" panose="020B0609020204030204" pitchFamily="49" charset="0"/>
                  </a:rPr>
                  <a:t>   3   6   1</a:t>
                </a:r>
              </a:p>
              <a:p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  <a:ea typeface="Menlo"/>
                    <a:cs typeface="Consolas" panose="020B0609020204030204" pitchFamily="49" charset="0"/>
                  </a:rPr>
                  <a:t>   5   1   4</a:t>
                </a:r>
              </a:p>
              <a:p>
                <a:endPara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endParaRPr>
              </a:p>
              <a:p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  <a:ea typeface="Menlo"/>
                    <a:cs typeface="Consolas" panose="020B0609020204030204" pitchFamily="49" charset="0"/>
                  </a:rPr>
                  <a:t>   8   3   5</a:t>
                </a:r>
              </a:p>
              <a:p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  <a:ea typeface="Menlo"/>
                    <a:cs typeface="Consolas" panose="020B0609020204030204" pitchFamily="49" charset="0"/>
                  </a:rPr>
                  <a:t>   1   4   1</a:t>
                </a:r>
              </a:p>
              <a:p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  <a:ea typeface="Menlo"/>
                    <a:cs typeface="Consolas" panose="020B0609020204030204" pitchFamily="49" charset="0"/>
                  </a:rPr>
                  <a:t>   1   3   4</a:t>
                </a:r>
              </a:p>
              <a:p>
                <a:endPara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endParaRPr>
              </a:p>
              <a:p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  <a:ea typeface="Menlo"/>
                    <a:cs typeface="Consolas" panose="020B0609020204030204" pitchFamily="49" charset="0"/>
                  </a:rPr>
                  <a:t>  15   5   6</a:t>
                </a:r>
              </a:p>
              <a:p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  <a:ea typeface="Menlo"/>
                    <a:cs typeface="Consolas" panose="020B0609020204030204" pitchFamily="49" charset="0"/>
                  </a:rPr>
                  <a:t>   4  10   2</a:t>
                </a:r>
              </a:p>
              <a:p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  <a:ea typeface="Menlo"/>
                    <a:cs typeface="Consolas" panose="020B0609020204030204" pitchFamily="49" charset="0"/>
                  </a:rPr>
                  <a:t>   6   4   8</a:t>
                </a:r>
              </a:p>
              <a:p>
                <a:endPara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endParaRPr>
              </a:p>
              <a:p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  <a:ea typeface="Menlo"/>
                    <a:cs typeface="Consolas" panose="020B0609020204030204" pitchFamily="49" charset="0"/>
                  </a:rPr>
                  <a:t>  59  32  41</a:t>
                </a:r>
              </a:p>
              <a:p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  <a:ea typeface="Menlo"/>
                    <a:cs typeface="Consolas" panose="020B0609020204030204" pitchFamily="49" charset="0"/>
                  </a:rPr>
                  <a:t>  31  36  25</a:t>
                </a:r>
              </a:p>
              <a:p>
                <a:r>
                  <a:rPr lang="en-US" sz="1200" dirty="0">
                    <a:solidFill>
                      <a:srgbClr val="000000"/>
                    </a:solidFill>
                    <a:latin typeface="Consolas" panose="020B0609020204030204" pitchFamily="49" charset="0"/>
                    <a:ea typeface="Menlo"/>
                    <a:cs typeface="Consolas" panose="020B0609020204030204" pitchFamily="49" charset="0"/>
                  </a:rPr>
                  <a:t>  45  31  42</a:t>
                </a:r>
                <a:endParaRPr lang="en-US" sz="12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7217293" y="3729035"/>
                <a:ext cx="774895" cy="1716525"/>
                <a:chOff x="7303038" y="3058371"/>
                <a:chExt cx="774895" cy="1716525"/>
              </a:xfrm>
            </p:grpSpPr>
            <p:sp>
              <p:nvSpPr>
                <p:cNvPr id="15" name="TextBox 14"/>
                <p:cNvSpPr txBox="1"/>
                <p:nvPr/>
              </p:nvSpPr>
              <p:spPr>
                <a:xfrm>
                  <a:off x="7360433" y="3058371"/>
                  <a:ext cx="66010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600">
                      <a:solidFill>
                        <a:srgbClr val="000090"/>
                      </a:solidFill>
                      <a:latin typeface="Times New Roman"/>
                      <a:cs typeface="Times New Roman"/>
                    </a:defRPr>
                  </a:lvl1pPr>
                </a:lstStyle>
                <a:p>
                  <a:r>
                    <a:rPr lang="en-US" sz="1400" dirty="0">
                      <a:solidFill>
                        <a:schemeClr val="tx1"/>
                      </a:solidFill>
                      <a:latin typeface="Consolas"/>
                      <a:cs typeface="Consolas"/>
                    </a:rPr>
                    <a:t>a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7340893" y="3789600"/>
                  <a:ext cx="66010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600">
                      <a:solidFill>
                        <a:srgbClr val="000090"/>
                      </a:solidFill>
                      <a:latin typeface="Times New Roman"/>
                      <a:cs typeface="Times New Roman"/>
                    </a:defRPr>
                  </a:lvl1pPr>
                </a:lstStyle>
                <a:p>
                  <a:r>
                    <a:rPr lang="en-US" sz="1400" dirty="0">
                      <a:solidFill>
                        <a:schemeClr val="tx1"/>
                      </a:solidFill>
                      <a:latin typeface="Consolas"/>
                      <a:cs typeface="Consolas"/>
                    </a:rPr>
                    <a:t>b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7303038" y="4467119"/>
                  <a:ext cx="77489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600">
                      <a:solidFill>
                        <a:srgbClr val="000090"/>
                      </a:solidFill>
                      <a:latin typeface="Times New Roman"/>
                      <a:cs typeface="Times New Roman"/>
                    </a:defRPr>
                  </a:lvl1pPr>
                </a:lstStyle>
                <a:p>
                  <a:r>
                    <a:rPr lang="en-US" sz="1400" dirty="0">
                      <a:solidFill>
                        <a:schemeClr val="tx1"/>
                      </a:solidFill>
                      <a:latin typeface="Consolas"/>
                      <a:cs typeface="Consolas"/>
                    </a:rPr>
                    <a:t>a + b</a:t>
                  </a:r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1241D1-39D2-1C47-9FEA-62E471E001C6}"/>
                  </a:ext>
                </a:extLst>
              </p:cNvPr>
              <p:cNvSpPr txBox="1"/>
              <p:nvPr/>
            </p:nvSpPr>
            <p:spPr>
              <a:xfrm>
                <a:off x="7217293" y="5909144"/>
                <a:ext cx="7748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rgbClr val="000090"/>
                    </a:solidFill>
                    <a:latin typeface="Times New Roman"/>
                    <a:cs typeface="Times New Roman"/>
                  </a:defRPr>
                </a:lvl1pPr>
              </a:lstStyle>
              <a:p>
                <a:r>
                  <a:rPr lang="en-US" sz="1400" dirty="0">
                    <a:solidFill>
                      <a:schemeClr val="tx1"/>
                    </a:solidFill>
                    <a:latin typeface="Consolas"/>
                    <a:cs typeface="Consolas"/>
                  </a:rPr>
                  <a:t>a ⨉ b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F6683C7-8E0F-747D-7C2A-24A993AF0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028" y="772414"/>
              <a:ext cx="3818883" cy="5645971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lIns="144000" tIns="144000" rIns="0" bIns="0" anchor="t" anchorCtr="0">
              <a:prstTxWarp prst="textNoShape">
                <a:avLst/>
              </a:prstTxWarp>
              <a:noAutofit/>
            </a:bodyPr>
            <a:lstStyle/>
            <a:p>
              <a:pPr>
                <a:lnSpc>
                  <a:spcPts val="1400"/>
                </a:lnSpc>
              </a:pPr>
              <a:r>
                <a:rPr lang="en-US" sz="1200" dirty="0">
                  <a:solidFill>
                    <a:srgbClr val="00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/** </a:t>
              </a:r>
              <a:r>
                <a:rPr lang="en-US" sz="12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Features matrix operations.</a:t>
              </a:r>
              <a:r>
                <a:rPr lang="en-US" sz="1200" dirty="0">
                  <a:solidFill>
                    <a:srgbClr val="00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*/</a:t>
              </a:r>
              <a:endParaRPr lang="en-US" sz="1200" dirty="0">
                <a:solidFill>
                  <a:srgbClr val="003399"/>
                </a:solidFill>
                <a:latin typeface="Consolas"/>
                <a:ea typeface="Monaco"/>
                <a:cs typeface="Consolas"/>
              </a:endParaRPr>
            </a:p>
            <a:p>
              <a:pPr>
                <a:lnSpc>
                  <a:spcPts val="1400"/>
                </a:lnSpc>
              </a:pPr>
              <a:r>
                <a:rPr lang="en-US" sz="1100" dirty="0">
                  <a:latin typeface="Consolas"/>
                  <a:ea typeface="Monaco"/>
                  <a:cs typeface="Consolas"/>
                </a:rPr>
                <a:t>public class MatrixOps {</a:t>
              </a:r>
            </a:p>
            <a:p>
              <a:pPr>
                <a:lnSpc>
                  <a:spcPts val="1400"/>
                </a:lnSpc>
                <a:spcBef>
                  <a:spcPts val="300"/>
                </a:spcBef>
              </a:pPr>
              <a:r>
                <a:rPr lang="en-US" sz="1100" dirty="0">
                  <a:latin typeface="Consolas"/>
                  <a:ea typeface="Monaco"/>
                  <a:cs typeface="Consolas"/>
                </a:rPr>
                <a:t>   </a:t>
              </a:r>
              <a:r>
                <a:rPr lang="en-US" sz="1050" dirty="0">
                  <a:solidFill>
                    <a:srgbClr val="006600"/>
                  </a:solidFill>
                  <a:latin typeface="Consolas"/>
                  <a:ea typeface="Monaco"/>
                  <a:cs typeface="Consolas"/>
                </a:rPr>
                <a:t>// </a:t>
              </a:r>
              <a:r>
                <a:rPr lang="en-US" sz="1100" dirty="0">
                  <a:solidFill>
                    <a:srgbClr val="006600"/>
                  </a:solidFill>
                  <a:latin typeface="Times New Roman" panose="02020603050405020304" pitchFamily="18" charset="0"/>
                  <a:ea typeface="Monaco"/>
                  <a:cs typeface="Times New Roman" panose="02020603050405020304" pitchFamily="18" charset="0"/>
                </a:rPr>
                <a:t>Illustrates using the class functions</a:t>
              </a:r>
            </a:p>
            <a:p>
              <a:pPr>
                <a:spcBef>
                  <a:spcPts val="0"/>
                </a:spcBef>
              </a:pPr>
              <a:r>
                <a:rPr lang="en-US" sz="1100" dirty="0">
                  <a:solidFill>
                    <a:srgbClr val="006600"/>
                  </a:solidFill>
                  <a:latin typeface="Times New Roman" panose="02020603050405020304" pitchFamily="18" charset="0"/>
                  <a:ea typeface="Monaco"/>
                  <a:cs typeface="Times New Roman" panose="02020603050405020304" pitchFamily="18" charset="0"/>
                </a:rPr>
                <a:t>      </a:t>
              </a:r>
              <a:r>
                <a:rPr lang="en-US" sz="1100" dirty="0">
                  <a:latin typeface="Consolas"/>
                  <a:ea typeface="Monaco"/>
                  <a:cs typeface="Consolas"/>
                </a:rPr>
                <a:t>public static void </a:t>
              </a:r>
              <a:r>
                <a:rPr lang="en-US" sz="1100" b="1" dirty="0">
                  <a:latin typeface="Consolas"/>
                  <a:ea typeface="Monaco"/>
                  <a:cs typeface="Consolas"/>
                </a:rPr>
                <a:t>main</a:t>
              </a:r>
              <a:r>
                <a:rPr lang="en-US" sz="1100" dirty="0">
                  <a:latin typeface="Consolas"/>
                  <a:ea typeface="Monaco"/>
                  <a:cs typeface="Consolas"/>
                </a:rPr>
                <a:t>(String args[]) {</a:t>
              </a:r>
              <a:endParaRPr lang="en-US" sz="11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endParaRPr>
            </a:p>
            <a:p>
              <a:pPr>
                <a:lnSpc>
                  <a:spcPts val="1400"/>
                </a:lnSpc>
                <a:spcBef>
                  <a:spcPts val="300"/>
                </a:spcBef>
              </a:pPr>
              <a:r>
                <a:rPr lang="en-US" sz="1100" dirty="0">
                  <a:solidFill>
                    <a:srgbClr val="006600"/>
                  </a:solidFill>
                  <a:latin typeface="Times New Roman" panose="02020603050405020304" pitchFamily="18" charset="0"/>
                  <a:ea typeface="Monaco"/>
                  <a:cs typeface="Times New Roman" panose="02020603050405020304" pitchFamily="18" charset="0"/>
                </a:rPr>
                <a:t>             </a:t>
              </a:r>
              <a:r>
                <a:rPr lang="en-US" sz="1100" dirty="0">
                  <a:latin typeface="Consolas"/>
                  <a:ea typeface="Monaco"/>
                  <a:cs typeface="Consolas"/>
                </a:rPr>
                <a:t>int[][] a = { { 7, 2, 1 },</a:t>
              </a:r>
            </a:p>
            <a:p>
              <a:pPr>
                <a:lnSpc>
                  <a:spcPts val="1220"/>
                </a:lnSpc>
              </a:pPr>
              <a:r>
                <a:rPr lang="en-US" sz="1100" dirty="0">
                  <a:latin typeface="Consolas"/>
                  <a:ea typeface="Monaco"/>
                  <a:cs typeface="Consolas"/>
                </a:rPr>
                <a:t>	        { 3, 6, 1 },</a:t>
              </a:r>
            </a:p>
            <a:p>
              <a:pPr>
                <a:lnSpc>
                  <a:spcPts val="1220"/>
                </a:lnSpc>
              </a:pPr>
              <a:r>
                <a:rPr lang="en-US" sz="1100" dirty="0">
                  <a:latin typeface="Consolas"/>
                  <a:ea typeface="Monaco"/>
                  <a:cs typeface="Consolas"/>
                </a:rPr>
                <a:t>	        { 5, 1, 4 } };</a:t>
              </a:r>
            </a:p>
            <a:p>
              <a:pPr>
                <a:lnSpc>
                  <a:spcPts val="1220"/>
                </a:lnSpc>
                <a:spcBef>
                  <a:spcPts val="300"/>
                </a:spcBef>
              </a:pPr>
              <a:r>
                <a:rPr lang="en-US" sz="1100" dirty="0">
                  <a:latin typeface="Consolas"/>
                  <a:ea typeface="Monaco"/>
                  <a:cs typeface="Consolas"/>
                </a:rPr>
                <a:t>      int[][] b = { { 8, 3, 5 },</a:t>
              </a:r>
            </a:p>
            <a:p>
              <a:pPr>
                <a:lnSpc>
                  <a:spcPts val="1220"/>
                </a:lnSpc>
              </a:pPr>
              <a:r>
                <a:rPr lang="en-US" sz="1100" dirty="0">
                  <a:latin typeface="Consolas"/>
                  <a:ea typeface="Monaco"/>
                  <a:cs typeface="Consolas"/>
                </a:rPr>
                <a:t>	        { 1, 4, 1 },</a:t>
              </a:r>
            </a:p>
            <a:p>
              <a:pPr>
                <a:lnSpc>
                  <a:spcPts val="1220"/>
                </a:lnSpc>
              </a:pPr>
              <a:r>
                <a:rPr lang="en-US" sz="1100" dirty="0">
                  <a:latin typeface="Consolas"/>
                  <a:ea typeface="Monaco"/>
                  <a:cs typeface="Consolas"/>
                </a:rPr>
                <a:t>	        { 1, 3, 4 } }; </a:t>
              </a:r>
            </a:p>
            <a:p>
              <a:pPr>
                <a:lnSpc>
                  <a:spcPts val="1400"/>
                </a:lnSpc>
              </a:pPr>
              <a:r>
                <a:rPr lang="en-US" sz="1100" dirty="0">
                  <a:latin typeface="Consolas"/>
                  <a:ea typeface="Monaco"/>
                  <a:cs typeface="Consolas"/>
                </a:rPr>
                <a:t>      println(a);          </a:t>
              </a:r>
            </a:p>
            <a:p>
              <a:pPr>
                <a:lnSpc>
                  <a:spcPts val="1400"/>
                </a:lnSpc>
              </a:pPr>
              <a:r>
                <a:rPr lang="en-US" sz="1100" dirty="0">
                  <a:latin typeface="Consolas"/>
                  <a:ea typeface="Monaco"/>
                  <a:cs typeface="Consolas"/>
                </a:rPr>
                <a:t>      println(b);          </a:t>
              </a:r>
            </a:p>
            <a:p>
              <a:pPr>
                <a:lnSpc>
                  <a:spcPts val="1400"/>
                </a:lnSpc>
              </a:pPr>
              <a:r>
                <a:rPr lang="en-US" sz="1100" dirty="0">
                  <a:latin typeface="Consolas"/>
                  <a:ea typeface="Monaco"/>
                  <a:cs typeface="Consolas"/>
                </a:rPr>
                <a:t>      println(</a:t>
              </a:r>
              <a:r>
                <a:rPr lang="en-US" sz="1100" b="1" dirty="0">
                  <a:latin typeface="Consolas"/>
                  <a:ea typeface="Monaco"/>
                  <a:cs typeface="Consolas"/>
                </a:rPr>
                <a:t>add</a:t>
              </a:r>
              <a:r>
                <a:rPr lang="en-US" sz="1100" dirty="0">
                  <a:latin typeface="Consolas"/>
                  <a:ea typeface="Monaco"/>
                  <a:cs typeface="Consolas"/>
                </a:rPr>
                <a:t>(a, b));   </a:t>
              </a:r>
            </a:p>
            <a:p>
              <a:pPr>
                <a:lnSpc>
                  <a:spcPts val="1400"/>
                </a:lnSpc>
              </a:pPr>
              <a:r>
                <a:rPr lang="en-US" sz="1100" dirty="0">
                  <a:latin typeface="Consolas"/>
                  <a:ea typeface="Monaco"/>
                  <a:cs typeface="Consolas"/>
                </a:rPr>
                <a:t>      println(</a:t>
              </a:r>
              <a:r>
                <a:rPr lang="en-US" sz="1100" b="1" dirty="0">
                  <a:latin typeface="Consolas"/>
                  <a:ea typeface="Monaco"/>
                  <a:cs typeface="Consolas"/>
                </a:rPr>
                <a:t>mult</a:t>
              </a:r>
              <a:r>
                <a:rPr lang="en-US" sz="1100" dirty="0">
                  <a:latin typeface="Consolas"/>
                  <a:ea typeface="Monaco"/>
                  <a:cs typeface="Consolas"/>
                </a:rPr>
                <a:t>(a, b));  </a:t>
              </a:r>
            </a:p>
            <a:p>
              <a:pPr>
                <a:lnSpc>
                  <a:spcPts val="1400"/>
                </a:lnSpc>
                <a:spcBef>
                  <a:spcPts val="300"/>
                </a:spcBef>
              </a:pPr>
              <a:r>
                <a:rPr lang="en-US" sz="1100" dirty="0">
                  <a:latin typeface="Consolas"/>
                  <a:ea typeface="Monaco"/>
                  <a:cs typeface="Consolas"/>
                </a:rPr>
                <a:t>      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637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Matrix operations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162538" y="23543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AAE941-AE69-CD11-D4EB-1F8BA3315908}"/>
              </a:ext>
            </a:extLst>
          </p:cNvPr>
          <p:cNvGrpSpPr/>
          <p:nvPr/>
        </p:nvGrpSpPr>
        <p:grpSpPr>
          <a:xfrm>
            <a:off x="5616947" y="3155315"/>
            <a:ext cx="2375241" cy="3263070"/>
            <a:chOff x="5616947" y="3155315"/>
            <a:chExt cx="2375241" cy="3263070"/>
          </a:xfrm>
        </p:grpSpPr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5616947" y="3155315"/>
              <a:ext cx="1560166" cy="32630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lIns="108000" tIns="137160" rIns="0" bIns="137160">
              <a:prstTxWarp prst="textNoShape">
                <a:avLst/>
              </a:prstTxWarp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% java MatrixOps</a:t>
              </a:r>
            </a:p>
            <a:p>
              <a:pPr>
                <a:spcBef>
                  <a:spcPts val="600"/>
                </a:spcBef>
              </a:pPr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   7   2   1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   3   6   1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   5   1   4</a:t>
              </a:r>
            </a:p>
            <a:p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   8   3   5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   1   4   1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   1   3   4</a:t>
              </a:r>
            </a:p>
            <a:p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  15   5   6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   4  10   2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   6   4   8</a:t>
              </a:r>
            </a:p>
            <a:p>
              <a:endPara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endParaRP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  59  32  41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  31  36  25</a:t>
              </a:r>
            </a:p>
            <a:p>
              <a:r>
                <a:rPr lang="en-US" sz="12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  45  31  42</a:t>
              </a: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7217293" y="3729035"/>
              <a:ext cx="774895" cy="1716525"/>
              <a:chOff x="7303038" y="3058371"/>
              <a:chExt cx="774895" cy="171652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7360433" y="3058371"/>
                <a:ext cx="6601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rgbClr val="000090"/>
                    </a:solidFill>
                    <a:latin typeface="Times New Roman"/>
                    <a:cs typeface="Times New Roman"/>
                  </a:defRPr>
                </a:lvl1pPr>
              </a:lstStyle>
              <a:p>
                <a:r>
                  <a:rPr lang="en-US" sz="1400" dirty="0">
                    <a:solidFill>
                      <a:srgbClr val="008000"/>
                    </a:solidFill>
                    <a:latin typeface="Consolas"/>
                    <a:cs typeface="Consolas"/>
                  </a:rPr>
                  <a:t>a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7340893" y="3789600"/>
                <a:ext cx="6601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rgbClr val="000090"/>
                    </a:solidFill>
                    <a:latin typeface="Times New Roman"/>
                    <a:cs typeface="Times New Roman"/>
                  </a:defRPr>
                </a:lvl1pPr>
              </a:lstStyle>
              <a:p>
                <a:r>
                  <a:rPr lang="en-US" sz="1400" dirty="0">
                    <a:solidFill>
                      <a:srgbClr val="008000"/>
                    </a:solidFill>
                    <a:latin typeface="Consolas"/>
                    <a:cs typeface="Consolas"/>
                  </a:rPr>
                  <a:t>b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7303038" y="4467119"/>
                <a:ext cx="77489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rgbClr val="000090"/>
                    </a:solidFill>
                    <a:latin typeface="Times New Roman"/>
                    <a:cs typeface="Times New Roman"/>
                  </a:defRPr>
                </a:lvl1pPr>
              </a:lstStyle>
              <a:p>
                <a:r>
                  <a:rPr lang="en-US" sz="1400" dirty="0">
                    <a:solidFill>
                      <a:srgbClr val="008000"/>
                    </a:solidFill>
                    <a:latin typeface="Consolas"/>
                    <a:cs typeface="Consolas"/>
                  </a:rPr>
                  <a:t>a + b</a:t>
                </a: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61241D1-39D2-1C47-9FEA-62E471E001C6}"/>
                </a:ext>
              </a:extLst>
            </p:cNvPr>
            <p:cNvSpPr txBox="1"/>
            <p:nvPr/>
          </p:nvSpPr>
          <p:spPr>
            <a:xfrm>
              <a:off x="7217293" y="5909144"/>
              <a:ext cx="7748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rgbClr val="000090"/>
                  </a:solidFill>
                  <a:latin typeface="Times New Roman"/>
                  <a:cs typeface="Times New Roman"/>
                </a:defRPr>
              </a:lvl1pPr>
            </a:lstStyle>
            <a:p>
              <a:r>
                <a:rPr lang="en-US" sz="1400" dirty="0">
                  <a:solidFill>
                    <a:srgbClr val="008000"/>
                  </a:solidFill>
                  <a:latin typeface="Consolas"/>
                  <a:cs typeface="Consolas"/>
                </a:rPr>
                <a:t>a ⨉ b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3F74E5A3-E855-D328-A0CB-D1A388AE4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28" y="772414"/>
            <a:ext cx="3818883" cy="564597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44000" tIns="144000" rIns="0" bIns="0" anchor="t" anchorCtr="0">
            <a:prstTxWarp prst="textNoShape">
              <a:avLst/>
            </a:prstTxWarp>
            <a:noAutofit/>
          </a:bodyPr>
          <a:lstStyle/>
          <a:p>
            <a:pPr>
              <a:lnSpc>
                <a:spcPts val="1400"/>
              </a:lnSpc>
            </a:pPr>
            <a:r>
              <a:rPr lang="en-US" sz="120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</a:t>
            </a:r>
            <a:r>
              <a:rPr lang="en-US" sz="12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matrix operations.</a:t>
            </a:r>
            <a:r>
              <a:rPr lang="en-US" sz="120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1200" dirty="0">
              <a:solidFill>
                <a:srgbClr val="003399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4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public class MatrixOps {</a:t>
            </a:r>
          </a:p>
          <a:p>
            <a:pPr>
              <a:lnSpc>
                <a:spcPts val="1400"/>
              </a:lnSpc>
              <a:spcBef>
                <a:spcPts val="300"/>
              </a:spcBef>
            </a:pPr>
            <a:r>
              <a:rPr lang="en-US" sz="1100" dirty="0">
                <a:latin typeface="Consolas"/>
                <a:ea typeface="Monaco"/>
                <a:cs typeface="Consolas"/>
              </a:rPr>
              <a:t>   </a:t>
            </a:r>
            <a:r>
              <a:rPr lang="en-US" sz="105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// </a:t>
            </a: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Illustrates using the class functions</a:t>
            </a:r>
          </a:p>
          <a:p>
            <a:pPr>
              <a:spcBef>
                <a:spcPts val="0"/>
              </a:spcBef>
            </a:pP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     </a:t>
            </a:r>
            <a:r>
              <a:rPr lang="en-US" sz="1100" dirty="0">
                <a:latin typeface="Consolas"/>
                <a:ea typeface="Monaco"/>
                <a:cs typeface="Consolas"/>
              </a:rPr>
              <a:t>public static void </a:t>
            </a:r>
            <a:r>
              <a:rPr lang="en-US" sz="1100" b="1" dirty="0">
                <a:latin typeface="Consolas"/>
                <a:ea typeface="Monaco"/>
                <a:cs typeface="Consolas"/>
              </a:rPr>
              <a:t>main</a:t>
            </a:r>
            <a:r>
              <a:rPr lang="en-US" sz="1100" dirty="0">
                <a:latin typeface="Consolas"/>
                <a:ea typeface="Monaco"/>
                <a:cs typeface="Consolas"/>
              </a:rPr>
              <a:t>(String args[]) {</a:t>
            </a:r>
            <a:endParaRPr lang="en-US" sz="1100" dirty="0">
              <a:solidFill>
                <a:srgbClr val="006600"/>
              </a:solidFill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>
              <a:lnSpc>
                <a:spcPts val="1400"/>
              </a:lnSpc>
              <a:spcBef>
                <a:spcPts val="300"/>
              </a:spcBef>
            </a:pP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            </a:t>
            </a:r>
            <a:r>
              <a:rPr lang="en-US" sz="1100" dirty="0">
                <a:latin typeface="Consolas"/>
                <a:ea typeface="Monaco"/>
                <a:cs typeface="Consolas"/>
              </a:rPr>
              <a:t>int[][] a = { { 7, 2, 1 },</a:t>
            </a:r>
          </a:p>
          <a:p>
            <a:pPr>
              <a:lnSpc>
                <a:spcPts val="122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	        { 3, 6, 1 },</a:t>
            </a:r>
          </a:p>
          <a:p>
            <a:pPr>
              <a:lnSpc>
                <a:spcPts val="122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	        { 5, 1, 4 } };</a:t>
            </a:r>
          </a:p>
          <a:p>
            <a:pPr>
              <a:lnSpc>
                <a:spcPts val="1220"/>
              </a:lnSpc>
              <a:spcBef>
                <a:spcPts val="300"/>
              </a:spcBef>
            </a:pPr>
            <a:r>
              <a:rPr lang="en-US" sz="1100" dirty="0">
                <a:latin typeface="Consolas"/>
                <a:ea typeface="Monaco"/>
                <a:cs typeface="Consolas"/>
              </a:rPr>
              <a:t>      int[][] b = { { 8, 3, 5 },</a:t>
            </a:r>
          </a:p>
          <a:p>
            <a:pPr>
              <a:lnSpc>
                <a:spcPts val="122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	        { 1, 4, 1 },</a:t>
            </a:r>
          </a:p>
          <a:p>
            <a:pPr>
              <a:lnSpc>
                <a:spcPts val="122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	        { 1, 3, 4 } }; </a:t>
            </a:r>
          </a:p>
          <a:p>
            <a:pPr>
              <a:lnSpc>
                <a:spcPts val="14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println(a);          </a:t>
            </a:r>
          </a:p>
          <a:p>
            <a:pPr>
              <a:lnSpc>
                <a:spcPts val="14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println(b);          </a:t>
            </a:r>
          </a:p>
          <a:p>
            <a:pPr>
              <a:lnSpc>
                <a:spcPts val="14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println(</a:t>
            </a:r>
            <a:r>
              <a:rPr lang="en-US" sz="1100" b="1" dirty="0">
                <a:latin typeface="Consolas"/>
                <a:ea typeface="Monaco"/>
                <a:cs typeface="Consolas"/>
              </a:rPr>
              <a:t>add</a:t>
            </a:r>
            <a:r>
              <a:rPr lang="en-US" sz="1100" dirty="0">
                <a:latin typeface="Consolas"/>
                <a:ea typeface="Monaco"/>
                <a:cs typeface="Consolas"/>
              </a:rPr>
              <a:t>(a, b));   </a:t>
            </a:r>
          </a:p>
          <a:p>
            <a:pPr>
              <a:lnSpc>
                <a:spcPts val="140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println(</a:t>
            </a:r>
            <a:r>
              <a:rPr lang="en-US" sz="1100" b="1" dirty="0">
                <a:latin typeface="Consolas"/>
                <a:ea typeface="Monaco"/>
                <a:cs typeface="Consolas"/>
              </a:rPr>
              <a:t>mult</a:t>
            </a:r>
            <a:r>
              <a:rPr lang="en-US" sz="1100" dirty="0">
                <a:latin typeface="Consolas"/>
                <a:ea typeface="Monaco"/>
                <a:cs typeface="Consolas"/>
              </a:rPr>
              <a:t>(a, b));  </a:t>
            </a:r>
          </a:p>
          <a:p>
            <a:pPr>
              <a:lnSpc>
                <a:spcPts val="1400"/>
              </a:lnSpc>
              <a:spcBef>
                <a:spcPts val="300"/>
              </a:spcBef>
            </a:pPr>
            <a:r>
              <a:rPr lang="en-US" sz="1100" dirty="0">
                <a:latin typeface="Consolas"/>
                <a:ea typeface="Monaco"/>
                <a:cs typeface="Consolas"/>
              </a:rPr>
              <a:t>      ...</a:t>
            </a:r>
          </a:p>
          <a:p>
            <a:pPr>
              <a:lnSpc>
                <a:spcPts val="1400"/>
              </a:lnSpc>
              <a:spcBef>
                <a:spcPts val="300"/>
              </a:spcBef>
            </a:pPr>
            <a:r>
              <a:rPr lang="en-US" sz="11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      // </a:t>
            </a: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Creates and computes </a:t>
            </a:r>
            <a:r>
              <a:rPr lang="en-US" sz="11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c = a 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⨉</a:t>
            </a:r>
            <a:r>
              <a:rPr lang="en-US" sz="11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 (a + b)</a:t>
            </a:r>
          </a:p>
          <a:p>
            <a:pPr>
              <a:lnSpc>
                <a:spcPts val="14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100" dirty="0">
                <a:latin typeface="Consolas"/>
                <a:ea typeface="Monaco"/>
                <a:cs typeface="Consolas"/>
              </a:rPr>
              <a:t>int[][] c = </a:t>
            </a:r>
            <a:r>
              <a:rPr lang="en-US" sz="1100" b="1" dirty="0">
                <a:latin typeface="Consolas"/>
                <a:ea typeface="Monaco"/>
                <a:cs typeface="Consolas"/>
              </a:rPr>
              <a:t>mult</a:t>
            </a:r>
            <a:r>
              <a:rPr lang="en-US" sz="1100" dirty="0">
                <a:latin typeface="Consolas"/>
                <a:ea typeface="Monaco"/>
                <a:cs typeface="Consolas"/>
              </a:rPr>
              <a:t>(a, add(a, b));</a:t>
            </a:r>
          </a:p>
          <a:p>
            <a:pPr>
              <a:lnSpc>
                <a:spcPts val="1400"/>
              </a:lnSpc>
            </a:pPr>
            <a:endParaRPr lang="en-US" sz="11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40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1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// </a:t>
            </a: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Computes </a:t>
            </a:r>
            <a:r>
              <a:rPr lang="en-US" sz="11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c = (a + c) </a:t>
            </a:r>
            <a:r>
              <a:rPr lang="en-US" sz="1100" dirty="0">
                <a:solidFill>
                  <a:srgbClr val="008000"/>
                </a:solidFill>
                <a:latin typeface="Consolas"/>
                <a:cs typeface="Consolas"/>
              </a:rPr>
              <a:t>⨉</a:t>
            </a:r>
            <a:r>
              <a:rPr lang="en-US" sz="11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 b + c</a:t>
            </a:r>
          </a:p>
          <a:p>
            <a:pPr>
              <a:lnSpc>
                <a:spcPts val="1400"/>
              </a:lnSpc>
            </a:pPr>
            <a:r>
              <a:rPr lang="en-US" sz="11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100" dirty="0">
                <a:latin typeface="Consolas"/>
                <a:ea typeface="Monaco"/>
                <a:cs typeface="Consolas"/>
              </a:rPr>
              <a:t>c = </a:t>
            </a:r>
            <a:r>
              <a:rPr lang="en-US" sz="1100" b="1" dirty="0">
                <a:latin typeface="Consolas"/>
                <a:ea typeface="Monaco"/>
                <a:cs typeface="Consolas"/>
              </a:rPr>
              <a:t>add</a:t>
            </a:r>
            <a:r>
              <a:rPr lang="en-US" sz="1100" dirty="0">
                <a:latin typeface="Consolas"/>
                <a:ea typeface="Monaco"/>
                <a:cs typeface="Consolas"/>
              </a:rPr>
              <a:t>((</a:t>
            </a:r>
            <a:r>
              <a:rPr lang="en-US" sz="1100" b="1" dirty="0">
                <a:latin typeface="Consolas"/>
                <a:ea typeface="Monaco"/>
                <a:cs typeface="Consolas"/>
              </a:rPr>
              <a:t>mult</a:t>
            </a:r>
            <a:r>
              <a:rPr lang="en-US" sz="1100" dirty="0">
                <a:latin typeface="Consolas"/>
                <a:ea typeface="Monaco"/>
                <a:cs typeface="Consolas"/>
              </a:rPr>
              <a:t>(</a:t>
            </a:r>
            <a:r>
              <a:rPr lang="en-US" sz="1100" b="1" dirty="0">
                <a:latin typeface="Consolas"/>
                <a:ea typeface="Monaco"/>
                <a:cs typeface="Consolas"/>
              </a:rPr>
              <a:t>add</a:t>
            </a:r>
            <a:r>
              <a:rPr lang="en-US" sz="1100" dirty="0">
                <a:latin typeface="Consolas"/>
                <a:ea typeface="Monaco"/>
                <a:cs typeface="Consolas"/>
              </a:rPr>
              <a:t>(a, c), b), c);</a:t>
            </a:r>
          </a:p>
          <a:p>
            <a:pPr>
              <a:lnSpc>
                <a:spcPts val="1400"/>
              </a:lnSpc>
              <a:spcBef>
                <a:spcPts val="300"/>
              </a:spcBef>
            </a:pPr>
            <a:r>
              <a:rPr lang="en-US" sz="1100" dirty="0">
                <a:latin typeface="Consolas"/>
                <a:ea typeface="Monaco"/>
                <a:cs typeface="Consolas"/>
              </a:rPr>
              <a:t>      ...</a:t>
            </a:r>
          </a:p>
          <a:p>
            <a:pPr>
              <a:lnSpc>
                <a:spcPts val="1400"/>
              </a:lnSpc>
              <a:spcBef>
                <a:spcPts val="300"/>
              </a:spcBef>
            </a:pPr>
            <a:r>
              <a:rPr lang="en-US" sz="1100" dirty="0">
                <a:latin typeface="Consolas"/>
                <a:ea typeface="Monaco"/>
                <a:cs typeface="Consolas"/>
              </a:rPr>
              <a:t>   }</a:t>
            </a:r>
          </a:p>
          <a:p>
            <a:pPr>
              <a:lnSpc>
                <a:spcPts val="1220"/>
              </a:lnSpc>
              <a:spcBef>
                <a:spcPts val="600"/>
              </a:spcBef>
            </a:pPr>
            <a:r>
              <a:rPr lang="en-US" sz="105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/** </a:t>
            </a:r>
            <a:r>
              <a:rPr lang="en-US" sz="11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the addition of the two given matrices </a:t>
            </a:r>
            <a:r>
              <a:rPr lang="en-US" sz="105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>
              <a:lnSpc>
                <a:spcPts val="1220"/>
              </a:lnSpc>
            </a:pPr>
            <a:r>
              <a:rPr lang="en-US" sz="11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100" dirty="0">
                <a:latin typeface="Consolas"/>
                <a:ea typeface="Monaco"/>
                <a:cs typeface="Consolas"/>
              </a:rPr>
              <a:t>public static int[][] </a:t>
            </a:r>
            <a:r>
              <a:rPr lang="en-US" sz="1100" b="1" dirty="0">
                <a:latin typeface="Consolas"/>
                <a:ea typeface="Monaco"/>
                <a:cs typeface="Consolas"/>
              </a:rPr>
              <a:t>add</a:t>
            </a:r>
            <a:r>
              <a:rPr lang="en-US" sz="1100" dirty="0">
                <a:latin typeface="Consolas"/>
                <a:ea typeface="Monaco"/>
                <a:cs typeface="Consolas"/>
              </a:rPr>
              <a:t>(...) {...}</a:t>
            </a:r>
          </a:p>
          <a:p>
            <a:pPr>
              <a:lnSpc>
                <a:spcPts val="1220"/>
              </a:lnSpc>
              <a:spcBef>
                <a:spcPts val="600"/>
              </a:spcBef>
            </a:pPr>
            <a:r>
              <a:rPr lang="en-US" sz="105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/** </a:t>
            </a:r>
            <a:r>
              <a:rPr lang="en-US" sz="11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the product of the two given matrices </a:t>
            </a:r>
            <a:r>
              <a:rPr lang="en-US" sz="105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*/</a:t>
            </a:r>
          </a:p>
          <a:p>
            <a:pPr>
              <a:lnSpc>
                <a:spcPts val="1220"/>
              </a:lnSpc>
            </a:pPr>
            <a:r>
              <a:rPr lang="en-US" sz="11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100" dirty="0">
                <a:latin typeface="Consolas"/>
                <a:ea typeface="Monaco"/>
                <a:cs typeface="Consolas"/>
              </a:rPr>
              <a:t>public static int[][] </a:t>
            </a:r>
            <a:r>
              <a:rPr lang="en-US" sz="1100" b="1" dirty="0">
                <a:latin typeface="Consolas"/>
                <a:ea typeface="Monaco"/>
                <a:cs typeface="Consolas"/>
              </a:rPr>
              <a:t>mult</a:t>
            </a:r>
            <a:r>
              <a:rPr lang="en-US" sz="1100" dirty="0">
                <a:latin typeface="Consolas"/>
                <a:ea typeface="Monaco"/>
                <a:cs typeface="Consolas"/>
              </a:rPr>
              <a:t>(...) {...}</a:t>
            </a:r>
          </a:p>
          <a:p>
            <a:pPr>
              <a:lnSpc>
                <a:spcPts val="1220"/>
              </a:lnSpc>
              <a:spcBef>
                <a:spcPts val="600"/>
              </a:spcBef>
            </a:pPr>
            <a:r>
              <a:rPr lang="en-US" sz="105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/** </a:t>
            </a:r>
            <a:r>
              <a:rPr lang="en-US" sz="11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Prints the given matrix.</a:t>
            </a:r>
            <a:r>
              <a:rPr lang="en-US" sz="105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1100" dirty="0">
              <a:solidFill>
                <a:srgbClr val="003399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22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100" dirty="0">
                <a:latin typeface="Consolas"/>
                <a:ea typeface="Monaco"/>
                <a:cs typeface="Consolas"/>
              </a:rPr>
              <a:t>private static void </a:t>
            </a:r>
            <a:r>
              <a:rPr lang="en-US" sz="1100" b="1" dirty="0">
                <a:latin typeface="Consolas"/>
                <a:ea typeface="Monaco"/>
                <a:cs typeface="Consolas"/>
              </a:rPr>
              <a:t>println</a:t>
            </a:r>
            <a:r>
              <a:rPr lang="en-US" sz="1100" dirty="0">
                <a:latin typeface="Consolas"/>
                <a:ea typeface="Monaco"/>
                <a:cs typeface="Consolas"/>
              </a:rPr>
              <a:t>(int[][] m) {...}</a:t>
            </a:r>
          </a:p>
          <a:p>
            <a:pPr>
              <a:lnSpc>
                <a:spcPts val="1220"/>
              </a:lnSpc>
              <a:spcBef>
                <a:spcPts val="300"/>
              </a:spcBef>
            </a:pPr>
            <a:r>
              <a:rPr lang="en-US" sz="1100" dirty="0">
                <a:latin typeface="Consolas"/>
                <a:ea typeface="Monaco"/>
                <a:cs typeface="Consolas"/>
              </a:rPr>
              <a:t>}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	</a:t>
            </a:r>
            <a:endParaRPr lang="en-US" sz="12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323298-BCF3-4B15-2430-5AB562AFCF3D}"/>
              </a:ext>
            </a:extLst>
          </p:cNvPr>
          <p:cNvGrpSpPr/>
          <p:nvPr/>
        </p:nvGrpSpPr>
        <p:grpSpPr>
          <a:xfrm>
            <a:off x="4738091" y="368812"/>
            <a:ext cx="4241362" cy="2700864"/>
            <a:chOff x="1841939" y="701822"/>
            <a:chExt cx="4241362" cy="270086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701DD95-4C59-3F6D-C493-3388303A2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1939" y="701822"/>
              <a:ext cx="4241362" cy="254890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lIns="108000" tIns="0" rIns="0" bIns="0" anchor="ctr" anchorCtr="0">
              <a:prstTxWarp prst="textNoShape">
                <a:avLst/>
              </a:prstTxWarp>
              <a:noAutofit/>
            </a:bodyPr>
            <a:lstStyle/>
            <a:p>
              <a:r>
                <a:rPr lang="en-US" sz="120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Features matrix operations */</a:t>
              </a:r>
            </a:p>
            <a:p>
              <a:r>
                <a:rPr lang="en-US" sz="1100" b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public class MatrixOps {</a:t>
              </a:r>
            </a:p>
            <a:p>
              <a:r>
                <a:rPr lang="en-US" sz="120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/** Returns the matrix addition m1 + m2.</a:t>
              </a:r>
              <a:br>
                <a:rPr lang="en-US" sz="120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20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Assumes that they have the same dimensions. */</a:t>
              </a:r>
            </a:p>
            <a:p>
              <a:r>
                <a:rPr lang="en-US" sz="1100" b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public static int[][] add(int[][] m1, int[][] m2)</a:t>
              </a:r>
            </a:p>
            <a:p>
              <a:br>
                <a:rPr lang="en-US" sz="1100" b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100" b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20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Returns the matrix multiplication m1 * m2.</a:t>
              </a:r>
              <a:br>
                <a:rPr lang="en-US" sz="120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20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Assumes that they have the same dimensions. */</a:t>
              </a:r>
            </a:p>
            <a:p>
              <a:r>
                <a:rPr lang="en-US" sz="1100" b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public static int[][] mult(int[][] m1, int[][] m2)</a:t>
              </a:r>
            </a:p>
            <a:p>
              <a:br>
                <a:rPr lang="en-US" sz="1100" b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100" b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20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Prints the given matrix. */</a:t>
              </a:r>
            </a:p>
            <a:p>
              <a:r>
                <a:rPr lang="en-US" sz="1100" b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public static void println(int[][] m)</a:t>
              </a:r>
            </a:p>
            <a:p>
              <a:r>
                <a:rPr lang="en-US" sz="1100" b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FA6C23C-6985-25F5-F119-84462B6E2904}"/>
                </a:ext>
              </a:extLst>
            </p:cNvPr>
            <p:cNvSpPr/>
            <p:nvPr/>
          </p:nvSpPr>
          <p:spPr bwMode="auto">
            <a:xfrm>
              <a:off x="4416409" y="3098766"/>
              <a:ext cx="1485899" cy="3039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effectLst/>
                  <a:latin typeface="Consolas" panose="020B0609020204030204" pitchFamily="49" charset="0"/>
                  <a:ea typeface="ＭＳ Ｐゴシック" charset="-128"/>
                  <a:cs typeface="Consolas" panose="020B0609020204030204" pitchFamily="49" charset="0"/>
                </a:rPr>
                <a:t>MatrixOps</a:t>
              </a:r>
              <a:r>
                <a:rPr kumimoji="0" lang="en-US" sz="1200" b="0" i="0" u="none" strike="noStrike" cap="none" normalizeH="0" baseline="0">
                  <a:ln>
                    <a:noFill/>
                  </a:ln>
                  <a:effectLst/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rPr>
                <a:t> 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2238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Matrix operations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162538" y="23543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DF7E908-B1BE-C1D9-956B-68E77D56A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8" y="1800264"/>
            <a:ext cx="3691347" cy="2459021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44000" tIns="0" rIns="0" bIns="0" anchor="ctr" anchorCtr="0">
            <a:prstTxWarp prst="textNoShape">
              <a:avLst/>
            </a:prstTxWarp>
            <a:noAutofit/>
          </a:bodyPr>
          <a:lstStyle/>
          <a:p>
            <a:pPr>
              <a:lnSpc>
                <a:spcPts val="154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1100" dirty="0">
                <a:latin typeface="Consolas"/>
                <a:ea typeface="Monaco"/>
                <a:cs typeface="Consolas"/>
              </a:rPr>
              <a:t>public class Foo {</a:t>
            </a:r>
            <a:endParaRPr lang="en-US" sz="1100" dirty="0">
              <a:latin typeface="Consolas" panose="020B0609020204030204" pitchFamily="49" charset="0"/>
              <a:ea typeface="Monaco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   ...</a:t>
            </a:r>
            <a:endParaRPr lang="en-US" sz="1100" dirty="0">
              <a:latin typeface="Times New Roman" panose="02020603050405020304" pitchFamily="18" charset="0"/>
              <a:ea typeface="Monaco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11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      </a:t>
            </a:r>
            <a:r>
              <a:rPr lang="en-US" sz="1100" dirty="0">
                <a:latin typeface="Consolas"/>
                <a:ea typeface="Monaco"/>
                <a:cs typeface="Consolas"/>
              </a:rPr>
              <a:t>int[][] m1 = { { 1, 0 },</a:t>
            </a:r>
          </a:p>
          <a:p>
            <a:r>
              <a:rPr lang="en-US" sz="1100" dirty="0">
                <a:latin typeface="Consolas"/>
                <a:ea typeface="Monaco"/>
                <a:cs typeface="Consolas"/>
              </a:rPr>
              <a:t>	      { 5, 3 } };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latin typeface="Consolas"/>
                <a:ea typeface="Monaco"/>
                <a:cs typeface="Consolas"/>
              </a:rPr>
              <a:t>   int[][] m2 = { { 7, 1 },</a:t>
            </a:r>
          </a:p>
          <a:p>
            <a:r>
              <a:rPr lang="en-US" sz="1100" dirty="0">
                <a:latin typeface="Consolas"/>
                <a:ea typeface="Monaco"/>
                <a:cs typeface="Consolas"/>
              </a:rPr>
              <a:t>	      { 0, 2 } };</a:t>
            </a:r>
          </a:p>
          <a:p>
            <a:pPr>
              <a:lnSpc>
                <a:spcPts val="112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... </a:t>
            </a:r>
            <a:r>
              <a:rPr lang="en-US" sz="1100" dirty="0">
                <a:solidFill>
                  <a:srgbClr val="0066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	</a:t>
            </a:r>
          </a:p>
          <a:p>
            <a:pPr>
              <a:spcBef>
                <a:spcPts val="600"/>
              </a:spcBef>
            </a:pPr>
            <a:r>
              <a:rPr lang="en-US" sz="11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</a:t>
            </a:r>
            <a:r>
              <a:rPr lang="he-IL" sz="12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Computes and prints the matrix </a:t>
            </a:r>
            <a:r>
              <a:rPr lang="en-US" sz="1200" dirty="0">
                <a:solidFill>
                  <a:srgbClr val="0066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m1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⨉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(</a:t>
            </a:r>
            <a:r>
              <a:rPr lang="en-US" sz="1200" dirty="0">
                <a:solidFill>
                  <a:srgbClr val="0066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m1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+ </a:t>
            </a:r>
            <a:r>
              <a:rPr lang="en-US" sz="1200" dirty="0">
                <a:solidFill>
                  <a:srgbClr val="0066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m2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1540"/>
              </a:lnSpc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100" dirty="0">
                <a:latin typeface="Consolas"/>
                <a:ea typeface="Monaco"/>
                <a:cs typeface="Consolas"/>
              </a:rPr>
              <a:t>MatrixOps.println(MatrixOps.</a:t>
            </a:r>
            <a:r>
              <a:rPr lang="en-US" sz="1100" b="1" dirty="0">
                <a:latin typeface="Consolas"/>
                <a:ea typeface="Monaco"/>
                <a:cs typeface="Consolas"/>
              </a:rPr>
              <a:t>mult</a:t>
            </a:r>
            <a:r>
              <a:rPr lang="en-US" sz="1100" dirty="0">
                <a:latin typeface="Consolas"/>
                <a:ea typeface="Monaco"/>
                <a:cs typeface="Consolas"/>
              </a:rPr>
              <a:t>(m1,</a:t>
            </a:r>
          </a:p>
          <a:p>
            <a:pPr>
              <a:lnSpc>
                <a:spcPts val="1540"/>
              </a:lnSpc>
              <a:spcBef>
                <a:spcPts val="300"/>
              </a:spcBef>
            </a:pPr>
            <a:r>
              <a:rPr lang="en-US" sz="1100" dirty="0">
                <a:latin typeface="Consolas"/>
                <a:ea typeface="Monaco"/>
                <a:cs typeface="Consolas"/>
              </a:rPr>
              <a:t>                     MatrixOps.</a:t>
            </a:r>
            <a:r>
              <a:rPr lang="en-US" sz="1100" b="1" dirty="0">
                <a:latin typeface="Consolas"/>
                <a:ea typeface="Monaco"/>
                <a:cs typeface="Consolas"/>
              </a:rPr>
              <a:t>add</a:t>
            </a:r>
            <a:r>
              <a:rPr lang="en-US" sz="1100" dirty="0">
                <a:latin typeface="Consolas"/>
                <a:ea typeface="Monaco"/>
                <a:cs typeface="Consolas"/>
              </a:rPr>
              <a:t>(m1, m2));</a:t>
            </a:r>
          </a:p>
          <a:p>
            <a:pPr>
              <a:spcBef>
                <a:spcPts val="0"/>
              </a:spcBef>
            </a:pPr>
            <a:r>
              <a:rPr lang="en-US" sz="1100" dirty="0">
                <a:latin typeface="Consolas"/>
                <a:ea typeface="Monaco"/>
                <a:cs typeface="Consolas"/>
              </a:rPr>
              <a:t>   </a:t>
            </a:r>
            <a:r>
              <a:rPr lang="en-US" sz="1100" dirty="0"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...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76A7E3-936E-0BD5-16C5-068CC8AE337A}"/>
              </a:ext>
            </a:extLst>
          </p:cNvPr>
          <p:cNvSpPr txBox="1"/>
          <p:nvPr/>
        </p:nvSpPr>
        <p:spPr>
          <a:xfrm>
            <a:off x="628628" y="1089295"/>
            <a:ext cx="4336262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600" u="sng" dirty="0">
                <a:solidFill>
                  <a:srgbClr val="000000"/>
                </a:solidFill>
                <a:latin typeface="Times New Roman"/>
                <a:cs typeface="Times New Roman"/>
              </a:rPr>
              <a:t>Public functions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can be called by any other class: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C1568B9-F00D-969F-3B58-BC4858A684D4}"/>
              </a:ext>
            </a:extLst>
          </p:cNvPr>
          <p:cNvGrpSpPr/>
          <p:nvPr/>
        </p:nvGrpSpPr>
        <p:grpSpPr>
          <a:xfrm>
            <a:off x="4738091" y="368812"/>
            <a:ext cx="4241362" cy="2700864"/>
            <a:chOff x="1841939" y="701822"/>
            <a:chExt cx="4241362" cy="270086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88FB51-736E-3261-8DE0-A523047919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1939" y="701822"/>
              <a:ext cx="4241362" cy="254890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wrap="square" lIns="108000" tIns="0" rIns="0" bIns="0" anchor="ctr" anchorCtr="0">
              <a:prstTxWarp prst="textNoShape">
                <a:avLst/>
              </a:prstTxWarp>
              <a:noAutofit/>
            </a:bodyPr>
            <a:lstStyle/>
            <a:p>
              <a:r>
                <a:rPr lang="en-US" sz="120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Features matrix operations */</a:t>
              </a:r>
            </a:p>
            <a:p>
              <a:r>
                <a:rPr lang="en-US" sz="1100" b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public class MatrixOps {</a:t>
              </a:r>
            </a:p>
            <a:p>
              <a:r>
                <a:rPr lang="en-US" sz="120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/** Returns the matrix addition m1 + m2.</a:t>
              </a:r>
              <a:br>
                <a:rPr lang="en-US" sz="120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20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Assumes that they have the same dimensions. */</a:t>
              </a:r>
            </a:p>
            <a:p>
              <a:r>
                <a:rPr lang="en-US" sz="1100" b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public static int[][] add(int[][] m1, int[][] m2)</a:t>
              </a:r>
            </a:p>
            <a:p>
              <a:br>
                <a:rPr lang="en-US" sz="1100" b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100" b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20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Returns the matrix multiplication m1 * m2.</a:t>
              </a:r>
              <a:br>
                <a:rPr lang="en-US" sz="120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120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Assumes that they have the same dimensions. */</a:t>
              </a:r>
            </a:p>
            <a:p>
              <a:r>
                <a:rPr lang="en-US" sz="1100" b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public static int[][] mult(int[][] m1, int[][] m2)</a:t>
              </a:r>
            </a:p>
            <a:p>
              <a:br>
                <a:rPr lang="en-US" sz="1100" b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100" b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20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Prints the given matrix. */</a:t>
              </a:r>
            </a:p>
            <a:p>
              <a:r>
                <a:rPr lang="en-US" sz="1100" b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public static void println(int[][] m)</a:t>
              </a:r>
            </a:p>
            <a:p>
              <a:r>
                <a:rPr lang="en-US" sz="1100" b="0"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F9BB86A-3AE2-9BE7-79B1-8A68884C4339}"/>
                </a:ext>
              </a:extLst>
            </p:cNvPr>
            <p:cNvSpPr/>
            <p:nvPr/>
          </p:nvSpPr>
          <p:spPr bwMode="auto">
            <a:xfrm>
              <a:off x="4416409" y="3098766"/>
              <a:ext cx="1485899" cy="30392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0" u="none" strike="noStrike" cap="none" normalizeH="0" baseline="0">
                  <a:ln>
                    <a:noFill/>
                  </a:ln>
                  <a:effectLst/>
                  <a:latin typeface="Consolas" panose="020B0609020204030204" pitchFamily="49" charset="0"/>
                  <a:ea typeface="ＭＳ Ｐゴシック" charset="-128"/>
                  <a:cs typeface="Consolas" panose="020B0609020204030204" pitchFamily="49" charset="0"/>
                </a:rPr>
                <a:t>MatrixOps</a:t>
              </a:r>
              <a:r>
                <a:rPr kumimoji="0" lang="en-US" sz="1200" b="0" i="0" u="none" strike="noStrike" cap="none" normalizeH="0" baseline="0">
                  <a:ln>
                    <a:noFill/>
                  </a:ln>
                  <a:effectLst/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rPr>
                <a:t> API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19BB2B4-4399-FB65-752A-A3EBB5D86D4B}"/>
              </a:ext>
            </a:extLst>
          </p:cNvPr>
          <p:cNvSpPr txBox="1"/>
          <p:nvPr/>
        </p:nvSpPr>
        <p:spPr>
          <a:xfrm>
            <a:off x="628628" y="4484125"/>
            <a:ext cx="71299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Notice how the code of the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foo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class uses the functions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and 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as black box abstractions;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We will now open up these black boxes.</a:t>
            </a:r>
          </a:p>
        </p:txBody>
      </p:sp>
    </p:spTree>
    <p:extLst>
      <p:ext uri="{BB962C8B-B14F-4D97-AF65-F5344CB8AC3E}">
        <p14:creationId xmlns:p14="http://schemas.microsoft.com/office/powerpoint/2010/main" val="50034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Matrix operations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94326" y="1017830"/>
            <a:ext cx="7408274" cy="536011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80000" tIns="46800" rIns="182880" bIns="46800" anchor="t" anchorCtr="0">
            <a:prstTxWarp prst="textNoShape">
              <a:avLst/>
            </a:prstTxWarp>
            <a:noAutofit/>
          </a:bodyPr>
          <a:lstStyle/>
          <a:p>
            <a:pPr>
              <a:lnSpc>
                <a:spcPts val="1740"/>
              </a:lnSpc>
            </a:pPr>
            <a:r>
              <a:rPr lang="en-US" sz="105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</a:t>
            </a:r>
            <a:r>
              <a:rPr lang="en-US" sz="11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matrix operations.</a:t>
            </a:r>
            <a:r>
              <a:rPr lang="en-US" sz="105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public class MatrixOps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public static void main(String args[])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1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// </a:t>
            </a: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Performs various tests (see previous slides)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8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100" dirty="0">
                <a:latin typeface="Consolas"/>
                <a:ea typeface="Monaco"/>
                <a:cs typeface="Consolas"/>
              </a:rPr>
              <a:t>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8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05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</a:t>
            </a:r>
            <a:r>
              <a:rPr lang="en-US" sz="11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a matrix which is the addition of the two given matrices.</a:t>
            </a:r>
            <a:r>
              <a:rPr lang="en-US" sz="105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Assumes they have the same dimensions.</a:t>
            </a:r>
            <a:r>
              <a:rPr lang="en-US" sz="105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100" dirty="0">
                <a:latin typeface="Consolas"/>
                <a:ea typeface="Monaco"/>
                <a:cs typeface="Consolas"/>
              </a:rPr>
              <a:t>public static int[][] add(int[][] m1, int[][] m2)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int N = m1.length;  </a:t>
            </a: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</a:t>
            </a:r>
            <a:r>
              <a:rPr lang="en-US" sz="11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// </a:t>
            </a: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number of rows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100" dirty="0">
                <a:latin typeface="Consolas"/>
                <a:ea typeface="Monaco"/>
                <a:cs typeface="Consolas"/>
              </a:rPr>
              <a:t>int M = m1[0].length; </a:t>
            </a:r>
            <a:r>
              <a:rPr lang="en-US" sz="11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// </a:t>
            </a: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number of columns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100" dirty="0">
                <a:latin typeface="Consolas"/>
                <a:ea typeface="Monaco"/>
                <a:cs typeface="Consolas"/>
              </a:rPr>
              <a:t>int[][] sum = new int[N][M];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for (int i = 0; i &lt; N; i++)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   for (int j = 0; j &lt; M; j++)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      sum[i][j] = m1[i][j] + m2[i][j];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   return sum;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05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</a:t>
            </a:r>
            <a:r>
              <a:rPr lang="en-US" sz="11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a matrix which is the product of the two given matrices. Assumes that they have compatible dimensions.</a:t>
            </a:r>
            <a:r>
              <a:rPr lang="en-US" sz="105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100" dirty="0">
                <a:latin typeface="Consolas"/>
                <a:ea typeface="Monaco"/>
                <a:cs typeface="Consolas"/>
              </a:rPr>
              <a:t>public static int[][] mult(int[][] m1, int[][] m2)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//// Replace the following statement with your code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            </a:t>
            </a:r>
            <a:r>
              <a:rPr lang="en-US" sz="1100" dirty="0">
                <a:latin typeface="Consolas"/>
                <a:ea typeface="Monaco"/>
                <a:cs typeface="Consolas"/>
              </a:rPr>
              <a:t>retrun null;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   }</a:t>
            </a:r>
          </a:p>
          <a:p>
            <a:pPr>
              <a:lnSpc>
                <a:spcPts val="1540"/>
              </a:lnSpc>
              <a:spcBef>
                <a:spcPts val="600"/>
              </a:spcBef>
            </a:pPr>
            <a:r>
              <a:rPr lang="en-US" sz="1100" dirty="0">
                <a:solidFill>
                  <a:srgbClr val="4D9072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05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/** </a:t>
            </a:r>
            <a:r>
              <a:rPr lang="en-US" sz="11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Prints the given matrix, and moves the cursor to the next line.</a:t>
            </a:r>
            <a:r>
              <a:rPr lang="en-US" sz="1050" dirty="0">
                <a:solidFill>
                  <a:srgbClr val="00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  <a:endParaRPr lang="en-US" sz="1100" dirty="0">
              <a:solidFill>
                <a:srgbClr val="003399"/>
              </a:solidFill>
              <a:latin typeface="Consolas"/>
              <a:ea typeface="Monaco"/>
              <a:cs typeface="Consolas"/>
            </a:endParaRP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100" dirty="0">
                <a:latin typeface="Consolas"/>
                <a:ea typeface="Monaco"/>
                <a:cs typeface="Consolas"/>
              </a:rPr>
              <a:t>public static void println(int[][] m)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   </a:t>
            </a: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//// Similar to the </a:t>
            </a:r>
            <a:r>
              <a:rPr lang="en-US" sz="1100" dirty="0">
                <a:solidFill>
                  <a:srgbClr val="0066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sumOfRow</a:t>
            </a: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example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100" dirty="0">
                <a:latin typeface="Consolas"/>
                <a:ea typeface="Monaco"/>
                <a:cs typeface="Consolas"/>
              </a:rPr>
              <a:t>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latin typeface="Consolas"/>
                <a:ea typeface="Monaco"/>
                <a:cs typeface="Consolas"/>
              </a:rPr>
              <a:t>}</a:t>
            </a:r>
          </a:p>
          <a:p>
            <a:pPr>
              <a:lnSpc>
                <a:spcPts val="17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	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162538" y="235438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BE3754-41FF-C44B-AD00-57025AF89E2D}"/>
              </a:ext>
            </a:extLst>
          </p:cNvPr>
          <p:cNvSpPr txBox="1"/>
          <p:nvPr/>
        </p:nvSpPr>
        <p:spPr>
          <a:xfrm>
            <a:off x="602924" y="664988"/>
            <a:ext cx="3934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Implementation</a:t>
            </a:r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74154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082DE1-9E28-E634-B8D4-A587E0D86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328" y="1051271"/>
            <a:ext cx="5889599" cy="3878180"/>
          </a:xfrm>
        </p:spPr>
        <p:txBody>
          <a:bodyPr>
            <a:noAutofit/>
          </a:bodyPr>
          <a:lstStyle/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2D arrays: Basic concepts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Example: Matrix operations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Internal view of 2D arrays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Aside </a:t>
            </a:r>
            <a:r>
              <a:rPr lang="en-US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topic: Reading data from a file</a:t>
            </a:r>
          </a:p>
          <a:p>
            <a:pPr marL="365125" lvl="2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PageRank algorithm 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(example of 2D array processing)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60" y="223203"/>
            <a:ext cx="7867548" cy="457200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9F69085-DCC2-F1F2-4E77-BA9BC3BB4884}"/>
              </a:ext>
            </a:extLst>
          </p:cNvPr>
          <p:cNvSpPr/>
          <p:nvPr/>
        </p:nvSpPr>
        <p:spPr bwMode="auto">
          <a:xfrm>
            <a:off x="1411658" y="2047669"/>
            <a:ext cx="464457" cy="37737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7A4196-CB45-71AD-3A9E-5D3E3321EA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1626619" y="1125759"/>
            <a:ext cx="254908" cy="2494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22AAD4-5A41-61DC-2E01-2E829355E1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1584071" y="1621327"/>
            <a:ext cx="254908" cy="2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33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arrays: Abstraction and implementation</a:t>
            </a:r>
            <a:endParaRPr lang="en-US" sz="1800" dirty="0"/>
          </a:p>
        </p:txBody>
      </p:sp>
      <p:grpSp>
        <p:nvGrpSpPr>
          <p:cNvPr id="4" name="Group 3"/>
          <p:cNvGrpSpPr/>
          <p:nvPr/>
        </p:nvGrpSpPr>
        <p:grpSpPr>
          <a:xfrm>
            <a:off x="485860" y="2458982"/>
            <a:ext cx="2260603" cy="1546877"/>
            <a:chOff x="2107308" y="1606622"/>
            <a:chExt cx="2260603" cy="1546877"/>
          </a:xfrm>
        </p:grpSpPr>
        <p:grpSp>
          <p:nvGrpSpPr>
            <p:cNvPr id="11" name="Group 10"/>
            <p:cNvGrpSpPr/>
            <p:nvPr/>
          </p:nvGrpSpPr>
          <p:grpSpPr>
            <a:xfrm>
              <a:off x="2107308" y="1606622"/>
              <a:ext cx="2260603" cy="1546877"/>
              <a:chOff x="2605527" y="1596853"/>
              <a:chExt cx="2260603" cy="1546877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3"/>
              <a:srcRect l="11522" r="64601" b="67911"/>
              <a:stretch/>
            </p:blipFill>
            <p:spPr>
              <a:xfrm>
                <a:off x="3176052" y="1596853"/>
                <a:ext cx="1690078" cy="1546877"/>
              </a:xfrm>
              <a:prstGeom prst="rect">
                <a:avLst/>
              </a:prstGeom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2605527" y="2318994"/>
                <a:ext cx="11538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rgbClr val="000090"/>
                    </a:solidFill>
                    <a:latin typeface="Times New Roman"/>
                    <a:cs typeface="Times New Roman"/>
                  </a:defRPr>
                </a:lvl1pPr>
              </a:lstStyle>
              <a:p>
                <a:r>
                  <a:rPr lang="en-US" dirty="0">
                    <a:solidFill>
                      <a:schemeClr val="tx1"/>
                    </a:solidFill>
                    <a:latin typeface="Consolas"/>
                    <a:cs typeface="Consolas"/>
                  </a:rPr>
                  <a:t>arr:</a:t>
                </a: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2870305" y="1713241"/>
              <a:ext cx="14976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srgbClr val="000090"/>
                  </a:solidFill>
                  <a:latin typeface="Times New Roman"/>
                  <a:cs typeface="Times New Roman"/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</a:rPr>
                <a:t>Abstract view</a:t>
              </a:r>
            </a:p>
          </p:txBody>
        </p:sp>
      </p:grp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625732" y="919435"/>
            <a:ext cx="3495693" cy="115998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80000" tIns="0" rIns="182880" bIns="0" anchor="ctr" anchorCtr="0">
            <a:prstTxWarp prst="textNoShape">
              <a:avLst/>
            </a:prstTxWarp>
            <a:noAutofit/>
          </a:bodyPr>
          <a:lstStyle/>
          <a:p>
            <a:pPr>
              <a:lnSpc>
                <a:spcPts val="13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...</a:t>
            </a:r>
          </a:p>
          <a:p>
            <a:pPr>
              <a:lnSpc>
                <a:spcPts val="1340"/>
              </a:lnSpc>
              <a:spcBef>
                <a:spcPts val="600"/>
              </a:spcBef>
            </a:pPr>
            <a:r>
              <a:rPr lang="en-US" sz="1200" dirty="0">
                <a:solidFill>
                  <a:srgbClr val="931968"/>
                </a:solidFill>
                <a:latin typeface="Consolas"/>
                <a:ea typeface="Monaco"/>
                <a:cs typeface="Consolas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[][] </a:t>
            </a:r>
            <a:r>
              <a:rPr lang="en-US" sz="1200" dirty="0">
                <a:solidFill>
                  <a:srgbClr val="7E504F"/>
                </a:solidFill>
                <a:latin typeface="Consolas"/>
                <a:ea typeface="Monaco"/>
                <a:cs typeface="Consolas"/>
              </a:rPr>
              <a:t>arr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= { { 1,  0, 12, -1 },</a:t>
            </a:r>
          </a:p>
          <a:p>
            <a:pPr>
              <a:lnSpc>
                <a:spcPts val="13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	     { 7, -3,  2,  5 },</a:t>
            </a:r>
          </a:p>
          <a:p>
            <a:pPr>
              <a:lnSpc>
                <a:spcPts val="13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	     {-5, -2,  2,  9 }, };</a:t>
            </a:r>
          </a:p>
          <a:p>
            <a:pPr>
              <a:lnSpc>
                <a:spcPts val="1340"/>
              </a:lnSpc>
            </a:pP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...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01B0BB1-BF17-BBF5-A844-F96E5C1C91A7}"/>
              </a:ext>
            </a:extLst>
          </p:cNvPr>
          <p:cNvGrpSpPr/>
          <p:nvPr/>
        </p:nvGrpSpPr>
        <p:grpSpPr>
          <a:xfrm>
            <a:off x="3067694" y="2565601"/>
            <a:ext cx="4792143" cy="3429610"/>
            <a:chOff x="3067694" y="2565601"/>
            <a:chExt cx="4792143" cy="3429610"/>
          </a:xfrm>
        </p:grpSpPr>
        <p:grpSp>
          <p:nvGrpSpPr>
            <p:cNvPr id="2" name="Group 1"/>
            <p:cNvGrpSpPr/>
            <p:nvPr/>
          </p:nvGrpSpPr>
          <p:grpSpPr>
            <a:xfrm>
              <a:off x="3067694" y="2565601"/>
              <a:ext cx="4792143" cy="3429610"/>
              <a:chOff x="2113642" y="2705478"/>
              <a:chExt cx="4792143" cy="342961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2113642" y="3272705"/>
                <a:ext cx="4792143" cy="2862383"/>
                <a:chOff x="1840110" y="3829538"/>
                <a:chExt cx="4792143" cy="2862383"/>
              </a:xfrm>
            </p:grpSpPr>
            <p:pic>
              <p:nvPicPr>
                <p:cNvPr id="3" name="Picture 2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1726" t="28165"/>
                <a:stretch/>
              </p:blipFill>
              <p:spPr>
                <a:xfrm>
                  <a:off x="2637693" y="3829538"/>
                  <a:ext cx="3994560" cy="2862383"/>
                </a:xfrm>
                <a:prstGeom prst="rect">
                  <a:avLst/>
                </a:prstGeom>
              </p:spPr>
            </p:pic>
            <p:sp>
              <p:nvSpPr>
                <p:cNvPr id="7" name="Rectangle 6"/>
                <p:cNvSpPr/>
                <p:nvPr/>
              </p:nvSpPr>
              <p:spPr bwMode="auto">
                <a:xfrm>
                  <a:off x="1840110" y="5617305"/>
                  <a:ext cx="2671884" cy="1074616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charset="0"/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8" name="TextBox 7"/>
                <p:cNvSpPr txBox="1"/>
                <p:nvPr/>
              </p:nvSpPr>
              <p:spPr>
                <a:xfrm>
                  <a:off x="2022231" y="4999671"/>
                  <a:ext cx="115382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>
                    <a:defRPr sz="1600">
                      <a:solidFill>
                        <a:srgbClr val="000090"/>
                      </a:solidFill>
                      <a:latin typeface="Times New Roman"/>
                      <a:cs typeface="Times New Roman"/>
                    </a:defRPr>
                  </a:lvl1pPr>
                </a:lstStyle>
                <a:p>
                  <a:r>
                    <a:rPr lang="en-US" dirty="0">
                      <a:solidFill>
                        <a:schemeClr val="tx1"/>
                      </a:solidFill>
                      <a:latin typeface="Consolas"/>
                      <a:cs typeface="Consolas"/>
                    </a:rPr>
                    <a:t>arr:</a:t>
                  </a:r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4346660" y="2705478"/>
                <a:ext cx="25591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1600">
                    <a:solidFill>
                      <a:srgbClr val="000090"/>
                    </a:solidFill>
                    <a:latin typeface="Times New Roman"/>
                    <a:cs typeface="Times New Roman"/>
                  </a:defRPr>
                </a:lvl1pPr>
              </a:lstStyle>
              <a:p>
                <a:r>
                  <a:rPr lang="en-US" dirty="0">
                    <a:solidFill>
                      <a:schemeClr val="tx1"/>
                    </a:solidFill>
                  </a:rPr>
                  <a:t>Physical view</a:t>
                </a:r>
              </a:p>
            </p:txBody>
          </p:sp>
        </p:grpSp>
        <p:sp>
          <p:nvSpPr>
            <p:cNvPr id="16" name="Rounded Rectangular Callout 15"/>
            <p:cNvSpPr/>
            <p:nvPr/>
          </p:nvSpPr>
          <p:spPr>
            <a:xfrm>
              <a:off x="3067694" y="5072231"/>
              <a:ext cx="2554249" cy="922980"/>
            </a:xfrm>
            <a:prstGeom prst="wedgeRoundRectCallout">
              <a:avLst>
                <a:gd name="adj1" fmla="val 39009"/>
                <a:gd name="adj2" fmla="val -108462"/>
                <a:gd name="adj3" fmla="val 16667"/>
              </a:avLst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46800" rIns="0" rtlCol="0" anchor="ctr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 2D array is implemented as a 1D array of references, each pointing to a 1D array.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404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60" y="223203"/>
            <a:ext cx="7867548" cy="457200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500328" y="1051271"/>
            <a:ext cx="5889599" cy="3878180"/>
          </a:xfrm>
        </p:spPr>
        <p:txBody>
          <a:bodyPr>
            <a:noAutofit/>
          </a:bodyPr>
          <a:lstStyle/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2D arrays: Basic concepts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Example: Matrix operations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Internal view of 2D arrays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Aside </a:t>
            </a:r>
            <a:r>
              <a:rPr lang="en-US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topic: Reading data from a file</a:t>
            </a:r>
          </a:p>
          <a:p>
            <a:pPr marL="365125" lvl="2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PageRank algorithm 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(example of 2D array processing)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9F69085-DCC2-F1F2-4E77-BA9BC3BB4884}"/>
              </a:ext>
            </a:extLst>
          </p:cNvPr>
          <p:cNvSpPr/>
          <p:nvPr/>
        </p:nvSpPr>
        <p:spPr bwMode="auto">
          <a:xfrm>
            <a:off x="1425600" y="2579997"/>
            <a:ext cx="464457" cy="37737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5938D2-512B-2A0C-4F4F-C03CE2F24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1626619" y="1635839"/>
            <a:ext cx="254908" cy="2494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B1C688-8656-F94A-6EF9-9E14E28CF0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1626619" y="1125759"/>
            <a:ext cx="254908" cy="2494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A00DC2-8CD4-6FE0-FB90-38021920BF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1626619" y="2131407"/>
            <a:ext cx="254908" cy="2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0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>
            <a:extLst>
              <a:ext uri="{FF2B5EF4-FFF2-40B4-BE49-F238E27FC236}">
                <a16:creationId xmlns:a16="http://schemas.microsoft.com/office/drawing/2014/main" id="{A8BB83BF-A846-7885-0F67-A88204EF2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126" y="1215540"/>
            <a:ext cx="4756974" cy="447444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86400" rIns="0" bIns="262800" anchor="t" anchorCtr="0"/>
          <a:lstStyle/>
          <a:p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/** Reads all the values in a file, skipping white space, and prints their</a:t>
            </a:r>
            <a:b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*   frequency. Precondition: The first value in the file, say N, indicates</a:t>
            </a:r>
            <a:b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 *   that each value in the file is a non-negative int &lt; N.  */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public class ReadFileDemo {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public static void main(String[] args) {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Creates an </a:t>
            </a:r>
            <a:r>
              <a:rPr lang="en-US" sz="1200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for representing the input (file)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0000FF"/>
                </a:solidFill>
                <a:latin typeface="Consolas"/>
                <a:cs typeface="Consolas"/>
              </a:rPr>
              <a:t>In in = new In("demo.dat")</a:t>
            </a:r>
            <a:r>
              <a:rPr lang="en-US" sz="1200" dirty="0">
                <a:latin typeface="Consolas"/>
                <a:cs typeface="Consolas"/>
              </a:rPr>
              <a:t>;</a:t>
            </a:r>
          </a:p>
          <a:p>
            <a:pPr>
              <a:lnSpc>
                <a:spcPts val="1740"/>
              </a:lnSpc>
            </a:pPr>
            <a:r>
              <a:rPr lang="en-US" sz="1200" dirty="0">
                <a:solidFill>
                  <a:srgbClr val="0000FF"/>
                </a:solidFill>
                <a:latin typeface="Consolas"/>
                <a:cs typeface="Consolas"/>
              </a:rPr>
              <a:t>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Reads the upper-limit of the values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int N = in.readInt();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Creates a frequency array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int[] count = new int[N];</a:t>
            </a:r>
            <a:endParaRPr lang="en-I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Reads and counts the values</a:t>
            </a:r>
          </a:p>
          <a:p>
            <a:pPr>
              <a:spcBef>
                <a:spcPts val="1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while (!</a:t>
            </a:r>
            <a:r>
              <a:rPr lang="en-US" sz="1200" dirty="0">
                <a:solidFill>
                  <a:srgbClr val="0000FF"/>
                </a:solidFill>
                <a:latin typeface="Consolas"/>
                <a:cs typeface="Consolas"/>
              </a:rPr>
              <a:t>in.isEmpty()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); {</a:t>
            </a:r>
          </a:p>
          <a:p>
            <a:pPr>
              <a:spcBef>
                <a:spcPts val="1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int x = </a:t>
            </a:r>
            <a:r>
              <a:rPr lang="en-US" sz="1200" dirty="0">
                <a:solidFill>
                  <a:srgbClr val="0000FF"/>
                </a:solidFill>
                <a:latin typeface="Consolas"/>
                <a:cs typeface="Consolas"/>
              </a:rPr>
              <a:t>in.readInt()</a:t>
            </a:r>
            <a:r>
              <a:rPr lang="en-US" sz="1200" dirty="0">
                <a:latin typeface="Consolas"/>
                <a:cs typeface="Consolas"/>
              </a:rPr>
              <a:t>;</a:t>
            </a:r>
          </a:p>
          <a:p>
            <a:pPr>
              <a:spcBef>
                <a:spcPts val="1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count[x]++;</a:t>
            </a:r>
          </a:p>
          <a:p>
            <a:pPr>
              <a:spcBef>
                <a:spcPts val="1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  <a:endParaRPr lang="en-I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Prints the frequency array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for (int i = 0; i &lt; N; i++)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System.out.println(i + ": " + count[i]); </a:t>
            </a:r>
            <a:endParaRPr lang="en-I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020"/>
              </a:lnSpc>
            </a:pPr>
            <a:r>
              <a:rPr lang="en-I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>
              <a:lnSpc>
                <a:spcPts val="1020"/>
              </a:lnSpc>
            </a:pPr>
            <a:r>
              <a:rPr lang="en-IL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1200" dirty="0">
              <a:latin typeface="Consolas"/>
              <a:ea typeface="Monaco"/>
              <a:cs typeface="Consola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339AD4-2927-FD53-A212-CC1A34F16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8553" y="1072722"/>
            <a:ext cx="1872379" cy="2349915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80000" rIns="0" bIns="262800" anchor="t" anchorCtr="0"/>
          <a:lstStyle/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demo.dat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4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1 1 2 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0 1 3 0 3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0 1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 ReadFileDemo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0: 3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1: 4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2: 1</a:t>
            </a:r>
          </a:p>
          <a:p>
            <a:pPr>
              <a:spcBef>
                <a:spcPts val="2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3: 2</a:t>
            </a:r>
            <a:endParaRPr lang="en-US" sz="1100" dirty="0">
              <a:solidFill>
                <a:srgbClr val="4D9072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Reading / processing a file</a:t>
            </a:r>
            <a:endParaRPr kumimoji="0" lang="en-US" sz="1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E847E4-5944-FF21-08DE-38378D514ACC}"/>
              </a:ext>
            </a:extLst>
          </p:cNvPr>
          <p:cNvGrpSpPr/>
          <p:nvPr/>
        </p:nvGrpSpPr>
        <p:grpSpPr>
          <a:xfrm>
            <a:off x="5128253" y="3580372"/>
            <a:ext cx="3751639" cy="2602947"/>
            <a:chOff x="5113046" y="3886201"/>
            <a:chExt cx="3751639" cy="26029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F03E41-0C29-8D27-97EB-E4F61C728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3046" y="3886201"/>
              <a:ext cx="3751639" cy="260294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108000" rIns="0" bIns="0" anchor="t" anchorCtr="0"/>
            <a:lstStyle/>
            <a:p>
              <a:pPr>
                <a:spcBef>
                  <a:spcPts val="800"/>
                </a:spcBef>
              </a:pPr>
              <a:r>
                <a:rPr lang="en-US" sz="12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Library for reading files in Java */</a:t>
              </a:r>
            </a:p>
            <a:p>
              <a:pPr>
                <a:spcBef>
                  <a:spcPts val="200"/>
                </a:spcBef>
              </a:pP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public class In {</a:t>
              </a:r>
            </a:p>
            <a:p>
              <a:pPr>
                <a:spcBef>
                  <a:spcPts val="800"/>
                </a:spcBef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2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Initializes an input stream from the file. */</a:t>
              </a:r>
            </a:p>
            <a:p>
              <a:pPr>
                <a:spcBef>
                  <a:spcPts val="200"/>
                </a:spcBef>
              </a:pPr>
              <a:r>
                <a:rPr lang="en-US" sz="110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In(String fileName)</a:t>
              </a:r>
            </a:p>
            <a:p>
              <a:pPr>
                <a:spcBef>
                  <a:spcPts val="800"/>
                </a:spcBef>
              </a:pPr>
              <a:r>
                <a:rPr lang="en-US" sz="12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/** Reads the next token from the input, </a:t>
              </a:r>
            </a:p>
            <a:p>
              <a:r>
                <a:rPr lang="en-US" sz="12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*  parses it as an integer, and returns the integer. */</a:t>
              </a:r>
            </a:p>
            <a:p>
              <a:pPr>
                <a:spcBef>
                  <a:spcPts val="200"/>
                </a:spcBef>
              </a:pPr>
              <a:r>
                <a:rPr lang="en-US" sz="110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public int readInt()</a:t>
              </a:r>
            </a:p>
            <a:p>
              <a:pPr>
                <a:spcBef>
                  <a:spcPts val="800"/>
                </a:spcBef>
              </a:pPr>
              <a:r>
                <a:rPr lang="en-US" sz="1100" dirty="0">
                  <a:solidFill>
                    <a:srgbClr val="00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2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Returns true if the input is empty. */</a:t>
              </a:r>
              <a:endParaRPr lang="en-US" sz="11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spcBef>
                  <a:spcPts val="200"/>
                </a:spcBef>
              </a:pPr>
              <a:r>
                <a:rPr lang="en-US" sz="1100" dirty="0">
                  <a:solidFill>
                    <a:srgbClr val="7F005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public boolean isEmpty()</a:t>
              </a:r>
            </a:p>
            <a:p>
              <a:pPr>
                <a:spcBef>
                  <a:spcPts val="600"/>
                </a:spcBef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200" dirty="0">
                  <a:solidFill>
                    <a:srgbClr val="3F7F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More </a:t>
              </a:r>
              <a:r>
                <a:rPr lang="en-US" sz="1200" dirty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  <a:r>
                <a:rPr lang="en-US" sz="1200" dirty="0">
                  <a:solidFill>
                    <a:srgbClr val="3F7F5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functions follow.</a:t>
              </a:r>
              <a:endParaRPr 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IL" sz="1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</a:t>
              </a:r>
              <a:endParaRPr lang="en-US" sz="1100" dirty="0">
                <a:solidFill>
                  <a:srgbClr val="4D9072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574C358-2AB7-CFFC-0C6A-76C77739FEB5}"/>
                </a:ext>
              </a:extLst>
            </p:cNvPr>
            <p:cNvSpPr/>
            <p:nvPr/>
          </p:nvSpPr>
          <p:spPr bwMode="auto">
            <a:xfrm>
              <a:off x="7555231" y="6092190"/>
              <a:ext cx="1118217" cy="263564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L" sz="12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Consolas" panose="020B0609020204030204" pitchFamily="49" charset="0"/>
                  <a:ea typeface="ＭＳ Ｐゴシック" charset="-128"/>
                  <a:cs typeface="Consolas" panose="020B0609020204030204" pitchFamily="49" charset="0"/>
                </a:rPr>
                <a:t>In</a:t>
              </a:r>
              <a:r>
                <a:rPr kumimoji="0" lang="en-IL" sz="12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rPr>
                <a:t> class API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728756-1345-9DB1-5DE9-0D539926E7A4}"/>
              </a:ext>
            </a:extLst>
          </p:cNvPr>
          <p:cNvGrpSpPr/>
          <p:nvPr/>
        </p:nvGrpSpPr>
        <p:grpSpPr>
          <a:xfrm>
            <a:off x="6539321" y="772168"/>
            <a:ext cx="2149334" cy="495784"/>
            <a:chOff x="5295559" y="1224944"/>
            <a:chExt cx="2149334" cy="495784"/>
          </a:xfrm>
        </p:grpSpPr>
        <p:sp>
          <p:nvSpPr>
            <p:cNvPr id="12" name="Rounded Rectangular Callout 11">
              <a:extLst>
                <a:ext uri="{FF2B5EF4-FFF2-40B4-BE49-F238E27FC236}">
                  <a16:creationId xmlns:a16="http://schemas.microsoft.com/office/drawing/2014/main" id="{A62F45E9-ACFF-2D18-74AE-99A96D676A7F}"/>
                </a:ext>
              </a:extLst>
            </p:cNvPr>
            <p:cNvSpPr/>
            <p:nvPr/>
          </p:nvSpPr>
          <p:spPr>
            <a:xfrm>
              <a:off x="5411265" y="1224944"/>
              <a:ext cx="2033628" cy="192753"/>
            </a:xfrm>
            <a:prstGeom prst="wedgeRoundRectCallout">
              <a:avLst>
                <a:gd name="adj1" fmla="val -21064"/>
                <a:gd name="adj2" fmla="val 29407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46800" rIns="0" rtlCol="0" anchor="ctr" anchorCtr="0"/>
            <a:lstStyle/>
            <a:p>
              <a:pPr>
                <a:lnSpc>
                  <a:spcPts val="1200"/>
                </a:lnSpc>
                <a:spcBef>
                  <a:spcPts val="600"/>
                </a:spcBef>
              </a:pPr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OS function: displays the file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8B8F757-84B7-318F-355F-8A115A98F92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295559" y="1417698"/>
              <a:ext cx="284553" cy="303030"/>
            </a:xfrm>
            <a:prstGeom prst="straightConnector1">
              <a:avLst/>
            </a:prstGeom>
            <a:solidFill>
              <a:schemeClr val="tx2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stealth" w="lg" len="med"/>
            </a:ln>
            <a:effectLst/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CAA3555-CD02-FC71-786B-C820881C4CDE}"/>
              </a:ext>
            </a:extLst>
          </p:cNvPr>
          <p:cNvSpPr txBox="1"/>
          <p:nvPr/>
        </p:nvSpPr>
        <p:spPr>
          <a:xfrm>
            <a:off x="592266" y="762458"/>
            <a:ext cx="57275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Counts how many times integer values appear in a file. </a:t>
            </a:r>
            <a:endParaRPr 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772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28058CA-4750-07B4-9135-DE5309151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328" y="1051271"/>
            <a:ext cx="5889599" cy="3878180"/>
          </a:xfrm>
        </p:spPr>
        <p:txBody>
          <a:bodyPr>
            <a:noAutofit/>
          </a:bodyPr>
          <a:lstStyle/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2D arrays: Basic concepts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Example: Matrix operations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Internal view of 2D arrays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Aside </a:t>
            </a:r>
            <a:r>
              <a:rPr lang="en-US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topic: Reading data from a file</a:t>
            </a:r>
          </a:p>
          <a:p>
            <a:pPr marL="365125" lvl="2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PageRank algorithm 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(example of 2D array processing)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60" y="223203"/>
            <a:ext cx="7867548" cy="457200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1408154" y="3080274"/>
            <a:ext cx="464457" cy="37737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DA9541-0D02-9C5B-DA04-E00480B943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1626619" y="1125759"/>
            <a:ext cx="254908" cy="2494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ADE4D1-2DF9-AFFC-B062-0222399AD9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1617703" y="1621327"/>
            <a:ext cx="254908" cy="2494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F3D2A2-6564-7960-7F71-71B5013FF8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1617703" y="2149297"/>
            <a:ext cx="254908" cy="2494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8409BA-FE91-67F1-AA05-95506C76BB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1608787" y="2644865"/>
            <a:ext cx="254908" cy="2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7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dimensional arrays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71B456-24D9-734D-902C-3CA3D677C23D}"/>
              </a:ext>
            </a:extLst>
          </p:cNvPr>
          <p:cNvSpPr txBox="1"/>
          <p:nvPr/>
        </p:nvSpPr>
        <p:spPr>
          <a:xfrm>
            <a:off x="2181042" y="1179067"/>
            <a:ext cx="1857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8292B4-0DFA-A84E-A1DE-477B1C07DE6F}"/>
              </a:ext>
            </a:extLst>
          </p:cNvPr>
          <p:cNvSpPr txBox="1"/>
          <p:nvPr/>
        </p:nvSpPr>
        <p:spPr>
          <a:xfrm>
            <a:off x="1618518" y="840513"/>
            <a:ext cx="2420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rgbClr val="000000"/>
                </a:solidFill>
                <a:latin typeface="Times New Roman"/>
                <a:cs typeface="Times New Roman"/>
              </a:rPr>
              <a:t>movie rating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(1 to 5)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9EF66E6-E647-C24B-B92A-CE6DF1E6EDE6}"/>
              </a:ext>
            </a:extLst>
          </p:cNvPr>
          <p:cNvGraphicFramePr>
            <a:graphicFrameLocks noGrp="1"/>
          </p:cNvGraphicFramePr>
          <p:nvPr/>
        </p:nvGraphicFramePr>
        <p:xfrm>
          <a:off x="1215885" y="1269008"/>
          <a:ext cx="2098378" cy="1431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388">
                  <a:extLst>
                    <a:ext uri="{9D8B030D-6E8A-4147-A177-3AD203B41FA5}">
                      <a16:colId xmlns:a16="http://schemas.microsoft.com/office/drawing/2014/main" val="924307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726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902EBF6-4916-8FD7-C9AA-EA03CDD1BD5E}"/>
              </a:ext>
            </a:extLst>
          </p:cNvPr>
          <p:cNvSpPr txBox="1"/>
          <p:nvPr/>
        </p:nvSpPr>
        <p:spPr>
          <a:xfrm>
            <a:off x="322919" y="1979886"/>
            <a:ext cx="1257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reviewer id</a:t>
            </a:r>
          </a:p>
        </p:txBody>
      </p:sp>
    </p:spTree>
    <p:extLst>
      <p:ext uri="{BB962C8B-B14F-4D97-AF65-F5344CB8AC3E}">
        <p14:creationId xmlns:p14="http://schemas.microsoft.com/office/powerpoint/2010/main" val="2205614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/>
          <p:cNvSpPr txBox="1">
            <a:spLocks/>
          </p:cNvSpPr>
          <p:nvPr/>
        </p:nvSpPr>
        <p:spPr bwMode="auto">
          <a:xfrm>
            <a:off x="942058" y="3278313"/>
            <a:ext cx="6879706" cy="258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defRPr>
            </a:lvl1pPr>
            <a:lvl2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hlink"/>
                </a:solidFill>
                <a:latin typeface="Comic Sans MS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hlink"/>
                </a:solidFill>
                <a:latin typeface="Comic Sans MS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hlink"/>
                </a:solidFill>
                <a:latin typeface="Comic Sans MS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hlink"/>
                </a:solidFill>
                <a:latin typeface="Comic Sans MS" charset="0"/>
                <a:ea typeface="ＭＳ Ｐゴシック" charset="-128"/>
                <a:cs typeface="ＭＳ Ｐゴシック" charset="-128"/>
              </a:defRPr>
            </a:lvl5pPr>
            <a:lvl6pPr marL="457200"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hlink"/>
                </a:solidFill>
                <a:latin typeface="Comic Sans MS" charset="0"/>
              </a:defRPr>
            </a:lvl6pPr>
            <a:lvl7pPr marL="914400"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hlink"/>
                </a:solidFill>
                <a:latin typeface="Comic Sans MS" charset="0"/>
              </a:defRPr>
            </a:lvl7pPr>
            <a:lvl8pPr marL="1371600"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hlink"/>
                </a:solidFill>
                <a:latin typeface="Comic Sans MS" charset="0"/>
              </a:defRPr>
            </a:lvl8pPr>
            <a:lvl9pPr marL="1828800"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hlink"/>
                </a:solidFill>
                <a:latin typeface="Comic Sans MS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PageRank Algorithm</a:t>
            </a:r>
          </a:p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Rank Web Pages According to their “Importance”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374B4E6-C1DA-524B-A69B-9D0DC655CB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860" y="203538"/>
            <a:ext cx="7867548" cy="457200"/>
          </a:xfrm>
        </p:spPr>
        <p:txBody>
          <a:bodyPr/>
          <a:lstStyle/>
          <a:p>
            <a:r>
              <a:rPr kumimoji="0" lang="en-US" dirty="0"/>
              <a:t>PageRank</a:t>
            </a:r>
            <a:endParaRPr kumimoji="0" lang="en-US" sz="1800" dirty="0"/>
          </a:p>
        </p:txBody>
      </p:sp>
      <p:pic>
        <p:nvPicPr>
          <p:cNvPr id="1026" name="Picture 2" descr="How To Calculate PageRank And What To Do With It">
            <a:extLst>
              <a:ext uri="{FF2B5EF4-FFF2-40B4-BE49-F238E27FC236}">
                <a16:creationId xmlns:a16="http://schemas.microsoft.com/office/drawing/2014/main" id="{1F7076A3-C897-0142-9217-92F13546C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89" y="1093701"/>
            <a:ext cx="4191022" cy="278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778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PageRank</a:t>
            </a:r>
            <a:endParaRPr kumimoji="0" lang="en-US" sz="1800" dirty="0"/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 rot="850674">
            <a:off x="6499316" y="2261491"/>
            <a:ext cx="598559" cy="36997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kumimoji="1" lang="en-US" i="1" dirty="0">
                <a:solidFill>
                  <a:schemeClr val="bg1"/>
                </a:solidFill>
                <a:latin typeface="Consolas"/>
                <a:cs typeface="Consolas"/>
              </a:rPr>
              <a:t>abs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 rot="850674">
            <a:off x="6499316" y="2261491"/>
            <a:ext cx="598559" cy="36997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kumimoji="1" lang="en-US" i="1" dirty="0">
                <a:solidFill>
                  <a:schemeClr val="bg1"/>
                </a:solidFill>
                <a:latin typeface="Consolas"/>
                <a:cs typeface="Consolas"/>
              </a:rPr>
              <a:t>abs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85860" y="687351"/>
            <a:ext cx="8119944" cy="4067851"/>
            <a:chOff x="485860" y="687351"/>
            <a:chExt cx="8119944" cy="4067851"/>
          </a:xfrm>
        </p:grpSpPr>
        <p:pic>
          <p:nvPicPr>
            <p:cNvPr id="9" name="Picture 8" descr="Picture 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150" y="1261205"/>
              <a:ext cx="3282093" cy="3493997"/>
            </a:xfrm>
            <a:prstGeom prst="rect">
              <a:avLst/>
            </a:prstGeom>
          </p:spPr>
        </p:pic>
        <p:sp>
          <p:nvSpPr>
            <p:cNvPr id="14" name="Rectangle 16"/>
            <p:cNvSpPr txBox="1">
              <a:spLocks noChangeArrowheads="1"/>
            </p:cNvSpPr>
            <p:nvPr/>
          </p:nvSpPr>
          <p:spPr bwMode="auto">
            <a:xfrm>
              <a:off x="485860" y="687351"/>
              <a:ext cx="8119944" cy="599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sz="2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Model of the web </a:t>
              </a:r>
              <a:r>
                <a:rPr lang="en-US" sz="16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(consisting of 5 pages with hyperlinks):</a:t>
              </a:r>
            </a:p>
          </p:txBody>
        </p:sp>
      </p:grpSp>
      <p:sp>
        <p:nvSpPr>
          <p:cNvPr id="4" name="Rectangle 16">
            <a:extLst>
              <a:ext uri="{FF2B5EF4-FFF2-40B4-BE49-F238E27FC236}">
                <a16:creationId xmlns:a16="http://schemas.microsoft.com/office/drawing/2014/main" id="{9A28CB12-67E2-5408-EF88-F055FEB03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50" y="4985435"/>
            <a:ext cx="7366395" cy="965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u="sng" dirty="0">
                <a:solidFill>
                  <a:srgbClr val="000000"/>
                </a:solidFill>
                <a:latin typeface="Times New Roman"/>
                <a:cs typeface="Times New Roman"/>
              </a:rPr>
              <a:t>The challenge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: Rank the web pages according to their </a:t>
            </a:r>
            <a:r>
              <a:rPr lang="en-US" sz="1600" i="1" dirty="0">
                <a:solidFill>
                  <a:srgbClr val="000000"/>
                </a:solidFill>
                <a:latin typeface="Times New Roman"/>
                <a:cs typeface="Times New Roman"/>
              </a:rPr>
              <a:t>importance</a:t>
            </a:r>
          </a:p>
        </p:txBody>
      </p:sp>
    </p:spTree>
    <p:extLst>
      <p:ext uri="{BB962C8B-B14F-4D97-AF65-F5344CB8AC3E}">
        <p14:creationId xmlns:p14="http://schemas.microsoft.com/office/powerpoint/2010/main" val="2102239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PageRank</a:t>
            </a:r>
            <a:endParaRPr kumimoji="0" lang="en-US" sz="1800" dirty="0"/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 rot="850674">
            <a:off x="6499316" y="2261491"/>
            <a:ext cx="598559" cy="36997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kumimoji="1" lang="en-US" i="1" dirty="0">
                <a:solidFill>
                  <a:schemeClr val="bg1"/>
                </a:solidFill>
                <a:latin typeface="Consolas"/>
                <a:cs typeface="Consolas"/>
              </a:rPr>
              <a:t>abs</a:t>
            </a:r>
          </a:p>
        </p:txBody>
      </p:sp>
      <p:sp>
        <p:nvSpPr>
          <p:cNvPr id="10" name="Rectangle 16"/>
          <p:cNvSpPr txBox="1">
            <a:spLocks noChangeArrowheads="1"/>
          </p:cNvSpPr>
          <p:nvPr/>
        </p:nvSpPr>
        <p:spPr bwMode="auto">
          <a:xfrm>
            <a:off x="485860" y="5950480"/>
            <a:ext cx="7755315" cy="44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114300" lvl="1" indent="0">
              <a:spcBef>
                <a:spcPts val="300"/>
              </a:spcBef>
              <a:buSzPct val="100000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PageRank: The algorithm that Google uses to measure importance.</a:t>
            </a:r>
          </a:p>
          <a:p>
            <a:pPr marL="114300" lvl="1" indent="0">
              <a:spcBef>
                <a:spcPts val="600"/>
              </a:spcBef>
              <a:buNone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 rot="850674">
            <a:off x="6499316" y="2261491"/>
            <a:ext cx="598559" cy="369974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prstTxWarp prst="textNoShape">
              <a:avLst/>
            </a:prstTxWarp>
            <a:spAutoFit/>
          </a:bodyPr>
          <a:lstStyle/>
          <a:p>
            <a:r>
              <a:rPr kumimoji="1" lang="en-US" i="1" dirty="0">
                <a:solidFill>
                  <a:schemeClr val="bg1"/>
                </a:solidFill>
                <a:latin typeface="Consolas"/>
                <a:cs typeface="Consolas"/>
              </a:rPr>
              <a:t>abs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85860" y="687351"/>
            <a:ext cx="8119944" cy="4067851"/>
            <a:chOff x="485860" y="687351"/>
            <a:chExt cx="8119944" cy="4067851"/>
          </a:xfrm>
        </p:grpSpPr>
        <p:pic>
          <p:nvPicPr>
            <p:cNvPr id="9" name="Picture 8" descr="Picture 2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1150" y="1261205"/>
              <a:ext cx="3282093" cy="3493997"/>
            </a:xfrm>
            <a:prstGeom prst="rect">
              <a:avLst/>
            </a:prstGeom>
          </p:spPr>
        </p:pic>
        <p:sp>
          <p:nvSpPr>
            <p:cNvPr id="14" name="Rectangle 16"/>
            <p:cNvSpPr txBox="1">
              <a:spLocks noChangeArrowheads="1"/>
            </p:cNvSpPr>
            <p:nvPr/>
          </p:nvSpPr>
          <p:spPr bwMode="auto">
            <a:xfrm>
              <a:off x="485860" y="687351"/>
              <a:ext cx="8119944" cy="5992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sz="2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Model of the web </a:t>
              </a:r>
              <a:r>
                <a:rPr lang="en-US" sz="16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(consisting of 5 pages with hyperlinks):</a:t>
              </a:r>
            </a:p>
          </p:txBody>
        </p:sp>
      </p:grpSp>
      <p:sp>
        <p:nvSpPr>
          <p:cNvPr id="3" name="Rectangle 16">
            <a:extLst>
              <a:ext uri="{FF2B5EF4-FFF2-40B4-BE49-F238E27FC236}">
                <a16:creationId xmlns:a16="http://schemas.microsoft.com/office/drawing/2014/main" id="{1D2C27DC-5D5F-DA59-E1C9-3BA8B12FB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50" y="4985435"/>
            <a:ext cx="7366395" cy="965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u="sng" dirty="0">
                <a:solidFill>
                  <a:srgbClr val="000000"/>
                </a:solidFill>
                <a:latin typeface="Times New Roman"/>
                <a:cs typeface="Times New Roman"/>
              </a:rPr>
              <a:t>The challenge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: Rank the web pages according to their </a:t>
            </a:r>
            <a:r>
              <a:rPr lang="en-US" sz="1600" i="1" dirty="0">
                <a:solidFill>
                  <a:srgbClr val="000000"/>
                </a:solidFill>
                <a:latin typeface="Times New Roman"/>
                <a:cs typeface="Times New Roman"/>
              </a:rPr>
              <a:t>importance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i="1" dirty="0">
                <a:solidFill>
                  <a:srgbClr val="000000"/>
                </a:solidFill>
                <a:latin typeface="Times New Roman"/>
                <a:cs typeface="Times New Roman"/>
              </a:rPr>
              <a:t>Importance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:    (i) the more visits a page gets, the more important it becomes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                       (ii) pages that get visits from important pages become more important</a:t>
            </a:r>
          </a:p>
        </p:txBody>
      </p:sp>
    </p:spTree>
    <p:extLst>
      <p:ext uri="{BB962C8B-B14F-4D97-AF65-F5344CB8AC3E}">
        <p14:creationId xmlns:p14="http://schemas.microsoft.com/office/powerpoint/2010/main" val="1384705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Picture 4.png">
            <a:extLst>
              <a:ext uri="{FF2B5EF4-FFF2-40B4-BE49-F238E27FC236}">
                <a16:creationId xmlns:a16="http://schemas.microsoft.com/office/drawing/2014/main" id="{F13F457B-7B1A-E3EA-DD11-CD4E5A8F71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06" t="1790" r="59856" b="44321"/>
          <a:stretch/>
        </p:blipFill>
        <p:spPr>
          <a:xfrm>
            <a:off x="6374116" y="2194338"/>
            <a:ext cx="2036031" cy="1882343"/>
          </a:xfrm>
          <a:prstGeom prst="rect">
            <a:avLst/>
          </a:prstGeom>
        </p:spPr>
      </p:pic>
      <p:pic>
        <p:nvPicPr>
          <p:cNvPr id="22" name="Picture 21" descr="Picture 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50" y="1261205"/>
            <a:ext cx="3282093" cy="3493997"/>
          </a:xfrm>
          <a:prstGeom prst="rect">
            <a:avLst/>
          </a:prstGeom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Model</a:t>
            </a:r>
            <a:endParaRPr kumimoji="0" lang="en-US" sz="1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5563" y="2164831"/>
            <a:ext cx="2837165" cy="2590371"/>
            <a:chOff x="825563" y="2164831"/>
            <a:chExt cx="2837165" cy="2590371"/>
          </a:xfrm>
        </p:grpSpPr>
        <p:sp>
          <p:nvSpPr>
            <p:cNvPr id="2" name="Oval 1"/>
            <p:cNvSpPr/>
            <p:nvPr/>
          </p:nvSpPr>
          <p:spPr bwMode="auto">
            <a:xfrm>
              <a:off x="1711974" y="3279962"/>
              <a:ext cx="356403" cy="356202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/>
                  <a:ea typeface="ＭＳ Ｐゴシック" charset="-128"/>
                  <a:cs typeface="Consolas"/>
                </a:rPr>
                <a:t>1</a:t>
              </a: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825563" y="2164831"/>
              <a:ext cx="356403" cy="356202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/>
                  <a:ea typeface="ＭＳ Ｐゴシック" charset="-128"/>
                  <a:cs typeface="Consolas"/>
                </a:rPr>
                <a:t>0</a:t>
              </a: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1355571" y="4399000"/>
              <a:ext cx="356403" cy="356202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/>
                  <a:ea typeface="ＭＳ Ｐゴシック" charset="-128"/>
                  <a:cs typeface="Consolas"/>
                </a:rPr>
                <a:t>4</a:t>
              </a: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3306325" y="2493014"/>
              <a:ext cx="356403" cy="356202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/>
                  <a:ea typeface="ＭＳ Ｐゴシック" charset="-128"/>
                  <a:cs typeface="Consolas"/>
                </a:rPr>
                <a:t>3</a:t>
              </a: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698678" y="4155931"/>
              <a:ext cx="356403" cy="356202"/>
            </a:xfrm>
            <a:prstGeom prst="ellipse">
              <a:avLst/>
            </a:prstGeom>
            <a:solidFill>
              <a:schemeClr val="tx2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nsolas"/>
                  <a:ea typeface="ＭＳ Ｐゴシック" charset="-128"/>
                  <a:cs typeface="Consolas"/>
                </a:rPr>
                <a:t>2</a:t>
              </a:r>
            </a:p>
          </p:txBody>
        </p:sp>
      </p:grpSp>
      <p:sp>
        <p:nvSpPr>
          <p:cNvPr id="6" name="Rectangle 16">
            <a:extLst>
              <a:ext uri="{FF2B5EF4-FFF2-40B4-BE49-F238E27FC236}">
                <a16:creationId xmlns:a16="http://schemas.microsoft.com/office/drawing/2014/main" id="{691F4EF2-066E-20F2-36BA-A241FD8AA2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860" y="687351"/>
            <a:ext cx="8119944" cy="599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  <a:latin typeface="Times New Roman"/>
                <a:cs typeface="Times New Roman"/>
              </a:rPr>
              <a:t>Model of the web </a:t>
            </a: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(consisting of 5 pages with hyperlinks):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0339CC4E-6DF5-EA89-2BBE-5503855CE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860" y="5950480"/>
            <a:ext cx="7755315" cy="44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114300" lvl="1" indent="0">
              <a:spcBef>
                <a:spcPts val="300"/>
              </a:spcBef>
              <a:buSzPct val="100000"/>
              <a:buNone/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PageRank: The algorithm that Google uses to measure importance.</a:t>
            </a:r>
          </a:p>
          <a:p>
            <a:pPr marL="114300" lvl="1" indent="0">
              <a:spcBef>
                <a:spcPts val="600"/>
              </a:spcBef>
              <a:buNone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05D7C3E6-05B2-F7AE-A5F7-B36BB29A0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50" y="4985435"/>
            <a:ext cx="7366395" cy="965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u="sng" dirty="0">
                <a:solidFill>
                  <a:srgbClr val="000000"/>
                </a:solidFill>
                <a:latin typeface="Times New Roman"/>
                <a:cs typeface="Times New Roman"/>
              </a:rPr>
              <a:t>The challenge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: Rank the web pages according to their </a:t>
            </a:r>
            <a:r>
              <a:rPr lang="en-US" sz="1600" i="1" dirty="0">
                <a:solidFill>
                  <a:srgbClr val="000000"/>
                </a:solidFill>
                <a:latin typeface="Times New Roman"/>
                <a:cs typeface="Times New Roman"/>
              </a:rPr>
              <a:t>importance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i="1" dirty="0">
                <a:solidFill>
                  <a:srgbClr val="000000"/>
                </a:solidFill>
                <a:latin typeface="Times New Roman"/>
                <a:cs typeface="Times New Roman"/>
              </a:rPr>
              <a:t>Importance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:    (i) the more visits a page gets, the more important it becomes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                       (ii) pages that get visits from important pages become more important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6D51B5-FB62-1158-D13B-2C603561D5CE}"/>
              </a:ext>
            </a:extLst>
          </p:cNvPr>
          <p:cNvSpPr txBox="1"/>
          <p:nvPr/>
        </p:nvSpPr>
        <p:spPr>
          <a:xfrm>
            <a:off x="7024154" y="2264223"/>
            <a:ext cx="156966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pages (N)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CE282D-A095-8508-0A71-89D8AB4BD409}"/>
              </a:ext>
            </a:extLst>
          </p:cNvPr>
          <p:cNvSpPr txBox="1"/>
          <p:nvPr/>
        </p:nvSpPr>
        <p:spPr>
          <a:xfrm>
            <a:off x="8306348" y="3108784"/>
            <a:ext cx="5556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38AC1922-675E-3869-B051-DA36515ECA17}"/>
              </a:ext>
            </a:extLst>
          </p:cNvPr>
          <p:cNvSpPr/>
          <p:nvPr/>
        </p:nvSpPr>
        <p:spPr bwMode="auto">
          <a:xfrm>
            <a:off x="8194384" y="2535159"/>
            <a:ext cx="159024" cy="1443044"/>
          </a:xfrm>
          <a:prstGeom prst="rightBrace">
            <a:avLst>
              <a:gd name="adj1" fmla="val 71280"/>
              <a:gd name="adj2" fmla="val 48874"/>
            </a:avLst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C90CEB-076B-CD1E-9DB6-63ECBB284708}"/>
              </a:ext>
            </a:extLst>
          </p:cNvPr>
          <p:cNvSpPr txBox="1"/>
          <p:nvPr/>
        </p:nvSpPr>
        <p:spPr>
          <a:xfrm>
            <a:off x="3921316" y="1865391"/>
            <a:ext cx="241472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3399CC"/>
                </a:solidFill>
                <a:latin typeface="Times New Roman"/>
                <a:cs typeface="Times New Roman"/>
              </a:rPr>
              <a:t>graph 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9C8C91-D02C-4EA3-5480-5AB56039998B}"/>
              </a:ext>
            </a:extLst>
          </p:cNvPr>
          <p:cNvSpPr txBox="1"/>
          <p:nvPr/>
        </p:nvSpPr>
        <p:spPr>
          <a:xfrm>
            <a:off x="5938681" y="1883378"/>
            <a:ext cx="241472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3399CC"/>
                </a:solidFill>
                <a:latin typeface="Times New Roman"/>
                <a:cs typeface="Times New Roman"/>
              </a:rPr>
              <a:t>data file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91148CA-8FFF-8264-3E92-74EA376D357A}"/>
              </a:ext>
            </a:extLst>
          </p:cNvPr>
          <p:cNvCxnSpPr>
            <a:cxnSpLocks/>
          </p:cNvCxnSpPr>
          <p:nvPr/>
        </p:nvCxnSpPr>
        <p:spPr bwMode="auto">
          <a:xfrm flipH="1">
            <a:off x="6845434" y="2425863"/>
            <a:ext cx="288635" cy="0"/>
          </a:xfrm>
          <a:prstGeom prst="straightConnector1">
            <a:avLst/>
          </a:prstGeom>
          <a:solidFill>
            <a:schemeClr val="tx2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stealth"/>
          </a:ln>
          <a:effectLst/>
        </p:spPr>
      </p:cxnSp>
      <p:pic>
        <p:nvPicPr>
          <p:cNvPr id="4" name="Picture 3" descr="Picture 4.png">
            <a:extLst>
              <a:ext uri="{FF2B5EF4-FFF2-40B4-BE49-F238E27FC236}">
                <a16:creationId xmlns:a16="http://schemas.microsoft.com/office/drawing/2014/main" id="{252446CF-EB9F-CB48-9A04-25F24324B2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695" t="10456" r="82669" b="44321"/>
          <a:stretch/>
        </p:blipFill>
        <p:spPr>
          <a:xfrm>
            <a:off x="3739917" y="2194338"/>
            <a:ext cx="2380328" cy="2067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5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cture 4.png">
            <a:extLst>
              <a:ext uri="{FF2B5EF4-FFF2-40B4-BE49-F238E27FC236}">
                <a16:creationId xmlns:a16="http://schemas.microsoft.com/office/drawing/2014/main" id="{CC550EC3-2771-77C6-72AD-2399FD9A3B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06" t="1790" r="59856" b="44321"/>
          <a:stretch/>
        </p:blipFill>
        <p:spPr>
          <a:xfrm>
            <a:off x="2116884" y="787049"/>
            <a:ext cx="1754013" cy="1621613"/>
          </a:xfrm>
          <a:prstGeom prst="rect">
            <a:avLst/>
          </a:prstGeom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Data structures</a:t>
            </a:r>
            <a:endParaRPr kumimoji="0" lang="en-US" sz="1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18165" y="746079"/>
            <a:ext cx="3936822" cy="1552411"/>
            <a:chOff x="4489683" y="746079"/>
            <a:chExt cx="3936822" cy="1552411"/>
          </a:xfrm>
        </p:grpSpPr>
        <p:grpSp>
          <p:nvGrpSpPr>
            <p:cNvPr id="20" name="Group 19"/>
            <p:cNvGrpSpPr/>
            <p:nvPr/>
          </p:nvGrpSpPr>
          <p:grpSpPr>
            <a:xfrm>
              <a:off x="4942739" y="746079"/>
              <a:ext cx="3483766" cy="1552411"/>
              <a:chOff x="4570433" y="1910749"/>
              <a:chExt cx="3483766" cy="1552411"/>
            </a:xfrm>
          </p:grpSpPr>
          <p:pic>
            <p:nvPicPr>
              <p:cNvPr id="23" name="Picture 22" descr="Picture 4.png"/>
              <p:cNvPicPr>
                <a:picLocks noChangeAspect="1"/>
              </p:cNvPicPr>
              <p:nvPr/>
            </p:nvPicPr>
            <p:blipFill rotWithShape="1">
              <a:blip r:embed="rId3"/>
              <a:srcRect l="38256" t="6827" r="19630" b="46111"/>
              <a:stretch/>
            </p:blipFill>
            <p:spPr>
              <a:xfrm>
                <a:off x="4645632" y="1924976"/>
                <a:ext cx="3408567" cy="1538184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4570433" y="1910749"/>
                <a:ext cx="241472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>
                    <a:solidFill>
                      <a:srgbClr val="3399CC"/>
                    </a:solidFill>
                    <a:latin typeface="Times New Roman"/>
                    <a:cs typeface="Times New Roman"/>
                  </a:rPr>
                  <a:t>nLink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001417" y="1924976"/>
                <a:ext cx="103607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>
                    <a:solidFill>
                      <a:srgbClr val="3399CC"/>
                    </a:solidFill>
                    <a:latin typeface="Times New Roman"/>
                    <a:cs typeface="Times New Roman"/>
                  </a:rPr>
                  <a:t>nLinks</a:t>
                </a:r>
              </a:p>
            </p:txBody>
          </p:sp>
        </p:grpSp>
        <p:sp>
          <p:nvSpPr>
            <p:cNvPr id="22" name="Right Arrow 21"/>
            <p:cNvSpPr/>
            <p:nvPr/>
          </p:nvSpPr>
          <p:spPr bwMode="auto">
            <a:xfrm>
              <a:off x="4489683" y="1388960"/>
              <a:ext cx="490655" cy="417789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544737" y="760307"/>
            <a:ext cx="79854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3399CC"/>
                </a:solidFill>
                <a:latin typeface="Times New Roman"/>
                <a:cs typeface="Times New Roman"/>
              </a:rPr>
              <a:t>data file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34F579-9CA2-D575-7B7D-DB024464BE0E}"/>
              </a:ext>
            </a:extLst>
          </p:cNvPr>
          <p:cNvSpPr/>
          <p:nvPr/>
        </p:nvSpPr>
        <p:spPr bwMode="auto">
          <a:xfrm>
            <a:off x="822251" y="760306"/>
            <a:ext cx="964283" cy="21788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Picture 4.png">
            <a:extLst>
              <a:ext uri="{FF2B5EF4-FFF2-40B4-BE49-F238E27FC236}">
                <a16:creationId xmlns:a16="http://schemas.microsoft.com/office/drawing/2014/main" id="{120E6FCF-6C77-81C4-F5D4-C31688E900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695" t="10456" r="82669" b="44321"/>
          <a:stretch/>
        </p:blipFill>
        <p:spPr>
          <a:xfrm>
            <a:off x="155760" y="934676"/>
            <a:ext cx="1754013" cy="152343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E7D086A-3530-16B7-0D16-8AA8A1901C39}"/>
              </a:ext>
            </a:extLst>
          </p:cNvPr>
          <p:cNvGrpSpPr/>
          <p:nvPr/>
        </p:nvGrpSpPr>
        <p:grpSpPr>
          <a:xfrm>
            <a:off x="543167" y="2554282"/>
            <a:ext cx="7765085" cy="3995547"/>
            <a:chOff x="543167" y="2554282"/>
            <a:chExt cx="7765085" cy="399554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74470A-AF8E-3A45-2E25-D1C7934C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167" y="2554282"/>
              <a:ext cx="6549995" cy="30055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86400" rIns="0" bIns="262800" anchor="t" anchorCtr="0"/>
            <a:lstStyle/>
            <a:p>
              <a:pPr>
                <a:spcBef>
                  <a:spcPts val="0"/>
                </a:spcBef>
              </a:pPr>
              <a:r>
                <a:rPr lang="en-US" sz="1100" dirty="0"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public class PageRank {</a:t>
              </a:r>
            </a:p>
            <a:p>
              <a:pPr>
                <a:spcBef>
                  <a:spcPts val="0"/>
                </a:spcBef>
              </a:pPr>
              <a:r>
                <a:rPr lang="en-US" sz="1100" dirty="0"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    public static void main(String[] args) {</a:t>
              </a:r>
            </a:p>
            <a:p>
              <a:pPr>
                <a:spcBef>
                  <a:spcPts val="0"/>
                </a:spcBef>
              </a:pPr>
              <a:r>
                <a:rPr lang="en-US" sz="1100" dirty="0"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        </a:t>
              </a:r>
              <a:r>
                <a:rPr lang="en-US" sz="1100" dirty="0">
                  <a:solidFill>
                    <a:srgbClr val="006600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// Creates an In object for representing the input (file)</a:t>
              </a:r>
            </a:p>
            <a:p>
              <a:pPr>
                <a:spcBef>
                  <a:spcPts val="0"/>
                </a:spcBef>
              </a:pPr>
              <a:r>
                <a:rPr lang="en-US" sz="1100" dirty="0"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        In in = new In("web.dat");</a:t>
              </a:r>
            </a:p>
            <a:p>
              <a:pPr>
                <a:spcBef>
                  <a:spcPts val="0"/>
                </a:spcBef>
              </a:pPr>
              <a:r>
                <a:rPr lang="en-US" sz="1100" dirty="0"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        int N = in.readInt();           </a:t>
              </a:r>
              <a:r>
                <a:rPr lang="en-US" sz="1100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number of pages</a:t>
              </a:r>
            </a:p>
            <a:p>
              <a:pPr>
                <a:spcBef>
                  <a:spcPts val="0"/>
                </a:spcBef>
              </a:pPr>
              <a:r>
                <a:rPr lang="en-US" sz="1100" dirty="0"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        int[][] nLink = new int[N][N];  </a:t>
              </a:r>
              <a:r>
                <a:rPr lang="en-US" sz="1100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nLink[i][j]: number of links from page i to page j</a:t>
              </a:r>
            </a:p>
            <a:p>
              <a:pPr>
                <a:spcBef>
                  <a:spcPts val="0"/>
                </a:spcBef>
              </a:pPr>
              <a:r>
                <a:rPr lang="en-US" sz="1100" dirty="0"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        int[] nLinks = new int[N];      </a:t>
              </a:r>
              <a:r>
                <a:rPr lang="en-US" sz="1100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nLinks[i]: total number of outgoing links from page i</a:t>
              </a:r>
            </a:p>
            <a:p>
              <a:pPr>
                <a:spcBef>
                  <a:spcPts val="0"/>
                </a:spcBef>
              </a:pPr>
              <a:endParaRPr lang="en-US" sz="11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endParaRPr>
            </a:p>
            <a:p>
              <a:pPr>
                <a:spcBef>
                  <a:spcPts val="0"/>
                </a:spcBef>
              </a:pPr>
              <a:r>
                <a:rPr lang="en-US" sz="1100" dirty="0"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        </a:t>
              </a:r>
              <a:r>
                <a:rPr lang="en-US" sz="1100" dirty="0">
                  <a:solidFill>
                    <a:srgbClr val="006600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// Reads the links data and computes the link counts </a:t>
              </a:r>
            </a:p>
            <a:p>
              <a:pPr>
                <a:spcBef>
                  <a:spcPts val="0"/>
                </a:spcBef>
              </a:pPr>
              <a:r>
                <a:rPr lang="en-US" sz="1100" dirty="0"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        while (!in.isEmpty()) {</a:t>
              </a:r>
            </a:p>
            <a:p>
              <a:pPr>
                <a:spcBef>
                  <a:spcPts val="0"/>
                </a:spcBef>
              </a:pPr>
              <a:r>
                <a:rPr lang="en-US" sz="1100" dirty="0"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            int row = in.readInt(); </a:t>
              </a:r>
            </a:p>
            <a:p>
              <a:pPr>
                <a:spcBef>
                  <a:spcPts val="0"/>
                </a:spcBef>
              </a:pPr>
              <a:r>
                <a:rPr lang="en-US" sz="1100" dirty="0"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            int col = in.readInt();     </a:t>
              </a:r>
            </a:p>
            <a:p>
              <a:pPr>
                <a:spcBef>
                  <a:spcPts val="0"/>
                </a:spcBef>
              </a:pPr>
              <a:r>
                <a:rPr lang="en-US" sz="1100" dirty="0"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            nLink[row][col]++;</a:t>
              </a:r>
            </a:p>
            <a:p>
              <a:pPr>
                <a:spcBef>
                  <a:spcPts val="0"/>
                </a:spcBef>
              </a:pPr>
              <a:r>
                <a:rPr lang="en-US" sz="1100" dirty="0"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            nLinks[row]++;</a:t>
              </a:r>
            </a:p>
            <a:p>
              <a:pPr>
                <a:spcBef>
                  <a:spcPts val="0"/>
                </a:spcBef>
              </a:pPr>
              <a:r>
                <a:rPr lang="en-US" sz="1100" dirty="0"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        } </a:t>
              </a:r>
            </a:p>
            <a:p>
              <a:pPr>
                <a:spcBef>
                  <a:spcPts val="0"/>
                </a:spcBef>
              </a:pPr>
              <a:r>
                <a:rPr lang="en-US" sz="1100" dirty="0"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rPr>
                <a:t>        ...</a:t>
              </a:r>
              <a:endParaRPr lang="en-US" sz="12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6E876E0-AC88-C63C-F026-ED8AFC1860D0}"/>
                </a:ext>
              </a:extLst>
            </p:cNvPr>
            <p:cNvGrpSpPr/>
            <p:nvPr/>
          </p:nvGrpSpPr>
          <p:grpSpPr>
            <a:xfrm>
              <a:off x="4556613" y="3946882"/>
              <a:ext cx="3751639" cy="2602947"/>
              <a:chOff x="5113046" y="3886201"/>
              <a:chExt cx="3751639" cy="2602947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D2C33BB-28D7-2875-D24C-8A30FE6C24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3046" y="3886201"/>
                <a:ext cx="3751639" cy="2602947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293973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08000" tIns="108000" rIns="0" bIns="0" anchor="t" anchorCtr="0"/>
              <a:lstStyle/>
              <a:p>
                <a:pPr>
                  <a:spcBef>
                    <a:spcPts val="800"/>
                  </a:spcBef>
                </a:pPr>
                <a:r>
                  <a:rPr lang="en-US" sz="1200" dirty="0">
                    <a:solidFill>
                      <a:srgbClr val="00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/** A library for reading files in Java */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public class In {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sz="1200" dirty="0">
                    <a:solidFill>
                      <a:srgbClr val="00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/** Initializes an input stream from the file. */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100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In(String fileName)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sz="1200" dirty="0">
                    <a:solidFill>
                      <a:srgbClr val="00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/** Reads the next token from the input, </a:t>
                </a:r>
              </a:p>
              <a:p>
                <a:r>
                  <a:rPr lang="en-US" sz="1200" dirty="0">
                    <a:solidFill>
                      <a:srgbClr val="00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*  parses it as an integer, and returns the integer. */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100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public int readInt()</a:t>
                </a:r>
              </a:p>
              <a:p>
                <a:pPr>
                  <a:spcBef>
                    <a:spcPts val="800"/>
                  </a:spcBef>
                </a:pPr>
                <a:r>
                  <a:rPr lang="en-US" sz="1100" dirty="0">
                    <a:solidFill>
                      <a:srgbClr val="003399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sz="1200" dirty="0">
                    <a:solidFill>
                      <a:srgbClr val="00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/** Returns true if the input is empty. */</a:t>
                </a:r>
                <a:endParaRPr lang="en-US" sz="11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1100" dirty="0">
                    <a:solidFill>
                      <a:srgbClr val="7F0055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sz="11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public boolean isEmpty()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10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  </a:t>
                </a:r>
                <a:r>
                  <a:rPr lang="en-US" sz="1200" dirty="0">
                    <a:solidFill>
                      <a:srgbClr val="3F7F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// More </a:t>
                </a:r>
                <a:r>
                  <a:rPr lang="en-US" sz="1200" dirty="0">
                    <a:solidFill>
                      <a:srgbClr val="3F7F5F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In</a:t>
                </a:r>
                <a:r>
                  <a:rPr lang="en-US" sz="1200" dirty="0">
                    <a:solidFill>
                      <a:srgbClr val="3F7F5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functions follow.</a:t>
                </a:r>
                <a:endPara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L" sz="1100" dirty="0">
                    <a:solidFill>
                      <a:srgbClr val="00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} </a:t>
                </a:r>
                <a:endParaRPr lang="en-US" sz="1100" dirty="0">
                  <a:solidFill>
                    <a:srgbClr val="4D9072"/>
                  </a:solidFill>
                  <a:latin typeface="Consolas" panose="020B0609020204030204" pitchFamily="49" charset="0"/>
                  <a:ea typeface="Consolas"/>
                  <a:cs typeface="Consolas" panose="020B0609020204030204" pitchFamily="49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0D65E4C-5674-D9C0-3537-A6A9B546CE3C}"/>
                  </a:ext>
                </a:extLst>
              </p:cNvPr>
              <p:cNvSpPr/>
              <p:nvPr/>
            </p:nvSpPr>
            <p:spPr bwMode="auto">
              <a:xfrm>
                <a:off x="7555231" y="6092190"/>
                <a:ext cx="1118217" cy="263564"/>
              </a:xfrm>
              <a:prstGeom prst="ellipse">
                <a:avLst/>
              </a:prstGeom>
              <a:solidFill>
                <a:srgbClr val="0070C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L" sz="12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Consolas" panose="020B0609020204030204" pitchFamily="49" charset="0"/>
                    <a:ea typeface="ＭＳ Ｐゴシック" charset="-128"/>
                    <a:cs typeface="Consolas" panose="020B0609020204030204" pitchFamily="49" charset="0"/>
                  </a:rPr>
                  <a:t>In</a:t>
                </a:r>
                <a:r>
                  <a:rPr kumimoji="0" lang="en-IL" sz="1200" b="0" i="0" u="none" strike="noStrike" cap="none" normalizeH="0" baseline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class API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483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cture 4.png">
            <a:extLst>
              <a:ext uri="{FF2B5EF4-FFF2-40B4-BE49-F238E27FC236}">
                <a16:creationId xmlns:a16="http://schemas.microsoft.com/office/drawing/2014/main" id="{CC550EC3-2771-77C6-72AD-2399FD9A3B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06" t="1790" r="59856" b="44321"/>
          <a:stretch/>
        </p:blipFill>
        <p:spPr>
          <a:xfrm>
            <a:off x="2116884" y="787049"/>
            <a:ext cx="1754013" cy="1621613"/>
          </a:xfrm>
          <a:prstGeom prst="rect">
            <a:avLst/>
          </a:prstGeom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Data structures</a:t>
            </a:r>
            <a:endParaRPr kumimoji="0" lang="en-US" sz="1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18165" y="746079"/>
            <a:ext cx="3936822" cy="1552411"/>
            <a:chOff x="4489683" y="746079"/>
            <a:chExt cx="3936822" cy="1552411"/>
          </a:xfrm>
        </p:grpSpPr>
        <p:grpSp>
          <p:nvGrpSpPr>
            <p:cNvPr id="20" name="Group 19"/>
            <p:cNvGrpSpPr/>
            <p:nvPr/>
          </p:nvGrpSpPr>
          <p:grpSpPr>
            <a:xfrm>
              <a:off x="4942739" y="746079"/>
              <a:ext cx="3483766" cy="1552411"/>
              <a:chOff x="4570433" y="1910749"/>
              <a:chExt cx="3483766" cy="1552411"/>
            </a:xfrm>
          </p:grpSpPr>
          <p:pic>
            <p:nvPicPr>
              <p:cNvPr id="23" name="Picture 22" descr="Picture 4.png"/>
              <p:cNvPicPr>
                <a:picLocks noChangeAspect="1"/>
              </p:cNvPicPr>
              <p:nvPr/>
            </p:nvPicPr>
            <p:blipFill rotWithShape="1">
              <a:blip r:embed="rId3"/>
              <a:srcRect l="38256" t="6827" r="19630" b="46111"/>
              <a:stretch/>
            </p:blipFill>
            <p:spPr>
              <a:xfrm>
                <a:off x="4645632" y="1924976"/>
                <a:ext cx="3408567" cy="1538184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4570433" y="1910749"/>
                <a:ext cx="241472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>
                    <a:solidFill>
                      <a:srgbClr val="3399CC"/>
                    </a:solidFill>
                    <a:latin typeface="Times New Roman"/>
                    <a:cs typeface="Times New Roman"/>
                  </a:rPr>
                  <a:t>nLink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001417" y="1924976"/>
                <a:ext cx="103607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>
                    <a:solidFill>
                      <a:srgbClr val="3399CC"/>
                    </a:solidFill>
                    <a:latin typeface="Times New Roman"/>
                    <a:cs typeface="Times New Roman"/>
                  </a:rPr>
                  <a:t>nLinks</a:t>
                </a:r>
              </a:p>
            </p:txBody>
          </p:sp>
        </p:grpSp>
        <p:sp>
          <p:nvSpPr>
            <p:cNvPr id="22" name="Right Arrow 21"/>
            <p:cNvSpPr/>
            <p:nvPr/>
          </p:nvSpPr>
          <p:spPr bwMode="auto">
            <a:xfrm>
              <a:off x="4489683" y="1388960"/>
              <a:ext cx="490655" cy="417789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544737" y="760307"/>
            <a:ext cx="79854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3399CC"/>
                </a:solidFill>
                <a:latin typeface="Times New Roman"/>
                <a:cs typeface="Times New Roman"/>
              </a:rPr>
              <a:t>data file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34F579-9CA2-D575-7B7D-DB024464BE0E}"/>
              </a:ext>
            </a:extLst>
          </p:cNvPr>
          <p:cNvSpPr/>
          <p:nvPr/>
        </p:nvSpPr>
        <p:spPr bwMode="auto">
          <a:xfrm>
            <a:off x="822251" y="760306"/>
            <a:ext cx="964283" cy="21788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Picture 4.png">
            <a:extLst>
              <a:ext uri="{FF2B5EF4-FFF2-40B4-BE49-F238E27FC236}">
                <a16:creationId xmlns:a16="http://schemas.microsoft.com/office/drawing/2014/main" id="{120E6FCF-6C77-81C4-F5D4-C31688E900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695" t="10456" r="82669" b="44321"/>
          <a:stretch/>
        </p:blipFill>
        <p:spPr>
          <a:xfrm>
            <a:off x="155760" y="934676"/>
            <a:ext cx="1754013" cy="1523431"/>
          </a:xfrm>
          <a:prstGeom prst="rect">
            <a:avLst/>
          </a:prstGeom>
        </p:spPr>
      </p:pic>
      <p:sp>
        <p:nvSpPr>
          <p:cNvPr id="6" name="Rectangle 16">
            <a:extLst>
              <a:ext uri="{FF2B5EF4-FFF2-40B4-BE49-F238E27FC236}">
                <a16:creationId xmlns:a16="http://schemas.microsoft.com/office/drawing/2014/main" id="{061D375F-D597-1863-E732-096005E3C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59" y="4772219"/>
            <a:ext cx="7960510" cy="1538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en-US" u="sng" dirty="0">
                <a:solidFill>
                  <a:srgbClr val="000000"/>
                </a:solidFill>
                <a:latin typeface="Times New Roman"/>
                <a:cs typeface="Times New Roman"/>
              </a:rPr>
              <a:t>Web surfing behavior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(working assumption of PageRank):</a:t>
            </a: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When a surfer visits a page:</a:t>
            </a:r>
            <a:endParaRPr lang="he-I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23838" indent="0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10% of the time the surfer “leaps” to some random page with equal probability</a:t>
            </a:r>
            <a:endParaRPr lang="he-IL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23838" indent="0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SzPct val="100000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90% of the time the surfer clicks a random hyperlink within the current page</a:t>
            </a:r>
            <a:b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</a:b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B49D20E-5FBA-90C7-0C6F-C295F0E54A08}"/>
              </a:ext>
            </a:extLst>
          </p:cNvPr>
          <p:cNvGrpSpPr/>
          <p:nvPr/>
        </p:nvGrpSpPr>
        <p:grpSpPr>
          <a:xfrm>
            <a:off x="0" y="2608676"/>
            <a:ext cx="8655353" cy="1863794"/>
            <a:chOff x="0" y="2608676"/>
            <a:chExt cx="8655353" cy="18637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027C843-3C8D-F10A-A0DE-8BE788A1D587}"/>
                </a:ext>
              </a:extLst>
            </p:cNvPr>
            <p:cNvGrpSpPr/>
            <p:nvPr/>
          </p:nvGrpSpPr>
          <p:grpSpPr>
            <a:xfrm>
              <a:off x="0" y="2608676"/>
              <a:ext cx="3194508" cy="1818484"/>
              <a:chOff x="179107" y="2417267"/>
              <a:chExt cx="3194508" cy="1818484"/>
            </a:xfrm>
          </p:grpSpPr>
          <p:pic>
            <p:nvPicPr>
              <p:cNvPr id="8" name="Picture 7" descr="Picture 4.png">
                <a:extLst>
                  <a:ext uri="{FF2B5EF4-FFF2-40B4-BE49-F238E27FC236}">
                    <a16:creationId xmlns:a16="http://schemas.microsoft.com/office/drawing/2014/main" id="{D54015E9-B113-FC0D-4B94-19BFB123F98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25" t="54882" r="62481"/>
              <a:stretch/>
            </p:blipFill>
            <p:spPr>
              <a:xfrm>
                <a:off x="179107" y="2417267"/>
                <a:ext cx="2909249" cy="1402129"/>
              </a:xfrm>
              <a:prstGeom prst="rect">
                <a:avLst/>
              </a:prstGeom>
            </p:spPr>
          </p:pic>
          <p:sp>
            <p:nvSpPr>
              <p:cNvPr id="9" name="Rectangle 16">
                <a:extLst>
                  <a:ext uri="{FF2B5EF4-FFF2-40B4-BE49-F238E27FC236}">
                    <a16:creationId xmlns:a16="http://schemas.microsoft.com/office/drawing/2014/main" id="{BB4DACA4-454C-5EE0-B32E-8A9AE11C18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417" y="3774086"/>
                <a:ext cx="261619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sm" len="sm"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p1[i][j] = </a:t>
                </a:r>
                <a:r>
                  <a: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probability of  “leaping” from page </a:t>
                </a:r>
                <a:r>
                  <a:rPr lang="en-US" sz="12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i </a:t>
                </a:r>
                <a:r>
                  <a: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to page </a:t>
                </a:r>
                <a:r>
                  <a:rPr lang="en-US" sz="12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j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8D14A5-FBA4-6C9C-78B8-AE7D0045ACE5}"/>
                </a:ext>
              </a:extLst>
            </p:cNvPr>
            <p:cNvGrpSpPr/>
            <p:nvPr/>
          </p:nvGrpSpPr>
          <p:grpSpPr>
            <a:xfrm>
              <a:off x="2793968" y="2608676"/>
              <a:ext cx="3155526" cy="1827986"/>
              <a:chOff x="2973075" y="2417267"/>
              <a:chExt cx="3155526" cy="1827986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27C0CED-E40D-B988-B2B1-B81B43B05E9D}"/>
                  </a:ext>
                </a:extLst>
              </p:cNvPr>
              <p:cNvGrpSpPr/>
              <p:nvPr/>
            </p:nvGrpSpPr>
            <p:grpSpPr>
              <a:xfrm>
                <a:off x="3373615" y="2417267"/>
                <a:ext cx="2754986" cy="1827986"/>
                <a:chOff x="3373615" y="2417267"/>
                <a:chExt cx="2754986" cy="1827986"/>
              </a:xfrm>
            </p:grpSpPr>
            <p:pic>
              <p:nvPicPr>
                <p:cNvPr id="13" name="Picture 12" descr="Picture 4.png">
                  <a:extLst>
                    <a:ext uri="{FF2B5EF4-FFF2-40B4-BE49-F238E27FC236}">
                      <a16:creationId xmlns:a16="http://schemas.microsoft.com/office/drawing/2014/main" id="{EA947920-7B0E-E5D7-FF21-AB51EC00FD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9555" t="54882" r="31850"/>
                <a:stretch/>
              </p:blipFill>
              <p:spPr>
                <a:xfrm>
                  <a:off x="3373615" y="2417267"/>
                  <a:ext cx="2254868" cy="1402129"/>
                </a:xfrm>
                <a:prstGeom prst="rect">
                  <a:avLst/>
                </a:prstGeom>
              </p:spPr>
            </p:pic>
            <p:sp>
              <p:nvSpPr>
                <p:cNvPr id="14" name="Rectangle 16">
                  <a:extLst>
                    <a:ext uri="{FF2B5EF4-FFF2-40B4-BE49-F238E27FC236}">
                      <a16:creationId xmlns:a16="http://schemas.microsoft.com/office/drawing/2014/main" id="{E96603C7-0994-D2BF-B785-0E6A2C9BF9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22441" y="3783588"/>
                  <a:ext cx="2706160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sm" len="sm"/>
                </a:ln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200" dirty="0">
                      <a:solidFill>
                        <a:srgbClr val="000000"/>
                      </a:solidFill>
                      <a:latin typeface="Consolas"/>
                      <a:cs typeface="Consolas"/>
                    </a:rPr>
                    <a:t>p2[i][j] = 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probability of going from page 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Consolas"/>
                      <a:cs typeface="Times New Roman"/>
                    </a:rPr>
                    <a:t>i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Consolas"/>
                      <a:cs typeface="Consolas"/>
                    </a:rPr>
                    <a:t> 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to page 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Consolas"/>
                      <a:cs typeface="Consolas"/>
                    </a:rPr>
                    <a:t>j</a:t>
                  </a:r>
                  <a:r>
                    <a:rPr lang="he-IL" sz="120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sz="1200" dirty="0">
                      <a:solidFill>
                        <a:srgbClr val="000000"/>
                      </a:solidFill>
                      <a:latin typeface="Times New Roman"/>
                      <a:cs typeface="Times New Roman"/>
                    </a:rPr>
                    <a:t>by clicking a link</a:t>
                  </a:r>
                </a:p>
              </p:txBody>
            </p:sp>
          </p:grpSp>
          <p:sp>
            <p:nvSpPr>
              <p:cNvPr id="12" name="Rectangle 16">
                <a:extLst>
                  <a:ext uri="{FF2B5EF4-FFF2-40B4-BE49-F238E27FC236}">
                    <a16:creationId xmlns:a16="http://schemas.microsoft.com/office/drawing/2014/main" id="{B3ED44D1-8B2D-7115-9F31-B19AE8775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075" y="2840190"/>
                <a:ext cx="531599" cy="5847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sm" len="sm"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32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+</a:t>
                </a:r>
                <a:endParaRPr lang="en-US" sz="3200" dirty="0">
                  <a:solidFill>
                    <a:srgbClr val="000000"/>
                  </a:solidFill>
                  <a:latin typeface="+mj-lt"/>
                  <a:cs typeface="Times New Roman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7F1751F-75FD-D6BD-1717-D54BD58F2DE6}"/>
                </a:ext>
              </a:extLst>
            </p:cNvPr>
            <p:cNvGrpSpPr/>
            <p:nvPr/>
          </p:nvGrpSpPr>
          <p:grpSpPr>
            <a:xfrm>
              <a:off x="5566514" y="2608676"/>
              <a:ext cx="3088839" cy="1863794"/>
              <a:chOff x="5745621" y="2417267"/>
              <a:chExt cx="3088839" cy="1863794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6A69990-6760-774B-8107-6F661A013561}"/>
                  </a:ext>
                </a:extLst>
              </p:cNvPr>
              <p:cNvGrpSpPr/>
              <p:nvPr/>
            </p:nvGrpSpPr>
            <p:grpSpPr>
              <a:xfrm>
                <a:off x="5745621" y="2417267"/>
                <a:ext cx="3088839" cy="1402129"/>
                <a:chOff x="5745621" y="2417267"/>
                <a:chExt cx="3088839" cy="1402129"/>
              </a:xfrm>
            </p:grpSpPr>
            <p:pic>
              <p:nvPicPr>
                <p:cNvPr id="18" name="Picture 17" descr="Picture 4.png">
                  <a:extLst>
                    <a:ext uri="{FF2B5EF4-FFF2-40B4-BE49-F238E27FC236}">
                      <a16:creationId xmlns:a16="http://schemas.microsoft.com/office/drawing/2014/main" id="{C76DC479-871A-452A-1E11-89D755BA89B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70468" t="54882" r="-2202"/>
                <a:stretch/>
              </p:blipFill>
              <p:spPr>
                <a:xfrm>
                  <a:off x="6332044" y="2417267"/>
                  <a:ext cx="2502416" cy="1402129"/>
                </a:xfrm>
                <a:prstGeom prst="rect">
                  <a:avLst/>
                </a:prstGeom>
              </p:spPr>
            </p:pic>
            <p:sp>
              <p:nvSpPr>
                <p:cNvPr id="21" name="Rectangle 16">
                  <a:extLst>
                    <a:ext uri="{FF2B5EF4-FFF2-40B4-BE49-F238E27FC236}">
                      <a16:creationId xmlns:a16="http://schemas.microsoft.com/office/drawing/2014/main" id="{ECE78F04-85F9-DB7D-9461-82EF2C4EF5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45621" y="2812782"/>
                  <a:ext cx="531599" cy="58477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 type="none" w="sm" len="sm"/>
                </a:ln>
              </p:spPr>
              <p:txBody>
                <a:bodyPr wrap="square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3200" dirty="0">
                      <a:solidFill>
                        <a:srgbClr val="000000"/>
                      </a:solidFill>
                      <a:latin typeface="Consolas"/>
                      <a:cs typeface="Consolas"/>
                    </a:rPr>
                    <a:t>=</a:t>
                  </a:r>
                  <a:endParaRPr lang="en-US" sz="3200" dirty="0">
                    <a:solidFill>
                      <a:srgbClr val="000000"/>
                    </a:solidFill>
                    <a:latin typeface="+mj-lt"/>
                    <a:cs typeface="Times New Roman"/>
                  </a:endParaRPr>
                </a:p>
              </p:txBody>
            </p:sp>
          </p:grp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9C10427-3DE5-F9F3-1B53-30B651EE6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8794" y="3819396"/>
                <a:ext cx="244891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sm" len="sm"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p[i][j] = </a:t>
                </a:r>
                <a:r>
                  <a: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probability of going</a:t>
                </a:r>
                <a:br>
                  <a: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</a:br>
                <a:r>
                  <a:rPr lang="he-IL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                     </a:t>
                </a:r>
                <a:r>
                  <a: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from page </a:t>
                </a:r>
                <a:r>
                  <a:rPr lang="en-US" sz="12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i</a:t>
                </a:r>
                <a:r>
                  <a: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to page </a:t>
                </a:r>
                <a:r>
                  <a:rPr lang="en-US" sz="12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j</a:t>
                </a:r>
                <a:endParaRPr lang="en-US" sz="12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9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icture 4.png">
            <a:extLst>
              <a:ext uri="{FF2B5EF4-FFF2-40B4-BE49-F238E27FC236}">
                <a16:creationId xmlns:a16="http://schemas.microsoft.com/office/drawing/2014/main" id="{CC550EC3-2771-77C6-72AD-2399FD9A3B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06" t="1790" r="59856" b="44321"/>
          <a:stretch/>
        </p:blipFill>
        <p:spPr>
          <a:xfrm>
            <a:off x="2116884" y="787049"/>
            <a:ext cx="1754013" cy="1621613"/>
          </a:xfrm>
          <a:prstGeom prst="rect">
            <a:avLst/>
          </a:prstGeom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Data structures</a:t>
            </a:r>
            <a:endParaRPr kumimoji="0" lang="en-US" sz="1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818165" y="746079"/>
            <a:ext cx="3936822" cy="1552411"/>
            <a:chOff x="4489683" y="746079"/>
            <a:chExt cx="3936822" cy="1552411"/>
          </a:xfrm>
        </p:grpSpPr>
        <p:grpSp>
          <p:nvGrpSpPr>
            <p:cNvPr id="20" name="Group 19"/>
            <p:cNvGrpSpPr/>
            <p:nvPr/>
          </p:nvGrpSpPr>
          <p:grpSpPr>
            <a:xfrm>
              <a:off x="4942739" y="746079"/>
              <a:ext cx="3483766" cy="1552411"/>
              <a:chOff x="4570433" y="1910749"/>
              <a:chExt cx="3483766" cy="1552411"/>
            </a:xfrm>
          </p:grpSpPr>
          <p:pic>
            <p:nvPicPr>
              <p:cNvPr id="23" name="Picture 22" descr="Picture 4.png"/>
              <p:cNvPicPr>
                <a:picLocks noChangeAspect="1"/>
              </p:cNvPicPr>
              <p:nvPr/>
            </p:nvPicPr>
            <p:blipFill rotWithShape="1">
              <a:blip r:embed="rId3"/>
              <a:srcRect l="38256" t="6827" r="19630" b="46111"/>
              <a:stretch/>
            </p:blipFill>
            <p:spPr>
              <a:xfrm>
                <a:off x="4645632" y="1924976"/>
                <a:ext cx="3408567" cy="1538184"/>
              </a:xfrm>
              <a:prstGeom prst="rect">
                <a:avLst/>
              </a:prstGeom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4570433" y="1910749"/>
                <a:ext cx="2414727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>
                    <a:solidFill>
                      <a:srgbClr val="3399CC"/>
                    </a:solidFill>
                    <a:latin typeface="Times New Roman"/>
                    <a:cs typeface="Times New Roman"/>
                  </a:rPr>
                  <a:t>nLink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7001417" y="1924976"/>
                <a:ext cx="103607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i="1" dirty="0">
                    <a:solidFill>
                      <a:srgbClr val="3399CC"/>
                    </a:solidFill>
                    <a:latin typeface="Times New Roman"/>
                    <a:cs typeface="Times New Roman"/>
                  </a:rPr>
                  <a:t>nLinks</a:t>
                </a:r>
              </a:p>
            </p:txBody>
          </p:sp>
        </p:grpSp>
        <p:sp>
          <p:nvSpPr>
            <p:cNvPr id="22" name="Right Arrow 21"/>
            <p:cNvSpPr/>
            <p:nvPr/>
          </p:nvSpPr>
          <p:spPr bwMode="auto">
            <a:xfrm>
              <a:off x="4489683" y="1388960"/>
              <a:ext cx="490655" cy="417789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2544737" y="760307"/>
            <a:ext cx="79854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rgbClr val="3399CC"/>
                </a:solidFill>
                <a:latin typeface="Times New Roman"/>
                <a:cs typeface="Times New Roman"/>
              </a:rPr>
              <a:t>data file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34F579-9CA2-D575-7B7D-DB024464BE0E}"/>
              </a:ext>
            </a:extLst>
          </p:cNvPr>
          <p:cNvSpPr/>
          <p:nvPr/>
        </p:nvSpPr>
        <p:spPr bwMode="auto">
          <a:xfrm>
            <a:off x="822251" y="760306"/>
            <a:ext cx="964283" cy="21788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 descr="Picture 4.png">
            <a:extLst>
              <a:ext uri="{FF2B5EF4-FFF2-40B4-BE49-F238E27FC236}">
                <a16:creationId xmlns:a16="http://schemas.microsoft.com/office/drawing/2014/main" id="{120E6FCF-6C77-81C4-F5D4-C31688E900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695" t="10456" r="82669" b="44321"/>
          <a:stretch/>
        </p:blipFill>
        <p:spPr>
          <a:xfrm>
            <a:off x="155760" y="934676"/>
            <a:ext cx="1754013" cy="1523431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B49D20E-5FBA-90C7-0C6F-C295F0E54A08}"/>
              </a:ext>
            </a:extLst>
          </p:cNvPr>
          <p:cNvGrpSpPr/>
          <p:nvPr/>
        </p:nvGrpSpPr>
        <p:grpSpPr>
          <a:xfrm>
            <a:off x="0" y="2608676"/>
            <a:ext cx="8655353" cy="1402129"/>
            <a:chOff x="0" y="2608676"/>
            <a:chExt cx="8655353" cy="1402129"/>
          </a:xfrm>
        </p:grpSpPr>
        <p:pic>
          <p:nvPicPr>
            <p:cNvPr id="8" name="Picture 7" descr="Picture 4.png">
              <a:extLst>
                <a:ext uri="{FF2B5EF4-FFF2-40B4-BE49-F238E27FC236}">
                  <a16:creationId xmlns:a16="http://schemas.microsoft.com/office/drawing/2014/main" id="{D54015E9-B113-FC0D-4B94-19BFB123F9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5" t="54882" r="62481"/>
            <a:stretch/>
          </p:blipFill>
          <p:spPr>
            <a:xfrm>
              <a:off x="0" y="2608676"/>
              <a:ext cx="2909249" cy="1402129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8D14A5-FBA4-6C9C-78B8-AE7D0045ACE5}"/>
                </a:ext>
              </a:extLst>
            </p:cNvPr>
            <p:cNvGrpSpPr/>
            <p:nvPr/>
          </p:nvGrpSpPr>
          <p:grpSpPr>
            <a:xfrm>
              <a:off x="2793968" y="2608676"/>
              <a:ext cx="2655408" cy="1402129"/>
              <a:chOff x="2973075" y="2417267"/>
              <a:chExt cx="2655408" cy="1402129"/>
            </a:xfrm>
          </p:grpSpPr>
          <p:pic>
            <p:nvPicPr>
              <p:cNvPr id="13" name="Picture 12" descr="Picture 4.png">
                <a:extLst>
                  <a:ext uri="{FF2B5EF4-FFF2-40B4-BE49-F238E27FC236}">
                    <a16:creationId xmlns:a16="http://schemas.microsoft.com/office/drawing/2014/main" id="{EA947920-7B0E-E5D7-FF21-AB51EC00FD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9555" t="54882" r="31850"/>
              <a:stretch/>
            </p:blipFill>
            <p:spPr>
              <a:xfrm>
                <a:off x="3373615" y="2417267"/>
                <a:ext cx="2254868" cy="1402129"/>
              </a:xfrm>
              <a:prstGeom prst="rect">
                <a:avLst/>
              </a:prstGeom>
            </p:spPr>
          </p:pic>
          <p:sp>
            <p:nvSpPr>
              <p:cNvPr id="12" name="Rectangle 16">
                <a:extLst>
                  <a:ext uri="{FF2B5EF4-FFF2-40B4-BE49-F238E27FC236}">
                    <a16:creationId xmlns:a16="http://schemas.microsoft.com/office/drawing/2014/main" id="{B3ED44D1-8B2D-7115-9F31-B19AE87756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075" y="2840190"/>
                <a:ext cx="531599" cy="5847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sm" len="sm"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32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+</a:t>
                </a:r>
                <a:endParaRPr lang="en-US" sz="3200" dirty="0">
                  <a:solidFill>
                    <a:srgbClr val="000000"/>
                  </a:solidFill>
                  <a:latin typeface="+mj-lt"/>
                  <a:cs typeface="Times New Roman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6A69990-6760-774B-8107-6F661A013561}"/>
                </a:ext>
              </a:extLst>
            </p:cNvPr>
            <p:cNvGrpSpPr/>
            <p:nvPr/>
          </p:nvGrpSpPr>
          <p:grpSpPr>
            <a:xfrm>
              <a:off x="5566514" y="2608676"/>
              <a:ext cx="3088839" cy="1402129"/>
              <a:chOff x="5745621" y="2417267"/>
              <a:chExt cx="3088839" cy="1402129"/>
            </a:xfrm>
          </p:grpSpPr>
          <p:pic>
            <p:nvPicPr>
              <p:cNvPr id="18" name="Picture 17" descr="Picture 4.png">
                <a:extLst>
                  <a:ext uri="{FF2B5EF4-FFF2-40B4-BE49-F238E27FC236}">
                    <a16:creationId xmlns:a16="http://schemas.microsoft.com/office/drawing/2014/main" id="{C76DC479-871A-452A-1E11-89D755BA89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0468" t="54882" r="-2202"/>
              <a:stretch/>
            </p:blipFill>
            <p:spPr>
              <a:xfrm>
                <a:off x="6332044" y="2417267"/>
                <a:ext cx="2502416" cy="1402129"/>
              </a:xfrm>
              <a:prstGeom prst="rect">
                <a:avLst/>
              </a:prstGeom>
            </p:spPr>
          </p:pic>
          <p:sp>
            <p:nvSpPr>
              <p:cNvPr id="21" name="Rectangle 16">
                <a:extLst>
                  <a:ext uri="{FF2B5EF4-FFF2-40B4-BE49-F238E27FC236}">
                    <a16:creationId xmlns:a16="http://schemas.microsoft.com/office/drawing/2014/main" id="{ECE78F04-85F9-DB7D-9461-82EF2C4EF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45621" y="2812782"/>
                <a:ext cx="531599" cy="5847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sm" len="sm"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32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=</a:t>
                </a:r>
                <a:endParaRPr lang="en-US" sz="3200" dirty="0">
                  <a:solidFill>
                    <a:srgbClr val="000000"/>
                  </a:solidFill>
                  <a:latin typeface="+mj-lt"/>
                  <a:cs typeface="Times New Roman"/>
                </a:endParaRP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EBAFF46-1106-7E40-7720-787AACB03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814" y="4161374"/>
            <a:ext cx="5732372" cy="223942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tIns="36000" rIns="0" bIns="262800" anchor="t" anchorCtr="0"/>
          <a:lstStyle/>
          <a:p>
            <a:pPr marL="317500">
              <a:spcBef>
                <a:spcPts val="300"/>
              </a:spcBef>
            </a:pPr>
            <a:r>
              <a:rPr lang="en-US" sz="1100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. . .</a:t>
            </a:r>
          </a:p>
          <a:p>
            <a:pPr marL="317500">
              <a:spcBef>
                <a:spcPts val="300"/>
              </a:spcBef>
            </a:pP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Reads the data file and constructs the </a:t>
            </a:r>
            <a:r>
              <a:rPr lang="en-US" sz="1100" dirty="0">
                <a:solidFill>
                  <a:srgbClr val="0066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nLinks</a:t>
            </a: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and </a:t>
            </a:r>
            <a:r>
              <a:rPr lang="en-US" sz="1100" dirty="0">
                <a:solidFill>
                  <a:srgbClr val="006600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nLink</a:t>
            </a: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matrices (previous slide) </a:t>
            </a:r>
          </a:p>
          <a:p>
            <a:pPr marL="317500">
              <a:spcBef>
                <a:spcPts val="0"/>
              </a:spcBef>
            </a:pPr>
            <a:r>
              <a:rPr lang="en-US" sz="1100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. . .</a:t>
            </a:r>
          </a:p>
          <a:p>
            <a:pPr marL="317500">
              <a:spcBef>
                <a:spcPts val="0"/>
              </a:spcBef>
            </a:pP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Constructs the transition matrix</a:t>
            </a:r>
          </a:p>
          <a:p>
            <a:pPr marL="317500">
              <a:lnSpc>
                <a:spcPts val="1740"/>
              </a:lnSpc>
              <a:spcBef>
                <a:spcPts val="0"/>
              </a:spcBef>
            </a:pPr>
            <a:r>
              <a:rPr lang="en-US" sz="11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double[][] transition = new double[N][N];</a:t>
            </a:r>
          </a:p>
          <a:p>
            <a:pPr marL="317500">
              <a:lnSpc>
                <a:spcPts val="1740"/>
              </a:lnSpc>
              <a:spcBef>
                <a:spcPts val="0"/>
              </a:spcBef>
            </a:pPr>
            <a:r>
              <a:rPr lang="en-US" sz="11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for (int i = 0; i &lt; N; i++) {</a:t>
            </a:r>
          </a:p>
          <a:p>
            <a:pPr marL="317500">
              <a:lnSpc>
                <a:spcPts val="1740"/>
              </a:lnSpc>
              <a:spcBef>
                <a:spcPts val="0"/>
              </a:spcBef>
            </a:pPr>
            <a:r>
              <a:rPr lang="en-US" sz="11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for (int j = 0; j &lt; N; j++) {</a:t>
            </a:r>
          </a:p>
          <a:p>
            <a:pPr marL="317500">
              <a:lnSpc>
                <a:spcPts val="1740"/>
              </a:lnSpc>
              <a:spcBef>
                <a:spcPts val="0"/>
              </a:spcBef>
            </a:pPr>
            <a:r>
              <a:rPr lang="en-US" sz="11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transition[i][j] = .10 / N +</a:t>
            </a:r>
          </a:p>
          <a:p>
            <a:pPr marL="317500">
              <a:lnSpc>
                <a:spcPts val="1740"/>
              </a:lnSpc>
              <a:spcBef>
                <a:spcPts val="0"/>
              </a:spcBef>
            </a:pPr>
            <a:r>
              <a:rPr lang="en-US" sz="11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                   .90 * ((double) nLink[i][j] / nLinks[i]); </a:t>
            </a:r>
          </a:p>
          <a:p>
            <a:pPr marL="317500">
              <a:lnSpc>
                <a:spcPts val="1120"/>
              </a:lnSpc>
              <a:spcBef>
                <a:spcPts val="0"/>
              </a:spcBef>
            </a:pPr>
            <a:r>
              <a:rPr lang="en-US" sz="11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}</a:t>
            </a:r>
          </a:p>
          <a:p>
            <a:pPr marL="317500">
              <a:lnSpc>
                <a:spcPts val="1120"/>
              </a:lnSpc>
              <a:spcBef>
                <a:spcPts val="0"/>
              </a:spcBef>
            </a:pPr>
            <a:r>
              <a:rPr lang="en-US" sz="11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sz="1100" b="1" dirty="0"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endParaRPr lang="en-US" sz="1100" dirty="0">
              <a:latin typeface="Consolas" panose="020B0609020204030204" pitchFamily="49" charset="0"/>
              <a:ea typeface="Consolas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49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Algorithm</a:t>
            </a:r>
            <a:endParaRPr kumimoji="0"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676788" y="1013738"/>
            <a:ext cx="2350055" cy="1405536"/>
            <a:chOff x="676788" y="1013738"/>
            <a:chExt cx="2350055" cy="1405536"/>
          </a:xfrm>
        </p:grpSpPr>
        <p:sp>
          <p:nvSpPr>
            <p:cNvPr id="10" name="Rectangle 16"/>
            <p:cNvSpPr txBox="1">
              <a:spLocks noChangeArrowheads="1"/>
            </p:cNvSpPr>
            <p:nvPr/>
          </p:nvSpPr>
          <p:spPr bwMode="auto">
            <a:xfrm>
              <a:off x="748326" y="1013738"/>
              <a:ext cx="2278517" cy="1405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.92    .02    .02    .02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.02    .38    .38    .20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.02    .02    .92    .02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.92    .02    .02    .02    .02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.47    .02    .47    .02    .02</a:t>
              </a:r>
            </a:p>
          </p:txBody>
        </p:sp>
        <p:sp>
          <p:nvSpPr>
            <p:cNvPr id="13" name="Left Bracket 12"/>
            <p:cNvSpPr/>
            <p:nvPr/>
          </p:nvSpPr>
          <p:spPr bwMode="auto">
            <a:xfrm>
              <a:off x="676788" y="1124906"/>
              <a:ext cx="71539" cy="1144740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Left Bracket 13"/>
            <p:cNvSpPr/>
            <p:nvPr/>
          </p:nvSpPr>
          <p:spPr bwMode="auto">
            <a:xfrm flipH="1">
              <a:off x="2905510" y="1124906"/>
              <a:ext cx="121333" cy="1144740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17334F9-BD2A-31AC-9F05-6DC7CF96B72F}"/>
              </a:ext>
            </a:extLst>
          </p:cNvPr>
          <p:cNvGrpSpPr/>
          <p:nvPr/>
        </p:nvGrpSpPr>
        <p:grpSpPr>
          <a:xfrm>
            <a:off x="676788" y="2569242"/>
            <a:ext cx="7486559" cy="3390141"/>
            <a:chOff x="676788" y="2569242"/>
            <a:chExt cx="7486559" cy="3390141"/>
          </a:xfrm>
        </p:grpSpPr>
        <p:sp>
          <p:nvSpPr>
            <p:cNvPr id="6" name="Rectangle 16">
              <a:extLst>
                <a:ext uri="{FF2B5EF4-FFF2-40B4-BE49-F238E27FC236}">
                  <a16:creationId xmlns:a16="http://schemas.microsoft.com/office/drawing/2014/main" id="{0EB2E404-7883-4DF1-7AF0-18611F81AB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671" y="2569242"/>
              <a:ext cx="3161580" cy="4090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en-US" u="sng" dirty="0">
                  <a:solidFill>
                    <a:srgbClr val="000000"/>
                  </a:solidFill>
                  <a:latin typeface="Times New Roman"/>
                  <a:cs typeface="Times New Roman"/>
                </a:rPr>
                <a:t>PageRank Algorithm</a:t>
              </a:r>
              <a:endParaRPr lang="en-US" sz="1400" u="sng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EFE974-57D4-3EF4-D405-39FA28079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788" y="2962122"/>
              <a:ext cx="7486559" cy="29972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08000" tIns="108000" rIns="0" bIns="262800" anchor="t" anchorCtr="0"/>
            <a:lstStyle/>
            <a:p>
              <a:pPr>
                <a:spcBef>
                  <a:spcPts val="0"/>
                </a:spcBef>
              </a:pPr>
              <a:r>
                <a:rPr lang="en-US" sz="1200" dirty="0">
                  <a:solidFill>
                    <a:srgbClr val="4D9072"/>
                  </a:solidFill>
                  <a:latin typeface="Consolas"/>
                  <a:ea typeface="Consolas"/>
                  <a:cs typeface="Consolas"/>
                </a:rPr>
                <a:t> </a:t>
              </a:r>
              <a:r>
                <a:rPr lang="en-US" sz="1400" dirty="0">
                  <a:solidFill>
                    <a:srgbClr val="006600"/>
                  </a:solidFill>
                  <a:latin typeface="Times New Roman"/>
                  <a:cs typeface="Times New Roman"/>
                </a:rPr>
                <a:t>// Simulates a random surfer that makes T moves from one page to another.</a:t>
              </a:r>
            </a:p>
            <a:p>
              <a:pPr>
                <a:spcBef>
                  <a:spcPts val="0"/>
                </a:spcBef>
              </a:pPr>
              <a:r>
                <a:rPr lang="en-US" sz="1400" dirty="0">
                  <a:solidFill>
                    <a:srgbClr val="006600"/>
                  </a:solidFill>
                  <a:latin typeface="Times New Roman"/>
                  <a:cs typeface="Times New Roman"/>
                </a:rPr>
                <a:t>  // Counts how many times each of the N pages will be visited.</a:t>
              </a:r>
            </a:p>
            <a:p>
              <a:pPr>
                <a:spcBef>
                  <a:spcPts val="300"/>
                </a:spcBef>
              </a:pPr>
              <a:r>
                <a:rPr lang="en-US" sz="1400" dirty="0">
                  <a:solidFill>
                    <a:srgbClr val="0066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int[] </a:t>
              </a:r>
              <a:r>
                <a:rPr lang="en-US" sz="1400" i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count</a:t>
              </a: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= int [</a:t>
              </a:r>
              <a:r>
                <a:rPr lang="en-US" sz="1400" i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N</a:t>
              </a:r>
              <a:r>
                <a:rPr lang="en-US" sz="14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]            </a:t>
              </a:r>
              <a:r>
                <a:rPr lang="en-US" sz="1400" dirty="0">
                  <a:solidFill>
                    <a:srgbClr val="006600"/>
                  </a:solidFill>
                  <a:latin typeface="Times New Roman"/>
                  <a:cs typeface="Times New Roman"/>
                </a:rPr>
                <a:t>// stores how many times each page was visited so far</a:t>
              </a:r>
            </a:p>
            <a:p>
              <a:pPr>
                <a:spcBef>
                  <a:spcPts val="300"/>
                </a:spcBef>
              </a:pPr>
              <a:r>
                <a:rPr lang="en-US" sz="1400" i="1" dirty="0">
                  <a:solidFill>
                    <a:srgbClr val="006600"/>
                  </a:solidFill>
                  <a:latin typeface="Times New Roman"/>
                  <a:cs typeface="Times New Roman"/>
                </a:rPr>
                <a:t> </a:t>
              </a:r>
              <a:endParaRPr lang="en-US" sz="16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739A6ED-5D56-40CF-FA30-B97EC79E9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4123" y="1458801"/>
            <a:ext cx="3607738" cy="52322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p[i][j]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probability that a random surfer     </a:t>
            </a:r>
            <a:b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                     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goes from page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to page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j</a:t>
            </a:r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4F9973-AA1D-14D6-A2CB-FF3007960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0" y="755350"/>
            <a:ext cx="210208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defRPr/>
            </a:pPr>
            <a:r>
              <a:rPr lang="en-US" sz="1400" i="1" dirty="0">
                <a:solidFill>
                  <a:srgbClr val="0070C0"/>
                </a:solidFill>
                <a:latin typeface="Times New Roman"/>
                <a:cs typeface="Times New Roman"/>
              </a:rPr>
              <a:t>transition matrix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5262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Algorithm</a:t>
            </a:r>
            <a:endParaRPr kumimoji="0"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676788" y="1013738"/>
            <a:ext cx="2350055" cy="1405536"/>
            <a:chOff x="676788" y="1013738"/>
            <a:chExt cx="2350055" cy="1405536"/>
          </a:xfrm>
        </p:grpSpPr>
        <p:sp>
          <p:nvSpPr>
            <p:cNvPr id="10" name="Rectangle 16"/>
            <p:cNvSpPr txBox="1">
              <a:spLocks noChangeArrowheads="1"/>
            </p:cNvSpPr>
            <p:nvPr/>
          </p:nvSpPr>
          <p:spPr bwMode="auto">
            <a:xfrm>
              <a:off x="748326" y="1013738"/>
              <a:ext cx="2278517" cy="1405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.92    .02    .02    .02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.02    .38    .38    .20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.02    .02    .92    .02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.92    .02    .02    .02    .02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.47    .02    .47    .02    .02</a:t>
              </a:r>
            </a:p>
          </p:txBody>
        </p:sp>
        <p:sp>
          <p:nvSpPr>
            <p:cNvPr id="13" name="Left Bracket 12"/>
            <p:cNvSpPr/>
            <p:nvPr/>
          </p:nvSpPr>
          <p:spPr bwMode="auto">
            <a:xfrm>
              <a:off x="676788" y="1124906"/>
              <a:ext cx="71539" cy="1144740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Left Bracket 13"/>
            <p:cNvSpPr/>
            <p:nvPr/>
          </p:nvSpPr>
          <p:spPr bwMode="auto">
            <a:xfrm flipH="1">
              <a:off x="2905510" y="1124906"/>
              <a:ext cx="121333" cy="1144740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Rectangle 16">
            <a:extLst>
              <a:ext uri="{FF2B5EF4-FFF2-40B4-BE49-F238E27FC236}">
                <a16:creationId xmlns:a16="http://schemas.microsoft.com/office/drawing/2014/main" id="{0EB2E404-7883-4DF1-7AF0-18611F81A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671" y="2569242"/>
            <a:ext cx="3161580" cy="409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en-US" u="sng" dirty="0">
                <a:solidFill>
                  <a:srgbClr val="000000"/>
                </a:solidFill>
                <a:latin typeface="Times New Roman"/>
                <a:cs typeface="Times New Roman"/>
              </a:rPr>
              <a:t>PageRank Algorithm</a:t>
            </a:r>
            <a:endParaRPr lang="en-US" sz="1400" u="sng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EFE974-57D4-3EF4-D405-39FA28079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88" y="2962122"/>
            <a:ext cx="7486559" cy="299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108000" rIns="0" bIns="262800" anchor="t" anchorCtr="0"/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dirty="0">
                <a:solidFill>
                  <a:srgbClr val="006600"/>
                </a:solidFill>
                <a:latin typeface="Times New Roman"/>
                <a:cs typeface="Times New Roman"/>
              </a:rPr>
              <a:t>// Simulates a random surfer that makes T moves from one page to another.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6600"/>
                </a:solidFill>
                <a:latin typeface="Times New Roman"/>
                <a:cs typeface="Times New Roman"/>
              </a:rPr>
              <a:t>  // Counts how many times each of the N pages will be visited.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int[] 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= int [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]            </a:t>
            </a:r>
            <a:r>
              <a:rPr lang="en-US" sz="1400" dirty="0">
                <a:solidFill>
                  <a:srgbClr val="006600"/>
                </a:solidFill>
                <a:latin typeface="Times New Roman"/>
                <a:cs typeface="Times New Roman"/>
              </a:rPr>
              <a:t>// stores how many times each page was visited so far</a:t>
            </a:r>
          </a:p>
          <a:p>
            <a:pPr>
              <a:spcBef>
                <a:spcPts val="900"/>
              </a:spcBef>
            </a:pPr>
            <a:r>
              <a:rPr lang="en-US" sz="1400" i="1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page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= 0                             </a:t>
            </a:r>
            <a:r>
              <a:rPr lang="en-US" sz="1400" dirty="0">
                <a:solidFill>
                  <a:srgbClr val="006600"/>
                </a:solidFill>
                <a:latin typeface="Times New Roman"/>
                <a:cs typeface="Times New Roman"/>
              </a:rPr>
              <a:t>// starts the random walk at page 0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repeat 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T t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imes: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      </a:t>
            </a:r>
            <a:r>
              <a:rPr lang="en-US" sz="1400" dirty="0">
                <a:solidFill>
                  <a:srgbClr val="006600"/>
                </a:solidFill>
                <a:latin typeface="Times New Roman"/>
                <a:cs typeface="Times New Roman"/>
              </a:rPr>
              <a:t>// Selects the next page, using the row probabilities (Monte Carlo)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      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page =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select a random integer from 0, ... , 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800" i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–</a:t>
            </a:r>
            <a:r>
              <a:rPr lang="en-US" sz="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1 with probability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page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, 0], ...,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page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800" i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–</a:t>
            </a:r>
            <a:r>
              <a:rPr lang="en-US" sz="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1] </a:t>
            </a:r>
          </a:p>
          <a:p>
            <a:pPr>
              <a:spcBef>
                <a:spcPts val="300"/>
              </a:spcBef>
            </a:pP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       count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page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]++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006600"/>
                </a:solidFill>
                <a:latin typeface="Times New Roman"/>
                <a:cs typeface="Times New Roman"/>
              </a:rPr>
              <a:t>  // Normalizes the page counts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804863" lvl="1" indent="-8048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 for i = 0, ..., 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–</a:t>
            </a:r>
            <a:r>
              <a:rPr lang="en-US" sz="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1:</a:t>
            </a:r>
          </a:p>
          <a:p>
            <a:pPr marL="804863" lvl="1" indent="-804863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       pageRank[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] = count [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] / T</a:t>
            </a:r>
          </a:p>
          <a:p>
            <a:pPr marL="114300" lvl="1" indent="0">
              <a:spcBef>
                <a:spcPts val="200"/>
              </a:spcBef>
              <a:buNone/>
            </a:pPr>
            <a:endParaRPr lang="en-US" sz="16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A67E2C-AD3B-C5D2-A33A-FFB8FF4B3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4123" y="1458801"/>
            <a:ext cx="3607738" cy="523220"/>
          </a:xfrm>
          <a:prstGeom prst="rect">
            <a:avLst/>
          </a:prstGeom>
          <a:noFill/>
          <a:ln w="9525">
            <a:noFill/>
            <a:miter lim="800000"/>
            <a:headEnd/>
            <a:tailEnd type="none" w="sm" len="sm"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/>
                <a:cs typeface="Consolas"/>
              </a:rPr>
              <a:t>p[i][j]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=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probability that a random surfer     </a:t>
            </a:r>
            <a:b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                     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goes from page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to page </a:t>
            </a: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j</a:t>
            </a:r>
            <a:endParaRPr lang="en-US" sz="12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F14E05A-50AB-62A3-BE4C-00E80288E475}"/>
              </a:ext>
            </a:extLst>
          </p:cNvPr>
          <p:cNvGrpSpPr/>
          <p:nvPr/>
        </p:nvGrpSpPr>
        <p:grpSpPr>
          <a:xfrm>
            <a:off x="4419634" y="4892939"/>
            <a:ext cx="3385421" cy="826705"/>
            <a:chOff x="4422193" y="4827624"/>
            <a:chExt cx="3385421" cy="826705"/>
          </a:xfrm>
        </p:grpSpPr>
        <p:sp>
          <p:nvSpPr>
            <p:cNvPr id="15" name="Rounded Rectangular Callout 14">
              <a:extLst>
                <a:ext uri="{FF2B5EF4-FFF2-40B4-BE49-F238E27FC236}">
                  <a16:creationId xmlns:a16="http://schemas.microsoft.com/office/drawing/2014/main" id="{1E80BB45-85BB-9165-B88F-2134AA1F265E}"/>
                </a:ext>
              </a:extLst>
            </p:cNvPr>
            <p:cNvSpPr/>
            <p:nvPr/>
          </p:nvSpPr>
          <p:spPr>
            <a:xfrm>
              <a:off x="4422193" y="5122610"/>
              <a:ext cx="3385421" cy="531719"/>
            </a:xfrm>
            <a:prstGeom prst="wedgeRoundRectCallout">
              <a:avLst>
                <a:gd name="adj1" fmla="val -21064"/>
                <a:gd name="adj2" fmla="val 29407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46800" rIns="0" rtlCol="0" anchor="ctr" anchorCtr="0"/>
            <a:lstStyle/>
            <a:p>
              <a:pPr>
                <a:lnSpc>
                  <a:spcPts val="1200"/>
                </a:lnSpc>
                <a:spcBef>
                  <a:spcPts val="600"/>
                </a:spcBef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 order to perform this simulation, we first have to compute the Cumulative Distribution Functions 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0497EB5-DFB7-34A7-9869-5DC3E98C84B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93369" y="4827624"/>
              <a:ext cx="0" cy="306638"/>
            </a:xfrm>
            <a:prstGeom prst="straightConnector1">
              <a:avLst/>
            </a:prstGeom>
            <a:solidFill>
              <a:schemeClr val="tx2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stealth" w="lg" len="med"/>
            </a:ln>
            <a:effectLst/>
          </p:spPr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6B72E9C-854E-8CA7-0236-A8CD6FA09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0" y="755350"/>
            <a:ext cx="210208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defRPr/>
            </a:pPr>
            <a:r>
              <a:rPr lang="en-US" sz="1400" i="1" dirty="0">
                <a:solidFill>
                  <a:srgbClr val="0070C0"/>
                </a:solidFill>
                <a:latin typeface="Times New Roman"/>
                <a:cs typeface="Times New Roman"/>
              </a:rPr>
              <a:t>transition matrix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483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Algorithm</a:t>
            </a:r>
            <a:endParaRPr kumimoji="0"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676788" y="1013738"/>
            <a:ext cx="2350055" cy="1405536"/>
            <a:chOff x="676788" y="1013738"/>
            <a:chExt cx="2350055" cy="1405536"/>
          </a:xfrm>
        </p:grpSpPr>
        <p:sp>
          <p:nvSpPr>
            <p:cNvPr id="10" name="Rectangle 16"/>
            <p:cNvSpPr txBox="1">
              <a:spLocks noChangeArrowheads="1"/>
            </p:cNvSpPr>
            <p:nvPr/>
          </p:nvSpPr>
          <p:spPr bwMode="auto">
            <a:xfrm>
              <a:off x="748326" y="1013738"/>
              <a:ext cx="2278517" cy="1405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.92    .02    .02    .02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.02    .38    .38    .20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.02    .02    .92    .02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.92    .02    .02    .02    .02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.47    .02    .47    .02    .02</a:t>
              </a:r>
            </a:p>
          </p:txBody>
        </p:sp>
        <p:sp>
          <p:nvSpPr>
            <p:cNvPr id="13" name="Left Bracket 12"/>
            <p:cNvSpPr/>
            <p:nvPr/>
          </p:nvSpPr>
          <p:spPr bwMode="auto">
            <a:xfrm>
              <a:off x="676788" y="1124906"/>
              <a:ext cx="71539" cy="1144740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Left Bracket 13"/>
            <p:cNvSpPr/>
            <p:nvPr/>
          </p:nvSpPr>
          <p:spPr bwMode="auto">
            <a:xfrm flipH="1">
              <a:off x="2905510" y="1124906"/>
              <a:ext cx="121333" cy="1144740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" name="Rectangle 16">
            <a:extLst>
              <a:ext uri="{FF2B5EF4-FFF2-40B4-BE49-F238E27FC236}">
                <a16:creationId xmlns:a16="http://schemas.microsoft.com/office/drawing/2014/main" id="{0EB2E404-7883-4DF1-7AF0-18611F81AB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671" y="2569242"/>
            <a:ext cx="3161580" cy="409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spcBef>
                <a:spcPts val="600"/>
              </a:spcBef>
            </a:pPr>
            <a:r>
              <a:rPr lang="en-US" u="sng" dirty="0">
                <a:solidFill>
                  <a:srgbClr val="000000"/>
                </a:solidFill>
                <a:latin typeface="Times New Roman"/>
                <a:cs typeface="Times New Roman"/>
              </a:rPr>
              <a:t>PageRank Algorithm</a:t>
            </a:r>
            <a:endParaRPr lang="en-US" sz="1400" u="sng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EFE974-57D4-3EF4-D405-39FA28079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88" y="2962122"/>
            <a:ext cx="7486559" cy="2997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8000" tIns="108000" rIns="0" bIns="262800" anchor="t" anchorCtr="0"/>
          <a:lstStyle/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4D9072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400" dirty="0">
                <a:solidFill>
                  <a:srgbClr val="006600"/>
                </a:solidFill>
                <a:latin typeface="Times New Roman"/>
                <a:cs typeface="Times New Roman"/>
              </a:rPr>
              <a:t>// Simulates a random surfer that makes T moves from one page to another.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6600"/>
                </a:solidFill>
                <a:latin typeface="Times New Roman"/>
                <a:cs typeface="Times New Roman"/>
              </a:rPr>
              <a:t>  // Counts how many times each of the N pages will be visited.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int[] 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count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= int [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]            </a:t>
            </a:r>
            <a:r>
              <a:rPr lang="en-US" sz="1400" dirty="0">
                <a:solidFill>
                  <a:srgbClr val="006600"/>
                </a:solidFill>
                <a:latin typeface="Times New Roman"/>
                <a:cs typeface="Times New Roman"/>
              </a:rPr>
              <a:t>// stores how many times each page was visited so far</a:t>
            </a:r>
          </a:p>
          <a:p>
            <a:pPr>
              <a:spcBef>
                <a:spcPts val="900"/>
              </a:spcBef>
            </a:pPr>
            <a:r>
              <a:rPr lang="en-US" sz="1400" i="1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page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= 0                             </a:t>
            </a:r>
            <a:r>
              <a:rPr lang="en-US" sz="1400" dirty="0">
                <a:solidFill>
                  <a:srgbClr val="006600"/>
                </a:solidFill>
                <a:latin typeface="Times New Roman"/>
                <a:cs typeface="Times New Roman"/>
              </a:rPr>
              <a:t>// starts the random walk at page 0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repeat 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T t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imes: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      </a:t>
            </a:r>
            <a:r>
              <a:rPr lang="en-US" sz="1400" dirty="0">
                <a:solidFill>
                  <a:srgbClr val="006600"/>
                </a:solidFill>
                <a:latin typeface="Times New Roman"/>
                <a:cs typeface="Times New Roman"/>
              </a:rPr>
              <a:t>// Selects the next page, using the row probabilities (Monte Carlo)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      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page =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select a random integer from 0, ... , 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800" i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–</a:t>
            </a:r>
            <a:r>
              <a:rPr lang="en-US" sz="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1 with probability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page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, 0], ...,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page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, 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800" i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–</a:t>
            </a:r>
            <a:r>
              <a:rPr lang="en-US" sz="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1] </a:t>
            </a:r>
          </a:p>
          <a:p>
            <a:pPr>
              <a:spcBef>
                <a:spcPts val="300"/>
              </a:spcBef>
            </a:pP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       count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[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page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]++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006600"/>
                </a:solidFill>
                <a:latin typeface="Times New Roman"/>
                <a:cs typeface="Times New Roman"/>
              </a:rPr>
              <a:t>  // Normalizes the page counts</a:t>
            </a:r>
            <a:endParaRPr lang="en-US" sz="14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804863" lvl="1" indent="-804863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 for i = 0, ..., 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r>
              <a:rPr lang="en-US" sz="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–</a:t>
            </a:r>
            <a:r>
              <a:rPr lang="en-US" sz="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1:</a:t>
            </a:r>
          </a:p>
          <a:p>
            <a:pPr marL="804863" lvl="1" indent="-804863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        pageRank[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] = count [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] / T</a:t>
            </a:r>
          </a:p>
          <a:p>
            <a:pPr marL="114300" lvl="1" indent="0">
              <a:spcBef>
                <a:spcPts val="200"/>
              </a:spcBef>
              <a:buNone/>
            </a:pPr>
            <a:endParaRPr lang="en-US" sz="16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E0CCF2-00DF-1687-3605-A57998E62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0" y="755350"/>
            <a:ext cx="210208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defRPr/>
            </a:pPr>
            <a:r>
              <a:rPr lang="en-US" sz="1400" i="1" dirty="0">
                <a:solidFill>
                  <a:srgbClr val="0070C0"/>
                </a:solidFill>
                <a:latin typeface="Times New Roman"/>
                <a:cs typeface="Times New Roman"/>
              </a:rPr>
              <a:t>transition matrix </a:t>
            </a:r>
            <a:r>
              <a:rPr lang="en-US" sz="1400" dirty="0">
                <a:solidFill>
                  <a:srgbClr val="0070C0"/>
                </a:solidFill>
                <a:latin typeface="Times New Roman"/>
                <a:cs typeface="Times New Roman"/>
              </a:rPr>
              <a:t>(</a:t>
            </a:r>
            <a:r>
              <a:rPr lang="en-US" sz="1400" i="1" dirty="0">
                <a:solidFill>
                  <a:srgbClr val="0070C0"/>
                </a:solidFill>
                <a:latin typeface="Times New Roman"/>
                <a:cs typeface="Times New Roman"/>
              </a:rPr>
              <a:t>PDFs</a:t>
            </a:r>
            <a:r>
              <a:rPr lang="en-US" sz="1400" dirty="0">
                <a:solidFill>
                  <a:srgbClr val="0070C0"/>
                </a:solidFill>
                <a:latin typeface="Times New Roman"/>
                <a:cs typeface="Times New Roman"/>
              </a:rPr>
              <a:t>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39EC47-19FC-769B-4966-3F0549F07C23}"/>
              </a:ext>
            </a:extLst>
          </p:cNvPr>
          <p:cNvGrpSpPr/>
          <p:nvPr/>
        </p:nvGrpSpPr>
        <p:grpSpPr>
          <a:xfrm>
            <a:off x="4419634" y="4892939"/>
            <a:ext cx="3385421" cy="826705"/>
            <a:chOff x="4422193" y="4827624"/>
            <a:chExt cx="3385421" cy="826705"/>
          </a:xfrm>
        </p:grpSpPr>
        <p:sp>
          <p:nvSpPr>
            <p:cNvPr id="9" name="Rounded Rectangular Callout 8">
              <a:extLst>
                <a:ext uri="{FF2B5EF4-FFF2-40B4-BE49-F238E27FC236}">
                  <a16:creationId xmlns:a16="http://schemas.microsoft.com/office/drawing/2014/main" id="{C24E14E0-DED8-3776-D17A-2FE769003B65}"/>
                </a:ext>
              </a:extLst>
            </p:cNvPr>
            <p:cNvSpPr/>
            <p:nvPr/>
          </p:nvSpPr>
          <p:spPr>
            <a:xfrm>
              <a:off x="4422193" y="5122610"/>
              <a:ext cx="3385421" cy="531719"/>
            </a:xfrm>
            <a:prstGeom prst="wedgeRoundRectCallout">
              <a:avLst>
                <a:gd name="adj1" fmla="val -21064"/>
                <a:gd name="adj2" fmla="val 29407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46800" rIns="0" rtlCol="0" anchor="ctr" anchorCtr="0"/>
            <a:lstStyle/>
            <a:p>
              <a:pPr>
                <a:lnSpc>
                  <a:spcPts val="1200"/>
                </a:lnSpc>
                <a:spcBef>
                  <a:spcPts val="600"/>
                </a:spcBef>
              </a:pPr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 order to perform this simulation, we first have to compute the Cumulative Distribution Functions 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D56DFDE-61BB-B10F-AA63-FF02FC86A57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93369" y="4827624"/>
              <a:ext cx="0" cy="306638"/>
            </a:xfrm>
            <a:prstGeom prst="straightConnector1">
              <a:avLst/>
            </a:prstGeom>
            <a:solidFill>
              <a:schemeClr val="tx2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stealth" w="lg" len="med"/>
            </a:ln>
            <a:effectLst/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E2F857-F8B8-F84C-D90A-4A0AE307DC9D}"/>
              </a:ext>
            </a:extLst>
          </p:cNvPr>
          <p:cNvGrpSpPr/>
          <p:nvPr/>
        </p:nvGrpSpPr>
        <p:grpSpPr>
          <a:xfrm>
            <a:off x="3228724" y="719011"/>
            <a:ext cx="3654363" cy="1701063"/>
            <a:chOff x="3647930" y="772838"/>
            <a:chExt cx="3654363" cy="1701063"/>
          </a:xfrm>
        </p:grpSpPr>
        <p:sp>
          <p:nvSpPr>
            <p:cNvPr id="25" name="Left Bracket 24">
              <a:extLst>
                <a:ext uri="{FF2B5EF4-FFF2-40B4-BE49-F238E27FC236}">
                  <a16:creationId xmlns:a16="http://schemas.microsoft.com/office/drawing/2014/main" id="{FC7D67C5-C7A2-D351-CAAB-68ABC40DE673}"/>
                </a:ext>
              </a:extLst>
            </p:cNvPr>
            <p:cNvSpPr/>
            <p:nvPr/>
          </p:nvSpPr>
          <p:spPr bwMode="auto">
            <a:xfrm>
              <a:off x="4905071" y="1138356"/>
              <a:ext cx="71539" cy="1144740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6ABB0E03-4CAF-CCFE-21F9-BA47E43EC82F}"/>
                </a:ext>
              </a:extLst>
            </p:cNvPr>
            <p:cNvSpPr/>
            <p:nvPr/>
          </p:nvSpPr>
          <p:spPr bwMode="auto">
            <a:xfrm>
              <a:off x="3647930" y="1481045"/>
              <a:ext cx="476367" cy="417789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7" name="Rectangle 16">
              <a:extLst>
                <a:ext uri="{FF2B5EF4-FFF2-40B4-BE49-F238E27FC236}">
                  <a16:creationId xmlns:a16="http://schemas.microsoft.com/office/drawing/2014/main" id="{4661E8F0-3335-0396-C3DB-A513B319F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2025" y="1068365"/>
              <a:ext cx="2370268" cy="1405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.94    .96    .98    1.00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.04    .42    .80    1.00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.04    .06    .98    1.00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.92    .94    .96    .98    1.00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.47    .49    .96    .98    1.00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F2C2621-87C8-1EE7-07D0-DCC319BA2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0840" y="772838"/>
              <a:ext cx="1918162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ctr">
                <a:defRPr/>
              </a:pPr>
              <a:r>
                <a:rPr lang="en-US" sz="1400" i="1" dirty="0">
                  <a:solidFill>
                    <a:srgbClr val="0070C0"/>
                  </a:solidFill>
                  <a:latin typeface="Times New Roman"/>
                  <a:cs typeface="Times New Roman"/>
                </a:rPr>
                <a:t>CDFs matrix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B42CD34-B4BD-2B71-BD3D-8D9BFB491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145" y="1087600"/>
              <a:ext cx="744695" cy="129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ctr">
                <a:spcBef>
                  <a:spcPts val="200"/>
                </a:spcBef>
                <a:defRPr/>
              </a:pPr>
              <a:r>
                <a:rPr lang="en-US" sz="140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page 0:</a:t>
              </a:r>
            </a:p>
            <a:p>
              <a:pPr algn="ctr">
                <a:spcBef>
                  <a:spcPts val="200"/>
                </a:spcBef>
                <a:defRPr/>
              </a:pPr>
              <a:r>
                <a:rPr lang="en-US" sz="140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page 1:</a:t>
              </a:r>
            </a:p>
            <a:p>
              <a:pPr algn="ctr">
                <a:spcBef>
                  <a:spcPts val="200"/>
                </a:spcBef>
                <a:defRPr/>
              </a:pPr>
              <a:r>
                <a:rPr lang="en-US" sz="140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page 2:</a:t>
              </a:r>
            </a:p>
            <a:p>
              <a:pPr algn="ctr">
                <a:spcBef>
                  <a:spcPts val="200"/>
                </a:spcBef>
                <a:defRPr/>
              </a:pPr>
              <a:r>
                <a:rPr lang="en-US" sz="140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page 3:</a:t>
              </a:r>
            </a:p>
            <a:p>
              <a:pPr algn="ctr">
                <a:spcBef>
                  <a:spcPts val="200"/>
                </a:spcBef>
                <a:defRPr/>
              </a:pPr>
              <a:r>
                <a:rPr lang="en-US" sz="140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page 4:</a:t>
              </a:r>
              <a:endParaRPr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0" name="Left Bracket 29">
              <a:extLst>
                <a:ext uri="{FF2B5EF4-FFF2-40B4-BE49-F238E27FC236}">
                  <a16:creationId xmlns:a16="http://schemas.microsoft.com/office/drawing/2014/main" id="{30F2ABCE-8EBB-252B-40B9-C9253BC29AA8}"/>
                </a:ext>
              </a:extLst>
            </p:cNvPr>
            <p:cNvSpPr/>
            <p:nvPr/>
          </p:nvSpPr>
          <p:spPr bwMode="auto">
            <a:xfrm rot="10800000">
              <a:off x="7199031" y="1145864"/>
              <a:ext cx="71539" cy="1144740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218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dimensional arrays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613607" y="4214151"/>
          <a:ext cx="2790749" cy="2184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6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6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66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66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66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66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07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800" b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199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199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199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199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199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199">
                <a:tc>
                  <a:txBody>
                    <a:bodyPr/>
                    <a:lstStyle/>
                    <a:p>
                      <a:pPr algn="r"/>
                      <a:endParaRPr lang="en-US" sz="1200" b="0" dirty="0">
                        <a:solidFill>
                          <a:schemeClr val="tx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1792972" y="4078083"/>
            <a:ext cx="1857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-396325" y="5129014"/>
            <a:ext cx="1257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06247" y="3683999"/>
            <a:ext cx="2101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rgbClr val="000000"/>
                </a:solidFill>
                <a:latin typeface="Times New Roman"/>
                <a:cs typeface="Times New Roman"/>
              </a:rPr>
              <a:t>image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(black / white pixels)</a:t>
            </a:r>
            <a:endParaRPr lang="en-US" sz="16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43771" y="4281793"/>
            <a:ext cx="586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...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36714" y="6034989"/>
            <a:ext cx="586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...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4109614" y="4187423"/>
          <a:ext cx="3694051" cy="2184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4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22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96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9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9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96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96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9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076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5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6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7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endParaRPr lang="en-US" sz="800" b="1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199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199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199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255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255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255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255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255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199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112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17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17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83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83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199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76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76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63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63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63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199">
                <a:tc>
                  <a:txBody>
                    <a:bodyPr/>
                    <a:lstStyle/>
                    <a:p>
                      <a:pPr algn="r"/>
                      <a:endParaRPr lang="en-US" sz="1200" b="0" dirty="0">
                        <a:solidFill>
                          <a:schemeClr val="tx1"/>
                        </a:solidFill>
                        <a:latin typeface="Consolas"/>
                        <a:cs typeface="Consola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marL="72000" marR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4219342" y="6033500"/>
            <a:ext cx="586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...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402250" y="4257645"/>
            <a:ext cx="586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/>
                <a:cs typeface="Consolas"/>
              </a:rPr>
              <a:t>...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612345" y="3683999"/>
            <a:ext cx="21018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rgbClr val="000000"/>
                </a:solidFill>
                <a:latin typeface="Times New Roman"/>
                <a:cs typeface="Times New Roman"/>
              </a:rPr>
              <a:t>image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 (greyscale pixels)</a:t>
            </a:r>
            <a:endParaRPr lang="en-US" sz="16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85274" y="4064611"/>
            <a:ext cx="1857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254685" y="5279001"/>
            <a:ext cx="1257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62FCAC-33F2-CA4B-8E3A-BFACBAA38910}"/>
              </a:ext>
            </a:extLst>
          </p:cNvPr>
          <p:cNvSpPr txBox="1"/>
          <p:nvPr/>
        </p:nvSpPr>
        <p:spPr>
          <a:xfrm>
            <a:off x="5276609" y="1130509"/>
            <a:ext cx="1857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3D4C9F69-CD0E-8E44-A7CC-AC9E4CC76966}"/>
              </a:ext>
            </a:extLst>
          </p:cNvPr>
          <p:cNvGraphicFramePr>
            <a:graphicFrameLocks noGrp="1"/>
          </p:cNvGraphicFramePr>
          <p:nvPr/>
        </p:nvGraphicFramePr>
        <p:xfrm>
          <a:off x="4207229" y="1226644"/>
          <a:ext cx="2206311" cy="2068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8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726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17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726"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5773"/>
                  </a:ext>
                </a:extLst>
              </a:tr>
              <a:tr h="318726"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457200" rtl="0" eaLnBrk="1" latinLnBrk="0" hangingPunct="1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408122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33F59902-C529-D745-8C9D-9809C07F124F}"/>
              </a:ext>
            </a:extLst>
          </p:cNvPr>
          <p:cNvSpPr txBox="1"/>
          <p:nvPr/>
        </p:nvSpPr>
        <p:spPr>
          <a:xfrm>
            <a:off x="4669440" y="807355"/>
            <a:ext cx="2420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rgbClr val="000000"/>
                </a:solidFill>
                <a:latin typeface="Times New Roman"/>
                <a:cs typeface="Times New Roman"/>
              </a:rPr>
              <a:t>sales data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(units)</a:t>
            </a:r>
            <a:endParaRPr lang="en-US" sz="16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F2FD13-6423-A240-B789-8FA9F69CCCD1}"/>
              </a:ext>
            </a:extLst>
          </p:cNvPr>
          <p:cNvSpPr txBox="1"/>
          <p:nvPr/>
        </p:nvSpPr>
        <p:spPr>
          <a:xfrm>
            <a:off x="3314263" y="2333758"/>
            <a:ext cx="1257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71B456-24D9-734D-902C-3CA3D677C23D}"/>
              </a:ext>
            </a:extLst>
          </p:cNvPr>
          <p:cNvSpPr txBox="1"/>
          <p:nvPr/>
        </p:nvSpPr>
        <p:spPr>
          <a:xfrm>
            <a:off x="2181042" y="1179067"/>
            <a:ext cx="18579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id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8292B4-0DFA-A84E-A1DE-477B1C07DE6F}"/>
              </a:ext>
            </a:extLst>
          </p:cNvPr>
          <p:cNvSpPr txBox="1"/>
          <p:nvPr/>
        </p:nvSpPr>
        <p:spPr>
          <a:xfrm>
            <a:off x="1618518" y="840513"/>
            <a:ext cx="2420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solidFill>
                  <a:srgbClr val="000000"/>
                </a:solidFill>
                <a:latin typeface="Times New Roman"/>
                <a:cs typeface="Times New Roman"/>
              </a:rPr>
              <a:t>movie rating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: </a:t>
            </a:r>
            <a:r>
              <a:rPr lang="en-US" sz="1200" dirty="0">
                <a:solidFill>
                  <a:srgbClr val="000000"/>
                </a:solidFill>
                <a:latin typeface="Times New Roman"/>
                <a:cs typeface="Times New Roman"/>
              </a:rPr>
              <a:t>(1 to 5)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9EF66E6-E647-C24B-B92A-CE6DF1E6EDE6}"/>
              </a:ext>
            </a:extLst>
          </p:cNvPr>
          <p:cNvGraphicFramePr>
            <a:graphicFrameLocks noGrp="1"/>
          </p:cNvGraphicFramePr>
          <p:nvPr/>
        </p:nvGraphicFramePr>
        <p:xfrm>
          <a:off x="1215885" y="1269008"/>
          <a:ext cx="2098378" cy="1431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3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7388">
                  <a:extLst>
                    <a:ext uri="{9D8B030D-6E8A-4147-A177-3AD203B41FA5}">
                      <a16:colId xmlns:a16="http://schemas.microsoft.com/office/drawing/2014/main" val="924307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726"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Consolas"/>
                          <a:cs typeface="Consola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902EBF6-4916-8FD7-C9AA-EA03CDD1BD5E}"/>
              </a:ext>
            </a:extLst>
          </p:cNvPr>
          <p:cNvSpPr txBox="1"/>
          <p:nvPr/>
        </p:nvSpPr>
        <p:spPr>
          <a:xfrm>
            <a:off x="322919" y="1979886"/>
            <a:ext cx="1257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reviewer id</a:t>
            </a:r>
          </a:p>
        </p:txBody>
      </p:sp>
    </p:spTree>
    <p:extLst>
      <p:ext uri="{BB962C8B-B14F-4D97-AF65-F5344CB8AC3E}">
        <p14:creationId xmlns:p14="http://schemas.microsoft.com/office/powerpoint/2010/main" val="2143426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Algorithm</a:t>
            </a:r>
            <a:endParaRPr kumimoji="0"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676788" y="1013738"/>
            <a:ext cx="2350055" cy="1405536"/>
            <a:chOff x="676788" y="1013738"/>
            <a:chExt cx="2350055" cy="1405536"/>
          </a:xfrm>
        </p:grpSpPr>
        <p:sp>
          <p:nvSpPr>
            <p:cNvPr id="10" name="Rectangle 16"/>
            <p:cNvSpPr txBox="1">
              <a:spLocks noChangeArrowheads="1"/>
            </p:cNvSpPr>
            <p:nvPr/>
          </p:nvSpPr>
          <p:spPr bwMode="auto">
            <a:xfrm>
              <a:off x="748326" y="1013738"/>
              <a:ext cx="2278517" cy="1405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.92    .02    .02    .02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.02    .38    .38    .20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.02    .02    .92    .02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.92    .02    .02    .02    .02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.47    .02    .47    .02    .02</a:t>
              </a:r>
            </a:p>
          </p:txBody>
        </p:sp>
        <p:sp>
          <p:nvSpPr>
            <p:cNvPr id="13" name="Left Bracket 12"/>
            <p:cNvSpPr/>
            <p:nvPr/>
          </p:nvSpPr>
          <p:spPr bwMode="auto">
            <a:xfrm>
              <a:off x="676788" y="1124906"/>
              <a:ext cx="71539" cy="1144740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4" name="Left Bracket 13"/>
            <p:cNvSpPr/>
            <p:nvPr/>
          </p:nvSpPr>
          <p:spPr bwMode="auto">
            <a:xfrm flipH="1">
              <a:off x="2905510" y="1124906"/>
              <a:ext cx="121333" cy="1144740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E2F857-F8B8-F84C-D90A-4A0AE307DC9D}"/>
              </a:ext>
            </a:extLst>
          </p:cNvPr>
          <p:cNvGrpSpPr/>
          <p:nvPr/>
        </p:nvGrpSpPr>
        <p:grpSpPr>
          <a:xfrm>
            <a:off x="3228724" y="719011"/>
            <a:ext cx="3654363" cy="1701063"/>
            <a:chOff x="3647930" y="772838"/>
            <a:chExt cx="3654363" cy="1701063"/>
          </a:xfrm>
        </p:grpSpPr>
        <p:sp>
          <p:nvSpPr>
            <p:cNvPr id="25" name="Left Bracket 24">
              <a:extLst>
                <a:ext uri="{FF2B5EF4-FFF2-40B4-BE49-F238E27FC236}">
                  <a16:creationId xmlns:a16="http://schemas.microsoft.com/office/drawing/2014/main" id="{FC7D67C5-C7A2-D351-CAAB-68ABC40DE673}"/>
                </a:ext>
              </a:extLst>
            </p:cNvPr>
            <p:cNvSpPr/>
            <p:nvPr/>
          </p:nvSpPr>
          <p:spPr bwMode="auto">
            <a:xfrm>
              <a:off x="4905071" y="1138356"/>
              <a:ext cx="71539" cy="1144740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6ABB0E03-4CAF-CCFE-21F9-BA47E43EC82F}"/>
                </a:ext>
              </a:extLst>
            </p:cNvPr>
            <p:cNvSpPr/>
            <p:nvPr/>
          </p:nvSpPr>
          <p:spPr bwMode="auto">
            <a:xfrm>
              <a:off x="3647930" y="1481045"/>
              <a:ext cx="476367" cy="417789"/>
            </a:xfrm>
            <a:prstGeom prst="rightArrow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7" name="Rectangle 16">
              <a:extLst>
                <a:ext uri="{FF2B5EF4-FFF2-40B4-BE49-F238E27FC236}">
                  <a16:creationId xmlns:a16="http://schemas.microsoft.com/office/drawing/2014/main" id="{4661E8F0-3335-0396-C3DB-A513B319F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2025" y="1068365"/>
              <a:ext cx="2370268" cy="1405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.94    .96    .98    1.00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.04    .42    .80    1.00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.04    .06    .98    1.00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.92    .94    .96    .98    1.00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.47    .49    .96    .98    1.00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F2C2621-87C8-1EE7-07D0-DCC319BA2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0840" y="772838"/>
              <a:ext cx="1918162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ctr">
                <a:defRPr/>
              </a:pPr>
              <a:r>
                <a:rPr lang="en-US" sz="1400" i="1" dirty="0">
                  <a:solidFill>
                    <a:srgbClr val="0070C0"/>
                  </a:solidFill>
                  <a:latin typeface="Times New Roman"/>
                  <a:cs typeface="Times New Roman"/>
                </a:rPr>
                <a:t>CDFs matrix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B42CD34-B4BD-2B71-BD3D-8D9BFB491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145" y="1087600"/>
              <a:ext cx="744695" cy="129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ctr">
                <a:spcBef>
                  <a:spcPts val="200"/>
                </a:spcBef>
                <a:defRPr/>
              </a:pPr>
              <a:r>
                <a:rPr lang="en-US" sz="140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page 0:</a:t>
              </a:r>
            </a:p>
            <a:p>
              <a:pPr algn="ctr">
                <a:spcBef>
                  <a:spcPts val="200"/>
                </a:spcBef>
                <a:defRPr/>
              </a:pPr>
              <a:r>
                <a:rPr lang="en-US" sz="140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page 1:</a:t>
              </a:r>
            </a:p>
            <a:p>
              <a:pPr algn="ctr">
                <a:spcBef>
                  <a:spcPts val="200"/>
                </a:spcBef>
                <a:defRPr/>
              </a:pPr>
              <a:r>
                <a:rPr lang="en-US" sz="140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page 2:</a:t>
              </a:r>
            </a:p>
            <a:p>
              <a:pPr algn="ctr">
                <a:spcBef>
                  <a:spcPts val="200"/>
                </a:spcBef>
                <a:defRPr/>
              </a:pPr>
              <a:r>
                <a:rPr lang="en-US" sz="140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page 3:</a:t>
              </a:r>
            </a:p>
            <a:p>
              <a:pPr algn="ctr">
                <a:spcBef>
                  <a:spcPts val="200"/>
                </a:spcBef>
                <a:defRPr/>
              </a:pPr>
              <a:r>
                <a:rPr lang="en-US" sz="140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page 4:</a:t>
              </a:r>
              <a:endParaRPr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0" name="Left Bracket 29">
              <a:extLst>
                <a:ext uri="{FF2B5EF4-FFF2-40B4-BE49-F238E27FC236}">
                  <a16:creationId xmlns:a16="http://schemas.microsoft.com/office/drawing/2014/main" id="{30F2ABCE-8EBB-252B-40B9-C9253BC29AA8}"/>
                </a:ext>
              </a:extLst>
            </p:cNvPr>
            <p:cNvSpPr/>
            <p:nvPr/>
          </p:nvSpPr>
          <p:spPr bwMode="auto">
            <a:xfrm rot="10800000">
              <a:off x="7199031" y="1145864"/>
              <a:ext cx="71539" cy="1144740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319B934-F268-7426-76DD-BDA8BBD94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126" y="2719141"/>
            <a:ext cx="5663611" cy="1719586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0" tIns="36000" rIns="0" bIns="262800" anchor="t" anchorCtr="0"/>
          <a:lstStyle/>
          <a:p>
            <a:pPr>
              <a:spcBef>
                <a:spcPts val="300"/>
              </a:spcBef>
            </a:pPr>
            <a:r>
              <a:rPr lang="en-US" sz="1400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. . .</a:t>
            </a:r>
            <a:endParaRPr lang="en-US" sz="1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Computes the CDF's of the PDF's represented by the transition matrix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double[][] CDF = new double[N][N];     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for (int i = 0; i &lt; N; i++) 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/>
                <a:ea typeface="Consolas"/>
                <a:cs typeface="Consolas"/>
              </a:rPr>
              <a:t>    CDF[i] = MyRandom.CDF(transition[i]);</a:t>
            </a:r>
          </a:p>
          <a:p>
            <a:pPr>
              <a:spcBef>
                <a:spcPts val="300"/>
              </a:spcBef>
            </a:pPr>
            <a:r>
              <a:rPr lang="en-US" sz="1100" dirty="0">
                <a:latin typeface="Consolas"/>
                <a:ea typeface="Consolas"/>
                <a:cs typeface="Consolas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sz="1200" b="1" dirty="0"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. . 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07048B-D44E-1761-23EA-97B157F6A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220" y="755350"/>
            <a:ext cx="210208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>
              <a:defRPr/>
            </a:pPr>
            <a:r>
              <a:rPr lang="en-US" sz="1400" i="1" dirty="0">
                <a:solidFill>
                  <a:srgbClr val="0070C0"/>
                </a:solidFill>
                <a:latin typeface="Times New Roman"/>
                <a:cs typeface="Times New Roman"/>
              </a:rPr>
              <a:t>transition matrix </a:t>
            </a:r>
            <a:r>
              <a:rPr lang="en-US" sz="1400" dirty="0">
                <a:solidFill>
                  <a:srgbClr val="0070C0"/>
                </a:solidFill>
                <a:latin typeface="Times New Roman"/>
                <a:cs typeface="Times New Roman"/>
              </a:rPr>
              <a:t>(</a:t>
            </a:r>
            <a:r>
              <a:rPr lang="en-US" sz="1400" i="1" dirty="0">
                <a:solidFill>
                  <a:srgbClr val="0070C0"/>
                </a:solidFill>
                <a:latin typeface="Times New Roman"/>
                <a:cs typeface="Times New Roman"/>
              </a:rPr>
              <a:t>PDFs</a:t>
            </a:r>
            <a:r>
              <a:rPr lang="en-US" sz="1400" dirty="0">
                <a:solidFill>
                  <a:srgbClr val="0070C0"/>
                </a:solidFill>
                <a:latin typeface="Times New Roman"/>
                <a:cs typeface="Times New Roman"/>
              </a:rPr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A4DF7FD-8F09-54A2-4688-B0B3377DE679}"/>
              </a:ext>
            </a:extLst>
          </p:cNvPr>
          <p:cNvGrpSpPr/>
          <p:nvPr/>
        </p:nvGrpSpPr>
        <p:grpSpPr>
          <a:xfrm>
            <a:off x="4876800" y="4071858"/>
            <a:ext cx="3476608" cy="1944039"/>
            <a:chOff x="4876800" y="4071858"/>
            <a:chExt cx="3476608" cy="19440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4D7B78-0D25-A2BE-CB34-2BAEAE292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071858"/>
              <a:ext cx="3476608" cy="17716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108000" rIns="0" bIns="0" anchor="t" anchorCtr="0"/>
            <a:lstStyle/>
            <a:p>
              <a:pPr>
                <a:spcBef>
                  <a:spcPts val="800"/>
                </a:spcBef>
              </a:pPr>
              <a:r>
                <a:rPr lang="en-US" sz="11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Library of statistical and random functions.*/</a:t>
              </a:r>
            </a:p>
            <a:p>
              <a:pPr>
                <a:spcBef>
                  <a:spcPts val="200"/>
                </a:spcBef>
              </a:pP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public class </a:t>
              </a:r>
              <a:r>
                <a:rPr lang="en-US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MyRandom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{</a:t>
              </a:r>
            </a:p>
            <a:p>
              <a:pPr>
                <a:lnSpc>
                  <a:spcPts val="1540"/>
                </a:lnSpc>
                <a:spcBef>
                  <a:spcPts val="600"/>
                </a:spcBef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Creates a CDF from a given PDF. */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 </a:t>
              </a:r>
              <a:r>
                <a:rPr lang="en-US" sz="1100" dirty="0">
                  <a:solidFill>
                    <a:srgbClr val="000000"/>
                  </a:solidFill>
                  <a:latin typeface="Consolas"/>
                  <a:cs typeface="Consolas"/>
                </a:rPr>
                <a:t>static double[] </a:t>
              </a:r>
              <a:r>
                <a:rPr lang="en-US" sz="1100" b="1" dirty="0">
                  <a:solidFill>
                    <a:srgbClr val="000000"/>
                  </a:solidFill>
                  <a:latin typeface="Consolas"/>
                  <a:cs typeface="Consolas"/>
                </a:rPr>
                <a:t>CDF</a:t>
              </a:r>
              <a:r>
                <a:rPr lang="en-US" sz="1100" dirty="0">
                  <a:solidFill>
                    <a:srgbClr val="000000"/>
                  </a:solidFill>
                  <a:latin typeface="Consolas"/>
                  <a:cs typeface="Consolas"/>
                </a:rPr>
                <a:t>(double[] p)</a:t>
              </a:r>
            </a:p>
            <a:p>
              <a:pPr>
                <a:lnSpc>
                  <a:spcPts val="1540"/>
                </a:lnSpc>
                <a:spcBef>
                  <a:spcPts val="600"/>
                </a:spcBef>
              </a:pPr>
              <a:r>
                <a:rPr lang="en-US" sz="1100" dirty="0">
                  <a:solidFill>
                    <a:srgbClr val="00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Generates a random integer from a given CDF. */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cs typeface="Consolas"/>
                </a:rPr>
                <a:t>    public static int </a:t>
              </a:r>
              <a:r>
                <a:rPr lang="en-US" sz="1100" b="1" dirty="0">
                  <a:solidFill>
                    <a:srgbClr val="000000"/>
                  </a:solidFill>
                  <a:latin typeface="Consolas"/>
                  <a:cs typeface="Consolas"/>
                </a:rPr>
                <a:t>rnd</a:t>
              </a:r>
              <a:r>
                <a:rPr lang="en-US" sz="1100" dirty="0">
                  <a:solidFill>
                    <a:srgbClr val="000000"/>
                  </a:solidFill>
                  <a:latin typeface="Consolas"/>
                  <a:cs typeface="Consolas"/>
                </a:rPr>
                <a:t>(double[] P) </a:t>
              </a:r>
            </a:p>
            <a:p>
              <a:pPr>
                <a:lnSpc>
                  <a:spcPts val="102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cs typeface="Consolas"/>
                </a:rPr>
                <a:t>   </a:t>
              </a:r>
              <a:r>
                <a:rPr lang="en-US" sz="1100" dirty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ts val="1020"/>
                </a:lnSpc>
              </a:pPr>
              <a:r>
                <a:rPr lang="en-IL" sz="1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</a:t>
              </a:r>
              <a:endParaRPr lang="en-US" sz="1100" dirty="0">
                <a:solidFill>
                  <a:srgbClr val="4D9072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61E1FC6-24FE-82CE-1A32-AAD110085188}"/>
                </a:ext>
              </a:extLst>
            </p:cNvPr>
            <p:cNvSpPr/>
            <p:nvPr/>
          </p:nvSpPr>
          <p:spPr bwMode="auto">
            <a:xfrm>
              <a:off x="6851364" y="5671027"/>
              <a:ext cx="1279916" cy="344870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46509D0-A33F-826C-5B3B-7111DD72CF42}"/>
                </a:ext>
              </a:extLst>
            </p:cNvPr>
            <p:cNvSpPr txBox="1"/>
            <p:nvPr/>
          </p:nvSpPr>
          <p:spPr>
            <a:xfrm>
              <a:off x="6899870" y="5671027"/>
              <a:ext cx="1279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sz="120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MyRandom</a:t>
              </a:r>
              <a:r>
                <a:rPr lang="en-IL" sz="14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API</a:t>
              </a:r>
            </a:p>
          </p:txBody>
        </p:sp>
      </p:grp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1452CECE-34D3-2497-74E1-BD24C321F0FE}"/>
              </a:ext>
            </a:extLst>
          </p:cNvPr>
          <p:cNvSpPr/>
          <p:nvPr/>
        </p:nvSpPr>
        <p:spPr>
          <a:xfrm>
            <a:off x="779436" y="5003471"/>
            <a:ext cx="3864609" cy="859044"/>
          </a:xfrm>
          <a:prstGeom prst="wedgeRoundRectCallout">
            <a:avLst>
              <a:gd name="adj1" fmla="val -21064"/>
              <a:gd name="adj2" fmla="val 29407"/>
              <a:gd name="adj3" fmla="val 16667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Ins="0" rtlCol="0" anchor="ctr" anchorCtr="0"/>
          <a:lstStyle/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construct a CDF from a PDF,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how to generate random events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a CDF, was described in lecture 4-1.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CBA2B7-29C3-AE63-C0EA-1589538275B1}"/>
              </a:ext>
            </a:extLst>
          </p:cNvPr>
          <p:cNvCxnSpPr>
            <a:cxnSpLocks/>
          </p:cNvCxnSpPr>
          <p:nvPr/>
        </p:nvCxnSpPr>
        <p:spPr bwMode="auto">
          <a:xfrm flipV="1">
            <a:off x="4267201" y="4829781"/>
            <a:ext cx="848809" cy="408760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stealth" w="lg" len="med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957481-AB76-15CF-983C-B885A6D1C6C4}"/>
              </a:ext>
            </a:extLst>
          </p:cNvPr>
          <p:cNvCxnSpPr>
            <a:cxnSpLocks/>
          </p:cNvCxnSpPr>
          <p:nvPr/>
        </p:nvCxnSpPr>
        <p:spPr bwMode="auto">
          <a:xfrm flipV="1">
            <a:off x="4267201" y="5318567"/>
            <a:ext cx="802510" cy="156258"/>
          </a:xfrm>
          <a:prstGeom prst="straightConnector1">
            <a:avLst/>
          </a:prstGeom>
          <a:solidFill>
            <a:schemeClr val="tx2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stealth" w="lg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9678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Implementation</a:t>
            </a:r>
            <a:endParaRPr kumimoji="0"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6C21C4-FE16-44A6-4E40-1362174BA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88" y="2441860"/>
            <a:ext cx="6562212" cy="3883609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0" tIns="36000" rIns="0" bIns="262800" anchor="t" anchorCtr="0"/>
          <a:lstStyle/>
          <a:p>
            <a:pPr>
              <a:spcBef>
                <a:spcPts val="300"/>
              </a:spcBef>
            </a:pPr>
            <a:r>
              <a:rPr lang="en-US" sz="1100" b="1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Reads the data file and constructs the transition and CDF matrices (previous slides)</a:t>
            </a:r>
          </a:p>
          <a:p>
            <a:pPr>
              <a:spcBef>
                <a:spcPts val="300"/>
              </a:spcBef>
            </a:pPr>
            <a:r>
              <a:rPr lang="en-US" sz="1100" b="1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...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D496717-990E-2BC5-C1FA-E3116E4BD633}"/>
              </a:ext>
            </a:extLst>
          </p:cNvPr>
          <p:cNvGrpSpPr/>
          <p:nvPr/>
        </p:nvGrpSpPr>
        <p:grpSpPr>
          <a:xfrm>
            <a:off x="3776939" y="719011"/>
            <a:ext cx="3106148" cy="1701063"/>
            <a:chOff x="4196145" y="772838"/>
            <a:chExt cx="3106148" cy="1701063"/>
          </a:xfrm>
        </p:grpSpPr>
        <p:sp>
          <p:nvSpPr>
            <p:cNvPr id="30" name="Left Bracket 29">
              <a:extLst>
                <a:ext uri="{FF2B5EF4-FFF2-40B4-BE49-F238E27FC236}">
                  <a16:creationId xmlns:a16="http://schemas.microsoft.com/office/drawing/2014/main" id="{3DA3EE73-4022-D842-C3C5-6C92044AE8D4}"/>
                </a:ext>
              </a:extLst>
            </p:cNvPr>
            <p:cNvSpPr/>
            <p:nvPr/>
          </p:nvSpPr>
          <p:spPr bwMode="auto">
            <a:xfrm>
              <a:off x="4905071" y="1138356"/>
              <a:ext cx="71539" cy="1144740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" name="Rectangle 16">
              <a:extLst>
                <a:ext uri="{FF2B5EF4-FFF2-40B4-BE49-F238E27FC236}">
                  <a16:creationId xmlns:a16="http://schemas.microsoft.com/office/drawing/2014/main" id="{A2546F23-341F-996D-2142-B340546D55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2025" y="1068365"/>
              <a:ext cx="2370268" cy="1405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.94    .96    .98    1.00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.04    .42    .80    1.00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.04    .06    .98    1.00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.92    .94    .96    .98    1.00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.47    .49    .96    .98    1.00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7A8C14E-D4F9-29C2-417E-4C4C2826E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0840" y="772838"/>
              <a:ext cx="1918162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ctr">
                <a:defRPr/>
              </a:pPr>
              <a:r>
                <a:rPr lang="en-US" sz="1400" i="1" dirty="0">
                  <a:solidFill>
                    <a:srgbClr val="0070C0"/>
                  </a:solidFill>
                  <a:latin typeface="Times New Roman"/>
                  <a:cs typeface="Times New Roman"/>
                </a:rPr>
                <a:t>CDFs matrix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0262BF9-B093-31F8-2BEC-5A6C60724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145" y="1087600"/>
              <a:ext cx="744695" cy="129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ctr">
                <a:spcBef>
                  <a:spcPts val="200"/>
                </a:spcBef>
                <a:defRPr/>
              </a:pPr>
              <a:r>
                <a:rPr lang="en-US" sz="140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page 0:</a:t>
              </a:r>
            </a:p>
            <a:p>
              <a:pPr algn="ctr">
                <a:spcBef>
                  <a:spcPts val="200"/>
                </a:spcBef>
                <a:defRPr/>
              </a:pPr>
              <a:r>
                <a:rPr lang="en-US" sz="140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page 1:</a:t>
              </a:r>
            </a:p>
            <a:p>
              <a:pPr algn="ctr">
                <a:spcBef>
                  <a:spcPts val="200"/>
                </a:spcBef>
                <a:defRPr/>
              </a:pPr>
              <a:r>
                <a:rPr lang="en-US" sz="140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page 2:</a:t>
              </a:r>
            </a:p>
            <a:p>
              <a:pPr algn="ctr">
                <a:spcBef>
                  <a:spcPts val="200"/>
                </a:spcBef>
                <a:defRPr/>
              </a:pPr>
              <a:r>
                <a:rPr lang="en-US" sz="140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page 3:</a:t>
              </a:r>
            </a:p>
            <a:p>
              <a:pPr algn="ctr">
                <a:spcBef>
                  <a:spcPts val="200"/>
                </a:spcBef>
                <a:defRPr/>
              </a:pPr>
              <a:r>
                <a:rPr lang="en-US" sz="140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page 4:</a:t>
              </a:r>
              <a:endParaRPr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35" name="Left Bracket 34">
              <a:extLst>
                <a:ext uri="{FF2B5EF4-FFF2-40B4-BE49-F238E27FC236}">
                  <a16:creationId xmlns:a16="http://schemas.microsoft.com/office/drawing/2014/main" id="{65F84928-39F9-B01F-05D0-84E35676F2FA}"/>
                </a:ext>
              </a:extLst>
            </p:cNvPr>
            <p:cNvSpPr/>
            <p:nvPr/>
          </p:nvSpPr>
          <p:spPr bwMode="auto">
            <a:xfrm rot="10800000">
              <a:off x="7199031" y="1145864"/>
              <a:ext cx="71539" cy="1144740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8B72F44-AF93-DF97-15A3-411F0BED022A}"/>
              </a:ext>
            </a:extLst>
          </p:cNvPr>
          <p:cNvGrpSpPr/>
          <p:nvPr/>
        </p:nvGrpSpPr>
        <p:grpSpPr>
          <a:xfrm>
            <a:off x="4876800" y="4071858"/>
            <a:ext cx="3476608" cy="1944039"/>
            <a:chOff x="4876800" y="4071858"/>
            <a:chExt cx="3476608" cy="19440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361D3AE-CC93-8797-B7A0-FC241F18DA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071858"/>
              <a:ext cx="3476608" cy="17716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108000" rIns="0" bIns="0" anchor="t" anchorCtr="0"/>
            <a:lstStyle/>
            <a:p>
              <a:pPr>
                <a:spcBef>
                  <a:spcPts val="800"/>
                </a:spcBef>
              </a:pPr>
              <a:r>
                <a:rPr lang="en-US" sz="11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Library of statistical and random functions.*/</a:t>
              </a:r>
            </a:p>
            <a:p>
              <a:pPr>
                <a:spcBef>
                  <a:spcPts val="200"/>
                </a:spcBef>
              </a:pP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public class </a:t>
              </a:r>
              <a:r>
                <a:rPr lang="en-US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MyRandom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{</a:t>
              </a:r>
            </a:p>
            <a:p>
              <a:pPr>
                <a:lnSpc>
                  <a:spcPts val="1540"/>
                </a:lnSpc>
                <a:spcBef>
                  <a:spcPts val="600"/>
                </a:spcBef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Creates a CDF from a given PDF. */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 </a:t>
              </a:r>
              <a:r>
                <a:rPr lang="en-US" sz="1100" dirty="0">
                  <a:solidFill>
                    <a:srgbClr val="000000"/>
                  </a:solidFill>
                  <a:latin typeface="Consolas"/>
                  <a:cs typeface="Consolas"/>
                </a:rPr>
                <a:t>static double[] </a:t>
              </a:r>
              <a:r>
                <a:rPr lang="en-US" sz="1100" b="1" dirty="0">
                  <a:solidFill>
                    <a:srgbClr val="000000"/>
                  </a:solidFill>
                  <a:latin typeface="Consolas"/>
                  <a:cs typeface="Consolas"/>
                </a:rPr>
                <a:t>CDF</a:t>
              </a:r>
              <a:r>
                <a:rPr lang="en-US" sz="1100" dirty="0">
                  <a:solidFill>
                    <a:srgbClr val="000000"/>
                  </a:solidFill>
                  <a:latin typeface="Consolas"/>
                  <a:cs typeface="Consolas"/>
                </a:rPr>
                <a:t>(double[] p)</a:t>
              </a:r>
            </a:p>
            <a:p>
              <a:pPr>
                <a:lnSpc>
                  <a:spcPts val="1540"/>
                </a:lnSpc>
                <a:spcBef>
                  <a:spcPts val="600"/>
                </a:spcBef>
              </a:pPr>
              <a:r>
                <a:rPr lang="en-US" sz="1100" dirty="0">
                  <a:solidFill>
                    <a:srgbClr val="00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Generates a random integer from a given CDF. */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cs typeface="Consolas"/>
                </a:rPr>
                <a:t>    public static int </a:t>
              </a:r>
              <a:r>
                <a:rPr lang="en-US" sz="1100" b="1" dirty="0">
                  <a:solidFill>
                    <a:srgbClr val="000000"/>
                  </a:solidFill>
                  <a:latin typeface="Consolas"/>
                  <a:cs typeface="Consolas"/>
                </a:rPr>
                <a:t>rnd</a:t>
              </a:r>
              <a:r>
                <a:rPr lang="en-US" sz="1100" dirty="0">
                  <a:solidFill>
                    <a:srgbClr val="000000"/>
                  </a:solidFill>
                  <a:latin typeface="Consolas"/>
                  <a:cs typeface="Consolas"/>
                </a:rPr>
                <a:t>(double[] P) </a:t>
              </a:r>
            </a:p>
            <a:p>
              <a:pPr>
                <a:lnSpc>
                  <a:spcPts val="102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cs typeface="Consolas"/>
                </a:rPr>
                <a:t>   </a:t>
              </a:r>
              <a:r>
                <a:rPr lang="en-US" sz="1100" dirty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ts val="1020"/>
                </a:lnSpc>
              </a:pPr>
              <a:r>
                <a:rPr lang="en-IL" sz="1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</a:t>
              </a:r>
              <a:endParaRPr lang="en-US" sz="1100" dirty="0">
                <a:solidFill>
                  <a:srgbClr val="4D9072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EC5EB49-45AA-B681-3F05-A3C0CD7F2D34}"/>
                </a:ext>
              </a:extLst>
            </p:cNvPr>
            <p:cNvSpPr/>
            <p:nvPr/>
          </p:nvSpPr>
          <p:spPr bwMode="auto">
            <a:xfrm>
              <a:off x="6851364" y="5671027"/>
              <a:ext cx="1279916" cy="344870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DC62BA-A4CA-32CE-BC32-30511AB4F6C1}"/>
                </a:ext>
              </a:extLst>
            </p:cNvPr>
            <p:cNvSpPr txBox="1"/>
            <p:nvPr/>
          </p:nvSpPr>
          <p:spPr>
            <a:xfrm>
              <a:off x="6899870" y="5671027"/>
              <a:ext cx="1279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sz="120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MyRandom</a:t>
              </a:r>
              <a:r>
                <a:rPr lang="en-IL" sz="14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API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38442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Implementation</a:t>
            </a:r>
            <a:endParaRPr kumimoji="0"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6C21C4-FE16-44A6-4E40-1362174BA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788" y="2441860"/>
            <a:ext cx="6562212" cy="3883609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0" tIns="36000" rIns="0" bIns="262800" anchor="t" anchorCtr="0"/>
          <a:lstStyle/>
          <a:p>
            <a:pPr>
              <a:spcBef>
                <a:spcPts val="300"/>
              </a:spcBef>
            </a:pPr>
            <a:r>
              <a:rPr lang="en-US" sz="1100" b="1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...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Reads the data file and constructs the transition and CDF matrices (previous slides)</a:t>
            </a:r>
          </a:p>
          <a:p>
            <a:pPr>
              <a:spcBef>
                <a:spcPts val="300"/>
              </a:spcBef>
            </a:pPr>
            <a:r>
              <a:rPr lang="en-US" sz="1100" b="1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...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Simulates the behavior of a surfer who makes T random moves (command-line argument).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 each move, a random page is selected using the transition  probability from the current page.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int[] count = new int[N];   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how many times each page was visited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int T = Integer.parseInt(args[0]);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moves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int page = 0;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Starts at page 0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Makes T moves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for (int t = 0; t &lt; T; t++) {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Selects randomly which page to go to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page = MyRandom.rnd(CDF[page]);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count[page]++;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End of simulation: Prints the pageranks the pages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for (int i = 0; i &lt; N; i++)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System.out.print((double) count[i] / T);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16B077-A5A0-DE01-297D-315288103573}"/>
              </a:ext>
            </a:extLst>
          </p:cNvPr>
          <p:cNvGrpSpPr/>
          <p:nvPr/>
        </p:nvGrpSpPr>
        <p:grpSpPr>
          <a:xfrm>
            <a:off x="4876800" y="4071858"/>
            <a:ext cx="3476608" cy="1944039"/>
            <a:chOff x="4876800" y="4071858"/>
            <a:chExt cx="3476608" cy="19440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D5387C3-6060-F713-3E22-D89340E2F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4071858"/>
              <a:ext cx="3476608" cy="17716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108000" rIns="0" bIns="0" anchor="t" anchorCtr="0"/>
            <a:lstStyle/>
            <a:p>
              <a:pPr>
                <a:spcBef>
                  <a:spcPts val="800"/>
                </a:spcBef>
              </a:pPr>
              <a:r>
                <a:rPr lang="en-US" sz="11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Library of statistical and random functions.*/</a:t>
              </a:r>
            </a:p>
            <a:p>
              <a:pPr>
                <a:spcBef>
                  <a:spcPts val="200"/>
                </a:spcBef>
              </a:pP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public class </a:t>
              </a:r>
              <a:r>
                <a:rPr lang="en-US" sz="11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MyRandom</a:t>
              </a: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 {</a:t>
              </a:r>
            </a:p>
            <a:p>
              <a:pPr>
                <a:lnSpc>
                  <a:spcPts val="1540"/>
                </a:lnSpc>
                <a:spcBef>
                  <a:spcPts val="600"/>
                </a:spcBef>
              </a:pP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Creates a CDF from a given PDF. */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public </a:t>
              </a:r>
              <a:r>
                <a:rPr lang="en-US" sz="1100" dirty="0">
                  <a:solidFill>
                    <a:srgbClr val="000000"/>
                  </a:solidFill>
                  <a:latin typeface="Consolas"/>
                  <a:cs typeface="Consolas"/>
                </a:rPr>
                <a:t>static double[] </a:t>
              </a:r>
              <a:r>
                <a:rPr lang="en-US" sz="1100" b="1" dirty="0">
                  <a:solidFill>
                    <a:srgbClr val="000000"/>
                  </a:solidFill>
                  <a:latin typeface="Consolas"/>
                  <a:cs typeface="Consolas"/>
                </a:rPr>
                <a:t>CDF</a:t>
              </a:r>
              <a:r>
                <a:rPr lang="en-US" sz="1100" dirty="0">
                  <a:solidFill>
                    <a:srgbClr val="000000"/>
                  </a:solidFill>
                  <a:latin typeface="Consolas"/>
                  <a:cs typeface="Consolas"/>
                </a:rPr>
                <a:t>(double[] p)</a:t>
              </a:r>
            </a:p>
            <a:p>
              <a:pPr>
                <a:lnSpc>
                  <a:spcPts val="1540"/>
                </a:lnSpc>
                <a:spcBef>
                  <a:spcPts val="600"/>
                </a:spcBef>
              </a:pPr>
              <a:r>
                <a:rPr lang="en-US" sz="1100" dirty="0">
                  <a:solidFill>
                    <a:srgbClr val="003399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100" dirty="0">
                  <a:solidFill>
                    <a:srgbClr val="00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/** Generates a random integer from a given CDF. */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cs typeface="Consolas"/>
                </a:rPr>
                <a:t>    public static int </a:t>
              </a:r>
              <a:r>
                <a:rPr lang="en-US" sz="1100" b="1" dirty="0">
                  <a:solidFill>
                    <a:srgbClr val="000000"/>
                  </a:solidFill>
                  <a:latin typeface="Consolas"/>
                  <a:cs typeface="Consolas"/>
                </a:rPr>
                <a:t>rnd</a:t>
              </a:r>
              <a:r>
                <a:rPr lang="en-US" sz="1100" dirty="0">
                  <a:solidFill>
                    <a:srgbClr val="000000"/>
                  </a:solidFill>
                  <a:latin typeface="Consolas"/>
                  <a:cs typeface="Consolas"/>
                </a:rPr>
                <a:t>(double[] P) </a:t>
              </a:r>
            </a:p>
            <a:p>
              <a:pPr>
                <a:lnSpc>
                  <a:spcPts val="102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cs typeface="Consolas"/>
                </a:rPr>
                <a:t>   </a:t>
              </a:r>
              <a:r>
                <a:rPr lang="en-US" sz="1100" dirty="0">
                  <a:solidFill>
                    <a:srgbClr val="3F7F5F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...</a:t>
              </a:r>
              <a:endPara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ts val="1020"/>
                </a:lnSpc>
              </a:pPr>
              <a:r>
                <a:rPr lang="en-IL" sz="11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} </a:t>
              </a:r>
              <a:endParaRPr lang="en-US" sz="1100" dirty="0">
                <a:solidFill>
                  <a:srgbClr val="4D9072"/>
                </a:solidFill>
                <a:latin typeface="Consolas" panose="020B0609020204030204" pitchFamily="49" charset="0"/>
                <a:ea typeface="Consolas"/>
                <a:cs typeface="Consolas" panose="020B0609020204030204" pitchFamily="49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E41F9D-80AF-5D9C-A69F-3BDF8622A827}"/>
                </a:ext>
              </a:extLst>
            </p:cNvPr>
            <p:cNvSpPr/>
            <p:nvPr/>
          </p:nvSpPr>
          <p:spPr bwMode="auto">
            <a:xfrm>
              <a:off x="6851364" y="5671027"/>
              <a:ext cx="1279916" cy="344870"/>
            </a:xfrm>
            <a:prstGeom prst="ellipse">
              <a:avLst/>
            </a:prstGeom>
            <a:solidFill>
              <a:srgbClr val="0070C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L" sz="12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E7BC7B8-51CF-A03B-1A43-6639609D4323}"/>
                </a:ext>
              </a:extLst>
            </p:cNvPr>
            <p:cNvSpPr txBox="1"/>
            <p:nvPr/>
          </p:nvSpPr>
          <p:spPr>
            <a:xfrm>
              <a:off x="6899870" y="5671027"/>
              <a:ext cx="127991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L" sz="120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MyRandom</a:t>
              </a:r>
              <a:r>
                <a:rPr lang="en-IL" sz="140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API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E3FF914-BB92-B64D-4BBC-76C2C24D576E}"/>
              </a:ext>
            </a:extLst>
          </p:cNvPr>
          <p:cNvGrpSpPr/>
          <p:nvPr/>
        </p:nvGrpSpPr>
        <p:grpSpPr>
          <a:xfrm>
            <a:off x="3776939" y="719011"/>
            <a:ext cx="3106148" cy="1701063"/>
            <a:chOff x="4196145" y="772838"/>
            <a:chExt cx="3106148" cy="1701063"/>
          </a:xfrm>
        </p:grpSpPr>
        <p:sp>
          <p:nvSpPr>
            <p:cNvPr id="5" name="Left Bracket 4">
              <a:extLst>
                <a:ext uri="{FF2B5EF4-FFF2-40B4-BE49-F238E27FC236}">
                  <a16:creationId xmlns:a16="http://schemas.microsoft.com/office/drawing/2014/main" id="{EC663A8F-D4E6-55C1-21DB-BD2BB29D3067}"/>
                </a:ext>
              </a:extLst>
            </p:cNvPr>
            <p:cNvSpPr/>
            <p:nvPr/>
          </p:nvSpPr>
          <p:spPr bwMode="auto">
            <a:xfrm>
              <a:off x="4905071" y="1138356"/>
              <a:ext cx="71539" cy="1144740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" name="Rectangle 16">
              <a:extLst>
                <a:ext uri="{FF2B5EF4-FFF2-40B4-BE49-F238E27FC236}">
                  <a16:creationId xmlns:a16="http://schemas.microsoft.com/office/drawing/2014/main" id="{E7EE7582-63EA-2FCE-D798-EF0F60DF90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2025" y="1068365"/>
              <a:ext cx="2370268" cy="1405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.94    .96    .98    1.00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.04    .42    .80    1.00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.02    .04    .06    .98    1.00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.92    .94    .96    .98    1.00</a:t>
              </a:r>
            </a:p>
            <a:p>
              <a:pPr>
                <a:lnSpc>
                  <a:spcPts val="1900"/>
                </a:lnSpc>
                <a:spcBef>
                  <a:spcPts val="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Arial"/>
                  <a:cs typeface="Arial"/>
                </a:rPr>
                <a:t>.47    .49    .96    .98    1.00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E7BB0F-4F7D-9EC7-2989-3E5A82E27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0840" y="772838"/>
              <a:ext cx="1918162" cy="533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ctr">
                <a:defRPr/>
              </a:pPr>
              <a:r>
                <a:rPr lang="en-US" sz="1400" i="1" dirty="0">
                  <a:solidFill>
                    <a:srgbClr val="0070C0"/>
                  </a:solidFill>
                  <a:latin typeface="Times New Roman"/>
                  <a:cs typeface="Times New Roman"/>
                </a:rPr>
                <a:t>CDFs matrix</a:t>
              </a:r>
              <a:endParaRPr lang="en-US" sz="1400" dirty="0">
                <a:latin typeface="Times New Roman"/>
                <a:cs typeface="Times New Roman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7AFAB6-F3B0-966A-5ACB-283E01D4BA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145" y="1087600"/>
              <a:ext cx="744695" cy="12943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/>
            <a:p>
              <a:pPr algn="ctr">
                <a:spcBef>
                  <a:spcPts val="200"/>
                </a:spcBef>
                <a:defRPr/>
              </a:pPr>
              <a:r>
                <a:rPr lang="en-US" sz="140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page 0:</a:t>
              </a:r>
            </a:p>
            <a:p>
              <a:pPr algn="ctr">
                <a:spcBef>
                  <a:spcPts val="200"/>
                </a:spcBef>
                <a:defRPr/>
              </a:pPr>
              <a:r>
                <a:rPr lang="en-US" sz="140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page 1:</a:t>
              </a:r>
            </a:p>
            <a:p>
              <a:pPr algn="ctr">
                <a:spcBef>
                  <a:spcPts val="200"/>
                </a:spcBef>
                <a:defRPr/>
              </a:pPr>
              <a:r>
                <a:rPr lang="en-US" sz="140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page 2:</a:t>
              </a:r>
            </a:p>
            <a:p>
              <a:pPr algn="ctr">
                <a:spcBef>
                  <a:spcPts val="200"/>
                </a:spcBef>
                <a:defRPr/>
              </a:pPr>
              <a:r>
                <a:rPr lang="en-US" sz="140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page 3:</a:t>
              </a:r>
            </a:p>
            <a:p>
              <a:pPr algn="ctr">
                <a:spcBef>
                  <a:spcPts val="200"/>
                </a:spcBef>
                <a:defRPr/>
              </a:pPr>
              <a:r>
                <a:rPr lang="en-US" sz="1400" dirty="0">
                  <a:solidFill>
                    <a:srgbClr val="0070C0"/>
                  </a:solidFill>
                  <a:latin typeface="Times New Roman"/>
                  <a:cs typeface="Times New Roman"/>
                </a:rPr>
                <a:t>page 4:</a:t>
              </a:r>
              <a:endParaRPr lang="en-US" sz="14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AA7CD377-05B1-A6A1-99F5-EF3FEDE7D84E}"/>
                </a:ext>
              </a:extLst>
            </p:cNvPr>
            <p:cNvSpPr/>
            <p:nvPr/>
          </p:nvSpPr>
          <p:spPr bwMode="auto">
            <a:xfrm rot="10800000">
              <a:off x="7199031" y="1145864"/>
              <a:ext cx="71539" cy="1144740"/>
            </a:xfrm>
            <a:prstGeom prst="leftBracke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/>
              <a:tailEnd type="none"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57463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Results</a:t>
            </a:r>
            <a:endParaRPr kumimoji="0" lang="en-US" sz="1800" dirty="0"/>
          </a:p>
        </p:txBody>
      </p:sp>
      <p:pic>
        <p:nvPicPr>
          <p:cNvPr id="4" name="Picture 3" descr="Picture 3.png">
            <a:extLst>
              <a:ext uri="{FF2B5EF4-FFF2-40B4-BE49-F238E27FC236}">
                <a16:creationId xmlns:a16="http://schemas.microsoft.com/office/drawing/2014/main" id="{204BC4C4-8DDB-6629-CD0E-95A11C781F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707"/>
          <a:stretch/>
        </p:blipFill>
        <p:spPr>
          <a:xfrm>
            <a:off x="1151259" y="1000026"/>
            <a:ext cx="3234625" cy="435837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583AA32-69AD-A4B6-4E86-7E974020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489" y="1918733"/>
            <a:ext cx="2905031" cy="27399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180000" rIns="0" bIns="262800" anchor="t" anchorCtr="0"/>
          <a:lstStyle/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web.dat</a:t>
            </a:r>
          </a:p>
          <a:p>
            <a:pPr>
              <a:lnSpc>
                <a:spcPts val="1120"/>
              </a:lnSpc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5</a:t>
            </a:r>
          </a:p>
          <a:p>
            <a:pPr>
              <a:lnSpc>
                <a:spcPts val="1120"/>
              </a:lnSpc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0 1</a:t>
            </a:r>
          </a:p>
          <a:p>
            <a:pPr>
              <a:lnSpc>
                <a:spcPts val="1120"/>
              </a:lnSpc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1 2  1 2</a:t>
            </a:r>
          </a:p>
          <a:p>
            <a:pPr>
              <a:lnSpc>
                <a:spcPts val="1120"/>
              </a:lnSpc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1 3  1 3  1 4</a:t>
            </a:r>
          </a:p>
          <a:p>
            <a:pPr>
              <a:lnSpc>
                <a:spcPts val="1120"/>
              </a:lnSpc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2 3</a:t>
            </a:r>
          </a:p>
          <a:p>
            <a:pPr>
              <a:lnSpc>
                <a:spcPts val="1120"/>
              </a:lnSpc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3 0</a:t>
            </a:r>
          </a:p>
          <a:p>
            <a:pPr>
              <a:lnSpc>
                <a:spcPts val="1120"/>
              </a:lnSpc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4 0  4 2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640"/>
              </a:lnSpc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% java PageRank 10000000</a:t>
            </a:r>
          </a:p>
          <a:p>
            <a:pPr>
              <a:lnSpc>
                <a:spcPts val="1640"/>
              </a:lnSpc>
              <a:spcBef>
                <a:spcPts val="6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Page ranks:</a:t>
            </a:r>
          </a:p>
          <a:p>
            <a:pPr>
              <a:lnSpc>
                <a:spcPts val="1640"/>
              </a:lnSpc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0.273  0.266  0.146  0.247  0.068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endParaRPr lang="en-US" sz="1100" dirty="0">
              <a:solidFill>
                <a:srgbClr val="4D9072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689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icture 3.png"/>
          <p:cNvPicPr>
            <a:picLocks noChangeAspect="1"/>
          </p:cNvPicPr>
          <p:nvPr/>
        </p:nvPicPr>
        <p:blipFill rotWithShape="1">
          <a:blip r:embed="rId3"/>
          <a:srcRect r="56707"/>
          <a:stretch/>
        </p:blipFill>
        <p:spPr>
          <a:xfrm>
            <a:off x="1151259" y="1000026"/>
            <a:ext cx="3234625" cy="4358374"/>
          </a:xfrm>
          <a:prstGeom prst="rect">
            <a:avLst/>
          </a:prstGeom>
        </p:spPr>
      </p:pic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Results</a:t>
            </a:r>
            <a:endParaRPr kumimoji="0" lang="en-US" sz="1800" dirty="0"/>
          </a:p>
        </p:txBody>
      </p:sp>
      <p:grpSp>
        <p:nvGrpSpPr>
          <p:cNvPr id="2" name="Group 1"/>
          <p:cNvGrpSpPr/>
          <p:nvPr/>
        </p:nvGrpSpPr>
        <p:grpSpPr>
          <a:xfrm>
            <a:off x="1184464" y="1445429"/>
            <a:ext cx="3387536" cy="3610982"/>
            <a:chOff x="1077555" y="1902629"/>
            <a:chExt cx="3387536" cy="3610982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077555" y="1902629"/>
              <a:ext cx="10154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0.27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268220" y="4012763"/>
              <a:ext cx="10154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0.26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449604" y="5172691"/>
              <a:ext cx="10154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0.14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428622" y="1902629"/>
              <a:ext cx="10154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0.24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138433" y="5175057"/>
              <a:ext cx="10154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0.06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60AAD70-10D0-9125-AF04-BB6A102A7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489" y="1918733"/>
            <a:ext cx="2905031" cy="27399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180000" rIns="0" bIns="262800" anchor="t" anchorCtr="0"/>
          <a:lstStyle/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web.dat</a:t>
            </a:r>
          </a:p>
          <a:p>
            <a:pPr>
              <a:lnSpc>
                <a:spcPts val="1120"/>
              </a:lnSpc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5</a:t>
            </a:r>
          </a:p>
          <a:p>
            <a:pPr>
              <a:lnSpc>
                <a:spcPts val="1120"/>
              </a:lnSpc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0 1</a:t>
            </a:r>
          </a:p>
          <a:p>
            <a:pPr>
              <a:lnSpc>
                <a:spcPts val="1120"/>
              </a:lnSpc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1 2  1 2</a:t>
            </a:r>
          </a:p>
          <a:p>
            <a:pPr>
              <a:lnSpc>
                <a:spcPts val="1120"/>
              </a:lnSpc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1 3  1 3  1 4</a:t>
            </a:r>
          </a:p>
          <a:p>
            <a:pPr>
              <a:lnSpc>
                <a:spcPts val="1120"/>
              </a:lnSpc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2 3</a:t>
            </a:r>
          </a:p>
          <a:p>
            <a:pPr>
              <a:lnSpc>
                <a:spcPts val="1120"/>
              </a:lnSpc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3 0</a:t>
            </a:r>
          </a:p>
          <a:p>
            <a:pPr>
              <a:lnSpc>
                <a:spcPts val="1120"/>
              </a:lnSpc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4 0  4 2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640"/>
              </a:lnSpc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% java PageRank 10000000</a:t>
            </a:r>
          </a:p>
          <a:p>
            <a:pPr>
              <a:lnSpc>
                <a:spcPts val="1640"/>
              </a:lnSpc>
              <a:spcBef>
                <a:spcPts val="6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Page ranks:</a:t>
            </a:r>
          </a:p>
          <a:p>
            <a:pPr>
              <a:lnSpc>
                <a:spcPts val="1640"/>
              </a:lnSpc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0.273  0.266  0.146  0.247  0.068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endParaRPr lang="en-US" sz="1100" dirty="0">
              <a:solidFill>
                <a:srgbClr val="4D9072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982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PageRank class</a:t>
            </a:r>
            <a:r>
              <a:rPr kumimoji="0" lang="en-US" sz="1600" dirty="0"/>
              <a:t> (all the pieces together, nothing new in this slide)</a:t>
            </a:r>
            <a:endParaRPr kumimoji="0" lang="en-US" sz="1800" dirty="0"/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12480" y="750548"/>
            <a:ext cx="6081831" cy="601745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86400" rIns="0" bIns="262800" anchor="t" anchorCtr="0"/>
          <a:lstStyle/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public class PageRank {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public static void main(String[] args) {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Creates an In object for representing the input (file)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In in = new In("web.dat");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int N = in.readInt();           </a:t>
            </a:r>
            <a:r>
              <a:rPr lang="en-US" sz="9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pages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int[][] nLink = new int[N][N];  </a:t>
            </a:r>
            <a:r>
              <a:rPr lang="en-US" sz="9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nLink[i][j]: number of links from page i to page j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int[] nLinks = new int[N];      </a:t>
            </a:r>
            <a:r>
              <a:rPr lang="en-US" sz="9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nLinks[i]: total number of outgoing links from page i</a:t>
            </a:r>
          </a:p>
          <a:p>
            <a:pPr>
              <a:spcBef>
                <a:spcPts val="0"/>
              </a:spcBef>
            </a:pPr>
            <a:endParaRPr lang="en-US" sz="900" dirty="0">
              <a:latin typeface="Consolas" panose="020B0609020204030204" pitchFamily="49" charset="0"/>
              <a:ea typeface="Consolas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Reads the links data and computes the link counts 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while (!in.isEmpty()) {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    int row = in.readInt(); 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    int col = in.readInt();     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    nLink[row][col]++;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    nLinks[row]++;  } 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Constructs the transition matrix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double[][] transition = new double[N][N];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for (int i = 0; i &lt; N; i++)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    for (int j = 0; j &lt; N; j++)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    	</a:t>
            </a:r>
            <a:r>
              <a:rPr lang="en-US" sz="8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transition[i][j] = .10 / N + .90 * ((double) nLink[i][j] / nLinks[i]); 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        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Computes the CDF's of the PDF's represented by the transition matrix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double[][] CDF = new double[N][N];     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for (int i = 0; i &lt; N; i++)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	CDF[i] = MyRandom.CDF(transition[i]);</a:t>
            </a:r>
          </a:p>
          <a:p>
            <a:pPr>
              <a:spcBef>
                <a:spcPts val="0"/>
              </a:spcBef>
            </a:pPr>
            <a:endParaRPr lang="en-US" sz="900" dirty="0">
              <a:latin typeface="Consolas" panose="020B0609020204030204" pitchFamily="49" charset="0"/>
              <a:ea typeface="Consolas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Simulates the behavior of a surfer who makes T random moves.</a:t>
            </a:r>
          </a:p>
          <a:p>
            <a:pPr>
              <a:spcBef>
                <a:spcPts val="0"/>
              </a:spcBef>
            </a:pPr>
            <a:r>
              <a:rPr lang="en-US" sz="9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// In each move, a random page is selected from the current page. </a:t>
            </a:r>
          </a:p>
          <a:p>
            <a:pPr>
              <a:spcBef>
                <a:spcPts val="0"/>
              </a:spcBef>
            </a:pPr>
            <a:r>
              <a:rPr lang="en-US" sz="9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// The random selection is made using the CDF of the current page.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int[] count = new int[N];            </a:t>
            </a:r>
            <a:r>
              <a:rPr lang="en-US" sz="9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how many times each page was visited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int T = Integer.parseInt(args[0]);   </a:t>
            </a:r>
            <a:r>
              <a:rPr lang="en-US" sz="9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number of moves</a:t>
            </a:r>
          </a:p>
          <a:p>
            <a:pPr>
              <a:spcBef>
                <a:spcPts val="0"/>
              </a:spcBef>
            </a:pPr>
            <a:r>
              <a:rPr lang="en-US" sz="9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          </a:t>
            </a: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int page = 0;  </a:t>
            </a:r>
            <a:r>
              <a:rPr lang="en-US" sz="9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Starts at page 0</a:t>
            </a:r>
            <a:endParaRPr lang="en-US" sz="900" dirty="0">
              <a:latin typeface="Consolas" panose="020B0609020204030204" pitchFamily="49" charset="0"/>
              <a:ea typeface="Consolas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// Makes T moves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for (int t = 0; t &lt; T; t++) {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    // Selects randomly which page to go to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    page = MyRandom.rnd(CDF[page]);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    count[page]++;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}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System.out.println("Page ranks:"); 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    for (int i = 0; i &lt; N; i++) { System.out.printf("%7.3f", (double) count[i] / T); }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sz="9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</a:rPr>
              <a:t>}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E5C369-956E-F4F9-B7E9-D2687DD2C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489" y="1918733"/>
            <a:ext cx="2905031" cy="2739922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180000" rIns="0" bIns="262800" anchor="t" anchorCtr="0"/>
          <a:lstStyle/>
          <a:p>
            <a:pPr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more web.dat</a:t>
            </a:r>
          </a:p>
          <a:p>
            <a:pPr>
              <a:lnSpc>
                <a:spcPts val="1120"/>
              </a:lnSpc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5</a:t>
            </a:r>
          </a:p>
          <a:p>
            <a:pPr>
              <a:lnSpc>
                <a:spcPts val="1120"/>
              </a:lnSpc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0 1</a:t>
            </a:r>
          </a:p>
          <a:p>
            <a:pPr>
              <a:lnSpc>
                <a:spcPts val="1120"/>
              </a:lnSpc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1 2  1 2</a:t>
            </a:r>
          </a:p>
          <a:p>
            <a:pPr>
              <a:lnSpc>
                <a:spcPts val="1120"/>
              </a:lnSpc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1 3  1 3  1 4</a:t>
            </a:r>
          </a:p>
          <a:p>
            <a:pPr>
              <a:lnSpc>
                <a:spcPts val="1120"/>
              </a:lnSpc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2 3</a:t>
            </a:r>
          </a:p>
          <a:p>
            <a:pPr>
              <a:lnSpc>
                <a:spcPts val="1120"/>
              </a:lnSpc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3 0</a:t>
            </a:r>
          </a:p>
          <a:p>
            <a:pPr>
              <a:lnSpc>
                <a:spcPts val="1120"/>
              </a:lnSpc>
              <a:spcBef>
                <a:spcPts val="300"/>
              </a:spcBef>
            </a:pPr>
            <a:r>
              <a:rPr lang="en-US" sz="1100" dirty="0">
                <a:solidFill>
                  <a:srgbClr val="000000"/>
                </a:solidFill>
                <a:latin typeface="Consolas"/>
                <a:cs typeface="Consolas"/>
              </a:rPr>
              <a:t>4 0  4 2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640"/>
              </a:lnSpc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% java PageRank 10000000</a:t>
            </a:r>
          </a:p>
          <a:p>
            <a:pPr>
              <a:lnSpc>
                <a:spcPts val="1640"/>
              </a:lnSpc>
              <a:spcBef>
                <a:spcPts val="6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Page ranks:</a:t>
            </a:r>
          </a:p>
          <a:p>
            <a:pPr>
              <a:lnSpc>
                <a:spcPts val="1640"/>
              </a:lnSpc>
              <a:spcBef>
                <a:spcPts val="200"/>
              </a:spcBef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0.273  0.266  0.146  0.247  0.068</a:t>
            </a:r>
            <a:endParaRPr lang="en-US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endParaRPr lang="en-US" sz="1100" dirty="0">
              <a:solidFill>
                <a:srgbClr val="4D9072"/>
              </a:solidFill>
              <a:latin typeface="Consolas" panose="020B0609020204030204" pitchFamily="49" charset="0"/>
              <a:ea typeface="Consolas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829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7A482-0683-BFA7-036B-59CFFA80B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 descr="OPENOAM">
            <a:extLst>
              <a:ext uri="{FF2B5EF4-FFF2-40B4-BE49-F238E27FC236}">
                <a16:creationId xmlns:a16="http://schemas.microsoft.com/office/drawing/2014/main" id="{E7ED48D3-E0E8-EEBD-6A21-2D504463F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Rectangle 7">
            <a:extLst>
              <a:ext uri="{FF2B5EF4-FFF2-40B4-BE49-F238E27FC236}">
                <a16:creationId xmlns:a16="http://schemas.microsoft.com/office/drawing/2014/main" id="{BF523B7E-A9CD-2B9B-6C53-5A90C9599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752600"/>
            <a:ext cx="617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>
              <a:defRPr/>
            </a:pPr>
            <a:r>
              <a:rPr lang="en-US" sz="2000" dirty="0">
                <a:solidFill>
                  <a:srgbClr val="737373"/>
                </a:solidFill>
                <a:latin typeface="Times New Roman"/>
                <a:cs typeface="Times New Roman"/>
              </a:rPr>
              <a:t>Lecture 5-1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80D1F0-A03B-326C-4541-5261C58BE00F}"/>
              </a:ext>
            </a:extLst>
          </p:cNvPr>
          <p:cNvSpPr txBox="1"/>
          <p:nvPr/>
        </p:nvSpPr>
        <p:spPr>
          <a:xfrm>
            <a:off x="1664169" y="2177909"/>
            <a:ext cx="5573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800" dirty="0">
                <a:latin typeface="Times New Roman"/>
                <a:cs typeface="Times New Roman"/>
              </a:rPr>
              <a:t>Two-Dimensional Arrays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483C987-6383-49FF-0763-3D6F8A717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CCCC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ts val="400"/>
              </a:spcBef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Introduction to Computer Science</a:t>
            </a:r>
          </a:p>
          <a:p>
            <a:pPr algn="l">
              <a:spcBef>
                <a:spcPts val="400"/>
              </a:spcBef>
              <a:defRPr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Reichman University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4FD0EBE-9F2E-7B37-E65F-D4C5DB399731}"/>
              </a:ext>
            </a:extLst>
          </p:cNvPr>
          <p:cNvGrpSpPr/>
          <p:nvPr/>
        </p:nvGrpSpPr>
        <p:grpSpPr>
          <a:xfrm>
            <a:off x="3013517" y="2972637"/>
            <a:ext cx="2874963" cy="2368470"/>
            <a:chOff x="2840038" y="2854325"/>
            <a:chExt cx="2874963" cy="2368470"/>
          </a:xfrm>
        </p:grpSpPr>
        <p:pic>
          <p:nvPicPr>
            <p:cNvPr id="4" name="Picture 2" descr="Javanotes 9, Section 7.6 -- Two-dimensional Arrays">
              <a:extLst>
                <a:ext uri="{FF2B5EF4-FFF2-40B4-BE49-F238E27FC236}">
                  <a16:creationId xmlns:a16="http://schemas.microsoft.com/office/drawing/2014/main" id="{24AA7962-27F3-2057-70EB-9983BEA776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0038" y="2854404"/>
              <a:ext cx="2874963" cy="23683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C9FF6C-0C3A-157C-5250-AD08C55CA6A3}"/>
                </a:ext>
              </a:extLst>
            </p:cNvPr>
            <p:cNvSpPr/>
            <p:nvPr/>
          </p:nvSpPr>
          <p:spPr bwMode="auto">
            <a:xfrm>
              <a:off x="3844925" y="2854325"/>
              <a:ext cx="1790700" cy="3227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538DF5-92DC-C7B3-E91C-28D82FFDC4E3}"/>
                </a:ext>
              </a:extLst>
            </p:cNvPr>
            <p:cNvSpPr/>
            <p:nvPr/>
          </p:nvSpPr>
          <p:spPr bwMode="auto">
            <a:xfrm>
              <a:off x="2876550" y="4579977"/>
              <a:ext cx="1790700" cy="32274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1998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2730" y="979176"/>
            <a:ext cx="7964525" cy="89656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600"/>
              </a:spcBef>
              <a:buClrTx/>
              <a:buSzPct val="100000"/>
            </a:pPr>
            <a:r>
              <a:rPr kumimoji="0" lang="en-US" u="sng" dirty="0">
                <a:solidFill>
                  <a:srgbClr val="000000"/>
                </a:solidFill>
                <a:latin typeface="Times New Roman"/>
                <a:cs typeface="Times New Roman"/>
              </a:rPr>
              <a:t>Technically speaking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ClrTx/>
              <a:buSzPct val="100000"/>
            </a:pPr>
            <a:r>
              <a:rPr kumimoji="0"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A 2D array is an array of 1D arrays</a:t>
            </a:r>
          </a:p>
          <a:p>
            <a:pPr marL="0" indent="0">
              <a:lnSpc>
                <a:spcPct val="100000"/>
              </a:lnSpc>
              <a:spcBef>
                <a:spcPts val="1600"/>
              </a:spcBef>
              <a:buClrTx/>
              <a:buSzPct val="100000"/>
            </a:pPr>
            <a:endParaRPr kumimoji="0"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7" name="Picture 6" descr="Picture 2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3504" y="851308"/>
            <a:ext cx="3114248" cy="3938393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864663D3-60F0-1645-B146-A0E82BD12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30" y="3725513"/>
            <a:ext cx="7964525" cy="2084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600"/>
              </a:spcBef>
              <a:buClrTx/>
              <a:buSzPct val="100000"/>
            </a:pPr>
            <a:r>
              <a:rPr kumimoji="0" lang="en-US" u="sng" kern="0" dirty="0">
                <a:solidFill>
                  <a:srgbClr val="000000"/>
                </a:solidFill>
                <a:latin typeface="Times New Roman"/>
                <a:cs typeface="Times New Roman"/>
              </a:rPr>
              <a:t>Conventions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kumimoji="0" 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 and column indexes start at 0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kumimoji="0" 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The </a:t>
            </a:r>
            <a:r>
              <a:rPr kumimoji="0" lang="en-US" sz="1600" kern="0" spc="1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(</a:t>
            </a:r>
            <a:r>
              <a:rPr kumimoji="0" lang="en-US" sz="1600" i="1" kern="0" spc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row</a:t>
            </a:r>
            <a:r>
              <a:rPr kumimoji="0" lang="en-US" sz="1600" kern="0" spc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,</a:t>
            </a:r>
            <a:r>
              <a:rPr kumimoji="0" lang="en-US" sz="1600" i="1" kern="0" spc="1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col</a:t>
            </a:r>
            <a:r>
              <a:rPr kumimoji="0" lang="en-US" sz="1600" kern="0" spc="15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)</a:t>
            </a:r>
            <a:r>
              <a:rPr kumimoji="0" 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charset="0"/>
                <a:cs typeface="Times New Roman" panose="02020603050405020304" pitchFamily="18" charset="0"/>
              </a:rPr>
              <a:t> element is accessed by</a:t>
            </a:r>
            <a:r>
              <a:rPr kumimoji="0" 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a[row][col]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kumimoji="0" 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rows:   </a:t>
            </a:r>
            <a:r>
              <a:rPr kumimoji="0" lang="en-US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a.length</a:t>
            </a:r>
          </a:p>
          <a:p>
            <a:pPr marL="285750" indent="-28575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kumimoji="0" lang="en-US" sz="16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elements in row i:    </a:t>
            </a:r>
            <a:r>
              <a:rPr kumimoji="0" lang="en-US" sz="12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a[i].length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2130110-2D11-6940-995F-6511CD1B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860" y="203538"/>
            <a:ext cx="7867548" cy="457200"/>
          </a:xfrm>
        </p:spPr>
        <p:txBody>
          <a:bodyPr/>
          <a:lstStyle/>
          <a:p>
            <a:r>
              <a:rPr lang="en-US" dirty="0"/>
              <a:t>Two dimensional arrays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FBD6646-9991-5667-877E-3C8D76276E29}"/>
              </a:ext>
            </a:extLst>
          </p:cNvPr>
          <p:cNvGrpSpPr/>
          <p:nvPr/>
        </p:nvGrpSpPr>
        <p:grpSpPr>
          <a:xfrm>
            <a:off x="1608020" y="2710549"/>
            <a:ext cx="3504263" cy="589007"/>
            <a:chOff x="1862867" y="3413198"/>
            <a:chExt cx="3504263" cy="589007"/>
          </a:xfrm>
        </p:grpSpPr>
        <p:sp>
          <p:nvSpPr>
            <p:cNvPr id="3" name="AutoShape 13">
              <a:extLst>
                <a:ext uri="{FF2B5EF4-FFF2-40B4-BE49-F238E27FC236}">
                  <a16:creationId xmlns:a16="http://schemas.microsoft.com/office/drawing/2014/main" id="{FB329A35-37A7-3534-6460-A52F7BCC3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2867" y="3413198"/>
              <a:ext cx="3114248" cy="589007"/>
            </a:xfrm>
            <a:prstGeom prst="roundRect">
              <a:avLst>
                <a:gd name="adj" fmla="val 16667"/>
              </a:avLst>
            </a:prstGeom>
            <a:solidFill>
              <a:srgbClr val="FFF0D6"/>
            </a:solidFill>
            <a:ln w="19050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rIns="0" anchor="ctr"/>
            <a:lstStyle/>
            <a:p>
              <a:pPr algn="ctr">
                <a:lnSpc>
                  <a:spcPct val="100000"/>
                </a:lnSpc>
                <a:spcBef>
                  <a:spcPts val="600"/>
                </a:spcBef>
                <a:buClrTx/>
                <a:buSzPct val="100000"/>
              </a:pPr>
              <a:r>
                <a:rPr kumimoji="0" lang="en-US" sz="1200" dirty="0">
                  <a:solidFill>
                    <a:srgbClr val="000000"/>
                  </a:solidFill>
                  <a:latin typeface="Times New Roman" charset="0"/>
                  <a:ea typeface="Times New Roman" charset="0"/>
                  <a:cs typeface="Times New Roman" charset="0"/>
                </a:rPr>
                <a:t>“Row” </a:t>
              </a:r>
              <a:r>
                <a:rPr kumimoji="0" lang="en-US" sz="1100" dirty="0">
                  <a:solidFill>
                    <a:srgbClr val="000000"/>
                  </a:solidFill>
                  <a:latin typeface="Consolas"/>
                  <a:cs typeface="Consolas"/>
                </a:rPr>
                <a:t>a[i]</a:t>
              </a:r>
              <a:r>
                <a:rPr kumimoji="0" lang="en-US" sz="12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is a 1D array whose elements are:</a:t>
              </a:r>
            </a:p>
            <a:p>
              <a:pPr algn="ctr">
                <a:lnSpc>
                  <a:spcPct val="100000"/>
                </a:lnSpc>
                <a:spcBef>
                  <a:spcPts val="600"/>
                </a:spcBef>
                <a:buClrTx/>
                <a:buSzPct val="100000"/>
              </a:pPr>
              <a:r>
                <a:rPr kumimoji="0" lang="en-US" sz="1100" dirty="0">
                  <a:solidFill>
                    <a:srgbClr val="000000"/>
                  </a:solidFill>
                  <a:latin typeface="Consolas"/>
                  <a:cs typeface="Consolas"/>
                </a:rPr>
                <a:t>a[i][0], a[i][1], a[i][2]</a:t>
              </a:r>
            </a:p>
          </p:txBody>
        </p:sp>
        <p:cxnSp>
          <p:nvCxnSpPr>
            <p:cNvPr id="4" name="AutoShape 15">
              <a:extLst>
                <a:ext uri="{FF2B5EF4-FFF2-40B4-BE49-F238E27FC236}">
                  <a16:creationId xmlns:a16="http://schemas.microsoft.com/office/drawing/2014/main" id="{C4753959-28FF-EAA7-C038-DB5DE960DBB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977115" y="3707161"/>
              <a:ext cx="390015" cy="0"/>
            </a:xfrm>
            <a:prstGeom prst="straightConnector1">
              <a:avLst/>
            </a:prstGeom>
            <a:noFill/>
            <a:ln w="19050">
              <a:solidFill>
                <a:schemeClr val="bg1">
                  <a:lumMod val="65000"/>
                </a:schemeClr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9792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Example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A3001E99-3FE5-78DE-F36E-2B74BF596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60" y="659761"/>
            <a:ext cx="5046260" cy="582105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80000" tIns="144000" rIns="182880" bIns="93600" anchor="t" anchorCtr="0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Computes the sums of the rows in a table.</a:t>
            </a:r>
          </a:p>
          <a:p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Stores the sums in the rightmost column.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class SumOfRow {</a:t>
            </a:r>
            <a:endParaRPr lang="en-I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endParaRPr lang="en-US" sz="1200" dirty="0">
              <a:latin typeface="Consolas" panose="020B0609020204030204" pitchFamily="49" charset="0"/>
              <a:ea typeface="Monaco"/>
              <a:cs typeface="Consolas" panose="020B0609020204030204" pitchFamily="49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4A5A33E-55BA-B34F-45D0-DDF67DC2C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7064" y="1986513"/>
            <a:ext cx="1775346" cy="17697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80000" tIns="137160" rIns="182880" bIns="137160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java SumOfRow</a:t>
            </a:r>
          </a:p>
          <a:p>
            <a:pPr>
              <a:spcBef>
                <a:spcPts val="600"/>
              </a:spcBef>
            </a:pPr>
            <a:r>
              <a:rPr lang="en-IL" sz="1200" dirty="0">
                <a:solidFill>
                  <a:srgbClr val="000000"/>
                </a:solidFill>
                <a:latin typeface="Menlo-Regular" panose="020B0609030804020204" pitchFamily="49" charset="0"/>
              </a:rPr>
              <a:t> 6  10   6  22</a:t>
            </a:r>
          </a:p>
          <a:p>
            <a:pPr>
              <a:spcBef>
                <a:spcPts val="600"/>
              </a:spcBef>
            </a:pPr>
            <a:r>
              <a:rPr lang="en-IL" sz="1200" dirty="0">
                <a:solidFill>
                  <a:srgbClr val="000000"/>
                </a:solidFill>
                <a:latin typeface="Menlo-Regular" panose="020B0609030804020204" pitchFamily="49" charset="0"/>
              </a:rPr>
              <a:t> 7  11  17  35</a:t>
            </a:r>
          </a:p>
          <a:p>
            <a:pPr>
              <a:spcBef>
                <a:spcPts val="600"/>
              </a:spcBef>
            </a:pPr>
            <a:r>
              <a:rPr lang="en-IL" sz="1200" dirty="0">
                <a:solidFill>
                  <a:srgbClr val="000000"/>
                </a:solidFill>
                <a:latin typeface="Menlo-Regular" panose="020B0609030804020204" pitchFamily="49" charset="0"/>
              </a:rPr>
              <a:t> 3  15   1  19</a:t>
            </a:r>
          </a:p>
          <a:p>
            <a:pPr>
              <a:spcBef>
                <a:spcPts val="600"/>
              </a:spcBef>
            </a:pPr>
            <a:r>
              <a:rPr lang="en-IL" sz="1200" dirty="0">
                <a:solidFill>
                  <a:srgbClr val="000000"/>
                </a:solidFill>
                <a:latin typeface="Menlo-Regular" panose="020B0609030804020204" pitchFamily="49" charset="0"/>
              </a:rPr>
              <a:t>14   6  13  33</a:t>
            </a:r>
          </a:p>
          <a:p>
            <a:pPr>
              <a:spcBef>
                <a:spcPts val="600"/>
              </a:spcBef>
            </a:pPr>
            <a:r>
              <a:rPr lang="en-IL" sz="1200" dirty="0">
                <a:solidFill>
                  <a:srgbClr val="000000"/>
                </a:solidFill>
                <a:latin typeface="Menlo-Regular" panose="020B0609030804020204" pitchFamily="49" charset="0"/>
              </a:rPr>
              <a:t>13   6   0  19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222BAB92-6E3A-80B9-BE96-736D8233F1AD}"/>
              </a:ext>
            </a:extLst>
          </p:cNvPr>
          <p:cNvSpPr/>
          <p:nvPr/>
        </p:nvSpPr>
        <p:spPr>
          <a:xfrm>
            <a:off x="7172421" y="4065359"/>
            <a:ext cx="939839" cy="552940"/>
          </a:xfrm>
          <a:prstGeom prst="wedgeRoundRectCallout">
            <a:avLst>
              <a:gd name="adj1" fmla="val -18797"/>
              <a:gd name="adj2" fmla="val -122186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Ins="0" rtlCol="0" anchor="ctr" anchorCtr="0"/>
          <a:lstStyle/>
          <a:p>
            <a:pPr marL="0" lvl="1" indent="0"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None/>
            </a:pPr>
            <a:r>
              <a:rPr kumimoji="0" lang="en-US" sz="1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sum of each row</a:t>
            </a:r>
          </a:p>
        </p:txBody>
      </p:sp>
    </p:spTree>
    <p:extLst>
      <p:ext uri="{BB962C8B-B14F-4D97-AF65-F5344CB8AC3E}">
        <p14:creationId xmlns:p14="http://schemas.microsoft.com/office/powerpoint/2010/main" val="416269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Example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A9B2A86D-AFB7-2AAD-CF8D-07268964EC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60" y="659761"/>
            <a:ext cx="5046260" cy="582105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80000" tIns="144000" rIns="182880" bIns="93600" anchor="t" anchorCtr="0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Computes the sums of the rows in a table.</a:t>
            </a:r>
          </a:p>
          <a:p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Stores the sums in the rightmost column.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class SumOfRow {</a:t>
            </a:r>
            <a:endParaRPr lang="en-I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args) {</a:t>
            </a:r>
            <a:endParaRPr lang="en-I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Defines a 5 by 4 2D array, and puts random values in the</a:t>
            </a:r>
          </a:p>
          <a:p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// range 0...19 in the leftmost 3 columns, for testing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int[][] arr = new int[5][4];</a:t>
            </a:r>
          </a:p>
          <a:p>
            <a:endParaRPr lang="en-I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 (int i = 0; i &lt; 5; i++) 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for (int j = 0; j &lt; 3; j++)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arr[i][j] = (int) (20 * Math.random()); </a:t>
            </a:r>
          </a:p>
          <a:p>
            <a:r>
              <a:rPr lang="en-I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} </a:t>
            </a:r>
          </a:p>
          <a:p>
            <a:r>
              <a:rPr lang="en-I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Stores the sum of each row at the rightmost column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 (int i = 0; i &lt; 5; i++) 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int sum = 0;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for (int j = 0; j &lt; 3; j++)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sum = sum + arr[i][j]; </a:t>
            </a:r>
          </a:p>
          <a:p>
            <a:r>
              <a:rPr lang="en-I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arr[i][3] = sum; </a:t>
            </a:r>
          </a:p>
          <a:p>
            <a:r>
              <a:rPr lang="en-I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spcBef>
                <a:spcPts val="600"/>
              </a:spcBef>
            </a:pPr>
            <a:endParaRPr lang="en-US" sz="1200" dirty="0">
              <a:latin typeface="Consolas" panose="020B0609020204030204" pitchFamily="49" charset="0"/>
              <a:ea typeface="Monaco"/>
              <a:cs typeface="Consolas" panose="020B0609020204030204" pitchFamily="49" charset="0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9EDAC6A-7D09-D2F6-F1B8-76016064B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7064" y="1986513"/>
            <a:ext cx="1775346" cy="17697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80000" tIns="137160" rIns="182880" bIns="137160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java SumOfRow</a:t>
            </a:r>
          </a:p>
          <a:p>
            <a:pPr>
              <a:spcBef>
                <a:spcPts val="600"/>
              </a:spcBef>
            </a:pPr>
            <a:r>
              <a:rPr lang="en-IL" sz="1200" dirty="0">
                <a:solidFill>
                  <a:srgbClr val="000000"/>
                </a:solidFill>
                <a:latin typeface="Menlo-Regular" panose="020B0609030804020204" pitchFamily="49" charset="0"/>
              </a:rPr>
              <a:t> 6  10   6  22</a:t>
            </a:r>
          </a:p>
          <a:p>
            <a:pPr>
              <a:spcBef>
                <a:spcPts val="600"/>
              </a:spcBef>
            </a:pPr>
            <a:r>
              <a:rPr lang="en-IL" sz="1200" dirty="0">
                <a:solidFill>
                  <a:srgbClr val="000000"/>
                </a:solidFill>
                <a:latin typeface="Menlo-Regular" panose="020B0609030804020204" pitchFamily="49" charset="0"/>
              </a:rPr>
              <a:t> 7  11  17  35</a:t>
            </a:r>
          </a:p>
          <a:p>
            <a:pPr>
              <a:spcBef>
                <a:spcPts val="600"/>
              </a:spcBef>
            </a:pPr>
            <a:r>
              <a:rPr lang="en-IL" sz="1200" dirty="0">
                <a:solidFill>
                  <a:srgbClr val="000000"/>
                </a:solidFill>
                <a:latin typeface="Menlo-Regular" panose="020B0609030804020204" pitchFamily="49" charset="0"/>
              </a:rPr>
              <a:t> 3  15   1  19</a:t>
            </a:r>
          </a:p>
          <a:p>
            <a:pPr>
              <a:spcBef>
                <a:spcPts val="600"/>
              </a:spcBef>
            </a:pPr>
            <a:r>
              <a:rPr lang="en-IL" sz="1200" dirty="0">
                <a:solidFill>
                  <a:srgbClr val="000000"/>
                </a:solidFill>
                <a:latin typeface="Menlo-Regular" panose="020B0609030804020204" pitchFamily="49" charset="0"/>
              </a:rPr>
              <a:t>14   6  13  33</a:t>
            </a:r>
          </a:p>
          <a:p>
            <a:pPr>
              <a:spcBef>
                <a:spcPts val="600"/>
              </a:spcBef>
            </a:pPr>
            <a:r>
              <a:rPr lang="en-IL" sz="1200" dirty="0">
                <a:solidFill>
                  <a:srgbClr val="000000"/>
                </a:solidFill>
                <a:latin typeface="Menlo-Regular" panose="020B0609030804020204" pitchFamily="49" charset="0"/>
              </a:rPr>
              <a:t>13   6   0  19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F1775A20-60E5-5A72-2456-E6FAFB98B03B}"/>
              </a:ext>
            </a:extLst>
          </p:cNvPr>
          <p:cNvSpPr/>
          <p:nvPr/>
        </p:nvSpPr>
        <p:spPr>
          <a:xfrm>
            <a:off x="7172421" y="4065359"/>
            <a:ext cx="939839" cy="552940"/>
          </a:xfrm>
          <a:prstGeom prst="wedgeRoundRectCallout">
            <a:avLst>
              <a:gd name="adj1" fmla="val -18797"/>
              <a:gd name="adj2" fmla="val -122186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Ins="0" rtlCol="0" anchor="ctr" anchorCtr="0"/>
          <a:lstStyle/>
          <a:p>
            <a:pPr marL="0" lvl="1" indent="0"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None/>
            </a:pPr>
            <a:r>
              <a:rPr kumimoji="0" lang="en-US" sz="1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sum of each row</a:t>
            </a:r>
          </a:p>
        </p:txBody>
      </p:sp>
    </p:spTree>
    <p:extLst>
      <p:ext uri="{BB962C8B-B14F-4D97-AF65-F5344CB8AC3E}">
        <p14:creationId xmlns:p14="http://schemas.microsoft.com/office/powerpoint/2010/main" val="421812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Example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00160" y="659761"/>
            <a:ext cx="5046260" cy="582105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80000" tIns="144000" rIns="182880" bIns="93600" anchor="t" anchorCtr="0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Computes the sums of the rows in a table.</a:t>
            </a:r>
          </a:p>
          <a:p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Stores the sums in the rightmost column.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public class SumOfRow {</a:t>
            </a:r>
            <a:endParaRPr lang="en-I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public static void main(String[] args) {</a:t>
            </a:r>
            <a:endParaRPr lang="en-I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Defines a 5 by 4 2D array, and puts random values in the</a:t>
            </a:r>
          </a:p>
          <a:p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// range 0...19 in the leftmost 3 columns, for testing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int[][] arr = new int[5][4];</a:t>
            </a:r>
          </a:p>
          <a:p>
            <a:endParaRPr lang="en-IL" sz="12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 (int i = 0; i &lt; 5; i++) 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for (int j = 0; j &lt; 3; j++)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arr[i][j] = (int) (20 * Math.random()); </a:t>
            </a:r>
          </a:p>
          <a:p>
            <a:r>
              <a:rPr lang="en-I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} </a:t>
            </a:r>
          </a:p>
          <a:p>
            <a:r>
              <a:rPr lang="en-I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Stores the sum of each row at the rightmost column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for (int i = 0; i &lt; 5; i++) 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int sum = 0;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for (int j = 0; j &lt; 3; j++)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sum = sum + arr[i][j]; </a:t>
            </a:r>
          </a:p>
          <a:p>
            <a:r>
              <a:rPr lang="en-I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arr[i][3] = sum; </a:t>
            </a:r>
          </a:p>
          <a:p>
            <a:r>
              <a:rPr lang="en-I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pPr>
              <a:spcBef>
                <a:spcPts val="600"/>
              </a:spcBef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Prints the array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for (int i = 0; i &lt; 5; i++) 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for (int j = 0; j &lt; 4; j++) {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System.out.printf("%4s", arr[i][j]);</a:t>
            </a:r>
          </a:p>
          <a:p>
            <a:r>
              <a:rPr lang="en-I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} </a:t>
            </a:r>
          </a:p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    System.out.println(); </a:t>
            </a:r>
          </a:p>
          <a:p>
            <a:pPr>
              <a:lnSpc>
                <a:spcPts val="1200"/>
              </a:lnSpc>
            </a:pPr>
            <a:r>
              <a:rPr lang="en-IL" sz="1200" dirty="0">
                <a:latin typeface="Consolas" panose="020B0609020204030204" pitchFamily="49" charset="0"/>
                <a:cs typeface="Consolas" panose="020B0609020204030204" pitchFamily="49" charset="0"/>
              </a:rPr>
              <a:t>        } </a:t>
            </a:r>
          </a:p>
          <a:p>
            <a:pPr>
              <a:lnSpc>
                <a:spcPts val="1200"/>
              </a:lnSpc>
            </a:pPr>
            <a:r>
              <a:rPr lang="en-IL" sz="1200" dirty="0">
                <a:latin typeface="Consolas" panose="020B0609020204030204" pitchFamily="49" charset="0"/>
                <a:cs typeface="Consolas" panose="020B0609020204030204" pitchFamily="49" charset="0"/>
              </a:rPr>
              <a:t>    } </a:t>
            </a:r>
          </a:p>
          <a:p>
            <a:pPr>
              <a:lnSpc>
                <a:spcPts val="1200"/>
              </a:lnSpc>
            </a:pPr>
            <a:r>
              <a:rPr lang="en-IL" sz="12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sz="1200" dirty="0">
              <a:latin typeface="Consolas" panose="020B0609020204030204" pitchFamily="49" charset="0"/>
              <a:ea typeface="Monaco"/>
              <a:cs typeface="Consolas" panose="020B0609020204030204" pitchFamily="49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077064" y="1986513"/>
            <a:ext cx="1775346" cy="176971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80000" tIns="137160" rIns="182880" bIns="137160">
            <a:prstTxWarp prst="textNoShape">
              <a:avLst/>
            </a:prstTxWarp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Menlo"/>
                <a:ea typeface="Menlo"/>
                <a:cs typeface="Menlo"/>
              </a:rPr>
              <a:t>% java SumOfRow</a:t>
            </a:r>
          </a:p>
          <a:p>
            <a:pPr>
              <a:spcBef>
                <a:spcPts val="600"/>
              </a:spcBef>
            </a:pPr>
            <a:r>
              <a:rPr lang="en-IL" sz="1200" dirty="0">
                <a:solidFill>
                  <a:srgbClr val="000000"/>
                </a:solidFill>
                <a:latin typeface="Menlo-Regular" panose="020B0609030804020204" pitchFamily="49" charset="0"/>
              </a:rPr>
              <a:t> 6  10   6  22</a:t>
            </a:r>
          </a:p>
          <a:p>
            <a:pPr>
              <a:spcBef>
                <a:spcPts val="600"/>
              </a:spcBef>
            </a:pPr>
            <a:r>
              <a:rPr lang="en-IL" sz="1200" dirty="0">
                <a:solidFill>
                  <a:srgbClr val="000000"/>
                </a:solidFill>
                <a:latin typeface="Menlo-Regular" panose="020B0609030804020204" pitchFamily="49" charset="0"/>
              </a:rPr>
              <a:t> 7  11  17  35</a:t>
            </a:r>
          </a:p>
          <a:p>
            <a:pPr>
              <a:spcBef>
                <a:spcPts val="600"/>
              </a:spcBef>
            </a:pPr>
            <a:r>
              <a:rPr lang="en-IL" sz="1200" dirty="0">
                <a:solidFill>
                  <a:srgbClr val="000000"/>
                </a:solidFill>
                <a:latin typeface="Menlo-Regular" panose="020B0609030804020204" pitchFamily="49" charset="0"/>
              </a:rPr>
              <a:t> 3  15   1  19</a:t>
            </a:r>
          </a:p>
          <a:p>
            <a:pPr>
              <a:spcBef>
                <a:spcPts val="600"/>
              </a:spcBef>
            </a:pPr>
            <a:r>
              <a:rPr lang="en-IL" sz="1200" dirty="0">
                <a:solidFill>
                  <a:srgbClr val="000000"/>
                </a:solidFill>
                <a:latin typeface="Menlo-Regular" panose="020B0609030804020204" pitchFamily="49" charset="0"/>
              </a:rPr>
              <a:t>14   6  13  33</a:t>
            </a:r>
          </a:p>
          <a:p>
            <a:pPr>
              <a:spcBef>
                <a:spcPts val="600"/>
              </a:spcBef>
            </a:pPr>
            <a:r>
              <a:rPr lang="en-IL" sz="1200" dirty="0">
                <a:solidFill>
                  <a:srgbClr val="000000"/>
                </a:solidFill>
                <a:latin typeface="Menlo-Regular" panose="020B0609030804020204" pitchFamily="49" charset="0"/>
              </a:rPr>
              <a:t>13   6   0  19</a:t>
            </a:r>
            <a:endParaRPr lang="en-US" sz="1200" dirty="0">
              <a:latin typeface="Consolas"/>
              <a:cs typeface="Consolas"/>
            </a:endParaRPr>
          </a:p>
        </p:txBody>
      </p:sp>
      <p:sp>
        <p:nvSpPr>
          <p:cNvPr id="2" name="AutoShape 13">
            <a:extLst>
              <a:ext uri="{FF2B5EF4-FFF2-40B4-BE49-F238E27FC236}">
                <a16:creationId xmlns:a16="http://schemas.microsoft.com/office/drawing/2014/main" id="{D8656F41-83D1-2A61-1077-532ED3125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4958" y="5300992"/>
            <a:ext cx="3132773" cy="35718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Ins="0" anchor="ctr"/>
          <a:lstStyle/>
          <a:p>
            <a:pPr marL="0" lvl="1" indent="0"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None/>
            </a:pPr>
            <a:r>
              <a:rPr kumimoji="0" lang="en-US" sz="1200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Prints the value using 4 positions, right justified.</a:t>
            </a:r>
          </a:p>
        </p:txBody>
      </p:sp>
      <p:cxnSp>
        <p:nvCxnSpPr>
          <p:cNvPr id="3" name="AutoShape 15">
            <a:extLst>
              <a:ext uri="{FF2B5EF4-FFF2-40B4-BE49-F238E27FC236}">
                <a16:creationId xmlns:a16="http://schemas.microsoft.com/office/drawing/2014/main" id="{B2D9A69B-9509-ABA3-5C54-495CAE476F67}"/>
              </a:ext>
            </a:extLst>
          </p:cNvPr>
          <p:cNvCxnSpPr>
            <a:cxnSpLocks noChangeShapeType="1"/>
            <a:stCxn id="2" idx="1"/>
          </p:cNvCxnSpPr>
          <p:nvPr/>
        </p:nvCxnSpPr>
        <p:spPr bwMode="auto">
          <a:xfrm flipH="1">
            <a:off x="5193610" y="5479584"/>
            <a:ext cx="251348" cy="0"/>
          </a:xfrm>
          <a:prstGeom prst="straightConnector1">
            <a:avLst/>
          </a:prstGeom>
          <a:noFill/>
          <a:ln w="19050">
            <a:solidFill>
              <a:schemeClr val="bg1">
                <a:lumMod val="65000"/>
              </a:schemeClr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3FDBA8EE-81BD-6D73-B1FC-558DCA13F3FC}"/>
              </a:ext>
            </a:extLst>
          </p:cNvPr>
          <p:cNvSpPr/>
          <p:nvPr/>
        </p:nvSpPr>
        <p:spPr>
          <a:xfrm>
            <a:off x="7172421" y="4065359"/>
            <a:ext cx="939839" cy="552940"/>
          </a:xfrm>
          <a:prstGeom prst="wedgeRoundRectCallout">
            <a:avLst>
              <a:gd name="adj1" fmla="val -18797"/>
              <a:gd name="adj2" fmla="val -122186"/>
              <a:gd name="adj3" fmla="val 16667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46800" rIns="0" rtlCol="0" anchor="ctr" anchorCtr="0"/>
          <a:lstStyle/>
          <a:p>
            <a:pPr marL="0" lvl="1" indent="0">
              <a:lnSpc>
                <a:spcPct val="100000"/>
              </a:lnSpc>
              <a:spcBef>
                <a:spcPts val="600"/>
              </a:spcBef>
              <a:buClr>
                <a:schemeClr val="bg1"/>
              </a:buClr>
              <a:buNone/>
            </a:pPr>
            <a:r>
              <a:rPr kumimoji="0" lang="en-US" sz="1400" dirty="0">
                <a:solidFill>
                  <a:schemeClr val="bg1">
                    <a:lumMod val="50000"/>
                  </a:schemeClr>
                </a:solidFill>
                <a:latin typeface="Times New Roman" charset="0"/>
                <a:ea typeface="Times New Roman" charset="0"/>
                <a:cs typeface="Times New Roman" charset="0"/>
              </a:rPr>
              <a:t>sum of each row</a:t>
            </a:r>
          </a:p>
        </p:txBody>
      </p:sp>
    </p:spTree>
    <p:extLst>
      <p:ext uri="{BB962C8B-B14F-4D97-AF65-F5344CB8AC3E}">
        <p14:creationId xmlns:p14="http://schemas.microsoft.com/office/powerpoint/2010/main" val="762534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FA23C2-722D-C3A8-F5EB-7819C421C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328" y="1051271"/>
            <a:ext cx="5889599" cy="3878180"/>
          </a:xfrm>
        </p:spPr>
        <p:txBody>
          <a:bodyPr>
            <a:noAutofit/>
          </a:bodyPr>
          <a:lstStyle/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2D arrays: Basic concepts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Example: Matrix operations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Internal view of 2D arrays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solidFill>
                  <a:schemeClr val="tx1"/>
                </a:solidFill>
                <a:latin typeface="Times New Roman" charset="0"/>
                <a:ea typeface="Times New Roman" charset="0"/>
                <a:cs typeface="Times New Roman" charset="0"/>
              </a:rPr>
              <a:t>Aside </a:t>
            </a:r>
            <a:r>
              <a:rPr lang="en-US" dirty="0">
                <a:solidFill>
                  <a:schemeClr val="tx1"/>
                </a:solidFill>
                <a:latin typeface="Times New Roman" charset="0"/>
                <a:cs typeface="Times New Roman" charset="0"/>
              </a:rPr>
              <a:t>topic: Reading data from a file</a:t>
            </a:r>
          </a:p>
          <a:p>
            <a:pPr marL="365125" lvl="2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PageRank algorithm </a:t>
            </a:r>
            <a:r>
              <a:rPr lang="en-US" sz="1400" dirty="0">
                <a:latin typeface="Times New Roman" charset="0"/>
                <a:ea typeface="Times New Roman" charset="0"/>
                <a:cs typeface="Times New Roman" charset="0"/>
              </a:rPr>
              <a:t>(example of 2D array processing)</a:t>
            </a:r>
            <a:endParaRPr lang="en-US" dirty="0">
              <a:solidFill>
                <a:schemeClr val="tx1"/>
              </a:solidFill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860" y="223203"/>
            <a:ext cx="7867548" cy="457200"/>
          </a:xfrm>
        </p:spPr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46664488-A609-C709-CE10-087820C234B2}"/>
              </a:ext>
            </a:extLst>
          </p:cNvPr>
          <p:cNvSpPr/>
          <p:nvPr/>
        </p:nvSpPr>
        <p:spPr bwMode="auto">
          <a:xfrm>
            <a:off x="1407796" y="1564483"/>
            <a:ext cx="464457" cy="37737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8BE915-16B0-BDE0-ECD3-8AA2F675CC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869" r="17798"/>
          <a:stretch/>
        </p:blipFill>
        <p:spPr>
          <a:xfrm>
            <a:off x="1626619" y="1125759"/>
            <a:ext cx="254908" cy="24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3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Matrix operations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162538" y="17389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DA6164C-92BA-BE44-9A9D-BBC968BDCA55}"/>
              </a:ext>
            </a:extLst>
          </p:cNvPr>
          <p:cNvGrpSpPr/>
          <p:nvPr/>
        </p:nvGrpSpPr>
        <p:grpSpPr>
          <a:xfrm>
            <a:off x="485860" y="1417465"/>
            <a:ext cx="7547908" cy="2149434"/>
            <a:chOff x="937847" y="2430640"/>
            <a:chExt cx="7547908" cy="2149434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r="60162"/>
            <a:stretch/>
          </p:blipFill>
          <p:spPr>
            <a:xfrm>
              <a:off x="937847" y="2442306"/>
              <a:ext cx="2666639" cy="1367694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E976B22-5B5E-B34E-B55B-3AAA09B09D95}"/>
                </a:ext>
              </a:extLst>
            </p:cNvPr>
            <p:cNvGrpSpPr/>
            <p:nvPr/>
          </p:nvGrpSpPr>
          <p:grpSpPr>
            <a:xfrm>
              <a:off x="3722079" y="2430640"/>
              <a:ext cx="4190998" cy="1367694"/>
              <a:chOff x="3722079" y="2430640"/>
              <a:chExt cx="4190998" cy="1367694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 rotWithShape="1">
              <a:blip r:embed="rId3"/>
              <a:srcRect l="39651" r="25157"/>
              <a:stretch/>
            </p:blipFill>
            <p:spPr>
              <a:xfrm>
                <a:off x="3722079" y="2430640"/>
                <a:ext cx="2355662" cy="1367694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 rotWithShape="1">
              <a:blip r:embed="rId3"/>
              <a:srcRect l="74146"/>
              <a:stretch/>
            </p:blipFill>
            <p:spPr>
              <a:xfrm>
                <a:off x="6182484" y="2430640"/>
                <a:ext cx="1730593" cy="1367694"/>
              </a:xfrm>
              <a:prstGeom prst="rect">
                <a:avLst/>
              </a:prstGeom>
            </p:spPr>
          </p:pic>
        </p:grpSp>
        <p:sp>
          <p:nvSpPr>
            <p:cNvPr id="13" name="Rectangle 3"/>
            <p:cNvSpPr txBox="1">
              <a:spLocks noChangeArrowheads="1"/>
            </p:cNvSpPr>
            <p:nvPr/>
          </p:nvSpPr>
          <p:spPr bwMode="auto">
            <a:xfrm>
              <a:off x="1070194" y="3821875"/>
              <a:ext cx="7415561" cy="758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1000"/>
                </a:spcBef>
                <a:buClrTx/>
                <a:buSzPct val="100000"/>
              </a:pPr>
              <a:r>
                <a:rPr kumimoji="0"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Precondition: The two matrices must have the same dimensions.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38952A49-A2C2-2C26-8F04-236AE7D60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207" y="796956"/>
            <a:ext cx="7415561" cy="75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0"/>
              </a:spcBef>
              <a:buClrTx/>
              <a:buSzPct val="100000"/>
            </a:pPr>
            <a:r>
              <a:rPr kumimoji="0" lang="en-US" sz="2000" u="sng" dirty="0">
                <a:solidFill>
                  <a:srgbClr val="000000"/>
                </a:solidFill>
                <a:latin typeface="Times New Roman"/>
                <a:cs typeface="Times New Roman"/>
              </a:rPr>
              <a:t>Addition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1815106-8A18-AE29-7F8A-E7459FE35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9179" y="3429000"/>
            <a:ext cx="4178526" cy="2589744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180000" tIns="180000" rIns="182880" bIns="46800" anchor="ctr" anchorCtr="0">
            <a:prstTxWarp prst="textNoShape">
              <a:avLst/>
            </a:prstTxWarp>
            <a:noAutofit/>
          </a:bodyPr>
          <a:lstStyle/>
          <a:p>
            <a:pPr>
              <a:lnSpc>
                <a:spcPts val="1740"/>
              </a:lnSpc>
              <a:spcBef>
                <a:spcPts val="300"/>
              </a:spcBef>
            </a:pPr>
            <a:r>
              <a:rPr lang="en-US" sz="1400" dirty="0"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 </a:t>
            </a:r>
            <a:r>
              <a:rPr lang="en-US" sz="1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Computes the matrix addition sum = m1 + m2</a:t>
            </a:r>
          </a:p>
          <a:p>
            <a:pPr>
              <a:lnSpc>
                <a:spcPts val="1740"/>
              </a:lnSpc>
              <a:spcBef>
                <a:spcPts val="0"/>
              </a:spcBef>
            </a:pPr>
            <a:r>
              <a:rPr lang="en-US" sz="1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Assumes that m1, m2 have the same dimensions</a:t>
            </a:r>
          </a:p>
          <a:p>
            <a:pPr>
              <a:lnSpc>
                <a:spcPts val="1740"/>
              </a:lnSpc>
              <a:spcBef>
                <a:spcPts val="300"/>
              </a:spcBef>
            </a:pPr>
            <a:r>
              <a:rPr lang="en-US" sz="1200" dirty="0">
                <a:latin typeface="Consolas"/>
                <a:ea typeface="Monaco"/>
                <a:cs typeface="Consolas"/>
              </a:rPr>
              <a:t>int N = m1.length;  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Monaco"/>
                <a:cs typeface="Consolas"/>
              </a:rPr>
              <a:t>  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//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number of rows</a:t>
            </a:r>
          </a:p>
          <a:p>
            <a:pPr>
              <a:lnSpc>
                <a:spcPts val="1740"/>
              </a:lnSpc>
              <a:spcBef>
                <a:spcPts val="300"/>
              </a:spcBef>
            </a:pPr>
            <a:r>
              <a:rPr lang="en-US" sz="1200" dirty="0">
                <a:latin typeface="Consolas"/>
                <a:ea typeface="Monaco"/>
                <a:cs typeface="Consolas"/>
              </a:rPr>
              <a:t>int M = m1[0].length;  </a:t>
            </a:r>
            <a:r>
              <a:rPr lang="en-US" sz="12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//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number of columns</a:t>
            </a:r>
          </a:p>
          <a:p>
            <a:pPr>
              <a:lnSpc>
                <a:spcPts val="1540"/>
              </a:lnSpc>
              <a:spcBef>
                <a:spcPts val="300"/>
              </a:spcBef>
            </a:pPr>
            <a:r>
              <a:rPr lang="en-US" sz="1200" dirty="0">
                <a:latin typeface="Consolas"/>
                <a:ea typeface="Monaco"/>
                <a:cs typeface="Consolas"/>
              </a:rPr>
              <a:t>int[][] sum = new int[N][M];</a:t>
            </a:r>
          </a:p>
          <a:p>
            <a:pPr>
              <a:lnSpc>
                <a:spcPts val="1540"/>
              </a:lnSpc>
              <a:spcBef>
                <a:spcPts val="300"/>
              </a:spcBef>
            </a:pPr>
            <a:r>
              <a:rPr lang="en-US" sz="1200" dirty="0">
                <a:latin typeface="Consolas"/>
                <a:ea typeface="Monaco"/>
                <a:cs typeface="Consolas"/>
              </a:rPr>
              <a:t>for (int i = 0; i &lt; N; i++) {</a:t>
            </a:r>
          </a:p>
          <a:p>
            <a:pPr>
              <a:lnSpc>
                <a:spcPts val="1540"/>
              </a:lnSpc>
              <a:spcBef>
                <a:spcPts val="300"/>
              </a:spcBef>
            </a:pPr>
            <a:r>
              <a:rPr lang="en-US" sz="1200" dirty="0">
                <a:latin typeface="Consolas"/>
                <a:ea typeface="Monaco"/>
                <a:cs typeface="Consolas"/>
              </a:rPr>
              <a:t>    for (int j = 0; j &lt; M; j++) {</a:t>
            </a:r>
          </a:p>
          <a:p>
            <a:pPr>
              <a:lnSpc>
                <a:spcPts val="1540"/>
              </a:lnSpc>
              <a:spcBef>
                <a:spcPts val="300"/>
              </a:spcBef>
            </a:pPr>
            <a:r>
              <a:rPr lang="en-US" sz="1200" dirty="0">
                <a:latin typeface="Consolas"/>
                <a:ea typeface="Monaco"/>
                <a:cs typeface="Consolas"/>
              </a:rPr>
              <a:t>        sum[i][j] = m1[i][j] + m2[i][j];</a:t>
            </a:r>
          </a:p>
          <a:p>
            <a:pPr>
              <a:lnSpc>
                <a:spcPts val="1540"/>
              </a:lnSpc>
              <a:spcBef>
                <a:spcPts val="300"/>
              </a:spcBef>
            </a:pPr>
            <a:r>
              <a:rPr lang="en-US" sz="1200" dirty="0">
                <a:latin typeface="Consolas"/>
                <a:ea typeface="Monaco"/>
                <a:cs typeface="Consolas"/>
              </a:rPr>
              <a:t>    }</a:t>
            </a:r>
          </a:p>
          <a:p>
            <a:pPr>
              <a:lnSpc>
                <a:spcPts val="1540"/>
              </a:lnSpc>
              <a:spcBef>
                <a:spcPts val="300"/>
              </a:spcBef>
            </a:pPr>
            <a:r>
              <a:rPr lang="en-US" sz="1200" dirty="0">
                <a:latin typeface="Consolas"/>
                <a:ea typeface="Monaco"/>
                <a:cs typeface="Consolas"/>
              </a:rPr>
              <a:t>}</a:t>
            </a:r>
          </a:p>
          <a:p>
            <a:pPr>
              <a:lnSpc>
                <a:spcPts val="1540"/>
              </a:lnSpc>
            </a:pPr>
            <a:endParaRPr lang="en-US" sz="1200" dirty="0">
              <a:solidFill>
                <a:srgbClr val="000000"/>
              </a:solidFill>
              <a:latin typeface="Consolas"/>
              <a:ea typeface="Monaco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144654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1_introc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introc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introcs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c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27969</TotalTime>
  <Words>5490</Words>
  <Application>Microsoft Macintosh PowerPoint</Application>
  <PresentationFormat>On-screen Show (4:3)</PresentationFormat>
  <Paragraphs>965</Paragraphs>
  <Slides>36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Comic Sans MS</vt:lpstr>
      <vt:lpstr>Consolas</vt:lpstr>
      <vt:lpstr>Menlo</vt:lpstr>
      <vt:lpstr>Menlo-Regular</vt:lpstr>
      <vt:lpstr>Monotype Sorts</vt:lpstr>
      <vt:lpstr>Times New Roman</vt:lpstr>
      <vt:lpstr>Wingdings</vt:lpstr>
      <vt:lpstr>1_introcs</vt:lpstr>
      <vt:lpstr>PowerPoint Presentation</vt:lpstr>
      <vt:lpstr>Two dimensional arrays</vt:lpstr>
      <vt:lpstr>Two dimensional arrays</vt:lpstr>
      <vt:lpstr>Two dimensional arrays</vt:lpstr>
      <vt:lpstr>Example</vt:lpstr>
      <vt:lpstr>Example</vt:lpstr>
      <vt:lpstr>Example</vt:lpstr>
      <vt:lpstr>Plan</vt:lpstr>
      <vt:lpstr>Matrix operations</vt:lpstr>
      <vt:lpstr>Matrix operations</vt:lpstr>
      <vt:lpstr>Matrix operations</vt:lpstr>
      <vt:lpstr>Matrix operations</vt:lpstr>
      <vt:lpstr>Matrix operations</vt:lpstr>
      <vt:lpstr>Matrix operations</vt:lpstr>
      <vt:lpstr>Plan</vt:lpstr>
      <vt:lpstr>2D arrays: Abstraction and implementation</vt:lpstr>
      <vt:lpstr>Plan</vt:lpstr>
      <vt:lpstr>Reading / processing a file</vt:lpstr>
      <vt:lpstr>Plan</vt:lpstr>
      <vt:lpstr>PageRank</vt:lpstr>
      <vt:lpstr>PageRank</vt:lpstr>
      <vt:lpstr>PageRank</vt:lpstr>
      <vt:lpstr>Model</vt:lpstr>
      <vt:lpstr>Data structures</vt:lpstr>
      <vt:lpstr>Data structures</vt:lpstr>
      <vt:lpstr>Data structures</vt:lpstr>
      <vt:lpstr>Algorithm</vt:lpstr>
      <vt:lpstr>Algorithm</vt:lpstr>
      <vt:lpstr>Algorithm</vt:lpstr>
      <vt:lpstr>Algorithm</vt:lpstr>
      <vt:lpstr>Implementation</vt:lpstr>
      <vt:lpstr>Implementation</vt:lpstr>
      <vt:lpstr>Results</vt:lpstr>
      <vt:lpstr>Results</vt:lpstr>
      <vt:lpstr>PageRank class (all the pieces together, nothing new in this slide)</vt:lpstr>
      <vt:lpstr>PowerPoint Presentation</vt:lpstr>
    </vt:vector>
  </TitlesOfParts>
  <Manager/>
  <Company>Princeton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 of Two:  Trace</dc:title>
  <dc:subject/>
  <dc:creator>Kevin Wayne</dc:creator>
  <cp:keywords/>
  <dc:description/>
  <cp:lastModifiedBy>Schocken Shimon</cp:lastModifiedBy>
  <cp:revision>874</cp:revision>
  <dcterms:created xsi:type="dcterms:W3CDTF">2010-03-25T13:24:56Z</dcterms:created>
  <dcterms:modified xsi:type="dcterms:W3CDTF">2024-09-12T09:47:00Z</dcterms:modified>
  <cp:category/>
</cp:coreProperties>
</file>