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50" r:id="rId1"/>
  </p:sldMasterIdLst>
  <p:notesMasterIdLst>
    <p:notesMasterId r:id="rId8"/>
  </p:notesMasterIdLst>
  <p:handoutMasterIdLst>
    <p:handoutMasterId r:id="rId9"/>
  </p:handoutMasterIdLst>
  <p:sldIdLst>
    <p:sldId id="259" r:id="rId2"/>
    <p:sldId id="294" r:id="rId3"/>
    <p:sldId id="295" r:id="rId4"/>
    <p:sldId id="336" r:id="rId5"/>
    <p:sldId id="323" r:id="rId6"/>
    <p:sldId id="324" r:id="rId7"/>
  </p:sldIdLst>
  <p:sldSz cx="9144000" cy="6858000" type="screen4x3"/>
  <p:notesSz cx="6991350" cy="928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5pPr>
    <a:lvl6pPr marL="2286000" algn="l" defTabSz="457200" rtl="0" eaLnBrk="1" latinLnBrk="0" hangingPunct="1">
      <a:defRPr kumimoji="1" kern="1200">
        <a:solidFill>
          <a:schemeClr val="tx1"/>
        </a:solidFill>
        <a:latin typeface="Comic Sans MS" charset="0"/>
        <a:ea typeface="+mn-ea"/>
        <a:cs typeface="+mn-cs"/>
      </a:defRPr>
    </a:lvl6pPr>
    <a:lvl7pPr marL="2743200" algn="l" defTabSz="457200" rtl="0" eaLnBrk="1" latinLnBrk="0" hangingPunct="1">
      <a:defRPr kumimoji="1" kern="1200">
        <a:solidFill>
          <a:schemeClr val="tx1"/>
        </a:solidFill>
        <a:latin typeface="Comic Sans MS" charset="0"/>
        <a:ea typeface="+mn-ea"/>
        <a:cs typeface="+mn-cs"/>
      </a:defRPr>
    </a:lvl7pPr>
    <a:lvl8pPr marL="3200400" algn="l" defTabSz="457200" rtl="0" eaLnBrk="1" latinLnBrk="0" hangingPunct="1">
      <a:defRPr kumimoji="1" kern="1200">
        <a:solidFill>
          <a:schemeClr val="tx1"/>
        </a:solidFill>
        <a:latin typeface="Comic Sans MS" charset="0"/>
        <a:ea typeface="+mn-ea"/>
        <a:cs typeface="+mn-cs"/>
      </a:defRPr>
    </a:lvl8pPr>
    <a:lvl9pPr marL="3657600" algn="l" defTabSz="457200" rtl="0" eaLnBrk="1" latinLnBrk="0" hangingPunct="1">
      <a:defRPr kumimoji="1" kern="1200">
        <a:solidFill>
          <a:schemeClr val="tx1"/>
        </a:solidFill>
        <a:latin typeface="Comic Sans M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6600"/>
    <a:srgbClr val="FFD718"/>
    <a:srgbClr val="FFCC66"/>
    <a:srgbClr val="E7E7E7"/>
    <a:srgbClr val="CCFF66"/>
    <a:srgbClr val="FF8000"/>
    <a:srgbClr val="FFE1D0"/>
    <a:srgbClr val="00FF00"/>
    <a:srgbClr val="EAD3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65" autoAdjust="0"/>
    <p:restoredTop sz="89796" autoAdjust="0"/>
  </p:normalViewPr>
  <p:slideViewPr>
    <p:cSldViewPr snapToGrid="0" snapToObjects="1">
      <p:cViewPr varScale="1">
        <p:scale>
          <a:sx n="110" d="100"/>
          <a:sy n="110" d="100"/>
        </p:scale>
        <p:origin x="231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-1704" y="-112"/>
      </p:cViewPr>
      <p:guideLst>
        <p:guide orient="horz" pos="2923"/>
        <p:guide pos="220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t" anchorCtr="0" compatLnSpc="1">
            <a:prstTxWarp prst="textNoShape">
              <a:avLst/>
            </a:prstTxWarp>
          </a:bodyPr>
          <a:lstStyle>
            <a:lvl1pPr defTabSz="928688">
              <a:defRPr kumimoji="0" sz="1200"/>
            </a:lvl1pPr>
          </a:lstStyle>
          <a:p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t" anchorCtr="0" compatLnSpc="1">
            <a:prstTxWarp prst="textNoShape">
              <a:avLst/>
            </a:prstTxWarp>
          </a:bodyPr>
          <a:lstStyle>
            <a:lvl1pPr algn="r" defTabSz="928688">
              <a:defRPr kumimoji="0" sz="1200"/>
            </a:lvl1pPr>
          </a:lstStyle>
          <a:p>
            <a:fld id="{F0D2C31F-C683-5A4A-B55D-EBDD7546B284}" type="datetime1">
              <a:rPr lang="en-US"/>
              <a:pPr/>
              <a:t>1/18/24</a:t>
            </a:fld>
            <a:endParaRPr lang="en-US" dirty="0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b" anchorCtr="0" compatLnSpc="1">
            <a:prstTxWarp prst="textNoShape">
              <a:avLst/>
            </a:prstTxWarp>
          </a:bodyPr>
          <a:lstStyle>
            <a:lvl1pPr defTabSz="928688">
              <a:defRPr kumimoji="0" sz="1200"/>
            </a:lvl1pPr>
          </a:lstStyle>
          <a:p>
            <a:endParaRPr lang="en-US" dirty="0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b" anchorCtr="0" compatLnSpc="1">
            <a:prstTxWarp prst="textNoShape">
              <a:avLst/>
            </a:prstTxWarp>
          </a:bodyPr>
          <a:lstStyle>
            <a:lvl1pPr algn="r" defTabSz="928688">
              <a:defRPr kumimoji="0" sz="1200"/>
            </a:lvl1pPr>
          </a:lstStyle>
          <a:p>
            <a:fld id="{A52B6155-CBD1-1348-94CD-64B98E35A76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1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t" anchorCtr="0" compatLnSpc="1">
            <a:prstTxWarp prst="textNoShape">
              <a:avLst/>
            </a:prstTxWarp>
          </a:bodyPr>
          <a:lstStyle>
            <a:lvl1pPr defTabSz="928688">
              <a:defRPr kumimoji="0" sz="1200"/>
            </a:lvl1pPr>
          </a:lstStyle>
          <a:p>
            <a:endParaRPr lang="en-US" dirty="0"/>
          </a:p>
        </p:txBody>
      </p:sp>
      <p:sp>
        <p:nvSpPr>
          <p:cNvPr id="205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77925" y="698500"/>
            <a:ext cx="4637088" cy="34782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0075"/>
            <a:ext cx="5121275" cy="417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t" anchorCtr="0" compatLnSpc="1">
            <a:prstTxWarp prst="textNoShape">
              <a:avLst/>
            </a:prstTxWarp>
          </a:bodyPr>
          <a:lstStyle>
            <a:lvl1pPr algn="r" defTabSz="928688">
              <a:defRPr kumimoji="0" sz="1200"/>
            </a:lvl1pPr>
          </a:lstStyle>
          <a:p>
            <a:fld id="{9B029E08-AA32-F841-9850-6BD74B135E76}" type="datetime1">
              <a:rPr lang="en-US"/>
              <a:pPr/>
              <a:t>1/18/24</a:t>
            </a:fld>
            <a:endParaRPr lang="en-US" dirty="0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b" anchorCtr="0" compatLnSpc="1">
            <a:prstTxWarp prst="textNoShape">
              <a:avLst/>
            </a:prstTxWarp>
          </a:bodyPr>
          <a:lstStyle>
            <a:lvl1pPr defTabSz="928688">
              <a:defRPr kumimoji="0" sz="1200"/>
            </a:lvl1pPr>
          </a:lstStyle>
          <a:p>
            <a:endParaRPr lang="en-US" dirty="0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b" anchorCtr="0" compatLnSpc="1">
            <a:prstTxWarp prst="textNoShape">
              <a:avLst/>
            </a:prstTxWarp>
          </a:bodyPr>
          <a:lstStyle>
            <a:lvl1pPr algn="r" defTabSz="928688">
              <a:defRPr kumimoji="0" sz="1200"/>
            </a:lvl1pPr>
          </a:lstStyle>
          <a:p>
            <a:fld id="{9830394C-FF05-7F4A-8CA1-FD97CF60A48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8499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CF9FA7-3F23-6B4C-932C-E2C8C76C40D9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8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2525" y="685800"/>
            <a:ext cx="4679950" cy="3509963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142" y="4425118"/>
            <a:ext cx="5160975" cy="419790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232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CF9FA7-3F23-6B4C-932C-E2C8C76C40D9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18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2525" y="685800"/>
            <a:ext cx="4679950" cy="3509963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142" y="4425118"/>
            <a:ext cx="5160975" cy="419790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63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CF9FA7-3F23-6B4C-932C-E2C8C76C40D9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18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2525" y="685800"/>
            <a:ext cx="4679950" cy="3509963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142" y="4425118"/>
            <a:ext cx="5160975" cy="419790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805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CF9FA7-3F23-6B4C-932C-E2C8C76C40D9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18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2525" y="685800"/>
            <a:ext cx="4679950" cy="3509963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142" y="4425118"/>
            <a:ext cx="5160975" cy="419790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153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CF9FA7-3F23-6B4C-932C-E2C8C76C40D9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18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2525" y="685800"/>
            <a:ext cx="4679950" cy="3509963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142" y="4425118"/>
            <a:ext cx="5160975" cy="419790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794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CF9FA7-3F23-6B4C-932C-E2C8C76C40D9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18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2525" y="685800"/>
            <a:ext cx="4679950" cy="3509963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142" y="4425118"/>
            <a:ext cx="5160975" cy="419790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93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9525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>
                <a:solidFill>
                  <a:schemeClr val="folHlink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183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29CD8-AAF7-CD4D-98B5-92505D4E9142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82055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6E061A-3206-4D44-9C5A-1674BE5EB4CE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85255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78523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5F7522-F9AF-4840-AC93-C82AFB8ED311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5097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3F650-96CD-2B45-9CB0-B66A0A0715E2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1645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FA62AD-8B9F-3042-9EC9-EBDCC2F161CF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77687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261C7-29F4-A242-8EED-DF162EA5855F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6498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D1987-1499-D342-9BBD-9F50F4C0B810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6525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EF287-DEB1-F44A-B131-B827309A09B0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64417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9B4CB-47DC-1D47-A2CD-6C9716C11B8D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3858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7A089D-543D-F14B-9F67-02CE393170D7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8758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5860" y="203538"/>
            <a:ext cx="786754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1" sz="800"/>
            </a:lvl1pPr>
          </a:lstStyle>
          <a:p>
            <a:pPr>
              <a:defRPr/>
            </a:pPr>
            <a:fld id="{0E022C0D-3723-2343-B86A-05A05703B5CB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  <p:cxnSp>
        <p:nvCxnSpPr>
          <p:cNvPr id="3" name="Straight Connector 2"/>
          <p:cNvCxnSpPr/>
          <p:nvPr userDrawn="1"/>
        </p:nvCxnSpPr>
        <p:spPr bwMode="auto">
          <a:xfrm flipV="1">
            <a:off x="596672" y="596626"/>
            <a:ext cx="7841976" cy="17047"/>
          </a:xfrm>
          <a:prstGeom prst="line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Rectangle 4">
            <a:extLst>
              <a:ext uri="{FF2B5EF4-FFF2-40B4-BE49-F238E27FC236}">
                <a16:creationId xmlns:a16="http://schemas.microsoft.com/office/drawing/2014/main" id="{C864748B-8455-7C49-96DF-3412468BBF7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96672" y="6578262"/>
            <a:ext cx="786152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Intro to CS, Reichman University, lecture 5-2                                                                                                                            slide </a:t>
            </a:r>
            <a:fld id="{0E022C0D-3723-2343-B86A-05A05703B5CB}" type="slidenum"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pPr>
                <a:defRPr/>
              </a:pPr>
              <a:t>‹#›</a:t>
            </a:fld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9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rgbClr val="000000"/>
          </a:solidFill>
          <a:latin typeface="Arial"/>
          <a:ea typeface="ＭＳ Ｐゴシック" charset="-128"/>
          <a:cs typeface="Arial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9pPr>
    </p:titleStyle>
    <p:bodyStyle>
      <a:lvl1pPr marL="342900" indent="-342900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charset="2"/>
        <a:defRPr kumimoji="1">
          <a:solidFill>
            <a:srgbClr val="003399"/>
          </a:solidFill>
          <a:latin typeface="+mn-lt"/>
          <a:ea typeface="ＭＳ Ｐゴシック" charset="-128"/>
          <a:cs typeface="ＭＳ Ｐゴシック" charset="-128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5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charset="2"/>
        <a:buChar char="!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19970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4542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29114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3686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jpeg"/><Relationship Id="rId5" Type="http://schemas.openxmlformats.org/officeDocument/2006/relationships/image" Target="../media/image3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eg"/><Relationship Id="rId5" Type="http://schemas.openxmlformats.org/officeDocument/2006/relationships/image" Target="../media/image3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Typical I/O </a:t>
            </a:r>
            <a:r>
              <a:rPr kumimoji="0" lang="en-US" sz="1600" dirty="0"/>
              <a:t>(Input/ Output)</a:t>
            </a:r>
            <a:r>
              <a:rPr kumimoji="0" lang="en-US" dirty="0"/>
              <a:t> devices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B0D00A3-4BC9-F04E-9567-469C1D8378A4}"/>
              </a:ext>
            </a:extLst>
          </p:cNvPr>
          <p:cNvGrpSpPr/>
          <p:nvPr/>
        </p:nvGrpSpPr>
        <p:grpSpPr>
          <a:xfrm>
            <a:off x="595826" y="2974378"/>
            <a:ext cx="7759170" cy="1697179"/>
            <a:chOff x="595826" y="2974378"/>
            <a:chExt cx="7759170" cy="1697179"/>
          </a:xfrm>
        </p:grpSpPr>
        <p:pic>
          <p:nvPicPr>
            <p:cNvPr id="17425" name="Picture 16" descr="Hard Disk Drives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981683" y="3343016"/>
              <a:ext cx="992188" cy="971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426" name="Text Box 17"/>
            <p:cNvSpPr txBox="1">
              <a:spLocks noChangeArrowheads="1"/>
            </p:cNvSpPr>
            <p:nvPr/>
          </p:nvSpPr>
          <p:spPr bwMode="auto">
            <a:xfrm>
              <a:off x="6017877" y="4332029"/>
              <a:ext cx="955675" cy="215444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defTabSz="1019175">
                <a:spcBef>
                  <a:spcPct val="50000"/>
                </a:spcBef>
              </a:pPr>
              <a:r>
                <a:rPr kumimoji="1" lang="en-US" sz="14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Mass storage</a:t>
              </a:r>
            </a:p>
          </p:txBody>
        </p:sp>
        <p:pic>
          <p:nvPicPr>
            <p:cNvPr id="17413" name="Picture 2" descr="Cinema Display HD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901700" y="3235325"/>
              <a:ext cx="1466850" cy="1149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14" name="Picture 5" descr="The image “http://www.vstore.com/products/m220/p1829220/large.jpg” cannot be displayed, because it contains errors.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531589" y="3343710"/>
              <a:ext cx="946150" cy="925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416" name="Text Box 7"/>
            <p:cNvSpPr txBox="1">
              <a:spLocks noChangeArrowheads="1"/>
            </p:cNvSpPr>
            <p:nvPr/>
          </p:nvSpPr>
          <p:spPr bwMode="auto">
            <a:xfrm>
              <a:off x="1341438" y="4456113"/>
              <a:ext cx="709612" cy="215444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defTabSz="1019175">
                <a:spcBef>
                  <a:spcPct val="50000"/>
                </a:spcBef>
              </a:pPr>
              <a:r>
                <a:rPr kumimoji="1" lang="en-US" sz="14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Display</a:t>
              </a:r>
            </a:p>
          </p:txBody>
        </p:sp>
        <p:sp>
          <p:nvSpPr>
            <p:cNvPr id="17417" name="Text Box 8"/>
            <p:cNvSpPr txBox="1">
              <a:spLocks noChangeArrowheads="1"/>
            </p:cNvSpPr>
            <p:nvPr/>
          </p:nvSpPr>
          <p:spPr bwMode="auto">
            <a:xfrm>
              <a:off x="4634777" y="4366060"/>
              <a:ext cx="957262" cy="215444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defTabSz="1019175">
                <a:spcBef>
                  <a:spcPct val="50000"/>
                </a:spcBef>
              </a:pPr>
              <a:r>
                <a:rPr kumimoji="1" lang="en-US" sz="14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Speakers</a:t>
              </a:r>
            </a:p>
          </p:txBody>
        </p:sp>
        <p:sp>
          <p:nvSpPr>
            <p:cNvPr id="17419" name="Text Box 10"/>
            <p:cNvSpPr txBox="1">
              <a:spLocks noChangeArrowheads="1"/>
            </p:cNvSpPr>
            <p:nvPr/>
          </p:nvSpPr>
          <p:spPr bwMode="auto">
            <a:xfrm>
              <a:off x="3220812" y="4414109"/>
              <a:ext cx="955675" cy="215444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defTabSz="1019175">
                <a:spcBef>
                  <a:spcPct val="50000"/>
                </a:spcBef>
              </a:pPr>
              <a:r>
                <a:rPr kumimoji="1" lang="en-US" sz="14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Printer</a:t>
              </a:r>
            </a:p>
          </p:txBody>
        </p:sp>
        <p:pic>
          <p:nvPicPr>
            <p:cNvPr id="17427" name="Picture 18" descr="The image “http://laseronlinenet.verizonsupersite.com/nss-folder/pictures/printer.jpg” cannot be displayed, because it contains errors.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900376" y="3318676"/>
              <a:ext cx="1232378" cy="10240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33" name="Picture 24" descr="The image “http://www.uwinnipeg.ca/vu/network.gif” cannot be displayed, because it contains errors.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7581883" y="3458829"/>
              <a:ext cx="771525" cy="661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434" name="Text Box 25"/>
            <p:cNvSpPr txBox="1">
              <a:spLocks noChangeArrowheads="1"/>
            </p:cNvSpPr>
            <p:nvPr/>
          </p:nvSpPr>
          <p:spPr bwMode="auto">
            <a:xfrm>
              <a:off x="7626333" y="4311317"/>
              <a:ext cx="728663" cy="215444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defTabSz="1019175">
                <a:spcBef>
                  <a:spcPct val="50000"/>
                </a:spcBef>
              </a:pPr>
              <a:r>
                <a:rPr kumimoji="1" lang="en-US" sz="14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Network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95826" y="2974378"/>
              <a:ext cx="2876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Times New Roman"/>
                  <a:cs typeface="Times New Roman"/>
                </a:rPr>
                <a:t>Some output devices: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4A0ABAD-3A7D-0043-BAB7-09F9F53F9B16}"/>
              </a:ext>
            </a:extLst>
          </p:cNvPr>
          <p:cNvGrpSpPr/>
          <p:nvPr/>
        </p:nvGrpSpPr>
        <p:grpSpPr>
          <a:xfrm>
            <a:off x="690715" y="5163487"/>
            <a:ext cx="8256326" cy="927155"/>
            <a:chOff x="294585" y="5234761"/>
            <a:chExt cx="8256326" cy="927155"/>
          </a:xfrm>
        </p:grpSpPr>
        <p:sp>
          <p:nvSpPr>
            <p:cNvPr id="34" name="TextBox 33"/>
            <p:cNvSpPr txBox="1"/>
            <p:nvPr/>
          </p:nvSpPr>
          <p:spPr>
            <a:xfrm>
              <a:off x="294585" y="5234761"/>
              <a:ext cx="8244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en-US" sz="2000" u="sng" dirty="0">
                  <a:solidFill>
                    <a:srgbClr val="000000"/>
                  </a:solidFill>
                  <a:latin typeface="Times New Roman"/>
                  <a:cs typeface="Times New Roman"/>
                </a:rPr>
                <a:t>Goal</a:t>
              </a:r>
              <a:r>
                <a:rPr lang="en-US" sz="20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:</a:t>
              </a:r>
              <a:r>
                <a:rPr lang="en-US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 write programs that create and process text, graphics, animation, and sound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6595" y="5761806"/>
              <a:ext cx="82443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en-US" sz="2000" u="sng" dirty="0">
                  <a:solidFill>
                    <a:srgbClr val="000000"/>
                  </a:solidFill>
                  <a:latin typeface="Times New Roman"/>
                  <a:cs typeface="Times New Roman"/>
                </a:rPr>
                <a:t>How</a:t>
              </a:r>
              <a:r>
                <a:rPr lang="en-US" sz="20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:</a:t>
              </a:r>
              <a:r>
                <a:rPr lang="en-US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 using various language extensions, implemented by </a:t>
              </a:r>
              <a:r>
                <a:rPr lang="en-US" i="1" dirty="0">
                  <a:solidFill>
                    <a:srgbClr val="000000"/>
                  </a:solidFill>
                  <a:latin typeface="Times New Roman"/>
                  <a:cs typeface="Times New Roman"/>
                </a:rPr>
                <a:t>libraries</a:t>
              </a:r>
              <a:r>
                <a:rPr lang="en-US" dirty="0">
                  <a:solidFill>
                    <a:srgbClr val="000000"/>
                  </a:solidFill>
                  <a:latin typeface="Times New Roman"/>
                  <a:cs typeface="Times New Roman"/>
                </a:rPr>
                <a:t>.  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C4201BB-0036-9642-9D15-07706C990F8F}"/>
              </a:ext>
            </a:extLst>
          </p:cNvPr>
          <p:cNvGrpSpPr/>
          <p:nvPr/>
        </p:nvGrpSpPr>
        <p:grpSpPr>
          <a:xfrm>
            <a:off x="485860" y="1011035"/>
            <a:ext cx="7786120" cy="1555034"/>
            <a:chOff x="485860" y="1011035"/>
            <a:chExt cx="7786120" cy="1555034"/>
          </a:xfrm>
        </p:grpSpPr>
        <p:pic>
          <p:nvPicPr>
            <p:cNvPr id="17420" name="Picture 11" descr="The image “http://www.egtechnology.com/keyboard/keyboard.gif” cannot be displayed, because it contains errors."/>
            <p:cNvPicPr>
              <a:picLocks noChangeAspect="1" noChangeArrowheads="1"/>
            </p:cNvPicPr>
            <p:nvPr/>
          </p:nvPicPr>
          <p:blipFill>
            <a:blip r:embed="rId8"/>
            <a:srcRect l="4332" t="10001"/>
            <a:stretch>
              <a:fillRect/>
            </a:stretch>
          </p:blipFill>
          <p:spPr bwMode="auto">
            <a:xfrm>
              <a:off x="1028700" y="1535113"/>
              <a:ext cx="1390650" cy="698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421" name="Text Box 12"/>
            <p:cNvSpPr txBox="1">
              <a:spLocks noChangeArrowheads="1"/>
            </p:cNvSpPr>
            <p:nvPr/>
          </p:nvSpPr>
          <p:spPr bwMode="auto">
            <a:xfrm>
              <a:off x="2814638" y="2322513"/>
              <a:ext cx="708025" cy="215444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defTabSz="1019175">
                <a:spcBef>
                  <a:spcPct val="50000"/>
                </a:spcBef>
              </a:pPr>
              <a:r>
                <a:rPr kumimoji="1" lang="en-US" sz="14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Mouse</a:t>
              </a:r>
            </a:p>
          </p:txBody>
        </p:sp>
        <p:sp>
          <p:nvSpPr>
            <p:cNvPr id="17422" name="Text Box 13"/>
            <p:cNvSpPr txBox="1">
              <a:spLocks noChangeArrowheads="1"/>
            </p:cNvSpPr>
            <p:nvPr/>
          </p:nvSpPr>
          <p:spPr bwMode="auto">
            <a:xfrm>
              <a:off x="1281113" y="2322513"/>
              <a:ext cx="1023937" cy="215444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defTabSz="1019175">
                <a:spcBef>
                  <a:spcPct val="50000"/>
                </a:spcBef>
              </a:pPr>
              <a:r>
                <a:rPr kumimoji="1" lang="en-US" sz="14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Keyboard</a:t>
              </a:r>
            </a:p>
          </p:txBody>
        </p:sp>
        <p:sp>
          <p:nvSpPr>
            <p:cNvPr id="17423" name="Text Box 14"/>
            <p:cNvSpPr txBox="1">
              <a:spLocks noChangeArrowheads="1"/>
            </p:cNvSpPr>
            <p:nvPr/>
          </p:nvSpPr>
          <p:spPr bwMode="auto">
            <a:xfrm>
              <a:off x="5052037" y="2349061"/>
              <a:ext cx="806253" cy="215444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square" lIns="0" tIns="0" rIns="0" bIns="0">
              <a:prstTxWarp prst="textNoShape">
                <a:avLst/>
              </a:prstTxWarp>
              <a:spAutoFit/>
            </a:bodyPr>
            <a:lstStyle/>
            <a:p>
              <a:pPr defTabSz="1019175">
                <a:spcBef>
                  <a:spcPct val="50000"/>
                </a:spcBef>
              </a:pPr>
              <a:r>
                <a:rPr kumimoji="1" lang="en-US" sz="14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Camera</a:t>
              </a:r>
            </a:p>
          </p:txBody>
        </p:sp>
        <p:sp>
          <p:nvSpPr>
            <p:cNvPr id="17424" name="Text Box 15"/>
            <p:cNvSpPr txBox="1">
              <a:spLocks noChangeArrowheads="1"/>
            </p:cNvSpPr>
            <p:nvPr/>
          </p:nvSpPr>
          <p:spPr bwMode="auto">
            <a:xfrm>
              <a:off x="3685403" y="2349061"/>
              <a:ext cx="1133475" cy="215444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defTabSz="1019175">
                <a:spcBef>
                  <a:spcPct val="50000"/>
                </a:spcBef>
              </a:pPr>
              <a:r>
                <a:rPr kumimoji="1" lang="en-US" sz="14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Microphone</a:t>
              </a:r>
            </a:p>
          </p:txBody>
        </p:sp>
        <p:pic>
          <p:nvPicPr>
            <p:cNvPr id="17428" name="Picture 19" descr="The image “http://www.gifart.com/reviews/logitech/mouse.gif” cannot be displayed, because it contains errors.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2738438" y="1433513"/>
              <a:ext cx="744537" cy="844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29" name="Picture 20" descr="The image “http://www.uwinnipeg.ca/vu/network.gif” cannot be displayed, because it contains errors.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7498868" y="1450295"/>
              <a:ext cx="771525" cy="6619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430" name="Text Box 21"/>
            <p:cNvSpPr txBox="1">
              <a:spLocks noChangeArrowheads="1"/>
            </p:cNvSpPr>
            <p:nvPr/>
          </p:nvSpPr>
          <p:spPr bwMode="auto">
            <a:xfrm>
              <a:off x="7543318" y="2323420"/>
              <a:ext cx="728662" cy="215444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defTabSz="1019175">
                <a:spcBef>
                  <a:spcPct val="50000"/>
                </a:spcBef>
              </a:pPr>
              <a:r>
                <a:rPr kumimoji="1" lang="en-US" sz="14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Network</a:t>
              </a:r>
            </a:p>
          </p:txBody>
        </p:sp>
        <p:pic>
          <p:nvPicPr>
            <p:cNvPr id="17436" name="Picture 27" descr="p24493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3812403" y="1431486"/>
              <a:ext cx="717550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" name="TextBox 1"/>
            <p:cNvSpPr txBox="1"/>
            <p:nvPr/>
          </p:nvSpPr>
          <p:spPr>
            <a:xfrm>
              <a:off x="485860" y="1011035"/>
              <a:ext cx="28762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Times New Roman"/>
                  <a:cs typeface="Times New Roman"/>
                </a:rPr>
                <a:t>Some input devices:</a:t>
              </a:r>
            </a:p>
          </p:txBody>
        </p:sp>
        <p:pic>
          <p:nvPicPr>
            <p:cNvPr id="17431" name="Picture 22" descr="Hard Disk Drives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32998" y="1371137"/>
              <a:ext cx="992187" cy="971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432" name="Text Box 23"/>
            <p:cNvSpPr txBox="1">
              <a:spLocks noChangeArrowheads="1"/>
            </p:cNvSpPr>
            <p:nvPr/>
          </p:nvSpPr>
          <p:spPr bwMode="auto">
            <a:xfrm>
              <a:off x="6057612" y="2350625"/>
              <a:ext cx="955675" cy="215444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defTabSz="1019175">
                <a:spcBef>
                  <a:spcPct val="50000"/>
                </a:spcBef>
              </a:pPr>
              <a:r>
                <a:rPr kumimoji="1" lang="en-US" sz="14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Mass storage</a:t>
              </a:r>
            </a:p>
          </p:txBody>
        </p:sp>
        <p:pic>
          <p:nvPicPr>
            <p:cNvPr id="23556" name="Picture 4" descr="FHD Webcam 1080P, AUSDOM AW615 Computer Camera with Microphone USB Web Cam  for Online Video Calling Skype YouTube Live… – SPORTS FANS GALORE">
              <a:extLst>
                <a:ext uri="{FF2B5EF4-FFF2-40B4-BE49-F238E27FC236}">
                  <a16:creationId xmlns:a16="http://schemas.microsoft.com/office/drawing/2014/main" id="{20CA8B65-FF08-F043-99FA-ED5D8131DA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2137" y="1275829"/>
              <a:ext cx="1073232" cy="1073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7278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3" name="Picture 2" descr="Cinema Display HD"/>
          <p:cNvPicPr>
            <a:picLocks noChangeAspect="1" noChangeArrowheads="1"/>
          </p:cNvPicPr>
          <p:nvPr/>
        </p:nvPicPr>
        <p:blipFill rotWithShape="1">
          <a:blip r:embed="rId3"/>
          <a:srcRect t="20550"/>
          <a:stretch/>
        </p:blipFill>
        <p:spPr bwMode="auto">
          <a:xfrm>
            <a:off x="422686" y="771648"/>
            <a:ext cx="1255426" cy="78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The big picture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4157538" y="3544919"/>
            <a:ext cx="979646" cy="666956"/>
          </a:xfrm>
          <a:prstGeom prst="roundRect">
            <a:avLst/>
          </a:prstGeom>
          <a:solidFill>
            <a:srgbClr val="FFE1D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164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dirty="0">
                <a:solidFill>
                  <a:srgbClr val="000000"/>
                </a:solidFill>
                <a:latin typeface="Arial"/>
                <a:ea typeface="ＭＳ Ｐゴシック" charset="-128"/>
                <a:cs typeface="Arial"/>
              </a:rPr>
              <a:t>y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ＭＳ Ｐゴシック" charset="-128"/>
                <a:cs typeface="Arial"/>
              </a:rPr>
              <a:t>our Java program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644040" y="2681062"/>
            <a:ext cx="2800694" cy="863856"/>
            <a:chOff x="1644040" y="2681062"/>
            <a:chExt cx="2800694" cy="863856"/>
          </a:xfrm>
        </p:grpSpPr>
        <p:sp>
          <p:nvSpPr>
            <p:cNvPr id="26" name="Line 6"/>
            <p:cNvSpPr>
              <a:spLocks noChangeShapeType="1"/>
            </p:cNvSpPr>
            <p:nvPr/>
          </p:nvSpPr>
          <p:spPr bwMode="auto">
            <a:xfrm flipH="1" flipV="1">
              <a:off x="2965005" y="2681062"/>
              <a:ext cx="283251" cy="191864"/>
            </a:xfrm>
            <a:prstGeom prst="line">
              <a:avLst/>
            </a:prstGeom>
            <a:noFill/>
            <a:ln w="15875">
              <a:solidFill>
                <a:srgbClr val="000090"/>
              </a:solidFill>
              <a:round/>
              <a:headEnd/>
              <a:tailEnd type="triangle" w="med" len="lg"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 sz="1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644040" y="2845574"/>
              <a:ext cx="2800694" cy="699344"/>
              <a:chOff x="1644040" y="2845574"/>
              <a:chExt cx="2800694" cy="699344"/>
            </a:xfrm>
          </p:grpSpPr>
          <p:sp>
            <p:nvSpPr>
              <p:cNvPr id="35" name="Rounded Rectangle 34"/>
              <p:cNvSpPr/>
              <p:nvPr/>
            </p:nvSpPr>
            <p:spPr bwMode="auto">
              <a:xfrm>
                <a:off x="3042048" y="2904414"/>
                <a:ext cx="1402686" cy="38877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lnSpc>
                    <a:spcPts val="1640"/>
                  </a:lnSpc>
                  <a:spcBef>
                    <a:spcPts val="0"/>
                  </a:spcBef>
                </a:pPr>
                <a:r>
                  <a:rPr kumimoji="0" lang="en-US" sz="1400" dirty="0">
                    <a:solidFill>
                      <a:srgbClr val="000000"/>
                    </a:solidFill>
                    <a:latin typeface="Arial"/>
                    <a:ea typeface="ＭＳ Ｐゴシック" charset="-128"/>
                    <a:cs typeface="Arial"/>
                  </a:rPr>
                  <a:t>StdDraw class</a:t>
                </a:r>
              </a:p>
            </p:txBody>
          </p:sp>
          <p:sp>
            <p:nvSpPr>
              <p:cNvPr id="25" name="Line 6"/>
              <p:cNvSpPr>
                <a:spLocks noChangeShapeType="1"/>
              </p:cNvSpPr>
              <p:nvPr/>
            </p:nvSpPr>
            <p:spPr bwMode="auto">
              <a:xfrm flipH="1" flipV="1">
                <a:off x="3846738" y="3353054"/>
                <a:ext cx="283251" cy="191864"/>
              </a:xfrm>
              <a:prstGeom prst="line">
                <a:avLst/>
              </a:prstGeom>
              <a:noFill/>
              <a:ln w="15875">
                <a:solidFill>
                  <a:srgbClr val="000090"/>
                </a:solidFill>
                <a:round/>
                <a:headEnd/>
                <a:tailEnd type="triangle" w="med" len="lg"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endParaRPr lang="en-US" sz="14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9" name="Text Box 8"/>
              <p:cNvSpPr txBox="1">
                <a:spLocks noChangeArrowheads="1"/>
              </p:cNvSpPr>
              <p:nvPr/>
            </p:nvSpPr>
            <p:spPr bwMode="auto">
              <a:xfrm>
                <a:off x="1644040" y="2845574"/>
                <a:ext cx="1164907" cy="430887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r" defTabSz="1019175">
                  <a:spcBef>
                    <a:spcPct val="50000"/>
                  </a:spcBef>
                </a:pPr>
                <a:r>
                  <a:rPr lang="en-US" sz="14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friendly </a:t>
                </a:r>
                <a:br>
                  <a:rPr lang="en-US" sz="14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</a:br>
                <a:r>
                  <a:rPr lang="en-US" sz="14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abstraction</a:t>
                </a:r>
                <a:endParaRPr kumimoji="1" lang="en-US" sz="14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1314762" y="2126263"/>
            <a:ext cx="2193904" cy="616354"/>
            <a:chOff x="1314762" y="2126263"/>
            <a:chExt cx="2193904" cy="616354"/>
          </a:xfrm>
        </p:grpSpPr>
        <p:sp>
          <p:nvSpPr>
            <p:cNvPr id="36" name="Rounded Rectangle 35"/>
            <p:cNvSpPr/>
            <p:nvPr/>
          </p:nvSpPr>
          <p:spPr bwMode="auto">
            <a:xfrm>
              <a:off x="2165504" y="2318127"/>
              <a:ext cx="1343162" cy="3563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640"/>
                </a:lnSpc>
                <a:spcBef>
                  <a:spcPts val="0"/>
                </a:spcBef>
              </a:pPr>
              <a:r>
                <a:rPr kumimoji="0" lang="en-US" sz="1400" dirty="0">
                  <a:solidFill>
                    <a:srgbClr val="000000"/>
                  </a:solidFill>
                  <a:latin typeface="Times New Roman"/>
                  <a:ea typeface="ＭＳ Ｐゴシック" charset="-128"/>
                  <a:cs typeface="Times New Roman"/>
                </a:rPr>
                <a:t>Java I/O library</a:t>
              </a:r>
            </a:p>
          </p:txBody>
        </p:sp>
        <p:sp>
          <p:nvSpPr>
            <p:cNvPr id="27" name="Line 6"/>
            <p:cNvSpPr>
              <a:spLocks noChangeShapeType="1"/>
            </p:cNvSpPr>
            <p:nvPr/>
          </p:nvSpPr>
          <p:spPr bwMode="auto">
            <a:xfrm flipH="1" flipV="1">
              <a:off x="2142661" y="2126263"/>
              <a:ext cx="283251" cy="191864"/>
            </a:xfrm>
            <a:prstGeom prst="line">
              <a:avLst/>
            </a:prstGeom>
            <a:noFill/>
            <a:ln w="15875">
              <a:solidFill>
                <a:srgbClr val="000090"/>
              </a:solidFill>
              <a:round/>
              <a:headEnd/>
              <a:tailEnd type="triangle" w="med" len="lg"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 sz="1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0" name="Text Box 8"/>
            <p:cNvSpPr txBox="1">
              <a:spLocks noChangeArrowheads="1"/>
            </p:cNvSpPr>
            <p:nvPr/>
          </p:nvSpPr>
          <p:spPr bwMode="auto">
            <a:xfrm>
              <a:off x="1314762" y="2311730"/>
              <a:ext cx="726699" cy="430887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square" lIns="0" tIns="0" rIns="0" bIns="0">
              <a:prstTxWarp prst="textNoShape">
                <a:avLst/>
              </a:prstTxWarp>
              <a:spAutoFit/>
            </a:bodyPr>
            <a:lstStyle/>
            <a:p>
              <a:pPr algn="r" defTabSz="1019175">
                <a:spcBef>
                  <a:spcPct val="50000"/>
                </a:spcBef>
              </a:pPr>
              <a:r>
                <a:rPr lang="en-US" sz="14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supplied by Java</a:t>
              </a:r>
              <a:endParaRPr kumimoji="1" lang="en-US" sz="1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98963" y="1457254"/>
            <a:ext cx="2395987" cy="677376"/>
            <a:chOff x="198963" y="1457254"/>
            <a:chExt cx="2395987" cy="677376"/>
          </a:xfrm>
        </p:grpSpPr>
        <p:sp>
          <p:nvSpPr>
            <p:cNvPr id="37" name="Rounded Rectangle 36"/>
            <p:cNvSpPr/>
            <p:nvPr/>
          </p:nvSpPr>
          <p:spPr bwMode="auto">
            <a:xfrm>
              <a:off x="1361158" y="1748935"/>
              <a:ext cx="1233792" cy="35178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640"/>
                </a:lnSpc>
                <a:spcBef>
                  <a:spcPts val="0"/>
                </a:spcBef>
              </a:pPr>
              <a:r>
                <a:rPr kumimoji="0" lang="en-US" sz="1400" dirty="0">
                  <a:solidFill>
                    <a:srgbClr val="000000"/>
                  </a:solidFill>
                  <a:latin typeface="Times New Roman"/>
                  <a:ea typeface="ＭＳ Ｐゴシック" charset="-128"/>
                  <a:cs typeface="Times New Roman"/>
                </a:rPr>
                <a:t>device driver</a:t>
              </a:r>
            </a:p>
          </p:txBody>
        </p:sp>
        <p:sp>
          <p:nvSpPr>
            <p:cNvPr id="28" name="Line 6"/>
            <p:cNvSpPr>
              <a:spLocks noChangeShapeType="1"/>
            </p:cNvSpPr>
            <p:nvPr/>
          </p:nvSpPr>
          <p:spPr bwMode="auto">
            <a:xfrm flipH="1" flipV="1">
              <a:off x="1417703" y="1457254"/>
              <a:ext cx="283251" cy="191864"/>
            </a:xfrm>
            <a:prstGeom prst="line">
              <a:avLst/>
            </a:prstGeom>
            <a:noFill/>
            <a:ln w="15875">
              <a:solidFill>
                <a:srgbClr val="000090"/>
              </a:solidFill>
              <a:round/>
              <a:headEnd/>
              <a:tailEnd type="triangle" w="med" len="lg"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 sz="1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1" name="Text Box 8"/>
            <p:cNvSpPr txBox="1">
              <a:spLocks noChangeArrowheads="1"/>
            </p:cNvSpPr>
            <p:nvPr/>
          </p:nvSpPr>
          <p:spPr bwMode="auto">
            <a:xfrm>
              <a:off x="198963" y="1703743"/>
              <a:ext cx="1088730" cy="430887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square" lIns="0" tIns="0" rIns="0" bIns="0">
              <a:prstTxWarp prst="textNoShape">
                <a:avLst/>
              </a:prstTxWarp>
              <a:spAutoFit/>
            </a:bodyPr>
            <a:lstStyle/>
            <a:p>
              <a:pPr algn="r" defTabSz="1019175">
                <a:spcBef>
                  <a:spcPct val="50000"/>
                </a:spcBef>
              </a:pPr>
              <a:r>
                <a:rPr lang="en-US" sz="14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part of</a:t>
              </a:r>
              <a:br>
                <a:rPr lang="en-US" sz="1400" dirty="0">
                  <a:solidFill>
                    <a:srgbClr val="000000"/>
                  </a:solidFill>
                  <a:latin typeface="Times New Roman"/>
                  <a:cs typeface="Times New Roman"/>
                </a:rPr>
              </a:br>
              <a:r>
                <a:rPr lang="en-US" sz="14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the host OS</a:t>
              </a:r>
              <a:endParaRPr kumimoji="1" lang="en-US" sz="1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507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3" name="Picture 2" descr="Cinema Display HD"/>
          <p:cNvPicPr>
            <a:picLocks noChangeAspect="1" noChangeArrowheads="1"/>
          </p:cNvPicPr>
          <p:nvPr/>
        </p:nvPicPr>
        <p:blipFill rotWithShape="1">
          <a:blip r:embed="rId3"/>
          <a:srcRect t="20550"/>
          <a:stretch/>
        </p:blipFill>
        <p:spPr bwMode="auto">
          <a:xfrm>
            <a:off x="422686" y="771648"/>
            <a:ext cx="1255426" cy="78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The big picture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4157538" y="3544919"/>
            <a:ext cx="979646" cy="666956"/>
          </a:xfrm>
          <a:prstGeom prst="roundRect">
            <a:avLst/>
          </a:prstGeom>
          <a:solidFill>
            <a:srgbClr val="FFE1D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164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dirty="0">
                <a:solidFill>
                  <a:srgbClr val="000000"/>
                </a:solidFill>
                <a:latin typeface="Arial"/>
                <a:ea typeface="ＭＳ Ｐゴシック" charset="-128"/>
                <a:cs typeface="Arial"/>
              </a:rPr>
              <a:t>y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ＭＳ Ｐゴシック" charset="-128"/>
                <a:cs typeface="Arial"/>
              </a:rPr>
              <a:t>our Java program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644040" y="2681062"/>
            <a:ext cx="2800694" cy="863856"/>
            <a:chOff x="1644040" y="2681062"/>
            <a:chExt cx="2800694" cy="863856"/>
          </a:xfrm>
        </p:grpSpPr>
        <p:sp>
          <p:nvSpPr>
            <p:cNvPr id="26" name="Line 6"/>
            <p:cNvSpPr>
              <a:spLocks noChangeShapeType="1"/>
            </p:cNvSpPr>
            <p:nvPr/>
          </p:nvSpPr>
          <p:spPr bwMode="auto">
            <a:xfrm flipH="1" flipV="1">
              <a:off x="2965005" y="2681062"/>
              <a:ext cx="283251" cy="191864"/>
            </a:xfrm>
            <a:prstGeom prst="line">
              <a:avLst/>
            </a:prstGeom>
            <a:noFill/>
            <a:ln w="15875">
              <a:solidFill>
                <a:srgbClr val="000090"/>
              </a:solidFill>
              <a:round/>
              <a:headEnd/>
              <a:tailEnd type="triangle" w="med" len="lg"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 sz="1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644040" y="2845574"/>
              <a:ext cx="2800694" cy="699344"/>
              <a:chOff x="1644040" y="2845574"/>
              <a:chExt cx="2800694" cy="699344"/>
            </a:xfrm>
          </p:grpSpPr>
          <p:sp>
            <p:nvSpPr>
              <p:cNvPr id="35" name="Rounded Rectangle 34"/>
              <p:cNvSpPr/>
              <p:nvPr/>
            </p:nvSpPr>
            <p:spPr bwMode="auto">
              <a:xfrm>
                <a:off x="3042048" y="2904414"/>
                <a:ext cx="1402686" cy="38877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lnSpc>
                    <a:spcPts val="1640"/>
                  </a:lnSpc>
                  <a:spcBef>
                    <a:spcPts val="0"/>
                  </a:spcBef>
                </a:pPr>
                <a:r>
                  <a:rPr kumimoji="0" lang="en-US" sz="1400" dirty="0">
                    <a:solidFill>
                      <a:srgbClr val="000000"/>
                    </a:solidFill>
                    <a:latin typeface="Arial"/>
                    <a:ea typeface="ＭＳ Ｐゴシック" charset="-128"/>
                    <a:cs typeface="Arial"/>
                  </a:rPr>
                  <a:t>StdDraw class</a:t>
                </a:r>
              </a:p>
            </p:txBody>
          </p:sp>
          <p:sp>
            <p:nvSpPr>
              <p:cNvPr id="25" name="Line 6"/>
              <p:cNvSpPr>
                <a:spLocks noChangeShapeType="1"/>
              </p:cNvSpPr>
              <p:nvPr/>
            </p:nvSpPr>
            <p:spPr bwMode="auto">
              <a:xfrm flipH="1" flipV="1">
                <a:off x="3846738" y="3353054"/>
                <a:ext cx="283251" cy="191864"/>
              </a:xfrm>
              <a:prstGeom prst="line">
                <a:avLst/>
              </a:prstGeom>
              <a:noFill/>
              <a:ln w="15875">
                <a:solidFill>
                  <a:srgbClr val="000090"/>
                </a:solidFill>
                <a:round/>
                <a:headEnd/>
                <a:tailEnd type="triangle" w="med" len="lg"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endParaRPr lang="en-US" sz="14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29" name="Text Box 8"/>
              <p:cNvSpPr txBox="1">
                <a:spLocks noChangeArrowheads="1"/>
              </p:cNvSpPr>
              <p:nvPr/>
            </p:nvSpPr>
            <p:spPr bwMode="auto">
              <a:xfrm>
                <a:off x="1644040" y="2845574"/>
                <a:ext cx="1164907" cy="430887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prstTxWarp prst="textNoShape">
                  <a:avLst/>
                </a:prstTxWarp>
                <a:spAutoFit/>
              </a:bodyPr>
              <a:lstStyle/>
              <a:p>
                <a:pPr algn="r" defTabSz="1019175">
                  <a:spcBef>
                    <a:spcPct val="50000"/>
                  </a:spcBef>
                </a:pPr>
                <a:r>
                  <a:rPr lang="en-US" sz="14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friendly </a:t>
                </a:r>
                <a:br>
                  <a:rPr lang="en-US" sz="14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</a:br>
                <a:r>
                  <a:rPr lang="en-US" sz="14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abstraction</a:t>
                </a:r>
                <a:endParaRPr kumimoji="1" lang="en-US" sz="14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1314762" y="2126263"/>
            <a:ext cx="2193904" cy="616354"/>
            <a:chOff x="1314762" y="2126263"/>
            <a:chExt cx="2193904" cy="616354"/>
          </a:xfrm>
        </p:grpSpPr>
        <p:sp>
          <p:nvSpPr>
            <p:cNvPr id="36" name="Rounded Rectangle 35"/>
            <p:cNvSpPr/>
            <p:nvPr/>
          </p:nvSpPr>
          <p:spPr bwMode="auto">
            <a:xfrm>
              <a:off x="2165504" y="2318127"/>
              <a:ext cx="1343162" cy="3563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640"/>
                </a:lnSpc>
                <a:spcBef>
                  <a:spcPts val="0"/>
                </a:spcBef>
              </a:pPr>
              <a:r>
                <a:rPr kumimoji="0" lang="en-US" sz="1400" dirty="0">
                  <a:solidFill>
                    <a:srgbClr val="000000"/>
                  </a:solidFill>
                  <a:latin typeface="Times New Roman"/>
                  <a:ea typeface="ＭＳ Ｐゴシック" charset="-128"/>
                  <a:cs typeface="Times New Roman"/>
                </a:rPr>
                <a:t>Java I/O library</a:t>
              </a:r>
            </a:p>
          </p:txBody>
        </p:sp>
        <p:sp>
          <p:nvSpPr>
            <p:cNvPr id="27" name="Line 6"/>
            <p:cNvSpPr>
              <a:spLocks noChangeShapeType="1"/>
            </p:cNvSpPr>
            <p:nvPr/>
          </p:nvSpPr>
          <p:spPr bwMode="auto">
            <a:xfrm flipH="1" flipV="1">
              <a:off x="2142661" y="2126263"/>
              <a:ext cx="283251" cy="191864"/>
            </a:xfrm>
            <a:prstGeom prst="line">
              <a:avLst/>
            </a:prstGeom>
            <a:noFill/>
            <a:ln w="15875">
              <a:solidFill>
                <a:srgbClr val="000090"/>
              </a:solidFill>
              <a:round/>
              <a:headEnd/>
              <a:tailEnd type="triangle" w="med" len="lg"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 sz="1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0" name="Text Box 8"/>
            <p:cNvSpPr txBox="1">
              <a:spLocks noChangeArrowheads="1"/>
            </p:cNvSpPr>
            <p:nvPr/>
          </p:nvSpPr>
          <p:spPr bwMode="auto">
            <a:xfrm>
              <a:off x="1314762" y="2311730"/>
              <a:ext cx="726699" cy="430887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square" lIns="0" tIns="0" rIns="0" bIns="0">
              <a:prstTxWarp prst="textNoShape">
                <a:avLst/>
              </a:prstTxWarp>
              <a:spAutoFit/>
            </a:bodyPr>
            <a:lstStyle/>
            <a:p>
              <a:pPr algn="r" defTabSz="1019175">
                <a:spcBef>
                  <a:spcPct val="50000"/>
                </a:spcBef>
              </a:pPr>
              <a:r>
                <a:rPr lang="en-US" sz="14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supplied by Java</a:t>
              </a:r>
              <a:endParaRPr kumimoji="1" lang="en-US" sz="1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98963" y="1457254"/>
            <a:ext cx="2395987" cy="677376"/>
            <a:chOff x="198963" y="1457254"/>
            <a:chExt cx="2395987" cy="677376"/>
          </a:xfrm>
        </p:grpSpPr>
        <p:sp>
          <p:nvSpPr>
            <p:cNvPr id="37" name="Rounded Rectangle 36"/>
            <p:cNvSpPr/>
            <p:nvPr/>
          </p:nvSpPr>
          <p:spPr bwMode="auto">
            <a:xfrm>
              <a:off x="1361158" y="1748935"/>
              <a:ext cx="1233792" cy="35178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640"/>
                </a:lnSpc>
                <a:spcBef>
                  <a:spcPts val="0"/>
                </a:spcBef>
              </a:pPr>
              <a:r>
                <a:rPr kumimoji="0" lang="en-US" sz="1400" dirty="0">
                  <a:solidFill>
                    <a:srgbClr val="000000"/>
                  </a:solidFill>
                  <a:latin typeface="Times New Roman"/>
                  <a:ea typeface="ＭＳ Ｐゴシック" charset="-128"/>
                  <a:cs typeface="Times New Roman"/>
                </a:rPr>
                <a:t>device driver</a:t>
              </a:r>
            </a:p>
          </p:txBody>
        </p:sp>
        <p:sp>
          <p:nvSpPr>
            <p:cNvPr id="28" name="Line 6"/>
            <p:cNvSpPr>
              <a:spLocks noChangeShapeType="1"/>
            </p:cNvSpPr>
            <p:nvPr/>
          </p:nvSpPr>
          <p:spPr bwMode="auto">
            <a:xfrm flipH="1" flipV="1">
              <a:off x="1417703" y="1457254"/>
              <a:ext cx="283251" cy="191864"/>
            </a:xfrm>
            <a:prstGeom prst="line">
              <a:avLst/>
            </a:prstGeom>
            <a:noFill/>
            <a:ln w="15875">
              <a:solidFill>
                <a:srgbClr val="000090"/>
              </a:solidFill>
              <a:round/>
              <a:headEnd/>
              <a:tailEnd type="triangle" w="med" len="lg"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 sz="1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1" name="Text Box 8"/>
            <p:cNvSpPr txBox="1">
              <a:spLocks noChangeArrowheads="1"/>
            </p:cNvSpPr>
            <p:nvPr/>
          </p:nvSpPr>
          <p:spPr bwMode="auto">
            <a:xfrm>
              <a:off x="198963" y="1703743"/>
              <a:ext cx="1088730" cy="430887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square" lIns="0" tIns="0" rIns="0" bIns="0">
              <a:prstTxWarp prst="textNoShape">
                <a:avLst/>
              </a:prstTxWarp>
              <a:spAutoFit/>
            </a:bodyPr>
            <a:lstStyle/>
            <a:p>
              <a:pPr algn="r" defTabSz="1019175">
                <a:spcBef>
                  <a:spcPct val="50000"/>
                </a:spcBef>
              </a:pPr>
              <a:r>
                <a:rPr lang="en-US" sz="14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part of</a:t>
              </a:r>
              <a:br>
                <a:rPr lang="en-US" sz="1400" dirty="0">
                  <a:solidFill>
                    <a:srgbClr val="000000"/>
                  </a:solidFill>
                  <a:latin typeface="Times New Roman"/>
                  <a:cs typeface="Times New Roman"/>
                </a:rPr>
              </a:br>
              <a:r>
                <a:rPr lang="en-US" sz="14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the host OS</a:t>
              </a:r>
              <a:endParaRPr kumimoji="1" lang="en-US" sz="1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06641" y="771649"/>
            <a:ext cx="3541928" cy="2773270"/>
            <a:chOff x="4906641" y="771649"/>
            <a:chExt cx="3541928" cy="2773270"/>
          </a:xfrm>
        </p:grpSpPr>
        <p:pic>
          <p:nvPicPr>
            <p:cNvPr id="17420" name="Picture 11" descr="The image “http://www.egtechnology.com/keyboard/keyboard.gif” cannot be displayed, because it contains errors."/>
            <p:cNvPicPr>
              <a:picLocks noChangeAspect="1" noChangeArrowheads="1"/>
            </p:cNvPicPr>
            <p:nvPr/>
          </p:nvPicPr>
          <p:blipFill>
            <a:blip r:embed="rId4"/>
            <a:srcRect l="4332" t="10001"/>
            <a:stretch>
              <a:fillRect/>
            </a:stretch>
          </p:blipFill>
          <p:spPr bwMode="auto">
            <a:xfrm>
              <a:off x="7334161" y="771649"/>
              <a:ext cx="1114408" cy="559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Rounded Rectangle 16"/>
            <p:cNvSpPr/>
            <p:nvPr/>
          </p:nvSpPr>
          <p:spPr bwMode="auto">
            <a:xfrm>
              <a:off x="4906641" y="2872926"/>
              <a:ext cx="1218898" cy="3887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640"/>
                </a:lnSpc>
                <a:spcBef>
                  <a:spcPts val="0"/>
                </a:spcBef>
              </a:pPr>
              <a:r>
                <a:rPr kumimoji="0" lang="en-US" sz="1400" dirty="0">
                  <a:solidFill>
                    <a:srgbClr val="000000"/>
                  </a:solidFill>
                  <a:latin typeface="Arial"/>
                  <a:ea typeface="ＭＳ Ｐゴシック" charset="-128"/>
                  <a:cs typeface="Arial"/>
                </a:rPr>
                <a:t>In class</a:t>
              </a: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5639255" y="2318127"/>
              <a:ext cx="1343162" cy="3563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640"/>
                </a:lnSpc>
                <a:spcBef>
                  <a:spcPts val="0"/>
                </a:spcBef>
              </a:pPr>
              <a:r>
                <a:rPr kumimoji="0" lang="en-US" sz="1400" dirty="0">
                  <a:solidFill>
                    <a:srgbClr val="000000"/>
                  </a:solidFill>
                  <a:latin typeface="Times New Roman"/>
                  <a:ea typeface="ＭＳ Ｐゴシック" charset="-128"/>
                  <a:cs typeface="Times New Roman"/>
                </a:rPr>
                <a:t>Java I/O library</a:t>
              </a:r>
            </a:p>
          </p:txBody>
        </p:sp>
        <p:sp>
          <p:nvSpPr>
            <p:cNvPr id="19" name="Rounded Rectangle 18"/>
            <p:cNvSpPr/>
            <p:nvPr/>
          </p:nvSpPr>
          <p:spPr bwMode="auto">
            <a:xfrm>
              <a:off x="6429481" y="1748935"/>
              <a:ext cx="1233792" cy="35178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640"/>
                </a:lnSpc>
                <a:spcBef>
                  <a:spcPts val="0"/>
                </a:spcBef>
              </a:pPr>
              <a:r>
                <a:rPr kumimoji="0" lang="en-US" sz="1400" dirty="0">
                  <a:solidFill>
                    <a:srgbClr val="000000"/>
                  </a:solidFill>
                  <a:latin typeface="Times New Roman"/>
                  <a:ea typeface="ＭＳ Ｐゴシック" charset="-128"/>
                  <a:cs typeface="Times New Roman"/>
                </a:rPr>
                <a:t>device driver</a:t>
              </a:r>
            </a:p>
          </p:txBody>
        </p:sp>
        <p:sp>
          <p:nvSpPr>
            <p:cNvPr id="41" name="Line 6"/>
            <p:cNvSpPr>
              <a:spLocks noChangeShapeType="1"/>
            </p:cNvSpPr>
            <p:nvPr/>
          </p:nvSpPr>
          <p:spPr bwMode="auto">
            <a:xfrm flipV="1">
              <a:off x="7239000" y="1412369"/>
              <a:ext cx="339561" cy="281634"/>
            </a:xfrm>
            <a:prstGeom prst="line">
              <a:avLst/>
            </a:prstGeom>
            <a:noFill/>
            <a:ln w="15875">
              <a:solidFill>
                <a:srgbClr val="000090"/>
              </a:solidFill>
              <a:round/>
              <a:headEnd/>
              <a:tailEnd type="triangle" w="med" len="lg"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2" name="Line 6"/>
            <p:cNvSpPr>
              <a:spLocks noChangeShapeType="1"/>
            </p:cNvSpPr>
            <p:nvPr/>
          </p:nvSpPr>
          <p:spPr bwMode="auto">
            <a:xfrm flipV="1">
              <a:off x="6429481" y="2100721"/>
              <a:ext cx="220916" cy="217406"/>
            </a:xfrm>
            <a:prstGeom prst="line">
              <a:avLst/>
            </a:prstGeom>
            <a:noFill/>
            <a:ln w="15875">
              <a:solidFill>
                <a:srgbClr val="000090"/>
              </a:solidFill>
              <a:round/>
              <a:headEnd/>
              <a:tailEnd type="triangle" w="med" len="lg"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3" name="Line 6"/>
            <p:cNvSpPr>
              <a:spLocks noChangeShapeType="1"/>
            </p:cNvSpPr>
            <p:nvPr/>
          </p:nvSpPr>
          <p:spPr bwMode="auto">
            <a:xfrm flipV="1">
              <a:off x="5756403" y="2658797"/>
              <a:ext cx="253690" cy="214129"/>
            </a:xfrm>
            <a:prstGeom prst="line">
              <a:avLst/>
            </a:prstGeom>
            <a:noFill/>
            <a:ln w="15875">
              <a:solidFill>
                <a:srgbClr val="000090"/>
              </a:solidFill>
              <a:round/>
              <a:headEnd/>
              <a:tailEnd type="triangle" w="med" len="lg"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4" name="Line 6"/>
            <p:cNvSpPr>
              <a:spLocks noChangeShapeType="1"/>
            </p:cNvSpPr>
            <p:nvPr/>
          </p:nvSpPr>
          <p:spPr bwMode="auto">
            <a:xfrm flipV="1">
              <a:off x="5028703" y="3263285"/>
              <a:ext cx="339561" cy="281634"/>
            </a:xfrm>
            <a:prstGeom prst="line">
              <a:avLst/>
            </a:prstGeom>
            <a:noFill/>
            <a:ln w="15875">
              <a:solidFill>
                <a:srgbClr val="000090"/>
              </a:solidFill>
              <a:round/>
              <a:headEnd/>
              <a:tailEnd type="triangle" w="med" len="lg"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4244" y="4211875"/>
            <a:ext cx="4209966" cy="2646125"/>
            <a:chOff x="344244" y="4211875"/>
            <a:chExt cx="4209966" cy="2646125"/>
          </a:xfrm>
        </p:grpSpPr>
        <p:pic>
          <p:nvPicPr>
            <p:cNvPr id="17414" name="Picture 5" descr="The image “http://www.vstore.com/products/m220/p1829220/large.jpg” cannot be displayed, because it contains errors.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44244" y="5932488"/>
              <a:ext cx="946150" cy="925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Rounded Rectangle 19"/>
            <p:cNvSpPr/>
            <p:nvPr/>
          </p:nvSpPr>
          <p:spPr bwMode="auto">
            <a:xfrm>
              <a:off x="3169601" y="4521366"/>
              <a:ext cx="1384609" cy="3887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640"/>
                </a:lnSpc>
                <a:spcBef>
                  <a:spcPts val="0"/>
                </a:spcBef>
              </a:pPr>
              <a:r>
                <a:rPr kumimoji="0" lang="en-US" sz="1400" dirty="0">
                  <a:solidFill>
                    <a:srgbClr val="000000"/>
                  </a:solidFill>
                  <a:latin typeface="Arial"/>
                  <a:ea typeface="ＭＳ Ｐゴシック" charset="-128"/>
                  <a:cs typeface="Arial"/>
                </a:rPr>
                <a:t>StdAudio class</a:t>
              </a:r>
            </a:p>
          </p:txBody>
        </p:sp>
        <p:sp>
          <p:nvSpPr>
            <p:cNvPr id="21" name="Rounded Rectangle 20"/>
            <p:cNvSpPr/>
            <p:nvPr/>
          </p:nvSpPr>
          <p:spPr bwMode="auto">
            <a:xfrm>
              <a:off x="2234031" y="5180149"/>
              <a:ext cx="1343162" cy="3563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640"/>
                </a:lnSpc>
                <a:spcBef>
                  <a:spcPts val="0"/>
                </a:spcBef>
              </a:pPr>
              <a:r>
                <a:rPr kumimoji="0" lang="en-US" sz="1400" dirty="0">
                  <a:solidFill>
                    <a:srgbClr val="000000"/>
                  </a:solidFill>
                  <a:latin typeface="Times New Roman"/>
                  <a:ea typeface="ＭＳ Ｐゴシック" charset="-128"/>
                  <a:cs typeface="Times New Roman"/>
                </a:rPr>
                <a:t>Java I/O library</a:t>
              </a:r>
            </a:p>
          </p:txBody>
        </p:sp>
        <p:sp>
          <p:nvSpPr>
            <p:cNvPr id="22" name="Rounded Rectangle 21"/>
            <p:cNvSpPr/>
            <p:nvPr/>
          </p:nvSpPr>
          <p:spPr bwMode="auto">
            <a:xfrm>
              <a:off x="1617135" y="5756595"/>
              <a:ext cx="1233792" cy="35178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640"/>
                </a:lnSpc>
                <a:spcBef>
                  <a:spcPts val="0"/>
                </a:spcBef>
              </a:pPr>
              <a:r>
                <a:rPr kumimoji="0" lang="en-US" sz="1400" dirty="0">
                  <a:solidFill>
                    <a:srgbClr val="000000"/>
                  </a:solidFill>
                  <a:latin typeface="Times New Roman"/>
                  <a:ea typeface="ＭＳ Ｐゴシック" charset="-128"/>
                  <a:cs typeface="Times New Roman"/>
                </a:rPr>
                <a:t>device driver</a:t>
              </a:r>
            </a:p>
          </p:txBody>
        </p:sp>
        <p:sp>
          <p:nvSpPr>
            <p:cNvPr id="45" name="Line 6"/>
            <p:cNvSpPr>
              <a:spLocks noChangeShapeType="1"/>
            </p:cNvSpPr>
            <p:nvPr/>
          </p:nvSpPr>
          <p:spPr bwMode="auto">
            <a:xfrm flipH="1">
              <a:off x="3883344" y="4211875"/>
              <a:ext cx="274194" cy="278003"/>
            </a:xfrm>
            <a:prstGeom prst="line">
              <a:avLst/>
            </a:prstGeom>
            <a:noFill/>
            <a:ln w="15875">
              <a:solidFill>
                <a:srgbClr val="000090"/>
              </a:solidFill>
              <a:round/>
              <a:headEnd/>
              <a:tailEnd type="triangle" w="med" len="lg"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6" name="Line 6"/>
            <p:cNvSpPr>
              <a:spLocks noChangeShapeType="1"/>
            </p:cNvSpPr>
            <p:nvPr/>
          </p:nvSpPr>
          <p:spPr bwMode="auto">
            <a:xfrm flipH="1">
              <a:off x="3106631" y="4915195"/>
              <a:ext cx="274194" cy="278003"/>
            </a:xfrm>
            <a:prstGeom prst="line">
              <a:avLst/>
            </a:prstGeom>
            <a:noFill/>
            <a:ln w="15875">
              <a:solidFill>
                <a:srgbClr val="000090"/>
              </a:solidFill>
              <a:round/>
              <a:headEnd/>
              <a:tailEnd type="triangle" w="med" len="lg"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7" name="Line 6"/>
            <p:cNvSpPr>
              <a:spLocks noChangeShapeType="1"/>
            </p:cNvSpPr>
            <p:nvPr/>
          </p:nvSpPr>
          <p:spPr bwMode="auto">
            <a:xfrm flipH="1">
              <a:off x="2380149" y="5545423"/>
              <a:ext cx="274194" cy="278003"/>
            </a:xfrm>
            <a:prstGeom prst="line">
              <a:avLst/>
            </a:prstGeom>
            <a:noFill/>
            <a:ln w="15875">
              <a:solidFill>
                <a:srgbClr val="000090"/>
              </a:solidFill>
              <a:round/>
              <a:headEnd/>
              <a:tailEnd type="triangle" w="med" len="lg"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8" name="Line 6"/>
            <p:cNvSpPr>
              <a:spLocks noChangeShapeType="1"/>
            </p:cNvSpPr>
            <p:nvPr/>
          </p:nvSpPr>
          <p:spPr bwMode="auto">
            <a:xfrm flipH="1">
              <a:off x="1280606" y="5975826"/>
              <a:ext cx="274194" cy="278003"/>
            </a:xfrm>
            <a:prstGeom prst="line">
              <a:avLst/>
            </a:prstGeom>
            <a:noFill/>
            <a:ln w="15875">
              <a:solidFill>
                <a:srgbClr val="000090"/>
              </a:solidFill>
              <a:round/>
              <a:headEnd/>
              <a:tailEnd type="triangle" w="med" len="lg"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34" name="Rounded Rectangle 33"/>
          <p:cNvSpPr/>
          <p:nvPr/>
        </p:nvSpPr>
        <p:spPr bwMode="auto">
          <a:xfrm>
            <a:off x="5756403" y="5193198"/>
            <a:ext cx="1343162" cy="35632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ts val="1640"/>
              </a:lnSpc>
              <a:spcBef>
                <a:spcPts val="0"/>
              </a:spcBef>
            </a:pPr>
            <a:r>
              <a:rPr kumimoji="0" lang="en-US" sz="1400" dirty="0">
                <a:solidFill>
                  <a:srgbClr val="000000"/>
                </a:solidFill>
                <a:latin typeface="Times New Roman"/>
                <a:ea typeface="ＭＳ Ｐゴシック" charset="-128"/>
                <a:cs typeface="Times New Roman"/>
              </a:rPr>
              <a:t>Java I/O library</a:t>
            </a:r>
          </a:p>
        </p:txBody>
      </p:sp>
      <p:sp>
        <p:nvSpPr>
          <p:cNvPr id="38" name="Rounded Rectangle 37"/>
          <p:cNvSpPr/>
          <p:nvPr/>
        </p:nvSpPr>
        <p:spPr bwMode="auto">
          <a:xfrm>
            <a:off x="6622104" y="5776440"/>
            <a:ext cx="1233792" cy="35178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ts val="1640"/>
              </a:lnSpc>
              <a:spcBef>
                <a:spcPts val="0"/>
              </a:spcBef>
            </a:pPr>
            <a:r>
              <a:rPr kumimoji="0" lang="en-US" sz="1400" dirty="0">
                <a:solidFill>
                  <a:srgbClr val="000000"/>
                </a:solidFill>
                <a:latin typeface="Times New Roman"/>
                <a:ea typeface="ＭＳ Ｐゴシック" charset="-128"/>
                <a:cs typeface="Times New Roman"/>
              </a:rPr>
              <a:t>device driver</a:t>
            </a:r>
          </a:p>
        </p:txBody>
      </p:sp>
      <p:sp>
        <p:nvSpPr>
          <p:cNvPr id="39" name="Line 6"/>
          <p:cNvSpPr>
            <a:spLocks noChangeShapeType="1"/>
          </p:cNvSpPr>
          <p:nvPr/>
        </p:nvSpPr>
        <p:spPr bwMode="auto">
          <a:xfrm>
            <a:off x="5047438" y="4248421"/>
            <a:ext cx="320826" cy="241457"/>
          </a:xfrm>
          <a:prstGeom prst="line">
            <a:avLst/>
          </a:prstGeom>
          <a:noFill/>
          <a:ln w="15875">
            <a:solidFill>
              <a:srgbClr val="000090"/>
            </a:solidFill>
            <a:round/>
            <a:headEnd/>
            <a:tailEnd type="triangle" w="med" len="lg"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40" name="Line 6"/>
          <p:cNvSpPr>
            <a:spLocks noChangeShapeType="1"/>
          </p:cNvSpPr>
          <p:nvPr/>
        </p:nvSpPr>
        <p:spPr bwMode="auto">
          <a:xfrm>
            <a:off x="5756403" y="4949179"/>
            <a:ext cx="287417" cy="244019"/>
          </a:xfrm>
          <a:prstGeom prst="line">
            <a:avLst/>
          </a:prstGeom>
          <a:noFill/>
          <a:ln w="15875">
            <a:solidFill>
              <a:srgbClr val="000090"/>
            </a:solidFill>
            <a:round/>
            <a:headEnd/>
            <a:tailEnd type="triangle" w="med" len="lg"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49" name="Line 6"/>
          <p:cNvSpPr>
            <a:spLocks noChangeShapeType="1"/>
          </p:cNvSpPr>
          <p:nvPr/>
        </p:nvSpPr>
        <p:spPr bwMode="auto">
          <a:xfrm>
            <a:off x="6622103" y="5558821"/>
            <a:ext cx="268477" cy="217619"/>
          </a:xfrm>
          <a:prstGeom prst="line">
            <a:avLst/>
          </a:prstGeom>
          <a:noFill/>
          <a:ln w="15875">
            <a:solidFill>
              <a:srgbClr val="000090"/>
            </a:solidFill>
            <a:round/>
            <a:headEnd/>
            <a:tailEnd type="triangle" w="med" len="lg"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50" name="Line 6"/>
          <p:cNvSpPr>
            <a:spLocks noChangeShapeType="1"/>
          </p:cNvSpPr>
          <p:nvPr/>
        </p:nvSpPr>
        <p:spPr bwMode="auto">
          <a:xfrm>
            <a:off x="7523062" y="6128227"/>
            <a:ext cx="332833" cy="202600"/>
          </a:xfrm>
          <a:prstGeom prst="line">
            <a:avLst/>
          </a:prstGeom>
          <a:noFill/>
          <a:ln w="15875">
            <a:solidFill>
              <a:srgbClr val="000090"/>
            </a:solidFill>
            <a:round/>
            <a:headEnd/>
            <a:tailEnd type="triangle" w="med" len="lg"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197304" y="5320294"/>
            <a:ext cx="3113437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Same basic</a:t>
            </a:r>
            <a:b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</a:b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software hierarchy</a:t>
            </a:r>
            <a:b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</a:b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for many I/O devices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5CC241-0AEC-B263-368A-06D74000D763}"/>
              </a:ext>
            </a:extLst>
          </p:cNvPr>
          <p:cNvSpPr txBox="1"/>
          <p:nvPr/>
        </p:nvSpPr>
        <p:spPr>
          <a:xfrm>
            <a:off x="14031973" y="4876602"/>
            <a:ext cx="82301" cy="1608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files</a:t>
            </a:r>
          </a:p>
        </p:txBody>
      </p:sp>
      <p:pic>
        <p:nvPicPr>
          <p:cNvPr id="1028" name="Picture 4" descr="Folder icon. Documents directory. Desktop icons. My computer PC shortcut  signs. System software and devices. New eleven inspired vector  illustrations. Stock Vector | Adobe Stock">
            <a:extLst>
              <a:ext uri="{FF2B5EF4-FFF2-40B4-BE49-F238E27FC236}">
                <a16:creationId xmlns:a16="http://schemas.microsoft.com/office/drawing/2014/main" id="{473E2443-B21C-5F16-47D1-205D831C6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4487" y="1651457"/>
            <a:ext cx="230033" cy="230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63,900+ Computer Folder Stock Photos, Pictures &amp; Royalty-Free Images -  iStock | Computer folder icon, Computer folder vector, Computer folder icon  vector">
            <a:extLst>
              <a:ext uri="{FF2B5EF4-FFF2-40B4-BE49-F238E27FC236}">
                <a16:creationId xmlns:a16="http://schemas.microsoft.com/office/drawing/2014/main" id="{57412D93-2CFE-CFC2-747D-3A7DF20BF9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64" t="26457" r="22724" b="26003"/>
          <a:stretch/>
        </p:blipFill>
        <p:spPr bwMode="auto">
          <a:xfrm>
            <a:off x="7930457" y="5952333"/>
            <a:ext cx="900958" cy="76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C28E7B-35B1-7EB1-226B-05933ED97214}"/>
              </a:ext>
            </a:extLst>
          </p:cNvPr>
          <p:cNvSpPr txBox="1"/>
          <p:nvPr/>
        </p:nvSpPr>
        <p:spPr>
          <a:xfrm>
            <a:off x="8089847" y="6229527"/>
            <a:ext cx="582177" cy="377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files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F134D94-D089-4A8A-47F3-D92AF4D20D15}"/>
              </a:ext>
            </a:extLst>
          </p:cNvPr>
          <p:cNvSpPr/>
          <p:nvPr/>
        </p:nvSpPr>
        <p:spPr bwMode="auto">
          <a:xfrm>
            <a:off x="4960760" y="4515924"/>
            <a:ext cx="1110660" cy="38877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ts val="1640"/>
              </a:lnSpc>
              <a:spcBef>
                <a:spcPts val="0"/>
              </a:spcBef>
            </a:pPr>
            <a:r>
              <a:rPr kumimoji="0" lang="en-US" sz="1400" dirty="0">
                <a:solidFill>
                  <a:srgbClr val="000000"/>
                </a:solidFill>
                <a:latin typeface="Arial"/>
                <a:ea typeface="ＭＳ Ｐゴシック" charset="-128"/>
                <a:cs typeface="Arial"/>
              </a:rPr>
              <a:t>In class</a:t>
            </a:r>
          </a:p>
        </p:txBody>
      </p:sp>
    </p:spTree>
    <p:extLst>
      <p:ext uri="{BB962C8B-B14F-4D97-AF65-F5344CB8AC3E}">
        <p14:creationId xmlns:p14="http://schemas.microsoft.com/office/powerpoint/2010/main" val="545435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3" name="Picture 2" descr="Cinema Display HD"/>
          <p:cNvPicPr>
            <a:picLocks noChangeAspect="1" noChangeArrowheads="1"/>
          </p:cNvPicPr>
          <p:nvPr/>
        </p:nvPicPr>
        <p:blipFill rotWithShape="1">
          <a:blip r:embed="rId3"/>
          <a:srcRect t="20550"/>
          <a:stretch/>
        </p:blipFill>
        <p:spPr bwMode="auto">
          <a:xfrm>
            <a:off x="422686" y="771648"/>
            <a:ext cx="1255426" cy="78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The big picture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4157538" y="3544919"/>
            <a:ext cx="979646" cy="666956"/>
          </a:xfrm>
          <a:prstGeom prst="roundRect">
            <a:avLst/>
          </a:prstGeom>
          <a:solidFill>
            <a:srgbClr val="FFE1D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164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dirty="0">
                <a:solidFill>
                  <a:srgbClr val="000000"/>
                </a:solidFill>
                <a:latin typeface="Arial"/>
                <a:ea typeface="ＭＳ Ｐゴシック" charset="-128"/>
                <a:cs typeface="Arial"/>
              </a:rPr>
              <a:t>y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ＭＳ Ｐゴシック" charset="-128"/>
                <a:cs typeface="Arial"/>
              </a:rPr>
              <a:t>our Java program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965005" y="2681062"/>
            <a:ext cx="1479729" cy="863856"/>
            <a:chOff x="2965005" y="2681062"/>
            <a:chExt cx="1479729" cy="863856"/>
          </a:xfrm>
        </p:grpSpPr>
        <p:sp>
          <p:nvSpPr>
            <p:cNvPr id="26" name="Line 6"/>
            <p:cNvSpPr>
              <a:spLocks noChangeShapeType="1"/>
            </p:cNvSpPr>
            <p:nvPr/>
          </p:nvSpPr>
          <p:spPr bwMode="auto">
            <a:xfrm flipH="1" flipV="1">
              <a:off x="2965005" y="2681062"/>
              <a:ext cx="283251" cy="191864"/>
            </a:xfrm>
            <a:prstGeom prst="line">
              <a:avLst/>
            </a:prstGeom>
            <a:noFill/>
            <a:ln w="15875">
              <a:solidFill>
                <a:srgbClr val="000090"/>
              </a:solidFill>
              <a:round/>
              <a:headEnd/>
              <a:tailEnd type="triangle" w="med" len="lg"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 sz="1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042048" y="2904414"/>
              <a:ext cx="1402686" cy="640504"/>
              <a:chOff x="3042048" y="2904414"/>
              <a:chExt cx="1402686" cy="640504"/>
            </a:xfrm>
          </p:grpSpPr>
          <p:sp>
            <p:nvSpPr>
              <p:cNvPr id="35" name="Rounded Rectangle 34"/>
              <p:cNvSpPr/>
              <p:nvPr/>
            </p:nvSpPr>
            <p:spPr bwMode="auto">
              <a:xfrm>
                <a:off x="3042048" y="2904414"/>
                <a:ext cx="1402686" cy="38877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lnSpc>
                    <a:spcPts val="1640"/>
                  </a:lnSpc>
                  <a:spcBef>
                    <a:spcPts val="0"/>
                  </a:spcBef>
                </a:pPr>
                <a:r>
                  <a:rPr kumimoji="0" lang="en-US" sz="1400" dirty="0">
                    <a:solidFill>
                      <a:srgbClr val="000000"/>
                    </a:solidFill>
                    <a:latin typeface="Arial"/>
                    <a:ea typeface="ＭＳ Ｐゴシック" charset="-128"/>
                    <a:cs typeface="Arial"/>
                  </a:rPr>
                  <a:t>StdDraw class</a:t>
                </a:r>
              </a:p>
            </p:txBody>
          </p:sp>
          <p:sp>
            <p:nvSpPr>
              <p:cNvPr id="25" name="Line 6"/>
              <p:cNvSpPr>
                <a:spLocks noChangeShapeType="1"/>
              </p:cNvSpPr>
              <p:nvPr/>
            </p:nvSpPr>
            <p:spPr bwMode="auto">
              <a:xfrm flipH="1" flipV="1">
                <a:off x="3846738" y="3353054"/>
                <a:ext cx="283251" cy="191864"/>
              </a:xfrm>
              <a:prstGeom prst="line">
                <a:avLst/>
              </a:prstGeom>
              <a:noFill/>
              <a:ln w="15875">
                <a:solidFill>
                  <a:srgbClr val="000090"/>
                </a:solidFill>
                <a:round/>
                <a:headEnd/>
                <a:tailEnd type="triangle" w="med" len="lg"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endParaRPr lang="en-US" sz="14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1314762" y="2126263"/>
            <a:ext cx="2193904" cy="616354"/>
            <a:chOff x="1314762" y="2126263"/>
            <a:chExt cx="2193904" cy="616354"/>
          </a:xfrm>
        </p:grpSpPr>
        <p:sp>
          <p:nvSpPr>
            <p:cNvPr id="36" name="Rounded Rectangle 35"/>
            <p:cNvSpPr/>
            <p:nvPr/>
          </p:nvSpPr>
          <p:spPr bwMode="auto">
            <a:xfrm>
              <a:off x="2165504" y="2318127"/>
              <a:ext cx="1343162" cy="3563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640"/>
                </a:lnSpc>
                <a:spcBef>
                  <a:spcPts val="0"/>
                </a:spcBef>
              </a:pPr>
              <a:r>
                <a:rPr kumimoji="0" lang="en-US" sz="1400" dirty="0">
                  <a:solidFill>
                    <a:srgbClr val="000000"/>
                  </a:solidFill>
                  <a:latin typeface="Times New Roman"/>
                  <a:ea typeface="ＭＳ Ｐゴシック" charset="-128"/>
                  <a:cs typeface="Times New Roman"/>
                </a:rPr>
                <a:t>Java I/O library</a:t>
              </a:r>
            </a:p>
          </p:txBody>
        </p:sp>
        <p:sp>
          <p:nvSpPr>
            <p:cNvPr id="27" name="Line 6"/>
            <p:cNvSpPr>
              <a:spLocks noChangeShapeType="1"/>
            </p:cNvSpPr>
            <p:nvPr/>
          </p:nvSpPr>
          <p:spPr bwMode="auto">
            <a:xfrm flipH="1" flipV="1">
              <a:off x="2142661" y="2126263"/>
              <a:ext cx="283251" cy="191864"/>
            </a:xfrm>
            <a:prstGeom prst="line">
              <a:avLst/>
            </a:prstGeom>
            <a:noFill/>
            <a:ln w="15875">
              <a:solidFill>
                <a:srgbClr val="000090"/>
              </a:solidFill>
              <a:round/>
              <a:headEnd/>
              <a:tailEnd type="triangle" w="med" len="lg"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 sz="1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0" name="Text Box 8"/>
            <p:cNvSpPr txBox="1">
              <a:spLocks noChangeArrowheads="1"/>
            </p:cNvSpPr>
            <p:nvPr/>
          </p:nvSpPr>
          <p:spPr bwMode="auto">
            <a:xfrm>
              <a:off x="1314762" y="2311730"/>
              <a:ext cx="726699" cy="430887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square" lIns="0" tIns="0" rIns="0" bIns="0">
              <a:prstTxWarp prst="textNoShape">
                <a:avLst/>
              </a:prstTxWarp>
              <a:spAutoFit/>
            </a:bodyPr>
            <a:lstStyle/>
            <a:p>
              <a:pPr algn="r" defTabSz="1019175">
                <a:spcBef>
                  <a:spcPct val="50000"/>
                </a:spcBef>
              </a:pPr>
              <a:r>
                <a:rPr lang="en-US" sz="14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supplied by Java</a:t>
              </a:r>
              <a:endParaRPr kumimoji="1" lang="en-US" sz="1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98963" y="1457254"/>
            <a:ext cx="2395987" cy="677376"/>
            <a:chOff x="198963" y="1457254"/>
            <a:chExt cx="2395987" cy="677376"/>
          </a:xfrm>
        </p:grpSpPr>
        <p:sp>
          <p:nvSpPr>
            <p:cNvPr id="37" name="Rounded Rectangle 36"/>
            <p:cNvSpPr/>
            <p:nvPr/>
          </p:nvSpPr>
          <p:spPr bwMode="auto">
            <a:xfrm>
              <a:off x="1361158" y="1748935"/>
              <a:ext cx="1233792" cy="35178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640"/>
                </a:lnSpc>
                <a:spcBef>
                  <a:spcPts val="0"/>
                </a:spcBef>
              </a:pPr>
              <a:r>
                <a:rPr kumimoji="0" lang="en-US" sz="1400" dirty="0">
                  <a:solidFill>
                    <a:srgbClr val="000000"/>
                  </a:solidFill>
                  <a:latin typeface="Times New Roman"/>
                  <a:ea typeface="ＭＳ Ｐゴシック" charset="-128"/>
                  <a:cs typeface="Times New Roman"/>
                </a:rPr>
                <a:t>device driver</a:t>
              </a:r>
            </a:p>
          </p:txBody>
        </p:sp>
        <p:sp>
          <p:nvSpPr>
            <p:cNvPr id="28" name="Line 6"/>
            <p:cNvSpPr>
              <a:spLocks noChangeShapeType="1"/>
            </p:cNvSpPr>
            <p:nvPr/>
          </p:nvSpPr>
          <p:spPr bwMode="auto">
            <a:xfrm flipH="1" flipV="1">
              <a:off x="1417703" y="1457254"/>
              <a:ext cx="283251" cy="191864"/>
            </a:xfrm>
            <a:prstGeom prst="line">
              <a:avLst/>
            </a:prstGeom>
            <a:noFill/>
            <a:ln w="15875">
              <a:solidFill>
                <a:srgbClr val="000090"/>
              </a:solidFill>
              <a:round/>
              <a:headEnd/>
              <a:tailEnd type="triangle" w="med" len="lg"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 sz="1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1" name="Text Box 8"/>
            <p:cNvSpPr txBox="1">
              <a:spLocks noChangeArrowheads="1"/>
            </p:cNvSpPr>
            <p:nvPr/>
          </p:nvSpPr>
          <p:spPr bwMode="auto">
            <a:xfrm>
              <a:off x="198963" y="1703743"/>
              <a:ext cx="1088730" cy="430887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square" lIns="0" tIns="0" rIns="0" bIns="0">
              <a:prstTxWarp prst="textNoShape">
                <a:avLst/>
              </a:prstTxWarp>
              <a:spAutoFit/>
            </a:bodyPr>
            <a:lstStyle/>
            <a:p>
              <a:pPr algn="r" defTabSz="1019175">
                <a:spcBef>
                  <a:spcPct val="50000"/>
                </a:spcBef>
              </a:pPr>
              <a:r>
                <a:rPr lang="en-US" sz="14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part of</a:t>
              </a:r>
              <a:br>
                <a:rPr lang="en-US" sz="1400" dirty="0">
                  <a:solidFill>
                    <a:srgbClr val="000000"/>
                  </a:solidFill>
                  <a:latin typeface="Times New Roman"/>
                  <a:cs typeface="Times New Roman"/>
                </a:rPr>
              </a:br>
              <a:r>
                <a:rPr lang="en-US" sz="14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the host OS</a:t>
              </a:r>
              <a:endParaRPr kumimoji="1" lang="en-US" sz="1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06641" y="771649"/>
            <a:ext cx="3541928" cy="2773270"/>
            <a:chOff x="4906641" y="771649"/>
            <a:chExt cx="3541928" cy="2773270"/>
          </a:xfrm>
        </p:grpSpPr>
        <p:pic>
          <p:nvPicPr>
            <p:cNvPr id="17420" name="Picture 11" descr="The image “http://www.egtechnology.com/keyboard/keyboard.gif” cannot be displayed, because it contains errors."/>
            <p:cNvPicPr>
              <a:picLocks noChangeAspect="1" noChangeArrowheads="1"/>
            </p:cNvPicPr>
            <p:nvPr/>
          </p:nvPicPr>
          <p:blipFill>
            <a:blip r:embed="rId4"/>
            <a:srcRect l="4332" t="10001"/>
            <a:stretch>
              <a:fillRect/>
            </a:stretch>
          </p:blipFill>
          <p:spPr bwMode="auto">
            <a:xfrm>
              <a:off x="7334161" y="771649"/>
              <a:ext cx="1114408" cy="559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Rounded Rectangle 16"/>
            <p:cNvSpPr/>
            <p:nvPr/>
          </p:nvSpPr>
          <p:spPr bwMode="auto">
            <a:xfrm>
              <a:off x="4906641" y="2872926"/>
              <a:ext cx="1218898" cy="3887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640"/>
                </a:lnSpc>
                <a:spcBef>
                  <a:spcPts val="0"/>
                </a:spcBef>
              </a:pPr>
              <a:r>
                <a:rPr kumimoji="0" lang="en-US" sz="1400" dirty="0">
                  <a:solidFill>
                    <a:srgbClr val="000000"/>
                  </a:solidFill>
                  <a:latin typeface="Arial"/>
                  <a:ea typeface="ＭＳ Ｐゴシック" charset="-128"/>
                  <a:cs typeface="Arial"/>
                </a:rPr>
                <a:t>In class</a:t>
              </a: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5639255" y="2318127"/>
              <a:ext cx="1343162" cy="3563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640"/>
                </a:lnSpc>
                <a:spcBef>
                  <a:spcPts val="0"/>
                </a:spcBef>
              </a:pPr>
              <a:r>
                <a:rPr kumimoji="0" lang="en-US" sz="1400" dirty="0">
                  <a:solidFill>
                    <a:srgbClr val="000000"/>
                  </a:solidFill>
                  <a:latin typeface="Times New Roman"/>
                  <a:ea typeface="ＭＳ Ｐゴシック" charset="-128"/>
                  <a:cs typeface="Times New Roman"/>
                </a:rPr>
                <a:t>Java I/O library</a:t>
              </a:r>
            </a:p>
          </p:txBody>
        </p:sp>
        <p:sp>
          <p:nvSpPr>
            <p:cNvPr id="19" name="Rounded Rectangle 18"/>
            <p:cNvSpPr/>
            <p:nvPr/>
          </p:nvSpPr>
          <p:spPr bwMode="auto">
            <a:xfrm>
              <a:off x="6429481" y="1748935"/>
              <a:ext cx="1233792" cy="35178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640"/>
                </a:lnSpc>
                <a:spcBef>
                  <a:spcPts val="0"/>
                </a:spcBef>
              </a:pPr>
              <a:r>
                <a:rPr kumimoji="0" lang="en-US" sz="1400" dirty="0">
                  <a:solidFill>
                    <a:srgbClr val="000000"/>
                  </a:solidFill>
                  <a:latin typeface="Times New Roman"/>
                  <a:ea typeface="ＭＳ Ｐゴシック" charset="-128"/>
                  <a:cs typeface="Times New Roman"/>
                </a:rPr>
                <a:t>device driver</a:t>
              </a:r>
            </a:p>
          </p:txBody>
        </p:sp>
        <p:sp>
          <p:nvSpPr>
            <p:cNvPr id="41" name="Line 6"/>
            <p:cNvSpPr>
              <a:spLocks noChangeShapeType="1"/>
            </p:cNvSpPr>
            <p:nvPr/>
          </p:nvSpPr>
          <p:spPr bwMode="auto">
            <a:xfrm flipV="1">
              <a:off x="7239000" y="1412369"/>
              <a:ext cx="339561" cy="281634"/>
            </a:xfrm>
            <a:prstGeom prst="line">
              <a:avLst/>
            </a:prstGeom>
            <a:noFill/>
            <a:ln w="15875">
              <a:solidFill>
                <a:srgbClr val="000090"/>
              </a:solidFill>
              <a:round/>
              <a:headEnd/>
              <a:tailEnd type="triangle" w="med" len="lg"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2" name="Line 6"/>
            <p:cNvSpPr>
              <a:spLocks noChangeShapeType="1"/>
            </p:cNvSpPr>
            <p:nvPr/>
          </p:nvSpPr>
          <p:spPr bwMode="auto">
            <a:xfrm flipV="1">
              <a:off x="6429481" y="2100721"/>
              <a:ext cx="220916" cy="217406"/>
            </a:xfrm>
            <a:prstGeom prst="line">
              <a:avLst/>
            </a:prstGeom>
            <a:noFill/>
            <a:ln w="15875">
              <a:solidFill>
                <a:srgbClr val="000090"/>
              </a:solidFill>
              <a:round/>
              <a:headEnd/>
              <a:tailEnd type="triangle" w="med" len="lg"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3" name="Line 6"/>
            <p:cNvSpPr>
              <a:spLocks noChangeShapeType="1"/>
            </p:cNvSpPr>
            <p:nvPr/>
          </p:nvSpPr>
          <p:spPr bwMode="auto">
            <a:xfrm flipV="1">
              <a:off x="5756403" y="2658797"/>
              <a:ext cx="253690" cy="214129"/>
            </a:xfrm>
            <a:prstGeom prst="line">
              <a:avLst/>
            </a:prstGeom>
            <a:noFill/>
            <a:ln w="15875">
              <a:solidFill>
                <a:srgbClr val="000090"/>
              </a:solidFill>
              <a:round/>
              <a:headEnd/>
              <a:tailEnd type="triangle" w="med" len="lg"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4" name="Line 6"/>
            <p:cNvSpPr>
              <a:spLocks noChangeShapeType="1"/>
            </p:cNvSpPr>
            <p:nvPr/>
          </p:nvSpPr>
          <p:spPr bwMode="auto">
            <a:xfrm flipV="1">
              <a:off x="5028703" y="3263285"/>
              <a:ext cx="339561" cy="281634"/>
            </a:xfrm>
            <a:prstGeom prst="line">
              <a:avLst/>
            </a:prstGeom>
            <a:noFill/>
            <a:ln w="15875">
              <a:solidFill>
                <a:srgbClr val="000090"/>
              </a:solidFill>
              <a:round/>
              <a:headEnd/>
              <a:tailEnd type="triangle" w="med" len="lg"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4244" y="4211875"/>
            <a:ext cx="4209966" cy="2646125"/>
            <a:chOff x="344244" y="4211875"/>
            <a:chExt cx="4209966" cy="2646125"/>
          </a:xfrm>
        </p:grpSpPr>
        <p:pic>
          <p:nvPicPr>
            <p:cNvPr id="17414" name="Picture 5" descr="The image “http://www.vstore.com/products/m220/p1829220/large.jpg” cannot be displayed, because it contains errors.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44244" y="5932488"/>
              <a:ext cx="946150" cy="925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Rounded Rectangle 19"/>
            <p:cNvSpPr/>
            <p:nvPr/>
          </p:nvSpPr>
          <p:spPr bwMode="auto">
            <a:xfrm>
              <a:off x="3169601" y="4521366"/>
              <a:ext cx="1384609" cy="3887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640"/>
                </a:lnSpc>
                <a:spcBef>
                  <a:spcPts val="0"/>
                </a:spcBef>
              </a:pPr>
              <a:r>
                <a:rPr kumimoji="0" lang="en-US" sz="1400" dirty="0">
                  <a:solidFill>
                    <a:srgbClr val="000000"/>
                  </a:solidFill>
                  <a:latin typeface="Arial"/>
                  <a:ea typeface="ＭＳ Ｐゴシック" charset="-128"/>
                  <a:cs typeface="Arial"/>
                </a:rPr>
                <a:t>StdAudio class</a:t>
              </a:r>
            </a:p>
          </p:txBody>
        </p:sp>
        <p:sp>
          <p:nvSpPr>
            <p:cNvPr id="21" name="Rounded Rectangle 20"/>
            <p:cNvSpPr/>
            <p:nvPr/>
          </p:nvSpPr>
          <p:spPr bwMode="auto">
            <a:xfrm>
              <a:off x="2234031" y="5180149"/>
              <a:ext cx="1343162" cy="3563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640"/>
                </a:lnSpc>
                <a:spcBef>
                  <a:spcPts val="0"/>
                </a:spcBef>
              </a:pPr>
              <a:r>
                <a:rPr kumimoji="0" lang="en-US" sz="1400" dirty="0">
                  <a:solidFill>
                    <a:srgbClr val="000000"/>
                  </a:solidFill>
                  <a:latin typeface="Times New Roman"/>
                  <a:ea typeface="ＭＳ Ｐゴシック" charset="-128"/>
                  <a:cs typeface="Times New Roman"/>
                </a:rPr>
                <a:t>Java I/O library</a:t>
              </a:r>
            </a:p>
          </p:txBody>
        </p:sp>
        <p:sp>
          <p:nvSpPr>
            <p:cNvPr id="22" name="Rounded Rectangle 21"/>
            <p:cNvSpPr/>
            <p:nvPr/>
          </p:nvSpPr>
          <p:spPr bwMode="auto">
            <a:xfrm>
              <a:off x="1617135" y="5756595"/>
              <a:ext cx="1233792" cy="35178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640"/>
                </a:lnSpc>
                <a:spcBef>
                  <a:spcPts val="0"/>
                </a:spcBef>
              </a:pPr>
              <a:r>
                <a:rPr kumimoji="0" lang="en-US" sz="1400" dirty="0">
                  <a:solidFill>
                    <a:srgbClr val="000000"/>
                  </a:solidFill>
                  <a:latin typeface="Times New Roman"/>
                  <a:ea typeface="ＭＳ Ｐゴシック" charset="-128"/>
                  <a:cs typeface="Times New Roman"/>
                </a:rPr>
                <a:t>device driver</a:t>
              </a:r>
            </a:p>
          </p:txBody>
        </p:sp>
        <p:sp>
          <p:nvSpPr>
            <p:cNvPr id="45" name="Line 6"/>
            <p:cNvSpPr>
              <a:spLocks noChangeShapeType="1"/>
            </p:cNvSpPr>
            <p:nvPr/>
          </p:nvSpPr>
          <p:spPr bwMode="auto">
            <a:xfrm flipH="1">
              <a:off x="3883344" y="4211875"/>
              <a:ext cx="274194" cy="278003"/>
            </a:xfrm>
            <a:prstGeom prst="line">
              <a:avLst/>
            </a:prstGeom>
            <a:noFill/>
            <a:ln w="15875">
              <a:solidFill>
                <a:srgbClr val="000090"/>
              </a:solidFill>
              <a:round/>
              <a:headEnd/>
              <a:tailEnd type="triangle" w="med" len="lg"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6" name="Line 6"/>
            <p:cNvSpPr>
              <a:spLocks noChangeShapeType="1"/>
            </p:cNvSpPr>
            <p:nvPr/>
          </p:nvSpPr>
          <p:spPr bwMode="auto">
            <a:xfrm flipH="1">
              <a:off x="3106631" y="4915195"/>
              <a:ext cx="274194" cy="278003"/>
            </a:xfrm>
            <a:prstGeom prst="line">
              <a:avLst/>
            </a:prstGeom>
            <a:noFill/>
            <a:ln w="15875">
              <a:solidFill>
                <a:srgbClr val="000090"/>
              </a:solidFill>
              <a:round/>
              <a:headEnd/>
              <a:tailEnd type="triangle" w="med" len="lg"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7" name="Line 6"/>
            <p:cNvSpPr>
              <a:spLocks noChangeShapeType="1"/>
            </p:cNvSpPr>
            <p:nvPr/>
          </p:nvSpPr>
          <p:spPr bwMode="auto">
            <a:xfrm flipH="1">
              <a:off x="2380149" y="5545423"/>
              <a:ext cx="274194" cy="278003"/>
            </a:xfrm>
            <a:prstGeom prst="line">
              <a:avLst/>
            </a:prstGeom>
            <a:noFill/>
            <a:ln w="15875">
              <a:solidFill>
                <a:srgbClr val="000090"/>
              </a:solidFill>
              <a:round/>
              <a:headEnd/>
              <a:tailEnd type="triangle" w="med" len="lg"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8" name="Line 6"/>
            <p:cNvSpPr>
              <a:spLocks noChangeShapeType="1"/>
            </p:cNvSpPr>
            <p:nvPr/>
          </p:nvSpPr>
          <p:spPr bwMode="auto">
            <a:xfrm flipH="1">
              <a:off x="1280606" y="5975826"/>
              <a:ext cx="274194" cy="278003"/>
            </a:xfrm>
            <a:prstGeom prst="line">
              <a:avLst/>
            </a:prstGeom>
            <a:noFill/>
            <a:ln w="15875">
              <a:solidFill>
                <a:srgbClr val="000090"/>
              </a:solidFill>
              <a:round/>
              <a:headEnd/>
              <a:tailEnd type="triangle" w="med" len="lg"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33" name="Rounded Rectangle 32"/>
          <p:cNvSpPr/>
          <p:nvPr/>
        </p:nvSpPr>
        <p:spPr bwMode="auto">
          <a:xfrm>
            <a:off x="4960760" y="4515924"/>
            <a:ext cx="1110660" cy="38877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ts val="1640"/>
              </a:lnSpc>
              <a:spcBef>
                <a:spcPts val="0"/>
              </a:spcBef>
            </a:pPr>
            <a:r>
              <a:rPr kumimoji="0" lang="en-US" sz="1400" dirty="0">
                <a:solidFill>
                  <a:srgbClr val="000000"/>
                </a:solidFill>
                <a:latin typeface="Arial"/>
                <a:ea typeface="ＭＳ Ｐゴシック" charset="-128"/>
                <a:cs typeface="Arial"/>
              </a:rPr>
              <a:t>In class</a:t>
            </a:r>
          </a:p>
        </p:txBody>
      </p:sp>
      <p:sp>
        <p:nvSpPr>
          <p:cNvPr id="34" name="Rounded Rectangle 33"/>
          <p:cNvSpPr/>
          <p:nvPr/>
        </p:nvSpPr>
        <p:spPr bwMode="auto">
          <a:xfrm>
            <a:off x="5756403" y="5193198"/>
            <a:ext cx="1343162" cy="35632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ts val="1640"/>
              </a:lnSpc>
              <a:spcBef>
                <a:spcPts val="0"/>
              </a:spcBef>
            </a:pPr>
            <a:r>
              <a:rPr kumimoji="0" lang="en-US" sz="1400" dirty="0">
                <a:solidFill>
                  <a:srgbClr val="000000"/>
                </a:solidFill>
                <a:latin typeface="Times New Roman"/>
                <a:ea typeface="ＭＳ Ｐゴシック" charset="-128"/>
                <a:cs typeface="Times New Roman"/>
              </a:rPr>
              <a:t>Java I/O library</a:t>
            </a:r>
          </a:p>
        </p:txBody>
      </p:sp>
      <p:sp>
        <p:nvSpPr>
          <p:cNvPr id="38" name="Rounded Rectangle 37"/>
          <p:cNvSpPr/>
          <p:nvPr/>
        </p:nvSpPr>
        <p:spPr bwMode="auto">
          <a:xfrm>
            <a:off x="6622104" y="5776440"/>
            <a:ext cx="1233792" cy="35178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ts val="1640"/>
              </a:lnSpc>
              <a:spcBef>
                <a:spcPts val="0"/>
              </a:spcBef>
            </a:pPr>
            <a:r>
              <a:rPr kumimoji="0" lang="en-US" sz="1400" dirty="0">
                <a:solidFill>
                  <a:srgbClr val="000000"/>
                </a:solidFill>
                <a:latin typeface="Times New Roman"/>
                <a:ea typeface="ＭＳ Ｐゴシック" charset="-128"/>
                <a:cs typeface="Times New Roman"/>
              </a:rPr>
              <a:t>device driver</a:t>
            </a:r>
          </a:p>
        </p:txBody>
      </p:sp>
      <p:sp>
        <p:nvSpPr>
          <p:cNvPr id="39" name="Line 6"/>
          <p:cNvSpPr>
            <a:spLocks noChangeShapeType="1"/>
          </p:cNvSpPr>
          <p:nvPr/>
        </p:nvSpPr>
        <p:spPr bwMode="auto">
          <a:xfrm>
            <a:off x="5047438" y="4248421"/>
            <a:ext cx="320826" cy="241457"/>
          </a:xfrm>
          <a:prstGeom prst="line">
            <a:avLst/>
          </a:prstGeom>
          <a:noFill/>
          <a:ln w="15875">
            <a:solidFill>
              <a:srgbClr val="000090"/>
            </a:solidFill>
            <a:round/>
            <a:headEnd/>
            <a:tailEnd type="triangle" w="med" len="lg"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40" name="Line 6"/>
          <p:cNvSpPr>
            <a:spLocks noChangeShapeType="1"/>
          </p:cNvSpPr>
          <p:nvPr/>
        </p:nvSpPr>
        <p:spPr bwMode="auto">
          <a:xfrm>
            <a:off x="5756403" y="4949179"/>
            <a:ext cx="287417" cy="244019"/>
          </a:xfrm>
          <a:prstGeom prst="line">
            <a:avLst/>
          </a:prstGeom>
          <a:noFill/>
          <a:ln w="15875">
            <a:solidFill>
              <a:srgbClr val="000090"/>
            </a:solidFill>
            <a:round/>
            <a:headEnd/>
            <a:tailEnd type="triangle" w="med" len="lg"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49" name="Line 6"/>
          <p:cNvSpPr>
            <a:spLocks noChangeShapeType="1"/>
          </p:cNvSpPr>
          <p:nvPr/>
        </p:nvSpPr>
        <p:spPr bwMode="auto">
          <a:xfrm>
            <a:off x="6622103" y="5558821"/>
            <a:ext cx="268477" cy="217619"/>
          </a:xfrm>
          <a:prstGeom prst="line">
            <a:avLst/>
          </a:prstGeom>
          <a:noFill/>
          <a:ln w="15875">
            <a:solidFill>
              <a:srgbClr val="000090"/>
            </a:solidFill>
            <a:round/>
            <a:headEnd/>
            <a:tailEnd type="triangle" w="med" len="lg"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50" name="Line 6"/>
          <p:cNvSpPr>
            <a:spLocks noChangeShapeType="1"/>
          </p:cNvSpPr>
          <p:nvPr/>
        </p:nvSpPr>
        <p:spPr bwMode="auto">
          <a:xfrm>
            <a:off x="7523062" y="6128227"/>
            <a:ext cx="332833" cy="202600"/>
          </a:xfrm>
          <a:prstGeom prst="line">
            <a:avLst/>
          </a:prstGeom>
          <a:noFill/>
          <a:ln w="15875">
            <a:solidFill>
              <a:srgbClr val="000090"/>
            </a:solidFill>
            <a:round/>
            <a:headEnd/>
            <a:tailEnd type="triangle" w="med" len="lg"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197304" y="5320294"/>
            <a:ext cx="3113437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Same basic</a:t>
            </a:r>
            <a:b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</a:b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software hierarchy</a:t>
            </a:r>
            <a:b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</a:b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for many I/O devices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6532089" y="2891853"/>
            <a:ext cx="2342057" cy="2042269"/>
            <a:chOff x="6469391" y="2872926"/>
            <a:chExt cx="2342057" cy="2042269"/>
          </a:xfrm>
        </p:grpSpPr>
        <p:sp>
          <p:nvSpPr>
            <p:cNvPr id="58" name="TextBox 57"/>
            <p:cNvSpPr txBox="1"/>
            <p:nvPr/>
          </p:nvSpPr>
          <p:spPr>
            <a:xfrm>
              <a:off x="6845886" y="3338440"/>
              <a:ext cx="1965562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800"/>
                </a:spcBef>
              </a:pPr>
              <a:r>
                <a:rPr lang="en-US" dirty="0">
                  <a:solidFill>
                    <a:srgbClr val="000000"/>
                  </a:solidFill>
                  <a:latin typeface="Times New Roman"/>
                  <a:cs typeface="Times New Roman"/>
                </a:rPr>
                <a:t>The programmer’s view of I/O:</a:t>
              </a:r>
            </a:p>
            <a:p>
              <a:pPr>
                <a:spcBef>
                  <a:spcPts val="600"/>
                </a:spcBef>
              </a:pPr>
              <a:r>
                <a:rPr lang="en-US" dirty="0">
                  <a:solidFill>
                    <a:srgbClr val="000000"/>
                  </a:solidFill>
                  <a:latin typeface="Times New Roman"/>
                  <a:cs typeface="Times New Roman"/>
                </a:rPr>
                <a:t>Interacting with these classes</a:t>
              </a:r>
            </a:p>
          </p:txBody>
        </p:sp>
        <p:sp>
          <p:nvSpPr>
            <p:cNvPr id="59" name="Right Brace 58"/>
            <p:cNvSpPr/>
            <p:nvPr/>
          </p:nvSpPr>
          <p:spPr bwMode="auto">
            <a:xfrm>
              <a:off x="6469391" y="2872926"/>
              <a:ext cx="296637" cy="2042269"/>
            </a:xfrm>
            <a:prstGeom prst="rightBrace">
              <a:avLst>
                <a:gd name="adj1" fmla="val 71280"/>
                <a:gd name="adj2" fmla="val 5000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0E07B226-28EB-F14D-AD26-DB1DCC81564A}"/>
              </a:ext>
            </a:extLst>
          </p:cNvPr>
          <p:cNvSpPr/>
          <p:nvPr/>
        </p:nvSpPr>
        <p:spPr bwMode="auto">
          <a:xfrm>
            <a:off x="2877585" y="2777392"/>
            <a:ext cx="3433156" cy="2242410"/>
          </a:xfrm>
          <a:prstGeom prst="roundRect">
            <a:avLst/>
          </a:prstGeom>
          <a:solidFill>
            <a:srgbClr val="FFCC66">
              <a:alpha val="3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/>
              <a:ea typeface="ＭＳ Ｐゴシック" charset="-128"/>
              <a:cs typeface="Times New Roman"/>
            </a:endParaRPr>
          </a:p>
        </p:txBody>
      </p:sp>
      <p:sp>
        <p:nvSpPr>
          <p:cNvPr id="13" name="Line 6">
            <a:extLst>
              <a:ext uri="{FF2B5EF4-FFF2-40B4-BE49-F238E27FC236}">
                <a16:creationId xmlns:a16="http://schemas.microsoft.com/office/drawing/2014/main" id="{047D595C-D6E6-6486-651C-27C8F670B2BB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3062" y="6128227"/>
            <a:ext cx="332833" cy="202600"/>
          </a:xfrm>
          <a:prstGeom prst="line">
            <a:avLst/>
          </a:prstGeom>
          <a:noFill/>
          <a:ln w="15875">
            <a:solidFill>
              <a:srgbClr val="000090"/>
            </a:solidFill>
            <a:round/>
            <a:headEnd/>
            <a:tailEnd type="triangle" w="med" len="lg"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pic>
        <p:nvPicPr>
          <p:cNvPr id="14" name="Picture 6" descr="163,900+ Computer Folder Stock Photos, Pictures &amp; Royalty-Free Images -  iStock | Computer folder icon, Computer folder vector, Computer folder icon  vector">
            <a:extLst>
              <a:ext uri="{FF2B5EF4-FFF2-40B4-BE49-F238E27FC236}">
                <a16:creationId xmlns:a16="http://schemas.microsoft.com/office/drawing/2014/main" id="{96DE5095-79E8-7520-45EA-B766E05400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64" t="26457" r="22724" b="26003"/>
          <a:stretch/>
        </p:blipFill>
        <p:spPr bwMode="auto">
          <a:xfrm>
            <a:off x="7930457" y="5952333"/>
            <a:ext cx="900958" cy="76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4AF6A34-49FA-95D0-46B5-4518EC562581}"/>
              </a:ext>
            </a:extLst>
          </p:cNvPr>
          <p:cNvSpPr txBox="1"/>
          <p:nvPr/>
        </p:nvSpPr>
        <p:spPr>
          <a:xfrm>
            <a:off x="8089847" y="6229527"/>
            <a:ext cx="582177" cy="377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files</a:t>
            </a:r>
          </a:p>
        </p:txBody>
      </p:sp>
    </p:spTree>
    <p:extLst>
      <p:ext uri="{BB962C8B-B14F-4D97-AF65-F5344CB8AC3E}">
        <p14:creationId xmlns:p14="http://schemas.microsoft.com/office/powerpoint/2010/main" val="113081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picture</a:t>
            </a:r>
            <a:endParaRPr kumimoji="0" lang="en-US" dirty="0"/>
          </a:p>
        </p:txBody>
      </p:sp>
      <p:sp>
        <p:nvSpPr>
          <p:cNvPr id="3" name="Rounded Rectangle 2"/>
          <p:cNvSpPr/>
          <p:nvPr/>
        </p:nvSpPr>
        <p:spPr bwMode="auto">
          <a:xfrm>
            <a:off x="4157538" y="3544919"/>
            <a:ext cx="979646" cy="666956"/>
          </a:xfrm>
          <a:prstGeom prst="roundRect">
            <a:avLst/>
          </a:prstGeom>
          <a:solidFill>
            <a:srgbClr val="FFE1D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164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dirty="0">
                <a:solidFill>
                  <a:srgbClr val="000000"/>
                </a:solidFill>
                <a:latin typeface="Arial"/>
                <a:ea typeface="ＭＳ Ｐゴシック" charset="-128"/>
                <a:cs typeface="Arial"/>
              </a:rPr>
              <a:t>y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ＭＳ Ｐゴシック" charset="-128"/>
                <a:cs typeface="Arial"/>
              </a:rPr>
              <a:t>our Java program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42048" y="2904414"/>
            <a:ext cx="1402686" cy="640504"/>
            <a:chOff x="3042048" y="2904414"/>
            <a:chExt cx="1402686" cy="640504"/>
          </a:xfrm>
        </p:grpSpPr>
        <p:sp>
          <p:nvSpPr>
            <p:cNvPr id="35" name="Rounded Rectangle 34"/>
            <p:cNvSpPr/>
            <p:nvPr/>
          </p:nvSpPr>
          <p:spPr bwMode="auto">
            <a:xfrm>
              <a:off x="3042048" y="2904414"/>
              <a:ext cx="1402686" cy="3887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640"/>
                </a:lnSpc>
                <a:spcBef>
                  <a:spcPts val="0"/>
                </a:spcBef>
              </a:pPr>
              <a:r>
                <a:rPr kumimoji="0" lang="en-US" sz="1400" dirty="0">
                  <a:solidFill>
                    <a:srgbClr val="000000"/>
                  </a:solidFill>
                  <a:latin typeface="Arial"/>
                  <a:ea typeface="ＭＳ Ｐゴシック" charset="-128"/>
                  <a:cs typeface="Arial"/>
                </a:rPr>
                <a:t>StdDraw class</a:t>
              </a:r>
            </a:p>
          </p:txBody>
        </p:sp>
        <p:sp>
          <p:nvSpPr>
            <p:cNvPr id="25" name="Line 6"/>
            <p:cNvSpPr>
              <a:spLocks noChangeShapeType="1"/>
            </p:cNvSpPr>
            <p:nvPr/>
          </p:nvSpPr>
          <p:spPr bwMode="auto">
            <a:xfrm flipH="1" flipV="1">
              <a:off x="3846738" y="3353054"/>
              <a:ext cx="283251" cy="191864"/>
            </a:xfrm>
            <a:prstGeom prst="line">
              <a:avLst/>
            </a:prstGeom>
            <a:noFill/>
            <a:ln w="15875">
              <a:solidFill>
                <a:srgbClr val="000090"/>
              </a:solidFill>
              <a:round/>
              <a:headEnd/>
              <a:tailEnd type="triangle" w="med" len="lg"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 sz="1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17" name="Rounded Rectangle 16"/>
          <p:cNvSpPr/>
          <p:nvPr/>
        </p:nvSpPr>
        <p:spPr bwMode="auto">
          <a:xfrm>
            <a:off x="4906641" y="2872926"/>
            <a:ext cx="1218898" cy="38877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ts val="1640"/>
              </a:lnSpc>
              <a:spcBef>
                <a:spcPts val="0"/>
              </a:spcBef>
            </a:pPr>
            <a:r>
              <a:rPr kumimoji="0" lang="en-US" sz="1400" dirty="0">
                <a:solidFill>
                  <a:srgbClr val="000000"/>
                </a:solidFill>
                <a:latin typeface="Arial"/>
                <a:ea typeface="ＭＳ Ｐゴシック" charset="-128"/>
                <a:cs typeface="Arial"/>
              </a:rPr>
              <a:t>In class</a:t>
            </a:r>
          </a:p>
        </p:txBody>
      </p:sp>
      <p:sp>
        <p:nvSpPr>
          <p:cNvPr id="44" name="Line 6"/>
          <p:cNvSpPr>
            <a:spLocks noChangeShapeType="1"/>
          </p:cNvSpPr>
          <p:nvPr/>
        </p:nvSpPr>
        <p:spPr bwMode="auto">
          <a:xfrm flipV="1">
            <a:off x="5028703" y="3263285"/>
            <a:ext cx="339561" cy="281634"/>
          </a:xfrm>
          <a:prstGeom prst="line">
            <a:avLst/>
          </a:prstGeom>
          <a:noFill/>
          <a:ln w="15875">
            <a:solidFill>
              <a:srgbClr val="000090"/>
            </a:solidFill>
            <a:round/>
            <a:headEnd/>
            <a:tailEnd type="triangle" w="med" len="lg"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3169601" y="4521366"/>
            <a:ext cx="1384609" cy="38877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ts val="1640"/>
              </a:lnSpc>
              <a:spcBef>
                <a:spcPts val="0"/>
              </a:spcBef>
            </a:pPr>
            <a:r>
              <a:rPr kumimoji="0" lang="en-US" sz="1400" dirty="0">
                <a:solidFill>
                  <a:srgbClr val="000000"/>
                </a:solidFill>
                <a:latin typeface="Arial"/>
                <a:ea typeface="ＭＳ Ｐゴシック" charset="-128"/>
                <a:cs typeface="Arial"/>
              </a:rPr>
              <a:t>StdAudio class</a:t>
            </a: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 flipH="1">
            <a:off x="3883344" y="4211875"/>
            <a:ext cx="274194" cy="278003"/>
          </a:xfrm>
          <a:prstGeom prst="line">
            <a:avLst/>
          </a:prstGeom>
          <a:noFill/>
          <a:ln w="15875">
            <a:solidFill>
              <a:srgbClr val="000090"/>
            </a:solidFill>
            <a:round/>
            <a:headEnd/>
            <a:tailEnd type="triangle" w="med" len="lg"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4784110" y="4526424"/>
            <a:ext cx="1450079" cy="38877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ts val="1640"/>
              </a:lnSpc>
              <a:spcBef>
                <a:spcPts val="0"/>
              </a:spcBef>
            </a:pPr>
            <a:r>
              <a:rPr kumimoji="0" lang="en-US" sz="1400" dirty="0">
                <a:solidFill>
                  <a:srgbClr val="000000"/>
                </a:solidFill>
                <a:latin typeface="Arial"/>
                <a:ea typeface="ＭＳ Ｐゴシック" charset="-128"/>
                <a:cs typeface="Arial"/>
              </a:rPr>
              <a:t>StdOut class</a:t>
            </a:r>
          </a:p>
        </p:txBody>
      </p:sp>
      <p:sp>
        <p:nvSpPr>
          <p:cNvPr id="39" name="Line 6"/>
          <p:cNvSpPr>
            <a:spLocks noChangeShapeType="1"/>
          </p:cNvSpPr>
          <p:nvPr/>
        </p:nvSpPr>
        <p:spPr bwMode="auto">
          <a:xfrm>
            <a:off x="5047438" y="4248421"/>
            <a:ext cx="320826" cy="241457"/>
          </a:xfrm>
          <a:prstGeom prst="line">
            <a:avLst/>
          </a:prstGeom>
          <a:noFill/>
          <a:ln w="15875">
            <a:solidFill>
              <a:srgbClr val="000090"/>
            </a:solidFill>
            <a:round/>
            <a:headEnd/>
            <a:tailEnd type="triangle" w="med" len="lg"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75B477F-2C07-7143-A800-6EDE4CC97AEA}"/>
              </a:ext>
            </a:extLst>
          </p:cNvPr>
          <p:cNvSpPr/>
          <p:nvPr/>
        </p:nvSpPr>
        <p:spPr bwMode="auto">
          <a:xfrm>
            <a:off x="2850927" y="2795799"/>
            <a:ext cx="3578554" cy="2242410"/>
          </a:xfrm>
          <a:prstGeom prst="roundRect">
            <a:avLst/>
          </a:prstGeom>
          <a:solidFill>
            <a:srgbClr val="FFCC66">
              <a:alpha val="3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/>
              <a:ea typeface="ＭＳ Ｐゴシック" charset="-128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06636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picture</a:t>
            </a:r>
            <a:endParaRPr kumimoji="0" lang="en-US" dirty="0"/>
          </a:p>
        </p:txBody>
      </p:sp>
      <p:sp>
        <p:nvSpPr>
          <p:cNvPr id="3" name="Rounded Rectangle 2"/>
          <p:cNvSpPr/>
          <p:nvPr/>
        </p:nvSpPr>
        <p:spPr bwMode="auto">
          <a:xfrm>
            <a:off x="4157538" y="3544919"/>
            <a:ext cx="979646" cy="666956"/>
          </a:xfrm>
          <a:prstGeom prst="roundRect">
            <a:avLst/>
          </a:prstGeom>
          <a:solidFill>
            <a:srgbClr val="FFE1D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ts val="164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dirty="0">
                <a:solidFill>
                  <a:srgbClr val="000000"/>
                </a:solidFill>
                <a:latin typeface="Arial"/>
                <a:ea typeface="ＭＳ Ｐゴシック" charset="-128"/>
                <a:cs typeface="Arial"/>
              </a:rPr>
              <a:t>y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ＭＳ Ｐゴシック" charset="-128"/>
                <a:cs typeface="Arial"/>
              </a:rPr>
              <a:t>our Java program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42048" y="2904414"/>
            <a:ext cx="1402686" cy="640504"/>
            <a:chOff x="3042048" y="2904414"/>
            <a:chExt cx="1402686" cy="640504"/>
          </a:xfrm>
        </p:grpSpPr>
        <p:sp>
          <p:nvSpPr>
            <p:cNvPr id="35" name="Rounded Rectangle 34"/>
            <p:cNvSpPr/>
            <p:nvPr/>
          </p:nvSpPr>
          <p:spPr bwMode="auto">
            <a:xfrm>
              <a:off x="3042048" y="2904414"/>
              <a:ext cx="1402686" cy="3887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lnSpc>
                  <a:spcPts val="1640"/>
                </a:lnSpc>
                <a:spcBef>
                  <a:spcPts val="0"/>
                </a:spcBef>
              </a:pPr>
              <a:r>
                <a:rPr kumimoji="0" lang="en-US" sz="1400" dirty="0">
                  <a:solidFill>
                    <a:srgbClr val="000000"/>
                  </a:solidFill>
                  <a:latin typeface="Arial"/>
                  <a:ea typeface="ＭＳ Ｐゴシック" charset="-128"/>
                  <a:cs typeface="Arial"/>
                </a:rPr>
                <a:t>StdDraw class</a:t>
              </a:r>
            </a:p>
          </p:txBody>
        </p:sp>
        <p:sp>
          <p:nvSpPr>
            <p:cNvPr id="25" name="Line 6"/>
            <p:cNvSpPr>
              <a:spLocks noChangeShapeType="1"/>
            </p:cNvSpPr>
            <p:nvPr/>
          </p:nvSpPr>
          <p:spPr bwMode="auto">
            <a:xfrm flipH="1" flipV="1">
              <a:off x="3846738" y="3353054"/>
              <a:ext cx="283251" cy="191864"/>
            </a:xfrm>
            <a:prstGeom prst="line">
              <a:avLst/>
            </a:prstGeom>
            <a:noFill/>
            <a:ln w="15875">
              <a:solidFill>
                <a:srgbClr val="000090"/>
              </a:solidFill>
              <a:round/>
              <a:headEnd/>
              <a:tailEnd type="triangle" w="med" len="lg"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 sz="1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17" name="Rounded Rectangle 16"/>
          <p:cNvSpPr/>
          <p:nvPr/>
        </p:nvSpPr>
        <p:spPr bwMode="auto">
          <a:xfrm>
            <a:off x="4906641" y="2872926"/>
            <a:ext cx="1218898" cy="388771"/>
          </a:xfrm>
          <a:prstGeom prst="roundRect">
            <a:avLst/>
          </a:prstGeom>
          <a:solidFill>
            <a:srgbClr val="FFCC66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ts val="1640"/>
              </a:lnSpc>
              <a:spcBef>
                <a:spcPts val="0"/>
              </a:spcBef>
            </a:pPr>
            <a:r>
              <a:rPr kumimoji="0" lang="en-US" sz="1400" dirty="0">
                <a:solidFill>
                  <a:srgbClr val="000000"/>
                </a:solidFill>
                <a:latin typeface="Arial"/>
                <a:ea typeface="ＭＳ Ｐゴシック" charset="-128"/>
                <a:cs typeface="Arial"/>
              </a:rPr>
              <a:t>In class</a:t>
            </a:r>
          </a:p>
        </p:txBody>
      </p:sp>
      <p:sp>
        <p:nvSpPr>
          <p:cNvPr id="44" name="Line 6"/>
          <p:cNvSpPr>
            <a:spLocks noChangeShapeType="1"/>
          </p:cNvSpPr>
          <p:nvPr/>
        </p:nvSpPr>
        <p:spPr bwMode="auto">
          <a:xfrm flipV="1">
            <a:off x="5028703" y="3263285"/>
            <a:ext cx="339561" cy="281634"/>
          </a:xfrm>
          <a:prstGeom prst="line">
            <a:avLst/>
          </a:prstGeom>
          <a:noFill/>
          <a:ln w="15875">
            <a:solidFill>
              <a:srgbClr val="000090"/>
            </a:solidFill>
            <a:round/>
            <a:headEnd/>
            <a:tailEnd type="triangle" w="med" len="lg"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3169601" y="4521366"/>
            <a:ext cx="1384609" cy="38877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ts val="1640"/>
              </a:lnSpc>
              <a:spcBef>
                <a:spcPts val="0"/>
              </a:spcBef>
            </a:pPr>
            <a:r>
              <a:rPr kumimoji="0" lang="en-US" sz="1400" dirty="0">
                <a:solidFill>
                  <a:srgbClr val="000000"/>
                </a:solidFill>
                <a:latin typeface="Arial"/>
                <a:ea typeface="ＭＳ Ｐゴシック" charset="-128"/>
                <a:cs typeface="Arial"/>
              </a:rPr>
              <a:t>StdAudio class</a:t>
            </a:r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 flipH="1">
            <a:off x="3883344" y="4211875"/>
            <a:ext cx="274194" cy="278003"/>
          </a:xfrm>
          <a:prstGeom prst="line">
            <a:avLst/>
          </a:prstGeom>
          <a:noFill/>
          <a:ln w="15875">
            <a:solidFill>
              <a:srgbClr val="000090"/>
            </a:solidFill>
            <a:round/>
            <a:headEnd/>
            <a:tailEnd type="triangle" w="med" len="lg"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3" name="Rounded Rectangle 32"/>
          <p:cNvSpPr/>
          <p:nvPr/>
        </p:nvSpPr>
        <p:spPr bwMode="auto">
          <a:xfrm>
            <a:off x="4784110" y="4526424"/>
            <a:ext cx="1450079" cy="388771"/>
          </a:xfrm>
          <a:prstGeom prst="roundRect">
            <a:avLst/>
          </a:prstGeom>
          <a:solidFill>
            <a:srgbClr val="FFCC66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ts val="1640"/>
              </a:lnSpc>
              <a:spcBef>
                <a:spcPts val="0"/>
              </a:spcBef>
            </a:pPr>
            <a:r>
              <a:rPr kumimoji="0" lang="en-US" sz="1400" dirty="0">
                <a:solidFill>
                  <a:srgbClr val="000000"/>
                </a:solidFill>
                <a:latin typeface="Arial"/>
                <a:ea typeface="ＭＳ Ｐゴシック" charset="-128"/>
                <a:cs typeface="Arial"/>
              </a:rPr>
              <a:t>StdOut class</a:t>
            </a:r>
          </a:p>
        </p:txBody>
      </p:sp>
      <p:sp>
        <p:nvSpPr>
          <p:cNvPr id="39" name="Line 6"/>
          <p:cNvSpPr>
            <a:spLocks noChangeShapeType="1"/>
          </p:cNvSpPr>
          <p:nvPr/>
        </p:nvSpPr>
        <p:spPr bwMode="auto">
          <a:xfrm>
            <a:off x="5047438" y="4248421"/>
            <a:ext cx="320826" cy="241457"/>
          </a:xfrm>
          <a:prstGeom prst="line">
            <a:avLst/>
          </a:prstGeom>
          <a:noFill/>
          <a:ln w="15875">
            <a:solidFill>
              <a:srgbClr val="000090"/>
            </a:solidFill>
            <a:round/>
            <a:headEnd/>
            <a:tailEnd type="triangle" w="med" len="lg"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563BF2B-391C-FD44-8087-325593943DDB}"/>
              </a:ext>
            </a:extLst>
          </p:cNvPr>
          <p:cNvSpPr/>
          <p:nvPr/>
        </p:nvSpPr>
        <p:spPr bwMode="auto">
          <a:xfrm>
            <a:off x="2850927" y="2795799"/>
            <a:ext cx="3578554" cy="2242410"/>
          </a:xfrm>
          <a:prstGeom prst="roundRect">
            <a:avLst/>
          </a:prstGeom>
          <a:solidFill>
            <a:srgbClr val="FFCC66">
              <a:alpha val="3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/>
              <a:ea typeface="ＭＳ Ｐゴシック" charset="-128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86240055"/>
      </p:ext>
    </p:extLst>
  </p:cSld>
  <p:clrMapOvr>
    <a:masterClrMapping/>
  </p:clrMapOvr>
</p:sld>
</file>

<file path=ppt/theme/theme1.xml><?xml version="1.0" encoding="utf-8"?>
<a:theme xmlns:a="http://schemas.openxmlformats.org/drawingml/2006/main" name="1_introcs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introc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mic Sans MS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mic Sans MS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introcs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cs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cs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cs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cs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cs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cs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30762</TotalTime>
  <Words>263</Words>
  <Application>Microsoft Macintosh PowerPoint</Application>
  <PresentationFormat>On-screen Show (4:3)</PresentationFormat>
  <Paragraphs>82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Comic Sans MS</vt:lpstr>
      <vt:lpstr>Monotype Sorts</vt:lpstr>
      <vt:lpstr>Times New Roman</vt:lpstr>
      <vt:lpstr>Wingdings</vt:lpstr>
      <vt:lpstr>1_introcs</vt:lpstr>
      <vt:lpstr>Typical I/O (Input/ Output) devices</vt:lpstr>
      <vt:lpstr>The big picture</vt:lpstr>
      <vt:lpstr>The big picture</vt:lpstr>
      <vt:lpstr>The big picture</vt:lpstr>
      <vt:lpstr>The big picture</vt:lpstr>
      <vt:lpstr>The big picture</vt:lpstr>
    </vt:vector>
  </TitlesOfParts>
  <Manager/>
  <Company>Princeton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 of Two:  Trace</dc:title>
  <dc:subject/>
  <dc:creator>Kevin Wayne</dc:creator>
  <cp:keywords/>
  <dc:description/>
  <cp:lastModifiedBy>Schocken Shimon</cp:lastModifiedBy>
  <cp:revision>962</cp:revision>
  <dcterms:created xsi:type="dcterms:W3CDTF">2010-03-25T13:24:56Z</dcterms:created>
  <dcterms:modified xsi:type="dcterms:W3CDTF">2024-01-18T04:25:24Z</dcterms:modified>
  <cp:category/>
</cp:coreProperties>
</file>