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50" r:id="rId1"/>
  </p:sldMasterIdLst>
  <p:notesMasterIdLst>
    <p:notesMasterId r:id="rId34"/>
  </p:notesMasterIdLst>
  <p:handoutMasterIdLst>
    <p:handoutMasterId r:id="rId35"/>
  </p:handoutMasterIdLst>
  <p:sldIdLst>
    <p:sldId id="256" r:id="rId2"/>
    <p:sldId id="257" r:id="rId3"/>
    <p:sldId id="258" r:id="rId4"/>
    <p:sldId id="696" r:id="rId5"/>
    <p:sldId id="356" r:id="rId6"/>
    <p:sldId id="353" r:id="rId7"/>
    <p:sldId id="267" r:id="rId8"/>
    <p:sldId id="362" r:id="rId9"/>
    <p:sldId id="363" r:id="rId10"/>
    <p:sldId id="697" r:id="rId11"/>
    <p:sldId id="271" r:id="rId12"/>
    <p:sldId id="352" r:id="rId13"/>
    <p:sldId id="329" r:id="rId14"/>
    <p:sldId id="328" r:id="rId15"/>
    <p:sldId id="296" r:id="rId16"/>
    <p:sldId id="298" r:id="rId17"/>
    <p:sldId id="275" r:id="rId18"/>
    <p:sldId id="341" r:id="rId19"/>
    <p:sldId id="343" r:id="rId20"/>
    <p:sldId id="342" r:id="rId21"/>
    <p:sldId id="699" r:id="rId22"/>
    <p:sldId id="306" r:id="rId23"/>
    <p:sldId id="345" r:id="rId24"/>
    <p:sldId id="702" r:id="rId25"/>
    <p:sldId id="349" r:id="rId26"/>
    <p:sldId id="347" r:id="rId27"/>
    <p:sldId id="346" r:id="rId28"/>
    <p:sldId id="700" r:id="rId29"/>
    <p:sldId id="701" r:id="rId30"/>
    <p:sldId id="703" r:id="rId31"/>
    <p:sldId id="351" r:id="rId32"/>
    <p:sldId id="704" r:id="rId33"/>
  </p:sldIdLst>
  <p:sldSz cx="9144000" cy="6858000" type="screen4x3"/>
  <p:notesSz cx="6991350" cy="92821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mic Sans MS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mic Sans MS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mic Sans MS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mic Sans MS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omic Sans MS" charset="0"/>
        <a:ea typeface="+mn-ea"/>
        <a:cs typeface="+mn-cs"/>
      </a:defRPr>
    </a:lvl5pPr>
    <a:lvl6pPr marL="2286000" algn="l" defTabSz="457200" rtl="0" eaLnBrk="1" latinLnBrk="0" hangingPunct="1">
      <a:defRPr kumimoji="1" kern="1200">
        <a:solidFill>
          <a:schemeClr val="tx1"/>
        </a:solidFill>
        <a:latin typeface="Comic Sans MS" charset="0"/>
        <a:ea typeface="+mn-ea"/>
        <a:cs typeface="+mn-cs"/>
      </a:defRPr>
    </a:lvl6pPr>
    <a:lvl7pPr marL="2743200" algn="l" defTabSz="457200" rtl="0" eaLnBrk="1" latinLnBrk="0" hangingPunct="1">
      <a:defRPr kumimoji="1" kern="1200">
        <a:solidFill>
          <a:schemeClr val="tx1"/>
        </a:solidFill>
        <a:latin typeface="Comic Sans MS" charset="0"/>
        <a:ea typeface="+mn-ea"/>
        <a:cs typeface="+mn-cs"/>
      </a:defRPr>
    </a:lvl7pPr>
    <a:lvl8pPr marL="3200400" algn="l" defTabSz="457200" rtl="0" eaLnBrk="1" latinLnBrk="0" hangingPunct="1">
      <a:defRPr kumimoji="1" kern="1200">
        <a:solidFill>
          <a:schemeClr val="tx1"/>
        </a:solidFill>
        <a:latin typeface="Comic Sans MS" charset="0"/>
        <a:ea typeface="+mn-ea"/>
        <a:cs typeface="+mn-cs"/>
      </a:defRPr>
    </a:lvl8pPr>
    <a:lvl9pPr marL="3657600" algn="l" defTabSz="457200" rtl="0" eaLnBrk="1" latinLnBrk="0" hangingPunct="1">
      <a:defRPr kumimoji="1" kern="1200">
        <a:solidFill>
          <a:schemeClr val="tx1"/>
        </a:solidFill>
        <a:latin typeface="Comic Sans MS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3">
          <p15:clr>
            <a:srgbClr val="A4A3A4"/>
          </p15:clr>
        </p15:guide>
        <p15:guide id="2" pos="220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006600"/>
    <a:srgbClr val="FFD718"/>
    <a:srgbClr val="FFCC66"/>
    <a:srgbClr val="E7E7E7"/>
    <a:srgbClr val="CCFF66"/>
    <a:srgbClr val="FF8000"/>
    <a:srgbClr val="FFE1D0"/>
    <a:srgbClr val="00FF00"/>
    <a:srgbClr val="EAD3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78" autoAdjust="0"/>
    <p:restoredTop sz="89741" autoAdjust="0"/>
  </p:normalViewPr>
  <p:slideViewPr>
    <p:cSldViewPr snapToGrid="0" snapToObjects="1">
      <p:cViewPr varScale="1">
        <p:scale>
          <a:sx n="77" d="100"/>
          <a:sy n="77" d="100"/>
        </p:scale>
        <p:origin x="2080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3" d="100"/>
          <a:sy n="83" d="100"/>
        </p:scale>
        <p:origin x="-1704" y="-112"/>
      </p:cViewPr>
      <p:guideLst>
        <p:guide orient="horz" pos="2923"/>
        <p:guide pos="220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11.xml"/><Relationship Id="rId2" Type="http://schemas.openxmlformats.org/officeDocument/2006/relationships/slide" Target="slides/slide6.xml"/><Relationship Id="rId1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895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950" tIns="46474" rIns="92950" bIns="46474" numCol="1" anchor="t" anchorCtr="0" compatLnSpc="1">
            <a:prstTxWarp prst="textNoShape">
              <a:avLst/>
            </a:prstTxWarp>
          </a:bodyPr>
          <a:lstStyle>
            <a:lvl1pPr defTabSz="928688">
              <a:defRPr kumimoji="0" sz="1200"/>
            </a:lvl1pPr>
          </a:lstStyle>
          <a:p>
            <a:endParaRPr lang="en-US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2400" y="0"/>
            <a:ext cx="302895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950" tIns="46474" rIns="92950" bIns="46474" numCol="1" anchor="t" anchorCtr="0" compatLnSpc="1">
            <a:prstTxWarp prst="textNoShape">
              <a:avLst/>
            </a:prstTxWarp>
          </a:bodyPr>
          <a:lstStyle>
            <a:lvl1pPr algn="r" defTabSz="928688">
              <a:defRPr kumimoji="0" sz="1200"/>
            </a:lvl1pPr>
          </a:lstStyle>
          <a:p>
            <a:fld id="{F0D2C31F-C683-5A4A-B55D-EBDD7546B284}" type="datetime1">
              <a:rPr lang="en-US"/>
              <a:pPr/>
              <a:t>9/12/24</a:t>
            </a:fld>
            <a:endParaRPr lang="en-US" dirty="0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6975"/>
            <a:ext cx="302895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950" tIns="46474" rIns="92950" bIns="46474" numCol="1" anchor="b" anchorCtr="0" compatLnSpc="1">
            <a:prstTxWarp prst="textNoShape">
              <a:avLst/>
            </a:prstTxWarp>
          </a:bodyPr>
          <a:lstStyle>
            <a:lvl1pPr defTabSz="928688">
              <a:defRPr kumimoji="0" sz="1200"/>
            </a:lvl1pPr>
          </a:lstStyle>
          <a:p>
            <a:endParaRPr lang="en-US" dirty="0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2400" y="8816975"/>
            <a:ext cx="302895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950" tIns="46474" rIns="92950" bIns="46474" numCol="1" anchor="b" anchorCtr="0" compatLnSpc="1">
            <a:prstTxWarp prst="textNoShape">
              <a:avLst/>
            </a:prstTxWarp>
          </a:bodyPr>
          <a:lstStyle>
            <a:lvl1pPr algn="r" defTabSz="928688">
              <a:defRPr kumimoji="0" sz="1200"/>
            </a:lvl1pPr>
          </a:lstStyle>
          <a:p>
            <a:fld id="{A52B6155-CBD1-1348-94CD-64B98E35A769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111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Rectangle 8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895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950" tIns="46474" rIns="92950" bIns="46474" numCol="1" anchor="t" anchorCtr="0" compatLnSpc="1">
            <a:prstTxWarp prst="textNoShape">
              <a:avLst/>
            </a:prstTxWarp>
          </a:bodyPr>
          <a:lstStyle>
            <a:lvl1pPr defTabSz="928688">
              <a:defRPr kumimoji="0" sz="1200"/>
            </a:lvl1pPr>
          </a:lstStyle>
          <a:p>
            <a:endParaRPr lang="en-US" dirty="0"/>
          </a:p>
        </p:txBody>
      </p:sp>
      <p:sp>
        <p:nvSpPr>
          <p:cNvPr id="2057" name="Rectangle 9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77925" y="698500"/>
            <a:ext cx="4637088" cy="34782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8" name="Rectangle 10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0075"/>
            <a:ext cx="5121275" cy="4173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950" tIns="46474" rIns="92950" bIns="4647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59" name="Rectangle 11"/>
          <p:cNvSpPr>
            <a:spLocks noGrp="1" noChangeArrowheads="1"/>
          </p:cNvSpPr>
          <p:nvPr>
            <p:ph type="dt" idx="1"/>
          </p:nvPr>
        </p:nvSpPr>
        <p:spPr bwMode="auto">
          <a:xfrm>
            <a:off x="3962400" y="0"/>
            <a:ext cx="302895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950" tIns="46474" rIns="92950" bIns="46474" numCol="1" anchor="t" anchorCtr="0" compatLnSpc="1">
            <a:prstTxWarp prst="textNoShape">
              <a:avLst/>
            </a:prstTxWarp>
          </a:bodyPr>
          <a:lstStyle>
            <a:lvl1pPr algn="r" defTabSz="928688">
              <a:defRPr kumimoji="0" sz="1200"/>
            </a:lvl1pPr>
          </a:lstStyle>
          <a:p>
            <a:fld id="{9B029E08-AA32-F841-9850-6BD74B135E76}" type="datetime1">
              <a:rPr lang="en-US"/>
              <a:pPr/>
              <a:t>9/12/24</a:t>
            </a:fld>
            <a:endParaRPr lang="en-US" dirty="0"/>
          </a:p>
        </p:txBody>
      </p:sp>
      <p:sp>
        <p:nvSpPr>
          <p:cNvPr id="2060" name="Rectangle 12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6975"/>
            <a:ext cx="302895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950" tIns="46474" rIns="92950" bIns="46474" numCol="1" anchor="b" anchorCtr="0" compatLnSpc="1">
            <a:prstTxWarp prst="textNoShape">
              <a:avLst/>
            </a:prstTxWarp>
          </a:bodyPr>
          <a:lstStyle>
            <a:lvl1pPr defTabSz="928688">
              <a:defRPr kumimoji="0" sz="1200"/>
            </a:lvl1pPr>
          </a:lstStyle>
          <a:p>
            <a:endParaRPr lang="en-US" dirty="0"/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2400" y="8816975"/>
            <a:ext cx="302895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950" tIns="46474" rIns="92950" bIns="46474" numCol="1" anchor="b" anchorCtr="0" compatLnSpc="1">
            <a:prstTxWarp prst="textNoShape">
              <a:avLst/>
            </a:prstTxWarp>
          </a:bodyPr>
          <a:lstStyle>
            <a:lvl1pPr algn="r" defTabSz="928688">
              <a:defRPr kumimoji="0" sz="1200"/>
            </a:lvl1pPr>
          </a:lstStyle>
          <a:p>
            <a:fld id="{9830394C-FF05-7F4A-8CA1-FD97CF60A484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98499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Comic Sans MS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5"/>
          <p:cNvSpPr txBox="1">
            <a:spLocks noGrp="1" noChangeArrowheads="1"/>
          </p:cNvSpPr>
          <p:nvPr/>
        </p:nvSpPr>
        <p:spPr bwMode="auto">
          <a:xfrm>
            <a:off x="3961557" y="8838669"/>
            <a:ext cx="3029793" cy="4333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8823" tIns="0" rIns="18823" bIns="0" anchor="b"/>
          <a:lstStyle>
            <a:lvl1pPr defTabSz="8016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8016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016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016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016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defRPr/>
            </a:pPr>
            <a:fld id="{10D3D8A3-02AB-FE47-A3D4-2CAD85DF4686}" type="slidenum">
              <a:rPr lang="he-IL" sz="1000" i="1">
                <a:latin typeface="Times New Roman" charset="0"/>
                <a:cs typeface="Times New Roman" charset="0"/>
              </a:rPr>
              <a:pPr algn="r">
                <a:defRPr/>
              </a:pPr>
              <a:t>1</a:t>
            </a:fld>
            <a:endParaRPr lang="en-US" sz="1000" i="1" dirty="0">
              <a:latin typeface="Times New Roman" charset="0"/>
              <a:cs typeface="Times New Roman" charset="0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6338" y="696913"/>
            <a:ext cx="4640262" cy="3479800"/>
          </a:xfrm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327" y="4408536"/>
            <a:ext cx="5124697" cy="4176735"/>
          </a:xfrm>
          <a:extLst>
            <a:ext uri="{FAA26D3D-D897-4be2-8F04-BA451C77F1D7}">
              <ma14:placeholderFlag xmlns="" xmlns:ma14="http://schemas.microsoft.com/office/mac/drawingml/2011/main" val="1"/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30394C-FF05-7F4A-8CA1-FD97CF60A484}" type="slidenum">
              <a:rPr lang="en-US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8065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30394C-FF05-7F4A-8CA1-FD97CF60A484}" type="slidenum">
              <a:rPr lang="en-US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527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30394C-FF05-7F4A-8CA1-FD97CF60A484}" type="slidenum">
              <a:rPr lang="en-US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2893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5E87772-9D0B-9742-92CA-4E31CD7CA7A7}" type="slidenum">
              <a:rPr lang="en-US"/>
              <a:pPr/>
              <a:t>16</a:t>
            </a:fld>
            <a:endParaRPr lang="en-US" dirty="0"/>
          </a:p>
        </p:txBody>
      </p:sp>
      <p:sp>
        <p:nvSpPr>
          <p:cNvPr id="53251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52525" y="685800"/>
            <a:ext cx="4679950" cy="3509963"/>
          </a:xfrm>
          <a:solidFill>
            <a:srgbClr val="FFFFFF"/>
          </a:solidFill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1142" y="4425118"/>
            <a:ext cx="5160975" cy="4197901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7955" tIns="43978" rIns="87955" bIns="43978"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E7D2DD7-CEF4-2A46-A4E3-CEF344E63C89}" type="slidenum">
              <a:rPr lang="en-US"/>
              <a:pPr/>
              <a:t>17</a:t>
            </a:fld>
            <a:endParaRPr lang="en-US" dirty="0"/>
          </a:p>
        </p:txBody>
      </p:sp>
      <p:sp>
        <p:nvSpPr>
          <p:cNvPr id="51203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52525" y="685800"/>
            <a:ext cx="4679950" cy="3509963"/>
          </a:xfrm>
          <a:solidFill>
            <a:srgbClr val="FFFFFF"/>
          </a:solidFill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1142" y="4425118"/>
            <a:ext cx="5160975" cy="4197901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7955" tIns="43978" rIns="87955" bIns="43978"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4172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5E87772-9D0B-9742-92CA-4E31CD7CA7A7}" type="slidenum">
              <a:rPr lang="en-US"/>
              <a:pPr/>
              <a:t>18</a:t>
            </a:fld>
            <a:endParaRPr lang="en-US" dirty="0"/>
          </a:p>
        </p:txBody>
      </p:sp>
      <p:sp>
        <p:nvSpPr>
          <p:cNvPr id="53251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52525" y="685800"/>
            <a:ext cx="4679950" cy="3509963"/>
          </a:xfrm>
          <a:solidFill>
            <a:srgbClr val="FFFFFF"/>
          </a:solidFill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1142" y="4425118"/>
            <a:ext cx="5160975" cy="4197901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7955" tIns="43978" rIns="87955" bIns="43978"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8310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5E87772-9D0B-9742-92CA-4E31CD7CA7A7}" type="slidenum">
              <a:rPr lang="en-US"/>
              <a:pPr/>
              <a:t>19</a:t>
            </a:fld>
            <a:endParaRPr lang="en-US" dirty="0"/>
          </a:p>
        </p:txBody>
      </p:sp>
      <p:sp>
        <p:nvSpPr>
          <p:cNvPr id="53251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52525" y="685800"/>
            <a:ext cx="4679950" cy="3509963"/>
          </a:xfrm>
          <a:solidFill>
            <a:srgbClr val="FFFFFF"/>
          </a:solidFill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1142" y="4425118"/>
            <a:ext cx="5160975" cy="4197901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7955" tIns="43978" rIns="87955" bIns="43978"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55631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5E87772-9D0B-9742-92CA-4E31CD7CA7A7}" type="slidenum">
              <a:rPr lang="en-US"/>
              <a:pPr/>
              <a:t>20</a:t>
            </a:fld>
            <a:endParaRPr lang="en-US" dirty="0"/>
          </a:p>
        </p:txBody>
      </p:sp>
      <p:sp>
        <p:nvSpPr>
          <p:cNvPr id="53251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52525" y="685800"/>
            <a:ext cx="4679950" cy="3509963"/>
          </a:xfrm>
          <a:solidFill>
            <a:srgbClr val="FFFFFF"/>
          </a:solidFill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1142" y="4425118"/>
            <a:ext cx="5160975" cy="4197901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7955" tIns="43978" rIns="87955" bIns="43978"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3466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27C5776-82E6-3748-AA0F-35946F16CA47}" type="slidenum">
              <a:rPr lang="en-US"/>
              <a:pPr/>
              <a:t>21</a:t>
            </a:fld>
            <a:endParaRPr lang="en-US" dirty="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8500"/>
            <a:ext cx="4637088" cy="3476625"/>
          </a:xfrm>
          <a:solidFill>
            <a:srgbClr val="FFFFFF"/>
          </a:solidFill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417" y="4409004"/>
            <a:ext cx="5122135" cy="417534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7955" tIns="43978" rIns="87955" bIns="43978"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90555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BA5271A-7BD4-BB43-81E0-7C5FECF2B214}" type="slidenum">
              <a:rPr lang="en-US"/>
              <a:pPr/>
              <a:t>22</a:t>
            </a:fld>
            <a:endParaRPr lang="en-US" dirty="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8500"/>
            <a:ext cx="4637088" cy="3476625"/>
          </a:xfrm>
          <a:solidFill>
            <a:srgbClr val="FFFFFF"/>
          </a:solidFill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417" y="4409004"/>
            <a:ext cx="5122135" cy="417534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7955" tIns="43978" rIns="87955" bIns="43978"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9A316FE-BDE4-D446-AF38-C24207071FE9}" type="slidenum">
              <a:rPr lang="en-US"/>
              <a:pPr/>
              <a:t>2</a:t>
            </a:fld>
            <a:endParaRPr lang="en-US" dirty="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8500"/>
            <a:ext cx="4637088" cy="3476625"/>
          </a:xfrm>
          <a:solidFill>
            <a:srgbClr val="FFFFFF"/>
          </a:solidFill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417" y="4409004"/>
            <a:ext cx="5122135" cy="417534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7946" tIns="43972" rIns="87946" bIns="43972"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BA5271A-7BD4-BB43-81E0-7C5FECF2B214}" type="slidenum">
              <a:rPr lang="en-US"/>
              <a:pPr/>
              <a:t>23</a:t>
            </a:fld>
            <a:endParaRPr lang="en-US" dirty="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8500"/>
            <a:ext cx="4637088" cy="3476625"/>
          </a:xfrm>
          <a:solidFill>
            <a:srgbClr val="FFFFFF"/>
          </a:solidFill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417" y="4409004"/>
            <a:ext cx="5122135" cy="417534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7955" tIns="43978" rIns="87955" bIns="43978"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17181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5550DE-2E6E-5AEC-6C8B-30735523A9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>
            <a:extLst>
              <a:ext uri="{FF2B5EF4-FFF2-40B4-BE49-F238E27FC236}">
                <a16:creationId xmlns:a16="http://schemas.microsoft.com/office/drawing/2014/main" id="{BDE37C56-9EC3-D8B7-B823-60C88F8289D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BA5271A-7BD4-BB43-81E0-7C5FECF2B214}" type="slidenum">
              <a:rPr lang="en-US"/>
              <a:pPr/>
              <a:t>24</a:t>
            </a:fld>
            <a:endParaRPr lang="en-US" dirty="0"/>
          </a:p>
        </p:txBody>
      </p:sp>
      <p:sp>
        <p:nvSpPr>
          <p:cNvPr id="59395" name="Rectangle 2">
            <a:extLst>
              <a:ext uri="{FF2B5EF4-FFF2-40B4-BE49-F238E27FC236}">
                <a16:creationId xmlns:a16="http://schemas.microsoft.com/office/drawing/2014/main" id="{43A62418-D1A0-F8A0-E610-F5DE86E9912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8500"/>
            <a:ext cx="4637088" cy="3476625"/>
          </a:xfrm>
          <a:solidFill>
            <a:srgbClr val="FFFFFF"/>
          </a:solidFill>
          <a:ln/>
        </p:spPr>
      </p:sp>
      <p:sp>
        <p:nvSpPr>
          <p:cNvPr id="59396" name="Rectangle 3">
            <a:extLst>
              <a:ext uri="{FF2B5EF4-FFF2-40B4-BE49-F238E27FC236}">
                <a16:creationId xmlns:a16="http://schemas.microsoft.com/office/drawing/2014/main" id="{4A196597-2E05-F7ED-91D7-9CE2D3C52F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5417" y="4409004"/>
            <a:ext cx="5122135" cy="417534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7955" tIns="43978" rIns="87955" bIns="43978"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39276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BA5271A-7BD4-BB43-81E0-7C5FECF2B214}" type="slidenum">
              <a:rPr lang="en-US"/>
              <a:pPr/>
              <a:t>25</a:t>
            </a:fld>
            <a:endParaRPr lang="en-US" dirty="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8500"/>
            <a:ext cx="4637088" cy="3476625"/>
          </a:xfrm>
          <a:solidFill>
            <a:srgbClr val="FFFFFF"/>
          </a:solidFill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417" y="4409004"/>
            <a:ext cx="5122135" cy="417534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7955" tIns="43978" rIns="87955" bIns="43978"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09825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BA5271A-7BD4-BB43-81E0-7C5FECF2B214}" type="slidenum">
              <a:rPr lang="en-US"/>
              <a:pPr/>
              <a:t>26</a:t>
            </a:fld>
            <a:endParaRPr lang="en-US" dirty="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8500"/>
            <a:ext cx="4637088" cy="3476625"/>
          </a:xfrm>
          <a:solidFill>
            <a:srgbClr val="FFFFFF"/>
          </a:solidFill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417" y="4409004"/>
            <a:ext cx="5122135" cy="417534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7955" tIns="43978" rIns="87955" bIns="43978"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81200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BA5271A-7BD4-BB43-81E0-7C5FECF2B214}" type="slidenum">
              <a:rPr lang="en-US"/>
              <a:pPr/>
              <a:t>27</a:t>
            </a:fld>
            <a:endParaRPr lang="en-US" dirty="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8500"/>
            <a:ext cx="4637088" cy="3476625"/>
          </a:xfrm>
          <a:solidFill>
            <a:srgbClr val="FFFFFF"/>
          </a:solidFill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417" y="4409004"/>
            <a:ext cx="5122135" cy="417534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7955" tIns="43978" rIns="87955" bIns="43978"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59118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BA5271A-7BD4-BB43-81E0-7C5FECF2B214}" type="slidenum">
              <a:rPr lang="en-US"/>
              <a:pPr/>
              <a:t>28</a:t>
            </a:fld>
            <a:endParaRPr lang="en-US" dirty="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8500"/>
            <a:ext cx="4637088" cy="3476625"/>
          </a:xfrm>
          <a:solidFill>
            <a:srgbClr val="FFFFFF"/>
          </a:solidFill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417" y="4409004"/>
            <a:ext cx="5122135" cy="417534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7955" tIns="43978" rIns="87955" bIns="43978"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39525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BA5271A-7BD4-BB43-81E0-7C5FECF2B214}" type="slidenum">
              <a:rPr lang="en-US"/>
              <a:pPr/>
              <a:t>29</a:t>
            </a:fld>
            <a:endParaRPr lang="en-US" dirty="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8500"/>
            <a:ext cx="4637088" cy="3476625"/>
          </a:xfrm>
          <a:solidFill>
            <a:srgbClr val="FFFFFF"/>
          </a:solidFill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417" y="4409004"/>
            <a:ext cx="5122135" cy="417534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7955" tIns="43978" rIns="87955" bIns="43978"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761578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1D6B4D-D3AD-5DC2-1548-44758CC897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>
            <a:extLst>
              <a:ext uri="{FF2B5EF4-FFF2-40B4-BE49-F238E27FC236}">
                <a16:creationId xmlns:a16="http://schemas.microsoft.com/office/drawing/2014/main" id="{558ABC89-E847-DB04-24CA-D7D74F4B127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BA5271A-7BD4-BB43-81E0-7C5FECF2B214}" type="slidenum">
              <a:rPr lang="en-US"/>
              <a:pPr/>
              <a:t>30</a:t>
            </a:fld>
            <a:endParaRPr lang="en-US" dirty="0"/>
          </a:p>
        </p:txBody>
      </p:sp>
      <p:sp>
        <p:nvSpPr>
          <p:cNvPr id="59395" name="Rectangle 2">
            <a:extLst>
              <a:ext uri="{FF2B5EF4-FFF2-40B4-BE49-F238E27FC236}">
                <a16:creationId xmlns:a16="http://schemas.microsoft.com/office/drawing/2014/main" id="{F642DF57-7B7A-8A42-D2E1-6303B0EAE53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8500"/>
            <a:ext cx="4637088" cy="3476625"/>
          </a:xfrm>
          <a:solidFill>
            <a:srgbClr val="FFFFFF"/>
          </a:solidFill>
          <a:ln/>
        </p:spPr>
      </p:sp>
      <p:sp>
        <p:nvSpPr>
          <p:cNvPr id="59396" name="Rectangle 3">
            <a:extLst>
              <a:ext uri="{FF2B5EF4-FFF2-40B4-BE49-F238E27FC236}">
                <a16:creationId xmlns:a16="http://schemas.microsoft.com/office/drawing/2014/main" id="{E830CE27-DB73-68B6-3673-E0E49D9079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5417" y="4409004"/>
            <a:ext cx="5122135" cy="417534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7955" tIns="43978" rIns="87955" bIns="43978"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97599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BA5271A-7BD4-BB43-81E0-7C5FECF2B214}" type="slidenum">
              <a:rPr lang="en-US"/>
              <a:pPr/>
              <a:t>31</a:t>
            </a:fld>
            <a:endParaRPr lang="en-US" dirty="0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8500"/>
            <a:ext cx="4637088" cy="3476625"/>
          </a:xfrm>
          <a:solidFill>
            <a:srgbClr val="FFFFFF"/>
          </a:solidFill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417" y="4409004"/>
            <a:ext cx="5122135" cy="417534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7955" tIns="43978" rIns="87955" bIns="43978"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0909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A97648-0655-DC13-2661-E9759D3B23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5">
            <a:extLst>
              <a:ext uri="{FF2B5EF4-FFF2-40B4-BE49-F238E27FC236}">
                <a16:creationId xmlns:a16="http://schemas.microsoft.com/office/drawing/2014/main" id="{119B3A9C-B94E-B47B-DB0E-224BD20BCDE8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961557" y="8838669"/>
            <a:ext cx="3029793" cy="4333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18823" tIns="0" rIns="18823" bIns="0" anchor="b"/>
          <a:lstStyle>
            <a:lvl1pPr defTabSz="8016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defTabSz="8016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8016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8016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801688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8016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>
              <a:defRPr/>
            </a:pPr>
            <a:fld id="{10D3D8A3-02AB-FE47-A3D4-2CAD85DF4686}" type="slidenum">
              <a:rPr lang="he-IL" sz="1000" i="1">
                <a:latin typeface="Times New Roman" charset="0"/>
                <a:cs typeface="Times New Roman" charset="0"/>
              </a:rPr>
              <a:pPr algn="r">
                <a:defRPr/>
              </a:pPr>
              <a:t>32</a:t>
            </a:fld>
            <a:endParaRPr lang="en-US" sz="1000" i="1" dirty="0">
              <a:latin typeface="Times New Roman" charset="0"/>
              <a:cs typeface="Times New Roman" charset="0"/>
            </a:endParaRPr>
          </a:p>
        </p:txBody>
      </p:sp>
      <p:sp>
        <p:nvSpPr>
          <p:cNvPr id="71683" name="Rectangle 2">
            <a:extLst>
              <a:ext uri="{FF2B5EF4-FFF2-40B4-BE49-F238E27FC236}">
                <a16:creationId xmlns:a16="http://schemas.microsoft.com/office/drawing/2014/main" id="{D0D152FF-F772-852E-9F15-5FC90DE9D48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6338" y="696913"/>
            <a:ext cx="4640262" cy="3479800"/>
          </a:xfrm>
          <a:ln/>
        </p:spPr>
      </p:sp>
      <p:sp>
        <p:nvSpPr>
          <p:cNvPr id="71684" name="Rectangle 3">
            <a:extLst>
              <a:ext uri="{FF2B5EF4-FFF2-40B4-BE49-F238E27FC236}">
                <a16:creationId xmlns:a16="http://schemas.microsoft.com/office/drawing/2014/main" id="{2084BBC5-7201-AC91-381C-9A80660D77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3327" y="4408536"/>
            <a:ext cx="5124697" cy="4176735"/>
          </a:xfrm>
          <a:extLst>
            <a:ext uri="{FAA26D3D-D897-4be2-8F04-BA451C77F1D7}">
              <ma14:placeholderFlag xmlns="" xmlns:ma14="http://schemas.microsoft.com/office/mac/drawingml/2011/main" val="1"/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55863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9A316FE-BDE4-D446-AF38-C24207071FE9}" type="slidenum">
              <a:rPr lang="en-US"/>
              <a:pPr/>
              <a:t>3</a:t>
            </a:fld>
            <a:endParaRPr lang="en-US" dirty="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8500"/>
            <a:ext cx="4637088" cy="3476625"/>
          </a:xfrm>
          <a:solidFill>
            <a:srgbClr val="FFFFFF"/>
          </a:solidFill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417" y="4409004"/>
            <a:ext cx="5122135" cy="4175340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7946" tIns="43972" rIns="87946" bIns="43972"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F2ECB1-E3FA-9C49-8CF4-EDADF83ABBBE}" type="slidenum">
              <a:rPr lang="en-US"/>
              <a:pPr/>
              <a:t>5</a:t>
            </a:fld>
            <a:endParaRPr lang="en-US" dirty="0"/>
          </a:p>
        </p:txBody>
      </p:sp>
      <p:sp>
        <p:nvSpPr>
          <p:cNvPr id="24579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52525" y="685800"/>
            <a:ext cx="4679950" cy="3509963"/>
          </a:xfrm>
          <a:solidFill>
            <a:srgbClr val="FFFFFF"/>
          </a:solidFill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1142" y="4425118"/>
            <a:ext cx="5160975" cy="4197901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7955" tIns="43978" rIns="87955" bIns="43978"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0861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F2ECB1-E3FA-9C49-8CF4-EDADF83ABBBE}" type="slidenum">
              <a:rPr lang="en-US"/>
              <a:pPr/>
              <a:t>6</a:t>
            </a:fld>
            <a:endParaRPr lang="en-US" dirty="0"/>
          </a:p>
        </p:txBody>
      </p:sp>
      <p:sp>
        <p:nvSpPr>
          <p:cNvPr id="24579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52525" y="685800"/>
            <a:ext cx="4679950" cy="3509963"/>
          </a:xfrm>
          <a:solidFill>
            <a:srgbClr val="FFFFFF"/>
          </a:solidFill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1142" y="4425118"/>
            <a:ext cx="5160975" cy="4197901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7955" tIns="43978" rIns="87955" bIns="43978"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4161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30394C-FF05-7F4A-8CA1-FD97CF60A484}" type="slidenum">
              <a:rPr lang="en-US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4930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30394C-FF05-7F4A-8CA1-FD97CF60A484}" type="slidenum">
              <a:rPr lang="en-US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6440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B3B9A6C-3F7C-7342-9688-E5AF9E3F324C}" type="slidenum">
              <a:rPr lang="en-US"/>
              <a:pPr/>
              <a:t>11</a:t>
            </a:fld>
            <a:endParaRPr lang="en-US" dirty="0"/>
          </a:p>
        </p:txBody>
      </p:sp>
      <p:sp>
        <p:nvSpPr>
          <p:cNvPr id="32771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152525" y="685800"/>
            <a:ext cx="4679950" cy="3509963"/>
          </a:xfrm>
          <a:solidFill>
            <a:srgbClr val="FFFFFF"/>
          </a:solidFill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1142" y="4425118"/>
            <a:ext cx="5160975" cy="4197901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87955" tIns="43978" rIns="87955" bIns="43978"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30394C-FF05-7F4A-8CA1-FD97CF60A484}" type="slidenum">
              <a:rPr lang="en-US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63090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2"/>
          <p:cNvSpPr>
            <a:spLocks noChangeShapeType="1"/>
          </p:cNvSpPr>
          <p:nvPr/>
        </p:nvSpPr>
        <p:spPr bwMode="auto">
          <a:xfrm>
            <a:off x="0" y="1708150"/>
            <a:ext cx="9147175" cy="0"/>
          </a:xfrm>
          <a:prstGeom prst="line">
            <a:avLst/>
          </a:prstGeom>
          <a:noFill/>
          <a:ln w="9525" cap="sq">
            <a:solidFill>
              <a:schemeClr val="bg2"/>
            </a:solidFill>
            <a:round/>
            <a:headEnd type="none" w="sm" len="sm"/>
            <a:tailEnd type="none" w="sm" len="sm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>
              <a:defRPr/>
            </a:pPr>
            <a:endParaRPr lang="en-US" dirty="0"/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0" y="0"/>
            <a:ext cx="9144000" cy="1524000"/>
          </a:xfrm>
        </p:spPr>
        <p:txBody>
          <a:bodyPr anchor="b"/>
          <a:lstStyle>
            <a:lvl1pPr>
              <a:lnSpc>
                <a:spcPct val="80000"/>
              </a:lnSpc>
              <a:defRPr sz="3200">
                <a:solidFill>
                  <a:schemeClr val="folHlink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7183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239000" y="6629400"/>
            <a:ext cx="19050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B29CD8-AAF7-CD4D-98B5-92505D4E9142}" type="slidenum">
              <a:rPr lang="en-US"/>
              <a:pPr>
                <a:defRPr/>
              </a:pPr>
              <a:t>‹#›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682055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152400"/>
            <a:ext cx="2286000" cy="6172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152400"/>
            <a:ext cx="6705600" cy="6172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239000" y="6629400"/>
            <a:ext cx="19050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6E061A-3206-4D44-9C5A-1674BE5EB4CE}" type="slidenum">
              <a:rPr lang="en-US"/>
              <a:pPr>
                <a:defRPr/>
              </a:pPr>
              <a:t>‹#›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0852555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478523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239000" y="6629400"/>
            <a:ext cx="19050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5F7522-F9AF-4840-AC93-C82AFB8ED311}" type="slidenum">
              <a:rPr lang="en-US"/>
              <a:pPr>
                <a:defRPr/>
              </a:pPr>
              <a:t>‹#›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150976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239000" y="6629400"/>
            <a:ext cx="19050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D3F650-96CD-2B45-9CB0-B66A0A0715E2}" type="slidenum">
              <a:rPr lang="en-US"/>
              <a:pPr>
                <a:defRPr/>
              </a:pPr>
              <a:t>‹#›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316453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914400"/>
            <a:ext cx="38481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0100" y="914400"/>
            <a:ext cx="38481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239000" y="6629400"/>
            <a:ext cx="19050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FA62AD-8B9F-3042-9EC9-EBDCC2F161CF}" type="slidenum">
              <a:rPr lang="en-US"/>
              <a:pPr>
                <a:defRPr/>
              </a:pPr>
              <a:t>‹#›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477687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239000" y="6629400"/>
            <a:ext cx="19050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2261C7-29F4-A242-8EED-DF162EA5855F}" type="slidenum">
              <a:rPr lang="en-US"/>
              <a:pPr>
                <a:defRPr/>
              </a:pPr>
              <a:t>‹#›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864988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239000" y="6629400"/>
            <a:ext cx="19050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2D1987-1499-D342-9BBD-9F50F4C0B810}" type="slidenum">
              <a:rPr lang="en-US"/>
              <a:pPr>
                <a:defRPr/>
              </a:pPr>
              <a:t>‹#›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665256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239000" y="6629400"/>
            <a:ext cx="19050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DEF287-DEB1-F44A-B131-B827309A09B0}" type="slidenum">
              <a:rPr lang="en-US"/>
              <a:pPr>
                <a:defRPr/>
              </a:pPr>
              <a:t>‹#›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64417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239000" y="6629400"/>
            <a:ext cx="19050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39B4CB-47DC-1D47-A2CD-6C9716C11B8D}" type="slidenum">
              <a:rPr lang="en-US"/>
              <a:pPr>
                <a:defRPr/>
              </a:pPr>
              <a:t>‹#›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438582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239000" y="6629400"/>
            <a:ext cx="1905000" cy="2286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7A089D-543D-F14B-9F67-02CE393170D7}" type="slidenum">
              <a:rPr lang="en-US"/>
              <a:pPr>
                <a:defRPr/>
              </a:pPr>
              <a:t>‹#›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287581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85860" y="203538"/>
            <a:ext cx="786754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914400"/>
            <a:ext cx="78486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3" name="Straight Connector 2"/>
          <p:cNvCxnSpPr/>
          <p:nvPr userDrawn="1"/>
        </p:nvCxnSpPr>
        <p:spPr bwMode="auto">
          <a:xfrm flipV="1">
            <a:off x="596672" y="596626"/>
            <a:ext cx="7841976" cy="17047"/>
          </a:xfrm>
          <a:prstGeom prst="line">
            <a:avLst/>
          </a:prstGeom>
          <a:solidFill>
            <a:schemeClr val="tx2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" name="Rectangle 4">
            <a:extLst>
              <a:ext uri="{FF2B5EF4-FFF2-40B4-BE49-F238E27FC236}">
                <a16:creationId xmlns:a16="http://schemas.microsoft.com/office/drawing/2014/main" id="{E695E02B-8E9D-DE03-EEAA-383B79AD8B9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91160" y="6531196"/>
            <a:ext cx="7962248" cy="1947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Intro to CS / RUNI / lecture </a:t>
            </a:r>
            <a:r>
              <a:rPr lang="he-IL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5-2</a:t>
            </a: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                                                                                                                                                                 slide </a:t>
            </a:r>
            <a:fld id="{0E022C0D-3723-2343-B86A-05A05703B5CB}" type="slidenum">
              <a:rPr lang="en-US" sz="1000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pPr>
                <a:defRPr/>
              </a:pPr>
              <a:t>‹#›</a:t>
            </a:fld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Arial" charset="0"/>
                <a:ea typeface="Arial" charset="0"/>
                <a:cs typeface="Arial" charset="0"/>
              </a:rPr>
              <a:t>   </a:t>
            </a:r>
            <a:endParaRPr lang="en-US" sz="1000" dirty="0">
              <a:solidFill>
                <a:schemeClr val="tx1">
                  <a:lumMod val="65000"/>
                  <a:lumOff val="35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690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</p:sldLayoutIdLst>
  <p:hf hdr="0" ftr="0" dt="0"/>
  <p:txStyles>
    <p:titleStyle>
      <a:lvl1pPr algn="l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rgbClr val="000000"/>
          </a:solidFill>
          <a:latin typeface="Arial"/>
          <a:ea typeface="ＭＳ Ｐゴシック" charset="-128"/>
          <a:cs typeface="Arial"/>
        </a:defRPr>
      </a:lvl1pPr>
      <a:lvl2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Comic Sans MS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Comic Sans MS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Comic Sans MS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Comic Sans MS" charset="0"/>
          <a:ea typeface="ＭＳ Ｐゴシック" charset="-128"/>
          <a:cs typeface="ＭＳ Ｐゴシック" charset="-128"/>
        </a:defRPr>
      </a:lvl5pPr>
      <a:lvl6pPr marL="4572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Comic Sans MS" charset="0"/>
        </a:defRPr>
      </a:lvl6pPr>
      <a:lvl7pPr marL="9144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Comic Sans MS" charset="0"/>
        </a:defRPr>
      </a:lvl7pPr>
      <a:lvl8pPr marL="13716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Comic Sans MS" charset="0"/>
        </a:defRPr>
      </a:lvl8pPr>
      <a:lvl9pPr marL="1828800" algn="ctr" rtl="0" eaLnBrk="0" fontAlgn="base" hangingPunct="0">
        <a:lnSpc>
          <a:spcPct val="70000"/>
        </a:lnSpc>
        <a:spcBef>
          <a:spcPct val="0"/>
        </a:spcBef>
        <a:spcAft>
          <a:spcPct val="0"/>
        </a:spcAft>
        <a:defRPr kumimoji="1" sz="2000">
          <a:solidFill>
            <a:schemeClr val="hlink"/>
          </a:solidFill>
          <a:latin typeface="Comic Sans MS" charset="0"/>
        </a:defRPr>
      </a:lvl9pPr>
    </p:titleStyle>
    <p:bodyStyle>
      <a:lvl1pPr marL="342900" indent="-342900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rgbClr val="003399"/>
        </a:buClr>
        <a:buSzPct val="50000"/>
        <a:buFont typeface="Monotype Sorts" charset="2"/>
        <a:defRPr kumimoji="1">
          <a:solidFill>
            <a:srgbClr val="003399"/>
          </a:solidFill>
          <a:latin typeface="+mn-lt"/>
          <a:ea typeface="ＭＳ Ｐゴシック" charset="-128"/>
          <a:cs typeface="ＭＳ Ｐゴシック" charset="-128"/>
        </a:defRPr>
      </a:lvl1pPr>
      <a:lvl2pPr marL="346075" indent="-231775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50000"/>
        <a:buFont typeface="Monotype Sorts" charset="2"/>
        <a:buChar char="n"/>
        <a:defRPr kumimoji="1">
          <a:solidFill>
            <a:schemeClr val="tx1"/>
          </a:solidFill>
          <a:latin typeface="+mn-lt"/>
          <a:ea typeface="ＭＳ Ｐゴシック" charset="-128"/>
        </a:defRPr>
      </a:lvl2pPr>
      <a:lvl3pPr marL="627063" indent="-166688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80000"/>
        <a:buChar char="–"/>
        <a:defRPr kumimoji="1">
          <a:solidFill>
            <a:schemeClr val="tx1"/>
          </a:solidFill>
          <a:latin typeface="+mn-lt"/>
          <a:ea typeface="ＭＳ Ｐゴシック" charset="-128"/>
        </a:defRPr>
      </a:lvl3pPr>
      <a:lvl4pPr marL="1147763" indent="-40481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Font typeface="Wingdings" charset="2"/>
        <a:buChar char="!"/>
        <a:defRPr kumimoji="1">
          <a:solidFill>
            <a:schemeClr val="tx1"/>
          </a:solidFill>
          <a:latin typeface="+mn-lt"/>
          <a:ea typeface="ＭＳ Ｐゴシック" charset="-128"/>
        </a:defRPr>
      </a:lvl4pPr>
      <a:lvl5pPr marL="15398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  <a:ea typeface="ＭＳ Ｐゴシック" charset="-128"/>
        </a:defRPr>
      </a:lvl5pPr>
      <a:lvl6pPr marL="19970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4542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29114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368675" indent="-169863" algn="l" rtl="0" eaLnBrk="0" fontAlgn="base" hangingPunct="0">
        <a:lnSpc>
          <a:spcPts val="2600"/>
        </a:lnSpc>
        <a:spcBef>
          <a:spcPct val="0"/>
        </a:spcBef>
        <a:spcAft>
          <a:spcPct val="0"/>
        </a:spcAft>
        <a:buClr>
          <a:schemeClr val="tx1"/>
        </a:buClr>
        <a:buSzPct val="100000"/>
        <a:buChar char="–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ntrocs.cs.princeton.edu/java/stdlib/javadoc/StdDraw.html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introcs.cs.princeton.edu/java/stdlib/javadoc/In.html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3" name="Picture 2" descr="OPENO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661" name="Rectangle 7"/>
          <p:cNvSpPr>
            <a:spLocks noChangeArrowheads="1"/>
          </p:cNvSpPr>
          <p:nvPr/>
        </p:nvSpPr>
        <p:spPr bwMode="auto">
          <a:xfrm>
            <a:off x="1447800" y="1752600"/>
            <a:ext cx="6172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algn="ctr">
              <a:defRPr/>
            </a:pPr>
            <a:r>
              <a:rPr lang="en-US" sz="2000" dirty="0">
                <a:solidFill>
                  <a:srgbClr val="737373"/>
                </a:solidFill>
                <a:latin typeface="Times New Roman"/>
                <a:cs typeface="Times New Roman"/>
              </a:rPr>
              <a:t>Lecture 5-2</a:t>
            </a:r>
            <a:endParaRPr lang="en-US" sz="2800" dirty="0">
              <a:latin typeface="Times New Roman"/>
              <a:cs typeface="Times New Roman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749523" y="2295137"/>
            <a:ext cx="5573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2800" dirty="0">
                <a:latin typeface="Times New Roman"/>
                <a:cs typeface="Times New Roman"/>
              </a:rPr>
              <a:t>Multimedia, Part I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0" y="3070825"/>
            <a:ext cx="3252618" cy="3578675"/>
          </a:xfrm>
          <a:prstGeom prst="rect">
            <a:avLst/>
          </a:prstGeom>
        </p:spPr>
      </p:pic>
      <p:sp>
        <p:nvSpPr>
          <p:cNvPr id="4" name="Rectangle 5">
            <a:extLst>
              <a:ext uri="{FF2B5EF4-FFF2-40B4-BE49-F238E27FC236}">
                <a16:creationId xmlns:a16="http://schemas.microsoft.com/office/drawing/2014/main" id="{657C0181-DFEE-9A03-296D-09FA9CAB6C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76200"/>
            <a:ext cx="2895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spcBef>
                <a:spcPts val="400"/>
              </a:spcBef>
              <a:defRPr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Introduction to Computer Science</a:t>
            </a:r>
          </a:p>
          <a:p>
            <a:pPr algn="l">
              <a:spcBef>
                <a:spcPts val="400"/>
              </a:spcBef>
              <a:defRPr/>
            </a:pPr>
            <a:r>
              <a:rPr 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Reichman University</a:t>
            </a:r>
          </a:p>
        </p:txBody>
      </p:sp>
    </p:spTree>
    <p:extLst>
      <p:ext uri="{BB962C8B-B14F-4D97-AF65-F5344CB8AC3E}">
        <p14:creationId xmlns:p14="http://schemas.microsoft.com/office/powerpoint/2010/main" val="37207204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plan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792078" y="965619"/>
            <a:ext cx="5889599" cy="3878180"/>
          </a:xfrm>
        </p:spPr>
        <p:txBody>
          <a:bodyPr>
            <a:noAutofit/>
          </a:bodyPr>
          <a:lstStyle/>
          <a:p>
            <a:pPr marL="365125" indent="-274638">
              <a:lnSpc>
                <a:spcPct val="100000"/>
              </a:lnSpc>
              <a:spcBef>
                <a:spcPts val="1800"/>
              </a:spcBef>
              <a:buClrTx/>
              <a:buSzPct val="100000"/>
              <a:buFont typeface="Arial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/>
                <a:cs typeface="Times New Roman"/>
              </a:rPr>
              <a:t>Text</a:t>
            </a:r>
          </a:p>
          <a:p>
            <a:pPr marL="365125" indent="-274638">
              <a:lnSpc>
                <a:spcPct val="100000"/>
              </a:lnSpc>
              <a:spcBef>
                <a:spcPts val="1800"/>
              </a:spcBef>
              <a:buClrTx/>
              <a:buSzPct val="100000"/>
              <a:buFont typeface="Arial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/>
                <a:cs typeface="Times New Roman"/>
              </a:rPr>
              <a:t>Graphics</a:t>
            </a:r>
          </a:p>
          <a:p>
            <a:pPr marL="365125" indent="-274638">
              <a:lnSpc>
                <a:spcPct val="100000"/>
              </a:lnSpc>
              <a:spcBef>
                <a:spcPts val="2400"/>
              </a:spcBef>
              <a:buClrTx/>
              <a:buSzPct val="100000"/>
              <a:buFont typeface="Arial"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/>
                <a:cs typeface="Times New Roman"/>
              </a:rPr>
              <a:t>Animation</a:t>
            </a:r>
          </a:p>
          <a:p>
            <a:pPr marL="365125" indent="-274638">
              <a:lnSpc>
                <a:spcPct val="100000"/>
              </a:lnSpc>
              <a:spcBef>
                <a:spcPts val="2400"/>
              </a:spcBef>
              <a:buClrTx/>
              <a:buSzPct val="100000"/>
              <a:buFont typeface="Arial"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/>
                <a:cs typeface="Times New Roman"/>
              </a:rPr>
              <a:t>Audio</a:t>
            </a:r>
            <a:endParaRPr lang="en-US" sz="24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Bef>
                <a:spcPts val="2400"/>
              </a:spcBef>
            </a:pPr>
            <a:endParaRPr lang="en-US" sz="2400" dirty="0"/>
          </a:p>
          <a:p>
            <a:pPr marL="0" indent="0">
              <a:lnSpc>
                <a:spcPct val="100000"/>
              </a:lnSpc>
              <a:spcBef>
                <a:spcPts val="2400"/>
              </a:spcBef>
              <a:buNone/>
            </a:pPr>
            <a:endParaRPr lang="en-US" sz="2400" dirty="0"/>
          </a:p>
          <a:p>
            <a:pPr>
              <a:lnSpc>
                <a:spcPct val="100000"/>
              </a:lnSpc>
              <a:spcBef>
                <a:spcPts val="2400"/>
              </a:spcBef>
            </a:pPr>
            <a:endParaRPr lang="en-US" sz="2400" dirty="0"/>
          </a:p>
        </p:txBody>
      </p:sp>
      <p:sp>
        <p:nvSpPr>
          <p:cNvPr id="3" name="Right Arrow 2"/>
          <p:cNvSpPr/>
          <p:nvPr/>
        </p:nvSpPr>
        <p:spPr bwMode="auto">
          <a:xfrm>
            <a:off x="639967" y="1598662"/>
            <a:ext cx="464457" cy="377371"/>
          </a:xfrm>
          <a:prstGeom prst="rightArrow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charset="0"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28724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dirty="0"/>
              <a:t>Graphics</a:t>
            </a:r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408767"/>
              </p:ext>
            </p:extLst>
          </p:nvPr>
        </p:nvGraphicFramePr>
        <p:xfrm>
          <a:off x="1318275" y="2567247"/>
          <a:ext cx="1667994" cy="14791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hoto Editor Photo" r:id="rId3" imgW="6230220" imgH="6238095" progId="">
                  <p:embed/>
                </p:oleObj>
              </mc:Choice>
              <mc:Fallback>
                <p:oleObj name="Photo Editor Photo" r:id="rId3" imgW="6230220" imgH="6238095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11690" r="826" b="458"/>
                      <a:stretch>
                        <a:fillRect/>
                      </a:stretch>
                    </p:blipFill>
                    <p:spPr bwMode="auto">
                      <a:xfrm>
                        <a:off x="1318275" y="2567247"/>
                        <a:ext cx="1667994" cy="147919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10" descr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29519" y="856673"/>
            <a:ext cx="3206191" cy="16845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4" descr="fern"/>
          <p:cNvPicPr>
            <a:picLocks noChangeAspect="1" noChangeArrowheads="1"/>
          </p:cNvPicPr>
          <p:nvPr/>
        </p:nvPicPr>
        <p:blipFill>
          <a:blip r:embed="rId6"/>
          <a:srcRect l="26003" r="21480"/>
          <a:stretch>
            <a:fillRect/>
          </a:stretch>
        </p:blipFill>
        <p:spPr bwMode="auto">
          <a:xfrm rot="3684115">
            <a:off x="5274647" y="2266057"/>
            <a:ext cx="1221533" cy="2325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584979" y="4336033"/>
            <a:ext cx="8278866" cy="2269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rgbClr val="003399"/>
              </a:buClr>
              <a:buSzPct val="50000"/>
              <a:buFont typeface="Monotype Sorts" charset="2"/>
              <a:defRPr kumimoji="1">
                <a:solidFill>
                  <a:srgbClr val="003399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346075" indent="-231775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627063" indent="-166688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147763" indent="-40481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charset="2"/>
              <a:buChar char="!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5398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19970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4542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9114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3686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spcBef>
                <a:spcPts val="600"/>
              </a:spcBef>
              <a:buClrTx/>
              <a:buSzPct val="100000"/>
            </a:pPr>
            <a:r>
              <a:rPr kumimoji="0" lang="en-US" u="sng" dirty="0">
                <a:solidFill>
                  <a:srgbClr val="000000"/>
                </a:solidFill>
                <a:latin typeface="Times New Roman"/>
                <a:cs typeface="Times New Roman"/>
              </a:rPr>
              <a:t>Computer graphics:</a:t>
            </a:r>
            <a:r>
              <a:rPr kumimoji="0" lang="en-US" dirty="0">
                <a:solidFill>
                  <a:srgbClr val="000000"/>
                </a:solidFill>
                <a:latin typeface="Times New Roman"/>
                <a:cs typeface="Times New Roman"/>
              </a:rPr>
              <a:t> The art and science of displaying and manipulating images</a:t>
            </a:r>
          </a:p>
          <a:p>
            <a:pPr marL="285750" indent="-285750">
              <a:spcBef>
                <a:spcPts val="600"/>
              </a:spcBef>
              <a:buClrTx/>
              <a:buSzPct val="100000"/>
              <a:buFont typeface="Arial"/>
              <a:buChar char="•"/>
            </a:pPr>
            <a:r>
              <a:rPr kumimoji="0" lang="en-US" dirty="0">
                <a:solidFill>
                  <a:srgbClr val="000000"/>
                </a:solidFill>
                <a:latin typeface="Times New Roman"/>
                <a:cs typeface="Times New Roman"/>
              </a:rPr>
              <a:t>The science: Building a mathematical model</a:t>
            </a:r>
          </a:p>
          <a:p>
            <a:pPr marL="285750" indent="-285750">
              <a:spcBef>
                <a:spcPts val="600"/>
              </a:spcBef>
              <a:buClrTx/>
              <a:buSzPct val="100000"/>
              <a:buFont typeface="Arial"/>
              <a:buChar char="•"/>
            </a:pPr>
            <a:r>
              <a:rPr kumimoji="0" lang="en-US" dirty="0">
                <a:solidFill>
                  <a:srgbClr val="000000"/>
                </a:solidFill>
                <a:latin typeface="Times New Roman"/>
                <a:cs typeface="Times New Roman"/>
              </a:rPr>
              <a:t>The art: Implementing the model using a library of graphics primitives: </a:t>
            </a:r>
            <a:br>
              <a:rPr kumimoji="0" lang="en-US" dirty="0">
                <a:solidFill>
                  <a:srgbClr val="000000"/>
                </a:solidFill>
                <a:latin typeface="Times New Roman"/>
                <a:cs typeface="Times New Roman"/>
              </a:rPr>
            </a:br>
            <a:r>
              <a:rPr kumimoji="0" lang="en-US" dirty="0">
                <a:solidFill>
                  <a:srgbClr val="000000"/>
                </a:solidFill>
                <a:latin typeface="Times New Roman"/>
                <a:cs typeface="Times New Roman"/>
              </a:rPr>
              <a:t>              draw a </a:t>
            </a:r>
            <a:r>
              <a:rPr kumimoji="0" lang="en-US" i="1" dirty="0">
                <a:solidFill>
                  <a:srgbClr val="000000"/>
                </a:solidFill>
                <a:latin typeface="Times New Roman"/>
                <a:cs typeface="Times New Roman"/>
              </a:rPr>
              <a:t>point</a:t>
            </a:r>
            <a:r>
              <a:rPr kumimoji="0" lang="en-US" dirty="0">
                <a:solidFill>
                  <a:srgbClr val="000000"/>
                </a:solidFill>
                <a:latin typeface="Times New Roman"/>
                <a:cs typeface="Times New Roman"/>
              </a:rPr>
              <a:t>, draw a </a:t>
            </a:r>
            <a:r>
              <a:rPr kumimoji="0" lang="en-US" i="1" dirty="0">
                <a:solidFill>
                  <a:srgbClr val="000000"/>
                </a:solidFill>
                <a:latin typeface="Times New Roman"/>
                <a:cs typeface="Times New Roman"/>
              </a:rPr>
              <a:t>line</a:t>
            </a:r>
            <a:r>
              <a:rPr kumimoji="0" lang="en-US" dirty="0">
                <a:solidFill>
                  <a:srgbClr val="000000"/>
                </a:solidFill>
                <a:latin typeface="Times New Roman"/>
                <a:cs typeface="Times New Roman"/>
              </a:rPr>
              <a:t>, draw a </a:t>
            </a:r>
            <a:r>
              <a:rPr kumimoji="0" lang="en-US" i="1" dirty="0">
                <a:solidFill>
                  <a:srgbClr val="000000"/>
                </a:solidFill>
                <a:latin typeface="Times New Roman"/>
                <a:cs typeface="Times New Roman"/>
              </a:rPr>
              <a:t>circle</a:t>
            </a:r>
            <a:r>
              <a:rPr kumimoji="0" lang="en-US" dirty="0">
                <a:solidFill>
                  <a:srgbClr val="000000"/>
                </a:solidFill>
                <a:latin typeface="Times New Roman"/>
                <a:cs typeface="Times New Roman"/>
              </a:rPr>
              <a:t>, etc.</a:t>
            </a:r>
          </a:p>
          <a:p>
            <a:pPr marL="285750" indent="-285750">
              <a:spcBef>
                <a:spcPts val="600"/>
              </a:spcBef>
              <a:buClrTx/>
              <a:buSzPct val="100000"/>
              <a:buFont typeface="Arial"/>
              <a:buChar char="•"/>
            </a:pPr>
            <a:r>
              <a:rPr lang="en-US" sz="1400" dirty="0">
                <a:solidFill>
                  <a:srgbClr val="000000"/>
                </a:solidFill>
                <a:latin typeface="Consolas"/>
                <a:cs typeface="Consolas"/>
              </a:rPr>
              <a:t>StdDraw</a:t>
            </a:r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: An open source graphics class, used in this course.</a:t>
            </a:r>
          </a:p>
        </p:txBody>
      </p:sp>
      <p:pic>
        <p:nvPicPr>
          <p:cNvPr id="7" name="Picture 9" descr="Picture 2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724412" y="808844"/>
            <a:ext cx="3206190" cy="16890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723217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Picture 43"/>
          <p:cNvPicPr>
            <a:picLocks noChangeAspect="1"/>
          </p:cNvPicPr>
          <p:nvPr/>
        </p:nvPicPr>
        <p:blipFill rotWithShape="1">
          <a:blip r:embed="rId3"/>
          <a:srcRect l="12631" t="12659" r="39493" b="6056"/>
          <a:stretch/>
        </p:blipFill>
        <p:spPr>
          <a:xfrm>
            <a:off x="559208" y="668747"/>
            <a:ext cx="7794200" cy="4644669"/>
          </a:xfrm>
          <a:prstGeom prst="rect">
            <a:avLst/>
          </a:prstGeom>
        </p:spPr>
      </p:pic>
      <p:sp>
        <p:nvSpPr>
          <p:cNvPr id="20" name="Rectangle 3"/>
          <p:cNvSpPr>
            <a:spLocks noGrp="1" noChangeArrowheads="1"/>
          </p:cNvSpPr>
          <p:nvPr>
            <p:ph type="title"/>
          </p:nvPr>
        </p:nvSpPr>
        <p:spPr>
          <a:xfrm>
            <a:off x="485860" y="203538"/>
            <a:ext cx="7867548" cy="457200"/>
          </a:xfrm>
        </p:spPr>
        <p:txBody>
          <a:bodyPr/>
          <a:lstStyle/>
          <a:p>
            <a:r>
              <a:rPr kumimoji="0" lang="en-US" dirty="0"/>
              <a:t>“Canvas” </a:t>
            </a:r>
            <a:r>
              <a:rPr kumimoji="0" lang="en-US" sz="1600" dirty="0"/>
              <a:t>(drawing area)</a:t>
            </a:r>
            <a:endParaRPr kumimoji="0"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762446" y="272945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9" name="Rounded Rectangular Callout 28">
            <a:extLst>
              <a:ext uri="{FF2B5EF4-FFF2-40B4-BE49-F238E27FC236}">
                <a16:creationId xmlns:a16="http://schemas.microsoft.com/office/drawing/2014/main" id="{321181A1-0936-8F42-A1B9-3B93197E5798}"/>
              </a:ext>
            </a:extLst>
          </p:cNvPr>
          <p:cNvSpPr/>
          <p:nvPr/>
        </p:nvSpPr>
        <p:spPr>
          <a:xfrm>
            <a:off x="7756839" y="2774403"/>
            <a:ext cx="827954" cy="457200"/>
          </a:xfrm>
          <a:prstGeom prst="wedgeRoundRectCallout">
            <a:avLst>
              <a:gd name="adj1" fmla="val -103719"/>
              <a:gd name="adj2" fmla="val -24957"/>
              <a:gd name="adj3" fmla="val 16667"/>
            </a:avLst>
          </a:prstGeom>
          <a:solidFill>
            <a:srgbClr val="FFEFA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46800" rIns="0" rtlCol="0" anchor="ctr" anchorCtr="0"/>
          <a:lstStyle/>
          <a:p>
            <a:pPr algn="ctr">
              <a:spcBef>
                <a:spcPts val="600"/>
              </a:spcBef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B67BF36-E242-DE4B-A065-09E64FD28D8F}"/>
              </a:ext>
            </a:extLst>
          </p:cNvPr>
          <p:cNvGrpSpPr/>
          <p:nvPr/>
        </p:nvGrpSpPr>
        <p:grpSpPr>
          <a:xfrm>
            <a:off x="1125574" y="660738"/>
            <a:ext cx="4521416" cy="4644669"/>
            <a:chOff x="1932394" y="660738"/>
            <a:chExt cx="4521416" cy="4644669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05510C04-ECEF-C445-8CD1-0535C234A38A}"/>
                </a:ext>
              </a:extLst>
            </p:cNvPr>
            <p:cNvGrpSpPr/>
            <p:nvPr/>
          </p:nvGrpSpPr>
          <p:grpSpPr>
            <a:xfrm>
              <a:off x="1932394" y="660738"/>
              <a:ext cx="4521416" cy="4644669"/>
              <a:chOff x="569660" y="606551"/>
              <a:chExt cx="4521416" cy="4644669"/>
            </a:xfrm>
          </p:grpSpPr>
          <p:pic>
            <p:nvPicPr>
              <p:cNvPr id="27" name="Picture 26">
                <a:extLst>
                  <a:ext uri="{FF2B5EF4-FFF2-40B4-BE49-F238E27FC236}">
                    <a16:creationId xmlns:a16="http://schemas.microsoft.com/office/drawing/2014/main" id="{5901F1CF-71F5-BB4B-9B14-A24E8F1644B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92854" t="5541" r="2965" b="9121"/>
              <a:stretch/>
            </p:blipFill>
            <p:spPr>
              <a:xfrm>
                <a:off x="4691662" y="606551"/>
                <a:ext cx="399414" cy="4642386"/>
              </a:xfrm>
              <a:prstGeom prst="rect">
                <a:avLst/>
              </a:prstGeom>
            </p:spPr>
          </p:pic>
          <p:pic>
            <p:nvPicPr>
              <p:cNvPr id="28" name="Picture 27">
                <a:extLst>
                  <a:ext uri="{FF2B5EF4-FFF2-40B4-BE49-F238E27FC236}">
                    <a16:creationId xmlns:a16="http://schemas.microsoft.com/office/drawing/2014/main" id="{00705F82-3A0A-F042-8AAE-E5CAA3EB44A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12631" t="12659" r="39493" b="6056"/>
              <a:stretch/>
            </p:blipFill>
            <p:spPr>
              <a:xfrm>
                <a:off x="569660" y="606551"/>
                <a:ext cx="4377910" cy="4644669"/>
              </a:xfrm>
              <a:prstGeom prst="rect">
                <a:avLst/>
              </a:prstGeom>
            </p:spPr>
          </p:pic>
          <p:pic>
            <p:nvPicPr>
              <p:cNvPr id="30" name="Picture 29">
                <a:extLst>
                  <a:ext uri="{FF2B5EF4-FFF2-40B4-BE49-F238E27FC236}">
                    <a16:creationId xmlns:a16="http://schemas.microsoft.com/office/drawing/2014/main" id="{352FCE5B-C83E-CE47-81C6-4FB23C91C79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7302" t="5541" r="2965" b="9121"/>
              <a:stretch/>
            </p:blipFill>
            <p:spPr>
              <a:xfrm>
                <a:off x="1213556" y="864119"/>
                <a:ext cx="3877520" cy="3903162"/>
              </a:xfrm>
              <a:prstGeom prst="rect">
                <a:avLst/>
              </a:prstGeom>
            </p:spPr>
          </p:pic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B51D113E-F1E0-4C4C-B0D2-F5440BB68368}"/>
                  </a:ext>
                </a:extLst>
              </p:cNvPr>
              <p:cNvGrpSpPr/>
              <p:nvPr/>
            </p:nvGrpSpPr>
            <p:grpSpPr>
              <a:xfrm>
                <a:off x="1676791" y="1486312"/>
                <a:ext cx="2190497" cy="2812903"/>
                <a:chOff x="1523550" y="1809527"/>
                <a:chExt cx="2190497" cy="2812903"/>
              </a:xfrm>
            </p:grpSpPr>
            <p:sp>
              <p:nvSpPr>
                <p:cNvPr id="33" name="Rectangle 6">
                  <a:extLst>
                    <a:ext uri="{FF2B5EF4-FFF2-40B4-BE49-F238E27FC236}">
                      <a16:creationId xmlns:a16="http://schemas.microsoft.com/office/drawing/2014/main" id="{A00EB58D-7E24-A943-959C-B64E6E03F65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23550" y="4314011"/>
                  <a:ext cx="741489" cy="308419"/>
                </a:xfrm>
                <a:prstGeom prst="rect">
                  <a:avLst/>
                </a:prstGeom>
                <a:noFill/>
                <a:ln w="15875">
                  <a:noFill/>
                  <a:miter lim="800000"/>
                  <a:headEnd/>
                  <a:tailEnd/>
                </a:ln>
              </p:spPr>
              <p:txBody>
                <a:bodyPr wrap="square" lIns="92075" tIns="46038" rIns="92075" bIns="46038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sz="1400" dirty="0">
                      <a:solidFill>
                        <a:schemeClr val="hlink"/>
                      </a:solidFill>
                      <a:latin typeface="Times New Roman"/>
                      <a:cs typeface="Times New Roman"/>
                    </a:rPr>
                    <a:t>(0, 0)</a:t>
                  </a:r>
                </a:p>
              </p:txBody>
            </p:sp>
            <p:sp>
              <p:nvSpPr>
                <p:cNvPr id="34" name="Rectangle 6">
                  <a:extLst>
                    <a:ext uri="{FF2B5EF4-FFF2-40B4-BE49-F238E27FC236}">
                      <a16:creationId xmlns:a16="http://schemas.microsoft.com/office/drawing/2014/main" id="{EEE14282-05C8-2746-ACFE-6D8E08D0E2C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766011" y="1809527"/>
                  <a:ext cx="948036" cy="308419"/>
                </a:xfrm>
                <a:prstGeom prst="rect">
                  <a:avLst/>
                </a:prstGeom>
                <a:noFill/>
                <a:ln w="15875">
                  <a:noFill/>
                  <a:miter lim="800000"/>
                  <a:headEnd/>
                  <a:tailEnd/>
                </a:ln>
              </p:spPr>
              <p:txBody>
                <a:bodyPr wrap="square" lIns="92075" tIns="46038" rIns="92075" bIns="46038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sz="1400" dirty="0">
                      <a:solidFill>
                        <a:schemeClr val="hlink"/>
                      </a:solidFill>
                      <a:latin typeface="Times New Roman"/>
                      <a:cs typeface="Times New Roman"/>
                    </a:rPr>
                    <a:t>(0.5, 0.8)</a:t>
                  </a:r>
                </a:p>
              </p:txBody>
            </p:sp>
          </p:grp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AF479830-5668-7047-B970-F6D9676D6874}"/>
                  </a:ext>
                </a:extLst>
              </p:cNvPr>
              <p:cNvSpPr/>
              <p:nvPr/>
            </p:nvSpPr>
            <p:spPr bwMode="auto">
              <a:xfrm>
                <a:off x="1525975" y="1486312"/>
                <a:ext cx="2341313" cy="2925009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charset="0"/>
                  <a:ea typeface="ＭＳ Ｐゴシック" charset="-128"/>
                  <a:cs typeface="ＭＳ Ｐゴシック" charset="-128"/>
                </a:endParaRPr>
              </a:p>
            </p:txBody>
          </p:sp>
        </p:grpSp>
        <p:pic>
          <p:nvPicPr>
            <p:cNvPr id="26" name="Picture 4" descr="fern">
              <a:extLst>
                <a:ext uri="{FF2B5EF4-FFF2-40B4-BE49-F238E27FC236}">
                  <a16:creationId xmlns:a16="http://schemas.microsoft.com/office/drawing/2014/main" id="{2A30F725-13C8-6D45-86FB-4F23C0AFB45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/>
            <a:srcRect l="26003" r="21480"/>
            <a:stretch>
              <a:fillRect/>
            </a:stretch>
          </p:blipFill>
          <p:spPr bwMode="auto">
            <a:xfrm rot="1001161">
              <a:off x="3904067" y="1595379"/>
              <a:ext cx="1402640" cy="2670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35" name="Rounded Rectangular Callout 34">
            <a:extLst>
              <a:ext uri="{FF2B5EF4-FFF2-40B4-BE49-F238E27FC236}">
                <a16:creationId xmlns:a16="http://schemas.microsoft.com/office/drawing/2014/main" id="{15E29ABE-290F-9F48-BC6C-A9F39E528D1A}"/>
              </a:ext>
            </a:extLst>
          </p:cNvPr>
          <p:cNvSpPr/>
          <p:nvPr/>
        </p:nvSpPr>
        <p:spPr>
          <a:xfrm>
            <a:off x="5572611" y="3469341"/>
            <a:ext cx="827954" cy="457200"/>
          </a:xfrm>
          <a:prstGeom prst="wedgeRoundRectCallout">
            <a:avLst>
              <a:gd name="adj1" fmla="val -124832"/>
              <a:gd name="adj2" fmla="val -30839"/>
              <a:gd name="adj3" fmla="val 16667"/>
            </a:avLst>
          </a:prstGeom>
          <a:solidFill>
            <a:srgbClr val="FFEFA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46800" rIns="0" rtlCol="0" anchor="ctr" anchorCtr="0"/>
          <a:lstStyle/>
          <a:p>
            <a:pPr algn="ctr">
              <a:spcBef>
                <a:spcPts val="600"/>
              </a:spcBef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canvas</a:t>
            </a:r>
          </a:p>
        </p:txBody>
      </p:sp>
    </p:spTree>
    <p:extLst>
      <p:ext uri="{BB962C8B-B14F-4D97-AF65-F5344CB8AC3E}">
        <p14:creationId xmlns:p14="http://schemas.microsoft.com/office/powerpoint/2010/main" val="9774482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Picture 43"/>
          <p:cNvPicPr>
            <a:picLocks noChangeAspect="1"/>
          </p:cNvPicPr>
          <p:nvPr/>
        </p:nvPicPr>
        <p:blipFill rotWithShape="1">
          <a:blip r:embed="rId3"/>
          <a:srcRect l="12631" t="12659" r="39493" b="6056"/>
          <a:stretch/>
        </p:blipFill>
        <p:spPr>
          <a:xfrm>
            <a:off x="559208" y="668747"/>
            <a:ext cx="7794200" cy="4644669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1125574" y="660738"/>
            <a:ext cx="4521416" cy="4644669"/>
            <a:chOff x="1932394" y="660738"/>
            <a:chExt cx="4521416" cy="4644669"/>
          </a:xfrm>
        </p:grpSpPr>
        <p:grpSp>
          <p:nvGrpSpPr>
            <p:cNvPr id="25" name="Group 24"/>
            <p:cNvGrpSpPr/>
            <p:nvPr/>
          </p:nvGrpSpPr>
          <p:grpSpPr>
            <a:xfrm>
              <a:off x="1932394" y="660738"/>
              <a:ext cx="4521416" cy="4644669"/>
              <a:chOff x="569660" y="606551"/>
              <a:chExt cx="4521416" cy="4644669"/>
            </a:xfrm>
          </p:grpSpPr>
          <p:pic>
            <p:nvPicPr>
              <p:cNvPr id="23" name="Picture 22"/>
              <p:cNvPicPr>
                <a:picLocks noChangeAspect="1"/>
              </p:cNvPicPr>
              <p:nvPr/>
            </p:nvPicPr>
            <p:blipFill rotWithShape="1">
              <a:blip r:embed="rId4"/>
              <a:srcRect l="92854" t="5541" r="2965" b="9121"/>
              <a:stretch/>
            </p:blipFill>
            <p:spPr>
              <a:xfrm>
                <a:off x="4691662" y="606551"/>
                <a:ext cx="399414" cy="4642386"/>
              </a:xfrm>
              <a:prstGeom prst="rect">
                <a:avLst/>
              </a:prstGeom>
            </p:spPr>
          </p:pic>
          <p:pic>
            <p:nvPicPr>
              <p:cNvPr id="5" name="Picture 4"/>
              <p:cNvPicPr>
                <a:picLocks noChangeAspect="1"/>
              </p:cNvPicPr>
              <p:nvPr/>
            </p:nvPicPr>
            <p:blipFill rotWithShape="1">
              <a:blip r:embed="rId3"/>
              <a:srcRect l="12631" t="12659" r="39493" b="6056"/>
              <a:stretch/>
            </p:blipFill>
            <p:spPr>
              <a:xfrm>
                <a:off x="569660" y="606551"/>
                <a:ext cx="4377910" cy="4644669"/>
              </a:xfrm>
              <a:prstGeom prst="rect">
                <a:avLst/>
              </a:prstGeom>
            </p:spPr>
          </p:pic>
          <p:pic>
            <p:nvPicPr>
              <p:cNvPr id="4" name="Picture 3"/>
              <p:cNvPicPr>
                <a:picLocks noChangeAspect="1"/>
              </p:cNvPicPr>
              <p:nvPr/>
            </p:nvPicPr>
            <p:blipFill rotWithShape="1">
              <a:blip r:embed="rId4"/>
              <a:srcRect l="7302" t="5541" r="2965" b="9121"/>
              <a:stretch/>
            </p:blipFill>
            <p:spPr>
              <a:xfrm>
                <a:off x="1213556" y="864119"/>
                <a:ext cx="3877520" cy="3903162"/>
              </a:xfrm>
              <a:prstGeom prst="rect">
                <a:avLst/>
              </a:prstGeom>
            </p:spPr>
          </p:pic>
          <p:grpSp>
            <p:nvGrpSpPr>
              <p:cNvPr id="17" name="Group 16"/>
              <p:cNvGrpSpPr/>
              <p:nvPr/>
            </p:nvGrpSpPr>
            <p:grpSpPr>
              <a:xfrm>
                <a:off x="1676791" y="1486312"/>
                <a:ext cx="2190497" cy="2812903"/>
                <a:chOff x="1523550" y="1809527"/>
                <a:chExt cx="2190497" cy="2812903"/>
              </a:xfrm>
            </p:grpSpPr>
            <p:sp>
              <p:nvSpPr>
                <p:cNvPr id="18" name="Rectangle 6"/>
                <p:cNvSpPr>
                  <a:spLocks noChangeArrowheads="1"/>
                </p:cNvSpPr>
                <p:nvPr/>
              </p:nvSpPr>
              <p:spPr bwMode="auto">
                <a:xfrm>
                  <a:off x="1523550" y="4314011"/>
                  <a:ext cx="741489" cy="308419"/>
                </a:xfrm>
                <a:prstGeom prst="rect">
                  <a:avLst/>
                </a:prstGeom>
                <a:noFill/>
                <a:ln w="15875">
                  <a:noFill/>
                  <a:miter lim="800000"/>
                  <a:headEnd/>
                  <a:tailEnd/>
                </a:ln>
              </p:spPr>
              <p:txBody>
                <a:bodyPr wrap="square" lIns="92075" tIns="46038" rIns="92075" bIns="46038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sz="1400" dirty="0">
                      <a:solidFill>
                        <a:schemeClr val="hlink"/>
                      </a:solidFill>
                      <a:latin typeface="Times New Roman"/>
                      <a:cs typeface="Times New Roman"/>
                    </a:rPr>
                    <a:t>(0, 0)</a:t>
                  </a:r>
                </a:p>
              </p:txBody>
            </p:sp>
            <p:sp>
              <p:nvSpPr>
                <p:cNvPr id="19" name="Rectangle 6"/>
                <p:cNvSpPr>
                  <a:spLocks noChangeArrowheads="1"/>
                </p:cNvSpPr>
                <p:nvPr/>
              </p:nvSpPr>
              <p:spPr bwMode="auto">
                <a:xfrm>
                  <a:off x="2766011" y="1809527"/>
                  <a:ext cx="948036" cy="308419"/>
                </a:xfrm>
                <a:prstGeom prst="rect">
                  <a:avLst/>
                </a:prstGeom>
                <a:noFill/>
                <a:ln w="15875">
                  <a:noFill/>
                  <a:miter lim="800000"/>
                  <a:headEnd/>
                  <a:tailEnd/>
                </a:ln>
              </p:spPr>
              <p:txBody>
                <a:bodyPr wrap="square" lIns="92075" tIns="46038" rIns="92075" bIns="46038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sz="1400" dirty="0">
                      <a:solidFill>
                        <a:schemeClr val="hlink"/>
                      </a:solidFill>
                      <a:latin typeface="Times New Roman"/>
                      <a:cs typeface="Times New Roman"/>
                    </a:rPr>
                    <a:t>(0.5, 0.8)</a:t>
                  </a:r>
                </a:p>
              </p:txBody>
            </p:sp>
          </p:grpSp>
          <p:sp>
            <p:nvSpPr>
              <p:cNvPr id="2" name="Rectangle 1"/>
              <p:cNvSpPr/>
              <p:nvPr/>
            </p:nvSpPr>
            <p:spPr bwMode="auto">
              <a:xfrm>
                <a:off x="1525975" y="1486312"/>
                <a:ext cx="2341313" cy="2925009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charset="0"/>
                  <a:ea typeface="ＭＳ Ｐゴシック" charset="-128"/>
                  <a:cs typeface="ＭＳ Ｐゴシック" charset="-128"/>
                </a:endParaRPr>
              </a:p>
            </p:txBody>
          </p:sp>
        </p:grpSp>
        <p:pic>
          <p:nvPicPr>
            <p:cNvPr id="24" name="Picture 4" descr="fern"/>
            <p:cNvPicPr>
              <a:picLocks noChangeAspect="1" noChangeArrowheads="1"/>
            </p:cNvPicPr>
            <p:nvPr/>
          </p:nvPicPr>
          <p:blipFill>
            <a:blip r:embed="rId5"/>
            <a:srcRect l="26003" r="21480"/>
            <a:stretch>
              <a:fillRect/>
            </a:stretch>
          </p:blipFill>
          <p:spPr bwMode="auto">
            <a:xfrm rot="1001161">
              <a:off x="3904067" y="1595379"/>
              <a:ext cx="1402640" cy="2670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8" name="TextBox 7"/>
          <p:cNvSpPr txBox="1"/>
          <p:nvPr/>
        </p:nvSpPr>
        <p:spPr>
          <a:xfrm>
            <a:off x="9762446" y="272945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651593" y="1227413"/>
            <a:ext cx="4796251" cy="4403050"/>
            <a:chOff x="1458413" y="1227413"/>
            <a:chExt cx="4796251" cy="4403050"/>
          </a:xfrm>
        </p:grpSpPr>
        <p:sp>
          <p:nvSpPr>
            <p:cNvPr id="27" name="Rectangle 6"/>
            <p:cNvSpPr>
              <a:spLocks noChangeArrowheads="1"/>
            </p:cNvSpPr>
            <p:nvPr/>
          </p:nvSpPr>
          <p:spPr bwMode="auto">
            <a:xfrm>
              <a:off x="4141145" y="4998712"/>
              <a:ext cx="1133441" cy="339196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 wrap="square" lIns="92075" tIns="46038" rIns="92075" bIns="46038">
              <a:prstTxWarp prst="textNoShape">
                <a:avLst/>
              </a:prstTxWarp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Times New Roman"/>
                  <a:cs typeface="Times New Roman"/>
                </a:rPr>
                <a:t>512 pixels</a:t>
              </a: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1458413" y="1227413"/>
              <a:ext cx="4796251" cy="4403050"/>
              <a:chOff x="95679" y="966098"/>
              <a:chExt cx="4796251" cy="4403050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95679" y="966098"/>
                <a:ext cx="1354486" cy="3433535"/>
                <a:chOff x="95679" y="966098"/>
                <a:chExt cx="1354486" cy="3433535"/>
              </a:xfrm>
            </p:grpSpPr>
            <p:sp>
              <p:nvSpPr>
                <p:cNvPr id="15" name="Right Brace 14"/>
                <p:cNvSpPr/>
                <p:nvPr/>
              </p:nvSpPr>
              <p:spPr bwMode="auto">
                <a:xfrm rot="10800000">
                  <a:off x="1052765" y="966098"/>
                  <a:ext cx="304800" cy="3433535"/>
                </a:xfrm>
                <a:prstGeom prst="rightBrace">
                  <a:avLst>
                    <a:gd name="adj1" fmla="val 71280"/>
                    <a:gd name="adj2" fmla="val 50000"/>
                  </a:avLst>
                </a:prstGeom>
                <a:noFill/>
                <a:ln w="12700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6" name="Rectangle 6"/>
                <p:cNvSpPr>
                  <a:spLocks noChangeArrowheads="1"/>
                </p:cNvSpPr>
                <p:nvPr/>
              </p:nvSpPr>
              <p:spPr bwMode="auto">
                <a:xfrm>
                  <a:off x="95679" y="2510686"/>
                  <a:ext cx="1354486" cy="339196"/>
                </a:xfrm>
                <a:prstGeom prst="rect">
                  <a:avLst/>
                </a:prstGeom>
                <a:noFill/>
                <a:ln w="15875">
                  <a:noFill/>
                  <a:miter lim="800000"/>
                  <a:headEnd/>
                  <a:tailEnd/>
                </a:ln>
              </p:spPr>
              <p:txBody>
                <a:bodyPr wrap="square" lIns="92075" tIns="46038" rIns="92075" bIns="46038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sz="1600" b="1" dirty="0">
                      <a:solidFill>
                        <a:schemeClr val="bg1"/>
                      </a:solidFill>
                      <a:latin typeface="Times New Roman"/>
                      <a:cs typeface="Times New Roman"/>
                    </a:rPr>
                    <a:t>512 pixels</a:t>
                  </a:r>
                </a:p>
              </p:txBody>
            </p:sp>
          </p:grpSp>
          <p:grpSp>
            <p:nvGrpSpPr>
              <p:cNvPr id="11" name="Group 10"/>
              <p:cNvGrpSpPr/>
              <p:nvPr/>
            </p:nvGrpSpPr>
            <p:grpSpPr>
              <a:xfrm>
                <a:off x="1458395" y="4479838"/>
                <a:ext cx="3433535" cy="889310"/>
                <a:chOff x="1458395" y="4479838"/>
                <a:chExt cx="3433535" cy="889310"/>
              </a:xfrm>
            </p:grpSpPr>
            <p:sp>
              <p:nvSpPr>
                <p:cNvPr id="13" name="Right Brace 12"/>
                <p:cNvSpPr/>
                <p:nvPr/>
              </p:nvSpPr>
              <p:spPr bwMode="auto">
                <a:xfrm rot="5400000">
                  <a:off x="3022763" y="2915470"/>
                  <a:ext cx="304800" cy="3433535"/>
                </a:xfrm>
                <a:prstGeom prst="rightBrace">
                  <a:avLst>
                    <a:gd name="adj1" fmla="val 71280"/>
                    <a:gd name="adj2" fmla="val 50000"/>
                  </a:avLst>
                </a:prstGeom>
                <a:noFill/>
                <a:ln w="12700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4" name="Rectangle 6"/>
                <p:cNvSpPr>
                  <a:spLocks noChangeArrowheads="1"/>
                </p:cNvSpPr>
                <p:nvPr/>
              </p:nvSpPr>
              <p:spPr bwMode="auto">
                <a:xfrm>
                  <a:off x="2956068" y="5060729"/>
                  <a:ext cx="741489" cy="308419"/>
                </a:xfrm>
                <a:prstGeom prst="rect">
                  <a:avLst/>
                </a:prstGeom>
                <a:noFill/>
                <a:ln w="15875">
                  <a:noFill/>
                  <a:miter lim="800000"/>
                  <a:headEnd/>
                  <a:tailEnd/>
                </a:ln>
              </p:spPr>
              <p:txBody>
                <a:bodyPr wrap="square" lIns="92075" tIns="46038" rIns="92075" bIns="46038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sz="1400" dirty="0">
                      <a:solidFill>
                        <a:schemeClr val="bg1"/>
                      </a:solidFill>
                      <a:latin typeface="Times New Roman"/>
                      <a:cs typeface="Times New Roman"/>
                    </a:rPr>
                    <a:t>1.0</a:t>
                  </a:r>
                </a:p>
              </p:txBody>
            </p:sp>
          </p:grpSp>
        </p:grpSp>
      </p:grpSp>
      <p:sp>
        <p:nvSpPr>
          <p:cNvPr id="30" name="Rounded Rectangular Callout 29">
            <a:extLst>
              <a:ext uri="{FF2B5EF4-FFF2-40B4-BE49-F238E27FC236}">
                <a16:creationId xmlns:a16="http://schemas.microsoft.com/office/drawing/2014/main" id="{83018270-802E-AD42-BCC9-1EEC04FFBB70}"/>
              </a:ext>
            </a:extLst>
          </p:cNvPr>
          <p:cNvSpPr/>
          <p:nvPr/>
        </p:nvSpPr>
        <p:spPr>
          <a:xfrm>
            <a:off x="7756839" y="2774403"/>
            <a:ext cx="827954" cy="457200"/>
          </a:xfrm>
          <a:prstGeom prst="wedgeRoundRectCallout">
            <a:avLst>
              <a:gd name="adj1" fmla="val -103719"/>
              <a:gd name="adj2" fmla="val -24957"/>
              <a:gd name="adj3" fmla="val 16667"/>
            </a:avLst>
          </a:prstGeom>
          <a:solidFill>
            <a:srgbClr val="FFEFA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46800" rIns="0" rtlCol="0" anchor="ctr" anchorCtr="0"/>
          <a:lstStyle/>
          <a:p>
            <a:pPr algn="ctr">
              <a:spcBef>
                <a:spcPts val="600"/>
              </a:spcBef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</a:t>
            </a:r>
          </a:p>
        </p:txBody>
      </p:sp>
      <p:sp>
        <p:nvSpPr>
          <p:cNvPr id="31" name="Rounded Rectangular Callout 30">
            <a:extLst>
              <a:ext uri="{FF2B5EF4-FFF2-40B4-BE49-F238E27FC236}">
                <a16:creationId xmlns:a16="http://schemas.microsoft.com/office/drawing/2014/main" id="{F84D129A-5C05-B04E-B96E-BA3C8C18055E}"/>
              </a:ext>
            </a:extLst>
          </p:cNvPr>
          <p:cNvSpPr/>
          <p:nvPr/>
        </p:nvSpPr>
        <p:spPr>
          <a:xfrm>
            <a:off x="5572611" y="3469341"/>
            <a:ext cx="827954" cy="457200"/>
          </a:xfrm>
          <a:prstGeom prst="wedgeRoundRectCallout">
            <a:avLst>
              <a:gd name="adj1" fmla="val -124832"/>
              <a:gd name="adj2" fmla="val -30839"/>
              <a:gd name="adj3" fmla="val 16667"/>
            </a:avLst>
          </a:prstGeom>
          <a:solidFill>
            <a:srgbClr val="FFEFA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46800" rIns="0" rtlCol="0" anchor="ctr" anchorCtr="0"/>
          <a:lstStyle/>
          <a:p>
            <a:pPr algn="ctr">
              <a:spcBef>
                <a:spcPts val="600"/>
              </a:spcBef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canvas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19724610-A9FD-6DD6-1E5D-6EC40AF778F2}"/>
              </a:ext>
            </a:extLst>
          </p:cNvPr>
          <p:cNvSpPr txBox="1">
            <a:spLocks noChangeArrowheads="1"/>
          </p:cNvSpPr>
          <p:nvPr/>
        </p:nvSpPr>
        <p:spPr>
          <a:xfrm>
            <a:off x="466126" y="5443344"/>
            <a:ext cx="8263932" cy="1199574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rgbClr val="003399"/>
              </a:buClr>
              <a:buSzPct val="50000"/>
              <a:buFont typeface="Monotype Sorts" charset="2"/>
              <a:defRPr kumimoji="1">
                <a:solidFill>
                  <a:srgbClr val="003399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346075" indent="-231775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627063" indent="-166688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147763" indent="-40481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charset="2"/>
              <a:buChar char="!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5398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19970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4542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9114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3686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285750" indent="-285750">
              <a:lnSpc>
                <a:spcPct val="100000"/>
              </a:lnSpc>
              <a:buClrTx/>
              <a:buSzPct val="100000"/>
              <a:buFont typeface="Arial" panose="020B0604020202020204" pitchFamily="34" charset="0"/>
              <a:buChar char="•"/>
            </a:pPr>
            <a:r>
              <a:rPr kumimoji="0" lang="en-US" dirty="0">
                <a:solidFill>
                  <a:srgbClr val="000000"/>
                </a:solidFill>
                <a:latin typeface="Times New Roman"/>
                <a:cs typeface="Times New Roman"/>
              </a:rPr>
              <a:t>Physical view: a ”canvas” consisiting (by default) of 512 rows of 512 pixels</a:t>
            </a:r>
            <a:br>
              <a:rPr kumimoji="0" lang="en-US" dirty="0">
                <a:solidFill>
                  <a:srgbClr val="000000"/>
                </a:solidFill>
                <a:latin typeface="Times New Roman"/>
                <a:cs typeface="Times New Roman"/>
              </a:rPr>
            </a:br>
            <a:r>
              <a:rPr kumimoji="0" lang="en-US" dirty="0">
                <a:solidFill>
                  <a:srgbClr val="000000"/>
                </a:solidFill>
                <a:latin typeface="Times New Roman"/>
                <a:cs typeface="Times New Roman"/>
              </a:rPr>
              <a:t>                         each, which includes an invisible 10-pixel all around “frame”</a:t>
            </a:r>
          </a:p>
        </p:txBody>
      </p:sp>
      <p:sp>
        <p:nvSpPr>
          <p:cNvPr id="22" name="Rectangle 3">
            <a:extLst>
              <a:ext uri="{FF2B5EF4-FFF2-40B4-BE49-F238E27FC236}">
                <a16:creationId xmlns:a16="http://schemas.microsoft.com/office/drawing/2014/main" id="{CC794B96-E436-35E2-D173-E5D4961B9F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85860" y="203538"/>
            <a:ext cx="7867548" cy="457200"/>
          </a:xfrm>
        </p:spPr>
        <p:txBody>
          <a:bodyPr/>
          <a:lstStyle/>
          <a:p>
            <a:r>
              <a:rPr kumimoji="0" lang="en-US" dirty="0"/>
              <a:t>“Canvas” </a:t>
            </a:r>
            <a:r>
              <a:rPr kumimoji="0" lang="en-US" sz="1600" dirty="0"/>
              <a:t>(drawing area)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9353260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Picture 43"/>
          <p:cNvPicPr>
            <a:picLocks noChangeAspect="1"/>
          </p:cNvPicPr>
          <p:nvPr/>
        </p:nvPicPr>
        <p:blipFill rotWithShape="1">
          <a:blip r:embed="rId3"/>
          <a:srcRect l="12631" t="12659" r="39493" b="6056"/>
          <a:stretch/>
        </p:blipFill>
        <p:spPr>
          <a:xfrm>
            <a:off x="559208" y="668747"/>
            <a:ext cx="7794200" cy="4644669"/>
          </a:xfrm>
          <a:prstGeom prst="rect">
            <a:avLst/>
          </a:prstGeom>
        </p:spPr>
      </p:pic>
      <p:grpSp>
        <p:nvGrpSpPr>
          <p:cNvPr id="6" name="Group 5"/>
          <p:cNvGrpSpPr/>
          <p:nvPr/>
        </p:nvGrpSpPr>
        <p:grpSpPr>
          <a:xfrm>
            <a:off x="1125574" y="660738"/>
            <a:ext cx="4521416" cy="4644669"/>
            <a:chOff x="1932394" y="660738"/>
            <a:chExt cx="4521416" cy="4644669"/>
          </a:xfrm>
        </p:grpSpPr>
        <p:grpSp>
          <p:nvGrpSpPr>
            <p:cNvPr id="25" name="Group 24"/>
            <p:cNvGrpSpPr/>
            <p:nvPr/>
          </p:nvGrpSpPr>
          <p:grpSpPr>
            <a:xfrm>
              <a:off x="1932394" y="660738"/>
              <a:ext cx="4521416" cy="4644669"/>
              <a:chOff x="569660" y="606551"/>
              <a:chExt cx="4521416" cy="4644669"/>
            </a:xfrm>
          </p:grpSpPr>
          <p:pic>
            <p:nvPicPr>
              <p:cNvPr id="23" name="Picture 22"/>
              <p:cNvPicPr>
                <a:picLocks noChangeAspect="1"/>
              </p:cNvPicPr>
              <p:nvPr/>
            </p:nvPicPr>
            <p:blipFill rotWithShape="1">
              <a:blip r:embed="rId4"/>
              <a:srcRect l="92854" t="5541" r="2965" b="9121"/>
              <a:stretch/>
            </p:blipFill>
            <p:spPr>
              <a:xfrm>
                <a:off x="4691662" y="606551"/>
                <a:ext cx="399414" cy="4642386"/>
              </a:xfrm>
              <a:prstGeom prst="rect">
                <a:avLst/>
              </a:prstGeom>
            </p:spPr>
          </p:pic>
          <p:pic>
            <p:nvPicPr>
              <p:cNvPr id="5" name="Picture 4"/>
              <p:cNvPicPr>
                <a:picLocks noChangeAspect="1"/>
              </p:cNvPicPr>
              <p:nvPr/>
            </p:nvPicPr>
            <p:blipFill rotWithShape="1">
              <a:blip r:embed="rId3"/>
              <a:srcRect l="12631" t="12659" r="39493" b="6056"/>
              <a:stretch/>
            </p:blipFill>
            <p:spPr>
              <a:xfrm>
                <a:off x="569660" y="606551"/>
                <a:ext cx="4377910" cy="4644669"/>
              </a:xfrm>
              <a:prstGeom prst="rect">
                <a:avLst/>
              </a:prstGeom>
            </p:spPr>
          </p:pic>
          <p:pic>
            <p:nvPicPr>
              <p:cNvPr id="4" name="Picture 3"/>
              <p:cNvPicPr>
                <a:picLocks noChangeAspect="1"/>
              </p:cNvPicPr>
              <p:nvPr/>
            </p:nvPicPr>
            <p:blipFill rotWithShape="1">
              <a:blip r:embed="rId4"/>
              <a:srcRect l="7302" t="5541" r="2965" b="9121"/>
              <a:stretch/>
            </p:blipFill>
            <p:spPr>
              <a:xfrm>
                <a:off x="1213556" y="864119"/>
                <a:ext cx="3877520" cy="3903162"/>
              </a:xfrm>
              <a:prstGeom prst="rect">
                <a:avLst/>
              </a:prstGeom>
            </p:spPr>
          </p:pic>
          <p:grpSp>
            <p:nvGrpSpPr>
              <p:cNvPr id="17" name="Group 16"/>
              <p:cNvGrpSpPr/>
              <p:nvPr/>
            </p:nvGrpSpPr>
            <p:grpSpPr>
              <a:xfrm>
                <a:off x="1676791" y="1486312"/>
                <a:ext cx="2190497" cy="2812903"/>
                <a:chOff x="1523550" y="1809527"/>
                <a:chExt cx="2190497" cy="2812903"/>
              </a:xfrm>
            </p:grpSpPr>
            <p:sp>
              <p:nvSpPr>
                <p:cNvPr id="18" name="Rectangle 6"/>
                <p:cNvSpPr>
                  <a:spLocks noChangeArrowheads="1"/>
                </p:cNvSpPr>
                <p:nvPr/>
              </p:nvSpPr>
              <p:spPr bwMode="auto">
                <a:xfrm>
                  <a:off x="1523550" y="4314011"/>
                  <a:ext cx="741489" cy="308419"/>
                </a:xfrm>
                <a:prstGeom prst="rect">
                  <a:avLst/>
                </a:prstGeom>
                <a:noFill/>
                <a:ln w="15875">
                  <a:noFill/>
                  <a:miter lim="800000"/>
                  <a:headEnd/>
                  <a:tailEnd/>
                </a:ln>
              </p:spPr>
              <p:txBody>
                <a:bodyPr wrap="square" lIns="92075" tIns="46038" rIns="92075" bIns="46038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sz="1400" dirty="0">
                      <a:solidFill>
                        <a:schemeClr val="hlink"/>
                      </a:solidFill>
                      <a:latin typeface="Times New Roman"/>
                      <a:cs typeface="Times New Roman"/>
                    </a:rPr>
                    <a:t>(0, 0)</a:t>
                  </a:r>
                </a:p>
              </p:txBody>
            </p:sp>
            <p:sp>
              <p:nvSpPr>
                <p:cNvPr id="19" name="Rectangle 6"/>
                <p:cNvSpPr>
                  <a:spLocks noChangeArrowheads="1"/>
                </p:cNvSpPr>
                <p:nvPr/>
              </p:nvSpPr>
              <p:spPr bwMode="auto">
                <a:xfrm>
                  <a:off x="2766011" y="1809527"/>
                  <a:ext cx="948036" cy="308419"/>
                </a:xfrm>
                <a:prstGeom prst="rect">
                  <a:avLst/>
                </a:prstGeom>
                <a:noFill/>
                <a:ln w="15875">
                  <a:noFill/>
                  <a:miter lim="800000"/>
                  <a:headEnd/>
                  <a:tailEnd/>
                </a:ln>
              </p:spPr>
              <p:txBody>
                <a:bodyPr wrap="square" lIns="92075" tIns="46038" rIns="92075" bIns="46038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sz="1400" dirty="0">
                      <a:solidFill>
                        <a:schemeClr val="hlink"/>
                      </a:solidFill>
                      <a:latin typeface="Times New Roman"/>
                      <a:cs typeface="Times New Roman"/>
                    </a:rPr>
                    <a:t>(0.5, 0.8)</a:t>
                  </a:r>
                </a:p>
              </p:txBody>
            </p:sp>
          </p:grpSp>
          <p:sp>
            <p:nvSpPr>
              <p:cNvPr id="2" name="Rectangle 1"/>
              <p:cNvSpPr/>
              <p:nvPr/>
            </p:nvSpPr>
            <p:spPr bwMode="auto">
              <a:xfrm>
                <a:off x="1525975" y="1486312"/>
                <a:ext cx="2341313" cy="2925009"/>
              </a:xfrm>
              <a:prstGeom prst="rect">
                <a:avLst/>
              </a:prstGeom>
              <a:solidFill>
                <a:schemeClr val="bg1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charset="0"/>
                  <a:ea typeface="ＭＳ Ｐゴシック" charset="-128"/>
                  <a:cs typeface="ＭＳ Ｐゴシック" charset="-128"/>
                </a:endParaRPr>
              </a:p>
            </p:txBody>
          </p:sp>
        </p:grpSp>
        <p:pic>
          <p:nvPicPr>
            <p:cNvPr id="24" name="Picture 4" descr="fern"/>
            <p:cNvPicPr>
              <a:picLocks noChangeAspect="1" noChangeArrowheads="1"/>
            </p:cNvPicPr>
            <p:nvPr/>
          </p:nvPicPr>
          <p:blipFill>
            <a:blip r:embed="rId5"/>
            <a:srcRect l="26003" r="21480"/>
            <a:stretch>
              <a:fillRect/>
            </a:stretch>
          </p:blipFill>
          <p:spPr bwMode="auto">
            <a:xfrm rot="1001161">
              <a:off x="3904067" y="1595379"/>
              <a:ext cx="1402640" cy="2670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8" name="TextBox 7"/>
          <p:cNvSpPr txBox="1"/>
          <p:nvPr/>
        </p:nvSpPr>
        <p:spPr>
          <a:xfrm>
            <a:off x="9762446" y="2729458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6" name="Rectangle 3"/>
          <p:cNvSpPr txBox="1">
            <a:spLocks noChangeArrowheads="1"/>
          </p:cNvSpPr>
          <p:nvPr/>
        </p:nvSpPr>
        <p:spPr>
          <a:xfrm>
            <a:off x="466126" y="5443344"/>
            <a:ext cx="8263932" cy="1199574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rgbClr val="003399"/>
              </a:buClr>
              <a:buSzPct val="50000"/>
              <a:buFont typeface="Monotype Sorts" charset="2"/>
              <a:defRPr kumimoji="1">
                <a:solidFill>
                  <a:srgbClr val="003399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346075" indent="-231775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627063" indent="-166688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147763" indent="-40481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charset="2"/>
              <a:buChar char="!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5398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19970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4542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9114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3686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285750" indent="-285750">
              <a:lnSpc>
                <a:spcPct val="100000"/>
              </a:lnSpc>
              <a:buClrTx/>
              <a:buSzPct val="100000"/>
              <a:buFont typeface="Arial" panose="020B0604020202020204" pitchFamily="34" charset="0"/>
              <a:buChar char="•"/>
            </a:pPr>
            <a:r>
              <a:rPr kumimoji="0" lang="en-US" dirty="0">
                <a:solidFill>
                  <a:srgbClr val="000000"/>
                </a:solidFill>
                <a:latin typeface="Times New Roman"/>
                <a:cs typeface="Times New Roman"/>
              </a:rPr>
              <a:t>Physical view: a ”canvas” consisiting (by default) of 512 rows of 512 pixels</a:t>
            </a:r>
            <a:br>
              <a:rPr kumimoji="0" lang="en-US" dirty="0">
                <a:solidFill>
                  <a:srgbClr val="000000"/>
                </a:solidFill>
                <a:latin typeface="Times New Roman"/>
                <a:cs typeface="Times New Roman"/>
              </a:rPr>
            </a:br>
            <a:r>
              <a:rPr kumimoji="0" lang="en-US" dirty="0">
                <a:solidFill>
                  <a:srgbClr val="000000"/>
                </a:solidFill>
                <a:latin typeface="Times New Roman"/>
                <a:cs typeface="Times New Roman"/>
              </a:rPr>
              <a:t>                         each, which includes an invisible 10-pixel all around “frame”</a:t>
            </a:r>
          </a:p>
          <a:p>
            <a:pPr marL="269875" indent="-269875">
              <a:spcBef>
                <a:spcPts val="600"/>
              </a:spcBef>
              <a:buClrTx/>
              <a:buSzPct val="100000"/>
              <a:buFont typeface="Arial"/>
              <a:buChar char="•"/>
            </a:pPr>
            <a:r>
              <a:rPr kumimoji="0" lang="en-US" dirty="0">
                <a:solidFill>
                  <a:srgbClr val="000000"/>
                </a:solidFill>
                <a:latin typeface="Times New Roman"/>
                <a:cs typeface="Times New Roman"/>
              </a:rPr>
              <a:t>Logical view: a 1.0 by 1.0 coordinate system, (0,0) at the bottom-left corner.</a:t>
            </a:r>
            <a:endParaRPr kumimoji="0" lang="en-US" sz="16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171990" y="1227413"/>
            <a:ext cx="4275854" cy="4403050"/>
            <a:chOff x="1978810" y="1227413"/>
            <a:chExt cx="4275854" cy="4403050"/>
          </a:xfrm>
        </p:grpSpPr>
        <p:sp>
          <p:nvSpPr>
            <p:cNvPr id="27" name="Rectangle 6"/>
            <p:cNvSpPr>
              <a:spLocks noChangeArrowheads="1"/>
            </p:cNvSpPr>
            <p:nvPr/>
          </p:nvSpPr>
          <p:spPr bwMode="auto">
            <a:xfrm>
              <a:off x="4320651" y="4998570"/>
              <a:ext cx="741489" cy="339196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 wrap="square" lIns="92075" tIns="46038" rIns="92075" bIns="46038">
              <a:prstTxWarp prst="textNoShape">
                <a:avLst/>
              </a:prstTxWarp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  <a:latin typeface="Times New Roman"/>
                  <a:cs typeface="Times New Roman"/>
                </a:rPr>
                <a:t>1.0</a:t>
              </a: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1978810" y="1227413"/>
              <a:ext cx="4275854" cy="4403050"/>
              <a:chOff x="616076" y="966098"/>
              <a:chExt cx="4275854" cy="4403050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616076" y="966098"/>
                <a:ext cx="741489" cy="3433535"/>
                <a:chOff x="616076" y="966098"/>
                <a:chExt cx="741489" cy="3433535"/>
              </a:xfrm>
            </p:grpSpPr>
            <p:sp>
              <p:nvSpPr>
                <p:cNvPr id="15" name="Right Brace 14"/>
                <p:cNvSpPr/>
                <p:nvPr/>
              </p:nvSpPr>
              <p:spPr bwMode="auto">
                <a:xfrm rot="10800000">
                  <a:off x="1052765" y="966098"/>
                  <a:ext cx="304800" cy="3433535"/>
                </a:xfrm>
                <a:prstGeom prst="rightBrace">
                  <a:avLst>
                    <a:gd name="adj1" fmla="val 71280"/>
                    <a:gd name="adj2" fmla="val 50000"/>
                  </a:avLst>
                </a:prstGeom>
                <a:noFill/>
                <a:ln w="12700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6" name="Rectangle 6"/>
                <p:cNvSpPr>
                  <a:spLocks noChangeArrowheads="1"/>
                </p:cNvSpPr>
                <p:nvPr/>
              </p:nvSpPr>
              <p:spPr bwMode="auto">
                <a:xfrm>
                  <a:off x="616076" y="2510686"/>
                  <a:ext cx="741489" cy="339196"/>
                </a:xfrm>
                <a:prstGeom prst="rect">
                  <a:avLst/>
                </a:prstGeom>
                <a:noFill/>
                <a:ln w="15875">
                  <a:noFill/>
                  <a:miter lim="800000"/>
                  <a:headEnd/>
                  <a:tailEnd/>
                </a:ln>
              </p:spPr>
              <p:txBody>
                <a:bodyPr wrap="square" lIns="92075" tIns="46038" rIns="92075" bIns="46038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sz="1600" b="1" dirty="0">
                      <a:solidFill>
                        <a:schemeClr val="bg1"/>
                      </a:solidFill>
                      <a:latin typeface="Times New Roman"/>
                      <a:cs typeface="Times New Roman"/>
                    </a:rPr>
                    <a:t>1.0</a:t>
                  </a:r>
                </a:p>
              </p:txBody>
            </p:sp>
          </p:grpSp>
          <p:grpSp>
            <p:nvGrpSpPr>
              <p:cNvPr id="11" name="Group 10"/>
              <p:cNvGrpSpPr/>
              <p:nvPr/>
            </p:nvGrpSpPr>
            <p:grpSpPr>
              <a:xfrm>
                <a:off x="1458395" y="4479838"/>
                <a:ext cx="3433535" cy="889310"/>
                <a:chOff x="1458395" y="4479838"/>
                <a:chExt cx="3433535" cy="889310"/>
              </a:xfrm>
            </p:grpSpPr>
            <p:sp>
              <p:nvSpPr>
                <p:cNvPr id="13" name="Right Brace 12"/>
                <p:cNvSpPr/>
                <p:nvPr/>
              </p:nvSpPr>
              <p:spPr bwMode="auto">
                <a:xfrm rot="5400000">
                  <a:off x="3022763" y="2915470"/>
                  <a:ext cx="304800" cy="3433535"/>
                </a:xfrm>
                <a:prstGeom prst="rightBrace">
                  <a:avLst>
                    <a:gd name="adj1" fmla="val 71280"/>
                    <a:gd name="adj2" fmla="val 50000"/>
                  </a:avLst>
                </a:prstGeom>
                <a:noFill/>
                <a:ln w="12700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endParaRPr lang="en-US" dirty="0"/>
                </a:p>
              </p:txBody>
            </p:sp>
            <p:sp>
              <p:nvSpPr>
                <p:cNvPr id="14" name="Rectangle 6"/>
                <p:cNvSpPr>
                  <a:spLocks noChangeArrowheads="1"/>
                </p:cNvSpPr>
                <p:nvPr/>
              </p:nvSpPr>
              <p:spPr bwMode="auto">
                <a:xfrm>
                  <a:off x="2956068" y="5060729"/>
                  <a:ext cx="741489" cy="308419"/>
                </a:xfrm>
                <a:prstGeom prst="rect">
                  <a:avLst/>
                </a:prstGeom>
                <a:noFill/>
                <a:ln w="15875">
                  <a:noFill/>
                  <a:miter lim="800000"/>
                  <a:headEnd/>
                  <a:tailEnd/>
                </a:ln>
              </p:spPr>
              <p:txBody>
                <a:bodyPr wrap="square" lIns="92075" tIns="46038" rIns="92075" bIns="46038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en-US" sz="1400" dirty="0">
                      <a:solidFill>
                        <a:schemeClr val="bg1"/>
                      </a:solidFill>
                      <a:latin typeface="Times New Roman"/>
                      <a:cs typeface="Times New Roman"/>
                    </a:rPr>
                    <a:t>1.0</a:t>
                  </a:r>
                </a:p>
              </p:txBody>
            </p:sp>
          </p:grpSp>
        </p:grpSp>
        <p:sp>
          <p:nvSpPr>
            <p:cNvPr id="28" name="Rectangle 6"/>
            <p:cNvSpPr>
              <a:spLocks noChangeArrowheads="1"/>
            </p:cNvSpPr>
            <p:nvPr/>
          </p:nvSpPr>
          <p:spPr bwMode="auto">
            <a:xfrm>
              <a:off x="2832671" y="4301821"/>
              <a:ext cx="741489" cy="308419"/>
            </a:xfrm>
            <a:prstGeom prst="rect">
              <a:avLst/>
            </a:prstGeom>
            <a:solidFill>
              <a:schemeClr val="bg1"/>
            </a:solidFill>
            <a:ln w="15875">
              <a:noFill/>
              <a:miter lim="800000"/>
              <a:headEnd/>
              <a:tailEnd/>
            </a:ln>
          </p:spPr>
          <p:txBody>
            <a:bodyPr wrap="square" lIns="92075" tIns="46038" rIns="92075" bIns="46038">
              <a:prstTxWarp prst="textNoShape">
                <a:avLst/>
              </a:prstTxWarp>
              <a:spAutoFit/>
            </a:bodyPr>
            <a:lstStyle/>
            <a:p>
              <a:r>
                <a:rPr lang="en-US" sz="1400" dirty="0">
                  <a:solidFill>
                    <a:schemeClr val="hlink"/>
                  </a:solidFill>
                  <a:latin typeface="Times New Roman"/>
                  <a:cs typeface="Times New Roman"/>
                </a:rPr>
                <a:t>(0, 0)</a:t>
              </a:r>
            </a:p>
          </p:txBody>
        </p:sp>
      </p:grpSp>
      <p:sp>
        <p:nvSpPr>
          <p:cNvPr id="31" name="Rounded Rectangular Callout 30">
            <a:extLst>
              <a:ext uri="{FF2B5EF4-FFF2-40B4-BE49-F238E27FC236}">
                <a16:creationId xmlns:a16="http://schemas.microsoft.com/office/drawing/2014/main" id="{B49167DF-A3F8-8241-960D-A7848786C725}"/>
              </a:ext>
            </a:extLst>
          </p:cNvPr>
          <p:cNvSpPr/>
          <p:nvPr/>
        </p:nvSpPr>
        <p:spPr>
          <a:xfrm>
            <a:off x="7756839" y="2774403"/>
            <a:ext cx="827954" cy="457200"/>
          </a:xfrm>
          <a:prstGeom prst="wedgeRoundRectCallout">
            <a:avLst>
              <a:gd name="adj1" fmla="val -103719"/>
              <a:gd name="adj2" fmla="val -24957"/>
              <a:gd name="adj3" fmla="val 16667"/>
            </a:avLst>
          </a:prstGeom>
          <a:solidFill>
            <a:srgbClr val="FFEFA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46800" rIns="0" rtlCol="0" anchor="ctr" anchorCtr="0"/>
          <a:lstStyle/>
          <a:p>
            <a:pPr algn="ctr">
              <a:spcBef>
                <a:spcPts val="600"/>
              </a:spcBef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</a:t>
            </a:r>
          </a:p>
        </p:txBody>
      </p:sp>
      <p:sp>
        <p:nvSpPr>
          <p:cNvPr id="32" name="Rounded Rectangular Callout 31">
            <a:extLst>
              <a:ext uri="{FF2B5EF4-FFF2-40B4-BE49-F238E27FC236}">
                <a16:creationId xmlns:a16="http://schemas.microsoft.com/office/drawing/2014/main" id="{B511B829-9060-1D43-BF80-DF5BAC5B4DAB}"/>
              </a:ext>
            </a:extLst>
          </p:cNvPr>
          <p:cNvSpPr/>
          <p:nvPr/>
        </p:nvSpPr>
        <p:spPr>
          <a:xfrm>
            <a:off x="5572611" y="3469341"/>
            <a:ext cx="827954" cy="457200"/>
          </a:xfrm>
          <a:prstGeom prst="wedgeRoundRectCallout">
            <a:avLst>
              <a:gd name="adj1" fmla="val -124832"/>
              <a:gd name="adj2" fmla="val -30839"/>
              <a:gd name="adj3" fmla="val 16667"/>
            </a:avLst>
          </a:prstGeom>
          <a:solidFill>
            <a:srgbClr val="FFEFA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46800" rIns="0" rtlCol="0" anchor="ctr" anchorCtr="0"/>
          <a:lstStyle/>
          <a:p>
            <a:pPr algn="ctr">
              <a:spcBef>
                <a:spcPts val="600"/>
              </a:spcBef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canvas</a:t>
            </a:r>
          </a:p>
        </p:txBody>
      </p:sp>
      <p:sp>
        <p:nvSpPr>
          <p:cNvPr id="21" name="Rectangle 3">
            <a:extLst>
              <a:ext uri="{FF2B5EF4-FFF2-40B4-BE49-F238E27FC236}">
                <a16:creationId xmlns:a16="http://schemas.microsoft.com/office/drawing/2014/main" id="{EE91F260-86E4-5E8E-5A22-802D738734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85860" y="203538"/>
            <a:ext cx="7867548" cy="457200"/>
          </a:xfrm>
        </p:spPr>
        <p:txBody>
          <a:bodyPr/>
          <a:lstStyle/>
          <a:p>
            <a:r>
              <a:rPr kumimoji="0" lang="en-US" dirty="0"/>
              <a:t>“Canvas” </a:t>
            </a:r>
            <a:r>
              <a:rPr kumimoji="0" lang="en-US" sz="1600" dirty="0"/>
              <a:t>(drawing area)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3824577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3"/>
          <p:cNvSpPr>
            <a:spLocks noGrp="1" noChangeArrowheads="1"/>
          </p:cNvSpPr>
          <p:nvPr>
            <p:ph type="title"/>
          </p:nvPr>
        </p:nvSpPr>
        <p:spPr>
          <a:xfrm>
            <a:off x="485860" y="203538"/>
            <a:ext cx="7867548" cy="457200"/>
          </a:xfrm>
        </p:spPr>
        <p:txBody>
          <a:bodyPr/>
          <a:lstStyle/>
          <a:p>
            <a:r>
              <a:rPr kumimoji="0" lang="en-US" dirty="0"/>
              <a:t>Line drawing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62135" y="2714691"/>
            <a:ext cx="7875330" cy="4027853"/>
            <a:chOff x="562135" y="2714691"/>
            <a:chExt cx="7875330" cy="4027853"/>
          </a:xfrm>
        </p:grpSpPr>
        <p:pic>
          <p:nvPicPr>
            <p:cNvPr id="29" name="Picture 28"/>
            <p:cNvPicPr>
              <a:picLocks noChangeAspect="1"/>
            </p:cNvPicPr>
            <p:nvPr/>
          </p:nvPicPr>
          <p:blipFill rotWithShape="1">
            <a:blip r:embed="rId3"/>
            <a:srcRect l="12631" t="12659" r="1245" b="16850"/>
            <a:stretch/>
          </p:blipFill>
          <p:spPr>
            <a:xfrm>
              <a:off x="562135" y="2714691"/>
              <a:ext cx="7875330" cy="4027853"/>
            </a:xfrm>
            <a:prstGeom prst="rect">
              <a:avLst/>
            </a:prstGeom>
          </p:spPr>
        </p:pic>
        <p:pic>
          <p:nvPicPr>
            <p:cNvPr id="30" name="Picture 29"/>
            <p:cNvPicPr>
              <a:picLocks noChangeAspect="1"/>
            </p:cNvPicPr>
            <p:nvPr/>
          </p:nvPicPr>
          <p:blipFill rotWithShape="1">
            <a:blip r:embed="rId3"/>
            <a:srcRect l="68799" t="21118" r="19696" b="74072"/>
            <a:stretch/>
          </p:blipFill>
          <p:spPr>
            <a:xfrm>
              <a:off x="5631947" y="3520258"/>
              <a:ext cx="1052070" cy="274842"/>
            </a:xfrm>
            <a:prstGeom prst="rect">
              <a:avLst/>
            </a:prstGeom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03A47EF1-064E-B542-9AE6-84CDA3D42D89}"/>
              </a:ext>
            </a:extLst>
          </p:cNvPr>
          <p:cNvGrpSpPr/>
          <p:nvPr/>
        </p:nvGrpSpPr>
        <p:grpSpPr>
          <a:xfrm>
            <a:off x="862305" y="2714690"/>
            <a:ext cx="3877520" cy="3809033"/>
            <a:chOff x="862305" y="2714690"/>
            <a:chExt cx="3877520" cy="3809033"/>
          </a:xfrm>
        </p:grpSpPr>
        <p:pic>
          <p:nvPicPr>
            <p:cNvPr id="31" name="Picture 30"/>
            <p:cNvPicPr>
              <a:picLocks noChangeAspect="1"/>
            </p:cNvPicPr>
            <p:nvPr/>
          </p:nvPicPr>
          <p:blipFill rotWithShape="1">
            <a:blip r:embed="rId4"/>
            <a:srcRect l="7302" t="7599" r="2965" b="9121"/>
            <a:stretch/>
          </p:blipFill>
          <p:spPr>
            <a:xfrm>
              <a:off x="862305" y="2714690"/>
              <a:ext cx="3877520" cy="3809033"/>
            </a:xfrm>
            <a:prstGeom prst="rect">
              <a:avLst/>
            </a:prstGeom>
          </p:spPr>
        </p:pic>
        <p:grpSp>
          <p:nvGrpSpPr>
            <p:cNvPr id="37" name="Group 36"/>
            <p:cNvGrpSpPr/>
            <p:nvPr/>
          </p:nvGrpSpPr>
          <p:grpSpPr>
            <a:xfrm>
              <a:off x="1275897" y="3526452"/>
              <a:ext cx="2190497" cy="2812903"/>
              <a:chOff x="1676791" y="1922254"/>
              <a:chExt cx="2190497" cy="2812903"/>
            </a:xfrm>
          </p:grpSpPr>
          <p:sp>
            <p:nvSpPr>
              <p:cNvPr id="38" name="Rectangle 6"/>
              <p:cNvSpPr>
                <a:spLocks noChangeArrowheads="1"/>
              </p:cNvSpPr>
              <p:nvPr/>
            </p:nvSpPr>
            <p:spPr bwMode="auto">
              <a:xfrm>
                <a:off x="1676791" y="4426738"/>
                <a:ext cx="741489" cy="308419"/>
              </a:xfrm>
              <a:prstGeom prst="rect">
                <a:avLst/>
              </a:prstGeom>
              <a:noFill/>
              <a:ln w="15875">
                <a:noFill/>
                <a:miter lim="800000"/>
                <a:headEnd/>
                <a:tailEnd/>
              </a:ln>
            </p:spPr>
            <p:txBody>
              <a:bodyPr wrap="square" lIns="92075" tIns="46038" rIns="92075" bIns="46038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400" dirty="0">
                    <a:solidFill>
                      <a:schemeClr val="hlink"/>
                    </a:solidFill>
                    <a:latin typeface="Times New Roman"/>
                    <a:cs typeface="Times New Roman"/>
                  </a:rPr>
                  <a:t>(</a:t>
                </a:r>
                <a:r>
                  <a:rPr lang="en-US" sz="1200" dirty="0">
                    <a:solidFill>
                      <a:srgbClr val="006600"/>
                    </a:solidFill>
                    <a:latin typeface="Times New Roman"/>
                    <a:cs typeface="Times New Roman"/>
                  </a:rPr>
                  <a:t>0, 0)</a:t>
                </a:r>
              </a:p>
            </p:txBody>
          </p:sp>
          <p:sp>
            <p:nvSpPr>
              <p:cNvPr id="40" name="Rectangle 6"/>
              <p:cNvSpPr>
                <a:spLocks noChangeArrowheads="1"/>
              </p:cNvSpPr>
              <p:nvPr/>
            </p:nvSpPr>
            <p:spPr bwMode="auto">
              <a:xfrm>
                <a:off x="2919252" y="1922254"/>
                <a:ext cx="948036" cy="277641"/>
              </a:xfrm>
              <a:prstGeom prst="rect">
                <a:avLst/>
              </a:prstGeom>
              <a:noFill/>
              <a:ln w="15875">
                <a:noFill/>
                <a:miter lim="800000"/>
                <a:headEnd/>
                <a:tailEnd/>
              </a:ln>
            </p:spPr>
            <p:txBody>
              <a:bodyPr wrap="square" lIns="92075" tIns="46038" rIns="92075" bIns="46038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200" dirty="0">
                    <a:solidFill>
                      <a:srgbClr val="006600"/>
                    </a:solidFill>
                    <a:latin typeface="Times New Roman"/>
                    <a:cs typeface="Times New Roman"/>
                  </a:rPr>
                  <a:t>(0.5, 0.8)</a:t>
                </a:r>
              </a:p>
            </p:txBody>
          </p: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F9682690-7C91-84FD-1769-8025400785ED}"/>
              </a:ext>
            </a:extLst>
          </p:cNvPr>
          <p:cNvGrpSpPr/>
          <p:nvPr/>
        </p:nvGrpSpPr>
        <p:grpSpPr>
          <a:xfrm>
            <a:off x="562135" y="767261"/>
            <a:ext cx="8339493" cy="1615313"/>
            <a:chOff x="562135" y="767261"/>
            <a:chExt cx="8339493" cy="1615313"/>
          </a:xfrm>
        </p:grpSpPr>
        <p:sp>
          <p:nvSpPr>
            <p:cNvPr id="22" name="Rectangle 8"/>
            <p:cNvSpPr>
              <a:spLocks noChangeArrowheads="1"/>
            </p:cNvSpPr>
            <p:nvPr/>
          </p:nvSpPr>
          <p:spPr bwMode="auto">
            <a:xfrm>
              <a:off x="562135" y="767261"/>
              <a:ext cx="4554668" cy="161531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293973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80000" tIns="108000" rIns="0" bIns="262800" anchor="t" anchorCtr="0"/>
            <a:lstStyle/>
            <a:p>
              <a:pPr>
                <a:lnSpc>
                  <a:spcPts val="1840"/>
                </a:lnSpc>
                <a:spcBef>
                  <a:spcPts val="600"/>
                </a:spcBef>
              </a:pPr>
              <a:r>
                <a:rPr lang="en-US" sz="1200" dirty="0">
                  <a:latin typeface="Consolas"/>
                  <a:ea typeface="Monaco"/>
                  <a:cs typeface="Consolas"/>
                </a:rPr>
                <a:t>public class DrawLineDemo {</a:t>
              </a:r>
            </a:p>
            <a:p>
              <a:pPr>
                <a:lnSpc>
                  <a:spcPts val="1840"/>
                </a:lnSpc>
              </a:pPr>
              <a:r>
                <a:rPr lang="en-US" sz="1200" dirty="0">
                  <a:latin typeface="Consolas"/>
                  <a:ea typeface="Monaco"/>
                  <a:cs typeface="Consolas"/>
                </a:rPr>
                <a:t>   public static void main(String[] args) {</a:t>
              </a:r>
            </a:p>
            <a:p>
              <a:pPr>
                <a:lnSpc>
                  <a:spcPts val="1840"/>
                </a:lnSpc>
              </a:pPr>
              <a:r>
                <a:rPr lang="en-US" sz="1200" dirty="0">
                  <a:latin typeface="Consolas"/>
                  <a:ea typeface="Monaco"/>
                  <a:cs typeface="Consolas"/>
                </a:rPr>
                <a:t>      </a:t>
              </a:r>
              <a:r>
                <a:rPr lang="en-US" sz="1200" dirty="0">
                  <a:solidFill>
                    <a:srgbClr val="008000"/>
                  </a:solidFill>
                  <a:latin typeface="Consolas"/>
                  <a:ea typeface="Monaco"/>
                  <a:cs typeface="Consolas"/>
                </a:rPr>
                <a:t>// draws a line between (0,0) and (0.5,0.8) </a:t>
              </a:r>
            </a:p>
            <a:p>
              <a:pPr>
                <a:lnSpc>
                  <a:spcPts val="1840"/>
                </a:lnSpc>
              </a:pPr>
              <a:r>
                <a:rPr lang="en-US" sz="1200" dirty="0">
                  <a:latin typeface="Consolas"/>
                  <a:ea typeface="Monaco"/>
                  <a:cs typeface="Consolas"/>
                </a:rPr>
                <a:t>      </a:t>
              </a:r>
              <a:r>
                <a:rPr lang="en-US" sz="1200" dirty="0">
                  <a:solidFill>
                    <a:srgbClr val="0000FF"/>
                  </a:solidFill>
                  <a:latin typeface="Consolas"/>
                  <a:ea typeface="Monaco"/>
                  <a:cs typeface="Consolas"/>
                </a:rPr>
                <a:t>StdDraw.line</a:t>
              </a:r>
              <a:r>
                <a:rPr lang="en-US" sz="1200" dirty="0">
                  <a:latin typeface="Consolas"/>
                  <a:ea typeface="Monaco"/>
                  <a:cs typeface="Consolas"/>
                </a:rPr>
                <a:t>(0.0, 0.0, 0.5, 0.8);</a:t>
              </a:r>
            </a:p>
            <a:p>
              <a:pPr>
                <a:lnSpc>
                  <a:spcPts val="1840"/>
                </a:lnSpc>
              </a:pPr>
              <a:r>
                <a:rPr lang="en-US" sz="1200" dirty="0">
                  <a:latin typeface="Consolas"/>
                  <a:ea typeface="Monaco"/>
                  <a:cs typeface="Consolas"/>
                </a:rPr>
                <a:t>   }</a:t>
              </a:r>
            </a:p>
            <a:p>
              <a:pPr>
                <a:lnSpc>
                  <a:spcPts val="1840"/>
                </a:lnSpc>
              </a:pPr>
              <a:r>
                <a:rPr lang="en-US" sz="1200" dirty="0">
                  <a:latin typeface="Consolas"/>
                  <a:ea typeface="Monaco"/>
                  <a:cs typeface="Consolas"/>
                </a:rPr>
                <a:t>} </a:t>
              </a:r>
            </a:p>
          </p:txBody>
        </p:sp>
        <p:sp>
          <p:nvSpPr>
            <p:cNvPr id="41" name="Rectangle 3"/>
            <p:cNvSpPr txBox="1">
              <a:spLocks noChangeArrowheads="1"/>
            </p:cNvSpPr>
            <p:nvPr/>
          </p:nvSpPr>
          <p:spPr>
            <a:xfrm>
              <a:off x="5224633" y="767261"/>
              <a:ext cx="3676995" cy="1474923"/>
            </a:xfrm>
            <a:prstGeom prst="rect">
              <a:avLst/>
            </a:prstGeom>
          </p:spPr>
          <p:txBody>
            <a:bodyPr/>
            <a:lstStyle>
              <a:lvl1pPr marL="342900" indent="-342900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3399"/>
                </a:buClr>
                <a:buSzPct val="50000"/>
                <a:buFont typeface="Monotype Sorts" charset="2"/>
                <a:defRPr kumimoji="1">
                  <a:solidFill>
                    <a:srgbClr val="003399"/>
                  </a:solidFill>
                  <a:latin typeface="+mn-lt"/>
                  <a:ea typeface="ＭＳ Ｐゴシック" charset="-128"/>
                  <a:cs typeface="ＭＳ Ｐゴシック" charset="-128"/>
                </a:defRPr>
              </a:lvl1pPr>
              <a:lvl2pPr marL="346075" indent="-231775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5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2pPr>
              <a:lvl3pPr marL="627063" indent="-166688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3pPr>
              <a:lvl4pPr marL="1147763" indent="-404813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Wingdings" charset="2"/>
                <a:buChar char="!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4pPr>
              <a:lvl5pPr marL="1539875" indent="-169863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5pPr>
              <a:lvl6pPr marL="1997075" indent="-169863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6pPr>
              <a:lvl7pPr marL="2454275" indent="-169863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7pPr>
              <a:lvl8pPr marL="2911475" indent="-169863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8pPr>
              <a:lvl9pPr marL="3368675" indent="-169863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9pPr>
            </a:lstStyle>
            <a:p>
              <a:pPr marL="0" indent="0">
                <a:lnSpc>
                  <a:spcPct val="100000"/>
                </a:lnSpc>
                <a:spcBef>
                  <a:spcPts val="600"/>
                </a:spcBef>
              </a:pPr>
              <a:r>
                <a:rPr kumimoji="0" lang="en-US" sz="1600" dirty="0">
                  <a:solidFill>
                    <a:srgbClr val="000000"/>
                  </a:solidFill>
                  <a:latin typeface="Times New Roman"/>
                  <a:cs typeface="Times New Roman"/>
                </a:rPr>
                <a:t>Notes:</a:t>
              </a:r>
            </a:p>
            <a:p>
              <a:pPr marL="0" indent="0">
                <a:lnSpc>
                  <a:spcPct val="100000"/>
                </a:lnSpc>
                <a:spcBef>
                  <a:spcPts val="600"/>
                </a:spcBef>
              </a:pPr>
              <a:r>
                <a:rPr kumimoji="0" lang="en-US" sz="120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StdDraw</a:t>
              </a:r>
              <a:r>
                <a:rPr kumimoji="0" lang="en-US" sz="1600" dirty="0">
                  <a:solidFill>
                    <a:srgbClr val="000000"/>
                  </a:solidFill>
                  <a:latin typeface="Times New Roman"/>
                  <a:cs typeface="Times New Roman"/>
                </a:rPr>
                <a:t> creates a default canvass</a:t>
              </a:r>
            </a:p>
            <a:p>
              <a:pPr marL="0" indent="0">
                <a:lnSpc>
                  <a:spcPct val="100000"/>
                </a:lnSpc>
                <a:spcBef>
                  <a:spcPts val="600"/>
                </a:spcBef>
              </a:pPr>
              <a:r>
                <a:rPr kumimoji="0" lang="en-US" sz="1600" dirty="0">
                  <a:solidFill>
                    <a:srgbClr val="000000"/>
                  </a:solidFill>
                  <a:latin typeface="Times New Roman"/>
                  <a:cs typeface="Times New Roman"/>
                </a:rPr>
                <a:t>The default canvas dimensions,</a:t>
              </a:r>
              <a:br>
                <a:rPr kumimoji="0" lang="en-US" sz="1600" dirty="0">
                  <a:solidFill>
                    <a:srgbClr val="000000"/>
                  </a:solidFill>
                  <a:latin typeface="Times New Roman"/>
                  <a:cs typeface="Times New Roman"/>
                </a:rPr>
              </a:br>
              <a:r>
                <a:rPr kumimoji="0" lang="en-US" sz="1600" dirty="0">
                  <a:solidFill>
                    <a:srgbClr val="000000"/>
                  </a:solidFill>
                  <a:latin typeface="Times New Roman"/>
                  <a:cs typeface="Times New Roman"/>
                </a:rPr>
                <a:t>line width, colors, etc. can be easily changed using </a:t>
              </a:r>
              <a:r>
                <a:rPr kumimoji="0" lang="en-US" sz="1200" dirty="0">
                  <a:solidFill>
                    <a:srgbClr val="000000"/>
                  </a:solidFill>
                  <a:latin typeface="Consolas"/>
                  <a:cs typeface="Consolas"/>
                </a:rPr>
                <a:t>StdDraw</a:t>
              </a:r>
              <a:r>
                <a:rPr kumimoji="0" lang="en-US" sz="1600" dirty="0">
                  <a:solidFill>
                    <a:srgbClr val="000000"/>
                  </a:solidFill>
                  <a:latin typeface="Times New Roman"/>
                  <a:cs typeface="Times New Roman"/>
                </a:rPr>
                <a:t> functions.</a:t>
              </a:r>
            </a:p>
            <a:p>
              <a:pPr lvl="1"/>
              <a:endParaRPr kumimoji="0" lang="en-US" sz="1600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D0F8AAD4-F600-F408-D950-754ECCA63089}"/>
              </a:ext>
            </a:extLst>
          </p:cNvPr>
          <p:cNvSpPr/>
          <p:nvPr/>
        </p:nvSpPr>
        <p:spPr>
          <a:xfrm>
            <a:off x="3466394" y="4600667"/>
            <a:ext cx="2349578" cy="952965"/>
          </a:xfrm>
          <a:prstGeom prst="wedgeRoundRectCallout">
            <a:avLst>
              <a:gd name="adj1" fmla="val -51629"/>
              <a:gd name="adj2" fmla="val -79577"/>
              <a:gd name="adj3" fmla="val 16667"/>
            </a:avLst>
          </a:prstGeom>
          <a:solidFill>
            <a:srgbClr val="FFEFA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2000" tIns="46800" rIns="0" rtlCol="0" anchor="ctr" anchorCtr="0"/>
          <a:lstStyle/>
          <a:p>
            <a:pPr>
              <a:spcBef>
                <a:spcPts val="600"/>
              </a:spcBef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Note: to stop a program that creates a graphical window, close the window</a:t>
            </a:r>
          </a:p>
        </p:txBody>
      </p:sp>
    </p:spTree>
    <p:extLst>
      <p:ext uri="{BB962C8B-B14F-4D97-AF65-F5344CB8AC3E}">
        <p14:creationId xmlns:p14="http://schemas.microsoft.com/office/powerpoint/2010/main" val="3995455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dirty="0"/>
              <a:t>Line drawing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FB77239-321C-5B51-4ECC-09914EB53BEC}"/>
              </a:ext>
            </a:extLst>
          </p:cNvPr>
          <p:cNvSpPr txBox="1">
            <a:spLocks noChangeArrowheads="1"/>
          </p:cNvSpPr>
          <p:nvPr/>
        </p:nvSpPr>
        <p:spPr>
          <a:xfrm>
            <a:off x="530948" y="702782"/>
            <a:ext cx="7848600" cy="819943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rgbClr val="003399"/>
              </a:buClr>
              <a:buSzPct val="50000"/>
              <a:buFont typeface="Monotype Sorts" charset="2"/>
              <a:defRPr kumimoji="1">
                <a:solidFill>
                  <a:srgbClr val="003399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346075" indent="-231775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627063" indent="-166688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147763" indent="-40481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charset="2"/>
              <a:buChar char="!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5398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19970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4542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9114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3686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/>
            <a:r>
              <a:rPr kumimoji="0" lang="en-US" dirty="0">
                <a:solidFill>
                  <a:srgbClr val="000000"/>
                </a:solidFill>
                <a:latin typeface="Times New Roman"/>
                <a:cs typeface="Times New Roman"/>
              </a:rPr>
              <a:t>Task: Draw an equilateral triangle with side length 1; Left bottom corner at (0,0).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E62437B-A23F-8243-8112-8085869879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4205" y="2512603"/>
            <a:ext cx="3244045" cy="3542421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4726037-4DAE-64BE-6977-99C7997359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4205" y="1304092"/>
            <a:ext cx="1950889" cy="645259"/>
          </a:xfrm>
          <a:prstGeom prst="rect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tx1">
                <a:alpha val="2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lIns="182880" tIns="91440" rIns="72000" bIns="91440" anchor="t" anchorCtr="0">
            <a:prstTxWarp prst="textNoShape">
              <a:avLst/>
            </a:prstTxWarp>
            <a:noAutofit/>
          </a:bodyPr>
          <a:lstStyle/>
          <a:p>
            <a:pPr>
              <a:spcBef>
                <a:spcPts val="300"/>
              </a:spcBef>
            </a:pPr>
            <a:r>
              <a:rPr lang="en-US" sz="1200" dirty="0">
                <a:latin typeface="Menlo"/>
                <a:ea typeface="Menlo"/>
                <a:cs typeface="Menlo"/>
              </a:rPr>
              <a:t>% java EqTriangle</a:t>
            </a:r>
          </a:p>
          <a:p>
            <a:pPr>
              <a:spcBef>
                <a:spcPts val="300"/>
              </a:spcBef>
            </a:pPr>
            <a:r>
              <a:rPr lang="en-US" sz="1200" dirty="0">
                <a:latin typeface="Menlo"/>
                <a:ea typeface="Menlo"/>
                <a:cs typeface="Menlo"/>
              </a:rPr>
              <a:t>%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DC4A14A-7F09-8AD7-64E2-22C8E42EAACA}"/>
              </a:ext>
            </a:extLst>
          </p:cNvPr>
          <p:cNvGrpSpPr/>
          <p:nvPr/>
        </p:nvGrpSpPr>
        <p:grpSpPr>
          <a:xfrm>
            <a:off x="212828" y="1332424"/>
            <a:ext cx="2053008" cy="2180823"/>
            <a:chOff x="212828" y="1332424"/>
            <a:chExt cx="2053008" cy="2180823"/>
          </a:xfrm>
        </p:grpSpPr>
        <p:sp>
          <p:nvSpPr>
            <p:cNvPr id="25" name="AutoShape 5"/>
            <p:cNvSpPr>
              <a:spLocks noChangeArrowheads="1"/>
            </p:cNvSpPr>
            <p:nvPr/>
          </p:nvSpPr>
          <p:spPr bwMode="auto">
            <a:xfrm>
              <a:off x="429617" y="1771248"/>
              <a:ext cx="1646869" cy="1383280"/>
            </a:xfrm>
            <a:prstGeom prst="triangle">
              <a:avLst>
                <a:gd name="adj" fmla="val 50000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26" name="Rectangle 7"/>
            <p:cNvSpPr>
              <a:spLocks noChangeArrowheads="1"/>
            </p:cNvSpPr>
            <p:nvPr/>
          </p:nvSpPr>
          <p:spPr bwMode="auto">
            <a:xfrm>
              <a:off x="644260" y="2070023"/>
              <a:ext cx="238085" cy="283582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 wrap="square" lIns="92075" tIns="46038" rIns="92075" bIns="46038">
              <a:prstTxWarp prst="textNoShape">
                <a:avLst/>
              </a:prstTxWarp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Times New Roman"/>
                  <a:cs typeface="Times New Roman"/>
                </a:rPr>
                <a:t>1</a:t>
              </a:r>
            </a:p>
          </p:txBody>
        </p:sp>
        <p:sp>
          <p:nvSpPr>
            <p:cNvPr id="27" name="Rectangle 7"/>
            <p:cNvSpPr>
              <a:spLocks noChangeArrowheads="1"/>
            </p:cNvSpPr>
            <p:nvPr/>
          </p:nvSpPr>
          <p:spPr bwMode="auto">
            <a:xfrm>
              <a:off x="1646974" y="2070023"/>
              <a:ext cx="238085" cy="283582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 wrap="square" lIns="92075" tIns="46038" rIns="92075" bIns="46038">
              <a:prstTxWarp prst="textNoShape">
                <a:avLst/>
              </a:prstTxWarp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Times New Roman"/>
                  <a:cs typeface="Times New Roman"/>
                </a:rPr>
                <a:t>1</a:t>
              </a:r>
            </a:p>
          </p:txBody>
        </p:sp>
        <p:sp>
          <p:nvSpPr>
            <p:cNvPr id="28" name="Rectangle 7"/>
            <p:cNvSpPr>
              <a:spLocks noChangeArrowheads="1"/>
            </p:cNvSpPr>
            <p:nvPr/>
          </p:nvSpPr>
          <p:spPr bwMode="auto">
            <a:xfrm>
              <a:off x="1129861" y="3154528"/>
              <a:ext cx="238085" cy="283582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 wrap="square" lIns="92075" tIns="46038" rIns="92075" bIns="46038">
              <a:prstTxWarp prst="textNoShape">
                <a:avLst/>
              </a:prstTxWarp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Times New Roman"/>
                  <a:cs typeface="Times New Roman"/>
                </a:rPr>
                <a:t>1</a:t>
              </a:r>
            </a:p>
          </p:txBody>
        </p:sp>
        <p:sp>
          <p:nvSpPr>
            <p:cNvPr id="22" name="Rectangle 6"/>
            <p:cNvSpPr>
              <a:spLocks noChangeArrowheads="1"/>
            </p:cNvSpPr>
            <p:nvPr/>
          </p:nvSpPr>
          <p:spPr bwMode="auto">
            <a:xfrm>
              <a:off x="212828" y="3174051"/>
              <a:ext cx="631583" cy="339196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Times New Roman"/>
                  <a:cs typeface="Times New Roman"/>
                </a:rPr>
                <a:t>(0, 0)</a:t>
              </a:r>
            </a:p>
          </p:txBody>
        </p:sp>
        <p:sp>
          <p:nvSpPr>
            <p:cNvPr id="23" name="Rectangle 6"/>
            <p:cNvSpPr>
              <a:spLocks noChangeArrowheads="1"/>
            </p:cNvSpPr>
            <p:nvPr/>
          </p:nvSpPr>
          <p:spPr bwMode="auto">
            <a:xfrm>
              <a:off x="1080006" y="1332424"/>
              <a:ext cx="491013" cy="462307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 wrap="square" lIns="92075" tIns="46038" rIns="92075" bIns="46038">
              <a:prstTxWarp prst="textNoShape">
                <a:avLst/>
              </a:prstTxWarp>
              <a:spAutoFit/>
            </a:bodyPr>
            <a:lstStyle/>
            <a:p>
              <a:r>
                <a:rPr lang="en-US" sz="2400" b="1" dirty="0">
                  <a:solidFill>
                    <a:srgbClr val="000000"/>
                  </a:solidFill>
                  <a:latin typeface="Times New Roman"/>
                  <a:cs typeface="Times New Roman"/>
                </a:rPr>
                <a:t>?</a:t>
              </a:r>
            </a:p>
          </p:txBody>
        </p:sp>
        <p:sp>
          <p:nvSpPr>
            <p:cNvPr id="9" name="Rectangle 7">
              <a:extLst>
                <a:ext uri="{FF2B5EF4-FFF2-40B4-BE49-F238E27FC236}">
                  <a16:creationId xmlns:a16="http://schemas.microsoft.com/office/drawing/2014/main" id="{F933669D-EF80-5787-02AE-805D0F1493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4253" y="3174051"/>
              <a:ext cx="631583" cy="339196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Times New Roman"/>
                  <a:cs typeface="Times New Roman"/>
                </a:rPr>
                <a:t>(1, 0)</a:t>
              </a:r>
            </a:p>
          </p:txBody>
        </p:sp>
      </p:grpSp>
      <p:sp>
        <p:nvSpPr>
          <p:cNvPr id="15" name="Rectangle 8">
            <a:extLst>
              <a:ext uri="{FF2B5EF4-FFF2-40B4-BE49-F238E27FC236}">
                <a16:creationId xmlns:a16="http://schemas.microsoft.com/office/drawing/2014/main" id="{436016FC-6D63-0DAA-EB4C-459AB4C4B6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803" y="3931013"/>
            <a:ext cx="4062941" cy="1615313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0000" tIns="108000" rIns="0" bIns="262800" anchor="t" anchorCtr="0"/>
          <a:lstStyle/>
          <a:p>
            <a:pPr>
              <a:lnSpc>
                <a:spcPts val="1840"/>
              </a:lnSpc>
              <a:spcBef>
                <a:spcPts val="600"/>
              </a:spcBef>
            </a:pPr>
            <a:r>
              <a:rPr lang="en-US" sz="1200" dirty="0">
                <a:latin typeface="Consolas"/>
                <a:ea typeface="Monaco"/>
                <a:cs typeface="Consolas"/>
              </a:rPr>
              <a:t>public class EqTriangle {</a:t>
            </a:r>
          </a:p>
          <a:p>
            <a:pPr>
              <a:lnSpc>
                <a:spcPts val="1840"/>
              </a:lnSpc>
            </a:pPr>
            <a:r>
              <a:rPr lang="en-US" sz="1200" dirty="0">
                <a:latin typeface="Consolas"/>
                <a:ea typeface="Monaco"/>
                <a:cs typeface="Consolas"/>
              </a:rPr>
              <a:t>   public static void main(String[] args) {</a:t>
            </a:r>
          </a:p>
          <a:p>
            <a:pPr>
              <a:lnSpc>
                <a:spcPts val="1840"/>
              </a:lnSpc>
            </a:pPr>
            <a:r>
              <a:rPr lang="en-US" sz="1200" dirty="0">
                <a:latin typeface="Consolas"/>
                <a:ea typeface="Monaco"/>
                <a:cs typeface="Consolas"/>
              </a:rPr>
              <a:t>      </a:t>
            </a:r>
            <a:r>
              <a:rPr lang="en-US" sz="1200" dirty="0">
                <a:solidFill>
                  <a:srgbClr val="006600"/>
                </a:solidFill>
                <a:latin typeface="Times New Roman" panose="02020603050405020304" pitchFamily="18" charset="0"/>
                <a:ea typeface="Monaco"/>
                <a:cs typeface="Times New Roman" panose="02020603050405020304" pitchFamily="18" charset="0"/>
              </a:rPr>
              <a:t>//// You do it, using </a:t>
            </a:r>
            <a:r>
              <a:rPr lang="en-US" sz="1200" dirty="0">
                <a:solidFill>
                  <a:srgbClr val="006600"/>
                </a:solidFill>
                <a:latin typeface="Consolas" panose="020B0609020204030204" pitchFamily="49" charset="0"/>
                <a:ea typeface="Monaco"/>
                <a:cs typeface="Consolas" panose="020B0609020204030204" pitchFamily="49" charset="0"/>
              </a:rPr>
              <a:t>StdDraw.drawLine()</a:t>
            </a:r>
          </a:p>
          <a:p>
            <a:pPr>
              <a:lnSpc>
                <a:spcPts val="1840"/>
              </a:lnSpc>
            </a:pPr>
            <a:r>
              <a:rPr lang="en-US" sz="1200" dirty="0">
                <a:latin typeface="Consolas"/>
                <a:ea typeface="Monaco"/>
                <a:cs typeface="Consolas"/>
              </a:rPr>
              <a:t>      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C0CF53F-DF33-04B0-A3AF-67E9A9A20089}"/>
              </a:ext>
            </a:extLst>
          </p:cNvPr>
          <p:cNvGrpSpPr/>
          <p:nvPr/>
        </p:nvGrpSpPr>
        <p:grpSpPr>
          <a:xfrm>
            <a:off x="1858290" y="1364420"/>
            <a:ext cx="3291312" cy="2220105"/>
            <a:chOff x="1858290" y="1364420"/>
            <a:chExt cx="3291312" cy="2220105"/>
          </a:xfrm>
        </p:grpSpPr>
        <p:sp>
          <p:nvSpPr>
            <p:cNvPr id="52229" name="AutoShape 5"/>
            <p:cNvSpPr>
              <a:spLocks noChangeArrowheads="1"/>
            </p:cNvSpPr>
            <p:nvPr/>
          </p:nvSpPr>
          <p:spPr bwMode="auto">
            <a:xfrm>
              <a:off x="3331828" y="1738722"/>
              <a:ext cx="1598871" cy="1393119"/>
            </a:xfrm>
            <a:prstGeom prst="triangle">
              <a:avLst>
                <a:gd name="adj" fmla="val 50000"/>
              </a:avLst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2230" name="Rectangle 6"/>
            <p:cNvSpPr>
              <a:spLocks noChangeArrowheads="1"/>
            </p:cNvSpPr>
            <p:nvPr/>
          </p:nvSpPr>
          <p:spPr bwMode="auto">
            <a:xfrm>
              <a:off x="3056660" y="3136911"/>
              <a:ext cx="916157" cy="447614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r>
                <a:rPr lang="en-US" sz="1600" dirty="0">
                  <a:solidFill>
                    <a:schemeClr val="hlink"/>
                  </a:solidFill>
                  <a:latin typeface="Times New Roman"/>
                  <a:cs typeface="Times New Roman"/>
                </a:rPr>
                <a:t>(0, 0)</a:t>
              </a:r>
            </a:p>
          </p:txBody>
        </p:sp>
        <p:sp>
          <p:nvSpPr>
            <p:cNvPr id="52231" name="Rectangle 7"/>
            <p:cNvSpPr>
              <a:spLocks noChangeArrowheads="1"/>
            </p:cNvSpPr>
            <p:nvPr/>
          </p:nvSpPr>
          <p:spPr bwMode="auto">
            <a:xfrm>
              <a:off x="4518019" y="3145316"/>
              <a:ext cx="631583" cy="339195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r>
                <a:rPr lang="en-US" sz="1600" dirty="0">
                  <a:solidFill>
                    <a:schemeClr val="bg1">
                      <a:lumMod val="50000"/>
                    </a:schemeClr>
                  </a:solidFill>
                  <a:latin typeface="Times New Roman"/>
                  <a:cs typeface="Times New Roman"/>
                </a:rPr>
                <a:t>(1, 0)</a:t>
              </a:r>
            </a:p>
          </p:txBody>
        </p:sp>
        <p:cxnSp>
          <p:nvCxnSpPr>
            <p:cNvPr id="5" name="Straight Connector 4"/>
            <p:cNvCxnSpPr/>
            <p:nvPr/>
          </p:nvCxnSpPr>
          <p:spPr bwMode="auto">
            <a:xfrm>
              <a:off x="4122656" y="1738721"/>
              <a:ext cx="0" cy="1393119"/>
            </a:xfrm>
            <a:prstGeom prst="line">
              <a:avLst/>
            </a:prstGeom>
            <a:solidFill>
              <a:schemeClr val="tx2"/>
            </a:solidFill>
            <a:ln w="9525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" name="Rectangle 8"/>
            <p:cNvSpPr>
              <a:spLocks noChangeArrowheads="1"/>
            </p:cNvSpPr>
            <p:nvPr/>
          </p:nvSpPr>
          <p:spPr bwMode="auto">
            <a:xfrm>
              <a:off x="4070051" y="2287465"/>
              <a:ext cx="419348" cy="447614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prstTxWarp prst="textNoShape">
                <a:avLst/>
              </a:prstTxWarp>
              <a:spAutoFit/>
            </a:bodyPr>
            <a:lstStyle/>
            <a:p>
              <a:r>
                <a:rPr kumimoji="1" lang="en-US" sz="1600" dirty="0">
                  <a:solidFill>
                    <a:schemeClr val="hlink"/>
                  </a:solidFill>
                  <a:latin typeface="Times New Roman"/>
                  <a:cs typeface="Times New Roman"/>
                </a:rPr>
                <a:t>h</a:t>
              </a:r>
            </a:p>
          </p:txBody>
        </p:sp>
        <p:sp>
          <p:nvSpPr>
            <p:cNvPr id="29" name="Right Arrow 28"/>
            <p:cNvSpPr/>
            <p:nvPr/>
          </p:nvSpPr>
          <p:spPr bwMode="auto">
            <a:xfrm>
              <a:off x="2450831" y="2029388"/>
              <a:ext cx="659783" cy="462307"/>
            </a:xfrm>
            <a:prstGeom prst="rightArrow">
              <a:avLst/>
            </a:prstGeom>
            <a:solidFill>
              <a:schemeClr val="tx2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/>
                <a:ea typeface="ＭＳ Ｐゴシック" charset="-128"/>
                <a:cs typeface="Times New Roman"/>
              </a:endParaRPr>
            </a:p>
          </p:txBody>
        </p:sp>
        <p:sp>
          <p:nvSpPr>
            <p:cNvPr id="30" name="Rectangle 6"/>
            <p:cNvSpPr>
              <a:spLocks noChangeArrowheads="1"/>
            </p:cNvSpPr>
            <p:nvPr/>
          </p:nvSpPr>
          <p:spPr bwMode="auto">
            <a:xfrm>
              <a:off x="1858290" y="1505526"/>
              <a:ext cx="2121468" cy="523862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 wrap="square" lIns="92075" tIns="46038" rIns="92075" bIns="46038">
              <a:prstTxWarp prst="textNoShape">
                <a:avLst/>
              </a:prstTxWarp>
              <a:spAutoFit/>
            </a:bodyPr>
            <a:lstStyle/>
            <a:p>
              <a:r>
                <a:rPr lang="en-US" sz="1400" dirty="0">
                  <a:solidFill>
                    <a:schemeClr val="hlink"/>
                  </a:solidFill>
                  <a:latin typeface="Times New Roman"/>
                  <a:cs typeface="Times New Roman"/>
                </a:rPr>
                <a:t>use geometry to compute the the top vertex (</a:t>
              </a:r>
              <a:r>
                <a:rPr lang="en-US" sz="1400" i="1" dirty="0">
                  <a:solidFill>
                    <a:schemeClr val="hlink"/>
                  </a:solidFill>
                  <a:latin typeface="Times New Roman"/>
                  <a:cs typeface="Times New Roman"/>
                </a:rPr>
                <a:t>x</a:t>
              </a:r>
              <a:r>
                <a:rPr lang="en-US" sz="1400" dirty="0">
                  <a:solidFill>
                    <a:schemeClr val="hlink"/>
                  </a:solidFill>
                  <a:latin typeface="Times New Roman"/>
                  <a:cs typeface="Times New Roman"/>
                </a:rPr>
                <a:t>, </a:t>
              </a:r>
              <a:r>
                <a:rPr lang="en-US" sz="1400" i="1" dirty="0">
                  <a:solidFill>
                    <a:schemeClr val="hlink"/>
                  </a:solidFill>
                  <a:latin typeface="Times New Roman"/>
                  <a:cs typeface="Times New Roman"/>
                </a:rPr>
                <a:t>y</a:t>
              </a:r>
              <a:r>
                <a:rPr lang="en-US" sz="1400" dirty="0">
                  <a:solidFill>
                    <a:schemeClr val="hlink"/>
                  </a:solidFill>
                  <a:latin typeface="Times New Roman"/>
                  <a:cs typeface="Times New Roman"/>
                </a:rPr>
                <a:t>)</a:t>
              </a:r>
            </a:p>
          </p:txBody>
        </p:sp>
        <p:sp>
          <p:nvSpPr>
            <p:cNvPr id="12" name="Rectangle 7">
              <a:extLst>
                <a:ext uri="{FF2B5EF4-FFF2-40B4-BE49-F238E27FC236}">
                  <a16:creationId xmlns:a16="http://schemas.microsoft.com/office/drawing/2014/main" id="{8D261E9A-4D69-B33C-55DB-9D291F6D2A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7639" y="2070023"/>
              <a:ext cx="238085" cy="283582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 wrap="square" lIns="92075" tIns="46038" rIns="92075" bIns="46038">
              <a:prstTxWarp prst="textNoShape">
                <a:avLst/>
              </a:prstTxWarp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Times New Roman"/>
                  <a:cs typeface="Times New Roman"/>
                </a:rPr>
                <a:t>1</a:t>
              </a:r>
            </a:p>
          </p:txBody>
        </p:sp>
        <p:sp>
          <p:nvSpPr>
            <p:cNvPr id="13" name="Rectangle 7">
              <a:extLst>
                <a:ext uri="{FF2B5EF4-FFF2-40B4-BE49-F238E27FC236}">
                  <a16:creationId xmlns:a16="http://schemas.microsoft.com/office/drawing/2014/main" id="{ACDFAF22-0507-78C2-0E5E-63E0EA9F8D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20353" y="2070023"/>
              <a:ext cx="238085" cy="283582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 wrap="square" lIns="92075" tIns="46038" rIns="92075" bIns="46038">
              <a:prstTxWarp prst="textNoShape">
                <a:avLst/>
              </a:prstTxWarp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Times New Roman"/>
                  <a:cs typeface="Times New Roman"/>
                </a:rPr>
                <a:t>1</a:t>
              </a:r>
            </a:p>
          </p:txBody>
        </p:sp>
        <p:sp>
          <p:nvSpPr>
            <p:cNvPr id="14" name="Rectangle 6">
              <a:extLst>
                <a:ext uri="{FF2B5EF4-FFF2-40B4-BE49-F238E27FC236}">
                  <a16:creationId xmlns:a16="http://schemas.microsoft.com/office/drawing/2014/main" id="{BE60D5E4-9D16-572A-663E-F4DB415860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4947" y="1364420"/>
              <a:ext cx="951567" cy="339196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 wrap="square" lIns="92075" tIns="46038" rIns="92075" bIns="46038">
              <a:prstTxWarp prst="textNoShape">
                <a:avLst/>
              </a:prstTxWarp>
              <a:spAutoFit/>
            </a:bodyPr>
            <a:lstStyle/>
            <a:p>
              <a:r>
                <a:rPr lang="en-US" sz="1600" b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</a:t>
              </a:r>
              <a:r>
                <a:rPr lang="en-US" sz="1600" b="1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en-US" sz="800" b="1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600" b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,</a:t>
              </a:r>
              <a:r>
                <a:rPr lang="en-US" sz="800" b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600" b="1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sz="1600" b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17" name="Rectangle 7">
              <a:extLst>
                <a:ext uri="{FF2B5EF4-FFF2-40B4-BE49-F238E27FC236}">
                  <a16:creationId xmlns:a16="http://schemas.microsoft.com/office/drawing/2014/main" id="{0130DB8C-437E-B260-8EBB-507036256D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5200" y="3154528"/>
              <a:ext cx="712885" cy="339196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 wrap="square" lIns="92075" tIns="46038" rIns="92075" bIns="46038">
              <a:prstTxWarp prst="textNoShape">
                <a:avLst/>
              </a:prstTxWarp>
              <a:spAutoFit/>
            </a:bodyPr>
            <a:lstStyle/>
            <a:p>
              <a:r>
                <a:rPr lang="en-US" sz="1600" dirty="0">
                  <a:solidFill>
                    <a:srgbClr val="000000"/>
                  </a:solidFill>
                  <a:latin typeface="Times New Roman"/>
                  <a:cs typeface="Times New Roman"/>
                </a:rPr>
                <a:t>(.5,</a:t>
              </a:r>
              <a:r>
                <a:rPr lang="en-US" sz="800" dirty="0">
                  <a:solidFill>
                    <a:srgbClr val="000000"/>
                  </a:solidFill>
                  <a:latin typeface="Times New Roman"/>
                  <a:cs typeface="Times New Roman"/>
                </a:rPr>
                <a:t> </a:t>
              </a:r>
              <a:r>
                <a:rPr lang="en-US" sz="1600" dirty="0">
                  <a:solidFill>
                    <a:srgbClr val="000000"/>
                  </a:solidFill>
                  <a:latin typeface="Times New Roman"/>
                  <a:cs typeface="Times New Roman"/>
                </a:rPr>
                <a:t>0)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77694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dirty="0"/>
              <a:t>The </a:t>
            </a:r>
            <a:r>
              <a:rPr kumimoji="0"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StdDraw</a:t>
            </a:r>
            <a:r>
              <a:rPr kumimoji="0" lang="en-US" dirty="0"/>
              <a:t> class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04816" y="708123"/>
            <a:ext cx="7380966" cy="6020362"/>
            <a:chOff x="485860" y="708123"/>
            <a:chExt cx="7380966" cy="6020362"/>
          </a:xfrm>
        </p:grpSpPr>
        <p:pic>
          <p:nvPicPr>
            <p:cNvPr id="8" name="Picture 7" descr="Picture 1.png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5860" y="750650"/>
              <a:ext cx="7380966" cy="5977835"/>
            </a:xfrm>
            <a:prstGeom prst="rect">
              <a:avLst/>
            </a:prstGeom>
          </p:spPr>
        </p:pic>
        <p:sp>
          <p:nvSpPr>
            <p:cNvPr id="7" name="Rectangle 3"/>
            <p:cNvSpPr txBox="1">
              <a:spLocks noChangeArrowheads="1"/>
            </p:cNvSpPr>
            <p:nvPr/>
          </p:nvSpPr>
          <p:spPr bwMode="auto">
            <a:xfrm>
              <a:off x="505718" y="708123"/>
              <a:ext cx="6347035" cy="40053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2075" tIns="46038" rIns="92075" bIns="46038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3399"/>
                </a:buClr>
                <a:buSzPct val="50000"/>
                <a:buFont typeface="Monotype Sorts" charset="2"/>
                <a:defRPr kumimoji="1">
                  <a:solidFill>
                    <a:srgbClr val="003399"/>
                  </a:solidFill>
                  <a:latin typeface="+mn-lt"/>
                  <a:ea typeface="ＭＳ Ｐゴシック" charset="-128"/>
                  <a:cs typeface="ＭＳ Ｐゴシック" charset="-128"/>
                </a:defRPr>
              </a:lvl1pPr>
              <a:lvl2pPr marL="346075" indent="-231775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5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2pPr>
              <a:lvl3pPr marL="627063" indent="-166688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3pPr>
              <a:lvl4pPr marL="1147763" indent="-404813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Wingdings" charset="2"/>
                <a:buChar char="!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4pPr>
              <a:lvl5pPr marL="1539875" indent="-169863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5pPr>
              <a:lvl6pPr marL="1997075" indent="-169863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6pPr>
              <a:lvl7pPr marL="2454275" indent="-169863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7pPr>
              <a:lvl8pPr marL="2911475" indent="-169863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8pPr>
              <a:lvl9pPr marL="3368675" indent="-169863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9pPr>
            </a:lstStyle>
            <a:p>
              <a:pPr marL="0" indent="0">
                <a:buClr>
                  <a:schemeClr val="tx1"/>
                </a:buClr>
                <a:buSzPct val="100000"/>
              </a:pPr>
              <a:r>
                <a:rPr kumimoji="0" lang="en-US" dirty="0">
                  <a:solidFill>
                    <a:srgbClr val="000000"/>
                  </a:solidFill>
                  <a:latin typeface="Times New Roman"/>
                  <a:cs typeface="Times New Roman"/>
                </a:rPr>
                <a:t>StdDraw</a:t>
              </a:r>
              <a:r>
                <a:rPr kumimoji="0" lang="en-US" sz="2000" dirty="0">
                  <a:solidFill>
                    <a:srgbClr val="000000"/>
                  </a:solidFill>
                  <a:latin typeface="Times New Roman"/>
                  <a:cs typeface="Times New Roman"/>
                </a:rPr>
                <a:t>: a library for drawing graphics</a:t>
              </a:r>
            </a:p>
            <a:p>
              <a:pPr marL="0" indent="0"/>
              <a:endParaRPr kumimoji="0" lang="en-US" dirty="0">
                <a:solidFill>
                  <a:schemeClr val="tx1"/>
                </a:solidFill>
                <a:latin typeface="Arial"/>
                <a:cs typeface="Arial"/>
              </a:endParaRPr>
            </a:p>
            <a:p>
              <a:pPr marL="0" indent="0"/>
              <a:endParaRPr kumimoji="0" lang="en-US" dirty="0">
                <a:solidFill>
                  <a:schemeClr val="tx1"/>
                </a:solidFill>
                <a:latin typeface="Arial"/>
                <a:cs typeface="Arial"/>
              </a:endParaRPr>
            </a:p>
            <a:p>
              <a:pPr marL="0" indent="0"/>
              <a:endParaRPr kumimoji="0" lang="en-US" dirty="0">
                <a:solidFill>
                  <a:schemeClr val="tx1"/>
                </a:solidFill>
                <a:latin typeface="Arial"/>
                <a:cs typeface="Arial"/>
              </a:endParaRPr>
            </a:p>
            <a:p>
              <a:pPr marL="0" indent="0"/>
              <a:endParaRPr kumimoji="0" lang="en-US" dirty="0">
                <a:solidFill>
                  <a:schemeClr val="tx1"/>
                </a:solidFill>
                <a:latin typeface="Arial"/>
                <a:cs typeface="Arial"/>
              </a:endParaRPr>
            </a:p>
            <a:p>
              <a:pPr marL="0" indent="0"/>
              <a:endParaRPr kumimoji="0" lang="en-US" dirty="0">
                <a:solidFill>
                  <a:schemeClr val="tx1"/>
                </a:solidFill>
                <a:latin typeface="Arial"/>
                <a:cs typeface="Arial"/>
              </a:endParaRPr>
            </a:p>
            <a:p>
              <a:pPr marL="0" indent="0"/>
              <a:endParaRPr kumimoji="0" lang="en-US" dirty="0">
                <a:solidFill>
                  <a:schemeClr val="tx1"/>
                </a:solidFill>
                <a:latin typeface="Arial"/>
                <a:cs typeface="Arial"/>
              </a:endParaRPr>
            </a:p>
            <a:p>
              <a:pPr marL="0" indent="0"/>
              <a:endParaRPr kumimoji="0" lang="en-US" dirty="0">
                <a:solidFill>
                  <a:schemeClr val="tx1"/>
                </a:solidFill>
                <a:latin typeface="Arial"/>
                <a:cs typeface="Arial"/>
              </a:endParaRPr>
            </a:p>
            <a:p>
              <a:pPr marL="0" indent="0"/>
              <a:endParaRPr kumimoji="0" lang="en-US" dirty="0">
                <a:solidFill>
                  <a:schemeClr val="tx1"/>
                </a:solidFill>
                <a:latin typeface="Arial"/>
                <a:cs typeface="Arial"/>
              </a:endParaRPr>
            </a:p>
            <a:p>
              <a:pPr marL="0" indent="0"/>
              <a:endParaRPr kumimoji="0" lang="en-US" dirty="0">
                <a:solidFill>
                  <a:schemeClr val="tx1"/>
                </a:solidFill>
                <a:latin typeface="Arial"/>
                <a:cs typeface="Arial"/>
              </a:endParaRPr>
            </a:p>
            <a:p>
              <a:pPr marL="0" indent="0"/>
              <a:endParaRPr kumimoji="0" lang="en-US" dirty="0">
                <a:solidFill>
                  <a:schemeClr val="tx1"/>
                </a:solidFill>
                <a:latin typeface="Arial"/>
                <a:cs typeface="Arial"/>
              </a:endParaRPr>
            </a:p>
            <a:p>
              <a:pPr marL="0" indent="0"/>
              <a:endParaRPr kumimoji="0" lang="en-US" dirty="0">
                <a:solidFill>
                  <a:schemeClr val="tx1"/>
                </a:solidFill>
                <a:latin typeface="Arial"/>
                <a:cs typeface="Arial"/>
              </a:endParaRPr>
            </a:p>
            <a:p>
              <a:pPr marL="0" indent="0"/>
              <a:endParaRPr kumimoji="0" lang="en-US" dirty="0">
                <a:solidFill>
                  <a:schemeClr val="tx1"/>
                </a:solidFill>
                <a:latin typeface="Arial"/>
                <a:cs typeface="Arial"/>
              </a:endParaRPr>
            </a:p>
          </p:txBody>
        </p:sp>
      </p:grpSp>
      <p:sp>
        <p:nvSpPr>
          <p:cNvPr id="9" name="Rounded Rectangular Callout 8">
            <a:extLst>
              <a:ext uri="{FF2B5EF4-FFF2-40B4-BE49-F238E27FC236}">
                <a16:creationId xmlns:a16="http://schemas.microsoft.com/office/drawing/2014/main" id="{C48BE475-C11D-F346-9A24-01261F7F402C}"/>
              </a:ext>
            </a:extLst>
          </p:cNvPr>
          <p:cNvSpPr/>
          <p:nvPr/>
        </p:nvSpPr>
        <p:spPr>
          <a:xfrm>
            <a:off x="6389254" y="1796075"/>
            <a:ext cx="1964154" cy="400533"/>
          </a:xfrm>
          <a:prstGeom prst="wedgeRoundRectCallout">
            <a:avLst>
              <a:gd name="adj1" fmla="val -15213"/>
              <a:gd name="adj2" fmla="val 44746"/>
              <a:gd name="adj3" fmla="val 16667"/>
            </a:avLst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46800" rIns="0" rtlCol="0" anchor="ctr" anchorCtr="0"/>
          <a:lstStyle/>
          <a:p>
            <a:pPr algn="ctr">
              <a:spcBef>
                <a:spcPts val="600"/>
              </a:spcBef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Complete API</a:t>
            </a: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(click)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A6D0358-41A9-8CB6-5897-816DFCEA63DA}"/>
              </a:ext>
            </a:extLst>
          </p:cNvPr>
          <p:cNvGrpSpPr/>
          <p:nvPr/>
        </p:nvGrpSpPr>
        <p:grpSpPr>
          <a:xfrm>
            <a:off x="601623" y="1473638"/>
            <a:ext cx="284585" cy="4051543"/>
            <a:chOff x="601623" y="1473638"/>
            <a:chExt cx="284585" cy="4051543"/>
          </a:xfrm>
        </p:grpSpPr>
        <p:sp>
          <p:nvSpPr>
            <p:cNvPr id="3" name="Right Arrow 2">
              <a:extLst>
                <a:ext uri="{FF2B5EF4-FFF2-40B4-BE49-F238E27FC236}">
                  <a16:creationId xmlns:a16="http://schemas.microsoft.com/office/drawing/2014/main" id="{80A3A859-4152-3EB8-27E4-8F7EAA8BBC9B}"/>
                </a:ext>
              </a:extLst>
            </p:cNvPr>
            <p:cNvSpPr/>
            <p:nvPr/>
          </p:nvSpPr>
          <p:spPr bwMode="auto">
            <a:xfrm>
              <a:off x="601623" y="5288512"/>
              <a:ext cx="258340" cy="236669"/>
            </a:xfrm>
            <a:prstGeom prst="rightArrow">
              <a:avLst/>
            </a:prstGeom>
            <a:solidFill>
              <a:schemeClr val="bg1">
                <a:lumMod val="50000"/>
              </a:schemeClr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4" name="Right Arrow 3">
              <a:extLst>
                <a:ext uri="{FF2B5EF4-FFF2-40B4-BE49-F238E27FC236}">
                  <a16:creationId xmlns:a16="http://schemas.microsoft.com/office/drawing/2014/main" id="{96E26DB9-91A6-32D8-BDFC-6D540C9639FC}"/>
                </a:ext>
              </a:extLst>
            </p:cNvPr>
            <p:cNvSpPr/>
            <p:nvPr/>
          </p:nvSpPr>
          <p:spPr bwMode="auto">
            <a:xfrm>
              <a:off x="627868" y="3862612"/>
              <a:ext cx="258340" cy="236669"/>
            </a:xfrm>
            <a:prstGeom prst="rightArrow">
              <a:avLst/>
            </a:prstGeom>
            <a:solidFill>
              <a:schemeClr val="bg1">
                <a:lumMod val="50000"/>
              </a:schemeClr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5" name="Right Arrow 4">
              <a:extLst>
                <a:ext uri="{FF2B5EF4-FFF2-40B4-BE49-F238E27FC236}">
                  <a16:creationId xmlns:a16="http://schemas.microsoft.com/office/drawing/2014/main" id="{6886CDE9-F5E5-BFD2-EEE9-A869A8E471AC}"/>
                </a:ext>
              </a:extLst>
            </p:cNvPr>
            <p:cNvSpPr/>
            <p:nvPr/>
          </p:nvSpPr>
          <p:spPr bwMode="auto">
            <a:xfrm>
              <a:off x="627868" y="4180398"/>
              <a:ext cx="258340" cy="236669"/>
            </a:xfrm>
            <a:prstGeom prst="rightArrow">
              <a:avLst/>
            </a:prstGeom>
            <a:solidFill>
              <a:schemeClr val="bg1">
                <a:lumMod val="50000"/>
              </a:schemeClr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6" name="Right Arrow 5">
              <a:extLst>
                <a:ext uri="{FF2B5EF4-FFF2-40B4-BE49-F238E27FC236}">
                  <a16:creationId xmlns:a16="http://schemas.microsoft.com/office/drawing/2014/main" id="{4F1B1398-C6D1-5057-E232-B6A0DF8E119F}"/>
                </a:ext>
              </a:extLst>
            </p:cNvPr>
            <p:cNvSpPr/>
            <p:nvPr/>
          </p:nvSpPr>
          <p:spPr bwMode="auto">
            <a:xfrm>
              <a:off x="627868" y="1473638"/>
              <a:ext cx="258340" cy="236669"/>
            </a:xfrm>
            <a:prstGeom prst="rightArrow">
              <a:avLst/>
            </a:prstGeom>
            <a:solidFill>
              <a:schemeClr val="bg1">
                <a:lumMod val="50000"/>
              </a:schemeClr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charset="0"/>
                <a:ea typeface="ＭＳ Ｐゴシック" charset="-128"/>
                <a:cs typeface="ＭＳ Ｐゴシック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49530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visualization</a:t>
            </a:r>
            <a:endParaRPr kumimoji="0" lang="en-US"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90B53BC8-2B8B-58FA-128A-5D7BC35C127B}"/>
              </a:ext>
            </a:extLst>
          </p:cNvPr>
          <p:cNvSpPr txBox="1">
            <a:spLocks noChangeArrowheads="1"/>
          </p:cNvSpPr>
          <p:nvPr/>
        </p:nvSpPr>
        <p:spPr>
          <a:xfrm>
            <a:off x="561973" y="741348"/>
            <a:ext cx="8382001" cy="512089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rgbClr val="003399"/>
              </a:buClr>
              <a:buSzPct val="50000"/>
              <a:buFont typeface="Monotype Sorts" charset="2"/>
              <a:defRPr kumimoji="1">
                <a:solidFill>
                  <a:srgbClr val="003399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346075" indent="-231775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627063" indent="-166688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147763" indent="-40481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charset="2"/>
              <a:buChar char="!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5398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19970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4542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9114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3686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Given: Geographical coordinates of 13000+ cities and villages (with population &gt; 500)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kumimoji="0"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Task: Make the data visible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EB43652-53BD-2BA3-5BED-043559ADDE60}"/>
              </a:ext>
            </a:extLst>
          </p:cNvPr>
          <p:cNvSpPr/>
          <p:nvPr/>
        </p:nvSpPr>
        <p:spPr bwMode="auto">
          <a:xfrm>
            <a:off x="7437863" y="6637666"/>
            <a:ext cx="646771" cy="20918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2" name="Rectangle 10">
            <a:extLst>
              <a:ext uri="{FF2B5EF4-FFF2-40B4-BE49-F238E27FC236}">
                <a16:creationId xmlns:a16="http://schemas.microsoft.com/office/drawing/2014/main" id="{0F08CF89-F7CE-9364-5344-C2EDEE09FB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1493" y="1888143"/>
            <a:ext cx="3572714" cy="1988942"/>
          </a:xfrm>
          <a:prstGeom prst="rect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tx1">
                <a:alpha val="2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lIns="182880" tIns="91440" rIns="72000" bIns="91440" anchor="t" anchorCtr="0">
            <a:prstTxWarp prst="textNoShape">
              <a:avLst/>
            </a:prstTxWarp>
            <a:noAutofit/>
          </a:bodyPr>
          <a:lstStyle/>
          <a:p>
            <a:pPr>
              <a:spcBef>
                <a:spcPts val="300"/>
              </a:spcBef>
            </a:pPr>
            <a:r>
              <a:rPr lang="en-US" sz="1200" dirty="0">
                <a:latin typeface="Consolas"/>
                <a:ea typeface="Menlo"/>
                <a:cs typeface="Consolas"/>
              </a:rPr>
              <a:t>% </a:t>
            </a:r>
            <a:r>
              <a:rPr lang="en-US" sz="1200" b="1" dirty="0">
                <a:latin typeface="Consolas"/>
                <a:ea typeface="Menlo"/>
                <a:cs typeface="Consolas"/>
              </a:rPr>
              <a:t>more USA.txt</a:t>
            </a:r>
          </a:p>
          <a:p>
            <a:pPr>
              <a:spcBef>
                <a:spcPts val="300"/>
              </a:spcBef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/>
                <a:ea typeface="Menlo"/>
                <a:cs typeface="Consolas"/>
              </a:rPr>
              <a:t>669905.0 247205.0 1244962.0 700000.0</a:t>
            </a:r>
          </a:p>
          <a:p>
            <a:pPr>
              <a:spcBef>
                <a:spcPts val="300"/>
              </a:spcBef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/>
                <a:ea typeface="Menlo"/>
                <a:cs typeface="Consolas"/>
              </a:rPr>
              <a:t> 1097038.8890   245552.7780</a:t>
            </a:r>
          </a:p>
          <a:p>
            <a:pPr>
              <a:spcBef>
                <a:spcPts val="300"/>
              </a:spcBef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/>
                <a:ea typeface="Menlo"/>
                <a:cs typeface="Consolas"/>
              </a:rPr>
              <a:t> 1103961.1110   247133.3330</a:t>
            </a:r>
          </a:p>
          <a:p>
            <a:pPr>
              <a:spcBef>
                <a:spcPts val="300"/>
              </a:spcBef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/>
                <a:ea typeface="Menlo"/>
                <a:cs typeface="Consolas"/>
              </a:rPr>
              <a:t> 1104677.7780   247205.5560</a:t>
            </a:r>
          </a:p>
          <a:p>
            <a:pPr>
              <a:spcBef>
                <a:spcPts val="300"/>
              </a:spcBef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/>
                <a:ea typeface="Menlo"/>
                <a:cs typeface="Consolas"/>
              </a:rPr>
              <a:t> 1108586.1110   249238.8890</a:t>
            </a:r>
          </a:p>
          <a:p>
            <a:pPr>
              <a:spcBef>
                <a:spcPts val="300"/>
              </a:spcBef>
            </a:pPr>
            <a:r>
              <a:rPr lang="en-US" sz="1200" dirty="0">
                <a:latin typeface="Consolas"/>
                <a:ea typeface="Menlo"/>
                <a:cs typeface="Consolas"/>
              </a:rPr>
              <a:t> ...</a:t>
            </a:r>
          </a:p>
          <a:p>
            <a:pPr>
              <a:spcBef>
                <a:spcPts val="300"/>
              </a:spcBef>
            </a:pPr>
            <a:r>
              <a:rPr lang="en-US" sz="1200" dirty="0">
                <a:latin typeface="Consolas"/>
                <a:ea typeface="Menlo"/>
                <a:cs typeface="Consolas"/>
              </a:rPr>
              <a:t> % </a:t>
            </a:r>
            <a:r>
              <a:rPr lang="en-US" sz="1200" b="1" dirty="0">
                <a:latin typeface="Consolas"/>
                <a:ea typeface="Menlo"/>
                <a:cs typeface="Consolas"/>
              </a:rPr>
              <a:t>java PlotMap &lt; USA.txt</a:t>
            </a:r>
          </a:p>
          <a:p>
            <a:pPr>
              <a:spcBef>
                <a:spcPts val="300"/>
              </a:spcBef>
            </a:pPr>
            <a:endParaRPr lang="en-US" sz="1200" dirty="0">
              <a:latin typeface="Consolas"/>
              <a:ea typeface="Menlo"/>
              <a:cs typeface="Consolas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1A433C9-9B92-2448-13E8-12A1170EAEE7}"/>
              </a:ext>
            </a:extLst>
          </p:cNvPr>
          <p:cNvGrpSpPr/>
          <p:nvPr/>
        </p:nvGrpSpPr>
        <p:grpSpPr>
          <a:xfrm>
            <a:off x="6066517" y="1303740"/>
            <a:ext cx="3673801" cy="813966"/>
            <a:chOff x="5807988" y="1425667"/>
            <a:chExt cx="3673801" cy="81396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49C5037-DBBA-2D9E-8022-645C334A82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07988" y="1425667"/>
              <a:ext cx="3673801" cy="462307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 wrap="square" lIns="92075" tIns="46038" rIns="92075" bIns="46038">
              <a:prstTxWarp prst="textNoShape">
                <a:avLst/>
              </a:prstTxWarp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en-US" sz="1200" dirty="0">
                  <a:solidFill>
                    <a:schemeClr val="hlink"/>
                  </a:solidFill>
                  <a:latin typeface="Times New Roman"/>
                  <a:cs typeface="Times New Roman"/>
                </a:rPr>
                <a:t>convention: first 4 values are the</a:t>
              </a:r>
            </a:p>
            <a:p>
              <a:pPr>
                <a:spcBef>
                  <a:spcPts val="0"/>
                </a:spcBef>
              </a:pPr>
              <a:r>
                <a:rPr lang="en-US" sz="1200" dirty="0">
                  <a:solidFill>
                    <a:schemeClr val="hlink"/>
                  </a:solidFill>
                  <a:latin typeface="Times New Roman"/>
                  <a:cs typeface="Times New Roman"/>
                </a:rPr>
                <a:t>data’s </a:t>
              </a:r>
              <a:r>
                <a:rPr lang="en-US" sz="1200" i="1" dirty="0">
                  <a:solidFill>
                    <a:schemeClr val="hlink"/>
                  </a:solidFill>
                  <a:latin typeface="Times New Roman"/>
                  <a:cs typeface="Times New Roman"/>
                </a:rPr>
                <a:t>xMin</a:t>
              </a:r>
              <a:r>
                <a:rPr lang="en-US" sz="1200" dirty="0">
                  <a:solidFill>
                    <a:schemeClr val="hlink"/>
                  </a:solidFill>
                  <a:latin typeface="Times New Roman"/>
                  <a:cs typeface="Times New Roman"/>
                </a:rPr>
                <a:t>, </a:t>
              </a:r>
              <a:r>
                <a:rPr lang="en-US" sz="1200" i="1" dirty="0">
                  <a:solidFill>
                    <a:schemeClr val="hlink"/>
                  </a:solidFill>
                  <a:latin typeface="Times New Roman"/>
                  <a:cs typeface="Times New Roman"/>
                </a:rPr>
                <a:t>yMin</a:t>
              </a:r>
              <a:r>
                <a:rPr lang="en-US" sz="1200" dirty="0">
                  <a:solidFill>
                    <a:schemeClr val="hlink"/>
                  </a:solidFill>
                  <a:latin typeface="Times New Roman"/>
                  <a:cs typeface="Times New Roman"/>
                </a:rPr>
                <a:t>, </a:t>
              </a:r>
              <a:r>
                <a:rPr lang="en-US" sz="1200" i="1" dirty="0">
                  <a:solidFill>
                    <a:schemeClr val="hlink"/>
                  </a:solidFill>
                  <a:latin typeface="Times New Roman"/>
                  <a:cs typeface="Times New Roman"/>
                </a:rPr>
                <a:t>xMax</a:t>
              </a:r>
              <a:r>
                <a:rPr lang="en-US" sz="1200" dirty="0">
                  <a:solidFill>
                    <a:schemeClr val="hlink"/>
                  </a:solidFill>
                  <a:latin typeface="Times New Roman"/>
                  <a:cs typeface="Times New Roman"/>
                </a:rPr>
                <a:t>, </a:t>
              </a:r>
              <a:r>
                <a:rPr lang="en-US" sz="1200" i="1" dirty="0">
                  <a:solidFill>
                    <a:schemeClr val="hlink"/>
                  </a:solidFill>
                  <a:latin typeface="Times New Roman"/>
                  <a:cs typeface="Times New Roman"/>
                </a:rPr>
                <a:t>yMax</a:t>
              </a:r>
            </a:p>
          </p:txBody>
        </p:sp>
        <p:sp>
          <p:nvSpPr>
            <p:cNvPr id="12" name="Line 6">
              <a:extLst>
                <a:ext uri="{FF2B5EF4-FFF2-40B4-BE49-F238E27FC236}">
                  <a16:creationId xmlns:a16="http://schemas.microsoft.com/office/drawing/2014/main" id="{1B8BBED8-470F-F4E5-C412-B066AD95BD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06774" y="1887974"/>
              <a:ext cx="11480" cy="351659"/>
            </a:xfrm>
            <a:prstGeom prst="line">
              <a:avLst/>
            </a:prstGeom>
            <a:noFill/>
            <a:ln w="15875">
              <a:solidFill>
                <a:schemeClr val="bg1">
                  <a:lumMod val="50000"/>
                </a:schemeClr>
              </a:solidFill>
              <a:round/>
              <a:headEnd/>
              <a:tailEnd type="triangle" w="lg" len="lg"/>
            </a:ln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E205492-4F51-92DC-0FF4-4FB57B44E785}"/>
              </a:ext>
            </a:extLst>
          </p:cNvPr>
          <p:cNvGrpSpPr/>
          <p:nvPr/>
        </p:nvGrpSpPr>
        <p:grpSpPr>
          <a:xfrm>
            <a:off x="4650245" y="4134626"/>
            <a:ext cx="4732752" cy="2712223"/>
            <a:chOff x="4650245" y="4134626"/>
            <a:chExt cx="4732752" cy="271222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5ADE7E3-A3BB-5046-B1D0-EB8B1E4A2D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0245" y="6330810"/>
              <a:ext cx="1416272" cy="262252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 wrap="square" lIns="92075" tIns="46038" rIns="92075" bIns="46038">
              <a:prstTxWarp prst="textNoShape">
                <a:avLst/>
              </a:prstTxWarp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en-US" sz="1100" dirty="0">
                  <a:solidFill>
                    <a:schemeClr val="hlink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xMin</a:t>
              </a:r>
              <a:endParaRPr lang="en-US" sz="1400" dirty="0">
                <a:solidFill>
                  <a:schemeClr val="hlink"/>
                </a:solidFill>
                <a:latin typeface="Times New Roman"/>
                <a:cs typeface="Times New Roman"/>
              </a:endParaRPr>
            </a:p>
          </p:txBody>
        </p:sp>
        <p:pic>
          <p:nvPicPr>
            <p:cNvPr id="7" name="Picture 10" descr="Picture 6">
              <a:extLst>
                <a:ext uri="{FF2B5EF4-FFF2-40B4-BE49-F238E27FC236}">
                  <a16:creationId xmlns:a16="http://schemas.microsoft.com/office/drawing/2014/main" id="{AFA5C63F-D171-370E-AEB2-A8171559B08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755433" y="4424953"/>
              <a:ext cx="3609222" cy="189628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D8CC65B-88B9-096B-DF1B-DAAAEAC48205}"/>
                </a:ext>
              </a:extLst>
            </p:cNvPr>
            <p:cNvSpPr/>
            <p:nvPr/>
          </p:nvSpPr>
          <p:spPr>
            <a:xfrm>
              <a:off x="4732893" y="4134626"/>
              <a:ext cx="3631762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spcBef>
                  <a:spcPts val="600"/>
                </a:spcBef>
              </a:pPr>
              <a:r>
                <a:rPr lang="en-US" sz="12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1200 by 800 pixels canvas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BCD6408-A903-2935-20C8-E8EA0A5BA9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53408" y="6107677"/>
              <a:ext cx="713278" cy="262252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 wrap="square" lIns="92075" tIns="46038" rIns="92075" bIns="46038">
              <a:prstTxWarp prst="textNoShape">
                <a:avLst/>
              </a:prstTxWarp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en-US" sz="1100" dirty="0">
                  <a:latin typeface="Consolas" panose="020B0609020204030204" pitchFamily="49" charset="0"/>
                  <a:cs typeface="Consolas" panose="020B0609020204030204" pitchFamily="49" charset="0"/>
                </a:rPr>
                <a:t>yMin</a:t>
              </a:r>
              <a:endParaRPr lang="en-US" sz="1400" dirty="0">
                <a:solidFill>
                  <a:schemeClr val="hlink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B2ED1CF-95F9-1C1F-3DC6-6897DB4BE8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66725" y="6317563"/>
              <a:ext cx="1416272" cy="262252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 wrap="square" lIns="92075" tIns="46038" rIns="92075" bIns="46038">
              <a:prstTxWarp prst="textNoShape">
                <a:avLst/>
              </a:prstTxWarp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en-US" sz="1100" dirty="0">
                  <a:solidFill>
                    <a:schemeClr val="hlink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xMax</a:t>
              </a:r>
              <a:endParaRPr lang="en-US" sz="1400" dirty="0">
                <a:solidFill>
                  <a:schemeClr val="hlink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A9D5F29-C1FD-E553-6C15-4DB734D09C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64655" y="4355625"/>
              <a:ext cx="713278" cy="262252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 wrap="square" lIns="92075" tIns="46038" rIns="92075" bIns="46038">
              <a:prstTxWarp prst="textNoShape">
                <a:avLst/>
              </a:prstTxWarp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en-US" sz="1100" dirty="0">
                  <a:latin typeface="Consolas" panose="020B0609020204030204" pitchFamily="49" charset="0"/>
                  <a:cs typeface="Consolas" panose="020B0609020204030204" pitchFamily="49" charset="0"/>
                </a:rPr>
                <a:t>yMax</a:t>
              </a:r>
              <a:endParaRPr lang="en-US" sz="1400" dirty="0">
                <a:solidFill>
                  <a:schemeClr val="hlink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E60FA95-2A03-DEE8-E1D8-50BE76BD7DA4}"/>
                </a:ext>
              </a:extLst>
            </p:cNvPr>
            <p:cNvSpPr/>
            <p:nvPr/>
          </p:nvSpPr>
          <p:spPr bwMode="auto">
            <a:xfrm>
              <a:off x="7437863" y="6637666"/>
              <a:ext cx="646771" cy="209183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charset="0"/>
                <a:ea typeface="ＭＳ Ｐゴシック" charset="-128"/>
                <a:cs typeface="ＭＳ Ｐゴシック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95697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visualization</a:t>
            </a:r>
            <a:endParaRPr kumimoji="0" lang="en-US"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90B53BC8-2B8B-58FA-128A-5D7BC35C127B}"/>
              </a:ext>
            </a:extLst>
          </p:cNvPr>
          <p:cNvSpPr txBox="1">
            <a:spLocks noChangeArrowheads="1"/>
          </p:cNvSpPr>
          <p:nvPr/>
        </p:nvSpPr>
        <p:spPr>
          <a:xfrm>
            <a:off x="561973" y="741348"/>
            <a:ext cx="8382001" cy="512089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rgbClr val="003399"/>
              </a:buClr>
              <a:buSzPct val="50000"/>
              <a:buFont typeface="Monotype Sorts" charset="2"/>
              <a:defRPr kumimoji="1">
                <a:solidFill>
                  <a:srgbClr val="003399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346075" indent="-231775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627063" indent="-166688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147763" indent="-40481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charset="2"/>
              <a:buChar char="!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5398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19970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4542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9114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3686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Given: Geographical coordinates of 13000+ cities and villages (with population &gt; 500)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kumimoji="0"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Task: Make the data visible</a:t>
            </a:r>
          </a:p>
        </p:txBody>
      </p:sp>
      <p:sp>
        <p:nvSpPr>
          <p:cNvPr id="3" name="Rectangle 8">
            <a:extLst>
              <a:ext uri="{FF2B5EF4-FFF2-40B4-BE49-F238E27FC236}">
                <a16:creationId xmlns:a16="http://schemas.microsoft.com/office/drawing/2014/main" id="{D79508D8-B391-3B4F-1903-CBF6820C36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512" y="1534892"/>
            <a:ext cx="4003665" cy="4695787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08000" tIns="72000" rIns="0" bIns="262800" anchor="t" anchorCtr="0"/>
          <a:lstStyle/>
          <a:p>
            <a:r>
              <a:rPr lang="en-US" sz="1200" dirty="0">
                <a:solidFill>
                  <a:srgbClr val="3F5FB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Reads data points (geographical coordinates) from a file, </a:t>
            </a:r>
          </a:p>
          <a:p>
            <a:r>
              <a:rPr lang="en-US" sz="1200" dirty="0">
                <a:solidFill>
                  <a:srgbClr val="3F5FB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   and draws them. */</a:t>
            </a:r>
          </a:p>
          <a:p>
            <a:r>
              <a:rPr lang="en-US" sz="12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Uses classes </a:t>
            </a:r>
            <a:r>
              <a:rPr lang="en-US" sz="1100" dirty="0">
                <a:solidFill>
                  <a:srgbClr val="00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US" sz="12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100" dirty="0">
                <a:solidFill>
                  <a:srgbClr val="00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StdDraw</a:t>
            </a:r>
            <a:endParaRPr lang="en-US" sz="1200" dirty="0">
              <a:solidFill>
                <a:srgbClr val="0066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public class PlotMap {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public static void main(String[] args) {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Sets the canvass physical dimensions to some</a:t>
            </a:r>
            <a:br>
              <a:rPr lang="en-US" sz="12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// fixed “landscape” frame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latin typeface="Consolas"/>
                <a:cs typeface="Consolas"/>
              </a:rPr>
              <a:t>StdDraw.setCanvasSize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(1000,800);</a:t>
            </a:r>
          </a:p>
          <a:p>
            <a:endParaRPr lang="en-US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Scales the canvass logical dimensions according</a:t>
            </a:r>
          </a:p>
          <a:p>
            <a:r>
              <a:rPr lang="en-US" sz="12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// to the min and max values in the data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  In in = new In(args[0]); </a:t>
            </a:r>
            <a:r>
              <a:rPr lang="en-US" sz="11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in: represents the given file</a:t>
            </a:r>
            <a:endParaRPr lang="en-US" sz="1200" dirty="0">
              <a:solidFill>
                <a:srgbClr val="00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  double xMin = in.readDouble(); 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  double yMin = in.readDouble();  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  double xMax = in.readDouble();   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  double yMax = in.readDouble(); 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latin typeface="Consolas"/>
                <a:cs typeface="Consolas"/>
              </a:rPr>
              <a:t>StdDraw.setXscale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(xMin, xMax);       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latin typeface="Consolas"/>
                <a:cs typeface="Consolas"/>
              </a:rPr>
              <a:t>StdDraw.setYscale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(yMin, yMax);</a:t>
            </a:r>
          </a:p>
          <a:p>
            <a:endParaRPr lang="en-US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Draws the data points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  while (!in.isEmpty()) {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100" dirty="0">
                <a:solidFill>
                  <a:srgbClr val="0000FF"/>
                </a:solidFill>
                <a:latin typeface="Consolas"/>
                <a:cs typeface="Consolas"/>
              </a:rPr>
              <a:t>StdDraw.point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(in.readDouble(),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in.readDouble());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102458A-51DE-EEA6-8DD1-D0BC212C15FC}"/>
              </a:ext>
            </a:extLst>
          </p:cNvPr>
          <p:cNvGrpSpPr/>
          <p:nvPr/>
        </p:nvGrpSpPr>
        <p:grpSpPr>
          <a:xfrm>
            <a:off x="4650245" y="4134626"/>
            <a:ext cx="4732752" cy="2712223"/>
            <a:chOff x="4650245" y="4134626"/>
            <a:chExt cx="4732752" cy="271222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0265A87-B4F7-69A7-EDD1-2E17D14AC1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0245" y="6330810"/>
              <a:ext cx="1416272" cy="262252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 wrap="square" lIns="92075" tIns="46038" rIns="92075" bIns="46038">
              <a:prstTxWarp prst="textNoShape">
                <a:avLst/>
              </a:prstTxWarp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en-US" sz="1100" dirty="0">
                  <a:solidFill>
                    <a:schemeClr val="hlink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xMin</a:t>
              </a:r>
              <a:endParaRPr lang="en-US" sz="1400" dirty="0">
                <a:solidFill>
                  <a:schemeClr val="hlink"/>
                </a:solidFill>
                <a:latin typeface="Times New Roman"/>
                <a:cs typeface="Times New Roman"/>
              </a:endParaRPr>
            </a:p>
          </p:txBody>
        </p:sp>
        <p:pic>
          <p:nvPicPr>
            <p:cNvPr id="5" name="Picture 10" descr="Picture 6">
              <a:extLst>
                <a:ext uri="{FF2B5EF4-FFF2-40B4-BE49-F238E27FC236}">
                  <a16:creationId xmlns:a16="http://schemas.microsoft.com/office/drawing/2014/main" id="{00184C18-1441-4017-D58E-4D07DB1B62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755433" y="4424953"/>
              <a:ext cx="3609222" cy="189628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4FAD07A-1202-7783-62D8-0CF0F3A847F6}"/>
                </a:ext>
              </a:extLst>
            </p:cNvPr>
            <p:cNvSpPr/>
            <p:nvPr/>
          </p:nvSpPr>
          <p:spPr>
            <a:xfrm>
              <a:off x="4732893" y="4134626"/>
              <a:ext cx="3631762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spcBef>
                  <a:spcPts val="600"/>
                </a:spcBef>
              </a:pPr>
              <a:r>
                <a:rPr lang="en-US" sz="12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1200 by 800 pixels canvas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F774D6D-C0BA-E6D4-2C85-D1F9C0515A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53408" y="6107677"/>
              <a:ext cx="713278" cy="262252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 wrap="square" lIns="92075" tIns="46038" rIns="92075" bIns="46038">
              <a:prstTxWarp prst="textNoShape">
                <a:avLst/>
              </a:prstTxWarp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en-US" sz="1100" dirty="0">
                  <a:latin typeface="Consolas" panose="020B0609020204030204" pitchFamily="49" charset="0"/>
                  <a:cs typeface="Consolas" panose="020B0609020204030204" pitchFamily="49" charset="0"/>
                </a:rPr>
                <a:t>yMin</a:t>
              </a:r>
              <a:endParaRPr lang="en-US" sz="1400" dirty="0">
                <a:solidFill>
                  <a:schemeClr val="hlink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C25F485-E65E-4C01-D047-411751928B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66725" y="6317563"/>
              <a:ext cx="1416272" cy="262252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 wrap="square" lIns="92075" tIns="46038" rIns="92075" bIns="46038">
              <a:prstTxWarp prst="textNoShape">
                <a:avLst/>
              </a:prstTxWarp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en-US" sz="1100" dirty="0">
                  <a:solidFill>
                    <a:schemeClr val="hlink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xMax</a:t>
              </a:r>
              <a:endParaRPr lang="en-US" sz="1400" dirty="0">
                <a:solidFill>
                  <a:schemeClr val="hlink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429AC79-4462-F67E-C9D0-5D9B3D8968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64655" y="4355625"/>
              <a:ext cx="713278" cy="262252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 wrap="square" lIns="92075" tIns="46038" rIns="92075" bIns="46038">
              <a:prstTxWarp prst="textNoShape">
                <a:avLst/>
              </a:prstTxWarp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en-US" sz="1100" dirty="0">
                  <a:latin typeface="Consolas" panose="020B0609020204030204" pitchFamily="49" charset="0"/>
                  <a:cs typeface="Consolas" panose="020B0609020204030204" pitchFamily="49" charset="0"/>
                </a:rPr>
                <a:t>yMax</a:t>
              </a:r>
              <a:endParaRPr lang="en-US" sz="1400" dirty="0">
                <a:solidFill>
                  <a:schemeClr val="hlink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EB43652-53BD-2BA3-5BED-043559ADDE60}"/>
                </a:ext>
              </a:extLst>
            </p:cNvPr>
            <p:cNvSpPr/>
            <p:nvPr/>
          </p:nvSpPr>
          <p:spPr bwMode="auto">
            <a:xfrm>
              <a:off x="7437863" y="6637666"/>
              <a:ext cx="646771" cy="209183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charset="0"/>
                <a:ea typeface="ＭＳ Ｐゴシック" charset="-128"/>
                <a:cs typeface="ＭＳ Ｐゴシック" charset="-128"/>
              </a:endParaRPr>
            </a:p>
          </p:txBody>
        </p:sp>
      </p:grpSp>
      <p:sp>
        <p:nvSpPr>
          <p:cNvPr id="2" name="Rectangle 10">
            <a:extLst>
              <a:ext uri="{FF2B5EF4-FFF2-40B4-BE49-F238E27FC236}">
                <a16:creationId xmlns:a16="http://schemas.microsoft.com/office/drawing/2014/main" id="{0F08CF89-F7CE-9364-5344-C2EDEE09FB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1493" y="1888143"/>
            <a:ext cx="3572714" cy="1988942"/>
          </a:xfrm>
          <a:prstGeom prst="rect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tx1">
                <a:alpha val="2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lIns="182880" tIns="91440" rIns="72000" bIns="91440" anchor="t" anchorCtr="0">
            <a:prstTxWarp prst="textNoShape">
              <a:avLst/>
            </a:prstTxWarp>
            <a:noAutofit/>
          </a:bodyPr>
          <a:lstStyle/>
          <a:p>
            <a:pPr>
              <a:spcBef>
                <a:spcPts val="300"/>
              </a:spcBef>
            </a:pPr>
            <a:r>
              <a:rPr lang="en-US" sz="1200" dirty="0">
                <a:latin typeface="Consolas"/>
                <a:ea typeface="Menlo"/>
                <a:cs typeface="Consolas"/>
              </a:rPr>
              <a:t>% </a:t>
            </a:r>
            <a:r>
              <a:rPr lang="en-US" sz="1200" b="1" dirty="0">
                <a:latin typeface="Consolas"/>
                <a:ea typeface="Menlo"/>
                <a:cs typeface="Consolas"/>
              </a:rPr>
              <a:t>more USA.txt</a:t>
            </a:r>
          </a:p>
          <a:p>
            <a:pPr>
              <a:spcBef>
                <a:spcPts val="300"/>
              </a:spcBef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/>
                <a:ea typeface="Menlo"/>
                <a:cs typeface="Consolas"/>
              </a:rPr>
              <a:t>669905.0 247205.0 1244962.0 700000.0</a:t>
            </a:r>
          </a:p>
          <a:p>
            <a:pPr>
              <a:spcBef>
                <a:spcPts val="300"/>
              </a:spcBef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/>
                <a:ea typeface="Menlo"/>
                <a:cs typeface="Consolas"/>
              </a:rPr>
              <a:t> 1097038.8890   245552.7780</a:t>
            </a:r>
          </a:p>
          <a:p>
            <a:pPr>
              <a:spcBef>
                <a:spcPts val="300"/>
              </a:spcBef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/>
                <a:ea typeface="Menlo"/>
                <a:cs typeface="Consolas"/>
              </a:rPr>
              <a:t> 1103961.1110   247133.3330</a:t>
            </a:r>
          </a:p>
          <a:p>
            <a:pPr>
              <a:spcBef>
                <a:spcPts val="300"/>
              </a:spcBef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/>
                <a:ea typeface="Menlo"/>
                <a:cs typeface="Consolas"/>
              </a:rPr>
              <a:t> 1104677.7780   247205.5560</a:t>
            </a:r>
          </a:p>
          <a:p>
            <a:pPr>
              <a:spcBef>
                <a:spcPts val="300"/>
              </a:spcBef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/>
                <a:ea typeface="Menlo"/>
                <a:cs typeface="Consolas"/>
              </a:rPr>
              <a:t> 1108586.1110   249238.8890</a:t>
            </a:r>
          </a:p>
          <a:p>
            <a:pPr>
              <a:spcBef>
                <a:spcPts val="300"/>
              </a:spcBef>
            </a:pPr>
            <a:r>
              <a:rPr lang="en-US" sz="1200" dirty="0">
                <a:latin typeface="Consolas"/>
                <a:ea typeface="Menlo"/>
                <a:cs typeface="Consolas"/>
              </a:rPr>
              <a:t> ...</a:t>
            </a:r>
          </a:p>
          <a:p>
            <a:pPr>
              <a:spcBef>
                <a:spcPts val="300"/>
              </a:spcBef>
            </a:pPr>
            <a:r>
              <a:rPr lang="en-US" sz="1200" dirty="0">
                <a:latin typeface="Consolas"/>
                <a:ea typeface="Menlo"/>
                <a:cs typeface="Consolas"/>
              </a:rPr>
              <a:t> % </a:t>
            </a:r>
            <a:r>
              <a:rPr lang="en-US" sz="1200" b="1" dirty="0">
                <a:latin typeface="Consolas"/>
                <a:ea typeface="Menlo"/>
                <a:cs typeface="Consolas"/>
              </a:rPr>
              <a:t>java PlotMap &lt; USA.txt</a:t>
            </a:r>
          </a:p>
          <a:p>
            <a:pPr>
              <a:spcBef>
                <a:spcPts val="300"/>
              </a:spcBef>
            </a:pPr>
            <a:endParaRPr lang="en-US" sz="1200" dirty="0">
              <a:latin typeface="Consolas"/>
              <a:ea typeface="Menlo"/>
              <a:cs typeface="Consolas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1A433C9-9B92-2448-13E8-12A1170EAEE7}"/>
              </a:ext>
            </a:extLst>
          </p:cNvPr>
          <p:cNvGrpSpPr/>
          <p:nvPr/>
        </p:nvGrpSpPr>
        <p:grpSpPr>
          <a:xfrm>
            <a:off x="6066517" y="1303740"/>
            <a:ext cx="3673801" cy="813966"/>
            <a:chOff x="5807988" y="1425667"/>
            <a:chExt cx="3673801" cy="81396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49C5037-DBBA-2D9E-8022-645C334A82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07988" y="1425667"/>
              <a:ext cx="3673801" cy="462307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 wrap="square" lIns="92075" tIns="46038" rIns="92075" bIns="46038">
              <a:prstTxWarp prst="textNoShape">
                <a:avLst/>
              </a:prstTxWarp>
              <a:spAutoFit/>
            </a:bodyPr>
            <a:lstStyle/>
            <a:p>
              <a:pPr>
                <a:spcBef>
                  <a:spcPts val="0"/>
                </a:spcBef>
              </a:pPr>
              <a:r>
                <a:rPr lang="en-US" sz="1200" dirty="0">
                  <a:solidFill>
                    <a:schemeClr val="hlink"/>
                  </a:solidFill>
                  <a:latin typeface="Times New Roman"/>
                  <a:cs typeface="Times New Roman"/>
                </a:rPr>
                <a:t>convention: first 4 values are the</a:t>
              </a:r>
            </a:p>
            <a:p>
              <a:pPr>
                <a:spcBef>
                  <a:spcPts val="0"/>
                </a:spcBef>
              </a:pPr>
              <a:r>
                <a:rPr lang="en-US" sz="1200" dirty="0">
                  <a:solidFill>
                    <a:schemeClr val="hlink"/>
                  </a:solidFill>
                  <a:latin typeface="Times New Roman"/>
                  <a:cs typeface="Times New Roman"/>
                </a:rPr>
                <a:t>data’s </a:t>
              </a:r>
              <a:r>
                <a:rPr lang="en-US" sz="1200" i="1" dirty="0">
                  <a:solidFill>
                    <a:schemeClr val="hlink"/>
                  </a:solidFill>
                  <a:latin typeface="Times New Roman"/>
                  <a:cs typeface="Times New Roman"/>
                </a:rPr>
                <a:t>xMin</a:t>
              </a:r>
              <a:r>
                <a:rPr lang="en-US" sz="1200" dirty="0">
                  <a:solidFill>
                    <a:schemeClr val="hlink"/>
                  </a:solidFill>
                  <a:latin typeface="Times New Roman"/>
                  <a:cs typeface="Times New Roman"/>
                </a:rPr>
                <a:t>, </a:t>
              </a:r>
              <a:r>
                <a:rPr lang="en-US" sz="1200" i="1" dirty="0">
                  <a:solidFill>
                    <a:schemeClr val="hlink"/>
                  </a:solidFill>
                  <a:latin typeface="Times New Roman"/>
                  <a:cs typeface="Times New Roman"/>
                </a:rPr>
                <a:t>yMin</a:t>
              </a:r>
              <a:r>
                <a:rPr lang="en-US" sz="1200" dirty="0">
                  <a:solidFill>
                    <a:schemeClr val="hlink"/>
                  </a:solidFill>
                  <a:latin typeface="Times New Roman"/>
                  <a:cs typeface="Times New Roman"/>
                </a:rPr>
                <a:t>, </a:t>
              </a:r>
              <a:r>
                <a:rPr lang="en-US" sz="1200" i="1" dirty="0">
                  <a:solidFill>
                    <a:schemeClr val="hlink"/>
                  </a:solidFill>
                  <a:latin typeface="Times New Roman"/>
                  <a:cs typeface="Times New Roman"/>
                </a:rPr>
                <a:t>xMax</a:t>
              </a:r>
              <a:r>
                <a:rPr lang="en-US" sz="1200" dirty="0">
                  <a:solidFill>
                    <a:schemeClr val="hlink"/>
                  </a:solidFill>
                  <a:latin typeface="Times New Roman"/>
                  <a:cs typeface="Times New Roman"/>
                </a:rPr>
                <a:t>, </a:t>
              </a:r>
              <a:r>
                <a:rPr lang="en-US" sz="1200" i="1" dirty="0">
                  <a:solidFill>
                    <a:schemeClr val="hlink"/>
                  </a:solidFill>
                  <a:latin typeface="Times New Roman"/>
                  <a:cs typeface="Times New Roman"/>
                </a:rPr>
                <a:t>yMax</a:t>
              </a:r>
            </a:p>
          </p:txBody>
        </p:sp>
        <p:sp>
          <p:nvSpPr>
            <p:cNvPr id="12" name="Line 6">
              <a:extLst>
                <a:ext uri="{FF2B5EF4-FFF2-40B4-BE49-F238E27FC236}">
                  <a16:creationId xmlns:a16="http://schemas.microsoft.com/office/drawing/2014/main" id="{1B8BBED8-470F-F4E5-C412-B066AD95BD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06774" y="1887974"/>
              <a:ext cx="11480" cy="351659"/>
            </a:xfrm>
            <a:prstGeom prst="line">
              <a:avLst/>
            </a:prstGeom>
            <a:noFill/>
            <a:ln w="15875">
              <a:solidFill>
                <a:schemeClr val="bg1">
                  <a:lumMod val="50000"/>
                </a:schemeClr>
              </a:solidFill>
              <a:round/>
              <a:headEnd/>
              <a:tailEnd type="triangle" w="lg" len="lg"/>
            </a:ln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48704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dirty="0">
                <a:ea typeface="ＭＳ Ｐゴシック" charset="-128"/>
                <a:cs typeface="ＭＳ Ｐゴシック" charset="-128"/>
              </a:rPr>
              <a:t>The big picture</a:t>
            </a:r>
          </a:p>
        </p:txBody>
      </p:sp>
      <p:sp>
        <p:nvSpPr>
          <p:cNvPr id="17412" name="Rectangle 3"/>
          <p:cNvSpPr>
            <a:spLocks noChangeArrowheads="1"/>
          </p:cNvSpPr>
          <p:nvPr/>
        </p:nvSpPr>
        <p:spPr bwMode="auto">
          <a:xfrm>
            <a:off x="3832225" y="2590800"/>
            <a:ext cx="1150938" cy="5334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dirty="0">
                <a:latin typeface="Times New Roman"/>
                <a:cs typeface="Times New Roman"/>
              </a:rPr>
              <a:t>objects</a:t>
            </a:r>
          </a:p>
        </p:txBody>
      </p:sp>
      <p:sp>
        <p:nvSpPr>
          <p:cNvPr id="17413" name="Rectangle 4"/>
          <p:cNvSpPr>
            <a:spLocks noChangeArrowheads="1"/>
          </p:cNvSpPr>
          <p:nvPr/>
        </p:nvSpPr>
        <p:spPr bwMode="auto">
          <a:xfrm>
            <a:off x="3322881" y="4191000"/>
            <a:ext cx="2085488" cy="5334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dirty="0">
                <a:latin typeface="Times New Roman"/>
                <a:cs typeface="Times New Roman"/>
              </a:rPr>
              <a:t>functions</a:t>
            </a:r>
          </a:p>
        </p:txBody>
      </p:sp>
      <p:sp>
        <p:nvSpPr>
          <p:cNvPr id="17415" name="Rectangle 6"/>
          <p:cNvSpPr>
            <a:spLocks noChangeArrowheads="1"/>
          </p:cNvSpPr>
          <p:nvPr/>
        </p:nvSpPr>
        <p:spPr bwMode="auto">
          <a:xfrm>
            <a:off x="3676332" y="3657600"/>
            <a:ext cx="1378585" cy="5334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dirty="0">
                <a:latin typeface="Times New Roman"/>
                <a:cs typeface="Times New Roman"/>
              </a:rPr>
              <a:t>arrays</a:t>
            </a:r>
          </a:p>
        </p:txBody>
      </p:sp>
      <p:sp>
        <p:nvSpPr>
          <p:cNvPr id="17416" name="Rectangle 7"/>
          <p:cNvSpPr>
            <a:spLocks noChangeArrowheads="1"/>
          </p:cNvSpPr>
          <p:nvPr/>
        </p:nvSpPr>
        <p:spPr bwMode="auto">
          <a:xfrm>
            <a:off x="2917825" y="4724400"/>
            <a:ext cx="2895600" cy="5334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dirty="0">
                <a:latin typeface="Times New Roman"/>
                <a:cs typeface="Times New Roman"/>
              </a:rPr>
              <a:t>conditionals and loops</a:t>
            </a:r>
          </a:p>
        </p:txBody>
      </p:sp>
      <p:sp>
        <p:nvSpPr>
          <p:cNvPr id="17417" name="Rectangle 8"/>
          <p:cNvSpPr>
            <a:spLocks noChangeArrowheads="1"/>
          </p:cNvSpPr>
          <p:nvPr/>
        </p:nvSpPr>
        <p:spPr bwMode="auto">
          <a:xfrm>
            <a:off x="3222625" y="5257800"/>
            <a:ext cx="1139825" cy="5334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dirty="0">
                <a:latin typeface="Times New Roman"/>
                <a:cs typeface="Times New Roman"/>
              </a:rPr>
              <a:t>Math</a:t>
            </a:r>
          </a:p>
        </p:txBody>
      </p:sp>
      <p:sp>
        <p:nvSpPr>
          <p:cNvPr id="17418" name="Rectangle 9"/>
          <p:cNvSpPr>
            <a:spLocks noChangeArrowheads="1"/>
          </p:cNvSpPr>
          <p:nvPr/>
        </p:nvSpPr>
        <p:spPr bwMode="auto">
          <a:xfrm>
            <a:off x="4362450" y="5257800"/>
            <a:ext cx="1150938" cy="5334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dirty="0">
                <a:latin typeface="Times New Roman"/>
                <a:cs typeface="Times New Roman"/>
              </a:rPr>
              <a:t>text I/O</a:t>
            </a:r>
          </a:p>
        </p:txBody>
      </p:sp>
      <p:sp>
        <p:nvSpPr>
          <p:cNvPr id="17419" name="Rectangle 10"/>
          <p:cNvSpPr>
            <a:spLocks noChangeArrowheads="1"/>
          </p:cNvSpPr>
          <p:nvPr/>
        </p:nvSpPr>
        <p:spPr bwMode="auto">
          <a:xfrm>
            <a:off x="4365625" y="5791200"/>
            <a:ext cx="2051051" cy="5334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he-IL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variables</a:t>
            </a:r>
          </a:p>
        </p:txBody>
      </p:sp>
      <p:sp>
        <p:nvSpPr>
          <p:cNvPr id="17420" name="Rectangle 11"/>
          <p:cNvSpPr>
            <a:spLocks noChangeArrowheads="1"/>
          </p:cNvSpPr>
          <p:nvPr/>
        </p:nvSpPr>
        <p:spPr bwMode="auto">
          <a:xfrm>
            <a:off x="2161008" y="5791200"/>
            <a:ext cx="2201442" cy="5334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dirty="0">
                <a:latin typeface="Times New Roman"/>
                <a:cs typeface="Times New Roman"/>
              </a:rPr>
              <a:t>primitive data types</a:t>
            </a:r>
          </a:p>
        </p:txBody>
      </p:sp>
      <p:sp>
        <p:nvSpPr>
          <p:cNvPr id="17422" name="Oval 14"/>
          <p:cNvSpPr>
            <a:spLocks noChangeArrowheads="1"/>
          </p:cNvSpPr>
          <p:nvPr/>
        </p:nvSpPr>
        <p:spPr bwMode="auto">
          <a:xfrm>
            <a:off x="1129228" y="838200"/>
            <a:ext cx="6776093" cy="1752600"/>
          </a:xfrm>
          <a:prstGeom prst="ellipse">
            <a:avLst/>
          </a:prstGeom>
          <a:solidFill>
            <a:schemeClr val="bg1">
              <a:lumMod val="65000"/>
              <a:alpha val="50000"/>
            </a:schemeClr>
          </a:solidFill>
          <a:ln w="9525">
            <a:noFill/>
            <a:round/>
            <a:headEnd/>
            <a:tailEnd type="non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 dirty="0">
              <a:latin typeface="Times New Roman"/>
              <a:cs typeface="Times New Roman"/>
            </a:endParaRPr>
          </a:p>
          <a:p>
            <a:pPr algn="ctr"/>
            <a:endParaRPr lang="en-US" sz="1600" dirty="0">
              <a:latin typeface="Times New Roman"/>
              <a:cs typeface="Times New Roman"/>
            </a:endParaRPr>
          </a:p>
          <a:p>
            <a:pPr algn="ctr"/>
            <a:endParaRPr lang="en-US" sz="1600" dirty="0">
              <a:latin typeface="Times New Roman"/>
              <a:cs typeface="Times New Roman"/>
            </a:endParaRPr>
          </a:p>
          <a:p>
            <a:pPr algn="ctr"/>
            <a:r>
              <a:rPr lang="en-US" sz="2000" dirty="0">
                <a:latin typeface="Times New Roman"/>
                <a:cs typeface="Times New Roman"/>
              </a:rPr>
              <a:t>any program you may want to write</a:t>
            </a:r>
          </a:p>
        </p:txBody>
      </p:sp>
      <p:sp>
        <p:nvSpPr>
          <p:cNvPr id="17423" name="Rectangle 15"/>
          <p:cNvSpPr>
            <a:spLocks noChangeArrowheads="1"/>
          </p:cNvSpPr>
          <p:nvPr/>
        </p:nvSpPr>
        <p:spPr bwMode="auto">
          <a:xfrm>
            <a:off x="152400" y="838200"/>
            <a:ext cx="8839200" cy="9144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 type="non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" name="Rectangle 5">
            <a:extLst>
              <a:ext uri="{FF2B5EF4-FFF2-40B4-BE49-F238E27FC236}">
                <a16:creationId xmlns:a16="http://schemas.microsoft.com/office/drawing/2014/main" id="{FDB6D5D0-1D58-A3E5-1E95-A14BB1E4E5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7872" y="3124200"/>
            <a:ext cx="3239439" cy="5334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dirty="0">
                <a:latin typeface="Times New Roman"/>
                <a:cs typeface="Times New Roman"/>
              </a:rPr>
              <a:t>handling text, graphics, sound</a:t>
            </a:r>
          </a:p>
        </p:txBody>
      </p:sp>
    </p:spTree>
    <p:extLst>
      <p:ext uri="{BB962C8B-B14F-4D97-AF65-F5344CB8AC3E}">
        <p14:creationId xmlns:p14="http://schemas.microsoft.com/office/powerpoint/2010/main" val="40895740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visualization</a:t>
            </a:r>
            <a:endParaRPr kumimoji="0"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102458A-51DE-EEA6-8DD1-D0BC212C15FC}"/>
              </a:ext>
            </a:extLst>
          </p:cNvPr>
          <p:cNvGrpSpPr/>
          <p:nvPr/>
        </p:nvGrpSpPr>
        <p:grpSpPr>
          <a:xfrm>
            <a:off x="4650245" y="4134626"/>
            <a:ext cx="4732752" cy="2712223"/>
            <a:chOff x="4650245" y="4134626"/>
            <a:chExt cx="4732752" cy="271222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0265A87-B4F7-69A7-EDD1-2E17D14AC1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50245" y="6330810"/>
              <a:ext cx="1416272" cy="262252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 wrap="square" lIns="92075" tIns="46038" rIns="92075" bIns="46038">
              <a:prstTxWarp prst="textNoShape">
                <a:avLst/>
              </a:prstTxWarp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en-US" sz="1100" dirty="0">
                  <a:solidFill>
                    <a:schemeClr val="hlink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xMin</a:t>
              </a:r>
              <a:endParaRPr lang="en-US" sz="1400" dirty="0">
                <a:solidFill>
                  <a:schemeClr val="hlink"/>
                </a:solidFill>
                <a:latin typeface="Times New Roman"/>
                <a:cs typeface="Times New Roman"/>
              </a:endParaRPr>
            </a:p>
          </p:txBody>
        </p:sp>
        <p:pic>
          <p:nvPicPr>
            <p:cNvPr id="5" name="Picture 10" descr="Picture 6">
              <a:extLst>
                <a:ext uri="{FF2B5EF4-FFF2-40B4-BE49-F238E27FC236}">
                  <a16:creationId xmlns:a16="http://schemas.microsoft.com/office/drawing/2014/main" id="{00184C18-1441-4017-D58E-4D07DB1B62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4755433" y="4424953"/>
              <a:ext cx="3609222" cy="189628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4FAD07A-1202-7783-62D8-0CF0F3A847F6}"/>
                </a:ext>
              </a:extLst>
            </p:cNvPr>
            <p:cNvSpPr/>
            <p:nvPr/>
          </p:nvSpPr>
          <p:spPr>
            <a:xfrm>
              <a:off x="4732893" y="4134626"/>
              <a:ext cx="3631762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spcBef>
                  <a:spcPts val="600"/>
                </a:spcBef>
              </a:pPr>
              <a:r>
                <a:rPr lang="en-US" sz="12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1200 by 800 pixels canvas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7F774D6D-C0BA-E6D4-2C85-D1F9C0515A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53408" y="6107677"/>
              <a:ext cx="713278" cy="262252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 wrap="square" lIns="92075" tIns="46038" rIns="92075" bIns="46038">
              <a:prstTxWarp prst="textNoShape">
                <a:avLst/>
              </a:prstTxWarp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en-US" sz="1100" dirty="0">
                  <a:latin typeface="Consolas" panose="020B0609020204030204" pitchFamily="49" charset="0"/>
                  <a:cs typeface="Consolas" panose="020B0609020204030204" pitchFamily="49" charset="0"/>
                </a:rPr>
                <a:t>yMin</a:t>
              </a:r>
              <a:endParaRPr lang="en-US" sz="1400" dirty="0">
                <a:solidFill>
                  <a:schemeClr val="hlink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C25F485-E65E-4C01-D047-411751928B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66725" y="6317563"/>
              <a:ext cx="1416272" cy="262252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 wrap="square" lIns="92075" tIns="46038" rIns="92075" bIns="46038">
              <a:prstTxWarp prst="textNoShape">
                <a:avLst/>
              </a:prstTxWarp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en-US" sz="1100" dirty="0">
                  <a:solidFill>
                    <a:schemeClr val="hlink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xMax</a:t>
              </a:r>
              <a:endParaRPr lang="en-US" sz="1400" dirty="0">
                <a:solidFill>
                  <a:schemeClr val="hlink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C429AC79-4462-F67E-C9D0-5D9B3D8968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64655" y="4355625"/>
              <a:ext cx="713278" cy="262252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 wrap="square" lIns="92075" tIns="46038" rIns="92075" bIns="46038">
              <a:prstTxWarp prst="textNoShape">
                <a:avLst/>
              </a:prstTxWarp>
              <a:spAutoFit/>
            </a:bodyPr>
            <a:lstStyle/>
            <a:p>
              <a:pPr>
                <a:spcBef>
                  <a:spcPts val="600"/>
                </a:spcBef>
              </a:pPr>
              <a:r>
                <a:rPr lang="en-US" sz="1100" dirty="0">
                  <a:latin typeface="Consolas" panose="020B0609020204030204" pitchFamily="49" charset="0"/>
                  <a:cs typeface="Consolas" panose="020B0609020204030204" pitchFamily="49" charset="0"/>
                </a:rPr>
                <a:t>yMax</a:t>
              </a:r>
              <a:endParaRPr lang="en-US" sz="1400" dirty="0">
                <a:solidFill>
                  <a:schemeClr val="hlink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EB43652-53BD-2BA3-5BED-043559ADDE60}"/>
                </a:ext>
              </a:extLst>
            </p:cNvPr>
            <p:cNvSpPr/>
            <p:nvPr/>
          </p:nvSpPr>
          <p:spPr bwMode="auto">
            <a:xfrm>
              <a:off x="7437863" y="6637666"/>
              <a:ext cx="646771" cy="209183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charset="0"/>
                <a:ea typeface="ＭＳ Ｐゴシック" charset="-128"/>
                <a:cs typeface="ＭＳ Ｐゴシック" charset="-128"/>
              </a:endParaRPr>
            </a:p>
          </p:txBody>
        </p:sp>
      </p:grpSp>
      <p:sp>
        <p:nvSpPr>
          <p:cNvPr id="14" name="Rectangle 3">
            <a:extLst>
              <a:ext uri="{FF2B5EF4-FFF2-40B4-BE49-F238E27FC236}">
                <a16:creationId xmlns:a16="http://schemas.microsoft.com/office/drawing/2014/main" id="{86F8F3D6-9EDB-7755-48DB-817D3C643F21}"/>
              </a:ext>
            </a:extLst>
          </p:cNvPr>
          <p:cNvSpPr txBox="1">
            <a:spLocks noChangeArrowheads="1"/>
          </p:cNvSpPr>
          <p:nvPr/>
        </p:nvSpPr>
        <p:spPr>
          <a:xfrm>
            <a:off x="4861931" y="722793"/>
            <a:ext cx="3796209" cy="2589119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rgbClr val="003399"/>
              </a:buClr>
              <a:buSzPct val="50000"/>
              <a:buFont typeface="Monotype Sorts" charset="2"/>
              <a:defRPr kumimoji="1">
                <a:solidFill>
                  <a:srgbClr val="003399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346075" indent="-231775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627063" indent="-166688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147763" indent="-40481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charset="2"/>
              <a:buChar char="!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5398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19970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4542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9114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3686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600" u="sng" dirty="0">
                <a:solidFill>
                  <a:schemeClr val="tx1"/>
                </a:solidFill>
                <a:latin typeface="Times New Roman"/>
                <a:cs typeface="Times New Roman"/>
              </a:rPr>
              <a:t>Improvements</a:t>
            </a:r>
          </a:p>
          <a:p>
            <a:pPr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Can we make a good choice for an aspect ratio, instead of the fixed</a:t>
            </a:r>
            <a:br>
              <a:rPr lang="en-US" sz="1600" dirty="0">
                <a:solidFill>
                  <a:schemeClr val="tx1"/>
                </a:solidFill>
                <a:latin typeface="Times New Roman"/>
                <a:cs typeface="Times New Roman"/>
              </a:rPr>
            </a:br>
            <a:r>
              <a:rPr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1200 by 800?</a:t>
            </a:r>
          </a:p>
          <a:p>
            <a:pPr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Should we trust the first 4 min-max values?</a:t>
            </a:r>
          </a:p>
          <a:p>
            <a:pPr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Can we draw the data points randomly, instead of by the order in which they appear in the file?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100000"/>
            </a:pPr>
            <a:r>
              <a:rPr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Tip: To investigate and implement, start by reading all the data points into an array. 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kumimoji="0" lang="en-US" sz="160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51C2AA37-30BA-FF44-560D-81768B474209}"/>
              </a:ext>
            </a:extLst>
          </p:cNvPr>
          <p:cNvSpPr txBox="1">
            <a:spLocks noChangeArrowheads="1"/>
          </p:cNvSpPr>
          <p:nvPr/>
        </p:nvSpPr>
        <p:spPr>
          <a:xfrm>
            <a:off x="561973" y="741348"/>
            <a:ext cx="8382001" cy="512089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rgbClr val="003399"/>
              </a:buClr>
              <a:buSzPct val="50000"/>
              <a:buFont typeface="Monotype Sorts" charset="2"/>
              <a:defRPr kumimoji="1">
                <a:solidFill>
                  <a:srgbClr val="003399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346075" indent="-231775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627063" indent="-166688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147763" indent="-40481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charset="2"/>
              <a:buChar char="!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5398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19970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4542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9114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3686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Given: Geographical coordinates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kumimoji="0"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Task: Make the data visible</a:t>
            </a:r>
          </a:p>
        </p:txBody>
      </p:sp>
      <p:sp>
        <p:nvSpPr>
          <p:cNvPr id="3" name="Rectangle 8">
            <a:extLst>
              <a:ext uri="{FF2B5EF4-FFF2-40B4-BE49-F238E27FC236}">
                <a16:creationId xmlns:a16="http://schemas.microsoft.com/office/drawing/2014/main" id="{2CA150C2-F127-E020-2343-D56975F947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512" y="1534892"/>
            <a:ext cx="4003665" cy="4695787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08000" tIns="72000" rIns="0" bIns="262800" anchor="t" anchorCtr="0"/>
          <a:lstStyle/>
          <a:p>
            <a:r>
              <a:rPr lang="en-US" sz="1200" dirty="0">
                <a:solidFill>
                  <a:srgbClr val="3F5FB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/** Reads data points (geographical coordinates) from a file, </a:t>
            </a:r>
          </a:p>
          <a:p>
            <a:r>
              <a:rPr lang="en-US" sz="1200" dirty="0">
                <a:solidFill>
                  <a:srgbClr val="3F5FB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   and draws them. */</a:t>
            </a:r>
          </a:p>
          <a:p>
            <a:r>
              <a:rPr lang="en-US" sz="12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Uses classes </a:t>
            </a:r>
            <a:r>
              <a:rPr lang="en-US" sz="1100" dirty="0">
                <a:solidFill>
                  <a:srgbClr val="00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US" sz="12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100" dirty="0">
                <a:solidFill>
                  <a:srgbClr val="00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StdDraw</a:t>
            </a:r>
            <a:endParaRPr lang="en-US" sz="1200" dirty="0">
              <a:solidFill>
                <a:srgbClr val="0066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public class PlotMap {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public static void main(String[] args) {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Sets the canvass physical dimensions to some</a:t>
            </a:r>
            <a:br>
              <a:rPr lang="en-US" sz="12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// fixed “landscape” frame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latin typeface="Consolas"/>
                <a:cs typeface="Consolas"/>
              </a:rPr>
              <a:t>StdDraw.setCanvasSize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(1000,800);</a:t>
            </a:r>
          </a:p>
          <a:p>
            <a:endParaRPr lang="en-US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Scales the canvass logical dimensions according</a:t>
            </a:r>
          </a:p>
          <a:p>
            <a:r>
              <a:rPr lang="en-US" sz="12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// to the min and max values in the data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  In in = new In(args[0]); </a:t>
            </a:r>
            <a:r>
              <a:rPr lang="en-US" sz="11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in: represents the given file</a:t>
            </a:r>
            <a:endParaRPr lang="en-US" sz="1200" dirty="0">
              <a:solidFill>
                <a:srgbClr val="0066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  double xMin = in.readDouble(); 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  double yMin = in.readDouble();  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  double xMax = in.readDouble();   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  double yMax = in.readDouble(); 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latin typeface="Consolas"/>
                <a:cs typeface="Consolas"/>
              </a:rPr>
              <a:t>StdDraw.setXscale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(xMin, xMax);       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latin typeface="Consolas"/>
                <a:cs typeface="Consolas"/>
              </a:rPr>
              <a:t>StdDraw.setYscale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(yMin, yMax);</a:t>
            </a:r>
          </a:p>
          <a:p>
            <a:endParaRPr lang="en-US" sz="1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Draws the data points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  while (!in.isEmpty()) {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100" dirty="0">
                <a:solidFill>
                  <a:srgbClr val="0000FF"/>
                </a:solidFill>
                <a:latin typeface="Consolas"/>
                <a:cs typeface="Consolas"/>
              </a:rPr>
              <a:t>StdDraw.point</a:t>
            </a: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(in.readDouble(),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in.readDouble());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8368591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plotting</a:t>
            </a:r>
            <a:endParaRPr kumimoji="0" lang="en-US" dirty="0"/>
          </a:p>
        </p:txBody>
      </p:sp>
      <p:sp>
        <p:nvSpPr>
          <p:cNvPr id="12" name="Slide Number Placeholder 3"/>
          <p:cNvSpPr txBox="1">
            <a:spLocks/>
          </p:cNvSpPr>
          <p:nvPr/>
        </p:nvSpPr>
        <p:spPr bwMode="auto">
          <a:xfrm>
            <a:off x="7101840" y="6654462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kumimoji="1" sz="800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kumimoji="1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kumimoji="1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kumimoji="1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kumimoji="1" kern="1200">
                <a:solidFill>
                  <a:schemeClr val="tx1"/>
                </a:solidFill>
                <a:latin typeface="Comic Sans MS" charset="0"/>
                <a:ea typeface="+mn-ea"/>
                <a:cs typeface="+mn-cs"/>
              </a:defRPr>
            </a:lvl9pPr>
          </a:lstStyle>
          <a:p>
            <a:fld id="{1BF6448B-09A2-AA48-85FA-2D22FB90D141}" type="slidenum">
              <a:rPr lang="en-US" smtClean="0"/>
              <a:pPr/>
              <a:t>21</a:t>
            </a:fld>
            <a:endParaRPr lang="en-US" sz="1400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349EEAC2-755D-9310-F32E-D72C286BD3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3853" y="762305"/>
            <a:ext cx="6268148" cy="4670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rgbClr val="003399"/>
              </a:buClr>
              <a:buSzPct val="50000"/>
              <a:buFont typeface="Monotype Sorts" charset="2"/>
              <a:defRPr kumimoji="1">
                <a:solidFill>
                  <a:srgbClr val="003399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346075" indent="-231775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627063" indent="-166688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147763" indent="-40481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charset="2"/>
              <a:buChar char="!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5398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19970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4542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9114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3686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/>
            <a:r>
              <a:rPr kumimoji="0" lang="en-US" kern="0" dirty="0">
                <a:solidFill>
                  <a:schemeClr val="tx1"/>
                </a:solidFill>
                <a:latin typeface="Times New Roman"/>
                <a:cs typeface="Times New Roman"/>
              </a:rPr>
              <a:t>Plot   </a:t>
            </a:r>
            <a:r>
              <a:rPr kumimoji="0" lang="en-US" sz="2000" i="1" kern="0" dirty="0">
                <a:solidFill>
                  <a:schemeClr val="tx1"/>
                </a:solidFill>
                <a:latin typeface="Times New Roman"/>
                <a:cs typeface="Times New Roman"/>
              </a:rPr>
              <a:t>f </a:t>
            </a:r>
            <a:r>
              <a:rPr kumimoji="0" lang="en-US" sz="2000" kern="0" dirty="0">
                <a:solidFill>
                  <a:schemeClr val="tx1"/>
                </a:solidFill>
                <a:latin typeface="Times New Roman"/>
                <a:cs typeface="Times New Roman"/>
              </a:rPr>
              <a:t>(</a:t>
            </a:r>
            <a:r>
              <a:rPr kumimoji="0" lang="en-US" sz="2000" i="1" kern="0" dirty="0">
                <a:solidFill>
                  <a:schemeClr val="tx1"/>
                </a:solidFill>
                <a:latin typeface="Times New Roman"/>
                <a:cs typeface="Times New Roman"/>
              </a:rPr>
              <a:t>x</a:t>
            </a:r>
            <a:r>
              <a:rPr kumimoji="0" lang="en-US" sz="2000" kern="0" dirty="0">
                <a:solidFill>
                  <a:schemeClr val="tx1"/>
                </a:solidFill>
                <a:latin typeface="Times New Roman"/>
                <a:cs typeface="Times New Roman"/>
              </a:rPr>
              <a:t>) = </a:t>
            </a:r>
            <a:r>
              <a:rPr kumimoji="0" lang="en-US" sz="2000" i="1" kern="0" dirty="0">
                <a:solidFill>
                  <a:schemeClr val="tx1"/>
                </a:solidFill>
                <a:latin typeface="Times New Roman"/>
                <a:cs typeface="Times New Roman"/>
              </a:rPr>
              <a:t>x</a:t>
            </a:r>
            <a:r>
              <a:rPr kumimoji="0" lang="en-US" sz="2000" kern="0" baseline="30000" dirty="0">
                <a:solidFill>
                  <a:schemeClr val="tx1"/>
                </a:solidFill>
                <a:latin typeface="Times New Roman"/>
                <a:cs typeface="Times New Roman"/>
              </a:rPr>
              <a:t>2</a:t>
            </a:r>
            <a:endParaRPr kumimoji="0" lang="en-US" kern="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89E834-C187-71E4-1165-040C5719AD04}"/>
              </a:ext>
            </a:extLst>
          </p:cNvPr>
          <p:cNvGrpSpPr/>
          <p:nvPr/>
        </p:nvGrpSpPr>
        <p:grpSpPr>
          <a:xfrm>
            <a:off x="4166163" y="1944561"/>
            <a:ext cx="3181809" cy="3733281"/>
            <a:chOff x="4930351" y="1790906"/>
            <a:chExt cx="3181809" cy="3733281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30351" y="2360602"/>
              <a:ext cx="2896160" cy="3163585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34" name="Rectangle 33"/>
            <p:cNvSpPr>
              <a:spLocks noChangeArrowheads="1"/>
            </p:cNvSpPr>
            <p:nvPr/>
          </p:nvSpPr>
          <p:spPr bwMode="auto">
            <a:xfrm>
              <a:off x="4930351" y="1790906"/>
              <a:ext cx="3181809" cy="359669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>
                  <a:alpha val="20000"/>
                </a:schemeClr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txBody>
            <a:bodyPr lIns="182880" tIns="91440" rIns="72000" bIns="91440" anchor="t" anchorCtr="0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300"/>
                </a:spcBef>
              </a:pPr>
              <a:r>
                <a:rPr lang="en-US" sz="1200" dirty="0">
                  <a:latin typeface="Consolas"/>
                  <a:ea typeface="Menlo"/>
                  <a:cs typeface="Consolas"/>
                </a:rPr>
                <a:t>% java PlotFunction -100 100 </a:t>
              </a:r>
              <a:r>
                <a:rPr lang="en-US" sz="1200" dirty="0">
                  <a:solidFill>
                    <a:srgbClr val="0000FF"/>
                  </a:solidFill>
                  <a:latin typeface="Consolas"/>
                  <a:ea typeface="Menlo"/>
                  <a:cs typeface="Consolas"/>
                </a:rPr>
                <a:t>1000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BEBDF55-4705-9FD9-149B-C63CEE899D9E}"/>
              </a:ext>
            </a:extLst>
          </p:cNvPr>
          <p:cNvGrpSpPr/>
          <p:nvPr/>
        </p:nvGrpSpPr>
        <p:grpSpPr>
          <a:xfrm>
            <a:off x="643258" y="652069"/>
            <a:ext cx="7710150" cy="5025773"/>
            <a:chOff x="643258" y="652069"/>
            <a:chExt cx="7710150" cy="5025773"/>
          </a:xfrm>
        </p:grpSpPr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643900" y="1953769"/>
              <a:ext cx="2977990" cy="359669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>
                  <a:alpha val="20000"/>
                </a:schemeClr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txBody>
            <a:bodyPr lIns="182880" tIns="91440" rIns="72000" bIns="91440" anchor="t" anchorCtr="0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300"/>
                </a:spcBef>
              </a:pPr>
              <a:r>
                <a:rPr lang="en-US" sz="1200" dirty="0">
                  <a:latin typeface="Consolas"/>
                  <a:ea typeface="Menlo"/>
                  <a:cs typeface="Consolas"/>
                </a:rPr>
                <a:t>% java PlotFunction -100 100 </a:t>
              </a:r>
              <a:r>
                <a:rPr lang="en-US" sz="1200" dirty="0">
                  <a:solidFill>
                    <a:srgbClr val="0000FF"/>
                  </a:solidFill>
                  <a:latin typeface="Consolas"/>
                  <a:ea typeface="Menlo"/>
                  <a:cs typeface="Consolas"/>
                </a:rPr>
                <a:t>5</a:t>
              </a:r>
            </a:p>
          </p:txBody>
        </p: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3258" y="2514257"/>
              <a:ext cx="2913229" cy="3163585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13" name="Rectangle 3">
              <a:extLst>
                <a:ext uri="{FF2B5EF4-FFF2-40B4-BE49-F238E27FC236}">
                  <a16:creationId xmlns:a16="http://schemas.microsoft.com/office/drawing/2014/main" id="{3DF52EF8-D608-43A4-9048-B2476DA5E4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9413" y="652069"/>
              <a:ext cx="4743995" cy="12924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2075" tIns="46038" rIns="92075" bIns="46038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3399"/>
                </a:buClr>
                <a:buSzPct val="50000"/>
                <a:buFont typeface="Monotype Sorts" charset="2"/>
                <a:defRPr kumimoji="1">
                  <a:solidFill>
                    <a:srgbClr val="003399"/>
                  </a:solidFill>
                  <a:latin typeface="+mn-lt"/>
                  <a:ea typeface="ＭＳ Ｐゴシック" charset="-128"/>
                  <a:cs typeface="ＭＳ Ｐゴシック" charset="-128"/>
                </a:defRPr>
              </a:lvl1pPr>
              <a:lvl2pPr marL="346075" indent="-231775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5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2pPr>
              <a:lvl3pPr marL="627063" indent="-166688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3pPr>
              <a:lvl4pPr marL="1147763" indent="-404813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Wingdings" charset="2"/>
                <a:buChar char="!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4pPr>
              <a:lvl5pPr marL="1539875" indent="-169863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5pPr>
              <a:lvl6pPr marL="1997075" indent="-169863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6pPr>
              <a:lvl7pPr marL="2454275" indent="-169863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7pPr>
              <a:lvl8pPr marL="2911475" indent="-169863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8pPr>
              <a:lvl9pPr marL="3368675" indent="-169863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9pPr>
            </a:lstStyle>
            <a:p>
              <a:pPr marL="0" indent="0">
                <a:spcBef>
                  <a:spcPts val="0"/>
                </a:spcBef>
                <a:buClr>
                  <a:schemeClr val="tx1"/>
                </a:buClr>
                <a:buSzPct val="100000"/>
              </a:pPr>
              <a:r>
                <a:rPr kumimoji="0" lang="en-US" sz="1600" b="1" kern="0" dirty="0">
                  <a:solidFill>
                    <a:schemeClr val="tx1"/>
                  </a:solidFill>
                  <a:latin typeface="Times New Roman"/>
                  <a:cs typeface="Times New Roman"/>
                </a:rPr>
                <a:t>Function</a:t>
              </a:r>
              <a:r>
                <a:rPr kumimoji="0" lang="en-US" sz="1600" kern="0" dirty="0">
                  <a:solidFill>
                    <a:schemeClr val="tx1"/>
                  </a:solidFill>
                  <a:latin typeface="Times New Roman"/>
                  <a:cs typeface="Times New Roman"/>
                </a:rPr>
                <a:t>: Hard-coded into the program</a:t>
              </a:r>
            </a:p>
            <a:p>
              <a:pPr marL="0" indent="0">
                <a:spcBef>
                  <a:spcPts val="0"/>
                </a:spcBef>
                <a:buClr>
                  <a:schemeClr val="tx1"/>
                </a:buClr>
                <a:buSzPct val="100000"/>
              </a:pPr>
              <a:r>
                <a:rPr kumimoji="0" lang="en-US" sz="1600" b="1" kern="0" dirty="0">
                  <a:solidFill>
                    <a:schemeClr val="tx1"/>
                  </a:solidFill>
                  <a:latin typeface="Times New Roman"/>
                  <a:cs typeface="Times New Roman"/>
                </a:rPr>
                <a:t>Range</a:t>
              </a:r>
              <a:r>
                <a:rPr kumimoji="0" lang="en-US" sz="1600" kern="0" dirty="0">
                  <a:solidFill>
                    <a:schemeClr val="tx1"/>
                  </a:solidFill>
                  <a:latin typeface="Times New Roman"/>
                  <a:cs typeface="Times New Roman"/>
                </a:rPr>
                <a:t> (xMin, xMax): command-line arguments</a:t>
              </a:r>
            </a:p>
            <a:p>
              <a:pPr marL="0" indent="0">
                <a:lnSpc>
                  <a:spcPct val="100000"/>
                </a:lnSpc>
                <a:spcBef>
                  <a:spcPts val="600"/>
                </a:spcBef>
                <a:buClr>
                  <a:schemeClr val="tx1"/>
                </a:buClr>
                <a:buSzPct val="100000"/>
              </a:pPr>
              <a:r>
                <a:rPr kumimoji="0" lang="en-US" sz="1600" b="1" kern="0" dirty="0">
                  <a:solidFill>
                    <a:schemeClr val="tx1"/>
                  </a:solidFill>
                  <a:latin typeface="Times New Roman"/>
                  <a:cs typeface="Times New Roman"/>
                </a:rPr>
                <a:t>N</a:t>
              </a:r>
              <a:r>
                <a:rPr kumimoji="0" lang="en-US" sz="1600" kern="0" dirty="0">
                  <a:solidFill>
                    <a:schemeClr val="tx1"/>
                  </a:solidFill>
                  <a:latin typeface="Times New Roman"/>
                  <a:cs typeface="Times New Roman"/>
                </a:rPr>
                <a:t> (number of segments): command-line argument</a:t>
              </a:r>
            </a:p>
            <a:p>
              <a:pPr marL="0" indent="0"/>
              <a:endParaRPr kumimoji="0" lang="en-US" kern="0" dirty="0">
                <a:solidFill>
                  <a:schemeClr val="tx1"/>
                </a:solidFill>
                <a:latin typeface="Times New Roman"/>
                <a:cs typeface="Times New Roman"/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E72BC601-C32D-0196-A218-778228AEA4FF}"/>
                </a:ext>
              </a:extLst>
            </p:cNvPr>
            <p:cNvGrpSpPr/>
            <p:nvPr/>
          </p:nvGrpSpPr>
          <p:grpSpPr>
            <a:xfrm>
              <a:off x="2249857" y="1330931"/>
              <a:ext cx="1197626" cy="598058"/>
              <a:chOff x="7171383" y="900147"/>
              <a:chExt cx="1197626" cy="598058"/>
            </a:xfrm>
          </p:grpSpPr>
          <p:sp>
            <p:nvSpPr>
              <p:cNvPr id="7" name="Text Box 5">
                <a:extLst>
                  <a:ext uri="{FF2B5EF4-FFF2-40B4-BE49-F238E27FC236}">
                    <a16:creationId xmlns:a16="http://schemas.microsoft.com/office/drawing/2014/main" id="{E5FDA5C2-3E9B-7933-0C42-DF908976B29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171383" y="904235"/>
                <a:ext cx="547020" cy="288260"/>
              </a:xfrm>
              <a:prstGeom prst="rect">
                <a:avLst/>
              </a:prstGeom>
              <a:noFill/>
              <a:ln w="15875">
                <a:noFill/>
                <a:miter lim="800000"/>
                <a:headEnd/>
                <a:tailEnd/>
              </a:ln>
            </p:spPr>
            <p:txBody>
              <a:bodyPr wrap="none" lIns="102590" tIns="51296" rIns="102590" bIns="51296">
                <a:prstTxWarp prst="textNoShape">
                  <a:avLst/>
                </a:prstTxWarp>
                <a:spAutoFit/>
              </a:bodyPr>
              <a:lstStyle/>
              <a:p>
                <a:pPr defTabSz="1019175">
                  <a:spcBef>
                    <a:spcPct val="50000"/>
                  </a:spcBef>
                </a:pPr>
                <a:r>
                  <a:rPr kumimoji="1" lang="en-US" sz="1200" dirty="0">
                    <a:solidFill>
                      <a:schemeClr val="bg1">
                        <a:lumMod val="50000"/>
                      </a:schemeClr>
                    </a:solidFill>
                    <a:latin typeface="Consolas"/>
                    <a:cs typeface="Consolas"/>
                  </a:rPr>
                  <a:t>xMin</a:t>
                </a:r>
              </a:p>
            </p:txBody>
          </p:sp>
          <p:sp>
            <p:nvSpPr>
              <p:cNvPr id="9" name="Text Box 6">
                <a:extLst>
                  <a:ext uri="{FF2B5EF4-FFF2-40B4-BE49-F238E27FC236}">
                    <a16:creationId xmlns:a16="http://schemas.microsoft.com/office/drawing/2014/main" id="{E3825887-63C6-9EC8-276D-685BB7FE01C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668645" y="900147"/>
                <a:ext cx="547020" cy="288260"/>
              </a:xfrm>
              <a:prstGeom prst="rect">
                <a:avLst/>
              </a:prstGeom>
              <a:noFill/>
              <a:ln w="15875">
                <a:noFill/>
                <a:miter lim="800000"/>
                <a:headEnd/>
                <a:tailEnd/>
              </a:ln>
            </p:spPr>
            <p:txBody>
              <a:bodyPr wrap="none" lIns="102590" tIns="51296" rIns="102590" bIns="51296">
                <a:prstTxWarp prst="textNoShape">
                  <a:avLst/>
                </a:prstTxWarp>
                <a:spAutoFit/>
              </a:bodyPr>
              <a:lstStyle/>
              <a:p>
                <a:pPr defTabSz="1019175">
                  <a:spcBef>
                    <a:spcPct val="50000"/>
                  </a:spcBef>
                </a:pPr>
                <a:r>
                  <a:rPr kumimoji="1" lang="en-US" sz="1200" dirty="0">
                    <a:solidFill>
                      <a:schemeClr val="bg1">
                        <a:lumMod val="50000"/>
                      </a:schemeClr>
                    </a:solidFill>
                    <a:latin typeface="Consolas"/>
                    <a:cs typeface="Consolas"/>
                  </a:rPr>
                  <a:t>xMax</a:t>
                </a:r>
              </a:p>
            </p:txBody>
          </p:sp>
          <p:sp>
            <p:nvSpPr>
              <p:cNvPr id="11" name="Text Box 7">
                <a:extLst>
                  <a:ext uri="{FF2B5EF4-FFF2-40B4-BE49-F238E27FC236}">
                    <a16:creationId xmlns:a16="http://schemas.microsoft.com/office/drawing/2014/main" id="{99726DEC-D776-8794-0C08-B06A112577C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076866" y="909355"/>
                <a:ext cx="292143" cy="288260"/>
              </a:xfrm>
              <a:prstGeom prst="rect">
                <a:avLst/>
              </a:prstGeom>
              <a:noFill/>
              <a:ln w="15875">
                <a:noFill/>
                <a:miter lim="800000"/>
                <a:headEnd/>
                <a:tailEnd/>
              </a:ln>
            </p:spPr>
            <p:txBody>
              <a:bodyPr wrap="none" lIns="102590" tIns="51296" rIns="102590" bIns="51296">
                <a:prstTxWarp prst="textNoShape">
                  <a:avLst/>
                </a:prstTxWarp>
                <a:spAutoFit/>
              </a:bodyPr>
              <a:lstStyle/>
              <a:p>
                <a:pPr defTabSz="1019175">
                  <a:spcBef>
                    <a:spcPct val="50000"/>
                  </a:spcBef>
                </a:pPr>
                <a:r>
                  <a:rPr kumimoji="1" lang="en-US" sz="1200" dirty="0">
                    <a:solidFill>
                      <a:schemeClr val="bg1">
                        <a:lumMod val="50000"/>
                      </a:schemeClr>
                    </a:solidFill>
                    <a:latin typeface="Consolas"/>
                    <a:cs typeface="Consolas"/>
                  </a:rPr>
                  <a:t>N</a:t>
                </a:r>
              </a:p>
            </p:txBody>
          </p:sp>
          <p:sp>
            <p:nvSpPr>
              <p:cNvPr id="14" name="Line 9">
                <a:extLst>
                  <a:ext uri="{FF2B5EF4-FFF2-40B4-BE49-F238E27FC236}">
                    <a16:creationId xmlns:a16="http://schemas.microsoft.com/office/drawing/2014/main" id="{091A7448-46AB-4837-950F-EC913ADDF3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576457" y="1171610"/>
                <a:ext cx="3147" cy="316277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50000"/>
                  </a:schemeClr>
                </a:solidFill>
                <a:round/>
                <a:headEnd/>
                <a:tailEnd type="stealth" w="med" len="lg"/>
              </a:ln>
            </p:spPr>
            <p:txBody>
              <a:bodyPr wrap="none" lIns="92075" tIns="46038" rIns="92075" bIns="46038" anchor="ctr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" name="Line 11">
                <a:extLst>
                  <a:ext uri="{FF2B5EF4-FFF2-40B4-BE49-F238E27FC236}">
                    <a16:creationId xmlns:a16="http://schemas.microsoft.com/office/drawing/2014/main" id="{46A720B5-A10B-AEDF-5683-0636453F86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234298" y="1182399"/>
                <a:ext cx="10729" cy="315806"/>
              </a:xfrm>
              <a:prstGeom prst="line">
                <a:avLst/>
              </a:prstGeom>
              <a:noFill/>
              <a:ln w="15875">
                <a:solidFill>
                  <a:schemeClr val="tx1">
                    <a:lumMod val="50000"/>
                    <a:lumOff val="50000"/>
                  </a:schemeClr>
                </a:solidFill>
                <a:round/>
                <a:headEnd/>
                <a:tailEnd type="stealth" w="med" len="lg"/>
              </a:ln>
            </p:spPr>
            <p:txBody>
              <a:bodyPr wrap="none" lIns="92075" tIns="46038" rIns="92075" bIns="46038" anchor="ctr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" name="Line 9">
                <a:extLst>
                  <a:ext uri="{FF2B5EF4-FFF2-40B4-BE49-F238E27FC236}">
                    <a16:creationId xmlns:a16="http://schemas.microsoft.com/office/drawing/2014/main" id="{0B08574F-0A66-0CC9-4F51-762A9762EC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879278" y="1172082"/>
                <a:ext cx="13879" cy="315806"/>
              </a:xfrm>
              <a:prstGeom prst="line">
                <a:avLst/>
              </a:prstGeom>
              <a:noFill/>
              <a:ln w="15875">
                <a:solidFill>
                  <a:schemeClr val="bg1">
                    <a:lumMod val="50000"/>
                  </a:schemeClr>
                </a:solidFill>
                <a:round/>
                <a:headEnd/>
                <a:tailEnd type="stealth" w="med" len="lg"/>
              </a:ln>
            </p:spPr>
            <p:txBody>
              <a:bodyPr wrap="none" lIns="92075" tIns="46038" rIns="92075" bIns="46038" anchor="ctr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450461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dirty="0"/>
              <a:t>Function plotting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-1156329" y="256834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-1298500" y="253991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-2123838" y="390869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8" name="Rectangle 3">
            <a:extLst>
              <a:ext uri="{FF2B5EF4-FFF2-40B4-BE49-F238E27FC236}">
                <a16:creationId xmlns:a16="http://schemas.microsoft.com/office/drawing/2014/main" id="{B74E75E7-EB84-518E-F7F7-1FA4C243E3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812" y="1330931"/>
            <a:ext cx="3115609" cy="27986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rgbClr val="003399"/>
              </a:buClr>
              <a:buSzPct val="50000"/>
              <a:buFont typeface="Monotype Sorts" charset="2"/>
              <a:defRPr kumimoji="1">
                <a:solidFill>
                  <a:srgbClr val="003399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346075" indent="-231775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627063" indent="-166688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147763" indent="-40481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charset="2"/>
              <a:buChar char="!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5398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19970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4542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9114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3686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/>
            <a:r>
              <a:rPr kumimoji="0" lang="en-US" u="sng" dirty="0">
                <a:solidFill>
                  <a:schemeClr val="tx1"/>
                </a:solidFill>
                <a:latin typeface="Times New Roman"/>
                <a:cs typeface="Times New Roman"/>
              </a:rPr>
              <a:t>Algorithm</a:t>
            </a:r>
          </a:p>
          <a:p>
            <a:pPr marL="180975" indent="-180975">
              <a:lnSpc>
                <a:spcPct val="100000"/>
              </a:lnSpc>
              <a:spcBef>
                <a:spcPts val="1200"/>
              </a:spcBef>
              <a:buClrTx/>
              <a:buSzPct val="100000"/>
              <a:buFont typeface="Arial"/>
              <a:buChar char="•"/>
            </a:pPr>
            <a:r>
              <a:rPr kumimoji="0"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Input: </a:t>
            </a:r>
            <a:r>
              <a:rPr kumimoji="0" lang="en-US" sz="1600" i="1" dirty="0">
                <a:solidFill>
                  <a:schemeClr val="tx1"/>
                </a:solidFill>
                <a:latin typeface="Times New Roman"/>
                <a:cs typeface="Times New Roman"/>
              </a:rPr>
              <a:t>xMin</a:t>
            </a:r>
            <a:r>
              <a:rPr kumimoji="0"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, </a:t>
            </a:r>
            <a:r>
              <a:rPr kumimoji="0" lang="en-US" sz="1600" i="1" dirty="0">
                <a:solidFill>
                  <a:schemeClr val="tx1"/>
                </a:solidFill>
                <a:latin typeface="Times New Roman"/>
                <a:cs typeface="Times New Roman"/>
              </a:rPr>
              <a:t>xMax</a:t>
            </a:r>
            <a:r>
              <a:rPr kumimoji="0"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, </a:t>
            </a:r>
            <a:r>
              <a:rPr kumimoji="0" lang="en-US" sz="1600" i="1" dirty="0">
                <a:solidFill>
                  <a:schemeClr val="tx1"/>
                </a:solidFill>
                <a:latin typeface="Times New Roman"/>
                <a:cs typeface="Times New Roman"/>
              </a:rPr>
              <a:t>N</a:t>
            </a:r>
          </a:p>
          <a:p>
            <a:pPr marL="180975" indent="-180975">
              <a:lnSpc>
                <a:spcPct val="100000"/>
              </a:lnSpc>
              <a:spcBef>
                <a:spcPts val="1200"/>
              </a:spcBef>
              <a:buClrTx/>
              <a:buSzPct val="100000"/>
              <a:buFont typeface="Arial"/>
              <a:buChar char="•"/>
            </a:pPr>
            <a:r>
              <a:rPr kumimoji="0"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Input (fixed in the program): f(x)</a:t>
            </a:r>
          </a:p>
          <a:p>
            <a:pPr marL="180975" indent="-180975">
              <a:lnSpc>
                <a:spcPct val="100000"/>
              </a:lnSpc>
              <a:spcBef>
                <a:spcPts val="1200"/>
              </a:spcBef>
              <a:buClrTx/>
              <a:buSzPct val="100000"/>
              <a:buFont typeface="Arial"/>
              <a:buChar char="•"/>
            </a:pPr>
            <a:r>
              <a:rPr kumimoji="0"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Create an </a:t>
            </a:r>
            <a:r>
              <a:rPr kumimoji="0" lang="en-US" sz="1600" i="1" dirty="0">
                <a:solidFill>
                  <a:schemeClr val="tx1"/>
                </a:solidFill>
                <a:latin typeface="Times New Roman"/>
                <a:cs typeface="Times New Roman"/>
              </a:rPr>
              <a:t>N</a:t>
            </a:r>
            <a:r>
              <a:rPr kumimoji="0" lang="en-US" sz="800" i="1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kumimoji="0"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+</a:t>
            </a:r>
            <a:r>
              <a:rPr kumimoji="0" lang="en-US" sz="80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kumimoji="0"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1 elements array</a:t>
            </a:r>
            <a:br>
              <a:rPr kumimoji="0" lang="en-US" sz="1600" dirty="0">
                <a:solidFill>
                  <a:schemeClr val="tx1"/>
                </a:solidFill>
                <a:latin typeface="Times New Roman"/>
                <a:cs typeface="Times New Roman"/>
              </a:rPr>
            </a:br>
            <a:r>
              <a:rPr kumimoji="0"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containing the</a:t>
            </a:r>
            <a:r>
              <a:rPr kumimoji="0" lang="he-IL" sz="160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kumimoji="0" lang="en-US" sz="1600" i="1" dirty="0">
                <a:solidFill>
                  <a:schemeClr val="tx1"/>
                </a:solidFill>
                <a:latin typeface="Times New Roman"/>
                <a:cs typeface="Times New Roman"/>
              </a:rPr>
              <a:t>x</a:t>
            </a:r>
            <a:r>
              <a:rPr kumimoji="0"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 values </a:t>
            </a:r>
          </a:p>
          <a:p>
            <a:pPr marL="180975" indent="-180975">
              <a:lnSpc>
                <a:spcPct val="100000"/>
              </a:lnSpc>
              <a:spcBef>
                <a:spcPts val="1200"/>
              </a:spcBef>
              <a:buClrTx/>
              <a:buSzPct val="100000"/>
              <a:buFont typeface="Arial"/>
              <a:buChar char="•"/>
            </a:pPr>
            <a:r>
              <a:rPr kumimoji="0"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Create an </a:t>
            </a:r>
            <a:r>
              <a:rPr kumimoji="0" lang="en-US" sz="1600" i="1" dirty="0">
                <a:solidFill>
                  <a:schemeClr val="tx1"/>
                </a:solidFill>
                <a:latin typeface="Times New Roman"/>
                <a:cs typeface="Times New Roman"/>
              </a:rPr>
              <a:t>N</a:t>
            </a:r>
            <a:r>
              <a:rPr kumimoji="0" lang="en-US" sz="800" i="1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kumimoji="0"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+</a:t>
            </a:r>
            <a:r>
              <a:rPr kumimoji="0" lang="en-US" sz="80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kumimoji="0"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1 elements array</a:t>
            </a:r>
            <a:br>
              <a:rPr kumimoji="0" lang="en-US" sz="1600" dirty="0">
                <a:solidFill>
                  <a:schemeClr val="tx1"/>
                </a:solidFill>
                <a:latin typeface="Times New Roman"/>
                <a:cs typeface="Times New Roman"/>
              </a:rPr>
            </a:br>
            <a:r>
              <a:rPr kumimoji="0"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containing the</a:t>
            </a:r>
            <a:r>
              <a:rPr kumimoji="0" lang="he-IL" sz="160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kumimoji="0"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f(</a:t>
            </a:r>
            <a:r>
              <a:rPr kumimoji="0" lang="en-US" sz="1600" i="1" dirty="0">
                <a:solidFill>
                  <a:schemeClr val="tx1"/>
                </a:solidFill>
                <a:latin typeface="Times New Roman"/>
                <a:cs typeface="Times New Roman"/>
              </a:rPr>
              <a:t>x</a:t>
            </a:r>
            <a:r>
              <a:rPr kumimoji="0"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) values </a:t>
            </a:r>
          </a:p>
          <a:p>
            <a:pPr marL="180975" indent="-180975">
              <a:lnSpc>
                <a:spcPct val="100000"/>
              </a:lnSpc>
              <a:spcBef>
                <a:spcPts val="1200"/>
              </a:spcBef>
              <a:buClrTx/>
              <a:buSzPct val="100000"/>
              <a:buFont typeface="Arial"/>
              <a:buChar char="•"/>
            </a:pPr>
            <a:r>
              <a:rPr kumimoji="0"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Use line drawing to connect</a:t>
            </a:r>
            <a:br>
              <a:rPr kumimoji="0" lang="en-US" sz="1600" dirty="0">
                <a:solidFill>
                  <a:schemeClr val="tx1"/>
                </a:solidFill>
                <a:latin typeface="Times New Roman"/>
                <a:cs typeface="Times New Roman"/>
              </a:rPr>
            </a:br>
            <a:r>
              <a:rPr kumimoji="0"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the resulting </a:t>
            </a:r>
            <a:r>
              <a:rPr kumimoji="0" lang="en-US" sz="1600" i="1" dirty="0">
                <a:solidFill>
                  <a:schemeClr val="tx1"/>
                </a:solidFill>
                <a:latin typeface="Times New Roman"/>
                <a:cs typeface="Times New Roman"/>
              </a:rPr>
              <a:t>N</a:t>
            </a:r>
            <a:r>
              <a:rPr kumimoji="0" lang="en-US" sz="800" i="1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kumimoji="0"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+</a:t>
            </a:r>
            <a:r>
              <a:rPr kumimoji="0" lang="en-US" sz="800" dirty="0">
                <a:solidFill>
                  <a:schemeClr val="tx1"/>
                </a:solidFill>
                <a:latin typeface="Times New Roman"/>
                <a:cs typeface="Times New Roman"/>
              </a:rPr>
              <a:t> </a:t>
            </a:r>
            <a:r>
              <a:rPr kumimoji="0"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1 (</a:t>
            </a:r>
            <a:r>
              <a:rPr kumimoji="0" lang="en-US" sz="1600" i="1" dirty="0">
                <a:solidFill>
                  <a:schemeClr val="tx1"/>
                </a:solidFill>
                <a:latin typeface="Times New Roman"/>
                <a:cs typeface="Times New Roman"/>
              </a:rPr>
              <a:t>x</a:t>
            </a:r>
            <a:r>
              <a:rPr kumimoji="0"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, </a:t>
            </a:r>
            <a:r>
              <a:rPr kumimoji="0" lang="en-US" sz="1600" i="1" dirty="0">
                <a:solidFill>
                  <a:schemeClr val="tx1"/>
                </a:solidFill>
                <a:latin typeface="Times New Roman"/>
                <a:cs typeface="Times New Roman"/>
              </a:rPr>
              <a:t>y</a:t>
            </a:r>
            <a:r>
              <a:rPr kumimoji="0" lang="en-US" sz="1600" dirty="0">
                <a:solidFill>
                  <a:schemeClr val="tx1"/>
                </a:solidFill>
                <a:latin typeface="Times New Roman"/>
                <a:cs typeface="Times New Roman"/>
              </a:rPr>
              <a:t>) points.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3E827D4-4468-F0DD-8AB4-276C17BF3F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3853" y="762305"/>
            <a:ext cx="6268148" cy="4670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rgbClr val="003399"/>
              </a:buClr>
              <a:buSzPct val="50000"/>
              <a:buFont typeface="Monotype Sorts" charset="2"/>
              <a:defRPr kumimoji="1">
                <a:solidFill>
                  <a:srgbClr val="003399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346075" indent="-231775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627063" indent="-166688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147763" indent="-40481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charset="2"/>
              <a:buChar char="!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5398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19970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4542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9114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3686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/>
            <a:r>
              <a:rPr kumimoji="0" lang="en-US" kern="0" dirty="0">
                <a:solidFill>
                  <a:schemeClr val="tx1"/>
                </a:solidFill>
                <a:latin typeface="Times New Roman"/>
                <a:cs typeface="Times New Roman"/>
              </a:rPr>
              <a:t>Plot   </a:t>
            </a:r>
            <a:r>
              <a:rPr kumimoji="0" lang="en-US" sz="2000" i="1" kern="0" dirty="0">
                <a:solidFill>
                  <a:schemeClr val="tx1"/>
                </a:solidFill>
                <a:latin typeface="Times New Roman"/>
                <a:cs typeface="Times New Roman"/>
              </a:rPr>
              <a:t>f </a:t>
            </a:r>
            <a:r>
              <a:rPr kumimoji="0" lang="en-US" sz="2000" kern="0" dirty="0">
                <a:solidFill>
                  <a:schemeClr val="tx1"/>
                </a:solidFill>
                <a:latin typeface="Times New Roman"/>
                <a:cs typeface="Times New Roman"/>
              </a:rPr>
              <a:t>(</a:t>
            </a:r>
            <a:r>
              <a:rPr kumimoji="0" lang="en-US" sz="2000" i="1" kern="0" dirty="0">
                <a:solidFill>
                  <a:schemeClr val="tx1"/>
                </a:solidFill>
                <a:latin typeface="Times New Roman"/>
                <a:cs typeface="Times New Roman"/>
              </a:rPr>
              <a:t>x</a:t>
            </a:r>
            <a:r>
              <a:rPr kumimoji="0" lang="en-US" sz="2000" kern="0" dirty="0">
                <a:solidFill>
                  <a:schemeClr val="tx1"/>
                </a:solidFill>
                <a:latin typeface="Times New Roman"/>
                <a:cs typeface="Times New Roman"/>
              </a:rPr>
              <a:t>) = </a:t>
            </a:r>
            <a:r>
              <a:rPr kumimoji="0" lang="en-US" sz="2000" i="1" kern="0" dirty="0">
                <a:solidFill>
                  <a:schemeClr val="tx1"/>
                </a:solidFill>
                <a:latin typeface="Times New Roman"/>
                <a:cs typeface="Times New Roman"/>
              </a:rPr>
              <a:t>x</a:t>
            </a:r>
            <a:r>
              <a:rPr kumimoji="0" lang="en-US" sz="2000" kern="0" baseline="30000" dirty="0">
                <a:solidFill>
                  <a:schemeClr val="tx1"/>
                </a:solidFill>
                <a:latin typeface="Times New Roman"/>
                <a:cs typeface="Times New Roman"/>
              </a:rPr>
              <a:t>2</a:t>
            </a:r>
            <a:endParaRPr kumimoji="0" lang="en-US" kern="0" dirty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2BC3308-AEFE-3FFF-575A-6600107F5ED1}"/>
              </a:ext>
            </a:extLst>
          </p:cNvPr>
          <p:cNvGrpSpPr/>
          <p:nvPr/>
        </p:nvGrpSpPr>
        <p:grpSpPr>
          <a:xfrm>
            <a:off x="4601127" y="2193170"/>
            <a:ext cx="4019678" cy="4064825"/>
            <a:chOff x="4952486" y="2353414"/>
            <a:chExt cx="4019678" cy="4064825"/>
          </a:xfrm>
        </p:grpSpPr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E70C386C-7152-E435-E0D4-0D9736A459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12168" y="2353414"/>
              <a:ext cx="3805210" cy="406482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35A7DECF-35D8-DC5B-FE40-1560744F7514}"/>
                </a:ext>
              </a:extLst>
            </p:cNvPr>
            <p:cNvGrpSpPr/>
            <p:nvPr/>
          </p:nvGrpSpPr>
          <p:grpSpPr>
            <a:xfrm>
              <a:off x="4952486" y="2762220"/>
              <a:ext cx="4019678" cy="3650937"/>
              <a:chOff x="279917" y="1392207"/>
              <a:chExt cx="5825217" cy="5387121"/>
            </a:xfrm>
          </p:grpSpPr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4DA582CA-C4F4-BEE9-B44D-0CB6DB28F202}"/>
                  </a:ext>
                </a:extLst>
              </p:cNvPr>
              <p:cNvSpPr/>
              <p:nvPr/>
            </p:nvSpPr>
            <p:spPr>
              <a:xfrm>
                <a:off x="279917" y="6039590"/>
                <a:ext cx="829787" cy="4541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1400" dirty="0">
                    <a:latin typeface="Times New Roman"/>
                    <a:cs typeface="Times New Roman"/>
                  </a:rPr>
                  <a:t>(0, 0)</a:t>
                </a:r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4D4D0ECC-C898-ACAC-A189-22CB88D32E28}"/>
                  </a:ext>
                </a:extLst>
              </p:cNvPr>
              <p:cNvSpPr/>
              <p:nvPr/>
            </p:nvSpPr>
            <p:spPr>
              <a:xfrm>
                <a:off x="1540204" y="6325189"/>
                <a:ext cx="1220056" cy="4541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1400" dirty="0">
                    <a:latin typeface="Times New Roman"/>
                    <a:cs typeface="Times New Roman"/>
                  </a:rPr>
                  <a:t>(20, 400)</a:t>
                </a:r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637EEFF1-357C-589D-6D60-FD184C6B64F5}"/>
                  </a:ext>
                </a:extLst>
              </p:cNvPr>
              <p:cNvSpPr/>
              <p:nvPr/>
            </p:nvSpPr>
            <p:spPr>
              <a:xfrm>
                <a:off x="2556497" y="5714357"/>
                <a:ext cx="1350146" cy="4541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1400" dirty="0">
                    <a:latin typeface="Times New Roman"/>
                    <a:cs typeface="Times New Roman"/>
                  </a:rPr>
                  <a:t>(40, 1600)</a:t>
                </a:r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373B06AA-9A3A-4843-9E7C-68CF86E050AE}"/>
                  </a:ext>
                </a:extLst>
              </p:cNvPr>
              <p:cNvSpPr/>
              <p:nvPr/>
            </p:nvSpPr>
            <p:spPr>
              <a:xfrm>
                <a:off x="3596383" y="4679150"/>
                <a:ext cx="1350146" cy="4541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1400" dirty="0">
                    <a:latin typeface="Times New Roman"/>
                    <a:cs typeface="Times New Roman"/>
                  </a:rPr>
                  <a:t>(60, 3600)</a:t>
                </a:r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14954122-FBD0-124E-D2EB-5D4019579096}"/>
                  </a:ext>
                </a:extLst>
              </p:cNvPr>
              <p:cNvSpPr/>
              <p:nvPr/>
            </p:nvSpPr>
            <p:spPr>
              <a:xfrm>
                <a:off x="4531407" y="3394181"/>
                <a:ext cx="1573727" cy="4995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1600" dirty="0">
                    <a:latin typeface="Consolas"/>
                    <a:cs typeface="Consolas"/>
                  </a:rPr>
                  <a:t>(</a:t>
                </a:r>
                <a:r>
                  <a:rPr lang="en-US" sz="1400" dirty="0">
                    <a:latin typeface="Times New Roman"/>
                    <a:cs typeface="Times New Roman"/>
                  </a:rPr>
                  <a:t>80, 6400</a:t>
                </a:r>
                <a:r>
                  <a:rPr lang="en-US" sz="1600" dirty="0">
                    <a:latin typeface="Consolas"/>
                    <a:cs typeface="Consolas"/>
                  </a:rPr>
                  <a:t>)</a:t>
                </a:r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23810D2B-EC22-B016-34EA-ADD5C06AA882}"/>
                  </a:ext>
                </a:extLst>
              </p:cNvPr>
              <p:cNvSpPr/>
              <p:nvPr/>
            </p:nvSpPr>
            <p:spPr>
              <a:xfrm>
                <a:off x="3957439" y="1392207"/>
                <a:ext cx="1610326" cy="4541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1400" dirty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(</a:t>
                </a:r>
                <a:r>
                  <a:rPr lang="en-US" sz="1400" dirty="0">
                    <a:latin typeface="Times New Roman"/>
                    <a:cs typeface="Times New Roman"/>
                  </a:rPr>
                  <a:t>100</a:t>
                </a:r>
                <a:r>
                  <a:rPr lang="en-US" sz="1400" dirty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, 10000)</a:t>
                </a:r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9AE1C290-0647-CFA2-EA29-7BE86B8C635F}"/>
                  </a:ext>
                </a:extLst>
              </p:cNvPr>
              <p:cNvSpPr/>
              <p:nvPr/>
            </p:nvSpPr>
            <p:spPr bwMode="auto">
              <a:xfrm>
                <a:off x="499121" y="6479078"/>
                <a:ext cx="180085" cy="180070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charset="0"/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D1EA6CDB-0667-2F05-C246-348D0AE21E61}"/>
                  </a:ext>
                </a:extLst>
              </p:cNvPr>
              <p:cNvSpPr/>
              <p:nvPr/>
            </p:nvSpPr>
            <p:spPr bwMode="auto">
              <a:xfrm>
                <a:off x="1548973" y="6313660"/>
                <a:ext cx="180085" cy="180070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charset="0"/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D798198D-68D0-F8A8-E343-9DCA39C40A14}"/>
                  </a:ext>
                </a:extLst>
              </p:cNvPr>
              <p:cNvSpPr/>
              <p:nvPr/>
            </p:nvSpPr>
            <p:spPr bwMode="auto">
              <a:xfrm>
                <a:off x="2544376" y="5671342"/>
                <a:ext cx="180085" cy="180070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charset="0"/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E5EAB4FC-5C36-9D88-8AF7-800A2FA61B4E}"/>
                  </a:ext>
                </a:extLst>
              </p:cNvPr>
              <p:cNvSpPr/>
              <p:nvPr/>
            </p:nvSpPr>
            <p:spPr bwMode="auto">
              <a:xfrm>
                <a:off x="3511930" y="4679150"/>
                <a:ext cx="180085" cy="180070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charset="0"/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FE5492F1-9031-7F6C-706E-297E2F1ABCCE}"/>
                  </a:ext>
                </a:extLst>
              </p:cNvPr>
              <p:cNvSpPr/>
              <p:nvPr/>
            </p:nvSpPr>
            <p:spPr bwMode="auto">
              <a:xfrm>
                <a:off x="4394497" y="3444724"/>
                <a:ext cx="180085" cy="180070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charset="0"/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83649ABB-0EEF-86E4-0DCB-BEAFC3B86CEF}"/>
                  </a:ext>
                </a:extLst>
              </p:cNvPr>
              <p:cNvSpPr/>
              <p:nvPr/>
            </p:nvSpPr>
            <p:spPr bwMode="auto">
              <a:xfrm>
                <a:off x="5476572" y="1471031"/>
                <a:ext cx="180085" cy="180070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charset="0"/>
                  <a:ea typeface="ＭＳ Ｐゴシック" charset="-128"/>
                  <a:cs typeface="ＭＳ Ｐゴシック" charset="-128"/>
                </a:endParaRPr>
              </a:p>
            </p:txBody>
          </p:sp>
        </p:grpSp>
      </p:grpSp>
      <p:sp>
        <p:nvSpPr>
          <p:cNvPr id="62" name="Rectangle 61">
            <a:extLst>
              <a:ext uri="{FF2B5EF4-FFF2-40B4-BE49-F238E27FC236}">
                <a16:creationId xmlns:a16="http://schemas.microsoft.com/office/drawing/2014/main" id="{160F3FDC-0BC2-183E-AC20-5D209B7480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0703" y="1192601"/>
            <a:ext cx="2739097" cy="457200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lIns="144000" tIns="182880" rIns="0" bIns="182880" anchor="ctr" anchorCtr="0">
            <a:prstTxWarp prst="textNoShape">
              <a:avLst/>
            </a:prstTxWarp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% java PlotFunction 0  100  5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ECC2EB38-4556-461C-BFA9-0077CBEED734}"/>
              </a:ext>
            </a:extLst>
          </p:cNvPr>
          <p:cNvGrpSpPr/>
          <p:nvPr/>
        </p:nvGrpSpPr>
        <p:grpSpPr>
          <a:xfrm>
            <a:off x="6121811" y="750684"/>
            <a:ext cx="1224996" cy="587741"/>
            <a:chOff x="7171383" y="900147"/>
            <a:chExt cx="1224996" cy="587741"/>
          </a:xfrm>
        </p:grpSpPr>
        <p:sp>
          <p:nvSpPr>
            <p:cNvPr id="58368" name="Text Box 5">
              <a:extLst>
                <a:ext uri="{FF2B5EF4-FFF2-40B4-BE49-F238E27FC236}">
                  <a16:creationId xmlns:a16="http://schemas.microsoft.com/office/drawing/2014/main" id="{5D6CC1CB-4CC9-BF61-A352-4F27BCD276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71383" y="904235"/>
              <a:ext cx="547020" cy="288260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 wrap="none" lIns="102590" tIns="51296" rIns="102590" bIns="51296">
              <a:prstTxWarp prst="textNoShape">
                <a:avLst/>
              </a:prstTxWarp>
              <a:spAutoFit/>
            </a:bodyPr>
            <a:lstStyle/>
            <a:p>
              <a:pPr defTabSz="1019175">
                <a:spcBef>
                  <a:spcPct val="50000"/>
                </a:spcBef>
              </a:pPr>
              <a:r>
                <a:rPr kumimoji="1" lang="en-US" sz="1200" dirty="0">
                  <a:solidFill>
                    <a:schemeClr val="bg1">
                      <a:lumMod val="50000"/>
                    </a:schemeClr>
                  </a:solidFill>
                  <a:latin typeface="Consolas"/>
                  <a:cs typeface="Consolas"/>
                </a:rPr>
                <a:t>xMin</a:t>
              </a:r>
            </a:p>
          </p:txBody>
        </p:sp>
        <p:sp>
          <p:nvSpPr>
            <p:cNvPr id="58369" name="Text Box 6">
              <a:extLst>
                <a:ext uri="{FF2B5EF4-FFF2-40B4-BE49-F238E27FC236}">
                  <a16:creationId xmlns:a16="http://schemas.microsoft.com/office/drawing/2014/main" id="{24495D51-B678-3B4D-DD9F-9E3CBB3E53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68645" y="900147"/>
              <a:ext cx="547020" cy="288260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 wrap="none" lIns="102590" tIns="51296" rIns="102590" bIns="51296">
              <a:prstTxWarp prst="textNoShape">
                <a:avLst/>
              </a:prstTxWarp>
              <a:spAutoFit/>
            </a:bodyPr>
            <a:lstStyle/>
            <a:p>
              <a:pPr defTabSz="1019175">
                <a:spcBef>
                  <a:spcPct val="50000"/>
                </a:spcBef>
              </a:pPr>
              <a:r>
                <a:rPr kumimoji="1" lang="en-US" sz="1200" dirty="0">
                  <a:solidFill>
                    <a:schemeClr val="bg1">
                      <a:lumMod val="50000"/>
                    </a:schemeClr>
                  </a:solidFill>
                  <a:latin typeface="Consolas"/>
                  <a:cs typeface="Consolas"/>
                </a:rPr>
                <a:t>xMax</a:t>
              </a:r>
            </a:p>
          </p:txBody>
        </p:sp>
        <p:sp>
          <p:nvSpPr>
            <p:cNvPr id="58370" name="Text Box 7">
              <a:extLst>
                <a:ext uri="{FF2B5EF4-FFF2-40B4-BE49-F238E27FC236}">
                  <a16:creationId xmlns:a16="http://schemas.microsoft.com/office/drawing/2014/main" id="{80877676-E4BB-FBC7-0464-0F1B88692C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04236" y="900147"/>
              <a:ext cx="292143" cy="288260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 wrap="none" lIns="102590" tIns="51296" rIns="102590" bIns="51296">
              <a:prstTxWarp prst="textNoShape">
                <a:avLst/>
              </a:prstTxWarp>
              <a:spAutoFit/>
            </a:bodyPr>
            <a:lstStyle/>
            <a:p>
              <a:pPr defTabSz="1019175">
                <a:spcBef>
                  <a:spcPct val="50000"/>
                </a:spcBef>
              </a:pPr>
              <a:r>
                <a:rPr kumimoji="1" lang="en-US" sz="1200" dirty="0">
                  <a:solidFill>
                    <a:schemeClr val="bg1">
                      <a:lumMod val="50000"/>
                    </a:schemeClr>
                  </a:solidFill>
                  <a:latin typeface="Consolas"/>
                  <a:cs typeface="Consolas"/>
                </a:rPr>
                <a:t>N</a:t>
              </a:r>
            </a:p>
          </p:txBody>
        </p:sp>
        <p:sp>
          <p:nvSpPr>
            <p:cNvPr id="58371" name="Line 9">
              <a:extLst>
                <a:ext uri="{FF2B5EF4-FFF2-40B4-BE49-F238E27FC236}">
                  <a16:creationId xmlns:a16="http://schemas.microsoft.com/office/drawing/2014/main" id="{A1F6A132-AEAC-C0A1-135A-04AEE2B445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76457" y="1171610"/>
              <a:ext cx="3147" cy="316277"/>
            </a:xfrm>
            <a:prstGeom prst="line">
              <a:avLst/>
            </a:prstGeom>
            <a:noFill/>
            <a:ln w="15875">
              <a:solidFill>
                <a:schemeClr val="bg1">
                  <a:lumMod val="50000"/>
                </a:schemeClr>
              </a:solidFill>
              <a:round/>
              <a:headEnd/>
              <a:tailEnd type="stealth" w="med" len="lg"/>
            </a:ln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8373" name="Line 11">
              <a:extLst>
                <a:ext uri="{FF2B5EF4-FFF2-40B4-BE49-F238E27FC236}">
                  <a16:creationId xmlns:a16="http://schemas.microsoft.com/office/drawing/2014/main" id="{C50273E2-A08B-6D0C-5002-76C0288406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49492" y="1157807"/>
              <a:ext cx="8784" cy="326576"/>
            </a:xfrm>
            <a:prstGeom prst="line">
              <a:avLst/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stealth" w="med" len="lg"/>
            </a:ln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58374" name="Line 9">
              <a:extLst>
                <a:ext uri="{FF2B5EF4-FFF2-40B4-BE49-F238E27FC236}">
                  <a16:creationId xmlns:a16="http://schemas.microsoft.com/office/drawing/2014/main" id="{6D3BC39A-0E63-ECC4-C945-021345A51D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79278" y="1172082"/>
              <a:ext cx="13879" cy="315806"/>
            </a:xfrm>
            <a:prstGeom prst="line">
              <a:avLst/>
            </a:prstGeom>
            <a:noFill/>
            <a:ln w="15875">
              <a:solidFill>
                <a:schemeClr val="bg1">
                  <a:lumMod val="50000"/>
                </a:schemeClr>
              </a:solidFill>
              <a:round/>
              <a:headEnd/>
              <a:tailEnd type="stealth" w="med" len="lg"/>
            </a:ln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6D649071-EA29-21BB-A89F-DC579B38644F}"/>
              </a:ext>
            </a:extLst>
          </p:cNvPr>
          <p:cNvSpPr/>
          <p:nvPr/>
        </p:nvSpPr>
        <p:spPr>
          <a:xfrm>
            <a:off x="5655273" y="3600913"/>
            <a:ext cx="123437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sz="1400" dirty="0">
                <a:solidFill>
                  <a:srgbClr val="000000"/>
                </a:solidFill>
                <a:latin typeface="Times New Roman"/>
                <a:cs typeface="Times New Roman"/>
              </a:rPr>
              <a:t>(</a:t>
            </a:r>
            <a:r>
              <a:rPr lang="en-US" sz="1400" i="1" dirty="0">
                <a:latin typeface="Times New Roman"/>
                <a:cs typeface="Times New Roman"/>
              </a:rPr>
              <a:t>x</a:t>
            </a:r>
            <a:r>
              <a:rPr lang="en-US" sz="1400" dirty="0">
                <a:solidFill>
                  <a:srgbClr val="000000"/>
                </a:solidFill>
                <a:latin typeface="Times New Roman"/>
                <a:cs typeface="Times New Roman"/>
              </a:rPr>
              <a:t>, f(</a:t>
            </a:r>
            <a:r>
              <a:rPr lang="en-US" sz="1400" i="1" dirty="0">
                <a:solidFill>
                  <a:srgbClr val="000000"/>
                </a:solidFill>
                <a:latin typeface="Times New Roman"/>
                <a:cs typeface="Times New Roman"/>
              </a:rPr>
              <a:t>x</a:t>
            </a:r>
            <a:r>
              <a:rPr lang="en-US" sz="1400" dirty="0">
                <a:solidFill>
                  <a:srgbClr val="000000"/>
                </a:solidFill>
                <a:latin typeface="Times New Roman"/>
                <a:cs typeface="Times New Roman"/>
              </a:rPr>
              <a:t>)) points</a:t>
            </a:r>
          </a:p>
        </p:txBody>
      </p:sp>
    </p:spTree>
    <p:extLst>
      <p:ext uri="{BB962C8B-B14F-4D97-AF65-F5344CB8AC3E}">
        <p14:creationId xmlns:p14="http://schemas.microsoft.com/office/powerpoint/2010/main" val="24260743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dirty="0"/>
              <a:t>Function plotting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-1156329" y="256834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-1298500" y="253991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-2123838" y="390869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C31C19B-86BA-E647-B9A2-336EC25B34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953" y="793551"/>
            <a:ext cx="4116136" cy="5624688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08000" tIns="133200" rIns="0" bIns="262800" anchor="t" anchorCtr="0"/>
          <a:lstStyle/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70C0"/>
                </a:solidFill>
                <a:latin typeface="Consolas"/>
                <a:ea typeface="Consolas"/>
                <a:cs typeface="Consolas"/>
              </a:rPr>
              <a:t>/** Plots functions. */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public class PlotFunction {</a:t>
            </a:r>
          </a:p>
          <a:p>
            <a:pPr>
              <a:lnSpc>
                <a:spcPts val="1540"/>
              </a:lnSpc>
            </a:pPr>
            <a:endParaRPr lang="en-US" sz="1100" dirty="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pPr>
              <a:lnSpc>
                <a:spcPts val="1540"/>
              </a:lnSpc>
            </a:pPr>
            <a:r>
              <a:rPr lang="en-US" sz="1200" dirty="0">
                <a:solidFill>
                  <a:srgbClr val="006600"/>
                </a:solidFill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</a:rPr>
              <a:t>        // The function to plot: </a:t>
            </a:r>
            <a:r>
              <a:rPr lang="en-US" sz="1100" dirty="0">
                <a:solidFill>
                  <a:srgbClr val="006600"/>
                </a:solidFill>
                <a:latin typeface="Consolas"/>
                <a:ea typeface="Consolas"/>
                <a:cs typeface="Consolas"/>
              </a:rPr>
              <a:t>f(x) = x * x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public static double f(double x) {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  return x * x;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}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public static void main(String[] args) {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  double xMin = Double.parseDouble(args[0]);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  double xMax = Double.parseDouble(args[1]);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  int N = Integer.parseInt(args[2]);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  </a:t>
            </a:r>
            <a:r>
              <a:rPr lang="en-US" sz="1200" dirty="0">
                <a:solidFill>
                  <a:srgbClr val="006600"/>
                </a:solidFill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</a:rPr>
              <a:t>// Creates arrays for the x values and the y values</a:t>
            </a:r>
            <a:endParaRPr lang="en-US" sz="1100" dirty="0">
              <a:solidFill>
                <a:srgbClr val="006600"/>
              </a:solidFill>
              <a:latin typeface="Times New Roman" panose="02020603050405020304" pitchFamily="18" charset="0"/>
              <a:ea typeface="Consolas"/>
              <a:cs typeface="Times New Roman" panose="02020603050405020304" pitchFamily="18" charset="0"/>
            </a:endParaRP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  double x[] = xArr(xMin, xMax, N);   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  double y[] = f(x);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  </a:t>
            </a:r>
            <a:r>
              <a:rPr lang="en-US" sz="1200" dirty="0">
                <a:solidFill>
                  <a:srgbClr val="006600"/>
                </a:solidFill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</a:rPr>
              <a:t>// Scales the canvas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  StdDraw.setXscale(xMin, xMax); 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  StdDraw.setYscale(min(y), max(y));  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  </a:t>
            </a:r>
            <a:r>
              <a:rPr lang="en-US" sz="1200" dirty="0">
                <a:solidFill>
                  <a:srgbClr val="006600"/>
                </a:solidFill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</a:rPr>
              <a:t>// Connects the (x,y) points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  for (int i = 0; i &lt; N; i++) {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      StdDraw.line</a:t>
            </a:r>
            <a:r>
              <a:rPr lang="en-US" sz="105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(x[i], y[i], x[i+1], y[i+1]);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  }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}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</a:t>
            </a:r>
            <a:r>
              <a:rPr lang="en-US" sz="12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//// More functions: On the right of this slide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}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</a:t>
            </a:r>
          </a:p>
          <a:p>
            <a:pPr>
              <a:lnSpc>
                <a:spcPts val="1540"/>
              </a:lnSpc>
            </a:pPr>
            <a:endParaRPr lang="en-US" sz="1100" dirty="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931811F-C056-7DE7-9B9E-5F1254AE19FB}"/>
              </a:ext>
            </a:extLst>
          </p:cNvPr>
          <p:cNvGrpSpPr/>
          <p:nvPr/>
        </p:nvGrpSpPr>
        <p:grpSpPr>
          <a:xfrm>
            <a:off x="4601127" y="2193170"/>
            <a:ext cx="4019678" cy="4064825"/>
            <a:chOff x="4952486" y="2353414"/>
            <a:chExt cx="4019678" cy="406482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B36C137F-CD6B-210B-A908-ADC6827C9F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12168" y="2353414"/>
              <a:ext cx="3805210" cy="406482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8F9A98E-711A-ED67-D282-9A76400CD96C}"/>
                </a:ext>
              </a:extLst>
            </p:cNvPr>
            <p:cNvGrpSpPr/>
            <p:nvPr/>
          </p:nvGrpSpPr>
          <p:grpSpPr>
            <a:xfrm>
              <a:off x="4952486" y="2762220"/>
              <a:ext cx="4019678" cy="3650937"/>
              <a:chOff x="279917" y="1392207"/>
              <a:chExt cx="5825217" cy="5387121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9F37F86F-CC4E-1514-AA3A-668173221AA7}"/>
                  </a:ext>
                </a:extLst>
              </p:cNvPr>
              <p:cNvSpPr/>
              <p:nvPr/>
            </p:nvSpPr>
            <p:spPr>
              <a:xfrm>
                <a:off x="279917" y="6039590"/>
                <a:ext cx="829787" cy="4541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1400" dirty="0">
                    <a:latin typeface="Times New Roman"/>
                    <a:cs typeface="Times New Roman"/>
                  </a:rPr>
                  <a:t>(0, 0)</a:t>
                </a: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C4B5F95F-A470-704F-568F-438FF4D8E626}"/>
                  </a:ext>
                </a:extLst>
              </p:cNvPr>
              <p:cNvSpPr/>
              <p:nvPr/>
            </p:nvSpPr>
            <p:spPr>
              <a:xfrm>
                <a:off x="1540204" y="6325189"/>
                <a:ext cx="1220056" cy="4541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1400" dirty="0">
                    <a:latin typeface="Times New Roman"/>
                    <a:cs typeface="Times New Roman"/>
                  </a:rPr>
                  <a:t>(20, 400)</a:t>
                </a: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4BC9FEBE-7BBD-AF70-9444-086D23428FD3}"/>
                  </a:ext>
                </a:extLst>
              </p:cNvPr>
              <p:cNvSpPr/>
              <p:nvPr/>
            </p:nvSpPr>
            <p:spPr>
              <a:xfrm>
                <a:off x="2556497" y="5714357"/>
                <a:ext cx="1350146" cy="4541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1400" dirty="0">
                    <a:latin typeface="Times New Roman"/>
                    <a:cs typeface="Times New Roman"/>
                  </a:rPr>
                  <a:t>(40, 1600)</a:t>
                </a: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243C1798-5DA7-1C3A-3456-3BF4596ACBBC}"/>
                  </a:ext>
                </a:extLst>
              </p:cNvPr>
              <p:cNvSpPr/>
              <p:nvPr/>
            </p:nvSpPr>
            <p:spPr>
              <a:xfrm>
                <a:off x="3596383" y="4679150"/>
                <a:ext cx="1350146" cy="4541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1400" dirty="0">
                    <a:latin typeface="Times New Roman"/>
                    <a:cs typeface="Times New Roman"/>
                  </a:rPr>
                  <a:t>(60, 3600)</a:t>
                </a: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894664B0-ED5E-C2EF-9C97-6FB5E2E5D9F8}"/>
                  </a:ext>
                </a:extLst>
              </p:cNvPr>
              <p:cNvSpPr/>
              <p:nvPr/>
            </p:nvSpPr>
            <p:spPr>
              <a:xfrm>
                <a:off x="4531407" y="3394181"/>
                <a:ext cx="1573727" cy="4995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1600" dirty="0">
                    <a:latin typeface="Consolas"/>
                    <a:cs typeface="Consolas"/>
                  </a:rPr>
                  <a:t>(</a:t>
                </a:r>
                <a:r>
                  <a:rPr lang="en-US" sz="1400" dirty="0">
                    <a:latin typeface="Times New Roman"/>
                    <a:cs typeface="Times New Roman"/>
                  </a:rPr>
                  <a:t>80, 6400</a:t>
                </a:r>
                <a:r>
                  <a:rPr lang="en-US" sz="1600" dirty="0">
                    <a:latin typeface="Consolas"/>
                    <a:cs typeface="Consolas"/>
                  </a:rPr>
                  <a:t>)</a:t>
                </a: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273DB35D-ED51-0BEC-E8B7-459EB3EFE0C5}"/>
                  </a:ext>
                </a:extLst>
              </p:cNvPr>
              <p:cNvSpPr/>
              <p:nvPr/>
            </p:nvSpPr>
            <p:spPr>
              <a:xfrm>
                <a:off x="3957439" y="1392207"/>
                <a:ext cx="1610326" cy="4541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1400" dirty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(</a:t>
                </a:r>
                <a:r>
                  <a:rPr lang="en-US" sz="1400" dirty="0">
                    <a:latin typeface="Times New Roman"/>
                    <a:cs typeface="Times New Roman"/>
                  </a:rPr>
                  <a:t>100</a:t>
                </a:r>
                <a:r>
                  <a:rPr lang="en-US" sz="1400" dirty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, 10000)</a:t>
                </a:r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11219CB5-DFCA-F6DD-6A84-07F26934C498}"/>
                  </a:ext>
                </a:extLst>
              </p:cNvPr>
              <p:cNvSpPr/>
              <p:nvPr/>
            </p:nvSpPr>
            <p:spPr bwMode="auto">
              <a:xfrm>
                <a:off x="499121" y="6479078"/>
                <a:ext cx="180085" cy="180070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charset="0"/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7AC00DC4-D682-EE41-ACC3-6B2F99946DB4}"/>
                  </a:ext>
                </a:extLst>
              </p:cNvPr>
              <p:cNvSpPr/>
              <p:nvPr/>
            </p:nvSpPr>
            <p:spPr bwMode="auto">
              <a:xfrm>
                <a:off x="1548973" y="6313660"/>
                <a:ext cx="180085" cy="180070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charset="0"/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67C6975C-4BEB-117D-AC99-9B1E5EC8D119}"/>
                  </a:ext>
                </a:extLst>
              </p:cNvPr>
              <p:cNvSpPr/>
              <p:nvPr/>
            </p:nvSpPr>
            <p:spPr bwMode="auto">
              <a:xfrm>
                <a:off x="2544376" y="5671342"/>
                <a:ext cx="180085" cy="180070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charset="0"/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CE7718AF-D0F5-70E7-E4DD-367FA3D2DEC9}"/>
                  </a:ext>
                </a:extLst>
              </p:cNvPr>
              <p:cNvSpPr/>
              <p:nvPr/>
            </p:nvSpPr>
            <p:spPr bwMode="auto">
              <a:xfrm>
                <a:off x="3511930" y="4679150"/>
                <a:ext cx="180085" cy="180070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charset="0"/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2BDF9A51-FFC6-9415-F1EA-96502D42CFB5}"/>
                  </a:ext>
                </a:extLst>
              </p:cNvPr>
              <p:cNvSpPr/>
              <p:nvPr/>
            </p:nvSpPr>
            <p:spPr bwMode="auto">
              <a:xfrm>
                <a:off x="4394497" y="3444724"/>
                <a:ext cx="180085" cy="180070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charset="0"/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4396F181-251A-200D-DE69-14219422913C}"/>
                  </a:ext>
                </a:extLst>
              </p:cNvPr>
              <p:cNvSpPr/>
              <p:nvPr/>
            </p:nvSpPr>
            <p:spPr bwMode="auto">
              <a:xfrm>
                <a:off x="5476572" y="1471031"/>
                <a:ext cx="180085" cy="180070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charset="0"/>
                  <a:ea typeface="ＭＳ Ｐゴシック" charset="-128"/>
                  <a:cs typeface="ＭＳ Ｐゴシック" charset="-128"/>
                </a:endParaRPr>
              </a:p>
            </p:txBody>
          </p:sp>
        </p:grp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8FE5CDFA-EB32-749D-AC29-3BF51FB3149B}"/>
              </a:ext>
            </a:extLst>
          </p:cNvPr>
          <p:cNvSpPr/>
          <p:nvPr/>
        </p:nvSpPr>
        <p:spPr>
          <a:xfrm>
            <a:off x="5655273" y="3600913"/>
            <a:ext cx="123437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sz="1400" dirty="0">
                <a:solidFill>
                  <a:srgbClr val="000000"/>
                </a:solidFill>
                <a:latin typeface="Times New Roman"/>
                <a:cs typeface="Times New Roman"/>
              </a:rPr>
              <a:t>(</a:t>
            </a:r>
            <a:r>
              <a:rPr lang="en-US" sz="1400" i="1" dirty="0">
                <a:latin typeface="Times New Roman"/>
                <a:cs typeface="Times New Roman"/>
              </a:rPr>
              <a:t>x</a:t>
            </a:r>
            <a:r>
              <a:rPr lang="en-US" sz="1400" dirty="0">
                <a:solidFill>
                  <a:srgbClr val="000000"/>
                </a:solidFill>
                <a:latin typeface="Times New Roman"/>
                <a:cs typeface="Times New Roman"/>
              </a:rPr>
              <a:t>, f(</a:t>
            </a:r>
            <a:r>
              <a:rPr lang="en-US" sz="1400" i="1" dirty="0">
                <a:solidFill>
                  <a:srgbClr val="000000"/>
                </a:solidFill>
                <a:latin typeface="Times New Roman"/>
                <a:cs typeface="Times New Roman"/>
              </a:rPr>
              <a:t>x</a:t>
            </a:r>
            <a:r>
              <a:rPr lang="en-US" sz="1400" dirty="0">
                <a:solidFill>
                  <a:srgbClr val="000000"/>
                </a:solidFill>
                <a:latin typeface="Times New Roman"/>
                <a:cs typeface="Times New Roman"/>
              </a:rPr>
              <a:t>)) points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B622CCF-0741-D750-CDBB-D23F8F353F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0703" y="1192601"/>
            <a:ext cx="2739097" cy="457200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lIns="144000" tIns="182880" rIns="0" bIns="182880" anchor="ctr" anchorCtr="0">
            <a:prstTxWarp prst="textNoShape">
              <a:avLst/>
            </a:prstTxWarp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% java PlotFunction 0  100  5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CBC6064-DE35-5CDD-EED7-3E6C11F477B6}"/>
              </a:ext>
            </a:extLst>
          </p:cNvPr>
          <p:cNvGrpSpPr/>
          <p:nvPr/>
        </p:nvGrpSpPr>
        <p:grpSpPr>
          <a:xfrm>
            <a:off x="6121811" y="750684"/>
            <a:ext cx="1224996" cy="587741"/>
            <a:chOff x="7171383" y="900147"/>
            <a:chExt cx="1224996" cy="587741"/>
          </a:xfrm>
        </p:grpSpPr>
        <p:sp>
          <p:nvSpPr>
            <p:cNvPr id="12" name="Text Box 5">
              <a:extLst>
                <a:ext uri="{FF2B5EF4-FFF2-40B4-BE49-F238E27FC236}">
                  <a16:creationId xmlns:a16="http://schemas.microsoft.com/office/drawing/2014/main" id="{6B9A5223-4C21-50F0-F3E8-8C4E8FE97A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71383" y="904235"/>
              <a:ext cx="547020" cy="288260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 wrap="none" lIns="102590" tIns="51296" rIns="102590" bIns="51296">
              <a:prstTxWarp prst="textNoShape">
                <a:avLst/>
              </a:prstTxWarp>
              <a:spAutoFit/>
            </a:bodyPr>
            <a:lstStyle/>
            <a:p>
              <a:pPr defTabSz="1019175">
                <a:spcBef>
                  <a:spcPct val="50000"/>
                </a:spcBef>
              </a:pPr>
              <a:r>
                <a:rPr kumimoji="1" lang="en-US" sz="1200" dirty="0">
                  <a:solidFill>
                    <a:schemeClr val="bg1">
                      <a:lumMod val="50000"/>
                    </a:schemeClr>
                  </a:solidFill>
                  <a:latin typeface="Consolas"/>
                  <a:cs typeface="Consolas"/>
                </a:rPr>
                <a:t>xMin</a:t>
              </a:r>
            </a:p>
          </p:txBody>
        </p:sp>
        <p:sp>
          <p:nvSpPr>
            <p:cNvPr id="13" name="Text Box 6">
              <a:extLst>
                <a:ext uri="{FF2B5EF4-FFF2-40B4-BE49-F238E27FC236}">
                  <a16:creationId xmlns:a16="http://schemas.microsoft.com/office/drawing/2014/main" id="{0B838734-5A3F-2FD1-93B2-3000241344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68645" y="900147"/>
              <a:ext cx="547020" cy="288260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 wrap="none" lIns="102590" tIns="51296" rIns="102590" bIns="51296">
              <a:prstTxWarp prst="textNoShape">
                <a:avLst/>
              </a:prstTxWarp>
              <a:spAutoFit/>
            </a:bodyPr>
            <a:lstStyle/>
            <a:p>
              <a:pPr defTabSz="1019175">
                <a:spcBef>
                  <a:spcPct val="50000"/>
                </a:spcBef>
              </a:pPr>
              <a:r>
                <a:rPr kumimoji="1" lang="en-US" sz="1200" dirty="0">
                  <a:solidFill>
                    <a:schemeClr val="bg1">
                      <a:lumMod val="50000"/>
                    </a:schemeClr>
                  </a:solidFill>
                  <a:latin typeface="Consolas"/>
                  <a:cs typeface="Consolas"/>
                </a:rPr>
                <a:t>xMax</a:t>
              </a:r>
            </a:p>
          </p:txBody>
        </p:sp>
        <p:sp>
          <p:nvSpPr>
            <p:cNvPr id="14" name="Text Box 7">
              <a:extLst>
                <a:ext uri="{FF2B5EF4-FFF2-40B4-BE49-F238E27FC236}">
                  <a16:creationId xmlns:a16="http://schemas.microsoft.com/office/drawing/2014/main" id="{6858C20F-7B9B-64EA-74FA-56704E18A8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04236" y="900147"/>
              <a:ext cx="292143" cy="288260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 wrap="none" lIns="102590" tIns="51296" rIns="102590" bIns="51296">
              <a:prstTxWarp prst="textNoShape">
                <a:avLst/>
              </a:prstTxWarp>
              <a:spAutoFit/>
            </a:bodyPr>
            <a:lstStyle/>
            <a:p>
              <a:pPr defTabSz="1019175">
                <a:spcBef>
                  <a:spcPct val="50000"/>
                </a:spcBef>
              </a:pPr>
              <a:r>
                <a:rPr kumimoji="1" lang="en-US" sz="1200" dirty="0">
                  <a:solidFill>
                    <a:schemeClr val="bg1">
                      <a:lumMod val="50000"/>
                    </a:schemeClr>
                  </a:solidFill>
                  <a:latin typeface="Consolas"/>
                  <a:cs typeface="Consolas"/>
                </a:rPr>
                <a:t>N</a:t>
              </a:r>
            </a:p>
          </p:txBody>
        </p:sp>
        <p:sp>
          <p:nvSpPr>
            <p:cNvPr id="16" name="Line 9">
              <a:extLst>
                <a:ext uri="{FF2B5EF4-FFF2-40B4-BE49-F238E27FC236}">
                  <a16:creationId xmlns:a16="http://schemas.microsoft.com/office/drawing/2014/main" id="{1FDFF6BA-30F7-8ADD-5794-3496102811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76457" y="1171610"/>
              <a:ext cx="3147" cy="316277"/>
            </a:xfrm>
            <a:prstGeom prst="line">
              <a:avLst/>
            </a:prstGeom>
            <a:noFill/>
            <a:ln w="15875">
              <a:solidFill>
                <a:schemeClr val="bg1">
                  <a:lumMod val="50000"/>
                </a:schemeClr>
              </a:solidFill>
              <a:round/>
              <a:headEnd/>
              <a:tailEnd type="stealth" w="med" len="lg"/>
            </a:ln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Line 11">
              <a:extLst>
                <a:ext uri="{FF2B5EF4-FFF2-40B4-BE49-F238E27FC236}">
                  <a16:creationId xmlns:a16="http://schemas.microsoft.com/office/drawing/2014/main" id="{1829BB72-C614-B72B-7272-5CCAA47014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49492" y="1157807"/>
              <a:ext cx="8784" cy="326576"/>
            </a:xfrm>
            <a:prstGeom prst="line">
              <a:avLst/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stealth" w="med" len="lg"/>
            </a:ln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Line 9">
              <a:extLst>
                <a:ext uri="{FF2B5EF4-FFF2-40B4-BE49-F238E27FC236}">
                  <a16:creationId xmlns:a16="http://schemas.microsoft.com/office/drawing/2014/main" id="{35FE5F35-145B-2AC5-B96B-CB1A98037C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79278" y="1172082"/>
              <a:ext cx="13879" cy="315806"/>
            </a:xfrm>
            <a:prstGeom prst="line">
              <a:avLst/>
            </a:prstGeom>
            <a:noFill/>
            <a:ln w="15875">
              <a:solidFill>
                <a:schemeClr val="bg1">
                  <a:lumMod val="50000"/>
                </a:schemeClr>
              </a:solidFill>
              <a:round/>
              <a:headEnd/>
              <a:tailEnd type="stealth" w="med" len="lg"/>
            </a:ln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985955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341589-5CC2-548A-0A4B-0F32C43192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Rectangle 3">
            <a:extLst>
              <a:ext uri="{FF2B5EF4-FFF2-40B4-BE49-F238E27FC236}">
                <a16:creationId xmlns:a16="http://schemas.microsoft.com/office/drawing/2014/main" id="{A9038FDE-7133-7094-1B50-7FA8EBA952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dirty="0"/>
              <a:t>Function plotting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8C31B77-43B3-8692-BB2B-B04A0CE114BE}"/>
              </a:ext>
            </a:extLst>
          </p:cNvPr>
          <p:cNvSpPr txBox="1"/>
          <p:nvPr/>
        </p:nvSpPr>
        <p:spPr>
          <a:xfrm>
            <a:off x="-1156329" y="256834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EA5173-852C-B98D-575F-70FA691D9106}"/>
              </a:ext>
            </a:extLst>
          </p:cNvPr>
          <p:cNvSpPr txBox="1"/>
          <p:nvPr/>
        </p:nvSpPr>
        <p:spPr>
          <a:xfrm>
            <a:off x="-1298500" y="253991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7A0EC6-AD2D-D598-04CD-F89D25C1AEEF}"/>
              </a:ext>
            </a:extLst>
          </p:cNvPr>
          <p:cNvSpPr txBox="1"/>
          <p:nvPr/>
        </p:nvSpPr>
        <p:spPr>
          <a:xfrm>
            <a:off x="-2123838" y="390869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F93CBFD-B583-4B03-2CF7-D98E9FCAE5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953" y="793551"/>
            <a:ext cx="4116136" cy="5624688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08000" tIns="133200" rIns="0" bIns="262800" anchor="t" anchorCtr="0"/>
          <a:lstStyle/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70C0"/>
                </a:solidFill>
                <a:latin typeface="Consolas"/>
                <a:ea typeface="Consolas"/>
                <a:cs typeface="Consolas"/>
              </a:rPr>
              <a:t>/** Plots functions. */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public class PlotFunction {</a:t>
            </a:r>
          </a:p>
          <a:p>
            <a:pPr>
              <a:lnSpc>
                <a:spcPts val="1540"/>
              </a:lnSpc>
            </a:pPr>
            <a:endParaRPr lang="en-US" sz="1100" dirty="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pPr>
              <a:lnSpc>
                <a:spcPts val="1540"/>
              </a:lnSpc>
            </a:pPr>
            <a:r>
              <a:rPr lang="en-US" sz="1200" dirty="0">
                <a:solidFill>
                  <a:srgbClr val="006600"/>
                </a:solidFill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</a:rPr>
              <a:t>        // The function to plot: </a:t>
            </a:r>
            <a:r>
              <a:rPr lang="en-US" sz="1100" dirty="0">
                <a:solidFill>
                  <a:srgbClr val="006600"/>
                </a:solidFill>
                <a:latin typeface="Consolas"/>
                <a:ea typeface="Consolas"/>
                <a:cs typeface="Consolas"/>
              </a:rPr>
              <a:t>f(x) = x * x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public static double f(double x) {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  return x * x;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}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public static void main(String[] args) {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  double xMin = Double.parseDouble(args[0]);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  double xMax = Double.parseDouble(args[1]);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  int N = Integer.parseInt(args[2]);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  </a:t>
            </a:r>
            <a:r>
              <a:rPr lang="en-US" sz="1200" dirty="0">
                <a:solidFill>
                  <a:srgbClr val="006600"/>
                </a:solidFill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</a:rPr>
              <a:t>// Creates arrays for the x values and the y values</a:t>
            </a:r>
            <a:endParaRPr lang="en-US" sz="1100" dirty="0">
              <a:solidFill>
                <a:srgbClr val="006600"/>
              </a:solidFill>
              <a:latin typeface="Times New Roman" panose="02020603050405020304" pitchFamily="18" charset="0"/>
              <a:ea typeface="Consolas"/>
              <a:cs typeface="Times New Roman" panose="02020603050405020304" pitchFamily="18" charset="0"/>
            </a:endParaRP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  double x[] = xArr(xMin, xMax, N);   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  double y[] = f(x);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  </a:t>
            </a:r>
            <a:r>
              <a:rPr lang="en-US" sz="1200" dirty="0">
                <a:solidFill>
                  <a:srgbClr val="006600"/>
                </a:solidFill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</a:rPr>
              <a:t>// Scales the canvas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  StdDraw.setXscale(xMin, xMax); 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  StdDraw.setYscale(min(y), max(y));  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  </a:t>
            </a:r>
            <a:r>
              <a:rPr lang="en-US" sz="1200" dirty="0">
                <a:solidFill>
                  <a:srgbClr val="006600"/>
                </a:solidFill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</a:rPr>
              <a:t>// Connects the (x,y) points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  for (int i = 0; i &lt; N; i++) {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      StdDraw.line</a:t>
            </a:r>
            <a:r>
              <a:rPr lang="en-US" sz="105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(x[i], y[i], x[i+1], y[i+1]);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  }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}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</a:t>
            </a:r>
            <a:r>
              <a:rPr lang="en-US" sz="12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//// More functions: On the right of this slide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}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</a:t>
            </a:r>
          </a:p>
          <a:p>
            <a:pPr>
              <a:lnSpc>
                <a:spcPts val="1540"/>
              </a:lnSpc>
            </a:pPr>
            <a:endParaRPr lang="en-US" sz="1100" dirty="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E6CBB3D4-676E-F372-3198-C741C565AE50}"/>
              </a:ext>
            </a:extLst>
          </p:cNvPr>
          <p:cNvSpPr/>
          <p:nvPr/>
        </p:nvSpPr>
        <p:spPr bwMode="auto">
          <a:xfrm>
            <a:off x="659143" y="3586058"/>
            <a:ext cx="258340" cy="236669"/>
          </a:xfrm>
          <a:prstGeom prst="rightArrow">
            <a:avLst/>
          </a:prstGeom>
          <a:solidFill>
            <a:srgbClr val="C00000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charset="0"/>
              <a:ea typeface="ＭＳ Ｐゴシック" charset="-128"/>
              <a:cs typeface="ＭＳ Ｐゴシック" charset="-128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A1FE0C3-4893-D46F-FF51-621723724E6C}"/>
              </a:ext>
            </a:extLst>
          </p:cNvPr>
          <p:cNvGrpSpPr/>
          <p:nvPr/>
        </p:nvGrpSpPr>
        <p:grpSpPr>
          <a:xfrm>
            <a:off x="4601127" y="2193170"/>
            <a:ext cx="4019678" cy="4064825"/>
            <a:chOff x="4952486" y="2353414"/>
            <a:chExt cx="4019678" cy="4064825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E8D006DD-2523-A0DF-7D1B-CC17B233EF3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12168" y="2353414"/>
              <a:ext cx="3805210" cy="406482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AC6A82A-1FC2-44E6-7906-C43322E905E0}"/>
                </a:ext>
              </a:extLst>
            </p:cNvPr>
            <p:cNvGrpSpPr/>
            <p:nvPr/>
          </p:nvGrpSpPr>
          <p:grpSpPr>
            <a:xfrm>
              <a:off x="4952486" y="2762220"/>
              <a:ext cx="4019678" cy="3650937"/>
              <a:chOff x="279917" y="1392207"/>
              <a:chExt cx="5825217" cy="5387121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B1850B6-0D1B-6B0D-77E2-2D75E26503B1}"/>
                  </a:ext>
                </a:extLst>
              </p:cNvPr>
              <p:cNvSpPr/>
              <p:nvPr/>
            </p:nvSpPr>
            <p:spPr>
              <a:xfrm>
                <a:off x="279917" y="6039590"/>
                <a:ext cx="829787" cy="4541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1400" dirty="0">
                    <a:latin typeface="Times New Roman"/>
                    <a:cs typeface="Times New Roman"/>
                  </a:rPr>
                  <a:t>(</a:t>
                </a:r>
                <a:r>
                  <a:rPr lang="en-US" sz="1400" b="1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0</a:t>
                </a:r>
                <a:r>
                  <a:rPr lang="en-US" sz="1400" dirty="0">
                    <a:latin typeface="Times New Roman"/>
                    <a:cs typeface="Times New Roman"/>
                  </a:rPr>
                  <a:t>, 0)</a:t>
                </a: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B048E75D-2001-BD46-D01B-F1A6071D8794}"/>
                  </a:ext>
                </a:extLst>
              </p:cNvPr>
              <p:cNvSpPr/>
              <p:nvPr/>
            </p:nvSpPr>
            <p:spPr>
              <a:xfrm>
                <a:off x="1540204" y="6325189"/>
                <a:ext cx="1220056" cy="4541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1400" dirty="0">
                    <a:latin typeface="Times New Roman"/>
                    <a:cs typeface="Times New Roman"/>
                  </a:rPr>
                  <a:t>(</a:t>
                </a:r>
                <a:r>
                  <a:rPr lang="en-US" sz="1400" b="1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20</a:t>
                </a:r>
                <a:r>
                  <a:rPr lang="en-US" sz="1400" dirty="0">
                    <a:latin typeface="Times New Roman"/>
                    <a:cs typeface="Times New Roman"/>
                  </a:rPr>
                  <a:t>, 400)</a:t>
                </a: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5608A9FD-1A3D-3CBB-E986-A1746ECCDA1C}"/>
                  </a:ext>
                </a:extLst>
              </p:cNvPr>
              <p:cNvSpPr/>
              <p:nvPr/>
            </p:nvSpPr>
            <p:spPr>
              <a:xfrm>
                <a:off x="2556497" y="5714357"/>
                <a:ext cx="1350146" cy="4541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1400" dirty="0">
                    <a:latin typeface="Times New Roman"/>
                    <a:cs typeface="Times New Roman"/>
                  </a:rPr>
                  <a:t>(</a:t>
                </a:r>
                <a:r>
                  <a:rPr lang="en-US" sz="1400" b="1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40</a:t>
                </a:r>
                <a:r>
                  <a:rPr lang="en-US" sz="1400" dirty="0">
                    <a:latin typeface="Times New Roman"/>
                    <a:cs typeface="Times New Roman"/>
                  </a:rPr>
                  <a:t>, 1600)</a:t>
                </a: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489FDAD2-F14A-15B5-832B-5E838FAB973B}"/>
                  </a:ext>
                </a:extLst>
              </p:cNvPr>
              <p:cNvSpPr/>
              <p:nvPr/>
            </p:nvSpPr>
            <p:spPr>
              <a:xfrm>
                <a:off x="3596383" y="4679150"/>
                <a:ext cx="1350146" cy="4541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1400" dirty="0">
                    <a:latin typeface="Times New Roman"/>
                    <a:cs typeface="Times New Roman"/>
                  </a:rPr>
                  <a:t>(</a:t>
                </a:r>
                <a:r>
                  <a:rPr lang="en-US" sz="1400" b="1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60</a:t>
                </a:r>
                <a:r>
                  <a:rPr lang="en-US" sz="1400" dirty="0">
                    <a:latin typeface="Times New Roman"/>
                    <a:cs typeface="Times New Roman"/>
                  </a:rPr>
                  <a:t>, 3600)</a:t>
                </a: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051D1EFC-7FF1-4A18-2C87-74F75A7F56D9}"/>
                  </a:ext>
                </a:extLst>
              </p:cNvPr>
              <p:cNvSpPr/>
              <p:nvPr/>
            </p:nvSpPr>
            <p:spPr>
              <a:xfrm>
                <a:off x="4531407" y="3394181"/>
                <a:ext cx="1573727" cy="4995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1600" dirty="0">
                    <a:latin typeface="Consolas"/>
                    <a:cs typeface="Consolas"/>
                  </a:rPr>
                  <a:t>(</a:t>
                </a:r>
                <a:r>
                  <a:rPr lang="en-US" sz="1400" b="1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80</a:t>
                </a:r>
                <a:r>
                  <a:rPr lang="en-US" sz="1400" dirty="0">
                    <a:latin typeface="Times New Roman"/>
                    <a:cs typeface="Times New Roman"/>
                  </a:rPr>
                  <a:t>, 6400</a:t>
                </a:r>
                <a:r>
                  <a:rPr lang="en-US" sz="1600" dirty="0">
                    <a:latin typeface="Consolas"/>
                    <a:cs typeface="Consolas"/>
                  </a:rPr>
                  <a:t>)</a:t>
                </a: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21CE6D74-BA83-5AE1-673F-F1E027680C27}"/>
                  </a:ext>
                </a:extLst>
              </p:cNvPr>
              <p:cNvSpPr/>
              <p:nvPr/>
            </p:nvSpPr>
            <p:spPr>
              <a:xfrm>
                <a:off x="3957439" y="1392207"/>
                <a:ext cx="1610326" cy="45413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1400" dirty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(</a:t>
                </a:r>
                <a:r>
                  <a:rPr lang="en-US" sz="1400" b="1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100</a:t>
                </a:r>
                <a:r>
                  <a:rPr lang="en-US" sz="1400" dirty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, 10000)</a:t>
                </a:r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FA0A7B0D-FDBD-35F6-2A42-99509472C84D}"/>
                  </a:ext>
                </a:extLst>
              </p:cNvPr>
              <p:cNvSpPr/>
              <p:nvPr/>
            </p:nvSpPr>
            <p:spPr bwMode="auto">
              <a:xfrm>
                <a:off x="499121" y="6479078"/>
                <a:ext cx="180085" cy="180070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charset="0"/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D3BFF956-85A0-AF0B-E80A-581367B1B150}"/>
                  </a:ext>
                </a:extLst>
              </p:cNvPr>
              <p:cNvSpPr/>
              <p:nvPr/>
            </p:nvSpPr>
            <p:spPr bwMode="auto">
              <a:xfrm>
                <a:off x="1548973" y="6313660"/>
                <a:ext cx="180085" cy="180070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charset="0"/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3832A37B-6D0F-FBAF-3E42-BF7E281EB8AE}"/>
                  </a:ext>
                </a:extLst>
              </p:cNvPr>
              <p:cNvSpPr/>
              <p:nvPr/>
            </p:nvSpPr>
            <p:spPr bwMode="auto">
              <a:xfrm>
                <a:off x="2544376" y="5671342"/>
                <a:ext cx="180085" cy="180070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charset="0"/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15BE032A-7DA2-5846-5AE6-8C50123CC236}"/>
                  </a:ext>
                </a:extLst>
              </p:cNvPr>
              <p:cNvSpPr/>
              <p:nvPr/>
            </p:nvSpPr>
            <p:spPr bwMode="auto">
              <a:xfrm>
                <a:off x="3511930" y="4679150"/>
                <a:ext cx="180085" cy="180070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charset="0"/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5D2B1845-C732-12E2-9267-B9909ED496D6}"/>
                  </a:ext>
                </a:extLst>
              </p:cNvPr>
              <p:cNvSpPr/>
              <p:nvPr/>
            </p:nvSpPr>
            <p:spPr bwMode="auto">
              <a:xfrm>
                <a:off x="4394497" y="3444724"/>
                <a:ext cx="180085" cy="180070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charset="0"/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9401E4A7-9922-747B-1A67-52E82320F46C}"/>
                  </a:ext>
                </a:extLst>
              </p:cNvPr>
              <p:cNvSpPr/>
              <p:nvPr/>
            </p:nvSpPr>
            <p:spPr bwMode="auto">
              <a:xfrm>
                <a:off x="5476572" y="1471031"/>
                <a:ext cx="180085" cy="180070"/>
              </a:xfrm>
              <a:prstGeom prst="ellipse">
                <a:avLst/>
              </a:prstGeom>
              <a:solidFill>
                <a:schemeClr val="tx1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charset="0"/>
                  <a:ea typeface="ＭＳ Ｐゴシック" charset="-128"/>
                  <a:cs typeface="ＭＳ Ｐゴシック" charset="-128"/>
                </a:endParaRPr>
              </a:p>
            </p:txBody>
          </p:sp>
        </p:grp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266B77E8-AAA8-2CED-A3B1-C63CF50C0F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0703" y="1192601"/>
            <a:ext cx="2739097" cy="457200"/>
          </a:xfrm>
          <a:prstGeom prst="rect">
            <a:avLst/>
          </a:prstGeom>
          <a:solidFill>
            <a:schemeClr val="bg1"/>
          </a:solidFill>
          <a:ln w="158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lIns="144000" tIns="182880" rIns="0" bIns="182880" anchor="ctr" anchorCtr="0">
            <a:prstTxWarp prst="textNoShape">
              <a:avLst/>
            </a:prstTxWarp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% java PlotFunction 0  100  5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B27D923-59C5-B873-78CF-4B86311D622C}"/>
              </a:ext>
            </a:extLst>
          </p:cNvPr>
          <p:cNvGrpSpPr/>
          <p:nvPr/>
        </p:nvGrpSpPr>
        <p:grpSpPr>
          <a:xfrm>
            <a:off x="6121811" y="750684"/>
            <a:ext cx="1224996" cy="587741"/>
            <a:chOff x="7171383" y="900147"/>
            <a:chExt cx="1224996" cy="587741"/>
          </a:xfrm>
        </p:grpSpPr>
        <p:sp>
          <p:nvSpPr>
            <p:cNvPr id="12" name="Text Box 5">
              <a:extLst>
                <a:ext uri="{FF2B5EF4-FFF2-40B4-BE49-F238E27FC236}">
                  <a16:creationId xmlns:a16="http://schemas.microsoft.com/office/drawing/2014/main" id="{1A5F807A-8F82-9159-E0F0-E0D158C9A9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71383" y="904235"/>
              <a:ext cx="547020" cy="288260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 wrap="none" lIns="102590" tIns="51296" rIns="102590" bIns="51296">
              <a:prstTxWarp prst="textNoShape">
                <a:avLst/>
              </a:prstTxWarp>
              <a:spAutoFit/>
            </a:bodyPr>
            <a:lstStyle/>
            <a:p>
              <a:pPr defTabSz="1019175">
                <a:spcBef>
                  <a:spcPct val="50000"/>
                </a:spcBef>
              </a:pPr>
              <a:r>
                <a:rPr kumimoji="1" lang="en-US" sz="1200" dirty="0">
                  <a:solidFill>
                    <a:schemeClr val="bg1">
                      <a:lumMod val="50000"/>
                    </a:schemeClr>
                  </a:solidFill>
                  <a:latin typeface="Consolas"/>
                  <a:cs typeface="Consolas"/>
                </a:rPr>
                <a:t>xMin</a:t>
              </a:r>
            </a:p>
          </p:txBody>
        </p:sp>
        <p:sp>
          <p:nvSpPr>
            <p:cNvPr id="13" name="Text Box 6">
              <a:extLst>
                <a:ext uri="{FF2B5EF4-FFF2-40B4-BE49-F238E27FC236}">
                  <a16:creationId xmlns:a16="http://schemas.microsoft.com/office/drawing/2014/main" id="{196EC97E-5ACA-7613-9A7D-FEEEF50CF1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68645" y="900147"/>
              <a:ext cx="547020" cy="288260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 wrap="none" lIns="102590" tIns="51296" rIns="102590" bIns="51296">
              <a:prstTxWarp prst="textNoShape">
                <a:avLst/>
              </a:prstTxWarp>
              <a:spAutoFit/>
            </a:bodyPr>
            <a:lstStyle/>
            <a:p>
              <a:pPr defTabSz="1019175">
                <a:spcBef>
                  <a:spcPct val="50000"/>
                </a:spcBef>
              </a:pPr>
              <a:r>
                <a:rPr kumimoji="1" lang="en-US" sz="1200" dirty="0">
                  <a:solidFill>
                    <a:schemeClr val="bg1">
                      <a:lumMod val="50000"/>
                    </a:schemeClr>
                  </a:solidFill>
                  <a:latin typeface="Consolas"/>
                  <a:cs typeface="Consolas"/>
                </a:rPr>
                <a:t>xMax</a:t>
              </a:r>
            </a:p>
          </p:txBody>
        </p:sp>
        <p:sp>
          <p:nvSpPr>
            <p:cNvPr id="14" name="Text Box 7">
              <a:extLst>
                <a:ext uri="{FF2B5EF4-FFF2-40B4-BE49-F238E27FC236}">
                  <a16:creationId xmlns:a16="http://schemas.microsoft.com/office/drawing/2014/main" id="{7BEB4FE3-97FE-09A8-8050-81EAB2675E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04236" y="900147"/>
              <a:ext cx="292143" cy="288260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 wrap="none" lIns="102590" tIns="51296" rIns="102590" bIns="51296">
              <a:prstTxWarp prst="textNoShape">
                <a:avLst/>
              </a:prstTxWarp>
              <a:spAutoFit/>
            </a:bodyPr>
            <a:lstStyle/>
            <a:p>
              <a:pPr defTabSz="1019175">
                <a:spcBef>
                  <a:spcPct val="50000"/>
                </a:spcBef>
              </a:pPr>
              <a:r>
                <a:rPr kumimoji="1" lang="en-US" sz="1200" dirty="0">
                  <a:solidFill>
                    <a:schemeClr val="bg1">
                      <a:lumMod val="50000"/>
                    </a:schemeClr>
                  </a:solidFill>
                  <a:latin typeface="Consolas"/>
                  <a:cs typeface="Consolas"/>
                </a:rPr>
                <a:t>N</a:t>
              </a:r>
            </a:p>
          </p:txBody>
        </p:sp>
        <p:sp>
          <p:nvSpPr>
            <p:cNvPr id="16" name="Line 9">
              <a:extLst>
                <a:ext uri="{FF2B5EF4-FFF2-40B4-BE49-F238E27FC236}">
                  <a16:creationId xmlns:a16="http://schemas.microsoft.com/office/drawing/2014/main" id="{A602A300-D45F-E9DA-6FFA-29939E42E9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76457" y="1171610"/>
              <a:ext cx="3147" cy="316277"/>
            </a:xfrm>
            <a:prstGeom prst="line">
              <a:avLst/>
            </a:prstGeom>
            <a:noFill/>
            <a:ln w="15875">
              <a:solidFill>
                <a:schemeClr val="bg1">
                  <a:lumMod val="50000"/>
                </a:schemeClr>
              </a:solidFill>
              <a:round/>
              <a:headEnd/>
              <a:tailEnd type="stealth" w="med" len="lg"/>
            </a:ln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Line 11">
              <a:extLst>
                <a:ext uri="{FF2B5EF4-FFF2-40B4-BE49-F238E27FC236}">
                  <a16:creationId xmlns:a16="http://schemas.microsoft.com/office/drawing/2014/main" id="{2D737BB5-75DD-549A-19DD-A987437A32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49492" y="1157807"/>
              <a:ext cx="8784" cy="326576"/>
            </a:xfrm>
            <a:prstGeom prst="line">
              <a:avLst/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stealth" w="med" len="lg"/>
            </a:ln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9" name="Line 9">
              <a:extLst>
                <a:ext uri="{FF2B5EF4-FFF2-40B4-BE49-F238E27FC236}">
                  <a16:creationId xmlns:a16="http://schemas.microsoft.com/office/drawing/2014/main" id="{673C94E3-39D6-68BD-CFDD-4A54993895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79278" y="1172082"/>
              <a:ext cx="13879" cy="315806"/>
            </a:xfrm>
            <a:prstGeom prst="line">
              <a:avLst/>
            </a:prstGeom>
            <a:noFill/>
            <a:ln w="15875">
              <a:solidFill>
                <a:schemeClr val="bg1">
                  <a:lumMod val="50000"/>
                </a:schemeClr>
              </a:solidFill>
              <a:round/>
              <a:headEnd/>
              <a:tailEnd type="stealth" w="med" len="lg"/>
            </a:ln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6" name="Rectangle 3">
            <a:extLst>
              <a:ext uri="{FF2B5EF4-FFF2-40B4-BE49-F238E27FC236}">
                <a16:creationId xmlns:a16="http://schemas.microsoft.com/office/drawing/2014/main" id="{98F4B2B7-DFA7-0168-F7E1-8576275107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8595" y="3553379"/>
            <a:ext cx="3414813" cy="1015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rgbClr val="003399"/>
              </a:buClr>
              <a:buSzPct val="50000"/>
              <a:buFont typeface="Monotype Sorts" charset="2"/>
              <a:defRPr kumimoji="1">
                <a:solidFill>
                  <a:srgbClr val="003399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346075" indent="-231775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627063" indent="-166688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147763" indent="-40481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charset="2"/>
              <a:buChar char="!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5398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19970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4542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9114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3686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spcBef>
                <a:spcPts val="600"/>
              </a:spcBef>
            </a:pPr>
            <a:r>
              <a:rPr kumimoji="0" lang="en-US" sz="1400" dirty="0">
                <a:solidFill>
                  <a:srgbClr val="CC0000"/>
                </a:solidFill>
                <a:latin typeface="Times New Roman"/>
                <a:cs typeface="Times New Roman"/>
              </a:rPr>
              <a:t>red:</a:t>
            </a:r>
            <a:r>
              <a:rPr kumimoji="0" lang="en-US" sz="1400" dirty="0">
                <a:solidFill>
                  <a:schemeClr val="tx1"/>
                </a:solidFill>
                <a:latin typeface="Times New Roman"/>
                <a:cs typeface="Times New Roman"/>
              </a:rPr>
              <a:t>      </a:t>
            </a:r>
            <a:r>
              <a:rPr kumimoji="0" lang="en-US" sz="1400" i="1" dirty="0">
                <a:solidFill>
                  <a:schemeClr val="tx1"/>
                </a:solidFill>
                <a:latin typeface="Times New Roman"/>
                <a:cs typeface="Times New Roman"/>
              </a:rPr>
              <a:t>x </a:t>
            </a:r>
            <a:r>
              <a:rPr kumimoji="0" lang="en-US" sz="1400" dirty="0">
                <a:solidFill>
                  <a:schemeClr val="tx1"/>
                </a:solidFill>
                <a:latin typeface="Times New Roman"/>
                <a:cs typeface="Times New Roman"/>
              </a:rPr>
              <a:t>values</a:t>
            </a:r>
            <a:endParaRPr kumimoji="0" lang="he-IL" sz="140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</a:pPr>
            <a:r>
              <a:rPr kumimoji="0" lang="en-US" sz="1400" dirty="0">
                <a:solidFill>
                  <a:schemeClr val="tx1"/>
                </a:solidFill>
                <a:latin typeface="Times New Roman"/>
                <a:cs typeface="Times New Roman"/>
              </a:rPr>
              <a:t>black:  </a:t>
            </a:r>
            <a:r>
              <a:rPr kumimoji="0" lang="en-US" sz="1400" i="1" dirty="0">
                <a:solidFill>
                  <a:schemeClr val="tx1"/>
                </a:solidFill>
                <a:latin typeface="Times New Roman"/>
                <a:cs typeface="Times New Roman"/>
              </a:rPr>
              <a:t>y</a:t>
            </a:r>
            <a:r>
              <a:rPr kumimoji="0" lang="en-US" sz="1400" dirty="0">
                <a:solidFill>
                  <a:schemeClr val="tx1"/>
                </a:solidFill>
                <a:latin typeface="Times New Roman"/>
                <a:cs typeface="Times New Roman"/>
              </a:rPr>
              <a:t> = f(</a:t>
            </a:r>
            <a:r>
              <a:rPr kumimoji="0" lang="en-US" sz="1400" i="1" dirty="0">
                <a:solidFill>
                  <a:schemeClr val="tx1"/>
                </a:solidFill>
                <a:latin typeface="Times New Roman"/>
                <a:cs typeface="Times New Roman"/>
              </a:rPr>
              <a:t>x</a:t>
            </a:r>
            <a:r>
              <a:rPr kumimoji="0" lang="en-US" sz="1400" dirty="0">
                <a:solidFill>
                  <a:schemeClr val="tx1"/>
                </a:solidFill>
                <a:latin typeface="Times New Roman"/>
                <a:cs typeface="Times New Roman"/>
              </a:rPr>
              <a:t>) values</a:t>
            </a:r>
          </a:p>
        </p:txBody>
      </p:sp>
    </p:spTree>
    <p:extLst>
      <p:ext uri="{BB962C8B-B14F-4D97-AF65-F5344CB8AC3E}">
        <p14:creationId xmlns:p14="http://schemas.microsoft.com/office/powerpoint/2010/main" val="31581345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dirty="0"/>
              <a:t>Function plotting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-1156329" y="256834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-1298500" y="253991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-2123838" y="390869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C31C19B-86BA-E647-B9A2-336EC25B34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953" y="793551"/>
            <a:ext cx="4116136" cy="5624688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08000" tIns="133200" rIns="0" bIns="262800" anchor="t" anchorCtr="0"/>
          <a:lstStyle/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70C0"/>
                </a:solidFill>
                <a:latin typeface="Consolas"/>
                <a:ea typeface="Consolas"/>
                <a:cs typeface="Consolas"/>
              </a:rPr>
              <a:t>/** Plots functions. */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public class PlotFunction {</a:t>
            </a:r>
          </a:p>
          <a:p>
            <a:pPr>
              <a:lnSpc>
                <a:spcPts val="1540"/>
              </a:lnSpc>
            </a:pPr>
            <a:endParaRPr lang="en-US" sz="1100" dirty="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pPr>
              <a:lnSpc>
                <a:spcPts val="1540"/>
              </a:lnSpc>
            </a:pPr>
            <a:r>
              <a:rPr lang="en-US" sz="1200" dirty="0">
                <a:solidFill>
                  <a:srgbClr val="006600"/>
                </a:solidFill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</a:rPr>
              <a:t>        // The function to plot: </a:t>
            </a:r>
            <a:r>
              <a:rPr lang="en-US" sz="1100" dirty="0">
                <a:solidFill>
                  <a:srgbClr val="006600"/>
                </a:solidFill>
                <a:latin typeface="Consolas"/>
                <a:ea typeface="Consolas"/>
                <a:cs typeface="Consolas"/>
              </a:rPr>
              <a:t>f(x) = x * x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public static double f(double x) {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  return x * x;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}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public static void main(String[] args) {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  double xMin = Double.parseDouble(args[0]);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  double xMax = Double.parseDouble(args[1]);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  int N = Integer.parseInt(args[2]);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  </a:t>
            </a:r>
            <a:r>
              <a:rPr lang="en-US" sz="1200" dirty="0">
                <a:solidFill>
                  <a:srgbClr val="006600"/>
                </a:solidFill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</a:rPr>
              <a:t>// Creates arrays for the x values and y values</a:t>
            </a:r>
            <a:endParaRPr lang="en-US" sz="1100" dirty="0">
              <a:solidFill>
                <a:srgbClr val="006600"/>
              </a:solidFill>
              <a:latin typeface="Times New Roman" panose="02020603050405020304" pitchFamily="18" charset="0"/>
              <a:ea typeface="Consolas"/>
              <a:cs typeface="Times New Roman" panose="02020603050405020304" pitchFamily="18" charset="0"/>
            </a:endParaRP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  double x[] = xArr(xMin, xMax, N);   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  double y[] = f(x);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  </a:t>
            </a:r>
            <a:r>
              <a:rPr lang="en-US" sz="1200" dirty="0">
                <a:solidFill>
                  <a:srgbClr val="006600"/>
                </a:solidFill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</a:rPr>
              <a:t>// Scales the canvas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  StdDraw.setXscale(xMin, xMax); 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  StdDraw.setYscale(min(y), max(y));  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  </a:t>
            </a:r>
            <a:r>
              <a:rPr lang="en-US" sz="1200" dirty="0">
                <a:solidFill>
                  <a:srgbClr val="006600"/>
                </a:solidFill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</a:rPr>
              <a:t>// Connects the (x,y) points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  for (int i = 0; i &lt; N; i++) {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      StdDraw.line</a:t>
            </a:r>
            <a:r>
              <a:rPr lang="en-US" sz="105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(x[i], y[i], x[i+1], y[i+1]);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  }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}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</a:t>
            </a:r>
            <a:r>
              <a:rPr lang="en-US" sz="12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//// More functions: On the right of this slide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}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</a:t>
            </a:r>
          </a:p>
          <a:p>
            <a:pPr>
              <a:lnSpc>
                <a:spcPts val="1540"/>
              </a:lnSpc>
            </a:pPr>
            <a:endParaRPr lang="en-US" sz="1100" dirty="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498E25F1-90EE-70D0-D3DD-11E833E99E34}"/>
              </a:ext>
            </a:extLst>
          </p:cNvPr>
          <p:cNvSpPr/>
          <p:nvPr/>
        </p:nvSpPr>
        <p:spPr bwMode="auto">
          <a:xfrm>
            <a:off x="659143" y="3586058"/>
            <a:ext cx="258340" cy="236669"/>
          </a:xfrm>
          <a:prstGeom prst="rightArrow">
            <a:avLst/>
          </a:prstGeom>
          <a:solidFill>
            <a:srgbClr val="C00000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charset="0"/>
              <a:ea typeface="ＭＳ Ｐゴシック" charset="-128"/>
              <a:cs typeface="ＭＳ Ｐゴシック" charset="-128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1BA6D28-166E-E587-C38C-72D59E9EDC0D}"/>
              </a:ext>
            </a:extLst>
          </p:cNvPr>
          <p:cNvGrpSpPr/>
          <p:nvPr/>
        </p:nvGrpSpPr>
        <p:grpSpPr>
          <a:xfrm>
            <a:off x="4298988" y="793551"/>
            <a:ext cx="4507639" cy="5624688"/>
            <a:chOff x="4298988" y="793551"/>
            <a:chExt cx="4507639" cy="5624688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4721A43-3F99-C23C-0BCF-8C60C5C6F4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2652" y="793551"/>
              <a:ext cx="4313975" cy="56246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293973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08000" tIns="133200" rIns="0" bIns="262800" anchor="t" anchorCtr="0"/>
            <a:lstStyle/>
            <a:p>
              <a:pPr>
                <a:lnSpc>
                  <a:spcPts val="1540"/>
                </a:lnSpc>
              </a:pPr>
              <a:r>
                <a:rPr lang="en-US" sz="1200" dirty="0">
                  <a:solidFill>
                    <a:srgbClr val="006600"/>
                  </a:solidFill>
                  <a:latin typeface="Times New Roman" panose="02020603050405020304" pitchFamily="18" charset="0"/>
                  <a:ea typeface="Consolas"/>
                  <a:cs typeface="Times New Roman" panose="02020603050405020304" pitchFamily="18" charset="0"/>
                </a:rPr>
                <a:t>// Returns an array that represents the x-axis (x </a:t>
              </a:r>
              <a:r>
                <a:rPr lang="he-IL" sz="1200" dirty="0">
                  <a:solidFill>
                    <a:srgbClr val="006600"/>
                  </a:solidFill>
                  <a:latin typeface="Times New Roman" panose="02020603050405020304" pitchFamily="18" charset="0"/>
                  <a:ea typeface="Consolas"/>
                  <a:cs typeface="Times New Roman" panose="02020603050405020304" pitchFamily="18" charset="0"/>
                </a:rPr>
                <a:t>ציר ה-</a:t>
              </a:r>
              <a:r>
                <a:rPr lang="en-US" sz="1200" dirty="0">
                  <a:solidFill>
                    <a:srgbClr val="006600"/>
                  </a:solidFill>
                  <a:latin typeface="Times New Roman" panose="02020603050405020304" pitchFamily="18" charset="0"/>
                  <a:ea typeface="Consolas"/>
                  <a:cs typeface="Times New Roman" panose="02020603050405020304" pitchFamily="18" charset="0"/>
                </a:rPr>
                <a:t>):</a:t>
              </a:r>
              <a:br>
                <a:rPr lang="en-US" sz="1200" dirty="0">
                  <a:solidFill>
                    <a:srgbClr val="006600"/>
                  </a:solidFill>
                  <a:latin typeface="Times New Roman" panose="02020603050405020304" pitchFamily="18" charset="0"/>
                  <a:ea typeface="Consolas"/>
                  <a:cs typeface="Times New Roman" panose="02020603050405020304" pitchFamily="18" charset="0"/>
                </a:rPr>
              </a:br>
              <a:r>
                <a:rPr lang="en-US" sz="1200" dirty="0">
                  <a:solidFill>
                    <a:srgbClr val="006600"/>
                  </a:solidFill>
                  <a:latin typeface="Times New Roman" panose="02020603050405020304" pitchFamily="18" charset="0"/>
                  <a:ea typeface="Consolas"/>
                  <a:cs typeface="Times New Roman" panose="02020603050405020304" pitchFamily="18" charset="0"/>
                </a:rPr>
                <a:t>// N equally-spaced points between a and b</a:t>
              </a:r>
            </a:p>
            <a:p>
              <a:pPr>
                <a:lnSpc>
                  <a:spcPts val="1540"/>
                </a:lnSpc>
              </a:pPr>
              <a:r>
                <a:rPr lang="en-US" sz="1100" dirty="0">
                  <a:solidFill>
                    <a:srgbClr val="000000"/>
                  </a:solidFill>
                  <a:latin typeface="Consolas"/>
                  <a:ea typeface="Consolas"/>
                  <a:cs typeface="Consolas"/>
                </a:rPr>
                <a:t>public static double[] </a:t>
              </a:r>
              <a:r>
                <a:rPr lang="en-US" sz="1050" dirty="0">
                  <a:solidFill>
                    <a:srgbClr val="000000"/>
                  </a:solidFill>
                  <a:latin typeface="Consolas"/>
                  <a:ea typeface="Consolas"/>
                  <a:cs typeface="Consolas"/>
                </a:rPr>
                <a:t>xArr(double a, double b, int N) {</a:t>
              </a:r>
            </a:p>
            <a:p>
              <a:pPr>
                <a:lnSpc>
                  <a:spcPts val="1540"/>
                </a:lnSpc>
              </a:pPr>
              <a:r>
                <a:rPr lang="en-US" sz="1100" dirty="0">
                  <a:solidFill>
                    <a:srgbClr val="000000"/>
                  </a:solidFill>
                  <a:latin typeface="Consolas"/>
                  <a:ea typeface="Consolas"/>
                  <a:cs typeface="Consolas"/>
                </a:rPr>
                <a:t>    double[] x = new double[N + 1];</a:t>
              </a:r>
            </a:p>
            <a:p>
              <a:pPr>
                <a:lnSpc>
                  <a:spcPts val="1540"/>
                </a:lnSpc>
              </a:pPr>
              <a:r>
                <a:rPr lang="en-US" sz="1100" dirty="0">
                  <a:solidFill>
                    <a:srgbClr val="000000"/>
                  </a:solidFill>
                  <a:latin typeface="Consolas"/>
                  <a:ea typeface="Consolas"/>
                  <a:cs typeface="Consolas"/>
                </a:rPr>
                <a:t>    double interval = (b - a) / N;</a:t>
              </a:r>
            </a:p>
            <a:p>
              <a:pPr>
                <a:lnSpc>
                  <a:spcPts val="1540"/>
                </a:lnSpc>
              </a:pPr>
              <a:r>
                <a:rPr lang="en-US" sz="1100" dirty="0">
                  <a:solidFill>
                    <a:srgbClr val="000000"/>
                  </a:solidFill>
                  <a:latin typeface="Consolas"/>
                  <a:ea typeface="Consolas"/>
                  <a:cs typeface="Consolas"/>
                </a:rPr>
                <a:t>    for (int i = 0; i &lt;= N; i++) {</a:t>
              </a:r>
            </a:p>
            <a:p>
              <a:pPr>
                <a:lnSpc>
                  <a:spcPts val="1540"/>
                </a:lnSpc>
              </a:pPr>
              <a:r>
                <a:rPr lang="en-US" sz="1100" dirty="0">
                  <a:solidFill>
                    <a:srgbClr val="000000"/>
                  </a:solidFill>
                  <a:latin typeface="Consolas"/>
                  <a:ea typeface="Consolas"/>
                  <a:cs typeface="Consolas"/>
                </a:rPr>
                <a:t>        x[i] = a + (i * interval);</a:t>
              </a:r>
            </a:p>
            <a:p>
              <a:pPr>
                <a:lnSpc>
                  <a:spcPts val="1540"/>
                </a:lnSpc>
              </a:pPr>
              <a:r>
                <a:rPr lang="en-US" sz="1100" dirty="0">
                  <a:solidFill>
                    <a:srgbClr val="000000"/>
                  </a:solidFill>
                  <a:latin typeface="Consolas"/>
                  <a:ea typeface="Consolas"/>
                  <a:cs typeface="Consolas"/>
                </a:rPr>
                <a:t>    }</a:t>
              </a:r>
            </a:p>
            <a:p>
              <a:pPr>
                <a:lnSpc>
                  <a:spcPts val="1540"/>
                </a:lnSpc>
              </a:pPr>
              <a:r>
                <a:rPr lang="en-US" sz="1100" dirty="0">
                  <a:solidFill>
                    <a:srgbClr val="000000"/>
                  </a:solidFill>
                  <a:latin typeface="Consolas"/>
                  <a:ea typeface="Consolas"/>
                  <a:cs typeface="Consolas"/>
                </a:rPr>
                <a:t>    return x;</a:t>
              </a:r>
            </a:p>
            <a:p>
              <a:pPr>
                <a:lnSpc>
                  <a:spcPts val="1540"/>
                </a:lnSpc>
              </a:pPr>
              <a:r>
                <a:rPr lang="en-US" sz="1100" dirty="0">
                  <a:solidFill>
                    <a:srgbClr val="000000"/>
                  </a:solidFill>
                  <a:latin typeface="Consolas"/>
                  <a:ea typeface="Consolas"/>
                  <a:cs typeface="Consolas"/>
                </a:rPr>
                <a:t>}</a:t>
              </a:r>
            </a:p>
            <a:p>
              <a:pPr>
                <a:lnSpc>
                  <a:spcPts val="1540"/>
                </a:lnSpc>
              </a:pPr>
              <a:r>
                <a:rPr lang="en-US" sz="1100" dirty="0">
                  <a:solidFill>
                    <a:srgbClr val="000000"/>
                  </a:solidFill>
                  <a:latin typeface="Consolas"/>
                  <a:ea typeface="Consolas"/>
                  <a:cs typeface="Consolas"/>
                </a:rPr>
                <a:t>    </a:t>
              </a:r>
            </a:p>
            <a:p>
              <a:pPr>
                <a:lnSpc>
                  <a:spcPts val="1540"/>
                </a:lnSpc>
              </a:pPr>
              <a:r>
                <a:rPr lang="en-US" sz="1200" dirty="0">
                  <a:solidFill>
                    <a:srgbClr val="0066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// Returns the array </a:t>
              </a:r>
              <a:r>
                <a:rPr lang="en-US" sz="1100" dirty="0">
                  <a:solidFill>
                    <a:srgbClr val="0066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f(x[])</a:t>
              </a:r>
              <a:endParaRPr lang="en-US" sz="12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>
                <a:lnSpc>
                  <a:spcPts val="1540"/>
                </a:lnSpc>
              </a:pPr>
              <a:r>
                <a:rPr lang="en-US" sz="1100" dirty="0">
                  <a:solidFill>
                    <a:srgbClr val="000000"/>
                  </a:solidFill>
                  <a:latin typeface="Consolas"/>
                  <a:ea typeface="Consolas"/>
                  <a:cs typeface="Consolas"/>
                </a:rPr>
                <a:t>public static double[] f(double x[]) {</a:t>
              </a:r>
            </a:p>
            <a:p>
              <a:pPr>
                <a:lnSpc>
                  <a:spcPts val="1540"/>
                </a:lnSpc>
              </a:pPr>
              <a:r>
                <a:rPr lang="en-US" sz="1100" dirty="0">
                  <a:solidFill>
                    <a:srgbClr val="000000"/>
                  </a:solidFill>
                  <a:latin typeface="Consolas"/>
                  <a:ea typeface="Consolas"/>
                  <a:cs typeface="Consolas"/>
                </a:rPr>
                <a:t>    int N = x.length;</a:t>
              </a:r>
            </a:p>
            <a:p>
              <a:pPr>
                <a:lnSpc>
                  <a:spcPts val="1540"/>
                </a:lnSpc>
              </a:pPr>
              <a:r>
                <a:rPr lang="en-US" sz="1100" dirty="0">
                  <a:solidFill>
                    <a:srgbClr val="000000"/>
                  </a:solidFill>
                  <a:latin typeface="Consolas"/>
                  <a:ea typeface="Consolas"/>
                  <a:cs typeface="Consolas"/>
                </a:rPr>
                <a:t>    double[] y = new double[N];</a:t>
              </a:r>
            </a:p>
            <a:p>
              <a:pPr>
                <a:lnSpc>
                  <a:spcPts val="1540"/>
                </a:lnSpc>
              </a:pPr>
              <a:r>
                <a:rPr lang="en-US" sz="1100" dirty="0">
                  <a:solidFill>
                    <a:srgbClr val="000000"/>
                  </a:solidFill>
                  <a:latin typeface="Consolas"/>
                  <a:ea typeface="Consolas"/>
                  <a:cs typeface="Consolas"/>
                </a:rPr>
                <a:t>    for (int i = 0; i &lt; N; i++) {</a:t>
              </a:r>
            </a:p>
            <a:p>
              <a:pPr>
                <a:lnSpc>
                  <a:spcPts val="1540"/>
                </a:lnSpc>
              </a:pPr>
              <a:r>
                <a:rPr lang="en-US" sz="1100" dirty="0">
                  <a:solidFill>
                    <a:srgbClr val="000000"/>
                  </a:solidFill>
                  <a:latin typeface="Consolas"/>
                  <a:ea typeface="Consolas"/>
                  <a:cs typeface="Consolas"/>
                </a:rPr>
                <a:t>        y[i] = f(x[i]);  </a:t>
              </a:r>
              <a:r>
                <a:rPr lang="en-US" sz="1200" dirty="0">
                  <a:solidFill>
                    <a:srgbClr val="0066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// computes </a:t>
              </a:r>
              <a:r>
                <a:rPr lang="en-US" sz="1100" dirty="0">
                  <a:solidFill>
                    <a:srgbClr val="0066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y</a:t>
              </a:r>
              <a:r>
                <a:rPr lang="en-US" sz="900" dirty="0">
                  <a:solidFill>
                    <a:srgbClr val="0066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100" dirty="0">
                  <a:solidFill>
                    <a:srgbClr val="0066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=</a:t>
              </a:r>
              <a:r>
                <a:rPr lang="en-US" sz="900" dirty="0">
                  <a:solidFill>
                    <a:srgbClr val="0066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sz="1100" dirty="0">
                  <a:solidFill>
                    <a:srgbClr val="0066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f(x)</a:t>
              </a:r>
              <a:endParaRPr lang="en-US" sz="1200" dirty="0">
                <a:solidFill>
                  <a:srgbClr val="0066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  <a:p>
              <a:pPr>
                <a:lnSpc>
                  <a:spcPts val="1540"/>
                </a:lnSpc>
              </a:pPr>
              <a:r>
                <a:rPr lang="en-US" sz="1100" dirty="0">
                  <a:solidFill>
                    <a:srgbClr val="000000"/>
                  </a:solidFill>
                  <a:latin typeface="Consolas"/>
                  <a:ea typeface="Consolas"/>
                  <a:cs typeface="Consolas"/>
                </a:rPr>
                <a:t>    }</a:t>
              </a:r>
            </a:p>
            <a:p>
              <a:pPr>
                <a:lnSpc>
                  <a:spcPts val="1540"/>
                </a:lnSpc>
              </a:pPr>
              <a:r>
                <a:rPr lang="en-US" sz="1100" dirty="0">
                  <a:solidFill>
                    <a:srgbClr val="000000"/>
                  </a:solidFill>
                  <a:latin typeface="Consolas"/>
                  <a:ea typeface="Consolas"/>
                  <a:cs typeface="Consolas"/>
                </a:rPr>
                <a:t>    return y;</a:t>
              </a:r>
            </a:p>
            <a:p>
              <a:pPr>
                <a:lnSpc>
                  <a:spcPts val="1540"/>
                </a:lnSpc>
              </a:pPr>
              <a:r>
                <a:rPr lang="en-US" sz="1100" dirty="0">
                  <a:solidFill>
                    <a:srgbClr val="000000"/>
                  </a:solidFill>
                  <a:latin typeface="Consolas"/>
                  <a:ea typeface="Consolas"/>
                  <a:cs typeface="Consolas"/>
                </a:rPr>
                <a:t>}</a:t>
              </a:r>
            </a:p>
            <a:p>
              <a:pPr>
                <a:lnSpc>
                  <a:spcPts val="1540"/>
                </a:lnSpc>
              </a:pPr>
              <a:r>
                <a:rPr lang="en-US" sz="1100" dirty="0">
                  <a:solidFill>
                    <a:srgbClr val="000000"/>
                  </a:solidFill>
                  <a:latin typeface="Consolas"/>
                  <a:ea typeface="Consolas"/>
                  <a:cs typeface="Consolas"/>
                </a:rPr>
                <a:t>        </a:t>
              </a:r>
            </a:p>
            <a:p>
              <a:pPr>
                <a:lnSpc>
                  <a:spcPts val="1540"/>
                </a:lnSpc>
              </a:pPr>
              <a:r>
                <a:rPr lang="en-US" sz="1200" dirty="0">
                  <a:solidFill>
                    <a:srgbClr val="0066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// Returns the minimum value in the given array (code omitted)</a:t>
              </a:r>
            </a:p>
            <a:p>
              <a:pPr>
                <a:lnSpc>
                  <a:spcPts val="1540"/>
                </a:lnSpc>
              </a:pPr>
              <a:r>
                <a:rPr lang="en-US" sz="1100" dirty="0">
                  <a:solidFill>
                    <a:srgbClr val="000000"/>
                  </a:solidFill>
                  <a:latin typeface="Consolas"/>
                  <a:ea typeface="Consolas"/>
                  <a:cs typeface="Consolas"/>
                </a:rPr>
                <a:t>    public static double min(double arr[]) {</a:t>
              </a:r>
            </a:p>
            <a:p>
              <a:pPr>
                <a:lnSpc>
                  <a:spcPts val="1540"/>
                </a:lnSpc>
              </a:pPr>
              <a:r>
                <a:rPr lang="en-US" sz="1100" dirty="0">
                  <a:solidFill>
                    <a:srgbClr val="000000"/>
                  </a:solidFill>
                  <a:latin typeface="Consolas"/>
                  <a:ea typeface="Consolas"/>
                  <a:cs typeface="Consolas"/>
                </a:rPr>
                <a:t>}</a:t>
              </a:r>
            </a:p>
            <a:p>
              <a:pPr>
                <a:lnSpc>
                  <a:spcPts val="1540"/>
                </a:lnSpc>
              </a:pPr>
              <a:endParaRPr lang="en-US" sz="1100" dirty="0">
                <a:solidFill>
                  <a:srgbClr val="000000"/>
                </a:solidFill>
                <a:latin typeface="Consolas"/>
                <a:cs typeface="Consolas"/>
              </a:endParaRPr>
            </a:p>
            <a:p>
              <a:pPr>
                <a:lnSpc>
                  <a:spcPts val="1540"/>
                </a:lnSpc>
              </a:pPr>
              <a:r>
                <a:rPr lang="en-US" sz="1200" dirty="0">
                  <a:solidFill>
                    <a:srgbClr val="0066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// Returns the maximum value in the given array (code omitted)</a:t>
              </a:r>
            </a:p>
            <a:p>
              <a:pPr>
                <a:lnSpc>
                  <a:spcPts val="1540"/>
                </a:lnSpc>
              </a:pPr>
              <a:r>
                <a:rPr lang="en-US" sz="1100" dirty="0">
                  <a:solidFill>
                    <a:srgbClr val="000000"/>
                  </a:solidFill>
                  <a:latin typeface="Consolas"/>
                  <a:ea typeface="Consolas"/>
                  <a:cs typeface="Consolas"/>
                </a:rPr>
                <a:t>    public static double max(double arr[]) {</a:t>
              </a:r>
            </a:p>
            <a:p>
              <a:pPr>
                <a:lnSpc>
                  <a:spcPts val="1540"/>
                </a:lnSpc>
              </a:pPr>
              <a:r>
                <a:rPr lang="en-US" sz="1100" dirty="0">
                  <a:solidFill>
                    <a:srgbClr val="000000"/>
                  </a:solidFill>
                  <a:latin typeface="Consolas"/>
                  <a:ea typeface="Consolas"/>
                  <a:cs typeface="Consolas"/>
                </a:rPr>
                <a:t>}</a:t>
              </a:r>
            </a:p>
            <a:p>
              <a:pPr>
                <a:lnSpc>
                  <a:spcPts val="1540"/>
                </a:lnSpc>
              </a:pPr>
              <a:endParaRPr lang="en-US" sz="1100" dirty="0">
                <a:solidFill>
                  <a:srgbClr val="000000"/>
                </a:solidFill>
                <a:latin typeface="Consolas"/>
                <a:ea typeface="Consolas"/>
                <a:cs typeface="Consolas"/>
              </a:endParaRPr>
            </a:p>
            <a:p>
              <a:pPr>
                <a:lnSpc>
                  <a:spcPts val="1540"/>
                </a:lnSpc>
              </a:pPr>
              <a:endParaRPr lang="en-US" sz="1100" dirty="0">
                <a:solidFill>
                  <a:srgbClr val="000000"/>
                </a:solidFill>
                <a:latin typeface="Consolas"/>
                <a:ea typeface="Consolas"/>
                <a:cs typeface="Consolas"/>
              </a:endParaRPr>
            </a:p>
            <a:p>
              <a:pPr>
                <a:lnSpc>
                  <a:spcPts val="1540"/>
                </a:lnSpc>
              </a:pPr>
              <a:r>
                <a:rPr lang="en-US" sz="1100" dirty="0">
                  <a:solidFill>
                    <a:srgbClr val="000000"/>
                  </a:solidFill>
                  <a:latin typeface="Consolas"/>
                  <a:ea typeface="Consolas"/>
                  <a:cs typeface="Consolas"/>
                </a:rPr>
                <a:t>     </a:t>
              </a:r>
            </a:p>
            <a:p>
              <a:pPr>
                <a:lnSpc>
                  <a:spcPts val="1540"/>
                </a:lnSpc>
              </a:pPr>
              <a:r>
                <a:rPr lang="en-US" sz="1100" dirty="0">
                  <a:solidFill>
                    <a:srgbClr val="000000"/>
                  </a:solidFill>
                  <a:latin typeface="Consolas"/>
                  <a:ea typeface="Consolas"/>
                  <a:cs typeface="Consolas"/>
                </a:rPr>
                <a:t>  }</a:t>
              </a:r>
            </a:p>
          </p:txBody>
        </p:sp>
        <p:sp>
          <p:nvSpPr>
            <p:cNvPr id="13" name="Right Arrow 12">
              <a:extLst>
                <a:ext uri="{FF2B5EF4-FFF2-40B4-BE49-F238E27FC236}">
                  <a16:creationId xmlns:a16="http://schemas.microsoft.com/office/drawing/2014/main" id="{D0AC353A-68DA-81BC-4E0E-39BF2EE4EC38}"/>
                </a:ext>
              </a:extLst>
            </p:cNvPr>
            <p:cNvSpPr/>
            <p:nvPr/>
          </p:nvSpPr>
          <p:spPr bwMode="auto">
            <a:xfrm>
              <a:off x="4298988" y="1297099"/>
              <a:ext cx="258340" cy="236669"/>
            </a:xfrm>
            <a:prstGeom prst="rightArrow">
              <a:avLst/>
            </a:prstGeom>
            <a:solidFill>
              <a:srgbClr val="C00000"/>
            </a:solidFill>
            <a:ln w="9525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charset="0"/>
                <a:ea typeface="ＭＳ Ｐゴシック" charset="-128"/>
                <a:cs typeface="ＭＳ Ｐゴシック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430965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dirty="0"/>
              <a:t>Function plotting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-1156329" y="256834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-1298500" y="253991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-2123838" y="390869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C31C19B-86BA-E647-B9A2-336EC25B34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953" y="793551"/>
            <a:ext cx="4116136" cy="5624688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08000" tIns="133200" rIns="0" bIns="262800" anchor="t" anchorCtr="0"/>
          <a:lstStyle/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70C0"/>
                </a:solidFill>
                <a:latin typeface="Consolas"/>
                <a:ea typeface="Consolas"/>
                <a:cs typeface="Consolas"/>
              </a:rPr>
              <a:t>/** Plots functions. */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public class PlotFunction {</a:t>
            </a:r>
          </a:p>
          <a:p>
            <a:pPr>
              <a:lnSpc>
                <a:spcPts val="1540"/>
              </a:lnSpc>
            </a:pPr>
            <a:endParaRPr lang="en-US" sz="1100" dirty="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pPr>
              <a:lnSpc>
                <a:spcPts val="1540"/>
              </a:lnSpc>
            </a:pPr>
            <a:r>
              <a:rPr lang="en-US" sz="1200" dirty="0">
                <a:solidFill>
                  <a:srgbClr val="006600"/>
                </a:solidFill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</a:rPr>
              <a:t>        // The function to plot: </a:t>
            </a:r>
            <a:r>
              <a:rPr lang="en-US" sz="1100" dirty="0">
                <a:solidFill>
                  <a:srgbClr val="006600"/>
                </a:solidFill>
                <a:latin typeface="Consolas"/>
                <a:ea typeface="Consolas"/>
                <a:cs typeface="Consolas"/>
              </a:rPr>
              <a:t>f(x) = x * x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public static double f(double x) {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  return x * x;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}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public static void main(String[] args) {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  double xMin = Double.parseDouble(args[0]);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  double xMax = Double.parseDouble(args[1]);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  int N = Integer.parseInt(args[2]);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  </a:t>
            </a:r>
            <a:r>
              <a:rPr lang="en-US" sz="1200" dirty="0">
                <a:solidFill>
                  <a:srgbClr val="006600"/>
                </a:solidFill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</a:rPr>
              <a:t>// Creates arrays for the x values and y values</a:t>
            </a:r>
            <a:endParaRPr lang="en-US" sz="1100" dirty="0">
              <a:solidFill>
                <a:srgbClr val="006600"/>
              </a:solidFill>
              <a:latin typeface="Times New Roman" panose="02020603050405020304" pitchFamily="18" charset="0"/>
              <a:ea typeface="Consolas"/>
              <a:cs typeface="Times New Roman" panose="02020603050405020304" pitchFamily="18" charset="0"/>
            </a:endParaRP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  double x[] = xArr(xMin, xMax, N);   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  double y[] = f(x);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  </a:t>
            </a:r>
            <a:r>
              <a:rPr lang="en-US" sz="1200" dirty="0">
                <a:solidFill>
                  <a:srgbClr val="006600"/>
                </a:solidFill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</a:rPr>
              <a:t>// Scales the canvas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  StdDraw.setXscale(xMin, xMax); 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  StdDraw.setYscale(min(y), max(y));  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  </a:t>
            </a:r>
            <a:r>
              <a:rPr lang="en-US" sz="1200" dirty="0">
                <a:solidFill>
                  <a:srgbClr val="006600"/>
                </a:solidFill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</a:rPr>
              <a:t>// Connects the (x,y) points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  for (int i = 0; i &lt; N; i++) {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      StdDraw.line</a:t>
            </a:r>
            <a:r>
              <a:rPr lang="en-US" sz="105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(x[i], y[i], x[i+1], y[i+1]);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  }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}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</a:t>
            </a:r>
            <a:r>
              <a:rPr lang="en-US" sz="12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//// More functions: On the right of this slide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}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</a:t>
            </a:r>
          </a:p>
          <a:p>
            <a:pPr>
              <a:lnSpc>
                <a:spcPts val="1540"/>
              </a:lnSpc>
            </a:pPr>
            <a:endParaRPr lang="en-US" sz="1100" dirty="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498E25F1-90EE-70D0-D3DD-11E833E99E34}"/>
              </a:ext>
            </a:extLst>
          </p:cNvPr>
          <p:cNvSpPr/>
          <p:nvPr/>
        </p:nvSpPr>
        <p:spPr bwMode="auto">
          <a:xfrm>
            <a:off x="664345" y="3754843"/>
            <a:ext cx="258340" cy="236669"/>
          </a:xfrm>
          <a:prstGeom prst="rightArrow">
            <a:avLst/>
          </a:prstGeom>
          <a:solidFill>
            <a:srgbClr val="C00000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21A43-3F99-C23C-0BCF-8C60C5C6F4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2652" y="793551"/>
            <a:ext cx="4313975" cy="5624688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08000" tIns="133200" rIns="0" bIns="262800" anchor="t" anchorCtr="0"/>
          <a:lstStyle/>
          <a:p>
            <a:pPr>
              <a:lnSpc>
                <a:spcPts val="1540"/>
              </a:lnSpc>
            </a:pPr>
            <a:r>
              <a:rPr lang="en-US" sz="1200" dirty="0">
                <a:solidFill>
                  <a:srgbClr val="006600"/>
                </a:solidFill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</a:rPr>
              <a:t>// Returns an array that represents the x-axis (x </a:t>
            </a:r>
            <a:r>
              <a:rPr lang="he-IL" sz="1200" dirty="0">
                <a:solidFill>
                  <a:srgbClr val="006600"/>
                </a:solidFill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</a:rPr>
              <a:t>ציר ה-</a:t>
            </a:r>
            <a:r>
              <a:rPr lang="en-US" sz="1200" dirty="0">
                <a:solidFill>
                  <a:srgbClr val="006600"/>
                </a:solidFill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</a:rPr>
              <a:t>):</a:t>
            </a:r>
            <a:br>
              <a:rPr lang="en-US" sz="1200" dirty="0">
                <a:solidFill>
                  <a:srgbClr val="006600"/>
                </a:solidFill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</a:rPr>
            </a:br>
            <a:r>
              <a:rPr lang="en-US" sz="1200" dirty="0">
                <a:solidFill>
                  <a:srgbClr val="006600"/>
                </a:solidFill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</a:rPr>
              <a:t>// N equally-spaced points between a and b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public static double[] </a:t>
            </a:r>
            <a:r>
              <a:rPr lang="en-US" sz="105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xArr(double a, double b, int N) {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double[] x = new double[N + 1];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double interval = (b - a) / N;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for (int i = 0; i &lt;= N; i++) {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  x[i] = a + (i * interval);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}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return x;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}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</a:t>
            </a:r>
          </a:p>
          <a:p>
            <a:pPr>
              <a:lnSpc>
                <a:spcPts val="1540"/>
              </a:lnSpc>
            </a:pPr>
            <a:r>
              <a:rPr lang="en-US" sz="12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Returns the array </a:t>
            </a:r>
            <a:r>
              <a:rPr lang="en-US" sz="1100" dirty="0">
                <a:solidFill>
                  <a:srgbClr val="00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f(x[])</a:t>
            </a:r>
            <a:endParaRPr lang="en-US" sz="1200" dirty="0">
              <a:solidFill>
                <a:srgbClr val="0066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public static double[] f(double x[]) {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int N = x.length;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double[] y = new double[N];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for (int i = 0; i &lt; N; i++) {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  y[i] = f(x[i]);  </a:t>
            </a:r>
            <a:r>
              <a:rPr lang="en-US" sz="12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computes </a:t>
            </a:r>
            <a:r>
              <a:rPr lang="en-US" sz="1100" dirty="0">
                <a:solidFill>
                  <a:srgbClr val="00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</a:t>
            </a:r>
            <a:r>
              <a:rPr lang="en-US" sz="9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rgbClr val="00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9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rgbClr val="0066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f(x)</a:t>
            </a:r>
            <a:endParaRPr lang="en-US" sz="1200" dirty="0">
              <a:solidFill>
                <a:srgbClr val="0066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}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return y;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}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  </a:t>
            </a:r>
          </a:p>
          <a:p>
            <a:pPr>
              <a:lnSpc>
                <a:spcPts val="1540"/>
              </a:lnSpc>
            </a:pPr>
            <a:r>
              <a:rPr lang="en-US" sz="12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Returns the minimum value in the given array (code omitted)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public static double min(double arr[]) {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}</a:t>
            </a:r>
          </a:p>
          <a:p>
            <a:pPr>
              <a:lnSpc>
                <a:spcPts val="1540"/>
              </a:lnSpc>
            </a:pPr>
            <a:endParaRPr lang="en-US" sz="1100" dirty="0">
              <a:solidFill>
                <a:srgbClr val="000000"/>
              </a:solidFill>
              <a:latin typeface="Consolas"/>
              <a:cs typeface="Consolas"/>
            </a:endParaRPr>
          </a:p>
          <a:p>
            <a:pPr>
              <a:lnSpc>
                <a:spcPts val="1540"/>
              </a:lnSpc>
            </a:pPr>
            <a:r>
              <a:rPr lang="en-US" sz="12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 Returns the maximum value in the given array (code omitted)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public static double max(double arr[]) {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}</a:t>
            </a:r>
          </a:p>
          <a:p>
            <a:pPr>
              <a:lnSpc>
                <a:spcPts val="1540"/>
              </a:lnSpc>
            </a:pPr>
            <a:endParaRPr lang="en-US" sz="1100" dirty="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pPr>
              <a:lnSpc>
                <a:spcPts val="1540"/>
              </a:lnSpc>
            </a:pPr>
            <a:endParaRPr lang="en-US" sz="1100" dirty="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}</a:t>
            </a:r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D0AC353A-68DA-81BC-4E0E-39BF2EE4EC38}"/>
              </a:ext>
            </a:extLst>
          </p:cNvPr>
          <p:cNvSpPr/>
          <p:nvPr/>
        </p:nvSpPr>
        <p:spPr bwMode="auto">
          <a:xfrm>
            <a:off x="4308507" y="3192331"/>
            <a:ext cx="258340" cy="236669"/>
          </a:xfrm>
          <a:prstGeom prst="rightArrow">
            <a:avLst/>
          </a:prstGeom>
          <a:solidFill>
            <a:srgbClr val="C00000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charset="0"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743198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156329" y="256834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-1298500" y="253991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-2123838" y="390869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C31C19B-86BA-E647-B9A2-336EC25B34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953" y="793551"/>
            <a:ext cx="4116136" cy="5624688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08000" tIns="133200" rIns="0" bIns="262800" anchor="t" anchorCtr="0"/>
          <a:lstStyle/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70C0"/>
                </a:solidFill>
                <a:latin typeface="Consolas"/>
                <a:ea typeface="Consolas"/>
                <a:cs typeface="Consolas"/>
              </a:rPr>
              <a:t>/** Plots functions. */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public class PlotFunction {</a:t>
            </a:r>
          </a:p>
          <a:p>
            <a:pPr>
              <a:lnSpc>
                <a:spcPts val="1540"/>
              </a:lnSpc>
            </a:pPr>
            <a:endParaRPr lang="en-US" sz="1100" dirty="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pPr>
              <a:lnSpc>
                <a:spcPts val="1540"/>
              </a:lnSpc>
            </a:pPr>
            <a:r>
              <a:rPr lang="en-US" sz="1200" dirty="0">
                <a:solidFill>
                  <a:srgbClr val="006600"/>
                </a:solidFill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</a:rPr>
              <a:t>        // The function to plot: </a:t>
            </a:r>
            <a:r>
              <a:rPr lang="en-US" sz="1100" dirty="0">
                <a:solidFill>
                  <a:srgbClr val="006600"/>
                </a:solidFill>
                <a:latin typeface="Consolas"/>
                <a:ea typeface="Consolas"/>
                <a:cs typeface="Consolas"/>
              </a:rPr>
              <a:t>f(x) = x * x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public static double f(double x) {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  return x * x;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}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public static void main(String[] args) {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  double xMin = Double.parseDouble(args[0]);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  double xMax = Double.parseDouble(args[1]);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  int N = Integer.parseInt(args[2]);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  </a:t>
            </a:r>
            <a:r>
              <a:rPr lang="en-US" sz="1200" dirty="0">
                <a:solidFill>
                  <a:srgbClr val="006600"/>
                </a:solidFill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</a:rPr>
              <a:t>// Creates arrays for the x values and y values</a:t>
            </a:r>
            <a:endParaRPr lang="en-US" sz="1100" dirty="0">
              <a:solidFill>
                <a:srgbClr val="006600"/>
              </a:solidFill>
              <a:latin typeface="Times New Roman" panose="02020603050405020304" pitchFamily="18" charset="0"/>
              <a:ea typeface="Consolas"/>
              <a:cs typeface="Times New Roman" panose="02020603050405020304" pitchFamily="18" charset="0"/>
            </a:endParaRP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  double x[] = xArr(xMin, xMax, N);   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  double y[] = f(x);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  </a:t>
            </a:r>
            <a:r>
              <a:rPr lang="en-US" sz="1200" dirty="0">
                <a:solidFill>
                  <a:srgbClr val="006600"/>
                </a:solidFill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</a:rPr>
              <a:t>// Scales the canvas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  StdDraw.setXscale(xMin, xMax); 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  StdDraw.setYscale(min(y), max(y));  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  </a:t>
            </a:r>
            <a:r>
              <a:rPr lang="en-US" sz="1200" dirty="0">
                <a:solidFill>
                  <a:srgbClr val="006600"/>
                </a:solidFill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</a:rPr>
              <a:t>// Connects the (x,y) points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  for (int i = 0; i &lt; N; i++) {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      StdDraw.line</a:t>
            </a:r>
            <a:r>
              <a:rPr lang="en-US" sz="105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(x[i], y[i], x[i+1], y[i+1]);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  }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}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</a:t>
            </a:r>
            <a:r>
              <a:rPr lang="en-US" sz="12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//// More functions: On the right of this slide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}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</a:t>
            </a:r>
          </a:p>
          <a:p>
            <a:pPr>
              <a:lnSpc>
                <a:spcPts val="1540"/>
              </a:lnSpc>
            </a:pPr>
            <a:endParaRPr lang="en-US" sz="1100" dirty="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C859DFBE-6338-E442-E122-24F455B7806C}"/>
              </a:ext>
            </a:extLst>
          </p:cNvPr>
          <p:cNvSpPr/>
          <p:nvPr/>
        </p:nvSpPr>
        <p:spPr bwMode="auto">
          <a:xfrm>
            <a:off x="659363" y="4358354"/>
            <a:ext cx="201249" cy="179853"/>
          </a:xfrm>
          <a:prstGeom prst="rightArrow">
            <a:avLst/>
          </a:prstGeom>
          <a:solidFill>
            <a:srgbClr val="C00000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charset="0"/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E703C6E-E0D9-84BD-F1D9-0F0B331DAC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2168" y="2353414"/>
            <a:ext cx="3805210" cy="40648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2" name="Oval 21">
            <a:extLst>
              <a:ext uri="{FF2B5EF4-FFF2-40B4-BE49-F238E27FC236}">
                <a16:creationId xmlns:a16="http://schemas.microsoft.com/office/drawing/2014/main" id="{7C63554F-BB07-4CE0-D5E1-4394214F4932}"/>
              </a:ext>
            </a:extLst>
          </p:cNvPr>
          <p:cNvSpPr/>
          <p:nvPr/>
        </p:nvSpPr>
        <p:spPr bwMode="auto">
          <a:xfrm>
            <a:off x="5103747" y="6209673"/>
            <a:ext cx="124267" cy="122036"/>
          </a:xfrm>
          <a:prstGeom prst="ellipse">
            <a:avLst/>
          </a:prstGeom>
          <a:solidFill>
            <a:srgbClr val="000090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2750991-6D14-2EC5-963A-4EE812A27255}"/>
              </a:ext>
            </a:extLst>
          </p:cNvPr>
          <p:cNvSpPr/>
          <p:nvPr/>
        </p:nvSpPr>
        <p:spPr bwMode="auto">
          <a:xfrm>
            <a:off x="5828195" y="6097566"/>
            <a:ext cx="124267" cy="122036"/>
          </a:xfrm>
          <a:prstGeom prst="ellipse">
            <a:avLst/>
          </a:prstGeom>
          <a:solidFill>
            <a:srgbClr val="000090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26B6F68-2539-85F0-5D80-B17F36D1BFEA}"/>
              </a:ext>
            </a:extLst>
          </p:cNvPr>
          <p:cNvSpPr/>
          <p:nvPr/>
        </p:nvSpPr>
        <p:spPr bwMode="auto">
          <a:xfrm>
            <a:off x="6515071" y="5662257"/>
            <a:ext cx="124267" cy="122036"/>
          </a:xfrm>
          <a:prstGeom prst="ellipse">
            <a:avLst/>
          </a:prstGeom>
          <a:solidFill>
            <a:srgbClr val="000090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D415BAF0-3ECF-52A3-67C1-1D0B0F2C66AD}"/>
              </a:ext>
            </a:extLst>
          </p:cNvPr>
          <p:cNvSpPr/>
          <p:nvPr/>
        </p:nvSpPr>
        <p:spPr bwMode="auto">
          <a:xfrm>
            <a:off x="8538426" y="2815640"/>
            <a:ext cx="124267" cy="122036"/>
          </a:xfrm>
          <a:prstGeom prst="ellipse">
            <a:avLst/>
          </a:prstGeom>
          <a:solidFill>
            <a:srgbClr val="000090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1A3D299-FAC9-090C-C8C8-C13F9CDFD9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062" y="1371897"/>
            <a:ext cx="2739097" cy="457200"/>
          </a:xfrm>
          <a:prstGeom prst="rect">
            <a:avLst/>
          </a:prstGeom>
          <a:solidFill>
            <a:srgbClr val="FBFBFB"/>
          </a:solidFill>
          <a:ln w="158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lIns="144000" tIns="182880" rIns="0" bIns="182880" anchor="ctr" anchorCtr="0">
            <a:prstTxWarp prst="textNoShape">
              <a:avLst/>
            </a:prstTxWarp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% java PlotFunction 0 100 5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0AD6136-E8BD-1173-EC35-6DFFAA41E579}"/>
              </a:ext>
            </a:extLst>
          </p:cNvPr>
          <p:cNvGrpSpPr/>
          <p:nvPr/>
        </p:nvGrpSpPr>
        <p:grpSpPr>
          <a:xfrm>
            <a:off x="6473170" y="953795"/>
            <a:ext cx="1276777" cy="587741"/>
            <a:chOff x="7171383" y="900147"/>
            <a:chExt cx="1276777" cy="587741"/>
          </a:xfrm>
        </p:grpSpPr>
        <p:sp>
          <p:nvSpPr>
            <p:cNvPr id="30" name="Text Box 5">
              <a:extLst>
                <a:ext uri="{FF2B5EF4-FFF2-40B4-BE49-F238E27FC236}">
                  <a16:creationId xmlns:a16="http://schemas.microsoft.com/office/drawing/2014/main" id="{A569E43D-A4F4-AA35-A4F8-1833875DD8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71383" y="904235"/>
              <a:ext cx="547020" cy="288260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 wrap="none" lIns="102590" tIns="51296" rIns="102590" bIns="51296">
              <a:prstTxWarp prst="textNoShape">
                <a:avLst/>
              </a:prstTxWarp>
              <a:spAutoFit/>
            </a:bodyPr>
            <a:lstStyle/>
            <a:p>
              <a:pPr defTabSz="1019175">
                <a:spcBef>
                  <a:spcPct val="50000"/>
                </a:spcBef>
              </a:pPr>
              <a:r>
                <a:rPr kumimoji="1" lang="en-US" sz="1200" dirty="0">
                  <a:solidFill>
                    <a:schemeClr val="bg1">
                      <a:lumMod val="50000"/>
                    </a:schemeClr>
                  </a:solidFill>
                  <a:latin typeface="Consolas"/>
                  <a:cs typeface="Consolas"/>
                </a:rPr>
                <a:t>xMin</a:t>
              </a:r>
            </a:p>
          </p:txBody>
        </p:sp>
        <p:sp>
          <p:nvSpPr>
            <p:cNvPr id="31" name="Text Box 6">
              <a:extLst>
                <a:ext uri="{FF2B5EF4-FFF2-40B4-BE49-F238E27FC236}">
                  <a16:creationId xmlns:a16="http://schemas.microsoft.com/office/drawing/2014/main" id="{F744DD0B-C682-E31D-7A2B-17900C3C6B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68645" y="900147"/>
              <a:ext cx="547020" cy="288260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 wrap="none" lIns="102590" tIns="51296" rIns="102590" bIns="51296">
              <a:prstTxWarp prst="textNoShape">
                <a:avLst/>
              </a:prstTxWarp>
              <a:spAutoFit/>
            </a:bodyPr>
            <a:lstStyle/>
            <a:p>
              <a:pPr defTabSz="1019175">
                <a:spcBef>
                  <a:spcPct val="50000"/>
                </a:spcBef>
              </a:pPr>
              <a:r>
                <a:rPr kumimoji="1" lang="en-US" sz="1200" dirty="0">
                  <a:solidFill>
                    <a:schemeClr val="bg1">
                      <a:lumMod val="50000"/>
                    </a:schemeClr>
                  </a:solidFill>
                  <a:latin typeface="Consolas"/>
                  <a:cs typeface="Consolas"/>
                </a:rPr>
                <a:t>xMax</a:t>
              </a:r>
            </a:p>
          </p:txBody>
        </p:sp>
        <p:sp>
          <p:nvSpPr>
            <p:cNvPr id="32" name="Text Box 7">
              <a:extLst>
                <a:ext uri="{FF2B5EF4-FFF2-40B4-BE49-F238E27FC236}">
                  <a16:creationId xmlns:a16="http://schemas.microsoft.com/office/drawing/2014/main" id="{60933829-D207-8BBD-001B-4910663598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56017" y="902159"/>
              <a:ext cx="292143" cy="288260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 wrap="none" lIns="102590" tIns="51296" rIns="102590" bIns="51296">
              <a:prstTxWarp prst="textNoShape">
                <a:avLst/>
              </a:prstTxWarp>
              <a:spAutoFit/>
            </a:bodyPr>
            <a:lstStyle/>
            <a:p>
              <a:pPr defTabSz="1019175">
                <a:spcBef>
                  <a:spcPct val="50000"/>
                </a:spcBef>
              </a:pPr>
              <a:r>
                <a:rPr kumimoji="1" lang="en-US" sz="1200" dirty="0">
                  <a:solidFill>
                    <a:schemeClr val="bg1">
                      <a:lumMod val="50000"/>
                    </a:schemeClr>
                  </a:solidFill>
                  <a:latin typeface="Consolas"/>
                  <a:cs typeface="Consolas"/>
                </a:rPr>
                <a:t>N</a:t>
              </a:r>
            </a:p>
          </p:txBody>
        </p:sp>
        <p:sp>
          <p:nvSpPr>
            <p:cNvPr id="33" name="Line 9">
              <a:extLst>
                <a:ext uri="{FF2B5EF4-FFF2-40B4-BE49-F238E27FC236}">
                  <a16:creationId xmlns:a16="http://schemas.microsoft.com/office/drawing/2014/main" id="{EF704289-D434-1A53-AE89-7FCC3916CD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76457" y="1171610"/>
              <a:ext cx="3147" cy="316277"/>
            </a:xfrm>
            <a:prstGeom prst="line">
              <a:avLst/>
            </a:prstGeom>
            <a:noFill/>
            <a:ln w="15875">
              <a:solidFill>
                <a:schemeClr val="bg1">
                  <a:lumMod val="50000"/>
                </a:schemeClr>
              </a:solidFill>
              <a:round/>
              <a:headEnd/>
              <a:tailEnd type="stealth" w="med" len="lg"/>
            </a:ln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4" name="Line 11">
              <a:extLst>
                <a:ext uri="{FF2B5EF4-FFF2-40B4-BE49-F238E27FC236}">
                  <a16:creationId xmlns:a16="http://schemas.microsoft.com/office/drawing/2014/main" id="{BB2BCDF1-7D2F-BDC2-B94F-4C094200205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088613" y="1182399"/>
              <a:ext cx="145687" cy="301093"/>
            </a:xfrm>
            <a:prstGeom prst="line">
              <a:avLst/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stealth" w="med" len="lg"/>
            </a:ln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5" name="Line 9">
              <a:extLst>
                <a:ext uri="{FF2B5EF4-FFF2-40B4-BE49-F238E27FC236}">
                  <a16:creationId xmlns:a16="http://schemas.microsoft.com/office/drawing/2014/main" id="{1D5BB714-D88A-BB31-ED23-5426C7291B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79278" y="1172082"/>
              <a:ext cx="13879" cy="315806"/>
            </a:xfrm>
            <a:prstGeom prst="line">
              <a:avLst/>
            </a:prstGeom>
            <a:noFill/>
            <a:ln w="15875">
              <a:solidFill>
                <a:schemeClr val="bg1">
                  <a:lumMod val="50000"/>
                </a:schemeClr>
              </a:solidFill>
              <a:round/>
              <a:headEnd/>
              <a:tailEnd type="stealth" w="med" len="lg"/>
            </a:ln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7" name="Rectangle 3">
            <a:extLst>
              <a:ext uri="{FF2B5EF4-FFF2-40B4-BE49-F238E27FC236}">
                <a16:creationId xmlns:a16="http://schemas.microsoft.com/office/drawing/2014/main" id="{23F1287F-91EB-0B60-0268-BD978C4033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85860" y="203538"/>
            <a:ext cx="7867548" cy="457200"/>
          </a:xfrm>
        </p:spPr>
        <p:txBody>
          <a:bodyPr/>
          <a:lstStyle/>
          <a:p>
            <a:r>
              <a:rPr kumimoji="0" lang="en-US" dirty="0"/>
              <a:t>Function plotting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AAD94DC-091B-C469-682A-9BCAA4D12F32}"/>
              </a:ext>
            </a:extLst>
          </p:cNvPr>
          <p:cNvSpPr/>
          <p:nvPr/>
        </p:nvSpPr>
        <p:spPr bwMode="auto">
          <a:xfrm>
            <a:off x="5228014" y="2937288"/>
            <a:ext cx="3465112" cy="3394421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charset="0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3B88931-5FB5-3D85-D56E-A44C2468DCA0}"/>
              </a:ext>
            </a:extLst>
          </p:cNvPr>
          <p:cNvSpPr/>
          <p:nvPr/>
        </p:nvSpPr>
        <p:spPr>
          <a:xfrm>
            <a:off x="7490151" y="2762220"/>
            <a:ext cx="767439" cy="2085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sz="1400" dirty="0">
                <a:solidFill>
                  <a:srgbClr val="000000"/>
                </a:solidFill>
                <a:latin typeface="Times New Roman"/>
                <a:cs typeface="Times New Roman"/>
              </a:rPr>
              <a:t>(</a:t>
            </a:r>
            <a:r>
              <a:rPr lang="en-US" sz="1400" dirty="0">
                <a:solidFill>
                  <a:srgbClr val="CC0000"/>
                </a:solidFill>
                <a:latin typeface="Times New Roman"/>
                <a:cs typeface="Times New Roman"/>
              </a:rPr>
              <a:t>100</a:t>
            </a:r>
            <a:r>
              <a:rPr lang="en-US" sz="1400" dirty="0">
                <a:solidFill>
                  <a:srgbClr val="000000"/>
                </a:solidFill>
                <a:latin typeface="Times New Roman"/>
                <a:cs typeface="Times New Roman"/>
              </a:rPr>
              <a:t>, 10000)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7598C0B-C99C-5FDF-BCE9-455CC009E106}"/>
              </a:ext>
            </a:extLst>
          </p:cNvPr>
          <p:cNvSpPr/>
          <p:nvPr/>
        </p:nvSpPr>
        <p:spPr>
          <a:xfrm>
            <a:off x="4957815" y="5918472"/>
            <a:ext cx="395773" cy="2085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</a:pPr>
            <a:r>
              <a:rPr lang="en-US" sz="1400" dirty="0">
                <a:solidFill>
                  <a:srgbClr val="000000"/>
                </a:solidFill>
                <a:latin typeface="Times New Roman"/>
                <a:cs typeface="Times New Roman"/>
              </a:rPr>
              <a:t>(</a:t>
            </a:r>
            <a:r>
              <a:rPr lang="en-US" sz="1400" dirty="0">
                <a:solidFill>
                  <a:srgbClr val="CC0000"/>
                </a:solidFill>
                <a:latin typeface="Times New Roman"/>
                <a:cs typeface="Times New Roman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Times New Roman"/>
                <a:cs typeface="Times New Roman"/>
              </a:rPr>
              <a:t>, 0)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D70D142E-49FA-C852-331B-63438B8345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23612" y="3522287"/>
            <a:ext cx="3414813" cy="1015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rgbClr val="003399"/>
              </a:buClr>
              <a:buSzPct val="50000"/>
              <a:buFont typeface="Monotype Sorts" charset="2"/>
              <a:defRPr kumimoji="1">
                <a:solidFill>
                  <a:srgbClr val="003399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346075" indent="-231775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627063" indent="-166688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147763" indent="-40481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charset="2"/>
              <a:buChar char="!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5398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19970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4542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9114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3686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spcBef>
                <a:spcPts val="600"/>
              </a:spcBef>
            </a:pPr>
            <a:r>
              <a:rPr kumimoji="0" lang="en-US" sz="1400" dirty="0">
                <a:solidFill>
                  <a:srgbClr val="CC0000"/>
                </a:solidFill>
                <a:latin typeface="Times New Roman"/>
                <a:cs typeface="Times New Roman"/>
              </a:rPr>
              <a:t>red:</a:t>
            </a:r>
            <a:r>
              <a:rPr kumimoji="0" lang="en-US" sz="1400" dirty="0">
                <a:solidFill>
                  <a:schemeClr val="tx1"/>
                </a:solidFill>
                <a:latin typeface="Times New Roman"/>
                <a:cs typeface="Times New Roman"/>
              </a:rPr>
              <a:t>      </a:t>
            </a:r>
            <a:r>
              <a:rPr kumimoji="0" lang="en-US" sz="1400" i="1" dirty="0">
                <a:solidFill>
                  <a:schemeClr val="tx1"/>
                </a:solidFill>
                <a:latin typeface="Times New Roman"/>
                <a:cs typeface="Times New Roman"/>
              </a:rPr>
              <a:t>x </a:t>
            </a:r>
            <a:r>
              <a:rPr kumimoji="0" lang="en-US" sz="1400" dirty="0">
                <a:solidFill>
                  <a:schemeClr val="tx1"/>
                </a:solidFill>
                <a:latin typeface="Times New Roman"/>
                <a:cs typeface="Times New Roman"/>
              </a:rPr>
              <a:t>values</a:t>
            </a:r>
            <a:endParaRPr kumimoji="0" lang="he-IL" sz="1400" dirty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</a:pPr>
            <a:r>
              <a:rPr kumimoji="0" lang="en-US" sz="1400" dirty="0">
                <a:solidFill>
                  <a:schemeClr val="tx1"/>
                </a:solidFill>
                <a:latin typeface="Times New Roman"/>
                <a:cs typeface="Times New Roman"/>
              </a:rPr>
              <a:t>black:  </a:t>
            </a:r>
            <a:r>
              <a:rPr kumimoji="0" lang="en-US" sz="1400" i="1" dirty="0">
                <a:solidFill>
                  <a:schemeClr val="tx1"/>
                </a:solidFill>
                <a:latin typeface="Times New Roman"/>
                <a:cs typeface="Times New Roman"/>
              </a:rPr>
              <a:t>y</a:t>
            </a:r>
            <a:r>
              <a:rPr kumimoji="0" lang="en-US" sz="1400" dirty="0">
                <a:solidFill>
                  <a:schemeClr val="tx1"/>
                </a:solidFill>
                <a:latin typeface="Times New Roman"/>
                <a:cs typeface="Times New Roman"/>
              </a:rPr>
              <a:t> = f(</a:t>
            </a:r>
            <a:r>
              <a:rPr kumimoji="0" lang="en-US" sz="1400" i="1" dirty="0">
                <a:solidFill>
                  <a:schemeClr val="tx1"/>
                </a:solidFill>
                <a:latin typeface="Times New Roman"/>
                <a:cs typeface="Times New Roman"/>
              </a:rPr>
              <a:t>x</a:t>
            </a:r>
            <a:r>
              <a:rPr kumimoji="0" lang="en-US" sz="1400" dirty="0">
                <a:solidFill>
                  <a:schemeClr val="tx1"/>
                </a:solidFill>
                <a:latin typeface="Times New Roman"/>
                <a:cs typeface="Times New Roman"/>
              </a:rPr>
              <a:t>) values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A8BCE33D-8EF5-C99F-69CF-FF9D564BB43F}"/>
              </a:ext>
            </a:extLst>
          </p:cNvPr>
          <p:cNvSpPr/>
          <p:nvPr/>
        </p:nvSpPr>
        <p:spPr bwMode="auto">
          <a:xfrm>
            <a:off x="659363" y="4566476"/>
            <a:ext cx="201249" cy="179853"/>
          </a:xfrm>
          <a:prstGeom prst="rightArrow">
            <a:avLst/>
          </a:prstGeom>
          <a:solidFill>
            <a:srgbClr val="C00000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charset="0"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060251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156329" y="256834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-1298500" y="253991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-2123838" y="390869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C31C19B-86BA-E647-B9A2-336EC25B34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953" y="793551"/>
            <a:ext cx="4116136" cy="5624688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08000" tIns="133200" rIns="0" bIns="262800" anchor="t" anchorCtr="0"/>
          <a:lstStyle/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70C0"/>
                </a:solidFill>
                <a:latin typeface="Consolas"/>
                <a:ea typeface="Consolas"/>
                <a:cs typeface="Consolas"/>
              </a:rPr>
              <a:t>/** Plots functions. */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public class PlotFunction {</a:t>
            </a:r>
          </a:p>
          <a:p>
            <a:pPr>
              <a:lnSpc>
                <a:spcPts val="1540"/>
              </a:lnSpc>
            </a:pPr>
            <a:endParaRPr lang="en-US" sz="1100" dirty="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pPr>
              <a:lnSpc>
                <a:spcPts val="1540"/>
              </a:lnSpc>
            </a:pPr>
            <a:r>
              <a:rPr lang="en-US" sz="1200" dirty="0">
                <a:solidFill>
                  <a:srgbClr val="006600"/>
                </a:solidFill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</a:rPr>
              <a:t>        // The function to plot: </a:t>
            </a:r>
            <a:r>
              <a:rPr lang="en-US" sz="1100" dirty="0">
                <a:solidFill>
                  <a:srgbClr val="006600"/>
                </a:solidFill>
                <a:latin typeface="Consolas"/>
                <a:ea typeface="Consolas"/>
                <a:cs typeface="Consolas"/>
              </a:rPr>
              <a:t>f(x) = x * x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public static double f(double x) {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  return x * x;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}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public static void main(String[] args) {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  double xMin = Double.parseDouble(args[0]);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  double xMax = Double.parseDouble(args[1]);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  int N = Integer.parseInt(args[2]);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  </a:t>
            </a:r>
            <a:r>
              <a:rPr lang="en-US" sz="1200" dirty="0">
                <a:solidFill>
                  <a:srgbClr val="006600"/>
                </a:solidFill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</a:rPr>
              <a:t>// Creates arrays for the x values and y values</a:t>
            </a:r>
            <a:endParaRPr lang="en-US" sz="1100" dirty="0">
              <a:solidFill>
                <a:srgbClr val="006600"/>
              </a:solidFill>
              <a:latin typeface="Times New Roman" panose="02020603050405020304" pitchFamily="18" charset="0"/>
              <a:ea typeface="Consolas"/>
              <a:cs typeface="Times New Roman" panose="02020603050405020304" pitchFamily="18" charset="0"/>
            </a:endParaRP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  double x[] = xArr(xMin, xMax, N);   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  double y[] = f(x);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  </a:t>
            </a:r>
            <a:r>
              <a:rPr lang="en-US" sz="1200" dirty="0">
                <a:solidFill>
                  <a:srgbClr val="006600"/>
                </a:solidFill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</a:rPr>
              <a:t>// Scales the canvas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  StdDraw.setXscale(xMin, xMax); 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  StdDraw.setYscale(min(y), max(y));  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  </a:t>
            </a:r>
            <a:r>
              <a:rPr lang="en-US" sz="1200" dirty="0">
                <a:solidFill>
                  <a:srgbClr val="006600"/>
                </a:solidFill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</a:rPr>
              <a:t>// Connects the (x,y) points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  for (int i = 0; i &lt; N; i++) {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      StdDraw.line</a:t>
            </a:r>
            <a:r>
              <a:rPr lang="en-US" sz="105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(x[i], y[i], x[i+1], y[i+1]);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  }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}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</a:t>
            </a:r>
            <a:r>
              <a:rPr lang="en-US" sz="12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//// More functions: On the right of this slide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}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</a:t>
            </a:r>
          </a:p>
          <a:p>
            <a:pPr>
              <a:lnSpc>
                <a:spcPts val="1540"/>
              </a:lnSpc>
            </a:pPr>
            <a:endParaRPr lang="en-US" sz="1100" dirty="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C859DFBE-6338-E442-E122-24F455B7806C}"/>
              </a:ext>
            </a:extLst>
          </p:cNvPr>
          <p:cNvSpPr/>
          <p:nvPr/>
        </p:nvSpPr>
        <p:spPr bwMode="auto">
          <a:xfrm>
            <a:off x="629754" y="5094125"/>
            <a:ext cx="258340" cy="236669"/>
          </a:xfrm>
          <a:prstGeom prst="rightArrow">
            <a:avLst/>
          </a:prstGeom>
          <a:solidFill>
            <a:srgbClr val="C00000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mic Sans MS" charset="0"/>
              <a:ea typeface="ＭＳ Ｐゴシック" charset="-128"/>
              <a:cs typeface="ＭＳ Ｐゴシック" charset="-128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E703C6E-E0D9-84BD-F1D9-0F0B331DAC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2168" y="2353414"/>
            <a:ext cx="3805210" cy="4064825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3022B512-3A6D-A2B1-691D-1A388B4DBF93}"/>
              </a:ext>
            </a:extLst>
          </p:cNvPr>
          <p:cNvGrpSpPr/>
          <p:nvPr/>
        </p:nvGrpSpPr>
        <p:grpSpPr>
          <a:xfrm>
            <a:off x="4957815" y="2762220"/>
            <a:ext cx="4014349" cy="3569489"/>
            <a:chOff x="4957815" y="2762220"/>
            <a:chExt cx="4014349" cy="3569489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3F1B39BC-F8DA-965D-4256-D845B14AEA5E}"/>
                </a:ext>
              </a:extLst>
            </p:cNvPr>
            <p:cNvGrpSpPr/>
            <p:nvPr/>
          </p:nvGrpSpPr>
          <p:grpSpPr>
            <a:xfrm>
              <a:off x="4957815" y="2762220"/>
              <a:ext cx="4014349" cy="3569489"/>
              <a:chOff x="287638" y="1392207"/>
              <a:chExt cx="5817496" cy="5266941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C7598C0B-C99C-5FDF-BCE9-455CC009E106}"/>
                  </a:ext>
                </a:extLst>
              </p:cNvPr>
              <p:cNvSpPr/>
              <p:nvPr/>
            </p:nvSpPr>
            <p:spPr>
              <a:xfrm>
                <a:off x="287638" y="6049398"/>
                <a:ext cx="573544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1400" dirty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(</a:t>
                </a:r>
                <a:r>
                  <a:rPr lang="en-US" sz="14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0</a:t>
                </a:r>
                <a:r>
                  <a:rPr lang="en-US" sz="1400" dirty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, 0)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704CD4F1-F744-E9FB-69A4-93E5E09A6AB8}"/>
                  </a:ext>
                </a:extLst>
              </p:cNvPr>
              <p:cNvSpPr/>
              <p:nvPr/>
            </p:nvSpPr>
            <p:spPr>
              <a:xfrm>
                <a:off x="1540204" y="6325189"/>
                <a:ext cx="842849" cy="3077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1400" dirty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(</a:t>
                </a:r>
                <a:r>
                  <a:rPr lang="en-US" sz="14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20</a:t>
                </a:r>
                <a:r>
                  <a:rPr lang="en-US" sz="1400" dirty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, 400)</a:t>
                </a: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243ECF44-8479-EA79-E94A-762CCEA816BF}"/>
                  </a:ext>
                </a:extLst>
              </p:cNvPr>
              <p:cNvSpPr/>
              <p:nvPr/>
            </p:nvSpPr>
            <p:spPr>
              <a:xfrm>
                <a:off x="2556497" y="5714357"/>
                <a:ext cx="932617" cy="3077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1400" dirty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(</a:t>
                </a:r>
                <a:r>
                  <a:rPr lang="en-US" sz="14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40</a:t>
                </a:r>
                <a:r>
                  <a:rPr lang="en-US" sz="1400" dirty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, 1600)</a:t>
                </a: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721DCA33-3184-8C40-689D-1F72C6C4A7A4}"/>
                  </a:ext>
                </a:extLst>
              </p:cNvPr>
              <p:cNvSpPr/>
              <p:nvPr/>
            </p:nvSpPr>
            <p:spPr>
              <a:xfrm>
                <a:off x="3596383" y="4679150"/>
                <a:ext cx="932617" cy="3077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1400" dirty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(</a:t>
                </a:r>
                <a:r>
                  <a:rPr lang="en-US" sz="14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60</a:t>
                </a:r>
                <a:r>
                  <a:rPr lang="en-US" sz="1400" dirty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, 3600)</a:t>
                </a: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3AE2F213-8496-9AF6-EC96-742BE4E078D6}"/>
                  </a:ext>
                </a:extLst>
              </p:cNvPr>
              <p:cNvSpPr/>
              <p:nvPr/>
            </p:nvSpPr>
            <p:spPr>
              <a:xfrm>
                <a:off x="4531407" y="3394181"/>
                <a:ext cx="1573727" cy="4995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1600" dirty="0">
                    <a:solidFill>
                      <a:srgbClr val="000000"/>
                    </a:solidFill>
                    <a:latin typeface="Consolas"/>
                    <a:cs typeface="Consolas"/>
                  </a:rPr>
                  <a:t>(</a:t>
                </a:r>
                <a:r>
                  <a:rPr lang="en-US" sz="14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80</a:t>
                </a:r>
                <a:r>
                  <a:rPr lang="en-US" sz="1400" dirty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, 6400</a:t>
                </a:r>
                <a:r>
                  <a:rPr lang="en-US" sz="1600" dirty="0">
                    <a:solidFill>
                      <a:srgbClr val="000000"/>
                    </a:solidFill>
                    <a:latin typeface="Consolas"/>
                    <a:cs typeface="Consolas"/>
                  </a:rPr>
                  <a:t>)</a:t>
                </a: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23B88931-5FB5-3D85-D56E-A44C2468DCA0}"/>
                  </a:ext>
                </a:extLst>
              </p:cNvPr>
              <p:cNvSpPr/>
              <p:nvPr/>
            </p:nvSpPr>
            <p:spPr>
              <a:xfrm>
                <a:off x="3957439" y="1392207"/>
                <a:ext cx="1112153" cy="3077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spcBef>
                    <a:spcPts val="600"/>
                  </a:spcBef>
                </a:pPr>
                <a:r>
                  <a:rPr lang="en-US" sz="1400" dirty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(</a:t>
                </a:r>
                <a:r>
                  <a:rPr lang="en-US" sz="14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100</a:t>
                </a:r>
                <a:r>
                  <a:rPr lang="en-US" sz="1400" dirty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, 10000)</a:t>
                </a: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7C63554F-BB07-4CE0-D5E1-4394214F4932}"/>
                  </a:ext>
                </a:extLst>
              </p:cNvPr>
              <p:cNvSpPr/>
              <p:nvPr/>
            </p:nvSpPr>
            <p:spPr bwMode="auto">
              <a:xfrm>
                <a:off x="499121" y="6479078"/>
                <a:ext cx="180085" cy="180070"/>
              </a:xfrm>
              <a:prstGeom prst="ellipse">
                <a:avLst/>
              </a:prstGeom>
              <a:solidFill>
                <a:srgbClr val="000090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charset="0"/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02750991-6D14-2EC5-963A-4EE812A27255}"/>
                  </a:ext>
                </a:extLst>
              </p:cNvPr>
              <p:cNvSpPr/>
              <p:nvPr/>
            </p:nvSpPr>
            <p:spPr bwMode="auto">
              <a:xfrm>
                <a:off x="1548973" y="6313660"/>
                <a:ext cx="180085" cy="180070"/>
              </a:xfrm>
              <a:prstGeom prst="ellipse">
                <a:avLst/>
              </a:prstGeom>
              <a:solidFill>
                <a:srgbClr val="000090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charset="0"/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D26B6F68-2539-85F0-5D80-B17F36D1BFEA}"/>
                  </a:ext>
                </a:extLst>
              </p:cNvPr>
              <p:cNvSpPr/>
              <p:nvPr/>
            </p:nvSpPr>
            <p:spPr bwMode="auto">
              <a:xfrm>
                <a:off x="2544376" y="5671342"/>
                <a:ext cx="180085" cy="180070"/>
              </a:xfrm>
              <a:prstGeom prst="ellipse">
                <a:avLst/>
              </a:prstGeom>
              <a:solidFill>
                <a:srgbClr val="000090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charset="0"/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557FA537-3CC7-C357-FC8A-EE5A7B95F03B}"/>
                  </a:ext>
                </a:extLst>
              </p:cNvPr>
              <p:cNvSpPr/>
              <p:nvPr/>
            </p:nvSpPr>
            <p:spPr bwMode="auto">
              <a:xfrm>
                <a:off x="3511930" y="4679150"/>
                <a:ext cx="180085" cy="180070"/>
              </a:xfrm>
              <a:prstGeom prst="ellipse">
                <a:avLst/>
              </a:prstGeom>
              <a:solidFill>
                <a:srgbClr val="000090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charset="0"/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C468C599-4A0A-B762-90EF-F97DB13383FC}"/>
                  </a:ext>
                </a:extLst>
              </p:cNvPr>
              <p:cNvSpPr/>
              <p:nvPr/>
            </p:nvSpPr>
            <p:spPr bwMode="auto">
              <a:xfrm>
                <a:off x="4394497" y="3444724"/>
                <a:ext cx="180085" cy="180070"/>
              </a:xfrm>
              <a:prstGeom prst="ellipse">
                <a:avLst/>
              </a:prstGeom>
              <a:solidFill>
                <a:srgbClr val="000090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charset="0"/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D415BAF0-3ECF-52A3-67C1-1D0B0F2C66AD}"/>
                  </a:ext>
                </a:extLst>
              </p:cNvPr>
              <p:cNvSpPr/>
              <p:nvPr/>
            </p:nvSpPr>
            <p:spPr bwMode="auto">
              <a:xfrm>
                <a:off x="5476572" y="1471031"/>
                <a:ext cx="180085" cy="180070"/>
              </a:xfrm>
              <a:prstGeom prst="ellipse">
                <a:avLst/>
              </a:prstGeom>
              <a:solidFill>
                <a:srgbClr val="000090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charset="0"/>
                  <a:ea typeface="ＭＳ Ｐゴシック" charset="-128"/>
                  <a:cs typeface="ＭＳ Ｐゴシック" charset="-128"/>
                </a:endParaRPr>
              </a:p>
            </p:txBody>
          </p:sp>
        </p:grpSp>
        <p:sp>
          <p:nvSpPr>
            <p:cNvPr id="15" name="Rectangle 3">
              <a:extLst>
                <a:ext uri="{FF2B5EF4-FFF2-40B4-BE49-F238E27FC236}">
                  <a16:creationId xmlns:a16="http://schemas.microsoft.com/office/drawing/2014/main" id="{3E68C2ED-DBAC-7FF2-2150-1A0EFE25FA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23612" y="3522287"/>
              <a:ext cx="3414813" cy="10159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2075" tIns="46038" rIns="92075" bIns="46038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3399"/>
                </a:buClr>
                <a:buSzPct val="50000"/>
                <a:buFont typeface="Monotype Sorts" charset="2"/>
                <a:defRPr kumimoji="1">
                  <a:solidFill>
                    <a:srgbClr val="003399"/>
                  </a:solidFill>
                  <a:latin typeface="+mn-lt"/>
                  <a:ea typeface="ＭＳ Ｐゴシック" charset="-128"/>
                  <a:cs typeface="ＭＳ Ｐゴシック" charset="-128"/>
                </a:defRPr>
              </a:lvl1pPr>
              <a:lvl2pPr marL="346075" indent="-231775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5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2pPr>
              <a:lvl3pPr marL="627063" indent="-166688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3pPr>
              <a:lvl4pPr marL="1147763" indent="-404813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Wingdings" charset="2"/>
                <a:buChar char="!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4pPr>
              <a:lvl5pPr marL="1539875" indent="-169863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5pPr>
              <a:lvl6pPr marL="1997075" indent="-169863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6pPr>
              <a:lvl7pPr marL="2454275" indent="-169863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7pPr>
              <a:lvl8pPr marL="2911475" indent="-169863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8pPr>
              <a:lvl9pPr marL="3368675" indent="-169863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9pPr>
            </a:lstStyle>
            <a:p>
              <a:pPr marL="0" indent="0">
                <a:spcBef>
                  <a:spcPts val="600"/>
                </a:spcBef>
              </a:pPr>
              <a:r>
                <a:rPr kumimoji="0" lang="en-US" sz="1400" dirty="0">
                  <a:solidFill>
                    <a:srgbClr val="CC0000"/>
                  </a:solidFill>
                  <a:latin typeface="Times New Roman"/>
                  <a:cs typeface="Times New Roman"/>
                </a:rPr>
                <a:t>red:</a:t>
              </a:r>
              <a:r>
                <a:rPr kumimoji="0" lang="en-US" sz="1400" dirty="0">
                  <a:solidFill>
                    <a:schemeClr val="tx1"/>
                  </a:solidFill>
                  <a:latin typeface="Times New Roman"/>
                  <a:cs typeface="Times New Roman"/>
                </a:rPr>
                <a:t>      </a:t>
              </a:r>
              <a:r>
                <a:rPr kumimoji="0" lang="en-US" sz="1400" i="1" dirty="0">
                  <a:solidFill>
                    <a:schemeClr val="tx1"/>
                  </a:solidFill>
                  <a:latin typeface="Times New Roman"/>
                  <a:cs typeface="Times New Roman"/>
                </a:rPr>
                <a:t>x </a:t>
              </a:r>
              <a:r>
                <a:rPr kumimoji="0" lang="en-US" sz="1400" dirty="0">
                  <a:solidFill>
                    <a:schemeClr val="tx1"/>
                  </a:solidFill>
                  <a:latin typeface="Times New Roman"/>
                  <a:cs typeface="Times New Roman"/>
                </a:rPr>
                <a:t>values</a:t>
              </a:r>
              <a:endParaRPr kumimoji="0" lang="he-IL" sz="1400" dirty="0">
                <a:solidFill>
                  <a:schemeClr val="tx1"/>
                </a:solidFill>
                <a:latin typeface="Times New Roman"/>
                <a:cs typeface="Times New Roman"/>
              </a:endParaRPr>
            </a:p>
            <a:p>
              <a:pPr marL="0" indent="0">
                <a:lnSpc>
                  <a:spcPct val="100000"/>
                </a:lnSpc>
                <a:spcBef>
                  <a:spcPts val="0"/>
                </a:spcBef>
              </a:pPr>
              <a:r>
                <a:rPr kumimoji="0" lang="en-US" sz="1400" dirty="0">
                  <a:solidFill>
                    <a:schemeClr val="tx1"/>
                  </a:solidFill>
                  <a:latin typeface="Times New Roman"/>
                  <a:cs typeface="Times New Roman"/>
                </a:rPr>
                <a:t>black:  </a:t>
              </a:r>
              <a:r>
                <a:rPr kumimoji="0" lang="en-US" sz="1400" i="1" dirty="0">
                  <a:solidFill>
                    <a:schemeClr val="tx1"/>
                  </a:solidFill>
                  <a:latin typeface="Times New Roman"/>
                  <a:cs typeface="Times New Roman"/>
                </a:rPr>
                <a:t>y</a:t>
              </a:r>
              <a:r>
                <a:rPr kumimoji="0" lang="en-US" sz="1400" dirty="0">
                  <a:solidFill>
                    <a:schemeClr val="tx1"/>
                  </a:solidFill>
                  <a:latin typeface="Times New Roman"/>
                  <a:cs typeface="Times New Roman"/>
                </a:rPr>
                <a:t> = f(</a:t>
              </a:r>
              <a:r>
                <a:rPr kumimoji="0" lang="en-US" sz="1400" i="1" dirty="0">
                  <a:solidFill>
                    <a:schemeClr val="tx1"/>
                  </a:solidFill>
                  <a:latin typeface="Times New Roman"/>
                  <a:cs typeface="Times New Roman"/>
                </a:rPr>
                <a:t>x</a:t>
              </a:r>
              <a:r>
                <a:rPr kumimoji="0" lang="en-US" sz="1400" dirty="0">
                  <a:solidFill>
                    <a:schemeClr val="tx1"/>
                  </a:solidFill>
                  <a:latin typeface="Times New Roman"/>
                  <a:cs typeface="Times New Roman"/>
                </a:rPr>
                <a:t>) values</a:t>
              </a:r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C1A3D299-FAC9-090C-C8C8-C13F9CDFD9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062" y="1371897"/>
            <a:ext cx="2739097" cy="457200"/>
          </a:xfrm>
          <a:prstGeom prst="rect">
            <a:avLst/>
          </a:prstGeom>
          <a:solidFill>
            <a:srgbClr val="FBFBFB"/>
          </a:solidFill>
          <a:ln w="158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lIns="144000" tIns="182880" rIns="0" bIns="182880" anchor="ctr" anchorCtr="0">
            <a:prstTxWarp prst="textNoShape">
              <a:avLst/>
            </a:prstTxWarp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% java PlotFunction 0 100 5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0AD6136-E8BD-1173-EC35-6DFFAA41E579}"/>
              </a:ext>
            </a:extLst>
          </p:cNvPr>
          <p:cNvGrpSpPr/>
          <p:nvPr/>
        </p:nvGrpSpPr>
        <p:grpSpPr>
          <a:xfrm>
            <a:off x="6473170" y="953795"/>
            <a:ext cx="1276777" cy="587741"/>
            <a:chOff x="7171383" y="900147"/>
            <a:chExt cx="1276777" cy="587741"/>
          </a:xfrm>
        </p:grpSpPr>
        <p:sp>
          <p:nvSpPr>
            <p:cNvPr id="30" name="Text Box 5">
              <a:extLst>
                <a:ext uri="{FF2B5EF4-FFF2-40B4-BE49-F238E27FC236}">
                  <a16:creationId xmlns:a16="http://schemas.microsoft.com/office/drawing/2014/main" id="{A569E43D-A4F4-AA35-A4F8-1833875DD8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71383" y="904235"/>
              <a:ext cx="547020" cy="288260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 wrap="none" lIns="102590" tIns="51296" rIns="102590" bIns="51296">
              <a:prstTxWarp prst="textNoShape">
                <a:avLst/>
              </a:prstTxWarp>
              <a:spAutoFit/>
            </a:bodyPr>
            <a:lstStyle/>
            <a:p>
              <a:pPr defTabSz="1019175">
                <a:spcBef>
                  <a:spcPct val="50000"/>
                </a:spcBef>
              </a:pPr>
              <a:r>
                <a:rPr kumimoji="1" lang="en-US" sz="1200" dirty="0">
                  <a:solidFill>
                    <a:schemeClr val="bg1">
                      <a:lumMod val="50000"/>
                    </a:schemeClr>
                  </a:solidFill>
                  <a:latin typeface="Consolas"/>
                  <a:cs typeface="Consolas"/>
                </a:rPr>
                <a:t>xMin</a:t>
              </a:r>
            </a:p>
          </p:txBody>
        </p:sp>
        <p:sp>
          <p:nvSpPr>
            <p:cNvPr id="31" name="Text Box 6">
              <a:extLst>
                <a:ext uri="{FF2B5EF4-FFF2-40B4-BE49-F238E27FC236}">
                  <a16:creationId xmlns:a16="http://schemas.microsoft.com/office/drawing/2014/main" id="{F744DD0B-C682-E31D-7A2B-17900C3C6B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68645" y="900147"/>
              <a:ext cx="547020" cy="288260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 wrap="none" lIns="102590" tIns="51296" rIns="102590" bIns="51296">
              <a:prstTxWarp prst="textNoShape">
                <a:avLst/>
              </a:prstTxWarp>
              <a:spAutoFit/>
            </a:bodyPr>
            <a:lstStyle/>
            <a:p>
              <a:pPr defTabSz="1019175">
                <a:spcBef>
                  <a:spcPct val="50000"/>
                </a:spcBef>
              </a:pPr>
              <a:r>
                <a:rPr kumimoji="1" lang="en-US" sz="1200" dirty="0">
                  <a:solidFill>
                    <a:schemeClr val="bg1">
                      <a:lumMod val="50000"/>
                    </a:schemeClr>
                  </a:solidFill>
                  <a:latin typeface="Consolas"/>
                  <a:cs typeface="Consolas"/>
                </a:rPr>
                <a:t>xMax</a:t>
              </a:r>
            </a:p>
          </p:txBody>
        </p:sp>
        <p:sp>
          <p:nvSpPr>
            <p:cNvPr id="32" name="Text Box 7">
              <a:extLst>
                <a:ext uri="{FF2B5EF4-FFF2-40B4-BE49-F238E27FC236}">
                  <a16:creationId xmlns:a16="http://schemas.microsoft.com/office/drawing/2014/main" id="{60933829-D207-8BBD-001B-4910663598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56017" y="902159"/>
              <a:ext cx="292143" cy="288260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 wrap="none" lIns="102590" tIns="51296" rIns="102590" bIns="51296">
              <a:prstTxWarp prst="textNoShape">
                <a:avLst/>
              </a:prstTxWarp>
              <a:spAutoFit/>
            </a:bodyPr>
            <a:lstStyle/>
            <a:p>
              <a:pPr defTabSz="1019175">
                <a:spcBef>
                  <a:spcPct val="50000"/>
                </a:spcBef>
              </a:pPr>
              <a:r>
                <a:rPr kumimoji="1" lang="en-US" sz="1200" dirty="0">
                  <a:solidFill>
                    <a:schemeClr val="bg1">
                      <a:lumMod val="50000"/>
                    </a:schemeClr>
                  </a:solidFill>
                  <a:latin typeface="Consolas"/>
                  <a:cs typeface="Consolas"/>
                </a:rPr>
                <a:t>N</a:t>
              </a:r>
            </a:p>
          </p:txBody>
        </p:sp>
        <p:sp>
          <p:nvSpPr>
            <p:cNvPr id="33" name="Line 9">
              <a:extLst>
                <a:ext uri="{FF2B5EF4-FFF2-40B4-BE49-F238E27FC236}">
                  <a16:creationId xmlns:a16="http://schemas.microsoft.com/office/drawing/2014/main" id="{EF704289-D434-1A53-AE89-7FCC3916CD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76457" y="1171610"/>
              <a:ext cx="3147" cy="316277"/>
            </a:xfrm>
            <a:prstGeom prst="line">
              <a:avLst/>
            </a:prstGeom>
            <a:noFill/>
            <a:ln w="15875">
              <a:solidFill>
                <a:schemeClr val="bg1">
                  <a:lumMod val="50000"/>
                </a:schemeClr>
              </a:solidFill>
              <a:round/>
              <a:headEnd/>
              <a:tailEnd type="stealth" w="med" len="lg"/>
            </a:ln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4" name="Line 11">
              <a:extLst>
                <a:ext uri="{FF2B5EF4-FFF2-40B4-BE49-F238E27FC236}">
                  <a16:creationId xmlns:a16="http://schemas.microsoft.com/office/drawing/2014/main" id="{BB2BCDF1-7D2F-BDC2-B94F-4C094200205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088613" y="1182399"/>
              <a:ext cx="145687" cy="301093"/>
            </a:xfrm>
            <a:prstGeom prst="line">
              <a:avLst/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stealth" w="med" len="lg"/>
            </a:ln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5" name="Line 9">
              <a:extLst>
                <a:ext uri="{FF2B5EF4-FFF2-40B4-BE49-F238E27FC236}">
                  <a16:creationId xmlns:a16="http://schemas.microsoft.com/office/drawing/2014/main" id="{1D5BB714-D88A-BB31-ED23-5426C7291B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79278" y="1172082"/>
              <a:ext cx="13879" cy="315806"/>
            </a:xfrm>
            <a:prstGeom prst="line">
              <a:avLst/>
            </a:prstGeom>
            <a:noFill/>
            <a:ln w="15875">
              <a:solidFill>
                <a:schemeClr val="bg1">
                  <a:lumMod val="50000"/>
                </a:schemeClr>
              </a:solidFill>
              <a:round/>
              <a:headEnd/>
              <a:tailEnd type="stealth" w="med" len="lg"/>
            </a:ln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7" name="Rectangle 3">
            <a:extLst>
              <a:ext uri="{FF2B5EF4-FFF2-40B4-BE49-F238E27FC236}">
                <a16:creationId xmlns:a16="http://schemas.microsoft.com/office/drawing/2014/main" id="{23F1287F-91EB-0B60-0268-BD978C4033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85860" y="203538"/>
            <a:ext cx="7867548" cy="457200"/>
          </a:xfrm>
        </p:spPr>
        <p:txBody>
          <a:bodyPr/>
          <a:lstStyle/>
          <a:p>
            <a:r>
              <a:rPr kumimoji="0" lang="en-US" dirty="0"/>
              <a:t>Function plotting</a:t>
            </a:r>
          </a:p>
        </p:txBody>
      </p:sp>
    </p:spTree>
    <p:extLst>
      <p:ext uri="{BB962C8B-B14F-4D97-AF65-F5344CB8AC3E}">
        <p14:creationId xmlns:p14="http://schemas.microsoft.com/office/powerpoint/2010/main" val="12602678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-1156329" y="256834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-1298500" y="253991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-2123838" y="390869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C31C19B-86BA-E647-B9A2-336EC25B34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953" y="793551"/>
            <a:ext cx="4116136" cy="5624688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08000" tIns="133200" rIns="0" bIns="262800" anchor="t" anchorCtr="0"/>
          <a:lstStyle/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70C0"/>
                </a:solidFill>
                <a:latin typeface="Consolas"/>
                <a:ea typeface="Consolas"/>
                <a:cs typeface="Consolas"/>
              </a:rPr>
              <a:t>/** Plots functions. */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public class PlotFunction {</a:t>
            </a:r>
          </a:p>
          <a:p>
            <a:pPr>
              <a:lnSpc>
                <a:spcPts val="1540"/>
              </a:lnSpc>
            </a:pPr>
            <a:endParaRPr lang="en-US" sz="1100" dirty="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pPr>
              <a:lnSpc>
                <a:spcPts val="1540"/>
              </a:lnSpc>
            </a:pPr>
            <a:r>
              <a:rPr lang="en-US" sz="1200" dirty="0">
                <a:solidFill>
                  <a:srgbClr val="006600"/>
                </a:solidFill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</a:rPr>
              <a:t>        // The function to plot: </a:t>
            </a:r>
            <a:r>
              <a:rPr lang="en-US" sz="1100" dirty="0">
                <a:solidFill>
                  <a:srgbClr val="006600"/>
                </a:solidFill>
                <a:latin typeface="Consolas"/>
                <a:ea typeface="Consolas"/>
                <a:cs typeface="Consolas"/>
              </a:rPr>
              <a:t>f(x) = x * x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public static double f(double x) {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  return x * x;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}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public static void main(String[] args) {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  double xMin = Double.parseDouble(args[0]);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  double xMax = Double.parseDouble(args[1]);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  int N = Integer.parseInt(args[2]);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  </a:t>
            </a:r>
            <a:r>
              <a:rPr lang="en-US" sz="1200" dirty="0">
                <a:solidFill>
                  <a:srgbClr val="006600"/>
                </a:solidFill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</a:rPr>
              <a:t>// Creates arrays for the x values and y values</a:t>
            </a:r>
            <a:endParaRPr lang="en-US" sz="1100" dirty="0">
              <a:solidFill>
                <a:srgbClr val="006600"/>
              </a:solidFill>
              <a:latin typeface="Times New Roman" panose="02020603050405020304" pitchFamily="18" charset="0"/>
              <a:ea typeface="Consolas"/>
              <a:cs typeface="Times New Roman" panose="02020603050405020304" pitchFamily="18" charset="0"/>
            </a:endParaRP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  double x[] = xArr(xMin, xMax, N);   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  double y[] = f(x);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  </a:t>
            </a:r>
            <a:r>
              <a:rPr lang="en-US" sz="1200" dirty="0">
                <a:solidFill>
                  <a:srgbClr val="006600"/>
                </a:solidFill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</a:rPr>
              <a:t>// Scales the canvas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  StdDraw.setXscale(xMin, xMax); 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  StdDraw.setYscale(min(y), max(y));  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  </a:t>
            </a:r>
            <a:r>
              <a:rPr lang="en-US" sz="1200" dirty="0">
                <a:solidFill>
                  <a:srgbClr val="006600"/>
                </a:solidFill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</a:rPr>
              <a:t>// Connects the (x,y) points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  for (int i = 0; i &lt; N; i++) {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      StdDraw.line</a:t>
            </a:r>
            <a:r>
              <a:rPr lang="en-US" sz="105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(x[i], y[i], x[i+1], y[i+1]);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  }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}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</a:t>
            </a:r>
            <a:r>
              <a:rPr lang="en-US" sz="1200" dirty="0">
                <a:solidFill>
                  <a:srgbClr val="00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//// More functions: On the right of this slide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}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</a:t>
            </a:r>
          </a:p>
          <a:p>
            <a:pPr>
              <a:lnSpc>
                <a:spcPts val="1540"/>
              </a:lnSpc>
            </a:pPr>
            <a:endParaRPr lang="en-US" sz="1100" dirty="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E703C6E-E0D9-84BD-F1D9-0F0B331DAC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2168" y="2353414"/>
            <a:ext cx="3805210" cy="40648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C1A3D299-FAC9-090C-C8C8-C13F9CDFD9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062" y="1371897"/>
            <a:ext cx="2739097" cy="457200"/>
          </a:xfrm>
          <a:prstGeom prst="rect">
            <a:avLst/>
          </a:prstGeom>
          <a:solidFill>
            <a:srgbClr val="FBFBFB"/>
          </a:solidFill>
          <a:ln w="158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lIns="144000" tIns="182880" rIns="0" bIns="182880" anchor="ctr" anchorCtr="0">
            <a:prstTxWarp prst="textNoShape">
              <a:avLst/>
            </a:prstTxWarp>
            <a:noAutofit/>
          </a:bodyPr>
          <a:lstStyle/>
          <a:p>
            <a:r>
              <a:rPr lang="en-US" sz="1200" dirty="0">
                <a:solidFill>
                  <a:srgbClr val="000000"/>
                </a:solidFill>
                <a:latin typeface="Consolas" charset="0"/>
                <a:ea typeface="Consolas" charset="0"/>
                <a:cs typeface="Consolas" charset="0"/>
              </a:rPr>
              <a:t>% java PlotFunction 0 100 5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0AD6136-E8BD-1173-EC35-6DFFAA41E579}"/>
              </a:ext>
            </a:extLst>
          </p:cNvPr>
          <p:cNvGrpSpPr/>
          <p:nvPr/>
        </p:nvGrpSpPr>
        <p:grpSpPr>
          <a:xfrm>
            <a:off x="6473170" y="953795"/>
            <a:ext cx="1276777" cy="587741"/>
            <a:chOff x="7171383" y="900147"/>
            <a:chExt cx="1276777" cy="587741"/>
          </a:xfrm>
        </p:grpSpPr>
        <p:sp>
          <p:nvSpPr>
            <p:cNvPr id="30" name="Text Box 5">
              <a:extLst>
                <a:ext uri="{FF2B5EF4-FFF2-40B4-BE49-F238E27FC236}">
                  <a16:creationId xmlns:a16="http://schemas.microsoft.com/office/drawing/2014/main" id="{A569E43D-A4F4-AA35-A4F8-1833875DD8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71383" y="904235"/>
              <a:ext cx="547020" cy="288260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 wrap="none" lIns="102590" tIns="51296" rIns="102590" bIns="51296">
              <a:prstTxWarp prst="textNoShape">
                <a:avLst/>
              </a:prstTxWarp>
              <a:spAutoFit/>
            </a:bodyPr>
            <a:lstStyle/>
            <a:p>
              <a:pPr defTabSz="1019175">
                <a:spcBef>
                  <a:spcPct val="50000"/>
                </a:spcBef>
              </a:pPr>
              <a:r>
                <a:rPr kumimoji="1" lang="en-US" sz="1200" dirty="0">
                  <a:solidFill>
                    <a:schemeClr val="bg1">
                      <a:lumMod val="50000"/>
                    </a:schemeClr>
                  </a:solidFill>
                  <a:latin typeface="Consolas"/>
                  <a:cs typeface="Consolas"/>
                </a:rPr>
                <a:t>xMin</a:t>
              </a:r>
            </a:p>
          </p:txBody>
        </p:sp>
        <p:sp>
          <p:nvSpPr>
            <p:cNvPr id="31" name="Text Box 6">
              <a:extLst>
                <a:ext uri="{FF2B5EF4-FFF2-40B4-BE49-F238E27FC236}">
                  <a16:creationId xmlns:a16="http://schemas.microsoft.com/office/drawing/2014/main" id="{F744DD0B-C682-E31D-7A2B-17900C3C6B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68645" y="900147"/>
              <a:ext cx="547020" cy="288260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 wrap="none" lIns="102590" tIns="51296" rIns="102590" bIns="51296">
              <a:prstTxWarp prst="textNoShape">
                <a:avLst/>
              </a:prstTxWarp>
              <a:spAutoFit/>
            </a:bodyPr>
            <a:lstStyle/>
            <a:p>
              <a:pPr defTabSz="1019175">
                <a:spcBef>
                  <a:spcPct val="50000"/>
                </a:spcBef>
              </a:pPr>
              <a:r>
                <a:rPr kumimoji="1" lang="en-US" sz="1200" dirty="0">
                  <a:solidFill>
                    <a:schemeClr val="bg1">
                      <a:lumMod val="50000"/>
                    </a:schemeClr>
                  </a:solidFill>
                  <a:latin typeface="Consolas"/>
                  <a:cs typeface="Consolas"/>
                </a:rPr>
                <a:t>xMax</a:t>
              </a:r>
            </a:p>
          </p:txBody>
        </p:sp>
        <p:sp>
          <p:nvSpPr>
            <p:cNvPr id="32" name="Text Box 7">
              <a:extLst>
                <a:ext uri="{FF2B5EF4-FFF2-40B4-BE49-F238E27FC236}">
                  <a16:creationId xmlns:a16="http://schemas.microsoft.com/office/drawing/2014/main" id="{60933829-D207-8BBD-001B-4910663598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56017" y="902159"/>
              <a:ext cx="292143" cy="288260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 wrap="none" lIns="102590" tIns="51296" rIns="102590" bIns="51296">
              <a:prstTxWarp prst="textNoShape">
                <a:avLst/>
              </a:prstTxWarp>
              <a:spAutoFit/>
            </a:bodyPr>
            <a:lstStyle/>
            <a:p>
              <a:pPr defTabSz="1019175">
                <a:spcBef>
                  <a:spcPct val="50000"/>
                </a:spcBef>
              </a:pPr>
              <a:r>
                <a:rPr kumimoji="1" lang="en-US" sz="1200" dirty="0">
                  <a:solidFill>
                    <a:schemeClr val="bg1">
                      <a:lumMod val="50000"/>
                    </a:schemeClr>
                  </a:solidFill>
                  <a:latin typeface="Consolas"/>
                  <a:cs typeface="Consolas"/>
                </a:rPr>
                <a:t>N</a:t>
              </a:r>
            </a:p>
          </p:txBody>
        </p:sp>
        <p:sp>
          <p:nvSpPr>
            <p:cNvPr id="33" name="Line 9">
              <a:extLst>
                <a:ext uri="{FF2B5EF4-FFF2-40B4-BE49-F238E27FC236}">
                  <a16:creationId xmlns:a16="http://schemas.microsoft.com/office/drawing/2014/main" id="{EF704289-D434-1A53-AE89-7FCC3916CD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76457" y="1171610"/>
              <a:ext cx="3147" cy="316277"/>
            </a:xfrm>
            <a:prstGeom prst="line">
              <a:avLst/>
            </a:prstGeom>
            <a:noFill/>
            <a:ln w="15875">
              <a:solidFill>
                <a:schemeClr val="bg1">
                  <a:lumMod val="50000"/>
                </a:schemeClr>
              </a:solidFill>
              <a:round/>
              <a:headEnd/>
              <a:tailEnd type="stealth" w="med" len="lg"/>
            </a:ln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4" name="Line 11">
              <a:extLst>
                <a:ext uri="{FF2B5EF4-FFF2-40B4-BE49-F238E27FC236}">
                  <a16:creationId xmlns:a16="http://schemas.microsoft.com/office/drawing/2014/main" id="{BB2BCDF1-7D2F-BDC2-B94F-4C094200205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088613" y="1182399"/>
              <a:ext cx="145687" cy="301093"/>
            </a:xfrm>
            <a:prstGeom prst="line">
              <a:avLst/>
            </a:prstGeom>
            <a:noFill/>
            <a:ln w="15875">
              <a:solidFill>
                <a:schemeClr val="tx1">
                  <a:lumMod val="50000"/>
                  <a:lumOff val="50000"/>
                </a:schemeClr>
              </a:solidFill>
              <a:round/>
              <a:headEnd/>
              <a:tailEnd type="stealth" w="med" len="lg"/>
            </a:ln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5" name="Line 9">
              <a:extLst>
                <a:ext uri="{FF2B5EF4-FFF2-40B4-BE49-F238E27FC236}">
                  <a16:creationId xmlns:a16="http://schemas.microsoft.com/office/drawing/2014/main" id="{1D5BB714-D88A-BB31-ED23-5426C7291B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79278" y="1172082"/>
              <a:ext cx="13879" cy="315806"/>
            </a:xfrm>
            <a:prstGeom prst="line">
              <a:avLst/>
            </a:prstGeom>
            <a:noFill/>
            <a:ln w="15875">
              <a:solidFill>
                <a:schemeClr val="bg1">
                  <a:lumMod val="50000"/>
                </a:schemeClr>
              </a:solidFill>
              <a:round/>
              <a:headEnd/>
              <a:tailEnd type="stealth" w="med" len="lg"/>
            </a:ln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7" name="Rectangle 3">
            <a:extLst>
              <a:ext uri="{FF2B5EF4-FFF2-40B4-BE49-F238E27FC236}">
                <a16:creationId xmlns:a16="http://schemas.microsoft.com/office/drawing/2014/main" id="{23F1287F-91EB-0B60-0268-BD978C4033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85860" y="203538"/>
            <a:ext cx="7867548" cy="457200"/>
          </a:xfrm>
        </p:spPr>
        <p:txBody>
          <a:bodyPr/>
          <a:lstStyle/>
          <a:p>
            <a:r>
              <a:rPr kumimoji="0" lang="en-US" dirty="0"/>
              <a:t>Function plotting</a:t>
            </a:r>
          </a:p>
        </p:txBody>
      </p:sp>
    </p:spTree>
    <p:extLst>
      <p:ext uri="{BB962C8B-B14F-4D97-AF65-F5344CB8AC3E}">
        <p14:creationId xmlns:p14="http://schemas.microsoft.com/office/powerpoint/2010/main" val="3551357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al 14"/>
          <p:cNvSpPr>
            <a:spLocks noChangeArrowheads="1"/>
          </p:cNvSpPr>
          <p:nvPr/>
        </p:nvSpPr>
        <p:spPr bwMode="auto">
          <a:xfrm>
            <a:off x="1129228" y="838200"/>
            <a:ext cx="6776093" cy="1752600"/>
          </a:xfrm>
          <a:prstGeom prst="ellipse">
            <a:avLst/>
          </a:prstGeom>
          <a:solidFill>
            <a:schemeClr val="bg1">
              <a:lumMod val="65000"/>
              <a:alpha val="50000"/>
            </a:schemeClr>
          </a:solidFill>
          <a:ln w="9525">
            <a:noFill/>
            <a:round/>
            <a:headEnd/>
            <a:tailEnd type="non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 dirty="0">
              <a:latin typeface="Times New Roman"/>
              <a:cs typeface="Times New Roman"/>
            </a:endParaRPr>
          </a:p>
          <a:p>
            <a:pPr algn="ctr"/>
            <a:endParaRPr lang="en-US" sz="1600" dirty="0">
              <a:latin typeface="Times New Roman"/>
              <a:cs typeface="Times New Roman"/>
            </a:endParaRPr>
          </a:p>
          <a:p>
            <a:pPr algn="ctr"/>
            <a:endParaRPr lang="en-US" sz="1600" dirty="0">
              <a:latin typeface="Times New Roman"/>
              <a:cs typeface="Times New Roman"/>
            </a:endParaRPr>
          </a:p>
          <a:p>
            <a:pPr algn="ctr"/>
            <a:r>
              <a:rPr lang="en-US" sz="2000" dirty="0">
                <a:latin typeface="Times New Roman"/>
                <a:cs typeface="Times New Roman"/>
              </a:rPr>
              <a:t>any program you may want to write</a:t>
            </a: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dirty="0">
                <a:ea typeface="ＭＳ Ｐゴシック" charset="-128"/>
                <a:cs typeface="ＭＳ Ｐゴシック" charset="-128"/>
              </a:rPr>
              <a:t>The big picture</a:t>
            </a:r>
          </a:p>
        </p:txBody>
      </p:sp>
      <p:sp>
        <p:nvSpPr>
          <p:cNvPr id="17412" name="Rectangle 3"/>
          <p:cNvSpPr>
            <a:spLocks noChangeArrowheads="1"/>
          </p:cNvSpPr>
          <p:nvPr/>
        </p:nvSpPr>
        <p:spPr bwMode="auto">
          <a:xfrm>
            <a:off x="3832225" y="2590800"/>
            <a:ext cx="1150938" cy="5334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dirty="0">
                <a:latin typeface="Times New Roman"/>
                <a:cs typeface="Times New Roman"/>
              </a:rPr>
              <a:t>objects</a:t>
            </a:r>
          </a:p>
        </p:txBody>
      </p:sp>
      <p:sp>
        <p:nvSpPr>
          <p:cNvPr id="17413" name="Rectangle 4"/>
          <p:cNvSpPr>
            <a:spLocks noChangeArrowheads="1"/>
          </p:cNvSpPr>
          <p:nvPr/>
        </p:nvSpPr>
        <p:spPr bwMode="auto">
          <a:xfrm>
            <a:off x="3322881" y="4191000"/>
            <a:ext cx="2085488" cy="533400"/>
          </a:xfrm>
          <a:prstGeom prst="rect">
            <a:avLst/>
          </a:prstGeom>
          <a:solidFill>
            <a:srgbClr val="1D3C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Times New Roman"/>
                <a:cs typeface="Times New Roman"/>
              </a:rPr>
              <a:t>functions</a:t>
            </a:r>
          </a:p>
        </p:txBody>
      </p:sp>
      <p:sp>
        <p:nvSpPr>
          <p:cNvPr id="17414" name="Rectangle 5"/>
          <p:cNvSpPr>
            <a:spLocks noChangeArrowheads="1"/>
          </p:cNvSpPr>
          <p:nvPr/>
        </p:nvSpPr>
        <p:spPr bwMode="auto">
          <a:xfrm>
            <a:off x="2717872" y="3124200"/>
            <a:ext cx="3239439" cy="533400"/>
          </a:xfrm>
          <a:prstGeom prst="rect">
            <a:avLst/>
          </a:prstGeom>
          <a:solidFill>
            <a:schemeClr val="tx2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dirty="0">
                <a:latin typeface="Times New Roman"/>
                <a:cs typeface="Times New Roman"/>
              </a:rPr>
              <a:t>handling text, graphics, sound</a:t>
            </a:r>
          </a:p>
        </p:txBody>
      </p:sp>
      <p:sp>
        <p:nvSpPr>
          <p:cNvPr id="17415" name="Rectangle 6"/>
          <p:cNvSpPr>
            <a:spLocks noChangeArrowheads="1"/>
          </p:cNvSpPr>
          <p:nvPr/>
        </p:nvSpPr>
        <p:spPr bwMode="auto">
          <a:xfrm>
            <a:off x="3676332" y="3657600"/>
            <a:ext cx="1378585" cy="533400"/>
          </a:xfrm>
          <a:prstGeom prst="rect">
            <a:avLst/>
          </a:prstGeom>
          <a:solidFill>
            <a:srgbClr val="1D3C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Times New Roman"/>
                <a:cs typeface="Times New Roman"/>
              </a:rPr>
              <a:t>arrays</a:t>
            </a:r>
          </a:p>
        </p:txBody>
      </p:sp>
      <p:sp>
        <p:nvSpPr>
          <p:cNvPr id="17416" name="Rectangle 7"/>
          <p:cNvSpPr>
            <a:spLocks noChangeArrowheads="1"/>
          </p:cNvSpPr>
          <p:nvPr/>
        </p:nvSpPr>
        <p:spPr bwMode="auto">
          <a:xfrm>
            <a:off x="2917825" y="4724400"/>
            <a:ext cx="2895600" cy="533400"/>
          </a:xfrm>
          <a:prstGeom prst="rect">
            <a:avLst/>
          </a:prstGeom>
          <a:solidFill>
            <a:srgbClr val="1D3C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Times New Roman"/>
                <a:cs typeface="Times New Roman"/>
              </a:rPr>
              <a:t>conditionals and loops</a:t>
            </a:r>
          </a:p>
        </p:txBody>
      </p:sp>
      <p:sp>
        <p:nvSpPr>
          <p:cNvPr id="17417" name="Rectangle 8"/>
          <p:cNvSpPr>
            <a:spLocks noChangeArrowheads="1"/>
          </p:cNvSpPr>
          <p:nvPr/>
        </p:nvSpPr>
        <p:spPr bwMode="auto">
          <a:xfrm>
            <a:off x="3222625" y="5257800"/>
            <a:ext cx="1139825" cy="533400"/>
          </a:xfrm>
          <a:prstGeom prst="rect">
            <a:avLst/>
          </a:prstGeom>
          <a:solidFill>
            <a:srgbClr val="1D3C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Times New Roman"/>
                <a:cs typeface="Times New Roman"/>
              </a:rPr>
              <a:t>Math</a:t>
            </a:r>
          </a:p>
        </p:txBody>
      </p:sp>
      <p:sp>
        <p:nvSpPr>
          <p:cNvPr id="17418" name="Rectangle 9"/>
          <p:cNvSpPr>
            <a:spLocks noChangeArrowheads="1"/>
          </p:cNvSpPr>
          <p:nvPr/>
        </p:nvSpPr>
        <p:spPr bwMode="auto">
          <a:xfrm>
            <a:off x="4362450" y="5257800"/>
            <a:ext cx="1150938" cy="533400"/>
          </a:xfrm>
          <a:prstGeom prst="rect">
            <a:avLst/>
          </a:prstGeom>
          <a:solidFill>
            <a:srgbClr val="1D3C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Times New Roman"/>
                <a:cs typeface="Times New Roman"/>
              </a:rPr>
              <a:t>text I/O</a:t>
            </a:r>
          </a:p>
        </p:txBody>
      </p:sp>
      <p:sp>
        <p:nvSpPr>
          <p:cNvPr id="17419" name="Rectangle 10"/>
          <p:cNvSpPr>
            <a:spLocks noChangeArrowheads="1"/>
          </p:cNvSpPr>
          <p:nvPr/>
        </p:nvSpPr>
        <p:spPr bwMode="auto">
          <a:xfrm>
            <a:off x="4365625" y="5791200"/>
            <a:ext cx="2051051" cy="533400"/>
          </a:xfrm>
          <a:prstGeom prst="rect">
            <a:avLst/>
          </a:prstGeom>
          <a:solidFill>
            <a:srgbClr val="1D3C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he-IL" dirty="0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  <a:r>
              <a:rPr lang="en-US" dirty="0">
                <a:solidFill>
                  <a:schemeClr val="bg1"/>
                </a:solidFill>
                <a:latin typeface="Times New Roman"/>
                <a:cs typeface="Times New Roman"/>
              </a:rPr>
              <a:t>variables</a:t>
            </a:r>
          </a:p>
        </p:txBody>
      </p:sp>
      <p:sp>
        <p:nvSpPr>
          <p:cNvPr id="17420" name="Rectangle 11"/>
          <p:cNvSpPr>
            <a:spLocks noChangeArrowheads="1"/>
          </p:cNvSpPr>
          <p:nvPr/>
        </p:nvSpPr>
        <p:spPr bwMode="auto">
          <a:xfrm>
            <a:off x="2161008" y="5791200"/>
            <a:ext cx="2201442" cy="533400"/>
          </a:xfrm>
          <a:prstGeom prst="rect">
            <a:avLst/>
          </a:prstGeom>
          <a:solidFill>
            <a:srgbClr val="1D3C99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lIns="92075" tIns="46038" rIns="92075" bIns="46038" anchor="ctr">
            <a:prstTxWarp prst="textNoShape">
              <a:avLst/>
            </a:prstTxWarp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Times New Roman"/>
                <a:cs typeface="Times New Roman"/>
              </a:rPr>
              <a:t>primitive data types</a:t>
            </a:r>
          </a:p>
        </p:txBody>
      </p:sp>
      <p:sp>
        <p:nvSpPr>
          <p:cNvPr id="17423" name="Rectangle 15"/>
          <p:cNvSpPr>
            <a:spLocks noChangeArrowheads="1"/>
          </p:cNvSpPr>
          <p:nvPr/>
        </p:nvSpPr>
        <p:spPr bwMode="auto">
          <a:xfrm>
            <a:off x="152400" y="838200"/>
            <a:ext cx="8839200" cy="9144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 type="none" w="sm" len="sm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6426129" y="3171585"/>
            <a:ext cx="2433051" cy="369332"/>
            <a:chOff x="5438347" y="4783824"/>
            <a:chExt cx="2598812" cy="369332"/>
          </a:xfrm>
        </p:grpSpPr>
        <p:sp>
          <p:nvSpPr>
            <p:cNvPr id="16" name="Rectangle 16"/>
            <p:cNvSpPr>
              <a:spLocks noChangeArrowheads="1"/>
            </p:cNvSpPr>
            <p:nvPr/>
          </p:nvSpPr>
          <p:spPr bwMode="auto">
            <a:xfrm>
              <a:off x="6288747" y="4783824"/>
              <a:ext cx="1748412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sm" len="sm"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solidFill>
                    <a:srgbClr val="000000"/>
                  </a:solidFill>
                  <a:latin typeface="Times New Roman"/>
                  <a:cs typeface="Times New Roman"/>
                </a:rPr>
                <a:t>this lecture</a:t>
              </a:r>
            </a:p>
          </p:txBody>
        </p:sp>
        <p:sp>
          <p:nvSpPr>
            <p:cNvPr id="17" name="Line 6"/>
            <p:cNvSpPr>
              <a:spLocks noChangeShapeType="1"/>
            </p:cNvSpPr>
            <p:nvPr/>
          </p:nvSpPr>
          <p:spPr bwMode="auto">
            <a:xfrm flipH="1" flipV="1">
              <a:off x="5438347" y="5015875"/>
              <a:ext cx="765835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 wrap="none" lIns="92075" tIns="46038" rIns="92075" bIns="46038" anchor="ctr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013160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45B611-DEBF-6243-DC7D-08261137AB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Rectangle 3">
            <a:extLst>
              <a:ext uri="{FF2B5EF4-FFF2-40B4-BE49-F238E27FC236}">
                <a16:creationId xmlns:a16="http://schemas.microsoft.com/office/drawing/2014/main" id="{508185DA-82A3-6EE6-DA46-602496E6FB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rtl="1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dirty="0"/>
              <a:t>Function plotting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033EE71-6BF6-5576-D590-0906D04CF512}"/>
              </a:ext>
            </a:extLst>
          </p:cNvPr>
          <p:cNvGrpSpPr/>
          <p:nvPr/>
        </p:nvGrpSpPr>
        <p:grpSpPr>
          <a:xfrm>
            <a:off x="667071" y="790853"/>
            <a:ext cx="3752563" cy="5000030"/>
            <a:chOff x="4938707" y="719415"/>
            <a:chExt cx="3752563" cy="5000030"/>
          </a:xfrm>
        </p:grpSpPr>
        <p:sp>
          <p:nvSpPr>
            <p:cNvPr id="3" name="Rectangle 3">
              <a:extLst>
                <a:ext uri="{FF2B5EF4-FFF2-40B4-BE49-F238E27FC236}">
                  <a16:creationId xmlns:a16="http://schemas.microsoft.com/office/drawing/2014/main" id="{5E179326-0C6F-2A9D-EC53-5E11C3F0F8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38707" y="719415"/>
              <a:ext cx="3752563" cy="4670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2075" tIns="46038" rIns="92075" bIns="46038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3399"/>
                </a:buClr>
                <a:buSzPct val="50000"/>
                <a:buFont typeface="Monotype Sorts" charset="2"/>
                <a:defRPr kumimoji="1">
                  <a:solidFill>
                    <a:srgbClr val="003399"/>
                  </a:solidFill>
                  <a:latin typeface="+mn-lt"/>
                  <a:ea typeface="ＭＳ Ｐゴシック" charset="-128"/>
                  <a:cs typeface="ＭＳ Ｐゴシック" charset="-128"/>
                </a:defRPr>
              </a:lvl1pPr>
              <a:lvl2pPr marL="346075" indent="-231775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5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2pPr>
              <a:lvl3pPr marL="627063" indent="-166688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3pPr>
              <a:lvl4pPr marL="1147763" indent="-404813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Wingdings" charset="2"/>
                <a:buChar char="!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4pPr>
              <a:lvl5pPr marL="1539875" indent="-169863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5pPr>
              <a:lvl6pPr marL="1997075" indent="-169863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6pPr>
              <a:lvl7pPr marL="2454275" indent="-169863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7pPr>
              <a:lvl8pPr marL="2911475" indent="-169863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8pPr>
              <a:lvl9pPr marL="3368675" indent="-169863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9pPr>
            </a:lstStyle>
            <a:p>
              <a:pPr marL="0" indent="0"/>
              <a:r>
                <a:rPr kumimoji="0" lang="en-US" kern="0" dirty="0">
                  <a:solidFill>
                    <a:schemeClr val="tx1"/>
                  </a:solidFill>
                  <a:latin typeface="Times New Roman"/>
                  <a:cs typeface="Times New Roman"/>
                </a:rPr>
                <a:t>Plot  </a:t>
              </a:r>
              <a:r>
                <a:rPr kumimoji="0" lang="en-US" sz="2000" i="1" kern="0" dirty="0">
                  <a:solidFill>
                    <a:schemeClr val="tx1"/>
                  </a:solidFill>
                  <a:latin typeface="Times New Roman"/>
                  <a:cs typeface="Times New Roman"/>
                </a:rPr>
                <a:t>f </a:t>
              </a:r>
              <a:r>
                <a:rPr kumimoji="0" lang="en-US" sz="2000" kern="0" dirty="0">
                  <a:solidFill>
                    <a:schemeClr val="tx1"/>
                  </a:solidFill>
                  <a:latin typeface="Times New Roman"/>
                  <a:cs typeface="Times New Roman"/>
                </a:rPr>
                <a:t>(</a:t>
              </a:r>
              <a:r>
                <a:rPr kumimoji="0" lang="en-US" sz="2000" i="1" kern="0" dirty="0">
                  <a:solidFill>
                    <a:schemeClr val="tx1"/>
                  </a:solidFill>
                  <a:latin typeface="Times New Roman"/>
                  <a:cs typeface="Times New Roman"/>
                </a:rPr>
                <a:t>x</a:t>
              </a:r>
              <a:r>
                <a:rPr kumimoji="0" lang="en-US" sz="2000" kern="0" dirty="0">
                  <a:solidFill>
                    <a:schemeClr val="tx1"/>
                  </a:solidFill>
                  <a:latin typeface="Times New Roman"/>
                  <a:cs typeface="Times New Roman"/>
                </a:rPr>
                <a:t>) = </a:t>
              </a:r>
              <a:r>
                <a:rPr kumimoji="0" lang="en-US" sz="2000" dirty="0">
                  <a:solidFill>
                    <a:schemeClr val="tx1"/>
                  </a:solidFill>
                  <a:latin typeface="Times New Roman"/>
                  <a:cs typeface="Times New Roman"/>
                </a:rPr>
                <a:t>–7</a:t>
              </a:r>
              <a:r>
                <a:rPr kumimoji="0" lang="en-US" sz="2000" i="1" dirty="0">
                  <a:solidFill>
                    <a:schemeClr val="tx1"/>
                  </a:solidFill>
                  <a:latin typeface="Times New Roman"/>
                  <a:cs typeface="Times New Roman"/>
                </a:rPr>
                <a:t>x</a:t>
              </a:r>
              <a:r>
                <a:rPr kumimoji="0" lang="en-US" sz="2000" baseline="30000" dirty="0">
                  <a:solidFill>
                    <a:schemeClr val="tx1"/>
                  </a:solidFill>
                  <a:latin typeface="Times New Roman"/>
                  <a:cs typeface="Times New Roman"/>
                </a:rPr>
                <a:t>3</a:t>
              </a:r>
              <a:r>
                <a:rPr kumimoji="0" lang="en-US" sz="2000" dirty="0">
                  <a:solidFill>
                    <a:schemeClr val="tx1"/>
                  </a:solidFill>
                  <a:latin typeface="Times New Roman"/>
                  <a:cs typeface="Times New Roman"/>
                </a:rPr>
                <a:t> +  3</a:t>
              </a:r>
              <a:r>
                <a:rPr kumimoji="0" lang="en-US" sz="2000" i="1" dirty="0">
                  <a:solidFill>
                    <a:schemeClr val="tx1"/>
                  </a:solidFill>
                  <a:latin typeface="Times New Roman"/>
                  <a:cs typeface="Times New Roman"/>
                </a:rPr>
                <a:t>x + </a:t>
              </a:r>
              <a:r>
                <a:rPr kumimoji="0" lang="en-US" sz="2000" dirty="0">
                  <a:solidFill>
                    <a:schemeClr val="tx1"/>
                  </a:solidFill>
                  <a:latin typeface="Times New Roman"/>
                  <a:cs typeface="Times New Roman"/>
                </a:rPr>
                <a:t>2</a:t>
              </a:r>
            </a:p>
            <a:p>
              <a:pPr marL="0" indent="0"/>
              <a:endParaRPr kumimoji="0" lang="en-US" kern="0" dirty="0">
                <a:solidFill>
                  <a:schemeClr val="tx1"/>
                </a:solidFill>
                <a:latin typeface="Times New Roman"/>
                <a:cs typeface="Times New Roman"/>
              </a:endParaRP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7F7CB73-1B82-E0DA-EA98-3811B4BCAE5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38707" y="1997514"/>
              <a:ext cx="3752563" cy="3721931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D699D23-263F-32B1-EE2D-28D8C9D315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38708" y="1259010"/>
              <a:ext cx="2818453" cy="459214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82880" tIns="0" rIns="72000" bIns="0" anchor="ctr" anchorCtr="0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300"/>
                </a:spcBef>
              </a:pPr>
              <a:r>
                <a:rPr lang="en-US" sz="1200" dirty="0">
                  <a:latin typeface="Consolas"/>
                  <a:ea typeface="Menlo"/>
                  <a:cs typeface="Consolas"/>
                </a:rPr>
                <a:t>% java PlotFunction -2 2 100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F694DD4-D893-D160-6E84-98F5E95826F7}"/>
              </a:ext>
            </a:extLst>
          </p:cNvPr>
          <p:cNvGrpSpPr/>
          <p:nvPr/>
        </p:nvGrpSpPr>
        <p:grpSpPr>
          <a:xfrm>
            <a:off x="4772027" y="807520"/>
            <a:ext cx="6268148" cy="4983363"/>
            <a:chOff x="4772027" y="807520"/>
            <a:chExt cx="6268148" cy="498336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3">
                  <a:extLst>
                    <a:ext uri="{FF2B5EF4-FFF2-40B4-BE49-F238E27FC236}">
                      <a16:creationId xmlns:a16="http://schemas.microsoft.com/office/drawing/2014/main" id="{40155EA3-C4A2-304D-4F08-24DEFDC8F14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772027" y="807520"/>
                  <a:ext cx="6268148" cy="46705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2075" tIns="46038" rIns="92075" bIns="46038" numCol="1" anchor="t" anchorCtr="0" compatLnSpc="1">
                  <a:prstTxWarp prst="textNoShape">
                    <a:avLst/>
                  </a:prstTxWarp>
                </a:bodyPr>
                <a:lstStyle>
                  <a:lvl1pPr marL="342900" indent="-342900" algn="l" rtl="0" eaLnBrk="0" fontAlgn="base" hangingPunct="0">
                    <a:lnSpc>
                      <a:spcPts val="26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3399"/>
                    </a:buClr>
                    <a:buSzPct val="50000"/>
                    <a:buFont typeface="Monotype Sorts" charset="2"/>
                    <a:defRPr kumimoji="1">
                      <a:solidFill>
                        <a:srgbClr val="003399"/>
                      </a:solidFill>
                      <a:latin typeface="+mn-lt"/>
                      <a:ea typeface="ＭＳ Ｐゴシック" charset="-128"/>
                      <a:cs typeface="ＭＳ Ｐゴシック" charset="-128"/>
                    </a:defRPr>
                  </a:lvl1pPr>
                  <a:lvl2pPr marL="346075" indent="-231775" algn="l" rtl="0" eaLnBrk="0" fontAlgn="base" hangingPunct="0">
                    <a:lnSpc>
                      <a:spcPts val="26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50000"/>
                    <a:buFont typeface="Monotype Sorts" charset="2"/>
                    <a:buChar char="n"/>
                    <a:defRPr kumimoji="1">
                      <a:solidFill>
                        <a:schemeClr val="tx1"/>
                      </a:solidFill>
                      <a:latin typeface="+mn-lt"/>
                      <a:ea typeface="ＭＳ Ｐゴシック" charset="-128"/>
                    </a:defRPr>
                  </a:lvl2pPr>
                  <a:lvl3pPr marL="627063" indent="-166688" algn="l" rtl="0" eaLnBrk="0" fontAlgn="base" hangingPunct="0">
                    <a:lnSpc>
                      <a:spcPts val="26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80000"/>
                    <a:buChar char="–"/>
                    <a:defRPr kumimoji="1">
                      <a:solidFill>
                        <a:schemeClr val="tx1"/>
                      </a:solidFill>
                      <a:latin typeface="+mn-lt"/>
                      <a:ea typeface="ＭＳ Ｐゴシック" charset="-128"/>
                    </a:defRPr>
                  </a:lvl3pPr>
                  <a:lvl4pPr marL="1147763" indent="-404813" algn="l" rtl="0" eaLnBrk="0" fontAlgn="base" hangingPunct="0">
                    <a:lnSpc>
                      <a:spcPts val="26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chemeClr val="tx1"/>
                    </a:buClr>
                    <a:buFont typeface="Wingdings" charset="2"/>
                    <a:buChar char="!"/>
                    <a:defRPr kumimoji="1">
                      <a:solidFill>
                        <a:schemeClr val="tx1"/>
                      </a:solidFill>
                      <a:latin typeface="+mn-lt"/>
                      <a:ea typeface="ＭＳ Ｐゴシック" charset="-128"/>
                    </a:defRPr>
                  </a:lvl4pPr>
                  <a:lvl5pPr marL="1539875" indent="-169863" algn="l" rtl="0" eaLnBrk="0" fontAlgn="base" hangingPunct="0">
                    <a:lnSpc>
                      <a:spcPts val="26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–"/>
                    <a:defRPr kumimoji="1">
                      <a:solidFill>
                        <a:schemeClr val="tx1"/>
                      </a:solidFill>
                      <a:latin typeface="+mn-lt"/>
                      <a:ea typeface="ＭＳ Ｐゴシック" charset="-128"/>
                    </a:defRPr>
                  </a:lvl5pPr>
                  <a:lvl6pPr marL="1997075" indent="-169863" algn="l" rtl="0" eaLnBrk="0" fontAlgn="base" hangingPunct="0">
                    <a:lnSpc>
                      <a:spcPts val="26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–"/>
                    <a:defRPr kumimoji="1">
                      <a:solidFill>
                        <a:schemeClr val="tx1"/>
                      </a:solidFill>
                      <a:latin typeface="+mn-lt"/>
                      <a:ea typeface="ＭＳ Ｐゴシック" charset="-128"/>
                    </a:defRPr>
                  </a:lvl6pPr>
                  <a:lvl7pPr marL="2454275" indent="-169863" algn="l" rtl="0" eaLnBrk="0" fontAlgn="base" hangingPunct="0">
                    <a:lnSpc>
                      <a:spcPts val="26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–"/>
                    <a:defRPr kumimoji="1">
                      <a:solidFill>
                        <a:schemeClr val="tx1"/>
                      </a:solidFill>
                      <a:latin typeface="+mn-lt"/>
                      <a:ea typeface="ＭＳ Ｐゴシック" charset="-128"/>
                    </a:defRPr>
                  </a:lvl7pPr>
                  <a:lvl8pPr marL="2911475" indent="-169863" algn="l" rtl="0" eaLnBrk="0" fontAlgn="base" hangingPunct="0">
                    <a:lnSpc>
                      <a:spcPts val="26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–"/>
                    <a:defRPr kumimoji="1">
                      <a:solidFill>
                        <a:schemeClr val="tx1"/>
                      </a:solidFill>
                      <a:latin typeface="+mn-lt"/>
                      <a:ea typeface="ＭＳ Ｐゴシック" charset="-128"/>
                    </a:defRPr>
                  </a:lvl8pPr>
                  <a:lvl9pPr marL="3368675" indent="-169863" algn="l" rtl="0" eaLnBrk="0" fontAlgn="base" hangingPunct="0">
                    <a:lnSpc>
                      <a:spcPts val="2600"/>
                    </a:lnSpc>
                    <a:spcBef>
                      <a:spcPct val="0"/>
                    </a:spcBef>
                    <a:spcAft>
                      <a:spcPct val="0"/>
                    </a:spcAft>
                    <a:buClr>
                      <a:schemeClr val="tx1"/>
                    </a:buClr>
                    <a:buSzPct val="100000"/>
                    <a:buChar char="–"/>
                    <a:defRPr kumimoji="1">
                      <a:solidFill>
                        <a:schemeClr val="tx1"/>
                      </a:solidFill>
                      <a:latin typeface="+mn-lt"/>
                      <a:ea typeface="ＭＳ Ｐゴシック" charset="-128"/>
                    </a:defRPr>
                  </a:lvl9pPr>
                </a:lstStyle>
                <a:p>
                  <a:pPr marL="0" indent="0"/>
                  <a:r>
                    <a:rPr kumimoji="0" lang="en-US" kern="0" dirty="0">
                      <a:solidFill>
                        <a:schemeClr val="tx1"/>
                      </a:solidFill>
                      <a:latin typeface="Times New Roman"/>
                      <a:cs typeface="Times New Roman"/>
                    </a:rPr>
                    <a:t>Plot  </a:t>
                  </a:r>
                  <a:r>
                    <a:rPr kumimoji="0" lang="en-US" sz="2000" i="1" kern="0" dirty="0">
                      <a:solidFill>
                        <a:schemeClr val="tx1"/>
                      </a:solidFill>
                      <a:latin typeface="Times New Roman"/>
                      <a:cs typeface="Times New Roman"/>
                    </a:rPr>
                    <a:t>f </a:t>
                  </a:r>
                  <a:r>
                    <a:rPr kumimoji="0" lang="en-US" sz="2000" kern="0" dirty="0">
                      <a:solidFill>
                        <a:schemeClr val="tx1"/>
                      </a:solidFill>
                      <a:latin typeface="Times New Roman"/>
                      <a:cs typeface="Times New Roman"/>
                    </a:rPr>
                    <a:t>(</a:t>
                  </a:r>
                  <a:r>
                    <a:rPr kumimoji="0" lang="en-US" sz="2000" i="1" kern="0" dirty="0">
                      <a:solidFill>
                        <a:schemeClr val="tx1"/>
                      </a:solidFill>
                      <a:latin typeface="Times New Roman"/>
                      <a:cs typeface="Times New Roman"/>
                    </a:rPr>
                    <a:t>x</a:t>
                  </a:r>
                  <a:r>
                    <a:rPr kumimoji="0" lang="en-US" sz="2000" kern="0" dirty="0">
                      <a:solidFill>
                        <a:schemeClr val="tx1"/>
                      </a:solidFill>
                      <a:latin typeface="Times New Roman"/>
                      <a:cs typeface="Times New Roman"/>
                    </a:rPr>
                    <a:t>) = </a:t>
                  </a:r>
                  <a:r>
                    <a:rPr kumimoji="0" lang="en-US" sz="2000" i="1" kern="0" dirty="0">
                      <a:solidFill>
                        <a:schemeClr val="tx1"/>
                      </a:solidFill>
                      <a:latin typeface="Times New Roman"/>
                      <a:cs typeface="Times New Roman"/>
                    </a:rPr>
                    <a:t>sin</a:t>
                  </a:r>
                  <a:r>
                    <a:rPr kumimoji="0" lang="en-US" sz="2000" kern="0" dirty="0">
                      <a:solidFill>
                        <a:schemeClr val="tx1"/>
                      </a:solidFill>
                      <a:latin typeface="Times New Roman"/>
                      <a:cs typeface="Times New Roman"/>
                    </a:rPr>
                    <a:t>(</a:t>
                  </a:r>
                  <a:r>
                    <a:rPr kumimoji="0" lang="en-US" sz="2000" i="1" kern="0" dirty="0">
                      <a:solidFill>
                        <a:schemeClr val="tx1"/>
                      </a:solidFill>
                      <a:latin typeface="Times New Roman"/>
                      <a:cs typeface="Times New Roman"/>
                    </a:rPr>
                    <a:t>x</a:t>
                  </a:r>
                  <a:r>
                    <a:rPr kumimoji="0" lang="en-US" sz="2000" kern="0" dirty="0">
                      <a:solidFill>
                        <a:schemeClr val="tx1"/>
                      </a:solidFill>
                      <a:latin typeface="Times New Roman"/>
                      <a:cs typeface="Times New Roman"/>
                    </a:rPr>
                    <a:t>)</a:t>
                  </a:r>
                  <a:r>
                    <a:rPr kumimoji="0" lang="en-US" kern="0" dirty="0">
                      <a:solidFill>
                        <a:schemeClr val="tx1"/>
                      </a:solidFill>
                      <a:latin typeface="Times New Roman"/>
                      <a:cs typeface="Times New Roman"/>
                    </a:rPr>
                    <a:t> </a:t>
                  </a:r>
                  <a:r>
                    <a:rPr kumimoji="0" lang="en-US" sz="1400" kern="0" dirty="0">
                      <a:solidFill>
                        <a:schemeClr val="tx1"/>
                      </a:solidFill>
                      <a:latin typeface="Times New Roman"/>
                      <a:cs typeface="Times New Roman"/>
                    </a:rPr>
                    <a:t>in the range (</a:t>
                  </a:r>
                  <a14:m>
                    <m:oMath xmlns:m="http://schemas.openxmlformats.org/officeDocument/2006/math">
                      <m:r>
                        <a:rPr kumimoji="0" lang="en-US" sz="1400" b="0" i="1" kern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imes New Roman"/>
                        </a:rPr>
                        <m:t>−2</m:t>
                      </m:r>
                      <m:r>
                        <a:rPr kumimoji="0" lang="en-US" sz="1400" b="0" i="1" kern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/>
                        </a:rPr>
                        <m:t>𝜋</m:t>
                      </m:r>
                      <m:r>
                        <a:rPr kumimoji="0" lang="en-US" sz="1400" b="0" i="1" kern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/>
                        </a:rPr>
                        <m:t>, +2</m:t>
                      </m:r>
                      <m:r>
                        <a:rPr kumimoji="0" lang="en-US" sz="1400" b="0" i="1" kern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/>
                        </a:rPr>
                        <m:t>𝜋</m:t>
                      </m:r>
                    </m:oMath>
                  </a14:m>
                  <a:r>
                    <a:rPr kumimoji="0" lang="en-US" sz="1400" kern="0" dirty="0">
                      <a:solidFill>
                        <a:schemeClr val="tx1"/>
                      </a:solidFill>
                      <a:latin typeface="Times New Roman"/>
                      <a:cs typeface="Times New Roman"/>
                    </a:rPr>
                    <a:t>)</a:t>
                  </a:r>
                  <a:endParaRPr kumimoji="0" lang="en-US" kern="0" dirty="0">
                    <a:solidFill>
                      <a:schemeClr val="tx1"/>
                    </a:solidFill>
                    <a:latin typeface="Times New Roman"/>
                    <a:cs typeface="Times New Roman"/>
                  </a:endParaRPr>
                </a:p>
              </p:txBody>
            </p:sp>
          </mc:Choice>
          <mc:Fallback xmlns="">
            <p:sp>
              <p:nvSpPr>
                <p:cNvPr id="12" name="Rectangle 3">
                  <a:extLst>
                    <a:ext uri="{FF2B5EF4-FFF2-40B4-BE49-F238E27FC236}">
                      <a16:creationId xmlns:a16="http://schemas.microsoft.com/office/drawing/2014/main" id="{40155EA3-C4A2-304D-4F08-24DEFDC8F1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772027" y="807520"/>
                  <a:ext cx="6268148" cy="467059"/>
                </a:xfrm>
                <a:prstGeom prst="rect">
                  <a:avLst/>
                </a:prstGeom>
                <a:blipFill>
                  <a:blip r:embed="rId4"/>
                  <a:stretch>
                    <a:fillRect l="-606" t="-5263" b="-10526"/>
                  </a:stretch>
                </a:blip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3501F397-8497-D066-8EA0-5C31555D6F3A}"/>
                </a:ext>
              </a:extLst>
            </p:cNvPr>
            <p:cNvGrpSpPr/>
            <p:nvPr/>
          </p:nvGrpSpPr>
          <p:grpSpPr>
            <a:xfrm>
              <a:off x="4862270" y="1335378"/>
              <a:ext cx="3782552" cy="4455505"/>
              <a:chOff x="4570856" y="1549654"/>
              <a:chExt cx="3782552" cy="4455505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CD043603-112A-8F47-7B55-A213DD5E54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70857" y="1549654"/>
                <a:ext cx="3264358" cy="459214"/>
              </a:xfrm>
              <a:prstGeom prst="rect">
                <a:avLst/>
              </a:prstGeom>
              <a:solidFill>
                <a:schemeClr val="bg1"/>
              </a:solidFill>
              <a:ln w="15875">
                <a:solidFill>
                  <a:schemeClr val="tx1"/>
                </a:solidFill>
                <a:miter lim="800000"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lIns="182880" tIns="0" rIns="72000" bIns="0" anchor="ctr" anchorCtr="0">
                <a:prstTxWarp prst="textNoShape">
                  <a:avLst/>
                </a:prstTxWarp>
                <a:noAutofit/>
              </a:bodyPr>
              <a:lstStyle/>
              <a:p>
                <a:pPr>
                  <a:spcBef>
                    <a:spcPts val="300"/>
                  </a:spcBef>
                </a:pPr>
                <a:r>
                  <a:rPr lang="en-US" sz="1200" dirty="0">
                    <a:latin typeface="Consolas"/>
                    <a:ea typeface="Menlo"/>
                    <a:cs typeface="Consolas"/>
                  </a:rPr>
                  <a:t>% java PlotFunction -6.28 6.28 100</a:t>
                </a:r>
              </a:p>
            </p:txBody>
          </p:sp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FFD0F45D-229C-895C-2B52-45E55D6B76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570856" y="2283228"/>
                <a:ext cx="3782552" cy="3721931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</p:grpSp>
      </p:grpSp>
    </p:spTree>
    <p:extLst>
      <p:ext uri="{BB962C8B-B14F-4D97-AF65-F5344CB8AC3E}">
        <p14:creationId xmlns:p14="http://schemas.microsoft.com/office/powerpoint/2010/main" val="4203632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dirty="0"/>
              <a:t>Function plotting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-1156329" y="324874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-1287041" y="3248744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8" name="Object 2">
            <a:extLst>
              <a:ext uri="{FF2B5EF4-FFF2-40B4-BE49-F238E27FC236}">
                <a16:creationId xmlns:a16="http://schemas.microsoft.com/office/drawing/2014/main" id="{304ECB65-7D9D-7FCC-3316-5D9C333FE5D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20135090"/>
              </p:ext>
            </p:extLst>
          </p:nvPr>
        </p:nvGraphicFramePr>
        <p:xfrm>
          <a:off x="1077277" y="770108"/>
          <a:ext cx="3738563" cy="334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260600" imgH="203200" progId="Equation.3">
                  <p:embed/>
                </p:oleObj>
              </mc:Choice>
              <mc:Fallback>
                <p:oleObj name="Equation" r:id="rId3" imgW="2260600" imgH="203200" progId="Equation.3">
                  <p:embed/>
                  <p:pic>
                    <p:nvPicPr>
                      <p:cNvPr id="1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7277" y="770108"/>
                        <a:ext cx="3738563" cy="334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3E9E9AEB-9FE9-CA4E-D546-00685FD06A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020" y="1221903"/>
            <a:ext cx="3884878" cy="1643218"/>
          </a:xfrm>
          <a:prstGeom prst="rect">
            <a:avLst/>
          </a:prstGeom>
          <a:solidFill>
            <a:schemeClr val="bg1"/>
          </a:solidFill>
          <a:ln w="9525">
            <a:solidFill>
              <a:srgbClr val="293973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08000" tIns="133200" rIns="0" bIns="262800" anchor="t" anchorCtr="0"/>
          <a:lstStyle/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public class PlotFunction {</a:t>
            </a:r>
          </a:p>
          <a:p>
            <a:pPr>
              <a:lnSpc>
                <a:spcPts val="1540"/>
              </a:lnSpc>
              <a:spcBef>
                <a:spcPts val="100"/>
              </a:spcBef>
              <a:spcAft>
                <a:spcPts val="100"/>
              </a:spcAft>
            </a:pPr>
            <a:r>
              <a:rPr lang="en-US" sz="1200" dirty="0">
                <a:solidFill>
                  <a:srgbClr val="006600"/>
                </a:solidFill>
                <a:latin typeface="Times New Roman" panose="02020603050405020304" pitchFamily="18" charset="0"/>
                <a:ea typeface="Consolas"/>
                <a:cs typeface="Times New Roman" panose="02020603050405020304" pitchFamily="18" charset="0"/>
              </a:rPr>
              <a:t>        // The function to plot: </a:t>
            </a:r>
            <a:r>
              <a:rPr lang="en-US" sz="1100" dirty="0">
                <a:solidFill>
                  <a:srgbClr val="006600"/>
                </a:solidFill>
                <a:latin typeface="Consolas"/>
                <a:ea typeface="Monaco"/>
                <a:cs typeface="Consolas"/>
              </a:rPr>
              <a:t>f(x) = sin(4x) + sin(20x)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public static double f(double x) {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  </a:t>
            </a:r>
            <a:r>
              <a:rPr lang="en-US" sz="1100" dirty="0">
                <a:latin typeface="Consolas"/>
                <a:ea typeface="Monaco"/>
                <a:cs typeface="Consolas"/>
              </a:rPr>
              <a:t>return Math.sin(4*x) + Math.sin(20*x);</a:t>
            </a:r>
            <a:endParaRPr lang="en-US" sz="1100" dirty="0">
              <a:latin typeface="Consolas"/>
              <a:ea typeface="Consolas"/>
              <a:cs typeface="Consolas"/>
            </a:endParaRP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}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public static void main(String[] args) {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...</a:t>
            </a: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   </a:t>
            </a:r>
          </a:p>
          <a:p>
            <a:pPr>
              <a:lnSpc>
                <a:spcPts val="1540"/>
              </a:lnSpc>
            </a:pPr>
            <a:endParaRPr lang="en-US" sz="1100" dirty="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  <a:p>
            <a:pPr>
              <a:lnSpc>
                <a:spcPts val="1540"/>
              </a:lnSpc>
            </a:pPr>
            <a:r>
              <a:rPr lang="en-US" sz="1100" dirty="0">
                <a:solidFill>
                  <a:srgbClr val="000000"/>
                </a:solidFill>
                <a:latin typeface="Consolas"/>
                <a:ea typeface="Consolas"/>
                <a:cs typeface="Consolas"/>
              </a:rPr>
              <a:t>   </a:t>
            </a:r>
          </a:p>
          <a:p>
            <a:pPr>
              <a:lnSpc>
                <a:spcPts val="1540"/>
              </a:lnSpc>
            </a:pPr>
            <a:endParaRPr lang="en-US" sz="1100" dirty="0">
              <a:solidFill>
                <a:srgbClr val="000000"/>
              </a:solidFill>
              <a:latin typeface="Consolas"/>
              <a:ea typeface="Consolas"/>
              <a:cs typeface="Consolas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2F24EB4-97AD-DAF1-3245-7327B32D9075}"/>
              </a:ext>
            </a:extLst>
          </p:cNvPr>
          <p:cNvGrpSpPr/>
          <p:nvPr/>
        </p:nvGrpSpPr>
        <p:grpSpPr>
          <a:xfrm>
            <a:off x="621020" y="3248744"/>
            <a:ext cx="2711230" cy="2606156"/>
            <a:chOff x="621020" y="3742483"/>
            <a:chExt cx="2711230" cy="2606156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6DD51BC-626D-BBC2-4A6D-6FBE0F1A1D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1020" y="3742483"/>
              <a:ext cx="2711230" cy="3228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44000" tIns="182880" rIns="0" bIns="182880" anchor="ctr" anchorCtr="0">
              <a:prstTxWarp prst="textNoShape">
                <a:avLst/>
              </a:prstTxWarp>
              <a:no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Consolas"/>
                  <a:ea typeface="Menlo"/>
                  <a:cs typeface="Consolas"/>
                </a:rPr>
                <a:t>% java PlotFunction 0 3.14 </a:t>
              </a:r>
              <a:r>
                <a:rPr lang="en-US" sz="1200" b="1" dirty="0">
                  <a:solidFill>
                    <a:srgbClr val="0070C0"/>
                  </a:solidFill>
                  <a:latin typeface="Consolas"/>
                  <a:ea typeface="Menlo"/>
                  <a:cs typeface="Consolas"/>
                </a:rPr>
                <a:t>20</a:t>
              </a:r>
              <a:endParaRPr lang="en-US" sz="1200" b="1" dirty="0">
                <a:solidFill>
                  <a:srgbClr val="0070C0"/>
                </a:solidFill>
                <a:latin typeface="Consolas"/>
                <a:cs typeface="Consolas"/>
              </a:endParaRP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9D04B7CD-0DF8-9014-513B-CC48185B6CD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6650"/>
            <a:stretch/>
          </p:blipFill>
          <p:spPr>
            <a:xfrm>
              <a:off x="671824" y="4302912"/>
              <a:ext cx="2660426" cy="2045727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B595EE7-D4BE-B5C5-85E5-9858495BC998}"/>
              </a:ext>
            </a:extLst>
          </p:cNvPr>
          <p:cNvGrpSpPr/>
          <p:nvPr/>
        </p:nvGrpSpPr>
        <p:grpSpPr>
          <a:xfrm>
            <a:off x="3730695" y="3248744"/>
            <a:ext cx="2714710" cy="2647324"/>
            <a:chOff x="3730695" y="3742483"/>
            <a:chExt cx="2714710" cy="2647324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7E696A94-49FE-EA4F-B318-30FABF39479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9555"/>
            <a:stretch/>
          </p:blipFill>
          <p:spPr>
            <a:xfrm>
              <a:off x="3784979" y="4302912"/>
              <a:ext cx="2660426" cy="2086895"/>
            </a:xfrm>
            <a:prstGeom prst="rect">
              <a:avLst/>
            </a:prstGeom>
            <a:ln>
              <a:solidFill>
                <a:schemeClr val="tx1"/>
              </a:solidFill>
            </a:ln>
            <a:effectLst/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AE43A7E-AAA3-3F71-D11A-0953656B92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30695" y="3742483"/>
              <a:ext cx="2714710" cy="3349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44000" tIns="182880" rIns="0" bIns="182880" anchor="ctr" anchorCtr="0">
              <a:prstTxWarp prst="textNoShape">
                <a:avLst/>
              </a:prstTxWarp>
              <a:noAutofit/>
            </a:bodyPr>
            <a:lstStyle/>
            <a:p>
              <a:r>
                <a:rPr lang="en-US" sz="1200" dirty="0">
                  <a:solidFill>
                    <a:srgbClr val="000000"/>
                  </a:solidFill>
                  <a:latin typeface="Consolas"/>
                  <a:ea typeface="Menlo"/>
                  <a:cs typeface="Consolas"/>
                </a:rPr>
                <a:t>% java PlotFunction 0 3.14 </a:t>
              </a:r>
              <a:r>
                <a:rPr lang="en-US" sz="1200" b="1" dirty="0">
                  <a:solidFill>
                    <a:srgbClr val="0070C0"/>
                  </a:solidFill>
                  <a:latin typeface="Consolas"/>
                  <a:ea typeface="Menlo"/>
                  <a:cs typeface="Consolas"/>
                </a:rPr>
                <a:t>200</a:t>
              </a:r>
              <a:endParaRPr lang="en-US" sz="1200" b="1" dirty="0">
                <a:solidFill>
                  <a:srgbClr val="0070C0"/>
                </a:solidFill>
                <a:latin typeface="Consolas"/>
                <a:cs typeface="Consolas"/>
              </a:endParaRPr>
            </a:p>
          </p:txBody>
        </p:sp>
      </p:grpSp>
      <p:sp>
        <p:nvSpPr>
          <p:cNvPr id="14" name="Rectangle 15">
            <a:extLst>
              <a:ext uri="{FF2B5EF4-FFF2-40B4-BE49-F238E27FC236}">
                <a16:creationId xmlns:a16="http://schemas.microsoft.com/office/drawing/2014/main" id="{C2900EC2-5C4E-F203-FA0D-7A76E75634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1319" y="3809173"/>
            <a:ext cx="2522665" cy="2103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ts val="400"/>
              </a:spcBef>
            </a:pPr>
            <a:r>
              <a:rPr lang="en-US" u="sng" dirty="0">
                <a:latin typeface="Times New Roman"/>
                <a:cs typeface="Times New Roman"/>
              </a:rPr>
              <a:t>One lesson</a:t>
            </a:r>
            <a:r>
              <a:rPr lang="en-US" dirty="0">
                <a:latin typeface="Times New Roman"/>
                <a:cs typeface="Times New Roman"/>
              </a:rPr>
              <a:t>...</a:t>
            </a:r>
          </a:p>
          <a:p>
            <a:pPr>
              <a:spcBef>
                <a:spcPts val="400"/>
              </a:spcBef>
            </a:pPr>
            <a:r>
              <a:rPr lang="en-US" dirty="0">
                <a:latin typeface="Times New Roman"/>
                <a:cs typeface="Times New Roman"/>
              </a:rPr>
              <a:t>visual imaging of data </a:t>
            </a:r>
            <a:r>
              <a:rPr lang="en-US" sz="1600" dirty="0">
                <a:latin typeface="Times New Roman"/>
                <a:cs typeface="Times New Roman"/>
              </a:rPr>
              <a:t>(like linear interpolation) </a:t>
            </a:r>
            <a:r>
              <a:rPr lang="en-US" dirty="0">
                <a:latin typeface="Times New Roman"/>
                <a:cs typeface="Times New Roman"/>
              </a:rPr>
              <a:t>can be tricky;</a:t>
            </a:r>
          </a:p>
          <a:p>
            <a:pPr>
              <a:spcBef>
                <a:spcPts val="400"/>
              </a:spcBef>
            </a:pPr>
            <a:r>
              <a:rPr lang="en-US" dirty="0">
                <a:latin typeface="Times New Roman"/>
                <a:cs typeface="Times New Roman"/>
              </a:rPr>
              <a:t>when shown a data-driven visual, always demand to see the data.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632AD5CF-CD03-8717-E9C3-A3180E3BA1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6840" y="736083"/>
            <a:ext cx="6268148" cy="4670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rgbClr val="003399"/>
              </a:buClr>
              <a:buSzPct val="50000"/>
              <a:buFont typeface="Monotype Sorts" charset="2"/>
              <a:defRPr kumimoji="1">
                <a:solidFill>
                  <a:srgbClr val="003399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346075" indent="-231775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627063" indent="-166688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147763" indent="-40481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charset="2"/>
              <a:buChar char="!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5398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19970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4542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9114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3686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/>
            <a:r>
              <a:rPr kumimoji="0" lang="en-US" kern="0" dirty="0">
                <a:solidFill>
                  <a:schemeClr val="tx1"/>
                </a:solidFill>
                <a:latin typeface="Times New Roman"/>
                <a:cs typeface="Times New Roman"/>
              </a:rPr>
              <a:t>Plot</a:t>
            </a:r>
          </a:p>
        </p:txBody>
      </p:sp>
    </p:spTree>
    <p:extLst>
      <p:ext uri="{BB962C8B-B14F-4D97-AF65-F5344CB8AC3E}">
        <p14:creationId xmlns:p14="http://schemas.microsoft.com/office/powerpoint/2010/main" val="1052209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A63392-FCC8-A21E-89CD-D4CF9E7964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3" name="Picture 2" descr="OPENOAM">
            <a:extLst>
              <a:ext uri="{FF2B5EF4-FFF2-40B4-BE49-F238E27FC236}">
                <a16:creationId xmlns:a16="http://schemas.microsoft.com/office/drawing/2014/main" id="{B7D7E37B-4BAA-5249-7CBC-479B020427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661" name="Rectangle 7">
            <a:extLst>
              <a:ext uri="{FF2B5EF4-FFF2-40B4-BE49-F238E27FC236}">
                <a16:creationId xmlns:a16="http://schemas.microsoft.com/office/drawing/2014/main" id="{3A923679-7718-5318-9FA4-F7D0A7B12D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1752600"/>
            <a:ext cx="61722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algn="ctr">
              <a:defRPr/>
            </a:pPr>
            <a:r>
              <a:rPr lang="en-US" sz="2000" dirty="0">
                <a:solidFill>
                  <a:srgbClr val="737373"/>
                </a:solidFill>
                <a:latin typeface="Times New Roman"/>
                <a:cs typeface="Times New Roman"/>
              </a:rPr>
              <a:t>Lecture 5-2</a:t>
            </a:r>
            <a:endParaRPr lang="en-US" sz="2800" dirty="0">
              <a:latin typeface="Times New Roman"/>
              <a:cs typeface="Times New Roman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D2B394-8819-50A1-9340-1332835559EF}"/>
              </a:ext>
            </a:extLst>
          </p:cNvPr>
          <p:cNvSpPr txBox="1"/>
          <p:nvPr/>
        </p:nvSpPr>
        <p:spPr>
          <a:xfrm>
            <a:off x="1749523" y="2295137"/>
            <a:ext cx="5573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ts val="1200"/>
              </a:spcBef>
            </a:pPr>
            <a:r>
              <a:rPr lang="en-US" sz="2800" dirty="0">
                <a:latin typeface="Times New Roman"/>
                <a:cs typeface="Times New Roman"/>
              </a:rPr>
              <a:t>Multimedia, Part I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4BB4ED7-9F7B-8F1D-CCB0-FEC2D4F4E1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0" y="3070825"/>
            <a:ext cx="3252618" cy="3578675"/>
          </a:xfrm>
          <a:prstGeom prst="rect">
            <a:avLst/>
          </a:prstGeom>
        </p:spPr>
      </p:pic>
      <p:sp>
        <p:nvSpPr>
          <p:cNvPr id="4" name="Rectangle 5">
            <a:extLst>
              <a:ext uri="{FF2B5EF4-FFF2-40B4-BE49-F238E27FC236}">
                <a16:creationId xmlns:a16="http://schemas.microsoft.com/office/drawing/2014/main" id="{A0A9045B-BD94-069C-8D6B-D337089613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76200"/>
            <a:ext cx="28956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CCCC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l">
              <a:spcBef>
                <a:spcPts val="400"/>
              </a:spcBef>
              <a:defRPr/>
            </a:pPr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Introduction to Computer Science</a:t>
            </a:r>
          </a:p>
          <a:p>
            <a:pPr algn="l">
              <a:spcBef>
                <a:spcPts val="400"/>
              </a:spcBef>
              <a:defRPr/>
            </a:pPr>
            <a:r>
              <a:rPr lang="en-US" sz="1600">
                <a:solidFill>
                  <a:schemeClr val="tx1">
                    <a:lumMod val="65000"/>
                    <a:lumOff val="35000"/>
                  </a:schemeClr>
                </a:solidFill>
                <a:latin typeface="Times New Roman"/>
                <a:cs typeface="Times New Roman"/>
              </a:rPr>
              <a:t>Reichman University</a:t>
            </a:r>
          </a:p>
        </p:txBody>
      </p:sp>
    </p:spTree>
    <p:extLst>
      <p:ext uri="{BB962C8B-B14F-4D97-AF65-F5344CB8AC3E}">
        <p14:creationId xmlns:p14="http://schemas.microsoft.com/office/powerpoint/2010/main" val="2725988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plan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792078" y="965619"/>
            <a:ext cx="5889599" cy="3878180"/>
          </a:xfrm>
        </p:spPr>
        <p:txBody>
          <a:bodyPr>
            <a:noAutofit/>
          </a:bodyPr>
          <a:lstStyle/>
          <a:p>
            <a:pPr marL="365125" indent="-274638">
              <a:lnSpc>
                <a:spcPct val="100000"/>
              </a:lnSpc>
              <a:spcBef>
                <a:spcPts val="1800"/>
              </a:spcBef>
              <a:buClrTx/>
              <a:buSzPct val="100000"/>
              <a:buFont typeface="Arial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/>
                <a:cs typeface="Times New Roman"/>
              </a:rPr>
              <a:t>Text</a:t>
            </a:r>
          </a:p>
          <a:p>
            <a:pPr marL="365125" indent="-274638">
              <a:lnSpc>
                <a:spcPct val="100000"/>
              </a:lnSpc>
              <a:spcBef>
                <a:spcPts val="1800"/>
              </a:spcBef>
              <a:buClrTx/>
              <a:buSzPct val="100000"/>
              <a:buFont typeface="Arial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/>
                <a:cs typeface="Times New Roman"/>
              </a:rPr>
              <a:t>Graphics</a:t>
            </a:r>
          </a:p>
          <a:p>
            <a:pPr marL="365125" indent="-274638">
              <a:lnSpc>
                <a:spcPct val="100000"/>
              </a:lnSpc>
              <a:spcBef>
                <a:spcPts val="2400"/>
              </a:spcBef>
              <a:buClrTx/>
              <a:buSzPct val="100000"/>
              <a:buFont typeface="Arial"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/>
                <a:cs typeface="Times New Roman"/>
              </a:rPr>
              <a:t>Animation</a:t>
            </a:r>
          </a:p>
          <a:p>
            <a:pPr marL="365125" indent="-274638">
              <a:lnSpc>
                <a:spcPct val="100000"/>
              </a:lnSpc>
              <a:spcBef>
                <a:spcPts val="2400"/>
              </a:spcBef>
              <a:buClrTx/>
              <a:buSzPct val="100000"/>
              <a:buFont typeface="Arial"/>
              <a:buChar char="•"/>
            </a:pPr>
            <a:r>
              <a:rPr lang="en-US" sz="2400" dirty="0">
                <a:solidFill>
                  <a:schemeClr val="tx1"/>
                </a:solidFill>
                <a:latin typeface="Times New Roman"/>
                <a:cs typeface="Times New Roman"/>
              </a:rPr>
              <a:t>Audio</a:t>
            </a:r>
            <a:endParaRPr lang="en-US" sz="24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Bef>
                <a:spcPts val="2400"/>
              </a:spcBef>
            </a:pPr>
            <a:endParaRPr lang="en-US" sz="2400" dirty="0"/>
          </a:p>
          <a:p>
            <a:pPr marL="0" indent="0">
              <a:lnSpc>
                <a:spcPct val="100000"/>
              </a:lnSpc>
              <a:spcBef>
                <a:spcPts val="2400"/>
              </a:spcBef>
              <a:buNone/>
            </a:pPr>
            <a:endParaRPr lang="en-US" sz="2400" dirty="0"/>
          </a:p>
          <a:p>
            <a:pPr>
              <a:lnSpc>
                <a:spcPct val="100000"/>
              </a:lnSpc>
              <a:spcBef>
                <a:spcPts val="2400"/>
              </a:spcBef>
            </a:pPr>
            <a:endParaRPr lang="en-US" sz="2400" dirty="0"/>
          </a:p>
        </p:txBody>
      </p:sp>
      <p:sp>
        <p:nvSpPr>
          <p:cNvPr id="3" name="Right Arrow 2"/>
          <p:cNvSpPr/>
          <p:nvPr/>
        </p:nvSpPr>
        <p:spPr bwMode="auto">
          <a:xfrm>
            <a:off x="668103" y="1021887"/>
            <a:ext cx="464457" cy="377371"/>
          </a:xfrm>
          <a:prstGeom prst="rightArrow">
            <a:avLst/>
          </a:prstGeom>
          <a:solidFill>
            <a:schemeClr val="bg1">
              <a:lumMod val="50000"/>
            </a:schemeClr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mic Sans MS" charset="0"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3200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output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9F458132-A149-0DE1-C179-BCC7853EE2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330" y="3022998"/>
            <a:ext cx="3852528" cy="934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rgbClr val="003399"/>
              </a:buClr>
              <a:buSzPct val="50000"/>
              <a:buFont typeface="Monotype Sorts" charset="2"/>
              <a:defRPr kumimoji="1">
                <a:solidFill>
                  <a:srgbClr val="003399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346075" indent="-231775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627063" indent="-166688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147763" indent="-40481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charset="2"/>
              <a:buChar char="!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5398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19970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4542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9114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3686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114300" lvl="1" indent="0">
              <a:lnSpc>
                <a:spcPct val="100000"/>
              </a:lnSpc>
              <a:spcBef>
                <a:spcPts val="600"/>
              </a:spcBef>
              <a:buSzPct val="100000"/>
              <a:buNone/>
            </a:pPr>
            <a:endParaRPr kumimoji="0" lang="en-US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7" name="Rectangle 14">
            <a:extLst>
              <a:ext uri="{FF2B5EF4-FFF2-40B4-BE49-F238E27FC236}">
                <a16:creationId xmlns:a16="http://schemas.microsoft.com/office/drawing/2014/main" id="{6E8A7511-34E0-DCA1-4D03-5F8D219159FD}"/>
              </a:ext>
            </a:extLst>
          </p:cNvPr>
          <p:cNvSpPr txBox="1">
            <a:spLocks noChangeArrowheads="1"/>
          </p:cNvSpPr>
          <p:nvPr/>
        </p:nvSpPr>
        <p:spPr>
          <a:xfrm>
            <a:off x="423786" y="3923892"/>
            <a:ext cx="4291104" cy="1000011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rgbClr val="003399"/>
              </a:buClr>
              <a:buSzPct val="50000"/>
              <a:buFont typeface="Monotype Sorts" charset="2"/>
              <a:defRPr kumimoji="1">
                <a:solidFill>
                  <a:srgbClr val="003399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346075" indent="-231775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5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627063" indent="-166688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8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147763" indent="-40481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Wingdings" charset="2"/>
              <a:buChar char="!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5398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19970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4542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9114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368675" indent="-169863" algn="l" rtl="0" eaLnBrk="0" fontAlgn="base" hangingPunct="0">
              <a:lnSpc>
                <a:spcPts val="26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–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>
              <a:spcAft>
                <a:spcPts val="600"/>
              </a:spcAft>
            </a:pPr>
            <a:endParaRPr lang="en-US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E4B8025-8ED8-4D5B-59B7-3CB4FE0B78E7}"/>
              </a:ext>
            </a:extLst>
          </p:cNvPr>
          <p:cNvGrpSpPr/>
          <p:nvPr/>
        </p:nvGrpSpPr>
        <p:grpSpPr>
          <a:xfrm>
            <a:off x="423786" y="1069126"/>
            <a:ext cx="7867548" cy="4727910"/>
            <a:chOff x="423786" y="1209806"/>
            <a:chExt cx="7867548" cy="4727910"/>
          </a:xfrm>
        </p:grpSpPr>
        <p:sp>
          <p:nvSpPr>
            <p:cNvPr id="14" name="Rectangle 8"/>
            <p:cNvSpPr>
              <a:spLocks noChangeArrowheads="1"/>
            </p:cNvSpPr>
            <p:nvPr/>
          </p:nvSpPr>
          <p:spPr bwMode="auto">
            <a:xfrm>
              <a:off x="599346" y="1209806"/>
              <a:ext cx="3852528" cy="195387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293973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08000" tIns="108000" rIns="0" bIns="108000" anchor="t" anchorCtr="0"/>
            <a:lstStyle/>
            <a:p>
              <a:r>
                <a:rPr lang="en-US" sz="1200" dirty="0">
                  <a:latin typeface="Consolas"/>
                  <a:ea typeface="Monaco"/>
                  <a:cs typeface="Consolas"/>
                </a:rPr>
                <a:t>public class RandomNumbers {</a:t>
              </a:r>
            </a:p>
            <a:p>
              <a:r>
                <a:rPr lang="en-US" sz="1200" dirty="0">
                  <a:latin typeface="Consolas"/>
                  <a:ea typeface="Monaco"/>
                  <a:cs typeface="Consolas"/>
                </a:rPr>
                <a:t>   public static void main(String[] args) {</a:t>
              </a:r>
            </a:p>
            <a:p>
              <a:r>
                <a:rPr lang="en-US" sz="1200" dirty="0">
                  <a:latin typeface="Consolas"/>
                  <a:ea typeface="Monaco"/>
                  <a:cs typeface="Consolas"/>
                </a:rPr>
                <a:t>      int N = Integer.parseInt(args[0]);</a:t>
              </a:r>
            </a:p>
            <a:p>
              <a:pPr>
                <a:spcBef>
                  <a:spcPts val="600"/>
                </a:spcBef>
              </a:pPr>
              <a:r>
                <a:rPr lang="en-US" sz="1200" dirty="0">
                  <a:solidFill>
                    <a:srgbClr val="008000"/>
                  </a:solidFill>
                  <a:latin typeface="Consolas"/>
                  <a:ea typeface="Monaco"/>
                  <a:cs typeface="Consolas"/>
                </a:rPr>
                <a:t>      </a:t>
              </a:r>
              <a:r>
                <a:rPr lang="en-US" sz="1200" dirty="0">
                  <a:solidFill>
                    <a:srgbClr val="006600"/>
                  </a:solidFill>
                  <a:latin typeface="Consolas"/>
                  <a:ea typeface="Monaco"/>
                  <a:cs typeface="Consolas"/>
                </a:rPr>
                <a:t>// Prints N random numbers in [0,1)</a:t>
              </a:r>
            </a:p>
            <a:p>
              <a:r>
                <a:rPr lang="en-US" sz="1200" dirty="0">
                  <a:latin typeface="Consolas"/>
                  <a:ea typeface="Monaco"/>
                  <a:cs typeface="Consolas"/>
                </a:rPr>
                <a:t>      for (int i = 0; i &lt; N; i++) {</a:t>
              </a:r>
            </a:p>
            <a:p>
              <a:r>
                <a:rPr lang="en-US" sz="1200" dirty="0">
                  <a:latin typeface="Consolas"/>
                  <a:ea typeface="Monaco"/>
                  <a:cs typeface="Consolas"/>
                </a:rPr>
                <a:t>         </a:t>
              </a:r>
              <a:r>
                <a:rPr lang="en-US" sz="1200" dirty="0">
                  <a:solidFill>
                    <a:srgbClr val="0000FF"/>
                  </a:solidFill>
                  <a:latin typeface="Consolas"/>
                  <a:ea typeface="Monaco"/>
                  <a:cs typeface="Consolas"/>
                </a:rPr>
                <a:t>System.out.println</a:t>
              </a:r>
              <a:r>
                <a:rPr lang="en-US" sz="1200" dirty="0">
                  <a:latin typeface="Consolas"/>
                  <a:ea typeface="Monaco"/>
                  <a:cs typeface="Consolas"/>
                </a:rPr>
                <a:t>(Math.random());</a:t>
              </a:r>
            </a:p>
            <a:p>
              <a:r>
                <a:rPr lang="en-US" sz="1200" dirty="0">
                  <a:latin typeface="Consolas"/>
                  <a:ea typeface="Monaco"/>
                  <a:cs typeface="Consolas"/>
                </a:rPr>
                <a:t>      }</a:t>
              </a:r>
            </a:p>
            <a:p>
              <a:r>
                <a:rPr lang="en-US" sz="1200" dirty="0">
                  <a:latin typeface="Consolas"/>
                  <a:ea typeface="Monaco"/>
                  <a:cs typeface="Consolas"/>
                </a:rPr>
                <a:t>   }</a:t>
              </a:r>
            </a:p>
            <a:p>
              <a:r>
                <a:rPr lang="en-US" sz="1200" dirty="0">
                  <a:latin typeface="Consolas"/>
                  <a:ea typeface="Monaco"/>
                  <a:cs typeface="Consolas"/>
                </a:rPr>
                <a:t>}</a:t>
              </a:r>
              <a:endParaRPr lang="en-US" sz="1200" dirty="0">
                <a:latin typeface="Consolas"/>
                <a:ea typeface="Consolas"/>
                <a:cs typeface="Consolas"/>
              </a:endParaRPr>
            </a:p>
          </p:txBody>
        </p:sp>
        <p:sp>
          <p:nvSpPr>
            <p:cNvPr id="10" name="Rectangle 16">
              <a:extLst>
                <a:ext uri="{FF2B5EF4-FFF2-40B4-BE49-F238E27FC236}">
                  <a16:creationId xmlns:a16="http://schemas.microsoft.com/office/drawing/2014/main" id="{57527889-3AA2-A241-A063-11AB37688C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3786" y="4783977"/>
              <a:ext cx="7867548" cy="11537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2075" tIns="46038" rIns="92075" bIns="46038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3399"/>
                </a:buClr>
                <a:buSzPct val="50000"/>
                <a:buFont typeface="Monotype Sorts" charset="2"/>
                <a:defRPr kumimoji="1">
                  <a:solidFill>
                    <a:srgbClr val="003399"/>
                  </a:solidFill>
                  <a:latin typeface="+mn-lt"/>
                  <a:ea typeface="ＭＳ Ｐゴシック" charset="-128"/>
                  <a:cs typeface="ＭＳ Ｐゴシック" charset="-128"/>
                </a:defRPr>
              </a:lvl1pPr>
              <a:lvl2pPr marL="346075" indent="-231775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5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2pPr>
              <a:lvl3pPr marL="627063" indent="-166688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3pPr>
              <a:lvl4pPr marL="1147763" indent="-404813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Wingdings" charset="2"/>
                <a:buChar char="!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4pPr>
              <a:lvl5pPr marL="1539875" indent="-169863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5pPr>
              <a:lvl6pPr marL="1997075" indent="-169863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6pPr>
              <a:lvl7pPr marL="2454275" indent="-169863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7pPr>
              <a:lvl8pPr marL="2911475" indent="-169863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8pPr>
              <a:lvl9pPr marL="3368675" indent="-169863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9pPr>
            </a:lstStyle>
            <a:p>
              <a:pPr marL="114300" lvl="1" indent="0">
                <a:lnSpc>
                  <a:spcPct val="100000"/>
                </a:lnSpc>
                <a:spcBef>
                  <a:spcPts val="1200"/>
                </a:spcBef>
                <a:buSzPct val="100000"/>
                <a:buNone/>
              </a:pPr>
              <a:r>
                <a:rPr kumimoji="0" lang="en-US" u="sng" dirty="0">
                  <a:solidFill>
                    <a:srgbClr val="000000"/>
                  </a:solidFill>
                  <a:latin typeface="Times New Roman"/>
                  <a:cs typeface="Times New Roman"/>
                </a:rPr>
                <a:t>“Standard output”</a:t>
              </a:r>
              <a:r>
                <a:rPr kumimoji="0" lang="en-US" dirty="0">
                  <a:solidFill>
                    <a:srgbClr val="000000"/>
                  </a:solidFill>
                  <a:latin typeface="Times New Roman"/>
                  <a:cs typeface="Times New Roman"/>
                </a:rPr>
                <a:t>:  The stream of characters that a program writes;</a:t>
              </a:r>
              <a:br>
                <a:rPr kumimoji="0" lang="en-US" dirty="0">
                  <a:solidFill>
                    <a:srgbClr val="000000"/>
                  </a:solidFill>
                  <a:latin typeface="Times New Roman"/>
                  <a:cs typeface="Times New Roman"/>
                </a:rPr>
              </a:br>
              <a:r>
                <a:rPr kumimoji="0" lang="en-US" dirty="0">
                  <a:solidFill>
                    <a:srgbClr val="000000"/>
                  </a:solidFill>
                  <a:latin typeface="Times New Roman"/>
                  <a:cs typeface="Times New Roman"/>
                </a:rPr>
                <a:t>                                By default, goes to the shell.</a:t>
              </a:r>
            </a:p>
            <a:p>
              <a:pPr marL="114300" lvl="1" indent="0">
                <a:lnSpc>
                  <a:spcPct val="100000"/>
                </a:lnSpc>
                <a:spcBef>
                  <a:spcPts val="1800"/>
                </a:spcBef>
                <a:buSzPct val="100000"/>
                <a:buNone/>
              </a:pPr>
              <a:r>
                <a:rPr kumimoji="0" lang="en-US" dirty="0">
                  <a:solidFill>
                    <a:srgbClr val="000000"/>
                  </a:solidFill>
                  <a:latin typeface="Times New Roman"/>
                  <a:cs typeface="Times New Roman"/>
                </a:rPr>
                <a:t>Java’s </a:t>
              </a:r>
              <a:r>
                <a:rPr kumimoji="0" lang="en-US" sz="140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print</a:t>
              </a:r>
              <a:r>
                <a:rPr kumimoji="0" lang="en-US" dirty="0">
                  <a:solidFill>
                    <a:srgbClr val="000000"/>
                  </a:solidFill>
                  <a:latin typeface="Times New Roman"/>
                  <a:cs typeface="Times New Roman"/>
                </a:rPr>
                <a:t> / </a:t>
              </a:r>
              <a:r>
                <a:rPr kumimoji="0" lang="en-US" sz="140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println</a:t>
              </a:r>
              <a:r>
                <a:rPr kumimoji="0" lang="en-US" dirty="0">
                  <a:solidFill>
                    <a:srgbClr val="000000"/>
                  </a:solidFill>
                  <a:latin typeface="Times New Roman"/>
                  <a:cs typeface="Times New Roman"/>
                </a:rPr>
                <a:t> / </a:t>
              </a:r>
              <a:r>
                <a:rPr kumimoji="0" lang="en-US" sz="1400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printf</a:t>
              </a:r>
              <a:r>
                <a:rPr kumimoji="0" lang="en-US" dirty="0">
                  <a:solidFill>
                    <a:srgbClr val="000000"/>
                  </a:solidFill>
                  <a:latin typeface="Times New Roman"/>
                  <a:cs typeface="Times New Roman"/>
                </a:rPr>
                <a:t> functions write to standard output.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A40FF6BF-0E9F-B91A-E23D-8460070BB273}"/>
              </a:ext>
            </a:extLst>
          </p:cNvPr>
          <p:cNvGrpSpPr/>
          <p:nvPr/>
        </p:nvGrpSpPr>
        <p:grpSpPr>
          <a:xfrm>
            <a:off x="5037946" y="724024"/>
            <a:ext cx="4106054" cy="3701570"/>
            <a:chOff x="5037946" y="724024"/>
            <a:chExt cx="4106054" cy="3701570"/>
          </a:xfrm>
        </p:grpSpPr>
        <p:sp>
          <p:nvSpPr>
            <p:cNvPr id="4" name="Rectangle 4">
              <a:extLst>
                <a:ext uri="{FF2B5EF4-FFF2-40B4-BE49-F238E27FC236}">
                  <a16:creationId xmlns:a16="http://schemas.microsoft.com/office/drawing/2014/main" id="{58AD391F-9842-77C8-2BC1-CB5218B6D9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2363" y="724024"/>
              <a:ext cx="3811637" cy="4671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2075" tIns="46038" rIns="92075" bIns="46038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3399"/>
                </a:buClr>
                <a:buSzPct val="50000"/>
                <a:buFont typeface="Monotype Sorts" charset="2"/>
                <a:defRPr kumimoji="1">
                  <a:solidFill>
                    <a:srgbClr val="003399"/>
                  </a:solidFill>
                  <a:latin typeface="+mn-lt"/>
                  <a:ea typeface="ＭＳ Ｐゴシック" charset="-128"/>
                  <a:cs typeface="ＭＳ Ｐゴシック" charset="-128"/>
                </a:defRPr>
              </a:lvl1pPr>
              <a:lvl2pPr marL="346075" indent="-231775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5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2pPr>
              <a:lvl3pPr marL="627063" indent="-166688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3pPr>
              <a:lvl4pPr marL="1147763" indent="-404813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Wingdings" charset="2"/>
                <a:buChar char="!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4pPr>
              <a:lvl5pPr marL="1539875" indent="-169863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5pPr>
              <a:lvl6pPr marL="1997075" indent="-169863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6pPr>
              <a:lvl7pPr marL="2454275" indent="-169863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7pPr>
              <a:lvl8pPr marL="2911475" indent="-169863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8pPr>
              <a:lvl9pPr marL="3368675" indent="-169863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9pPr>
            </a:lstStyle>
            <a:p>
              <a:pPr marL="114300" lvl="1" indent="0">
                <a:lnSpc>
                  <a:spcPct val="100000"/>
                </a:lnSpc>
                <a:spcBef>
                  <a:spcPts val="600"/>
                </a:spcBef>
                <a:buSzPct val="100000"/>
                <a:buNone/>
              </a:pPr>
              <a:r>
                <a:rPr kumimoji="0" lang="en-US" sz="1600" dirty="0">
                  <a:solidFill>
                    <a:srgbClr val="000000"/>
                  </a:solidFill>
                  <a:latin typeface="Times New Roman"/>
                  <a:cs typeface="Times New Roman"/>
                </a:rPr>
                <a:t>Shell / terminal / cmd prompt / cmd: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5EF4733-98FF-5519-575D-0A4EF4F0BC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08320" y="1078944"/>
              <a:ext cx="2588743" cy="210035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txBody>
            <a:bodyPr lIns="288000" tIns="144000" rIns="72000" bIns="182880" anchor="t" anchorCtr="0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300"/>
                </a:spcBef>
              </a:pPr>
              <a:r>
                <a:rPr lang="en-US" sz="1400" b="1" dirty="0">
                  <a:solidFill>
                    <a:srgbClr val="000000"/>
                  </a:solidFill>
                  <a:latin typeface="Consolas" panose="020B0609020204030204" pitchFamily="49" charset="0"/>
                  <a:ea typeface="Menlo"/>
                  <a:cs typeface="Consolas" panose="020B0609020204030204" pitchFamily="49" charset="0"/>
                </a:rPr>
                <a:t>% java RandomNumbers 5</a:t>
              </a:r>
            </a:p>
            <a:p>
              <a:pPr>
                <a:spcBef>
                  <a:spcPts val="900"/>
                </a:spcBef>
              </a:pP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ea typeface="Menlo"/>
                  <a:cs typeface="Consolas" panose="020B0609020204030204" pitchFamily="49" charset="0"/>
                </a:rPr>
                <a:t>0.4234137005317864</a:t>
              </a:r>
            </a:p>
            <a:p>
              <a:pPr>
                <a:spcBef>
                  <a:spcPts val="300"/>
                </a:spcBef>
              </a:pP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ea typeface="Menlo"/>
                  <a:cs typeface="Consolas" panose="020B0609020204030204" pitchFamily="49" charset="0"/>
                </a:rPr>
                <a:t>0.2984657006398488</a:t>
              </a:r>
            </a:p>
            <a:p>
              <a:pPr>
                <a:spcBef>
                  <a:spcPts val="300"/>
                </a:spcBef>
              </a:pP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ea typeface="Menlo"/>
                  <a:cs typeface="Consolas" panose="020B0609020204030204" pitchFamily="49" charset="0"/>
                </a:rPr>
                <a:t>0.7456080688315734</a:t>
              </a:r>
            </a:p>
            <a:p>
              <a:pPr>
                <a:spcBef>
                  <a:spcPts val="300"/>
                </a:spcBef>
              </a:pP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ea typeface="Menlo"/>
                  <a:cs typeface="Consolas" panose="020B0609020204030204" pitchFamily="49" charset="0"/>
                </a:rPr>
                <a:t>0.0038273723723723</a:t>
              </a:r>
            </a:p>
            <a:p>
              <a:pPr>
                <a:spcBef>
                  <a:spcPts val="300"/>
                </a:spcBef>
              </a:pP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ea typeface="Menlo"/>
                  <a:cs typeface="Consolas" panose="020B0609020204030204" pitchFamily="49" charset="0"/>
                </a:rPr>
                <a:t>0.8734883483448448</a:t>
              </a:r>
            </a:p>
            <a:p>
              <a:pPr>
                <a:spcBef>
                  <a:spcPts val="300"/>
                </a:spcBef>
              </a:pPr>
              <a:r>
                <a:rPr lang="en-US" sz="1400" dirty="0">
                  <a:solidFill>
                    <a:srgbClr val="000000"/>
                  </a:solidFill>
                  <a:latin typeface="Consolas" panose="020B0609020204030204" pitchFamily="49" charset="0"/>
                  <a:ea typeface="Menlo"/>
                  <a:cs typeface="Consolas" panose="020B0609020204030204" pitchFamily="49" charset="0"/>
                </a:rPr>
                <a:t>%</a:t>
              </a:r>
              <a:endParaRPr lang="en-US" sz="1400" dirty="0">
                <a:latin typeface="Consolas"/>
                <a:cs typeface="Consolas"/>
              </a:endParaRPr>
            </a:p>
          </p:txBody>
        </p:sp>
        <p:sp>
          <p:nvSpPr>
            <p:cNvPr id="2" name="Rounded Rectangular Callout 1">
              <a:extLst>
                <a:ext uri="{FF2B5EF4-FFF2-40B4-BE49-F238E27FC236}">
                  <a16:creationId xmlns:a16="http://schemas.microsoft.com/office/drawing/2014/main" id="{D43403B1-00E8-EBC5-2F7D-312C4D21D998}"/>
                </a:ext>
              </a:extLst>
            </p:cNvPr>
            <p:cNvSpPr/>
            <p:nvPr/>
          </p:nvSpPr>
          <p:spPr>
            <a:xfrm>
              <a:off x="5037946" y="3490155"/>
              <a:ext cx="3529489" cy="935439"/>
            </a:xfrm>
            <a:prstGeom prst="wedgeRoundRectCallout">
              <a:avLst>
                <a:gd name="adj1" fmla="val 8938"/>
                <a:gd name="adj2" fmla="val -91820"/>
                <a:gd name="adj3" fmla="val 16667"/>
              </a:avLst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46800" rIns="0" rtlCol="0" anchor="ctr" anchorCtr="0"/>
            <a:lstStyle/>
            <a:p>
              <a:pPr>
                <a:lnSpc>
                  <a:spcPct val="100000"/>
                </a:lnSpc>
                <a:spcBef>
                  <a:spcPts val="600"/>
                </a:spcBef>
                <a:buClr>
                  <a:schemeClr val="tx1"/>
                </a:buClr>
                <a:buSzPct val="100000"/>
              </a:pPr>
              <a:r>
                <a:rPr lang="en-US" sz="1600" b="1" u="sng" dirty="0">
                  <a:solidFill>
                    <a:srgbClr val="000000"/>
                  </a:solidFill>
                  <a:latin typeface="Times New Roman"/>
                  <a:cs typeface="Times New Roman"/>
                </a:rPr>
                <a:t>Shell:</a:t>
              </a:r>
              <a:r>
                <a:rPr lang="en-US" sz="1600" dirty="0">
                  <a:solidFill>
                    <a:srgbClr val="000000"/>
                  </a:solidFill>
                  <a:latin typeface="Times New Roman"/>
                  <a:cs typeface="Times New Roman"/>
                </a:rPr>
                <a:t> An interactive OS program that enables managing files and executing programs, using text-based commands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02808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input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788E369-ADF0-79DD-3F3C-6144978A456F}"/>
              </a:ext>
            </a:extLst>
          </p:cNvPr>
          <p:cNvGrpSpPr/>
          <p:nvPr/>
        </p:nvGrpSpPr>
        <p:grpSpPr>
          <a:xfrm>
            <a:off x="568718" y="875779"/>
            <a:ext cx="8400273" cy="5258197"/>
            <a:chOff x="656303" y="966407"/>
            <a:chExt cx="8400273" cy="5258197"/>
          </a:xfrm>
        </p:grpSpPr>
        <p:sp>
          <p:nvSpPr>
            <p:cNvPr id="4" name="Rectangle 4">
              <a:extLst>
                <a:ext uri="{FF2B5EF4-FFF2-40B4-BE49-F238E27FC236}">
                  <a16:creationId xmlns:a16="http://schemas.microsoft.com/office/drawing/2014/main" id="{8F43F666-A073-CA95-8230-7378C2D89F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0529" y="966407"/>
              <a:ext cx="4339090" cy="3577457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293973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lIns="180000" tIns="86400" rIns="0" bIns="262800" anchor="t" anchorCtr="0"/>
            <a:lstStyle/>
            <a:p>
              <a:pPr>
                <a:lnSpc>
                  <a:spcPts val="1740"/>
                </a:lnSpc>
              </a:pPr>
              <a:r>
                <a:rPr lang="en-US" sz="1200" dirty="0">
                  <a:solidFill>
                    <a:srgbClr val="006600"/>
                  </a:solidFill>
                  <a:latin typeface="Times New Roman" panose="02020603050405020304" pitchFamily="18" charset="0"/>
                  <a:ea typeface="Monaco"/>
                  <a:cs typeface="Times New Roman" panose="02020603050405020304" pitchFamily="18" charset="0"/>
                </a:rPr>
                <a:t>/** Reads numbers and prints their average */</a:t>
              </a:r>
            </a:p>
            <a:p>
              <a:pPr>
                <a:lnSpc>
                  <a:spcPts val="1740"/>
                </a:lnSpc>
              </a:pPr>
              <a:r>
                <a:rPr lang="en-US" sz="1200" dirty="0">
                  <a:latin typeface="Consolas"/>
                  <a:ea typeface="Monaco"/>
                  <a:cs typeface="Consolas"/>
                </a:rPr>
                <a:t>public class Average {</a:t>
              </a:r>
            </a:p>
            <a:p>
              <a:pPr>
                <a:lnSpc>
                  <a:spcPts val="1740"/>
                </a:lnSpc>
              </a:pPr>
              <a:r>
                <a:rPr lang="en-US" sz="1200" dirty="0">
                  <a:latin typeface="Consolas"/>
                  <a:ea typeface="Monaco"/>
                  <a:cs typeface="Consolas"/>
                </a:rPr>
                <a:t>   public static void main(String[] args) {</a:t>
              </a:r>
            </a:p>
            <a:p>
              <a:pPr>
                <a:lnSpc>
                  <a:spcPts val="1740"/>
                </a:lnSpc>
              </a:pPr>
              <a:r>
                <a:rPr lang="en-US" sz="1200" dirty="0">
                  <a:latin typeface="Consolas"/>
                  <a:ea typeface="Monaco"/>
                  <a:cs typeface="Consolas"/>
                </a:rPr>
                <a:t>      </a:t>
              </a:r>
              <a:r>
                <a:rPr lang="en-US" sz="1200" dirty="0">
                  <a:solidFill>
                    <a:srgbClr val="0066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// Creates an In object for representing standard input</a:t>
              </a:r>
            </a:p>
            <a:p>
              <a:pPr>
                <a:lnSpc>
                  <a:spcPts val="1740"/>
                </a:lnSpc>
              </a:pPr>
              <a:r>
                <a:rPr lang="en-US" sz="1200" dirty="0">
                  <a:latin typeface="Consolas"/>
                  <a:ea typeface="Monaco"/>
                  <a:cs typeface="Consolas"/>
                </a:rPr>
                <a:t>      </a:t>
              </a:r>
              <a:r>
                <a:rPr lang="en-US" sz="1200" dirty="0">
                  <a:solidFill>
                    <a:srgbClr val="0000FF"/>
                  </a:solidFill>
                  <a:latin typeface="Consolas"/>
                  <a:cs typeface="Consolas"/>
                </a:rPr>
                <a:t>In in = new In();</a:t>
              </a:r>
            </a:p>
            <a:p>
              <a:pPr>
                <a:lnSpc>
                  <a:spcPts val="1740"/>
                </a:lnSpc>
              </a:pPr>
              <a:r>
                <a:rPr lang="en-US" sz="1200" dirty="0">
                  <a:latin typeface="Consolas"/>
                  <a:ea typeface="Monaco"/>
                  <a:cs typeface="Consolas"/>
                </a:rPr>
                <a:t>      double sum = 0.0;  </a:t>
              </a:r>
              <a:r>
                <a:rPr lang="en-US" sz="1200" dirty="0">
                  <a:solidFill>
                    <a:srgbClr val="006600"/>
                  </a:solidFill>
                  <a:latin typeface="Consolas"/>
                  <a:ea typeface="Monaco"/>
                  <a:cs typeface="Consolas"/>
                </a:rPr>
                <a:t> </a:t>
              </a:r>
            </a:p>
            <a:p>
              <a:pPr>
                <a:lnSpc>
                  <a:spcPts val="1740"/>
                </a:lnSpc>
              </a:pPr>
              <a:r>
                <a:rPr lang="en-US" sz="1200" dirty="0">
                  <a:latin typeface="Consolas"/>
                  <a:ea typeface="Monaco"/>
                  <a:cs typeface="Consolas"/>
                </a:rPr>
                <a:t>      int n = 0</a:t>
              </a:r>
              <a:r>
                <a:rPr lang="en-US" sz="1200" dirty="0">
                  <a:solidFill>
                    <a:srgbClr val="006600"/>
                  </a:solidFill>
                  <a:latin typeface="Consolas"/>
                  <a:ea typeface="Monaco"/>
                  <a:cs typeface="Consolas"/>
                </a:rPr>
                <a:t>;          </a:t>
              </a:r>
              <a:endParaRPr lang="en-US" sz="1200" dirty="0">
                <a:solidFill>
                  <a:srgbClr val="008000"/>
                </a:solidFill>
                <a:latin typeface="Consolas"/>
                <a:ea typeface="Monaco"/>
                <a:cs typeface="Consolas"/>
              </a:endParaRPr>
            </a:p>
            <a:p>
              <a:pPr>
                <a:lnSpc>
                  <a:spcPts val="1740"/>
                </a:lnSpc>
                <a:spcBef>
                  <a:spcPts val="600"/>
                </a:spcBef>
              </a:pPr>
              <a:r>
                <a:rPr lang="en-US" sz="1200" dirty="0">
                  <a:latin typeface="Consolas"/>
                  <a:ea typeface="Monaco"/>
                  <a:cs typeface="Consolas"/>
                </a:rPr>
                <a:t>      while (</a:t>
              </a:r>
              <a:r>
                <a:rPr lang="en-US" sz="1200" dirty="0">
                  <a:solidFill>
                    <a:srgbClr val="0000FF"/>
                  </a:solidFill>
                  <a:latin typeface="Consolas"/>
                  <a:ea typeface="Monaco"/>
                  <a:cs typeface="Consolas"/>
                </a:rPr>
                <a:t>!in.isEmpty()</a:t>
              </a:r>
              <a:r>
                <a:rPr lang="en-US" sz="1200" dirty="0">
                  <a:latin typeface="Consolas"/>
                  <a:ea typeface="Monaco"/>
                  <a:cs typeface="Consolas"/>
                </a:rPr>
                <a:t>) {</a:t>
              </a:r>
            </a:p>
            <a:p>
              <a:pPr>
                <a:lnSpc>
                  <a:spcPts val="1740"/>
                </a:lnSpc>
              </a:pPr>
              <a:r>
                <a:rPr lang="en-US" sz="1200" dirty="0">
                  <a:latin typeface="Consolas"/>
                  <a:ea typeface="Monaco"/>
                  <a:cs typeface="Consolas"/>
                </a:rPr>
                <a:t>         double x = </a:t>
              </a:r>
              <a:r>
                <a:rPr lang="en-US" sz="1200" dirty="0">
                  <a:solidFill>
                    <a:srgbClr val="0000FF"/>
                  </a:solidFill>
                  <a:latin typeface="Consolas"/>
                  <a:ea typeface="Monaco"/>
                  <a:cs typeface="Consolas"/>
                </a:rPr>
                <a:t>in.readDouble()</a:t>
              </a:r>
              <a:r>
                <a:rPr lang="en-US" sz="1200" dirty="0">
                  <a:latin typeface="Consolas"/>
                  <a:ea typeface="Monaco"/>
                  <a:cs typeface="Consolas"/>
                </a:rPr>
                <a:t>;</a:t>
              </a:r>
            </a:p>
            <a:p>
              <a:pPr>
                <a:lnSpc>
                  <a:spcPts val="1740"/>
                </a:lnSpc>
              </a:pPr>
              <a:r>
                <a:rPr lang="en-US" sz="1200" dirty="0">
                  <a:latin typeface="Consolas"/>
                  <a:ea typeface="Monaco"/>
                  <a:cs typeface="Consolas"/>
                </a:rPr>
                <a:t>         sum = sum + x;</a:t>
              </a:r>
            </a:p>
            <a:p>
              <a:pPr>
                <a:lnSpc>
                  <a:spcPts val="1740"/>
                </a:lnSpc>
              </a:pPr>
              <a:r>
                <a:rPr lang="en-US" sz="1200" dirty="0">
                  <a:latin typeface="Consolas"/>
                  <a:ea typeface="Monaco"/>
                  <a:cs typeface="Consolas"/>
                </a:rPr>
                <a:t>         n++;</a:t>
              </a:r>
            </a:p>
            <a:p>
              <a:pPr>
                <a:lnSpc>
                  <a:spcPts val="1740"/>
                </a:lnSpc>
              </a:pPr>
              <a:r>
                <a:rPr lang="en-US" sz="1200" dirty="0">
                  <a:latin typeface="Consolas"/>
                  <a:ea typeface="Monaco"/>
                  <a:cs typeface="Consolas"/>
                </a:rPr>
                <a:t>      }</a:t>
              </a:r>
            </a:p>
            <a:p>
              <a:pPr>
                <a:lnSpc>
                  <a:spcPts val="1740"/>
                </a:lnSpc>
                <a:spcBef>
                  <a:spcPts val="600"/>
                </a:spcBef>
              </a:pPr>
              <a:r>
                <a:rPr lang="en-US" sz="1200" dirty="0">
                  <a:latin typeface="Consolas"/>
                  <a:ea typeface="Monaco"/>
                  <a:cs typeface="Consolas"/>
                </a:rPr>
                <a:t>      System.out.println("Average: " + sum / n);</a:t>
              </a:r>
            </a:p>
            <a:p>
              <a:pPr>
                <a:lnSpc>
                  <a:spcPts val="1740"/>
                </a:lnSpc>
              </a:pPr>
              <a:r>
                <a:rPr lang="en-US" sz="1200" dirty="0">
                  <a:latin typeface="Consolas"/>
                  <a:ea typeface="Monaco"/>
                  <a:cs typeface="Consolas"/>
                </a:rPr>
                <a:t>   }</a:t>
              </a:r>
            </a:p>
            <a:p>
              <a:pPr>
                <a:lnSpc>
                  <a:spcPts val="1740"/>
                </a:lnSpc>
              </a:pPr>
              <a:r>
                <a:rPr lang="en-US" sz="1200" dirty="0">
                  <a:latin typeface="Consolas"/>
                  <a:ea typeface="Monaco"/>
                  <a:cs typeface="Consolas"/>
                </a:rPr>
                <a:t>}</a:t>
              </a:r>
            </a:p>
          </p:txBody>
        </p:sp>
        <p:sp>
          <p:nvSpPr>
            <p:cNvPr id="12" name="Rectangle 4">
              <a:extLst>
                <a:ext uri="{FF2B5EF4-FFF2-40B4-BE49-F238E27FC236}">
                  <a16:creationId xmlns:a16="http://schemas.microsoft.com/office/drawing/2014/main" id="{99C0A170-2601-F390-A79C-A57FECA08C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6303" y="4770873"/>
              <a:ext cx="8400273" cy="14537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2075" tIns="46038" rIns="92075" bIns="46038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3399"/>
                </a:buClr>
                <a:buSzPct val="50000"/>
                <a:buFont typeface="Monotype Sorts" charset="2"/>
                <a:defRPr kumimoji="1">
                  <a:solidFill>
                    <a:srgbClr val="003399"/>
                  </a:solidFill>
                  <a:latin typeface="+mn-lt"/>
                  <a:ea typeface="ＭＳ Ｐゴシック" charset="-128"/>
                  <a:cs typeface="ＭＳ Ｐゴシック" charset="-128"/>
                </a:defRPr>
              </a:lvl1pPr>
              <a:lvl2pPr marL="346075" indent="-231775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5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2pPr>
              <a:lvl3pPr marL="627063" indent="-166688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3pPr>
              <a:lvl4pPr marL="1147763" indent="-404813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Wingdings" charset="2"/>
                <a:buChar char="!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4pPr>
              <a:lvl5pPr marL="1539875" indent="-169863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5pPr>
              <a:lvl6pPr marL="1997075" indent="-169863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6pPr>
              <a:lvl7pPr marL="2454275" indent="-169863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7pPr>
              <a:lvl8pPr marL="2911475" indent="-169863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8pPr>
              <a:lvl9pPr marL="3368675" indent="-169863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9pPr>
            </a:lstStyle>
            <a:p>
              <a:pPr marL="114300" lvl="1" indent="0">
                <a:lnSpc>
                  <a:spcPct val="100000"/>
                </a:lnSpc>
                <a:spcBef>
                  <a:spcPts val="1200"/>
                </a:spcBef>
                <a:buSzPct val="100000"/>
                <a:buNone/>
              </a:pPr>
              <a:r>
                <a:rPr kumimoji="0" lang="en-US" sz="1800" u="sng" dirty="0">
                  <a:solidFill>
                    <a:srgbClr val="000000"/>
                  </a:solidFill>
                  <a:latin typeface="Times New Roman"/>
                  <a:cs typeface="Times New Roman"/>
                </a:rPr>
                <a:t>“Standard input”</a:t>
              </a:r>
              <a:r>
                <a:rPr kumimoji="0" lang="en-US" sz="1800" dirty="0">
                  <a:solidFill>
                    <a:srgbClr val="000000"/>
                  </a:solidFill>
                  <a:latin typeface="Times New Roman"/>
                  <a:cs typeface="Times New Roman"/>
                </a:rPr>
                <a:t>:  The stream of characters that a program reads;</a:t>
              </a:r>
              <a:br>
                <a:rPr kumimoji="0" lang="en-US" sz="1800" dirty="0">
                  <a:solidFill>
                    <a:srgbClr val="000000"/>
                  </a:solidFill>
                  <a:latin typeface="Times New Roman"/>
                  <a:cs typeface="Times New Roman"/>
                </a:rPr>
              </a:br>
              <a:r>
                <a:rPr kumimoji="0" lang="en-US" sz="1800" dirty="0">
                  <a:solidFill>
                    <a:srgbClr val="000000"/>
                  </a:solidFill>
                  <a:latin typeface="Times New Roman"/>
                  <a:cs typeface="Times New Roman"/>
                </a:rPr>
                <a:t>                              By default, comes from the keyboard.</a:t>
              </a:r>
              <a:endParaRPr kumimoji="0" lang="en-US" i="1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  <a:p>
              <a:pPr marL="114300" lvl="1" indent="0">
                <a:lnSpc>
                  <a:spcPct val="100000"/>
                </a:lnSpc>
                <a:spcBef>
                  <a:spcPts val="1200"/>
                </a:spcBef>
                <a:buSzPct val="100000"/>
                <a:buNone/>
              </a:pPr>
              <a:r>
                <a:rPr kumimoji="0" lang="en-US" dirty="0">
                  <a:solidFill>
                    <a:srgbClr val="000000"/>
                  </a:solidFill>
                  <a:latin typeface="Times New Roman"/>
                  <a:cs typeface="Times New Roman"/>
                </a:rPr>
                <a:t>Java provides no simple way to read inputs from standard input;</a:t>
              </a:r>
            </a:p>
            <a:p>
              <a:pPr marL="114300" lvl="1" indent="0">
                <a:lnSpc>
                  <a:spcPct val="100000"/>
                </a:lnSpc>
                <a:spcBef>
                  <a:spcPts val="1200"/>
                </a:spcBef>
                <a:buSzPct val="100000"/>
                <a:buNone/>
              </a:pPr>
              <a:r>
                <a:rPr kumimoji="0" lang="en-US" sz="1600" u="sng" dirty="0">
                  <a:solidFill>
                    <a:srgbClr val="000000"/>
                  </a:solidFill>
                  <a:latin typeface="Consolas"/>
                  <a:cs typeface="Consolas"/>
                </a:rPr>
                <a:t>In</a:t>
              </a:r>
              <a:r>
                <a:rPr kumimoji="0" lang="en-US" dirty="0">
                  <a:solidFill>
                    <a:srgbClr val="000000"/>
                  </a:solidFill>
                  <a:latin typeface="Times New Roman"/>
                  <a:cs typeface="Times New Roman"/>
                </a:rPr>
                <a:t>: An open source class for handling standard input, used in this course.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3028FB2F-B125-6D4E-AA61-37031B52F4D1}"/>
              </a:ext>
            </a:extLst>
          </p:cNvPr>
          <p:cNvGrpSpPr/>
          <p:nvPr/>
        </p:nvGrpSpPr>
        <p:grpSpPr>
          <a:xfrm>
            <a:off x="5302250" y="724024"/>
            <a:ext cx="3841750" cy="3053554"/>
            <a:chOff x="5302250" y="724024"/>
            <a:chExt cx="3841750" cy="3053554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6197F58-B4D6-885A-82B7-C68AB02BD3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08320" y="1078945"/>
              <a:ext cx="2588743" cy="184044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tx1">
                  <a:lumMod val="65000"/>
                  <a:lumOff val="35000"/>
                </a:schemeClr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txBody>
            <a:bodyPr lIns="288000" tIns="144000" rIns="182880" bIns="182880" anchor="t" anchorCtr="0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800"/>
                </a:spcBef>
              </a:pPr>
              <a:r>
                <a:rPr lang="en-US" sz="1400" b="1" dirty="0">
                  <a:latin typeface="Consolas"/>
                  <a:cs typeface="Consolas"/>
                </a:rPr>
                <a:t>% java Average</a:t>
              </a:r>
            </a:p>
            <a:p>
              <a:pPr>
                <a:spcBef>
                  <a:spcPts val="400"/>
                </a:spcBef>
              </a:pP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Consolas"/>
                  <a:cs typeface="Consolas"/>
                </a:rPr>
                <a:t>10</a:t>
              </a:r>
            </a:p>
            <a:p>
              <a:pPr>
                <a:spcBef>
                  <a:spcPts val="400"/>
                </a:spcBef>
              </a:pP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Consolas"/>
                  <a:cs typeface="Consolas"/>
                </a:rPr>
                <a:t>20</a:t>
              </a:r>
            </a:p>
            <a:p>
              <a:pPr>
                <a:spcBef>
                  <a:spcPts val="400"/>
                </a:spcBef>
              </a:pP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Consolas"/>
                  <a:cs typeface="Consolas"/>
                </a:rPr>
                <a:t>30</a:t>
              </a:r>
            </a:p>
            <a:p>
              <a:pPr>
                <a:spcBef>
                  <a:spcPts val="600"/>
                </a:spcBef>
              </a:pPr>
              <a:r>
                <a:rPr lang="en-US" sz="1400" dirty="0">
                  <a:latin typeface="Consolas"/>
                  <a:cs typeface="Consolas"/>
                </a:rPr>
                <a:t>Average: 20.0</a:t>
              </a:r>
            </a:p>
            <a:p>
              <a:pPr>
                <a:spcBef>
                  <a:spcPts val="600"/>
                </a:spcBef>
              </a:pPr>
              <a:r>
                <a:rPr lang="en-US" sz="1400" dirty="0">
                  <a:latin typeface="Consolas"/>
                  <a:cs typeface="Consolas"/>
                </a:rPr>
                <a:t>%</a:t>
              </a:r>
            </a:p>
            <a:p>
              <a:pPr>
                <a:spcBef>
                  <a:spcPts val="300"/>
                </a:spcBef>
              </a:pPr>
              <a:endParaRPr lang="en-US" sz="1400" dirty="0">
                <a:latin typeface="Consolas"/>
                <a:cs typeface="Consolas"/>
              </a:endParaRP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E007548F-D7D2-1AA9-8516-448908DB9BC1}"/>
                </a:ext>
              </a:extLst>
            </p:cNvPr>
            <p:cNvGrpSpPr/>
            <p:nvPr/>
          </p:nvGrpSpPr>
          <p:grpSpPr>
            <a:xfrm>
              <a:off x="5302250" y="2275458"/>
              <a:ext cx="3091381" cy="1502120"/>
              <a:chOff x="5612264" y="2415439"/>
              <a:chExt cx="3091381" cy="1502120"/>
            </a:xfrm>
          </p:grpSpPr>
          <p:sp>
            <p:nvSpPr>
              <p:cNvPr id="16" name="Rectangle 16">
                <a:extLst>
                  <a:ext uri="{FF2B5EF4-FFF2-40B4-BE49-F238E27FC236}">
                    <a16:creationId xmlns:a16="http://schemas.microsoft.com/office/drawing/2014/main" id="{D8694CFC-50AB-1622-95C3-027782A711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053174" y="3086562"/>
                <a:ext cx="2650471" cy="8309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 type="none" w="sm" len="sm"/>
              </a:ln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200" dirty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Here the user entered an</a:t>
                </a:r>
                <a:br>
                  <a:rPr lang="en-US" sz="1200" dirty="0">
                    <a:solidFill>
                      <a:srgbClr val="000000"/>
                    </a:solidFill>
                    <a:latin typeface="Times New Roman"/>
                    <a:cs typeface="Times New Roman"/>
                  </a:rPr>
                </a:br>
                <a:r>
                  <a:rPr lang="en-US" sz="1200" i="1" dirty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input termination character</a:t>
                </a:r>
                <a:r>
                  <a:rPr lang="en-US" sz="1200" dirty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:</a:t>
                </a:r>
                <a:br>
                  <a:rPr lang="en-US" sz="1200" dirty="0">
                    <a:solidFill>
                      <a:srgbClr val="000000"/>
                    </a:solidFill>
                    <a:latin typeface="Times New Roman"/>
                    <a:cs typeface="Times New Roman"/>
                  </a:rPr>
                </a:br>
                <a:r>
                  <a:rPr lang="en-US" sz="1200" dirty="0">
                    <a:solidFill>
                      <a:srgbClr val="000000"/>
                    </a:solidFill>
                    <a:latin typeface="Consolas"/>
                    <a:cs typeface="Consolas"/>
                  </a:rPr>
                  <a:t>ctrl-d</a:t>
                </a:r>
                <a:r>
                  <a:rPr lang="en-US" sz="1200" dirty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 (in mac / unix)</a:t>
                </a:r>
              </a:p>
              <a:p>
                <a:r>
                  <a:rPr lang="en-US" sz="1200" dirty="0">
                    <a:solidFill>
                      <a:srgbClr val="000000"/>
                    </a:solidFill>
                    <a:latin typeface="Consolas"/>
                    <a:cs typeface="Consolas"/>
                  </a:rPr>
                  <a:t>ctrl-z</a:t>
                </a:r>
                <a:r>
                  <a:rPr lang="en-US" sz="1200" dirty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 (in windows)</a:t>
                </a:r>
                <a:endParaRPr lang="en-US" sz="1600" dirty="0">
                  <a:solidFill>
                    <a:srgbClr val="000000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17" name="Line 6">
                <a:extLst>
                  <a:ext uri="{FF2B5EF4-FFF2-40B4-BE49-F238E27FC236}">
                    <a16:creationId xmlns:a16="http://schemas.microsoft.com/office/drawing/2014/main" id="{750DBAAA-32D7-D899-176E-F829B39DA4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12264" y="3326159"/>
                <a:ext cx="471039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none" w="med" len="lg"/>
              </a:ln>
            </p:spPr>
            <p:txBody>
              <a:bodyPr wrap="none" lIns="92075" tIns="46038" rIns="92075" bIns="46038" anchor="ctr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18" name="Line 6">
                <a:extLst>
                  <a:ext uri="{FF2B5EF4-FFF2-40B4-BE49-F238E27FC236}">
                    <a16:creationId xmlns:a16="http://schemas.microsoft.com/office/drawing/2014/main" id="{53B71A9F-E326-B7D9-5E6A-7CB83CD6BD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26334" y="2415439"/>
                <a:ext cx="0" cy="91072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none" w="med" len="lg"/>
              </a:ln>
            </p:spPr>
            <p:txBody>
              <a:bodyPr wrap="none" lIns="92075" tIns="46038" rIns="92075" bIns="46038" anchor="ctr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  <a:latin typeface="Times New Roman"/>
                  <a:cs typeface="Times New Roman"/>
                </a:endParaRPr>
              </a:p>
            </p:txBody>
          </p:sp>
          <p:sp>
            <p:nvSpPr>
              <p:cNvPr id="19" name="Line 6">
                <a:extLst>
                  <a:ext uri="{FF2B5EF4-FFF2-40B4-BE49-F238E27FC236}">
                    <a16:creationId xmlns:a16="http://schemas.microsoft.com/office/drawing/2014/main" id="{2B81435B-4DE0-F52D-55BA-E3B419A021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12264" y="2415439"/>
                <a:ext cx="471039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lg"/>
              </a:ln>
            </p:spPr>
            <p:txBody>
              <a:bodyPr wrap="none" lIns="92075" tIns="46038" rIns="92075" bIns="46038" anchor="ctr">
                <a:prstTxWarp prst="textNoShape">
                  <a:avLst/>
                </a:prstTxWarp>
              </a:bodyPr>
              <a:lstStyle/>
              <a:p>
                <a:endParaRPr lang="en-US" dirty="0">
                  <a:solidFill>
                    <a:srgbClr val="000000"/>
                  </a:solidFill>
                  <a:latin typeface="Times New Roman"/>
                  <a:cs typeface="Times New Roman"/>
                </a:endParaRPr>
              </a:p>
            </p:txBody>
          </p:sp>
        </p:grpSp>
        <p:sp>
          <p:nvSpPr>
            <p:cNvPr id="20" name="Rectangle 4">
              <a:extLst>
                <a:ext uri="{FF2B5EF4-FFF2-40B4-BE49-F238E27FC236}">
                  <a16:creationId xmlns:a16="http://schemas.microsoft.com/office/drawing/2014/main" id="{7177EEEA-6AEF-FEEF-F6DF-88C4E2715C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2363" y="724024"/>
              <a:ext cx="3811637" cy="46715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2075" tIns="46038" rIns="92075" bIns="46038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3399"/>
                </a:buClr>
                <a:buSzPct val="50000"/>
                <a:buFont typeface="Monotype Sorts" charset="2"/>
                <a:defRPr kumimoji="1">
                  <a:solidFill>
                    <a:srgbClr val="003399"/>
                  </a:solidFill>
                  <a:latin typeface="+mn-lt"/>
                  <a:ea typeface="ＭＳ Ｐゴシック" charset="-128"/>
                  <a:cs typeface="ＭＳ Ｐゴシック" charset="-128"/>
                </a:defRPr>
              </a:lvl1pPr>
              <a:lvl2pPr marL="346075" indent="-231775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5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2pPr>
              <a:lvl3pPr marL="627063" indent="-166688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3pPr>
              <a:lvl4pPr marL="1147763" indent="-404813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Wingdings" charset="2"/>
                <a:buChar char="!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4pPr>
              <a:lvl5pPr marL="1539875" indent="-169863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5pPr>
              <a:lvl6pPr marL="1997075" indent="-169863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6pPr>
              <a:lvl7pPr marL="2454275" indent="-169863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7pPr>
              <a:lvl8pPr marL="2911475" indent="-169863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8pPr>
              <a:lvl9pPr marL="3368675" indent="-169863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9pPr>
            </a:lstStyle>
            <a:p>
              <a:pPr marL="114300" lvl="1" indent="0">
                <a:lnSpc>
                  <a:spcPct val="100000"/>
                </a:lnSpc>
                <a:spcBef>
                  <a:spcPts val="600"/>
                </a:spcBef>
                <a:buSzPct val="100000"/>
                <a:buNone/>
              </a:pPr>
              <a:r>
                <a:rPr kumimoji="0" lang="en-US" sz="1600" dirty="0">
                  <a:solidFill>
                    <a:srgbClr val="000000"/>
                  </a:solidFill>
                  <a:latin typeface="Times New Roman"/>
                  <a:cs typeface="Times New Roman"/>
                </a:rPr>
                <a:t>Shell / terminal / cmd prompt / cmd:</a:t>
              </a:r>
            </a:p>
          </p:txBody>
        </p:sp>
        <p:sp>
          <p:nvSpPr>
            <p:cNvPr id="21" name="Rounded Rectangular Callout 20">
              <a:extLst>
                <a:ext uri="{FF2B5EF4-FFF2-40B4-BE49-F238E27FC236}">
                  <a16:creationId xmlns:a16="http://schemas.microsoft.com/office/drawing/2014/main" id="{692018B0-3D02-BD1E-C9EE-BA5F8B1F17D2}"/>
                </a:ext>
              </a:extLst>
            </p:cNvPr>
            <p:cNvSpPr/>
            <p:nvPr/>
          </p:nvSpPr>
          <p:spPr>
            <a:xfrm>
              <a:off x="6394462" y="1546102"/>
              <a:ext cx="2226070" cy="582731"/>
            </a:xfrm>
            <a:prstGeom prst="wedgeRoundRectCallout">
              <a:avLst>
                <a:gd name="adj1" fmla="val -60486"/>
                <a:gd name="adj2" fmla="val 9010"/>
                <a:gd name="adj3" fmla="val 16667"/>
              </a:avLst>
            </a:prstGeom>
            <a:solidFill>
              <a:schemeClr val="bg1"/>
            </a:solidFill>
            <a:ln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tIns="0" rIns="0" bIns="0" rtlCol="0" anchor="ctr" anchorCtr="0"/>
            <a:lstStyle/>
            <a:p>
              <a:r>
                <a:rPr lang="en-US" sz="11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 each line the user types something and presses “enter” (which produces a “newline” character)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04214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485860" y="844952"/>
            <a:ext cx="7028238" cy="3314449"/>
            <a:chOff x="547687" y="1864621"/>
            <a:chExt cx="7823618" cy="3575340"/>
          </a:xfrm>
        </p:grpSpPr>
        <p:pic>
          <p:nvPicPr>
            <p:cNvPr id="6" name="Picture 5" descr="Picture 35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47687" y="1886255"/>
              <a:ext cx="6986123" cy="3553706"/>
            </a:xfrm>
            <a:prstGeom prst="rect">
              <a:avLst/>
            </a:prstGeom>
          </p:spPr>
        </p:pic>
        <p:sp>
          <p:nvSpPr>
            <p:cNvPr id="5" name="Rectangle 3"/>
            <p:cNvSpPr txBox="1">
              <a:spLocks noChangeArrowheads="1"/>
            </p:cNvSpPr>
            <p:nvPr/>
          </p:nvSpPr>
          <p:spPr bwMode="auto">
            <a:xfrm>
              <a:off x="566015" y="1864621"/>
              <a:ext cx="7805290" cy="400533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2075" tIns="46038" rIns="92075" bIns="46038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3399"/>
                </a:buClr>
                <a:buSzPct val="50000"/>
                <a:buFont typeface="Monotype Sorts" charset="2"/>
                <a:defRPr kumimoji="1">
                  <a:solidFill>
                    <a:srgbClr val="003399"/>
                  </a:solidFill>
                  <a:latin typeface="+mn-lt"/>
                  <a:ea typeface="ＭＳ Ｐゴシック" charset="-128"/>
                  <a:cs typeface="ＭＳ Ｐゴシック" charset="-128"/>
                </a:defRPr>
              </a:lvl1pPr>
              <a:lvl2pPr marL="346075" indent="-231775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50000"/>
                <a:buFont typeface="Monotype Sorts" charset="2"/>
                <a:buChar char="n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2pPr>
              <a:lvl3pPr marL="627063" indent="-166688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–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3pPr>
              <a:lvl4pPr marL="1147763" indent="-404813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Font typeface="Wingdings" charset="2"/>
                <a:buChar char="!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4pPr>
              <a:lvl5pPr marL="1539875" indent="-169863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5pPr>
              <a:lvl6pPr marL="1997075" indent="-169863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6pPr>
              <a:lvl7pPr marL="2454275" indent="-169863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7pPr>
              <a:lvl8pPr marL="2911475" indent="-169863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8pPr>
              <a:lvl9pPr marL="3368675" indent="-169863" algn="l" rtl="0" eaLnBrk="0" fontAlgn="base" hangingPunct="0">
                <a:lnSpc>
                  <a:spcPts val="26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tx1"/>
                </a:buClr>
                <a:buSzPct val="100000"/>
                <a:buChar char="–"/>
                <a:defRPr kumimoji="1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9pPr>
            </a:lstStyle>
            <a:p>
              <a:pPr marL="0" indent="0">
                <a:buClr>
                  <a:schemeClr val="tx1"/>
                </a:buClr>
                <a:buSzPct val="100000"/>
              </a:pPr>
              <a:r>
                <a:rPr kumimoji="0" lang="en-US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</a:t>
              </a:r>
              <a:r>
                <a:rPr kumimoji="0" lang="en-US" dirty="0">
                  <a:solidFill>
                    <a:srgbClr val="000000"/>
                  </a:solidFill>
                  <a:latin typeface="Times New Roman"/>
                  <a:cs typeface="Times New Roman"/>
                </a:rPr>
                <a:t>: a library for handling standard input:</a:t>
              </a:r>
            </a:p>
            <a:p>
              <a:pPr marL="0" indent="0"/>
              <a:endParaRPr kumimoji="0" lang="en-US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  <a:p>
              <a:pPr marL="0" indent="0"/>
              <a:endParaRPr kumimoji="0" lang="en-US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  <a:p>
              <a:pPr marL="0" indent="0"/>
              <a:endParaRPr kumimoji="0" lang="en-US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  <a:p>
              <a:pPr marL="0" indent="0"/>
              <a:endParaRPr kumimoji="0" lang="en-US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  <a:p>
              <a:pPr marL="0" indent="0"/>
              <a:endParaRPr kumimoji="0" lang="en-US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  <a:p>
              <a:pPr marL="0" indent="0"/>
              <a:endParaRPr kumimoji="0" lang="en-US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  <a:p>
              <a:pPr marL="0" indent="0"/>
              <a:endParaRPr kumimoji="0" lang="en-US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  <a:p>
              <a:pPr marL="0" indent="0"/>
              <a:endParaRPr kumimoji="0" lang="en-US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  <a:p>
              <a:pPr marL="0" indent="0"/>
              <a:endParaRPr kumimoji="0" lang="en-US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  <a:p>
              <a:pPr marL="0" indent="0"/>
              <a:endParaRPr kumimoji="0" lang="en-US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  <a:p>
              <a:pPr marL="0" indent="0"/>
              <a:endParaRPr kumimoji="0" lang="en-US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  <a:p>
              <a:pPr marL="0" indent="0"/>
              <a:endParaRPr kumimoji="0" lang="en-US" dirty="0">
                <a:solidFill>
                  <a:srgbClr val="000000"/>
                </a:solidFill>
                <a:latin typeface="Times New Roman"/>
                <a:cs typeface="Times New Roman"/>
              </a:endParaRPr>
            </a:p>
          </p:txBody>
        </p:sp>
      </p:grpSp>
      <p:sp>
        <p:nvSpPr>
          <p:cNvPr id="11" name="Rectangle 3">
            <a:extLst>
              <a:ext uri="{FF2B5EF4-FFF2-40B4-BE49-F238E27FC236}">
                <a16:creationId xmlns:a16="http://schemas.microsoft.com/office/drawing/2014/main" id="{0E4D817B-1F04-204D-AAC4-9AD0E58242C3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 bwMode="auto">
          <a:xfrm>
            <a:off x="485860" y="203538"/>
            <a:ext cx="786754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000">
                <a:solidFill>
                  <a:srgbClr val="000000"/>
                </a:solidFill>
                <a:latin typeface="Arial"/>
                <a:ea typeface="ＭＳ Ｐゴシック" charset="-128"/>
                <a:cs typeface="Arial"/>
              </a:defRPr>
            </a:lvl1pPr>
            <a:lvl2pPr algn="ctr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hlink"/>
                </a:solidFill>
                <a:latin typeface="Comic Sans MS" charset="0"/>
                <a:ea typeface="ＭＳ Ｐゴシック" charset="-128"/>
                <a:cs typeface="ＭＳ Ｐゴシック" charset="-128"/>
              </a:defRPr>
            </a:lvl2pPr>
            <a:lvl3pPr algn="ctr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hlink"/>
                </a:solidFill>
                <a:latin typeface="Comic Sans MS" charset="0"/>
                <a:ea typeface="ＭＳ Ｐゴシック" charset="-128"/>
                <a:cs typeface="ＭＳ Ｐゴシック" charset="-128"/>
              </a:defRPr>
            </a:lvl3pPr>
            <a:lvl4pPr algn="ctr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hlink"/>
                </a:solidFill>
                <a:latin typeface="Comic Sans MS" charset="0"/>
                <a:ea typeface="ＭＳ Ｐゴシック" charset="-128"/>
                <a:cs typeface="ＭＳ Ｐゴシック" charset="-128"/>
              </a:defRPr>
            </a:lvl4pPr>
            <a:lvl5pPr algn="ctr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hlink"/>
                </a:solidFill>
                <a:latin typeface="Comic Sans MS" charset="0"/>
                <a:ea typeface="ＭＳ Ｐゴシック" charset="-128"/>
                <a:cs typeface="ＭＳ Ｐゴシック" charset="-128"/>
              </a:defRPr>
            </a:lvl5pPr>
            <a:lvl6pPr marL="457200" algn="ctr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hlink"/>
                </a:solidFill>
                <a:latin typeface="Comic Sans MS" charset="0"/>
              </a:defRPr>
            </a:lvl6pPr>
            <a:lvl7pPr marL="914400" algn="ctr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hlink"/>
                </a:solidFill>
                <a:latin typeface="Comic Sans MS" charset="0"/>
              </a:defRPr>
            </a:lvl7pPr>
            <a:lvl8pPr marL="1371600" algn="ctr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hlink"/>
                </a:solidFill>
                <a:latin typeface="Comic Sans MS" charset="0"/>
              </a:defRPr>
            </a:lvl8pPr>
            <a:lvl9pPr marL="1828800" algn="ctr" rtl="0" eaLnBrk="0" fontAlgn="base" hangingPunct="0">
              <a:lnSpc>
                <a:spcPct val="70000"/>
              </a:lnSpc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hlink"/>
                </a:solidFill>
                <a:latin typeface="Comic Sans MS" charset="0"/>
              </a:defRPr>
            </a:lvl9pPr>
          </a:lstStyle>
          <a:p>
            <a:r>
              <a:rPr lang="en-US" dirty="0"/>
              <a:t>The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In</a:t>
            </a:r>
            <a:r>
              <a:rPr lang="en-US" dirty="0"/>
              <a:t> class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FD2528C-FE89-E546-B609-FABD9EED719B}"/>
              </a:ext>
            </a:extLst>
          </p:cNvPr>
          <p:cNvSpPr/>
          <p:nvPr/>
        </p:nvSpPr>
        <p:spPr>
          <a:xfrm>
            <a:off x="1003381" y="3956988"/>
            <a:ext cx="5902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0" lang="en-US" sz="2400" dirty="0">
                <a:latin typeface="Arial"/>
                <a:cs typeface="Arial"/>
              </a:rPr>
              <a:t> </a:t>
            </a:r>
            <a:r>
              <a:rPr kumimoji="0" lang="en-US" dirty="0">
                <a:latin typeface="Arial"/>
                <a:cs typeface="Arial"/>
              </a:rPr>
              <a:t>. . .</a:t>
            </a:r>
            <a:endParaRPr lang="en-IL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E424BA-2B93-DED1-D206-C23E8E5DC538}"/>
              </a:ext>
            </a:extLst>
          </p:cNvPr>
          <p:cNvSpPr txBox="1"/>
          <p:nvPr/>
        </p:nvSpPr>
        <p:spPr>
          <a:xfrm>
            <a:off x="6253089" y="3059668"/>
            <a:ext cx="19343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dirty="0">
                <a:solidFill>
                  <a:srgbClr val="000000"/>
                </a:solidFill>
                <a:latin typeface="Times New Roman"/>
                <a:cs typeface="Times New Roman"/>
                <a:hlinkClick r:id="rId3"/>
              </a:rPr>
              <a:t>In API</a:t>
            </a:r>
            <a:r>
              <a:rPr kumimoji="0" lang="en-US" dirty="0">
                <a:solidFill>
                  <a:srgbClr val="000000"/>
                </a:solidFill>
                <a:latin typeface="Times New Roman"/>
                <a:cs typeface="Times New Roman"/>
              </a:rPr>
              <a:t> (click)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978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Redirection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3630338-D883-DD73-592D-6B8A6A1381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349" y="1057952"/>
            <a:ext cx="2491121" cy="3115724"/>
          </a:xfrm>
          <a:prstGeom prst="rect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lIns="182880" tIns="144000" rIns="72000" bIns="91440" anchor="t" anchorCtr="0">
            <a:prstTxWarp prst="textNoShape">
              <a:avLst/>
            </a:prstTxWarp>
            <a:noAutofit/>
          </a:bodyPr>
          <a:lstStyle/>
          <a:p>
            <a:pPr>
              <a:spcBef>
                <a:spcPts val="300"/>
              </a:spcBef>
            </a:pP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</a:rPr>
              <a:t>% java RandomNumbers 3</a:t>
            </a:r>
          </a:p>
          <a:p>
            <a:pPr>
              <a:spcBef>
                <a:spcPts val="900"/>
              </a:spcBef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</a:rPr>
              <a:t>0.4234137005317864</a:t>
            </a:r>
          </a:p>
          <a:p>
            <a:pPr>
              <a:spcBef>
                <a:spcPts val="300"/>
              </a:spcBef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</a:rPr>
              <a:t>0.2984657006398488</a:t>
            </a:r>
          </a:p>
          <a:p>
            <a:pPr>
              <a:spcBef>
                <a:spcPts val="300"/>
              </a:spcBef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</a:rPr>
              <a:t>0.7456080688315734</a:t>
            </a:r>
          </a:p>
          <a:p>
            <a:pPr>
              <a:spcBef>
                <a:spcPts val="1200"/>
              </a:spcBef>
            </a:pPr>
            <a:r>
              <a:rPr lang="en-US" sz="1200" dirty="0">
                <a:latin typeface="Consolas"/>
                <a:cs typeface="Consolas"/>
              </a:rPr>
              <a:t>% </a:t>
            </a:r>
            <a:r>
              <a:rPr lang="en-US" sz="1200" b="1" dirty="0">
                <a:latin typeface="Consolas"/>
                <a:cs typeface="Consolas"/>
              </a:rPr>
              <a:t>java Average</a:t>
            </a:r>
          </a:p>
          <a:p>
            <a:pPr>
              <a:spcBef>
                <a:spcPts val="400"/>
              </a:spcBef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/>
                <a:cs typeface="Consolas"/>
              </a:rPr>
              <a:t>100</a:t>
            </a:r>
          </a:p>
          <a:p>
            <a:pPr>
              <a:spcBef>
                <a:spcPts val="400"/>
              </a:spcBef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/>
                <a:cs typeface="Consolas"/>
              </a:rPr>
              <a:t>200</a:t>
            </a:r>
          </a:p>
          <a:p>
            <a:pPr>
              <a:spcBef>
                <a:spcPts val="400"/>
              </a:spcBef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/>
                <a:cs typeface="Consolas"/>
              </a:rPr>
              <a:t>100</a:t>
            </a:r>
          </a:p>
          <a:p>
            <a:pPr>
              <a:spcBef>
                <a:spcPts val="400"/>
              </a:spcBef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/>
                <a:cs typeface="Consolas"/>
              </a:rPr>
              <a:t>300</a:t>
            </a:r>
          </a:p>
          <a:p>
            <a:pPr>
              <a:spcBef>
                <a:spcPts val="400"/>
              </a:spcBef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/>
                <a:cs typeface="Consolas"/>
              </a:rPr>
              <a:t>&lt;ctrl-d&gt; / &lt;ctrl-z&gt;</a:t>
            </a:r>
          </a:p>
          <a:p>
            <a:pPr>
              <a:spcBef>
                <a:spcPts val="400"/>
              </a:spcBef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/>
                <a:cs typeface="Consolas"/>
              </a:rPr>
              <a:t>Average: 175.0</a:t>
            </a:r>
          </a:p>
          <a:p>
            <a:pPr>
              <a:spcBef>
                <a:spcPts val="400"/>
              </a:spcBef>
            </a:pPr>
            <a:r>
              <a:rPr lang="en-US" sz="1200" dirty="0">
                <a:latin typeface="Consolas"/>
                <a:cs typeface="Consolas"/>
              </a:rPr>
              <a:t>% </a:t>
            </a:r>
          </a:p>
          <a:p>
            <a:pPr>
              <a:spcBef>
                <a:spcPts val="300"/>
              </a:spcBef>
            </a:pPr>
            <a:endParaRPr lang="en-US" sz="1200" dirty="0">
              <a:solidFill>
                <a:srgbClr val="000000"/>
              </a:solidFill>
              <a:latin typeface="Consolas" panose="020B0609020204030204" pitchFamily="49" charset="0"/>
              <a:ea typeface="Menlo"/>
              <a:cs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BAAF99-491F-A8A3-26C8-0588707D2ADA}"/>
              </a:ext>
            </a:extLst>
          </p:cNvPr>
          <p:cNvSpPr txBox="1"/>
          <p:nvPr/>
        </p:nvSpPr>
        <p:spPr>
          <a:xfrm>
            <a:off x="730381" y="725990"/>
            <a:ext cx="249112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ct val="60000"/>
              </a:spcBef>
              <a:buClr>
                <a:srgbClr val="006600"/>
              </a:buClr>
              <a:buSzPct val="100000"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(Previous examples):</a:t>
            </a:r>
            <a:endParaRPr lang="en-US" sz="18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079820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Redirection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898330" y="1057241"/>
            <a:ext cx="4049916" cy="3116435"/>
          </a:xfrm>
          <a:prstGeom prst="rect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lIns="182880" tIns="144000" rIns="0" bIns="182880" anchor="t" anchorCtr="0">
            <a:prstTxWarp prst="textNoShape">
              <a:avLst/>
            </a:prstTxWarp>
            <a:noAutofit/>
          </a:bodyPr>
          <a:lstStyle/>
          <a:p>
            <a:pPr>
              <a:spcBef>
                <a:spcPts val="900"/>
              </a:spcBef>
            </a:pP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</a:rPr>
              <a:t>% java RandomNumbers 1000 &gt; data.txt</a:t>
            </a:r>
          </a:p>
          <a:p>
            <a:pPr>
              <a:spcBef>
                <a:spcPts val="900"/>
              </a:spcBef>
            </a:pP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</a:rPr>
              <a:t>% more data.txt    </a:t>
            </a:r>
            <a:r>
              <a:rPr lang="en-US" sz="1000" dirty="0">
                <a:solidFill>
                  <a:srgbClr val="000000"/>
                </a:solidFill>
                <a:latin typeface="Times New Roman" panose="02020603050405020304" pitchFamily="18" charset="0"/>
                <a:ea typeface="Menlo"/>
                <a:cs typeface="Times New Roman" panose="02020603050405020304" pitchFamily="18" charset="0"/>
              </a:rPr>
              <a:t>(</a:t>
            </a:r>
            <a:r>
              <a:rPr lang="en-US" sz="1000" dirty="0">
                <a:solidFill>
                  <a:srgbClr val="000000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</a:rPr>
              <a:t>more</a:t>
            </a:r>
            <a:r>
              <a:rPr lang="en-US" sz="1000" dirty="0">
                <a:solidFill>
                  <a:srgbClr val="000000"/>
                </a:solidFill>
                <a:latin typeface="Times New Roman" panose="02020603050405020304" pitchFamily="18" charset="0"/>
                <a:ea typeface="Menlo"/>
                <a:cs typeface="Times New Roman" panose="02020603050405020304" pitchFamily="18" charset="0"/>
              </a:rPr>
              <a:t>: OS utility for viewing a file)</a:t>
            </a:r>
            <a:endParaRPr lang="en-US" sz="1200" dirty="0">
              <a:solidFill>
                <a:srgbClr val="000000"/>
              </a:solidFill>
              <a:latin typeface="Times New Roman" panose="02020603050405020304" pitchFamily="18" charset="0"/>
              <a:ea typeface="Menlo"/>
              <a:cs typeface="Times New Roman" panose="02020603050405020304" pitchFamily="18" charset="0"/>
            </a:endParaRPr>
          </a:p>
          <a:p>
            <a:pPr>
              <a:spcBef>
                <a:spcPts val="900"/>
              </a:spcBef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</a:rPr>
              <a:t>0.05589098017497873</a:t>
            </a:r>
          </a:p>
          <a:p>
            <a:pPr>
              <a:spcBef>
                <a:spcPts val="300"/>
              </a:spcBef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</a:rPr>
              <a:t>0.5792882827583564</a:t>
            </a:r>
          </a:p>
          <a:p>
            <a:pPr>
              <a:spcBef>
                <a:spcPts val="300"/>
              </a:spcBef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</a:rPr>
              <a:t>...</a:t>
            </a:r>
            <a:endParaRPr lang="en-US" sz="1200" dirty="0">
              <a:solidFill>
                <a:schemeClr val="bg1">
                  <a:lumMod val="50000"/>
                </a:schemeClr>
              </a:solidFill>
              <a:latin typeface="Consolas"/>
              <a:cs typeface="Consolas"/>
            </a:endParaRPr>
          </a:p>
          <a:p>
            <a:pPr>
              <a:spcBef>
                <a:spcPts val="1200"/>
              </a:spcBef>
            </a:pPr>
            <a:r>
              <a:rPr lang="en-US" sz="1200" dirty="0">
                <a:latin typeface="Consolas"/>
                <a:cs typeface="Consolas"/>
              </a:rPr>
              <a:t>% </a:t>
            </a:r>
            <a:r>
              <a:rPr lang="en-US" sz="1200" b="1" dirty="0">
                <a:latin typeface="Consolas"/>
                <a:cs typeface="Consolas"/>
              </a:rPr>
              <a:t>java Average &lt; data.txt</a:t>
            </a:r>
          </a:p>
          <a:p>
            <a:pPr>
              <a:spcBef>
                <a:spcPts val="400"/>
              </a:spcBef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/>
                <a:cs typeface="Consolas"/>
              </a:rPr>
              <a:t>Average: 0.48881491492997764</a:t>
            </a:r>
          </a:p>
          <a:p>
            <a:pPr>
              <a:spcBef>
                <a:spcPts val="1800"/>
              </a:spcBef>
            </a:pPr>
            <a:r>
              <a:rPr lang="en-US" sz="1200" dirty="0">
                <a:latin typeface="Consolas"/>
                <a:cs typeface="Consolas"/>
              </a:rPr>
              <a:t>% </a:t>
            </a:r>
            <a:r>
              <a:rPr lang="en-US" sz="1200" b="1" dirty="0">
                <a:latin typeface="Consolas"/>
                <a:cs typeface="Consolas"/>
              </a:rPr>
              <a:t>java RandomNumbers 1000000 | java Average</a:t>
            </a:r>
          </a:p>
          <a:p>
            <a:pPr>
              <a:spcBef>
                <a:spcPts val="400"/>
              </a:spcBef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/>
                <a:cs typeface="Consolas"/>
              </a:rPr>
              <a:t>Average: 0.4999861238602861</a:t>
            </a:r>
          </a:p>
          <a:p>
            <a:pPr>
              <a:spcBef>
                <a:spcPts val="400"/>
              </a:spcBef>
            </a:pPr>
            <a:r>
              <a:rPr lang="en-US" sz="1200" dirty="0">
                <a:latin typeface="Consolas"/>
                <a:cs typeface="Consolas"/>
              </a:rPr>
              <a:t>%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3630338-D883-DD73-592D-6B8A6A1381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349" y="1057952"/>
            <a:ext cx="2491121" cy="3115724"/>
          </a:xfrm>
          <a:prstGeom prst="rect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lIns="182880" tIns="144000" rIns="72000" bIns="91440" anchor="t" anchorCtr="0">
            <a:prstTxWarp prst="textNoShape">
              <a:avLst/>
            </a:prstTxWarp>
            <a:noAutofit/>
          </a:bodyPr>
          <a:lstStyle/>
          <a:p>
            <a:pPr>
              <a:spcBef>
                <a:spcPts val="300"/>
              </a:spcBef>
            </a:pPr>
            <a:r>
              <a:rPr lang="en-US" sz="1200" b="1" dirty="0">
                <a:solidFill>
                  <a:srgbClr val="000000"/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</a:rPr>
              <a:t>% java RandomNumbers 3</a:t>
            </a:r>
          </a:p>
          <a:p>
            <a:pPr>
              <a:spcBef>
                <a:spcPts val="900"/>
              </a:spcBef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</a:rPr>
              <a:t>0.4234137005317864</a:t>
            </a:r>
          </a:p>
          <a:p>
            <a:pPr>
              <a:spcBef>
                <a:spcPts val="300"/>
              </a:spcBef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</a:rPr>
              <a:t>0.2984657006398488</a:t>
            </a:r>
          </a:p>
          <a:p>
            <a:pPr>
              <a:spcBef>
                <a:spcPts val="300"/>
              </a:spcBef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Menlo"/>
                <a:cs typeface="Consolas" panose="020B0609020204030204" pitchFamily="49" charset="0"/>
              </a:rPr>
              <a:t>0.7456080688315734</a:t>
            </a:r>
          </a:p>
          <a:p>
            <a:pPr>
              <a:spcBef>
                <a:spcPts val="1200"/>
              </a:spcBef>
            </a:pPr>
            <a:r>
              <a:rPr lang="en-US" sz="1200" dirty="0">
                <a:latin typeface="Consolas"/>
                <a:cs typeface="Consolas"/>
              </a:rPr>
              <a:t>% </a:t>
            </a:r>
            <a:r>
              <a:rPr lang="en-US" sz="1200" b="1" dirty="0">
                <a:latin typeface="Consolas"/>
                <a:cs typeface="Consolas"/>
              </a:rPr>
              <a:t>java Average</a:t>
            </a:r>
          </a:p>
          <a:p>
            <a:pPr>
              <a:spcBef>
                <a:spcPts val="400"/>
              </a:spcBef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/>
                <a:cs typeface="Consolas"/>
              </a:rPr>
              <a:t>100</a:t>
            </a:r>
          </a:p>
          <a:p>
            <a:pPr>
              <a:spcBef>
                <a:spcPts val="400"/>
              </a:spcBef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/>
                <a:cs typeface="Consolas"/>
              </a:rPr>
              <a:t>200</a:t>
            </a:r>
          </a:p>
          <a:p>
            <a:pPr>
              <a:spcBef>
                <a:spcPts val="400"/>
              </a:spcBef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/>
                <a:cs typeface="Consolas"/>
              </a:rPr>
              <a:t>100</a:t>
            </a:r>
          </a:p>
          <a:p>
            <a:pPr>
              <a:spcBef>
                <a:spcPts val="400"/>
              </a:spcBef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/>
                <a:cs typeface="Consolas"/>
              </a:rPr>
              <a:t>300</a:t>
            </a:r>
          </a:p>
          <a:p>
            <a:pPr>
              <a:spcBef>
                <a:spcPts val="400"/>
              </a:spcBef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/>
                <a:cs typeface="Consolas"/>
              </a:rPr>
              <a:t>&lt;ctrl-d&gt; / &lt;ctrl-z&gt;</a:t>
            </a:r>
          </a:p>
          <a:p>
            <a:pPr>
              <a:spcBef>
                <a:spcPts val="400"/>
              </a:spcBef>
            </a:pP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onsolas"/>
                <a:cs typeface="Consolas"/>
              </a:rPr>
              <a:t>Average: 175.0</a:t>
            </a:r>
          </a:p>
          <a:p>
            <a:pPr>
              <a:spcBef>
                <a:spcPts val="400"/>
              </a:spcBef>
            </a:pPr>
            <a:r>
              <a:rPr lang="en-US" sz="1200" dirty="0">
                <a:latin typeface="Consolas"/>
                <a:cs typeface="Consolas"/>
              </a:rPr>
              <a:t>% </a:t>
            </a:r>
          </a:p>
          <a:p>
            <a:pPr>
              <a:spcBef>
                <a:spcPts val="300"/>
              </a:spcBef>
            </a:pPr>
            <a:endParaRPr lang="en-US" sz="1200" dirty="0">
              <a:solidFill>
                <a:srgbClr val="000000"/>
              </a:solidFill>
              <a:latin typeface="Consolas" panose="020B0609020204030204" pitchFamily="49" charset="0"/>
              <a:ea typeface="Menlo"/>
              <a:cs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327F04-E958-6831-7CF9-3F5482E435E1}"/>
              </a:ext>
            </a:extLst>
          </p:cNvPr>
          <p:cNvSpPr txBox="1"/>
          <p:nvPr/>
        </p:nvSpPr>
        <p:spPr>
          <a:xfrm>
            <a:off x="730381" y="4446978"/>
            <a:ext cx="7378506" cy="16989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ct val="60000"/>
              </a:spcBef>
              <a:buClr>
                <a:srgbClr val="006600"/>
              </a:buClr>
              <a:buSzPct val="100000"/>
            </a:pPr>
            <a:r>
              <a:rPr lang="en-US" u="sng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Redirection operators</a:t>
            </a:r>
          </a:p>
          <a:p>
            <a:pPr algn="l">
              <a:spcBef>
                <a:spcPct val="60000"/>
              </a:spcBef>
              <a:buClr>
                <a:srgbClr val="006600"/>
              </a:buClr>
              <a:buSzPct val="100000"/>
            </a:pPr>
            <a:r>
              <a:rPr lang="en-U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sz="1600" i="1" dirty="0">
                <a:solidFill>
                  <a:srgbClr val="000000"/>
                </a:solidFill>
                <a:latin typeface="Times New Roman"/>
                <a:cs typeface="Times New Roman"/>
              </a:rPr>
              <a:t>  fileName</a:t>
            </a:r>
            <a:r>
              <a:rPr lang="en-US" sz="1600" b="1" dirty="0">
                <a:solidFill>
                  <a:srgbClr val="000000"/>
                </a:solidFill>
                <a:latin typeface="Times New Roman"/>
                <a:cs typeface="Times New Roman"/>
              </a:rPr>
              <a:t>:</a:t>
            </a:r>
            <a:r>
              <a:rPr lang="en-US" sz="1800" b="1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lang="en-US" sz="1800" dirty="0">
                <a:solidFill>
                  <a:srgbClr val="000000"/>
                </a:solidFill>
                <a:latin typeface="Times New Roman"/>
                <a:cs typeface="Times New Roman"/>
              </a:rPr>
              <a:t>Directs standard output to a file</a:t>
            </a:r>
          </a:p>
          <a:p>
            <a:pPr>
              <a:spcBef>
                <a:spcPct val="60000"/>
              </a:spcBef>
              <a:buClr>
                <a:srgbClr val="006600"/>
              </a:buClr>
              <a:buSzPct val="100000"/>
            </a:pPr>
            <a:r>
              <a:rPr lang="en-US" sz="1800" b="1" dirty="0">
                <a:solidFill>
                  <a:srgbClr val="000000"/>
                </a:solidFill>
                <a:latin typeface="Times New Roman"/>
                <a:cs typeface="Times New Roman"/>
              </a:rPr>
              <a:t>&lt;  </a:t>
            </a:r>
            <a:r>
              <a:rPr lang="en-US" sz="1600" i="1" dirty="0">
                <a:solidFill>
                  <a:srgbClr val="000000"/>
                </a:solidFill>
                <a:latin typeface="Times New Roman"/>
                <a:cs typeface="Times New Roman"/>
              </a:rPr>
              <a:t>fileName</a:t>
            </a:r>
            <a:r>
              <a:rPr lang="en-US" sz="1600" b="1" dirty="0">
                <a:solidFill>
                  <a:srgbClr val="000000"/>
                </a:solidFill>
                <a:latin typeface="Times New Roman"/>
                <a:cs typeface="Times New Roman"/>
              </a:rPr>
              <a:t>:</a:t>
            </a:r>
            <a:r>
              <a:rPr lang="en-US" sz="1800" b="1" dirty="0">
                <a:solidFill>
                  <a:srgbClr val="000000"/>
                </a:solidFill>
                <a:latin typeface="Times New Roman"/>
                <a:cs typeface="Times New Roman"/>
              </a:rPr>
              <a:t>  </a:t>
            </a:r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D</a:t>
            </a:r>
            <a:r>
              <a:rPr lang="en-US" sz="1800" dirty="0">
                <a:solidFill>
                  <a:srgbClr val="000000"/>
                </a:solidFill>
                <a:latin typeface="Times New Roman"/>
                <a:cs typeface="Times New Roman"/>
              </a:rPr>
              <a:t>irects standard input from a file</a:t>
            </a:r>
          </a:p>
          <a:p>
            <a:pPr>
              <a:spcBef>
                <a:spcPct val="60000"/>
              </a:spcBef>
              <a:buClr>
                <a:srgbClr val="006600"/>
              </a:buClr>
              <a:buSzPct val="100000"/>
            </a:pPr>
            <a:r>
              <a:rPr lang="en-US" sz="1600" i="1" dirty="0">
                <a:solidFill>
                  <a:srgbClr val="000000"/>
                </a:solidFill>
                <a:latin typeface="Times New Roman"/>
                <a:cs typeface="Times New Roman"/>
              </a:rPr>
              <a:t>process</a:t>
            </a:r>
            <a:r>
              <a:rPr lang="en-US" sz="1600" dirty="0">
                <a:solidFill>
                  <a:srgbClr val="000000"/>
                </a:solidFill>
                <a:latin typeface="Times New Roman"/>
                <a:cs typeface="Times New Roman"/>
              </a:rPr>
              <a:t>1</a:t>
            </a:r>
            <a:r>
              <a:rPr lang="en-US" sz="18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Consolas"/>
                <a:cs typeface="Consolas"/>
              </a:rPr>
              <a:t>|</a:t>
            </a:r>
            <a:r>
              <a:rPr lang="en-US" sz="180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lang="en-US" sz="1600" i="1" dirty="0">
                <a:solidFill>
                  <a:srgbClr val="000000"/>
                </a:solidFill>
                <a:latin typeface="Times New Roman"/>
                <a:cs typeface="Times New Roman"/>
              </a:rPr>
              <a:t>process</a:t>
            </a:r>
            <a:r>
              <a:rPr lang="en-US" sz="1600" dirty="0">
                <a:solidFill>
                  <a:srgbClr val="000000"/>
                </a:solidFill>
                <a:latin typeface="Times New Roman"/>
                <a:cs typeface="Times New Roman"/>
              </a:rPr>
              <a:t>2</a:t>
            </a:r>
            <a:r>
              <a:rPr lang="en-US" sz="1800" dirty="0">
                <a:solidFill>
                  <a:srgbClr val="000000"/>
                </a:solidFill>
                <a:latin typeface="Times New Roman"/>
                <a:cs typeface="Times New Roman"/>
              </a:rPr>
              <a:t>:  Pipes the output of </a:t>
            </a:r>
            <a:r>
              <a:rPr lang="en-US" sz="1800" i="1" dirty="0">
                <a:solidFill>
                  <a:srgbClr val="000000"/>
                </a:solidFill>
                <a:latin typeface="Times New Roman"/>
                <a:cs typeface="Times New Roman"/>
              </a:rPr>
              <a:t>process</a:t>
            </a:r>
            <a:r>
              <a:rPr lang="en-US" sz="1800" dirty="0">
                <a:solidFill>
                  <a:srgbClr val="000000"/>
                </a:solidFill>
                <a:latin typeface="Times New Roman"/>
                <a:cs typeface="Times New Roman"/>
              </a:rPr>
              <a:t>1 into the input of </a:t>
            </a:r>
            <a:r>
              <a:rPr lang="en-US" sz="1800" i="1" dirty="0">
                <a:solidFill>
                  <a:srgbClr val="000000"/>
                </a:solidFill>
                <a:latin typeface="Times New Roman"/>
                <a:cs typeface="Times New Roman"/>
              </a:rPr>
              <a:t>process</a:t>
            </a:r>
            <a:r>
              <a:rPr lang="en-US" sz="1800" dirty="0">
                <a:solidFill>
                  <a:srgbClr val="000000"/>
                </a:solidFill>
                <a:latin typeface="Times New Roman"/>
                <a:cs typeface="Times New Roman"/>
              </a:rPr>
              <a:t>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BAAF99-491F-A8A3-26C8-0588707D2ADA}"/>
              </a:ext>
            </a:extLst>
          </p:cNvPr>
          <p:cNvSpPr txBox="1"/>
          <p:nvPr/>
        </p:nvSpPr>
        <p:spPr>
          <a:xfrm>
            <a:off x="730381" y="725990"/>
            <a:ext cx="249112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ct val="60000"/>
              </a:spcBef>
              <a:buClr>
                <a:srgbClr val="006600"/>
              </a:buClr>
              <a:buSzPct val="100000"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(Previous examples):</a:t>
            </a:r>
            <a:endParaRPr lang="en-US" sz="18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975FA1-508E-1F96-9C86-C3ED637C37A9}"/>
              </a:ext>
            </a:extLst>
          </p:cNvPr>
          <p:cNvSpPr txBox="1"/>
          <p:nvPr/>
        </p:nvSpPr>
        <p:spPr>
          <a:xfrm>
            <a:off x="3842058" y="712095"/>
            <a:ext cx="249112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ct val="60000"/>
              </a:spcBef>
              <a:buClr>
                <a:srgbClr val="006600"/>
              </a:buClr>
              <a:buSzPct val="100000"/>
            </a:pPr>
            <a:r>
              <a:rPr lang="en-US" sz="16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Redirection examples:</a:t>
            </a:r>
            <a:endParaRPr lang="en-US" sz="1800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4915355"/>
      </p:ext>
    </p:extLst>
  </p:cSld>
  <p:clrMapOvr>
    <a:masterClrMapping/>
  </p:clrMapOvr>
</p:sld>
</file>

<file path=ppt/theme/theme1.xml><?xml version="1.0" encoding="utf-8"?>
<a:theme xmlns:a="http://schemas.openxmlformats.org/drawingml/2006/main" name="1_introcs">
  <a:themeElements>
    <a:clrScheme name="">
      <a:dk1>
        <a:srgbClr val="000000"/>
      </a:dk1>
      <a:lt1>
        <a:srgbClr val="FFFFFF"/>
      </a:lt1>
      <a:dk2>
        <a:srgbClr val="C0C0C0"/>
      </a:dk2>
      <a:lt2>
        <a:srgbClr val="010000"/>
      </a:lt2>
      <a:accent1>
        <a:srgbClr val="CC0000"/>
      </a:accent1>
      <a:accent2>
        <a:srgbClr val="777777"/>
      </a:accent2>
      <a:accent3>
        <a:srgbClr val="FFFFFF"/>
      </a:accent3>
      <a:accent4>
        <a:srgbClr val="000000"/>
      </a:accent4>
      <a:accent5>
        <a:srgbClr val="E2AAAA"/>
      </a:accent5>
      <a:accent6>
        <a:srgbClr val="6B6B6B"/>
      </a:accent6>
      <a:hlink>
        <a:srgbClr val="4D4D4D"/>
      </a:hlink>
      <a:folHlink>
        <a:srgbClr val="003399"/>
      </a:folHlink>
    </a:clrScheme>
    <a:fontScheme name="introcs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9525" cap="flat" cmpd="sng" algn="ctr">
          <a:solidFill>
            <a:schemeClr val="bg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Comic Sans MS" charset="0"/>
            <a:ea typeface="ＭＳ Ｐゴシック" charset="-128"/>
            <a:cs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9525" cap="flat" cmpd="sng" algn="ctr">
          <a:solidFill>
            <a:schemeClr val="bg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2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Comic Sans MS" charset="0"/>
            <a:ea typeface="ＭＳ Ｐゴシック" charset="-128"/>
            <a:cs typeface="ＭＳ Ｐゴシック" charset="-128"/>
          </a:defRPr>
        </a:defPPr>
      </a:lstStyle>
    </a:lnDef>
  </a:objectDefaults>
  <a:extraClrSchemeLst>
    <a:extraClrScheme>
      <a:clrScheme name="introcs 1">
        <a:dk1>
          <a:srgbClr val="009999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8282"/>
        </a:accent4>
        <a:accent5>
          <a:srgbClr val="E2F4FF"/>
        </a:accent5>
        <a:accent6>
          <a:srgbClr val="E7E7B9"/>
        </a:accent6>
        <a:hlink>
          <a:srgbClr val="FF9966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cs 2">
        <a:dk1>
          <a:srgbClr val="800000"/>
        </a:dk1>
        <a:lt1>
          <a:srgbClr val="FFFFFF"/>
        </a:lt1>
        <a:dk2>
          <a:srgbClr val="000000"/>
        </a:dk2>
        <a:lt2>
          <a:srgbClr val="FFFFCC"/>
        </a:lt2>
        <a:accent1>
          <a:srgbClr val="000000"/>
        </a:accent1>
        <a:accent2>
          <a:srgbClr val="000099"/>
        </a:accent2>
        <a:accent3>
          <a:srgbClr val="AAAAAA"/>
        </a:accent3>
        <a:accent4>
          <a:srgbClr val="DADADA"/>
        </a:accent4>
        <a:accent5>
          <a:srgbClr val="AAAAAA"/>
        </a:accent5>
        <a:accent6>
          <a:srgbClr val="00008A"/>
        </a:accent6>
        <a:hlink>
          <a:srgbClr val="800000"/>
        </a:hlink>
        <a:folHlink>
          <a:srgbClr val="00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trocs 3">
        <a:dk1>
          <a:srgbClr val="000000"/>
        </a:dk1>
        <a:lt1>
          <a:srgbClr val="FFFFFF"/>
        </a:lt1>
        <a:dk2>
          <a:srgbClr val="000000"/>
        </a:dk2>
        <a:lt2>
          <a:srgbClr val="CBCBCB"/>
        </a:lt2>
        <a:accent1>
          <a:srgbClr val="C0C0C0"/>
        </a:accent1>
        <a:accent2>
          <a:srgbClr val="DDDDDD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C8C8C8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cs 4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FFFF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cs 5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cs 6">
        <a:dk1>
          <a:srgbClr val="000000"/>
        </a:dk1>
        <a:lt1>
          <a:srgbClr val="FFFFFF"/>
        </a:lt1>
        <a:dk2>
          <a:srgbClr val="336699"/>
        </a:dk2>
        <a:lt2>
          <a:srgbClr val="010000"/>
        </a:lt2>
        <a:accent1>
          <a:srgbClr val="CCECFF"/>
        </a:accent1>
        <a:accent2>
          <a:srgbClr val="FFFFCC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E7E7B9"/>
        </a:accent6>
        <a:hlink>
          <a:srgbClr val="FF660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trocs 7">
        <a:dk1>
          <a:srgbClr val="000000"/>
        </a:dk1>
        <a:lt1>
          <a:srgbClr val="FFFFFF"/>
        </a:lt1>
        <a:dk2>
          <a:srgbClr val="C0C0C0"/>
        </a:dk2>
        <a:lt2>
          <a:srgbClr val="010000"/>
        </a:lt2>
        <a:accent1>
          <a:srgbClr val="CC0000"/>
        </a:accent1>
        <a:accent2>
          <a:srgbClr val="777777"/>
        </a:accent2>
        <a:accent3>
          <a:srgbClr val="FFFFFF"/>
        </a:accent3>
        <a:accent4>
          <a:srgbClr val="000000"/>
        </a:accent4>
        <a:accent5>
          <a:srgbClr val="E2AAAA"/>
        </a:accent5>
        <a:accent6>
          <a:srgbClr val="6B6B6B"/>
        </a:accent6>
        <a:hlink>
          <a:srgbClr val="4D4D4D"/>
        </a:hlink>
        <a:folHlink>
          <a:srgbClr val="6600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30762</TotalTime>
  <Words>4234</Words>
  <Application>Microsoft Macintosh PowerPoint</Application>
  <PresentationFormat>On-screen Show (4:3)</PresentationFormat>
  <Paragraphs>733</Paragraphs>
  <Slides>32</Slides>
  <Notes>29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32</vt:i4>
      </vt:variant>
    </vt:vector>
  </HeadingPairs>
  <TitlesOfParts>
    <vt:vector size="44" baseType="lpstr">
      <vt:lpstr>ＭＳ Ｐゴシック</vt:lpstr>
      <vt:lpstr>Arial</vt:lpstr>
      <vt:lpstr>Cambria Math</vt:lpstr>
      <vt:lpstr>Comic Sans MS</vt:lpstr>
      <vt:lpstr>Consolas</vt:lpstr>
      <vt:lpstr>Menlo</vt:lpstr>
      <vt:lpstr>Monotype Sorts</vt:lpstr>
      <vt:lpstr>Times New Roman</vt:lpstr>
      <vt:lpstr>Wingdings</vt:lpstr>
      <vt:lpstr>1_introcs</vt:lpstr>
      <vt:lpstr>Photo Editor Photo</vt:lpstr>
      <vt:lpstr>Equation</vt:lpstr>
      <vt:lpstr>PowerPoint Presentation</vt:lpstr>
      <vt:lpstr>The big picture</vt:lpstr>
      <vt:lpstr>The big picture</vt:lpstr>
      <vt:lpstr>Lecture plan</vt:lpstr>
      <vt:lpstr>Standard output</vt:lpstr>
      <vt:lpstr>Standard input</vt:lpstr>
      <vt:lpstr>The In class</vt:lpstr>
      <vt:lpstr>Redirection</vt:lpstr>
      <vt:lpstr>Redirection</vt:lpstr>
      <vt:lpstr>Lecture plan</vt:lpstr>
      <vt:lpstr>Graphics</vt:lpstr>
      <vt:lpstr>“Canvas” (drawing area)</vt:lpstr>
      <vt:lpstr>“Canvas” (drawing area)</vt:lpstr>
      <vt:lpstr>“Canvas” (drawing area)</vt:lpstr>
      <vt:lpstr>Line drawing</vt:lpstr>
      <vt:lpstr>Line drawing</vt:lpstr>
      <vt:lpstr>The StdDraw class</vt:lpstr>
      <vt:lpstr>Data visualization</vt:lpstr>
      <vt:lpstr>Data visualization</vt:lpstr>
      <vt:lpstr>Data visualization</vt:lpstr>
      <vt:lpstr>Function plotting</vt:lpstr>
      <vt:lpstr>Function plotting</vt:lpstr>
      <vt:lpstr>Function plotting</vt:lpstr>
      <vt:lpstr>Function plotting</vt:lpstr>
      <vt:lpstr>Function plotting</vt:lpstr>
      <vt:lpstr>Function plotting</vt:lpstr>
      <vt:lpstr>Function plotting</vt:lpstr>
      <vt:lpstr>Function plotting</vt:lpstr>
      <vt:lpstr>Function plotting</vt:lpstr>
      <vt:lpstr>Function plotting</vt:lpstr>
      <vt:lpstr>Function plotting</vt:lpstr>
      <vt:lpstr>PowerPoint Presentation</vt:lpstr>
    </vt:vector>
  </TitlesOfParts>
  <Manager/>
  <Company>Princeton University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Powers of Two:  Trace</dc:title>
  <dc:subject/>
  <dc:creator>Kevin Wayne</dc:creator>
  <cp:keywords/>
  <dc:description/>
  <cp:lastModifiedBy>Schocken Shimon</cp:lastModifiedBy>
  <cp:revision>965</cp:revision>
  <dcterms:created xsi:type="dcterms:W3CDTF">2010-03-25T13:24:56Z</dcterms:created>
  <dcterms:modified xsi:type="dcterms:W3CDTF">2024-09-12T09:47:34Z</dcterms:modified>
  <cp:category/>
</cp:coreProperties>
</file>