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32" r:id="rId2"/>
    <p:sldId id="633" r:id="rId3"/>
    <p:sldId id="573" r:id="rId4"/>
    <p:sldId id="574" r:id="rId5"/>
    <p:sldId id="576" r:id="rId6"/>
    <p:sldId id="593" r:id="rId7"/>
    <p:sldId id="577" r:id="rId8"/>
    <p:sldId id="578" r:id="rId9"/>
    <p:sldId id="579" r:id="rId10"/>
  </p:sldIdLst>
  <p:sldSz cx="9144000" cy="6858000" type="letter"/>
  <p:notesSz cx="7099300" cy="10234613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4C9"/>
    <a:srgbClr val="FFDEBD"/>
    <a:srgbClr val="114FFB"/>
    <a:srgbClr val="FC0128"/>
    <a:srgbClr val="990033"/>
    <a:srgbClr val="E1FFFF"/>
    <a:srgbClr val="68686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1"/>
    <p:restoredTop sz="94685"/>
  </p:normalViewPr>
  <p:slideViewPr>
    <p:cSldViewPr>
      <p:cViewPr>
        <p:scale>
          <a:sx n="130" d="100"/>
          <a:sy n="130" d="100"/>
        </p:scale>
        <p:origin x="7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680" y="-1248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 descr="Bouquet"/>
          <p:cNvSpPr txBox="1">
            <a:spLocks noChangeArrowheads="1"/>
          </p:cNvSpPr>
          <p:nvPr/>
        </p:nvSpPr>
        <p:spPr bwMode="auto">
          <a:xfrm>
            <a:off x="577850" y="9840548"/>
            <a:ext cx="5927725" cy="23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6241" tIns="48120" rIns="96241" bIns="48120" anchor="ctr">
            <a:spAutoFit/>
          </a:bodyPr>
          <a:lstStyle>
            <a:lvl1pPr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81013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62025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43038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24050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812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384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56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528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ct val="50000"/>
              </a:spcBef>
              <a:defRPr/>
            </a:pPr>
            <a:r>
              <a:rPr lang="en-US" sz="800" dirty="0">
                <a:latin typeface="Arial" charset="0"/>
              </a:rPr>
              <a:t>Introduction to Computer Science</a:t>
            </a:r>
            <a:r>
              <a:rPr lang="en-US" sz="900" dirty="0">
                <a:latin typeface="Arial" charset="0"/>
              </a:rPr>
              <a:t>  </a:t>
            </a:r>
            <a:r>
              <a:rPr lang="en-US" sz="600" dirty="0">
                <a:latin typeface="Arial" charset="0"/>
                <a:sym typeface="Wingdings" charset="0"/>
              </a:rPr>
              <a:t></a:t>
            </a:r>
            <a:r>
              <a:rPr lang="en-US" sz="900" dirty="0">
                <a:latin typeface="Arial" charset="0"/>
                <a:sym typeface="Wingdings" charset="0"/>
              </a:rPr>
              <a:t>  </a:t>
            </a:r>
            <a:r>
              <a:rPr lang="en-US" sz="800" dirty="0">
                <a:latin typeface="Arial" charset="0"/>
                <a:sym typeface="Wingdings" charset="0"/>
              </a:rPr>
              <a:t>IDC Herzliya  </a:t>
            </a:r>
            <a:r>
              <a:rPr lang="en-US" sz="600" dirty="0">
                <a:latin typeface="Arial" charset="0"/>
                <a:sym typeface="Wingdings" charset="0"/>
              </a:rPr>
              <a:t></a:t>
            </a:r>
            <a:r>
              <a:rPr lang="en-US" sz="900" dirty="0">
                <a:latin typeface="Arial" charset="0"/>
                <a:sym typeface="Wingdings" charset="0"/>
              </a:rPr>
              <a:t>  </a:t>
            </a:r>
            <a:r>
              <a:rPr lang="en-US" sz="800" dirty="0">
                <a:latin typeface="Arial" charset="0"/>
              </a:rPr>
              <a:t>Shimon Schocken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i="1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i="1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i="1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i="1">
                <a:latin typeface="Times New Roman" charset="0"/>
              </a:defRPr>
            </a:lvl1pPr>
          </a:lstStyle>
          <a:p>
            <a:fld id="{DE63EDCA-91EA-D446-9428-171BD576D01C}" type="slidenum">
              <a:rPr lang="he-IL" altLang="en-US"/>
              <a:pPr/>
              <a:t>‹#›</a:t>
            </a:fld>
            <a:endParaRPr lang="en-US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180263" y="9813925"/>
            <a:ext cx="511175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6909" tIns="48455" rIns="96909" bIns="48455" anchor="ctr">
            <a:spAutoFit/>
          </a:bodyPr>
          <a:lstStyle>
            <a:lvl1pPr defTabSz="9620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20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20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20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20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E749FCBC-C229-7F4F-BCB9-82098492F2FA}" type="slidenum">
              <a:rPr lang="he-IL" altLang="en-US" sz="1500">
                <a:latin typeface="Times New Roman" charset="0"/>
              </a:rPr>
              <a:pPr algn="r"/>
              <a:t>‹#›</a:t>
            </a:fld>
            <a:endParaRPr lang="en-US" altLang="en-US" sz="1500" dirty="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4453066-F5A5-4A4D-B2A6-2FEB03D28B9A}" type="slidenum">
              <a:rPr lang="he-IL" altLang="en-US" sz="1100">
                <a:latin typeface="Times New Roman" charset="0"/>
              </a:rPr>
              <a:pPr/>
              <a:t>1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37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733F952-ED51-1B48-AAC4-DE0B31330B62}" type="slidenum">
              <a:rPr lang="he-IL" altLang="en-US" sz="1100">
                <a:latin typeface="Times New Roman" charset="0"/>
              </a:rPr>
              <a:pPr/>
              <a:t>2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84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ECDFC4-5B74-D34A-8B36-236FBE04E568}" type="slidenum">
              <a:rPr lang="en-US" altLang="en-US" sz="1100">
                <a:latin typeface="Times New Roman" charset="0"/>
              </a:rPr>
              <a:pPr/>
              <a:t>3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424363"/>
            <a:ext cx="5160963" cy="4198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55" tIns="43978" rIns="87955" bIns="43978"/>
          <a:lstStyle/>
          <a:p>
            <a:pPr eaLnBrk="1" hangingPunct="1"/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3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EC5F66A-A841-1C46-BA2B-09C0200F6C36}" type="slidenum">
              <a:rPr lang="en-US" altLang="en-US" sz="1100">
                <a:latin typeface="Times New Roman" charset="0"/>
              </a:rPr>
              <a:pPr/>
              <a:t>4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424363"/>
            <a:ext cx="5160963" cy="4198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55" tIns="43978" rIns="87955" bIns="43978"/>
          <a:lstStyle/>
          <a:p>
            <a:pPr eaLnBrk="1" hangingPunct="1"/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79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C439948-17E1-8C4A-BDEF-6EA8857C94D6}" type="slidenum">
              <a:rPr lang="en-US" altLang="en-US" sz="1100">
                <a:latin typeface="Times New Roman" charset="0"/>
              </a:rPr>
              <a:pPr/>
              <a:t>5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424363"/>
            <a:ext cx="5160963" cy="4198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55" tIns="43978" rIns="87955" bIns="43978"/>
          <a:lstStyle/>
          <a:p>
            <a:pPr eaLnBrk="1" hangingPunct="1"/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81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C439948-17E1-8C4A-BDEF-6EA8857C94D6}" type="slidenum">
              <a:rPr lang="en-US" altLang="en-US" sz="1100">
                <a:latin typeface="Times New Roman" charset="0"/>
              </a:rPr>
              <a:pPr/>
              <a:t>6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424363"/>
            <a:ext cx="5160963" cy="4198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55" tIns="43978" rIns="87955" bIns="43978"/>
          <a:lstStyle/>
          <a:p>
            <a:pPr eaLnBrk="1" hangingPunct="1"/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17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2429782-EB58-E94A-A00C-90D4C878350A}" type="slidenum">
              <a:rPr lang="en-US" altLang="en-US" sz="1100">
                <a:latin typeface="Times New Roman" charset="0"/>
              </a:rPr>
              <a:pPr/>
              <a:t>7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424363"/>
            <a:ext cx="5160963" cy="4198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55" tIns="43978" rIns="87955" bIns="43978"/>
          <a:lstStyle/>
          <a:p>
            <a:pPr eaLnBrk="1" hangingPunct="1"/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51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5F448E5-F4E2-154F-8DE4-B1BCCD151645}" type="slidenum">
              <a:rPr lang="en-US" altLang="en-US" sz="1100">
                <a:latin typeface="Times New Roman" charset="0"/>
              </a:rPr>
              <a:pPr/>
              <a:t>8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424363"/>
            <a:ext cx="5160963" cy="4198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55" tIns="43978" rIns="87955" bIns="43978"/>
          <a:lstStyle/>
          <a:p>
            <a:pPr eaLnBrk="1" hangingPunct="1"/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9132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FEA70B-8D85-6A4D-B11F-0F05121ECE58}" type="slidenum">
              <a:rPr lang="en-US" altLang="en-US" sz="1100">
                <a:latin typeface="Times New Roman" charset="0"/>
              </a:rPr>
              <a:pPr/>
              <a:t>9</a:t>
            </a:fld>
            <a:endParaRPr lang="en-US" altLang="en-US" sz="11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424363"/>
            <a:ext cx="5160963" cy="4198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55" tIns="43978" rIns="87955" bIns="43978"/>
          <a:lstStyle/>
          <a:p>
            <a:pPr eaLnBrk="1" hangingPunct="1"/>
            <a:endParaRPr lang="en-US" alt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66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4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14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667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100000"/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>
              <a:buClr>
                <a:schemeClr val="tx1"/>
              </a:buClr>
              <a:buSzPct val="100000"/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>
              <a:buClr>
                <a:schemeClr val="tx1"/>
              </a:buClr>
              <a:buSzPct val="100000"/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>
              <a:buClr>
                <a:schemeClr val="tx1"/>
              </a:buClr>
              <a:buSzPct val="100000"/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>
              <a:buClr>
                <a:schemeClr val="tx1"/>
              </a:buClr>
              <a:buSzPct val="100000"/>
              <a:buFont typeface="Arial" charset="0"/>
              <a:buChar char="•"/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05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94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58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39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76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8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2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2A60C-721E-4848-8A23-92D38D331F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629399"/>
            <a:ext cx="8610600" cy="17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IDC Herzliya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, 2020,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lecture 8-1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65000"/>
        <a:buFont typeface="Wingdings" charset="2"/>
        <a:buChar char="n"/>
        <a:defRPr>
          <a:solidFill>
            <a:schemeClr val="tx1"/>
          </a:solidFill>
          <a:latin typeface="Arial" charset="0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65000"/>
        <a:buFont typeface="Wingdings" charset="2"/>
        <a:buChar char="l"/>
        <a:defRPr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65000"/>
        <a:buFont typeface="Wingdings" charset="2"/>
        <a:buChar char="q"/>
        <a:defRPr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65000"/>
        <a:buFont typeface="Wingdings" charset="2"/>
        <a:buChar char="n"/>
        <a:defRPr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65000"/>
        <a:buFont typeface="Wingdings" charset="2"/>
        <a:buChar char="n"/>
        <a:defRPr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87338" y="762000"/>
            <a:ext cx="845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 marL="450850" indent="-450850"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spcAft>
                <a:spcPct val="20000"/>
              </a:spcAft>
              <a:buClr>
                <a:schemeClr val="tx1"/>
              </a:buClr>
              <a:buSzPct val="100000"/>
              <a:buFont typeface="Wingdings" charset="2"/>
              <a:buNone/>
            </a:pPr>
            <a:r>
              <a:rPr lang="en-US" altLang="en-US" sz="1800" u="sng" dirty="0">
                <a:latin typeface="Times New Roman" charset="0"/>
              </a:rPr>
              <a:t>Task:</a:t>
            </a:r>
            <a:r>
              <a:rPr lang="en-US" altLang="en-US" sz="1800" dirty="0">
                <a:latin typeface="Times New Roman" charset="0"/>
              </a:rPr>
              <a:t> Convert an integer value to a string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charset="2"/>
              <a:buNone/>
            </a:pPr>
            <a:r>
              <a:rPr lang="en-US" altLang="en-US" sz="1800" u="sng" dirty="0">
                <a:latin typeface="Times New Roman" charset="0"/>
              </a:rPr>
              <a:t>Example: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200" dirty="0" err="1">
                <a:latin typeface="Consolas" charset="0"/>
              </a:rPr>
              <a:t>intToString</a:t>
            </a:r>
            <a:r>
              <a:rPr lang="en-US" altLang="en-US" sz="1200" dirty="0">
                <a:latin typeface="Consolas" charset="0"/>
              </a:rPr>
              <a:t>(5137)</a:t>
            </a:r>
            <a:r>
              <a:rPr lang="en-US" altLang="en-US" sz="1600" dirty="0">
                <a:latin typeface="Times New Roman" charset="0"/>
              </a:rPr>
              <a:t> should return the string </a:t>
            </a:r>
            <a:r>
              <a:rPr lang="en-US" altLang="en-US" sz="1200" dirty="0">
                <a:latin typeface="Consolas" charset="0"/>
              </a:rPr>
              <a:t>"5137"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charset="2"/>
              <a:buNone/>
            </a:pPr>
            <a:r>
              <a:rPr lang="en-US" altLang="en-US" sz="1800" u="sng" dirty="0">
                <a:latin typeface="Times New Roman" charset="0"/>
              </a:rPr>
              <a:t>Insight:</a:t>
            </a:r>
            <a:r>
              <a:rPr lang="en-US" altLang="en-US" sz="1800" dirty="0">
                <a:latin typeface="Times New Roman" charset="0"/>
              </a:rPr>
              <a:t>  </a:t>
            </a:r>
            <a:r>
              <a:rPr lang="en-US" altLang="en-US" sz="1200" dirty="0" err="1">
                <a:latin typeface="Consolas" charset="0"/>
              </a:rPr>
              <a:t>intToString</a:t>
            </a:r>
            <a:r>
              <a:rPr lang="en-US" altLang="en-US" sz="1200" dirty="0">
                <a:latin typeface="Consolas" charset="0"/>
              </a:rPr>
              <a:t>(5137)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400" dirty="0">
                <a:latin typeface="Consolas" charset="0"/>
              </a:rPr>
              <a:t>=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200" dirty="0" err="1">
                <a:latin typeface="Consolas" charset="0"/>
              </a:rPr>
              <a:t>intToString</a:t>
            </a:r>
            <a:r>
              <a:rPr lang="en-US" altLang="en-US" sz="1200" dirty="0">
                <a:latin typeface="Consolas" charset="0"/>
              </a:rPr>
              <a:t>(513)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+</a:t>
            </a:r>
            <a:r>
              <a:rPr lang="en-US" altLang="en-US" sz="18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"7"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toString:</a:t>
            </a:r>
            <a:r>
              <a:rPr lang="en-US" dirty="0">
                <a:latin typeface="+mj-lt"/>
                <a:cs typeface="+mj-cs"/>
              </a:rPr>
              <a:t> </a:t>
            </a:r>
            <a:r>
              <a:rPr lang="en-US" sz="2000" dirty="0">
                <a:latin typeface="+mj-lt"/>
                <a:cs typeface="+mj-cs"/>
              </a:rPr>
              <a:t>converting an integer value into a String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0038" y="2819400"/>
            <a:ext cx="54229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Wingdings" charset="2"/>
              <a:buNone/>
              <a:defRPr/>
            </a:pPr>
            <a:r>
              <a:rPr lang="en-US" altLang="en-US" sz="1800" u="sng" dirty="0">
                <a:latin typeface="Times New Roman" charset="0"/>
              </a:rPr>
              <a:t>Recursive algorithm for </a:t>
            </a:r>
            <a:r>
              <a:rPr lang="en-US" altLang="en-US" sz="1200" u="sng" dirty="0">
                <a:latin typeface="Consolas" charset="0"/>
                <a:ea typeface="Consolas" charset="0"/>
                <a:cs typeface="Consolas" charset="0"/>
              </a:rPr>
              <a:t>toString(x)</a:t>
            </a:r>
            <a:r>
              <a:rPr lang="en-US" altLang="en-US" sz="1800" u="sng" dirty="0">
                <a:latin typeface="Times New Roman" charset="0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</a:rPr>
              <a:t>Base case: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</a:rPr>
              <a:t>if 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&lt;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10</a:t>
            </a:r>
            <a:r>
              <a:rPr lang="en-US" altLang="en-US" sz="1600" dirty="0">
                <a:latin typeface="Times New Roman" charset="0"/>
              </a:rPr>
              <a:t> return the string </a:t>
            </a:r>
            <a:r>
              <a:rPr lang="en-US" altLang="en-US" sz="1200" dirty="0">
                <a:latin typeface="Consolas" charset="0"/>
              </a:rPr>
              <a:t>""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+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600" dirty="0">
                <a:latin typeface="Times New Roman" charset="0"/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</a:rPr>
              <a:t>Reduction: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  <a:ea typeface="Times New Roman" charset="0"/>
                <a:cs typeface="Times New Roman" charset="0"/>
              </a:rPr>
              <a:t>(we arrive here if 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600" dirty="0">
                <a:latin typeface="Times New Roman" charset="0"/>
              </a:rPr>
              <a:t> has </a:t>
            </a:r>
            <a:r>
              <a:rPr lang="en-US" altLang="en-US" sz="1600" i="1" dirty="0">
                <a:latin typeface="Times New Roman" charset="0"/>
              </a:rPr>
              <a:t>n </a:t>
            </a:r>
            <a:r>
              <a:rPr lang="en-US" altLang="en-US" sz="1600" dirty="0">
                <a:latin typeface="Times New Roman" charset="0"/>
              </a:rPr>
              <a:t>&gt; 1 digits</a:t>
            </a:r>
            <a:r>
              <a:rPr lang="en-US" altLang="en-US" sz="1600" dirty="0">
                <a:latin typeface="Times New Roman" charset="0"/>
                <a:sym typeface="Wingdings"/>
              </a:rPr>
              <a:t>)</a:t>
            </a:r>
            <a:endParaRPr lang="en-US" altLang="en-US" sz="1600" dirty="0">
              <a:latin typeface="Times New Roman" charset="0"/>
            </a:endParaRP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</a:rPr>
              <a:t>return the string </a:t>
            </a:r>
            <a:r>
              <a:rPr lang="en-US" altLang="en-US" sz="1200" dirty="0">
                <a:latin typeface="Consolas" charset="0"/>
              </a:rPr>
              <a:t>toString</a:t>
            </a:r>
            <a:r>
              <a:rPr lang="en-US" altLang="en-US" sz="1400" dirty="0">
                <a:latin typeface="Consolas" charset="0"/>
              </a:rPr>
              <a:t>(</a:t>
            </a:r>
            <a:r>
              <a:rPr lang="en-US" altLang="en-US" sz="1400" dirty="0">
                <a:latin typeface="Times New Roman" charset="0"/>
              </a:rPr>
              <a:t>first </a:t>
            </a:r>
            <a:r>
              <a:rPr lang="en-US" altLang="en-US" sz="1400" i="1" dirty="0">
                <a:latin typeface="Times New Roman" charset="0"/>
              </a:rPr>
              <a:t>n</a:t>
            </a:r>
            <a:r>
              <a:rPr lang="en-US" altLang="en-US" sz="1400" dirty="0">
                <a:latin typeface="Times New Roman" charset="0"/>
              </a:rPr>
              <a:t>-1 digits of 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400" dirty="0">
                <a:latin typeface="Times New Roman" charset="0"/>
              </a:rPr>
              <a:t>) </a:t>
            </a:r>
            <a:r>
              <a:rPr lang="en-US" altLang="en-US" sz="1400" dirty="0">
                <a:latin typeface="Consolas" charset="0"/>
              </a:rPr>
              <a:t>+</a:t>
            </a:r>
            <a:r>
              <a:rPr lang="en-US" altLang="en-US" sz="1400" dirty="0">
                <a:latin typeface="Times New Roman" charset="0"/>
              </a:rPr>
              <a:t> lastDigitOf(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400" dirty="0">
                <a:latin typeface="Times New Roman" charset="0"/>
              </a:rPr>
              <a:t>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616D01C-6CB3-6D44-BF67-9748CF15A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5257800"/>
            <a:ext cx="1714500" cy="381000"/>
          </a:xfrm>
          <a:prstGeom prst="wedgeRoundRectCallout">
            <a:avLst>
              <a:gd name="adj1" fmla="val -19931"/>
              <a:gd name="adj2" fmla="val -107979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algn="ctr">
              <a:spcBef>
                <a:spcPts val="600"/>
              </a:spcBef>
              <a:buClr>
                <a:schemeClr val="tx1"/>
              </a:buClr>
              <a:defRPr/>
            </a:pPr>
            <a:r>
              <a: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5812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0"/>
          <p:cNvSpPr>
            <a:spLocks noChangeArrowheads="1"/>
          </p:cNvSpPr>
          <p:nvPr/>
        </p:nvSpPr>
        <p:spPr bwMode="auto">
          <a:xfrm>
            <a:off x="4343400" y="990600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>
              <a:spcBef>
                <a:spcPct val="350000"/>
              </a:spcBef>
              <a:buSzPct val="85000"/>
              <a:buFont typeface="Wingdings" charset="2"/>
              <a:buNone/>
            </a:pPr>
            <a:r>
              <a:rPr lang="en-US" altLang="en-US" sz="1200" dirty="0">
                <a:latin typeface="Lucida Console" charset="0"/>
              </a:rPr>
              <a:t>toString(5137)</a:t>
            </a:r>
          </a:p>
        </p:txBody>
      </p:sp>
      <p:grpSp>
        <p:nvGrpSpPr>
          <p:cNvPr id="39938" name="Group 51"/>
          <p:cNvGrpSpPr>
            <a:grpSpLocks/>
          </p:cNvGrpSpPr>
          <p:nvPr/>
        </p:nvGrpSpPr>
        <p:grpSpPr bwMode="auto">
          <a:xfrm>
            <a:off x="4419600" y="1371600"/>
            <a:ext cx="2971800" cy="1143000"/>
            <a:chOff x="1008" y="1200"/>
            <a:chExt cx="1872" cy="720"/>
          </a:xfrm>
        </p:grpSpPr>
        <p:sp>
          <p:nvSpPr>
            <p:cNvPr id="39963" name="Rectangle 52"/>
            <p:cNvSpPr>
              <a:spLocks noChangeArrowheads="1"/>
            </p:cNvSpPr>
            <p:nvPr/>
          </p:nvSpPr>
          <p:spPr bwMode="auto">
            <a:xfrm>
              <a:off x="1152" y="1584"/>
              <a:ext cx="17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just">
                <a:spcBef>
                  <a:spcPct val="350000"/>
                </a:spcBef>
                <a:buSzPct val="85000"/>
                <a:buFont typeface="Wingdings" charset="2"/>
                <a:buNone/>
              </a:pPr>
              <a:r>
                <a:rPr lang="en-US" altLang="en-US" sz="1200" dirty="0">
                  <a:latin typeface="Lucida Console" charset="0"/>
                </a:rPr>
                <a:t>return toString(513) + 7</a:t>
              </a:r>
            </a:p>
          </p:txBody>
        </p:sp>
        <p:grpSp>
          <p:nvGrpSpPr>
            <p:cNvPr id="39964" name="Group 53"/>
            <p:cNvGrpSpPr>
              <a:grpSpLocks/>
            </p:cNvGrpSpPr>
            <p:nvPr/>
          </p:nvGrpSpPr>
          <p:grpSpPr bwMode="auto">
            <a:xfrm>
              <a:off x="1008" y="1200"/>
              <a:ext cx="240" cy="384"/>
              <a:chOff x="1200" y="672"/>
              <a:chExt cx="240" cy="384"/>
            </a:xfrm>
          </p:grpSpPr>
          <p:sp>
            <p:nvSpPr>
              <p:cNvPr id="39965" name="Line 54"/>
              <p:cNvSpPr>
                <a:spLocks noChangeShapeType="1"/>
              </p:cNvSpPr>
              <p:nvPr/>
            </p:nvSpPr>
            <p:spPr bwMode="auto">
              <a:xfrm flipV="1">
                <a:off x="1440" y="672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 type="triangle" w="med" len="med"/>
                <a:tailEnd type="none" w="lg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966" name="Oval 55"/>
              <p:cNvSpPr>
                <a:spLocks noChangeArrowheads="1"/>
              </p:cNvSpPr>
              <p:nvPr/>
            </p:nvSpPr>
            <p:spPr bwMode="auto">
              <a:xfrm>
                <a:off x="1200" y="816"/>
                <a:ext cx="144" cy="144"/>
              </a:xfrm>
              <a:prstGeom prst="ellipse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60000"/>
                  </a:spcBef>
                  <a:buClr>
                    <a:srgbClr val="006600"/>
                  </a:buClr>
                  <a:buSzPct val="65000"/>
                  <a:buFont typeface="Wingdings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6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l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00"/>
                  </a:buClr>
                  <a:buSzPct val="65000"/>
                  <a:buFont typeface="Wingdings" charset="2"/>
                  <a:buChar char="q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00"/>
                  </a:buClr>
                  <a:buSzPct val="65000"/>
                  <a:buFont typeface="Wingdings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00"/>
                  </a:buClr>
                  <a:buSzPct val="65000"/>
                  <a:buFont typeface="Wingdings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65000"/>
                  <a:buFont typeface="Wingdings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65000"/>
                  <a:buFont typeface="Wingdings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65000"/>
                  <a:buFont typeface="Wingdings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65000"/>
                  <a:buFont typeface="Wingdings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he-IL" altLang="en-US" sz="1400" dirty="0"/>
                  <a:t>א</a:t>
                </a:r>
                <a:endParaRPr lang="en-US" altLang="en-US" sz="1400" dirty="0"/>
              </a:p>
            </p:txBody>
          </p:sp>
        </p:grpSp>
      </p:grpSp>
      <p:grpSp>
        <p:nvGrpSpPr>
          <p:cNvPr id="39939" name="Group 56"/>
          <p:cNvGrpSpPr>
            <a:grpSpLocks/>
          </p:cNvGrpSpPr>
          <p:nvPr/>
        </p:nvGrpSpPr>
        <p:grpSpPr bwMode="auto">
          <a:xfrm>
            <a:off x="5029200" y="2362200"/>
            <a:ext cx="2819400" cy="1143000"/>
            <a:chOff x="1344" y="1824"/>
            <a:chExt cx="1776" cy="720"/>
          </a:xfrm>
        </p:grpSpPr>
        <p:sp>
          <p:nvSpPr>
            <p:cNvPr id="39960" name="Rectangle 57"/>
            <p:cNvSpPr>
              <a:spLocks noChangeArrowheads="1"/>
            </p:cNvSpPr>
            <p:nvPr/>
          </p:nvSpPr>
          <p:spPr bwMode="auto">
            <a:xfrm>
              <a:off x="1488" y="2208"/>
              <a:ext cx="16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/>
            <a:lstStyle>
              <a:lvl1pPr marL="342900" indent="-342900"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just">
                <a:spcBef>
                  <a:spcPct val="350000"/>
                </a:spcBef>
                <a:buSzPct val="85000"/>
                <a:buFont typeface="Wingdings" charset="2"/>
                <a:buNone/>
              </a:pPr>
              <a:r>
                <a:rPr lang="en-US" altLang="en-US" sz="1200" dirty="0">
                  <a:latin typeface="Lucida Console" charset="0"/>
                </a:rPr>
                <a:t>return toString(51) + 3</a:t>
              </a:r>
            </a:p>
          </p:txBody>
        </p:sp>
        <p:sp>
          <p:nvSpPr>
            <p:cNvPr id="39961" name="Line 58"/>
            <p:cNvSpPr>
              <a:spLocks noChangeShapeType="1"/>
            </p:cNvSpPr>
            <p:nvPr/>
          </p:nvSpPr>
          <p:spPr bwMode="auto">
            <a:xfrm flipV="1">
              <a:off x="1632" y="1824"/>
              <a:ext cx="0" cy="38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  <a:headEnd type="triangle" w="med" len="med"/>
              <a:tailEnd type="non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962" name="Oval 59"/>
            <p:cNvSpPr>
              <a:spLocks noChangeArrowheads="1"/>
            </p:cNvSpPr>
            <p:nvPr/>
          </p:nvSpPr>
          <p:spPr bwMode="auto">
            <a:xfrm>
              <a:off x="1344" y="1968"/>
              <a:ext cx="144" cy="144"/>
            </a:xfrm>
            <a:prstGeom prst="ellipse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1400" dirty="0"/>
                <a:t>ב</a:t>
              </a:r>
              <a:endParaRPr lang="en-US" altLang="en-US" sz="1400" dirty="0"/>
            </a:p>
          </p:txBody>
        </p:sp>
      </p:grpSp>
      <p:sp>
        <p:nvSpPr>
          <p:cNvPr id="39940" name="Rectangle 61"/>
          <p:cNvSpPr>
            <a:spLocks noChangeArrowheads="1"/>
          </p:cNvSpPr>
          <p:nvPr/>
        </p:nvSpPr>
        <p:spPr bwMode="auto">
          <a:xfrm>
            <a:off x="5791200" y="39624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>
              <a:spcBef>
                <a:spcPct val="350000"/>
              </a:spcBef>
              <a:buSzPct val="85000"/>
              <a:buFont typeface="Wingdings" charset="2"/>
              <a:buNone/>
            </a:pPr>
            <a:r>
              <a:rPr lang="en-US" altLang="en-US" sz="1200" dirty="0">
                <a:latin typeface="Lucida Console" charset="0"/>
              </a:rPr>
              <a:t>return toString(5) + 1  </a:t>
            </a:r>
          </a:p>
        </p:txBody>
      </p:sp>
      <p:sp>
        <p:nvSpPr>
          <p:cNvPr id="39941" name="Line 62"/>
          <p:cNvSpPr>
            <a:spLocks noChangeShapeType="1"/>
          </p:cNvSpPr>
          <p:nvPr/>
        </p:nvSpPr>
        <p:spPr bwMode="auto">
          <a:xfrm flipV="1">
            <a:off x="6019800" y="3352800"/>
            <a:ext cx="0" cy="609600"/>
          </a:xfrm>
          <a:prstGeom prst="line">
            <a:avLst/>
          </a:prstGeom>
          <a:noFill/>
          <a:ln w="25400">
            <a:solidFill>
              <a:srgbClr val="000080"/>
            </a:solidFill>
            <a:prstDash val="sysDot"/>
            <a:round/>
            <a:headEnd type="triangle" w="med" len="med"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2" name="Oval 63"/>
          <p:cNvSpPr>
            <a:spLocks noChangeArrowheads="1"/>
          </p:cNvSpPr>
          <p:nvPr/>
        </p:nvSpPr>
        <p:spPr bwMode="auto">
          <a:xfrm>
            <a:off x="5562600" y="3581400"/>
            <a:ext cx="228600" cy="228600"/>
          </a:xfrm>
          <a:prstGeom prst="ellipse">
            <a:avLst/>
          </a:prstGeom>
          <a:solidFill>
            <a:srgbClr val="FFDE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400" dirty="0"/>
              <a:t>ג</a:t>
            </a:r>
            <a:endParaRPr lang="en-US" altLang="en-US" sz="1400" dirty="0"/>
          </a:p>
        </p:txBody>
      </p:sp>
      <p:sp>
        <p:nvSpPr>
          <p:cNvPr id="39943" name="Line 65"/>
          <p:cNvSpPr>
            <a:spLocks noChangeShapeType="1"/>
          </p:cNvSpPr>
          <p:nvPr/>
        </p:nvSpPr>
        <p:spPr bwMode="auto">
          <a:xfrm flipV="1">
            <a:off x="6553200" y="3352800"/>
            <a:ext cx="0" cy="609600"/>
          </a:xfrm>
          <a:prstGeom prst="line">
            <a:avLst/>
          </a:prstGeom>
          <a:noFill/>
          <a:ln w="25400">
            <a:solidFill>
              <a:srgbClr val="660033"/>
            </a:solidFill>
            <a:prstDash val="sysDot"/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4" name="Oval 67"/>
          <p:cNvSpPr>
            <a:spLocks noChangeArrowheads="1"/>
          </p:cNvSpPr>
          <p:nvPr/>
        </p:nvSpPr>
        <p:spPr bwMode="auto">
          <a:xfrm>
            <a:off x="6858000" y="3581400"/>
            <a:ext cx="228600" cy="228600"/>
          </a:xfrm>
          <a:prstGeom prst="ellipse">
            <a:avLst/>
          </a:prstGeom>
          <a:solidFill>
            <a:srgbClr val="FFDE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400" dirty="0"/>
              <a:t>ו</a:t>
            </a:r>
            <a:endParaRPr lang="en-US" altLang="en-US" sz="1400" dirty="0"/>
          </a:p>
        </p:txBody>
      </p:sp>
      <p:sp>
        <p:nvSpPr>
          <p:cNvPr id="39945" name="Line 69"/>
          <p:cNvSpPr>
            <a:spLocks noChangeShapeType="1"/>
          </p:cNvSpPr>
          <p:nvPr/>
        </p:nvSpPr>
        <p:spPr bwMode="auto">
          <a:xfrm flipV="1">
            <a:off x="6019800" y="2362200"/>
            <a:ext cx="0" cy="609600"/>
          </a:xfrm>
          <a:prstGeom prst="line">
            <a:avLst/>
          </a:prstGeom>
          <a:noFill/>
          <a:ln w="25400">
            <a:solidFill>
              <a:srgbClr val="660033"/>
            </a:solidFill>
            <a:prstDash val="sysDot"/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6" name="Oval 71"/>
          <p:cNvSpPr>
            <a:spLocks noChangeArrowheads="1"/>
          </p:cNvSpPr>
          <p:nvPr/>
        </p:nvSpPr>
        <p:spPr bwMode="auto">
          <a:xfrm>
            <a:off x="6400800" y="2590800"/>
            <a:ext cx="228600" cy="228600"/>
          </a:xfrm>
          <a:prstGeom prst="ellipse">
            <a:avLst/>
          </a:prstGeom>
          <a:solidFill>
            <a:srgbClr val="FFDE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400" dirty="0"/>
              <a:t>ז</a:t>
            </a:r>
            <a:endParaRPr lang="en-US" altLang="en-US" sz="1400" dirty="0"/>
          </a:p>
        </p:txBody>
      </p:sp>
      <p:sp>
        <p:nvSpPr>
          <p:cNvPr id="39947" name="Line 73"/>
          <p:cNvSpPr>
            <a:spLocks noChangeShapeType="1"/>
          </p:cNvSpPr>
          <p:nvPr/>
        </p:nvSpPr>
        <p:spPr bwMode="auto">
          <a:xfrm flipV="1">
            <a:off x="5257800" y="1371600"/>
            <a:ext cx="0" cy="609600"/>
          </a:xfrm>
          <a:prstGeom prst="line">
            <a:avLst/>
          </a:prstGeom>
          <a:noFill/>
          <a:ln w="25400">
            <a:solidFill>
              <a:srgbClr val="660033"/>
            </a:solidFill>
            <a:prstDash val="sysDot"/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48" name="Oval 75"/>
          <p:cNvSpPr>
            <a:spLocks noChangeArrowheads="1"/>
          </p:cNvSpPr>
          <p:nvPr/>
        </p:nvSpPr>
        <p:spPr bwMode="auto">
          <a:xfrm>
            <a:off x="5715000" y="1600200"/>
            <a:ext cx="228600" cy="228600"/>
          </a:xfrm>
          <a:prstGeom prst="ellipse">
            <a:avLst/>
          </a:prstGeom>
          <a:solidFill>
            <a:srgbClr val="FFDE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400" dirty="0"/>
              <a:t>ח</a:t>
            </a:r>
            <a:endParaRPr lang="en-US" altLang="en-US" sz="1400" dirty="0"/>
          </a:p>
        </p:txBody>
      </p:sp>
      <p:sp>
        <p:nvSpPr>
          <p:cNvPr id="39949" name="Line 77"/>
          <p:cNvSpPr>
            <a:spLocks noChangeShapeType="1"/>
          </p:cNvSpPr>
          <p:nvPr/>
        </p:nvSpPr>
        <p:spPr bwMode="auto">
          <a:xfrm flipV="1">
            <a:off x="6553200" y="4343400"/>
            <a:ext cx="0" cy="609600"/>
          </a:xfrm>
          <a:prstGeom prst="line">
            <a:avLst/>
          </a:prstGeom>
          <a:noFill/>
          <a:ln w="25400">
            <a:solidFill>
              <a:srgbClr val="000080"/>
            </a:solidFill>
            <a:prstDash val="sysDot"/>
            <a:round/>
            <a:headEnd type="triangle" w="med" len="med"/>
            <a:tailEnd type="non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50" name="Oval 78"/>
          <p:cNvSpPr>
            <a:spLocks noChangeArrowheads="1"/>
          </p:cNvSpPr>
          <p:nvPr/>
        </p:nvSpPr>
        <p:spPr bwMode="auto">
          <a:xfrm>
            <a:off x="6096000" y="4572000"/>
            <a:ext cx="228600" cy="228600"/>
          </a:xfrm>
          <a:prstGeom prst="ellipse">
            <a:avLst/>
          </a:prstGeom>
          <a:solidFill>
            <a:srgbClr val="FFDE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400" dirty="0"/>
              <a:t>ד</a:t>
            </a:r>
            <a:endParaRPr lang="en-US" altLang="en-US" sz="1400" dirty="0"/>
          </a:p>
        </p:txBody>
      </p:sp>
      <p:sp>
        <p:nvSpPr>
          <p:cNvPr id="39951" name="Rectangle 79"/>
          <p:cNvSpPr>
            <a:spLocks noChangeArrowheads="1"/>
          </p:cNvSpPr>
          <p:nvPr/>
        </p:nvSpPr>
        <p:spPr bwMode="auto">
          <a:xfrm>
            <a:off x="6324600" y="4953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7600" tIns="46038" rIns="57600" bIns="46038" anchor="ctr"/>
          <a:lstStyle>
            <a:lvl1pPr marL="342900" indent="-342900"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>
              <a:spcBef>
                <a:spcPct val="350000"/>
              </a:spcBef>
              <a:buSzPct val="85000"/>
              <a:buFont typeface="Wingdings" charset="2"/>
              <a:buNone/>
            </a:pPr>
            <a:r>
              <a:rPr lang="en-US" altLang="en-US" sz="1200" dirty="0">
                <a:latin typeface="Lucida Console" charset="0"/>
              </a:rPr>
              <a:t>return </a:t>
            </a:r>
            <a:r>
              <a:rPr lang="en-US" altLang="en-US" sz="1200" dirty="0">
                <a:latin typeface="Consolas" charset="0"/>
              </a:rPr>
              <a:t>"5"</a:t>
            </a:r>
            <a:endParaRPr lang="en-US" altLang="en-US" sz="1200" dirty="0">
              <a:latin typeface="Lucida Console" charset="0"/>
            </a:endParaRPr>
          </a:p>
        </p:txBody>
      </p:sp>
      <p:sp>
        <p:nvSpPr>
          <p:cNvPr id="39952" name="Line 81"/>
          <p:cNvSpPr>
            <a:spLocks noChangeShapeType="1"/>
          </p:cNvSpPr>
          <p:nvPr/>
        </p:nvSpPr>
        <p:spPr bwMode="auto">
          <a:xfrm flipV="1">
            <a:off x="7296150" y="4352925"/>
            <a:ext cx="0" cy="609600"/>
          </a:xfrm>
          <a:prstGeom prst="line">
            <a:avLst/>
          </a:prstGeom>
          <a:noFill/>
          <a:ln w="25400">
            <a:solidFill>
              <a:srgbClr val="660033"/>
            </a:solidFill>
            <a:prstDash val="sysDot"/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53" name="Rectangle 82"/>
          <p:cNvSpPr>
            <a:spLocks noChangeArrowheads="1"/>
          </p:cNvSpPr>
          <p:nvPr/>
        </p:nvSpPr>
        <p:spPr bwMode="auto">
          <a:xfrm>
            <a:off x="6934200" y="4572000"/>
            <a:ext cx="533800" cy="2064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10800" rIns="92075" bIns="1080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Lucida Console" charset="0"/>
                <a:ea typeface="Courier New" charset="0"/>
                <a:cs typeface="Courier New" charset="0"/>
              </a:rPr>
              <a:t> </a:t>
            </a:r>
            <a:r>
              <a:rPr lang="en-US" altLang="en-US" sz="1200" dirty="0">
                <a:latin typeface="Consolas" charset="0"/>
              </a:rPr>
              <a:t>"5"</a:t>
            </a:r>
            <a:endParaRPr lang="en-US" altLang="en-US" sz="1200" dirty="0">
              <a:latin typeface="Lucida Console" charset="0"/>
              <a:ea typeface="Courier New" charset="0"/>
              <a:cs typeface="Courier New" charset="0"/>
            </a:endParaRPr>
          </a:p>
        </p:txBody>
      </p:sp>
      <p:sp>
        <p:nvSpPr>
          <p:cNvPr id="39954" name="Oval 83"/>
          <p:cNvSpPr>
            <a:spLocks noChangeArrowheads="1"/>
          </p:cNvSpPr>
          <p:nvPr/>
        </p:nvSpPr>
        <p:spPr bwMode="auto">
          <a:xfrm>
            <a:off x="7543800" y="4572000"/>
            <a:ext cx="228600" cy="228600"/>
          </a:xfrm>
          <a:prstGeom prst="ellipse">
            <a:avLst/>
          </a:prstGeom>
          <a:solidFill>
            <a:srgbClr val="FFDE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e-IL" altLang="en-US" sz="1400" dirty="0"/>
              <a:t>ה</a:t>
            </a:r>
            <a:endParaRPr lang="en-US" altLang="en-US" sz="1400" dirty="0"/>
          </a:p>
        </p:txBody>
      </p:sp>
      <p:sp>
        <p:nvSpPr>
          <p:cNvPr id="39955" name="Rectangle 82"/>
          <p:cNvSpPr>
            <a:spLocks noChangeArrowheads="1"/>
          </p:cNvSpPr>
          <p:nvPr/>
        </p:nvSpPr>
        <p:spPr bwMode="auto">
          <a:xfrm>
            <a:off x="6172200" y="3573463"/>
            <a:ext cx="618759" cy="2064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10800" rIns="92075" bIns="1080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Lucida Console" charset="0"/>
                <a:ea typeface="Courier New" charset="0"/>
                <a:cs typeface="Courier New" charset="0"/>
              </a:rPr>
              <a:t> </a:t>
            </a:r>
            <a:r>
              <a:rPr lang="en-US" altLang="en-US" sz="1200" dirty="0">
                <a:latin typeface="Consolas" charset="0"/>
              </a:rPr>
              <a:t>"51"</a:t>
            </a:r>
            <a:endParaRPr lang="en-US" altLang="en-US" sz="1200" dirty="0">
              <a:latin typeface="Lucida Console" charset="0"/>
              <a:ea typeface="Courier New" charset="0"/>
              <a:cs typeface="Courier New" charset="0"/>
            </a:endParaRPr>
          </a:p>
        </p:txBody>
      </p:sp>
      <p:sp>
        <p:nvSpPr>
          <p:cNvPr id="39956" name="Rectangle 82"/>
          <p:cNvSpPr>
            <a:spLocks noChangeArrowheads="1"/>
          </p:cNvSpPr>
          <p:nvPr/>
        </p:nvSpPr>
        <p:spPr bwMode="auto">
          <a:xfrm>
            <a:off x="5629275" y="2590800"/>
            <a:ext cx="703719" cy="2064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10800" rIns="92075" bIns="1080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Lucida Console" charset="0"/>
                <a:ea typeface="Courier New" charset="0"/>
                <a:cs typeface="Courier New" charset="0"/>
              </a:rPr>
              <a:t> </a:t>
            </a:r>
            <a:r>
              <a:rPr lang="en-US" altLang="en-US" sz="1200" dirty="0">
                <a:latin typeface="Consolas" charset="0"/>
              </a:rPr>
              <a:t>"513"</a:t>
            </a:r>
            <a:endParaRPr lang="en-US" altLang="en-US" sz="1200" dirty="0">
              <a:latin typeface="Lucida Console" charset="0"/>
              <a:ea typeface="Courier New" charset="0"/>
              <a:cs typeface="Courier New" charset="0"/>
            </a:endParaRPr>
          </a:p>
        </p:txBody>
      </p:sp>
      <p:sp>
        <p:nvSpPr>
          <p:cNvPr id="39957" name="Rectangle 82"/>
          <p:cNvSpPr>
            <a:spLocks noChangeArrowheads="1"/>
          </p:cNvSpPr>
          <p:nvPr/>
        </p:nvSpPr>
        <p:spPr bwMode="auto">
          <a:xfrm>
            <a:off x="4876800" y="1600200"/>
            <a:ext cx="838200" cy="2064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10800" rIns="92075" bIns="10800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nsolas" charset="0"/>
              </a:rPr>
              <a:t>"5137"</a:t>
            </a:r>
            <a:endParaRPr lang="en-US" altLang="en-US" sz="1200" dirty="0">
              <a:latin typeface="Lucida Console" charset="0"/>
              <a:ea typeface="Courier New" charset="0"/>
              <a:cs typeface="Courier New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toString:</a:t>
            </a:r>
            <a:r>
              <a:rPr lang="en-US" dirty="0">
                <a:latin typeface="+mj-lt"/>
                <a:cs typeface="+mj-cs"/>
              </a:rPr>
              <a:t> </a:t>
            </a:r>
            <a:r>
              <a:rPr lang="en-US" sz="2000" dirty="0">
                <a:latin typeface="+mj-lt"/>
                <a:cs typeface="+mj-cs"/>
              </a:rPr>
              <a:t>converting an integer value into a String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0038" y="2819400"/>
            <a:ext cx="54229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Wingdings" charset="2"/>
              <a:buNone/>
              <a:defRPr/>
            </a:pPr>
            <a:r>
              <a:rPr lang="en-US" altLang="en-US" sz="1800" u="sng" dirty="0">
                <a:latin typeface="Times New Roman" charset="0"/>
              </a:rPr>
              <a:t>Recursive algorithm for </a:t>
            </a:r>
            <a:r>
              <a:rPr lang="en-US" altLang="en-US" sz="1200" u="sng" dirty="0">
                <a:latin typeface="Consolas" charset="0"/>
                <a:ea typeface="Consolas" charset="0"/>
                <a:cs typeface="Consolas" charset="0"/>
              </a:rPr>
              <a:t>toString(x)</a:t>
            </a:r>
            <a:r>
              <a:rPr lang="en-US" altLang="en-US" sz="1800" u="sng" dirty="0">
                <a:latin typeface="Times New Roman" charset="0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</a:rPr>
              <a:t>Base case: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</a:rPr>
              <a:t>if 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&lt;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10</a:t>
            </a:r>
            <a:r>
              <a:rPr lang="en-US" altLang="en-US" sz="1600" dirty="0">
                <a:latin typeface="Times New Roman" charset="0"/>
              </a:rPr>
              <a:t> return the string </a:t>
            </a:r>
            <a:r>
              <a:rPr lang="en-US" altLang="en-US" sz="1200" dirty="0">
                <a:latin typeface="Consolas" charset="0"/>
              </a:rPr>
              <a:t>""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+</a:t>
            </a:r>
            <a:r>
              <a:rPr lang="en-US" altLang="en-US" sz="1600" dirty="0">
                <a:latin typeface="Times New Roman" charset="0"/>
              </a:rPr>
              <a:t> 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600" dirty="0">
                <a:latin typeface="Times New Roman" charset="0"/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</a:rPr>
              <a:t>Reduction: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  <a:ea typeface="Times New Roman" charset="0"/>
                <a:cs typeface="Times New Roman" charset="0"/>
              </a:rPr>
              <a:t>(we arrive here if 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600" dirty="0">
                <a:latin typeface="Times New Roman" charset="0"/>
              </a:rPr>
              <a:t> has </a:t>
            </a:r>
            <a:r>
              <a:rPr lang="en-US" altLang="en-US" sz="1600" i="1" dirty="0">
                <a:latin typeface="Times New Roman" charset="0"/>
              </a:rPr>
              <a:t>n </a:t>
            </a:r>
            <a:r>
              <a:rPr lang="en-US" altLang="en-US" sz="1600" dirty="0">
                <a:latin typeface="Times New Roman" charset="0"/>
              </a:rPr>
              <a:t>&gt; 1 digits</a:t>
            </a:r>
            <a:r>
              <a:rPr lang="en-US" altLang="en-US" sz="1600" dirty="0">
                <a:latin typeface="Times New Roman" charset="0"/>
                <a:sym typeface="Wingdings"/>
              </a:rPr>
              <a:t>)</a:t>
            </a:r>
            <a:endParaRPr lang="en-US" altLang="en-US" sz="1600" dirty="0">
              <a:latin typeface="Times New Roman" charset="0"/>
            </a:endParaRP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ct val="100000"/>
              <a:buFont typeface="Arial" charset="0"/>
              <a:buChar char="•"/>
              <a:defRPr/>
            </a:pPr>
            <a:r>
              <a:rPr lang="en-US" altLang="en-US" sz="1600" dirty="0">
                <a:latin typeface="Times New Roman" charset="0"/>
              </a:rPr>
              <a:t>return the string </a:t>
            </a:r>
            <a:r>
              <a:rPr lang="en-US" altLang="en-US" sz="1200" dirty="0">
                <a:latin typeface="Consolas" charset="0"/>
              </a:rPr>
              <a:t>toString</a:t>
            </a:r>
            <a:r>
              <a:rPr lang="en-US" altLang="en-US" sz="1400" dirty="0">
                <a:latin typeface="Consolas" charset="0"/>
              </a:rPr>
              <a:t>(</a:t>
            </a:r>
            <a:r>
              <a:rPr lang="en-US" altLang="en-US" sz="1400" dirty="0">
                <a:latin typeface="Times New Roman" charset="0"/>
              </a:rPr>
              <a:t>first </a:t>
            </a:r>
            <a:r>
              <a:rPr lang="en-US" altLang="en-US" sz="1400" i="1" dirty="0">
                <a:latin typeface="Times New Roman" charset="0"/>
              </a:rPr>
              <a:t>n</a:t>
            </a:r>
            <a:r>
              <a:rPr lang="en-US" altLang="en-US" sz="1400" dirty="0">
                <a:latin typeface="Times New Roman" charset="0"/>
              </a:rPr>
              <a:t>-1 digits of 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400" dirty="0">
                <a:latin typeface="Times New Roman" charset="0"/>
              </a:rPr>
              <a:t>) </a:t>
            </a:r>
            <a:r>
              <a:rPr lang="en-US" altLang="en-US" sz="1400" dirty="0">
                <a:latin typeface="Consolas" charset="0"/>
              </a:rPr>
              <a:t>+</a:t>
            </a:r>
            <a:r>
              <a:rPr lang="en-US" altLang="en-US" sz="1400" dirty="0">
                <a:latin typeface="Times New Roman" charset="0"/>
              </a:rPr>
              <a:t> lastDigitOf(</a:t>
            </a:r>
            <a:r>
              <a:rPr lang="en-US" altLang="en-US" sz="1200" dirty="0">
                <a:latin typeface="Consolas" charset="0"/>
              </a:rPr>
              <a:t>x</a:t>
            </a:r>
            <a:r>
              <a:rPr lang="en-US" altLang="en-US" sz="1400" dirty="0">
                <a:latin typeface="Times New Roman" charset="0"/>
              </a:rPr>
              <a:t>)</a:t>
            </a:r>
          </a:p>
        </p:txBody>
      </p:sp>
      <p:sp>
        <p:nvSpPr>
          <p:cNvPr id="32" name="Rounded Rectangular Callout 31"/>
          <p:cNvSpPr>
            <a:spLocks noChangeArrowheads="1"/>
          </p:cNvSpPr>
          <p:nvPr/>
        </p:nvSpPr>
        <p:spPr bwMode="auto">
          <a:xfrm>
            <a:off x="533400" y="5516880"/>
            <a:ext cx="2362200" cy="426720"/>
          </a:xfrm>
          <a:prstGeom prst="wedgeRoundRectCallout">
            <a:avLst>
              <a:gd name="adj1" fmla="val -22502"/>
              <a:gd name="adj2" fmla="val -38188"/>
              <a:gd name="adj3" fmla="val 16667"/>
            </a:avLst>
          </a:prstGeom>
          <a:solidFill>
            <a:srgbClr val="FFE4C9"/>
          </a:solidFill>
          <a:ln>
            <a:noFill/>
          </a:ln>
          <a:effectLst/>
        </p:spPr>
        <p:txBody>
          <a:bodyPr tIns="46800" anchor="ctr"/>
          <a:lstStyle/>
          <a:p>
            <a:pPr marL="0" lvl="1" algn="ctr">
              <a:spcBef>
                <a:spcPts val="600"/>
              </a:spcBef>
              <a:buClr>
                <a:schemeClr val="tx1"/>
              </a:buClr>
              <a:defRPr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Actual code: homework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A3CB809B-AA8F-244D-8234-C94D447C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5257800"/>
            <a:ext cx="1714500" cy="381000"/>
          </a:xfrm>
          <a:prstGeom prst="wedgeRoundRectCallout">
            <a:avLst>
              <a:gd name="adj1" fmla="val -19931"/>
              <a:gd name="adj2" fmla="val -107979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algn="ctr">
              <a:spcBef>
                <a:spcPts val="600"/>
              </a:spcBef>
              <a:buClr>
                <a:schemeClr val="tx1"/>
              </a:buClr>
              <a:defRPr/>
            </a:pPr>
            <a:r>
              <a:rPr lang="en-US" sz="1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6413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752475"/>
            <a:ext cx="48641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4494213"/>
            <a:ext cx="7712075" cy="1593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65000"/>
              <a:buFont typeface="Wingdings" charset="0"/>
              <a:buChar char="n"/>
              <a:defRPr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l"/>
              <a:defRPr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0"/>
              <a:buChar char="q"/>
              <a:defRPr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0"/>
              <a:buChar char="n"/>
              <a:defRPr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0"/>
              <a:buChar char="n"/>
              <a:defRPr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2000" u="sng" dirty="0">
                <a:latin typeface="Times New Roman"/>
                <a:cs typeface="Times New Roman"/>
              </a:rPr>
              <a:t>Fractal drawing logic</a:t>
            </a:r>
          </a:p>
          <a:p>
            <a:pPr marL="273050" indent="-273050">
              <a:lnSpc>
                <a:spcPct val="9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  <a:defRPr/>
            </a:pPr>
            <a:r>
              <a:rPr lang="en-US" sz="2000" dirty="0">
                <a:latin typeface="Times New Roman"/>
                <a:cs typeface="Times New Roman"/>
              </a:rPr>
              <a:t>Describe some simple drawing rule</a:t>
            </a:r>
          </a:p>
          <a:p>
            <a:pPr marL="273050" indent="-273050">
              <a:lnSpc>
                <a:spcPct val="9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  <a:defRPr/>
            </a:pPr>
            <a:r>
              <a:rPr lang="en-US" sz="2000" dirty="0">
                <a:latin typeface="Times New Roman"/>
                <a:cs typeface="Times New Roman"/>
              </a:rPr>
              <a:t>Apply the rule recursively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73050" indent="-273050">
              <a:lnSpc>
                <a:spcPct val="9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  <a:defRPr/>
            </a:pPr>
            <a:r>
              <a:rPr lang="en-US" sz="2000" dirty="0">
                <a:latin typeface="Times New Roman"/>
                <a:cs typeface="Times New Roman"/>
              </a:rPr>
              <a:t>Example: </a:t>
            </a:r>
            <a:r>
              <a:rPr lang="en-US" sz="2000" i="1" dirty="0">
                <a:latin typeface="Times New Roman"/>
                <a:cs typeface="Times New Roman"/>
              </a:rPr>
              <a:t>Koch curve</a:t>
            </a:r>
          </a:p>
          <a:p>
            <a:pPr marL="273050" indent="-273050">
              <a:lnSpc>
                <a:spcPct val="90000"/>
              </a:lnSpc>
              <a:spcBef>
                <a:spcPts val="1200"/>
              </a:spcBef>
              <a:buClr>
                <a:schemeClr val="bg1"/>
              </a:buClr>
              <a:buSzPct val="100000"/>
              <a:buFont typeface="Arial"/>
              <a:buChar char="•"/>
              <a:defRPr/>
            </a:pPr>
            <a:r>
              <a:rPr lang="en-US" sz="2000" dirty="0">
                <a:latin typeface="Times New Roman"/>
                <a:cs typeface="Times New Roman"/>
              </a:rPr>
              <a:t>(the contour of the snowflakes is constructed using a Koch curve).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86038" y="1411288"/>
            <a:ext cx="3970337" cy="2124075"/>
            <a:chOff x="2585745" y="1652199"/>
            <a:chExt cx="3971217" cy="2123819"/>
          </a:xfrm>
        </p:grpSpPr>
        <p:sp>
          <p:nvSpPr>
            <p:cNvPr id="77829" name="Rectangle 4"/>
            <p:cNvSpPr>
              <a:spLocks noChangeArrowheads="1"/>
            </p:cNvSpPr>
            <p:nvPr/>
          </p:nvSpPr>
          <p:spPr bwMode="auto">
            <a:xfrm>
              <a:off x="2590248" y="1743984"/>
              <a:ext cx="7223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400" i="1" dirty="0">
                  <a:latin typeface="Times New Roman" charset="0"/>
                </a:rPr>
                <a:t>n</a:t>
              </a:r>
              <a:r>
                <a:rPr lang="en-US" altLang="en-US" sz="1400" dirty="0">
                  <a:latin typeface="Times New Roman" charset="0"/>
                </a:rPr>
                <a:t> = 1</a:t>
              </a:r>
            </a:p>
          </p:txBody>
        </p:sp>
        <p:sp>
          <p:nvSpPr>
            <p:cNvPr id="77830" name="Rectangle 5"/>
            <p:cNvSpPr>
              <a:spLocks noChangeArrowheads="1"/>
            </p:cNvSpPr>
            <p:nvPr/>
          </p:nvSpPr>
          <p:spPr bwMode="auto">
            <a:xfrm>
              <a:off x="4207998" y="1680331"/>
              <a:ext cx="7223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400" i="1" dirty="0">
                  <a:latin typeface="Times New Roman" charset="0"/>
                </a:rPr>
                <a:t>n</a:t>
              </a:r>
              <a:r>
                <a:rPr lang="en-US" altLang="en-US" sz="1400" dirty="0">
                  <a:latin typeface="Times New Roman" charset="0"/>
                </a:rPr>
                <a:t> = 2</a:t>
              </a:r>
            </a:p>
          </p:txBody>
        </p:sp>
        <p:sp>
          <p:nvSpPr>
            <p:cNvPr id="77831" name="Rectangle 6"/>
            <p:cNvSpPr>
              <a:spLocks noChangeArrowheads="1"/>
            </p:cNvSpPr>
            <p:nvPr/>
          </p:nvSpPr>
          <p:spPr bwMode="auto">
            <a:xfrm>
              <a:off x="5834630" y="1652199"/>
              <a:ext cx="7223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400" i="1" dirty="0">
                  <a:latin typeface="Times New Roman" charset="0"/>
                </a:rPr>
                <a:t>n</a:t>
              </a:r>
              <a:r>
                <a:rPr lang="en-US" altLang="en-US" sz="1400" dirty="0">
                  <a:latin typeface="Times New Roman" charset="0"/>
                </a:rPr>
                <a:t> = 3</a:t>
              </a:r>
            </a:p>
          </p:txBody>
        </p:sp>
        <p:sp>
          <p:nvSpPr>
            <p:cNvPr id="77832" name="Rectangle 7"/>
            <p:cNvSpPr>
              <a:spLocks noChangeArrowheads="1"/>
            </p:cNvSpPr>
            <p:nvPr/>
          </p:nvSpPr>
          <p:spPr bwMode="auto">
            <a:xfrm>
              <a:off x="2585745" y="3468241"/>
              <a:ext cx="7223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400" i="1" dirty="0">
                  <a:latin typeface="Times New Roman" charset="0"/>
                </a:rPr>
                <a:t>n</a:t>
              </a:r>
              <a:r>
                <a:rPr lang="en-US" altLang="en-US" sz="1400" dirty="0">
                  <a:latin typeface="Times New Roman" charset="0"/>
                </a:rPr>
                <a:t> = 4</a:t>
              </a:r>
            </a:p>
          </p:txBody>
        </p:sp>
        <p:sp>
          <p:nvSpPr>
            <p:cNvPr id="77833" name="Rectangle 8"/>
            <p:cNvSpPr>
              <a:spLocks noChangeArrowheads="1"/>
            </p:cNvSpPr>
            <p:nvPr/>
          </p:nvSpPr>
          <p:spPr bwMode="auto">
            <a:xfrm>
              <a:off x="4203495" y="3404588"/>
              <a:ext cx="7223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400" i="1" dirty="0">
                  <a:latin typeface="Times New Roman" charset="0"/>
                </a:rPr>
                <a:t>n</a:t>
              </a:r>
              <a:r>
                <a:rPr lang="en-US" altLang="en-US" sz="1400" dirty="0">
                  <a:latin typeface="Times New Roman" charset="0"/>
                </a:rPr>
                <a:t> = 5</a:t>
              </a:r>
            </a:p>
          </p:txBody>
        </p:sp>
        <p:sp>
          <p:nvSpPr>
            <p:cNvPr id="77834" name="Rectangle 9"/>
            <p:cNvSpPr>
              <a:spLocks noChangeArrowheads="1"/>
            </p:cNvSpPr>
            <p:nvPr/>
          </p:nvSpPr>
          <p:spPr bwMode="auto">
            <a:xfrm>
              <a:off x="5830127" y="3376456"/>
              <a:ext cx="7223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400" i="1" dirty="0">
                  <a:latin typeface="Times New Roman" charset="0"/>
                </a:rPr>
                <a:t>n</a:t>
              </a:r>
              <a:r>
                <a:rPr lang="en-US" altLang="en-US" sz="1400" dirty="0">
                  <a:latin typeface="Times New Roman" charset="0"/>
                </a:rPr>
                <a:t> = 6</a:t>
              </a:r>
            </a:p>
          </p:txBody>
        </p:sp>
      </p:grpSp>
      <p:sp>
        <p:nvSpPr>
          <p:cNvPr id="77828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Snowflakes</a:t>
            </a:r>
          </a:p>
        </p:txBody>
      </p:sp>
    </p:spTree>
    <p:extLst>
      <p:ext uri="{BB962C8B-B14F-4D97-AF65-F5344CB8AC3E}">
        <p14:creationId xmlns:p14="http://schemas.microsoft.com/office/powerpoint/2010/main" val="173792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Box 41"/>
          <p:cNvSpPr txBox="1">
            <a:spLocks noChangeArrowheads="1"/>
          </p:cNvSpPr>
          <p:nvPr/>
        </p:nvSpPr>
        <p:spPr bwMode="auto">
          <a:xfrm>
            <a:off x="-2276475" y="25622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5725" y="739775"/>
            <a:ext cx="2119313" cy="2562225"/>
            <a:chOff x="85840" y="739691"/>
            <a:chExt cx="2119770" cy="256222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09" y="1072741"/>
              <a:ext cx="2064201" cy="222917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sx="100999" sy="100999" algn="tl" rotWithShape="0">
                <a:srgbClr val="000000">
                  <a:alpha val="42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897" name="Rectangle 10"/>
            <p:cNvSpPr>
              <a:spLocks noChangeArrowheads="1"/>
            </p:cNvSpPr>
            <p:nvPr/>
          </p:nvSpPr>
          <p:spPr bwMode="auto">
            <a:xfrm>
              <a:off x="85840" y="739691"/>
              <a:ext cx="16052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Consolas" charset="0"/>
                </a:rPr>
                <a:t>% java Test 1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422525" y="760413"/>
            <a:ext cx="2079625" cy="2524125"/>
            <a:chOff x="2422029" y="760706"/>
            <a:chExt cx="2080409" cy="252367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821" y="1072740"/>
              <a:ext cx="2036617" cy="2211639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sx="100999" sy="100999" algn="tl" rotWithShape="0">
                <a:srgbClr val="000000">
                  <a:alpha val="42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895" name="Rectangle 10"/>
            <p:cNvSpPr>
              <a:spLocks noChangeArrowheads="1"/>
            </p:cNvSpPr>
            <p:nvPr/>
          </p:nvSpPr>
          <p:spPr bwMode="auto">
            <a:xfrm>
              <a:off x="2422029" y="760706"/>
              <a:ext cx="16052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Consolas" charset="0"/>
                </a:rPr>
                <a:t>% java Test 2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67263" y="769938"/>
            <a:ext cx="2019300" cy="2514600"/>
            <a:chOff x="4766569" y="769466"/>
            <a:chExt cx="2019845" cy="2514913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569" y="1083064"/>
              <a:ext cx="2019845" cy="220131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sx="100999" sy="100999" algn="tl" rotWithShape="0">
                <a:srgbClr val="000000">
                  <a:alpha val="42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4766569" y="769466"/>
              <a:ext cx="16052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Consolas" charset="0"/>
                </a:rPr>
                <a:t>% java Test 3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934200" y="766763"/>
            <a:ext cx="2082800" cy="2517775"/>
            <a:chOff x="6934189" y="767278"/>
            <a:chExt cx="2083402" cy="251710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929" y="1072740"/>
              <a:ext cx="2028662" cy="2211639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sx="100999" sy="100999" algn="tl" rotWithShape="0">
                <a:srgbClr val="000000">
                  <a:alpha val="42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891" name="Rectangle 10"/>
            <p:cNvSpPr>
              <a:spLocks noChangeArrowheads="1"/>
            </p:cNvSpPr>
            <p:nvPr/>
          </p:nvSpPr>
          <p:spPr bwMode="auto">
            <a:xfrm>
              <a:off x="6934189" y="767278"/>
              <a:ext cx="16052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Consolas" charset="0"/>
                </a:rPr>
                <a:t>% java Test 4</a:t>
              </a:r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573088" y="3571875"/>
            <a:ext cx="4945062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2075" tIns="46038" rIns="92075" bIns="46038"/>
          <a:lstStyle>
            <a:lvl1pPr>
              <a:spcBef>
                <a:spcPct val="60000"/>
              </a:spcBef>
              <a:buClr>
                <a:srgbClr val="0066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q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65000"/>
              <a:buFont typeface="Wingdings" charset="2"/>
              <a:buChar char="n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u="sng" dirty="0">
                <a:solidFill>
                  <a:srgbClr val="000000"/>
                </a:solidFill>
                <a:latin typeface="Times New Roman" charset="0"/>
              </a:rPr>
              <a:t>Drawing a Koch curve between points p1 and p2: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charset="0"/>
              </a:rPr>
              <a:t>1. divide the line (p1,p2) into three equal segments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charset="0"/>
              </a:rPr>
              <a:t>2. compute points a, b, c (equilateral triangle)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charset="0"/>
              </a:rPr>
              <a:t>3. remove (a,b)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charset="0"/>
              </a:rPr>
              <a:t>4. draw (a,c) and (b,c)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charset="0"/>
              </a:rPr>
              <a:t>draw a Koch curve between p1 and a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charset="0"/>
              </a:rPr>
              <a:t>draw a Koch curve between a and c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charset="0"/>
              </a:rPr>
              <a:t>draw a Koch curve between c and b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charset="0"/>
              </a:rPr>
              <a:t>draw a Koch curve between b and p2</a:t>
            </a:r>
          </a:p>
          <a:p>
            <a:pPr>
              <a:spcBef>
                <a:spcPts val="600"/>
              </a:spcBef>
              <a:buFont typeface="Wingdings" charset="2"/>
              <a:buNone/>
            </a:pPr>
            <a:endParaRPr lang="en-US" altLang="en-US" dirty="0">
              <a:solidFill>
                <a:srgbClr val="000000"/>
              </a:solidFill>
              <a:latin typeface="Times New Roman" charset="0"/>
            </a:endParaRPr>
          </a:p>
          <a:p>
            <a:pPr>
              <a:spcBef>
                <a:spcPts val="600"/>
              </a:spcBef>
              <a:buFont typeface="Wingdings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charset="0"/>
              </a:rPr>
              <a:t>  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charset="0"/>
              </a:rPr>
              <a:t>. . .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charset="2"/>
              <a:buNone/>
            </a:pPr>
            <a:endParaRPr lang="en-US" altLang="en-US" dirty="0">
              <a:latin typeface="Times New Roman" charset="0"/>
            </a:endParaRP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127625" y="4719638"/>
            <a:ext cx="2679700" cy="1395412"/>
            <a:chOff x="715768" y="4216423"/>
            <a:chExt cx="2679882" cy="1395057"/>
          </a:xfrm>
        </p:grpSpPr>
        <p:sp>
          <p:nvSpPr>
            <p:cNvPr id="79881" name="TextBox 60"/>
            <p:cNvSpPr txBox="1">
              <a:spLocks noChangeArrowheads="1"/>
            </p:cNvSpPr>
            <p:nvPr/>
          </p:nvSpPr>
          <p:spPr bwMode="auto">
            <a:xfrm>
              <a:off x="715768" y="5261965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800000"/>
                  </a:solidFill>
                  <a:latin typeface="Times New Roman" charset="0"/>
                </a:rPr>
                <a:t>p1</a:t>
              </a:r>
            </a:p>
          </p:txBody>
        </p:sp>
        <p:cxnSp>
          <p:nvCxnSpPr>
            <p:cNvPr id="79882" name="Straight Connector 61"/>
            <p:cNvCxnSpPr>
              <a:cxnSpLocks noChangeShapeType="1"/>
            </p:cNvCxnSpPr>
            <p:nvPr/>
          </p:nvCxnSpPr>
          <p:spPr bwMode="auto">
            <a:xfrm flipH="1">
              <a:off x="864862" y="5224323"/>
              <a:ext cx="711595" cy="0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83" name="Straight Connector 62"/>
            <p:cNvCxnSpPr>
              <a:cxnSpLocks noChangeShapeType="1"/>
            </p:cNvCxnSpPr>
            <p:nvPr/>
          </p:nvCxnSpPr>
          <p:spPr bwMode="auto">
            <a:xfrm flipH="1">
              <a:off x="2397529" y="5224323"/>
              <a:ext cx="689700" cy="0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84" name="Straight Connector 63"/>
            <p:cNvCxnSpPr>
              <a:cxnSpLocks noChangeShapeType="1"/>
            </p:cNvCxnSpPr>
            <p:nvPr/>
          </p:nvCxnSpPr>
          <p:spPr bwMode="auto">
            <a:xfrm flipH="1">
              <a:off x="1576459" y="4620357"/>
              <a:ext cx="426956" cy="593922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85" name="Straight Connector 64"/>
            <p:cNvCxnSpPr>
              <a:cxnSpLocks noChangeShapeType="1"/>
            </p:cNvCxnSpPr>
            <p:nvPr/>
          </p:nvCxnSpPr>
          <p:spPr bwMode="auto">
            <a:xfrm>
              <a:off x="2003415" y="4620357"/>
              <a:ext cx="394114" cy="593922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886" name="TextBox 65"/>
            <p:cNvSpPr txBox="1">
              <a:spLocks noChangeArrowheads="1"/>
            </p:cNvSpPr>
            <p:nvPr/>
          </p:nvSpPr>
          <p:spPr bwMode="auto">
            <a:xfrm>
              <a:off x="2932080" y="5272926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800000"/>
                  </a:solidFill>
                  <a:latin typeface="Times New Roman" charset="0"/>
                </a:rPr>
                <a:t>p2</a:t>
              </a:r>
            </a:p>
          </p:txBody>
        </p:sp>
        <p:sp>
          <p:nvSpPr>
            <p:cNvPr id="79887" name="TextBox 66"/>
            <p:cNvSpPr txBox="1">
              <a:spLocks noChangeArrowheads="1"/>
            </p:cNvSpPr>
            <p:nvPr/>
          </p:nvSpPr>
          <p:spPr bwMode="auto">
            <a:xfrm>
              <a:off x="1410362" y="5261977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 New Roman" charset="0"/>
                </a:rPr>
                <a:t>a</a:t>
              </a:r>
            </a:p>
          </p:txBody>
        </p:sp>
        <p:sp>
          <p:nvSpPr>
            <p:cNvPr id="79888" name="TextBox 67"/>
            <p:cNvSpPr txBox="1">
              <a:spLocks noChangeArrowheads="1"/>
            </p:cNvSpPr>
            <p:nvPr/>
          </p:nvSpPr>
          <p:spPr bwMode="auto">
            <a:xfrm>
              <a:off x="2275224" y="5264096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 New Roman" charset="0"/>
                </a:rPr>
                <a:t>b</a:t>
              </a:r>
            </a:p>
          </p:txBody>
        </p:sp>
        <p:sp>
          <p:nvSpPr>
            <p:cNvPr id="79889" name="TextBox 68"/>
            <p:cNvSpPr txBox="1">
              <a:spLocks noChangeArrowheads="1"/>
            </p:cNvSpPr>
            <p:nvPr/>
          </p:nvSpPr>
          <p:spPr bwMode="auto">
            <a:xfrm>
              <a:off x="1866394" y="4216423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 New Roman" charset="0"/>
                </a:rPr>
                <a:t>c</a:t>
              </a:r>
            </a:p>
          </p:txBody>
        </p:sp>
      </p:grpSp>
      <p:sp>
        <p:nvSpPr>
          <p:cNvPr id="798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Koch curve</a:t>
            </a:r>
          </a:p>
        </p:txBody>
      </p:sp>
    </p:spTree>
    <p:extLst>
      <p:ext uri="{BB962C8B-B14F-4D97-AF65-F5344CB8AC3E}">
        <p14:creationId xmlns:p14="http://schemas.microsoft.com/office/powerpoint/2010/main" val="378776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606425" y="809625"/>
            <a:ext cx="7494588" cy="55911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// import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std.StdDraw;</a:t>
            </a:r>
          </a:p>
          <a:p>
            <a:pPr>
              <a:defRPr/>
            </a:pPr>
            <a:endParaRPr lang="en-US" altLang="en-US" sz="1200" dirty="0">
              <a:solidFill>
                <a:srgbClr val="000000"/>
              </a:solidFill>
              <a:latin typeface="Consolas" charset="0"/>
              <a:ea typeface="Monaco" charset="0"/>
              <a:cs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4F76CB"/>
                </a:solidFill>
                <a:latin typeface="Consolas" charset="0"/>
                <a:ea typeface="Monaco" charset="0"/>
                <a:cs typeface="Consolas" charset="0"/>
              </a:rPr>
              <a:t>/** Represents a 2D point. */</a:t>
            </a:r>
            <a:endParaRPr lang="en-US" altLang="en-US" sz="1200" dirty="0">
              <a:solidFill>
                <a:srgbClr val="000000"/>
              </a:solidFill>
              <a:latin typeface="Consolas" charset="0"/>
              <a:ea typeface="Monaco" charset="0"/>
              <a:cs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Point {</a:t>
            </a:r>
          </a:p>
          <a:p>
            <a:pPr>
              <a:defRPr/>
            </a:pPr>
            <a:endParaRPr lang="en-US" altLang="en-US" sz="1200" dirty="0">
              <a:solidFill>
                <a:srgbClr val="000000"/>
              </a:solidFill>
              <a:latin typeface="Consolas" charset="0"/>
              <a:ea typeface="Monaco" charset="0"/>
              <a:cs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</a:p>
        </p:txBody>
      </p:sp>
      <p:sp>
        <p:nvSpPr>
          <p:cNvPr id="8192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Point class</a:t>
            </a:r>
            <a:r>
              <a:rPr lang="en-US" altLang="en-US" sz="1800" dirty="0"/>
              <a:t> (revisited)</a:t>
            </a:r>
            <a:endParaRPr lang="en-US" alt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75B3556-031F-7446-B1B0-97B1C05C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28912"/>
            <a:ext cx="5334000" cy="1385888"/>
          </a:xfrm>
          <a:prstGeom prst="wedgeRoundRectCallout">
            <a:avLst>
              <a:gd name="adj1" fmla="val -6205"/>
              <a:gd name="adj2" fmla="val 39287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of the last problem in this lecture uses object-oriented programming (OOP).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We’ll return to this problem after we learn OOP.</a:t>
            </a:r>
          </a:p>
        </p:txBody>
      </p:sp>
    </p:spTree>
    <p:extLst>
      <p:ext uri="{BB962C8B-B14F-4D97-AF65-F5344CB8AC3E}">
        <p14:creationId xmlns:p14="http://schemas.microsoft.com/office/powerpoint/2010/main" val="263706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606425" y="809625"/>
            <a:ext cx="7494588" cy="55911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// import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std.StdDraw;</a:t>
            </a:r>
          </a:p>
          <a:p>
            <a:pPr>
              <a:defRPr/>
            </a:pPr>
            <a:endParaRPr lang="en-US" altLang="en-US" sz="1200" dirty="0">
              <a:solidFill>
                <a:srgbClr val="000000"/>
              </a:solidFill>
              <a:latin typeface="Consolas" charset="0"/>
              <a:ea typeface="Monaco" charset="0"/>
              <a:cs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4F76CB"/>
                </a:solidFill>
                <a:latin typeface="Consolas" charset="0"/>
                <a:ea typeface="Monaco" charset="0"/>
                <a:cs typeface="Consolas" charset="0"/>
              </a:rPr>
              <a:t>/** Represents a 2D point. */</a:t>
            </a:r>
            <a:endParaRPr lang="en-US" altLang="en-US" sz="1200" dirty="0">
              <a:solidFill>
                <a:srgbClr val="000000"/>
              </a:solidFill>
              <a:latin typeface="Consolas" charset="0"/>
              <a:ea typeface="Monaco" charset="0"/>
              <a:cs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Point {</a:t>
            </a:r>
          </a:p>
          <a:p>
            <a:pPr>
              <a:defRPr/>
            </a:pPr>
            <a:endParaRPr lang="en-US" altLang="en-US" sz="1200" dirty="0">
              <a:solidFill>
                <a:srgbClr val="000000"/>
              </a:solidFill>
              <a:latin typeface="Consolas" charset="0"/>
              <a:ea typeface="Monaco" charset="0"/>
              <a:cs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private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;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private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;</a:t>
            </a:r>
          </a:p>
          <a:p>
            <a:pPr>
              <a:defRPr/>
            </a:pPr>
            <a:endParaRPr lang="en-US" altLang="en-US" sz="1200" dirty="0">
              <a:solidFill>
                <a:srgbClr val="000000"/>
              </a:solidFill>
              <a:latin typeface="Consolas" charset="0"/>
              <a:ea typeface="Monaco" charset="0"/>
              <a:cs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4F76CB"/>
                </a:solidFill>
                <a:latin typeface="Consolas" charset="0"/>
                <a:ea typeface="Monaco" charset="0"/>
                <a:cs typeface="Consolas" charset="0"/>
              </a:rPr>
              <a:t>   /** Constructs a point. */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	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Point(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,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) {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  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this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.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= 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;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  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this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.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= 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;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}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	</a:t>
            </a:r>
          </a:p>
          <a:p>
            <a:pPr>
              <a:defRPr/>
            </a:pPr>
            <a:r>
              <a:rPr lang="en-US" altLang="en-US" sz="1200" dirty="0">
                <a:solidFill>
                  <a:srgbClr val="4F76CB"/>
                </a:solidFill>
                <a:latin typeface="Consolas" charset="0"/>
                <a:ea typeface="Monaco" charset="0"/>
                <a:cs typeface="Consolas" charset="0"/>
              </a:rPr>
              <a:t>   /** Accessors */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</a:p>
          <a:p>
            <a:pPr>
              <a:defRPr/>
            </a:pP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   public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x() {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; }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y() {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; }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	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  <a:r>
              <a:rPr lang="en-US" altLang="en-US" sz="1200" dirty="0">
                <a:solidFill>
                  <a:srgbClr val="4F76CB"/>
                </a:solidFill>
                <a:latin typeface="Consolas" charset="0"/>
                <a:ea typeface="Monaco" charset="0"/>
                <a:cs typeface="Consolas" charset="0"/>
              </a:rPr>
              <a:t>/** Draws a line between this point with the other one, using the given color. */</a:t>
            </a:r>
            <a:endParaRPr lang="en-US" altLang="en-US" sz="1200" dirty="0">
              <a:solidFill>
                <a:srgbClr val="000000"/>
              </a:solidFill>
              <a:latin typeface="Consolas" charset="0"/>
              <a:ea typeface="Monaco" charset="0"/>
              <a:cs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drawLine(Point 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other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, Color 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color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) {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   StdDraw.setPenColor(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color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);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   StdDraw.line(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, 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, 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other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.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x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, 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other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.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y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);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}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	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  <a:r>
              <a:rPr lang="en-US" altLang="en-US" sz="1200" dirty="0">
                <a:solidFill>
                  <a:srgbClr val="4F76CB"/>
                </a:solidFill>
                <a:latin typeface="Consolas" charset="0"/>
                <a:ea typeface="Monaco" charset="0"/>
                <a:cs typeface="Consolas" charset="0"/>
              </a:rPr>
              <a:t>/** Draws a line between this point with the other one, using black color. */</a:t>
            </a:r>
            <a:endParaRPr lang="en-US" altLang="en-US" sz="1200" dirty="0">
              <a:solidFill>
                <a:srgbClr val="000000"/>
              </a:solidFill>
              <a:latin typeface="Consolas" charset="0"/>
              <a:ea typeface="Monaco" charset="0"/>
              <a:cs typeface="Consolas" charset="0"/>
            </a:endParaRP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</a:t>
            </a:r>
            <a:r>
              <a:rPr lang="en-US" altLang="en-US" sz="1200" dirty="0">
                <a:solidFill>
                  <a:srgbClr val="931968"/>
                </a:solidFill>
                <a:latin typeface="Consolas" charset="0"/>
                <a:ea typeface="Monaco" charset="0"/>
                <a:cs typeface="Consolas" charset="0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drawLine(Point 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other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) {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   drawLine(</a:t>
            </a:r>
            <a:r>
              <a:rPr lang="en-US" altLang="en-US" sz="1200" dirty="0">
                <a:solidFill>
                  <a:srgbClr val="7E504F"/>
                </a:solidFill>
                <a:latin typeface="Consolas" charset="0"/>
                <a:ea typeface="Monaco" charset="0"/>
                <a:cs typeface="Consolas" charset="0"/>
              </a:rPr>
              <a:t>other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, StdDraw.</a:t>
            </a:r>
            <a:r>
              <a:rPr lang="en-US" altLang="en-US" sz="1200" dirty="0">
                <a:solidFill>
                  <a:srgbClr val="0226CC"/>
                </a:solidFill>
                <a:latin typeface="Consolas" charset="0"/>
                <a:ea typeface="Monaco" charset="0"/>
                <a:cs typeface="Consolas" charset="0"/>
              </a:rPr>
              <a:t>BLACK</a:t>
            </a: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);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   }</a:t>
            </a:r>
          </a:p>
          <a:p>
            <a:pPr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nsolas" charset="0"/>
                <a:ea typeface="Monaco" charset="0"/>
                <a:cs typeface="Consolas" charset="0"/>
              </a:rPr>
              <a:t>}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638800" y="990600"/>
            <a:ext cx="3289300" cy="1752600"/>
          </a:xfrm>
          <a:prstGeom prst="wedgeRoundRectCallout">
            <a:avLst>
              <a:gd name="adj1" fmla="val -76079"/>
              <a:gd name="adj2" fmla="val 106972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53975"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as the Point class,</a:t>
            </a:r>
          </a:p>
          <a:p>
            <a:pPr marL="53975"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that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drawLine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can take a color parameter</a:t>
            </a:r>
          </a:p>
          <a:p>
            <a:pPr marL="53975" lvl="1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StdDraw.BLACK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StdDraw.WHITE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StdDraw.RED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8192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Point class</a:t>
            </a:r>
            <a:r>
              <a:rPr lang="en-US" altLang="en-US" sz="1800" dirty="0"/>
              <a:t> (revisited)</a:t>
            </a:r>
          </a:p>
        </p:txBody>
      </p:sp>
    </p:spTree>
    <p:extLst>
      <p:ext uri="{BB962C8B-B14F-4D97-AF65-F5344CB8AC3E}">
        <p14:creationId xmlns:p14="http://schemas.microsoft.com/office/powerpoint/2010/main" val="387603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606425" y="809625"/>
            <a:ext cx="7494588" cy="5857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22400" rIns="165600" bIns="75600"/>
          <a:lstStyle/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test() {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// Draws a Koch curve from (0.0,0.5) to (1.0,0.5)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latin typeface="Consolas"/>
                <a:ea typeface="Monaco"/>
                <a:cs typeface="Consolas"/>
              </a:rPr>
              <a:t>kochCurve((new Point(0.0,0.5)), (new Point(1.0,0.5)), 2);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640"/>
              </a:lnSpc>
              <a:defRPr/>
            </a:pP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</p:txBody>
      </p:sp>
      <p:grpSp>
        <p:nvGrpSpPr>
          <p:cNvPr id="83970" name="Group 3"/>
          <p:cNvGrpSpPr>
            <a:grpSpLocks/>
          </p:cNvGrpSpPr>
          <p:nvPr/>
        </p:nvGrpSpPr>
        <p:grpSpPr bwMode="auto">
          <a:xfrm>
            <a:off x="5127625" y="4983163"/>
            <a:ext cx="2679700" cy="1395412"/>
            <a:chOff x="715768" y="4216423"/>
            <a:chExt cx="2679882" cy="1395057"/>
          </a:xfrm>
        </p:grpSpPr>
        <p:sp>
          <p:nvSpPr>
            <p:cNvPr id="83972" name="TextBox 4"/>
            <p:cNvSpPr txBox="1">
              <a:spLocks noChangeArrowheads="1"/>
            </p:cNvSpPr>
            <p:nvPr/>
          </p:nvSpPr>
          <p:spPr bwMode="auto">
            <a:xfrm>
              <a:off x="715768" y="5261965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800000"/>
                  </a:solidFill>
                  <a:latin typeface="Times New Roman" charset="0"/>
                </a:rPr>
                <a:t>p1</a:t>
              </a:r>
            </a:p>
          </p:txBody>
        </p:sp>
        <p:cxnSp>
          <p:nvCxnSpPr>
            <p:cNvPr id="83973" name="Straight Connector 5"/>
            <p:cNvCxnSpPr>
              <a:cxnSpLocks noChangeShapeType="1"/>
            </p:cNvCxnSpPr>
            <p:nvPr/>
          </p:nvCxnSpPr>
          <p:spPr bwMode="auto">
            <a:xfrm flipH="1">
              <a:off x="864862" y="5224323"/>
              <a:ext cx="711595" cy="0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74" name="Straight Connector 6"/>
            <p:cNvCxnSpPr>
              <a:cxnSpLocks noChangeShapeType="1"/>
            </p:cNvCxnSpPr>
            <p:nvPr/>
          </p:nvCxnSpPr>
          <p:spPr bwMode="auto">
            <a:xfrm flipH="1">
              <a:off x="2397529" y="5224323"/>
              <a:ext cx="689700" cy="0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75" name="Straight Connector 7"/>
            <p:cNvCxnSpPr>
              <a:cxnSpLocks noChangeShapeType="1"/>
            </p:cNvCxnSpPr>
            <p:nvPr/>
          </p:nvCxnSpPr>
          <p:spPr bwMode="auto">
            <a:xfrm flipH="1">
              <a:off x="1576459" y="4620357"/>
              <a:ext cx="426956" cy="593922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76" name="Straight Connector 8"/>
            <p:cNvCxnSpPr>
              <a:cxnSpLocks noChangeShapeType="1"/>
            </p:cNvCxnSpPr>
            <p:nvPr/>
          </p:nvCxnSpPr>
          <p:spPr bwMode="auto">
            <a:xfrm>
              <a:off x="2003415" y="4620357"/>
              <a:ext cx="394114" cy="593922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77" name="TextBox 9"/>
            <p:cNvSpPr txBox="1">
              <a:spLocks noChangeArrowheads="1"/>
            </p:cNvSpPr>
            <p:nvPr/>
          </p:nvSpPr>
          <p:spPr bwMode="auto">
            <a:xfrm>
              <a:off x="2932080" y="5272926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800000"/>
                  </a:solidFill>
                  <a:latin typeface="Times New Roman" charset="0"/>
                </a:rPr>
                <a:t>p2</a:t>
              </a:r>
            </a:p>
          </p:txBody>
        </p:sp>
        <p:sp>
          <p:nvSpPr>
            <p:cNvPr id="83978" name="TextBox 10"/>
            <p:cNvSpPr txBox="1">
              <a:spLocks noChangeArrowheads="1"/>
            </p:cNvSpPr>
            <p:nvPr/>
          </p:nvSpPr>
          <p:spPr bwMode="auto">
            <a:xfrm>
              <a:off x="1410362" y="5261977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 New Roman" charset="0"/>
                </a:rPr>
                <a:t>a</a:t>
              </a:r>
            </a:p>
          </p:txBody>
        </p:sp>
        <p:sp>
          <p:nvSpPr>
            <p:cNvPr id="83979" name="TextBox 11"/>
            <p:cNvSpPr txBox="1">
              <a:spLocks noChangeArrowheads="1"/>
            </p:cNvSpPr>
            <p:nvPr/>
          </p:nvSpPr>
          <p:spPr bwMode="auto">
            <a:xfrm>
              <a:off x="2275224" y="5264096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 New Roman" charset="0"/>
                </a:rPr>
                <a:t>b</a:t>
              </a:r>
            </a:p>
          </p:txBody>
        </p:sp>
        <p:sp>
          <p:nvSpPr>
            <p:cNvPr id="83980" name="TextBox 13"/>
            <p:cNvSpPr txBox="1">
              <a:spLocks noChangeArrowheads="1"/>
            </p:cNvSpPr>
            <p:nvPr/>
          </p:nvSpPr>
          <p:spPr bwMode="auto">
            <a:xfrm>
              <a:off x="1866394" y="4216423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 New Roman" charset="0"/>
                </a:rPr>
                <a:t>c</a:t>
              </a:r>
            </a:p>
          </p:txBody>
        </p:sp>
      </p:grpSp>
      <p:sp>
        <p:nvSpPr>
          <p:cNvPr id="839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Koch curve</a:t>
            </a:r>
          </a:p>
        </p:txBody>
      </p:sp>
    </p:spTree>
    <p:extLst>
      <p:ext uri="{BB962C8B-B14F-4D97-AF65-F5344CB8AC3E}">
        <p14:creationId xmlns:p14="http://schemas.microsoft.com/office/powerpoint/2010/main" val="35159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606425" y="809625"/>
            <a:ext cx="7494588" cy="5857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22400" rIns="165600" bIns="75600"/>
          <a:lstStyle/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test() {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// Draws a Koch curve from (0.0,0.5) to (1.0,0.5)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latin typeface="Consolas"/>
                <a:ea typeface="Monaco"/>
                <a:cs typeface="Consolas"/>
              </a:rPr>
              <a:t>kochCurve((new Point(0.0,0.5)), (new Point(1.0,0.5)), 2);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640"/>
              </a:lnSpc>
              <a:defRPr/>
            </a:pP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kochCurve(Point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Draws a line segment between p1 and p2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.drawLine(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&gt; 0) {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Computes points a, b, c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Point(((2 *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.x()) / 3),((2 *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.y()) / 3));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Point(((2 *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.x()) / 3),((2 *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.y()) / 3));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(Math.sqrt(3) / 2.0) * (1.0 / 3.0);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Point((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*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 -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.y()) +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.x()) / 2),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	   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*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 -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.x()) +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.y()) / 2));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Removes the middle segment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.drawLine(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,StdDraw.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WHITE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Draws the two edges of the equilateral triangle 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.drawLine(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.drawLine(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Repeat the procedure on each one of the 4 segments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kochCurve(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-1);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kochCurve(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-1);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kochCurve(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-1);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kochCurve(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-1);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</p:txBody>
      </p:sp>
      <p:grpSp>
        <p:nvGrpSpPr>
          <p:cNvPr id="86018" name="Group 3"/>
          <p:cNvGrpSpPr>
            <a:grpSpLocks/>
          </p:cNvGrpSpPr>
          <p:nvPr/>
        </p:nvGrpSpPr>
        <p:grpSpPr bwMode="auto">
          <a:xfrm>
            <a:off x="5127625" y="4983163"/>
            <a:ext cx="2679700" cy="1395412"/>
            <a:chOff x="715768" y="4216423"/>
            <a:chExt cx="2679882" cy="1395057"/>
          </a:xfrm>
        </p:grpSpPr>
        <p:sp>
          <p:nvSpPr>
            <p:cNvPr id="86020" name="TextBox 4"/>
            <p:cNvSpPr txBox="1">
              <a:spLocks noChangeArrowheads="1"/>
            </p:cNvSpPr>
            <p:nvPr/>
          </p:nvSpPr>
          <p:spPr bwMode="auto">
            <a:xfrm>
              <a:off x="715768" y="5261965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ts val="180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800000"/>
                  </a:solidFill>
                  <a:latin typeface="Times New Roman" charset="0"/>
                </a:rPr>
                <a:t>p1</a:t>
              </a:r>
            </a:p>
          </p:txBody>
        </p:sp>
        <p:cxnSp>
          <p:nvCxnSpPr>
            <p:cNvPr id="86021" name="Straight Connector 5"/>
            <p:cNvCxnSpPr>
              <a:cxnSpLocks noChangeShapeType="1"/>
            </p:cNvCxnSpPr>
            <p:nvPr/>
          </p:nvCxnSpPr>
          <p:spPr bwMode="auto">
            <a:xfrm flipH="1">
              <a:off x="864862" y="5224323"/>
              <a:ext cx="711595" cy="0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22" name="Straight Connector 6"/>
            <p:cNvCxnSpPr>
              <a:cxnSpLocks noChangeShapeType="1"/>
            </p:cNvCxnSpPr>
            <p:nvPr/>
          </p:nvCxnSpPr>
          <p:spPr bwMode="auto">
            <a:xfrm flipH="1">
              <a:off x="2397529" y="5224323"/>
              <a:ext cx="689700" cy="0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23" name="Straight Connector 7"/>
            <p:cNvCxnSpPr>
              <a:cxnSpLocks noChangeShapeType="1"/>
            </p:cNvCxnSpPr>
            <p:nvPr/>
          </p:nvCxnSpPr>
          <p:spPr bwMode="auto">
            <a:xfrm flipH="1">
              <a:off x="1576459" y="4620357"/>
              <a:ext cx="426956" cy="593922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24" name="Straight Connector 8"/>
            <p:cNvCxnSpPr>
              <a:cxnSpLocks noChangeShapeType="1"/>
            </p:cNvCxnSpPr>
            <p:nvPr/>
          </p:nvCxnSpPr>
          <p:spPr bwMode="auto">
            <a:xfrm>
              <a:off x="2003415" y="4620357"/>
              <a:ext cx="394114" cy="593922"/>
            </a:xfrm>
            <a:prstGeom prst="line">
              <a:avLst/>
            </a:prstGeom>
            <a:noFill/>
            <a:ln w="9525">
              <a:solidFill>
                <a:srgbClr val="00009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025" name="TextBox 9"/>
            <p:cNvSpPr txBox="1">
              <a:spLocks noChangeArrowheads="1"/>
            </p:cNvSpPr>
            <p:nvPr/>
          </p:nvSpPr>
          <p:spPr bwMode="auto">
            <a:xfrm>
              <a:off x="2932080" y="5272926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800000"/>
                  </a:solidFill>
                  <a:latin typeface="Times New Roman" charset="0"/>
                </a:rPr>
                <a:t>p2</a:t>
              </a:r>
            </a:p>
          </p:txBody>
        </p:sp>
        <p:sp>
          <p:nvSpPr>
            <p:cNvPr id="86026" name="TextBox 10"/>
            <p:cNvSpPr txBox="1">
              <a:spLocks noChangeArrowheads="1"/>
            </p:cNvSpPr>
            <p:nvPr/>
          </p:nvSpPr>
          <p:spPr bwMode="auto">
            <a:xfrm>
              <a:off x="1410362" y="5261977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 New Roman" charset="0"/>
                </a:rPr>
                <a:t>a</a:t>
              </a:r>
            </a:p>
          </p:txBody>
        </p:sp>
        <p:sp>
          <p:nvSpPr>
            <p:cNvPr id="86027" name="TextBox 11"/>
            <p:cNvSpPr txBox="1">
              <a:spLocks noChangeArrowheads="1"/>
            </p:cNvSpPr>
            <p:nvPr/>
          </p:nvSpPr>
          <p:spPr bwMode="auto">
            <a:xfrm>
              <a:off x="2275224" y="5264096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 New Roman" charset="0"/>
                </a:rPr>
                <a:t>b</a:t>
              </a:r>
            </a:p>
          </p:txBody>
        </p:sp>
        <p:sp>
          <p:nvSpPr>
            <p:cNvPr id="86028" name="TextBox 13"/>
            <p:cNvSpPr txBox="1">
              <a:spLocks noChangeArrowheads="1"/>
            </p:cNvSpPr>
            <p:nvPr/>
          </p:nvSpPr>
          <p:spPr bwMode="auto">
            <a:xfrm>
              <a:off x="1866394" y="4216423"/>
              <a:ext cx="463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60000"/>
                </a:spcBef>
                <a:buClr>
                  <a:srgbClr val="0066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60000"/>
                </a:spcBef>
                <a:buClr>
                  <a:srgbClr val="000099"/>
                </a:buClr>
                <a:buSzPct val="65000"/>
                <a:buFont typeface="Wingdings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q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65000"/>
                <a:buFont typeface="Wingdings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 New Roman" charset="0"/>
                </a:rPr>
                <a:t>c</a:t>
              </a:r>
            </a:p>
          </p:txBody>
        </p:sp>
      </p:grpSp>
      <p:sp>
        <p:nvSpPr>
          <p:cNvPr id="860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Koch curve</a:t>
            </a:r>
          </a:p>
        </p:txBody>
      </p:sp>
    </p:spTree>
    <p:extLst>
      <p:ext uri="{BB962C8B-B14F-4D97-AF65-F5344CB8AC3E}">
        <p14:creationId xmlns:p14="http://schemas.microsoft.com/office/powerpoint/2010/main" val="1159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606425" y="809625"/>
            <a:ext cx="7494588" cy="585787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22400" rIns="165600" bIns="75600"/>
          <a:lstStyle/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test() {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// Draws a Koch curve from (0.0,0.5) to (1.0,0.5)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latin typeface="Consolas"/>
                <a:ea typeface="Monaco"/>
                <a:cs typeface="Consolas"/>
              </a:rPr>
              <a:t>kochCurve((new Point(0.0,0.5)), (new Point(1.0,0.5)), 4);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640"/>
              </a:lnSpc>
              <a:defRPr/>
            </a:pP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kochCurve(Point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Draws a line segment between p1 and p2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.drawLine(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&gt; 0) {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Computes points a, b, c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Point(((2 *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.x()) / 3),((2 *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.y()) / 3));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Point(((2 *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.x()) / 3),((2 *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.y()) / 3));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(Math.sqrt(3) / 2.0) * (1.0 / 3.0);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Point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Point((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*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 -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.y()) +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.x()) / 2),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	   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h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*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 -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.x()) + 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 +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.y()) / 2));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Removes the middle segment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.drawLine(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,StdDraw.</a:t>
            </a:r>
            <a:r>
              <a:rPr lang="en-US" sz="120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WHITE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Draws the two edges of the equilateral triangle 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.drawLine(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.drawLine(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Repeat the procedure on each one of the 4 segments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kochCurve(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-1);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kochCurve(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-1);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kochCurve(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-1);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kochCurve(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-1);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640"/>
              </a:lnSpc>
              <a:defRPr/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259263"/>
            <a:ext cx="2028825" cy="22113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sx="100999" sy="100999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Koch curve</a:t>
            </a:r>
          </a:p>
        </p:txBody>
      </p:sp>
    </p:spTree>
    <p:extLst>
      <p:ext uri="{BB962C8B-B14F-4D97-AF65-F5344CB8AC3E}">
        <p14:creationId xmlns:p14="http://schemas.microsoft.com/office/powerpoint/2010/main" val="163325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theme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7323</TotalTime>
  <Pages>24</Pages>
  <Words>1375</Words>
  <Application>Microsoft Macintosh PowerPoint</Application>
  <PresentationFormat>Letter Paper (8.5x11 in)</PresentationFormat>
  <Paragraphs>193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Consolas</vt:lpstr>
      <vt:lpstr>Lucida Console</vt:lpstr>
      <vt:lpstr>Times New Roman</vt:lpstr>
      <vt:lpstr>Wingdings</vt:lpstr>
      <vt:lpstr>sidebarb</vt:lpstr>
      <vt:lpstr>toString: converting an integer value into a String</vt:lpstr>
      <vt:lpstr>toString: converting an integer value into a String</vt:lpstr>
      <vt:lpstr>Snowflakes</vt:lpstr>
      <vt:lpstr>Koch curve</vt:lpstr>
      <vt:lpstr>Point class (revisited)</vt:lpstr>
      <vt:lpstr>Point class (revisited)</vt:lpstr>
      <vt:lpstr>Koch curve</vt:lpstr>
      <vt:lpstr>Koch curve</vt:lpstr>
      <vt:lpstr>Koch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1267</cp:revision>
  <cp:lastPrinted>1999-02-19T08:49:27Z</cp:lastPrinted>
  <dcterms:created xsi:type="dcterms:W3CDTF">1995-09-10T16:19:44Z</dcterms:created>
  <dcterms:modified xsi:type="dcterms:W3CDTF">2020-12-14T07:04:48Z</dcterms:modified>
</cp:coreProperties>
</file>