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80" r:id="rId2"/>
    <p:sldId id="344" r:id="rId3"/>
    <p:sldId id="432" r:id="rId4"/>
    <p:sldId id="415" r:id="rId5"/>
    <p:sldId id="411" r:id="rId6"/>
    <p:sldId id="394" r:id="rId7"/>
    <p:sldId id="393" r:id="rId8"/>
    <p:sldId id="523" r:id="rId9"/>
    <p:sldId id="395" r:id="rId10"/>
    <p:sldId id="396" r:id="rId11"/>
    <p:sldId id="402" r:id="rId12"/>
    <p:sldId id="403" r:id="rId13"/>
    <p:sldId id="404" r:id="rId14"/>
    <p:sldId id="515" r:id="rId15"/>
    <p:sldId id="485" r:id="rId16"/>
    <p:sldId id="533" r:id="rId17"/>
    <p:sldId id="400" r:id="rId18"/>
    <p:sldId id="487" r:id="rId19"/>
    <p:sldId id="516" r:id="rId20"/>
    <p:sldId id="416" r:id="rId21"/>
    <p:sldId id="466" r:id="rId22"/>
    <p:sldId id="520" r:id="rId23"/>
    <p:sldId id="529" r:id="rId24"/>
    <p:sldId id="497" r:id="rId25"/>
    <p:sldId id="498" r:id="rId26"/>
    <p:sldId id="499" r:id="rId27"/>
    <p:sldId id="405" r:id="rId28"/>
    <p:sldId id="517" r:id="rId29"/>
    <p:sldId id="524" r:id="rId30"/>
    <p:sldId id="525" r:id="rId31"/>
    <p:sldId id="355" r:id="rId32"/>
    <p:sldId id="518" r:id="rId33"/>
    <p:sldId id="530" r:id="rId34"/>
    <p:sldId id="526" r:id="rId35"/>
    <p:sldId id="506" r:id="rId36"/>
    <p:sldId id="507" r:id="rId37"/>
    <p:sldId id="508" r:id="rId38"/>
    <p:sldId id="521" r:id="rId39"/>
    <p:sldId id="509" r:id="rId40"/>
    <p:sldId id="510" r:id="rId41"/>
    <p:sldId id="511" r:id="rId42"/>
    <p:sldId id="513" r:id="rId43"/>
    <p:sldId id="514" r:id="rId44"/>
    <p:sldId id="519" r:id="rId45"/>
    <p:sldId id="429" r:id="rId46"/>
    <p:sldId id="408" r:id="rId47"/>
    <p:sldId id="421" r:id="rId48"/>
    <p:sldId id="475" r:id="rId49"/>
    <p:sldId id="476" r:id="rId50"/>
    <p:sldId id="479" r:id="rId51"/>
    <p:sldId id="532" r:id="rId52"/>
    <p:sldId id="528" r:id="rId53"/>
    <p:sldId id="531" r:id="rId54"/>
    <p:sldId id="534" r:id="rId55"/>
  </p:sldIdLst>
  <p:sldSz cx="9144000" cy="6858000" type="letter"/>
  <p:notesSz cx="7099300" cy="10234613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E4C9"/>
    <a:srgbClr val="FC0128"/>
    <a:srgbClr val="FFF8D9"/>
    <a:srgbClr val="FFE867"/>
    <a:srgbClr val="D7AC39"/>
    <a:srgbClr val="114FFB"/>
    <a:srgbClr val="FFDEBD"/>
    <a:srgbClr val="A7FFA7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3"/>
    <p:restoredTop sz="94824"/>
  </p:normalViewPr>
  <p:slideViewPr>
    <p:cSldViewPr>
      <p:cViewPr varScale="1">
        <p:scale>
          <a:sx n="83" d="100"/>
          <a:sy n="83" d="100"/>
        </p:scale>
        <p:origin x="1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06" y="3024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 descr="Bouquet"/>
          <p:cNvSpPr txBox="1">
            <a:spLocks noChangeArrowheads="1"/>
          </p:cNvSpPr>
          <p:nvPr/>
        </p:nvSpPr>
        <p:spPr bwMode="auto">
          <a:xfrm>
            <a:off x="568325" y="9596438"/>
            <a:ext cx="59277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241" tIns="48120" rIns="96241" bIns="48120" anchor="ctr">
            <a:spAutoFit/>
          </a:bodyPr>
          <a:lstStyle>
            <a:lvl1pPr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81013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62025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43038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24050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812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384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56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528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ct val="50000"/>
              </a:spcBef>
              <a:defRPr/>
            </a:pPr>
            <a:r>
              <a:rPr lang="en-US" sz="900" dirty="0">
                <a:latin typeface="Arial" charset="0"/>
                <a:cs typeface="+mn-cs"/>
              </a:rPr>
              <a:t>Copyright © Shimon Schocken</a:t>
            </a:r>
          </a:p>
        </p:txBody>
      </p:sp>
    </p:spTree>
    <p:extLst>
      <p:ext uri="{BB962C8B-B14F-4D97-AF65-F5344CB8AC3E}">
        <p14:creationId xmlns:p14="http://schemas.microsoft.com/office/powerpoint/2010/main" val="2072998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i="1" dirty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i="1" dirty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i="1" dirty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i="1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A17EB977-29B4-984C-8CE0-0A90C5AF3D9F}" type="slidenum">
              <a:rPr lang="he-IL"/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909" tIns="48455" rIns="96909" bIns="48455" anchor="ctr">
            <a:spAutoFit/>
          </a:bodyPr>
          <a:lstStyle/>
          <a:p>
            <a:pPr algn="r" defTabSz="962025">
              <a:defRPr/>
            </a:pPr>
            <a:fld id="{C4553D23-D906-5D4B-B229-7E1CEA5E55EF}" type="slidenum">
              <a:rPr lang="he-IL" sz="1500">
                <a:latin typeface="Times New Roman" charset="0"/>
                <a:cs typeface="Times New Roman" charset="0"/>
              </a:rPr>
              <a:pPr algn="r" defTabSz="962025">
                <a:defRPr/>
              </a:pPr>
              <a:t>‹#›</a:t>
            </a:fld>
            <a:endParaRPr lang="en-US" sz="150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63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0048" tIns="0" rIns="20048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84432821-5C94-D64E-A3D1-12FAB755A03B}" type="slidenum">
              <a:rPr lang="he-IL" sz="11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1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268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B9935E-090D-FF48-9CEF-DD92B14DF53B}" type="slidenum">
              <a:rPr lang="he-IL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6CBE0A-7347-C343-B159-6E38EDE7EC58}" type="slidenum">
              <a:rPr lang="he-IL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10F1CA-13E9-6345-A089-EA2140FDC8F3}" type="slidenum">
              <a:rPr lang="he-IL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FF227-2EFB-8545-9A9D-6BDE7C025DB1}" type="slidenum">
              <a:rPr lang="he-IL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DF854-5027-3042-8C55-CD025F93D821}" type="slidenum">
              <a:rPr lang="he-IL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08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AA6824-8194-F74F-AD95-3952302600F4}" type="slidenum">
              <a:rPr lang="he-IL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AA6824-8194-F74F-AD95-3952302600F4}" type="slidenum">
              <a:rPr lang="he-IL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503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666EB-BA7A-EF40-8B29-E0D65F4BCE73}" type="slidenum">
              <a:rPr lang="he-IL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735E1-DF43-6344-B39C-3B576C57D78F}" type="slidenum">
              <a:rPr lang="he-IL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75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DF854-5027-3042-8C55-CD025F93D821}" type="slidenum">
              <a:rPr lang="he-IL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9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08DDC6-9735-8944-B83C-F3C6A4B51B8F}" type="slidenum">
              <a:rPr lang="he-IL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457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2CBA7-C60C-FB41-A214-137D00EC4DC2}" type="slidenum">
              <a:rPr lang="he-IL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84AB41-B98F-3246-8F76-154B2F011DC9}" type="slidenum">
              <a:rPr lang="he-IL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D8C87-E700-FA4C-94FA-E914B98AAAAE}" type="slidenum">
              <a:rPr lang="he-IL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04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D8C87-E700-FA4C-94FA-E914B98AAAAE}" type="slidenum">
              <a:rPr lang="he-IL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822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D8C87-E700-FA4C-94FA-E914B98AAAAE}" type="slidenum">
              <a:rPr lang="he-IL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573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D8C87-E700-FA4C-94FA-E914B98AAAAE}" type="slidenum">
              <a:rPr lang="he-IL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088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D8C87-E700-FA4C-94FA-E914B98AAAAE}" type="slidenum">
              <a:rPr lang="he-IL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618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97B6FB-FC39-DA4B-8D1D-19B9A1458CBE}" type="slidenum">
              <a:rPr lang="he-IL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DF854-5027-3042-8C55-CD025F93D821}" type="slidenum">
              <a:rPr lang="he-IL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626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CA6D6-B67B-AA4E-9920-1443BD9FEBA0}" type="slidenum">
              <a:rPr lang="he-IL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4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30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DF854-5027-3042-8C55-CD025F93D821}" type="slidenum">
              <a:rPr lang="he-IL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CA6D6-B67B-AA4E-9920-1443BD9FEBA0}" type="slidenum">
              <a:rPr lang="he-IL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4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303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74ECC-7407-6640-87A8-51F98A12884E}" type="slidenum">
              <a:rPr lang="he-IL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DF854-5027-3042-8C55-CD025F93D821}" type="slidenum">
              <a:rPr lang="he-IL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934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49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456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47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388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912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7306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64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96127-7C0B-5B45-9277-62D06691EACA}" type="slidenum">
              <a:rPr lang="he-IL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3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892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2374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87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5E1BA-3427-704E-852C-0136CDBE10DB}" type="slidenum">
              <a:rPr lang="he-IL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19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DF854-5027-3042-8C55-CD025F93D821}" type="slidenum">
              <a:rPr lang="he-IL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591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E4D09-38F2-FD4E-84EB-840C50F509CE}" type="slidenum">
              <a:rPr lang="he-IL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B2D83D-25C0-1842-9701-39661FCE8328}" type="slidenum">
              <a:rPr lang="he-IL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15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7261E-8D9C-C94D-B97C-2576E35B0FAD}" type="slidenum">
              <a:rPr lang="he-IL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A32EF7-5F9E-F449-8F6B-8585B6AD6F92}" type="slidenum">
              <a:rPr lang="he-IL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E36B5C-CC17-E84E-9A74-4DE722FE62AB}" type="slidenum">
              <a:rPr lang="he-IL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C189-8999-814A-A005-A7AD629181BA}" type="slidenum">
              <a:rPr lang="he-IL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2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E36B5C-CC17-E84E-9A74-4DE722FE62AB}" type="slidenum">
              <a:rPr lang="he-IL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176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A32EF7-5F9E-F449-8F6B-8585B6AD6F92}" type="slidenum">
              <a:rPr lang="he-IL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529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A32EF7-5F9E-F449-8F6B-8585B6AD6F92}" type="slidenum">
              <a:rPr lang="he-IL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3949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FDA36-247A-A909-874F-C92EBB476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71C342F6-8218-6B97-E2B0-DCB14A8562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0048" tIns="0" rIns="20048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84432821-5C94-D64E-A3D1-12FAB755A03B}" type="slidenum">
              <a:rPr lang="he-IL" sz="1100" i="1">
                <a:latin typeface="Times New Roman" charset="0"/>
                <a:cs typeface="Times New Roman" charset="0"/>
              </a:rPr>
              <a:pPr algn="r">
                <a:defRPr/>
              </a:pPr>
              <a:t>54</a:t>
            </a:fld>
            <a:endParaRPr lang="en-US" sz="11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302F3CE-99DF-DD06-1C20-158A2286F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CE28393-31F4-4083-3309-42155F65B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86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AAC60-D62A-AA4C-A94D-BC1C1E2EAA99}" type="slidenum">
              <a:rPr lang="he-IL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EA79A-1C82-004B-BF18-09A95C1F8362}" type="slidenum">
              <a:rPr lang="he-IL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EA79A-1C82-004B-BF18-09A95C1F8362}" type="slidenum">
              <a:rPr lang="he-IL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5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513069-2327-3947-AC58-F9085DE719D2}" type="slidenum">
              <a:rPr lang="he-IL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796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0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0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5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58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1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83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48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30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84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DD280A2-3709-304D-BFD8-F3F95FEDEB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78262"/>
            <a:ext cx="8610600" cy="2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7-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charset="0"/>
        <a:buChar char="n"/>
        <a:defRPr>
          <a:solidFill>
            <a:schemeClr val="tx1"/>
          </a:solidFill>
          <a:latin typeface="Arial" charset="0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charset="0"/>
        <a:buChar char="l"/>
        <a:defRPr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0"/>
        <a:buChar char="q"/>
        <a:defRPr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3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dirty="0">
                <a:cs typeface="+mn-cs"/>
              </a:rPr>
              <a:t>Introduction to Computer Science</a:t>
            </a:r>
          </a:p>
          <a:p>
            <a:pPr algn="l">
              <a:defRPr/>
            </a:pPr>
            <a:r>
              <a:rPr lang="en-US" sz="1400" dirty="0">
                <a:cs typeface="+mn-cs"/>
              </a:rPr>
              <a:t>Shimon Schocken</a:t>
            </a:r>
          </a:p>
          <a:p>
            <a:pPr algn="l">
              <a:defRPr/>
            </a:pPr>
            <a:r>
              <a:rPr lang="en-US" sz="1400" dirty="0">
                <a:cs typeface="+mn-cs"/>
              </a:rPr>
              <a:t>IDC Herzliya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3048000" y="1739900"/>
            <a:ext cx="32940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7-</a:t>
            </a:r>
            <a:r>
              <a:rPr lang="he-IL" sz="2000" dirty="0">
                <a:solidFill>
                  <a:srgbClr val="737373"/>
                </a:solidFill>
                <a:latin typeface="Times New Roman"/>
                <a:cs typeface="Times New Roman"/>
              </a:rPr>
              <a:t>2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2405175" y="2305956"/>
            <a:ext cx="4379913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800" dirty="0"/>
              <a:t>Computer Fundamentals</a:t>
            </a:r>
          </a:p>
          <a:p>
            <a:pPr>
              <a:spcBef>
                <a:spcPts val="1200"/>
              </a:spcBef>
            </a:pPr>
            <a:r>
              <a:rPr lang="en-US" dirty="0"/>
              <a:t>Part I</a:t>
            </a:r>
          </a:p>
        </p:txBody>
      </p:sp>
      <p:pic>
        <p:nvPicPr>
          <p:cNvPr id="410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" r="4485" b="19617"/>
          <a:stretch>
            <a:fillRect/>
          </a:stretch>
        </p:blipFill>
        <p:spPr bwMode="auto">
          <a:xfrm>
            <a:off x="2637631" y="3581400"/>
            <a:ext cx="41148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8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Load operation</a:t>
            </a:r>
          </a:p>
        </p:txBody>
      </p:sp>
      <p:pic>
        <p:nvPicPr>
          <p:cNvPr id="1094661" name="Picture 5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3542" r="27344" b="25000"/>
          <a:stretch>
            <a:fillRect/>
          </a:stretch>
        </p:blipFill>
        <p:spPr bwMode="auto">
          <a:xfrm>
            <a:off x="152400" y="762000"/>
            <a:ext cx="5410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781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6" descr="Bouque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1766" r="59594" b="68385"/>
          <a:stretch/>
        </p:blipFill>
        <p:spPr bwMode="auto">
          <a:xfrm>
            <a:off x="2057400" y="1295400"/>
            <a:ext cx="1085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563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28800" y="1219200"/>
            <a:ext cx="1676400" cy="990600"/>
            <a:chOff x="1828800" y="1219200"/>
            <a:chExt cx="1676400" cy="990601"/>
          </a:xfrm>
        </p:grpSpPr>
        <p:sp>
          <p:nvSpPr>
            <p:cNvPr id="1094682" name="Rectangle 26"/>
            <p:cNvSpPr>
              <a:spLocks noChangeArrowheads="1"/>
            </p:cNvSpPr>
            <p:nvPr/>
          </p:nvSpPr>
          <p:spPr bwMode="auto">
            <a:xfrm>
              <a:off x="2133600" y="1828801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load</a:t>
              </a:r>
              <a:r>
                <a:rPr lang="en-US" sz="800" b="1" dirty="0">
                  <a:solidFill>
                    <a:srgbClr val="A50021"/>
                  </a:solidFill>
                  <a:latin typeface="Times New Roman"/>
                  <a:cs typeface="Times New Roman"/>
                </a:rPr>
                <a:t>  </a:t>
              </a: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90</a:t>
              </a:r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1828800" y="1219200"/>
              <a:ext cx="1676400" cy="99060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05200" y="2743200"/>
            <a:ext cx="5334000" cy="3810000"/>
            <a:chOff x="3505200" y="2743200"/>
            <a:chExt cx="5334000" cy="3810000"/>
          </a:xfrm>
        </p:grpSpPr>
        <p:grpSp>
          <p:nvGrpSpPr>
            <p:cNvPr id="20487" name="Group 32"/>
            <p:cNvGrpSpPr>
              <a:grpSpLocks/>
            </p:cNvGrpSpPr>
            <p:nvPr/>
          </p:nvGrpSpPr>
          <p:grpSpPr bwMode="auto">
            <a:xfrm>
              <a:off x="3505200" y="3048000"/>
              <a:ext cx="4953000" cy="3505200"/>
              <a:chOff x="2208" y="1920"/>
              <a:chExt cx="3120" cy="2208"/>
            </a:xfrm>
          </p:grpSpPr>
          <p:pic>
            <p:nvPicPr>
              <p:cNvPr id="1094662" name="Picture 6" descr="Bouque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" t="13542" r="27344" b="25000"/>
              <a:stretch>
                <a:fillRect/>
              </a:stretch>
            </p:blipFill>
            <p:spPr bwMode="auto">
              <a:xfrm>
                <a:off x="2208" y="1920"/>
                <a:ext cx="3120" cy="2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r:embed="rId4"/>
                      <a:srcRect l="1563" t="13542" r="27344" b="25000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094681" name="Oval 25"/>
              <p:cNvSpPr>
                <a:spLocks noChangeArrowheads="1"/>
              </p:cNvSpPr>
              <p:nvPr/>
            </p:nvSpPr>
            <p:spPr bwMode="auto">
              <a:xfrm>
                <a:off x="3264" y="2736"/>
                <a:ext cx="768" cy="480"/>
              </a:xfrm>
              <a:prstGeom prst="ellipse">
                <a:avLst/>
              </a:prstGeom>
              <a:noFill/>
              <a:ln w="25400">
                <a:solidFill>
                  <a:srgbClr val="00009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5562600" y="2743200"/>
              <a:ext cx="3276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Comic Sans MS" charset="0"/>
                  <a:cs typeface="+mn-cs"/>
                </a:rPr>
                <a:t>   </a:t>
              </a:r>
              <a:r>
                <a:rPr lang="en-US" sz="1800" dirty="0">
                  <a:latin typeface="Times New Roman"/>
                  <a:cs typeface="Times New Roman"/>
                </a:rPr>
                <a:t>following execution: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CD0C71-D64B-1F46-814B-6986BE8157F6}"/>
              </a:ext>
            </a:extLst>
          </p:cNvPr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CB9E645E-BA50-B84A-A66B-31CB4F20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mic Sans MS" charset="0"/>
                  <a:cs typeface="+mn-cs"/>
                </a:rPr>
                <a:t>   </a:t>
              </a:r>
              <a:r>
                <a:rPr lang="en-US" sz="1200" dirty="0">
                  <a:latin typeface="Times New Roman"/>
                  <a:cs typeface="Times New Roman"/>
                </a:rPr>
                <a:t>symbolic     numeric   semantics</a:t>
              </a:r>
            </a:p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syntax         syntax      (meaning)</a:t>
              </a: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E1F68B08-0627-804A-AEC1-95B13A31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read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input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write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</a:t>
              </a:r>
            </a:p>
          </p:txBody>
        </p:sp>
      </p:grpSp>
      <p:sp>
        <p:nvSpPr>
          <p:cNvPr id="25" name="Rectangle 10">
            <a:extLst>
              <a:ext uri="{FF2B5EF4-FFF2-40B4-BE49-F238E27FC236}">
                <a16:creationId xmlns:a16="http://schemas.microsoft.com/office/drawing/2014/main" id="{3A1F683E-C1E1-8E44-9E5F-D9CC60A7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BACD94C6-7D94-1646-9322-9858FDF76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7AECE3ED-D9FD-1F4A-8ACD-69A2376A7F33}"/>
              </a:ext>
            </a:extLst>
          </p:cNvPr>
          <p:cNvSpPr/>
          <p:nvPr/>
        </p:nvSpPr>
        <p:spPr bwMode="auto">
          <a:xfrm>
            <a:off x="8077199" y="1278430"/>
            <a:ext cx="383059" cy="248745"/>
          </a:xfrm>
          <a:prstGeom prst="leftArrow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Store operation</a:t>
            </a:r>
          </a:p>
        </p:txBody>
      </p:sp>
      <p:pic>
        <p:nvPicPr>
          <p:cNvPr id="1106954" name="Picture 10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r="27174" b="24637"/>
          <a:stretch>
            <a:fillRect/>
          </a:stretch>
        </p:blipFill>
        <p:spPr bwMode="auto">
          <a:xfrm>
            <a:off x="228600" y="762000"/>
            <a:ext cx="5105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t="13043" r="27174" b="24637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28800" y="1219200"/>
            <a:ext cx="1676400" cy="914400"/>
            <a:chOff x="1828800" y="1219200"/>
            <a:chExt cx="1676400" cy="914400"/>
          </a:xfrm>
        </p:grpSpPr>
        <p:sp>
          <p:nvSpPr>
            <p:cNvPr id="13" name="Oval 30"/>
            <p:cNvSpPr>
              <a:spLocks noChangeArrowheads="1"/>
            </p:cNvSpPr>
            <p:nvPr/>
          </p:nvSpPr>
          <p:spPr bwMode="auto">
            <a:xfrm>
              <a:off x="1828800" y="1219200"/>
              <a:ext cx="1676400" cy="914400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133600" y="1752600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store</a:t>
              </a:r>
              <a:r>
                <a:rPr lang="en-US" sz="800" b="1" dirty="0">
                  <a:solidFill>
                    <a:srgbClr val="A50021"/>
                  </a:solidFill>
                  <a:latin typeface="Times New Roman"/>
                  <a:cs typeface="Times New Roman"/>
                </a:rPr>
                <a:t>  </a:t>
              </a: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91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00400" y="2590800"/>
            <a:ext cx="5715000" cy="3875088"/>
            <a:chOff x="3200400" y="2590800"/>
            <a:chExt cx="5715000" cy="3875088"/>
          </a:xfrm>
        </p:grpSpPr>
        <p:grpSp>
          <p:nvGrpSpPr>
            <p:cNvPr id="22534" name="Group 22"/>
            <p:cNvGrpSpPr>
              <a:grpSpLocks/>
            </p:cNvGrpSpPr>
            <p:nvPr/>
          </p:nvGrpSpPr>
          <p:grpSpPr bwMode="auto">
            <a:xfrm>
              <a:off x="3200400" y="2887663"/>
              <a:ext cx="5715000" cy="3578225"/>
              <a:chOff x="2016" y="1819"/>
              <a:chExt cx="3600" cy="2254"/>
            </a:xfrm>
          </p:grpSpPr>
          <p:pic>
            <p:nvPicPr>
              <p:cNvPr id="1106955" name="Picture 11" descr="Bouque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42" r="27344" b="25000"/>
              <a:stretch>
                <a:fillRect/>
              </a:stretch>
            </p:blipFill>
            <p:spPr bwMode="auto">
              <a:xfrm>
                <a:off x="2016" y="1819"/>
                <a:ext cx="3552" cy="2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r:embed="rId4"/>
                      <a:srcRect t="13542" r="27344" b="25000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106959" name="Oval 15"/>
              <p:cNvSpPr>
                <a:spLocks noChangeArrowheads="1"/>
              </p:cNvSpPr>
              <p:nvPr/>
            </p:nvSpPr>
            <p:spPr bwMode="auto">
              <a:xfrm>
                <a:off x="4944" y="2640"/>
                <a:ext cx="672" cy="480"/>
              </a:xfrm>
              <a:prstGeom prst="ellipse">
                <a:avLst/>
              </a:prstGeom>
              <a:noFill/>
              <a:ln w="25400">
                <a:solidFill>
                  <a:srgbClr val="00009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5562600" y="2590800"/>
              <a:ext cx="3276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Comic Sans MS" charset="0"/>
                  <a:cs typeface="+mn-cs"/>
                </a:rPr>
                <a:t>   </a:t>
              </a:r>
              <a:r>
                <a:rPr lang="en-US" sz="1800" dirty="0">
                  <a:latin typeface="Times New Roman"/>
                  <a:cs typeface="Times New Roman"/>
                </a:rPr>
                <a:t>following execution: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7903C2-D5EA-DC44-BCE3-F1D534005815}"/>
              </a:ext>
            </a:extLst>
          </p:cNvPr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9EED34AA-9B08-0C43-956A-1DA11904B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mic Sans MS" charset="0"/>
                  <a:cs typeface="+mn-cs"/>
                </a:rPr>
                <a:t>   </a:t>
              </a:r>
              <a:r>
                <a:rPr lang="en-US" sz="1200" dirty="0">
                  <a:latin typeface="Times New Roman"/>
                  <a:cs typeface="Times New Roman"/>
                </a:rPr>
                <a:t>symbolic     numeric   semantics</a:t>
              </a:r>
            </a:p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syntax         syntax      (meaning)</a:t>
              </a: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9D3BDB2B-E5D5-2549-B9E2-0325FC60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read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input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write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</a:t>
              </a:r>
            </a:p>
          </p:txBody>
        </p:sp>
      </p:grpSp>
      <p:sp>
        <p:nvSpPr>
          <p:cNvPr id="26" name="Rectangle 10">
            <a:extLst>
              <a:ext uri="{FF2B5EF4-FFF2-40B4-BE49-F238E27FC236}">
                <a16:creationId xmlns:a16="http://schemas.microsoft.com/office/drawing/2014/main" id="{EC9ED12A-F61F-B743-B436-6C54BA0D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7331A3C1-BB5F-BC40-AAE1-FD4C7F8A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A1C1307C-9533-1343-B2D3-B106C5486BF9}"/>
              </a:ext>
            </a:extLst>
          </p:cNvPr>
          <p:cNvSpPr/>
          <p:nvPr/>
        </p:nvSpPr>
        <p:spPr bwMode="auto">
          <a:xfrm>
            <a:off x="8077200" y="1549646"/>
            <a:ext cx="383059" cy="248745"/>
          </a:xfrm>
          <a:prstGeom prst="leftArrow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Add operation</a:t>
            </a:r>
          </a:p>
        </p:txBody>
      </p:sp>
      <p:pic>
        <p:nvPicPr>
          <p:cNvPr id="1109003" name="Picture 11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2" r="27344" b="25000"/>
          <a:stretch>
            <a:fillRect/>
          </a:stretch>
        </p:blipFill>
        <p:spPr bwMode="auto">
          <a:xfrm>
            <a:off x="228600" y="762000"/>
            <a:ext cx="53340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28800" y="1219200"/>
            <a:ext cx="1676400" cy="914400"/>
            <a:chOff x="1828800" y="1219200"/>
            <a:chExt cx="1676400" cy="914400"/>
          </a:xfrm>
        </p:grpSpPr>
        <p:sp>
          <p:nvSpPr>
            <p:cNvPr id="14" name="Oval 30"/>
            <p:cNvSpPr>
              <a:spLocks noChangeArrowheads="1"/>
            </p:cNvSpPr>
            <p:nvPr/>
          </p:nvSpPr>
          <p:spPr bwMode="auto">
            <a:xfrm>
              <a:off x="1828800" y="1219200"/>
              <a:ext cx="1676400" cy="914400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133600" y="1752600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add</a:t>
              </a:r>
              <a:r>
                <a:rPr lang="en-US" sz="800" b="1" dirty="0">
                  <a:solidFill>
                    <a:srgbClr val="A50021"/>
                  </a:solidFill>
                  <a:latin typeface="Times New Roman"/>
                  <a:cs typeface="Times New Roman"/>
                </a:rPr>
                <a:t>  </a:t>
              </a: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87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429000" y="2819400"/>
            <a:ext cx="5562600" cy="3810000"/>
            <a:chOff x="3429000" y="2819400"/>
            <a:chExt cx="5562600" cy="3810000"/>
          </a:xfrm>
        </p:grpSpPr>
        <p:grpSp>
          <p:nvGrpSpPr>
            <p:cNvPr id="24582" name="Group 20"/>
            <p:cNvGrpSpPr>
              <a:grpSpLocks/>
            </p:cNvGrpSpPr>
            <p:nvPr/>
          </p:nvGrpSpPr>
          <p:grpSpPr bwMode="auto">
            <a:xfrm>
              <a:off x="3429000" y="3100387"/>
              <a:ext cx="5562600" cy="3529013"/>
              <a:chOff x="2160" y="1824"/>
              <a:chExt cx="3504" cy="2223"/>
            </a:xfrm>
          </p:grpSpPr>
          <p:pic>
            <p:nvPicPr>
              <p:cNvPr id="1109004" name="Picture 12" descr="Bouque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42" r="27344" b="25000"/>
              <a:stretch>
                <a:fillRect/>
              </a:stretch>
            </p:blipFill>
            <p:spPr bwMode="auto">
              <a:xfrm>
                <a:off x="2160" y="1824"/>
                <a:ext cx="3504" cy="2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r:embed="rId4"/>
                      <a:srcRect t="13542" r="27344" b="25000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109005" name="Oval 13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768" cy="480"/>
              </a:xfrm>
              <a:prstGeom prst="ellipse">
                <a:avLst/>
              </a:prstGeom>
              <a:noFill/>
              <a:ln w="25400">
                <a:solidFill>
                  <a:srgbClr val="00009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5562600" y="2819400"/>
              <a:ext cx="3276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Comic Sans MS" charset="0"/>
                  <a:cs typeface="+mn-cs"/>
                </a:rPr>
                <a:t>   </a:t>
              </a:r>
              <a:r>
                <a:rPr lang="en-US" sz="1800" dirty="0">
                  <a:latin typeface="Times New Roman"/>
                  <a:cs typeface="Times New Roman"/>
                </a:rPr>
                <a:t>following execution: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BD2E80-48ED-CC46-A80B-AA3A293882A0}"/>
              </a:ext>
            </a:extLst>
          </p:cNvPr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2269C9DC-5F87-1242-B5AF-02682154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mic Sans MS" charset="0"/>
                  <a:cs typeface="+mn-cs"/>
                </a:rPr>
                <a:t>   </a:t>
              </a:r>
              <a:r>
                <a:rPr lang="en-US" sz="1200" dirty="0">
                  <a:latin typeface="Times New Roman"/>
                  <a:cs typeface="Times New Roman"/>
                </a:rPr>
                <a:t>symbolic     numeric   semantics</a:t>
              </a:r>
            </a:p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syntax         syntax      (meaning)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1B75B392-D033-7F46-8113-2BF6E6B2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read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input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write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</a:t>
              </a:r>
            </a:p>
          </p:txBody>
        </p:sp>
      </p:grpSp>
      <p:sp>
        <p:nvSpPr>
          <p:cNvPr id="27" name="Rectangle 10">
            <a:extLst>
              <a:ext uri="{FF2B5EF4-FFF2-40B4-BE49-F238E27FC236}">
                <a16:creationId xmlns:a16="http://schemas.microsoft.com/office/drawing/2014/main" id="{D3FB4C3B-1A64-6B42-BA2A-60FCEFB9F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577A1765-3EAF-2948-A2A9-20EFF927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DFCE1283-A883-F74B-A630-846960903FE2}"/>
              </a:ext>
            </a:extLst>
          </p:cNvPr>
          <p:cNvSpPr/>
          <p:nvPr/>
        </p:nvSpPr>
        <p:spPr bwMode="auto">
          <a:xfrm>
            <a:off x="8305800" y="1946413"/>
            <a:ext cx="327310" cy="233369"/>
          </a:xfrm>
          <a:prstGeom prst="leftArrow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Subtract operation</a:t>
            </a:r>
          </a:p>
        </p:txBody>
      </p:sp>
      <p:pic>
        <p:nvPicPr>
          <p:cNvPr id="1111051" name="Picture 11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2" r="27344" b="25000"/>
          <a:stretch>
            <a:fillRect/>
          </a:stretch>
        </p:blipFill>
        <p:spPr bwMode="auto">
          <a:xfrm>
            <a:off x="152400" y="762000"/>
            <a:ext cx="53340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28800" y="1219200"/>
            <a:ext cx="1676400" cy="914400"/>
            <a:chOff x="1828800" y="1219200"/>
            <a:chExt cx="1676400" cy="914400"/>
          </a:xfrm>
        </p:grpSpPr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1828800" y="1219200"/>
              <a:ext cx="1676400" cy="914400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133600" y="1752600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sub</a:t>
              </a:r>
              <a:r>
                <a:rPr lang="en-US" sz="800" b="1" dirty="0">
                  <a:solidFill>
                    <a:srgbClr val="A50021"/>
                  </a:solidFill>
                  <a:latin typeface="Times New Roman"/>
                  <a:cs typeface="Times New Roman"/>
                </a:rPr>
                <a:t>  </a:t>
              </a: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85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76600" y="2819400"/>
            <a:ext cx="5562600" cy="3871913"/>
            <a:chOff x="3276600" y="2819400"/>
            <a:chExt cx="5562600" cy="3871913"/>
          </a:xfrm>
        </p:grpSpPr>
        <p:grpSp>
          <p:nvGrpSpPr>
            <p:cNvPr id="26630" name="Group 19"/>
            <p:cNvGrpSpPr>
              <a:grpSpLocks/>
            </p:cNvGrpSpPr>
            <p:nvPr/>
          </p:nvGrpSpPr>
          <p:grpSpPr bwMode="auto">
            <a:xfrm>
              <a:off x="3276600" y="3124200"/>
              <a:ext cx="5562600" cy="3567113"/>
              <a:chOff x="2064" y="1968"/>
              <a:chExt cx="3504" cy="2247"/>
            </a:xfrm>
          </p:grpSpPr>
          <p:pic>
            <p:nvPicPr>
              <p:cNvPr id="1111052" name="Picture 12" descr="Bouque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13542" r="27344" b="25000"/>
              <a:stretch>
                <a:fillRect/>
              </a:stretch>
            </p:blipFill>
            <p:spPr bwMode="auto">
              <a:xfrm>
                <a:off x="2064" y="1968"/>
                <a:ext cx="3504" cy="2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r:embed="rId4"/>
                      <a:srcRect l="781" t="13542" r="27344" b="25000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111050" name="Oval 10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768" cy="480"/>
              </a:xfrm>
              <a:prstGeom prst="ellipse">
                <a:avLst/>
              </a:prstGeom>
              <a:noFill/>
              <a:ln w="25400">
                <a:solidFill>
                  <a:srgbClr val="00009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5562600" y="2819400"/>
              <a:ext cx="3276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Comic Sans MS" charset="0"/>
                  <a:cs typeface="+mn-cs"/>
                </a:rPr>
                <a:t>   </a:t>
              </a:r>
              <a:r>
                <a:rPr lang="en-US" sz="1800" dirty="0">
                  <a:latin typeface="Times New Roman"/>
                  <a:cs typeface="Times New Roman"/>
                </a:rPr>
                <a:t>following execution: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EEF1AA-9005-C347-AB17-869B5618441D}"/>
              </a:ext>
            </a:extLst>
          </p:cNvPr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75ACF8BC-A037-7941-BFE3-504012B3F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mic Sans MS" charset="0"/>
                  <a:cs typeface="+mn-cs"/>
                </a:rPr>
                <a:t>   </a:t>
              </a:r>
              <a:r>
                <a:rPr lang="en-US" sz="1200" dirty="0">
                  <a:latin typeface="Times New Roman"/>
                  <a:cs typeface="Times New Roman"/>
                </a:rPr>
                <a:t>symbolic     numeric   semantics</a:t>
              </a:r>
            </a:p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syntax         syntax      (meaning)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4E4893D4-8DA2-634B-8E79-019B1DF6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read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input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write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</a:t>
              </a:r>
            </a:p>
          </p:txBody>
        </p:sp>
      </p:grpSp>
      <p:sp>
        <p:nvSpPr>
          <p:cNvPr id="27" name="Rectangle 10">
            <a:extLst>
              <a:ext uri="{FF2B5EF4-FFF2-40B4-BE49-F238E27FC236}">
                <a16:creationId xmlns:a16="http://schemas.microsoft.com/office/drawing/2014/main" id="{2936B961-9C13-1349-8518-36D6F5AD6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3CBC282-5D2B-CD42-A4F6-7DE62B2F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5426E297-574A-FD4C-BA93-8F611DF527F8}"/>
              </a:ext>
            </a:extLst>
          </p:cNvPr>
          <p:cNvSpPr/>
          <p:nvPr/>
        </p:nvSpPr>
        <p:spPr bwMode="auto">
          <a:xfrm>
            <a:off x="8314038" y="2205828"/>
            <a:ext cx="327310" cy="233369"/>
          </a:xfrm>
          <a:prstGeom prst="leftArrow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Lecture plan</a:t>
            </a: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Hardware platform (Vic)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Architecture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Instructions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Low-level programming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Basic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Branching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Fetch-execute cycle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Program translation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From Vic to a real computer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Clr>
                <a:srgbClr val="006600"/>
              </a:buClr>
              <a:buSzPct val="100000"/>
              <a:buFont typeface="Wingdings" charset="0"/>
              <a:buChar char="n"/>
              <a:defRPr/>
            </a:pPr>
            <a:endParaRPr lang="en-US" sz="1800" dirty="0">
              <a:solidFill>
                <a:srgbClr val="737373"/>
              </a:solidFill>
              <a:latin typeface="Comic Sans MS" charset="0"/>
              <a:cs typeface="+mn-cs"/>
            </a:endParaRPr>
          </a:p>
        </p:txBody>
      </p:sp>
      <p:sp>
        <p:nvSpPr>
          <p:cNvPr id="1168388" name="AutoShape 4"/>
          <p:cNvSpPr>
            <a:spLocks noChangeArrowheads="1"/>
          </p:cNvSpPr>
          <p:nvPr/>
        </p:nvSpPr>
        <p:spPr bwMode="auto">
          <a:xfrm>
            <a:off x="533400" y="236220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23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6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Low-level programming</a:t>
            </a:r>
          </a:p>
        </p:txBody>
      </p:sp>
      <p:sp>
        <p:nvSpPr>
          <p:cNvPr id="100046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20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2000" dirty="0">
                <a:latin typeface="Times New Roman" charset="0"/>
                <a:cs typeface="Times New Roman" charset="0"/>
              </a:rPr>
              <a:t> read two numbers and write their sum.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89D1AD-EBC9-524A-2ED1-3FD9FE5BC2EA}"/>
              </a:ext>
            </a:extLst>
          </p:cNvPr>
          <p:cNvGrpSpPr/>
          <p:nvPr/>
        </p:nvGrpSpPr>
        <p:grpSpPr>
          <a:xfrm>
            <a:off x="139700" y="1295400"/>
            <a:ext cx="4432300" cy="4670424"/>
            <a:chOff x="139700" y="1295400"/>
            <a:chExt cx="4432300" cy="4670424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38621870-1B35-184F-B4A3-C31D3B72D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06" y="4365624"/>
              <a:ext cx="4077494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2000" u="sng" dirty="0">
                  <a:latin typeface="Times New Roman"/>
                  <a:cs typeface="Times New Roman"/>
                </a:rPr>
                <a:t>High-level programming:</a:t>
              </a:r>
            </a:p>
            <a:p>
              <a:pPr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Think about the code </a:t>
              </a:r>
              <a:r>
                <a:rPr lang="en-US" sz="2000" i="1" dirty="0">
                  <a:latin typeface="Times New Roman"/>
                  <a:cs typeface="Times New Roman"/>
                </a:rPr>
                <a:t>abstractly</a:t>
              </a:r>
              <a:r>
                <a:rPr lang="en-US" sz="2000" dirty="0">
                  <a:latin typeface="Times New Roman"/>
                  <a:cs typeface="Times New Roman"/>
                </a:rPr>
                <a:t>, using a formalism like Java / Python,</a:t>
              </a:r>
            </a:p>
            <a:p>
              <a:pPr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Without worrying about how the machine handles this logic.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B4C70F-7CBC-CF43-A53F-A50C09DC1B01}"/>
                </a:ext>
              </a:extLst>
            </p:cNvPr>
            <p:cNvGrpSpPr/>
            <p:nvPr/>
          </p:nvGrpSpPr>
          <p:grpSpPr>
            <a:xfrm>
              <a:off x="139700" y="1295400"/>
              <a:ext cx="4127500" cy="2438400"/>
              <a:chOff x="139700" y="1295400"/>
              <a:chExt cx="4127500" cy="2438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76400" y="1295400"/>
                <a:ext cx="2590800" cy="2438400"/>
                <a:chOff x="6362700" y="1447800"/>
                <a:chExt cx="2590800" cy="2438400"/>
              </a:xfrm>
            </p:grpSpPr>
            <p:sp>
              <p:nvSpPr>
                <p:cNvPr id="1000452" name="Rectangle 4"/>
                <p:cNvSpPr>
                  <a:spLocks noChangeArrowheads="1"/>
                </p:cNvSpPr>
                <p:nvPr/>
              </p:nvSpPr>
              <p:spPr bwMode="auto">
                <a:xfrm>
                  <a:off x="6362700" y="1447800"/>
                  <a:ext cx="25908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pPr marL="342900" indent="-342900" algn="l">
                    <a:spcBef>
                      <a:spcPct val="20000"/>
                    </a:spcBef>
                    <a:buClr>
                      <a:srgbClr val="316501"/>
                    </a:buClr>
                    <a:buSzPct val="90000"/>
                    <a:buFont typeface="Wingdings" charset="0"/>
                    <a:buNone/>
                    <a:defRPr/>
                  </a:pPr>
                  <a:r>
                    <a:rPr lang="en-US" sz="1600" dirty="0">
                      <a:latin typeface="Times New Roman"/>
                      <a:cs typeface="Times New Roman"/>
                    </a:rPr>
                    <a:t>Logic / algorithm</a:t>
                  </a:r>
                </a:p>
              </p:txBody>
            </p:sp>
            <p:sp>
              <p:nvSpPr>
                <p:cNvPr id="2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6437313" y="1787525"/>
                  <a:ext cx="1754187" cy="209867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201600" tIns="50400" rIns="0" bIns="190800"/>
                <a:lstStyle>
                  <a:lvl1pPr marL="342900" indent="-342900" algn="r" rtl="1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 algn="r" rtl="1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 algn="r" rtl="1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 algn="r" rtl="1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 algn="r" rtl="1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algn="r" rtl="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l" rtl="0">
                    <a:spcBef>
                      <a:spcPts val="600"/>
                    </a:spcBef>
                    <a:buClr>
                      <a:srgbClr val="006600"/>
                    </a:buClr>
                    <a:buSzPct val="85000"/>
                    <a:buFont typeface="Wingdings" charset="0"/>
                    <a:buNone/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x = read a number</a:t>
                  </a:r>
                </a:p>
                <a:p>
                  <a:pPr algn="l" rtl="0">
                    <a:spcBef>
                      <a:spcPts val="600"/>
                    </a:spcBef>
                    <a:buClr>
                      <a:srgbClr val="006600"/>
                    </a:buClr>
                    <a:buSzPct val="85000"/>
                    <a:buFont typeface="Wingdings" charset="0"/>
                    <a:buNone/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y = read a number</a:t>
                  </a:r>
                  <a:endParaRPr lang="en-US" sz="1400" dirty="0"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  <a:p>
                  <a:pPr algn="l" rtl="0">
                    <a:spcBef>
                      <a:spcPts val="600"/>
                    </a:spcBef>
                    <a:buClr>
                      <a:srgbClr val="006600"/>
                    </a:buClr>
                    <a:buSzPct val="85000"/>
                    <a:buFont typeface="Wingdings" charset="0"/>
                    <a:buNone/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print(x + y)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30FFC7B-A8C1-3A42-B392-2788E39E009D}"/>
                  </a:ext>
                </a:extLst>
              </p:cNvPr>
              <p:cNvGrpSpPr/>
              <p:nvPr/>
            </p:nvGrpSpPr>
            <p:grpSpPr>
              <a:xfrm>
                <a:off x="139700" y="1779587"/>
                <a:ext cx="1409700" cy="1809750"/>
                <a:chOff x="266700" y="1752600"/>
                <a:chExt cx="1409700" cy="1809750"/>
              </a:xfrm>
            </p:grpSpPr>
            <p:pic>
              <p:nvPicPr>
                <p:cNvPr id="31" name="Picture 21" descr="MCj00889780000[1]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" y="1752600"/>
                  <a:ext cx="1409700" cy="1809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Rectangle 22" descr="Bouquet"/>
                <p:cNvSpPr>
                  <a:spLocks noChangeArrowheads="1"/>
                </p:cNvSpPr>
                <p:nvPr/>
              </p:nvSpPr>
              <p:spPr bwMode="auto">
                <a:xfrm>
                  <a:off x="403891" y="1801813"/>
                  <a:ext cx="95250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Comic Sans MS" charset="0"/>
                      <a:cs typeface="+mn-cs"/>
                    </a:rPr>
                    <a:t>High-level thinking…</a:t>
                  </a:r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9D61C8E-C418-694F-B71A-510EEBF02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2765854"/>
                <a:ext cx="494390" cy="604838"/>
              </a:xfrm>
              <a:prstGeom prst="rect">
                <a:avLst/>
              </a:prstGeom>
            </p:spPr>
          </p:pic>
          <p:pic>
            <p:nvPicPr>
              <p:cNvPr id="82946" name="Picture 2" descr="Python Logo, history, meaning, symbol, PNG">
                <a:extLst>
                  <a:ext uri="{FF2B5EF4-FFF2-40B4-BE49-F238E27FC236}">
                    <a16:creationId xmlns:a16="http://schemas.microsoft.com/office/drawing/2014/main" id="{1C9BDEDB-A62B-3B44-959E-D47C9BDDF6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4003" y="2858744"/>
                <a:ext cx="910129" cy="511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780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6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Low-level programming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00046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20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2000" dirty="0">
                <a:latin typeface="Times New Roman" charset="0"/>
                <a:cs typeface="Times New Roman" charset="0"/>
              </a:rPr>
              <a:t> read two numbers and write their sum.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87500" y="1295400"/>
            <a:ext cx="2590800" cy="2441575"/>
            <a:chOff x="6161088" y="1260475"/>
            <a:chExt cx="2590800" cy="2441575"/>
          </a:xfrm>
        </p:grpSpPr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>
              <a:off x="6234113" y="1603375"/>
              <a:ext cx="2060575" cy="2098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504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read a number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store it somewhere 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// a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read a number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store it somewhere 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// b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add a                      </a:t>
              </a:r>
              <a:r>
                <a:rPr lang="en-US" sz="14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// to D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write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stop</a:t>
              </a:r>
            </a:p>
          </p:txBody>
        </p:sp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6161088" y="1260475"/>
              <a:ext cx="2590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600" dirty="0">
                  <a:latin typeface="Times New Roman"/>
                  <a:cs typeface="Times New Roman"/>
                </a:rPr>
                <a:t>Logic / algorithm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962400" y="1295400"/>
            <a:ext cx="3048000" cy="2667000"/>
            <a:chOff x="3962400" y="1295400"/>
            <a:chExt cx="3048000" cy="2667000"/>
          </a:xfrm>
        </p:grpSpPr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4800600" y="1752600"/>
              <a:ext cx="457200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01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02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03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04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05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06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5181600" y="1676400"/>
              <a:ext cx="914400" cy="1905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118800" rIns="0" bIns="118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store 90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store 91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add 90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write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stop</a:t>
              </a: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4800600" y="1295400"/>
              <a:ext cx="2209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symbolic program</a:t>
              </a:r>
            </a:p>
          </p:txBody>
        </p:sp>
        <p:sp>
          <p:nvSpPr>
            <p:cNvPr id="29" name="AutoShape 9"/>
            <p:cNvSpPr>
              <a:spLocks noChangeArrowheads="1"/>
            </p:cNvSpPr>
            <p:nvPr/>
          </p:nvSpPr>
          <p:spPr bwMode="auto">
            <a:xfrm>
              <a:off x="3962400" y="2133600"/>
              <a:ext cx="914400" cy="685800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DEBD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100" dirty="0">
                  <a:cs typeface="+mn-cs"/>
                </a:rPr>
                <a:t>implement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248400" y="1295400"/>
            <a:ext cx="2286000" cy="2667000"/>
            <a:chOff x="6248400" y="1295400"/>
            <a:chExt cx="2286000" cy="2667000"/>
          </a:xfrm>
        </p:grpSpPr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7010400" y="1752600"/>
              <a:ext cx="457200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01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02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03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04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05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6934200" y="1295400"/>
              <a:ext cx="1600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executable code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389813" y="1635125"/>
              <a:ext cx="687387" cy="1946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18800" rIns="0" bIns="118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800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800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491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190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900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000</a:t>
              </a:r>
            </a:p>
          </p:txBody>
        </p:sp>
        <p:sp>
          <p:nvSpPr>
            <p:cNvPr id="37" name="AutoShape 9"/>
            <p:cNvSpPr>
              <a:spLocks noChangeArrowheads="1"/>
            </p:cNvSpPr>
            <p:nvPr/>
          </p:nvSpPr>
          <p:spPr bwMode="auto">
            <a:xfrm>
              <a:off x="6248400" y="2133600"/>
              <a:ext cx="762000" cy="685800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DEBD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100" dirty="0">
                  <a:cs typeface="+mn-cs"/>
                </a:rPr>
                <a:t>translate</a:t>
              </a:r>
            </a:p>
          </p:txBody>
        </p:sp>
      </p:grpSp>
      <p:pic>
        <p:nvPicPr>
          <p:cNvPr id="42" name="Picture 21" descr="MCj00889780000[1]">
            <a:extLst>
              <a:ext uri="{FF2B5EF4-FFF2-40B4-BE49-F238E27FC236}">
                <a16:creationId xmlns:a16="http://schemas.microsoft.com/office/drawing/2014/main" id="{BB7A4C0B-047E-F746-9062-80F8B25A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779587"/>
            <a:ext cx="14097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5EE24B-EB48-5047-9A28-70112B4CCF6A}"/>
              </a:ext>
            </a:extLst>
          </p:cNvPr>
          <p:cNvGrpSpPr/>
          <p:nvPr/>
        </p:nvGrpSpPr>
        <p:grpSpPr>
          <a:xfrm>
            <a:off x="685800" y="4046537"/>
            <a:ext cx="3276600" cy="2298556"/>
            <a:chOff x="971826" y="4048540"/>
            <a:chExt cx="3276600" cy="229855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7A8C36-B3E7-FD4F-8F13-A1531A1A1B0F}"/>
                </a:ext>
              </a:extLst>
            </p:cNvPr>
            <p:cNvGrpSpPr/>
            <p:nvPr/>
          </p:nvGrpSpPr>
          <p:grpSpPr>
            <a:xfrm>
              <a:off x="971826" y="4048540"/>
              <a:ext cx="3276600" cy="1035336"/>
              <a:chOff x="5715000" y="152400"/>
              <a:chExt cx="3276600" cy="1035336"/>
            </a:xfrm>
          </p:grpSpPr>
          <p:sp>
            <p:nvSpPr>
              <p:cNvPr id="49" name="Rectangle 26">
                <a:extLst>
                  <a:ext uri="{FF2B5EF4-FFF2-40B4-BE49-F238E27FC236}">
                    <a16:creationId xmlns:a16="http://schemas.microsoft.com/office/drawing/2014/main" id="{F7050907-5A3F-A446-855B-A0F25C61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152400"/>
                <a:ext cx="3276600" cy="592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ts val="1340"/>
                  </a:lnSpc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Comic Sans MS" charset="0"/>
                    <a:cs typeface="+mn-cs"/>
                  </a:rPr>
                  <a:t>   </a:t>
                </a:r>
                <a:r>
                  <a:rPr lang="en-US" sz="1200" dirty="0">
                    <a:latin typeface="Times New Roman"/>
                    <a:cs typeface="Times New Roman"/>
                  </a:rPr>
                  <a:t>symbolic     numeric   semantics</a:t>
                </a:r>
              </a:p>
              <a:p>
                <a:pPr algn="l">
                  <a:lnSpc>
                    <a:spcPts val="1340"/>
                  </a:lnSpc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Times New Roman"/>
                    <a:cs typeface="Times New Roman"/>
                  </a:rPr>
                  <a:t>    syntax         syntax      (meaning)</a:t>
                </a:r>
              </a:p>
            </p:txBody>
          </p:sp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id="{57DD05FB-EE0E-3B44-AB14-673C45DC0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534" y="609600"/>
                <a:ext cx="2695576" cy="578136"/>
              </a:xfrm>
              <a:prstGeom prst="rect">
                <a:avLst/>
              </a:prstGeom>
              <a:solidFill>
                <a:srgbClr val="FFF8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0" rIns="0" bIns="0" anchor="ctr" anchorCtr="0"/>
              <a:lstStyle/>
              <a:p>
                <a:pPr marL="342900" indent="-342900" algn="l">
                  <a:spcBef>
                    <a:spcPts val="6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read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800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</a:t>
                </a:r>
              </a:p>
              <a:p>
                <a:pPr marL="342900" indent="-342900" algn="l">
                  <a:spcBef>
                    <a:spcPts val="6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write   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900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D2AE77B0-6CA2-2645-8EA1-96942A0D8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360" y="5129342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load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M[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store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M[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A6729422-64D5-5E40-9C32-04AA03AE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138" y="576896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M[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sub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M[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</p:txBody>
        </p:sp>
      </p:grpSp>
      <p:sp>
        <p:nvSpPr>
          <p:cNvPr id="51" name="Rectangle 4">
            <a:extLst>
              <a:ext uri="{FF2B5EF4-FFF2-40B4-BE49-F238E27FC236}">
                <a16:creationId xmlns:a16="http://schemas.microsoft.com/office/drawing/2014/main" id="{D58086B6-BB1C-B442-8B0D-F3E80904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277" y="4620192"/>
            <a:ext cx="4267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2000" u="sng" dirty="0">
                <a:latin typeface="Times New Roman"/>
                <a:cs typeface="Times New Roman"/>
              </a:rPr>
              <a:t>Low-level programming:</a:t>
            </a:r>
          </a:p>
          <a:p>
            <a:pPr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2000" dirty="0">
                <a:latin typeface="Times New Roman"/>
                <a:cs typeface="Times New Roman"/>
              </a:rPr>
              <a:t>Thinking about the code </a:t>
            </a:r>
            <a:r>
              <a:rPr lang="en-US" sz="2000" i="1" dirty="0">
                <a:latin typeface="Times New Roman"/>
                <a:cs typeface="Times New Roman"/>
              </a:rPr>
              <a:t>mechanically</a:t>
            </a:r>
            <a:r>
              <a:rPr lang="en-US" sz="2000" dirty="0">
                <a:latin typeface="Times New Roman"/>
                <a:cs typeface="Times New Roman"/>
              </a:rPr>
              <a:t>, in terms of machine-level operations.</a:t>
            </a:r>
          </a:p>
        </p:txBody>
      </p:sp>
      <p:sp>
        <p:nvSpPr>
          <p:cNvPr id="26" name="Rectangle 22" descr="Bouquet">
            <a:extLst>
              <a:ext uri="{FF2B5EF4-FFF2-40B4-BE49-F238E27FC236}">
                <a16:creationId xmlns:a16="http://schemas.microsoft.com/office/drawing/2014/main" id="{289B1935-4921-B341-A2D9-0B19DB52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91" y="1828800"/>
            <a:ext cx="952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atin typeface="Comic Sans MS" charset="0"/>
                <a:cs typeface="+mn-cs"/>
              </a:rPr>
              <a:t>Low-level thinking…</a:t>
            </a:r>
          </a:p>
        </p:txBody>
      </p:sp>
    </p:spTree>
    <p:extLst>
      <p:ext uri="{BB962C8B-B14F-4D97-AF65-F5344CB8AC3E}">
        <p14:creationId xmlns:p14="http://schemas.microsoft.com/office/powerpoint/2010/main" val="25877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860" name="Picture 1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3542" r="27344" b="14583"/>
          <a:stretch>
            <a:fillRect/>
          </a:stretch>
        </p:blipFill>
        <p:spPr bwMode="auto">
          <a:xfrm>
            <a:off x="381000" y="6858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781" t="13542" r="27344" b="14583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6866" name="Group 22"/>
          <p:cNvGrpSpPr>
            <a:grpSpLocks/>
          </p:cNvGrpSpPr>
          <p:nvPr/>
        </p:nvGrpSpPr>
        <p:grpSpPr bwMode="auto">
          <a:xfrm>
            <a:off x="4419600" y="180975"/>
            <a:ext cx="3886200" cy="2409825"/>
            <a:chOff x="2784" y="114"/>
            <a:chExt cx="2448" cy="1518"/>
          </a:xfrm>
        </p:grpSpPr>
        <p:sp>
          <p:nvSpPr>
            <p:cNvPr id="1102854" name="Rectangle 6"/>
            <p:cNvSpPr>
              <a:spLocks noChangeArrowheads="1"/>
            </p:cNvSpPr>
            <p:nvPr/>
          </p:nvSpPr>
          <p:spPr bwMode="auto">
            <a:xfrm>
              <a:off x="3264" y="624"/>
              <a:ext cx="19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02855" name="AutoShape 7"/>
            <p:cNvSpPr>
              <a:spLocks noChangeArrowheads="1"/>
            </p:cNvSpPr>
            <p:nvPr/>
          </p:nvSpPr>
          <p:spPr bwMode="auto">
            <a:xfrm>
              <a:off x="4320" y="114"/>
              <a:ext cx="912" cy="510"/>
            </a:xfrm>
            <a:prstGeom prst="roundRect">
              <a:avLst>
                <a:gd name="adj" fmla="val 16667"/>
              </a:avLst>
            </a:prstGeom>
            <a:solidFill>
              <a:srgbClr val="FFDDC3"/>
            </a:solidFill>
            <a:ln w="19050">
              <a:solidFill>
                <a:srgbClr val="BD520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defRPr/>
              </a:pP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Loaded ”read and add two numbers" code</a:t>
              </a:r>
            </a:p>
          </p:txBody>
        </p:sp>
        <p:cxnSp>
          <p:nvCxnSpPr>
            <p:cNvPr id="1102856" name="AutoShape 8"/>
            <p:cNvCxnSpPr>
              <a:cxnSpLocks noChangeShapeType="1"/>
              <a:stCxn id="1102855" idx="1"/>
              <a:endCxn id="1102857" idx="3"/>
            </p:cNvCxnSpPr>
            <p:nvPr/>
          </p:nvCxnSpPr>
          <p:spPr bwMode="auto">
            <a:xfrm flipH="1">
              <a:off x="3456" y="369"/>
              <a:ext cx="864" cy="327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02857" name="Rectangle 9"/>
            <p:cNvSpPr>
              <a:spLocks noChangeArrowheads="1"/>
            </p:cNvSpPr>
            <p:nvPr/>
          </p:nvSpPr>
          <p:spPr bwMode="auto">
            <a:xfrm>
              <a:off x="3264" y="624"/>
              <a:ext cx="19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02861" name="Rectangle 13"/>
            <p:cNvSpPr>
              <a:spLocks noChangeArrowheads="1"/>
            </p:cNvSpPr>
            <p:nvPr/>
          </p:nvSpPr>
          <p:spPr bwMode="auto">
            <a:xfrm>
              <a:off x="2784" y="672"/>
              <a:ext cx="672" cy="960"/>
            </a:xfrm>
            <a:prstGeom prst="rect">
              <a:avLst/>
            </a:prstGeom>
            <a:noFill/>
            <a:ln w="31750">
              <a:solidFill>
                <a:srgbClr val="BD520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02869" name="Group 21"/>
          <p:cNvGrpSpPr>
            <a:grpSpLocks/>
          </p:cNvGrpSpPr>
          <p:nvPr/>
        </p:nvGrpSpPr>
        <p:grpSpPr bwMode="auto">
          <a:xfrm>
            <a:off x="3429000" y="2303463"/>
            <a:ext cx="5486400" cy="4149725"/>
            <a:chOff x="2160" y="1451"/>
            <a:chExt cx="3456" cy="2614"/>
          </a:xfrm>
        </p:grpSpPr>
        <p:sp>
          <p:nvSpPr>
            <p:cNvPr id="1102865" name="Rectangle 17"/>
            <p:cNvSpPr>
              <a:spLocks noChangeArrowheads="1"/>
            </p:cNvSpPr>
            <p:nvPr/>
          </p:nvSpPr>
          <p:spPr bwMode="auto">
            <a:xfrm>
              <a:off x="4320" y="1451"/>
              <a:ext cx="1152" cy="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800" dirty="0">
                  <a:latin typeface="Times New Roman"/>
                  <a:cs typeface="Times New Roman"/>
                </a:rPr>
                <a:t>after the program terminates:</a:t>
              </a:r>
            </a:p>
          </p:txBody>
        </p:sp>
        <p:pic>
          <p:nvPicPr>
            <p:cNvPr id="1102852" name="Picture 4" descr="Bouqu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13542" r="26563" b="25000"/>
            <a:stretch>
              <a:fillRect/>
            </a:stretch>
          </p:blipFill>
          <p:spPr bwMode="auto">
            <a:xfrm>
              <a:off x="2160" y="1872"/>
              <a:ext cx="3456" cy="2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l="781" t="13542" r="26563" b="2500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02859" name="Oval 11"/>
            <p:cNvSpPr>
              <a:spLocks noChangeArrowheads="1"/>
            </p:cNvSpPr>
            <p:nvPr/>
          </p:nvSpPr>
          <p:spPr bwMode="auto">
            <a:xfrm>
              <a:off x="2256" y="2928"/>
              <a:ext cx="768" cy="480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Loading and executing a program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A11B60-B4DC-3D4E-BEA5-B2BDBA2B0754}"/>
              </a:ext>
            </a:extLst>
          </p:cNvPr>
          <p:cNvGrpSpPr/>
          <p:nvPr/>
        </p:nvGrpSpPr>
        <p:grpSpPr>
          <a:xfrm>
            <a:off x="1066800" y="5257800"/>
            <a:ext cx="1066800" cy="1066800"/>
            <a:chOff x="1066800" y="5257800"/>
            <a:chExt cx="1066800" cy="1066800"/>
          </a:xfrm>
        </p:grpSpPr>
        <p:sp>
          <p:nvSpPr>
            <p:cNvPr id="2" name="Up Arrow 1">
              <a:extLst>
                <a:ext uri="{FF2B5EF4-FFF2-40B4-BE49-F238E27FC236}">
                  <a16:creationId xmlns:a16="http://schemas.microsoft.com/office/drawing/2014/main" id="{D54AA3C0-6702-634B-AFBD-C44C2F9A206C}"/>
                </a:ext>
              </a:extLst>
            </p:cNvPr>
            <p:cNvSpPr/>
            <p:nvPr/>
          </p:nvSpPr>
          <p:spPr bwMode="auto">
            <a:xfrm>
              <a:off x="1295400" y="5257800"/>
              <a:ext cx="381000" cy="533400"/>
            </a:xfrm>
            <a:prstGeom prst="up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3F41ED12-4F00-FD44-A37B-10B2DDC7E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791200"/>
              <a:ext cx="10668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800" dirty="0">
                  <a:latin typeface="Times New Roman"/>
                  <a:cs typeface="Times New Roman"/>
                </a:rPr>
                <a:t>execute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860" name="Picture 1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3542" r="27344" b="14583"/>
          <a:stretch>
            <a:fillRect/>
          </a:stretch>
        </p:blipFill>
        <p:spPr bwMode="auto">
          <a:xfrm>
            <a:off x="381000" y="6858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781" t="13542" r="27344" b="14583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2862" name="Oval 14"/>
          <p:cNvSpPr>
            <a:spLocks noChangeArrowheads="1"/>
          </p:cNvSpPr>
          <p:nvPr/>
        </p:nvSpPr>
        <p:spPr bwMode="auto">
          <a:xfrm>
            <a:off x="1219200" y="4876800"/>
            <a:ext cx="5334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Loading and executing a program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7" name="Rectangle 18"/>
          <p:cNvSpPr txBox="1">
            <a:spLocks noChangeArrowheads="1"/>
          </p:cNvSpPr>
          <p:nvPr/>
        </p:nvSpPr>
        <p:spPr bwMode="auto">
          <a:xfrm>
            <a:off x="393700" y="5359400"/>
            <a:ext cx="5676900" cy="1130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800">
                <a:solidFill>
                  <a:schemeClr val="tx1"/>
                </a:solidFill>
                <a:latin typeface="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800">
                <a:solidFill>
                  <a:schemeClr val="tx1"/>
                </a:solidFill>
                <a:latin typeface="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800">
                <a:solidFill>
                  <a:schemeClr val="tx1"/>
                </a:solidFill>
                <a:latin typeface="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800">
                <a:solidFill>
                  <a:schemeClr val="tx1"/>
                </a:solidFill>
                <a:latin typeface="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800">
                <a:solidFill>
                  <a:schemeClr val="tx1"/>
                </a:solidFill>
                <a:latin typeface="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5425" indent="-225425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When I load a program into the computer and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say “execute”, the program gets executed</a:t>
            </a:r>
          </a:p>
          <a:p>
            <a:pPr marL="225425" indent="-225425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How does this magic happen?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E1322C-1383-934D-AEFE-9D5CF4F92667}"/>
              </a:ext>
            </a:extLst>
          </p:cNvPr>
          <p:cNvGrpSpPr/>
          <p:nvPr/>
        </p:nvGrpSpPr>
        <p:grpSpPr>
          <a:xfrm>
            <a:off x="6629400" y="4267200"/>
            <a:ext cx="2412996" cy="2222500"/>
            <a:chOff x="4102083" y="3898900"/>
            <a:chExt cx="2412996" cy="2222500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2075ADBC-20DD-004E-8047-3D77BE0F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083" y="4432300"/>
              <a:ext cx="2412996" cy="1689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BD520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/>
            <a:p>
              <a:pPr algn="l">
                <a:spcBef>
                  <a:spcPts val="800"/>
                </a:spcBef>
                <a:buFont typeface="Wingdings" charset="0"/>
                <a:buNone/>
                <a:defRPr/>
              </a:pPr>
              <a:r>
                <a:rPr lang="en-US" sz="1600" dirty="0">
                  <a:latin typeface="Times New Roman"/>
                  <a:cs typeface="Times New Roman"/>
                </a:rPr>
                <a:t>How is the fetch-execute logic implemented?</a:t>
              </a:r>
            </a:p>
            <a:p>
              <a:pPr algn="l">
                <a:spcBef>
                  <a:spcPts val="800"/>
                </a:spcBef>
                <a:buFont typeface="Wingdings" charset="0"/>
                <a:buNone/>
                <a:defRPr/>
              </a:pPr>
              <a:r>
                <a:rPr lang="en-US" sz="1600" dirty="0">
                  <a:latin typeface="Times New Roman"/>
                  <a:cs typeface="Times New Roman"/>
                </a:rPr>
                <a:t>It is hard-wired into the computer hardware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200" dirty="0">
                  <a:latin typeface="Times New Roman"/>
                  <a:cs typeface="Times New Roman"/>
                </a:rPr>
                <a:t>(not shown in this lecture)</a:t>
              </a:r>
              <a:r>
                <a:rPr lang="en-US" sz="1600" dirty="0">
                  <a:latin typeface="Times New Roman"/>
                  <a:cs typeface="Times New Roman"/>
                </a:rPr>
                <a:t>.</a:t>
              </a:r>
            </a:p>
          </p:txBody>
        </p:sp>
        <p:cxnSp>
          <p:nvCxnSpPr>
            <p:cNvPr id="11" name="AutoShape 8">
              <a:extLst>
                <a:ext uri="{FF2B5EF4-FFF2-40B4-BE49-F238E27FC236}">
                  <a16:creationId xmlns:a16="http://schemas.microsoft.com/office/drawing/2014/main" id="{BB40075B-6FEE-A44F-AE8F-945B8D78DC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45100" y="3898900"/>
              <a:ext cx="0" cy="53340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0" name="Rectangle 17">
            <a:extLst>
              <a:ext uri="{FF2B5EF4-FFF2-40B4-BE49-F238E27FC236}">
                <a16:creationId xmlns:a16="http://schemas.microsoft.com/office/drawing/2014/main" id="{185A4869-5470-A041-B653-FA9AD48E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29000"/>
            <a:ext cx="381000" cy="382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8D4481F-1279-EB4E-8449-AE5A341C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447800"/>
            <a:ext cx="381000" cy="382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751ABDED-8975-1446-99A5-6CFEEB27E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56259"/>
            <a:ext cx="381000" cy="382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A13466-80CF-1143-ABCB-2414FE3C22D0}"/>
              </a:ext>
            </a:extLst>
          </p:cNvPr>
          <p:cNvGrpSpPr/>
          <p:nvPr/>
        </p:nvGrpSpPr>
        <p:grpSpPr>
          <a:xfrm>
            <a:off x="6578599" y="951706"/>
            <a:ext cx="2463797" cy="3176191"/>
            <a:chOff x="6578599" y="951706"/>
            <a:chExt cx="2463797" cy="3176191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5AB060B7-08B3-A341-9E1E-F9388D237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599" y="951706"/>
              <a:ext cx="2336801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800" dirty="0">
                  <a:latin typeface="Times New Roman"/>
                  <a:cs typeface="Times New Roman"/>
                </a:rPr>
                <a:t>Fetch-execute cycle: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(basic version)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19061FC8-6933-9E49-94FB-7546C0A9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80" y="1549797"/>
              <a:ext cx="2381216" cy="2578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144000" tIns="0" rIns="0" bIns="0" anchor="ctr" anchorCtr="0"/>
            <a:lstStyle/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200" dirty="0">
                  <a:latin typeface="Consolas"/>
                  <a:cs typeface="Consolas"/>
                </a:rPr>
                <a:t>PC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/>
                  <a:cs typeface="Consolas"/>
                </a:rPr>
                <a:t>=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/>
                  <a:cs typeface="Consolas"/>
                </a:rPr>
                <a:t>fetch:</a:t>
              </a:r>
            </a:p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  </a:t>
              </a:r>
              <a:r>
                <a:rPr lang="en-US" sz="1200" dirty="0">
                  <a:latin typeface="Consolas"/>
                  <a:cs typeface="Consolas"/>
                </a:rPr>
                <a:t>IR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/>
                  <a:cs typeface="Consolas"/>
                </a:rPr>
                <a:t>=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/>
                  <a:cs typeface="Consolas"/>
                </a:rPr>
                <a:t>M[PC]</a:t>
              </a:r>
            </a:p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latin typeface="Consolas"/>
                  <a:cs typeface="Consolas"/>
                </a:rPr>
                <a:t>IR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/>
                  <a:cs typeface="Consolas"/>
                </a:rPr>
                <a:t>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goto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/>
                  <a:cs typeface="Consolas"/>
                </a:rPr>
                <a:t>end</a:t>
              </a:r>
            </a:p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/>
                  <a:cs typeface="Consolas"/>
                </a:rPr>
                <a:t>IR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(read, write, load, …)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  </a:t>
              </a:r>
              <a:r>
                <a:rPr lang="en-US" sz="1200" dirty="0">
                  <a:latin typeface="Consolas"/>
                  <a:cs typeface="Consolas"/>
                </a:rPr>
                <a:t>PC++</a:t>
              </a:r>
            </a:p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goto</a:t>
              </a:r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latin typeface="Consolas"/>
                  <a:cs typeface="Consolas"/>
                </a:rPr>
                <a:t>fetch</a:t>
              </a:r>
            </a:p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/>
                  <a:cs typeface="Consolas"/>
                </a:rPr>
                <a:t>end:</a:t>
              </a:r>
            </a:p>
            <a:p>
              <a:pPr algn="l">
                <a:spcBef>
                  <a:spcPct val="45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nothing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2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Lecture plan</a:t>
            </a: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Hardware platform (Vic)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Architecture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Instructions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Low-level programming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Basic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Branching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Fetch-execute cycle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Program translation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From Vic to a real computer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Clr>
                <a:srgbClr val="006600"/>
              </a:buClr>
              <a:buSzPct val="100000"/>
              <a:buFont typeface="Wingdings" charset="0"/>
              <a:buChar char="n"/>
              <a:defRPr/>
            </a:pPr>
            <a:endParaRPr lang="en-US" sz="1800" dirty="0">
              <a:solidFill>
                <a:srgbClr val="737373"/>
              </a:solidFill>
              <a:latin typeface="Comic Sans MS" charset="0"/>
              <a:cs typeface="+mn-cs"/>
            </a:endParaRPr>
          </a:p>
        </p:txBody>
      </p:sp>
      <p:sp>
        <p:nvSpPr>
          <p:cNvPr id="1168388" name="AutoShape 4"/>
          <p:cNvSpPr>
            <a:spLocks noChangeArrowheads="1"/>
          </p:cNvSpPr>
          <p:nvPr/>
        </p:nvSpPr>
        <p:spPr bwMode="auto">
          <a:xfrm>
            <a:off x="990600" y="327660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9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Overview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8064500" cy="2209800"/>
          </a:xfrm>
        </p:spPr>
        <p:txBody>
          <a:bodyPr/>
          <a:lstStyle/>
          <a:p>
            <a:pPr>
              <a:spcBef>
                <a:spcPct val="100000"/>
              </a:spcBef>
              <a:buFont typeface="Wingdings" charset="0"/>
              <a:buNone/>
              <a:defRPr/>
            </a:pPr>
            <a:r>
              <a:rPr lang="en-US" u="sng" dirty="0">
                <a:latin typeface="Times New Roman"/>
                <a:cs typeface="Times New Roman"/>
              </a:rPr>
              <a:t>Goals</a:t>
            </a:r>
          </a:p>
          <a:p>
            <a:pPr marL="179388" indent="-179388">
              <a:spcBef>
                <a:spcPct val="100000"/>
              </a:spcBef>
              <a:buClrTx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Explore how computers work</a:t>
            </a:r>
          </a:p>
          <a:p>
            <a:pPr marL="179388" indent="-179388">
              <a:spcBef>
                <a:spcPct val="100000"/>
              </a:spcBef>
              <a:buClrTx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Explore low-level programming</a:t>
            </a:r>
          </a:p>
          <a:p>
            <a:pPr marL="179388" indent="-179388">
              <a:spcBef>
                <a:spcPct val="100000"/>
              </a:spcBef>
              <a:buClrTx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Explore the road from the low-level to the high level</a:t>
            </a:r>
          </a:p>
        </p:txBody>
      </p:sp>
      <p:sp>
        <p:nvSpPr>
          <p:cNvPr id="986116" name="Rectangle 4"/>
          <p:cNvSpPr>
            <a:spLocks noChangeArrowheads="1"/>
          </p:cNvSpPr>
          <p:nvPr/>
        </p:nvSpPr>
        <p:spPr bwMode="auto">
          <a:xfrm>
            <a:off x="533400" y="3657600"/>
            <a:ext cx="7467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100000"/>
              </a:spcBef>
              <a:buClr>
                <a:srgbClr val="006600"/>
              </a:buClr>
              <a:buSzPct val="100000"/>
              <a:defRPr/>
            </a:pPr>
            <a:r>
              <a:rPr lang="en-US" sz="1800" u="sng" dirty="0">
                <a:latin typeface="Times New Roman"/>
                <a:ea typeface="+mn-ea"/>
                <a:cs typeface="Times New Roman"/>
              </a:rPr>
              <a:t>Approach</a:t>
            </a:r>
          </a:p>
          <a:p>
            <a:pPr marL="179388" indent="-179388" algn="l">
              <a:lnSpc>
                <a:spcPct val="9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ea"/>
                <a:cs typeface="Times New Roman"/>
              </a:rPr>
              <a:t>Introduce a simple hardware platform</a:t>
            </a:r>
          </a:p>
          <a:p>
            <a:pPr marL="179388" indent="-179388" algn="l">
              <a:lnSpc>
                <a:spcPct val="9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ea"/>
                <a:cs typeface="Times New Roman"/>
              </a:rPr>
              <a:t>Write some machine language programs</a:t>
            </a:r>
          </a:p>
          <a:p>
            <a:pPr marL="179388" indent="-179388" algn="l">
              <a:lnSpc>
                <a:spcPct val="9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ea"/>
                <a:cs typeface="Times New Roman"/>
              </a:rPr>
              <a:t>Understand the hardware – software interplay, hands-on.</a:t>
            </a:r>
          </a:p>
        </p:txBody>
      </p: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6019800" y="685800"/>
            <a:ext cx="2590800" cy="2590800"/>
            <a:chOff x="3696" y="288"/>
            <a:chExt cx="1632" cy="1632"/>
          </a:xfrm>
        </p:grpSpPr>
        <p:pic>
          <p:nvPicPr>
            <p:cNvPr id="986117" name="Picture 5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88"/>
              <a:ext cx="1632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6118" name="Text Box 6" descr="Bouquet"/>
            <p:cNvSpPr txBox="1">
              <a:spLocks noChangeArrowheads="1"/>
            </p:cNvSpPr>
            <p:nvPr/>
          </p:nvSpPr>
          <p:spPr bwMode="auto">
            <a:xfrm rot="960685">
              <a:off x="3744" y="1056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dirty="0">
                  <a:solidFill>
                    <a:srgbClr val="FFCC00"/>
                  </a:solidFill>
                  <a:cs typeface="+mn-cs"/>
                </a:rPr>
                <a:t>computer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Branching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9494838" y="429418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09600" y="838200"/>
            <a:ext cx="2517775" cy="5502275"/>
            <a:chOff x="609600" y="838200"/>
            <a:chExt cx="2517678" cy="5502213"/>
          </a:xfrm>
        </p:grpSpPr>
        <p:grpSp>
          <p:nvGrpSpPr>
            <p:cNvPr id="43020" name="Group 14"/>
            <p:cNvGrpSpPr>
              <a:grpSpLocks/>
            </p:cNvGrpSpPr>
            <p:nvPr/>
          </p:nvGrpSpPr>
          <p:grpSpPr bwMode="auto">
            <a:xfrm>
              <a:off x="609600" y="1600200"/>
              <a:ext cx="1995622" cy="4740213"/>
              <a:chOff x="317485" y="1304132"/>
              <a:chExt cx="1995622" cy="4740213"/>
            </a:xfrm>
          </p:grpSpPr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1074694" y="1304123"/>
                <a:ext cx="1238202" cy="474022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90800" rIns="93600" bIns="190800" anchor="ctr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317485" y="1405722"/>
                <a:ext cx="588940" cy="4616398"/>
              </a:xfrm>
              <a:prstGeom prst="downArrow">
                <a:avLst>
                  <a:gd name="adj1" fmla="val 23077"/>
                  <a:gd name="adj2" fmla="val 4642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021" name="TextBox 23"/>
            <p:cNvSpPr txBox="1">
              <a:spLocks noChangeArrowheads="1"/>
            </p:cNvSpPr>
            <p:nvPr/>
          </p:nvSpPr>
          <p:spPr bwMode="auto">
            <a:xfrm>
              <a:off x="1143000" y="838200"/>
              <a:ext cx="198427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ts val="1200"/>
                </a:spcBef>
              </a:pPr>
              <a:r>
                <a:rPr lang="en-US" sz="2000" dirty="0">
                  <a:latin typeface="Times New Roman" charset="0"/>
                  <a:cs typeface="Times New Roman" charset="0"/>
                </a:rPr>
                <a:t>Default flow of control: linear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43400" y="838200"/>
            <a:ext cx="3367088" cy="5538788"/>
            <a:chOff x="4343400" y="838200"/>
            <a:chExt cx="3367617" cy="5538029"/>
          </a:xfrm>
        </p:grpSpPr>
        <p:grpSp>
          <p:nvGrpSpPr>
            <p:cNvPr id="43013" name="Group 17"/>
            <p:cNvGrpSpPr>
              <a:grpSpLocks/>
            </p:cNvGrpSpPr>
            <p:nvPr/>
          </p:nvGrpSpPr>
          <p:grpSpPr bwMode="auto">
            <a:xfrm>
              <a:off x="4343400" y="1676400"/>
              <a:ext cx="3367617" cy="4699829"/>
              <a:chOff x="3446985" y="1349493"/>
              <a:chExt cx="3367617" cy="4699829"/>
            </a:xfrm>
          </p:grpSpPr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3970942" y="1349378"/>
                <a:ext cx="2356220" cy="46999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90800" rIns="93600" bIns="190800" anchor="ctr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ts val="900"/>
                  </a:spcBef>
                  <a:defRPr/>
                </a:pPr>
                <a:endParaRPr lang="en-US" sz="1400" dirty="0">
                  <a:latin typeface="Consolas"/>
                  <a:cs typeface="Consolas"/>
                </a:endParaRP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dirty="0">
                    <a:latin typeface="Consolas"/>
                    <a:cs typeface="Consolas"/>
                  </a:rPr>
                  <a:t>  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command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dirty="0">
                    <a:latin typeface="Consolas"/>
                    <a:cs typeface="Consolas"/>
                  </a:rPr>
                  <a:t>labe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l a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command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</a:t>
                </a:r>
                <a:r>
                  <a:rPr lang="en-US" sz="1400" dirty="0">
                    <a:latin typeface="Consolas"/>
                    <a:cs typeface="Consolas"/>
                  </a:rPr>
                  <a:t>if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 condition </a:t>
                </a:r>
                <a:r>
                  <a:rPr lang="en-US" sz="1400" dirty="0">
                    <a:latin typeface="Consolas"/>
                    <a:cs typeface="Consolas"/>
                  </a:rPr>
                  <a:t>goto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 b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command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command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dirty="0">
                    <a:latin typeface="Consolas"/>
                    <a:cs typeface="Consolas"/>
                  </a:rPr>
                  <a:t>label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 b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command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command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dirty="0">
                    <a:latin typeface="Consolas"/>
                    <a:cs typeface="Consolas"/>
                  </a:rPr>
                  <a:t>  if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 condition </a:t>
                </a:r>
                <a:r>
                  <a:rPr lang="en-US" sz="1400" dirty="0">
                    <a:latin typeface="Consolas"/>
                    <a:cs typeface="Consolas"/>
                  </a:rPr>
                  <a:t>goto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 c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command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dirty="0">
                    <a:latin typeface="Consolas"/>
                    <a:cs typeface="Consolas"/>
                  </a:rPr>
                  <a:t>label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 c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command</a:t>
                </a:r>
              </a:p>
              <a:p>
                <a:pPr algn="l">
                  <a:spcBef>
                    <a:spcPts val="900"/>
                  </a:spcBef>
                  <a:defRPr/>
                </a:pPr>
                <a:r>
                  <a:rPr lang="en-US" sz="1400" i="1" dirty="0">
                    <a:latin typeface="Times New Roman"/>
                    <a:cs typeface="Times New Roman"/>
                  </a:rPr>
                  <a:t>    </a:t>
                </a:r>
                <a:r>
                  <a:rPr lang="en-US" sz="1400" dirty="0">
                    <a:latin typeface="Consolas"/>
                    <a:cs typeface="Consolas"/>
                  </a:rPr>
                  <a:t>goto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 a</a:t>
                </a:r>
              </a:p>
              <a:p>
                <a:pPr algn="l">
                  <a:spcBef>
                    <a:spcPts val="900"/>
                  </a:spcBef>
                  <a:defRPr/>
                </a:pPr>
                <a:endParaRPr lang="en-US" sz="1400" dirty="0">
                  <a:latin typeface="Consolas"/>
                  <a:cs typeface="Consolas"/>
                </a:endParaRPr>
              </a:p>
            </p:txBody>
          </p:sp>
          <p:grpSp>
            <p:nvGrpSpPr>
              <p:cNvPr id="43016" name="Group 19"/>
              <p:cNvGrpSpPr>
                <a:grpSpLocks/>
              </p:cNvGrpSpPr>
              <p:nvPr/>
            </p:nvGrpSpPr>
            <p:grpSpPr bwMode="auto">
              <a:xfrm>
                <a:off x="3446985" y="2097944"/>
                <a:ext cx="3367617" cy="3843539"/>
                <a:chOff x="3072798" y="2097944"/>
                <a:chExt cx="3367617" cy="3843539"/>
              </a:xfrm>
            </p:grpSpPr>
            <p:sp>
              <p:nvSpPr>
                <p:cNvPr id="21" name="Curved Down Arrow 20"/>
                <p:cNvSpPr/>
                <p:nvPr/>
              </p:nvSpPr>
              <p:spPr>
                <a:xfrm rot="5400000">
                  <a:off x="5185529" y="2883357"/>
                  <a:ext cx="1563473" cy="879613"/>
                </a:xfrm>
                <a:prstGeom prst="curvedDownArrow">
                  <a:avLst>
                    <a:gd name="adj1" fmla="val 12840"/>
                    <a:gd name="adj2" fmla="val 50000"/>
                    <a:gd name="adj3" fmla="val 25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Curved Down Arrow 21"/>
                <p:cNvSpPr/>
                <p:nvPr/>
              </p:nvSpPr>
              <p:spPr>
                <a:xfrm rot="5400000">
                  <a:off x="5427602" y="4623814"/>
                  <a:ext cx="1163478" cy="862148"/>
                </a:xfrm>
                <a:prstGeom prst="curvedDownArrow">
                  <a:avLst>
                    <a:gd name="adj1" fmla="val 11164"/>
                    <a:gd name="adj2" fmla="val 46470"/>
                    <a:gd name="adj3" fmla="val 25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Curved Down Arrow 22"/>
                <p:cNvSpPr/>
                <p:nvPr/>
              </p:nvSpPr>
              <p:spPr>
                <a:xfrm rot="16200000">
                  <a:off x="1559445" y="3611928"/>
                  <a:ext cx="3842811" cy="816103"/>
                </a:xfrm>
                <a:prstGeom prst="curvedDownArrow">
                  <a:avLst>
                    <a:gd name="adj1" fmla="val 16127"/>
                    <a:gd name="adj2" fmla="val 50000"/>
                    <a:gd name="adj3" fmla="val 25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014" name="TextBox 24"/>
            <p:cNvSpPr txBox="1">
              <a:spLocks noChangeArrowheads="1"/>
            </p:cNvSpPr>
            <p:nvPr/>
          </p:nvSpPr>
          <p:spPr bwMode="auto">
            <a:xfrm>
              <a:off x="4876800" y="838200"/>
              <a:ext cx="2514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ts val="1200"/>
                </a:spcBef>
              </a:pPr>
              <a:r>
                <a:rPr lang="en-US" sz="2000" dirty="0">
                  <a:latin typeface="Times New Roman" charset="0"/>
                  <a:cs typeface="Times New Roman" charset="0"/>
                </a:rPr>
                <a:t>Typical flow of control: branching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Branching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534400" cy="1524000"/>
          </a:xfrm>
        </p:spPr>
        <p:txBody>
          <a:bodyPr/>
          <a:lstStyle/>
          <a:p>
            <a:pPr marL="0" indent="0">
              <a:spcBef>
                <a:spcPts val="800"/>
              </a:spcBef>
              <a:buClrTx/>
              <a:buFont typeface="Wingdings" charset="0"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Low-level branching instruction:  </a:t>
            </a:r>
            <a:r>
              <a:rPr lang="en-US" sz="1400" u="sng" dirty="0">
                <a:latin typeface="Consolas"/>
                <a:cs typeface="Consolas"/>
              </a:rPr>
              <a:t>goto</a:t>
            </a:r>
            <a:r>
              <a:rPr lang="en-US" u="sng" dirty="0">
                <a:latin typeface="Times New Roman"/>
                <a:cs typeface="Times New Roman"/>
              </a:rPr>
              <a:t> </a:t>
            </a:r>
            <a:r>
              <a:rPr lang="en-US" i="1" u="sng" dirty="0">
                <a:latin typeface="Times New Roman"/>
                <a:cs typeface="Times New Roman"/>
              </a:rPr>
              <a:t>addr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800"/>
              </a:spcBef>
              <a:buClrTx/>
              <a:buFont typeface="Wingdings" charset="0"/>
              <a:buNone/>
              <a:defRPr/>
            </a:pPr>
            <a:r>
              <a:rPr lang="en-US" i="1" dirty="0">
                <a:latin typeface="Times New Roman"/>
                <a:cs typeface="Times New Roman"/>
              </a:rPr>
              <a:t>        </a:t>
            </a:r>
            <a:r>
              <a:rPr lang="en-US" i="1" u="sng" dirty="0">
                <a:latin typeface="Times New Roman"/>
                <a:cs typeface="Times New Roman"/>
              </a:rPr>
              <a:t>add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:  An address, marks a location in the code</a:t>
            </a:r>
          </a:p>
          <a:p>
            <a:pPr marL="0" indent="0">
              <a:spcBef>
                <a:spcPts val="800"/>
              </a:spcBef>
              <a:buClrTx/>
              <a:buSzPct val="120000"/>
              <a:buFont typeface="Wingdings" charset="0"/>
              <a:buNone/>
              <a:defRPr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u="sng" dirty="0">
                <a:latin typeface="Consolas"/>
                <a:cs typeface="Consolas"/>
              </a:rPr>
              <a:t>goto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i="1" dirty="0">
                <a:latin typeface="Times New Roman"/>
                <a:cs typeface="Times New Roman"/>
              </a:rPr>
              <a:t>  </a:t>
            </a:r>
            <a:r>
              <a:rPr lang="en-US" dirty="0">
                <a:latin typeface="Times New Roman"/>
                <a:cs typeface="Times New Roman"/>
              </a:rPr>
              <a:t>Used to transfer the flow of control to a selected location in the code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DE6E91-08B6-5A45-B215-C2077324FD17}"/>
              </a:ext>
            </a:extLst>
          </p:cNvPr>
          <p:cNvGrpSpPr/>
          <p:nvPr/>
        </p:nvGrpSpPr>
        <p:grpSpPr>
          <a:xfrm>
            <a:off x="533401" y="4093448"/>
            <a:ext cx="5339884" cy="2133600"/>
            <a:chOff x="533401" y="4093448"/>
            <a:chExt cx="5339884" cy="2133600"/>
          </a:xfrm>
        </p:grpSpPr>
        <p:sp>
          <p:nvSpPr>
            <p:cNvPr id="1138699" name="Rectangle 11"/>
            <p:cNvSpPr>
              <a:spLocks noChangeArrowheads="1"/>
            </p:cNvSpPr>
            <p:nvPr/>
          </p:nvSpPr>
          <p:spPr bwMode="auto">
            <a:xfrm>
              <a:off x="604840" y="4093448"/>
              <a:ext cx="526844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800" u="sng" dirty="0">
                  <a:latin typeface="Times New Roman"/>
                  <a:ea typeface="+mn-ea"/>
                  <a:cs typeface="Times New Roman"/>
                </a:rPr>
                <a:t>Task</a:t>
              </a:r>
              <a:r>
                <a:rPr lang="en-US" sz="1800" dirty="0">
                  <a:latin typeface="Times New Roman"/>
                  <a:ea typeface="+mn-ea"/>
                  <a:cs typeface="Times New Roman"/>
                </a:rPr>
                <a:t> (example):  Read and write until 0 is read</a:t>
              </a: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533401" y="4626848"/>
              <a:ext cx="1447800" cy="1600200"/>
              <a:chOff x="13484598" y="2163203"/>
              <a:chExt cx="1447800" cy="1600200"/>
            </a:xfrm>
          </p:grpSpPr>
          <p:sp>
            <p:nvSpPr>
              <p:cNvPr id="10" name="Rectangle 27"/>
              <p:cNvSpPr>
                <a:spLocks noChangeArrowheads="1"/>
              </p:cNvSpPr>
              <p:nvPr/>
            </p:nvSpPr>
            <p:spPr bwMode="auto">
              <a:xfrm>
                <a:off x="13484598" y="2239403"/>
                <a:ext cx="457200" cy="140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pPr indent="14288" algn="l">
                  <a:lnSpc>
                    <a:spcPct val="90000"/>
                  </a:lnSpc>
                  <a:spcBef>
                    <a:spcPct val="50000"/>
                  </a:spcBef>
                  <a:buClr>
                    <a:srgbClr val="316501"/>
                  </a:buClr>
                  <a:buSzPct val="90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00</a:t>
                </a:r>
              </a:p>
              <a:p>
                <a:pPr indent="14288" algn="l">
                  <a:lnSpc>
                    <a:spcPct val="90000"/>
                  </a:lnSpc>
                  <a:spcBef>
                    <a:spcPct val="50000"/>
                  </a:spcBef>
                  <a:buClr>
                    <a:srgbClr val="316501"/>
                  </a:buClr>
                  <a:buSzPct val="90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01</a:t>
                </a:r>
              </a:p>
              <a:p>
                <a:pPr indent="14288" algn="l">
                  <a:lnSpc>
                    <a:spcPct val="90000"/>
                  </a:lnSpc>
                  <a:spcBef>
                    <a:spcPct val="50000"/>
                  </a:spcBef>
                  <a:buClr>
                    <a:srgbClr val="316501"/>
                  </a:buClr>
                  <a:buSzPct val="90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02</a:t>
                </a:r>
              </a:p>
              <a:p>
                <a:pPr indent="14288" algn="l">
                  <a:lnSpc>
                    <a:spcPct val="90000"/>
                  </a:lnSpc>
                  <a:spcBef>
                    <a:spcPct val="50000"/>
                  </a:spcBef>
                  <a:buClr>
                    <a:srgbClr val="316501"/>
                  </a:buClr>
                  <a:buSzPct val="90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03</a:t>
                </a:r>
              </a:p>
              <a:p>
                <a:pPr indent="14288" algn="l">
                  <a:lnSpc>
                    <a:spcPct val="90000"/>
                  </a:lnSpc>
                  <a:spcBef>
                    <a:spcPct val="50000"/>
                  </a:spcBef>
                  <a:buClr>
                    <a:srgbClr val="316501"/>
                  </a:buClr>
                  <a:buSzPct val="90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04</a:t>
                </a:r>
              </a:p>
            </p:txBody>
          </p:sp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13865598" y="2163203"/>
                <a:ext cx="1066800" cy="1600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3600" tIns="97200" rIns="0" bIns="50400"/>
              <a:lstStyle>
                <a:lvl1pPr marL="342900" indent="-34290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50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read</a:t>
                </a:r>
              </a:p>
              <a:p>
                <a:pPr algn="l" rtl="0">
                  <a:lnSpc>
                    <a:spcPct val="90000"/>
                  </a:lnSpc>
                  <a:spcBef>
                    <a:spcPct val="50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gotoz 04</a:t>
                </a:r>
              </a:p>
              <a:p>
                <a:pPr algn="l" rtl="0">
                  <a:lnSpc>
                    <a:spcPct val="90000"/>
                  </a:lnSpc>
                  <a:spcBef>
                    <a:spcPct val="50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write</a:t>
                </a:r>
              </a:p>
              <a:p>
                <a:pPr algn="l" rtl="0">
                  <a:lnSpc>
                    <a:spcPct val="90000"/>
                  </a:lnSpc>
                  <a:spcBef>
                    <a:spcPct val="50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goto 00</a:t>
                </a:r>
              </a:p>
              <a:p>
                <a:pPr algn="l" rtl="0">
                  <a:lnSpc>
                    <a:spcPct val="90000"/>
                  </a:lnSpc>
                  <a:spcBef>
                    <a:spcPct val="50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stop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0D8477-E213-A243-8472-D07DF211AEAE}"/>
              </a:ext>
            </a:extLst>
          </p:cNvPr>
          <p:cNvGrpSpPr/>
          <p:nvPr/>
        </p:nvGrpSpPr>
        <p:grpSpPr>
          <a:xfrm>
            <a:off x="557214" y="2306899"/>
            <a:ext cx="5029200" cy="1380623"/>
            <a:chOff x="381000" y="2743200"/>
            <a:chExt cx="5029200" cy="1380623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381000" y="2743200"/>
              <a:ext cx="5029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charset="0"/>
                <a:buChar char="n"/>
                <a:defRPr sz="1800">
                  <a:solidFill>
                    <a:schemeClr val="tx1"/>
                  </a:solidFill>
                  <a:latin typeface="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l"/>
                <a:defRPr sz="1800">
                  <a:solidFill>
                    <a:schemeClr val="tx1"/>
                  </a:solidFill>
                  <a:latin typeface="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0"/>
                <a:buChar char="q"/>
                <a:defRPr sz="1800">
                  <a:solidFill>
                    <a:schemeClr val="tx1"/>
                  </a:solidFill>
                  <a:latin typeface="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800">
                  <a:solidFill>
                    <a:schemeClr val="tx1"/>
                  </a:solidFill>
                  <a:latin typeface="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800">
                  <a:solidFill>
                    <a:schemeClr val="tx1"/>
                  </a:solidFill>
                  <a:latin typeface="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800"/>
                </a:spcBef>
                <a:buClrTx/>
                <a:buFont typeface="Wingdings" charset="0"/>
                <a:buNone/>
                <a:defRPr/>
              </a:pPr>
              <a:r>
                <a:rPr lang="en-US" dirty="0">
                  <a:latin typeface="Times New Roman"/>
                  <a:cs typeface="Times New Roman"/>
                </a:rPr>
                <a:t>Vic features three branching instructions: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E2A9C98-B541-F54B-A2B9-9E1B6741E0E5}"/>
                </a:ext>
              </a:extLst>
            </p:cNvPr>
            <p:cNvGrpSpPr/>
            <p:nvPr/>
          </p:nvGrpSpPr>
          <p:grpSpPr>
            <a:xfrm>
              <a:off x="381001" y="3063372"/>
              <a:ext cx="2743201" cy="1060451"/>
              <a:chOff x="671800" y="3494305"/>
              <a:chExt cx="2743201" cy="1060451"/>
            </a:xfrm>
          </p:grpSpPr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EFCBE547-AFB7-2B46-B9E3-6007124CA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425" y="3765768"/>
                <a:ext cx="2695576" cy="788988"/>
              </a:xfrm>
              <a:prstGeom prst="rect">
                <a:avLst/>
              </a:prstGeom>
              <a:solidFill>
                <a:srgbClr val="FFF8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0" rIns="0" bIns="0" anchor="ctr" anchorCtr="0"/>
              <a:lstStyle/>
              <a:p>
                <a:pPr marL="342900" indent="-342900" algn="l">
                  <a:spcBef>
                    <a:spcPts val="6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goto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xx      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xx     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 xx</a:t>
                </a:r>
              </a:p>
              <a:p>
                <a:pPr marL="342900" indent="-342900" algn="l">
                  <a:spcBef>
                    <a:spcPts val="6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gotoz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xx    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xx     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==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0) goto xx</a:t>
                </a:r>
              </a:p>
              <a:p>
                <a:pPr marL="342900" indent="-342900" algn="l">
                  <a:spcBef>
                    <a:spcPts val="6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gotop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xx    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xx     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 goto xx</a:t>
                </a:r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E97F305A-5CFF-FB4F-9759-11687FD6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800" y="3494305"/>
                <a:ext cx="2743201" cy="271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400" dirty="0"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/>
                    <a:cs typeface="Times New Roman"/>
                  </a:rPr>
                  <a:t>Symbolic     Exec.    Semantics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380999" y="685800"/>
            <a:ext cx="6324601" cy="30479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800" u="sng" dirty="0">
                <a:latin typeface="Times New Roman"/>
                <a:cs typeface="Times New Roman"/>
              </a:rPr>
              <a:t>Task:</a:t>
            </a:r>
            <a:r>
              <a:rPr lang="en-US" sz="1800" dirty="0">
                <a:latin typeface="Times New Roman"/>
                <a:cs typeface="Times New Roman"/>
              </a:rPr>
              <a:t> Read two numbers and write the greater one</a:t>
            </a:r>
          </a:p>
        </p:txBody>
      </p:sp>
      <p:sp>
        <p:nvSpPr>
          <p:cNvPr id="1156104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3200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Branching</a:t>
            </a:r>
            <a:endParaRPr lang="en-US" sz="1600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BFEB57-CB95-2645-90C1-714C9F2049A5}"/>
              </a:ext>
            </a:extLst>
          </p:cNvPr>
          <p:cNvGrpSpPr/>
          <p:nvPr/>
        </p:nvGrpSpPr>
        <p:grpSpPr>
          <a:xfrm>
            <a:off x="554038" y="1104900"/>
            <a:ext cx="2347913" cy="4267200"/>
            <a:chOff x="554038" y="1104900"/>
            <a:chExt cx="2347913" cy="4267200"/>
          </a:xfrm>
        </p:grpSpPr>
        <p:sp>
          <p:nvSpPr>
            <p:cNvPr id="1156099" name="Rectangle 3"/>
            <p:cNvSpPr>
              <a:spLocks noChangeArrowheads="1"/>
            </p:cNvSpPr>
            <p:nvPr/>
          </p:nvSpPr>
          <p:spPr bwMode="auto">
            <a:xfrm>
              <a:off x="849313" y="1104900"/>
              <a:ext cx="2052638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machine language</a:t>
              </a:r>
            </a:p>
          </p:txBody>
        </p:sp>
        <p:sp>
          <p:nvSpPr>
            <p:cNvPr id="1156123" name="Rectangle 27"/>
            <p:cNvSpPr>
              <a:spLocks noChangeArrowheads="1"/>
            </p:cNvSpPr>
            <p:nvPr/>
          </p:nvSpPr>
          <p:spPr bwMode="auto">
            <a:xfrm>
              <a:off x="554038" y="1562100"/>
              <a:ext cx="457200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01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02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03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04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05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06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07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08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09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10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11</a:t>
              </a:r>
            </a:p>
            <a:p>
              <a:pPr indent="14288" algn="l">
                <a:lnSpc>
                  <a:spcPct val="90000"/>
                </a:lnSpc>
                <a:spcBef>
                  <a:spcPts val="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...</a:t>
              </a:r>
            </a:p>
          </p:txBody>
        </p:sp>
        <p:sp>
          <p:nvSpPr>
            <p:cNvPr id="1156124" name="Text Box 28"/>
            <p:cNvSpPr txBox="1">
              <a:spLocks noChangeArrowheads="1"/>
            </p:cNvSpPr>
            <p:nvPr/>
          </p:nvSpPr>
          <p:spPr bwMode="auto">
            <a:xfrm>
              <a:off x="925513" y="1409700"/>
              <a:ext cx="1436688" cy="3352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1908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endParaRPr lang="en-US" sz="12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56BD65-9B78-C54E-B002-5A75F3ED0F44}"/>
              </a:ext>
            </a:extLst>
          </p:cNvPr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1618663C-77AA-3442-BED7-1FED30AA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gotoz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0) 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gotop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0) goto xx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792FC07A-3BD1-B64D-8170-3C419F9D6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/>
                  <a:cs typeface="Times New Roman"/>
                </a:rPr>
                <a:t>Symbolic     Exec.    Semantics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0B16581B-8AF8-BD4D-AF0A-BBB5E476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400" u="sng" dirty="0">
                  <a:latin typeface="Times New Roman"/>
                  <a:cs typeface="Times New Roman"/>
                </a:rPr>
                <a:t>Branching instructions: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8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380999" y="685800"/>
            <a:ext cx="6324601" cy="30479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800" u="sng" dirty="0">
                <a:latin typeface="Times New Roman"/>
                <a:cs typeface="Times New Roman"/>
              </a:rPr>
              <a:t>Task:</a:t>
            </a:r>
            <a:r>
              <a:rPr lang="en-US" sz="1800" dirty="0">
                <a:latin typeface="Times New Roman"/>
                <a:cs typeface="Times New Roman"/>
              </a:rPr>
              <a:t> Read two numbers and write the greater one</a:t>
            </a:r>
          </a:p>
        </p:txBody>
      </p:sp>
      <p:sp>
        <p:nvSpPr>
          <p:cNvPr id="1156104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3200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Branching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1156099" name="Rectangle 3"/>
          <p:cNvSpPr>
            <a:spLocks noChangeArrowheads="1"/>
          </p:cNvSpPr>
          <p:nvPr/>
        </p:nvSpPr>
        <p:spPr bwMode="auto">
          <a:xfrm>
            <a:off x="849313" y="1104900"/>
            <a:ext cx="2052638" cy="381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machine language</a:t>
            </a:r>
          </a:p>
        </p:txBody>
      </p:sp>
      <p:sp>
        <p:nvSpPr>
          <p:cNvPr id="1156123" name="Rectangle 27"/>
          <p:cNvSpPr>
            <a:spLocks noChangeArrowheads="1"/>
          </p:cNvSpPr>
          <p:nvPr/>
        </p:nvSpPr>
        <p:spPr bwMode="auto">
          <a:xfrm>
            <a:off x="554038" y="1562100"/>
            <a:ext cx="457200" cy="3810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00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01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02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03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04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05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06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07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08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09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10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11</a:t>
            </a:r>
          </a:p>
          <a:p>
            <a:pPr indent="14288" algn="l">
              <a:lnSpc>
                <a:spcPct val="90000"/>
              </a:lnSpc>
              <a:spcBef>
                <a:spcPts val="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</a:p>
        </p:txBody>
      </p:sp>
      <p:sp>
        <p:nvSpPr>
          <p:cNvPr id="1156124" name="Text Box 28"/>
          <p:cNvSpPr txBox="1">
            <a:spLocks noChangeArrowheads="1"/>
          </p:cNvSpPr>
          <p:nvPr/>
        </p:nvSpPr>
        <p:spPr bwMode="auto">
          <a:xfrm>
            <a:off x="925513" y="1409700"/>
            <a:ext cx="1436688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read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store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read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store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sub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gotop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YISMAX</a:t>
            </a:r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load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write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stop</a:t>
            </a:r>
            <a:r>
              <a:rPr lang="en-US" sz="1200" dirty="0">
                <a:latin typeface="Consolas"/>
                <a:cs typeface="Consolas"/>
              </a:rPr>
              <a:t>             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load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sz="12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write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stop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56BD65-9B78-C54E-B002-5A75F3ED0F44}"/>
              </a:ext>
            </a:extLst>
          </p:cNvPr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1618663C-77AA-3442-BED7-1FED30AA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gotoz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0) 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gotop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0) goto xx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792FC07A-3BD1-B64D-8170-3C419F9D6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/>
                  <a:cs typeface="Times New Roman"/>
                </a:rPr>
                <a:t>Symbolic     Exec.    Semantics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0B16581B-8AF8-BD4D-AF0A-BBB5E476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400" u="sng" dirty="0">
                  <a:latin typeface="Times New Roman"/>
                  <a:cs typeface="Times New Roman"/>
                </a:rPr>
                <a:t>Branching instructions: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380999" y="685800"/>
            <a:ext cx="5334001" cy="3048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800" u="sng" dirty="0">
                <a:latin typeface="Times New Roman"/>
                <a:cs typeface="Times New Roman"/>
              </a:rPr>
              <a:t>Task:</a:t>
            </a:r>
            <a:r>
              <a:rPr lang="en-US" sz="1800" dirty="0">
                <a:latin typeface="Times New Roman"/>
                <a:cs typeface="Times New Roman"/>
              </a:rPr>
              <a:t> Read two numbers and write the greater one</a:t>
            </a:r>
          </a:p>
        </p:txBody>
      </p:sp>
      <p:sp>
        <p:nvSpPr>
          <p:cNvPr id="1156104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3200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Branching</a:t>
            </a:r>
            <a:endParaRPr lang="en-US" sz="1600" dirty="0">
              <a:latin typeface="+mj-lt"/>
              <a:cs typeface="+mj-cs"/>
            </a:endParaRPr>
          </a:p>
        </p:txBody>
      </p:sp>
      <p:grpSp>
        <p:nvGrpSpPr>
          <p:cNvPr id="47113" name="Group 29"/>
          <p:cNvGrpSpPr>
            <a:grpSpLocks/>
          </p:cNvGrpSpPr>
          <p:nvPr/>
        </p:nvGrpSpPr>
        <p:grpSpPr bwMode="auto">
          <a:xfrm>
            <a:off x="849313" y="1104900"/>
            <a:ext cx="2052638" cy="3657600"/>
            <a:chOff x="2304" y="624"/>
            <a:chExt cx="1293" cy="2304"/>
          </a:xfrm>
        </p:grpSpPr>
        <p:sp>
          <p:nvSpPr>
            <p:cNvPr id="1156099" name="Rectangle 3"/>
            <p:cNvSpPr>
              <a:spLocks noChangeArrowheads="1"/>
            </p:cNvSpPr>
            <p:nvPr/>
          </p:nvSpPr>
          <p:spPr bwMode="auto">
            <a:xfrm>
              <a:off x="2304" y="624"/>
              <a:ext cx="1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machine language</a:t>
              </a:r>
            </a:p>
          </p:txBody>
        </p:sp>
        <p:sp>
          <p:nvSpPr>
            <p:cNvPr id="1156124" name="Text Box 28"/>
            <p:cNvSpPr txBox="1">
              <a:spLocks noChangeArrowheads="1"/>
            </p:cNvSpPr>
            <p:nvPr/>
          </p:nvSpPr>
          <p:spPr bwMode="auto">
            <a:xfrm>
              <a:off x="2352" y="816"/>
              <a:ext cx="905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1908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store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store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y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sub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gotop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/>
                  <a:cs typeface="Consolas"/>
                </a:rPr>
                <a:t>YISMAX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load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write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stop</a:t>
              </a:r>
              <a:r>
                <a:rPr lang="en-US" sz="1200" dirty="0">
                  <a:latin typeface="Consolas"/>
                  <a:cs typeface="Consolas"/>
                </a:rPr>
                <a:t>             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load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y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write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9CDE54-05E9-D048-A832-131F2F45E779}"/>
              </a:ext>
            </a:extLst>
          </p:cNvPr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252BEC15-F4CD-8749-B96E-D70A8451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gotoz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0) 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gotop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0) goto xx</a:t>
              </a: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133CA4D0-DCD7-A54F-9A87-C71ECD774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/>
                  <a:cs typeface="Times New Roman"/>
                </a:rPr>
                <a:t>Symbolic     Exec.    Semantics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BBFCB8CD-D347-AB48-A10F-B9BCBFD3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400" u="sng" dirty="0">
                  <a:latin typeface="Times New Roman"/>
                  <a:cs typeface="Times New Roman"/>
                </a:rPr>
                <a:t>Branching instructions:</a:t>
              </a:r>
            </a:p>
          </p:txBody>
        </p:sp>
      </p:grpSp>
      <p:sp>
        <p:nvSpPr>
          <p:cNvPr id="14" name="Rectangle 27">
            <a:extLst>
              <a:ext uri="{FF2B5EF4-FFF2-40B4-BE49-F238E27FC236}">
                <a16:creationId xmlns:a16="http://schemas.microsoft.com/office/drawing/2014/main" id="{D71C4F85-B7EB-A747-A475-70E755D5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562100"/>
            <a:ext cx="457200" cy="3810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00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01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02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03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04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05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06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07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08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FC0128"/>
                </a:solidFill>
                <a:latin typeface="Consolas"/>
                <a:cs typeface="Consolas"/>
              </a:rPr>
              <a:t>09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10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11</a:t>
            </a:r>
          </a:p>
          <a:p>
            <a:pPr indent="14288" algn="l">
              <a:lnSpc>
                <a:spcPct val="90000"/>
              </a:lnSpc>
              <a:spcBef>
                <a:spcPts val="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8507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380999" y="685800"/>
            <a:ext cx="5334001" cy="3048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800" u="sng" dirty="0">
                <a:latin typeface="Times New Roman"/>
                <a:cs typeface="Times New Roman"/>
              </a:rPr>
              <a:t>Task:</a:t>
            </a:r>
            <a:r>
              <a:rPr lang="en-US" sz="1800" dirty="0">
                <a:latin typeface="Times New Roman"/>
                <a:cs typeface="Times New Roman"/>
              </a:rPr>
              <a:t> Read two numbers and write the greater one</a:t>
            </a:r>
          </a:p>
        </p:txBody>
      </p:sp>
      <p:sp>
        <p:nvSpPr>
          <p:cNvPr id="1156104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3200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Branching</a:t>
            </a:r>
            <a:endParaRPr lang="en-US" sz="1600" dirty="0">
              <a:latin typeface="+mj-lt"/>
              <a:cs typeface="+mj-cs"/>
            </a:endParaRPr>
          </a:p>
        </p:txBody>
      </p:sp>
      <p:grpSp>
        <p:nvGrpSpPr>
          <p:cNvPr id="47113" name="Group 29"/>
          <p:cNvGrpSpPr>
            <a:grpSpLocks/>
          </p:cNvGrpSpPr>
          <p:nvPr/>
        </p:nvGrpSpPr>
        <p:grpSpPr bwMode="auto">
          <a:xfrm>
            <a:off x="849313" y="1104900"/>
            <a:ext cx="2052638" cy="3657600"/>
            <a:chOff x="2304" y="624"/>
            <a:chExt cx="1293" cy="2304"/>
          </a:xfrm>
        </p:grpSpPr>
        <p:sp>
          <p:nvSpPr>
            <p:cNvPr id="1156099" name="Rectangle 3"/>
            <p:cNvSpPr>
              <a:spLocks noChangeArrowheads="1"/>
            </p:cNvSpPr>
            <p:nvPr/>
          </p:nvSpPr>
          <p:spPr bwMode="auto">
            <a:xfrm>
              <a:off x="2304" y="624"/>
              <a:ext cx="1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machine language</a:t>
              </a:r>
            </a:p>
          </p:txBody>
        </p:sp>
        <p:sp>
          <p:nvSpPr>
            <p:cNvPr id="1156124" name="Text Box 28"/>
            <p:cNvSpPr txBox="1">
              <a:spLocks noChangeArrowheads="1"/>
            </p:cNvSpPr>
            <p:nvPr/>
          </p:nvSpPr>
          <p:spPr bwMode="auto">
            <a:xfrm>
              <a:off x="2352" y="816"/>
              <a:ext cx="905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1908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store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store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y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sub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gotop</a:t>
              </a:r>
              <a:r>
                <a:rPr lang="en-US" sz="1200" dirty="0">
                  <a:latin typeface="Consolas"/>
                  <a:cs typeface="Consolas"/>
                </a:rPr>
                <a:t> 09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load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write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stop</a:t>
              </a:r>
              <a:r>
                <a:rPr lang="en-US" sz="1200" dirty="0">
                  <a:latin typeface="Consolas"/>
                  <a:cs typeface="Consolas"/>
                </a:rPr>
                <a:t>             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load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y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write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3CE18B-F2D8-9440-8C00-EA79AC0DBF0E}"/>
              </a:ext>
            </a:extLst>
          </p:cNvPr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69F56D92-DD4F-E540-BEBD-5061E160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gotoz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0) 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gotop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0) goto xx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43913545-0359-8941-A20C-1940A6FAA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/>
                  <a:cs typeface="Times New Roman"/>
                </a:rPr>
                <a:t>Symbolic     Exec.    Semantics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61D8BD75-94E6-2C49-B218-2C083047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400" u="sng" dirty="0">
                  <a:latin typeface="Times New Roman"/>
                  <a:cs typeface="Times New Roman"/>
                </a:rPr>
                <a:t>Branching instructions:</a:t>
              </a:r>
            </a:p>
          </p:txBody>
        </p:sp>
      </p:grpSp>
      <p:sp>
        <p:nvSpPr>
          <p:cNvPr id="17" name="Rectangle 27">
            <a:extLst>
              <a:ext uri="{FF2B5EF4-FFF2-40B4-BE49-F238E27FC236}">
                <a16:creationId xmlns:a16="http://schemas.microsoft.com/office/drawing/2014/main" id="{A8B1BA81-355F-6547-9AEC-78AA94A2A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562100"/>
            <a:ext cx="457200" cy="3810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00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01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02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03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04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05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06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07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08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09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10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11</a:t>
            </a:r>
          </a:p>
          <a:p>
            <a:pPr indent="14288" algn="l">
              <a:lnSpc>
                <a:spcPct val="90000"/>
              </a:lnSpc>
              <a:spcBef>
                <a:spcPts val="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0765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380999" y="685800"/>
            <a:ext cx="5334001" cy="3048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800" u="sng" dirty="0">
                <a:latin typeface="Times New Roman"/>
                <a:cs typeface="Times New Roman"/>
              </a:rPr>
              <a:t>Task:</a:t>
            </a:r>
            <a:r>
              <a:rPr lang="en-US" sz="1800" dirty="0">
                <a:latin typeface="Times New Roman"/>
                <a:cs typeface="Times New Roman"/>
              </a:rPr>
              <a:t> Read two numbers and write the greater one</a:t>
            </a:r>
          </a:p>
        </p:txBody>
      </p:sp>
      <p:sp>
        <p:nvSpPr>
          <p:cNvPr id="1156104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3200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Branching</a:t>
            </a:r>
            <a:endParaRPr lang="en-US" sz="1600" dirty="0">
              <a:latin typeface="+mj-lt"/>
              <a:cs typeface="+mj-cs"/>
            </a:endParaRPr>
          </a:p>
        </p:txBody>
      </p:sp>
      <p:grpSp>
        <p:nvGrpSpPr>
          <p:cNvPr id="47113" name="Group 29"/>
          <p:cNvGrpSpPr>
            <a:grpSpLocks/>
          </p:cNvGrpSpPr>
          <p:nvPr/>
        </p:nvGrpSpPr>
        <p:grpSpPr bwMode="auto">
          <a:xfrm>
            <a:off x="849313" y="1104900"/>
            <a:ext cx="2052638" cy="3657600"/>
            <a:chOff x="2304" y="624"/>
            <a:chExt cx="1293" cy="2304"/>
          </a:xfrm>
        </p:grpSpPr>
        <p:sp>
          <p:nvSpPr>
            <p:cNvPr id="1156099" name="Rectangle 3"/>
            <p:cNvSpPr>
              <a:spLocks noChangeArrowheads="1"/>
            </p:cNvSpPr>
            <p:nvPr/>
          </p:nvSpPr>
          <p:spPr bwMode="auto">
            <a:xfrm>
              <a:off x="2304" y="624"/>
              <a:ext cx="1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machine language</a:t>
              </a:r>
            </a:p>
          </p:txBody>
        </p:sp>
        <p:sp>
          <p:nvSpPr>
            <p:cNvPr id="1156124" name="Text Box 28"/>
            <p:cNvSpPr txBox="1">
              <a:spLocks noChangeArrowheads="1"/>
            </p:cNvSpPr>
            <p:nvPr/>
          </p:nvSpPr>
          <p:spPr bwMode="auto">
            <a:xfrm>
              <a:off x="2352" y="816"/>
              <a:ext cx="905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1908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store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store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y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sub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gotop</a:t>
              </a:r>
              <a:r>
                <a:rPr lang="en-US" sz="1200" dirty="0">
                  <a:latin typeface="Consolas"/>
                  <a:cs typeface="Consolas"/>
                </a:rPr>
                <a:t> 09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load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x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write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stop</a:t>
              </a:r>
              <a:r>
                <a:rPr lang="en-US" sz="1200" dirty="0">
                  <a:latin typeface="Consolas"/>
                  <a:cs typeface="Consolas"/>
                </a:rPr>
                <a:t>             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load</a:t>
              </a: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y</a:t>
              </a: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write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stop</a:t>
              </a:r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F61E2F1E-977C-9643-9613-F97815F3E52C}"/>
              </a:ext>
            </a:extLst>
          </p:cNvPr>
          <p:cNvGrpSpPr>
            <a:grpSpLocks/>
          </p:cNvGrpSpPr>
          <p:nvPr/>
        </p:nvGrpSpPr>
        <p:grpSpPr bwMode="auto">
          <a:xfrm>
            <a:off x="3027363" y="1002506"/>
            <a:ext cx="3103563" cy="4419600"/>
            <a:chOff x="3805" y="528"/>
            <a:chExt cx="1955" cy="2784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FA504C8-D8BF-2C43-A02D-19228F528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528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indent="14288">
                <a:lnSpc>
                  <a:spcPts val="1480"/>
                </a:lnSpc>
                <a:spcBef>
                  <a:spcPts val="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executable</a:t>
              </a:r>
              <a:br>
                <a:rPr lang="en-US" sz="1400" dirty="0">
                  <a:latin typeface="Times New Roman"/>
                  <a:cs typeface="Times New Roman"/>
                </a:rPr>
              </a:br>
              <a:r>
                <a:rPr lang="en-US" sz="1400" dirty="0">
                  <a:latin typeface="Times New Roman"/>
                  <a:cs typeface="Times New Roman"/>
                </a:rPr>
                <a:t>code</a:t>
              </a: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43214804-1B82-624F-942C-05F59007D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1668"/>
              <a:ext cx="576" cy="432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DEBD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cs typeface="+mn-cs"/>
                </a:rPr>
                <a:t>translate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79957139-010D-274F-9D77-2F62D10C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912"/>
              <a:ext cx="288" cy="2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01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02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03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04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05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06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07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08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09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10</a:t>
              </a:r>
            </a:p>
            <a:p>
              <a:pPr indent="14288" algn="l">
                <a:lnSpc>
                  <a:spcPct val="90000"/>
                </a:lnSpc>
                <a:spcBef>
                  <a:spcPct val="5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11</a:t>
              </a:r>
            </a:p>
            <a:p>
              <a:pPr indent="14288" algn="l">
                <a:lnSpc>
                  <a:spcPct val="90000"/>
                </a:lnSpc>
                <a:spcBef>
                  <a:spcPts val="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...</a:t>
              </a:r>
              <a:endParaRPr lang="en-US" sz="12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976DA7E0-DEA2-3340-BA00-BA8BD4A63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0" y="816"/>
              <a:ext cx="342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190800" rIns="7200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800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800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491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290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709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900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391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900</a:t>
              </a:r>
            </a:p>
            <a:p>
              <a:pPr algn="l" rtl="0">
                <a:lnSpc>
                  <a:spcPct val="90000"/>
                </a:lnSpc>
                <a:spcBef>
                  <a:spcPct val="50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000</a:t>
              </a:r>
            </a:p>
          </p:txBody>
        </p:sp>
      </p:grpSp>
      <p:sp>
        <p:nvSpPr>
          <p:cNvPr id="18" name="Rectangle 7">
            <a:extLst>
              <a:ext uri="{FF2B5EF4-FFF2-40B4-BE49-F238E27FC236}">
                <a16:creationId xmlns:a16="http://schemas.microsoft.com/office/drawing/2014/main" id="{4A5CCB1F-E5CF-1047-B5EA-ED62A7375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638" y="1438624"/>
            <a:ext cx="2064527" cy="13335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400" u="sng" dirty="0">
                <a:latin typeface="Times New Roman"/>
                <a:ea typeface="+mn-ea"/>
                <a:cs typeface="Times New Roman"/>
              </a:rPr>
              <a:t>Convention: Allocate variables to memory, from address 90 onward: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represented by </a:t>
            </a: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M[90]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represented by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M[91]</a:t>
            </a:r>
            <a:endParaRPr lang="en-U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4513D344-2372-2941-BC5E-15E2DC8C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2743200"/>
            <a:ext cx="6096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DEB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cs typeface="+mn-cs"/>
              </a:rPr>
              <a:t>load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621EB5-6E87-B14E-846B-D23FE2E5870A}"/>
              </a:ext>
            </a:extLst>
          </p:cNvPr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7DB09BC5-9AF5-D041-AC8B-30366373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gotoz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0) goto xx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gotop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8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0) goto xx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45528092-A52B-4842-93D7-22EFEF5F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/>
                  <a:cs typeface="Times New Roman"/>
                </a:rPr>
                <a:t>Symbolic     Exec.    Semantics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CEDA70B-6E20-224F-8EC4-CF7FE346A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 </a:t>
              </a:r>
              <a:r>
                <a:rPr lang="en-US" sz="1400" u="sng" dirty="0">
                  <a:latin typeface="Times New Roman"/>
                  <a:cs typeface="Times New Roman"/>
                </a:rPr>
                <a:t>Branching instructions:</a:t>
              </a:r>
            </a:p>
          </p:txBody>
        </p:sp>
      </p:grpSp>
      <p:sp>
        <p:nvSpPr>
          <p:cNvPr id="20" name="Rectangle 27">
            <a:extLst>
              <a:ext uri="{FF2B5EF4-FFF2-40B4-BE49-F238E27FC236}">
                <a16:creationId xmlns:a16="http://schemas.microsoft.com/office/drawing/2014/main" id="{50F62D9F-0A83-1F43-BA00-D5FCEDED2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562100"/>
            <a:ext cx="457200" cy="38100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00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01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02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03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04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05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06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07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08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09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10</a:t>
            </a:r>
          </a:p>
          <a:p>
            <a:pPr indent="14288" algn="l">
              <a:lnSpc>
                <a:spcPct val="90000"/>
              </a:lnSpc>
              <a:spcBef>
                <a:spcPct val="5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11</a:t>
            </a:r>
          </a:p>
          <a:p>
            <a:pPr indent="14288" algn="l">
              <a:lnSpc>
                <a:spcPct val="90000"/>
              </a:lnSpc>
              <a:spcBef>
                <a:spcPts val="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163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8"/>
          <p:cNvGrpSpPr>
            <a:grpSpLocks/>
          </p:cNvGrpSpPr>
          <p:nvPr/>
        </p:nvGrpSpPr>
        <p:grpSpPr bwMode="auto">
          <a:xfrm>
            <a:off x="152400" y="180975"/>
            <a:ext cx="8686800" cy="5129213"/>
            <a:chOff x="96" y="114"/>
            <a:chExt cx="5472" cy="3231"/>
          </a:xfrm>
        </p:grpSpPr>
        <p:pic>
          <p:nvPicPr>
            <p:cNvPr id="1113100" name="Picture 12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42" r="27344" b="15625"/>
            <a:stretch>
              <a:fillRect/>
            </a:stretch>
          </p:blipFill>
          <p:spPr bwMode="auto">
            <a:xfrm>
              <a:off x="96" y="432"/>
              <a:ext cx="3984" cy="2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t="13542" r="27344" b="15625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13092" name="Rectangle 4"/>
            <p:cNvSpPr>
              <a:spLocks noChangeArrowheads="1"/>
            </p:cNvSpPr>
            <p:nvPr/>
          </p:nvSpPr>
          <p:spPr bwMode="auto">
            <a:xfrm>
              <a:off x="3264" y="624"/>
              <a:ext cx="19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13093" name="AutoShape 5"/>
            <p:cNvSpPr>
              <a:spLocks noChangeArrowheads="1"/>
            </p:cNvSpPr>
            <p:nvPr/>
          </p:nvSpPr>
          <p:spPr bwMode="auto">
            <a:xfrm>
              <a:off x="4320" y="114"/>
              <a:ext cx="1248" cy="510"/>
            </a:xfrm>
            <a:prstGeom prst="roundRect">
              <a:avLst>
                <a:gd name="adj" fmla="val 16667"/>
              </a:avLst>
            </a:prstGeom>
            <a:solidFill>
              <a:srgbClr val="FFDDC3"/>
            </a:solidFill>
            <a:ln w="19050">
              <a:solidFill>
                <a:srgbClr val="BD520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“max of two numbers”</a:t>
              </a:r>
              <a:br>
                <a:rPr lang="en-US" sz="1400" dirty="0">
                  <a:solidFill>
                    <a:srgbClr val="000000"/>
                  </a:solidFill>
                  <a:cs typeface="+mn-cs"/>
                </a:rPr>
              </a:br>
              <a:r>
                <a:rPr lang="en-US" sz="1400" dirty="0">
                  <a:solidFill>
                    <a:srgbClr val="000000"/>
                  </a:solidFill>
                  <a:cs typeface="+mn-cs"/>
                </a:rPr>
                <a:t>program</a:t>
              </a:r>
            </a:p>
          </p:txBody>
        </p:sp>
        <p:cxnSp>
          <p:nvCxnSpPr>
            <p:cNvPr id="1113094" name="AutoShape 6"/>
            <p:cNvCxnSpPr>
              <a:cxnSpLocks noChangeShapeType="1"/>
              <a:stCxn id="1113093" idx="1"/>
              <a:endCxn id="1113095" idx="3"/>
            </p:cNvCxnSpPr>
            <p:nvPr/>
          </p:nvCxnSpPr>
          <p:spPr bwMode="auto">
            <a:xfrm flipH="1">
              <a:off x="3456" y="369"/>
              <a:ext cx="864" cy="327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13095" name="Rectangle 7"/>
            <p:cNvSpPr>
              <a:spLocks noChangeArrowheads="1"/>
            </p:cNvSpPr>
            <p:nvPr/>
          </p:nvSpPr>
          <p:spPr bwMode="auto">
            <a:xfrm>
              <a:off x="3264" y="624"/>
              <a:ext cx="19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13097" name="Rectangle 9"/>
            <p:cNvSpPr>
              <a:spLocks noChangeArrowheads="1"/>
            </p:cNvSpPr>
            <p:nvPr/>
          </p:nvSpPr>
          <p:spPr bwMode="auto">
            <a:xfrm>
              <a:off x="2784" y="672"/>
              <a:ext cx="672" cy="1632"/>
            </a:xfrm>
            <a:prstGeom prst="rect">
              <a:avLst/>
            </a:prstGeom>
            <a:noFill/>
            <a:ln w="31750">
              <a:solidFill>
                <a:srgbClr val="BD520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13105" name="Group 17"/>
          <p:cNvGrpSpPr>
            <a:grpSpLocks/>
          </p:cNvGrpSpPr>
          <p:nvPr/>
        </p:nvGrpSpPr>
        <p:grpSpPr bwMode="auto">
          <a:xfrm>
            <a:off x="3962400" y="3124200"/>
            <a:ext cx="4800600" cy="3622675"/>
            <a:chOff x="2592" y="1776"/>
            <a:chExt cx="3024" cy="2282"/>
          </a:xfrm>
        </p:grpSpPr>
        <p:sp>
          <p:nvSpPr>
            <p:cNvPr id="1113102" name="Rectangle 14"/>
            <p:cNvSpPr>
              <a:spLocks noChangeArrowheads="1"/>
            </p:cNvSpPr>
            <p:nvPr/>
          </p:nvSpPr>
          <p:spPr bwMode="auto">
            <a:xfrm>
              <a:off x="4224" y="1776"/>
              <a:ext cx="1152" cy="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Times New Roman"/>
                  <a:cs typeface="Times New Roman"/>
                </a:rPr>
                <a:t>After the program terminates:</a:t>
              </a:r>
            </a:p>
          </p:txBody>
        </p:sp>
        <p:pic>
          <p:nvPicPr>
            <p:cNvPr id="1113101" name="Picture 13" descr="Bouqu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42" r="26563" b="25000"/>
            <a:stretch>
              <a:fillRect/>
            </a:stretch>
          </p:blipFill>
          <p:spPr bwMode="auto">
            <a:xfrm>
              <a:off x="2592" y="2160"/>
              <a:ext cx="302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t="13542" r="26563" b="2500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13096" name="Oval 8"/>
            <p:cNvSpPr>
              <a:spLocks noChangeArrowheads="1"/>
            </p:cNvSpPr>
            <p:nvPr/>
          </p:nvSpPr>
          <p:spPr bwMode="auto">
            <a:xfrm>
              <a:off x="2640" y="3024"/>
              <a:ext cx="768" cy="480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11310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Branching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A4BCA4DE-0D24-224F-A5AA-CA03F3AD96B5}"/>
              </a:ext>
            </a:extLst>
          </p:cNvPr>
          <p:cNvSpPr/>
          <p:nvPr/>
        </p:nvSpPr>
        <p:spPr bwMode="auto">
          <a:xfrm>
            <a:off x="1143000" y="5360988"/>
            <a:ext cx="381000" cy="533400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Lecture plan</a:t>
            </a: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Hardware platform (Vic)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Architecture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Instructions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Low-level programming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Basic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Branching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Fetch-execute cycle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Program translation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From Vic to a real computer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Clr>
                <a:srgbClr val="006600"/>
              </a:buClr>
              <a:buSzPct val="100000"/>
              <a:buFont typeface="Wingdings" charset="0"/>
              <a:buChar char="n"/>
              <a:defRPr/>
            </a:pPr>
            <a:endParaRPr lang="en-US" sz="1800" dirty="0">
              <a:solidFill>
                <a:srgbClr val="737373"/>
              </a:solidFill>
              <a:latin typeface="Comic Sans MS" charset="0"/>
              <a:cs typeface="+mn-cs"/>
            </a:endParaRPr>
          </a:p>
        </p:txBody>
      </p:sp>
      <p:sp>
        <p:nvSpPr>
          <p:cNvPr id="1168388" name="AutoShape 4"/>
          <p:cNvSpPr>
            <a:spLocks noChangeArrowheads="1"/>
          </p:cNvSpPr>
          <p:nvPr/>
        </p:nvSpPr>
        <p:spPr bwMode="auto">
          <a:xfrm>
            <a:off x="533400" y="373380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0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Fetch–execute cycle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146890" name="Rectangle 10"/>
          <p:cNvSpPr>
            <a:spLocks noChangeArrowheads="1"/>
          </p:cNvSpPr>
          <p:nvPr/>
        </p:nvSpPr>
        <p:spPr bwMode="auto">
          <a:xfrm>
            <a:off x="6041587" y="999781"/>
            <a:ext cx="2873813" cy="3724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7200" rIns="0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>
              <a:spcBef>
                <a:spcPts val="9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fetch: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M[PC]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goto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 (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xx) or</a:t>
            </a:r>
          </a:p>
          <a:p>
            <a:pPr algn="l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</a:p>
          <a:p>
            <a:pPr algn="l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and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execute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write, load, store, add, sub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PC++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goto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</a:p>
          <a:p>
            <a:pPr algn="l">
              <a:spcBef>
                <a:spcPts val="9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end:</a:t>
            </a:r>
          </a:p>
          <a:p>
            <a:pPr algn="l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goto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pic>
        <p:nvPicPr>
          <p:cNvPr id="24" name="Picture 12" descr="Bouquet">
            <a:extLst>
              <a:ext uri="{FF2B5EF4-FFF2-40B4-BE49-F238E27FC236}">
                <a16:creationId xmlns:a16="http://schemas.microsoft.com/office/drawing/2014/main" id="{106BFCC4-BBEA-AA45-A63B-32664155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2" r="27344" b="15625"/>
          <a:stretch>
            <a:fillRect/>
          </a:stretch>
        </p:blipFill>
        <p:spPr bwMode="auto">
          <a:xfrm>
            <a:off x="152400" y="999781"/>
            <a:ext cx="5595089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t="13542" r="27344" b="15625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" name="Oval 14">
            <a:extLst>
              <a:ext uri="{FF2B5EF4-FFF2-40B4-BE49-F238E27FC236}">
                <a16:creationId xmlns:a16="http://schemas.microsoft.com/office/drawing/2014/main" id="{AEEC057E-6650-C24E-A6E2-1C2543A11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00600"/>
            <a:ext cx="4572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EFB0CA9-BA3F-D249-A823-D8150382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587" y="5395483"/>
            <a:ext cx="2695576" cy="788988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 xx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gotoz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0) goto xx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gotop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 goto xx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7CA54436-9617-444D-AB4B-A7A3DF89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962" y="5124020"/>
            <a:ext cx="2743201" cy="27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Symbolic     Exec.    Semantics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B2C368CC-C2F5-D04C-898C-97BB8625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859" y="3577283"/>
            <a:ext cx="381000" cy="3825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E050E20F-A609-064F-ADA8-DC955FDA8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859" y="1748091"/>
            <a:ext cx="381000" cy="3825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468F85D6-CCEF-DA42-94B5-B53789598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662687"/>
            <a:ext cx="381000" cy="3825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319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Lecture plan</a:t>
            </a: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Hardware platform (Vic)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Architecture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Instructions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Low-level programming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Basic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Branching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Fetch-execute cycle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Program translation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From Vic to a real computer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Clr>
                <a:srgbClr val="006600"/>
              </a:buClr>
              <a:buSzPct val="100000"/>
              <a:buFont typeface="Wingdings" charset="0"/>
              <a:buChar char="n"/>
              <a:defRPr/>
            </a:pPr>
            <a:endParaRPr lang="en-US" sz="1800" dirty="0">
              <a:solidFill>
                <a:srgbClr val="737373"/>
              </a:solidFill>
              <a:latin typeface="Comic Sans MS" charset="0"/>
              <a:cs typeface="+mn-cs"/>
            </a:endParaRPr>
          </a:p>
        </p:txBody>
      </p:sp>
      <p:sp>
        <p:nvSpPr>
          <p:cNvPr id="1168388" name="AutoShape 4"/>
          <p:cNvSpPr>
            <a:spLocks noChangeArrowheads="1"/>
          </p:cNvSpPr>
          <p:nvPr/>
        </p:nvSpPr>
        <p:spPr bwMode="auto">
          <a:xfrm>
            <a:off x="533400" y="95250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Fetch–execute cycle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7A600E45-230C-9B4C-9D9B-0F143F47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57" y="5724181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u="sng" dirty="0">
                <a:latin typeface="Times New Roman"/>
                <a:cs typeface="Times New Roman"/>
              </a:rPr>
              <a:t>That’s it!</a:t>
            </a:r>
            <a:r>
              <a:rPr lang="en-US" dirty="0">
                <a:latin typeface="Times New Roman"/>
                <a:cs typeface="Times New Roman"/>
              </a:rPr>
              <a:t>  the description of the Vic computer is now complete.</a:t>
            </a:r>
          </a:p>
        </p:txBody>
      </p:sp>
      <p:pic>
        <p:nvPicPr>
          <p:cNvPr id="24" name="Picture 12" descr="Bouquet">
            <a:extLst>
              <a:ext uri="{FF2B5EF4-FFF2-40B4-BE49-F238E27FC236}">
                <a16:creationId xmlns:a16="http://schemas.microsoft.com/office/drawing/2014/main" id="{106BFCC4-BBEA-AA45-A63B-32664155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2" r="27344" b="15625"/>
          <a:stretch>
            <a:fillRect/>
          </a:stretch>
        </p:blipFill>
        <p:spPr bwMode="auto">
          <a:xfrm>
            <a:off x="152400" y="999781"/>
            <a:ext cx="5595089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t="13542" r="27344" b="15625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" name="Oval 14">
            <a:extLst>
              <a:ext uri="{FF2B5EF4-FFF2-40B4-BE49-F238E27FC236}">
                <a16:creationId xmlns:a16="http://schemas.microsoft.com/office/drawing/2014/main" id="{AEEC057E-6650-C24E-A6E2-1C2543A11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00600"/>
            <a:ext cx="4572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CBE1A19A-A5B3-5C47-B580-E2EE8E787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859" y="3577283"/>
            <a:ext cx="381000" cy="3825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3C2929D4-97B3-C14F-AAD2-9C466440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859" y="1748091"/>
            <a:ext cx="381000" cy="3825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721B3A89-2225-2B4E-A83C-2CA298279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662687"/>
            <a:ext cx="381000" cy="3825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97272A1-4A18-1945-B07D-56BA5B01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587" y="999781"/>
            <a:ext cx="2873813" cy="3724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7200" rIns="0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>
              <a:spcBef>
                <a:spcPts val="9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fetch: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M[PC]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goto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 (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xx) or</a:t>
            </a:r>
          </a:p>
          <a:p>
            <a:pPr algn="l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</a:p>
          <a:p>
            <a:pPr algn="l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and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execute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write, load, store, add, sub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PC++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goto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</a:p>
          <a:p>
            <a:pPr algn="l">
              <a:spcBef>
                <a:spcPts val="9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end:</a:t>
            </a:r>
          </a:p>
          <a:p>
            <a:pPr algn="l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goto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00891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The Vic computer specification </a:t>
            </a:r>
            <a:r>
              <a:rPr lang="en-US" sz="1800" dirty="0">
                <a:latin typeface="+mj-lt"/>
                <a:cs typeface="+mj-cs"/>
              </a:rPr>
              <a:t>(recap)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008704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4638192" y="1160043"/>
            <a:ext cx="3962400" cy="1905000"/>
          </a:xfrm>
        </p:spPr>
        <p:txBody>
          <a:bodyPr/>
          <a:lstStyle/>
          <a:p>
            <a:pPr marL="0" indent="0">
              <a:spcBef>
                <a:spcPts val="552"/>
              </a:spcBef>
              <a:buClrTx/>
              <a:buFont typeface="Wingdings" charset="0"/>
              <a:buNone/>
              <a:defRPr/>
            </a:pPr>
            <a:r>
              <a:rPr lang="en-US" sz="1600" u="sng" dirty="0">
                <a:latin typeface="Times New Roman"/>
                <a:cs typeface="Times New Roman"/>
              </a:rPr>
              <a:t>Conventions:</a:t>
            </a:r>
          </a:p>
          <a:p>
            <a:pPr marL="179388" indent="-179388">
              <a:spcBef>
                <a:spcPts val="552"/>
              </a:spcBef>
              <a:buClrTx/>
              <a:buFont typeface="Arial"/>
              <a:buChar char="•"/>
              <a:defRPr/>
            </a:pPr>
            <a:r>
              <a:rPr lang="en-US" sz="1600" dirty="0">
                <a:latin typeface="Times New Roman"/>
                <a:cs typeface="Times New Roman"/>
              </a:rPr>
              <a:t>each command is represented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as a 3-digit number</a:t>
            </a:r>
            <a:endParaRPr lang="en-US" sz="1600" u="sng" dirty="0">
              <a:latin typeface="Times New Roman"/>
              <a:cs typeface="Times New Roman"/>
            </a:endParaRPr>
          </a:p>
          <a:p>
            <a:pPr marL="179388" indent="-179388">
              <a:spcBef>
                <a:spcPts val="552"/>
              </a:spcBef>
              <a:buClrTx/>
              <a:buFont typeface="Arial"/>
              <a:buChar char="•"/>
              <a:defRPr/>
            </a:pPr>
            <a:r>
              <a:rPr lang="en-US" sz="1400" dirty="0">
                <a:latin typeface="Consolas"/>
                <a:cs typeface="Consolas"/>
              </a:rPr>
              <a:t>D:</a:t>
            </a:r>
            <a:r>
              <a:rPr lang="en-US" sz="1600" dirty="0">
                <a:latin typeface="Times New Roman"/>
                <a:cs typeface="Times New Roman"/>
              </a:rPr>
              <a:t>          data register</a:t>
            </a:r>
          </a:p>
          <a:p>
            <a:pPr marL="179388" indent="-179388">
              <a:spcBef>
                <a:spcPts val="552"/>
              </a:spcBef>
              <a:buClrTx/>
              <a:buFont typeface="Arial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600" dirty="0">
                <a:latin typeface="Times New Roman"/>
                <a:cs typeface="Times New Roman"/>
              </a:rPr>
              <a:t>:         a two digit number</a:t>
            </a:r>
          </a:p>
          <a:p>
            <a:pPr marL="179388" indent="-179388">
              <a:spcBef>
                <a:spcPts val="552"/>
              </a:spcBef>
              <a:buClrTx/>
              <a:buFont typeface="Arial"/>
              <a:buChar char="•"/>
              <a:defRPr/>
            </a:pPr>
            <a:r>
              <a:rPr lang="en-US" sz="1400" dirty="0">
                <a:latin typeface="Consolas"/>
                <a:cs typeface="Consolas"/>
              </a:rPr>
              <a:t>M[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400" dirty="0">
                <a:latin typeface="Consolas"/>
                <a:cs typeface="Consolas"/>
              </a:rPr>
              <a:t>]:</a:t>
            </a:r>
            <a:r>
              <a:rPr lang="en-US" sz="1600" dirty="0">
                <a:latin typeface="Times New Roman"/>
                <a:cs typeface="Times New Roman"/>
              </a:rPr>
              <a:t>   contents of the RAM at address </a:t>
            </a:r>
            <a:r>
              <a:rPr lang="en-US" sz="1400" dirty="0">
                <a:latin typeface="Times New Roman"/>
                <a:cs typeface="Times New Roman"/>
              </a:rPr>
              <a:t>xx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08716" name="Rectangle 76"/>
          <p:cNvSpPr>
            <a:spLocks noChangeArrowheads="1"/>
          </p:cNvSpPr>
          <p:nvPr/>
        </p:nvSpPr>
        <p:spPr bwMode="auto">
          <a:xfrm>
            <a:off x="-39416" y="1335088"/>
            <a:ext cx="121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I/O</a:t>
            </a:r>
          </a:p>
          <a:p>
            <a:pPr algn="r"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Instructions</a:t>
            </a:r>
          </a:p>
        </p:txBody>
      </p:sp>
      <p:sp>
        <p:nvSpPr>
          <p:cNvPr id="1008718" name="Rectangle 78"/>
          <p:cNvSpPr>
            <a:spLocks noChangeArrowheads="1"/>
          </p:cNvSpPr>
          <p:nvPr/>
        </p:nvSpPr>
        <p:spPr bwMode="auto">
          <a:xfrm>
            <a:off x="-36961" y="1939924"/>
            <a:ext cx="121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memory Instructions</a:t>
            </a:r>
          </a:p>
        </p:txBody>
      </p:sp>
      <p:sp>
        <p:nvSpPr>
          <p:cNvPr id="1008721" name="Rectangle 81"/>
          <p:cNvSpPr>
            <a:spLocks noChangeArrowheads="1"/>
          </p:cNvSpPr>
          <p:nvPr/>
        </p:nvSpPr>
        <p:spPr bwMode="auto">
          <a:xfrm>
            <a:off x="-4089" y="2547784"/>
            <a:ext cx="121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arithmetic Instructions</a:t>
            </a:r>
          </a:p>
        </p:txBody>
      </p:sp>
      <p:sp>
        <p:nvSpPr>
          <p:cNvPr id="1008723" name="Rectangle 83"/>
          <p:cNvSpPr>
            <a:spLocks noChangeArrowheads="1"/>
          </p:cNvSpPr>
          <p:nvPr/>
        </p:nvSpPr>
        <p:spPr bwMode="auto">
          <a:xfrm>
            <a:off x="-39416" y="3270680"/>
            <a:ext cx="121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control Instructions</a:t>
            </a:r>
          </a:p>
        </p:txBody>
      </p:sp>
      <p:grpSp>
        <p:nvGrpSpPr>
          <p:cNvPr id="1008768" name="Group 128"/>
          <p:cNvGrpSpPr>
            <a:grpSpLocks/>
          </p:cNvGrpSpPr>
          <p:nvPr/>
        </p:nvGrpSpPr>
        <p:grpSpPr bwMode="auto">
          <a:xfrm>
            <a:off x="4625492" y="3539567"/>
            <a:ext cx="3962400" cy="2805113"/>
            <a:chOff x="3216" y="2352"/>
            <a:chExt cx="2496" cy="1767"/>
          </a:xfrm>
        </p:grpSpPr>
        <p:sp>
          <p:nvSpPr>
            <p:cNvPr id="1008710" name="Rectangle 70"/>
            <p:cNvSpPr>
              <a:spLocks noChangeArrowheads="1"/>
            </p:cNvSpPr>
            <p:nvPr/>
          </p:nvSpPr>
          <p:spPr bwMode="auto">
            <a:xfrm>
              <a:off x="5184" y="23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cs typeface="+mn-cs"/>
                </a:rPr>
                <a:t>RAM</a:t>
              </a:r>
            </a:p>
          </p:txBody>
        </p:sp>
        <p:sp>
          <p:nvSpPr>
            <p:cNvPr id="1008711" name="Rectangle 71"/>
            <p:cNvSpPr>
              <a:spLocks noChangeArrowheads="1"/>
            </p:cNvSpPr>
            <p:nvPr/>
          </p:nvSpPr>
          <p:spPr bwMode="auto">
            <a:xfrm>
              <a:off x="4224" y="23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cs typeface="+mn-cs"/>
                </a:rPr>
                <a:t>CPU</a:t>
              </a:r>
            </a:p>
          </p:txBody>
        </p:sp>
        <p:sp>
          <p:nvSpPr>
            <p:cNvPr id="1008712" name="Rectangle 72"/>
            <p:cNvSpPr>
              <a:spLocks noChangeArrowheads="1"/>
            </p:cNvSpPr>
            <p:nvPr/>
          </p:nvSpPr>
          <p:spPr bwMode="auto">
            <a:xfrm>
              <a:off x="3408" y="23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dirty="0">
                  <a:cs typeface="+mn-cs"/>
                </a:rPr>
                <a:t>I/O</a:t>
              </a:r>
            </a:p>
          </p:txBody>
        </p:sp>
        <p:pic>
          <p:nvPicPr>
            <p:cNvPr id="1008724" name="Picture 84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13542" r="27344" b="25000"/>
            <a:stretch>
              <a:fillRect/>
            </a:stretch>
          </p:blipFill>
          <p:spPr bwMode="auto">
            <a:xfrm>
              <a:off x="3216" y="2518"/>
              <a:ext cx="2496" cy="1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l="781" t="13542" r="27344" b="2500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9C9919-DCFF-EB4E-8CFE-DA3BBB04CC1B}"/>
              </a:ext>
            </a:extLst>
          </p:cNvPr>
          <p:cNvGrpSpPr/>
          <p:nvPr/>
        </p:nvGrpSpPr>
        <p:grpSpPr>
          <a:xfrm>
            <a:off x="1046922" y="827364"/>
            <a:ext cx="3276600" cy="2298556"/>
            <a:chOff x="5715000" y="152400"/>
            <a:chExt cx="3276600" cy="2298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FD0012-97C2-B442-BD6D-803B5685FF42}"/>
                </a:ext>
              </a:extLst>
            </p:cNvPr>
            <p:cNvGrpSpPr/>
            <p:nvPr/>
          </p:nvGrpSpPr>
          <p:grpSpPr>
            <a:xfrm>
              <a:off x="5715000" y="152400"/>
              <a:ext cx="3276600" cy="1035336"/>
              <a:chOff x="5715000" y="152400"/>
              <a:chExt cx="3276600" cy="1035336"/>
            </a:xfrm>
          </p:grpSpPr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AE2EEA99-110D-0A43-9BCB-4B45B35D0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152400"/>
                <a:ext cx="3276600" cy="592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ts val="1340"/>
                  </a:lnSpc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Comic Sans MS" charset="0"/>
                    <a:cs typeface="+mn-cs"/>
                  </a:rPr>
                  <a:t>   </a:t>
                </a:r>
                <a:r>
                  <a:rPr lang="en-US" sz="1200" dirty="0">
                    <a:latin typeface="Times New Roman"/>
                    <a:cs typeface="Times New Roman"/>
                  </a:rPr>
                  <a:t>symbolic     numeric   semantics</a:t>
                </a:r>
              </a:p>
              <a:p>
                <a:pPr algn="l">
                  <a:lnSpc>
                    <a:spcPts val="1340"/>
                  </a:lnSpc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Times New Roman"/>
                    <a:cs typeface="Times New Roman"/>
                  </a:rPr>
                  <a:t>    syntax         syntax      (meaning)</a:t>
                </a:r>
              </a:p>
            </p:txBody>
          </p:sp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id="{37FF7FFE-86A1-264F-8744-BE97F108B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534" y="609600"/>
                <a:ext cx="2695576" cy="578136"/>
              </a:xfrm>
              <a:prstGeom prst="rect">
                <a:avLst/>
              </a:prstGeom>
              <a:solidFill>
                <a:srgbClr val="FFF8D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0" rIns="0" bIns="0" anchor="ctr" anchorCtr="0"/>
              <a:lstStyle/>
              <a:p>
                <a:pPr marL="342900" indent="-342900" algn="l">
                  <a:spcBef>
                    <a:spcPts val="6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read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800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</a:t>
                </a:r>
              </a:p>
              <a:p>
                <a:pPr marL="342900" indent="-342900" algn="l">
                  <a:spcBef>
                    <a:spcPts val="6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write   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900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CF23D627-24FC-7645-8DE1-FAB8D461D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534" y="1233202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load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M[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store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xx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M[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365D39C9-3AAB-B345-8D11-EAC730FE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12" y="187282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M[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sub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M[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</p:txBody>
        </p:sp>
      </p:grpSp>
      <p:sp>
        <p:nvSpPr>
          <p:cNvPr id="31" name="Rectangle 10">
            <a:extLst>
              <a:ext uri="{FF2B5EF4-FFF2-40B4-BE49-F238E27FC236}">
                <a16:creationId xmlns:a16="http://schemas.microsoft.com/office/drawing/2014/main" id="{F7C462F1-45CA-AA4F-8839-34DE8F85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08" y="3188299"/>
            <a:ext cx="2695576" cy="788988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 xx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gotoz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0) goto xx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gotop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 goto xx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Lecture plan</a:t>
            </a: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Hardware platform (Vic)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Architecture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Instructions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Low-level programming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Basic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Branching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Fetch-execute cycle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Program translation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From Vic to a real computer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Clr>
                <a:srgbClr val="006600"/>
              </a:buClr>
              <a:buSzPct val="100000"/>
              <a:buFont typeface="Wingdings" charset="0"/>
              <a:buChar char="n"/>
              <a:defRPr/>
            </a:pPr>
            <a:endParaRPr lang="en-US" sz="1800" dirty="0">
              <a:solidFill>
                <a:srgbClr val="737373"/>
              </a:solidFill>
              <a:latin typeface="Comic Sans MS" charset="0"/>
              <a:cs typeface="+mn-cs"/>
            </a:endParaRPr>
          </a:p>
        </p:txBody>
      </p:sp>
      <p:sp>
        <p:nvSpPr>
          <p:cNvPr id="1168388" name="AutoShape 4"/>
          <p:cNvSpPr>
            <a:spLocks noChangeArrowheads="1"/>
          </p:cNvSpPr>
          <p:nvPr/>
        </p:nvSpPr>
        <p:spPr bwMode="auto">
          <a:xfrm>
            <a:off x="533400" y="419100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2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Symbolic programming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07BF6-5133-0943-8FF1-692EF3C3C11D}"/>
              </a:ext>
            </a:extLst>
          </p:cNvPr>
          <p:cNvGrpSpPr/>
          <p:nvPr/>
        </p:nvGrpSpPr>
        <p:grpSpPr>
          <a:xfrm>
            <a:off x="152400" y="1219200"/>
            <a:ext cx="2209800" cy="2590800"/>
            <a:chOff x="152400" y="1219200"/>
            <a:chExt cx="2209800" cy="2590800"/>
          </a:xfrm>
        </p:grpSpPr>
        <p:sp>
          <p:nvSpPr>
            <p:cNvPr id="1012743" name="Rectangle 7"/>
            <p:cNvSpPr>
              <a:spLocks noChangeArrowheads="1"/>
            </p:cNvSpPr>
            <p:nvPr/>
          </p:nvSpPr>
          <p:spPr bwMode="auto">
            <a:xfrm>
              <a:off x="152400" y="1219200"/>
              <a:ext cx="2209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Pseudo code </a:t>
              </a:r>
              <a:r>
                <a:rPr lang="en-US" sz="1200" dirty="0">
                  <a:latin typeface="Times New Roman"/>
                  <a:cs typeface="Times New Roman"/>
                </a:rPr>
                <a:t>(goto-oriented)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12744" name="Text Box 8"/>
            <p:cNvSpPr txBox="1">
              <a:spLocks noChangeArrowheads="1"/>
            </p:cNvSpPr>
            <p:nvPr/>
          </p:nvSpPr>
          <p:spPr bwMode="auto">
            <a:xfrm>
              <a:off x="227013" y="1558925"/>
              <a:ext cx="2058987" cy="22510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0" rIns="0" bIns="0" anchor="ctr" anchorCtr="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sum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LOOP: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read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if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0)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goto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sum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goto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LOOP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END: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write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stop</a:t>
              </a:r>
            </a:p>
          </p:txBody>
        </p:sp>
      </p:grpSp>
      <p:sp>
        <p:nvSpPr>
          <p:cNvPr id="5939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17B751-68DE-D28F-8720-F9845B9B6647}"/>
              </a:ext>
            </a:extLst>
          </p:cNvPr>
          <p:cNvGrpSpPr/>
          <p:nvPr/>
        </p:nvGrpSpPr>
        <p:grpSpPr>
          <a:xfrm>
            <a:off x="2498183" y="1219200"/>
            <a:ext cx="3597817" cy="4724400"/>
            <a:chOff x="2498183" y="1219200"/>
            <a:chExt cx="3597817" cy="4724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5DFF2E-3010-7247-A1B1-AE9BE282F3A2}"/>
                </a:ext>
              </a:extLst>
            </p:cNvPr>
            <p:cNvGrpSpPr/>
            <p:nvPr/>
          </p:nvGrpSpPr>
          <p:grpSpPr>
            <a:xfrm>
              <a:off x="3886200" y="1219200"/>
              <a:ext cx="2209800" cy="4724400"/>
              <a:chOff x="3886200" y="1219200"/>
              <a:chExt cx="2209800" cy="4724400"/>
            </a:xfrm>
          </p:grpSpPr>
          <p:sp>
            <p:nvSpPr>
              <p:cNvPr id="1012738" name="Text Box 2"/>
              <p:cNvSpPr txBox="1">
                <a:spLocks noChangeArrowheads="1"/>
              </p:cNvSpPr>
              <p:nvPr/>
            </p:nvSpPr>
            <p:spPr bwMode="auto">
              <a:xfrm>
                <a:off x="3962400" y="1523999"/>
                <a:ext cx="2057400" cy="44196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0" bIns="190800"/>
              <a:lstStyle>
                <a:lvl1pPr marL="342900" indent="-34290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algn="r" rtl="1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rtl="0">
                  <a:spcBef>
                    <a:spcPts val="300"/>
                  </a:spcBef>
                  <a:buClr>
                    <a:srgbClr val="006600"/>
                  </a:buClr>
                  <a:buSzPct val="85000"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  </a:t>
                </a:r>
              </a:p>
            </p:txBody>
          </p:sp>
          <p:sp>
            <p:nvSpPr>
              <p:cNvPr id="1012739" name="Rectangle 3"/>
              <p:cNvSpPr>
                <a:spLocks noChangeArrowheads="1"/>
              </p:cNvSpPr>
              <p:nvPr/>
            </p:nvSpPr>
            <p:spPr bwMode="auto">
              <a:xfrm>
                <a:off x="3886200" y="1219200"/>
                <a:ext cx="22098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pPr marL="342900" indent="-342900" algn="l">
                  <a:spcBef>
                    <a:spcPct val="20000"/>
                  </a:spcBef>
                  <a:buClr>
                    <a:srgbClr val="316501"/>
                  </a:buClr>
                  <a:buSzPct val="90000"/>
                  <a:buFont typeface="Wingdings" charset="0"/>
                  <a:buNone/>
                  <a:defRPr/>
                </a:pPr>
                <a:r>
                  <a:rPr lang="en-US" sz="1400" dirty="0">
                    <a:latin typeface="Times New Roman"/>
                    <a:cs typeface="Times New Roman"/>
                  </a:rPr>
                  <a:t>Symbolic program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B8FC44-F788-6040-914C-9C63A56F756B}"/>
                </a:ext>
              </a:extLst>
            </p:cNvPr>
            <p:cNvGrpSpPr/>
            <p:nvPr/>
          </p:nvGrpSpPr>
          <p:grpSpPr>
            <a:xfrm>
              <a:off x="2498183" y="1600200"/>
              <a:ext cx="1449839" cy="2372624"/>
              <a:chOff x="2512561" y="1624219"/>
              <a:chExt cx="1449839" cy="2372624"/>
            </a:xfrm>
          </p:grpSpPr>
          <p:sp>
            <p:nvSpPr>
              <p:cNvPr id="37" name="Rectangle 7">
                <a:extLst>
                  <a:ext uri="{FF2B5EF4-FFF2-40B4-BE49-F238E27FC236}">
                    <a16:creationId xmlns:a16="http://schemas.microsoft.com/office/drawing/2014/main" id="{BBD03BCE-BC48-F941-B75E-EC1024B17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561" y="2323112"/>
                <a:ext cx="1449839" cy="1333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algn="l">
                  <a:lnSpc>
                    <a:spcPct val="90000"/>
                  </a:lnSpc>
                  <a:spcBef>
                    <a:spcPct val="60000"/>
                  </a:spcBef>
                  <a:buSzPct val="100000"/>
                  <a:defRPr/>
                </a:pPr>
                <a:r>
                  <a:rPr lang="en-US" sz="1400" dirty="0">
                    <a:latin typeface="Times New Roman"/>
                    <a:ea typeface="+mn-ea"/>
                    <a:cs typeface="Times New Roman"/>
                  </a:rPr>
                  <a:t>Express the pseudo code using machine </a:t>
                </a:r>
                <a:br>
                  <a:rPr lang="en-US" sz="1400" dirty="0">
                    <a:latin typeface="Times New Roman"/>
                    <a:ea typeface="+mn-ea"/>
                    <a:cs typeface="Times New Roman"/>
                  </a:rPr>
                </a:br>
                <a:r>
                  <a:rPr lang="en-US" sz="1400" dirty="0">
                    <a:latin typeface="Times New Roman"/>
                    <a:ea typeface="+mn-ea"/>
                    <a:cs typeface="Times New Roman"/>
                  </a:rPr>
                  <a:t>instructions</a:t>
                </a:r>
                <a:endParaRPr lang="en-US" sz="1200" dirty="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AutoShape 10">
                <a:extLst>
                  <a:ext uri="{FF2B5EF4-FFF2-40B4-BE49-F238E27FC236}">
                    <a16:creationId xmlns:a16="http://schemas.microsoft.com/office/drawing/2014/main" id="{0EC5180E-6E0F-5B4D-882B-0F4ED84FF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4870" y="1624219"/>
                <a:ext cx="794130" cy="685800"/>
              </a:xfrm>
              <a:prstGeom prst="rightArrow">
                <a:avLst>
                  <a:gd name="adj1" fmla="val 50000"/>
                  <a:gd name="adj2" fmla="val 36111"/>
                </a:avLst>
              </a:prstGeom>
              <a:solidFill>
                <a:srgbClr val="FFE4C9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dirty="0">
                    <a:cs typeface="+mn-cs"/>
                  </a:rPr>
                  <a:t>write</a:t>
                </a:r>
              </a:p>
            </p:txBody>
          </p:sp>
          <p:graphicFrame>
            <p:nvGraphicFramePr>
              <p:cNvPr id="21" name="Object 11">
                <a:extLst>
                  <a:ext uri="{FF2B5EF4-FFF2-40B4-BE49-F238E27FC236}">
                    <a16:creationId xmlns:a16="http://schemas.microsoft.com/office/drawing/2014/main" id="{A5FCD8D8-03BF-5F48-ADA8-8BB35682B33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672950" y="3240180"/>
              <a:ext cx="623284" cy="756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3" imgW="987425" imgH="1473200" progId="MS_ClipArt_Gallery.2">
                      <p:embed/>
                    </p:oleObj>
                  </mc:Choice>
                  <mc:Fallback>
                    <p:oleObj name="Clip" r:id="rId3" imgW="987425" imgH="1473200" progId="MS_ClipArt_Gallery.2">
                      <p:embed/>
                      <p:pic>
                        <p:nvPicPr>
                          <p:cNvPr id="21" name="Object 11">
                            <a:extLst>
                              <a:ext uri="{FF2B5EF4-FFF2-40B4-BE49-F238E27FC236}">
                                <a16:creationId xmlns:a16="http://schemas.microsoft.com/office/drawing/2014/main" id="{A5FCD8D8-03BF-5F48-ADA8-8BB35682B33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2950" y="3240180"/>
                            <a:ext cx="623284" cy="7566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" name="Rectangle 12">
            <a:extLst>
              <a:ext uri="{FF2B5EF4-FFF2-40B4-BE49-F238E27FC236}">
                <a16:creationId xmlns:a16="http://schemas.microsoft.com/office/drawing/2014/main" id="{99103036-17AE-564E-BB2C-B258892F1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-694175"/>
            <a:ext cx="2743201" cy="27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Symbolic     Exec.    Semantics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F538A36-8322-2744-B4FB-D8CD0EA2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6" y="3948062"/>
            <a:ext cx="348932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 Instruction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00F3BD-6574-2F4A-94B2-E7A2813BB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37" y="4252862"/>
            <a:ext cx="2170390" cy="21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2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Symbolic programming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07BF6-5133-0943-8FF1-692EF3C3C11D}"/>
              </a:ext>
            </a:extLst>
          </p:cNvPr>
          <p:cNvGrpSpPr/>
          <p:nvPr/>
        </p:nvGrpSpPr>
        <p:grpSpPr>
          <a:xfrm>
            <a:off x="152400" y="1219200"/>
            <a:ext cx="2209800" cy="2590800"/>
            <a:chOff x="152400" y="1219200"/>
            <a:chExt cx="2209800" cy="2590800"/>
          </a:xfrm>
        </p:grpSpPr>
        <p:sp>
          <p:nvSpPr>
            <p:cNvPr id="1012743" name="Rectangle 7"/>
            <p:cNvSpPr>
              <a:spLocks noChangeArrowheads="1"/>
            </p:cNvSpPr>
            <p:nvPr/>
          </p:nvSpPr>
          <p:spPr bwMode="auto">
            <a:xfrm>
              <a:off x="152400" y="1219200"/>
              <a:ext cx="2209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Pseudo code </a:t>
              </a:r>
              <a:r>
                <a:rPr lang="en-US" sz="1200" dirty="0">
                  <a:latin typeface="Times New Roman"/>
                  <a:cs typeface="Times New Roman"/>
                </a:rPr>
                <a:t>(goto-oriented)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12744" name="Text Box 8"/>
            <p:cNvSpPr txBox="1">
              <a:spLocks noChangeArrowheads="1"/>
            </p:cNvSpPr>
            <p:nvPr/>
          </p:nvSpPr>
          <p:spPr bwMode="auto">
            <a:xfrm>
              <a:off x="227013" y="1558925"/>
              <a:ext cx="2058987" cy="22510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0" rIns="0" bIns="0" anchor="ctr" anchorCtr="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sum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LOOP: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read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if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0)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goto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sum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goto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LOOP</a:t>
              </a:r>
            </a:p>
            <a:p>
              <a:pPr algn="l" rtl="0">
                <a:spcBef>
                  <a:spcPts val="6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END: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write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stop</a:t>
              </a:r>
            </a:p>
          </p:txBody>
        </p:sp>
      </p:grpSp>
      <p:sp>
        <p:nvSpPr>
          <p:cNvPr id="5939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1012738" name="Text Box 2"/>
          <p:cNvSpPr txBox="1">
            <a:spLocks noChangeArrowheads="1"/>
          </p:cNvSpPr>
          <p:nvPr/>
        </p:nvSpPr>
        <p:spPr bwMode="auto">
          <a:xfrm>
            <a:off x="3962400" y="1523999"/>
            <a:ext cx="2057400" cy="441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load zero</a:t>
            </a:r>
            <a:endParaRPr lang="en-US" sz="1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read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gotoz 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add x  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 LOOP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write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stop</a:t>
            </a:r>
          </a:p>
        </p:txBody>
      </p:sp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Symbolic program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B8FC44-F788-6040-914C-9C63A56F756B}"/>
              </a:ext>
            </a:extLst>
          </p:cNvPr>
          <p:cNvGrpSpPr/>
          <p:nvPr/>
        </p:nvGrpSpPr>
        <p:grpSpPr>
          <a:xfrm>
            <a:off x="2498183" y="1600200"/>
            <a:ext cx="1449839" cy="2372624"/>
            <a:chOff x="2512561" y="1624219"/>
            <a:chExt cx="1449839" cy="2372624"/>
          </a:xfrm>
        </p:grpSpPr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id="{BBD03BCE-BC48-F941-B75E-EC1024B17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561" y="2323112"/>
              <a:ext cx="1449839" cy="133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lnSpc>
                  <a:spcPct val="90000"/>
                </a:lnSpc>
                <a:spcBef>
                  <a:spcPct val="60000"/>
                </a:spcBef>
                <a:buSzPct val="100000"/>
                <a:defRPr/>
              </a:pPr>
              <a:r>
                <a:rPr lang="en-US" sz="1400" dirty="0">
                  <a:latin typeface="Times New Roman"/>
                  <a:ea typeface="+mn-ea"/>
                  <a:cs typeface="Times New Roman"/>
                </a:rPr>
                <a:t>Express the pseudo code using machine </a:t>
              </a:r>
              <a:br>
                <a:rPr lang="en-US" sz="1400" dirty="0">
                  <a:latin typeface="Times New Roman"/>
                  <a:ea typeface="+mn-ea"/>
                  <a:cs typeface="Times New Roman"/>
                </a:rPr>
              </a:br>
              <a:r>
                <a:rPr lang="en-US" sz="1400" dirty="0">
                  <a:latin typeface="Times New Roman"/>
                  <a:ea typeface="+mn-ea"/>
                  <a:cs typeface="Times New Roman"/>
                </a:rPr>
                <a:t>instructions</a:t>
              </a:r>
              <a:endPara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0EC5180E-6E0F-5B4D-882B-0F4ED84FF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870" y="1624219"/>
              <a:ext cx="794130" cy="685800"/>
            </a:xfrm>
            <a:prstGeom prst="rightArrow">
              <a:avLst>
                <a:gd name="adj1" fmla="val 50000"/>
                <a:gd name="adj2" fmla="val 36111"/>
              </a:avLst>
            </a:prstGeom>
            <a:solidFill>
              <a:srgbClr val="FFE4C9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cs typeface="+mn-cs"/>
                </a:rPr>
                <a:t>write</a:t>
              </a:r>
            </a:p>
          </p:txBody>
        </p:sp>
        <p:graphicFrame>
          <p:nvGraphicFramePr>
            <p:cNvPr id="21" name="Object 11">
              <a:extLst>
                <a:ext uri="{FF2B5EF4-FFF2-40B4-BE49-F238E27FC236}">
                  <a16:creationId xmlns:a16="http://schemas.microsoft.com/office/drawing/2014/main" id="{A5FCD8D8-03BF-5F48-ADA8-8BB35682B3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73562133"/>
                </p:ext>
              </p:extLst>
            </p:nvPr>
          </p:nvGraphicFramePr>
          <p:xfrm>
            <a:off x="2672950" y="3240180"/>
            <a:ext cx="623284" cy="756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87425" imgH="1473200" progId="MS_ClipArt_Gallery.2">
                    <p:embed/>
                  </p:oleObj>
                </mc:Choice>
                <mc:Fallback>
                  <p:oleObj name="Clip" r:id="rId3" imgW="987425" imgH="1473200" progId="MS_ClipArt_Gallery.2">
                    <p:embed/>
                    <p:pic>
                      <p:nvPicPr>
                        <p:cNvPr id="21" name="Object 11">
                          <a:extLst>
                            <a:ext uri="{FF2B5EF4-FFF2-40B4-BE49-F238E27FC236}">
                              <a16:creationId xmlns:a16="http://schemas.microsoft.com/office/drawing/2014/main" id="{A5FCD8D8-03BF-5F48-ADA8-8BB35682B33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950" y="3240180"/>
                          <a:ext cx="623284" cy="756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12">
            <a:extLst>
              <a:ext uri="{FF2B5EF4-FFF2-40B4-BE49-F238E27FC236}">
                <a16:creationId xmlns:a16="http://schemas.microsoft.com/office/drawing/2014/main" id="{99103036-17AE-564E-BB2C-B258892F1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-694175"/>
            <a:ext cx="2743201" cy="27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Symbolic     Exec.    Semantics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F538A36-8322-2744-B4FB-D8CD0EA2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6" y="3948062"/>
            <a:ext cx="348932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 Instruction set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F5ADE8CB-882A-E840-B8E6-63E8170F18D8}"/>
              </a:ext>
            </a:extLst>
          </p:cNvPr>
          <p:cNvSpPr/>
          <p:nvPr/>
        </p:nvSpPr>
        <p:spPr bwMode="auto">
          <a:xfrm flipH="1">
            <a:off x="6217172" y="4833646"/>
            <a:ext cx="1936227" cy="1013790"/>
          </a:xfrm>
          <a:prstGeom prst="wedgeRoundRectCallout">
            <a:avLst>
              <a:gd name="adj1" fmla="val 82379"/>
              <a:gd name="adj2" fmla="val -47669"/>
              <a:gd name="adj3" fmla="val 16667"/>
            </a:avLst>
          </a:prstGeom>
          <a:solidFill>
            <a:srgbClr val="FFF8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remove the white space, and add line numbers</a:t>
            </a:r>
            <a:endParaRPr kumimoji="0" 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00F3BD-6574-2F4A-94B2-E7A2813BB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837" y="4252862"/>
            <a:ext cx="2170390" cy="21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Symbolic programming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012743" name="Rectangle 7"/>
          <p:cNvSpPr>
            <a:spLocks noChangeArrowheads="1"/>
          </p:cNvSpPr>
          <p:nvPr/>
        </p:nvSpPr>
        <p:spPr bwMode="auto">
          <a:xfrm>
            <a:off x="1524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Pseudo code </a:t>
            </a:r>
            <a:r>
              <a:rPr lang="en-US" sz="1200" dirty="0">
                <a:latin typeface="Times New Roman"/>
                <a:cs typeface="Times New Roman"/>
              </a:rPr>
              <a:t>(goto-oriented)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12744" name="Text Box 8"/>
          <p:cNvSpPr txBox="1">
            <a:spLocks noChangeArrowheads="1"/>
          </p:cNvSpPr>
          <p:nvPr/>
        </p:nvSpPr>
        <p:spPr bwMode="auto">
          <a:xfrm>
            <a:off x="227013" y="1558925"/>
            <a:ext cx="2058987" cy="225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read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write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stop</a:t>
            </a: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5939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Symbolic program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3E8A879C-34D6-1745-9971-512D7296A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3999"/>
            <a:ext cx="1447800" cy="33528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load zero</a:t>
            </a:r>
            <a:endParaRPr lang="en-US" sz="1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read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gotoz 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add x  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 LOOP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write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stop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968798F9-963A-984E-90EB-83A86FA2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766"/>
            <a:ext cx="22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01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02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03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04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05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06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07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08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09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11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C1D1DBD-94E5-6949-BE69-E146C459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6" y="3948062"/>
            <a:ext cx="348932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 Instruction set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9ADC32B-997C-1042-9182-C0619EBD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7" y="4252862"/>
            <a:ext cx="2170390" cy="2175357"/>
          </a:xfrm>
          <a:prstGeom prst="rect">
            <a:avLst/>
          </a:prstGeom>
        </p:spPr>
      </p:pic>
      <p:sp>
        <p:nvSpPr>
          <p:cNvPr id="14" name="AutoShape 10">
            <a:extLst>
              <a:ext uri="{FF2B5EF4-FFF2-40B4-BE49-F238E27FC236}">
                <a16:creationId xmlns:a16="http://schemas.microsoft.com/office/drawing/2014/main" id="{C315F921-414F-7448-8750-FB7D55A2E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92" y="1600200"/>
            <a:ext cx="79413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554260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Program translation</a:t>
            </a:r>
          </a:p>
        </p:txBody>
      </p:sp>
      <p:sp>
        <p:nvSpPr>
          <p:cNvPr id="1012743" name="Rectangle 7"/>
          <p:cNvSpPr>
            <a:spLocks noChangeArrowheads="1"/>
          </p:cNvSpPr>
          <p:nvPr/>
        </p:nvSpPr>
        <p:spPr bwMode="auto">
          <a:xfrm>
            <a:off x="1524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Pseudo code </a:t>
            </a:r>
            <a:r>
              <a:rPr lang="en-US" sz="1200" dirty="0">
                <a:latin typeface="Times New Roman"/>
                <a:cs typeface="Times New Roman"/>
              </a:rPr>
              <a:t>(goto-oriented)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12744" name="Text Box 8"/>
          <p:cNvSpPr txBox="1">
            <a:spLocks noChangeArrowheads="1"/>
          </p:cNvSpPr>
          <p:nvPr/>
        </p:nvSpPr>
        <p:spPr bwMode="auto">
          <a:xfrm>
            <a:off x="227013" y="1558925"/>
            <a:ext cx="2058987" cy="225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read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write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stop</a:t>
            </a: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5939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Symbolic program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3E8A879C-34D6-1745-9971-512D7296A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3999"/>
            <a:ext cx="1447800" cy="33528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load zero</a:t>
            </a:r>
            <a:endParaRPr lang="en-US" sz="1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read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gotoz 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add x  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 LOOP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write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stop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968798F9-963A-984E-90EB-83A86FA2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766"/>
            <a:ext cx="22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01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02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03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04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05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06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07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08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09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11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487506E-4929-7B4A-9620-081CB6F3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6" y="3948062"/>
            <a:ext cx="348932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 Instruction set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65C23B-18BF-C044-852F-AB9C7CD2B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7" y="4252862"/>
            <a:ext cx="2170390" cy="2175357"/>
          </a:xfrm>
          <a:prstGeom prst="rect">
            <a:avLst/>
          </a:prstGeom>
        </p:spPr>
      </p:pic>
      <p:sp>
        <p:nvSpPr>
          <p:cNvPr id="18" name="AutoShape 10">
            <a:extLst>
              <a:ext uri="{FF2B5EF4-FFF2-40B4-BE49-F238E27FC236}">
                <a16:creationId xmlns:a16="http://schemas.microsoft.com/office/drawing/2014/main" id="{DEEC1A2F-7187-7C4E-B9A7-4F243F78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92" y="1600200"/>
            <a:ext cx="79413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cs typeface="+mn-cs"/>
              </a:rPr>
              <a:t>write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109322-94AD-8C45-3331-3ED4FA8FDFA9}"/>
              </a:ext>
            </a:extLst>
          </p:cNvPr>
          <p:cNvGrpSpPr/>
          <p:nvPr/>
        </p:nvGrpSpPr>
        <p:grpSpPr>
          <a:xfrm>
            <a:off x="5679139" y="2409825"/>
            <a:ext cx="2550459" cy="3352049"/>
            <a:chOff x="5679139" y="2409825"/>
            <a:chExt cx="2550459" cy="3352049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6D19C0F0-CBBF-1147-BD8C-5C8FAD7BD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409825"/>
              <a:ext cx="1295400" cy="161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lnSpc>
                  <a:spcPct val="90000"/>
                </a:lnSpc>
                <a:spcBef>
                  <a:spcPct val="60000"/>
                </a:spcBef>
                <a:buSzPct val="100000"/>
                <a:defRPr/>
              </a:pPr>
              <a:r>
                <a:rPr lang="en-US" sz="1400" u="sng" dirty="0">
                  <a:latin typeface="Times New Roman"/>
                  <a:ea typeface="+mn-ea"/>
                  <a:cs typeface="Times New Roman"/>
                </a:rPr>
                <a:t>Symbol table:</a:t>
              </a:r>
            </a:p>
            <a:p>
              <a:pPr algn="l">
                <a:spcBef>
                  <a:spcPts val="300"/>
                </a:spcBef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zero: 98</a:t>
              </a:r>
            </a:p>
            <a:p>
              <a:pPr algn="l">
                <a:spcBef>
                  <a:spcPts val="300"/>
                </a:spcBef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one:  99</a:t>
              </a:r>
            </a:p>
            <a:p>
              <a:pPr algn="l">
                <a:spcBef>
                  <a:spcPts val="300"/>
                </a:spcBef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sum:  90</a:t>
              </a:r>
            </a:p>
            <a:p>
              <a:pPr algn="l">
                <a:spcBef>
                  <a:spcPts val="300"/>
                </a:spcBef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x:    91</a:t>
              </a:r>
            </a:p>
            <a:p>
              <a:pPr algn="l">
                <a:spcBef>
                  <a:spcPts val="300"/>
                </a:spcBef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LOOP:  2</a:t>
              </a:r>
            </a:p>
            <a:p>
              <a:pPr algn="l">
                <a:spcBef>
                  <a:spcPts val="300"/>
                </a:spcBef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END:   9</a:t>
              </a:r>
            </a:p>
            <a:p>
              <a:pPr algn="l">
                <a:spcBef>
                  <a:spcPts val="300"/>
                </a:spcBef>
                <a:buSzPct val="100000"/>
                <a:defRPr/>
              </a:pPr>
              <a:endParaRPr lang="en-US" sz="1400" dirty="0">
                <a:latin typeface="Times New Roman"/>
                <a:ea typeface="+mn-ea"/>
                <a:cs typeface="Times New Roman"/>
              </a:endParaRPr>
            </a:p>
            <a:p>
              <a:pPr algn="l">
                <a:lnSpc>
                  <a:spcPct val="90000"/>
                </a:lnSpc>
                <a:spcBef>
                  <a:spcPct val="60000"/>
                </a:spcBef>
                <a:buSzPct val="100000"/>
                <a:defRPr/>
              </a:pPr>
              <a:endPara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483D60E2-C265-D54B-39E3-63D13B04DB6F}"/>
                </a:ext>
              </a:extLst>
            </p:cNvPr>
            <p:cNvSpPr/>
            <p:nvPr/>
          </p:nvSpPr>
          <p:spPr bwMode="auto">
            <a:xfrm flipH="1">
              <a:off x="5679139" y="4952249"/>
              <a:ext cx="2550459" cy="809625"/>
            </a:xfrm>
            <a:prstGeom prst="wedgeRoundRectCallout">
              <a:avLst>
                <a:gd name="adj1" fmla="val 32468"/>
                <a:gd name="adj2" fmla="val -118146"/>
                <a:gd name="adj3" fmla="val 16667"/>
              </a:avLst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44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 table: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 every symbol in the program to a memory address</a:t>
              </a:r>
              <a:endParaRPr kumimoji="0" lang="en-I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5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Program translation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012743" name="Rectangle 7"/>
          <p:cNvSpPr>
            <a:spLocks noChangeArrowheads="1"/>
          </p:cNvSpPr>
          <p:nvPr/>
        </p:nvSpPr>
        <p:spPr bwMode="auto">
          <a:xfrm>
            <a:off x="1524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Pseudo code </a:t>
            </a:r>
            <a:r>
              <a:rPr lang="en-US" sz="1200" dirty="0">
                <a:latin typeface="Times New Roman"/>
                <a:cs typeface="Times New Roman"/>
              </a:rPr>
              <a:t>(goto-oriented)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12744" name="Text Box 8"/>
          <p:cNvSpPr txBox="1">
            <a:spLocks noChangeArrowheads="1"/>
          </p:cNvSpPr>
          <p:nvPr/>
        </p:nvSpPr>
        <p:spPr bwMode="auto">
          <a:xfrm>
            <a:off x="227013" y="1558925"/>
            <a:ext cx="2058987" cy="225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read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write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stop</a:t>
            </a: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5939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Symbolic program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3E8A879C-34D6-1745-9971-512D7296A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3999"/>
            <a:ext cx="1447800" cy="33528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load zero</a:t>
            </a:r>
            <a:endParaRPr lang="en-US" sz="1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read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gotoz 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add x  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 LOOP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write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stop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968798F9-963A-984E-90EB-83A86FA2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766"/>
            <a:ext cx="22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01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02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03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04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05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06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07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08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09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425523-59E8-2A44-8BF8-41B92FB94D44}"/>
              </a:ext>
            </a:extLst>
          </p:cNvPr>
          <p:cNvGrpSpPr/>
          <p:nvPr/>
        </p:nvGrpSpPr>
        <p:grpSpPr>
          <a:xfrm>
            <a:off x="5812736" y="1212513"/>
            <a:ext cx="3559864" cy="3739736"/>
            <a:chOff x="5812736" y="1212513"/>
            <a:chExt cx="3559864" cy="3739736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0E84214E-9153-B143-A8DF-28C02297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736" y="1599372"/>
              <a:ext cx="914400" cy="685800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E4C9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cs typeface="+mn-cs"/>
                </a:rPr>
                <a:t>translate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30CA049B-3A5C-A04A-9374-E4F0D819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1212513"/>
              <a:ext cx="2209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Executable code</a:t>
              </a: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26AFAD2B-B108-584F-B9CC-BC3F5A759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1522482"/>
              <a:ext cx="547480" cy="2853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440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398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490</a:t>
              </a:r>
              <a:endParaRPr lang="en-US" sz="1200" dirty="0">
                <a:solidFill>
                  <a:srgbClr val="000000"/>
                </a:solidFill>
                <a:latin typeface="Consolas"/>
                <a:cs typeface="Consolas"/>
              </a:endParaRP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800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491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609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191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502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900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000</a:t>
              </a:r>
            </a:p>
          </p:txBody>
        </p:sp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2E6C0947-C6C7-F140-B015-1E484673C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1523249"/>
              <a:ext cx="228600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440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00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01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02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03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04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05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06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07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08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09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10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11</a:t>
              </a: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19C0F0-CBBF-1147-BD8C-5C8FAD7B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09825"/>
            <a:ext cx="1295400" cy="16192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400" u="sng" dirty="0">
                <a:latin typeface="Times New Roman"/>
                <a:ea typeface="+mn-ea"/>
                <a:cs typeface="Times New Roman"/>
              </a:rPr>
              <a:t>Symbol table: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zero: 98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one:  99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sum:  90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x:    91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LOOP:  2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END:   9</a:t>
            </a:r>
          </a:p>
          <a:p>
            <a:pPr algn="l">
              <a:spcBef>
                <a:spcPts val="300"/>
              </a:spcBef>
              <a:buSzPct val="100000"/>
              <a:defRPr/>
            </a:pPr>
            <a:endParaRPr lang="en-US" sz="1400" dirty="0">
              <a:latin typeface="Times New Roman"/>
              <a:ea typeface="+mn-ea"/>
              <a:cs typeface="Times New Roman"/>
            </a:endParaRPr>
          </a:p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endParaRPr lang="en-US" sz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506A545-E0B9-5943-9F10-9162E041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6" y="3948062"/>
            <a:ext cx="348932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 Instruction set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80E8FE-94CF-5342-AF49-6CE9DC72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7" y="4252862"/>
            <a:ext cx="2170390" cy="2175357"/>
          </a:xfrm>
          <a:prstGeom prst="rect">
            <a:avLst/>
          </a:prstGeom>
        </p:spPr>
      </p:pic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5D5F1BCE-A216-6947-A4EB-C3C7F36D0F7C}"/>
              </a:ext>
            </a:extLst>
          </p:cNvPr>
          <p:cNvSpPr/>
          <p:nvPr/>
        </p:nvSpPr>
        <p:spPr bwMode="auto">
          <a:xfrm flipH="1">
            <a:off x="5679139" y="4952249"/>
            <a:ext cx="2550459" cy="809625"/>
          </a:xfrm>
          <a:prstGeom prst="wedgeRoundRectCallout">
            <a:avLst>
              <a:gd name="adj1" fmla="val 32468"/>
              <a:gd name="adj2" fmla="val -118146"/>
              <a:gd name="adj3" fmla="val 16667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every symbol in the program to a memory address</a:t>
            </a:r>
            <a:endParaRPr kumimoji="0" lang="en-I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id="{6333F911-426F-5647-A213-6152A62C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92" y="1600200"/>
            <a:ext cx="79413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97744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Program translation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012743" name="Rectangle 7"/>
          <p:cNvSpPr>
            <a:spLocks noChangeArrowheads="1"/>
          </p:cNvSpPr>
          <p:nvPr/>
        </p:nvSpPr>
        <p:spPr bwMode="auto">
          <a:xfrm>
            <a:off x="1524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Pseudo code </a:t>
            </a:r>
            <a:r>
              <a:rPr lang="en-US" sz="1200" dirty="0">
                <a:latin typeface="Times New Roman"/>
                <a:cs typeface="Times New Roman"/>
              </a:rPr>
              <a:t>(goto-oriented)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12744" name="Text Box 8"/>
          <p:cNvSpPr txBox="1">
            <a:spLocks noChangeArrowheads="1"/>
          </p:cNvSpPr>
          <p:nvPr/>
        </p:nvSpPr>
        <p:spPr bwMode="auto">
          <a:xfrm>
            <a:off x="227013" y="1558925"/>
            <a:ext cx="2058987" cy="225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read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write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stop</a:t>
            </a: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5939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Symbolic program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3E8A879C-34D6-1745-9971-512D7296A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3999"/>
            <a:ext cx="1447800" cy="33528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load zero</a:t>
            </a:r>
            <a:endParaRPr lang="en-US" sz="1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read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gotoz 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add x  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 LOOP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write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stop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968798F9-963A-984E-90EB-83A86FA2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766"/>
            <a:ext cx="22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01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02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03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04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05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06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07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08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09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425523-59E8-2A44-8BF8-41B92FB94D44}"/>
              </a:ext>
            </a:extLst>
          </p:cNvPr>
          <p:cNvGrpSpPr/>
          <p:nvPr/>
        </p:nvGrpSpPr>
        <p:grpSpPr>
          <a:xfrm>
            <a:off x="5812736" y="1212513"/>
            <a:ext cx="3559864" cy="3739736"/>
            <a:chOff x="5812736" y="1212513"/>
            <a:chExt cx="3559864" cy="3739736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0E84214E-9153-B143-A8DF-28C02297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736" y="1599372"/>
              <a:ext cx="914400" cy="685800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E4C9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cs typeface="+mn-cs"/>
                </a:rPr>
                <a:t>translate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30CA049B-3A5C-A04A-9374-E4F0D819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1212513"/>
              <a:ext cx="2209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Executable code</a:t>
              </a: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26AFAD2B-B108-584F-B9CC-BC3F5A759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1522482"/>
              <a:ext cx="547480" cy="2853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440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398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490</a:t>
              </a:r>
              <a:endParaRPr lang="en-US" sz="1200" dirty="0">
                <a:solidFill>
                  <a:srgbClr val="000000"/>
                </a:solidFill>
                <a:latin typeface="Consolas"/>
                <a:cs typeface="Consolas"/>
              </a:endParaRP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800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491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609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191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502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900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000</a:t>
              </a:r>
            </a:p>
          </p:txBody>
        </p:sp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2E6C0947-C6C7-F140-B015-1E484673C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1523249"/>
              <a:ext cx="228600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440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00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01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02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03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04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05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06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07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08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09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10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11</a:t>
              </a: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19C0F0-CBBF-1147-BD8C-5C8FAD7B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09825"/>
            <a:ext cx="1295400" cy="16192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400" u="sng" dirty="0">
                <a:latin typeface="Times New Roman"/>
                <a:ea typeface="+mn-ea"/>
                <a:cs typeface="Times New Roman"/>
              </a:rPr>
              <a:t>Symbol table: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zero: 98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one:  99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sum:  90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x:    91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LOOP:  2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END:   9</a:t>
            </a:r>
          </a:p>
          <a:p>
            <a:pPr algn="l">
              <a:spcBef>
                <a:spcPts val="300"/>
              </a:spcBef>
              <a:buSzPct val="100000"/>
              <a:defRPr/>
            </a:pPr>
            <a:endParaRPr lang="en-US" sz="1400" dirty="0">
              <a:latin typeface="Times New Roman"/>
              <a:ea typeface="+mn-ea"/>
              <a:cs typeface="Times New Roman"/>
            </a:endParaRPr>
          </a:p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endParaRPr lang="en-US" sz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C073084-5433-064E-B7E1-459B959E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92" y="4830098"/>
            <a:ext cx="8826190" cy="171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Observations</a:t>
            </a:r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charset="0"/>
                <a:cs typeface="Times New Roman" charset="0"/>
              </a:rPr>
              <a:t>Compared to executable code, symbolic code is much easier to write / debug / maintain. </a:t>
            </a:r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charset="0"/>
                <a:cs typeface="Times New Roman" charset="0"/>
              </a:rPr>
              <a:t>The symbolic code mentions no physical addresses. Therefore, it is </a:t>
            </a:r>
            <a:r>
              <a:rPr lang="en-US" sz="1800" i="1" dirty="0">
                <a:latin typeface="Times New Roman" charset="0"/>
                <a:cs typeface="Times New Roman" charset="0"/>
              </a:rPr>
              <a:t>relocatable</a:t>
            </a:r>
            <a:r>
              <a:rPr lang="en-US" sz="1800" dirty="0">
                <a:latin typeface="Times New Roman" charset="0"/>
                <a:cs typeface="Times New Roman" charset="0"/>
              </a:rPr>
              <a:t>.</a:t>
            </a:r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charset="0"/>
                <a:cs typeface="Times New Roman" charset="0"/>
              </a:rPr>
              <a:t>The translation process can be automated.</a:t>
            </a:r>
          </a:p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endParaRPr lang="en-US" sz="1800" dirty="0">
              <a:latin typeface="Times New Roman" charset="0"/>
              <a:cs typeface="Times New Roman" charset="0"/>
            </a:endParaRP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457B4D96-5792-E044-B56D-1ECE32A0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92" y="1600200"/>
            <a:ext cx="79413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0991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Program translation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012743" name="Rectangle 7"/>
          <p:cNvSpPr>
            <a:spLocks noChangeArrowheads="1"/>
          </p:cNvSpPr>
          <p:nvPr/>
        </p:nvSpPr>
        <p:spPr bwMode="auto">
          <a:xfrm>
            <a:off x="1524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Pseudo code </a:t>
            </a:r>
            <a:r>
              <a:rPr lang="en-US" sz="1200" dirty="0">
                <a:latin typeface="Times New Roman"/>
                <a:cs typeface="Times New Roman"/>
              </a:rPr>
              <a:t>(goto-oriented)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12744" name="Text Box 8"/>
          <p:cNvSpPr txBox="1">
            <a:spLocks noChangeArrowheads="1"/>
          </p:cNvSpPr>
          <p:nvPr/>
        </p:nvSpPr>
        <p:spPr bwMode="auto">
          <a:xfrm>
            <a:off x="227013" y="1558925"/>
            <a:ext cx="2058987" cy="225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read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write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stop</a:t>
            </a: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5939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Symbolic program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3E8A879C-34D6-1745-9971-512D7296A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3999"/>
            <a:ext cx="1447800" cy="33528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load zero</a:t>
            </a:r>
            <a:endParaRPr lang="en-US" sz="1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read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gotoz 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add x  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 LOOP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write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stop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968798F9-963A-984E-90EB-83A86FA2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766"/>
            <a:ext cx="22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01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02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03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04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05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06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07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08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endParaRPr lang="en-US" sz="12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09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10</a:t>
            </a:r>
          </a:p>
          <a:p>
            <a:pPr algn="r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425523-59E8-2A44-8BF8-41B92FB94D44}"/>
              </a:ext>
            </a:extLst>
          </p:cNvPr>
          <p:cNvGrpSpPr/>
          <p:nvPr/>
        </p:nvGrpSpPr>
        <p:grpSpPr>
          <a:xfrm>
            <a:off x="5812736" y="1212513"/>
            <a:ext cx="3559864" cy="3739736"/>
            <a:chOff x="5812736" y="1212513"/>
            <a:chExt cx="3559864" cy="3739736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0E84214E-9153-B143-A8DF-28C02297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736" y="1599372"/>
              <a:ext cx="914400" cy="685800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E4C9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cs typeface="+mn-cs"/>
                </a:rPr>
                <a:t>translate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30CA049B-3A5C-A04A-9374-E4F0D819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1212513"/>
              <a:ext cx="2209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Executable code</a:t>
              </a: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26AFAD2B-B108-584F-B9CC-BC3F5A759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1522482"/>
              <a:ext cx="547480" cy="2853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440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398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490</a:t>
              </a:r>
              <a:endParaRPr lang="en-US" sz="1200" dirty="0">
                <a:solidFill>
                  <a:srgbClr val="000000"/>
                </a:solidFill>
                <a:latin typeface="Consolas"/>
                <a:cs typeface="Consolas"/>
              </a:endParaRP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800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491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609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191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502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900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000</a:t>
              </a:r>
            </a:p>
          </p:txBody>
        </p:sp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2E6C0947-C6C7-F140-B015-1E484673C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1523249"/>
              <a:ext cx="228600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440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00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01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02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03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04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05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06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07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08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09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10</a:t>
              </a:r>
            </a:p>
            <a:p>
              <a:pPr algn="r">
                <a:spcBef>
                  <a:spcPts val="3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11</a:t>
              </a: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19C0F0-CBBF-1147-BD8C-5C8FAD7B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09825"/>
            <a:ext cx="1295400" cy="16192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r>
              <a:rPr lang="en-US" sz="1400" u="sng" dirty="0">
                <a:latin typeface="Times New Roman"/>
                <a:ea typeface="+mn-ea"/>
                <a:cs typeface="Times New Roman"/>
              </a:rPr>
              <a:t>Symbol table: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zero: 98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one:  99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sum:  90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x:    91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LOOP:  2</a:t>
            </a:r>
          </a:p>
          <a:p>
            <a:pPr algn="l">
              <a:spcBef>
                <a:spcPts val="300"/>
              </a:spcBef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END:   9</a:t>
            </a:r>
          </a:p>
          <a:p>
            <a:pPr algn="l">
              <a:spcBef>
                <a:spcPts val="300"/>
              </a:spcBef>
              <a:buSzPct val="100000"/>
              <a:defRPr/>
            </a:pPr>
            <a:endParaRPr lang="en-US" sz="1400" dirty="0">
              <a:latin typeface="Times New Roman"/>
              <a:ea typeface="+mn-ea"/>
              <a:cs typeface="Times New Roman"/>
            </a:endParaRPr>
          </a:p>
          <a:p>
            <a:pPr algn="l">
              <a:lnSpc>
                <a:spcPct val="90000"/>
              </a:lnSpc>
              <a:spcBef>
                <a:spcPct val="60000"/>
              </a:spcBef>
              <a:buSzPct val="100000"/>
              <a:defRPr/>
            </a:pPr>
            <a:endParaRPr lang="en-US" sz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C073084-5433-064E-B7E1-459B959E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0" y="4971676"/>
            <a:ext cx="8413060" cy="171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2000" u="sng" dirty="0">
                <a:latin typeface="Times New Roman" charset="0"/>
                <a:cs typeface="Times New Roman" charset="0"/>
              </a:rPr>
              <a:t>Terminology</a:t>
            </a:r>
          </a:p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cs typeface="Times New Roman" charset="0"/>
              </a:rPr>
              <a:t>Symbolic low-level code is called “assembly code”</a:t>
            </a:r>
          </a:p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cs typeface="Times New Roman" charset="0"/>
              </a:rPr>
              <a:t>The translator program is called “assembler”</a:t>
            </a:r>
          </a:p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endParaRPr lang="en-US" sz="1800" dirty="0">
              <a:latin typeface="Times New Roman" charset="0"/>
              <a:cs typeface="Times New Roman" charset="0"/>
            </a:endParaRP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0AAAA46E-0562-154B-BC2E-3AB2B859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92" y="1600200"/>
            <a:ext cx="79413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195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43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3542" r="27344" b="25000"/>
          <a:stretch>
            <a:fillRect/>
          </a:stretch>
        </p:blipFill>
        <p:spPr bwMode="auto">
          <a:xfrm>
            <a:off x="685800" y="1143000"/>
            <a:ext cx="7467600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563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7467600" y="4953000"/>
            <a:ext cx="533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3600" rIns="180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467600" y="5181600"/>
            <a:ext cx="533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3600" rIns="180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C8F81A1B-BAEE-1844-8409-2E0288809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Vic: a simple computer architecture </a:t>
            </a:r>
            <a:r>
              <a:rPr lang="en-US" sz="1800" dirty="0">
                <a:latin typeface="+mj-lt"/>
                <a:cs typeface="+mj-cs"/>
              </a:rPr>
              <a:t>(www1.idc.ac.il/vic)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Program translation: Vic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012743" name="Rectangle 7"/>
          <p:cNvSpPr>
            <a:spLocks noChangeArrowheads="1"/>
          </p:cNvSpPr>
          <p:nvPr/>
        </p:nvSpPr>
        <p:spPr bwMode="auto">
          <a:xfrm>
            <a:off x="1524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Times New Roman"/>
                <a:cs typeface="Times New Roman"/>
              </a:rPr>
              <a:t>Pseudo code </a:t>
            </a:r>
            <a:r>
              <a:rPr lang="en-US" sz="1200" dirty="0">
                <a:latin typeface="Times New Roman"/>
                <a:cs typeface="Times New Roman"/>
              </a:rPr>
              <a:t>(goto-oriented)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12744" name="Text Box 8"/>
          <p:cNvSpPr txBox="1">
            <a:spLocks noChangeArrowheads="1"/>
          </p:cNvSpPr>
          <p:nvPr/>
        </p:nvSpPr>
        <p:spPr bwMode="auto">
          <a:xfrm>
            <a:off x="227013" y="1558925"/>
            <a:ext cx="2058987" cy="225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read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goto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write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stop</a:t>
            </a: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59396" name="Rectangle 18"/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316501"/>
              </a:buClr>
              <a:buSzPct val="90000"/>
              <a:buFont typeface="Wingdings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Sum.asm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3E8A879C-34D6-1745-9971-512D7296A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3999"/>
            <a:ext cx="1447800" cy="33528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load zero</a:t>
            </a:r>
            <a:endParaRPr lang="en-US" sz="1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LOOP: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read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x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gotoz END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add x   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store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goto LOOP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END: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load sum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write</a:t>
            </a:r>
          </a:p>
          <a:p>
            <a:pPr algn="l" rtl="0">
              <a:spcBef>
                <a:spcPts val="3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stop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425523-59E8-2A44-8BF8-41B92FB94D44}"/>
              </a:ext>
            </a:extLst>
          </p:cNvPr>
          <p:cNvGrpSpPr/>
          <p:nvPr/>
        </p:nvGrpSpPr>
        <p:grpSpPr>
          <a:xfrm>
            <a:off x="5812736" y="1212273"/>
            <a:ext cx="2742671" cy="3163506"/>
            <a:chOff x="5812736" y="1212273"/>
            <a:chExt cx="2742671" cy="3163506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0E84214E-9153-B143-A8DF-28C02297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736" y="1599372"/>
              <a:ext cx="914400" cy="685800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E4C9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cs typeface="+mn-cs"/>
                </a:rPr>
                <a:t>translate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30CA049B-3A5C-A04A-9374-E4F0D819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607" y="1212273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Sum.vic</a:t>
              </a: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26AFAD2B-B108-584F-B9CC-BC3F5A759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1522482"/>
              <a:ext cx="547480" cy="2853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44000" rIns="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398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490</a:t>
              </a:r>
              <a:endParaRPr lang="en-US" sz="1200" dirty="0">
                <a:solidFill>
                  <a:srgbClr val="000000"/>
                </a:solidFill>
                <a:latin typeface="Consolas"/>
                <a:cs typeface="Consolas"/>
              </a:endParaRP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800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491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609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191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490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502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390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900</a:t>
              </a:r>
            </a:p>
            <a:p>
              <a:pPr algn="l" rtl="0">
                <a:spcBef>
                  <a:spcPts val="300"/>
                </a:spcBef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000</a:t>
              </a:r>
            </a:p>
          </p:txBody>
        </p:sp>
      </p:grpSp>
      <p:sp>
        <p:nvSpPr>
          <p:cNvPr id="17" name="AutoShape 10">
            <a:extLst>
              <a:ext uri="{FF2B5EF4-FFF2-40B4-BE49-F238E27FC236}">
                <a16:creationId xmlns:a16="http://schemas.microsoft.com/office/drawing/2014/main" id="{5F812BDC-B569-8141-B8CF-585D9E869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92" y="1600200"/>
            <a:ext cx="79413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cs typeface="+mn-cs"/>
              </a:rPr>
              <a:t>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2606AB-45F5-0A46-942E-DCE979E1C3C6}"/>
              </a:ext>
            </a:extLst>
          </p:cNvPr>
          <p:cNvGrpSpPr/>
          <p:nvPr/>
        </p:nvGrpSpPr>
        <p:grpSpPr>
          <a:xfrm>
            <a:off x="2463801" y="2424545"/>
            <a:ext cx="1447799" cy="2236686"/>
            <a:chOff x="2463801" y="2424545"/>
            <a:chExt cx="1447799" cy="2236686"/>
          </a:xfrm>
        </p:grpSpPr>
        <p:sp>
          <p:nvSpPr>
            <p:cNvPr id="19" name="Rounded Rectangular Callout 18">
              <a:extLst>
                <a:ext uri="{FF2B5EF4-FFF2-40B4-BE49-F238E27FC236}">
                  <a16:creationId xmlns:a16="http://schemas.microsoft.com/office/drawing/2014/main" id="{D2971768-82DF-BE4E-8C1F-38CA28A5BA89}"/>
                </a:ext>
              </a:extLst>
            </p:cNvPr>
            <p:cNvSpPr/>
            <p:nvPr/>
          </p:nvSpPr>
          <p:spPr bwMode="auto">
            <a:xfrm flipH="1">
              <a:off x="2501998" y="2424545"/>
              <a:ext cx="1244403" cy="685800"/>
            </a:xfrm>
            <a:prstGeom prst="wedgeRoundRectCallout">
              <a:avLst>
                <a:gd name="adj1" fmla="val 22597"/>
                <a:gd name="adj2" fmla="val -112250"/>
                <a:gd name="adj3" fmla="val 16667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44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a text editor,</a:t>
              </a:r>
              <a:endParaRPr kumimoji="0" 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Object 11">
              <a:extLst>
                <a:ext uri="{FF2B5EF4-FFF2-40B4-BE49-F238E27FC236}">
                  <a16:creationId xmlns:a16="http://schemas.microsoft.com/office/drawing/2014/main" id="{9C229BEB-6461-DE4D-A9B1-AFB07877CB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5499159"/>
                </p:ext>
              </p:extLst>
            </p:nvPr>
          </p:nvGraphicFramePr>
          <p:xfrm>
            <a:off x="2757449" y="3122352"/>
            <a:ext cx="623284" cy="756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87425" imgH="1473200" progId="MS_ClipArt_Gallery.2">
                    <p:embed/>
                  </p:oleObj>
                </mc:Choice>
                <mc:Fallback>
                  <p:oleObj name="Clip" r:id="rId5" imgW="987425" imgH="1473200" progId="MS_ClipArt_Gallery.2">
                    <p:embed/>
                    <p:pic>
                      <p:nvPicPr>
                        <p:cNvPr id="21" name="Object 11">
                          <a:extLst>
                            <a:ext uri="{FF2B5EF4-FFF2-40B4-BE49-F238E27FC236}">
                              <a16:creationId xmlns:a16="http://schemas.microsoft.com/office/drawing/2014/main" id="{A5FCD8D8-03BF-5F48-ADA8-8BB35682B33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449" y="3122352"/>
                          <a:ext cx="623284" cy="756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ounded Rectangular Callout 22">
              <a:extLst>
                <a:ext uri="{FF2B5EF4-FFF2-40B4-BE49-F238E27FC236}">
                  <a16:creationId xmlns:a16="http://schemas.microsoft.com/office/drawing/2014/main" id="{E8D408EB-7275-5F48-9842-B0439D2B92BE}"/>
                </a:ext>
              </a:extLst>
            </p:cNvPr>
            <p:cNvSpPr/>
            <p:nvPr/>
          </p:nvSpPr>
          <p:spPr bwMode="auto">
            <a:xfrm flipH="1">
              <a:off x="2463801" y="3975431"/>
              <a:ext cx="1447799" cy="685800"/>
            </a:xfrm>
            <a:prstGeom prst="wedgeRoundRectCallout">
              <a:avLst>
                <a:gd name="adj1" fmla="val 22597"/>
                <a:gd name="adj2" fmla="val -112250"/>
                <a:gd name="adj3" fmla="val 16667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44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write a Vic assembly program</a:t>
              </a:r>
              <a:endParaRPr kumimoji="0" 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A0C08-DF34-7E4C-A3A9-C0F26E96E10E}"/>
              </a:ext>
            </a:extLst>
          </p:cNvPr>
          <p:cNvGrpSpPr/>
          <p:nvPr/>
        </p:nvGrpSpPr>
        <p:grpSpPr>
          <a:xfrm>
            <a:off x="5545509" y="2409997"/>
            <a:ext cx="1943098" cy="2240225"/>
            <a:chOff x="5545509" y="2409997"/>
            <a:chExt cx="1943098" cy="2240225"/>
          </a:xfrm>
        </p:grpSpPr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10DCD2CE-F7E1-2E4B-A343-5DB623512EE5}"/>
                </a:ext>
              </a:extLst>
            </p:cNvPr>
            <p:cNvSpPr/>
            <p:nvPr/>
          </p:nvSpPr>
          <p:spPr bwMode="auto">
            <a:xfrm flipH="1">
              <a:off x="5579164" y="2409997"/>
              <a:ext cx="1447796" cy="685800"/>
            </a:xfrm>
            <a:prstGeom prst="wedgeRoundRectCallout">
              <a:avLst>
                <a:gd name="adj1" fmla="val 22597"/>
                <a:gd name="adj2" fmla="val -112250"/>
                <a:gd name="adj3" fmla="val 16667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44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the Vic Assembler,</a:t>
              </a:r>
              <a:endParaRPr lang="en-I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ounded Rectangular Callout 23">
              <a:extLst>
                <a:ext uri="{FF2B5EF4-FFF2-40B4-BE49-F238E27FC236}">
                  <a16:creationId xmlns:a16="http://schemas.microsoft.com/office/drawing/2014/main" id="{5087361C-5E91-3049-B41C-945938860471}"/>
                </a:ext>
              </a:extLst>
            </p:cNvPr>
            <p:cNvSpPr/>
            <p:nvPr/>
          </p:nvSpPr>
          <p:spPr bwMode="auto">
            <a:xfrm flipH="1">
              <a:off x="5545509" y="3964422"/>
              <a:ext cx="1943098" cy="685800"/>
            </a:xfrm>
            <a:prstGeom prst="wedgeRoundRectCallout">
              <a:avLst>
                <a:gd name="adj1" fmla="val 22597"/>
                <a:gd name="adj2" fmla="val -112250"/>
                <a:gd name="adj3" fmla="val 16667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44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translate the assembly code into executable code</a:t>
              </a:r>
              <a:endParaRPr lang="en-IL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1138" name="Picture 2" descr="Animated Mechanism of 3 Rotating Stock Footage Video (100% Royalty-free)  27735403 | Shutterstock">
              <a:extLst>
                <a:ext uri="{FF2B5EF4-FFF2-40B4-BE49-F238E27FC236}">
                  <a16:creationId xmlns:a16="http://schemas.microsoft.com/office/drawing/2014/main" id="{978984BF-9041-4C49-B65C-4CBA05DFF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100" y="3113333"/>
              <a:ext cx="1251136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46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The Vic assembler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10515600" y="548640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0AE40-7BA4-134B-8D7B-5E138122A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5" b="12338"/>
          <a:stretch/>
        </p:blipFill>
        <p:spPr>
          <a:xfrm>
            <a:off x="1219200" y="1219203"/>
            <a:ext cx="5977771" cy="4497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66787EA-7BE3-3342-9E6F-B7E061A381B7}"/>
              </a:ext>
            </a:extLst>
          </p:cNvPr>
          <p:cNvGrpSpPr/>
          <p:nvPr/>
        </p:nvGrpSpPr>
        <p:grpSpPr>
          <a:xfrm>
            <a:off x="699291" y="5562600"/>
            <a:ext cx="2169867" cy="784436"/>
            <a:chOff x="685800" y="5554793"/>
            <a:chExt cx="2169867" cy="784436"/>
          </a:xfrm>
        </p:grpSpPr>
        <p:sp>
          <p:nvSpPr>
            <p:cNvPr id="20" name="AutoShape 7">
              <a:extLst>
                <a:ext uri="{FF2B5EF4-FFF2-40B4-BE49-F238E27FC236}">
                  <a16:creationId xmlns:a16="http://schemas.microsoft.com/office/drawing/2014/main" id="{A8D38D49-42EE-AB45-B099-E933DDE86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958229"/>
              <a:ext cx="1711036" cy="381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BD520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8000" tIns="0" rIns="0" bIns="0" anchor="ctr"/>
            <a:lstStyle/>
            <a:p>
              <a:pPr algn="l">
                <a:spcBef>
                  <a:spcPts val="800"/>
                </a:spcBef>
                <a:buFont typeface="Wingdings" charset="0"/>
                <a:buNone/>
                <a:defRPr/>
              </a:pPr>
              <a:r>
                <a:rPr lang="en-US" sz="1600" dirty="0">
                  <a:latin typeface="Times New Roman"/>
                  <a:cs typeface="Times New Roman"/>
                </a:rPr>
                <a:t>Loads an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.asm</a:t>
              </a:r>
              <a:r>
                <a:rPr lang="en-US" sz="1600" dirty="0">
                  <a:latin typeface="Times New Roman"/>
                  <a:cs typeface="Times New Roman"/>
                </a:rPr>
                <a:t> file</a:t>
              </a:r>
            </a:p>
          </p:txBody>
        </p:sp>
        <p:cxnSp>
          <p:nvCxnSpPr>
            <p:cNvPr id="26" name="AutoShape 8">
              <a:extLst>
                <a:ext uri="{FF2B5EF4-FFF2-40B4-BE49-F238E27FC236}">
                  <a16:creationId xmlns:a16="http://schemas.microsoft.com/office/drawing/2014/main" id="{49C4B81C-D09C-124A-8A0A-EF96D6B519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47800" y="5554793"/>
              <a:ext cx="0" cy="38100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B1E91A-302F-1646-AEAE-61CE0580F13D}"/>
                </a:ext>
              </a:extLst>
            </p:cNvPr>
            <p:cNvSpPr/>
            <p:nvPr/>
          </p:nvSpPr>
          <p:spPr>
            <a:xfrm>
              <a:off x="2514600" y="6020759"/>
              <a:ext cx="341067" cy="255939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578E052-FCE4-A445-A44D-DCDEE7A8F815}"/>
              </a:ext>
            </a:extLst>
          </p:cNvPr>
          <p:cNvSpPr/>
          <p:nvPr/>
        </p:nvSpPr>
        <p:spPr>
          <a:xfrm>
            <a:off x="5426702" y="4114800"/>
            <a:ext cx="341067" cy="255939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EE4DC-7CB7-0448-933E-738779124B68}"/>
              </a:ext>
            </a:extLst>
          </p:cNvPr>
          <p:cNvGrpSpPr/>
          <p:nvPr/>
        </p:nvGrpSpPr>
        <p:grpSpPr>
          <a:xfrm>
            <a:off x="5179975" y="5562600"/>
            <a:ext cx="2897225" cy="993304"/>
            <a:chOff x="5256169" y="5554793"/>
            <a:chExt cx="2897225" cy="993304"/>
          </a:xfrm>
        </p:grpSpPr>
        <p:cxnSp>
          <p:nvCxnSpPr>
            <p:cNvPr id="23" name="AutoShape 8">
              <a:extLst>
                <a:ext uri="{FF2B5EF4-FFF2-40B4-BE49-F238E27FC236}">
                  <a16:creationId xmlns:a16="http://schemas.microsoft.com/office/drawing/2014/main" id="{4C27E0AB-51FD-6242-A634-14E364CE69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8000" y="5554793"/>
              <a:ext cx="0" cy="38100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741CA0-5E58-1647-8939-7535154A7198}"/>
                </a:ext>
              </a:extLst>
            </p:cNvPr>
            <p:cNvGrpSpPr/>
            <p:nvPr/>
          </p:nvGrpSpPr>
          <p:grpSpPr>
            <a:xfrm>
              <a:off x="5256169" y="5935793"/>
              <a:ext cx="2897225" cy="612304"/>
              <a:chOff x="5256169" y="5935793"/>
              <a:chExt cx="2897225" cy="612304"/>
            </a:xfrm>
          </p:grpSpPr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4806F257-2BC3-3544-91B0-9AB178B37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5935793"/>
                <a:ext cx="2438394" cy="6123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rgbClr val="BD520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/>
              <a:p>
                <a:pPr algn="l">
                  <a:spcBef>
                    <a:spcPts val="800"/>
                  </a:spcBef>
                  <a:buFont typeface="Wingdings" charset="0"/>
                  <a:buNone/>
                  <a:defRPr/>
                </a:pPr>
                <a:r>
                  <a:rPr lang="en-US" sz="1600" dirty="0">
                    <a:latin typeface="Times New Roman"/>
                    <a:cs typeface="Times New Roman"/>
                  </a:rPr>
                  <a:t>Loads the resulting </a:t>
                </a: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.vic</a:t>
                </a:r>
                <a:r>
                  <a:rPr lang="en-US" sz="1600" dirty="0">
                    <a:latin typeface="Times New Roman"/>
                    <a:cs typeface="Times New Roman"/>
                  </a:rPr>
                  <a:t> file into the Vic computer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A7CB5E9-CF46-D64D-89CC-620FF51D056A}"/>
                  </a:ext>
                </a:extLst>
              </p:cNvPr>
              <p:cNvSpPr/>
              <p:nvPr/>
            </p:nvSpPr>
            <p:spPr>
              <a:xfrm>
                <a:off x="5256169" y="6040214"/>
                <a:ext cx="341067" cy="255939"/>
              </a:xfrm>
              <a:prstGeom prst="ellipse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3E08928C-A854-1548-9A98-D17AE822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</p:spTree>
    <p:extLst>
      <p:ext uri="{BB962C8B-B14F-4D97-AF65-F5344CB8AC3E}">
        <p14:creationId xmlns:p14="http://schemas.microsoft.com/office/powerpoint/2010/main" val="5798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Executing the translated code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10515600" y="548640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0A3C8-F66C-8445-BC64-4CFC84373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63"/>
          <a:stretch/>
        </p:blipFill>
        <p:spPr>
          <a:xfrm>
            <a:off x="1229033" y="1219201"/>
            <a:ext cx="6695768" cy="4913314"/>
          </a:xfrm>
          <a:prstGeom prst="rect">
            <a:avLst/>
          </a:prstGeom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246E69FD-10B7-8348-8F0A-BB5B6D65A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004926F4-5B5C-7747-883B-37FFA68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638799"/>
            <a:ext cx="685800" cy="533401"/>
          </a:xfrm>
          <a:prstGeom prst="ellipse">
            <a:avLst/>
          </a:prstGeom>
          <a:noFill/>
          <a:ln w="349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011F2ED-B209-3D4E-915E-87694652BD78}"/>
              </a:ext>
            </a:extLst>
          </p:cNvPr>
          <p:cNvSpPr/>
          <p:nvPr/>
        </p:nvSpPr>
        <p:spPr bwMode="auto">
          <a:xfrm flipH="1">
            <a:off x="381000" y="2362200"/>
            <a:ext cx="1143000" cy="533400"/>
          </a:xfrm>
          <a:prstGeom prst="wedgeRoundRectCallout">
            <a:avLst>
              <a:gd name="adj1" fmla="val -65567"/>
              <a:gd name="adj2" fmla="val -89575"/>
              <a:gd name="adj3" fmla="val 16667"/>
            </a:avLst>
          </a:prstGeom>
          <a:solidFill>
            <a:srgbClr val="FFE4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some test data</a:t>
            </a:r>
            <a:endParaRPr kumimoji="0" lang="en-I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5836CAC-0978-324B-85C9-1617FBBBBA23}"/>
              </a:ext>
            </a:extLst>
          </p:cNvPr>
          <p:cNvSpPr/>
          <p:nvPr/>
        </p:nvSpPr>
        <p:spPr bwMode="auto">
          <a:xfrm flipH="1">
            <a:off x="5867400" y="698500"/>
            <a:ext cx="914400" cy="533400"/>
          </a:xfrm>
          <a:prstGeom prst="wedgeRoundRectCallout">
            <a:avLst>
              <a:gd name="adj1" fmla="val 34433"/>
              <a:gd name="adj2" fmla="val 112807"/>
              <a:gd name="adj3" fmla="val 16667"/>
            </a:avLst>
          </a:prstGeom>
          <a:solidFill>
            <a:srgbClr val="FFE4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code</a:t>
            </a:r>
            <a:endParaRPr kumimoji="0" lang="en-I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Executing the translated code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59395" name="TextBox 1"/>
          <p:cNvSpPr txBox="1">
            <a:spLocks noChangeArrowheads="1"/>
          </p:cNvSpPr>
          <p:nvPr/>
        </p:nvSpPr>
        <p:spPr bwMode="auto">
          <a:xfrm>
            <a:off x="10515600" y="548640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1CA9C-897A-614F-8316-147C68DD6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1"/>
          <a:stretch/>
        </p:blipFill>
        <p:spPr>
          <a:xfrm>
            <a:off x="1219200" y="1219201"/>
            <a:ext cx="6658897" cy="4876800"/>
          </a:xfrm>
          <a:prstGeom prst="rect">
            <a:avLst/>
          </a:prstGeom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0DBA6BBD-909B-C049-B746-C65FAB3B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127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800" u="sng" dirty="0">
                <a:latin typeface="Times New Roman" charset="0"/>
                <a:cs typeface="Times New Roman" charset="0"/>
              </a:rPr>
              <a:t>Task:</a:t>
            </a:r>
            <a:r>
              <a:rPr lang="en-US" sz="1800" dirty="0">
                <a:latin typeface="Times New Roman" charset="0"/>
                <a:cs typeface="Times New Roman" charset="0"/>
              </a:rPr>
              <a:t> sum up a series of numbers that ends with a zero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0214CBE-055E-0542-809C-77BB7971D0E7}"/>
              </a:ext>
            </a:extLst>
          </p:cNvPr>
          <p:cNvSpPr/>
          <p:nvPr/>
        </p:nvSpPr>
        <p:spPr bwMode="auto">
          <a:xfrm flipH="1">
            <a:off x="381000" y="2362200"/>
            <a:ext cx="1143000" cy="533400"/>
          </a:xfrm>
          <a:prstGeom prst="wedgeRoundRectCallout">
            <a:avLst>
              <a:gd name="adj1" fmla="val -65567"/>
              <a:gd name="adj2" fmla="val -89575"/>
              <a:gd name="adj3" fmla="val 16667"/>
            </a:avLst>
          </a:prstGeom>
          <a:solidFill>
            <a:srgbClr val="FFE4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some test data</a:t>
            </a:r>
            <a:endParaRPr kumimoji="0" lang="en-I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7EE8218-C981-AE42-838C-CE7BD711C9BA}"/>
              </a:ext>
            </a:extLst>
          </p:cNvPr>
          <p:cNvSpPr/>
          <p:nvPr/>
        </p:nvSpPr>
        <p:spPr bwMode="auto">
          <a:xfrm flipH="1">
            <a:off x="5867400" y="698500"/>
            <a:ext cx="914400" cy="533400"/>
          </a:xfrm>
          <a:prstGeom prst="wedgeRoundRectCallout">
            <a:avLst>
              <a:gd name="adj1" fmla="val 34433"/>
              <a:gd name="adj2" fmla="val 112807"/>
              <a:gd name="adj3" fmla="val 16667"/>
            </a:avLst>
          </a:prstGeom>
          <a:solidFill>
            <a:srgbClr val="FFE4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code</a:t>
            </a:r>
            <a:endParaRPr kumimoji="0" lang="en-I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C32BE0E-73A4-C04B-8DCF-38E53C39AD4C}"/>
              </a:ext>
            </a:extLst>
          </p:cNvPr>
          <p:cNvSpPr/>
          <p:nvPr/>
        </p:nvSpPr>
        <p:spPr bwMode="auto">
          <a:xfrm flipH="1">
            <a:off x="381000" y="3886200"/>
            <a:ext cx="1143000" cy="533400"/>
          </a:xfrm>
          <a:prstGeom prst="wedgeRoundRectCallout">
            <a:avLst>
              <a:gd name="adj1" fmla="val -65567"/>
              <a:gd name="adj2" fmla="val -89575"/>
              <a:gd name="adj3" fmla="val 16667"/>
            </a:avLst>
          </a:prstGeom>
          <a:solidFill>
            <a:srgbClr val="FFE4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kumimoji="0" lang="en-I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68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Lecture plan</a:t>
            </a: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Hardware platform (Vic)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Architecture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Instructions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Low-level programming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Basic</a:t>
            </a:r>
          </a:p>
          <a:p>
            <a:pPr marL="725488" lvl="2" indent="-268288" algn="l">
              <a:lnSpc>
                <a:spcPct val="80000"/>
              </a:lnSpc>
              <a:spcBef>
                <a:spcPct val="100000"/>
              </a:spcBef>
              <a:buSzPct val="70000"/>
              <a:buFont typeface="Wingdings" charset="2"/>
              <a:buChar char="Ø"/>
              <a:defRPr/>
            </a:pPr>
            <a:r>
              <a:rPr lang="en-US" sz="1600" dirty="0">
                <a:latin typeface="Times New Roman"/>
                <a:cs typeface="Times New Roman"/>
              </a:rPr>
              <a:t>Branching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Fetch-execute cycle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Program translation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From Vic to a real computer</a:t>
            </a:r>
          </a:p>
          <a:p>
            <a:pPr marL="268288" indent="-268288" algn="l">
              <a:lnSpc>
                <a:spcPct val="80000"/>
              </a:lnSpc>
              <a:spcBef>
                <a:spcPct val="100000"/>
              </a:spcBef>
              <a:buClr>
                <a:srgbClr val="006600"/>
              </a:buClr>
              <a:buSzPct val="100000"/>
              <a:buFont typeface="Wingdings" charset="0"/>
              <a:buChar char="n"/>
              <a:defRPr/>
            </a:pPr>
            <a:endParaRPr lang="en-US" sz="1800" dirty="0">
              <a:solidFill>
                <a:srgbClr val="737373"/>
              </a:solidFill>
              <a:latin typeface="Comic Sans MS" charset="0"/>
              <a:cs typeface="+mn-cs"/>
            </a:endParaRPr>
          </a:p>
        </p:txBody>
      </p:sp>
      <p:sp>
        <p:nvSpPr>
          <p:cNvPr id="1168388" name="AutoShape 4"/>
          <p:cNvSpPr>
            <a:spLocks noChangeArrowheads="1"/>
          </p:cNvSpPr>
          <p:nvPr/>
        </p:nvSpPr>
        <p:spPr bwMode="auto">
          <a:xfrm>
            <a:off x="533400" y="464820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989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From Vic to the real thing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1628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Suppose we have unlimited supplies of money, time, and </a:t>
            </a:r>
            <a:r>
              <a:rPr lang="en-US" sz="2000" u="sng" dirty="0">
                <a:solidFill>
                  <a:srgbClr val="000000"/>
                </a:solidFill>
                <a:latin typeface="Times New Roman"/>
                <a:cs typeface="Times New Roman"/>
              </a:rPr>
              <a:t>creativity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How can we evolve Vic into a real computer?</a:t>
            </a:r>
          </a:p>
        </p:txBody>
      </p:sp>
      <p:pic>
        <p:nvPicPr>
          <p:cNvPr id="1163269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8984" r="23079" b="52391"/>
          <a:stretch>
            <a:fillRect/>
          </a:stretch>
        </p:blipFill>
        <p:spPr bwMode="auto">
          <a:xfrm>
            <a:off x="914400" y="4267200"/>
            <a:ext cx="2581275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3732" name="Object 6"/>
          <p:cNvGraphicFramePr>
            <a:graphicFrameLocks noChangeAspect="1"/>
          </p:cNvGraphicFramePr>
          <p:nvPr/>
        </p:nvGraphicFramePr>
        <p:xfrm>
          <a:off x="5715000" y="3810000"/>
          <a:ext cx="12906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714939" imgH="3468986" progId="MS_ClipArt_Gallery.2">
                  <p:embed/>
                </p:oleObj>
              </mc:Choice>
              <mc:Fallback>
                <p:oleObj name="Clip" r:id="rId3" imgW="3714939" imgH="3468986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12906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8"/>
          <p:cNvGraphicFramePr>
            <a:graphicFrameLocks noChangeAspect="1"/>
          </p:cNvGraphicFramePr>
          <p:nvPr/>
        </p:nvGraphicFramePr>
        <p:xfrm>
          <a:off x="4191000" y="3200400"/>
          <a:ext cx="3333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298383" imgH="3937452" progId="MS_ClipArt_Gallery.2">
                  <p:embed/>
                </p:oleObj>
              </mc:Choice>
              <mc:Fallback>
                <p:oleObj name="Clip" r:id="rId5" imgW="1298383" imgH="393745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00400"/>
                        <a:ext cx="3333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038600" y="4419600"/>
            <a:ext cx="838200" cy="5334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From Vic to a real computer system: Hardware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31150" cy="5867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u="sng" dirty="0">
                <a:latin typeface="Times New Roman" charset="0"/>
                <a:ea typeface="ＭＳ Ｐゴシック" charset="0"/>
                <a:cs typeface="Times New Roman" charset="0"/>
              </a:rPr>
              <a:t>Vic:</a:t>
            </a: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                                           </a:t>
            </a:r>
            <a:r>
              <a:rPr lang="en-US" sz="1600" u="sng" dirty="0">
                <a:latin typeface="Times New Roman" charset="0"/>
                <a:ea typeface="ＭＳ Ｐゴシック" charset="0"/>
                <a:cs typeface="Times New Roman" charset="0"/>
              </a:rPr>
              <a:t>Typical PC:</a:t>
            </a:r>
          </a:p>
          <a:p>
            <a:pPr>
              <a:spcBef>
                <a:spcPts val="8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 data register  ……………… 32 data registers</a:t>
            </a:r>
          </a:p>
          <a:p>
            <a:pPr>
              <a:spcBef>
                <a:spcPts val="8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3-digit words    ....................... 64-bit words</a:t>
            </a:r>
          </a:p>
          <a:p>
            <a:pPr>
              <a:spcBef>
                <a:spcPts val="8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100 memory cells  ………….. billions of memory cells</a:t>
            </a:r>
          </a:p>
          <a:p>
            <a:pPr>
              <a:spcBef>
                <a:spcPts val="8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 memory unit  ……………… RAM, ROM, cache</a:t>
            </a:r>
          </a:p>
          <a:p>
            <a:pPr>
              <a:spcBef>
                <a:spcPts val="8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No secondary storage  ………. disk</a:t>
            </a:r>
          </a:p>
          <a:p>
            <a:pPr>
              <a:spcBef>
                <a:spcPts val="8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 input port  …………………  keyboard, mouse,</a:t>
            </a:r>
            <a:b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                                            disk, modem, …</a:t>
            </a:r>
          </a:p>
          <a:p>
            <a:pPr>
              <a:spcBef>
                <a:spcPts val="8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 output port…………………  screen, speakers,</a:t>
            </a:r>
            <a:b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                                            disk, network, …</a:t>
            </a:r>
          </a:p>
          <a:p>
            <a:pPr>
              <a:spcBef>
                <a:spcPts val="800"/>
              </a:spcBef>
              <a:spcAft>
                <a:spcPct val="25000"/>
              </a:spcAft>
              <a:buFont typeface="Wingdings" charset="0"/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 “computer”………………..  CPU + various I/O </a:t>
            </a:r>
            <a:b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                                           processors, one for</a:t>
            </a:r>
            <a:b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                                           each I/O device</a:t>
            </a:r>
          </a:p>
          <a:p>
            <a:pPr>
              <a:spcBef>
                <a:spcPts val="800"/>
              </a:spcBef>
              <a:spcAft>
                <a:spcPct val="25000"/>
              </a:spcAft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10 Instructions  ……………...   100-300 Instructions</a:t>
            </a:r>
          </a:p>
          <a:p>
            <a:pPr>
              <a:spcBef>
                <a:spcPts val="800"/>
              </a:spcBef>
              <a:spcAft>
                <a:spcPct val="25000"/>
              </a:spcAft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 program  ………………….  several programs</a:t>
            </a:r>
            <a:b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                                           running “simultaneously”</a:t>
            </a:r>
          </a:p>
          <a:p>
            <a:pPr>
              <a:spcBef>
                <a:spcPts val="800"/>
              </a:spcBef>
              <a:spcAft>
                <a:spcPct val="25000"/>
              </a:spcAft>
              <a:buNone/>
            </a:pPr>
            <a:r>
              <a:rPr lang="en-US" sz="1600" dirty="0">
                <a:latin typeface="Times New Roman" charset="0"/>
                <a:ea typeface="ＭＳ Ｐゴシック" charset="0"/>
                <a:cs typeface="Times New Roman" charset="0"/>
              </a:rPr>
              <a:t>1 instruction per cycle  ……..  parallel processing.</a:t>
            </a:r>
          </a:p>
          <a:p>
            <a:pPr>
              <a:spcBef>
                <a:spcPts val="800"/>
              </a:spcBef>
              <a:spcAft>
                <a:spcPct val="25000"/>
              </a:spcAft>
              <a:buNone/>
            </a:pPr>
            <a:endParaRPr lang="en-US" sz="1600" dirty="0">
              <a:latin typeface="Times New Roman" charset="0"/>
              <a:ea typeface="ＭＳ Ｐゴシック" charset="0"/>
              <a:cs typeface="Times New Roman" charset="0"/>
            </a:endParaRPr>
          </a:p>
        </p:txBody>
      </p:sp>
      <p:grpSp>
        <p:nvGrpSpPr>
          <p:cNvPr id="74755" name="Group 9"/>
          <p:cNvGrpSpPr>
            <a:grpSpLocks/>
          </p:cNvGrpSpPr>
          <p:nvPr/>
        </p:nvGrpSpPr>
        <p:grpSpPr bwMode="auto">
          <a:xfrm>
            <a:off x="5754710" y="1376140"/>
            <a:ext cx="2971800" cy="2178050"/>
            <a:chOff x="3648" y="2843"/>
            <a:chExt cx="1872" cy="1372"/>
          </a:xfrm>
        </p:grpSpPr>
        <p:sp>
          <p:nvSpPr>
            <p:cNvPr id="1119236" name="Rectangle 4"/>
            <p:cNvSpPr>
              <a:spLocks noChangeArrowheads="1"/>
            </p:cNvSpPr>
            <p:nvPr/>
          </p:nvSpPr>
          <p:spPr bwMode="auto">
            <a:xfrm>
              <a:off x="5040" y="2843"/>
              <a:ext cx="43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b="1" dirty="0">
                  <a:cs typeface="+mn-cs"/>
                </a:rPr>
                <a:t>RAM</a:t>
              </a:r>
            </a:p>
          </p:txBody>
        </p:sp>
        <p:sp>
          <p:nvSpPr>
            <p:cNvPr id="1119237" name="Rectangle 5"/>
            <p:cNvSpPr>
              <a:spLocks noChangeArrowheads="1"/>
            </p:cNvSpPr>
            <p:nvPr/>
          </p:nvSpPr>
          <p:spPr bwMode="auto">
            <a:xfrm>
              <a:off x="4368" y="2843"/>
              <a:ext cx="32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b="1" dirty="0">
                  <a:cs typeface="+mn-cs"/>
                </a:rPr>
                <a:t>CPU</a:t>
              </a:r>
            </a:p>
          </p:txBody>
        </p:sp>
        <p:sp>
          <p:nvSpPr>
            <p:cNvPr id="1119238" name="Rectangle 6"/>
            <p:cNvSpPr>
              <a:spLocks noChangeArrowheads="1"/>
            </p:cNvSpPr>
            <p:nvPr/>
          </p:nvSpPr>
          <p:spPr bwMode="auto">
            <a:xfrm>
              <a:off x="3744" y="2843"/>
              <a:ext cx="32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316501"/>
                </a:buClr>
                <a:buSzPct val="90000"/>
                <a:buFont typeface="Wingdings" charset="0"/>
                <a:buNone/>
                <a:defRPr/>
              </a:pPr>
              <a:r>
                <a:rPr lang="en-US" sz="1200" b="1" dirty="0">
                  <a:cs typeface="+mn-cs"/>
                </a:rPr>
                <a:t>I/O</a:t>
              </a:r>
            </a:p>
          </p:txBody>
        </p:sp>
        <p:pic>
          <p:nvPicPr>
            <p:cNvPr id="1119239" name="Picture 7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13542" r="27344" b="25000"/>
            <a:stretch>
              <a:fillRect/>
            </a:stretch>
          </p:blipFill>
          <p:spPr bwMode="auto">
            <a:xfrm>
              <a:off x="3648" y="3005"/>
              <a:ext cx="187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l="781" t="13542" r="27344" b="2500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119243" name="Rectangle 11"/>
          <p:cNvSpPr>
            <a:spLocks noChangeArrowheads="1"/>
          </p:cNvSpPr>
          <p:nvPr/>
        </p:nvSpPr>
        <p:spPr bwMode="auto">
          <a:xfrm>
            <a:off x="5756856" y="3843562"/>
            <a:ext cx="3048000" cy="236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573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Times New Roman"/>
                <a:cs typeface="Times New Roman"/>
              </a:rPr>
              <a:t>Implementing any one of these improvements is a straightforward extension of the basic Vic architecture.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933533" y="453014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5" grpId="0" build="p"/>
      <p:bldP spid="111924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Hardware architecture</a:t>
            </a:r>
            <a:endParaRPr lang="en-US" sz="2000" dirty="0">
              <a:latin typeface="+mj-lt"/>
              <a:cs typeface="+mj-cs"/>
            </a:endParaRPr>
          </a:p>
        </p:txBody>
      </p:sp>
      <p:graphicFrame>
        <p:nvGraphicFramePr>
          <p:cNvPr id="76816" name="Object 3"/>
          <p:cNvGraphicFramePr>
            <a:graphicFrameLocks/>
          </p:cNvGraphicFramePr>
          <p:nvPr/>
        </p:nvGraphicFramePr>
        <p:xfrm>
          <a:off x="533400" y="914400"/>
          <a:ext cx="480060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255000" imgH="6426200" progId="Visio.Drawing.6">
                  <p:embed/>
                </p:oleObj>
              </mc:Choice>
              <mc:Fallback>
                <p:oleObj name="VISIO" r:id="rId3" imgW="8255000" imgH="6426200" progId="Visio.Drawing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21"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4800600" cy="293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2400" y="4267200"/>
            <a:ext cx="8534400" cy="2133600"/>
            <a:chOff x="152400" y="4267200"/>
            <a:chExt cx="8534400" cy="2133600"/>
          </a:xfrm>
        </p:grpSpPr>
        <p:grpSp>
          <p:nvGrpSpPr>
            <p:cNvPr id="76805" name="Group 3"/>
            <p:cNvGrpSpPr>
              <a:grpSpLocks/>
            </p:cNvGrpSpPr>
            <p:nvPr/>
          </p:nvGrpSpPr>
          <p:grpSpPr bwMode="auto">
            <a:xfrm>
              <a:off x="152400" y="4267200"/>
              <a:ext cx="8534400" cy="2133600"/>
              <a:chOff x="152400" y="4267200"/>
              <a:chExt cx="8534400" cy="2133600"/>
            </a:xfrm>
          </p:grpSpPr>
          <p:pic>
            <p:nvPicPr>
              <p:cNvPr id="76807" name="Picture 5" descr="laptop_appl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59" b="11864"/>
              <a:stretch>
                <a:fillRect/>
              </a:stretch>
            </p:blipFill>
            <p:spPr bwMode="auto">
              <a:xfrm>
                <a:off x="228600" y="4648200"/>
                <a:ext cx="1752600" cy="1316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9958" name="Rectangle 6"/>
              <p:cNvSpPr>
                <a:spLocks noChangeArrowheads="1"/>
              </p:cNvSpPr>
              <p:nvPr/>
            </p:nvSpPr>
            <p:spPr bwMode="auto">
              <a:xfrm>
                <a:off x="152400" y="5943600"/>
                <a:ext cx="19812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indent="12700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400" dirty="0">
                    <a:latin typeface="Times New Roman"/>
                    <a:cs typeface="Times New Roman"/>
                  </a:rPr>
                  <a:t>Intel CPU</a:t>
                </a:r>
              </a:p>
            </p:txBody>
          </p:sp>
          <p:sp>
            <p:nvSpPr>
              <p:cNvPr id="1149962" name="Rectangle 10"/>
              <p:cNvSpPr>
                <a:spLocks noChangeArrowheads="1"/>
              </p:cNvSpPr>
              <p:nvPr/>
            </p:nvSpPr>
            <p:spPr bwMode="auto">
              <a:xfrm>
                <a:off x="2209800" y="5943600"/>
                <a:ext cx="1447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indent="12700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400" dirty="0">
                    <a:latin typeface="Times New Roman"/>
                    <a:cs typeface="Times New Roman"/>
                  </a:rPr>
                  <a:t>Qualcom CPU</a:t>
                </a:r>
              </a:p>
            </p:txBody>
          </p:sp>
          <p:sp>
            <p:nvSpPr>
              <p:cNvPr id="1149963" name="Rectangle 11"/>
              <p:cNvSpPr>
                <a:spLocks noChangeArrowheads="1"/>
              </p:cNvSpPr>
              <p:nvPr/>
            </p:nvSpPr>
            <p:spPr bwMode="auto">
              <a:xfrm>
                <a:off x="4191000" y="5913438"/>
                <a:ext cx="1371600" cy="487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indent="12700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400" dirty="0">
                    <a:latin typeface="Times New Roman"/>
                    <a:cs typeface="Times New Roman"/>
                  </a:rPr>
                  <a:t>ARM CPU</a:t>
                </a:r>
              </a:p>
            </p:txBody>
          </p:sp>
          <p:pic>
            <p:nvPicPr>
              <p:cNvPr id="76811" name="Picture 12" descr="EYEQ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1000" y="4876800"/>
                <a:ext cx="1551062" cy="942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9968" name="Rectangle 16"/>
              <p:cNvSpPr>
                <a:spLocks noChangeArrowheads="1"/>
              </p:cNvSpPr>
              <p:nvPr/>
            </p:nvSpPr>
            <p:spPr bwMode="auto">
              <a:xfrm>
                <a:off x="228600" y="4267200"/>
                <a:ext cx="84582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indent="12700" algn="l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800" dirty="0">
                    <a:latin typeface="Times New Roman"/>
                    <a:cs typeface="Times New Roman"/>
                  </a:rPr>
                  <a:t>Almost all modern computers are variations of this basic model:</a:t>
                </a:r>
              </a:p>
            </p:txBody>
          </p:sp>
          <p:pic>
            <p:nvPicPr>
              <p:cNvPr id="1149974" name="Picture 2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5" t="13535" r="27353" b="25003"/>
              <a:stretch>
                <a:fillRect/>
              </a:stretch>
            </p:blipFill>
            <p:spPr bwMode="auto">
              <a:xfrm>
                <a:off x="7010400" y="4876800"/>
                <a:ext cx="1431925" cy="895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149975" name="Rectangle 23"/>
              <p:cNvSpPr>
                <a:spLocks noChangeArrowheads="1"/>
              </p:cNvSpPr>
              <p:nvPr/>
            </p:nvSpPr>
            <p:spPr bwMode="auto">
              <a:xfrm>
                <a:off x="6705600" y="5867400"/>
                <a:ext cx="19812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indent="12700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400" dirty="0">
                    <a:latin typeface="Times New Roman"/>
                    <a:cs typeface="Times New Roman"/>
                  </a:rPr>
                  <a:t>Vic CPU</a:t>
                </a:r>
              </a:p>
            </p:txBody>
          </p:sp>
          <p:pic>
            <p:nvPicPr>
              <p:cNvPr id="76815" name="Picture 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4876800"/>
                <a:ext cx="1447800" cy="880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638800" y="4876800"/>
              <a:ext cx="1371600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indent="127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4000" dirty="0">
                  <a:latin typeface="Times New Roman"/>
                  <a:cs typeface="Times New Roman"/>
                </a:rPr>
                <a:t>.</a:t>
              </a:r>
              <a:r>
                <a:rPr lang="en-US" dirty="0">
                  <a:latin typeface="Times New Roman"/>
                  <a:cs typeface="Times New Roman"/>
                </a:rPr>
                <a:t> </a:t>
              </a:r>
              <a:r>
                <a:rPr lang="en-US" sz="4000" dirty="0">
                  <a:latin typeface="Times New Roman"/>
                  <a:cs typeface="Times New Roman"/>
                </a:rPr>
                <a:t>.</a:t>
              </a:r>
              <a:r>
                <a:rPr lang="en-US" dirty="0">
                  <a:latin typeface="Times New Roman"/>
                  <a:cs typeface="Times New Roman"/>
                </a:rPr>
                <a:t> </a:t>
              </a:r>
              <a:r>
                <a:rPr lang="en-US" sz="4000" dirty="0">
                  <a:latin typeface="Times New Roman"/>
                  <a:cs typeface="Times New Roman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Hardware architecture</a:t>
            </a:r>
            <a:endParaRPr lang="en-US" dirty="0">
              <a:latin typeface="+mj-lt"/>
              <a:cs typeface="+mj-cs"/>
            </a:endParaRPr>
          </a:p>
        </p:txBody>
      </p:sp>
      <p:graphicFrame>
        <p:nvGraphicFramePr>
          <p:cNvPr id="108" name="Object 3"/>
          <p:cNvGraphicFramePr>
            <a:graphicFrameLocks/>
          </p:cNvGraphicFramePr>
          <p:nvPr/>
        </p:nvGraphicFramePr>
        <p:xfrm>
          <a:off x="228600" y="762000"/>
          <a:ext cx="87630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255000" imgH="6426200" progId="Visio.Drawing.6">
                  <p:embed/>
                </p:oleObj>
              </mc:Choice>
              <mc:Fallback>
                <p:oleObj name="VISIO" r:id="rId3" imgW="8255000" imgH="6426200" progId="Visio.Drawing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21"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7630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Hardware architecture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80898" name="Rectangle 7"/>
          <p:cNvSpPr>
            <a:spLocks noChangeArrowheads="1"/>
          </p:cNvSpPr>
          <p:nvPr/>
        </p:nvSpPr>
        <p:spPr bwMode="auto">
          <a:xfrm>
            <a:off x="511175" y="4103688"/>
            <a:ext cx="928688" cy="538162"/>
          </a:xfrm>
          <a:prstGeom prst="rect">
            <a:avLst/>
          </a:prstGeom>
          <a:solidFill>
            <a:srgbClr val="FFFF9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899" name="Rectangle 8"/>
          <p:cNvSpPr>
            <a:spLocks noChangeArrowheads="1"/>
          </p:cNvSpPr>
          <p:nvPr/>
        </p:nvSpPr>
        <p:spPr bwMode="auto">
          <a:xfrm>
            <a:off x="201613" y="1249363"/>
            <a:ext cx="928687" cy="536575"/>
          </a:xfrm>
          <a:prstGeom prst="rect">
            <a:avLst/>
          </a:prstGeom>
          <a:solidFill>
            <a:srgbClr val="FFFF9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00" name="Line 9"/>
          <p:cNvSpPr>
            <a:spLocks noChangeShapeType="1"/>
          </p:cNvSpPr>
          <p:nvPr/>
        </p:nvSpPr>
        <p:spPr bwMode="auto">
          <a:xfrm>
            <a:off x="4149725" y="3305175"/>
            <a:ext cx="527050" cy="0"/>
          </a:xfrm>
          <a:prstGeom prst="line">
            <a:avLst/>
          </a:prstGeom>
          <a:noFill/>
          <a:ln w="42863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01" name="Rectangle 10"/>
          <p:cNvSpPr>
            <a:spLocks noChangeArrowheads="1"/>
          </p:cNvSpPr>
          <p:nvPr/>
        </p:nvSpPr>
        <p:spPr bwMode="auto">
          <a:xfrm>
            <a:off x="1981200" y="2847975"/>
            <a:ext cx="1114425" cy="1027113"/>
          </a:xfrm>
          <a:prstGeom prst="rect">
            <a:avLst/>
          </a:prstGeom>
          <a:solidFill>
            <a:srgbClr val="9BDE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02" name="Rectangle 11"/>
          <p:cNvSpPr>
            <a:spLocks noChangeArrowheads="1"/>
          </p:cNvSpPr>
          <p:nvPr/>
        </p:nvSpPr>
        <p:spPr bwMode="auto">
          <a:xfrm>
            <a:off x="2289175" y="3286125"/>
            <a:ext cx="555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cs typeface="Arial" charset="0"/>
              </a:rPr>
              <a:t>processor</a:t>
            </a:r>
            <a:endParaRPr lang="en-US" dirty="0"/>
          </a:p>
        </p:txBody>
      </p:sp>
      <p:sp>
        <p:nvSpPr>
          <p:cNvPr id="80904" name="Rectangle 13"/>
          <p:cNvSpPr>
            <a:spLocks noChangeArrowheads="1"/>
          </p:cNvSpPr>
          <p:nvPr/>
        </p:nvSpPr>
        <p:spPr bwMode="auto">
          <a:xfrm>
            <a:off x="6844507" y="1648619"/>
            <a:ext cx="1052512" cy="560388"/>
          </a:xfrm>
          <a:prstGeom prst="rect">
            <a:avLst/>
          </a:prstGeom>
          <a:solidFill>
            <a:srgbClr val="FFB7B7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05" name="Rectangle 14"/>
          <p:cNvSpPr>
            <a:spLocks noChangeArrowheads="1"/>
          </p:cNvSpPr>
          <p:nvPr/>
        </p:nvSpPr>
        <p:spPr bwMode="auto">
          <a:xfrm>
            <a:off x="7077075" y="1968500"/>
            <a:ext cx="1050925" cy="536575"/>
          </a:xfrm>
          <a:prstGeom prst="rect">
            <a:avLst/>
          </a:prstGeom>
          <a:solidFill>
            <a:srgbClr val="FFB7B7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06" name="Rectangle 15"/>
          <p:cNvSpPr>
            <a:spLocks noChangeArrowheads="1"/>
          </p:cNvSpPr>
          <p:nvPr/>
        </p:nvSpPr>
        <p:spPr bwMode="auto">
          <a:xfrm>
            <a:off x="7192355" y="2157413"/>
            <a:ext cx="7822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hard disks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9" name="Rectangle 18"/>
          <p:cNvSpPr>
            <a:spLocks noChangeArrowheads="1"/>
          </p:cNvSpPr>
          <p:nvPr/>
        </p:nvSpPr>
        <p:spPr bwMode="auto">
          <a:xfrm>
            <a:off x="7045325" y="1778000"/>
            <a:ext cx="742950" cy="169863"/>
          </a:xfrm>
          <a:prstGeom prst="rect">
            <a:avLst/>
          </a:prstGeom>
          <a:solidFill>
            <a:srgbClr val="FFB7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10" name="Rectangle 19"/>
          <p:cNvSpPr>
            <a:spLocks noChangeArrowheads="1"/>
          </p:cNvSpPr>
          <p:nvPr/>
        </p:nvSpPr>
        <p:spPr bwMode="auto">
          <a:xfrm>
            <a:off x="6955769" y="1690708"/>
            <a:ext cx="8447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stick</a:t>
            </a:r>
          </a:p>
        </p:txBody>
      </p:sp>
      <p:sp>
        <p:nvSpPr>
          <p:cNvPr id="80911" name="Rectangle 20"/>
          <p:cNvSpPr>
            <a:spLocks noChangeArrowheads="1"/>
          </p:cNvSpPr>
          <p:nvPr/>
        </p:nvSpPr>
        <p:spPr bwMode="auto">
          <a:xfrm>
            <a:off x="704850" y="4257675"/>
            <a:ext cx="990600" cy="571500"/>
          </a:xfrm>
          <a:prstGeom prst="rect">
            <a:avLst/>
          </a:prstGeom>
          <a:solidFill>
            <a:srgbClr val="FFFF9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12" name="Rectangle 21"/>
          <p:cNvSpPr>
            <a:spLocks noChangeArrowheads="1"/>
          </p:cNvSpPr>
          <p:nvPr/>
        </p:nvSpPr>
        <p:spPr bwMode="auto">
          <a:xfrm>
            <a:off x="952500" y="4543425"/>
            <a:ext cx="990600" cy="558800"/>
          </a:xfrm>
          <a:prstGeom prst="rect">
            <a:avLst/>
          </a:prstGeom>
          <a:solidFill>
            <a:srgbClr val="FFFF9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13" name="Rectangle 22"/>
          <p:cNvSpPr>
            <a:spLocks noChangeArrowheads="1"/>
          </p:cNvSpPr>
          <p:nvPr/>
        </p:nvSpPr>
        <p:spPr bwMode="auto">
          <a:xfrm>
            <a:off x="1200150" y="4789488"/>
            <a:ext cx="928688" cy="536575"/>
          </a:xfrm>
          <a:prstGeom prst="rect">
            <a:avLst/>
          </a:prstGeom>
          <a:solidFill>
            <a:srgbClr val="FFFF9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dirty="0"/>
          </a:p>
        </p:txBody>
      </p:sp>
      <p:sp>
        <p:nvSpPr>
          <p:cNvPr id="80914" name="Rectangle 23"/>
          <p:cNvSpPr>
            <a:spLocks noChangeArrowheads="1"/>
          </p:cNvSpPr>
          <p:nvPr/>
        </p:nvSpPr>
        <p:spPr bwMode="auto">
          <a:xfrm>
            <a:off x="1499869" y="4975225"/>
            <a:ext cx="3943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15" name="Rectangle 24"/>
          <p:cNvSpPr>
            <a:spLocks noChangeArrowheads="1"/>
          </p:cNvSpPr>
          <p:nvPr/>
        </p:nvSpPr>
        <p:spPr bwMode="auto">
          <a:xfrm>
            <a:off x="828675" y="4314825"/>
            <a:ext cx="804863" cy="171450"/>
          </a:xfrm>
          <a:prstGeom prst="rect">
            <a:avLst/>
          </a:prstGeom>
          <a:solidFill>
            <a:srgbClr val="FFFF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16" name="Rectangle 25"/>
          <p:cNvSpPr>
            <a:spLocks noChangeArrowheads="1"/>
          </p:cNvSpPr>
          <p:nvPr/>
        </p:nvSpPr>
        <p:spPr bwMode="auto">
          <a:xfrm>
            <a:off x="999942" y="4319588"/>
            <a:ext cx="5305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17" name="Rectangle 26"/>
          <p:cNvSpPr>
            <a:spLocks noChangeArrowheads="1"/>
          </p:cNvSpPr>
          <p:nvPr/>
        </p:nvSpPr>
        <p:spPr bwMode="auto">
          <a:xfrm>
            <a:off x="1076325" y="4600575"/>
            <a:ext cx="804863" cy="171450"/>
          </a:xfrm>
          <a:prstGeom prst="rect">
            <a:avLst/>
          </a:prstGeom>
          <a:solidFill>
            <a:srgbClr val="FFFF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18" name="Rectangle 27"/>
          <p:cNvSpPr>
            <a:spLocks noChangeArrowheads="1"/>
          </p:cNvSpPr>
          <p:nvPr/>
        </p:nvSpPr>
        <p:spPr bwMode="auto">
          <a:xfrm>
            <a:off x="1306108" y="4605338"/>
            <a:ext cx="4119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19" name="Rectangle 28"/>
          <p:cNvSpPr>
            <a:spLocks noChangeArrowheads="1"/>
          </p:cNvSpPr>
          <p:nvPr/>
        </p:nvSpPr>
        <p:spPr bwMode="auto">
          <a:xfrm>
            <a:off x="433388" y="1438275"/>
            <a:ext cx="992187" cy="571500"/>
          </a:xfrm>
          <a:prstGeom prst="rect">
            <a:avLst/>
          </a:prstGeom>
          <a:solidFill>
            <a:srgbClr val="FFFF9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20" name="Rectangle 29"/>
          <p:cNvSpPr>
            <a:spLocks noChangeArrowheads="1"/>
          </p:cNvSpPr>
          <p:nvPr/>
        </p:nvSpPr>
        <p:spPr bwMode="auto">
          <a:xfrm>
            <a:off x="681038" y="1724025"/>
            <a:ext cx="992187" cy="558800"/>
          </a:xfrm>
          <a:prstGeom prst="rect">
            <a:avLst/>
          </a:prstGeom>
          <a:solidFill>
            <a:srgbClr val="FFFF9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21" name="Rectangle 30"/>
          <p:cNvSpPr>
            <a:spLocks noChangeArrowheads="1"/>
          </p:cNvSpPr>
          <p:nvPr/>
        </p:nvSpPr>
        <p:spPr bwMode="auto">
          <a:xfrm>
            <a:off x="928688" y="1968500"/>
            <a:ext cx="928687" cy="536575"/>
          </a:xfrm>
          <a:prstGeom prst="rect">
            <a:avLst/>
          </a:prstGeom>
          <a:solidFill>
            <a:srgbClr val="FFFF9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22" name="Rectangle 31"/>
          <p:cNvSpPr>
            <a:spLocks noChangeArrowheads="1"/>
          </p:cNvSpPr>
          <p:nvPr/>
        </p:nvSpPr>
        <p:spPr bwMode="auto">
          <a:xfrm>
            <a:off x="1140225" y="2157413"/>
            <a:ext cx="5738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23" name="Rectangle 32"/>
          <p:cNvSpPr>
            <a:spLocks noChangeArrowheads="1"/>
          </p:cNvSpPr>
          <p:nvPr/>
        </p:nvSpPr>
        <p:spPr bwMode="auto">
          <a:xfrm>
            <a:off x="557213" y="1495425"/>
            <a:ext cx="681037" cy="171450"/>
          </a:xfrm>
          <a:prstGeom prst="rect">
            <a:avLst/>
          </a:prstGeom>
          <a:solidFill>
            <a:srgbClr val="FFFF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24" name="Rectangle 33"/>
          <p:cNvSpPr>
            <a:spLocks noChangeArrowheads="1"/>
          </p:cNvSpPr>
          <p:nvPr/>
        </p:nvSpPr>
        <p:spPr bwMode="auto">
          <a:xfrm>
            <a:off x="695428" y="1498600"/>
            <a:ext cx="4712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25" name="Rectangle 34"/>
          <p:cNvSpPr>
            <a:spLocks noChangeArrowheads="1"/>
          </p:cNvSpPr>
          <p:nvPr/>
        </p:nvSpPr>
        <p:spPr bwMode="auto">
          <a:xfrm>
            <a:off x="804863" y="1781175"/>
            <a:ext cx="804862" cy="169863"/>
          </a:xfrm>
          <a:prstGeom prst="rect">
            <a:avLst/>
          </a:prstGeom>
          <a:solidFill>
            <a:srgbClr val="FFFF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26" name="Rectangle 35"/>
          <p:cNvSpPr>
            <a:spLocks noChangeArrowheads="1"/>
          </p:cNvSpPr>
          <p:nvPr/>
        </p:nvSpPr>
        <p:spPr bwMode="auto">
          <a:xfrm>
            <a:off x="1037867" y="1785938"/>
            <a:ext cx="4023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28" name="Rectangle 37"/>
          <p:cNvSpPr>
            <a:spLocks noChangeArrowheads="1"/>
          </p:cNvSpPr>
          <p:nvPr/>
        </p:nvSpPr>
        <p:spPr bwMode="auto">
          <a:xfrm>
            <a:off x="5004540" y="861740"/>
            <a:ext cx="82620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152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</a:p>
        </p:txBody>
      </p:sp>
      <p:sp>
        <p:nvSpPr>
          <p:cNvPr id="80929" name="Rectangle 38"/>
          <p:cNvSpPr>
            <a:spLocks noChangeArrowheads="1"/>
          </p:cNvSpPr>
          <p:nvPr/>
        </p:nvSpPr>
        <p:spPr bwMode="auto">
          <a:xfrm>
            <a:off x="3622675" y="3019425"/>
            <a:ext cx="682625" cy="571500"/>
          </a:xfrm>
          <a:prstGeom prst="rect">
            <a:avLst/>
          </a:prstGeom>
          <a:solidFill>
            <a:srgbClr val="9BDE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30" name="Rectangle 39"/>
          <p:cNvSpPr>
            <a:spLocks noChangeArrowheads="1"/>
          </p:cNvSpPr>
          <p:nvPr/>
        </p:nvSpPr>
        <p:spPr bwMode="auto">
          <a:xfrm>
            <a:off x="3770531" y="3151286"/>
            <a:ext cx="44723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31" name="Rectangle 40"/>
          <p:cNvSpPr>
            <a:spLocks noChangeArrowheads="1"/>
          </p:cNvSpPr>
          <p:nvPr/>
        </p:nvSpPr>
        <p:spPr bwMode="auto">
          <a:xfrm>
            <a:off x="6688138" y="887413"/>
            <a:ext cx="1239837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32" name="Rectangle 41"/>
          <p:cNvSpPr>
            <a:spLocks noChangeArrowheads="1"/>
          </p:cNvSpPr>
          <p:nvPr/>
        </p:nvSpPr>
        <p:spPr bwMode="auto">
          <a:xfrm>
            <a:off x="7011953" y="858838"/>
            <a:ext cx="6636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</a:p>
        </p:txBody>
      </p:sp>
      <p:sp>
        <p:nvSpPr>
          <p:cNvPr id="80933" name="Rectangle 42"/>
          <p:cNvSpPr>
            <a:spLocks noChangeArrowheads="1"/>
          </p:cNvSpPr>
          <p:nvPr/>
        </p:nvSpPr>
        <p:spPr bwMode="auto">
          <a:xfrm>
            <a:off x="7047211" y="1041400"/>
            <a:ext cx="594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80934" name="Rectangle 43"/>
          <p:cNvSpPr>
            <a:spLocks noChangeArrowheads="1"/>
          </p:cNvSpPr>
          <p:nvPr/>
        </p:nvSpPr>
        <p:spPr bwMode="auto">
          <a:xfrm>
            <a:off x="6683375" y="4332288"/>
            <a:ext cx="935038" cy="684212"/>
          </a:xfrm>
          <a:prstGeom prst="rect">
            <a:avLst/>
          </a:prstGeom>
          <a:solidFill>
            <a:srgbClr val="B5FFB5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35" name="Rectangle 44"/>
          <p:cNvSpPr>
            <a:spLocks noChangeArrowheads="1"/>
          </p:cNvSpPr>
          <p:nvPr/>
        </p:nvSpPr>
        <p:spPr bwMode="auto">
          <a:xfrm>
            <a:off x="6930964" y="4441825"/>
            <a:ext cx="5049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36" name="Rectangle 45"/>
          <p:cNvSpPr>
            <a:spLocks noChangeArrowheads="1"/>
          </p:cNvSpPr>
          <p:nvPr/>
        </p:nvSpPr>
        <p:spPr bwMode="auto">
          <a:xfrm>
            <a:off x="6914117" y="4594225"/>
            <a:ext cx="5418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37" name="Rectangle 46"/>
          <p:cNvSpPr>
            <a:spLocks noChangeArrowheads="1"/>
          </p:cNvSpPr>
          <p:nvPr/>
        </p:nvSpPr>
        <p:spPr bwMode="auto">
          <a:xfrm>
            <a:off x="7050389" y="4746625"/>
            <a:ext cx="2660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38" name="Freeform 47"/>
          <p:cNvSpPr>
            <a:spLocks noEditPoints="1"/>
          </p:cNvSpPr>
          <p:nvPr/>
        </p:nvSpPr>
        <p:spPr bwMode="auto">
          <a:xfrm>
            <a:off x="8547100" y="1441450"/>
            <a:ext cx="123825" cy="4224338"/>
          </a:xfrm>
          <a:custGeom>
            <a:avLst/>
            <a:gdLst>
              <a:gd name="T0" fmla="*/ 2147483647 w 78"/>
              <a:gd name="T1" fmla="*/ 2147483647 h 2661"/>
              <a:gd name="T2" fmla="*/ 2147483647 w 78"/>
              <a:gd name="T3" fmla="*/ 2147483647 h 2661"/>
              <a:gd name="T4" fmla="*/ 2147483647 w 78"/>
              <a:gd name="T5" fmla="*/ 2147483647 h 2661"/>
              <a:gd name="T6" fmla="*/ 2147483647 w 78"/>
              <a:gd name="T7" fmla="*/ 2147483647 h 2661"/>
              <a:gd name="T8" fmla="*/ 2147483647 w 78"/>
              <a:gd name="T9" fmla="*/ 2147483647 h 2661"/>
              <a:gd name="T10" fmla="*/ 2147483647 w 78"/>
              <a:gd name="T11" fmla="*/ 2147483647 h 2661"/>
              <a:gd name="T12" fmla="*/ 2147483647 w 78"/>
              <a:gd name="T13" fmla="*/ 2147483647 h 2661"/>
              <a:gd name="T14" fmla="*/ 2147483647 w 78"/>
              <a:gd name="T15" fmla="*/ 2147483647 h 2661"/>
              <a:gd name="T16" fmla="*/ 2147483647 w 78"/>
              <a:gd name="T17" fmla="*/ 2147483647 h 2661"/>
              <a:gd name="T18" fmla="*/ 2147483647 w 78"/>
              <a:gd name="T19" fmla="*/ 2147483647 h 2661"/>
              <a:gd name="T20" fmla="*/ 2147483647 w 78"/>
              <a:gd name="T21" fmla="*/ 2147483647 h 2661"/>
              <a:gd name="T22" fmla="*/ 2147483647 w 78"/>
              <a:gd name="T23" fmla="*/ 2147483647 h 2661"/>
              <a:gd name="T24" fmla="*/ 2147483647 w 78"/>
              <a:gd name="T25" fmla="*/ 2147483647 h 2661"/>
              <a:gd name="T26" fmla="*/ 2147483647 w 78"/>
              <a:gd name="T27" fmla="*/ 2147483647 h 2661"/>
              <a:gd name="T28" fmla="*/ 2147483647 w 78"/>
              <a:gd name="T29" fmla="*/ 2147483647 h 2661"/>
              <a:gd name="T30" fmla="*/ 2147483647 w 78"/>
              <a:gd name="T31" fmla="*/ 2147483647 h 2661"/>
              <a:gd name="T32" fmla="*/ 2147483647 w 78"/>
              <a:gd name="T33" fmla="*/ 2147483647 h 2661"/>
              <a:gd name="T34" fmla="*/ 2147483647 w 78"/>
              <a:gd name="T35" fmla="*/ 2147483647 h 2661"/>
              <a:gd name="T36" fmla="*/ 2147483647 w 78"/>
              <a:gd name="T37" fmla="*/ 2147483647 h 2661"/>
              <a:gd name="T38" fmla="*/ 2147483647 w 78"/>
              <a:gd name="T39" fmla="*/ 2147483647 h 2661"/>
              <a:gd name="T40" fmla="*/ 2147483647 w 78"/>
              <a:gd name="T41" fmla="*/ 2147483647 h 2661"/>
              <a:gd name="T42" fmla="*/ 2147483647 w 78"/>
              <a:gd name="T43" fmla="*/ 2147483647 h 2661"/>
              <a:gd name="T44" fmla="*/ 2147483647 w 78"/>
              <a:gd name="T45" fmla="*/ 2147483647 h 2661"/>
              <a:gd name="T46" fmla="*/ 2147483647 w 78"/>
              <a:gd name="T47" fmla="*/ 2147483647 h 2661"/>
              <a:gd name="T48" fmla="*/ 2147483647 w 78"/>
              <a:gd name="T49" fmla="*/ 2147483647 h 2661"/>
              <a:gd name="T50" fmla="*/ 2147483647 w 78"/>
              <a:gd name="T51" fmla="*/ 2147483647 h 2661"/>
              <a:gd name="T52" fmla="*/ 2147483647 w 78"/>
              <a:gd name="T53" fmla="*/ 2147483647 h 2661"/>
              <a:gd name="T54" fmla="*/ 2147483647 w 78"/>
              <a:gd name="T55" fmla="*/ 2147483647 h 2661"/>
              <a:gd name="T56" fmla="*/ 2147483647 w 78"/>
              <a:gd name="T57" fmla="*/ 2147483647 h 2661"/>
              <a:gd name="T58" fmla="*/ 2147483647 w 78"/>
              <a:gd name="T59" fmla="*/ 2147483647 h 2661"/>
              <a:gd name="T60" fmla="*/ 0 w 78"/>
              <a:gd name="T61" fmla="*/ 2147483647 h 2661"/>
              <a:gd name="T62" fmla="*/ 0 w 78"/>
              <a:gd name="T63" fmla="*/ 2147483647 h 2661"/>
              <a:gd name="T64" fmla="*/ 2147483647 w 78"/>
              <a:gd name="T65" fmla="*/ 2147483647 h 2661"/>
              <a:gd name="T66" fmla="*/ 2147483647 w 78"/>
              <a:gd name="T67" fmla="*/ 2147483647 h 2661"/>
              <a:gd name="T68" fmla="*/ 2147483647 w 78"/>
              <a:gd name="T69" fmla="*/ 2147483647 h 2661"/>
              <a:gd name="T70" fmla="*/ 2147483647 w 78"/>
              <a:gd name="T71" fmla="*/ 2147483647 h 2661"/>
              <a:gd name="T72" fmla="*/ 2147483647 w 78"/>
              <a:gd name="T73" fmla="*/ 0 h 2661"/>
              <a:gd name="T74" fmla="*/ 2147483647 w 78"/>
              <a:gd name="T75" fmla="*/ 2147483647 h 2661"/>
              <a:gd name="T76" fmla="*/ 2147483647 w 78"/>
              <a:gd name="T77" fmla="*/ 2147483647 h 2661"/>
              <a:gd name="T78" fmla="*/ 2147483647 w 78"/>
              <a:gd name="T79" fmla="*/ 2147483647 h 2661"/>
              <a:gd name="T80" fmla="*/ 2147483647 w 78"/>
              <a:gd name="T81" fmla="*/ 2147483647 h 2661"/>
              <a:gd name="T82" fmla="*/ 2147483647 w 78"/>
              <a:gd name="T83" fmla="*/ 2147483647 h 266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8" h="2661">
                <a:moveTo>
                  <a:pt x="5" y="17"/>
                </a:moveTo>
                <a:lnTo>
                  <a:pt x="7" y="14"/>
                </a:lnTo>
                <a:lnTo>
                  <a:pt x="13" y="9"/>
                </a:lnTo>
                <a:lnTo>
                  <a:pt x="23" y="6"/>
                </a:lnTo>
                <a:lnTo>
                  <a:pt x="33" y="4"/>
                </a:lnTo>
                <a:lnTo>
                  <a:pt x="45" y="4"/>
                </a:lnTo>
                <a:lnTo>
                  <a:pt x="56" y="6"/>
                </a:lnTo>
                <a:lnTo>
                  <a:pt x="65" y="9"/>
                </a:lnTo>
                <a:lnTo>
                  <a:pt x="71" y="14"/>
                </a:lnTo>
                <a:lnTo>
                  <a:pt x="74" y="17"/>
                </a:lnTo>
                <a:lnTo>
                  <a:pt x="71" y="22"/>
                </a:lnTo>
                <a:lnTo>
                  <a:pt x="65" y="26"/>
                </a:lnTo>
                <a:lnTo>
                  <a:pt x="56" y="30"/>
                </a:lnTo>
                <a:lnTo>
                  <a:pt x="45" y="31"/>
                </a:lnTo>
                <a:lnTo>
                  <a:pt x="33" y="31"/>
                </a:lnTo>
                <a:lnTo>
                  <a:pt x="23" y="30"/>
                </a:lnTo>
                <a:lnTo>
                  <a:pt x="13" y="26"/>
                </a:lnTo>
                <a:lnTo>
                  <a:pt x="7" y="22"/>
                </a:lnTo>
                <a:lnTo>
                  <a:pt x="5" y="17"/>
                </a:lnTo>
                <a:close/>
                <a:moveTo>
                  <a:pt x="78" y="17"/>
                </a:moveTo>
                <a:lnTo>
                  <a:pt x="78" y="2643"/>
                </a:lnTo>
                <a:lnTo>
                  <a:pt x="77" y="2648"/>
                </a:lnTo>
                <a:lnTo>
                  <a:pt x="70" y="2653"/>
                </a:lnTo>
                <a:lnTo>
                  <a:pt x="62" y="2657"/>
                </a:lnTo>
                <a:lnTo>
                  <a:pt x="52" y="2660"/>
                </a:lnTo>
                <a:lnTo>
                  <a:pt x="39" y="2661"/>
                </a:lnTo>
                <a:lnTo>
                  <a:pt x="27" y="2660"/>
                </a:lnTo>
                <a:lnTo>
                  <a:pt x="16" y="2657"/>
                </a:lnTo>
                <a:lnTo>
                  <a:pt x="8" y="2653"/>
                </a:lnTo>
                <a:lnTo>
                  <a:pt x="2" y="2648"/>
                </a:lnTo>
                <a:lnTo>
                  <a:pt x="0" y="2643"/>
                </a:lnTo>
                <a:lnTo>
                  <a:pt x="0" y="17"/>
                </a:lnTo>
                <a:lnTo>
                  <a:pt x="2" y="13"/>
                </a:lnTo>
                <a:lnTo>
                  <a:pt x="8" y="7"/>
                </a:lnTo>
                <a:lnTo>
                  <a:pt x="16" y="3"/>
                </a:lnTo>
                <a:lnTo>
                  <a:pt x="27" y="1"/>
                </a:lnTo>
                <a:lnTo>
                  <a:pt x="39" y="0"/>
                </a:lnTo>
                <a:lnTo>
                  <a:pt x="52" y="1"/>
                </a:lnTo>
                <a:lnTo>
                  <a:pt x="62" y="3"/>
                </a:lnTo>
                <a:lnTo>
                  <a:pt x="70" y="7"/>
                </a:lnTo>
                <a:lnTo>
                  <a:pt x="77" y="13"/>
                </a:lnTo>
                <a:lnTo>
                  <a:pt x="78" y="17"/>
                </a:lnTo>
                <a:close/>
              </a:path>
            </a:pathLst>
          </a:custGeom>
          <a:solidFill>
            <a:srgbClr val="B5FFB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39" name="Freeform 48"/>
          <p:cNvSpPr>
            <a:spLocks/>
          </p:cNvSpPr>
          <p:nvPr/>
        </p:nvSpPr>
        <p:spPr bwMode="auto">
          <a:xfrm>
            <a:off x="8555038" y="1447800"/>
            <a:ext cx="109537" cy="42863"/>
          </a:xfrm>
          <a:custGeom>
            <a:avLst/>
            <a:gdLst>
              <a:gd name="T0" fmla="*/ 0 w 69"/>
              <a:gd name="T1" fmla="*/ 2147483647 h 27"/>
              <a:gd name="T2" fmla="*/ 2147483647 w 69"/>
              <a:gd name="T3" fmla="*/ 2147483647 h 27"/>
              <a:gd name="T4" fmla="*/ 2147483647 w 69"/>
              <a:gd name="T5" fmla="*/ 2147483647 h 27"/>
              <a:gd name="T6" fmla="*/ 2147483647 w 69"/>
              <a:gd name="T7" fmla="*/ 2147483647 h 27"/>
              <a:gd name="T8" fmla="*/ 2147483647 w 69"/>
              <a:gd name="T9" fmla="*/ 0 h 27"/>
              <a:gd name="T10" fmla="*/ 2147483647 w 69"/>
              <a:gd name="T11" fmla="*/ 0 h 27"/>
              <a:gd name="T12" fmla="*/ 2147483647 w 69"/>
              <a:gd name="T13" fmla="*/ 2147483647 h 27"/>
              <a:gd name="T14" fmla="*/ 2147483647 w 69"/>
              <a:gd name="T15" fmla="*/ 2147483647 h 27"/>
              <a:gd name="T16" fmla="*/ 2147483647 w 69"/>
              <a:gd name="T17" fmla="*/ 2147483647 h 27"/>
              <a:gd name="T18" fmla="*/ 2147483647 w 69"/>
              <a:gd name="T19" fmla="*/ 2147483647 h 27"/>
              <a:gd name="T20" fmla="*/ 2147483647 w 69"/>
              <a:gd name="T21" fmla="*/ 2147483647 h 27"/>
              <a:gd name="T22" fmla="*/ 2147483647 w 69"/>
              <a:gd name="T23" fmla="*/ 2147483647 h 27"/>
              <a:gd name="T24" fmla="*/ 2147483647 w 69"/>
              <a:gd name="T25" fmla="*/ 2147483647 h 27"/>
              <a:gd name="T26" fmla="*/ 2147483647 w 69"/>
              <a:gd name="T27" fmla="*/ 2147483647 h 27"/>
              <a:gd name="T28" fmla="*/ 2147483647 w 69"/>
              <a:gd name="T29" fmla="*/ 2147483647 h 27"/>
              <a:gd name="T30" fmla="*/ 2147483647 w 69"/>
              <a:gd name="T31" fmla="*/ 2147483647 h 27"/>
              <a:gd name="T32" fmla="*/ 2147483647 w 69"/>
              <a:gd name="T33" fmla="*/ 2147483647 h 27"/>
              <a:gd name="T34" fmla="*/ 2147483647 w 69"/>
              <a:gd name="T35" fmla="*/ 2147483647 h 27"/>
              <a:gd name="T36" fmla="*/ 0 w 69"/>
              <a:gd name="T37" fmla="*/ 2147483647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9" h="27">
                <a:moveTo>
                  <a:pt x="0" y="13"/>
                </a:moveTo>
                <a:lnTo>
                  <a:pt x="2" y="10"/>
                </a:lnTo>
                <a:lnTo>
                  <a:pt x="8" y="5"/>
                </a:lnTo>
                <a:lnTo>
                  <a:pt x="18" y="2"/>
                </a:lnTo>
                <a:lnTo>
                  <a:pt x="28" y="0"/>
                </a:lnTo>
                <a:lnTo>
                  <a:pt x="40" y="0"/>
                </a:lnTo>
                <a:lnTo>
                  <a:pt x="51" y="2"/>
                </a:lnTo>
                <a:lnTo>
                  <a:pt x="60" y="5"/>
                </a:lnTo>
                <a:lnTo>
                  <a:pt x="66" y="10"/>
                </a:lnTo>
                <a:lnTo>
                  <a:pt x="69" y="13"/>
                </a:lnTo>
                <a:lnTo>
                  <a:pt x="66" y="18"/>
                </a:lnTo>
                <a:lnTo>
                  <a:pt x="60" y="22"/>
                </a:lnTo>
                <a:lnTo>
                  <a:pt x="51" y="26"/>
                </a:lnTo>
                <a:lnTo>
                  <a:pt x="40" y="27"/>
                </a:lnTo>
                <a:lnTo>
                  <a:pt x="28" y="27"/>
                </a:lnTo>
                <a:lnTo>
                  <a:pt x="18" y="26"/>
                </a:lnTo>
                <a:lnTo>
                  <a:pt x="8" y="22"/>
                </a:lnTo>
                <a:lnTo>
                  <a:pt x="2" y="18"/>
                </a:lnTo>
                <a:lnTo>
                  <a:pt x="0" y="13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0" name="Freeform 49"/>
          <p:cNvSpPr>
            <a:spLocks/>
          </p:cNvSpPr>
          <p:nvPr/>
        </p:nvSpPr>
        <p:spPr bwMode="auto">
          <a:xfrm>
            <a:off x="8547100" y="1441450"/>
            <a:ext cx="123825" cy="4224338"/>
          </a:xfrm>
          <a:custGeom>
            <a:avLst/>
            <a:gdLst>
              <a:gd name="T0" fmla="*/ 2147483647 w 78"/>
              <a:gd name="T1" fmla="*/ 2147483647 h 2661"/>
              <a:gd name="T2" fmla="*/ 2147483647 w 78"/>
              <a:gd name="T3" fmla="*/ 2147483647 h 2661"/>
              <a:gd name="T4" fmla="*/ 2147483647 w 78"/>
              <a:gd name="T5" fmla="*/ 2147483647 h 2661"/>
              <a:gd name="T6" fmla="*/ 2147483647 w 78"/>
              <a:gd name="T7" fmla="*/ 2147483647 h 2661"/>
              <a:gd name="T8" fmla="*/ 2147483647 w 78"/>
              <a:gd name="T9" fmla="*/ 2147483647 h 2661"/>
              <a:gd name="T10" fmla="*/ 2147483647 w 78"/>
              <a:gd name="T11" fmla="*/ 2147483647 h 2661"/>
              <a:gd name="T12" fmla="*/ 2147483647 w 78"/>
              <a:gd name="T13" fmla="*/ 2147483647 h 2661"/>
              <a:gd name="T14" fmla="*/ 2147483647 w 78"/>
              <a:gd name="T15" fmla="*/ 2147483647 h 2661"/>
              <a:gd name="T16" fmla="*/ 2147483647 w 78"/>
              <a:gd name="T17" fmla="*/ 2147483647 h 2661"/>
              <a:gd name="T18" fmla="*/ 2147483647 w 78"/>
              <a:gd name="T19" fmla="*/ 2147483647 h 2661"/>
              <a:gd name="T20" fmla="*/ 2147483647 w 78"/>
              <a:gd name="T21" fmla="*/ 2147483647 h 2661"/>
              <a:gd name="T22" fmla="*/ 0 w 78"/>
              <a:gd name="T23" fmla="*/ 2147483647 h 2661"/>
              <a:gd name="T24" fmla="*/ 0 w 78"/>
              <a:gd name="T25" fmla="*/ 2147483647 h 2661"/>
              <a:gd name="T26" fmla="*/ 2147483647 w 78"/>
              <a:gd name="T27" fmla="*/ 2147483647 h 2661"/>
              <a:gd name="T28" fmla="*/ 2147483647 w 78"/>
              <a:gd name="T29" fmla="*/ 2147483647 h 2661"/>
              <a:gd name="T30" fmla="*/ 2147483647 w 78"/>
              <a:gd name="T31" fmla="*/ 2147483647 h 2661"/>
              <a:gd name="T32" fmla="*/ 2147483647 w 78"/>
              <a:gd name="T33" fmla="*/ 2147483647 h 2661"/>
              <a:gd name="T34" fmla="*/ 2147483647 w 78"/>
              <a:gd name="T35" fmla="*/ 0 h 2661"/>
              <a:gd name="T36" fmla="*/ 2147483647 w 78"/>
              <a:gd name="T37" fmla="*/ 2147483647 h 2661"/>
              <a:gd name="T38" fmla="*/ 2147483647 w 78"/>
              <a:gd name="T39" fmla="*/ 2147483647 h 2661"/>
              <a:gd name="T40" fmla="*/ 2147483647 w 78"/>
              <a:gd name="T41" fmla="*/ 2147483647 h 2661"/>
              <a:gd name="T42" fmla="*/ 2147483647 w 78"/>
              <a:gd name="T43" fmla="*/ 2147483647 h 2661"/>
              <a:gd name="T44" fmla="*/ 2147483647 w 78"/>
              <a:gd name="T45" fmla="*/ 2147483647 h 266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8" h="2661">
                <a:moveTo>
                  <a:pt x="78" y="17"/>
                </a:moveTo>
                <a:lnTo>
                  <a:pt x="78" y="2643"/>
                </a:lnTo>
                <a:lnTo>
                  <a:pt x="77" y="2648"/>
                </a:lnTo>
                <a:lnTo>
                  <a:pt x="70" y="2653"/>
                </a:lnTo>
                <a:lnTo>
                  <a:pt x="62" y="2657"/>
                </a:lnTo>
                <a:lnTo>
                  <a:pt x="52" y="2660"/>
                </a:lnTo>
                <a:lnTo>
                  <a:pt x="39" y="2661"/>
                </a:lnTo>
                <a:lnTo>
                  <a:pt x="27" y="2660"/>
                </a:lnTo>
                <a:lnTo>
                  <a:pt x="16" y="2657"/>
                </a:lnTo>
                <a:lnTo>
                  <a:pt x="8" y="2653"/>
                </a:lnTo>
                <a:lnTo>
                  <a:pt x="2" y="2648"/>
                </a:lnTo>
                <a:lnTo>
                  <a:pt x="0" y="2643"/>
                </a:lnTo>
                <a:lnTo>
                  <a:pt x="0" y="17"/>
                </a:lnTo>
                <a:lnTo>
                  <a:pt x="2" y="13"/>
                </a:lnTo>
                <a:lnTo>
                  <a:pt x="8" y="7"/>
                </a:lnTo>
                <a:lnTo>
                  <a:pt x="16" y="3"/>
                </a:lnTo>
                <a:lnTo>
                  <a:pt x="27" y="1"/>
                </a:lnTo>
                <a:lnTo>
                  <a:pt x="39" y="0"/>
                </a:lnTo>
                <a:lnTo>
                  <a:pt x="52" y="1"/>
                </a:lnTo>
                <a:lnTo>
                  <a:pt x="62" y="3"/>
                </a:lnTo>
                <a:lnTo>
                  <a:pt x="70" y="7"/>
                </a:lnTo>
                <a:lnTo>
                  <a:pt x="77" y="13"/>
                </a:lnTo>
                <a:lnTo>
                  <a:pt x="78" y="1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1" name="Line 50"/>
          <p:cNvSpPr>
            <a:spLocks noChangeShapeType="1"/>
          </p:cNvSpPr>
          <p:nvPr/>
        </p:nvSpPr>
        <p:spPr bwMode="auto">
          <a:xfrm>
            <a:off x="8609013" y="2144713"/>
            <a:ext cx="0" cy="14081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2" name="Line 51"/>
          <p:cNvSpPr>
            <a:spLocks noChangeShapeType="1"/>
          </p:cNvSpPr>
          <p:nvPr/>
        </p:nvSpPr>
        <p:spPr bwMode="auto">
          <a:xfrm>
            <a:off x="8609013" y="2849563"/>
            <a:ext cx="0" cy="7032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3" name="Line 52"/>
          <p:cNvSpPr>
            <a:spLocks noChangeShapeType="1"/>
          </p:cNvSpPr>
          <p:nvPr/>
        </p:nvSpPr>
        <p:spPr bwMode="auto">
          <a:xfrm flipV="1">
            <a:off x="8609013" y="3552825"/>
            <a:ext cx="0" cy="620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4" name="Line 53"/>
          <p:cNvSpPr>
            <a:spLocks noChangeShapeType="1"/>
          </p:cNvSpPr>
          <p:nvPr/>
        </p:nvSpPr>
        <p:spPr bwMode="auto">
          <a:xfrm flipV="1">
            <a:off x="8609013" y="3552825"/>
            <a:ext cx="0" cy="13668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5" name="Line 54"/>
          <p:cNvSpPr>
            <a:spLocks noChangeShapeType="1"/>
          </p:cNvSpPr>
          <p:nvPr/>
        </p:nvSpPr>
        <p:spPr bwMode="auto">
          <a:xfrm>
            <a:off x="8609013" y="3201988"/>
            <a:ext cx="0" cy="35083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6" name="Line 55"/>
          <p:cNvSpPr>
            <a:spLocks noChangeShapeType="1"/>
          </p:cNvSpPr>
          <p:nvPr/>
        </p:nvSpPr>
        <p:spPr bwMode="auto">
          <a:xfrm flipV="1">
            <a:off x="8609013" y="3552825"/>
            <a:ext cx="0" cy="3524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7" name="Rectangle 56"/>
          <p:cNvSpPr>
            <a:spLocks noChangeArrowheads="1"/>
          </p:cNvSpPr>
          <p:nvPr/>
        </p:nvSpPr>
        <p:spPr bwMode="auto">
          <a:xfrm>
            <a:off x="7866063" y="793750"/>
            <a:ext cx="1277937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48" name="Rectangle 57"/>
          <p:cNvSpPr>
            <a:spLocks noChangeArrowheads="1"/>
          </p:cNvSpPr>
          <p:nvPr/>
        </p:nvSpPr>
        <p:spPr bwMode="auto">
          <a:xfrm>
            <a:off x="8247775" y="849313"/>
            <a:ext cx="6732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80949" name="Rectangle 58"/>
          <p:cNvSpPr>
            <a:spLocks noChangeArrowheads="1"/>
          </p:cNvSpPr>
          <p:nvPr/>
        </p:nvSpPr>
        <p:spPr bwMode="auto">
          <a:xfrm>
            <a:off x="8186900" y="1031875"/>
            <a:ext cx="787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</a:p>
        </p:txBody>
      </p:sp>
      <p:sp>
        <p:nvSpPr>
          <p:cNvPr id="80950" name="Line 59"/>
          <p:cNvSpPr>
            <a:spLocks noChangeShapeType="1"/>
          </p:cNvSpPr>
          <p:nvPr/>
        </p:nvSpPr>
        <p:spPr bwMode="auto">
          <a:xfrm>
            <a:off x="681038" y="3305175"/>
            <a:ext cx="1239837" cy="0"/>
          </a:xfrm>
          <a:prstGeom prst="line">
            <a:avLst/>
          </a:prstGeom>
          <a:noFill/>
          <a:ln w="42863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1" name="Freeform 60"/>
          <p:cNvSpPr>
            <a:spLocks/>
          </p:cNvSpPr>
          <p:nvPr/>
        </p:nvSpPr>
        <p:spPr bwMode="auto">
          <a:xfrm>
            <a:off x="1052513" y="3305175"/>
            <a:ext cx="249237" cy="798513"/>
          </a:xfrm>
          <a:custGeom>
            <a:avLst/>
            <a:gdLst>
              <a:gd name="T0" fmla="*/ 0 w 157"/>
              <a:gd name="T1" fmla="*/ 2147483647 h 503"/>
              <a:gd name="T2" fmla="*/ 0 w 157"/>
              <a:gd name="T3" fmla="*/ 0 h 503"/>
              <a:gd name="T4" fmla="*/ 2147483647 w 157"/>
              <a:gd name="T5" fmla="*/ 0 h 5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" h="503">
                <a:moveTo>
                  <a:pt x="0" y="503"/>
                </a:moveTo>
                <a:lnTo>
                  <a:pt x="0" y="0"/>
                </a:lnTo>
                <a:lnTo>
                  <a:pt x="157" y="0"/>
                </a:lnTo>
              </a:path>
            </a:pathLst>
          </a:custGeom>
          <a:noFill/>
          <a:ln w="42863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2" name="Freeform 61"/>
          <p:cNvSpPr>
            <a:spLocks/>
          </p:cNvSpPr>
          <p:nvPr/>
        </p:nvSpPr>
        <p:spPr bwMode="auto">
          <a:xfrm>
            <a:off x="1301750" y="2505075"/>
            <a:ext cx="123825" cy="800100"/>
          </a:xfrm>
          <a:custGeom>
            <a:avLst/>
            <a:gdLst>
              <a:gd name="T0" fmla="*/ 2147483647 w 78"/>
              <a:gd name="T1" fmla="*/ 0 h 504"/>
              <a:gd name="T2" fmla="*/ 2147483647 w 78"/>
              <a:gd name="T3" fmla="*/ 2147483647 h 504"/>
              <a:gd name="T4" fmla="*/ 0 w 78"/>
              <a:gd name="T5" fmla="*/ 2147483647 h 5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" h="504">
                <a:moveTo>
                  <a:pt x="78" y="0"/>
                </a:moveTo>
                <a:lnTo>
                  <a:pt x="78" y="504"/>
                </a:lnTo>
                <a:lnTo>
                  <a:pt x="0" y="504"/>
                </a:lnTo>
              </a:path>
            </a:pathLst>
          </a:custGeom>
          <a:noFill/>
          <a:ln w="42863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3" name="Line 62"/>
          <p:cNvSpPr>
            <a:spLocks noChangeShapeType="1"/>
          </p:cNvSpPr>
          <p:nvPr/>
        </p:nvSpPr>
        <p:spPr bwMode="auto">
          <a:xfrm>
            <a:off x="3095625" y="3305175"/>
            <a:ext cx="527050" cy="0"/>
          </a:xfrm>
          <a:prstGeom prst="line">
            <a:avLst/>
          </a:prstGeom>
          <a:noFill/>
          <a:ln w="42863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4" name="Line 63"/>
          <p:cNvSpPr>
            <a:spLocks noChangeShapeType="1"/>
          </p:cNvSpPr>
          <p:nvPr/>
        </p:nvSpPr>
        <p:spPr bwMode="auto">
          <a:xfrm>
            <a:off x="4800600" y="3116263"/>
            <a:ext cx="463550" cy="0"/>
          </a:xfrm>
          <a:prstGeom prst="line">
            <a:avLst/>
          </a:prstGeom>
          <a:noFill/>
          <a:ln w="42863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5" name="Freeform 64"/>
          <p:cNvSpPr>
            <a:spLocks/>
          </p:cNvSpPr>
          <p:nvPr/>
        </p:nvSpPr>
        <p:spPr bwMode="auto">
          <a:xfrm>
            <a:off x="7123113" y="3305175"/>
            <a:ext cx="0" cy="1027113"/>
          </a:xfrm>
          <a:custGeom>
            <a:avLst/>
            <a:gdLst>
              <a:gd name="T0" fmla="*/ 2147483647 h 647"/>
              <a:gd name="T1" fmla="*/ 0 h 647"/>
              <a:gd name="T2" fmla="*/ 2147483647 h 647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647">
                <a:moveTo>
                  <a:pt x="0" y="647"/>
                </a:moveTo>
                <a:lnTo>
                  <a:pt x="0" y="0"/>
                </a:lnTo>
                <a:lnTo>
                  <a:pt x="0" y="6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6" name="Line 65"/>
          <p:cNvSpPr>
            <a:spLocks noChangeShapeType="1"/>
          </p:cNvSpPr>
          <p:nvPr/>
        </p:nvSpPr>
        <p:spPr bwMode="auto">
          <a:xfrm>
            <a:off x="6132513" y="3305175"/>
            <a:ext cx="1981200" cy="0"/>
          </a:xfrm>
          <a:prstGeom prst="line">
            <a:avLst/>
          </a:prstGeom>
          <a:noFill/>
          <a:ln w="42863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7" name="Freeform 66"/>
          <p:cNvSpPr>
            <a:spLocks/>
          </p:cNvSpPr>
          <p:nvPr/>
        </p:nvSpPr>
        <p:spPr bwMode="auto">
          <a:xfrm>
            <a:off x="7123113" y="2505075"/>
            <a:ext cx="481012" cy="800100"/>
          </a:xfrm>
          <a:custGeom>
            <a:avLst/>
            <a:gdLst>
              <a:gd name="T0" fmla="*/ 2147483647 w 303"/>
              <a:gd name="T1" fmla="*/ 0 h 504"/>
              <a:gd name="T2" fmla="*/ 2147483647 w 303"/>
              <a:gd name="T3" fmla="*/ 2147483647 h 504"/>
              <a:gd name="T4" fmla="*/ 0 w 303"/>
              <a:gd name="T5" fmla="*/ 2147483647 h 5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3" h="504">
                <a:moveTo>
                  <a:pt x="303" y="0"/>
                </a:moveTo>
                <a:lnTo>
                  <a:pt x="303" y="504"/>
                </a:lnTo>
                <a:lnTo>
                  <a:pt x="0" y="504"/>
                </a:lnTo>
              </a:path>
            </a:pathLst>
          </a:custGeom>
          <a:noFill/>
          <a:ln w="42863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8" name="Freeform 67"/>
          <p:cNvSpPr>
            <a:spLocks/>
          </p:cNvSpPr>
          <p:nvPr/>
        </p:nvSpPr>
        <p:spPr bwMode="auto">
          <a:xfrm>
            <a:off x="7123113" y="3305175"/>
            <a:ext cx="0" cy="1027113"/>
          </a:xfrm>
          <a:custGeom>
            <a:avLst/>
            <a:gdLst>
              <a:gd name="T0" fmla="*/ 2147483647 h 647"/>
              <a:gd name="T1" fmla="*/ 0 h 647"/>
              <a:gd name="T2" fmla="*/ 2147483647 h 647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647">
                <a:moveTo>
                  <a:pt x="0" y="647"/>
                </a:moveTo>
                <a:lnTo>
                  <a:pt x="0" y="0"/>
                </a:lnTo>
                <a:lnTo>
                  <a:pt x="0" y="647"/>
                </a:lnTo>
              </a:path>
            </a:pathLst>
          </a:custGeom>
          <a:noFill/>
          <a:ln w="42863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59" name="Line 68"/>
          <p:cNvSpPr>
            <a:spLocks noChangeShapeType="1"/>
          </p:cNvSpPr>
          <p:nvPr/>
        </p:nvSpPr>
        <p:spPr bwMode="auto">
          <a:xfrm>
            <a:off x="7618413" y="4675188"/>
            <a:ext cx="928687" cy="0"/>
          </a:xfrm>
          <a:prstGeom prst="line">
            <a:avLst/>
          </a:prstGeom>
          <a:noFill/>
          <a:ln w="42863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60" name="Rectangle 69"/>
          <p:cNvSpPr>
            <a:spLocks noChangeArrowheads="1"/>
          </p:cNvSpPr>
          <p:nvPr/>
        </p:nvSpPr>
        <p:spPr bwMode="auto">
          <a:xfrm>
            <a:off x="557213" y="809625"/>
            <a:ext cx="1363662" cy="309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61" name="Rectangle 70"/>
          <p:cNvSpPr>
            <a:spLocks noChangeArrowheads="1"/>
          </p:cNvSpPr>
          <p:nvPr/>
        </p:nvSpPr>
        <p:spPr bwMode="auto">
          <a:xfrm>
            <a:off x="777038" y="873125"/>
            <a:ext cx="99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 devices</a:t>
            </a:r>
          </a:p>
        </p:txBody>
      </p:sp>
      <p:sp>
        <p:nvSpPr>
          <p:cNvPr id="80962" name="Rectangle 71"/>
          <p:cNvSpPr>
            <a:spLocks noChangeArrowheads="1"/>
          </p:cNvSpPr>
          <p:nvPr/>
        </p:nvSpPr>
        <p:spPr bwMode="auto">
          <a:xfrm>
            <a:off x="2540000" y="2311400"/>
            <a:ext cx="1362075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63" name="Rectangle 72"/>
          <p:cNvSpPr>
            <a:spLocks noChangeArrowheads="1"/>
          </p:cNvSpPr>
          <p:nvPr/>
        </p:nvSpPr>
        <p:spPr bwMode="auto">
          <a:xfrm>
            <a:off x="2815938" y="2284413"/>
            <a:ext cx="8800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64" name="Rectangle 73"/>
          <p:cNvSpPr>
            <a:spLocks noChangeArrowheads="1"/>
          </p:cNvSpPr>
          <p:nvPr/>
        </p:nvSpPr>
        <p:spPr bwMode="auto">
          <a:xfrm>
            <a:off x="2948972" y="2466975"/>
            <a:ext cx="6171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65" name="Freeform 74"/>
          <p:cNvSpPr>
            <a:spLocks/>
          </p:cNvSpPr>
          <p:nvPr/>
        </p:nvSpPr>
        <p:spPr bwMode="auto">
          <a:xfrm>
            <a:off x="1298575" y="2698750"/>
            <a:ext cx="252413" cy="228600"/>
          </a:xfrm>
          <a:custGeom>
            <a:avLst/>
            <a:gdLst>
              <a:gd name="T0" fmla="*/ 0 w 159"/>
              <a:gd name="T1" fmla="*/ 0 h 144"/>
              <a:gd name="T2" fmla="*/ 2147483647 w 159"/>
              <a:gd name="T3" fmla="*/ 2147483647 h 144"/>
              <a:gd name="T4" fmla="*/ 2147483647 w 159"/>
              <a:gd name="T5" fmla="*/ 0 h 144"/>
              <a:gd name="T6" fmla="*/ 0 w 159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" h="144">
                <a:moveTo>
                  <a:pt x="0" y="0"/>
                </a:moveTo>
                <a:lnTo>
                  <a:pt x="80" y="144"/>
                </a:lnTo>
                <a:lnTo>
                  <a:pt x="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66" name="Freeform 75"/>
          <p:cNvSpPr>
            <a:spLocks/>
          </p:cNvSpPr>
          <p:nvPr/>
        </p:nvSpPr>
        <p:spPr bwMode="auto">
          <a:xfrm>
            <a:off x="927100" y="3554413"/>
            <a:ext cx="252413" cy="228600"/>
          </a:xfrm>
          <a:custGeom>
            <a:avLst/>
            <a:gdLst>
              <a:gd name="T0" fmla="*/ 0 w 159"/>
              <a:gd name="T1" fmla="*/ 0 h 144"/>
              <a:gd name="T2" fmla="*/ 2147483647 w 159"/>
              <a:gd name="T3" fmla="*/ 2147483647 h 144"/>
              <a:gd name="T4" fmla="*/ 2147483647 w 159"/>
              <a:gd name="T5" fmla="*/ 0 h 144"/>
              <a:gd name="T6" fmla="*/ 0 w 159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" h="144">
                <a:moveTo>
                  <a:pt x="0" y="0"/>
                </a:moveTo>
                <a:lnTo>
                  <a:pt x="79" y="144"/>
                </a:lnTo>
                <a:lnTo>
                  <a:pt x="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67" name="Freeform 76"/>
          <p:cNvSpPr>
            <a:spLocks/>
          </p:cNvSpPr>
          <p:nvPr/>
        </p:nvSpPr>
        <p:spPr bwMode="auto">
          <a:xfrm>
            <a:off x="7496175" y="2911475"/>
            <a:ext cx="214313" cy="228600"/>
          </a:xfrm>
          <a:custGeom>
            <a:avLst/>
            <a:gdLst>
              <a:gd name="T0" fmla="*/ 0 w 135"/>
              <a:gd name="T1" fmla="*/ 0 h 144"/>
              <a:gd name="T2" fmla="*/ 2147483647 w 135"/>
              <a:gd name="T3" fmla="*/ 2147483647 h 144"/>
              <a:gd name="T4" fmla="*/ 2147483647 w 135"/>
              <a:gd name="T5" fmla="*/ 0 h 144"/>
              <a:gd name="T6" fmla="*/ 0 w 135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44">
                <a:moveTo>
                  <a:pt x="0" y="0"/>
                </a:moveTo>
                <a:lnTo>
                  <a:pt x="68" y="144"/>
                </a:lnTo>
                <a:lnTo>
                  <a:pt x="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68" name="Freeform 77"/>
          <p:cNvSpPr>
            <a:spLocks/>
          </p:cNvSpPr>
          <p:nvPr/>
        </p:nvSpPr>
        <p:spPr bwMode="auto">
          <a:xfrm>
            <a:off x="7496175" y="2598738"/>
            <a:ext cx="214313" cy="228600"/>
          </a:xfrm>
          <a:custGeom>
            <a:avLst/>
            <a:gdLst>
              <a:gd name="T0" fmla="*/ 2147483647 w 135"/>
              <a:gd name="T1" fmla="*/ 2147483647 h 144"/>
              <a:gd name="T2" fmla="*/ 2147483647 w 135"/>
              <a:gd name="T3" fmla="*/ 0 h 144"/>
              <a:gd name="T4" fmla="*/ 0 w 135"/>
              <a:gd name="T5" fmla="*/ 2147483647 h 144"/>
              <a:gd name="T6" fmla="*/ 2147483647 w 135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44">
                <a:moveTo>
                  <a:pt x="135" y="144"/>
                </a:moveTo>
                <a:lnTo>
                  <a:pt x="68" y="0"/>
                </a:lnTo>
                <a:lnTo>
                  <a:pt x="0" y="144"/>
                </a:lnTo>
                <a:lnTo>
                  <a:pt x="135" y="144"/>
                </a:lnTo>
                <a:close/>
              </a:path>
            </a:pathLst>
          </a:custGeom>
          <a:solidFill>
            <a:srgbClr val="8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69" name="Freeform 78"/>
          <p:cNvSpPr>
            <a:spLocks/>
          </p:cNvSpPr>
          <p:nvPr/>
        </p:nvSpPr>
        <p:spPr bwMode="auto">
          <a:xfrm>
            <a:off x="7015163" y="3875088"/>
            <a:ext cx="214312" cy="228600"/>
          </a:xfrm>
          <a:custGeom>
            <a:avLst/>
            <a:gdLst>
              <a:gd name="T0" fmla="*/ 0 w 135"/>
              <a:gd name="T1" fmla="*/ 0 h 144"/>
              <a:gd name="T2" fmla="*/ 2147483647 w 135"/>
              <a:gd name="T3" fmla="*/ 2147483647 h 144"/>
              <a:gd name="T4" fmla="*/ 2147483647 w 135"/>
              <a:gd name="T5" fmla="*/ 0 h 144"/>
              <a:gd name="T6" fmla="*/ 0 w 135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44">
                <a:moveTo>
                  <a:pt x="0" y="0"/>
                </a:moveTo>
                <a:lnTo>
                  <a:pt x="68" y="144"/>
                </a:lnTo>
                <a:lnTo>
                  <a:pt x="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70" name="Freeform 79"/>
          <p:cNvSpPr>
            <a:spLocks/>
          </p:cNvSpPr>
          <p:nvPr/>
        </p:nvSpPr>
        <p:spPr bwMode="auto">
          <a:xfrm>
            <a:off x="7015163" y="3562350"/>
            <a:ext cx="214312" cy="228600"/>
          </a:xfrm>
          <a:custGeom>
            <a:avLst/>
            <a:gdLst>
              <a:gd name="T0" fmla="*/ 2147483647 w 135"/>
              <a:gd name="T1" fmla="*/ 2147483647 h 144"/>
              <a:gd name="T2" fmla="*/ 2147483647 w 135"/>
              <a:gd name="T3" fmla="*/ 0 h 144"/>
              <a:gd name="T4" fmla="*/ 0 w 135"/>
              <a:gd name="T5" fmla="*/ 2147483647 h 144"/>
              <a:gd name="T6" fmla="*/ 2147483647 w 135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44">
                <a:moveTo>
                  <a:pt x="135" y="144"/>
                </a:moveTo>
                <a:lnTo>
                  <a:pt x="68" y="0"/>
                </a:lnTo>
                <a:lnTo>
                  <a:pt x="0" y="144"/>
                </a:lnTo>
                <a:lnTo>
                  <a:pt x="135" y="144"/>
                </a:lnTo>
                <a:close/>
              </a:path>
            </a:pathLst>
          </a:custGeom>
          <a:solidFill>
            <a:srgbClr val="8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71" name="Freeform 80"/>
          <p:cNvSpPr>
            <a:spLocks/>
          </p:cNvSpPr>
          <p:nvPr/>
        </p:nvSpPr>
        <p:spPr bwMode="auto">
          <a:xfrm>
            <a:off x="8113713" y="4575175"/>
            <a:ext cx="247650" cy="198438"/>
          </a:xfrm>
          <a:custGeom>
            <a:avLst/>
            <a:gdLst>
              <a:gd name="T0" fmla="*/ 0 w 156"/>
              <a:gd name="T1" fmla="*/ 2147483647 h 125"/>
              <a:gd name="T2" fmla="*/ 2147483647 w 156"/>
              <a:gd name="T3" fmla="*/ 2147483647 h 125"/>
              <a:gd name="T4" fmla="*/ 0 w 156"/>
              <a:gd name="T5" fmla="*/ 0 h 125"/>
              <a:gd name="T6" fmla="*/ 0 w 156"/>
              <a:gd name="T7" fmla="*/ 2147483647 h 1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" h="125">
                <a:moveTo>
                  <a:pt x="0" y="125"/>
                </a:moveTo>
                <a:lnTo>
                  <a:pt x="156" y="63"/>
                </a:lnTo>
                <a:lnTo>
                  <a:pt x="0" y="0"/>
                </a:lnTo>
                <a:lnTo>
                  <a:pt x="0" y="125"/>
                </a:lnTo>
                <a:close/>
              </a:path>
            </a:pathLst>
          </a:custGeom>
          <a:solidFill>
            <a:srgbClr val="8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72" name="Freeform 81"/>
          <p:cNvSpPr>
            <a:spLocks/>
          </p:cNvSpPr>
          <p:nvPr/>
        </p:nvSpPr>
        <p:spPr bwMode="auto">
          <a:xfrm>
            <a:off x="7802563" y="4575175"/>
            <a:ext cx="249237" cy="198438"/>
          </a:xfrm>
          <a:custGeom>
            <a:avLst/>
            <a:gdLst>
              <a:gd name="T0" fmla="*/ 2147483647 w 157"/>
              <a:gd name="T1" fmla="*/ 0 h 125"/>
              <a:gd name="T2" fmla="*/ 0 w 157"/>
              <a:gd name="T3" fmla="*/ 2147483647 h 125"/>
              <a:gd name="T4" fmla="*/ 2147483647 w 157"/>
              <a:gd name="T5" fmla="*/ 2147483647 h 125"/>
              <a:gd name="T6" fmla="*/ 2147483647 w 157"/>
              <a:gd name="T7" fmla="*/ 0 h 1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7" h="125">
                <a:moveTo>
                  <a:pt x="157" y="0"/>
                </a:moveTo>
                <a:lnTo>
                  <a:pt x="0" y="63"/>
                </a:lnTo>
                <a:lnTo>
                  <a:pt x="157" y="125"/>
                </a:lnTo>
                <a:lnTo>
                  <a:pt x="157" y="0"/>
                </a:lnTo>
                <a:close/>
              </a:path>
            </a:pathLst>
          </a:custGeom>
          <a:solidFill>
            <a:srgbClr val="8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73" name="Rectangle 82"/>
          <p:cNvSpPr>
            <a:spLocks noChangeArrowheads="1"/>
          </p:cNvSpPr>
          <p:nvPr/>
        </p:nvSpPr>
        <p:spPr bwMode="auto">
          <a:xfrm>
            <a:off x="6380163" y="2962275"/>
            <a:ext cx="990600" cy="309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74" name="Rectangle 83"/>
          <p:cNvSpPr>
            <a:spLocks noChangeArrowheads="1"/>
          </p:cNvSpPr>
          <p:nvPr/>
        </p:nvSpPr>
        <p:spPr bwMode="auto">
          <a:xfrm>
            <a:off x="6778625" y="3021013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cs typeface="Arial" charset="0"/>
              </a:rPr>
              <a:t>bus</a:t>
            </a:r>
            <a:endParaRPr lang="en-US" dirty="0"/>
          </a:p>
        </p:txBody>
      </p:sp>
      <p:sp>
        <p:nvSpPr>
          <p:cNvPr id="80975" name="Rectangle 84"/>
          <p:cNvSpPr>
            <a:spLocks noChangeArrowheads="1"/>
          </p:cNvSpPr>
          <p:nvPr/>
        </p:nvSpPr>
        <p:spPr bwMode="auto">
          <a:xfrm>
            <a:off x="2105025" y="2951163"/>
            <a:ext cx="1114425" cy="1027112"/>
          </a:xfrm>
          <a:prstGeom prst="rect">
            <a:avLst/>
          </a:prstGeom>
          <a:solidFill>
            <a:srgbClr val="9BDE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76" name="Rectangle 85"/>
          <p:cNvSpPr>
            <a:spLocks noChangeArrowheads="1"/>
          </p:cNvSpPr>
          <p:nvPr/>
        </p:nvSpPr>
        <p:spPr bwMode="auto">
          <a:xfrm>
            <a:off x="2413000" y="3387725"/>
            <a:ext cx="555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cs typeface="Arial" charset="0"/>
              </a:rPr>
              <a:t>processor</a:t>
            </a:r>
            <a:endParaRPr lang="en-US" dirty="0"/>
          </a:p>
        </p:txBody>
      </p:sp>
      <p:sp>
        <p:nvSpPr>
          <p:cNvPr id="80977" name="Rectangle 86"/>
          <p:cNvSpPr>
            <a:spLocks noChangeArrowheads="1"/>
          </p:cNvSpPr>
          <p:nvPr/>
        </p:nvSpPr>
        <p:spPr bwMode="auto">
          <a:xfrm>
            <a:off x="2228850" y="3076575"/>
            <a:ext cx="1114425" cy="1027113"/>
          </a:xfrm>
          <a:prstGeom prst="rect">
            <a:avLst/>
          </a:prstGeom>
          <a:solidFill>
            <a:srgbClr val="9BDE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78" name="Rectangle 87"/>
          <p:cNvSpPr>
            <a:spLocks noChangeArrowheads="1"/>
          </p:cNvSpPr>
          <p:nvPr/>
        </p:nvSpPr>
        <p:spPr bwMode="auto">
          <a:xfrm>
            <a:off x="2441871" y="3509963"/>
            <a:ext cx="7598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79" name="Line 88"/>
          <p:cNvSpPr>
            <a:spLocks noChangeShapeType="1"/>
          </p:cNvSpPr>
          <p:nvPr/>
        </p:nvSpPr>
        <p:spPr bwMode="auto">
          <a:xfrm>
            <a:off x="5449888" y="4103688"/>
            <a:ext cx="311150" cy="0"/>
          </a:xfrm>
          <a:prstGeom prst="line">
            <a:avLst/>
          </a:prstGeom>
          <a:noFill/>
          <a:ln w="42863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80" name="Rectangle 89"/>
          <p:cNvSpPr>
            <a:spLocks noChangeArrowheads="1"/>
          </p:cNvSpPr>
          <p:nvPr/>
        </p:nvSpPr>
        <p:spPr bwMode="auto">
          <a:xfrm>
            <a:off x="4768850" y="1854200"/>
            <a:ext cx="1363663" cy="309563"/>
          </a:xfrm>
          <a:prstGeom prst="rect">
            <a:avLst/>
          </a:prstGeom>
          <a:solidFill>
            <a:srgbClr val="C9C9C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81" name="Rectangle 90"/>
          <p:cNvSpPr>
            <a:spLocks noChangeArrowheads="1"/>
          </p:cNvSpPr>
          <p:nvPr/>
        </p:nvSpPr>
        <p:spPr bwMode="auto">
          <a:xfrm>
            <a:off x="5146675" y="1852613"/>
            <a:ext cx="6746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rgbClr val="800000"/>
                </a:solidFill>
                <a:cs typeface="Arial" charset="0"/>
              </a:rPr>
              <a:t>processing</a:t>
            </a:r>
            <a:endParaRPr lang="en-US" dirty="0"/>
          </a:p>
        </p:txBody>
      </p:sp>
      <p:sp>
        <p:nvSpPr>
          <p:cNvPr id="80982" name="Rectangle 91"/>
          <p:cNvSpPr>
            <a:spLocks noChangeArrowheads="1"/>
          </p:cNvSpPr>
          <p:nvPr/>
        </p:nvSpPr>
        <p:spPr bwMode="auto">
          <a:xfrm>
            <a:off x="5253038" y="2005013"/>
            <a:ext cx="4619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rgbClr val="800000"/>
                </a:solidFill>
                <a:cs typeface="Arial" charset="0"/>
              </a:rPr>
              <a:t>devices</a:t>
            </a:r>
            <a:endParaRPr lang="en-US" dirty="0"/>
          </a:p>
        </p:txBody>
      </p:sp>
      <p:sp>
        <p:nvSpPr>
          <p:cNvPr id="80983" name="Rectangle 92"/>
          <p:cNvSpPr>
            <a:spLocks noChangeArrowheads="1"/>
          </p:cNvSpPr>
          <p:nvPr/>
        </p:nvSpPr>
        <p:spPr bwMode="auto">
          <a:xfrm>
            <a:off x="4645025" y="1363663"/>
            <a:ext cx="1487488" cy="800100"/>
          </a:xfrm>
          <a:prstGeom prst="rect">
            <a:avLst/>
          </a:prstGeom>
          <a:solidFill>
            <a:srgbClr val="C9C9C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84" name="Rectangle 93"/>
          <p:cNvSpPr>
            <a:spLocks noChangeArrowheads="1"/>
          </p:cNvSpPr>
          <p:nvPr/>
        </p:nvSpPr>
        <p:spPr bwMode="auto">
          <a:xfrm>
            <a:off x="4898718" y="1681163"/>
            <a:ext cx="10483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85" name="Rectangle 94"/>
          <p:cNvSpPr>
            <a:spLocks noChangeArrowheads="1"/>
          </p:cNvSpPr>
          <p:nvPr/>
        </p:nvSpPr>
        <p:spPr bwMode="auto">
          <a:xfrm>
            <a:off x="4645025" y="2847975"/>
            <a:ext cx="1487488" cy="228600"/>
          </a:xfrm>
          <a:prstGeom prst="rect">
            <a:avLst/>
          </a:prstGeom>
          <a:solidFill>
            <a:srgbClr val="D5D5D5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86" name="Rectangle 95"/>
          <p:cNvSpPr>
            <a:spLocks noChangeArrowheads="1"/>
          </p:cNvSpPr>
          <p:nvPr/>
        </p:nvSpPr>
        <p:spPr bwMode="auto">
          <a:xfrm>
            <a:off x="5055819" y="2881313"/>
            <a:ext cx="7325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 area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87" name="Rectangle 96"/>
          <p:cNvSpPr>
            <a:spLocks noChangeArrowheads="1"/>
          </p:cNvSpPr>
          <p:nvPr/>
        </p:nvSpPr>
        <p:spPr bwMode="auto">
          <a:xfrm>
            <a:off x="4645025" y="2390775"/>
            <a:ext cx="1487488" cy="457200"/>
          </a:xfrm>
          <a:prstGeom prst="rect">
            <a:avLst/>
          </a:prstGeom>
          <a:solidFill>
            <a:srgbClr val="C9C9C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88" name="Rectangle 97"/>
          <p:cNvSpPr>
            <a:spLocks noChangeArrowheads="1"/>
          </p:cNvSpPr>
          <p:nvPr/>
        </p:nvSpPr>
        <p:spPr bwMode="auto">
          <a:xfrm>
            <a:off x="5271431" y="2538413"/>
            <a:ext cx="2997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89" name="Rectangle 98"/>
          <p:cNvSpPr>
            <a:spLocks noChangeArrowheads="1"/>
          </p:cNvSpPr>
          <p:nvPr/>
        </p:nvSpPr>
        <p:spPr bwMode="auto">
          <a:xfrm>
            <a:off x="4645025" y="2163763"/>
            <a:ext cx="1487488" cy="227012"/>
          </a:xfrm>
          <a:prstGeom prst="rect">
            <a:avLst/>
          </a:prstGeom>
          <a:solidFill>
            <a:srgbClr val="C9C9C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90" name="Rectangle 99"/>
          <p:cNvSpPr>
            <a:spLocks noChangeArrowheads="1"/>
          </p:cNvSpPr>
          <p:nvPr/>
        </p:nvSpPr>
        <p:spPr bwMode="auto">
          <a:xfrm>
            <a:off x="5271431" y="2195513"/>
            <a:ext cx="2997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91" name="Rectangle 100"/>
          <p:cNvSpPr>
            <a:spLocks noChangeArrowheads="1"/>
          </p:cNvSpPr>
          <p:nvPr/>
        </p:nvSpPr>
        <p:spPr bwMode="auto">
          <a:xfrm>
            <a:off x="4645025" y="3076575"/>
            <a:ext cx="1487488" cy="228600"/>
          </a:xfrm>
          <a:prstGeom prst="rect">
            <a:avLst/>
          </a:prstGeom>
          <a:solidFill>
            <a:srgbClr val="C9C9C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92" name="Rectangle 101"/>
          <p:cNvSpPr>
            <a:spLocks noChangeArrowheads="1"/>
          </p:cNvSpPr>
          <p:nvPr/>
        </p:nvSpPr>
        <p:spPr bwMode="auto">
          <a:xfrm>
            <a:off x="5271431" y="3109913"/>
            <a:ext cx="2997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93" name="Rectangle 102"/>
          <p:cNvSpPr>
            <a:spLocks noChangeArrowheads="1"/>
          </p:cNvSpPr>
          <p:nvPr/>
        </p:nvSpPr>
        <p:spPr bwMode="auto">
          <a:xfrm>
            <a:off x="4645025" y="3875088"/>
            <a:ext cx="1487488" cy="228600"/>
          </a:xfrm>
          <a:prstGeom prst="rect">
            <a:avLst/>
          </a:prstGeom>
          <a:solidFill>
            <a:srgbClr val="D5D5D5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94" name="Rectangle 103"/>
          <p:cNvSpPr>
            <a:spLocks noChangeArrowheads="1"/>
          </p:cNvSpPr>
          <p:nvPr/>
        </p:nvSpPr>
        <p:spPr bwMode="auto">
          <a:xfrm>
            <a:off x="5055819" y="3908425"/>
            <a:ext cx="7325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 area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95" name="Rectangle 104"/>
          <p:cNvSpPr>
            <a:spLocks noChangeArrowheads="1"/>
          </p:cNvSpPr>
          <p:nvPr/>
        </p:nvSpPr>
        <p:spPr bwMode="auto">
          <a:xfrm>
            <a:off x="4645025" y="4103688"/>
            <a:ext cx="1487488" cy="228600"/>
          </a:xfrm>
          <a:prstGeom prst="rect">
            <a:avLst/>
          </a:prstGeom>
          <a:solidFill>
            <a:srgbClr val="C9C9C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96" name="Rectangle 105"/>
          <p:cNvSpPr>
            <a:spLocks noChangeArrowheads="1"/>
          </p:cNvSpPr>
          <p:nvPr/>
        </p:nvSpPr>
        <p:spPr bwMode="auto">
          <a:xfrm>
            <a:off x="5004540" y="4137025"/>
            <a:ext cx="8319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2 (paged)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97" name="Rectangle 106"/>
          <p:cNvSpPr>
            <a:spLocks noChangeArrowheads="1"/>
          </p:cNvSpPr>
          <p:nvPr/>
        </p:nvSpPr>
        <p:spPr bwMode="auto">
          <a:xfrm>
            <a:off x="4645025" y="4332288"/>
            <a:ext cx="1487488" cy="457200"/>
          </a:xfrm>
          <a:prstGeom prst="rect">
            <a:avLst/>
          </a:prstGeom>
          <a:solidFill>
            <a:srgbClr val="C9C9C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998" name="Rectangle 107"/>
          <p:cNvSpPr>
            <a:spLocks noChangeArrowheads="1"/>
          </p:cNvSpPr>
          <p:nvPr/>
        </p:nvSpPr>
        <p:spPr bwMode="auto">
          <a:xfrm>
            <a:off x="5004540" y="4479925"/>
            <a:ext cx="8319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3 (paged)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99" name="Rectangle 108"/>
          <p:cNvSpPr>
            <a:spLocks noChangeArrowheads="1"/>
          </p:cNvSpPr>
          <p:nvPr/>
        </p:nvSpPr>
        <p:spPr bwMode="auto">
          <a:xfrm>
            <a:off x="4645025" y="4789488"/>
            <a:ext cx="1487488" cy="798512"/>
          </a:xfrm>
          <a:prstGeom prst="rect">
            <a:avLst/>
          </a:prstGeom>
          <a:solidFill>
            <a:srgbClr val="D5D5D5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1000" name="Rectangle 109"/>
          <p:cNvSpPr>
            <a:spLocks noChangeArrowheads="1"/>
          </p:cNvSpPr>
          <p:nvPr/>
        </p:nvSpPr>
        <p:spPr bwMode="auto">
          <a:xfrm>
            <a:off x="5055819" y="5108575"/>
            <a:ext cx="7325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 area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001" name="Rectangle 110"/>
          <p:cNvSpPr>
            <a:spLocks noChangeArrowheads="1"/>
          </p:cNvSpPr>
          <p:nvPr/>
        </p:nvSpPr>
        <p:spPr bwMode="auto">
          <a:xfrm>
            <a:off x="4645025" y="3305175"/>
            <a:ext cx="1487488" cy="569913"/>
          </a:xfrm>
          <a:prstGeom prst="rect">
            <a:avLst/>
          </a:prstGeom>
          <a:solidFill>
            <a:srgbClr val="C9C9C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1002" name="Rectangle 111"/>
          <p:cNvSpPr>
            <a:spLocks noChangeArrowheads="1"/>
          </p:cNvSpPr>
          <p:nvPr/>
        </p:nvSpPr>
        <p:spPr bwMode="auto">
          <a:xfrm>
            <a:off x="5004540" y="3509963"/>
            <a:ext cx="8319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1 (paged)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455" name="Group 31"/>
          <p:cNvGrpSpPr>
            <a:grpSpLocks/>
          </p:cNvGrpSpPr>
          <p:nvPr/>
        </p:nvGrpSpPr>
        <p:grpSpPr bwMode="auto">
          <a:xfrm>
            <a:off x="1295400" y="3505200"/>
            <a:ext cx="1524000" cy="2438400"/>
            <a:chOff x="3456" y="2256"/>
            <a:chExt cx="960" cy="1536"/>
          </a:xfrm>
        </p:grpSpPr>
        <p:sp>
          <p:nvSpPr>
            <p:cNvPr id="1127428" name="Text Box 4"/>
            <p:cNvSpPr txBox="1">
              <a:spLocks noChangeArrowheads="1"/>
            </p:cNvSpPr>
            <p:nvPr/>
          </p:nvSpPr>
          <p:spPr bwMode="auto">
            <a:xfrm>
              <a:off x="3600" y="2496"/>
              <a:ext cx="720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97200" rIns="0" bIns="1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rtl="0">
                <a:spcBef>
                  <a:spcPts val="4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read</a:t>
              </a:r>
            </a:p>
            <a:p>
              <a:pPr algn="l" rtl="0">
                <a:spcBef>
                  <a:spcPts val="4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write</a:t>
              </a:r>
            </a:p>
            <a:p>
              <a:pPr algn="l" rtl="0">
                <a:spcBef>
                  <a:spcPts val="4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load</a:t>
              </a:r>
            </a:p>
            <a:p>
              <a:pPr algn="l" rtl="0">
                <a:spcBef>
                  <a:spcPts val="4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store</a:t>
              </a:r>
            </a:p>
            <a:p>
              <a:pPr algn="l" rtl="0">
                <a:spcBef>
                  <a:spcPts val="4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add</a:t>
              </a:r>
            </a:p>
            <a:p>
              <a:pPr algn="l" rtl="0">
                <a:spcBef>
                  <a:spcPts val="4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sub</a:t>
              </a:r>
            </a:p>
            <a:p>
              <a:pPr algn="l" rtl="0">
                <a:spcBef>
                  <a:spcPts val="4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nsolas"/>
                  <a:cs typeface="Consolas"/>
                </a:rPr>
                <a:t>...</a:t>
              </a:r>
            </a:p>
          </p:txBody>
        </p:sp>
        <p:sp>
          <p:nvSpPr>
            <p:cNvPr id="1127445" name="Rectangle 21"/>
            <p:cNvSpPr>
              <a:spLocks noChangeArrowheads="1"/>
            </p:cNvSpPr>
            <p:nvPr/>
          </p:nvSpPr>
          <p:spPr bwMode="auto">
            <a:xfrm>
              <a:off x="3456" y="2256"/>
              <a:ext cx="960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Comic Sans MS" charset="0"/>
                  <a:cs typeface="+mn-cs"/>
                </a:rPr>
                <a:t>   </a:t>
              </a:r>
              <a:r>
                <a:rPr lang="en-US" sz="1600" dirty="0">
                  <a:latin typeface="Times New Roman"/>
                  <a:cs typeface="Times New Roman"/>
                </a:rPr>
                <a:t>instructions:</a:t>
              </a:r>
            </a:p>
          </p:txBody>
        </p:sp>
      </p:grpSp>
      <p:sp>
        <p:nvSpPr>
          <p:cNvPr id="1127447" name="Rectangle 23"/>
          <p:cNvSpPr>
            <a:spLocks noChangeArrowheads="1"/>
          </p:cNvSpPr>
          <p:nvPr/>
        </p:nvSpPr>
        <p:spPr bwMode="auto">
          <a:xfrm>
            <a:off x="304800" y="685800"/>
            <a:ext cx="15240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dirty="0">
                <a:latin typeface="Comic Sans MS" charset="0"/>
                <a:cs typeface="+mn-cs"/>
              </a:rPr>
              <a:t>   </a:t>
            </a:r>
            <a:r>
              <a:rPr lang="en-US" sz="1600" dirty="0">
                <a:latin typeface="Times New Roman"/>
                <a:cs typeface="Times New Roman"/>
              </a:rPr>
              <a:t>inside view:</a:t>
            </a:r>
          </a:p>
        </p:txBody>
      </p:sp>
      <p:grpSp>
        <p:nvGrpSpPr>
          <p:cNvPr id="1127454" name="Group 30"/>
          <p:cNvGrpSpPr>
            <a:grpSpLocks/>
          </p:cNvGrpSpPr>
          <p:nvPr/>
        </p:nvGrpSpPr>
        <p:grpSpPr bwMode="auto">
          <a:xfrm>
            <a:off x="4724400" y="838200"/>
            <a:ext cx="3810000" cy="1828800"/>
            <a:chOff x="2976" y="528"/>
            <a:chExt cx="2400" cy="1152"/>
          </a:xfrm>
        </p:grpSpPr>
        <p:pic>
          <p:nvPicPr>
            <p:cNvPr id="1127436" name="Picture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1" t="8984" r="23079" b="52391"/>
            <a:stretch>
              <a:fillRect/>
            </a:stretch>
          </p:blipFill>
          <p:spPr bwMode="auto">
            <a:xfrm>
              <a:off x="2976" y="720"/>
              <a:ext cx="2400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7448" name="Rectangle 24"/>
            <p:cNvSpPr>
              <a:spLocks noChangeArrowheads="1"/>
            </p:cNvSpPr>
            <p:nvPr/>
          </p:nvSpPr>
          <p:spPr bwMode="auto">
            <a:xfrm>
              <a:off x="3504" y="528"/>
              <a:ext cx="1296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Comic Sans MS" charset="0"/>
                  <a:cs typeface="+mn-cs"/>
                </a:rPr>
                <a:t>   </a:t>
              </a:r>
              <a:r>
                <a:rPr lang="en-US" sz="1600" dirty="0">
                  <a:latin typeface="Times New Roman"/>
                  <a:cs typeface="Times New Roman"/>
                </a:rPr>
                <a:t>outside view:</a:t>
              </a:r>
            </a:p>
          </p:txBody>
        </p:sp>
      </p:grpSp>
      <p:sp>
        <p:nvSpPr>
          <p:cNvPr id="112745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Vic: a simple computer architecture </a:t>
            </a:r>
            <a:r>
              <a:rPr lang="en-US" sz="1800" dirty="0">
                <a:latin typeface="+mj-lt"/>
                <a:cs typeface="+mj-cs"/>
              </a:rPr>
              <a:t>(www1.idc.ac.il/vic)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76800" y="3352800"/>
            <a:ext cx="2493963" cy="2743200"/>
            <a:chOff x="1295400" y="3276600"/>
            <a:chExt cx="2494309" cy="2743200"/>
          </a:xfrm>
        </p:grpSpPr>
        <p:pic>
          <p:nvPicPr>
            <p:cNvPr id="12294" name="Picture 9" descr="MCj0088978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276600"/>
              <a:ext cx="228600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34" name="Rectangle 10" descr="Bouquet"/>
            <p:cNvSpPr>
              <a:spLocks noChangeArrowheads="1"/>
            </p:cNvSpPr>
            <p:nvPr/>
          </p:nvSpPr>
          <p:spPr bwMode="auto">
            <a:xfrm>
              <a:off x="1544673" y="3581400"/>
              <a:ext cx="1960834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can I make this thing</a:t>
              </a:r>
              <a:br>
                <a:rPr lang="en-US" sz="1200" dirty="0">
                  <a:latin typeface="Times New Roman"/>
                  <a:cs typeface="Times New Roman"/>
                </a:rPr>
              </a:br>
              <a:r>
                <a:rPr lang="en-US" sz="1200" dirty="0">
                  <a:latin typeface="Times New Roman"/>
                  <a:cs typeface="Times New Roman"/>
                </a:rPr>
                <a:t>do some useful</a:t>
              </a:r>
              <a:br>
                <a:rPr lang="en-US" sz="1200" dirty="0">
                  <a:latin typeface="Times New Roman"/>
                  <a:cs typeface="Times New Roman"/>
                </a:rPr>
              </a:br>
              <a:r>
                <a:rPr lang="en-US" sz="1200" dirty="0">
                  <a:latin typeface="Times New Roman"/>
                  <a:cs typeface="Times New Roman"/>
                </a:rPr>
                <a:t>things?</a:t>
              </a:r>
            </a:p>
          </p:txBody>
        </p:sp>
        <p:sp>
          <p:nvSpPr>
            <p:cNvPr id="19" name="Rectangle 10" descr="Bouquet"/>
            <p:cNvSpPr>
              <a:spLocks noChangeArrowheads="1"/>
            </p:cNvSpPr>
            <p:nvPr/>
          </p:nvSpPr>
          <p:spPr bwMode="auto">
            <a:xfrm>
              <a:off x="1828874" y="3424238"/>
              <a:ext cx="1960835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Hmmm … How </a:t>
              </a:r>
              <a:br>
                <a:rPr lang="en-US" sz="1200" dirty="0">
                  <a:latin typeface="Times New Roman"/>
                  <a:cs typeface="Times New Roman"/>
                </a:rPr>
              </a:b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990600"/>
            <a:ext cx="3514366" cy="2291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Hardware architecture</a:t>
            </a:r>
            <a:endParaRPr lang="en-US" sz="1600" dirty="0">
              <a:latin typeface="+mj-lt"/>
              <a:cs typeface="+mj-cs"/>
            </a:endParaRPr>
          </a:p>
        </p:txBody>
      </p:sp>
      <p:pic>
        <p:nvPicPr>
          <p:cNvPr id="8499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8900"/>
            <a:ext cx="406354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8FAA737-F86D-7A42-86E2-CCAFADE04517}"/>
              </a:ext>
            </a:extLst>
          </p:cNvPr>
          <p:cNvGrpSpPr/>
          <p:nvPr/>
        </p:nvGrpSpPr>
        <p:grpSpPr>
          <a:xfrm>
            <a:off x="1244148" y="1373833"/>
            <a:ext cx="7518852" cy="3376653"/>
            <a:chOff x="1244148" y="1373833"/>
            <a:chExt cx="7518852" cy="3376653"/>
          </a:xfrm>
        </p:grpSpPr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1244148" y="4140886"/>
              <a:ext cx="64008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185738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2800" dirty="0">
                  <a:latin typeface="Times New Roman"/>
                  <a:cs typeface="Times New Roman"/>
                </a:rPr>
                <a:t>Thanks goodness for abstractions!</a:t>
              </a:r>
            </a:p>
          </p:txBody>
        </p:sp>
        <p:pic>
          <p:nvPicPr>
            <p:cNvPr id="9" name="Picture 7" descr="Bouqu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13542" r="27344" b="25000"/>
            <a:stretch>
              <a:fillRect/>
            </a:stretch>
          </p:blipFill>
          <p:spPr bwMode="auto">
            <a:xfrm>
              <a:off x="5105400" y="1373833"/>
              <a:ext cx="3657600" cy="242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5"/>
                    <a:srcRect l="781" t="13542" r="27344" b="2500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17">
            <a:extLst>
              <a:ext uri="{FF2B5EF4-FFF2-40B4-BE49-F238E27FC236}">
                <a16:creationId xmlns:a16="http://schemas.microsoft.com/office/drawing/2014/main" id="{8B8CD4EC-5DAC-284A-B4ED-9DA72C675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48" y="5181600"/>
            <a:ext cx="731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573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2000" dirty="0">
                <a:latin typeface="Times New Roman"/>
                <a:cs typeface="Times New Roman"/>
              </a:rPr>
              <a:t>Computer Science (CS): Focus on logical operations</a:t>
            </a:r>
          </a:p>
          <a:p>
            <a:pPr marL="18573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2000" dirty="0">
                <a:latin typeface="Times New Roman"/>
                <a:cs typeface="Times New Roman"/>
              </a:rPr>
              <a:t>Electrical engineering (EE): Focuses on physical implementations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peek into a real machine language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05948" y="1842872"/>
            <a:ext cx="4166052" cy="158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5738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2800" dirty="0">
                <a:latin typeface="Times New Roman"/>
                <a:cs typeface="Times New Roman"/>
              </a:rPr>
              <a:t>It’s important to remember that Vic is 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i="1" dirty="0">
                <a:latin typeface="Times New Roman"/>
                <a:cs typeface="Times New Roman"/>
              </a:rPr>
              <a:t>a simple metaphor</a:t>
            </a:r>
          </a:p>
        </p:txBody>
      </p:sp>
      <p:pic>
        <p:nvPicPr>
          <p:cNvPr id="9" name="Picture 7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3542" r="27344" b="25000"/>
          <a:stretch>
            <a:fillRect/>
          </a:stretch>
        </p:blipFill>
        <p:spPr bwMode="auto">
          <a:xfrm>
            <a:off x="5105400" y="1373833"/>
            <a:ext cx="3657600" cy="242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5"/>
                  <a:srcRect l="781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693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peek into a real machine language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440ACF-94C5-3747-9ED3-5F1002D161F6}"/>
              </a:ext>
            </a:extLst>
          </p:cNvPr>
          <p:cNvGrpSpPr/>
          <p:nvPr/>
        </p:nvGrpSpPr>
        <p:grpSpPr>
          <a:xfrm>
            <a:off x="533400" y="685800"/>
            <a:ext cx="7391400" cy="5164251"/>
            <a:chOff x="533400" y="685800"/>
            <a:chExt cx="7391400" cy="51642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7EE9F6-82A5-CF41-8D4D-B6825CB57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762001"/>
              <a:ext cx="4419600" cy="499698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0237F2-22AC-3344-A245-EFD24A10C752}"/>
                </a:ext>
              </a:extLst>
            </p:cNvPr>
            <p:cNvSpPr/>
            <p:nvPr/>
          </p:nvSpPr>
          <p:spPr bwMode="auto">
            <a:xfrm>
              <a:off x="533400" y="685800"/>
              <a:ext cx="11430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C0E2C-6583-4D4A-A35D-D5159B5CBA58}"/>
                </a:ext>
              </a:extLst>
            </p:cNvPr>
            <p:cNvSpPr/>
            <p:nvPr/>
          </p:nvSpPr>
          <p:spPr bwMode="auto">
            <a:xfrm>
              <a:off x="685800" y="1005468"/>
              <a:ext cx="3200400" cy="5185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C2F713-D5DF-3D4A-B069-AB271CCA3C6B}"/>
                </a:ext>
              </a:extLst>
            </p:cNvPr>
            <p:cNvSpPr/>
            <p:nvPr/>
          </p:nvSpPr>
          <p:spPr bwMode="auto">
            <a:xfrm>
              <a:off x="609600" y="1981200"/>
              <a:ext cx="3962400" cy="11138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D6FE35-38AC-BB44-89C5-02F6F06F78D1}"/>
                </a:ext>
              </a:extLst>
            </p:cNvPr>
            <p:cNvSpPr/>
            <p:nvPr/>
          </p:nvSpPr>
          <p:spPr bwMode="auto">
            <a:xfrm>
              <a:off x="653143" y="3206758"/>
              <a:ext cx="3962400" cy="1460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51D979-B804-6C4E-B846-AFEB734316C8}"/>
                </a:ext>
              </a:extLst>
            </p:cNvPr>
            <p:cNvSpPr/>
            <p:nvPr/>
          </p:nvSpPr>
          <p:spPr bwMode="auto">
            <a:xfrm>
              <a:off x="533400" y="4063993"/>
              <a:ext cx="5313556" cy="17860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897A0-EC2C-0C4C-B72A-69CC1979DB24}"/>
                </a:ext>
              </a:extLst>
            </p:cNvPr>
            <p:cNvSpPr/>
            <p:nvPr/>
          </p:nvSpPr>
          <p:spPr bwMode="auto">
            <a:xfrm>
              <a:off x="914400" y="3464477"/>
              <a:ext cx="3962400" cy="2947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5B0510C4-9396-FF4E-AEAD-06931E8AE3BF}"/>
                </a:ext>
              </a:extLst>
            </p:cNvPr>
            <p:cNvSpPr/>
            <p:nvPr/>
          </p:nvSpPr>
          <p:spPr>
            <a:xfrm>
              <a:off x="5070809" y="990601"/>
              <a:ext cx="2853991" cy="838200"/>
            </a:xfrm>
            <a:prstGeom prst="wedgeRoundRectCallout">
              <a:avLst>
                <a:gd name="adj1" fmla="val -82689"/>
                <a:gd name="adj2" fmla="val 35165"/>
                <a:gd name="adj3" fmla="val 16667"/>
              </a:avLst>
            </a:prstGeom>
            <a:solidFill>
              <a:srgbClr val="FBF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marL="185738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C program, typical 2D array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peek into a real machine language</a:t>
            </a:r>
            <a:endParaRPr lang="en-US" dirty="0">
              <a:latin typeface="+mj-lt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EE9F6-82A5-CF41-8D4D-B6825CB5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1"/>
            <a:ext cx="4419600" cy="49969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7F699A5-D64D-5A4C-8564-2AE2B199B53A}"/>
              </a:ext>
            </a:extLst>
          </p:cNvPr>
          <p:cNvGrpSpPr/>
          <p:nvPr/>
        </p:nvGrpSpPr>
        <p:grpSpPr>
          <a:xfrm>
            <a:off x="593558" y="2799588"/>
            <a:ext cx="8169442" cy="3657600"/>
            <a:chOff x="593558" y="2799588"/>
            <a:chExt cx="8169442" cy="3657600"/>
          </a:xfrm>
        </p:grpSpPr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065CEB9F-CE09-3B4A-ACAF-E995CE27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799588"/>
              <a:ext cx="3810000" cy="2229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185738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800" dirty="0">
                  <a:latin typeface="Times New Roman"/>
                  <a:cs typeface="Times New Roman"/>
                </a:rPr>
                <a:t>Shows the compiled code generated by a C compiler:</a:t>
              </a:r>
            </a:p>
            <a:p>
              <a:pPr marL="185738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1: RAM address (in </a:t>
              </a:r>
              <a:r>
                <a:rPr lang="en-US" sz="1400" dirty="0" err="1">
                  <a:latin typeface="Times New Roman"/>
                  <a:cs typeface="Times New Roman"/>
                </a:rPr>
                <a:t>hexa</a:t>
              </a:r>
              <a:r>
                <a:rPr lang="en-US" sz="1400" dirty="0">
                  <a:latin typeface="Times New Roman"/>
                  <a:cs typeface="Times New Roman"/>
                </a:rPr>
                <a:t>)</a:t>
              </a:r>
            </a:p>
            <a:p>
              <a:pPr marL="185738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2: Binary instructions (32-bit, in </a:t>
              </a:r>
              <a:r>
                <a:rPr lang="en-US" sz="1400" dirty="0" err="1">
                  <a:latin typeface="Times New Roman"/>
                  <a:cs typeface="Times New Roman"/>
                </a:rPr>
                <a:t>hexa</a:t>
              </a:r>
              <a:r>
                <a:rPr lang="en-US" sz="1400" dirty="0">
                  <a:latin typeface="Times New Roman"/>
                  <a:cs typeface="Times New Roman"/>
                </a:rPr>
                <a:t>)</a:t>
              </a:r>
            </a:p>
            <a:p>
              <a:pPr marL="185738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latin typeface="Times New Roman"/>
                  <a:cs typeface="Times New Roman"/>
                </a:rPr>
                <a:t>3: Symbolic instructions</a:t>
              </a:r>
              <a:br>
                <a:rPr lang="en-US" sz="1400" dirty="0">
                  <a:latin typeface="Times New Roman"/>
                  <a:cs typeface="Times New Roman"/>
                </a:rPr>
              </a:br>
              <a:r>
                <a:rPr lang="en-US" sz="1400" dirty="0">
                  <a:latin typeface="Times New Roman"/>
                  <a:cs typeface="Times New Roman"/>
                </a:rPr>
                <a:t>         (op code, followed by parameters)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8645E1-BE04-8043-94BB-3296E6ACD267}"/>
                </a:ext>
              </a:extLst>
            </p:cNvPr>
            <p:cNvSpPr/>
            <p:nvPr/>
          </p:nvSpPr>
          <p:spPr>
            <a:xfrm>
              <a:off x="593558" y="5803549"/>
              <a:ext cx="304800" cy="255939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9E31AC-6FE8-0F4E-A15A-260BF40D0E9C}"/>
                </a:ext>
              </a:extLst>
            </p:cNvPr>
            <p:cNvSpPr/>
            <p:nvPr/>
          </p:nvSpPr>
          <p:spPr>
            <a:xfrm>
              <a:off x="1143000" y="5828419"/>
              <a:ext cx="304800" cy="255939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0ABCF1-8291-8645-955E-6AB936B75789}"/>
                </a:ext>
              </a:extLst>
            </p:cNvPr>
            <p:cNvSpPr/>
            <p:nvPr/>
          </p:nvSpPr>
          <p:spPr>
            <a:xfrm>
              <a:off x="3505200" y="6201249"/>
              <a:ext cx="304800" cy="255939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A40F2325-8B9B-FA4E-9C4A-5E3384A93CF8}"/>
                </a:ext>
              </a:extLst>
            </p:cNvPr>
            <p:cNvSpPr/>
            <p:nvPr/>
          </p:nvSpPr>
          <p:spPr bwMode="auto">
            <a:xfrm rot="5400000">
              <a:off x="3482006" y="4960941"/>
              <a:ext cx="255938" cy="2038350"/>
            </a:xfrm>
            <a:prstGeom prst="rightBrace">
              <a:avLst>
                <a:gd name="adj1" fmla="val 3132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ADE79E2-4E38-964E-9522-0BCD01014AEE}"/>
              </a:ext>
            </a:extLst>
          </p:cNvPr>
          <p:cNvSpPr/>
          <p:nvPr/>
        </p:nvSpPr>
        <p:spPr>
          <a:xfrm>
            <a:off x="5070809" y="990601"/>
            <a:ext cx="3574382" cy="838200"/>
          </a:xfrm>
          <a:prstGeom prst="wedgeRoundRectCallout">
            <a:avLst>
              <a:gd name="adj1" fmla="val -68195"/>
              <a:gd name="adj2" fmla="val 111788"/>
              <a:gd name="adj3" fmla="val 16667"/>
            </a:avLst>
          </a:prstGeom>
          <a:solidFill>
            <a:srgbClr val="FBF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18573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dirty="0" err="1">
                <a:solidFill>
                  <a:schemeClr val="tx1"/>
                </a:solidFill>
                <a:latin typeface="Times New Roman"/>
                <a:cs typeface="Times New Roman"/>
              </a:rPr>
              <a:t>Tranlsated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to RISCV, a 47-instruction set, used in many modern CPUs</a:t>
            </a:r>
          </a:p>
        </p:txBody>
      </p:sp>
    </p:spTree>
    <p:extLst>
      <p:ext uri="{BB962C8B-B14F-4D97-AF65-F5344CB8AC3E}">
        <p14:creationId xmlns:p14="http://schemas.microsoft.com/office/powerpoint/2010/main" val="7276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51010-89D6-F6A3-F0EC-62B6ECF26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>
            <a:extLst>
              <a:ext uri="{FF2B5EF4-FFF2-40B4-BE49-F238E27FC236}">
                <a16:creationId xmlns:a16="http://schemas.microsoft.com/office/drawing/2014/main" id="{082A920A-8AE2-265F-9074-1A2D7B24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5">
            <a:extLst>
              <a:ext uri="{FF2B5EF4-FFF2-40B4-BE49-F238E27FC236}">
                <a16:creationId xmlns:a16="http://schemas.microsoft.com/office/drawing/2014/main" id="{EC9A240E-B7A2-AC8B-9CB4-9DCFC8DE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dirty="0">
                <a:cs typeface="+mn-cs"/>
              </a:rPr>
              <a:t>Introduction to Computer Science</a:t>
            </a:r>
          </a:p>
          <a:p>
            <a:pPr algn="l">
              <a:defRPr/>
            </a:pPr>
            <a:r>
              <a:rPr lang="en-US" sz="1400" dirty="0">
                <a:cs typeface="+mn-cs"/>
              </a:rPr>
              <a:t>Shimon Schocken</a:t>
            </a:r>
          </a:p>
          <a:p>
            <a:pPr algn="l">
              <a:defRPr/>
            </a:pPr>
            <a:r>
              <a:rPr lang="en-US" sz="1400" dirty="0">
                <a:cs typeface="+mn-cs"/>
              </a:rPr>
              <a:t>IDC Herzliya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616507C8-7598-416A-CB62-A552B7A4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39900"/>
            <a:ext cx="32940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7-</a:t>
            </a:r>
            <a:r>
              <a:rPr lang="he-IL" sz="2000" dirty="0">
                <a:solidFill>
                  <a:srgbClr val="737373"/>
                </a:solidFill>
                <a:latin typeface="Times New Roman"/>
                <a:cs typeface="Times New Roman"/>
              </a:rPr>
              <a:t>2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100" name="TextBox 1">
            <a:extLst>
              <a:ext uri="{FF2B5EF4-FFF2-40B4-BE49-F238E27FC236}">
                <a16:creationId xmlns:a16="http://schemas.microsoft.com/office/drawing/2014/main" id="{433656CE-86D2-4122-9FF6-F32CDAA71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175" y="2305956"/>
            <a:ext cx="4379913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800" dirty="0"/>
              <a:t>Computer Fundamentals</a:t>
            </a:r>
          </a:p>
          <a:p>
            <a:pPr>
              <a:spcBef>
                <a:spcPts val="1200"/>
              </a:spcBef>
            </a:pPr>
            <a:r>
              <a:rPr lang="en-US" dirty="0"/>
              <a:t>Part I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F16625C7-2841-97B1-CEAC-3804C9F4F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" r="4485" b="19617"/>
          <a:stretch>
            <a:fillRect/>
          </a:stretch>
        </p:blipFill>
        <p:spPr bwMode="auto">
          <a:xfrm>
            <a:off x="2637631" y="3581400"/>
            <a:ext cx="41148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1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Data bus</a:t>
            </a:r>
            <a:endParaRPr lang="en-US" sz="1600" dirty="0">
              <a:latin typeface="+mj-lt"/>
              <a:cs typeface="+mj-cs"/>
            </a:endParaRPr>
          </a:p>
        </p:txBody>
      </p:sp>
      <p:pic>
        <p:nvPicPr>
          <p:cNvPr id="1090563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3542" r="27344" b="25000"/>
          <a:stretch>
            <a:fillRect/>
          </a:stretch>
        </p:blipFill>
        <p:spPr bwMode="auto">
          <a:xfrm>
            <a:off x="152400" y="762000"/>
            <a:ext cx="88392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563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90565" name="AutoShape 5"/>
          <p:cNvSpPr>
            <a:spLocks noChangeArrowheads="1"/>
          </p:cNvSpPr>
          <p:nvPr/>
        </p:nvSpPr>
        <p:spPr bwMode="auto">
          <a:xfrm>
            <a:off x="1905000" y="3505200"/>
            <a:ext cx="1600200" cy="762000"/>
          </a:xfrm>
          <a:prstGeom prst="leftArrow">
            <a:avLst>
              <a:gd name="adj1" fmla="val 50000"/>
              <a:gd name="adj2" fmla="val 60000"/>
            </a:avLst>
          </a:prstGeom>
          <a:solidFill>
            <a:srgbClr val="D7AC3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cs typeface="+mn-cs"/>
              </a:rPr>
              <a:t>write </a:t>
            </a:r>
            <a:r>
              <a:rPr lang="en-US" sz="1200" dirty="0">
                <a:cs typeface="+mn-cs"/>
              </a:rPr>
              <a:t>to output</a:t>
            </a:r>
          </a:p>
        </p:txBody>
      </p:sp>
      <p:sp>
        <p:nvSpPr>
          <p:cNvPr id="1090567" name="AutoShape 7"/>
          <p:cNvSpPr>
            <a:spLocks noChangeArrowheads="1"/>
          </p:cNvSpPr>
          <p:nvPr/>
        </p:nvSpPr>
        <p:spPr bwMode="auto">
          <a:xfrm>
            <a:off x="1981200" y="2895600"/>
            <a:ext cx="1524000" cy="685800"/>
          </a:xfrm>
          <a:prstGeom prst="rightArrow">
            <a:avLst>
              <a:gd name="adj1" fmla="val 50000"/>
              <a:gd name="adj2" fmla="val 63889"/>
            </a:avLst>
          </a:prstGeom>
          <a:solidFill>
            <a:srgbClr val="D7AC3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cs typeface="+mn-cs"/>
              </a:rPr>
              <a:t>read </a:t>
            </a:r>
            <a:r>
              <a:rPr lang="en-US" sz="1200" dirty="0">
                <a:cs typeface="+mn-cs"/>
              </a:rPr>
              <a:t>from input</a:t>
            </a:r>
          </a:p>
        </p:txBody>
      </p:sp>
      <p:sp>
        <p:nvSpPr>
          <p:cNvPr id="1090580" name="AutoShape 20"/>
          <p:cNvSpPr>
            <a:spLocks noChangeArrowheads="1"/>
          </p:cNvSpPr>
          <p:nvPr/>
        </p:nvSpPr>
        <p:spPr bwMode="auto">
          <a:xfrm>
            <a:off x="4876800" y="3581400"/>
            <a:ext cx="1524000" cy="685800"/>
          </a:xfrm>
          <a:prstGeom prst="rightArrow">
            <a:avLst>
              <a:gd name="adj1" fmla="val 50000"/>
              <a:gd name="adj2" fmla="val 63889"/>
            </a:avLst>
          </a:prstGeom>
          <a:solidFill>
            <a:srgbClr val="D7AC3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cs typeface="+mn-cs"/>
              </a:rPr>
              <a:t>store</a:t>
            </a:r>
            <a:r>
              <a:rPr lang="en-US" sz="1200" dirty="0">
                <a:cs typeface="+mn-cs"/>
              </a:rPr>
              <a:t> to memory</a:t>
            </a:r>
          </a:p>
        </p:txBody>
      </p:sp>
      <p:sp>
        <p:nvSpPr>
          <p:cNvPr id="1090581" name="AutoShape 21"/>
          <p:cNvSpPr>
            <a:spLocks noChangeArrowheads="1"/>
          </p:cNvSpPr>
          <p:nvPr/>
        </p:nvSpPr>
        <p:spPr bwMode="auto">
          <a:xfrm>
            <a:off x="4800600" y="2895600"/>
            <a:ext cx="1524000" cy="762000"/>
          </a:xfrm>
          <a:prstGeom prst="leftArrow">
            <a:avLst>
              <a:gd name="adj1" fmla="val 50000"/>
              <a:gd name="adj2" fmla="val 60000"/>
            </a:avLst>
          </a:prstGeom>
          <a:solidFill>
            <a:srgbClr val="D7AC3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36000" anchor="ctr"/>
          <a:lstStyle/>
          <a:p>
            <a:pPr algn="r">
              <a:defRPr/>
            </a:pPr>
            <a:r>
              <a:rPr lang="en-US" sz="1600" dirty="0">
                <a:cs typeface="+mn-cs"/>
              </a:rPr>
              <a:t>        load</a:t>
            </a:r>
            <a:r>
              <a:rPr lang="en-US" sz="1800" dirty="0">
                <a:cs typeface="+mn-cs"/>
              </a:rPr>
              <a:t> </a:t>
            </a:r>
            <a:r>
              <a:rPr lang="en-US" sz="1200" dirty="0">
                <a:cs typeface="+mn-cs"/>
              </a:rPr>
              <a:t>from memory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229600" y="5334000"/>
            <a:ext cx="533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3600" rIns="180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29600" y="5562600"/>
            <a:ext cx="533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3600" rIns="180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5" grpId="0" animBg="1"/>
      <p:bldP spid="1090567" grpId="0" animBg="1"/>
      <p:bldP spid="1090580" grpId="0" animBg="1"/>
      <p:bldP spid="10905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Instruction set</a:t>
            </a:r>
            <a:endParaRPr lang="en-US" sz="1600" dirty="0">
              <a:latin typeface="Lucida Console" charset="0"/>
              <a:cs typeface="+mj-cs"/>
            </a:endParaRPr>
          </a:p>
        </p:txBody>
      </p:sp>
      <p:pic>
        <p:nvPicPr>
          <p:cNvPr id="1088517" name="Picture 5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3542" r="27344" b="25000"/>
          <a:stretch>
            <a:fillRect/>
          </a:stretch>
        </p:blipFill>
        <p:spPr bwMode="auto">
          <a:xfrm>
            <a:off x="228600" y="838200"/>
            <a:ext cx="5410200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563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6" descr="Bouque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0031" r="56692" b="67959"/>
          <a:stretch/>
        </p:blipFill>
        <p:spPr bwMode="auto">
          <a:xfrm>
            <a:off x="1981200" y="1295400"/>
            <a:ext cx="137953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563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CEAFD79-4748-2C47-B523-F6C61E5BD0BF}"/>
              </a:ext>
            </a:extLst>
          </p:cNvPr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D69D4287-802C-9A4F-A36E-EE4101F62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mic Sans MS" charset="0"/>
                  <a:cs typeface="+mn-cs"/>
                </a:rPr>
                <a:t>   </a:t>
              </a:r>
              <a:r>
                <a:rPr lang="en-US" sz="1200" dirty="0">
                  <a:latin typeface="Times New Roman"/>
                  <a:cs typeface="Times New Roman"/>
                </a:rPr>
                <a:t>symbolic     numeric   semantics</a:t>
              </a:r>
            </a:p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syntax         syntax      (meaning)</a:t>
              </a: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03C2F940-DD9D-1C4C-9CC8-FA87C8FD3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read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input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write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</a:t>
              </a:r>
            </a:p>
          </p:txBody>
        </p:sp>
      </p:grpSp>
      <p:sp>
        <p:nvSpPr>
          <p:cNvPr id="21" name="Rectangle 10">
            <a:extLst>
              <a:ext uri="{FF2B5EF4-FFF2-40B4-BE49-F238E27FC236}">
                <a16:creationId xmlns:a16="http://schemas.microsoft.com/office/drawing/2014/main" id="{68E78848-57E7-BE43-8B14-656CAE32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64609AB-BA19-304F-A3D7-44156B97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Read operation</a:t>
            </a:r>
            <a:endParaRPr lang="en-US" sz="1600" dirty="0">
              <a:latin typeface="Lucida Console" charset="0"/>
              <a:cs typeface="+mj-cs"/>
            </a:endParaRPr>
          </a:p>
        </p:txBody>
      </p:sp>
      <p:pic>
        <p:nvPicPr>
          <p:cNvPr id="1088517" name="Picture 5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3542" r="27344" b="25000"/>
          <a:stretch>
            <a:fillRect/>
          </a:stretch>
        </p:blipFill>
        <p:spPr bwMode="auto">
          <a:xfrm>
            <a:off x="228600" y="838200"/>
            <a:ext cx="5410200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563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6" descr="Bouque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0031" r="56692" b="67959"/>
          <a:stretch/>
        </p:blipFill>
        <p:spPr bwMode="auto">
          <a:xfrm>
            <a:off x="1981200" y="1295400"/>
            <a:ext cx="137953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563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0" y="2590800"/>
            <a:ext cx="5105400" cy="3962400"/>
            <a:chOff x="3810000" y="2590800"/>
            <a:chExt cx="5105400" cy="3962400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5638800" y="2590800"/>
              <a:ext cx="3276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Comic Sans MS" charset="0"/>
                  <a:cs typeface="+mn-cs"/>
                </a:rPr>
                <a:t>   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following execution: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88527" name="Picture 15" descr="Bouqu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" t="13542" r="27344" b="25000"/>
            <a:stretch>
              <a:fillRect/>
            </a:stretch>
          </p:blipFill>
          <p:spPr bwMode="auto">
            <a:xfrm>
              <a:off x="3810000" y="2855913"/>
              <a:ext cx="4953000" cy="3697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l="1563" t="13542" r="27344" b="2500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88536" name="Oval 24"/>
            <p:cNvSpPr>
              <a:spLocks noChangeArrowheads="1"/>
            </p:cNvSpPr>
            <p:nvPr/>
          </p:nvSpPr>
          <p:spPr bwMode="auto">
            <a:xfrm>
              <a:off x="5486400" y="4267200"/>
              <a:ext cx="1219200" cy="762000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88542" name="Oval 30"/>
            <p:cNvSpPr>
              <a:spLocks noChangeArrowheads="1"/>
            </p:cNvSpPr>
            <p:nvPr/>
          </p:nvSpPr>
          <p:spPr bwMode="auto">
            <a:xfrm>
              <a:off x="3810000" y="3429000"/>
              <a:ext cx="1219200" cy="762000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28800" y="1371600"/>
            <a:ext cx="1676400" cy="990600"/>
            <a:chOff x="1828800" y="1371600"/>
            <a:chExt cx="1676400" cy="990601"/>
          </a:xfrm>
        </p:grpSpPr>
        <p:sp>
          <p:nvSpPr>
            <p:cNvPr id="1088537" name="Rectangle 25"/>
            <p:cNvSpPr>
              <a:spLocks noChangeArrowheads="1"/>
            </p:cNvSpPr>
            <p:nvPr/>
          </p:nvSpPr>
          <p:spPr bwMode="auto">
            <a:xfrm>
              <a:off x="2133600" y="1981201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read</a:t>
              </a:r>
            </a:p>
          </p:txBody>
        </p:sp>
        <p:sp>
          <p:nvSpPr>
            <p:cNvPr id="18" name="Oval 30"/>
            <p:cNvSpPr>
              <a:spLocks noChangeArrowheads="1"/>
            </p:cNvSpPr>
            <p:nvPr/>
          </p:nvSpPr>
          <p:spPr bwMode="auto">
            <a:xfrm>
              <a:off x="1828800" y="1371600"/>
              <a:ext cx="1676400" cy="99060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EAFD79-4748-2C47-B523-F6C61E5BD0BF}"/>
              </a:ext>
            </a:extLst>
          </p:cNvPr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D69D4287-802C-9A4F-A36E-EE4101F62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mic Sans MS" charset="0"/>
                  <a:cs typeface="+mn-cs"/>
                </a:rPr>
                <a:t>   </a:t>
              </a:r>
              <a:r>
                <a:rPr lang="en-US" sz="1200" dirty="0">
                  <a:latin typeface="Times New Roman"/>
                  <a:cs typeface="Times New Roman"/>
                </a:rPr>
                <a:t>symbolic     numeric   semantics</a:t>
              </a:r>
            </a:p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syntax         syntax      (meaning)</a:t>
              </a: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03C2F940-DD9D-1C4C-9CC8-FA87C8FD3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read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input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write   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900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output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</a:t>
              </a:r>
            </a:p>
          </p:txBody>
        </p:sp>
      </p:grpSp>
      <p:sp>
        <p:nvSpPr>
          <p:cNvPr id="21" name="Rectangle 10">
            <a:extLst>
              <a:ext uri="{FF2B5EF4-FFF2-40B4-BE49-F238E27FC236}">
                <a16:creationId xmlns:a16="http://schemas.microsoft.com/office/drawing/2014/main" id="{68E78848-57E7-BE43-8B14-656CAE32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64609AB-BA19-304F-A3D7-44156B97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0FB3B30-0305-3741-950E-B6D63222E618}"/>
              </a:ext>
            </a:extLst>
          </p:cNvPr>
          <p:cNvSpPr/>
          <p:nvPr/>
        </p:nvSpPr>
        <p:spPr bwMode="auto">
          <a:xfrm>
            <a:off x="8001000" y="671082"/>
            <a:ext cx="457200" cy="259334"/>
          </a:xfrm>
          <a:prstGeom prst="leftArrow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Write operation</a:t>
            </a:r>
          </a:p>
        </p:txBody>
      </p:sp>
      <p:pic>
        <p:nvPicPr>
          <p:cNvPr id="1092614" name="Picture 6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3542" r="27344" b="25000"/>
          <a:stretch>
            <a:fillRect/>
          </a:stretch>
        </p:blipFill>
        <p:spPr bwMode="auto">
          <a:xfrm>
            <a:off x="152400" y="762000"/>
            <a:ext cx="5410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563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8" descr="Bouque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7" t="19611" r="56534" b="68476"/>
          <a:stretch/>
        </p:blipFill>
        <p:spPr bwMode="auto">
          <a:xfrm>
            <a:off x="2057400" y="1195388"/>
            <a:ext cx="129540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781" t="13542" r="27344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33800" y="2667000"/>
            <a:ext cx="5105400" cy="3962400"/>
            <a:chOff x="3733800" y="2667000"/>
            <a:chExt cx="5105400" cy="3962400"/>
          </a:xfrm>
        </p:grpSpPr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562600" y="2667000"/>
              <a:ext cx="3276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dirty="0">
                  <a:latin typeface="Comic Sans MS" charset="0"/>
                  <a:cs typeface="+mn-cs"/>
                </a:rPr>
                <a:t>   </a:t>
              </a:r>
              <a:r>
                <a:rPr lang="en-US" sz="1800" dirty="0">
                  <a:latin typeface="Times New Roman"/>
                  <a:cs typeface="Times New Roman"/>
                </a:rPr>
                <a:t>following execution: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pic>
          <p:nvPicPr>
            <p:cNvPr id="1092616" name="Picture 8" descr="Bouqu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13542" r="27344" b="25000"/>
            <a:stretch>
              <a:fillRect/>
            </a:stretch>
          </p:blipFill>
          <p:spPr bwMode="auto">
            <a:xfrm>
              <a:off x="3733800" y="2932113"/>
              <a:ext cx="4953000" cy="3697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l="781" t="13542" r="27344" b="25000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92625" name="Oval 17"/>
            <p:cNvSpPr>
              <a:spLocks noChangeArrowheads="1"/>
            </p:cNvSpPr>
            <p:nvPr/>
          </p:nvSpPr>
          <p:spPr bwMode="auto">
            <a:xfrm>
              <a:off x="3810000" y="4724400"/>
              <a:ext cx="1219200" cy="1066800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828800" y="1295400"/>
            <a:ext cx="1676400" cy="990600"/>
            <a:chOff x="1828800" y="1295400"/>
            <a:chExt cx="1676400" cy="990601"/>
          </a:xfrm>
        </p:grpSpPr>
        <p:sp>
          <p:nvSpPr>
            <p:cNvPr id="1092626" name="Rectangle 18"/>
            <p:cNvSpPr>
              <a:spLocks noChangeArrowheads="1"/>
            </p:cNvSpPr>
            <p:nvPr/>
          </p:nvSpPr>
          <p:spPr bwMode="auto">
            <a:xfrm>
              <a:off x="2133600" y="1905001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write</a:t>
              </a:r>
            </a:p>
          </p:txBody>
        </p:sp>
        <p:sp>
          <p:nvSpPr>
            <p:cNvPr id="18" name="Oval 30"/>
            <p:cNvSpPr>
              <a:spLocks noChangeArrowheads="1"/>
            </p:cNvSpPr>
            <p:nvPr/>
          </p:nvSpPr>
          <p:spPr bwMode="auto">
            <a:xfrm>
              <a:off x="1828800" y="1295400"/>
              <a:ext cx="1676400" cy="99060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B8B83-EBEF-744C-9D85-50F643647457}"/>
              </a:ext>
            </a:extLst>
          </p:cNvPr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1E6C9B4E-0487-9240-96D1-3F7E78866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mic Sans MS" charset="0"/>
                  <a:cs typeface="+mn-cs"/>
                </a:rPr>
                <a:t>   </a:t>
              </a:r>
              <a:r>
                <a:rPr lang="en-US" sz="1200" dirty="0">
                  <a:latin typeface="Times New Roman"/>
                  <a:cs typeface="Times New Roman"/>
                </a:rPr>
                <a:t>symbolic     numeric   semantics</a:t>
              </a:r>
            </a:p>
            <a:p>
              <a:pPr algn="l">
                <a:lnSpc>
                  <a:spcPts val="1340"/>
                </a:lnSpc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Times New Roman"/>
                  <a:cs typeface="Times New Roman"/>
                </a:rPr>
                <a:t>    syntax         syntax      (meaning)</a:t>
              </a: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0981CDE6-69A5-5044-810E-A279924A6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08000" tIns="0" rIns="0" bIns="0" anchor="ctr" anchorCtr="0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read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input</a:t>
              </a:r>
            </a:p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write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900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</a:t>
              </a:r>
            </a:p>
          </p:txBody>
        </p:sp>
      </p:grpSp>
      <p:sp>
        <p:nvSpPr>
          <p:cNvPr id="24" name="Rectangle 10">
            <a:extLst>
              <a:ext uri="{FF2B5EF4-FFF2-40B4-BE49-F238E27FC236}">
                <a16:creationId xmlns:a16="http://schemas.microsoft.com/office/drawing/2014/main" id="{59FB009F-9FE0-A84A-B6B8-4B1A50A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xx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1CE6048-9F21-0B48-A722-3ABADCD2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 anchorCtr="0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24C34021-06D3-6D49-B052-7DC0848BE6DA}"/>
              </a:ext>
            </a:extLst>
          </p:cNvPr>
          <p:cNvSpPr/>
          <p:nvPr/>
        </p:nvSpPr>
        <p:spPr bwMode="auto">
          <a:xfrm>
            <a:off x="8077200" y="926673"/>
            <a:ext cx="457200" cy="259334"/>
          </a:xfrm>
          <a:prstGeom prst="leftArrow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6405</TotalTime>
  <Pages>24</Pages>
  <Words>3761</Words>
  <Application>Microsoft Macintosh PowerPoint</Application>
  <PresentationFormat>Letter Paper (8.5x11 in)</PresentationFormat>
  <Paragraphs>1154</Paragraphs>
  <Slides>54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Comic Sans MS</vt:lpstr>
      <vt:lpstr>Consolas</vt:lpstr>
      <vt:lpstr>Lucida Console</vt:lpstr>
      <vt:lpstr>Times New Roman</vt:lpstr>
      <vt:lpstr>Wingdings</vt:lpstr>
      <vt:lpstr>sidebarb</vt:lpstr>
      <vt:lpstr>Clip</vt:lpstr>
      <vt:lpstr>VISIO</vt:lpstr>
      <vt:lpstr>PowerPoint Presentation</vt:lpstr>
      <vt:lpstr>Overview</vt:lpstr>
      <vt:lpstr>Lecture plan</vt:lpstr>
      <vt:lpstr>Vic: a simple computer architecture (www1.idc.ac.il/vic) </vt:lpstr>
      <vt:lpstr>Vic: a simple computer architecture (www1.idc.ac.il/vic) </vt:lpstr>
      <vt:lpstr>Data bus</vt:lpstr>
      <vt:lpstr>Instruction set</vt:lpstr>
      <vt:lpstr>Read operation</vt:lpstr>
      <vt:lpstr>Write operation</vt:lpstr>
      <vt:lpstr>Load operation</vt:lpstr>
      <vt:lpstr>Store operation</vt:lpstr>
      <vt:lpstr>Add operation</vt:lpstr>
      <vt:lpstr>Subtract operation</vt:lpstr>
      <vt:lpstr>Lecture plan</vt:lpstr>
      <vt:lpstr>Low-level programming</vt:lpstr>
      <vt:lpstr>Low-level programming</vt:lpstr>
      <vt:lpstr>Loading and executing a program</vt:lpstr>
      <vt:lpstr>Loading and executing a program</vt:lpstr>
      <vt:lpstr>Lecture plan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Lecture plan</vt:lpstr>
      <vt:lpstr>Fetch–execute cycle</vt:lpstr>
      <vt:lpstr>Fetch–execute cycle</vt:lpstr>
      <vt:lpstr>The Vic computer specification (recap)</vt:lpstr>
      <vt:lpstr>Lecture plan</vt:lpstr>
      <vt:lpstr>Symbolic programming</vt:lpstr>
      <vt:lpstr>Symbolic programming</vt:lpstr>
      <vt:lpstr>Symbolic programming</vt:lpstr>
      <vt:lpstr>Program translation</vt:lpstr>
      <vt:lpstr>Program translation</vt:lpstr>
      <vt:lpstr>Program translation</vt:lpstr>
      <vt:lpstr>Program translation</vt:lpstr>
      <vt:lpstr>Program translation: Vic</vt:lpstr>
      <vt:lpstr>The Vic assembler</vt:lpstr>
      <vt:lpstr>Executing the translated code</vt:lpstr>
      <vt:lpstr>Executing the translated code</vt:lpstr>
      <vt:lpstr>Lecture plan</vt:lpstr>
      <vt:lpstr>From Vic to the real thing</vt:lpstr>
      <vt:lpstr>From Vic to a real computer system: Hardware</vt:lpstr>
      <vt:lpstr>Hardware architecture</vt:lpstr>
      <vt:lpstr>Hardware architecture</vt:lpstr>
      <vt:lpstr>Hardware architecture</vt:lpstr>
      <vt:lpstr>Hardware architecture</vt:lpstr>
      <vt:lpstr>A peek into a real machine language</vt:lpstr>
      <vt:lpstr>A peek into a real machine language</vt:lpstr>
      <vt:lpstr>A peek into a real machine 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1054</cp:revision>
  <cp:lastPrinted>1999-02-19T08:49:27Z</cp:lastPrinted>
  <dcterms:created xsi:type="dcterms:W3CDTF">1995-09-10T16:19:44Z</dcterms:created>
  <dcterms:modified xsi:type="dcterms:W3CDTF">2024-09-12T09:53:05Z</dcterms:modified>
</cp:coreProperties>
</file>