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93" r:id="rId2"/>
    <p:sldId id="866" r:id="rId3"/>
    <p:sldId id="973" r:id="rId4"/>
    <p:sldId id="741" r:id="rId5"/>
    <p:sldId id="777" r:id="rId6"/>
    <p:sldId id="711" r:id="rId7"/>
    <p:sldId id="969" r:id="rId8"/>
    <p:sldId id="869" r:id="rId9"/>
    <p:sldId id="958" r:id="rId10"/>
    <p:sldId id="965" r:id="rId11"/>
    <p:sldId id="955" r:id="rId12"/>
    <p:sldId id="966" r:id="rId13"/>
    <p:sldId id="954" r:id="rId14"/>
    <p:sldId id="935" r:id="rId15"/>
    <p:sldId id="967" r:id="rId16"/>
    <p:sldId id="980" r:id="rId17"/>
    <p:sldId id="912" r:id="rId18"/>
    <p:sldId id="920" r:id="rId19"/>
    <p:sldId id="931" r:id="rId20"/>
    <p:sldId id="936" r:id="rId21"/>
    <p:sldId id="928" r:id="rId22"/>
    <p:sldId id="929" r:id="rId23"/>
    <p:sldId id="937" r:id="rId24"/>
    <p:sldId id="922" r:id="rId25"/>
    <p:sldId id="932" r:id="rId26"/>
    <p:sldId id="923" r:id="rId27"/>
    <p:sldId id="924" r:id="rId28"/>
    <p:sldId id="959" r:id="rId29"/>
    <p:sldId id="942" r:id="rId30"/>
    <p:sldId id="944" r:id="rId31"/>
    <p:sldId id="970" r:id="rId32"/>
    <p:sldId id="960" r:id="rId33"/>
    <p:sldId id="961" r:id="rId34"/>
    <p:sldId id="963" r:id="rId35"/>
    <p:sldId id="919" r:id="rId36"/>
    <p:sldId id="940" r:id="rId37"/>
    <p:sldId id="926" r:id="rId38"/>
    <p:sldId id="941" r:id="rId39"/>
    <p:sldId id="971" r:id="rId40"/>
    <p:sldId id="977" r:id="rId41"/>
    <p:sldId id="949" r:id="rId42"/>
    <p:sldId id="978" r:id="rId43"/>
    <p:sldId id="979" r:id="rId44"/>
    <p:sldId id="951" r:id="rId45"/>
    <p:sldId id="952" r:id="rId46"/>
    <p:sldId id="953" r:id="rId47"/>
    <p:sldId id="972" r:id="rId48"/>
    <p:sldId id="897" r:id="rId49"/>
    <p:sldId id="976" r:id="rId50"/>
    <p:sldId id="975" r:id="rId51"/>
    <p:sldId id="974" r:id="rId52"/>
    <p:sldId id="850" r:id="rId53"/>
    <p:sldId id="808" r:id="rId54"/>
    <p:sldId id="898" r:id="rId55"/>
    <p:sldId id="981" r:id="rId56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C0128"/>
    <a:srgbClr val="FFECA6"/>
    <a:srgbClr val="FFF4CE"/>
    <a:srgbClr val="114FFB"/>
    <a:srgbClr val="FFFFBD"/>
    <a:srgbClr val="FFDEBD"/>
    <a:srgbClr val="000066"/>
    <a:srgbClr val="FFFF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2" autoAdjust="0"/>
    <p:restoredTop sz="94824"/>
  </p:normalViewPr>
  <p:slideViewPr>
    <p:cSldViewPr>
      <p:cViewPr varScale="1">
        <p:scale>
          <a:sx n="83" d="100"/>
          <a:sy n="83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064" y="2606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 descr="Bouquet"/>
          <p:cNvSpPr txBox="1">
            <a:spLocks noChangeArrowheads="1"/>
          </p:cNvSpPr>
          <p:nvPr/>
        </p:nvSpPr>
        <p:spPr bwMode="auto">
          <a:xfrm>
            <a:off x="577850" y="9840913"/>
            <a:ext cx="592772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/>
          <a:p>
            <a:pPr algn="l">
              <a:defRPr/>
            </a:pPr>
            <a:r>
              <a:rPr lang="en-US" sz="800" b="0" dirty="0">
                <a:cs typeface="+mn-cs"/>
              </a:rPr>
              <a:t>Introduction to Computer Science</a:t>
            </a:r>
            <a:r>
              <a:rPr lang="en-US" sz="900" b="0" dirty="0">
                <a:cs typeface="+mn-cs"/>
              </a:rPr>
              <a:t> </a:t>
            </a:r>
            <a:r>
              <a:rPr lang="en-US" sz="600" b="0" dirty="0">
                <a:cs typeface="+mn-cs"/>
                <a:sym typeface="Wingdings" charset="0"/>
              </a:rPr>
              <a:t></a:t>
            </a:r>
            <a:r>
              <a:rPr lang="en-US" sz="900" b="0" dirty="0">
                <a:cs typeface="+mn-cs"/>
              </a:rPr>
              <a:t>  </a:t>
            </a:r>
            <a:r>
              <a:rPr lang="en-US" sz="800" b="0" dirty="0">
                <a:cs typeface="+mn-cs"/>
              </a:rPr>
              <a:t>IDC Herzliya</a:t>
            </a:r>
            <a:r>
              <a:rPr lang="en-US" sz="900" b="0" dirty="0">
                <a:cs typeface="+mn-cs"/>
              </a:rPr>
              <a:t>  </a:t>
            </a:r>
            <a:r>
              <a:rPr lang="en-US" sz="600" b="0" dirty="0">
                <a:cs typeface="+mn-cs"/>
                <a:sym typeface="Wingdings" charset="0"/>
              </a:rPr>
              <a:t></a:t>
            </a:r>
            <a:r>
              <a:rPr lang="en-US" sz="900" b="0" dirty="0">
                <a:cs typeface="+mn-cs"/>
              </a:rPr>
              <a:t>  </a:t>
            </a:r>
            <a:r>
              <a:rPr lang="en-US" sz="800" b="0" dirty="0">
                <a:cs typeface="+mn-cs"/>
              </a:rPr>
              <a:t>Shimon Schocken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55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44002E25-F89A-D841-8859-AEB5A6AF95D0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B3E55C54-7342-094F-B4D7-283EF4DEA30D}" type="slidenum">
              <a:rPr lang="he-IL" sz="1500" b="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b="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81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72840-7379-FD4A-B66E-C1AE4360B685}" type="slidenum">
              <a:rPr lang="he-IL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655A-6761-C04F-E169-05BBCBE9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AA554E7-CEB2-B2B0-22C9-F55ADAF30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9151A50-1AE2-955A-78AE-2CE390808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72A296D-DEE0-7288-43D7-FAA26B120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09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28A64-4B50-3BBF-D52A-2B0F1F4C6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DF3CB08-DA40-DB35-27E8-2ED8F05B3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381249B-2230-4722-08A3-6230E31C3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2756E1F-4299-FBB1-2855-A9CB59767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8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1E9F-B2DD-54F2-9ABF-5A9BDC28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F8CFFA8-F6C5-37C0-B5D6-696EE1ACD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A8A1DA0-511C-1B6C-54BF-4C667EE9F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B9923A2-E269-2ECD-176C-96FB2C6D8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0AB20-2DDD-92CB-5443-1AC9B9B3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029497E-244B-C76F-038B-4A6CAEA9D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8052F2FD-BD90-DF24-C419-F2A3B10B3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46634842-E2A8-0966-517D-CD2885B5D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71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FB0F-2ABD-D851-D53B-4B59FB15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136006F-AEB5-FC6C-61B8-0608EAD10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10B949C2-DD68-0283-6447-BFEABD843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3B434539-A608-69F3-5BA7-2FBA4A50D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647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1DB1-7E1A-FB9E-4371-8A104BCD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D51B48D-137A-C336-9194-BAF8E5EFB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F89FAEFA-FF11-3BEA-4314-70FE82495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F143D9FB-34AA-2DB9-0814-CAC3B0E81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986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8525D-1ACC-D03A-5809-19EE9DA7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263D04A-0516-2A9A-0625-822646876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CFAC5D7-5EF6-A4EA-C286-B64B45369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FCD3EF81-B316-E200-8CA0-4BB3AD486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00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99D5-D9D5-A36B-4953-49D0DDA7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D34E40-721E-5A54-387A-9861C69BC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C4A832F-0D3A-D536-A2FA-A0DB2FFA0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E073B43-9732-6C59-0F49-07C7FC347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37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FCC3-E730-4604-9229-D9DA3645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AB89A15-2276-017C-2C9D-46EB60266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D272C8F9-859E-31EF-5710-5A471B5F0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1C2F2B5-954A-C627-C2AB-5F666905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16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BB2A6-7CBE-14B4-9FCF-A02D2E8B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F3B2CD7-7317-185F-D2CC-51E771F27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E6096CC2-4BD3-D0BD-3443-40C46002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8D438C4-FF3E-BA3E-EE15-BB9E37C79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2E25-F89A-D841-8859-AEB5A6AF95D0}" type="slidenum">
              <a:rPr lang="he-IL" smtClean="0"/>
              <a:pPr>
                <a:defRPr/>
              </a:pPr>
              <a:t>2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9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42478-C60E-72A0-5497-40D2415F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711F874-368A-2AE8-F940-B5041A9C2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23D2A608-B403-3A29-CE76-C964E93B3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B938C01-F789-D75A-06CF-2214872A6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442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A11BC-2E59-A332-2F73-68E2E2F7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0E15C8A2-5216-2F90-7034-F54733084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9EFD98E1-9BD7-A89A-218C-29719B4B0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E51B07E-D6F1-BB14-E850-D4FF2AFBF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0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958D-5DA1-8E2C-D21D-48CF7C29E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970F20D-9D93-AC3A-38CD-36EB49E8D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6582A380-D5BE-46E0-4FC9-7EFDE37E43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CABB023-9715-69E6-DD92-0AC91EBB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47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F3795-1C84-D7D3-8586-200B39E0D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95D7DF7-7D32-5BD9-3C52-8DED232AC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A479098-3957-CAE0-C290-37DD54D98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613E7B1-7259-8015-4A7E-DA61D5E47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25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1B3E-4D73-115A-C376-9CC3D60C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E0981FB-4AC7-B56B-A277-9CCCBD0B5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EDE0108C-D919-8504-D699-C875F8A6C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DAAEEFF-D4D1-0E25-DB2B-3E1C18DEA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44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57FD-B81B-ECFC-4786-9354C9FB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DF7786B-B072-B790-1018-296ED366D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0F7A6B32-D9B8-3DB7-FB50-99CCE1378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BC5269A-E9A6-6857-8CC0-FB14550E0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744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EEC5-DFBF-FD21-52D5-E195671B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6A73298-881F-AE85-6C3C-862443746D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833B1EDF-5685-A68B-E48C-B5B2DCA7E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AFDF6FF1-8F6F-5815-65A3-F136DA3F2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952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06522-B6EA-F8C2-6770-0DAE12C4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78408F7-E5E7-F287-1CE8-7BD06D167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BEDF58DA-3F63-5E4F-3D64-104E5C8C5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95E7FCE0-5278-0407-B27B-AB8281C9C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054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E4DF-C193-457F-802E-A0E7C2A7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434E1C5D-63D6-E587-17DD-E719BEE6F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93E559C-8533-DACA-8836-CE66E7EA4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DD335B1B-5B74-CB42-9764-5DB9771E6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74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3F9DC-C783-E3A3-51FA-CC2456011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05DE74E-33E7-2334-779E-6E3EC7E66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8107880-7439-0A2F-FEF2-52F22132E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BA3B77B-2395-50A0-1783-FD5274D42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6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41CB-1B08-4EE9-9003-435E4260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A7F6C-0A83-7894-A8B3-5CB22F000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071AB-ADF6-B8DB-B6BF-B245D45B3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9BD31-1E64-15A0-1522-EFC05F2A6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2E25-F89A-D841-8859-AEB5A6AF95D0}" type="slidenum">
              <a:rPr lang="he-IL" smtClean="0"/>
              <a:pPr>
                <a:defRPr/>
              </a:pPr>
              <a:t>3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79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D68A-807A-5237-E820-51F8AF932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8E302E1-FCA9-8FA5-0454-D089356F7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CC2B38F-1A79-B59E-34AF-A67DF9F46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8ECED0D-2E29-9056-D757-8E2F217F2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61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E1AE1-3D94-F2A8-DB44-5F4DD34E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4DFC267-25A9-7A03-ECA6-A3C8DCA1B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1FB8CE4E-6E4D-F032-7229-552BCC3DE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FB7E5562-603D-58AF-1B79-233432E74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946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98E3D-3809-D6C7-C2AB-CA66D10B7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6D6A93D-CC58-4F12-24D6-879DDCF3E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9E764E4-85BF-F7FF-9C5B-8434A3B4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B9797A2-4A5E-ABA4-56F7-CDF880ED2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6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362D-24C9-974F-3856-065EF088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A34C439-E440-CE08-370D-A51E5EE6F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49E04877-4470-E8D8-FB18-17746938B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57AFC181-FF6E-5510-41D8-CE779C5C5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232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9103-8693-8D63-E201-C233D5FB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13DCF80-552C-5D11-B2C6-E57EA07D6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146EA9B5-C321-5D5C-EF68-02CA9A9DE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86314B93-1C3F-85B4-33EF-C2041666A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744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B7F2-9A55-AFDA-E71B-EBBA7BDB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2235D8E-2F0C-D656-38AD-9CF605042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CDCE250E-D22A-4346-31A6-895C0BE76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90577266-8392-D6D8-6DEB-84C49537E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517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743B1-D23E-716B-1CF2-507FA78D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A8B8B9C-3498-B0A6-2762-F41329BBB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6D06CC0-6CA1-D562-CD96-E173F8AB0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02582B49-E01C-8CCA-EE26-D6B178B6E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3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5EC2-6F41-CDA7-57E4-38A3BEBAD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608882B-064C-CFC7-9A6D-3DD83A511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DFE3827-3CD9-D4EE-9020-797CBBA5A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EBFDC8BC-6030-B018-3820-36F59828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113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2AA1E-0CB2-E47C-576D-217D2E74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B5BCC4A-23BC-1E4C-C82C-5AF306208D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522B25E-F86A-CFAF-A7E5-FFA1A4415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39A8DA63-9B35-D35A-CD3D-FADC08768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709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05B5-0829-C61F-B356-82A89255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C17F3A7-5E6E-13CD-4D21-CAC249D59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76F78436-F755-C95A-83EB-71586F7B4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B3468DC5-AEB4-0D6A-0617-FAA4463C5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3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0D80-1C6B-EA27-168C-3C8CCA63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0765FDD-D0B3-A779-A179-A793D917B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3BD1F3A-CFC3-0289-66EB-F47923157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164715D6-418B-E212-32B7-E1C383404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596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E0F42-0AB8-00AE-056E-6D6197C9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F91FFFF-A28F-1DFE-20A1-05580026C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54CC92DC-51E4-58A8-036C-4EE45EBCF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A6374959-98AD-1DED-44C5-3D417470F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30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C6A8-6C62-A0FE-37EF-8E4CFD61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4AD6205-3602-0534-F4EA-62AED23C4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5E7FD0A-86A0-A01B-6822-A4821FE2B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32295F4C-84E2-9590-9FD2-53464B85A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1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0A61B-6682-AFA9-1769-DFF2E31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44637CD-D356-1135-920C-7D9B1C2A4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2EEB4A1F-0C73-5D09-C989-9C93D6627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BE22DC3-A31E-33BE-4881-12FFAD9AA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709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E62F7-93D5-400B-6317-00367041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E8DF7CA-7295-F667-86AB-5DB57D594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E0BE994-3BBD-FBD7-187B-80E50C5F5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D1D1861C-D49D-7B44-1744-35B3A12B1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4934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5471B-F48A-F5C8-733B-783531F5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33467A4-C298-EC84-2B60-C302A5FB1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2C2E1ED-83DE-EE25-C82D-8CEF31740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2F3C9EF2-AFF8-246C-662A-DBD568F86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6206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BC4C-3CB8-F0B8-B801-57476D2B5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B740982-9A64-83C3-0D00-92122AD08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E1B4049F-D919-C76A-43E6-C19E82761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3FDCC55-F12B-EE52-05D5-5A7A4C4FE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160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EB78-C894-A3CE-0450-78DC521D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958A78A-DB97-C3FE-16DE-C9E2858AF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C7F53FE1-7005-561A-DD31-D4446DCEE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C0FF6DE3-F80B-716F-58F5-339BD2882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095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7B12D-7503-CEEC-1DF0-82D9F81C7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A5CF12C-4AA7-38B7-780B-F6371EFDA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FCF87E-D0C3-4946-A32F-9348E1ABEF4A}" type="slidenum">
              <a:rPr lang="he-IL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563650" name="Rectangle 2">
            <a:extLst>
              <a:ext uri="{FF2B5EF4-FFF2-40B4-BE49-F238E27FC236}">
                <a16:creationId xmlns:a16="http://schemas.microsoft.com/office/drawing/2014/main" id="{7364A70E-46E5-AE3F-0C3A-8AD187D11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3651" name="Rectangle 3">
            <a:extLst>
              <a:ext uri="{FF2B5EF4-FFF2-40B4-BE49-F238E27FC236}">
                <a16:creationId xmlns:a16="http://schemas.microsoft.com/office/drawing/2014/main" id="{931DF185-E3E1-DDB3-174B-688F0826C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307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2735-D269-BF91-EF29-FFCC248C0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5050E48-BD4F-250D-57E4-D50037C1D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729169A3-67A8-DABF-0EE8-5C45EF41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B099A730-B9B9-D332-6EA9-B3074FB5A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23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A3040D-FE2C-A540-98D6-B39EF95346B2}" type="slidenum">
              <a:rPr lang="he-IL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6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D55E-AD97-7790-B944-7AEE7A95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F542AE1-98D7-044D-D96E-452512AA7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53B455-7EF5-594A-A09B-0E9889CBC114}" type="slidenum">
              <a:rPr lang="he-IL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569794" name="Rectangle 2">
            <a:extLst>
              <a:ext uri="{FF2B5EF4-FFF2-40B4-BE49-F238E27FC236}">
                <a16:creationId xmlns:a16="http://schemas.microsoft.com/office/drawing/2014/main" id="{F960929B-5D6F-8FB5-DCBD-81D4B25E9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A95A47FD-7E8B-E8D6-C68C-08429EF98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8737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6D426-E13C-96B4-5C32-C533A16B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298A194-5045-1B05-933E-AB4130C87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53B455-7EF5-594A-A09B-0E9889CBC114}" type="slidenum">
              <a:rPr lang="he-IL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569794" name="Rectangle 2">
            <a:extLst>
              <a:ext uri="{FF2B5EF4-FFF2-40B4-BE49-F238E27FC236}">
                <a16:creationId xmlns:a16="http://schemas.microsoft.com/office/drawing/2014/main" id="{EA735637-E90A-0192-F331-1AD2C5A78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9412119C-F85E-C155-74BB-F246B1B0D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3677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146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B4DAB6-FA63-894F-A202-B244F8B924A9}" type="slidenum">
              <a:rPr lang="he-IL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56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D9BC-66E4-C13A-F432-5D6B3509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FC9E2-DD16-AE70-2FAE-25399C2D6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ECA33-5F44-0E59-BFE1-3A3BB9F66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416CD-6500-E271-7108-6ADE0A7BB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002E25-F89A-D841-8859-AEB5A6AF95D0}" type="slidenum">
              <a:rPr lang="he-IL" smtClean="0"/>
              <a:pPr>
                <a:defRPr/>
              </a:pPr>
              <a:t>54</a:t>
            </a:fld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746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46986-A595-EA62-0FBC-043E10E6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F414508-03CD-CC52-1EF3-29C6781F1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72840-7379-FD4A-B66E-C1AE4360B685}" type="slidenum">
              <a:rPr lang="he-IL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553410" name="Rectangle 2">
            <a:extLst>
              <a:ext uri="{FF2B5EF4-FFF2-40B4-BE49-F238E27FC236}">
                <a16:creationId xmlns:a16="http://schemas.microsoft.com/office/drawing/2014/main" id="{D05D2C4C-23A7-429E-7857-1EE572147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3411" name="Rectangle 3">
            <a:extLst>
              <a:ext uri="{FF2B5EF4-FFF2-40B4-BE49-F238E27FC236}">
                <a16:creationId xmlns:a16="http://schemas.microsoft.com/office/drawing/2014/main" id="{809AF0DC-9613-0535-2B9B-8D8517326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46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FCC41-E877-C745-BEF7-F3B1B51EEFCB}" type="slidenum">
              <a:rPr lang="he-IL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39DF-4FDC-038E-7587-131E07E2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7134DDC-2397-94BE-CBD1-FA83B81F3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9A49C-E6AA-E64E-9C4B-3923BC9732C9}" type="slidenum">
              <a:rPr lang="he-IL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61954" name="Rectangle 2">
            <a:extLst>
              <a:ext uri="{FF2B5EF4-FFF2-40B4-BE49-F238E27FC236}">
                <a16:creationId xmlns:a16="http://schemas.microsoft.com/office/drawing/2014/main" id="{D1E43354-48CC-234C-C0D6-08B630EAA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DBA54AB6-C57D-B23F-5416-502351E08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4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FCF87E-D0C3-4946-A32F-9348E1ABEF4A}" type="slidenum">
              <a:rPr lang="he-IL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56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12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3FEB-0841-B34C-5241-617E33F3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DCE07F9-1048-C148-E237-9CF89680A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E935A-C5D4-CB43-83FD-3577DBB74A38}" type="slidenum">
              <a:rPr lang="he-IL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F8DF8BC9-C4C8-70CB-85CB-A0BBA2601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B6EDCEF-0A5B-7DA6-74B6-F232AFB0E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5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7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9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461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7338"/>
            <a:ext cx="8763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81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1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41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1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0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38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52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63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524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CCF624B-BD66-FA5A-9EDC-0F32052374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31196"/>
            <a:ext cx="8610600" cy="17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10-1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9pPr>
    </p:titleStyle>
    <p:bodyStyle>
      <a:lvl1pPr marL="268288" indent="-268288" algn="l" rtl="0" eaLnBrk="0" fontAlgn="base" hangingPunct="0">
        <a:spcBef>
          <a:spcPct val="60000"/>
        </a:spcBef>
        <a:spcAft>
          <a:spcPct val="0"/>
        </a:spcAft>
        <a:buClrTx/>
        <a:buSzPct val="100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Tx/>
        <a:buSzPct val="75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75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.jpe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5.jpe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9.jpeg"/><Relationship Id="rId4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2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22098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Data Structures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2389" name="Rectangle 5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</a:t>
            </a:r>
            <a:r>
              <a:rPr lang="he-IL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10</a:t>
            </a: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-1</a:t>
            </a:r>
            <a:r>
              <a:rPr lang="en-US" sz="2400" b="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101" name="Picture 9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CD6AFC2F-45F9-3AE8-8D32-E69B544F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861B8-F01A-CB52-94E3-D758030AA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05AB23A1-50C3-A194-E461-714826366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Implementation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1CCBAD-ADB4-7E4E-C97F-F1FC26BB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Calls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32D0605A-76C7-31A2-A234-67359184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787" y="4649851"/>
            <a:ext cx="4677014" cy="140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185738" indent="-185738" algn="l">
              <a:spcBef>
                <a:spcPts val="600"/>
              </a:spcBef>
              <a:buClr>
                <a:srgbClr val="0066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A linked list can be constructed directly from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800" b="0" dirty="0">
                <a:latin typeface="Times New Roman"/>
                <a:cs typeface="Times New Roman"/>
              </a:rPr>
              <a:t> objects only</a:t>
            </a:r>
          </a:p>
          <a:p>
            <a:pPr marL="185738" indent="-185738" algn="l">
              <a:spcBef>
                <a:spcPts val="600"/>
              </a:spcBef>
              <a:buClr>
                <a:srgbClr val="0066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But, this style of list’s construction and processing will be messy and unsafe</a:t>
            </a:r>
          </a:p>
          <a:p>
            <a:pPr marL="185738" indent="-185738" algn="l">
              <a:spcBef>
                <a:spcPts val="600"/>
              </a:spcBef>
              <a:buClr>
                <a:srgbClr val="0066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Instead, we’ll design a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800" b="0" dirty="0">
                <a:latin typeface="Times New Roman"/>
                <a:cs typeface="Times New Roman"/>
              </a:rPr>
              <a:t> class that manages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1800" b="0" dirty="0">
                <a:latin typeface="Times New Roman"/>
                <a:cs typeface="Times New Roman"/>
              </a:rPr>
              <a:t> objects.</a:t>
            </a: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A00385F3-AA44-A640-10D5-44AAFCE4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08997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05D5AA8-9720-EEC4-2867-33C93CC7CD50}"/>
              </a:ext>
            </a:extLst>
          </p:cNvPr>
          <p:cNvGrpSpPr/>
          <p:nvPr/>
        </p:nvGrpSpPr>
        <p:grpSpPr>
          <a:xfrm>
            <a:off x="4616708" y="3227915"/>
            <a:ext cx="2497335" cy="1088891"/>
            <a:chOff x="5275065" y="3254509"/>
            <a:chExt cx="2497335" cy="1088891"/>
          </a:xfrm>
        </p:grpSpPr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A485BFE0-60A5-1F1D-FA0A-047461E31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836" y="3440742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96FD7267-3102-6F12-B0FD-0BA0DAC1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6" y="3440742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66752540-4B20-29A1-D668-C9352E1EF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8836" y="3602666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8" name="Text Box 18">
              <a:extLst>
                <a:ext uri="{FF2B5EF4-FFF2-40B4-BE49-F238E27FC236}">
                  <a16:creationId xmlns:a16="http://schemas.microsoft.com/office/drawing/2014/main" id="{C69F829D-95E1-1EC4-634A-B28439806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676" y="3440742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B6B26235-7361-4A01-F88E-DBE894A9E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476" y="3440742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F93925FE-33AD-691C-02A7-8EE0DD10C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2676" y="3602666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F25CAD45-FC77-33FE-8BB8-B7DB98F21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3445503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62" name="Text Box 19">
              <a:extLst>
                <a:ext uri="{FF2B5EF4-FFF2-40B4-BE49-F238E27FC236}">
                  <a16:creationId xmlns:a16="http://schemas.microsoft.com/office/drawing/2014/main" id="{1E3E34AF-F060-9486-DDE2-2F0DCA2E1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3445503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298367B7-92B7-DFB0-858D-C2F4E3583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000" y="3607427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4" name="Group 13">
              <a:extLst>
                <a:ext uri="{FF2B5EF4-FFF2-40B4-BE49-F238E27FC236}">
                  <a16:creationId xmlns:a16="http://schemas.microsoft.com/office/drawing/2014/main" id="{DE8B246A-A03C-FA58-D4E1-A7C6F9950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0" y="3440742"/>
              <a:ext cx="152400" cy="304800"/>
              <a:chOff x="5232" y="1584"/>
              <a:chExt cx="96" cy="192"/>
            </a:xfrm>
          </p:grpSpPr>
          <p:sp>
            <p:nvSpPr>
              <p:cNvPr id="74" name="Line 14">
                <a:extLst>
                  <a:ext uri="{FF2B5EF4-FFF2-40B4-BE49-F238E27FC236}">
                    <a16:creationId xmlns:a16="http://schemas.microsoft.com/office/drawing/2014/main" id="{DEDECFE0-2F95-C605-D6B8-BAF4838E5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5" name="Line 15">
                <a:extLst>
                  <a:ext uri="{FF2B5EF4-FFF2-40B4-BE49-F238E27FC236}">
                    <a16:creationId xmlns:a16="http://schemas.microsoft.com/office/drawing/2014/main" id="{BF3B45E0-EA7B-979C-7620-4DB62B928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Line 16">
                <a:extLst>
                  <a:ext uri="{FF2B5EF4-FFF2-40B4-BE49-F238E27FC236}">
                    <a16:creationId xmlns:a16="http://schemas.microsoft.com/office/drawing/2014/main" id="{01AE3E60-F82C-0B23-EC8C-2A17FCB29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317AD8-43D8-2575-EA41-01F7E283BC69}"/>
                </a:ext>
              </a:extLst>
            </p:cNvPr>
            <p:cNvSpPr txBox="1"/>
            <p:nvPr/>
          </p:nvSpPr>
          <p:spPr>
            <a:xfrm>
              <a:off x="6017737" y="3254509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12ADF0-C3A7-D60C-8043-D099A0F003FF}"/>
                </a:ext>
              </a:extLst>
            </p:cNvPr>
            <p:cNvSpPr txBox="1"/>
            <p:nvPr/>
          </p:nvSpPr>
          <p:spPr>
            <a:xfrm>
              <a:off x="6779737" y="3254509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C98670-A336-09B7-8214-33040A32F74D}"/>
                </a:ext>
              </a:extLst>
            </p:cNvPr>
            <p:cNvSpPr txBox="1"/>
            <p:nvPr/>
          </p:nvSpPr>
          <p:spPr>
            <a:xfrm>
              <a:off x="5275065" y="3255385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83B77D8-DD0B-3358-D601-CF26DE3B071D}"/>
                </a:ext>
              </a:extLst>
            </p:cNvPr>
            <p:cNvSpPr/>
            <p:nvPr/>
          </p:nvSpPr>
          <p:spPr bwMode="auto">
            <a:xfrm>
              <a:off x="6096000" y="4112884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69" name="Line 53">
              <a:extLst>
                <a:ext uri="{FF2B5EF4-FFF2-40B4-BE49-F238E27FC236}">
                  <a16:creationId xmlns:a16="http://schemas.microsoft.com/office/drawing/2014/main" id="{379B8343-2B7D-7DFF-17D2-14F36B87E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90533" y="3776812"/>
              <a:ext cx="215" cy="314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EBD4D207-0443-2966-CE34-6E4FEC125FD3}"/>
                </a:ext>
              </a:extLst>
            </p:cNvPr>
            <p:cNvSpPr/>
            <p:nvPr/>
          </p:nvSpPr>
          <p:spPr bwMode="auto">
            <a:xfrm>
              <a:off x="6855516" y="4111128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8C6D97C9-700F-F4AF-AA92-D84D602EB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0049" y="3775056"/>
              <a:ext cx="215" cy="314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248B1F7-33CA-2BCD-CABC-06593C5442EC}"/>
                </a:ext>
              </a:extLst>
            </p:cNvPr>
            <p:cNvSpPr/>
            <p:nvPr/>
          </p:nvSpPr>
          <p:spPr bwMode="auto">
            <a:xfrm>
              <a:off x="5311636" y="4114800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Line 53">
              <a:extLst>
                <a:ext uri="{FF2B5EF4-FFF2-40B4-BE49-F238E27FC236}">
                  <a16:creationId xmlns:a16="http://schemas.microsoft.com/office/drawing/2014/main" id="{D1B22B44-2007-FCEF-D004-854969C0A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6169" y="3778728"/>
              <a:ext cx="215" cy="314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7" name="Rectangle 2">
            <a:extLst>
              <a:ext uri="{FF2B5EF4-FFF2-40B4-BE49-F238E27FC236}">
                <a16:creationId xmlns:a16="http://schemas.microsoft.com/office/drawing/2014/main" id="{EEAA2EA5-90C3-BFF1-BA93-BD2E374A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218553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import lists.*;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Node(5, a);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Node(3, b);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47BF5-D9FD-75F0-0D16-097D6B864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5CA3D5C9-ACE0-E919-4627-41726DDF1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List class: Abstraction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3" name="Text Box 18">
            <a:extLst>
              <a:ext uri="{FF2B5EF4-FFF2-40B4-BE49-F238E27FC236}">
                <a16:creationId xmlns:a16="http://schemas.microsoft.com/office/drawing/2014/main" id="{2C6EE41B-357F-4339-D2EC-DCA411FB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351" y="480715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3DE0033A-9904-763F-60DF-C503E1340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151" y="480715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016D9D55-F21C-09A2-F3F6-7A0F71104B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8351" y="4969080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53">
            <a:extLst>
              <a:ext uri="{FF2B5EF4-FFF2-40B4-BE49-F238E27FC236}">
                <a16:creationId xmlns:a16="http://schemas.microsoft.com/office/drawing/2014/main" id="{67ADC63C-3C8B-E6A9-EEF4-B63B3903E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0151" y="495955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BE35C2D4-22CF-86F9-BD99-0A94F535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191" y="480715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634579CF-BC5A-D95C-5D3E-2C1572FF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991" y="480715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2934ADB5-0B2E-3842-19F4-3C67C386D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191" y="4969080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741DBE6C-B5F4-EB85-0433-007D8E65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515" y="481191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FFA2F5F-36C6-FEA1-EFC0-8BC548BEF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315" y="481191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B6794DC-8CC0-3E27-8A06-0D45E57F7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515" y="4973841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A657F123-8241-C671-EB47-4F6C1CF589B1}"/>
              </a:ext>
            </a:extLst>
          </p:cNvPr>
          <p:cNvGrpSpPr>
            <a:grpSpLocks/>
          </p:cNvGrpSpPr>
          <p:nvPr/>
        </p:nvGrpSpPr>
        <p:grpSpPr bwMode="auto">
          <a:xfrm>
            <a:off x="8349515" y="4807156"/>
            <a:ext cx="152400" cy="304800"/>
            <a:chOff x="5232" y="1584"/>
            <a:chExt cx="96" cy="192"/>
          </a:xfrm>
        </p:grpSpPr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9F2E92D4-B719-BA98-EC99-0CF35678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67FEF184-51E7-4161-8B8A-600FF6744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D20505F0-C8BD-A238-8068-914743545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D26C3F-4FE9-2F0E-2ED5-3AF22271ADFE}"/>
              </a:ext>
            </a:extLst>
          </p:cNvPr>
          <p:cNvSpPr/>
          <p:nvPr/>
        </p:nvSpPr>
        <p:spPr bwMode="auto">
          <a:xfrm>
            <a:off x="5290713" y="4851606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70B73-06D1-191D-D3BA-2D5FED3AD8A3}"/>
              </a:ext>
            </a:extLst>
          </p:cNvPr>
          <p:cNvSpPr txBox="1"/>
          <p:nvPr/>
        </p:nvSpPr>
        <p:spPr>
          <a:xfrm>
            <a:off x="6747252" y="462092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224A1-86C6-E64B-4D3D-5539A0DB5E97}"/>
              </a:ext>
            </a:extLst>
          </p:cNvPr>
          <p:cNvSpPr txBox="1"/>
          <p:nvPr/>
        </p:nvSpPr>
        <p:spPr>
          <a:xfrm>
            <a:off x="7509252" y="462092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8B7F89-31D7-EA83-FB70-75E280187EA3}"/>
              </a:ext>
            </a:extLst>
          </p:cNvPr>
          <p:cNvSpPr txBox="1"/>
          <p:nvPr/>
        </p:nvSpPr>
        <p:spPr>
          <a:xfrm>
            <a:off x="6004580" y="4621799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663B25B-0CFB-0658-04FD-8D3C570E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9482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import lists.*;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System.out.println(q);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7F32835-2730-283E-1E07-C33AE9E5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A3D204-9692-CC22-D09B-56FCD1F9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772" y="3322270"/>
            <a:ext cx="1138894" cy="62339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173B67-442A-719D-BAE7-FC11506F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49" y="4236392"/>
            <a:ext cx="1599457" cy="32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view: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dirty="0"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C5D35B-44E5-944D-E82F-8E1C2E4DC7CA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64910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115D-0575-0411-80FE-0C64A251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9070CBD2-8524-6571-1CAD-E1D6F0DE8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6CAA40A-D165-CAAD-4BF1-B7281548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9482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import lists.*;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System.out.println(q);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70996A-AF5B-4217-2DB6-300A7C8B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36EB37-8337-612C-5794-BA45E1AEEF06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E63CEED-0BB3-53B4-651D-9717B12C36ED}"/>
              </a:ext>
            </a:extLst>
          </p:cNvPr>
          <p:cNvSpPr/>
          <p:nvPr/>
        </p:nvSpPr>
        <p:spPr bwMode="auto">
          <a:xfrm>
            <a:off x="5168326" y="232620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6A8BF8-234C-E937-BE6D-65AED47109A3}"/>
              </a:ext>
            </a:extLst>
          </p:cNvPr>
          <p:cNvSpPr/>
          <p:nvPr/>
        </p:nvSpPr>
        <p:spPr bwMode="auto">
          <a:xfrm>
            <a:off x="76200" y="18288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2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4F4C-F3CD-3545-ABB4-94B358E84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19728D-863F-9A89-75DE-2BD96B06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9482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import lists.*;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System.out.println(q);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DCA653F3-A759-2090-A0E3-23CF4761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Menlo" panose="020B0609030804020204" pitchFamily="49" charset="0"/>
              </a:rPr>
              <a:t>   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 be discussed later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24AE9F9D-855E-5CA6-66E0-6432B941D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6E763166-7B4C-D158-5B16-27A2D28FCA0F}"/>
              </a:ext>
            </a:extLst>
          </p:cNvPr>
          <p:cNvGrpSpPr>
            <a:grpSpLocks/>
          </p:cNvGrpSpPr>
          <p:nvPr/>
        </p:nvGrpSpPr>
        <p:grpSpPr bwMode="auto">
          <a:xfrm>
            <a:off x="6116736" y="4724400"/>
            <a:ext cx="152400" cy="304800"/>
            <a:chOff x="5232" y="1584"/>
            <a:chExt cx="96" cy="192"/>
          </a:xfrm>
        </p:grpSpPr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739784FD-F911-67A2-0EA1-6F3342A35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F1B4EA15-BB57-A87F-5141-4FCB36A59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ED9F2BC9-271B-F215-A8E6-020C732E7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B55A4A31-E40B-1F28-E4C1-81AB0049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9144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ine 53">
            <a:extLst>
              <a:ext uri="{FF2B5EF4-FFF2-40B4-BE49-F238E27FC236}">
                <a16:creationId xmlns:a16="http://schemas.microsoft.com/office/drawing/2014/main" id="{CDC2B19C-59F7-DFD6-2F43-DC3F747DC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877" y="4862514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68E49-26D8-0B29-19DB-35D7B195C413}"/>
              </a:ext>
            </a:extLst>
          </p:cNvPr>
          <p:cNvSpPr/>
          <p:nvPr/>
        </p:nvSpPr>
        <p:spPr bwMode="auto">
          <a:xfrm>
            <a:off x="5234439" y="4754564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5B353DD4-8671-AC9D-4D63-8EF0D1F3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572" y="4033396"/>
            <a:ext cx="3047070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Constructing an empty list</a:t>
            </a:r>
          </a:p>
          <a:p>
            <a:pPr algn="l">
              <a:spcBef>
                <a:spcPts val="600"/>
              </a:spcBef>
              <a:defRPr/>
            </a:pP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0546B66-E98E-C501-3DC9-C6C1C1B50386}"/>
              </a:ext>
            </a:extLst>
          </p:cNvPr>
          <p:cNvSpPr/>
          <p:nvPr/>
        </p:nvSpPr>
        <p:spPr bwMode="auto">
          <a:xfrm>
            <a:off x="5168326" y="2326209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1B85DFAA-CC82-D5CF-05E8-342E9CD93142}"/>
              </a:ext>
            </a:extLst>
          </p:cNvPr>
          <p:cNvSpPr/>
          <p:nvPr/>
        </p:nvSpPr>
        <p:spPr bwMode="auto">
          <a:xfrm>
            <a:off x="76200" y="189233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2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9F35-A7E9-3E72-9AF7-BFC62022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D7044468-88A2-2B46-A365-8090C63F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956" y="855290"/>
            <a:ext cx="3243400" cy="294825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import lists.*;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/>
            <a:r>
              <a:rPr lang="en-US" sz="1050" b="0" dirty="0">
                <a:latin typeface="Menlo" panose="020B0609030804020204" pitchFamily="49" charset="0"/>
                <a:ea typeface="Monaco"/>
                <a:cs typeface="Consolas"/>
              </a:rPr>
              <a:t>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System.out.println(q);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effectLst/>
                <a:latin typeface="Consolas"/>
                <a:cs typeface="Consolas"/>
              </a:rPr>
              <a:t>   }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cs typeface="Consolas"/>
              </a:rPr>
              <a:t>   ...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Menlo" panose="020B0609030804020204" pitchFamily="49" charset="0"/>
              </a:rPr>
              <a:t>}</a:t>
            </a: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BE0936D-6370-8237-D10B-EBAD1704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Menlo" panose="020B0609030804020204" pitchFamily="49" charset="0"/>
              </a:rPr>
              <a:t>   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To be discussed later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}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CC9E7DB1-FE41-F168-D2BB-3EE47DFF1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D1AC5C-449A-90D5-AF7A-29B0D841C0D4}"/>
              </a:ext>
            </a:extLst>
          </p:cNvPr>
          <p:cNvGrpSpPr/>
          <p:nvPr/>
        </p:nvGrpSpPr>
        <p:grpSpPr>
          <a:xfrm>
            <a:off x="5234439" y="4523881"/>
            <a:ext cx="3211202" cy="505319"/>
            <a:chOff x="5234439" y="3703316"/>
            <a:chExt cx="3211202" cy="505319"/>
          </a:xfrm>
        </p:grpSpPr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55FED825-B6C5-B5B2-1B66-021D64E8E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5" name="Text Box 19">
              <a:extLst>
                <a:ext uri="{FF2B5EF4-FFF2-40B4-BE49-F238E27FC236}">
                  <a16:creationId xmlns:a16="http://schemas.microsoft.com/office/drawing/2014/main" id="{952FF924-3A96-4243-23C7-6F1AD862D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" name="Line 20">
              <a:extLst>
                <a:ext uri="{FF2B5EF4-FFF2-40B4-BE49-F238E27FC236}">
                  <a16:creationId xmlns:a16="http://schemas.microsoft.com/office/drawing/2014/main" id="{60239C3C-FF20-3CF6-709A-B429279CD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D8EEFA22-4F47-8DD5-9843-D6C73FCBD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8AB4ADB0-5340-AFD0-1C4E-36E87A4AA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27DD7BD1-222B-D444-B580-532C56A9F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C4F4D600-2C72-5B20-81C2-CD2203FC3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19B1DDE-5F6E-919D-27B9-55E131C8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46701CC9-2FC6-3174-67A3-3F02F1146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83D9245A-4915-DC5E-4316-FDCF8225A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" name="Group 13">
              <a:extLst>
                <a:ext uri="{FF2B5EF4-FFF2-40B4-BE49-F238E27FC236}">
                  <a16:creationId xmlns:a16="http://schemas.microsoft.com/office/drawing/2014/main" id="{123D599F-5611-0EB1-8876-0C48DDFB7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A19EDA22-A7EE-648A-EBFE-18EEAB567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Line 15">
                <a:extLst>
                  <a:ext uri="{FF2B5EF4-FFF2-40B4-BE49-F238E27FC236}">
                    <a16:creationId xmlns:a16="http://schemas.microsoft.com/office/drawing/2014/main" id="{73A8BC20-C6F8-F4A4-BD6D-11D8BA4EC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BCD14EB5-2FEA-4965-D2D1-5112F5763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100340-8E99-5BA3-8C51-F66ACE1AFAEB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5CC4D4-0C47-8E1A-485E-361FF2DF4D48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E2FCF6-FF10-CF3C-BF69-8C7303B8FB30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AA1F1D-FB71-1424-AD32-69CCB7249891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33" name="Text Box 56">
            <a:extLst>
              <a:ext uri="{FF2B5EF4-FFF2-40B4-BE49-F238E27FC236}">
                <a16:creationId xmlns:a16="http://schemas.microsoft.com/office/drawing/2014/main" id="{29CB408A-4241-F06D-CEAD-8FB18871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571" y="4033396"/>
            <a:ext cx="4621491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Adding elements</a:t>
            </a:r>
          </a:p>
          <a:p>
            <a:pPr algn="l">
              <a:spcBef>
                <a:spcPts val="600"/>
              </a:spcBef>
              <a:defRPr/>
            </a:pP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E2292CD-2CCA-49F4-50F0-4C0860CC0A75}"/>
              </a:ext>
            </a:extLst>
          </p:cNvPr>
          <p:cNvSpPr/>
          <p:nvPr/>
        </p:nvSpPr>
        <p:spPr bwMode="auto">
          <a:xfrm>
            <a:off x="142001" y="30480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90361DB-1F91-A39F-F431-270E36B6EDC1}"/>
              </a:ext>
            </a:extLst>
          </p:cNvPr>
          <p:cNvSpPr/>
          <p:nvPr/>
        </p:nvSpPr>
        <p:spPr bwMode="auto">
          <a:xfrm>
            <a:off x="5178975" y="2594214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9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D2740-0132-A34C-35F9-3B0FFC34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03B5C260-A550-2A59-A993-D77AD45A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FA8E950A-90A0-E653-9AAD-645A4F0D9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40B2E34-8EB3-0F41-8664-F1473B87927B}"/>
              </a:ext>
            </a:extLst>
          </p:cNvPr>
          <p:cNvSpPr/>
          <p:nvPr/>
        </p:nvSpPr>
        <p:spPr bwMode="auto">
          <a:xfrm>
            <a:off x="722587" y="32004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9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47065-FD63-ADE0-71E9-2B03E1FB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0A8795C0-E2CE-EEF0-9890-9EC4D24F4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Constructing a list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3CE8BE-C051-D592-C807-93D364D2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6AC047-442B-7794-EA3F-62E53F529172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9D9F60D-AF06-5A1B-9AF7-60C359CC43AB}"/>
              </a:ext>
            </a:extLst>
          </p:cNvPr>
          <p:cNvSpPr/>
          <p:nvPr/>
        </p:nvSpPr>
        <p:spPr bwMode="auto">
          <a:xfrm>
            <a:off x="26894" y="2484941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0CE302-8066-3B74-B091-446FC46FAA09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4" name="Text Box 18">
              <a:extLst>
                <a:ext uri="{FF2B5EF4-FFF2-40B4-BE49-F238E27FC236}">
                  <a16:creationId xmlns:a16="http://schemas.microsoft.com/office/drawing/2014/main" id="{42B38452-79C5-3CE1-E35D-E22B7FB00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5" name="Text Box 19">
              <a:extLst>
                <a:ext uri="{FF2B5EF4-FFF2-40B4-BE49-F238E27FC236}">
                  <a16:creationId xmlns:a16="http://schemas.microsoft.com/office/drawing/2014/main" id="{99E9ADEF-372D-DFF6-58BD-98CC04F23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" name="Line 20">
              <a:extLst>
                <a:ext uri="{FF2B5EF4-FFF2-40B4-BE49-F238E27FC236}">
                  <a16:creationId xmlns:a16="http://schemas.microsoft.com/office/drawing/2014/main" id="{01213BCD-32A4-EFC6-775A-B090FC8C0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0CD10AC-6A31-FC04-EA5C-577320296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BF5AB3EC-393C-5A49-8070-766451A39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FCDE9B6E-6A6C-73F5-31C4-0EF3EC40E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3D4B00BF-7857-47C8-6C78-151C78BBE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C693317B-8816-D787-EAA6-EFED1A9C6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55DC77A-6AFD-A7A0-816B-5C1DF826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140311EF-39F7-F6D3-9C14-8F203480E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17092105-1748-17F1-DAA2-883BF98F6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C5A422C0-E20B-3EFB-C145-0A66D89D7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BC6B6B1B-78DC-15F6-D441-2CB5214DB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3CD06ECB-99F6-F64F-9255-001C2A87B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C2CB6E2-9CC4-A962-A75B-C1B73BF7E0BE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CD8C88-88CC-F8D7-AD8C-66D3770D8ED5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D6976B-F308-6F5D-7907-3A0E0F485B90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8CB2A1-E2B2-04B5-50AB-C9BD56F66B3A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9059545F-6A36-A1E7-B298-A39AD3E0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171703B-0606-BA7D-1439-8CC407DC361B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1B469517-1A76-0550-61F7-28A5FB6F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2" name="Text Box 56">
            <a:extLst>
              <a:ext uri="{FF2B5EF4-FFF2-40B4-BE49-F238E27FC236}">
                <a16:creationId xmlns:a16="http://schemas.microsoft.com/office/drawing/2014/main" id="{0FC967B5-6AAC-7F56-5890-B37883B3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409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F701-526E-5B67-B3AE-F295A327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71F51B2-367E-D4A7-DB59-004456CD7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7B2A06E0-250D-8677-EE88-1C2EEF745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2B2598-4215-DB0F-4767-CF567FE48AFF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E3A387D-AF81-B82F-36B0-1A6C9D254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86E6DF7F-2EDE-B034-E442-D3B179AF5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4E19FE3-B436-0A7F-21AE-5F3D89BFA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53">
              <a:extLst>
                <a:ext uri="{FF2B5EF4-FFF2-40B4-BE49-F238E27FC236}">
                  <a16:creationId xmlns:a16="http://schemas.microsoft.com/office/drawing/2014/main" id="{2A12B80F-69E6-D108-3AB3-9DBC10178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8F0A9913-B207-1353-0EC9-DE1B804E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FC8CCD95-021F-4ECA-8AEB-91CBD540A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9F02D1D2-49B6-0899-0BE8-AC17933BD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C79F2881-6ED7-6E13-31DB-1F5282DE1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1DAB2229-3607-5E73-A377-DFE57BD98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1E4A8BDB-FF12-67C0-C22D-94A2D362D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1" name="Group 13">
              <a:extLst>
                <a:ext uri="{FF2B5EF4-FFF2-40B4-BE49-F238E27FC236}">
                  <a16:creationId xmlns:a16="http://schemas.microsoft.com/office/drawing/2014/main" id="{789A7F78-B5E5-D0B8-51B4-5AF1593EC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50" name="Line 14">
                <a:extLst>
                  <a:ext uri="{FF2B5EF4-FFF2-40B4-BE49-F238E27FC236}">
                    <a16:creationId xmlns:a16="http://schemas.microsoft.com/office/drawing/2014/main" id="{20CFE838-B7AE-584E-3DE2-0B977E863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5">
                <a:extLst>
                  <a:ext uri="{FF2B5EF4-FFF2-40B4-BE49-F238E27FC236}">
                    <a16:creationId xmlns:a16="http://schemas.microsoft.com/office/drawing/2014/main" id="{9E624BE1-7936-2C48-E075-EF55E9756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id="{B58011DF-3059-9707-ECE3-8B37AEFAF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81CD191-AD82-2AC3-DFD8-CB6737E693BE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CA8AE5-F349-EE0B-A77D-DCA38F4E4847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73388E-B64D-7CE9-290A-4C5A13485D22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C2F934-13E1-557A-C765-C8ED58BE7230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8E50B2-B075-92E3-C5CB-6D96CAA62564}"/>
              </a:ext>
            </a:extLst>
          </p:cNvPr>
          <p:cNvGrpSpPr/>
          <p:nvPr/>
        </p:nvGrpSpPr>
        <p:grpSpPr>
          <a:xfrm>
            <a:off x="121199" y="2142270"/>
            <a:ext cx="9426059" cy="1286730"/>
            <a:chOff x="121199" y="2142270"/>
            <a:chExt cx="9426059" cy="1286730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96800962-694A-7524-3EF3-189FE83B1F44}"/>
                </a:ext>
              </a:extLst>
            </p:cNvPr>
            <p:cNvSpPr/>
            <p:nvPr/>
          </p:nvSpPr>
          <p:spPr bwMode="auto">
            <a:xfrm>
              <a:off x="121199" y="3111536"/>
              <a:ext cx="457200" cy="31746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6" name="Text Box 56">
              <a:extLst>
                <a:ext uri="{FF2B5EF4-FFF2-40B4-BE49-F238E27FC236}">
                  <a16:creationId xmlns:a16="http://schemas.microsoft.com/office/drawing/2014/main" id="{0F81F513-7392-B6CC-B3CF-9D323E43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767" y="2142270"/>
              <a:ext cx="4621491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1800" b="0" u="sng" dirty="0">
                  <a:latin typeface="Times New Roman"/>
                  <a:cs typeface="Times New Roman"/>
                </a:rPr>
                <a:t>Iterating over a list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800" b="0" dirty="0">
                  <a:latin typeface="Times New Roman"/>
                  <a:cs typeface="Times New Roman"/>
                </a:rPr>
                <a:t>A common list processing operation;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800" b="0" dirty="0">
                  <a:latin typeface="Times New Roman"/>
                  <a:cs typeface="Times New Roman"/>
                </a:rPr>
                <a:t>We show it in the context of </a:t>
              </a:r>
              <a:r>
                <a:rPr lang="en-US" sz="14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toString()</a:t>
              </a:r>
              <a:r>
                <a:rPr lang="en-US" sz="1800" b="0" dirty="0">
                  <a:latin typeface="Times New Roman"/>
                  <a:cs typeface="Times New Roman"/>
                </a:rPr>
                <a:t>.</a:t>
              </a:r>
              <a:endParaRPr lang="en-US" sz="1400" b="0" dirty="0">
                <a:latin typeface="Consolas"/>
                <a:cs typeface="Consolas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447E99AA-2100-5753-E8E4-4228E281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2A91250-C148-3DF6-686B-43E07A3E7D9D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9EA6D-A97C-E60E-81E3-CB5F888CC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10" name="Picture 6" descr="Open box - Free shipping and delivery icons">
            <a:extLst>
              <a:ext uri="{FF2B5EF4-FFF2-40B4-BE49-F238E27FC236}">
                <a16:creationId xmlns:a16="http://schemas.microsoft.com/office/drawing/2014/main" id="{DFA9A5D5-9767-F917-DA41-0DAD30C8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9144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9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E8327-4168-1DE9-9733-12765D51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47D2925F-EE35-FDEE-229F-955EEE3A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0394EBF5-BD99-1F16-0EE1-B34A8161E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F9029-BF91-D6D6-1DFA-4123B966C36F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11" name="Text Box 56">
            <a:extLst>
              <a:ext uri="{FF2B5EF4-FFF2-40B4-BE49-F238E27FC236}">
                <a16:creationId xmlns:a16="http://schemas.microsoft.com/office/drawing/2014/main" id="{3CDD0089-51DB-3E70-4DD2-918905F4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A66EF5-32CF-C30E-9FCE-50F834D205EC}"/>
              </a:ext>
            </a:extLst>
          </p:cNvPr>
          <p:cNvGrpSpPr/>
          <p:nvPr/>
        </p:nvGrpSpPr>
        <p:grpSpPr>
          <a:xfrm>
            <a:off x="6059619" y="4248940"/>
            <a:ext cx="609600" cy="492774"/>
            <a:chOff x="5766792" y="3733799"/>
            <a:chExt cx="609600" cy="49277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CD58CE-B46E-4F71-F120-A185A284D225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5690A26B-42CF-53E3-AC5A-9CB74576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00DD4B-96FE-8BC1-E76B-86A1F24F0742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248940"/>
            <a:ext cx="3177039" cy="32306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56">
            <a:extLst>
              <a:ext uri="{FF2B5EF4-FFF2-40B4-BE49-F238E27FC236}">
                <a16:creationId xmlns:a16="http://schemas.microsoft.com/office/drawing/2014/main" id="{A85E567F-F6B4-816E-0393-130F9B7F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CD18F8E-A890-6198-5539-48EA9D1B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0BE0B3E-AF54-6508-8F9E-7BD6F62528DE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BD2E849-417D-BCB8-EDFD-A78A1AE6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2FD95E-01C9-FF72-6EA1-9E2FBB935DA7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50AA60E6-6FEC-D35B-546A-032D2978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72BAA87E-9E3A-4964-AE4E-EE380B813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9ADB6F4B-233C-5076-F637-40F1F4A60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1A72C424-A869-DF76-1ABF-8863B23A5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71AFE4A7-0EC3-1C12-B7FC-0C93AFEA9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8" name="Text Box 19">
              <a:extLst>
                <a:ext uri="{FF2B5EF4-FFF2-40B4-BE49-F238E27FC236}">
                  <a16:creationId xmlns:a16="http://schemas.microsoft.com/office/drawing/2014/main" id="{07DF66D2-2FD2-0ED8-5BE3-58FA5FBB2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7482696B-4C32-156C-0058-70E9D14D4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1D445C13-9995-FF05-1D99-9CDD469BB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A22BE7CA-1427-5439-A804-6872F2105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CC77F9C4-5F73-673C-F0A4-B8B5ACD01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4" name="Group 13">
              <a:extLst>
                <a:ext uri="{FF2B5EF4-FFF2-40B4-BE49-F238E27FC236}">
                  <a16:creationId xmlns:a16="http://schemas.microsoft.com/office/drawing/2014/main" id="{31A3DE73-E92A-6200-0960-E0C892460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9" name="Line 14">
                <a:extLst>
                  <a:ext uri="{FF2B5EF4-FFF2-40B4-BE49-F238E27FC236}">
                    <a16:creationId xmlns:a16="http://schemas.microsoft.com/office/drawing/2014/main" id="{B6C37392-D52F-7D11-84B3-EB9E16206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5">
                <a:extLst>
                  <a:ext uri="{FF2B5EF4-FFF2-40B4-BE49-F238E27FC236}">
                    <a16:creationId xmlns:a16="http://schemas.microsoft.com/office/drawing/2014/main" id="{E32958F5-10DE-51D5-EBBE-4E79FD2CF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4" name="Line 16">
                <a:extLst>
                  <a:ext uri="{FF2B5EF4-FFF2-40B4-BE49-F238E27FC236}">
                    <a16:creationId xmlns:a16="http://schemas.microsoft.com/office/drawing/2014/main" id="{7A65345D-0283-8B8E-0694-0D97B492C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119F0E0-5744-330F-7232-85489747EDAE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564AA7-08CA-13A1-AE38-A29C71035F46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2CFB10-C3EE-0755-3248-6B9F8218AAF7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CD4572-8C20-169A-FE0D-3D14499E24EB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5" name="Right Arrow 54">
            <a:extLst>
              <a:ext uri="{FF2B5EF4-FFF2-40B4-BE49-F238E27FC236}">
                <a16:creationId xmlns:a16="http://schemas.microsoft.com/office/drawing/2014/main" id="{9C41577B-6575-A473-C51E-8AFD1400C504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4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11699-3E0E-C08E-3E9B-60FBAB40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374D5AF8-BE54-E90C-73BC-9F6AD9F5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642E6DA2-B489-2FA2-4C4F-B0CFE4F24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EB2B04-5256-47DA-1F7E-1D40CB9720AF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A06280-615D-FECA-767A-B694AAD5486A}"/>
              </a:ext>
            </a:extLst>
          </p:cNvPr>
          <p:cNvGrpSpPr/>
          <p:nvPr/>
        </p:nvGrpSpPr>
        <p:grpSpPr>
          <a:xfrm>
            <a:off x="6059619" y="4248940"/>
            <a:ext cx="609600" cy="492774"/>
            <a:chOff x="5766792" y="3733799"/>
            <a:chExt cx="609600" cy="49277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D0CA020-8F44-B2A9-6428-D7B18A13AEAC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BD37D397-9630-ADA1-ACDF-87F85B254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Text Box 56">
            <a:extLst>
              <a:ext uri="{FF2B5EF4-FFF2-40B4-BE49-F238E27FC236}">
                <a16:creationId xmlns:a16="http://schemas.microsoft.com/office/drawing/2014/main" id="{D4FE465E-CC1A-3881-8B6A-BD3B37DFC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Box 56">
            <a:extLst>
              <a:ext uri="{FF2B5EF4-FFF2-40B4-BE49-F238E27FC236}">
                <a16:creationId xmlns:a16="http://schemas.microsoft.com/office/drawing/2014/main" id="{27C96933-B93B-2539-D89B-1AA68671F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157AA7-AB7B-38A6-E95E-A7C135B1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92120E9-CDB8-526E-3939-8C2248E4464B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E6F2C5-9D3A-2690-2DA4-26151111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595FDB-F1AA-1877-3A6F-70804617183B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4DAFC289-11BD-990E-8423-5A1F8C5B6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45B65E70-BEDA-EB86-3E44-9F0EDBD33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BC20F624-1E1D-4B66-52EE-97E70E0E0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7958A90C-36C1-D359-5FF8-E2B3CBB0B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42A842BE-F704-0576-1294-26DD9A95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2E12721C-BAC8-2550-4270-D63CDCC1A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4887B0D7-95EA-B766-4FE2-74962B617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9517F068-945E-C7FD-A6DB-1917137E3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C5A87D89-B074-108E-3B3B-A8AE2BDCB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73BA104A-B736-9638-7D41-2598E98BF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D89AE63C-2EB8-B50C-1527-1023F8CFC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7" name="Line 14">
                <a:extLst>
                  <a:ext uri="{FF2B5EF4-FFF2-40B4-BE49-F238E27FC236}">
                    <a16:creationId xmlns:a16="http://schemas.microsoft.com/office/drawing/2014/main" id="{17C14F87-B3F0-EDE7-6E28-E027AF3A1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" name="Line 15">
                <a:extLst>
                  <a:ext uri="{FF2B5EF4-FFF2-40B4-BE49-F238E27FC236}">
                    <a16:creationId xmlns:a16="http://schemas.microsoft.com/office/drawing/2014/main" id="{89F49D3C-7CEE-9DA4-350B-F71D0E70A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A3DEA41B-918A-8929-913B-A92856731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608922A-8E03-B8B4-C06E-66EF9AF65908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AEAEBE-8C96-3DE4-3E9B-C933FBF41FB8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D5E8A4-B274-1A1E-89AD-6BF61F573EB5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4F5DD8-EE82-31A5-DDC2-7AFA27005AA4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97254B89-EF2B-1297-AFB9-C9DCBCDB378E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5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Data structures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A18756-CEBF-C34A-A179-C3B0DB4BD188}"/>
              </a:ext>
            </a:extLst>
          </p:cNvPr>
          <p:cNvGrpSpPr/>
          <p:nvPr/>
        </p:nvGrpSpPr>
        <p:grpSpPr>
          <a:xfrm>
            <a:off x="990228" y="2168944"/>
            <a:ext cx="5198496" cy="503768"/>
            <a:chOff x="990228" y="2168944"/>
            <a:chExt cx="5198496" cy="50376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61C9F1-1740-284D-A0C6-41DE7CFD55AE}"/>
                </a:ext>
              </a:extLst>
            </p:cNvPr>
            <p:cNvGrpSpPr/>
            <p:nvPr/>
          </p:nvGrpSpPr>
          <p:grpSpPr>
            <a:xfrm>
              <a:off x="1814179" y="2168944"/>
              <a:ext cx="4374545" cy="388142"/>
              <a:chOff x="1828742" y="1394154"/>
              <a:chExt cx="4374545" cy="388142"/>
            </a:xfrm>
          </p:grpSpPr>
          <p:grpSp>
            <p:nvGrpSpPr>
              <p:cNvPr id="18" name="Group 11">
                <a:extLst>
                  <a:ext uri="{FF2B5EF4-FFF2-40B4-BE49-F238E27FC236}">
                    <a16:creationId xmlns:a16="http://schemas.microsoft.com/office/drawing/2014/main" id="{0FD0101B-B34D-784D-A3F2-4005C79F5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0887" y="1477496"/>
                <a:ext cx="152400" cy="304800"/>
                <a:chOff x="3840" y="2304"/>
                <a:chExt cx="96" cy="240"/>
              </a:xfrm>
            </p:grpSpPr>
            <p:sp>
              <p:nvSpPr>
                <p:cNvPr id="32" name="Line 12">
                  <a:extLst>
                    <a:ext uri="{FF2B5EF4-FFF2-40B4-BE49-F238E27FC236}">
                      <a16:creationId xmlns:a16="http://schemas.microsoft.com/office/drawing/2014/main" id="{E1959063-B026-3646-8A75-0DF287705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33" name="Line 13">
                  <a:extLst>
                    <a:ext uri="{FF2B5EF4-FFF2-40B4-BE49-F238E27FC236}">
                      <a16:creationId xmlns:a16="http://schemas.microsoft.com/office/drawing/2014/main" id="{87C8FDC0-195C-FC4F-96BC-359BFA9B36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34" name="Line 14">
                  <a:extLst>
                    <a:ext uri="{FF2B5EF4-FFF2-40B4-BE49-F238E27FC236}">
                      <a16:creationId xmlns:a16="http://schemas.microsoft.com/office/drawing/2014/main" id="{28D9BA8F-08F8-A24A-B116-8ACA8B7905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ACDC6F19-1279-B94F-8673-06AEDEA89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42" y="1458197"/>
                <a:ext cx="287338" cy="3095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q</a:t>
                </a:r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C748F10E-39F4-8540-AB6C-E204CFF1A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4017" y="1601072"/>
                <a:ext cx="287338" cy="476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C8BEFA37-37E9-7141-99E6-C6F723D7D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6379" y="1453435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4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6CDA56C0-73B1-6D40-9152-BDBCF4610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179" y="1453435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86B54C-A3A0-C841-8B17-E5B1689CB742}"/>
                  </a:ext>
                </a:extLst>
              </p:cNvPr>
              <p:cNvGrpSpPr/>
              <p:nvPr/>
            </p:nvGrpSpPr>
            <p:grpSpPr>
              <a:xfrm>
                <a:off x="2411355" y="1443909"/>
                <a:ext cx="761984" cy="314325"/>
                <a:chOff x="1510976" y="2640555"/>
                <a:chExt cx="761984" cy="314325"/>
              </a:xfrm>
            </p:grpSpPr>
            <p:sp>
              <p:nvSpPr>
                <p:cNvPr id="19" name="Text Box 15">
                  <a:extLst>
                    <a:ext uri="{FF2B5EF4-FFF2-40B4-BE49-F238E27FC236}">
                      <a16:creationId xmlns:a16="http://schemas.microsoft.com/office/drawing/2014/main" id="{5563CB7B-8216-F145-B927-8E25089548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0" name="Text Box 16">
                  <a:extLst>
                    <a:ext uri="{FF2B5EF4-FFF2-40B4-BE49-F238E27FC236}">
                      <a16:creationId xmlns:a16="http://schemas.microsoft.com/office/drawing/2014/main" id="{0C865184-79E5-6242-9FF5-99F994DCB6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26" name="Line 22">
                  <a:extLst>
                    <a:ext uri="{FF2B5EF4-FFF2-40B4-BE49-F238E27FC236}">
                      <a16:creationId xmlns:a16="http://schemas.microsoft.com/office/drawing/2014/main" id="{45109CE7-9E9E-C247-AF34-19AFC0D61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51" name="Text Box 19">
                <a:extLst>
                  <a:ext uri="{FF2B5EF4-FFF2-40B4-BE49-F238E27FC236}">
                    <a16:creationId xmlns:a16="http://schemas.microsoft.com/office/drawing/2014/main" id="{3BB14E7B-697E-C043-9233-6D9216DE3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2938" y="1394154"/>
                <a:ext cx="291776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600" b="0" dirty="0">
                    <a:cs typeface="+mn-cs"/>
                  </a:rPr>
                  <a:t>…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917B4A0-A245-0E4F-8648-30D233C872AD}"/>
                  </a:ext>
                </a:extLst>
              </p:cNvPr>
              <p:cNvGrpSpPr/>
              <p:nvPr/>
            </p:nvGrpSpPr>
            <p:grpSpPr>
              <a:xfrm>
                <a:off x="3935365" y="1453434"/>
                <a:ext cx="761984" cy="314325"/>
                <a:chOff x="1510976" y="2640555"/>
                <a:chExt cx="761984" cy="314325"/>
              </a:xfrm>
            </p:grpSpPr>
            <p:sp>
              <p:nvSpPr>
                <p:cNvPr id="58" name="Text Box 15">
                  <a:extLst>
                    <a:ext uri="{FF2B5EF4-FFF2-40B4-BE49-F238E27FC236}">
                      <a16:creationId xmlns:a16="http://schemas.microsoft.com/office/drawing/2014/main" id="{4E1A9EE8-C6C1-0243-9AC1-A91D31EF6F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7</a:t>
                  </a:r>
                </a:p>
              </p:txBody>
            </p:sp>
            <p:sp>
              <p:nvSpPr>
                <p:cNvPr id="59" name="Text Box 16">
                  <a:extLst>
                    <a:ext uri="{FF2B5EF4-FFF2-40B4-BE49-F238E27FC236}">
                      <a16:creationId xmlns:a16="http://schemas.microsoft.com/office/drawing/2014/main" id="{53034905-D0F4-8D44-A9B5-D1FEE9C67F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0" name="Line 22">
                  <a:extLst>
                    <a:ext uri="{FF2B5EF4-FFF2-40B4-BE49-F238E27FC236}">
                      <a16:creationId xmlns:a16="http://schemas.microsoft.com/office/drawing/2014/main" id="{D085DE9B-2B3F-8043-969F-C076F0787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" name="Line 7">
                <a:extLst>
                  <a:ext uri="{FF2B5EF4-FFF2-40B4-BE49-F238E27FC236}">
                    <a16:creationId xmlns:a16="http://schemas.microsoft.com/office/drawing/2014/main" id="{835D6036-13C6-634C-8B93-D23F882C9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323" y="1622754"/>
                <a:ext cx="311312" cy="952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92D4162-4B07-8149-A8E6-7AC2F72E546E}"/>
                  </a:ext>
                </a:extLst>
              </p:cNvPr>
              <p:cNvGrpSpPr/>
              <p:nvPr/>
            </p:nvGrpSpPr>
            <p:grpSpPr>
              <a:xfrm>
                <a:off x="5288887" y="1464147"/>
                <a:ext cx="761984" cy="314325"/>
                <a:chOff x="1510976" y="2640555"/>
                <a:chExt cx="761984" cy="314325"/>
              </a:xfrm>
            </p:grpSpPr>
            <p:sp>
              <p:nvSpPr>
                <p:cNvPr id="66" name="Text Box 15">
                  <a:extLst>
                    <a:ext uri="{FF2B5EF4-FFF2-40B4-BE49-F238E27FC236}">
                      <a16:creationId xmlns:a16="http://schemas.microsoft.com/office/drawing/2014/main" id="{313CEECB-6F10-0C4E-A438-DE9D78DE42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9</a:t>
                  </a:r>
                </a:p>
              </p:txBody>
            </p:sp>
            <p:sp>
              <p:nvSpPr>
                <p:cNvPr id="67" name="Text Box 16">
                  <a:extLst>
                    <a:ext uri="{FF2B5EF4-FFF2-40B4-BE49-F238E27FC236}">
                      <a16:creationId xmlns:a16="http://schemas.microsoft.com/office/drawing/2014/main" id="{A9692C78-7770-FA45-96A7-BA421CDF56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68" name="Line 22">
                  <a:extLst>
                    <a:ext uri="{FF2B5EF4-FFF2-40B4-BE49-F238E27FC236}">
                      <a16:creationId xmlns:a16="http://schemas.microsoft.com/office/drawing/2014/main" id="{C0F8865C-2B5E-0D4F-9B59-C9737021D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8F265279-9CA5-AD4F-B997-A0B685543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4199" y="1627515"/>
                <a:ext cx="238119" cy="4762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3DDC39CC-F95E-BA4D-B329-95366DB21A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0228" y="2210757"/>
              <a:ext cx="1250444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List: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</p:grpSp>
      <p:sp>
        <p:nvSpPr>
          <p:cNvPr id="90" name="Right Brace 89">
            <a:extLst>
              <a:ext uri="{FF2B5EF4-FFF2-40B4-BE49-F238E27FC236}">
                <a16:creationId xmlns:a16="http://schemas.microsoft.com/office/drawing/2014/main" id="{1A59BDFB-DBF4-034B-813C-6D8E5F9C13C0}"/>
              </a:ext>
            </a:extLst>
          </p:cNvPr>
          <p:cNvSpPr/>
          <p:nvPr/>
        </p:nvSpPr>
        <p:spPr bwMode="auto">
          <a:xfrm>
            <a:off x="6461796" y="1420719"/>
            <a:ext cx="381000" cy="1115349"/>
          </a:xfrm>
          <a:prstGeom prst="rightBrace">
            <a:avLst>
              <a:gd name="adj1" fmla="val 4224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B7E0A8A-B177-DA4A-A219-0CB51B302B22}"/>
              </a:ext>
            </a:extLst>
          </p:cNvPr>
          <p:cNvGrpSpPr/>
          <p:nvPr/>
        </p:nvGrpSpPr>
        <p:grpSpPr>
          <a:xfrm>
            <a:off x="361235" y="810925"/>
            <a:ext cx="3878929" cy="1041361"/>
            <a:chOff x="361235" y="810925"/>
            <a:chExt cx="3878929" cy="1041361"/>
          </a:xfrm>
        </p:grpSpPr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3B94EDD0-E1D8-5A4D-9558-417C92460D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8607" y="1390331"/>
              <a:ext cx="1250444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Array: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9BD45FCB-E06F-C94E-B37E-83D28A24A5F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1235" y="810925"/>
              <a:ext cx="3878929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sz="1800" b="0" u="sng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data structures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4F2920F-5BCF-3840-9047-D3F5920BE95B}"/>
                </a:ext>
              </a:extLst>
            </p:cNvPr>
            <p:cNvGrpSpPr/>
            <p:nvPr/>
          </p:nvGrpSpPr>
          <p:grpSpPr>
            <a:xfrm>
              <a:off x="1814179" y="1191354"/>
              <a:ext cx="2108752" cy="564872"/>
              <a:chOff x="1828742" y="1969562"/>
              <a:chExt cx="2108752" cy="564872"/>
            </a:xfrm>
          </p:grpSpPr>
          <p:sp>
            <p:nvSpPr>
              <p:cNvPr id="44" name="Oval 17">
                <a:extLst>
                  <a:ext uri="{FF2B5EF4-FFF2-40B4-BE49-F238E27FC236}">
                    <a16:creationId xmlns:a16="http://schemas.microsoft.com/office/drawing/2014/main" id="{5A55CAB5-9B4C-734C-ABBD-65AA3897F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42" y="2224871"/>
                <a:ext cx="287338" cy="3095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q</a:t>
                </a:r>
              </a:p>
            </p:txBody>
          </p:sp>
          <p:sp>
            <p:nvSpPr>
              <p:cNvPr id="45" name="Line 18">
                <a:extLst>
                  <a:ext uri="{FF2B5EF4-FFF2-40B4-BE49-F238E27FC236}">
                    <a16:creationId xmlns:a16="http://schemas.microsoft.com/office/drawing/2014/main" id="{9799C6B8-FDC4-EB4E-8ED6-B0E1E0398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4017" y="2367746"/>
                <a:ext cx="287338" cy="476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76D81831-29D0-D64E-B58D-D62698158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420" y="1981644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0</a:t>
                </a:r>
              </a:p>
            </p:txBody>
          </p:sp>
          <p:sp>
            <p:nvSpPr>
              <p:cNvPr id="73" name="Text Box 15">
                <a:extLst>
                  <a:ext uri="{FF2B5EF4-FFF2-40B4-BE49-F238E27FC236}">
                    <a16:creationId xmlns:a16="http://schemas.microsoft.com/office/drawing/2014/main" id="{B9EE04CD-7CDC-E840-A35C-67C65443F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4027" y="1972020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74" name="Text Box 15">
                <a:extLst>
                  <a:ext uri="{FF2B5EF4-FFF2-40B4-BE49-F238E27FC236}">
                    <a16:creationId xmlns:a16="http://schemas.microsoft.com/office/drawing/2014/main" id="{FB8A6028-07A5-9C4E-A6D5-08D629988B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1898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4</a:t>
                </a:r>
              </a:p>
            </p:txBody>
          </p:sp>
          <p:sp>
            <p:nvSpPr>
              <p:cNvPr id="42" name="Text Box 15">
                <a:extLst>
                  <a:ext uri="{FF2B5EF4-FFF2-40B4-BE49-F238E27FC236}">
                    <a16:creationId xmlns:a16="http://schemas.microsoft.com/office/drawing/2014/main" id="{9B189D6A-F6DB-214D-8E28-D2D46185B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355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2</a:t>
                </a:r>
              </a:p>
            </p:txBody>
          </p:sp>
          <p:sp>
            <p:nvSpPr>
              <p:cNvPr id="75" name="Text Box 15">
                <a:extLst>
                  <a:ext uri="{FF2B5EF4-FFF2-40B4-BE49-F238E27FC236}">
                    <a16:creationId xmlns:a16="http://schemas.microsoft.com/office/drawing/2014/main" id="{4E9D51C8-BBEE-274E-97BE-1B0599602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068" y="1972020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02E05C37-7ECC-F34C-8FB8-81BEBE66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2694" y="1969562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n</a:t>
                </a: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080C7A55-DD50-2245-B474-26A596130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0565" y="2208125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9</a:t>
                </a: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4CC11482-7F8F-3541-8235-295FD511C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830" y="2133947"/>
                <a:ext cx="291776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600" b="0" dirty="0">
                    <a:cs typeface="+mn-cs"/>
                  </a:rPr>
                  <a:t>…</a:t>
                </a:r>
              </a:p>
            </p:txBody>
          </p:sp>
          <p:sp>
            <p:nvSpPr>
              <p:cNvPr id="76" name="Text Box 15">
                <a:extLst>
                  <a:ext uri="{FF2B5EF4-FFF2-40B4-BE49-F238E27FC236}">
                    <a16:creationId xmlns:a16="http://schemas.microsoft.com/office/drawing/2014/main" id="{584992B5-6718-234A-94A0-6B0AD53A4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939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7</a:t>
                </a:r>
              </a:p>
            </p:txBody>
          </p:sp>
        </p:grp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C1CA81B9-F993-4341-A9D7-B92E77926213}"/>
              </a:ext>
            </a:extLst>
          </p:cNvPr>
          <p:cNvSpPr/>
          <p:nvPr/>
        </p:nvSpPr>
        <p:spPr bwMode="auto">
          <a:xfrm>
            <a:off x="170106" y="2130994"/>
            <a:ext cx="958909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8-2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19">
            <a:extLst>
              <a:ext uri="{FF2B5EF4-FFF2-40B4-BE49-F238E27FC236}">
                <a16:creationId xmlns:a16="http://schemas.microsoft.com/office/drawing/2014/main" id="{825B5A64-CB10-B04F-ADCB-E96550087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871" y="1429917"/>
            <a:ext cx="314386" cy="316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1879CD3-5B4F-0749-7A67-C60E40A1D0EC}"/>
              </a:ext>
            </a:extLst>
          </p:cNvPr>
          <p:cNvSpPr/>
          <p:nvPr/>
        </p:nvSpPr>
        <p:spPr bwMode="auto">
          <a:xfrm>
            <a:off x="152400" y="1329002"/>
            <a:ext cx="799212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 8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9A51B22-D569-3FDB-5CBF-0D5D13CE5941}"/>
              </a:ext>
            </a:extLst>
          </p:cNvPr>
          <p:cNvSpPr/>
          <p:nvPr/>
        </p:nvSpPr>
        <p:spPr>
          <a:xfrm>
            <a:off x="6866801" y="1389655"/>
            <a:ext cx="1777287" cy="1230914"/>
          </a:xfrm>
          <a:prstGeom prst="wedgeRoundRectCallout">
            <a:avLst>
              <a:gd name="adj1" fmla="val -60797"/>
              <a:gd name="adj2" fmla="val 12668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None/>
            </a:pP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each having its pros and cons in terms of </a:t>
            </a:r>
            <a:r>
              <a:rPr lang="en-US" sz="1400" b="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search</a:t>
            </a: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add</a:t>
            </a: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remove </a:t>
            </a: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efficiency </a:t>
            </a:r>
          </a:p>
        </p:txBody>
      </p:sp>
    </p:spTree>
    <p:extLst>
      <p:ext uri="{BB962C8B-B14F-4D97-AF65-F5344CB8AC3E}">
        <p14:creationId xmlns:p14="http://schemas.microsoft.com/office/powerpoint/2010/main" val="147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B8A03-66DF-CF45-D835-957C5D05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2C1FD27C-C763-674F-05E1-4C7788C1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8A8D7074-472C-1AC9-36D1-8FBF75199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2ACC2-CC8B-8516-E2B7-1CF6E2CAF860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CBA2F0-CA09-9671-F5FC-23E75B569B0D}"/>
              </a:ext>
            </a:extLst>
          </p:cNvPr>
          <p:cNvGrpSpPr/>
          <p:nvPr/>
        </p:nvGrpSpPr>
        <p:grpSpPr>
          <a:xfrm>
            <a:off x="6059619" y="4248940"/>
            <a:ext cx="609600" cy="492774"/>
            <a:chOff x="5766792" y="3733799"/>
            <a:chExt cx="609600" cy="49277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E424EC3-8075-1493-B642-5DE431342466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E7A04A02-FA50-4A90-4ABD-00F1F4877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Text Box 56">
            <a:extLst>
              <a:ext uri="{FF2B5EF4-FFF2-40B4-BE49-F238E27FC236}">
                <a16:creationId xmlns:a16="http://schemas.microsoft.com/office/drawing/2014/main" id="{AF532064-8A58-67EE-E56B-A749EB9AB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E748B9-D7CC-51ED-C471-47180B8F9F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648200"/>
            <a:ext cx="2824106" cy="25423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56">
            <a:extLst>
              <a:ext uri="{FF2B5EF4-FFF2-40B4-BE49-F238E27FC236}">
                <a16:creationId xmlns:a16="http://schemas.microsoft.com/office/drawing/2014/main" id="{CB88ECE0-E2FB-6537-BB92-C3BAC030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6D776B-88CA-C33B-181F-B4CD50428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9386DDF-9484-493A-E90A-737BC9C13194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301154E-8D6D-BC6C-8580-1CDDAFC4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624BD8-594B-1AF2-F3F5-20CFE71B88F4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46A9A3A1-C28A-8A7F-2E0F-9063E0496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3A5D7B9D-ECCF-4DEB-E41F-3DA5D90F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5C6FC50-B657-4F1B-36BD-CA06834DE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983CDB97-B875-B54B-B43E-A98AA182F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BDDD0E7D-B7A3-2D26-6633-A8F5BD5CE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88993958-9C08-E6A3-FD2B-B91D7AAF0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6E1B02D0-A890-AA5B-ACFE-E86892474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6E1482A0-D29E-E6BE-9CC0-BD3C58E93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ECB295B2-632B-39C2-02A6-ED259E02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0AEDEE76-CA99-D919-587E-7DE84DFF4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66835D94-D54C-EB3E-2882-2E1214643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53B8ADDF-1F7B-CDE2-D882-97D999F64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3D31D747-2A0D-FAC9-B665-7EA518995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173E4385-68B6-6D37-23F9-2E6E1A44E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602AC3E-626D-F9C3-44D8-C5DADF56AAB0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DEF1FE-71F8-C904-F482-F02492055382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01703C-4B29-32D3-1C76-2D80B3FB8C03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418FF-0628-7CE0-B93C-8AE8D950A931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AF2064B5-068F-D5DD-C09F-7D1F534D2F3B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4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91BC-F71B-AC14-3253-AED1E8BA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8FDFAD87-CCEE-FA8E-21F7-FEABE89D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34F1A109-AF99-45B8-7FC4-5F1454434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21E240-15B1-5D21-8EEA-5A6458E0DFAF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9DD303-AB1B-813A-315C-A4ACDBB86C14}"/>
              </a:ext>
            </a:extLst>
          </p:cNvPr>
          <p:cNvGrpSpPr/>
          <p:nvPr/>
        </p:nvGrpSpPr>
        <p:grpSpPr>
          <a:xfrm>
            <a:off x="6782046" y="4258597"/>
            <a:ext cx="609600" cy="492774"/>
            <a:chOff x="5766792" y="3733799"/>
            <a:chExt cx="609600" cy="4927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76700E-A2AA-CAC7-F19D-C0CC2C7F1FCF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2" name="Line 53">
              <a:extLst>
                <a:ext uri="{FF2B5EF4-FFF2-40B4-BE49-F238E27FC236}">
                  <a16:creationId xmlns:a16="http://schemas.microsoft.com/office/drawing/2014/main" id="{91E0ED40-B372-53BA-32DE-D908B9D80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" name="Text Box 56">
            <a:extLst>
              <a:ext uri="{FF2B5EF4-FFF2-40B4-BE49-F238E27FC236}">
                <a16:creationId xmlns:a16="http://schemas.microsoft.com/office/drawing/2014/main" id="{5CAAFBDE-0C75-1C91-B683-73457D5D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CA2D24-B053-A23F-FDAC-DD697E31514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648200"/>
            <a:ext cx="3566778" cy="25423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56">
            <a:extLst>
              <a:ext uri="{FF2B5EF4-FFF2-40B4-BE49-F238E27FC236}">
                <a16:creationId xmlns:a16="http://schemas.microsoft.com/office/drawing/2014/main" id="{960B9208-2E8A-D675-8BFB-BB9245FA0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6AA91CB-5777-4E6B-4EEE-F999ECD0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1BEC0FC-5E14-1E69-83BD-B8D90D42B1A0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80E2326-E971-AB5D-B407-6BA145AE0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E2F580-F483-8CC0-7879-6CFAEB87A234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E72F5A22-1AC2-8228-52DB-7B6CE9059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1A053AA6-21CA-A7CE-6223-61F1C2249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A77FA247-1B52-475B-15CC-4CE293429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138E82FF-ED24-B9BA-5705-C2352E15A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DF2FA8E6-D357-51FD-D720-4613C9443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AA53E6F4-B779-C487-7EFC-128114675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F0BE65A3-850A-B230-738D-4B0F89C6C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E7514E4C-A9A9-5293-9D4F-B7ACFD64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E19DF913-9D27-BEDE-771F-3200D6A74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534D9504-5E8E-9840-54F4-EB513A4AF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7EC0B00D-78EB-96E2-1454-7DFA1BEA7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D6923CD2-3BA2-57D2-8E8D-ADD427675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A830BBBC-8A3D-0B9E-9360-269688D13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FCA5780D-7047-172B-987D-E18118374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2EC7588-8614-79E6-DA0E-D41C713A9882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C08A09-32BF-C281-C4F4-6B8C1542730B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86ADE6-3490-A828-7453-C5EB514D9F52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A737641-194E-9CE6-3C83-50DD7FF51991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8D9398F-7E7A-8D9A-F78E-2CB41A4E6EBD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0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ACA2-1E2B-0853-ECCD-3339054C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484C4B07-CD51-6728-4AA4-9BB385F3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0BE27092-42AA-B84B-E53F-EABBC7651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A178CF-D6B1-C46A-79E2-33F4E4A1BA8C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1D2486-EE5F-FFD9-3DF2-5F538F6BAB91}"/>
              </a:ext>
            </a:extLst>
          </p:cNvPr>
          <p:cNvGrpSpPr/>
          <p:nvPr/>
        </p:nvGrpSpPr>
        <p:grpSpPr>
          <a:xfrm>
            <a:off x="6782046" y="4258597"/>
            <a:ext cx="609600" cy="492774"/>
            <a:chOff x="5766792" y="3733799"/>
            <a:chExt cx="609600" cy="4927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12468B4-CEBC-689E-BEC1-688AED464A50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2" name="Line 53">
              <a:extLst>
                <a:ext uri="{FF2B5EF4-FFF2-40B4-BE49-F238E27FC236}">
                  <a16:creationId xmlns:a16="http://schemas.microsoft.com/office/drawing/2014/main" id="{E86B502E-EB9E-E52F-841A-9B1A9443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" name="Text Box 56">
            <a:extLst>
              <a:ext uri="{FF2B5EF4-FFF2-40B4-BE49-F238E27FC236}">
                <a16:creationId xmlns:a16="http://schemas.microsoft.com/office/drawing/2014/main" id="{AAA557AE-2D57-EC7C-EFF5-DA7D547BD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(3 5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56">
            <a:extLst>
              <a:ext uri="{FF2B5EF4-FFF2-40B4-BE49-F238E27FC236}">
                <a16:creationId xmlns:a16="http://schemas.microsoft.com/office/drawing/2014/main" id="{61776C01-4D26-2934-BD76-4CA8459CE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FD7BDB8-FDF5-A7AA-C637-6331F2E7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313BA0D-E09A-8F55-8780-A1AD6ED417A8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0F95F4-3D28-B933-54A6-F6ED5C82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C7A440-A710-4A73-3340-89A16AF85E36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FF6C11CB-AE4E-5FD8-65F0-E25C1D26D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8BBF9F17-ED9E-0683-7177-EA6AD4DC4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58DF9D68-4648-232D-DAD1-09CA22A2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CCAEEB11-745E-4D3C-E50A-8046355EA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E3BF3986-3B93-6445-9676-EA7520A59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CB5F2FBB-40A1-AB66-3433-187623B58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C93EC010-5C38-672B-F617-A272FEDCD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E3D86BA0-C31A-6EA2-AE83-32324D6D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5A3D0E4D-E72C-B3BE-F72E-11B8CFD6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6A8B5E44-FA32-865E-C956-26D1D3B9A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D9E77C36-D454-9E23-4E38-D47D84D5A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7" name="Line 14">
                <a:extLst>
                  <a:ext uri="{FF2B5EF4-FFF2-40B4-BE49-F238E27FC236}">
                    <a16:creationId xmlns:a16="http://schemas.microsoft.com/office/drawing/2014/main" id="{28815AC7-677C-70F6-F890-26CE85DE8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" name="Line 15">
                <a:extLst>
                  <a:ext uri="{FF2B5EF4-FFF2-40B4-BE49-F238E27FC236}">
                    <a16:creationId xmlns:a16="http://schemas.microsoft.com/office/drawing/2014/main" id="{154CF2B6-8E77-3340-725C-486072CE6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291D0A29-58B3-8312-0E15-01FF11131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91104D6-8846-139E-5CB2-BF1F6633EF8F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AAD17-45E7-B755-4E1A-90D87A9EE3D8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CCF242-C466-88EA-D69A-31700C160E9A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E3FC5D-934F-4F1F-E0E4-AA4D34B6221F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961ABC3E-EF1A-E398-91B2-D57BE48C9904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4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DC51B-CCA7-7C72-CC54-CAE2EDB7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E1DFDBBA-2175-12F1-AA16-AF96C793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050F4C8B-0E08-DB78-B9FC-C14ECCDC2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24D31-F48E-6CDD-430C-8C84B29FC146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F6DCF-EE1C-4BC4-C086-141368A652D4}"/>
              </a:ext>
            </a:extLst>
          </p:cNvPr>
          <p:cNvGrpSpPr/>
          <p:nvPr/>
        </p:nvGrpSpPr>
        <p:grpSpPr>
          <a:xfrm>
            <a:off x="6782046" y="4258597"/>
            <a:ext cx="609600" cy="492774"/>
            <a:chOff x="5766792" y="3733799"/>
            <a:chExt cx="609600" cy="4927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B9E02BD-E229-E363-D59B-F6B7AAE21BFD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2" name="Line 53">
              <a:extLst>
                <a:ext uri="{FF2B5EF4-FFF2-40B4-BE49-F238E27FC236}">
                  <a16:creationId xmlns:a16="http://schemas.microsoft.com/office/drawing/2014/main" id="{4C59334E-B2AC-0138-666A-06DBA5AFF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" name="Text Box 56">
            <a:extLst>
              <a:ext uri="{FF2B5EF4-FFF2-40B4-BE49-F238E27FC236}">
                <a16:creationId xmlns:a16="http://schemas.microsoft.com/office/drawing/2014/main" id="{F4596BF4-536C-3C9E-5D38-13A2A078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(3 5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1C3797-DB81-E58E-794F-D666C97A0A8E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648200"/>
            <a:ext cx="3566778" cy="25423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56">
            <a:extLst>
              <a:ext uri="{FF2B5EF4-FFF2-40B4-BE49-F238E27FC236}">
                <a16:creationId xmlns:a16="http://schemas.microsoft.com/office/drawing/2014/main" id="{B3E76D5A-2397-D69A-D578-36DDE3C0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EC74974-2241-66AE-B406-2779D3D9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BCF81D0-B61E-8586-5EBC-448D9CBD8722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BA9A66E-2BBE-5FD9-2DD9-CC9FE92A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46C6B-4359-9B07-8C63-7992E7E8B6FE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A811A295-D8B0-1730-B5AD-A261DE48A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6A85D4E5-1369-C3CC-D209-0B73F1023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D2338CCF-8A96-F32B-0C9D-D8ED39E73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FE32ECF6-0EB4-8C0B-C5C5-7D6FC0320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E375AEF9-15A6-D836-EADC-F599F2D61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6A62DDAD-47D6-B14A-CFCF-6F2D432D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E800080A-42AA-F2B0-BBCA-8D20BA87D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ED21FFE3-01B2-8003-D2A0-6CF0DC7C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9A22F758-E806-3E58-9D59-67A9339A6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FE007075-B26F-83E8-8EFC-4FB1F628E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3E8CF778-76A4-8990-7B81-8267C3E6B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87300D7D-5B9A-ED56-F4C1-408D3C2DA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0DEF8BE6-99A9-52BA-BCBF-5E601B43A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353080F9-29C1-5180-419E-A6881CEF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F343655-13F4-7E2C-B692-47450BBD1B58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52D84-533A-FFFD-9727-E58CBB86933C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64A163-342B-F5A1-17D7-B9E505FB840A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679192-0C2D-11D8-C529-E6B7AA615D0A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E67561E-CD26-9558-9CDF-60441D188147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1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445D-493F-8FF1-B78A-0291BC91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9E8296E0-8F28-99E2-A703-0399E0F1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438E0F1C-F007-7FF9-8228-C6B21F0B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6D53B7-E639-27A1-FB91-EC577A4CB5D3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E3B621-109B-C52A-496A-2FBDF8772021}"/>
              </a:ext>
            </a:extLst>
          </p:cNvPr>
          <p:cNvGrpSpPr/>
          <p:nvPr/>
        </p:nvGrpSpPr>
        <p:grpSpPr>
          <a:xfrm>
            <a:off x="7517929" y="4258596"/>
            <a:ext cx="609600" cy="492774"/>
            <a:chOff x="5766792" y="3733799"/>
            <a:chExt cx="609600" cy="4927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861CA3E-BEA7-623D-8549-1B015AB9B40C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1D789372-5DB6-A2F2-BABE-52D6F316A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" name="Text Box 56">
            <a:extLst>
              <a:ext uri="{FF2B5EF4-FFF2-40B4-BE49-F238E27FC236}">
                <a16:creationId xmlns:a16="http://schemas.microsoft.com/office/drawing/2014/main" id="{5D4B140B-CFB4-696D-875C-7D566C70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(3 5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6D5630-7744-A443-9D27-85C62F3D2549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648200"/>
            <a:ext cx="4312202" cy="25423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56">
            <a:extLst>
              <a:ext uri="{FF2B5EF4-FFF2-40B4-BE49-F238E27FC236}">
                <a16:creationId xmlns:a16="http://schemas.microsoft.com/office/drawing/2014/main" id="{69A9989B-4EE5-BAD5-769E-1B56A1CA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921A150-C546-0F78-23D9-C5D9B36B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8B23D6A-9B05-3709-2920-5B8A2FE16A4B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E445780-63FF-990B-826F-C72FA805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A6B2E7-4B4C-F048-5FED-5D58CC832DC6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CF316C19-7F26-CDC2-3C40-FDBDC4271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A7CF8B4D-1952-782B-5649-81AA33777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1BF2B798-D2A7-73CA-BC5C-6137DFF6A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01980B70-81AD-38CD-DC96-FBB5CFAD8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62ABE8E2-8AE1-7097-CFFF-7DA1972C3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453718AA-9488-A390-ACD4-5CB684F4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0F1AF90-FD55-C988-7804-8117FD30C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22390463-743C-3942-EE99-949F19042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51CB88B4-FC16-87CD-6843-8A84945DD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FA6698B4-F88E-C798-4B92-2FC848FFF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8F57CF8B-36AA-1A42-2445-F53F531C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DFB5674A-10F9-BCF9-9E9A-344D16383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068C9E5D-9E85-DC92-F3C4-58D54F77B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3E2BA376-8EAE-C659-D58F-082562623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509A796-7ECA-3B8C-8290-694D293987C9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9BEAFD-7E06-1EBD-C092-0747C99D6BCE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C004DF-967D-F47B-B418-F0FE3D5C9725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48A2D-8C89-17DE-4708-DF47C7CD60B6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47E965B5-3843-F8B2-0060-C4638F13CB26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3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F4F8-3887-6552-36C0-A5DC0FA79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2CBF6108-9EDC-A056-1B2F-CD93A1389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FFE6AB79-6752-1060-7C41-2C4E6A724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8443B6-DB67-D6D2-B804-668EFD7B38A2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DAEC98-52E0-9424-22A3-D1893973CC0E}"/>
              </a:ext>
            </a:extLst>
          </p:cNvPr>
          <p:cNvGrpSpPr/>
          <p:nvPr/>
        </p:nvGrpSpPr>
        <p:grpSpPr>
          <a:xfrm>
            <a:off x="7517929" y="4258596"/>
            <a:ext cx="609600" cy="492774"/>
            <a:chOff x="5766792" y="3733799"/>
            <a:chExt cx="609600" cy="4927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049FA7F-1E96-9B7C-76D1-46A3ED49717D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B9A9A12D-C6DE-FBB1-8FB7-2143FF8B9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" name="Text Box 56">
            <a:extLst>
              <a:ext uri="{FF2B5EF4-FFF2-40B4-BE49-F238E27FC236}">
                <a16:creationId xmlns:a16="http://schemas.microsoft.com/office/drawing/2014/main" id="{BB6D0A17-9FFC-3E31-4E33-397D01D4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(3 5 9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CCE773-4BF0-1CED-50FE-4C29811609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648200"/>
            <a:ext cx="4312202" cy="25423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56">
            <a:extLst>
              <a:ext uri="{FF2B5EF4-FFF2-40B4-BE49-F238E27FC236}">
                <a16:creationId xmlns:a16="http://schemas.microsoft.com/office/drawing/2014/main" id="{E43958D0-97EB-EC8B-6011-CD48FD1DB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95885C-6165-37C0-08A8-A004B0EC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59B6822-2994-6387-9A33-55C406A630D3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EC87580-EE42-69A5-106E-A7F6C7A0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1786FB-A64A-BCB8-A8E0-F3F54BCCC085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CE2C3143-4647-66F0-E98C-7F05771D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84B35DDF-DF51-6E74-3C5D-4D2598403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CFBA3D8B-2882-A0A8-7A2B-5FF43B969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16245E73-3004-C33E-9C19-DAD1C0696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CE3B145D-F096-CC94-D6BF-57C68FAD4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D364E22E-D036-D69C-9099-E1680AE01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9A93875E-FE53-10C0-A4FC-3398390BA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67AD6D9-2483-EFE5-6150-9B2A7ADD1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9DEEADC4-6295-D5F4-B949-A14384773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8384AB45-2DD9-3DE2-1546-A630A66FF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1C30B3E9-45A7-6326-317C-640A41F90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C4872C11-A81C-7391-1E8A-A40AED861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BE5554D9-53D1-238B-11C7-6AD86E16F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FB3A1624-243E-9CDB-6FFE-DBEC7F3F8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D5D0F61-73A7-6A8B-1B7E-9D5AE41AA35B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FC6A42-C062-A7C3-893A-C0F68BDD6650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0E3D32-4161-3583-0D3A-7B80D3737820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368D00-D3B5-1BEA-93F1-AB7CB6663CC2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712A2C1-5D36-81BC-F3D4-2FEAA52B3F93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D8F65-1E40-6B1A-B6E0-9334BF0E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5962288-15C7-E3AE-E3C8-A2D0A87E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678C805B-AF51-6318-EB28-39FAE873F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3FAF7-27B2-557C-901D-6CF8E713A6C8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391288-2ADE-0E38-B301-E9EA45246C11}"/>
              </a:ext>
            </a:extLst>
          </p:cNvPr>
          <p:cNvGrpSpPr/>
          <p:nvPr/>
        </p:nvGrpSpPr>
        <p:grpSpPr>
          <a:xfrm>
            <a:off x="8077200" y="4258596"/>
            <a:ext cx="609600" cy="492774"/>
            <a:chOff x="5766792" y="3733799"/>
            <a:chExt cx="609600" cy="4927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25349F9-AE5B-C91A-59FA-C175C10C8CE3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ACED2F78-CD34-D381-DB9E-9A69188B8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" name="Text Box 56">
            <a:extLst>
              <a:ext uri="{FF2B5EF4-FFF2-40B4-BE49-F238E27FC236}">
                <a16:creationId xmlns:a16="http://schemas.microsoft.com/office/drawing/2014/main" id="{CF881206-1356-2DB2-18A9-D70427724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(3 5 9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B8C097-22B1-6A8D-19F9-D5E449CF87E7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648200"/>
            <a:ext cx="4788041" cy="25423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56">
            <a:extLst>
              <a:ext uri="{FF2B5EF4-FFF2-40B4-BE49-F238E27FC236}">
                <a16:creationId xmlns:a16="http://schemas.microsoft.com/office/drawing/2014/main" id="{AB0AE00B-4B62-FE0C-BED8-B1A817039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51C38E-967A-8DC4-4C33-8ABF3B99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3D62BBC-5D55-74E5-93C3-B9E3A0F22A9D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3D06540-96B9-1AF6-3C52-39DC39B5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04FC5C-A64A-826D-04E2-7ECAC1B8997C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9D122FA9-7073-C958-9195-0202BBD6D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7" name="Text Box 19">
              <a:extLst>
                <a:ext uri="{FF2B5EF4-FFF2-40B4-BE49-F238E27FC236}">
                  <a16:creationId xmlns:a16="http://schemas.microsoft.com/office/drawing/2014/main" id="{9B5C6E5A-8C64-4DD1-56E7-DC34EAF6D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51AF4A44-ABE8-36CD-92CA-5D2E4AAE3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3">
              <a:extLst>
                <a:ext uri="{FF2B5EF4-FFF2-40B4-BE49-F238E27FC236}">
                  <a16:creationId xmlns:a16="http://schemas.microsoft.com/office/drawing/2014/main" id="{92DA7AAD-9557-50FC-8C42-859052F71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277EE224-9F27-35C0-88BB-DEB1A30B7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21094D1F-E9AD-A635-F39C-A8DDAE04F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5FEC4BD-632E-B4BD-786E-4B82E60B1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B663273C-CCBD-A219-D8DB-9B9063CD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EC4A6BB4-7BB0-B542-C7A6-75219891E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B5CF9305-56F8-065A-7419-EFE3E52D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3" name="Group 13">
              <a:extLst>
                <a:ext uri="{FF2B5EF4-FFF2-40B4-BE49-F238E27FC236}">
                  <a16:creationId xmlns:a16="http://schemas.microsoft.com/office/drawing/2014/main" id="{549A9674-B1C6-35C2-B93F-EEE6163B7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E4B8F672-6184-3688-7F03-4ACAFBF2E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28326787-A5E6-5EB9-67CD-44D5D6017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E7AFCC89-4523-0A1E-9DCB-B2EBF6CF9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81B2A1B-444F-84A0-287F-7D87F6301637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7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ABC64-47D4-A8D2-BD85-9F00E44D654D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11B47D-A19D-9AB2-C882-6F02231F0D98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CDED9D-435E-0AC7-8FF0-E81925E36F39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2A2E1AF0-E1E6-68B4-E783-4827D8A38516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9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CD13-EC53-A5B9-2E40-B6F42F05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BA9C442-3F24-747E-BADE-028B6C74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String toString()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(size == 0) return "()";  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Starting from the first node, iterates through this list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// and builds the string incrementally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String str = "(";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str += current.value + " ";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the trailing space and adds the ‘)’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b="0" dirty="0">
                <a:latin typeface="Consolas"/>
                <a:cs typeface="Consolas"/>
              </a:rPr>
              <a:t>return str.substring(0,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str.length()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-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1)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+</a:t>
            </a:r>
            <a:r>
              <a:rPr lang="en-US" sz="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latin typeface="Consolas"/>
                <a:cs typeface="Consolas"/>
              </a:rPr>
              <a:t>")";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9A1C14EA-9C29-8E70-7C51-CED202E46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toString()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36205-5CD2-B532-4D9C-1C434A10C970}"/>
              </a:ext>
            </a:extLst>
          </p:cNvPr>
          <p:cNvSpPr txBox="1"/>
          <p:nvPr/>
        </p:nvSpPr>
        <p:spPr>
          <a:xfrm>
            <a:off x="5429101" y="4502324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F6A21B-7D02-3398-E7C3-AE03F58B1979}"/>
              </a:ext>
            </a:extLst>
          </p:cNvPr>
          <p:cNvGrpSpPr/>
          <p:nvPr/>
        </p:nvGrpSpPr>
        <p:grpSpPr>
          <a:xfrm>
            <a:off x="8077200" y="4258596"/>
            <a:ext cx="609600" cy="492774"/>
            <a:chOff x="5766792" y="3733799"/>
            <a:chExt cx="609600" cy="4927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47AB965-9EEE-6FA6-B694-C100CF994CDA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498C5EB9-E17B-E1BA-777F-3EE5B7790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" name="Text Box 56">
            <a:extLst>
              <a:ext uri="{FF2B5EF4-FFF2-40B4-BE49-F238E27FC236}">
                <a16:creationId xmlns:a16="http://schemas.microsoft.com/office/drawing/2014/main" id="{B5724534-9186-9511-B4E0-95783E8D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423" y="5006387"/>
            <a:ext cx="3350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str =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(3 5 9) </a:t>
            </a:r>
            <a:endParaRPr lang="en-US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56">
            <a:extLst>
              <a:ext uri="{FF2B5EF4-FFF2-40B4-BE49-F238E27FC236}">
                <a16:creationId xmlns:a16="http://schemas.microsoft.com/office/drawing/2014/main" id="{D67A13D2-F8DE-9687-9F19-4913AC433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142270"/>
            <a:ext cx="46214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Iterating over a list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A common list processing operation;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We show it in the context of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DDB68CE-B4D9-0988-471E-C40C070C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q.add(3); q.add(5); q.add(9);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Menlo" panose="020B0609030804020204" pitchFamily="49" charset="0"/>
              </a:rPr>
              <a:t>System.out.println(q.toString());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A316DDF-8033-E54F-3695-153D3D317087}"/>
              </a:ext>
            </a:extLst>
          </p:cNvPr>
          <p:cNvSpPr/>
          <p:nvPr/>
        </p:nvSpPr>
        <p:spPr bwMode="auto">
          <a:xfrm>
            <a:off x="4768853" y="1464775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9750E3E-A466-C046-58B4-0855AE16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50" y="1763542"/>
            <a:ext cx="1104104" cy="54089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(3 5 9)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3D791-8184-046E-46E1-A2BA403BD367}"/>
              </a:ext>
            </a:extLst>
          </p:cNvPr>
          <p:cNvGrpSpPr/>
          <p:nvPr/>
        </p:nvGrpSpPr>
        <p:grpSpPr>
          <a:xfrm>
            <a:off x="5234439" y="3703316"/>
            <a:ext cx="3211202" cy="505319"/>
            <a:chOff x="5234439" y="3703316"/>
            <a:chExt cx="3211202" cy="505319"/>
          </a:xfrm>
        </p:grpSpPr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52C698E9-1D5E-F4AF-2167-49B6CEACD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07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26" name="Text Box 19">
              <a:extLst>
                <a:ext uri="{FF2B5EF4-FFF2-40B4-BE49-F238E27FC236}">
                  <a16:creationId xmlns:a16="http://schemas.microsoft.com/office/drawing/2014/main" id="{B0B375B2-19F4-2635-5314-C2CA5FA5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587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E674AED2-51BB-6BCF-2AE0-A4DC8F405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207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FA781DBD-567E-2DCE-22BE-C035B5580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3877" y="4041949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A83ED0A5-BF3D-1FAF-A2C7-2C5ADC1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917" y="3889549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1C809FE7-FA7D-1941-6088-711D3A10F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9717" y="3889549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16F1CB7F-C02E-E960-0797-CA1DCC9C0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5917" y="4051473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5A33F352-BF64-142B-3E09-A2B1B15CD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1241" y="3894310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1B669636-8498-D846-1F35-3FCE46673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041" y="3894310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BBDD5929-FAA7-3413-7D89-982A30533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2241" y="4056234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C331CD74-3E4B-B21A-A3D0-9BF7844F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3241" y="3889549"/>
              <a:ext cx="152400" cy="304800"/>
              <a:chOff x="5232" y="1584"/>
              <a:chExt cx="96" cy="192"/>
            </a:xfrm>
          </p:grpSpPr>
          <p:sp>
            <p:nvSpPr>
              <p:cNvPr id="47" name="Line 14">
                <a:extLst>
                  <a:ext uri="{FF2B5EF4-FFF2-40B4-BE49-F238E27FC236}">
                    <a16:creationId xmlns:a16="http://schemas.microsoft.com/office/drawing/2014/main" id="{1A70F21D-BCB3-0E93-A609-790831B0E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" name="Line 15">
                <a:extLst>
                  <a:ext uri="{FF2B5EF4-FFF2-40B4-BE49-F238E27FC236}">
                    <a16:creationId xmlns:a16="http://schemas.microsoft.com/office/drawing/2014/main" id="{57C4B9A9-4F62-199A-8720-DC2447E3B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25BC59CA-EC84-7A05-B78D-771B23954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B2EC0A8-541B-C6CB-A47A-50CF2AC3DB83}"/>
                </a:ext>
              </a:extLst>
            </p:cNvPr>
            <p:cNvSpPr/>
            <p:nvPr/>
          </p:nvSpPr>
          <p:spPr bwMode="auto">
            <a:xfrm>
              <a:off x="5234439" y="3933999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4FC055-66B1-B83D-2862-B9F2F05AC76B}"/>
                </a:ext>
              </a:extLst>
            </p:cNvPr>
            <p:cNvSpPr txBox="1"/>
            <p:nvPr/>
          </p:nvSpPr>
          <p:spPr>
            <a:xfrm>
              <a:off x="6690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234F61-4146-2763-0581-957F5B4547A3}"/>
                </a:ext>
              </a:extLst>
            </p:cNvPr>
            <p:cNvSpPr txBox="1"/>
            <p:nvPr/>
          </p:nvSpPr>
          <p:spPr>
            <a:xfrm>
              <a:off x="7452978" y="3703316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E72A14-2515-0393-F681-7C47F826FBC1}"/>
                </a:ext>
              </a:extLst>
            </p:cNvPr>
            <p:cNvSpPr txBox="1"/>
            <p:nvPr/>
          </p:nvSpPr>
          <p:spPr>
            <a:xfrm>
              <a:off x="5948306" y="3704192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364145F-4F45-844D-BEFF-00F83974B629}"/>
              </a:ext>
            </a:extLst>
          </p:cNvPr>
          <p:cNvSpPr/>
          <p:nvPr/>
        </p:nvSpPr>
        <p:spPr bwMode="auto">
          <a:xfrm>
            <a:off x="121199" y="3111536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0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D404E-0809-6AE5-750C-AC2EE5BD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E561A1C8-D261-1FA8-0AC8-8FBEF0259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EFD821-D7D0-9A99-60F7-F8A013EF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6CABBF53-8D43-000B-B2BA-17319AAD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315" y="28962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DE8C6910-22EA-C3A4-B835-9418B7CA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115" y="289624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B96EFA53-2E02-55DD-6A60-5F6B20A814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5315" y="305816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53">
            <a:extLst>
              <a:ext uri="{FF2B5EF4-FFF2-40B4-BE49-F238E27FC236}">
                <a16:creationId xmlns:a16="http://schemas.microsoft.com/office/drawing/2014/main" id="{7BEFF1A7-996B-0FD4-2421-44215C062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7115" y="3048640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5674C5C0-4772-072A-831F-ABC1B8FF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155" y="28962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96924C07-3768-E3DC-6423-CDE7B0CF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955" y="289624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8D20921E-ACAA-6013-CD60-57B4CCDEE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155" y="305816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3B2B1A89-CEBF-AFBC-E1FD-F17707FD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376" y="290100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4B92335B-47A6-FE78-7458-20F2583F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176" y="290100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55A6748A-0DBC-7801-424D-35C145414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5376" y="306292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4FEAA726-2406-0C65-DC54-C9B18CCC7E5A}"/>
              </a:ext>
            </a:extLst>
          </p:cNvPr>
          <p:cNvGrpSpPr>
            <a:grpSpLocks/>
          </p:cNvGrpSpPr>
          <p:nvPr/>
        </p:nvGrpSpPr>
        <p:grpSpPr bwMode="auto">
          <a:xfrm>
            <a:off x="8736376" y="2896240"/>
            <a:ext cx="152400" cy="304800"/>
            <a:chOff x="5232" y="1584"/>
            <a:chExt cx="96" cy="192"/>
          </a:xfrm>
        </p:grpSpPr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43251B83-719F-3D73-4F5F-9851DB0D2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F4CD29F4-66EB-BFB4-2F0D-FECD69832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E0A08709-745D-7AE8-E99C-AD55FF021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EACDBC9-B3DC-F190-2F51-49EB6538CFE3}"/>
              </a:ext>
            </a:extLst>
          </p:cNvPr>
          <p:cNvSpPr/>
          <p:nvPr/>
        </p:nvSpPr>
        <p:spPr bwMode="auto">
          <a:xfrm>
            <a:off x="4957677" y="2940690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7E2FA-D68D-5B49-E717-4E73F6D16809}"/>
              </a:ext>
            </a:extLst>
          </p:cNvPr>
          <p:cNvSpPr txBox="1"/>
          <p:nvPr/>
        </p:nvSpPr>
        <p:spPr>
          <a:xfrm>
            <a:off x="6414216" y="271000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0B9BE-5722-DD37-F39C-6206E5E01DE9}"/>
              </a:ext>
            </a:extLst>
          </p:cNvPr>
          <p:cNvSpPr txBox="1"/>
          <p:nvPr/>
        </p:nvSpPr>
        <p:spPr>
          <a:xfrm>
            <a:off x="7896113" y="271000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B02E21-2DF2-8B14-CAE3-C83BAE322881}"/>
              </a:ext>
            </a:extLst>
          </p:cNvPr>
          <p:cNvSpPr txBox="1"/>
          <p:nvPr/>
        </p:nvSpPr>
        <p:spPr>
          <a:xfrm>
            <a:off x="5671544" y="271088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0A5BA7B-C6C9-B606-51B3-8C68307C0D82}"/>
              </a:ext>
            </a:extLst>
          </p:cNvPr>
          <p:cNvSpPr/>
          <p:nvPr/>
        </p:nvSpPr>
        <p:spPr bwMode="auto">
          <a:xfrm>
            <a:off x="76200" y="3657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1A3B1AC2-53BF-278E-9AAF-FD0383E4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17" y="290100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F0EC257A-6E09-1801-2FE1-37488C13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17" y="290100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916D6559-EA01-247B-8E70-6573E7961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4717" y="306292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382786-2581-D96A-F49D-7B4C7077A763}"/>
              </a:ext>
            </a:extLst>
          </p:cNvPr>
          <p:cNvSpPr txBox="1"/>
          <p:nvPr/>
        </p:nvSpPr>
        <p:spPr>
          <a:xfrm>
            <a:off x="7139778" y="271476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064756F-60AB-8393-D936-27FB8DC0DD2F}"/>
              </a:ext>
            </a:extLst>
          </p:cNvPr>
          <p:cNvSpPr/>
          <p:nvPr/>
        </p:nvSpPr>
        <p:spPr bwMode="auto">
          <a:xfrm>
            <a:off x="76200" y="4127466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45AE8A6-B8E5-900C-37D1-7F004F8FA161}"/>
              </a:ext>
            </a:extLst>
          </p:cNvPr>
          <p:cNvSpPr/>
          <p:nvPr/>
        </p:nvSpPr>
        <p:spPr bwMode="auto">
          <a:xfrm>
            <a:off x="4073224" y="9144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2EACF-0013-3B33-DCE1-F019EAD4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q.indexOf(9));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q.valueAt(1));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5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0896FAD-3180-4F97-2261-3C0D3243D9CC}"/>
              </a:ext>
            </a:extLst>
          </p:cNvPr>
          <p:cNvSpPr/>
          <p:nvPr/>
        </p:nvSpPr>
        <p:spPr bwMode="auto">
          <a:xfrm>
            <a:off x="5099927" y="120430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3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6A2DE-6F08-50C1-41BD-DF12367D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334766-2046-AEAF-58EF-9BA9080D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q.indexOf(9));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q.valueAt(1));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5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53B25BAC-553E-5829-B087-42E74D8E4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AA1EF54D-2E14-A25B-F64A-C9757C420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315" y="28962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3CF3109-CBDE-7683-10C9-D8E390710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115" y="289624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9FAA1148-CFB4-F102-0866-BEAB14AF3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5315" y="305816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78A5FC0E-4353-876D-E87D-AA43082F5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7115" y="3048640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695703A8-DD6C-8404-3DE2-8E6B50264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155" y="28962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C924263F-49ED-DD58-C6E6-CA9DB09EB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955" y="289624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8F7E9521-9893-BDB3-EFA4-8684A2BB0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155" y="305816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C0B7EAD7-E1A1-6B15-BB61-963E2A8D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376" y="290100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3EA9D96A-CE79-17B2-2AE1-DC3D2BB3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176" y="290100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8803814B-60AF-9E35-7E81-51064E7A5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5376" y="306292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04070668-6CC8-8275-3C03-42B34ABF5802}"/>
              </a:ext>
            </a:extLst>
          </p:cNvPr>
          <p:cNvGrpSpPr>
            <a:grpSpLocks/>
          </p:cNvGrpSpPr>
          <p:nvPr/>
        </p:nvGrpSpPr>
        <p:grpSpPr bwMode="auto">
          <a:xfrm>
            <a:off x="8736376" y="2896240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22A3E772-6B35-5CFB-DAD5-551A7431E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C8D72F7D-4486-D84D-FD9C-38BC26E18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A6CCE4A5-ED9C-368F-B3D4-1CD987AB9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823942-E789-2D7B-A4F5-0CEA4D4CD0F2}"/>
              </a:ext>
            </a:extLst>
          </p:cNvPr>
          <p:cNvSpPr txBox="1"/>
          <p:nvPr/>
        </p:nvSpPr>
        <p:spPr>
          <a:xfrm>
            <a:off x="5433778" y="3509015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E7143E-322D-C907-8EA3-95AFF04077F1}"/>
              </a:ext>
            </a:extLst>
          </p:cNvPr>
          <p:cNvSpPr/>
          <p:nvPr/>
        </p:nvSpPr>
        <p:spPr bwMode="auto">
          <a:xfrm>
            <a:off x="4957677" y="2940690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92A6D-C726-9A85-147C-E2E9AD67925F}"/>
              </a:ext>
            </a:extLst>
          </p:cNvPr>
          <p:cNvGrpSpPr/>
          <p:nvPr/>
        </p:nvGrpSpPr>
        <p:grpSpPr>
          <a:xfrm>
            <a:off x="5776558" y="3342402"/>
            <a:ext cx="609600" cy="492774"/>
            <a:chOff x="5766792" y="3733799"/>
            <a:chExt cx="609600" cy="4927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431AE9-6C1C-94D9-0DB9-AE3DFEA77533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446300BC-A98A-E6E9-29DA-F8C4775E7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5B8704-1487-4572-8F4D-6684D405B38A}"/>
              </a:ext>
            </a:extLst>
          </p:cNvPr>
          <p:cNvSpPr txBox="1"/>
          <p:nvPr/>
        </p:nvSpPr>
        <p:spPr>
          <a:xfrm>
            <a:off x="6414216" y="271000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60D28-5AE0-14D8-2CFE-D5AB3DB931FC}"/>
              </a:ext>
            </a:extLst>
          </p:cNvPr>
          <p:cNvSpPr txBox="1"/>
          <p:nvPr/>
        </p:nvSpPr>
        <p:spPr>
          <a:xfrm>
            <a:off x="7896113" y="271000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5D60-8BBC-F6AE-2C88-B4B7F3B30D2F}"/>
              </a:ext>
            </a:extLst>
          </p:cNvPr>
          <p:cNvSpPr txBox="1"/>
          <p:nvPr/>
        </p:nvSpPr>
        <p:spPr>
          <a:xfrm>
            <a:off x="5671544" y="271088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167AC16-59B7-7132-1BDB-29A2DF995E0C}"/>
              </a:ext>
            </a:extLst>
          </p:cNvPr>
          <p:cNvSpPr/>
          <p:nvPr/>
        </p:nvSpPr>
        <p:spPr bwMode="auto">
          <a:xfrm>
            <a:off x="5099927" y="120430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F5336E55-5B86-757F-749C-30728D8B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17" y="290100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8BA6D093-4635-6494-23C0-37ED2ED2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17" y="290100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2F0CEC94-5CD2-4DD3-2397-331FED3E7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4717" y="306292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AF225-C111-7A45-300C-4253B2470211}"/>
              </a:ext>
            </a:extLst>
          </p:cNvPr>
          <p:cNvSpPr txBox="1"/>
          <p:nvPr/>
        </p:nvSpPr>
        <p:spPr>
          <a:xfrm>
            <a:off x="7139778" y="271476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7" name="Text Box 56">
            <a:extLst>
              <a:ext uri="{FF2B5EF4-FFF2-40B4-BE49-F238E27FC236}">
                <a16:creationId xmlns:a16="http://schemas.microsoft.com/office/drawing/2014/main" id="{8A241BF5-87AC-4491-B5FB-39A3C4FC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87" y="2450070"/>
            <a:ext cx="38095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index:     0        1        2       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A17F21-72B6-2E2B-54F3-6F434C01D7A1}"/>
              </a:ext>
            </a:extLst>
          </p:cNvPr>
          <p:cNvGrpSpPr/>
          <p:nvPr/>
        </p:nvGrpSpPr>
        <p:grpSpPr>
          <a:xfrm>
            <a:off x="6498651" y="3350091"/>
            <a:ext cx="609600" cy="492774"/>
            <a:chOff x="5766792" y="3733799"/>
            <a:chExt cx="609600" cy="49277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D01A26-F750-11FE-32CB-CB8A283FF5B9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27" name="Line 53">
              <a:extLst>
                <a:ext uri="{FF2B5EF4-FFF2-40B4-BE49-F238E27FC236}">
                  <a16:creationId xmlns:a16="http://schemas.microsoft.com/office/drawing/2014/main" id="{7D3574B1-6B3B-B94E-CE71-49DC9CDF6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798CAC-1012-0156-0865-38ED84C377E4}"/>
              </a:ext>
            </a:extLst>
          </p:cNvPr>
          <p:cNvGrpSpPr/>
          <p:nvPr/>
        </p:nvGrpSpPr>
        <p:grpSpPr>
          <a:xfrm>
            <a:off x="7260299" y="3352800"/>
            <a:ext cx="609600" cy="492774"/>
            <a:chOff x="5766792" y="3733799"/>
            <a:chExt cx="609600" cy="49277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67C8ABE-19B3-88C4-659F-2A9A83287373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AEC2A8A3-B406-7D0A-B9B2-746B3DF9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60DCA476-603B-6D3A-9CFD-B4E8746F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list,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or -1 if not found. */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indexOf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int index = 0;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if (current.value ==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    return index;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index++;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-1; // Value not found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the value at the given location in this list.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the index is invalid, throws an exception.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valueAt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i) {</a:t>
            </a:r>
          </a:p>
          <a:p>
            <a:pPr algn="l">
              <a:spcBef>
                <a:spcPts val="200"/>
              </a:spcBef>
            </a:pPr>
            <a:r>
              <a:rPr lang="en-US" sz="12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Similar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FB463AC-C2FC-7F0D-4439-66D0A9F08EC0}"/>
              </a:ext>
            </a:extLst>
          </p:cNvPr>
          <p:cNvSpPr/>
          <p:nvPr/>
        </p:nvSpPr>
        <p:spPr bwMode="auto">
          <a:xfrm>
            <a:off x="106969" y="2429837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 Box 56">
            <a:extLst>
              <a:ext uri="{FF2B5EF4-FFF2-40B4-BE49-F238E27FC236}">
                <a16:creationId xmlns:a16="http://schemas.microsoft.com/office/drawing/2014/main" id="{12498BE0-4A2C-F805-C297-27C82107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87" y="4354900"/>
            <a:ext cx="462149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Processing logic: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Iteration, similar to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8ABA7-3A18-574D-1EB1-50F4A761B14D}"/>
              </a:ext>
            </a:extLst>
          </p:cNvPr>
          <p:cNvCxnSpPr>
            <a:cxnSpLocks/>
          </p:cNvCxnSpPr>
          <p:nvPr/>
        </p:nvCxnSpPr>
        <p:spPr bwMode="auto">
          <a:xfrm>
            <a:off x="5776558" y="4038600"/>
            <a:ext cx="2093341" cy="0"/>
          </a:xfrm>
          <a:prstGeom prst="straightConnector1">
            <a:avLst/>
          </a:prstGeom>
          <a:noFill/>
          <a:ln w="349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Picture 6" descr="Open box - Free shipping and delivery icons">
            <a:extLst>
              <a:ext uri="{FF2B5EF4-FFF2-40B4-BE49-F238E27FC236}">
                <a16:creationId xmlns:a16="http://schemas.microsoft.com/office/drawing/2014/main" id="{95A50C73-D552-7F6F-F9BA-333E07AD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9144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8B789-6DDF-B4F4-3E60-256C07A5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>
            <a:extLst>
              <a:ext uri="{FF2B5EF4-FFF2-40B4-BE49-F238E27FC236}">
                <a16:creationId xmlns:a16="http://schemas.microsoft.com/office/drawing/2014/main" id="{343233D0-A6E3-D314-467A-1337680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Data structures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F2DD9792-3893-6ECE-30DF-708E13E3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23" y="3127965"/>
            <a:ext cx="3106737" cy="3141345"/>
          </a:xfrm>
        </p:spPr>
        <p:txBody>
          <a:bodyPr>
            <a:noAutofit/>
          </a:bodyPr>
          <a:lstStyle/>
          <a:p>
            <a:pPr marL="90487" indent="0">
              <a:spcBef>
                <a:spcPts val="1800"/>
              </a:spcBef>
              <a:buClrTx/>
              <a:buNone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abstract data structures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 sz="2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A6ED20-4ADD-8F46-D6D5-4DEE7626F0B7}"/>
              </a:ext>
            </a:extLst>
          </p:cNvPr>
          <p:cNvGrpSpPr/>
          <p:nvPr/>
        </p:nvGrpSpPr>
        <p:grpSpPr>
          <a:xfrm>
            <a:off x="2628127" y="3626100"/>
            <a:ext cx="2438400" cy="2316952"/>
            <a:chOff x="5788646" y="1493048"/>
            <a:chExt cx="2438400" cy="2316952"/>
          </a:xfrm>
        </p:grpSpPr>
        <p:sp>
          <p:nvSpPr>
            <p:cNvPr id="49" name="Rounded Rectangular Callout 48">
              <a:extLst>
                <a:ext uri="{FF2B5EF4-FFF2-40B4-BE49-F238E27FC236}">
                  <a16:creationId xmlns:a16="http://schemas.microsoft.com/office/drawing/2014/main" id="{40F2EA73-0498-75B2-736D-9520DFE11E37}"/>
                </a:ext>
              </a:extLst>
            </p:cNvPr>
            <p:cNvSpPr/>
            <p:nvPr/>
          </p:nvSpPr>
          <p:spPr>
            <a:xfrm>
              <a:off x="6169646" y="2344857"/>
              <a:ext cx="2057400" cy="639870"/>
            </a:xfrm>
            <a:prstGeom prst="wedgeRoundRectCallout">
              <a:avLst>
                <a:gd name="adj1" fmla="val -60797"/>
                <a:gd name="adj2" fmla="val 12668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marL="0" lvl="1" indent="0" algn="l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bg1"/>
                </a:buClr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Typically implemented using arrays or lists</a:t>
              </a:r>
              <a:endParaRPr kumimoji="0"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8081BCDB-2DC0-624E-9A0B-12735E52B386}"/>
                </a:ext>
              </a:extLst>
            </p:cNvPr>
            <p:cNvSpPr/>
            <p:nvPr/>
          </p:nvSpPr>
          <p:spPr bwMode="auto">
            <a:xfrm>
              <a:off x="5788646" y="1493048"/>
              <a:ext cx="381000" cy="2316952"/>
            </a:xfrm>
            <a:prstGeom prst="rightBrace">
              <a:avLst>
                <a:gd name="adj1" fmla="val 42246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762A7816-854E-9B34-D78C-09A3E49B1484}"/>
              </a:ext>
            </a:extLst>
          </p:cNvPr>
          <p:cNvSpPr/>
          <p:nvPr/>
        </p:nvSpPr>
        <p:spPr bwMode="auto">
          <a:xfrm>
            <a:off x="271717" y="4284829"/>
            <a:ext cx="958909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 9-1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63096B-FD10-9ABB-66E6-82855C504198}"/>
              </a:ext>
            </a:extLst>
          </p:cNvPr>
          <p:cNvGrpSpPr/>
          <p:nvPr/>
        </p:nvGrpSpPr>
        <p:grpSpPr>
          <a:xfrm>
            <a:off x="990228" y="2168944"/>
            <a:ext cx="5198496" cy="503768"/>
            <a:chOff x="990228" y="2168944"/>
            <a:chExt cx="5198496" cy="5037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5AC313-C2A7-4C1E-BC05-0985A1FA81BC}"/>
                </a:ext>
              </a:extLst>
            </p:cNvPr>
            <p:cNvGrpSpPr/>
            <p:nvPr/>
          </p:nvGrpSpPr>
          <p:grpSpPr>
            <a:xfrm>
              <a:off x="1814179" y="2168944"/>
              <a:ext cx="4374545" cy="388142"/>
              <a:chOff x="1828742" y="1394154"/>
              <a:chExt cx="4374545" cy="388142"/>
            </a:xfrm>
          </p:grpSpPr>
          <p:grpSp>
            <p:nvGrpSpPr>
              <p:cNvPr id="10" name="Group 11">
                <a:extLst>
                  <a:ext uri="{FF2B5EF4-FFF2-40B4-BE49-F238E27FC236}">
                    <a16:creationId xmlns:a16="http://schemas.microsoft.com/office/drawing/2014/main" id="{F143079B-AB7D-E42D-8EB6-98AAC943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0887" y="1477496"/>
                <a:ext cx="152400" cy="304800"/>
                <a:chOff x="3840" y="2304"/>
                <a:chExt cx="96" cy="240"/>
              </a:xfrm>
            </p:grpSpPr>
            <p:sp>
              <p:nvSpPr>
                <p:cNvPr id="43" name="Line 12">
                  <a:extLst>
                    <a:ext uri="{FF2B5EF4-FFF2-40B4-BE49-F238E27FC236}">
                      <a16:creationId xmlns:a16="http://schemas.microsoft.com/office/drawing/2014/main" id="{4C683244-9C56-7CD1-DEDB-A18CF6878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" name="Line 13">
                  <a:extLst>
                    <a:ext uri="{FF2B5EF4-FFF2-40B4-BE49-F238E27FC236}">
                      <a16:creationId xmlns:a16="http://schemas.microsoft.com/office/drawing/2014/main" id="{DE76F4F6-1500-855D-C440-CABC95CDA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4" name="Line 14">
                  <a:extLst>
                    <a:ext uri="{FF2B5EF4-FFF2-40B4-BE49-F238E27FC236}">
                      <a16:creationId xmlns:a16="http://schemas.microsoft.com/office/drawing/2014/main" id="{DABAEE93-0034-CFE8-3796-4EB30D80F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1" name="Oval 17">
                <a:extLst>
                  <a:ext uri="{FF2B5EF4-FFF2-40B4-BE49-F238E27FC236}">
                    <a16:creationId xmlns:a16="http://schemas.microsoft.com/office/drawing/2014/main" id="{FED002FE-A25F-835C-5726-87AD596E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42" y="1458197"/>
                <a:ext cx="287338" cy="3095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q</a:t>
                </a:r>
              </a:p>
            </p:txBody>
          </p:sp>
          <p:sp>
            <p:nvSpPr>
              <p:cNvPr id="12" name="Line 18">
                <a:extLst>
                  <a:ext uri="{FF2B5EF4-FFF2-40B4-BE49-F238E27FC236}">
                    <a16:creationId xmlns:a16="http://schemas.microsoft.com/office/drawing/2014/main" id="{EA85DF18-4CFA-6B96-737B-8F938CEA3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4017" y="1601072"/>
                <a:ext cx="287338" cy="476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" name="Text Box 19">
                <a:extLst>
                  <a:ext uri="{FF2B5EF4-FFF2-40B4-BE49-F238E27FC236}">
                    <a16:creationId xmlns:a16="http://schemas.microsoft.com/office/drawing/2014/main" id="{8D195229-E55F-381F-4979-492F07C42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6379" y="1453435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4</a:t>
                </a:r>
              </a:p>
            </p:txBody>
          </p:sp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DE2B3ABD-9E33-CD3E-008E-058208F5A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179" y="1453435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69F15F-EC9C-DEF9-8EDF-E361A6F3E547}"/>
                  </a:ext>
                </a:extLst>
              </p:cNvPr>
              <p:cNvGrpSpPr/>
              <p:nvPr/>
            </p:nvGrpSpPr>
            <p:grpSpPr>
              <a:xfrm>
                <a:off x="2411355" y="1443909"/>
                <a:ext cx="761984" cy="314325"/>
                <a:chOff x="1510976" y="2640555"/>
                <a:chExt cx="761984" cy="314325"/>
              </a:xfrm>
            </p:grpSpPr>
            <p:sp>
              <p:nvSpPr>
                <p:cNvPr id="39" name="Text Box 15">
                  <a:extLst>
                    <a:ext uri="{FF2B5EF4-FFF2-40B4-BE49-F238E27FC236}">
                      <a16:creationId xmlns:a16="http://schemas.microsoft.com/office/drawing/2014/main" id="{6D8CCD8E-1EC7-0162-1E5C-C45E06B556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0" name="Text Box 16">
                  <a:extLst>
                    <a:ext uri="{FF2B5EF4-FFF2-40B4-BE49-F238E27FC236}">
                      <a16:creationId xmlns:a16="http://schemas.microsoft.com/office/drawing/2014/main" id="{718E0098-47D2-9204-DCF4-4ECEE6B34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1" name="Line 22">
                  <a:extLst>
                    <a:ext uri="{FF2B5EF4-FFF2-40B4-BE49-F238E27FC236}">
                      <a16:creationId xmlns:a16="http://schemas.microsoft.com/office/drawing/2014/main" id="{E867E88F-57C7-A5F0-54B8-6EC5B19AF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" name="Text Box 19">
                <a:extLst>
                  <a:ext uri="{FF2B5EF4-FFF2-40B4-BE49-F238E27FC236}">
                    <a16:creationId xmlns:a16="http://schemas.microsoft.com/office/drawing/2014/main" id="{C79A2E28-93BE-7E8C-2C3B-23FC82FB1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2938" y="1394154"/>
                <a:ext cx="291776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600" b="0" dirty="0">
                    <a:cs typeface="+mn-cs"/>
                  </a:rPr>
                  <a:t>…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0ECC783-2024-AF88-3A4F-EE6D54D760A3}"/>
                  </a:ext>
                </a:extLst>
              </p:cNvPr>
              <p:cNvGrpSpPr/>
              <p:nvPr/>
            </p:nvGrpSpPr>
            <p:grpSpPr>
              <a:xfrm>
                <a:off x="3935365" y="1453434"/>
                <a:ext cx="761984" cy="314325"/>
                <a:chOff x="1510976" y="2640555"/>
                <a:chExt cx="761984" cy="314325"/>
              </a:xfrm>
            </p:grpSpPr>
            <p:sp>
              <p:nvSpPr>
                <p:cNvPr id="36" name="Text Box 15">
                  <a:extLst>
                    <a:ext uri="{FF2B5EF4-FFF2-40B4-BE49-F238E27FC236}">
                      <a16:creationId xmlns:a16="http://schemas.microsoft.com/office/drawing/2014/main" id="{DF407134-3CE8-4034-9FBB-24AE0FF80E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7</a:t>
                  </a:r>
                </a:p>
              </p:txBody>
            </p:sp>
            <p:sp>
              <p:nvSpPr>
                <p:cNvPr id="37" name="Text Box 16">
                  <a:extLst>
                    <a:ext uri="{FF2B5EF4-FFF2-40B4-BE49-F238E27FC236}">
                      <a16:creationId xmlns:a16="http://schemas.microsoft.com/office/drawing/2014/main" id="{BA2E7D6C-6EDF-141E-BC77-5E9B08AD8D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38" name="Line 22">
                  <a:extLst>
                    <a:ext uri="{FF2B5EF4-FFF2-40B4-BE49-F238E27FC236}">
                      <a16:creationId xmlns:a16="http://schemas.microsoft.com/office/drawing/2014/main" id="{88EE27F7-30D4-DFC9-4895-F2A570C93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7" name="Line 7">
                <a:extLst>
                  <a:ext uri="{FF2B5EF4-FFF2-40B4-BE49-F238E27FC236}">
                    <a16:creationId xmlns:a16="http://schemas.microsoft.com/office/drawing/2014/main" id="{AB690CC9-E34A-6C5E-9F5B-96C7704D8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323" y="1622754"/>
                <a:ext cx="311312" cy="952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D3016C-8D3B-84BE-B07D-2C515A3317D8}"/>
                  </a:ext>
                </a:extLst>
              </p:cNvPr>
              <p:cNvGrpSpPr/>
              <p:nvPr/>
            </p:nvGrpSpPr>
            <p:grpSpPr>
              <a:xfrm>
                <a:off x="5288887" y="1464147"/>
                <a:ext cx="761984" cy="314325"/>
                <a:chOff x="1510976" y="2640555"/>
                <a:chExt cx="761984" cy="314325"/>
              </a:xfrm>
            </p:grpSpPr>
            <p:sp>
              <p:nvSpPr>
                <p:cNvPr id="30" name="Text Box 15">
                  <a:extLst>
                    <a:ext uri="{FF2B5EF4-FFF2-40B4-BE49-F238E27FC236}">
                      <a16:creationId xmlns:a16="http://schemas.microsoft.com/office/drawing/2014/main" id="{8F11210C-E82C-8ABD-3CDE-3B3EDC5294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9</a:t>
                  </a:r>
                </a:p>
              </p:txBody>
            </p:sp>
            <p:sp>
              <p:nvSpPr>
                <p:cNvPr id="31" name="Text Box 16">
                  <a:extLst>
                    <a:ext uri="{FF2B5EF4-FFF2-40B4-BE49-F238E27FC236}">
                      <a16:creationId xmlns:a16="http://schemas.microsoft.com/office/drawing/2014/main" id="{8E686BB8-A24B-48DB-C46E-D5103D033E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35" name="Line 22">
                  <a:extLst>
                    <a:ext uri="{FF2B5EF4-FFF2-40B4-BE49-F238E27FC236}">
                      <a16:creationId xmlns:a16="http://schemas.microsoft.com/office/drawing/2014/main" id="{ED00C660-6A6B-E63B-79E5-AD7EBB935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070D2FAC-725E-532E-0974-E6B2EF19F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4199" y="1627515"/>
                <a:ext cx="238119" cy="4762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D929B3E-2E55-38E4-ED3F-1D7B6F69BB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0228" y="2210757"/>
              <a:ext cx="1250444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List: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</p:grpSp>
      <p:sp>
        <p:nvSpPr>
          <p:cNvPr id="55" name="Right Brace 54">
            <a:extLst>
              <a:ext uri="{FF2B5EF4-FFF2-40B4-BE49-F238E27FC236}">
                <a16:creationId xmlns:a16="http://schemas.microsoft.com/office/drawing/2014/main" id="{3831EF74-A9C9-E1ED-AE29-C213925D8565}"/>
              </a:ext>
            </a:extLst>
          </p:cNvPr>
          <p:cNvSpPr/>
          <p:nvPr/>
        </p:nvSpPr>
        <p:spPr bwMode="auto">
          <a:xfrm>
            <a:off x="6461796" y="1420719"/>
            <a:ext cx="381000" cy="1115349"/>
          </a:xfrm>
          <a:prstGeom prst="rightBrace">
            <a:avLst>
              <a:gd name="adj1" fmla="val 4224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DC2494-57F3-C651-AC5B-B4F85CA6648E}"/>
              </a:ext>
            </a:extLst>
          </p:cNvPr>
          <p:cNvGrpSpPr/>
          <p:nvPr/>
        </p:nvGrpSpPr>
        <p:grpSpPr>
          <a:xfrm>
            <a:off x="361235" y="810925"/>
            <a:ext cx="3878929" cy="1041361"/>
            <a:chOff x="361235" y="810925"/>
            <a:chExt cx="3878929" cy="1041361"/>
          </a:xfrm>
        </p:grpSpPr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CEA1DD91-C605-90AC-8AB9-A708838FC4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8607" y="1390331"/>
              <a:ext cx="1250444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Array: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FB1E1B99-0ADB-5744-EE4F-8122603424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1235" y="810925"/>
              <a:ext cx="3878929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sz="1800" b="0" u="sng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data structures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78CC5D-7061-2C16-455B-6A0F50BC39E0}"/>
                </a:ext>
              </a:extLst>
            </p:cNvPr>
            <p:cNvGrpSpPr/>
            <p:nvPr/>
          </p:nvGrpSpPr>
          <p:grpSpPr>
            <a:xfrm>
              <a:off x="1814179" y="1191354"/>
              <a:ext cx="2108752" cy="564872"/>
              <a:chOff x="1828742" y="1969562"/>
              <a:chExt cx="2108752" cy="564872"/>
            </a:xfrm>
          </p:grpSpPr>
          <p:sp>
            <p:nvSpPr>
              <p:cNvPr id="64" name="Oval 17">
                <a:extLst>
                  <a:ext uri="{FF2B5EF4-FFF2-40B4-BE49-F238E27FC236}">
                    <a16:creationId xmlns:a16="http://schemas.microsoft.com/office/drawing/2014/main" id="{C5F1F9FD-BDDA-6562-7050-C380C27E2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42" y="2224871"/>
                <a:ext cx="287338" cy="3095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q</a:t>
                </a:r>
              </a:p>
            </p:txBody>
          </p:sp>
          <p:sp>
            <p:nvSpPr>
              <p:cNvPr id="69" name="Line 18">
                <a:extLst>
                  <a:ext uri="{FF2B5EF4-FFF2-40B4-BE49-F238E27FC236}">
                    <a16:creationId xmlns:a16="http://schemas.microsoft.com/office/drawing/2014/main" id="{9414BBB6-4E99-F4F0-C7A5-DEABA89FE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4017" y="2367746"/>
                <a:ext cx="287338" cy="476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" name="Text Box 15">
                <a:extLst>
                  <a:ext uri="{FF2B5EF4-FFF2-40B4-BE49-F238E27FC236}">
                    <a16:creationId xmlns:a16="http://schemas.microsoft.com/office/drawing/2014/main" id="{930F7586-74FD-CD35-E115-7644158D8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420" y="1981644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0</a:t>
                </a:r>
              </a:p>
            </p:txBody>
          </p:sp>
          <p:sp>
            <p:nvSpPr>
              <p:cNvPr id="72" name="Text Box 15">
                <a:extLst>
                  <a:ext uri="{FF2B5EF4-FFF2-40B4-BE49-F238E27FC236}">
                    <a16:creationId xmlns:a16="http://schemas.microsoft.com/office/drawing/2014/main" id="{8C2588F6-2F0C-39A1-F710-27E8A30BF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4027" y="1972020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75519B28-BBD7-DA4E-E909-2CCF8CA0B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1898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4</a:t>
                </a:r>
              </a:p>
            </p:txBody>
          </p:sp>
          <p:sp>
            <p:nvSpPr>
              <p:cNvPr id="83" name="Text Box 15">
                <a:extLst>
                  <a:ext uri="{FF2B5EF4-FFF2-40B4-BE49-F238E27FC236}">
                    <a16:creationId xmlns:a16="http://schemas.microsoft.com/office/drawing/2014/main" id="{BE457D72-0FA5-CA04-5199-0D7CE2E7A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355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2</a:t>
                </a:r>
              </a:p>
            </p:txBody>
          </p:sp>
          <p:sp>
            <p:nvSpPr>
              <p:cNvPr id="84" name="Text Box 15">
                <a:extLst>
                  <a:ext uri="{FF2B5EF4-FFF2-40B4-BE49-F238E27FC236}">
                    <a16:creationId xmlns:a16="http://schemas.microsoft.com/office/drawing/2014/main" id="{CC3718A9-15CF-3FA7-ED7C-B56E5FA20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068" y="1972020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956B25C1-033F-C7A8-9F5B-97810277B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2694" y="1969562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n</a:t>
                </a:r>
              </a:p>
            </p:txBody>
          </p:sp>
          <p:sp>
            <p:nvSpPr>
              <p:cNvPr id="86" name="Text Box 15">
                <a:extLst>
                  <a:ext uri="{FF2B5EF4-FFF2-40B4-BE49-F238E27FC236}">
                    <a16:creationId xmlns:a16="http://schemas.microsoft.com/office/drawing/2014/main" id="{F96C5A53-D30A-3244-2FEA-4DE8C17A4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0565" y="2208125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9</a:t>
                </a:r>
              </a:p>
            </p:txBody>
          </p:sp>
          <p:sp>
            <p:nvSpPr>
              <p:cNvPr id="88" name="Text Box 19">
                <a:extLst>
                  <a:ext uri="{FF2B5EF4-FFF2-40B4-BE49-F238E27FC236}">
                    <a16:creationId xmlns:a16="http://schemas.microsoft.com/office/drawing/2014/main" id="{622CED4D-60F8-80CB-E8B6-F29612752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830" y="2133947"/>
                <a:ext cx="291776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600" b="0" dirty="0">
                    <a:cs typeface="+mn-cs"/>
                  </a:rPr>
                  <a:t>…</a:t>
                </a: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CB6206A3-5AB3-F80F-0CCA-518E64B9B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939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7</a:t>
                </a:r>
              </a:p>
            </p:txBody>
          </p:sp>
        </p:grpSp>
      </p:grpSp>
      <p:sp>
        <p:nvSpPr>
          <p:cNvPr id="91" name="Right Arrow 90">
            <a:extLst>
              <a:ext uri="{FF2B5EF4-FFF2-40B4-BE49-F238E27FC236}">
                <a16:creationId xmlns:a16="http://schemas.microsoft.com/office/drawing/2014/main" id="{02D71704-2A3A-5FA1-129E-3FC54E27BF2D}"/>
              </a:ext>
            </a:extLst>
          </p:cNvPr>
          <p:cNvSpPr/>
          <p:nvPr/>
        </p:nvSpPr>
        <p:spPr bwMode="auto">
          <a:xfrm>
            <a:off x="170106" y="2130994"/>
            <a:ext cx="958909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8-2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 Box 19">
            <a:extLst>
              <a:ext uri="{FF2B5EF4-FFF2-40B4-BE49-F238E27FC236}">
                <a16:creationId xmlns:a16="http://schemas.microsoft.com/office/drawing/2014/main" id="{0250DDDD-8AD0-41B7-6E69-904660E0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871" y="1429917"/>
            <a:ext cx="314386" cy="316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39504FD8-52D1-4463-DBD7-563D57957E02}"/>
              </a:ext>
            </a:extLst>
          </p:cNvPr>
          <p:cNvSpPr/>
          <p:nvPr/>
        </p:nvSpPr>
        <p:spPr bwMode="auto">
          <a:xfrm>
            <a:off x="152400" y="1329002"/>
            <a:ext cx="799212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 8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AF62FECA-8B21-C550-8F40-0A8FC6235F14}"/>
              </a:ext>
            </a:extLst>
          </p:cNvPr>
          <p:cNvSpPr/>
          <p:nvPr/>
        </p:nvSpPr>
        <p:spPr>
          <a:xfrm>
            <a:off x="6866801" y="1389655"/>
            <a:ext cx="1777287" cy="1230914"/>
          </a:xfrm>
          <a:prstGeom prst="wedgeRoundRectCallout">
            <a:avLst>
              <a:gd name="adj1" fmla="val -60797"/>
              <a:gd name="adj2" fmla="val 12668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marL="0" lvl="1" indent="0" algn="l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None/>
            </a:pP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each having its pros and cons in terms of </a:t>
            </a:r>
            <a:r>
              <a:rPr lang="en-US" sz="1400" b="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search</a:t>
            </a: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add</a:t>
            </a: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400" b="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remove </a:t>
            </a:r>
            <a:r>
              <a:rPr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efficiency </a:t>
            </a:r>
          </a:p>
        </p:txBody>
      </p:sp>
    </p:spTree>
    <p:extLst>
      <p:ext uri="{BB962C8B-B14F-4D97-AF65-F5344CB8AC3E}">
        <p14:creationId xmlns:p14="http://schemas.microsoft.com/office/powerpoint/2010/main" val="158549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484F-EFBF-CE75-0D6F-7E86BEC9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>
            <a:extLst>
              <a:ext uri="{FF2B5EF4-FFF2-40B4-BE49-F238E27FC236}">
                <a16:creationId xmlns:a16="http://schemas.microsoft.com/office/drawing/2014/main" id="{28814232-1B45-1B42-B276-6B8F9CBD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12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list,</a:t>
            </a:r>
            <a:b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or -1 if not found. */</a:t>
            </a:r>
          </a:p>
          <a:p>
            <a:pPr algn="l">
              <a:spcBef>
                <a:spcPts val="4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indexOf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int index = 0;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while (current != null)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if (current.value == val)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    return index;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index++;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-1; // Value not found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Returns the value at the given location in this list.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If the index is invalid, throws an exception. */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int </a:t>
            </a:r>
            <a:r>
              <a:rPr lang="en-US" sz="1100" dirty="0">
                <a:latin typeface="Consolas"/>
                <a:ea typeface="Monaco"/>
                <a:cs typeface="Consolas"/>
              </a:rPr>
              <a:t>valueAt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i) {</a:t>
            </a:r>
          </a:p>
          <a:p>
            <a:pPr algn="l">
              <a:spcBef>
                <a:spcPts val="200"/>
              </a:spcBef>
            </a:pPr>
            <a:r>
              <a:rPr lang="en-US" sz="12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Similar</a:t>
            </a:r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592E06D7-1495-1488-2F68-72C878564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Iterating over a list</a:t>
            </a:r>
            <a:r>
              <a:rPr lang="en-US" sz="1800" dirty="0"/>
              <a:t>: indexOf / valueAt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9C149A5-8A8D-DD52-A4B2-4841FE480866}"/>
              </a:ext>
            </a:extLst>
          </p:cNvPr>
          <p:cNvSpPr/>
          <p:nvPr/>
        </p:nvSpPr>
        <p:spPr bwMode="auto">
          <a:xfrm>
            <a:off x="152400" y="52578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F9522507-0DD2-71AE-0DC8-CBA294D2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315" y="28962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3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96BA4781-BBC4-A64E-8952-5C13A4E2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115" y="289624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17DF1C87-4947-BFDC-3B72-FBE6C9FB3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5315" y="305816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D2B4F4E7-473E-7BAF-E4BE-982FA87E6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7115" y="3048640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Text Box 18">
            <a:extLst>
              <a:ext uri="{FF2B5EF4-FFF2-40B4-BE49-F238E27FC236}">
                <a16:creationId xmlns:a16="http://schemas.microsoft.com/office/drawing/2014/main" id="{0F0936B6-705F-CE67-58C4-98B647491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155" y="289624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E6EFD366-11E3-27A8-E8C4-B63567A6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955" y="289624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E758FDB1-4610-600A-95B9-7126B16DD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155" y="305816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1B17CCA1-FA37-8F99-32AB-1245C6B2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376" y="290100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15</a:t>
            </a: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DCD5C12C-18CE-1F35-E62F-C8AAF1F4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176" y="290100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06D352DD-9E62-DC0F-06A2-132702E58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5376" y="306292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7" name="Group 13">
            <a:extLst>
              <a:ext uri="{FF2B5EF4-FFF2-40B4-BE49-F238E27FC236}">
                <a16:creationId xmlns:a16="http://schemas.microsoft.com/office/drawing/2014/main" id="{BD9875A0-C187-3E93-2712-0082B0A88F24}"/>
              </a:ext>
            </a:extLst>
          </p:cNvPr>
          <p:cNvGrpSpPr>
            <a:grpSpLocks/>
          </p:cNvGrpSpPr>
          <p:nvPr/>
        </p:nvGrpSpPr>
        <p:grpSpPr bwMode="auto">
          <a:xfrm>
            <a:off x="8736376" y="2896240"/>
            <a:ext cx="152400" cy="304800"/>
            <a:chOff x="5232" y="1584"/>
            <a:chExt cx="96" cy="192"/>
          </a:xfrm>
        </p:grpSpPr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2F2ACBF1-1F85-6325-B337-41A6FDBC0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43A3CB49-7D24-0BD2-BDD5-E17C6E6F6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CD2DB8B1-C3CB-9707-43E4-40ACF4BB9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CF2E13E-6B18-5C5A-312E-0AB5BD3C8407}"/>
              </a:ext>
            </a:extLst>
          </p:cNvPr>
          <p:cNvSpPr txBox="1"/>
          <p:nvPr/>
        </p:nvSpPr>
        <p:spPr>
          <a:xfrm>
            <a:off x="5433778" y="3509015"/>
            <a:ext cx="184731" cy="400110"/>
          </a:xfrm>
          <a:prstGeom prst="rect">
            <a:avLst/>
          </a:prstGeom>
          <a:noFill/>
        </p:spPr>
        <p:txBody>
          <a:bodyPr wrap="none" lIns="90000" bIns="46800" rtlCol="0">
            <a:spAutoFit/>
          </a:bodyPr>
          <a:lstStyle/>
          <a:p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92399E3-56D3-A936-743F-E50F186D97EE}"/>
              </a:ext>
            </a:extLst>
          </p:cNvPr>
          <p:cNvSpPr/>
          <p:nvPr/>
        </p:nvSpPr>
        <p:spPr bwMode="auto">
          <a:xfrm>
            <a:off x="4957677" y="2940690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FAF0FB-C04D-B520-7220-993A1EFF6270}"/>
              </a:ext>
            </a:extLst>
          </p:cNvPr>
          <p:cNvGrpSpPr/>
          <p:nvPr/>
        </p:nvGrpSpPr>
        <p:grpSpPr>
          <a:xfrm>
            <a:off x="5776558" y="3342402"/>
            <a:ext cx="609600" cy="492774"/>
            <a:chOff x="5766792" y="3733799"/>
            <a:chExt cx="609600" cy="492774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075FE900-7597-9619-54B0-D30E64883D0E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6CD7F97B-88CE-1785-AAB7-18E9C4F5B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1BAAB3F-18EB-2B61-1FDA-21A8204ED4BE}"/>
              </a:ext>
            </a:extLst>
          </p:cNvPr>
          <p:cNvSpPr txBox="1"/>
          <p:nvPr/>
        </p:nvSpPr>
        <p:spPr>
          <a:xfrm>
            <a:off x="6414216" y="271000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B8626E-CDEB-2E06-07B9-E154F9083759}"/>
              </a:ext>
            </a:extLst>
          </p:cNvPr>
          <p:cNvSpPr txBox="1"/>
          <p:nvPr/>
        </p:nvSpPr>
        <p:spPr>
          <a:xfrm>
            <a:off x="7896113" y="271000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45168-61D0-FEEF-0EB4-966D662A1889}"/>
              </a:ext>
            </a:extLst>
          </p:cNvPr>
          <p:cNvSpPr txBox="1"/>
          <p:nvPr/>
        </p:nvSpPr>
        <p:spPr>
          <a:xfrm>
            <a:off x="5671544" y="271088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65" name="Text Box 18">
            <a:extLst>
              <a:ext uri="{FF2B5EF4-FFF2-40B4-BE49-F238E27FC236}">
                <a16:creationId xmlns:a16="http://schemas.microsoft.com/office/drawing/2014/main" id="{255BC38C-6C1E-5E21-D89F-E854CE06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717" y="290100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963315CA-B5D7-2B67-47D2-ADC15B43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17" y="290100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5B7CC6B8-CF5F-449D-C69B-158D02AD9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4717" y="306292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606D38-13B9-0F97-C555-70AFA23F8F75}"/>
              </a:ext>
            </a:extLst>
          </p:cNvPr>
          <p:cNvSpPr txBox="1"/>
          <p:nvPr/>
        </p:nvSpPr>
        <p:spPr>
          <a:xfrm>
            <a:off x="7139778" y="2714768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32A574-1171-ACDC-8291-8D698588C9C4}"/>
              </a:ext>
            </a:extLst>
          </p:cNvPr>
          <p:cNvGrpSpPr/>
          <p:nvPr/>
        </p:nvGrpSpPr>
        <p:grpSpPr>
          <a:xfrm>
            <a:off x="6498651" y="3350091"/>
            <a:ext cx="609600" cy="492774"/>
            <a:chOff x="5766792" y="3733799"/>
            <a:chExt cx="609600" cy="49277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3D17B356-25C7-417D-4BC8-4887EBE04128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72" name="Line 53">
              <a:extLst>
                <a:ext uri="{FF2B5EF4-FFF2-40B4-BE49-F238E27FC236}">
                  <a16:creationId xmlns:a16="http://schemas.microsoft.com/office/drawing/2014/main" id="{B5E06982-FAEE-BBF4-4DD1-7CD27DA96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E2A7833-D001-B3F3-8FB5-DCBDB48AB8B1}"/>
              </a:ext>
            </a:extLst>
          </p:cNvPr>
          <p:cNvGrpSpPr/>
          <p:nvPr/>
        </p:nvGrpSpPr>
        <p:grpSpPr>
          <a:xfrm>
            <a:off x="7260299" y="3352800"/>
            <a:ext cx="609600" cy="492774"/>
            <a:chOff x="5766792" y="3733799"/>
            <a:chExt cx="609600" cy="492774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8E3CDB66-5012-3767-0E9B-223659BDF445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75" name="Line 53">
              <a:extLst>
                <a:ext uri="{FF2B5EF4-FFF2-40B4-BE49-F238E27FC236}">
                  <a16:creationId xmlns:a16="http://schemas.microsoft.com/office/drawing/2014/main" id="{FA7A0CD3-0266-0B8A-23ED-CEEC67F13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Text Box 56">
            <a:extLst>
              <a:ext uri="{FF2B5EF4-FFF2-40B4-BE49-F238E27FC236}">
                <a16:creationId xmlns:a16="http://schemas.microsoft.com/office/drawing/2014/main" id="{32D68BA7-B40D-6A81-0936-CC5FCE3D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87" y="2450070"/>
            <a:ext cx="38095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index:     0        1        2       3</a:t>
            </a:r>
          </a:p>
        </p:txBody>
      </p:sp>
      <p:sp>
        <p:nvSpPr>
          <p:cNvPr id="6" name="Text Box 56">
            <a:extLst>
              <a:ext uri="{FF2B5EF4-FFF2-40B4-BE49-F238E27FC236}">
                <a16:creationId xmlns:a16="http://schemas.microsoft.com/office/drawing/2014/main" id="{CA2FAC5F-AF68-C633-AACC-1BFC4DC6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87" y="4354900"/>
            <a:ext cx="462149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Processing logic: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800" b="0" dirty="0">
                <a:latin typeface="Times New Roman"/>
                <a:cs typeface="Times New Roman"/>
              </a:rPr>
              <a:t>Iteration, similar to </a:t>
            </a:r>
            <a:r>
              <a:rPr lang="en-US" sz="14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  <a:endParaRPr lang="en-US" sz="1400" b="0" dirty="0">
              <a:latin typeface="Consolas"/>
              <a:cs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FEF3A-294E-E387-8FD4-83C2A4E48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4"/>
            <a:ext cx="2846673" cy="137524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Built a list (code omitted)...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q.indexOf(9));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2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q.valueAt(1)); </a:t>
            </a: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</a:rPr>
              <a:t>// 5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8AE0FB32-4234-4923-68DC-3FBCF835472A}"/>
              </a:ext>
            </a:extLst>
          </p:cNvPr>
          <p:cNvSpPr/>
          <p:nvPr/>
        </p:nvSpPr>
        <p:spPr bwMode="auto">
          <a:xfrm>
            <a:off x="5107271" y="1611737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92455-5014-05C9-01D0-016AB9703BD6}"/>
              </a:ext>
            </a:extLst>
          </p:cNvPr>
          <p:cNvCxnSpPr>
            <a:cxnSpLocks/>
          </p:cNvCxnSpPr>
          <p:nvPr/>
        </p:nvCxnSpPr>
        <p:spPr bwMode="auto">
          <a:xfrm>
            <a:off x="5776558" y="4038600"/>
            <a:ext cx="2093341" cy="0"/>
          </a:xfrm>
          <a:prstGeom prst="straightConnector1">
            <a:avLst/>
          </a:prstGeom>
          <a:noFill/>
          <a:ln w="349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052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94D70-ACA6-F640-435F-1F58376B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3E4B8E84-4E50-1BEB-B4DF-5A2046689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EDE6C948-6D10-70D3-FE2A-2CA9B5F86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2E7D1CC-6A60-4538-EEA5-D6720CC62379}"/>
              </a:ext>
            </a:extLst>
          </p:cNvPr>
          <p:cNvSpPr/>
          <p:nvPr/>
        </p:nvSpPr>
        <p:spPr bwMode="auto">
          <a:xfrm>
            <a:off x="722587" y="36576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9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407EE-712E-9398-1B52-F840E0C02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2C0D89-57AD-07A8-3BE9-9AEEC513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</a:t>
            </a:r>
          </a:p>
          <a:p>
            <a:pPr algn="l"/>
            <a:endParaRPr lang="en-US" sz="1100" b="0" dirty="0">
              <a:solidFill>
                <a:srgbClr val="000099"/>
              </a:solidFill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addFirst(int i, 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E0BFCE86-D98E-25DC-068E-1641C5CA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462" y="270575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527871B9-29B4-ED30-0DBC-57B14D22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262" y="2705758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8A038D14-B2D3-D9C5-FB71-D8A772AA2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4462" y="2867682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53">
            <a:extLst>
              <a:ext uri="{FF2B5EF4-FFF2-40B4-BE49-F238E27FC236}">
                <a16:creationId xmlns:a16="http://schemas.microsoft.com/office/drawing/2014/main" id="{80C89B57-742D-EE87-1F95-CA1EE0CD7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6262" y="2858158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F31744D4-FD3E-F728-274A-651951AA1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302" y="2705758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707B648A-3098-906C-C321-90B215C0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102" y="2705758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8D72F07F-1953-4C24-913B-14487D0ED0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302" y="2867682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50F6641E-4281-C1F9-003E-069CE8378166}"/>
              </a:ext>
            </a:extLst>
          </p:cNvPr>
          <p:cNvGrpSpPr>
            <a:grpSpLocks/>
          </p:cNvGrpSpPr>
          <p:nvPr/>
        </p:nvGrpSpPr>
        <p:grpSpPr bwMode="auto">
          <a:xfrm>
            <a:off x="8266347" y="2705758"/>
            <a:ext cx="152400" cy="304800"/>
            <a:chOff x="5232" y="1584"/>
            <a:chExt cx="96" cy="192"/>
          </a:xfrm>
        </p:grpSpPr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DFCD2CFC-DC2E-9325-F735-E24E44469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895BCF6E-6338-B4A5-0993-0C88E1A97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5F4391E4-5404-82EC-3D68-825CE774B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75BAE3B-963D-A7CE-E281-F637850AB06D}"/>
              </a:ext>
            </a:extLst>
          </p:cNvPr>
          <p:cNvSpPr/>
          <p:nvPr/>
        </p:nvSpPr>
        <p:spPr bwMode="auto">
          <a:xfrm>
            <a:off x="5146824" y="2750208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DAC8B1-E4FC-AFC1-423A-AC79D0E7FE76}"/>
              </a:ext>
            </a:extLst>
          </p:cNvPr>
          <p:cNvSpPr txBox="1"/>
          <p:nvPr/>
        </p:nvSpPr>
        <p:spPr>
          <a:xfrm>
            <a:off x="6603363" y="2519525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2C1B05-4EAA-7373-2906-70BC12DC6773}"/>
              </a:ext>
            </a:extLst>
          </p:cNvPr>
          <p:cNvSpPr txBox="1"/>
          <p:nvPr/>
        </p:nvSpPr>
        <p:spPr>
          <a:xfrm>
            <a:off x="5860691" y="252040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E1979D9B-9268-8EA2-F586-EAAE98B1717A}"/>
              </a:ext>
            </a:extLst>
          </p:cNvPr>
          <p:cNvSpPr/>
          <p:nvPr/>
        </p:nvSpPr>
        <p:spPr bwMode="auto">
          <a:xfrm>
            <a:off x="100199" y="3010558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BC67B1F8-F262-FCD2-4B5C-29067EE3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864" y="271051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6E9C7464-84D7-304C-6062-88588805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664" y="271051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6AB3E7-5D19-7749-4FB7-A81DEA7CACE4}"/>
              </a:ext>
            </a:extLst>
          </p:cNvPr>
          <p:cNvSpPr txBox="1"/>
          <p:nvPr/>
        </p:nvSpPr>
        <p:spPr>
          <a:xfrm>
            <a:off x="7328925" y="252428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124CA2-6430-FE29-E053-E996659145D8}"/>
              </a:ext>
            </a:extLst>
          </p:cNvPr>
          <p:cNvSpPr/>
          <p:nvPr/>
        </p:nvSpPr>
        <p:spPr bwMode="auto">
          <a:xfrm>
            <a:off x="4073224" y="9144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0283D5-3C7D-16F3-E905-D6D8BB38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q.add(5); q.add(9); q.add(7);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5E60BCED-E289-513C-ADBF-2CAA0E83A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5347" y="2872443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Rectangle 177">
            <a:extLst>
              <a:ext uri="{FF2B5EF4-FFF2-40B4-BE49-F238E27FC236}">
                <a16:creationId xmlns:a16="http://schemas.microsoft.com/office/drawing/2014/main" id="{92AE19A8-7D9C-C96F-0D27-1642D540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266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CAEF-D9A6-1F6F-7005-2AAEA8CD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E1ECAD-C204-03C1-A194-54E42CC99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last node and makes it point to the new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12" name="Line 53">
            <a:extLst>
              <a:ext uri="{FF2B5EF4-FFF2-40B4-BE49-F238E27FC236}">
                <a16:creationId xmlns:a16="http://schemas.microsoft.com/office/drawing/2014/main" id="{DEBB5F7E-5B14-9FA7-0F45-50CD26B504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4233" y="273650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CEE66BEA-2D3A-4EAE-9AB3-FE3A44958A22}"/>
              </a:ext>
            </a:extLst>
          </p:cNvPr>
          <p:cNvGrpSpPr>
            <a:grpSpLocks/>
          </p:cNvGrpSpPr>
          <p:nvPr/>
        </p:nvGrpSpPr>
        <p:grpSpPr bwMode="auto">
          <a:xfrm>
            <a:off x="6037238" y="2584106"/>
            <a:ext cx="152400" cy="304800"/>
            <a:chOff x="5232" y="1584"/>
            <a:chExt cx="96" cy="192"/>
          </a:xfrm>
        </p:grpSpPr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71BC98FF-F279-1EA2-1D73-52C7DB4FA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E701B731-9050-F1D2-7B38-666A9A3BB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0C6D46F6-CEF4-46BF-3218-1F936B9EB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0011DE3-A316-6A37-0B49-EDFCA8477404}"/>
              </a:ext>
            </a:extLst>
          </p:cNvPr>
          <p:cNvSpPr/>
          <p:nvPr/>
        </p:nvSpPr>
        <p:spPr bwMode="auto">
          <a:xfrm>
            <a:off x="5184795" y="2628556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373B17-3E08-1090-4F3E-D4B3CA12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q.add(5); q.add(9); q.add(7);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70BF323A-C3F2-23AB-FF1A-453149E4D0DA}"/>
              </a:ext>
            </a:extLst>
          </p:cNvPr>
          <p:cNvGrpSpPr>
            <a:grpSpLocks/>
          </p:cNvGrpSpPr>
          <p:nvPr/>
        </p:nvGrpSpPr>
        <p:grpSpPr bwMode="auto">
          <a:xfrm>
            <a:off x="6863546" y="3159115"/>
            <a:ext cx="152400" cy="304800"/>
            <a:chOff x="5232" y="1584"/>
            <a:chExt cx="96" cy="192"/>
          </a:xfrm>
        </p:grpSpPr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F84B35D2-DA33-6060-19DE-AEF5107A5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5424915-BDB6-7E27-EEF9-297F44DED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CDEBEF2E-10F1-1288-6272-C4EEF08C0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" name="Text Box 18">
            <a:extLst>
              <a:ext uri="{FF2B5EF4-FFF2-40B4-BE49-F238E27FC236}">
                <a16:creationId xmlns:a16="http://schemas.microsoft.com/office/drawing/2014/main" id="{B6A04785-D0B6-1BB7-2673-045DCA40C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546" y="316387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CE89C10-4535-9758-BCFE-7431273D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346" y="316387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2FBF5F46-88D3-AB06-ED4C-57ECFADF9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974" y="3307205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4FF5395A-F341-D551-B5BA-F8AF3C3220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706" y="333343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01BE565-E87E-E179-D34A-6644695A84CB}"/>
              </a:ext>
            </a:extLst>
          </p:cNvPr>
          <p:cNvSpPr/>
          <p:nvPr/>
        </p:nvSpPr>
        <p:spPr bwMode="auto">
          <a:xfrm>
            <a:off x="5201226" y="3211199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60" name="Line 53">
            <a:extLst>
              <a:ext uri="{FF2B5EF4-FFF2-40B4-BE49-F238E27FC236}">
                <a16:creationId xmlns:a16="http://schemas.microsoft.com/office/drawing/2014/main" id="{BF8C400B-11C4-1E84-55DD-9D127600A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830" y="4141814"/>
            <a:ext cx="687573" cy="400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9776D7F-8070-A222-8343-6EEBF03F4DEA}"/>
              </a:ext>
            </a:extLst>
          </p:cNvPr>
          <p:cNvSpPr/>
          <p:nvPr/>
        </p:nvSpPr>
        <p:spPr bwMode="auto">
          <a:xfrm>
            <a:off x="5223393" y="4024340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grpSp>
        <p:nvGrpSpPr>
          <p:cNvPr id="66" name="Group 13">
            <a:extLst>
              <a:ext uri="{FF2B5EF4-FFF2-40B4-BE49-F238E27FC236}">
                <a16:creationId xmlns:a16="http://schemas.microsoft.com/office/drawing/2014/main" id="{86A4EF29-9034-C7D6-AB97-2950D05AD10D}"/>
              </a:ext>
            </a:extLst>
          </p:cNvPr>
          <p:cNvGrpSpPr>
            <a:grpSpLocks/>
          </p:cNvGrpSpPr>
          <p:nvPr/>
        </p:nvGrpSpPr>
        <p:grpSpPr bwMode="auto">
          <a:xfrm>
            <a:off x="6902144" y="4554899"/>
            <a:ext cx="152400" cy="304800"/>
            <a:chOff x="5232" y="1584"/>
            <a:chExt cx="96" cy="192"/>
          </a:xfrm>
        </p:grpSpPr>
        <p:sp>
          <p:nvSpPr>
            <p:cNvPr id="67" name="Line 14">
              <a:extLst>
                <a:ext uri="{FF2B5EF4-FFF2-40B4-BE49-F238E27FC236}">
                  <a16:creationId xmlns:a16="http://schemas.microsoft.com/office/drawing/2014/main" id="{CE565B06-62A5-A1D4-1B72-CE13CD3C0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15">
              <a:extLst>
                <a:ext uri="{FF2B5EF4-FFF2-40B4-BE49-F238E27FC236}">
                  <a16:creationId xmlns:a16="http://schemas.microsoft.com/office/drawing/2014/main" id="{0F12BF8D-118A-E416-1F09-667721878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B9A181B4-1704-C442-F75E-64B56BB5F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" name="Text Box 18">
            <a:extLst>
              <a:ext uri="{FF2B5EF4-FFF2-40B4-BE49-F238E27FC236}">
                <a16:creationId xmlns:a16="http://schemas.microsoft.com/office/drawing/2014/main" id="{2755C257-4FC4-3553-AD27-8EE55076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144" y="455966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3486F09E-D19C-27A4-D3F4-087C2252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44" y="455966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72" name="Line 20">
            <a:extLst>
              <a:ext uri="{FF2B5EF4-FFF2-40B4-BE49-F238E27FC236}">
                <a16:creationId xmlns:a16="http://schemas.microsoft.com/office/drawing/2014/main" id="{68879501-9C59-B73D-962F-11076E1FF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8572" y="4702989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9CA093C9-E51E-22A4-9B9F-5A488DC45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7304" y="4729221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4AFC024-0D0E-7D0D-C1AD-5F9893596930}"/>
              </a:ext>
            </a:extLst>
          </p:cNvPr>
          <p:cNvSpPr/>
          <p:nvPr/>
        </p:nvSpPr>
        <p:spPr bwMode="auto">
          <a:xfrm>
            <a:off x="5239824" y="46069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:a16="http://schemas.microsoft.com/office/drawing/2014/main" id="{62D0B807-ADBA-97B0-5B04-DE732C20CAA3}"/>
              </a:ext>
            </a:extLst>
          </p:cNvPr>
          <p:cNvGrpSpPr>
            <a:grpSpLocks/>
          </p:cNvGrpSpPr>
          <p:nvPr/>
        </p:nvGrpSpPr>
        <p:grpSpPr bwMode="auto">
          <a:xfrm>
            <a:off x="6939746" y="5856278"/>
            <a:ext cx="152400" cy="304800"/>
            <a:chOff x="5232" y="1584"/>
            <a:chExt cx="96" cy="192"/>
          </a:xfrm>
        </p:grpSpPr>
        <p:sp>
          <p:nvSpPr>
            <p:cNvPr id="89" name="Line 14">
              <a:extLst>
                <a:ext uri="{FF2B5EF4-FFF2-40B4-BE49-F238E27FC236}">
                  <a16:creationId xmlns:a16="http://schemas.microsoft.com/office/drawing/2014/main" id="{99BBF92A-59AF-ED5B-902B-DA6805EDC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" name="Line 15">
              <a:extLst>
                <a:ext uri="{FF2B5EF4-FFF2-40B4-BE49-F238E27FC236}">
                  <a16:creationId xmlns:a16="http://schemas.microsoft.com/office/drawing/2014/main" id="{D40D0BBE-7A9A-C493-3FCB-A6106E432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02B22DA5-975D-AD18-EBDA-24C765506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" name="Text Box 18">
            <a:extLst>
              <a:ext uri="{FF2B5EF4-FFF2-40B4-BE49-F238E27FC236}">
                <a16:creationId xmlns:a16="http://schemas.microsoft.com/office/drawing/2014/main" id="{58D8B63F-F7AF-6F95-363F-6ABD640E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746" y="586103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93" name="Text Box 19">
            <a:extLst>
              <a:ext uri="{FF2B5EF4-FFF2-40B4-BE49-F238E27FC236}">
                <a16:creationId xmlns:a16="http://schemas.microsoft.com/office/drawing/2014/main" id="{743196AC-6A18-4763-6EE5-604D20C69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546" y="586103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4" name="Line 20">
            <a:extLst>
              <a:ext uri="{FF2B5EF4-FFF2-40B4-BE49-F238E27FC236}">
                <a16:creationId xmlns:a16="http://schemas.microsoft.com/office/drawing/2014/main" id="{EF704D63-60D3-307C-5676-2644B26F2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174" y="6004368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5" name="Line 20">
            <a:extLst>
              <a:ext uri="{FF2B5EF4-FFF2-40B4-BE49-F238E27FC236}">
                <a16:creationId xmlns:a16="http://schemas.microsoft.com/office/drawing/2014/main" id="{CF472CD2-6C32-EF01-E5C0-9B12C240A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906" y="6030600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47FF870-50D7-F29A-8706-297901BBC80F}"/>
              </a:ext>
            </a:extLst>
          </p:cNvPr>
          <p:cNvSpPr/>
          <p:nvPr/>
        </p:nvSpPr>
        <p:spPr bwMode="auto">
          <a:xfrm>
            <a:off x="5277426" y="5908362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63FDE3-BED2-D16D-2A36-6B57611092F0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733800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30494A-995B-9525-1BC1-006EC85FA05C}"/>
              </a:ext>
            </a:extLst>
          </p:cNvPr>
          <p:cNvCxnSpPr>
            <a:cxnSpLocks/>
          </p:cNvCxnSpPr>
          <p:nvPr/>
        </p:nvCxnSpPr>
        <p:spPr bwMode="auto">
          <a:xfrm>
            <a:off x="4905027" y="5257800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 Box 56">
            <a:extLst>
              <a:ext uri="{FF2B5EF4-FFF2-40B4-BE49-F238E27FC236}">
                <a16:creationId xmlns:a16="http://schemas.microsoft.com/office/drawing/2014/main" id="{65D48AD4-460C-D502-0E99-11CD2311F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027" y="5499483"/>
            <a:ext cx="24575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Times New Roman"/>
                <a:cs typeface="Times New Roman"/>
              </a:rPr>
              <a:t>Final result </a:t>
            </a:r>
            <a:r>
              <a:rPr lang="en-US" sz="1200" b="0" dirty="0">
                <a:latin typeface="Times New Roman"/>
                <a:cs typeface="Times New Roman"/>
              </a:rPr>
              <a:t>(after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b="0" dirty="0">
                <a:latin typeface="Times New Roman"/>
                <a:cs typeface="Times New Roman"/>
              </a:rPr>
              <a:t> terminates):</a:t>
            </a:r>
            <a:endParaRPr lang="en-US" sz="1100" b="0" dirty="0">
              <a:latin typeface="Consolas"/>
              <a:cs typeface="Consolas"/>
            </a:endParaRPr>
          </a:p>
        </p:txBody>
      </p:sp>
      <p:sp>
        <p:nvSpPr>
          <p:cNvPr id="101" name="Text Box 56">
            <a:extLst>
              <a:ext uri="{FF2B5EF4-FFF2-40B4-BE49-F238E27FC236}">
                <a16:creationId xmlns:a16="http://schemas.microsoft.com/office/drawing/2014/main" id="{9595A6B9-B0E1-5321-92A6-ED642DB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179" y="2119273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F255E754-B235-34B9-464B-D49BBF59DC47}"/>
              </a:ext>
            </a:extLst>
          </p:cNvPr>
          <p:cNvSpPr/>
          <p:nvPr/>
        </p:nvSpPr>
        <p:spPr bwMode="auto">
          <a:xfrm>
            <a:off x="94972" y="295782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3A0301CE-A84A-0715-172E-D7D6480B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8357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77">
            <a:extLst>
              <a:ext uri="{FF2B5EF4-FFF2-40B4-BE49-F238E27FC236}">
                <a16:creationId xmlns:a16="http://schemas.microsoft.com/office/drawing/2014/main" id="{22288FE3-B0C7-4F31-BB94-307B53E6D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735260-3F94-803E-D0F4-D365692FC819}"/>
              </a:ext>
            </a:extLst>
          </p:cNvPr>
          <p:cNvSpPr/>
          <p:nvPr/>
        </p:nvSpPr>
        <p:spPr bwMode="auto">
          <a:xfrm>
            <a:off x="762000" y="3377146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12AE4-3732-857C-7848-7BBC282964B9}"/>
              </a:ext>
            </a:extLst>
          </p:cNvPr>
          <p:cNvSpPr/>
          <p:nvPr/>
        </p:nvSpPr>
        <p:spPr bwMode="auto">
          <a:xfrm>
            <a:off x="1066800" y="3938033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141ECC-71B7-476C-60C6-67910C5A9D95}"/>
              </a:ext>
            </a:extLst>
          </p:cNvPr>
          <p:cNvSpPr/>
          <p:nvPr/>
        </p:nvSpPr>
        <p:spPr bwMode="auto">
          <a:xfrm>
            <a:off x="4896426" y="3230053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BF94EB-17C5-D27F-518D-71F435749B5F}"/>
              </a:ext>
            </a:extLst>
          </p:cNvPr>
          <p:cNvSpPr/>
          <p:nvPr/>
        </p:nvSpPr>
        <p:spPr bwMode="auto">
          <a:xfrm>
            <a:off x="4911381" y="4064011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94B6E-C80F-5B6F-0410-1033B9B46178}"/>
              </a:ext>
            </a:extLst>
          </p:cNvPr>
          <p:cNvSpPr/>
          <p:nvPr/>
        </p:nvSpPr>
        <p:spPr bwMode="auto">
          <a:xfrm>
            <a:off x="1143000" y="5257800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8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824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2197-1761-4747-0161-CEAF34A87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97C72C-CD81-E33C-2C08-31BA98BE0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public void add(int val)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 with the given value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Node newNode = new Node(val);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 list is empty, the new node becomes the first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if (first ==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first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 else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last node and makes it point to the new node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Node current = first;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while (current.next != null) {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    current = current.next;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    current.next = newNode;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}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  size++;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}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B7A61161-633A-6F7E-5BA7-66FE63F04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2400" dirty="0"/>
              <a:t> </a:t>
            </a:r>
            <a:r>
              <a:rPr lang="en-US" sz="1800" dirty="0"/>
              <a:t>(to the list’s end)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D06C8F-2F00-A3A8-B8CD-6E61AA05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60" y="782242"/>
            <a:ext cx="3390981" cy="11434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q.add(5); q.add(9); q.add(7);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01" name="Text Box 56">
            <a:extLst>
              <a:ext uri="{FF2B5EF4-FFF2-40B4-BE49-F238E27FC236}">
                <a16:creationId xmlns:a16="http://schemas.microsoft.com/office/drawing/2014/main" id="{9F40DDAD-B690-DF57-6CDD-0CF06560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179" y="2119273"/>
            <a:ext cx="24575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If the list is not empty:</a:t>
            </a:r>
            <a:endParaRPr lang="en-US" sz="1100" b="0" u="sng" dirty="0">
              <a:latin typeface="Consolas"/>
              <a:cs typeface="Consolas"/>
            </a:endParaRPr>
          </a:p>
        </p:txBody>
      </p:sp>
      <p:sp>
        <p:nvSpPr>
          <p:cNvPr id="2" name="Text Box 18">
            <a:extLst>
              <a:ext uri="{FF2B5EF4-FFF2-40B4-BE49-F238E27FC236}">
                <a16:creationId xmlns:a16="http://schemas.microsoft.com/office/drawing/2014/main" id="{ED72D20B-8F6D-0ABA-3574-7E768EF8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462" y="26246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3" name="Text Box 19">
            <a:extLst>
              <a:ext uri="{FF2B5EF4-FFF2-40B4-BE49-F238E27FC236}">
                <a16:creationId xmlns:a16="http://schemas.microsoft.com/office/drawing/2014/main" id="{5924EE8E-6FE1-4097-1E34-1ECA8638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262" y="26246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ED6BE950-2696-F3E6-501F-B07A4AB49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4462" y="27865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53">
            <a:extLst>
              <a:ext uri="{FF2B5EF4-FFF2-40B4-BE49-F238E27FC236}">
                <a16:creationId xmlns:a16="http://schemas.microsoft.com/office/drawing/2014/main" id="{E70D1C99-1A88-4F22-7081-66D653200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6262" y="27770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F68AFC81-8136-684E-599B-54738905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302" y="26246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6D6C9523-60B9-A16C-B0CA-8E32AA48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102" y="26246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4760059-254A-3D89-DD44-7AB144AFAA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302" y="27865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A1C47B4C-38E0-DB2B-3296-C42ED3D13132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624633"/>
            <a:ext cx="152400" cy="304800"/>
            <a:chOff x="5232" y="1584"/>
            <a:chExt cx="96" cy="192"/>
          </a:xfrm>
        </p:grpSpPr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470CCC81-6B24-68BF-186B-3D47EDB7E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DCC3CEAA-5D23-A8C7-70F3-A64E0BF4E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CF5DD78F-CB3F-2037-2E81-EE2436864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D4F07C1-B667-F027-36FE-5F2EA932523B}"/>
              </a:ext>
            </a:extLst>
          </p:cNvPr>
          <p:cNvSpPr/>
          <p:nvPr/>
        </p:nvSpPr>
        <p:spPr bwMode="auto">
          <a:xfrm>
            <a:off x="5146824" y="26690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28AFA4-6E04-8DBB-6178-E9679D01C109}"/>
              </a:ext>
            </a:extLst>
          </p:cNvPr>
          <p:cNvSpPr txBox="1"/>
          <p:nvPr/>
        </p:nvSpPr>
        <p:spPr>
          <a:xfrm>
            <a:off x="6603363" y="24384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F3D156-BDBE-888A-90F0-5D7CF48DC22F}"/>
              </a:ext>
            </a:extLst>
          </p:cNvPr>
          <p:cNvSpPr txBox="1"/>
          <p:nvPr/>
        </p:nvSpPr>
        <p:spPr>
          <a:xfrm>
            <a:off x="5860691" y="24392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AAA7CE62-7F1B-AD21-DB95-6E7CB19600E2}"/>
              </a:ext>
            </a:extLst>
          </p:cNvPr>
          <p:cNvGrpSpPr>
            <a:grpSpLocks/>
          </p:cNvGrpSpPr>
          <p:nvPr/>
        </p:nvGrpSpPr>
        <p:grpSpPr bwMode="auto">
          <a:xfrm>
            <a:off x="6759252" y="3181188"/>
            <a:ext cx="152400" cy="304800"/>
            <a:chOff x="5232" y="1584"/>
            <a:chExt cx="96" cy="192"/>
          </a:xfrm>
        </p:grpSpPr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92C2B8BF-F37F-CEEB-2DEB-C660F96BD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615EDA6B-9052-838A-AABF-499F5ED8B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C88345D5-0B5E-9599-A542-DE2467605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4" name="Text Box 18">
            <a:extLst>
              <a:ext uri="{FF2B5EF4-FFF2-40B4-BE49-F238E27FC236}">
                <a16:creationId xmlns:a16="http://schemas.microsoft.com/office/drawing/2014/main" id="{35CE854F-DA57-9F74-4CE9-D0DC8180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252" y="3185949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6B444DE2-2FDE-DEC3-1E12-D313FCEE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052" y="3185949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58229220-82F9-B18C-AE38-839B6AF79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680" y="3329278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D81EAC1A-4384-5CAA-3F48-F46A315CB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4412" y="3355510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24B402E-772C-DCA5-C0A0-3520227F8122}"/>
              </a:ext>
            </a:extLst>
          </p:cNvPr>
          <p:cNvSpPr/>
          <p:nvPr/>
        </p:nvSpPr>
        <p:spPr bwMode="auto">
          <a:xfrm>
            <a:off x="5096932" y="3233272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D6B603AB-043D-C266-8268-15937483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532" y="586133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D3A3AA4F-89B2-7057-0AA4-C018FE50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332" y="586133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178B8895-B908-6B4A-F940-53249A6C9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0532" y="6023260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Line 53">
            <a:extLst>
              <a:ext uri="{FF2B5EF4-FFF2-40B4-BE49-F238E27FC236}">
                <a16:creationId xmlns:a16="http://schemas.microsoft.com/office/drawing/2014/main" id="{7181D448-D670-CD73-EB9E-D8181BAF8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2332" y="6013736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Text Box 18">
            <a:extLst>
              <a:ext uri="{FF2B5EF4-FFF2-40B4-BE49-F238E27FC236}">
                <a16:creationId xmlns:a16="http://schemas.microsoft.com/office/drawing/2014/main" id="{9D400420-B866-B0F0-9222-21C19D67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372" y="5861336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0" name="Text Box 19">
            <a:extLst>
              <a:ext uri="{FF2B5EF4-FFF2-40B4-BE49-F238E27FC236}">
                <a16:creationId xmlns:a16="http://schemas.microsoft.com/office/drawing/2014/main" id="{8A00DA4A-7A04-476F-BBDC-3D989CB9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172" y="5861336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3CEF5-B062-8FD4-5517-6BDF2E535E4E}"/>
              </a:ext>
            </a:extLst>
          </p:cNvPr>
          <p:cNvSpPr/>
          <p:nvPr/>
        </p:nvSpPr>
        <p:spPr bwMode="auto">
          <a:xfrm>
            <a:off x="5052894" y="5905786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grpSp>
        <p:nvGrpSpPr>
          <p:cNvPr id="79" name="Group 13">
            <a:extLst>
              <a:ext uri="{FF2B5EF4-FFF2-40B4-BE49-F238E27FC236}">
                <a16:creationId xmlns:a16="http://schemas.microsoft.com/office/drawing/2014/main" id="{A109E041-EA45-03D9-A071-51841EDE6D68}"/>
              </a:ext>
            </a:extLst>
          </p:cNvPr>
          <p:cNvGrpSpPr>
            <a:grpSpLocks/>
          </p:cNvGrpSpPr>
          <p:nvPr/>
        </p:nvGrpSpPr>
        <p:grpSpPr bwMode="auto">
          <a:xfrm>
            <a:off x="8174772" y="5829586"/>
            <a:ext cx="152400" cy="304800"/>
            <a:chOff x="5232" y="1584"/>
            <a:chExt cx="96" cy="192"/>
          </a:xfrm>
        </p:grpSpPr>
        <p:sp>
          <p:nvSpPr>
            <p:cNvPr id="80" name="Line 14">
              <a:extLst>
                <a:ext uri="{FF2B5EF4-FFF2-40B4-BE49-F238E27FC236}">
                  <a16:creationId xmlns:a16="http://schemas.microsoft.com/office/drawing/2014/main" id="{1728D749-4045-1A38-4F6D-B6AB49367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" name="Line 15">
              <a:extLst>
                <a:ext uri="{FF2B5EF4-FFF2-40B4-BE49-F238E27FC236}">
                  <a16:creationId xmlns:a16="http://schemas.microsoft.com/office/drawing/2014/main" id="{EE1DB62D-555C-A033-FD6B-7A48E5557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B793C705-E8DD-AD60-93F8-DFEFAA0D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3" name="Text Box 18">
            <a:extLst>
              <a:ext uri="{FF2B5EF4-FFF2-40B4-BE49-F238E27FC236}">
                <a16:creationId xmlns:a16="http://schemas.microsoft.com/office/drawing/2014/main" id="{36CBE016-043C-7922-40B0-1AB21702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772" y="5834347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84" name="Text Box 19">
            <a:extLst>
              <a:ext uri="{FF2B5EF4-FFF2-40B4-BE49-F238E27FC236}">
                <a16:creationId xmlns:a16="http://schemas.microsoft.com/office/drawing/2014/main" id="{F49CE4E2-9FA2-9199-6DEB-8DAD5BE5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572" y="5834347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85" name="Line 20">
            <a:extLst>
              <a:ext uri="{FF2B5EF4-FFF2-40B4-BE49-F238E27FC236}">
                <a16:creationId xmlns:a16="http://schemas.microsoft.com/office/drawing/2014/main" id="{AE9B0445-7D01-5605-82EF-EB1DEF4AB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1200" y="5977676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6" name="Line 20">
            <a:extLst>
              <a:ext uri="{FF2B5EF4-FFF2-40B4-BE49-F238E27FC236}">
                <a16:creationId xmlns:a16="http://schemas.microsoft.com/office/drawing/2014/main" id="{3A3CE50E-EFBB-9F44-BFB9-000287AB6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9932" y="600390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" name="Text Box 18">
            <a:extLst>
              <a:ext uri="{FF2B5EF4-FFF2-40B4-BE49-F238E27FC236}">
                <a16:creationId xmlns:a16="http://schemas.microsoft.com/office/drawing/2014/main" id="{D4FE8BCF-FA27-43FB-9B6A-B0BE1BD9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004" y="4072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03" name="Text Box 19">
            <a:extLst>
              <a:ext uri="{FF2B5EF4-FFF2-40B4-BE49-F238E27FC236}">
                <a16:creationId xmlns:a16="http://schemas.microsoft.com/office/drawing/2014/main" id="{6674EA53-7AAF-6D63-7225-69A4B08D5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804" y="4072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id="{89C04AB7-12E5-4203-8B5C-6775AFAA6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5004" y="4234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53">
            <a:extLst>
              <a:ext uri="{FF2B5EF4-FFF2-40B4-BE49-F238E27FC236}">
                <a16:creationId xmlns:a16="http://schemas.microsoft.com/office/drawing/2014/main" id="{40E8F2F1-3CEC-593C-7351-9083C896A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6804" y="42248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6" name="Text Box 18">
            <a:extLst>
              <a:ext uri="{FF2B5EF4-FFF2-40B4-BE49-F238E27FC236}">
                <a16:creationId xmlns:a16="http://schemas.microsoft.com/office/drawing/2014/main" id="{846D78D8-BE19-4767-EAC6-0DEE6BA44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844" y="4072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107" name="Text Box 19">
            <a:extLst>
              <a:ext uri="{FF2B5EF4-FFF2-40B4-BE49-F238E27FC236}">
                <a16:creationId xmlns:a16="http://schemas.microsoft.com/office/drawing/2014/main" id="{7D25418F-06CE-B90C-5A2C-10595991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644" y="4072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D616009B-073B-CA4A-EC24-20B4BE841DE5}"/>
              </a:ext>
            </a:extLst>
          </p:cNvPr>
          <p:cNvSpPr/>
          <p:nvPr/>
        </p:nvSpPr>
        <p:spPr bwMode="auto">
          <a:xfrm>
            <a:off x="5127366" y="41168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A1ACD83-0BA1-0220-273E-9AB62509295C}"/>
              </a:ext>
            </a:extLst>
          </p:cNvPr>
          <p:cNvSpPr txBox="1"/>
          <p:nvPr/>
        </p:nvSpPr>
        <p:spPr>
          <a:xfrm>
            <a:off x="6583905" y="3886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F9B4F4-2B9C-7AD2-A618-29A864EDD6D8}"/>
              </a:ext>
            </a:extLst>
          </p:cNvPr>
          <p:cNvSpPr txBox="1"/>
          <p:nvPr/>
        </p:nvSpPr>
        <p:spPr>
          <a:xfrm>
            <a:off x="5841233" y="38870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2B2908D7-5267-3407-DD07-BB5D943A159D}"/>
              </a:ext>
            </a:extLst>
          </p:cNvPr>
          <p:cNvGrpSpPr>
            <a:grpSpLocks/>
          </p:cNvGrpSpPr>
          <p:nvPr/>
        </p:nvGrpSpPr>
        <p:grpSpPr bwMode="auto">
          <a:xfrm>
            <a:off x="6703182" y="4648200"/>
            <a:ext cx="152400" cy="304800"/>
            <a:chOff x="5232" y="1584"/>
            <a:chExt cx="96" cy="192"/>
          </a:xfrm>
        </p:grpSpPr>
        <p:sp>
          <p:nvSpPr>
            <p:cNvPr id="117" name="Line 14">
              <a:extLst>
                <a:ext uri="{FF2B5EF4-FFF2-40B4-BE49-F238E27FC236}">
                  <a16:creationId xmlns:a16="http://schemas.microsoft.com/office/drawing/2014/main" id="{8CBD5CBC-CD88-7D67-9A9E-5F9A8AB59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8" name="Line 15">
              <a:extLst>
                <a:ext uri="{FF2B5EF4-FFF2-40B4-BE49-F238E27FC236}">
                  <a16:creationId xmlns:a16="http://schemas.microsoft.com/office/drawing/2014/main" id="{BE8FDB26-D241-A7B3-DE5A-7606C9ADA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9" name="Line 16">
              <a:extLst>
                <a:ext uri="{FF2B5EF4-FFF2-40B4-BE49-F238E27FC236}">
                  <a16:creationId xmlns:a16="http://schemas.microsoft.com/office/drawing/2014/main" id="{74F0AD13-5771-33B5-272D-7475B7FA9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0" name="Text Box 18">
            <a:extLst>
              <a:ext uri="{FF2B5EF4-FFF2-40B4-BE49-F238E27FC236}">
                <a16:creationId xmlns:a16="http://schemas.microsoft.com/office/drawing/2014/main" id="{ECEB94DA-7ED5-6ABC-ED09-5863B7BF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182" y="465296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121" name="Text Box 19">
            <a:extLst>
              <a:ext uri="{FF2B5EF4-FFF2-40B4-BE49-F238E27FC236}">
                <a16:creationId xmlns:a16="http://schemas.microsoft.com/office/drawing/2014/main" id="{3BA7DE35-1B8F-580A-390C-3A5361565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982" y="465296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2" name="Line 20">
            <a:extLst>
              <a:ext uri="{FF2B5EF4-FFF2-40B4-BE49-F238E27FC236}">
                <a16:creationId xmlns:a16="http://schemas.microsoft.com/office/drawing/2014/main" id="{1ACC8F74-A4A9-6428-EB2C-E2B7AA1A1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9610" y="4796290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3" name="Line 20">
            <a:extLst>
              <a:ext uri="{FF2B5EF4-FFF2-40B4-BE49-F238E27FC236}">
                <a16:creationId xmlns:a16="http://schemas.microsoft.com/office/drawing/2014/main" id="{28527AE7-2F42-9926-5A96-BEEDFF1B7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8342" y="4822522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9504EE8-FDC3-B39B-CED3-7AA1BE368BBB}"/>
              </a:ext>
            </a:extLst>
          </p:cNvPr>
          <p:cNvSpPr/>
          <p:nvPr/>
        </p:nvSpPr>
        <p:spPr bwMode="auto">
          <a:xfrm>
            <a:off x="5040862" y="4700284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126" name="Line 53">
            <a:extLst>
              <a:ext uri="{FF2B5EF4-FFF2-40B4-BE49-F238E27FC236}">
                <a16:creationId xmlns:a16="http://schemas.microsoft.com/office/drawing/2014/main" id="{06BB06A0-DAFE-2380-B183-87C7B1823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07616"/>
            <a:ext cx="1010154" cy="281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D0FBD37-4A45-0C3C-6534-78AF000A8624}"/>
              </a:ext>
            </a:extLst>
          </p:cNvPr>
          <p:cNvCxnSpPr>
            <a:cxnSpLocks/>
          </p:cNvCxnSpPr>
          <p:nvPr/>
        </p:nvCxnSpPr>
        <p:spPr bwMode="auto">
          <a:xfrm>
            <a:off x="4875535" y="3819699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006AE42-AC82-66CA-1CF1-CC5AB69C82E2}"/>
              </a:ext>
            </a:extLst>
          </p:cNvPr>
          <p:cNvCxnSpPr>
            <a:cxnSpLocks/>
          </p:cNvCxnSpPr>
          <p:nvPr/>
        </p:nvCxnSpPr>
        <p:spPr bwMode="auto">
          <a:xfrm>
            <a:off x="4905027" y="5257800"/>
            <a:ext cx="363789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Text Box 56">
            <a:extLst>
              <a:ext uri="{FF2B5EF4-FFF2-40B4-BE49-F238E27FC236}">
                <a16:creationId xmlns:a16="http://schemas.microsoft.com/office/drawing/2014/main" id="{E5648292-72F5-24FE-934C-0324F3C7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027" y="5410200"/>
            <a:ext cx="24575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0" dirty="0">
                <a:latin typeface="Times New Roman"/>
                <a:cs typeface="Times New Roman"/>
              </a:rPr>
              <a:t>Final result </a:t>
            </a:r>
            <a:r>
              <a:rPr lang="en-US" sz="1200" b="0" dirty="0">
                <a:latin typeface="Times New Roman"/>
                <a:cs typeface="Times New Roman"/>
              </a:rPr>
              <a:t>(after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b="0" dirty="0">
                <a:latin typeface="Times New Roman"/>
                <a:cs typeface="Times New Roman"/>
              </a:rPr>
              <a:t> terminates):</a:t>
            </a:r>
            <a:endParaRPr lang="en-US" sz="1100" b="0" dirty="0">
              <a:latin typeface="Consolas"/>
              <a:cs typeface="Consolas"/>
            </a:endParaRP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EA1AA8D0-C24E-CA0B-FDD5-E7DCE68B7EF8}"/>
              </a:ext>
            </a:extLst>
          </p:cNvPr>
          <p:cNvSpPr/>
          <p:nvPr/>
        </p:nvSpPr>
        <p:spPr bwMode="auto">
          <a:xfrm>
            <a:off x="94972" y="295782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F7C904-A4B8-ED61-F909-C9620EBCB623}"/>
              </a:ext>
            </a:extLst>
          </p:cNvPr>
          <p:cNvSpPr/>
          <p:nvPr/>
        </p:nvSpPr>
        <p:spPr bwMode="auto">
          <a:xfrm>
            <a:off x="762000" y="3377146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859216-265B-373D-D896-D3B98D46C52D}"/>
              </a:ext>
            </a:extLst>
          </p:cNvPr>
          <p:cNvSpPr/>
          <p:nvPr/>
        </p:nvSpPr>
        <p:spPr bwMode="auto">
          <a:xfrm>
            <a:off x="1143000" y="5257800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EC0F6D-2A9D-8AB3-B56A-B5BFE702166C}"/>
              </a:ext>
            </a:extLst>
          </p:cNvPr>
          <p:cNvSpPr/>
          <p:nvPr/>
        </p:nvSpPr>
        <p:spPr bwMode="auto">
          <a:xfrm>
            <a:off x="4822599" y="3260803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32B21F-101F-A4D4-57FE-102F894B1DBC}"/>
              </a:ext>
            </a:extLst>
          </p:cNvPr>
          <p:cNvSpPr/>
          <p:nvPr/>
        </p:nvSpPr>
        <p:spPr bwMode="auto">
          <a:xfrm>
            <a:off x="6884001" y="4486175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319602-09A5-FDA9-5205-345838856EBB}"/>
              </a:ext>
            </a:extLst>
          </p:cNvPr>
          <p:cNvSpPr/>
          <p:nvPr/>
        </p:nvSpPr>
        <p:spPr bwMode="auto">
          <a:xfrm>
            <a:off x="1066800" y="3938033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2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6AECE-4C67-1EEA-7E98-20B7A870D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FDABE31D-6DA0-2A45-B889-6B222D0A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ADAF45E0-11C3-D88F-A424-05464E39C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1800" dirty="0"/>
              <a:t> 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672C68-A961-C637-27BE-1068601E5C2A}"/>
              </a:ext>
            </a:extLst>
          </p:cNvPr>
          <p:cNvSpPr/>
          <p:nvPr/>
        </p:nvSpPr>
        <p:spPr bwMode="auto">
          <a:xfrm>
            <a:off x="152400" y="28956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335B51B-8C0D-DD39-5B05-4725D10E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q.addFirst(9); q.addFirst(7); q.addFirst(5);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A2BDC54-C25E-C01A-A3EC-BBD2C311CB74}"/>
              </a:ext>
            </a:extLst>
          </p:cNvPr>
          <p:cNvSpPr/>
          <p:nvPr/>
        </p:nvSpPr>
        <p:spPr bwMode="auto">
          <a:xfrm>
            <a:off x="4598400" y="12192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0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F29B-4B29-CCA3-EB80-95FA476D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3F87B54-EA00-C1B4-2E6C-72F4C619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B785820F-4191-D0DE-087D-30D9A28C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q.addFirst(9); q.addFirst(7); q.addFirst(5);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5A05BF0A-2E4E-9E15-6EFD-CECA2A35B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767" y="2344814"/>
            <a:ext cx="376277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DEB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b="0" dirty="0">
                <a:latin typeface="Times New Roman"/>
                <a:cs typeface="Times New Roman"/>
              </a:rPr>
              <a:t>Suppose that we’ve added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b="0" dirty="0">
                <a:latin typeface="Times New Roman"/>
                <a:cs typeface="Times New Roman"/>
              </a:rPr>
              <a:t> and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b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latin typeface="Times New Roman"/>
                <a:cs typeface="Times New Roman"/>
              </a:rPr>
              <a:t>to the list;</a:t>
            </a:r>
          </a:p>
          <a:p>
            <a:pPr algn="l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b="0" dirty="0">
                <a:latin typeface="Times New Roman"/>
                <a:cs typeface="Times New Roman"/>
              </a:rPr>
              <a:t>We’ll track how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5 is added</a:t>
            </a:r>
            <a:r>
              <a:rPr lang="en-US" sz="1800" b="0" dirty="0">
                <a:latin typeface="Times New Roman"/>
                <a:cs typeface="Times New Roman"/>
              </a:rPr>
              <a:t>. 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177">
            <a:extLst>
              <a:ext uri="{FF2B5EF4-FFF2-40B4-BE49-F238E27FC236}">
                <a16:creationId xmlns:a16="http://schemas.microsoft.com/office/drawing/2014/main" id="{FA7BC6A6-D074-C2F1-794D-50694B994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1800" dirty="0"/>
              <a:t> 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CA5280F-0220-C2EA-B76D-BD75604BA509}"/>
              </a:ext>
            </a:extLst>
          </p:cNvPr>
          <p:cNvSpPr/>
          <p:nvPr/>
        </p:nvSpPr>
        <p:spPr bwMode="auto">
          <a:xfrm rot="5400000">
            <a:off x="8049711" y="985969"/>
            <a:ext cx="283105" cy="2481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FEE5D3BD-9209-744D-ABD7-AC6E2A9C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151" y="19272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6583DC8F-BA4B-3EE8-D0EF-DD1175C93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951" y="192726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5EBDDC29-362D-0257-F31D-B47B12D1C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4151" y="208918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108D5F1B-1DD5-B2DE-BE35-4481520E9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75" y="19320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0D13B24F-E0A7-8533-51CF-DDF1253B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75" y="1932025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4D4DF543-099B-95A6-56EB-438D129B9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475" y="2093949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97CF9E62-E0A5-A9BC-21BD-BB2196091F9E}"/>
              </a:ext>
            </a:extLst>
          </p:cNvPr>
          <p:cNvGrpSpPr>
            <a:grpSpLocks/>
          </p:cNvGrpSpPr>
          <p:nvPr/>
        </p:nvGrpSpPr>
        <p:grpSpPr bwMode="auto">
          <a:xfrm>
            <a:off x="8321475" y="1927264"/>
            <a:ext cx="152400" cy="304800"/>
            <a:chOff x="5232" y="1584"/>
            <a:chExt cx="96" cy="192"/>
          </a:xfrm>
        </p:grpSpPr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2E3C5145-9D1C-AABB-A44F-8036908C2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7418D1E3-0DD1-340E-F228-517AD6C19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70D1AE24-D607-C13A-09ED-527135489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" name="Line 20">
            <a:extLst>
              <a:ext uri="{FF2B5EF4-FFF2-40B4-BE49-F238E27FC236}">
                <a16:creationId xmlns:a16="http://schemas.microsoft.com/office/drawing/2014/main" id="{3EA3A784-D09D-ACC4-867A-015E18EA17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4635" y="210982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4320475-6612-9511-DFEB-0D1FC966A284}"/>
              </a:ext>
            </a:extLst>
          </p:cNvPr>
          <p:cNvSpPr/>
          <p:nvPr/>
        </p:nvSpPr>
        <p:spPr bwMode="auto">
          <a:xfrm>
            <a:off x="5950991" y="1987589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C8560-5FF2-2EBC-F3DB-41FE8F8827C1}"/>
              </a:ext>
            </a:extLst>
          </p:cNvPr>
          <p:cNvSpPr txBox="1"/>
          <p:nvPr/>
        </p:nvSpPr>
        <p:spPr>
          <a:xfrm>
            <a:off x="6721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AD00F-5FFB-413A-902B-7836B502A2D1}"/>
              </a:ext>
            </a:extLst>
          </p:cNvPr>
          <p:cNvSpPr txBox="1"/>
          <p:nvPr/>
        </p:nvSpPr>
        <p:spPr>
          <a:xfrm>
            <a:off x="7483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4DF4F1D-1592-7C25-CA3F-36973E2AC44F}"/>
              </a:ext>
            </a:extLst>
          </p:cNvPr>
          <p:cNvSpPr/>
          <p:nvPr/>
        </p:nvSpPr>
        <p:spPr bwMode="auto">
          <a:xfrm>
            <a:off x="152400" y="28956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4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D9BF8-C3B0-F76F-1A03-93665E6D9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77">
            <a:extLst>
              <a:ext uri="{FF2B5EF4-FFF2-40B4-BE49-F238E27FC236}">
                <a16:creationId xmlns:a16="http://schemas.microsoft.com/office/drawing/2014/main" id="{E751BD6E-5412-7155-C70F-86470425E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1800" dirty="0"/>
              <a:t> 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CF56075-262D-C95C-F7E7-7DB9AC70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DEB84E-9705-ADBD-FB47-3BEF7387E634}"/>
              </a:ext>
            </a:extLst>
          </p:cNvPr>
          <p:cNvSpPr/>
          <p:nvPr/>
        </p:nvSpPr>
        <p:spPr bwMode="auto">
          <a:xfrm>
            <a:off x="711476" y="3236806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7BFF22-4CE0-194B-7FA3-C915302A1822}"/>
              </a:ext>
            </a:extLst>
          </p:cNvPr>
          <p:cNvSpPr/>
          <p:nvPr/>
        </p:nvSpPr>
        <p:spPr bwMode="auto">
          <a:xfrm>
            <a:off x="711476" y="3507152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737BC3-F961-6052-80CD-4752D9176255}"/>
              </a:ext>
            </a:extLst>
          </p:cNvPr>
          <p:cNvSpPr/>
          <p:nvPr/>
        </p:nvSpPr>
        <p:spPr bwMode="auto">
          <a:xfrm>
            <a:off x="711476" y="3777498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3" name="Text Box 18">
            <a:extLst>
              <a:ext uri="{FF2B5EF4-FFF2-40B4-BE49-F238E27FC236}">
                <a16:creationId xmlns:a16="http://schemas.microsoft.com/office/drawing/2014/main" id="{E7BABB01-F270-1BDB-1F71-65630E2D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151" y="19272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94" name="Text Box 19">
            <a:extLst>
              <a:ext uri="{FF2B5EF4-FFF2-40B4-BE49-F238E27FC236}">
                <a16:creationId xmlns:a16="http://schemas.microsoft.com/office/drawing/2014/main" id="{597EF3BA-EA1D-5E81-6173-863EAF6B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951" y="192726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5" name="Line 20">
            <a:extLst>
              <a:ext uri="{FF2B5EF4-FFF2-40B4-BE49-F238E27FC236}">
                <a16:creationId xmlns:a16="http://schemas.microsoft.com/office/drawing/2014/main" id="{825AEFBF-0CE5-24DC-4430-FD45EA9AD0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4151" y="208918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6" name="Text Box 18">
            <a:extLst>
              <a:ext uri="{FF2B5EF4-FFF2-40B4-BE49-F238E27FC236}">
                <a16:creationId xmlns:a16="http://schemas.microsoft.com/office/drawing/2014/main" id="{749A1329-376C-23BF-8A33-BC0732E0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75" y="19320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97" name="Text Box 19">
            <a:extLst>
              <a:ext uri="{FF2B5EF4-FFF2-40B4-BE49-F238E27FC236}">
                <a16:creationId xmlns:a16="http://schemas.microsoft.com/office/drawing/2014/main" id="{E3CAAB43-4EB2-B0C8-25C8-262258CD4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75" y="1932025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85067846-718B-1EAB-CBE9-8CA78A085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475" y="2093949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" name="Group 13">
            <a:extLst>
              <a:ext uri="{FF2B5EF4-FFF2-40B4-BE49-F238E27FC236}">
                <a16:creationId xmlns:a16="http://schemas.microsoft.com/office/drawing/2014/main" id="{121A79F0-17BE-E255-5E58-84D40CC837C7}"/>
              </a:ext>
            </a:extLst>
          </p:cNvPr>
          <p:cNvGrpSpPr>
            <a:grpSpLocks/>
          </p:cNvGrpSpPr>
          <p:nvPr/>
        </p:nvGrpSpPr>
        <p:grpSpPr bwMode="auto">
          <a:xfrm>
            <a:off x="8321475" y="1927264"/>
            <a:ext cx="152400" cy="304800"/>
            <a:chOff x="5232" y="1584"/>
            <a:chExt cx="96" cy="192"/>
          </a:xfrm>
        </p:grpSpPr>
        <p:sp>
          <p:nvSpPr>
            <p:cNvPr id="100" name="Line 14">
              <a:extLst>
                <a:ext uri="{FF2B5EF4-FFF2-40B4-BE49-F238E27FC236}">
                  <a16:creationId xmlns:a16="http://schemas.microsoft.com/office/drawing/2014/main" id="{2A90BA08-F349-FFC0-CC1E-C958AB07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1" name="Line 15">
              <a:extLst>
                <a:ext uri="{FF2B5EF4-FFF2-40B4-BE49-F238E27FC236}">
                  <a16:creationId xmlns:a16="http://schemas.microsoft.com/office/drawing/2014/main" id="{2AC65A69-D644-2CF2-A5B2-58FA454C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31FD4E77-E5DC-1708-234A-9F4A61358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C1DC412-727F-B597-B5DD-28AEB7CFF6F7}"/>
              </a:ext>
            </a:extLst>
          </p:cNvPr>
          <p:cNvSpPr txBox="1"/>
          <p:nvPr/>
        </p:nvSpPr>
        <p:spPr>
          <a:xfrm>
            <a:off x="6721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9993A-BF12-176F-3A91-0BF9F4568C9B}"/>
              </a:ext>
            </a:extLst>
          </p:cNvPr>
          <p:cNvSpPr txBox="1"/>
          <p:nvPr/>
        </p:nvSpPr>
        <p:spPr>
          <a:xfrm>
            <a:off x="7483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25" name="Rectangle 2">
            <a:extLst>
              <a:ext uri="{FF2B5EF4-FFF2-40B4-BE49-F238E27FC236}">
                <a16:creationId xmlns:a16="http://schemas.microsoft.com/office/drawing/2014/main" id="{534E7233-BE84-4801-EDD7-9BBFE5F1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q.addFirst(9); q.addFirst(7); q.addFirst(5);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id="{01290EBF-351C-0BFB-4015-878AD42824AE}"/>
              </a:ext>
            </a:extLst>
          </p:cNvPr>
          <p:cNvSpPr/>
          <p:nvPr/>
        </p:nvSpPr>
        <p:spPr bwMode="auto">
          <a:xfrm rot="5400000">
            <a:off x="8049711" y="985969"/>
            <a:ext cx="283105" cy="2481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8" name="Line 20">
            <a:extLst>
              <a:ext uri="{FF2B5EF4-FFF2-40B4-BE49-F238E27FC236}">
                <a16:creationId xmlns:a16="http://schemas.microsoft.com/office/drawing/2014/main" id="{7151DB2A-9304-50BC-61C2-837EEFBFC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4635" y="210982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26A0631-79EA-4558-7567-425656E0C378}"/>
              </a:ext>
            </a:extLst>
          </p:cNvPr>
          <p:cNvSpPr/>
          <p:nvPr/>
        </p:nvSpPr>
        <p:spPr bwMode="auto">
          <a:xfrm>
            <a:off x="5950991" y="1987589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84552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D0944-325D-EDC5-83C5-3181D285E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3">
            <a:extLst>
              <a:ext uri="{FF2B5EF4-FFF2-40B4-BE49-F238E27FC236}">
                <a16:creationId xmlns:a16="http://schemas.microsoft.com/office/drawing/2014/main" id="{704498D9-CF0D-3963-0E36-996CEF83854B}"/>
              </a:ext>
            </a:extLst>
          </p:cNvPr>
          <p:cNvGrpSpPr>
            <a:grpSpLocks/>
          </p:cNvGrpSpPr>
          <p:nvPr/>
        </p:nvGrpSpPr>
        <p:grpSpPr bwMode="auto">
          <a:xfrm>
            <a:off x="7604949" y="2438400"/>
            <a:ext cx="152400" cy="304800"/>
            <a:chOff x="5232" y="1584"/>
            <a:chExt cx="96" cy="192"/>
          </a:xfrm>
        </p:grpSpPr>
        <p:sp>
          <p:nvSpPr>
            <p:cNvPr id="160" name="Line 14">
              <a:extLst>
                <a:ext uri="{FF2B5EF4-FFF2-40B4-BE49-F238E27FC236}">
                  <a16:creationId xmlns:a16="http://schemas.microsoft.com/office/drawing/2014/main" id="{A1DD6B37-15AA-3C60-3012-1B183F4AB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1" name="Line 15">
              <a:extLst>
                <a:ext uri="{FF2B5EF4-FFF2-40B4-BE49-F238E27FC236}">
                  <a16:creationId xmlns:a16="http://schemas.microsoft.com/office/drawing/2014/main" id="{D44A219D-D248-96BB-210B-95BAFB77D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A271BEAC-B565-84A4-6AFB-769AA99AA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3" name="Text Box 18">
            <a:extLst>
              <a:ext uri="{FF2B5EF4-FFF2-40B4-BE49-F238E27FC236}">
                <a16:creationId xmlns:a16="http://schemas.microsoft.com/office/drawing/2014/main" id="{19334112-DA5C-EF12-7A0A-F0799A3DD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949" y="244316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5</a:t>
            </a:r>
          </a:p>
        </p:txBody>
      </p:sp>
      <p:sp>
        <p:nvSpPr>
          <p:cNvPr id="164" name="Text Box 19">
            <a:extLst>
              <a:ext uri="{FF2B5EF4-FFF2-40B4-BE49-F238E27FC236}">
                <a16:creationId xmlns:a16="http://schemas.microsoft.com/office/drawing/2014/main" id="{4CDF5BF1-9F1E-4FE0-1B37-195FD797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749" y="244316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4" name="Rectangle 177">
            <a:extLst>
              <a:ext uri="{FF2B5EF4-FFF2-40B4-BE49-F238E27FC236}">
                <a16:creationId xmlns:a16="http://schemas.microsoft.com/office/drawing/2014/main" id="{A5548962-B495-70F7-7EE6-2AF366046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Adding elements</a:t>
            </a:r>
            <a:r>
              <a:rPr lang="en-US" sz="1800" dirty="0"/>
              <a:t> (to the list’s beginning)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46CFC57-2857-3270-0F5B-74D4F5A4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 {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 and sets its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first = null;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of this list points to an empty list</a:t>
            </a:r>
            <a:endParaRPr lang="en-US" sz="1100" b="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size = 0;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beginning of this list.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void </a:t>
            </a:r>
            <a:r>
              <a:rPr lang="en-US" sz="1100" dirty="0">
                <a:latin typeface="Consolas"/>
                <a:ea typeface="Monaco"/>
                <a:cs typeface="Consolas"/>
              </a:rPr>
              <a:t>addFirst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val) {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Node newNode = new Node(val);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newNode.next =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new node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first = newNode;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Monaco" pitchFamily="2" charset="77"/>
                <a:cs typeface="Times New Roman" panose="02020603050405020304" pitchFamily="18" charset="0"/>
              </a:rPr>
              <a:t>→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node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size++;</a:t>
            </a:r>
          </a:p>
          <a:p>
            <a:pPr algn="l">
              <a:spcBef>
                <a:spcPts val="8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081ACC-5970-7C4E-CB79-2C287A1CB551}"/>
              </a:ext>
            </a:extLst>
          </p:cNvPr>
          <p:cNvSpPr/>
          <p:nvPr/>
        </p:nvSpPr>
        <p:spPr bwMode="auto">
          <a:xfrm>
            <a:off x="711476" y="3236806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C34C3E-D2DA-6153-2937-A7CF928F76E1}"/>
              </a:ext>
            </a:extLst>
          </p:cNvPr>
          <p:cNvSpPr/>
          <p:nvPr/>
        </p:nvSpPr>
        <p:spPr bwMode="auto">
          <a:xfrm>
            <a:off x="711476" y="3507152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58B3AF-526E-7E48-B12C-6289C5D608E0}"/>
              </a:ext>
            </a:extLst>
          </p:cNvPr>
          <p:cNvSpPr/>
          <p:nvPr/>
        </p:nvSpPr>
        <p:spPr bwMode="auto">
          <a:xfrm>
            <a:off x="711476" y="3777498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7D0A5A-DD49-F644-0FE8-5DAE86E1D775}"/>
              </a:ext>
            </a:extLst>
          </p:cNvPr>
          <p:cNvSpPr/>
          <p:nvPr/>
        </p:nvSpPr>
        <p:spPr bwMode="auto">
          <a:xfrm>
            <a:off x="5557160" y="2551421"/>
            <a:ext cx="173502" cy="1735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93" name="Text Box 18">
            <a:extLst>
              <a:ext uri="{FF2B5EF4-FFF2-40B4-BE49-F238E27FC236}">
                <a16:creationId xmlns:a16="http://schemas.microsoft.com/office/drawing/2014/main" id="{3AA6F94D-CE96-EA96-3712-267A3F26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151" y="192726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9</a:t>
            </a:r>
          </a:p>
        </p:txBody>
      </p:sp>
      <p:sp>
        <p:nvSpPr>
          <p:cNvPr id="94" name="Text Box 19">
            <a:extLst>
              <a:ext uri="{FF2B5EF4-FFF2-40B4-BE49-F238E27FC236}">
                <a16:creationId xmlns:a16="http://schemas.microsoft.com/office/drawing/2014/main" id="{1A1AFC09-9D11-8C85-6072-634B39D7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951" y="192726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5" name="Line 20">
            <a:extLst>
              <a:ext uri="{FF2B5EF4-FFF2-40B4-BE49-F238E27FC236}">
                <a16:creationId xmlns:a16="http://schemas.microsoft.com/office/drawing/2014/main" id="{5BEBA857-C3B7-0D36-BB9E-B76F54B67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4151" y="208918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6" name="Text Box 18">
            <a:extLst>
              <a:ext uri="{FF2B5EF4-FFF2-40B4-BE49-F238E27FC236}">
                <a16:creationId xmlns:a16="http://schemas.microsoft.com/office/drawing/2014/main" id="{7F6673BE-A414-AB9D-DDF5-EC7736E5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475" y="193202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7</a:t>
            </a:r>
          </a:p>
        </p:txBody>
      </p:sp>
      <p:sp>
        <p:nvSpPr>
          <p:cNvPr id="97" name="Text Box 19">
            <a:extLst>
              <a:ext uri="{FF2B5EF4-FFF2-40B4-BE49-F238E27FC236}">
                <a16:creationId xmlns:a16="http://schemas.microsoft.com/office/drawing/2014/main" id="{F5076F0E-F182-D773-ACDD-A8DB376F5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275" y="1932025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87A7305E-D0EF-FA51-38F7-6216BB79F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475" y="2093949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" name="Group 13">
            <a:extLst>
              <a:ext uri="{FF2B5EF4-FFF2-40B4-BE49-F238E27FC236}">
                <a16:creationId xmlns:a16="http://schemas.microsoft.com/office/drawing/2014/main" id="{90CA6F10-8940-7E40-0693-28075525AF0C}"/>
              </a:ext>
            </a:extLst>
          </p:cNvPr>
          <p:cNvGrpSpPr>
            <a:grpSpLocks/>
          </p:cNvGrpSpPr>
          <p:nvPr/>
        </p:nvGrpSpPr>
        <p:grpSpPr bwMode="auto">
          <a:xfrm>
            <a:off x="8321475" y="1927264"/>
            <a:ext cx="152400" cy="304800"/>
            <a:chOff x="5232" y="1584"/>
            <a:chExt cx="96" cy="192"/>
          </a:xfrm>
        </p:grpSpPr>
        <p:sp>
          <p:nvSpPr>
            <p:cNvPr id="100" name="Line 14">
              <a:extLst>
                <a:ext uri="{FF2B5EF4-FFF2-40B4-BE49-F238E27FC236}">
                  <a16:creationId xmlns:a16="http://schemas.microsoft.com/office/drawing/2014/main" id="{3CFBB968-74B4-A696-3AB5-C76E0B988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1" name="Line 15">
              <a:extLst>
                <a:ext uri="{FF2B5EF4-FFF2-40B4-BE49-F238E27FC236}">
                  <a16:creationId xmlns:a16="http://schemas.microsoft.com/office/drawing/2014/main" id="{0B53E836-CBCA-7930-7098-32B742C32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FCA61F8F-7CF5-763B-02DA-3A1943918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3" name="Line 20">
            <a:extLst>
              <a:ext uri="{FF2B5EF4-FFF2-40B4-BE49-F238E27FC236}">
                <a16:creationId xmlns:a16="http://schemas.microsoft.com/office/drawing/2014/main" id="{971B8C88-0D0D-245E-D604-708E5EAE0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4635" y="210982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23E3121-7A0F-A970-22A2-5A80E5829E15}"/>
              </a:ext>
            </a:extLst>
          </p:cNvPr>
          <p:cNvSpPr/>
          <p:nvPr/>
        </p:nvSpPr>
        <p:spPr bwMode="auto">
          <a:xfrm>
            <a:off x="5950991" y="1987589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35316F-0928-BE60-8FC0-6BEE8EDD4B4A}"/>
              </a:ext>
            </a:extLst>
          </p:cNvPr>
          <p:cNvSpPr txBox="1"/>
          <p:nvPr/>
        </p:nvSpPr>
        <p:spPr>
          <a:xfrm>
            <a:off x="6721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10D335-6125-B762-A64F-8063C6AC41C0}"/>
              </a:ext>
            </a:extLst>
          </p:cNvPr>
          <p:cNvSpPr txBox="1"/>
          <p:nvPr/>
        </p:nvSpPr>
        <p:spPr>
          <a:xfrm>
            <a:off x="7483275" y="17526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65" name="Line 20">
            <a:extLst>
              <a:ext uri="{FF2B5EF4-FFF2-40B4-BE49-F238E27FC236}">
                <a16:creationId xmlns:a16="http://schemas.microsoft.com/office/drawing/2014/main" id="{B52D35D1-3170-9B1A-2F24-4D5A20326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377" y="2586490"/>
            <a:ext cx="295412" cy="431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20">
            <a:extLst>
              <a:ext uri="{FF2B5EF4-FFF2-40B4-BE49-F238E27FC236}">
                <a16:creationId xmlns:a16="http://schemas.microsoft.com/office/drawing/2014/main" id="{816EC767-F88B-503E-B435-8A8A3F189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0109" y="2612722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A0BF3A4-591D-B94B-3A85-798F12CE63F9}"/>
              </a:ext>
            </a:extLst>
          </p:cNvPr>
          <p:cNvSpPr txBox="1"/>
          <p:nvPr/>
        </p:nvSpPr>
        <p:spPr>
          <a:xfrm>
            <a:off x="6752836" y="2713583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807B5A-AA78-8B67-496A-5C3F127EE6D0}"/>
              </a:ext>
            </a:extLst>
          </p:cNvPr>
          <p:cNvGrpSpPr/>
          <p:nvPr/>
        </p:nvGrpSpPr>
        <p:grpSpPr>
          <a:xfrm>
            <a:off x="4881989" y="2929027"/>
            <a:ext cx="3637890" cy="1315576"/>
            <a:chOff x="4881989" y="2929027"/>
            <a:chExt cx="3637890" cy="1315576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8D330C6-E6EA-0019-CCAA-20C4035FB38F}"/>
                </a:ext>
              </a:extLst>
            </p:cNvPr>
            <p:cNvGrpSpPr/>
            <p:nvPr/>
          </p:nvGrpSpPr>
          <p:grpSpPr>
            <a:xfrm>
              <a:off x="5965549" y="2971800"/>
              <a:ext cx="2531246" cy="1272803"/>
              <a:chOff x="5557366" y="4495800"/>
              <a:chExt cx="2531246" cy="1272803"/>
            </a:xfrm>
          </p:grpSpPr>
          <p:sp>
            <p:nvSpPr>
              <p:cNvPr id="174" name="Text Box 18">
                <a:extLst>
                  <a:ext uri="{FF2B5EF4-FFF2-40B4-BE49-F238E27FC236}">
                    <a16:creationId xmlns:a16="http://schemas.microsoft.com/office/drawing/2014/main" id="{4FFF43F3-0E75-FB90-28A1-F659EFAE4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7888" y="4670464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9</a:t>
                </a:r>
              </a:p>
            </p:txBody>
          </p:sp>
          <p:sp>
            <p:nvSpPr>
              <p:cNvPr id="175" name="Text Box 19">
                <a:extLst>
                  <a:ext uri="{FF2B5EF4-FFF2-40B4-BE49-F238E27FC236}">
                    <a16:creationId xmlns:a16="http://schemas.microsoft.com/office/drawing/2014/main" id="{A34105B4-5C92-3D19-3C05-330249315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688" y="4670464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76" name="Line 20">
                <a:extLst>
                  <a:ext uri="{FF2B5EF4-FFF2-40B4-BE49-F238E27FC236}">
                    <a16:creationId xmlns:a16="http://schemas.microsoft.com/office/drawing/2014/main" id="{6CA3F1BE-C733-1B0E-AF12-19018176A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18888" y="4832388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7" name="Text Box 18">
                <a:extLst>
                  <a:ext uri="{FF2B5EF4-FFF2-40B4-BE49-F238E27FC236}">
                    <a16:creationId xmlns:a16="http://schemas.microsoft.com/office/drawing/2014/main" id="{AB1E1FEC-52EC-8CE1-DB64-34B17825C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4212" y="4675225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7</a:t>
                </a:r>
              </a:p>
            </p:txBody>
          </p:sp>
          <p:sp>
            <p:nvSpPr>
              <p:cNvPr id="178" name="Text Box 19">
                <a:extLst>
                  <a:ext uri="{FF2B5EF4-FFF2-40B4-BE49-F238E27FC236}">
                    <a16:creationId xmlns:a16="http://schemas.microsoft.com/office/drawing/2014/main" id="{15E3F26F-D32E-A96E-5578-762F8FF15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9012" y="4675225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79" name="Line 20">
                <a:extLst>
                  <a:ext uri="{FF2B5EF4-FFF2-40B4-BE49-F238E27FC236}">
                    <a16:creationId xmlns:a16="http://schemas.microsoft.com/office/drawing/2014/main" id="{A4B58652-6DBC-4B73-9AB8-10750A413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55212" y="4837149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80" name="Group 13">
                <a:extLst>
                  <a:ext uri="{FF2B5EF4-FFF2-40B4-BE49-F238E27FC236}">
                    <a16:creationId xmlns:a16="http://schemas.microsoft.com/office/drawing/2014/main" id="{F38AF22D-4D44-3003-E2AC-E2EAF5466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6212" y="4670464"/>
                <a:ext cx="152400" cy="304800"/>
                <a:chOff x="5232" y="1584"/>
                <a:chExt cx="96" cy="192"/>
              </a:xfrm>
            </p:grpSpPr>
            <p:sp>
              <p:nvSpPr>
                <p:cNvPr id="181" name="Line 14">
                  <a:extLst>
                    <a:ext uri="{FF2B5EF4-FFF2-40B4-BE49-F238E27FC236}">
                      <a16:creationId xmlns:a16="http://schemas.microsoft.com/office/drawing/2014/main" id="{773D852C-FCA2-3F17-4D63-0945F529D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3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82" name="Line 15">
                  <a:extLst>
                    <a:ext uri="{FF2B5EF4-FFF2-40B4-BE49-F238E27FC236}">
                      <a16:creationId xmlns:a16="http://schemas.microsoft.com/office/drawing/2014/main" id="{3BA94180-19A5-13C9-BC02-37C96F15A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0" y="1622"/>
                  <a:ext cx="0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83" name="Line 16">
                  <a:extLst>
                    <a:ext uri="{FF2B5EF4-FFF2-40B4-BE49-F238E27FC236}">
                      <a16:creationId xmlns:a16="http://schemas.microsoft.com/office/drawing/2014/main" id="{336AE906-283B-49DD-29D2-17ED1C4AD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28" y="1661"/>
                  <a:ext cx="0" cy="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4" name="Line 20">
                <a:extLst>
                  <a:ext uri="{FF2B5EF4-FFF2-40B4-BE49-F238E27FC236}">
                    <a16:creationId xmlns:a16="http://schemas.microsoft.com/office/drawing/2014/main" id="{883E7E66-1BC1-16B8-C2BA-CEAFA7C81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59372" y="4853027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F55E0784-B813-CA01-6A2A-1C004F18D6B4}"/>
                  </a:ext>
                </a:extLst>
              </p:cNvPr>
              <p:cNvSpPr/>
              <p:nvPr/>
            </p:nvSpPr>
            <p:spPr bwMode="auto">
              <a:xfrm>
                <a:off x="5565728" y="4730789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</a:p>
            </p:txBody>
          </p:sp>
          <p:sp>
            <p:nvSpPr>
              <p:cNvPr id="190" name="Text Box 18">
                <a:extLst>
                  <a:ext uri="{FF2B5EF4-FFF2-40B4-BE49-F238E27FC236}">
                    <a16:creationId xmlns:a16="http://schemas.microsoft.com/office/drawing/2014/main" id="{190CE79E-38E9-D654-A3C4-80AF11B09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7686" y="5282737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5</a:t>
                </a:r>
              </a:p>
            </p:txBody>
          </p:sp>
          <p:sp>
            <p:nvSpPr>
              <p:cNvPr id="191" name="Text Box 19">
                <a:extLst>
                  <a:ext uri="{FF2B5EF4-FFF2-40B4-BE49-F238E27FC236}">
                    <a16:creationId xmlns:a16="http://schemas.microsoft.com/office/drawing/2014/main" id="{A586E310-9152-4D2D-7943-A9FB4841F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2486" y="5282737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93" name="Line 20">
                <a:extLst>
                  <a:ext uri="{FF2B5EF4-FFF2-40B4-BE49-F238E27FC236}">
                    <a16:creationId xmlns:a16="http://schemas.microsoft.com/office/drawing/2014/main" id="{BAE0A585-851E-EF88-5584-483A21403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4846" y="5452298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D807DEC5-CA6D-D26C-CDC2-6FBFB69F6F87}"/>
                  </a:ext>
                </a:extLst>
              </p:cNvPr>
              <p:cNvSpPr/>
              <p:nvPr/>
            </p:nvSpPr>
            <p:spPr bwMode="auto">
              <a:xfrm>
                <a:off x="5557366" y="5330060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newNode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7C2E9DB-DF69-5C9A-E4CB-4E56506D65FF}"/>
                  </a:ext>
                </a:extLst>
              </p:cNvPr>
              <p:cNvSpPr txBox="1"/>
              <p:nvPr/>
            </p:nvSpPr>
            <p:spPr>
              <a:xfrm>
                <a:off x="6336012" y="4495800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6EF2D96-AC8C-4BCF-0244-A22366FA2B85}"/>
                  </a:ext>
                </a:extLst>
              </p:cNvPr>
              <p:cNvSpPr txBox="1"/>
              <p:nvPr/>
            </p:nvSpPr>
            <p:spPr>
              <a:xfrm>
                <a:off x="7098012" y="4495800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197" name="Line 52">
                <a:extLst>
                  <a:ext uri="{FF2B5EF4-FFF2-40B4-BE49-F238E27FC236}">
                    <a16:creationId xmlns:a16="http://schemas.microsoft.com/office/drawing/2014/main" id="{5B9F8D1C-85E7-15CE-3D76-6D56C071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06862" y="5009191"/>
                <a:ext cx="269451" cy="4066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F21A593F-FDE5-4752-E60D-2468B980DA3F}"/>
                  </a:ext>
                </a:extLst>
              </p:cNvPr>
              <p:cNvSpPr txBox="1"/>
              <p:nvPr/>
            </p:nvSpPr>
            <p:spPr>
              <a:xfrm>
                <a:off x="6367573" y="5553159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3A206D-147B-1157-1E43-2DE3B6977841}"/>
                </a:ext>
              </a:extLst>
            </p:cNvPr>
            <p:cNvSpPr/>
            <p:nvPr/>
          </p:nvSpPr>
          <p:spPr bwMode="auto">
            <a:xfrm>
              <a:off x="7490038" y="3812237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2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64A3585-1A7B-A029-A2FC-EC94BD8BC2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989" y="2929027"/>
              <a:ext cx="363789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99B63F-5074-1C65-C0DB-44D1D96D8463}"/>
              </a:ext>
            </a:extLst>
          </p:cNvPr>
          <p:cNvGrpSpPr/>
          <p:nvPr/>
        </p:nvGrpSpPr>
        <p:grpSpPr>
          <a:xfrm>
            <a:off x="4835985" y="4343400"/>
            <a:ext cx="3683894" cy="1272803"/>
            <a:chOff x="4835985" y="4343400"/>
            <a:chExt cx="3683894" cy="12728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969DF90-151A-3802-BCC6-0D25DC7C3657}"/>
                </a:ext>
              </a:extLst>
            </p:cNvPr>
            <p:cNvGrpSpPr/>
            <p:nvPr/>
          </p:nvGrpSpPr>
          <p:grpSpPr>
            <a:xfrm>
              <a:off x="5988633" y="4343400"/>
              <a:ext cx="2531246" cy="1272803"/>
              <a:chOff x="5557366" y="4495800"/>
              <a:chExt cx="2531246" cy="1272803"/>
            </a:xfrm>
          </p:grpSpPr>
          <p:sp>
            <p:nvSpPr>
              <p:cNvPr id="32" name="Text Box 18">
                <a:extLst>
                  <a:ext uri="{FF2B5EF4-FFF2-40B4-BE49-F238E27FC236}">
                    <a16:creationId xmlns:a16="http://schemas.microsoft.com/office/drawing/2014/main" id="{80898822-5795-A8EC-66DB-E2B7D52A6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7888" y="4670464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9</a:t>
                </a:r>
              </a:p>
            </p:txBody>
          </p:sp>
          <p:sp>
            <p:nvSpPr>
              <p:cNvPr id="33" name="Text Box 19">
                <a:extLst>
                  <a:ext uri="{FF2B5EF4-FFF2-40B4-BE49-F238E27FC236}">
                    <a16:creationId xmlns:a16="http://schemas.microsoft.com/office/drawing/2014/main" id="{70613A8B-EC9F-77CE-D79F-5E32E28C2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688" y="4670464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9F24E78B-7271-68AE-CC44-B4D324AC3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18888" y="4832388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Text Box 18">
                <a:extLst>
                  <a:ext uri="{FF2B5EF4-FFF2-40B4-BE49-F238E27FC236}">
                    <a16:creationId xmlns:a16="http://schemas.microsoft.com/office/drawing/2014/main" id="{C5DFAFBF-B602-5E9B-716C-965C36CFE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4212" y="4675225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7</a:t>
                </a:r>
              </a:p>
            </p:txBody>
          </p:sp>
          <p:sp>
            <p:nvSpPr>
              <p:cNvPr id="36" name="Text Box 19">
                <a:extLst>
                  <a:ext uri="{FF2B5EF4-FFF2-40B4-BE49-F238E27FC236}">
                    <a16:creationId xmlns:a16="http://schemas.microsoft.com/office/drawing/2014/main" id="{F5AD37EC-BE09-B517-4EBE-0CBCF0AC9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9012" y="4675225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37" name="Line 20">
                <a:extLst>
                  <a:ext uri="{FF2B5EF4-FFF2-40B4-BE49-F238E27FC236}">
                    <a16:creationId xmlns:a16="http://schemas.microsoft.com/office/drawing/2014/main" id="{031C7AE2-86D1-A861-F68F-2FD1F95E3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55212" y="4837149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38" name="Group 13">
                <a:extLst>
                  <a:ext uri="{FF2B5EF4-FFF2-40B4-BE49-F238E27FC236}">
                    <a16:creationId xmlns:a16="http://schemas.microsoft.com/office/drawing/2014/main" id="{EFFE1D19-B1E4-73B7-3CAA-355BEB635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6212" y="4670464"/>
                <a:ext cx="152400" cy="304800"/>
                <a:chOff x="5232" y="1584"/>
                <a:chExt cx="96" cy="192"/>
              </a:xfrm>
            </p:grpSpPr>
            <p:sp>
              <p:nvSpPr>
                <p:cNvPr id="57" name="Line 14">
                  <a:extLst>
                    <a:ext uri="{FF2B5EF4-FFF2-40B4-BE49-F238E27FC236}">
                      <a16:creationId xmlns:a16="http://schemas.microsoft.com/office/drawing/2014/main" id="{66AFC2B0-EF16-717C-E575-114EF64FF9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3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" name="Line 15">
                  <a:extLst>
                    <a:ext uri="{FF2B5EF4-FFF2-40B4-BE49-F238E27FC236}">
                      <a16:creationId xmlns:a16="http://schemas.microsoft.com/office/drawing/2014/main" id="{560D64BD-B229-CFDD-85DB-A8A94062F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0" y="1622"/>
                  <a:ext cx="0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9" name="Line 16">
                  <a:extLst>
                    <a:ext uri="{FF2B5EF4-FFF2-40B4-BE49-F238E27FC236}">
                      <a16:creationId xmlns:a16="http://schemas.microsoft.com/office/drawing/2014/main" id="{53503FF3-33E7-3E42-94E8-97D2600D3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28" y="1661"/>
                  <a:ext cx="0" cy="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03E5CE06-2FB7-9D75-CC9C-C15A91C46990}"/>
                  </a:ext>
                </a:extLst>
              </p:cNvPr>
              <p:cNvSpPr/>
              <p:nvPr/>
            </p:nvSpPr>
            <p:spPr bwMode="auto">
              <a:xfrm>
                <a:off x="5565728" y="4730789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</a:p>
            </p:txBody>
          </p:sp>
          <p:sp>
            <p:nvSpPr>
              <p:cNvPr id="42" name="Text Box 18">
                <a:extLst>
                  <a:ext uri="{FF2B5EF4-FFF2-40B4-BE49-F238E27FC236}">
                    <a16:creationId xmlns:a16="http://schemas.microsoft.com/office/drawing/2014/main" id="{D31C1081-7B74-5BA0-19CD-93B75660D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7686" y="5282737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5</a:t>
                </a:r>
              </a:p>
            </p:txBody>
          </p:sp>
          <p:sp>
            <p:nvSpPr>
              <p:cNvPr id="43" name="Text Box 19">
                <a:extLst>
                  <a:ext uri="{FF2B5EF4-FFF2-40B4-BE49-F238E27FC236}">
                    <a16:creationId xmlns:a16="http://schemas.microsoft.com/office/drawing/2014/main" id="{002F06F5-F1D9-1B37-5075-AE1FDB87A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2486" y="5282737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45" name="Line 20">
                <a:extLst>
                  <a:ext uri="{FF2B5EF4-FFF2-40B4-BE49-F238E27FC236}">
                    <a16:creationId xmlns:a16="http://schemas.microsoft.com/office/drawing/2014/main" id="{62F00CCF-56AF-0B13-3CF0-CCF93FF3A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4846" y="5452298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A4E28C42-03BF-B646-5883-37E051FB011F}"/>
                  </a:ext>
                </a:extLst>
              </p:cNvPr>
              <p:cNvSpPr/>
              <p:nvPr/>
            </p:nvSpPr>
            <p:spPr bwMode="auto">
              <a:xfrm>
                <a:off x="5557366" y="5330060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newNode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24D28-4BD5-8FFF-CD43-9A65E2EEB13C}"/>
                  </a:ext>
                </a:extLst>
              </p:cNvPr>
              <p:cNvSpPr txBox="1"/>
              <p:nvPr/>
            </p:nvSpPr>
            <p:spPr>
              <a:xfrm>
                <a:off x="6336012" y="4495800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1F4268-F0F2-A779-07B2-748FD6A01C70}"/>
                  </a:ext>
                </a:extLst>
              </p:cNvPr>
              <p:cNvSpPr txBox="1"/>
              <p:nvPr/>
            </p:nvSpPr>
            <p:spPr>
              <a:xfrm>
                <a:off x="7098012" y="4495800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49" name="Line 52">
                <a:extLst>
                  <a:ext uri="{FF2B5EF4-FFF2-40B4-BE49-F238E27FC236}">
                    <a16:creationId xmlns:a16="http://schemas.microsoft.com/office/drawing/2014/main" id="{AA84B8DC-F61B-5A45-D254-76EA05439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06862" y="5009191"/>
                <a:ext cx="269451" cy="4066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Line 52">
                <a:extLst>
                  <a:ext uri="{FF2B5EF4-FFF2-40B4-BE49-F238E27FC236}">
                    <a16:creationId xmlns:a16="http://schemas.microsoft.com/office/drawing/2014/main" id="{9EEC1DF7-A5EE-AA96-2E38-0BAAB79BF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1042" y="4965338"/>
                <a:ext cx="530640" cy="364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F3F2A-4BB9-72A5-475E-9855177A1CAD}"/>
                  </a:ext>
                </a:extLst>
              </p:cNvPr>
              <p:cNvSpPr txBox="1"/>
              <p:nvPr/>
            </p:nvSpPr>
            <p:spPr>
              <a:xfrm>
                <a:off x="6367573" y="5553159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ABDFF7-119A-89BD-BBF1-F1E5C60E32F0}"/>
                </a:ext>
              </a:extLst>
            </p:cNvPr>
            <p:cNvSpPr/>
            <p:nvPr/>
          </p:nvSpPr>
          <p:spPr bwMode="auto">
            <a:xfrm>
              <a:off x="5663252" y="4593218"/>
              <a:ext cx="173502" cy="173537"/>
            </a:xfrm>
            <a:prstGeom prst="ellipse">
              <a:avLst/>
            </a:prstGeom>
            <a:solidFill>
              <a:srgbClr val="FFECA6"/>
            </a:solidFill>
            <a:ln w="9525" cap="flat" cmpd="sng" algn="ctr">
              <a:solidFill>
                <a:srgbClr val="FFF4C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charset="0"/>
                </a:rPr>
                <a:t>3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E69777-A75E-8657-5B0E-7054640684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5985" y="4363380"/>
              <a:ext cx="363789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F81797-D390-843A-2424-D7CFAD861212}"/>
              </a:ext>
            </a:extLst>
          </p:cNvPr>
          <p:cNvGrpSpPr/>
          <p:nvPr/>
        </p:nvGrpSpPr>
        <p:grpSpPr>
          <a:xfrm>
            <a:off x="4790915" y="5636183"/>
            <a:ext cx="4013119" cy="922732"/>
            <a:chOff x="4790915" y="5636183"/>
            <a:chExt cx="4013119" cy="92273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70ABC72-B904-EA39-A06E-5AB3BA742C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989" y="5636183"/>
              <a:ext cx="363789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6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60ABA10-F316-B318-D6A6-39F5E6D6D79A}"/>
                </a:ext>
              </a:extLst>
            </p:cNvPr>
            <p:cNvGrpSpPr/>
            <p:nvPr/>
          </p:nvGrpSpPr>
          <p:grpSpPr>
            <a:xfrm>
              <a:off x="4790915" y="5699271"/>
              <a:ext cx="4013119" cy="859644"/>
              <a:chOff x="4953000" y="5334000"/>
              <a:chExt cx="4013119" cy="859644"/>
            </a:xfrm>
          </p:grpSpPr>
          <p:sp>
            <p:nvSpPr>
              <p:cNvPr id="113" name="Text Box 18">
                <a:extLst>
                  <a:ext uri="{FF2B5EF4-FFF2-40B4-BE49-F238E27FC236}">
                    <a16:creationId xmlns:a16="http://schemas.microsoft.com/office/drawing/2014/main" id="{D37E177F-E4D3-72A4-FFB6-E80C6773E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54760" y="5688269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9</a:t>
                </a:r>
              </a:p>
            </p:txBody>
          </p:sp>
          <p:sp>
            <p:nvSpPr>
              <p:cNvPr id="114" name="Text Box 19">
                <a:extLst>
                  <a:ext uri="{FF2B5EF4-FFF2-40B4-BE49-F238E27FC236}">
                    <a16:creationId xmlns:a16="http://schemas.microsoft.com/office/drawing/2014/main" id="{F199829B-E6C9-6ADD-0DB6-B2FAA6A0B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9560" y="5688269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15" name="Line 20">
                <a:extLst>
                  <a:ext uri="{FF2B5EF4-FFF2-40B4-BE49-F238E27FC236}">
                    <a16:creationId xmlns:a16="http://schemas.microsoft.com/office/drawing/2014/main" id="{31693997-F102-EDC2-5B13-E3469867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35760" y="5850193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8C6F7F1B-BD39-A15E-5A35-80753DE10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1084" y="5693030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7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3DBC282E-5AD0-7CD6-36D1-6CC4D9D83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5884" y="5693030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18" name="Line 20">
                <a:extLst>
                  <a:ext uri="{FF2B5EF4-FFF2-40B4-BE49-F238E27FC236}">
                    <a16:creationId xmlns:a16="http://schemas.microsoft.com/office/drawing/2014/main" id="{119AD57B-423B-6B74-BE46-DEE6C5A40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72084" y="5854954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9" name="Group 13">
                <a:extLst>
                  <a:ext uri="{FF2B5EF4-FFF2-40B4-BE49-F238E27FC236}">
                    <a16:creationId xmlns:a16="http://schemas.microsoft.com/office/drawing/2014/main" id="{27628577-7B96-0181-CB3B-472AB720C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3084" y="5688269"/>
                <a:ext cx="152400" cy="304800"/>
                <a:chOff x="5232" y="1584"/>
                <a:chExt cx="96" cy="192"/>
              </a:xfrm>
            </p:grpSpPr>
            <p:sp>
              <p:nvSpPr>
                <p:cNvPr id="129" name="Line 14">
                  <a:extLst>
                    <a:ext uri="{FF2B5EF4-FFF2-40B4-BE49-F238E27FC236}">
                      <a16:creationId xmlns:a16="http://schemas.microsoft.com/office/drawing/2014/main" id="{3FC2E157-77D2-4C69-8D62-2772A0593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32" y="15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0" name="Line 15">
                  <a:extLst>
                    <a:ext uri="{FF2B5EF4-FFF2-40B4-BE49-F238E27FC236}">
                      <a16:creationId xmlns:a16="http://schemas.microsoft.com/office/drawing/2014/main" id="{5B316A28-70F6-EB1D-33D4-CA6BB81C70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0" y="1622"/>
                  <a:ext cx="0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1" name="Line 16">
                  <a:extLst>
                    <a:ext uri="{FF2B5EF4-FFF2-40B4-BE49-F238E27FC236}">
                      <a16:creationId xmlns:a16="http://schemas.microsoft.com/office/drawing/2014/main" id="{A3B32D3F-3234-3B70-75E7-3B349BBBF4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28" y="1661"/>
                  <a:ext cx="0" cy="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20" name="Line 20">
                <a:extLst>
                  <a:ext uri="{FF2B5EF4-FFF2-40B4-BE49-F238E27FC236}">
                    <a16:creationId xmlns:a16="http://schemas.microsoft.com/office/drawing/2014/main" id="{03D6929B-1174-2AD4-9DBE-8DB11BB1D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52122" y="5870832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E1F22A5-DD71-D896-BF02-987770692806}"/>
                  </a:ext>
                </a:extLst>
              </p:cNvPr>
              <p:cNvSpPr/>
              <p:nvPr/>
            </p:nvSpPr>
            <p:spPr bwMode="auto">
              <a:xfrm>
                <a:off x="5058478" y="5748594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5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first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8809A5E-A53D-7B65-5291-3CD4A2804BE5}"/>
                  </a:ext>
                </a:extLst>
              </p:cNvPr>
              <p:cNvSpPr txBox="1"/>
              <p:nvPr/>
            </p:nvSpPr>
            <p:spPr>
              <a:xfrm>
                <a:off x="6552884" y="5977324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2F73590-7116-C574-E92C-83D18948B95B}"/>
                  </a:ext>
                </a:extLst>
              </p:cNvPr>
              <p:cNvSpPr txBox="1"/>
              <p:nvPr/>
            </p:nvSpPr>
            <p:spPr>
              <a:xfrm>
                <a:off x="7314884" y="5977324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124" name="Text Box 18">
                <a:extLst>
                  <a:ext uri="{FF2B5EF4-FFF2-40B4-BE49-F238E27FC236}">
                    <a16:creationId xmlns:a16="http://schemas.microsoft.com/office/drawing/2014/main" id="{A3DB5943-9738-7E8B-14BB-34FAE5AF5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2088" y="5689145"/>
                <a:ext cx="304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5</a:t>
                </a:r>
              </a:p>
            </p:txBody>
          </p:sp>
          <p:sp>
            <p:nvSpPr>
              <p:cNvPr id="125" name="Text Box 19">
                <a:extLst>
                  <a:ext uri="{FF2B5EF4-FFF2-40B4-BE49-F238E27FC236}">
                    <a16:creationId xmlns:a16="http://schemas.microsoft.com/office/drawing/2014/main" id="{7D39E544-5C41-E817-AF87-46FB4FD84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6888" y="5689145"/>
                <a:ext cx="228600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26" name="Line 20">
                <a:extLst>
                  <a:ext uri="{FF2B5EF4-FFF2-40B4-BE49-F238E27FC236}">
                    <a16:creationId xmlns:a16="http://schemas.microsoft.com/office/drawing/2014/main" id="{06C63B02-2594-B572-3546-76E336F3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3088" y="5851069"/>
                <a:ext cx="352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035006-ACC7-67DA-8034-2D75A824F360}"/>
                  </a:ext>
                </a:extLst>
              </p:cNvPr>
              <p:cNvSpPr txBox="1"/>
              <p:nvPr/>
            </p:nvSpPr>
            <p:spPr>
              <a:xfrm>
                <a:off x="5810212" y="5978200"/>
                <a:ext cx="7454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IL" sz="800" b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alue next</a:t>
                </a:r>
              </a:p>
            </p:txBody>
          </p:sp>
          <p:sp>
            <p:nvSpPr>
              <p:cNvPr id="128" name="Text Box 56">
                <a:extLst>
                  <a:ext uri="{FF2B5EF4-FFF2-40B4-BE49-F238E27FC236}">
                    <a16:creationId xmlns:a16="http://schemas.microsoft.com/office/drawing/2014/main" id="{868FFF4B-E2FD-8003-F83E-2F62CC2F6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3000" y="5334000"/>
                <a:ext cx="4013119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sz="1400" b="0" dirty="0">
                    <a:latin typeface="Times New Roman"/>
                    <a:cs typeface="Times New Roman"/>
                  </a:rPr>
                  <a:t>Final result </a:t>
                </a:r>
                <a:r>
                  <a:rPr lang="en-US" sz="1200" b="0" dirty="0">
                    <a:latin typeface="Times New Roman"/>
                    <a:cs typeface="Times New Roman"/>
                  </a:rPr>
                  <a:t>(after </a:t>
                </a:r>
                <a:r>
                  <a:rPr lang="en-US" sz="1100" b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AddFirst</a:t>
                </a:r>
                <a:r>
                  <a:rPr lang="en-US" sz="1200" b="0" dirty="0">
                    <a:latin typeface="Times New Roman"/>
                    <a:cs typeface="Times New Roman"/>
                  </a:rPr>
                  <a:t> terminates):</a:t>
                </a:r>
                <a:endParaRPr lang="en-US" sz="1100" b="0" dirty="0">
                  <a:latin typeface="Consolas"/>
                  <a:cs typeface="Consolas"/>
                </a:endParaRPr>
              </a:p>
            </p:txBody>
          </p:sp>
        </p:grpSp>
      </p:grpSp>
      <p:sp>
        <p:nvSpPr>
          <p:cNvPr id="225" name="Rectangle 2">
            <a:extLst>
              <a:ext uri="{FF2B5EF4-FFF2-40B4-BE49-F238E27FC236}">
                <a16:creationId xmlns:a16="http://schemas.microsoft.com/office/drawing/2014/main" id="{0B65376C-08F7-9946-1978-C9EA228B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67" y="761536"/>
            <a:ext cx="3837233" cy="83227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 Builds a list and adds some elements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List q = new List();</a:t>
            </a:r>
          </a:p>
          <a:p>
            <a:pPr algn="l">
              <a:spcBef>
                <a:spcPts val="6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q.addFirst(9); q.addFirst(7); q.addFirst(5);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id="{7DA0341B-6595-FE0F-3558-FA6B04F093C6}"/>
              </a:ext>
            </a:extLst>
          </p:cNvPr>
          <p:cNvSpPr/>
          <p:nvPr/>
        </p:nvSpPr>
        <p:spPr bwMode="auto">
          <a:xfrm rot="5400000">
            <a:off x="8049711" y="985969"/>
            <a:ext cx="283105" cy="24813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0BF521C6-2905-7927-4347-C906AC681D48}"/>
              </a:ext>
            </a:extLst>
          </p:cNvPr>
          <p:cNvSpPr/>
          <p:nvPr/>
        </p:nvSpPr>
        <p:spPr bwMode="auto">
          <a:xfrm>
            <a:off x="5942629" y="2490484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7F74C-25FF-B9F6-2F95-4F1D9F889FFB}"/>
              </a:ext>
            </a:extLst>
          </p:cNvPr>
          <p:cNvSpPr/>
          <p:nvPr/>
        </p:nvSpPr>
        <p:spPr bwMode="auto">
          <a:xfrm>
            <a:off x="7986479" y="6558039"/>
            <a:ext cx="817555" cy="2999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25E5C-4BC0-BA62-186F-C7E6D513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F89BD2E0-DFD5-9E18-D8F5-60D5C668F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CBD2DECD-32F4-2104-B6A1-F10B49F08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AB4FAB9-0C42-28F7-2A67-B325C3FB1F81}"/>
              </a:ext>
            </a:extLst>
          </p:cNvPr>
          <p:cNvSpPr/>
          <p:nvPr/>
        </p:nvSpPr>
        <p:spPr bwMode="auto">
          <a:xfrm>
            <a:off x="722587" y="41148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Lists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4572000" cy="3276600"/>
          </a:xfrm>
        </p:spPr>
        <p:txBody>
          <a:bodyPr/>
          <a:lstStyle/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List: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an ordered collection of elements. </a:t>
            </a: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1800" u="sng" dirty="0">
                <a:solidFill>
                  <a:srgbClr val="000000"/>
                </a:solidFill>
                <a:latin typeface="Times New Roman"/>
                <a:cs typeface="Times New Roman"/>
              </a:rPr>
              <a:t>Examples: 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Playlist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Shopping list 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Course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Guest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File list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etc.</a:t>
            </a:r>
          </a:p>
        </p:txBody>
      </p:sp>
      <p:sp>
        <p:nvSpPr>
          <p:cNvPr id="1660932" name="Rectangle 4"/>
          <p:cNvSpPr>
            <a:spLocks noChangeArrowheads="1"/>
          </p:cNvSpPr>
          <p:nvPr/>
        </p:nvSpPr>
        <p:spPr bwMode="auto">
          <a:xfrm>
            <a:off x="3657600" y="2286000"/>
            <a:ext cx="3200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1752"/>
              </a:spcBef>
              <a:buClr>
                <a:srgbClr val="006600"/>
              </a:buClr>
              <a:buSzPct val="70000"/>
              <a:buFont typeface="Wingdings" charset="0"/>
              <a:buNone/>
              <a:defRPr/>
            </a:pPr>
            <a:r>
              <a:rPr lang="en-US" sz="1800" b="0" u="sng" dirty="0">
                <a:solidFill>
                  <a:srgbClr val="000000"/>
                </a:solidFill>
                <a:latin typeface="Times New Roman"/>
                <a:cs typeface="Times New Roman"/>
              </a:rPr>
              <a:t>List-oriented operations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create a list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add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find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remove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update an element</a:t>
            </a:r>
          </a:p>
          <a:p>
            <a:pPr marL="263525" indent="-263525" algn="l">
              <a:spcBef>
                <a:spcPts val="12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000000"/>
                </a:solidFill>
                <a:latin typeface="Times New Roman"/>
                <a:cs typeface="Times New Roman"/>
              </a:rPr>
              <a:t>etc.</a:t>
            </a:r>
          </a:p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600" b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shopping_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13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25351-F5B0-4087-0773-9FB834FD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96BA1C1B-9253-4780-DFE0-059AF5DCB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List class: Abstraction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F675C6-89E1-4D25-ECAF-0B9C6F10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</a:t>
            </a:r>
          </a:p>
          <a:p>
            <a:pPr algn="l">
              <a:spcBef>
                <a:spcPts val="0"/>
              </a:spcBef>
            </a:pPr>
            <a:endParaRPr lang="en-US" sz="1100" b="0" dirty="0">
              <a:latin typeface="Consolas"/>
              <a:cs typeface="Consolas"/>
            </a:endParaRP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544082-C488-7065-C40E-3D9DF25EDF5A}"/>
              </a:ext>
            </a:extLst>
          </p:cNvPr>
          <p:cNvSpPr/>
          <p:nvPr/>
        </p:nvSpPr>
        <p:spPr bwMode="auto">
          <a:xfrm>
            <a:off x="3886200" y="908454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F86FA5D0-1BBF-BB91-B33E-250C9983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14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61158272-BED5-C641-DFDF-8CF6FB963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1460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18FC12C8-91E7-A735-E074-B5A90C7A7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67652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A54DA062-FF3E-2BEC-DCD3-4BE5D9156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667000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B24BCF3D-474D-9BDA-13AB-090A1E4D8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14600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D5D2A2F4-A839-C267-9CC5-56D4A210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14600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19B93A40-7F68-B28D-0A3B-864DB2118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379" y="2676524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E98CC417-E915-5218-AE03-7C57DA05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1936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385610B4-2F12-5E98-80FA-EBBDC23A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1936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3342D277-37A6-39FC-B0CC-73A82D6560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68128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FC5C2FA8-D8A2-5AEA-3DEF-3F6B049FC84F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14600"/>
            <a:ext cx="152400" cy="304800"/>
            <a:chOff x="5232" y="1584"/>
            <a:chExt cx="96" cy="192"/>
          </a:xfrm>
        </p:grpSpPr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9540A9E2-EF00-48CE-8E14-6F254C8B2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0928294A-3CF3-0845-C2D2-CBB53720E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65FD4EF9-FE45-48A0-0F6E-14A85236E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B7B7B9-D123-56BC-C5AA-E6F06EE88612}"/>
              </a:ext>
            </a:extLst>
          </p:cNvPr>
          <p:cNvSpPr/>
          <p:nvPr/>
        </p:nvSpPr>
        <p:spPr bwMode="auto">
          <a:xfrm>
            <a:off x="4958901" y="2559050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9C632C5E-915D-2D41-12A7-6B6F1FED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9AF425DD-426E-BF43-EF73-DD83421E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19361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47" name="Text Box 19">
            <a:extLst>
              <a:ext uri="{FF2B5EF4-FFF2-40B4-BE49-F238E27FC236}">
                <a16:creationId xmlns:a16="http://schemas.microsoft.com/office/drawing/2014/main" id="{F344096B-B1BB-6794-37DA-1FF7632EC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19361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CE165807-54D6-9905-7B61-F6778323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681285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86C0FA-557F-6BCC-7654-74C6A65D790F}"/>
              </a:ext>
            </a:extLst>
          </p:cNvPr>
          <p:cNvCxnSpPr/>
          <p:nvPr/>
        </p:nvCxnSpPr>
        <p:spPr bwMode="auto">
          <a:xfrm flipV="1">
            <a:off x="7244941" y="2209800"/>
            <a:ext cx="533400" cy="91440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BB0C8A-4338-9D9B-6E64-2A814C8B141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97341" y="2209800"/>
            <a:ext cx="381000" cy="91440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6DE38A5-1FED-1F9A-5D5F-E03F10D7A62A}"/>
              </a:ext>
            </a:extLst>
          </p:cNvPr>
          <p:cNvSpPr/>
          <p:nvPr/>
        </p:nvSpPr>
        <p:spPr bwMode="auto">
          <a:xfrm>
            <a:off x="190500" y="42672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41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6F96-E10B-1C8F-E974-E99D50F97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144C594D-6ECE-E390-3420-7F0793435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an element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708CB622-FE69-8CB6-CD76-67EDB8D9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09DF9403-7436-2B62-4225-6E33ABDBF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7E90B4FF-DAAA-E994-4921-14B6A29AD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56FB8039-285A-654D-085D-07045D8A0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7008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45D9B882-4529-D208-D18A-CFFF12956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AB09E5D0-094C-8DF4-3CCC-5776FA4C4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0F0DDC18-B7DB-465C-6503-DBEA4DB4C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37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4B63F60B-3FCE-A896-8B8B-481BD51C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6B4928A9-42CE-4421-E39F-B2BD2B5F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10FBCC3A-A50C-2105-5805-C6F6F021A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43E9FD35-0776-F231-856F-8AB169724857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48433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B5B0FA10-CF98-3958-2A89-8C763EE5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1ABA8444-18D8-0D7D-077A-FA86129A0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B0E6C3EA-2A27-510D-47F9-AEE1DA642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DAE111-B65A-F144-027D-D44B57DA2B74}"/>
              </a:ext>
            </a:extLst>
          </p:cNvPr>
          <p:cNvSpPr/>
          <p:nvPr/>
        </p:nvSpPr>
        <p:spPr bwMode="auto">
          <a:xfrm>
            <a:off x="4958901" y="25928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DF371-2097-E037-CBA1-0DEB20C4D649}"/>
              </a:ext>
            </a:extLst>
          </p:cNvPr>
          <p:cNvSpPr txBox="1"/>
          <p:nvPr/>
        </p:nvSpPr>
        <p:spPr>
          <a:xfrm>
            <a:off x="6415440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98625-BEE8-339C-7E13-87F5E1D1F55B}"/>
              </a:ext>
            </a:extLst>
          </p:cNvPr>
          <p:cNvSpPr txBox="1"/>
          <p:nvPr/>
        </p:nvSpPr>
        <p:spPr>
          <a:xfrm>
            <a:off x="7897337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A160C1-DF41-305E-291D-CA2523AD8247}"/>
              </a:ext>
            </a:extLst>
          </p:cNvPr>
          <p:cNvSpPr txBox="1"/>
          <p:nvPr/>
        </p:nvSpPr>
        <p:spPr>
          <a:xfrm>
            <a:off x="5672768" y="23630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9A129856-D1B7-3037-4CC1-0A5A857F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1B17FCD8-E804-4E11-346C-E046F8EEB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80FE90E-641F-084C-9DA7-EBC8E7881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D2A51-ADC6-A5FC-45D5-81FA6CA297BA}"/>
              </a:ext>
            </a:extLst>
          </p:cNvPr>
          <p:cNvSpPr txBox="1"/>
          <p:nvPr/>
        </p:nvSpPr>
        <p:spPr>
          <a:xfrm>
            <a:off x="7141002" y="236696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4606E89-96BC-7C7E-F1A5-2337AA2E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B6AFC5A-09FB-15B2-D4C6-6F5DE11E3C50}"/>
              </a:ext>
            </a:extLst>
          </p:cNvPr>
          <p:cNvSpPr/>
          <p:nvPr/>
        </p:nvSpPr>
        <p:spPr bwMode="auto">
          <a:xfrm>
            <a:off x="152400" y="228600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65F1F9D-4C05-6AEC-F6CE-55522F26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15" name="Picture 6" descr="Open box - Free shipping and delivery icons">
            <a:extLst>
              <a:ext uri="{FF2B5EF4-FFF2-40B4-BE49-F238E27FC236}">
                <a16:creationId xmlns:a16="http://schemas.microsoft.com/office/drawing/2014/main" id="{D281B29E-1EC1-097B-D5AA-A38D1BF2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10" y="9119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34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7BDD7-857D-0934-FAAD-DC090810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EBD1E46E-B13F-FF05-40DC-C69AB348F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an element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1CBEB2F9-97AE-95DD-5B1F-9E853035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5D2A9DE6-E82A-469E-420D-C6F6A6240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DFF31E9-15E0-72E0-C660-35D1939DE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BABCC217-EEAD-4197-106E-93BD94D62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7008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3471F84B-6476-0A3B-311E-05900F11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0DF4E9BB-3526-6AC5-5373-65000720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8809E637-CCE2-3BCF-EFAA-D275C4EA0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37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0C45FCA6-EE04-3451-A1C4-77E1F0612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B743773A-8544-7F9C-3B56-DCEBF72A3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49E0C89E-E102-86EF-D5B8-59CA8FAC3C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1CF9F781-B3C3-E887-D8B1-8116D902F22B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48433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C536BD73-F524-F48B-FA1B-8401F7809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38A45C29-2630-86A9-9958-CC9835D30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BAC3E709-29B3-7ED8-D120-931480FF0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1F7339-FB0F-3493-F805-FAF81B3CFD74}"/>
              </a:ext>
            </a:extLst>
          </p:cNvPr>
          <p:cNvSpPr/>
          <p:nvPr/>
        </p:nvSpPr>
        <p:spPr bwMode="auto">
          <a:xfrm>
            <a:off x="4958901" y="25928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DDDC8-D470-349D-45CB-195C85AA1933}"/>
              </a:ext>
            </a:extLst>
          </p:cNvPr>
          <p:cNvSpPr txBox="1"/>
          <p:nvPr/>
        </p:nvSpPr>
        <p:spPr>
          <a:xfrm>
            <a:off x="6415440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050F6-6666-2257-1CEB-D03B13261B87}"/>
              </a:ext>
            </a:extLst>
          </p:cNvPr>
          <p:cNvSpPr txBox="1"/>
          <p:nvPr/>
        </p:nvSpPr>
        <p:spPr>
          <a:xfrm>
            <a:off x="7897337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34B26F-D521-020B-79EC-221190F4A34B}"/>
              </a:ext>
            </a:extLst>
          </p:cNvPr>
          <p:cNvSpPr txBox="1"/>
          <p:nvPr/>
        </p:nvSpPr>
        <p:spPr>
          <a:xfrm>
            <a:off x="5672768" y="23630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9109E59-7F21-6402-2C36-6C48F106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34E3F253-815A-5B2A-F4BF-487A9433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472B43A4-36BA-A2B2-EE11-A1BCE582C0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7D045-74B4-35C0-621B-717A93F679F6}"/>
              </a:ext>
            </a:extLst>
          </p:cNvPr>
          <p:cNvSpPr txBox="1"/>
          <p:nvPr/>
        </p:nvSpPr>
        <p:spPr>
          <a:xfrm>
            <a:off x="7141002" y="236696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45279111-0163-0F17-E192-B7963381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6A32A31-5AF1-7450-3681-84A12BABBE4E}"/>
              </a:ext>
            </a:extLst>
          </p:cNvPr>
          <p:cNvSpPr/>
          <p:nvPr/>
        </p:nvSpPr>
        <p:spPr bwMode="auto">
          <a:xfrm>
            <a:off x="381000" y="2875160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4346A-A5C8-4CE2-8342-8B1FB1E8EB98}"/>
              </a:ext>
            </a:extLst>
          </p:cNvPr>
          <p:cNvGrpSpPr/>
          <p:nvPr/>
        </p:nvGrpSpPr>
        <p:grpSpPr>
          <a:xfrm>
            <a:off x="5738584" y="3033892"/>
            <a:ext cx="609600" cy="492774"/>
            <a:chOff x="5766792" y="3733799"/>
            <a:chExt cx="609600" cy="4927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6366181-FA68-9B1A-043F-8100B9967B73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74E816F2-9755-11BE-3566-362E1455A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2F6643F-0F02-2F45-FCC5-E6CC1E739660}"/>
              </a:ext>
            </a:extLst>
          </p:cNvPr>
          <p:cNvSpPr/>
          <p:nvPr/>
        </p:nvSpPr>
        <p:spPr bwMode="auto">
          <a:xfrm>
            <a:off x="5040580" y="3307559"/>
            <a:ext cx="609600" cy="219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AA535FF-E05C-00AA-34C6-8D495B65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15" name="Picture 6" descr="Open box - Free shipping and delivery icons">
            <a:extLst>
              <a:ext uri="{FF2B5EF4-FFF2-40B4-BE49-F238E27FC236}">
                <a16:creationId xmlns:a16="http://schemas.microsoft.com/office/drawing/2014/main" id="{70129A79-54E0-012C-4B06-31436048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10" y="9119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65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DE886-28EE-17A6-55EC-E0FE79E88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41D14A9D-3A0E-2771-DCB6-E47600404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an element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13805C9E-576D-C8EB-ECC9-DD9969807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949177D-726D-E6E1-09AF-03B177A9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982C3E5A-3EA2-A48D-FA40-A689AF5595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30114D59-1330-5918-7C45-AC5CD5711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7008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C276E361-AFBE-A263-F75A-306D51438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71AB2113-1B97-6942-502E-0960BBAA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55B01996-FDBA-211D-2F39-F40CEECA1B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37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4600E62A-E249-5D3D-52AE-7140247A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2965CC5A-9F8E-F1F9-B062-84063A94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5EA49BAD-1D77-7AC4-859F-71DA0E107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39BF9D3D-C7FE-AE31-0DD4-9FF5755358BC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48433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8381FC1E-1054-87CC-65C8-C6AB5A60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D00B93A2-6EDC-AA56-7920-C2F3F84E5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6831640E-E28E-1463-2785-929105EC5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08D83F-60AD-3A49-FFAF-3FDC3C97974B}"/>
              </a:ext>
            </a:extLst>
          </p:cNvPr>
          <p:cNvSpPr/>
          <p:nvPr/>
        </p:nvSpPr>
        <p:spPr bwMode="auto">
          <a:xfrm>
            <a:off x="4958901" y="25928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AD006-3871-017B-7173-CF7FC133629D}"/>
              </a:ext>
            </a:extLst>
          </p:cNvPr>
          <p:cNvSpPr txBox="1"/>
          <p:nvPr/>
        </p:nvSpPr>
        <p:spPr>
          <a:xfrm>
            <a:off x="6415440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596E2D-6DFC-AD32-37B2-2171958CA557}"/>
              </a:ext>
            </a:extLst>
          </p:cNvPr>
          <p:cNvSpPr txBox="1"/>
          <p:nvPr/>
        </p:nvSpPr>
        <p:spPr>
          <a:xfrm>
            <a:off x="7897337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E8CDB-8A16-989E-2110-441CA5D5CEB0}"/>
              </a:ext>
            </a:extLst>
          </p:cNvPr>
          <p:cNvSpPr txBox="1"/>
          <p:nvPr/>
        </p:nvSpPr>
        <p:spPr>
          <a:xfrm>
            <a:off x="5672768" y="23630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DEA40106-ECC8-3D91-CAD4-AA043865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598D4FFC-78C9-92EF-BD84-C3D93D1F9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9DCC9F5-A39B-EBED-A6AF-40B6A6F54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FF030-8BC9-DCAA-F608-178522DC8FE9}"/>
              </a:ext>
            </a:extLst>
          </p:cNvPr>
          <p:cNvSpPr txBox="1"/>
          <p:nvPr/>
        </p:nvSpPr>
        <p:spPr>
          <a:xfrm>
            <a:off x="7141002" y="236696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BB9A5D66-45E1-7D9E-6919-05EC3386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C7D0F-5C11-A620-2374-CFD0077729A4}"/>
              </a:ext>
            </a:extLst>
          </p:cNvPr>
          <p:cNvGrpSpPr/>
          <p:nvPr/>
        </p:nvGrpSpPr>
        <p:grpSpPr>
          <a:xfrm>
            <a:off x="5738584" y="3033892"/>
            <a:ext cx="609600" cy="492774"/>
            <a:chOff x="5766792" y="3733799"/>
            <a:chExt cx="609600" cy="4927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59F686C-C061-3E94-BDDD-401B772E7B67}"/>
                </a:ext>
              </a:extLst>
            </p:cNvPr>
            <p:cNvSpPr/>
            <p:nvPr/>
          </p:nvSpPr>
          <p:spPr bwMode="auto">
            <a:xfrm>
              <a:off x="5766792" y="3997973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current</a:t>
              </a:r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153098AA-E785-9F71-0711-F6A04AECE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43600" y="3733799"/>
              <a:ext cx="0" cy="26417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03D8BBC-3F07-88A5-309E-E1B227AFA03B}"/>
              </a:ext>
            </a:extLst>
          </p:cNvPr>
          <p:cNvSpPr/>
          <p:nvPr/>
        </p:nvSpPr>
        <p:spPr bwMode="auto">
          <a:xfrm>
            <a:off x="5040580" y="3307559"/>
            <a:ext cx="609600" cy="219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92726D-F463-3CE7-5DD3-2DAF6F94998D}"/>
              </a:ext>
            </a:extLst>
          </p:cNvPr>
          <p:cNvSpPr/>
          <p:nvPr/>
        </p:nvSpPr>
        <p:spPr bwMode="auto">
          <a:xfrm>
            <a:off x="3276600" y="480060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1DDE0-6567-22E2-C26F-D90D9864841B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71BD2E6-9652-5B0F-808D-980457BA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pic>
        <p:nvPicPr>
          <p:cNvPr id="15" name="Picture 6" descr="Open box - Free shipping and delivery icons">
            <a:extLst>
              <a:ext uri="{FF2B5EF4-FFF2-40B4-BE49-F238E27FC236}">
                <a16:creationId xmlns:a16="http://schemas.microsoft.com/office/drawing/2014/main" id="{F0D59FB2-7E5A-B454-E7BE-7406FD96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10" y="91191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5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FCE6-3634-D29B-2404-55896F6D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>
            <a:extLst>
              <a:ext uri="{FF2B5EF4-FFF2-40B4-BE49-F238E27FC236}">
                <a16:creationId xmlns:a16="http://schemas.microsoft.com/office/drawing/2014/main" id="{041BB008-F2A6-DDB1-CC06-A3525496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F27DEE16-D14D-DF2E-1EDC-C0F4B6904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an element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185F065-7BF6-4109-9459-A55D1B02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E2DC3BC3-03E9-7129-408F-9B3556FA5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93E1739C-04B0-5F61-9DA3-4EB69A7A8B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FF905BC0-FE64-1C2D-E799-0584C346D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7008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A6027968-441F-16D0-0885-4F3973E1D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2561E4D1-6B27-4D8C-11DA-FAFE2344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01923CB0-9CB1-ECD5-C0BE-3C156398F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37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564F1188-7B44-9388-8CC2-99452AC3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FDE45291-8AD7-572C-D237-2C37D822E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D878AE15-BE82-A364-1FCD-CA3D3A1F6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88071ABF-4036-2810-0766-FE6837099342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48433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E0BF4589-DAAD-AF67-10B1-23C7176E6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22A0F212-6375-1757-E9E9-1543B4D0A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31A7BB1F-29EF-C2E9-E7BF-7D5806975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A4C951-8B18-41DE-4F30-5DE8CEB24F85}"/>
              </a:ext>
            </a:extLst>
          </p:cNvPr>
          <p:cNvSpPr/>
          <p:nvPr/>
        </p:nvSpPr>
        <p:spPr bwMode="auto">
          <a:xfrm>
            <a:off x="4958901" y="25928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0E3FF-ABDC-90F8-9FD3-F10A7155E249}"/>
              </a:ext>
            </a:extLst>
          </p:cNvPr>
          <p:cNvSpPr txBox="1"/>
          <p:nvPr/>
        </p:nvSpPr>
        <p:spPr>
          <a:xfrm>
            <a:off x="6415440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34352-9926-F3F4-4208-A54D5AC2DEA3}"/>
              </a:ext>
            </a:extLst>
          </p:cNvPr>
          <p:cNvSpPr txBox="1"/>
          <p:nvPr/>
        </p:nvSpPr>
        <p:spPr>
          <a:xfrm>
            <a:off x="7897337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644701-BB65-53CF-B521-5B9D3324EC45}"/>
              </a:ext>
            </a:extLst>
          </p:cNvPr>
          <p:cNvSpPr txBox="1"/>
          <p:nvPr/>
        </p:nvSpPr>
        <p:spPr>
          <a:xfrm>
            <a:off x="5672768" y="23630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698C84DF-4061-0DAE-1547-D9855C0C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498C921C-5FDF-AFAC-78AE-181FDE9C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468D8F78-169B-EF6E-72F0-F6A21ED8A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2042B-C48A-A603-C08C-03AD4604C7D5}"/>
              </a:ext>
            </a:extLst>
          </p:cNvPr>
          <p:cNvSpPr txBox="1"/>
          <p:nvPr/>
        </p:nvSpPr>
        <p:spPr>
          <a:xfrm>
            <a:off x="7141002" y="236696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976D11-43ED-91F1-EA69-8B57896E47BB}"/>
              </a:ext>
            </a:extLst>
          </p:cNvPr>
          <p:cNvGrpSpPr/>
          <p:nvPr/>
        </p:nvGrpSpPr>
        <p:grpSpPr>
          <a:xfrm>
            <a:off x="5791200" y="3033892"/>
            <a:ext cx="1307604" cy="492774"/>
            <a:chOff x="6562295" y="3352800"/>
            <a:chExt cx="1307604" cy="4927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338424-7879-02C2-6381-656C46E3884E}"/>
                </a:ext>
              </a:extLst>
            </p:cNvPr>
            <p:cNvGrpSpPr/>
            <p:nvPr/>
          </p:nvGrpSpPr>
          <p:grpSpPr>
            <a:xfrm>
              <a:off x="7260299" y="3352800"/>
              <a:ext cx="609600" cy="492774"/>
              <a:chOff x="5766792" y="3733799"/>
              <a:chExt cx="609600" cy="492774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C99B941-C52C-90DC-A2F3-2CCEDC2B37B4}"/>
                  </a:ext>
                </a:extLst>
              </p:cNvPr>
              <p:cNvSpPr/>
              <p:nvPr/>
            </p:nvSpPr>
            <p:spPr bwMode="auto">
              <a:xfrm>
                <a:off x="5766792" y="3997973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current</a:t>
                </a:r>
              </a:p>
            </p:txBody>
          </p:sp>
          <p:sp>
            <p:nvSpPr>
              <p:cNvPr id="29" name="Line 53">
                <a:extLst>
                  <a:ext uri="{FF2B5EF4-FFF2-40B4-BE49-F238E27FC236}">
                    <a16:creationId xmlns:a16="http://schemas.microsoft.com/office/drawing/2014/main" id="{3FBF99A8-E48E-03C1-7741-93EAE814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43600" y="3733799"/>
                <a:ext cx="0" cy="2641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569692-94F6-846B-F322-F89D2EFBC64E}"/>
                </a:ext>
              </a:extLst>
            </p:cNvPr>
            <p:cNvGrpSpPr/>
            <p:nvPr/>
          </p:nvGrpSpPr>
          <p:grpSpPr>
            <a:xfrm>
              <a:off x="6562295" y="3362293"/>
              <a:ext cx="609600" cy="483249"/>
              <a:chOff x="5766792" y="3733799"/>
              <a:chExt cx="609600" cy="483249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7B4FA11-E881-AB89-617F-47D9A42DD9E7}"/>
                  </a:ext>
                </a:extLst>
              </p:cNvPr>
              <p:cNvSpPr/>
              <p:nvPr/>
            </p:nvSpPr>
            <p:spPr bwMode="auto">
              <a:xfrm>
                <a:off x="5766792" y="3997973"/>
                <a:ext cx="609600" cy="2190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prev</a:t>
                </a: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CBB9C8B7-D8DA-C493-02CC-A94B06D43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43600" y="3733799"/>
                <a:ext cx="0" cy="2641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2AA01331-CE27-3B1C-C7CE-17A23DEF54F8}"/>
              </a:ext>
            </a:extLst>
          </p:cNvPr>
          <p:cNvSpPr/>
          <p:nvPr/>
        </p:nvSpPr>
        <p:spPr bwMode="auto">
          <a:xfrm>
            <a:off x="5410200" y="3287497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476BF5-DA27-F7FA-8301-90EFD3C0F7EC}"/>
              </a:ext>
            </a:extLst>
          </p:cNvPr>
          <p:cNvSpPr/>
          <p:nvPr/>
        </p:nvSpPr>
        <p:spPr bwMode="auto">
          <a:xfrm>
            <a:off x="3276600" y="480060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5C391F-8CDB-67A4-CFF5-B48C13A3475F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3B7E7A4-99E6-9CB0-299D-393A4447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7538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A2F5-BA15-D15E-C0A9-B049FF8A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86F186C-F94E-F7D7-8C00-609357AD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3A7806D4-50CB-8775-47EE-EC62D1876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an element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4922FC27-8680-D5E6-0D02-3CA7C99B3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85A369D4-19A3-9929-D0B3-7459623A8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7C203138-5EA7-F54D-5615-D980A7A61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C582C41C-86F3-A26D-0AC2-BC24BB343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700833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C4C37B3E-B284-73B6-9950-8F3D131DE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48433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865C3B5B-5CC7-EE8D-AADF-16A0D945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48433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2DD2BE3C-4615-03A1-B26C-D22F3D028B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379" y="2710357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CB853A0F-EF83-8743-22BE-EA2A6C24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6DC0A7D1-EF83-59EC-3724-043BF463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4E16227D-68B0-9DD6-BAD0-53B4C8613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492C16E0-FB81-1BD5-09F9-DA43B6CB4B44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48433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B0D71F2E-AFFC-A9E7-60E0-5CD398DE0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CABA8C93-4A96-1E18-5E12-4E8E699E7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C6103F1-1F87-E810-ED3A-878671BDC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1D94AA-36BA-7721-66FD-BA43CAD25DDC}"/>
              </a:ext>
            </a:extLst>
          </p:cNvPr>
          <p:cNvSpPr/>
          <p:nvPr/>
        </p:nvSpPr>
        <p:spPr bwMode="auto">
          <a:xfrm>
            <a:off x="4958901" y="2592883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A49A4-2D88-8AD0-6602-F4D41BCD95E6}"/>
              </a:ext>
            </a:extLst>
          </p:cNvPr>
          <p:cNvSpPr txBox="1"/>
          <p:nvPr/>
        </p:nvSpPr>
        <p:spPr>
          <a:xfrm>
            <a:off x="6415440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B20FC-E4C5-2BD0-6911-E876DF6EB021}"/>
              </a:ext>
            </a:extLst>
          </p:cNvPr>
          <p:cNvSpPr txBox="1"/>
          <p:nvPr/>
        </p:nvSpPr>
        <p:spPr>
          <a:xfrm>
            <a:off x="7897337" y="2362200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30335-724A-1F16-EAF7-709D94019B3A}"/>
              </a:ext>
            </a:extLst>
          </p:cNvPr>
          <p:cNvSpPr txBox="1"/>
          <p:nvPr/>
        </p:nvSpPr>
        <p:spPr>
          <a:xfrm>
            <a:off x="5672768" y="2363076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BFBCC345-879A-910D-2193-AA70EEFA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5319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F0E4AA30-CB32-05D7-7AD1-5F0DEBEC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5319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B7A9E643-45D2-10D2-1FF0-3F9D123F3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71511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8DA9F-00A6-1D3D-50F9-990F625D78B2}"/>
              </a:ext>
            </a:extLst>
          </p:cNvPr>
          <p:cNvSpPr txBox="1"/>
          <p:nvPr/>
        </p:nvSpPr>
        <p:spPr>
          <a:xfrm>
            <a:off x="7141002" y="236696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B50309-45C6-D640-0D88-12DC321AD32D}"/>
              </a:ext>
            </a:extLst>
          </p:cNvPr>
          <p:cNvGrpSpPr/>
          <p:nvPr/>
        </p:nvGrpSpPr>
        <p:grpSpPr>
          <a:xfrm>
            <a:off x="6553200" y="3033892"/>
            <a:ext cx="1307604" cy="492774"/>
            <a:chOff x="6562295" y="3352800"/>
            <a:chExt cx="1307604" cy="4927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EB50E7-8D14-D50C-9A0C-5E721EE44404}"/>
                </a:ext>
              </a:extLst>
            </p:cNvPr>
            <p:cNvGrpSpPr/>
            <p:nvPr/>
          </p:nvGrpSpPr>
          <p:grpSpPr>
            <a:xfrm>
              <a:off x="7260299" y="3352800"/>
              <a:ext cx="609600" cy="492774"/>
              <a:chOff x="5766792" y="3733799"/>
              <a:chExt cx="609600" cy="492774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895D209-6B68-1DA0-6AA0-508955105175}"/>
                  </a:ext>
                </a:extLst>
              </p:cNvPr>
              <p:cNvSpPr/>
              <p:nvPr/>
            </p:nvSpPr>
            <p:spPr bwMode="auto">
              <a:xfrm>
                <a:off x="5766792" y="3997973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current</a:t>
                </a:r>
              </a:p>
            </p:txBody>
          </p:sp>
          <p:sp>
            <p:nvSpPr>
              <p:cNvPr id="29" name="Line 53">
                <a:extLst>
                  <a:ext uri="{FF2B5EF4-FFF2-40B4-BE49-F238E27FC236}">
                    <a16:creationId xmlns:a16="http://schemas.microsoft.com/office/drawing/2014/main" id="{F2FAD7AE-3E03-A544-9BFF-2B3538321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43600" y="3733799"/>
                <a:ext cx="0" cy="2641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98C463-698E-9E58-19BA-35536D0D87D1}"/>
                </a:ext>
              </a:extLst>
            </p:cNvPr>
            <p:cNvGrpSpPr/>
            <p:nvPr/>
          </p:nvGrpSpPr>
          <p:grpSpPr>
            <a:xfrm>
              <a:off x="6562295" y="3362293"/>
              <a:ext cx="609600" cy="483249"/>
              <a:chOff x="5766792" y="3733799"/>
              <a:chExt cx="609600" cy="483249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D217C83-68F9-0724-80D6-875363BCDF28}"/>
                  </a:ext>
                </a:extLst>
              </p:cNvPr>
              <p:cNvSpPr/>
              <p:nvPr/>
            </p:nvSpPr>
            <p:spPr bwMode="auto">
              <a:xfrm>
                <a:off x="5766792" y="3997973"/>
                <a:ext cx="609600" cy="2190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prev</a:t>
                </a: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5756106B-A69E-23A5-B67A-9E7747BD7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43600" y="3733799"/>
                <a:ext cx="0" cy="2641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9C9579-8CDA-8EC8-915E-02C4DA68E39F}"/>
              </a:ext>
            </a:extLst>
          </p:cNvPr>
          <p:cNvSpPr/>
          <p:nvPr/>
        </p:nvSpPr>
        <p:spPr bwMode="auto">
          <a:xfrm>
            <a:off x="6202849" y="3287497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0A79A8-0C10-A52F-9607-5A22EE3318C2}"/>
              </a:ext>
            </a:extLst>
          </p:cNvPr>
          <p:cNvSpPr/>
          <p:nvPr/>
        </p:nvSpPr>
        <p:spPr bwMode="auto">
          <a:xfrm>
            <a:off x="3276600" y="480060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955D6D-8568-CA8E-8EAC-0B36BAAD2547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C7EA5063-A1E6-2905-5EF9-2AF7EB11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9951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26707-C8D3-56DB-A5AE-31DC3DE89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>
            <a:extLst>
              <a:ext uri="{FF2B5EF4-FFF2-40B4-BE49-F238E27FC236}">
                <a16:creationId xmlns:a16="http://schemas.microsoft.com/office/drawing/2014/main" id="{256C85D7-6201-7A2B-2587-D04C4595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432852" cy="57626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private Node first;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the first node in this list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int size;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elements in this list</a:t>
            </a: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/** Removes the first occurrence of the given value from this list,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and returns true; If not found ,returns false.*/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public boolean removeValue(int 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Finds the node to remove, using two pointers;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// prev is one step behind current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prev = null;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Node current = first;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while (current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null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&amp;&amp;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current.value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!=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val)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 = current;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current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(current == null) return false;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 found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 the elements. If it's the first element, updates first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if (prev == null) {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it's the first element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first = first.next;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 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else {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    prev.next = current.next;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size--;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    return true;</a:t>
            </a:r>
          </a:p>
          <a:p>
            <a:pPr algn="l">
              <a:spcBef>
                <a:spcPts val="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  <a:endParaRPr lang="en-US" sz="1100" b="0" dirty="0">
              <a:solidFill>
                <a:srgbClr val="000099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...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r>
              <a:rPr lang="en-US" sz="1100" b="0" dirty="0">
                <a:solidFill>
                  <a:srgbClr val="000099"/>
                </a:solidFill>
                <a:latin typeface="Consolas"/>
                <a:cs typeface="Consolas"/>
              </a:rPr>
              <a:t>  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DC97704D-9AA6-418F-A5C3-BB21D8DB8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Removing an element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78BCFF1D-0C81-8F88-D20A-24B2F8491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539" y="255494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17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2AE0528E-A96F-825C-A025-55DE6A9ED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339" y="255494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74610157-E737-08B3-0B19-B38FBA8F2E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6539" y="2716868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3">
            <a:extLst>
              <a:ext uri="{FF2B5EF4-FFF2-40B4-BE49-F238E27FC236}">
                <a16:creationId xmlns:a16="http://schemas.microsoft.com/office/drawing/2014/main" id="{6B9769AB-DC86-4989-CFC8-E39ECB7E0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8339" y="2707344"/>
            <a:ext cx="457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7FCC2C2C-1489-8301-0AB7-E5F5E559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379" y="2554944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11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9691A597-1E32-AB65-FD7E-4A9CA148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179" y="2554944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29DA9B1C-8F4B-EE89-950F-39C8BCC0C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55970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19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8CF4D81F-20F0-71E2-C6FD-7FCB093D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559705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6392FC55-2991-02BF-652D-D5AD577BD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6600" y="2721629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13">
            <a:extLst>
              <a:ext uri="{FF2B5EF4-FFF2-40B4-BE49-F238E27FC236}">
                <a16:creationId xmlns:a16="http://schemas.microsoft.com/office/drawing/2014/main" id="{A6F2651F-34DF-7C97-B94C-5768ED5EC921}"/>
              </a:ext>
            </a:extLst>
          </p:cNvPr>
          <p:cNvGrpSpPr>
            <a:grpSpLocks/>
          </p:cNvGrpSpPr>
          <p:nvPr/>
        </p:nvGrpSpPr>
        <p:grpSpPr bwMode="auto">
          <a:xfrm>
            <a:off x="8737600" y="2554944"/>
            <a:ext cx="152400" cy="304800"/>
            <a:chOff x="5232" y="1584"/>
            <a:chExt cx="96" cy="192"/>
          </a:xfrm>
        </p:grpSpPr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25169F95-A3EB-EE75-7D94-68B4FAC1C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3A3D3BE7-659B-BB03-EDE4-7E948D9BF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162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364E769B-C245-FF9F-4EE7-FE13B24F2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61"/>
              <a:ext cx="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E1E1C1-497B-2BC8-0672-F0633A4E0F73}"/>
              </a:ext>
            </a:extLst>
          </p:cNvPr>
          <p:cNvSpPr/>
          <p:nvPr/>
        </p:nvSpPr>
        <p:spPr bwMode="auto">
          <a:xfrm>
            <a:off x="4958901" y="2599394"/>
            <a:ext cx="609600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3281C-C073-50F9-C53F-E3DF7F66F30C}"/>
              </a:ext>
            </a:extLst>
          </p:cNvPr>
          <p:cNvSpPr txBox="1"/>
          <p:nvPr/>
        </p:nvSpPr>
        <p:spPr>
          <a:xfrm>
            <a:off x="6415440" y="236871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DCF02-7EC1-8716-702D-1089315AEF47}"/>
              </a:ext>
            </a:extLst>
          </p:cNvPr>
          <p:cNvSpPr txBox="1"/>
          <p:nvPr/>
        </p:nvSpPr>
        <p:spPr>
          <a:xfrm>
            <a:off x="7897337" y="2368711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93F5C-C087-3531-6E93-4808546A7934}"/>
              </a:ext>
            </a:extLst>
          </p:cNvPr>
          <p:cNvSpPr txBox="1"/>
          <p:nvPr/>
        </p:nvSpPr>
        <p:spPr>
          <a:xfrm>
            <a:off x="5672768" y="2369587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0CB2CDC6-00F7-6DF0-F8A6-9C6E80517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941" y="2559705"/>
            <a:ext cx="304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0" dirty="0">
                <a:cs typeface="+mn-cs"/>
              </a:rPr>
              <a:t>23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45380699-605F-0731-660A-EAEED9CB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741" y="2559705"/>
            <a:ext cx="2286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0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A403321-20C2-96B0-E9B2-E90B42D990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5941" y="2721629"/>
            <a:ext cx="3528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F037A-612D-1C22-FF12-A09F06BCC9CC}"/>
              </a:ext>
            </a:extLst>
          </p:cNvPr>
          <p:cNvSpPr txBox="1"/>
          <p:nvPr/>
        </p:nvSpPr>
        <p:spPr>
          <a:xfrm>
            <a:off x="7141002" y="2373472"/>
            <a:ext cx="745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IL" sz="800" b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alue next</a:t>
            </a: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F10218DB-4162-6CBF-FD88-9EB719388B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0139" y="2119314"/>
            <a:ext cx="3853" cy="595495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14172399-C316-9144-6B95-0F50B4EA8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0" y="2122257"/>
            <a:ext cx="0" cy="264884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0AB96BD9-6294-756F-A86E-3F19B3DE5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964" y="2119316"/>
            <a:ext cx="1184006" cy="294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none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90D81-C413-720B-F99A-F06B3CB82026}"/>
              </a:ext>
            </a:extLst>
          </p:cNvPr>
          <p:cNvGrpSpPr/>
          <p:nvPr/>
        </p:nvGrpSpPr>
        <p:grpSpPr>
          <a:xfrm>
            <a:off x="6553200" y="3040403"/>
            <a:ext cx="1307604" cy="492774"/>
            <a:chOff x="6562295" y="3352800"/>
            <a:chExt cx="1307604" cy="4927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22B39D-70D1-B5AF-D218-3C07BD862104}"/>
                </a:ext>
              </a:extLst>
            </p:cNvPr>
            <p:cNvGrpSpPr/>
            <p:nvPr/>
          </p:nvGrpSpPr>
          <p:grpSpPr>
            <a:xfrm>
              <a:off x="7260299" y="3352800"/>
              <a:ext cx="609600" cy="492774"/>
              <a:chOff x="5766792" y="3733799"/>
              <a:chExt cx="609600" cy="492774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300F772-C9C0-59B7-1180-868E70BF12D7}"/>
                  </a:ext>
                </a:extLst>
              </p:cNvPr>
              <p:cNvSpPr/>
              <p:nvPr/>
            </p:nvSpPr>
            <p:spPr bwMode="auto">
              <a:xfrm>
                <a:off x="5766792" y="3997973"/>
                <a:ext cx="609600" cy="2286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current</a:t>
                </a:r>
              </a:p>
            </p:txBody>
          </p:sp>
          <p:sp>
            <p:nvSpPr>
              <p:cNvPr id="29" name="Line 53">
                <a:extLst>
                  <a:ext uri="{FF2B5EF4-FFF2-40B4-BE49-F238E27FC236}">
                    <a16:creationId xmlns:a16="http://schemas.microsoft.com/office/drawing/2014/main" id="{C78D8219-D649-A037-3ACD-EAD9F6296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43600" y="3733799"/>
                <a:ext cx="0" cy="2641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634F02-2C0D-74DC-480B-E349F0C3FBF7}"/>
                </a:ext>
              </a:extLst>
            </p:cNvPr>
            <p:cNvGrpSpPr/>
            <p:nvPr/>
          </p:nvGrpSpPr>
          <p:grpSpPr>
            <a:xfrm>
              <a:off x="6562295" y="3362293"/>
              <a:ext cx="609600" cy="483249"/>
              <a:chOff x="5766792" y="3733799"/>
              <a:chExt cx="609600" cy="483249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25C9A18-D24D-8999-9DAD-637292B82216}"/>
                  </a:ext>
                </a:extLst>
              </p:cNvPr>
              <p:cNvSpPr/>
              <p:nvPr/>
            </p:nvSpPr>
            <p:spPr bwMode="auto">
              <a:xfrm>
                <a:off x="5766792" y="3997973"/>
                <a:ext cx="609600" cy="2190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 xmlns:r="http://schemas.openxmlformats.org/officeDocument/2006/relationships"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prev</a:t>
                </a: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FFD05C7F-2A4E-4402-A2FF-869A2299B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43600" y="3733799"/>
                <a:ext cx="0" cy="264172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577E4DD-05AC-F932-5B57-DBBD730E9592}"/>
              </a:ext>
            </a:extLst>
          </p:cNvPr>
          <p:cNvSpPr/>
          <p:nvPr/>
        </p:nvSpPr>
        <p:spPr bwMode="auto">
          <a:xfrm>
            <a:off x="3276600" y="480060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8C7188-EAFC-95DB-445F-DA0D666AF575}"/>
              </a:ext>
            </a:extLst>
          </p:cNvPr>
          <p:cNvSpPr/>
          <p:nvPr/>
        </p:nvSpPr>
        <p:spPr bwMode="auto">
          <a:xfrm>
            <a:off x="964526" y="3413780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340882-062F-8DFD-DF2B-8267D5952F94}"/>
              </a:ext>
            </a:extLst>
          </p:cNvPr>
          <p:cNvSpPr/>
          <p:nvPr/>
        </p:nvSpPr>
        <p:spPr bwMode="auto">
          <a:xfrm>
            <a:off x="6629400" y="2122856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6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sz="1200" b="0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charset="0"/>
              </a:rPr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533AA-B9D6-C8C5-6E4C-BF8E69AAEED6}"/>
              </a:ext>
            </a:extLst>
          </p:cNvPr>
          <p:cNvGrpSpPr/>
          <p:nvPr/>
        </p:nvGrpSpPr>
        <p:grpSpPr>
          <a:xfrm>
            <a:off x="4941039" y="3885333"/>
            <a:ext cx="3358972" cy="915267"/>
            <a:chOff x="4941039" y="3885333"/>
            <a:chExt cx="3358972" cy="915267"/>
          </a:xfrm>
        </p:grpSpPr>
        <p:sp>
          <p:nvSpPr>
            <p:cNvPr id="59" name="Text Box 56">
              <a:extLst>
                <a:ext uri="{FF2B5EF4-FFF2-40B4-BE49-F238E27FC236}">
                  <a16:creationId xmlns:a16="http://schemas.microsoft.com/office/drawing/2014/main" id="{86A476FB-189F-6F3B-4B19-C09899E74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927" y="3885333"/>
              <a:ext cx="32000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sz="1400" b="0" dirty="0">
                  <a:latin typeface="Times New Roman"/>
                  <a:cs typeface="Times New Roman"/>
                </a:rPr>
                <a:t>Final result </a:t>
              </a:r>
              <a:r>
                <a:rPr lang="en-US" sz="1200" b="0" dirty="0">
                  <a:latin typeface="Times New Roman"/>
                  <a:cs typeface="Times New Roman"/>
                </a:rPr>
                <a:t>(after </a:t>
              </a:r>
              <a:r>
                <a:rPr lang="en-US" sz="11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removeValue </a:t>
              </a:r>
              <a:r>
                <a:rPr lang="en-US" sz="1200" b="0" dirty="0">
                  <a:latin typeface="Times New Roman"/>
                  <a:cs typeface="Times New Roman"/>
                </a:rPr>
                <a:t>terminates):</a:t>
              </a:r>
              <a:endParaRPr lang="en-US" sz="1100" b="0" dirty="0">
                <a:latin typeface="Consolas"/>
                <a:cs typeface="Consolas"/>
              </a:endParaRP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CEE30565-5EBB-62E9-64D6-9301302EA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7677" y="4481514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17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32E12C76-5C8B-F3F5-B2CD-529933333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477" y="4481514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5" name="Line 20">
              <a:extLst>
                <a:ext uri="{FF2B5EF4-FFF2-40B4-BE49-F238E27FC236}">
                  <a16:creationId xmlns:a16="http://schemas.microsoft.com/office/drawing/2014/main" id="{FAA30879-012C-3446-F058-3EB13CDA3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8677" y="4643438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9D4D3F2B-DB2D-A043-17E3-DA8526B35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0477" y="4633914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" name="Text Box 18">
              <a:extLst>
                <a:ext uri="{FF2B5EF4-FFF2-40B4-BE49-F238E27FC236}">
                  <a16:creationId xmlns:a16="http://schemas.microsoft.com/office/drawing/2014/main" id="{E5B4CAF6-0255-634E-A244-6C5CCA582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17" y="4481514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11</a:t>
              </a:r>
            </a:p>
          </p:txBody>
        </p:sp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C99B7386-37FC-F00A-8E53-770485762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317" y="4481514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B6B66A78-CEBC-6270-CA73-1A00CD16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295" y="4486275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19</a:t>
              </a:r>
            </a:p>
          </p:txBody>
        </p:sp>
        <p:sp>
          <p:nvSpPr>
            <p:cNvPr id="70" name="Text Box 19">
              <a:extLst>
                <a:ext uri="{FF2B5EF4-FFF2-40B4-BE49-F238E27FC236}">
                  <a16:creationId xmlns:a16="http://schemas.microsoft.com/office/drawing/2014/main" id="{A7FD04AD-5A7C-710C-CD85-76CF0E19E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1095" y="4486275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71" name="Line 20">
              <a:extLst>
                <a:ext uri="{FF2B5EF4-FFF2-40B4-BE49-F238E27FC236}">
                  <a16:creationId xmlns:a16="http://schemas.microsoft.com/office/drawing/2014/main" id="{14B16317-898C-5177-4A6F-78FE22F2B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7295" y="4648199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DED81864-8638-FFC9-1D2E-786782452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8295" y="4481514"/>
              <a:ext cx="152400" cy="304800"/>
              <a:chOff x="5232" y="1584"/>
              <a:chExt cx="96" cy="192"/>
            </a:xfrm>
          </p:grpSpPr>
          <p:sp>
            <p:nvSpPr>
              <p:cNvPr id="73" name="Line 14">
                <a:extLst>
                  <a:ext uri="{FF2B5EF4-FFF2-40B4-BE49-F238E27FC236}">
                    <a16:creationId xmlns:a16="http://schemas.microsoft.com/office/drawing/2014/main" id="{64DC2CC4-3A95-773E-A6CE-DEFA92C55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Line 15">
                <a:extLst>
                  <a:ext uri="{FF2B5EF4-FFF2-40B4-BE49-F238E27FC236}">
                    <a16:creationId xmlns:a16="http://schemas.microsoft.com/office/drawing/2014/main" id="{A5F1DB4B-15CC-FE28-F3CA-A25D22759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C326C6AE-892B-803A-4BD9-50DB68CDA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D425785-D4FF-EF74-1F34-445CF8F1BA1F}"/>
                </a:ext>
              </a:extLst>
            </p:cNvPr>
            <p:cNvSpPr/>
            <p:nvPr/>
          </p:nvSpPr>
          <p:spPr bwMode="auto">
            <a:xfrm>
              <a:off x="4941039" y="4525964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first</a:t>
              </a: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1978BDC-74FE-AA37-DCB9-5CB078AA6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6636" y="4648199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F4FE8F4B-457E-EE7F-B042-1D11EEEA340D}"/>
              </a:ext>
            </a:extLst>
          </p:cNvPr>
          <p:cNvSpPr/>
          <p:nvPr/>
        </p:nvSpPr>
        <p:spPr bwMode="auto">
          <a:xfrm>
            <a:off x="6202849" y="3294008"/>
            <a:ext cx="228600" cy="249737"/>
          </a:xfrm>
          <a:prstGeom prst="ellipse">
            <a:avLst/>
          </a:prstGeom>
          <a:solidFill>
            <a:srgbClr val="FFECA6"/>
          </a:solidFill>
          <a:ln w="9525" cap="flat" cmpd="sng" algn="ctr">
            <a:solidFill>
              <a:srgbClr val="FFF4C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7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sz="1200" b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kumimoji="0" lang="en-IL" sz="12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660774-CEE3-73F3-2A19-2A0426FF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26" y="785185"/>
            <a:ext cx="2240915" cy="92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24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</a:t>
            </a:r>
            <a:endParaRPr lang="en-US" sz="1050" b="0" dirty="0">
              <a:effectLst/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q.removeValue(23));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20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C12D-425E-DB4E-5039-EC7AC2DBD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72F525F9-9C9B-A49D-3C4C-259D2D1C8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6A2AF2EF-BCC5-ABC0-8A25-B349EDDBE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operations: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Iterating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Removing elements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List iterator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A398DAA-2517-2FA6-74FF-4BFF31BA0D0A}"/>
              </a:ext>
            </a:extLst>
          </p:cNvPr>
          <p:cNvSpPr/>
          <p:nvPr/>
        </p:nvSpPr>
        <p:spPr bwMode="auto">
          <a:xfrm>
            <a:off x="685800" y="45720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71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B80A1B-C134-CD88-6A6E-A23D74D8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47" name="Rectangle 23">
            <a:extLst>
              <a:ext uri="{FF2B5EF4-FFF2-40B4-BE49-F238E27FC236}">
                <a16:creationId xmlns:a16="http://schemas.microsoft.com/office/drawing/2014/main" id="{0CFBE154-A461-083A-D958-09280771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9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8" name="Rectangle 24">
            <a:extLst>
              <a:ext uri="{FF2B5EF4-FFF2-40B4-BE49-F238E27FC236}">
                <a16:creationId xmlns:a16="http://schemas.microsoft.com/office/drawing/2014/main" id="{9D6A5F2B-CF3A-905F-5EC2-6158D247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915" y="5791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9" name="Rectangle 25">
            <a:extLst>
              <a:ext uri="{FF2B5EF4-FFF2-40B4-BE49-F238E27FC236}">
                <a16:creationId xmlns:a16="http://schemas.microsoft.com/office/drawing/2014/main" id="{F44E8C7D-2947-27FA-E5C5-398B5AA1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7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63">
            <a:extLst>
              <a:ext uri="{FF2B5EF4-FFF2-40B4-BE49-F238E27FC236}">
                <a16:creationId xmlns:a16="http://schemas.microsoft.com/office/drawing/2014/main" id="{34AD2286-2EAD-1DDE-B717-D58D9EB6A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Iterator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0262B26F-4985-0FDD-AB4B-AB1A7B05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276" y="1655657"/>
            <a:ext cx="3775815" cy="1600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0" kern="0" dirty="0">
                <a:latin typeface="Times New Roman"/>
                <a:cs typeface="Times New Roman"/>
              </a:rPr>
              <a:t>A </a:t>
            </a:r>
            <a:r>
              <a:rPr lang="en-US" sz="1800" b="0" i="1" kern="0" dirty="0">
                <a:latin typeface="Times New Roman"/>
                <a:cs typeface="Times New Roman"/>
              </a:rPr>
              <a:t>package</a:t>
            </a:r>
            <a:r>
              <a:rPr lang="en-US" sz="1800" b="0" kern="0" dirty="0">
                <a:latin typeface="Times New Roman"/>
                <a:cs typeface="Times New Roman"/>
              </a:rPr>
              <a:t> of three classes:</a:t>
            </a: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Node: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individual nodes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List: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lists of nodes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ListIterator:</a:t>
            </a:r>
            <a:r>
              <a:rPr lang="en-US" b="0" kern="0" dirty="0">
                <a:latin typeface="Times New Roman"/>
                <a:cs typeface="Times New Roman"/>
              </a:rPr>
              <a:t>  </a:t>
            </a:r>
            <a:r>
              <a:rPr lang="en-US" sz="1400" b="0" kern="0" dirty="0">
                <a:latin typeface="Times New Roman"/>
                <a:cs typeface="Times New Roman"/>
              </a:rPr>
              <a:t>helps process lists (</a:t>
            </a:r>
            <a:r>
              <a:rPr lang="en-US" sz="1400" b="0" i="1" kern="0" dirty="0">
                <a:latin typeface="Times New Roman"/>
                <a:cs typeface="Times New Roman"/>
              </a:rPr>
              <a:t>later</a:t>
            </a:r>
            <a:r>
              <a:rPr lang="en-US" sz="1400" b="0" kern="0" dirty="0">
                <a:latin typeface="Times New Roman"/>
                <a:cs typeface="Times New Roman"/>
              </a:rPr>
              <a:t>)</a:t>
            </a:r>
            <a:endParaRPr lang="en-US" b="0" kern="0" dirty="0"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760EE-E659-3F7C-4FD2-D31F9658D292}"/>
              </a:ext>
            </a:extLst>
          </p:cNvPr>
          <p:cNvSpPr/>
          <p:nvPr/>
        </p:nvSpPr>
        <p:spPr>
          <a:xfrm>
            <a:off x="609600" y="4021597"/>
            <a:ext cx="6524974" cy="1905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An </a:t>
            </a:r>
            <a:r>
              <a:rPr lang="en-US" sz="1800" b="0" i="1" dirty="0">
                <a:latin typeface="Times New Roman"/>
                <a:cs typeface="Times New Roman"/>
              </a:rPr>
              <a:t>iterator</a:t>
            </a:r>
            <a:r>
              <a:rPr lang="en-US" sz="1800" b="0" dirty="0">
                <a:latin typeface="Times New Roman"/>
                <a:cs typeface="Times New Roman"/>
              </a:rPr>
              <a:t> is an object that provides </a:t>
            </a:r>
            <a:r>
              <a:rPr lang="en-US" sz="1800" b="0" u="sng" dirty="0">
                <a:latin typeface="Times New Roman"/>
                <a:cs typeface="Times New Roman"/>
              </a:rPr>
              <a:t>iteration services</a:t>
            </a:r>
            <a:r>
              <a:rPr lang="en-US" sz="1800" b="0" dirty="0">
                <a:latin typeface="Times New Roman"/>
                <a:cs typeface="Times New Roman"/>
              </a:rPr>
              <a:t> through a sequence of elements.</a:t>
            </a:r>
          </a:p>
          <a:p>
            <a:pPr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C4A9B8B-EF39-9112-B8C7-AB161A742BB5}"/>
              </a:ext>
            </a:extLst>
          </p:cNvPr>
          <p:cNvSpPr/>
          <p:nvPr/>
        </p:nvSpPr>
        <p:spPr bwMode="auto">
          <a:xfrm rot="5400000">
            <a:off x="5758058" y="3145108"/>
            <a:ext cx="615141" cy="429246"/>
          </a:xfrm>
          <a:prstGeom prst="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BCB4B1-D586-B5EC-2644-04A5B258602A}"/>
              </a:ext>
            </a:extLst>
          </p:cNvPr>
          <p:cNvGrpSpPr/>
          <p:nvPr/>
        </p:nvGrpSpPr>
        <p:grpSpPr>
          <a:xfrm>
            <a:off x="453069" y="931403"/>
            <a:ext cx="4437757" cy="2256863"/>
            <a:chOff x="667642" y="549665"/>
            <a:chExt cx="4437757" cy="22568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8BD7444-396A-0419-4BAC-D36177614095}"/>
                </a:ext>
              </a:extLst>
            </p:cNvPr>
            <p:cNvSpPr/>
            <p:nvPr/>
          </p:nvSpPr>
          <p:spPr bwMode="auto">
            <a:xfrm>
              <a:off x="667642" y="978014"/>
              <a:ext cx="4437757" cy="182851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AutoShape 33">
              <a:extLst>
                <a:ext uri="{FF2B5EF4-FFF2-40B4-BE49-F238E27FC236}">
                  <a16:creationId xmlns:a16="http://schemas.microsoft.com/office/drawing/2014/main" id="{3B9C7128-8683-4DE2-0641-73869DF8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43" y="549665"/>
              <a:ext cx="2590800" cy="5334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defRPr/>
              </a:pPr>
              <a:endPara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4BAAE8-B715-C135-611C-77021E5ED09E}"/>
              </a:ext>
            </a:extLst>
          </p:cNvPr>
          <p:cNvGrpSpPr/>
          <p:nvPr/>
        </p:nvGrpSpPr>
        <p:grpSpPr>
          <a:xfrm>
            <a:off x="609600" y="1999478"/>
            <a:ext cx="4100837" cy="1188788"/>
            <a:chOff x="824174" y="1617740"/>
            <a:chExt cx="4100837" cy="1188788"/>
          </a:xfrm>
        </p:grpSpPr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44BD67BD-96D6-484C-1609-AF1A95F09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699" y="1624749"/>
              <a:ext cx="304800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6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567DF9C4-B5AA-D244-7314-F88BF75E7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499" y="1624749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48" name="Line 7">
              <a:extLst>
                <a:ext uri="{FF2B5EF4-FFF2-40B4-BE49-F238E27FC236}">
                  <a16:creationId xmlns:a16="http://schemas.microsoft.com/office/drawing/2014/main" id="{7E8296A3-FD0A-91E9-05F7-FC12B1DDC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699" y="1777149"/>
              <a:ext cx="463712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" name="Text Box 8">
              <a:extLst>
                <a:ext uri="{FF2B5EF4-FFF2-40B4-BE49-F238E27FC236}">
                  <a16:creationId xmlns:a16="http://schemas.microsoft.com/office/drawing/2014/main" id="{D9931D64-D277-01D7-5244-661C9E68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411" y="1644185"/>
              <a:ext cx="304800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4680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11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B4BCF23F-2D31-4196-03DB-EFE1DE63B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211" y="164418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E9C1024D-A9A8-CEDD-9334-21F4C4B8C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411" y="1796585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3C694D0D-BA1A-2B27-2893-960823157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2611" y="1644185"/>
              <a:ext cx="152400" cy="304800"/>
              <a:chOff x="3840" y="2304"/>
              <a:chExt cx="96" cy="240"/>
            </a:xfrm>
          </p:grpSpPr>
          <p:sp>
            <p:nvSpPr>
              <p:cNvPr id="1562629" name="Line 12">
                <a:extLst>
                  <a:ext uri="{FF2B5EF4-FFF2-40B4-BE49-F238E27FC236}">
                    <a16:creationId xmlns:a16="http://schemas.microsoft.com/office/drawing/2014/main" id="{319728FF-ED9B-7091-FB97-585CFFD73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62630" name="Line 13">
                <a:extLst>
                  <a:ext uri="{FF2B5EF4-FFF2-40B4-BE49-F238E27FC236}">
                    <a16:creationId xmlns:a16="http://schemas.microsoft.com/office/drawing/2014/main" id="{BD664F0A-11C6-4F7B-7C32-E0F02596E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62631" name="Line 14">
                <a:extLst>
                  <a:ext uri="{FF2B5EF4-FFF2-40B4-BE49-F238E27FC236}">
                    <a16:creationId xmlns:a16="http://schemas.microsoft.com/office/drawing/2014/main" id="{C929EB5F-9321-C020-F72E-AE80E2170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92DB064B-3786-4724-26A3-8EBE3D19C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787" y="1617740"/>
              <a:ext cx="304800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57" name="Text Box 16">
              <a:extLst>
                <a:ext uri="{FF2B5EF4-FFF2-40B4-BE49-F238E27FC236}">
                  <a16:creationId xmlns:a16="http://schemas.microsoft.com/office/drawing/2014/main" id="{9A710AD6-B3C5-9206-C2EC-1DCA556CF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587" y="1617740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A7E6D91B-4547-9DE1-B09D-C1394779A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74" y="1632028"/>
              <a:ext cx="287338" cy="309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q</a:t>
              </a: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906721B1-1F87-48CF-2E1F-C430E439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9449" y="1774903"/>
              <a:ext cx="287338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BE861F69-8DAF-4093-601C-6447D0868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987" y="1627266"/>
              <a:ext cx="304800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86C44B40-5EE0-6016-EF05-5E0F14EF4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787" y="1627266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4B80AE60-3FB8-2583-44D7-785E28E57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5987" y="1770140"/>
              <a:ext cx="457200" cy="9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D40A99A8-E617-0F0B-FB1A-084C4244C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3987" y="1770140"/>
              <a:ext cx="3810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62624" name="AutoShape 27">
              <a:extLst>
                <a:ext uri="{FF2B5EF4-FFF2-40B4-BE49-F238E27FC236}">
                  <a16:creationId xmlns:a16="http://schemas.microsoft.com/office/drawing/2014/main" id="{AB9E1D1E-D2C5-A537-1D62-60372A3EC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24" y="2501729"/>
              <a:ext cx="2209800" cy="30479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objects</a:t>
              </a:r>
            </a:p>
          </p:txBody>
        </p:sp>
        <p:cxnSp>
          <p:nvCxnSpPr>
            <p:cNvPr id="1562625" name="AutoShape 28">
              <a:extLst>
                <a:ext uri="{FF2B5EF4-FFF2-40B4-BE49-F238E27FC236}">
                  <a16:creationId xmlns:a16="http://schemas.microsoft.com/office/drawing/2014/main" id="{F30681CE-9687-D015-6CAC-567897A1435E}"/>
                </a:ext>
              </a:extLst>
            </p:cNvPr>
            <p:cNvCxnSpPr>
              <a:cxnSpLocks noChangeShapeType="1"/>
              <a:stCxn id="1562624" idx="0"/>
            </p:cNvCxnSpPr>
            <p:nvPr/>
          </p:nvCxnSpPr>
          <p:spPr bwMode="auto">
            <a:xfrm flipH="1" flipV="1">
              <a:off x="1711588" y="1995679"/>
              <a:ext cx="1285936" cy="5060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2626" name="AutoShape 29">
              <a:extLst>
                <a:ext uri="{FF2B5EF4-FFF2-40B4-BE49-F238E27FC236}">
                  <a16:creationId xmlns:a16="http://schemas.microsoft.com/office/drawing/2014/main" id="{865A9C5B-4330-4ACD-56D1-681A94CE7126}"/>
                </a:ext>
              </a:extLst>
            </p:cNvPr>
            <p:cNvCxnSpPr>
              <a:cxnSpLocks noChangeShapeType="1"/>
              <a:stCxn id="1562624" idx="0"/>
            </p:cNvCxnSpPr>
            <p:nvPr/>
          </p:nvCxnSpPr>
          <p:spPr bwMode="auto">
            <a:xfrm flipH="1" flipV="1">
              <a:off x="2549788" y="2015731"/>
              <a:ext cx="447736" cy="485998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2627" name="AutoShape 30">
              <a:extLst>
                <a:ext uri="{FF2B5EF4-FFF2-40B4-BE49-F238E27FC236}">
                  <a16:creationId xmlns:a16="http://schemas.microsoft.com/office/drawing/2014/main" id="{1DEF204D-32D6-8AFF-42F1-BA14B3FDBBA5}"/>
                </a:ext>
              </a:extLst>
            </p:cNvPr>
            <p:cNvCxnSpPr>
              <a:cxnSpLocks noChangeShapeType="1"/>
              <a:stCxn id="1562624" idx="0"/>
            </p:cNvCxnSpPr>
            <p:nvPr/>
          </p:nvCxnSpPr>
          <p:spPr bwMode="auto">
            <a:xfrm flipV="1">
              <a:off x="2997524" y="2035167"/>
              <a:ext cx="370797" cy="466562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2628" name="AutoShape 31">
              <a:extLst>
                <a:ext uri="{FF2B5EF4-FFF2-40B4-BE49-F238E27FC236}">
                  <a16:creationId xmlns:a16="http://schemas.microsoft.com/office/drawing/2014/main" id="{94CA9FE4-1775-5B7E-3193-AD89EED7E386}"/>
                </a:ext>
              </a:extLst>
            </p:cNvPr>
            <p:cNvCxnSpPr>
              <a:cxnSpLocks noChangeShapeType="1"/>
              <a:stCxn id="1562624" idx="0"/>
            </p:cNvCxnSpPr>
            <p:nvPr/>
          </p:nvCxnSpPr>
          <p:spPr bwMode="auto">
            <a:xfrm flipV="1">
              <a:off x="2997524" y="2035167"/>
              <a:ext cx="1104900" cy="466562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62632" name="Group 1562631">
            <a:extLst>
              <a:ext uri="{FF2B5EF4-FFF2-40B4-BE49-F238E27FC236}">
                <a16:creationId xmlns:a16="http://schemas.microsoft.com/office/drawing/2014/main" id="{D173AB55-6396-996D-51F5-55A5C44E5144}"/>
              </a:ext>
            </a:extLst>
          </p:cNvPr>
          <p:cNvGrpSpPr/>
          <p:nvPr/>
        </p:nvGrpSpPr>
        <p:grpSpPr>
          <a:xfrm>
            <a:off x="1192214" y="1231037"/>
            <a:ext cx="3591167" cy="667136"/>
            <a:chOff x="1406788" y="849299"/>
            <a:chExt cx="3591167" cy="667136"/>
          </a:xfrm>
        </p:grpSpPr>
        <p:sp>
          <p:nvSpPr>
            <p:cNvPr id="1562633" name="AutoShape 33">
              <a:extLst>
                <a:ext uri="{FF2B5EF4-FFF2-40B4-BE49-F238E27FC236}">
                  <a16:creationId xmlns:a16="http://schemas.microsoft.com/office/drawing/2014/main" id="{D945118A-389C-8EDB-1868-15C84C52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155" y="849299"/>
              <a:ext cx="2590800" cy="5334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</a:t>
              </a:r>
            </a:p>
          </p:txBody>
        </p:sp>
        <p:sp>
          <p:nvSpPr>
            <p:cNvPr id="1562634" name="AutoShape 35" descr="Bouquet">
              <a:extLst>
                <a:ext uri="{FF2B5EF4-FFF2-40B4-BE49-F238E27FC236}">
                  <a16:creationId xmlns:a16="http://schemas.microsoft.com/office/drawing/2014/main" id="{7AD8534B-33E1-FED1-DF3A-2C1EA122B2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03830" y="-147549"/>
              <a:ext cx="266942" cy="3061025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562635" name="AutoShape 33">
            <a:extLst>
              <a:ext uri="{FF2B5EF4-FFF2-40B4-BE49-F238E27FC236}">
                <a16:creationId xmlns:a16="http://schemas.microsoft.com/office/drawing/2014/main" id="{A5519969-30F4-36D1-909D-6D95356F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68" y="914400"/>
            <a:ext cx="2590800" cy="5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package lists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2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B531D-2054-A322-38D2-9155923D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7">
            <a:extLst>
              <a:ext uri="{FF2B5EF4-FFF2-40B4-BE49-F238E27FC236}">
                <a16:creationId xmlns:a16="http://schemas.microsoft.com/office/drawing/2014/main" id="{894C8AD5-0A73-B9A4-45AF-0CA75D1A3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List class: Abstraction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B32815-6429-B700-63D6-DF00A07C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4025349" cy="54863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 linked list of integer values.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public class List {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an empty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List()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 string representation of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in the form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(e1,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e2,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e3,</a:t>
            </a:r>
            <a:r>
              <a:rPr lang="en-US" sz="8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String toString()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to the end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val)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Adds the given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void add(int i, int val) 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location of the given value in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indexOf(int val)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value at location i of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int valueAt(int i) </a:t>
            </a:r>
          </a:p>
          <a:p>
            <a:pPr algn="l"/>
            <a:endParaRPr lang="en-US" sz="1100" b="0" dirty="0">
              <a:latin typeface="Consolas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Removes the element at location i from this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boolean remove(int i)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...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latin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 over the elements in this list,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starting at the first element of the list. */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    public ListIterator listIterator() </a:t>
            </a:r>
          </a:p>
          <a:p>
            <a:pPr algn="l"/>
            <a:r>
              <a:rPr lang="en-US" sz="1100" b="0" dirty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FBA5F4-3902-4B59-AADD-03A9607AA126}"/>
              </a:ext>
            </a:extLst>
          </p:cNvPr>
          <p:cNvSpPr/>
          <p:nvPr/>
        </p:nvSpPr>
        <p:spPr bwMode="auto">
          <a:xfrm>
            <a:off x="3666565" y="838200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A6803-ABE1-622F-8C6B-74870CA65B73}"/>
              </a:ext>
            </a:extLst>
          </p:cNvPr>
          <p:cNvSpPr/>
          <p:nvPr/>
        </p:nvSpPr>
        <p:spPr>
          <a:xfrm>
            <a:off x="4521200" y="1066800"/>
            <a:ext cx="4089400" cy="18288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Design challenge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Clients (programs that do list processing) often want to manipulate lists in ways that the API cannot anticipate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How can we allow clients to iterate lists safely, simply, and generally?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  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02C55-A9BD-D5D2-6774-85650948A136}"/>
              </a:ext>
            </a:extLst>
          </p:cNvPr>
          <p:cNvSpPr/>
          <p:nvPr/>
        </p:nvSpPr>
        <p:spPr>
          <a:xfrm>
            <a:off x="4559300" y="3162301"/>
            <a:ext cx="4089400" cy="1600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Solution</a:t>
            </a:r>
          </a:p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We’ll provide an </a:t>
            </a:r>
            <a:r>
              <a:rPr lang="en-US" sz="1600" b="0" i="1" dirty="0">
                <a:latin typeface="Times New Roman"/>
                <a:cs typeface="Times New Roman"/>
              </a:rPr>
              <a:t>iterator</a:t>
            </a:r>
            <a:r>
              <a:rPr lang="en-US" sz="1600" b="0" dirty="0">
                <a:latin typeface="Times New Roman"/>
                <a:cs typeface="Times New Roman"/>
              </a:rPr>
              <a:t> service that does just that.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0CB68C0-54CC-8764-24D8-106F34925855}"/>
              </a:ext>
            </a:extLst>
          </p:cNvPr>
          <p:cNvSpPr/>
          <p:nvPr/>
        </p:nvSpPr>
        <p:spPr bwMode="auto">
          <a:xfrm rot="10800000">
            <a:off x="3429000" y="5778534"/>
            <a:ext cx="457200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charset="-128"/>
              </a:rPr>
              <a:t>Arrays vs Lists</a:t>
            </a:r>
            <a:endParaRPr lang="en-US" dirty="0">
              <a:latin typeface="+mj-lt"/>
              <a:cs typeface="+mj-cs"/>
            </a:endParaRPr>
          </a:p>
        </p:txBody>
      </p:sp>
      <p:pic>
        <p:nvPicPr>
          <p:cNvPr id="8196" name="Picture 5" descr="shopping_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1399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2129692" y="3116385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CC10D-48EF-194E-98BF-D7F1F24AF704}"/>
              </a:ext>
            </a:extLst>
          </p:cNvPr>
          <p:cNvGrpSpPr/>
          <p:nvPr/>
        </p:nvGrpSpPr>
        <p:grpSpPr>
          <a:xfrm>
            <a:off x="228600" y="781177"/>
            <a:ext cx="8211165" cy="1952824"/>
            <a:chOff x="228600" y="781177"/>
            <a:chExt cx="8211165" cy="1952824"/>
          </a:xfrm>
        </p:grpSpPr>
        <p:sp>
          <p:nvSpPr>
            <p:cNvPr id="1662982" name="Rectangle 6"/>
            <p:cNvSpPr>
              <a:spLocks noChangeArrowheads="1"/>
            </p:cNvSpPr>
            <p:nvPr/>
          </p:nvSpPr>
          <p:spPr bwMode="auto">
            <a:xfrm>
              <a:off x="362565" y="1999704"/>
              <a:ext cx="8077200" cy="734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180975" indent="-180975" algn="l">
                <a:spcBef>
                  <a:spcPct val="45000"/>
                </a:spcBef>
                <a:buSzPct val="100000"/>
                <a:buFont typeface="Arial"/>
                <a:buChar char="•"/>
                <a:defRPr/>
              </a:pPr>
              <a:r>
                <a:rPr lang="en-US" sz="1600" b="0" dirty="0">
                  <a:latin typeface="Times New Roman"/>
                  <a:cs typeface="Times New Roman"/>
                </a:rPr>
                <a:t>The elements are stored in a sufficiently large array, without gaps</a:t>
              </a:r>
            </a:p>
            <a:p>
              <a:pPr marL="180975" indent="-180975" algn="l">
                <a:spcBef>
                  <a:spcPct val="45000"/>
                </a:spcBef>
                <a:buSzPct val="100000"/>
                <a:buFont typeface="Arial"/>
                <a:buChar char="•"/>
                <a:defRPr/>
              </a:pPr>
              <a:r>
                <a:rPr lang="en-US" sz="1600" b="0" dirty="0">
                  <a:latin typeface="Times New Roman"/>
                  <a:cs typeface="Times New Roman"/>
                </a:rPr>
                <a:t>Adding / removing an element in an array of size </a:t>
              </a:r>
              <a:r>
                <a:rPr lang="en-US" sz="1600" b="0" i="1" dirty="0">
                  <a:latin typeface="Times New Roman"/>
                  <a:cs typeface="Times New Roman"/>
                </a:rPr>
                <a:t>n</a:t>
              </a:r>
              <a:r>
                <a:rPr lang="en-US" sz="1600" b="0" dirty="0">
                  <a:latin typeface="Times New Roman"/>
                  <a:cs typeface="Times New Roman"/>
                </a:rPr>
                <a:t>:  </a:t>
              </a:r>
              <a:r>
                <a:rPr lang="en-US" sz="1600" b="0" i="1" dirty="0">
                  <a:latin typeface="Times New Roman"/>
                  <a:cs typeface="Times New Roman"/>
                </a:rPr>
                <a:t>O</a:t>
              </a:r>
              <a:r>
                <a:rPr lang="en-US" sz="800" b="0" i="1" dirty="0">
                  <a:latin typeface="Times New Roman"/>
                  <a:cs typeface="Times New Roman"/>
                </a:rPr>
                <a:t> </a:t>
              </a:r>
              <a:r>
                <a:rPr lang="en-US" sz="1600" b="0" dirty="0">
                  <a:latin typeface="Times New Roman"/>
                  <a:cs typeface="Times New Roman"/>
                </a:rPr>
                <a:t>(</a:t>
              </a:r>
              <a:r>
                <a:rPr lang="en-US" sz="1600" b="0" i="1" dirty="0">
                  <a:latin typeface="Times New Roman"/>
                  <a:cs typeface="Times New Roman"/>
                </a:rPr>
                <a:t>n</a:t>
              </a:r>
              <a:r>
                <a:rPr lang="en-US" sz="1600" b="0" dirty="0">
                  <a:latin typeface="Times New Roman"/>
                  <a:cs typeface="Times New Roman"/>
                </a:rPr>
                <a:t>)</a:t>
              </a:r>
            </a:p>
            <a:p>
              <a:pPr marL="342900" indent="-342900" algn="l">
                <a:spcBef>
                  <a:spcPct val="2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endParaRPr lang="en-US" sz="1600" b="0" u="sng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CEB3BB-0341-4946-BBB4-43DA3088F4FF}"/>
                </a:ext>
              </a:extLst>
            </p:cNvPr>
            <p:cNvGrpSpPr/>
            <p:nvPr/>
          </p:nvGrpSpPr>
          <p:grpSpPr>
            <a:xfrm>
              <a:off x="228600" y="781177"/>
              <a:ext cx="8077200" cy="972491"/>
              <a:chOff x="228600" y="781177"/>
              <a:chExt cx="8077200" cy="97249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781177"/>
                <a:ext cx="8077200" cy="933705"/>
                <a:chOff x="228600" y="781177"/>
                <a:chExt cx="8077200" cy="933705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342900" y="1085647"/>
                  <a:ext cx="4381500" cy="629235"/>
                  <a:chOff x="457200" y="742365"/>
                  <a:chExt cx="4381500" cy="629235"/>
                </a:xfrm>
              </p:grpSpPr>
              <p:grpSp>
                <p:nvGrpSpPr>
                  <p:cNvPr id="8197" name="Group 1"/>
                  <p:cNvGrpSpPr>
                    <a:grpSpLocks/>
                  </p:cNvGrpSpPr>
                  <p:nvPr/>
                </p:nvGrpSpPr>
                <p:grpSpPr bwMode="auto">
                  <a:xfrm>
                    <a:off x="1143000" y="742365"/>
                    <a:ext cx="3695700" cy="619710"/>
                    <a:chOff x="4572000" y="2866440"/>
                    <a:chExt cx="3695700" cy="619710"/>
                  </a:xfrm>
                </p:grpSpPr>
                <p:sp>
                  <p:nvSpPr>
                    <p:cNvPr id="54" name="Text Box 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72000" y="3209925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bread</a:t>
                      </a:r>
                    </a:p>
                  </p:txBody>
                </p:sp>
                <p:sp>
                  <p:nvSpPr>
                    <p:cNvPr id="5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1600" y="3209925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eggs</a:t>
                      </a:r>
                    </a:p>
                  </p:txBody>
                </p:sp>
                <p:sp>
                  <p:nvSpPr>
                    <p:cNvPr id="62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91200" y="3209925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milk</a:t>
                      </a:r>
                    </a:p>
                  </p:txBody>
                </p:sp>
                <p:sp>
                  <p:nvSpPr>
                    <p:cNvPr id="66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00800" y="3209925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en-US" sz="1200" b="0" dirty="0">
                        <a:latin typeface="Consolas"/>
                        <a:cs typeface="Consolas"/>
                      </a:endParaRPr>
                    </a:p>
                  </p:txBody>
                </p:sp>
                <p:sp>
                  <p:nvSpPr>
                    <p:cNvPr id="67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10400" y="3209925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en-US" sz="1200" b="0" dirty="0">
                        <a:latin typeface="Consolas"/>
                        <a:cs typeface="Consolas"/>
                      </a:endParaRPr>
                    </a:p>
                  </p:txBody>
                </p:sp>
                <p:sp>
                  <p:nvSpPr>
                    <p:cNvPr id="68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20000" y="3209925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endParaRPr lang="en-US" sz="1200" b="0" dirty="0">
                        <a:latin typeface="Consolas"/>
                        <a:cs typeface="Consolas"/>
                      </a:endParaRPr>
                    </a:p>
                  </p:txBody>
                </p:sp>
                <p:sp>
                  <p:nvSpPr>
                    <p:cNvPr id="69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72000" y="2914650"/>
                      <a:ext cx="609600" cy="276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DEBD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0</a:t>
                      </a:r>
                    </a:p>
                  </p:txBody>
                </p:sp>
                <p:sp>
                  <p:nvSpPr>
                    <p:cNvPr id="7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1600" y="2914650"/>
                      <a:ext cx="609600" cy="276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DEBD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1</a:t>
                      </a:r>
                    </a:p>
                  </p:txBody>
                </p:sp>
                <p:sp>
                  <p:nvSpPr>
                    <p:cNvPr id="7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91200" y="2914650"/>
                      <a:ext cx="609600" cy="276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DEBD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2</a:t>
                      </a:r>
                    </a:p>
                  </p:txBody>
                </p:sp>
                <p:sp>
                  <p:nvSpPr>
                    <p:cNvPr id="72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00800" y="2905125"/>
                      <a:ext cx="609600" cy="276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DEBD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3</a:t>
                      </a:r>
                    </a:p>
                  </p:txBody>
                </p:sp>
                <p:sp>
                  <p:nvSpPr>
                    <p:cNvPr id="73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58100" y="2918277"/>
                      <a:ext cx="609600" cy="276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DEBD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100</a:t>
                      </a:r>
                    </a:p>
                  </p:txBody>
                </p:sp>
                <p:sp>
                  <p:nvSpPr>
                    <p:cNvPr id="74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7826" y="2866440"/>
                      <a:ext cx="609600" cy="276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DEBD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p:txBody>
                </p:sp>
              </p:grpSp>
              <p:sp>
                <p:nvSpPr>
                  <p:cNvPr id="94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" y="1095375"/>
                    <a:ext cx="800100" cy="2762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200" b="0" dirty="0">
                        <a:latin typeface="Consolas"/>
                        <a:cs typeface="Consolas"/>
                      </a:rPr>
                      <a:t>sList:</a:t>
                    </a:r>
                  </a:p>
                </p:txBody>
              </p:sp>
            </p:grpSp>
            <p:sp>
              <p:nvSpPr>
                <p:cNvPr id="42" name="Rectangle 6"/>
                <p:cNvSpPr>
                  <a:spLocks noChangeArrowheads="1"/>
                </p:cNvSpPr>
                <p:nvPr/>
              </p:nvSpPr>
              <p:spPr bwMode="auto">
                <a:xfrm>
                  <a:off x="228600" y="781177"/>
                  <a:ext cx="8077200" cy="5007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35000"/>
                    </a:spcBef>
                    <a:buClr>
                      <a:srgbClr val="006600"/>
                    </a:buClr>
                    <a:buSzPct val="100000"/>
                    <a:buFont typeface="Wingdings" charset="0"/>
                    <a:buNone/>
                    <a:defRPr/>
                  </a:pPr>
                  <a:r>
                    <a:rPr lang="en-US" b="0" u="sng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Array implementation</a:t>
                  </a:r>
                  <a:endParaRPr lang="en-US" b="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3" name="Rounded Rectangular Callout 42"/>
              <p:cNvSpPr/>
              <p:nvPr/>
            </p:nvSpPr>
            <p:spPr>
              <a:xfrm>
                <a:off x="5031043" y="1365589"/>
                <a:ext cx="1253613" cy="388079"/>
              </a:xfrm>
              <a:prstGeom prst="wedgeRoundRectCallout">
                <a:avLst>
                  <a:gd name="adj1" fmla="val -66594"/>
                  <a:gd name="adj2" fmla="val 1795"/>
                  <a:gd name="adj3" fmla="val 16667"/>
                </a:avLst>
              </a:prstGeom>
              <a:solidFill>
                <a:srgbClr val="FFF4C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ctr" anchorCtr="0"/>
              <a:lstStyle/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Clr>
                    <a:schemeClr val="bg1"/>
                  </a:buClr>
                  <a:buNone/>
                </a:pPr>
                <a:r>
                  <a:rPr kumimoji="0" lang="en-US" sz="1400" b="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fixed length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36F05-39B4-7144-A1D4-1FB50C675CB3}"/>
              </a:ext>
            </a:extLst>
          </p:cNvPr>
          <p:cNvGrpSpPr/>
          <p:nvPr/>
        </p:nvGrpSpPr>
        <p:grpSpPr>
          <a:xfrm>
            <a:off x="172065" y="3184305"/>
            <a:ext cx="8458200" cy="3228744"/>
            <a:chOff x="152400" y="3513976"/>
            <a:chExt cx="8458200" cy="3228744"/>
          </a:xfrm>
        </p:grpSpPr>
        <p:sp>
          <p:nvSpPr>
            <p:cNvPr id="1662983" name="Rectangle 7"/>
            <p:cNvSpPr>
              <a:spLocks noChangeArrowheads="1"/>
            </p:cNvSpPr>
            <p:nvPr/>
          </p:nvSpPr>
          <p:spPr bwMode="auto">
            <a:xfrm>
              <a:off x="457200" y="4761520"/>
              <a:ext cx="8153400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180975" indent="-180975" algn="l">
                <a:spcBef>
                  <a:spcPct val="45000"/>
                </a:spcBef>
                <a:buSzPct val="100000"/>
                <a:buFont typeface="Arial"/>
                <a:buChar char="•"/>
                <a:defRPr/>
              </a:pPr>
              <a:r>
                <a:rPr lang="en-US" sz="1600" b="0" dirty="0">
                  <a:latin typeface="Times New Roman"/>
                  <a:cs typeface="Times New Roman"/>
                </a:rPr>
                <a:t>The elements are stored using </a:t>
              </a:r>
              <a:r>
                <a:rPr lang="en-US" sz="1600" b="0" i="1" dirty="0">
                  <a:latin typeface="Times New Roman"/>
                  <a:cs typeface="Times New Roman"/>
                </a:rPr>
                <a:t>nodes</a:t>
              </a:r>
              <a:r>
                <a:rPr lang="en-US" sz="1600" b="0" dirty="0">
                  <a:latin typeface="Times New Roman"/>
                  <a:cs typeface="Times New Roman"/>
                </a:rPr>
                <a:t>; each node has a value, and a link to the next node</a:t>
              </a:r>
            </a:p>
            <a:p>
              <a:pPr marL="180975" indent="-180975" algn="l">
                <a:spcBef>
                  <a:spcPct val="45000"/>
                </a:spcBef>
                <a:buSzPct val="100000"/>
                <a:buFont typeface="Arial"/>
                <a:buChar char="•"/>
                <a:defRPr/>
              </a:pPr>
              <a:r>
                <a:rPr lang="en-US" sz="1600" b="0" dirty="0">
                  <a:latin typeface="Times New Roman"/>
                  <a:cs typeface="Times New Roman"/>
                </a:rPr>
                <a:t>Adding / removing an element in a list of size </a:t>
              </a:r>
              <a:r>
                <a:rPr lang="en-US" sz="1600" b="0" i="1" dirty="0">
                  <a:latin typeface="Times New Roman"/>
                  <a:cs typeface="Times New Roman"/>
                </a:rPr>
                <a:t>n</a:t>
              </a:r>
              <a:r>
                <a:rPr lang="en-US" sz="1600" b="0" dirty="0">
                  <a:latin typeface="Times New Roman"/>
                  <a:cs typeface="Times New Roman"/>
                </a:rPr>
                <a:t>: </a:t>
              </a:r>
              <a:r>
                <a:rPr lang="en-US" sz="1600" b="0" i="1" dirty="0">
                  <a:latin typeface="Times New Roman"/>
                  <a:cs typeface="Times New Roman"/>
                </a:rPr>
                <a:t>O</a:t>
              </a:r>
              <a:r>
                <a:rPr lang="en-US" sz="800" b="0" i="1" dirty="0">
                  <a:latin typeface="Times New Roman"/>
                  <a:cs typeface="Times New Roman"/>
                </a:rPr>
                <a:t> </a:t>
              </a:r>
              <a:r>
                <a:rPr lang="en-US" sz="1600" b="0" dirty="0">
                  <a:latin typeface="Times New Roman"/>
                  <a:cs typeface="Times New Roman"/>
                </a:rPr>
                <a:t>(1)</a:t>
              </a:r>
            </a:p>
            <a:p>
              <a:pPr marL="180975" indent="-180975" algn="l">
                <a:spcBef>
                  <a:spcPct val="45000"/>
                </a:spcBef>
                <a:buSzPct val="100000"/>
                <a:buFont typeface="Arial"/>
                <a:buChar char="•"/>
                <a:defRPr/>
              </a:pPr>
              <a:r>
                <a:rPr lang="en-US" sz="1600" b="0" dirty="0">
                  <a:latin typeface="Times New Roman"/>
                  <a:cs typeface="Times New Roman"/>
                </a:rPr>
                <a:t>An elegant and efficient data structure that comes to play in numerous applications.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E9717-5B47-994D-ABD4-BD3439240CC3}"/>
                </a:ext>
              </a:extLst>
            </p:cNvPr>
            <p:cNvGrpSpPr/>
            <p:nvPr/>
          </p:nvGrpSpPr>
          <p:grpSpPr>
            <a:xfrm>
              <a:off x="152400" y="3513976"/>
              <a:ext cx="8077200" cy="982136"/>
              <a:chOff x="152400" y="3513976"/>
              <a:chExt cx="8077200" cy="98213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400" y="3513976"/>
                <a:ext cx="8077200" cy="962722"/>
                <a:chOff x="152400" y="3513976"/>
                <a:chExt cx="8077200" cy="96272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09600" y="4171898"/>
                  <a:ext cx="4724400" cy="304800"/>
                  <a:chOff x="457200" y="3657600"/>
                  <a:chExt cx="4724400" cy="304800"/>
                </a:xfrm>
              </p:grpSpPr>
              <p:grpSp>
                <p:nvGrpSpPr>
                  <p:cNvPr id="77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57200" y="3657600"/>
                    <a:ext cx="4724400" cy="304800"/>
                    <a:chOff x="762000" y="1371600"/>
                    <a:chExt cx="4724400" cy="304800"/>
                  </a:xfrm>
                </p:grpSpPr>
                <p:grpSp>
                  <p:nvGrpSpPr>
                    <p:cNvPr id="8203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334000" y="1371600"/>
                      <a:ext cx="152400" cy="304800"/>
                      <a:chOff x="5232" y="1584"/>
                      <a:chExt cx="96" cy="192"/>
                    </a:xfrm>
                  </p:grpSpPr>
                  <p:sp>
                    <p:nvSpPr>
                      <p:cNvPr id="90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32" y="1584"/>
                        <a:ext cx="0" cy="19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lg" len="lg"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80" y="1622"/>
                        <a:ext cx="0" cy="11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lg" len="lg"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328" y="1661"/>
                        <a:ext cx="0" cy="3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lg" len="lg"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0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" y="1371600"/>
                      <a:ext cx="609600" cy="26035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sList</a:t>
                      </a:r>
                    </a:p>
                  </p:txBody>
                </p:sp>
                <p:sp>
                  <p:nvSpPr>
                    <p:cNvPr id="81" name="Text Box 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6400" y="1371600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bread</a:t>
                      </a:r>
                    </a:p>
                  </p:txBody>
                </p:sp>
                <p:sp>
                  <p:nvSpPr>
                    <p:cNvPr id="8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5600" y="1371600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eggs</a:t>
                      </a:r>
                    </a:p>
                  </p:txBody>
                </p:sp>
                <p:sp>
                  <p:nvSpPr>
                    <p:cNvPr id="83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4800" y="1371600"/>
                      <a:ext cx="609600" cy="27622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  <a:defRPr/>
                      </a:pPr>
                      <a:r>
                        <a:rPr lang="en-US" sz="1200" b="0" dirty="0">
                          <a:latin typeface="Consolas"/>
                          <a:cs typeface="Consolas"/>
                        </a:rPr>
                        <a:t>milk</a:t>
                      </a:r>
                    </a:p>
                  </p:txBody>
                </p:sp>
                <p:sp>
                  <p:nvSpPr>
                    <p:cNvPr id="84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24400" y="1371600"/>
                      <a:ext cx="304800" cy="2762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defPPr>
                        <a:defRPr lang="he-IL"/>
                      </a:defPPr>
                      <a:lvl1pPr>
                        <a:spcBef>
                          <a:spcPct val="50000"/>
                        </a:spcBef>
                        <a:defRPr sz="1400" b="0">
                          <a:cs typeface="+mn-cs"/>
                        </a:defRPr>
                      </a:lvl1pPr>
                    </a:lstStyle>
                    <a:p>
                      <a:pPr>
                        <a:defRPr/>
                      </a:pPr>
                      <a:endParaRPr lang="en-US" sz="1200" dirty="0"/>
                    </a:p>
                  </p:txBody>
                </p:sp>
                <p:sp>
                  <p:nvSpPr>
                    <p:cNvPr id="85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76800" y="1524000"/>
                      <a:ext cx="457200" cy="95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lg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86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5200" y="1371600"/>
                      <a:ext cx="304800" cy="2762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defPPr>
                        <a:defRPr lang="he-IL"/>
                      </a:defPPr>
                      <a:lvl1pPr>
                        <a:spcBef>
                          <a:spcPct val="50000"/>
                        </a:spcBef>
                        <a:defRPr sz="1400" b="0">
                          <a:cs typeface="+mn-cs"/>
                        </a:defRPr>
                      </a:lvl1pPr>
                    </a:lstStyle>
                    <a:p>
                      <a:pPr>
                        <a:defRPr/>
                      </a:pPr>
                      <a:endParaRPr lang="en-US" sz="1200" dirty="0"/>
                    </a:p>
                  </p:txBody>
                </p:sp>
                <p:sp>
                  <p:nvSpPr>
                    <p:cNvPr id="87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57600" y="1524000"/>
                      <a:ext cx="457200" cy="95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lg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88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86000" y="1371600"/>
                      <a:ext cx="304800" cy="2762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defPPr>
                        <a:defRPr lang="he-IL"/>
                      </a:defPPr>
                      <a:lvl1pPr>
                        <a:spcBef>
                          <a:spcPct val="50000"/>
                        </a:spcBef>
                        <a:defRPr sz="1400" b="0">
                          <a:cs typeface="+mn-cs"/>
                        </a:defRPr>
                      </a:lvl1pPr>
                    </a:lstStyle>
                    <a:p>
                      <a:pPr>
                        <a:defRPr/>
                      </a:pPr>
                      <a:endParaRPr lang="en-US" sz="1200" dirty="0"/>
                    </a:p>
                  </p:txBody>
                </p:sp>
                <p:sp>
                  <p:nvSpPr>
                    <p:cNvPr id="89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8400" y="1524000"/>
                      <a:ext cx="457200" cy="95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lg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sp>
                <p:nvSpPr>
                  <p:cNvPr id="93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6800" y="3810000"/>
                    <a:ext cx="3048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41" name="Rectangle 6"/>
                <p:cNvSpPr>
                  <a:spLocks noChangeArrowheads="1"/>
                </p:cNvSpPr>
                <p:nvPr/>
              </p:nvSpPr>
              <p:spPr bwMode="auto">
                <a:xfrm>
                  <a:off x="152400" y="3513976"/>
                  <a:ext cx="8077200" cy="5007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/>
                <a:lstStyle/>
                <a:p>
                  <a:pPr marL="342900" indent="-342900" algn="l">
                    <a:spcBef>
                      <a:spcPct val="35000"/>
                    </a:spcBef>
                    <a:buClr>
                      <a:srgbClr val="006600"/>
                    </a:buClr>
                    <a:buSzPct val="100000"/>
                    <a:buFont typeface="Wingdings" charset="0"/>
                    <a:buNone/>
                    <a:defRPr/>
                  </a:pPr>
                  <a:r>
                    <a:rPr lang="en-US" b="0" u="sng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Linked list implementation</a:t>
                  </a:r>
                  <a:endParaRPr lang="en-US" b="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4" name="Rounded Rectangular Callout 43"/>
              <p:cNvSpPr/>
              <p:nvPr/>
            </p:nvSpPr>
            <p:spPr>
              <a:xfrm>
                <a:off x="5657849" y="4108033"/>
                <a:ext cx="1352551" cy="388079"/>
              </a:xfrm>
              <a:prstGeom prst="wedgeRoundRectCallout">
                <a:avLst>
                  <a:gd name="adj1" fmla="val -66594"/>
                  <a:gd name="adj2" fmla="val 1795"/>
                  <a:gd name="adj3" fmla="val 16667"/>
                </a:avLst>
              </a:prstGeom>
              <a:solidFill>
                <a:srgbClr val="FFF4C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ctr" anchorCtr="0"/>
              <a:lstStyle/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Clr>
                    <a:schemeClr val="bg1"/>
                  </a:buClr>
                  <a:buNone/>
                </a:pPr>
                <a:r>
                  <a:rPr kumimoji="0" lang="en-US" sz="1400" b="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dynamic length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0180DE-F83F-F372-B9EB-B2A4E0D6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>
            <a:extLst>
              <a:ext uri="{FF2B5EF4-FFF2-40B4-BE49-F238E27FC236}">
                <a16:creationId xmlns:a16="http://schemas.microsoft.com/office/drawing/2014/main" id="{29F2586B-B537-C14C-E50B-F6955D00C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iterator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92715D-9E71-DC79-7124-011D062F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4038600" cy="54794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package lists;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Implements an iteration over the elements of a List.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ListIterator {</a:t>
            </a:r>
          </a:p>
          <a:p>
            <a:pPr algn="l"/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iterator, starting at the given node.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ListIterator(Node first)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iteration has more elements.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boolean hasNext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next element in this iteration, and advances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the iteration. Should be called only if hasNext() is true. 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If hasNext() is not true, throws an exception.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int next()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de-DE" sz="1100" b="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B73D62A-6E2F-3499-D73C-A3E5AEAF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29905"/>
            <a:ext cx="3276600" cy="2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 q = new List();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q.add(1); q.add(2); q.add(4); q.add(9);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System.out.println(q);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an iterator to sum up the list values.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ListIterator itr = q.listIterator();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int sum = 0;    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while (itr.hasNext())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sum = sum + itr.next();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System.out.println("Sum: " + sum);</a:t>
            </a:r>
            <a:endParaRPr lang="de-DE" sz="1100" b="0" dirty="0">
              <a:latin typeface="Consolas"/>
              <a:cs typeface="Consola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61F544-B236-89AB-5D9A-9A55E52B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86470"/>
            <a:ext cx="1459428" cy="79033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(1 2 4 9)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Sum: 16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A9A6AA-44FE-EDBE-0DB2-326789ADEF1C}"/>
              </a:ext>
            </a:extLst>
          </p:cNvPr>
          <p:cNvSpPr/>
          <p:nvPr/>
        </p:nvSpPr>
        <p:spPr>
          <a:xfrm>
            <a:off x="4633999" y="892444"/>
            <a:ext cx="3200400" cy="62944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An </a:t>
            </a:r>
            <a:r>
              <a:rPr lang="en-US" sz="1600" b="0" i="1" dirty="0">
                <a:latin typeface="Times New Roman"/>
                <a:cs typeface="Times New Roman"/>
              </a:rPr>
              <a:t>iterator</a:t>
            </a:r>
            <a:r>
              <a:rPr lang="en-US" sz="1600" b="0" dirty="0">
                <a:latin typeface="Times New Roman"/>
                <a:cs typeface="Times New Roman"/>
              </a:rPr>
              <a:t> is an object that provides </a:t>
            </a:r>
            <a:r>
              <a:rPr lang="en-US" sz="1600" b="0" u="sng" dirty="0">
                <a:latin typeface="Times New Roman"/>
                <a:cs typeface="Times New Roman"/>
              </a:rPr>
              <a:t>iteration services</a:t>
            </a:r>
            <a:r>
              <a:rPr lang="en-US" sz="1600" b="0" dirty="0">
                <a:latin typeface="Times New Roman"/>
                <a:cs typeface="Times New Roman"/>
              </a:rPr>
              <a:t> through a list. </a:t>
            </a:r>
          </a:p>
          <a:p>
            <a:pPr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570BE-A854-881D-D556-4F51B64C825D}"/>
              </a:ext>
            </a:extLst>
          </p:cNvPr>
          <p:cNvSpPr/>
          <p:nvPr/>
        </p:nvSpPr>
        <p:spPr>
          <a:xfrm>
            <a:off x="4583723" y="4876800"/>
            <a:ext cx="4381500" cy="131383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Note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That’s the only way that client programs can iterate and process the list values (except for the other “standard operations” that the List API provides).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54022C-696B-12FE-6D8B-24016B3E0273}"/>
              </a:ext>
            </a:extLst>
          </p:cNvPr>
          <p:cNvSpPr/>
          <p:nvPr/>
        </p:nvSpPr>
        <p:spPr bwMode="auto">
          <a:xfrm>
            <a:off x="3810000" y="829853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6002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F2DD79A-A218-C610-29B4-CCFC4013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>
            <a:extLst>
              <a:ext uri="{FF2B5EF4-FFF2-40B4-BE49-F238E27FC236}">
                <a16:creationId xmlns:a16="http://schemas.microsoft.com/office/drawing/2014/main" id="{182FAB90-F631-4E3A-734A-3D5C539E1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iterator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06C535-9DB7-3B5E-25D6-DFF3A81A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4191000" cy="547947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package lists;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import java.util.</a:t>
            </a:r>
            <a:r>
              <a:rPr lang="en-US" sz="1100" b="0">
                <a:latin typeface="Consolas"/>
                <a:ea typeface="Monaco"/>
                <a:cs typeface="Consolas"/>
              </a:rPr>
              <a:t>NoSuchElementException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Implements an iteration over the elements of a List.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ListIterator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private Node current;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current location of the iteration</a:t>
            </a:r>
          </a:p>
          <a:p>
            <a:pPr algn="l"/>
            <a:endParaRPr lang="en-US" sz="12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an iterator, starting at the given node.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ListIterator(Node first)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this.current = first;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iteration has more elements. */</a:t>
            </a:r>
            <a:endParaRPr lang="en-US" sz="1100" b="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boolean hasNext()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return current != null;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</a:t>
            </a: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next element in this iteration, and advances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 the iteration. Should be called only if hasNext() is true. 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*  If hasNext() is not true, throws an exception.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public int next()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if (!hasNext())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    throw new NoSuchElementException;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int value = current.value;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Advances this iteration to the next element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current = current.next;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  return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de-DE" sz="1100" b="0" dirty="0">
              <a:latin typeface="Consolas"/>
              <a:cs typeface="Consolas"/>
            </a:endParaRPr>
          </a:p>
        </p:txBody>
      </p:sp>
      <p:pic>
        <p:nvPicPr>
          <p:cNvPr id="2" name="Picture 6" descr="Open box - Free shipping and delivery icons">
            <a:extLst>
              <a:ext uri="{FF2B5EF4-FFF2-40B4-BE49-F238E27FC236}">
                <a16:creationId xmlns:a16="http://schemas.microsoft.com/office/drawing/2014/main" id="{31B608BD-556F-BA1E-6EBE-A3D7717A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90" y="838200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317F1C-D896-228D-E5A3-24EC3D1A33C6}"/>
              </a:ext>
            </a:extLst>
          </p:cNvPr>
          <p:cNvSpPr/>
          <p:nvPr/>
        </p:nvSpPr>
        <p:spPr>
          <a:xfrm>
            <a:off x="4633999" y="892444"/>
            <a:ext cx="3200400" cy="62944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An </a:t>
            </a:r>
            <a:r>
              <a:rPr lang="en-US" sz="1600" b="0" i="1" dirty="0">
                <a:latin typeface="Times New Roman"/>
                <a:cs typeface="Times New Roman"/>
              </a:rPr>
              <a:t>iterator</a:t>
            </a:r>
            <a:r>
              <a:rPr lang="en-US" sz="1600" b="0" dirty="0">
                <a:latin typeface="Times New Roman"/>
                <a:cs typeface="Times New Roman"/>
              </a:rPr>
              <a:t> is an object that provides </a:t>
            </a:r>
            <a:r>
              <a:rPr lang="en-US" sz="1600" b="0" u="sng" dirty="0">
                <a:latin typeface="Times New Roman"/>
                <a:cs typeface="Times New Roman"/>
              </a:rPr>
              <a:t>iteration services</a:t>
            </a:r>
            <a:r>
              <a:rPr lang="en-US" sz="1600" b="0" dirty="0">
                <a:latin typeface="Times New Roman"/>
                <a:cs typeface="Times New Roman"/>
              </a:rPr>
              <a:t> through a list. </a:t>
            </a:r>
          </a:p>
          <a:p>
            <a:pPr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E8ADF-7A4D-8E7E-49C1-B0220FBF2963}"/>
              </a:ext>
            </a:extLst>
          </p:cNvPr>
          <p:cNvSpPr/>
          <p:nvPr/>
        </p:nvSpPr>
        <p:spPr>
          <a:xfrm>
            <a:off x="4724400" y="50292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Observation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Unlike other objects that we saw so far, an iterator is not a data-oriented object, but rather a process-oriented object.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A083332-7B21-96DF-0542-4FEB8901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29905"/>
            <a:ext cx="3276600" cy="263729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108000" rIns="0" bIns="82800"/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code: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 q = new List();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q.add(1); q.add(2); q.add(4); q.add(9);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System.out.println(q);</a:t>
            </a:r>
          </a:p>
          <a:p>
            <a:pPr algn="l">
              <a:spcBef>
                <a:spcPts val="200"/>
              </a:spcBef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spcBef>
                <a:spcPts val="2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an iterator to sum up the list values.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ListIterator itr = q.listIterator();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int sum = 0;    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while (itr.hasNext()) {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 sum = sum + itr.next();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spcBef>
                <a:spcPts val="200"/>
              </a:spcBef>
            </a:pPr>
            <a:r>
              <a:rPr lang="en-US" sz="1100" b="0" dirty="0">
                <a:latin typeface="Consolas"/>
                <a:ea typeface="Monaco"/>
                <a:cs typeface="Consolas"/>
              </a:rPr>
              <a:t>System.out.println("Sum: " + sum);</a:t>
            </a:r>
            <a:endParaRPr lang="de-DE" sz="1100" b="0" dirty="0">
              <a:latin typeface="Consolas"/>
              <a:cs typeface="Consola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6D5DEBA-97ED-FD49-BC9F-8F7A1AFA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86470"/>
            <a:ext cx="1459428" cy="79033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75600" rIns="0" bIns="0" anchor="t" anchorCtr="0">
            <a:noAutofit/>
          </a:bodyPr>
          <a:lstStyle/>
          <a:p>
            <a:pPr algn="l"/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(1 2 4 9)</a:t>
            </a:r>
          </a:p>
          <a:p>
            <a:pPr algn="l">
              <a:spcBef>
                <a:spcPts val="4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Sum: 16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48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84681D-2403-6B42-49D6-455D71E1D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Node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int value;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data</a:t>
            </a:r>
            <a:endParaRPr lang="en-US" sz="11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Node next;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pointer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this.value =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this.next = next;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 the other constructor, with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this(value, null);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 {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return "" + value;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pic>
        <p:nvPicPr>
          <p:cNvPr id="3" name="Picture 6" descr="Open box - Free shipping and delivery icons">
            <a:extLst>
              <a:ext uri="{FF2B5EF4-FFF2-40B4-BE49-F238E27FC236}">
                <a16:creationId xmlns:a16="http://schemas.microsoft.com/office/drawing/2014/main" id="{3D463C85-9743-E40F-D491-0DFEC079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08997"/>
            <a:ext cx="383490" cy="3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361" name="Rectangle 1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Side comment: Visibility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167533" y="990600"/>
            <a:ext cx="457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Visibility options</a:t>
            </a:r>
            <a:r>
              <a:rPr lang="en-US" sz="1800" b="0" dirty="0">
                <a:latin typeface="Times New Roman"/>
                <a:cs typeface="Times New Roman"/>
              </a:rPr>
              <a:t> </a:t>
            </a:r>
            <a:r>
              <a:rPr lang="en-US" sz="1400" b="0" dirty="0">
                <a:latin typeface="Times New Roman"/>
                <a:cs typeface="Times New Roman"/>
              </a:rPr>
              <a:t>(general OOP concept)</a:t>
            </a:r>
          </a:p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dirty="0">
                <a:latin typeface="Times New Roman"/>
                <a:cs typeface="Times New Roman"/>
              </a:rPr>
              <a:t>Class members (fields and methods) can be either:</a:t>
            </a:r>
          </a:p>
          <a:p>
            <a:pPr algn="l">
              <a:spcBef>
                <a:spcPts val="1200"/>
              </a:spcBef>
              <a:buSzPct val="50000"/>
              <a:defRPr/>
            </a:pPr>
            <a:r>
              <a:rPr lang="en-US" sz="1200" b="0" dirty="0">
                <a:latin typeface="Consolas"/>
                <a:cs typeface="Consolas"/>
              </a:rPr>
              <a:t>private:</a:t>
            </a:r>
            <a:r>
              <a:rPr lang="en-US" sz="1600" b="0" dirty="0">
                <a:latin typeface="Times New Roman"/>
                <a:cs typeface="Times New Roman"/>
              </a:rPr>
              <a:t> visible only within the class</a:t>
            </a:r>
          </a:p>
          <a:p>
            <a:pPr algn="l">
              <a:spcBef>
                <a:spcPts val="1200"/>
              </a:spcBef>
              <a:buSzPct val="50000"/>
              <a:defRPr/>
            </a:pPr>
            <a:r>
              <a:rPr lang="en-US" sz="1200" b="0" dirty="0">
                <a:latin typeface="Consolas"/>
                <a:cs typeface="Consolas"/>
              </a:rPr>
              <a:t>public: </a:t>
            </a:r>
            <a:r>
              <a:rPr lang="en-US" sz="1600" b="0" dirty="0">
                <a:latin typeface="Times New Roman"/>
                <a:cs typeface="Times New Roman"/>
              </a:rPr>
              <a:t>visible to any class</a:t>
            </a:r>
          </a:p>
          <a:p>
            <a:pPr algn="l">
              <a:spcBef>
                <a:spcPts val="1200"/>
              </a:spcBef>
              <a:buSzPct val="50000"/>
              <a:defRPr/>
            </a:pPr>
            <a:r>
              <a:rPr lang="en-US" sz="1200" b="0" dirty="0">
                <a:latin typeface="Consolas"/>
                <a:cs typeface="Consolas"/>
              </a:rPr>
              <a:t>package-private </a:t>
            </a:r>
            <a:r>
              <a:rPr lang="en-US" sz="1600" b="0" dirty="0">
                <a:latin typeface="Times New Roman"/>
                <a:cs typeface="Times New Roman"/>
              </a:rPr>
              <a:t>(default): visible to any class</a:t>
            </a:r>
            <a:br>
              <a:rPr lang="en-US" sz="1600" b="0" dirty="0">
                <a:latin typeface="Times New Roman"/>
                <a:cs typeface="Times New Roman"/>
              </a:rPr>
            </a:br>
            <a:r>
              <a:rPr lang="en-US" sz="1600" b="0" dirty="0">
                <a:latin typeface="Times New Roman"/>
                <a:cs typeface="Times New Roman"/>
              </a:rPr>
              <a:t>                           belonging to the same package </a:t>
            </a: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4572000" y="2895600"/>
            <a:ext cx="4495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endParaRPr lang="en-US" sz="1600" b="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1752600"/>
            <a:ext cx="1828800" cy="4572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40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756745"/>
            <a:ext cx="5486400" cy="5720255"/>
            <a:chOff x="228600" y="756745"/>
            <a:chExt cx="5486400" cy="5720255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28600" y="1066800"/>
              <a:ext cx="5486400" cy="541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75600" rIns="165600" bIns="0" anchor="t" anchorCtr="0">
              <a:noAutofit/>
            </a:bodyPr>
            <a:lstStyle/>
            <a:p>
              <a:pPr algn="l">
                <a:lnSpc>
                  <a:spcPts val="1440"/>
                </a:lnSpc>
              </a:pPr>
              <a:endPara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756745"/>
              <a:ext cx="5029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/>
                  <a:cs typeface="Times New Roman"/>
                </a:rPr>
                <a:t>A list management package:</a:t>
              </a:r>
            </a:p>
          </p:txBody>
        </p:sp>
      </p:grpSp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Recap: OO list management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3400" y="1219200"/>
            <a:ext cx="3124200" cy="2895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75600" rIns="165600" bIns="0" anchor="t" anchorCtr="0">
            <a:noAutofit/>
          </a:bodyPr>
          <a:lstStyle/>
          <a:p>
            <a:pPr algn="l">
              <a:lnSpc>
                <a:spcPts val="14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package list;</a:t>
            </a:r>
          </a:p>
          <a:p>
            <a:pPr algn="l">
              <a:lnSpc>
                <a:spcPts val="1440"/>
              </a:lnSpc>
            </a:pPr>
            <a:endParaRPr lang="en-US" sz="1100" b="0" i="0" dirty="0"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Represents a node  */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i="0" dirty="0">
                <a:latin typeface="Consolas"/>
                <a:ea typeface="Monaco"/>
                <a:cs typeface="Consolas"/>
              </a:rPr>
              <a:t>public</a:t>
            </a:r>
            <a:r>
              <a:rPr lang="en-US" sz="1100" dirty="0">
                <a:latin typeface="Consolas"/>
                <a:ea typeface="Monaco"/>
                <a:cs typeface="Consolas"/>
              </a:rPr>
              <a:t> </a:t>
            </a:r>
            <a:r>
              <a:rPr lang="en-US" sz="1100" i="0" dirty="0">
                <a:latin typeface="Consolas"/>
                <a:ea typeface="Monaco"/>
                <a:cs typeface="Consolas"/>
              </a:rPr>
              <a:t>class</a:t>
            </a:r>
            <a:r>
              <a:rPr lang="en-US" sz="1100" dirty="0">
                <a:latin typeface="Consolas"/>
                <a:ea typeface="Monaco"/>
                <a:cs typeface="Consolas"/>
              </a:rPr>
              <a:t> 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 {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int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Node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>
              <a:lnSpc>
                <a:spcPts val="1440"/>
              </a:lnSpc>
            </a:pPr>
            <a:endParaRPr lang="en-US" sz="1100" b="0" i="0" dirty="0">
              <a:solidFill>
                <a:schemeClr val="bg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Constructs a node */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Node(int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, Node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)</a:t>
            </a:r>
          </a:p>
          <a:p>
            <a:pPr algn="l">
              <a:lnSpc>
                <a:spcPts val="144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  this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>
              <a:lnSpc>
                <a:spcPts val="144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  this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solidFill>
                <a:schemeClr val="bg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More methods follow.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B155181-A08D-A242-9FA0-9FA7BF3E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43100"/>
            <a:ext cx="3048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525" indent="-9525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Client programs that need to manage lists can import this package and manage their lists using the List class API.</a:t>
            </a:r>
            <a:endParaRPr lang="en-US" sz="1600" b="0" dirty="0">
              <a:latin typeface="Times New Roman"/>
              <a:cs typeface="Times New Roman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97D8D2A-4187-7641-8F6A-C12710F7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0"/>
            <a:ext cx="3352800" cy="3200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5600" rIns="0" bIns="0" anchor="t" anchorCtr="0">
            <a:noAutofit/>
          </a:bodyPr>
          <a:lstStyle/>
          <a:p>
            <a:pPr algn="l">
              <a:lnSpc>
                <a:spcPts val="1440"/>
              </a:lnSpc>
            </a:pPr>
            <a:r>
              <a:rPr lang="en-US" sz="1100" i="0" dirty="0">
                <a:latin typeface="Consolas"/>
                <a:ea typeface="Monaco"/>
                <a:cs typeface="Consolas"/>
              </a:rPr>
              <a:t>package list</a:t>
            </a:r>
            <a:r>
              <a:rPr lang="en-US" sz="1100" dirty="0">
                <a:latin typeface="Consolas"/>
                <a:ea typeface="Monaco"/>
                <a:cs typeface="Consolas"/>
              </a:rPr>
              <a:t>;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A linked list of Node objects. */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i="0" dirty="0">
                <a:latin typeface="Consolas"/>
                <a:ea typeface="Monaco"/>
                <a:cs typeface="Consolas"/>
              </a:rPr>
              <a:t>public</a:t>
            </a:r>
            <a:r>
              <a:rPr lang="en-US" sz="1100" dirty="0">
                <a:latin typeface="Consolas"/>
                <a:ea typeface="Monaco"/>
                <a:cs typeface="Consolas"/>
              </a:rPr>
              <a:t> </a:t>
            </a:r>
            <a:r>
              <a:rPr lang="en-US" sz="1100" i="0" dirty="0">
                <a:latin typeface="Consolas"/>
                <a:ea typeface="Monaco"/>
                <a:cs typeface="Consolas"/>
              </a:rPr>
              <a:t>class</a:t>
            </a:r>
            <a:r>
              <a:rPr lang="en-US" sz="1100" dirty="0">
                <a:latin typeface="Consolas"/>
                <a:ea typeface="Monaco"/>
                <a:cs typeface="Consolas"/>
              </a:rPr>
              <a:t> List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{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Node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first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;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Points to this list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size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;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Number of elements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	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Constructs an empty list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*  starting with a dummy node. */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List() { // code omitted }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solidFill>
                <a:schemeClr val="bg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Textual representation of this list */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>
              <a:lnSpc>
                <a:spcPts val="1440"/>
              </a:lnSpc>
            </a:pPr>
            <a:endParaRPr lang="en-US" sz="1100" b="0" i="0" dirty="0">
              <a:solidFill>
                <a:schemeClr val="bg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// More methods follow.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lnSpc>
                <a:spcPts val="1740"/>
              </a:lnSpc>
            </a:pPr>
            <a:endParaRPr lang="en-US" sz="11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740"/>
              </a:lnSpc>
            </a:pP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740"/>
              </a:lnSpc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endParaRPr lang="en-US" sz="12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56BC28-AC31-D945-AF1F-454DEA81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200400"/>
            <a:ext cx="3429000" cy="3124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65600" tIns="82800" rIns="57600" bIns="82800"/>
          <a:lstStyle/>
          <a:p>
            <a:pPr algn="l">
              <a:lnSpc>
                <a:spcPts val="1440"/>
              </a:lnSpc>
            </a:pPr>
            <a:r>
              <a:rPr lang="en-US" sz="1100" b="0" dirty="0">
                <a:latin typeface="Consolas"/>
                <a:ea typeface="Monaco"/>
                <a:cs typeface="Consolas"/>
              </a:rPr>
              <a:t>package list;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Represents a list iterator. */</a:t>
            </a:r>
          </a:p>
          <a:p>
            <a:pPr algn="l">
              <a:lnSpc>
                <a:spcPts val="14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ListIterator 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{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>
              <a:lnSpc>
                <a:spcPts val="1440"/>
              </a:lnSpc>
            </a:pPr>
            <a:r>
              <a:rPr lang="en-US" sz="1100" b="0" dirty="0">
                <a:latin typeface="Consolas"/>
                <a:ea typeface="Monaco"/>
                <a:cs typeface="Consolas"/>
              </a:rPr>
              <a:t>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current position in the list (cursor)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Node current;</a:t>
            </a:r>
          </a:p>
          <a:p>
            <a:pPr algn="l">
              <a:lnSpc>
                <a:spcPts val="1440"/>
              </a:lnSpc>
            </a:pPr>
            <a:endParaRPr lang="en-US" sz="1100" b="0" dirty="0">
              <a:solidFill>
                <a:schemeClr val="bg1">
                  <a:lumMod val="50000"/>
                </a:schemeClr>
              </a:solidFill>
              <a:latin typeface="Consolas"/>
              <a:ea typeface="Monaco"/>
              <a:cs typeface="Consolas"/>
            </a:endParaRPr>
          </a:p>
          <a:p>
            <a:pPr algn="l">
              <a:lnSpc>
                <a:spcPts val="15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Constructs a list iterator,</a:t>
            </a:r>
          </a:p>
          <a:p>
            <a:pPr algn="l">
              <a:lnSpc>
                <a:spcPts val="15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*  starting at the given node. */</a:t>
            </a:r>
          </a:p>
          <a:p>
            <a:pPr algn="l">
              <a:lnSpc>
                <a:spcPts val="15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public ListIterator(Node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 node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)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Monaco"/>
                <a:cs typeface="Times New Roman"/>
              </a:rPr>
              <a:t>// Sets the cursor of this iterator to the given node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   current = node;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}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More methods follow.</a:t>
            </a:r>
          </a:p>
          <a:p>
            <a:pPr algn="l">
              <a:lnSpc>
                <a:spcPts val="1440"/>
              </a:lnSpc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 algn="l">
              <a:lnSpc>
                <a:spcPts val="1440"/>
              </a:lnSpc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onsolas"/>
                <a:ea typeface="Monaco"/>
                <a:cs typeface="Consolas"/>
              </a:rPr>
              <a:t>  </a:t>
            </a:r>
            <a:endParaRPr lang="de-DE" sz="10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5631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6B34A-E486-792F-1A25-1547AA67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>
            <a:extLst>
              <a:ext uri="{FF2B5EF4-FFF2-40B4-BE49-F238E27FC236}">
                <a16:creationId xmlns:a16="http://schemas.microsoft.com/office/drawing/2014/main" id="{A2A5FDCA-2561-D912-7E56-C832D0F2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Data structures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19CFED95-8425-D1D3-64E3-3F230A70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42" y="2985607"/>
            <a:ext cx="3106737" cy="3141345"/>
          </a:xfrm>
        </p:spPr>
        <p:txBody>
          <a:bodyPr>
            <a:noAutofit/>
          </a:bodyPr>
          <a:lstStyle/>
          <a:p>
            <a:pPr marL="90487" indent="0">
              <a:spcBef>
                <a:spcPts val="1800"/>
              </a:spcBef>
              <a:buClrTx/>
              <a:buNone/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abstract data structures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357188" lvl="1" indent="-268288">
              <a:spcBef>
                <a:spcPts val="1200"/>
              </a:spcBef>
              <a:buClrTx/>
              <a:buSzPct val="100000"/>
              <a:tabLst>
                <a:tab pos="7937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en-US" sz="2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0C3AE1-99F3-9BEB-A03E-4431079A98F0}"/>
              </a:ext>
            </a:extLst>
          </p:cNvPr>
          <p:cNvGrpSpPr/>
          <p:nvPr/>
        </p:nvGrpSpPr>
        <p:grpSpPr>
          <a:xfrm>
            <a:off x="1750046" y="3483742"/>
            <a:ext cx="2438400" cy="2316952"/>
            <a:chOff x="5788646" y="1493048"/>
            <a:chExt cx="2438400" cy="2316952"/>
          </a:xfrm>
        </p:grpSpPr>
        <p:sp>
          <p:nvSpPr>
            <p:cNvPr id="49" name="Rounded Rectangular Callout 48">
              <a:extLst>
                <a:ext uri="{FF2B5EF4-FFF2-40B4-BE49-F238E27FC236}">
                  <a16:creationId xmlns:a16="http://schemas.microsoft.com/office/drawing/2014/main" id="{E57EA0CE-7093-4E11-A736-C981CB215F7C}"/>
                </a:ext>
              </a:extLst>
            </p:cNvPr>
            <p:cNvSpPr/>
            <p:nvPr/>
          </p:nvSpPr>
          <p:spPr>
            <a:xfrm>
              <a:off x="6169646" y="2344857"/>
              <a:ext cx="2057400" cy="639870"/>
            </a:xfrm>
            <a:prstGeom prst="wedgeRoundRectCallout">
              <a:avLst>
                <a:gd name="adj1" fmla="val -60797"/>
                <a:gd name="adj2" fmla="val 12668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tlCol="0" anchor="ctr" anchorCtr="0"/>
            <a:lstStyle/>
            <a:p>
              <a:pPr marL="0" lvl="1" indent="0" algn="l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bg1"/>
                </a:buClr>
                <a:buNone/>
              </a:pPr>
              <a:r>
                <a:rPr lang="en-US" sz="1400" b="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Typically implemented using arrays or lists</a:t>
              </a:r>
              <a:endParaRPr kumimoji="0" lang="en-US" sz="1400" b="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5E355CF5-2F1E-7017-7C66-80B17A6764C2}"/>
                </a:ext>
              </a:extLst>
            </p:cNvPr>
            <p:cNvSpPr/>
            <p:nvPr/>
          </p:nvSpPr>
          <p:spPr bwMode="auto">
            <a:xfrm>
              <a:off x="5788646" y="1493048"/>
              <a:ext cx="381000" cy="2316952"/>
            </a:xfrm>
            <a:prstGeom prst="rightBrace">
              <a:avLst>
                <a:gd name="adj1" fmla="val 42246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" name="Left Arrow 3">
            <a:extLst>
              <a:ext uri="{FF2B5EF4-FFF2-40B4-BE49-F238E27FC236}">
                <a16:creationId xmlns:a16="http://schemas.microsoft.com/office/drawing/2014/main" id="{042E038D-5E79-FE7E-65CC-F069782895A9}"/>
              </a:ext>
            </a:extLst>
          </p:cNvPr>
          <p:cNvSpPr/>
          <p:nvPr/>
        </p:nvSpPr>
        <p:spPr bwMode="auto">
          <a:xfrm>
            <a:off x="4111324" y="4304739"/>
            <a:ext cx="1582100" cy="707267"/>
          </a:xfrm>
          <a:prstGeom prst="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5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IL"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A6D0CA-410A-020D-7624-FEAE75B2B599}"/>
              </a:ext>
            </a:extLst>
          </p:cNvPr>
          <p:cNvGrpSpPr/>
          <p:nvPr/>
        </p:nvGrpSpPr>
        <p:grpSpPr>
          <a:xfrm>
            <a:off x="990228" y="2168944"/>
            <a:ext cx="5198496" cy="503768"/>
            <a:chOff x="990228" y="2168944"/>
            <a:chExt cx="5198496" cy="5037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F9F4D9-E278-B023-B487-EEB8EAF874D6}"/>
                </a:ext>
              </a:extLst>
            </p:cNvPr>
            <p:cNvGrpSpPr/>
            <p:nvPr/>
          </p:nvGrpSpPr>
          <p:grpSpPr>
            <a:xfrm>
              <a:off x="1814179" y="2168944"/>
              <a:ext cx="4374545" cy="388142"/>
              <a:chOff x="1828742" y="1394154"/>
              <a:chExt cx="4374545" cy="388142"/>
            </a:xfrm>
          </p:grpSpPr>
          <p:grpSp>
            <p:nvGrpSpPr>
              <p:cNvPr id="9" name="Group 11">
                <a:extLst>
                  <a:ext uri="{FF2B5EF4-FFF2-40B4-BE49-F238E27FC236}">
                    <a16:creationId xmlns:a16="http://schemas.microsoft.com/office/drawing/2014/main" id="{D80D27F1-8791-26A6-CC44-C054751E70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0887" y="1477496"/>
                <a:ext cx="152400" cy="304800"/>
                <a:chOff x="3840" y="2304"/>
                <a:chExt cx="96" cy="240"/>
              </a:xfrm>
            </p:grpSpPr>
            <p:sp>
              <p:nvSpPr>
                <p:cNvPr id="41" name="Line 12">
                  <a:extLst>
                    <a:ext uri="{FF2B5EF4-FFF2-40B4-BE49-F238E27FC236}">
                      <a16:creationId xmlns:a16="http://schemas.microsoft.com/office/drawing/2014/main" id="{C9FECEB1-75A0-5F58-07CD-AC42BBAF27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3" name="Line 13">
                  <a:extLst>
                    <a:ext uri="{FF2B5EF4-FFF2-40B4-BE49-F238E27FC236}">
                      <a16:creationId xmlns:a16="http://schemas.microsoft.com/office/drawing/2014/main" id="{B763D131-5E1A-1578-99E0-F6AB15F10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" name="Line 14">
                  <a:extLst>
                    <a:ext uri="{FF2B5EF4-FFF2-40B4-BE49-F238E27FC236}">
                      <a16:creationId xmlns:a16="http://schemas.microsoft.com/office/drawing/2014/main" id="{8D1EC1B7-19F8-2D0D-CEE3-C4B957FA80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483D8ECB-364F-1B68-7CE6-2D24005B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42" y="1458197"/>
                <a:ext cx="287338" cy="3095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q</a:t>
                </a:r>
              </a:p>
            </p:txBody>
          </p:sp>
          <p:sp>
            <p:nvSpPr>
              <p:cNvPr id="11" name="Line 18">
                <a:extLst>
                  <a:ext uri="{FF2B5EF4-FFF2-40B4-BE49-F238E27FC236}">
                    <a16:creationId xmlns:a16="http://schemas.microsoft.com/office/drawing/2014/main" id="{3F0AAEEF-BB0E-D88E-1B27-DC6BF839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4017" y="1601072"/>
                <a:ext cx="287338" cy="476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E2598B5B-7453-8993-A8BF-DEE14452E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6379" y="1453435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4</a:t>
                </a:r>
              </a:p>
            </p:txBody>
          </p:sp>
          <p:sp>
            <p:nvSpPr>
              <p:cNvPr id="13" name="Text Box 20">
                <a:extLst>
                  <a:ext uri="{FF2B5EF4-FFF2-40B4-BE49-F238E27FC236}">
                    <a16:creationId xmlns:a16="http://schemas.microsoft.com/office/drawing/2014/main" id="{1928FF13-480C-4617-7F40-F3B3273AD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179" y="1453435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218C50A-6DEA-D033-D8B5-CC1918489A4D}"/>
                  </a:ext>
                </a:extLst>
              </p:cNvPr>
              <p:cNvGrpSpPr/>
              <p:nvPr/>
            </p:nvGrpSpPr>
            <p:grpSpPr>
              <a:xfrm>
                <a:off x="2411355" y="1443909"/>
                <a:ext cx="761984" cy="314325"/>
                <a:chOff x="1510976" y="2640555"/>
                <a:chExt cx="761984" cy="314325"/>
              </a:xfrm>
            </p:grpSpPr>
            <p:sp>
              <p:nvSpPr>
                <p:cNvPr id="38" name="Text Box 15">
                  <a:extLst>
                    <a:ext uri="{FF2B5EF4-FFF2-40B4-BE49-F238E27FC236}">
                      <a16:creationId xmlns:a16="http://schemas.microsoft.com/office/drawing/2014/main" id="{D7E12478-83F2-34D5-DC96-594C7A35ED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9" name="Text Box 16">
                  <a:extLst>
                    <a:ext uri="{FF2B5EF4-FFF2-40B4-BE49-F238E27FC236}">
                      <a16:creationId xmlns:a16="http://schemas.microsoft.com/office/drawing/2014/main" id="{B5F55FBA-914C-724B-1BAF-98541EE08E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40" name="Line 22">
                  <a:extLst>
                    <a:ext uri="{FF2B5EF4-FFF2-40B4-BE49-F238E27FC236}">
                      <a16:creationId xmlns:a16="http://schemas.microsoft.com/office/drawing/2014/main" id="{EEDD04DA-4BCF-9754-AD79-53B78BAE2C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6" name="Text Box 19">
                <a:extLst>
                  <a:ext uri="{FF2B5EF4-FFF2-40B4-BE49-F238E27FC236}">
                    <a16:creationId xmlns:a16="http://schemas.microsoft.com/office/drawing/2014/main" id="{DFED1A1D-FA15-CE0D-442A-F4FD21A6E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2938" y="1394154"/>
                <a:ext cx="291776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600" b="0" dirty="0">
                    <a:cs typeface="+mn-cs"/>
                  </a:rPr>
                  <a:t>…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E89703-BD95-185A-2E45-51243F72CE4C}"/>
                  </a:ext>
                </a:extLst>
              </p:cNvPr>
              <p:cNvGrpSpPr/>
              <p:nvPr/>
            </p:nvGrpSpPr>
            <p:grpSpPr>
              <a:xfrm>
                <a:off x="3935365" y="1453434"/>
                <a:ext cx="761984" cy="314325"/>
                <a:chOff x="1510976" y="2640555"/>
                <a:chExt cx="761984" cy="314325"/>
              </a:xfrm>
            </p:grpSpPr>
            <p:sp>
              <p:nvSpPr>
                <p:cNvPr id="35" name="Text Box 15">
                  <a:extLst>
                    <a:ext uri="{FF2B5EF4-FFF2-40B4-BE49-F238E27FC236}">
                      <a16:creationId xmlns:a16="http://schemas.microsoft.com/office/drawing/2014/main" id="{1D99F54E-FDCB-362C-A662-4F42E51B3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7</a:t>
                  </a:r>
                </a:p>
              </p:txBody>
            </p:sp>
            <p:sp>
              <p:nvSpPr>
                <p:cNvPr id="36" name="Text Box 16">
                  <a:extLst>
                    <a:ext uri="{FF2B5EF4-FFF2-40B4-BE49-F238E27FC236}">
                      <a16:creationId xmlns:a16="http://schemas.microsoft.com/office/drawing/2014/main" id="{21655BC3-7992-E4A4-4A7C-5E35ACCF13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37" name="Line 22">
                  <a:extLst>
                    <a:ext uri="{FF2B5EF4-FFF2-40B4-BE49-F238E27FC236}">
                      <a16:creationId xmlns:a16="http://schemas.microsoft.com/office/drawing/2014/main" id="{2FAD13F4-7389-C534-F458-00C2893D9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4E2F16CE-2829-1DF2-435B-6A23EE8CE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0323" y="1622754"/>
                <a:ext cx="311312" cy="952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1798EE3-0E6C-B2BA-5791-502376EFE3F4}"/>
                  </a:ext>
                </a:extLst>
              </p:cNvPr>
              <p:cNvGrpSpPr/>
              <p:nvPr/>
            </p:nvGrpSpPr>
            <p:grpSpPr>
              <a:xfrm>
                <a:off x="5288887" y="1464147"/>
                <a:ext cx="761984" cy="314325"/>
                <a:chOff x="1510976" y="2640555"/>
                <a:chExt cx="761984" cy="314325"/>
              </a:xfrm>
            </p:grpSpPr>
            <p:sp>
              <p:nvSpPr>
                <p:cNvPr id="29" name="Text Box 15">
                  <a:extLst>
                    <a:ext uri="{FF2B5EF4-FFF2-40B4-BE49-F238E27FC236}">
                      <a16:creationId xmlns:a16="http://schemas.microsoft.com/office/drawing/2014/main" id="{91329998-BEEB-2718-8FB8-935E8A9D4A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0976" y="2640555"/>
                  <a:ext cx="304800" cy="3143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400" b="0" dirty="0">
                      <a:cs typeface="+mn-cs"/>
                    </a:rPr>
                    <a:t>9</a:t>
                  </a:r>
                </a:p>
              </p:txBody>
            </p:sp>
            <p:sp>
              <p:nvSpPr>
                <p:cNvPr id="30" name="Text Box 16">
                  <a:extLst>
                    <a:ext uri="{FF2B5EF4-FFF2-40B4-BE49-F238E27FC236}">
                      <a16:creationId xmlns:a16="http://schemas.microsoft.com/office/drawing/2014/main" id="{A70EDB6A-CB7B-06F0-2750-A3AC583833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5776" y="2640555"/>
                  <a:ext cx="228600" cy="3143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 sz="1400" b="0" dirty="0">
                    <a:cs typeface="+mn-cs"/>
                  </a:endParaRPr>
                </a:p>
              </p:txBody>
            </p:sp>
            <p:sp>
              <p:nvSpPr>
                <p:cNvPr id="31" name="Line 22">
                  <a:extLst>
                    <a:ext uri="{FF2B5EF4-FFF2-40B4-BE49-F238E27FC236}">
                      <a16:creationId xmlns:a16="http://schemas.microsoft.com/office/drawing/2014/main" id="{9F3A951A-1677-1465-3431-50E46E6B2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176" y="2797717"/>
                  <a:ext cx="304784" cy="4762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EE2CD3A7-2472-321C-74EE-5908505A5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4199" y="1627515"/>
                <a:ext cx="238119" cy="4762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FF489254-DF65-0D0D-7E75-32BE9636218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0228" y="2210757"/>
              <a:ext cx="1250444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List: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3BDF0A-F892-FDC6-7861-EAFAF5CDD6F1}"/>
              </a:ext>
            </a:extLst>
          </p:cNvPr>
          <p:cNvGrpSpPr/>
          <p:nvPr/>
        </p:nvGrpSpPr>
        <p:grpSpPr>
          <a:xfrm>
            <a:off x="361235" y="810925"/>
            <a:ext cx="3878929" cy="1041361"/>
            <a:chOff x="361235" y="810925"/>
            <a:chExt cx="3878929" cy="1041361"/>
          </a:xfrm>
        </p:grpSpPr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4D4E3E0C-1C5D-D804-4417-BD1FFAA959F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8607" y="1390331"/>
              <a:ext cx="1250444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b="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Array: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FCF3ADC-DDFC-3415-2AFB-35BF4499BD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1235" y="810925"/>
              <a:ext cx="3878929" cy="46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noAutofit/>
            </a:bodyPr>
            <a:lstStyle>
              <a:lvl1pPr marL="268288" indent="-268288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Arial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90487" indent="0">
                <a:spcBef>
                  <a:spcPts val="1800"/>
                </a:spcBef>
                <a:buFont typeface="Arial"/>
                <a:buNone/>
              </a:pPr>
              <a:r>
                <a:rPr lang="en-US" altLang="en-US" sz="1800" b="0" u="sng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Basic data structures</a:t>
              </a: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  <a:buFont typeface="Arial" charset="0"/>
                <a:buNone/>
              </a:pPr>
              <a:endParaRPr lang="en-US" altLang="en-US" b="0" kern="0" dirty="0"/>
            </a:p>
            <a:p>
              <a:pPr marL="365125" indent="-274638">
                <a:spcBef>
                  <a:spcPts val="2400"/>
                </a:spcBef>
              </a:pPr>
              <a:endParaRPr lang="en-US" altLang="en-US" b="0" kern="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41A415-8DF8-3C7D-62FF-09C38209FF5C}"/>
                </a:ext>
              </a:extLst>
            </p:cNvPr>
            <p:cNvGrpSpPr/>
            <p:nvPr/>
          </p:nvGrpSpPr>
          <p:grpSpPr>
            <a:xfrm>
              <a:off x="1814179" y="1191354"/>
              <a:ext cx="2108752" cy="564872"/>
              <a:chOff x="1828742" y="1969562"/>
              <a:chExt cx="2108752" cy="564872"/>
            </a:xfrm>
          </p:grpSpPr>
          <p:sp>
            <p:nvSpPr>
              <p:cNvPr id="63" name="Oval 17">
                <a:extLst>
                  <a:ext uri="{FF2B5EF4-FFF2-40B4-BE49-F238E27FC236}">
                    <a16:creationId xmlns:a16="http://schemas.microsoft.com/office/drawing/2014/main" id="{5BDEC8EE-52EB-C03E-50A0-476CECE00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742" y="2224871"/>
                <a:ext cx="287338" cy="3095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q</a:t>
                </a:r>
              </a:p>
            </p:txBody>
          </p:sp>
          <p:sp>
            <p:nvSpPr>
              <p:cNvPr id="64" name="Line 18">
                <a:extLst>
                  <a:ext uri="{FF2B5EF4-FFF2-40B4-BE49-F238E27FC236}">
                    <a16:creationId xmlns:a16="http://schemas.microsoft.com/office/drawing/2014/main" id="{EDB184D1-5304-EAE4-3831-F6FD3FB46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4017" y="2367746"/>
                <a:ext cx="287338" cy="4763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9" name="Text Box 15">
                <a:extLst>
                  <a:ext uri="{FF2B5EF4-FFF2-40B4-BE49-F238E27FC236}">
                    <a16:creationId xmlns:a16="http://schemas.microsoft.com/office/drawing/2014/main" id="{8AB15D01-81D9-CC66-1773-C54C11D09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420" y="1981644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0</a:t>
                </a:r>
              </a:p>
            </p:txBody>
          </p:sp>
          <p:sp>
            <p:nvSpPr>
              <p:cNvPr id="71" name="Text Box 15">
                <a:extLst>
                  <a:ext uri="{FF2B5EF4-FFF2-40B4-BE49-F238E27FC236}">
                    <a16:creationId xmlns:a16="http://schemas.microsoft.com/office/drawing/2014/main" id="{F0492275-9FD8-333A-D096-47581B39B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4027" y="1972020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72" name="Text Box 15">
                <a:extLst>
                  <a:ext uri="{FF2B5EF4-FFF2-40B4-BE49-F238E27FC236}">
                    <a16:creationId xmlns:a16="http://schemas.microsoft.com/office/drawing/2014/main" id="{403CA786-B9A3-5869-06CD-C16F25570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1898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4</a:t>
                </a:r>
              </a:p>
            </p:txBody>
          </p:sp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FAFFD4B0-BCC0-EA85-EC43-BEA675CD9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355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2</a:t>
                </a:r>
              </a:p>
            </p:txBody>
          </p:sp>
          <p:sp>
            <p:nvSpPr>
              <p:cNvPr id="83" name="Text Box 15">
                <a:extLst>
                  <a:ext uri="{FF2B5EF4-FFF2-40B4-BE49-F238E27FC236}">
                    <a16:creationId xmlns:a16="http://schemas.microsoft.com/office/drawing/2014/main" id="{D61DD27C-2E7B-D880-C7FB-8CD7A03FE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068" y="1972020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84" name="Text Box 15">
                <a:extLst>
                  <a:ext uri="{FF2B5EF4-FFF2-40B4-BE49-F238E27FC236}">
                    <a16:creationId xmlns:a16="http://schemas.microsoft.com/office/drawing/2014/main" id="{0E8D9E69-4622-0731-CFEC-DCED79DC6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2694" y="1969562"/>
                <a:ext cx="304800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0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cs"/>
                  </a:rPr>
                  <a:t>n</a:t>
                </a:r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42402789-6066-A2B6-D5CA-BEDF2B16C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0565" y="2208125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9</a:t>
                </a:r>
              </a:p>
            </p:txBody>
          </p:sp>
          <p:sp>
            <p:nvSpPr>
              <p:cNvPr id="86" name="Text Box 19">
                <a:extLst>
                  <a:ext uri="{FF2B5EF4-FFF2-40B4-BE49-F238E27FC236}">
                    <a16:creationId xmlns:a16="http://schemas.microsoft.com/office/drawing/2014/main" id="{B78CBE5A-B9EC-02DB-1C69-1F78A88B5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830" y="2133947"/>
                <a:ext cx="291776" cy="33855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600" b="0" dirty="0">
                    <a:cs typeface="+mn-cs"/>
                  </a:rPr>
                  <a:t>…</a:t>
                </a:r>
              </a:p>
            </p:txBody>
          </p:sp>
          <p:sp>
            <p:nvSpPr>
              <p:cNvPr id="88" name="Text Box 15">
                <a:extLst>
                  <a:ext uri="{FF2B5EF4-FFF2-40B4-BE49-F238E27FC236}">
                    <a16:creationId xmlns:a16="http://schemas.microsoft.com/office/drawing/2014/main" id="{3652E6AF-A7C3-4D1A-C7D4-68F765954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0939" y="2210583"/>
                <a:ext cx="304800" cy="314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7</a:t>
                </a:r>
              </a:p>
            </p:txBody>
          </p:sp>
        </p:grpSp>
      </p:grpSp>
      <p:sp>
        <p:nvSpPr>
          <p:cNvPr id="89" name="Right Arrow 88">
            <a:extLst>
              <a:ext uri="{FF2B5EF4-FFF2-40B4-BE49-F238E27FC236}">
                <a16:creationId xmlns:a16="http://schemas.microsoft.com/office/drawing/2014/main" id="{C6141CE1-93A7-AA86-AB40-11C4AA541451}"/>
              </a:ext>
            </a:extLst>
          </p:cNvPr>
          <p:cNvSpPr/>
          <p:nvPr/>
        </p:nvSpPr>
        <p:spPr bwMode="auto">
          <a:xfrm>
            <a:off x="170106" y="2130994"/>
            <a:ext cx="958909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8-2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Box 19">
            <a:extLst>
              <a:ext uri="{FF2B5EF4-FFF2-40B4-BE49-F238E27FC236}">
                <a16:creationId xmlns:a16="http://schemas.microsoft.com/office/drawing/2014/main" id="{7679677A-1E78-1626-B85E-B0EBE689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871" y="1429917"/>
            <a:ext cx="314386" cy="316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0" dirty="0">
                <a:cs typeface="+mn-cs"/>
              </a:rPr>
              <a:t>…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47DDFE0-EECF-A6C8-8051-06396BF2909D}"/>
              </a:ext>
            </a:extLst>
          </p:cNvPr>
          <p:cNvSpPr/>
          <p:nvPr/>
        </p:nvSpPr>
        <p:spPr bwMode="auto">
          <a:xfrm>
            <a:off x="152400" y="1329002"/>
            <a:ext cx="799212" cy="51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 8</a:t>
            </a:r>
            <a:endParaRPr kumimoji="0" lang="en-I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EEC5-1E42-AF79-18B4-15D6F4E7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>
            <a:extLst>
              <a:ext uri="{FF2B5EF4-FFF2-40B4-BE49-F238E27FC236}">
                <a16:creationId xmlns:a16="http://schemas.microsoft.com/office/drawing/2014/main" id="{8492EFFF-5F01-D1C5-0C4E-912B3F21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2387" name="Rectangle 3">
            <a:extLst>
              <a:ext uri="{FF2B5EF4-FFF2-40B4-BE49-F238E27FC236}">
                <a16:creationId xmlns:a16="http://schemas.microsoft.com/office/drawing/2014/main" id="{2ECB4322-03A8-DDD2-E69A-F1665B26BC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2209800"/>
            <a:ext cx="6172200" cy="5334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Data Structures </a:t>
            </a:r>
            <a:r>
              <a:rPr lang="en-US" sz="280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endParaRPr lang="en-US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52389" name="Rectangle 5">
            <a:extLst>
              <a:ext uri="{FF2B5EF4-FFF2-40B4-BE49-F238E27FC236}">
                <a16:creationId xmlns:a16="http://schemas.microsoft.com/office/drawing/2014/main" id="{675D87D9-5823-690E-D6F2-93F32392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</a:t>
            </a:r>
            <a:r>
              <a:rPr lang="he-IL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10</a:t>
            </a: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-1</a:t>
            </a:r>
            <a:r>
              <a:rPr lang="en-US" sz="2400" b="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101" name="Picture 9" descr="0">
            <a:extLst>
              <a:ext uri="{FF2B5EF4-FFF2-40B4-BE49-F238E27FC236}">
                <a16:creationId xmlns:a16="http://schemas.microsoft.com/office/drawing/2014/main" id="{43A045DB-CE12-8502-94F8-16BFB98C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63AB0048-46AF-7A4B-E071-8BD5F5A3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75795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40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List application example:</a:t>
            </a:r>
            <a:r>
              <a:rPr lang="en-US" sz="2000" dirty="0">
                <a:latin typeface="+mj-lt"/>
                <a:cs typeface="+mj-cs"/>
              </a:rPr>
              <a:t> Word processing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00600" y="1752600"/>
            <a:ext cx="3124200" cy="381000"/>
            <a:chOff x="4800600" y="1752600"/>
            <a:chExt cx="3124200" cy="381000"/>
          </a:xfrm>
        </p:grpSpPr>
        <p:sp>
          <p:nvSpPr>
            <p:cNvPr id="1595499" name="Rectangle 107"/>
            <p:cNvSpPr>
              <a:spLocks noChangeArrowheads="1"/>
            </p:cNvSpPr>
            <p:nvPr/>
          </p:nvSpPr>
          <p:spPr bwMode="auto">
            <a:xfrm>
              <a:off x="5410200" y="1828801"/>
              <a:ext cx="2514600" cy="247988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It was the best of times</a:t>
              </a:r>
            </a:p>
          </p:txBody>
        </p:sp>
        <p:sp>
          <p:nvSpPr>
            <p:cNvPr id="1595500" name="Rectangle 108"/>
            <p:cNvSpPr>
              <a:spLocks noChangeArrowheads="1"/>
            </p:cNvSpPr>
            <p:nvPr/>
          </p:nvSpPr>
          <p:spPr bwMode="auto">
            <a:xfrm>
              <a:off x="4800600" y="1752600"/>
              <a:ext cx="762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  <p:grpSp>
        <p:nvGrpSpPr>
          <p:cNvPr id="1595501" name="Group 109"/>
          <p:cNvGrpSpPr>
            <a:grpSpLocks/>
          </p:cNvGrpSpPr>
          <p:nvPr/>
        </p:nvGrpSpPr>
        <p:grpSpPr bwMode="auto">
          <a:xfrm>
            <a:off x="533400" y="762000"/>
            <a:ext cx="8153400" cy="852488"/>
            <a:chOff x="336" y="480"/>
            <a:chExt cx="5136" cy="537"/>
          </a:xfrm>
        </p:grpSpPr>
        <p:sp>
          <p:nvSpPr>
            <p:cNvPr id="1595502" name="Text Box 110"/>
            <p:cNvSpPr txBox="1">
              <a:spLocks noChangeArrowheads="1"/>
            </p:cNvSpPr>
            <p:nvPr/>
          </p:nvSpPr>
          <p:spPr bwMode="auto">
            <a:xfrm>
              <a:off x="480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It</a:t>
              </a:r>
            </a:p>
          </p:txBody>
        </p:sp>
        <p:sp>
          <p:nvSpPr>
            <p:cNvPr id="1595503" name="Arc 111" descr="Bouquet"/>
            <p:cNvSpPr>
              <a:spLocks/>
            </p:cNvSpPr>
            <p:nvPr/>
          </p:nvSpPr>
          <p:spPr bwMode="auto">
            <a:xfrm>
              <a:off x="480" y="579"/>
              <a:ext cx="96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5504" name="Oval 112"/>
            <p:cNvSpPr>
              <a:spLocks noChangeArrowheads="1"/>
            </p:cNvSpPr>
            <p:nvPr/>
          </p:nvSpPr>
          <p:spPr bwMode="auto">
            <a:xfrm>
              <a:off x="336" y="480"/>
              <a:ext cx="288" cy="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txt</a:t>
              </a:r>
            </a:p>
          </p:txBody>
        </p:sp>
        <p:sp>
          <p:nvSpPr>
            <p:cNvPr id="1595505" name="Text Box 113"/>
            <p:cNvSpPr txBox="1">
              <a:spLocks noChangeArrowheads="1"/>
            </p:cNvSpPr>
            <p:nvPr/>
          </p:nvSpPr>
          <p:spPr bwMode="auto">
            <a:xfrm>
              <a:off x="912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95506" name="Line 114"/>
            <p:cNvSpPr>
              <a:spLocks noChangeShapeType="1"/>
            </p:cNvSpPr>
            <p:nvPr/>
          </p:nvSpPr>
          <p:spPr bwMode="auto">
            <a:xfrm flipV="1">
              <a:off x="1008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5507" name="Text Box 115"/>
            <p:cNvSpPr txBox="1">
              <a:spLocks noChangeArrowheads="1"/>
            </p:cNvSpPr>
            <p:nvPr/>
          </p:nvSpPr>
          <p:spPr bwMode="auto">
            <a:xfrm>
              <a:off x="1296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was</a:t>
              </a:r>
            </a:p>
          </p:txBody>
        </p:sp>
        <p:sp>
          <p:nvSpPr>
            <p:cNvPr id="1595508" name="Text Box 116"/>
            <p:cNvSpPr txBox="1">
              <a:spLocks noChangeArrowheads="1"/>
            </p:cNvSpPr>
            <p:nvPr/>
          </p:nvSpPr>
          <p:spPr bwMode="auto">
            <a:xfrm>
              <a:off x="1728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95509" name="Line 117"/>
            <p:cNvSpPr>
              <a:spLocks noChangeShapeType="1"/>
            </p:cNvSpPr>
            <p:nvPr/>
          </p:nvSpPr>
          <p:spPr bwMode="auto">
            <a:xfrm flipV="1">
              <a:off x="1824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5510" name="Text Box 118"/>
            <p:cNvSpPr txBox="1">
              <a:spLocks noChangeArrowheads="1"/>
            </p:cNvSpPr>
            <p:nvPr/>
          </p:nvSpPr>
          <p:spPr bwMode="auto">
            <a:xfrm>
              <a:off x="2112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the</a:t>
              </a:r>
            </a:p>
          </p:txBody>
        </p:sp>
        <p:sp>
          <p:nvSpPr>
            <p:cNvPr id="1595511" name="Text Box 119"/>
            <p:cNvSpPr txBox="1">
              <a:spLocks noChangeArrowheads="1"/>
            </p:cNvSpPr>
            <p:nvPr/>
          </p:nvSpPr>
          <p:spPr bwMode="auto">
            <a:xfrm>
              <a:off x="2544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95512" name="Line 120"/>
            <p:cNvSpPr>
              <a:spLocks noChangeShapeType="1"/>
            </p:cNvSpPr>
            <p:nvPr/>
          </p:nvSpPr>
          <p:spPr bwMode="auto">
            <a:xfrm flipV="1">
              <a:off x="2640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5513" name="Text Box 121"/>
            <p:cNvSpPr txBox="1">
              <a:spLocks noChangeArrowheads="1"/>
            </p:cNvSpPr>
            <p:nvPr/>
          </p:nvSpPr>
          <p:spPr bwMode="auto">
            <a:xfrm>
              <a:off x="2928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best</a:t>
              </a:r>
            </a:p>
          </p:txBody>
        </p:sp>
        <p:sp>
          <p:nvSpPr>
            <p:cNvPr id="1595514" name="Text Box 122"/>
            <p:cNvSpPr txBox="1">
              <a:spLocks noChangeArrowheads="1"/>
            </p:cNvSpPr>
            <p:nvPr/>
          </p:nvSpPr>
          <p:spPr bwMode="auto">
            <a:xfrm>
              <a:off x="3360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95515" name="Line 123"/>
            <p:cNvSpPr>
              <a:spLocks noChangeShapeType="1"/>
            </p:cNvSpPr>
            <p:nvPr/>
          </p:nvSpPr>
          <p:spPr bwMode="auto">
            <a:xfrm flipV="1">
              <a:off x="3456" y="912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5516" name="Text Box 124"/>
            <p:cNvSpPr txBox="1">
              <a:spLocks noChangeArrowheads="1"/>
            </p:cNvSpPr>
            <p:nvPr/>
          </p:nvSpPr>
          <p:spPr bwMode="auto">
            <a:xfrm>
              <a:off x="3744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of </a:t>
              </a:r>
            </a:p>
          </p:txBody>
        </p:sp>
        <p:sp>
          <p:nvSpPr>
            <p:cNvPr id="1595517" name="Text Box 125"/>
            <p:cNvSpPr txBox="1">
              <a:spLocks noChangeArrowheads="1"/>
            </p:cNvSpPr>
            <p:nvPr/>
          </p:nvSpPr>
          <p:spPr bwMode="auto">
            <a:xfrm>
              <a:off x="4176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95518" name="Line 126"/>
            <p:cNvSpPr>
              <a:spLocks noChangeShapeType="1"/>
            </p:cNvSpPr>
            <p:nvPr/>
          </p:nvSpPr>
          <p:spPr bwMode="auto">
            <a:xfrm flipV="1">
              <a:off x="4272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5519" name="Text Box 127"/>
            <p:cNvSpPr txBox="1">
              <a:spLocks noChangeArrowheads="1"/>
            </p:cNvSpPr>
            <p:nvPr/>
          </p:nvSpPr>
          <p:spPr bwMode="auto">
            <a:xfrm>
              <a:off x="4560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times</a:t>
              </a:r>
            </a:p>
          </p:txBody>
        </p:sp>
        <p:sp>
          <p:nvSpPr>
            <p:cNvPr id="1595520" name="Text Box 128"/>
            <p:cNvSpPr txBox="1">
              <a:spLocks noChangeArrowheads="1"/>
            </p:cNvSpPr>
            <p:nvPr/>
          </p:nvSpPr>
          <p:spPr bwMode="auto">
            <a:xfrm>
              <a:off x="4992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95521" name="Line 129"/>
            <p:cNvSpPr>
              <a:spLocks noChangeShapeType="1"/>
            </p:cNvSpPr>
            <p:nvPr/>
          </p:nvSpPr>
          <p:spPr bwMode="auto">
            <a:xfrm flipV="1">
              <a:off x="5088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379" name="Group 130"/>
            <p:cNvGrpSpPr>
              <a:grpSpLocks/>
            </p:cNvGrpSpPr>
            <p:nvPr/>
          </p:nvGrpSpPr>
          <p:grpSpPr bwMode="auto">
            <a:xfrm>
              <a:off x="5376" y="819"/>
              <a:ext cx="96" cy="192"/>
              <a:chOff x="3840" y="2304"/>
              <a:chExt cx="96" cy="240"/>
            </a:xfrm>
          </p:grpSpPr>
          <p:sp>
            <p:nvSpPr>
              <p:cNvPr id="1595523" name="Line 131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95524" name="Line 132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95525" name="Line 133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595530" name="Rectangle 138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3581400" cy="381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latin typeface="Times New Roman"/>
                <a:cs typeface="Times New Roman"/>
              </a:rPr>
              <a:t>Remove the first two words:</a:t>
            </a:r>
          </a:p>
        </p:txBody>
      </p:sp>
      <p:sp>
        <p:nvSpPr>
          <p:cNvPr id="1595563" name="Rectangle 171"/>
          <p:cNvSpPr>
            <a:spLocks noChangeArrowheads="1"/>
          </p:cNvSpPr>
          <p:nvPr/>
        </p:nvSpPr>
        <p:spPr bwMode="auto">
          <a:xfrm>
            <a:off x="381000" y="4724400"/>
            <a:ext cx="3581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600" b="0" u="sng" dirty="0">
                <a:latin typeface="Times New Roman"/>
                <a:ea typeface="+mn-ea"/>
                <a:cs typeface="Times New Roman"/>
              </a:rPr>
              <a:t>Replace “best” with “worst”:</a:t>
            </a:r>
          </a:p>
        </p:txBody>
      </p:sp>
      <p:grpSp>
        <p:nvGrpSpPr>
          <p:cNvPr id="105" name="Group 109"/>
          <p:cNvGrpSpPr>
            <a:grpSpLocks/>
          </p:cNvGrpSpPr>
          <p:nvPr/>
        </p:nvGrpSpPr>
        <p:grpSpPr bwMode="auto">
          <a:xfrm>
            <a:off x="609600" y="2514600"/>
            <a:ext cx="7924800" cy="852488"/>
            <a:chOff x="480" y="480"/>
            <a:chExt cx="4992" cy="537"/>
          </a:xfrm>
        </p:grpSpPr>
        <p:sp>
          <p:nvSpPr>
            <p:cNvPr id="106" name="Text Box 110"/>
            <p:cNvSpPr txBox="1">
              <a:spLocks noChangeArrowheads="1"/>
            </p:cNvSpPr>
            <p:nvPr/>
          </p:nvSpPr>
          <p:spPr bwMode="auto">
            <a:xfrm>
              <a:off x="480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It</a:t>
              </a:r>
            </a:p>
          </p:txBody>
        </p:sp>
        <p:sp>
          <p:nvSpPr>
            <p:cNvPr id="107" name="Arc 111" descr="Bouquet"/>
            <p:cNvSpPr>
              <a:spLocks/>
            </p:cNvSpPr>
            <p:nvPr/>
          </p:nvSpPr>
          <p:spPr bwMode="auto">
            <a:xfrm>
              <a:off x="2160" y="579"/>
              <a:ext cx="96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8" name="Oval 112"/>
            <p:cNvSpPr>
              <a:spLocks noChangeArrowheads="1"/>
            </p:cNvSpPr>
            <p:nvPr/>
          </p:nvSpPr>
          <p:spPr bwMode="auto">
            <a:xfrm>
              <a:off x="2016" y="480"/>
              <a:ext cx="288" cy="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txt</a:t>
              </a:r>
            </a:p>
          </p:txBody>
        </p:sp>
        <p:sp>
          <p:nvSpPr>
            <p:cNvPr id="109" name="Text Box 113"/>
            <p:cNvSpPr txBox="1">
              <a:spLocks noChangeArrowheads="1"/>
            </p:cNvSpPr>
            <p:nvPr/>
          </p:nvSpPr>
          <p:spPr bwMode="auto">
            <a:xfrm>
              <a:off x="912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10" name="Line 114"/>
            <p:cNvSpPr>
              <a:spLocks noChangeShapeType="1"/>
            </p:cNvSpPr>
            <p:nvPr/>
          </p:nvSpPr>
          <p:spPr bwMode="auto">
            <a:xfrm flipV="1">
              <a:off x="1008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1" name="Text Box 115"/>
            <p:cNvSpPr txBox="1">
              <a:spLocks noChangeArrowheads="1"/>
            </p:cNvSpPr>
            <p:nvPr/>
          </p:nvSpPr>
          <p:spPr bwMode="auto">
            <a:xfrm>
              <a:off x="1296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was</a:t>
              </a:r>
            </a:p>
          </p:txBody>
        </p:sp>
        <p:sp>
          <p:nvSpPr>
            <p:cNvPr id="112" name="Text Box 116"/>
            <p:cNvSpPr txBox="1">
              <a:spLocks noChangeArrowheads="1"/>
            </p:cNvSpPr>
            <p:nvPr/>
          </p:nvSpPr>
          <p:spPr bwMode="auto">
            <a:xfrm>
              <a:off x="1728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13" name="Line 117"/>
            <p:cNvSpPr>
              <a:spLocks noChangeShapeType="1"/>
            </p:cNvSpPr>
            <p:nvPr/>
          </p:nvSpPr>
          <p:spPr bwMode="auto">
            <a:xfrm flipV="1">
              <a:off x="1824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118"/>
            <p:cNvSpPr txBox="1">
              <a:spLocks noChangeArrowheads="1"/>
            </p:cNvSpPr>
            <p:nvPr/>
          </p:nvSpPr>
          <p:spPr bwMode="auto">
            <a:xfrm>
              <a:off x="2112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the</a:t>
              </a:r>
            </a:p>
          </p:txBody>
        </p:sp>
        <p:sp>
          <p:nvSpPr>
            <p:cNvPr id="115" name="Text Box 119"/>
            <p:cNvSpPr txBox="1">
              <a:spLocks noChangeArrowheads="1"/>
            </p:cNvSpPr>
            <p:nvPr/>
          </p:nvSpPr>
          <p:spPr bwMode="auto">
            <a:xfrm>
              <a:off x="2544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16" name="Line 120"/>
            <p:cNvSpPr>
              <a:spLocks noChangeShapeType="1"/>
            </p:cNvSpPr>
            <p:nvPr/>
          </p:nvSpPr>
          <p:spPr bwMode="auto">
            <a:xfrm flipV="1">
              <a:off x="2640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7" name="Text Box 121"/>
            <p:cNvSpPr txBox="1">
              <a:spLocks noChangeArrowheads="1"/>
            </p:cNvSpPr>
            <p:nvPr/>
          </p:nvSpPr>
          <p:spPr bwMode="auto">
            <a:xfrm>
              <a:off x="2928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best</a:t>
              </a:r>
            </a:p>
          </p:txBody>
        </p:sp>
        <p:sp>
          <p:nvSpPr>
            <p:cNvPr id="118" name="Text Box 122"/>
            <p:cNvSpPr txBox="1">
              <a:spLocks noChangeArrowheads="1"/>
            </p:cNvSpPr>
            <p:nvPr/>
          </p:nvSpPr>
          <p:spPr bwMode="auto">
            <a:xfrm>
              <a:off x="3360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19" name="Line 123"/>
            <p:cNvSpPr>
              <a:spLocks noChangeShapeType="1"/>
            </p:cNvSpPr>
            <p:nvPr/>
          </p:nvSpPr>
          <p:spPr bwMode="auto">
            <a:xfrm flipV="1">
              <a:off x="3456" y="912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3744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of </a:t>
              </a:r>
            </a:p>
          </p:txBody>
        </p:sp>
        <p:sp>
          <p:nvSpPr>
            <p:cNvPr id="121" name="Text Box 125"/>
            <p:cNvSpPr txBox="1">
              <a:spLocks noChangeArrowheads="1"/>
            </p:cNvSpPr>
            <p:nvPr/>
          </p:nvSpPr>
          <p:spPr bwMode="auto">
            <a:xfrm>
              <a:off x="4176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2" name="Line 126"/>
            <p:cNvSpPr>
              <a:spLocks noChangeShapeType="1"/>
            </p:cNvSpPr>
            <p:nvPr/>
          </p:nvSpPr>
          <p:spPr bwMode="auto">
            <a:xfrm flipV="1">
              <a:off x="4272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3" name="Text Box 127"/>
            <p:cNvSpPr txBox="1">
              <a:spLocks noChangeArrowheads="1"/>
            </p:cNvSpPr>
            <p:nvPr/>
          </p:nvSpPr>
          <p:spPr bwMode="auto">
            <a:xfrm>
              <a:off x="4560" y="819"/>
              <a:ext cx="43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0" dirty="0">
                  <a:latin typeface="Consolas"/>
                  <a:cs typeface="Consolas"/>
                </a:rPr>
                <a:t>times</a:t>
              </a:r>
            </a:p>
          </p:txBody>
        </p:sp>
        <p:sp>
          <p:nvSpPr>
            <p:cNvPr id="124" name="Text Box 128"/>
            <p:cNvSpPr txBox="1">
              <a:spLocks noChangeArrowheads="1"/>
            </p:cNvSpPr>
            <p:nvPr/>
          </p:nvSpPr>
          <p:spPr bwMode="auto">
            <a:xfrm>
              <a:off x="4992" y="819"/>
              <a:ext cx="144" cy="1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5" name="Line 129"/>
            <p:cNvSpPr>
              <a:spLocks noChangeShapeType="1"/>
            </p:cNvSpPr>
            <p:nvPr/>
          </p:nvSpPr>
          <p:spPr bwMode="auto">
            <a:xfrm flipV="1">
              <a:off x="5088" y="915"/>
              <a:ext cx="28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355" name="Group 130"/>
            <p:cNvGrpSpPr>
              <a:grpSpLocks/>
            </p:cNvGrpSpPr>
            <p:nvPr/>
          </p:nvGrpSpPr>
          <p:grpSpPr bwMode="auto">
            <a:xfrm>
              <a:off x="5376" y="819"/>
              <a:ext cx="96" cy="192"/>
              <a:chOff x="3840" y="2304"/>
              <a:chExt cx="96" cy="240"/>
            </a:xfrm>
          </p:grpSpPr>
          <p:sp>
            <p:nvSpPr>
              <p:cNvPr id="127" name="Line 131"/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8" name="Line 132"/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9" name="Line 133"/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62000" y="4648200"/>
            <a:ext cx="7924800" cy="928688"/>
            <a:chOff x="762000" y="4572000"/>
            <a:chExt cx="7924800" cy="928688"/>
          </a:xfrm>
        </p:grpSpPr>
        <p:grpSp>
          <p:nvGrpSpPr>
            <p:cNvPr id="130" name="Group 109"/>
            <p:cNvGrpSpPr>
              <a:grpSpLocks/>
            </p:cNvGrpSpPr>
            <p:nvPr/>
          </p:nvGrpSpPr>
          <p:grpSpPr bwMode="auto">
            <a:xfrm>
              <a:off x="762000" y="4648200"/>
              <a:ext cx="7924800" cy="852488"/>
              <a:chOff x="480" y="480"/>
              <a:chExt cx="4992" cy="537"/>
            </a:xfrm>
          </p:grpSpPr>
          <p:sp>
            <p:nvSpPr>
              <p:cNvPr id="131" name="Text Box 110"/>
              <p:cNvSpPr txBox="1">
                <a:spLocks noChangeArrowheads="1"/>
              </p:cNvSpPr>
              <p:nvPr/>
            </p:nvSpPr>
            <p:spPr bwMode="auto">
              <a:xfrm>
                <a:off x="480" y="819"/>
                <a:ext cx="432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It</a:t>
                </a:r>
              </a:p>
            </p:txBody>
          </p:sp>
          <p:sp>
            <p:nvSpPr>
              <p:cNvPr id="132" name="Arc 111" descr="Bouquet"/>
              <p:cNvSpPr>
                <a:spLocks/>
              </p:cNvSpPr>
              <p:nvPr/>
            </p:nvSpPr>
            <p:spPr bwMode="auto">
              <a:xfrm>
                <a:off x="2160" y="579"/>
                <a:ext cx="96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3" name="Oval 112"/>
              <p:cNvSpPr>
                <a:spLocks noChangeArrowheads="1"/>
              </p:cNvSpPr>
              <p:nvPr/>
            </p:nvSpPr>
            <p:spPr bwMode="auto">
              <a:xfrm>
                <a:off x="2016" y="480"/>
                <a:ext cx="288" cy="2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54000" tIns="10800" rIns="54000" bIns="10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b="0" dirty="0">
                    <a:cs typeface="+mn-cs"/>
                  </a:rPr>
                  <a:t>txt</a:t>
                </a:r>
              </a:p>
            </p:txBody>
          </p:sp>
          <p:sp>
            <p:nvSpPr>
              <p:cNvPr id="134" name="Text Box 113"/>
              <p:cNvSpPr txBox="1">
                <a:spLocks noChangeArrowheads="1"/>
              </p:cNvSpPr>
              <p:nvPr/>
            </p:nvSpPr>
            <p:spPr bwMode="auto">
              <a:xfrm>
                <a:off x="912" y="819"/>
                <a:ext cx="144" cy="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35" name="Line 114"/>
              <p:cNvSpPr>
                <a:spLocks noChangeShapeType="1"/>
              </p:cNvSpPr>
              <p:nvPr/>
            </p:nvSpPr>
            <p:spPr bwMode="auto">
              <a:xfrm flipV="1">
                <a:off x="1008" y="915"/>
                <a:ext cx="288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296" y="819"/>
                <a:ext cx="432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was</a:t>
                </a:r>
              </a:p>
            </p:txBody>
          </p:sp>
          <p:sp>
            <p:nvSpPr>
              <p:cNvPr id="137" name="Text Box 116"/>
              <p:cNvSpPr txBox="1">
                <a:spLocks noChangeArrowheads="1"/>
              </p:cNvSpPr>
              <p:nvPr/>
            </p:nvSpPr>
            <p:spPr bwMode="auto">
              <a:xfrm>
                <a:off x="1728" y="819"/>
                <a:ext cx="144" cy="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38" name="Line 117"/>
              <p:cNvSpPr>
                <a:spLocks noChangeShapeType="1"/>
              </p:cNvSpPr>
              <p:nvPr/>
            </p:nvSpPr>
            <p:spPr bwMode="auto">
              <a:xfrm flipV="1">
                <a:off x="1824" y="915"/>
                <a:ext cx="288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9" name="Text Box 118"/>
              <p:cNvSpPr txBox="1">
                <a:spLocks noChangeArrowheads="1"/>
              </p:cNvSpPr>
              <p:nvPr/>
            </p:nvSpPr>
            <p:spPr bwMode="auto">
              <a:xfrm>
                <a:off x="2112" y="819"/>
                <a:ext cx="432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the</a:t>
                </a:r>
              </a:p>
            </p:txBody>
          </p:sp>
          <p:sp>
            <p:nvSpPr>
              <p:cNvPr id="140" name="Text Box 119"/>
              <p:cNvSpPr txBox="1">
                <a:spLocks noChangeArrowheads="1"/>
              </p:cNvSpPr>
              <p:nvPr/>
            </p:nvSpPr>
            <p:spPr bwMode="auto">
              <a:xfrm>
                <a:off x="2544" y="819"/>
                <a:ext cx="144" cy="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41" name="Line 120"/>
              <p:cNvSpPr>
                <a:spLocks noChangeShapeType="1"/>
              </p:cNvSpPr>
              <p:nvPr/>
            </p:nvSpPr>
            <p:spPr bwMode="auto">
              <a:xfrm flipV="1">
                <a:off x="2640" y="915"/>
                <a:ext cx="288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2" name="Text Box 121"/>
              <p:cNvSpPr txBox="1">
                <a:spLocks noChangeArrowheads="1"/>
              </p:cNvSpPr>
              <p:nvPr/>
            </p:nvSpPr>
            <p:spPr bwMode="auto">
              <a:xfrm>
                <a:off x="2928" y="819"/>
                <a:ext cx="432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best</a:t>
                </a:r>
              </a:p>
            </p:txBody>
          </p:sp>
          <p:sp>
            <p:nvSpPr>
              <p:cNvPr id="143" name="Text Box 122"/>
              <p:cNvSpPr txBox="1">
                <a:spLocks noChangeArrowheads="1"/>
              </p:cNvSpPr>
              <p:nvPr/>
            </p:nvSpPr>
            <p:spPr bwMode="auto">
              <a:xfrm>
                <a:off x="3360" y="819"/>
                <a:ext cx="144" cy="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44" name="Line 123"/>
              <p:cNvSpPr>
                <a:spLocks noChangeShapeType="1"/>
              </p:cNvSpPr>
              <p:nvPr/>
            </p:nvSpPr>
            <p:spPr bwMode="auto">
              <a:xfrm flipV="1">
                <a:off x="3456" y="912"/>
                <a:ext cx="288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5" name="Text Box 124"/>
              <p:cNvSpPr txBox="1">
                <a:spLocks noChangeArrowheads="1"/>
              </p:cNvSpPr>
              <p:nvPr/>
            </p:nvSpPr>
            <p:spPr bwMode="auto">
              <a:xfrm>
                <a:off x="3744" y="819"/>
                <a:ext cx="432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of </a:t>
                </a:r>
              </a:p>
            </p:txBody>
          </p:sp>
          <p:sp>
            <p:nvSpPr>
              <p:cNvPr id="146" name="Text Box 125"/>
              <p:cNvSpPr txBox="1">
                <a:spLocks noChangeArrowheads="1"/>
              </p:cNvSpPr>
              <p:nvPr/>
            </p:nvSpPr>
            <p:spPr bwMode="auto">
              <a:xfrm>
                <a:off x="4176" y="819"/>
                <a:ext cx="144" cy="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47" name="Line 126"/>
              <p:cNvSpPr>
                <a:spLocks noChangeShapeType="1"/>
              </p:cNvSpPr>
              <p:nvPr/>
            </p:nvSpPr>
            <p:spPr bwMode="auto">
              <a:xfrm flipV="1">
                <a:off x="4272" y="915"/>
                <a:ext cx="288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8" name="Text Box 127"/>
              <p:cNvSpPr txBox="1">
                <a:spLocks noChangeArrowheads="1"/>
              </p:cNvSpPr>
              <p:nvPr/>
            </p:nvSpPr>
            <p:spPr bwMode="auto">
              <a:xfrm>
                <a:off x="4560" y="819"/>
                <a:ext cx="432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times</a:t>
                </a:r>
              </a:p>
            </p:txBody>
          </p:sp>
          <p:sp>
            <p:nvSpPr>
              <p:cNvPr id="149" name="Text Box 128"/>
              <p:cNvSpPr txBox="1">
                <a:spLocks noChangeArrowheads="1"/>
              </p:cNvSpPr>
              <p:nvPr/>
            </p:nvSpPr>
            <p:spPr bwMode="auto">
              <a:xfrm>
                <a:off x="4992" y="819"/>
                <a:ext cx="144" cy="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sp>
            <p:nvSpPr>
              <p:cNvPr id="150" name="Line 129"/>
              <p:cNvSpPr>
                <a:spLocks noChangeShapeType="1"/>
              </p:cNvSpPr>
              <p:nvPr/>
            </p:nvSpPr>
            <p:spPr bwMode="auto">
              <a:xfrm flipV="1">
                <a:off x="5088" y="915"/>
                <a:ext cx="288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331" name="Group 130"/>
              <p:cNvGrpSpPr>
                <a:grpSpLocks/>
              </p:cNvGrpSpPr>
              <p:nvPr/>
            </p:nvGrpSpPr>
            <p:grpSpPr bwMode="auto">
              <a:xfrm>
                <a:off x="5376" y="819"/>
                <a:ext cx="96" cy="192"/>
                <a:chOff x="3840" y="2304"/>
                <a:chExt cx="96" cy="240"/>
              </a:xfrm>
            </p:grpSpPr>
            <p:sp>
              <p:nvSpPr>
                <p:cNvPr id="152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3840" y="23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53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888" y="2352"/>
                  <a:ext cx="0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54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3936" y="24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299" name="Group 1"/>
            <p:cNvGrpSpPr>
              <a:grpSpLocks/>
            </p:cNvGrpSpPr>
            <p:nvPr/>
          </p:nvGrpSpPr>
          <p:grpSpPr bwMode="auto">
            <a:xfrm>
              <a:off x="4191000" y="4572000"/>
              <a:ext cx="1981200" cy="685800"/>
              <a:chOff x="4419600" y="4648200"/>
              <a:chExt cx="1981200" cy="685800"/>
            </a:xfrm>
          </p:grpSpPr>
          <p:sp>
            <p:nvSpPr>
              <p:cNvPr id="156" name="Text Box 122"/>
              <p:cNvSpPr txBox="1">
                <a:spLocks noChangeArrowheads="1"/>
              </p:cNvSpPr>
              <p:nvPr/>
            </p:nvSpPr>
            <p:spPr bwMode="auto">
              <a:xfrm>
                <a:off x="5638800" y="4648200"/>
                <a:ext cx="228600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n-US" sz="1400" b="0" dirty="0">
                  <a:cs typeface="+mn-cs"/>
                </a:endParaRPr>
              </a:p>
            </p:txBody>
          </p:sp>
          <p:grpSp>
            <p:nvGrpSpPr>
              <p:cNvPr id="12304" name="Group 204"/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533400" cy="533400"/>
                <a:chOff x="2592" y="3168"/>
                <a:chExt cx="336" cy="336"/>
              </a:xfrm>
            </p:grpSpPr>
            <p:sp>
              <p:nvSpPr>
                <p:cNvPr id="1595597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2592" y="316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595598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2592" y="3168"/>
                  <a:ext cx="336" cy="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305" name="Group 207"/>
              <p:cNvGrpSpPr>
                <a:grpSpLocks/>
              </p:cNvGrpSpPr>
              <p:nvPr/>
            </p:nvGrpSpPr>
            <p:grpSpPr bwMode="auto">
              <a:xfrm>
                <a:off x="5715000" y="4800600"/>
                <a:ext cx="685800" cy="457200"/>
                <a:chOff x="3408" y="3168"/>
                <a:chExt cx="432" cy="288"/>
              </a:xfrm>
            </p:grpSpPr>
            <p:sp>
              <p:nvSpPr>
                <p:cNvPr id="1595600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3408" y="3168"/>
                  <a:ext cx="432" cy="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595601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3840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lg" len="med"/>
                  <a:tailEnd type="none" w="lg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55" name="Text Box 121"/>
              <p:cNvSpPr txBox="1">
                <a:spLocks noChangeArrowheads="1"/>
              </p:cNvSpPr>
              <p:nvPr/>
            </p:nvSpPr>
            <p:spPr bwMode="auto">
              <a:xfrm>
                <a:off x="4953000" y="4648200"/>
                <a:ext cx="685800" cy="314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200" b="0" dirty="0">
                    <a:latin typeface="Consolas"/>
                    <a:cs typeface="Consolas"/>
                  </a:rPr>
                  <a:t>worst</a:t>
                </a:r>
              </a:p>
            </p:txBody>
          </p:sp>
        </p:grpSp>
        <p:sp>
          <p:nvSpPr>
            <p:cNvPr id="158" name="Line 210"/>
            <p:cNvSpPr>
              <a:spLocks noChangeShapeType="1"/>
            </p:cNvSpPr>
            <p:nvPr/>
          </p:nvSpPr>
          <p:spPr bwMode="auto">
            <a:xfrm flipH="1">
              <a:off x="4419600" y="525780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6800" y="3505200"/>
            <a:ext cx="3047985" cy="457200"/>
            <a:chOff x="4876800" y="3581400"/>
            <a:chExt cx="3047985" cy="457200"/>
          </a:xfrm>
        </p:grpSpPr>
        <p:sp>
          <p:nvSpPr>
            <p:cNvPr id="1595535" name="Rectangle 143"/>
            <p:cNvSpPr>
              <a:spLocks noChangeArrowheads="1"/>
            </p:cNvSpPr>
            <p:nvPr/>
          </p:nvSpPr>
          <p:spPr bwMode="auto">
            <a:xfrm>
              <a:off x="5410200" y="3657600"/>
              <a:ext cx="2514585" cy="295275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the best of times</a:t>
              </a:r>
            </a:p>
          </p:txBody>
        </p:sp>
        <p:sp>
          <p:nvSpPr>
            <p:cNvPr id="161" name="Rectangle 108"/>
            <p:cNvSpPr>
              <a:spLocks noChangeArrowheads="1"/>
            </p:cNvSpPr>
            <p:nvPr/>
          </p:nvSpPr>
          <p:spPr bwMode="auto">
            <a:xfrm>
              <a:off x="4876800" y="358140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0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200" y="5715000"/>
            <a:ext cx="2895585" cy="457200"/>
            <a:chOff x="5029200" y="5638800"/>
            <a:chExt cx="2895585" cy="457200"/>
          </a:xfrm>
        </p:grpSpPr>
        <p:sp>
          <p:nvSpPr>
            <p:cNvPr id="1595567" name="Rectangle 175"/>
            <p:cNvSpPr>
              <a:spLocks noChangeArrowheads="1"/>
            </p:cNvSpPr>
            <p:nvPr/>
          </p:nvSpPr>
          <p:spPr bwMode="auto">
            <a:xfrm>
              <a:off x="5562600" y="5714999"/>
              <a:ext cx="2362185" cy="314325"/>
            </a:xfrm>
            <a:prstGeom prst="rect">
              <a:avLst/>
            </a:prstGeom>
            <a:solidFill>
              <a:srgbClr val="F5F5F5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" tIns="46800" rIns="21600" bIns="46800" anchor="ctr"/>
            <a:lstStyle/>
            <a:p>
              <a:pPr marL="342900" indent="-342900" algn="l"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Lucida Console" charset="0"/>
                  <a:cs typeface="+mn-cs"/>
                </a:rPr>
                <a:t> the worst of times</a:t>
              </a:r>
            </a:p>
          </p:txBody>
        </p:sp>
        <p:sp>
          <p:nvSpPr>
            <p:cNvPr id="162" name="Rectangle 108"/>
            <p:cNvSpPr>
              <a:spLocks noChangeArrowheads="1"/>
            </p:cNvSpPr>
            <p:nvPr/>
          </p:nvSpPr>
          <p:spPr bwMode="auto">
            <a:xfrm>
              <a:off x="5029200" y="563880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0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200" b="0" dirty="0">
                  <a:latin typeface="Times New Roman"/>
                  <a:cs typeface="Times New Roman"/>
                </a:rPr>
                <a:t>user’s view: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F462-AB74-606B-8C12-118783261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C91DD612-FA56-BD2F-FF31-03EB32282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Lecture plan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140E98EE-F008-6D5A-6142-509B516A8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4572000" cy="327660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</a:p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Architecture</a:t>
            </a:r>
          </a:p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List operations</a:t>
            </a:r>
          </a:p>
          <a:p>
            <a:pPr marL="0" indent="0">
              <a:spcBef>
                <a:spcPts val="1200"/>
              </a:spcBef>
              <a:buSzPct val="50000"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544B4E5-DE82-A20F-EBD3-2EE27211A37D}"/>
              </a:ext>
            </a:extLst>
          </p:cNvPr>
          <p:cNvSpPr/>
          <p:nvPr/>
        </p:nvSpPr>
        <p:spPr bwMode="auto">
          <a:xfrm>
            <a:off x="722587" y="1981200"/>
            <a:ext cx="536025" cy="3174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7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65B85C-C9DA-4E45-9BEC-67CD52C27700}"/>
              </a:ext>
            </a:extLst>
          </p:cNvPr>
          <p:cNvGrpSpPr/>
          <p:nvPr/>
        </p:nvGrpSpPr>
        <p:grpSpPr>
          <a:xfrm>
            <a:off x="453069" y="931403"/>
            <a:ext cx="4437757" cy="2256863"/>
            <a:chOff x="667642" y="549665"/>
            <a:chExt cx="4437757" cy="225686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05340C6-8214-5943-B472-7C70E33B60B0}"/>
                </a:ext>
              </a:extLst>
            </p:cNvPr>
            <p:cNvSpPr/>
            <p:nvPr/>
          </p:nvSpPr>
          <p:spPr bwMode="auto">
            <a:xfrm>
              <a:off x="667642" y="978014"/>
              <a:ext cx="4437757" cy="182851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AutoShape 33">
              <a:extLst>
                <a:ext uri="{FF2B5EF4-FFF2-40B4-BE49-F238E27FC236}">
                  <a16:creationId xmlns:a16="http://schemas.microsoft.com/office/drawing/2014/main" id="{35A89415-0AB5-8A48-A0DF-FCEFF4F3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43" y="549665"/>
              <a:ext cx="2590800" cy="5334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defRPr/>
              </a:pPr>
              <a:endPara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62647" name="Rectangle 23"/>
          <p:cNvSpPr>
            <a:spLocks noChangeArrowheads="1"/>
          </p:cNvSpPr>
          <p:nvPr/>
        </p:nvSpPr>
        <p:spPr bwMode="auto">
          <a:xfrm>
            <a:off x="31629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8" name="Rectangle 24"/>
          <p:cNvSpPr>
            <a:spLocks noChangeArrowheads="1"/>
          </p:cNvSpPr>
          <p:nvPr/>
        </p:nvSpPr>
        <p:spPr bwMode="auto">
          <a:xfrm>
            <a:off x="3162915" y="5791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62649" name="Rectangle 25"/>
          <p:cNvSpPr>
            <a:spLocks noChangeArrowheads="1"/>
          </p:cNvSpPr>
          <p:nvPr/>
        </p:nvSpPr>
        <p:spPr bwMode="auto">
          <a:xfrm>
            <a:off x="3086715" y="5762625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63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Linked lists: Architecture</a:t>
            </a:r>
            <a:endParaRPr lang="en-US" sz="1600" dirty="0">
              <a:latin typeface="+mj-lt"/>
              <a:cs typeface="+mj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AEB028-7F83-1D49-B7FF-798E5930567C}"/>
              </a:ext>
            </a:extLst>
          </p:cNvPr>
          <p:cNvGrpSpPr/>
          <p:nvPr/>
        </p:nvGrpSpPr>
        <p:grpSpPr>
          <a:xfrm>
            <a:off x="609600" y="1999478"/>
            <a:ext cx="4100837" cy="1188788"/>
            <a:chOff x="824174" y="1617740"/>
            <a:chExt cx="4100837" cy="1188788"/>
          </a:xfrm>
        </p:grpSpPr>
        <p:sp>
          <p:nvSpPr>
            <p:cNvPr id="85" name="Text Box 5">
              <a:extLst>
                <a:ext uri="{FF2B5EF4-FFF2-40B4-BE49-F238E27FC236}">
                  <a16:creationId xmlns:a16="http://schemas.microsoft.com/office/drawing/2014/main" id="{3F070BFB-1831-6B4B-8096-112B59A1D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699" y="1624749"/>
              <a:ext cx="304800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6</a:t>
              </a:r>
            </a:p>
          </p:txBody>
        </p:sp>
        <p:sp>
          <p:nvSpPr>
            <p:cNvPr id="86" name="Text Box 6">
              <a:extLst>
                <a:ext uri="{FF2B5EF4-FFF2-40B4-BE49-F238E27FC236}">
                  <a16:creationId xmlns:a16="http://schemas.microsoft.com/office/drawing/2014/main" id="{1502699B-1489-7549-BC0E-4A394ABA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499" y="1624749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87" name="Line 7">
              <a:extLst>
                <a:ext uri="{FF2B5EF4-FFF2-40B4-BE49-F238E27FC236}">
                  <a16:creationId xmlns:a16="http://schemas.microsoft.com/office/drawing/2014/main" id="{DBD0D099-A3B8-274C-839D-76DFBE0BC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699" y="1777149"/>
              <a:ext cx="463712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" name="Text Box 8">
              <a:extLst>
                <a:ext uri="{FF2B5EF4-FFF2-40B4-BE49-F238E27FC236}">
                  <a16:creationId xmlns:a16="http://schemas.microsoft.com/office/drawing/2014/main" id="{7C1C58AA-04E7-8B4A-A93B-8F918824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411" y="1644185"/>
              <a:ext cx="304800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4680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11</a:t>
              </a:r>
            </a:p>
          </p:txBody>
        </p:sp>
        <p:sp>
          <p:nvSpPr>
            <p:cNvPr id="89" name="Text Box 9">
              <a:extLst>
                <a:ext uri="{FF2B5EF4-FFF2-40B4-BE49-F238E27FC236}">
                  <a16:creationId xmlns:a16="http://schemas.microsoft.com/office/drawing/2014/main" id="{26031EC9-A4DC-0848-A023-BCF62FB6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211" y="1644185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AF504FE2-745D-194D-A984-A95BAF340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411" y="1796585"/>
              <a:ext cx="457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" name="Group 11">
              <a:extLst>
                <a:ext uri="{FF2B5EF4-FFF2-40B4-BE49-F238E27FC236}">
                  <a16:creationId xmlns:a16="http://schemas.microsoft.com/office/drawing/2014/main" id="{8AB499C6-5B0C-5B45-83C3-29CAEE5B6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2611" y="1644185"/>
              <a:ext cx="152400" cy="304800"/>
              <a:chOff x="3840" y="2304"/>
              <a:chExt cx="96" cy="240"/>
            </a:xfrm>
          </p:grpSpPr>
          <p:sp>
            <p:nvSpPr>
              <p:cNvPr id="105" name="Line 12">
                <a:extLst>
                  <a:ext uri="{FF2B5EF4-FFF2-40B4-BE49-F238E27FC236}">
                    <a16:creationId xmlns:a16="http://schemas.microsoft.com/office/drawing/2014/main" id="{77B4F216-D496-0E47-B519-A7AEAAFFB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Line 13">
                <a:extLst>
                  <a:ext uri="{FF2B5EF4-FFF2-40B4-BE49-F238E27FC236}">
                    <a16:creationId xmlns:a16="http://schemas.microsoft.com/office/drawing/2014/main" id="{94DB86ED-D6CE-CE42-855C-F431609E2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Line 14">
                <a:extLst>
                  <a:ext uri="{FF2B5EF4-FFF2-40B4-BE49-F238E27FC236}">
                    <a16:creationId xmlns:a16="http://schemas.microsoft.com/office/drawing/2014/main" id="{2FC7BB04-35A1-0B4D-BA97-8BC8111F6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2" name="Text Box 15">
              <a:extLst>
                <a:ext uri="{FF2B5EF4-FFF2-40B4-BE49-F238E27FC236}">
                  <a16:creationId xmlns:a16="http://schemas.microsoft.com/office/drawing/2014/main" id="{C4D0A213-F81E-5444-9F9B-ECA995E28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787" y="1617740"/>
              <a:ext cx="304800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72596256-E3F2-9346-AAF4-42307670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587" y="1617740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94" name="Oval 17">
              <a:extLst>
                <a:ext uri="{FF2B5EF4-FFF2-40B4-BE49-F238E27FC236}">
                  <a16:creationId xmlns:a16="http://schemas.microsoft.com/office/drawing/2014/main" id="{8104FBDD-136A-B643-9EF6-80954EAD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174" y="1632028"/>
              <a:ext cx="287338" cy="309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q</a:t>
              </a:r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id="{DFA0EE18-5275-FF4C-897C-0B1D056F9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9449" y="1774903"/>
              <a:ext cx="287338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6" name="Text Box 19">
              <a:extLst>
                <a:ext uri="{FF2B5EF4-FFF2-40B4-BE49-F238E27FC236}">
                  <a16:creationId xmlns:a16="http://schemas.microsoft.com/office/drawing/2014/main" id="{E62C23CD-46A4-5348-BBE0-0686760B1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987" y="1627266"/>
              <a:ext cx="304800" cy="3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97" name="Text Box 20">
              <a:extLst>
                <a:ext uri="{FF2B5EF4-FFF2-40B4-BE49-F238E27FC236}">
                  <a16:creationId xmlns:a16="http://schemas.microsoft.com/office/drawing/2014/main" id="{7BFA54B9-220D-C34A-8F5A-01B228130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787" y="1627266"/>
              <a:ext cx="228600" cy="314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F984A630-8670-A246-A0C7-6D844A86E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5987" y="1770140"/>
              <a:ext cx="457200" cy="9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85244CB9-6DF3-7E42-A5C9-1B479D179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3987" y="1770140"/>
              <a:ext cx="3810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0" name="AutoShape 27">
              <a:extLst>
                <a:ext uri="{FF2B5EF4-FFF2-40B4-BE49-F238E27FC236}">
                  <a16:creationId xmlns:a16="http://schemas.microsoft.com/office/drawing/2014/main" id="{360EF35B-92D8-FC46-8772-581D845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24" y="2501729"/>
              <a:ext cx="2209800" cy="30479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objects</a:t>
              </a:r>
            </a:p>
          </p:txBody>
        </p:sp>
        <p:cxnSp>
          <p:nvCxnSpPr>
            <p:cNvPr id="101" name="AutoShape 28">
              <a:extLst>
                <a:ext uri="{FF2B5EF4-FFF2-40B4-BE49-F238E27FC236}">
                  <a16:creationId xmlns:a16="http://schemas.microsoft.com/office/drawing/2014/main" id="{BDFAE5FD-4E12-6B42-B3F8-77C45C8401AE}"/>
                </a:ext>
              </a:extLst>
            </p:cNvPr>
            <p:cNvCxnSpPr>
              <a:cxnSpLocks noChangeShapeType="1"/>
              <a:stCxn id="100" idx="0"/>
            </p:cNvCxnSpPr>
            <p:nvPr/>
          </p:nvCxnSpPr>
          <p:spPr bwMode="auto">
            <a:xfrm flipH="1" flipV="1">
              <a:off x="1711588" y="1995679"/>
              <a:ext cx="1285936" cy="5060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29">
              <a:extLst>
                <a:ext uri="{FF2B5EF4-FFF2-40B4-BE49-F238E27FC236}">
                  <a16:creationId xmlns:a16="http://schemas.microsoft.com/office/drawing/2014/main" id="{7A98728A-FF91-4945-97DC-2284BD98080B}"/>
                </a:ext>
              </a:extLst>
            </p:cNvPr>
            <p:cNvCxnSpPr>
              <a:cxnSpLocks noChangeShapeType="1"/>
              <a:stCxn id="100" idx="0"/>
            </p:cNvCxnSpPr>
            <p:nvPr/>
          </p:nvCxnSpPr>
          <p:spPr bwMode="auto">
            <a:xfrm flipH="1" flipV="1">
              <a:off x="2549788" y="2015731"/>
              <a:ext cx="447736" cy="485998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30">
              <a:extLst>
                <a:ext uri="{FF2B5EF4-FFF2-40B4-BE49-F238E27FC236}">
                  <a16:creationId xmlns:a16="http://schemas.microsoft.com/office/drawing/2014/main" id="{2EB5EE33-4B09-BA4A-8445-8F5018688CC2}"/>
                </a:ext>
              </a:extLst>
            </p:cNvPr>
            <p:cNvCxnSpPr>
              <a:cxnSpLocks noChangeShapeType="1"/>
              <a:stCxn id="100" idx="0"/>
            </p:cNvCxnSpPr>
            <p:nvPr/>
          </p:nvCxnSpPr>
          <p:spPr bwMode="auto">
            <a:xfrm flipV="1">
              <a:off x="2997524" y="2035167"/>
              <a:ext cx="370797" cy="466562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4" name="AutoShape 31">
              <a:extLst>
                <a:ext uri="{FF2B5EF4-FFF2-40B4-BE49-F238E27FC236}">
                  <a16:creationId xmlns:a16="http://schemas.microsoft.com/office/drawing/2014/main" id="{8D281C90-2F1F-A74F-924D-45A664265D2D}"/>
                </a:ext>
              </a:extLst>
            </p:cNvPr>
            <p:cNvCxnSpPr>
              <a:cxnSpLocks noChangeShapeType="1"/>
              <a:stCxn id="100" idx="0"/>
            </p:cNvCxnSpPr>
            <p:nvPr/>
          </p:nvCxnSpPr>
          <p:spPr bwMode="auto">
            <a:xfrm flipV="1">
              <a:off x="2997524" y="2035167"/>
              <a:ext cx="1104900" cy="466562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lg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8041A2-1BD1-B141-A98C-1BEF41449A76}"/>
              </a:ext>
            </a:extLst>
          </p:cNvPr>
          <p:cNvGrpSpPr/>
          <p:nvPr/>
        </p:nvGrpSpPr>
        <p:grpSpPr>
          <a:xfrm>
            <a:off x="1192214" y="1231037"/>
            <a:ext cx="3591167" cy="667136"/>
            <a:chOff x="1406788" y="849299"/>
            <a:chExt cx="3591167" cy="667136"/>
          </a:xfrm>
        </p:grpSpPr>
        <p:sp>
          <p:nvSpPr>
            <p:cNvPr id="52" name="AutoShape 33">
              <a:extLst>
                <a:ext uri="{FF2B5EF4-FFF2-40B4-BE49-F238E27FC236}">
                  <a16:creationId xmlns:a16="http://schemas.microsoft.com/office/drawing/2014/main" id="{631FC8E1-9EC3-1F48-B1D1-1320F2AE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155" y="849299"/>
              <a:ext cx="2590800" cy="5334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defRPr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object</a:t>
              </a:r>
            </a:p>
          </p:txBody>
        </p:sp>
        <p:sp>
          <p:nvSpPr>
            <p:cNvPr id="53" name="AutoShape 35" descr="Bouquet">
              <a:extLst>
                <a:ext uri="{FF2B5EF4-FFF2-40B4-BE49-F238E27FC236}">
                  <a16:creationId xmlns:a16="http://schemas.microsoft.com/office/drawing/2014/main" id="{FCA6C7CA-F378-1246-AC0E-13D454D5D24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03830" y="-147549"/>
              <a:ext cx="266942" cy="3061025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6" name="Rectangle 3">
            <a:extLst>
              <a:ext uri="{FF2B5EF4-FFF2-40B4-BE49-F238E27FC236}">
                <a16:creationId xmlns:a16="http://schemas.microsoft.com/office/drawing/2014/main" id="{021687A5-40C5-5A41-9DE7-179CF88C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461" y="1694483"/>
            <a:ext cx="3963339" cy="1600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0" kern="0" dirty="0">
                <a:latin typeface="Times New Roman"/>
                <a:cs typeface="Times New Roman"/>
              </a:rPr>
              <a:t>Based on three classes:</a:t>
            </a: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Node: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individual nodes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 dirty="0">
                <a:latin typeface="Consolas"/>
                <a:cs typeface="Consolas"/>
              </a:rPr>
              <a:t>List:</a:t>
            </a:r>
            <a:r>
              <a:rPr lang="en-US" b="0" kern="0" dirty="0">
                <a:latin typeface="Times New Roman"/>
                <a:cs typeface="Times New Roman"/>
              </a:rPr>
              <a:t>               </a:t>
            </a:r>
            <a:r>
              <a:rPr lang="en-US" sz="1400" b="0" kern="0" dirty="0">
                <a:latin typeface="Times New Roman"/>
                <a:cs typeface="Times New Roman"/>
              </a:rPr>
              <a:t>represents lists of nodes</a:t>
            </a:r>
            <a:endParaRPr lang="en-US" b="0" kern="0" dirty="0">
              <a:latin typeface="Times New Roman"/>
              <a:cs typeface="Times New Roman"/>
            </a:endParaRPr>
          </a:p>
          <a:p>
            <a:pPr marL="187325" lvl="1" indent="-177800">
              <a:spcBef>
                <a:spcPts val="600"/>
              </a:spcBef>
              <a:buSzPct val="100000"/>
              <a:defRPr/>
            </a:pPr>
            <a:r>
              <a:rPr lang="en-US" sz="1200" b="0" kern="0">
                <a:latin typeface="Consolas"/>
                <a:cs typeface="Consolas"/>
              </a:rPr>
              <a:t>ListIterator</a:t>
            </a:r>
            <a:r>
              <a:rPr lang="en-US" sz="1200" b="0" kern="0" dirty="0">
                <a:latin typeface="Consolas"/>
                <a:cs typeface="Consolas"/>
              </a:rPr>
              <a:t>:</a:t>
            </a:r>
            <a:r>
              <a:rPr lang="en-US" b="0" kern="0" dirty="0">
                <a:latin typeface="Times New Roman"/>
                <a:cs typeface="Times New Roman"/>
              </a:rPr>
              <a:t>  </a:t>
            </a:r>
            <a:r>
              <a:rPr lang="en-US" sz="1400" b="0" kern="0" dirty="0">
                <a:latin typeface="Times New Roman"/>
                <a:cs typeface="Times New Roman"/>
              </a:rPr>
              <a:t>helps process lists (</a:t>
            </a:r>
            <a:r>
              <a:rPr lang="en-US" sz="1400" b="0" i="1" kern="0" dirty="0">
                <a:latin typeface="Times New Roman"/>
                <a:cs typeface="Times New Roman"/>
              </a:rPr>
              <a:t>later</a:t>
            </a:r>
            <a:r>
              <a:rPr lang="en-US" sz="1400" b="0" kern="0" dirty="0">
                <a:latin typeface="Times New Roman"/>
                <a:cs typeface="Times New Roman"/>
              </a:rPr>
              <a:t>)</a:t>
            </a:r>
            <a:endParaRPr lang="en-US" b="0" kern="0" dirty="0">
              <a:latin typeface="Times New Roman"/>
              <a:cs typeface="Times New Roman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2B354080-842C-5A41-9FE7-30E31919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93" y="3563317"/>
            <a:ext cx="8019435" cy="140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b="0" u="sng" dirty="0">
                <a:latin typeface="Times New Roman"/>
                <a:cs typeface="Times New Roman"/>
              </a:rPr>
              <a:t>Package</a:t>
            </a:r>
            <a:r>
              <a:rPr lang="en-US" b="0" dirty="0">
                <a:latin typeface="Times New Roman"/>
                <a:cs typeface="Times New Roman"/>
              </a:rPr>
              <a:t> </a:t>
            </a:r>
            <a:r>
              <a:rPr lang="en-US" sz="1600" b="0" dirty="0">
                <a:latin typeface="Times New Roman"/>
                <a:cs typeface="Times New Roman"/>
              </a:rPr>
              <a:t>(general programming concept)</a:t>
            </a:r>
            <a:endParaRPr lang="en-US" b="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marL="223838" indent="-223838" algn="l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A named grouping of classes </a:t>
            </a:r>
            <a:r>
              <a:rPr lang="en-US" sz="1600" b="0" dirty="0">
                <a:latin typeface="Times New Roman"/>
                <a:cs typeface="Times New Roman"/>
              </a:rPr>
              <a:t>(that, typically, provide some unified functionality)</a:t>
            </a:r>
          </a:p>
          <a:p>
            <a:pPr marL="223838" indent="-223838" algn="l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Typically, stored in a folder that has the package name</a:t>
            </a:r>
          </a:p>
          <a:p>
            <a:pPr marL="223838" indent="-223838" algn="l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Classes that want to use one or more classes in a package must </a:t>
            </a:r>
            <a:r>
              <a:rPr lang="en-US" sz="1800" b="0" i="1" dirty="0">
                <a:latin typeface="Times New Roman"/>
                <a:cs typeface="Times New Roman"/>
              </a:rPr>
              <a:t>import</a:t>
            </a:r>
            <a:r>
              <a:rPr lang="en-US" sz="1800" b="0" dirty="0">
                <a:latin typeface="Times New Roman"/>
                <a:cs typeface="Times New Roman"/>
              </a:rPr>
              <a:t> them.</a:t>
            </a:r>
          </a:p>
        </p:txBody>
      </p:sp>
      <p:sp>
        <p:nvSpPr>
          <p:cNvPr id="2" name="AutoShape 33">
            <a:extLst>
              <a:ext uri="{FF2B5EF4-FFF2-40B4-BE49-F238E27FC236}">
                <a16:creationId xmlns:a16="http://schemas.microsoft.com/office/drawing/2014/main" id="{15F42A57-DA7A-E573-B9E8-76E56F73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68" y="914400"/>
            <a:ext cx="2590800" cy="5334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package lists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A7D20-D963-92F1-AEFD-2E8FF91E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3838FFF0-097D-1DE3-F8C8-C06A81CF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2"/>
            <a:ext cx="3684933" cy="50291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108000" rIns="0" bIns="0" anchor="t" anchorCtr="0">
            <a:noAutofit/>
          </a:bodyPr>
          <a:lstStyle/>
          <a:p>
            <a:pPr algn="l"/>
            <a:r>
              <a:rPr lang="en-US" sz="1100" b="0" dirty="0">
                <a:latin typeface="Consolas"/>
                <a:cs typeface="Consolas"/>
              </a:rPr>
              <a:t>package lists;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node in a linked list, containing an integer.</a:t>
            </a:r>
          </a:p>
          <a:p>
            <a:pPr algn="l"/>
            <a:r>
              <a:rPr lang="en-US" sz="11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A node has an int value, and a pointer to another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 {</a:t>
            </a:r>
          </a:p>
          <a:p>
            <a:pPr algn="l"/>
            <a:endParaRPr lang="en-US" sz="1100" b="0" dirty="0">
              <a:latin typeface="Consolas"/>
              <a:ea typeface="Monaco"/>
              <a:cs typeface="Consolas"/>
            </a:endParaRP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the next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value, Node next)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	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Constructs a node with the given value.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  The new node will point to null.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</a:t>
            </a:r>
            <a:r>
              <a:rPr lang="en-US" sz="1100" dirty="0">
                <a:latin typeface="Consolas"/>
                <a:ea typeface="Monaco"/>
                <a:cs typeface="Consolas"/>
              </a:rPr>
              <a:t>Node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(int value)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   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Textual representation of this node. */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   public String </a:t>
            </a:r>
            <a:r>
              <a:rPr lang="en-US" sz="1100" dirty="0">
                <a:latin typeface="Consolas"/>
                <a:ea typeface="Monaco"/>
                <a:cs typeface="Consolas"/>
              </a:rPr>
              <a:t>toString</a:t>
            </a:r>
            <a:r>
              <a:rPr lang="en-US" sz="1100" b="0" dirty="0">
                <a:latin typeface="Consolas"/>
                <a:ea typeface="Monaco"/>
                <a:cs typeface="Consolas"/>
              </a:rPr>
              <a:t>()</a:t>
            </a:r>
          </a:p>
          <a:p>
            <a:pPr algn="l"/>
            <a:r>
              <a:rPr lang="en-US" sz="1100" b="0" dirty="0">
                <a:latin typeface="Consolas"/>
                <a:ea typeface="Monaco"/>
                <a:cs typeface="Consolas"/>
              </a:rPr>
              <a:t>}</a:t>
            </a:r>
            <a:endParaRPr lang="en-US" sz="1100" dirty="0">
              <a:latin typeface="Consolas"/>
              <a:ea typeface="Consolas"/>
              <a:cs typeface="Consolas"/>
            </a:endParaRPr>
          </a:p>
        </p:txBody>
      </p:sp>
      <p:sp>
        <p:nvSpPr>
          <p:cNvPr id="7" name="Rectangle 177">
            <a:extLst>
              <a:ext uri="{FF2B5EF4-FFF2-40B4-BE49-F238E27FC236}">
                <a16:creationId xmlns:a16="http://schemas.microsoft.com/office/drawing/2014/main" id="{1FBE72D5-59A9-A755-E0D7-69B415E21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Node class: Abstraction</a:t>
            </a:r>
            <a:endParaRPr lang="en-US" sz="2000" dirty="0">
              <a:latin typeface="+mj-lt"/>
              <a:cs typeface="+mj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22F8EB-4CAD-CDD4-01B7-BA399F472EB1}"/>
              </a:ext>
            </a:extLst>
          </p:cNvPr>
          <p:cNvSpPr/>
          <p:nvPr/>
        </p:nvSpPr>
        <p:spPr bwMode="auto">
          <a:xfrm>
            <a:off x="3405453" y="807975"/>
            <a:ext cx="448235" cy="228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47C286-BF1F-25DF-0B27-DE2EFAB3C2A2}"/>
              </a:ext>
            </a:extLst>
          </p:cNvPr>
          <p:cNvGrpSpPr/>
          <p:nvPr/>
        </p:nvGrpSpPr>
        <p:grpSpPr>
          <a:xfrm>
            <a:off x="4616708" y="3227915"/>
            <a:ext cx="2497335" cy="1088891"/>
            <a:chOff x="5275065" y="3254509"/>
            <a:chExt cx="2497335" cy="1088891"/>
          </a:xfrm>
        </p:grpSpPr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AB6B598C-5840-0FF5-EDCC-CEBAC16FF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836" y="3440742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3</a:t>
              </a:r>
            </a:p>
          </p:txBody>
        </p:sp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EA9ACBDC-CC08-2F1B-AB8B-F02D91732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6" y="3440742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5" name="Line 20">
              <a:extLst>
                <a:ext uri="{FF2B5EF4-FFF2-40B4-BE49-F238E27FC236}">
                  <a16:creationId xmlns:a16="http://schemas.microsoft.com/office/drawing/2014/main" id="{7540563D-8263-EE4B-4949-CDF6BD9D4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8836" y="3602666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5C3AC9A8-4415-3AB4-2EAD-290B68E57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676" y="3440742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5</a:t>
              </a: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0AFD6110-8A55-B02D-2F16-3D11EA1B6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476" y="3440742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2BFD6A09-1087-8ADA-CA55-9D42FD229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2676" y="3602666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90323103-CD46-C054-810D-B1487A784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3445503"/>
              <a:ext cx="304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0" dirty="0">
                  <a:cs typeface="+mn-cs"/>
                </a:rPr>
                <a:t>9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13F806D2-4BCF-8754-0A5C-F69E8282B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3445503"/>
              <a:ext cx="228600" cy="314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400" b="0" dirty="0">
                <a:cs typeface="+mn-cs"/>
              </a:endParaRPr>
            </a:p>
          </p:txBody>
        </p: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C8D2A41A-BCA3-09B5-A28B-2F5E8591E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000" y="3607427"/>
              <a:ext cx="352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3FA6D52C-0545-3857-F5F4-105190A41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0" y="3440742"/>
              <a:ext cx="152400" cy="304800"/>
              <a:chOff x="5232" y="1584"/>
              <a:chExt cx="96" cy="192"/>
            </a:xfrm>
          </p:grpSpPr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B50075EF-452B-34E2-226D-92A3BB2A1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32" y="15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82E85361-33DE-FAC8-C7F4-F86AB2E76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0" y="1622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Line 16">
                <a:extLst>
                  <a:ext uri="{FF2B5EF4-FFF2-40B4-BE49-F238E27FC236}">
                    <a16:creationId xmlns:a16="http://schemas.microsoft.com/office/drawing/2014/main" id="{37015C3F-9D4A-B87B-B97E-4FAE82A58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1661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F03E72-7A1B-6969-635B-4305F6C9F01D}"/>
                </a:ext>
              </a:extLst>
            </p:cNvPr>
            <p:cNvSpPr txBox="1"/>
            <p:nvPr/>
          </p:nvSpPr>
          <p:spPr>
            <a:xfrm>
              <a:off x="6017737" y="3254509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B08F30-0CD9-D506-149E-A63E83F18CB3}"/>
                </a:ext>
              </a:extLst>
            </p:cNvPr>
            <p:cNvSpPr txBox="1"/>
            <p:nvPr/>
          </p:nvSpPr>
          <p:spPr>
            <a:xfrm>
              <a:off x="6779737" y="3254509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3B3B35-ECE6-EEB5-F5DE-02AFCA6B311B}"/>
                </a:ext>
              </a:extLst>
            </p:cNvPr>
            <p:cNvSpPr txBox="1"/>
            <p:nvPr/>
          </p:nvSpPr>
          <p:spPr>
            <a:xfrm>
              <a:off x="5275065" y="3255385"/>
              <a:ext cx="7454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IL" sz="800" b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alue next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04AA871-78CC-D854-6CB5-99C2770B996E}"/>
                </a:ext>
              </a:extLst>
            </p:cNvPr>
            <p:cNvSpPr/>
            <p:nvPr/>
          </p:nvSpPr>
          <p:spPr bwMode="auto">
            <a:xfrm>
              <a:off x="6096000" y="4112884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C1609CC1-88AD-51CC-1D4B-ACFF0EE63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90533" y="3776812"/>
              <a:ext cx="215" cy="314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7B92E34-4EEC-394A-2DC7-7DE01C97B779}"/>
                </a:ext>
              </a:extLst>
            </p:cNvPr>
            <p:cNvSpPr/>
            <p:nvPr/>
          </p:nvSpPr>
          <p:spPr bwMode="auto">
            <a:xfrm>
              <a:off x="6855516" y="4111128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A95AC33A-3870-6658-7F16-1D2BC9E79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50049" y="3775056"/>
              <a:ext cx="215" cy="314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1CBB723-6B54-03BF-0C8C-A872C75AC85E}"/>
                </a:ext>
              </a:extLst>
            </p:cNvPr>
            <p:cNvSpPr/>
            <p:nvPr/>
          </p:nvSpPr>
          <p:spPr bwMode="auto">
            <a:xfrm>
              <a:off x="5311636" y="4114800"/>
              <a:ext cx="609600" cy="228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xmlns:r="http://schemas.openxmlformats.org/officeDocument/2006/relationships"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307DFAFC-AD78-A637-9014-05AC700A2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6169" y="3778728"/>
              <a:ext cx="215" cy="314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CA0BDB5-F43E-4260-07DA-CB8165A4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25904"/>
            <a:ext cx="3241096" cy="218553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144000" rIns="0" bIns="0" anchor="t" anchorCtr="0"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05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Some class (client code)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import lists.*;</a:t>
            </a:r>
            <a:endParaRPr lang="he-IL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class Foo {</a:t>
            </a:r>
          </a:p>
          <a:p>
            <a:pPr algn="l">
              <a:spcBef>
                <a:spcPts val="300"/>
              </a:spcBef>
            </a:pPr>
            <a:r>
              <a:rPr lang="en-US" sz="1000" b="0" dirty="0">
                <a:latin typeface="Menlo" panose="020B0609030804020204" pitchFamily="49" charset="0"/>
                <a:ea typeface="Monaco"/>
                <a:cs typeface="Consolas"/>
              </a:rPr>
              <a:t>  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</a:t>
            </a:r>
            <a:endParaRPr lang="en-US" sz="1050" b="0" dirty="0">
              <a:latin typeface="Menlo" panose="020B0609030804020204" pitchFamily="49" charset="0"/>
            </a:endParaRPr>
          </a:p>
          <a:p>
            <a:pPr algn="l">
              <a:spcBef>
                <a:spcPts val="3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public static bar() {</a:t>
            </a:r>
          </a:p>
          <a:p>
            <a:pPr algn="l">
              <a:spcBef>
                <a:spcPts val="300"/>
              </a:spcBef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// Builds a list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</a:t>
            </a:r>
            <a:r>
              <a:rPr lang="en-US" sz="1050" b="0" dirty="0">
                <a:latin typeface="Menlo" panose="020B0609030804020204" pitchFamily="49" charset="0"/>
              </a:rPr>
              <a:t>Node a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Node(9);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Menlo" panose="020B0609030804020204" pitchFamily="49" charset="0"/>
              </a:rPr>
              <a:t>      Node b</a:t>
            </a:r>
            <a:r>
              <a:rPr lang="en-US" sz="1050" b="0" dirty="0">
                <a:effectLst/>
                <a:latin typeface="Menlo" panose="020B0609030804020204" pitchFamily="49" charset="0"/>
              </a:rPr>
              <a:t> = new Node(5, a);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effectLst/>
                <a:latin typeface="Menlo" panose="020B0609030804020204" pitchFamily="49" charset="0"/>
              </a:rPr>
              <a:t>      Node c = new Node(3, b);</a:t>
            </a:r>
          </a:p>
          <a:p>
            <a:pPr algn="l">
              <a:spcBef>
                <a:spcPts val="200"/>
              </a:spcBef>
            </a:pPr>
            <a:r>
              <a:rPr lang="en-US" sz="1050" b="0" dirty="0">
                <a:latin typeface="Consolas"/>
                <a:ea typeface="Monaco"/>
                <a:cs typeface="Consolas"/>
              </a:rPr>
              <a:t>      </a:t>
            </a:r>
            <a:r>
              <a:rPr lang="en-US" sz="800" b="0" dirty="0">
                <a:latin typeface="Consolas"/>
                <a:ea typeface="Monaco"/>
                <a:cs typeface="Consolas"/>
              </a:rPr>
              <a:t> </a:t>
            </a:r>
            <a:r>
              <a:rPr lang="en-US" sz="1050" b="0" dirty="0">
                <a:latin typeface="Consolas"/>
                <a:ea typeface="Monaco"/>
                <a:cs typeface="Consolas"/>
              </a:rPr>
              <a:t>... </a:t>
            </a:r>
          </a:p>
          <a:p>
            <a:pPr algn="l">
              <a:spcBef>
                <a:spcPts val="0"/>
              </a:spcBef>
            </a:pPr>
            <a:endParaRPr lang="en-US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11957</TotalTime>
  <Pages>24</Pages>
  <Words>10970</Words>
  <Application>Microsoft Macintosh PowerPoint</Application>
  <PresentationFormat>Letter Paper (8.5x11 in)</PresentationFormat>
  <Paragraphs>2078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ＭＳ Ｐゴシック</vt:lpstr>
      <vt:lpstr>Arial</vt:lpstr>
      <vt:lpstr>Consolas</vt:lpstr>
      <vt:lpstr>Lucida Console</vt:lpstr>
      <vt:lpstr>Menlo</vt:lpstr>
      <vt:lpstr>Monaco</vt:lpstr>
      <vt:lpstr>Times New Roman</vt:lpstr>
      <vt:lpstr>Wingdings</vt:lpstr>
      <vt:lpstr>sidebarb</vt:lpstr>
      <vt:lpstr>Data Structures I</vt:lpstr>
      <vt:lpstr>Data structures</vt:lpstr>
      <vt:lpstr>Data structures</vt:lpstr>
      <vt:lpstr>Lists</vt:lpstr>
      <vt:lpstr>Arrays vs Lists</vt:lpstr>
      <vt:lpstr>List application example: Word processing</vt:lpstr>
      <vt:lpstr>Linked lists: Lecture plan</vt:lpstr>
      <vt:lpstr>Linked lists: Architecture</vt:lpstr>
      <vt:lpstr>Node class: Abstraction</vt:lpstr>
      <vt:lpstr>Node class: Implementation</vt:lpstr>
      <vt:lpstr>List class: Abstraction</vt:lpstr>
      <vt:lpstr>Constructing a list</vt:lpstr>
      <vt:lpstr>Constructing a list</vt:lpstr>
      <vt:lpstr>Constructing a list</vt:lpstr>
      <vt:lpstr>Linked lists: Lecture plan</vt:lpstr>
      <vt:lpstr>Constructing a list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toString()</vt:lpstr>
      <vt:lpstr>Iterating over a list: indexOf / valueAt</vt:lpstr>
      <vt:lpstr>Iterating over a list: indexOf / valueAt</vt:lpstr>
      <vt:lpstr>Iterating over a list: indexOf / valueAt</vt:lpstr>
      <vt:lpstr>Linked lists: Lecture plan</vt:lpstr>
      <vt:lpstr>Adding elements (to the list’s end)</vt:lpstr>
      <vt:lpstr>Adding elements (to the list’s end)</vt:lpstr>
      <vt:lpstr>Adding elements (to the list’s end)</vt:lpstr>
      <vt:lpstr>Adding elements (to the list’s beginning)</vt:lpstr>
      <vt:lpstr>Adding elements (to the list’s beginning)</vt:lpstr>
      <vt:lpstr>Adding elements (to the list’s beginning)</vt:lpstr>
      <vt:lpstr>Adding elements (to the list’s beginning)</vt:lpstr>
      <vt:lpstr>Linked lists: Lecture plan</vt:lpstr>
      <vt:lpstr>List class: Abstraction</vt:lpstr>
      <vt:lpstr>Removing an element</vt:lpstr>
      <vt:lpstr>Removing an element</vt:lpstr>
      <vt:lpstr>Removing an element</vt:lpstr>
      <vt:lpstr>Removing an element</vt:lpstr>
      <vt:lpstr>Removing an element</vt:lpstr>
      <vt:lpstr>Removing an element</vt:lpstr>
      <vt:lpstr>Linked lists: Lecture plan</vt:lpstr>
      <vt:lpstr>List Iterator</vt:lpstr>
      <vt:lpstr>List class: Abstraction</vt:lpstr>
      <vt:lpstr>List iterator</vt:lpstr>
      <vt:lpstr>List iterator</vt:lpstr>
      <vt:lpstr>Side comment: Visibility</vt:lpstr>
      <vt:lpstr>Recap: OO list management</vt:lpstr>
      <vt:lpstr>Data structures</vt:lpstr>
      <vt:lpstr>Data Structures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2385</cp:revision>
  <cp:lastPrinted>1999-02-19T08:49:27Z</cp:lastPrinted>
  <dcterms:created xsi:type="dcterms:W3CDTF">1995-09-10T16:19:44Z</dcterms:created>
  <dcterms:modified xsi:type="dcterms:W3CDTF">2024-09-12T09:56:28Z</dcterms:modified>
</cp:coreProperties>
</file>