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865" r:id="rId2"/>
    <p:sldId id="989" r:id="rId3"/>
    <p:sldId id="942" r:id="rId4"/>
    <p:sldId id="1036" r:id="rId5"/>
    <p:sldId id="1038" r:id="rId6"/>
    <p:sldId id="1037" r:id="rId7"/>
    <p:sldId id="1040" r:id="rId8"/>
    <p:sldId id="1018" r:id="rId9"/>
    <p:sldId id="1012" r:id="rId10"/>
    <p:sldId id="1041" r:id="rId11"/>
    <p:sldId id="1013" r:id="rId12"/>
    <p:sldId id="1014" r:id="rId13"/>
    <p:sldId id="940" r:id="rId14"/>
    <p:sldId id="1042" r:id="rId15"/>
    <p:sldId id="970" r:id="rId16"/>
    <p:sldId id="1015" r:id="rId17"/>
    <p:sldId id="1021" r:id="rId18"/>
    <p:sldId id="1019" r:id="rId19"/>
    <p:sldId id="1035" r:id="rId20"/>
    <p:sldId id="1039" r:id="rId21"/>
    <p:sldId id="1033" r:id="rId22"/>
    <p:sldId id="1024" r:id="rId23"/>
    <p:sldId id="993" r:id="rId24"/>
    <p:sldId id="1028" r:id="rId25"/>
    <p:sldId id="1027" r:id="rId26"/>
    <p:sldId id="1029" r:id="rId27"/>
    <p:sldId id="1030" r:id="rId28"/>
    <p:sldId id="1032" r:id="rId29"/>
    <p:sldId id="1031" r:id="rId30"/>
    <p:sldId id="1034" r:id="rId31"/>
    <p:sldId id="947" r:id="rId32"/>
    <p:sldId id="954" r:id="rId33"/>
    <p:sldId id="995" r:id="rId34"/>
    <p:sldId id="976" r:id="rId35"/>
    <p:sldId id="1043" r:id="rId36"/>
    <p:sldId id="977" r:id="rId37"/>
    <p:sldId id="1044" r:id="rId38"/>
    <p:sldId id="978" r:id="rId39"/>
    <p:sldId id="996" r:id="rId40"/>
    <p:sldId id="973" r:id="rId41"/>
    <p:sldId id="981" r:id="rId42"/>
    <p:sldId id="1023" r:id="rId43"/>
    <p:sldId id="1004" r:id="rId44"/>
    <p:sldId id="1006" r:id="rId45"/>
    <p:sldId id="1005" r:id="rId46"/>
    <p:sldId id="1003" r:id="rId47"/>
    <p:sldId id="1007" r:id="rId48"/>
    <p:sldId id="1002" r:id="rId49"/>
    <p:sldId id="1001" r:id="rId50"/>
    <p:sldId id="1000" r:id="rId51"/>
    <p:sldId id="1008" r:id="rId52"/>
    <p:sldId id="999" r:id="rId53"/>
    <p:sldId id="998" r:id="rId54"/>
    <p:sldId id="997" r:id="rId55"/>
    <p:sldId id="968" r:id="rId56"/>
    <p:sldId id="1009" r:id="rId57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FFF9DD"/>
    <a:srgbClr val="800000"/>
    <a:srgbClr val="FFDEBD"/>
    <a:srgbClr val="FC0128"/>
    <a:srgbClr val="000066"/>
    <a:srgbClr val="FFFFBD"/>
    <a:srgbClr val="FFFF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/>
    <p:restoredTop sz="92664"/>
  </p:normalViewPr>
  <p:slideViewPr>
    <p:cSldViewPr>
      <p:cViewPr varScale="1">
        <p:scale>
          <a:sx n="121" d="100"/>
          <a:sy n="121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>
        <p:scale>
          <a:sx n="100" d="100"/>
          <a:sy n="100" d="100"/>
        </p:scale>
        <p:origin x="4752" y="40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b="0" dirty="0"/>
              <a:t>Introduction to Computer Science</a:t>
            </a:r>
            <a:r>
              <a:rPr lang="en-US" sz="900" b="0" dirty="0"/>
              <a:t>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IDC Herzliya</a:t>
            </a:r>
            <a:r>
              <a:rPr lang="en-US" sz="900" b="0" dirty="0"/>
              <a:t> 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Shimon Schocken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</a:defRPr>
            </a:lvl1pPr>
          </a:lstStyle>
          <a:p>
            <a:fld id="{8A91C27B-A9D6-2D45-8958-330B6FD1CE53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7E9A200D-10A1-4140-B4C6-650A211443E8}" type="slidenum">
              <a:rPr lang="he-IL" altLang="en-US" sz="1500" b="0">
                <a:latin typeface="Times New Roman" charset="0"/>
              </a:rPr>
              <a:pPr algn="r"/>
              <a:t>‹#›</a:t>
            </a:fld>
            <a:endParaRPr lang="en-US" altLang="en-US" sz="1500" b="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04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0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0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89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66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623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16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70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51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20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69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612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22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427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DE0386-34AF-9342-8FAC-CD7B6CDC2862}" type="slidenum">
              <a:rPr lang="he-IL" altLang="en-US" sz="1100" b="0">
                <a:latin typeface="Times New Roman" charset="0"/>
              </a:rPr>
              <a:pPr/>
              <a:t>23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247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24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467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25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0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26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3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DE0386-34AF-9342-8FAC-CD7B6CDC2862}" type="slidenum">
              <a:rPr lang="he-IL" altLang="en-US" sz="1100" b="0">
                <a:latin typeface="Times New Roman" charset="0"/>
              </a:rPr>
              <a:pPr/>
              <a:t>27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838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CC4FC-438C-374F-AB47-88582FB0E62B}" type="slidenum">
              <a:rPr lang="he-IL" altLang="en-US"/>
              <a:pPr/>
              <a:t>28</a:t>
            </a:fld>
            <a:endParaRPr lang="en-US" altLang="en-US" dirty="0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333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CC4FC-438C-374F-AB47-88582FB0E62B}" type="slidenum">
              <a:rPr lang="he-IL" altLang="en-US"/>
              <a:pPr/>
              <a:t>29</a:t>
            </a:fld>
            <a:endParaRPr lang="en-US" altLang="en-US" dirty="0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0892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1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5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938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100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22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619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54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764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23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311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126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27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58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7484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943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5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38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15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4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85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1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4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charset="0"/>
              <a:buChar char="•"/>
              <a:defRPr sz="1800"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Ø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1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8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3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190500" y="6680283"/>
            <a:ext cx="8686800" cy="2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2020, lecture 10-1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Relationship Id="rId4" Type="http://schemas.openxmlformats.org/officeDocument/2006/relationships/image" Target="../../theme/media/image1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../theme/media/image14.jpeg"/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0.jpeg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Relationship Id="rId4" Type="http://schemas.openxmlformats.org/officeDocument/2006/relationships/image" Target="../../theme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0.jpeg"/><Relationship Id="rId5" Type="http://schemas.openxmlformats.org/officeDocument/2006/relationships/image" Target="../../theme/media/image16.jpeg"/><Relationship Id="rId4" Type="http://schemas.openxmlformats.org/officeDocument/2006/relationships/image" Target="../../theme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Relationship Id="rId4" Type="http://schemas.openxmlformats.org/officeDocument/2006/relationships/image" Target="../../theme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0.jpeg"/><Relationship Id="rId5" Type="http://schemas.openxmlformats.org/officeDocument/2006/relationships/image" Target="../../theme/media/image16.jpeg"/><Relationship Id="rId4" Type="http://schemas.openxmlformats.org/officeDocument/2006/relationships/image" Target="../../theme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../theme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../theme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../theme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../theme/media/image1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../theme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Data Structures III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Introduction to Computer Science</a:t>
            </a:r>
          </a:p>
          <a:p>
            <a:r>
              <a:rPr lang="en-US" altLang="en-US" sz="1400" b="0" dirty="0"/>
              <a:t>Shimon Schocken</a:t>
            </a:r>
          </a:p>
          <a:p>
            <a:r>
              <a:rPr lang="en-US" altLang="en-US" sz="1400" b="0" dirty="0"/>
              <a:t>IDC Herzliya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10-1</a:t>
            </a:r>
            <a:endParaRPr lang="en-US" altLang="en-US" sz="2400" b="0" dirty="0">
              <a:latin typeface="+mj-lt"/>
              <a:cs typeface="+mj-cs"/>
            </a:endParaRPr>
          </a:p>
        </p:txBody>
      </p:sp>
      <p:pic>
        <p:nvPicPr>
          <p:cNvPr id="8197" name="Picture 6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8862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4933B6-9B55-334A-9738-60D1614358A3}"/>
              </a:ext>
            </a:extLst>
          </p:cNvPr>
          <p:cNvGrpSpPr/>
          <p:nvPr/>
        </p:nvGrpSpPr>
        <p:grpSpPr>
          <a:xfrm>
            <a:off x="247274" y="722981"/>
            <a:ext cx="3389980" cy="4713445"/>
            <a:chOff x="331701" y="772955"/>
            <a:chExt cx="3389980" cy="4713445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73" y="1038922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int value.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Node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1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Textual representation of this node.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String toString()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2A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01" y="772955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0F9268-5972-F044-8B62-8FF6FD02B8A8}"/>
              </a:ext>
            </a:extLst>
          </p:cNvPr>
          <p:cNvGrpSpPr/>
          <p:nvPr/>
        </p:nvGrpSpPr>
        <p:grpSpPr>
          <a:xfrm>
            <a:off x="2251350" y="5804397"/>
            <a:ext cx="990600" cy="314325"/>
            <a:chOff x="2133600" y="2214563"/>
            <a:chExt cx="990600" cy="314325"/>
          </a:xfrm>
        </p:grpSpPr>
        <p:sp>
          <p:nvSpPr>
            <p:cNvPr id="139" name="Text Box 115">
              <a:extLst>
                <a:ext uri="{FF2B5EF4-FFF2-40B4-BE49-F238E27FC236}">
                  <a16:creationId xmlns:a16="http://schemas.microsoft.com/office/drawing/2014/main" id="{EC4F66E6-6444-134B-9969-49A34BC0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14563"/>
              <a:ext cx="46013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0" name="Text Box 116">
              <a:extLst>
                <a:ext uri="{FF2B5EF4-FFF2-40B4-BE49-F238E27FC236}">
                  <a16:creationId xmlns:a16="http://schemas.microsoft.com/office/drawing/2014/main" id="{2CAEC11E-1A5E-9643-A58B-FDB68523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730" y="2214563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1" name="Line 117">
              <a:extLst>
                <a:ext uri="{FF2B5EF4-FFF2-40B4-BE49-F238E27FC236}">
                  <a16:creationId xmlns:a16="http://schemas.microsoft.com/office/drawing/2014/main" id="{33CF525C-B2E6-D64C-B0DE-E4CDCB5C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ACA2162-620E-CA42-AF01-7048929E28E4}"/>
              </a:ext>
            </a:extLst>
          </p:cNvPr>
          <p:cNvGrpSpPr/>
          <p:nvPr/>
        </p:nvGrpSpPr>
        <p:grpSpPr>
          <a:xfrm>
            <a:off x="688444" y="5820352"/>
            <a:ext cx="1160496" cy="314325"/>
            <a:chOff x="5028164" y="5800515"/>
            <a:chExt cx="1160496" cy="3143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0507262-A617-C94D-9097-CF1388BAEE3F}"/>
                </a:ext>
              </a:extLst>
            </p:cNvPr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148" name="Text Box 115">
                <a:extLst>
                  <a:ext uri="{FF2B5EF4-FFF2-40B4-BE49-F238E27FC236}">
                    <a16:creationId xmlns:a16="http://schemas.microsoft.com/office/drawing/2014/main" id="{B6AB5539-975B-4E41-AC8B-F140797C4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49" name="Text Box 116">
                <a:extLst>
                  <a:ext uri="{FF2B5EF4-FFF2-40B4-BE49-F238E27FC236}">
                    <a16:creationId xmlns:a16="http://schemas.microsoft.com/office/drawing/2014/main" id="{14F36830-61FE-4F4B-AF70-F7B81BBB1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50" name="Line 117">
                <a:extLst>
                  <a:ext uri="{FF2B5EF4-FFF2-40B4-BE49-F238E27FC236}">
                    <a16:creationId xmlns:a16="http://schemas.microsoft.com/office/drawing/2014/main" id="{27D3EC5F-18EA-B44A-AAB3-3627B783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4" name="Group 130">
              <a:extLst>
                <a:ext uri="{FF2B5EF4-FFF2-40B4-BE49-F238E27FC236}">
                  <a16:creationId xmlns:a16="http://schemas.microsoft.com/office/drawing/2014/main" id="{3940F8BA-13AE-9A45-AD3F-291FC6107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6260" y="5807561"/>
              <a:ext cx="152400" cy="304800"/>
              <a:chOff x="3840" y="2304"/>
              <a:chExt cx="96" cy="240"/>
            </a:xfrm>
          </p:grpSpPr>
          <p:sp>
            <p:nvSpPr>
              <p:cNvPr id="145" name="Line 131">
                <a:extLst>
                  <a:ext uri="{FF2B5EF4-FFF2-40B4-BE49-F238E27FC236}">
                    <a16:creationId xmlns:a16="http://schemas.microsoft.com/office/drawing/2014/main" id="{AD47C095-AD4C-884C-88F5-26DAE3A16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CE1CF55A-06D5-254F-868B-17FD98C2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5326D23E-8BD8-F740-9FFF-D317A6830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51" name="Group 130">
            <a:extLst>
              <a:ext uri="{FF2B5EF4-FFF2-40B4-BE49-F238E27FC236}">
                <a16:creationId xmlns:a16="http://schemas.microsoft.com/office/drawing/2014/main" id="{3761CF3D-E481-7144-97A5-EFCE894F53B5}"/>
              </a:ext>
            </a:extLst>
          </p:cNvPr>
          <p:cNvGrpSpPr>
            <a:grpSpLocks/>
          </p:cNvGrpSpPr>
          <p:nvPr/>
        </p:nvGrpSpPr>
        <p:grpSpPr bwMode="auto">
          <a:xfrm>
            <a:off x="3270520" y="5794635"/>
            <a:ext cx="152400" cy="304800"/>
            <a:chOff x="3840" y="2304"/>
            <a:chExt cx="96" cy="240"/>
          </a:xfrm>
        </p:grpSpPr>
        <p:sp>
          <p:nvSpPr>
            <p:cNvPr id="152" name="Line 131">
              <a:extLst>
                <a:ext uri="{FF2B5EF4-FFF2-40B4-BE49-F238E27FC236}">
                  <a16:creationId xmlns:a16="http://schemas.microsoft.com/office/drawing/2014/main" id="{8B2DF130-AB0B-7F48-B3F7-64EC3E54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132">
              <a:extLst>
                <a:ext uri="{FF2B5EF4-FFF2-40B4-BE49-F238E27FC236}">
                  <a16:creationId xmlns:a16="http://schemas.microsoft.com/office/drawing/2014/main" id="{9BDBFBE0-08E7-5F4C-9480-E805C4DBA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4" name="Line 133">
              <a:extLst>
                <a:ext uri="{FF2B5EF4-FFF2-40B4-BE49-F238E27FC236}">
                  <a16:creationId xmlns:a16="http://schemas.microsoft.com/office/drawing/2014/main" id="{DB8795DD-0B95-8F4A-883F-0E3A917B5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FB7B7B-AB9F-1C4B-B7FB-B7F9D3CCF50F}"/>
              </a:ext>
            </a:extLst>
          </p:cNvPr>
          <p:cNvGrpSpPr/>
          <p:nvPr/>
        </p:nvGrpSpPr>
        <p:grpSpPr>
          <a:xfrm>
            <a:off x="4419600" y="775324"/>
            <a:ext cx="3429001" cy="4711076"/>
            <a:chOff x="4419600" y="775324"/>
            <a:chExt cx="3429001" cy="4711076"/>
          </a:xfrm>
        </p:grpSpPr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60F35BEC-5C48-F941-B358-AE9FFDD9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547" y="1044498"/>
              <a:ext cx="3310054" cy="44419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object of type </a:t>
              </a:r>
              <a:r>
                <a:rPr lang="en-US" sz="1100" b="0" dirty="0">
                  <a:solidFill>
                    <a:srgbClr val="3F5FB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Node&lt;T&gt; {</a:t>
              </a:r>
            </a:p>
            <a:p>
              <a:endParaRPr lang="en-IL" sz="1100" b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F265D0E1-B8C6-0D45-AEAF-DAA43F5C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775324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Generic version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70915A-4A93-074A-A20C-BCF4708CD619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3371A85-737F-F947-A029-DE1D23683C24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51" name="Text Box 115">
                <a:extLst>
                  <a:ext uri="{FF2B5EF4-FFF2-40B4-BE49-F238E27FC236}">
                    <a16:creationId xmlns:a16="http://schemas.microsoft.com/office/drawing/2014/main" id="{A9846F4F-39C7-A941-9900-D9D61A729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52" name="Text Box 116">
                <a:extLst>
                  <a:ext uri="{FF2B5EF4-FFF2-40B4-BE49-F238E27FC236}">
                    <a16:creationId xmlns:a16="http://schemas.microsoft.com/office/drawing/2014/main" id="{52D24755-D963-8841-A8BF-BA7A55DDC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3" name="Line 117">
                <a:extLst>
                  <a:ext uri="{FF2B5EF4-FFF2-40B4-BE49-F238E27FC236}">
                    <a16:creationId xmlns:a16="http://schemas.microsoft.com/office/drawing/2014/main" id="{539F4120-085E-C445-A103-839BCBAF9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4" name="Line 117">
                <a:extLst>
                  <a:ext uri="{FF2B5EF4-FFF2-40B4-BE49-F238E27FC236}">
                    <a16:creationId xmlns:a16="http://schemas.microsoft.com/office/drawing/2014/main" id="{6575F1E0-BC73-3F44-8332-747A55569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EAB923-D34A-6B44-A2B1-36B35DD1E421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47" name="Group 130">
                <a:extLst>
                  <a:ext uri="{FF2B5EF4-FFF2-40B4-BE49-F238E27FC236}">
                    <a16:creationId xmlns:a16="http://schemas.microsoft.com/office/drawing/2014/main" id="{9A5E7662-0DA9-084B-8A51-6BA7E5FD7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48" name="Line 131">
                  <a:extLst>
                    <a:ext uri="{FF2B5EF4-FFF2-40B4-BE49-F238E27FC236}">
                      <a16:creationId xmlns:a16="http://schemas.microsoft.com/office/drawing/2014/main" id="{6FA47996-7E66-0A45-9BF3-6A5C86C82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" name="Line 132">
                  <a:extLst>
                    <a:ext uri="{FF2B5EF4-FFF2-40B4-BE49-F238E27FC236}">
                      <a16:creationId xmlns:a16="http://schemas.microsoft.com/office/drawing/2014/main" id="{09B5222A-6DCD-D34F-83DE-270D580A0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0" name="Line 133">
                  <a:extLst>
                    <a:ext uri="{FF2B5EF4-FFF2-40B4-BE49-F238E27FC236}">
                      <a16:creationId xmlns:a16="http://schemas.microsoft.com/office/drawing/2014/main" id="{98F5D38A-438C-7A44-864F-191DFF595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D9BC7F8-E6AD-5A42-B7EE-C2EE0524377A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0" name="Text Box 115">
                <a:extLst>
                  <a:ext uri="{FF2B5EF4-FFF2-40B4-BE49-F238E27FC236}">
                    <a16:creationId xmlns:a16="http://schemas.microsoft.com/office/drawing/2014/main" id="{81E7367E-7313-A24E-9A0F-F3D37456A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1" name="Text Box 116">
                <a:extLst>
                  <a:ext uri="{FF2B5EF4-FFF2-40B4-BE49-F238E27FC236}">
                    <a16:creationId xmlns:a16="http://schemas.microsoft.com/office/drawing/2014/main" id="{D30B3028-30D5-AB41-94B7-20CED9745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2" name="Line 117">
                <a:extLst>
                  <a:ext uri="{FF2B5EF4-FFF2-40B4-BE49-F238E27FC236}">
                    <a16:creationId xmlns:a16="http://schemas.microsoft.com/office/drawing/2014/main" id="{A4719CB2-D7EF-EB40-8456-D097B803D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3" name="Line 117">
                <a:extLst>
                  <a:ext uri="{FF2B5EF4-FFF2-40B4-BE49-F238E27FC236}">
                    <a16:creationId xmlns:a16="http://schemas.microsoft.com/office/drawing/2014/main" id="{22CBC5CD-7BD5-E54B-9B54-FB650E1A4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4C3263A-0003-E14A-BB55-00428047AD80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5" name="Group 130">
                <a:extLst>
                  <a:ext uri="{FF2B5EF4-FFF2-40B4-BE49-F238E27FC236}">
                    <a16:creationId xmlns:a16="http://schemas.microsoft.com/office/drawing/2014/main" id="{A56B4DB5-0C39-4B43-9E1C-93E317FD7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76" name="Line 131">
                  <a:extLst>
                    <a:ext uri="{FF2B5EF4-FFF2-40B4-BE49-F238E27FC236}">
                      <a16:creationId xmlns:a16="http://schemas.microsoft.com/office/drawing/2014/main" id="{D359D453-C9BE-C142-B408-245FBC5EF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7" name="Line 132">
                  <a:extLst>
                    <a:ext uri="{FF2B5EF4-FFF2-40B4-BE49-F238E27FC236}">
                      <a16:creationId xmlns:a16="http://schemas.microsoft.com/office/drawing/2014/main" id="{5FD6C879-BEEA-4E49-8381-A86F3AA04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8" name="Line 133">
                  <a:extLst>
                    <a:ext uri="{FF2B5EF4-FFF2-40B4-BE49-F238E27FC236}">
                      <a16:creationId xmlns:a16="http://schemas.microsoft.com/office/drawing/2014/main" id="{47434841-DC34-C942-BCED-F440EBDF7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D187D966-0FE3-324D-969A-E1A0A2FC9BBE}"/>
              </a:ext>
            </a:extLst>
          </p:cNvPr>
          <p:cNvSpPr/>
          <p:nvPr/>
        </p:nvSpPr>
        <p:spPr>
          <a:xfrm>
            <a:off x="6978746" y="1577182"/>
            <a:ext cx="2012850" cy="533400"/>
          </a:xfrm>
          <a:prstGeom prst="wedgeRoundRectCallout">
            <a:avLst>
              <a:gd name="adj1" fmla="val -69874"/>
              <a:gd name="adj2" fmla="val -31658"/>
              <a:gd name="adj3" fmla="val 16667"/>
            </a:avLst>
          </a:prstGeom>
          <a:solidFill>
            <a:srgbClr val="FFE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placeholder that stands for any desired object type</a:t>
            </a:r>
            <a:endParaRPr lang="en-US" sz="1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50F3A41-E30C-6A42-9E0F-F7CB807EEC42}"/>
              </a:ext>
            </a:extLst>
          </p:cNvPr>
          <p:cNvSpPr/>
          <p:nvPr/>
        </p:nvSpPr>
        <p:spPr bwMode="auto">
          <a:xfrm>
            <a:off x="2438400" y="513315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4770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4933B6-9B55-334A-9738-60D1614358A3}"/>
              </a:ext>
            </a:extLst>
          </p:cNvPr>
          <p:cNvGrpSpPr/>
          <p:nvPr/>
        </p:nvGrpSpPr>
        <p:grpSpPr>
          <a:xfrm>
            <a:off x="247274" y="722981"/>
            <a:ext cx="3389980" cy="4713445"/>
            <a:chOff x="331701" y="772955"/>
            <a:chExt cx="3389980" cy="4713445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73" y="1038922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int value.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Node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1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Textual representation of this node.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String toString()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2A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01" y="772955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0F9268-5972-F044-8B62-8FF6FD02B8A8}"/>
              </a:ext>
            </a:extLst>
          </p:cNvPr>
          <p:cNvGrpSpPr/>
          <p:nvPr/>
        </p:nvGrpSpPr>
        <p:grpSpPr>
          <a:xfrm>
            <a:off x="2251350" y="5804397"/>
            <a:ext cx="990600" cy="314325"/>
            <a:chOff x="2133600" y="2214563"/>
            <a:chExt cx="990600" cy="314325"/>
          </a:xfrm>
        </p:grpSpPr>
        <p:sp>
          <p:nvSpPr>
            <p:cNvPr id="139" name="Text Box 115">
              <a:extLst>
                <a:ext uri="{FF2B5EF4-FFF2-40B4-BE49-F238E27FC236}">
                  <a16:creationId xmlns:a16="http://schemas.microsoft.com/office/drawing/2014/main" id="{EC4F66E6-6444-134B-9969-49A34BC0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14563"/>
              <a:ext cx="46013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0" name="Text Box 116">
              <a:extLst>
                <a:ext uri="{FF2B5EF4-FFF2-40B4-BE49-F238E27FC236}">
                  <a16:creationId xmlns:a16="http://schemas.microsoft.com/office/drawing/2014/main" id="{2CAEC11E-1A5E-9643-A58B-FDB68523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730" y="2214563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1" name="Line 117">
              <a:extLst>
                <a:ext uri="{FF2B5EF4-FFF2-40B4-BE49-F238E27FC236}">
                  <a16:creationId xmlns:a16="http://schemas.microsoft.com/office/drawing/2014/main" id="{33CF525C-B2E6-D64C-B0DE-E4CDCB5C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ACA2162-620E-CA42-AF01-7048929E28E4}"/>
              </a:ext>
            </a:extLst>
          </p:cNvPr>
          <p:cNvGrpSpPr/>
          <p:nvPr/>
        </p:nvGrpSpPr>
        <p:grpSpPr>
          <a:xfrm>
            <a:off x="688444" y="5820352"/>
            <a:ext cx="1160496" cy="314325"/>
            <a:chOff x="5028164" y="5800515"/>
            <a:chExt cx="1160496" cy="3143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0507262-A617-C94D-9097-CF1388BAEE3F}"/>
                </a:ext>
              </a:extLst>
            </p:cNvPr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148" name="Text Box 115">
                <a:extLst>
                  <a:ext uri="{FF2B5EF4-FFF2-40B4-BE49-F238E27FC236}">
                    <a16:creationId xmlns:a16="http://schemas.microsoft.com/office/drawing/2014/main" id="{B6AB5539-975B-4E41-AC8B-F140797C4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49" name="Text Box 116">
                <a:extLst>
                  <a:ext uri="{FF2B5EF4-FFF2-40B4-BE49-F238E27FC236}">
                    <a16:creationId xmlns:a16="http://schemas.microsoft.com/office/drawing/2014/main" id="{14F36830-61FE-4F4B-AF70-F7B81BBB1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50" name="Line 117">
                <a:extLst>
                  <a:ext uri="{FF2B5EF4-FFF2-40B4-BE49-F238E27FC236}">
                    <a16:creationId xmlns:a16="http://schemas.microsoft.com/office/drawing/2014/main" id="{27D3EC5F-18EA-B44A-AAB3-3627B783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4" name="Group 130">
              <a:extLst>
                <a:ext uri="{FF2B5EF4-FFF2-40B4-BE49-F238E27FC236}">
                  <a16:creationId xmlns:a16="http://schemas.microsoft.com/office/drawing/2014/main" id="{3940F8BA-13AE-9A45-AD3F-291FC6107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6260" y="5807561"/>
              <a:ext cx="152400" cy="304800"/>
              <a:chOff x="3840" y="2304"/>
              <a:chExt cx="96" cy="240"/>
            </a:xfrm>
          </p:grpSpPr>
          <p:sp>
            <p:nvSpPr>
              <p:cNvPr id="145" name="Line 131">
                <a:extLst>
                  <a:ext uri="{FF2B5EF4-FFF2-40B4-BE49-F238E27FC236}">
                    <a16:creationId xmlns:a16="http://schemas.microsoft.com/office/drawing/2014/main" id="{AD47C095-AD4C-884C-88F5-26DAE3A16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CE1CF55A-06D5-254F-868B-17FD98C2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5326D23E-8BD8-F740-9FFF-D317A6830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51" name="Group 130">
            <a:extLst>
              <a:ext uri="{FF2B5EF4-FFF2-40B4-BE49-F238E27FC236}">
                <a16:creationId xmlns:a16="http://schemas.microsoft.com/office/drawing/2014/main" id="{3761CF3D-E481-7144-97A5-EFCE894F53B5}"/>
              </a:ext>
            </a:extLst>
          </p:cNvPr>
          <p:cNvGrpSpPr>
            <a:grpSpLocks/>
          </p:cNvGrpSpPr>
          <p:nvPr/>
        </p:nvGrpSpPr>
        <p:grpSpPr bwMode="auto">
          <a:xfrm>
            <a:off x="3270520" y="5794635"/>
            <a:ext cx="152400" cy="304800"/>
            <a:chOff x="3840" y="2304"/>
            <a:chExt cx="96" cy="240"/>
          </a:xfrm>
        </p:grpSpPr>
        <p:sp>
          <p:nvSpPr>
            <p:cNvPr id="152" name="Line 131">
              <a:extLst>
                <a:ext uri="{FF2B5EF4-FFF2-40B4-BE49-F238E27FC236}">
                  <a16:creationId xmlns:a16="http://schemas.microsoft.com/office/drawing/2014/main" id="{8B2DF130-AB0B-7F48-B3F7-64EC3E54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132">
              <a:extLst>
                <a:ext uri="{FF2B5EF4-FFF2-40B4-BE49-F238E27FC236}">
                  <a16:creationId xmlns:a16="http://schemas.microsoft.com/office/drawing/2014/main" id="{9BDBFBE0-08E7-5F4C-9480-E805C4DBA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4" name="Line 133">
              <a:extLst>
                <a:ext uri="{FF2B5EF4-FFF2-40B4-BE49-F238E27FC236}">
                  <a16:creationId xmlns:a16="http://schemas.microsoft.com/office/drawing/2014/main" id="{DB8795DD-0B95-8F4A-883F-0E3A917B5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60F35BEC-5C48-F941-B358-AE9FFDD9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47" y="1044498"/>
            <a:ext cx="3310054" cy="444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that holds an object of type </a:t>
            </a:r>
            <a:r>
              <a:rPr lang="en-US" sz="11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Node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pointer to the next node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Node(T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null pointer */</a:t>
            </a:r>
            <a:endParaRPr lang="en-US" sz="1100" b="0" dirty="0">
              <a:solidFill>
                <a:srgbClr val="3F5F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Node(T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  <a:endParaRPr lang="en-US" sz="1100" b="0" dirty="0">
              <a:solidFill>
                <a:srgbClr val="3F5F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toString()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265D0E1-B8C6-0D45-AEAF-DAA43F5C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75324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Node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Generic version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F18223CB-96F9-B644-9EC9-5FDB878BD891}"/>
              </a:ext>
            </a:extLst>
          </p:cNvPr>
          <p:cNvSpPr/>
          <p:nvPr/>
        </p:nvSpPr>
        <p:spPr>
          <a:xfrm>
            <a:off x="6978746" y="1577182"/>
            <a:ext cx="2012850" cy="533400"/>
          </a:xfrm>
          <a:prstGeom prst="wedgeRoundRectCallout">
            <a:avLst>
              <a:gd name="adj1" fmla="val -69874"/>
              <a:gd name="adj2" fmla="val -31658"/>
              <a:gd name="adj3" fmla="val 16667"/>
            </a:avLst>
          </a:prstGeom>
          <a:solidFill>
            <a:srgbClr val="FFE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placeholder that stands for any desired object type</a:t>
            </a:r>
            <a:endParaRPr lang="en-US" sz="1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FCA42A-CB80-E642-ABA8-D801D8E90D72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CB8EA8-2FBB-4141-A789-73C60459B63A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81" name="Text Box 115">
                <a:extLst>
                  <a:ext uri="{FF2B5EF4-FFF2-40B4-BE49-F238E27FC236}">
                    <a16:creationId xmlns:a16="http://schemas.microsoft.com/office/drawing/2014/main" id="{8FAA9AF0-23AA-E844-9335-5BA1E1CF4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82" name="Text Box 116">
                <a:extLst>
                  <a:ext uri="{FF2B5EF4-FFF2-40B4-BE49-F238E27FC236}">
                    <a16:creationId xmlns:a16="http://schemas.microsoft.com/office/drawing/2014/main" id="{24769C89-1BFA-FC48-8E5E-BD2E4116F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3" name="Line 117">
                <a:extLst>
                  <a:ext uri="{FF2B5EF4-FFF2-40B4-BE49-F238E27FC236}">
                    <a16:creationId xmlns:a16="http://schemas.microsoft.com/office/drawing/2014/main" id="{00523895-F257-BF43-851A-96780A6E3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" name="Line 117">
                <a:extLst>
                  <a:ext uri="{FF2B5EF4-FFF2-40B4-BE49-F238E27FC236}">
                    <a16:creationId xmlns:a16="http://schemas.microsoft.com/office/drawing/2014/main" id="{28D79FB8-7C1B-414B-8535-1D62E1A6B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F81EDB8-9E30-AD42-9C10-E541AE458049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86" name="Group 130">
                <a:extLst>
                  <a:ext uri="{FF2B5EF4-FFF2-40B4-BE49-F238E27FC236}">
                    <a16:creationId xmlns:a16="http://schemas.microsoft.com/office/drawing/2014/main" id="{3FC68F98-8C93-8E4B-B1CB-E1182141B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87" name="Line 131">
                  <a:extLst>
                    <a:ext uri="{FF2B5EF4-FFF2-40B4-BE49-F238E27FC236}">
                      <a16:creationId xmlns:a16="http://schemas.microsoft.com/office/drawing/2014/main" id="{C5202E56-0145-764E-98AE-04C6D873D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" name="Line 132">
                  <a:extLst>
                    <a:ext uri="{FF2B5EF4-FFF2-40B4-BE49-F238E27FC236}">
                      <a16:creationId xmlns:a16="http://schemas.microsoft.com/office/drawing/2014/main" id="{916D017B-F6A0-C949-A7CA-B9C606B964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" name="Line 133">
                  <a:extLst>
                    <a:ext uri="{FF2B5EF4-FFF2-40B4-BE49-F238E27FC236}">
                      <a16:creationId xmlns:a16="http://schemas.microsoft.com/office/drawing/2014/main" id="{C57256B8-A3A7-AB44-8319-20F8BA1C2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4ED14B-A0FD-A141-A8C7-8AF076BE6105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2" name="Text Box 115">
                <a:extLst>
                  <a:ext uri="{FF2B5EF4-FFF2-40B4-BE49-F238E27FC236}">
                    <a16:creationId xmlns:a16="http://schemas.microsoft.com/office/drawing/2014/main" id="{C895CBEB-7005-1C41-9A2B-D17A78092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3" name="Text Box 116">
                <a:extLst>
                  <a:ext uri="{FF2B5EF4-FFF2-40B4-BE49-F238E27FC236}">
                    <a16:creationId xmlns:a16="http://schemas.microsoft.com/office/drawing/2014/main" id="{601F901A-73DF-1B4A-923D-98C461226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4" name="Line 117">
                <a:extLst>
                  <a:ext uri="{FF2B5EF4-FFF2-40B4-BE49-F238E27FC236}">
                    <a16:creationId xmlns:a16="http://schemas.microsoft.com/office/drawing/2014/main" id="{F45C85F4-16F6-B141-A3FD-AF651E15C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5" name="Line 117">
                <a:extLst>
                  <a:ext uri="{FF2B5EF4-FFF2-40B4-BE49-F238E27FC236}">
                    <a16:creationId xmlns:a16="http://schemas.microsoft.com/office/drawing/2014/main" id="{B9766ABA-955D-4243-B8FD-45B04E868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8DF17B4-A53C-F24A-BF71-77BA4F1F6D56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7" name="Group 130">
                <a:extLst>
                  <a:ext uri="{FF2B5EF4-FFF2-40B4-BE49-F238E27FC236}">
                    <a16:creationId xmlns:a16="http://schemas.microsoft.com/office/drawing/2014/main" id="{85B0A7F5-1BA1-B445-AFFE-1D081F2A45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78" name="Line 131">
                  <a:extLst>
                    <a:ext uri="{FF2B5EF4-FFF2-40B4-BE49-F238E27FC236}">
                      <a16:creationId xmlns:a16="http://schemas.microsoft.com/office/drawing/2014/main" id="{6665E300-6364-B542-A560-5AFDAA6A3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Line 132">
                  <a:extLst>
                    <a:ext uri="{FF2B5EF4-FFF2-40B4-BE49-F238E27FC236}">
                      <a16:creationId xmlns:a16="http://schemas.microsoft.com/office/drawing/2014/main" id="{0CC2FF19-3D40-B146-80EB-7BEBD8925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0" name="Line 133">
                  <a:extLst>
                    <a:ext uri="{FF2B5EF4-FFF2-40B4-BE49-F238E27FC236}">
                      <a16:creationId xmlns:a16="http://schemas.microsoft.com/office/drawing/2014/main" id="{03F5C550-112C-BE4E-A348-5EB83F424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4992918-BE06-F94E-84F7-D7EDA5FFA690}"/>
              </a:ext>
            </a:extLst>
          </p:cNvPr>
          <p:cNvSpPr/>
          <p:nvPr/>
        </p:nvSpPr>
        <p:spPr bwMode="auto">
          <a:xfrm>
            <a:off x="2438400" y="513315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41234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4933B6-9B55-334A-9738-60D1614358A3}"/>
              </a:ext>
            </a:extLst>
          </p:cNvPr>
          <p:cNvGrpSpPr/>
          <p:nvPr/>
        </p:nvGrpSpPr>
        <p:grpSpPr>
          <a:xfrm>
            <a:off x="247274" y="722981"/>
            <a:ext cx="3389980" cy="4713445"/>
            <a:chOff x="331701" y="772955"/>
            <a:chExt cx="3389980" cy="4713445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73" y="1038922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</a:t>
              </a:r>
              <a:r>
                <a:rPr lang="en-US" sz="1200" b="0" dirty="0">
                  <a:solidFill>
                    <a:srgbClr val="114FF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 value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value;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Node next;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public Node(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value, Node next) {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this.value = value;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this.next = next;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public Node(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value) {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this(value, null);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/** Textual representation of this node.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public String toString() {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return "" + value;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01" y="772955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0F9268-5972-F044-8B62-8FF6FD02B8A8}"/>
              </a:ext>
            </a:extLst>
          </p:cNvPr>
          <p:cNvGrpSpPr/>
          <p:nvPr/>
        </p:nvGrpSpPr>
        <p:grpSpPr>
          <a:xfrm>
            <a:off x="2251350" y="5804397"/>
            <a:ext cx="990600" cy="314325"/>
            <a:chOff x="2133600" y="2214563"/>
            <a:chExt cx="990600" cy="314325"/>
          </a:xfrm>
        </p:grpSpPr>
        <p:sp>
          <p:nvSpPr>
            <p:cNvPr id="139" name="Text Box 115">
              <a:extLst>
                <a:ext uri="{FF2B5EF4-FFF2-40B4-BE49-F238E27FC236}">
                  <a16:creationId xmlns:a16="http://schemas.microsoft.com/office/drawing/2014/main" id="{EC4F66E6-6444-134B-9969-49A34BC0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14563"/>
              <a:ext cx="46013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0" name="Text Box 116">
              <a:extLst>
                <a:ext uri="{FF2B5EF4-FFF2-40B4-BE49-F238E27FC236}">
                  <a16:creationId xmlns:a16="http://schemas.microsoft.com/office/drawing/2014/main" id="{2CAEC11E-1A5E-9643-A58B-FDB68523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730" y="2214563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1" name="Line 117">
              <a:extLst>
                <a:ext uri="{FF2B5EF4-FFF2-40B4-BE49-F238E27FC236}">
                  <a16:creationId xmlns:a16="http://schemas.microsoft.com/office/drawing/2014/main" id="{33CF525C-B2E6-D64C-B0DE-E4CDCB5C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ACA2162-620E-CA42-AF01-7048929E28E4}"/>
              </a:ext>
            </a:extLst>
          </p:cNvPr>
          <p:cNvGrpSpPr/>
          <p:nvPr/>
        </p:nvGrpSpPr>
        <p:grpSpPr>
          <a:xfrm>
            <a:off x="688444" y="5820352"/>
            <a:ext cx="1160496" cy="314325"/>
            <a:chOff x="5028164" y="5800515"/>
            <a:chExt cx="1160496" cy="3143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0507262-A617-C94D-9097-CF1388BAEE3F}"/>
                </a:ext>
              </a:extLst>
            </p:cNvPr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148" name="Text Box 115">
                <a:extLst>
                  <a:ext uri="{FF2B5EF4-FFF2-40B4-BE49-F238E27FC236}">
                    <a16:creationId xmlns:a16="http://schemas.microsoft.com/office/drawing/2014/main" id="{B6AB5539-975B-4E41-AC8B-F140797C4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49" name="Text Box 116">
                <a:extLst>
                  <a:ext uri="{FF2B5EF4-FFF2-40B4-BE49-F238E27FC236}">
                    <a16:creationId xmlns:a16="http://schemas.microsoft.com/office/drawing/2014/main" id="{14F36830-61FE-4F4B-AF70-F7B81BBB1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50" name="Line 117">
                <a:extLst>
                  <a:ext uri="{FF2B5EF4-FFF2-40B4-BE49-F238E27FC236}">
                    <a16:creationId xmlns:a16="http://schemas.microsoft.com/office/drawing/2014/main" id="{27D3EC5F-18EA-B44A-AAB3-3627B783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4" name="Group 130">
              <a:extLst>
                <a:ext uri="{FF2B5EF4-FFF2-40B4-BE49-F238E27FC236}">
                  <a16:creationId xmlns:a16="http://schemas.microsoft.com/office/drawing/2014/main" id="{3940F8BA-13AE-9A45-AD3F-291FC6107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6260" y="5807561"/>
              <a:ext cx="152400" cy="304800"/>
              <a:chOff x="3840" y="2304"/>
              <a:chExt cx="96" cy="240"/>
            </a:xfrm>
          </p:grpSpPr>
          <p:sp>
            <p:nvSpPr>
              <p:cNvPr id="145" name="Line 131">
                <a:extLst>
                  <a:ext uri="{FF2B5EF4-FFF2-40B4-BE49-F238E27FC236}">
                    <a16:creationId xmlns:a16="http://schemas.microsoft.com/office/drawing/2014/main" id="{AD47C095-AD4C-884C-88F5-26DAE3A16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CE1CF55A-06D5-254F-868B-17FD98C2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5326D23E-8BD8-F740-9FFF-D317A6830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51" name="Group 130">
            <a:extLst>
              <a:ext uri="{FF2B5EF4-FFF2-40B4-BE49-F238E27FC236}">
                <a16:creationId xmlns:a16="http://schemas.microsoft.com/office/drawing/2014/main" id="{3761CF3D-E481-7144-97A5-EFCE894F53B5}"/>
              </a:ext>
            </a:extLst>
          </p:cNvPr>
          <p:cNvGrpSpPr>
            <a:grpSpLocks/>
          </p:cNvGrpSpPr>
          <p:nvPr/>
        </p:nvGrpSpPr>
        <p:grpSpPr bwMode="auto">
          <a:xfrm>
            <a:off x="3270520" y="5794635"/>
            <a:ext cx="152400" cy="304800"/>
            <a:chOff x="3840" y="2304"/>
            <a:chExt cx="96" cy="240"/>
          </a:xfrm>
        </p:grpSpPr>
        <p:sp>
          <p:nvSpPr>
            <p:cNvPr id="152" name="Line 131">
              <a:extLst>
                <a:ext uri="{FF2B5EF4-FFF2-40B4-BE49-F238E27FC236}">
                  <a16:creationId xmlns:a16="http://schemas.microsoft.com/office/drawing/2014/main" id="{8B2DF130-AB0B-7F48-B3F7-64EC3E54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132">
              <a:extLst>
                <a:ext uri="{FF2B5EF4-FFF2-40B4-BE49-F238E27FC236}">
                  <a16:creationId xmlns:a16="http://schemas.microsoft.com/office/drawing/2014/main" id="{9BDBFBE0-08E7-5F4C-9480-E805C4DBA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4" name="Line 133">
              <a:extLst>
                <a:ext uri="{FF2B5EF4-FFF2-40B4-BE49-F238E27FC236}">
                  <a16:creationId xmlns:a16="http://schemas.microsoft.com/office/drawing/2014/main" id="{DB8795DD-0B95-8F4A-883F-0E3A917B5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60F35BEC-5C48-F941-B358-AE9FFDD9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47" y="1044498"/>
            <a:ext cx="3310054" cy="444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that holds an </a:t>
            </a:r>
            <a:r>
              <a:rPr lang="en-US" sz="1200" b="0" dirty="0">
                <a:solidFill>
                  <a:srgbClr val="114F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of type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value;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data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Node next;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pointer to the next node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public Node(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value, Node next)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this.value = value;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this.next = next;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null pointer */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public Node(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this(value, null);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return "" + value;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265D0E1-B8C6-0D45-AEAF-DAA43F5C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75324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Node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Generic version</a:t>
            </a:r>
          </a:p>
        </p:txBody>
      </p:sp>
      <p:sp>
        <p:nvSpPr>
          <p:cNvPr id="69" name="Left-Right Arrow 68">
            <a:extLst>
              <a:ext uri="{FF2B5EF4-FFF2-40B4-BE49-F238E27FC236}">
                <a16:creationId xmlns:a16="http://schemas.microsoft.com/office/drawing/2014/main" id="{5A47BA40-09C1-CF49-883F-08E1EDB6AF01}"/>
              </a:ext>
            </a:extLst>
          </p:cNvPr>
          <p:cNvSpPr/>
          <p:nvPr/>
        </p:nvSpPr>
        <p:spPr bwMode="auto">
          <a:xfrm>
            <a:off x="3130232" y="2990063"/>
            <a:ext cx="1765910" cy="877873"/>
          </a:xfrm>
          <a:prstGeom prst="leftRightArrow">
            <a:avLst>
              <a:gd name="adj1" fmla="val 58362"/>
              <a:gd name="adj2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I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ighlighting the differences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220B8DB8-DCB1-624E-AA80-248DFCA0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81" y="1320351"/>
            <a:ext cx="1836819" cy="966268"/>
          </a:xfrm>
          <a:prstGeom prst="wedgeRoundRectCallout">
            <a:avLst>
              <a:gd name="adj1" fmla="val 74326"/>
              <a:gd name="adj2" fmla="val 13712"/>
              <a:gd name="adj3" fmla="val 16667"/>
            </a:avLst>
          </a:prstGeom>
          <a:solidFill>
            <a:srgbClr val="FFF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ctr" anchorCtr="0"/>
          <a:lstStyle/>
          <a:p>
            <a:pPr>
              <a:lnSpc>
                <a:spcPts val="1480"/>
              </a:lnSpc>
              <a:spcBef>
                <a:spcPts val="600"/>
              </a:spcBef>
              <a:defRPr/>
            </a:pP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letter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b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 placeholder.</a:t>
            </a:r>
            <a:endParaRPr lang="en-US" sz="1400" b="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80"/>
              </a:lnSpc>
              <a:spcBef>
                <a:spcPts val="600"/>
              </a:spcBef>
              <a:defRPr/>
            </a:pP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placeholders:</a:t>
            </a:r>
            <a:r>
              <a:rPr lang="en-US" sz="14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b="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868011-EFD3-4741-B0AC-84C2439FF370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20F5CF3-DA26-3748-B184-FFDCF2FB96C0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83" name="Text Box 115">
                <a:extLst>
                  <a:ext uri="{FF2B5EF4-FFF2-40B4-BE49-F238E27FC236}">
                    <a16:creationId xmlns:a16="http://schemas.microsoft.com/office/drawing/2014/main" id="{1CFF9C9E-45B4-F040-B9E7-5C9C4D29A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84" name="Text Box 116">
                <a:extLst>
                  <a:ext uri="{FF2B5EF4-FFF2-40B4-BE49-F238E27FC236}">
                    <a16:creationId xmlns:a16="http://schemas.microsoft.com/office/drawing/2014/main" id="{D5340CDE-39DC-D64C-8684-335A7AA1EE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5" name="Line 117">
                <a:extLst>
                  <a:ext uri="{FF2B5EF4-FFF2-40B4-BE49-F238E27FC236}">
                    <a16:creationId xmlns:a16="http://schemas.microsoft.com/office/drawing/2014/main" id="{D068C619-B074-FC44-BF17-CE796E2C1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" name="Line 117">
                <a:extLst>
                  <a:ext uri="{FF2B5EF4-FFF2-40B4-BE49-F238E27FC236}">
                    <a16:creationId xmlns:a16="http://schemas.microsoft.com/office/drawing/2014/main" id="{B05E412C-D533-BB47-9BD8-94C056346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96072A1-5AAA-CD48-B8DC-87784A2E5396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88" name="Group 130">
                <a:extLst>
                  <a:ext uri="{FF2B5EF4-FFF2-40B4-BE49-F238E27FC236}">
                    <a16:creationId xmlns:a16="http://schemas.microsoft.com/office/drawing/2014/main" id="{26BC439B-697F-4C46-82D0-28B2CD8E3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89" name="Line 131">
                  <a:extLst>
                    <a:ext uri="{FF2B5EF4-FFF2-40B4-BE49-F238E27FC236}">
                      <a16:creationId xmlns:a16="http://schemas.microsoft.com/office/drawing/2014/main" id="{158A36F6-42BD-4F44-950F-FBDB70821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" name="Line 132">
                  <a:extLst>
                    <a:ext uri="{FF2B5EF4-FFF2-40B4-BE49-F238E27FC236}">
                      <a16:creationId xmlns:a16="http://schemas.microsoft.com/office/drawing/2014/main" id="{C42B5E02-CFC4-3C4C-B867-CBC7598F6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" name="Line 133">
                  <a:extLst>
                    <a:ext uri="{FF2B5EF4-FFF2-40B4-BE49-F238E27FC236}">
                      <a16:creationId xmlns:a16="http://schemas.microsoft.com/office/drawing/2014/main" id="{00C2F032-90AB-D841-926C-112FC1A09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D037DD-DEC0-F344-A1F1-C579633FAC35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4" name="Text Box 115">
                <a:extLst>
                  <a:ext uri="{FF2B5EF4-FFF2-40B4-BE49-F238E27FC236}">
                    <a16:creationId xmlns:a16="http://schemas.microsoft.com/office/drawing/2014/main" id="{E2B7A233-8B48-7343-B2EE-D9D2FE130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5" name="Text Box 116">
                <a:extLst>
                  <a:ext uri="{FF2B5EF4-FFF2-40B4-BE49-F238E27FC236}">
                    <a16:creationId xmlns:a16="http://schemas.microsoft.com/office/drawing/2014/main" id="{775AFBA9-BE3D-1841-BF09-28C206419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6" name="Line 117">
                <a:extLst>
                  <a:ext uri="{FF2B5EF4-FFF2-40B4-BE49-F238E27FC236}">
                    <a16:creationId xmlns:a16="http://schemas.microsoft.com/office/drawing/2014/main" id="{905FF7F2-B8C7-4E40-B603-2F4071D97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17">
                <a:extLst>
                  <a:ext uri="{FF2B5EF4-FFF2-40B4-BE49-F238E27FC236}">
                    <a16:creationId xmlns:a16="http://schemas.microsoft.com/office/drawing/2014/main" id="{AE650937-1ADC-F448-8B08-F7F39E1DB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7B1E0C8-84E9-C440-AB97-B9668E819701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9" name="Group 130">
                <a:extLst>
                  <a:ext uri="{FF2B5EF4-FFF2-40B4-BE49-F238E27FC236}">
                    <a16:creationId xmlns:a16="http://schemas.microsoft.com/office/drawing/2014/main" id="{72C085B4-DFE3-424B-94F5-685B6C924E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80" name="Line 131">
                  <a:extLst>
                    <a:ext uri="{FF2B5EF4-FFF2-40B4-BE49-F238E27FC236}">
                      <a16:creationId xmlns:a16="http://schemas.microsoft.com/office/drawing/2014/main" id="{02FA964B-7848-3943-83C9-E8CD1BA1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1" name="Line 132">
                  <a:extLst>
                    <a:ext uri="{FF2B5EF4-FFF2-40B4-BE49-F238E27FC236}">
                      <a16:creationId xmlns:a16="http://schemas.microsoft.com/office/drawing/2014/main" id="{04A620F8-166A-6B44-BAF2-530E04866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2" name="Line 133">
                  <a:extLst>
                    <a:ext uri="{FF2B5EF4-FFF2-40B4-BE49-F238E27FC236}">
                      <a16:creationId xmlns:a16="http://schemas.microsoft.com/office/drawing/2014/main" id="{AB4EA75C-4356-424C-AD86-43C5B10DC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677B1010-5C7A-4043-BF1E-B48124E4BF84}"/>
              </a:ext>
            </a:extLst>
          </p:cNvPr>
          <p:cNvSpPr/>
          <p:nvPr/>
        </p:nvSpPr>
        <p:spPr>
          <a:xfrm>
            <a:off x="6978746" y="1577182"/>
            <a:ext cx="2012850" cy="533400"/>
          </a:xfrm>
          <a:prstGeom prst="wedgeRoundRectCallout">
            <a:avLst>
              <a:gd name="adj1" fmla="val -69874"/>
              <a:gd name="adj2" fmla="val -31658"/>
              <a:gd name="adj3" fmla="val 16667"/>
            </a:avLst>
          </a:prstGeom>
          <a:solidFill>
            <a:srgbClr val="FFE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placeholder that stands for any desired object type</a:t>
            </a:r>
            <a:endParaRPr lang="en-US" sz="1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F89AB60-D9C6-7342-8FC9-8EBAC0A84B34}"/>
              </a:ext>
            </a:extLst>
          </p:cNvPr>
          <p:cNvSpPr/>
          <p:nvPr/>
        </p:nvSpPr>
        <p:spPr bwMode="auto">
          <a:xfrm>
            <a:off x="2438400" y="513315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6922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E7E4EC-CCF3-C94B-B2EF-CA37DAFE736A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78" name="Text Box 115">
              <a:extLst>
                <a:ext uri="{FF2B5EF4-FFF2-40B4-BE49-F238E27FC236}">
                  <a16:creationId xmlns:a16="http://schemas.microsoft.com/office/drawing/2014/main" id="{FD14070E-FEE3-5D49-916F-9AA98B087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79" name="Text Box 116">
              <a:extLst>
                <a:ext uri="{FF2B5EF4-FFF2-40B4-BE49-F238E27FC236}">
                  <a16:creationId xmlns:a16="http://schemas.microsoft.com/office/drawing/2014/main" id="{01817EAF-E576-1E47-8730-6CF0B2133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80" name="Line 117">
              <a:extLst>
                <a:ext uri="{FF2B5EF4-FFF2-40B4-BE49-F238E27FC236}">
                  <a16:creationId xmlns:a16="http://schemas.microsoft.com/office/drawing/2014/main" id="{B014985B-212D-6F41-BF2A-AF81C06E4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" name="Line 117">
              <a:extLst>
                <a:ext uri="{FF2B5EF4-FFF2-40B4-BE49-F238E27FC236}">
                  <a16:creationId xmlns:a16="http://schemas.microsoft.com/office/drawing/2014/main" id="{EF9A7AD7-9611-8747-8236-61BAE10B7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81D48AA-8E93-DC44-882E-4CA38DD45B9E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Text Box 115">
              <a:extLst>
                <a:ext uri="{FF2B5EF4-FFF2-40B4-BE49-F238E27FC236}">
                  <a16:creationId xmlns:a16="http://schemas.microsoft.com/office/drawing/2014/main" id="{3C887CAD-9B7C-B24B-9294-EBECF9376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74" name="Text Box 116">
              <a:extLst>
                <a:ext uri="{FF2B5EF4-FFF2-40B4-BE49-F238E27FC236}">
                  <a16:creationId xmlns:a16="http://schemas.microsoft.com/office/drawing/2014/main" id="{96A62BC9-4512-0E47-814F-6615EB23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5" name="Line 117">
              <a:extLst>
                <a:ext uri="{FF2B5EF4-FFF2-40B4-BE49-F238E27FC236}">
                  <a16:creationId xmlns:a16="http://schemas.microsoft.com/office/drawing/2014/main" id="{B869EF78-93EF-2544-91F0-7F29B91E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6" name="Line 117">
              <a:extLst>
                <a:ext uri="{FF2B5EF4-FFF2-40B4-BE49-F238E27FC236}">
                  <a16:creationId xmlns:a16="http://schemas.microsoft.com/office/drawing/2014/main" id="{1FB817A4-B052-9F47-9BF5-39E48B21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Text Box 115">
              <a:extLst>
                <a:ext uri="{FF2B5EF4-FFF2-40B4-BE49-F238E27FC236}">
                  <a16:creationId xmlns:a16="http://schemas.microsoft.com/office/drawing/2014/main" id="{C034ADC4-1608-C745-82C7-81B8576C8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16">
              <a:extLst>
                <a:ext uri="{FF2B5EF4-FFF2-40B4-BE49-F238E27FC236}">
                  <a16:creationId xmlns:a16="http://schemas.microsoft.com/office/drawing/2014/main" id="{D8A177BC-03B6-1E42-82D4-3AC9CAB2D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4EDE9E58-77CB-2146-BD33-426006725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17">
              <a:extLst>
                <a:ext uri="{FF2B5EF4-FFF2-40B4-BE49-F238E27FC236}">
                  <a16:creationId xmlns:a16="http://schemas.microsoft.com/office/drawing/2014/main" id="{40309C89-65DB-0347-8BF0-D375BBFCB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4" name="Group 130">
              <a:extLst>
                <a:ext uri="{FF2B5EF4-FFF2-40B4-BE49-F238E27FC236}">
                  <a16:creationId xmlns:a16="http://schemas.microsoft.com/office/drawing/2014/main" id="{AB674CAA-464B-0640-8C09-BB1CD36D0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65" name="Line 131">
                <a:extLst>
                  <a:ext uri="{FF2B5EF4-FFF2-40B4-BE49-F238E27FC236}">
                    <a16:creationId xmlns:a16="http://schemas.microsoft.com/office/drawing/2014/main" id="{75DECE8C-D45F-CE41-945C-A754B1D97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" name="Line 132">
                <a:extLst>
                  <a:ext uri="{FF2B5EF4-FFF2-40B4-BE49-F238E27FC236}">
                    <a16:creationId xmlns:a16="http://schemas.microsoft.com/office/drawing/2014/main" id="{79D8A8C8-6E8E-1541-88CE-C415C8CE4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33">
                <a:extLst>
                  <a:ext uri="{FF2B5EF4-FFF2-40B4-BE49-F238E27FC236}">
                    <a16:creationId xmlns:a16="http://schemas.microsoft.com/office/drawing/2014/main" id="{DE992294-7EAA-8044-8E22-E77B199E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63C021-CC46-5D45-ABE5-74E43CE11348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BAE4B056-C1F8-004B-8272-40D37D7874AC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F301438-C995-8047-8BF9-A6640AF295A4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775875-E2B6-BD48-839C-08824168E964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033762-9211-8444-83F2-0A5652E28B96}"/>
              </a:ext>
            </a:extLst>
          </p:cNvPr>
          <p:cNvGrpSpPr/>
          <p:nvPr/>
        </p:nvGrpSpPr>
        <p:grpSpPr>
          <a:xfrm>
            <a:off x="133192" y="732379"/>
            <a:ext cx="8566392" cy="5157188"/>
            <a:chOff x="133192" y="732379"/>
            <a:chExt cx="8566392" cy="5157188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21BB4DF-7A32-7245-AE69-4D5ADB7B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2" y="732379"/>
              <a:ext cx="352440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List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5014038-6AAE-504A-9C26-D7ADA7EA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72" y="990600"/>
              <a:ext cx="3633914" cy="4142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A linked list of integers.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List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Points to this list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Number of elements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an empty list.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List()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Starts with a dummy node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Node(0);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}</a:t>
              </a:r>
            </a:p>
            <a:p>
              <a:pPr>
                <a:spcBef>
                  <a:spcPts val="600"/>
                </a:spcBef>
              </a:pPr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pPr>
                <a:spcBef>
                  <a:spcPts val="600"/>
                </a:spcBef>
              </a:pPr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Adds the given value to</a:t>
              </a:r>
            </a:p>
            <a:p>
              <a:pPr>
                <a:spcBef>
                  <a:spcPts val="0"/>
                </a:spcBef>
              </a:pP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*  the beginning of this list.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addFirst(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val)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Node newNode =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Node(val);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newNode.next = first.next;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first.next = newNode;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size++;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ts val="0"/>
                </a:spcBef>
              </a:pPr>
              <a:r>
                <a:rPr lang="en-IL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F5347F0-F0B1-2F4F-8D3A-0BA395B119A6}"/>
                </a:ext>
              </a:extLst>
            </p:cNvPr>
            <p:cNvSpPr/>
            <p:nvPr/>
          </p:nvSpPr>
          <p:spPr bwMode="auto">
            <a:xfrm>
              <a:off x="2559847" y="4808925"/>
              <a:ext cx="1168168" cy="257743"/>
            </a:xfrm>
            <a:prstGeom prst="roundRect">
              <a:avLst/>
            </a:prstGeom>
            <a:solidFill>
              <a:srgbClr val="FFF9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ame as Lecture 9-2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AAFCC-5DB3-664E-96D4-44D179329F06}"/>
                </a:ext>
              </a:extLst>
            </p:cNvPr>
            <p:cNvGrpSpPr/>
            <p:nvPr/>
          </p:nvGrpSpPr>
          <p:grpSpPr>
            <a:xfrm>
              <a:off x="381000" y="5257800"/>
              <a:ext cx="3662215" cy="631767"/>
              <a:chOff x="381000" y="5257800"/>
              <a:chExt cx="3662215" cy="63176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D09E35F-B18D-284A-9B7D-A69F61308F14}"/>
                  </a:ext>
                </a:extLst>
              </p:cNvPr>
              <p:cNvGrpSpPr/>
              <p:nvPr/>
            </p:nvGrpSpPr>
            <p:grpSpPr>
              <a:xfrm>
                <a:off x="854928" y="5554287"/>
                <a:ext cx="3188287" cy="335280"/>
                <a:chOff x="5048242" y="5038725"/>
                <a:chExt cx="3188287" cy="335280"/>
              </a:xfrm>
            </p:grpSpPr>
            <p:sp>
              <p:nvSpPr>
                <p:cNvPr id="11" name="Text Box 115">
                  <a:extLst>
                    <a:ext uri="{FF2B5EF4-FFF2-40B4-BE49-F238E27FC236}">
                      <a16:creationId xmlns:a16="http://schemas.microsoft.com/office/drawing/2014/main" id="{D4A600FA-D2B5-1F4A-A93E-72AD8E09B5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8242" y="5038725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b="0" dirty="0">
                      <a:latin typeface="Consolas"/>
                      <a:cs typeface="Consolas"/>
                    </a:rPr>
                    <a:t>5</a:t>
                  </a:r>
                </a:p>
              </p:txBody>
            </p:sp>
            <p:sp>
              <p:nvSpPr>
                <p:cNvPr id="13" name="Text Box 116">
                  <a:extLst>
                    <a:ext uri="{FF2B5EF4-FFF2-40B4-BE49-F238E27FC236}">
                      <a16:creationId xmlns:a16="http://schemas.microsoft.com/office/drawing/2014/main" id="{C18A7682-1619-AE44-8E75-F89EA4860E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81994" y="503872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4" name="Line 117">
                  <a:extLst>
                    <a:ext uri="{FF2B5EF4-FFF2-40B4-BE49-F238E27FC236}">
                      <a16:creationId xmlns:a16="http://schemas.microsoft.com/office/drawing/2014/main" id="{DDCCC81D-0A1C-704D-9E19-3D4A915DA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1463" y="5186362"/>
                  <a:ext cx="4337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6" name="Group 130">
                  <a:extLst>
                    <a:ext uri="{FF2B5EF4-FFF2-40B4-BE49-F238E27FC236}">
                      <a16:creationId xmlns:a16="http://schemas.microsoft.com/office/drawing/2014/main" id="{391B2260-6F2A-8942-94D4-774552D09B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84129" y="5069205"/>
                  <a:ext cx="152400" cy="304800"/>
                  <a:chOff x="3840" y="2304"/>
                  <a:chExt cx="96" cy="240"/>
                </a:xfrm>
              </p:grpSpPr>
              <p:sp>
                <p:nvSpPr>
                  <p:cNvPr id="23" name="Line 131">
                    <a:extLst>
                      <a:ext uri="{FF2B5EF4-FFF2-40B4-BE49-F238E27FC236}">
                        <a16:creationId xmlns:a16="http://schemas.microsoft.com/office/drawing/2014/main" id="{CA4E213A-C5F3-154A-A362-B49E08CDDF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0" y="230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4" name="Line 132">
                    <a:extLst>
                      <a:ext uri="{FF2B5EF4-FFF2-40B4-BE49-F238E27FC236}">
                        <a16:creationId xmlns:a16="http://schemas.microsoft.com/office/drawing/2014/main" id="{803F2EEC-7782-CB42-8474-1336D23A70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352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5" name="Line 133">
                    <a:extLst>
                      <a:ext uri="{FF2B5EF4-FFF2-40B4-BE49-F238E27FC236}">
                        <a16:creationId xmlns:a16="http://schemas.microsoft.com/office/drawing/2014/main" id="{CC44D95E-1DD8-3B48-B59A-151E10F22C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4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" name="Text Box 115">
                  <a:extLst>
                    <a:ext uri="{FF2B5EF4-FFF2-40B4-BE49-F238E27FC236}">
                      <a16:creationId xmlns:a16="http://schemas.microsoft.com/office/drawing/2014/main" id="{9BF582A9-603F-A64E-8886-5B1E0E3392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72535" y="5043919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b="0" dirty="0">
                      <a:latin typeface="Consolas"/>
                      <a:cs typeface="Consolas"/>
                    </a:rPr>
                    <a:t>7</a:t>
                  </a:r>
                </a:p>
              </p:txBody>
            </p:sp>
            <p:sp>
              <p:nvSpPr>
                <p:cNvPr id="18" name="Text Box 116">
                  <a:extLst>
                    <a:ext uri="{FF2B5EF4-FFF2-40B4-BE49-F238E27FC236}">
                      <a16:creationId xmlns:a16="http://schemas.microsoft.com/office/drawing/2014/main" id="{B9F484F2-E2A5-704A-9F22-F869D8CBD8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6287" y="5043919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9" name="Text Box 115">
                  <a:extLst>
                    <a:ext uri="{FF2B5EF4-FFF2-40B4-BE49-F238E27FC236}">
                      <a16:creationId xmlns:a16="http://schemas.microsoft.com/office/drawing/2014/main" id="{55D35014-C837-9446-BA4B-91B54D1883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9836" y="5047038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b="0" dirty="0">
                      <a:latin typeface="Consolas"/>
                      <a:cs typeface="Consolas"/>
                    </a:rPr>
                    <a:t>2</a:t>
                  </a:r>
                </a:p>
              </p:txBody>
            </p:sp>
            <p:sp>
              <p:nvSpPr>
                <p:cNvPr id="20" name="Text Box 116">
                  <a:extLst>
                    <a:ext uri="{FF2B5EF4-FFF2-40B4-BE49-F238E27FC236}">
                      <a16:creationId xmlns:a16="http://schemas.microsoft.com/office/drawing/2014/main" id="{D37ADE15-9CCF-6140-8008-B432E01E2A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3588" y="5047038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21" name="Line 117">
                  <a:extLst>
                    <a:ext uri="{FF2B5EF4-FFF2-40B4-BE49-F238E27FC236}">
                      <a16:creationId xmlns:a16="http://schemas.microsoft.com/office/drawing/2014/main" id="{9F488032-1B81-2B44-939A-28D059117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36610" y="5209901"/>
                  <a:ext cx="4337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2" name="Line 117">
                  <a:extLst>
                    <a:ext uri="{FF2B5EF4-FFF2-40B4-BE49-F238E27FC236}">
                      <a16:creationId xmlns:a16="http://schemas.microsoft.com/office/drawing/2014/main" id="{B0848163-FAE1-594C-B44D-F89A72F24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05348" y="5206378"/>
                  <a:ext cx="4337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8B6BDE-A36F-254A-876E-6113619AA44B}"/>
                  </a:ext>
                </a:extLst>
              </p:cNvPr>
              <p:cNvGrpSpPr/>
              <p:nvPr/>
            </p:nvGrpSpPr>
            <p:grpSpPr>
              <a:xfrm>
                <a:off x="381000" y="5257800"/>
                <a:ext cx="723263" cy="461962"/>
                <a:chOff x="138708" y="4724400"/>
                <a:chExt cx="723263" cy="46196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1BBC810-52CE-8D4F-A7B8-8A7F27CF03B6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781AC2D4-3FAF-9F45-B7BF-B10130257605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</p:grp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FD80D47B-E89A-3247-9A28-04FF0495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993" y="1969265"/>
              <a:ext cx="4592591" cy="236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Best practice: 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If you want to create a class that handles generic elements, start by implementing a class that handles simple elements 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(like 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int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values)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Then extend it to handle any object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7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014038-6AAE-504A-9C26-D7ADA7EA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2" y="990600"/>
            <a:ext cx="3633914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integers.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Node(0);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21BB4DF-7A32-7245-AE69-4D5ADB7B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2" y="732379"/>
            <a:ext cx="352440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Original version</a:t>
            </a:r>
            <a:r>
              <a:rPr lang="en-US" sz="1200" b="0" dirty="0">
                <a:latin typeface="Times New Roman" charset="0"/>
                <a:ea typeface="Times New Roman" charset="0"/>
                <a:cs typeface="Times New Roman" charset="0"/>
              </a:rPr>
              <a:t> (not generic)</a:t>
            </a:r>
            <a:endParaRPr 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4AAFCC-5DB3-664E-96D4-44D179329F06}"/>
              </a:ext>
            </a:extLst>
          </p:cNvPr>
          <p:cNvGrpSpPr/>
          <p:nvPr/>
        </p:nvGrpSpPr>
        <p:grpSpPr>
          <a:xfrm>
            <a:off x="381000" y="5257800"/>
            <a:ext cx="3662215" cy="631767"/>
            <a:chOff x="381000" y="5257800"/>
            <a:chExt cx="3662215" cy="6317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09E35F-B18D-284A-9B7D-A69F61308F14}"/>
                </a:ext>
              </a:extLst>
            </p:cNvPr>
            <p:cNvGrpSpPr/>
            <p:nvPr/>
          </p:nvGrpSpPr>
          <p:grpSpPr>
            <a:xfrm>
              <a:off x="854928" y="5554287"/>
              <a:ext cx="3188287" cy="335280"/>
              <a:chOff x="5048242" y="5038725"/>
              <a:chExt cx="3188287" cy="335280"/>
            </a:xfrm>
          </p:grpSpPr>
          <p:sp>
            <p:nvSpPr>
              <p:cNvPr id="11" name="Text Box 115">
                <a:extLst>
                  <a:ext uri="{FF2B5EF4-FFF2-40B4-BE49-F238E27FC236}">
                    <a16:creationId xmlns:a16="http://schemas.microsoft.com/office/drawing/2014/main" id="{D4A600FA-D2B5-1F4A-A93E-72AD8E09B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242" y="5038725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3" name="Text Box 116">
                <a:extLst>
                  <a:ext uri="{FF2B5EF4-FFF2-40B4-BE49-F238E27FC236}">
                    <a16:creationId xmlns:a16="http://schemas.microsoft.com/office/drawing/2014/main" id="{C18A7682-1619-AE44-8E75-F89EA4860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1994" y="5038725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4" name="Line 117">
                <a:extLst>
                  <a:ext uri="{FF2B5EF4-FFF2-40B4-BE49-F238E27FC236}">
                    <a16:creationId xmlns:a16="http://schemas.microsoft.com/office/drawing/2014/main" id="{DDCCC81D-0A1C-704D-9E19-3D4A915DA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1463" y="5186362"/>
                <a:ext cx="433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" name="Group 130">
                <a:extLst>
                  <a:ext uri="{FF2B5EF4-FFF2-40B4-BE49-F238E27FC236}">
                    <a16:creationId xmlns:a16="http://schemas.microsoft.com/office/drawing/2014/main" id="{391B2260-6F2A-8942-94D4-774552D09B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84129" y="5069205"/>
                <a:ext cx="152400" cy="304800"/>
                <a:chOff x="3840" y="2304"/>
                <a:chExt cx="96" cy="240"/>
              </a:xfrm>
            </p:grpSpPr>
            <p:sp>
              <p:nvSpPr>
                <p:cNvPr id="23" name="Line 131">
                  <a:extLst>
                    <a:ext uri="{FF2B5EF4-FFF2-40B4-BE49-F238E27FC236}">
                      <a16:creationId xmlns:a16="http://schemas.microsoft.com/office/drawing/2014/main" id="{CA4E213A-C5F3-154A-A362-B49E08CDDF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4" name="Line 132">
                  <a:extLst>
                    <a:ext uri="{FF2B5EF4-FFF2-40B4-BE49-F238E27FC236}">
                      <a16:creationId xmlns:a16="http://schemas.microsoft.com/office/drawing/2014/main" id="{803F2EEC-7782-CB42-8474-1336D23A7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5" name="Line 133">
                  <a:extLst>
                    <a:ext uri="{FF2B5EF4-FFF2-40B4-BE49-F238E27FC236}">
                      <a16:creationId xmlns:a16="http://schemas.microsoft.com/office/drawing/2014/main" id="{CC44D95E-1DD8-3B48-B59A-151E10F22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" name="Text Box 115">
                <a:extLst>
                  <a:ext uri="{FF2B5EF4-FFF2-40B4-BE49-F238E27FC236}">
                    <a16:creationId xmlns:a16="http://schemas.microsoft.com/office/drawing/2014/main" id="{9BF582A9-603F-A64E-8886-5B1E0E33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2535" y="5043919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18" name="Text Box 116">
                <a:extLst>
                  <a:ext uri="{FF2B5EF4-FFF2-40B4-BE49-F238E27FC236}">
                    <a16:creationId xmlns:a16="http://schemas.microsoft.com/office/drawing/2014/main" id="{B9F484F2-E2A5-704A-9F22-F869D8CBD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6287" y="5043919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9" name="Text Box 115">
                <a:extLst>
                  <a:ext uri="{FF2B5EF4-FFF2-40B4-BE49-F238E27FC236}">
                    <a16:creationId xmlns:a16="http://schemas.microsoft.com/office/drawing/2014/main" id="{55D35014-C837-9446-BA4B-91B54D188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9836" y="5047038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2</a:t>
                </a:r>
              </a:p>
            </p:txBody>
          </p:sp>
          <p:sp>
            <p:nvSpPr>
              <p:cNvPr id="20" name="Text Box 116">
                <a:extLst>
                  <a:ext uri="{FF2B5EF4-FFF2-40B4-BE49-F238E27FC236}">
                    <a16:creationId xmlns:a16="http://schemas.microsoft.com/office/drawing/2014/main" id="{D37ADE15-9CCF-6140-8008-B432E01E2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3588" y="5047038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21" name="Line 117">
                <a:extLst>
                  <a:ext uri="{FF2B5EF4-FFF2-40B4-BE49-F238E27FC236}">
                    <a16:creationId xmlns:a16="http://schemas.microsoft.com/office/drawing/2014/main" id="{9F488032-1B81-2B44-939A-28D059117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6610" y="5209901"/>
                <a:ext cx="433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17">
                <a:extLst>
                  <a:ext uri="{FF2B5EF4-FFF2-40B4-BE49-F238E27FC236}">
                    <a16:creationId xmlns:a16="http://schemas.microsoft.com/office/drawing/2014/main" id="{B0848163-FAE1-594C-B44D-F89A72F24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5348" y="5206378"/>
                <a:ext cx="433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18B6BDE-A36F-254A-876E-6113619AA44B}"/>
                </a:ext>
              </a:extLst>
            </p:cNvPr>
            <p:cNvGrpSpPr/>
            <p:nvPr/>
          </p:nvGrpSpPr>
          <p:grpSpPr>
            <a:xfrm>
              <a:off x="381000" y="5257800"/>
              <a:ext cx="723263" cy="461962"/>
              <a:chOff x="138708" y="4724400"/>
              <a:chExt cx="723263" cy="461962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BBC810-52CE-8D4F-A7B8-8A7F27CF03B6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1AC2D4-3FAF-9F45-B7BF-B10130257605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CC60ED-591B-2D4A-B569-9481954C2AFF}"/>
              </a:ext>
            </a:extLst>
          </p:cNvPr>
          <p:cNvGrpSpPr/>
          <p:nvPr/>
        </p:nvGrpSpPr>
        <p:grpSpPr>
          <a:xfrm>
            <a:off x="4459748" y="732379"/>
            <a:ext cx="3846053" cy="4400899"/>
            <a:chOff x="4459748" y="732379"/>
            <a:chExt cx="3846053" cy="4400899"/>
          </a:xfrm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2845D911-B865-7E40-A055-DD9638565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748" y="732379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List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 Generic version</a:t>
              </a:r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EE88635E-55FD-DE4B-8E97-91725BAA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183" y="990600"/>
              <a:ext cx="3775618" cy="4142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A linked list of generic values of type T.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List&lt;T&gt; {</a:t>
              </a:r>
            </a:p>
            <a:p>
              <a:endParaRPr lang="en-IL" sz="1100" b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E7E4EC-CCF3-C94B-B2EF-CA37DAFE736A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78" name="Text Box 115">
              <a:extLst>
                <a:ext uri="{FF2B5EF4-FFF2-40B4-BE49-F238E27FC236}">
                  <a16:creationId xmlns:a16="http://schemas.microsoft.com/office/drawing/2014/main" id="{FD14070E-FEE3-5D49-916F-9AA98B087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79" name="Text Box 116">
              <a:extLst>
                <a:ext uri="{FF2B5EF4-FFF2-40B4-BE49-F238E27FC236}">
                  <a16:creationId xmlns:a16="http://schemas.microsoft.com/office/drawing/2014/main" id="{01817EAF-E576-1E47-8730-6CF0B2133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80" name="Line 117">
              <a:extLst>
                <a:ext uri="{FF2B5EF4-FFF2-40B4-BE49-F238E27FC236}">
                  <a16:creationId xmlns:a16="http://schemas.microsoft.com/office/drawing/2014/main" id="{B014985B-212D-6F41-BF2A-AF81C06E4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" name="Line 117">
              <a:extLst>
                <a:ext uri="{FF2B5EF4-FFF2-40B4-BE49-F238E27FC236}">
                  <a16:creationId xmlns:a16="http://schemas.microsoft.com/office/drawing/2014/main" id="{EF9A7AD7-9611-8747-8236-61BAE10B7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81D48AA-8E93-DC44-882E-4CA38DD45B9E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Text Box 115">
              <a:extLst>
                <a:ext uri="{FF2B5EF4-FFF2-40B4-BE49-F238E27FC236}">
                  <a16:creationId xmlns:a16="http://schemas.microsoft.com/office/drawing/2014/main" id="{3C887CAD-9B7C-B24B-9294-EBECF9376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74" name="Text Box 116">
              <a:extLst>
                <a:ext uri="{FF2B5EF4-FFF2-40B4-BE49-F238E27FC236}">
                  <a16:creationId xmlns:a16="http://schemas.microsoft.com/office/drawing/2014/main" id="{96A62BC9-4512-0E47-814F-6615EB23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5" name="Line 117">
              <a:extLst>
                <a:ext uri="{FF2B5EF4-FFF2-40B4-BE49-F238E27FC236}">
                  <a16:creationId xmlns:a16="http://schemas.microsoft.com/office/drawing/2014/main" id="{B869EF78-93EF-2544-91F0-7F29B91E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6" name="Line 117">
              <a:extLst>
                <a:ext uri="{FF2B5EF4-FFF2-40B4-BE49-F238E27FC236}">
                  <a16:creationId xmlns:a16="http://schemas.microsoft.com/office/drawing/2014/main" id="{1FB817A4-B052-9F47-9BF5-39E48B21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Text Box 115">
              <a:extLst>
                <a:ext uri="{FF2B5EF4-FFF2-40B4-BE49-F238E27FC236}">
                  <a16:creationId xmlns:a16="http://schemas.microsoft.com/office/drawing/2014/main" id="{C034ADC4-1608-C745-82C7-81B8576C8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16">
              <a:extLst>
                <a:ext uri="{FF2B5EF4-FFF2-40B4-BE49-F238E27FC236}">
                  <a16:creationId xmlns:a16="http://schemas.microsoft.com/office/drawing/2014/main" id="{D8A177BC-03B6-1E42-82D4-3AC9CAB2D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4EDE9E58-77CB-2146-BD33-426006725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17">
              <a:extLst>
                <a:ext uri="{FF2B5EF4-FFF2-40B4-BE49-F238E27FC236}">
                  <a16:creationId xmlns:a16="http://schemas.microsoft.com/office/drawing/2014/main" id="{40309C89-65DB-0347-8BF0-D375BBFCB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4" name="Group 130">
              <a:extLst>
                <a:ext uri="{FF2B5EF4-FFF2-40B4-BE49-F238E27FC236}">
                  <a16:creationId xmlns:a16="http://schemas.microsoft.com/office/drawing/2014/main" id="{AB674CAA-464B-0640-8C09-BB1CD36D0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65" name="Line 131">
                <a:extLst>
                  <a:ext uri="{FF2B5EF4-FFF2-40B4-BE49-F238E27FC236}">
                    <a16:creationId xmlns:a16="http://schemas.microsoft.com/office/drawing/2014/main" id="{75DECE8C-D45F-CE41-945C-A754B1D97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" name="Line 132">
                <a:extLst>
                  <a:ext uri="{FF2B5EF4-FFF2-40B4-BE49-F238E27FC236}">
                    <a16:creationId xmlns:a16="http://schemas.microsoft.com/office/drawing/2014/main" id="{79D8A8C8-6E8E-1541-88CE-C415C8CE4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33">
                <a:extLst>
                  <a:ext uri="{FF2B5EF4-FFF2-40B4-BE49-F238E27FC236}">
                    <a16:creationId xmlns:a16="http://schemas.microsoft.com/office/drawing/2014/main" id="{DE992294-7EAA-8044-8E22-E77B199E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63C021-CC46-5D45-ABE5-74E43CE11348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BAE4B056-C1F8-004B-8272-40D37D7874AC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F301438-C995-8047-8BF9-A6640AF295A4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775875-E2B6-BD48-839C-08824168E964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385BAC1-9AEB-7740-9CDB-F9F44705A68E}"/>
              </a:ext>
            </a:extLst>
          </p:cNvPr>
          <p:cNvSpPr/>
          <p:nvPr/>
        </p:nvSpPr>
        <p:spPr bwMode="auto">
          <a:xfrm>
            <a:off x="2559847" y="480892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38531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E35F-B18D-284A-9B7D-A69F61308F14}"/>
              </a:ext>
            </a:extLst>
          </p:cNvPr>
          <p:cNvGrpSpPr/>
          <p:nvPr/>
        </p:nvGrpSpPr>
        <p:grpSpPr>
          <a:xfrm>
            <a:off x="854928" y="5554287"/>
            <a:ext cx="3188287" cy="335280"/>
            <a:chOff x="5048242" y="5038725"/>
            <a:chExt cx="3188287" cy="335280"/>
          </a:xfrm>
        </p:grpSpPr>
        <p:sp>
          <p:nvSpPr>
            <p:cNvPr id="11" name="Text Box 115">
              <a:extLst>
                <a:ext uri="{FF2B5EF4-FFF2-40B4-BE49-F238E27FC236}">
                  <a16:creationId xmlns:a16="http://schemas.microsoft.com/office/drawing/2014/main" id="{D4A600FA-D2B5-1F4A-A93E-72AD8E09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42" y="503872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3" name="Text Box 116">
              <a:extLst>
                <a:ext uri="{FF2B5EF4-FFF2-40B4-BE49-F238E27FC236}">
                  <a16:creationId xmlns:a16="http://schemas.microsoft.com/office/drawing/2014/main" id="{C18A7682-1619-AE44-8E75-F89EA486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994" y="503872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" name="Line 117">
              <a:extLst>
                <a:ext uri="{FF2B5EF4-FFF2-40B4-BE49-F238E27FC236}">
                  <a16:creationId xmlns:a16="http://schemas.microsoft.com/office/drawing/2014/main" id="{DDCCC81D-0A1C-704D-9E19-3D4A915DA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1463" y="5186362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130">
              <a:extLst>
                <a:ext uri="{FF2B5EF4-FFF2-40B4-BE49-F238E27FC236}">
                  <a16:creationId xmlns:a16="http://schemas.microsoft.com/office/drawing/2014/main" id="{391B2260-6F2A-8942-94D4-774552D09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4129" y="5069205"/>
              <a:ext cx="152400" cy="304800"/>
              <a:chOff x="3840" y="2304"/>
              <a:chExt cx="96" cy="240"/>
            </a:xfrm>
          </p:grpSpPr>
          <p:sp>
            <p:nvSpPr>
              <p:cNvPr id="23" name="Line 131">
                <a:extLst>
                  <a:ext uri="{FF2B5EF4-FFF2-40B4-BE49-F238E27FC236}">
                    <a16:creationId xmlns:a16="http://schemas.microsoft.com/office/drawing/2014/main" id="{CA4E213A-C5F3-154A-A362-B49E08CDD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Line 132">
                <a:extLst>
                  <a:ext uri="{FF2B5EF4-FFF2-40B4-BE49-F238E27FC236}">
                    <a16:creationId xmlns:a16="http://schemas.microsoft.com/office/drawing/2014/main" id="{803F2EEC-7782-CB42-8474-1336D23A7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" name="Line 133">
                <a:extLst>
                  <a:ext uri="{FF2B5EF4-FFF2-40B4-BE49-F238E27FC236}">
                    <a16:creationId xmlns:a16="http://schemas.microsoft.com/office/drawing/2014/main" id="{CC44D95E-1DD8-3B48-B59A-151E10F22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" name="Text Box 115">
              <a:extLst>
                <a:ext uri="{FF2B5EF4-FFF2-40B4-BE49-F238E27FC236}">
                  <a16:creationId xmlns:a16="http://schemas.microsoft.com/office/drawing/2014/main" id="{9BF582A9-603F-A64E-8886-5B1E0E33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535" y="5043919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8" name="Text Box 116">
              <a:extLst>
                <a:ext uri="{FF2B5EF4-FFF2-40B4-BE49-F238E27FC236}">
                  <a16:creationId xmlns:a16="http://schemas.microsoft.com/office/drawing/2014/main" id="{B9F484F2-E2A5-704A-9F22-F869D8CB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287" y="5043919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9" name="Text Box 115">
              <a:extLst>
                <a:ext uri="{FF2B5EF4-FFF2-40B4-BE49-F238E27FC236}">
                  <a16:creationId xmlns:a16="http://schemas.microsoft.com/office/drawing/2014/main" id="{55D35014-C837-9446-BA4B-91B54D18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836" y="504703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20" name="Text Box 116">
              <a:extLst>
                <a:ext uri="{FF2B5EF4-FFF2-40B4-BE49-F238E27FC236}">
                  <a16:creationId xmlns:a16="http://schemas.microsoft.com/office/drawing/2014/main" id="{D37ADE15-9CCF-6140-8008-B432E01E2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3588" y="504703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17">
              <a:extLst>
                <a:ext uri="{FF2B5EF4-FFF2-40B4-BE49-F238E27FC236}">
                  <a16:creationId xmlns:a16="http://schemas.microsoft.com/office/drawing/2014/main" id="{9F488032-1B81-2B44-939A-28D05911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6610" y="5209901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" name="Line 117">
              <a:extLst>
                <a:ext uri="{FF2B5EF4-FFF2-40B4-BE49-F238E27FC236}">
                  <a16:creationId xmlns:a16="http://schemas.microsoft.com/office/drawing/2014/main" id="{B0848163-FAE1-594C-B44D-F89A72F2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348" y="5206378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8B6BDE-A36F-254A-876E-6113619AA44B}"/>
              </a:ext>
            </a:extLst>
          </p:cNvPr>
          <p:cNvGrpSpPr/>
          <p:nvPr/>
        </p:nvGrpSpPr>
        <p:grpSpPr>
          <a:xfrm>
            <a:off x="381000" y="5257800"/>
            <a:ext cx="723263" cy="461962"/>
            <a:chOff x="138708" y="4724400"/>
            <a:chExt cx="723263" cy="4619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BBC810-52CE-8D4F-A7B8-8A7F27CF03B6}"/>
                </a:ext>
              </a:extLst>
            </p:cNvPr>
            <p:cNvSpPr/>
            <p:nvPr/>
          </p:nvSpPr>
          <p:spPr bwMode="auto">
            <a:xfrm>
              <a:off x="138708" y="4724400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81AC2D4-3FAF-9F45-B7BF-B10130257605}"/>
                </a:ext>
              </a:extLst>
            </p:cNvPr>
            <p:cNvSpPr/>
            <p:nvPr/>
          </p:nvSpPr>
          <p:spPr bwMode="auto">
            <a:xfrm rot="10800000">
              <a:off x="357633" y="4866879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55" name="Rectangle 5">
            <a:extLst>
              <a:ext uri="{FF2B5EF4-FFF2-40B4-BE49-F238E27FC236}">
                <a16:creationId xmlns:a16="http://schemas.microsoft.com/office/drawing/2014/main" id="{76D92162-7754-7B43-AD9B-349715EE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2" y="990600"/>
            <a:ext cx="3633914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integers.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Node(0);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201B49D6-EF7D-D14C-AF7E-C96DA3EE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2" y="732379"/>
            <a:ext cx="339568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Original version</a:t>
            </a:r>
            <a:r>
              <a:rPr lang="en-US" sz="1200" b="0" dirty="0">
                <a:latin typeface="Times New Roman" charset="0"/>
                <a:ea typeface="Times New Roman" charset="0"/>
                <a:cs typeface="Times New Roman" charset="0"/>
              </a:rPr>
              <a:t> (not generic)</a:t>
            </a:r>
            <a:endParaRPr 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900D97-891B-694B-A872-0C1D95E9D888}"/>
              </a:ext>
            </a:extLst>
          </p:cNvPr>
          <p:cNvSpPr/>
          <p:nvPr/>
        </p:nvSpPr>
        <p:spPr bwMode="auto">
          <a:xfrm>
            <a:off x="2559847" y="480892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42649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</a:t>
            </a:r>
            <a:r>
              <a:rPr lang="en-US" sz="1200" b="0" dirty="0">
                <a:solidFill>
                  <a:srgbClr val="114F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objects of type 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first;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size;  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List()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first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Node&lt;T&gt;(null)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size = 0;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addFirst(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Node newNode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Node&lt;T&gt;(val)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E35F-B18D-284A-9B7D-A69F61308F14}"/>
              </a:ext>
            </a:extLst>
          </p:cNvPr>
          <p:cNvGrpSpPr/>
          <p:nvPr/>
        </p:nvGrpSpPr>
        <p:grpSpPr>
          <a:xfrm>
            <a:off x="854928" y="5554287"/>
            <a:ext cx="3188287" cy="335280"/>
            <a:chOff x="5048242" y="5038725"/>
            <a:chExt cx="3188287" cy="335280"/>
          </a:xfrm>
        </p:grpSpPr>
        <p:sp>
          <p:nvSpPr>
            <p:cNvPr id="11" name="Text Box 115">
              <a:extLst>
                <a:ext uri="{FF2B5EF4-FFF2-40B4-BE49-F238E27FC236}">
                  <a16:creationId xmlns:a16="http://schemas.microsoft.com/office/drawing/2014/main" id="{D4A600FA-D2B5-1F4A-A93E-72AD8E09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42" y="503872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3" name="Text Box 116">
              <a:extLst>
                <a:ext uri="{FF2B5EF4-FFF2-40B4-BE49-F238E27FC236}">
                  <a16:creationId xmlns:a16="http://schemas.microsoft.com/office/drawing/2014/main" id="{C18A7682-1619-AE44-8E75-F89EA486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994" y="503872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" name="Line 117">
              <a:extLst>
                <a:ext uri="{FF2B5EF4-FFF2-40B4-BE49-F238E27FC236}">
                  <a16:creationId xmlns:a16="http://schemas.microsoft.com/office/drawing/2014/main" id="{DDCCC81D-0A1C-704D-9E19-3D4A915DA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1463" y="5186362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130">
              <a:extLst>
                <a:ext uri="{FF2B5EF4-FFF2-40B4-BE49-F238E27FC236}">
                  <a16:creationId xmlns:a16="http://schemas.microsoft.com/office/drawing/2014/main" id="{391B2260-6F2A-8942-94D4-774552D09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4129" y="5069205"/>
              <a:ext cx="152400" cy="304800"/>
              <a:chOff x="3840" y="2304"/>
              <a:chExt cx="96" cy="240"/>
            </a:xfrm>
          </p:grpSpPr>
          <p:sp>
            <p:nvSpPr>
              <p:cNvPr id="23" name="Line 131">
                <a:extLst>
                  <a:ext uri="{FF2B5EF4-FFF2-40B4-BE49-F238E27FC236}">
                    <a16:creationId xmlns:a16="http://schemas.microsoft.com/office/drawing/2014/main" id="{CA4E213A-C5F3-154A-A362-B49E08CDD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Line 132">
                <a:extLst>
                  <a:ext uri="{FF2B5EF4-FFF2-40B4-BE49-F238E27FC236}">
                    <a16:creationId xmlns:a16="http://schemas.microsoft.com/office/drawing/2014/main" id="{803F2EEC-7782-CB42-8474-1336D23A7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" name="Line 133">
                <a:extLst>
                  <a:ext uri="{FF2B5EF4-FFF2-40B4-BE49-F238E27FC236}">
                    <a16:creationId xmlns:a16="http://schemas.microsoft.com/office/drawing/2014/main" id="{CC44D95E-1DD8-3B48-B59A-151E10F22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" name="Text Box 115">
              <a:extLst>
                <a:ext uri="{FF2B5EF4-FFF2-40B4-BE49-F238E27FC236}">
                  <a16:creationId xmlns:a16="http://schemas.microsoft.com/office/drawing/2014/main" id="{9BF582A9-603F-A64E-8886-5B1E0E33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535" y="5043919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8" name="Text Box 116">
              <a:extLst>
                <a:ext uri="{FF2B5EF4-FFF2-40B4-BE49-F238E27FC236}">
                  <a16:creationId xmlns:a16="http://schemas.microsoft.com/office/drawing/2014/main" id="{B9F484F2-E2A5-704A-9F22-F869D8CB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287" y="5043919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9" name="Text Box 115">
              <a:extLst>
                <a:ext uri="{FF2B5EF4-FFF2-40B4-BE49-F238E27FC236}">
                  <a16:creationId xmlns:a16="http://schemas.microsoft.com/office/drawing/2014/main" id="{55D35014-C837-9446-BA4B-91B54D18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836" y="504703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20" name="Text Box 116">
              <a:extLst>
                <a:ext uri="{FF2B5EF4-FFF2-40B4-BE49-F238E27FC236}">
                  <a16:creationId xmlns:a16="http://schemas.microsoft.com/office/drawing/2014/main" id="{D37ADE15-9CCF-6140-8008-B432E01E2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3588" y="504703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17">
              <a:extLst>
                <a:ext uri="{FF2B5EF4-FFF2-40B4-BE49-F238E27FC236}">
                  <a16:creationId xmlns:a16="http://schemas.microsoft.com/office/drawing/2014/main" id="{9F488032-1B81-2B44-939A-28D05911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6610" y="5209901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" name="Line 117">
              <a:extLst>
                <a:ext uri="{FF2B5EF4-FFF2-40B4-BE49-F238E27FC236}">
                  <a16:creationId xmlns:a16="http://schemas.microsoft.com/office/drawing/2014/main" id="{B0848163-FAE1-594C-B44D-F89A72F2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348" y="5206378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8B6BDE-A36F-254A-876E-6113619AA44B}"/>
              </a:ext>
            </a:extLst>
          </p:cNvPr>
          <p:cNvGrpSpPr/>
          <p:nvPr/>
        </p:nvGrpSpPr>
        <p:grpSpPr>
          <a:xfrm>
            <a:off x="381000" y="5257800"/>
            <a:ext cx="723263" cy="461962"/>
            <a:chOff x="138708" y="4724400"/>
            <a:chExt cx="723263" cy="4619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BBC810-52CE-8D4F-A7B8-8A7F27CF03B6}"/>
                </a:ext>
              </a:extLst>
            </p:cNvPr>
            <p:cNvSpPr/>
            <p:nvPr/>
          </p:nvSpPr>
          <p:spPr bwMode="auto">
            <a:xfrm>
              <a:off x="138708" y="4724400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81AC2D4-3FAF-9F45-B7BF-B10130257605}"/>
                </a:ext>
              </a:extLst>
            </p:cNvPr>
            <p:cNvSpPr/>
            <p:nvPr/>
          </p:nvSpPr>
          <p:spPr bwMode="auto">
            <a:xfrm rot="10800000">
              <a:off x="357633" y="4866879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55" name="Rectangle 5">
            <a:extLst>
              <a:ext uri="{FF2B5EF4-FFF2-40B4-BE49-F238E27FC236}">
                <a16:creationId xmlns:a16="http://schemas.microsoft.com/office/drawing/2014/main" id="{76D92162-7754-7B43-AD9B-349715EE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2" y="990600"/>
            <a:ext cx="3633914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</a:t>
            </a:r>
            <a:r>
              <a:rPr lang="en-US" sz="1200" b="0" dirty="0">
                <a:solidFill>
                  <a:srgbClr val="114F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first;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size;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List()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first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Node(0)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size = 0;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  the beginning of this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addFirst(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Node newNode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Node(val)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201B49D6-EF7D-D14C-AF7E-C96DA3EE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" y="732379"/>
            <a:ext cx="391002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Original version</a:t>
            </a:r>
            <a:r>
              <a:rPr lang="en-US" sz="1200" b="0" dirty="0">
                <a:latin typeface="Times New Roman" charset="0"/>
                <a:ea typeface="Times New Roman" charset="0"/>
                <a:cs typeface="Times New Roman" charset="0"/>
              </a:rPr>
              <a:t> (not generic)</a:t>
            </a:r>
            <a:endParaRPr 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24711C1B-579F-3144-B366-6F22571F0D52}"/>
              </a:ext>
            </a:extLst>
          </p:cNvPr>
          <p:cNvSpPr/>
          <p:nvPr/>
        </p:nvSpPr>
        <p:spPr bwMode="auto">
          <a:xfrm>
            <a:off x="3194151" y="2726833"/>
            <a:ext cx="1607681" cy="877873"/>
          </a:xfrm>
          <a:prstGeom prst="leftRightArrow">
            <a:avLst>
              <a:gd name="adj1" fmla="val 58362"/>
              <a:gd name="adj2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I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ighlighting the differences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50C312-8304-234E-93AB-B24572CD7841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9" name="Text Box 115">
              <a:extLst>
                <a:ext uri="{FF2B5EF4-FFF2-40B4-BE49-F238E27FC236}">
                  <a16:creationId xmlns:a16="http://schemas.microsoft.com/office/drawing/2014/main" id="{0FEB6E4F-B205-9B4E-8CB9-83558765E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0" name="Text Box 116">
              <a:extLst>
                <a:ext uri="{FF2B5EF4-FFF2-40B4-BE49-F238E27FC236}">
                  <a16:creationId xmlns:a16="http://schemas.microsoft.com/office/drawing/2014/main" id="{12C7D215-CA42-FC4D-8829-A26747F5A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405B9D90-AA77-2347-B373-9010CFE60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Line 117">
              <a:extLst>
                <a:ext uri="{FF2B5EF4-FFF2-40B4-BE49-F238E27FC236}">
                  <a16:creationId xmlns:a16="http://schemas.microsoft.com/office/drawing/2014/main" id="{4951BDF2-1742-8F4A-B7DF-11BB02625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EEE1D6E-F9F0-9B48-BE50-3CD35C0CC322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 Box 115">
              <a:extLst>
                <a:ext uri="{FF2B5EF4-FFF2-40B4-BE49-F238E27FC236}">
                  <a16:creationId xmlns:a16="http://schemas.microsoft.com/office/drawing/2014/main" id="{29503947-7470-6E4A-87FB-3E011367A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5" name="Text Box 116">
              <a:extLst>
                <a:ext uri="{FF2B5EF4-FFF2-40B4-BE49-F238E27FC236}">
                  <a16:creationId xmlns:a16="http://schemas.microsoft.com/office/drawing/2014/main" id="{35576AF2-EED0-3549-9A39-F0D4D446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858FCA53-4109-1745-8CCC-A864201BD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Line 117">
              <a:extLst>
                <a:ext uri="{FF2B5EF4-FFF2-40B4-BE49-F238E27FC236}">
                  <a16:creationId xmlns:a16="http://schemas.microsoft.com/office/drawing/2014/main" id="{54DFC5B3-C2FC-7145-A499-5DDEA27D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Text Box 115">
              <a:extLst>
                <a:ext uri="{FF2B5EF4-FFF2-40B4-BE49-F238E27FC236}">
                  <a16:creationId xmlns:a16="http://schemas.microsoft.com/office/drawing/2014/main" id="{AB3CC671-A1C2-7F43-BF0B-904B34B4D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16">
              <a:extLst>
                <a:ext uri="{FF2B5EF4-FFF2-40B4-BE49-F238E27FC236}">
                  <a16:creationId xmlns:a16="http://schemas.microsoft.com/office/drawing/2014/main" id="{6F9813C6-8B3A-B14C-9BEC-53F6E8F5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F29BC30C-C490-7143-9ED1-40DD92AAB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17">
              <a:extLst>
                <a:ext uri="{FF2B5EF4-FFF2-40B4-BE49-F238E27FC236}">
                  <a16:creationId xmlns:a16="http://schemas.microsoft.com/office/drawing/2014/main" id="{F95861A0-6041-924F-ABC9-F93E53355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" name="Group 130">
              <a:extLst>
                <a:ext uri="{FF2B5EF4-FFF2-40B4-BE49-F238E27FC236}">
                  <a16:creationId xmlns:a16="http://schemas.microsoft.com/office/drawing/2014/main" id="{B02C2237-3E95-7C4D-BF4E-71A28431A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7" name="Line 131">
                <a:extLst>
                  <a:ext uri="{FF2B5EF4-FFF2-40B4-BE49-F238E27FC236}">
                    <a16:creationId xmlns:a16="http://schemas.microsoft.com/office/drawing/2014/main" id="{70E9200E-54D5-BE46-90BC-5D9AA9117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2">
                <a:extLst>
                  <a:ext uri="{FF2B5EF4-FFF2-40B4-BE49-F238E27FC236}">
                    <a16:creationId xmlns:a16="http://schemas.microsoft.com/office/drawing/2014/main" id="{BEBF7BB3-270D-5349-AC7F-9FA7ED282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" name="Line 133">
                <a:extLst>
                  <a:ext uri="{FF2B5EF4-FFF2-40B4-BE49-F238E27FC236}">
                    <a16:creationId xmlns:a16="http://schemas.microsoft.com/office/drawing/2014/main" id="{CA7C03E4-0DB2-B34E-9346-E7E9ABE82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AA903C-F2CE-5242-80E2-7687984A1B35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99419DF8-6FCE-2C42-9EF3-CC7F83635F25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A6240FE-B47C-3F40-B2A1-54D083F2C862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E65707-161A-0F4B-A84F-3F431808965B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92B4115-217B-A84F-B116-9CBBBC5641E4}"/>
              </a:ext>
            </a:extLst>
          </p:cNvPr>
          <p:cNvSpPr/>
          <p:nvPr/>
        </p:nvSpPr>
        <p:spPr bwMode="auto">
          <a:xfrm>
            <a:off x="2559847" y="480892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22701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08817-6C73-A54D-9FB9-24C8E771CF58}"/>
              </a:ext>
            </a:extLst>
          </p:cNvPr>
          <p:cNvGrpSpPr/>
          <p:nvPr/>
        </p:nvGrpSpPr>
        <p:grpSpPr>
          <a:xfrm>
            <a:off x="250735" y="4137750"/>
            <a:ext cx="3821797" cy="1217069"/>
            <a:chOff x="159719" y="5275031"/>
            <a:chExt cx="3821797" cy="12170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9CC31D-E0BC-894D-BFE4-D868C058C692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61BD69-522B-1F48-B3B0-C241977A410F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53" name="Text Box 115">
                  <a:extLst>
                    <a:ext uri="{FF2B5EF4-FFF2-40B4-BE49-F238E27FC236}">
                      <a16:creationId xmlns:a16="http://schemas.microsoft.com/office/drawing/2014/main" id="{E9B464C7-9773-4343-9C23-5B8F59A6E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4" name="Text Box 116">
                  <a:extLst>
                    <a:ext uri="{FF2B5EF4-FFF2-40B4-BE49-F238E27FC236}">
                      <a16:creationId xmlns:a16="http://schemas.microsoft.com/office/drawing/2014/main" id="{313EFB9F-5E0C-1B41-BBB0-B16554927D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5" name="Line 117">
                  <a:extLst>
                    <a:ext uri="{FF2B5EF4-FFF2-40B4-BE49-F238E27FC236}">
                      <a16:creationId xmlns:a16="http://schemas.microsoft.com/office/drawing/2014/main" id="{E4EB5361-4168-E24E-9985-AD153628D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6" name="Line 117">
                  <a:extLst>
                    <a:ext uri="{FF2B5EF4-FFF2-40B4-BE49-F238E27FC236}">
                      <a16:creationId xmlns:a16="http://schemas.microsoft.com/office/drawing/2014/main" id="{16D91020-52A5-9E4A-9DC0-A1EE734B4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5266676-55D2-334D-9AB4-B5B4C90EFE04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53B8456-C0C2-DB4B-AD9E-3DD5128B810E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48" name="Text Box 115">
                  <a:extLst>
                    <a:ext uri="{FF2B5EF4-FFF2-40B4-BE49-F238E27FC236}">
                      <a16:creationId xmlns:a16="http://schemas.microsoft.com/office/drawing/2014/main" id="{DF3F9148-3483-094E-AE35-36CDF9E29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9" name="Text Box 116">
                  <a:extLst>
                    <a:ext uri="{FF2B5EF4-FFF2-40B4-BE49-F238E27FC236}">
                      <a16:creationId xmlns:a16="http://schemas.microsoft.com/office/drawing/2014/main" id="{69112DA5-DF23-A646-80AF-A1192C6BB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0" name="Line 117">
                  <a:extLst>
                    <a:ext uri="{FF2B5EF4-FFF2-40B4-BE49-F238E27FC236}">
                      <a16:creationId xmlns:a16="http://schemas.microsoft.com/office/drawing/2014/main" id="{505793F9-0183-0349-94B1-9471D0695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Line 117">
                  <a:extLst>
                    <a:ext uri="{FF2B5EF4-FFF2-40B4-BE49-F238E27FC236}">
                      <a16:creationId xmlns:a16="http://schemas.microsoft.com/office/drawing/2014/main" id="{7B745615-0214-D949-90FC-7177C808F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5C81A73-427D-0D4F-9257-422F8AEDEB0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0481480-CFC2-344C-A396-F55CEC776B71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41" name="Text Box 115">
                  <a:extLst>
                    <a:ext uri="{FF2B5EF4-FFF2-40B4-BE49-F238E27FC236}">
                      <a16:creationId xmlns:a16="http://schemas.microsoft.com/office/drawing/2014/main" id="{9E9AE61F-D92C-3644-941E-D8DA54687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2" name="Text Box 116">
                  <a:extLst>
                    <a:ext uri="{FF2B5EF4-FFF2-40B4-BE49-F238E27FC236}">
                      <a16:creationId xmlns:a16="http://schemas.microsoft.com/office/drawing/2014/main" id="{B91876C9-F32F-B849-A8AC-4D2BF447E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3" name="Line 117">
                  <a:extLst>
                    <a:ext uri="{FF2B5EF4-FFF2-40B4-BE49-F238E27FC236}">
                      <a16:creationId xmlns:a16="http://schemas.microsoft.com/office/drawing/2014/main" id="{333CC1C5-0BA0-FE47-93FF-F00E71D8B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4" name="Line 117">
                  <a:extLst>
                    <a:ext uri="{FF2B5EF4-FFF2-40B4-BE49-F238E27FC236}">
                      <a16:creationId xmlns:a16="http://schemas.microsoft.com/office/drawing/2014/main" id="{EE9B1EF2-85F9-054C-9BB3-23C3B60F1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92908DE-1EA5-2A4C-8158-E44AC612EF10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84CAD33-C550-E740-838A-600254CB22ED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BEDDE-369D-E34A-B9F8-9D677EE35F57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719BA699-4C57-784B-8DF6-25E4EB457A7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E9AC4D1-A441-7941-AED5-8C3FE44BEA6A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36" name="Line 86">
                  <a:extLst>
                    <a:ext uri="{FF2B5EF4-FFF2-40B4-BE49-F238E27FC236}">
                      <a16:creationId xmlns:a16="http://schemas.microsoft.com/office/drawing/2014/main" id="{BD8D4169-8139-B147-A401-9DC46D5B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" name="Line 87">
                  <a:extLst>
                    <a:ext uri="{FF2B5EF4-FFF2-40B4-BE49-F238E27FC236}">
                      <a16:creationId xmlns:a16="http://schemas.microsoft.com/office/drawing/2014/main" id="{E351B7D7-369D-3E41-BBBB-9602F70D1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Line 88">
                  <a:extLst>
                    <a:ext uri="{FF2B5EF4-FFF2-40B4-BE49-F238E27FC236}">
                      <a16:creationId xmlns:a16="http://schemas.microsoft.com/office/drawing/2014/main" id="{A632B4E7-CFAF-6047-AAFD-EBD5302AA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857DC5A6-5FF5-2F43-B505-1A0F1D9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ADAEE7-DFAE-8F44-A3A7-0CEE175A8E95}"/>
              </a:ext>
            </a:extLst>
          </p:cNvPr>
          <p:cNvGrpSpPr/>
          <p:nvPr/>
        </p:nvGrpSpPr>
        <p:grpSpPr>
          <a:xfrm>
            <a:off x="336457" y="724838"/>
            <a:ext cx="4409927" cy="3147149"/>
            <a:chOff x="336457" y="724838"/>
            <a:chExt cx="4409927" cy="31471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999A0D-BCAE-1349-A80E-D0D9423002A3}"/>
                </a:ext>
              </a:extLst>
            </p:cNvPr>
            <p:cNvGrpSpPr/>
            <p:nvPr/>
          </p:nvGrpSpPr>
          <p:grpSpPr>
            <a:xfrm>
              <a:off x="336457" y="724838"/>
              <a:ext cx="3774564" cy="3147149"/>
              <a:chOff x="336457" y="724838"/>
              <a:chExt cx="3774564" cy="3147149"/>
            </a:xfrm>
          </p:grpSpPr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6C6C79A1-CBEA-E740-B987-2693EF2A3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57" y="724838"/>
                <a:ext cx="289853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lnSpc>
                    <a:spcPct val="80000"/>
                  </a:lnSpc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b="0" dirty="0">
                    <a:latin typeface="Times New Roman" panose="02020603050405020304" pitchFamily="18" charset="0"/>
                    <a:ea typeface="Times New Roman" charset="0"/>
                    <a:cs typeface="Times New Roman" panose="02020603050405020304" pitchFamily="18" charset="0"/>
                  </a:rPr>
                  <a:t>Client code</a:t>
                </a:r>
                <a:r>
                  <a:rPr lang="en-US" sz="1100" b="0" dirty="0">
                    <a:latin typeface="Times New Roman" panose="02020603050405020304" pitchFamily="18" charset="0"/>
                    <a:ea typeface="Times New Roman" charset="0"/>
                    <a:cs typeface="Times New Roman" panose="02020603050405020304" pitchFamily="18" charset="0"/>
                  </a:rPr>
                  <a:t> (example):</a:t>
                </a:r>
                <a:endPara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2ED8FB9F-C9C1-1C40-AF46-5DD72B190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77" y="990601"/>
                <a:ext cx="3674744" cy="28813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65600" tIns="82800" rIns="93600" bIns="82800" anchor="t" anchorCtr="0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import lists*;</a:t>
                </a:r>
              </a:p>
              <a:p>
                <a:pPr>
                  <a:spcBef>
                    <a:spcPts val="300"/>
                  </a:spcBef>
                </a:pPr>
                <a:endPara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E357B67E-3FC5-904D-B610-D6853BF741F5}"/>
                </a:ext>
              </a:extLst>
            </p:cNvPr>
            <p:cNvSpPr/>
            <p:nvPr/>
          </p:nvSpPr>
          <p:spPr bwMode="auto">
            <a:xfrm>
              <a:off x="3619111" y="2706758"/>
              <a:ext cx="1127273" cy="895499"/>
            </a:xfrm>
            <a:prstGeom prst="rightArrow">
              <a:avLst>
                <a:gd name="adj1" fmla="val 56807"/>
                <a:gd name="adj2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4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Uses the services of: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6C6C79A1-CBEA-E740-B987-2693EF2A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7" y="724838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ED8FB9F-C9C1-1C40-AF46-5DD72B19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77" y="990601"/>
            <a:ext cx="3674744" cy="28813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2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List&lt;Fraction&gt; fList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List&lt;Fraction&gt;();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fractions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Fraction(1,2));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Fraction(3,4));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Fraction(2,3));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System.out.println(fList);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(2/3, 3/4, 1/2)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454C03F1-5614-DA47-9FC5-1FFE832E4C52}"/>
              </a:ext>
            </a:extLst>
          </p:cNvPr>
          <p:cNvSpPr/>
          <p:nvPr/>
        </p:nvSpPr>
        <p:spPr bwMode="auto">
          <a:xfrm>
            <a:off x="3619111" y="2706758"/>
            <a:ext cx="1127273" cy="895499"/>
          </a:xfrm>
          <a:prstGeom prst="rightArrow">
            <a:avLst>
              <a:gd name="adj1" fmla="val 56807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services of: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3D3B08-9F43-F94D-9ACB-402152404AA9}"/>
              </a:ext>
            </a:extLst>
          </p:cNvPr>
          <p:cNvGrpSpPr/>
          <p:nvPr/>
        </p:nvGrpSpPr>
        <p:grpSpPr>
          <a:xfrm>
            <a:off x="250735" y="4137750"/>
            <a:ext cx="3821797" cy="1217069"/>
            <a:chOff x="159719" y="5275031"/>
            <a:chExt cx="3821797" cy="121706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84490E-A08E-C44E-814C-732375CE4005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450E29A-6A0A-6E47-80FB-B1B46CB84886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129" name="Text Box 115">
                  <a:extLst>
                    <a:ext uri="{FF2B5EF4-FFF2-40B4-BE49-F238E27FC236}">
                      <a16:creationId xmlns:a16="http://schemas.microsoft.com/office/drawing/2014/main" id="{5AB47303-FBBA-8C45-9AE1-DA5637118D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30" name="Text Box 116">
                  <a:extLst>
                    <a:ext uri="{FF2B5EF4-FFF2-40B4-BE49-F238E27FC236}">
                      <a16:creationId xmlns:a16="http://schemas.microsoft.com/office/drawing/2014/main" id="{381D7D82-B89E-CE4E-8605-C05BCD82D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31" name="Line 117">
                  <a:extLst>
                    <a:ext uri="{FF2B5EF4-FFF2-40B4-BE49-F238E27FC236}">
                      <a16:creationId xmlns:a16="http://schemas.microsoft.com/office/drawing/2014/main" id="{36E7D28A-70EC-A144-B6D1-C9A6A9CBF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2" name="Line 117">
                  <a:extLst>
                    <a:ext uri="{FF2B5EF4-FFF2-40B4-BE49-F238E27FC236}">
                      <a16:creationId xmlns:a16="http://schemas.microsoft.com/office/drawing/2014/main" id="{830545F7-DEFB-7E45-948E-0BC9B80FA0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D7807BF-E3ED-E146-9AFE-A688EFB2C8CD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0214EB4-9875-E743-99A7-C840E34AE418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98" name="Text Box 115">
                  <a:extLst>
                    <a:ext uri="{FF2B5EF4-FFF2-40B4-BE49-F238E27FC236}">
                      <a16:creationId xmlns:a16="http://schemas.microsoft.com/office/drawing/2014/main" id="{A1B1F128-1A91-354B-9AD9-520380698F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9" name="Text Box 116">
                  <a:extLst>
                    <a:ext uri="{FF2B5EF4-FFF2-40B4-BE49-F238E27FC236}">
                      <a16:creationId xmlns:a16="http://schemas.microsoft.com/office/drawing/2014/main" id="{340E766B-1DDB-FA4C-8497-6A7ADD32C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0" name="Line 117">
                  <a:extLst>
                    <a:ext uri="{FF2B5EF4-FFF2-40B4-BE49-F238E27FC236}">
                      <a16:creationId xmlns:a16="http://schemas.microsoft.com/office/drawing/2014/main" id="{85E4BC30-A223-CD48-A01E-B9D023079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1" name="Line 117">
                  <a:extLst>
                    <a:ext uri="{FF2B5EF4-FFF2-40B4-BE49-F238E27FC236}">
                      <a16:creationId xmlns:a16="http://schemas.microsoft.com/office/drawing/2014/main" id="{606E3C67-435A-074F-8598-501F9C83C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EC6DBA6-BC1D-B64C-A199-DB5C2C783A6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8766E0A-4AE2-8149-9F69-905D830D145A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93" name="Text Box 115">
                  <a:extLst>
                    <a:ext uri="{FF2B5EF4-FFF2-40B4-BE49-F238E27FC236}">
                      <a16:creationId xmlns:a16="http://schemas.microsoft.com/office/drawing/2014/main" id="{4C5CA5B6-918E-264E-83BA-811BC58C5F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4" name="Text Box 116">
                  <a:extLst>
                    <a:ext uri="{FF2B5EF4-FFF2-40B4-BE49-F238E27FC236}">
                      <a16:creationId xmlns:a16="http://schemas.microsoft.com/office/drawing/2014/main" id="{EF523D53-732C-3743-A512-CCAD49BEA8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95" name="Line 117">
                  <a:extLst>
                    <a:ext uri="{FF2B5EF4-FFF2-40B4-BE49-F238E27FC236}">
                      <a16:creationId xmlns:a16="http://schemas.microsoft.com/office/drawing/2014/main" id="{81A5C3AF-B6CE-604E-8351-E21515C70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6" name="Line 117">
                  <a:extLst>
                    <a:ext uri="{FF2B5EF4-FFF2-40B4-BE49-F238E27FC236}">
                      <a16:creationId xmlns:a16="http://schemas.microsoft.com/office/drawing/2014/main" id="{FC4CD548-ABF9-4840-8222-75C21B384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B9FD86E-AFE4-0947-BF1C-0A548C6499B1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4DB5E6-2489-E448-900A-318733F05A92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DDF55D07-2F3D-4F49-9F34-2010B45FA074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1AA34D85-9132-C946-99CD-E0A1FB199766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7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C827EE5-FFE9-1E44-BCD8-DD67CE4F3DF3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6B113858-6BE2-0743-AF43-9E55E0819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9" name="Line 87">
                  <a:extLst>
                    <a:ext uri="{FF2B5EF4-FFF2-40B4-BE49-F238E27FC236}">
                      <a16:creationId xmlns:a16="http://schemas.microsoft.com/office/drawing/2014/main" id="{7AB0BE06-E99E-9247-A420-CAA0B432A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0" name="Line 88">
                  <a:extLst>
                    <a:ext uri="{FF2B5EF4-FFF2-40B4-BE49-F238E27FC236}">
                      <a16:creationId xmlns:a16="http://schemas.microsoft.com/office/drawing/2014/main" id="{70459C1F-6ECA-AF47-8887-F25473769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2" name="Rectangle 6">
              <a:extLst>
                <a:ext uri="{FF2B5EF4-FFF2-40B4-BE49-F238E27FC236}">
                  <a16:creationId xmlns:a16="http://schemas.microsoft.com/office/drawing/2014/main" id="{651D6555-1CA1-CE42-95C9-762102B00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6C6C79A1-CBEA-E740-B987-2693EF2A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7" y="724838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(Another 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ED8FB9F-C9C1-1C40-AF46-5DD72B19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77" y="990601"/>
            <a:ext cx="3674744" cy="28813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city names (strings)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12707B-86BC-A646-A8ED-935128BB843A}"/>
              </a:ext>
            </a:extLst>
          </p:cNvPr>
          <p:cNvGrpSpPr/>
          <p:nvPr/>
        </p:nvGrpSpPr>
        <p:grpSpPr>
          <a:xfrm>
            <a:off x="659694" y="4120028"/>
            <a:ext cx="3227910" cy="1217069"/>
            <a:chOff x="4562411" y="4904393"/>
            <a:chExt cx="3227910" cy="121706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A592F16-D55E-3E4B-BEAE-16FAC5B215A4}"/>
                </a:ext>
              </a:extLst>
            </p:cNvPr>
            <p:cNvGrpSpPr/>
            <p:nvPr/>
          </p:nvGrpSpPr>
          <p:grpSpPr>
            <a:xfrm>
              <a:off x="4956873" y="5205566"/>
              <a:ext cx="953496" cy="915896"/>
              <a:chOff x="2055392" y="2743200"/>
              <a:chExt cx="953496" cy="915896"/>
            </a:xfrm>
          </p:grpSpPr>
          <p:sp>
            <p:nvSpPr>
              <p:cNvPr id="122" name="Text Box 115">
                <a:extLst>
                  <a:ext uri="{FF2B5EF4-FFF2-40B4-BE49-F238E27FC236}">
                    <a16:creationId xmlns:a16="http://schemas.microsoft.com/office/drawing/2014/main" id="{E2134A49-BD37-2C49-9348-8A1EB93BC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123" name="Text Box 116">
                <a:extLst>
                  <a:ext uri="{FF2B5EF4-FFF2-40B4-BE49-F238E27FC236}">
                    <a16:creationId xmlns:a16="http://schemas.microsoft.com/office/drawing/2014/main" id="{6EF583AA-3FAD-7A4E-BA39-4F19044A5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24" name="Line 117">
                <a:extLst>
                  <a:ext uri="{FF2B5EF4-FFF2-40B4-BE49-F238E27FC236}">
                    <a16:creationId xmlns:a16="http://schemas.microsoft.com/office/drawing/2014/main" id="{B2EED14F-F602-A14B-8DB3-7DADDB944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822" y="2890836"/>
                <a:ext cx="292066" cy="13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5" name="Line 117">
                <a:extLst>
                  <a:ext uri="{FF2B5EF4-FFF2-40B4-BE49-F238E27FC236}">
                    <a16:creationId xmlns:a16="http://schemas.microsoft.com/office/drawing/2014/main" id="{559B8F3C-0D22-F94A-84C3-0C6FF3AEC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A985567-3B0F-9E48-AAB2-537CD47C8743}"/>
                  </a:ext>
                </a:extLst>
              </p:cNvPr>
              <p:cNvSpPr/>
              <p:nvPr/>
            </p:nvSpPr>
            <p:spPr bwMode="auto">
              <a:xfrm>
                <a:off x="2055392" y="3344773"/>
                <a:ext cx="678095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900" b="0" dirty="0">
                    <a:latin typeface="Consolas" charset="0"/>
                    <a:ea typeface="Consolas" charset="0"/>
                    <a:cs typeface="Consolas" charset="0"/>
                  </a:rPr>
                  <a:t>Haifa</a:t>
                </a:r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0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4E37EE7-A1FB-A54B-954C-0DE832A04EAF}"/>
                </a:ext>
              </a:extLst>
            </p:cNvPr>
            <p:cNvGrpSpPr/>
            <p:nvPr/>
          </p:nvGrpSpPr>
          <p:grpSpPr>
            <a:xfrm>
              <a:off x="5836835" y="5205565"/>
              <a:ext cx="987838" cy="914477"/>
              <a:chOff x="2053290" y="2743200"/>
              <a:chExt cx="987838" cy="914477"/>
            </a:xfrm>
          </p:grpSpPr>
          <p:sp>
            <p:nvSpPr>
              <p:cNvPr id="117" name="Text Box 115">
                <a:extLst>
                  <a:ext uri="{FF2B5EF4-FFF2-40B4-BE49-F238E27FC236}">
                    <a16:creationId xmlns:a16="http://schemas.microsoft.com/office/drawing/2014/main" id="{D97B99DC-32C1-C34C-A1ED-0235BAF0E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118" name="Text Box 116">
                <a:extLst>
                  <a:ext uri="{FF2B5EF4-FFF2-40B4-BE49-F238E27FC236}">
                    <a16:creationId xmlns:a16="http://schemas.microsoft.com/office/drawing/2014/main" id="{D1C18886-1BAB-C041-A2AF-0DA7DB684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19" name="Line 117">
                <a:extLst>
                  <a:ext uri="{FF2B5EF4-FFF2-40B4-BE49-F238E27FC236}">
                    <a16:creationId xmlns:a16="http://schemas.microsoft.com/office/drawing/2014/main" id="{522A8940-CF33-614D-B051-B3390B08B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1" y="2890837"/>
                <a:ext cx="3243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0" name="Line 117">
                <a:extLst>
                  <a:ext uri="{FF2B5EF4-FFF2-40B4-BE49-F238E27FC236}">
                    <a16:creationId xmlns:a16="http://schemas.microsoft.com/office/drawing/2014/main" id="{48A3E919-5112-BB45-8716-9992FC7F8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7DA6BAF-2769-C249-B0DE-08FAAC2683DB}"/>
                  </a:ext>
                </a:extLst>
              </p:cNvPr>
              <p:cNvSpPr/>
              <p:nvPr/>
            </p:nvSpPr>
            <p:spPr bwMode="auto">
              <a:xfrm>
                <a:off x="2053290" y="3343354"/>
                <a:ext cx="664454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900" b="0" dirty="0">
                    <a:latin typeface="Consolas" charset="0"/>
                    <a:ea typeface="Consolas" charset="0"/>
                    <a:cs typeface="Consolas" charset="0"/>
                  </a:rPr>
                  <a:t>LA</a:t>
                </a:r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0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36D7464-1F7D-8C4C-969D-905DEEE44B8A}"/>
                </a:ext>
              </a:extLst>
            </p:cNvPr>
            <p:cNvGrpSpPr/>
            <p:nvPr/>
          </p:nvGrpSpPr>
          <p:grpSpPr>
            <a:xfrm>
              <a:off x="6762128" y="5205565"/>
              <a:ext cx="933993" cy="914477"/>
              <a:chOff x="2051034" y="2743200"/>
              <a:chExt cx="933993" cy="914477"/>
            </a:xfrm>
          </p:grpSpPr>
          <p:sp>
            <p:nvSpPr>
              <p:cNvPr id="112" name="Text Box 115">
                <a:extLst>
                  <a:ext uri="{FF2B5EF4-FFF2-40B4-BE49-F238E27FC236}">
                    <a16:creationId xmlns:a16="http://schemas.microsoft.com/office/drawing/2014/main" id="{EDCFC5F2-C272-7C42-84FC-608F64C04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113" name="Text Box 116">
                <a:extLst>
                  <a:ext uri="{FF2B5EF4-FFF2-40B4-BE49-F238E27FC236}">
                    <a16:creationId xmlns:a16="http://schemas.microsoft.com/office/drawing/2014/main" id="{C2D16998-5776-2E49-8BEA-0A8E923A3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14" name="Line 117">
                <a:extLst>
                  <a:ext uri="{FF2B5EF4-FFF2-40B4-BE49-F238E27FC236}">
                    <a16:creationId xmlns:a16="http://schemas.microsoft.com/office/drawing/2014/main" id="{1D6414D7-8A98-4D44-A00D-86E37FE5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268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" name="Line 117">
                <a:extLst>
                  <a:ext uri="{FF2B5EF4-FFF2-40B4-BE49-F238E27FC236}">
                    <a16:creationId xmlns:a16="http://schemas.microsoft.com/office/drawing/2014/main" id="{417A4304-F2A2-0F41-8D23-350298DC7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5045ECF-14A4-184B-81BB-5DCAAEE001B0}"/>
                  </a:ext>
                </a:extLst>
              </p:cNvPr>
              <p:cNvSpPr/>
              <p:nvPr/>
            </p:nvSpPr>
            <p:spPr bwMode="auto">
              <a:xfrm>
                <a:off x="2051034" y="3343354"/>
                <a:ext cx="744915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10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1000" b="0" dirty="0">
                    <a:latin typeface="Consolas" charset="0"/>
                    <a:ea typeface="Consolas" charset="0"/>
                    <a:cs typeface="Consolas" charset="0"/>
                  </a:rPr>
                  <a:t>Paris</a:t>
                </a:r>
                <a:r>
                  <a:rPr lang="en-US" altLang="en-US" sz="10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4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54ADC54-1FDB-AD42-A88F-4039BF46EB3A}"/>
                </a:ext>
              </a:extLst>
            </p:cNvPr>
            <p:cNvGrpSpPr/>
            <p:nvPr/>
          </p:nvGrpSpPr>
          <p:grpSpPr>
            <a:xfrm>
              <a:off x="4562411" y="4904393"/>
              <a:ext cx="723263" cy="461962"/>
              <a:chOff x="138708" y="4724400"/>
              <a:chExt cx="723263" cy="46196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EEBCD71-7770-644E-8C05-97CED63A27C8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325A8E69-5E19-454F-918B-64654543F18B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12B1E05-95E0-5B44-97D3-607EF57C5BA8}"/>
                </a:ext>
              </a:extLst>
            </p:cNvPr>
            <p:cNvGrpSpPr/>
            <p:nvPr/>
          </p:nvGrpSpPr>
          <p:grpSpPr>
            <a:xfrm>
              <a:off x="7714121" y="5284272"/>
              <a:ext cx="76200" cy="122237"/>
              <a:chOff x="7659003" y="3935745"/>
              <a:chExt cx="76200" cy="122237"/>
            </a:xfrm>
          </p:grpSpPr>
          <p:sp>
            <p:nvSpPr>
              <p:cNvPr id="107" name="Line 86">
                <a:extLst>
                  <a:ext uri="{FF2B5EF4-FFF2-40B4-BE49-F238E27FC236}">
                    <a16:creationId xmlns:a16="http://schemas.microsoft.com/office/drawing/2014/main" id="{C338FA66-CA92-B34D-934F-0152F0A78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8" name="Line 87">
                <a:extLst>
                  <a:ext uri="{FF2B5EF4-FFF2-40B4-BE49-F238E27FC236}">
                    <a16:creationId xmlns:a16="http://schemas.microsoft.com/office/drawing/2014/main" id="{841E37C5-9019-5B41-B3E8-6358552C3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9" name="Line 88">
                <a:extLst>
                  <a:ext uri="{FF2B5EF4-FFF2-40B4-BE49-F238E27FC236}">
                    <a16:creationId xmlns:a16="http://schemas.microsoft.com/office/drawing/2014/main" id="{06523D4E-CF3A-1A49-AE7F-FB3D248E3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C83E467C-9CD1-694F-A618-E9FDEAF5B1B4}"/>
              </a:ext>
            </a:extLst>
          </p:cNvPr>
          <p:cNvSpPr/>
          <p:nvPr/>
        </p:nvSpPr>
        <p:spPr bwMode="auto">
          <a:xfrm>
            <a:off x="3619111" y="2706758"/>
            <a:ext cx="1127273" cy="895499"/>
          </a:xfrm>
          <a:prstGeom prst="rightArrow">
            <a:avLst>
              <a:gd name="adj1" fmla="val 56807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services of:</a:t>
            </a:r>
          </a:p>
        </p:txBody>
      </p:sp>
    </p:spTree>
    <p:extLst>
      <p:ext uri="{BB962C8B-B14F-4D97-AF65-F5344CB8AC3E}">
        <p14:creationId xmlns:p14="http://schemas.microsoft.com/office/powerpoint/2010/main" val="256380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DCB394-5B56-DB47-94A8-300E162861FE}"/>
              </a:ext>
            </a:extLst>
          </p:cNvPr>
          <p:cNvSpPr txBox="1">
            <a:spLocks/>
          </p:cNvSpPr>
          <p:nvPr/>
        </p:nvSpPr>
        <p:spPr bwMode="auto">
          <a:xfrm>
            <a:off x="228600" y="838200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Generic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Wrapper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Data structures: Map</a:t>
            </a:r>
            <a:endParaRPr lang="en-US" altLang="en-US" b="0" kern="0" dirty="0"/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33400" y="13716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34796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6C6C79A1-CBEA-E740-B987-2693EF2A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7" y="724838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(Another 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ED8FB9F-C9C1-1C40-AF46-5DD72B19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77" y="990601"/>
            <a:ext cx="3674744" cy="28813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city names (strings)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cities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List&lt;String&gt;();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cities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Haifa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LA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Paris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System.out.println(cities);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(Haifa, LA, Paris)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83E467C-9CD1-694F-A618-E9FDEAF5B1B4}"/>
              </a:ext>
            </a:extLst>
          </p:cNvPr>
          <p:cNvSpPr/>
          <p:nvPr/>
        </p:nvSpPr>
        <p:spPr bwMode="auto">
          <a:xfrm>
            <a:off x="3619111" y="2706758"/>
            <a:ext cx="1127273" cy="895499"/>
          </a:xfrm>
          <a:prstGeom prst="rightArrow">
            <a:avLst>
              <a:gd name="adj1" fmla="val 56807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services of: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A54338-60D2-AA4A-8C22-459B87AEB6A0}"/>
              </a:ext>
            </a:extLst>
          </p:cNvPr>
          <p:cNvGrpSpPr/>
          <p:nvPr/>
        </p:nvGrpSpPr>
        <p:grpSpPr>
          <a:xfrm>
            <a:off x="659694" y="4120028"/>
            <a:ext cx="3227910" cy="1217069"/>
            <a:chOff x="4562411" y="4904393"/>
            <a:chExt cx="3227910" cy="121706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601EF7D-0EDB-EF42-B34E-0A4BACB5465A}"/>
                </a:ext>
              </a:extLst>
            </p:cNvPr>
            <p:cNvGrpSpPr/>
            <p:nvPr/>
          </p:nvGrpSpPr>
          <p:grpSpPr>
            <a:xfrm>
              <a:off x="4956873" y="5205566"/>
              <a:ext cx="953496" cy="915896"/>
              <a:chOff x="2055392" y="2743200"/>
              <a:chExt cx="953496" cy="915896"/>
            </a:xfrm>
          </p:grpSpPr>
          <p:sp>
            <p:nvSpPr>
              <p:cNvPr id="100" name="Text Box 115">
                <a:extLst>
                  <a:ext uri="{FF2B5EF4-FFF2-40B4-BE49-F238E27FC236}">
                    <a16:creationId xmlns:a16="http://schemas.microsoft.com/office/drawing/2014/main" id="{0D962858-AE0F-574C-89DC-820007C06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101" name="Text Box 116">
                <a:extLst>
                  <a:ext uri="{FF2B5EF4-FFF2-40B4-BE49-F238E27FC236}">
                    <a16:creationId xmlns:a16="http://schemas.microsoft.com/office/drawing/2014/main" id="{3A1E76C4-F965-AA4B-BD94-7B3B6FA0C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27" name="Line 117">
                <a:extLst>
                  <a:ext uri="{FF2B5EF4-FFF2-40B4-BE49-F238E27FC236}">
                    <a16:creationId xmlns:a16="http://schemas.microsoft.com/office/drawing/2014/main" id="{DC14B09B-CBEA-614C-A0C8-C53AC6FA3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822" y="2890836"/>
                <a:ext cx="292066" cy="13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8" name="Line 117">
                <a:extLst>
                  <a:ext uri="{FF2B5EF4-FFF2-40B4-BE49-F238E27FC236}">
                    <a16:creationId xmlns:a16="http://schemas.microsoft.com/office/drawing/2014/main" id="{D940D7DE-DAB1-C64B-B4A1-1486FC426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7DB020-1B85-374E-B546-D6E95FD871F4}"/>
                  </a:ext>
                </a:extLst>
              </p:cNvPr>
              <p:cNvSpPr/>
              <p:nvPr/>
            </p:nvSpPr>
            <p:spPr bwMode="auto">
              <a:xfrm>
                <a:off x="2055392" y="3344773"/>
                <a:ext cx="678095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900" b="0" dirty="0">
                    <a:latin typeface="Consolas" charset="0"/>
                    <a:ea typeface="Consolas" charset="0"/>
                    <a:cs typeface="Consolas" charset="0"/>
                  </a:rPr>
                  <a:t>Haifa</a:t>
                </a:r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0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B8E300-9EA6-8A4B-8DC4-601CF8C0F381}"/>
                </a:ext>
              </a:extLst>
            </p:cNvPr>
            <p:cNvGrpSpPr/>
            <p:nvPr/>
          </p:nvGrpSpPr>
          <p:grpSpPr>
            <a:xfrm>
              <a:off x="5836835" y="5205565"/>
              <a:ext cx="987838" cy="914477"/>
              <a:chOff x="2053290" y="2743200"/>
              <a:chExt cx="987838" cy="914477"/>
            </a:xfrm>
          </p:grpSpPr>
          <p:sp>
            <p:nvSpPr>
              <p:cNvPr id="95" name="Text Box 115">
                <a:extLst>
                  <a:ext uri="{FF2B5EF4-FFF2-40B4-BE49-F238E27FC236}">
                    <a16:creationId xmlns:a16="http://schemas.microsoft.com/office/drawing/2014/main" id="{BD3A0FEA-841C-414E-A440-ED9AAB995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96" name="Text Box 116">
                <a:extLst>
                  <a:ext uri="{FF2B5EF4-FFF2-40B4-BE49-F238E27FC236}">
                    <a16:creationId xmlns:a16="http://schemas.microsoft.com/office/drawing/2014/main" id="{96D66B6F-1FDC-B04F-B7C2-06368BB44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97" name="Line 117">
                <a:extLst>
                  <a:ext uri="{FF2B5EF4-FFF2-40B4-BE49-F238E27FC236}">
                    <a16:creationId xmlns:a16="http://schemas.microsoft.com/office/drawing/2014/main" id="{0D142D91-F1FB-F844-ADF0-B16BEB4CE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1" y="2890837"/>
                <a:ext cx="3243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8" name="Line 117">
                <a:extLst>
                  <a:ext uri="{FF2B5EF4-FFF2-40B4-BE49-F238E27FC236}">
                    <a16:creationId xmlns:a16="http://schemas.microsoft.com/office/drawing/2014/main" id="{15C8752C-8779-204A-9C18-B95661699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A8EA8C5-9C5E-564E-B0C7-378321E91464}"/>
                  </a:ext>
                </a:extLst>
              </p:cNvPr>
              <p:cNvSpPr/>
              <p:nvPr/>
            </p:nvSpPr>
            <p:spPr bwMode="auto">
              <a:xfrm>
                <a:off x="2053290" y="3343354"/>
                <a:ext cx="664454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900" b="0" dirty="0">
                    <a:latin typeface="Consolas" charset="0"/>
                    <a:ea typeface="Consolas" charset="0"/>
                    <a:cs typeface="Consolas" charset="0"/>
                  </a:rPr>
                  <a:t>LA</a:t>
                </a:r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0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6143EFE-FA61-F044-8C2B-09E7C4FFA238}"/>
                </a:ext>
              </a:extLst>
            </p:cNvPr>
            <p:cNvGrpSpPr/>
            <p:nvPr/>
          </p:nvGrpSpPr>
          <p:grpSpPr>
            <a:xfrm>
              <a:off x="6762128" y="5205565"/>
              <a:ext cx="933993" cy="914477"/>
              <a:chOff x="2051034" y="2743200"/>
              <a:chExt cx="933993" cy="914477"/>
            </a:xfrm>
          </p:grpSpPr>
          <p:sp>
            <p:nvSpPr>
              <p:cNvPr id="90" name="Text Box 115">
                <a:extLst>
                  <a:ext uri="{FF2B5EF4-FFF2-40B4-BE49-F238E27FC236}">
                    <a16:creationId xmlns:a16="http://schemas.microsoft.com/office/drawing/2014/main" id="{230AA29A-B288-2641-B581-EF2C2CCD7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91" name="Text Box 116">
                <a:extLst>
                  <a:ext uri="{FF2B5EF4-FFF2-40B4-BE49-F238E27FC236}">
                    <a16:creationId xmlns:a16="http://schemas.microsoft.com/office/drawing/2014/main" id="{72D99AD9-CA4C-5640-ADFD-DB2C7849E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92" name="Line 117">
                <a:extLst>
                  <a:ext uri="{FF2B5EF4-FFF2-40B4-BE49-F238E27FC236}">
                    <a16:creationId xmlns:a16="http://schemas.microsoft.com/office/drawing/2014/main" id="{26B482F7-9A23-984C-A091-9982652E7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268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" name="Line 117">
                <a:extLst>
                  <a:ext uri="{FF2B5EF4-FFF2-40B4-BE49-F238E27FC236}">
                    <a16:creationId xmlns:a16="http://schemas.microsoft.com/office/drawing/2014/main" id="{FBA4EAF9-1ACB-5941-870D-3C4F65541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8177992-7338-D14A-BE6E-CB385D33EFF4}"/>
                  </a:ext>
                </a:extLst>
              </p:cNvPr>
              <p:cNvSpPr/>
              <p:nvPr/>
            </p:nvSpPr>
            <p:spPr bwMode="auto">
              <a:xfrm>
                <a:off x="2051034" y="3343354"/>
                <a:ext cx="744915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10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1000" b="0" dirty="0">
                    <a:latin typeface="Consolas" charset="0"/>
                    <a:ea typeface="Consolas" charset="0"/>
                    <a:cs typeface="Consolas" charset="0"/>
                  </a:rPr>
                  <a:t>Paris</a:t>
                </a:r>
                <a:r>
                  <a:rPr lang="en-US" altLang="en-US" sz="10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4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4923E4-DFC4-B24D-9C51-062F1A136A36}"/>
                </a:ext>
              </a:extLst>
            </p:cNvPr>
            <p:cNvGrpSpPr/>
            <p:nvPr/>
          </p:nvGrpSpPr>
          <p:grpSpPr>
            <a:xfrm>
              <a:off x="4562411" y="4904393"/>
              <a:ext cx="723263" cy="461962"/>
              <a:chOff x="138708" y="4724400"/>
              <a:chExt cx="723263" cy="4619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D54485F-1751-CD42-AED0-D801E51478F3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2286BF57-0963-A042-8D99-5A6FF2A52489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7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4A8886-B953-4E42-84D3-581A886DE860}"/>
                </a:ext>
              </a:extLst>
            </p:cNvPr>
            <p:cNvGrpSpPr/>
            <p:nvPr/>
          </p:nvGrpSpPr>
          <p:grpSpPr>
            <a:xfrm>
              <a:off x="7714121" y="5284272"/>
              <a:ext cx="76200" cy="122237"/>
              <a:chOff x="7659003" y="3935745"/>
              <a:chExt cx="76200" cy="122237"/>
            </a:xfrm>
          </p:grpSpPr>
          <p:sp>
            <p:nvSpPr>
              <p:cNvPr id="85" name="Line 86">
                <a:extLst>
                  <a:ext uri="{FF2B5EF4-FFF2-40B4-BE49-F238E27FC236}">
                    <a16:creationId xmlns:a16="http://schemas.microsoft.com/office/drawing/2014/main" id="{DC997A34-9960-E644-9CFE-D33113E5C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Line 87">
                <a:extLst>
                  <a:ext uri="{FF2B5EF4-FFF2-40B4-BE49-F238E27FC236}">
                    <a16:creationId xmlns:a16="http://schemas.microsoft.com/office/drawing/2014/main" id="{DC79124A-8AB1-6A4D-BCFA-4563A1740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7" name="Line 88">
                <a:extLst>
                  <a:ext uri="{FF2B5EF4-FFF2-40B4-BE49-F238E27FC236}">
                    <a16:creationId xmlns:a16="http://schemas.microsoft.com/office/drawing/2014/main" id="{BB987524-EA4F-C34B-AC01-3AF413D43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30" name="Rectangle 6">
            <a:extLst>
              <a:ext uri="{FF2B5EF4-FFF2-40B4-BE49-F238E27FC236}">
                <a16:creationId xmlns:a16="http://schemas.microsoft.com/office/drawing/2014/main" id="{E23A838F-52F9-6C42-80BB-1044E2E9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84" y="5508402"/>
            <a:ext cx="3986383" cy="7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525" indent="-9525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 general:</a:t>
            </a:r>
          </a:p>
          <a:p>
            <a:pPr marL="9525" indent="-9525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We can use a generic </a:t>
            </a:r>
            <a:r>
              <a:rPr lang="en-US" sz="16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class to construct, and manage, lists of </a:t>
            </a:r>
            <a:r>
              <a:rPr lang="en-US" sz="16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any desired objects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7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DCB394-5B56-DB47-94A8-300E162861FE}"/>
              </a:ext>
            </a:extLst>
          </p:cNvPr>
          <p:cNvSpPr txBox="1">
            <a:spLocks/>
          </p:cNvSpPr>
          <p:nvPr/>
        </p:nvSpPr>
        <p:spPr bwMode="auto">
          <a:xfrm>
            <a:off x="228600" y="838200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Generic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Wrapper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Data structures: Map</a:t>
            </a:r>
            <a:endParaRPr lang="en-US" altLang="en-US" b="0" kern="0" dirty="0"/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57200" y="18288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10588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Wrapper classes</a:t>
            </a:r>
          </a:p>
        </p:txBody>
      </p:sp>
      <p:sp>
        <p:nvSpPr>
          <p:cNvPr id="78" name="Rectangle 122"/>
          <p:cNvSpPr>
            <a:spLocks noChangeArrowheads="1"/>
          </p:cNvSpPr>
          <p:nvPr/>
        </p:nvSpPr>
        <p:spPr bwMode="auto">
          <a:xfrm>
            <a:off x="718874" y="3545525"/>
            <a:ext cx="7706251" cy="12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en-US" sz="1800" b="0" dirty="0">
                <a:latin typeface="Times New Roman" charset="0"/>
              </a:rPr>
              <a:t>We wish the data structure classes to store, and operate on: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Primitive </a:t>
            </a:r>
            <a:r>
              <a:rPr lang="en-US" altLang="en-US" sz="1800" b="0" i="1" dirty="0">
                <a:latin typeface="Times New Roman" charset="0"/>
              </a:rPr>
              <a:t>data types</a:t>
            </a:r>
            <a:r>
              <a:rPr lang="en-US" altLang="en-US" sz="1800" b="0" dirty="0">
                <a:latin typeface="Times New Roman" charset="0"/>
              </a:rPr>
              <a:t> of any type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i="1" dirty="0">
                <a:latin typeface="Times New Roman" charset="0"/>
              </a:rPr>
              <a:t>Objects of any type</a:t>
            </a:r>
            <a:endParaRPr lang="en-US" altLang="en-US" sz="1800" b="0" dirty="0">
              <a:latin typeface="Times New Roman" charset="0"/>
            </a:endParaRP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800" b="0" dirty="0">
              <a:latin typeface="Times New Roman" charset="0"/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F323B741-21C7-8043-98FB-0FB86D188B76}"/>
              </a:ext>
            </a:extLst>
          </p:cNvPr>
          <p:cNvSpPr/>
          <p:nvPr/>
        </p:nvSpPr>
        <p:spPr>
          <a:xfrm>
            <a:off x="455756" y="3879872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02D3702-0484-BE44-8CC1-8F959B89C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7" r="20213"/>
          <a:stretch/>
        </p:blipFill>
        <p:spPr>
          <a:xfrm>
            <a:off x="584179" y="4249807"/>
            <a:ext cx="481177" cy="479329"/>
          </a:xfrm>
          <a:prstGeom prst="rect">
            <a:avLst/>
          </a:prstGeom>
        </p:spPr>
      </p:pic>
      <p:sp>
        <p:nvSpPr>
          <p:cNvPr id="108" name="Rectangle 122">
            <a:extLst>
              <a:ext uri="{FF2B5EF4-FFF2-40B4-BE49-F238E27FC236}">
                <a16:creationId xmlns:a16="http://schemas.microsoft.com/office/drawing/2014/main" id="{5E84DBE8-2012-FB4D-8AD8-A75213E0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2" y="4992306"/>
            <a:ext cx="8500105" cy="12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A generic class is designed to store, and operate on, </a:t>
            </a:r>
            <a:r>
              <a:rPr lang="en-US" altLang="en-US" sz="1800" b="0" i="1" dirty="0">
                <a:latin typeface="Times New Roman" charset="0"/>
              </a:rPr>
              <a:t>objects only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If we want the generic class to handle elements of a </a:t>
            </a:r>
            <a:r>
              <a:rPr lang="en-US" altLang="en-US" sz="1800" b="0" i="1" dirty="0">
                <a:latin typeface="Times New Roman" charset="0"/>
              </a:rPr>
              <a:t>primitive data type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>
                <a:latin typeface="Times New Roman" charset="0"/>
              </a:rPr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 sz="1800" b="0" dirty="0">
                <a:latin typeface="Times New Roman" charset="0"/>
              </a:rPr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sz="1800" b="0" dirty="0">
                <a:latin typeface="Times New Roman" charset="0"/>
              </a:rPr>
              <a:t>, …), we must “box” the primitive values inside suitable objects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For this purpose, Java features a set of nine </a:t>
            </a:r>
            <a:r>
              <a:rPr lang="en-US" altLang="en-US" sz="1800" b="0" i="1" dirty="0">
                <a:latin typeface="Times New Roman" charset="0"/>
              </a:rPr>
              <a:t>wrapper classes</a:t>
            </a:r>
            <a:r>
              <a:rPr lang="en-US" altLang="en-US" sz="1800" b="0" dirty="0">
                <a:latin typeface="Times New Roman" charset="0"/>
              </a:rPr>
              <a:t>. 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800" b="0" dirty="0"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78AEC-2795-4948-8A10-31BCC9AC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7958"/>
            <a:ext cx="5581052" cy="23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</a:p>
        </p:txBody>
      </p:sp>
      <p:sp>
        <p:nvSpPr>
          <p:cNvPr id="1315852" name="Rectangle 12"/>
          <p:cNvSpPr>
            <a:spLocks noChangeArrowheads="1"/>
          </p:cNvSpPr>
          <p:nvPr/>
        </p:nvSpPr>
        <p:spPr bwMode="auto">
          <a:xfrm>
            <a:off x="304800" y="856445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Java provides nine </a:t>
            </a:r>
            <a:r>
              <a:rPr lang="en-US" altLang="en-US" sz="1800" b="0" i="1" dirty="0">
                <a:latin typeface="Times New Roman" charset="0"/>
                <a:ea typeface="Times New Roman" charset="0"/>
                <a:cs typeface="Times New Roman" charset="0"/>
              </a:rPr>
              <a:t>wrapper classes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also called </a:t>
            </a:r>
            <a:r>
              <a:rPr lang="en-US" altLang="en-US" sz="1800" b="0" i="1" dirty="0">
                <a:latin typeface="Times New Roman" charset="0"/>
                <a:ea typeface="Times New Roman" charset="0"/>
                <a:cs typeface="Times New Roman" charset="0"/>
              </a:rPr>
              <a:t>boxed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types. </a:t>
            </a:r>
            <a:endParaRPr lang="en-US" altLang="en-US" sz="16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4" descr="Bouquet">
            <a:extLst>
              <a:ext uri="{FF2B5EF4-FFF2-40B4-BE49-F238E27FC236}">
                <a16:creationId xmlns:a16="http://schemas.microsoft.com/office/drawing/2014/main" id="{F4FAC80C-6975-E042-AB7E-A2861354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3696"/>
            <a:ext cx="2209800" cy="258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35000"/>
              </a:spcBef>
            </a:pPr>
            <a:r>
              <a:rPr lang="en-US" alt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Primitive types:</a:t>
            </a:r>
            <a:endParaRPr lang="en-US" altLang="en-US" sz="1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byte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short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int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long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float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double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boolean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char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void</a:t>
            </a:r>
          </a:p>
        </p:txBody>
      </p:sp>
      <p:sp>
        <p:nvSpPr>
          <p:cNvPr id="9" name="Rectangle 5" descr="Bouquet">
            <a:extLst>
              <a:ext uri="{FF2B5EF4-FFF2-40B4-BE49-F238E27FC236}">
                <a16:creationId xmlns:a16="http://schemas.microsoft.com/office/drawing/2014/main" id="{9368D58B-D5F8-624E-B599-3A63C6F2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3696"/>
            <a:ext cx="3810000" cy="258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Corresponding wrapper classes: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Byte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Short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Integer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Long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Float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Double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Boolean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Character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Void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3AE1CF4-9B88-8E4A-80CA-BDA0BA80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77" y="4225436"/>
            <a:ext cx="8534400" cy="255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charset="0"/>
                <a:ea typeface="Times New Roman" charset="0"/>
                <a:cs typeface="Times New Roman" charset="0"/>
              </a:rPr>
              <a:t>Why do we need wrapper classes?</a:t>
            </a:r>
          </a:p>
          <a:p>
            <a:pPr marL="230188" indent="-230188">
              <a:spcBef>
                <a:spcPts val="12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Because that’s the only way to make a generic class handle primitive data types</a:t>
            </a:r>
          </a:p>
          <a:p>
            <a:pPr marL="671513" indent="-671513">
              <a:spcBef>
                <a:spcPts val="12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For example, if you want a generic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Stack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to handle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double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values,</a:t>
            </a:r>
            <a:b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you have to wrap (“box”) the primitive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double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values in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Double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objects</a:t>
            </a:r>
          </a:p>
          <a:p>
            <a:pPr marL="230188" indent="-230188" algn="l">
              <a:spcBef>
                <a:spcPts val="12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Because wrapper classes provide other useful, type-specific, constants and services.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C67C1C4-43A3-2B44-A434-9DD5923A2B3A}"/>
              </a:ext>
            </a:extLst>
          </p:cNvPr>
          <p:cNvSpPr/>
          <p:nvPr/>
        </p:nvSpPr>
        <p:spPr>
          <a:xfrm>
            <a:off x="377092" y="4648200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33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Wrapper classes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08817-6C73-A54D-9FB9-24C8E771CF58}"/>
              </a:ext>
            </a:extLst>
          </p:cNvPr>
          <p:cNvGrpSpPr/>
          <p:nvPr/>
        </p:nvGrpSpPr>
        <p:grpSpPr>
          <a:xfrm>
            <a:off x="4191000" y="1668922"/>
            <a:ext cx="3821797" cy="1217069"/>
            <a:chOff x="159719" y="5275031"/>
            <a:chExt cx="3821797" cy="12170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9CC31D-E0BC-894D-BFE4-D868C058C692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61BD69-522B-1F48-B3B0-C241977A410F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53" name="Text Box 115">
                  <a:extLst>
                    <a:ext uri="{FF2B5EF4-FFF2-40B4-BE49-F238E27FC236}">
                      <a16:creationId xmlns:a16="http://schemas.microsoft.com/office/drawing/2014/main" id="{E9B464C7-9773-4343-9C23-5B8F59A6E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4" name="Text Box 116">
                  <a:extLst>
                    <a:ext uri="{FF2B5EF4-FFF2-40B4-BE49-F238E27FC236}">
                      <a16:creationId xmlns:a16="http://schemas.microsoft.com/office/drawing/2014/main" id="{313EFB9F-5E0C-1B41-BBB0-B16554927D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5" name="Line 117">
                  <a:extLst>
                    <a:ext uri="{FF2B5EF4-FFF2-40B4-BE49-F238E27FC236}">
                      <a16:creationId xmlns:a16="http://schemas.microsoft.com/office/drawing/2014/main" id="{E4EB5361-4168-E24E-9985-AD153628D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6" name="Line 117">
                  <a:extLst>
                    <a:ext uri="{FF2B5EF4-FFF2-40B4-BE49-F238E27FC236}">
                      <a16:creationId xmlns:a16="http://schemas.microsoft.com/office/drawing/2014/main" id="{16D91020-52A5-9E4A-9DC0-A1EE734B4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5266676-55D2-334D-9AB4-B5B4C90EFE04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53B8456-C0C2-DB4B-AD9E-3DD5128B810E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48" name="Text Box 115">
                  <a:extLst>
                    <a:ext uri="{FF2B5EF4-FFF2-40B4-BE49-F238E27FC236}">
                      <a16:creationId xmlns:a16="http://schemas.microsoft.com/office/drawing/2014/main" id="{DF3F9148-3483-094E-AE35-36CDF9E29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9" name="Text Box 116">
                  <a:extLst>
                    <a:ext uri="{FF2B5EF4-FFF2-40B4-BE49-F238E27FC236}">
                      <a16:creationId xmlns:a16="http://schemas.microsoft.com/office/drawing/2014/main" id="{69112DA5-DF23-A646-80AF-A1192C6BB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0" name="Line 117">
                  <a:extLst>
                    <a:ext uri="{FF2B5EF4-FFF2-40B4-BE49-F238E27FC236}">
                      <a16:creationId xmlns:a16="http://schemas.microsoft.com/office/drawing/2014/main" id="{505793F9-0183-0349-94B1-9471D0695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Line 117">
                  <a:extLst>
                    <a:ext uri="{FF2B5EF4-FFF2-40B4-BE49-F238E27FC236}">
                      <a16:creationId xmlns:a16="http://schemas.microsoft.com/office/drawing/2014/main" id="{7B745615-0214-D949-90FC-7177C808F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5C81A73-427D-0D4F-9257-422F8AEDEB0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0481480-CFC2-344C-A396-F55CEC776B71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41" name="Text Box 115">
                  <a:extLst>
                    <a:ext uri="{FF2B5EF4-FFF2-40B4-BE49-F238E27FC236}">
                      <a16:creationId xmlns:a16="http://schemas.microsoft.com/office/drawing/2014/main" id="{9E9AE61F-D92C-3644-941E-D8DA54687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2" name="Text Box 116">
                  <a:extLst>
                    <a:ext uri="{FF2B5EF4-FFF2-40B4-BE49-F238E27FC236}">
                      <a16:creationId xmlns:a16="http://schemas.microsoft.com/office/drawing/2014/main" id="{B91876C9-F32F-B849-A8AC-4D2BF447E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3" name="Line 117">
                  <a:extLst>
                    <a:ext uri="{FF2B5EF4-FFF2-40B4-BE49-F238E27FC236}">
                      <a16:creationId xmlns:a16="http://schemas.microsoft.com/office/drawing/2014/main" id="{333CC1C5-0BA0-FE47-93FF-F00E71D8B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4" name="Line 117">
                  <a:extLst>
                    <a:ext uri="{FF2B5EF4-FFF2-40B4-BE49-F238E27FC236}">
                      <a16:creationId xmlns:a16="http://schemas.microsoft.com/office/drawing/2014/main" id="{EE9B1EF2-85F9-054C-9BB3-23C3B60F1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92908DE-1EA5-2A4C-8158-E44AC612EF10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84CAD33-C550-E740-838A-600254CB22ED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BEDDE-369D-E34A-B9F8-9D677EE35F57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719BA699-4C57-784B-8DF6-25E4EB457A7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E9AC4D1-A441-7941-AED5-8C3FE44BEA6A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36" name="Line 86">
                  <a:extLst>
                    <a:ext uri="{FF2B5EF4-FFF2-40B4-BE49-F238E27FC236}">
                      <a16:creationId xmlns:a16="http://schemas.microsoft.com/office/drawing/2014/main" id="{BD8D4169-8139-B147-A401-9DC46D5B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" name="Line 87">
                  <a:extLst>
                    <a:ext uri="{FF2B5EF4-FFF2-40B4-BE49-F238E27FC236}">
                      <a16:creationId xmlns:a16="http://schemas.microsoft.com/office/drawing/2014/main" id="{E351B7D7-369D-3E41-BBBB-9602F70D1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Line 88">
                  <a:extLst>
                    <a:ext uri="{FF2B5EF4-FFF2-40B4-BE49-F238E27FC236}">
                      <a16:creationId xmlns:a16="http://schemas.microsoft.com/office/drawing/2014/main" id="{A632B4E7-CFAF-6047-AAFD-EBD5302AA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857DC5A6-5FF5-2F43-B505-1A0F1D9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Integer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80" name="Rectangle 5">
            <a:extLst>
              <a:ext uri="{FF2B5EF4-FFF2-40B4-BE49-F238E27FC236}">
                <a16:creationId xmlns:a16="http://schemas.microsoft.com/office/drawing/2014/main" id="{B0EB3433-6B88-BD4C-96A9-531D1141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1" y="858002"/>
            <a:ext cx="3674744" cy="399718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List class to construct a list of integers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List&lt;Integer&gt;();</a:t>
            </a:r>
          </a:p>
          <a:p>
            <a:pPr>
              <a:spcBef>
                <a:spcPts val="300"/>
              </a:spcBef>
            </a:pPr>
            <a:endParaRPr lang="en-US" sz="105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0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Wrapper classes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08817-6C73-A54D-9FB9-24C8E771CF58}"/>
              </a:ext>
            </a:extLst>
          </p:cNvPr>
          <p:cNvGrpSpPr/>
          <p:nvPr/>
        </p:nvGrpSpPr>
        <p:grpSpPr>
          <a:xfrm>
            <a:off x="4191000" y="1668922"/>
            <a:ext cx="3821797" cy="1217069"/>
            <a:chOff x="159719" y="5275031"/>
            <a:chExt cx="3821797" cy="12170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9CC31D-E0BC-894D-BFE4-D868C058C692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61BD69-522B-1F48-B3B0-C241977A410F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53" name="Text Box 115">
                  <a:extLst>
                    <a:ext uri="{FF2B5EF4-FFF2-40B4-BE49-F238E27FC236}">
                      <a16:creationId xmlns:a16="http://schemas.microsoft.com/office/drawing/2014/main" id="{E9B464C7-9773-4343-9C23-5B8F59A6E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4" name="Text Box 116">
                  <a:extLst>
                    <a:ext uri="{FF2B5EF4-FFF2-40B4-BE49-F238E27FC236}">
                      <a16:creationId xmlns:a16="http://schemas.microsoft.com/office/drawing/2014/main" id="{313EFB9F-5E0C-1B41-BBB0-B16554927D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5" name="Line 117">
                  <a:extLst>
                    <a:ext uri="{FF2B5EF4-FFF2-40B4-BE49-F238E27FC236}">
                      <a16:creationId xmlns:a16="http://schemas.microsoft.com/office/drawing/2014/main" id="{E4EB5361-4168-E24E-9985-AD153628D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6" name="Line 117">
                  <a:extLst>
                    <a:ext uri="{FF2B5EF4-FFF2-40B4-BE49-F238E27FC236}">
                      <a16:creationId xmlns:a16="http://schemas.microsoft.com/office/drawing/2014/main" id="{16D91020-52A5-9E4A-9DC0-A1EE734B4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5266676-55D2-334D-9AB4-B5B4C90EFE04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53B8456-C0C2-DB4B-AD9E-3DD5128B810E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48" name="Text Box 115">
                  <a:extLst>
                    <a:ext uri="{FF2B5EF4-FFF2-40B4-BE49-F238E27FC236}">
                      <a16:creationId xmlns:a16="http://schemas.microsoft.com/office/drawing/2014/main" id="{DF3F9148-3483-094E-AE35-36CDF9E29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9" name="Text Box 116">
                  <a:extLst>
                    <a:ext uri="{FF2B5EF4-FFF2-40B4-BE49-F238E27FC236}">
                      <a16:creationId xmlns:a16="http://schemas.microsoft.com/office/drawing/2014/main" id="{69112DA5-DF23-A646-80AF-A1192C6BB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0" name="Line 117">
                  <a:extLst>
                    <a:ext uri="{FF2B5EF4-FFF2-40B4-BE49-F238E27FC236}">
                      <a16:creationId xmlns:a16="http://schemas.microsoft.com/office/drawing/2014/main" id="{505793F9-0183-0349-94B1-9471D0695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Line 117">
                  <a:extLst>
                    <a:ext uri="{FF2B5EF4-FFF2-40B4-BE49-F238E27FC236}">
                      <a16:creationId xmlns:a16="http://schemas.microsoft.com/office/drawing/2014/main" id="{7B745615-0214-D949-90FC-7177C808F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5C81A73-427D-0D4F-9257-422F8AEDEB0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0481480-CFC2-344C-A396-F55CEC776B71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41" name="Text Box 115">
                  <a:extLst>
                    <a:ext uri="{FF2B5EF4-FFF2-40B4-BE49-F238E27FC236}">
                      <a16:creationId xmlns:a16="http://schemas.microsoft.com/office/drawing/2014/main" id="{9E9AE61F-D92C-3644-941E-D8DA54687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2" name="Text Box 116">
                  <a:extLst>
                    <a:ext uri="{FF2B5EF4-FFF2-40B4-BE49-F238E27FC236}">
                      <a16:creationId xmlns:a16="http://schemas.microsoft.com/office/drawing/2014/main" id="{B91876C9-F32F-B849-A8AC-4D2BF447E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3" name="Line 117">
                  <a:extLst>
                    <a:ext uri="{FF2B5EF4-FFF2-40B4-BE49-F238E27FC236}">
                      <a16:creationId xmlns:a16="http://schemas.microsoft.com/office/drawing/2014/main" id="{333CC1C5-0BA0-FE47-93FF-F00E71D8B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4" name="Line 117">
                  <a:extLst>
                    <a:ext uri="{FF2B5EF4-FFF2-40B4-BE49-F238E27FC236}">
                      <a16:creationId xmlns:a16="http://schemas.microsoft.com/office/drawing/2014/main" id="{EE9B1EF2-85F9-054C-9BB3-23C3B60F1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92908DE-1EA5-2A4C-8158-E44AC612EF10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84CAD33-C550-E740-838A-600254CB22ED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BEDDE-369D-E34A-B9F8-9D677EE35F57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719BA699-4C57-784B-8DF6-25E4EB457A7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E9AC4D1-A441-7941-AED5-8C3FE44BEA6A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36" name="Line 86">
                  <a:extLst>
                    <a:ext uri="{FF2B5EF4-FFF2-40B4-BE49-F238E27FC236}">
                      <a16:creationId xmlns:a16="http://schemas.microsoft.com/office/drawing/2014/main" id="{BD8D4169-8139-B147-A401-9DC46D5B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" name="Line 87">
                  <a:extLst>
                    <a:ext uri="{FF2B5EF4-FFF2-40B4-BE49-F238E27FC236}">
                      <a16:creationId xmlns:a16="http://schemas.microsoft.com/office/drawing/2014/main" id="{E351B7D7-369D-3E41-BBBB-9602F70D1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Line 88">
                  <a:extLst>
                    <a:ext uri="{FF2B5EF4-FFF2-40B4-BE49-F238E27FC236}">
                      <a16:creationId xmlns:a16="http://schemas.microsoft.com/office/drawing/2014/main" id="{A632B4E7-CFAF-6047-AAFD-EBD5302AA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857DC5A6-5FF5-2F43-B505-1A0F1D9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Integer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80" name="Rectangle 5">
            <a:extLst>
              <a:ext uri="{FF2B5EF4-FFF2-40B4-BE49-F238E27FC236}">
                <a16:creationId xmlns:a16="http://schemas.microsoft.com/office/drawing/2014/main" id="{B0EB3433-6B88-BD4C-96A9-531D1141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1" y="858002"/>
            <a:ext cx="3674744" cy="399718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List class to construct a list of integers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List&lt;Integer&gt;();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values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Integer(5));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Integer(7));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Integer(3));</a:t>
            </a:r>
          </a:p>
          <a:p>
            <a:pPr>
              <a:spcBef>
                <a:spcPts val="900"/>
              </a:spcBef>
            </a:pPr>
            <a:r>
              <a:rPr lang="en-IL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object in location 1 in the list: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list.get(1);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primitive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“inside”: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is set to 7</a:t>
            </a: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Java provides easier ways to work 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with boxed types.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see examples on the right.</a:t>
            </a: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05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7BDB22E0-82CE-B14C-8146-98F9D8C3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107" y="3130305"/>
            <a:ext cx="5623028" cy="33702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0" bIns="0" anchor="t" anchorCtr="0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Creating a “boxed” value: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 </a:t>
            </a: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Integer(19);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05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xObj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points to an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Integer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object holding 19</a:t>
            </a:r>
          </a:p>
          <a:p>
            <a:pPr>
              <a:spcBef>
                <a:spcPts val="300"/>
              </a:spcBef>
            </a:pPr>
            <a:endParaRPr lang="en-US" sz="1400" b="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>
            <a:extLst>
              <a:ext uri="{FF2B5EF4-FFF2-40B4-BE49-F238E27FC236}">
                <a16:creationId xmlns:a16="http://schemas.microsoft.com/office/drawing/2014/main" id="{A76B4A29-B651-A64E-BD17-C7777CC0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1" y="858002"/>
            <a:ext cx="3674744" cy="399718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List class to construct a list of integers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List&lt;Integer&gt;();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values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Integer(5));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Integer(7));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Integer(3));</a:t>
            </a:r>
          </a:p>
          <a:p>
            <a:pPr>
              <a:spcBef>
                <a:spcPts val="900"/>
              </a:spcBef>
            </a:pPr>
            <a:r>
              <a:rPr lang="en-IL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object in location 1 in the list: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list.get(1);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primitive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“inside”: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is set to 7</a:t>
            </a: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Java provides easier ways to work 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with boxed types.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see examples on the right.</a:t>
            </a: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05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Wrapper classes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08817-6C73-A54D-9FB9-24C8E771CF58}"/>
              </a:ext>
            </a:extLst>
          </p:cNvPr>
          <p:cNvGrpSpPr/>
          <p:nvPr/>
        </p:nvGrpSpPr>
        <p:grpSpPr>
          <a:xfrm>
            <a:off x="4191000" y="1668922"/>
            <a:ext cx="3821797" cy="1217069"/>
            <a:chOff x="159719" y="5275031"/>
            <a:chExt cx="3821797" cy="12170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9CC31D-E0BC-894D-BFE4-D868C058C692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61BD69-522B-1F48-B3B0-C241977A410F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53" name="Text Box 115">
                  <a:extLst>
                    <a:ext uri="{FF2B5EF4-FFF2-40B4-BE49-F238E27FC236}">
                      <a16:creationId xmlns:a16="http://schemas.microsoft.com/office/drawing/2014/main" id="{E9B464C7-9773-4343-9C23-5B8F59A6E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4" name="Text Box 116">
                  <a:extLst>
                    <a:ext uri="{FF2B5EF4-FFF2-40B4-BE49-F238E27FC236}">
                      <a16:creationId xmlns:a16="http://schemas.microsoft.com/office/drawing/2014/main" id="{313EFB9F-5E0C-1B41-BBB0-B16554927D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5" name="Line 117">
                  <a:extLst>
                    <a:ext uri="{FF2B5EF4-FFF2-40B4-BE49-F238E27FC236}">
                      <a16:creationId xmlns:a16="http://schemas.microsoft.com/office/drawing/2014/main" id="{E4EB5361-4168-E24E-9985-AD153628D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6" name="Line 117">
                  <a:extLst>
                    <a:ext uri="{FF2B5EF4-FFF2-40B4-BE49-F238E27FC236}">
                      <a16:creationId xmlns:a16="http://schemas.microsoft.com/office/drawing/2014/main" id="{16D91020-52A5-9E4A-9DC0-A1EE734B4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5266676-55D2-334D-9AB4-B5B4C90EFE04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53B8456-C0C2-DB4B-AD9E-3DD5128B810E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48" name="Text Box 115">
                  <a:extLst>
                    <a:ext uri="{FF2B5EF4-FFF2-40B4-BE49-F238E27FC236}">
                      <a16:creationId xmlns:a16="http://schemas.microsoft.com/office/drawing/2014/main" id="{DF3F9148-3483-094E-AE35-36CDF9E29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9" name="Text Box 116">
                  <a:extLst>
                    <a:ext uri="{FF2B5EF4-FFF2-40B4-BE49-F238E27FC236}">
                      <a16:creationId xmlns:a16="http://schemas.microsoft.com/office/drawing/2014/main" id="{69112DA5-DF23-A646-80AF-A1192C6BB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0" name="Line 117">
                  <a:extLst>
                    <a:ext uri="{FF2B5EF4-FFF2-40B4-BE49-F238E27FC236}">
                      <a16:creationId xmlns:a16="http://schemas.microsoft.com/office/drawing/2014/main" id="{505793F9-0183-0349-94B1-9471D0695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Line 117">
                  <a:extLst>
                    <a:ext uri="{FF2B5EF4-FFF2-40B4-BE49-F238E27FC236}">
                      <a16:creationId xmlns:a16="http://schemas.microsoft.com/office/drawing/2014/main" id="{7B745615-0214-D949-90FC-7177C808F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5C81A73-427D-0D4F-9257-422F8AEDEB0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0481480-CFC2-344C-A396-F55CEC776B71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41" name="Text Box 115">
                  <a:extLst>
                    <a:ext uri="{FF2B5EF4-FFF2-40B4-BE49-F238E27FC236}">
                      <a16:creationId xmlns:a16="http://schemas.microsoft.com/office/drawing/2014/main" id="{9E9AE61F-D92C-3644-941E-D8DA54687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2" name="Text Box 116">
                  <a:extLst>
                    <a:ext uri="{FF2B5EF4-FFF2-40B4-BE49-F238E27FC236}">
                      <a16:creationId xmlns:a16="http://schemas.microsoft.com/office/drawing/2014/main" id="{B91876C9-F32F-B849-A8AC-4D2BF447E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3" name="Line 117">
                  <a:extLst>
                    <a:ext uri="{FF2B5EF4-FFF2-40B4-BE49-F238E27FC236}">
                      <a16:creationId xmlns:a16="http://schemas.microsoft.com/office/drawing/2014/main" id="{333CC1C5-0BA0-FE47-93FF-F00E71D8B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4" name="Line 117">
                  <a:extLst>
                    <a:ext uri="{FF2B5EF4-FFF2-40B4-BE49-F238E27FC236}">
                      <a16:creationId xmlns:a16="http://schemas.microsoft.com/office/drawing/2014/main" id="{EE9B1EF2-85F9-054C-9BB3-23C3B60F1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92908DE-1EA5-2A4C-8158-E44AC612EF10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84CAD33-C550-E740-838A-600254CB22ED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BEDDE-369D-E34A-B9F8-9D677EE35F57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719BA699-4C57-784B-8DF6-25E4EB457A7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E9AC4D1-A441-7941-AED5-8C3FE44BEA6A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36" name="Line 86">
                  <a:extLst>
                    <a:ext uri="{FF2B5EF4-FFF2-40B4-BE49-F238E27FC236}">
                      <a16:creationId xmlns:a16="http://schemas.microsoft.com/office/drawing/2014/main" id="{BD8D4169-8139-B147-A401-9DC46D5B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" name="Line 87">
                  <a:extLst>
                    <a:ext uri="{FF2B5EF4-FFF2-40B4-BE49-F238E27FC236}">
                      <a16:creationId xmlns:a16="http://schemas.microsoft.com/office/drawing/2014/main" id="{E351B7D7-369D-3E41-BBBB-9602F70D1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Line 88">
                  <a:extLst>
                    <a:ext uri="{FF2B5EF4-FFF2-40B4-BE49-F238E27FC236}">
                      <a16:creationId xmlns:a16="http://schemas.microsoft.com/office/drawing/2014/main" id="{A632B4E7-CFAF-6047-AAFD-EBD5302AA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857DC5A6-5FF5-2F43-B505-1A0F1D9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Integer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83" name="Rectangle 3">
            <a:extLst>
              <a:ext uri="{FF2B5EF4-FFF2-40B4-BE49-F238E27FC236}">
                <a16:creationId xmlns:a16="http://schemas.microsoft.com/office/drawing/2014/main" id="{C9D64DD3-39B3-AB43-90F5-FF94AEF8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107" y="3130305"/>
            <a:ext cx="5623028" cy="33702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0" bIns="0" anchor="t" anchorCtr="0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Creating a “boxed” value: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 </a:t>
            </a: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Integer(19);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05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xObj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points to an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Integer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object holding 19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1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Prints </a:t>
            </a: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19</a:t>
            </a: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(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 value of the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Integer</a:t>
            </a:r>
            <a:b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                                                                              class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method)</a:t>
            </a:r>
          </a:p>
          <a:p>
            <a:pPr>
              <a:spcBef>
                <a:spcPts val="600"/>
              </a:spcBef>
            </a:pPr>
            <a:r>
              <a:rPr lang="en-US" sz="16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Down-casting: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Suppose we want to get the primitive value (19) “inside” </a:t>
            </a:r>
            <a:r>
              <a:rPr lang="en-US" sz="12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xObj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(int)</a:t>
            </a:r>
            <a:r>
              <a:rPr lang="en-US" sz="12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Option 1 (explicit casting)</a:t>
            </a:r>
            <a:endParaRPr lang="en-US" sz="1200" b="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300"/>
              </a:spcBef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Option 2 (implicit casting, easier)</a:t>
            </a:r>
            <a:endParaRPr lang="en-US" sz="1400" b="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16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Up-casting: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xOb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now contains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Suppose we want to set it to another value: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sz="11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(Integer)</a:t>
            </a:r>
            <a:r>
              <a:rPr lang="en-US" sz="11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5;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Option 1 (explicit casting)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latin typeface="Consolas" charset="0"/>
                <a:ea typeface="Consolas" charset="0"/>
                <a:cs typeface="Consolas" charset="0"/>
              </a:rPr>
              <a:t> = 5;   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Option 2 (implicit casting, easier)</a:t>
            </a:r>
            <a:endParaRPr lang="en-US" sz="1400" b="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4253889B-F3BE-8A44-A61E-B9412076D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1" y="5090449"/>
            <a:ext cx="2671431" cy="1257099"/>
          </a:xfrm>
          <a:prstGeom prst="wedgeRoundRectCallout">
            <a:avLst>
              <a:gd name="adj1" fmla="val 64622"/>
              <a:gd name="adj2" fmla="val 12040"/>
              <a:gd name="adj3" fmla="val 16667"/>
            </a:avLst>
          </a:prstGeom>
          <a:solidFill>
            <a:srgbClr val="FFF9DD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ctr" anchorCtr="0"/>
          <a:lstStyle/>
          <a:p>
            <a:pPr marL="9525" indent="-9525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Because we are sometimes forced to work with boxed types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(instead of primitive types)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Java makes the boxing / unboxing easier for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9240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</a:p>
        </p:txBody>
      </p:sp>
      <p:sp>
        <p:nvSpPr>
          <p:cNvPr id="1315852" name="Rectangle 12"/>
          <p:cNvSpPr>
            <a:spLocks noChangeArrowheads="1"/>
          </p:cNvSpPr>
          <p:nvPr/>
        </p:nvSpPr>
        <p:spPr bwMode="auto">
          <a:xfrm>
            <a:off x="304800" y="856445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Java provides nine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wrapper classes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, also called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boxed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 types. </a:t>
            </a:r>
            <a:endParaRPr lang="en-US" alt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4" descr="Bouquet">
            <a:extLst>
              <a:ext uri="{FF2B5EF4-FFF2-40B4-BE49-F238E27FC236}">
                <a16:creationId xmlns:a16="http://schemas.microsoft.com/office/drawing/2014/main" id="{F4FAC80C-6975-E042-AB7E-A2861354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3696"/>
            <a:ext cx="2209800" cy="236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35000"/>
              </a:spcBef>
            </a:pPr>
            <a:r>
              <a:rPr lang="en-US" altLang="en-US" sz="1400" b="0" u="sng" dirty="0">
                <a:latin typeface="Times New Roman" charset="0"/>
                <a:ea typeface="Times New Roman" charset="0"/>
                <a:cs typeface="Times New Roman" charset="0"/>
              </a:rPr>
              <a:t>Primitive types:</a:t>
            </a:r>
            <a:endParaRPr lang="en-US" altLang="en-US" sz="1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byte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short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int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long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float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double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boolean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Char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void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9" name="Rectangle 5" descr="Bouquet">
            <a:extLst>
              <a:ext uri="{FF2B5EF4-FFF2-40B4-BE49-F238E27FC236}">
                <a16:creationId xmlns:a16="http://schemas.microsoft.com/office/drawing/2014/main" id="{9368D58B-D5F8-624E-B599-3A63C6F2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3696"/>
            <a:ext cx="3810000" cy="236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1400" b="0" u="sng" dirty="0">
                <a:latin typeface="Times New Roman" charset="0"/>
                <a:ea typeface="Times New Roman" charset="0"/>
                <a:cs typeface="Times New Roman" charset="0"/>
              </a:rPr>
              <a:t>Corresponding wrapper classes: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Byte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Short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Integer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Long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Float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Double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Boolean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Character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Void</a:t>
            </a:r>
            <a:endParaRPr lang="en-US" sz="1200" b="0" dirty="0">
              <a:latin typeface="Lucida Console" charset="0"/>
              <a:ea typeface="ＭＳ Ｐゴシック" charset="0"/>
              <a:cs typeface="Courier New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3AE1CF4-9B88-8E4A-80CA-BDA0BA80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77" y="4225436"/>
            <a:ext cx="8534400" cy="255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charset="0"/>
                <a:ea typeface="Times New Roman" charset="0"/>
                <a:cs typeface="Times New Roman" charset="0"/>
              </a:rPr>
              <a:t>Why do we need wrapper classes?</a:t>
            </a: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 Because that’s the only way to make a generic class handle primitive data types</a:t>
            </a:r>
          </a:p>
          <a:p>
            <a:pPr marL="285750" indent="-285750" algn="l">
              <a:spcBef>
                <a:spcPts val="1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 Because wrapper classes provide useful, type-specific, constants and services.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C67C1C4-43A3-2B44-A434-9DD5923A2B3A}"/>
              </a:ext>
            </a:extLst>
          </p:cNvPr>
          <p:cNvSpPr/>
          <p:nvPr/>
        </p:nvSpPr>
        <p:spPr>
          <a:xfrm>
            <a:off x="304800" y="5219274"/>
            <a:ext cx="609600" cy="3243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A7B6B-8985-A14E-9CF1-7D210AB76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0213"/>
          <a:stretch/>
        </p:blipFill>
        <p:spPr>
          <a:xfrm>
            <a:off x="479648" y="4680114"/>
            <a:ext cx="481177" cy="4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7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9354"/>
            <a:ext cx="8915400" cy="457200"/>
          </a:xfrm>
        </p:spPr>
        <p:txBody>
          <a:bodyPr/>
          <a:lstStyle/>
          <a:p>
            <a:pPr>
              <a:buSzPct val="75000"/>
              <a:buFont typeface="Wingdings" charset="2"/>
              <a:buNone/>
            </a:pPr>
            <a:r>
              <a:rPr lang="en-US" altLang="en-US" sz="1600" dirty="0"/>
              <a:t>The 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altLang="en-US" sz="1600" dirty="0"/>
              <a:t> class provides the following useful features: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457201" y="1219200"/>
            <a:ext cx="5638799" cy="3505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165600" bIns="154800" anchor="t" anchorCtr="0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Parsing:</a:t>
            </a:r>
            <a:endParaRPr lang="mr-IN" sz="1400" b="0" u="sng" dirty="0"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mr-IN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Integer.parseInt(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"43"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to 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mr-IN" sz="1200" b="0" dirty="0">
              <a:solidFill>
                <a:srgbClr val="3F7F5F"/>
              </a:solidFill>
              <a:latin typeface="Times New Roman" panose="02020603050405020304" pitchFamily="18" charset="0"/>
              <a:ea typeface="Consolas" charset="0"/>
              <a:cs typeface="Consolas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0B3B6D-E31C-6A46-A951-52260A79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  <a:r>
              <a:rPr lang="en-US" sz="1600" dirty="0">
                <a:latin typeface="+mj-lt"/>
                <a:cs typeface="+mj-cs"/>
              </a:rPr>
              <a:t>: Useful constants and services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2260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9354"/>
            <a:ext cx="8915400" cy="457200"/>
          </a:xfrm>
        </p:spPr>
        <p:txBody>
          <a:bodyPr/>
          <a:lstStyle/>
          <a:p>
            <a:pPr>
              <a:buSzPct val="75000"/>
              <a:buFont typeface="Wingdings" charset="2"/>
              <a:buNone/>
            </a:pPr>
            <a:r>
              <a:rPr lang="en-US" altLang="en-US" sz="1600" dirty="0"/>
              <a:t>The 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altLang="en-US" sz="1600" dirty="0"/>
              <a:t> class provides the following useful features: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457201" y="1219200"/>
            <a:ext cx="5638799" cy="3505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165600" bIns="154800" anchor="t" anchorCtr="0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Parsing:</a:t>
            </a:r>
            <a:endParaRPr lang="mr-IN" sz="1400" b="0" u="sng" dirty="0"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mr-IN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Integer.parseInt(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"43"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to 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mr-IN" sz="1200" b="0" dirty="0">
              <a:solidFill>
                <a:srgbClr val="3F7F5F"/>
              </a:solidFill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Base conversions:</a:t>
            </a:r>
            <a:endParaRPr lang="mr-IN" sz="1400" b="0" u="sng" dirty="0"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xb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Integer.toBinaryString(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10100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11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xh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Integer.toHexString(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2b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11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Java’s maximal and minimal int</a:t>
            </a:r>
            <a:r>
              <a:rPr lang="en-US" sz="14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values: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(Integer.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MIN_VALUE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Consolas" charset="0"/>
              </a:rPr>
              <a:t> prints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2147483648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(Integer.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MAX_VALUE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Consolas" charset="0"/>
              </a:rPr>
              <a:t> prints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2147483647</a:t>
            </a:r>
            <a:endParaRPr 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en-US" sz="14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And many additional services related to the integer data type.</a:t>
            </a:r>
            <a:endParaRPr lang="en-US" altLang="en-US" sz="1400" b="0" dirty="0"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81000" y="4724400"/>
            <a:ext cx="8153400" cy="1143000"/>
          </a:xfrm>
          <a:prstGeom prst="wedgeRoundRectCallout">
            <a:avLst>
              <a:gd name="adj1" fmla="val -47671"/>
              <a:gd name="adj2" fmla="val 17452"/>
              <a:gd name="adj3" fmla="val 16667"/>
            </a:avLst>
          </a:prstGeom>
          <a:noFill/>
          <a:ln>
            <a:noFill/>
          </a:ln>
          <a:effec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Other wrapper classes (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Short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etc.) provide similar, type-specific services.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0B3B6D-E31C-6A46-A951-52260A79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  <a:r>
              <a:rPr lang="en-US" sz="1600" dirty="0">
                <a:latin typeface="+mj-lt"/>
                <a:cs typeface="+mj-cs"/>
              </a:rPr>
              <a:t>: Useful constants and services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217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sp>
        <p:nvSpPr>
          <p:cNvPr id="78" name="Rectangle 122"/>
          <p:cNvSpPr>
            <a:spLocks noChangeArrowheads="1"/>
          </p:cNvSpPr>
          <p:nvPr/>
        </p:nvSpPr>
        <p:spPr bwMode="auto">
          <a:xfrm>
            <a:off x="914400" y="3887358"/>
            <a:ext cx="7706251" cy="218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en-US" sz="1800" b="0" dirty="0">
                <a:latin typeface="Times New Roman" charset="0"/>
              </a:rPr>
              <a:t>Data structures are designed to store, and operate on, </a:t>
            </a:r>
            <a:r>
              <a:rPr lang="en-US" altLang="en-US" sz="1800" b="0" i="1" dirty="0">
                <a:latin typeface="Times New Roman" charset="0"/>
              </a:rPr>
              <a:t>elements.</a:t>
            </a:r>
          </a:p>
          <a:p>
            <a:pPr marL="0" indent="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en-US" sz="1800" b="0" dirty="0">
                <a:latin typeface="Times New Roman" charset="0"/>
              </a:rPr>
              <a:t>So far, for simplicity, the elements were assumed to be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>
                <a:latin typeface="Times New Roman" charset="0"/>
              </a:rPr>
              <a:t> values.</a:t>
            </a:r>
          </a:p>
          <a:p>
            <a:pPr marL="0" indent="0">
              <a:spcBef>
                <a:spcPts val="1800"/>
              </a:spcBef>
              <a:buClr>
                <a:schemeClr val="tx1"/>
              </a:buClr>
              <a:buSzPct val="100000"/>
            </a:pPr>
            <a:r>
              <a:rPr lang="en-US" altLang="en-US" sz="1800" b="0" dirty="0">
                <a:latin typeface="Times New Roman" charset="0"/>
              </a:rPr>
              <a:t>We will now extend the data structures classes to handle elements that are: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Primitive data types of </a:t>
            </a:r>
            <a:r>
              <a:rPr lang="en-US" altLang="en-US" sz="1800" b="0" i="1" dirty="0">
                <a:latin typeface="Times New Roman" charset="0"/>
              </a:rPr>
              <a:t>any type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Objects of </a:t>
            </a:r>
            <a:r>
              <a:rPr lang="en-US" altLang="en-US" sz="1800" b="0" i="1" dirty="0">
                <a:latin typeface="Times New Roman" charset="0"/>
              </a:rPr>
              <a:t>any type.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800" b="0" dirty="0">
              <a:latin typeface="Times New Roman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697AB6A-9AC1-7743-854B-3FD8AD43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0"/>
            <a:ext cx="630427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DCB394-5B56-DB47-94A8-300E162861FE}"/>
              </a:ext>
            </a:extLst>
          </p:cNvPr>
          <p:cNvSpPr txBox="1">
            <a:spLocks/>
          </p:cNvSpPr>
          <p:nvPr/>
        </p:nvSpPr>
        <p:spPr bwMode="auto">
          <a:xfrm>
            <a:off x="228600" y="838200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Generic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Wrapper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Data structures: Map</a:t>
            </a:r>
            <a:endParaRPr lang="en-US" altLang="en-US" b="0" kern="0" dirty="0"/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57200" y="23622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2140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0917C74-FA78-C944-BB62-49676109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682" y="2765408"/>
            <a:ext cx="1416317" cy="132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2400" b="0" kern="0" dirty="0">
                <a:cs typeface="+mn-cs"/>
              </a:rPr>
              <a:t>40,000+ listed airports</a:t>
            </a:r>
            <a:endParaRPr lang="en-US" sz="1800" b="0" kern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EAB6C3-E5B9-E041-86C3-43475A39059F}"/>
              </a:ext>
            </a:extLst>
          </p:cNvPr>
          <p:cNvGrpSpPr/>
          <p:nvPr/>
        </p:nvGrpSpPr>
        <p:grpSpPr>
          <a:xfrm>
            <a:off x="990600" y="781050"/>
            <a:ext cx="4558044" cy="5562600"/>
            <a:chOff x="990600" y="781050"/>
            <a:chExt cx="4558044" cy="5562600"/>
          </a:xfrm>
        </p:grpSpPr>
        <p:pic>
          <p:nvPicPr>
            <p:cNvPr id="1026" name="Picture 2" descr="Airport Codes | The Inflight Life">
              <a:extLst>
                <a:ext uri="{FF2B5EF4-FFF2-40B4-BE49-F238E27FC236}">
                  <a16:creationId xmlns:a16="http://schemas.microsoft.com/office/drawing/2014/main" id="{E1ED4F70-2495-E34C-B9A8-D15AA31B14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68"/>
            <a:stretch/>
          </p:blipFill>
          <p:spPr bwMode="auto">
            <a:xfrm>
              <a:off x="1066800" y="781050"/>
              <a:ext cx="4481844" cy="5181600"/>
            </a:xfrm>
            <a:prstGeom prst="rect">
              <a:avLst/>
            </a:prstGeom>
            <a:noFill/>
            <a:ln>
              <a:solidFill>
                <a:srgbClr val="2939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96913715-8567-5B49-951A-96B19EC0F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810250"/>
              <a:ext cx="107377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800"/>
                </a:spcBef>
                <a:buFont typeface="Wingdings" charset="0"/>
                <a:buNone/>
                <a:defRPr/>
              </a:pPr>
              <a:r>
                <a:rPr lang="en-US" sz="2800" b="0" kern="0" dirty="0">
                  <a:cs typeface="+mn-cs"/>
                </a:rPr>
                <a:t>…</a:t>
              </a:r>
              <a:endParaRPr lang="en-US" sz="1400" b="0" kern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6BDF2E-F2DD-9647-B007-0FE1C0FC54DB}"/>
              </a:ext>
            </a:extLst>
          </p:cNvPr>
          <p:cNvGrpSpPr/>
          <p:nvPr/>
        </p:nvGrpSpPr>
        <p:grpSpPr>
          <a:xfrm>
            <a:off x="1066800" y="944732"/>
            <a:ext cx="4518200" cy="1095072"/>
            <a:chOff x="1066800" y="944732"/>
            <a:chExt cx="4518200" cy="1095072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066800" y="1593354"/>
              <a:ext cx="3657600" cy="4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400" b="0" kern="0" dirty="0">
                  <a:cs typeface="+mn-cs"/>
                </a:rPr>
                <a:t>(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"TLV"</a:t>
              </a:r>
              <a:r>
                <a:rPr lang="en-US" sz="1400" b="0" kern="0" dirty="0">
                  <a:cs typeface="+mn-cs"/>
                </a:rPr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"T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el</a:t>
              </a:r>
              <a:r>
                <a:rPr lang="en-US" sz="14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Avi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</a:t>
              </a:r>
              <a:r>
                <a:rPr lang="en-US" sz="12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"MUM"</a:t>
              </a:r>
              <a:r>
                <a:rPr lang="en-US" sz="1400" b="0" kern="0" dirty="0"/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"Mumbai"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 …) </a:t>
              </a: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1A1CE1AC-DC29-904D-9039-48A262F38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200" y="944732"/>
              <a:ext cx="4495800" cy="34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800" b="0" u="sng" kern="0" dirty="0">
                  <a:cs typeface="+mn-cs"/>
                </a:rPr>
                <a:t>Map</a:t>
              </a:r>
              <a:r>
                <a:rPr lang="en-US" sz="1800" b="0" kern="0" dirty="0">
                  <a:cs typeface="+mn-cs"/>
                </a:rPr>
                <a:t>: </a:t>
              </a:r>
              <a:r>
                <a:rPr lang="en-US" sz="1600" b="0" kern="0" dirty="0">
                  <a:cs typeface="+mn-cs"/>
                </a:rPr>
                <a:t>a collection of 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400" b="0" i="1" kern="0" dirty="0">
                  <a:cs typeface="+mn-cs"/>
                </a:rPr>
                <a:t>, </a:t>
              </a:r>
              <a:r>
                <a:rPr lang="en-US" sz="1600" b="0" i="1" kern="0" dirty="0">
                  <a:cs typeface="+mn-cs"/>
                </a:rPr>
                <a:t>value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600" b="0" kern="0" dirty="0">
                  <a:cs typeface="+mn-cs"/>
                </a:rPr>
                <a:t> pairs</a:t>
              </a:r>
              <a:endParaRPr lang="en-US" sz="1800" b="0" kern="0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A9B4D0E8-AE85-FE48-86D2-F41C96F1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682" y="2765408"/>
            <a:ext cx="1416317" cy="132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defRPr/>
            </a:pPr>
            <a:r>
              <a:rPr lang="en-US" sz="2400" b="0" kern="0" dirty="0"/>
              <a:t>40,000+ listed airports</a:t>
            </a:r>
            <a:endParaRPr lang="en-US" sz="1800" b="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AE28486-1A0F-2848-A850-9DFEF1064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19263"/>
            <a:ext cx="4984482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kern="0" dirty="0">
                <a:cs typeface="+mn-cs"/>
              </a:rPr>
              <a:t>Objective:  </a:t>
            </a:r>
            <a:r>
              <a:rPr lang="en-US" sz="1600" b="0" kern="0" dirty="0">
                <a:cs typeface="+mn-cs"/>
              </a:rPr>
              <a:t>Given a 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600" b="0" kern="0" dirty="0">
                <a:cs typeface="+mn-cs"/>
              </a:rPr>
              <a:t>, get its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600" b="0" kern="0" dirty="0">
                <a:cs typeface="+mn-cs"/>
              </a:rPr>
              <a:t>, </a:t>
            </a:r>
            <a:r>
              <a:rPr lang="en-US" sz="1600" i="1" kern="0" dirty="0">
                <a:cs typeface="+mn-cs"/>
              </a:rPr>
              <a:t>fast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7CFDF5D-35C9-A747-BE59-266F5A6B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3983"/>
            <a:ext cx="6019800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u="sng" kern="0" dirty="0">
                <a:cs typeface="+mn-cs"/>
              </a:rPr>
              <a:t>Map</a:t>
            </a:r>
            <a:r>
              <a:rPr lang="en-US" sz="1800" b="0" kern="0" dirty="0">
                <a:cs typeface="+mn-cs"/>
              </a:rPr>
              <a:t>:  </a:t>
            </a:r>
            <a:r>
              <a:rPr lang="en-US" sz="1600" b="0" kern="0" dirty="0">
                <a:cs typeface="+mn-cs"/>
              </a:rPr>
              <a:t>A data structure designed to support this requirement</a:t>
            </a:r>
            <a:endParaRPr lang="en-US" sz="1600" b="0" i="1" kern="0" dirty="0"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5EFBF-BFD6-5648-B17A-6A4458FB54C0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39D17BEB-9504-0B4E-B5BC-524E23811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TLV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MUM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LON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NYC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45F6993A-B5CB-1B46-BAF0-3925F4E1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Tel Aviv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Mumbai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London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New York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25271990-0526-7140-986E-C2D30B11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D2E9317-D878-0544-90D9-7442F384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41" name="Straight Arrow Connector 5">
              <a:extLst>
                <a:ext uri="{FF2B5EF4-FFF2-40B4-BE49-F238E27FC236}">
                  <a16:creationId xmlns:a16="http://schemas.microsoft.com/office/drawing/2014/main" id="{F920B083-80E7-8347-99AA-60718C4ED0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19">
              <a:extLst>
                <a:ext uri="{FF2B5EF4-FFF2-40B4-BE49-F238E27FC236}">
                  <a16:creationId xmlns:a16="http://schemas.microsoft.com/office/drawing/2014/main" id="{D13436CE-76AC-9B4D-9166-530E5C2C4B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20">
              <a:extLst>
                <a:ext uri="{FF2B5EF4-FFF2-40B4-BE49-F238E27FC236}">
                  <a16:creationId xmlns:a16="http://schemas.microsoft.com/office/drawing/2014/main" id="{BB29FFD8-88D1-5648-99D9-DA944909D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657476"/>
              <a:ext cx="1447800" cy="95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1">
              <a:extLst>
                <a:ext uri="{FF2B5EF4-FFF2-40B4-BE49-F238E27FC236}">
                  <a16:creationId xmlns:a16="http://schemas.microsoft.com/office/drawing/2014/main" id="{81FDDC04-6133-4B45-A891-0DA03754B7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6FA74F3B-BA41-E445-8FB3-A0595ACDA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A62DB5D-441F-114D-A06C-011E94772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66800" y="1593354"/>
            <a:ext cx="3657600" cy="4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sz="1400" b="0" kern="0" dirty="0">
                <a:cs typeface="+mn-cs"/>
              </a:rPr>
              <a:t>(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"Cow"</a:t>
            </a:r>
            <a:r>
              <a:rPr lang="en-US" sz="1400" b="0" kern="0" dirty="0">
                <a:cs typeface="+mn-cs"/>
              </a:rPr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"Moo"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kern="0" dirty="0">
                <a:cs typeface="+mn-cs"/>
              </a:rPr>
              <a:t>,</a:t>
            </a:r>
            <a:r>
              <a:rPr lang="en-US" sz="1200" b="0" kern="0" dirty="0">
                <a:cs typeface="+mn-cs"/>
              </a:rPr>
              <a:t> 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sz="1400" b="0" kern="0" dirty="0"/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"Woof"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kern="0" dirty="0">
                <a:cs typeface="+mn-cs"/>
              </a:rPr>
              <a:t>, …) 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A1CE1AC-DC29-904D-9039-48A262F3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00" y="944732"/>
            <a:ext cx="4495800" cy="34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sz="1800" b="0" u="sng" kern="0" dirty="0">
                <a:cs typeface="+mn-cs"/>
              </a:rPr>
              <a:t>Map</a:t>
            </a:r>
            <a:r>
              <a:rPr lang="en-US" sz="1800" b="0" kern="0" dirty="0">
                <a:cs typeface="+mn-cs"/>
              </a:rPr>
              <a:t>: </a:t>
            </a:r>
            <a:r>
              <a:rPr lang="en-US" sz="1600" b="0" kern="0" dirty="0">
                <a:cs typeface="+mn-cs"/>
              </a:rPr>
              <a:t>a collection of 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400" b="0" i="1" kern="0" dirty="0">
                <a:cs typeface="+mn-cs"/>
              </a:rPr>
              <a:t>,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0" kern="0" dirty="0">
                <a:cs typeface="+mn-cs"/>
              </a:rPr>
              <a:t> pairs</a:t>
            </a:r>
            <a:endParaRPr lang="en-US" sz="1800" b="0" kern="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AE28486-1A0F-2848-A850-9DFEF1064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19263"/>
            <a:ext cx="4984482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u="sng" kern="0" dirty="0">
                <a:cs typeface="+mn-cs"/>
              </a:rPr>
              <a:t>Objective</a:t>
            </a:r>
            <a:r>
              <a:rPr lang="en-US" sz="1800" b="0" kern="0" dirty="0">
                <a:cs typeface="+mn-cs"/>
              </a:rPr>
              <a:t>:  </a:t>
            </a:r>
            <a:r>
              <a:rPr lang="en-US" sz="1600" b="0" kern="0" dirty="0">
                <a:cs typeface="+mn-cs"/>
              </a:rPr>
              <a:t>Given a 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600" b="0" kern="0" dirty="0">
                <a:cs typeface="+mn-cs"/>
              </a:rPr>
              <a:t>, get its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600" b="0" kern="0" dirty="0">
                <a:cs typeface="+mn-cs"/>
              </a:rPr>
              <a:t>, </a:t>
            </a:r>
            <a:r>
              <a:rPr lang="en-US" sz="1600" b="0" u="sng" kern="0" dirty="0">
                <a:cs typeface="+mn-cs"/>
              </a:rPr>
              <a:t>fast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7CFDF5D-35C9-A747-BE59-266F5A6B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3983"/>
            <a:ext cx="6019800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u="sng" kern="0" dirty="0">
                <a:cs typeface="+mn-cs"/>
              </a:rPr>
              <a:t>Map</a:t>
            </a:r>
            <a:r>
              <a:rPr lang="en-US" sz="1800" b="0" kern="0" dirty="0">
                <a:cs typeface="+mn-cs"/>
              </a:rPr>
              <a:t>:  </a:t>
            </a:r>
            <a:r>
              <a:rPr lang="en-US" sz="1600" b="0" kern="0" dirty="0">
                <a:cs typeface="+mn-cs"/>
              </a:rPr>
              <a:t>A data structure designed to support this requirement</a:t>
            </a:r>
            <a:endParaRPr lang="en-US" sz="1600" b="0" i="1" kern="0" dirty="0"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5EFBF-BFD6-5648-B17A-6A4458FB54C0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39D17BEB-9504-0B4E-B5BC-524E23811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Cow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Dog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Mouse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Cat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45F6993A-B5CB-1B46-BAF0-3925F4E1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Moo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Woof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Squeek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Miao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25271990-0526-7140-986E-C2D30B11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D2E9317-D878-0544-90D9-7442F384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41" name="Straight Arrow Connector 5">
              <a:extLst>
                <a:ext uri="{FF2B5EF4-FFF2-40B4-BE49-F238E27FC236}">
                  <a16:creationId xmlns:a16="http://schemas.microsoft.com/office/drawing/2014/main" id="{F920B083-80E7-8347-99AA-60718C4ED0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19">
              <a:extLst>
                <a:ext uri="{FF2B5EF4-FFF2-40B4-BE49-F238E27FC236}">
                  <a16:creationId xmlns:a16="http://schemas.microsoft.com/office/drawing/2014/main" id="{D13436CE-76AC-9B4D-9166-530E5C2C4B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20">
              <a:extLst>
                <a:ext uri="{FF2B5EF4-FFF2-40B4-BE49-F238E27FC236}">
                  <a16:creationId xmlns:a16="http://schemas.microsoft.com/office/drawing/2014/main" id="{BB29FFD8-88D1-5648-99D9-DA944909D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725" y="2657476"/>
              <a:ext cx="12430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1">
              <a:extLst>
                <a:ext uri="{FF2B5EF4-FFF2-40B4-BE49-F238E27FC236}">
                  <a16:creationId xmlns:a16="http://schemas.microsoft.com/office/drawing/2014/main" id="{81FDDC04-6133-4B45-A891-0DA03754B7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6FA74F3B-BA41-E445-8FB3-A0595ACDA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A62DB5D-441F-114D-A06C-011E94772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44FBF2-2CEC-9C46-91AF-BF09E679BE88}"/>
              </a:ext>
            </a:extLst>
          </p:cNvPr>
          <p:cNvGrpSpPr/>
          <p:nvPr/>
        </p:nvGrpSpPr>
        <p:grpSpPr>
          <a:xfrm>
            <a:off x="6632158" y="838180"/>
            <a:ext cx="3050930" cy="1670116"/>
            <a:chOff x="6632158" y="838180"/>
            <a:chExt cx="3050930" cy="16701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876F5-0B55-9B4A-9FA1-4D714F0995EF}"/>
                </a:ext>
              </a:extLst>
            </p:cNvPr>
            <p:cNvGrpSpPr/>
            <p:nvPr/>
          </p:nvGrpSpPr>
          <p:grpSpPr>
            <a:xfrm>
              <a:off x="6632158" y="1747883"/>
              <a:ext cx="1938592" cy="760413"/>
              <a:chOff x="6463237" y="1088726"/>
              <a:chExt cx="1938592" cy="760413"/>
            </a:xfrm>
          </p:grpSpPr>
          <p:pic>
            <p:nvPicPr>
              <p:cNvPr id="24" name="Picture 25">
                <a:extLst>
                  <a:ext uri="{FF2B5EF4-FFF2-40B4-BE49-F238E27FC236}">
                    <a16:creationId xmlns:a16="http://schemas.microsoft.com/office/drawing/2014/main" id="{B0842B23-C700-E14E-856F-8EB657B20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24" t="4765" r="21358" b="23743"/>
              <a:stretch>
                <a:fillRect/>
              </a:stretch>
            </p:blipFill>
            <p:spPr bwMode="auto">
              <a:xfrm>
                <a:off x="6463237" y="1088726"/>
                <a:ext cx="838200" cy="51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6">
                <a:extLst>
                  <a:ext uri="{FF2B5EF4-FFF2-40B4-BE49-F238E27FC236}">
                    <a16:creationId xmlns:a16="http://schemas.microsoft.com/office/drawing/2014/main" id="{D8523597-1E8B-A84D-98C0-7C245AE66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886"/>
              <a:stretch>
                <a:fillRect/>
              </a:stretch>
            </p:blipFill>
            <p:spPr bwMode="auto">
              <a:xfrm rot="10800000" flipH="1" flipV="1">
                <a:off x="7462029" y="1088726"/>
                <a:ext cx="754063" cy="477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TextBox 27">
                <a:extLst>
                  <a:ext uri="{FF2B5EF4-FFF2-40B4-BE49-F238E27FC236}">
                    <a16:creationId xmlns:a16="http://schemas.microsoft.com/office/drawing/2014/main" id="{BB814BA2-4EB5-E840-AD19-3FFC38755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5637" y="15411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moo</a:t>
                </a:r>
              </a:p>
            </p:txBody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8BB4E201-BE98-3147-8589-F96FF94E8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7429" y="15284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woof</a:t>
                </a:r>
              </a:p>
            </p:txBody>
          </p:sp>
        </p:grp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75E4E11F-0AFD-FD4F-AEF1-9F4DD1BB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558" y="838180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Data</a:t>
              </a: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Animals, and 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 sounds</a:t>
              </a:r>
            </a:p>
          </p:txBody>
        </p:sp>
      </p:grp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D4A4E4-4501-564B-98A5-F5C9CFE0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81" y="3202789"/>
            <a:ext cx="2527219" cy="1056915"/>
          </a:xfrm>
          <a:prstGeom prst="wedgeRoundRectCallout">
            <a:avLst>
              <a:gd name="adj1" fmla="val -74084"/>
              <a:gd name="adj2" fmla="val -14988"/>
              <a:gd name="adj3" fmla="val 16667"/>
            </a:avLst>
          </a:prstGeom>
          <a:noFill/>
          <a:ln>
            <a:solidFill>
              <a:srgbClr val="2939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6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The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implemented by a generic class named </a:t>
            </a:r>
            <a:r>
              <a:rPr lang="en-US" sz="14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endParaRPr lang="en-US" sz="1400" b="0" i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8D9AC2-5B2B-8046-B977-E963F216E69D}"/>
              </a:ext>
            </a:extLst>
          </p:cNvPr>
          <p:cNvGrpSpPr/>
          <p:nvPr/>
        </p:nvGrpSpPr>
        <p:grpSpPr>
          <a:xfrm>
            <a:off x="6632158" y="838180"/>
            <a:ext cx="3050930" cy="1670116"/>
            <a:chOff x="6632158" y="838180"/>
            <a:chExt cx="3050930" cy="1670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D9CE74-2486-8849-B813-171CA5F22D48}"/>
                </a:ext>
              </a:extLst>
            </p:cNvPr>
            <p:cNvGrpSpPr/>
            <p:nvPr/>
          </p:nvGrpSpPr>
          <p:grpSpPr>
            <a:xfrm>
              <a:off x="6632158" y="1747883"/>
              <a:ext cx="1938592" cy="760413"/>
              <a:chOff x="6463237" y="1088726"/>
              <a:chExt cx="1938592" cy="760413"/>
            </a:xfrm>
          </p:grpSpPr>
          <p:pic>
            <p:nvPicPr>
              <p:cNvPr id="49157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24" t="4765" r="21358" b="23743"/>
              <a:stretch>
                <a:fillRect/>
              </a:stretch>
            </p:blipFill>
            <p:spPr bwMode="auto">
              <a:xfrm>
                <a:off x="6463237" y="1088726"/>
                <a:ext cx="838200" cy="51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58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886"/>
              <a:stretch>
                <a:fillRect/>
              </a:stretch>
            </p:blipFill>
            <p:spPr bwMode="auto">
              <a:xfrm rot="10800000" flipH="1" flipV="1">
                <a:off x="7462029" y="1088726"/>
                <a:ext cx="754063" cy="477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59" name="TextBox 27"/>
              <p:cNvSpPr txBox="1">
                <a:spLocks noChangeArrowheads="1"/>
              </p:cNvSpPr>
              <p:nvPr/>
            </p:nvSpPr>
            <p:spPr bwMode="auto">
              <a:xfrm>
                <a:off x="6615637" y="15411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moo</a:t>
                </a:r>
              </a:p>
            </p:txBody>
          </p:sp>
          <p:sp>
            <p:nvSpPr>
              <p:cNvPr id="49160" name="TextBox 28"/>
              <p:cNvSpPr txBox="1">
                <a:spLocks noChangeArrowheads="1"/>
              </p:cNvSpPr>
              <p:nvPr/>
            </p:nvSpPr>
            <p:spPr bwMode="auto">
              <a:xfrm>
                <a:off x="7487429" y="15284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woof</a:t>
                </a:r>
              </a:p>
            </p:txBody>
          </p:sp>
        </p:grp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252C6591-C7B4-BD40-8C5F-543CCFF0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558" y="838180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Data</a:t>
              </a: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Animals, and 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 sounds</a:t>
              </a:r>
            </a:p>
          </p:txBody>
        </p:sp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id="{BEAB0E89-0745-2A45-8779-FC915044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2440698"/>
            <a:ext cx="5534322" cy="312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67F051A4-8A9D-AB49-90EE-868DB1E4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11" y="219360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 (example):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506D166-A51E-A943-B4AF-5597CBF0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1" y="730946"/>
            <a:ext cx="3403350" cy="13477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generic map.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Maps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class. */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HashMap&lt;K,V&gt; {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API: Illustrated below (by usage examples)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Implementation: Later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886D91-0E3E-3C42-AD52-02AC4EEE2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972" y="771704"/>
            <a:ext cx="2005000" cy="1380903"/>
          </a:xfrm>
          <a:prstGeom prst="rect">
            <a:avLst/>
          </a:prstGeom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E80D9D0F-111A-3A4C-983B-AD52E522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81" y="3202789"/>
            <a:ext cx="2527219" cy="1056915"/>
          </a:xfrm>
          <a:prstGeom prst="wedgeRoundRectCallout">
            <a:avLst>
              <a:gd name="adj1" fmla="val -49261"/>
              <a:gd name="adj2" fmla="val -15994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6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The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implemented by a generic class named </a:t>
            </a:r>
            <a:r>
              <a:rPr lang="en-US" sz="14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endParaRPr lang="en-US" sz="1400" b="0" i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1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8D9AC2-5B2B-8046-B977-E963F216E69D}"/>
              </a:ext>
            </a:extLst>
          </p:cNvPr>
          <p:cNvGrpSpPr/>
          <p:nvPr/>
        </p:nvGrpSpPr>
        <p:grpSpPr>
          <a:xfrm>
            <a:off x="6632158" y="838180"/>
            <a:ext cx="3050930" cy="1670116"/>
            <a:chOff x="6632158" y="838180"/>
            <a:chExt cx="3050930" cy="1670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D9CE74-2486-8849-B813-171CA5F22D48}"/>
                </a:ext>
              </a:extLst>
            </p:cNvPr>
            <p:cNvGrpSpPr/>
            <p:nvPr/>
          </p:nvGrpSpPr>
          <p:grpSpPr>
            <a:xfrm>
              <a:off x="6632158" y="1747883"/>
              <a:ext cx="1938592" cy="760413"/>
              <a:chOff x="6463237" y="1088726"/>
              <a:chExt cx="1938592" cy="760413"/>
            </a:xfrm>
          </p:grpSpPr>
          <p:pic>
            <p:nvPicPr>
              <p:cNvPr id="49157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24" t="4765" r="21358" b="23743"/>
              <a:stretch>
                <a:fillRect/>
              </a:stretch>
            </p:blipFill>
            <p:spPr bwMode="auto">
              <a:xfrm>
                <a:off x="6463237" y="1088726"/>
                <a:ext cx="838200" cy="51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58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886"/>
              <a:stretch>
                <a:fillRect/>
              </a:stretch>
            </p:blipFill>
            <p:spPr bwMode="auto">
              <a:xfrm rot="10800000" flipH="1" flipV="1">
                <a:off x="7462029" y="1088726"/>
                <a:ext cx="754063" cy="477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59" name="TextBox 27"/>
              <p:cNvSpPr txBox="1">
                <a:spLocks noChangeArrowheads="1"/>
              </p:cNvSpPr>
              <p:nvPr/>
            </p:nvSpPr>
            <p:spPr bwMode="auto">
              <a:xfrm>
                <a:off x="6615637" y="15411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moo</a:t>
                </a:r>
              </a:p>
            </p:txBody>
          </p:sp>
          <p:sp>
            <p:nvSpPr>
              <p:cNvPr id="49160" name="TextBox 28"/>
              <p:cNvSpPr txBox="1">
                <a:spLocks noChangeArrowheads="1"/>
              </p:cNvSpPr>
              <p:nvPr/>
            </p:nvSpPr>
            <p:spPr bwMode="auto">
              <a:xfrm>
                <a:off x="7487429" y="15284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woof</a:t>
                </a:r>
              </a:p>
            </p:txBody>
          </p:sp>
        </p:grp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252C6591-C7B4-BD40-8C5F-543CCFF0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558" y="838180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Data</a:t>
              </a: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Animals, and 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 sounds</a:t>
              </a:r>
            </a:p>
          </p:txBody>
        </p:sp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id="{BEAB0E89-0745-2A45-8779-FC915044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2440698"/>
            <a:ext cx="5534322" cy="312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67F051A4-8A9D-AB49-90EE-868DB1E4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11" y="219360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 (example):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3DAF40-8497-6A4D-BC3D-2D1EFFAF92C4}"/>
              </a:ext>
            </a:extLst>
          </p:cNvPr>
          <p:cNvGrpSpPr/>
          <p:nvPr/>
        </p:nvGrpSpPr>
        <p:grpSpPr>
          <a:xfrm>
            <a:off x="666892" y="3081872"/>
            <a:ext cx="4590903" cy="610654"/>
            <a:chOff x="1031427" y="4038600"/>
            <a:chExt cx="4590903" cy="6106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4D7D2B-225B-0D42-A60D-BCD447FE1E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39066" y="4038600"/>
              <a:ext cx="0" cy="472345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Rounded Rectangular Callout 25">
              <a:extLst>
                <a:ext uri="{FF2B5EF4-FFF2-40B4-BE49-F238E27FC236}">
                  <a16:creationId xmlns:a16="http://schemas.microsoft.com/office/drawing/2014/main" id="{F33EA318-3827-0145-A788-8A1E63FC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427" y="4258560"/>
              <a:ext cx="4590903" cy="390694"/>
            </a:xfrm>
            <a:prstGeom prst="wedgeRoundRectCallout">
              <a:avLst>
                <a:gd name="adj1" fmla="val 11268"/>
                <a:gd name="adj2" fmla="val -47369"/>
                <a:gd name="adj3" fmla="val 16667"/>
              </a:avLst>
            </a:prstGeom>
            <a:solidFill>
              <a:srgbClr val="FFF9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>
                <a:spcBef>
                  <a:spcPts val="600"/>
                </a:spcBef>
              </a:pPr>
              <a:r>
                <a:rPr lang="en-US" altLang="en-US" sz="11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animalSound</a:t>
              </a:r>
              <a:r>
                <a:rPr lang="en-US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An object of type </a:t>
              </a:r>
              <a:r>
                <a:rPr lang="en-US" altLang="en-US" sz="11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HashMap</a:t>
              </a:r>
              <a:r>
                <a:rPr lang="en-US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that maps strings on strings</a:t>
              </a:r>
            </a:p>
          </p:txBody>
        </p:sp>
      </p:grpSp>
      <p:sp>
        <p:nvSpPr>
          <p:cNvPr id="17" name="Rectangle 5">
            <a:extLst>
              <a:ext uri="{FF2B5EF4-FFF2-40B4-BE49-F238E27FC236}">
                <a16:creationId xmlns:a16="http://schemas.microsoft.com/office/drawing/2014/main" id="{5506D166-A51E-A943-B4AF-5597CBF0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1" y="730946"/>
            <a:ext cx="3403350" cy="13477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generic map.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Maps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class. */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HashMap&lt;K,V&gt; {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API: Illustrated below (by usage examples)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Implementation: Later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886D91-0E3E-3C42-AD52-02AC4EEE2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72" y="771704"/>
            <a:ext cx="2005000" cy="1380903"/>
          </a:xfrm>
          <a:prstGeom prst="rect">
            <a:avLst/>
          </a:prstGeom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E80D9D0F-111A-3A4C-983B-AD52E522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81" y="3202789"/>
            <a:ext cx="2527219" cy="1056915"/>
          </a:xfrm>
          <a:prstGeom prst="wedgeRoundRectCallout">
            <a:avLst>
              <a:gd name="adj1" fmla="val -49261"/>
              <a:gd name="adj2" fmla="val -15994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6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The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implemented by a generic class named </a:t>
            </a:r>
            <a:r>
              <a:rPr lang="en-US" sz="14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endParaRPr lang="en-US" sz="1400" b="0" i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42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8D9AC2-5B2B-8046-B977-E963F216E69D}"/>
              </a:ext>
            </a:extLst>
          </p:cNvPr>
          <p:cNvGrpSpPr/>
          <p:nvPr/>
        </p:nvGrpSpPr>
        <p:grpSpPr>
          <a:xfrm>
            <a:off x="6632158" y="838180"/>
            <a:ext cx="3050930" cy="1670116"/>
            <a:chOff x="6632158" y="838180"/>
            <a:chExt cx="3050930" cy="1670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D9CE74-2486-8849-B813-171CA5F22D48}"/>
                </a:ext>
              </a:extLst>
            </p:cNvPr>
            <p:cNvGrpSpPr/>
            <p:nvPr/>
          </p:nvGrpSpPr>
          <p:grpSpPr>
            <a:xfrm>
              <a:off x="6632158" y="1747883"/>
              <a:ext cx="1938592" cy="760413"/>
              <a:chOff x="6463237" y="1088726"/>
              <a:chExt cx="1938592" cy="760413"/>
            </a:xfrm>
          </p:grpSpPr>
          <p:pic>
            <p:nvPicPr>
              <p:cNvPr id="49157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24" t="4765" r="21358" b="23743"/>
              <a:stretch>
                <a:fillRect/>
              </a:stretch>
            </p:blipFill>
            <p:spPr bwMode="auto">
              <a:xfrm>
                <a:off x="6463237" y="1088726"/>
                <a:ext cx="838200" cy="51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58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886"/>
              <a:stretch>
                <a:fillRect/>
              </a:stretch>
            </p:blipFill>
            <p:spPr bwMode="auto">
              <a:xfrm rot="10800000" flipH="1" flipV="1">
                <a:off x="7462029" y="1088726"/>
                <a:ext cx="754063" cy="477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59" name="TextBox 27"/>
              <p:cNvSpPr txBox="1">
                <a:spLocks noChangeArrowheads="1"/>
              </p:cNvSpPr>
              <p:nvPr/>
            </p:nvSpPr>
            <p:spPr bwMode="auto">
              <a:xfrm>
                <a:off x="6615637" y="15411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moo</a:t>
                </a:r>
              </a:p>
            </p:txBody>
          </p:sp>
          <p:sp>
            <p:nvSpPr>
              <p:cNvPr id="49160" name="TextBox 28"/>
              <p:cNvSpPr txBox="1">
                <a:spLocks noChangeArrowheads="1"/>
              </p:cNvSpPr>
              <p:nvPr/>
            </p:nvSpPr>
            <p:spPr bwMode="auto">
              <a:xfrm>
                <a:off x="7487429" y="15284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0" dirty="0"/>
                  <a:t>woof</a:t>
                </a:r>
              </a:p>
            </p:txBody>
          </p:sp>
        </p:grp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252C6591-C7B4-BD40-8C5F-543CCFF0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558" y="838180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Data</a:t>
              </a: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Animals, and </a:t>
              </a:r>
            </a:p>
            <a:p>
              <a:pPr marL="342900" indent="-342900" algn="l">
                <a:spcBef>
                  <a:spcPts val="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animal sounds</a:t>
              </a:r>
            </a:p>
          </p:txBody>
        </p:sp>
      </p:grpSp>
      <p:sp>
        <p:nvSpPr>
          <p:cNvPr id="29" name="Rectangle 4">
            <a:extLst>
              <a:ext uri="{FF2B5EF4-FFF2-40B4-BE49-F238E27FC236}">
                <a16:creationId xmlns:a16="http://schemas.microsoft.com/office/drawing/2014/main" id="{302FD1D8-652D-4A4C-8097-07C3D795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2440698"/>
            <a:ext cx="5534322" cy="312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Puts some pairs in the map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"dog"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"woof"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"cat"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"miao"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"squeak"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F4054E50-A74E-5B4E-9C63-DF940660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11" y="219360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 (example):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8D615-ED66-C446-B4C6-CBF985848D6B}"/>
              </a:ext>
            </a:extLst>
          </p:cNvPr>
          <p:cNvGrpSpPr/>
          <p:nvPr/>
        </p:nvGrpSpPr>
        <p:grpSpPr>
          <a:xfrm>
            <a:off x="990600" y="4082402"/>
            <a:ext cx="3398505" cy="1105954"/>
            <a:chOff x="990600" y="3328751"/>
            <a:chExt cx="3398505" cy="110595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EEF09D-B8CB-394E-B90D-AD370B2286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200" y="3328751"/>
              <a:ext cx="0" cy="472345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Rounded Rectangular Callout 23">
              <a:extLst>
                <a:ext uri="{FF2B5EF4-FFF2-40B4-BE49-F238E27FC236}">
                  <a16:creationId xmlns:a16="http://schemas.microsoft.com/office/drawing/2014/main" id="{6E09A754-CDD9-3144-837A-9448574F6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571105"/>
              <a:ext cx="3398505" cy="863600"/>
            </a:xfrm>
            <a:prstGeom prst="wedgeRoundRectCallout">
              <a:avLst>
                <a:gd name="adj1" fmla="val 11268"/>
                <a:gd name="adj2" fmla="val -47369"/>
                <a:gd name="adj3" fmla="val 16667"/>
              </a:avLst>
            </a:prstGeom>
            <a:solidFill>
              <a:srgbClr val="FFF9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put(</a:t>
              </a:r>
              <a:r>
                <a:rPr lang="en-US" altLang="en-US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HashMap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method that</a:t>
              </a:r>
              <a:b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adds the pair 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altLang="en-US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b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to the map</a:t>
              </a:r>
              <a:endParaRPr lang="en-US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5">
            <a:extLst>
              <a:ext uri="{FF2B5EF4-FFF2-40B4-BE49-F238E27FC236}">
                <a16:creationId xmlns:a16="http://schemas.microsoft.com/office/drawing/2014/main" id="{4B2009A9-2615-2D49-B52A-0D04BDFE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1" y="730946"/>
            <a:ext cx="3403350" cy="13477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generic map.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Maps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class. */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HashMap&lt;K,V&gt; {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API: Illustrated below (by usage examples)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Implementation: Later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EF8441-E144-744D-961B-120A181B5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72" y="771704"/>
            <a:ext cx="2005000" cy="1380903"/>
          </a:xfrm>
          <a:prstGeom prst="rect">
            <a:avLst/>
          </a:prstGeom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062CBEFA-3E3D-9849-8D2C-BA77500F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81" y="3202789"/>
            <a:ext cx="2527219" cy="1056915"/>
          </a:xfrm>
          <a:prstGeom prst="wedgeRoundRectCallout">
            <a:avLst>
              <a:gd name="adj1" fmla="val -49261"/>
              <a:gd name="adj2" fmla="val -15994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6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The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implemented by a generic class named </a:t>
            </a:r>
            <a:r>
              <a:rPr lang="en-US" sz="14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endParaRPr lang="en-US" sz="1400" b="0" i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06650" y="2440698"/>
            <a:ext cx="5534322" cy="312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Puts some pairs in the map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"dog"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"woof"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"cat"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"miao"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"squeak"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the map</a:t>
            </a:r>
            <a:endParaRPr lang="en-US" alt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 goes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 goes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9CE74-2486-8849-B813-171CA5F22D48}"/>
              </a:ext>
            </a:extLst>
          </p:cNvPr>
          <p:cNvGrpSpPr/>
          <p:nvPr/>
        </p:nvGrpSpPr>
        <p:grpSpPr>
          <a:xfrm>
            <a:off x="6632158" y="1747883"/>
            <a:ext cx="1938592" cy="760413"/>
            <a:chOff x="6463237" y="1088726"/>
            <a:chExt cx="1938592" cy="760413"/>
          </a:xfrm>
        </p:grpSpPr>
        <p:pic>
          <p:nvPicPr>
            <p:cNvPr id="49157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4" t="4765" r="21358" b="23743"/>
            <a:stretch>
              <a:fillRect/>
            </a:stretch>
          </p:blipFill>
          <p:spPr bwMode="auto"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8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/>
            <a:stretch>
              <a:fillRect/>
            </a:stretch>
          </p:blipFill>
          <p:spPr bwMode="auto">
            <a:xfrm rot="10800000" flipH="1" flipV="1"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TextBox 27"/>
            <p:cNvSpPr txBox="1">
              <a:spLocks noChangeArrowheads="1"/>
            </p:cNvSpPr>
            <p:nvPr/>
          </p:nvSpPr>
          <p:spPr bwMode="auto"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moo</a:t>
              </a:r>
            </a:p>
          </p:txBody>
        </p:sp>
        <p:sp>
          <p:nvSpPr>
            <p:cNvPr id="49160" name="TextBox 28"/>
            <p:cNvSpPr txBox="1">
              <a:spLocks noChangeArrowheads="1"/>
            </p:cNvSpPr>
            <p:nvPr/>
          </p:nvSpPr>
          <p:spPr bwMode="auto"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woof</a:t>
              </a:r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252C6591-C7B4-BD40-8C5F-543CCFF0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58" y="83818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Data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</a:p>
          <a:p>
            <a:pPr marL="342900" indent="-342900" algn="l">
              <a:spcBef>
                <a:spcPts val="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Animals, and </a:t>
            </a:r>
          </a:p>
          <a:p>
            <a:pPr marL="342900" indent="-342900" algn="l">
              <a:spcBef>
                <a:spcPts val="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 sounds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6F59718-F5A6-BF41-BD92-BF47F908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11" y="219360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 (example):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B1E42F-8A94-3C4A-BA7D-5D33E59D6707}"/>
              </a:ext>
            </a:extLst>
          </p:cNvPr>
          <p:cNvGrpSpPr/>
          <p:nvPr/>
        </p:nvGrpSpPr>
        <p:grpSpPr>
          <a:xfrm>
            <a:off x="3657600" y="4732662"/>
            <a:ext cx="3238838" cy="906138"/>
            <a:chOff x="990601" y="3328751"/>
            <a:chExt cx="3238838" cy="90613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E65052-7021-4F4B-A846-4B716025AF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200" y="3328751"/>
              <a:ext cx="0" cy="472345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760BEA57-3704-EE4D-98E6-154A9E29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1" y="3571105"/>
              <a:ext cx="3238838" cy="663784"/>
            </a:xfrm>
            <a:prstGeom prst="wedgeRoundRectCallout">
              <a:avLst>
                <a:gd name="adj1" fmla="val 11268"/>
                <a:gd name="adj2" fmla="val -47369"/>
                <a:gd name="adj3" fmla="val 16667"/>
              </a:avLst>
            </a:prstGeom>
            <a:solidFill>
              <a:srgbClr val="FFF9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get(</a:t>
              </a:r>
              <a:r>
                <a:rPr lang="en-US" altLang="en-US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HashMap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method that returns</a:t>
              </a:r>
            </a:p>
            <a:p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the </a:t>
              </a:r>
              <a:r>
                <a:rPr lang="en-US" altLang="en-US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associated with </a:t>
              </a:r>
              <a:r>
                <a:rPr lang="en-US" altLang="en-US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en-US" altLang="en-US" sz="1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BC7E84FD-0E72-2048-8DD9-CA764A365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1" y="730946"/>
            <a:ext cx="3403350" cy="13477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generic map.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Maps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class. */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HashMap&lt;K,V&gt; {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API: Illustrated below (by usage examples)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Implementation: Later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764C7D-BBD1-C24B-8F5C-F2C071BF3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72" y="771704"/>
            <a:ext cx="2005000" cy="1380903"/>
          </a:xfrm>
          <a:prstGeom prst="rect">
            <a:avLst/>
          </a:prstGeom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2F02D71E-FCB8-894D-90EC-BF65A7AC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81" y="3202789"/>
            <a:ext cx="2527219" cy="1056915"/>
          </a:xfrm>
          <a:prstGeom prst="wedgeRoundRectCallout">
            <a:avLst>
              <a:gd name="adj1" fmla="val -49261"/>
              <a:gd name="adj2" fmla="val -15994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6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The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implemented by a generic class named </a:t>
            </a:r>
            <a:r>
              <a:rPr lang="en-US" sz="14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endParaRPr lang="en-US" sz="1400" b="0" i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06650" y="2440698"/>
            <a:ext cx="5534322" cy="312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Puts some pairs in the map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"dog"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"woof"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"cat"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"miao"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"squeak"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the map</a:t>
            </a:r>
            <a:endParaRPr lang="en-US" alt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 goes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 goes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9CE74-2486-8849-B813-171CA5F22D48}"/>
              </a:ext>
            </a:extLst>
          </p:cNvPr>
          <p:cNvGrpSpPr/>
          <p:nvPr/>
        </p:nvGrpSpPr>
        <p:grpSpPr>
          <a:xfrm>
            <a:off x="6632158" y="1747883"/>
            <a:ext cx="1938592" cy="760413"/>
            <a:chOff x="6463237" y="1088726"/>
            <a:chExt cx="1938592" cy="760413"/>
          </a:xfrm>
        </p:grpSpPr>
        <p:pic>
          <p:nvPicPr>
            <p:cNvPr id="49157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4" t="4765" r="21358" b="23743"/>
            <a:stretch>
              <a:fillRect/>
            </a:stretch>
          </p:blipFill>
          <p:spPr bwMode="auto"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8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/>
            <a:stretch>
              <a:fillRect/>
            </a:stretch>
          </p:blipFill>
          <p:spPr bwMode="auto">
            <a:xfrm rot="10800000" flipH="1" flipV="1"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TextBox 27"/>
            <p:cNvSpPr txBox="1">
              <a:spLocks noChangeArrowheads="1"/>
            </p:cNvSpPr>
            <p:nvPr/>
          </p:nvSpPr>
          <p:spPr bwMode="auto"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moo</a:t>
              </a:r>
            </a:p>
          </p:txBody>
        </p:sp>
        <p:sp>
          <p:nvSpPr>
            <p:cNvPr id="49160" name="TextBox 28"/>
            <p:cNvSpPr txBox="1">
              <a:spLocks noChangeArrowheads="1"/>
            </p:cNvSpPr>
            <p:nvPr/>
          </p:nvSpPr>
          <p:spPr bwMode="auto"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woof</a:t>
              </a:r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252C6591-C7B4-BD40-8C5F-543CCFF0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58" y="83818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Data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</a:p>
          <a:p>
            <a:pPr marL="342900" indent="-342900" algn="l">
              <a:spcBef>
                <a:spcPts val="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Animals, and </a:t>
            </a:r>
          </a:p>
          <a:p>
            <a:pPr marL="342900" indent="-342900" algn="l">
              <a:spcBef>
                <a:spcPts val="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 sounds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54DF4E1-EBDD-BC4C-890A-8C764DEE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30" y="3227234"/>
            <a:ext cx="1905000" cy="157790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  <a:p>
            <a:pPr>
              <a:spcBef>
                <a:spcPts val="300"/>
              </a:spcBef>
              <a:defRPr/>
            </a:pPr>
            <a:endParaRPr lang="en-US" sz="1100" b="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6F59718-F5A6-BF41-BD92-BF47F908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11" y="219360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 (example):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B1E42F-8A94-3C4A-BA7D-5D33E59D6707}"/>
              </a:ext>
            </a:extLst>
          </p:cNvPr>
          <p:cNvGrpSpPr/>
          <p:nvPr/>
        </p:nvGrpSpPr>
        <p:grpSpPr>
          <a:xfrm>
            <a:off x="3657600" y="4732662"/>
            <a:ext cx="3238838" cy="906138"/>
            <a:chOff x="990601" y="3328751"/>
            <a:chExt cx="3238838" cy="90613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E65052-7021-4F4B-A846-4B716025AF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200" y="3328751"/>
              <a:ext cx="0" cy="472345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760BEA57-3704-EE4D-98E6-154A9E29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1" y="3571105"/>
              <a:ext cx="3238838" cy="663784"/>
            </a:xfrm>
            <a:prstGeom prst="wedgeRoundRectCallout">
              <a:avLst>
                <a:gd name="adj1" fmla="val 11268"/>
                <a:gd name="adj2" fmla="val -47369"/>
                <a:gd name="adj3" fmla="val 16667"/>
              </a:avLst>
            </a:prstGeom>
            <a:solidFill>
              <a:srgbClr val="FFF9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get(</a:t>
              </a:r>
              <a:r>
                <a:rPr lang="en-US" altLang="en-US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HashMap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method that returns</a:t>
              </a:r>
            </a:p>
            <a:p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the </a:t>
              </a:r>
              <a:r>
                <a:rPr lang="en-US" altLang="en-US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associated with </a:t>
              </a:r>
              <a:r>
                <a:rPr lang="en-US" altLang="en-US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en-US" altLang="en-US" sz="1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BC7E84FD-0E72-2048-8DD9-CA764A365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1" y="730946"/>
            <a:ext cx="3403350" cy="13477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generic map.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Maps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class. */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HashMap&lt;K,V&gt; {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API: Illustrated below (by usage examples)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Implementation: Later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764C7D-BBD1-C24B-8F5C-F2C071BF3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72" y="771704"/>
            <a:ext cx="2005000" cy="1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06650" y="2440698"/>
            <a:ext cx="5534322" cy="312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Puts some pairs in the map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"dog"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"woof"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"cat"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"miao"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"moo"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"squeak"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the map</a:t>
            </a:r>
            <a:endParaRPr lang="en-US" alt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 goes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 goes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1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(String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: 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animalSound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.values()) 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System.</a:t>
            </a:r>
            <a:r>
              <a:rPr lang="en-US" altLang="en-US" sz="1100" b="0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100" b="0" dirty="0">
                <a:solidFill>
                  <a:srgbClr val="6A3E3E"/>
                </a:solidFill>
                <a:latin typeface="Consolas" charset="0"/>
              </a:rPr>
              <a:t>sound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9CE74-2486-8849-B813-171CA5F22D48}"/>
              </a:ext>
            </a:extLst>
          </p:cNvPr>
          <p:cNvGrpSpPr/>
          <p:nvPr/>
        </p:nvGrpSpPr>
        <p:grpSpPr>
          <a:xfrm>
            <a:off x="6632158" y="1747883"/>
            <a:ext cx="1938592" cy="760413"/>
            <a:chOff x="6463237" y="1088726"/>
            <a:chExt cx="1938592" cy="760413"/>
          </a:xfrm>
        </p:grpSpPr>
        <p:pic>
          <p:nvPicPr>
            <p:cNvPr id="49157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4" t="4765" r="21358" b="23743"/>
            <a:stretch>
              <a:fillRect/>
            </a:stretch>
          </p:blipFill>
          <p:spPr bwMode="auto"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8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/>
            <a:stretch>
              <a:fillRect/>
            </a:stretch>
          </p:blipFill>
          <p:spPr bwMode="auto">
            <a:xfrm rot="10800000" flipH="1" flipV="1"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TextBox 27"/>
            <p:cNvSpPr txBox="1">
              <a:spLocks noChangeArrowheads="1"/>
            </p:cNvSpPr>
            <p:nvPr/>
          </p:nvSpPr>
          <p:spPr bwMode="auto"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moo</a:t>
              </a:r>
            </a:p>
          </p:txBody>
        </p:sp>
        <p:sp>
          <p:nvSpPr>
            <p:cNvPr id="49160" name="TextBox 28"/>
            <p:cNvSpPr txBox="1">
              <a:spLocks noChangeArrowheads="1"/>
            </p:cNvSpPr>
            <p:nvPr/>
          </p:nvSpPr>
          <p:spPr bwMode="auto"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woof</a:t>
              </a:r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252C6591-C7B4-BD40-8C5F-543CCFF0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558" y="83818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Data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</a:p>
          <a:p>
            <a:pPr marL="342900" indent="-342900" algn="l">
              <a:spcBef>
                <a:spcPts val="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Animals, and </a:t>
            </a:r>
          </a:p>
          <a:p>
            <a:pPr marL="342900" indent="-342900" algn="l">
              <a:spcBef>
                <a:spcPts val="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 sounds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54DF4E1-EBDD-BC4C-890A-8C764DEE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30" y="3227234"/>
            <a:ext cx="1905000" cy="157790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squeak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miao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woof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640EB-5255-C244-B022-A5CDA85221E2}"/>
              </a:ext>
            </a:extLst>
          </p:cNvPr>
          <p:cNvGrpSpPr/>
          <p:nvPr/>
        </p:nvGrpSpPr>
        <p:grpSpPr>
          <a:xfrm>
            <a:off x="2796922" y="4953000"/>
            <a:ext cx="3473956" cy="1229096"/>
            <a:chOff x="1402088" y="3990339"/>
            <a:chExt cx="3473956" cy="122909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C73BAA8-BF95-3E40-96EC-71CB6310EC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78977" y="3990339"/>
              <a:ext cx="0" cy="472345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D06C2D86-36E9-D748-9C8D-6597F41D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088" y="4355835"/>
              <a:ext cx="3473956" cy="863600"/>
            </a:xfrm>
            <a:prstGeom prst="wedgeRoundRectCallout">
              <a:avLst>
                <a:gd name="adj1" fmla="val 11268"/>
                <a:gd name="adj2" fmla="val -47369"/>
                <a:gd name="adj3" fmla="val 16667"/>
              </a:avLst>
            </a:prstGeom>
            <a:solidFill>
              <a:srgbClr val="FFF9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values():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A 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HashMap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method that returns</a:t>
              </a:r>
              <a:b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</a:b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    all the V values in th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 map, </a:t>
              </a:r>
              <a:b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as an iterable 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Collection</a:t>
              </a:r>
              <a:r>
                <a:rPr lang="en-US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type </a:t>
              </a:r>
              <a:endParaRPr lang="en-US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26F59718-F5A6-BF41-BD92-BF47F908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11" y="219360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 (example):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E001F14E-8D9B-EE49-AA22-9402F958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1" y="730946"/>
            <a:ext cx="3403350" cy="13477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generic map.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Maps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objects of type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class. */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HashMap&lt;K,V&gt; {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API: Illustrated below (by usage examples)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Implementation: Later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E63AC-AC15-CF41-8604-83FE9F72D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72" y="771704"/>
            <a:ext cx="2005000" cy="1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335C5-E68D-0B46-B2EC-B17925DAD2D7}"/>
              </a:ext>
            </a:extLst>
          </p:cNvPr>
          <p:cNvGrpSpPr/>
          <p:nvPr/>
        </p:nvGrpSpPr>
        <p:grpSpPr>
          <a:xfrm>
            <a:off x="351132" y="838200"/>
            <a:ext cx="3433585" cy="5173700"/>
            <a:chOff x="351132" y="838200"/>
            <a:chExt cx="3433585" cy="5173700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381F935C-EE93-1B4B-92D6-AF99034C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25" y="838200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Client code</a:t>
              </a:r>
              <a:r>
                <a:rPr lang="en-US" sz="11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  <a:endPara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55EE58-3C10-324D-90D2-FC0A9E7A5D95}"/>
                </a:ext>
              </a:extLst>
            </p:cNvPr>
            <p:cNvGrpSpPr/>
            <p:nvPr/>
          </p:nvGrpSpPr>
          <p:grpSpPr>
            <a:xfrm>
              <a:off x="351132" y="1125230"/>
              <a:ext cx="3433585" cy="4886670"/>
              <a:chOff x="351132" y="1125230"/>
              <a:chExt cx="3433585" cy="4886670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11D05BE6-D79D-C949-92D2-5FA7BA75E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92" y="1125230"/>
                <a:ext cx="2551007" cy="33323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65600" tIns="82800" rIns="93600" bIns="82800" anchor="t" anchorCtr="0"/>
              <a:lstStyle>
                <a:lvl1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200" b="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Uses a regular </a:t>
                </a:r>
                <a:r>
                  <a:rPr lang="en-US" sz="1100" b="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List</a:t>
                </a:r>
                <a:r>
                  <a:rPr lang="en-US" sz="1200" b="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to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represent a list of int values.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import lists*;</a:t>
                </a:r>
              </a:p>
              <a:p>
                <a:pPr>
                  <a:spcBef>
                    <a:spcPts val="300"/>
                  </a:spcBef>
                </a:pPr>
                <a:endPara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EA7DA1E-6925-5041-BC95-AF2B283541E3}"/>
                  </a:ext>
                </a:extLst>
              </p:cNvPr>
              <p:cNvGrpSpPr/>
              <p:nvPr/>
            </p:nvGrpSpPr>
            <p:grpSpPr>
              <a:xfrm>
                <a:off x="351132" y="4897645"/>
                <a:ext cx="3433585" cy="619124"/>
                <a:chOff x="304800" y="4800600"/>
                <a:chExt cx="3433585" cy="6191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0277AF4-46FA-6A45-A290-EECE28243939}"/>
                    </a:ext>
                  </a:extLst>
                </p:cNvPr>
                <p:cNvGrpSpPr/>
                <p:nvPr/>
              </p:nvGrpSpPr>
              <p:grpSpPr>
                <a:xfrm>
                  <a:off x="777470" y="5101773"/>
                  <a:ext cx="953995" cy="314325"/>
                  <a:chOff x="2133600" y="2743200"/>
                  <a:chExt cx="953995" cy="314325"/>
                </a:xfrm>
              </p:grpSpPr>
              <p:sp>
                <p:nvSpPr>
                  <p:cNvPr id="44" name="Text Box 115">
                    <a:extLst>
                      <a:ext uri="{FF2B5EF4-FFF2-40B4-BE49-F238E27FC236}">
                        <a16:creationId xmlns:a16="http://schemas.microsoft.com/office/drawing/2014/main" id="{1717FA21-A0E8-664A-BFD4-89E011D9B5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3600" y="2743200"/>
                    <a:ext cx="433752" cy="3143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 sz="1200" b="0" dirty="0">
                        <a:latin typeface="Consolas"/>
                        <a:cs typeface="Consolas"/>
                      </a:rPr>
                      <a:t>5</a:t>
                    </a:r>
                  </a:p>
                </p:txBody>
              </p:sp>
              <p:sp>
                <p:nvSpPr>
                  <p:cNvPr id="49" name="Text Box 116">
                    <a:extLst>
                      <a:ext uri="{FF2B5EF4-FFF2-40B4-BE49-F238E27FC236}">
                        <a16:creationId xmlns:a16="http://schemas.microsoft.com/office/drawing/2014/main" id="{BB23C005-B6CF-7B4C-A3FE-F698AA068F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7352" y="2743200"/>
                    <a:ext cx="228600" cy="314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en-US" sz="1400" b="0" dirty="0">
                      <a:cs typeface="+mn-cs"/>
                    </a:endParaRPr>
                  </a:p>
                </p:txBody>
              </p:sp>
              <p:sp>
                <p:nvSpPr>
                  <p:cNvPr id="50" name="Line 117">
                    <a:extLst>
                      <a:ext uri="{FF2B5EF4-FFF2-40B4-BE49-F238E27FC236}">
                        <a16:creationId xmlns:a16="http://schemas.microsoft.com/office/drawing/2014/main" id="{65841B68-47D1-374B-8C17-9732F590CB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6822" y="2890836"/>
                    <a:ext cx="370773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FE62AA1-82AC-4345-A12D-FB2A38EAA164}"/>
                    </a:ext>
                  </a:extLst>
                </p:cNvPr>
                <p:cNvGrpSpPr/>
                <p:nvPr/>
              </p:nvGrpSpPr>
              <p:grpSpPr>
                <a:xfrm>
                  <a:off x="1738452" y="5105399"/>
                  <a:ext cx="933796" cy="314325"/>
                  <a:chOff x="2133600" y="2743200"/>
                  <a:chExt cx="933796" cy="314325"/>
                </a:xfrm>
              </p:grpSpPr>
              <p:sp>
                <p:nvSpPr>
                  <p:cNvPr id="54" name="Text Box 115">
                    <a:extLst>
                      <a:ext uri="{FF2B5EF4-FFF2-40B4-BE49-F238E27FC236}">
                        <a16:creationId xmlns:a16="http://schemas.microsoft.com/office/drawing/2014/main" id="{116279F6-548F-8B46-BD12-9267FC4BDF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3600" y="2743200"/>
                    <a:ext cx="433752" cy="3143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 sz="1200" b="0" dirty="0">
                        <a:latin typeface="Consolas"/>
                        <a:cs typeface="Consolas"/>
                      </a:rPr>
                      <a:t>3</a:t>
                    </a:r>
                  </a:p>
                </p:txBody>
              </p:sp>
              <p:sp>
                <p:nvSpPr>
                  <p:cNvPr id="59" name="Text Box 116">
                    <a:extLst>
                      <a:ext uri="{FF2B5EF4-FFF2-40B4-BE49-F238E27FC236}">
                        <a16:creationId xmlns:a16="http://schemas.microsoft.com/office/drawing/2014/main" id="{21244502-4D4A-4E42-A31E-A2A41A1B59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7352" y="2743200"/>
                    <a:ext cx="228600" cy="314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en-US" sz="1400" b="0" dirty="0">
                      <a:cs typeface="+mn-cs"/>
                    </a:endParaRPr>
                  </a:p>
                </p:txBody>
              </p:sp>
              <p:sp>
                <p:nvSpPr>
                  <p:cNvPr id="60" name="Line 117">
                    <a:extLst>
                      <a:ext uri="{FF2B5EF4-FFF2-40B4-BE49-F238E27FC236}">
                        <a16:creationId xmlns:a16="http://schemas.microsoft.com/office/drawing/2014/main" id="{13F612F4-70D5-DC4A-A58B-1C7A80445C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6822" y="2887210"/>
                    <a:ext cx="350574" cy="36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7D405B1-E0CA-BE49-992B-5587926A9265}"/>
                    </a:ext>
                  </a:extLst>
                </p:cNvPr>
                <p:cNvGrpSpPr/>
                <p:nvPr/>
              </p:nvGrpSpPr>
              <p:grpSpPr>
                <a:xfrm>
                  <a:off x="2676018" y="5101773"/>
                  <a:ext cx="964222" cy="314325"/>
                  <a:chOff x="2133600" y="2743200"/>
                  <a:chExt cx="964222" cy="314325"/>
                </a:xfrm>
              </p:grpSpPr>
              <p:sp>
                <p:nvSpPr>
                  <p:cNvPr id="64" name="Text Box 115">
                    <a:extLst>
                      <a:ext uri="{FF2B5EF4-FFF2-40B4-BE49-F238E27FC236}">
                        <a16:creationId xmlns:a16="http://schemas.microsoft.com/office/drawing/2014/main" id="{380AB7FD-DDEB-2645-A599-7D09DDFB97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3600" y="2743200"/>
                    <a:ext cx="433752" cy="3143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en-US" sz="1200" b="0" dirty="0">
                        <a:latin typeface="Consolas"/>
                        <a:cs typeface="Consolas"/>
                      </a:rPr>
                      <a:t>7</a:t>
                    </a:r>
                  </a:p>
                </p:txBody>
              </p:sp>
              <p:sp>
                <p:nvSpPr>
                  <p:cNvPr id="65" name="Text Box 116">
                    <a:extLst>
                      <a:ext uri="{FF2B5EF4-FFF2-40B4-BE49-F238E27FC236}">
                        <a16:creationId xmlns:a16="http://schemas.microsoft.com/office/drawing/2014/main" id="{08FB8998-FCCA-1340-BEBA-62593B3DFD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7352" y="2743200"/>
                    <a:ext cx="228600" cy="314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endParaRPr lang="en-US" sz="1400" b="0" dirty="0">
                      <a:cs typeface="+mn-cs"/>
                    </a:endParaRPr>
                  </a:p>
                </p:txBody>
              </p:sp>
              <p:sp>
                <p:nvSpPr>
                  <p:cNvPr id="66" name="Line 117">
                    <a:extLst>
                      <a:ext uri="{FF2B5EF4-FFF2-40B4-BE49-F238E27FC236}">
                        <a16:creationId xmlns:a16="http://schemas.microsoft.com/office/drawing/2014/main" id="{137AF9BF-0167-6F48-B62C-DE52E258E9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6822" y="2890837"/>
                    <a:ext cx="3810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D034A4B7-20E9-2847-A93B-CF4B4E80DA50}"/>
                    </a:ext>
                  </a:extLst>
                </p:cNvPr>
                <p:cNvGrpSpPr/>
                <p:nvPr/>
              </p:nvGrpSpPr>
              <p:grpSpPr>
                <a:xfrm>
                  <a:off x="304800" y="4800600"/>
                  <a:ext cx="723263" cy="461962"/>
                  <a:chOff x="138708" y="4724400"/>
                  <a:chExt cx="723263" cy="461962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BF6C50F0-B6DB-A240-83FB-8CDD27B63C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8708" y="4724400"/>
                    <a:ext cx="504339" cy="3048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blipFill dpi="0" rotWithShape="0">
                          <a:blip xmlns:r="http://schemas.openxmlformats.org/officeDocument/2006/relationships" r:embed="rId3"/>
                          <a:srcRect/>
                          <a:tile tx="0" ty="0" sx="100000" sy="100000" flip="none" algn="tl"/>
                        </a:blip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000" b="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first</a:t>
                    </a:r>
                    <a:endParaRPr kumimoji="0" lang="en-IL" sz="1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6635D196-BEB0-744B-8667-8F844D95869D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357633" y="4866879"/>
                    <a:ext cx="504338" cy="319483"/>
                  </a:xfrm>
                  <a:prstGeom prst="arc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lg" len="med"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blipFill dpi="0" rotWithShape="0">
                          <a:blip xmlns:r="http://schemas.openxmlformats.org/officeDocument/2006/relationships" r:embed="rId4"/>
                          <a:srcRect/>
                          <a:tile tx="0" ty="0" sx="100000" sy="100000" flip="none" algn="tl"/>
                        </a:blip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L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4A004B9-4128-3649-9991-6CF1CC0E994F}"/>
                    </a:ext>
                  </a:extLst>
                </p:cNvPr>
                <p:cNvGrpSpPr/>
                <p:nvPr/>
              </p:nvGrpSpPr>
              <p:grpSpPr>
                <a:xfrm>
                  <a:off x="3662185" y="5185050"/>
                  <a:ext cx="76200" cy="122237"/>
                  <a:chOff x="7659003" y="3935745"/>
                  <a:chExt cx="76200" cy="122237"/>
                </a:xfrm>
              </p:grpSpPr>
              <p:sp>
                <p:nvSpPr>
                  <p:cNvPr id="114" name="Line 86">
                    <a:extLst>
                      <a:ext uri="{FF2B5EF4-FFF2-40B4-BE49-F238E27FC236}">
                        <a16:creationId xmlns:a16="http://schemas.microsoft.com/office/drawing/2014/main" id="{5DCCB411-C503-664A-85C0-BD23E9B021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59003" y="3935745"/>
                    <a:ext cx="0" cy="1222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15" name="Line 87">
                    <a:extLst>
                      <a:ext uri="{FF2B5EF4-FFF2-40B4-BE49-F238E27FC236}">
                        <a16:creationId xmlns:a16="http://schemas.microsoft.com/office/drawing/2014/main" id="{2165BFCA-204E-E743-857F-7CC5912249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01189" y="3962400"/>
                    <a:ext cx="0" cy="611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16" name="Line 88">
                    <a:extLst>
                      <a:ext uri="{FF2B5EF4-FFF2-40B4-BE49-F238E27FC236}">
                        <a16:creationId xmlns:a16="http://schemas.microsoft.com/office/drawing/2014/main" id="{FCB66B28-C72D-EB45-A779-277AEFA715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35203" y="3974981"/>
                    <a:ext cx="0" cy="3007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B2E39037-DF4E-6741-B88F-171D6FB51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82" y="5707100"/>
                <a:ext cx="289853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b="0" dirty="0">
                    <a:latin typeface="Times New Roman" panose="02020603050405020304" pitchFamily="18" charset="0"/>
                    <a:ea typeface="Times New Roman" charset="0"/>
                    <a:cs typeface="Times New Roman" panose="02020603050405020304" pitchFamily="18" charset="0"/>
                  </a:rPr>
                  <a:t> A list of </a:t>
                </a:r>
                <a:r>
                  <a:rPr lang="en-US" sz="1200" b="0" dirty="0">
                    <a:latin typeface="Consolas" panose="020B0609020204030204" pitchFamily="49" charset="0"/>
                    <a:ea typeface="Times New Roman" charset="0"/>
                    <a:cs typeface="Consolas" panose="020B0609020204030204" pitchFamily="49" charset="0"/>
                  </a:rPr>
                  <a:t>int</a:t>
                </a:r>
                <a:r>
                  <a:rPr lang="en-US" sz="1400" b="0" dirty="0">
                    <a:latin typeface="Times New Roman" panose="02020603050405020304" pitchFamily="18" charset="0"/>
                    <a:ea typeface="Times New Roman" charset="0"/>
                    <a:cs typeface="Times New Roman" panose="02020603050405020304" pitchFamily="18" charset="0"/>
                  </a:rPr>
                  <a:t>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2A79B2-44CD-0645-8FED-5702F415188B}"/>
              </a:ext>
            </a:extLst>
          </p:cNvPr>
          <p:cNvGrpSpPr/>
          <p:nvPr/>
        </p:nvGrpSpPr>
        <p:grpSpPr>
          <a:xfrm>
            <a:off x="152400" y="728254"/>
            <a:ext cx="6705600" cy="704850"/>
            <a:chOff x="152400" y="728254"/>
            <a:chExt cx="6705600" cy="704850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242BFFB8-3B5F-5041-96F6-E7C6ABCCE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728254"/>
              <a:ext cx="1981200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0"/>
                </a:spcBef>
                <a:defRPr/>
              </a:pP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800" b="0" kern="0" dirty="0">
                  <a:cs typeface="+mn-cs"/>
                </a:rPr>
                <a:t>,</a:t>
              </a:r>
              <a:endParaRPr lang="en-US" b="0" kern="0" dirty="0">
                <a:cs typeface="+mn-cs"/>
              </a:endParaRPr>
            </a:p>
            <a:p>
              <a:pPr algn="r">
                <a:spcBef>
                  <a:spcPts val="0"/>
                </a:spcBef>
                <a:defRPr/>
              </a:pPr>
              <a:r>
                <a:rPr lang="en-US" sz="1600" b="0" i="1" u="sng" kern="0" dirty="0">
                  <a:cs typeface="+mn-cs"/>
                </a:rPr>
                <a:t>value</a:t>
              </a:r>
              <a:r>
                <a:rPr lang="en-US" sz="1600" b="0" u="sng" kern="0" dirty="0">
                  <a:cs typeface="+mn-cs"/>
                </a:rPr>
                <a:t>:</a:t>
              </a: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1A1CE1AC-DC29-904D-9039-48A262F38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962328"/>
              <a:ext cx="4495800" cy="34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800" b="0" kern="0" dirty="0">
                  <a:cs typeface="+mn-cs"/>
                </a:rPr>
                <a:t>a </a:t>
              </a:r>
              <a:r>
                <a:rPr lang="en-US" sz="1600" b="0" kern="0" dirty="0">
                  <a:cs typeface="+mn-cs"/>
                </a:rPr>
                <a:t>collection of 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400" b="0" i="1" kern="0" dirty="0">
                  <a:cs typeface="+mn-cs"/>
                </a:rPr>
                <a:t>, </a:t>
              </a:r>
              <a:r>
                <a:rPr lang="en-US" sz="1600" b="0" i="1" kern="0" dirty="0">
                  <a:cs typeface="+mn-cs"/>
                </a:rPr>
                <a:t>value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600" b="0" kern="0" dirty="0">
                  <a:cs typeface="+mn-cs"/>
                </a:rPr>
                <a:t> pairs</a:t>
              </a:r>
              <a:endParaRPr lang="en-US" sz="1800" b="0" kern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5217C-4373-2642-8F0F-F45AD5EAB255}"/>
              </a:ext>
            </a:extLst>
          </p:cNvPr>
          <p:cNvGrpSpPr/>
          <p:nvPr/>
        </p:nvGrpSpPr>
        <p:grpSpPr>
          <a:xfrm>
            <a:off x="152400" y="2387893"/>
            <a:ext cx="7391400" cy="3171448"/>
            <a:chOff x="152400" y="2387893"/>
            <a:chExt cx="7391400" cy="31714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B41877-9E4B-1D4C-A1DA-D349FCAC3373}"/>
                </a:ext>
              </a:extLst>
            </p:cNvPr>
            <p:cNvGrpSpPr/>
            <p:nvPr/>
          </p:nvGrpSpPr>
          <p:grpSpPr>
            <a:xfrm>
              <a:off x="298207" y="2387893"/>
              <a:ext cx="7245593" cy="533400"/>
              <a:chOff x="228600" y="2103462"/>
              <a:chExt cx="7245593" cy="533400"/>
            </a:xfrm>
          </p:grpSpPr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802DE617-65EE-6649-877B-975211803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800" y="2286000"/>
                <a:ext cx="513439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l">
                  <a:spcBef>
                    <a:spcPts val="1800"/>
                  </a:spcBef>
                  <a:defRPr/>
                </a:pPr>
                <a:r>
                  <a:rPr lang="en-US" sz="1400" b="0" kern="0" dirty="0"/>
                  <a:t>(</a:t>
                </a:r>
                <a:r>
                  <a:rPr lang="en-US" sz="1200" b="0" kern="0" dirty="0"/>
                  <a:t>&lt;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"Let</a:t>
                </a:r>
                <a:r>
                  <a:rPr lang="en-US" sz="1400" b="0" kern="0" dirty="0"/>
                  <a:t> 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It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Be"</a:t>
                </a:r>
                <a:r>
                  <a:rPr lang="en-US" sz="1400" b="0" kern="0" dirty="0"/>
                  <a:t>, 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"let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It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Be.wav"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400" b="0" kern="0" dirty="0"/>
                  <a:t>, </a:t>
                </a:r>
                <a:r>
                  <a:rPr lang="en-US" sz="1200" b="0" kern="0" dirty="0"/>
                  <a:t>&lt;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"Imagine"</a:t>
                </a:r>
                <a:r>
                  <a:rPr lang="en-US" sz="1400" b="0" kern="0" dirty="0"/>
                  <a:t>, 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"q63hjbk.wav"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400" b="0" kern="0" dirty="0"/>
                  <a:t>,…)</a:t>
                </a:r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2958217B-5869-0241-8789-76922250F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2103462"/>
                <a:ext cx="1981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r">
                  <a:spcBef>
                    <a:spcPts val="1200"/>
                  </a:spcBef>
                  <a:defRPr/>
                </a:pPr>
                <a:r>
                  <a:rPr lang="en-US" sz="1400" b="0" i="1" kern="0" dirty="0"/>
                  <a:t>title</a:t>
                </a:r>
                <a:r>
                  <a:rPr lang="en-US" sz="1400" b="0" kern="0" dirty="0"/>
                  <a:t>,</a:t>
                </a:r>
                <a:br>
                  <a:rPr lang="en-US" sz="1400" b="0" kern="0" dirty="0"/>
                </a:br>
                <a:r>
                  <a:rPr lang="en-US" sz="1400" b="0" i="1" kern="0" dirty="0"/>
                  <a:t>fileName</a:t>
                </a:r>
                <a:r>
                  <a:rPr lang="en-US" sz="1400" b="0" kern="0" dirty="0"/>
                  <a:t>: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F4D3B7-07F8-0E48-B1DA-7BDD23003418}"/>
                </a:ext>
              </a:extLst>
            </p:cNvPr>
            <p:cNvGrpSpPr/>
            <p:nvPr/>
          </p:nvGrpSpPr>
          <p:grpSpPr>
            <a:xfrm>
              <a:off x="238999" y="3360803"/>
              <a:ext cx="7252736" cy="628651"/>
              <a:chOff x="228600" y="2743199"/>
              <a:chExt cx="7252736" cy="628651"/>
            </a:xfrm>
          </p:grpSpPr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34B89E11-2CE7-2D48-83D9-2BC312AB0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6943" y="2925399"/>
                <a:ext cx="5134393" cy="44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l">
                  <a:spcBef>
                    <a:spcPts val="1800"/>
                  </a:spcBef>
                  <a:defRPr/>
                </a:pPr>
                <a:r>
                  <a:rPr lang="en-US" sz="1400" b="0" kern="0" dirty="0">
                    <a:cs typeface="+mn-cs"/>
                  </a:rPr>
                  <a:t>(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&lt;7237233</a:t>
                </a:r>
                <a:r>
                  <a:rPr lang="en-US" sz="1400" b="0" kern="0" dirty="0">
                    <a:cs typeface="+mn-cs"/>
                  </a:rPr>
                  <a:t>, 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Ben</a:t>
                </a:r>
                <a:r>
                  <a:rPr lang="en-US" sz="14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400" b="0" kern="0" dirty="0">
                    <a:cs typeface="+mn-cs"/>
                  </a:rPr>
                  <a:t>, 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&lt;652662</a:t>
                </a:r>
                <a:r>
                  <a:rPr lang="en-US" sz="1400" b="0" kern="0" dirty="0"/>
                  <a:t>, </a:t>
                </a:r>
                <a:r>
                  <a: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Netta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400" b="0" kern="0" dirty="0">
                    <a:cs typeface="+mn-cs"/>
                  </a:rPr>
                  <a:t>, …)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986BC212-935D-804E-9303-5D7D7750A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2743199"/>
                <a:ext cx="1981200" cy="533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r">
                  <a:spcBef>
                    <a:spcPts val="1200"/>
                  </a:spcBef>
                  <a:defRPr/>
                </a:pPr>
                <a:r>
                  <a:rPr lang="en-US" sz="1400" b="0" i="1" kern="0" dirty="0">
                    <a:cs typeface="+mn-cs"/>
                  </a:rPr>
                  <a:t>ID</a:t>
                </a:r>
                <a:r>
                  <a:rPr lang="en-US" sz="1400" b="0" kern="0" dirty="0">
                    <a:cs typeface="+mn-cs"/>
                  </a:rPr>
                  <a:t>,</a:t>
                </a:r>
                <a:br>
                  <a:rPr lang="en-US" sz="1400" b="0" kern="0" dirty="0">
                    <a:cs typeface="+mn-cs"/>
                  </a:rPr>
                </a:br>
                <a:r>
                  <a:rPr lang="en-US" sz="1400" b="0" i="1" kern="0" dirty="0">
                    <a:cs typeface="+mn-cs"/>
                  </a:rPr>
                  <a:t>student</a:t>
                </a:r>
                <a:r>
                  <a:rPr lang="en-US" sz="1400" b="0" kern="0" dirty="0">
                    <a:cs typeface="+mn-cs"/>
                  </a:rPr>
                  <a:t>: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EED545-DCEE-814C-B883-F60A9391DF31}"/>
                </a:ext>
              </a:extLst>
            </p:cNvPr>
            <p:cNvGrpSpPr/>
            <p:nvPr/>
          </p:nvGrpSpPr>
          <p:grpSpPr>
            <a:xfrm>
              <a:off x="262759" y="4319730"/>
              <a:ext cx="7228976" cy="597132"/>
              <a:chOff x="228600" y="3419679"/>
              <a:chExt cx="7228976" cy="597132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A71B0ABE-2561-8C4F-A7E3-3C1846EDF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3183" y="3604721"/>
                <a:ext cx="5134393" cy="412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l">
                  <a:spcBef>
                    <a:spcPts val="1800"/>
                  </a:spcBef>
                  <a:defRPr/>
                </a:pPr>
                <a:r>
                  <a:rPr lang="en-US" sz="1200" b="0" kern="0" dirty="0"/>
                  <a:t>(</a:t>
                </a:r>
                <a:r>
                  <a:rPr lang="en-US" sz="11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sz="11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"x"</a:t>
                </a:r>
                <a:r>
                  <a:rPr lang="en-US" sz="1200" b="0" kern="0" dirty="0"/>
                  <a:t>, </a:t>
                </a:r>
                <a:r>
                  <a:rPr lang="en-US" sz="11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20007363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400" b="0" kern="0" dirty="0"/>
                  <a:t>, </a:t>
                </a:r>
                <a:r>
                  <a:rPr lang="en-US" sz="11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sz="11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"sum"</a:t>
                </a:r>
                <a:r>
                  <a:rPr lang="en-US" sz="1200" b="0" kern="0" dirty="0"/>
                  <a:t>, </a:t>
                </a:r>
                <a:r>
                  <a:rPr lang="en-US" sz="11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75400217</a:t>
                </a:r>
                <a:r>
                  <a:rPr lang="en-US" sz="1200" b="0" kern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400" b="0" kern="0" dirty="0"/>
                  <a:t>, …)</a:t>
                </a:r>
                <a:endParaRPr lang="en-US" sz="1400" b="0" kern="0" dirty="0">
                  <a:cs typeface="+mn-cs"/>
                </a:endParaRPr>
              </a:p>
            </p:txBody>
          </p:sp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9099B3B8-A40A-4C4A-92E8-E7B460978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3419679"/>
                <a:ext cx="1981200" cy="533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r">
                  <a:spcBef>
                    <a:spcPts val="1200"/>
                  </a:spcBef>
                  <a:defRPr/>
                </a:pPr>
                <a:r>
                  <a:rPr lang="en-US" sz="1400" b="0" i="1" kern="0" dirty="0">
                    <a:cs typeface="+mn-cs"/>
                  </a:rPr>
                  <a:t>symbol</a:t>
                </a:r>
                <a:r>
                  <a:rPr lang="en-US" sz="1400" b="0" kern="0" dirty="0">
                    <a:cs typeface="+mn-cs"/>
                  </a:rPr>
                  <a:t>,</a:t>
                </a:r>
                <a:br>
                  <a:rPr lang="en-US" sz="1400" b="0" kern="0" dirty="0">
                    <a:cs typeface="+mn-cs"/>
                  </a:rPr>
                </a:br>
                <a:r>
                  <a:rPr lang="en-US" sz="1400" b="0" i="1" kern="0" dirty="0">
                    <a:cs typeface="+mn-cs"/>
                  </a:rPr>
                  <a:t>address</a:t>
                </a:r>
                <a:r>
                  <a:rPr lang="en-US" sz="1400" b="0" kern="0" dirty="0">
                    <a:cs typeface="+mn-cs"/>
                  </a:rPr>
                  <a:t>:</a:t>
                </a:r>
              </a:p>
            </p:txBody>
          </p:sp>
        </p:grp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E0A240AB-1A43-7D43-93CA-D343884EE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25940"/>
              <a:ext cx="1981200" cy="53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1200"/>
                </a:spcBef>
                <a:defRPr/>
              </a:pPr>
              <a:r>
                <a:rPr lang="en-US" kern="0" dirty="0">
                  <a:cs typeface="+mn-cs"/>
                </a:rPr>
                <a:t>. . 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F7E4B0-7A4A-354B-B841-B2A0B7FE0439}"/>
              </a:ext>
            </a:extLst>
          </p:cNvPr>
          <p:cNvGrpSpPr/>
          <p:nvPr/>
        </p:nvGrpSpPr>
        <p:grpSpPr>
          <a:xfrm>
            <a:off x="266700" y="1447800"/>
            <a:ext cx="5753100" cy="535072"/>
            <a:chOff x="266700" y="1447800"/>
            <a:chExt cx="5753100" cy="535072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DC2FDB9D-2F80-8840-B34E-BB128C0EF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536422"/>
              <a:ext cx="3657600" cy="4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400" b="0" kern="0" dirty="0">
                  <a:cs typeface="+mn-cs"/>
                </a:rPr>
                <a:t>(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"Cow"</a:t>
              </a:r>
              <a:r>
                <a:rPr lang="en-US" sz="1400" b="0" kern="0" dirty="0">
                  <a:cs typeface="+mn-cs"/>
                </a:rPr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"Moo"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</a:t>
              </a:r>
              <a:r>
                <a:rPr lang="en-US" sz="12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"Dog"</a:t>
              </a:r>
              <a:r>
                <a:rPr lang="en-US" sz="1400" b="0" kern="0" dirty="0"/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"Woof"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 …) 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F6F105DE-4765-634E-84B0-4865FD87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" y="1447800"/>
              <a:ext cx="1981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1200"/>
                </a:spcBef>
                <a:defRPr/>
              </a:pP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animal</a:t>
              </a:r>
              <a:r>
                <a:rPr lang="en-US" sz="1400" b="0" kern="0" dirty="0">
                  <a:cs typeface="+mn-cs"/>
                </a:rPr>
                <a:t>,</a:t>
              </a:r>
              <a:br>
                <a:rPr lang="en-US" sz="1400" b="0" kern="0" dirty="0">
                  <a:cs typeface="+mn-cs"/>
                </a:rPr>
              </a:b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sound</a:t>
              </a:r>
              <a:r>
                <a:rPr lang="en-US" sz="1400" b="0" kern="0" dirty="0">
                  <a:cs typeface="+mn-cs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7A293-03F7-E64A-AFEA-89973041C71F}"/>
              </a:ext>
            </a:extLst>
          </p:cNvPr>
          <p:cNvGrpSpPr/>
          <p:nvPr/>
        </p:nvGrpSpPr>
        <p:grpSpPr>
          <a:xfrm>
            <a:off x="266700" y="1447800"/>
            <a:ext cx="5753100" cy="535072"/>
            <a:chOff x="266700" y="1447800"/>
            <a:chExt cx="5753100" cy="535072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2362200" y="1536422"/>
              <a:ext cx="3657600" cy="4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400" b="0" kern="0" dirty="0">
                  <a:cs typeface="+mn-cs"/>
                </a:rPr>
                <a:t>(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"Cow"</a:t>
              </a:r>
              <a:r>
                <a:rPr lang="en-US" sz="1400" b="0" kern="0" dirty="0">
                  <a:cs typeface="+mn-cs"/>
                </a:rPr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"Moo"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</a:t>
              </a:r>
              <a:r>
                <a:rPr lang="en-US" sz="12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"Dog"</a:t>
              </a:r>
              <a:r>
                <a:rPr lang="en-US" sz="1400" b="0" kern="0" dirty="0"/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"Woof"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 …) </a:t>
              </a:r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4F8DCD6B-15DC-ED49-9876-977999360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" y="1447800"/>
              <a:ext cx="1981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1200"/>
                </a:spcBef>
                <a:defRPr/>
              </a:pP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animal</a:t>
              </a:r>
              <a:r>
                <a:rPr lang="en-US" sz="1400" b="0" kern="0" dirty="0">
                  <a:cs typeface="+mn-cs"/>
                </a:rPr>
                <a:t>,</a:t>
              </a:r>
              <a:br>
                <a:rPr lang="en-US" sz="1400" b="0" kern="0" dirty="0">
                  <a:cs typeface="+mn-cs"/>
                </a:rPr>
              </a:b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sound</a:t>
              </a:r>
              <a:r>
                <a:rPr lang="en-US" sz="1400" b="0" kern="0" dirty="0">
                  <a:cs typeface="+mn-cs"/>
                </a:rPr>
                <a:t>:</a:t>
              </a:r>
            </a:p>
          </p:txBody>
        </p:sp>
      </p:grp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351F8974-5FA7-C645-BC92-399A5490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823365"/>
            <a:ext cx="6096000" cy="1146777"/>
          </a:xfrm>
          <a:prstGeom prst="wedgeRoundRectCallout">
            <a:avLst>
              <a:gd name="adj1" fmla="val -48734"/>
              <a:gd name="adj2" fmla="val -1289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8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1800" b="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bottom,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any type are represented as numbers.</a:t>
            </a:r>
            <a:endParaRPr lang="en-US" sz="1600" b="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BE1EF6-1A0E-D742-9D31-E7BC9267BA31}"/>
              </a:ext>
            </a:extLst>
          </p:cNvPr>
          <p:cNvGrpSpPr/>
          <p:nvPr/>
        </p:nvGrpSpPr>
        <p:grpSpPr>
          <a:xfrm>
            <a:off x="152400" y="728254"/>
            <a:ext cx="6705600" cy="704850"/>
            <a:chOff x="152400" y="728254"/>
            <a:chExt cx="6705600" cy="704850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7D28D40C-1872-CA4A-BD96-0A5D322AA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728254"/>
              <a:ext cx="1981200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0"/>
                </a:spcBef>
                <a:defRPr/>
              </a:pP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800" b="0" kern="0" dirty="0">
                  <a:cs typeface="+mn-cs"/>
                </a:rPr>
                <a:t>,</a:t>
              </a:r>
              <a:endParaRPr lang="en-US" b="0" kern="0" dirty="0">
                <a:cs typeface="+mn-cs"/>
              </a:endParaRPr>
            </a:p>
            <a:p>
              <a:pPr algn="r">
                <a:spcBef>
                  <a:spcPts val="0"/>
                </a:spcBef>
                <a:defRPr/>
              </a:pPr>
              <a:r>
                <a:rPr lang="en-US" sz="1600" b="0" i="1" u="sng" kern="0" dirty="0">
                  <a:cs typeface="+mn-cs"/>
                </a:rPr>
                <a:t>value</a:t>
              </a:r>
              <a:r>
                <a:rPr lang="en-US" sz="1600" b="0" u="sng" kern="0" dirty="0">
                  <a:cs typeface="+mn-cs"/>
                </a:rPr>
                <a:t>: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80C7AECA-0174-8A4A-9CE6-4AC594FFD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962328"/>
              <a:ext cx="4495800" cy="34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800" b="0" kern="0" dirty="0">
                  <a:cs typeface="+mn-cs"/>
                </a:rPr>
                <a:t>a </a:t>
              </a:r>
              <a:r>
                <a:rPr lang="en-US" sz="1600" b="0" kern="0" dirty="0">
                  <a:cs typeface="+mn-cs"/>
                </a:rPr>
                <a:t>collection of 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400" b="0" i="1" kern="0" dirty="0">
                  <a:cs typeface="+mn-cs"/>
                </a:rPr>
                <a:t>, </a:t>
              </a:r>
              <a:r>
                <a:rPr lang="en-US" sz="1600" b="0" i="1" kern="0" dirty="0">
                  <a:cs typeface="+mn-cs"/>
                </a:rPr>
                <a:t>value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600" b="0" kern="0" dirty="0">
                  <a:cs typeface="+mn-cs"/>
                </a:rPr>
                <a:t> pairs</a:t>
              </a:r>
              <a:endParaRPr lang="en-US" sz="1800" b="0" kern="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FA66CD-8F1C-8345-A14A-CAB5E55DB64E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76DE7D8-7A70-994B-904B-7E1C438FF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Cow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Dog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Mouse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Cat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4D419E9A-028C-CE41-8C10-071DC91CF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Moo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Woof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Squeek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Miao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0" name="Oval 3">
              <a:extLst>
                <a:ext uri="{FF2B5EF4-FFF2-40B4-BE49-F238E27FC236}">
                  <a16:creationId xmlns:a16="http://schemas.microsoft.com/office/drawing/2014/main" id="{F78B77FE-EC09-3842-ABCE-5BEC4087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31" name="Oval 17">
              <a:extLst>
                <a:ext uri="{FF2B5EF4-FFF2-40B4-BE49-F238E27FC236}">
                  <a16:creationId xmlns:a16="http://schemas.microsoft.com/office/drawing/2014/main" id="{2A32E1FE-4FD0-4340-80A9-D229B1CA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CE4E0CA3-5B49-6F4C-A376-0B349142AD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19">
              <a:extLst>
                <a:ext uri="{FF2B5EF4-FFF2-40B4-BE49-F238E27FC236}">
                  <a16:creationId xmlns:a16="http://schemas.microsoft.com/office/drawing/2014/main" id="{2CA60FB0-46F4-6E46-B49E-08639E0A24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0">
              <a:extLst>
                <a:ext uri="{FF2B5EF4-FFF2-40B4-BE49-F238E27FC236}">
                  <a16:creationId xmlns:a16="http://schemas.microsoft.com/office/drawing/2014/main" id="{7BC3BD41-1E59-194C-B9CA-74824A5DEB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725" y="2657476"/>
              <a:ext cx="12430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21">
              <a:extLst>
                <a:ext uri="{FF2B5EF4-FFF2-40B4-BE49-F238E27FC236}">
                  <a16:creationId xmlns:a16="http://schemas.microsoft.com/office/drawing/2014/main" id="{1E425AE8-F400-3E40-B7EB-76BA4736F8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A56C393B-14B9-F04E-B97D-B86D2D88C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09D437CF-2464-9E4F-B8D2-E05D941E7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7A293-03F7-E64A-AFEA-89973041C71F}"/>
              </a:ext>
            </a:extLst>
          </p:cNvPr>
          <p:cNvGrpSpPr/>
          <p:nvPr/>
        </p:nvGrpSpPr>
        <p:grpSpPr>
          <a:xfrm>
            <a:off x="266700" y="1447800"/>
            <a:ext cx="5753100" cy="535072"/>
            <a:chOff x="266700" y="1447800"/>
            <a:chExt cx="5753100" cy="535072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2362200" y="1536422"/>
              <a:ext cx="3657600" cy="4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400" b="0" kern="0" dirty="0">
                  <a:cs typeface="+mn-cs"/>
                </a:rPr>
                <a:t>(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"Cow"</a:t>
              </a:r>
              <a:r>
                <a:rPr lang="en-US" sz="1400" b="0" kern="0" dirty="0">
                  <a:cs typeface="+mn-cs"/>
                </a:rPr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"Moo"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</a:t>
              </a:r>
              <a:r>
                <a:rPr lang="en-US" sz="12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"Dog"</a:t>
              </a:r>
              <a:r>
                <a:rPr lang="en-US" sz="1400" b="0" kern="0" dirty="0"/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"Woof"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 …) </a:t>
              </a:r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4F8DCD6B-15DC-ED49-9876-977999360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" y="1447800"/>
              <a:ext cx="1981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1200"/>
                </a:spcBef>
                <a:defRPr/>
              </a:pP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animal</a:t>
              </a:r>
              <a:r>
                <a:rPr lang="en-US" sz="1400" b="0" kern="0" dirty="0">
                  <a:cs typeface="+mn-cs"/>
                </a:rPr>
                <a:t>,</a:t>
              </a:r>
              <a:br>
                <a:rPr lang="en-US" sz="1400" b="0" kern="0" dirty="0">
                  <a:cs typeface="+mn-cs"/>
                </a:rPr>
              </a:b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sound</a:t>
              </a:r>
              <a:r>
                <a:rPr lang="en-US" sz="1400" b="0" kern="0" dirty="0">
                  <a:cs typeface="+mn-cs"/>
                </a:rPr>
                <a:t>:</a:t>
              </a:r>
            </a:p>
          </p:txBody>
        </p:sp>
      </p:grp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351F8974-5FA7-C645-BC92-399A5490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823365"/>
            <a:ext cx="6819900" cy="1146777"/>
          </a:xfrm>
          <a:prstGeom prst="wedgeRoundRectCallout">
            <a:avLst>
              <a:gd name="adj1" fmla="val -48734"/>
              <a:gd name="adj2" fmla="val -1289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ctr" anchorCtr="0"/>
          <a:lstStyle/>
          <a:p>
            <a:pPr>
              <a:spcBef>
                <a:spcPts val="1800"/>
              </a:spcBef>
              <a:defRPr/>
            </a:pPr>
            <a:r>
              <a:rPr lang="en-US" sz="1800" b="0" u="sn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1800" b="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bottom,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any type are represented as numbers.</a:t>
            </a:r>
            <a:endParaRPr lang="en-US" sz="1800" b="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BE1EF6-1A0E-D742-9D31-E7BC9267BA31}"/>
              </a:ext>
            </a:extLst>
          </p:cNvPr>
          <p:cNvGrpSpPr/>
          <p:nvPr/>
        </p:nvGrpSpPr>
        <p:grpSpPr>
          <a:xfrm>
            <a:off x="152400" y="728254"/>
            <a:ext cx="6705600" cy="704850"/>
            <a:chOff x="152400" y="728254"/>
            <a:chExt cx="6705600" cy="704850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7D28D40C-1872-CA4A-BD96-0A5D322AA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728254"/>
              <a:ext cx="1981200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r">
                <a:spcBef>
                  <a:spcPts val="0"/>
                </a:spcBef>
                <a:defRPr/>
              </a:pP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800" b="0" kern="0" dirty="0">
                  <a:cs typeface="+mn-cs"/>
                </a:rPr>
                <a:t>,</a:t>
              </a:r>
              <a:endParaRPr lang="en-US" b="0" kern="0" dirty="0">
                <a:cs typeface="+mn-cs"/>
              </a:endParaRPr>
            </a:p>
            <a:p>
              <a:pPr algn="r">
                <a:spcBef>
                  <a:spcPts val="0"/>
                </a:spcBef>
                <a:defRPr/>
              </a:pPr>
              <a:r>
                <a:rPr lang="en-US" sz="1600" b="0" i="1" u="sng" kern="0" dirty="0">
                  <a:cs typeface="+mn-cs"/>
                </a:rPr>
                <a:t>value</a:t>
              </a:r>
              <a:r>
                <a:rPr lang="en-US" sz="1600" b="0" u="sng" kern="0" dirty="0">
                  <a:cs typeface="+mn-cs"/>
                </a:rPr>
                <a:t>: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80C7AECA-0174-8A4A-9CE6-4AC594FFD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962328"/>
              <a:ext cx="4495800" cy="34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800" b="0" kern="0" dirty="0">
                  <a:cs typeface="+mn-cs"/>
                </a:rPr>
                <a:t>a </a:t>
              </a:r>
              <a:r>
                <a:rPr lang="en-US" sz="1600" b="0" kern="0" dirty="0">
                  <a:cs typeface="+mn-cs"/>
                </a:rPr>
                <a:t>collection of 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400" b="0" i="1" kern="0" dirty="0">
                  <a:cs typeface="+mn-cs"/>
                </a:rPr>
                <a:t>, </a:t>
              </a:r>
              <a:r>
                <a:rPr lang="en-US" sz="1600" b="0" i="1" kern="0" dirty="0">
                  <a:cs typeface="+mn-cs"/>
                </a:rPr>
                <a:t>value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600" b="0" kern="0" dirty="0">
                  <a:cs typeface="+mn-cs"/>
                </a:rPr>
                <a:t> pairs</a:t>
              </a:r>
              <a:endParaRPr lang="en-US" sz="1800" b="0" kern="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FA66CD-8F1C-8345-A14A-CAB5E55DB64E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76DE7D8-7A70-994B-904B-7E1C438FF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4" y="1758950"/>
              <a:ext cx="890587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63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321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3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7009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4D419E9A-028C-CE41-8C10-071DC91CF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9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6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573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16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0" name="Oval 3">
              <a:extLst>
                <a:ext uri="{FF2B5EF4-FFF2-40B4-BE49-F238E27FC236}">
                  <a16:creationId xmlns:a16="http://schemas.microsoft.com/office/drawing/2014/main" id="{F78B77FE-EC09-3842-ABCE-5BEC4087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31" name="Oval 17">
              <a:extLst>
                <a:ext uri="{FF2B5EF4-FFF2-40B4-BE49-F238E27FC236}">
                  <a16:creationId xmlns:a16="http://schemas.microsoft.com/office/drawing/2014/main" id="{2A32E1FE-4FD0-4340-80A9-D229B1CA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CE4E0CA3-5B49-6F4C-A376-0B349142AD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19">
              <a:extLst>
                <a:ext uri="{FF2B5EF4-FFF2-40B4-BE49-F238E27FC236}">
                  <a16:creationId xmlns:a16="http://schemas.microsoft.com/office/drawing/2014/main" id="{2CA60FB0-46F4-6E46-B49E-08639E0A24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0">
              <a:extLst>
                <a:ext uri="{FF2B5EF4-FFF2-40B4-BE49-F238E27FC236}">
                  <a16:creationId xmlns:a16="http://schemas.microsoft.com/office/drawing/2014/main" id="{7BC3BD41-1E59-194C-B9CA-74824A5DEB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725" y="2657476"/>
              <a:ext cx="12430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21">
              <a:extLst>
                <a:ext uri="{FF2B5EF4-FFF2-40B4-BE49-F238E27FC236}">
                  <a16:creationId xmlns:a16="http://schemas.microsoft.com/office/drawing/2014/main" id="{1E425AE8-F400-3E40-B7EB-76BA4736F8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725" y="3038475"/>
              <a:ext cx="124301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A56C393B-14B9-F04E-B97D-B86D2D88C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09D437CF-2464-9E4F-B8D2-E05D941E7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58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1536" y="162501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244" name="Rectangle 3">
            <a:extLst>
              <a:ext uri="{FF2B5EF4-FFF2-40B4-BE49-F238E27FC236}">
                <a16:creationId xmlns:a16="http://schemas.microsoft.com/office/drawing/2014/main" id="{84261DC8-A4C3-2F47-B43C-7A187E53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E6B23F-303B-A848-A6FA-E650A6D7623C}"/>
              </a:ext>
            </a:extLst>
          </p:cNvPr>
          <p:cNvGrpSpPr/>
          <p:nvPr/>
        </p:nvGrpSpPr>
        <p:grpSpPr>
          <a:xfrm>
            <a:off x="3988027" y="873096"/>
            <a:ext cx="3775695" cy="2439662"/>
            <a:chOff x="3988027" y="873096"/>
            <a:chExt cx="3775695" cy="2439662"/>
          </a:xfrm>
        </p:grpSpPr>
        <p:sp>
          <p:nvSpPr>
            <p:cNvPr id="135" name="Text Box 42">
              <a:extLst>
                <a:ext uri="{FF2B5EF4-FFF2-40B4-BE49-F238E27FC236}">
                  <a16:creationId xmlns:a16="http://schemas.microsoft.com/office/drawing/2014/main" id="{1C5EE6DA-0C9B-9B4F-BB9D-D0815E00B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268098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6" name="Text Box 42">
              <a:extLst>
                <a:ext uri="{FF2B5EF4-FFF2-40B4-BE49-F238E27FC236}">
                  <a16:creationId xmlns:a16="http://schemas.microsoft.com/office/drawing/2014/main" id="{3D76118A-4660-8C45-8D98-A20BC0D84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268098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0</a:t>
              </a:r>
            </a:p>
          </p:txBody>
        </p:sp>
        <p:sp>
          <p:nvSpPr>
            <p:cNvPr id="137" name="Text Box 42">
              <a:extLst>
                <a:ext uri="{FF2B5EF4-FFF2-40B4-BE49-F238E27FC236}">
                  <a16:creationId xmlns:a16="http://schemas.microsoft.com/office/drawing/2014/main" id="{BE76B367-041D-1247-B3E8-486A621F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544323"/>
              <a:ext cx="292100" cy="277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A551FC38-6DDF-CC4A-934F-7AF5A77C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550673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1</a:t>
              </a:r>
            </a:p>
          </p:txBody>
        </p:sp>
        <p:sp>
          <p:nvSpPr>
            <p:cNvPr id="139" name="Text Box 42">
              <a:extLst>
                <a:ext uri="{FF2B5EF4-FFF2-40B4-BE49-F238E27FC236}">
                  <a16:creationId xmlns:a16="http://schemas.microsoft.com/office/drawing/2014/main" id="{FEB89412-4036-CE4E-82F4-5ECA51FB0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822136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4C35D1D4-5C0B-3642-99A1-15AF05CF6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82213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2</a:t>
              </a:r>
            </a:p>
          </p:txBody>
        </p:sp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91EFF015-DA04-7345-B559-E09A737FE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098361"/>
              <a:ext cx="292100" cy="27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4" name="Text Box 42">
              <a:extLst>
                <a:ext uri="{FF2B5EF4-FFF2-40B4-BE49-F238E27FC236}">
                  <a16:creationId xmlns:a16="http://schemas.microsoft.com/office/drawing/2014/main" id="{E5FCBD7E-DC80-0B43-BB0B-1A9E6A3B2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34997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...</a:t>
              </a:r>
            </a:p>
          </p:txBody>
        </p:sp>
        <p:sp>
          <p:nvSpPr>
            <p:cNvPr id="165" name="Text Box 42">
              <a:extLst>
                <a:ext uri="{FF2B5EF4-FFF2-40B4-BE49-F238E27FC236}">
                  <a16:creationId xmlns:a16="http://schemas.microsoft.com/office/drawing/2014/main" id="{944787DF-9652-B94F-8538-DFB082C7A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376173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6" name="Text Box 42">
              <a:extLst>
                <a:ext uri="{FF2B5EF4-FFF2-40B4-BE49-F238E27FC236}">
                  <a16:creationId xmlns:a16="http://schemas.microsoft.com/office/drawing/2014/main" id="{34DADED1-FB2B-E940-816B-D480D5F09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626204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9</a:t>
              </a:r>
            </a:p>
          </p:txBody>
        </p:sp>
        <p:sp>
          <p:nvSpPr>
            <p:cNvPr id="171" name="Text Box 42">
              <a:extLst>
                <a:ext uri="{FF2B5EF4-FFF2-40B4-BE49-F238E27FC236}">
                  <a16:creationId xmlns:a16="http://schemas.microsoft.com/office/drawing/2014/main" id="{64552FE5-486F-954C-9A87-EF63DDE44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653985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73" name="Text Box 42">
              <a:extLst>
                <a:ext uri="{FF2B5EF4-FFF2-40B4-BE49-F238E27FC236}">
                  <a16:creationId xmlns:a16="http://schemas.microsoft.com/office/drawing/2014/main" id="{5A2DE0CC-0C43-1B41-8997-AE9C7C5AF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7" y="209359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3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01F5C62-347D-7040-8904-522CF4394E1E}"/>
                </a:ext>
              </a:extLst>
            </p:cNvPr>
            <p:cNvGrpSpPr/>
            <p:nvPr/>
          </p:nvGrpSpPr>
          <p:grpSpPr>
            <a:xfrm>
              <a:off x="5032509" y="2190151"/>
              <a:ext cx="76200" cy="122237"/>
              <a:chOff x="7659003" y="3935745"/>
              <a:chExt cx="76200" cy="122237"/>
            </a:xfrm>
          </p:grpSpPr>
          <p:sp>
            <p:nvSpPr>
              <p:cNvPr id="187" name="Line 86">
                <a:extLst>
                  <a:ext uri="{FF2B5EF4-FFF2-40B4-BE49-F238E27FC236}">
                    <a16:creationId xmlns:a16="http://schemas.microsoft.com/office/drawing/2014/main" id="{7811832B-907C-2645-9563-6B76D129F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Line 87">
                <a:extLst>
                  <a:ext uri="{FF2B5EF4-FFF2-40B4-BE49-F238E27FC236}">
                    <a16:creationId xmlns:a16="http://schemas.microsoft.com/office/drawing/2014/main" id="{FE351772-95E0-F44D-819A-61CC5EA1F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9" name="Line 88">
                <a:extLst>
                  <a:ext uri="{FF2B5EF4-FFF2-40B4-BE49-F238E27FC236}">
                    <a16:creationId xmlns:a16="http://schemas.microsoft.com/office/drawing/2014/main" id="{5D0AAE73-AF71-F944-9BC7-02388F0A7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5B6851D-92A7-724C-B903-6707240D0704}"/>
                </a:ext>
              </a:extLst>
            </p:cNvPr>
            <p:cNvGrpSpPr/>
            <p:nvPr/>
          </p:nvGrpSpPr>
          <p:grpSpPr>
            <a:xfrm>
              <a:off x="5041850" y="1613437"/>
              <a:ext cx="76200" cy="122237"/>
              <a:chOff x="7659003" y="3935745"/>
              <a:chExt cx="76200" cy="122237"/>
            </a:xfrm>
          </p:grpSpPr>
          <p:sp>
            <p:nvSpPr>
              <p:cNvPr id="201" name="Line 86">
                <a:extLst>
                  <a:ext uri="{FF2B5EF4-FFF2-40B4-BE49-F238E27FC236}">
                    <a16:creationId xmlns:a16="http://schemas.microsoft.com/office/drawing/2014/main" id="{8BFE4FD6-9AF9-DB4D-9BFB-F9DCD49E3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Line 87">
                <a:extLst>
                  <a:ext uri="{FF2B5EF4-FFF2-40B4-BE49-F238E27FC236}">
                    <a16:creationId xmlns:a16="http://schemas.microsoft.com/office/drawing/2014/main" id="{F4F2EBE2-F1D1-F046-9C51-0206212FC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Line 88">
                <a:extLst>
                  <a:ext uri="{FF2B5EF4-FFF2-40B4-BE49-F238E27FC236}">
                    <a16:creationId xmlns:a16="http://schemas.microsoft.com/office/drawing/2014/main" id="{19E025A0-C017-2242-ACC1-585ED781E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09" name="Line 89">
              <a:extLst>
                <a:ext uri="{FF2B5EF4-FFF2-40B4-BE49-F238E27FC236}">
                  <a16:creationId xmlns:a16="http://schemas.microsoft.com/office/drawing/2014/main" id="{20A433B9-683F-424A-804F-09EA65C1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6204" y="1674990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0" name="Line 89">
              <a:extLst>
                <a:ext uri="{FF2B5EF4-FFF2-40B4-BE49-F238E27FC236}">
                  <a16:creationId xmlns:a16="http://schemas.microsoft.com/office/drawing/2014/main" id="{079E88DA-C2F5-C04A-BCA4-46DFBC604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4603" y="2239923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5E4619B-B34B-F04D-BFDF-946CF6384DC7}"/>
                </a:ext>
              </a:extLst>
            </p:cNvPr>
            <p:cNvGrpSpPr/>
            <p:nvPr/>
          </p:nvGrpSpPr>
          <p:grpSpPr>
            <a:xfrm>
              <a:off x="4630205" y="1881676"/>
              <a:ext cx="483759" cy="122237"/>
              <a:chOff x="3159952" y="1572428"/>
              <a:chExt cx="483759" cy="122237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7E9F5B4-ADA5-604C-BE1A-7090A1301AA4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14" name="Line 86">
                  <a:extLst>
                    <a:ext uri="{FF2B5EF4-FFF2-40B4-BE49-F238E27FC236}">
                      <a16:creationId xmlns:a16="http://schemas.microsoft.com/office/drawing/2014/main" id="{969A71DD-07B9-B248-B128-8B33B4E66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5" name="Line 87">
                  <a:extLst>
                    <a:ext uri="{FF2B5EF4-FFF2-40B4-BE49-F238E27FC236}">
                      <a16:creationId xmlns:a16="http://schemas.microsoft.com/office/drawing/2014/main" id="{A0E7D0FA-8F28-B94D-AE88-CA584685A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6" name="Line 88">
                  <a:extLst>
                    <a:ext uri="{FF2B5EF4-FFF2-40B4-BE49-F238E27FC236}">
                      <a16:creationId xmlns:a16="http://schemas.microsoft.com/office/drawing/2014/main" id="{865339DA-A62B-F749-8011-E84D80613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3" name="Line 89">
                <a:extLst>
                  <a:ext uri="{FF2B5EF4-FFF2-40B4-BE49-F238E27FC236}">
                    <a16:creationId xmlns:a16="http://schemas.microsoft.com/office/drawing/2014/main" id="{E4CBA6AE-3D48-0141-A14E-73041A163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BF40323-D6D3-3246-B724-A112336C9B86}"/>
                </a:ext>
              </a:extLst>
            </p:cNvPr>
            <p:cNvGrpSpPr/>
            <p:nvPr/>
          </p:nvGrpSpPr>
          <p:grpSpPr>
            <a:xfrm>
              <a:off x="4614603" y="2452431"/>
              <a:ext cx="483759" cy="122237"/>
              <a:chOff x="3159952" y="1572428"/>
              <a:chExt cx="483759" cy="122237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5050FF6-F379-264D-A808-75880BE91CBD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0" name="Line 86">
                  <a:extLst>
                    <a:ext uri="{FF2B5EF4-FFF2-40B4-BE49-F238E27FC236}">
                      <a16:creationId xmlns:a16="http://schemas.microsoft.com/office/drawing/2014/main" id="{B33BD089-216A-A64B-8489-3CBE9C35E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1" name="Line 87">
                  <a:extLst>
                    <a:ext uri="{FF2B5EF4-FFF2-40B4-BE49-F238E27FC236}">
                      <a16:creationId xmlns:a16="http://schemas.microsoft.com/office/drawing/2014/main" id="{3568D8B0-F0FD-6846-B8D3-5915B59DA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2" name="Line 88">
                  <a:extLst>
                    <a:ext uri="{FF2B5EF4-FFF2-40B4-BE49-F238E27FC236}">
                      <a16:creationId xmlns:a16="http://schemas.microsoft.com/office/drawing/2014/main" id="{F5E01B01-D978-4043-BC25-6ED4146E9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9" name="Line 89">
                <a:extLst>
                  <a:ext uri="{FF2B5EF4-FFF2-40B4-BE49-F238E27FC236}">
                    <a16:creationId xmlns:a16="http://schemas.microsoft.com/office/drawing/2014/main" id="{FF327447-AE1D-874C-9991-E9C625B35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684CC85-A21A-6F46-849B-9FAE36721C12}"/>
                </a:ext>
              </a:extLst>
            </p:cNvPr>
            <p:cNvGrpSpPr/>
            <p:nvPr/>
          </p:nvGrpSpPr>
          <p:grpSpPr>
            <a:xfrm>
              <a:off x="4617900" y="1331033"/>
              <a:ext cx="483759" cy="122237"/>
              <a:chOff x="3159952" y="1572428"/>
              <a:chExt cx="483759" cy="122237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C4698AB9-05D9-EB44-AA83-B576F33F2483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6" name="Line 86">
                  <a:extLst>
                    <a:ext uri="{FF2B5EF4-FFF2-40B4-BE49-F238E27FC236}">
                      <a16:creationId xmlns:a16="http://schemas.microsoft.com/office/drawing/2014/main" id="{7F1339BA-63FC-C643-8615-842A653C8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7" name="Line 87">
                  <a:extLst>
                    <a:ext uri="{FF2B5EF4-FFF2-40B4-BE49-F238E27FC236}">
                      <a16:creationId xmlns:a16="http://schemas.microsoft.com/office/drawing/2014/main" id="{A038D0F1-CC77-4145-B9F6-372ECF6A4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8" name="Line 88">
                  <a:extLst>
                    <a:ext uri="{FF2B5EF4-FFF2-40B4-BE49-F238E27FC236}">
                      <a16:creationId xmlns:a16="http://schemas.microsoft.com/office/drawing/2014/main" id="{783C0F85-0CA4-5C4A-ACCB-AA372DCB0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25" name="Line 89">
                <a:extLst>
                  <a:ext uri="{FF2B5EF4-FFF2-40B4-BE49-F238E27FC236}">
                    <a16:creationId xmlns:a16="http://schemas.microsoft.com/office/drawing/2014/main" id="{4359CC06-5C04-6142-9946-66CAB1D6A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B4E9B234-47CE-7242-A7D1-165C3AF5F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3809" y="2791776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2" name="Rectangle 6">
              <a:extLst>
                <a:ext uri="{FF2B5EF4-FFF2-40B4-BE49-F238E27FC236}">
                  <a16:creationId xmlns:a16="http://schemas.microsoft.com/office/drawing/2014/main" id="{B6BB6293-CF26-A941-A61C-34FBB800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98" y="873096"/>
              <a:ext cx="7883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Map</a:t>
              </a:r>
            </a:p>
          </p:txBody>
        </p:sp>
        <p:sp>
          <p:nvSpPr>
            <p:cNvPr id="233" name="TextBox 7">
              <a:extLst>
                <a:ext uri="{FF2B5EF4-FFF2-40B4-BE49-F238E27FC236}">
                  <a16:creationId xmlns:a16="http://schemas.microsoft.com/office/drawing/2014/main" id="{49AF8959-83C4-7148-A4FC-61088F1DC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3004981"/>
              <a:ext cx="15010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i="1" dirty="0">
                  <a:latin typeface="Times New Roman" charset="0"/>
                </a:rPr>
                <a:t>N</a:t>
              </a:r>
              <a:r>
                <a:rPr lang="en-US" altLang="en-US" sz="1400" b="0" dirty="0">
                  <a:latin typeface="Times New Roman" charset="0"/>
                </a:rPr>
                <a:t> = 10 </a:t>
              </a:r>
              <a:r>
                <a:rPr lang="en-US" altLang="en-US" sz="1200" b="0" dirty="0">
                  <a:latin typeface="Times New Roman" charset="0"/>
                </a:rPr>
                <a:t>(load factor)</a:t>
              </a:r>
              <a:endParaRPr lang="en-US" altLang="en-US" sz="1400" b="0" dirty="0">
                <a:latin typeface="Times New Roman" charset="0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92F3743C-9411-0944-B66B-476486EA324D}"/>
                </a:ext>
              </a:extLst>
            </p:cNvPr>
            <p:cNvGrpSpPr/>
            <p:nvPr/>
          </p:nvGrpSpPr>
          <p:grpSpPr>
            <a:xfrm>
              <a:off x="5029200" y="2753293"/>
              <a:ext cx="76200" cy="122237"/>
              <a:chOff x="7659003" y="3935745"/>
              <a:chExt cx="76200" cy="122237"/>
            </a:xfrm>
          </p:grpSpPr>
          <p:sp>
            <p:nvSpPr>
              <p:cNvPr id="235" name="Line 86">
                <a:extLst>
                  <a:ext uri="{FF2B5EF4-FFF2-40B4-BE49-F238E27FC236}">
                    <a16:creationId xmlns:a16="http://schemas.microsoft.com/office/drawing/2014/main" id="{8995749F-E7AD-6A46-A21F-D4EEE438F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6" name="Line 87">
                <a:extLst>
                  <a:ext uri="{FF2B5EF4-FFF2-40B4-BE49-F238E27FC236}">
                    <a16:creationId xmlns:a16="http://schemas.microsoft.com/office/drawing/2014/main" id="{E20ED81A-6F13-D245-8F9C-7D78E51AD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7" name="Line 88">
                <a:extLst>
                  <a:ext uri="{FF2B5EF4-FFF2-40B4-BE49-F238E27FC236}">
                    <a16:creationId xmlns:a16="http://schemas.microsoft.com/office/drawing/2014/main" id="{62DC5375-1F8D-5642-9535-D9396CF9E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5" name="Rounded Rectangular Callout 64">
              <a:extLst>
                <a:ext uri="{FF2B5EF4-FFF2-40B4-BE49-F238E27FC236}">
                  <a16:creationId xmlns:a16="http://schemas.microsoft.com/office/drawing/2014/main" id="{3F7AD38D-10C0-E64B-9938-3794BBC8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01" y="1842004"/>
              <a:ext cx="1940721" cy="572772"/>
            </a:xfrm>
            <a:prstGeom prst="wedgeRoundRectCallout">
              <a:avLst>
                <a:gd name="adj1" fmla="val -76302"/>
                <a:gd name="adj2" fmla="val 1008"/>
                <a:gd name="adj3" fmla="val 16667"/>
              </a:avLst>
            </a:prstGeom>
            <a:solidFill>
              <a:srgbClr val="FFF9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algn="ctr"/>
              <a:r>
                <a:rPr lang="en-US" altLang="en-US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of linked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2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1536" y="162501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5041850" y="1613437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DC97D10E-D61B-184F-AC46-513963D27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23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6479" y="1859751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5041850" y="1613437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0AD153E9-A621-EE46-B1FC-983F405C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72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0" name="Right Arrow 69">
            <a:extLst>
              <a:ext uri="{FF2B5EF4-FFF2-40B4-BE49-F238E27FC236}">
                <a16:creationId xmlns:a16="http://schemas.microsoft.com/office/drawing/2014/main" id="{06771474-3C25-0D49-A6FB-809FCB70262D}"/>
              </a:ext>
            </a:extLst>
          </p:cNvPr>
          <p:cNvSpPr/>
          <p:nvPr/>
        </p:nvSpPr>
        <p:spPr bwMode="auto">
          <a:xfrm>
            <a:off x="526479" y="1859751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08BBF526-942A-114B-A247-F8785925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6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6309" y="206887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D9C2F31A-260D-CD41-B943-2DAF9E3E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40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6309" y="206887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B0411489-102E-1E41-BD45-A738DEF6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67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493306" y="229362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E9E58F36-74F9-8A44-9156-C371323F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2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EE8590-61D4-DB4A-A03D-FEAD6BCAD796}"/>
              </a:ext>
            </a:extLst>
          </p:cNvPr>
          <p:cNvGrpSpPr/>
          <p:nvPr/>
        </p:nvGrpSpPr>
        <p:grpSpPr>
          <a:xfrm>
            <a:off x="4093383" y="855899"/>
            <a:ext cx="3755214" cy="3614757"/>
            <a:chOff x="4093383" y="855899"/>
            <a:chExt cx="3755214" cy="3614757"/>
          </a:xfrm>
        </p:grpSpPr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ED8671CE-8C0A-BA46-8CED-71CB00E44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383" y="855899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Client code</a:t>
              </a:r>
              <a:r>
                <a:rPr lang="en-US" sz="11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  <a:endPara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C51BC02E-F432-3449-A634-20FAA3859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853" y="1143000"/>
              <a:ext cx="3674744" cy="33276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Uses a generic </a:t>
              </a:r>
              <a:r>
                <a:rPr lang="en-US" sz="1100" b="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 to represent</a:t>
              </a:r>
            </a:p>
            <a:p>
              <a:pPr>
                <a:spcBef>
                  <a:spcPts val="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a list of </a:t>
              </a:r>
              <a:r>
                <a:rPr lang="en-US" sz="1100" b="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Fraction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objects.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import lists*;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>
                <a:spcBef>
                  <a:spcPts val="300"/>
                </a:spcBef>
              </a:pPr>
              <a:endPara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E7EA88-EC8C-B04D-9B6C-E44349294094}"/>
              </a:ext>
            </a:extLst>
          </p:cNvPr>
          <p:cNvGrpSpPr/>
          <p:nvPr/>
        </p:nvGrpSpPr>
        <p:grpSpPr>
          <a:xfrm>
            <a:off x="4373945" y="4878212"/>
            <a:ext cx="3227910" cy="1657775"/>
            <a:chOff x="4389928" y="4738673"/>
            <a:chExt cx="3227910" cy="1657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7F6D16-CDF7-574E-9050-A5CED4D3C2FA}"/>
                </a:ext>
              </a:extLst>
            </p:cNvPr>
            <p:cNvGrpSpPr/>
            <p:nvPr/>
          </p:nvGrpSpPr>
          <p:grpSpPr>
            <a:xfrm>
              <a:off x="4389928" y="4738673"/>
              <a:ext cx="3227910" cy="1165149"/>
              <a:chOff x="4562411" y="4904393"/>
              <a:chExt cx="3227910" cy="116514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0A2BFC2-35D0-2549-B0CD-1100B7C23D0A}"/>
                  </a:ext>
                </a:extLst>
              </p:cNvPr>
              <p:cNvGrpSpPr/>
              <p:nvPr/>
            </p:nvGrpSpPr>
            <p:grpSpPr>
              <a:xfrm>
                <a:off x="4946626" y="5205566"/>
                <a:ext cx="963743" cy="863976"/>
                <a:chOff x="2045145" y="2743200"/>
                <a:chExt cx="963743" cy="863976"/>
              </a:xfrm>
            </p:grpSpPr>
            <p:sp>
              <p:nvSpPr>
                <p:cNvPr id="108" name="Text Box 115">
                  <a:extLst>
                    <a:ext uri="{FF2B5EF4-FFF2-40B4-BE49-F238E27FC236}">
                      <a16:creationId xmlns:a16="http://schemas.microsoft.com/office/drawing/2014/main" id="{BAF400E1-A74F-0641-8162-1221E5FF35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9" name="Text Box 116">
                  <a:extLst>
                    <a:ext uri="{FF2B5EF4-FFF2-40B4-BE49-F238E27FC236}">
                      <a16:creationId xmlns:a16="http://schemas.microsoft.com/office/drawing/2014/main" id="{C19E34FC-C04F-464C-AAED-14C5A5B04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10" name="Line 117">
                  <a:extLst>
                    <a:ext uri="{FF2B5EF4-FFF2-40B4-BE49-F238E27FC236}">
                      <a16:creationId xmlns:a16="http://schemas.microsoft.com/office/drawing/2014/main" id="{EEFA55BB-755D-2542-A271-C7F24C59D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1" name="Line 117">
                  <a:extLst>
                    <a:ext uri="{FF2B5EF4-FFF2-40B4-BE49-F238E27FC236}">
                      <a16:creationId xmlns:a16="http://schemas.microsoft.com/office/drawing/2014/main" id="{916FADC4-DD56-B042-A28E-0FDBD2968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A2293F1-B63D-8043-A3CA-BC60B9431052}"/>
                    </a:ext>
                  </a:extLst>
                </p:cNvPr>
                <p:cNvSpPr/>
                <p:nvPr/>
              </p:nvSpPr>
              <p:spPr bwMode="auto">
                <a:xfrm>
                  <a:off x="2045145" y="329285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384E2B8-D18F-D44F-8F33-552F43CDFBCC}"/>
                  </a:ext>
                </a:extLst>
              </p:cNvPr>
              <p:cNvGrpSpPr/>
              <p:nvPr/>
            </p:nvGrpSpPr>
            <p:grpSpPr>
              <a:xfrm>
                <a:off x="5861836" y="5205565"/>
                <a:ext cx="962837" cy="853682"/>
                <a:chOff x="2078291" y="2743200"/>
                <a:chExt cx="962837" cy="853682"/>
              </a:xfrm>
            </p:grpSpPr>
            <p:sp>
              <p:nvSpPr>
                <p:cNvPr id="103" name="Text Box 115">
                  <a:extLst>
                    <a:ext uri="{FF2B5EF4-FFF2-40B4-BE49-F238E27FC236}">
                      <a16:creationId xmlns:a16="http://schemas.microsoft.com/office/drawing/2014/main" id="{06945EC4-CD2C-424E-B180-ED4EC50A0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4" name="Text Box 116">
                  <a:extLst>
                    <a:ext uri="{FF2B5EF4-FFF2-40B4-BE49-F238E27FC236}">
                      <a16:creationId xmlns:a16="http://schemas.microsoft.com/office/drawing/2014/main" id="{5274DF70-AA7E-BF48-93B2-2740F9057A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5" name="Line 117">
                  <a:extLst>
                    <a:ext uri="{FF2B5EF4-FFF2-40B4-BE49-F238E27FC236}">
                      <a16:creationId xmlns:a16="http://schemas.microsoft.com/office/drawing/2014/main" id="{01FDF71F-0415-A249-9C20-186BC25071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6" name="Line 117">
                  <a:extLst>
                    <a:ext uri="{FF2B5EF4-FFF2-40B4-BE49-F238E27FC236}">
                      <a16:creationId xmlns:a16="http://schemas.microsoft.com/office/drawing/2014/main" id="{81E0BC14-84D9-654A-AF38-A53DAB8DA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88F27AD-E577-AD4C-896A-E2687B56AE52}"/>
                    </a:ext>
                  </a:extLst>
                </p:cNvPr>
                <p:cNvSpPr/>
                <p:nvPr/>
              </p:nvSpPr>
              <p:spPr bwMode="auto">
                <a:xfrm>
                  <a:off x="2078291" y="3282559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456B2CF-83C2-A242-85C0-6427E650157B}"/>
                  </a:ext>
                </a:extLst>
              </p:cNvPr>
              <p:cNvGrpSpPr/>
              <p:nvPr/>
            </p:nvGrpSpPr>
            <p:grpSpPr>
              <a:xfrm>
                <a:off x="6778615" y="5205565"/>
                <a:ext cx="917506" cy="842960"/>
                <a:chOff x="2067521" y="2743200"/>
                <a:chExt cx="917506" cy="842960"/>
              </a:xfrm>
            </p:grpSpPr>
            <p:sp>
              <p:nvSpPr>
                <p:cNvPr id="98" name="Text Box 115">
                  <a:extLst>
                    <a:ext uri="{FF2B5EF4-FFF2-40B4-BE49-F238E27FC236}">
                      <a16:creationId xmlns:a16="http://schemas.microsoft.com/office/drawing/2014/main" id="{D1946CDA-9DEE-6544-B2A2-A6048663B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9" name="Text Box 116">
                  <a:extLst>
                    <a:ext uri="{FF2B5EF4-FFF2-40B4-BE49-F238E27FC236}">
                      <a16:creationId xmlns:a16="http://schemas.microsoft.com/office/drawing/2014/main" id="{72FE1E29-53ED-7F4F-8A9A-6F2518CA2E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0" name="Line 117">
                  <a:extLst>
                    <a:ext uri="{FF2B5EF4-FFF2-40B4-BE49-F238E27FC236}">
                      <a16:creationId xmlns:a16="http://schemas.microsoft.com/office/drawing/2014/main" id="{5A836FAE-05A2-A749-9506-3C9CBA7DF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1" name="Line 117">
                  <a:extLst>
                    <a:ext uri="{FF2B5EF4-FFF2-40B4-BE49-F238E27FC236}">
                      <a16:creationId xmlns:a16="http://schemas.microsoft.com/office/drawing/2014/main" id="{A013B04A-EBC5-4B4A-AC70-12E0432FD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5BF27B4-4A90-3145-B75A-D3C62EC336DF}"/>
                    </a:ext>
                  </a:extLst>
                </p:cNvPr>
                <p:cNvSpPr/>
                <p:nvPr/>
              </p:nvSpPr>
              <p:spPr bwMode="auto">
                <a:xfrm>
                  <a:off x="2067521" y="3271837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DA0FB9D-FE87-7B43-9380-E7AC7DE3C17C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2A8B540-46AA-4A42-9172-E84017491796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1528850F-A2A4-F84C-9595-4312BC211D82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F1CD961-0CEC-5E43-9372-BB2BFCF5ECE9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118" name="Line 86">
                  <a:extLst>
                    <a:ext uri="{FF2B5EF4-FFF2-40B4-BE49-F238E27FC236}">
                      <a16:creationId xmlns:a16="http://schemas.microsoft.com/office/drawing/2014/main" id="{25AEE47B-440C-C442-AAEE-8F167B96B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Line 87">
                  <a:extLst>
                    <a:ext uri="{FF2B5EF4-FFF2-40B4-BE49-F238E27FC236}">
                      <a16:creationId xmlns:a16="http://schemas.microsoft.com/office/drawing/2014/main" id="{8E7FF16C-DFF0-EA4D-B217-EE977296D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Line 88">
                  <a:extLst>
                    <a:ext uri="{FF2B5EF4-FFF2-40B4-BE49-F238E27FC236}">
                      <a16:creationId xmlns:a16="http://schemas.microsoft.com/office/drawing/2014/main" id="{9D969749-A372-B14C-A812-ECC7F5BBC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EE067164-186A-1B4A-93B4-4A507C77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44" y="6091648"/>
              <a:ext cx="280968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A list of </a:t>
              </a:r>
              <a:r>
                <a:rPr lang="en-US" sz="12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A7DA1E-6925-5041-BC95-AF2B283541E3}"/>
              </a:ext>
            </a:extLst>
          </p:cNvPr>
          <p:cNvGrpSpPr/>
          <p:nvPr/>
        </p:nvGrpSpPr>
        <p:grpSpPr>
          <a:xfrm>
            <a:off x="351132" y="4897645"/>
            <a:ext cx="3433585" cy="619124"/>
            <a:chOff x="304800" y="4800600"/>
            <a:chExt cx="3433585" cy="6191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0277AF4-46FA-6A45-A290-EECE28243939}"/>
                </a:ext>
              </a:extLst>
            </p:cNvPr>
            <p:cNvGrpSpPr/>
            <p:nvPr/>
          </p:nvGrpSpPr>
          <p:grpSpPr>
            <a:xfrm>
              <a:off x="777470" y="5101773"/>
              <a:ext cx="953995" cy="314325"/>
              <a:chOff x="2133600" y="2743200"/>
              <a:chExt cx="953995" cy="314325"/>
            </a:xfrm>
          </p:grpSpPr>
          <p:sp>
            <p:nvSpPr>
              <p:cNvPr id="44" name="Text Box 115">
                <a:extLst>
                  <a:ext uri="{FF2B5EF4-FFF2-40B4-BE49-F238E27FC236}">
                    <a16:creationId xmlns:a16="http://schemas.microsoft.com/office/drawing/2014/main" id="{1717FA21-A0E8-664A-BFD4-89E011D9B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49" name="Text Box 116">
                <a:extLst>
                  <a:ext uri="{FF2B5EF4-FFF2-40B4-BE49-F238E27FC236}">
                    <a16:creationId xmlns:a16="http://schemas.microsoft.com/office/drawing/2014/main" id="{BB23C005-B6CF-7B4C-A3FE-F698AA068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0" name="Line 117">
                <a:extLst>
                  <a:ext uri="{FF2B5EF4-FFF2-40B4-BE49-F238E27FC236}">
                    <a16:creationId xmlns:a16="http://schemas.microsoft.com/office/drawing/2014/main" id="{65841B68-47D1-374B-8C17-9732F590C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6"/>
                <a:ext cx="3707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FE62AA1-82AC-4345-A12D-FB2A38EAA164}"/>
                </a:ext>
              </a:extLst>
            </p:cNvPr>
            <p:cNvGrpSpPr/>
            <p:nvPr/>
          </p:nvGrpSpPr>
          <p:grpSpPr>
            <a:xfrm>
              <a:off x="1738452" y="5105399"/>
              <a:ext cx="933796" cy="314325"/>
              <a:chOff x="2133600" y="2743200"/>
              <a:chExt cx="933796" cy="314325"/>
            </a:xfrm>
          </p:grpSpPr>
          <p:sp>
            <p:nvSpPr>
              <p:cNvPr id="54" name="Text Box 115">
                <a:extLst>
                  <a:ext uri="{FF2B5EF4-FFF2-40B4-BE49-F238E27FC236}">
                    <a16:creationId xmlns:a16="http://schemas.microsoft.com/office/drawing/2014/main" id="{116279F6-548F-8B46-BD12-9267FC4BD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3</a:t>
                </a:r>
              </a:p>
            </p:txBody>
          </p:sp>
          <p:sp>
            <p:nvSpPr>
              <p:cNvPr id="59" name="Text Box 116">
                <a:extLst>
                  <a:ext uri="{FF2B5EF4-FFF2-40B4-BE49-F238E27FC236}">
                    <a16:creationId xmlns:a16="http://schemas.microsoft.com/office/drawing/2014/main" id="{21244502-4D4A-4E42-A31E-A2A41A1B5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0" name="Line 117">
                <a:extLst>
                  <a:ext uri="{FF2B5EF4-FFF2-40B4-BE49-F238E27FC236}">
                    <a16:creationId xmlns:a16="http://schemas.microsoft.com/office/drawing/2014/main" id="{13F612F4-70D5-DC4A-A58B-1C7A80445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87210"/>
                <a:ext cx="350574" cy="36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D405B1-E0CA-BE49-992B-5587926A9265}"/>
                </a:ext>
              </a:extLst>
            </p:cNvPr>
            <p:cNvGrpSpPr/>
            <p:nvPr/>
          </p:nvGrpSpPr>
          <p:grpSpPr>
            <a:xfrm>
              <a:off x="2676018" y="5101773"/>
              <a:ext cx="964222" cy="314325"/>
              <a:chOff x="2133600" y="2743200"/>
              <a:chExt cx="964222" cy="314325"/>
            </a:xfrm>
          </p:grpSpPr>
          <p:sp>
            <p:nvSpPr>
              <p:cNvPr id="64" name="Text Box 115">
                <a:extLst>
                  <a:ext uri="{FF2B5EF4-FFF2-40B4-BE49-F238E27FC236}">
                    <a16:creationId xmlns:a16="http://schemas.microsoft.com/office/drawing/2014/main" id="{380AB7FD-DDEB-2645-A599-7D09DDFB9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65" name="Text Box 116">
                <a:extLst>
                  <a:ext uri="{FF2B5EF4-FFF2-40B4-BE49-F238E27FC236}">
                    <a16:creationId xmlns:a16="http://schemas.microsoft.com/office/drawing/2014/main" id="{08FB8998-FCCA-1340-BEBA-62593B3DF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6" name="Line 117">
                <a:extLst>
                  <a:ext uri="{FF2B5EF4-FFF2-40B4-BE49-F238E27FC236}">
                    <a16:creationId xmlns:a16="http://schemas.microsoft.com/office/drawing/2014/main" id="{137AF9BF-0167-6F48-B62C-DE52E258E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34A4B7-20E9-2847-A93B-CF4B4E80DA50}"/>
                </a:ext>
              </a:extLst>
            </p:cNvPr>
            <p:cNvGrpSpPr/>
            <p:nvPr/>
          </p:nvGrpSpPr>
          <p:grpSpPr>
            <a:xfrm>
              <a:off x="304800" y="4800600"/>
              <a:ext cx="723263" cy="461962"/>
              <a:chOff x="138708" y="4724400"/>
              <a:chExt cx="723263" cy="4619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6C50F0-B6DB-A240-83FB-8CDD27B63CA9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635D196-BEB0-744B-8667-8F844D95869D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A004B9-4128-3649-9991-6CF1CC0E994F}"/>
                </a:ext>
              </a:extLst>
            </p:cNvPr>
            <p:cNvGrpSpPr/>
            <p:nvPr/>
          </p:nvGrpSpPr>
          <p:grpSpPr>
            <a:xfrm>
              <a:off x="3662185" y="5185050"/>
              <a:ext cx="76200" cy="122237"/>
              <a:chOff x="7659003" y="3935745"/>
              <a:chExt cx="76200" cy="122237"/>
            </a:xfrm>
          </p:grpSpPr>
          <p:sp>
            <p:nvSpPr>
              <p:cNvPr id="114" name="Line 86">
                <a:extLst>
                  <a:ext uri="{FF2B5EF4-FFF2-40B4-BE49-F238E27FC236}">
                    <a16:creationId xmlns:a16="http://schemas.microsoft.com/office/drawing/2014/main" id="{5DCCB411-C503-664A-85C0-BD23E9B0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Line 87">
                <a:extLst>
                  <a:ext uri="{FF2B5EF4-FFF2-40B4-BE49-F238E27FC236}">
                    <a16:creationId xmlns:a16="http://schemas.microsoft.com/office/drawing/2014/main" id="{2165BFCA-204E-E743-857F-7CC591224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Line 88">
                <a:extLst>
                  <a:ext uri="{FF2B5EF4-FFF2-40B4-BE49-F238E27FC236}">
                    <a16:creationId xmlns:a16="http://schemas.microsoft.com/office/drawing/2014/main" id="{FCB66B28-C72D-EB45-A779-277AEFA7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57" name="Rectangle 6">
            <a:extLst>
              <a:ext uri="{FF2B5EF4-FFF2-40B4-BE49-F238E27FC236}">
                <a16:creationId xmlns:a16="http://schemas.microsoft.com/office/drawing/2014/main" id="{B2E39037-DF4E-6741-B88F-171D6FB5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2" y="57071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A list of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A145C-0FDD-664A-A89A-A0A5763A3A67}"/>
              </a:ext>
            </a:extLst>
          </p:cNvPr>
          <p:cNvGrpSpPr/>
          <p:nvPr/>
        </p:nvGrpSpPr>
        <p:grpSpPr>
          <a:xfrm>
            <a:off x="547625" y="838200"/>
            <a:ext cx="2898530" cy="3754647"/>
            <a:chOff x="547625" y="838200"/>
            <a:chExt cx="2898530" cy="3754647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381F935C-EE93-1B4B-92D6-AF99034C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25" y="838200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Client code</a:t>
              </a:r>
              <a:r>
                <a:rPr lang="en-US" sz="11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(example):</a:t>
              </a:r>
              <a:endPara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11D05BE6-D79D-C949-92D2-5FA7BA75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92" y="1125230"/>
              <a:ext cx="2551007" cy="3332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Uses a regular </a:t>
              </a:r>
              <a:r>
                <a:rPr lang="en-US" sz="1100" b="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 to</a:t>
              </a:r>
            </a:p>
            <a:p>
              <a:pPr>
                <a:spcBef>
                  <a:spcPts val="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represent a list of int values.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import lists*;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Constructs a list of integers:</a:t>
              </a:r>
              <a:endPara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 list =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List();</a:t>
              </a:r>
            </a:p>
            <a:p>
              <a:pPr>
                <a:spcBef>
                  <a:spcPts val="90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Adds some int values to the list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list.addFirst(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list.addFirst(3);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list.addFirst(5);</a:t>
              </a:r>
            </a:p>
            <a:p>
              <a:pPr>
                <a:spcBef>
                  <a:spcPts val="900"/>
                </a:spcBef>
              </a:pP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the list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System.out.println(list);</a:t>
              </a:r>
            </a:p>
            <a:p>
              <a:pPr>
                <a:spcBef>
                  <a:spcPts val="1200"/>
                </a:spcBef>
              </a:pPr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Prints:</a:t>
              </a: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(5, 3, 7)</a:t>
              </a:r>
            </a:p>
            <a:p>
              <a:pPr>
                <a:spcBef>
                  <a:spcPts val="300"/>
                </a:spcBef>
              </a:pP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>
                <a:spcBef>
                  <a:spcPts val="300"/>
                </a:spcBef>
              </a:pP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0C3390F-76D3-A349-9244-57660CB17BF9}"/>
                </a:ext>
              </a:extLst>
            </p:cNvPr>
            <p:cNvSpPr/>
            <p:nvPr/>
          </p:nvSpPr>
          <p:spPr bwMode="auto">
            <a:xfrm>
              <a:off x="1987934" y="4335104"/>
              <a:ext cx="1168168" cy="257743"/>
            </a:xfrm>
            <a:prstGeom prst="roundRect">
              <a:avLst/>
            </a:prstGeom>
            <a:solidFill>
              <a:srgbClr val="FFF9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IL" sz="1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ame as Lecture 9-2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8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0" name="Right Arrow 79">
            <a:extLst>
              <a:ext uri="{FF2B5EF4-FFF2-40B4-BE49-F238E27FC236}">
                <a16:creationId xmlns:a16="http://schemas.microsoft.com/office/drawing/2014/main" id="{5D053AE4-E773-2E48-BA07-71194A8D49AA}"/>
              </a:ext>
            </a:extLst>
          </p:cNvPr>
          <p:cNvSpPr/>
          <p:nvPr/>
        </p:nvSpPr>
        <p:spPr bwMode="auto">
          <a:xfrm>
            <a:off x="493306" y="229362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7A902955-337B-CB43-9107-08B95F29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4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528263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872D078F-1556-8B4D-9F4F-CB5B097A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78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528263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154852EF-A70E-694E-AF99-8E43029A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07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750029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7843C611-1A3D-C44D-828B-99A6110C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37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Behind the scene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750029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1B98FD8-68C8-BF45-A01D-01F48FE275DD}"/>
              </a:ext>
            </a:extLst>
          </p:cNvPr>
          <p:cNvGrpSpPr/>
          <p:nvPr/>
        </p:nvGrpSpPr>
        <p:grpSpPr>
          <a:xfrm>
            <a:off x="6187268" y="1523250"/>
            <a:ext cx="1166811" cy="261610"/>
            <a:chOff x="4987132" y="2909481"/>
            <a:chExt cx="1166811" cy="261610"/>
          </a:xfrm>
        </p:grpSpPr>
        <p:sp>
          <p:nvSpPr>
            <p:cNvPr id="196" name="Text Box 42">
              <a:extLst>
                <a:ext uri="{FF2B5EF4-FFF2-40B4-BE49-F238E27FC236}">
                  <a16:creationId xmlns:a16="http://schemas.microsoft.com/office/drawing/2014/main" id="{C88C64B2-16CC-C644-B0D8-670B91521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97" name="Text Box 42">
              <a:extLst>
                <a:ext uri="{FF2B5EF4-FFF2-40B4-BE49-F238E27FC236}">
                  <a16:creationId xmlns:a16="http://schemas.microsoft.com/office/drawing/2014/main" id="{45102C7A-F0DB-5C43-A559-D7C781698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" name="Line 89">
              <a:extLst>
                <a:ext uri="{FF2B5EF4-FFF2-40B4-BE49-F238E27FC236}">
                  <a16:creationId xmlns:a16="http://schemas.microsoft.com/office/drawing/2014/main" id="{F945D23F-CED8-E04A-9A87-4E12A9F61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92B0191E-C14B-AB4C-9DCB-C93AB5EF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7365803" y="1607803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40CA6451-0C3E-E140-AA4A-08439525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51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</a:t>
            </a:r>
            <a:r>
              <a:rPr lang="en-US" sz="2000" dirty="0"/>
              <a:t> </a:t>
            </a:r>
            <a:r>
              <a:rPr lang="en-US" sz="1800" dirty="0"/>
              <a:t>(implementations also called </a:t>
            </a:r>
            <a:r>
              <a:rPr lang="en-US" sz="1800" i="1" dirty="0"/>
              <a:t>map</a:t>
            </a:r>
            <a:r>
              <a:rPr lang="en-US" sz="1800" dirty="0"/>
              <a:t>, </a:t>
            </a:r>
            <a:r>
              <a:rPr lang="en-US" sz="1800" i="1" dirty="0"/>
              <a:t>hash map</a:t>
            </a:r>
            <a:r>
              <a:rPr lang="en-US" sz="1800" dirty="0"/>
              <a:t>, </a:t>
            </a:r>
            <a:r>
              <a:rPr lang="en-US" sz="1800" i="1" dirty="0"/>
              <a:t>hash table</a:t>
            </a:r>
            <a:r>
              <a:rPr lang="en-US" sz="1800" dirty="0"/>
              <a:t>)</a:t>
            </a:r>
            <a:r>
              <a:rPr lang="en-US" dirty="0"/>
              <a:t> </a:t>
            </a:r>
            <a:endParaRPr lang="en-US" dirty="0"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E0C863-ADD1-D14A-B6C4-442CBE74664E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74" name="Text Box 42">
              <a:extLst>
                <a:ext uri="{FF2B5EF4-FFF2-40B4-BE49-F238E27FC236}">
                  <a16:creationId xmlns:a16="http://schemas.microsoft.com/office/drawing/2014/main" id="{33161FE5-C743-F74F-B72B-3443E8070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F41E160A-A3AE-A342-905F-B91FE5C7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1" name="Line 89"/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2" name="Text Box 42"/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50187" name="Text Box 42"/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88" name="Text Box 42"/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50189" name="Text Box 42"/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0" name="Text Box 42"/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50191" name="Text Box 42"/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2" name="Text Box 42"/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50193" name="Text Box 42"/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4" name="Text Box 42"/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50195" name="Text Box 42"/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6" name="Text Box 42"/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2258B225-53E7-784C-91C8-B62D92BE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89B44F5D-D6AB-954B-8E52-DC30F022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BDC71F-6175-A74E-9F2B-0CD3BF20D636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821DE085-9922-7E41-844E-5EB0B6972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D5D76AB6-84F9-C54A-BB69-14EA03C2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93479485-A4E7-CD48-88B7-47A1DBB63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 Box 42">
              <a:extLst>
                <a:ext uri="{FF2B5EF4-FFF2-40B4-BE49-F238E27FC236}">
                  <a16:creationId xmlns:a16="http://schemas.microsoft.com/office/drawing/2014/main" id="{DA54902F-B2E1-FE4D-864B-5C414657F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E49081-67FB-9F42-B328-934C22E62CF4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5139E575-122C-074E-B340-2630D2A0D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B0104838-E0FB-5846-A4A8-B5B70E8C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02377355-F88A-6743-8602-FF07A7A49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7F7D682E-DDEF-754D-B699-C9D52C898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1270D-2A51-5E40-BC0C-593D5FA6BE3A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61DE3FF7-4EAF-484E-8065-7A820A2FF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91310BAC-4568-4545-BBC7-5D76FE61B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DDD304F2-530C-9241-8B9A-6DE85C469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73C50E-C587-1748-B753-0A4E5FC1D477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96" name="Text Box 42">
              <a:extLst>
                <a:ext uri="{FF2B5EF4-FFF2-40B4-BE49-F238E27FC236}">
                  <a16:creationId xmlns:a16="http://schemas.microsoft.com/office/drawing/2014/main" id="{0F21762B-C181-4D45-8D82-1911FA5CC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98" name="Text Box 42">
              <a:extLst>
                <a:ext uri="{FF2B5EF4-FFF2-40B4-BE49-F238E27FC236}">
                  <a16:creationId xmlns:a16="http://schemas.microsoft.com/office/drawing/2014/main" id="{0D14EB86-4F58-594E-8D2A-E2540E21F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127D42B1-AACB-5A49-A98D-4B79CFAE6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 Box 42">
              <a:extLst>
                <a:ext uri="{FF2B5EF4-FFF2-40B4-BE49-F238E27FC236}">
                  <a16:creationId xmlns:a16="http://schemas.microsoft.com/office/drawing/2014/main" id="{833E6038-B6E4-CB41-A2C0-5D02D4D85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F1944E-6005-E346-A158-DBCEE0BEE4DD}"/>
              </a:ext>
            </a:extLst>
          </p:cNvPr>
          <p:cNvGrpSpPr/>
          <p:nvPr/>
        </p:nvGrpSpPr>
        <p:grpSpPr>
          <a:xfrm>
            <a:off x="6187268" y="1523250"/>
            <a:ext cx="1166811" cy="261610"/>
            <a:chOff x="4987132" y="2909481"/>
            <a:chExt cx="1166811" cy="261610"/>
          </a:xfrm>
        </p:grpSpPr>
        <p:sp>
          <p:nvSpPr>
            <p:cNvPr id="109" name="Text Box 42">
              <a:extLst>
                <a:ext uri="{FF2B5EF4-FFF2-40B4-BE49-F238E27FC236}">
                  <a16:creationId xmlns:a16="http://schemas.microsoft.com/office/drawing/2014/main" id="{0EC33CDE-DB8B-FB4E-9DF6-28B6BA22E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10" name="Text Box 42">
              <a:extLst>
                <a:ext uri="{FF2B5EF4-FFF2-40B4-BE49-F238E27FC236}">
                  <a16:creationId xmlns:a16="http://schemas.microsoft.com/office/drawing/2014/main" id="{0415AEB1-EAD9-1D4C-9CB1-6334ED20E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2283E2BC-112E-D442-B98D-760DAEFED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 Box 42">
              <a:extLst>
                <a:ext uri="{FF2B5EF4-FFF2-40B4-BE49-F238E27FC236}">
                  <a16:creationId xmlns:a16="http://schemas.microsoft.com/office/drawing/2014/main" id="{55398A1E-10B6-4245-B336-50D99A68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580FFF6-9173-AB49-B126-9AC17D742BF1}"/>
              </a:ext>
            </a:extLst>
          </p:cNvPr>
          <p:cNvGrpSpPr/>
          <p:nvPr/>
        </p:nvGrpSpPr>
        <p:grpSpPr>
          <a:xfrm>
            <a:off x="7365803" y="1607803"/>
            <a:ext cx="76200" cy="122237"/>
            <a:chOff x="7659003" y="3935745"/>
            <a:chExt cx="76200" cy="122237"/>
          </a:xfrm>
        </p:grpSpPr>
        <p:sp>
          <p:nvSpPr>
            <p:cNvPr id="114" name="Line 86">
              <a:extLst>
                <a:ext uri="{FF2B5EF4-FFF2-40B4-BE49-F238E27FC236}">
                  <a16:creationId xmlns:a16="http://schemas.microsoft.com/office/drawing/2014/main" id="{4EE35EDE-6B0A-624A-B05F-78C87503E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97848430-3EF8-4D42-BB1A-4247510D3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4FA82C76-3C7A-F84E-AF1D-85B2C104A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6CCE8DE-FFCF-F048-9AE9-A2685CCC1D6A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129" name="Text Box 42">
              <a:extLst>
                <a:ext uri="{FF2B5EF4-FFF2-40B4-BE49-F238E27FC236}">
                  <a16:creationId xmlns:a16="http://schemas.microsoft.com/office/drawing/2014/main" id="{084AA6BE-42B9-054B-A411-F8D30A074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130" name="Text Box 42">
              <a:extLst>
                <a:ext uri="{FF2B5EF4-FFF2-40B4-BE49-F238E27FC236}">
                  <a16:creationId xmlns:a16="http://schemas.microsoft.com/office/drawing/2014/main" id="{15EA657D-FEB2-1745-AA82-7BBBF81DF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Line 89">
              <a:extLst>
                <a:ext uri="{FF2B5EF4-FFF2-40B4-BE49-F238E27FC236}">
                  <a16:creationId xmlns:a16="http://schemas.microsoft.com/office/drawing/2014/main" id="{88A4A15B-7C94-6743-8B92-FC7D666F9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 Box 42">
              <a:extLst>
                <a:ext uri="{FF2B5EF4-FFF2-40B4-BE49-F238E27FC236}">
                  <a16:creationId xmlns:a16="http://schemas.microsoft.com/office/drawing/2014/main" id="{2B444973-3AD9-3A47-84A2-52B618F4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144" name="Line 89">
            <a:extLst>
              <a:ext uri="{FF2B5EF4-FFF2-40B4-BE49-F238E27FC236}">
                <a16:creationId xmlns:a16="http://schemas.microsoft.com/office/drawing/2014/main" id="{7970BB94-2C0C-4245-A5E4-15D8B7A6A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Line 89">
            <a:extLst>
              <a:ext uri="{FF2B5EF4-FFF2-40B4-BE49-F238E27FC236}">
                <a16:creationId xmlns:a16="http://schemas.microsoft.com/office/drawing/2014/main" id="{D374A078-40AD-0849-A57B-ED57A7006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9E269F-EF3E-714C-8E15-8A97DD3542C2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2F30B17-DC0D-7E4F-89AB-268E82C54216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41" name="Line 86">
                <a:extLst>
                  <a:ext uri="{FF2B5EF4-FFF2-40B4-BE49-F238E27FC236}">
                    <a16:creationId xmlns:a16="http://schemas.microsoft.com/office/drawing/2014/main" id="{87533019-3B39-FE4E-83F7-9733B1F8B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Line 87">
                <a:extLst>
                  <a:ext uri="{FF2B5EF4-FFF2-40B4-BE49-F238E27FC236}">
                    <a16:creationId xmlns:a16="http://schemas.microsoft.com/office/drawing/2014/main" id="{850C75FC-E3C8-F447-AE35-BC50C5D5B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Line 88">
                <a:extLst>
                  <a:ext uri="{FF2B5EF4-FFF2-40B4-BE49-F238E27FC236}">
                    <a16:creationId xmlns:a16="http://schemas.microsoft.com/office/drawing/2014/main" id="{E8667FD6-115F-0045-985D-45CC27E0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28AA74E0-CEB8-B445-B846-AB8B7AA26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7F4D51E-B592-3F42-A70B-50BDE3030815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9CAD881-33D2-DB4B-8A28-67D0AE0AB535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250FC660-1301-184B-AA21-4107C5ED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2" name="Line 87">
                <a:extLst>
                  <a:ext uri="{FF2B5EF4-FFF2-40B4-BE49-F238E27FC236}">
                    <a16:creationId xmlns:a16="http://schemas.microsoft.com/office/drawing/2014/main" id="{E7EC5B23-7CEB-FE49-9CEA-321FAC9C9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3" name="Line 88">
                <a:extLst>
                  <a:ext uri="{FF2B5EF4-FFF2-40B4-BE49-F238E27FC236}">
                    <a16:creationId xmlns:a16="http://schemas.microsoft.com/office/drawing/2014/main" id="{59C9E7DA-9A71-D542-9153-3DA1CDE0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0" name="Line 89">
              <a:extLst>
                <a:ext uri="{FF2B5EF4-FFF2-40B4-BE49-F238E27FC236}">
                  <a16:creationId xmlns:a16="http://schemas.microsoft.com/office/drawing/2014/main" id="{DA7C6156-A71B-7E45-9BCB-A9D5711A8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4AE3A9E-05ED-2740-AFE8-90F3BB59675A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37FFC3C-6773-3949-80E1-BA3B712D186F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7" name="Line 86">
                <a:extLst>
                  <a:ext uri="{FF2B5EF4-FFF2-40B4-BE49-F238E27FC236}">
                    <a16:creationId xmlns:a16="http://schemas.microsoft.com/office/drawing/2014/main" id="{FEDD057E-3403-0C4F-97BB-5682D7664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Line 87">
                <a:extLst>
                  <a:ext uri="{FF2B5EF4-FFF2-40B4-BE49-F238E27FC236}">
                    <a16:creationId xmlns:a16="http://schemas.microsoft.com/office/drawing/2014/main" id="{315D566A-312F-8840-B894-843CFEA71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Line 88">
                <a:extLst>
                  <a:ext uri="{FF2B5EF4-FFF2-40B4-BE49-F238E27FC236}">
                    <a16:creationId xmlns:a16="http://schemas.microsoft.com/office/drawing/2014/main" id="{B298875D-A756-594F-8A95-B005DA8B4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6" name="Line 89">
              <a:extLst>
                <a:ext uri="{FF2B5EF4-FFF2-40B4-BE49-F238E27FC236}">
                  <a16:creationId xmlns:a16="http://schemas.microsoft.com/office/drawing/2014/main" id="{404E3B70-D237-3940-962D-F3D270DA4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0" name="Line 89">
            <a:extLst>
              <a:ext uri="{FF2B5EF4-FFF2-40B4-BE49-F238E27FC236}">
                <a16:creationId xmlns:a16="http://schemas.microsoft.com/office/drawing/2014/main" id="{BA6A886C-5EC6-AD42-B455-79FB72D49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Rectangle 6">
            <a:extLst>
              <a:ext uri="{FF2B5EF4-FFF2-40B4-BE49-F238E27FC236}">
                <a16:creationId xmlns:a16="http://schemas.microsoft.com/office/drawing/2014/main" id="{B2DFDE34-42EF-1543-B1FA-5D872464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10D6FADE-F5A8-164D-90E8-4C197052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76" name="Rectangle 3">
            <a:extLst>
              <a:ext uri="{FF2B5EF4-FFF2-40B4-BE49-F238E27FC236}">
                <a16:creationId xmlns:a16="http://schemas.microsoft.com/office/drawing/2014/main" id="{26B0664C-5FD3-3F49-A9A9-8D153CB8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41" y="3281527"/>
            <a:ext cx="2408924" cy="11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put(</a:t>
            </a:r>
            <a:r>
              <a:rPr lang="en-US" altLang="en-US" sz="1600" b="0" i="1" u="sng" dirty="0"/>
              <a:t>key </a:t>
            </a:r>
            <a:r>
              <a:rPr lang="en-US" altLang="en-US" sz="1600" b="0" u="sng" dirty="0"/>
              <a:t>, </a:t>
            </a:r>
            <a:r>
              <a:rPr lang="en-US" altLang="en-US" sz="1600" b="0" i="1" u="sng" dirty="0"/>
              <a:t>value</a:t>
            </a:r>
            <a:r>
              <a:rPr lang="en-US" altLang="en-US" sz="1600" b="0" u="sng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Compute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Add a node to the list</a:t>
            </a:r>
          </a:p>
        </p:txBody>
      </p:sp>
      <p:sp>
        <p:nvSpPr>
          <p:cNvPr id="178" name="TextBox 7">
            <a:extLst>
              <a:ext uri="{FF2B5EF4-FFF2-40B4-BE49-F238E27FC236}">
                <a16:creationId xmlns:a16="http://schemas.microsoft.com/office/drawing/2014/main" id="{B671445B-94FB-8B45-AA20-9EF1BF93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3C0EA4-E665-5D4D-8DE7-FBFD8707D6F3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57C1290E-96BE-4E4C-A97A-3C90B43B9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87">
              <a:extLst>
                <a:ext uri="{FF2B5EF4-FFF2-40B4-BE49-F238E27FC236}">
                  <a16:creationId xmlns:a16="http://schemas.microsoft.com/office/drawing/2014/main" id="{FF70E5D9-6D0A-3F4D-8E4E-F5C12628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Line 88">
              <a:extLst>
                <a:ext uri="{FF2B5EF4-FFF2-40B4-BE49-F238E27FC236}">
                  <a16:creationId xmlns:a16="http://schemas.microsoft.com/office/drawing/2014/main" id="{688FE4DE-4A28-B248-B55C-5E54CD6A7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865498F-5107-7949-BEE4-2C880709D3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E0CE27AA-48F0-664C-BC4C-8CB64D7D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383D3FBB-0B19-474F-9EBD-CCBA1C530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0DD41EDF-72E7-F041-8979-2942048B0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Line 84">
              <a:extLst>
                <a:ext uri="{FF2B5EF4-FFF2-40B4-BE49-F238E27FC236}">
                  <a16:creationId xmlns:a16="http://schemas.microsoft.com/office/drawing/2014/main" id="{79A3158E-3C8A-694C-BCF8-6CD5A8D6A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TextBox 7">
              <a:extLst>
                <a:ext uri="{FF2B5EF4-FFF2-40B4-BE49-F238E27FC236}">
                  <a16:creationId xmlns:a16="http://schemas.microsoft.com/office/drawing/2014/main" id="{0B8113FD-0142-5840-BB1E-57DBFC0C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122" name="Rectangle 3">
            <a:extLst>
              <a:ext uri="{FF2B5EF4-FFF2-40B4-BE49-F238E27FC236}">
                <a16:creationId xmlns:a16="http://schemas.microsoft.com/office/drawing/2014/main" id="{D26AC500-C137-3342-A46B-166D0C52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28" y="4424321"/>
            <a:ext cx="2164556" cy="11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altLang="en-US" sz="1600" b="0" i="1" u="sng" dirty="0"/>
              <a:t>key</a:t>
            </a:r>
            <a:r>
              <a:rPr lang="en-US" altLang="en-US" sz="1600" b="0" u="sng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Compute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Search the list</a:t>
            </a:r>
          </a:p>
        </p:txBody>
      </p:sp>
      <p:sp>
        <p:nvSpPr>
          <p:cNvPr id="123" name="Rounded Rectangular Callout 122">
            <a:extLst>
              <a:ext uri="{FF2B5EF4-FFF2-40B4-BE49-F238E27FC236}">
                <a16:creationId xmlns:a16="http://schemas.microsoft.com/office/drawing/2014/main" id="{04E0E14E-F7FD-D146-AC67-BABC09E3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302" y="3649551"/>
            <a:ext cx="1255416" cy="398278"/>
          </a:xfrm>
          <a:prstGeom prst="wedgeRoundRectCallout">
            <a:avLst>
              <a:gd name="adj1" fmla="val -81972"/>
              <a:gd name="adj2" fmla="val 24870"/>
              <a:gd name="adj3" fmla="val 16667"/>
            </a:avLst>
          </a:prstGeom>
          <a:solidFill>
            <a:srgbClr val="FFF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ctr" anchorCtr="0"/>
          <a:lstStyle/>
          <a:p>
            <a:pPr>
              <a:spcBef>
                <a:spcPts val="600"/>
              </a:spcBef>
            </a:pPr>
            <a:r>
              <a:rPr lang="en-US" alt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 fast</a:t>
            </a:r>
          </a:p>
        </p:txBody>
      </p:sp>
      <p:sp>
        <p:nvSpPr>
          <p:cNvPr id="124" name="Rounded Rectangular Callout 123">
            <a:extLst>
              <a:ext uri="{FF2B5EF4-FFF2-40B4-BE49-F238E27FC236}">
                <a16:creationId xmlns:a16="http://schemas.microsoft.com/office/drawing/2014/main" id="{40AAABAC-B2B0-C942-BE05-20DCA859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763" y="4824811"/>
            <a:ext cx="2164556" cy="398278"/>
          </a:xfrm>
          <a:prstGeom prst="wedgeRoundRectCallout">
            <a:avLst>
              <a:gd name="adj1" fmla="val -65680"/>
              <a:gd name="adj2" fmla="val 11675"/>
              <a:gd name="adj3" fmla="val 16667"/>
            </a:avLst>
          </a:prstGeom>
          <a:solidFill>
            <a:srgbClr val="FFF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ctr" anchorCtr="0"/>
          <a:lstStyle/>
          <a:p>
            <a:pPr>
              <a:spcBef>
                <a:spcPts val="600"/>
              </a:spcBef>
            </a:pPr>
            <a:r>
              <a:rPr lang="en-US" alt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 </a:t>
            </a:r>
            <a:r>
              <a:rPr lang="en-US" alt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(if the lists are short)</a:t>
            </a:r>
            <a:endParaRPr lang="en-US" altLang="en-US" sz="1600" b="0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C23C9B6F-3AB0-C146-A8AE-7A1B7793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19" y="5486400"/>
            <a:ext cx="6204769" cy="10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/>
              <a:t>Access time</a:t>
            </a:r>
            <a:endParaRPr lang="en-US" altLang="en-US" sz="1600" b="0" dirty="0"/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Depends on </a:t>
            </a:r>
            <a:r>
              <a:rPr lang="en-US" altLang="en-US" sz="1600" b="0" i="1" dirty="0"/>
              <a:t>N</a:t>
            </a:r>
            <a:r>
              <a:rPr lang="en-US" altLang="en-US" sz="1600" b="0" dirty="0"/>
              <a:t>, the </a:t>
            </a:r>
            <a:r>
              <a:rPr lang="en-US" altLang="en-US" sz="1600" b="0" i="1" dirty="0"/>
              <a:t>load factor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The larger is </a:t>
            </a:r>
            <a:r>
              <a:rPr lang="en-US" altLang="en-US" sz="1600" b="0" i="1" dirty="0"/>
              <a:t>N</a:t>
            </a:r>
            <a:r>
              <a:rPr lang="en-US" altLang="en-US" sz="1600" b="0" dirty="0"/>
              <a:t>, the shorter is the average list length </a:t>
            </a: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7244EB99-3AF0-044F-87B4-270A89F0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3"/>
            <a:ext cx="2408924" cy="15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7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22" grpId="0"/>
      <p:bldP spid="123" grpId="0" animBg="1"/>
      <p:bldP spid="124" grpId="0" animBg="1"/>
      <p:bldP spid="1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</a:t>
            </a:r>
            <a:r>
              <a:rPr lang="en-US" sz="2000" dirty="0"/>
              <a:t> </a:t>
            </a:r>
            <a:r>
              <a:rPr lang="en-US" sz="1800" dirty="0"/>
              <a:t>(implementations also called </a:t>
            </a:r>
            <a:r>
              <a:rPr lang="en-US" sz="1800" i="1" dirty="0"/>
              <a:t>map</a:t>
            </a:r>
            <a:r>
              <a:rPr lang="en-US" sz="1800" dirty="0"/>
              <a:t>, </a:t>
            </a:r>
            <a:r>
              <a:rPr lang="en-US" sz="1800" i="1" dirty="0"/>
              <a:t>hash map</a:t>
            </a:r>
            <a:r>
              <a:rPr lang="en-US" sz="1800" dirty="0"/>
              <a:t>, </a:t>
            </a:r>
            <a:r>
              <a:rPr lang="en-US" sz="1800" i="1" dirty="0"/>
              <a:t>hash table</a:t>
            </a:r>
            <a:r>
              <a:rPr lang="en-US" sz="1800" dirty="0"/>
              <a:t>)</a:t>
            </a:r>
            <a:r>
              <a:rPr lang="en-US" dirty="0"/>
              <a:t> </a:t>
            </a:r>
            <a:endParaRPr lang="en-US" dirty="0"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E0C863-ADD1-D14A-B6C4-442CBE74664E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74" name="Text Box 42">
              <a:extLst>
                <a:ext uri="{FF2B5EF4-FFF2-40B4-BE49-F238E27FC236}">
                  <a16:creationId xmlns:a16="http://schemas.microsoft.com/office/drawing/2014/main" id="{33161FE5-C743-F74F-B72B-3443E8070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F41E160A-A3AE-A342-905F-B91FE5C7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1" name="Line 89"/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2" name="Text Box 42"/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50187" name="Text Box 42"/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88" name="Text Box 42"/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50189" name="Text Box 42"/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0" name="Text Box 42"/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50191" name="Text Box 42"/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2" name="Text Box 42"/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50193" name="Text Box 42"/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4" name="Text Box 42"/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50195" name="Text Box 42"/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6" name="Text Box 42"/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2258B225-53E7-784C-91C8-B62D92BE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89B44F5D-D6AB-954B-8E52-DC30F022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BDC71F-6175-A74E-9F2B-0CD3BF20D636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821DE085-9922-7E41-844E-5EB0B6972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D5D76AB6-84F9-C54A-BB69-14EA03C2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93479485-A4E7-CD48-88B7-47A1DBB63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 Box 42">
              <a:extLst>
                <a:ext uri="{FF2B5EF4-FFF2-40B4-BE49-F238E27FC236}">
                  <a16:creationId xmlns:a16="http://schemas.microsoft.com/office/drawing/2014/main" id="{DA54902F-B2E1-FE4D-864B-5C414657F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E49081-67FB-9F42-B328-934C22E62CF4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5139E575-122C-074E-B340-2630D2A0D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B0104838-E0FB-5846-A4A8-B5B70E8C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02377355-F88A-6743-8602-FF07A7A49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7F7D682E-DDEF-754D-B699-C9D52C898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1270D-2A51-5E40-BC0C-593D5FA6BE3A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61DE3FF7-4EAF-484E-8065-7A820A2FF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91310BAC-4568-4545-BBC7-5D76FE61B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DDD304F2-530C-9241-8B9A-6DE85C469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73C50E-C587-1748-B753-0A4E5FC1D477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96" name="Text Box 42">
              <a:extLst>
                <a:ext uri="{FF2B5EF4-FFF2-40B4-BE49-F238E27FC236}">
                  <a16:creationId xmlns:a16="http://schemas.microsoft.com/office/drawing/2014/main" id="{0F21762B-C181-4D45-8D82-1911FA5CC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98" name="Text Box 42">
              <a:extLst>
                <a:ext uri="{FF2B5EF4-FFF2-40B4-BE49-F238E27FC236}">
                  <a16:creationId xmlns:a16="http://schemas.microsoft.com/office/drawing/2014/main" id="{0D14EB86-4F58-594E-8D2A-E2540E21F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127D42B1-AACB-5A49-A98D-4B79CFAE6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 Box 42">
              <a:extLst>
                <a:ext uri="{FF2B5EF4-FFF2-40B4-BE49-F238E27FC236}">
                  <a16:creationId xmlns:a16="http://schemas.microsoft.com/office/drawing/2014/main" id="{833E6038-B6E4-CB41-A2C0-5D02D4D85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F1944E-6005-E346-A158-DBCEE0BEE4DD}"/>
              </a:ext>
            </a:extLst>
          </p:cNvPr>
          <p:cNvGrpSpPr/>
          <p:nvPr/>
        </p:nvGrpSpPr>
        <p:grpSpPr>
          <a:xfrm>
            <a:off x="6187268" y="1523250"/>
            <a:ext cx="1166811" cy="261610"/>
            <a:chOff x="4987132" y="2909481"/>
            <a:chExt cx="1166811" cy="261610"/>
          </a:xfrm>
        </p:grpSpPr>
        <p:sp>
          <p:nvSpPr>
            <p:cNvPr id="109" name="Text Box 42">
              <a:extLst>
                <a:ext uri="{FF2B5EF4-FFF2-40B4-BE49-F238E27FC236}">
                  <a16:creationId xmlns:a16="http://schemas.microsoft.com/office/drawing/2014/main" id="{0EC33CDE-DB8B-FB4E-9DF6-28B6BA22E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10" name="Text Box 42">
              <a:extLst>
                <a:ext uri="{FF2B5EF4-FFF2-40B4-BE49-F238E27FC236}">
                  <a16:creationId xmlns:a16="http://schemas.microsoft.com/office/drawing/2014/main" id="{0415AEB1-EAD9-1D4C-9CB1-6334ED20E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2283E2BC-112E-D442-B98D-760DAEFED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 Box 42">
              <a:extLst>
                <a:ext uri="{FF2B5EF4-FFF2-40B4-BE49-F238E27FC236}">
                  <a16:creationId xmlns:a16="http://schemas.microsoft.com/office/drawing/2014/main" id="{55398A1E-10B6-4245-B336-50D99A68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580FFF6-9173-AB49-B126-9AC17D742BF1}"/>
              </a:ext>
            </a:extLst>
          </p:cNvPr>
          <p:cNvGrpSpPr/>
          <p:nvPr/>
        </p:nvGrpSpPr>
        <p:grpSpPr>
          <a:xfrm>
            <a:off x="7365803" y="1607803"/>
            <a:ext cx="76200" cy="122237"/>
            <a:chOff x="7659003" y="3935745"/>
            <a:chExt cx="76200" cy="122237"/>
          </a:xfrm>
        </p:grpSpPr>
        <p:sp>
          <p:nvSpPr>
            <p:cNvPr id="114" name="Line 86">
              <a:extLst>
                <a:ext uri="{FF2B5EF4-FFF2-40B4-BE49-F238E27FC236}">
                  <a16:creationId xmlns:a16="http://schemas.microsoft.com/office/drawing/2014/main" id="{4EE35EDE-6B0A-624A-B05F-78C87503E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97848430-3EF8-4D42-BB1A-4247510D3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4FA82C76-3C7A-F84E-AF1D-85B2C104A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6CCE8DE-FFCF-F048-9AE9-A2685CCC1D6A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129" name="Text Box 42">
              <a:extLst>
                <a:ext uri="{FF2B5EF4-FFF2-40B4-BE49-F238E27FC236}">
                  <a16:creationId xmlns:a16="http://schemas.microsoft.com/office/drawing/2014/main" id="{084AA6BE-42B9-054B-A411-F8D30A074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130" name="Text Box 42">
              <a:extLst>
                <a:ext uri="{FF2B5EF4-FFF2-40B4-BE49-F238E27FC236}">
                  <a16:creationId xmlns:a16="http://schemas.microsoft.com/office/drawing/2014/main" id="{15EA657D-FEB2-1745-AA82-7BBBF81DF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Line 89">
              <a:extLst>
                <a:ext uri="{FF2B5EF4-FFF2-40B4-BE49-F238E27FC236}">
                  <a16:creationId xmlns:a16="http://schemas.microsoft.com/office/drawing/2014/main" id="{88A4A15B-7C94-6743-8B92-FC7D666F9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 Box 42">
              <a:extLst>
                <a:ext uri="{FF2B5EF4-FFF2-40B4-BE49-F238E27FC236}">
                  <a16:creationId xmlns:a16="http://schemas.microsoft.com/office/drawing/2014/main" id="{2B444973-3AD9-3A47-84A2-52B618F4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144" name="Line 89">
            <a:extLst>
              <a:ext uri="{FF2B5EF4-FFF2-40B4-BE49-F238E27FC236}">
                <a16:creationId xmlns:a16="http://schemas.microsoft.com/office/drawing/2014/main" id="{7970BB94-2C0C-4245-A5E4-15D8B7A6A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Line 89">
            <a:extLst>
              <a:ext uri="{FF2B5EF4-FFF2-40B4-BE49-F238E27FC236}">
                <a16:creationId xmlns:a16="http://schemas.microsoft.com/office/drawing/2014/main" id="{D374A078-40AD-0849-A57B-ED57A7006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9E269F-EF3E-714C-8E15-8A97DD3542C2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2F30B17-DC0D-7E4F-89AB-268E82C54216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41" name="Line 86">
                <a:extLst>
                  <a:ext uri="{FF2B5EF4-FFF2-40B4-BE49-F238E27FC236}">
                    <a16:creationId xmlns:a16="http://schemas.microsoft.com/office/drawing/2014/main" id="{87533019-3B39-FE4E-83F7-9733B1F8B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Line 87">
                <a:extLst>
                  <a:ext uri="{FF2B5EF4-FFF2-40B4-BE49-F238E27FC236}">
                    <a16:creationId xmlns:a16="http://schemas.microsoft.com/office/drawing/2014/main" id="{850C75FC-E3C8-F447-AE35-BC50C5D5B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Line 88">
                <a:extLst>
                  <a:ext uri="{FF2B5EF4-FFF2-40B4-BE49-F238E27FC236}">
                    <a16:creationId xmlns:a16="http://schemas.microsoft.com/office/drawing/2014/main" id="{E8667FD6-115F-0045-985D-45CC27E0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28AA74E0-CEB8-B445-B846-AB8B7AA26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7F4D51E-B592-3F42-A70B-50BDE3030815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9CAD881-33D2-DB4B-8A28-67D0AE0AB535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250FC660-1301-184B-AA21-4107C5ED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2" name="Line 87">
                <a:extLst>
                  <a:ext uri="{FF2B5EF4-FFF2-40B4-BE49-F238E27FC236}">
                    <a16:creationId xmlns:a16="http://schemas.microsoft.com/office/drawing/2014/main" id="{E7EC5B23-7CEB-FE49-9CEA-321FAC9C9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3" name="Line 88">
                <a:extLst>
                  <a:ext uri="{FF2B5EF4-FFF2-40B4-BE49-F238E27FC236}">
                    <a16:creationId xmlns:a16="http://schemas.microsoft.com/office/drawing/2014/main" id="{59C9E7DA-9A71-D542-9153-3DA1CDE0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0" name="Line 89">
              <a:extLst>
                <a:ext uri="{FF2B5EF4-FFF2-40B4-BE49-F238E27FC236}">
                  <a16:creationId xmlns:a16="http://schemas.microsoft.com/office/drawing/2014/main" id="{DA7C6156-A71B-7E45-9BCB-A9D5711A8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4AE3A9E-05ED-2740-AFE8-90F3BB59675A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37FFC3C-6773-3949-80E1-BA3B712D186F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7" name="Line 86">
                <a:extLst>
                  <a:ext uri="{FF2B5EF4-FFF2-40B4-BE49-F238E27FC236}">
                    <a16:creationId xmlns:a16="http://schemas.microsoft.com/office/drawing/2014/main" id="{FEDD057E-3403-0C4F-97BB-5682D7664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Line 87">
                <a:extLst>
                  <a:ext uri="{FF2B5EF4-FFF2-40B4-BE49-F238E27FC236}">
                    <a16:creationId xmlns:a16="http://schemas.microsoft.com/office/drawing/2014/main" id="{315D566A-312F-8840-B894-843CFEA71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Line 88">
                <a:extLst>
                  <a:ext uri="{FF2B5EF4-FFF2-40B4-BE49-F238E27FC236}">
                    <a16:creationId xmlns:a16="http://schemas.microsoft.com/office/drawing/2014/main" id="{B298875D-A756-594F-8A95-B005DA8B4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6" name="Line 89">
              <a:extLst>
                <a:ext uri="{FF2B5EF4-FFF2-40B4-BE49-F238E27FC236}">
                  <a16:creationId xmlns:a16="http://schemas.microsoft.com/office/drawing/2014/main" id="{404E3B70-D237-3940-962D-F3D270DA4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0" name="Line 89">
            <a:extLst>
              <a:ext uri="{FF2B5EF4-FFF2-40B4-BE49-F238E27FC236}">
                <a16:creationId xmlns:a16="http://schemas.microsoft.com/office/drawing/2014/main" id="{BA6A886C-5EC6-AD42-B455-79FB72D49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Rectangle 6">
            <a:extLst>
              <a:ext uri="{FF2B5EF4-FFF2-40B4-BE49-F238E27FC236}">
                <a16:creationId xmlns:a16="http://schemas.microsoft.com/office/drawing/2014/main" id="{B2DFDE34-42EF-1543-B1FA-5D872464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10D6FADE-F5A8-164D-90E8-4C197052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78" name="TextBox 7">
            <a:extLst>
              <a:ext uri="{FF2B5EF4-FFF2-40B4-BE49-F238E27FC236}">
                <a16:creationId xmlns:a16="http://schemas.microsoft.com/office/drawing/2014/main" id="{B671445B-94FB-8B45-AA20-9EF1BF93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(load factor)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3C0EA4-E665-5D4D-8DE7-FBFD8707D6F3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57C1290E-96BE-4E4C-A97A-3C90B43B9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87">
              <a:extLst>
                <a:ext uri="{FF2B5EF4-FFF2-40B4-BE49-F238E27FC236}">
                  <a16:creationId xmlns:a16="http://schemas.microsoft.com/office/drawing/2014/main" id="{FF70E5D9-6D0A-3F4D-8E4E-F5C12628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Line 88">
              <a:extLst>
                <a:ext uri="{FF2B5EF4-FFF2-40B4-BE49-F238E27FC236}">
                  <a16:creationId xmlns:a16="http://schemas.microsoft.com/office/drawing/2014/main" id="{688FE4DE-4A28-B248-B55C-5E54CD6A7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3" name="Rounded Rectangular Callout 102">
            <a:extLst>
              <a:ext uri="{FF2B5EF4-FFF2-40B4-BE49-F238E27FC236}">
                <a16:creationId xmlns:a16="http://schemas.microsoft.com/office/drawing/2014/main" id="{2374B161-4B5A-C048-9F58-39C43D61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97" y="3924695"/>
            <a:ext cx="6740091" cy="530717"/>
          </a:xfrm>
          <a:prstGeom prst="wedgeRoundRectCallout">
            <a:avLst>
              <a:gd name="adj1" fmla="val -46810"/>
              <a:gd name="adj2" fmla="val 902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ctr" anchorCtr="0"/>
          <a:lstStyle/>
          <a:p>
            <a:pPr>
              <a:spcBef>
                <a:spcPts val="600"/>
              </a:spcBef>
            </a:pPr>
            <a:r>
              <a:rPr lang="en-US" altLang="en-US" sz="1800" b="0" u="sng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Map:</a:t>
            </a:r>
            <a:r>
              <a:rPr lang="en-US" altLang="en-US" sz="1800" b="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highly efficient, widely used, data structure.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865498F-5107-7949-BEE4-2C880709D3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E0CE27AA-48F0-664C-BC4C-8CB64D7D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383D3FBB-0B19-474F-9EBD-CCBA1C530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0DD41EDF-72E7-F041-8979-2942048B0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Line 84">
              <a:extLst>
                <a:ext uri="{FF2B5EF4-FFF2-40B4-BE49-F238E27FC236}">
                  <a16:creationId xmlns:a16="http://schemas.microsoft.com/office/drawing/2014/main" id="{79A3158E-3C8A-694C-BCF8-6CD5A8D6A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TextBox 7">
              <a:extLst>
                <a:ext uri="{FF2B5EF4-FFF2-40B4-BE49-F238E27FC236}">
                  <a16:creationId xmlns:a16="http://schemas.microsoft.com/office/drawing/2014/main" id="{0B8113FD-0142-5840-BB1E-57DBFC0C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102" name="Rectangle 3">
            <a:extLst>
              <a:ext uri="{FF2B5EF4-FFF2-40B4-BE49-F238E27FC236}">
                <a16:creationId xmlns:a16="http://schemas.microsoft.com/office/drawing/2014/main" id="{AE19E3C7-F853-7048-96E2-C6C0FA58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9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sp>
        <p:nvSpPr>
          <p:cNvPr id="88" name="Rectangle 6">
            <a:extLst>
              <a:ext uri="{FF2B5EF4-FFF2-40B4-BE49-F238E27FC236}">
                <a16:creationId xmlns:a16="http://schemas.microsoft.com/office/drawing/2014/main" id="{ED8671CE-8C0A-BA46-8CED-71CB00E4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383" y="85589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C51BC02E-F432-3449-A634-20FAA385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53" y="1143000"/>
            <a:ext cx="3674744" cy="33276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 represent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list of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81F935C-EE93-1B4B-92D6-AF99034C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25" y="8382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11D05BE6-D79D-C949-92D2-5FA7BA75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92" y="1125230"/>
            <a:ext cx="2551007" cy="333239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regular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represent a list of int values.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integers: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int values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list.addFirst(3);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list.addFirst(5);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System.out.println(list);</a:t>
            </a:r>
          </a:p>
          <a:p>
            <a:pPr>
              <a:spcBef>
                <a:spcPts val="12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(5, 3, 7)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A7DA1E-6925-5041-BC95-AF2B283541E3}"/>
              </a:ext>
            </a:extLst>
          </p:cNvPr>
          <p:cNvGrpSpPr/>
          <p:nvPr/>
        </p:nvGrpSpPr>
        <p:grpSpPr>
          <a:xfrm>
            <a:off x="351132" y="4897645"/>
            <a:ext cx="3433585" cy="619124"/>
            <a:chOff x="304800" y="4800600"/>
            <a:chExt cx="3433585" cy="6191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0277AF4-46FA-6A45-A290-EECE28243939}"/>
                </a:ext>
              </a:extLst>
            </p:cNvPr>
            <p:cNvGrpSpPr/>
            <p:nvPr/>
          </p:nvGrpSpPr>
          <p:grpSpPr>
            <a:xfrm>
              <a:off x="777470" y="5101773"/>
              <a:ext cx="953995" cy="314325"/>
              <a:chOff x="2133600" y="2743200"/>
              <a:chExt cx="953995" cy="314325"/>
            </a:xfrm>
          </p:grpSpPr>
          <p:sp>
            <p:nvSpPr>
              <p:cNvPr id="44" name="Text Box 115">
                <a:extLst>
                  <a:ext uri="{FF2B5EF4-FFF2-40B4-BE49-F238E27FC236}">
                    <a16:creationId xmlns:a16="http://schemas.microsoft.com/office/drawing/2014/main" id="{1717FA21-A0E8-664A-BFD4-89E011D9B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49" name="Text Box 116">
                <a:extLst>
                  <a:ext uri="{FF2B5EF4-FFF2-40B4-BE49-F238E27FC236}">
                    <a16:creationId xmlns:a16="http://schemas.microsoft.com/office/drawing/2014/main" id="{BB23C005-B6CF-7B4C-A3FE-F698AA068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0" name="Line 117">
                <a:extLst>
                  <a:ext uri="{FF2B5EF4-FFF2-40B4-BE49-F238E27FC236}">
                    <a16:creationId xmlns:a16="http://schemas.microsoft.com/office/drawing/2014/main" id="{65841B68-47D1-374B-8C17-9732F590C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6"/>
                <a:ext cx="3707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FE62AA1-82AC-4345-A12D-FB2A38EAA164}"/>
                </a:ext>
              </a:extLst>
            </p:cNvPr>
            <p:cNvGrpSpPr/>
            <p:nvPr/>
          </p:nvGrpSpPr>
          <p:grpSpPr>
            <a:xfrm>
              <a:off x="1738452" y="5105399"/>
              <a:ext cx="933796" cy="314325"/>
              <a:chOff x="2133600" y="2743200"/>
              <a:chExt cx="933796" cy="314325"/>
            </a:xfrm>
          </p:grpSpPr>
          <p:sp>
            <p:nvSpPr>
              <p:cNvPr id="54" name="Text Box 115">
                <a:extLst>
                  <a:ext uri="{FF2B5EF4-FFF2-40B4-BE49-F238E27FC236}">
                    <a16:creationId xmlns:a16="http://schemas.microsoft.com/office/drawing/2014/main" id="{116279F6-548F-8B46-BD12-9267FC4BD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3</a:t>
                </a:r>
              </a:p>
            </p:txBody>
          </p:sp>
          <p:sp>
            <p:nvSpPr>
              <p:cNvPr id="59" name="Text Box 116">
                <a:extLst>
                  <a:ext uri="{FF2B5EF4-FFF2-40B4-BE49-F238E27FC236}">
                    <a16:creationId xmlns:a16="http://schemas.microsoft.com/office/drawing/2014/main" id="{21244502-4D4A-4E42-A31E-A2A41A1B5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0" name="Line 117">
                <a:extLst>
                  <a:ext uri="{FF2B5EF4-FFF2-40B4-BE49-F238E27FC236}">
                    <a16:creationId xmlns:a16="http://schemas.microsoft.com/office/drawing/2014/main" id="{13F612F4-70D5-DC4A-A58B-1C7A80445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87210"/>
                <a:ext cx="350574" cy="36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D405B1-E0CA-BE49-992B-5587926A9265}"/>
                </a:ext>
              </a:extLst>
            </p:cNvPr>
            <p:cNvGrpSpPr/>
            <p:nvPr/>
          </p:nvGrpSpPr>
          <p:grpSpPr>
            <a:xfrm>
              <a:off x="2676018" y="5101773"/>
              <a:ext cx="964222" cy="314325"/>
              <a:chOff x="2133600" y="2743200"/>
              <a:chExt cx="964222" cy="314325"/>
            </a:xfrm>
          </p:grpSpPr>
          <p:sp>
            <p:nvSpPr>
              <p:cNvPr id="64" name="Text Box 115">
                <a:extLst>
                  <a:ext uri="{FF2B5EF4-FFF2-40B4-BE49-F238E27FC236}">
                    <a16:creationId xmlns:a16="http://schemas.microsoft.com/office/drawing/2014/main" id="{380AB7FD-DDEB-2645-A599-7D09DDFB9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65" name="Text Box 116">
                <a:extLst>
                  <a:ext uri="{FF2B5EF4-FFF2-40B4-BE49-F238E27FC236}">
                    <a16:creationId xmlns:a16="http://schemas.microsoft.com/office/drawing/2014/main" id="{08FB8998-FCCA-1340-BEBA-62593B3DF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6" name="Line 117">
                <a:extLst>
                  <a:ext uri="{FF2B5EF4-FFF2-40B4-BE49-F238E27FC236}">
                    <a16:creationId xmlns:a16="http://schemas.microsoft.com/office/drawing/2014/main" id="{137AF9BF-0167-6F48-B62C-DE52E258E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34A4B7-20E9-2847-A93B-CF4B4E80DA50}"/>
                </a:ext>
              </a:extLst>
            </p:cNvPr>
            <p:cNvGrpSpPr/>
            <p:nvPr/>
          </p:nvGrpSpPr>
          <p:grpSpPr>
            <a:xfrm>
              <a:off x="304800" y="4800600"/>
              <a:ext cx="723263" cy="461962"/>
              <a:chOff x="138708" y="4724400"/>
              <a:chExt cx="723263" cy="4619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6C50F0-B6DB-A240-83FB-8CDD27B63CA9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635D196-BEB0-744B-8667-8F844D95869D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A004B9-4128-3649-9991-6CF1CC0E994F}"/>
                </a:ext>
              </a:extLst>
            </p:cNvPr>
            <p:cNvGrpSpPr/>
            <p:nvPr/>
          </p:nvGrpSpPr>
          <p:grpSpPr>
            <a:xfrm>
              <a:off x="3662185" y="5185050"/>
              <a:ext cx="76200" cy="122237"/>
              <a:chOff x="7659003" y="3935745"/>
              <a:chExt cx="76200" cy="122237"/>
            </a:xfrm>
          </p:grpSpPr>
          <p:sp>
            <p:nvSpPr>
              <p:cNvPr id="114" name="Line 86">
                <a:extLst>
                  <a:ext uri="{FF2B5EF4-FFF2-40B4-BE49-F238E27FC236}">
                    <a16:creationId xmlns:a16="http://schemas.microsoft.com/office/drawing/2014/main" id="{5DCCB411-C503-664A-85C0-BD23E9B0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Line 87">
                <a:extLst>
                  <a:ext uri="{FF2B5EF4-FFF2-40B4-BE49-F238E27FC236}">
                    <a16:creationId xmlns:a16="http://schemas.microsoft.com/office/drawing/2014/main" id="{2165BFCA-204E-E743-857F-7CC591224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Line 88">
                <a:extLst>
                  <a:ext uri="{FF2B5EF4-FFF2-40B4-BE49-F238E27FC236}">
                    <a16:creationId xmlns:a16="http://schemas.microsoft.com/office/drawing/2014/main" id="{FCB66B28-C72D-EB45-A779-277AEFA7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57" name="Rectangle 6">
            <a:extLst>
              <a:ext uri="{FF2B5EF4-FFF2-40B4-BE49-F238E27FC236}">
                <a16:creationId xmlns:a16="http://schemas.microsoft.com/office/drawing/2014/main" id="{B2E39037-DF4E-6741-B88F-171D6FB5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2" y="57071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A list of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values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E7EA88-EC8C-B04D-9B6C-E44349294094}"/>
              </a:ext>
            </a:extLst>
          </p:cNvPr>
          <p:cNvGrpSpPr/>
          <p:nvPr/>
        </p:nvGrpSpPr>
        <p:grpSpPr>
          <a:xfrm>
            <a:off x="4373945" y="4878212"/>
            <a:ext cx="3227910" cy="1657775"/>
            <a:chOff x="4389928" y="4738673"/>
            <a:chExt cx="3227910" cy="1657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7F6D16-CDF7-574E-9050-A5CED4D3C2FA}"/>
                </a:ext>
              </a:extLst>
            </p:cNvPr>
            <p:cNvGrpSpPr/>
            <p:nvPr/>
          </p:nvGrpSpPr>
          <p:grpSpPr>
            <a:xfrm>
              <a:off x="4389928" y="4738673"/>
              <a:ext cx="3227910" cy="1165149"/>
              <a:chOff x="4562411" y="4904393"/>
              <a:chExt cx="3227910" cy="116514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0A2BFC2-35D0-2549-B0CD-1100B7C23D0A}"/>
                  </a:ext>
                </a:extLst>
              </p:cNvPr>
              <p:cNvGrpSpPr/>
              <p:nvPr/>
            </p:nvGrpSpPr>
            <p:grpSpPr>
              <a:xfrm>
                <a:off x="4946626" y="5205566"/>
                <a:ext cx="963743" cy="863976"/>
                <a:chOff x="2045145" y="2743200"/>
                <a:chExt cx="963743" cy="863976"/>
              </a:xfrm>
            </p:grpSpPr>
            <p:sp>
              <p:nvSpPr>
                <p:cNvPr id="108" name="Text Box 115">
                  <a:extLst>
                    <a:ext uri="{FF2B5EF4-FFF2-40B4-BE49-F238E27FC236}">
                      <a16:creationId xmlns:a16="http://schemas.microsoft.com/office/drawing/2014/main" id="{BAF400E1-A74F-0641-8162-1221E5FF35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9" name="Text Box 116">
                  <a:extLst>
                    <a:ext uri="{FF2B5EF4-FFF2-40B4-BE49-F238E27FC236}">
                      <a16:creationId xmlns:a16="http://schemas.microsoft.com/office/drawing/2014/main" id="{C19E34FC-C04F-464C-AAED-14C5A5B04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10" name="Line 117">
                  <a:extLst>
                    <a:ext uri="{FF2B5EF4-FFF2-40B4-BE49-F238E27FC236}">
                      <a16:creationId xmlns:a16="http://schemas.microsoft.com/office/drawing/2014/main" id="{EEFA55BB-755D-2542-A271-C7F24C59D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1" name="Line 117">
                  <a:extLst>
                    <a:ext uri="{FF2B5EF4-FFF2-40B4-BE49-F238E27FC236}">
                      <a16:creationId xmlns:a16="http://schemas.microsoft.com/office/drawing/2014/main" id="{916FADC4-DD56-B042-A28E-0FDBD2968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A2293F1-B63D-8043-A3CA-BC60B9431052}"/>
                    </a:ext>
                  </a:extLst>
                </p:cNvPr>
                <p:cNvSpPr/>
                <p:nvPr/>
              </p:nvSpPr>
              <p:spPr bwMode="auto">
                <a:xfrm>
                  <a:off x="2045145" y="329285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384E2B8-D18F-D44F-8F33-552F43CDFBCC}"/>
                  </a:ext>
                </a:extLst>
              </p:cNvPr>
              <p:cNvGrpSpPr/>
              <p:nvPr/>
            </p:nvGrpSpPr>
            <p:grpSpPr>
              <a:xfrm>
                <a:off x="5861836" y="5205565"/>
                <a:ext cx="962837" cy="853682"/>
                <a:chOff x="2078291" y="2743200"/>
                <a:chExt cx="962837" cy="853682"/>
              </a:xfrm>
            </p:grpSpPr>
            <p:sp>
              <p:nvSpPr>
                <p:cNvPr id="103" name="Text Box 115">
                  <a:extLst>
                    <a:ext uri="{FF2B5EF4-FFF2-40B4-BE49-F238E27FC236}">
                      <a16:creationId xmlns:a16="http://schemas.microsoft.com/office/drawing/2014/main" id="{06945EC4-CD2C-424E-B180-ED4EC50A0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4" name="Text Box 116">
                  <a:extLst>
                    <a:ext uri="{FF2B5EF4-FFF2-40B4-BE49-F238E27FC236}">
                      <a16:creationId xmlns:a16="http://schemas.microsoft.com/office/drawing/2014/main" id="{5274DF70-AA7E-BF48-93B2-2740F9057A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5" name="Line 117">
                  <a:extLst>
                    <a:ext uri="{FF2B5EF4-FFF2-40B4-BE49-F238E27FC236}">
                      <a16:creationId xmlns:a16="http://schemas.microsoft.com/office/drawing/2014/main" id="{01FDF71F-0415-A249-9C20-186BC25071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6" name="Line 117">
                  <a:extLst>
                    <a:ext uri="{FF2B5EF4-FFF2-40B4-BE49-F238E27FC236}">
                      <a16:creationId xmlns:a16="http://schemas.microsoft.com/office/drawing/2014/main" id="{81E0BC14-84D9-654A-AF38-A53DAB8DA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88F27AD-E577-AD4C-896A-E2687B56AE52}"/>
                    </a:ext>
                  </a:extLst>
                </p:cNvPr>
                <p:cNvSpPr/>
                <p:nvPr/>
              </p:nvSpPr>
              <p:spPr bwMode="auto">
                <a:xfrm>
                  <a:off x="2078291" y="3282559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456B2CF-83C2-A242-85C0-6427E650157B}"/>
                  </a:ext>
                </a:extLst>
              </p:cNvPr>
              <p:cNvGrpSpPr/>
              <p:nvPr/>
            </p:nvGrpSpPr>
            <p:grpSpPr>
              <a:xfrm>
                <a:off x="6778615" y="5205565"/>
                <a:ext cx="917506" cy="842960"/>
                <a:chOff x="2067521" y="2743200"/>
                <a:chExt cx="917506" cy="842960"/>
              </a:xfrm>
            </p:grpSpPr>
            <p:sp>
              <p:nvSpPr>
                <p:cNvPr id="98" name="Text Box 115">
                  <a:extLst>
                    <a:ext uri="{FF2B5EF4-FFF2-40B4-BE49-F238E27FC236}">
                      <a16:creationId xmlns:a16="http://schemas.microsoft.com/office/drawing/2014/main" id="{D1946CDA-9DEE-6544-B2A2-A6048663B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9" name="Text Box 116">
                  <a:extLst>
                    <a:ext uri="{FF2B5EF4-FFF2-40B4-BE49-F238E27FC236}">
                      <a16:creationId xmlns:a16="http://schemas.microsoft.com/office/drawing/2014/main" id="{72FE1E29-53ED-7F4F-8A9A-6F2518CA2E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0" name="Line 117">
                  <a:extLst>
                    <a:ext uri="{FF2B5EF4-FFF2-40B4-BE49-F238E27FC236}">
                      <a16:creationId xmlns:a16="http://schemas.microsoft.com/office/drawing/2014/main" id="{5A836FAE-05A2-A749-9506-3C9CBA7DF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1" name="Line 117">
                  <a:extLst>
                    <a:ext uri="{FF2B5EF4-FFF2-40B4-BE49-F238E27FC236}">
                      <a16:creationId xmlns:a16="http://schemas.microsoft.com/office/drawing/2014/main" id="{A013B04A-EBC5-4B4A-AC70-12E0432FD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5BF27B4-4A90-3145-B75A-D3C62EC336DF}"/>
                    </a:ext>
                  </a:extLst>
                </p:cNvPr>
                <p:cNvSpPr/>
                <p:nvPr/>
              </p:nvSpPr>
              <p:spPr bwMode="auto">
                <a:xfrm>
                  <a:off x="2067521" y="3271837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DA0FB9D-FE87-7B43-9380-E7AC7DE3C17C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2A8B540-46AA-4A42-9172-E84017491796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1528850F-A2A4-F84C-9595-4312BC211D82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F1CD961-0CEC-5E43-9372-BB2BFCF5ECE9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118" name="Line 86">
                  <a:extLst>
                    <a:ext uri="{FF2B5EF4-FFF2-40B4-BE49-F238E27FC236}">
                      <a16:creationId xmlns:a16="http://schemas.microsoft.com/office/drawing/2014/main" id="{25AEE47B-440C-C442-AAEE-8F167B96B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Line 87">
                  <a:extLst>
                    <a:ext uri="{FF2B5EF4-FFF2-40B4-BE49-F238E27FC236}">
                      <a16:creationId xmlns:a16="http://schemas.microsoft.com/office/drawing/2014/main" id="{8E7FF16C-DFF0-EA4D-B217-EE977296D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Line 88">
                  <a:extLst>
                    <a:ext uri="{FF2B5EF4-FFF2-40B4-BE49-F238E27FC236}">
                      <a16:creationId xmlns:a16="http://schemas.microsoft.com/office/drawing/2014/main" id="{9D969749-A372-B14C-A812-ECC7F5BBC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EE067164-186A-1B4A-93B4-4A507C77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44" y="6091648"/>
              <a:ext cx="280968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A list of </a:t>
              </a:r>
              <a:r>
                <a:rPr lang="en-US" sz="12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D83C4F-E264-174D-B133-522A3F4B09D7}"/>
              </a:ext>
            </a:extLst>
          </p:cNvPr>
          <p:cNvSpPr/>
          <p:nvPr/>
        </p:nvSpPr>
        <p:spPr bwMode="auto">
          <a:xfrm>
            <a:off x="1987934" y="4335104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247643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sp>
        <p:nvSpPr>
          <p:cNvPr id="88" name="Rectangle 6">
            <a:extLst>
              <a:ext uri="{FF2B5EF4-FFF2-40B4-BE49-F238E27FC236}">
                <a16:creationId xmlns:a16="http://schemas.microsoft.com/office/drawing/2014/main" id="{ED8671CE-8C0A-BA46-8CED-71CB00E4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383" y="85589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C51BC02E-F432-3449-A634-20FAA385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53" y="1143000"/>
            <a:ext cx="3674744" cy="33276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 represent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list of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List&lt;Fraction&gt; fList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List&lt;Fraction&gt;();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fractions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Fraction(1,2));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Fraction(3,4));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Fraction(2,3));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System.out.println(fList);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(2/3, 3/4, 1/2)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81F935C-EE93-1B4B-92D6-AF99034C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25" y="8382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11D05BE6-D79D-C949-92D2-5FA7BA75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92" y="1125230"/>
            <a:ext cx="2551007" cy="333239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regular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represent a list of int values.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integers: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int values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list.addFirst(3);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list.addFirst(5);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System.out.println(list);</a:t>
            </a:r>
          </a:p>
          <a:p>
            <a:pPr>
              <a:spcBef>
                <a:spcPts val="12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(5, 3, 7)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A7DA1E-6925-5041-BC95-AF2B283541E3}"/>
              </a:ext>
            </a:extLst>
          </p:cNvPr>
          <p:cNvGrpSpPr/>
          <p:nvPr/>
        </p:nvGrpSpPr>
        <p:grpSpPr>
          <a:xfrm>
            <a:off x="351132" y="4897645"/>
            <a:ext cx="3433585" cy="619124"/>
            <a:chOff x="304800" y="4800600"/>
            <a:chExt cx="3433585" cy="6191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0277AF4-46FA-6A45-A290-EECE28243939}"/>
                </a:ext>
              </a:extLst>
            </p:cNvPr>
            <p:cNvGrpSpPr/>
            <p:nvPr/>
          </p:nvGrpSpPr>
          <p:grpSpPr>
            <a:xfrm>
              <a:off x="777470" y="5101773"/>
              <a:ext cx="953995" cy="314325"/>
              <a:chOff x="2133600" y="2743200"/>
              <a:chExt cx="953995" cy="314325"/>
            </a:xfrm>
          </p:grpSpPr>
          <p:sp>
            <p:nvSpPr>
              <p:cNvPr id="44" name="Text Box 115">
                <a:extLst>
                  <a:ext uri="{FF2B5EF4-FFF2-40B4-BE49-F238E27FC236}">
                    <a16:creationId xmlns:a16="http://schemas.microsoft.com/office/drawing/2014/main" id="{1717FA21-A0E8-664A-BFD4-89E011D9B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49" name="Text Box 116">
                <a:extLst>
                  <a:ext uri="{FF2B5EF4-FFF2-40B4-BE49-F238E27FC236}">
                    <a16:creationId xmlns:a16="http://schemas.microsoft.com/office/drawing/2014/main" id="{BB23C005-B6CF-7B4C-A3FE-F698AA068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0" name="Line 117">
                <a:extLst>
                  <a:ext uri="{FF2B5EF4-FFF2-40B4-BE49-F238E27FC236}">
                    <a16:creationId xmlns:a16="http://schemas.microsoft.com/office/drawing/2014/main" id="{65841B68-47D1-374B-8C17-9732F590C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6"/>
                <a:ext cx="3707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FE62AA1-82AC-4345-A12D-FB2A38EAA164}"/>
                </a:ext>
              </a:extLst>
            </p:cNvPr>
            <p:cNvGrpSpPr/>
            <p:nvPr/>
          </p:nvGrpSpPr>
          <p:grpSpPr>
            <a:xfrm>
              <a:off x="1738452" y="5105399"/>
              <a:ext cx="933796" cy="314325"/>
              <a:chOff x="2133600" y="2743200"/>
              <a:chExt cx="933796" cy="314325"/>
            </a:xfrm>
          </p:grpSpPr>
          <p:sp>
            <p:nvSpPr>
              <p:cNvPr id="54" name="Text Box 115">
                <a:extLst>
                  <a:ext uri="{FF2B5EF4-FFF2-40B4-BE49-F238E27FC236}">
                    <a16:creationId xmlns:a16="http://schemas.microsoft.com/office/drawing/2014/main" id="{116279F6-548F-8B46-BD12-9267FC4BD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3</a:t>
                </a:r>
              </a:p>
            </p:txBody>
          </p:sp>
          <p:sp>
            <p:nvSpPr>
              <p:cNvPr id="59" name="Text Box 116">
                <a:extLst>
                  <a:ext uri="{FF2B5EF4-FFF2-40B4-BE49-F238E27FC236}">
                    <a16:creationId xmlns:a16="http://schemas.microsoft.com/office/drawing/2014/main" id="{21244502-4D4A-4E42-A31E-A2A41A1B5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0" name="Line 117">
                <a:extLst>
                  <a:ext uri="{FF2B5EF4-FFF2-40B4-BE49-F238E27FC236}">
                    <a16:creationId xmlns:a16="http://schemas.microsoft.com/office/drawing/2014/main" id="{13F612F4-70D5-DC4A-A58B-1C7A80445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87210"/>
                <a:ext cx="350574" cy="36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D405B1-E0CA-BE49-992B-5587926A9265}"/>
                </a:ext>
              </a:extLst>
            </p:cNvPr>
            <p:cNvGrpSpPr/>
            <p:nvPr/>
          </p:nvGrpSpPr>
          <p:grpSpPr>
            <a:xfrm>
              <a:off x="2676018" y="5101773"/>
              <a:ext cx="964222" cy="314325"/>
              <a:chOff x="2133600" y="2743200"/>
              <a:chExt cx="964222" cy="314325"/>
            </a:xfrm>
          </p:grpSpPr>
          <p:sp>
            <p:nvSpPr>
              <p:cNvPr id="64" name="Text Box 115">
                <a:extLst>
                  <a:ext uri="{FF2B5EF4-FFF2-40B4-BE49-F238E27FC236}">
                    <a16:creationId xmlns:a16="http://schemas.microsoft.com/office/drawing/2014/main" id="{380AB7FD-DDEB-2645-A599-7D09DDFB9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65" name="Text Box 116">
                <a:extLst>
                  <a:ext uri="{FF2B5EF4-FFF2-40B4-BE49-F238E27FC236}">
                    <a16:creationId xmlns:a16="http://schemas.microsoft.com/office/drawing/2014/main" id="{08FB8998-FCCA-1340-BEBA-62593B3DF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6" name="Line 117">
                <a:extLst>
                  <a:ext uri="{FF2B5EF4-FFF2-40B4-BE49-F238E27FC236}">
                    <a16:creationId xmlns:a16="http://schemas.microsoft.com/office/drawing/2014/main" id="{137AF9BF-0167-6F48-B62C-DE52E258E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34A4B7-20E9-2847-A93B-CF4B4E80DA50}"/>
                </a:ext>
              </a:extLst>
            </p:cNvPr>
            <p:cNvGrpSpPr/>
            <p:nvPr/>
          </p:nvGrpSpPr>
          <p:grpSpPr>
            <a:xfrm>
              <a:off x="304800" y="4800600"/>
              <a:ext cx="723263" cy="461962"/>
              <a:chOff x="138708" y="4724400"/>
              <a:chExt cx="723263" cy="4619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6C50F0-B6DB-A240-83FB-8CDD27B63CA9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635D196-BEB0-744B-8667-8F844D95869D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A004B9-4128-3649-9991-6CF1CC0E994F}"/>
                </a:ext>
              </a:extLst>
            </p:cNvPr>
            <p:cNvGrpSpPr/>
            <p:nvPr/>
          </p:nvGrpSpPr>
          <p:grpSpPr>
            <a:xfrm>
              <a:off x="3662185" y="5185050"/>
              <a:ext cx="76200" cy="122237"/>
              <a:chOff x="7659003" y="3935745"/>
              <a:chExt cx="76200" cy="122237"/>
            </a:xfrm>
          </p:grpSpPr>
          <p:sp>
            <p:nvSpPr>
              <p:cNvPr id="114" name="Line 86">
                <a:extLst>
                  <a:ext uri="{FF2B5EF4-FFF2-40B4-BE49-F238E27FC236}">
                    <a16:creationId xmlns:a16="http://schemas.microsoft.com/office/drawing/2014/main" id="{5DCCB411-C503-664A-85C0-BD23E9B0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Line 87">
                <a:extLst>
                  <a:ext uri="{FF2B5EF4-FFF2-40B4-BE49-F238E27FC236}">
                    <a16:creationId xmlns:a16="http://schemas.microsoft.com/office/drawing/2014/main" id="{2165BFCA-204E-E743-857F-7CC591224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Line 88">
                <a:extLst>
                  <a:ext uri="{FF2B5EF4-FFF2-40B4-BE49-F238E27FC236}">
                    <a16:creationId xmlns:a16="http://schemas.microsoft.com/office/drawing/2014/main" id="{FCB66B28-C72D-EB45-A779-277AEFA7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57" name="Rectangle 6">
            <a:extLst>
              <a:ext uri="{FF2B5EF4-FFF2-40B4-BE49-F238E27FC236}">
                <a16:creationId xmlns:a16="http://schemas.microsoft.com/office/drawing/2014/main" id="{B2E39037-DF4E-6741-B88F-171D6FB5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2" y="57071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A list of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values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E7EA88-EC8C-B04D-9B6C-E44349294094}"/>
              </a:ext>
            </a:extLst>
          </p:cNvPr>
          <p:cNvGrpSpPr/>
          <p:nvPr/>
        </p:nvGrpSpPr>
        <p:grpSpPr>
          <a:xfrm>
            <a:off x="4373945" y="4878212"/>
            <a:ext cx="3227910" cy="1657775"/>
            <a:chOff x="4389928" y="4738673"/>
            <a:chExt cx="3227910" cy="1657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7F6D16-CDF7-574E-9050-A5CED4D3C2FA}"/>
                </a:ext>
              </a:extLst>
            </p:cNvPr>
            <p:cNvGrpSpPr/>
            <p:nvPr/>
          </p:nvGrpSpPr>
          <p:grpSpPr>
            <a:xfrm>
              <a:off x="4389928" y="4738673"/>
              <a:ext cx="3227910" cy="1165149"/>
              <a:chOff x="4562411" y="4904393"/>
              <a:chExt cx="3227910" cy="116514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0A2BFC2-35D0-2549-B0CD-1100B7C23D0A}"/>
                  </a:ext>
                </a:extLst>
              </p:cNvPr>
              <p:cNvGrpSpPr/>
              <p:nvPr/>
            </p:nvGrpSpPr>
            <p:grpSpPr>
              <a:xfrm>
                <a:off x="4946626" y="5205566"/>
                <a:ext cx="963743" cy="863976"/>
                <a:chOff x="2045145" y="2743200"/>
                <a:chExt cx="963743" cy="863976"/>
              </a:xfrm>
            </p:grpSpPr>
            <p:sp>
              <p:nvSpPr>
                <p:cNvPr id="108" name="Text Box 115">
                  <a:extLst>
                    <a:ext uri="{FF2B5EF4-FFF2-40B4-BE49-F238E27FC236}">
                      <a16:creationId xmlns:a16="http://schemas.microsoft.com/office/drawing/2014/main" id="{BAF400E1-A74F-0641-8162-1221E5FF35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9" name="Text Box 116">
                  <a:extLst>
                    <a:ext uri="{FF2B5EF4-FFF2-40B4-BE49-F238E27FC236}">
                      <a16:creationId xmlns:a16="http://schemas.microsoft.com/office/drawing/2014/main" id="{C19E34FC-C04F-464C-AAED-14C5A5B04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10" name="Line 117">
                  <a:extLst>
                    <a:ext uri="{FF2B5EF4-FFF2-40B4-BE49-F238E27FC236}">
                      <a16:creationId xmlns:a16="http://schemas.microsoft.com/office/drawing/2014/main" id="{EEFA55BB-755D-2542-A271-C7F24C59D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1" name="Line 117">
                  <a:extLst>
                    <a:ext uri="{FF2B5EF4-FFF2-40B4-BE49-F238E27FC236}">
                      <a16:creationId xmlns:a16="http://schemas.microsoft.com/office/drawing/2014/main" id="{916FADC4-DD56-B042-A28E-0FDBD2968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A2293F1-B63D-8043-A3CA-BC60B9431052}"/>
                    </a:ext>
                  </a:extLst>
                </p:cNvPr>
                <p:cNvSpPr/>
                <p:nvPr/>
              </p:nvSpPr>
              <p:spPr bwMode="auto">
                <a:xfrm>
                  <a:off x="2045145" y="329285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384E2B8-D18F-D44F-8F33-552F43CDFBCC}"/>
                  </a:ext>
                </a:extLst>
              </p:cNvPr>
              <p:cNvGrpSpPr/>
              <p:nvPr/>
            </p:nvGrpSpPr>
            <p:grpSpPr>
              <a:xfrm>
                <a:off x="5861836" y="5205565"/>
                <a:ext cx="962837" cy="853682"/>
                <a:chOff x="2078291" y="2743200"/>
                <a:chExt cx="962837" cy="853682"/>
              </a:xfrm>
            </p:grpSpPr>
            <p:sp>
              <p:nvSpPr>
                <p:cNvPr id="103" name="Text Box 115">
                  <a:extLst>
                    <a:ext uri="{FF2B5EF4-FFF2-40B4-BE49-F238E27FC236}">
                      <a16:creationId xmlns:a16="http://schemas.microsoft.com/office/drawing/2014/main" id="{06945EC4-CD2C-424E-B180-ED4EC50A0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4" name="Text Box 116">
                  <a:extLst>
                    <a:ext uri="{FF2B5EF4-FFF2-40B4-BE49-F238E27FC236}">
                      <a16:creationId xmlns:a16="http://schemas.microsoft.com/office/drawing/2014/main" id="{5274DF70-AA7E-BF48-93B2-2740F9057A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5" name="Line 117">
                  <a:extLst>
                    <a:ext uri="{FF2B5EF4-FFF2-40B4-BE49-F238E27FC236}">
                      <a16:creationId xmlns:a16="http://schemas.microsoft.com/office/drawing/2014/main" id="{01FDF71F-0415-A249-9C20-186BC25071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6" name="Line 117">
                  <a:extLst>
                    <a:ext uri="{FF2B5EF4-FFF2-40B4-BE49-F238E27FC236}">
                      <a16:creationId xmlns:a16="http://schemas.microsoft.com/office/drawing/2014/main" id="{81E0BC14-84D9-654A-AF38-A53DAB8DA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88F27AD-E577-AD4C-896A-E2687B56AE52}"/>
                    </a:ext>
                  </a:extLst>
                </p:cNvPr>
                <p:cNvSpPr/>
                <p:nvPr/>
              </p:nvSpPr>
              <p:spPr bwMode="auto">
                <a:xfrm>
                  <a:off x="2078291" y="3282559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456B2CF-83C2-A242-85C0-6427E650157B}"/>
                  </a:ext>
                </a:extLst>
              </p:cNvPr>
              <p:cNvGrpSpPr/>
              <p:nvPr/>
            </p:nvGrpSpPr>
            <p:grpSpPr>
              <a:xfrm>
                <a:off x="6778615" y="5205565"/>
                <a:ext cx="917506" cy="842960"/>
                <a:chOff x="2067521" y="2743200"/>
                <a:chExt cx="917506" cy="842960"/>
              </a:xfrm>
            </p:grpSpPr>
            <p:sp>
              <p:nvSpPr>
                <p:cNvPr id="98" name="Text Box 115">
                  <a:extLst>
                    <a:ext uri="{FF2B5EF4-FFF2-40B4-BE49-F238E27FC236}">
                      <a16:creationId xmlns:a16="http://schemas.microsoft.com/office/drawing/2014/main" id="{D1946CDA-9DEE-6544-B2A2-A6048663B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9" name="Text Box 116">
                  <a:extLst>
                    <a:ext uri="{FF2B5EF4-FFF2-40B4-BE49-F238E27FC236}">
                      <a16:creationId xmlns:a16="http://schemas.microsoft.com/office/drawing/2014/main" id="{72FE1E29-53ED-7F4F-8A9A-6F2518CA2E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0" name="Line 117">
                  <a:extLst>
                    <a:ext uri="{FF2B5EF4-FFF2-40B4-BE49-F238E27FC236}">
                      <a16:creationId xmlns:a16="http://schemas.microsoft.com/office/drawing/2014/main" id="{5A836FAE-05A2-A749-9506-3C9CBA7DF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1" name="Line 117">
                  <a:extLst>
                    <a:ext uri="{FF2B5EF4-FFF2-40B4-BE49-F238E27FC236}">
                      <a16:creationId xmlns:a16="http://schemas.microsoft.com/office/drawing/2014/main" id="{A013B04A-EBC5-4B4A-AC70-12E0432FD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5BF27B4-4A90-3145-B75A-D3C62EC336DF}"/>
                    </a:ext>
                  </a:extLst>
                </p:cNvPr>
                <p:cNvSpPr/>
                <p:nvPr/>
              </p:nvSpPr>
              <p:spPr bwMode="auto">
                <a:xfrm>
                  <a:off x="2067521" y="3271837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DA0FB9D-FE87-7B43-9380-E7AC7DE3C17C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2A8B540-46AA-4A42-9172-E84017491796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1528850F-A2A4-F84C-9595-4312BC211D82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F1CD961-0CEC-5E43-9372-BB2BFCF5ECE9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118" name="Line 86">
                  <a:extLst>
                    <a:ext uri="{FF2B5EF4-FFF2-40B4-BE49-F238E27FC236}">
                      <a16:creationId xmlns:a16="http://schemas.microsoft.com/office/drawing/2014/main" id="{25AEE47B-440C-C442-AAEE-8F167B96B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Line 87">
                  <a:extLst>
                    <a:ext uri="{FF2B5EF4-FFF2-40B4-BE49-F238E27FC236}">
                      <a16:creationId xmlns:a16="http://schemas.microsoft.com/office/drawing/2014/main" id="{8E7FF16C-DFF0-EA4D-B217-EE977296D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Line 88">
                  <a:extLst>
                    <a:ext uri="{FF2B5EF4-FFF2-40B4-BE49-F238E27FC236}">
                      <a16:creationId xmlns:a16="http://schemas.microsoft.com/office/drawing/2014/main" id="{9D969749-A372-B14C-A812-ECC7F5BBC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EE067164-186A-1B4A-93B4-4A507C77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44" y="6091648"/>
              <a:ext cx="280968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A list of </a:t>
              </a:r>
              <a:r>
                <a:rPr lang="en-US" sz="12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D42AA6B5-C6DF-4340-AD4D-3325ABED4673}"/>
              </a:ext>
            </a:extLst>
          </p:cNvPr>
          <p:cNvSpPr/>
          <p:nvPr/>
        </p:nvSpPr>
        <p:spPr>
          <a:xfrm>
            <a:off x="3446155" y="2111589"/>
            <a:ext cx="592445" cy="379424"/>
          </a:xfrm>
          <a:prstGeom prst="wedgeRoundRectCallout">
            <a:avLst>
              <a:gd name="adj1" fmla="val 94941"/>
              <a:gd name="adj2" fmla="val 11043"/>
              <a:gd name="adj3" fmla="val 16667"/>
            </a:avLst>
          </a:prstGeom>
          <a:solidFill>
            <a:srgbClr val="FFF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Times New Roman"/>
                <a:cs typeface="Times New Roman"/>
              </a:rPr>
              <a:t>Generic class</a:t>
            </a:r>
            <a:endParaRPr lang="en-US" sz="11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CE8441-CC00-E142-939B-9771E7F70372}"/>
              </a:ext>
            </a:extLst>
          </p:cNvPr>
          <p:cNvSpPr/>
          <p:nvPr/>
        </p:nvSpPr>
        <p:spPr bwMode="auto">
          <a:xfrm>
            <a:off x="1987934" y="4335104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17145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classes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sp>
        <p:nvSpPr>
          <p:cNvPr id="121" name="Rectangle 3">
            <a:extLst>
              <a:ext uri="{FF2B5EF4-FFF2-40B4-BE49-F238E27FC236}">
                <a16:creationId xmlns:a16="http://schemas.microsoft.com/office/drawing/2014/main" id="{4F886F07-DEE0-104F-80AD-F475A5F8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80" y="1175682"/>
            <a:ext cx="2825526" cy="46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en-US" altLang="en-US" sz="1600" b="0" dirty="0"/>
              <a:t>The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lang="en-US" altLang="en-US" sz="1600" b="0" dirty="0"/>
              <a:t> package that we developed in lecture 9-2 (classes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600" b="0" dirty="0"/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600" b="0" dirty="0"/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ListIterator</a:t>
            </a:r>
            <a:r>
              <a:rPr lang="en-US" altLang="en-US" sz="1600" b="0" dirty="0"/>
              <a:t>) is designed to create and manage lists of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b="0" dirty="0"/>
              <a:t> values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1600" b="0" dirty="0"/>
              <a:t>If we wish to create and manage lists of </a:t>
            </a:r>
            <a:r>
              <a:rPr lang="en-US" altLang="en-US" sz="1600" b="0" i="1" dirty="0"/>
              <a:t>any</a:t>
            </a:r>
            <a:r>
              <a:rPr lang="en-US" altLang="en-US" sz="1600" b="0" dirty="0"/>
              <a:t> data type, we have to modify these classes, and make them </a:t>
            </a:r>
            <a:r>
              <a:rPr lang="en-US" altLang="en-US" sz="1600" b="0" i="1" dirty="0"/>
              <a:t>generic.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1600" b="0" dirty="0"/>
              <a:t>That’s what we’ll do next.</a:t>
            </a:r>
          </a:p>
          <a:p>
            <a:pPr>
              <a:spcBef>
                <a:spcPts val="600"/>
              </a:spcBef>
              <a:buNone/>
            </a:pPr>
            <a:endParaRPr lang="en-US" altLang="en-US" sz="1600" b="0" dirty="0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EFB5120-E815-8F4E-8710-61D83F77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383" y="85589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478FD594-F950-5D47-8605-FFB612DB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53" y="1143000"/>
            <a:ext cx="3674744" cy="33276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 represent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list of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List&lt;Fraction&gt; fList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List&lt;Fraction&gt;();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fractions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Fraction(1,2));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Fraction(3,4));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Fraction(2,3));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System.out.println(fList);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(2/3, 3/4, 1/2)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E2A2E9-F34F-3746-ADE9-025118C19E29}"/>
              </a:ext>
            </a:extLst>
          </p:cNvPr>
          <p:cNvGrpSpPr/>
          <p:nvPr/>
        </p:nvGrpSpPr>
        <p:grpSpPr>
          <a:xfrm>
            <a:off x="4373945" y="4878212"/>
            <a:ext cx="3227910" cy="1657775"/>
            <a:chOff x="4389928" y="4738673"/>
            <a:chExt cx="3227910" cy="165777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F22B63C-686F-B340-8C53-AA777F65C398}"/>
                </a:ext>
              </a:extLst>
            </p:cNvPr>
            <p:cNvGrpSpPr/>
            <p:nvPr/>
          </p:nvGrpSpPr>
          <p:grpSpPr>
            <a:xfrm>
              <a:off x="4389928" y="4738673"/>
              <a:ext cx="3227910" cy="1165149"/>
              <a:chOff x="4562411" y="4904393"/>
              <a:chExt cx="3227910" cy="116514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B24A5B-9D0E-AA41-A126-A9A3C991D8A6}"/>
                  </a:ext>
                </a:extLst>
              </p:cNvPr>
              <p:cNvGrpSpPr/>
              <p:nvPr/>
            </p:nvGrpSpPr>
            <p:grpSpPr>
              <a:xfrm>
                <a:off x="4946626" y="5205566"/>
                <a:ext cx="963743" cy="863976"/>
                <a:chOff x="2045145" y="2743200"/>
                <a:chExt cx="963743" cy="863976"/>
              </a:xfrm>
            </p:grpSpPr>
            <p:sp>
              <p:nvSpPr>
                <p:cNvPr id="62" name="Text Box 115">
                  <a:extLst>
                    <a:ext uri="{FF2B5EF4-FFF2-40B4-BE49-F238E27FC236}">
                      <a16:creationId xmlns:a16="http://schemas.microsoft.com/office/drawing/2014/main" id="{E2D12586-1ECD-5448-81BA-0A78D68F65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63" name="Text Box 116">
                  <a:extLst>
                    <a:ext uri="{FF2B5EF4-FFF2-40B4-BE49-F238E27FC236}">
                      <a16:creationId xmlns:a16="http://schemas.microsoft.com/office/drawing/2014/main" id="{9B8AA697-BA72-F348-9C35-B0F1E822B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4" name="Line 117">
                  <a:extLst>
                    <a:ext uri="{FF2B5EF4-FFF2-40B4-BE49-F238E27FC236}">
                      <a16:creationId xmlns:a16="http://schemas.microsoft.com/office/drawing/2014/main" id="{8D1B1F60-C4C6-9F4E-A41E-4F453283E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5" name="Line 117">
                  <a:extLst>
                    <a:ext uri="{FF2B5EF4-FFF2-40B4-BE49-F238E27FC236}">
                      <a16:creationId xmlns:a16="http://schemas.microsoft.com/office/drawing/2014/main" id="{A43D9CBB-DF35-8341-856B-2AECD00DB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121AFF5-B72B-D648-AE8C-C57AAE8DB9FB}"/>
                    </a:ext>
                  </a:extLst>
                </p:cNvPr>
                <p:cNvSpPr/>
                <p:nvPr/>
              </p:nvSpPr>
              <p:spPr bwMode="auto">
                <a:xfrm>
                  <a:off x="2045145" y="329285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65BDAC-0216-CB42-8B69-E4C1A8F1D61B}"/>
                  </a:ext>
                </a:extLst>
              </p:cNvPr>
              <p:cNvGrpSpPr/>
              <p:nvPr/>
            </p:nvGrpSpPr>
            <p:grpSpPr>
              <a:xfrm>
                <a:off x="5861836" y="5205565"/>
                <a:ext cx="962837" cy="853682"/>
                <a:chOff x="2078291" y="2743200"/>
                <a:chExt cx="962837" cy="853682"/>
              </a:xfrm>
            </p:grpSpPr>
            <p:sp>
              <p:nvSpPr>
                <p:cNvPr id="55" name="Text Box 115">
                  <a:extLst>
                    <a:ext uri="{FF2B5EF4-FFF2-40B4-BE49-F238E27FC236}">
                      <a16:creationId xmlns:a16="http://schemas.microsoft.com/office/drawing/2014/main" id="{64C27421-0770-C842-9F2A-81E295BF49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6" name="Text Box 116">
                  <a:extLst>
                    <a:ext uri="{FF2B5EF4-FFF2-40B4-BE49-F238E27FC236}">
                      <a16:creationId xmlns:a16="http://schemas.microsoft.com/office/drawing/2014/main" id="{689C1F80-2E0D-DD4B-95C2-F9BBA23072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9" name="Line 117">
                  <a:extLst>
                    <a:ext uri="{FF2B5EF4-FFF2-40B4-BE49-F238E27FC236}">
                      <a16:creationId xmlns:a16="http://schemas.microsoft.com/office/drawing/2014/main" id="{AD89DB9A-5DA3-CC48-87BC-80DB402E9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0" name="Line 117">
                  <a:extLst>
                    <a:ext uri="{FF2B5EF4-FFF2-40B4-BE49-F238E27FC236}">
                      <a16:creationId xmlns:a16="http://schemas.microsoft.com/office/drawing/2014/main" id="{98AAE42A-AB44-DC42-AC33-FA45F5F70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9BE35BD-2A77-AE41-95FE-CCD2164E5900}"/>
                    </a:ext>
                  </a:extLst>
                </p:cNvPr>
                <p:cNvSpPr/>
                <p:nvPr/>
              </p:nvSpPr>
              <p:spPr bwMode="auto">
                <a:xfrm>
                  <a:off x="2078291" y="3282559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BC7611B-6046-0046-952D-94E0D6A0C2CA}"/>
                  </a:ext>
                </a:extLst>
              </p:cNvPr>
              <p:cNvGrpSpPr/>
              <p:nvPr/>
            </p:nvGrpSpPr>
            <p:grpSpPr>
              <a:xfrm>
                <a:off x="6778615" y="5205565"/>
                <a:ext cx="917506" cy="842960"/>
                <a:chOff x="2067521" y="2743200"/>
                <a:chExt cx="917506" cy="842960"/>
              </a:xfrm>
            </p:grpSpPr>
            <p:sp>
              <p:nvSpPr>
                <p:cNvPr id="50" name="Text Box 115">
                  <a:extLst>
                    <a:ext uri="{FF2B5EF4-FFF2-40B4-BE49-F238E27FC236}">
                      <a16:creationId xmlns:a16="http://schemas.microsoft.com/office/drawing/2014/main" id="{59297247-EA54-3348-8A81-749481A5DE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1" name="Text Box 116">
                  <a:extLst>
                    <a:ext uri="{FF2B5EF4-FFF2-40B4-BE49-F238E27FC236}">
                      <a16:creationId xmlns:a16="http://schemas.microsoft.com/office/drawing/2014/main" id="{19415624-23DD-9E4B-AAEB-6824797C54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2" name="Line 117">
                  <a:extLst>
                    <a:ext uri="{FF2B5EF4-FFF2-40B4-BE49-F238E27FC236}">
                      <a16:creationId xmlns:a16="http://schemas.microsoft.com/office/drawing/2014/main" id="{3847A61D-DE71-274E-8FCB-32C52B34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" name="Line 117">
                  <a:extLst>
                    <a:ext uri="{FF2B5EF4-FFF2-40B4-BE49-F238E27FC236}">
                      <a16:creationId xmlns:a16="http://schemas.microsoft.com/office/drawing/2014/main" id="{6CBC402C-934E-ED44-A129-B734CCB9A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FBA400D-3E9F-D146-BC84-9AF44A00FFEA}"/>
                    </a:ext>
                  </a:extLst>
                </p:cNvPr>
                <p:cNvSpPr/>
                <p:nvPr/>
              </p:nvSpPr>
              <p:spPr bwMode="auto">
                <a:xfrm>
                  <a:off x="2067521" y="3271837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6C3446-365A-F844-82A8-17D882B40486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D2DC84-B1C1-834F-AB5B-1CF9F6556708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17F49E7C-BF36-6540-BC07-034BA03A9C5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24A48D4-B1B7-1E4B-9820-78D90714F692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45" name="Line 86">
                  <a:extLst>
                    <a:ext uri="{FF2B5EF4-FFF2-40B4-BE49-F238E27FC236}">
                      <a16:creationId xmlns:a16="http://schemas.microsoft.com/office/drawing/2014/main" id="{5F907D63-A178-FD4A-A44A-5DB73933B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6" name="Line 87">
                  <a:extLst>
                    <a:ext uri="{FF2B5EF4-FFF2-40B4-BE49-F238E27FC236}">
                      <a16:creationId xmlns:a16="http://schemas.microsoft.com/office/drawing/2014/main" id="{7C13168B-E656-2C47-B1B1-BB8DC37C1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7" name="Line 88">
                  <a:extLst>
                    <a:ext uri="{FF2B5EF4-FFF2-40B4-BE49-F238E27FC236}">
                      <a16:creationId xmlns:a16="http://schemas.microsoft.com/office/drawing/2014/main" id="{A51156FF-F5A9-1F4A-8DBA-537207F4F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D9459648-1F5E-084A-A930-5C53CCC61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44" y="6091648"/>
              <a:ext cx="280968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A list of </a:t>
              </a:r>
              <a:r>
                <a:rPr lang="en-US" sz="12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3E3A21B3-DF96-484B-9D1E-66E7D18F7F54}"/>
              </a:ext>
            </a:extLst>
          </p:cNvPr>
          <p:cNvSpPr/>
          <p:nvPr/>
        </p:nvSpPr>
        <p:spPr>
          <a:xfrm>
            <a:off x="3446155" y="2111589"/>
            <a:ext cx="592445" cy="379424"/>
          </a:xfrm>
          <a:prstGeom prst="wedgeRoundRectCallout">
            <a:avLst>
              <a:gd name="adj1" fmla="val 94941"/>
              <a:gd name="adj2" fmla="val 11043"/>
              <a:gd name="adj3" fmla="val 16667"/>
            </a:avLst>
          </a:prstGeom>
          <a:solidFill>
            <a:srgbClr val="FFF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Times New Roman"/>
                <a:cs typeface="Times New Roman"/>
              </a:rPr>
              <a:t>Generic class</a:t>
            </a:r>
            <a:endParaRPr lang="en-US" sz="11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8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70915A-4A93-074A-A20C-BCF4708CD619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3371A85-737F-F947-A029-DE1D23683C24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51" name="Text Box 115">
                <a:extLst>
                  <a:ext uri="{FF2B5EF4-FFF2-40B4-BE49-F238E27FC236}">
                    <a16:creationId xmlns:a16="http://schemas.microsoft.com/office/drawing/2014/main" id="{A9846F4F-39C7-A941-9900-D9D61A729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52" name="Text Box 116">
                <a:extLst>
                  <a:ext uri="{FF2B5EF4-FFF2-40B4-BE49-F238E27FC236}">
                    <a16:creationId xmlns:a16="http://schemas.microsoft.com/office/drawing/2014/main" id="{52D24755-D963-8841-A8BF-BA7A55DDC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3" name="Line 117">
                <a:extLst>
                  <a:ext uri="{FF2B5EF4-FFF2-40B4-BE49-F238E27FC236}">
                    <a16:creationId xmlns:a16="http://schemas.microsoft.com/office/drawing/2014/main" id="{539F4120-085E-C445-A103-839BCBAF9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4" name="Line 117">
                <a:extLst>
                  <a:ext uri="{FF2B5EF4-FFF2-40B4-BE49-F238E27FC236}">
                    <a16:creationId xmlns:a16="http://schemas.microsoft.com/office/drawing/2014/main" id="{6575F1E0-BC73-3F44-8332-747A55569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EAB923-D34A-6B44-A2B1-36B35DD1E421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47" name="Group 130">
                <a:extLst>
                  <a:ext uri="{FF2B5EF4-FFF2-40B4-BE49-F238E27FC236}">
                    <a16:creationId xmlns:a16="http://schemas.microsoft.com/office/drawing/2014/main" id="{9A5E7662-0DA9-084B-8A51-6BA7E5FD7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48" name="Line 131">
                  <a:extLst>
                    <a:ext uri="{FF2B5EF4-FFF2-40B4-BE49-F238E27FC236}">
                      <a16:creationId xmlns:a16="http://schemas.microsoft.com/office/drawing/2014/main" id="{6FA47996-7E66-0A45-9BF3-6A5C86C82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" name="Line 132">
                  <a:extLst>
                    <a:ext uri="{FF2B5EF4-FFF2-40B4-BE49-F238E27FC236}">
                      <a16:creationId xmlns:a16="http://schemas.microsoft.com/office/drawing/2014/main" id="{09B5222A-6DCD-D34F-83DE-270D580A0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0" name="Line 133">
                  <a:extLst>
                    <a:ext uri="{FF2B5EF4-FFF2-40B4-BE49-F238E27FC236}">
                      <a16:creationId xmlns:a16="http://schemas.microsoft.com/office/drawing/2014/main" id="{98F5D38A-438C-7A44-864F-191DFF595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D9BC7F8-E6AD-5A42-B7EE-C2EE0524377A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0" name="Text Box 115">
                <a:extLst>
                  <a:ext uri="{FF2B5EF4-FFF2-40B4-BE49-F238E27FC236}">
                    <a16:creationId xmlns:a16="http://schemas.microsoft.com/office/drawing/2014/main" id="{81E7367E-7313-A24E-9A0F-F3D37456A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1" name="Text Box 116">
                <a:extLst>
                  <a:ext uri="{FF2B5EF4-FFF2-40B4-BE49-F238E27FC236}">
                    <a16:creationId xmlns:a16="http://schemas.microsoft.com/office/drawing/2014/main" id="{D30B3028-30D5-AB41-94B7-20CED9745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2" name="Line 117">
                <a:extLst>
                  <a:ext uri="{FF2B5EF4-FFF2-40B4-BE49-F238E27FC236}">
                    <a16:creationId xmlns:a16="http://schemas.microsoft.com/office/drawing/2014/main" id="{A4719CB2-D7EF-EB40-8456-D097B803D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3" name="Line 117">
                <a:extLst>
                  <a:ext uri="{FF2B5EF4-FFF2-40B4-BE49-F238E27FC236}">
                    <a16:creationId xmlns:a16="http://schemas.microsoft.com/office/drawing/2014/main" id="{22CBC5CD-7BD5-E54B-9B54-FB650E1A4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4C3263A-0003-E14A-BB55-00428047AD80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5" name="Group 130">
                <a:extLst>
                  <a:ext uri="{FF2B5EF4-FFF2-40B4-BE49-F238E27FC236}">
                    <a16:creationId xmlns:a16="http://schemas.microsoft.com/office/drawing/2014/main" id="{A56B4DB5-0C39-4B43-9E1C-93E317FD7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76" name="Line 131">
                  <a:extLst>
                    <a:ext uri="{FF2B5EF4-FFF2-40B4-BE49-F238E27FC236}">
                      <a16:creationId xmlns:a16="http://schemas.microsoft.com/office/drawing/2014/main" id="{D359D453-C9BE-C142-B408-245FBC5EF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7" name="Line 132">
                  <a:extLst>
                    <a:ext uri="{FF2B5EF4-FFF2-40B4-BE49-F238E27FC236}">
                      <a16:creationId xmlns:a16="http://schemas.microsoft.com/office/drawing/2014/main" id="{5FD6C879-BEEA-4E49-8381-A86F3AA04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8" name="Line 133">
                  <a:extLst>
                    <a:ext uri="{FF2B5EF4-FFF2-40B4-BE49-F238E27FC236}">
                      <a16:creationId xmlns:a16="http://schemas.microsoft.com/office/drawing/2014/main" id="{47434841-DC34-C942-BCED-F440EBDF7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069783-D594-794A-A89A-693E46B1C803}"/>
              </a:ext>
            </a:extLst>
          </p:cNvPr>
          <p:cNvGrpSpPr/>
          <p:nvPr/>
        </p:nvGrpSpPr>
        <p:grpSpPr>
          <a:xfrm>
            <a:off x="247274" y="722981"/>
            <a:ext cx="8307717" cy="5411696"/>
            <a:chOff x="247274" y="722981"/>
            <a:chExt cx="8307717" cy="5411696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46" y="988948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int value.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Node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1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Textual representation of this node.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String toString()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2A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51" name="Group 130">
              <a:extLst>
                <a:ext uri="{FF2B5EF4-FFF2-40B4-BE49-F238E27FC236}">
                  <a16:creationId xmlns:a16="http://schemas.microsoft.com/office/drawing/2014/main" id="{3761CF3D-E481-7144-97A5-EFCE894F5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520" y="5794635"/>
              <a:ext cx="152400" cy="304800"/>
              <a:chOff x="3840" y="2304"/>
              <a:chExt cx="96" cy="240"/>
            </a:xfrm>
          </p:grpSpPr>
          <p:sp>
            <p:nvSpPr>
              <p:cNvPr id="152" name="Line 131">
                <a:extLst>
                  <a:ext uri="{FF2B5EF4-FFF2-40B4-BE49-F238E27FC236}">
                    <a16:creationId xmlns:a16="http://schemas.microsoft.com/office/drawing/2014/main" id="{8B2DF130-AB0B-7F48-B3F7-64EC3E548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3" name="Line 132">
                <a:extLst>
                  <a:ext uri="{FF2B5EF4-FFF2-40B4-BE49-F238E27FC236}">
                    <a16:creationId xmlns:a16="http://schemas.microsoft.com/office/drawing/2014/main" id="{9BDBFBE0-08E7-5F4C-9480-E805C4DBA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4" name="Line 133">
                <a:extLst>
                  <a:ext uri="{FF2B5EF4-FFF2-40B4-BE49-F238E27FC236}">
                    <a16:creationId xmlns:a16="http://schemas.microsoft.com/office/drawing/2014/main" id="{DB8795DD-0B95-8F4A-883F-0E3A917B5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74" y="722981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20F9268-5972-F044-8B62-8FF6FD02B8A8}"/>
                </a:ext>
              </a:extLst>
            </p:cNvPr>
            <p:cNvGrpSpPr/>
            <p:nvPr/>
          </p:nvGrpSpPr>
          <p:grpSpPr>
            <a:xfrm>
              <a:off x="2251350" y="5804397"/>
              <a:ext cx="990600" cy="314325"/>
              <a:chOff x="2133600" y="2214563"/>
              <a:chExt cx="990600" cy="314325"/>
            </a:xfrm>
          </p:grpSpPr>
          <p:sp>
            <p:nvSpPr>
              <p:cNvPr id="139" name="Text Box 115">
                <a:extLst>
                  <a:ext uri="{FF2B5EF4-FFF2-40B4-BE49-F238E27FC236}">
                    <a16:creationId xmlns:a16="http://schemas.microsoft.com/office/drawing/2014/main" id="{EC4F66E6-6444-134B-9969-49A34BC01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140" name="Text Box 116">
                <a:extLst>
                  <a:ext uri="{FF2B5EF4-FFF2-40B4-BE49-F238E27FC236}">
                    <a16:creationId xmlns:a16="http://schemas.microsoft.com/office/drawing/2014/main" id="{2CAEC11E-1A5E-9643-A58B-FDB685237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41" name="Line 117">
                <a:extLst>
                  <a:ext uri="{FF2B5EF4-FFF2-40B4-BE49-F238E27FC236}">
                    <a16:creationId xmlns:a16="http://schemas.microsoft.com/office/drawing/2014/main" id="{33CF525C-B2E6-D64C-B0DE-E4CDCB5C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CA2162-620E-CA42-AF01-7048929E28E4}"/>
                </a:ext>
              </a:extLst>
            </p:cNvPr>
            <p:cNvGrpSpPr/>
            <p:nvPr/>
          </p:nvGrpSpPr>
          <p:grpSpPr>
            <a:xfrm>
              <a:off x="688444" y="5820352"/>
              <a:ext cx="1160496" cy="314325"/>
              <a:chOff x="5028164" y="5800515"/>
              <a:chExt cx="1160496" cy="314325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0507262-A617-C94D-9097-CF1388BAEE3F}"/>
                  </a:ext>
                </a:extLst>
              </p:cNvPr>
              <p:cNvGrpSpPr/>
              <p:nvPr/>
            </p:nvGrpSpPr>
            <p:grpSpPr>
              <a:xfrm>
                <a:off x="5028164" y="5800515"/>
                <a:ext cx="990600" cy="314325"/>
                <a:chOff x="2133600" y="2214563"/>
                <a:chExt cx="990600" cy="314325"/>
              </a:xfrm>
            </p:grpSpPr>
            <p:sp>
              <p:nvSpPr>
                <p:cNvPr id="148" name="Text Box 115">
                  <a:extLst>
                    <a:ext uri="{FF2B5EF4-FFF2-40B4-BE49-F238E27FC236}">
                      <a16:creationId xmlns:a16="http://schemas.microsoft.com/office/drawing/2014/main" id="{B6AB5539-975B-4E41-AC8B-F140797C48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214563"/>
                  <a:ext cx="460130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100" b="0" dirty="0">
                      <a:latin typeface="Consolas"/>
                      <a:cs typeface="Consolas"/>
                    </a:rPr>
                    <a:t>5</a:t>
                  </a:r>
                </a:p>
              </p:txBody>
            </p:sp>
            <p:sp>
              <p:nvSpPr>
                <p:cNvPr id="149" name="Text Box 116">
                  <a:extLst>
                    <a:ext uri="{FF2B5EF4-FFF2-40B4-BE49-F238E27FC236}">
                      <a16:creationId xmlns:a16="http://schemas.microsoft.com/office/drawing/2014/main" id="{14F36830-61FE-4F4B-AF70-F7B81BBB11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3730" y="2214563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50" name="Line 117">
                  <a:extLst>
                    <a:ext uri="{FF2B5EF4-FFF2-40B4-BE49-F238E27FC236}">
                      <a16:creationId xmlns:a16="http://schemas.microsoft.com/office/drawing/2014/main" id="{27D3EC5F-18EA-B44A-AAB3-3627B783B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3200" y="2362200"/>
                  <a:ext cx="381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44" name="Group 130">
                <a:extLst>
                  <a:ext uri="{FF2B5EF4-FFF2-40B4-BE49-F238E27FC236}">
                    <a16:creationId xmlns:a16="http://schemas.microsoft.com/office/drawing/2014/main" id="{3940F8BA-13AE-9A45-AD3F-291FC6107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36260" y="5807561"/>
                <a:ext cx="152400" cy="304800"/>
                <a:chOff x="3840" y="2304"/>
                <a:chExt cx="96" cy="240"/>
              </a:xfrm>
            </p:grpSpPr>
            <p:sp>
              <p:nvSpPr>
                <p:cNvPr id="145" name="Line 131">
                  <a:extLst>
                    <a:ext uri="{FF2B5EF4-FFF2-40B4-BE49-F238E27FC236}">
                      <a16:creationId xmlns:a16="http://schemas.microsoft.com/office/drawing/2014/main" id="{AD47C095-AD4C-884C-88F5-26DAE3A16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46" name="Line 132">
                  <a:extLst>
                    <a:ext uri="{FF2B5EF4-FFF2-40B4-BE49-F238E27FC236}">
                      <a16:creationId xmlns:a16="http://schemas.microsoft.com/office/drawing/2014/main" id="{CE1CF55A-06D5-254F-868B-17FD98C27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47" name="Line 133">
                  <a:extLst>
                    <a:ext uri="{FF2B5EF4-FFF2-40B4-BE49-F238E27FC236}">
                      <a16:creationId xmlns:a16="http://schemas.microsoft.com/office/drawing/2014/main" id="{5326D23E-8BD8-F740-9FFF-D317A6830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2A53B3E5-EAB8-2742-99CB-78BB278B0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988387"/>
              <a:ext cx="4592591" cy="236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Best practice: 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If you want to create a class that handles generic elements, start by implementing a class that handles simple elements 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(like 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int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values)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Then extend it to handle any object type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799FBC6-EFAC-F841-A02A-C9B15142AF7F}"/>
                </a:ext>
              </a:extLst>
            </p:cNvPr>
            <p:cNvSpPr/>
            <p:nvPr/>
          </p:nvSpPr>
          <p:spPr bwMode="auto">
            <a:xfrm>
              <a:off x="2438400" y="5133155"/>
              <a:ext cx="1168168" cy="257743"/>
            </a:xfrm>
            <a:prstGeom prst="roundRect">
              <a:avLst/>
            </a:prstGeom>
            <a:solidFill>
              <a:srgbClr val="FFF9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IL" sz="1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ame as Lecture 9-2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7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10995</TotalTime>
  <Pages>24</Pages>
  <Words>7139</Words>
  <Application>Microsoft Macintosh PowerPoint</Application>
  <PresentationFormat>Letter Paper (8.5x11 in)</PresentationFormat>
  <Paragraphs>1563</Paragraphs>
  <Slides>56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Comic Sans MS</vt:lpstr>
      <vt:lpstr>Consolas</vt:lpstr>
      <vt:lpstr>Lucida Console</vt:lpstr>
      <vt:lpstr>Times New Roman</vt:lpstr>
      <vt:lpstr>Wingdings</vt:lpstr>
      <vt:lpstr>sidebarb</vt:lpstr>
      <vt:lpstr>Data Structures III</vt:lpstr>
      <vt:lpstr>Lecture plan</vt:lpstr>
      <vt:lpstr>Data structures</vt:lpstr>
      <vt:lpstr>Using a generic List class</vt:lpstr>
      <vt:lpstr>Using a generic List class</vt:lpstr>
      <vt:lpstr>Using a generic List class</vt:lpstr>
      <vt:lpstr>Using a generic List class</vt:lpstr>
      <vt:lpstr>Generic classes</vt:lpstr>
      <vt:lpstr>Generic Node class</vt:lpstr>
      <vt:lpstr>Generic Node class</vt:lpstr>
      <vt:lpstr>Generic Node class</vt:lpstr>
      <vt:lpstr>Generic Node class</vt:lpstr>
      <vt:lpstr>Generic List class</vt:lpstr>
      <vt:lpstr>Generic List class</vt:lpstr>
      <vt:lpstr>Generic List class</vt:lpstr>
      <vt:lpstr>Generic List class</vt:lpstr>
      <vt:lpstr>Using a generic List class</vt:lpstr>
      <vt:lpstr>Using a generic List class</vt:lpstr>
      <vt:lpstr>Using a generic List class</vt:lpstr>
      <vt:lpstr>Using a generic List class</vt:lpstr>
      <vt:lpstr>Lecture plan</vt:lpstr>
      <vt:lpstr>Wrapper classes</vt:lpstr>
      <vt:lpstr>Wrapper classes</vt:lpstr>
      <vt:lpstr>Wrapper classes</vt:lpstr>
      <vt:lpstr>Wrapper classes</vt:lpstr>
      <vt:lpstr>Wrapper classes</vt:lpstr>
      <vt:lpstr>Wrapper classes</vt:lpstr>
      <vt:lpstr>Wrapper classes: Useful constants and services</vt:lpstr>
      <vt:lpstr>Wrapper classes: Useful constants and services</vt:lpstr>
      <vt:lpstr>Lecture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(implementations also called map, hash map, hash table) </vt:lpstr>
      <vt:lpstr>Map (implementations also called map, hash map, hash table)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2237</cp:revision>
  <cp:lastPrinted>1999-02-19T08:49:27Z</cp:lastPrinted>
  <dcterms:created xsi:type="dcterms:W3CDTF">1995-09-10T16:19:44Z</dcterms:created>
  <dcterms:modified xsi:type="dcterms:W3CDTF">2021-12-20T07:00:39Z</dcterms:modified>
</cp:coreProperties>
</file>