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991" r:id="rId2"/>
    <p:sldId id="781" r:id="rId3"/>
    <p:sldId id="782" r:id="rId4"/>
    <p:sldId id="821" r:id="rId5"/>
    <p:sldId id="822" r:id="rId6"/>
    <p:sldId id="783" r:id="rId7"/>
    <p:sldId id="864" r:id="rId8"/>
    <p:sldId id="785" r:id="rId9"/>
    <p:sldId id="811" r:id="rId10"/>
    <p:sldId id="804" r:id="rId11"/>
    <p:sldId id="854" r:id="rId12"/>
    <p:sldId id="855" r:id="rId13"/>
    <p:sldId id="856" r:id="rId14"/>
    <p:sldId id="857" r:id="rId15"/>
    <p:sldId id="858" r:id="rId16"/>
    <p:sldId id="859" r:id="rId17"/>
    <p:sldId id="860" r:id="rId18"/>
  </p:sldIdLst>
  <p:sldSz cx="9144000" cy="6858000" type="letter"/>
  <p:notesSz cx="7099300" cy="102346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E97"/>
    <a:srgbClr val="FFF5D6"/>
    <a:srgbClr val="114FFB"/>
    <a:srgbClr val="800000"/>
    <a:srgbClr val="FFDEBD"/>
    <a:srgbClr val="FC0128"/>
    <a:srgbClr val="000066"/>
    <a:srgbClr val="FFFFBD"/>
    <a:srgbClr val="FFFF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/>
    <p:restoredTop sz="92722"/>
  </p:normalViewPr>
  <p:slideViewPr>
    <p:cSldViewPr>
      <p:cViewPr varScale="1">
        <p:scale>
          <a:sx n="96" d="100"/>
          <a:sy n="96" d="100"/>
        </p:scale>
        <p:origin x="20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6"/>
    </p:cViewPr>
  </p:sorterViewPr>
  <p:notesViewPr>
    <p:cSldViewPr>
      <p:cViewPr>
        <p:scale>
          <a:sx n="100" d="100"/>
          <a:sy n="100" d="100"/>
        </p:scale>
        <p:origin x="4752" y="400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8" descr="Bouquet"/>
          <p:cNvSpPr txBox="1">
            <a:spLocks noChangeArrowheads="1"/>
          </p:cNvSpPr>
          <p:nvPr/>
        </p:nvSpPr>
        <p:spPr bwMode="auto">
          <a:xfrm>
            <a:off x="577850" y="9840913"/>
            <a:ext cx="59277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6241" tIns="48120" rIns="96241" bIns="4812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00" b="0" dirty="0"/>
              <a:t>Introduction to Computer Science</a:t>
            </a:r>
            <a:r>
              <a:rPr lang="en-US" sz="900" b="0" dirty="0"/>
              <a:t>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IDC Herzliya</a:t>
            </a:r>
            <a:r>
              <a:rPr lang="en-US" sz="900" b="0" dirty="0"/>
              <a:t>  </a:t>
            </a:r>
            <a:r>
              <a:rPr lang="en-US" sz="600" b="0" dirty="0">
                <a:sym typeface="Wingdings" charset="0"/>
              </a:rPr>
              <a:t></a:t>
            </a:r>
            <a:r>
              <a:rPr lang="en-US" sz="900" b="0" dirty="0"/>
              <a:t>  </a:t>
            </a:r>
            <a:r>
              <a:rPr lang="en-US" sz="800" b="0" dirty="0"/>
              <a:t>Shimon Schocken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</a:defRPr>
            </a:lvl1pPr>
          </a:lstStyle>
          <a:p>
            <a:fld id="{8A91C27B-A9D6-2D45-8958-330B6FD1CE53}" type="slidenum">
              <a:rPr lang="he-IL" altLang="en-US"/>
              <a:pPr/>
              <a:t>‹#›</a:t>
            </a:fld>
            <a:endParaRPr lang="en-US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6909" tIns="48455" rIns="96909" bIns="48455" anchor="ctr">
            <a:spAutoFit/>
          </a:bodyPr>
          <a:lstStyle>
            <a:lvl1pPr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2025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7E9A200D-10A1-4140-B4C6-650A211443E8}" type="slidenum">
              <a:rPr lang="he-IL" altLang="en-US" sz="1500" b="0">
                <a:latin typeface="Times New Roman" charset="0"/>
              </a:rPr>
              <a:pPr algn="r"/>
              <a:t>‹#›</a:t>
            </a:fld>
            <a:endParaRPr lang="en-US" altLang="en-US" sz="1500" b="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C3377D-E3C3-D04F-8C14-BEDEFBEADF70}" type="slidenum">
              <a:rPr lang="he-IL" altLang="en-US" sz="1100" b="0">
                <a:latin typeface="Times New Roman" charset="0"/>
              </a:rPr>
              <a:pPr/>
              <a:t>1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982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C5206E-285F-5C46-97D7-CD8794508F00}" type="slidenum">
              <a:rPr lang="he-IL" altLang="en-US" sz="1100" b="0">
                <a:latin typeface="Times New Roman" charset="0"/>
              </a:rPr>
              <a:pPr/>
              <a:t>13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344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C5206E-285F-5C46-97D7-CD8794508F00}" type="slidenum">
              <a:rPr lang="he-IL" altLang="en-US" sz="1100" b="0">
                <a:latin typeface="Times New Roman" charset="0"/>
              </a:rPr>
              <a:pPr/>
              <a:t>14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19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C5206E-285F-5C46-97D7-CD8794508F00}" type="slidenum">
              <a:rPr lang="he-IL" altLang="en-US" sz="1100" b="0">
                <a:latin typeface="Times New Roman" charset="0"/>
              </a:rPr>
              <a:pPr/>
              <a:t>15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4895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1D93892-DD17-8042-A999-65381E915266}" type="slidenum">
              <a:rPr lang="he-IL" altLang="en-US" sz="1100" b="0">
                <a:latin typeface="Times New Roman" charset="0"/>
              </a:rPr>
              <a:pPr/>
              <a:t>16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11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FACE03A-6F87-E04C-AB91-7EE2E7A59772}" type="slidenum">
              <a:rPr lang="he-IL" altLang="en-US" sz="1100" b="0">
                <a:latin typeface="Times New Roman" charset="0"/>
              </a:rPr>
              <a:pPr/>
              <a:t>17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646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3543E9-B086-1C41-A19C-722CAC138EE4}" type="slidenum">
              <a:rPr lang="he-IL" altLang="en-US" sz="1100" b="0">
                <a:latin typeface="Times New Roman" charset="0"/>
              </a:rPr>
              <a:pPr/>
              <a:t>2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40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3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04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4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6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D9275A-C03F-B34C-B260-E6A5904FDBFF}" type="slidenum">
              <a:rPr lang="he-IL" altLang="en-US" sz="1100" b="0">
                <a:latin typeface="Times New Roman" charset="0"/>
              </a:rPr>
              <a:pPr/>
              <a:t>5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59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436767E-182B-9F49-BF5D-5F78214375E0}" type="slidenum">
              <a:rPr lang="he-IL" altLang="en-US" sz="1100" b="0">
                <a:latin typeface="Times New Roman" charset="0"/>
              </a:rPr>
              <a:pPr/>
              <a:t>6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52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436767E-182B-9F49-BF5D-5F78214375E0}" type="slidenum">
              <a:rPr lang="he-IL" altLang="en-US" sz="1100" b="0">
                <a:latin typeface="Times New Roman" charset="0"/>
              </a:rPr>
              <a:pPr/>
              <a:t>7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27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F7C0851-364B-5F4C-8E1E-368708B3563F}" type="slidenum">
              <a:rPr lang="he-IL" altLang="en-US" sz="1100" b="0">
                <a:latin typeface="Times New Roman" charset="0"/>
              </a:rPr>
              <a:pPr/>
              <a:t>8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13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3543E9-B086-1C41-A19C-722CAC138EE4}" type="slidenum">
              <a:rPr lang="he-IL" altLang="en-US" sz="1100" b="0">
                <a:latin typeface="Times New Roman" charset="0"/>
              </a:rPr>
              <a:pPr/>
              <a:t>9</a:t>
            </a:fld>
            <a:endParaRPr lang="en-US" altLang="en-US" sz="1100" b="0" dirty="0">
              <a:latin typeface="Times New Roman" charset="0"/>
            </a:endParaRPr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06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64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74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3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Arial" charset="0"/>
              <a:buChar char="•"/>
              <a:defRPr sz="1800"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buClr>
                <a:schemeClr val="tx1"/>
              </a:buClr>
              <a:buFont typeface="Wingdings" charset="2"/>
              <a:buChar char="Ø"/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buClr>
                <a:schemeClr val="tx1"/>
              </a:buClr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25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4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13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6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8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8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6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3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190500" y="6680283"/>
            <a:ext cx="8686800" cy="2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IDC Herzliya, 2020, lecture 10-1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b="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2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SzPct val="75000"/>
        <a:buFont typeface="Arial" charset="0"/>
        <a:buChar char="•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2"/>
        <a:defRPr sz="16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81200"/>
            <a:ext cx="6172200" cy="5334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latin typeface="+mj-lt"/>
                <a:cs typeface="+mj-cs"/>
              </a:rPr>
              <a:t>Data </a:t>
            </a:r>
            <a:r>
              <a:rPr lang="en-US" sz="2800">
                <a:latin typeface="+mj-lt"/>
                <a:cs typeface="+mj-cs"/>
              </a:rPr>
              <a:t>Structures III LEFTOVERS</a:t>
            </a:r>
            <a:endParaRPr lang="en-US" sz="2800" dirty="0">
              <a:latin typeface="+mj-lt"/>
              <a:cs typeface="+mj-cs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0" dirty="0"/>
              <a:t>Introduction to Computer Science</a:t>
            </a:r>
          </a:p>
          <a:p>
            <a:r>
              <a:rPr lang="en-US" altLang="en-US" sz="1400" b="0" dirty="0"/>
              <a:t>Shimon Schocken</a:t>
            </a:r>
          </a:p>
          <a:p>
            <a:r>
              <a:rPr lang="en-US" altLang="en-US" sz="1400" b="0" dirty="0"/>
              <a:t>IDC Herzliya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447800" y="1524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0" dirty="0">
                <a:solidFill>
                  <a:srgbClr val="737373"/>
                </a:solidFill>
                <a:latin typeface="+mj-lt"/>
                <a:cs typeface="+mj-cs"/>
              </a:rPr>
              <a:t>Lecture 10-1</a:t>
            </a:r>
            <a:endParaRPr lang="en-US" altLang="en-US" sz="2400" b="0" dirty="0">
              <a:latin typeface="+mj-lt"/>
              <a:cs typeface="+mj-cs"/>
            </a:endParaRPr>
          </a:p>
        </p:txBody>
      </p:sp>
      <p:pic>
        <p:nvPicPr>
          <p:cNvPr id="8197" name="Picture 6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388620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4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4895850" cy="4419600"/>
          </a:xfrm>
        </p:spPr>
        <p:txBody>
          <a:bodyPr>
            <a:noAutofit/>
          </a:bodyPr>
          <a:lstStyle/>
          <a:p>
            <a:pPr marL="365125" indent="-274638">
              <a:spcBef>
                <a:spcPts val="1800"/>
              </a:spcBef>
              <a:buClrTx/>
            </a:pPr>
            <a:r>
              <a:rPr lang="en-US" altLang="en-US" dirty="0"/>
              <a:t>Collection examples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Set</a:t>
            </a:r>
            <a:endParaRPr lang="en-US" altLang="en-US" sz="1400" dirty="0"/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Stack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Queue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Map</a:t>
            </a:r>
          </a:p>
          <a:p>
            <a:pPr marL="365125" indent="-274638">
              <a:spcBef>
                <a:spcPts val="3000"/>
              </a:spcBef>
              <a:buClrTx/>
            </a:pPr>
            <a:r>
              <a:rPr lang="en-US" altLang="en-US" dirty="0"/>
              <a:t>Generics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Wrapper classes</a:t>
            </a:r>
          </a:p>
          <a:p>
            <a:pPr marL="765175" lvl="1" indent="-274638">
              <a:spcBef>
                <a:spcPts val="1800"/>
              </a:spcBef>
              <a:buClrTx/>
            </a:pPr>
            <a:r>
              <a:rPr lang="en-US" altLang="en-US" dirty="0"/>
              <a:t>Generic classes</a:t>
            </a:r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1800"/>
              </a:spcBef>
              <a:buClrTx/>
            </a:pPr>
            <a:endParaRPr lang="en-US" altLang="en-US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  <a:buFont typeface="Arial" charset="0"/>
              <a:buNone/>
            </a:pPr>
            <a:endParaRPr lang="en-US" altLang="en-US" sz="2000" dirty="0"/>
          </a:p>
          <a:p>
            <a:pPr marL="365125" indent="-274638">
              <a:spcBef>
                <a:spcPts val="2400"/>
              </a:spcBef>
            </a:pPr>
            <a:endParaRPr lang="en-US" alt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227137" y="4498974"/>
            <a:ext cx="465138" cy="377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200" b="0" dirty="0">
              <a:latin typeface="Comic Sans MS" charset="0"/>
              <a:cs typeface="ＭＳ Ｐゴシック" charset="-128"/>
            </a:endParaRPr>
          </a:p>
        </p:txBody>
      </p:sp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Plan</a:t>
            </a:r>
          </a:p>
        </p:txBody>
      </p:sp>
      <p:pic>
        <p:nvPicPr>
          <p:cNvPr id="9421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295400" y="14478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295400" y="19431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9" r="17798"/>
          <a:stretch>
            <a:fillRect/>
          </a:stretch>
        </p:blipFill>
        <p:spPr bwMode="auto">
          <a:xfrm>
            <a:off x="1371600" y="4038600"/>
            <a:ext cx="3968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2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pic>
        <p:nvPicPr>
          <p:cNvPr id="389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"/>
          <a:stretch>
            <a:fillRect/>
          </a:stretch>
        </p:blipFill>
        <p:spPr bwMode="auto">
          <a:xfrm>
            <a:off x="1676400" y="706438"/>
            <a:ext cx="5092700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7391400" y="1774825"/>
            <a:ext cx="912813" cy="495300"/>
          </a:xfrm>
          <a:prstGeom prst="wedgeRoundRectCallout">
            <a:avLst>
              <a:gd name="adj1" fmla="val -102907"/>
              <a:gd name="adj2" fmla="val -26259"/>
              <a:gd name="adj3" fmla="val 16667"/>
            </a:avLst>
          </a:prstGeom>
          <a:solidFill>
            <a:srgbClr val="FFEE97"/>
          </a:solidFill>
          <a:ln>
            <a:noFill/>
          </a:ln>
          <a:effectLst/>
        </p:spPr>
        <p:txBody>
          <a:bodyPr tIns="46800" anchor="ctr"/>
          <a:lstStyle/>
          <a:p>
            <a:pPr algn="ctr">
              <a:spcBef>
                <a:spcPts val="1200"/>
              </a:spcBef>
            </a:pPr>
            <a:r>
              <a:rPr lang="en-US" altLang="en-US" sz="1600" b="0" dirty="0">
                <a:latin typeface="Times New Roman" charset="0"/>
              </a:rPr>
              <a:t>remove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304800" y="2063750"/>
            <a:ext cx="838200" cy="495300"/>
          </a:xfrm>
          <a:prstGeom prst="wedgeRoundRectCallout">
            <a:avLst>
              <a:gd name="adj1" fmla="val 90426"/>
              <a:gd name="adj2" fmla="val -28565"/>
              <a:gd name="adj3" fmla="val 16667"/>
            </a:avLst>
          </a:prstGeom>
          <a:solidFill>
            <a:srgbClr val="FFEE97"/>
          </a:solidFill>
          <a:ln>
            <a:noFill/>
          </a:ln>
          <a:effectLst/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altLang="en-US" sz="1600" b="0" dirty="0">
                <a:latin typeface="Times New Roman" charset="0"/>
              </a:rPr>
              <a:t>add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4068763"/>
            <a:ext cx="5092700" cy="274638"/>
            <a:chOff x="1676400" y="4068763"/>
            <a:chExt cx="5092700" cy="274638"/>
          </a:xfrm>
        </p:grpSpPr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 flipH="1">
              <a:off x="1676400" y="4068763"/>
              <a:ext cx="685800" cy="274637"/>
            </a:xfrm>
            <a:prstGeom prst="wedgeRoundRectCallout">
              <a:avLst>
                <a:gd name="adj1" fmla="val 48426"/>
                <a:gd name="adj2" fmla="val -17028"/>
                <a:gd name="adj3" fmla="val 16667"/>
              </a:avLst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ts val="1200"/>
                </a:spcBef>
              </a:pPr>
              <a:r>
                <a:rPr lang="en-US" altLang="en-US" sz="1600" b="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tail</a:t>
              </a:r>
            </a:p>
          </p:txBody>
        </p:sp>
        <p:sp>
          <p:nvSpPr>
            <p:cNvPr id="13" name="Rounded Rectangular Callout 12"/>
            <p:cNvSpPr>
              <a:spLocks noChangeArrowheads="1"/>
            </p:cNvSpPr>
            <p:nvPr/>
          </p:nvSpPr>
          <p:spPr bwMode="auto">
            <a:xfrm flipH="1">
              <a:off x="6130925" y="4083051"/>
              <a:ext cx="638175" cy="260350"/>
            </a:xfrm>
            <a:prstGeom prst="wedgeRoundRectCallout">
              <a:avLst>
                <a:gd name="adj1" fmla="val 48426"/>
                <a:gd name="adj2" fmla="val -17028"/>
                <a:gd name="adj3" fmla="val 16667"/>
              </a:avLst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ts val="1200"/>
                </a:spcBef>
              </a:pPr>
              <a:r>
                <a:rPr lang="en-US" altLang="en-US" sz="1600" b="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head</a:t>
              </a: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9436" y="4878387"/>
            <a:ext cx="861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u="sng" dirty="0"/>
              <a:t>Queue:</a:t>
            </a:r>
            <a:r>
              <a:rPr lang="en-US" altLang="en-US" sz="1800" b="0" dirty="0"/>
              <a:t> a data structure designed to hold an ordered collection of elements with a single entry point and a single exit point.</a:t>
            </a:r>
          </a:p>
          <a:p>
            <a:pPr marL="228600" indent="-184150">
              <a:spcBef>
                <a:spcPts val="1200"/>
              </a:spcBef>
            </a:pPr>
            <a:r>
              <a:rPr lang="en-US" altLang="en-US" sz="1800" b="0" dirty="0"/>
              <a:t>Elements are added </a:t>
            </a:r>
            <a:r>
              <a:rPr lang="en-US" altLang="en-US" sz="1600" b="0" dirty="0"/>
              <a:t>(“enqueued”)</a:t>
            </a:r>
            <a:r>
              <a:rPr lang="en-US" altLang="en-US" sz="1800" b="0" dirty="0"/>
              <a:t> to the queue’s “tail”</a:t>
            </a:r>
          </a:p>
          <a:p>
            <a:pPr marL="228600" indent="-184150">
              <a:spcBef>
                <a:spcPts val="1200"/>
              </a:spcBef>
            </a:pPr>
            <a:r>
              <a:rPr lang="en-US" altLang="en-US" sz="1800" b="0" dirty="0"/>
              <a:t>Elements are removed </a:t>
            </a:r>
            <a:r>
              <a:rPr lang="en-US" altLang="en-US" sz="1600" b="0" dirty="0"/>
              <a:t>(“enqueued”)</a:t>
            </a:r>
            <a:r>
              <a:rPr lang="en-US" altLang="en-US" sz="1800" b="0" dirty="0"/>
              <a:t> from the queue’s “head”.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b="0" kern="0" dirty="0">
                <a:cs typeface="+mj-cs"/>
              </a:rPr>
              <a:t>Queue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-305594" y="4268787"/>
            <a:ext cx="8840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lnSpc>
                <a:spcPts val="2600"/>
              </a:lnSpc>
              <a:spcBef>
                <a:spcPts val="12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altLang="en-US" sz="1800" b="0" dirty="0"/>
              <a:t>First In, First Out (FIFO) </a:t>
            </a:r>
            <a:endParaRPr kumimoji="1" lang="en-US" altLang="en-US" sz="1800" b="0" dirty="0">
              <a:solidFill>
                <a:srgbClr val="7E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9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4"/>
          <p:cNvSpPr txBox="1">
            <a:spLocks noChangeArrowheads="1"/>
          </p:cNvSpPr>
          <p:nvPr/>
        </p:nvSpPr>
        <p:spPr bwMode="auto">
          <a:xfrm>
            <a:off x="10086975" y="3292475"/>
            <a:ext cx="18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438400" y="1184275"/>
            <a:ext cx="3048000" cy="3006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7600" tIns="118800" rIns="57600" bIns="118800"/>
          <a:lstStyle>
            <a:lvl1pPr marL="357188" indent="-265113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create an empty queue  [ ]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add 5                  [ 5 ]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add 7                  [ 7 5 ]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add 8                  [ 8 7 5 ]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x1 = remove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x1 = 5</a:t>
            </a:r>
            <a:r>
              <a:rPr lang="en-US" altLang="en-US" sz="1200" b="0" dirty="0">
                <a:latin typeface="Consolas" charset="0"/>
              </a:rPr>
              <a:t> </a:t>
            </a:r>
            <a:r>
              <a:rPr lang="en-US" altLang="en-US" sz="800" b="0" dirty="0">
                <a:latin typeface="Consolas" charset="0"/>
              </a:rPr>
              <a:t> </a:t>
            </a:r>
            <a:r>
              <a:rPr lang="en-US" altLang="en-US" sz="1200" b="0" dirty="0">
                <a:latin typeface="Consolas" charset="0"/>
              </a:rPr>
              <a:t> [ 8 7 ]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x2 = remove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x2 = 7   </a:t>
            </a:r>
            <a:r>
              <a:rPr lang="en-US" altLang="en-US" sz="1200" b="0" dirty="0">
                <a:latin typeface="Consolas" charset="0"/>
              </a:rPr>
              <a:t>[ 8 ]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add 2                  </a:t>
            </a:r>
            <a:r>
              <a:rPr lang="en-US" altLang="en-US" sz="800" b="0" dirty="0">
                <a:latin typeface="Consolas" charset="0"/>
              </a:rPr>
              <a:t> </a:t>
            </a:r>
            <a:r>
              <a:rPr lang="en-US" altLang="en-US" sz="1200" b="0" dirty="0">
                <a:latin typeface="Consolas" charset="0"/>
              </a:rPr>
              <a:t>[ 2 8 ]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add 6                 </a:t>
            </a:r>
            <a:r>
              <a:rPr lang="en-US" altLang="en-US" sz="800" b="0" dirty="0">
                <a:latin typeface="Consolas" charset="0"/>
              </a:rPr>
              <a:t> </a:t>
            </a:r>
            <a:r>
              <a:rPr lang="en-US" altLang="en-US" sz="1200" b="0" dirty="0">
                <a:latin typeface="Consolas" charset="0"/>
              </a:rPr>
              <a:t> [ 6 2 8 ] 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x3 = remove 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x3 = 8   </a:t>
            </a:r>
            <a:r>
              <a:rPr lang="en-US" altLang="en-US" sz="1200" b="0" dirty="0">
                <a:latin typeface="Consolas" charset="0"/>
              </a:rPr>
              <a:t>[ 6 2 ]</a:t>
            </a:r>
          </a:p>
          <a:p>
            <a:pPr>
              <a:spcBef>
                <a:spcPts val="8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r>
              <a:rPr lang="en-US" altLang="en-US" sz="1200" b="0" dirty="0">
                <a:latin typeface="Consolas" charset="0"/>
              </a:rPr>
              <a:t>...</a:t>
            </a:r>
          </a:p>
          <a:p>
            <a:pPr>
              <a:spcBef>
                <a:spcPct val="40000"/>
              </a:spcBef>
              <a:buClr>
                <a:srgbClr val="006600"/>
              </a:buClr>
              <a:buSzPct val="100000"/>
              <a:buFont typeface="Wingdings" charset="2"/>
              <a:buNone/>
            </a:pPr>
            <a:endParaRPr lang="en-US" altLang="en-US" sz="1200" b="0" dirty="0">
              <a:solidFill>
                <a:srgbClr val="006600"/>
              </a:solidFill>
              <a:latin typeface="Consolas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b="0" kern="0" dirty="0">
                <a:cs typeface="+mj-cs"/>
              </a:rPr>
              <a:t>Queue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305594" y="4268787"/>
            <a:ext cx="8840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algn="ctr">
              <a:lnSpc>
                <a:spcPts val="2600"/>
              </a:lnSpc>
              <a:spcBef>
                <a:spcPts val="12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kumimoji="1" lang="en-US" altLang="en-US" sz="1800" b="0" dirty="0"/>
              <a:t>First In, First Out (FIFO) </a:t>
            </a:r>
            <a:endParaRPr kumimoji="1" lang="en-US" altLang="en-US" sz="1800" b="0" dirty="0">
              <a:solidFill>
                <a:srgbClr val="7E504F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4305D2-29C0-FE48-A638-7704222B1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36" y="4878387"/>
            <a:ext cx="861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spcBef>
                <a:spcPct val="60000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en-US" sz="1800" b="0" u="sng" dirty="0"/>
              <a:t>Queue:</a:t>
            </a:r>
            <a:r>
              <a:rPr lang="en-US" altLang="en-US" sz="1800" b="0" dirty="0"/>
              <a:t> a data structure designed to hold an ordered collection of elements with a single entry point and a single exit point.</a:t>
            </a:r>
          </a:p>
          <a:p>
            <a:pPr marL="228600" indent="-184150">
              <a:spcBef>
                <a:spcPts val="1200"/>
              </a:spcBef>
            </a:pPr>
            <a:r>
              <a:rPr lang="en-US" altLang="en-US" sz="1800" b="0" dirty="0"/>
              <a:t>Elements are added </a:t>
            </a:r>
            <a:r>
              <a:rPr lang="en-US" altLang="en-US" sz="1600" b="0" dirty="0"/>
              <a:t>(“enqueued”)</a:t>
            </a:r>
            <a:r>
              <a:rPr lang="en-US" altLang="en-US" sz="1800" b="0" dirty="0"/>
              <a:t> to the queue’s “tail”</a:t>
            </a:r>
          </a:p>
          <a:p>
            <a:pPr marL="228600" indent="-184150">
              <a:spcBef>
                <a:spcPts val="1200"/>
              </a:spcBef>
            </a:pPr>
            <a:r>
              <a:rPr lang="en-US" altLang="en-US" sz="1800" b="0" dirty="0"/>
              <a:t>Elements are removed </a:t>
            </a:r>
            <a:r>
              <a:rPr lang="en-US" altLang="en-US" sz="1600" b="0" dirty="0"/>
              <a:t>(“enqueued”)</a:t>
            </a:r>
            <a:r>
              <a:rPr lang="en-US" altLang="en-US" sz="1800" b="0" dirty="0"/>
              <a:t> from the queue’s “head”.</a:t>
            </a:r>
          </a:p>
        </p:txBody>
      </p:sp>
    </p:spTree>
    <p:extLst>
      <p:ext uri="{BB962C8B-B14F-4D97-AF65-F5344CB8AC3E}">
        <p14:creationId xmlns:p14="http://schemas.microsoft.com/office/powerpoint/2010/main" val="10891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762000"/>
            <a:ext cx="4800600" cy="3124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36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Queue {</a:t>
            </a:r>
            <a:endParaRPr lang="en-US" altLang="en-US" sz="1200" b="0" dirty="0">
              <a:solidFill>
                <a:srgbClr val="4F76CB"/>
              </a:solidFill>
              <a:latin typeface="Consolas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  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b="0" kern="0" dirty="0">
                <a:cs typeface="+mj-cs"/>
              </a:rPr>
              <a:t>Queue abstraction</a:t>
            </a:r>
          </a:p>
        </p:txBody>
      </p:sp>
    </p:spTree>
    <p:extLst>
      <p:ext uri="{BB962C8B-B14F-4D97-AF65-F5344CB8AC3E}">
        <p14:creationId xmlns:p14="http://schemas.microsoft.com/office/powerpoint/2010/main" val="19811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762000"/>
            <a:ext cx="4800600" cy="3124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36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 {</a:t>
            </a:r>
            <a:endParaRPr lang="en-US" altLang="en-US" sz="1200" b="0" dirty="0">
              <a:solidFill>
                <a:srgbClr val="4F76CB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/** Constructs a stack of the given size. */</a:t>
            </a:r>
            <a:endParaRPr lang="en-US" altLang="en-US" sz="1200" b="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 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maxSize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** Adds (</a:t>
            </a:r>
            <a:r>
              <a:rPr lang="en-US" altLang="en-US" sz="1200" b="0" dirty="0" err="1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addes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) the given value to the </a:t>
            </a:r>
          </a:p>
          <a:p>
            <a:r>
              <a:rPr lang="en-US" altLang="en-US" sz="1200" b="0" dirty="0">
                <a:solidFill>
                  <a:srgbClr val="3F5FBF"/>
                </a:solidFill>
                <a:latin typeface="Consolas" charset="0"/>
                <a:ea typeface="Consolas" charset="0"/>
                <a:cs typeface="Consolas" charset="0"/>
              </a:rPr>
              <a:t>    *  end of this queue */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* removes the given value</a:t>
            </a:r>
          </a:p>
          <a:p>
            <a:r>
              <a:rPr lang="en-US" altLang="en-US" sz="1200" b="0" dirty="0">
                <a:solidFill>
                  <a:srgbClr val="3F5FBF"/>
                </a:solidFill>
                <a:latin typeface="Consolas" charset="0"/>
                <a:ea typeface="Consolas" charset="0"/>
                <a:cs typeface="Consolas" charset="0"/>
              </a:rPr>
              <a:t>    *  (removes and returns the head of the queue) */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remove() {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00664D"/>
                </a:solidFill>
                <a:latin typeface="Consolas" charset="0"/>
                <a:ea typeface="Consolas" charset="0"/>
                <a:cs typeface="Consolas" charset="0"/>
              </a:rPr>
              <a:t>// A few more Queue operations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13282" y="3124200"/>
            <a:ext cx="53721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3F7F5F"/>
                </a:solidFill>
                <a:latin typeface="Consolas" charset="0"/>
                <a:ea typeface="Consolas" charset="0"/>
                <a:cs typeface="Consolas" charset="0"/>
              </a:rPr>
              <a:t>// Client code, in any class</a:t>
            </a:r>
          </a:p>
          <a:p>
            <a:pPr>
              <a:spcBef>
                <a:spcPts val="300"/>
              </a:spcBef>
            </a:pPr>
            <a:endParaRPr lang="en-US" altLang="en-US" sz="1200" b="0" dirty="0">
              <a:solidFill>
                <a:srgbClr val="3F7F5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b="0" kern="0" dirty="0">
                <a:cs typeface="+mj-cs"/>
              </a:rPr>
              <a:t>Queue abstraction</a:t>
            </a:r>
          </a:p>
        </p:txBody>
      </p:sp>
    </p:spTree>
    <p:extLst>
      <p:ext uri="{BB962C8B-B14F-4D97-AF65-F5344CB8AC3E}">
        <p14:creationId xmlns:p14="http://schemas.microsoft.com/office/powerpoint/2010/main" val="18328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228600" y="762000"/>
            <a:ext cx="4343400" cy="2590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360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 {</a:t>
            </a:r>
            <a:endParaRPr lang="en-US" altLang="en-US" sz="1200" b="0" dirty="0">
              <a:solidFill>
                <a:srgbClr val="4F76CB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/** Constructs a queue of the given maximum size. */</a:t>
            </a:r>
            <a:endParaRPr lang="en-US" alt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   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maxSize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Consolas" charset="0"/>
              </a:rPr>
              <a:t>/</a:t>
            </a:r>
            <a:r>
              <a:rPr lang="en-US" alt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** Adds the given value at the queue’s tail</a:t>
            </a:r>
            <a:r>
              <a:rPr lang="en-US" altLang="en-US" sz="1200" b="0" dirty="0">
                <a:solidFill>
                  <a:srgbClr val="3F5FB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add(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Consolas" charset="0"/>
              </a:rPr>
              <a:t>/*</a:t>
            </a:r>
            <a:r>
              <a:rPr lang="en-US" alt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* Removes and returns the element at the </a:t>
            </a:r>
            <a:r>
              <a:rPr lang="en-US" altLang="en-US" sz="1200" b="0" dirty="0">
                <a:solidFill>
                  <a:srgbClr val="3F5FB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queue’s head */</a:t>
            </a:r>
          </a:p>
          <a:p>
            <a:pPr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remove() {</a:t>
            </a:r>
          </a:p>
          <a:p>
            <a:pPr>
              <a:spcBef>
                <a:spcPts val="1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Queue methods</a:t>
            </a:r>
          </a:p>
          <a:p>
            <a:pPr>
              <a:spcBef>
                <a:spcPts val="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13282" y="3124200"/>
            <a:ext cx="53721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33200" rIns="0" bIns="262800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Client code, in any class</a:t>
            </a:r>
          </a:p>
          <a:p>
            <a:pPr>
              <a:spcBef>
                <a:spcPts val="300"/>
              </a:spcBef>
            </a:pPr>
            <a:endParaRPr lang="en-US" altLang="en-US" sz="1200" b="0" dirty="0">
              <a:solidFill>
                <a:srgbClr val="3F7F5F"/>
              </a:solidFill>
              <a:latin typeface="Times New Roman" panose="02020603050405020304" pitchFamily="18" charset="0"/>
              <a:ea typeface="Consolas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Creates three queues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Queue[]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Queue[3];</a:t>
            </a:r>
          </a:p>
          <a:p>
            <a:pPr>
              <a:spcBef>
                <a:spcPts val="300"/>
              </a:spcBef>
            </a:pPr>
            <a:r>
              <a:rPr lang="mr-IN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qs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en-US" sz="1200" b="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  <a:endParaRPr lang="en-US" altLang="en-US" sz="1200" b="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Queue();  </a:t>
            </a:r>
            <a:r>
              <a:rPr lang="en-US" alt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array of objects!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3F7F5F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Inserts the numbers 0 to 9 to the three queues, randomly</a:t>
            </a:r>
          </a:p>
          <a:p>
            <a:pPr>
              <a:spcBef>
                <a:spcPts val="300"/>
              </a:spcBef>
            </a:pPr>
            <a:r>
              <a:rPr lang="mr-IN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10; </a:t>
            </a:r>
            <a:r>
              <a:rPr lang="mr-IN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  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qNumber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altLang="en-US" sz="1200" b="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(3 * Math.</a:t>
            </a:r>
            <a:r>
              <a:rPr lang="en-US" altLang="en-US" sz="1200" b="0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n-US" sz="1200" b="0" dirty="0" err="1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qNumber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en-US" sz="1200" b="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200" b="0" dirty="0">
                <a:solidFill>
                  <a:srgbClr val="6A3E3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		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b="0" kern="0" dirty="0">
                <a:cs typeface="+mj-cs"/>
              </a:rPr>
              <a:t>Queue abstraction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52400" y="4662196"/>
            <a:ext cx="2819400" cy="1066800"/>
          </a:xfrm>
          <a:prstGeom prst="wedgeRoundRectCallout">
            <a:avLst>
              <a:gd name="adj1" fmla="val 77686"/>
              <a:gd name="adj2" fmla="val -24241"/>
              <a:gd name="adj3" fmla="val 16667"/>
            </a:avLst>
          </a:prstGeom>
          <a:solidFill>
            <a:srgbClr val="FFDEBD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altLang="en-US" sz="1600" b="0" dirty="0">
                <a:latin typeface="Times New Roman" charset="0"/>
              </a:rPr>
              <a:t>Simulates the traffic of some service that operates three queues (hospital, factory, etc.)</a:t>
            </a:r>
            <a:endParaRPr lang="en-US" altLang="en-US" sz="1600" b="0" dirty="0">
              <a:solidFill>
                <a:srgbClr val="008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implementation</a:t>
            </a:r>
            <a:endParaRPr lang="en-US" dirty="0">
              <a:cs typeface="+mj-cs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4800" y="9906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/>
          <a:lstStyle>
            <a:lvl1pPr indent="14288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buChar char="q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61950" indent="-347663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Can be implemented using an array</a:t>
            </a:r>
          </a:p>
          <a:p>
            <a:pPr marL="361950" indent="-347663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(Similar to the stack implementation)</a:t>
            </a:r>
          </a:p>
          <a:p>
            <a:pPr marL="361950" indent="-347663">
              <a:lnSpc>
                <a:spcPct val="120000"/>
              </a:lnSpc>
              <a:buClr>
                <a:schemeClr val="bg1"/>
              </a:buClr>
              <a:buFont typeface="Arial" charset="0"/>
              <a:buChar char="•"/>
              <a:defRPr/>
            </a:pPr>
            <a:endParaRPr lang="en-US" altLang="en-US" sz="1800" b="0" dirty="0">
              <a:latin typeface="Times New Roman" charset="0"/>
            </a:endParaRPr>
          </a:p>
          <a:p>
            <a:pPr>
              <a:lnSpc>
                <a:spcPct val="120000"/>
              </a:lnSpc>
              <a:buFont typeface="Wingdings" charset="2"/>
              <a:buNone/>
              <a:defRPr/>
            </a:pPr>
            <a:endParaRPr lang="en-US" altLang="en-US" sz="1800" b="0" dirty="0">
              <a:latin typeface="Times New Roman" charset="0"/>
            </a:endParaRPr>
          </a:p>
          <a:p>
            <a:pPr>
              <a:lnSpc>
                <a:spcPct val="120000"/>
              </a:lnSpc>
              <a:buFont typeface="Wingdings" charset="2"/>
              <a:buNone/>
              <a:defRPr/>
            </a:pPr>
            <a:endParaRPr lang="en-US" altLang="en-US" sz="18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applications</a:t>
            </a:r>
            <a:endParaRPr lang="en-US" dirty="0">
              <a:cs typeface="+mj-cs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1000" y="1143000"/>
            <a:ext cx="6477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/>
          <a:lstStyle>
            <a:lvl1pPr indent="14288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charset="2"/>
              <a:buChar char="q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16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marL="314325" indent="-300038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Job scheduling in hospital ERs, factories, restaurants ...</a:t>
            </a:r>
          </a:p>
          <a:p>
            <a:pPr marL="314325" indent="-300038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Job scheduling in operating systems, CPUs, ...</a:t>
            </a:r>
          </a:p>
          <a:p>
            <a:pPr marL="314325" indent="-300038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Transactions: banking, communications, web servers, ...</a:t>
            </a:r>
          </a:p>
          <a:p>
            <a:pPr marL="314325" indent="-300038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Algorithmic needs: sorting, tree processing ...</a:t>
            </a:r>
          </a:p>
          <a:p>
            <a:pPr marL="314325" indent="-300038">
              <a:lnSpc>
                <a:spcPct val="120000"/>
              </a:lnSpc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altLang="en-US" sz="1800" b="0" dirty="0">
                <a:latin typeface="Times New Roman" charset="0"/>
              </a:rPr>
              <a:t>Etc.</a:t>
            </a:r>
          </a:p>
          <a:p>
            <a:pPr marL="361950" indent="-347663">
              <a:lnSpc>
                <a:spcPct val="120000"/>
              </a:lnSpc>
              <a:buClr>
                <a:schemeClr val="bg1"/>
              </a:buClr>
              <a:buFont typeface="Arial" charset="0"/>
              <a:buChar char="•"/>
              <a:defRPr/>
            </a:pPr>
            <a:endParaRPr lang="en-US" altLang="en-US" sz="1800" b="0" dirty="0">
              <a:latin typeface="Times New Roman" charset="0"/>
            </a:endParaRPr>
          </a:p>
          <a:p>
            <a:pPr>
              <a:lnSpc>
                <a:spcPct val="120000"/>
              </a:lnSpc>
              <a:buFont typeface="Wingdings" charset="2"/>
              <a:buNone/>
              <a:defRPr/>
            </a:pPr>
            <a:endParaRPr lang="en-US" altLang="en-US" sz="1800" b="0" dirty="0">
              <a:latin typeface="Times New Roman" charset="0"/>
            </a:endParaRPr>
          </a:p>
          <a:p>
            <a:pPr>
              <a:lnSpc>
                <a:spcPct val="120000"/>
              </a:lnSpc>
              <a:buFont typeface="Wingdings" charset="2"/>
              <a:buNone/>
              <a:defRPr/>
            </a:pPr>
            <a:endParaRPr lang="en-US" altLang="en-US" sz="18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Generic types</a:t>
            </a:r>
          </a:p>
        </p:txBody>
      </p:sp>
      <p:grpSp>
        <p:nvGrpSpPr>
          <p:cNvPr id="1278986" name="Group 10"/>
          <p:cNvGrpSpPr>
            <a:grpSpLocks/>
          </p:cNvGrpSpPr>
          <p:nvPr/>
        </p:nvGrpSpPr>
        <p:grpSpPr bwMode="auto">
          <a:xfrm>
            <a:off x="609600" y="990600"/>
            <a:ext cx="2971662" cy="3352800"/>
            <a:chOff x="384" y="528"/>
            <a:chExt cx="1957" cy="2112"/>
          </a:xfrm>
        </p:grpSpPr>
        <p:sp>
          <p:nvSpPr>
            <p:cNvPr id="1278979" name="Rectangle 3"/>
            <p:cNvSpPr>
              <a:spLocks noChangeArrowheads="1"/>
            </p:cNvSpPr>
            <p:nvPr/>
          </p:nvSpPr>
          <p:spPr bwMode="auto">
            <a:xfrm>
              <a:off x="384" y="528"/>
              <a:ext cx="17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Specific class</a:t>
              </a:r>
            </a:p>
          </p:txBody>
        </p:sp>
        <p:sp>
          <p:nvSpPr>
            <p:cNvPr id="1278980" name="Rectangle 4"/>
            <p:cNvSpPr>
              <a:spLocks noChangeArrowheads="1"/>
            </p:cNvSpPr>
            <p:nvPr/>
          </p:nvSpPr>
          <p:spPr bwMode="auto">
            <a:xfrm>
              <a:off x="432" y="720"/>
              <a:ext cx="1909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box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that holds an int value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solidFill>
                  <a:srgbClr val="000099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 {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</p:grpSp>
      <p:sp>
        <p:nvSpPr>
          <p:cNvPr id="1278983" name="Rectangle 7"/>
          <p:cNvSpPr>
            <a:spLocks noChangeArrowheads="1"/>
          </p:cNvSpPr>
          <p:nvPr/>
        </p:nvSpPr>
        <p:spPr bwMode="auto">
          <a:xfrm>
            <a:off x="632691" y="4686300"/>
            <a:ext cx="876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SzPct val="100000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When we construct a new object of type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Box&lt;T&gt;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, we must specify what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 stands for: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01917" y="990600"/>
            <a:ext cx="5053928" cy="3352800"/>
            <a:chOff x="3801917" y="990600"/>
            <a:chExt cx="5053928" cy="3352800"/>
          </a:xfrm>
        </p:grpSpPr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5503717" y="990600"/>
              <a:ext cx="3352128" cy="3352800"/>
              <a:chOff x="2976" y="528"/>
              <a:chExt cx="2387" cy="2112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023" y="720"/>
                <a:ext cx="2340" cy="19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65600" tIns="180000" rIns="93600" bIns="82800" anchor="t" anchorCtr="0"/>
              <a:lstStyle>
                <a:lvl1pPr marL="342900" indent="-3429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>
                  <a:buClr>
                    <a:srgbClr val="006600"/>
                  </a:buClr>
                  <a:buSzPct val="100000"/>
                  <a:buFont typeface="Wingdings" charset="2"/>
                  <a:buNone/>
                </a:pPr>
                <a:r>
                  <a:rPr lang="en-US" altLang="en-US" sz="1200" b="0" dirty="0">
                    <a:solidFill>
                      <a:srgbClr val="000099"/>
                    </a:solidFill>
                    <a:latin typeface="Consolas" charset="0"/>
                  </a:rPr>
                  <a:t>/** Represents a generic box that</a:t>
                </a:r>
              </a:p>
              <a:p>
                <a:pPr algn="l">
                  <a:buClr>
                    <a:srgbClr val="006600"/>
                  </a:buClr>
                  <a:buSzPct val="100000"/>
                  <a:buFont typeface="Wingdings" charset="2"/>
                  <a:buNone/>
                </a:pPr>
                <a:r>
                  <a:rPr lang="en-US" altLang="en-US" sz="1200" b="0" dirty="0">
                    <a:solidFill>
                      <a:srgbClr val="000099"/>
                    </a:solidFill>
                    <a:latin typeface="Consolas" charset="0"/>
                  </a:rPr>
                  <a:t> *  can hold objects of any type */</a:t>
                </a:r>
              </a:p>
              <a:p>
                <a:pPr algn="l">
                  <a:buClr>
                    <a:srgbClr val="006600"/>
                  </a:buClr>
                  <a:buSzPct val="100000"/>
                  <a:buFont typeface="Wingdings" charset="2"/>
                  <a:buNone/>
                </a:pPr>
                <a:endParaRPr lang="en-US" altLang="en-US" sz="1200" b="0" dirty="0">
                  <a:latin typeface="Consolas" charset="0"/>
                </a:endParaRPr>
              </a:p>
              <a:p>
                <a:pPr algn="l"/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public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class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Box&lt;T&gt; {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	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private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T </a:t>
                </a:r>
                <a:r>
                  <a:rPr lang="en-US" altLang="en-US" sz="1200" b="0" dirty="0">
                    <a:solidFill>
                      <a:srgbClr val="0226CC"/>
                    </a:solidFill>
                    <a:latin typeface="Consolas" charset="0"/>
                  </a:rPr>
                  <a:t>x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;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	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public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void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set(T </a:t>
                </a:r>
                <a:r>
                  <a:rPr lang="en-US" altLang="en-US" sz="1200" b="0" dirty="0">
                    <a:solidFill>
                      <a:srgbClr val="7E504F"/>
                    </a:solidFill>
                    <a:latin typeface="Consolas" charset="0"/>
                  </a:rPr>
                  <a:t>x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) {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   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this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.</a:t>
                </a:r>
                <a:r>
                  <a:rPr lang="en-US" altLang="en-US" sz="1200" b="0" dirty="0">
                    <a:solidFill>
                      <a:srgbClr val="0226CC"/>
                    </a:solidFill>
                    <a:latin typeface="Consolas" charset="0"/>
                  </a:rPr>
                  <a:t>x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= </a:t>
                </a:r>
                <a:r>
                  <a:rPr lang="en-US" altLang="en-US" sz="1200" b="0" dirty="0">
                    <a:solidFill>
                      <a:srgbClr val="7E504F"/>
                    </a:solidFill>
                    <a:latin typeface="Consolas" charset="0"/>
                  </a:rPr>
                  <a:t>x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;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}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	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public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T get() {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    </a:t>
                </a:r>
                <a:r>
                  <a:rPr lang="en-US" altLang="en-US" sz="1200" b="0" dirty="0">
                    <a:solidFill>
                      <a:srgbClr val="931968"/>
                    </a:solidFill>
                    <a:latin typeface="Consolas" charset="0"/>
                  </a:rPr>
                  <a:t>return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</a:t>
                </a:r>
                <a:r>
                  <a:rPr lang="en-US" altLang="en-US" sz="1200" b="0" dirty="0">
                    <a:solidFill>
                      <a:srgbClr val="0226CC"/>
                    </a:solidFill>
                    <a:latin typeface="Consolas" charset="0"/>
                  </a:rPr>
                  <a:t>x</a:t>
                </a:r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;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    }</a:t>
                </a:r>
              </a:p>
              <a:p>
                <a:pPr algn="l"/>
                <a:r>
                  <a:rPr lang="en-US" altLang="en-US" sz="1200" b="0" dirty="0">
                    <a:solidFill>
                      <a:srgbClr val="000000"/>
                    </a:solidFill>
                    <a:latin typeface="Consolas" charset="0"/>
                  </a:rPr>
                  <a:t>}</a:t>
                </a:r>
                <a:endParaRPr lang="en-US" altLang="en-US" sz="1200" b="0" dirty="0">
                  <a:latin typeface="Consolas" charset="0"/>
                </a:endParaRP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0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342900" indent="-342900" algn="l">
                  <a:lnSpc>
                    <a:spcPct val="80000"/>
                  </a:lnSpc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  <a:defRPr/>
                </a:pPr>
                <a:r>
                  <a:rPr lang="en-US" sz="1600" b="0" dirty="0">
                    <a:latin typeface="Times New Roman" charset="0"/>
                    <a:ea typeface="Times New Roman" charset="0"/>
                    <a:cs typeface="Times New Roman" charset="0"/>
                  </a:rPr>
                  <a:t>Generic class</a:t>
                </a:r>
                <a:endParaRPr lang="en-US" sz="1400" b="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3801917" y="1676400"/>
              <a:ext cx="1676400" cy="1828800"/>
            </a:xfrm>
            <a:prstGeom prst="rightArrow">
              <a:avLst>
                <a:gd name="adj1" fmla="val 63853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rIns="0" anchor="ctr">
              <a:noAutofit/>
            </a:bodyPr>
            <a:lstStyle/>
            <a:p>
              <a:pPr>
                <a:defRPr/>
              </a:pPr>
              <a:r>
                <a:rPr lang="en-US" alt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Generalizing to a </a:t>
              </a:r>
              <a:r>
                <a:rPr lang="en-US" altLang="en-US" sz="1400" b="0" i="1" dirty="0">
                  <a:latin typeface="Times New Roman" charset="0"/>
                  <a:ea typeface="Times New Roman" charset="0"/>
                  <a:cs typeface="Times New Roman" charset="0"/>
                </a:rPr>
                <a:t>generic class </a:t>
              </a:r>
              <a:r>
                <a:rPr lang="en-US" alt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that can can handle any data type, </a:t>
              </a:r>
              <a:r>
                <a:rPr lang="en-US" altLang="en-US" sz="1400" b="0" dirty="0">
                  <a:latin typeface="Consolas" charset="0"/>
                  <a:ea typeface="Consolas" charset="0"/>
                  <a:cs typeface="Consolas" charset="0"/>
                </a:rPr>
                <a:t>T</a:t>
              </a:r>
              <a:r>
                <a:rPr lang="en-US" alt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altLang="en-US" sz="1200" b="0" dirty="0">
                <a:latin typeface="Consolas" charset="0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82487" y="5105400"/>
            <a:ext cx="4191000" cy="1295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3600" tIns="82800" rIns="93600" bIns="82800" anchor="ctr"/>
          <a:lstStyle/>
          <a:p>
            <a:pPr algn="l">
              <a:spcBef>
                <a:spcPts val="1500"/>
              </a:spcBef>
              <a:defRPr/>
            </a:pP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 // Client code:</a:t>
            </a:r>
          </a:p>
          <a:p>
            <a:pPr algn="l">
              <a:spcBef>
                <a:spcPts val="1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Box&lt;Integer&gt; integerBox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Box&lt;Integer&gt;();</a:t>
            </a:r>
          </a:p>
          <a:p>
            <a:pPr algn="l">
              <a:spcBef>
                <a:spcPts val="15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Box&lt;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intBox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Box&lt;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&gt;();</a:t>
            </a:r>
            <a:r>
              <a:rPr lang="en-US" sz="1200" b="0" dirty="0">
                <a:latin typeface="Lucida Console" charset="0"/>
                <a:ea typeface="ＭＳ Ｐゴシック" charset="0"/>
              </a:rPr>
              <a:t>  </a:t>
            </a:r>
            <a:r>
              <a:rPr lang="en-US" sz="1200" b="0" dirty="0">
                <a:solidFill>
                  <a:srgbClr val="990033"/>
                </a:solidFill>
                <a:latin typeface="Lucida Console" charset="0"/>
                <a:ea typeface="ＭＳ Ｐゴシック" charset="0"/>
              </a:rPr>
              <a:t>// error</a:t>
            </a: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138203" y="5562600"/>
            <a:ext cx="3722897" cy="767214"/>
          </a:xfrm>
          <a:prstGeom prst="wedgeRoundRectCallout">
            <a:avLst>
              <a:gd name="adj1" fmla="val -62903"/>
              <a:gd name="adj2" fmla="val 13137"/>
              <a:gd name="adj3" fmla="val 16667"/>
            </a:avLst>
          </a:prstGeom>
          <a:solidFill>
            <a:srgbClr val="FFEC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46800" rtlCol="0" anchor="ctr" anchorCtr="0"/>
          <a:lstStyle/>
          <a:p>
            <a:pPr>
              <a:spcBef>
                <a:spcPts val="1800"/>
              </a:spcBef>
            </a:pPr>
            <a:r>
              <a:rPr lang="en-US" altLang="en-US" sz="1600" b="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Generic classes cannot handle primitive types. They can handle only object types</a:t>
            </a:r>
          </a:p>
        </p:txBody>
      </p:sp>
    </p:spTree>
    <p:extLst>
      <p:ext uri="{BB962C8B-B14F-4D97-AF65-F5344CB8AC3E}">
        <p14:creationId xmlns:p14="http://schemas.microsoft.com/office/powerpoint/2010/main" val="285730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types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276933" name="Rectangle 5"/>
          <p:cNvSpPr>
            <a:spLocks noChangeArrowheads="1"/>
          </p:cNvSpPr>
          <p:nvPr/>
        </p:nvSpPr>
        <p:spPr bwMode="auto">
          <a:xfrm>
            <a:off x="211282" y="827809"/>
            <a:ext cx="37338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tool 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Tool(String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503717" y="990600"/>
            <a:ext cx="3352128" cy="3352800"/>
            <a:chOff x="2976" y="528"/>
            <a:chExt cx="2387" cy="2112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023" y="720"/>
              <a:ext cx="2340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80000" rIns="93600" bIns="82800" anchor="t" anchorCtr="0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generic box that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can hold objects of any type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Box&lt;T&gt;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Generic class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76935" name="Rectangle 7"/>
          <p:cNvSpPr>
            <a:spLocks noChangeArrowheads="1"/>
          </p:cNvSpPr>
          <p:nvPr/>
        </p:nvSpPr>
        <p:spPr bwMode="auto">
          <a:xfrm>
            <a:off x="1066801" y="2895600"/>
            <a:ext cx="41910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44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Client code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Box&lt;Tool&gt;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Box&lt;Tool&gt;();</a:t>
            </a:r>
          </a:p>
          <a:p>
            <a:pPr algn="l">
              <a:spcBef>
                <a:spcPts val="300"/>
              </a:spcBef>
            </a:pPr>
            <a:endParaRPr lang="en-US" altLang="en-US" sz="1200" b="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3" grpId="0" animBg="1"/>
      <p:bldP spid="12769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types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276933" name="Rectangle 5"/>
          <p:cNvSpPr>
            <a:spLocks noChangeArrowheads="1"/>
          </p:cNvSpPr>
          <p:nvPr/>
        </p:nvSpPr>
        <p:spPr bwMode="auto">
          <a:xfrm>
            <a:off x="211282" y="827809"/>
            <a:ext cx="37338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tool 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Tool(String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503717" y="990600"/>
            <a:ext cx="3352128" cy="3352800"/>
            <a:chOff x="2976" y="528"/>
            <a:chExt cx="2387" cy="2112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023" y="720"/>
              <a:ext cx="2340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80000" rIns="93600" bIns="82800" anchor="t" anchorCtr="0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generic box that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can hold objects of any type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Box&lt;T&gt;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Generic class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76935" name="Rectangle 7"/>
          <p:cNvSpPr>
            <a:spLocks noChangeArrowheads="1"/>
          </p:cNvSpPr>
          <p:nvPr/>
        </p:nvSpPr>
        <p:spPr bwMode="auto">
          <a:xfrm>
            <a:off x="1066801" y="2895600"/>
            <a:ext cx="41910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44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Client code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Box&lt;Tool&gt;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Box&lt;Tool&gt;();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.set(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"hammer"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Tool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041876" y="5572991"/>
            <a:ext cx="1055688" cy="83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hammer</a:t>
            </a:r>
          </a:p>
        </p:txBody>
      </p:sp>
    </p:spTree>
    <p:extLst>
      <p:ext uri="{BB962C8B-B14F-4D97-AF65-F5344CB8AC3E}">
        <p14:creationId xmlns:p14="http://schemas.microsoft.com/office/powerpoint/2010/main" val="204791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types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276933" name="Rectangle 5"/>
          <p:cNvSpPr>
            <a:spLocks noChangeArrowheads="1"/>
          </p:cNvSpPr>
          <p:nvPr/>
        </p:nvSpPr>
        <p:spPr bwMode="auto">
          <a:xfrm>
            <a:off x="211282" y="827809"/>
            <a:ext cx="37338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tool 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Tool(String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503717" y="990600"/>
            <a:ext cx="3352128" cy="3352800"/>
            <a:chOff x="2976" y="528"/>
            <a:chExt cx="2387" cy="2112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023" y="720"/>
              <a:ext cx="2340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80000" rIns="93600" bIns="82800" anchor="t" anchorCtr="0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generic box that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can hold objects of any type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Box&lt;T&gt;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Generic class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76935" name="Rectangle 7"/>
          <p:cNvSpPr>
            <a:spLocks noChangeArrowheads="1"/>
          </p:cNvSpPr>
          <p:nvPr/>
        </p:nvSpPr>
        <p:spPr bwMode="auto">
          <a:xfrm>
            <a:off x="1066801" y="2895600"/>
            <a:ext cx="41910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44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Client code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Box&lt;Tool&gt;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Box&lt;Tool&gt;();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.set(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"hammer"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Tool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Box&lt;Integer&gt;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integerBox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Box&lt;Integer&gt;();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integerBox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.set(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Integer(10));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integerBox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.get());</a:t>
            </a:r>
          </a:p>
          <a:p>
            <a:pPr algn="l">
              <a:spcBef>
                <a:spcPts val="300"/>
              </a:spcBef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Box&lt;Box&gt;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boxInaBox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Box&lt;Box&gt;();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boxInaBox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.set(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boxInaBox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.get().get());</a:t>
            </a:r>
          </a:p>
          <a:p>
            <a:pPr algn="l">
              <a:spcBef>
                <a:spcPts val="300"/>
              </a:spcBef>
            </a:pPr>
            <a:endParaRPr lang="en-US" altLang="en-US" sz="1200" b="0" dirty="0">
              <a:latin typeface="Consolas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041876" y="5572991"/>
            <a:ext cx="1055688" cy="838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hammer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10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hammer</a:t>
            </a:r>
            <a:endParaRPr lang="en-US" altLang="en-US" sz="1200" b="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types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11282" y="827809"/>
            <a:ext cx="37338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tool 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Tool(String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1305606" name="Rectangle 6"/>
          <p:cNvSpPr>
            <a:spLocks noChangeArrowheads="1"/>
          </p:cNvSpPr>
          <p:nvPr/>
        </p:nvSpPr>
        <p:spPr bwMode="auto">
          <a:xfrm>
            <a:off x="1042361" y="3002973"/>
            <a:ext cx="4051926" cy="250825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80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Client code</a:t>
            </a:r>
          </a:p>
        </p:txBody>
      </p: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5503717" y="990600"/>
            <a:ext cx="3352128" cy="3352800"/>
            <a:chOff x="2976" y="528"/>
            <a:chExt cx="2387" cy="2112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023" y="720"/>
              <a:ext cx="2340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80000" rIns="93600" bIns="82800" anchor="t" anchorCtr="0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generic box that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can hold objects of any type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Box&lt;T&gt;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Generic class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Generic types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11282" y="827809"/>
            <a:ext cx="3733800" cy="2362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tool 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Tool(String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String toString() {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description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algn="l"/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1305606" name="Rectangle 6"/>
          <p:cNvSpPr>
            <a:spLocks noChangeArrowheads="1"/>
          </p:cNvSpPr>
          <p:nvPr/>
        </p:nvSpPr>
        <p:spPr bwMode="auto">
          <a:xfrm>
            <a:off x="1042361" y="3002973"/>
            <a:ext cx="4051926" cy="250825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80000" rIns="93600" bIns="46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// Client code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Box&lt;Tool[]&gt;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Box&lt;Tool[]&gt;();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Tool[]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Tool[3];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[0]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"screwdriver"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[1]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"drill"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[2] =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new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Tool(</a:t>
            </a:r>
            <a:r>
              <a:rPr lang="en-US" altLang="en-US" sz="1200" b="0" dirty="0">
                <a:solidFill>
                  <a:srgbClr val="3933FF"/>
                </a:solidFill>
                <a:latin typeface="Consolas" charset="0"/>
              </a:rPr>
              <a:t>"hammer"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.set(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for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(Tool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toolsBox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.get()) {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System.</a:t>
            </a:r>
            <a:r>
              <a:rPr lang="en-US" altLang="en-US" sz="1200" b="0" i="1" dirty="0">
                <a:solidFill>
                  <a:srgbClr val="0226CC"/>
                </a:solidFill>
                <a:latin typeface="Consolas" charset="0"/>
              </a:rPr>
              <a:t>out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.println(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>
              <a:spcBef>
                <a:spcPts val="3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141592" y="5029200"/>
            <a:ext cx="1497207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46800" rIns="93600" bIns="46800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screwdriver</a:t>
            </a:r>
          </a:p>
          <a:p>
            <a:pPr algn="l">
              <a:spcBef>
                <a:spcPts val="6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drill</a:t>
            </a:r>
          </a:p>
          <a:p>
            <a:pPr algn="l">
              <a:spcBef>
                <a:spcPts val="6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hammer</a:t>
            </a:r>
            <a:endParaRPr lang="en-US" altLang="en-US" sz="1200" b="0" dirty="0">
              <a:latin typeface="Consolas" charset="0"/>
            </a:endParaRPr>
          </a:p>
        </p:txBody>
      </p: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5503717" y="990600"/>
            <a:ext cx="3352128" cy="3352800"/>
            <a:chOff x="2976" y="528"/>
            <a:chExt cx="2387" cy="2112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023" y="720"/>
              <a:ext cx="2340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180000" rIns="93600" bIns="82800" anchor="t" anchorCtr="0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generic box that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can hold objects of any type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Box&lt;T&gt;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set(T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	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T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76" y="528"/>
              <a:ext cx="20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600" b="0" dirty="0">
                  <a:latin typeface="Times New Roman" charset="0"/>
                  <a:ea typeface="Times New Roman" charset="0"/>
                  <a:cs typeface="Times New Roman" charset="0"/>
                </a:rPr>
                <a:t>Generic class</a:t>
              </a:r>
              <a:endParaRPr lang="en-US" sz="1400" b="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4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Generic types</a:t>
            </a:r>
          </a:p>
        </p:txBody>
      </p:sp>
      <p:sp>
        <p:nvSpPr>
          <p:cNvPr id="1283076" name="Rectangle 4"/>
          <p:cNvSpPr>
            <a:spLocks noChangeArrowheads="1"/>
          </p:cNvSpPr>
          <p:nvPr/>
        </p:nvSpPr>
        <p:spPr bwMode="auto">
          <a:xfrm>
            <a:off x="381000" y="1600200"/>
            <a:ext cx="3048000" cy="4343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44000" rIns="93600" bIns="82800" anchor="t" anchorCtr="0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/** Represents a generic box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4F76CB"/>
                </a:solidFill>
                <a:latin typeface="Consolas" charset="0"/>
              </a:rPr>
              <a:t> *  that holds two objects */</a:t>
            </a: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>
              <a:spcBef>
                <a:spcPts val="100"/>
              </a:spcBef>
            </a:pPr>
            <a:endParaRPr lang="en-US" altLang="en-US" sz="1200" b="0" dirty="0">
              <a:solidFill>
                <a:srgbClr val="000000"/>
              </a:solidFill>
              <a:latin typeface="Consolas" charset="0"/>
            </a:endParaRP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BigBox&lt;S,T&gt; {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	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	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void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set(S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, T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this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altLang="en-US" sz="1200" b="0" dirty="0">
                <a:solidFill>
                  <a:srgbClr val="7E504F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}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	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S gets() {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}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T gett() {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return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}</a:t>
            </a:r>
          </a:p>
          <a:p>
            <a:pPr algn="l">
              <a:spcBef>
                <a:spcPts val="1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Lucida Console" charset="0"/>
            </a:endParaRPr>
          </a:p>
        </p:txBody>
      </p:sp>
      <p:sp>
        <p:nvSpPr>
          <p:cNvPr id="1283080" name="Rectangle 8"/>
          <p:cNvSpPr>
            <a:spLocks noChangeArrowheads="1"/>
          </p:cNvSpPr>
          <p:nvPr/>
        </p:nvSpPr>
        <p:spPr bwMode="auto">
          <a:xfrm>
            <a:off x="4038600" y="3200400"/>
            <a:ext cx="373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 charset="0"/>
                <a:ea typeface="Times New Roman" charset="0"/>
                <a:cs typeface="Times New Roman" charset="0"/>
              </a:rPr>
              <a:t>Commonly used type parameter notation:</a:t>
            </a:r>
          </a:p>
          <a:p>
            <a:pPr marL="342900" indent="-342900" algn="l">
              <a:lnSpc>
                <a:spcPct val="90000"/>
              </a:lnSpc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, ...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1000" y="923925"/>
            <a:ext cx="85344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A generic class can contain more than one generic type:</a:t>
            </a:r>
          </a:p>
        </p:txBody>
      </p:sp>
    </p:spTree>
    <p:extLst>
      <p:ext uri="{BB962C8B-B14F-4D97-AF65-F5344CB8AC3E}">
        <p14:creationId xmlns:p14="http://schemas.microsoft.com/office/powerpoint/2010/main" val="14149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6" grpId="0" animBg="1"/>
      <p:bldP spid="128308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Side comment</a:t>
            </a:r>
          </a:p>
        </p:txBody>
      </p:sp>
      <p:grpSp>
        <p:nvGrpSpPr>
          <p:cNvPr id="1278986" name="Group 10"/>
          <p:cNvGrpSpPr>
            <a:grpSpLocks/>
          </p:cNvGrpSpPr>
          <p:nvPr/>
        </p:nvGrpSpPr>
        <p:grpSpPr bwMode="auto">
          <a:xfrm>
            <a:off x="609600" y="817128"/>
            <a:ext cx="2971662" cy="3352800"/>
            <a:chOff x="384" y="528"/>
            <a:chExt cx="1957" cy="2112"/>
          </a:xfrm>
        </p:grpSpPr>
        <p:sp>
          <p:nvSpPr>
            <p:cNvPr id="1278979" name="Rectangle 3"/>
            <p:cNvSpPr>
              <a:spLocks noChangeArrowheads="1"/>
            </p:cNvSpPr>
            <p:nvPr/>
          </p:nvSpPr>
          <p:spPr bwMode="auto">
            <a:xfrm>
              <a:off x="384" y="528"/>
              <a:ext cx="17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 charset="0"/>
                  <a:ea typeface="Times New Roman" charset="0"/>
                  <a:cs typeface="Times New Roman" charset="0"/>
                </a:rPr>
                <a:t>Specific class</a:t>
              </a:r>
            </a:p>
          </p:txBody>
        </p:sp>
        <p:sp>
          <p:nvSpPr>
            <p:cNvPr id="1278980" name="Rectangle 4"/>
            <p:cNvSpPr>
              <a:spLocks noChangeArrowheads="1"/>
            </p:cNvSpPr>
            <p:nvPr/>
          </p:nvSpPr>
          <p:spPr bwMode="auto">
            <a:xfrm>
              <a:off x="432" y="720"/>
              <a:ext cx="1909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/** Represents a box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r>
                <a:rPr lang="en-US" altLang="en-US" sz="1200" b="0" dirty="0">
                  <a:solidFill>
                    <a:srgbClr val="000099"/>
                  </a:solidFill>
                  <a:latin typeface="Consolas" charset="0"/>
                </a:rPr>
                <a:t> *  that holds an int value */</a:t>
              </a:r>
            </a:p>
            <a:p>
              <a:pPr algn="l">
                <a:buClr>
                  <a:srgbClr val="006600"/>
                </a:buClr>
                <a:buSzPct val="100000"/>
                <a:buFont typeface="Wingdings" charset="2"/>
                <a:buNone/>
              </a:pPr>
              <a:endParaRPr lang="en-US" altLang="en-US" sz="1200" b="0" dirty="0">
                <a:solidFill>
                  <a:srgbClr val="000099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 {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void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set(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this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.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= </a:t>
              </a:r>
              <a:r>
                <a:rPr lang="en-US" altLang="en-US" sz="1200" b="0" dirty="0">
                  <a:solidFill>
                    <a:srgbClr val="7E504F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endParaRPr lang="en-US" altLang="en-US" sz="1200" b="0" dirty="0">
                <a:solidFill>
                  <a:srgbClr val="000000"/>
                </a:solidFill>
                <a:latin typeface="Consolas" charset="0"/>
              </a:endParaRP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get() {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 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return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 }</a:t>
              </a:r>
            </a:p>
            <a:p>
              <a:pPr algn="l"/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</p:grp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4073918" y="1800079"/>
            <a:ext cx="2555482" cy="914400"/>
          </a:xfrm>
          <a:prstGeom prst="wedgeRoundRectCallout">
            <a:avLst>
              <a:gd name="adj1" fmla="val -78375"/>
              <a:gd name="adj2" fmla="val 4830"/>
              <a:gd name="adj3" fmla="val 16667"/>
            </a:avLst>
          </a:prstGeom>
          <a:solidFill>
            <a:srgbClr val="FFDEBD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tIns="46800" anchor="ctr"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400" b="0" dirty="0">
                <a:latin typeface="Times New Roman" charset="0"/>
              </a:rPr>
              <a:t>How come the classes that we saw in the last examples have no constructors?</a:t>
            </a:r>
            <a:endParaRPr lang="en-US" altLang="en-US" sz="1400" b="0" dirty="0">
              <a:solidFill>
                <a:srgbClr val="008000"/>
              </a:solidFill>
              <a:latin typeface="Times New Roman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54863" y="4363745"/>
            <a:ext cx="8763000" cy="99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66700" indent="-266700" algn="l"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In Java, when you don’t write a constructor, the compiler adds a default constructor</a:t>
            </a:r>
            <a:b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(at the level of the generated low-level code)</a:t>
            </a:r>
          </a:p>
          <a:p>
            <a:pPr marL="266700" indent="-266700" algn="l">
              <a:spcBef>
                <a:spcPts val="6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1600" b="0" dirty="0">
                <a:latin typeface="Times New Roman" charset="0"/>
                <a:ea typeface="Times New Roman" charset="0"/>
                <a:cs typeface="Times New Roman" charset="0"/>
              </a:rPr>
              <a:t>The default class constructor features a minimal object-construction service (no initialization).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77869" y="5518438"/>
            <a:ext cx="2065331" cy="104544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93600" bIns="82800" anchor="ctr"/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public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Box {</a:t>
            </a:r>
          </a:p>
          <a:p>
            <a:pPr algn="l"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private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931968"/>
                </a:solidFill>
                <a:latin typeface="Consolas" charset="0"/>
              </a:rPr>
              <a:t>int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altLang="en-US" sz="1200" b="0" dirty="0">
                <a:solidFill>
                  <a:srgbClr val="0226CC"/>
                </a:solidFill>
                <a:latin typeface="Consolas" charset="0"/>
              </a:rPr>
              <a:t>x</a:t>
            </a: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>
              <a:spcBef>
                <a:spcPts val="200"/>
              </a:spcBef>
            </a:pPr>
            <a:r>
              <a:rPr lang="en-US" altLang="en-US" sz="1200" b="0" dirty="0">
                <a:solidFill>
                  <a:srgbClr val="000000"/>
                </a:solidFill>
                <a:latin typeface="Consolas" charset="0"/>
              </a:rPr>
              <a:t>}</a:t>
            </a:r>
            <a:endParaRPr lang="en-US" altLang="en-US" sz="1200" b="0" dirty="0">
              <a:latin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1325" y="5516128"/>
            <a:ext cx="3850076" cy="1045441"/>
            <a:chOff x="3846125" y="5506893"/>
            <a:chExt cx="3850076" cy="1045441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5715001" y="5506893"/>
              <a:ext cx="1981200" cy="10454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65600" tIns="82800" rIns="93600" bIns="82800" anchor="ctr"/>
            <a:lstStyle>
              <a:lvl1pPr marL="342900" indent="-3429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public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class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Box {</a:t>
              </a:r>
            </a:p>
            <a:p>
              <a:pPr>
                <a:spcBef>
                  <a:spcPts val="200"/>
                </a:spcBef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private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931968"/>
                  </a:solidFill>
                  <a:latin typeface="Consolas" charset="0"/>
                </a:rPr>
                <a:t>int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en-US" altLang="en-US" sz="1200" b="0" dirty="0">
                  <a:solidFill>
                    <a:srgbClr val="0226CC"/>
                  </a:solidFill>
                  <a:latin typeface="Consolas" charset="0"/>
                </a:rPr>
                <a:t>x</a:t>
              </a: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;</a:t>
              </a:r>
            </a:p>
            <a:p>
              <a:pPr>
                <a:spcBef>
                  <a:spcPts val="200"/>
                </a:spcBef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   Box() {}</a:t>
              </a:r>
            </a:p>
            <a:p>
              <a:pPr>
                <a:spcBef>
                  <a:spcPts val="200"/>
                </a:spcBef>
              </a:pPr>
              <a:r>
                <a:rPr lang="en-US" altLang="en-US" sz="1200" b="0" dirty="0">
                  <a:solidFill>
                    <a:srgbClr val="000000"/>
                  </a:solidFill>
                  <a:latin typeface="Consolas" charset="0"/>
                </a:rPr>
                <a:t>}</a:t>
              </a:r>
              <a:endParaRPr lang="en-US" altLang="en-US" sz="1200" b="0" dirty="0">
                <a:latin typeface="Consolas" charset="0"/>
              </a:endParaRPr>
            </a:p>
          </p:txBody>
        </p:sp>
        <p:sp>
          <p:nvSpPr>
            <p:cNvPr id="22" name="Rounded Rectangular Callout 21"/>
            <p:cNvSpPr>
              <a:spLocks noChangeArrowheads="1"/>
            </p:cNvSpPr>
            <p:nvPr/>
          </p:nvSpPr>
          <p:spPr bwMode="auto">
            <a:xfrm>
              <a:off x="3846125" y="5787736"/>
              <a:ext cx="1599393" cy="483754"/>
            </a:xfrm>
            <a:prstGeom prst="wedgeRoundRectCallout">
              <a:avLst>
                <a:gd name="adj1" fmla="val 45219"/>
                <a:gd name="adj2" fmla="val 13030"/>
                <a:gd name="adj3" fmla="val 16667"/>
              </a:avLst>
            </a:prstGeom>
            <a:solidFill>
              <a:srgbClr val="FFDEB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en-US" sz="1400" b="0" dirty="0">
                  <a:latin typeface="Times New Roman" charset="0"/>
                </a:rPr>
                <a:t>As if you wrote:</a:t>
              </a:r>
              <a:endParaRPr lang="en-US" altLang="en-US" sz="1400" b="0" dirty="0">
                <a:solidFill>
                  <a:srgbClr val="008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9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theme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7191</TotalTime>
  <Pages>24</Pages>
  <Words>1826</Words>
  <Application>Microsoft Macintosh PowerPoint</Application>
  <PresentationFormat>Letter Paper (8.5x11 in)</PresentationFormat>
  <Paragraphs>382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Comic Sans MS</vt:lpstr>
      <vt:lpstr>Consolas</vt:lpstr>
      <vt:lpstr>Lucida Console</vt:lpstr>
      <vt:lpstr>Monotype Sorts</vt:lpstr>
      <vt:lpstr>Times New Roman</vt:lpstr>
      <vt:lpstr>Wingdings</vt:lpstr>
      <vt:lpstr>sidebarb</vt:lpstr>
      <vt:lpstr>Data Structures III LEFTOVERS</vt:lpstr>
      <vt:lpstr>Generic types</vt:lpstr>
      <vt:lpstr>Generic types</vt:lpstr>
      <vt:lpstr>Generic types</vt:lpstr>
      <vt:lpstr>Generic types</vt:lpstr>
      <vt:lpstr>Generic types</vt:lpstr>
      <vt:lpstr>Generic types</vt:lpstr>
      <vt:lpstr>Generic types</vt:lpstr>
      <vt:lpstr>Side comment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implementation</vt:lpstr>
      <vt:lpstr>Queue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2176</cp:revision>
  <cp:lastPrinted>1999-02-19T08:49:27Z</cp:lastPrinted>
  <dcterms:created xsi:type="dcterms:W3CDTF">1995-09-10T16:19:44Z</dcterms:created>
  <dcterms:modified xsi:type="dcterms:W3CDTF">2021-12-15T05:16:55Z</dcterms:modified>
</cp:coreProperties>
</file>