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865" r:id="rId2"/>
    <p:sldId id="1060" r:id="rId3"/>
    <p:sldId id="1067" r:id="rId4"/>
    <p:sldId id="1061" r:id="rId5"/>
    <p:sldId id="1018" r:id="rId6"/>
    <p:sldId id="903" r:id="rId7"/>
    <p:sldId id="940" r:id="rId8"/>
    <p:sldId id="1023" r:id="rId9"/>
    <p:sldId id="1024" r:id="rId10"/>
    <p:sldId id="1025" r:id="rId11"/>
    <p:sldId id="979" r:id="rId12"/>
    <p:sldId id="987" r:id="rId13"/>
    <p:sldId id="995" r:id="rId14"/>
    <p:sldId id="1062" r:id="rId15"/>
    <p:sldId id="982" r:id="rId16"/>
    <p:sldId id="997" r:id="rId17"/>
    <p:sldId id="996" r:id="rId18"/>
    <p:sldId id="1019" r:id="rId19"/>
    <p:sldId id="1026" r:id="rId20"/>
    <p:sldId id="923" r:id="rId21"/>
    <p:sldId id="1002" r:id="rId22"/>
    <p:sldId id="1003" r:id="rId23"/>
    <p:sldId id="1013" r:id="rId24"/>
    <p:sldId id="1063" r:id="rId25"/>
    <p:sldId id="1006" r:id="rId26"/>
    <p:sldId id="1014" r:id="rId27"/>
    <p:sldId id="1005" r:id="rId28"/>
    <p:sldId id="1008" r:id="rId29"/>
    <p:sldId id="1009" r:id="rId30"/>
    <p:sldId id="849" r:id="rId31"/>
    <p:sldId id="1015" r:id="rId32"/>
    <p:sldId id="1016" r:id="rId33"/>
    <p:sldId id="1028" r:id="rId34"/>
    <p:sldId id="1029" r:id="rId35"/>
    <p:sldId id="947" r:id="rId36"/>
    <p:sldId id="954" r:id="rId37"/>
    <p:sldId id="1030" r:id="rId38"/>
    <p:sldId id="1064" r:id="rId39"/>
    <p:sldId id="1057" r:id="rId40"/>
    <p:sldId id="1056" r:id="rId41"/>
    <p:sldId id="1068" r:id="rId42"/>
    <p:sldId id="1065" r:id="rId43"/>
    <p:sldId id="1004" r:id="rId44"/>
    <p:sldId id="1069" r:id="rId45"/>
    <p:sldId id="1047" r:id="rId46"/>
    <p:sldId id="1048" r:id="rId47"/>
    <p:sldId id="1049" r:id="rId48"/>
    <p:sldId id="1007" r:id="rId49"/>
    <p:sldId id="1050" r:id="rId50"/>
    <p:sldId id="1001" r:id="rId51"/>
    <p:sldId id="1000" r:id="rId52"/>
    <p:sldId id="1051" r:id="rId53"/>
    <p:sldId id="999" r:id="rId54"/>
    <p:sldId id="998" r:id="rId55"/>
    <p:sldId id="1052" r:id="rId56"/>
    <p:sldId id="1059" r:id="rId57"/>
    <p:sldId id="1066" r:id="rId58"/>
    <p:sldId id="1070" r:id="rId59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C00003"/>
    <a:srgbClr val="FFEFD3"/>
    <a:srgbClr val="800000"/>
    <a:srgbClr val="4BE3FF"/>
    <a:srgbClr val="70D9F5"/>
    <a:srgbClr val="FFDEBD"/>
    <a:srgbClr val="FC0128"/>
    <a:srgbClr val="000066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2791"/>
  </p:normalViewPr>
  <p:slideViewPr>
    <p:cSldViewPr>
      <p:cViewPr varScale="1">
        <p:scale>
          <a:sx n="81" d="100"/>
          <a:sy n="81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04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4ABE-FFAB-EA5C-BF55-114FB2DEC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B24244A2-2B34-2B8A-7D56-826E7BCDA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E520D2D-3B65-00FE-6BC3-00C1BDEF1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BAF539-83A4-B368-1072-46EBCDEE9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58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5EBA-9724-DD48-138F-590FD555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DD55134E-4B26-15F5-C43C-D1E73C7A5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7FF4969-44AB-3C74-5CF7-D2638876B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9C4DF97-D36D-227C-63AE-6EBEB7EF0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7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FCB9-840A-C53D-3C3C-3F9BD66A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E7B79E6B-C87F-6EA8-69C9-D95902A28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ABBFE47-9E3C-417F-645B-6F722405D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DB35F1-59D9-9996-8F5F-EF71BAF12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7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3BC51-2400-C413-59B5-4CE3B99EE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F36A665B-8842-10CB-9A4A-F13AB9D6E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4DE7652-38EA-65CC-1ADD-67312406E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C33678-B46B-CDB8-BB5D-CFDEA747A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27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B3DC-B413-04A9-0B6F-3D98B6AAD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BA50EFF-6076-6BBC-3257-50D7BAC1A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D6BCE13-8772-774D-9033-9A10ADCFA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72DED7F-7E08-CEC6-B180-ACA75CDDF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1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D3C8-FFF0-D707-0177-F0E9BD7B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7C9C57CC-6A6F-B664-A283-EF8A15C72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6F070D9-7A1B-E122-65EF-0C25F9B8B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7634CF-FE14-571C-28FE-1D115AC8C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74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873D-6277-62FA-6BA3-5E2B566B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84CC214F-5483-29B9-6F6C-DC3471290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17F2BFC-1B62-D004-9249-0EF1E6124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517274-5BC7-6012-AEA3-DA04B5FDA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51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B245-867B-A780-C5A9-1ECCB2FA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59EA870D-ECA9-1D41-0FB5-7963E3CC4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F6010C-57F1-A147-B399-6816F567961D}" type="slidenum">
              <a:rPr lang="he-IL" altLang="en-US" sz="1100" b="0">
                <a:latin typeface="Times New Roman" charset="0"/>
              </a:rPr>
              <a:pPr/>
              <a:t>20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4FE1C98-1A84-EE7F-BA6F-A9FE056CE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4338934-03C5-B719-971A-791DFF8A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1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CCF1-5DBF-403D-5EE4-996D1ACE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146F95F8-1638-9801-5D13-EABC1923B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1C2E84C-E5E5-327C-FC75-423A303D9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AFA7725-87BE-4681-325A-A71C83AA2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987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338A0-1F7B-39B9-70E6-61D7DAA9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FF223BC-D11B-00FE-F296-9F9D9F23C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BEAAE6F-6FB1-3337-E884-A164F8E85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3647C1-5DE3-E551-49D5-D7ECDEDF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38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921E-1D7A-BB55-F64D-D6FE0415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CDEFA73E-26B1-BF35-F178-975E42D84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178C770-A951-235C-0D6A-3CF1BC2DB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C5CEE4-0AB1-D683-6FE4-556BD4069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015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5364-F70E-D59B-69FB-133DEE970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5D4F4C3B-24EC-EFBC-E6FA-ADF3434C1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B9E0490-B262-DC82-84F3-A16E49010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4E7B98-F1F5-4F78-DE38-4A9F1A169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11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A441-63AA-292F-69A7-6A13F03A4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B0B7650E-00AC-4C3F-3D55-AF175EDF9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B5F99CD-A5EE-7074-2D0B-15FBEDBD8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FDA7CD-8AE6-37BA-C0BF-6E3C4CE5D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27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F4C8-A701-ECE8-F85F-0971CC7C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310A3AC8-C8D5-1E6C-796A-452A73EA1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3E91D7F-9C7B-1206-6072-CC6F03672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5D33E7-A246-31B1-C535-6303CD5D8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70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4FA1-ED01-7D1B-B0F2-3A9631B3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C4DE9683-CB77-5F69-D41A-DE400BFEF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8AE40F4-0C24-D6BB-0B83-A909AED4E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3F7B63-63BB-9B8C-2EED-D4B9B8F72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830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B0E8-F4CB-9B9E-7992-E7E1D30F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CA18EEC-B5A8-3B79-DEEF-DB580C445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AAB93B3-2F3C-A692-BE27-299537A92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AFB056-94C9-22A7-2139-A95720F22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51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D0E7C-B2FC-9B13-4FE8-0E14B677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A03ABCFF-B2F8-5B86-1EDD-D6971FFF2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463A9B5-60A0-A6A0-67E6-92D7F5EBC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900F2DB-5B80-94E2-1EC3-39F977C35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0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FB218-7975-2C6E-7402-967D8E94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93847AD5-3FBC-DAF4-93BC-D5A656026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29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7906C67-5274-B3A8-6C37-38A4DB9CD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129A538-5BE6-F54F-6380-8201E0023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790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5885827-01C3-A648-A95B-9B06D1FAF7B2}" type="slidenum">
              <a:rPr lang="he-IL" altLang="en-US" sz="1100" b="0">
                <a:latin typeface="Times New Roman" charset="0"/>
              </a:rPr>
              <a:pPr/>
              <a:t>30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38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54B9B-FFE1-78B2-F484-817888643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CA8CFC56-EAC8-C4D8-ED9B-91E3B473C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3A617-C566-404B-83E8-C84011091472}" type="slidenum">
              <a:rPr lang="he-IL" altLang="en-US" sz="1100" b="0">
                <a:latin typeface="Times New Roman" charset="0"/>
              </a:rPr>
              <a:pPr/>
              <a:t>31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47782D0-BA70-9271-ACA0-4A7B376E2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028DFA-2878-998A-B6E5-57DBA8217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20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0B99-095F-5594-A1FE-6CC43585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D78460CB-4D36-87E9-0E5A-0F4314365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3A617-C566-404B-83E8-C84011091472}" type="slidenum">
              <a:rPr lang="he-IL" altLang="en-US" sz="1100" b="0">
                <a:latin typeface="Times New Roman" charset="0"/>
              </a:rPr>
              <a:pPr/>
              <a:t>32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3AB39E3-3138-AFD1-02B1-2936D0634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B9980F5-932F-D627-4B0E-70755556A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54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4AF5-917F-5CB1-03AE-90762240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E16D4F25-E293-114E-273D-9C8334765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DBB74F2-72E7-D127-E4CE-F5F18C19E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44E7119-B4A4-2712-2271-4DB3992C9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508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10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D76C3-A0DB-F0A5-F120-4DEE17BF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179C1881-C28B-2B98-B237-5FF7E0826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D193732-BB01-815B-5A6F-A55363957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2E433D8-F45C-30BD-4EED-328B60AF7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983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58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100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2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619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49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54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764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23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31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517F-7963-6D0A-8AF7-26817DAA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13139A26-7F1C-45FD-3920-E8086D23A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3DA8D10-9359-5FF7-62B6-36000258A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9E422E-2B3B-B4D6-1510-FBE3115BC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134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126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27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585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44A70-187A-62B3-C42D-01EAF54BB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1291FD8F-39D0-EB53-831A-A5E4DCF60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3845969-55D9-1A56-2270-EDB97F332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4D535E8-3419-A677-9989-675C3FDFC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977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88CA-1D9A-2470-9061-73874B9A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>
            <a:extLst>
              <a:ext uri="{FF2B5EF4-FFF2-40B4-BE49-F238E27FC236}">
                <a16:creationId xmlns:a16="http://schemas.microsoft.com/office/drawing/2014/main" id="{FB778F02-7509-1293-BC1A-EE3B1E2B6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A1F426-BA6A-9942-85C2-96D95A5AC5F4}" type="slidenum">
              <a:rPr lang="he-IL" altLang="en-US" sz="1100" b="0">
                <a:latin typeface="Times New Roman" charset="0"/>
              </a:rPr>
              <a:pPr/>
              <a:t>57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F9388DC-E799-16A6-5D82-43BF928D2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DBB8A9E-B04F-61C2-4FB5-34161EE58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520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95616-4FB2-D6EE-D738-DC1622D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>
            <a:extLst>
              <a:ext uri="{FF2B5EF4-FFF2-40B4-BE49-F238E27FC236}">
                <a16:creationId xmlns:a16="http://schemas.microsoft.com/office/drawing/2014/main" id="{37012010-38D2-EA81-B971-F869F75F7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58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3560FA7-9902-CA34-9C47-F08239384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42AC5A-38AD-206D-48CA-506F6FD8E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21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46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91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71312-1B87-4CFE-518A-4439A2F5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6A03F911-3AF0-90F7-5099-5C2B2FC64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3D2C4EC-99CA-626A-F8D4-0CCB9E70E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FF3E61B-720D-F6BB-FFB4-FFD00875C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79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B3EC1-712D-E6B2-AB76-1EA5CFD58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349D50A3-CA60-D153-3274-F73EB269A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F675247-1015-A76E-133E-B38409A0F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9D00DEA-641E-0BE4-984E-10DB6504D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62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110A-D042-A6B3-DD34-C99C2EB68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>
            <a:extLst>
              <a:ext uri="{FF2B5EF4-FFF2-40B4-BE49-F238E27FC236}">
                <a16:creationId xmlns:a16="http://schemas.microsoft.com/office/drawing/2014/main" id="{C0A94C8E-3833-28FB-E9C3-D3D664F17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1ACE40-02A2-254D-B008-EBC64F3EF39E}" type="slidenum">
              <a:rPr lang="he-IL" altLang="en-US" sz="1100" b="0">
                <a:latin typeface="Times New Roman" charset="0"/>
              </a:rPr>
              <a:pPr/>
              <a:t>10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ED6D2C4-25EC-7F0A-1B32-892DB1A95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365E7F-3089-9814-3F75-DA8723E9A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19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EC6AE46-F9A9-ACFD-BFEF-33F778221D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2560" y="6612474"/>
            <a:ext cx="8610600" cy="1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10-2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5.jpeg"/><Relationship Id="rId5" Type="http://schemas.openxmlformats.org/officeDocument/2006/relationships/image" Target="../media/image6.png"/><Relationship Id="rId4" Type="http://schemas.openxmlformats.org/officeDocument/2006/relationships/image" Target="../../theme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../theme/media/image15.jpeg"/><Relationship Id="rId4" Type="http://schemas.openxmlformats.org/officeDocument/2006/relationships/image" Target="../../theme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5.jpeg"/><Relationship Id="rId4" Type="http://schemas.openxmlformats.org/officeDocument/2006/relationships/image" Target="../../theme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Structures II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Efi Arazi School of Computer Science</a:t>
            </a:r>
          </a:p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</a:t>
            </a:r>
            <a:r>
              <a:rPr lang="he-IL" altLang="en-US" sz="1600" b="0" dirty="0">
                <a:solidFill>
                  <a:srgbClr val="737373"/>
                </a:solidFill>
                <a:latin typeface="+mj-lt"/>
                <a:cs typeface="+mj-cs"/>
              </a:rPr>
              <a:t>2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A150E72-1C63-870A-DBFC-3F566464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47EA16-A268-DEBA-C91B-BBC283E6B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Adding elements </a:t>
            </a:r>
            <a:r>
              <a:rPr lang="en-US" sz="1800" dirty="0"/>
              <a:t>(uniquely)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C80167-D395-C8C1-0F65-51F98D618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Set()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contains(int e)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(elements.indexOf(e) &gt; -1);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add(int e)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if (!contains(e))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elements.add(e);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BC51726E-B1E3-AF02-5828-22919CC4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489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250787B-3724-E1C2-09ED-9CBDEA73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3"/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05C893-01C4-17DF-763C-C43EB043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9226" name="Rectangle 7">
            <a:extLst>
              <a:ext uri="{FF2B5EF4-FFF2-40B4-BE49-F238E27FC236}">
                <a16:creationId xmlns:a16="http://schemas.microsoft.com/office/drawing/2014/main" id="{244BD96A-95AA-D9C1-F499-9C01346C8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Behind-the-scene implementation:</a:t>
            </a:r>
          </a:p>
        </p:txBody>
      </p:sp>
      <p:pic>
        <p:nvPicPr>
          <p:cNvPr id="9228" name="Picture 9227">
            <a:extLst>
              <a:ext uri="{FF2B5EF4-FFF2-40B4-BE49-F238E27FC236}">
                <a16:creationId xmlns:a16="http://schemas.microsoft.com/office/drawing/2014/main" id="{C70D3146-CCB0-4CB0-B7EA-D34FD421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160"/>
          <a:stretch/>
        </p:blipFill>
        <p:spPr>
          <a:xfrm>
            <a:off x="5099191" y="5034715"/>
            <a:ext cx="3054209" cy="4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C3C896C-515D-B7D3-95E8-C6A7337E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9BC27ED-498B-5E55-9D18-F2A5F908E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constructors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1A8B95-EC93-759A-9153-0D7E5E77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array and adds its elements to this set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e : arr)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A1BA6C-71A1-A266-B804-F66EDFCD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3"/>
                </a:solidFill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D88C81-2178-AE07-CAF0-603E3C29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943C1-0132-53B0-DFD3-EEA28583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Behind-the-scene implementation: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F641F-C5AB-4311-32B8-F76E33240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45"/>
          <a:stretch/>
        </p:blipFill>
        <p:spPr>
          <a:xfrm>
            <a:off x="5099191" y="5034715"/>
            <a:ext cx="3054209" cy="8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69B8C7C-408F-CF1B-F8BC-D3B7A6EF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0149817-538C-E9B7-7788-37F3BDD66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Aside: For Each </a:t>
            </a:r>
            <a:r>
              <a:rPr lang="en-US" sz="2000" dirty="0"/>
              <a:t>(built-in Java iterator)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EE3CDFE-7FC7-A077-40B0-69B9C4FE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805188"/>
            <a:ext cx="3200400" cy="9905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array elements</a:t>
            </a:r>
          </a:p>
          <a:p>
            <a:pPr>
              <a:spcBef>
                <a:spcPts val="400"/>
              </a:spcBef>
              <a:defRPr/>
            </a:pPr>
            <a:r>
              <a:rPr lang="en-US" altLang="en-US" sz="1100" b="0" dirty="0">
                <a:latin typeface="Consolas" charset="0"/>
              </a:rPr>
              <a:t>for (int e : arr) {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i="1" dirty="0">
                <a:latin typeface="Consolas" charset="0"/>
              </a:rPr>
              <a:t>process</a:t>
            </a:r>
            <a:r>
              <a:rPr lang="en-US" altLang="en-US" sz="1100" b="0" dirty="0">
                <a:latin typeface="Consolas" charset="0"/>
              </a:rPr>
              <a:t>(e);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1100" b="0" dirty="0">
                <a:latin typeface="Consolas" charset="0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6536A9-62DA-9FAA-D736-91CFE9D14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71701"/>
            <a:ext cx="3200400" cy="9905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array elements</a:t>
            </a:r>
          </a:p>
          <a:p>
            <a:pPr>
              <a:spcBef>
                <a:spcPts val="600"/>
              </a:spcBef>
            </a:pP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for (int i = 0; i &lt; </a:t>
            </a:r>
            <a:r>
              <a:rPr lang="mr-IN" sz="1100" b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.length; i++)</a:t>
            </a: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b="0" i="1" dirty="0">
                <a:latin typeface="Consolas" charset="0"/>
                <a:ea typeface="Consolas" charset="0"/>
                <a:cs typeface="Consolas" charset="0"/>
              </a:rPr>
              <a:t>process</a:t>
            </a: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(arr[i]);</a:t>
            </a:r>
          </a:p>
          <a:p>
            <a:pPr>
              <a:spcBef>
                <a:spcPts val="200"/>
              </a:spcBef>
            </a:pPr>
            <a:r>
              <a:rPr lang="mr-IN" sz="1100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sz="11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0DEE8-4CDD-8D91-83F2-B8A83679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3792"/>
            <a:ext cx="3962400" cy="182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u="sng" dirty="0"/>
              <a:t>The </a:t>
            </a:r>
            <a:r>
              <a:rPr lang="en-US" altLang="en-US" sz="1600" b="0" i="1" u="sng" dirty="0"/>
              <a:t>for-each</a:t>
            </a:r>
            <a:r>
              <a:rPr lang="en-US" altLang="en-US" sz="1600" b="0" u="sng" dirty="0"/>
              <a:t> rules: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400" b="0" dirty="0"/>
              <a:t>The loop must iterate over </a:t>
            </a:r>
            <a:r>
              <a:rPr lang="en-US" altLang="en-US" sz="1400" b="0" i="1" dirty="0"/>
              <a:t>all</a:t>
            </a:r>
            <a:r>
              <a:rPr lang="en-US" altLang="en-US" sz="1400" b="0" dirty="0"/>
              <a:t> the elements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400" b="0" dirty="0"/>
              <a:t>The statements in the body of the loop cannot refer to specific elements 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400" b="0" dirty="0"/>
              <a:t>The loop cannot modify the elements</a:t>
            </a:r>
          </a:p>
          <a:p>
            <a:pPr marL="9525" indent="-9525">
              <a:spcBef>
                <a:spcPts val="600"/>
              </a:spcBef>
              <a:buNone/>
            </a:pPr>
            <a:r>
              <a:rPr lang="en-US" altLang="en-US" sz="1400" b="0" dirty="0"/>
              <a:t>Can be used for any </a:t>
            </a:r>
            <a:r>
              <a:rPr lang="en-US" altLang="en-US" sz="1400" b="0" i="1" dirty="0"/>
              <a:t>iterable collection</a:t>
            </a:r>
            <a:r>
              <a:rPr lang="en-US" altLang="en-US" sz="1400" b="0" dirty="0"/>
              <a:t>, not only arrays (more details, later).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366B9-9350-17D0-3429-80A1B074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93990"/>
            <a:ext cx="3962400" cy="122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u="sng" dirty="0"/>
              <a:t>Best practice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For-each is elegant and readable.</a:t>
            </a:r>
            <a:br>
              <a:rPr lang="en-US" altLang="en-US" sz="1600" b="0" dirty="0"/>
            </a:br>
            <a:r>
              <a:rPr lang="en-US" altLang="en-US" sz="1600" b="0" dirty="0"/>
              <a:t>Whenever possible, use it!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A129E07-BD93-8DA4-BC06-BAC3AA2E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array and adds its elements to this set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e : arr)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712E7DA-8CAB-0B93-5554-B9E14571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56" y="1859689"/>
            <a:ext cx="990600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dirty="0"/>
              <a:t>Same as:</a:t>
            </a:r>
          </a:p>
        </p:txBody>
      </p:sp>
    </p:spTree>
    <p:extLst>
      <p:ext uri="{BB962C8B-B14F-4D97-AF65-F5344CB8AC3E}">
        <p14:creationId xmlns:p14="http://schemas.microsoft.com/office/powerpoint/2010/main" val="304135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3C55FDB-3690-0DDA-C4E2-7785C6A05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2C2EF6A-515E-D9AA-3BE7-7001D8F4A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constructors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7E3A5D-F712-EE64-D738-E7380B22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set)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set.elements.listIterator();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5CEDCD-5069-C4C0-DE4A-B3FDE44A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Set(s2);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E4BDBA-9AFF-6A63-B77C-C3F3BABA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DEB2E-3E7F-3107-E4DC-A0755C3C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1" y="4572000"/>
            <a:ext cx="3054209" cy="12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5819561-77E6-0FF1-699A-DF1F1E32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2E926A-5964-32D6-919D-9C04523B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constructors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4E484A-4C0B-92FC-7AB3-60550F23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set)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this();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 and adds its elements to this set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set.elements.listIterator();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4E45DFD-ED61-60B7-DFFE-53781E42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2514600" cy="9905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given set...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for (int e : set.elements) {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add(e);</a:t>
            </a:r>
          </a:p>
          <a:p>
            <a:pPr>
              <a:spcBef>
                <a:spcPts val="1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1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4E7CB1-B576-429C-02D4-7F3B895A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2743200" cy="42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600" b="0" dirty="0"/>
              <a:t>Can we use this code instead?</a:t>
            </a:r>
            <a:endParaRPr lang="en-US" altLang="en-US" sz="1400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1E0C7-FE61-2BB8-0EC4-01D90083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22505"/>
            <a:ext cx="3429000" cy="110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dirty="0"/>
              <a:t>Yes! </a:t>
            </a:r>
          </a:p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dirty="0"/>
              <a:t>To do so, we must make the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 class </a:t>
            </a:r>
            <a:r>
              <a:rPr lang="en-US" altLang="en-US" sz="1800" b="0" i="1" dirty="0"/>
              <a:t>iterable</a:t>
            </a:r>
            <a:r>
              <a:rPr lang="en-US" altLang="en-US" sz="1800" b="0" dirty="0"/>
              <a:t> </a:t>
            </a:r>
            <a:r>
              <a:rPr lang="en-US" altLang="en-US" sz="1400" b="0" dirty="0"/>
              <a:t>(details later).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86778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C42D4E1-47FE-5D24-8388-92919A94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C6DF6A-EEE1-F78C-5F70-FFFF70621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operations: Union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F295C1-EEA4-DD53-A6DE-658BA634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result set with the elements of this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Set result = new Set(this);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other set and adds it elements to the result 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other.elements.listIterator();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result.add(e);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result;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014F8-A18B-4281-4315-D613259D5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6" r="50000" b="4680"/>
          <a:stretch/>
        </p:blipFill>
        <p:spPr>
          <a:xfrm>
            <a:off x="5884190" y="4800600"/>
            <a:ext cx="1905000" cy="149214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21D6B89-3EC8-601A-7325-CF890236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4ED80-4C44-0090-5482-64F147FB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{3, 1, 5, 7, 9}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Union</a:t>
            </a:r>
          </a:p>
        </p:txBody>
      </p:sp>
    </p:spTree>
    <p:extLst>
      <p:ext uri="{BB962C8B-B14F-4D97-AF65-F5344CB8AC3E}">
        <p14:creationId xmlns:p14="http://schemas.microsoft.com/office/powerpoint/2010/main" val="424960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F7A503-4853-0743-2601-45303152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812878-1DCF-C523-4D0D-89617A7D4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operations: Intersection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4C96F7-D369-9C2F-19F5-C4C0753E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boolean contains(int e)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void add(int e)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public Set(Set set)</a:t>
            </a:r>
          </a:p>
          <a:p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other)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an empty result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Set result = new Set();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each element in this set, if it exists in the other set, 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adds the element to the result set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ListIterator itr = elements.listIterator();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while (itr.hasNext())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int e = itr.next();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if (other.contains(e))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    result.add(e);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result;</a:t>
            </a:r>
          </a:p>
          <a:p>
            <a:pPr>
              <a:lnSpc>
                <a:spcPts val="1120"/>
              </a:lnSpc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lnSpc>
                <a:spcPts val="1120"/>
              </a:lnSpc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  <a:endParaRPr lang="en-US" altLang="en-US" sz="1100" b="0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4490-3AC8-D877-CD70-30E9E986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7" r="50000" b="53843"/>
          <a:stretch/>
        </p:blipFill>
        <p:spPr>
          <a:xfrm>
            <a:off x="5867400" y="4706319"/>
            <a:ext cx="1905000" cy="16002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FA59C5C-7290-CB13-EDE7-857B638E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3300204"/>
            <a:ext cx="2987091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S2 = {7, 9, 1}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65000"/>
                  </a:schemeClr>
                </a:solidFill>
                <a:effectLst/>
                <a:latin typeface="Menlo" panose="020B0609030804020204" pitchFamily="49" charset="0"/>
              </a:rPr>
              <a:t>{3, 1, 5, 7, 9}  // Union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{1, 7}       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 Intersection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3945B5-8113-5F5F-0D0F-5157EA3E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825291" cy="2307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Set s2 = new Set(data);</a:t>
            </a:r>
          </a:p>
          <a:p>
            <a:pPr>
              <a:spcBef>
                <a:spcPts val="600"/>
              </a:spcBef>
            </a:pP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System.out.println("s2 = " + s2);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System.out.println(s1.union(s2));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System.out.println(s1.intersection(s2));</a:t>
            </a:r>
          </a:p>
        </p:txBody>
      </p:sp>
    </p:spTree>
    <p:extLst>
      <p:ext uri="{BB962C8B-B14F-4D97-AF65-F5344CB8AC3E}">
        <p14:creationId xmlns:p14="http://schemas.microsoft.com/office/powerpoint/2010/main" val="55458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F4419AE-786D-E456-46A7-A2FECE1E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423B45B-D305-0373-AD6C-D84FBB663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Set: Recap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74C9D6D-ACE6-04AE-7981-1AAD5BAB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267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B97CE3-B0A6-6C2B-B914-7DA8D59006A4}"/>
              </a:ext>
            </a:extLst>
          </p:cNvPr>
          <p:cNvSpPr/>
          <p:nvPr/>
        </p:nvSpPr>
        <p:spPr bwMode="auto">
          <a:xfrm>
            <a:off x="3962400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AA99FA-45A6-0319-DD4F-C52B8188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756557"/>
            <a:ext cx="4267199" cy="228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Using the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 class, any client program can create and manipulate sets;</a:t>
            </a:r>
            <a:endParaRPr lang="en-US" altLang="en-US" sz="1800" b="0" i="1" dirty="0"/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The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 API provides a “domain language” for handling sets;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OOP is an excellent tool for building domain languages, for numerous domains.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E52CE5-0503-320B-4B3A-BB20B535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895600"/>
            <a:ext cx="4114800" cy="313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600"/>
              </a:spcBef>
              <a:buNone/>
            </a:pPr>
            <a:r>
              <a:rPr lang="en-US" altLang="en-US" sz="1800" b="0" u="sng" dirty="0"/>
              <a:t>Big problem, Big solution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The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 class, as defined, can handle only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/>
              <a:t> values. Therefore, any class that depends on it, like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800" b="0" dirty="0"/>
              <a:t>, can also handle only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/>
              <a:t> values.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Can we make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0" dirty="0"/>
              <a:t>, and any class that depends on it, handle objects of any type?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Yes!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800" b="0" dirty="0"/>
              <a:t>To do so, we must make them </a:t>
            </a:r>
            <a:r>
              <a:rPr lang="en-US" altLang="en-US" sz="1800" b="0" i="1" dirty="0"/>
              <a:t>generic classes</a:t>
            </a:r>
            <a:r>
              <a:rPr lang="en-US" altLang="en-US" sz="1800" b="0" dirty="0"/>
              <a:t> </a:t>
            </a:r>
            <a:r>
              <a:rPr lang="en-US" altLang="en-US" sz="1600" b="0" dirty="0"/>
              <a:t>(details later).</a:t>
            </a:r>
          </a:p>
          <a:p>
            <a:pPr marL="57150">
              <a:spcBef>
                <a:spcPts val="600"/>
              </a:spcBef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7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5990-1059-FB17-17A9-E75FB149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D48947-28E7-88AE-C45A-AAA1C7AA3609}"/>
              </a:ext>
            </a:extLst>
          </p:cNvPr>
          <p:cNvSpPr txBox="1">
            <a:spLocks/>
          </p:cNvSpPr>
          <p:nvPr/>
        </p:nvSpPr>
        <p:spPr bwMode="auto">
          <a:xfrm>
            <a:off x="228600" y="838199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Set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Stack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Map</a:t>
            </a:r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94211" name="Title 2">
            <a:extLst>
              <a:ext uri="{FF2B5EF4-FFF2-40B4-BE49-F238E27FC236}">
                <a16:creationId xmlns:a16="http://schemas.microsoft.com/office/drawing/2014/main" id="{E3FC5EAB-FE0A-6762-8A67-2B6C269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42944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FD106-0E74-D2AC-B8CB-9BC7FBA7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DADB0-244E-52F2-9729-109576688056}"/>
              </a:ext>
            </a:extLst>
          </p:cNvPr>
          <p:cNvSpPr txBox="1">
            <a:spLocks/>
          </p:cNvSpPr>
          <p:nvPr/>
        </p:nvSpPr>
        <p:spPr bwMode="auto">
          <a:xfrm>
            <a:off x="228600" y="838199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Set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Stack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Map</a:t>
            </a:r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8CAA84A-4564-2CE9-484E-B2F0294695A4}"/>
              </a:ext>
            </a:extLst>
          </p:cNvPr>
          <p:cNvSpPr/>
          <p:nvPr/>
        </p:nvSpPr>
        <p:spPr bwMode="auto">
          <a:xfrm>
            <a:off x="525462" y="2026331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>
            <a:extLst>
              <a:ext uri="{FF2B5EF4-FFF2-40B4-BE49-F238E27FC236}">
                <a16:creationId xmlns:a16="http://schemas.microsoft.com/office/drawing/2014/main" id="{075ED7B1-C83C-066B-3B3F-200EFA2E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2C0678-4E1F-718D-DF79-5186059F8076}"/>
              </a:ext>
            </a:extLst>
          </p:cNvPr>
          <p:cNvSpPr txBox="1">
            <a:spLocks/>
          </p:cNvSpPr>
          <p:nvPr/>
        </p:nvSpPr>
        <p:spPr bwMode="auto">
          <a:xfrm>
            <a:off x="525462" y="3886201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Abstraction: How to </a:t>
            </a:r>
            <a:r>
              <a:rPr lang="en-US" altLang="en-US" sz="1800" b="0" i="1" kern="0" dirty="0"/>
              <a:t>use</a:t>
            </a:r>
            <a:r>
              <a:rPr lang="en-US" altLang="en-US" sz="1800" b="0" kern="0" dirty="0"/>
              <a:t> a stack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Implementation: How to </a:t>
            </a:r>
            <a:r>
              <a:rPr lang="en-US" altLang="en-US" sz="1800" b="0" i="1" kern="0" dirty="0"/>
              <a:t>realize</a:t>
            </a:r>
            <a:r>
              <a:rPr lang="en-US" altLang="en-US" sz="1800" b="0" kern="0" dirty="0"/>
              <a:t> a stack (using an array)</a:t>
            </a:r>
            <a:endParaRPr lang="en-US" altLang="en-US" b="0" kern="0" dirty="0"/>
          </a:p>
          <a:p>
            <a:pPr marL="547687" indent="-457200">
              <a:spcBef>
                <a:spcPts val="1800"/>
              </a:spcBef>
              <a:buClrTx/>
              <a:buFont typeface="+mj-lt"/>
              <a:buAutoNum type="arabicPeriod"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931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1796DCF-08EE-2340-3357-81E9E409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81DD0095-5F7B-DF02-6A5E-053714FD5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4D4929F-1976-8BDC-1656-E7E0564B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143000" y="2070226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34981D-D7AB-C49D-0517-61D7E2914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562600" y="1994026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CA0A1E-14FB-A855-FECD-9253B538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1932939" y="3488601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5022-86C1-D2B3-E6E7-BA7449E29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743200" y="3429000"/>
            <a:ext cx="4399278" cy="1447800"/>
          </a:xfrm>
          <a:prstGeom prst="rect">
            <a:avLst/>
          </a:prstGeom>
        </p:spPr>
      </p:pic>
      <p:sp>
        <p:nvSpPr>
          <p:cNvPr id="6" name="Rectangle 89">
            <a:extLst>
              <a:ext uri="{FF2B5EF4-FFF2-40B4-BE49-F238E27FC236}">
                <a16:creationId xmlns:a16="http://schemas.microsoft.com/office/drawing/2014/main" id="{00BE98CF-D10A-B61D-859B-577200A3B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F145F-F6CE-EB50-CB81-B8CE3784A19D}"/>
              </a:ext>
            </a:extLst>
          </p:cNvPr>
          <p:cNvSpPr/>
          <p:nvPr/>
        </p:nvSpPr>
        <p:spPr bwMode="auto">
          <a:xfrm>
            <a:off x="5867400" y="3365626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4C87A0-E321-B8C9-DD1C-0FF95583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258" y="5250417"/>
            <a:ext cx="4643999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widely used in computer science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can be implemented using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arrays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or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08942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050886-376C-EC0A-D1E0-4A0D91BA3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202871-AD8F-E155-D89F-8486355BF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</a:t>
            </a:r>
          </a:p>
        </p:txBody>
      </p:sp>
      <p:sp>
        <p:nvSpPr>
          <p:cNvPr id="1349636" name="Rectangle 4">
            <a:extLst>
              <a:ext uri="{FF2B5EF4-FFF2-40B4-BE49-F238E27FC236}">
                <a16:creationId xmlns:a16="http://schemas.microsoft.com/office/drawing/2014/main" id="{40AB889C-1A7E-9746-C65D-2170F751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40" y="1939635"/>
            <a:ext cx="3705924" cy="329862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/>
          <a:p>
            <a:pPr>
              <a:spcBef>
                <a:spcPts val="5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Arbitrary stack operation examples: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 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create an empty stack   [ 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3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</a:t>
            </a:r>
            <a:r>
              <a:rPr lang="en-US" altLang="en-US" sz="12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7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6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8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3, 7, 6, 8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2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3, 7, 6, 8, 2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x = pop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 x = 2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3, 7, 6, 8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y = pop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 y = 8        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push 4                  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3, 7, 6, 4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add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addition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        </a:t>
            </a:r>
            <a:r>
              <a:rPr lang="en-US" altLang="en-US" sz="800" b="0" dirty="0">
                <a:latin typeface="Consolas"/>
                <a:ea typeface="Consolas"/>
                <a:cs typeface="Consolas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3, 7, 10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50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neg 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negation                  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[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3, 7, -10</a:t>
            </a:r>
            <a:r>
              <a:rPr lang="en-US" altLang="en-US" sz="8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latin typeface="Consolas"/>
                <a:ea typeface="Consolas"/>
                <a:cs typeface="Consolas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en-US" sz="1200" b="0" dirty="0">
                <a:latin typeface="Consolas"/>
                <a:ea typeface="Consolas"/>
                <a:cs typeface="Consolas"/>
              </a:rPr>
              <a:t>...</a:t>
            </a:r>
          </a:p>
          <a:p>
            <a:pPr>
              <a:spcBef>
                <a:spcPts val="500"/>
              </a:spcBef>
            </a:pPr>
            <a:endParaRPr lang="en-US" altLang="en-US" sz="1200" b="0" dirty="0">
              <a:latin typeface="Consolas"/>
              <a:ea typeface="Consolas"/>
              <a:cs typeface="Consolas"/>
            </a:endParaRPr>
          </a:p>
        </p:txBody>
      </p:sp>
      <p:sp>
        <p:nvSpPr>
          <p:cNvPr id="1349638" name="Rectangle 6">
            <a:extLst>
              <a:ext uri="{FF2B5EF4-FFF2-40B4-BE49-F238E27FC236}">
                <a16:creationId xmlns:a16="http://schemas.microsoft.com/office/drawing/2014/main" id="{2FEA3F8C-0263-0191-0DFC-2B08EEA4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32" y="5549254"/>
            <a:ext cx="7437783" cy="8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Wingdings" charset="2"/>
              <a:buNone/>
            </a:pPr>
            <a:r>
              <a:rPr lang="en-US" altLang="en-US" sz="1800" b="0" u="sng" dirty="0">
                <a:latin typeface="Times New Roman" charset="0"/>
              </a:rPr>
              <a:t>Stack</a:t>
            </a:r>
            <a:r>
              <a:rPr lang="en-US" altLang="en-US" sz="1800" b="0" dirty="0">
                <a:latin typeface="Times New Roman" charset="0"/>
              </a:rPr>
              <a:t>: A fundamental data structure, used in numerous applications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     in the theory and practice of CS</a:t>
            </a:r>
          </a:p>
        </p:txBody>
      </p:sp>
      <p:sp>
        <p:nvSpPr>
          <p:cNvPr id="1349635" name="Rectangle 3">
            <a:extLst>
              <a:ext uri="{FF2B5EF4-FFF2-40B4-BE49-F238E27FC236}">
                <a16:creationId xmlns:a16="http://schemas.microsoft.com/office/drawing/2014/main" id="{CA96E2E5-F9BB-B66A-4651-BAC773F4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20435"/>
            <a:ext cx="8610600" cy="1219200"/>
          </a:xfrm>
        </p:spPr>
        <p:txBody>
          <a:bodyPr/>
          <a:lstStyle/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/>
              <a:t>An ordered collection of elements, with a single entry / exit point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pushed</a:t>
            </a:r>
            <a:r>
              <a:rPr lang="en-US" altLang="en-US" dirty="0"/>
              <a:t> (added) onto the stack’s top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dirty="0"/>
              <a:t>Elements are </a:t>
            </a:r>
            <a:r>
              <a:rPr lang="en-US" altLang="en-US" u="sng" dirty="0"/>
              <a:t>popped</a:t>
            </a:r>
            <a:r>
              <a:rPr lang="en-US" altLang="en-US" dirty="0"/>
              <a:t> (removed) from the stack’s top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5F1E7D-4859-E01F-0625-1926057A926A}"/>
              </a:ext>
            </a:extLst>
          </p:cNvPr>
          <p:cNvSpPr txBox="1">
            <a:spLocks/>
          </p:cNvSpPr>
          <p:nvPr/>
        </p:nvSpPr>
        <p:spPr bwMode="auto">
          <a:xfrm>
            <a:off x="6749632" y="2509515"/>
            <a:ext cx="21012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600" b="0" dirty="0"/>
              <a:t>Last In, First Out (LIFO) </a:t>
            </a:r>
            <a:endParaRPr kumimoji="1" lang="en-US" altLang="en-US" sz="1600" b="0" dirty="0">
              <a:solidFill>
                <a:srgbClr val="7E504F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D72DD3F-A437-F112-27BF-91D03C168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5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1B1E582-85DE-064E-5E05-B87FCE6B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C8C2E9-DBF5-1DAA-3683-A158805D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abstraction</a:t>
            </a:r>
            <a:endParaRPr lang="en-US" sz="2000" dirty="0">
              <a:cs typeface="+mj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9B3DC15-1694-9CD0-6440-87E7ABA6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stack is empty.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isEmpty()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Stack-oriented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add()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Similar arithmetic operations follow: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*/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Stack-oriented negation: Pops the top element, negates it,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neg()	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toString()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	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12482D-283D-4B19-8D91-C19A9CCB208F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81D7D6-3689-29AC-4CA7-D1387AF3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57391"/>
            <a:ext cx="3610235" cy="2688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System.out.println("Stack:      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int 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System.out.println("After add(): " + stack);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623EE4-7A4D-9DCC-1D9C-26458F8F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5400"/>
            <a:ext cx="2722877" cy="12717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30, 40, 50]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20, 30, 40]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F04BC3D-F448-739A-22DB-930166A79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0" y="110836"/>
            <a:ext cx="2261174" cy="2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6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33A7B5-90E4-7DA8-2336-94D73F02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A7C31-9189-5404-5CB4-2D4BF639A6DB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3B659-60DD-AA04-88CB-D9F4A9DF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  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Stack()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4467B2D-B1BF-DDB3-8C13-C2CF47778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Constructing a stack</a:t>
            </a:r>
            <a:endParaRPr lang="en-US" sz="2000" dirty="0">
              <a:cs typeface="+mj-cs"/>
            </a:endParaRPr>
          </a:p>
        </p:txBody>
      </p:sp>
      <p:pic>
        <p:nvPicPr>
          <p:cNvPr id="11" name="Picture 6" descr="Open box - Free shipping and delivery icons">
            <a:extLst>
              <a:ext uri="{FF2B5EF4-FFF2-40B4-BE49-F238E27FC236}">
                <a16:creationId xmlns:a16="http://schemas.microsoft.com/office/drawing/2014/main" id="{ACB9D02B-648C-57F4-B673-0801BFA6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F4753B0-9005-CA0E-B611-DC356AF2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endParaRPr lang="en-US" sz="12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548F5A4-0F3F-5C2C-4AC1-46EA1DCB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686118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21BAF559-617B-75C3-D633-F28234D0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4691768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2CA57B7-8DA9-C1E2-F7E1-0C916E5B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090" y="4648200"/>
            <a:ext cx="3810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A4E4064C-37C1-CF63-8B03-9401532E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841295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97CA4C7-EFDF-2787-10BD-64DA62C0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4846945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1923E4CB-50F5-4E56-F718-8A741CB0E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4995772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DEF0CA4A-1CAF-2AD7-A34B-7DE522D9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001422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FFAC6D2-FBD0-8C1A-153B-E0503AAD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150949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299BA3BD-769F-45FE-C3DB-C68D1456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156599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A7B303B-3982-221C-EB9E-09CE11AC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301662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9355CDC9-B920-F132-95F0-3C04F889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307312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8696B66D-6E49-9180-3840-FF2148DC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458916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25F92AF9-E537-A99F-9E7D-EB47BBB8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418459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C33B4DC-04CA-2EFB-F9A4-1A912D8F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1" y="5614093"/>
            <a:ext cx="381000" cy="15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36000" bIns="0" anchor="ctr" anchorCtr="0"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62DA5A3A-9C96-B8FE-6525-402FFB18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269" y="5619743"/>
            <a:ext cx="381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E91C0E-81D0-7B9B-0F76-259448E02FD4}"/>
              </a:ext>
            </a:extLst>
          </p:cNvPr>
          <p:cNvCxnSpPr>
            <a:cxnSpLocks/>
          </p:cNvCxnSpPr>
          <p:nvPr/>
        </p:nvCxnSpPr>
        <p:spPr bwMode="auto">
          <a:xfrm>
            <a:off x="5813649" y="4686118"/>
            <a:ext cx="457200" cy="0"/>
          </a:xfrm>
          <a:prstGeom prst="line">
            <a:avLst/>
          </a:prstGeom>
          <a:noFill/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5">
            <a:extLst>
              <a:ext uri="{FF2B5EF4-FFF2-40B4-BE49-F238E27FC236}">
                <a16:creationId xmlns:a16="http://schemas.microsoft.com/office/drawing/2014/main" id="{2859ACD5-E3CF-A1A1-DB77-DCFD06D4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3967193"/>
            <a:ext cx="30122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</a:p>
          <a:p>
            <a:pPr algn="ctr">
              <a:spcBef>
                <a:spcPts val="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constructing a stack:</a:t>
            </a:r>
          </a:p>
        </p:txBody>
      </p:sp>
    </p:spTree>
    <p:extLst>
      <p:ext uri="{BB962C8B-B14F-4D97-AF65-F5344CB8AC3E}">
        <p14:creationId xmlns:p14="http://schemas.microsoft.com/office/powerpoint/2010/main" val="34129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FEB3AD-1F24-A488-8E86-69513D81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B11756-B5CA-CDF0-4C21-AE5AA4B2CEEE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4A1E2-9DD5-7FDE-A685-898B6369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C00000"/>
                </a:solidFill>
                <a:latin typeface="Consolas" charset="0"/>
              </a:rPr>
              <a:t>public void push(int e) 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C7B128B-61B9-6BE6-25C5-98087F5F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Pushing / Popping elements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853445-1F96-F9CF-139C-C1ABA60B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stack.push(10); stack.push(20); stack.push(30); </a:t>
            </a:r>
            <a:r>
              <a:rPr lang="en-US" altLang="en-US" sz="1050" b="0" dirty="0">
                <a:latin typeface="Consolas" charset="0"/>
              </a:rPr>
              <a:t>System.out.println("Stack:       " + stack);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134269-288F-B09D-E57B-8160C13F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 (abstraction)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FE627A-E665-35A4-EDF3-3CE91BE721CB}"/>
              </a:ext>
            </a:extLst>
          </p:cNvPr>
          <p:cNvGrpSpPr/>
          <p:nvPr/>
        </p:nvGrpSpPr>
        <p:grpSpPr>
          <a:xfrm>
            <a:off x="5273090" y="4686118"/>
            <a:ext cx="1122386" cy="1275278"/>
            <a:chOff x="5481791" y="1792389"/>
            <a:chExt cx="1122386" cy="1275278"/>
          </a:xfrm>
        </p:grpSpPr>
        <p:sp>
          <p:nvSpPr>
            <p:cNvPr id="9219" name="Text Box 5">
              <a:extLst>
                <a:ext uri="{FF2B5EF4-FFF2-40B4-BE49-F238E27FC236}">
                  <a16:creationId xmlns:a16="http://schemas.microsoft.com/office/drawing/2014/main" id="{33ADC7A3-79E4-48B7-702C-FC73020C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179238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9220" name="Text Box 5">
              <a:extLst>
                <a:ext uri="{FF2B5EF4-FFF2-40B4-BE49-F238E27FC236}">
                  <a16:creationId xmlns:a16="http://schemas.microsoft.com/office/drawing/2014/main" id="{D2D4927D-7DAD-DFF2-B33E-F0A977AF6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179803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C7895DE9-D025-91FA-FD72-11144DAA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791" y="2083022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9222" name="Text Box 5">
              <a:extLst>
                <a:ext uri="{FF2B5EF4-FFF2-40B4-BE49-F238E27FC236}">
                  <a16:creationId xmlns:a16="http://schemas.microsoft.com/office/drawing/2014/main" id="{15729D8E-9A47-0D10-941E-D62332B5E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1947566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9223" name="Text Box 5">
              <a:extLst>
                <a:ext uri="{FF2B5EF4-FFF2-40B4-BE49-F238E27FC236}">
                  <a16:creationId xmlns:a16="http://schemas.microsoft.com/office/drawing/2014/main" id="{31A2A1FB-D456-14E5-BA56-5CD979D6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1953216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224" name="Text Box 5">
              <a:extLst>
                <a:ext uri="{FF2B5EF4-FFF2-40B4-BE49-F238E27FC236}">
                  <a16:creationId xmlns:a16="http://schemas.microsoft.com/office/drawing/2014/main" id="{573A3459-B340-E99A-20D9-B9C5C200D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10204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5" name="Text Box 5">
              <a:extLst>
                <a:ext uri="{FF2B5EF4-FFF2-40B4-BE49-F238E27FC236}">
                  <a16:creationId xmlns:a16="http://schemas.microsoft.com/office/drawing/2014/main" id="{B60F947C-A1BA-20FD-8FBF-FC47E783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10769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9226" name="Text Box 5">
              <a:extLst>
                <a:ext uri="{FF2B5EF4-FFF2-40B4-BE49-F238E27FC236}">
                  <a16:creationId xmlns:a16="http://schemas.microsoft.com/office/drawing/2014/main" id="{CA980D5F-70DC-0864-299F-FDD9C8D79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257220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7" name="Text Box 5">
              <a:extLst>
                <a:ext uri="{FF2B5EF4-FFF2-40B4-BE49-F238E27FC236}">
                  <a16:creationId xmlns:a16="http://schemas.microsoft.com/office/drawing/2014/main" id="{BB38D976-6B71-1C9B-61A3-A8C82CB1F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26287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9228" name="Text Box 5">
              <a:extLst>
                <a:ext uri="{FF2B5EF4-FFF2-40B4-BE49-F238E27FC236}">
                  <a16:creationId xmlns:a16="http://schemas.microsoft.com/office/drawing/2014/main" id="{1B216459-1BBA-2412-43EF-F61A96BD3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40793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29" name="Text Box 5">
              <a:extLst>
                <a:ext uri="{FF2B5EF4-FFF2-40B4-BE49-F238E27FC236}">
                  <a16:creationId xmlns:a16="http://schemas.microsoft.com/office/drawing/2014/main" id="{19F48004-EC5E-ABD1-41EA-B6F64801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41358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230" name="Text Box 5">
              <a:extLst>
                <a:ext uri="{FF2B5EF4-FFF2-40B4-BE49-F238E27FC236}">
                  <a16:creationId xmlns:a16="http://schemas.microsoft.com/office/drawing/2014/main" id="{67BA40F8-C129-337F-6F0C-B5514C169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565187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31" name="Text Box 5">
              <a:extLst>
                <a:ext uri="{FF2B5EF4-FFF2-40B4-BE49-F238E27FC236}">
                  <a16:creationId xmlns:a16="http://schemas.microsoft.com/office/drawing/2014/main" id="{A3331A70-389E-3B9D-7F82-B90C97EE6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52473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9232" name="Text Box 5">
              <a:extLst>
                <a:ext uri="{FF2B5EF4-FFF2-40B4-BE49-F238E27FC236}">
                  <a16:creationId xmlns:a16="http://schemas.microsoft.com/office/drawing/2014/main" id="{97701D82-E451-D414-3A0E-FC2F979EC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612" y="272036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9233" name="Text Box 5">
              <a:extLst>
                <a:ext uri="{FF2B5EF4-FFF2-40B4-BE49-F238E27FC236}">
                  <a16:creationId xmlns:a16="http://schemas.microsoft.com/office/drawing/2014/main" id="{927F1A2C-6A5C-D6EE-C584-31E602C88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3970" y="272601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629A122D-45BC-3F52-CED9-774E18A4E8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22350" y="1792389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5" name="Text Box 5">
              <a:extLst>
                <a:ext uri="{FF2B5EF4-FFF2-40B4-BE49-F238E27FC236}">
                  <a16:creationId xmlns:a16="http://schemas.microsoft.com/office/drawing/2014/main" id="{0CDC898B-4804-2FF3-3D29-7E919351B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177" y="2898390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</p:grpSp>
      <p:sp>
        <p:nvSpPr>
          <p:cNvPr id="10" name="Text Box 5">
            <a:extLst>
              <a:ext uri="{FF2B5EF4-FFF2-40B4-BE49-F238E27FC236}">
                <a16:creationId xmlns:a16="http://schemas.microsoft.com/office/drawing/2014/main" id="{4BEE005D-3CB3-CF71-F1EB-99C48258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780" y="5137718"/>
            <a:ext cx="3810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291233-AEB0-5E52-9667-5AEEEF82A99F}"/>
              </a:ext>
            </a:extLst>
          </p:cNvPr>
          <p:cNvGrpSpPr/>
          <p:nvPr/>
        </p:nvGrpSpPr>
        <p:grpSpPr>
          <a:xfrm>
            <a:off x="6559007" y="4686118"/>
            <a:ext cx="943972" cy="1279063"/>
            <a:chOff x="6767708" y="1792389"/>
            <a:chExt cx="943972" cy="1279063"/>
          </a:xfrm>
        </p:grpSpPr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DD1550A9-EAEE-86F3-F65C-67C38204D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179238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332F1CFE-5753-3DAC-786C-CFBE0E19C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179803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9AB09DF2-69FB-DC46-A46F-36106CCD0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1947566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53" name="Text Box 5">
              <a:extLst>
                <a:ext uri="{FF2B5EF4-FFF2-40B4-BE49-F238E27FC236}">
                  <a16:creationId xmlns:a16="http://schemas.microsoft.com/office/drawing/2014/main" id="{5950F26A-CB98-649D-74BF-8E46A9920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1953216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446B54DE-67BF-FA5D-EB5B-3FDAD0DA6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10204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30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B3169290-2F5D-2AE3-EDE3-4AB982B3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10769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D0CDD704-87A8-C309-DA01-4435B8256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257220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17310B94-20EF-3BBA-32AC-E74DC1F0C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26287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8" name="Text Box 5">
              <a:extLst>
                <a:ext uri="{FF2B5EF4-FFF2-40B4-BE49-F238E27FC236}">
                  <a16:creationId xmlns:a16="http://schemas.microsoft.com/office/drawing/2014/main" id="{A3B5E721-6738-818F-A475-5746D1224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407933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59" name="Text Box 5">
              <a:extLst>
                <a:ext uri="{FF2B5EF4-FFF2-40B4-BE49-F238E27FC236}">
                  <a16:creationId xmlns:a16="http://schemas.microsoft.com/office/drawing/2014/main" id="{BB60EDC5-FC63-CA35-F797-B46FB838F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413583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60" name="Text Box 5">
              <a:extLst>
                <a:ext uri="{FF2B5EF4-FFF2-40B4-BE49-F238E27FC236}">
                  <a16:creationId xmlns:a16="http://schemas.microsoft.com/office/drawing/2014/main" id="{F4C197C2-9B8B-BFCE-3895-A0EAEB1E2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565187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46D203A1-FC38-D9DB-9C6C-C23B05C72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524730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EC422C2B-11F3-FD95-8BBA-CC85ECCCB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350" y="272036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4C3BEFEF-BFFD-C2B0-3F5C-75B3BB57F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708" y="272601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0D85DD62-974B-460F-0594-262DC428AA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6088" y="1792389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" name="Text Box 5">
              <a:extLst>
                <a:ext uri="{FF2B5EF4-FFF2-40B4-BE49-F238E27FC236}">
                  <a16:creationId xmlns:a16="http://schemas.microsoft.com/office/drawing/2014/main" id="{22F02656-212B-9221-341E-2C689D649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680" y="2902175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</p:grpSp>
      <p:pic>
        <p:nvPicPr>
          <p:cNvPr id="4" name="Picture 6" descr="Open box - Free shipping and delivery icons">
            <a:extLst>
              <a:ext uri="{FF2B5EF4-FFF2-40B4-BE49-F238E27FC236}">
                <a16:creationId xmlns:a16="http://schemas.microsoft.com/office/drawing/2014/main" id="{62B76D42-55BA-CC88-D899-8ACB89C3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7B2E0EDA-226B-17BE-62F2-29B3870D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3941545"/>
            <a:ext cx="3012290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</a:p>
          <a:p>
            <a:pPr algn="ctr">
              <a:spcBef>
                <a:spcPts val="4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stack.push(30):</a:t>
            </a:r>
          </a:p>
        </p:txBody>
      </p:sp>
    </p:spTree>
    <p:extLst>
      <p:ext uri="{BB962C8B-B14F-4D97-AF65-F5344CB8AC3E}">
        <p14:creationId xmlns:p14="http://schemas.microsoft.com/office/powerpoint/2010/main" val="3902893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E4AE7F4-CB69-0392-D224-C77C6A5C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1496CA-F801-FFA4-B92A-D2EAA871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default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 stack with the default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latin typeface="Consolas" charset="0"/>
              </a:rPr>
              <a:t>public Stack() {</a:t>
            </a:r>
          </a:p>
          <a:p>
            <a:r>
              <a:rPr lang="en-US" altLang="en-US" sz="1100" b="0" dirty="0">
                <a:latin typeface="Consolas" charset="0"/>
              </a:rPr>
              <a:t>        top = 0;</a:t>
            </a:r>
          </a:p>
          <a:p>
            <a:r>
              <a:rPr lang="en-US" altLang="en-US" sz="1100" b="0" dirty="0"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Pushes the given element onto the stack. */</a:t>
            </a:r>
          </a:p>
          <a:p>
            <a:r>
              <a:rPr lang="en-US" alt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 charset="0"/>
              </a:rPr>
              <a:t>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int pop()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elements[--top];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C024EC-4D7E-62F0-B67E-D2CA1D4E0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Pushing / Popping elements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CD7511-0870-91C4-27F0-23137490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2154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System.out.println("Stack:      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int 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x = stack.pop();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pop(): " + stack);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783700-1486-AC33-6658-58F373DA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88" y="2674700"/>
            <a:ext cx="2148891" cy="10119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 (abstraction)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[10, 20]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pop: [10]</a:t>
            </a:r>
          </a:p>
        </p:txBody>
      </p:sp>
      <p:pic>
        <p:nvPicPr>
          <p:cNvPr id="4" name="Picture 6" descr="Open box - Free shipping and delivery icons">
            <a:extLst>
              <a:ext uri="{FF2B5EF4-FFF2-40B4-BE49-F238E27FC236}">
                <a16:creationId xmlns:a16="http://schemas.microsoft.com/office/drawing/2014/main" id="{184826CF-0174-C6E9-B10F-BE37DD7D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6" name="Rounded Rectangle 9235">
            <a:extLst>
              <a:ext uri="{FF2B5EF4-FFF2-40B4-BE49-F238E27FC236}">
                <a16:creationId xmlns:a16="http://schemas.microsoft.com/office/drawing/2014/main" id="{DD80733E-FF55-9571-DBC6-1EA8C63CA4CD}"/>
              </a:ext>
            </a:extLst>
          </p:cNvPr>
          <p:cNvSpPr/>
          <p:nvPr/>
        </p:nvSpPr>
        <p:spPr bwMode="auto">
          <a:xfrm>
            <a:off x="5243241" y="4481401"/>
            <a:ext cx="2429123" cy="15383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274" name="Text Box 5">
            <a:extLst>
              <a:ext uri="{FF2B5EF4-FFF2-40B4-BE49-F238E27FC236}">
                <a16:creationId xmlns:a16="http://schemas.microsoft.com/office/drawing/2014/main" id="{889108C1-1959-9B14-8BEF-89BA2537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657" y="3941545"/>
            <a:ext cx="3012290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rIns="3600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(the first)</a:t>
            </a:r>
          </a:p>
          <a:p>
            <a:pPr algn="ctr">
              <a:spcBef>
                <a:spcPts val="400"/>
              </a:spcBef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stack.pop():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5878B1-EA3A-B163-3223-162D8538F005}"/>
              </a:ext>
            </a:extLst>
          </p:cNvPr>
          <p:cNvGrpSpPr/>
          <p:nvPr/>
        </p:nvGrpSpPr>
        <p:grpSpPr>
          <a:xfrm>
            <a:off x="5247850" y="4645763"/>
            <a:ext cx="1117777" cy="1280221"/>
            <a:chOff x="5486400" y="3649584"/>
            <a:chExt cx="1117777" cy="1280221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0560DA25-423B-D2C0-93FB-52CE2D373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64958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F4611174-8BCF-DF1F-0356-DB080056F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65523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66745EC0-4516-59E4-9208-E6D72F059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783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A8C8334-29DA-EC81-F000-940B7855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804761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F0B5243C-BFB4-71C3-61E9-BDCA60AE8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810411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 Box 5">
              <a:extLst>
                <a:ext uri="{FF2B5EF4-FFF2-40B4-BE49-F238E27FC236}">
                  <a16:creationId xmlns:a16="http://schemas.microsoft.com/office/drawing/2014/main" id="{DEF1199B-A7AF-F286-C989-D4681ED1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395923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30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0232A371-B784-200D-C933-47533E5C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396488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9B06F1F0-6979-5995-27AE-01B486B6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114415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6C3FE84C-8C22-A982-EFF4-5F4873CEA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12006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804034AB-BD5E-6A47-8578-D676E6D1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26512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25F8760A-B20F-A807-846D-6AF7420AB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27077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400275B9-F773-DC70-7E89-9891DA3C3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422382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24B83E06-E166-A2E9-C415-2C54036D7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38192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2C5A38C8-0F91-151B-5B4E-CF2C12860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545" y="457755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013EE513-6738-52A2-1EBD-8A3098D6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903" y="458320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4FD621-F2E0-74AA-34C5-DE5C86D24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7283" y="3649584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99E041D9-F703-7537-C86A-DFC5417E0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177" y="4760528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8E09D-4CB7-99C9-9C93-3698FEFEC383}"/>
              </a:ext>
            </a:extLst>
          </p:cNvPr>
          <p:cNvGrpSpPr/>
          <p:nvPr/>
        </p:nvGrpSpPr>
        <p:grpSpPr>
          <a:xfrm>
            <a:off x="6376578" y="4645763"/>
            <a:ext cx="1096552" cy="1284006"/>
            <a:chOff x="6615128" y="3649584"/>
            <a:chExt cx="1096552" cy="1284006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3DE4366E-311B-341E-7F6A-5A07022F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649584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10</a:t>
              </a: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41186736-7804-1A04-EB21-7A94A6C91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655234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F162A495-D407-C68B-E5E4-908BC2E4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128" y="3954255"/>
              <a:ext cx="381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E0E763A-273F-647A-D827-F34F1926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804761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20</a:t>
              </a: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EBC0FB2A-AFDC-A44D-1878-6E79074F2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810411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8F23BC92-33A1-F170-3AB0-F68A92E14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395923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en-US" sz="1000" b="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</a:p>
          </p:txBody>
        </p: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F536A6B2-5D7F-C945-3F7E-6003FC93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396488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7C14B96C-54E4-891F-0553-229D6ED92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114415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FDF47352-59DF-22C8-16BE-1CCDA7F0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12006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26D0AD9-0CFD-2087-64BA-ABFA285F7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265128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C1AE975B-0D96-1014-7E14-AF87949C6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270778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C383CD46-0B5B-BA85-299C-5B16987CE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422382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3FFA8AEE-52BE-42F1-BFB6-AA0E66535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381925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A6D75B2-DCA3-FC8D-F6EA-B5F13F22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83" y="4577559"/>
              <a:ext cx="381000" cy="15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1D363B2F-EC0A-3A46-424B-7E4241E5E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641" y="4583209"/>
              <a:ext cx="381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E7C6BD-1E3E-A09F-89D1-C772364769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1021" y="3649584"/>
              <a:ext cx="457200" cy="0"/>
            </a:xfrm>
            <a:prstGeom prst="line">
              <a:avLst/>
            </a:prstGeom>
            <a:noFill/>
            <a:ln w="317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022897DD-1597-D5F2-F7BE-33B716849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680" y="4764313"/>
              <a:ext cx="76200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rIns="36000" b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40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C6F5F7-7B73-71D6-33ED-361892411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D203FCE-6669-ABBB-55FF-BCAEC197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pPr>
              <a:spcBef>
                <a:spcPts val="1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Stack-oriented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Stack-oriented negation: Pops the top element, negates it,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neg()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More stack arithmetic operations: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*/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60BA35E-40C7-581B-BE6A-7A34B8B64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arithmetic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0DB3F1-B03B-312E-6582-A328BDAE2676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6BED84-923D-207E-E9B1-B49F914A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4"/>
            <a:ext cx="3610235" cy="18501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add: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stack.neg();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neg: " + stack);</a:t>
            </a:r>
          </a:p>
          <a:p>
            <a:pPr>
              <a:spcBef>
                <a:spcPts val="300"/>
              </a:spcBef>
            </a:pPr>
            <a:endParaRPr lang="en-US" altLang="en-US" sz="1050" b="0" dirty="0">
              <a:latin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CDB6D-1208-D003-DC97-5F955197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2725338"/>
            <a:ext cx="2722877" cy="10549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After neg: [10, -50]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ACAE76B-E4F0-2492-1E61-5D89C4E3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73BC18D7-275C-017C-438A-E1BAC453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181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integers, with stack arithmetic.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Constructs an empty  stack.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Stack()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push(int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and returns the stack's top element */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int pop()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pPr>
              <a:spcBef>
                <a:spcPts val="1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Stack-oriented addition: Pops the two top elements, 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adds them up, and pushes the result onto the stack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add()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push(pop() + pop());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Negation, similar stack-oriented operation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void neg()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push(-1 * pop());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68B5FA9-71DF-D7DB-03E3-10CABBCDA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arithmetic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319F7A-D6A7-F097-92AB-EC2ECE7B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4"/>
            <a:ext cx="3610235" cy="18501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stack.add();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add: " + stack);</a:t>
            </a:r>
          </a:p>
          <a:p>
            <a:pPr>
              <a:spcBef>
                <a:spcPts val="12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stack.neg();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System.out.println("After neg: " + stack);</a:t>
            </a:r>
          </a:p>
          <a:p>
            <a:pPr>
              <a:spcBef>
                <a:spcPts val="300"/>
              </a:spcBef>
            </a:pPr>
            <a:endParaRPr lang="en-US" altLang="en-US" sz="1050" b="0" dirty="0">
              <a:latin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000000"/>
                </a:solidFill>
                <a:latin typeface="Consolas" charset="0"/>
              </a:rPr>
              <a:t>	</a:t>
            </a: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5D82F9-1ECA-99A5-05EC-A5F88D9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2725338"/>
            <a:ext cx="2722877" cy="10549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30]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After add: [10, 50]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After neg: [10, -50]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3" name="Picture 6" descr="Open box - Free shipping and delivery icons">
            <a:extLst>
              <a:ext uri="{FF2B5EF4-FFF2-40B4-BE49-F238E27FC236}">
                <a16:creationId xmlns:a16="http://schemas.microsoft.com/office/drawing/2014/main" id="{8065C8EE-94BA-3104-538C-36BBE46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87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3B84F6B-8DDF-02CF-70FE-21A9A352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1D9E67-2D77-F085-62B5-743B3AE7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stack, in the form of [e1, e2, e3, ...],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where the e's are the stack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3"/>
                </a:solidFill>
                <a:latin typeface="Consolas" charset="0"/>
              </a:rPr>
              <a:t>public String toString()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if (top == 0)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return "[]";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build the string, which is less wasteful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then using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elements[i]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StringBuilder s = new StringBuilder("[");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for (int i = 0; i &lt; (top - 1); i++)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s.append(elements[i] + ", ");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return s.append(elements[top - 1] +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                "]").toString();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1607542-086E-0C30-FA11-F6EF2AC0F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Aside 1: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dirty="0">
                <a:cs typeface="+mj-cs"/>
              </a:rPr>
              <a:t>, using a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>
                <a:cs typeface="+mj-cs"/>
              </a:rPr>
              <a:t> technique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3F295-8C42-2E54-5569-09A78762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1643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rgbClr val="C00000"/>
                </a:solidFill>
                <a:latin typeface="Consolas" charset="0"/>
              </a:rPr>
              <a:t>System.out.println("Stack:       " + stack);</a:t>
            </a:r>
          </a:p>
          <a:p>
            <a:pPr>
              <a:spcBef>
                <a:spcPts val="1200"/>
              </a:spcBef>
            </a:pPr>
            <a:endParaRPr lang="en-US" sz="105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E2E7EA-7F0F-E5A6-4103-E576F23D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67" y="2036073"/>
            <a:ext cx="2722877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Stack:     [10, 20, 30, 40, 50]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434DA24-0FC6-ECBB-AB27-AF61A496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273" y="2819400"/>
            <a:ext cx="3936127" cy="234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600" b="0" u="sng" dirty="0"/>
              <a:t>General comment: String processing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20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Java class that represents </a:t>
            </a:r>
            <a:r>
              <a:rPr lang="en-US" sz="14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 sequences of characters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Helps reduce the number of temporary string objects created when performing frequent string manipulations.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objects, which are immutable, </a:t>
            </a:r>
            <a:r>
              <a:rPr lang="en-US" sz="1200" b="0" dirty="0">
                <a:solidFill>
                  <a:srgbClr val="0D0D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 can be changed through operations like append, insert, or delete.</a:t>
            </a:r>
            <a:b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383B59-D7C5-66ED-F023-8168B821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272" y="5167649"/>
            <a:ext cx="3936127" cy="12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600" b="0" u="sng" dirty="0"/>
              <a:t>Best practice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sz="1400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b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uilding a sequence of characters which is potentially large, use a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6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0FA539-8D5B-99C2-B6E6-FD6B6EEB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FEBC4C-3662-6176-8C0B-185A9020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947C4CC-A425-BD9E-EBC3-79E6B9F53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Aside 2: Featuring unlimited capacity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DAC2FF-ABAD-E7D9-12C8-EFDF4D21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2405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Can potentially lead to stack overflow: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stack.push(40); stack.push(50); ...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...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D8B6A0-306C-2D89-A029-9131622D0D86}"/>
              </a:ext>
            </a:extLst>
          </p:cNvPr>
          <p:cNvGrpSpPr/>
          <p:nvPr/>
        </p:nvGrpSpPr>
        <p:grpSpPr>
          <a:xfrm>
            <a:off x="1524000" y="3505200"/>
            <a:ext cx="2514599" cy="990600"/>
            <a:chOff x="1524000" y="3505200"/>
            <a:chExt cx="2514599" cy="990600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88BB2019-F5B0-3B70-E5C6-8BEB89E1669D}"/>
                </a:ext>
              </a:extLst>
            </p:cNvPr>
            <p:cNvSpPr/>
            <p:nvPr/>
          </p:nvSpPr>
          <p:spPr>
            <a:xfrm>
              <a:off x="1524000" y="3886200"/>
              <a:ext cx="2514599" cy="609600"/>
            </a:xfrm>
            <a:prstGeom prst="wedgeRoundRectCallout">
              <a:avLst>
                <a:gd name="adj1" fmla="val -18860"/>
                <a:gd name="adj2" fmla="val 503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46800" rIns="72000" rtlCol="0" anchor="ctr" anchorCtr="0"/>
            <a:lstStyle/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Here we increment top without checking if it reached capacity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02ACF7-6DDF-8C6D-9EA8-856D5B5541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81200" y="3505200"/>
              <a:ext cx="0" cy="381000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819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73F3EFE-0691-B977-2793-5E70BA89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56888A9-1DB9-225D-6024-881B07A0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717" y="2895601"/>
            <a:ext cx="39228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marL="57150">
              <a:spcBef>
                <a:spcPts val="1200"/>
              </a:spcBef>
              <a:buNone/>
            </a:pPr>
            <a:r>
              <a:rPr lang="en-US" altLang="en-US" sz="1800" b="0" u="sng" dirty="0"/>
              <a:t>Handling unlimited capacity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sz="1600" b="0" dirty="0"/>
              <a:t>When the stack reaches capacity, we double the capacity</a:t>
            </a:r>
          </a:p>
          <a:p>
            <a:pPr marL="57150">
              <a:spcBef>
                <a:spcPts val="1200"/>
              </a:spcBef>
              <a:buNone/>
            </a:pPr>
            <a:r>
              <a:rPr lang="en-US" altLang="en-US" sz="1600" b="0" u="sng" dirty="0"/>
              <a:t>Best practice</a:t>
            </a:r>
          </a:p>
          <a:p>
            <a:pPr marL="57150">
              <a:spcBef>
                <a:spcPts val="600"/>
              </a:spcBef>
              <a:buNone/>
            </a:pPr>
            <a:r>
              <a:rPr lang="en-US" altLang="en-US" sz="1600" b="0" dirty="0"/>
              <a:t>Similar techniques can be used to feature an unlimited capacity for any data structure that uses an array implementation.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AD4AD-1653-202E-A0C2-3B576763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stack of integers.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Stack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The capacity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final static int MAX_SIZE = 100;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stack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int[] elements = new int[MAX_SIZE];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location in this stack just following the stack's top element.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int top; 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Pushes the given element onto the stack's top.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public void push(int e)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if (top == elements.length - 1)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    resize();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elements[top++] = 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Doubles the stack's capacity.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private void resize()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int[] newElements = new int[elements.length * 2];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Copies elements.size elements from location 0 in elements</a:t>
            </a:r>
          </a:p>
          <a:p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to newElements, starting at location 0.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System.arraycopy(elements, 0, newElements, 0,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                 elements.length);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    elements = newElements;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endParaRPr lang="en-US" alt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469B630-D5F9-CB39-5E82-5C23DBA0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610235" cy="12405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 stack = new Stack();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Can potentially lead to stack overflow: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stack.push(10); stack.push(20); stack.push(30); stack.push(40); stack.push(50);</a:t>
            </a:r>
          </a:p>
          <a:p>
            <a:pPr>
              <a:spcBef>
                <a:spcPts val="300"/>
              </a:spcBef>
            </a:pPr>
            <a:r>
              <a:rPr lang="en-US" altLang="en-US" sz="1050" b="0" dirty="0">
                <a:latin typeface="Consolas" charset="0"/>
              </a:rPr>
              <a:t>...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C8D97B-CE6D-FCF8-E509-4521D011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Aside 2: Featuring unlimited capacity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8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E177087-7A3A-786B-5D34-768A9860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BCCA9D0D-4666-EF4D-646C-9B78C7DFB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49A35AA-D900-DBBC-9557-9D8758C30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143000" y="2070226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A81C9E-FEE7-4154-DB8F-CEAB13626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562600" y="1994026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8D355-5D7C-4749-ABEF-43E744F07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1932939" y="3488601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8A319-BB1E-7327-646E-2DBC7D524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743200" y="3429000"/>
            <a:ext cx="4399278" cy="1447800"/>
          </a:xfrm>
          <a:prstGeom prst="rect">
            <a:avLst/>
          </a:prstGeom>
        </p:spPr>
      </p:pic>
      <p:sp>
        <p:nvSpPr>
          <p:cNvPr id="6" name="Rectangle 89">
            <a:extLst>
              <a:ext uri="{FF2B5EF4-FFF2-40B4-BE49-F238E27FC236}">
                <a16:creationId xmlns:a16="http://schemas.microsoft.com/office/drawing/2014/main" id="{FF2CBF25-0777-F43C-E7AB-F7B6CA52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DE153-FC55-5ECE-7A32-33A3FE1F1429}"/>
              </a:ext>
            </a:extLst>
          </p:cNvPr>
          <p:cNvSpPr/>
          <p:nvPr/>
        </p:nvSpPr>
        <p:spPr bwMode="auto">
          <a:xfrm>
            <a:off x="5867400" y="3365626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F0218-9C4A-02B1-29B9-8A8717C48D19}"/>
              </a:ext>
            </a:extLst>
          </p:cNvPr>
          <p:cNvGrpSpPr/>
          <p:nvPr/>
        </p:nvGrpSpPr>
        <p:grpSpPr>
          <a:xfrm>
            <a:off x="151356" y="1853617"/>
            <a:ext cx="6586901" cy="4267657"/>
            <a:chOff x="151356" y="1853617"/>
            <a:chExt cx="6586901" cy="4267657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0818831F-5A2F-742A-19CF-00D47D9E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58" y="5250417"/>
              <a:ext cx="4643999" cy="870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285750" indent="-285750" algn="l"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All widely used in computer science</a:t>
              </a:r>
            </a:p>
            <a:p>
              <a:pPr marL="285750" indent="-285750" algn="l"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All can be implemented using </a:t>
              </a:r>
              <a:r>
                <a:rPr lang="en-US" sz="1800" b="0" i="1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arrays</a:t>
              </a:r>
              <a:r>
                <a:rPr lang="en-US" sz="18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or </a:t>
              </a:r>
              <a:r>
                <a:rPr lang="en-US" sz="1800" b="0" i="1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814F89-D209-0DDF-7163-451D43697296}"/>
                </a:ext>
              </a:extLst>
            </p:cNvPr>
            <p:cNvSpPr/>
            <p:nvPr/>
          </p:nvSpPr>
          <p:spPr bwMode="auto">
            <a:xfrm>
              <a:off x="1143001" y="1853617"/>
              <a:ext cx="1856740" cy="1587374"/>
            </a:xfrm>
            <a:prstGeom prst="roundRect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BF32522-4035-1030-4BDC-221D025397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1356" y="2296700"/>
              <a:ext cx="990600" cy="685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charset="2"/>
                <a:buChar char="Ø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0487" indent="0">
                <a:spcBef>
                  <a:spcPts val="1800"/>
                </a:spcBef>
                <a:buClrTx/>
                <a:buFont typeface="Arial" charset="0"/>
                <a:buNone/>
              </a:pPr>
              <a:r>
                <a:rPr lang="en-US" altLang="en-US" sz="1600" b="0" kern="0" dirty="0"/>
                <a:t>previous lectures</a:t>
              </a:r>
            </a:p>
            <a:p>
              <a:pPr marL="547687" indent="-457200">
                <a:spcBef>
                  <a:spcPts val="1800"/>
                </a:spcBef>
                <a:buClrTx/>
                <a:buFont typeface="+mj-lt"/>
                <a:buAutoNum type="arabicPeriod"/>
              </a:pPr>
              <a:endParaRPr lang="en-US" altLang="en-US" sz="1600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4273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Stack application examples</a:t>
            </a:r>
          </a:p>
        </p:txBody>
      </p:sp>
      <p:pic>
        <p:nvPicPr>
          <p:cNvPr id="1026" name="Picture 2" descr="Built-in tools and extensions to make web browsing easier for people with  vision impairments">
            <a:extLst>
              <a:ext uri="{FF2B5EF4-FFF2-40B4-BE49-F238E27FC236}">
                <a16:creationId xmlns:a16="http://schemas.microsoft.com/office/drawing/2014/main" id="{0D4CC829-8147-706F-E87C-AD1AD90B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5"/>
          <a:stretch/>
        </p:blipFill>
        <p:spPr bwMode="auto">
          <a:xfrm>
            <a:off x="544158" y="889239"/>
            <a:ext cx="2895599" cy="18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Makes a Good Word Processing Software Great? | Poised">
            <a:extLst>
              <a:ext uri="{FF2B5EF4-FFF2-40B4-BE49-F238E27FC236}">
                <a16:creationId xmlns:a16="http://schemas.microsoft.com/office/drawing/2014/main" id="{F04896AC-C2E5-75FE-DBA6-A1CB9EC9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67798"/>
            <a:ext cx="2895600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EFDBB-BE3C-5FCB-2A33-63EDBD2F5F94}"/>
              </a:ext>
            </a:extLst>
          </p:cNvPr>
          <p:cNvSpPr txBox="1"/>
          <p:nvPr/>
        </p:nvSpPr>
        <p:spPr>
          <a:xfrm>
            <a:off x="3744192" y="1147107"/>
            <a:ext cx="4869871" cy="131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Browsing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The URL’s that the user visits are pushed onto a stack;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When clicking “back”, a pop operation returns the page that was visited last before the current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6C366-3F7E-34B4-0EFE-4BA0C47C3557}"/>
              </a:ext>
            </a:extLst>
          </p:cNvPr>
          <p:cNvSpPr txBox="1"/>
          <p:nvPr/>
        </p:nvSpPr>
        <p:spPr>
          <a:xfrm>
            <a:off x="3786809" y="3072095"/>
            <a:ext cx="4800600" cy="131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Editing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The user’s editing operations are pushed onto a stack;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When clicking “undo”, the most recent operation is popped and undone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B2651-2483-F52E-AFCF-35634953C9F6}"/>
              </a:ext>
            </a:extLst>
          </p:cNvPr>
          <p:cNvSpPr txBox="1"/>
          <p:nvPr/>
        </p:nvSpPr>
        <p:spPr>
          <a:xfrm>
            <a:off x="3648480" y="5220864"/>
            <a:ext cx="4572000" cy="74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Compilation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600" b="0" dirty="0">
                <a:latin typeface="Times New Roman" charset="0"/>
              </a:rPr>
              <a:t>Simplifying the compilation task</a:t>
            </a:r>
          </a:p>
        </p:txBody>
      </p:sp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2A276BEB-80AB-4439-CF35-6B5294F3F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0" y="4721783"/>
            <a:ext cx="2767210" cy="15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33B57F6-5F48-D44A-0946-B3FEB4EC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26CF3B-ABCF-730B-DF6D-DABD7A32A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Compilation </a:t>
            </a:r>
            <a:r>
              <a:rPr lang="en-US" sz="1800" dirty="0"/>
              <a:t>(Java, Python, C#)</a:t>
            </a:r>
            <a:endParaRPr lang="en-US" dirty="0">
              <a:cs typeface="+mj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B3192CB-4E45-14AD-5BC9-EE271214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736" y="1284907"/>
            <a:ext cx="1635125" cy="27432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0"/>
          <a:lstStyle/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1100101001011011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0001010100011001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1000101001000010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1100100001000011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1000101011011010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0100101001011010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1100101001011011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1100100001000011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0000101001011000</a:t>
            </a:r>
          </a:p>
          <a:p>
            <a:pPr marL="342900" indent="-342900">
              <a:spcBef>
                <a:spcPts val="300"/>
              </a:spcBef>
              <a:buClr>
                <a:srgbClr val="006600"/>
              </a:buClr>
              <a:buSzPct val="100000"/>
              <a:defRPr/>
            </a:pPr>
            <a:r>
              <a:rPr lang="en-US" sz="1200" b="0" dirty="0">
                <a:latin typeface="Lucida Console" charset="0"/>
                <a:ea typeface="ＭＳ Ｐゴシック" charset="0"/>
              </a:rPr>
              <a:t>...</a:t>
            </a: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9EC967C-E021-ABAD-699C-9E4BE6CB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9" y="1284907"/>
            <a:ext cx="1944076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>
                <a:srgbClr val="006600"/>
              </a:buClr>
              <a:buSzPct val="100000"/>
              <a:buFont typeface="Wingdings" charset="2"/>
              <a:buNone/>
              <a:defRPr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 * (4 + 2) / (5 – 3)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E46363-D6CB-6E96-C413-8F3F3FCD5397}"/>
              </a:ext>
            </a:extLst>
          </p:cNvPr>
          <p:cNvSpPr txBox="1"/>
          <p:nvPr/>
        </p:nvSpPr>
        <p:spPr>
          <a:xfrm>
            <a:off x="245330" y="944404"/>
            <a:ext cx="1937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Prog.java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97B56F-0994-30A9-6CA4-C1C713E4DE31}"/>
              </a:ext>
            </a:extLst>
          </p:cNvPr>
          <p:cNvSpPr txBox="1"/>
          <p:nvPr/>
        </p:nvSpPr>
        <p:spPr>
          <a:xfrm>
            <a:off x="7111416" y="953881"/>
            <a:ext cx="166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Prog.bin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0506760D-2E1D-9834-514C-ED859BC7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1" y="1996001"/>
            <a:ext cx="6281021" cy="987426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8C227-AB48-EA33-CC53-9BD5316CCFA0}"/>
              </a:ext>
            </a:extLst>
          </p:cNvPr>
          <p:cNvSpPr txBox="1"/>
          <p:nvPr/>
        </p:nvSpPr>
        <p:spPr>
          <a:xfrm>
            <a:off x="1752600" y="3021276"/>
            <a:ext cx="4114800" cy="105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" indent="0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1800" b="0" u="sng" dirty="0">
                <a:latin typeface="Times New Roman" charset="0"/>
              </a:rPr>
              <a:t>The challenge</a:t>
            </a:r>
          </a:p>
          <a:p>
            <a:pPr marL="14287" indent="0"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en-US" sz="1800" b="0" dirty="0">
                <a:latin typeface="Times New Roman" charset="0"/>
              </a:rPr>
              <a:t>Breaking the compilation task into independent and modular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1F069-B55B-E392-4251-2A22E6BFEF79}"/>
              </a:ext>
            </a:extLst>
          </p:cNvPr>
          <p:cNvSpPr/>
          <p:nvPr/>
        </p:nvSpPr>
        <p:spPr bwMode="auto">
          <a:xfrm>
            <a:off x="454571" y="1829644"/>
            <a:ext cx="382042" cy="6087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E3BDCD22-C83B-DD95-ABDC-DF9B43F0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16" y="4107430"/>
            <a:ext cx="177266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1008102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0FD700-882B-D602-F8A8-374469C12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5D9F867-D14B-A2AA-A1EC-E47FE8250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Compilation </a:t>
            </a:r>
            <a:r>
              <a:rPr lang="en-US" sz="1800" dirty="0"/>
              <a:t>(Java, Python, C#)</a:t>
            </a:r>
            <a:endParaRPr lang="en-US" dirty="0">
              <a:cs typeface="+mj-cs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6347984C-A18C-172A-F094-327800EB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41" y="1569266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javac Prog.java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BFAE88-F983-CE09-A493-70DC74BB4ADB}"/>
              </a:ext>
            </a:extLst>
          </p:cNvPr>
          <p:cNvGrpSpPr/>
          <p:nvPr/>
        </p:nvGrpSpPr>
        <p:grpSpPr>
          <a:xfrm>
            <a:off x="5371891" y="1284907"/>
            <a:ext cx="3405970" cy="2743201"/>
            <a:chOff x="5241143" y="2133601"/>
            <a:chExt cx="3405970" cy="27432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E4924B-623D-24B1-DC65-8A863BC9A03E}"/>
                </a:ext>
              </a:extLst>
            </p:cNvPr>
            <p:cNvGrpSpPr/>
            <p:nvPr/>
          </p:nvGrpSpPr>
          <p:grpSpPr>
            <a:xfrm>
              <a:off x="5856270" y="2133601"/>
              <a:ext cx="2790843" cy="2743201"/>
              <a:chOff x="5856270" y="2133601"/>
              <a:chExt cx="2790843" cy="2743201"/>
            </a:xfrm>
          </p:grpSpPr>
          <p:sp>
            <p:nvSpPr>
              <p:cNvPr id="1350681" name="AutoShape 25">
                <a:extLst>
                  <a:ext uri="{FF2B5EF4-FFF2-40B4-BE49-F238E27FC236}">
                    <a16:creationId xmlns:a16="http://schemas.microsoft.com/office/drawing/2014/main" id="{EE5EC333-535B-BD97-87D0-F814AFAF1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270" y="2812583"/>
                <a:ext cx="1124398" cy="987426"/>
              </a:xfrm>
              <a:prstGeom prst="rightArrow">
                <a:avLst>
                  <a:gd name="adj1" fmla="val 50000"/>
                  <a:gd name="adj2" fmla="val 3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translator</a:t>
                </a:r>
                <a:endParaRPr lang="en-US" alt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976A6C79-01A8-FA25-38F6-0C06E2BDC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1988" y="2133601"/>
                <a:ext cx="1635125" cy="2743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08000" bIns="0"/>
              <a:lstStyle/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1100101001011011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0001010100011001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1000101001000010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1100100001000011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1000101011011010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0100101001011010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1100101001011011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1100100001000011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0000101001011000</a:t>
                </a:r>
              </a:p>
              <a:p>
                <a:pPr marL="342900" indent="-342900">
                  <a:spcBef>
                    <a:spcPts val="300"/>
                  </a:spcBef>
                  <a:buClr>
                    <a:srgbClr val="006600"/>
                  </a:buClr>
                  <a:buSzPct val="100000"/>
                  <a:defRPr/>
                </a:pPr>
                <a:r>
                  <a:rPr lang="en-US" sz="1200" b="0" dirty="0">
                    <a:latin typeface="Lucida Console" charset="0"/>
                    <a:ea typeface="ＭＳ Ｐゴシック" charset="0"/>
                  </a:rPr>
                  <a:t>...</a:t>
                </a:r>
              </a:p>
            </p:txBody>
          </p:sp>
        </p:grp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0CB7BF4A-CDEB-BA95-2C25-EA7DBB2F1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143" y="2427925"/>
              <a:ext cx="22082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2"/>
                <a:buNone/>
              </a:pPr>
              <a:r>
                <a:rPr lang="en-US" altLang="en-US" sz="1400" b="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java Prog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B046B-B952-65C5-E875-C6129BFAAEFE}"/>
              </a:ext>
            </a:extLst>
          </p:cNvPr>
          <p:cNvGrpSpPr/>
          <p:nvPr/>
        </p:nvGrpSpPr>
        <p:grpSpPr>
          <a:xfrm>
            <a:off x="4998720" y="1295450"/>
            <a:ext cx="971550" cy="2762872"/>
            <a:chOff x="4983873" y="2141857"/>
            <a:chExt cx="971550" cy="2762872"/>
          </a:xfrm>
        </p:grpSpPr>
        <p:sp>
          <p:nvSpPr>
            <p:cNvPr id="23583" name="Rectangle 22">
              <a:extLst>
                <a:ext uri="{FF2B5EF4-FFF2-40B4-BE49-F238E27FC236}">
                  <a16:creationId xmlns:a16="http://schemas.microsoft.com/office/drawing/2014/main" id="{99992C64-8EF7-AC16-53D0-165D3489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533" y="2161528"/>
              <a:ext cx="825104" cy="2743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08000" rIns="0" bIns="190800"/>
            <a:lstStyle/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endParaRPr lang="en-US" sz="1200" b="0" dirty="0">
                <a:latin typeface="Lucida Console" charset="0"/>
                <a:ea typeface="ＭＳ Ｐゴシック" charset="0"/>
              </a:endParaRPr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0B1ADEDC-F89F-96EF-04C2-449B74E28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873" y="2141857"/>
              <a:ext cx="971550" cy="27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44000" tIns="108000" rIns="0" bIns="190800"/>
            <a:lstStyle/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7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4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2 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add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mult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5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push</a:t>
              </a:r>
              <a:r>
                <a:rPr lang="he-IL" sz="1200" b="0" dirty="0">
                  <a:latin typeface="Lucida Console" charset="0"/>
                  <a:ea typeface="ＭＳ Ｐゴシック" charset="0"/>
                </a:rPr>
                <a:t> </a:t>
              </a:r>
              <a:r>
                <a:rPr lang="en-US" sz="1200" b="0" dirty="0">
                  <a:latin typeface="Lucida Console" charset="0"/>
                  <a:ea typeface="ＭＳ Ｐゴシック" charset="0"/>
                </a:rPr>
                <a:t>3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sub</a:t>
              </a:r>
            </a:p>
            <a:p>
              <a: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ea typeface="ＭＳ Ｐゴシック" charset="0"/>
                </a:rPr>
                <a:t>div</a:t>
              </a:r>
            </a:p>
          </p:txBody>
        </p:sp>
      </p:grpSp>
      <p:sp>
        <p:nvSpPr>
          <p:cNvPr id="42" name="Rectangle 23">
            <a:extLst>
              <a:ext uri="{FF2B5EF4-FFF2-40B4-BE49-F238E27FC236}">
                <a16:creationId xmlns:a16="http://schemas.microsoft.com/office/drawing/2014/main" id="{C7DB64CC-5A14-45CC-D129-A9C086EE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9" y="1284907"/>
            <a:ext cx="1944076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>
                <a:srgbClr val="006600"/>
              </a:buClr>
              <a:buSzPct val="100000"/>
              <a:buFont typeface="Wingdings" charset="2"/>
              <a:buNone/>
              <a:defRPr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 * (4 + 2) / (5 – 3)</a:t>
            </a: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ABC199BF-BDCD-CAFD-0EDC-C8A67143533C}"/>
              </a:ext>
            </a:extLst>
          </p:cNvPr>
          <p:cNvGrpSpPr>
            <a:grpSpLocks/>
          </p:cNvGrpSpPr>
          <p:nvPr/>
        </p:nvGrpSpPr>
        <p:grpSpPr bwMode="auto">
          <a:xfrm>
            <a:off x="1884699" y="1874309"/>
            <a:ext cx="1815056" cy="1780068"/>
            <a:chOff x="336" y="1248"/>
            <a:chExt cx="1872" cy="1728"/>
          </a:xfrm>
        </p:grpSpPr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53E8B187-9858-6BE2-733E-7A63E77D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8F674475-E070-17B0-CB21-DF21FB669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A8D9DBFB-AFC7-C66E-BAA9-7283BC9C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286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9D7AF1D4-5AE1-68D3-18A8-3CFBD444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248"/>
              <a:ext cx="289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11F6DEB7-3EBC-8CFD-CB43-E4A9E73DB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920"/>
              <a:ext cx="19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1C1C007C-9321-2050-46E7-F0E1047FE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348BCD4A-C71D-6473-5483-9D66E3A5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680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CA1BB7D0-5719-F76D-2E10-11158F5E3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285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8" name="Oval 13">
              <a:extLst>
                <a:ext uri="{FF2B5EF4-FFF2-40B4-BE49-F238E27FC236}">
                  <a16:creationId xmlns:a16="http://schemas.microsoft.com/office/drawing/2014/main" id="{1D24AFC1-029B-87E3-BD15-BD7D44A06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208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E5A99DBD-37E7-551F-8167-5F5393D4F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id="{E8AF09F3-51DB-5478-70C6-13AC19128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968"/>
              <a:ext cx="9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1" name="Oval 16">
              <a:extLst>
                <a:ext uri="{FF2B5EF4-FFF2-40B4-BE49-F238E27FC236}">
                  <a16:creationId xmlns:a16="http://schemas.microsoft.com/office/drawing/2014/main" id="{9D58EB8B-C395-D595-A408-46AC5E7A7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80"/>
              <a:ext cx="290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</a:p>
          </p:txBody>
        </p:sp>
        <p:sp>
          <p:nvSpPr>
            <p:cNvPr id="62" name="Oval 17">
              <a:extLst>
                <a:ext uri="{FF2B5EF4-FFF2-40B4-BE49-F238E27FC236}">
                  <a16:creationId xmlns:a16="http://schemas.microsoft.com/office/drawing/2014/main" id="{6E58A521-7DBC-865A-4450-3095AF46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688"/>
              <a:ext cx="287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00E67B9F-2576-1A78-182E-6CD41160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88"/>
              <a:ext cx="291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746085EF-5049-1FDD-4D89-392D96F5D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3E425707-CC4E-914D-C366-158341B4D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66" name="Oval 21">
              <a:extLst>
                <a:ext uri="{FF2B5EF4-FFF2-40B4-BE49-F238E27FC236}">
                  <a16:creationId xmlns:a16="http://schemas.microsoft.com/office/drawing/2014/main" id="{5ABBF7E0-EC24-20D2-BD83-DE941266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8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94F5F18-7442-0D60-F891-163F92DD794E}"/>
              </a:ext>
            </a:extLst>
          </p:cNvPr>
          <p:cNvSpPr txBox="1"/>
          <p:nvPr/>
        </p:nvSpPr>
        <p:spPr>
          <a:xfrm>
            <a:off x="245330" y="944404"/>
            <a:ext cx="1937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Prog.java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24">
            <a:extLst>
              <a:ext uri="{FF2B5EF4-FFF2-40B4-BE49-F238E27FC236}">
                <a16:creationId xmlns:a16="http://schemas.microsoft.com/office/drawing/2014/main" id="{4D54AA6E-D2E5-662F-CDB5-CE4A6962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0" y="1944874"/>
            <a:ext cx="1077955" cy="1059936"/>
          </a:xfrm>
          <a:prstGeom prst="rightArrow">
            <a:avLst>
              <a:gd name="adj1" fmla="val 50000"/>
              <a:gd name="adj2" fmla="val 27222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b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8BE92A-0B7E-0324-C3A8-A7042BF75CE1}"/>
              </a:ext>
            </a:extLst>
          </p:cNvPr>
          <p:cNvSpPr txBox="1"/>
          <p:nvPr/>
        </p:nvSpPr>
        <p:spPr>
          <a:xfrm>
            <a:off x="4940695" y="975182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Prog.class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4302F9-4C0D-F94A-228A-9A83AFB6729A}"/>
              </a:ext>
            </a:extLst>
          </p:cNvPr>
          <p:cNvSpPr txBox="1"/>
          <p:nvPr/>
        </p:nvSpPr>
        <p:spPr>
          <a:xfrm>
            <a:off x="7111416" y="953881"/>
            <a:ext cx="166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Prog.bin</a:t>
            </a:r>
            <a:endParaRPr lang="en-IL" sz="1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26">
            <a:extLst>
              <a:ext uri="{FF2B5EF4-FFF2-40B4-BE49-F238E27FC236}">
                <a16:creationId xmlns:a16="http://schemas.microsoft.com/office/drawing/2014/main" id="{3422DE51-A238-7117-F967-0D7A1F62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25" y="4123817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306B5673-7DED-B950-1146-A32C2996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16" y="4107430"/>
            <a:ext cx="1772664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F8B6DDD2-6540-3135-665E-1599F6CE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1" y="2000300"/>
            <a:ext cx="1201453" cy="1059936"/>
          </a:xfrm>
          <a:prstGeom prst="rightArrow">
            <a:avLst>
              <a:gd name="adj1" fmla="val 50000"/>
              <a:gd name="adj2" fmla="val 27222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438FB-A74F-0030-C6F2-4D451747B5FA}"/>
              </a:ext>
            </a:extLst>
          </p:cNvPr>
          <p:cNvSpPr/>
          <p:nvPr/>
        </p:nvSpPr>
        <p:spPr bwMode="auto">
          <a:xfrm>
            <a:off x="454571" y="1829644"/>
            <a:ext cx="382042" cy="437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20F2B23-F21A-DC6E-2955-95B554A1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7" y="4109623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A60B42E5-2805-9863-4796-4AE7DE30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73" y="4097333"/>
            <a:ext cx="22082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15000"/>
              </a:spcBef>
              <a:buClr>
                <a:srgbClr val="006600"/>
              </a:buClr>
              <a:buSzPct val="85000"/>
              <a:buFont typeface="Wingdings" charset="2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B780-674C-7B6E-9B8B-6419E1615E6A}"/>
              </a:ext>
            </a:extLst>
          </p:cNvPr>
          <p:cNvSpPr txBox="1">
            <a:spLocks/>
          </p:cNvSpPr>
          <p:nvPr/>
        </p:nvSpPr>
        <p:spPr bwMode="auto">
          <a:xfrm>
            <a:off x="1547280" y="4905090"/>
            <a:ext cx="6934200" cy="143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Relevant algorithms</a:t>
            </a:r>
            <a:r>
              <a:rPr lang="en-US" altLang="en-US" sz="1600" b="0" kern="0" dirty="0"/>
              <a:t> </a:t>
            </a:r>
            <a:r>
              <a:rPr lang="en-US" altLang="en-US" sz="1400" b="0" kern="0" dirty="0"/>
              <a:t>(covered in more advanced CS courses)</a:t>
            </a:r>
            <a:endParaRPr lang="en-US" altLang="en-US" b="0" kern="0" dirty="0"/>
          </a:p>
          <a:p>
            <a:pPr marL="225425" lvl="1" indent="-21590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  <a:tabLst>
                <a:tab pos="38100" algn="l"/>
              </a:tabLst>
            </a:pPr>
            <a:r>
              <a:rPr lang="en-US" altLang="en-US" b="0" kern="0" dirty="0"/>
              <a:t>Parsing source code into a parse tree</a:t>
            </a:r>
          </a:p>
          <a:p>
            <a:pPr marL="225425" lvl="1" indent="-21590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  <a:tabLst>
                <a:tab pos="38100" algn="l"/>
              </a:tabLst>
            </a:pPr>
            <a:r>
              <a:rPr lang="en-US" altLang="en-US" b="0" kern="0" dirty="0"/>
              <a:t>Generating stack commands from a parse tree</a:t>
            </a:r>
          </a:p>
          <a:p>
            <a:pPr marL="225425" lvl="1" indent="-21590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  <a:tabLst>
                <a:tab pos="38100" algn="l"/>
              </a:tabLst>
            </a:pPr>
            <a:r>
              <a:rPr lang="en-US" altLang="en-US" b="0" kern="0" dirty="0"/>
              <a:t>Translating stack commands into machine language instructions</a:t>
            </a:r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610896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B6A9-CE25-6D90-CA53-6380DD26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EC4823-6E6C-E43A-05AF-6EB7AF685E80}"/>
              </a:ext>
            </a:extLst>
          </p:cNvPr>
          <p:cNvSpPr txBox="1">
            <a:spLocks/>
          </p:cNvSpPr>
          <p:nvPr/>
        </p:nvSpPr>
        <p:spPr bwMode="auto">
          <a:xfrm>
            <a:off x="228600" y="838199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Set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Stack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Map</a:t>
            </a:r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94211" name="Title 2">
            <a:extLst>
              <a:ext uri="{FF2B5EF4-FFF2-40B4-BE49-F238E27FC236}">
                <a16:creationId xmlns:a16="http://schemas.microsoft.com/office/drawing/2014/main" id="{33BE54C8-FA07-AD9E-46EC-746FAF4E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1833006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2AA8-2829-8EFA-57F6-FBFEA70FF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28C4C-79FB-6178-8382-6DFA49C78F75}"/>
              </a:ext>
            </a:extLst>
          </p:cNvPr>
          <p:cNvSpPr txBox="1">
            <a:spLocks/>
          </p:cNvSpPr>
          <p:nvPr/>
        </p:nvSpPr>
        <p:spPr bwMode="auto">
          <a:xfrm>
            <a:off x="228600" y="838199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Set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Stack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Map</a:t>
            </a:r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B3442BF-26D3-C6F6-230F-5159C7CD5DBD}"/>
              </a:ext>
            </a:extLst>
          </p:cNvPr>
          <p:cNvSpPr/>
          <p:nvPr/>
        </p:nvSpPr>
        <p:spPr bwMode="auto">
          <a:xfrm>
            <a:off x="525462" y="2593974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>
            <a:extLst>
              <a:ext uri="{FF2B5EF4-FFF2-40B4-BE49-F238E27FC236}">
                <a16:creationId xmlns:a16="http://schemas.microsoft.com/office/drawing/2014/main" id="{079E889A-17B1-C3DD-A126-07A499D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5E3AAA-D9C0-E6D9-4B9A-6E35FC890024}"/>
              </a:ext>
            </a:extLst>
          </p:cNvPr>
          <p:cNvSpPr txBox="1">
            <a:spLocks/>
          </p:cNvSpPr>
          <p:nvPr/>
        </p:nvSpPr>
        <p:spPr bwMode="auto">
          <a:xfrm>
            <a:off x="525462" y="3886201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Abstraction: How to </a:t>
            </a:r>
            <a:r>
              <a:rPr lang="en-US" altLang="en-US" sz="1800" b="0" i="1" kern="0" dirty="0"/>
              <a:t>use</a:t>
            </a:r>
            <a:r>
              <a:rPr lang="en-US" altLang="en-US" sz="1800" b="0" kern="0" dirty="0"/>
              <a:t> a map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Implementation: How to </a:t>
            </a:r>
            <a:r>
              <a:rPr lang="en-US" altLang="en-US" sz="1800" b="0" i="1" kern="0" dirty="0"/>
              <a:t>realize</a:t>
            </a:r>
            <a:r>
              <a:rPr lang="en-US" altLang="en-US" sz="1800" b="0" kern="0" dirty="0"/>
              <a:t> a map (using arrays and lists)</a:t>
            </a:r>
            <a:endParaRPr lang="en-US" altLang="en-US" b="0" kern="0" dirty="0"/>
          </a:p>
          <a:p>
            <a:pPr marL="547687" indent="-457200">
              <a:spcBef>
                <a:spcPts val="1800"/>
              </a:spcBef>
              <a:buClrTx/>
              <a:buFont typeface="+mj-lt"/>
              <a:buAutoNum type="arabicPeriod"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426727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0917C74-FA78-C944-BB62-49676109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682" y="2765408"/>
            <a:ext cx="1416317" cy="13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2400" b="0" kern="0" dirty="0">
                <a:cs typeface="+mn-cs"/>
              </a:rPr>
              <a:t>40,000+ listed airports</a:t>
            </a:r>
            <a:endParaRPr lang="en-US" sz="1800" b="0" kern="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 descr="IATA Codes | PDF">
            <a:extLst>
              <a:ext uri="{FF2B5EF4-FFF2-40B4-BE49-F238E27FC236}">
                <a16:creationId xmlns:a16="http://schemas.microsoft.com/office/drawing/2014/main" id="{76886F49-A7F4-6A40-80ED-FCF4604AA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6666" r="8148" b="7778"/>
          <a:stretch/>
        </p:blipFill>
        <p:spPr bwMode="auto">
          <a:xfrm>
            <a:off x="768619" y="628650"/>
            <a:ext cx="4343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6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4"/>
          <p:cNvSpPr txBox="1">
            <a:spLocks noChangeArrowheads="1"/>
          </p:cNvSpPr>
          <p:nvPr/>
        </p:nvSpPr>
        <p:spPr bwMode="auto">
          <a:xfrm>
            <a:off x="10134600" y="2971800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6BDF2E-F2DD-9647-B007-0FE1C0FC54DB}"/>
              </a:ext>
            </a:extLst>
          </p:cNvPr>
          <p:cNvGrpSpPr/>
          <p:nvPr/>
        </p:nvGrpSpPr>
        <p:grpSpPr>
          <a:xfrm>
            <a:off x="1066800" y="944732"/>
            <a:ext cx="4518200" cy="1095072"/>
            <a:chOff x="1066800" y="944732"/>
            <a:chExt cx="4518200" cy="1095072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066800" y="1593354"/>
              <a:ext cx="3657600" cy="4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400" b="0" kern="0" dirty="0">
                  <a:cs typeface="+mn-cs"/>
                </a:rPr>
                <a:t>(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"TLV"</a:t>
              </a:r>
              <a:r>
                <a:rPr lang="en-US" sz="1400" b="0" kern="0" dirty="0">
                  <a:cs typeface="+mn-cs"/>
                </a:rPr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"T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el</a:t>
              </a:r>
              <a:r>
                <a:rPr lang="en-US" sz="14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Avi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v"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</a:t>
              </a:r>
              <a:r>
                <a:rPr lang="en-US" sz="1200" b="0" kern="0" dirty="0">
                  <a:cs typeface="+mn-cs"/>
                </a:rPr>
                <a:t> 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"MUM"</a:t>
              </a:r>
              <a:r>
                <a:rPr lang="en-US" sz="1400" b="0" kern="0" dirty="0"/>
                <a:t>, </a:t>
              </a: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"Mumbai"</a:t>
              </a:r>
              <a:r>
                <a:rPr lang="en-US" sz="12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400" b="0" kern="0" dirty="0">
                  <a:cs typeface="+mn-cs"/>
                </a:rPr>
                <a:t>, …) 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1A1CE1AC-DC29-904D-9039-48A262F38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200" y="944732"/>
              <a:ext cx="4495800" cy="34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0"/>
                </a:spcBef>
                <a:defRPr/>
              </a:pPr>
              <a:r>
                <a:rPr lang="en-US" sz="1800" b="0" u="sng" kern="0" dirty="0">
                  <a:cs typeface="+mn-cs"/>
                </a:rPr>
                <a:t>Map</a:t>
              </a:r>
              <a:r>
                <a:rPr lang="en-US" sz="1800" b="0" kern="0" dirty="0">
                  <a:cs typeface="+mn-cs"/>
                </a:rPr>
                <a:t>: </a:t>
              </a:r>
              <a:r>
                <a:rPr lang="en-US" sz="1600" b="0" kern="0" dirty="0">
                  <a:cs typeface="+mn-cs"/>
                </a:rPr>
                <a:t>a set of 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600" b="0" i="1" kern="0" dirty="0">
                  <a:cs typeface="+mn-cs"/>
                </a:rPr>
                <a:t>key</a:t>
              </a:r>
              <a:r>
                <a:rPr lang="en-US" sz="1400" b="0" i="1" kern="0" dirty="0">
                  <a:cs typeface="+mn-cs"/>
                </a:rPr>
                <a:t>, </a:t>
              </a:r>
              <a:r>
                <a:rPr lang="en-US" sz="1600" b="0" i="1" kern="0" dirty="0">
                  <a:cs typeface="+mn-cs"/>
                </a:rPr>
                <a:t>value</a:t>
              </a:r>
              <a:r>
                <a:rPr lang="en-US" sz="1400" b="0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600" b="0" kern="0" dirty="0">
                  <a:cs typeface="+mn-cs"/>
                </a:rPr>
                <a:t> pairs</a:t>
              </a:r>
              <a:endParaRPr lang="en-US" sz="1800" b="0" kern="0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A9B4D0E8-AE85-FE48-86D2-F41C96F1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682" y="2765408"/>
            <a:ext cx="1416317" cy="13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defRPr/>
            </a:pPr>
            <a:r>
              <a:rPr lang="en-US" sz="2400" b="0" kern="0" dirty="0"/>
              <a:t>40,000+ listed airports</a:t>
            </a:r>
            <a:endParaRPr lang="en-US" sz="1800" b="0" kern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5EFBF-BFD6-5648-B17A-6A4458FB54C0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39D17BEB-9504-0B4E-B5BC-524E2381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TLV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NYC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45F6993A-B5CB-1B46-BAF0-3925F4E1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Tel Aviv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Mumbai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London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New York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25271990-0526-7140-986E-C2D30B11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D2E9317-D878-0544-90D9-7442F384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1" name="Straight Arrow Connector 5">
              <a:extLst>
                <a:ext uri="{FF2B5EF4-FFF2-40B4-BE49-F238E27FC236}">
                  <a16:creationId xmlns:a16="http://schemas.microsoft.com/office/drawing/2014/main" id="{F920B083-80E7-8347-99AA-60718C4ED0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D13436CE-76AC-9B4D-9166-530E5C2C4B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0">
              <a:extLst>
                <a:ext uri="{FF2B5EF4-FFF2-40B4-BE49-F238E27FC236}">
                  <a16:creationId xmlns:a16="http://schemas.microsoft.com/office/drawing/2014/main" id="{BB29FFD8-88D1-5648-99D9-DA944909D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657476"/>
              <a:ext cx="1447800" cy="95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1">
              <a:extLst>
                <a:ext uri="{FF2B5EF4-FFF2-40B4-BE49-F238E27FC236}">
                  <a16:creationId xmlns:a16="http://schemas.microsoft.com/office/drawing/2014/main" id="{81FDDC04-6133-4B45-A891-0DA03754B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6FA74F3B-BA41-E445-8FB3-A0595ACDA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A62DB5D-441F-114D-A06C-011E9477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8970BD5F-C5ED-6FDB-6118-8A97D7593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19263"/>
            <a:ext cx="4984482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kern="0" dirty="0">
                <a:cs typeface="+mn-cs"/>
              </a:rPr>
              <a:t>Objective:  </a:t>
            </a:r>
            <a:r>
              <a:rPr lang="en-US" sz="1600" b="0" kern="0" dirty="0">
                <a:cs typeface="+mn-cs"/>
              </a:rPr>
              <a:t>Given a 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600" b="0" kern="0" dirty="0">
                <a:cs typeface="+mn-cs"/>
              </a:rPr>
              <a:t>, get its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600" b="0" kern="0" dirty="0">
                <a:cs typeface="+mn-cs"/>
              </a:rPr>
              <a:t>, </a:t>
            </a:r>
            <a:r>
              <a:rPr lang="en-US" sz="1600" b="0" i="1" kern="0" dirty="0">
                <a:cs typeface="+mn-cs"/>
              </a:rPr>
              <a:t>fast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324F8-1334-123E-B005-96136480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3983"/>
            <a:ext cx="6019800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600" b="0" u="sng" kern="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1800" b="0" kern="0" dirty="0">
                <a:cs typeface="+mn-cs"/>
              </a:rPr>
              <a:t>:  </a:t>
            </a:r>
            <a:r>
              <a:rPr lang="en-US" sz="1600" b="0" kern="0" dirty="0">
                <a:cs typeface="+mn-cs"/>
              </a:rPr>
              <a:t>A data structure designed to support this requirement</a:t>
            </a:r>
            <a:endParaRPr lang="en-US" sz="1600" b="0" i="1" kern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26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66800" y="1593354"/>
            <a:ext cx="3657600" cy="4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400" b="0" kern="0" dirty="0">
                <a:cs typeface="+mn-cs"/>
              </a:rPr>
              <a:t>(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"Cow"</a:t>
            </a:r>
            <a:r>
              <a:rPr lang="en-US" sz="1400" b="0" kern="0" dirty="0">
                <a:cs typeface="+mn-cs"/>
              </a:rPr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"Moo"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</a:t>
            </a:r>
            <a:r>
              <a:rPr lang="en-US" sz="1200" b="0" kern="0" dirty="0">
                <a:cs typeface="+mn-cs"/>
              </a:rPr>
              <a:t> 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sz="1400" b="0" kern="0" dirty="0"/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"Woof"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 …) 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A1CE1AC-DC29-904D-9039-48A262F3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00" y="944732"/>
            <a:ext cx="4495800" cy="34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800" b="0" u="sng" kern="0" dirty="0">
                <a:cs typeface="+mn-cs"/>
              </a:rPr>
              <a:t>Map</a:t>
            </a:r>
            <a:r>
              <a:rPr lang="en-US" sz="1800" b="0" kern="0" dirty="0">
                <a:cs typeface="+mn-cs"/>
              </a:rPr>
              <a:t>: </a:t>
            </a:r>
            <a:r>
              <a:rPr lang="en-US" sz="1600" b="0" kern="0" dirty="0">
                <a:cs typeface="+mn-cs"/>
              </a:rPr>
              <a:t>a set of 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400" b="0" i="1" kern="0" dirty="0">
                <a:cs typeface="+mn-cs"/>
              </a:rPr>
              <a:t>,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0" kern="0" dirty="0">
                <a:cs typeface="+mn-cs"/>
              </a:rPr>
              <a:t> pairs</a:t>
            </a:r>
            <a:endParaRPr lang="en-US" sz="1800" b="0" kern="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AE28486-1A0F-2848-A850-9DFEF106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19263"/>
            <a:ext cx="4984482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b="0" kern="0" dirty="0">
                <a:cs typeface="+mn-cs"/>
              </a:rPr>
              <a:t>Objective:  </a:t>
            </a:r>
            <a:r>
              <a:rPr lang="en-US" sz="1600" b="0" kern="0" dirty="0">
                <a:cs typeface="+mn-cs"/>
              </a:rPr>
              <a:t>Given a 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600" b="0" kern="0" dirty="0">
                <a:cs typeface="+mn-cs"/>
              </a:rPr>
              <a:t>, get its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600" b="0" kern="0" dirty="0">
                <a:cs typeface="+mn-cs"/>
              </a:rPr>
              <a:t>, </a:t>
            </a:r>
            <a:r>
              <a:rPr lang="en-US" sz="1600" b="0" i="1" kern="0" dirty="0">
                <a:cs typeface="+mn-cs"/>
              </a:rPr>
              <a:t>fast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7CFDF5D-35C9-A747-BE59-266F5A6B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3983"/>
            <a:ext cx="6019800" cy="41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600" b="0" u="sng" kern="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1800" b="0" kern="0" dirty="0">
                <a:cs typeface="+mn-cs"/>
              </a:rPr>
              <a:t>:  </a:t>
            </a:r>
            <a:r>
              <a:rPr lang="en-US" sz="1600" b="0" kern="0" dirty="0">
                <a:cs typeface="+mn-cs"/>
              </a:rPr>
              <a:t>A data structure designed to support this requirement</a:t>
            </a:r>
            <a:endParaRPr lang="en-US" sz="1600" b="0" i="1" kern="0" dirty="0"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5EFBF-BFD6-5648-B17A-6A4458FB54C0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39D17BEB-9504-0B4E-B5BC-524E23811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Cow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Dog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Mouse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Cat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45F6993A-B5CB-1B46-BAF0-3925F4E1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Woof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Squeek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>
                  <a:latin typeface="Consolas" charset="0"/>
                  <a:ea typeface="Consolas" charset="0"/>
                  <a:cs typeface="Consolas" charset="0"/>
                </a:rPr>
                <a:t>Miao</a:t>
              </a:r>
              <a:endParaRPr lang="en-US" sz="1200" b="0" kern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25271990-0526-7140-986E-C2D30B11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D2E9317-D878-0544-90D9-7442F384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1" name="Straight Arrow Connector 5">
              <a:extLst>
                <a:ext uri="{FF2B5EF4-FFF2-40B4-BE49-F238E27FC236}">
                  <a16:creationId xmlns:a16="http://schemas.microsoft.com/office/drawing/2014/main" id="{F920B083-80E7-8347-99AA-60718C4ED0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D13436CE-76AC-9B4D-9166-530E5C2C4B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0">
              <a:extLst>
                <a:ext uri="{FF2B5EF4-FFF2-40B4-BE49-F238E27FC236}">
                  <a16:creationId xmlns:a16="http://schemas.microsoft.com/office/drawing/2014/main" id="{BB29FFD8-88D1-5648-99D9-DA944909D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2657476"/>
              <a:ext cx="12430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1">
              <a:extLst>
                <a:ext uri="{FF2B5EF4-FFF2-40B4-BE49-F238E27FC236}">
                  <a16:creationId xmlns:a16="http://schemas.microsoft.com/office/drawing/2014/main" id="{81FDDC04-6133-4B45-A891-0DA03754B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6FA74F3B-BA41-E445-8FB3-A0595ACDA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A62DB5D-441F-114D-A06C-011E9477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876F5-0B55-9B4A-9FA1-4D714F0995EF}"/>
              </a:ext>
            </a:extLst>
          </p:cNvPr>
          <p:cNvGrpSpPr/>
          <p:nvPr/>
        </p:nvGrpSpPr>
        <p:grpSpPr>
          <a:xfrm>
            <a:off x="5798729" y="3542973"/>
            <a:ext cx="1938592" cy="760413"/>
            <a:chOff x="6463237" y="1088726"/>
            <a:chExt cx="1938592" cy="760413"/>
          </a:xfrm>
        </p:grpSpPr>
        <p:pic>
          <p:nvPicPr>
            <p:cNvPr id="24" name="Picture 25">
              <a:extLst>
                <a:ext uri="{FF2B5EF4-FFF2-40B4-BE49-F238E27FC236}">
                  <a16:creationId xmlns:a16="http://schemas.microsoft.com/office/drawing/2014/main" id="{B0842B23-C700-E14E-856F-8EB657B2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8523597-1E8B-A84D-98C0-7C245AE6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BB814BA2-4EB5-E840-AD19-3FFC3875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8BB4E201-BE98-3147-8589-F96FF94E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75E4E11F-0AFD-FD4F-AEF1-9F4DD1BB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56" y="2716113"/>
            <a:ext cx="2898530" cy="70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Another example</a:t>
            </a:r>
          </a:p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Animals, and sounds</a:t>
            </a:r>
          </a:p>
        </p:txBody>
      </p:sp>
    </p:spTree>
    <p:extLst>
      <p:ext uri="{BB962C8B-B14F-4D97-AF65-F5344CB8AC3E}">
        <p14:creationId xmlns:p14="http://schemas.microsoft.com/office/powerpoint/2010/main" val="1019797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1359-7B15-7D83-7DF7-D90872972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77734C35-5B63-027D-7B5B-9492B2732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93354"/>
            <a:ext cx="3657600" cy="4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400" b="0" kern="0" dirty="0">
                <a:cs typeface="+mn-cs"/>
              </a:rPr>
              <a:t>(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"Cow"</a:t>
            </a:r>
            <a:r>
              <a:rPr lang="en-US" sz="1400" b="0" kern="0" dirty="0">
                <a:cs typeface="+mn-cs"/>
              </a:rPr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"Moo"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</a:t>
            </a:r>
            <a:r>
              <a:rPr lang="en-US" sz="1200" b="0" kern="0" dirty="0">
                <a:cs typeface="+mn-cs"/>
              </a:rPr>
              <a:t> 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sz="1400" b="0" kern="0" dirty="0"/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"Woof"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kern="0" dirty="0">
                <a:cs typeface="+mn-cs"/>
              </a:rPr>
              <a:t>, …) 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529B335-F8F0-8F0B-1260-59AE230B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Map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35C0DF7-170F-DE3A-B6D9-73497A091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00" y="944732"/>
            <a:ext cx="4495800" cy="34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None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sz="1800" b="0" u="sng" kern="0" dirty="0">
                <a:cs typeface="+mn-cs"/>
              </a:rPr>
              <a:t>Map</a:t>
            </a:r>
            <a:r>
              <a:rPr lang="en-US" sz="1800" b="0" kern="0" dirty="0">
                <a:cs typeface="+mn-cs"/>
              </a:rPr>
              <a:t>: </a:t>
            </a:r>
            <a:r>
              <a:rPr lang="en-US" sz="1600" b="0" kern="0" dirty="0">
                <a:cs typeface="+mn-cs"/>
              </a:rPr>
              <a:t>a set of 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0" i="1" kern="0" dirty="0">
                <a:cs typeface="+mn-cs"/>
              </a:rPr>
              <a:t>key</a:t>
            </a:r>
            <a:r>
              <a:rPr lang="en-US" sz="1400" b="0" i="1" kern="0" dirty="0">
                <a:cs typeface="+mn-cs"/>
              </a:rPr>
              <a:t>, </a:t>
            </a:r>
            <a:r>
              <a:rPr lang="en-US" sz="1600" b="0" i="1" kern="0" dirty="0">
                <a:cs typeface="+mn-cs"/>
              </a:rPr>
              <a:t>value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0" kern="0" dirty="0">
                <a:cs typeface="+mn-cs"/>
              </a:rPr>
              <a:t> pairs</a:t>
            </a:r>
            <a:endParaRPr lang="en-US" sz="1800" b="0" kern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9D5DBF-5E35-CCC7-360A-F66E18186DE2}"/>
              </a:ext>
            </a:extLst>
          </p:cNvPr>
          <p:cNvGrpSpPr/>
          <p:nvPr/>
        </p:nvGrpSpPr>
        <p:grpSpPr>
          <a:xfrm>
            <a:off x="1676400" y="2076929"/>
            <a:ext cx="3633788" cy="2507505"/>
            <a:chOff x="2320925" y="1185020"/>
            <a:chExt cx="3633788" cy="2507505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2CB5A011-B9F7-0438-55E4-BA0D6B87B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758950"/>
              <a:ext cx="6858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Cow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Dog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Mouse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Cat</a:t>
              </a:r>
            </a:p>
            <a:p>
              <a:pPr algn="l">
                <a:spcBef>
                  <a:spcPts val="1600"/>
                </a:spcBef>
                <a:buFont typeface="Wingdings" charset="0"/>
                <a:buNone/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E2A39A94-1495-442F-33DF-7BD074307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743075"/>
              <a:ext cx="1181100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None/>
                <a:defRPr sz="2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457200" indent="0" algn="ctr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None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2860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743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200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57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None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Moo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Woof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Squeek</a:t>
              </a: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>
                  <a:latin typeface="Consolas" charset="0"/>
                  <a:ea typeface="Consolas" charset="0"/>
                  <a:cs typeface="Consolas" charset="0"/>
                </a:rPr>
                <a:t>Miao</a:t>
              </a:r>
              <a:endParaRPr lang="en-US" sz="1200" b="0" kern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>
                <a:spcBef>
                  <a:spcPts val="1600"/>
                </a:spcBef>
                <a:defRPr/>
              </a:pPr>
              <a:r>
                <a:rPr lang="en-US" sz="1200" b="0" kern="0" dirty="0">
                  <a:latin typeface="Consolas" charset="0"/>
                  <a:ea typeface="Consolas" charset="0"/>
                  <a:cs typeface="Consolas" charset="0"/>
                </a:rPr>
                <a:t>...</a:t>
              </a:r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77F1157-F2EB-43A3-8AAD-A072A49B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925" y="1601788"/>
              <a:ext cx="1295400" cy="2054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0D553C94-699C-9CF6-FB48-440D1C0A4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565275"/>
              <a:ext cx="1916113" cy="2127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/>
            </a:p>
          </p:txBody>
        </p:sp>
        <p:cxnSp>
          <p:nvCxnSpPr>
            <p:cNvPr id="41" name="Straight Arrow Connector 5">
              <a:extLst>
                <a:ext uri="{FF2B5EF4-FFF2-40B4-BE49-F238E27FC236}">
                  <a16:creationId xmlns:a16="http://schemas.microsoft.com/office/drawing/2014/main" id="{4FD45385-86D7-C1A4-3DD7-1C290A8E84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1895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1AEC22C1-335F-FF29-551A-245A0BDE7E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2276475"/>
              <a:ext cx="1385887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0">
              <a:extLst>
                <a:ext uri="{FF2B5EF4-FFF2-40B4-BE49-F238E27FC236}">
                  <a16:creationId xmlns:a16="http://schemas.microsoft.com/office/drawing/2014/main" id="{7D0F06BB-BCAA-14D6-F94D-3A2192E41A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725" y="2657476"/>
              <a:ext cx="12430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1">
              <a:extLst>
                <a:ext uri="{FF2B5EF4-FFF2-40B4-BE49-F238E27FC236}">
                  <a16:creationId xmlns:a16="http://schemas.microsoft.com/office/drawing/2014/main" id="{0196928A-118D-323C-11CD-A1AAED8262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2938" y="3038475"/>
              <a:ext cx="1447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5A48340B-2A11-CDCC-803F-C922080ED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5" y="1210428"/>
              <a:ext cx="8382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key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9242831-1083-5088-C446-43A2C2E5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25" y="1185020"/>
              <a:ext cx="1008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9FDC6A-5947-7D66-EA41-B1FFFF0B301D}"/>
              </a:ext>
            </a:extLst>
          </p:cNvPr>
          <p:cNvGrpSpPr/>
          <p:nvPr/>
        </p:nvGrpSpPr>
        <p:grpSpPr>
          <a:xfrm>
            <a:off x="5798729" y="3542973"/>
            <a:ext cx="1938592" cy="760413"/>
            <a:chOff x="6463237" y="1088726"/>
            <a:chExt cx="1938592" cy="760413"/>
          </a:xfrm>
        </p:grpSpPr>
        <p:pic>
          <p:nvPicPr>
            <p:cNvPr id="24" name="Picture 25">
              <a:extLst>
                <a:ext uri="{FF2B5EF4-FFF2-40B4-BE49-F238E27FC236}">
                  <a16:creationId xmlns:a16="http://schemas.microsoft.com/office/drawing/2014/main" id="{CFBB7383-E00C-6E82-DBCC-CCC2DC24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24" t="4765" r="21358" b="23743"/>
            <a:stretch>
              <a:fillRect/>
            </a:stretch>
          </p:blipFill>
          <p:spPr bwMode="auto"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5DD182C7-C656-92E4-3C50-5888E4AF0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86"/>
            <a:stretch>
              <a:fillRect/>
            </a:stretch>
          </p:blipFill>
          <p:spPr bwMode="auto">
            <a:xfrm rot="10800000" flipH="1" flipV="1"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038C0261-5115-3537-9233-5D2A5438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moo</a:t>
              </a:r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F23C4855-1EDE-14D4-3FF4-FA382122D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dirty="0"/>
                <a:t>woof</a:t>
              </a:r>
            </a:p>
          </p:txBody>
        </p:sp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990B0B3-7479-2D7E-98A0-30287D46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56" y="2716113"/>
            <a:ext cx="2898530" cy="70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Another example</a:t>
            </a:r>
          </a:p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Animals, and sounds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2CA9E3F-99C3-D11D-32E0-75F7713A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00" y="4654399"/>
            <a:ext cx="6630865" cy="156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Why is this a serious example?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For example, suppose you are creating a computer game, for children;</a:t>
            </a:r>
          </a:p>
          <a:p>
            <a:pPr marL="11113" indent="-11113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 game has many animals. You want to associate each animal with a </a:t>
            </a: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.wav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file that makes its sound;</a:t>
            </a:r>
          </a:p>
          <a:p>
            <a:pPr marL="11113" indent="-11113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What we’ll show now can be trivially changed to implement this requirement.</a:t>
            </a:r>
          </a:p>
        </p:txBody>
      </p:sp>
    </p:spTree>
    <p:extLst>
      <p:ext uri="{BB962C8B-B14F-4D97-AF65-F5344CB8AC3E}">
        <p14:creationId xmlns:p14="http://schemas.microsoft.com/office/powerpoint/2010/main" val="2493400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1EF9-83A5-8CC8-439A-7090526D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721AABFC-3329-6254-36A0-CAD38889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838200"/>
            <a:ext cx="4241550" cy="3657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 mapping of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to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public class HashMap {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new HashMap.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HashMap()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Associates the given value with the given key. If this map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already contains the given key, the old value is replaced.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void </a:t>
            </a:r>
            <a:r>
              <a:rPr lang="en-US" altLang="en-US" sz="1100" dirty="0">
                <a:latin typeface="Consolas" charset="0"/>
              </a:rPr>
              <a:t>put</a:t>
            </a:r>
            <a:r>
              <a:rPr lang="en-US" altLang="en-US" sz="1100" b="0" dirty="0">
                <a:latin typeface="Consolas" charset="0"/>
              </a:rPr>
              <a:t>(String key, String value) 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to which the given key is mapped.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this map does not contain the given key, returns null.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String </a:t>
            </a:r>
            <a:r>
              <a:rPr lang="en-US" altLang="en-US" sz="1100" dirty="0">
                <a:latin typeface="Consolas" charset="0"/>
              </a:rPr>
              <a:t>get</a:t>
            </a:r>
            <a:r>
              <a:rPr lang="en-US" altLang="en-US" sz="1100" b="0" dirty="0">
                <a:latin typeface="Consolas" charset="0"/>
              </a:rPr>
              <a:t>(String key)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values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    public List&lt;String&gt; </a:t>
            </a: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values</a:t>
            </a: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keys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    public List&lt;String&gt; </a:t>
            </a:r>
            <a:r>
              <a:rPr lang="en-US" altLang="en-US" sz="110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keySet</a:t>
            </a:r>
            <a:r>
              <a:rPr lang="en-US" alt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330735A-A255-1277-CE81-5956010E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HashMap</a:t>
            </a:r>
            <a:r>
              <a:rPr lang="en-US" altLang="en-US" sz="2000" b="0" dirty="0">
                <a:ea typeface="ＭＳ Ｐゴシック" charset="-128"/>
              </a:rPr>
              <a:t>: Usage</a:t>
            </a:r>
            <a:endParaRPr lang="en-US" altLang="en-US" b="0" dirty="0">
              <a:ea typeface="ＭＳ Ｐゴシック" charset="-12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10EA34-5104-5059-C72A-EF24B962CFE6}"/>
              </a:ext>
            </a:extLst>
          </p:cNvPr>
          <p:cNvSpPr/>
          <p:nvPr/>
        </p:nvSpPr>
        <p:spPr bwMode="auto">
          <a:xfrm>
            <a:off x="4055551" y="13716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D1AAD1-53F3-1D22-8DCF-752F4613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07" y="838200"/>
            <a:ext cx="3802993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(example)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map of  &lt;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pairs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HashMap animalSound = new HashMap();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Puts some &lt;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pairs in the map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animalSound.put("dog", "woof");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animalSound.put("cat", "miao");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animalSound.put("cow", "moo");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animalSound.put("mouse", "squeak");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some animals, and their sounds.</a:t>
            </a:r>
            <a:endParaRPr lang="en-US" alt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System.out.println("Cow goes " +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                animalSound.get("cow"));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System.out.println("Mouse goes " +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                animalSound.get("mouse"));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337D413-19CA-0D25-984C-59798931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32860"/>
            <a:ext cx="1600200" cy="5105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0" rIns="0" bIns="0" anchor="ctr" anchorCtr="0"/>
          <a:lstStyle/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49045E-A179-54AE-8BA5-A0C302AAE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75" y="4639775"/>
            <a:ext cx="2082026" cy="1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2A2AD39-B9B0-A18E-0D97-F83B7E4F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>
            <a:extLst>
              <a:ext uri="{FF2B5EF4-FFF2-40B4-BE49-F238E27FC236}">
                <a16:creationId xmlns:a16="http://schemas.microsoft.com/office/drawing/2014/main" id="{6E0A11DB-CA44-D113-55FA-93A69E94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2976BC4-0032-B9D2-433A-DB008941E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3" b="51428"/>
          <a:stretch/>
        </p:blipFill>
        <p:spPr>
          <a:xfrm>
            <a:off x="1143000" y="2070226"/>
            <a:ext cx="4876800" cy="129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432E3-215C-5F3F-C21A-AD4748BF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14" r="70548"/>
          <a:stretch/>
        </p:blipFill>
        <p:spPr>
          <a:xfrm>
            <a:off x="5562600" y="1994026"/>
            <a:ext cx="1856739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680739-00EC-A8D0-4411-F42A0EB1E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48" b="48571"/>
          <a:stretch/>
        </p:blipFill>
        <p:spPr>
          <a:xfrm>
            <a:off x="1932939" y="3488601"/>
            <a:ext cx="1503678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505FB-5475-8598-032A-83CFEE4D6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7" t="45714"/>
          <a:stretch/>
        </p:blipFill>
        <p:spPr>
          <a:xfrm>
            <a:off x="2743200" y="3429000"/>
            <a:ext cx="4399278" cy="1447800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B7A9ED36-2A69-4CE9-1F59-9FCAC70D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258" y="5250417"/>
            <a:ext cx="4643999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widely used in computer science</a:t>
            </a:r>
          </a:p>
          <a:p>
            <a:pPr marL="285750" indent="-285750" algn="l"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All can be implemented using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arrays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or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3090F-E11A-8ACC-E74F-58D5B6197380}"/>
              </a:ext>
            </a:extLst>
          </p:cNvPr>
          <p:cNvSpPr/>
          <p:nvPr/>
        </p:nvSpPr>
        <p:spPr bwMode="auto">
          <a:xfrm>
            <a:off x="5867400" y="3365626"/>
            <a:ext cx="838200" cy="122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FE2807-18A7-23B1-C50E-27CB89B3DE3F}"/>
              </a:ext>
            </a:extLst>
          </p:cNvPr>
          <p:cNvSpPr/>
          <p:nvPr/>
        </p:nvSpPr>
        <p:spPr bwMode="auto">
          <a:xfrm>
            <a:off x="3200400" y="1841626"/>
            <a:ext cx="4343400" cy="1587374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4CF96F-2799-1C6F-CFE5-3DB2E5BF546A}"/>
              </a:ext>
            </a:extLst>
          </p:cNvPr>
          <p:cNvSpPr txBox="1">
            <a:spLocks/>
          </p:cNvSpPr>
          <p:nvPr/>
        </p:nvSpPr>
        <p:spPr bwMode="auto">
          <a:xfrm>
            <a:off x="7581900" y="2375026"/>
            <a:ext cx="9906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1600" b="0" kern="0" dirty="0"/>
              <a:t>this lecture</a:t>
            </a:r>
          </a:p>
          <a:p>
            <a:pPr marL="547687" indent="-457200">
              <a:spcBef>
                <a:spcPts val="1800"/>
              </a:spcBef>
              <a:buClrTx/>
              <a:buFont typeface="+mj-lt"/>
              <a:buAutoNum type="arabicPeriod"/>
            </a:pPr>
            <a:endParaRPr lang="en-US" altLang="en-US" sz="16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b="0" kern="0" dirty="0"/>
          </a:p>
          <a:p>
            <a:pPr marL="365125" indent="-274638">
              <a:spcBef>
                <a:spcPts val="2400"/>
              </a:spcBef>
            </a:pPr>
            <a:endParaRPr lang="en-US" altLang="en-US" b="0" kern="0" dirty="0"/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D5C6CD13-B467-C78B-D589-08AACCC9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4" y="736726"/>
            <a:ext cx="8610600" cy="11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US" altLang="en-US" b="0" u="sng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structure:</a:t>
            </a:r>
            <a:r>
              <a:rPr lang="en-US" altLang="en-US" b="0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organizing, processing, storing, and retrieving data. Different data structures are suited to different kinds of applications, and</a:t>
            </a:r>
            <a:r>
              <a:rPr lang="he-IL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efficiency.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b="0" u="sng" kern="0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5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5AD83-24E4-6D2D-B2C1-CBCF0F601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BC0C0A62-0FB1-E480-8DAE-5F439E44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HashMap</a:t>
            </a:r>
            <a:r>
              <a:rPr lang="en-US" altLang="en-US" sz="2000" b="0" dirty="0">
                <a:ea typeface="ＭＳ Ｐゴシック" charset="-128"/>
              </a:rPr>
              <a:t>: Usage</a:t>
            </a:r>
            <a:endParaRPr lang="en-US" altLang="en-US" b="0" dirty="0">
              <a:ea typeface="ＭＳ Ｐゴシック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A0D6D8-F57C-ACF6-4797-3F7332C00E75}"/>
              </a:ext>
            </a:extLst>
          </p:cNvPr>
          <p:cNvGrpSpPr/>
          <p:nvPr/>
        </p:nvGrpSpPr>
        <p:grpSpPr>
          <a:xfrm>
            <a:off x="4807607" y="838200"/>
            <a:ext cx="4107794" cy="4536554"/>
            <a:chOff x="4807607" y="838200"/>
            <a:chExt cx="4107794" cy="453655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20171CF-B96C-E9EC-9A0B-756ACEF8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607" y="838200"/>
              <a:ext cx="4107794" cy="3200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33200" rIns="0" bIns="262800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Client code (continues from last slide)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Iterates over, and prints, the animal sounds</a:t>
              </a:r>
              <a:endParaRPr lang="en-US" altLang="en-US" sz="1200" b="0" dirty="0">
                <a:latin typeface="Consolas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en-US" sz="1200" b="0" dirty="0">
                  <a:latin typeface="Consolas" charset="0"/>
                </a:rPr>
                <a:t>for (String sound : animalSound.values()) {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latin typeface="Consolas" charset="0"/>
                </a:rPr>
                <a:t>     System.out.println(sound);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latin typeface="Consolas" charset="0"/>
                </a:rPr>
                <a:t>}</a:t>
              </a:r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endParaRPr lang="en-US" altLang="en-US" sz="1100" b="0" dirty="0">
                <a:solidFill>
                  <a:srgbClr val="000000"/>
                </a:solidFill>
                <a:latin typeface="Consolas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2C950F16-52A2-A774-91C9-36DBA2C8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396" y="3644488"/>
              <a:ext cx="1549650" cy="1730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0" bIns="0" anchor="t" anchorCtr="0"/>
            <a:lstStyle/>
            <a:p>
              <a:pPr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squeak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miao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moo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woof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343E6296-5144-BA3E-949C-486476B94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838200"/>
            <a:ext cx="4241550" cy="3657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 mapping of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to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public class HashMap {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new HashMap.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HashMap()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Associates the given value with the given key. If this map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already contains the given key, the old value is replaced.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void </a:t>
            </a:r>
            <a:r>
              <a:rPr lang="en-US" altLang="en-US" sz="1100" dirty="0">
                <a:latin typeface="Consolas" charset="0"/>
              </a:rPr>
              <a:t>put</a:t>
            </a:r>
            <a:r>
              <a:rPr lang="en-US" altLang="en-US" sz="1100" b="0" dirty="0">
                <a:latin typeface="Consolas" charset="0"/>
              </a:rPr>
              <a:t>(String key, String value) 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to which the given key is mapped.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this map does not contain the given key, returns null.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String </a:t>
            </a:r>
            <a:r>
              <a:rPr lang="en-US" altLang="en-US" sz="1100" dirty="0">
                <a:latin typeface="Consolas" charset="0"/>
              </a:rPr>
              <a:t>get</a:t>
            </a:r>
            <a:r>
              <a:rPr lang="en-US" altLang="en-US" sz="1100" b="0" dirty="0">
                <a:latin typeface="Consolas" charset="0"/>
              </a:rPr>
              <a:t>(String key)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values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values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keys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keySet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DFC9AC-04BD-F0CF-2E84-C9FDE1DB039D}"/>
              </a:ext>
            </a:extLst>
          </p:cNvPr>
          <p:cNvSpPr/>
          <p:nvPr/>
        </p:nvSpPr>
        <p:spPr bwMode="auto">
          <a:xfrm>
            <a:off x="4055551" y="13716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5A7E4-1BD3-02B2-AF6E-D3B77EFC6382}"/>
              </a:ext>
            </a:extLst>
          </p:cNvPr>
          <p:cNvGrpSpPr/>
          <p:nvPr/>
        </p:nvGrpSpPr>
        <p:grpSpPr>
          <a:xfrm>
            <a:off x="318352" y="4191000"/>
            <a:ext cx="4489256" cy="2018145"/>
            <a:chOff x="346694" y="4535055"/>
            <a:chExt cx="4489256" cy="2018145"/>
          </a:xfrm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E0F9684E-0DEB-3F46-C6E8-F870C7BC5155}"/>
                </a:ext>
              </a:extLst>
            </p:cNvPr>
            <p:cNvSpPr/>
            <p:nvPr/>
          </p:nvSpPr>
          <p:spPr>
            <a:xfrm>
              <a:off x="346694" y="5172297"/>
              <a:ext cx="4489256" cy="1380903"/>
            </a:xfrm>
            <a:prstGeom prst="wedgeRoundRectCallout">
              <a:avLst>
                <a:gd name="adj1" fmla="val -18860"/>
                <a:gd name="adj2" fmla="val 503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46800" rIns="72000" rtlCol="0" anchor="ctr" anchorCtr="0"/>
            <a:lstStyle/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List&lt;String&gt;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 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 </a:t>
              </a: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that handles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objects.</a:t>
              </a:r>
              <a:endParaRPr kumimoji="0" lang="en-US" sz="1400" b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List&lt;</a:t>
              </a:r>
              <a:r>
                <a:rPr kumimoji="0" 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is a generic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 that handles lists of any object </a:t>
              </a:r>
              <a:r>
                <a:rPr lang="en-US" sz="1400" b="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type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, (unlike the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 from lecture 8-1, that handles only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values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);</a:t>
              </a:r>
            </a:p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More about generic classes: Lecture 9-2.</a:t>
              </a:r>
              <a:endParaRPr kumimoji="0" lang="en-US" sz="1400" b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61EAA-ABA3-95A0-8F85-FBF15F899D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4535055"/>
              <a:ext cx="0" cy="637242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E9A1A9-77FB-1EDA-8A14-B174B5A2B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75" y="4639775"/>
            <a:ext cx="2082026" cy="1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C627-AD36-FDF0-18FD-CB5DA98D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CF579461-7B1A-4306-B9BB-112CAA1D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HashMap</a:t>
            </a:r>
            <a:r>
              <a:rPr lang="en-US" altLang="en-US" sz="2000" b="0" dirty="0">
                <a:ea typeface="ＭＳ Ｐゴシック" charset="-128"/>
              </a:rPr>
              <a:t>: Usage</a:t>
            </a:r>
            <a:endParaRPr lang="en-US" altLang="en-US" b="0" dirty="0">
              <a:ea typeface="ＭＳ Ｐゴシック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0C3DD0-4743-C8D5-0679-5241CF40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07" y="838200"/>
            <a:ext cx="4107794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(continues from last slide)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over, and prints, the animal sounds</a:t>
            </a:r>
            <a:endParaRPr lang="en-US" altLang="en-US" sz="120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for (String sound : animalSound.values()) {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     System.out.println(sound);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animals in the map;</a:t>
            </a:r>
          </a:p>
          <a:p>
            <a:pPr>
              <a:spcBef>
                <a:spcPts val="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each animal, prints the animal and its sound.</a:t>
            </a:r>
          </a:p>
          <a:p>
            <a:pPr>
              <a:spcBef>
                <a:spcPts val="400"/>
              </a:spcBef>
            </a:pPr>
            <a:r>
              <a:rPr lang="en-US" altLang="en-US" sz="1100" b="0" dirty="0">
                <a:latin typeface="Consolas" charset="0"/>
              </a:rPr>
              <a:t>for (String animal : animalSound.keySet()) 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sound associated with this animal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String sound = animalSound.get(animal);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animal and its sound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System.out.println(animal + " goes " + sound);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CEF2D9A-B353-2BFC-1D65-5CD46AEF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838200"/>
            <a:ext cx="4241550" cy="3657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 mapping of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to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public class HashMap {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new HashMap.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HashMap()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Associates the given value with the given key. If this map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already contains the given key, the old value is replaced.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void </a:t>
            </a:r>
            <a:r>
              <a:rPr lang="en-US" altLang="en-US" sz="1100" dirty="0">
                <a:latin typeface="Consolas" charset="0"/>
              </a:rPr>
              <a:t>put</a:t>
            </a:r>
            <a:r>
              <a:rPr lang="en-US" altLang="en-US" sz="1100" b="0" dirty="0">
                <a:latin typeface="Consolas" charset="0"/>
              </a:rPr>
              <a:t>(String key, String value) 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to which the given key is mapped.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this map does not contain the given key, returns null.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String </a:t>
            </a:r>
            <a:r>
              <a:rPr lang="en-US" altLang="en-US" sz="1100" dirty="0">
                <a:latin typeface="Consolas" charset="0"/>
              </a:rPr>
              <a:t>get</a:t>
            </a:r>
            <a:r>
              <a:rPr lang="en-US" altLang="en-US" sz="1100" b="0" dirty="0">
                <a:latin typeface="Consolas" charset="0"/>
              </a:rPr>
              <a:t>(String key)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values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values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keys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keySet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5F855A-B05C-DC00-8C7C-2C7FBBFA3398}"/>
              </a:ext>
            </a:extLst>
          </p:cNvPr>
          <p:cNvSpPr/>
          <p:nvPr/>
        </p:nvSpPr>
        <p:spPr bwMode="auto">
          <a:xfrm>
            <a:off x="4055551" y="13716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F41E8-346F-E120-F52F-EB74B4E96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75" y="4639775"/>
            <a:ext cx="2082026" cy="1856818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00AC9575-4796-BB8C-01AD-A8815E06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396" y="3644488"/>
            <a:ext cx="1549650" cy="173026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0" anchor="t" anchorCtr="0"/>
          <a:lstStyle/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squeak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miao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woof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 goes woof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 goes miao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E16763-574C-46C0-E697-526EFB7E2D79}"/>
              </a:ext>
            </a:extLst>
          </p:cNvPr>
          <p:cNvGrpSpPr/>
          <p:nvPr/>
        </p:nvGrpSpPr>
        <p:grpSpPr>
          <a:xfrm>
            <a:off x="318352" y="4191000"/>
            <a:ext cx="4489256" cy="2018145"/>
            <a:chOff x="346694" y="4535055"/>
            <a:chExt cx="4489256" cy="2018145"/>
          </a:xfrm>
        </p:grpSpPr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C88FA919-2CC8-B1D9-2963-7EBCC5F1A876}"/>
                </a:ext>
              </a:extLst>
            </p:cNvPr>
            <p:cNvSpPr/>
            <p:nvPr/>
          </p:nvSpPr>
          <p:spPr>
            <a:xfrm>
              <a:off x="346694" y="5172297"/>
              <a:ext cx="4489256" cy="1380903"/>
            </a:xfrm>
            <a:prstGeom prst="wedgeRoundRectCallout">
              <a:avLst>
                <a:gd name="adj1" fmla="val -18860"/>
                <a:gd name="adj2" fmla="val 503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46800" rIns="72000" rtlCol="0" anchor="ctr" anchorCtr="0"/>
            <a:lstStyle/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List&lt;String&gt;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 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 </a:t>
              </a: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that handles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objects.</a:t>
              </a:r>
              <a:endParaRPr kumimoji="0" lang="en-US" sz="1400" b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List&lt;</a:t>
              </a:r>
              <a:r>
                <a:rPr kumimoji="0" lang="en-US" sz="1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0"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 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is a generic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 that handles lists of any object </a:t>
              </a:r>
              <a:r>
                <a:rPr lang="en-US" sz="1400" b="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type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, (unlike the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class from lecture 8-1, that handles only </a:t>
              </a:r>
              <a:r>
                <a:rPr lang="en-US" sz="12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values</a:t>
              </a:r>
              <a:r>
                <a:rPr kumimoji="0"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);</a:t>
              </a:r>
            </a:p>
            <a:p>
              <a:pPr marL="12700" lvl="1">
                <a:lnSpc>
                  <a:spcPct val="100000"/>
                </a:lnSpc>
                <a:spcBef>
                  <a:spcPts val="600"/>
                </a:spcBef>
                <a:buFont typeface="Monotype Sorts" charset="2"/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More about generic classes: Lecture 9-2.</a:t>
              </a:r>
              <a:endParaRPr kumimoji="0" lang="en-US" sz="1400" b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2C35BD-82FE-1B95-D2D8-ADC2258F1F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4535055"/>
              <a:ext cx="0" cy="637242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22597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F9A5-B572-6167-9814-8D4DAF69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F9DA847A-474C-8990-35EC-07FD5891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r>
              <a:rPr lang="en-US" altLang="en-US" b="0" dirty="0">
                <a:ea typeface="ＭＳ Ｐゴシック" charset="-128"/>
              </a:rPr>
              <a:t>HashMap</a:t>
            </a:r>
            <a:r>
              <a:rPr lang="en-US" altLang="en-US" sz="2000" b="0" dirty="0">
                <a:ea typeface="ＭＳ Ｐゴシック" charset="-128"/>
              </a:rPr>
              <a:t>: Usage</a:t>
            </a:r>
            <a:endParaRPr lang="en-US" altLang="en-US" b="0" dirty="0">
              <a:ea typeface="ＭＳ Ｐゴシック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B75B91-CAE7-B234-0A1D-D8B52D2A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07" y="838200"/>
            <a:ext cx="4107794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(continues from last slide)</a:t>
            </a:r>
          </a:p>
          <a:p>
            <a:pPr>
              <a:spcBef>
                <a:spcPts val="6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over, and prints, the animal sounds</a:t>
            </a:r>
            <a:endParaRPr lang="en-US" altLang="en-US" sz="1200" b="0" dirty="0">
              <a:solidFill>
                <a:schemeClr val="bg1">
                  <a:lumMod val="65000"/>
                </a:schemeClr>
              </a:solidFill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for (String sound : animalSound.values()) {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     System.out.println(sound);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Consolas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Iterates over the animals in the map;</a:t>
            </a:r>
          </a:p>
          <a:p>
            <a:pPr>
              <a:spcBef>
                <a:spcPts val="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each animal, prints the animal and its sound.</a:t>
            </a:r>
          </a:p>
          <a:p>
            <a:pPr>
              <a:spcBef>
                <a:spcPts val="400"/>
              </a:spcBef>
            </a:pPr>
            <a:r>
              <a:rPr lang="en-US" altLang="en-US" sz="1100" b="0" dirty="0">
                <a:latin typeface="Consolas" charset="0"/>
              </a:rPr>
              <a:t>for (String animal : animalSound.keySet()) {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sound associated with this animal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String sound = animalSound.get(animal);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animal and its sound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    System.out.println(animal + " goes " + sound);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...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BBA97BA-BB9B-80A5-4703-BBD006CF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0" y="838200"/>
            <a:ext cx="4241550" cy="3657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 mapping of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to </a:t>
            </a:r>
            <a:r>
              <a:rPr lang="en-US" alt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public class HashMap {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new HashMap.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HashMap()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Associates the given value with the given key. If this map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already contains the given key, the old value is replaced.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void </a:t>
            </a:r>
            <a:r>
              <a:rPr lang="en-US" altLang="en-US" sz="1100" dirty="0">
                <a:latin typeface="Consolas" charset="0"/>
              </a:rPr>
              <a:t>put</a:t>
            </a:r>
            <a:r>
              <a:rPr lang="en-US" altLang="en-US" sz="1100" b="0" dirty="0">
                <a:latin typeface="Consolas" charset="0"/>
              </a:rPr>
              <a:t>(String key, String value) 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to which the given key is mapped.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this map does not contain the given key, returns null.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String </a:t>
            </a:r>
            <a:r>
              <a:rPr lang="en-US" altLang="en-US" sz="1100" dirty="0">
                <a:latin typeface="Consolas" charset="0"/>
              </a:rPr>
              <a:t>get</a:t>
            </a:r>
            <a:r>
              <a:rPr lang="en-US" altLang="en-US" sz="1100" b="0" dirty="0">
                <a:latin typeface="Consolas" charset="0"/>
              </a:rPr>
              <a:t>(String key)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values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values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altLang="en-US" sz="1100" b="0" dirty="0">
              <a:latin typeface="Consolas" charset="0"/>
            </a:endParaRP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all the keys contained in this map, as a list. */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    public List&lt;String&gt; </a:t>
            </a:r>
            <a:r>
              <a:rPr lang="en-US" altLang="en-US" sz="1100" dirty="0">
                <a:latin typeface="Consolas" charset="0"/>
              </a:rPr>
              <a:t>keySet</a:t>
            </a:r>
            <a:r>
              <a:rPr lang="en-US" altLang="en-US" sz="1100" b="0" dirty="0">
                <a:latin typeface="Consolas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en-US" sz="1100" b="0" dirty="0">
                <a:latin typeface="Consolas" charset="0"/>
              </a:rPr>
              <a:t>}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06E2F6-A567-7E3A-29AA-8472DCCF8779}"/>
              </a:ext>
            </a:extLst>
          </p:cNvPr>
          <p:cNvSpPr/>
          <p:nvPr/>
        </p:nvSpPr>
        <p:spPr bwMode="auto">
          <a:xfrm>
            <a:off x="4055551" y="13716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DCA17-7CCC-1460-7315-A3151185B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75" y="4639775"/>
            <a:ext cx="2082026" cy="1856818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DACB489-F7A9-A494-9250-26599837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396" y="3644488"/>
            <a:ext cx="1549650" cy="173026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0" anchor="t" anchorCtr="0"/>
          <a:lstStyle/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squeak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miao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woof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 goes woof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 goes miao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cow goes moo</a:t>
            </a:r>
          </a:p>
          <a:p>
            <a:pPr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mouse goes squeak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7B0F9D-C482-0094-7896-71D66679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54" y="4648200"/>
            <a:ext cx="4733821" cy="18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Why is this a serious example?</a:t>
            </a:r>
          </a:p>
          <a:p>
            <a:pPr marL="11113" indent="-11113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String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that represents the animal sound can represent the name of a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.wav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file</a:t>
            </a:r>
          </a:p>
          <a:p>
            <a:pPr marL="11113" indent="-11113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To make this program ”sing and dance”, we make a tiny change in the client code: Instead of printing the sound, we call a method like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playWavFile(</a:t>
            </a:r>
            <a:r>
              <a:rPr lang="en-US" sz="12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filename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)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932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B3444D4C-A410-5942-846C-017116BD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4" name="Rectangle 3">
            <a:extLst>
              <a:ext uri="{FF2B5EF4-FFF2-40B4-BE49-F238E27FC236}">
                <a16:creationId xmlns:a16="http://schemas.microsoft.com/office/drawing/2014/main" id="{84261DC8-A4C3-2F47-B43C-7A187E53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D8786C8-686E-0496-D8C1-BCC4724F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29" y="3410978"/>
            <a:ext cx="8464805" cy="26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1113" indent="-111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Comment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We’ll illustrate how to implement a </a:t>
            </a: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HashMap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that manages pairs of </a:t>
            </a: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&lt;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integer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integer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;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comment later how to generalize this approach to implement </a:t>
            </a: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mapping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206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6BA5-2559-DA10-4C7F-B26B48FB6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>
            <a:extLst>
              <a:ext uri="{FF2B5EF4-FFF2-40B4-BE49-F238E27FC236}">
                <a16:creationId xmlns:a16="http://schemas.microsoft.com/office/drawing/2014/main" id="{5121D41D-E3B7-A2C2-C560-3A131322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10AD8610-97D8-01B2-E0C0-E1F24909E22D}"/>
              </a:ext>
            </a:extLst>
          </p:cNvPr>
          <p:cNvSpPr/>
          <p:nvPr/>
        </p:nvSpPr>
        <p:spPr bwMode="auto">
          <a:xfrm>
            <a:off x="521536" y="162501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66963BAB-A6B5-D451-159D-A31374B0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8E69857-58EB-2326-6971-59C8274542B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DC679C36-8419-82A9-14B8-4264F6E8F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3B50EE68-A19D-CA3D-51B3-B5D3E3887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FE0E9CEF-6E6A-B66D-EEAF-ED336E607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8738742E-474B-6659-35F5-6A1A7AB03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79B283B3-DEC1-A611-30B0-56DBE97FE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244" name="Rectangle 3">
            <a:extLst>
              <a:ext uri="{FF2B5EF4-FFF2-40B4-BE49-F238E27FC236}">
                <a16:creationId xmlns:a16="http://schemas.microsoft.com/office/drawing/2014/main" id="{BD32B6D6-CE67-6AEB-C5A6-247A636F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D507B4-8115-CDA3-605D-63CB32846FA8}"/>
              </a:ext>
            </a:extLst>
          </p:cNvPr>
          <p:cNvGrpSpPr/>
          <p:nvPr/>
        </p:nvGrpSpPr>
        <p:grpSpPr>
          <a:xfrm>
            <a:off x="3988027" y="873096"/>
            <a:ext cx="3775695" cy="2439662"/>
            <a:chOff x="3988027" y="873096"/>
            <a:chExt cx="3775695" cy="2439662"/>
          </a:xfrm>
        </p:grpSpPr>
        <p:sp>
          <p:nvSpPr>
            <p:cNvPr id="135" name="Text Box 42">
              <a:extLst>
                <a:ext uri="{FF2B5EF4-FFF2-40B4-BE49-F238E27FC236}">
                  <a16:creationId xmlns:a16="http://schemas.microsoft.com/office/drawing/2014/main" id="{E52324B9-66A3-2509-F5EA-18AC062F1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268098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6" name="Text Box 42">
              <a:extLst>
                <a:ext uri="{FF2B5EF4-FFF2-40B4-BE49-F238E27FC236}">
                  <a16:creationId xmlns:a16="http://schemas.microsoft.com/office/drawing/2014/main" id="{8D0980FE-CF8B-4199-B46F-C97E15631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268098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0</a:t>
              </a:r>
            </a:p>
          </p:txBody>
        </p:sp>
        <p:sp>
          <p:nvSpPr>
            <p:cNvPr id="137" name="Text Box 42">
              <a:extLst>
                <a:ext uri="{FF2B5EF4-FFF2-40B4-BE49-F238E27FC236}">
                  <a16:creationId xmlns:a16="http://schemas.microsoft.com/office/drawing/2014/main" id="{E9E8AD38-0EA9-47DD-7D5F-B132369DE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544323"/>
              <a:ext cx="292100" cy="277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E78CA105-40A0-314A-A403-4D75FE4A0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550673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1</a:t>
              </a:r>
            </a:p>
          </p:txBody>
        </p:sp>
        <p:sp>
          <p:nvSpPr>
            <p:cNvPr id="139" name="Text Box 42">
              <a:extLst>
                <a:ext uri="{FF2B5EF4-FFF2-40B4-BE49-F238E27FC236}">
                  <a16:creationId xmlns:a16="http://schemas.microsoft.com/office/drawing/2014/main" id="{AFFD5C96-B4DA-5F9A-1A00-F766AD8D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1822136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BE827AE9-1021-D49C-6D66-9A014878B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790" y="182213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2</a:t>
              </a:r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765BAB1F-4027-08E8-3F68-4994A0206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098361"/>
              <a:ext cx="292100" cy="27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4" name="Text Box 42">
              <a:extLst>
                <a:ext uri="{FF2B5EF4-FFF2-40B4-BE49-F238E27FC236}">
                  <a16:creationId xmlns:a16="http://schemas.microsoft.com/office/drawing/2014/main" id="{5D3C406E-A7BD-E679-34C0-A11BC5D59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34997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...</a:t>
              </a:r>
            </a:p>
          </p:txBody>
        </p:sp>
        <p:sp>
          <p:nvSpPr>
            <p:cNvPr id="165" name="Text Box 42">
              <a:extLst>
                <a:ext uri="{FF2B5EF4-FFF2-40B4-BE49-F238E27FC236}">
                  <a16:creationId xmlns:a16="http://schemas.microsoft.com/office/drawing/2014/main" id="{EAE7D393-F97A-41F5-4935-F8C0E399A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376173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66" name="Text Box 42">
              <a:extLst>
                <a:ext uri="{FF2B5EF4-FFF2-40B4-BE49-F238E27FC236}">
                  <a16:creationId xmlns:a16="http://schemas.microsoft.com/office/drawing/2014/main" id="{470929B5-2C8D-D9F3-0C19-B6E21DDFF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8" y="2626204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9</a:t>
              </a:r>
            </a:p>
          </p:txBody>
        </p:sp>
        <p:sp>
          <p:nvSpPr>
            <p:cNvPr id="171" name="Text Box 42">
              <a:extLst>
                <a:ext uri="{FF2B5EF4-FFF2-40B4-BE49-F238E27FC236}">
                  <a16:creationId xmlns:a16="http://schemas.microsoft.com/office/drawing/2014/main" id="{901C048C-3824-B2B5-8336-AF6141C21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403" y="2653985"/>
              <a:ext cx="292100" cy="276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200" b="0" dirty="0"/>
            </a:p>
          </p:txBody>
        </p:sp>
        <p:sp>
          <p:nvSpPr>
            <p:cNvPr id="173" name="Text Box 42">
              <a:extLst>
                <a:ext uri="{FF2B5EF4-FFF2-40B4-BE49-F238E27FC236}">
                  <a16:creationId xmlns:a16="http://schemas.microsoft.com/office/drawing/2014/main" id="{503A3153-1039-B024-FD3F-2D73FC23F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027" y="2093599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3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11C1BF9-6684-B37B-E2E7-073B0A79DC9B}"/>
                </a:ext>
              </a:extLst>
            </p:cNvPr>
            <p:cNvGrpSpPr/>
            <p:nvPr/>
          </p:nvGrpSpPr>
          <p:grpSpPr>
            <a:xfrm>
              <a:off x="5032509" y="2190151"/>
              <a:ext cx="76200" cy="122237"/>
              <a:chOff x="7659003" y="3935745"/>
              <a:chExt cx="76200" cy="122237"/>
            </a:xfrm>
          </p:grpSpPr>
          <p:sp>
            <p:nvSpPr>
              <p:cNvPr id="187" name="Line 86">
                <a:extLst>
                  <a:ext uri="{FF2B5EF4-FFF2-40B4-BE49-F238E27FC236}">
                    <a16:creationId xmlns:a16="http://schemas.microsoft.com/office/drawing/2014/main" id="{3331AA18-C855-9053-C569-69F7D30F3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Line 87">
                <a:extLst>
                  <a:ext uri="{FF2B5EF4-FFF2-40B4-BE49-F238E27FC236}">
                    <a16:creationId xmlns:a16="http://schemas.microsoft.com/office/drawing/2014/main" id="{982054DF-E2BA-CC57-A44F-68A403B2B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9" name="Line 88">
                <a:extLst>
                  <a:ext uri="{FF2B5EF4-FFF2-40B4-BE49-F238E27FC236}">
                    <a16:creationId xmlns:a16="http://schemas.microsoft.com/office/drawing/2014/main" id="{E1ACD8CC-BEBC-2FDA-A1F8-C74FF7438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7C047210-9C8D-1A48-139C-55157106E791}"/>
                </a:ext>
              </a:extLst>
            </p:cNvPr>
            <p:cNvGrpSpPr/>
            <p:nvPr/>
          </p:nvGrpSpPr>
          <p:grpSpPr>
            <a:xfrm>
              <a:off x="5041850" y="1613437"/>
              <a:ext cx="76200" cy="122237"/>
              <a:chOff x="7659003" y="3935745"/>
              <a:chExt cx="76200" cy="122237"/>
            </a:xfrm>
          </p:grpSpPr>
          <p:sp>
            <p:nvSpPr>
              <p:cNvPr id="201" name="Line 86">
                <a:extLst>
                  <a:ext uri="{FF2B5EF4-FFF2-40B4-BE49-F238E27FC236}">
                    <a16:creationId xmlns:a16="http://schemas.microsoft.com/office/drawing/2014/main" id="{20266C0F-A866-3F7D-29DA-3E791CA4B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Line 87">
                <a:extLst>
                  <a:ext uri="{FF2B5EF4-FFF2-40B4-BE49-F238E27FC236}">
                    <a16:creationId xmlns:a16="http://schemas.microsoft.com/office/drawing/2014/main" id="{0C857033-00D8-0D4F-4011-61D8F94E9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Line 88">
                <a:extLst>
                  <a:ext uri="{FF2B5EF4-FFF2-40B4-BE49-F238E27FC236}">
                    <a16:creationId xmlns:a16="http://schemas.microsoft.com/office/drawing/2014/main" id="{CBD64222-05AA-70C4-46F3-CB8F9130D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9" name="Line 89">
              <a:extLst>
                <a:ext uri="{FF2B5EF4-FFF2-40B4-BE49-F238E27FC236}">
                  <a16:creationId xmlns:a16="http://schemas.microsoft.com/office/drawing/2014/main" id="{E23F69F4-00E2-F3FD-12CE-BB9A84AB1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6204" y="1674990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0" name="Line 89">
              <a:extLst>
                <a:ext uri="{FF2B5EF4-FFF2-40B4-BE49-F238E27FC236}">
                  <a16:creationId xmlns:a16="http://schemas.microsoft.com/office/drawing/2014/main" id="{CA89FA5E-8349-F42C-DFDB-BD447EFFF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603" y="2239923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96AC5B6-4FBB-1CBB-C82F-324B21DA63B3}"/>
                </a:ext>
              </a:extLst>
            </p:cNvPr>
            <p:cNvGrpSpPr/>
            <p:nvPr/>
          </p:nvGrpSpPr>
          <p:grpSpPr>
            <a:xfrm>
              <a:off x="4630205" y="1881676"/>
              <a:ext cx="483759" cy="122237"/>
              <a:chOff x="3159952" y="1572428"/>
              <a:chExt cx="483759" cy="122237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6B937293-4EB7-F870-03DC-EF6860D3D786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14" name="Line 86">
                  <a:extLst>
                    <a:ext uri="{FF2B5EF4-FFF2-40B4-BE49-F238E27FC236}">
                      <a16:creationId xmlns:a16="http://schemas.microsoft.com/office/drawing/2014/main" id="{EC501186-6405-33CA-9ED8-3F3EB23B4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5" name="Line 87">
                  <a:extLst>
                    <a:ext uri="{FF2B5EF4-FFF2-40B4-BE49-F238E27FC236}">
                      <a16:creationId xmlns:a16="http://schemas.microsoft.com/office/drawing/2014/main" id="{A05D8974-E643-9A56-E02A-3A60A520A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6" name="Line 88">
                  <a:extLst>
                    <a:ext uri="{FF2B5EF4-FFF2-40B4-BE49-F238E27FC236}">
                      <a16:creationId xmlns:a16="http://schemas.microsoft.com/office/drawing/2014/main" id="{4779C989-14B4-5BD6-2FB9-69EFD51DC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3" name="Line 89">
                <a:extLst>
                  <a:ext uri="{FF2B5EF4-FFF2-40B4-BE49-F238E27FC236}">
                    <a16:creationId xmlns:a16="http://schemas.microsoft.com/office/drawing/2014/main" id="{6B5979BD-C046-9ACD-D4B6-BBF99545B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A77D581-7534-F69D-4C28-A0B882AA45F9}"/>
                </a:ext>
              </a:extLst>
            </p:cNvPr>
            <p:cNvGrpSpPr/>
            <p:nvPr/>
          </p:nvGrpSpPr>
          <p:grpSpPr>
            <a:xfrm>
              <a:off x="4614603" y="2452431"/>
              <a:ext cx="483759" cy="122237"/>
              <a:chOff x="3159952" y="1572428"/>
              <a:chExt cx="483759" cy="122237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A4A999AE-8995-5012-C822-CA8A6C3BE8CA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0" name="Line 86">
                  <a:extLst>
                    <a:ext uri="{FF2B5EF4-FFF2-40B4-BE49-F238E27FC236}">
                      <a16:creationId xmlns:a16="http://schemas.microsoft.com/office/drawing/2014/main" id="{84468CAF-BC88-C40D-01C1-225FB40E8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1" name="Line 87">
                  <a:extLst>
                    <a:ext uri="{FF2B5EF4-FFF2-40B4-BE49-F238E27FC236}">
                      <a16:creationId xmlns:a16="http://schemas.microsoft.com/office/drawing/2014/main" id="{05ACDAD8-B83B-EF61-2BA2-97064BC8B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2" name="Line 88">
                  <a:extLst>
                    <a:ext uri="{FF2B5EF4-FFF2-40B4-BE49-F238E27FC236}">
                      <a16:creationId xmlns:a16="http://schemas.microsoft.com/office/drawing/2014/main" id="{58EB6330-E497-1872-F037-375E17E9B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19" name="Line 89">
                <a:extLst>
                  <a:ext uri="{FF2B5EF4-FFF2-40B4-BE49-F238E27FC236}">
                    <a16:creationId xmlns:a16="http://schemas.microsoft.com/office/drawing/2014/main" id="{E0120C4F-C5B9-E0BA-E5CD-0F2A12AFA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1D9C891-464F-2A48-2CEF-D2F0CA56D981}"/>
                </a:ext>
              </a:extLst>
            </p:cNvPr>
            <p:cNvGrpSpPr/>
            <p:nvPr/>
          </p:nvGrpSpPr>
          <p:grpSpPr>
            <a:xfrm>
              <a:off x="4617900" y="1331033"/>
              <a:ext cx="483759" cy="122237"/>
              <a:chOff x="3159952" y="1572428"/>
              <a:chExt cx="483759" cy="122237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28644944-C5D4-6884-17B8-F6A9A9E009EB}"/>
                  </a:ext>
                </a:extLst>
              </p:cNvPr>
              <p:cNvGrpSpPr/>
              <p:nvPr/>
            </p:nvGrpSpPr>
            <p:grpSpPr>
              <a:xfrm>
                <a:off x="3567511" y="1572428"/>
                <a:ext cx="76200" cy="122237"/>
                <a:chOff x="7659003" y="3935745"/>
                <a:chExt cx="76200" cy="122237"/>
              </a:xfrm>
            </p:grpSpPr>
            <p:sp>
              <p:nvSpPr>
                <p:cNvPr id="226" name="Line 86">
                  <a:extLst>
                    <a:ext uri="{FF2B5EF4-FFF2-40B4-BE49-F238E27FC236}">
                      <a16:creationId xmlns:a16="http://schemas.microsoft.com/office/drawing/2014/main" id="{86B6ED79-6F3F-C52F-D7E4-2F208A285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7" name="Line 87">
                  <a:extLst>
                    <a:ext uri="{FF2B5EF4-FFF2-40B4-BE49-F238E27FC236}">
                      <a16:creationId xmlns:a16="http://schemas.microsoft.com/office/drawing/2014/main" id="{8F3FCDDC-45E9-36AE-3B5C-09D7ADF50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8" name="Line 88">
                  <a:extLst>
                    <a:ext uri="{FF2B5EF4-FFF2-40B4-BE49-F238E27FC236}">
                      <a16:creationId xmlns:a16="http://schemas.microsoft.com/office/drawing/2014/main" id="{20FE57C0-648D-546F-1AF9-029E45292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25" name="Line 89">
                <a:extLst>
                  <a:ext uri="{FF2B5EF4-FFF2-40B4-BE49-F238E27FC236}">
                    <a16:creationId xmlns:a16="http://schemas.microsoft.com/office/drawing/2014/main" id="{6AFB0387-2B74-493A-A4B2-09459A13D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9952" y="1636011"/>
                <a:ext cx="39150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FAD11B75-21D1-F9E0-B5E5-B01F093C1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3809" y="2791776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2" name="Rectangle 6">
              <a:extLst>
                <a:ext uri="{FF2B5EF4-FFF2-40B4-BE49-F238E27FC236}">
                  <a16:creationId xmlns:a16="http://schemas.microsoft.com/office/drawing/2014/main" id="{D7FA7FC5-7213-3B7E-0CE3-EB9F1D97C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98" y="873096"/>
              <a:ext cx="7883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Map</a:t>
              </a:r>
            </a:p>
          </p:txBody>
        </p:sp>
        <p:sp>
          <p:nvSpPr>
            <p:cNvPr id="233" name="TextBox 7">
              <a:extLst>
                <a:ext uri="{FF2B5EF4-FFF2-40B4-BE49-F238E27FC236}">
                  <a16:creationId xmlns:a16="http://schemas.microsoft.com/office/drawing/2014/main" id="{AD7EF5A3-7013-A22A-A541-AE7AB6C51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004981"/>
              <a:ext cx="1501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b="0" i="1" dirty="0">
                  <a:latin typeface="Times New Roman" charset="0"/>
                </a:rPr>
                <a:t>N</a:t>
              </a:r>
              <a:r>
                <a:rPr lang="en-US" altLang="en-US" sz="1400" b="0" dirty="0">
                  <a:latin typeface="Times New Roman" charset="0"/>
                </a:rPr>
                <a:t> = 10 </a:t>
              </a:r>
              <a:r>
                <a:rPr lang="en-US" altLang="en-US" sz="1200" b="0" dirty="0">
                  <a:latin typeface="Times New Roman" charset="0"/>
                </a:rPr>
                <a:t> </a:t>
              </a:r>
              <a:endParaRPr lang="en-US" altLang="en-US" sz="1400" b="0" dirty="0">
                <a:latin typeface="Times New Roman" charset="0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2AEE81A-11AE-9458-4D93-232B5977B5AB}"/>
                </a:ext>
              </a:extLst>
            </p:cNvPr>
            <p:cNvGrpSpPr/>
            <p:nvPr/>
          </p:nvGrpSpPr>
          <p:grpSpPr>
            <a:xfrm>
              <a:off x="5029200" y="2753293"/>
              <a:ext cx="76200" cy="122237"/>
              <a:chOff x="7659003" y="3935745"/>
              <a:chExt cx="76200" cy="122237"/>
            </a:xfrm>
          </p:grpSpPr>
          <p:sp>
            <p:nvSpPr>
              <p:cNvPr id="235" name="Line 86">
                <a:extLst>
                  <a:ext uri="{FF2B5EF4-FFF2-40B4-BE49-F238E27FC236}">
                    <a16:creationId xmlns:a16="http://schemas.microsoft.com/office/drawing/2014/main" id="{1C7F65D6-7FFA-E616-5349-2081ECEAF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6" name="Line 87">
                <a:extLst>
                  <a:ext uri="{FF2B5EF4-FFF2-40B4-BE49-F238E27FC236}">
                    <a16:creationId xmlns:a16="http://schemas.microsoft.com/office/drawing/2014/main" id="{B92920EF-DD8E-97F8-5A8A-5BE659CA6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7" name="Line 88">
                <a:extLst>
                  <a:ext uri="{FF2B5EF4-FFF2-40B4-BE49-F238E27FC236}">
                    <a16:creationId xmlns:a16="http://schemas.microsoft.com/office/drawing/2014/main" id="{A9BADA79-A1B7-C155-C35B-78554F883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5" name="Rounded Rectangular Callout 64">
              <a:extLst>
                <a:ext uri="{FF2B5EF4-FFF2-40B4-BE49-F238E27FC236}">
                  <a16:creationId xmlns:a16="http://schemas.microsoft.com/office/drawing/2014/main" id="{BC366742-4CC7-8AF4-1333-94B32158E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01" y="1842004"/>
              <a:ext cx="1940721" cy="572772"/>
            </a:xfrm>
            <a:prstGeom prst="wedgeRoundRectCallout">
              <a:avLst>
                <a:gd name="adj1" fmla="val -76302"/>
                <a:gd name="adj2" fmla="val 100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algn="ctr"/>
              <a:r>
                <a:rPr lang="en-US" altLang="en-US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of linked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3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1536" y="162501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61343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DC97D10E-D61B-184F-AC46-513963D27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CFEEA-9329-5A92-8D32-AD54E58D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023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26479" y="1859751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5041850" y="1613437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0AD153E9-A621-EE46-B1FC-983F405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C67BE9-69C2-51D8-6927-AAD342C67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172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ight Arrow 69">
            <a:extLst>
              <a:ext uri="{FF2B5EF4-FFF2-40B4-BE49-F238E27FC236}">
                <a16:creationId xmlns:a16="http://schemas.microsoft.com/office/drawing/2014/main" id="{06771474-3C25-0D49-A6FB-809FCB70262D}"/>
              </a:ext>
            </a:extLst>
          </p:cNvPr>
          <p:cNvSpPr/>
          <p:nvPr/>
        </p:nvSpPr>
        <p:spPr bwMode="auto">
          <a:xfrm>
            <a:off x="526479" y="1859751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08BBF526-942A-114B-A247-F8785925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70DAB3-F48D-F6FD-A08E-6DCBB22E1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36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206887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6242442" y="2160151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D9C2F31A-260D-CD41-B943-2DAF9E3E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63FD774-D49F-5FF8-17AF-08EC2726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640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6309" y="2068870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B0411489-102E-1E41-BD45-A738DEF6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7D5712-D551-7675-A908-2E2D26ECC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86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E67EE-51B4-2D77-3C32-2149A25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DB2F06-031D-7795-A344-D3DF58B12446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Set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Stack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Map</a:t>
            </a:r>
          </a:p>
          <a:p>
            <a:pPr marL="90487" indent="0">
              <a:spcBef>
                <a:spcPts val="1800"/>
              </a:spcBef>
              <a:buClrTx/>
              <a:buNone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0C1CEA9-299B-C935-1266-0D8687A3C6C0}"/>
              </a:ext>
            </a:extLst>
          </p:cNvPr>
          <p:cNvSpPr/>
          <p:nvPr/>
        </p:nvSpPr>
        <p:spPr bwMode="auto">
          <a:xfrm>
            <a:off x="525462" y="13716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>
            <a:extLst>
              <a:ext uri="{FF2B5EF4-FFF2-40B4-BE49-F238E27FC236}">
                <a16:creationId xmlns:a16="http://schemas.microsoft.com/office/drawing/2014/main" id="{D2E7E0C6-C023-6FEC-F90D-417E030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6CA359-B034-06AC-FC16-ED40E43440C7}"/>
              </a:ext>
            </a:extLst>
          </p:cNvPr>
          <p:cNvSpPr txBox="1">
            <a:spLocks/>
          </p:cNvSpPr>
          <p:nvPr/>
        </p:nvSpPr>
        <p:spPr bwMode="auto">
          <a:xfrm>
            <a:off x="525462" y="3886201"/>
            <a:ext cx="8389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0487" indent="0">
              <a:spcBef>
                <a:spcPts val="1800"/>
              </a:spcBef>
              <a:buClrTx/>
              <a:buFont typeface="Arial" charset="0"/>
              <a:buNone/>
            </a:pPr>
            <a:r>
              <a:rPr lang="en-US" altLang="en-US" sz="2000" b="0" u="sng" kern="0" dirty="0"/>
              <a:t>Methodology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Abstraction: How to </a:t>
            </a:r>
            <a:r>
              <a:rPr lang="en-US" altLang="en-US" sz="1800" b="0" i="1" kern="0" dirty="0"/>
              <a:t>use</a:t>
            </a:r>
            <a:r>
              <a:rPr lang="en-US" altLang="en-US" sz="1800" b="0" kern="0" dirty="0"/>
              <a:t> the data structure</a:t>
            </a:r>
          </a:p>
          <a:p>
            <a:pPr marL="833437" lvl="1" indent="-342900">
              <a:spcBef>
                <a:spcPts val="1800"/>
              </a:spcBef>
              <a:buClrTx/>
              <a:buSzPct val="100000"/>
              <a:buFont typeface="+mj-lt"/>
              <a:buAutoNum type="arabicPeriod"/>
            </a:pPr>
            <a:r>
              <a:rPr lang="en-US" altLang="en-US" sz="1800" b="0" kern="0" dirty="0"/>
              <a:t>Implementation: How to </a:t>
            </a:r>
            <a:r>
              <a:rPr lang="en-US" altLang="en-US" sz="1800" b="0" i="1" kern="0" dirty="0"/>
              <a:t>realize</a:t>
            </a:r>
            <a:r>
              <a:rPr lang="en-US" altLang="en-US" sz="1800" b="0" kern="0" dirty="0"/>
              <a:t> the data structure (using arrays / lists)</a:t>
            </a:r>
            <a:endParaRPr lang="en-US" altLang="en-US" b="0" kern="0" dirty="0"/>
          </a:p>
          <a:p>
            <a:pPr marL="547687" indent="-457200">
              <a:spcBef>
                <a:spcPts val="1800"/>
              </a:spcBef>
              <a:buClrTx/>
              <a:buFont typeface="+mj-lt"/>
              <a:buAutoNum type="arabicPeriod"/>
            </a:pP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836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493306" y="229362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5029200" y="2753293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E9E58F36-74F9-8A44-9156-C371323F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2A8AF7-FE26-886D-674E-0642A6CA5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523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ight Arrow 79">
            <a:extLst>
              <a:ext uri="{FF2B5EF4-FFF2-40B4-BE49-F238E27FC236}">
                <a16:creationId xmlns:a16="http://schemas.microsoft.com/office/drawing/2014/main" id="{5D053AE4-E773-2E48-BA07-71194A8D49AA}"/>
              </a:ext>
            </a:extLst>
          </p:cNvPr>
          <p:cNvSpPr/>
          <p:nvPr/>
        </p:nvSpPr>
        <p:spPr bwMode="auto">
          <a:xfrm>
            <a:off x="493306" y="2293624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7A902955-337B-CB43-9107-08B95F29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C78F5A-2E13-C39C-A5D1-94914A9F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24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528263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7394011" y="2160152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872D078F-1556-8B4D-9F4F-CB5B097A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A8FD546-D557-8CCD-8B94-EA456B11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477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528263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154852EF-A70E-694E-AF99-8E43029A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B543C3-6FC4-5138-6D71-C780DF7E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807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750029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6210226" y="1606115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85" name="Rectangle 3">
            <a:extLst>
              <a:ext uri="{FF2B5EF4-FFF2-40B4-BE49-F238E27FC236}">
                <a16:creationId xmlns:a16="http://schemas.microsoft.com/office/drawing/2014/main" id="{7843C611-1A3D-C44D-828B-99A6110C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F6E157-F2D2-CBE3-6338-8935C3A96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337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>
            <a:extLst>
              <a:ext uri="{FF2B5EF4-FFF2-40B4-BE49-F238E27FC236}">
                <a16:creationId xmlns:a16="http://schemas.microsoft.com/office/drawing/2014/main" id="{8DF7754B-BC17-564D-84D8-D5C127E0A0A3}"/>
              </a:ext>
            </a:extLst>
          </p:cNvPr>
          <p:cNvSpPr/>
          <p:nvPr/>
        </p:nvSpPr>
        <p:spPr bwMode="auto">
          <a:xfrm>
            <a:off x="514556" y="2750029"/>
            <a:ext cx="304800" cy="1524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270D1FB-ACA1-F14D-8CB6-662FC7AC51F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126" name="Text Box 42">
              <a:extLst>
                <a:ext uri="{FF2B5EF4-FFF2-40B4-BE49-F238E27FC236}">
                  <a16:creationId xmlns:a16="http://schemas.microsoft.com/office/drawing/2014/main" id="{184D9A30-96E0-5E4F-93DF-D47DB9A4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127" name="Text Box 42">
              <a:extLst>
                <a:ext uri="{FF2B5EF4-FFF2-40B4-BE49-F238E27FC236}">
                  <a16:creationId xmlns:a16="http://schemas.microsoft.com/office/drawing/2014/main" id="{EFB27A8B-C112-364B-A506-5EE8E3B2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Line 89">
              <a:extLst>
                <a:ext uri="{FF2B5EF4-FFF2-40B4-BE49-F238E27FC236}">
                  <a16:creationId xmlns:a16="http://schemas.microsoft.com/office/drawing/2014/main" id="{72DAF8B6-EFD8-AF48-AD32-96298C0F5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6157B930-E808-6B4C-B0C1-659D6BE1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1C5EE6DA-0C9B-9B4F-BB9D-D0815E00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6" name="Text Box 42">
            <a:extLst>
              <a:ext uri="{FF2B5EF4-FFF2-40B4-BE49-F238E27FC236}">
                <a16:creationId xmlns:a16="http://schemas.microsoft.com/office/drawing/2014/main" id="{3D76118A-4660-8C45-8D98-A20BC0D8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BE76B367-041D-1247-B3E8-486A621F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38" name="Text Box 42">
            <a:extLst>
              <a:ext uri="{FF2B5EF4-FFF2-40B4-BE49-F238E27FC236}">
                <a16:creationId xmlns:a16="http://schemas.microsoft.com/office/drawing/2014/main" id="{A551FC38-6DDF-CC4A-934F-7AF5A77C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FEB89412-4036-CE4E-82F4-5ECA51FB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45" name="Text Box 42">
            <a:extLst>
              <a:ext uri="{FF2B5EF4-FFF2-40B4-BE49-F238E27FC236}">
                <a16:creationId xmlns:a16="http://schemas.microsoft.com/office/drawing/2014/main" id="{4C35D1D4-5C0B-3642-99A1-15AF05CF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161" name="Text Box 42">
            <a:extLst>
              <a:ext uri="{FF2B5EF4-FFF2-40B4-BE49-F238E27FC236}">
                <a16:creationId xmlns:a16="http://schemas.microsoft.com/office/drawing/2014/main" id="{91EFF015-DA04-7345-B559-E09A737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4" name="Text Box 42">
            <a:extLst>
              <a:ext uri="{FF2B5EF4-FFF2-40B4-BE49-F238E27FC236}">
                <a16:creationId xmlns:a16="http://schemas.microsoft.com/office/drawing/2014/main" id="{E5FCBD7E-DC80-0B43-BB0B-1A9E6A3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944787DF-9652-B94F-8538-DFB082C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66" name="Text Box 42">
            <a:extLst>
              <a:ext uri="{FF2B5EF4-FFF2-40B4-BE49-F238E27FC236}">
                <a16:creationId xmlns:a16="http://schemas.microsoft.com/office/drawing/2014/main" id="{34DADED1-FB2B-E940-816B-D480D5F0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171" name="Text Box 42">
            <a:extLst>
              <a:ext uri="{FF2B5EF4-FFF2-40B4-BE49-F238E27FC236}">
                <a16:creationId xmlns:a16="http://schemas.microsoft.com/office/drawing/2014/main" id="{64552FE5-486F-954C-9A87-EF63DDE4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173" name="Text Box 42">
            <a:extLst>
              <a:ext uri="{FF2B5EF4-FFF2-40B4-BE49-F238E27FC236}">
                <a16:creationId xmlns:a16="http://schemas.microsoft.com/office/drawing/2014/main" id="{5A2DE0CC-0C43-1B41-8997-AE9C7C5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BBC4A26-D11F-C04A-8EA8-0F6A981D2173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382E7CE5-3409-1148-AF3E-B057B575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 Box 42">
              <a:extLst>
                <a:ext uri="{FF2B5EF4-FFF2-40B4-BE49-F238E27FC236}">
                  <a16:creationId xmlns:a16="http://schemas.microsoft.com/office/drawing/2014/main" id="{31FDEC76-41C2-F946-84E0-56ADAAF5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89">
              <a:extLst>
                <a:ext uri="{FF2B5EF4-FFF2-40B4-BE49-F238E27FC236}">
                  <a16:creationId xmlns:a16="http://schemas.microsoft.com/office/drawing/2014/main" id="{B336A5C0-BD84-4F4F-A2E1-18E27C22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 Box 42">
              <a:extLst>
                <a:ext uri="{FF2B5EF4-FFF2-40B4-BE49-F238E27FC236}">
                  <a16:creationId xmlns:a16="http://schemas.microsoft.com/office/drawing/2014/main" id="{BD1B2519-52AA-F94C-B4E5-8C4D4366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AC58E6-5BE8-6846-923B-65576C16FE75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182" name="Text Box 42">
              <a:extLst>
                <a:ext uri="{FF2B5EF4-FFF2-40B4-BE49-F238E27FC236}">
                  <a16:creationId xmlns:a16="http://schemas.microsoft.com/office/drawing/2014/main" id="{3387051A-54FA-B945-9BB3-9585D76D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183" name="Text Box 42">
              <a:extLst>
                <a:ext uri="{FF2B5EF4-FFF2-40B4-BE49-F238E27FC236}">
                  <a16:creationId xmlns:a16="http://schemas.microsoft.com/office/drawing/2014/main" id="{19810E53-7538-A44F-A17A-12D9438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Line 89">
              <a:extLst>
                <a:ext uri="{FF2B5EF4-FFF2-40B4-BE49-F238E27FC236}">
                  <a16:creationId xmlns:a16="http://schemas.microsoft.com/office/drawing/2014/main" id="{65D3A775-F309-6946-8A94-AC7E865AB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Text Box 42">
              <a:extLst>
                <a:ext uri="{FF2B5EF4-FFF2-40B4-BE49-F238E27FC236}">
                  <a16:creationId xmlns:a16="http://schemas.microsoft.com/office/drawing/2014/main" id="{1E8ED12E-3503-1E4A-9E3C-E79CB834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01F5C62-347D-7040-8904-522CF4394E1E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187" name="Line 86">
              <a:extLst>
                <a:ext uri="{FF2B5EF4-FFF2-40B4-BE49-F238E27FC236}">
                  <a16:creationId xmlns:a16="http://schemas.microsoft.com/office/drawing/2014/main" id="{7811832B-907C-2645-9563-6B76D129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Line 87">
              <a:extLst>
                <a:ext uri="{FF2B5EF4-FFF2-40B4-BE49-F238E27FC236}">
                  <a16:creationId xmlns:a16="http://schemas.microsoft.com/office/drawing/2014/main" id="{FE351772-95E0-F44D-819A-61CC5EA1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Line 88">
              <a:extLst>
                <a:ext uri="{FF2B5EF4-FFF2-40B4-BE49-F238E27FC236}">
                  <a16:creationId xmlns:a16="http://schemas.microsoft.com/office/drawing/2014/main" id="{5D0AAE73-AF71-F944-9BC7-02388F0A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74131A1-7533-EC43-9BE7-1953855D6575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191" name="Text Box 42">
              <a:extLst>
                <a:ext uri="{FF2B5EF4-FFF2-40B4-BE49-F238E27FC236}">
                  <a16:creationId xmlns:a16="http://schemas.microsoft.com/office/drawing/2014/main" id="{C3D95F36-6B78-C742-A14B-07D16B7E9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192" name="Text Box 42">
              <a:extLst>
                <a:ext uri="{FF2B5EF4-FFF2-40B4-BE49-F238E27FC236}">
                  <a16:creationId xmlns:a16="http://schemas.microsoft.com/office/drawing/2014/main" id="{0AAFA315-758D-E544-8EEB-D4388D6E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Line 89">
              <a:extLst>
                <a:ext uri="{FF2B5EF4-FFF2-40B4-BE49-F238E27FC236}">
                  <a16:creationId xmlns:a16="http://schemas.microsoft.com/office/drawing/2014/main" id="{E6B12242-3965-654C-BD45-98277CEBE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 Box 42">
              <a:extLst>
                <a:ext uri="{FF2B5EF4-FFF2-40B4-BE49-F238E27FC236}">
                  <a16:creationId xmlns:a16="http://schemas.microsoft.com/office/drawing/2014/main" id="{7CE33DC6-48CE-9B47-995D-54CB7062B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1B98FD8-68C8-BF45-A01D-01F48FE275DD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96" name="Text Box 42">
              <a:extLst>
                <a:ext uri="{FF2B5EF4-FFF2-40B4-BE49-F238E27FC236}">
                  <a16:creationId xmlns:a16="http://schemas.microsoft.com/office/drawing/2014/main" id="{C88C64B2-16CC-C644-B0D8-670B91521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97" name="Text Box 42">
              <a:extLst>
                <a:ext uri="{FF2B5EF4-FFF2-40B4-BE49-F238E27FC236}">
                  <a16:creationId xmlns:a16="http://schemas.microsoft.com/office/drawing/2014/main" id="{45102C7A-F0DB-5C43-A559-D7C781698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Line 89">
              <a:extLst>
                <a:ext uri="{FF2B5EF4-FFF2-40B4-BE49-F238E27FC236}">
                  <a16:creationId xmlns:a16="http://schemas.microsoft.com/office/drawing/2014/main" id="{F945D23F-CED8-E04A-9A87-4E12A9F61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92B0191E-C14B-AB4C-9DCB-C93AB5EF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B6851D-92A7-724C-B903-6707240D0704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201" name="Line 86">
              <a:extLst>
                <a:ext uri="{FF2B5EF4-FFF2-40B4-BE49-F238E27FC236}">
                  <a16:creationId xmlns:a16="http://schemas.microsoft.com/office/drawing/2014/main" id="{8BFE4FD6-9AF9-DB4D-9BFB-F9DCD49E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Line 87">
              <a:extLst>
                <a:ext uri="{FF2B5EF4-FFF2-40B4-BE49-F238E27FC236}">
                  <a16:creationId xmlns:a16="http://schemas.microsoft.com/office/drawing/2014/main" id="{F4F2EBE2-F1D1-F046-9C51-0206212FC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Line 88">
              <a:extLst>
                <a:ext uri="{FF2B5EF4-FFF2-40B4-BE49-F238E27FC236}">
                  <a16:creationId xmlns:a16="http://schemas.microsoft.com/office/drawing/2014/main" id="{19E025A0-C017-2242-ACC1-585ED781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0E54F8-3241-C347-826E-0D218B410983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205" name="Text Box 42">
              <a:extLst>
                <a:ext uri="{FF2B5EF4-FFF2-40B4-BE49-F238E27FC236}">
                  <a16:creationId xmlns:a16="http://schemas.microsoft.com/office/drawing/2014/main" id="{DE97AF65-A323-684C-A350-64367003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206" name="Text Box 42">
              <a:extLst>
                <a:ext uri="{FF2B5EF4-FFF2-40B4-BE49-F238E27FC236}">
                  <a16:creationId xmlns:a16="http://schemas.microsoft.com/office/drawing/2014/main" id="{D692565B-6C3F-4147-9133-C1C21E17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Line 89">
              <a:extLst>
                <a:ext uri="{FF2B5EF4-FFF2-40B4-BE49-F238E27FC236}">
                  <a16:creationId xmlns:a16="http://schemas.microsoft.com/office/drawing/2014/main" id="{BBEF9241-7A46-CA4E-B850-8D712FC6F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Text Box 42">
              <a:extLst>
                <a:ext uri="{FF2B5EF4-FFF2-40B4-BE49-F238E27FC236}">
                  <a16:creationId xmlns:a16="http://schemas.microsoft.com/office/drawing/2014/main" id="{8220208E-D2B3-AC4A-A103-0E5D7E4A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209" name="Line 89">
            <a:extLst>
              <a:ext uri="{FF2B5EF4-FFF2-40B4-BE49-F238E27FC236}">
                <a16:creationId xmlns:a16="http://schemas.microsoft.com/office/drawing/2014/main" id="{20A433B9-683F-424A-804F-09EA65C1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" name="Line 89">
            <a:extLst>
              <a:ext uri="{FF2B5EF4-FFF2-40B4-BE49-F238E27FC236}">
                <a16:creationId xmlns:a16="http://schemas.microsoft.com/office/drawing/2014/main" id="{079E88DA-C2F5-C04A-BCA4-46DFBC604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E4619B-B34B-F04D-BFDF-946CF6384DC7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E9F5B4-ADA5-604C-BE1A-7090A1301AA4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14" name="Line 86">
                <a:extLst>
                  <a:ext uri="{FF2B5EF4-FFF2-40B4-BE49-F238E27FC236}">
                    <a16:creationId xmlns:a16="http://schemas.microsoft.com/office/drawing/2014/main" id="{969A71DD-07B9-B248-B128-8B33B4E66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87">
                <a:extLst>
                  <a:ext uri="{FF2B5EF4-FFF2-40B4-BE49-F238E27FC236}">
                    <a16:creationId xmlns:a16="http://schemas.microsoft.com/office/drawing/2014/main" id="{A0E7D0FA-8F28-B94D-AE88-CA584685A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6" name="Line 88">
                <a:extLst>
                  <a:ext uri="{FF2B5EF4-FFF2-40B4-BE49-F238E27FC236}">
                    <a16:creationId xmlns:a16="http://schemas.microsoft.com/office/drawing/2014/main" id="{865339DA-A62B-F749-8011-E84D8061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3" name="Line 89">
              <a:extLst>
                <a:ext uri="{FF2B5EF4-FFF2-40B4-BE49-F238E27FC236}">
                  <a16:creationId xmlns:a16="http://schemas.microsoft.com/office/drawing/2014/main" id="{E4CBA6AE-3D48-0141-A14E-73041A16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BF40323-D6D3-3246-B724-A112336C9B86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5050FF6-F379-264D-A808-75880BE91CBD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0" name="Line 86">
                <a:extLst>
                  <a:ext uri="{FF2B5EF4-FFF2-40B4-BE49-F238E27FC236}">
                    <a16:creationId xmlns:a16="http://schemas.microsoft.com/office/drawing/2014/main" id="{B33BD089-216A-A64B-8489-3CBE9C35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1" name="Line 87">
                <a:extLst>
                  <a:ext uri="{FF2B5EF4-FFF2-40B4-BE49-F238E27FC236}">
                    <a16:creationId xmlns:a16="http://schemas.microsoft.com/office/drawing/2014/main" id="{3568D8B0-F0FD-6846-B8D3-5915B59DA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2" name="Line 88">
                <a:extLst>
                  <a:ext uri="{FF2B5EF4-FFF2-40B4-BE49-F238E27FC236}">
                    <a16:creationId xmlns:a16="http://schemas.microsoft.com/office/drawing/2014/main" id="{F5E01B01-D978-4043-BC25-6ED4146E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9" name="Line 89">
              <a:extLst>
                <a:ext uri="{FF2B5EF4-FFF2-40B4-BE49-F238E27FC236}">
                  <a16:creationId xmlns:a16="http://schemas.microsoft.com/office/drawing/2014/main" id="{FF327447-AE1D-874C-9991-E9C625B35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84CC85-A21A-6F46-849B-9FAE36721C12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698AB9-05D9-EB44-AA83-B576F33F2483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226" name="Line 86">
                <a:extLst>
                  <a:ext uri="{FF2B5EF4-FFF2-40B4-BE49-F238E27FC236}">
                    <a16:creationId xmlns:a16="http://schemas.microsoft.com/office/drawing/2014/main" id="{7F1339BA-63FC-C643-8615-842A653C8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Line 87">
                <a:extLst>
                  <a:ext uri="{FF2B5EF4-FFF2-40B4-BE49-F238E27FC236}">
                    <a16:creationId xmlns:a16="http://schemas.microsoft.com/office/drawing/2014/main" id="{A038D0F1-CC77-4145-B9F6-372ECF6A4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Line 88">
                <a:extLst>
                  <a:ext uri="{FF2B5EF4-FFF2-40B4-BE49-F238E27FC236}">
                    <a16:creationId xmlns:a16="http://schemas.microsoft.com/office/drawing/2014/main" id="{783C0F85-0CA4-5C4A-ACCB-AA372DCB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25" name="Line 89">
              <a:extLst>
                <a:ext uri="{FF2B5EF4-FFF2-40B4-BE49-F238E27FC236}">
                  <a16:creationId xmlns:a16="http://schemas.microsoft.com/office/drawing/2014/main" id="{4359CC06-5C04-6142-9946-66CAB1D6A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9" name="Line 89">
            <a:extLst>
              <a:ext uri="{FF2B5EF4-FFF2-40B4-BE49-F238E27FC236}">
                <a16:creationId xmlns:a16="http://schemas.microsoft.com/office/drawing/2014/main" id="{B4E9B234-47CE-7242-A7D1-165C3AF5F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3D29E778-C864-BD45-858E-ECD4ECD3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32" name="Rectangle 6">
            <a:extLst>
              <a:ext uri="{FF2B5EF4-FFF2-40B4-BE49-F238E27FC236}">
                <a16:creationId xmlns:a16="http://schemas.microsoft.com/office/drawing/2014/main" id="{B6BB6293-CF26-A941-A61C-34FBB800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33" name="TextBox 7">
            <a:extLst>
              <a:ext uri="{FF2B5EF4-FFF2-40B4-BE49-F238E27FC236}">
                <a16:creationId xmlns:a16="http://schemas.microsoft.com/office/drawing/2014/main" id="{49AF8959-83C4-7148-A4FC-61088F1D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 </a:t>
            </a:r>
            <a:r>
              <a:rPr lang="en-US" altLang="en-US" sz="1200" b="0" dirty="0">
                <a:latin typeface="Times New Roman" charset="0"/>
              </a:rPr>
              <a:t> </a:t>
            </a:r>
            <a:endParaRPr lang="en-US" altLang="en-US" sz="1400" b="0" dirty="0">
              <a:latin typeface="Times New Roman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2F3743C-9411-0944-B66B-476486EA324D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235" name="Line 86">
              <a:extLst>
                <a:ext uri="{FF2B5EF4-FFF2-40B4-BE49-F238E27FC236}">
                  <a16:creationId xmlns:a16="http://schemas.microsoft.com/office/drawing/2014/main" id="{8995749F-E7AD-6A46-A21F-D4EEE438F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Line 87">
              <a:extLst>
                <a:ext uri="{FF2B5EF4-FFF2-40B4-BE49-F238E27FC236}">
                  <a16:creationId xmlns:a16="http://schemas.microsoft.com/office/drawing/2014/main" id="{E20ED81A-6F13-D245-8F9C-7D78E51AD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Line 88">
              <a:extLst>
                <a:ext uri="{FF2B5EF4-FFF2-40B4-BE49-F238E27FC236}">
                  <a16:creationId xmlns:a16="http://schemas.microsoft.com/office/drawing/2014/main" id="{62DC5375-1F8D-5642-9535-D9396CF9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70166D-BC85-CD47-A24D-D9C051DFED71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239" name="Text Box 42">
              <a:extLst>
                <a:ext uri="{FF2B5EF4-FFF2-40B4-BE49-F238E27FC236}">
                  <a16:creationId xmlns:a16="http://schemas.microsoft.com/office/drawing/2014/main" id="{B3A59C50-6129-D941-BAE2-C4902DB66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240" name="Line 84">
              <a:extLst>
                <a:ext uri="{FF2B5EF4-FFF2-40B4-BE49-F238E27FC236}">
                  <a16:creationId xmlns:a16="http://schemas.microsoft.com/office/drawing/2014/main" id="{F6393B35-FB33-D04B-A86D-DEC3B6F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Line 84">
              <a:extLst>
                <a:ext uri="{FF2B5EF4-FFF2-40B4-BE49-F238E27FC236}">
                  <a16:creationId xmlns:a16="http://schemas.microsoft.com/office/drawing/2014/main" id="{2CA8EDA4-922C-9E46-A571-FD7B417A9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84">
              <a:extLst>
                <a:ext uri="{FF2B5EF4-FFF2-40B4-BE49-F238E27FC236}">
                  <a16:creationId xmlns:a16="http://schemas.microsoft.com/office/drawing/2014/main" id="{A44AE378-FE9E-CF4E-BD94-16806884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TextBox 7">
              <a:extLst>
                <a:ext uri="{FF2B5EF4-FFF2-40B4-BE49-F238E27FC236}">
                  <a16:creationId xmlns:a16="http://schemas.microsoft.com/office/drawing/2014/main" id="{907C7678-8382-BD48-9E9C-5D6286F5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40CA6451-0C3E-E140-AA4A-08439525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2"/>
            <a:ext cx="2408924" cy="22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574CBA-7E88-76C3-28DF-37E5D358D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151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CDB8-35BC-ACF2-68DA-A28626D9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8120A3-CC20-1D3E-F819-C34BD9641BC5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3E1F88A4-A037-8A87-8F76-BC9ADFADD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2C143E1D-E639-586F-C1AF-831452F0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1" name="Line 89">
              <a:extLst>
                <a:ext uri="{FF2B5EF4-FFF2-40B4-BE49-F238E27FC236}">
                  <a16:creationId xmlns:a16="http://schemas.microsoft.com/office/drawing/2014/main" id="{CF2D7012-8304-01F5-04DC-660A0E969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2" name="Text Box 42">
              <a:extLst>
                <a:ext uri="{FF2B5EF4-FFF2-40B4-BE49-F238E27FC236}">
                  <a16:creationId xmlns:a16="http://schemas.microsoft.com/office/drawing/2014/main" id="{695CC08F-E07B-0E1D-C077-9271D35EA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50187" name="Text Box 42">
            <a:extLst>
              <a:ext uri="{FF2B5EF4-FFF2-40B4-BE49-F238E27FC236}">
                <a16:creationId xmlns:a16="http://schemas.microsoft.com/office/drawing/2014/main" id="{66E33240-2957-4144-780C-71978F1B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88" name="Text Box 42">
            <a:extLst>
              <a:ext uri="{FF2B5EF4-FFF2-40B4-BE49-F238E27FC236}">
                <a16:creationId xmlns:a16="http://schemas.microsoft.com/office/drawing/2014/main" id="{A1390B5E-020A-210F-27C5-A73A433D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50189" name="Text Box 42">
            <a:extLst>
              <a:ext uri="{FF2B5EF4-FFF2-40B4-BE49-F238E27FC236}">
                <a16:creationId xmlns:a16="http://schemas.microsoft.com/office/drawing/2014/main" id="{0ECF7AF6-7D1E-C9F7-D7A9-1BA88802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0" name="Text Box 42">
            <a:extLst>
              <a:ext uri="{FF2B5EF4-FFF2-40B4-BE49-F238E27FC236}">
                <a16:creationId xmlns:a16="http://schemas.microsoft.com/office/drawing/2014/main" id="{4E49E391-6625-614C-A8D0-F4CAE2D54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50191" name="Text Box 42">
            <a:extLst>
              <a:ext uri="{FF2B5EF4-FFF2-40B4-BE49-F238E27FC236}">
                <a16:creationId xmlns:a16="http://schemas.microsoft.com/office/drawing/2014/main" id="{15EB5198-F717-E106-A123-5AD21D067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2" name="Text Box 42">
            <a:extLst>
              <a:ext uri="{FF2B5EF4-FFF2-40B4-BE49-F238E27FC236}">
                <a16:creationId xmlns:a16="http://schemas.microsoft.com/office/drawing/2014/main" id="{8373FD75-DEAF-EC8F-9AC4-05FB99EA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50193" name="Text Box 42">
            <a:extLst>
              <a:ext uri="{FF2B5EF4-FFF2-40B4-BE49-F238E27FC236}">
                <a16:creationId xmlns:a16="http://schemas.microsoft.com/office/drawing/2014/main" id="{C97E451D-1771-7ED2-430B-A3B3C285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4" name="Text Box 42">
            <a:extLst>
              <a:ext uri="{FF2B5EF4-FFF2-40B4-BE49-F238E27FC236}">
                <a16:creationId xmlns:a16="http://schemas.microsoft.com/office/drawing/2014/main" id="{85370B73-E929-3510-45B0-12754E8D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50195" name="Text Box 42">
            <a:extLst>
              <a:ext uri="{FF2B5EF4-FFF2-40B4-BE49-F238E27FC236}">
                <a16:creationId xmlns:a16="http://schemas.microsoft.com/office/drawing/2014/main" id="{69409392-BCF3-9B01-51E5-3788C455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6" name="Text Box 42">
            <a:extLst>
              <a:ext uri="{FF2B5EF4-FFF2-40B4-BE49-F238E27FC236}">
                <a16:creationId xmlns:a16="http://schemas.microsoft.com/office/drawing/2014/main" id="{AD5354B8-CA20-03E8-6BF9-ADA497A9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3C30F336-D37F-E805-3D29-0796A396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FCAAA3CC-50D4-C88B-701D-97483B25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EFAC2-21C9-1808-1372-C4BB243802EA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613638FB-E196-35A2-85B7-819D90B21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937BC958-37D6-0AA2-0E97-EBC69C1B5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BA9F22FF-6D47-32D1-4BBA-110EAFEDF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 Box 42">
              <a:extLst>
                <a:ext uri="{FF2B5EF4-FFF2-40B4-BE49-F238E27FC236}">
                  <a16:creationId xmlns:a16="http://schemas.microsoft.com/office/drawing/2014/main" id="{E6FF82CA-F11C-D442-CD52-9BCCC06CA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4594C2-C066-64FA-F547-6B3E7C143C20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673B9F4B-B89B-44A1-6DD5-1C171734F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8B88E353-FF99-0536-0B10-60F32218A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6DB40C5C-91BA-34E3-94E9-18938D934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E03C31E0-DA47-AC53-507A-61AEB599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EFAEC-A070-5FEC-FD0A-F926D7BE872C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B69F5759-D0F4-4AEF-64FA-8A1D5F590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9C3540B6-9D2D-8CFB-BD13-9BEB56B17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786A6677-9979-55D8-72D7-5582C03E3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0FB595A-8CA9-3965-8169-32E7D02E25E1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D609A3C9-8C0D-62DB-ACB4-79844130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id="{85B0CF8C-CCD3-FACE-7ECD-D33E2F23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E0BE5ABB-B21F-EDB6-9195-EAC3753C8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927ACEB9-BB93-C59D-72DD-D4D3DA75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E6DB609-FEC4-26F4-2FD8-49EE13D9B87B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09" name="Text Box 42">
              <a:extLst>
                <a:ext uri="{FF2B5EF4-FFF2-40B4-BE49-F238E27FC236}">
                  <a16:creationId xmlns:a16="http://schemas.microsoft.com/office/drawing/2014/main" id="{87AEF212-C45B-18C5-7045-AA2551D03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10" name="Text Box 42">
              <a:extLst>
                <a:ext uri="{FF2B5EF4-FFF2-40B4-BE49-F238E27FC236}">
                  <a16:creationId xmlns:a16="http://schemas.microsoft.com/office/drawing/2014/main" id="{6358AA05-0B4F-2CB4-39F7-E22939433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F4683A72-A3E4-959E-9E77-96053C9B4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 Box 42">
              <a:extLst>
                <a:ext uri="{FF2B5EF4-FFF2-40B4-BE49-F238E27FC236}">
                  <a16:creationId xmlns:a16="http://schemas.microsoft.com/office/drawing/2014/main" id="{723D5FEA-C0E4-109B-C5D1-CCFDFBF5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80BA5BE-1208-7B27-35C5-2BD22FA119E4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54EB2F52-F633-C82A-AF55-6FBDFB7E0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9E3DDB7F-A299-7F2A-F61C-580B4EBE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6CBCDF30-A44F-A25B-4027-74DECDA42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88BE91E-5A83-4A45-61FF-CFAF7C6122E2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4C161CBF-9A3B-C87E-B6A9-8D90A02F0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130" name="Text Box 42">
              <a:extLst>
                <a:ext uri="{FF2B5EF4-FFF2-40B4-BE49-F238E27FC236}">
                  <a16:creationId xmlns:a16="http://schemas.microsoft.com/office/drawing/2014/main" id="{8C76FFA9-6B5C-2571-E0D3-10D541D9B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DF74D7F0-7290-1E86-1865-FE0CE25DA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42">
              <a:extLst>
                <a:ext uri="{FF2B5EF4-FFF2-40B4-BE49-F238E27FC236}">
                  <a16:creationId xmlns:a16="http://schemas.microsoft.com/office/drawing/2014/main" id="{01DA9955-0F08-96CD-EF07-EE59EABB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144" name="Line 89">
            <a:extLst>
              <a:ext uri="{FF2B5EF4-FFF2-40B4-BE49-F238E27FC236}">
                <a16:creationId xmlns:a16="http://schemas.microsoft.com/office/drawing/2014/main" id="{E9919D35-A4E3-9463-9ED6-54E84864C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E96677E2-2183-0364-FBEB-A387C7BE6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469D42-8073-DB4E-221E-73F4791E89EB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45A2FB3-E656-BB2C-035F-BD7F5BE3CB2B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41" name="Line 86">
                <a:extLst>
                  <a:ext uri="{FF2B5EF4-FFF2-40B4-BE49-F238E27FC236}">
                    <a16:creationId xmlns:a16="http://schemas.microsoft.com/office/drawing/2014/main" id="{54FDE475-A104-A864-2038-8CF652C1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Line 87">
                <a:extLst>
                  <a:ext uri="{FF2B5EF4-FFF2-40B4-BE49-F238E27FC236}">
                    <a16:creationId xmlns:a16="http://schemas.microsoft.com/office/drawing/2014/main" id="{1A5BB0EC-FDA5-2E06-5823-EEC7E0B9F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Line 88">
                <a:extLst>
                  <a:ext uri="{FF2B5EF4-FFF2-40B4-BE49-F238E27FC236}">
                    <a16:creationId xmlns:a16="http://schemas.microsoft.com/office/drawing/2014/main" id="{2F582BC6-0142-8769-D616-72D7EB4BF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8E5AF441-5E03-B8D1-EF70-1064034EB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4D51AF-B8CE-C2EA-D393-FC4263A43922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461BE26-5B7A-49F8-DEE1-68AA646E3312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DFB8B97F-6C0A-D4D5-5EF6-E03AE211E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2" name="Line 87">
                <a:extLst>
                  <a:ext uri="{FF2B5EF4-FFF2-40B4-BE49-F238E27FC236}">
                    <a16:creationId xmlns:a16="http://schemas.microsoft.com/office/drawing/2014/main" id="{17E00757-B86E-2BAE-06F4-017AD53EE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3" name="Line 88">
                <a:extLst>
                  <a:ext uri="{FF2B5EF4-FFF2-40B4-BE49-F238E27FC236}">
                    <a16:creationId xmlns:a16="http://schemas.microsoft.com/office/drawing/2014/main" id="{FEFFA94B-39D5-1DE7-BC4B-1C32C06C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8CC1E506-349A-B6BC-57D3-59BCE4D00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97413C7-263D-C57E-8E59-22392A6795D5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778869F-6B66-06DA-6D39-A67E18916EA9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7" name="Line 86">
                <a:extLst>
                  <a:ext uri="{FF2B5EF4-FFF2-40B4-BE49-F238E27FC236}">
                    <a16:creationId xmlns:a16="http://schemas.microsoft.com/office/drawing/2014/main" id="{56473B84-2CC4-862B-5B80-93EF493F9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4802229B-ADD2-B4F0-7D84-C95FE5508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Line 88">
                <a:extLst>
                  <a:ext uri="{FF2B5EF4-FFF2-40B4-BE49-F238E27FC236}">
                    <a16:creationId xmlns:a16="http://schemas.microsoft.com/office/drawing/2014/main" id="{97D2528C-9F2E-7A0C-8065-3B730FF5D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6" name="Line 89">
              <a:extLst>
                <a:ext uri="{FF2B5EF4-FFF2-40B4-BE49-F238E27FC236}">
                  <a16:creationId xmlns:a16="http://schemas.microsoft.com/office/drawing/2014/main" id="{932594BA-2D73-569F-3EF5-03B60063B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" name="Line 89">
            <a:extLst>
              <a:ext uri="{FF2B5EF4-FFF2-40B4-BE49-F238E27FC236}">
                <a16:creationId xmlns:a16="http://schemas.microsoft.com/office/drawing/2014/main" id="{6412884B-4B91-1943-64FC-8602BA11A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55F6BE00-C4C8-C947-01D5-BC822B9B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AA3A793C-00DD-AF37-3D3F-45554E92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78" name="TextBox 7">
            <a:extLst>
              <a:ext uri="{FF2B5EF4-FFF2-40B4-BE49-F238E27FC236}">
                <a16:creationId xmlns:a16="http://schemas.microsoft.com/office/drawing/2014/main" id="{BF125E1B-73BB-5512-8FE6-F1DC1F3D4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2DAE1D-CBE8-63B1-600B-8E27955BDF63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C0661BB6-12CE-359A-386D-5D33F0A4E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87">
              <a:extLst>
                <a:ext uri="{FF2B5EF4-FFF2-40B4-BE49-F238E27FC236}">
                  <a16:creationId xmlns:a16="http://schemas.microsoft.com/office/drawing/2014/main" id="{C36A8667-6E5F-D3F3-E71F-0854E179F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3D80ECE8-C635-96C3-D06A-6BB45E74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E53E9E-A707-EE67-0EE8-EE146879FFEF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3C55210B-D96A-DB51-C36C-4585DBE98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608EEB64-A5A8-63C6-EF8C-92DA2732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22DB356E-7A99-1520-9F45-FD4F81516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Line 84">
              <a:extLst>
                <a:ext uri="{FF2B5EF4-FFF2-40B4-BE49-F238E27FC236}">
                  <a16:creationId xmlns:a16="http://schemas.microsoft.com/office/drawing/2014/main" id="{4C24DB70-AE96-FF84-600B-F13C806A7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4590FB34-DEDE-9A17-7EDF-F9CE46491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176" name="Rectangle 3">
            <a:extLst>
              <a:ext uri="{FF2B5EF4-FFF2-40B4-BE49-F238E27FC236}">
                <a16:creationId xmlns:a16="http://schemas.microsoft.com/office/drawing/2014/main" id="{132D69DA-24E0-1BBD-BBA4-A38BC9E8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637" y="3505200"/>
            <a:ext cx="2408924" cy="11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put(</a:t>
            </a:r>
            <a:r>
              <a:rPr lang="en-US" altLang="en-US" sz="1600" b="0" i="1" u="sng" dirty="0"/>
              <a:t>key </a:t>
            </a:r>
            <a:r>
              <a:rPr lang="en-US" altLang="en-US" sz="1600" b="0" u="sng" dirty="0"/>
              <a:t>, </a:t>
            </a:r>
            <a:r>
              <a:rPr lang="en-US" altLang="en-US" sz="1600" b="0" i="1" u="sng" dirty="0"/>
              <a:t>value</a:t>
            </a:r>
            <a:r>
              <a:rPr lang="en-US" altLang="en-US" sz="1600" b="0" u="sng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Add a node to the list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>
              <a:spcBef>
                <a:spcPts val="600"/>
              </a:spcBef>
              <a:buNone/>
            </a:pPr>
            <a:endParaRPr lang="en-US" altLang="en-US" sz="1600" b="0"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6E013881-B4B1-C91D-961B-135CED73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536" y="3521765"/>
            <a:ext cx="3095395" cy="117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altLang="en-US" sz="1600" b="0" i="1" u="sng" dirty="0"/>
              <a:t>key</a:t>
            </a:r>
            <a:r>
              <a:rPr lang="en-US" altLang="en-US" sz="1600" b="0" u="sng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Compute </a:t>
            </a:r>
            <a:r>
              <a:rPr lang="en-US" altLang="en-US" sz="1600" b="0" i="1" dirty="0"/>
              <a:t>h</a:t>
            </a:r>
            <a:r>
              <a:rPr lang="en-US" altLang="en-US" sz="1600" b="0" dirty="0"/>
              <a:t>(</a:t>
            </a:r>
            <a:r>
              <a:rPr lang="en-US" altLang="en-US" sz="1600" b="0" i="1" dirty="0"/>
              <a:t>key</a:t>
            </a:r>
            <a:r>
              <a:rPr lang="en-US" altLang="en-US" sz="1600" b="0" dirty="0"/>
              <a:t>)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dirty="0"/>
              <a:t>Search the list</a:t>
            </a:r>
          </a:p>
          <a:p>
            <a:pPr marL="266700" indent="-266700">
              <a:spcBef>
                <a:spcPts val="600"/>
              </a:spcBef>
            </a:pPr>
            <a:r>
              <a:rPr lang="en-US" altLang="en-US" sz="1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8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altLang="en-US" sz="1600" b="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longest list </a:t>
            </a:r>
          </a:p>
          <a:p>
            <a:pPr marL="266700" indent="-266700">
              <a:spcBef>
                <a:spcPts val="600"/>
              </a:spcBef>
            </a:pPr>
            <a:endParaRPr lang="en-US" altLang="en-US" sz="1600" b="0" dirty="0"/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17BD5392-7987-4A21-BB8C-750ACA4C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869" y="4975752"/>
            <a:ext cx="5552130" cy="13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u="sng" dirty="0"/>
              <a:t>Why hash tables are attractive</a:t>
            </a:r>
            <a:endParaRPr lang="en-US" altLang="en-US" sz="16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The map designer controls </a:t>
            </a:r>
            <a:r>
              <a:rPr lang="en-US" altLang="en-US" sz="1600" b="0" i="1" dirty="0"/>
              <a:t>n:</a:t>
            </a:r>
            <a:endParaRPr lang="en-US" altLang="en-US" sz="16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The larger is the array size, the smaller is </a:t>
            </a:r>
            <a:r>
              <a:rPr lang="en-US" altLang="en-US" sz="1600" b="0" i="1" dirty="0"/>
              <a:t>n</a:t>
            </a:r>
            <a:endParaRPr lang="en-US" altLang="en-US" sz="1600" b="0" dirty="0"/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b="0" dirty="0"/>
              <a:t>A large array is just fine: Accessing array elements is </a:t>
            </a:r>
            <a:r>
              <a:rPr lang="en-US" altLang="en-US" sz="1600" b="0" i="1" dirty="0"/>
              <a:t>O</a:t>
            </a:r>
            <a:r>
              <a:rPr lang="en-US" altLang="en-US" sz="800" b="0" dirty="0"/>
              <a:t> </a:t>
            </a:r>
            <a:r>
              <a:rPr lang="en-US" altLang="en-US" sz="1600" b="0" dirty="0"/>
              <a:t>(1).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BF3D548F-F5D4-0254-7989-0B92E4A8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3"/>
            <a:ext cx="2408924" cy="15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563AB2-9D86-3AAD-3DDC-EB66502D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8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179B8-785B-2F08-D73F-4EF69CB65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7D650D-E9BA-24AB-B736-0F3C4719CFD9}"/>
              </a:ext>
            </a:extLst>
          </p:cNvPr>
          <p:cNvGrpSpPr/>
          <p:nvPr/>
        </p:nvGrpSpPr>
        <p:grpSpPr>
          <a:xfrm>
            <a:off x="5021492" y="2082752"/>
            <a:ext cx="1166811" cy="261610"/>
            <a:chOff x="4987132" y="2909481"/>
            <a:chExt cx="1166811" cy="261610"/>
          </a:xfrm>
        </p:grpSpPr>
        <p:sp>
          <p:nvSpPr>
            <p:cNvPr id="74" name="Text Box 42">
              <a:extLst>
                <a:ext uri="{FF2B5EF4-FFF2-40B4-BE49-F238E27FC236}">
                  <a16:creationId xmlns:a16="http://schemas.microsoft.com/office/drawing/2014/main" id="{1E117968-C87E-02BC-C08E-6764F9C69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63</a:t>
              </a: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6AD4DD64-9782-6868-E825-AC4985FC7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1" name="Line 89">
              <a:extLst>
                <a:ext uri="{FF2B5EF4-FFF2-40B4-BE49-F238E27FC236}">
                  <a16:creationId xmlns:a16="http://schemas.microsoft.com/office/drawing/2014/main" id="{CF10B73C-C793-4586-D850-1B833D03B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82" name="Text Box 42">
              <a:extLst>
                <a:ext uri="{FF2B5EF4-FFF2-40B4-BE49-F238E27FC236}">
                  <a16:creationId xmlns:a16="http://schemas.microsoft.com/office/drawing/2014/main" id="{9C90EC4F-5F1D-F64F-B01B-C32F7D735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50187" name="Text Box 42">
            <a:extLst>
              <a:ext uri="{FF2B5EF4-FFF2-40B4-BE49-F238E27FC236}">
                <a16:creationId xmlns:a16="http://schemas.microsoft.com/office/drawing/2014/main" id="{D74F5715-DF23-ADBA-5BAF-A04B192E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268098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88" name="Text Box 42">
            <a:extLst>
              <a:ext uri="{FF2B5EF4-FFF2-40B4-BE49-F238E27FC236}">
                <a16:creationId xmlns:a16="http://schemas.microsoft.com/office/drawing/2014/main" id="{8AD0955B-BD2C-301F-999C-664C115D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268098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0</a:t>
            </a:r>
          </a:p>
        </p:txBody>
      </p:sp>
      <p:sp>
        <p:nvSpPr>
          <p:cNvPr id="50189" name="Text Box 42">
            <a:extLst>
              <a:ext uri="{FF2B5EF4-FFF2-40B4-BE49-F238E27FC236}">
                <a16:creationId xmlns:a16="http://schemas.microsoft.com/office/drawing/2014/main" id="{05CF8142-199A-E538-EF50-414A5E877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544323"/>
            <a:ext cx="292100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0" name="Text Box 42">
            <a:extLst>
              <a:ext uri="{FF2B5EF4-FFF2-40B4-BE49-F238E27FC236}">
                <a16:creationId xmlns:a16="http://schemas.microsoft.com/office/drawing/2014/main" id="{3BC2EC65-4D6F-C372-0C8E-074759AF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550673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1</a:t>
            </a:r>
          </a:p>
        </p:txBody>
      </p:sp>
      <p:sp>
        <p:nvSpPr>
          <p:cNvPr id="50191" name="Text Box 42">
            <a:extLst>
              <a:ext uri="{FF2B5EF4-FFF2-40B4-BE49-F238E27FC236}">
                <a16:creationId xmlns:a16="http://schemas.microsoft.com/office/drawing/2014/main" id="{AAAE5663-F21C-3477-C7CA-A5E93D332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1822136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2" name="Text Box 42">
            <a:extLst>
              <a:ext uri="{FF2B5EF4-FFF2-40B4-BE49-F238E27FC236}">
                <a16:creationId xmlns:a16="http://schemas.microsoft.com/office/drawing/2014/main" id="{D29D62FB-CDA1-3CC5-C5A1-BC817F00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90" y="1822136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2</a:t>
            </a:r>
          </a:p>
        </p:txBody>
      </p:sp>
      <p:sp>
        <p:nvSpPr>
          <p:cNvPr id="50193" name="Text Box 42">
            <a:extLst>
              <a:ext uri="{FF2B5EF4-FFF2-40B4-BE49-F238E27FC236}">
                <a16:creationId xmlns:a16="http://schemas.microsoft.com/office/drawing/2014/main" id="{28CECE2E-CAB1-24E1-ECCC-FE6C9068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098361"/>
            <a:ext cx="292100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4" name="Text Box 42">
            <a:extLst>
              <a:ext uri="{FF2B5EF4-FFF2-40B4-BE49-F238E27FC236}">
                <a16:creationId xmlns:a16="http://schemas.microsoft.com/office/drawing/2014/main" id="{6D2CB697-2492-FC50-BF33-AFEAD5D5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34997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...</a:t>
            </a:r>
          </a:p>
        </p:txBody>
      </p:sp>
      <p:sp>
        <p:nvSpPr>
          <p:cNvPr id="50195" name="Text Box 42">
            <a:extLst>
              <a:ext uri="{FF2B5EF4-FFF2-40B4-BE49-F238E27FC236}">
                <a16:creationId xmlns:a16="http://schemas.microsoft.com/office/drawing/2014/main" id="{F9DA975A-87BF-7566-BBF0-DCB21409E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376173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50196" name="Text Box 42">
            <a:extLst>
              <a:ext uri="{FF2B5EF4-FFF2-40B4-BE49-F238E27FC236}">
                <a16:creationId xmlns:a16="http://schemas.microsoft.com/office/drawing/2014/main" id="{25D00FF8-2680-69EE-AE55-710B2D18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8" y="2626204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9</a:t>
            </a: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F00841FF-8B47-EA5C-7AE1-EFD20BBC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03" y="2653985"/>
            <a:ext cx="2921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200" b="0" dirty="0"/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25B935A0-A04C-8B12-B4DD-C78A8E64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27" y="2093599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720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0" dirty="0"/>
              <a:t>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ADBDE1-5FBF-DA9F-DA6B-90AAFBB183A9}"/>
              </a:ext>
            </a:extLst>
          </p:cNvPr>
          <p:cNvGrpSpPr/>
          <p:nvPr/>
        </p:nvGrpSpPr>
        <p:grpSpPr>
          <a:xfrm>
            <a:off x="6195449" y="2082752"/>
            <a:ext cx="1166811" cy="261685"/>
            <a:chOff x="4987132" y="2909481"/>
            <a:chExt cx="1166811" cy="261685"/>
          </a:xfrm>
        </p:grpSpPr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A9E7A6C9-C332-FC4D-CEAC-4471A818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8D98AFD5-0094-74D6-C592-EEDE2F724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69444ACF-1D07-2F11-A8D8-917B89D52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 Box 42">
              <a:extLst>
                <a:ext uri="{FF2B5EF4-FFF2-40B4-BE49-F238E27FC236}">
                  <a16:creationId xmlns:a16="http://schemas.microsoft.com/office/drawing/2014/main" id="{6AE6B7AD-5AA3-B40C-C8D5-662691650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573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B9EA3B6-C966-1207-9A1D-0F07AC0CCCFB}"/>
              </a:ext>
            </a:extLst>
          </p:cNvPr>
          <p:cNvGrpSpPr/>
          <p:nvPr/>
        </p:nvGrpSpPr>
        <p:grpSpPr>
          <a:xfrm>
            <a:off x="7362260" y="2087248"/>
            <a:ext cx="1166811" cy="261610"/>
            <a:chOff x="4987132" y="2909481"/>
            <a:chExt cx="1166811" cy="261610"/>
          </a:xfrm>
        </p:grpSpPr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5F88C382-9B6B-BC04-C058-7DB6BF217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143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CDE263F1-5899-356E-24AB-0577C5BBB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F66FAE55-8D1B-F0B9-627D-BA68F650E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FD45C5D6-474F-2541-22F6-1019A316D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C30EBA-91BE-A509-6AAD-A460E8457C83}"/>
              </a:ext>
            </a:extLst>
          </p:cNvPr>
          <p:cNvGrpSpPr/>
          <p:nvPr/>
        </p:nvGrpSpPr>
        <p:grpSpPr>
          <a:xfrm>
            <a:off x="8545742" y="2164648"/>
            <a:ext cx="76200" cy="122237"/>
            <a:chOff x="7659003" y="3935745"/>
            <a:chExt cx="76200" cy="122237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E340E0BB-5486-BF84-4C3C-389503B1F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67E4CD80-281F-A7F2-4203-6107DCAC0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79997C77-A341-BC7B-15CC-2294F7765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F33410B-248A-C54F-D36F-D1F226F05EBE}"/>
              </a:ext>
            </a:extLst>
          </p:cNvPr>
          <p:cNvGrpSpPr/>
          <p:nvPr/>
        </p:nvGrpSpPr>
        <p:grpSpPr>
          <a:xfrm>
            <a:off x="5021492" y="1527681"/>
            <a:ext cx="1166811" cy="262644"/>
            <a:chOff x="4987132" y="2908447"/>
            <a:chExt cx="1166811" cy="262644"/>
          </a:xfrm>
        </p:grpSpPr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0924FBE7-E688-FCD7-AB22-4237ED7F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</a:p>
          </p:txBody>
        </p:sp>
        <p:sp>
          <p:nvSpPr>
            <p:cNvPr id="98" name="Text Box 42">
              <a:extLst>
                <a:ext uri="{FF2B5EF4-FFF2-40B4-BE49-F238E27FC236}">
                  <a16:creationId xmlns:a16="http://schemas.microsoft.com/office/drawing/2014/main" id="{0C36FBCE-8A05-18DD-3A57-FE20CEB9A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Line 89">
              <a:extLst>
                <a:ext uri="{FF2B5EF4-FFF2-40B4-BE49-F238E27FC236}">
                  <a16:creationId xmlns:a16="http://schemas.microsoft.com/office/drawing/2014/main" id="{8250C106-08F1-8DB9-25EF-020F61290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 Box 42">
              <a:extLst>
                <a:ext uri="{FF2B5EF4-FFF2-40B4-BE49-F238E27FC236}">
                  <a16:creationId xmlns:a16="http://schemas.microsoft.com/office/drawing/2014/main" id="{9E255BFA-6186-D315-E07C-C7FB213CC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7C8537-DD18-D81C-F158-40EBB6FC42C2}"/>
              </a:ext>
            </a:extLst>
          </p:cNvPr>
          <p:cNvGrpSpPr/>
          <p:nvPr/>
        </p:nvGrpSpPr>
        <p:grpSpPr>
          <a:xfrm>
            <a:off x="6187268" y="1523250"/>
            <a:ext cx="1166811" cy="261610"/>
            <a:chOff x="4987132" y="2909481"/>
            <a:chExt cx="1166811" cy="261610"/>
          </a:xfrm>
        </p:grpSpPr>
        <p:sp>
          <p:nvSpPr>
            <p:cNvPr id="109" name="Text Box 42">
              <a:extLst>
                <a:ext uri="{FF2B5EF4-FFF2-40B4-BE49-F238E27FC236}">
                  <a16:creationId xmlns:a16="http://schemas.microsoft.com/office/drawing/2014/main" id="{1DC544F8-424D-ACB4-8F63-DB4C85000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10" name="Text Box 42">
              <a:extLst>
                <a:ext uri="{FF2B5EF4-FFF2-40B4-BE49-F238E27FC236}">
                  <a16:creationId xmlns:a16="http://schemas.microsoft.com/office/drawing/2014/main" id="{260528FB-4B8B-B705-9C0A-B588C70E2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331CC802-EB6B-56EB-B6EF-BB4B87B7D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 Box 42">
              <a:extLst>
                <a:ext uri="{FF2B5EF4-FFF2-40B4-BE49-F238E27FC236}">
                  <a16:creationId xmlns:a16="http://schemas.microsoft.com/office/drawing/2014/main" id="{04F82B9D-F1EC-3E37-2D06-21E76331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528838C-DDF6-1FE7-C3B9-4FD6768794F1}"/>
              </a:ext>
            </a:extLst>
          </p:cNvPr>
          <p:cNvGrpSpPr/>
          <p:nvPr/>
        </p:nvGrpSpPr>
        <p:grpSpPr>
          <a:xfrm>
            <a:off x="7365803" y="1607803"/>
            <a:ext cx="76200" cy="122237"/>
            <a:chOff x="7659003" y="3935745"/>
            <a:chExt cx="76200" cy="122237"/>
          </a:xfrm>
        </p:grpSpPr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0387B846-7A2F-F5E1-9369-B708DEA0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17B2FD8A-71FD-503D-088B-3ED6093E0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CF41729C-2D2A-406F-DB38-2DCCD02BB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AC29BF4-6F12-9145-611E-7C3694C0DE47}"/>
              </a:ext>
            </a:extLst>
          </p:cNvPr>
          <p:cNvGrpSpPr/>
          <p:nvPr/>
        </p:nvGrpSpPr>
        <p:grpSpPr>
          <a:xfrm>
            <a:off x="5024053" y="2652870"/>
            <a:ext cx="1166811" cy="261610"/>
            <a:chOff x="4987132" y="2909481"/>
            <a:chExt cx="1166811" cy="261610"/>
          </a:xfrm>
        </p:grpSpPr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B7FEF9DC-54A5-436D-E808-F6FF5502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132" y="2909481"/>
              <a:ext cx="467503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7009</a:t>
              </a:r>
            </a:p>
          </p:txBody>
        </p:sp>
        <p:sp>
          <p:nvSpPr>
            <p:cNvPr id="130" name="Text Box 42">
              <a:extLst>
                <a:ext uri="{FF2B5EF4-FFF2-40B4-BE49-F238E27FC236}">
                  <a16:creationId xmlns:a16="http://schemas.microsoft.com/office/drawing/2014/main" id="{DB81E8E4-E61A-AF50-3332-4E4A8328E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32" y="2909481"/>
              <a:ext cx="21351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he-IL"/>
              </a:defPPr>
              <a:lvl1pPr>
                <a:spcBef>
                  <a:spcPct val="50000"/>
                </a:spcBef>
                <a:defRPr sz="1200" b="0"/>
              </a:lvl1pPr>
            </a:lstStyle>
            <a:p>
              <a:endPara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142D9126-E7D5-408F-A712-866973FF1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4383" y="3048000"/>
              <a:ext cx="309560" cy="3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42">
              <a:extLst>
                <a:ext uri="{FF2B5EF4-FFF2-40B4-BE49-F238E27FC236}">
                  <a16:creationId xmlns:a16="http://schemas.microsoft.com/office/drawing/2014/main" id="{B6A45877-C514-FFE8-7FC4-2C9C5AEF5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</p:grpSp>
      <p:sp>
        <p:nvSpPr>
          <p:cNvPr id="144" name="Line 89">
            <a:extLst>
              <a:ext uri="{FF2B5EF4-FFF2-40B4-BE49-F238E27FC236}">
                <a16:creationId xmlns:a16="http://schemas.microsoft.com/office/drawing/2014/main" id="{DB7B8C65-F843-CF06-E226-EE2C9E561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204" y="1674990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F81D90C6-4779-9A7C-E0C2-536434B3A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603" y="2239923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18E487-7427-1107-CBE7-AABD650BDF7E}"/>
              </a:ext>
            </a:extLst>
          </p:cNvPr>
          <p:cNvGrpSpPr/>
          <p:nvPr/>
        </p:nvGrpSpPr>
        <p:grpSpPr>
          <a:xfrm>
            <a:off x="4630205" y="1881676"/>
            <a:ext cx="483759" cy="122237"/>
            <a:chOff x="3159952" y="1572428"/>
            <a:chExt cx="483759" cy="12223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65D9678-C687-494B-AC8B-51EA76DF20DE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41" name="Line 86">
                <a:extLst>
                  <a:ext uri="{FF2B5EF4-FFF2-40B4-BE49-F238E27FC236}">
                    <a16:creationId xmlns:a16="http://schemas.microsoft.com/office/drawing/2014/main" id="{259D5AF9-F1B0-1CF6-7A25-9F573E3D4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Line 87">
                <a:extLst>
                  <a:ext uri="{FF2B5EF4-FFF2-40B4-BE49-F238E27FC236}">
                    <a16:creationId xmlns:a16="http://schemas.microsoft.com/office/drawing/2014/main" id="{A4247C83-C784-8244-CD44-A7305AB8C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Line 88">
                <a:extLst>
                  <a:ext uri="{FF2B5EF4-FFF2-40B4-BE49-F238E27FC236}">
                    <a16:creationId xmlns:a16="http://schemas.microsoft.com/office/drawing/2014/main" id="{DA8DACEC-A08B-AD1A-445A-C9253CD76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7" name="Line 89">
              <a:extLst>
                <a:ext uri="{FF2B5EF4-FFF2-40B4-BE49-F238E27FC236}">
                  <a16:creationId xmlns:a16="http://schemas.microsoft.com/office/drawing/2014/main" id="{BE67E33A-6033-A849-5DE2-F1D8D79B8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931DF-A9A4-BECF-D73E-09D101D2C8F9}"/>
              </a:ext>
            </a:extLst>
          </p:cNvPr>
          <p:cNvGrpSpPr/>
          <p:nvPr/>
        </p:nvGrpSpPr>
        <p:grpSpPr>
          <a:xfrm>
            <a:off x="4614603" y="2452431"/>
            <a:ext cx="483759" cy="122237"/>
            <a:chOff x="3159952" y="1572428"/>
            <a:chExt cx="483759" cy="12223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0BCB27-B187-9A89-7643-0919E9CDFF3A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97E8CD53-4C99-49E0-EF1E-47292AFA2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2" name="Line 87">
                <a:extLst>
                  <a:ext uri="{FF2B5EF4-FFF2-40B4-BE49-F238E27FC236}">
                    <a16:creationId xmlns:a16="http://schemas.microsoft.com/office/drawing/2014/main" id="{065D834F-6DCD-DADB-7AB8-98D6D0D67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3" name="Line 88">
                <a:extLst>
                  <a:ext uri="{FF2B5EF4-FFF2-40B4-BE49-F238E27FC236}">
                    <a16:creationId xmlns:a16="http://schemas.microsoft.com/office/drawing/2014/main" id="{E230716F-EDE0-D17E-2596-B7C2F2BDD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82F9E3B3-BB96-FA1F-E99B-A2CC07DF6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D99602-2871-C64D-D45D-48F87B6C1FD9}"/>
              </a:ext>
            </a:extLst>
          </p:cNvPr>
          <p:cNvGrpSpPr/>
          <p:nvPr/>
        </p:nvGrpSpPr>
        <p:grpSpPr>
          <a:xfrm>
            <a:off x="4617900" y="1331033"/>
            <a:ext cx="483759" cy="122237"/>
            <a:chOff x="3159952" y="1572428"/>
            <a:chExt cx="483759" cy="12223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8343C75-51A2-CB6A-6850-58D89357011A}"/>
                </a:ext>
              </a:extLst>
            </p:cNvPr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sp>
            <p:nvSpPr>
              <p:cNvPr id="157" name="Line 86">
                <a:extLst>
                  <a:ext uri="{FF2B5EF4-FFF2-40B4-BE49-F238E27FC236}">
                    <a16:creationId xmlns:a16="http://schemas.microsoft.com/office/drawing/2014/main" id="{54C6F7D3-58D4-546D-F5B1-017CDB595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AB23C53D-3D23-6047-DC6E-18B1EE127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Line 88">
                <a:extLst>
                  <a:ext uri="{FF2B5EF4-FFF2-40B4-BE49-F238E27FC236}">
                    <a16:creationId xmlns:a16="http://schemas.microsoft.com/office/drawing/2014/main" id="{A4297A84-E051-EFF0-E3F7-BCA6275BC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6" name="Line 89">
              <a:extLst>
                <a:ext uri="{FF2B5EF4-FFF2-40B4-BE49-F238E27FC236}">
                  <a16:creationId xmlns:a16="http://schemas.microsoft.com/office/drawing/2014/main" id="{2AE47A36-DA25-A798-6ACB-DE8F6D59E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952" y="1636011"/>
              <a:ext cx="39150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" name="Line 89">
            <a:extLst>
              <a:ext uri="{FF2B5EF4-FFF2-40B4-BE49-F238E27FC236}">
                <a16:creationId xmlns:a16="http://schemas.microsoft.com/office/drawing/2014/main" id="{F4886DE7-6B17-B6E8-1A39-D505E584C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3809" y="2791776"/>
            <a:ext cx="391500" cy="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9A090C86-27CE-FFEE-9F8B-DE458509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5" y="1290881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key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   </a:t>
            </a:r>
            <a:r>
              <a:rPr lang="en-US" sz="1400" b="0" i="1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82C4BECA-69C9-981D-0D67-F7891530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98" y="873096"/>
            <a:ext cx="78832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78" name="TextBox 7">
            <a:extLst>
              <a:ext uri="{FF2B5EF4-FFF2-40B4-BE49-F238E27FC236}">
                <a16:creationId xmlns:a16="http://schemas.microsoft.com/office/drawing/2014/main" id="{8B4E1E21-77D1-F307-6FD8-A24B031A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04981"/>
            <a:ext cx="15010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i="1" dirty="0">
                <a:latin typeface="Times New Roman" charset="0"/>
              </a:rPr>
              <a:t>N</a:t>
            </a:r>
            <a:r>
              <a:rPr lang="en-US" altLang="en-US" sz="1400" b="0" dirty="0">
                <a:latin typeface="Times New Roman" charset="0"/>
              </a:rPr>
              <a:t> = 10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AEE4B2-D5DF-09AD-C660-F426456422F1}"/>
              </a:ext>
            </a:extLst>
          </p:cNvPr>
          <p:cNvGrpSpPr/>
          <p:nvPr/>
        </p:nvGrpSpPr>
        <p:grpSpPr>
          <a:xfrm>
            <a:off x="6230568" y="2730270"/>
            <a:ext cx="76200" cy="122237"/>
            <a:chOff x="7659003" y="3935745"/>
            <a:chExt cx="76200" cy="122237"/>
          </a:xfrm>
        </p:grpSpPr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5236BDDF-0081-50C3-9CA8-8F18E95D7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9003" y="3935745"/>
              <a:ext cx="0" cy="12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87">
              <a:extLst>
                <a:ext uri="{FF2B5EF4-FFF2-40B4-BE49-F238E27FC236}">
                  <a16:creationId xmlns:a16="http://schemas.microsoft.com/office/drawing/2014/main" id="{730E4513-03AC-9170-F04D-A68D92957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1189" y="3962400"/>
              <a:ext cx="0" cy="6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289B0777-DF7F-E23D-D786-FEA8B7BCA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5203" y="3974981"/>
              <a:ext cx="0" cy="30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C0CB1-5AF7-CBDA-16F8-27F23F8B6D66}"/>
              </a:ext>
            </a:extLst>
          </p:cNvPr>
          <p:cNvGrpSpPr/>
          <p:nvPr/>
        </p:nvGrpSpPr>
        <p:grpSpPr>
          <a:xfrm>
            <a:off x="2231206" y="1465345"/>
            <a:ext cx="1918220" cy="1304160"/>
            <a:chOff x="2342645" y="1768500"/>
            <a:chExt cx="1918220" cy="1304160"/>
          </a:xfrm>
        </p:grpSpPr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EFF2A735-E4A3-D2C1-1608-D9C5BAE57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200" b="0" dirty="0"/>
                <a:t>. . .</a:t>
              </a:r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B9784D47-F328-82AC-A70F-1223ABED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553" y="1768500"/>
              <a:ext cx="731312" cy="54014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D5336D53-ABB6-098E-AFF4-2CB06F52C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883" y="2136402"/>
              <a:ext cx="656213" cy="345327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Line 84">
              <a:extLst>
                <a:ext uri="{FF2B5EF4-FFF2-40B4-BE49-F238E27FC236}">
                  <a16:creationId xmlns:a16="http://schemas.microsoft.com/office/drawing/2014/main" id="{8D70D518-C635-C608-F1BB-4E59A509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125" y="2721396"/>
              <a:ext cx="690971" cy="351264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5435823D-727A-EC65-F43D-5E49F1EB6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0" i="1" dirty="0">
                  <a:latin typeface="Times New Roman" charset="0"/>
                </a:rPr>
                <a:t>h</a:t>
              </a:r>
              <a:r>
                <a:rPr lang="en-US" altLang="en-US" sz="1600" b="0" dirty="0">
                  <a:latin typeface="Times New Roman" charset="0"/>
                </a:rPr>
                <a:t>(</a:t>
              </a: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)  =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 b="0" i="1" dirty="0">
                  <a:latin typeface="Times New Roman" charset="0"/>
                </a:rPr>
                <a:t>key</a:t>
              </a:r>
              <a:r>
                <a:rPr lang="en-US" altLang="en-US" sz="1600" b="0" dirty="0">
                  <a:latin typeface="Times New Roman" charset="0"/>
                </a:rPr>
                <a:t> % 10 =  </a:t>
              </a:r>
            </a:p>
          </p:txBody>
        </p:sp>
      </p:grpSp>
      <p:sp>
        <p:nvSpPr>
          <p:cNvPr id="102" name="Rectangle 3">
            <a:extLst>
              <a:ext uri="{FF2B5EF4-FFF2-40B4-BE49-F238E27FC236}">
                <a16:creationId xmlns:a16="http://schemas.microsoft.com/office/drawing/2014/main" id="{F9D1242F-3350-0213-1A95-D93BC4680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06" y="1560583"/>
            <a:ext cx="2408924" cy="15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9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63      9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321     6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3     573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7009   16</a:t>
            </a:r>
          </a:p>
          <a:p>
            <a:pPr>
              <a:spcBef>
                <a:spcPts val="300"/>
              </a:spcBef>
              <a:buFont typeface="Arial" charset="0"/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143     8</a:t>
            </a:r>
          </a:p>
          <a:p>
            <a:pPr marL="228600" indent="-228600">
              <a:spcBef>
                <a:spcPts val="300"/>
              </a:spcBef>
              <a:buFont typeface="Arial" charset="0"/>
              <a:buAutoNum type="arabicPlain" startAt="11"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     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7FF373-29B4-403F-FF2E-B92679BF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Arial" charset="0"/>
                <a:ea typeface="ＭＳ Ｐゴシック" charset="-128"/>
              </a:rPr>
              <a:t>HashMap</a:t>
            </a:r>
            <a:r>
              <a:rPr lang="en-US" altLang="en-US" b="0" dirty="0">
                <a:latin typeface="Arial" charset="0"/>
                <a:ea typeface="ＭＳ Ｐゴシック" charset="-128"/>
              </a:rPr>
              <a:t>: implementation</a:t>
            </a:r>
            <a:endParaRPr lang="en-US" altLang="en-US" sz="2400" b="0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67DE41-8872-3C12-33C0-58B1CDC2F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75" y="3391146"/>
            <a:ext cx="8914568" cy="26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1113" indent="-111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Important endnote</a:t>
            </a:r>
            <a:endParaRPr lang="en-US" sz="1800" b="0" u="sng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 showed a technique for implementing a </a:t>
            </a:r>
            <a:r>
              <a:rPr lang="en-US" sz="1400" b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HashMap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that manages pairs of </a:t>
            </a: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&lt;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integer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integer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;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 computers, all objects are, at bottom, </a:t>
            </a:r>
            <a:r>
              <a:rPr lang="en-US" sz="18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numbers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;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Therefore, what we showed applies to a </a:t>
            </a:r>
            <a:r>
              <a:rPr lang="en-US" sz="1400" b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HashMap</a:t>
            </a:r>
            <a:r>
              <a:rPr lang="en-US" sz="18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of any </a:t>
            </a:r>
            <a:r>
              <a:rPr lang="en-US" sz="16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&lt;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someObjectType</a:t>
            </a:r>
            <a:r>
              <a:rPr lang="en-US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someOtherObjectType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1113" indent="-11113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we showed a technique for representing, super efficiently,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mapping from any set to any set.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60F16-36AF-4F51-EE57-3204544E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>
            <a:extLst>
              <a:ext uri="{FF2B5EF4-FFF2-40B4-BE49-F238E27FC236}">
                <a16:creationId xmlns:a16="http://schemas.microsoft.com/office/drawing/2014/main" id="{DF369AFC-70C8-6404-2F23-B4E95004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D591C73A-1561-F166-9FAC-B0756395E5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Structures II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326DE9A3-8C6A-4100-163D-51875F38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Efi Arazi School of Computer Science</a:t>
            </a:r>
          </a:p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6A1B5C04-C5EF-3AF1-2F48-5FA301F3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</a:t>
            </a:r>
            <a:r>
              <a:rPr lang="he-IL" altLang="en-US" sz="1600" b="0" dirty="0">
                <a:solidFill>
                  <a:srgbClr val="737373"/>
                </a:solidFill>
                <a:latin typeface="+mj-lt"/>
                <a:cs typeface="+mj-cs"/>
              </a:rPr>
              <a:t>2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>
            <a:extLst>
              <a:ext uri="{FF2B5EF4-FFF2-40B4-BE49-F238E27FC236}">
                <a16:creationId xmlns:a16="http://schemas.microsoft.com/office/drawing/2014/main" id="{8F499C76-CC8E-55BB-CDC3-0C4B2C2D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</a:t>
            </a:r>
            <a:endParaRPr lang="en-US" sz="2000" dirty="0">
              <a:cs typeface="+mj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D78A5E-5FD0-5A45-8FCC-6915B8CE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45" y="762000"/>
            <a:ext cx="4270755" cy="20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>
                <a:cs typeface="+mn-cs"/>
              </a:rPr>
              <a:t>What makes a collection of elements a </a:t>
            </a:r>
            <a:r>
              <a:rPr lang="en-US" b="0" i="1" u="sng" kern="0" dirty="0">
                <a:cs typeface="+mn-cs"/>
              </a:rPr>
              <a:t>set</a:t>
            </a:r>
            <a:r>
              <a:rPr lang="en-US" b="0" i="1" kern="0" dirty="0">
                <a:cs typeface="+mn-cs"/>
              </a:rPr>
              <a:t> </a:t>
            </a:r>
            <a:r>
              <a:rPr lang="en-US" b="0" kern="0" dirty="0">
                <a:cs typeface="+mn-cs"/>
              </a:rPr>
              <a:t>?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No order</a:t>
            </a:r>
          </a:p>
          <a:p>
            <a:pPr marL="222250" indent="-222250">
              <a:spcBef>
                <a:spcPts val="600"/>
              </a:spcBef>
              <a:buClr>
                <a:schemeClr val="bg1"/>
              </a:buClr>
              <a:defRPr/>
            </a:pPr>
            <a:r>
              <a:rPr lang="en-US" sz="1400" b="0" kern="0" dirty="0"/>
              <a:t>For example, {4, 3, 5} is considered</a:t>
            </a:r>
            <a:br>
              <a:rPr lang="en-US" sz="1400" b="0" kern="0" dirty="0"/>
            </a:br>
            <a:r>
              <a:rPr lang="en-US" sz="1400" b="0" kern="0" dirty="0"/>
              <a:t>the same set as {3, 4, 5}</a:t>
            </a:r>
          </a:p>
          <a:p>
            <a:pPr marL="222250" indent="-22225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1600" b="0" kern="0" dirty="0"/>
              <a:t>No duplication</a:t>
            </a:r>
          </a:p>
          <a:p>
            <a:pPr marL="222250" indent="-222250">
              <a:spcBef>
                <a:spcPts val="600"/>
              </a:spcBef>
              <a:buClr>
                <a:schemeClr val="bg1"/>
              </a:buClr>
              <a:defRPr/>
            </a:pPr>
            <a:r>
              <a:rPr lang="en-US" sz="1400" b="0" kern="0" dirty="0"/>
              <a:t>For example, {4, 3, 5, 4} is not a valid set;</a:t>
            </a:r>
            <a:br>
              <a:rPr lang="en-US" sz="1400" b="0" kern="0" dirty="0"/>
            </a:br>
            <a:r>
              <a:rPr lang="en-US" sz="1400" b="0" kern="0" dirty="0"/>
              <a:t>To make it a set, we must reduce it to {4, 3, 5} 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524A2CF-1C74-9F2D-E47A-7D1E325B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838489"/>
            <a:ext cx="3505199" cy="228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Basic operations</a:t>
            </a:r>
            <a:endParaRPr lang="en-US" sz="1400" b="0" kern="0" dirty="0"/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 set with given elements (uniquely)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Check if the set contains an element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Add an element (uniquely)</a:t>
            </a:r>
          </a:p>
          <a:p>
            <a:pPr marL="285750" lvl="2" indent="-285750"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5F14E-8203-570A-7664-58FCC30BE4B3}"/>
              </a:ext>
            </a:extLst>
          </p:cNvPr>
          <p:cNvGrpSpPr/>
          <p:nvPr/>
        </p:nvGrpSpPr>
        <p:grpSpPr>
          <a:xfrm>
            <a:off x="760279" y="3276600"/>
            <a:ext cx="6936614" cy="2609320"/>
            <a:chOff x="760279" y="3276600"/>
            <a:chExt cx="6936614" cy="2609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4C19E-DB39-B147-BA29-BA219DD05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56" b="4680"/>
            <a:stretch/>
          </p:blipFill>
          <p:spPr>
            <a:xfrm>
              <a:off x="760279" y="3276600"/>
              <a:ext cx="2819285" cy="2609320"/>
            </a:xfrm>
            <a:prstGeom prst="rect">
              <a:avLst/>
            </a:prstGeom>
          </p:spPr>
        </p:pic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085A08D3-4D2F-FBA2-4865-383ECE500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3429000"/>
              <a:ext cx="2439092" cy="192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charset="2"/>
                <a:buChar char="Ø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buFont typeface="Wingdings" charset="0"/>
                <a:buNone/>
                <a:defRPr/>
              </a:pPr>
              <a:r>
                <a:rPr lang="en-US" b="0" u="sng" kern="0" dirty="0"/>
                <a:t>Set specific operations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Intersection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Union 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1200"/>
                </a:spcBef>
                <a:buSzPct val="120000"/>
                <a:defRPr/>
              </a:pPr>
              <a:r>
                <a:rPr lang="en-US" b="0" kern="0" dirty="0"/>
                <a:t>Difference</a:t>
              </a:r>
            </a:p>
            <a:p>
              <a:pPr marL="285750" lvl="2" indent="-285750">
                <a:lnSpc>
                  <a:spcPct val="90000"/>
                </a:lnSpc>
                <a:spcBef>
                  <a:spcPts val="600"/>
                </a:spcBef>
                <a:buClr>
                  <a:schemeClr val="bg1"/>
                </a:buClr>
                <a:buSzPct val="120000"/>
                <a:defRPr/>
              </a:pPr>
              <a:r>
                <a:rPr lang="en-US" kern="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abstraction</a:t>
            </a:r>
            <a:endParaRPr lang="en-US" sz="2000" dirty="0"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40626F-8F25-D34F-A366-5E8E50BF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set)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FFF51E-A0BF-4490-58A7-281E41291BE7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0A6B772-3475-D884-545F-57411D7D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429000"/>
            <a:ext cx="2439092" cy="192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Set specific operations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Intersection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Union </a:t>
            </a:r>
          </a:p>
          <a:p>
            <a:pPr marL="285750" lvl="2" indent="-285750">
              <a:lnSpc>
                <a:spcPct val="90000"/>
              </a:lnSpc>
              <a:spcBef>
                <a:spcPts val="1200"/>
              </a:spcBef>
              <a:buSzPct val="120000"/>
              <a:defRPr/>
            </a:pPr>
            <a:r>
              <a:rPr lang="en-US" b="0" kern="0" dirty="0"/>
              <a:t>Difference</a:t>
            </a:r>
          </a:p>
          <a:p>
            <a:pPr marL="285750" lvl="2" indent="-285750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551ABC-9E73-6CDC-F316-2C98E64BB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838489"/>
            <a:ext cx="3505199" cy="228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Basic operations</a:t>
            </a:r>
            <a:endParaRPr lang="en-US" sz="1400" b="0" kern="0" dirty="0"/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an empty set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Create a set with given elements (uniquely)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Check if the set contains an element</a:t>
            </a:r>
          </a:p>
          <a:p>
            <a:pPr marL="285750" lvl="2" indent="-285750">
              <a:spcBef>
                <a:spcPts val="600"/>
              </a:spcBef>
              <a:buSzPct val="120000"/>
              <a:defRPr/>
            </a:pPr>
            <a:r>
              <a:rPr lang="en-US" b="0" kern="0" dirty="0"/>
              <a:t>Add an element (uniquely)</a:t>
            </a:r>
          </a:p>
          <a:p>
            <a:pPr marL="285750" lvl="2" indent="-285750">
              <a:spcBef>
                <a:spcPts val="600"/>
              </a:spcBef>
              <a:buClr>
                <a:schemeClr val="bg1"/>
              </a:buClr>
              <a:buSzPct val="120000"/>
              <a:defRPr/>
            </a:pPr>
            <a:r>
              <a:rPr lang="en-US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72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C3F7461-55CF-2C5A-6FE5-DAFC174EC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9950200-25CF-6D24-66EB-ABD2DFF7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	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  <a:cs typeface="Times New Roman" panose="02020603050405020304" pitchFamily="18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the given element exists in this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boolean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contains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If the given element is not in this set, adds it to this set.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Otherwise, does nothing.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void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add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(int e)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array.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(int[] arr)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set containing the elements in the given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</a:t>
            </a:r>
            <a:r>
              <a:rPr lang="en-US" altLang="en-US" sz="1100" dirty="0">
                <a:solidFill>
                  <a:srgbClr val="C00000"/>
                </a:solidFill>
                <a:latin typeface="Consolas" charset="0"/>
              </a:rPr>
              <a:t>Set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(Set set)</a:t>
            </a:r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union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union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set which is the intersection of this set and the other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Set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intersection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(Set other) {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representing this set in the form of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{e1, e2, e3, ...}, where the e's are the set elements.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public String </a:t>
            </a:r>
            <a:r>
              <a:rPr lang="en-US" altLang="en-US" sz="1100" dirty="0">
                <a:solidFill>
                  <a:srgbClr val="000000"/>
                </a:solidFill>
                <a:latin typeface="Consolas" charset="0"/>
              </a:rPr>
              <a:t>toString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... 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A0EBCA-7F99-862A-80C6-053C2B57E302}"/>
              </a:ext>
            </a:extLst>
          </p:cNvPr>
          <p:cNvSpPr/>
          <p:nvPr/>
        </p:nvSpPr>
        <p:spPr bwMode="auto">
          <a:xfrm>
            <a:off x="4347882" y="756557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3A26B4-BF7C-54DA-D7DE-9FC695A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sets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C226707-217D-12CD-D3C3-CDE62012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s1 = new Set();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s1.add(3); s1.add(1); s1.add(3); s1.add(5); s1.add(7); 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System.out.println("s1 = " + s1);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int[] data = {7, 9, 1, 9, 1, 7};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s2 = new Set(data);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System.out.println("s2 = " + s2);</a:t>
            </a:r>
          </a:p>
          <a:p>
            <a:pPr algn="l">
              <a:spcBef>
                <a:spcPts val="300"/>
              </a:spcBef>
            </a:pP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0"/>
                </a:solidFill>
                <a:latin typeface="Menlo" panose="020B0609030804020204" pitchFamily="49" charset="0"/>
              </a:rPr>
              <a:t>Set s3 = new Set(s2);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System.out.println("s3 = " + s3);	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8DCA75F-3330-1A59-915B-6AD4982A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91" y="3329582"/>
            <a:ext cx="2286000" cy="9376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360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s1 = {3, 1, 5, 7}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s2 = {7, 9, 1}</a:t>
            </a:r>
          </a:p>
          <a:p>
            <a:pPr>
              <a:spcBef>
                <a:spcPts val="4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s3 = {7, 9, 1}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4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A10EEF2-49D7-38B6-685A-8B2B05F0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293" y="4876801"/>
            <a:ext cx="28637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kern="0" dirty="0"/>
              <a:t>Let’s open the black box...</a:t>
            </a:r>
          </a:p>
        </p:txBody>
      </p:sp>
    </p:spTree>
    <p:extLst>
      <p:ext uri="{BB962C8B-B14F-4D97-AF65-F5344CB8AC3E}">
        <p14:creationId xmlns:p14="http://schemas.microsoft.com/office/powerpoint/2010/main" val="30668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AF42543-6843-D01C-4E9B-3824A790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E53179-E817-6C2E-63AB-C36D0D48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constructors</a:t>
            </a:r>
            <a:endParaRPr lang="en-US" sz="2000" dirty="0"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2A74CA-4A58-F48B-F381-70399614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109" y="740673"/>
            <a:ext cx="3243400" cy="24732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rgbClr val="C00003"/>
                </a:solidFill>
                <a:latin typeface="Menlo" panose="020B0609030804020204" pitchFamily="49" charset="0"/>
              </a:rPr>
              <a:t>Set s1 = new Set</a:t>
            </a:r>
            <a:r>
              <a:rPr lang="en-US" sz="1050" b="0" dirty="0">
                <a:latin typeface="Menlo" panose="020B0609030804020204" pitchFamily="49" charset="0"/>
              </a:rPr>
              <a:t>();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	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BD983A08-348E-1A0B-6590-2F95F6AA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718" y="4598225"/>
            <a:ext cx="4495797" cy="4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Behind-the-scene implementation: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5CDA1-98BE-78B7-3466-C2FCD4DF9042}"/>
              </a:ext>
            </a:extLst>
          </p:cNvPr>
          <p:cNvGrpSpPr/>
          <p:nvPr/>
        </p:nvGrpSpPr>
        <p:grpSpPr>
          <a:xfrm>
            <a:off x="5105400" y="5029200"/>
            <a:ext cx="758895" cy="436490"/>
            <a:chOff x="3962400" y="4648200"/>
            <a:chExt cx="758895" cy="4364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6B66C8-F728-76ED-A5DA-BD0729457193}"/>
                </a:ext>
              </a:extLst>
            </p:cNvPr>
            <p:cNvGrpSpPr/>
            <p:nvPr/>
          </p:nvGrpSpPr>
          <p:grpSpPr>
            <a:xfrm>
              <a:off x="4264095" y="4711489"/>
              <a:ext cx="457200" cy="304800"/>
              <a:chOff x="5960132" y="2751787"/>
              <a:chExt cx="457200" cy="304800"/>
            </a:xfrm>
          </p:grpSpPr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C974F30C-117E-65FA-B837-4CB092E91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8037" y="2751787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173359EB-7A79-67D3-11BA-F38001515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44237" y="2803525"/>
                <a:ext cx="0" cy="184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E5B50D7D-C14D-4907-BB16-4E2F07EE8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7332" y="2873707"/>
                <a:ext cx="0" cy="60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" name="Line 22">
                <a:extLst>
                  <a:ext uri="{FF2B5EF4-FFF2-40B4-BE49-F238E27FC236}">
                    <a16:creationId xmlns:a16="http://schemas.microsoft.com/office/drawing/2014/main" id="{E86174C9-28B4-8995-1F0E-1A9E4D256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60132" y="2895600"/>
                <a:ext cx="304784" cy="4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78A247-AF66-9942-37BB-DD974A6E4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525" b="66160"/>
            <a:stretch/>
          </p:blipFill>
          <p:spPr>
            <a:xfrm>
              <a:off x="3962400" y="4648200"/>
              <a:ext cx="380999" cy="436490"/>
            </a:xfrm>
            <a:prstGeom prst="rect">
              <a:avLst/>
            </a:prstGeom>
          </p:spPr>
        </p:pic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89039CE8-9F50-E7F5-EA2F-DFEE78712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4648200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set of int values.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set is a collection of values without repetition or order.</a:t>
            </a:r>
          </a:p>
          <a:p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The set has an unlimited size.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public class Set {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private List elements;  </a:t>
            </a:r>
            <a:r>
              <a:rPr lang="en-US" alt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elements of this set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set. */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100" b="0" dirty="0">
                <a:solidFill>
                  <a:srgbClr val="C00000"/>
                </a:solidFill>
                <a:latin typeface="Consolas" charset="0"/>
              </a:rPr>
              <a:t>public Set() </a:t>
            </a:r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    elements = new List();</a:t>
            </a:r>
          </a:p>
          <a:p>
            <a:r>
              <a:rPr lang="en-US" altLang="en-US" sz="11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en-US" altLang="en-US" sz="1100" b="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altLang="en-US" sz="1100" b="0" dirty="0">
                <a:latin typeface="Consolas" charset="0"/>
              </a:rPr>
              <a:t>    ... </a:t>
            </a:r>
          </a:p>
        </p:txBody>
      </p:sp>
      <p:pic>
        <p:nvPicPr>
          <p:cNvPr id="15" name="Picture 6" descr="Open box - Free shipping and delivery icons">
            <a:extLst>
              <a:ext uri="{FF2B5EF4-FFF2-40B4-BE49-F238E27FC236}">
                <a16:creationId xmlns:a16="http://schemas.microsoft.com/office/drawing/2014/main" id="{8A98FEDE-43F7-25C1-717F-81E033CD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5" y="838489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9BF7470D-94F5-DADD-9707-1B832F80E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10" y="3230652"/>
            <a:ext cx="3735045" cy="126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1113" indent="-11113"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u="sng" kern="0" dirty="0"/>
              <a:t>Note</a:t>
            </a:r>
          </a:p>
          <a:p>
            <a:pPr marL="11113" indent="-11113"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kern="0" dirty="0"/>
              <a:t>In this implementation, 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b="0" kern="0" dirty="0"/>
              <a:t> objects are implemented using </a:t>
            </a:r>
            <a:r>
              <a:rPr lang="en-US" sz="14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0" kern="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93549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13220</TotalTime>
  <Pages>24</Pages>
  <Words>8857</Words>
  <Application>Microsoft Macintosh PowerPoint</Application>
  <PresentationFormat>Letter Paper (8.5x11 in)</PresentationFormat>
  <Paragraphs>1745</Paragraphs>
  <Slides>58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Comic Sans MS</vt:lpstr>
      <vt:lpstr>Consolas</vt:lpstr>
      <vt:lpstr>Lucida Console</vt:lpstr>
      <vt:lpstr>Menlo</vt:lpstr>
      <vt:lpstr>Monotype Sorts</vt:lpstr>
      <vt:lpstr>Times New Roman</vt:lpstr>
      <vt:lpstr>Wingdings</vt:lpstr>
      <vt:lpstr>sidebarb</vt:lpstr>
      <vt:lpstr>Data Structures II</vt:lpstr>
      <vt:lpstr>Data structures</vt:lpstr>
      <vt:lpstr>Data structures</vt:lpstr>
      <vt:lpstr>Data structures</vt:lpstr>
      <vt:lpstr>Lecture plan</vt:lpstr>
      <vt:lpstr>Set abstraction</vt:lpstr>
      <vt:lpstr>Set abstraction</vt:lpstr>
      <vt:lpstr>Constructing sets</vt:lpstr>
      <vt:lpstr>Set constructors</vt:lpstr>
      <vt:lpstr>Adding elements (uniquely)</vt:lpstr>
      <vt:lpstr>Set constructors</vt:lpstr>
      <vt:lpstr>Aside: For Each (built-in Java iterator)</vt:lpstr>
      <vt:lpstr>Set constructors</vt:lpstr>
      <vt:lpstr>Set constructors</vt:lpstr>
      <vt:lpstr>Set operations: Union</vt:lpstr>
      <vt:lpstr>Set operations: Intersection</vt:lpstr>
      <vt:lpstr>Set: Recap</vt:lpstr>
      <vt:lpstr>Lecture plan</vt:lpstr>
      <vt:lpstr>Lecture plan</vt:lpstr>
      <vt:lpstr>Stack </vt:lpstr>
      <vt:lpstr>Stack abstraction</vt:lpstr>
      <vt:lpstr>Constructing a stack</vt:lpstr>
      <vt:lpstr>Pushing / Popping elements</vt:lpstr>
      <vt:lpstr>Pushing / Popping elements</vt:lpstr>
      <vt:lpstr>Stack arithmetic</vt:lpstr>
      <vt:lpstr>Stack arithmetic</vt:lpstr>
      <vt:lpstr>Aside 1: toString(), using a StringBuilder technique</vt:lpstr>
      <vt:lpstr>Aside 2: Featuring unlimited capacity</vt:lpstr>
      <vt:lpstr>Aside 2: Featuring unlimited capacity</vt:lpstr>
      <vt:lpstr>Stack application examples</vt:lpstr>
      <vt:lpstr>Compilation (Java, Python, C#)</vt:lpstr>
      <vt:lpstr>Compilation (Java, Python, C#)</vt:lpstr>
      <vt:lpstr>Lecture plan</vt:lpstr>
      <vt:lpstr>Lecture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2242</cp:revision>
  <cp:lastPrinted>1999-02-19T08:49:27Z</cp:lastPrinted>
  <dcterms:created xsi:type="dcterms:W3CDTF">1995-09-10T16:19:44Z</dcterms:created>
  <dcterms:modified xsi:type="dcterms:W3CDTF">2024-09-12T09:58:07Z</dcterms:modified>
</cp:coreProperties>
</file>