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65" r:id="rId2"/>
    <p:sldId id="1040" r:id="rId3"/>
    <p:sldId id="1018" r:id="rId4"/>
    <p:sldId id="1012" r:id="rId5"/>
    <p:sldId id="1013" r:id="rId6"/>
    <p:sldId id="1014" r:id="rId7"/>
    <p:sldId id="940" r:id="rId8"/>
    <p:sldId id="970" r:id="rId9"/>
    <p:sldId id="1015" r:id="rId10"/>
    <p:sldId id="1019" r:id="rId11"/>
    <p:sldId id="1039" r:id="rId12"/>
    <p:sldId id="1033" r:id="rId13"/>
    <p:sldId id="1024" r:id="rId14"/>
    <p:sldId id="993" r:id="rId15"/>
    <p:sldId id="1029" r:id="rId16"/>
    <p:sldId id="1030" r:id="rId17"/>
    <p:sldId id="1031" r:id="rId18"/>
    <p:sldId id="1041" r:id="rId19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FFF9DD"/>
    <a:srgbClr val="800000"/>
    <a:srgbClr val="FFDEBD"/>
    <a:srgbClr val="FC0128"/>
    <a:srgbClr val="000066"/>
    <a:srgbClr val="FFFFBD"/>
    <a:srgbClr val="FFFF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/>
    <p:restoredTop sz="92699"/>
  </p:normalViewPr>
  <p:slideViewPr>
    <p:cSldViewPr>
      <p:cViewPr varScale="1">
        <p:scale>
          <a:sx n="80" d="100"/>
          <a:sy n="80" d="100"/>
        </p:scale>
        <p:origin x="1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>
        <p:scale>
          <a:sx n="100" d="100"/>
          <a:sy n="100" d="100"/>
        </p:scale>
        <p:origin x="4752" y="40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b="0" dirty="0"/>
              <a:t>Introduction to Computer Science</a:t>
            </a:r>
            <a:r>
              <a:rPr lang="en-US" sz="900" b="0" dirty="0"/>
              <a:t>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IDC Herzliya</a:t>
            </a:r>
            <a:r>
              <a:rPr lang="en-US" sz="900" b="0" dirty="0"/>
              <a:t> 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Shimon Schocken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</a:defRPr>
            </a:lvl1pPr>
          </a:lstStyle>
          <a:p>
            <a:fld id="{8A91C27B-A9D6-2D45-8958-330B6FD1CE53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7E9A200D-10A1-4140-B4C6-650A211443E8}" type="slidenum">
              <a:rPr lang="he-IL" altLang="en-US" sz="1500" b="0">
                <a:latin typeface="Times New Roman" charset="0"/>
              </a:rPr>
              <a:pPr algn="r"/>
              <a:t>‹#›</a:t>
            </a:fld>
            <a:endParaRPr lang="en-US" altLang="en-US" sz="1500" b="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04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10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7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69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3C8BD6-4DFD-4F47-B9EF-662F51DA2570}" type="slidenum">
              <a:rPr lang="he-IL" altLang="en-US" sz="1100" b="0">
                <a:latin typeface="Times New Roman" charset="0"/>
              </a:rPr>
              <a:pPr/>
              <a:t>13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42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DE0386-34AF-9342-8FAC-CD7B6CDC2862}" type="slidenum">
              <a:rPr lang="he-IL" altLang="en-US" sz="1100" b="0">
                <a:latin typeface="Times New Roman" charset="0"/>
              </a:rPr>
              <a:pPr/>
              <a:t>14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24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15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33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DE0386-34AF-9342-8FAC-CD7B6CDC2862}" type="slidenum">
              <a:rPr lang="he-IL" altLang="en-US" sz="1100" b="0">
                <a:latin typeface="Times New Roman" charset="0"/>
              </a:rPr>
              <a:pPr/>
              <a:t>16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838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CC4FC-438C-374F-AB47-88582FB0E62B}" type="slidenum">
              <a:rPr lang="he-IL" altLang="en-US"/>
              <a:pPr/>
              <a:t>17</a:t>
            </a:fld>
            <a:endParaRPr lang="en-US" altLang="en-US" dirty="0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089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D933C-E5DD-2B2E-7D94-1DDADBDF4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>
            <a:extLst>
              <a:ext uri="{FF2B5EF4-FFF2-40B4-BE49-F238E27FC236}">
                <a16:creationId xmlns:a16="http://schemas.microsoft.com/office/drawing/2014/main" id="{F603EF16-039C-85C9-C780-93F8C14A8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A4B923D-DD66-3DC8-7AAE-E11C29BE9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FD48BC-8C28-CB28-91A8-25E83B914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49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15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4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85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0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0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66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62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4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charset="0"/>
              <a:buChar char="•"/>
              <a:defRPr sz="1800"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Ø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1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8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3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AE1E31C-E47F-2AA9-F99C-2857CEE9FD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2560" y="6612474"/>
            <a:ext cx="8610600" cy="17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11-1                                                                                                                                                         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0.jpeg"/><Relationship Id="rId5" Type="http://schemas.openxmlformats.org/officeDocument/2006/relationships/image" Target="../../theme/media/image16.jpeg"/><Relationship Id="rId4" Type="http://schemas.openxmlformats.org/officeDocument/2006/relationships/image" Target="../../theme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0.jpeg"/><Relationship Id="rId5" Type="http://schemas.openxmlformats.org/officeDocument/2006/relationships/image" Target="../../theme/media/image16.jpeg"/><Relationship Id="rId4" Type="http://schemas.openxmlformats.org/officeDocument/2006/relationships/image" Target="../../theme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theme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theme/media/image14.jpeg"/><Relationship Id="rId4" Type="http://schemas.openxmlformats.org/officeDocument/2006/relationships/image" Target="../../theme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1.jpeg"/><Relationship Id="rId5" Type="http://schemas.openxmlformats.org/officeDocument/2006/relationships/image" Target="../../theme/media/image10.jpeg"/><Relationship Id="rId4" Type="http://schemas.openxmlformats.org/officeDocument/2006/relationships/image" Target="../../theme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../theme/media/image14.jpeg"/><Relationship Id="rId3" Type="http://schemas.openxmlformats.org/officeDocument/2006/relationships/image" Target="../../theme/media/image10.jpeg"/><Relationship Id="rId7" Type="http://schemas.openxmlformats.org/officeDocument/2006/relationships/image" Target="../../theme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theme/media/image10.jpeg"/><Relationship Id="rId5" Type="http://schemas.openxmlformats.org/officeDocument/2006/relationships/image" Target="../../theme/media/image13.jpeg"/><Relationship Id="rId4" Type="http://schemas.openxmlformats.org/officeDocument/2006/relationships/image" Target="../../theme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 rtl="1" eaLnBrk="0" fontAlgn="base" hangingPunct="0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Generics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</a:t>
            </a:r>
            <a:r>
              <a:rPr lang="he-IL" altLang="en-US" sz="1600" b="0" dirty="0">
                <a:solidFill>
                  <a:srgbClr val="737373"/>
                </a:solidFill>
                <a:latin typeface="+mj-lt"/>
                <a:cs typeface="+mj-cs"/>
              </a:rPr>
              <a:t>11-1</a:t>
            </a:r>
            <a:endParaRPr lang="en-US" altLang="en-US" sz="2400" b="0" dirty="0">
              <a:latin typeface="+mj-lt"/>
              <a:cs typeface="+mj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9515A50-47D9-8E43-88A8-C5ED087A8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  <p:pic>
        <p:nvPicPr>
          <p:cNvPr id="1026" name="Picture 2" descr="Java Generics Explained">
            <a:extLst>
              <a:ext uri="{FF2B5EF4-FFF2-40B4-BE49-F238E27FC236}">
                <a16:creationId xmlns:a16="http://schemas.microsoft.com/office/drawing/2014/main" id="{D94FEE27-19B1-0018-2C59-E3CA5EBF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73298"/>
            <a:ext cx="3543300" cy="19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6C6C79A1-CBEA-E740-B987-2693EF2A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7" y="724838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ED8FB9F-C9C1-1C40-AF46-5DD72B19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77" y="990601"/>
            <a:ext cx="3674744" cy="28813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2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List&lt;Fraction&gt; fList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List&lt;Fraction&gt;();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fractions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Fraction(1,2));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Fraction(3,4));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Fraction(2,3));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System.out.println(fList);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(2/3, 3/4, 1/2)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454C03F1-5614-DA47-9FC5-1FFE832E4C52}"/>
              </a:ext>
            </a:extLst>
          </p:cNvPr>
          <p:cNvSpPr/>
          <p:nvPr/>
        </p:nvSpPr>
        <p:spPr bwMode="auto">
          <a:xfrm>
            <a:off x="3619111" y="2706758"/>
            <a:ext cx="1127273" cy="895499"/>
          </a:xfrm>
          <a:prstGeom prst="rightArrow">
            <a:avLst>
              <a:gd name="adj1" fmla="val 56807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services of: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3D3B08-9F43-F94D-9ACB-402152404AA9}"/>
              </a:ext>
            </a:extLst>
          </p:cNvPr>
          <p:cNvGrpSpPr/>
          <p:nvPr/>
        </p:nvGrpSpPr>
        <p:grpSpPr>
          <a:xfrm>
            <a:off x="250735" y="4137750"/>
            <a:ext cx="3821797" cy="1217069"/>
            <a:chOff x="159719" y="5275031"/>
            <a:chExt cx="3821797" cy="121706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84490E-A08E-C44E-814C-732375CE4005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450E29A-6A0A-6E47-80FB-B1B46CB84886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129" name="Text Box 115">
                  <a:extLst>
                    <a:ext uri="{FF2B5EF4-FFF2-40B4-BE49-F238E27FC236}">
                      <a16:creationId xmlns:a16="http://schemas.microsoft.com/office/drawing/2014/main" id="{5AB47303-FBBA-8C45-9AE1-DA5637118D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30" name="Text Box 116">
                  <a:extLst>
                    <a:ext uri="{FF2B5EF4-FFF2-40B4-BE49-F238E27FC236}">
                      <a16:creationId xmlns:a16="http://schemas.microsoft.com/office/drawing/2014/main" id="{381D7D82-B89E-CE4E-8605-C05BCD82D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31" name="Line 117">
                  <a:extLst>
                    <a:ext uri="{FF2B5EF4-FFF2-40B4-BE49-F238E27FC236}">
                      <a16:creationId xmlns:a16="http://schemas.microsoft.com/office/drawing/2014/main" id="{36E7D28A-70EC-A144-B6D1-C9A6A9CBF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2" name="Line 117">
                  <a:extLst>
                    <a:ext uri="{FF2B5EF4-FFF2-40B4-BE49-F238E27FC236}">
                      <a16:creationId xmlns:a16="http://schemas.microsoft.com/office/drawing/2014/main" id="{830545F7-DEFB-7E45-948E-0BC9B80FA0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DD7807BF-E3ED-E146-9AFE-A688EFB2C8CD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0214EB4-9875-E743-99A7-C840E34AE418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98" name="Text Box 115">
                  <a:extLst>
                    <a:ext uri="{FF2B5EF4-FFF2-40B4-BE49-F238E27FC236}">
                      <a16:creationId xmlns:a16="http://schemas.microsoft.com/office/drawing/2014/main" id="{A1B1F128-1A91-354B-9AD9-520380698F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9" name="Text Box 116">
                  <a:extLst>
                    <a:ext uri="{FF2B5EF4-FFF2-40B4-BE49-F238E27FC236}">
                      <a16:creationId xmlns:a16="http://schemas.microsoft.com/office/drawing/2014/main" id="{340E766B-1DDB-FA4C-8497-6A7ADD32C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0" name="Line 117">
                  <a:extLst>
                    <a:ext uri="{FF2B5EF4-FFF2-40B4-BE49-F238E27FC236}">
                      <a16:creationId xmlns:a16="http://schemas.microsoft.com/office/drawing/2014/main" id="{85E4BC30-A223-CD48-A01E-B9D023079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1" name="Line 117">
                  <a:extLst>
                    <a:ext uri="{FF2B5EF4-FFF2-40B4-BE49-F238E27FC236}">
                      <a16:creationId xmlns:a16="http://schemas.microsoft.com/office/drawing/2014/main" id="{606E3C67-435A-074F-8598-501F9C83C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EC6DBA6-BC1D-B64C-A199-DB5C2C783A6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8766E0A-4AE2-8149-9F69-905D830D145A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93" name="Text Box 115">
                  <a:extLst>
                    <a:ext uri="{FF2B5EF4-FFF2-40B4-BE49-F238E27FC236}">
                      <a16:creationId xmlns:a16="http://schemas.microsoft.com/office/drawing/2014/main" id="{4C5CA5B6-918E-264E-83BA-811BC58C5F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4" name="Text Box 116">
                  <a:extLst>
                    <a:ext uri="{FF2B5EF4-FFF2-40B4-BE49-F238E27FC236}">
                      <a16:creationId xmlns:a16="http://schemas.microsoft.com/office/drawing/2014/main" id="{EF523D53-732C-3743-A512-CCAD49BEA8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95" name="Line 117">
                  <a:extLst>
                    <a:ext uri="{FF2B5EF4-FFF2-40B4-BE49-F238E27FC236}">
                      <a16:creationId xmlns:a16="http://schemas.microsoft.com/office/drawing/2014/main" id="{81A5C3AF-B6CE-604E-8351-E21515C70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6" name="Line 117">
                  <a:extLst>
                    <a:ext uri="{FF2B5EF4-FFF2-40B4-BE49-F238E27FC236}">
                      <a16:creationId xmlns:a16="http://schemas.microsoft.com/office/drawing/2014/main" id="{FC4CD548-ABF9-4840-8222-75C21B384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B9FD86E-AFE4-0947-BF1C-0A548C6499B1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4DB5E6-2489-E448-900A-318733F05A92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DDF55D07-2F3D-4F49-9F34-2010B45FA074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1AA34D85-9132-C946-99CD-E0A1FB199766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7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C827EE5-FFE9-1E44-BCD8-DD67CE4F3DF3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6B113858-6BE2-0743-AF43-9E55E0819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9" name="Line 87">
                  <a:extLst>
                    <a:ext uri="{FF2B5EF4-FFF2-40B4-BE49-F238E27FC236}">
                      <a16:creationId xmlns:a16="http://schemas.microsoft.com/office/drawing/2014/main" id="{7AB0BE06-E99E-9247-A420-CAA0B432A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0" name="Line 88">
                  <a:extLst>
                    <a:ext uri="{FF2B5EF4-FFF2-40B4-BE49-F238E27FC236}">
                      <a16:creationId xmlns:a16="http://schemas.microsoft.com/office/drawing/2014/main" id="{70459C1F-6ECA-AF47-8887-F25473769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2" name="Rectangle 6">
              <a:extLst>
                <a:ext uri="{FF2B5EF4-FFF2-40B4-BE49-F238E27FC236}">
                  <a16:creationId xmlns:a16="http://schemas.microsoft.com/office/drawing/2014/main" id="{651D6555-1CA1-CE42-95C9-762102B00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8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6C6C79A1-CBEA-E740-B987-2693EF2A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7" y="724838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(Another 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2ED8FB9F-C9C1-1C40-AF46-5DD72B19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77" y="990601"/>
            <a:ext cx="3674744" cy="28813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city names (strings)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cities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List&lt;String&gt;();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cities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Haifa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LA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Paris</a:t>
            </a:r>
            <a:r>
              <a:rPr lang="en-US" altLang="en-US" sz="1100" b="0" dirty="0">
                <a:solidFill>
                  <a:srgbClr val="114FFB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System.out.println(cities);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(Haifa, LA, Paris)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83E467C-9CD1-694F-A618-E9FDEAF5B1B4}"/>
              </a:ext>
            </a:extLst>
          </p:cNvPr>
          <p:cNvSpPr/>
          <p:nvPr/>
        </p:nvSpPr>
        <p:spPr bwMode="auto">
          <a:xfrm>
            <a:off x="3619111" y="2706758"/>
            <a:ext cx="1127273" cy="895499"/>
          </a:xfrm>
          <a:prstGeom prst="rightArrow">
            <a:avLst>
              <a:gd name="adj1" fmla="val 56807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services of: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A54338-60D2-AA4A-8C22-459B87AEB6A0}"/>
              </a:ext>
            </a:extLst>
          </p:cNvPr>
          <p:cNvGrpSpPr/>
          <p:nvPr/>
        </p:nvGrpSpPr>
        <p:grpSpPr>
          <a:xfrm>
            <a:off x="659694" y="4120028"/>
            <a:ext cx="3227910" cy="1217069"/>
            <a:chOff x="4562411" y="4904393"/>
            <a:chExt cx="3227910" cy="121706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601EF7D-0EDB-EF42-B34E-0A4BACB5465A}"/>
                </a:ext>
              </a:extLst>
            </p:cNvPr>
            <p:cNvGrpSpPr/>
            <p:nvPr/>
          </p:nvGrpSpPr>
          <p:grpSpPr>
            <a:xfrm>
              <a:off x="4956873" y="5205566"/>
              <a:ext cx="953496" cy="915896"/>
              <a:chOff x="2055392" y="2743200"/>
              <a:chExt cx="953496" cy="915896"/>
            </a:xfrm>
          </p:grpSpPr>
          <p:sp>
            <p:nvSpPr>
              <p:cNvPr id="100" name="Text Box 115">
                <a:extLst>
                  <a:ext uri="{FF2B5EF4-FFF2-40B4-BE49-F238E27FC236}">
                    <a16:creationId xmlns:a16="http://schemas.microsoft.com/office/drawing/2014/main" id="{0D962858-AE0F-574C-89DC-820007C06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101" name="Text Box 116">
                <a:extLst>
                  <a:ext uri="{FF2B5EF4-FFF2-40B4-BE49-F238E27FC236}">
                    <a16:creationId xmlns:a16="http://schemas.microsoft.com/office/drawing/2014/main" id="{3A1E76C4-F965-AA4B-BD94-7B3B6FA0C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27" name="Line 117">
                <a:extLst>
                  <a:ext uri="{FF2B5EF4-FFF2-40B4-BE49-F238E27FC236}">
                    <a16:creationId xmlns:a16="http://schemas.microsoft.com/office/drawing/2014/main" id="{DC14B09B-CBEA-614C-A0C8-C53AC6FA3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822" y="2890836"/>
                <a:ext cx="292066" cy="13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8" name="Line 117">
                <a:extLst>
                  <a:ext uri="{FF2B5EF4-FFF2-40B4-BE49-F238E27FC236}">
                    <a16:creationId xmlns:a16="http://schemas.microsoft.com/office/drawing/2014/main" id="{D940D7DE-DAB1-C64B-B4A1-1486FC426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7DB020-1B85-374E-B546-D6E95FD871F4}"/>
                  </a:ext>
                </a:extLst>
              </p:cNvPr>
              <p:cNvSpPr/>
              <p:nvPr/>
            </p:nvSpPr>
            <p:spPr bwMode="auto">
              <a:xfrm>
                <a:off x="2055392" y="3344773"/>
                <a:ext cx="678095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900" b="0" dirty="0">
                    <a:latin typeface="Consolas" charset="0"/>
                    <a:ea typeface="Consolas" charset="0"/>
                    <a:cs typeface="Consolas" charset="0"/>
                  </a:rPr>
                  <a:t>Haifa</a:t>
                </a:r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0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B8E300-9EA6-8A4B-8DC4-601CF8C0F381}"/>
                </a:ext>
              </a:extLst>
            </p:cNvPr>
            <p:cNvGrpSpPr/>
            <p:nvPr/>
          </p:nvGrpSpPr>
          <p:grpSpPr>
            <a:xfrm>
              <a:off x="5836835" y="5205565"/>
              <a:ext cx="987838" cy="914477"/>
              <a:chOff x="2053290" y="2743200"/>
              <a:chExt cx="987838" cy="914477"/>
            </a:xfrm>
          </p:grpSpPr>
          <p:sp>
            <p:nvSpPr>
              <p:cNvPr id="95" name="Text Box 115">
                <a:extLst>
                  <a:ext uri="{FF2B5EF4-FFF2-40B4-BE49-F238E27FC236}">
                    <a16:creationId xmlns:a16="http://schemas.microsoft.com/office/drawing/2014/main" id="{BD3A0FEA-841C-414E-A440-ED9AAB995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96" name="Text Box 116">
                <a:extLst>
                  <a:ext uri="{FF2B5EF4-FFF2-40B4-BE49-F238E27FC236}">
                    <a16:creationId xmlns:a16="http://schemas.microsoft.com/office/drawing/2014/main" id="{96D66B6F-1FDC-B04F-B7C2-06368BB44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97" name="Line 117">
                <a:extLst>
                  <a:ext uri="{FF2B5EF4-FFF2-40B4-BE49-F238E27FC236}">
                    <a16:creationId xmlns:a16="http://schemas.microsoft.com/office/drawing/2014/main" id="{0D142D91-F1FB-F844-ADF0-B16BEB4CE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1" y="2890837"/>
                <a:ext cx="3243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8" name="Line 117">
                <a:extLst>
                  <a:ext uri="{FF2B5EF4-FFF2-40B4-BE49-F238E27FC236}">
                    <a16:creationId xmlns:a16="http://schemas.microsoft.com/office/drawing/2014/main" id="{15C8752C-8779-204A-9C18-B95661699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A8EA8C5-9C5E-564E-B0C7-378321E91464}"/>
                  </a:ext>
                </a:extLst>
              </p:cNvPr>
              <p:cNvSpPr/>
              <p:nvPr/>
            </p:nvSpPr>
            <p:spPr bwMode="auto">
              <a:xfrm>
                <a:off x="2053290" y="3343354"/>
                <a:ext cx="664454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900" b="0" dirty="0">
                    <a:latin typeface="Consolas" charset="0"/>
                    <a:ea typeface="Consolas" charset="0"/>
                    <a:cs typeface="Consolas" charset="0"/>
                  </a:rPr>
                  <a:t>LA</a:t>
                </a:r>
                <a:r>
                  <a:rPr lang="en-US" altLang="en-US" sz="9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0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6143EFE-FA61-F044-8C2B-09E7C4FFA238}"/>
                </a:ext>
              </a:extLst>
            </p:cNvPr>
            <p:cNvGrpSpPr/>
            <p:nvPr/>
          </p:nvGrpSpPr>
          <p:grpSpPr>
            <a:xfrm>
              <a:off x="6762128" y="5205565"/>
              <a:ext cx="933993" cy="914477"/>
              <a:chOff x="2051034" y="2743200"/>
              <a:chExt cx="933993" cy="914477"/>
            </a:xfrm>
          </p:grpSpPr>
          <p:sp>
            <p:nvSpPr>
              <p:cNvPr id="90" name="Text Box 115">
                <a:extLst>
                  <a:ext uri="{FF2B5EF4-FFF2-40B4-BE49-F238E27FC236}">
                    <a16:creationId xmlns:a16="http://schemas.microsoft.com/office/drawing/2014/main" id="{230AA29A-B288-2641-B581-EF2C2CCD7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91" name="Text Box 116">
                <a:extLst>
                  <a:ext uri="{FF2B5EF4-FFF2-40B4-BE49-F238E27FC236}">
                    <a16:creationId xmlns:a16="http://schemas.microsoft.com/office/drawing/2014/main" id="{72D99AD9-CA4C-5640-ADFD-DB2C7849E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92" name="Line 117">
                <a:extLst>
                  <a:ext uri="{FF2B5EF4-FFF2-40B4-BE49-F238E27FC236}">
                    <a16:creationId xmlns:a16="http://schemas.microsoft.com/office/drawing/2014/main" id="{26B482F7-9A23-984C-A091-9982652E7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268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" name="Line 117">
                <a:extLst>
                  <a:ext uri="{FF2B5EF4-FFF2-40B4-BE49-F238E27FC236}">
                    <a16:creationId xmlns:a16="http://schemas.microsoft.com/office/drawing/2014/main" id="{FBA4EAF9-1ACB-5941-870D-3C4F65541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440" y="289083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8177992-7338-D14A-BE6E-CB385D33EFF4}"/>
                  </a:ext>
                </a:extLst>
              </p:cNvPr>
              <p:cNvSpPr/>
              <p:nvPr/>
            </p:nvSpPr>
            <p:spPr bwMode="auto">
              <a:xfrm>
                <a:off x="2051034" y="3343354"/>
                <a:ext cx="744915" cy="31432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10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r>
                  <a:rPr lang="en-US" sz="1000" b="0" dirty="0">
                    <a:latin typeface="Consolas" charset="0"/>
                    <a:ea typeface="Consolas" charset="0"/>
                    <a:cs typeface="Consolas" charset="0"/>
                  </a:rPr>
                  <a:t>Paris</a:t>
                </a:r>
                <a:r>
                  <a:rPr lang="en-US" altLang="en-US" sz="1000" b="0" dirty="0">
                    <a:latin typeface="Consolas" charset="0"/>
                    <a:ea typeface="Consolas" charset="0"/>
                    <a:cs typeface="Consolas" charset="0"/>
                  </a:rPr>
                  <a:t>"</a:t>
                </a:r>
                <a:endParaRPr lang="en-IL" sz="1400" b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4923E4-DFC4-B24D-9C51-062F1A136A36}"/>
                </a:ext>
              </a:extLst>
            </p:cNvPr>
            <p:cNvGrpSpPr/>
            <p:nvPr/>
          </p:nvGrpSpPr>
          <p:grpSpPr>
            <a:xfrm>
              <a:off x="4562411" y="4904393"/>
              <a:ext cx="723263" cy="461962"/>
              <a:chOff x="138708" y="4724400"/>
              <a:chExt cx="723263" cy="4619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D54485F-1751-CD42-AED0-D801E51478F3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2286BF57-0963-A042-8D99-5A6FF2A52489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7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4A8886-B953-4E42-84D3-581A886DE860}"/>
                </a:ext>
              </a:extLst>
            </p:cNvPr>
            <p:cNvGrpSpPr/>
            <p:nvPr/>
          </p:nvGrpSpPr>
          <p:grpSpPr>
            <a:xfrm>
              <a:off x="7714121" y="5284272"/>
              <a:ext cx="76200" cy="122237"/>
              <a:chOff x="7659003" y="3935745"/>
              <a:chExt cx="76200" cy="122237"/>
            </a:xfrm>
          </p:grpSpPr>
          <p:sp>
            <p:nvSpPr>
              <p:cNvPr id="85" name="Line 86">
                <a:extLst>
                  <a:ext uri="{FF2B5EF4-FFF2-40B4-BE49-F238E27FC236}">
                    <a16:creationId xmlns:a16="http://schemas.microsoft.com/office/drawing/2014/main" id="{DC997A34-9960-E644-9CFE-D33113E5C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Line 87">
                <a:extLst>
                  <a:ext uri="{FF2B5EF4-FFF2-40B4-BE49-F238E27FC236}">
                    <a16:creationId xmlns:a16="http://schemas.microsoft.com/office/drawing/2014/main" id="{DC79124A-8AB1-6A4D-BCFA-4563A1740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7" name="Line 88">
                <a:extLst>
                  <a:ext uri="{FF2B5EF4-FFF2-40B4-BE49-F238E27FC236}">
                    <a16:creationId xmlns:a16="http://schemas.microsoft.com/office/drawing/2014/main" id="{BB987524-EA4F-C34B-AC01-3AF413D43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30" name="Rectangle 6">
            <a:extLst>
              <a:ext uri="{FF2B5EF4-FFF2-40B4-BE49-F238E27FC236}">
                <a16:creationId xmlns:a16="http://schemas.microsoft.com/office/drawing/2014/main" id="{E23A838F-52F9-6C42-80BB-1044E2E9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84" y="5508402"/>
            <a:ext cx="3986383" cy="7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525" indent="-9525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 general:</a:t>
            </a:r>
          </a:p>
          <a:p>
            <a:pPr marL="9525" indent="-9525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We can use a generic </a:t>
            </a:r>
            <a:r>
              <a:rPr lang="en-US" sz="16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class to construct, and manage, lists of </a:t>
            </a:r>
            <a:r>
              <a:rPr lang="en-US" sz="1600" b="0" i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any desired objects</a:t>
            </a:r>
            <a:r>
              <a:rPr lang="en-US" sz="16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7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DCB394-5B56-DB47-94A8-300E162861FE}"/>
              </a:ext>
            </a:extLst>
          </p:cNvPr>
          <p:cNvSpPr txBox="1">
            <a:spLocks/>
          </p:cNvSpPr>
          <p:nvPr/>
        </p:nvSpPr>
        <p:spPr bwMode="auto">
          <a:xfrm>
            <a:off x="228600" y="838200"/>
            <a:ext cx="502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Ø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90537" lvl="1" indent="0">
              <a:spcBef>
                <a:spcPts val="1800"/>
              </a:spcBef>
              <a:buClrTx/>
              <a:buSzPct val="100000"/>
              <a:buNone/>
            </a:pPr>
            <a:endParaRPr lang="en-US" altLang="en-US" sz="1800" b="0" kern="0" dirty="0"/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Generic classes</a:t>
            </a:r>
          </a:p>
          <a:p>
            <a:pPr marL="776287" lvl="1">
              <a:spcBef>
                <a:spcPts val="18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kern="0" dirty="0"/>
              <a:t>Wrapper classes</a:t>
            </a:r>
            <a:endParaRPr lang="en-US" altLang="en-US" sz="20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400" b="0" kern="0" dirty="0"/>
          </a:p>
          <a:p>
            <a:pPr marL="365125" indent="-274638">
              <a:spcBef>
                <a:spcPts val="2400"/>
              </a:spcBef>
            </a:pPr>
            <a:endParaRPr lang="en-US" altLang="en-US" sz="2400" b="0" kern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57200" y="1828800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10588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Wrapper classes</a:t>
            </a:r>
          </a:p>
        </p:txBody>
      </p:sp>
      <p:sp>
        <p:nvSpPr>
          <p:cNvPr id="78" name="Rectangle 122"/>
          <p:cNvSpPr>
            <a:spLocks noChangeArrowheads="1"/>
          </p:cNvSpPr>
          <p:nvPr/>
        </p:nvSpPr>
        <p:spPr bwMode="auto">
          <a:xfrm>
            <a:off x="718874" y="3545525"/>
            <a:ext cx="7706251" cy="12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en-US" sz="1800" b="0" dirty="0">
                <a:latin typeface="Times New Roman" charset="0"/>
              </a:rPr>
              <a:t>We wish the data structure classes to store, and operate on: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Primitive </a:t>
            </a:r>
            <a:r>
              <a:rPr lang="en-US" altLang="en-US" sz="1800" b="0" i="1" dirty="0">
                <a:latin typeface="Times New Roman" charset="0"/>
              </a:rPr>
              <a:t>data types</a:t>
            </a:r>
            <a:r>
              <a:rPr lang="en-US" altLang="en-US" sz="1800" b="0" dirty="0">
                <a:latin typeface="Times New Roman" charset="0"/>
              </a:rPr>
              <a:t> of any type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i="1" dirty="0">
                <a:latin typeface="Times New Roman" charset="0"/>
              </a:rPr>
              <a:t>Objects of any type</a:t>
            </a:r>
            <a:endParaRPr lang="en-US" altLang="en-US" sz="1800" b="0" dirty="0">
              <a:latin typeface="Times New Roman" charset="0"/>
            </a:endParaRP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800" b="0" dirty="0">
              <a:latin typeface="Times New Roman" charset="0"/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F323B741-21C7-8043-98FB-0FB86D188B76}"/>
              </a:ext>
            </a:extLst>
          </p:cNvPr>
          <p:cNvSpPr/>
          <p:nvPr/>
        </p:nvSpPr>
        <p:spPr>
          <a:xfrm>
            <a:off x="455756" y="3879872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02D3702-0484-BE44-8CC1-8F959B89C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7" r="20213"/>
          <a:stretch/>
        </p:blipFill>
        <p:spPr>
          <a:xfrm>
            <a:off x="584179" y="4249807"/>
            <a:ext cx="481177" cy="479329"/>
          </a:xfrm>
          <a:prstGeom prst="rect">
            <a:avLst/>
          </a:prstGeom>
        </p:spPr>
      </p:pic>
      <p:sp>
        <p:nvSpPr>
          <p:cNvPr id="108" name="Rectangle 122">
            <a:extLst>
              <a:ext uri="{FF2B5EF4-FFF2-40B4-BE49-F238E27FC236}">
                <a16:creationId xmlns:a16="http://schemas.microsoft.com/office/drawing/2014/main" id="{5E84DBE8-2012-FB4D-8AD8-A75213E0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2" y="4992306"/>
            <a:ext cx="8500105" cy="12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A generic class is designed to store, and operate on, </a:t>
            </a:r>
            <a:r>
              <a:rPr lang="en-US" altLang="en-US" sz="1800" b="0" i="1" dirty="0">
                <a:latin typeface="Times New Roman" charset="0"/>
              </a:rPr>
              <a:t>objects only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If we want the generic class to handle elements of a </a:t>
            </a:r>
            <a:r>
              <a:rPr lang="en-US" altLang="en-US" sz="1800" b="0" i="1" dirty="0">
                <a:latin typeface="Times New Roman" charset="0"/>
              </a:rPr>
              <a:t>primitive data type</a:t>
            </a:r>
            <a:br>
              <a:rPr lang="en-US" altLang="en-US" sz="1800" b="0" dirty="0">
                <a:latin typeface="Times New Roman" charset="0"/>
              </a:rPr>
            </a:br>
            <a:r>
              <a:rPr lang="en-US" altLang="en-US" sz="1800" b="0" dirty="0">
                <a:latin typeface="Times New Roman" charset="0"/>
              </a:rPr>
              <a:t>(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0" dirty="0">
                <a:latin typeface="Times New Roman" charset="0"/>
              </a:rPr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en-US" sz="1800" b="0" dirty="0">
                <a:latin typeface="Times New Roman" charset="0"/>
              </a:rPr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sz="1800" b="0" dirty="0">
                <a:latin typeface="Times New Roman" charset="0"/>
              </a:rPr>
              <a:t>, …), we must “box” the primitive values inside suitable objects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charset="0"/>
              </a:rPr>
              <a:t>For this purpose, Java features a set of nine </a:t>
            </a:r>
            <a:r>
              <a:rPr lang="en-US" altLang="en-US" sz="1800" b="0" i="1" dirty="0">
                <a:latin typeface="Times New Roman" charset="0"/>
              </a:rPr>
              <a:t>wrapper classes</a:t>
            </a:r>
            <a:r>
              <a:rPr lang="en-US" altLang="en-US" sz="1800" b="0" dirty="0">
                <a:latin typeface="Times New Roman" charset="0"/>
              </a:rPr>
              <a:t>. 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800" b="0" dirty="0"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78AEC-2795-4948-8A10-31BCC9AC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7958"/>
            <a:ext cx="5581052" cy="23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</a:p>
        </p:txBody>
      </p:sp>
      <p:sp>
        <p:nvSpPr>
          <p:cNvPr id="1315852" name="Rectangle 12"/>
          <p:cNvSpPr>
            <a:spLocks noChangeArrowheads="1"/>
          </p:cNvSpPr>
          <p:nvPr/>
        </p:nvSpPr>
        <p:spPr bwMode="auto">
          <a:xfrm>
            <a:off x="304800" y="856445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Java provides nine </a:t>
            </a:r>
            <a:r>
              <a:rPr lang="en-US" altLang="en-US" sz="1800" b="0" i="1" dirty="0">
                <a:latin typeface="Times New Roman" charset="0"/>
                <a:ea typeface="Times New Roman" charset="0"/>
                <a:cs typeface="Times New Roman" charset="0"/>
              </a:rPr>
              <a:t>wrapper classes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also called </a:t>
            </a:r>
            <a:r>
              <a:rPr lang="en-US" altLang="en-US" sz="1800" b="0" i="1" dirty="0">
                <a:latin typeface="Times New Roman" charset="0"/>
                <a:ea typeface="Times New Roman" charset="0"/>
                <a:cs typeface="Times New Roman" charset="0"/>
              </a:rPr>
              <a:t>boxed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 types. </a:t>
            </a:r>
            <a:endParaRPr lang="en-US" altLang="en-US" sz="16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4" descr="Bouquet">
            <a:extLst>
              <a:ext uri="{FF2B5EF4-FFF2-40B4-BE49-F238E27FC236}">
                <a16:creationId xmlns:a16="http://schemas.microsoft.com/office/drawing/2014/main" id="{F4FAC80C-6975-E042-AB7E-A2861354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3696"/>
            <a:ext cx="2209800" cy="258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35000"/>
              </a:spcBef>
            </a:pPr>
            <a:r>
              <a:rPr lang="en-US" alt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Primitive types:</a:t>
            </a:r>
            <a:endParaRPr lang="en-US" altLang="en-US" sz="1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byte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short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int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long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float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double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boolean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char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200" b="0" dirty="0">
                <a:latin typeface="Lucida Console" charset="0"/>
              </a:rPr>
              <a:t>void</a:t>
            </a:r>
          </a:p>
        </p:txBody>
      </p:sp>
      <p:sp>
        <p:nvSpPr>
          <p:cNvPr id="9" name="Rectangle 5" descr="Bouquet">
            <a:extLst>
              <a:ext uri="{FF2B5EF4-FFF2-40B4-BE49-F238E27FC236}">
                <a16:creationId xmlns:a16="http://schemas.microsoft.com/office/drawing/2014/main" id="{9368D58B-D5F8-624E-B599-3A63C6F2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3696"/>
            <a:ext cx="3810000" cy="258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Corresponding wrapper classes: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Byte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Short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Integer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Long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Float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Double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Boolean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Character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200" b="0" dirty="0">
                <a:latin typeface="Lucida Console" charset="0"/>
                <a:ea typeface="ＭＳ Ｐゴシック" charset="0"/>
                <a:cs typeface="Courier New" charset="0"/>
              </a:rPr>
              <a:t>Void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3AE1CF4-9B88-8E4A-80CA-BDA0BA80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77" y="4225436"/>
            <a:ext cx="8534400" cy="255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charset="0"/>
                <a:ea typeface="Times New Roman" charset="0"/>
                <a:cs typeface="Times New Roman" charset="0"/>
              </a:rPr>
              <a:t>Why do we need wrapper classes?</a:t>
            </a:r>
          </a:p>
          <a:p>
            <a:pPr marL="230188" indent="-230188">
              <a:spcBef>
                <a:spcPts val="12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Because that’s the only way to make a generic class handle primitive data types</a:t>
            </a:r>
          </a:p>
          <a:p>
            <a:pPr marL="671513" indent="-671513">
              <a:spcBef>
                <a:spcPts val="12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For example, if you want a generic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Stack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to handle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double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values,</a:t>
            </a:r>
            <a:b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you have to wrap (“box”) the primitive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double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values in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Double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objects</a:t>
            </a:r>
          </a:p>
          <a:p>
            <a:pPr marL="230188" indent="-230188" algn="l">
              <a:spcBef>
                <a:spcPts val="12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Because wrapper classes provide other useful, type-specific, constants and services.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C67C1C4-43A3-2B44-A434-9DD5923A2B3A}"/>
              </a:ext>
            </a:extLst>
          </p:cNvPr>
          <p:cNvSpPr/>
          <p:nvPr/>
        </p:nvSpPr>
        <p:spPr>
          <a:xfrm>
            <a:off x="377092" y="4648200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33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>
            <a:extLst>
              <a:ext uri="{FF2B5EF4-FFF2-40B4-BE49-F238E27FC236}">
                <a16:creationId xmlns:a16="http://schemas.microsoft.com/office/drawing/2014/main" id="{A76B4A29-B651-A64E-BD17-C7777CC0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1" y="858002"/>
            <a:ext cx="3674744" cy="399718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List class to construct a list of integers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List&lt;Integer&gt;();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values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Integer(5));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Integer(7));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Integer(3));</a:t>
            </a:r>
          </a:p>
          <a:p>
            <a:pPr>
              <a:spcBef>
                <a:spcPts val="900"/>
              </a:spcBef>
            </a:pPr>
            <a:r>
              <a:rPr lang="en-IL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object in location 1 in the list: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list.get(1);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primitive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“inside”: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</a:t>
            </a:r>
            <a:r>
              <a:rPr lang="en-US" sz="105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is set to 7</a:t>
            </a: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Java provides easier ways to work 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with boxed types.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see examples on the right.</a:t>
            </a: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05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Wrapper classes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08817-6C73-A54D-9FB9-24C8E771CF58}"/>
              </a:ext>
            </a:extLst>
          </p:cNvPr>
          <p:cNvGrpSpPr/>
          <p:nvPr/>
        </p:nvGrpSpPr>
        <p:grpSpPr>
          <a:xfrm>
            <a:off x="4191000" y="1668922"/>
            <a:ext cx="3821797" cy="1217069"/>
            <a:chOff x="159719" y="5275031"/>
            <a:chExt cx="3821797" cy="12170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89CC31D-E0BC-894D-BFE4-D868C058C692}"/>
                </a:ext>
              </a:extLst>
            </p:cNvPr>
            <p:cNvGrpSpPr/>
            <p:nvPr/>
          </p:nvGrpSpPr>
          <p:grpSpPr>
            <a:xfrm>
              <a:off x="753606" y="5275031"/>
              <a:ext cx="3227910" cy="1217069"/>
              <a:chOff x="4562411" y="4904393"/>
              <a:chExt cx="3227910" cy="121706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61BD69-522B-1F48-B3B0-C241977A410F}"/>
                  </a:ext>
                </a:extLst>
              </p:cNvPr>
              <p:cNvGrpSpPr/>
              <p:nvPr/>
            </p:nvGrpSpPr>
            <p:grpSpPr>
              <a:xfrm>
                <a:off x="4956873" y="5205566"/>
                <a:ext cx="953496" cy="915896"/>
                <a:chOff x="2055392" y="2743200"/>
                <a:chExt cx="953496" cy="915896"/>
              </a:xfrm>
            </p:grpSpPr>
            <p:sp>
              <p:nvSpPr>
                <p:cNvPr id="53" name="Text Box 115">
                  <a:extLst>
                    <a:ext uri="{FF2B5EF4-FFF2-40B4-BE49-F238E27FC236}">
                      <a16:creationId xmlns:a16="http://schemas.microsoft.com/office/drawing/2014/main" id="{E9B464C7-9773-4343-9C23-5B8F59A6E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4" name="Text Box 116">
                  <a:extLst>
                    <a:ext uri="{FF2B5EF4-FFF2-40B4-BE49-F238E27FC236}">
                      <a16:creationId xmlns:a16="http://schemas.microsoft.com/office/drawing/2014/main" id="{313EFB9F-5E0C-1B41-BBB0-B16554927D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5" name="Line 117">
                  <a:extLst>
                    <a:ext uri="{FF2B5EF4-FFF2-40B4-BE49-F238E27FC236}">
                      <a16:creationId xmlns:a16="http://schemas.microsoft.com/office/drawing/2014/main" id="{E4EB5361-4168-E24E-9985-AD153628D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6" name="Line 117">
                  <a:extLst>
                    <a:ext uri="{FF2B5EF4-FFF2-40B4-BE49-F238E27FC236}">
                      <a16:creationId xmlns:a16="http://schemas.microsoft.com/office/drawing/2014/main" id="{16D91020-52A5-9E4A-9DC0-A1EE734B4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5266676-55D2-334D-9AB4-B5B4C90EFE04}"/>
                    </a:ext>
                  </a:extLst>
                </p:cNvPr>
                <p:cNvSpPr/>
                <p:nvPr/>
              </p:nvSpPr>
              <p:spPr bwMode="auto">
                <a:xfrm>
                  <a:off x="2055392" y="334477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53B8456-C0C2-DB4B-AD9E-3DD5128B810E}"/>
                  </a:ext>
                </a:extLst>
              </p:cNvPr>
              <p:cNvGrpSpPr/>
              <p:nvPr/>
            </p:nvGrpSpPr>
            <p:grpSpPr>
              <a:xfrm>
                <a:off x="5836835" y="5205565"/>
                <a:ext cx="987838" cy="914477"/>
                <a:chOff x="2053290" y="2743200"/>
                <a:chExt cx="987838" cy="914477"/>
              </a:xfrm>
            </p:grpSpPr>
            <p:sp>
              <p:nvSpPr>
                <p:cNvPr id="48" name="Text Box 115">
                  <a:extLst>
                    <a:ext uri="{FF2B5EF4-FFF2-40B4-BE49-F238E27FC236}">
                      <a16:creationId xmlns:a16="http://schemas.microsoft.com/office/drawing/2014/main" id="{DF3F9148-3483-094E-AE35-36CDF9E29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9" name="Text Box 116">
                  <a:extLst>
                    <a:ext uri="{FF2B5EF4-FFF2-40B4-BE49-F238E27FC236}">
                      <a16:creationId xmlns:a16="http://schemas.microsoft.com/office/drawing/2014/main" id="{69112DA5-DF23-A646-80AF-A1192C6BB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0" name="Line 117">
                  <a:extLst>
                    <a:ext uri="{FF2B5EF4-FFF2-40B4-BE49-F238E27FC236}">
                      <a16:creationId xmlns:a16="http://schemas.microsoft.com/office/drawing/2014/main" id="{505793F9-0183-0349-94B1-9471D0695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Line 117">
                  <a:extLst>
                    <a:ext uri="{FF2B5EF4-FFF2-40B4-BE49-F238E27FC236}">
                      <a16:creationId xmlns:a16="http://schemas.microsoft.com/office/drawing/2014/main" id="{7B745615-0214-D949-90FC-7177C808F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5C81A73-427D-0D4F-9257-422F8AEDEB08}"/>
                    </a:ext>
                  </a:extLst>
                </p:cNvPr>
                <p:cNvSpPr/>
                <p:nvPr/>
              </p:nvSpPr>
              <p:spPr bwMode="auto">
                <a:xfrm>
                  <a:off x="2053290" y="3343354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0481480-CFC2-344C-A396-F55CEC776B71}"/>
                  </a:ext>
                </a:extLst>
              </p:cNvPr>
              <p:cNvGrpSpPr/>
              <p:nvPr/>
            </p:nvGrpSpPr>
            <p:grpSpPr>
              <a:xfrm>
                <a:off x="6762129" y="5205565"/>
                <a:ext cx="933992" cy="914477"/>
                <a:chOff x="2051035" y="2743200"/>
                <a:chExt cx="933992" cy="914477"/>
              </a:xfrm>
            </p:grpSpPr>
            <p:sp>
              <p:nvSpPr>
                <p:cNvPr id="41" name="Text Box 115">
                  <a:extLst>
                    <a:ext uri="{FF2B5EF4-FFF2-40B4-BE49-F238E27FC236}">
                      <a16:creationId xmlns:a16="http://schemas.microsoft.com/office/drawing/2014/main" id="{9E9AE61F-D92C-3644-941E-D8DA54687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42" name="Text Box 116">
                  <a:extLst>
                    <a:ext uri="{FF2B5EF4-FFF2-40B4-BE49-F238E27FC236}">
                      <a16:creationId xmlns:a16="http://schemas.microsoft.com/office/drawing/2014/main" id="{B91876C9-F32F-B849-A8AC-4D2BF447E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3" name="Line 117">
                  <a:extLst>
                    <a:ext uri="{FF2B5EF4-FFF2-40B4-BE49-F238E27FC236}">
                      <a16:creationId xmlns:a16="http://schemas.microsoft.com/office/drawing/2014/main" id="{333CC1C5-0BA0-FE47-93FF-F00E71D8B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4" name="Line 117">
                  <a:extLst>
                    <a:ext uri="{FF2B5EF4-FFF2-40B4-BE49-F238E27FC236}">
                      <a16:creationId xmlns:a16="http://schemas.microsoft.com/office/drawing/2014/main" id="{EE9B1EF2-85F9-054C-9BB3-23C3B60F1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92908DE-1EA5-2A4C-8158-E44AC612EF10}"/>
                    </a:ext>
                  </a:extLst>
                </p:cNvPr>
                <p:cNvSpPr/>
                <p:nvPr/>
              </p:nvSpPr>
              <p:spPr bwMode="auto">
                <a:xfrm>
                  <a:off x="2051035" y="3343354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84CAD33-C550-E740-838A-600254CB22ED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09BEDDE-369D-E34A-B9F8-9D677EE35F57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719BA699-4C57-784B-8DF6-25E4EB457A7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6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E9AC4D1-A441-7941-AED5-8C3FE44BEA6A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36" name="Line 86">
                  <a:extLst>
                    <a:ext uri="{FF2B5EF4-FFF2-40B4-BE49-F238E27FC236}">
                      <a16:creationId xmlns:a16="http://schemas.microsoft.com/office/drawing/2014/main" id="{BD8D4169-8139-B147-A401-9DC46D5B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" name="Line 87">
                  <a:extLst>
                    <a:ext uri="{FF2B5EF4-FFF2-40B4-BE49-F238E27FC236}">
                      <a16:creationId xmlns:a16="http://schemas.microsoft.com/office/drawing/2014/main" id="{E351B7D7-369D-3E41-BBBB-9602F70D1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Line 88">
                  <a:extLst>
                    <a:ext uri="{FF2B5EF4-FFF2-40B4-BE49-F238E27FC236}">
                      <a16:creationId xmlns:a16="http://schemas.microsoft.com/office/drawing/2014/main" id="{A632B4E7-CFAF-6047-AAFD-EBD5302AA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857DC5A6-5FF5-2F43-B505-1A0F1D9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9" y="5681565"/>
              <a:ext cx="973969" cy="61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9525" indent="-9525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Example:</a:t>
              </a:r>
              <a:b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</a:b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List of </a:t>
              </a:r>
              <a:r>
                <a:rPr lang="en-US" sz="11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Integer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83" name="Rectangle 3">
            <a:extLst>
              <a:ext uri="{FF2B5EF4-FFF2-40B4-BE49-F238E27FC236}">
                <a16:creationId xmlns:a16="http://schemas.microsoft.com/office/drawing/2014/main" id="{C9D64DD3-39B3-AB43-90F5-FF94AEF8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107" y="3130305"/>
            <a:ext cx="5623028" cy="33702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0" bIns="0" anchor="t" anchorCtr="0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Creating a “boxed” value: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 </a:t>
            </a: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Integer(19);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05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xObj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points to an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Integer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object holding 19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1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Prints </a:t>
            </a: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19</a:t>
            </a: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(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 value of the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Integer</a:t>
            </a:r>
            <a:b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                                                                              class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method)</a:t>
            </a:r>
          </a:p>
          <a:p>
            <a:pPr>
              <a:spcBef>
                <a:spcPts val="600"/>
              </a:spcBef>
            </a:pPr>
            <a:r>
              <a:rPr lang="en-US" sz="16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Down-casting: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Suppose we want to get the primitive value (19) “inside” </a:t>
            </a:r>
            <a:r>
              <a:rPr lang="en-US" sz="12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xObj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(int)</a:t>
            </a:r>
            <a:r>
              <a:rPr lang="en-US" sz="12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Option 1 (explicit casting)</a:t>
            </a:r>
            <a:endParaRPr lang="en-US" sz="1200" b="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300"/>
              </a:spcBef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Option 2 (implicit casting, easier)</a:t>
            </a:r>
            <a:endParaRPr lang="en-US" sz="1400" b="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16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Up-casting: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xOb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now contains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Suppose we want to set it to another value: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sz="11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(Integer)</a:t>
            </a:r>
            <a:r>
              <a:rPr lang="en-US" sz="11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5;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Option 1 (explicit casting)</a:t>
            </a:r>
            <a:r>
              <a:rPr lang="en-US" sz="1200" b="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xObj</a:t>
            </a:r>
            <a:r>
              <a:rPr lang="en-US" sz="1100" b="0" dirty="0">
                <a:latin typeface="Consolas" charset="0"/>
                <a:ea typeface="Consolas" charset="0"/>
                <a:cs typeface="Consolas" charset="0"/>
              </a:rPr>
              <a:t> = 5;   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Option 2 (implicit casting, easier)</a:t>
            </a:r>
            <a:endParaRPr lang="en-US" sz="1400" b="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4253889B-F3BE-8A44-A61E-B9412076D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1" y="5090449"/>
            <a:ext cx="2671431" cy="1257099"/>
          </a:xfrm>
          <a:prstGeom prst="wedgeRoundRectCallout">
            <a:avLst>
              <a:gd name="adj1" fmla="val 64622"/>
              <a:gd name="adj2" fmla="val 12040"/>
              <a:gd name="adj3" fmla="val 16667"/>
            </a:avLst>
          </a:prstGeom>
          <a:solidFill>
            <a:srgbClr val="FFF9DD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ctr" anchorCtr="0"/>
          <a:lstStyle/>
          <a:p>
            <a:pPr marL="9525" indent="-9525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Because we are sometimes forced to work with boxed types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(instead of primitive types)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Java makes the boxing / unboxing easier for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9240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</a:p>
        </p:txBody>
      </p:sp>
      <p:sp>
        <p:nvSpPr>
          <p:cNvPr id="1315852" name="Rectangle 12"/>
          <p:cNvSpPr>
            <a:spLocks noChangeArrowheads="1"/>
          </p:cNvSpPr>
          <p:nvPr/>
        </p:nvSpPr>
        <p:spPr bwMode="auto">
          <a:xfrm>
            <a:off x="304800" y="856445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Java provides nine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wrapper classes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, also called </a:t>
            </a:r>
            <a:r>
              <a:rPr lang="en-US" altLang="en-US" sz="1600" b="0" i="1" dirty="0">
                <a:latin typeface="Times New Roman" charset="0"/>
                <a:ea typeface="Times New Roman" charset="0"/>
                <a:cs typeface="Times New Roman" charset="0"/>
              </a:rPr>
              <a:t>boxed</a:t>
            </a:r>
            <a:r>
              <a:rPr lang="en-US" altLang="en-US" sz="1600" b="0" dirty="0">
                <a:latin typeface="Times New Roman" charset="0"/>
                <a:ea typeface="Times New Roman" charset="0"/>
                <a:cs typeface="Times New Roman" charset="0"/>
              </a:rPr>
              <a:t> types. </a:t>
            </a:r>
            <a:endParaRPr lang="en-US" alt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4" descr="Bouquet">
            <a:extLst>
              <a:ext uri="{FF2B5EF4-FFF2-40B4-BE49-F238E27FC236}">
                <a16:creationId xmlns:a16="http://schemas.microsoft.com/office/drawing/2014/main" id="{F4FAC80C-6975-E042-AB7E-A2861354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3696"/>
            <a:ext cx="2209800" cy="236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35000"/>
              </a:spcBef>
            </a:pPr>
            <a:r>
              <a:rPr lang="en-US" altLang="en-US" sz="1400" b="0" u="sng" dirty="0">
                <a:latin typeface="Times New Roman" charset="0"/>
                <a:ea typeface="Times New Roman" charset="0"/>
                <a:cs typeface="Times New Roman" charset="0"/>
              </a:rPr>
              <a:t>Primitive types:</a:t>
            </a:r>
            <a:endParaRPr lang="en-US" altLang="en-US" sz="1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byte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short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int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long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float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double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boolean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Char</a:t>
            </a:r>
          </a:p>
          <a:p>
            <a:pPr lvl="1" algn="l">
              <a:spcBef>
                <a:spcPct val="35000"/>
              </a:spcBef>
            </a:pPr>
            <a:r>
              <a:rPr lang="en-US" altLang="en-US" sz="1100" b="0" dirty="0">
                <a:latin typeface="Lucida Console" charset="0"/>
              </a:rPr>
              <a:t>void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9" name="Rectangle 5" descr="Bouquet">
            <a:extLst>
              <a:ext uri="{FF2B5EF4-FFF2-40B4-BE49-F238E27FC236}">
                <a16:creationId xmlns:a16="http://schemas.microsoft.com/office/drawing/2014/main" id="{9368D58B-D5F8-624E-B599-3A63C6F2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43696"/>
            <a:ext cx="3810000" cy="236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sz="1400" b="0" u="sng" dirty="0">
                <a:latin typeface="Times New Roman" charset="0"/>
                <a:ea typeface="Times New Roman" charset="0"/>
                <a:cs typeface="Times New Roman" charset="0"/>
              </a:rPr>
              <a:t>Corresponding wrapper classes: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Byte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Short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Integer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Long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Float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Double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Boolean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Character</a:t>
            </a:r>
          </a:p>
          <a:p>
            <a:pPr lvl="1" algn="l">
              <a:spcBef>
                <a:spcPct val="35000"/>
              </a:spcBef>
              <a:defRPr/>
            </a:pPr>
            <a:r>
              <a:rPr lang="en-US" sz="1100" b="0" dirty="0">
                <a:latin typeface="Lucida Console" charset="0"/>
                <a:ea typeface="ＭＳ Ｐゴシック" charset="0"/>
                <a:cs typeface="Courier New" charset="0"/>
              </a:rPr>
              <a:t>Void</a:t>
            </a:r>
            <a:endParaRPr lang="en-US" sz="1200" b="0" dirty="0">
              <a:latin typeface="Lucida Console" charset="0"/>
              <a:ea typeface="ＭＳ Ｐゴシック" charset="0"/>
              <a:cs typeface="Courier New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3AE1CF4-9B88-8E4A-80CA-BDA0BA80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77" y="4225436"/>
            <a:ext cx="8534400" cy="255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 charset="0"/>
                <a:ea typeface="Times New Roman" charset="0"/>
                <a:cs typeface="Times New Roman" charset="0"/>
              </a:rPr>
              <a:t>Why do we need wrapper classes?</a:t>
            </a: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 Because that’s the only way to make a generic class handle primitive data types</a:t>
            </a:r>
          </a:p>
          <a:p>
            <a:pPr marL="285750" indent="-285750" algn="l">
              <a:spcBef>
                <a:spcPts val="18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14FFB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 Because wrapper classes provide useful, type-specific, constants and services.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C67C1C4-43A3-2B44-A434-9DD5923A2B3A}"/>
              </a:ext>
            </a:extLst>
          </p:cNvPr>
          <p:cNvSpPr/>
          <p:nvPr/>
        </p:nvSpPr>
        <p:spPr>
          <a:xfrm>
            <a:off x="304800" y="5219274"/>
            <a:ext cx="609600" cy="3243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A7B6B-8985-A14E-9CF1-7D210AB76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0213"/>
          <a:stretch/>
        </p:blipFill>
        <p:spPr>
          <a:xfrm>
            <a:off x="479648" y="4680114"/>
            <a:ext cx="481177" cy="4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7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9354"/>
            <a:ext cx="8915400" cy="457200"/>
          </a:xfrm>
        </p:spPr>
        <p:txBody>
          <a:bodyPr/>
          <a:lstStyle/>
          <a:p>
            <a:pPr>
              <a:buSzPct val="75000"/>
              <a:buFont typeface="Wingdings" charset="2"/>
              <a:buNone/>
            </a:pPr>
            <a:r>
              <a:rPr lang="en-US" altLang="en-US" sz="1600" dirty="0"/>
              <a:t>The 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altLang="en-US" sz="1600" dirty="0"/>
              <a:t> class provides the following useful features: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457201" y="1219200"/>
            <a:ext cx="5638799" cy="3505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0000" rIns="165600" bIns="154800" anchor="t" anchorCtr="0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Parsing:</a:t>
            </a:r>
            <a:endParaRPr lang="mr-IN" sz="1400" b="0" u="sng" dirty="0"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mr-IN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Integer.parseInt(</a:t>
            </a:r>
            <a:r>
              <a:rPr lang="en-US" altLang="en-US" sz="1200" b="0" dirty="0">
                <a:solidFill>
                  <a:srgbClr val="2A00FF"/>
                </a:solidFill>
                <a:latin typeface="Consolas" charset="0"/>
              </a:rPr>
              <a:t>"43"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to 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mr-IN" sz="1200" b="0" dirty="0">
              <a:solidFill>
                <a:srgbClr val="3F7F5F"/>
              </a:solidFill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Base conversions:</a:t>
            </a:r>
            <a:endParaRPr lang="mr-IN" sz="1400" b="0" u="sng" dirty="0">
              <a:latin typeface="Times New Roman" panose="02020603050405020304" pitchFamily="18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xb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Integer.toBinaryString(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10100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11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xh</a:t>
            </a:r>
            <a:r>
              <a:rPr lang="en-US" sz="12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Integer.toHexString(</a:t>
            </a:r>
            <a:r>
              <a:rPr 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2b</a:t>
            </a:r>
            <a:r>
              <a:rPr lang="en-US" altLang="en-US" sz="11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11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400" b="0" u="sng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Java’s maximal and minimal int</a:t>
            </a:r>
            <a:r>
              <a:rPr lang="en-US" sz="1400" b="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values: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(Integer.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MIN_VALUE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Consolas" charset="0"/>
              </a:rPr>
              <a:t> prints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2147483648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mr-IN" sz="1200" b="0" dirty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(Integer.</a:t>
            </a:r>
            <a:r>
              <a:rPr lang="mr-IN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MAX_VALUE</a:t>
            </a:r>
            <a:r>
              <a:rPr lang="mr-IN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</a:t>
            </a:r>
            <a:r>
              <a:rPr lang="mr-IN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Consolas" charset="0"/>
              </a:rPr>
              <a:t> prints</a:t>
            </a:r>
            <a:r>
              <a:rPr lang="mr-IN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 2147483647</a:t>
            </a:r>
            <a:endParaRPr 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en-US" sz="14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And many additional services related to the integer data type.</a:t>
            </a:r>
            <a:endParaRPr lang="en-US" altLang="en-US" sz="1400" b="0" dirty="0"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81000" y="4724400"/>
            <a:ext cx="8153400" cy="1143000"/>
          </a:xfrm>
          <a:prstGeom prst="wedgeRoundRectCallout">
            <a:avLst>
              <a:gd name="adj1" fmla="val -47671"/>
              <a:gd name="adj2" fmla="val 17452"/>
              <a:gd name="adj3" fmla="val 16667"/>
            </a:avLst>
          </a:prstGeom>
          <a:noFill/>
          <a:ln>
            <a:noFill/>
          </a:ln>
          <a:effec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Other wrapper classes (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Short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1200" b="0" dirty="0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altLang="en-US" sz="1800" b="0" dirty="0">
                <a:latin typeface="Times New Roman" charset="0"/>
                <a:ea typeface="Times New Roman" charset="0"/>
                <a:cs typeface="Times New Roman" charset="0"/>
              </a:rPr>
              <a:t>, etc.) provide similar, type-specific services.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0B3B6D-E31C-6A46-A951-52260A79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Wrapper classes</a:t>
            </a:r>
            <a:r>
              <a:rPr lang="en-US" sz="1600" dirty="0">
                <a:latin typeface="+mj-lt"/>
                <a:cs typeface="+mj-cs"/>
              </a:rPr>
              <a:t>: Useful constants and services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217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B86A-00B6-7A85-AEB9-9AA96E18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>
            <a:extLst>
              <a:ext uri="{FF2B5EF4-FFF2-40B4-BE49-F238E27FC236}">
                <a16:creationId xmlns:a16="http://schemas.microsoft.com/office/drawing/2014/main" id="{1D260D33-A5BF-04EA-B604-20ACA301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2C5E75DA-0DC1-66B1-9C4F-46A0D572C8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 rtl="1" eaLnBrk="0" fontAlgn="base" hangingPunct="0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Generics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148EA787-512C-5EB8-F63B-6433511C3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</a:t>
            </a:r>
            <a:r>
              <a:rPr lang="he-IL" altLang="en-US" sz="1600" b="0" dirty="0">
                <a:solidFill>
                  <a:srgbClr val="737373"/>
                </a:solidFill>
                <a:latin typeface="+mj-lt"/>
                <a:cs typeface="+mj-cs"/>
              </a:rPr>
              <a:t>11-1</a:t>
            </a:r>
            <a:endParaRPr lang="en-US" altLang="en-US" sz="2400" b="0" dirty="0">
              <a:latin typeface="+mj-lt"/>
              <a:cs typeface="+mj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1BB3917-B084-E678-4243-1C60946F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  <p:pic>
        <p:nvPicPr>
          <p:cNvPr id="1026" name="Picture 2" descr="Java Generics Explained">
            <a:extLst>
              <a:ext uri="{FF2B5EF4-FFF2-40B4-BE49-F238E27FC236}">
                <a16:creationId xmlns:a16="http://schemas.microsoft.com/office/drawing/2014/main" id="{B48D9779-D4FB-7428-25C9-C2FD962A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73298"/>
            <a:ext cx="3543300" cy="19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6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a 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sp>
        <p:nvSpPr>
          <p:cNvPr id="88" name="Rectangle 6">
            <a:extLst>
              <a:ext uri="{FF2B5EF4-FFF2-40B4-BE49-F238E27FC236}">
                <a16:creationId xmlns:a16="http://schemas.microsoft.com/office/drawing/2014/main" id="{ED8671CE-8C0A-BA46-8CED-71CB00E4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383" y="85589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C51BC02E-F432-3449-A634-20FAA385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53" y="1143000"/>
            <a:ext cx="3674744" cy="33276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 represent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list of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List&lt;Fraction&gt; fList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List&lt;Fraction&gt;();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fractions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Fraction(1,2));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Fraction(3,4));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Fraction(2,3));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System.out.println(fList);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(2/3, 3/4, 1/2)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81F935C-EE93-1B4B-92D6-AF99034C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25" y="8382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11D05BE6-D79D-C949-92D2-5FA7BA75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92" y="1125230"/>
            <a:ext cx="2551007" cy="333239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regular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represent a list of int values.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integers: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int values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list.addFirst(3);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list.addFirst(5);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System.out.println(list);</a:t>
            </a:r>
          </a:p>
          <a:p>
            <a:pPr>
              <a:spcBef>
                <a:spcPts val="12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(5, 3, 7)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A7DA1E-6925-5041-BC95-AF2B283541E3}"/>
              </a:ext>
            </a:extLst>
          </p:cNvPr>
          <p:cNvGrpSpPr/>
          <p:nvPr/>
        </p:nvGrpSpPr>
        <p:grpSpPr>
          <a:xfrm>
            <a:off x="351132" y="4897645"/>
            <a:ext cx="3433585" cy="619124"/>
            <a:chOff x="304800" y="4800600"/>
            <a:chExt cx="3433585" cy="6191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0277AF4-46FA-6A45-A290-EECE28243939}"/>
                </a:ext>
              </a:extLst>
            </p:cNvPr>
            <p:cNvGrpSpPr/>
            <p:nvPr/>
          </p:nvGrpSpPr>
          <p:grpSpPr>
            <a:xfrm>
              <a:off x="777470" y="5101773"/>
              <a:ext cx="953995" cy="314325"/>
              <a:chOff x="2133600" y="2743200"/>
              <a:chExt cx="953995" cy="314325"/>
            </a:xfrm>
          </p:grpSpPr>
          <p:sp>
            <p:nvSpPr>
              <p:cNvPr id="44" name="Text Box 115">
                <a:extLst>
                  <a:ext uri="{FF2B5EF4-FFF2-40B4-BE49-F238E27FC236}">
                    <a16:creationId xmlns:a16="http://schemas.microsoft.com/office/drawing/2014/main" id="{1717FA21-A0E8-664A-BFD4-89E011D9B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49" name="Text Box 116">
                <a:extLst>
                  <a:ext uri="{FF2B5EF4-FFF2-40B4-BE49-F238E27FC236}">
                    <a16:creationId xmlns:a16="http://schemas.microsoft.com/office/drawing/2014/main" id="{BB23C005-B6CF-7B4C-A3FE-F698AA068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0" name="Line 117">
                <a:extLst>
                  <a:ext uri="{FF2B5EF4-FFF2-40B4-BE49-F238E27FC236}">
                    <a16:creationId xmlns:a16="http://schemas.microsoft.com/office/drawing/2014/main" id="{65841B68-47D1-374B-8C17-9732F590C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6"/>
                <a:ext cx="3707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FE62AA1-82AC-4345-A12D-FB2A38EAA164}"/>
                </a:ext>
              </a:extLst>
            </p:cNvPr>
            <p:cNvGrpSpPr/>
            <p:nvPr/>
          </p:nvGrpSpPr>
          <p:grpSpPr>
            <a:xfrm>
              <a:off x="1738452" y="5105399"/>
              <a:ext cx="933796" cy="314325"/>
              <a:chOff x="2133600" y="2743200"/>
              <a:chExt cx="933796" cy="314325"/>
            </a:xfrm>
          </p:grpSpPr>
          <p:sp>
            <p:nvSpPr>
              <p:cNvPr id="54" name="Text Box 115">
                <a:extLst>
                  <a:ext uri="{FF2B5EF4-FFF2-40B4-BE49-F238E27FC236}">
                    <a16:creationId xmlns:a16="http://schemas.microsoft.com/office/drawing/2014/main" id="{116279F6-548F-8B46-BD12-9267FC4BD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3</a:t>
                </a:r>
              </a:p>
            </p:txBody>
          </p:sp>
          <p:sp>
            <p:nvSpPr>
              <p:cNvPr id="59" name="Text Box 116">
                <a:extLst>
                  <a:ext uri="{FF2B5EF4-FFF2-40B4-BE49-F238E27FC236}">
                    <a16:creationId xmlns:a16="http://schemas.microsoft.com/office/drawing/2014/main" id="{21244502-4D4A-4E42-A31E-A2A41A1B5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0" name="Line 117">
                <a:extLst>
                  <a:ext uri="{FF2B5EF4-FFF2-40B4-BE49-F238E27FC236}">
                    <a16:creationId xmlns:a16="http://schemas.microsoft.com/office/drawing/2014/main" id="{13F612F4-70D5-DC4A-A58B-1C7A80445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87210"/>
                <a:ext cx="350574" cy="36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D405B1-E0CA-BE49-992B-5587926A9265}"/>
                </a:ext>
              </a:extLst>
            </p:cNvPr>
            <p:cNvGrpSpPr/>
            <p:nvPr/>
          </p:nvGrpSpPr>
          <p:grpSpPr>
            <a:xfrm>
              <a:off x="2676018" y="5101773"/>
              <a:ext cx="964222" cy="314325"/>
              <a:chOff x="2133600" y="2743200"/>
              <a:chExt cx="964222" cy="314325"/>
            </a:xfrm>
          </p:grpSpPr>
          <p:sp>
            <p:nvSpPr>
              <p:cNvPr id="64" name="Text Box 115">
                <a:extLst>
                  <a:ext uri="{FF2B5EF4-FFF2-40B4-BE49-F238E27FC236}">
                    <a16:creationId xmlns:a16="http://schemas.microsoft.com/office/drawing/2014/main" id="{380AB7FD-DDEB-2645-A599-7D09DDFB9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65" name="Text Box 116">
                <a:extLst>
                  <a:ext uri="{FF2B5EF4-FFF2-40B4-BE49-F238E27FC236}">
                    <a16:creationId xmlns:a16="http://schemas.microsoft.com/office/drawing/2014/main" id="{08FB8998-FCCA-1340-BEBA-62593B3DF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66" name="Line 117">
                <a:extLst>
                  <a:ext uri="{FF2B5EF4-FFF2-40B4-BE49-F238E27FC236}">
                    <a16:creationId xmlns:a16="http://schemas.microsoft.com/office/drawing/2014/main" id="{137AF9BF-0167-6F48-B62C-DE52E258E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6822" y="289083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34A4B7-20E9-2847-A93B-CF4B4E80DA50}"/>
                </a:ext>
              </a:extLst>
            </p:cNvPr>
            <p:cNvGrpSpPr/>
            <p:nvPr/>
          </p:nvGrpSpPr>
          <p:grpSpPr>
            <a:xfrm>
              <a:off x="304800" y="4800600"/>
              <a:ext cx="723263" cy="461962"/>
              <a:chOff x="138708" y="4724400"/>
              <a:chExt cx="723263" cy="4619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6C50F0-B6DB-A240-83FB-8CDD27B63CA9}"/>
                  </a:ext>
                </a:extLst>
              </p:cNvPr>
              <p:cNvSpPr/>
              <p:nvPr/>
            </p:nvSpPr>
            <p:spPr bwMode="auto">
              <a:xfrm>
                <a:off x="138708" y="4724400"/>
                <a:ext cx="504339" cy="3048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  <a:endPara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635D196-BEB0-744B-8667-8F844D95869D}"/>
                  </a:ext>
                </a:extLst>
              </p:cNvPr>
              <p:cNvSpPr/>
              <p:nvPr/>
            </p:nvSpPr>
            <p:spPr bwMode="auto">
              <a:xfrm rot="10800000">
                <a:off x="357633" y="4866879"/>
                <a:ext cx="504338" cy="319483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A004B9-4128-3649-9991-6CF1CC0E994F}"/>
                </a:ext>
              </a:extLst>
            </p:cNvPr>
            <p:cNvGrpSpPr/>
            <p:nvPr/>
          </p:nvGrpSpPr>
          <p:grpSpPr>
            <a:xfrm>
              <a:off x="3662185" y="5185050"/>
              <a:ext cx="76200" cy="122237"/>
              <a:chOff x="7659003" y="3935745"/>
              <a:chExt cx="76200" cy="122237"/>
            </a:xfrm>
          </p:grpSpPr>
          <p:sp>
            <p:nvSpPr>
              <p:cNvPr id="114" name="Line 86">
                <a:extLst>
                  <a:ext uri="{FF2B5EF4-FFF2-40B4-BE49-F238E27FC236}">
                    <a16:creationId xmlns:a16="http://schemas.microsoft.com/office/drawing/2014/main" id="{5DCCB411-C503-664A-85C0-BD23E9B0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59003" y="3935745"/>
                <a:ext cx="0" cy="122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Line 87">
                <a:extLst>
                  <a:ext uri="{FF2B5EF4-FFF2-40B4-BE49-F238E27FC236}">
                    <a16:creationId xmlns:a16="http://schemas.microsoft.com/office/drawing/2014/main" id="{2165BFCA-204E-E743-857F-7CC591224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1189" y="3962400"/>
                <a:ext cx="0" cy="61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Line 88">
                <a:extLst>
                  <a:ext uri="{FF2B5EF4-FFF2-40B4-BE49-F238E27FC236}">
                    <a16:creationId xmlns:a16="http://schemas.microsoft.com/office/drawing/2014/main" id="{FCB66B28-C72D-EB45-A779-277AEFA7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35203" y="3974981"/>
                <a:ext cx="0" cy="30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57" name="Rectangle 6">
            <a:extLst>
              <a:ext uri="{FF2B5EF4-FFF2-40B4-BE49-F238E27FC236}">
                <a16:creationId xmlns:a16="http://schemas.microsoft.com/office/drawing/2014/main" id="{B2E39037-DF4E-6741-B88F-171D6FB5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2" y="5707100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A list of </a:t>
            </a:r>
            <a:r>
              <a:rPr lang="en-US" sz="12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values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E7EA88-EC8C-B04D-9B6C-E44349294094}"/>
              </a:ext>
            </a:extLst>
          </p:cNvPr>
          <p:cNvGrpSpPr/>
          <p:nvPr/>
        </p:nvGrpSpPr>
        <p:grpSpPr>
          <a:xfrm>
            <a:off x="4373945" y="4878212"/>
            <a:ext cx="3227910" cy="1657775"/>
            <a:chOff x="4389928" y="4738673"/>
            <a:chExt cx="3227910" cy="1657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7F6D16-CDF7-574E-9050-A5CED4D3C2FA}"/>
                </a:ext>
              </a:extLst>
            </p:cNvPr>
            <p:cNvGrpSpPr/>
            <p:nvPr/>
          </p:nvGrpSpPr>
          <p:grpSpPr>
            <a:xfrm>
              <a:off x="4389928" y="4738673"/>
              <a:ext cx="3227910" cy="1165149"/>
              <a:chOff x="4562411" y="4904393"/>
              <a:chExt cx="3227910" cy="116514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0A2BFC2-35D0-2549-B0CD-1100B7C23D0A}"/>
                  </a:ext>
                </a:extLst>
              </p:cNvPr>
              <p:cNvGrpSpPr/>
              <p:nvPr/>
            </p:nvGrpSpPr>
            <p:grpSpPr>
              <a:xfrm>
                <a:off x="4946626" y="5205566"/>
                <a:ext cx="963743" cy="863976"/>
                <a:chOff x="2045145" y="2743200"/>
                <a:chExt cx="963743" cy="863976"/>
              </a:xfrm>
            </p:grpSpPr>
            <p:sp>
              <p:nvSpPr>
                <p:cNvPr id="108" name="Text Box 115">
                  <a:extLst>
                    <a:ext uri="{FF2B5EF4-FFF2-40B4-BE49-F238E27FC236}">
                      <a16:creationId xmlns:a16="http://schemas.microsoft.com/office/drawing/2014/main" id="{BAF400E1-A74F-0641-8162-1221E5FF35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9" name="Text Box 116">
                  <a:extLst>
                    <a:ext uri="{FF2B5EF4-FFF2-40B4-BE49-F238E27FC236}">
                      <a16:creationId xmlns:a16="http://schemas.microsoft.com/office/drawing/2014/main" id="{C19E34FC-C04F-464C-AAED-14C5A5B04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10" name="Line 117">
                  <a:extLst>
                    <a:ext uri="{FF2B5EF4-FFF2-40B4-BE49-F238E27FC236}">
                      <a16:creationId xmlns:a16="http://schemas.microsoft.com/office/drawing/2014/main" id="{EEFA55BB-755D-2542-A271-C7F24C59D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1" name="Line 117">
                  <a:extLst>
                    <a:ext uri="{FF2B5EF4-FFF2-40B4-BE49-F238E27FC236}">
                      <a16:creationId xmlns:a16="http://schemas.microsoft.com/office/drawing/2014/main" id="{916FADC4-DD56-B042-A28E-0FDBD2968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A2293F1-B63D-8043-A3CA-BC60B9431052}"/>
                    </a:ext>
                  </a:extLst>
                </p:cNvPr>
                <p:cNvSpPr/>
                <p:nvPr/>
              </p:nvSpPr>
              <p:spPr bwMode="auto">
                <a:xfrm>
                  <a:off x="2045145" y="329285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384E2B8-D18F-D44F-8F33-552F43CDFBCC}"/>
                  </a:ext>
                </a:extLst>
              </p:cNvPr>
              <p:cNvGrpSpPr/>
              <p:nvPr/>
            </p:nvGrpSpPr>
            <p:grpSpPr>
              <a:xfrm>
                <a:off x="5861836" y="5205565"/>
                <a:ext cx="962837" cy="853682"/>
                <a:chOff x="2078291" y="2743200"/>
                <a:chExt cx="962837" cy="853682"/>
              </a:xfrm>
            </p:grpSpPr>
            <p:sp>
              <p:nvSpPr>
                <p:cNvPr id="103" name="Text Box 115">
                  <a:extLst>
                    <a:ext uri="{FF2B5EF4-FFF2-40B4-BE49-F238E27FC236}">
                      <a16:creationId xmlns:a16="http://schemas.microsoft.com/office/drawing/2014/main" id="{06945EC4-CD2C-424E-B180-ED4EC50A0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104" name="Text Box 116">
                  <a:extLst>
                    <a:ext uri="{FF2B5EF4-FFF2-40B4-BE49-F238E27FC236}">
                      <a16:creationId xmlns:a16="http://schemas.microsoft.com/office/drawing/2014/main" id="{5274DF70-AA7E-BF48-93B2-2740F9057A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5" name="Line 117">
                  <a:extLst>
                    <a:ext uri="{FF2B5EF4-FFF2-40B4-BE49-F238E27FC236}">
                      <a16:creationId xmlns:a16="http://schemas.microsoft.com/office/drawing/2014/main" id="{01FDF71F-0415-A249-9C20-186BC25071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6" name="Line 117">
                  <a:extLst>
                    <a:ext uri="{FF2B5EF4-FFF2-40B4-BE49-F238E27FC236}">
                      <a16:creationId xmlns:a16="http://schemas.microsoft.com/office/drawing/2014/main" id="{81E0BC14-84D9-654A-AF38-A53DAB8DA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88F27AD-E577-AD4C-896A-E2687B56AE52}"/>
                    </a:ext>
                  </a:extLst>
                </p:cNvPr>
                <p:cNvSpPr/>
                <p:nvPr/>
              </p:nvSpPr>
              <p:spPr bwMode="auto">
                <a:xfrm>
                  <a:off x="2078291" y="3282559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456B2CF-83C2-A242-85C0-6427E650157B}"/>
                  </a:ext>
                </a:extLst>
              </p:cNvPr>
              <p:cNvGrpSpPr/>
              <p:nvPr/>
            </p:nvGrpSpPr>
            <p:grpSpPr>
              <a:xfrm>
                <a:off x="6778615" y="5205565"/>
                <a:ext cx="917506" cy="842960"/>
                <a:chOff x="2067521" y="2743200"/>
                <a:chExt cx="917506" cy="842960"/>
              </a:xfrm>
            </p:grpSpPr>
            <p:sp>
              <p:nvSpPr>
                <p:cNvPr id="98" name="Text Box 115">
                  <a:extLst>
                    <a:ext uri="{FF2B5EF4-FFF2-40B4-BE49-F238E27FC236}">
                      <a16:creationId xmlns:a16="http://schemas.microsoft.com/office/drawing/2014/main" id="{D1946CDA-9DEE-6544-B2A2-A6048663B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99" name="Text Box 116">
                  <a:extLst>
                    <a:ext uri="{FF2B5EF4-FFF2-40B4-BE49-F238E27FC236}">
                      <a16:creationId xmlns:a16="http://schemas.microsoft.com/office/drawing/2014/main" id="{72FE1E29-53ED-7F4F-8A9A-6F2518CA2E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00" name="Line 117">
                  <a:extLst>
                    <a:ext uri="{FF2B5EF4-FFF2-40B4-BE49-F238E27FC236}">
                      <a16:creationId xmlns:a16="http://schemas.microsoft.com/office/drawing/2014/main" id="{5A836FAE-05A2-A749-9506-3C9CBA7DF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1" name="Line 117">
                  <a:extLst>
                    <a:ext uri="{FF2B5EF4-FFF2-40B4-BE49-F238E27FC236}">
                      <a16:creationId xmlns:a16="http://schemas.microsoft.com/office/drawing/2014/main" id="{A013B04A-EBC5-4B4A-AC70-12E0432FD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5BF27B4-4A90-3145-B75A-D3C62EC336DF}"/>
                    </a:ext>
                  </a:extLst>
                </p:cNvPr>
                <p:cNvSpPr/>
                <p:nvPr/>
              </p:nvSpPr>
              <p:spPr bwMode="auto">
                <a:xfrm>
                  <a:off x="2067521" y="3271837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DA0FB9D-FE87-7B43-9380-E7AC7DE3C17C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2A8B540-46AA-4A42-9172-E84017491796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1528850F-A2A4-F84C-9595-4312BC211D82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F1CD961-0CEC-5E43-9372-BB2BFCF5ECE9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118" name="Line 86">
                  <a:extLst>
                    <a:ext uri="{FF2B5EF4-FFF2-40B4-BE49-F238E27FC236}">
                      <a16:creationId xmlns:a16="http://schemas.microsoft.com/office/drawing/2014/main" id="{25AEE47B-440C-C442-AAEE-8F167B96B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Line 87">
                  <a:extLst>
                    <a:ext uri="{FF2B5EF4-FFF2-40B4-BE49-F238E27FC236}">
                      <a16:creationId xmlns:a16="http://schemas.microsoft.com/office/drawing/2014/main" id="{8E7FF16C-DFF0-EA4D-B217-EE977296D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Line 88">
                  <a:extLst>
                    <a:ext uri="{FF2B5EF4-FFF2-40B4-BE49-F238E27FC236}">
                      <a16:creationId xmlns:a16="http://schemas.microsoft.com/office/drawing/2014/main" id="{9D969749-A372-B14C-A812-ECC7F5BBC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EE067164-186A-1B4A-93B4-4A507C77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44" y="6091648"/>
              <a:ext cx="280968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A list of </a:t>
              </a:r>
              <a:r>
                <a:rPr lang="en-US" sz="12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D42AA6B5-C6DF-4340-AD4D-3325ABED4673}"/>
              </a:ext>
            </a:extLst>
          </p:cNvPr>
          <p:cNvSpPr/>
          <p:nvPr/>
        </p:nvSpPr>
        <p:spPr>
          <a:xfrm>
            <a:off x="3446155" y="2111589"/>
            <a:ext cx="592445" cy="379424"/>
          </a:xfrm>
          <a:prstGeom prst="wedgeRoundRectCallout">
            <a:avLst>
              <a:gd name="adj1" fmla="val 94941"/>
              <a:gd name="adj2" fmla="val 11043"/>
              <a:gd name="adj3" fmla="val 16667"/>
            </a:avLst>
          </a:prstGeom>
          <a:solidFill>
            <a:srgbClr val="FFF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Times New Roman"/>
                <a:cs typeface="Times New Roman"/>
              </a:rPr>
              <a:t>Generic class</a:t>
            </a:r>
            <a:endParaRPr lang="en-US" sz="11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CE8441-CC00-E142-939B-9771E7F70372}"/>
              </a:ext>
            </a:extLst>
          </p:cNvPr>
          <p:cNvSpPr/>
          <p:nvPr/>
        </p:nvSpPr>
        <p:spPr bwMode="auto">
          <a:xfrm>
            <a:off x="1987934" y="4335104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17145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classes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2DE0D-D80F-9B40-A3EE-56D82B229956}"/>
              </a:ext>
            </a:extLst>
          </p:cNvPr>
          <p:cNvGrpSpPr/>
          <p:nvPr/>
        </p:nvGrpSpPr>
        <p:grpSpPr>
          <a:xfrm>
            <a:off x="-879389" y="-1403589"/>
            <a:ext cx="3150555" cy="599438"/>
            <a:chOff x="202245" y="4297686"/>
            <a:chExt cx="3150555" cy="599438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EB28833-3206-184F-B2D4-9FB76368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5" y="4554224"/>
              <a:ext cx="3147625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IL" sz="1100" b="0">
                  <a:latin typeface="Consolas" panose="020B0609020204030204" pitchFamily="49" charset="0"/>
                  <a:cs typeface="Consolas" panose="020B0609020204030204" pitchFamily="49" charset="0"/>
                </a:rPr>
                <a:t>(7/8 6/7 5/6 4/5 3/4 2/3 1/2 3/4 1/2)</a:t>
              </a:r>
              <a:endParaRPr 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altLang="en-US" sz="105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50B8A8CB-B801-AE4B-ADC6-54F8ABBD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45" y="4297686"/>
              <a:ext cx="289853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Output:</a:t>
              </a:r>
            </a:p>
          </p:txBody>
        </p:sp>
      </p:grpSp>
      <p:sp>
        <p:nvSpPr>
          <p:cNvPr id="121" name="Rectangle 3">
            <a:extLst>
              <a:ext uri="{FF2B5EF4-FFF2-40B4-BE49-F238E27FC236}">
                <a16:creationId xmlns:a16="http://schemas.microsoft.com/office/drawing/2014/main" id="{4F886F07-DEE0-104F-80AD-F475A5F8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80" y="1175682"/>
            <a:ext cx="2825526" cy="46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en-US" altLang="en-US" sz="1600" b="0" dirty="0"/>
              <a:t>The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lang="en-US" altLang="en-US" sz="1600" b="0" dirty="0"/>
              <a:t> package that we developed in lecture 9-2 (classes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altLang="en-US" sz="1600" b="0" dirty="0"/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600" b="0" dirty="0"/>
              <a:t>,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ListIterator</a:t>
            </a:r>
            <a:r>
              <a:rPr lang="en-US" altLang="en-US" sz="1600" b="0" dirty="0"/>
              <a:t>) is designed to create and manage lists of </a:t>
            </a:r>
            <a:r>
              <a:rPr lang="en-US" alt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b="0" dirty="0"/>
              <a:t> values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1600" b="0" dirty="0"/>
              <a:t>If we wish to create and manage lists of </a:t>
            </a:r>
            <a:r>
              <a:rPr lang="en-US" altLang="en-US" sz="1600" b="0" i="1" dirty="0"/>
              <a:t>any</a:t>
            </a:r>
            <a:r>
              <a:rPr lang="en-US" altLang="en-US" sz="1600" b="0" dirty="0"/>
              <a:t> data type, we have to modify these classes, and make them </a:t>
            </a:r>
            <a:r>
              <a:rPr lang="en-US" altLang="en-US" sz="1600" b="0" i="1" dirty="0"/>
              <a:t>generic.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1600" b="0" dirty="0"/>
              <a:t>That’s what we’ll do next.</a:t>
            </a:r>
          </a:p>
          <a:p>
            <a:pPr>
              <a:spcBef>
                <a:spcPts val="600"/>
              </a:spcBef>
              <a:buNone/>
            </a:pPr>
            <a:endParaRPr lang="en-US" altLang="en-US" sz="1600" b="0" dirty="0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EFB5120-E815-8F4E-8710-61D83F77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383" y="85589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Client code</a:t>
            </a:r>
            <a:r>
              <a:rPr lang="en-US" sz="1100" b="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(example):</a:t>
            </a:r>
            <a:endParaRPr lang="en-US" sz="14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478FD594-F950-5D47-8605-FFB612DB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53" y="1143000"/>
            <a:ext cx="3674744" cy="332765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 generic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to represent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list of 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import lists*;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a list of fractions (</a:t>
            </a:r>
            <a:r>
              <a:rPr lang="en-US" sz="11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objects)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List&lt;Fraction&gt; fList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List&lt;Fraction&gt;();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some fractions to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Fraction(1,2));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Fraction(3,4));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fList.addFirst(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Fraction(2,3));</a:t>
            </a:r>
          </a:p>
          <a:p>
            <a:pPr>
              <a:spcBef>
                <a:spcPts val="900"/>
              </a:spcBef>
            </a:pP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list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System.out.println(fList);</a:t>
            </a:r>
          </a:p>
          <a:p>
            <a:pPr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(2/3, 3/4, 1/2)</a:t>
            </a:r>
          </a:p>
          <a:p>
            <a:pPr>
              <a:spcBef>
                <a:spcPts val="3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endParaRPr lang="en-US" sz="11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E2A2E9-F34F-3746-ADE9-025118C19E29}"/>
              </a:ext>
            </a:extLst>
          </p:cNvPr>
          <p:cNvGrpSpPr/>
          <p:nvPr/>
        </p:nvGrpSpPr>
        <p:grpSpPr>
          <a:xfrm>
            <a:off x="4373945" y="4878212"/>
            <a:ext cx="3227910" cy="1657775"/>
            <a:chOff x="4389928" y="4738673"/>
            <a:chExt cx="3227910" cy="165777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F22B63C-686F-B340-8C53-AA777F65C398}"/>
                </a:ext>
              </a:extLst>
            </p:cNvPr>
            <p:cNvGrpSpPr/>
            <p:nvPr/>
          </p:nvGrpSpPr>
          <p:grpSpPr>
            <a:xfrm>
              <a:off x="4389928" y="4738673"/>
              <a:ext cx="3227910" cy="1165149"/>
              <a:chOff x="4562411" y="4904393"/>
              <a:chExt cx="3227910" cy="116514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B24A5B-9D0E-AA41-A126-A9A3C991D8A6}"/>
                  </a:ext>
                </a:extLst>
              </p:cNvPr>
              <p:cNvGrpSpPr/>
              <p:nvPr/>
            </p:nvGrpSpPr>
            <p:grpSpPr>
              <a:xfrm>
                <a:off x="4946626" y="5205566"/>
                <a:ext cx="963743" cy="863976"/>
                <a:chOff x="2045145" y="2743200"/>
                <a:chExt cx="963743" cy="863976"/>
              </a:xfrm>
            </p:grpSpPr>
            <p:sp>
              <p:nvSpPr>
                <p:cNvPr id="62" name="Text Box 115">
                  <a:extLst>
                    <a:ext uri="{FF2B5EF4-FFF2-40B4-BE49-F238E27FC236}">
                      <a16:creationId xmlns:a16="http://schemas.microsoft.com/office/drawing/2014/main" id="{E2D12586-1ECD-5448-81BA-0A78D68F65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63" name="Text Box 116">
                  <a:extLst>
                    <a:ext uri="{FF2B5EF4-FFF2-40B4-BE49-F238E27FC236}">
                      <a16:creationId xmlns:a16="http://schemas.microsoft.com/office/drawing/2014/main" id="{9B8AA697-BA72-F348-9C35-B0F1E822B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4" name="Line 117">
                  <a:extLst>
                    <a:ext uri="{FF2B5EF4-FFF2-40B4-BE49-F238E27FC236}">
                      <a16:creationId xmlns:a16="http://schemas.microsoft.com/office/drawing/2014/main" id="{8D1B1F60-C4C6-9F4E-A41E-4F453283E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6822" y="2890836"/>
                  <a:ext cx="292066" cy="13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5" name="Line 117">
                  <a:extLst>
                    <a:ext uri="{FF2B5EF4-FFF2-40B4-BE49-F238E27FC236}">
                      <a16:creationId xmlns:a16="http://schemas.microsoft.com/office/drawing/2014/main" id="{A43D9CBB-DF35-8341-856B-2AECD00DB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121AFF5-B72B-D648-AE8C-C57AAE8DB9FB}"/>
                    </a:ext>
                  </a:extLst>
                </p:cNvPr>
                <p:cNvSpPr/>
                <p:nvPr/>
              </p:nvSpPr>
              <p:spPr bwMode="auto">
                <a:xfrm>
                  <a:off x="2045145" y="3292853"/>
                  <a:ext cx="678095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2/3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65BDAC-0216-CB42-8B69-E4C1A8F1D61B}"/>
                  </a:ext>
                </a:extLst>
              </p:cNvPr>
              <p:cNvGrpSpPr/>
              <p:nvPr/>
            </p:nvGrpSpPr>
            <p:grpSpPr>
              <a:xfrm>
                <a:off x="5861836" y="5205565"/>
                <a:ext cx="962837" cy="853682"/>
                <a:chOff x="2078291" y="2743200"/>
                <a:chExt cx="962837" cy="853682"/>
              </a:xfrm>
            </p:grpSpPr>
            <p:sp>
              <p:nvSpPr>
                <p:cNvPr id="55" name="Text Box 115">
                  <a:extLst>
                    <a:ext uri="{FF2B5EF4-FFF2-40B4-BE49-F238E27FC236}">
                      <a16:creationId xmlns:a16="http://schemas.microsoft.com/office/drawing/2014/main" id="{64C27421-0770-C842-9F2A-81E295BF49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6" name="Text Box 116">
                  <a:extLst>
                    <a:ext uri="{FF2B5EF4-FFF2-40B4-BE49-F238E27FC236}">
                      <a16:creationId xmlns:a16="http://schemas.microsoft.com/office/drawing/2014/main" id="{689C1F80-2E0D-DD4B-95C2-F9BBA23072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9" name="Line 117">
                  <a:extLst>
                    <a:ext uri="{FF2B5EF4-FFF2-40B4-BE49-F238E27FC236}">
                      <a16:creationId xmlns:a16="http://schemas.microsoft.com/office/drawing/2014/main" id="{AD89DB9A-5DA3-CC48-87BC-80DB402E9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1" y="2890837"/>
                  <a:ext cx="3243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0" name="Line 117">
                  <a:extLst>
                    <a:ext uri="{FF2B5EF4-FFF2-40B4-BE49-F238E27FC236}">
                      <a16:creationId xmlns:a16="http://schemas.microsoft.com/office/drawing/2014/main" id="{98AAE42A-AB44-DC42-AC33-FA45F5F70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9BE35BD-2A77-AE41-95FE-CCD2164E5900}"/>
                    </a:ext>
                  </a:extLst>
                </p:cNvPr>
                <p:cNvSpPr/>
                <p:nvPr/>
              </p:nvSpPr>
              <p:spPr bwMode="auto">
                <a:xfrm>
                  <a:off x="2078291" y="3282559"/>
                  <a:ext cx="66445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3/4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BC7611B-6046-0046-952D-94E0D6A0C2CA}"/>
                  </a:ext>
                </a:extLst>
              </p:cNvPr>
              <p:cNvGrpSpPr/>
              <p:nvPr/>
            </p:nvGrpSpPr>
            <p:grpSpPr>
              <a:xfrm>
                <a:off x="6778615" y="5205565"/>
                <a:ext cx="917506" cy="842960"/>
                <a:chOff x="2067521" y="2743200"/>
                <a:chExt cx="917506" cy="842960"/>
              </a:xfrm>
            </p:grpSpPr>
            <p:sp>
              <p:nvSpPr>
                <p:cNvPr id="50" name="Text Box 115">
                  <a:extLst>
                    <a:ext uri="{FF2B5EF4-FFF2-40B4-BE49-F238E27FC236}">
                      <a16:creationId xmlns:a16="http://schemas.microsoft.com/office/drawing/2014/main" id="{59297247-EA54-3348-8A81-749481A5DE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743200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200" b="0" dirty="0">
                    <a:latin typeface="Consolas"/>
                    <a:cs typeface="Consolas"/>
                  </a:endParaRPr>
                </a:p>
              </p:txBody>
            </p:sp>
            <p:sp>
              <p:nvSpPr>
                <p:cNvPr id="51" name="Text Box 116">
                  <a:extLst>
                    <a:ext uri="{FF2B5EF4-FFF2-40B4-BE49-F238E27FC236}">
                      <a16:creationId xmlns:a16="http://schemas.microsoft.com/office/drawing/2014/main" id="{19415624-23DD-9E4B-AAEB-6824797C54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7352" y="2743200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52" name="Line 117">
                  <a:extLst>
                    <a:ext uri="{FF2B5EF4-FFF2-40B4-BE49-F238E27FC236}">
                      <a16:creationId xmlns:a16="http://schemas.microsoft.com/office/drawing/2014/main" id="{3847A61D-DE71-274E-8FCB-32C52B34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822" y="2890837"/>
                  <a:ext cx="268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" name="Line 117">
                  <a:extLst>
                    <a:ext uri="{FF2B5EF4-FFF2-40B4-BE49-F238E27FC236}">
                      <a16:creationId xmlns:a16="http://schemas.microsoft.com/office/drawing/2014/main" id="{6CBC402C-934E-ED44-A129-B734CCB9A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4440" y="2890837"/>
                  <a:ext cx="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FBA400D-3E9F-D146-BC84-9AF44A00FFEA}"/>
                    </a:ext>
                  </a:extLst>
                </p:cNvPr>
                <p:cNvSpPr/>
                <p:nvPr/>
              </p:nvSpPr>
              <p:spPr bwMode="auto">
                <a:xfrm>
                  <a:off x="2067521" y="3271837"/>
                  <a:ext cx="678094" cy="314323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1/2</a:t>
                  </a:r>
                  <a:endParaRPr lang="en-IL" sz="1400" b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06C3446-365A-F844-82A8-17D882B40486}"/>
                  </a:ext>
                </a:extLst>
              </p:cNvPr>
              <p:cNvGrpSpPr/>
              <p:nvPr/>
            </p:nvGrpSpPr>
            <p:grpSpPr>
              <a:xfrm>
                <a:off x="4562411" y="4904393"/>
                <a:ext cx="723263" cy="461962"/>
                <a:chOff x="138708" y="4724400"/>
                <a:chExt cx="723263" cy="46196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D2DC84-B1C1-834F-AB5B-1CF9F6556708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17F49E7C-BF36-6540-BC07-034BA03A9C5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24A48D4-B1B7-1E4B-9820-78D90714F692}"/>
                  </a:ext>
                </a:extLst>
              </p:cNvPr>
              <p:cNvGrpSpPr/>
              <p:nvPr/>
            </p:nvGrpSpPr>
            <p:grpSpPr>
              <a:xfrm>
                <a:off x="7714121" y="5284272"/>
                <a:ext cx="76200" cy="122237"/>
                <a:chOff x="7659003" y="3935745"/>
                <a:chExt cx="76200" cy="122237"/>
              </a:xfrm>
            </p:grpSpPr>
            <p:sp>
              <p:nvSpPr>
                <p:cNvPr id="45" name="Line 86">
                  <a:extLst>
                    <a:ext uri="{FF2B5EF4-FFF2-40B4-BE49-F238E27FC236}">
                      <a16:creationId xmlns:a16="http://schemas.microsoft.com/office/drawing/2014/main" id="{5F907D63-A178-FD4A-A44A-5DB73933B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9003" y="3935745"/>
                  <a:ext cx="0" cy="122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6" name="Line 87">
                  <a:extLst>
                    <a:ext uri="{FF2B5EF4-FFF2-40B4-BE49-F238E27FC236}">
                      <a16:creationId xmlns:a16="http://schemas.microsoft.com/office/drawing/2014/main" id="{7C13168B-E656-2C47-B1B1-BB8DC37C1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01189" y="3962400"/>
                  <a:ext cx="0" cy="611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7" name="Line 88">
                  <a:extLst>
                    <a:ext uri="{FF2B5EF4-FFF2-40B4-BE49-F238E27FC236}">
                      <a16:creationId xmlns:a16="http://schemas.microsoft.com/office/drawing/2014/main" id="{A51156FF-F5A9-1F4A-8DBA-537207F4F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35203" y="3974981"/>
                  <a:ext cx="0" cy="30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D9459648-1F5E-084A-A930-5C53CCC61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44" y="6091648"/>
              <a:ext cx="280968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ctr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A list of </a:t>
              </a:r>
              <a:r>
                <a:rPr lang="en-US" sz="12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Fraction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objects</a:t>
              </a:r>
            </a:p>
          </p:txBody>
        </p:sp>
      </p:grp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3E3A21B3-DF96-484B-9D1E-66E7D18F7F54}"/>
              </a:ext>
            </a:extLst>
          </p:cNvPr>
          <p:cNvSpPr/>
          <p:nvPr/>
        </p:nvSpPr>
        <p:spPr>
          <a:xfrm>
            <a:off x="3446155" y="2111589"/>
            <a:ext cx="592445" cy="379424"/>
          </a:xfrm>
          <a:prstGeom prst="wedgeRoundRectCallout">
            <a:avLst>
              <a:gd name="adj1" fmla="val 94941"/>
              <a:gd name="adj2" fmla="val 11043"/>
              <a:gd name="adj3" fmla="val 16667"/>
            </a:avLst>
          </a:prstGeom>
          <a:solidFill>
            <a:srgbClr val="FFF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Times New Roman"/>
                <a:cs typeface="Times New Roman"/>
              </a:rPr>
              <a:t>Generic class</a:t>
            </a:r>
            <a:endParaRPr lang="en-US" sz="11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80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70915A-4A93-074A-A20C-BCF4708CD619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3371A85-737F-F947-A029-DE1D23683C24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51" name="Text Box 115">
                <a:extLst>
                  <a:ext uri="{FF2B5EF4-FFF2-40B4-BE49-F238E27FC236}">
                    <a16:creationId xmlns:a16="http://schemas.microsoft.com/office/drawing/2014/main" id="{A9846F4F-39C7-A941-9900-D9D61A729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52" name="Text Box 116">
                <a:extLst>
                  <a:ext uri="{FF2B5EF4-FFF2-40B4-BE49-F238E27FC236}">
                    <a16:creationId xmlns:a16="http://schemas.microsoft.com/office/drawing/2014/main" id="{52D24755-D963-8841-A8BF-BA7A55DDC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53" name="Line 117">
                <a:extLst>
                  <a:ext uri="{FF2B5EF4-FFF2-40B4-BE49-F238E27FC236}">
                    <a16:creationId xmlns:a16="http://schemas.microsoft.com/office/drawing/2014/main" id="{539F4120-085E-C445-A103-839BCBAF9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4" name="Line 117">
                <a:extLst>
                  <a:ext uri="{FF2B5EF4-FFF2-40B4-BE49-F238E27FC236}">
                    <a16:creationId xmlns:a16="http://schemas.microsoft.com/office/drawing/2014/main" id="{6575F1E0-BC73-3F44-8332-747A55569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6EAB923-D34A-6B44-A2B1-36B35DD1E421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47" name="Group 130">
                <a:extLst>
                  <a:ext uri="{FF2B5EF4-FFF2-40B4-BE49-F238E27FC236}">
                    <a16:creationId xmlns:a16="http://schemas.microsoft.com/office/drawing/2014/main" id="{9A5E7662-0DA9-084B-8A51-6BA7E5FD7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48" name="Line 131">
                  <a:extLst>
                    <a:ext uri="{FF2B5EF4-FFF2-40B4-BE49-F238E27FC236}">
                      <a16:creationId xmlns:a16="http://schemas.microsoft.com/office/drawing/2014/main" id="{6FA47996-7E66-0A45-9BF3-6A5C86C82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" name="Line 132">
                  <a:extLst>
                    <a:ext uri="{FF2B5EF4-FFF2-40B4-BE49-F238E27FC236}">
                      <a16:creationId xmlns:a16="http://schemas.microsoft.com/office/drawing/2014/main" id="{09B5222A-6DCD-D34F-83DE-270D580A0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0" name="Line 133">
                  <a:extLst>
                    <a:ext uri="{FF2B5EF4-FFF2-40B4-BE49-F238E27FC236}">
                      <a16:creationId xmlns:a16="http://schemas.microsoft.com/office/drawing/2014/main" id="{98F5D38A-438C-7A44-864F-191DFF595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D9BC7F8-E6AD-5A42-B7EE-C2EE0524377A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0" name="Text Box 115">
                <a:extLst>
                  <a:ext uri="{FF2B5EF4-FFF2-40B4-BE49-F238E27FC236}">
                    <a16:creationId xmlns:a16="http://schemas.microsoft.com/office/drawing/2014/main" id="{81E7367E-7313-A24E-9A0F-F3D37456A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1" name="Text Box 116">
                <a:extLst>
                  <a:ext uri="{FF2B5EF4-FFF2-40B4-BE49-F238E27FC236}">
                    <a16:creationId xmlns:a16="http://schemas.microsoft.com/office/drawing/2014/main" id="{D30B3028-30D5-AB41-94B7-20CED9745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2" name="Line 117">
                <a:extLst>
                  <a:ext uri="{FF2B5EF4-FFF2-40B4-BE49-F238E27FC236}">
                    <a16:creationId xmlns:a16="http://schemas.microsoft.com/office/drawing/2014/main" id="{A4719CB2-D7EF-EB40-8456-D097B803D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3" name="Line 117">
                <a:extLst>
                  <a:ext uri="{FF2B5EF4-FFF2-40B4-BE49-F238E27FC236}">
                    <a16:creationId xmlns:a16="http://schemas.microsoft.com/office/drawing/2014/main" id="{22CBC5CD-7BD5-E54B-9B54-FB650E1A4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4C3263A-0003-E14A-BB55-00428047AD80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5" name="Group 130">
                <a:extLst>
                  <a:ext uri="{FF2B5EF4-FFF2-40B4-BE49-F238E27FC236}">
                    <a16:creationId xmlns:a16="http://schemas.microsoft.com/office/drawing/2014/main" id="{A56B4DB5-0C39-4B43-9E1C-93E317FD7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76" name="Line 131">
                  <a:extLst>
                    <a:ext uri="{FF2B5EF4-FFF2-40B4-BE49-F238E27FC236}">
                      <a16:creationId xmlns:a16="http://schemas.microsoft.com/office/drawing/2014/main" id="{D359D453-C9BE-C142-B408-245FBC5EF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7" name="Line 132">
                  <a:extLst>
                    <a:ext uri="{FF2B5EF4-FFF2-40B4-BE49-F238E27FC236}">
                      <a16:creationId xmlns:a16="http://schemas.microsoft.com/office/drawing/2014/main" id="{5FD6C879-BEEA-4E49-8381-A86F3AA04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8" name="Line 133">
                  <a:extLst>
                    <a:ext uri="{FF2B5EF4-FFF2-40B4-BE49-F238E27FC236}">
                      <a16:creationId xmlns:a16="http://schemas.microsoft.com/office/drawing/2014/main" id="{47434841-DC34-C942-BCED-F440EBDF7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069783-D594-794A-A89A-693E46B1C803}"/>
              </a:ext>
            </a:extLst>
          </p:cNvPr>
          <p:cNvGrpSpPr/>
          <p:nvPr/>
        </p:nvGrpSpPr>
        <p:grpSpPr>
          <a:xfrm>
            <a:off x="247274" y="722981"/>
            <a:ext cx="8307717" cy="5411696"/>
            <a:chOff x="247274" y="722981"/>
            <a:chExt cx="8307717" cy="5411696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46" y="988948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int value.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Node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1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Textual representation of this node.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String toString()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2A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51" name="Group 130">
              <a:extLst>
                <a:ext uri="{FF2B5EF4-FFF2-40B4-BE49-F238E27FC236}">
                  <a16:creationId xmlns:a16="http://schemas.microsoft.com/office/drawing/2014/main" id="{3761CF3D-E481-7144-97A5-EFCE894F5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520" y="5794635"/>
              <a:ext cx="152400" cy="304800"/>
              <a:chOff x="3840" y="2304"/>
              <a:chExt cx="96" cy="240"/>
            </a:xfrm>
          </p:grpSpPr>
          <p:sp>
            <p:nvSpPr>
              <p:cNvPr id="152" name="Line 131">
                <a:extLst>
                  <a:ext uri="{FF2B5EF4-FFF2-40B4-BE49-F238E27FC236}">
                    <a16:creationId xmlns:a16="http://schemas.microsoft.com/office/drawing/2014/main" id="{8B2DF130-AB0B-7F48-B3F7-64EC3E548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3" name="Line 132">
                <a:extLst>
                  <a:ext uri="{FF2B5EF4-FFF2-40B4-BE49-F238E27FC236}">
                    <a16:creationId xmlns:a16="http://schemas.microsoft.com/office/drawing/2014/main" id="{9BDBFBE0-08E7-5F4C-9480-E805C4DBA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4" name="Line 133">
                <a:extLst>
                  <a:ext uri="{FF2B5EF4-FFF2-40B4-BE49-F238E27FC236}">
                    <a16:creationId xmlns:a16="http://schemas.microsoft.com/office/drawing/2014/main" id="{DB8795DD-0B95-8F4A-883F-0E3A917B5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74" y="722981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20F9268-5972-F044-8B62-8FF6FD02B8A8}"/>
                </a:ext>
              </a:extLst>
            </p:cNvPr>
            <p:cNvGrpSpPr/>
            <p:nvPr/>
          </p:nvGrpSpPr>
          <p:grpSpPr>
            <a:xfrm>
              <a:off x="2251350" y="5804397"/>
              <a:ext cx="990600" cy="314325"/>
              <a:chOff x="2133600" y="2214563"/>
              <a:chExt cx="990600" cy="314325"/>
            </a:xfrm>
          </p:grpSpPr>
          <p:sp>
            <p:nvSpPr>
              <p:cNvPr id="139" name="Text Box 115">
                <a:extLst>
                  <a:ext uri="{FF2B5EF4-FFF2-40B4-BE49-F238E27FC236}">
                    <a16:creationId xmlns:a16="http://schemas.microsoft.com/office/drawing/2014/main" id="{EC4F66E6-6444-134B-9969-49A34BC01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7</a:t>
                </a:r>
              </a:p>
            </p:txBody>
          </p:sp>
          <p:sp>
            <p:nvSpPr>
              <p:cNvPr id="140" name="Text Box 116">
                <a:extLst>
                  <a:ext uri="{FF2B5EF4-FFF2-40B4-BE49-F238E27FC236}">
                    <a16:creationId xmlns:a16="http://schemas.microsoft.com/office/drawing/2014/main" id="{2CAEC11E-1A5E-9643-A58B-FDB685237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41" name="Line 117">
                <a:extLst>
                  <a:ext uri="{FF2B5EF4-FFF2-40B4-BE49-F238E27FC236}">
                    <a16:creationId xmlns:a16="http://schemas.microsoft.com/office/drawing/2014/main" id="{33CF525C-B2E6-D64C-B0DE-E4CDCB5C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CA2162-620E-CA42-AF01-7048929E28E4}"/>
                </a:ext>
              </a:extLst>
            </p:cNvPr>
            <p:cNvGrpSpPr/>
            <p:nvPr/>
          </p:nvGrpSpPr>
          <p:grpSpPr>
            <a:xfrm>
              <a:off x="688444" y="5820352"/>
              <a:ext cx="1160496" cy="314325"/>
              <a:chOff x="5028164" y="5800515"/>
              <a:chExt cx="1160496" cy="314325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0507262-A617-C94D-9097-CF1388BAEE3F}"/>
                  </a:ext>
                </a:extLst>
              </p:cNvPr>
              <p:cNvGrpSpPr/>
              <p:nvPr/>
            </p:nvGrpSpPr>
            <p:grpSpPr>
              <a:xfrm>
                <a:off x="5028164" y="5800515"/>
                <a:ext cx="990600" cy="314325"/>
                <a:chOff x="2133600" y="2214563"/>
                <a:chExt cx="990600" cy="314325"/>
              </a:xfrm>
            </p:grpSpPr>
            <p:sp>
              <p:nvSpPr>
                <p:cNvPr id="148" name="Text Box 115">
                  <a:extLst>
                    <a:ext uri="{FF2B5EF4-FFF2-40B4-BE49-F238E27FC236}">
                      <a16:creationId xmlns:a16="http://schemas.microsoft.com/office/drawing/2014/main" id="{B6AB5539-975B-4E41-AC8B-F140797C48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3600" y="2214563"/>
                  <a:ext cx="460130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100" b="0" dirty="0">
                      <a:latin typeface="Consolas"/>
                      <a:cs typeface="Consolas"/>
                    </a:rPr>
                    <a:t>5</a:t>
                  </a:r>
                </a:p>
              </p:txBody>
            </p:sp>
            <p:sp>
              <p:nvSpPr>
                <p:cNvPr id="149" name="Text Box 116">
                  <a:extLst>
                    <a:ext uri="{FF2B5EF4-FFF2-40B4-BE49-F238E27FC236}">
                      <a16:creationId xmlns:a16="http://schemas.microsoft.com/office/drawing/2014/main" id="{14F36830-61FE-4F4B-AF70-F7B81BBB11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3730" y="2214563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50" name="Line 117">
                  <a:extLst>
                    <a:ext uri="{FF2B5EF4-FFF2-40B4-BE49-F238E27FC236}">
                      <a16:creationId xmlns:a16="http://schemas.microsoft.com/office/drawing/2014/main" id="{27D3EC5F-18EA-B44A-AAB3-3627B783B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3200" y="2362200"/>
                  <a:ext cx="381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44" name="Group 130">
                <a:extLst>
                  <a:ext uri="{FF2B5EF4-FFF2-40B4-BE49-F238E27FC236}">
                    <a16:creationId xmlns:a16="http://schemas.microsoft.com/office/drawing/2014/main" id="{3940F8BA-13AE-9A45-AD3F-291FC6107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36260" y="5807561"/>
                <a:ext cx="152400" cy="304800"/>
                <a:chOff x="3840" y="2304"/>
                <a:chExt cx="96" cy="240"/>
              </a:xfrm>
            </p:grpSpPr>
            <p:sp>
              <p:nvSpPr>
                <p:cNvPr id="145" name="Line 131">
                  <a:extLst>
                    <a:ext uri="{FF2B5EF4-FFF2-40B4-BE49-F238E27FC236}">
                      <a16:creationId xmlns:a16="http://schemas.microsoft.com/office/drawing/2014/main" id="{AD47C095-AD4C-884C-88F5-26DAE3A16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46" name="Line 132">
                  <a:extLst>
                    <a:ext uri="{FF2B5EF4-FFF2-40B4-BE49-F238E27FC236}">
                      <a16:creationId xmlns:a16="http://schemas.microsoft.com/office/drawing/2014/main" id="{CE1CF55A-06D5-254F-868B-17FD98C27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47" name="Line 133">
                  <a:extLst>
                    <a:ext uri="{FF2B5EF4-FFF2-40B4-BE49-F238E27FC236}">
                      <a16:creationId xmlns:a16="http://schemas.microsoft.com/office/drawing/2014/main" id="{5326D23E-8BD8-F740-9FFF-D317A6830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2A53B3E5-EAB8-2742-99CB-78BB278B0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988387"/>
              <a:ext cx="4592591" cy="236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Best practice: 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If you want to create a class that handles generic elements, start by implementing a class that handles simple elements 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(like 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int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values)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Then extend it to handle any object type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799FBC6-EFAC-F841-A02A-C9B15142AF7F}"/>
                </a:ext>
              </a:extLst>
            </p:cNvPr>
            <p:cNvSpPr/>
            <p:nvPr/>
          </p:nvSpPr>
          <p:spPr bwMode="auto">
            <a:xfrm>
              <a:off x="2438400" y="5133155"/>
              <a:ext cx="1168168" cy="257743"/>
            </a:xfrm>
            <a:prstGeom prst="roundRect">
              <a:avLst/>
            </a:prstGeom>
            <a:solidFill>
              <a:srgbClr val="FFF9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IL" sz="1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ame as Lecture 9-2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4933B6-9B55-334A-9738-60D1614358A3}"/>
              </a:ext>
            </a:extLst>
          </p:cNvPr>
          <p:cNvGrpSpPr/>
          <p:nvPr/>
        </p:nvGrpSpPr>
        <p:grpSpPr>
          <a:xfrm>
            <a:off x="247274" y="722981"/>
            <a:ext cx="3389980" cy="4713445"/>
            <a:chOff x="331701" y="772955"/>
            <a:chExt cx="3389980" cy="4713445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73" y="1038922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int value.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Node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1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Textual representation of this node.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String toString()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2A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01" y="772955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0F9268-5972-F044-8B62-8FF6FD02B8A8}"/>
              </a:ext>
            </a:extLst>
          </p:cNvPr>
          <p:cNvGrpSpPr/>
          <p:nvPr/>
        </p:nvGrpSpPr>
        <p:grpSpPr>
          <a:xfrm>
            <a:off x="2251350" y="5804397"/>
            <a:ext cx="990600" cy="314325"/>
            <a:chOff x="2133600" y="2214563"/>
            <a:chExt cx="990600" cy="314325"/>
          </a:xfrm>
        </p:grpSpPr>
        <p:sp>
          <p:nvSpPr>
            <p:cNvPr id="139" name="Text Box 115">
              <a:extLst>
                <a:ext uri="{FF2B5EF4-FFF2-40B4-BE49-F238E27FC236}">
                  <a16:creationId xmlns:a16="http://schemas.microsoft.com/office/drawing/2014/main" id="{EC4F66E6-6444-134B-9969-49A34BC0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14563"/>
              <a:ext cx="46013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0" name="Text Box 116">
              <a:extLst>
                <a:ext uri="{FF2B5EF4-FFF2-40B4-BE49-F238E27FC236}">
                  <a16:creationId xmlns:a16="http://schemas.microsoft.com/office/drawing/2014/main" id="{2CAEC11E-1A5E-9643-A58B-FDB68523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730" y="2214563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1" name="Line 117">
              <a:extLst>
                <a:ext uri="{FF2B5EF4-FFF2-40B4-BE49-F238E27FC236}">
                  <a16:creationId xmlns:a16="http://schemas.microsoft.com/office/drawing/2014/main" id="{33CF525C-B2E6-D64C-B0DE-E4CDCB5C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ACA2162-620E-CA42-AF01-7048929E28E4}"/>
              </a:ext>
            </a:extLst>
          </p:cNvPr>
          <p:cNvGrpSpPr/>
          <p:nvPr/>
        </p:nvGrpSpPr>
        <p:grpSpPr>
          <a:xfrm>
            <a:off x="688444" y="5820352"/>
            <a:ext cx="1160496" cy="314325"/>
            <a:chOff x="5028164" y="5800515"/>
            <a:chExt cx="1160496" cy="3143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0507262-A617-C94D-9097-CF1388BAEE3F}"/>
                </a:ext>
              </a:extLst>
            </p:cNvPr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148" name="Text Box 115">
                <a:extLst>
                  <a:ext uri="{FF2B5EF4-FFF2-40B4-BE49-F238E27FC236}">
                    <a16:creationId xmlns:a16="http://schemas.microsoft.com/office/drawing/2014/main" id="{B6AB5539-975B-4E41-AC8B-F140797C4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49" name="Text Box 116">
                <a:extLst>
                  <a:ext uri="{FF2B5EF4-FFF2-40B4-BE49-F238E27FC236}">
                    <a16:creationId xmlns:a16="http://schemas.microsoft.com/office/drawing/2014/main" id="{14F36830-61FE-4F4B-AF70-F7B81BBB1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50" name="Line 117">
                <a:extLst>
                  <a:ext uri="{FF2B5EF4-FFF2-40B4-BE49-F238E27FC236}">
                    <a16:creationId xmlns:a16="http://schemas.microsoft.com/office/drawing/2014/main" id="{27D3EC5F-18EA-B44A-AAB3-3627B783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4" name="Group 130">
              <a:extLst>
                <a:ext uri="{FF2B5EF4-FFF2-40B4-BE49-F238E27FC236}">
                  <a16:creationId xmlns:a16="http://schemas.microsoft.com/office/drawing/2014/main" id="{3940F8BA-13AE-9A45-AD3F-291FC6107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6260" y="5807561"/>
              <a:ext cx="152400" cy="304800"/>
              <a:chOff x="3840" y="2304"/>
              <a:chExt cx="96" cy="240"/>
            </a:xfrm>
          </p:grpSpPr>
          <p:sp>
            <p:nvSpPr>
              <p:cNvPr id="145" name="Line 131">
                <a:extLst>
                  <a:ext uri="{FF2B5EF4-FFF2-40B4-BE49-F238E27FC236}">
                    <a16:creationId xmlns:a16="http://schemas.microsoft.com/office/drawing/2014/main" id="{AD47C095-AD4C-884C-88F5-26DAE3A16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CE1CF55A-06D5-254F-868B-17FD98C2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5326D23E-8BD8-F740-9FFF-D317A6830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51" name="Group 130">
            <a:extLst>
              <a:ext uri="{FF2B5EF4-FFF2-40B4-BE49-F238E27FC236}">
                <a16:creationId xmlns:a16="http://schemas.microsoft.com/office/drawing/2014/main" id="{3761CF3D-E481-7144-97A5-EFCE894F53B5}"/>
              </a:ext>
            </a:extLst>
          </p:cNvPr>
          <p:cNvGrpSpPr>
            <a:grpSpLocks/>
          </p:cNvGrpSpPr>
          <p:nvPr/>
        </p:nvGrpSpPr>
        <p:grpSpPr bwMode="auto">
          <a:xfrm>
            <a:off x="3270520" y="5794635"/>
            <a:ext cx="152400" cy="304800"/>
            <a:chOff x="3840" y="2304"/>
            <a:chExt cx="96" cy="240"/>
          </a:xfrm>
        </p:grpSpPr>
        <p:sp>
          <p:nvSpPr>
            <p:cNvPr id="152" name="Line 131">
              <a:extLst>
                <a:ext uri="{FF2B5EF4-FFF2-40B4-BE49-F238E27FC236}">
                  <a16:creationId xmlns:a16="http://schemas.microsoft.com/office/drawing/2014/main" id="{8B2DF130-AB0B-7F48-B3F7-64EC3E54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132">
              <a:extLst>
                <a:ext uri="{FF2B5EF4-FFF2-40B4-BE49-F238E27FC236}">
                  <a16:creationId xmlns:a16="http://schemas.microsoft.com/office/drawing/2014/main" id="{9BDBFBE0-08E7-5F4C-9480-E805C4DBA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4" name="Line 133">
              <a:extLst>
                <a:ext uri="{FF2B5EF4-FFF2-40B4-BE49-F238E27FC236}">
                  <a16:creationId xmlns:a16="http://schemas.microsoft.com/office/drawing/2014/main" id="{DB8795DD-0B95-8F4A-883F-0E3A917B5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60F35BEC-5C48-F941-B358-AE9FFDD9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47" y="1044498"/>
            <a:ext cx="3310054" cy="444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that holds an object of type </a:t>
            </a:r>
            <a:r>
              <a:rPr lang="en-US" sz="1100" b="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Node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pointer to the next node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Node(T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null pointer */</a:t>
            </a:r>
            <a:endParaRPr lang="en-US" sz="1100" b="0" dirty="0">
              <a:solidFill>
                <a:srgbClr val="3F5F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Node(T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  <a:endParaRPr lang="en-US" sz="1100" b="0" dirty="0">
              <a:solidFill>
                <a:srgbClr val="3F5F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toString()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265D0E1-B8C6-0D45-AEAF-DAA43F5C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75324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Node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Generic version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F18223CB-96F9-B644-9EC9-5FDB878BD891}"/>
              </a:ext>
            </a:extLst>
          </p:cNvPr>
          <p:cNvSpPr/>
          <p:nvPr/>
        </p:nvSpPr>
        <p:spPr>
          <a:xfrm>
            <a:off x="6978746" y="1577182"/>
            <a:ext cx="2012850" cy="533400"/>
          </a:xfrm>
          <a:prstGeom prst="wedgeRoundRectCallout">
            <a:avLst>
              <a:gd name="adj1" fmla="val -69874"/>
              <a:gd name="adj2" fmla="val -31658"/>
              <a:gd name="adj3" fmla="val 16667"/>
            </a:avLst>
          </a:prstGeom>
          <a:solidFill>
            <a:srgbClr val="FFE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placeholder that stands for any desired object type</a:t>
            </a:r>
            <a:endParaRPr lang="en-US" sz="1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FCA42A-CB80-E642-ABA8-D801D8E90D72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CB8EA8-2FBB-4141-A789-73C60459B63A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81" name="Text Box 115">
                <a:extLst>
                  <a:ext uri="{FF2B5EF4-FFF2-40B4-BE49-F238E27FC236}">
                    <a16:creationId xmlns:a16="http://schemas.microsoft.com/office/drawing/2014/main" id="{8FAA9AF0-23AA-E844-9335-5BA1E1CF4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82" name="Text Box 116">
                <a:extLst>
                  <a:ext uri="{FF2B5EF4-FFF2-40B4-BE49-F238E27FC236}">
                    <a16:creationId xmlns:a16="http://schemas.microsoft.com/office/drawing/2014/main" id="{24769C89-1BFA-FC48-8E5E-BD2E4116F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3" name="Line 117">
                <a:extLst>
                  <a:ext uri="{FF2B5EF4-FFF2-40B4-BE49-F238E27FC236}">
                    <a16:creationId xmlns:a16="http://schemas.microsoft.com/office/drawing/2014/main" id="{00523895-F257-BF43-851A-96780A6E3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" name="Line 117">
                <a:extLst>
                  <a:ext uri="{FF2B5EF4-FFF2-40B4-BE49-F238E27FC236}">
                    <a16:creationId xmlns:a16="http://schemas.microsoft.com/office/drawing/2014/main" id="{28D79FB8-7C1B-414B-8535-1D62E1A6B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F81EDB8-9E30-AD42-9C10-E541AE458049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86" name="Group 130">
                <a:extLst>
                  <a:ext uri="{FF2B5EF4-FFF2-40B4-BE49-F238E27FC236}">
                    <a16:creationId xmlns:a16="http://schemas.microsoft.com/office/drawing/2014/main" id="{3FC68F98-8C93-8E4B-B1CB-E1182141B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87" name="Line 131">
                  <a:extLst>
                    <a:ext uri="{FF2B5EF4-FFF2-40B4-BE49-F238E27FC236}">
                      <a16:creationId xmlns:a16="http://schemas.microsoft.com/office/drawing/2014/main" id="{C5202E56-0145-764E-98AE-04C6D873D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" name="Line 132">
                  <a:extLst>
                    <a:ext uri="{FF2B5EF4-FFF2-40B4-BE49-F238E27FC236}">
                      <a16:creationId xmlns:a16="http://schemas.microsoft.com/office/drawing/2014/main" id="{916D017B-F6A0-C949-A7CA-B9C606B964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" name="Line 133">
                  <a:extLst>
                    <a:ext uri="{FF2B5EF4-FFF2-40B4-BE49-F238E27FC236}">
                      <a16:creationId xmlns:a16="http://schemas.microsoft.com/office/drawing/2014/main" id="{C57256B8-A3A7-AB44-8319-20F8BA1C2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4ED14B-A0FD-A141-A8C7-8AF076BE6105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2" name="Text Box 115">
                <a:extLst>
                  <a:ext uri="{FF2B5EF4-FFF2-40B4-BE49-F238E27FC236}">
                    <a16:creationId xmlns:a16="http://schemas.microsoft.com/office/drawing/2014/main" id="{C895CBEB-7005-1C41-9A2B-D17A78092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3" name="Text Box 116">
                <a:extLst>
                  <a:ext uri="{FF2B5EF4-FFF2-40B4-BE49-F238E27FC236}">
                    <a16:creationId xmlns:a16="http://schemas.microsoft.com/office/drawing/2014/main" id="{601F901A-73DF-1B4A-923D-98C461226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4" name="Line 117">
                <a:extLst>
                  <a:ext uri="{FF2B5EF4-FFF2-40B4-BE49-F238E27FC236}">
                    <a16:creationId xmlns:a16="http://schemas.microsoft.com/office/drawing/2014/main" id="{F45C85F4-16F6-B141-A3FD-AF651E15C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5" name="Line 117">
                <a:extLst>
                  <a:ext uri="{FF2B5EF4-FFF2-40B4-BE49-F238E27FC236}">
                    <a16:creationId xmlns:a16="http://schemas.microsoft.com/office/drawing/2014/main" id="{B9766ABA-955D-4243-B8FD-45B04E868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8DF17B4-A53C-F24A-BF71-77BA4F1F6D56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7" name="Group 130">
                <a:extLst>
                  <a:ext uri="{FF2B5EF4-FFF2-40B4-BE49-F238E27FC236}">
                    <a16:creationId xmlns:a16="http://schemas.microsoft.com/office/drawing/2014/main" id="{85B0A7F5-1BA1-B445-AFFE-1D081F2A45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78" name="Line 131">
                  <a:extLst>
                    <a:ext uri="{FF2B5EF4-FFF2-40B4-BE49-F238E27FC236}">
                      <a16:creationId xmlns:a16="http://schemas.microsoft.com/office/drawing/2014/main" id="{6665E300-6364-B542-A560-5AFDAA6A3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9" name="Line 132">
                  <a:extLst>
                    <a:ext uri="{FF2B5EF4-FFF2-40B4-BE49-F238E27FC236}">
                      <a16:creationId xmlns:a16="http://schemas.microsoft.com/office/drawing/2014/main" id="{0CC2FF19-3D40-B146-80EB-7BEBD8925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0" name="Line 133">
                  <a:extLst>
                    <a:ext uri="{FF2B5EF4-FFF2-40B4-BE49-F238E27FC236}">
                      <a16:creationId xmlns:a16="http://schemas.microsoft.com/office/drawing/2014/main" id="{03F5C550-112C-BE4E-A348-5EB83F424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4992918-BE06-F94E-84F7-D7EDA5FFA690}"/>
              </a:ext>
            </a:extLst>
          </p:cNvPr>
          <p:cNvSpPr/>
          <p:nvPr/>
        </p:nvSpPr>
        <p:spPr bwMode="auto">
          <a:xfrm>
            <a:off x="2438400" y="513315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41234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4933B6-9B55-334A-9738-60D1614358A3}"/>
              </a:ext>
            </a:extLst>
          </p:cNvPr>
          <p:cNvGrpSpPr/>
          <p:nvPr/>
        </p:nvGrpSpPr>
        <p:grpSpPr>
          <a:xfrm>
            <a:off x="247274" y="722981"/>
            <a:ext cx="3389980" cy="4713445"/>
            <a:chOff x="331701" y="772955"/>
            <a:chExt cx="3389980" cy="4713445"/>
          </a:xfrm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EA4B6830-204D-F14E-AFBA-5B467C7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73" y="1038922"/>
              <a:ext cx="3281208" cy="4447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a node in a linked list</a:t>
              </a:r>
            </a:p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   that holds an </a:t>
              </a:r>
              <a:r>
                <a:rPr lang="en-US" sz="1200" b="0" dirty="0">
                  <a:solidFill>
                    <a:srgbClr val="114FF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 value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value;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data</a:t>
              </a:r>
              <a:endPara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Node next;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pointer</a:t>
              </a:r>
              <a:endPara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 and a pointer to the next node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public Node(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value, Node next) {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this.value = value;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this.next = next;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 node with the value</a:t>
              </a:r>
            </a:p>
            <a:p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*  and a null pointer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public Node(</a:t>
              </a:r>
              <a:r>
                <a:rPr lang="en-US" sz="1100" b="0" dirty="0">
                  <a:solidFill>
                    <a:srgbClr val="114F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value) {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this(value, null);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/** Textual representation of this node. */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public String toString() {</a:t>
              </a:r>
            </a:p>
            <a:p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  return "" + value;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</a:p>
            <a:p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17B5B189-4E30-9C4F-9E82-8072FECF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01" y="772955"/>
              <a:ext cx="32812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Node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0F9268-5972-F044-8B62-8FF6FD02B8A8}"/>
              </a:ext>
            </a:extLst>
          </p:cNvPr>
          <p:cNvGrpSpPr/>
          <p:nvPr/>
        </p:nvGrpSpPr>
        <p:grpSpPr>
          <a:xfrm>
            <a:off x="2251350" y="5804397"/>
            <a:ext cx="990600" cy="314325"/>
            <a:chOff x="2133600" y="2214563"/>
            <a:chExt cx="990600" cy="314325"/>
          </a:xfrm>
        </p:grpSpPr>
        <p:sp>
          <p:nvSpPr>
            <p:cNvPr id="139" name="Text Box 115">
              <a:extLst>
                <a:ext uri="{FF2B5EF4-FFF2-40B4-BE49-F238E27FC236}">
                  <a16:creationId xmlns:a16="http://schemas.microsoft.com/office/drawing/2014/main" id="{EC4F66E6-6444-134B-9969-49A34BC0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214563"/>
              <a:ext cx="46013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0" name="Text Box 116">
              <a:extLst>
                <a:ext uri="{FF2B5EF4-FFF2-40B4-BE49-F238E27FC236}">
                  <a16:creationId xmlns:a16="http://schemas.microsoft.com/office/drawing/2014/main" id="{2CAEC11E-1A5E-9643-A58B-FDB68523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730" y="2214563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1" name="Line 117">
              <a:extLst>
                <a:ext uri="{FF2B5EF4-FFF2-40B4-BE49-F238E27FC236}">
                  <a16:creationId xmlns:a16="http://schemas.microsoft.com/office/drawing/2014/main" id="{33CF525C-B2E6-D64C-B0DE-E4CDCB5C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ACA2162-620E-CA42-AF01-7048929E28E4}"/>
              </a:ext>
            </a:extLst>
          </p:cNvPr>
          <p:cNvGrpSpPr/>
          <p:nvPr/>
        </p:nvGrpSpPr>
        <p:grpSpPr>
          <a:xfrm>
            <a:off x="688444" y="5820352"/>
            <a:ext cx="1160496" cy="314325"/>
            <a:chOff x="5028164" y="5800515"/>
            <a:chExt cx="1160496" cy="3143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0507262-A617-C94D-9097-CF1388BAEE3F}"/>
                </a:ext>
              </a:extLst>
            </p:cNvPr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148" name="Text Box 115">
                <a:extLst>
                  <a:ext uri="{FF2B5EF4-FFF2-40B4-BE49-F238E27FC236}">
                    <a16:creationId xmlns:a16="http://schemas.microsoft.com/office/drawing/2014/main" id="{B6AB5539-975B-4E41-AC8B-F140797C4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1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49" name="Text Box 116">
                <a:extLst>
                  <a:ext uri="{FF2B5EF4-FFF2-40B4-BE49-F238E27FC236}">
                    <a16:creationId xmlns:a16="http://schemas.microsoft.com/office/drawing/2014/main" id="{14F36830-61FE-4F4B-AF70-F7B81BBB1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50" name="Line 117">
                <a:extLst>
                  <a:ext uri="{FF2B5EF4-FFF2-40B4-BE49-F238E27FC236}">
                    <a16:creationId xmlns:a16="http://schemas.microsoft.com/office/drawing/2014/main" id="{27D3EC5F-18EA-B44A-AAB3-3627B783B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2362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4" name="Group 130">
              <a:extLst>
                <a:ext uri="{FF2B5EF4-FFF2-40B4-BE49-F238E27FC236}">
                  <a16:creationId xmlns:a16="http://schemas.microsoft.com/office/drawing/2014/main" id="{3940F8BA-13AE-9A45-AD3F-291FC6107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6260" y="5807561"/>
              <a:ext cx="152400" cy="304800"/>
              <a:chOff x="3840" y="2304"/>
              <a:chExt cx="96" cy="240"/>
            </a:xfrm>
          </p:grpSpPr>
          <p:sp>
            <p:nvSpPr>
              <p:cNvPr id="145" name="Line 131">
                <a:extLst>
                  <a:ext uri="{FF2B5EF4-FFF2-40B4-BE49-F238E27FC236}">
                    <a16:creationId xmlns:a16="http://schemas.microsoft.com/office/drawing/2014/main" id="{AD47C095-AD4C-884C-88F5-26DAE3A16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CE1CF55A-06D5-254F-868B-17FD98C2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5326D23E-8BD8-F740-9FFF-D317A6830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51" name="Group 130">
            <a:extLst>
              <a:ext uri="{FF2B5EF4-FFF2-40B4-BE49-F238E27FC236}">
                <a16:creationId xmlns:a16="http://schemas.microsoft.com/office/drawing/2014/main" id="{3761CF3D-E481-7144-97A5-EFCE894F53B5}"/>
              </a:ext>
            </a:extLst>
          </p:cNvPr>
          <p:cNvGrpSpPr>
            <a:grpSpLocks/>
          </p:cNvGrpSpPr>
          <p:nvPr/>
        </p:nvGrpSpPr>
        <p:grpSpPr bwMode="auto">
          <a:xfrm>
            <a:off x="3270520" y="5794635"/>
            <a:ext cx="152400" cy="304800"/>
            <a:chOff x="3840" y="2304"/>
            <a:chExt cx="96" cy="240"/>
          </a:xfrm>
        </p:grpSpPr>
        <p:sp>
          <p:nvSpPr>
            <p:cNvPr id="152" name="Line 131">
              <a:extLst>
                <a:ext uri="{FF2B5EF4-FFF2-40B4-BE49-F238E27FC236}">
                  <a16:creationId xmlns:a16="http://schemas.microsoft.com/office/drawing/2014/main" id="{8B2DF130-AB0B-7F48-B3F7-64EC3E54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132">
              <a:extLst>
                <a:ext uri="{FF2B5EF4-FFF2-40B4-BE49-F238E27FC236}">
                  <a16:creationId xmlns:a16="http://schemas.microsoft.com/office/drawing/2014/main" id="{9BDBFBE0-08E7-5F4C-9480-E805C4DBA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4" name="Line 133">
              <a:extLst>
                <a:ext uri="{FF2B5EF4-FFF2-40B4-BE49-F238E27FC236}">
                  <a16:creationId xmlns:a16="http://schemas.microsoft.com/office/drawing/2014/main" id="{DB8795DD-0B95-8F4A-883F-0E3A917B5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id="{60F35BEC-5C48-F941-B358-AE9FFDD9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47" y="1044498"/>
            <a:ext cx="3310054" cy="444190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that holds an </a:t>
            </a:r>
            <a:r>
              <a:rPr lang="en-US" sz="1200" b="0" dirty="0">
                <a:solidFill>
                  <a:srgbClr val="114F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of type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value;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data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Node next;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pointer to the next node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public Node(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value, Node next)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this.value = value;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this.next = next;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value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*  and a null pointer */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public Node(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this(value, null);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return "" + value;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265D0E1-B8C6-0D45-AEAF-DAA43F5C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75324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Node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Generic version</a:t>
            </a:r>
          </a:p>
        </p:txBody>
      </p:sp>
      <p:sp>
        <p:nvSpPr>
          <p:cNvPr id="69" name="Left-Right Arrow 68">
            <a:extLst>
              <a:ext uri="{FF2B5EF4-FFF2-40B4-BE49-F238E27FC236}">
                <a16:creationId xmlns:a16="http://schemas.microsoft.com/office/drawing/2014/main" id="{5A47BA40-09C1-CF49-883F-08E1EDB6AF01}"/>
              </a:ext>
            </a:extLst>
          </p:cNvPr>
          <p:cNvSpPr/>
          <p:nvPr/>
        </p:nvSpPr>
        <p:spPr bwMode="auto">
          <a:xfrm>
            <a:off x="3130232" y="2990063"/>
            <a:ext cx="1765910" cy="877873"/>
          </a:xfrm>
          <a:prstGeom prst="leftRightArrow">
            <a:avLst>
              <a:gd name="adj1" fmla="val 58362"/>
              <a:gd name="adj2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I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ighlighting the differences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220B8DB8-DCB1-624E-AA80-248DFCA0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81" y="1320351"/>
            <a:ext cx="1836819" cy="966268"/>
          </a:xfrm>
          <a:prstGeom prst="wedgeRoundRectCallout">
            <a:avLst>
              <a:gd name="adj1" fmla="val 74326"/>
              <a:gd name="adj2" fmla="val 13712"/>
              <a:gd name="adj3" fmla="val 16667"/>
            </a:avLst>
          </a:prstGeom>
          <a:solidFill>
            <a:srgbClr val="FFF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ctr" anchorCtr="0"/>
          <a:lstStyle/>
          <a:p>
            <a:pPr>
              <a:lnSpc>
                <a:spcPts val="1480"/>
              </a:lnSpc>
              <a:spcBef>
                <a:spcPts val="600"/>
              </a:spcBef>
              <a:defRPr/>
            </a:pP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letter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b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placeholder.</a:t>
            </a:r>
            <a:endParaRPr lang="en-US" sz="1400" b="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80"/>
              </a:lnSpc>
              <a:spcBef>
                <a:spcPts val="600"/>
              </a:spcBef>
              <a:defRPr/>
            </a:pP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placeholders:</a:t>
            </a:r>
            <a:r>
              <a:rPr lang="en-US" sz="14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b="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b="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b="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868011-EFD3-4741-B0AC-84C2439FF370}"/>
              </a:ext>
            </a:extLst>
          </p:cNvPr>
          <p:cNvGrpSpPr/>
          <p:nvPr/>
        </p:nvGrpSpPr>
        <p:grpSpPr>
          <a:xfrm>
            <a:off x="4572000" y="5736831"/>
            <a:ext cx="3273956" cy="794732"/>
            <a:chOff x="4572000" y="5736831"/>
            <a:chExt cx="3273956" cy="7947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20F5CF3-DA26-3748-B184-FFDCF2FB96C0}"/>
                </a:ext>
              </a:extLst>
            </p:cNvPr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83" name="Text Box 115">
                <a:extLst>
                  <a:ext uri="{FF2B5EF4-FFF2-40B4-BE49-F238E27FC236}">
                    <a16:creationId xmlns:a16="http://schemas.microsoft.com/office/drawing/2014/main" id="{1CFF9C9E-45B4-F040-B9E7-5C9C4D29A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84" name="Text Box 116">
                <a:extLst>
                  <a:ext uri="{FF2B5EF4-FFF2-40B4-BE49-F238E27FC236}">
                    <a16:creationId xmlns:a16="http://schemas.microsoft.com/office/drawing/2014/main" id="{D5340CDE-39DC-D64C-8684-335A7AA1EE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85" name="Line 117">
                <a:extLst>
                  <a:ext uri="{FF2B5EF4-FFF2-40B4-BE49-F238E27FC236}">
                    <a16:creationId xmlns:a16="http://schemas.microsoft.com/office/drawing/2014/main" id="{D068C619-B074-FC44-BF17-CE796E2C1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" name="Line 117">
                <a:extLst>
                  <a:ext uri="{FF2B5EF4-FFF2-40B4-BE49-F238E27FC236}">
                    <a16:creationId xmlns:a16="http://schemas.microsoft.com/office/drawing/2014/main" id="{B05E412C-D533-BB47-9BD8-94C056346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96072A1-5AAA-CD48-B8DC-87784A2E5396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88" name="Group 130">
                <a:extLst>
                  <a:ext uri="{FF2B5EF4-FFF2-40B4-BE49-F238E27FC236}">
                    <a16:creationId xmlns:a16="http://schemas.microsoft.com/office/drawing/2014/main" id="{26BC439B-697F-4C46-82D0-28B2CD8E3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89" name="Line 131">
                  <a:extLst>
                    <a:ext uri="{FF2B5EF4-FFF2-40B4-BE49-F238E27FC236}">
                      <a16:creationId xmlns:a16="http://schemas.microsoft.com/office/drawing/2014/main" id="{158A36F6-42BD-4F44-950F-FBDB70821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" name="Line 132">
                  <a:extLst>
                    <a:ext uri="{FF2B5EF4-FFF2-40B4-BE49-F238E27FC236}">
                      <a16:creationId xmlns:a16="http://schemas.microsoft.com/office/drawing/2014/main" id="{C42B5E02-CFC4-3C4C-B867-CBC7598F6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" name="Line 133">
                  <a:extLst>
                    <a:ext uri="{FF2B5EF4-FFF2-40B4-BE49-F238E27FC236}">
                      <a16:creationId xmlns:a16="http://schemas.microsoft.com/office/drawing/2014/main" id="{00C2F032-90AB-D841-926C-112FC1A09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CD037DD-DEC0-F344-A1F1-C579633FAC35}"/>
                </a:ext>
              </a:extLst>
            </p:cNvPr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74" name="Text Box 115">
                <a:extLst>
                  <a:ext uri="{FF2B5EF4-FFF2-40B4-BE49-F238E27FC236}">
                    <a16:creationId xmlns:a16="http://schemas.microsoft.com/office/drawing/2014/main" id="{E2B7A233-8B48-7343-B2EE-D9D2FE130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75" name="Text Box 116">
                <a:extLst>
                  <a:ext uri="{FF2B5EF4-FFF2-40B4-BE49-F238E27FC236}">
                    <a16:creationId xmlns:a16="http://schemas.microsoft.com/office/drawing/2014/main" id="{775AFBA9-BE3D-1841-BF09-28C206419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76" name="Line 117">
                <a:extLst>
                  <a:ext uri="{FF2B5EF4-FFF2-40B4-BE49-F238E27FC236}">
                    <a16:creationId xmlns:a16="http://schemas.microsoft.com/office/drawing/2014/main" id="{905FF7F2-B8C7-4E40-B603-2F4071D97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4937" y="588446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17">
                <a:extLst>
                  <a:ext uri="{FF2B5EF4-FFF2-40B4-BE49-F238E27FC236}">
                    <a16:creationId xmlns:a16="http://schemas.microsoft.com/office/drawing/2014/main" id="{AE650937-1ADC-F448-8B08-F7F39E1DB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555" y="5884468"/>
                <a:ext cx="9032" cy="314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7B1E0C8-84E9-C440-AB97-B9668E819701}"/>
                  </a:ext>
                </a:extLst>
              </p:cNvPr>
              <p:cNvSpPr/>
              <p:nvPr/>
            </p:nvSpPr>
            <p:spPr bwMode="auto"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bject of type </a:t>
                </a:r>
                <a:r>
                  <a:rPr kumimoji="0" lang="en-IL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</a:p>
            </p:txBody>
          </p:sp>
          <p:grpSp>
            <p:nvGrpSpPr>
              <p:cNvPr id="79" name="Group 130">
                <a:extLst>
                  <a:ext uri="{FF2B5EF4-FFF2-40B4-BE49-F238E27FC236}">
                    <a16:creationId xmlns:a16="http://schemas.microsoft.com/office/drawing/2014/main" id="{72C085B4-DFE3-424B-94F5-685B6C924E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6448" y="5757746"/>
                <a:ext cx="152400" cy="304800"/>
                <a:chOff x="3840" y="2304"/>
                <a:chExt cx="96" cy="240"/>
              </a:xfrm>
            </p:grpSpPr>
            <p:sp>
              <p:nvSpPr>
                <p:cNvPr id="80" name="Line 131">
                  <a:extLst>
                    <a:ext uri="{FF2B5EF4-FFF2-40B4-BE49-F238E27FC236}">
                      <a16:creationId xmlns:a16="http://schemas.microsoft.com/office/drawing/2014/main" id="{02FA964B-7848-3943-83C9-E8CD1BA1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1" name="Line 132">
                  <a:extLst>
                    <a:ext uri="{FF2B5EF4-FFF2-40B4-BE49-F238E27FC236}">
                      <a16:creationId xmlns:a16="http://schemas.microsoft.com/office/drawing/2014/main" id="{04A620F8-166A-6B44-BAF2-530E04866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2" name="Line 133">
                  <a:extLst>
                    <a:ext uri="{FF2B5EF4-FFF2-40B4-BE49-F238E27FC236}">
                      <a16:creationId xmlns:a16="http://schemas.microsoft.com/office/drawing/2014/main" id="{AB4EA75C-4356-424C-AD86-43C5B10DC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677B1010-5C7A-4043-BF1E-B48124E4BF84}"/>
              </a:ext>
            </a:extLst>
          </p:cNvPr>
          <p:cNvSpPr/>
          <p:nvPr/>
        </p:nvSpPr>
        <p:spPr>
          <a:xfrm>
            <a:off x="6978746" y="1577182"/>
            <a:ext cx="2012850" cy="533400"/>
          </a:xfrm>
          <a:prstGeom prst="wedgeRoundRectCallout">
            <a:avLst>
              <a:gd name="adj1" fmla="val -69874"/>
              <a:gd name="adj2" fmla="val -31658"/>
              <a:gd name="adj3" fmla="val 16667"/>
            </a:avLst>
          </a:prstGeom>
          <a:solidFill>
            <a:srgbClr val="FFE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placeholder that stands for any desired object type</a:t>
            </a:r>
            <a:endParaRPr lang="en-US" sz="12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F89AB60-D9C6-7342-8FC9-8EBAC0A84B34}"/>
              </a:ext>
            </a:extLst>
          </p:cNvPr>
          <p:cNvSpPr/>
          <p:nvPr/>
        </p:nvSpPr>
        <p:spPr bwMode="auto">
          <a:xfrm>
            <a:off x="2438400" y="513315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69223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E7E4EC-CCF3-C94B-B2EF-CA37DAFE736A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78" name="Text Box 115">
              <a:extLst>
                <a:ext uri="{FF2B5EF4-FFF2-40B4-BE49-F238E27FC236}">
                  <a16:creationId xmlns:a16="http://schemas.microsoft.com/office/drawing/2014/main" id="{FD14070E-FEE3-5D49-916F-9AA98B087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79" name="Text Box 116">
              <a:extLst>
                <a:ext uri="{FF2B5EF4-FFF2-40B4-BE49-F238E27FC236}">
                  <a16:creationId xmlns:a16="http://schemas.microsoft.com/office/drawing/2014/main" id="{01817EAF-E576-1E47-8730-6CF0B2133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80" name="Line 117">
              <a:extLst>
                <a:ext uri="{FF2B5EF4-FFF2-40B4-BE49-F238E27FC236}">
                  <a16:creationId xmlns:a16="http://schemas.microsoft.com/office/drawing/2014/main" id="{B014985B-212D-6F41-BF2A-AF81C06E4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" name="Line 117">
              <a:extLst>
                <a:ext uri="{FF2B5EF4-FFF2-40B4-BE49-F238E27FC236}">
                  <a16:creationId xmlns:a16="http://schemas.microsoft.com/office/drawing/2014/main" id="{EF9A7AD7-9611-8747-8236-61BAE10B7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81D48AA-8E93-DC44-882E-4CA38DD45B9E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Text Box 115">
              <a:extLst>
                <a:ext uri="{FF2B5EF4-FFF2-40B4-BE49-F238E27FC236}">
                  <a16:creationId xmlns:a16="http://schemas.microsoft.com/office/drawing/2014/main" id="{3C887CAD-9B7C-B24B-9294-EBECF9376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74" name="Text Box 116">
              <a:extLst>
                <a:ext uri="{FF2B5EF4-FFF2-40B4-BE49-F238E27FC236}">
                  <a16:creationId xmlns:a16="http://schemas.microsoft.com/office/drawing/2014/main" id="{96A62BC9-4512-0E47-814F-6615EB23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5" name="Line 117">
              <a:extLst>
                <a:ext uri="{FF2B5EF4-FFF2-40B4-BE49-F238E27FC236}">
                  <a16:creationId xmlns:a16="http://schemas.microsoft.com/office/drawing/2014/main" id="{B869EF78-93EF-2544-91F0-7F29B91E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6" name="Line 117">
              <a:extLst>
                <a:ext uri="{FF2B5EF4-FFF2-40B4-BE49-F238E27FC236}">
                  <a16:creationId xmlns:a16="http://schemas.microsoft.com/office/drawing/2014/main" id="{1FB817A4-B052-9F47-9BF5-39E48B21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Text Box 115">
              <a:extLst>
                <a:ext uri="{FF2B5EF4-FFF2-40B4-BE49-F238E27FC236}">
                  <a16:creationId xmlns:a16="http://schemas.microsoft.com/office/drawing/2014/main" id="{C034ADC4-1608-C745-82C7-81B8576C8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16">
              <a:extLst>
                <a:ext uri="{FF2B5EF4-FFF2-40B4-BE49-F238E27FC236}">
                  <a16:creationId xmlns:a16="http://schemas.microsoft.com/office/drawing/2014/main" id="{D8A177BC-03B6-1E42-82D4-3AC9CAB2D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4EDE9E58-77CB-2146-BD33-426006725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17">
              <a:extLst>
                <a:ext uri="{FF2B5EF4-FFF2-40B4-BE49-F238E27FC236}">
                  <a16:creationId xmlns:a16="http://schemas.microsoft.com/office/drawing/2014/main" id="{40309C89-65DB-0347-8BF0-D375BBFCB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4" name="Group 130">
              <a:extLst>
                <a:ext uri="{FF2B5EF4-FFF2-40B4-BE49-F238E27FC236}">
                  <a16:creationId xmlns:a16="http://schemas.microsoft.com/office/drawing/2014/main" id="{AB674CAA-464B-0640-8C09-BB1CD36D0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65" name="Line 131">
                <a:extLst>
                  <a:ext uri="{FF2B5EF4-FFF2-40B4-BE49-F238E27FC236}">
                    <a16:creationId xmlns:a16="http://schemas.microsoft.com/office/drawing/2014/main" id="{75DECE8C-D45F-CE41-945C-A754B1D97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" name="Line 132">
                <a:extLst>
                  <a:ext uri="{FF2B5EF4-FFF2-40B4-BE49-F238E27FC236}">
                    <a16:creationId xmlns:a16="http://schemas.microsoft.com/office/drawing/2014/main" id="{79D8A8C8-6E8E-1541-88CE-C415C8CE4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" name="Line 133">
                <a:extLst>
                  <a:ext uri="{FF2B5EF4-FFF2-40B4-BE49-F238E27FC236}">
                    <a16:creationId xmlns:a16="http://schemas.microsoft.com/office/drawing/2014/main" id="{DE992294-7EAA-8044-8E22-E77B199E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463C021-CC46-5D45-ABE5-74E43CE11348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BAE4B056-C1F8-004B-8272-40D37D7874AC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F301438-C995-8047-8BF9-A6640AF295A4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775875-E2B6-BD48-839C-08824168E964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033762-9211-8444-83F2-0A5652E28B96}"/>
              </a:ext>
            </a:extLst>
          </p:cNvPr>
          <p:cNvGrpSpPr/>
          <p:nvPr/>
        </p:nvGrpSpPr>
        <p:grpSpPr>
          <a:xfrm>
            <a:off x="133192" y="732379"/>
            <a:ext cx="8566392" cy="5157188"/>
            <a:chOff x="133192" y="732379"/>
            <a:chExt cx="8566392" cy="5157188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21BB4DF-7A32-7245-AE69-4D5ADB7B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2" y="732379"/>
              <a:ext cx="352440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defRPr/>
              </a:pPr>
              <a:r>
                <a:rPr lang="en-US" sz="1400" b="0" dirty="0"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List</a:t>
              </a: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 class: </a:t>
              </a: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Original version</a:t>
              </a:r>
              <a:r>
                <a:rPr lang="en-US" sz="1200" b="0" dirty="0">
                  <a:latin typeface="Times New Roman" charset="0"/>
                  <a:ea typeface="Times New Roman" charset="0"/>
                  <a:cs typeface="Times New Roman" charset="0"/>
                </a:rPr>
                <a:t> (not generic)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5014038-6AAE-504A-9C26-D7ADA7EA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72" y="990600"/>
              <a:ext cx="3633914" cy="4142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t" anchorCtr="0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A linked list of integers. */</a:t>
              </a:r>
            </a:p>
            <a:p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List {</a:t>
              </a: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Points to this list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Number of elements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L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Constructs an empty list.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List()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b="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Starts with a dummy node</a:t>
              </a:r>
              <a:endParaRPr lang="en-US" sz="11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Node(0);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100" b="0" dirty="0">
                  <a:solidFill>
                    <a:srgbClr val="000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}</a:t>
              </a:r>
            </a:p>
            <a:p>
              <a:pPr>
                <a:spcBef>
                  <a:spcPts val="600"/>
                </a:spcBef>
              </a:pPr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pPr>
                <a:spcBef>
                  <a:spcPts val="600"/>
                </a:spcBef>
              </a:pPr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Adds the given value to</a:t>
              </a:r>
            </a:p>
            <a:p>
              <a:pPr>
                <a:spcBef>
                  <a:spcPts val="0"/>
                </a:spcBef>
              </a:pPr>
              <a:r>
                <a:rPr lang="en-US" sz="1200" b="0" dirty="0">
                  <a:solidFill>
                    <a:srgbClr val="3F5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*  the beginning of this list. */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addFirst(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val) 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Node newNode = </a:t>
              </a:r>
              <a:r>
                <a:rPr lang="en-US" sz="1100" b="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Node(val);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newNode.next = first.next;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first.next = newNode;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size++;</a:t>
              </a:r>
            </a:p>
            <a:p>
              <a:r>
                <a:rPr lang="en-IL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IL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ts val="0"/>
                </a:spcBef>
              </a:pPr>
              <a:r>
                <a:rPr lang="en-IL" alt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en-US" sz="11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F5347F0-F0B1-2F4F-8D3A-0BA395B119A6}"/>
                </a:ext>
              </a:extLst>
            </p:cNvPr>
            <p:cNvSpPr/>
            <p:nvPr/>
          </p:nvSpPr>
          <p:spPr bwMode="auto">
            <a:xfrm>
              <a:off x="2559847" y="4808925"/>
              <a:ext cx="1168168" cy="257743"/>
            </a:xfrm>
            <a:prstGeom prst="roundRect">
              <a:avLst/>
            </a:prstGeom>
            <a:solidFill>
              <a:srgbClr val="FFF9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L" sz="1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ame as Lecture 9-2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AAFCC-5DB3-664E-96D4-44D179329F06}"/>
                </a:ext>
              </a:extLst>
            </p:cNvPr>
            <p:cNvGrpSpPr/>
            <p:nvPr/>
          </p:nvGrpSpPr>
          <p:grpSpPr>
            <a:xfrm>
              <a:off x="381000" y="5257800"/>
              <a:ext cx="3662215" cy="631767"/>
              <a:chOff x="381000" y="5257800"/>
              <a:chExt cx="3662215" cy="63176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D09E35F-B18D-284A-9B7D-A69F61308F14}"/>
                  </a:ext>
                </a:extLst>
              </p:cNvPr>
              <p:cNvGrpSpPr/>
              <p:nvPr/>
            </p:nvGrpSpPr>
            <p:grpSpPr>
              <a:xfrm>
                <a:off x="854928" y="5554287"/>
                <a:ext cx="3188287" cy="335280"/>
                <a:chOff x="5048242" y="5038725"/>
                <a:chExt cx="3188287" cy="335280"/>
              </a:xfrm>
            </p:grpSpPr>
            <p:sp>
              <p:nvSpPr>
                <p:cNvPr id="11" name="Text Box 115">
                  <a:extLst>
                    <a:ext uri="{FF2B5EF4-FFF2-40B4-BE49-F238E27FC236}">
                      <a16:creationId xmlns:a16="http://schemas.microsoft.com/office/drawing/2014/main" id="{D4A600FA-D2B5-1F4A-A93E-72AD8E09B5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8242" y="5038725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b="0" dirty="0">
                      <a:latin typeface="Consolas"/>
                      <a:cs typeface="Consolas"/>
                    </a:rPr>
                    <a:t>5</a:t>
                  </a:r>
                </a:p>
              </p:txBody>
            </p:sp>
            <p:sp>
              <p:nvSpPr>
                <p:cNvPr id="13" name="Text Box 116">
                  <a:extLst>
                    <a:ext uri="{FF2B5EF4-FFF2-40B4-BE49-F238E27FC236}">
                      <a16:creationId xmlns:a16="http://schemas.microsoft.com/office/drawing/2014/main" id="{C18A7682-1619-AE44-8E75-F89EA4860E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81994" y="503872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4" name="Line 117">
                  <a:extLst>
                    <a:ext uri="{FF2B5EF4-FFF2-40B4-BE49-F238E27FC236}">
                      <a16:creationId xmlns:a16="http://schemas.microsoft.com/office/drawing/2014/main" id="{DDCCC81D-0A1C-704D-9E19-3D4A915DA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1463" y="5186362"/>
                  <a:ext cx="4337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6" name="Group 130">
                  <a:extLst>
                    <a:ext uri="{FF2B5EF4-FFF2-40B4-BE49-F238E27FC236}">
                      <a16:creationId xmlns:a16="http://schemas.microsoft.com/office/drawing/2014/main" id="{391B2260-6F2A-8942-94D4-774552D09B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84129" y="5069205"/>
                  <a:ext cx="152400" cy="304800"/>
                  <a:chOff x="3840" y="2304"/>
                  <a:chExt cx="96" cy="240"/>
                </a:xfrm>
              </p:grpSpPr>
              <p:sp>
                <p:nvSpPr>
                  <p:cNvPr id="23" name="Line 131">
                    <a:extLst>
                      <a:ext uri="{FF2B5EF4-FFF2-40B4-BE49-F238E27FC236}">
                        <a16:creationId xmlns:a16="http://schemas.microsoft.com/office/drawing/2014/main" id="{CA4E213A-C5F3-154A-A362-B49E08CDDF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0" y="230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4" name="Line 132">
                    <a:extLst>
                      <a:ext uri="{FF2B5EF4-FFF2-40B4-BE49-F238E27FC236}">
                        <a16:creationId xmlns:a16="http://schemas.microsoft.com/office/drawing/2014/main" id="{803F2EEC-7782-CB42-8474-1336D23A70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352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5" name="Line 133">
                    <a:extLst>
                      <a:ext uri="{FF2B5EF4-FFF2-40B4-BE49-F238E27FC236}">
                        <a16:creationId xmlns:a16="http://schemas.microsoft.com/office/drawing/2014/main" id="{CC44D95E-1DD8-3B48-B59A-151E10F22C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4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" name="Text Box 115">
                  <a:extLst>
                    <a:ext uri="{FF2B5EF4-FFF2-40B4-BE49-F238E27FC236}">
                      <a16:creationId xmlns:a16="http://schemas.microsoft.com/office/drawing/2014/main" id="{9BF582A9-603F-A64E-8886-5B1E0E3392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72535" y="5043919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b="0" dirty="0">
                      <a:latin typeface="Consolas"/>
                      <a:cs typeface="Consolas"/>
                    </a:rPr>
                    <a:t>7</a:t>
                  </a:r>
                </a:p>
              </p:txBody>
            </p:sp>
            <p:sp>
              <p:nvSpPr>
                <p:cNvPr id="18" name="Text Box 116">
                  <a:extLst>
                    <a:ext uri="{FF2B5EF4-FFF2-40B4-BE49-F238E27FC236}">
                      <a16:creationId xmlns:a16="http://schemas.microsoft.com/office/drawing/2014/main" id="{B9F484F2-E2A5-704A-9F22-F869D8CBD8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6287" y="5043919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19" name="Text Box 115">
                  <a:extLst>
                    <a:ext uri="{FF2B5EF4-FFF2-40B4-BE49-F238E27FC236}">
                      <a16:creationId xmlns:a16="http://schemas.microsoft.com/office/drawing/2014/main" id="{55D35014-C837-9446-BA4B-91B54D1883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9836" y="5047038"/>
                  <a:ext cx="433752" cy="3143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b="0" dirty="0">
                      <a:latin typeface="Consolas"/>
                      <a:cs typeface="Consolas"/>
                    </a:rPr>
                    <a:t>2</a:t>
                  </a:r>
                </a:p>
              </p:txBody>
            </p:sp>
            <p:sp>
              <p:nvSpPr>
                <p:cNvPr id="20" name="Text Box 116">
                  <a:extLst>
                    <a:ext uri="{FF2B5EF4-FFF2-40B4-BE49-F238E27FC236}">
                      <a16:creationId xmlns:a16="http://schemas.microsoft.com/office/drawing/2014/main" id="{D37ADE15-9CCF-6140-8008-B432E01E2A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3588" y="5047038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21" name="Line 117">
                  <a:extLst>
                    <a:ext uri="{FF2B5EF4-FFF2-40B4-BE49-F238E27FC236}">
                      <a16:creationId xmlns:a16="http://schemas.microsoft.com/office/drawing/2014/main" id="{9F488032-1B81-2B44-939A-28D059117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36610" y="5209901"/>
                  <a:ext cx="4337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2" name="Line 117">
                  <a:extLst>
                    <a:ext uri="{FF2B5EF4-FFF2-40B4-BE49-F238E27FC236}">
                      <a16:creationId xmlns:a16="http://schemas.microsoft.com/office/drawing/2014/main" id="{B0848163-FAE1-594C-B44D-F89A72F24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05348" y="5206378"/>
                  <a:ext cx="4337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8B6BDE-A36F-254A-876E-6113619AA44B}"/>
                  </a:ext>
                </a:extLst>
              </p:cNvPr>
              <p:cNvGrpSpPr/>
              <p:nvPr/>
            </p:nvGrpSpPr>
            <p:grpSpPr>
              <a:xfrm>
                <a:off x="381000" y="5257800"/>
                <a:ext cx="723263" cy="461962"/>
                <a:chOff x="138708" y="4724400"/>
                <a:chExt cx="723263" cy="46196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1BBC810-52CE-8D4F-A7B8-8A7F27CF03B6}"/>
                    </a:ext>
                  </a:extLst>
                </p:cNvPr>
                <p:cNvSpPr/>
                <p:nvPr/>
              </p:nvSpPr>
              <p:spPr bwMode="auto">
                <a:xfrm>
                  <a:off x="138708" y="4724400"/>
                  <a:ext cx="504339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3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0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first</a:t>
                  </a:r>
                  <a:endParaRPr kumimoji="0" lang="en-IL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781AC2D4-3FAF-9F45-B7BF-B10130257605}"/>
                    </a:ext>
                  </a:extLst>
                </p:cNvPr>
                <p:cNvSpPr/>
                <p:nvPr/>
              </p:nvSpPr>
              <p:spPr bwMode="auto">
                <a:xfrm rot="10800000">
                  <a:off x="357633" y="4866879"/>
                  <a:ext cx="504338" cy="319483"/>
                </a:xfrm>
                <a:prstGeom prst="arc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blipFill dpi="0" rotWithShape="0">
                        <a:blip xmlns:r="http://schemas.openxmlformats.org/officeDocument/2006/relationships"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L"/>
                </a:p>
              </p:txBody>
            </p:sp>
          </p:grpSp>
        </p:grp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FD80D47B-E89A-3247-9A28-04FF0495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993" y="1969265"/>
              <a:ext cx="4592591" cy="236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b="0" u="sng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Best practice: 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If you want to create a class that handles generic elements, start by implementing a class that handles simple elements 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(like </a:t>
              </a:r>
              <a:r>
                <a:rPr lang="en-US" sz="12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int</a:t>
              </a:r>
              <a:r>
                <a:rPr lang="en-US" sz="14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 values)</a:t>
              </a:r>
            </a:p>
            <a:p>
              <a:pPr marL="7938" indent="-7938" algn="l">
                <a:spcBef>
                  <a:spcPts val="6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panose="02020603050405020304" pitchFamily="18" charset="0"/>
                  <a:ea typeface="Times New Roman" charset="0"/>
                  <a:cs typeface="Times New Roman" panose="02020603050405020304" pitchFamily="18" charset="0"/>
                </a:rPr>
                <a:t>Then extend it to handle any object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75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generic values of type T.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List&lt;T&gt;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addFirst(T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Node&lt;T&gt;(val);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E35F-B18D-284A-9B7D-A69F61308F14}"/>
              </a:ext>
            </a:extLst>
          </p:cNvPr>
          <p:cNvGrpSpPr/>
          <p:nvPr/>
        </p:nvGrpSpPr>
        <p:grpSpPr>
          <a:xfrm>
            <a:off x="854928" y="5554287"/>
            <a:ext cx="3188287" cy="335280"/>
            <a:chOff x="5048242" y="5038725"/>
            <a:chExt cx="3188287" cy="335280"/>
          </a:xfrm>
        </p:grpSpPr>
        <p:sp>
          <p:nvSpPr>
            <p:cNvPr id="11" name="Text Box 115">
              <a:extLst>
                <a:ext uri="{FF2B5EF4-FFF2-40B4-BE49-F238E27FC236}">
                  <a16:creationId xmlns:a16="http://schemas.microsoft.com/office/drawing/2014/main" id="{D4A600FA-D2B5-1F4A-A93E-72AD8E09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42" y="503872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3" name="Text Box 116">
              <a:extLst>
                <a:ext uri="{FF2B5EF4-FFF2-40B4-BE49-F238E27FC236}">
                  <a16:creationId xmlns:a16="http://schemas.microsoft.com/office/drawing/2014/main" id="{C18A7682-1619-AE44-8E75-F89EA486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994" y="503872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" name="Line 117">
              <a:extLst>
                <a:ext uri="{FF2B5EF4-FFF2-40B4-BE49-F238E27FC236}">
                  <a16:creationId xmlns:a16="http://schemas.microsoft.com/office/drawing/2014/main" id="{DDCCC81D-0A1C-704D-9E19-3D4A915DA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1463" y="5186362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130">
              <a:extLst>
                <a:ext uri="{FF2B5EF4-FFF2-40B4-BE49-F238E27FC236}">
                  <a16:creationId xmlns:a16="http://schemas.microsoft.com/office/drawing/2014/main" id="{391B2260-6F2A-8942-94D4-774552D09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4129" y="5069205"/>
              <a:ext cx="152400" cy="304800"/>
              <a:chOff x="3840" y="2304"/>
              <a:chExt cx="96" cy="240"/>
            </a:xfrm>
          </p:grpSpPr>
          <p:sp>
            <p:nvSpPr>
              <p:cNvPr id="23" name="Line 131">
                <a:extLst>
                  <a:ext uri="{FF2B5EF4-FFF2-40B4-BE49-F238E27FC236}">
                    <a16:creationId xmlns:a16="http://schemas.microsoft.com/office/drawing/2014/main" id="{CA4E213A-C5F3-154A-A362-B49E08CDD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Line 132">
                <a:extLst>
                  <a:ext uri="{FF2B5EF4-FFF2-40B4-BE49-F238E27FC236}">
                    <a16:creationId xmlns:a16="http://schemas.microsoft.com/office/drawing/2014/main" id="{803F2EEC-7782-CB42-8474-1336D23A7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" name="Line 133">
                <a:extLst>
                  <a:ext uri="{FF2B5EF4-FFF2-40B4-BE49-F238E27FC236}">
                    <a16:creationId xmlns:a16="http://schemas.microsoft.com/office/drawing/2014/main" id="{CC44D95E-1DD8-3B48-B59A-151E10F22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" name="Text Box 115">
              <a:extLst>
                <a:ext uri="{FF2B5EF4-FFF2-40B4-BE49-F238E27FC236}">
                  <a16:creationId xmlns:a16="http://schemas.microsoft.com/office/drawing/2014/main" id="{9BF582A9-603F-A64E-8886-5B1E0E33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535" y="5043919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8" name="Text Box 116">
              <a:extLst>
                <a:ext uri="{FF2B5EF4-FFF2-40B4-BE49-F238E27FC236}">
                  <a16:creationId xmlns:a16="http://schemas.microsoft.com/office/drawing/2014/main" id="{B9F484F2-E2A5-704A-9F22-F869D8CB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287" y="5043919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9" name="Text Box 115">
              <a:extLst>
                <a:ext uri="{FF2B5EF4-FFF2-40B4-BE49-F238E27FC236}">
                  <a16:creationId xmlns:a16="http://schemas.microsoft.com/office/drawing/2014/main" id="{55D35014-C837-9446-BA4B-91B54D18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836" y="504703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20" name="Text Box 116">
              <a:extLst>
                <a:ext uri="{FF2B5EF4-FFF2-40B4-BE49-F238E27FC236}">
                  <a16:creationId xmlns:a16="http://schemas.microsoft.com/office/drawing/2014/main" id="{D37ADE15-9CCF-6140-8008-B432E01E2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3588" y="504703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17">
              <a:extLst>
                <a:ext uri="{FF2B5EF4-FFF2-40B4-BE49-F238E27FC236}">
                  <a16:creationId xmlns:a16="http://schemas.microsoft.com/office/drawing/2014/main" id="{9F488032-1B81-2B44-939A-28D05911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6610" y="5209901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" name="Line 117">
              <a:extLst>
                <a:ext uri="{FF2B5EF4-FFF2-40B4-BE49-F238E27FC236}">
                  <a16:creationId xmlns:a16="http://schemas.microsoft.com/office/drawing/2014/main" id="{B0848163-FAE1-594C-B44D-F89A72F2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348" y="5206378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8B6BDE-A36F-254A-876E-6113619AA44B}"/>
              </a:ext>
            </a:extLst>
          </p:cNvPr>
          <p:cNvGrpSpPr/>
          <p:nvPr/>
        </p:nvGrpSpPr>
        <p:grpSpPr>
          <a:xfrm>
            <a:off x="381000" y="5257800"/>
            <a:ext cx="723263" cy="461962"/>
            <a:chOff x="138708" y="4724400"/>
            <a:chExt cx="723263" cy="4619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BBC810-52CE-8D4F-A7B8-8A7F27CF03B6}"/>
                </a:ext>
              </a:extLst>
            </p:cNvPr>
            <p:cNvSpPr/>
            <p:nvPr/>
          </p:nvSpPr>
          <p:spPr bwMode="auto">
            <a:xfrm>
              <a:off x="138708" y="4724400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81AC2D4-3FAF-9F45-B7BF-B10130257605}"/>
                </a:ext>
              </a:extLst>
            </p:cNvPr>
            <p:cNvSpPr/>
            <p:nvPr/>
          </p:nvSpPr>
          <p:spPr bwMode="auto">
            <a:xfrm rot="10800000">
              <a:off x="357633" y="4866879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55" name="Rectangle 5">
            <a:extLst>
              <a:ext uri="{FF2B5EF4-FFF2-40B4-BE49-F238E27FC236}">
                <a16:creationId xmlns:a16="http://schemas.microsoft.com/office/drawing/2014/main" id="{76D92162-7754-7B43-AD9B-349715EE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2" y="990600"/>
            <a:ext cx="3633914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integers. */</a:t>
            </a:r>
          </a:p>
          <a:p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Node(0);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 the beginning of this list. */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addFirst(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Node newNode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Node(val);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201B49D6-EF7D-D14C-AF7E-C96DA3EE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2" y="732379"/>
            <a:ext cx="339568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Original version</a:t>
            </a:r>
            <a:r>
              <a:rPr lang="en-US" sz="1200" b="0" dirty="0">
                <a:latin typeface="Times New Roman" charset="0"/>
                <a:ea typeface="Times New Roman" charset="0"/>
                <a:cs typeface="Times New Roman" charset="0"/>
              </a:rPr>
              <a:t> (not generic)</a:t>
            </a:r>
            <a:endParaRPr 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D53FFD-7908-EC4E-BE05-F443F9EC925C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8" name="Text Box 115">
              <a:extLst>
                <a:ext uri="{FF2B5EF4-FFF2-40B4-BE49-F238E27FC236}">
                  <a16:creationId xmlns:a16="http://schemas.microsoft.com/office/drawing/2014/main" id="{46C44504-686A-8446-B6D1-596671E1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59" name="Text Box 116">
              <a:extLst>
                <a:ext uri="{FF2B5EF4-FFF2-40B4-BE49-F238E27FC236}">
                  <a16:creationId xmlns:a16="http://schemas.microsoft.com/office/drawing/2014/main" id="{250051D4-2CDE-F44E-80C0-9BA4FF42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117">
              <a:extLst>
                <a:ext uri="{FF2B5EF4-FFF2-40B4-BE49-F238E27FC236}">
                  <a16:creationId xmlns:a16="http://schemas.microsoft.com/office/drawing/2014/main" id="{93678BEB-C76B-E240-91EF-1BBBDD91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EBB1F434-2C8D-404A-83F2-99A7B703E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9B99D-3858-8443-A753-FE3C799A4537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 Box 115">
              <a:extLst>
                <a:ext uri="{FF2B5EF4-FFF2-40B4-BE49-F238E27FC236}">
                  <a16:creationId xmlns:a16="http://schemas.microsoft.com/office/drawing/2014/main" id="{429F9807-C918-C444-B764-4ABCD0AD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4" name="Text Box 116">
              <a:extLst>
                <a:ext uri="{FF2B5EF4-FFF2-40B4-BE49-F238E27FC236}">
                  <a16:creationId xmlns:a16="http://schemas.microsoft.com/office/drawing/2014/main" id="{27376146-4908-5E41-8B0D-0BF69FE9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117">
              <a:extLst>
                <a:ext uri="{FF2B5EF4-FFF2-40B4-BE49-F238E27FC236}">
                  <a16:creationId xmlns:a16="http://schemas.microsoft.com/office/drawing/2014/main" id="{2B265588-0174-D840-A6C1-839A28502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D4FDE470-516C-CC49-8167-DA2BD1D1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15">
              <a:extLst>
                <a:ext uri="{FF2B5EF4-FFF2-40B4-BE49-F238E27FC236}">
                  <a16:creationId xmlns:a16="http://schemas.microsoft.com/office/drawing/2014/main" id="{70C5562E-C652-CD4A-9BE1-F8D17B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8" name="Text Box 116">
              <a:extLst>
                <a:ext uri="{FF2B5EF4-FFF2-40B4-BE49-F238E27FC236}">
                  <a16:creationId xmlns:a16="http://schemas.microsoft.com/office/drawing/2014/main" id="{82417CB7-6AA3-F240-A555-776D7142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Line 117">
              <a:extLst>
                <a:ext uri="{FF2B5EF4-FFF2-40B4-BE49-F238E27FC236}">
                  <a16:creationId xmlns:a16="http://schemas.microsoft.com/office/drawing/2014/main" id="{92E8C18C-3254-7347-AEA8-46ABF7606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1B6F241C-AAC6-AF40-8583-8D90593E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0">
              <a:extLst>
                <a:ext uri="{FF2B5EF4-FFF2-40B4-BE49-F238E27FC236}">
                  <a16:creationId xmlns:a16="http://schemas.microsoft.com/office/drawing/2014/main" id="{89AF50A7-023A-0944-BE56-7F2084D11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6" name="Line 131">
                <a:extLst>
                  <a:ext uri="{FF2B5EF4-FFF2-40B4-BE49-F238E27FC236}">
                    <a16:creationId xmlns:a16="http://schemas.microsoft.com/office/drawing/2014/main" id="{820A2D50-5B0E-4941-812D-6AAC0582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32">
                <a:extLst>
                  <a:ext uri="{FF2B5EF4-FFF2-40B4-BE49-F238E27FC236}">
                    <a16:creationId xmlns:a16="http://schemas.microsoft.com/office/drawing/2014/main" id="{F182BAAD-014D-E542-91EF-DDD649EB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3">
                <a:extLst>
                  <a:ext uri="{FF2B5EF4-FFF2-40B4-BE49-F238E27FC236}">
                    <a16:creationId xmlns:a16="http://schemas.microsoft.com/office/drawing/2014/main" id="{0E2EBCDF-9343-2344-917A-09EDBD24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63DD16-1388-DD4F-B8F7-AE4D048C848C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0884BD1-F41E-D841-A4A3-8B87CD45B21B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F2FE89-55C3-F441-A023-CE383DD9E20C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A370668-5736-B943-8115-DFB2D64B8636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900D97-891B-694B-A872-0C1D95E9D888}"/>
              </a:ext>
            </a:extLst>
          </p:cNvPr>
          <p:cNvSpPr/>
          <p:nvPr/>
        </p:nvSpPr>
        <p:spPr bwMode="auto">
          <a:xfrm>
            <a:off x="2559847" y="480892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4264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class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B80DFC-DD73-BF4D-9BE0-3DA05366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748" y="732379"/>
            <a:ext cx="28985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Generic version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B80F14-39BE-DC4C-A068-E13D0951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183" y="990600"/>
            <a:ext cx="3775618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</a:t>
            </a:r>
            <a:r>
              <a:rPr lang="en-US" sz="1200" b="0" dirty="0">
                <a:solidFill>
                  <a:srgbClr val="114F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objects of type 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first;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size;  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List()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first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Node&lt;T&gt;(null)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size = 0;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   the beginning of this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addFirst(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Node newNode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Node&lt;T&gt;(val)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E35F-B18D-284A-9B7D-A69F61308F14}"/>
              </a:ext>
            </a:extLst>
          </p:cNvPr>
          <p:cNvGrpSpPr/>
          <p:nvPr/>
        </p:nvGrpSpPr>
        <p:grpSpPr>
          <a:xfrm>
            <a:off x="854928" y="5554287"/>
            <a:ext cx="3188287" cy="335280"/>
            <a:chOff x="5048242" y="5038725"/>
            <a:chExt cx="3188287" cy="335280"/>
          </a:xfrm>
        </p:grpSpPr>
        <p:sp>
          <p:nvSpPr>
            <p:cNvPr id="11" name="Text Box 115">
              <a:extLst>
                <a:ext uri="{FF2B5EF4-FFF2-40B4-BE49-F238E27FC236}">
                  <a16:creationId xmlns:a16="http://schemas.microsoft.com/office/drawing/2014/main" id="{D4A600FA-D2B5-1F4A-A93E-72AD8E09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42" y="503872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3" name="Text Box 116">
              <a:extLst>
                <a:ext uri="{FF2B5EF4-FFF2-40B4-BE49-F238E27FC236}">
                  <a16:creationId xmlns:a16="http://schemas.microsoft.com/office/drawing/2014/main" id="{C18A7682-1619-AE44-8E75-F89EA486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994" y="503872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" name="Line 117">
              <a:extLst>
                <a:ext uri="{FF2B5EF4-FFF2-40B4-BE49-F238E27FC236}">
                  <a16:creationId xmlns:a16="http://schemas.microsoft.com/office/drawing/2014/main" id="{DDCCC81D-0A1C-704D-9E19-3D4A915DA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1463" y="5186362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130">
              <a:extLst>
                <a:ext uri="{FF2B5EF4-FFF2-40B4-BE49-F238E27FC236}">
                  <a16:creationId xmlns:a16="http://schemas.microsoft.com/office/drawing/2014/main" id="{391B2260-6F2A-8942-94D4-774552D09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4129" y="5069205"/>
              <a:ext cx="152400" cy="304800"/>
              <a:chOff x="3840" y="2304"/>
              <a:chExt cx="96" cy="240"/>
            </a:xfrm>
          </p:grpSpPr>
          <p:sp>
            <p:nvSpPr>
              <p:cNvPr id="23" name="Line 131">
                <a:extLst>
                  <a:ext uri="{FF2B5EF4-FFF2-40B4-BE49-F238E27FC236}">
                    <a16:creationId xmlns:a16="http://schemas.microsoft.com/office/drawing/2014/main" id="{CA4E213A-C5F3-154A-A362-B49E08CDD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Line 132">
                <a:extLst>
                  <a:ext uri="{FF2B5EF4-FFF2-40B4-BE49-F238E27FC236}">
                    <a16:creationId xmlns:a16="http://schemas.microsoft.com/office/drawing/2014/main" id="{803F2EEC-7782-CB42-8474-1336D23A7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" name="Line 133">
                <a:extLst>
                  <a:ext uri="{FF2B5EF4-FFF2-40B4-BE49-F238E27FC236}">
                    <a16:creationId xmlns:a16="http://schemas.microsoft.com/office/drawing/2014/main" id="{CC44D95E-1DD8-3B48-B59A-151E10F22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" name="Text Box 115">
              <a:extLst>
                <a:ext uri="{FF2B5EF4-FFF2-40B4-BE49-F238E27FC236}">
                  <a16:creationId xmlns:a16="http://schemas.microsoft.com/office/drawing/2014/main" id="{9BF582A9-603F-A64E-8886-5B1E0E33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535" y="5043919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8" name="Text Box 116">
              <a:extLst>
                <a:ext uri="{FF2B5EF4-FFF2-40B4-BE49-F238E27FC236}">
                  <a16:creationId xmlns:a16="http://schemas.microsoft.com/office/drawing/2014/main" id="{B9F484F2-E2A5-704A-9F22-F869D8CB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287" y="5043919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9" name="Text Box 115">
              <a:extLst>
                <a:ext uri="{FF2B5EF4-FFF2-40B4-BE49-F238E27FC236}">
                  <a16:creationId xmlns:a16="http://schemas.microsoft.com/office/drawing/2014/main" id="{55D35014-C837-9446-BA4B-91B54D18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836" y="504703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20" name="Text Box 116">
              <a:extLst>
                <a:ext uri="{FF2B5EF4-FFF2-40B4-BE49-F238E27FC236}">
                  <a16:creationId xmlns:a16="http://schemas.microsoft.com/office/drawing/2014/main" id="{D37ADE15-9CCF-6140-8008-B432E01E2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3588" y="504703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1" name="Line 117">
              <a:extLst>
                <a:ext uri="{FF2B5EF4-FFF2-40B4-BE49-F238E27FC236}">
                  <a16:creationId xmlns:a16="http://schemas.microsoft.com/office/drawing/2014/main" id="{9F488032-1B81-2B44-939A-28D05911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6610" y="5209901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" name="Line 117">
              <a:extLst>
                <a:ext uri="{FF2B5EF4-FFF2-40B4-BE49-F238E27FC236}">
                  <a16:creationId xmlns:a16="http://schemas.microsoft.com/office/drawing/2014/main" id="{B0848163-FAE1-594C-B44D-F89A72F2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348" y="5206378"/>
              <a:ext cx="433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8B6BDE-A36F-254A-876E-6113619AA44B}"/>
              </a:ext>
            </a:extLst>
          </p:cNvPr>
          <p:cNvGrpSpPr/>
          <p:nvPr/>
        </p:nvGrpSpPr>
        <p:grpSpPr>
          <a:xfrm>
            <a:off x="381000" y="5257800"/>
            <a:ext cx="723263" cy="461962"/>
            <a:chOff x="138708" y="4724400"/>
            <a:chExt cx="723263" cy="4619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BBC810-52CE-8D4F-A7B8-8A7F27CF03B6}"/>
                </a:ext>
              </a:extLst>
            </p:cNvPr>
            <p:cNvSpPr/>
            <p:nvPr/>
          </p:nvSpPr>
          <p:spPr bwMode="auto">
            <a:xfrm>
              <a:off x="138708" y="4724400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81AC2D4-3FAF-9F45-B7BF-B10130257605}"/>
                </a:ext>
              </a:extLst>
            </p:cNvPr>
            <p:cNvSpPr/>
            <p:nvPr/>
          </p:nvSpPr>
          <p:spPr bwMode="auto">
            <a:xfrm rot="10800000">
              <a:off x="357633" y="4866879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55" name="Rectangle 5">
            <a:extLst>
              <a:ext uri="{FF2B5EF4-FFF2-40B4-BE49-F238E27FC236}">
                <a16:creationId xmlns:a16="http://schemas.microsoft.com/office/drawing/2014/main" id="{76D92162-7754-7B43-AD9B-349715EE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2" y="990600"/>
            <a:ext cx="3633914" cy="414267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</a:t>
            </a:r>
            <a:r>
              <a:rPr lang="en-US" sz="1200" b="0" dirty="0">
                <a:solidFill>
                  <a:srgbClr val="114F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first;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size;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List()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Starts with a dummy node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first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Node(0)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size = 0;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spcBef>
                <a:spcPts val="600"/>
              </a:spcBef>
            </a:pPr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Adds the given value to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*  the beginning of this list. */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addFirst(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val) {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Node newNode = new </a:t>
            </a:r>
            <a:r>
              <a:rPr lang="en-US" sz="11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Node(val)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newNode.next = first.next;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first.next = newNode;</a:t>
            </a:r>
          </a:p>
          <a:p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size++;</a:t>
            </a:r>
          </a:p>
          <a:p>
            <a:r>
              <a:rPr lang="en-IL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IL" alt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201B49D6-EF7D-D14C-AF7E-C96DA3EE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" y="732379"/>
            <a:ext cx="391002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Clr>
                <a:srgbClr val="006600"/>
              </a:buClr>
              <a:buSzPct val="100000"/>
              <a:defRPr/>
            </a:pPr>
            <a:r>
              <a:rPr lang="en-US" sz="1400" b="0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List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 class: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Original version</a:t>
            </a:r>
            <a:r>
              <a:rPr lang="en-US" sz="1200" b="0" dirty="0">
                <a:latin typeface="Times New Roman" charset="0"/>
                <a:ea typeface="Times New Roman" charset="0"/>
                <a:cs typeface="Times New Roman" charset="0"/>
              </a:rPr>
              <a:t> (not generic)</a:t>
            </a:r>
            <a:endParaRPr lang="en-US" sz="1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24711C1B-579F-3144-B366-6F22571F0D52}"/>
              </a:ext>
            </a:extLst>
          </p:cNvPr>
          <p:cNvSpPr/>
          <p:nvPr/>
        </p:nvSpPr>
        <p:spPr bwMode="auto">
          <a:xfrm>
            <a:off x="3194151" y="2726833"/>
            <a:ext cx="1607681" cy="877873"/>
          </a:xfrm>
          <a:prstGeom prst="leftRightArrow">
            <a:avLst>
              <a:gd name="adj1" fmla="val 58362"/>
              <a:gd name="adj2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I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ighlighting the differences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50C312-8304-234E-93AB-B24572CD7841}"/>
              </a:ext>
            </a:extLst>
          </p:cNvPr>
          <p:cNvGrpSpPr/>
          <p:nvPr/>
        </p:nvGrpSpPr>
        <p:grpSpPr>
          <a:xfrm>
            <a:off x="4481357" y="5324131"/>
            <a:ext cx="4087440" cy="1145772"/>
            <a:chOff x="4582908" y="5284645"/>
            <a:chExt cx="4087440" cy="1145772"/>
          </a:xfrm>
        </p:grpSpPr>
        <p:sp>
          <p:nvSpPr>
            <p:cNvPr id="59" name="Text Box 115">
              <a:extLst>
                <a:ext uri="{FF2B5EF4-FFF2-40B4-BE49-F238E27FC236}">
                  <a16:creationId xmlns:a16="http://schemas.microsoft.com/office/drawing/2014/main" id="{0FEB6E4F-B205-9B4E-8CB9-83558765E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578" y="5585818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0" name="Text Box 116">
              <a:extLst>
                <a:ext uri="{FF2B5EF4-FFF2-40B4-BE49-F238E27FC236}">
                  <a16:creationId xmlns:a16="http://schemas.microsoft.com/office/drawing/2014/main" id="{12C7D215-CA42-FC4D-8829-A26747F5A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30" y="5585818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1" name="Line 117">
              <a:extLst>
                <a:ext uri="{FF2B5EF4-FFF2-40B4-BE49-F238E27FC236}">
                  <a16:creationId xmlns:a16="http://schemas.microsoft.com/office/drawing/2014/main" id="{405B9D90-AA77-2347-B373-9010CFE60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33454"/>
              <a:ext cx="605200" cy="13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Line 117">
              <a:extLst>
                <a:ext uri="{FF2B5EF4-FFF2-40B4-BE49-F238E27FC236}">
                  <a16:creationId xmlns:a16="http://schemas.microsoft.com/office/drawing/2014/main" id="{4951BDF2-1742-8F4A-B7DF-11BB02625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6418" y="573345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EEE1D6E-F9F0-9B48-BE50-3CD35C0CC322}"/>
                </a:ext>
              </a:extLst>
            </p:cNvPr>
            <p:cNvSpPr/>
            <p:nvPr/>
          </p:nvSpPr>
          <p:spPr bwMode="auto">
            <a:xfrm>
              <a:off x="4735253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 Box 115">
              <a:extLst>
                <a:ext uri="{FF2B5EF4-FFF2-40B4-BE49-F238E27FC236}">
                  <a16:creationId xmlns:a16="http://schemas.microsoft.com/office/drawing/2014/main" id="{29503947-7470-6E4A-87FB-3E011367A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4000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5" name="Text Box 116">
              <a:extLst>
                <a:ext uri="{FF2B5EF4-FFF2-40B4-BE49-F238E27FC236}">
                  <a16:creationId xmlns:a16="http://schemas.microsoft.com/office/drawing/2014/main" id="{35576AF2-EED0-3549-9A39-F0D4D446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752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6" name="Line 117">
              <a:extLst>
                <a:ext uri="{FF2B5EF4-FFF2-40B4-BE49-F238E27FC236}">
                  <a16:creationId xmlns:a16="http://schemas.microsoft.com/office/drawing/2014/main" id="{858FCA53-4109-1745-8CCC-A864201BD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362" y="5733454"/>
              <a:ext cx="774658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Line 117">
              <a:extLst>
                <a:ext uri="{FF2B5EF4-FFF2-40B4-BE49-F238E27FC236}">
                  <a16:creationId xmlns:a16="http://schemas.microsoft.com/office/drawing/2014/main" id="{54DFC5B3-C2FC-7145-A499-5DDEA27D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840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Text Box 115">
              <a:extLst>
                <a:ext uri="{FF2B5EF4-FFF2-40B4-BE49-F238E27FC236}">
                  <a16:creationId xmlns:a16="http://schemas.microsoft.com/office/drawing/2014/main" id="{AB3CC671-A1C2-7F43-BF0B-904B34B4D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373" y="5589445"/>
              <a:ext cx="433752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69" name="Text Box 116">
              <a:extLst>
                <a:ext uri="{FF2B5EF4-FFF2-40B4-BE49-F238E27FC236}">
                  <a16:creationId xmlns:a16="http://schemas.microsoft.com/office/drawing/2014/main" id="{6F9813C6-8B3A-B14C-9BEC-53F6E8F5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2125" y="558944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0" name="Line 117">
              <a:extLst>
                <a:ext uri="{FF2B5EF4-FFF2-40B4-BE49-F238E27FC236}">
                  <a16:creationId xmlns:a16="http://schemas.microsoft.com/office/drawing/2014/main" id="{F29BC30C-C490-7143-9ED1-40DD92AAB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1595" y="573708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17">
              <a:extLst>
                <a:ext uri="{FF2B5EF4-FFF2-40B4-BE49-F238E27FC236}">
                  <a16:creationId xmlns:a16="http://schemas.microsoft.com/office/drawing/2014/main" id="{F95861A0-6041-924F-ABC9-F93E53355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213" y="573708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" name="Group 130">
              <a:extLst>
                <a:ext uri="{FF2B5EF4-FFF2-40B4-BE49-F238E27FC236}">
                  <a16:creationId xmlns:a16="http://schemas.microsoft.com/office/drawing/2014/main" id="{B02C2237-3E95-7C4D-BF4E-71A28431A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7948" y="5598970"/>
              <a:ext cx="152400" cy="304800"/>
              <a:chOff x="3840" y="2304"/>
              <a:chExt cx="96" cy="240"/>
            </a:xfrm>
          </p:grpSpPr>
          <p:sp>
            <p:nvSpPr>
              <p:cNvPr id="77" name="Line 131">
                <a:extLst>
                  <a:ext uri="{FF2B5EF4-FFF2-40B4-BE49-F238E27FC236}">
                    <a16:creationId xmlns:a16="http://schemas.microsoft.com/office/drawing/2014/main" id="{70E9200E-54D5-BE46-90BC-5D9AA9117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132">
                <a:extLst>
                  <a:ext uri="{FF2B5EF4-FFF2-40B4-BE49-F238E27FC236}">
                    <a16:creationId xmlns:a16="http://schemas.microsoft.com/office/drawing/2014/main" id="{BEBF7BB3-270D-5349-AC7F-9FA7ED282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" name="Line 133">
                <a:extLst>
                  <a:ext uri="{FF2B5EF4-FFF2-40B4-BE49-F238E27FC236}">
                    <a16:creationId xmlns:a16="http://schemas.microsoft.com/office/drawing/2014/main" id="{CA7C03E4-0DB2-B34E-9346-E7E9ABE82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AA903C-F2CE-5242-80E2-7687984A1B35}"/>
                </a:ext>
              </a:extLst>
            </p:cNvPr>
            <p:cNvSpPr/>
            <p:nvPr/>
          </p:nvSpPr>
          <p:spPr bwMode="auto">
            <a:xfrm>
              <a:off x="4582908" y="5284645"/>
              <a:ext cx="504339" cy="304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  <a:endParaRPr kumimoji="0" lang="en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99419DF8-6FCE-2C42-9EF3-CC7F83635F25}"/>
                </a:ext>
              </a:extLst>
            </p:cNvPr>
            <p:cNvSpPr/>
            <p:nvPr/>
          </p:nvSpPr>
          <p:spPr bwMode="auto">
            <a:xfrm rot="10800000">
              <a:off x="4801833" y="5427124"/>
              <a:ext cx="504338" cy="319483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A6240FE-B47C-3F40-B2A1-54D083F2C862}"/>
                </a:ext>
              </a:extLst>
            </p:cNvPr>
            <p:cNvSpPr/>
            <p:nvPr/>
          </p:nvSpPr>
          <p:spPr bwMode="auto">
            <a:xfrm>
              <a:off x="6022750" y="6125622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E65707-161A-0F4B-A84F-3F431808965B}"/>
                </a:ext>
              </a:extLst>
            </p:cNvPr>
            <p:cNvSpPr/>
            <p:nvPr/>
          </p:nvSpPr>
          <p:spPr bwMode="auto">
            <a:xfrm>
              <a:off x="7309851" y="6125621"/>
              <a:ext cx="1173760" cy="304795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en-IL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of type </a:t>
              </a:r>
              <a:r>
                <a:rPr kumimoji="0" lang="en-IL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endParaRPr kumimoji="0" 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92B4115-217B-A84F-B116-9CBBBC5641E4}"/>
              </a:ext>
            </a:extLst>
          </p:cNvPr>
          <p:cNvSpPr/>
          <p:nvPr/>
        </p:nvSpPr>
        <p:spPr bwMode="auto">
          <a:xfrm>
            <a:off x="2559847" y="4808925"/>
            <a:ext cx="1168168" cy="257743"/>
          </a:xfrm>
          <a:prstGeom prst="roundRect">
            <a:avLst/>
          </a:prstGeom>
          <a:solidFill>
            <a:srgbClr val="FFF9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IL" sz="1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 as Lecture 9-2</a:t>
            </a:r>
          </a:p>
        </p:txBody>
      </p:sp>
    </p:spTree>
    <p:extLst>
      <p:ext uri="{BB962C8B-B14F-4D97-AF65-F5344CB8AC3E}">
        <p14:creationId xmlns:p14="http://schemas.microsoft.com/office/powerpoint/2010/main" val="227015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13136</TotalTime>
  <Pages>24</Pages>
  <Words>3394</Words>
  <Application>Microsoft Macintosh PowerPoint</Application>
  <PresentationFormat>Letter Paper (8.5x11 in)</PresentationFormat>
  <Paragraphs>613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Comic Sans MS</vt:lpstr>
      <vt:lpstr>Consolas</vt:lpstr>
      <vt:lpstr>Lucida Console</vt:lpstr>
      <vt:lpstr>Times New Roman</vt:lpstr>
      <vt:lpstr>Wingdings</vt:lpstr>
      <vt:lpstr>sidebarb</vt:lpstr>
      <vt:lpstr>Generics</vt:lpstr>
      <vt:lpstr>Using a generic List class</vt:lpstr>
      <vt:lpstr>Generic classes</vt:lpstr>
      <vt:lpstr>Generic Node class</vt:lpstr>
      <vt:lpstr>Generic Node class</vt:lpstr>
      <vt:lpstr>Generic Node class</vt:lpstr>
      <vt:lpstr>Generic List class</vt:lpstr>
      <vt:lpstr>Generic List class</vt:lpstr>
      <vt:lpstr>Generic List class</vt:lpstr>
      <vt:lpstr>Using a generic List class</vt:lpstr>
      <vt:lpstr>Using a generic List class</vt:lpstr>
      <vt:lpstr>Lecture plan</vt:lpstr>
      <vt:lpstr>Wrapper classes</vt:lpstr>
      <vt:lpstr>Wrapper classes</vt:lpstr>
      <vt:lpstr>Wrapper classes</vt:lpstr>
      <vt:lpstr>Wrapper classes</vt:lpstr>
      <vt:lpstr>Wrapper classes: Useful constants and services</vt:lpstr>
      <vt:lpstr>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2249</cp:revision>
  <cp:lastPrinted>1999-02-19T08:49:27Z</cp:lastPrinted>
  <dcterms:created xsi:type="dcterms:W3CDTF">1995-09-10T16:19:44Z</dcterms:created>
  <dcterms:modified xsi:type="dcterms:W3CDTF">2024-09-12T09:58:48Z</dcterms:modified>
</cp:coreProperties>
</file>