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833" r:id="rId2"/>
    <p:sldId id="761" r:id="rId3"/>
    <p:sldId id="834" r:id="rId4"/>
    <p:sldId id="835" r:id="rId5"/>
    <p:sldId id="836" r:id="rId6"/>
    <p:sldId id="838" r:id="rId7"/>
    <p:sldId id="862" r:id="rId8"/>
    <p:sldId id="839" r:id="rId9"/>
    <p:sldId id="840" r:id="rId10"/>
    <p:sldId id="841" r:id="rId11"/>
    <p:sldId id="842" r:id="rId12"/>
    <p:sldId id="843" r:id="rId13"/>
    <p:sldId id="844" r:id="rId14"/>
    <p:sldId id="845" r:id="rId15"/>
    <p:sldId id="846" r:id="rId16"/>
    <p:sldId id="847" r:id="rId17"/>
    <p:sldId id="848" r:id="rId18"/>
    <p:sldId id="849" r:id="rId19"/>
    <p:sldId id="850" r:id="rId20"/>
    <p:sldId id="851" r:id="rId21"/>
    <p:sldId id="852" r:id="rId22"/>
    <p:sldId id="853" r:id="rId23"/>
    <p:sldId id="806" r:id="rId24"/>
    <p:sldId id="863" r:id="rId25"/>
    <p:sldId id="803" r:id="rId26"/>
    <p:sldId id="773" r:id="rId27"/>
    <p:sldId id="774" r:id="rId28"/>
    <p:sldId id="805" r:id="rId29"/>
    <p:sldId id="820" r:id="rId30"/>
    <p:sldId id="804" r:id="rId31"/>
    <p:sldId id="781" r:id="rId32"/>
    <p:sldId id="782" r:id="rId33"/>
    <p:sldId id="821" r:id="rId34"/>
    <p:sldId id="822" r:id="rId35"/>
    <p:sldId id="783" r:id="rId36"/>
    <p:sldId id="864" r:id="rId37"/>
    <p:sldId id="785" r:id="rId38"/>
    <p:sldId id="811" r:id="rId39"/>
    <p:sldId id="801" r:id="rId40"/>
    <p:sldId id="854" r:id="rId41"/>
    <p:sldId id="855" r:id="rId42"/>
    <p:sldId id="856" r:id="rId43"/>
    <p:sldId id="857" r:id="rId44"/>
    <p:sldId id="858" r:id="rId45"/>
    <p:sldId id="859" r:id="rId46"/>
    <p:sldId id="860" r:id="rId47"/>
    <p:sldId id="802" r:id="rId48"/>
    <p:sldId id="752" r:id="rId49"/>
    <p:sldId id="829" r:id="rId50"/>
    <p:sldId id="819" r:id="rId51"/>
    <p:sldId id="831" r:id="rId52"/>
    <p:sldId id="832" r:id="rId53"/>
    <p:sldId id="756" r:id="rId54"/>
  </p:sldIdLst>
  <p:sldSz cx="9144000" cy="6858000" type="letter"/>
  <p:notesSz cx="7099300" cy="10234613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EBD"/>
    <a:srgbClr val="114FFB"/>
    <a:srgbClr val="FC0128"/>
    <a:srgbClr val="000066"/>
    <a:srgbClr val="FFFFBD"/>
    <a:srgbClr val="FFFF99"/>
    <a:srgbClr val="4D4D4D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/>
    <p:restoredTop sz="92609"/>
  </p:normalViewPr>
  <p:slideViewPr>
    <p:cSldViewPr>
      <p:cViewPr varScale="1">
        <p:scale>
          <a:sx n="101" d="100"/>
          <a:sy n="101" d="100"/>
        </p:scale>
        <p:origin x="5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6"/>
    </p:cViewPr>
  </p:sorterViewPr>
  <p:notesViewPr>
    <p:cSldViewPr>
      <p:cViewPr>
        <p:scale>
          <a:sx n="100" d="100"/>
          <a:sy n="100" d="100"/>
        </p:scale>
        <p:origin x="4752" y="400"/>
      </p:cViewPr>
      <p:guideLst>
        <p:guide orient="horz" pos="3223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8" descr="Bouquet"/>
          <p:cNvSpPr txBox="1">
            <a:spLocks noChangeArrowheads="1"/>
          </p:cNvSpPr>
          <p:nvPr/>
        </p:nvSpPr>
        <p:spPr bwMode="auto">
          <a:xfrm>
            <a:off x="577850" y="9840913"/>
            <a:ext cx="59277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6241" tIns="48120" rIns="96241" bIns="4812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800" b="0" dirty="0"/>
              <a:t>Introduction to Computer Science</a:t>
            </a:r>
            <a:r>
              <a:rPr lang="en-US" sz="900" b="0" dirty="0"/>
              <a:t> </a:t>
            </a:r>
            <a:r>
              <a:rPr lang="en-US" sz="600" b="0" dirty="0">
                <a:sym typeface="Wingdings" charset="0"/>
              </a:rPr>
              <a:t></a:t>
            </a:r>
            <a:r>
              <a:rPr lang="en-US" sz="900" b="0" dirty="0"/>
              <a:t>  </a:t>
            </a:r>
            <a:r>
              <a:rPr lang="en-US" sz="800" b="0" dirty="0"/>
              <a:t>IDC Herzliya</a:t>
            </a:r>
            <a:r>
              <a:rPr lang="en-US" sz="900" b="0" dirty="0"/>
              <a:t>  </a:t>
            </a:r>
            <a:r>
              <a:rPr lang="en-US" sz="600" b="0" dirty="0">
                <a:sym typeface="Wingdings" charset="0"/>
              </a:rPr>
              <a:t></a:t>
            </a:r>
            <a:r>
              <a:rPr lang="en-US" sz="900" b="0" dirty="0"/>
              <a:t>  </a:t>
            </a:r>
            <a:r>
              <a:rPr lang="en-US" sz="800" b="0" dirty="0"/>
              <a:t>Shimon Schocken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l" defTabSz="801688">
              <a:defRPr sz="11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r" defTabSz="801688">
              <a:defRPr sz="11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566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l" defTabSz="801688">
              <a:defRPr sz="11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r" defTabSz="801688">
              <a:defRPr sz="1100" b="0" i="1">
                <a:latin typeface="Times New Roman" charset="0"/>
              </a:defRPr>
            </a:lvl1pPr>
          </a:lstStyle>
          <a:p>
            <a:fld id="{8A91C27B-A9D6-2D45-8958-330B6FD1CE53}" type="slidenum">
              <a:rPr lang="he-IL" altLang="en-US"/>
              <a:pPr/>
              <a:t>‹#›</a:t>
            </a:fld>
            <a:endParaRPr lang="en-US" alt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6909" tIns="48455" rIns="96909" bIns="484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3763"/>
            <a:ext cx="4779963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7275513" y="9809163"/>
            <a:ext cx="41592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6909" tIns="48455" rIns="96909" bIns="48455" anchor="ctr">
            <a:spAutoFit/>
          </a:bodyPr>
          <a:lstStyle>
            <a:lvl1pPr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7E9A200D-10A1-4140-B4C6-650A211443E8}" type="slidenum">
              <a:rPr lang="he-IL" altLang="en-US" sz="1500" b="0">
                <a:latin typeface="Times New Roman" charset="0"/>
              </a:rPr>
              <a:pPr algn="r"/>
              <a:t>‹#›</a:t>
            </a:fld>
            <a:endParaRPr lang="en-US" altLang="en-US" sz="1500" b="0" dirty="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Arial" charset="0"/>
      </a:defRPr>
    </a:lvl1pPr>
    <a:lvl2pPr marL="4572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144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3C3377D-E3C3-D04F-8C14-BEDEFBEADF70}" type="slidenum">
              <a:rPr lang="he-IL" altLang="en-US" sz="1100" b="0">
                <a:latin typeface="Times New Roman" charset="0"/>
              </a:rPr>
              <a:pPr/>
              <a:t>1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2795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5B0C8B4-5628-2640-A8C7-D5DCA1826AB5}" type="slidenum">
              <a:rPr lang="he-IL" altLang="en-US" sz="1100" b="0">
                <a:latin typeface="Times New Roman" charset="0"/>
              </a:rPr>
              <a:pPr/>
              <a:t>13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0672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5B0C8B4-5628-2640-A8C7-D5DCA1826AB5}" type="slidenum">
              <a:rPr lang="he-IL" altLang="en-US" sz="1100" b="0">
                <a:latin typeface="Times New Roman" charset="0"/>
              </a:rPr>
              <a:pPr/>
              <a:t>14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1740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A292100-0B2E-5A4B-9CEC-CD06F766A488}" type="slidenum">
              <a:rPr lang="he-IL" altLang="en-US" sz="1100" b="0">
                <a:latin typeface="Times New Roman" charset="0"/>
              </a:rPr>
              <a:pPr/>
              <a:t>15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7435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A292100-0B2E-5A4B-9CEC-CD06F766A488}" type="slidenum">
              <a:rPr lang="he-IL" altLang="en-US" sz="1100" b="0">
                <a:latin typeface="Times New Roman" charset="0"/>
              </a:rPr>
              <a:pPr/>
              <a:t>16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3866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07904CF-0BF7-6443-B8ED-C10EE3783CAB}" type="slidenum">
              <a:rPr lang="he-IL" altLang="en-US" sz="1100" b="0">
                <a:latin typeface="Times New Roman" charset="0"/>
              </a:rPr>
              <a:pPr/>
              <a:t>17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8550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5885827-01C3-A648-A95B-9B06D1FAF7B2}" type="slidenum">
              <a:rPr lang="he-IL" altLang="en-US" sz="1100" b="0">
                <a:latin typeface="Times New Roman" charset="0"/>
              </a:rPr>
              <a:pPr/>
              <a:t>18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7389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03D7430-4ACF-2044-B0AA-925AB643B142}" type="slidenum">
              <a:rPr lang="he-IL" altLang="en-US" sz="1100" b="0">
                <a:latin typeface="Times New Roman" charset="0"/>
              </a:rPr>
              <a:pPr/>
              <a:t>19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4717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314F641-D971-8743-B6A4-3512D8869EB2}" type="slidenum">
              <a:rPr lang="he-IL" altLang="en-US" sz="1100" b="0">
                <a:latin typeface="Times New Roman" charset="0"/>
              </a:rPr>
              <a:pPr/>
              <a:t>20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5700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E213A58-1E36-6E4A-9436-C0A7130BAD8E}" type="slidenum">
              <a:rPr lang="he-IL" altLang="en-US" sz="1100" b="0">
                <a:latin typeface="Times New Roman" charset="0"/>
              </a:rPr>
              <a:pPr/>
              <a:t>21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7639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DD3A617-C566-404B-83E8-C84011091472}" type="slidenum">
              <a:rPr lang="he-IL" altLang="en-US" sz="1100" b="0">
                <a:latin typeface="Times New Roman" charset="0"/>
              </a:rPr>
              <a:pPr/>
              <a:t>22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349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03C8BD6-4DFD-4F47-B9EF-662F51DA2570}" type="slidenum">
              <a:rPr lang="he-IL" altLang="en-US" sz="1100" b="0">
                <a:latin typeface="Times New Roman" charset="0"/>
              </a:rPr>
              <a:pPr/>
              <a:t>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679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7F503E3-DB66-FF4B-B799-C3D1F5477735}" type="slidenum">
              <a:rPr lang="he-IL" altLang="en-US" sz="1100" b="0">
                <a:latin typeface="Times New Roman" charset="0"/>
              </a:rPr>
              <a:pPr/>
              <a:t>23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1742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7F503E3-DB66-FF4B-B799-C3D1F5477735}" type="slidenum">
              <a:rPr lang="he-IL" altLang="en-US" sz="1100" b="0">
                <a:latin typeface="Times New Roman" charset="0"/>
              </a:rPr>
              <a:pPr/>
              <a:t>24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7614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2DE0386-34AF-9342-8FAC-CD7B6CDC2862}" type="slidenum">
              <a:rPr lang="he-IL" altLang="en-US" sz="1100" b="0">
                <a:latin typeface="Times New Roman" charset="0"/>
              </a:rPr>
              <a:pPr/>
              <a:t>26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5113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BEB9FB6-AF15-D54F-BC45-D6D54715D352}" type="slidenum">
              <a:rPr lang="he-IL" altLang="en-US" sz="1100" b="0">
                <a:latin typeface="Times New Roman" charset="0"/>
              </a:rPr>
              <a:pPr/>
              <a:t>27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8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499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BCC4FC-438C-374F-AB47-88582FB0E62B}" type="slidenum">
              <a:rPr lang="he-IL" altLang="en-US"/>
              <a:pPr/>
              <a:t>28</a:t>
            </a:fld>
            <a:endParaRPr lang="en-US" altLang="en-US" dirty="0"/>
          </a:p>
        </p:txBody>
      </p:sp>
      <p:sp>
        <p:nvSpPr>
          <p:cNvPr id="129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3269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BCC4FC-438C-374F-AB47-88582FB0E62B}" type="slidenum">
              <a:rPr lang="he-IL" altLang="en-US"/>
              <a:pPr/>
              <a:t>29</a:t>
            </a:fld>
            <a:endParaRPr lang="en-US" altLang="en-US" dirty="0"/>
          </a:p>
        </p:txBody>
      </p:sp>
      <p:sp>
        <p:nvSpPr>
          <p:cNvPr id="129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91595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93543E9-B086-1C41-A19C-722CAC138EE4}" type="slidenum">
              <a:rPr lang="he-IL" altLang="en-US" sz="1100" b="0">
                <a:latin typeface="Times New Roman" charset="0"/>
              </a:rPr>
              <a:pPr/>
              <a:t>31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0301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32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534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33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497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34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32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03C8BD6-4DFD-4F47-B9EF-662F51DA2570}" type="slidenum">
              <a:rPr lang="he-IL" altLang="en-US" sz="1100" b="0">
                <a:latin typeface="Times New Roman" charset="0"/>
              </a:rPr>
              <a:pPr/>
              <a:t>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38834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436767E-182B-9F49-BF5D-5F78214375E0}" type="slidenum">
              <a:rPr lang="he-IL" altLang="en-US" sz="1100" b="0">
                <a:latin typeface="Times New Roman" charset="0"/>
              </a:rPr>
              <a:pPr/>
              <a:t>35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30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7161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436767E-182B-9F49-BF5D-5F78214375E0}" type="slidenum">
              <a:rPr lang="he-IL" altLang="en-US" sz="1100" b="0">
                <a:latin typeface="Times New Roman" charset="0"/>
              </a:rPr>
              <a:pPr/>
              <a:t>36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30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1152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F7C0851-364B-5F4C-8E1E-368708B3563F}" type="slidenum">
              <a:rPr lang="he-IL" altLang="en-US" sz="1100" b="0">
                <a:latin typeface="Times New Roman" charset="0"/>
              </a:rPr>
              <a:pPr/>
              <a:t>37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8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4717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93543E9-B086-1C41-A19C-722CAC138EE4}" type="slidenum">
              <a:rPr lang="he-IL" altLang="en-US" sz="1100" b="0">
                <a:latin typeface="Times New Roman" charset="0"/>
              </a:rPr>
              <a:pPr/>
              <a:t>38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4383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7C5206E-285F-5C46-97D7-CD8794508F00}" type="slidenum">
              <a:rPr lang="he-IL" altLang="en-US" sz="1100" b="0">
                <a:latin typeface="Times New Roman" charset="0"/>
              </a:rPr>
              <a:pPr/>
              <a:t>42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1490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7C5206E-285F-5C46-97D7-CD8794508F00}" type="slidenum">
              <a:rPr lang="he-IL" altLang="en-US" sz="1100" b="0">
                <a:latin typeface="Times New Roman" charset="0"/>
              </a:rPr>
              <a:pPr/>
              <a:t>43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38787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7C5206E-285F-5C46-97D7-CD8794508F00}" type="slidenum">
              <a:rPr lang="he-IL" altLang="en-US" sz="1100" b="0">
                <a:latin typeface="Times New Roman" charset="0"/>
              </a:rPr>
              <a:pPr/>
              <a:t>44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77343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1D93892-DD17-8042-A999-65381E915266}" type="slidenum">
              <a:rPr lang="he-IL" altLang="en-US" sz="1100" b="0">
                <a:latin typeface="Times New Roman" charset="0"/>
              </a:rPr>
              <a:pPr/>
              <a:t>45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25149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FACE03A-6F87-E04C-AB91-7EE2E7A59772}" type="slidenum">
              <a:rPr lang="he-IL" altLang="en-US" sz="1100" b="0">
                <a:latin typeface="Times New Roman" charset="0"/>
              </a:rPr>
              <a:pPr/>
              <a:t>46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0251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53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45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0879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7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532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1A43A7D-0A56-244E-9BAF-B242083CF791}" type="slidenum">
              <a:rPr lang="he-IL" altLang="en-US" sz="1100" b="0">
                <a:latin typeface="Times New Roman" charset="0"/>
              </a:rPr>
              <a:pPr/>
              <a:t>8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9165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2F6010C-57F1-A147-B399-6816F567961D}" type="slidenum">
              <a:rPr lang="he-IL" altLang="en-US" sz="1100" b="0">
                <a:latin typeface="Times New Roman" charset="0"/>
              </a:rPr>
              <a:pPr/>
              <a:t>10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9954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5B0C8B4-5628-2640-A8C7-D5DCA1826AB5}" type="slidenum">
              <a:rPr lang="he-IL" altLang="en-US" sz="1100" b="0">
                <a:latin typeface="Times New Roman" charset="0"/>
              </a:rPr>
              <a:pPr/>
              <a:t>11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9333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5B0C8B4-5628-2640-A8C7-D5DCA1826AB5}" type="slidenum">
              <a:rPr lang="he-IL" altLang="en-US" sz="1100" b="0">
                <a:latin typeface="Times New Roman" charset="0"/>
              </a:rPr>
              <a:pPr/>
              <a:t>12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51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642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474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907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198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539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Arial" charset="0"/>
              <a:buChar char="•"/>
              <a:defRPr sz="1800"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buClr>
                <a:schemeClr val="tx1"/>
              </a:buClr>
              <a:buFont typeface="Wingdings" charset="2"/>
              <a:buChar char="Ø"/>
              <a:defRPr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buClr>
                <a:schemeClr val="tx1"/>
              </a:buClr>
              <a:buFont typeface="Arial" charset="0"/>
              <a:buChar char="•"/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buClr>
                <a:schemeClr val="tx1"/>
              </a:buClr>
              <a:buFont typeface="Arial" charset="0"/>
              <a:buChar char="•"/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buClr>
                <a:schemeClr val="tx1"/>
              </a:buClr>
              <a:buFont typeface="Arial" charset="0"/>
              <a:buChar char="•"/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725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45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113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368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782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86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360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037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10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190500" y="6680283"/>
            <a:ext cx="8686800" cy="20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CS, IDC Herzliya, 2019, lecture 10-1                                                                                                                                                           slide </a:t>
            </a:r>
            <a:fld id="{0E022C0D-3723-2343-B86A-05A05703B5CB}" type="slidenum">
              <a:rPr 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endParaRPr lang="en-US" sz="1000" b="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600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20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742950" indent="-285750" algn="l" rtl="0" eaLnBrk="0" fontAlgn="base" hangingPunct="0">
        <a:spcBef>
          <a:spcPct val="60000"/>
        </a:spcBef>
        <a:spcAft>
          <a:spcPct val="0"/>
        </a:spcAft>
        <a:buClr>
          <a:schemeClr val="tx1"/>
        </a:buClr>
        <a:buSzPct val="75000"/>
        <a:buFont typeface="Arial" charset="0"/>
        <a:buChar char="•"/>
        <a:defRPr sz="16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5000"/>
        <a:buFont typeface="Wingdings" charset="2"/>
        <a:defRPr sz="16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2"/>
        <a:defRPr sz="16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2"/>
        <a:defRPr sz="16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981200"/>
            <a:ext cx="6172200" cy="533400"/>
          </a:xfrm>
        </p:spPr>
        <p:txBody>
          <a:bodyPr wrap="none"/>
          <a:lstStyle/>
          <a:p>
            <a:pPr algn="ctr">
              <a:spcBef>
                <a:spcPct val="100000"/>
              </a:spcBef>
              <a:spcAft>
                <a:spcPct val="35000"/>
              </a:spcAft>
              <a:defRPr/>
            </a:pPr>
            <a:r>
              <a:rPr lang="en-US" sz="2800" dirty="0">
                <a:latin typeface="+mj-lt"/>
                <a:cs typeface="+mj-cs"/>
              </a:rPr>
              <a:t>Data Structures II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dirty="0"/>
              <a:t>Introduction to Computer Science</a:t>
            </a:r>
          </a:p>
          <a:p>
            <a:r>
              <a:rPr lang="en-US" altLang="en-US" sz="1400" b="0" dirty="0"/>
              <a:t>Shimon Schocken</a:t>
            </a:r>
          </a:p>
          <a:p>
            <a:r>
              <a:rPr lang="en-US" altLang="en-US" sz="1400" b="0" dirty="0"/>
              <a:t>IDC Herzliya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1447800" y="1524000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600" b="0" dirty="0">
                <a:solidFill>
                  <a:srgbClr val="737373"/>
                </a:solidFill>
                <a:latin typeface="+mj-lt"/>
                <a:cs typeface="+mj-cs"/>
              </a:rPr>
              <a:t>Lecture 10-1</a:t>
            </a:r>
            <a:endParaRPr lang="en-US" altLang="en-US" sz="2400" b="0" dirty="0">
              <a:latin typeface="+mj-lt"/>
              <a:cs typeface="+mj-cs"/>
            </a:endParaRPr>
          </a:p>
        </p:txBody>
      </p:sp>
      <p:pic>
        <p:nvPicPr>
          <p:cNvPr id="8197" name="Picture 6" descr="Bouqu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3886200" cy="36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72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Stack </a:t>
            </a:r>
          </a:p>
        </p:txBody>
      </p:sp>
      <p:sp>
        <p:nvSpPr>
          <p:cNvPr id="1349636" name="Rectangle 4"/>
          <p:cNvSpPr>
            <a:spLocks noChangeArrowheads="1"/>
          </p:cNvSpPr>
          <p:nvPr/>
        </p:nvSpPr>
        <p:spPr bwMode="auto">
          <a:xfrm>
            <a:off x="2362200" y="2216726"/>
            <a:ext cx="3429000" cy="3345873"/>
          </a:xfrm>
          <a:prstGeom prst="rect">
            <a:avLst/>
          </a:prstGeom>
          <a:solidFill>
            <a:srgbClr val="FFDE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600" tIns="118800" rIns="57600" bIns="118800"/>
          <a:lstStyle>
            <a:lvl1pPr marL="357188" indent="-265113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create an empty stack   {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push 3                  { 3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push 7                  { 3 7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push 6                  { 3 7 6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push 8                  { 3 7 6 8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push 2                  { 3 7 6 8 2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x1 = pop  </a:t>
            </a:r>
            <a:r>
              <a:rPr lang="en-US" altLang="en-US" sz="1200" b="0" dirty="0">
                <a:solidFill>
                  <a:srgbClr val="006600"/>
                </a:solidFill>
                <a:latin typeface="Consolas" charset="0"/>
              </a:rPr>
              <a:t>// x1 = 2     </a:t>
            </a:r>
            <a:r>
              <a:rPr lang="en-US" altLang="en-US" sz="1200" b="0" dirty="0">
                <a:latin typeface="Consolas" charset="0"/>
              </a:rPr>
              <a:t>{ 3 7 6 8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x2 = pop  </a:t>
            </a:r>
            <a:r>
              <a:rPr lang="en-US" altLang="en-US" sz="1200" b="0" dirty="0">
                <a:solidFill>
                  <a:srgbClr val="006600"/>
                </a:solidFill>
                <a:latin typeface="Consolas" charset="0"/>
              </a:rPr>
              <a:t>// x2 = 8     </a:t>
            </a:r>
            <a:r>
              <a:rPr lang="en-US" altLang="en-US" sz="1200" b="0" dirty="0">
                <a:latin typeface="Consolas" charset="0"/>
              </a:rPr>
              <a:t>{ 3 7 6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push 4                  { 3 7 6 4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x3 = pop  </a:t>
            </a:r>
            <a:r>
              <a:rPr lang="en-US" altLang="en-US" sz="1200" b="0" dirty="0">
                <a:solidFill>
                  <a:srgbClr val="006600"/>
                </a:solidFill>
                <a:latin typeface="Consolas" charset="0"/>
              </a:rPr>
              <a:t>// x3 = 4     </a:t>
            </a:r>
            <a:r>
              <a:rPr lang="en-US" altLang="en-US" sz="1200" b="0" dirty="0">
                <a:latin typeface="Consolas" charset="0"/>
              </a:rPr>
              <a:t>{ 3 7 6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...</a:t>
            </a:r>
          </a:p>
          <a:p>
            <a:pPr>
              <a:spcBef>
                <a:spcPct val="400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endParaRPr lang="en-US" altLang="en-US" sz="1200" b="0" dirty="0">
              <a:solidFill>
                <a:srgbClr val="006600"/>
              </a:solidFill>
              <a:latin typeface="Consolas" charset="0"/>
            </a:endParaRPr>
          </a:p>
        </p:txBody>
      </p:sp>
      <p:sp>
        <p:nvSpPr>
          <p:cNvPr id="1349638" name="Rectangle 6"/>
          <p:cNvSpPr>
            <a:spLocks noChangeArrowheads="1"/>
          </p:cNvSpPr>
          <p:nvPr/>
        </p:nvSpPr>
        <p:spPr bwMode="auto">
          <a:xfrm>
            <a:off x="685800" y="5867400"/>
            <a:ext cx="743778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  <a:buClr>
                <a:schemeClr val="tx1"/>
              </a:buClr>
              <a:buSzPct val="10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</a:rPr>
              <a:t>A fundamental data structure, with numerous applications in computer science.</a:t>
            </a:r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174" y="833205"/>
            <a:ext cx="8610600" cy="1219200"/>
          </a:xfrm>
        </p:spPr>
        <p:txBody>
          <a:bodyPr/>
          <a:lstStyle/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dirty="0"/>
              <a:t>Designed to hold an ordered collection of elements, with a single entry / exit point</a:t>
            </a:r>
          </a:p>
          <a:p>
            <a:pPr>
              <a:spcBef>
                <a:spcPts val="600"/>
              </a:spcBef>
              <a:buSzPct val="70000"/>
              <a:buFont typeface="Wingdings" charset="2"/>
              <a:buChar char="q"/>
            </a:pPr>
            <a:r>
              <a:rPr lang="en-US" altLang="en-US" dirty="0"/>
              <a:t>Elements are </a:t>
            </a:r>
            <a:r>
              <a:rPr lang="en-US" altLang="en-US" u="sng" dirty="0"/>
              <a:t>pushed</a:t>
            </a:r>
            <a:r>
              <a:rPr lang="en-US" altLang="en-US" dirty="0"/>
              <a:t> (added) onto the stack’s “top”</a:t>
            </a:r>
          </a:p>
          <a:p>
            <a:pPr>
              <a:spcBef>
                <a:spcPts val="600"/>
              </a:spcBef>
              <a:buSzPct val="70000"/>
              <a:buFont typeface="Wingdings" charset="2"/>
              <a:buChar char="q"/>
            </a:pPr>
            <a:r>
              <a:rPr lang="en-US" altLang="en-US" dirty="0"/>
              <a:t>Elements are </a:t>
            </a:r>
            <a:r>
              <a:rPr lang="en-US" altLang="en-US" u="sng" dirty="0"/>
              <a:t>popped</a:t>
            </a:r>
            <a:r>
              <a:rPr lang="en-US" altLang="en-US" dirty="0"/>
              <a:t> (removed) from the stack’s “top”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00800" y="2113973"/>
            <a:ext cx="2000250" cy="2743200"/>
            <a:chOff x="6400800" y="2113973"/>
            <a:chExt cx="2000250" cy="2743200"/>
          </a:xfrm>
        </p:grpSpPr>
        <p:pic>
          <p:nvPicPr>
            <p:cNvPr id="4710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2113973"/>
              <a:ext cx="2000250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Content Placeholder 2"/>
            <p:cNvSpPr txBox="1">
              <a:spLocks/>
            </p:cNvSpPr>
            <p:nvPr/>
          </p:nvSpPr>
          <p:spPr bwMode="auto">
            <a:xfrm>
              <a:off x="6705600" y="4247573"/>
              <a:ext cx="12192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>
                <a:lnSpc>
                  <a:spcPts val="2600"/>
                </a:lnSpc>
                <a:spcBef>
                  <a:spcPts val="1200"/>
                </a:spcBef>
                <a:buClr>
                  <a:srgbClr val="003399"/>
                </a:buClr>
                <a:buSzPct val="50000"/>
                <a:buFont typeface="Monotype Sorts" charset="2"/>
                <a:buNone/>
              </a:pPr>
              <a:r>
                <a:rPr kumimoji="1" lang="en-US" altLang="en-US" sz="1800" b="0" dirty="0"/>
                <a:t>Last In, First Out (LIFO) </a:t>
              </a:r>
              <a:endParaRPr kumimoji="1" lang="en-US" altLang="en-US" sz="1800" b="0" dirty="0">
                <a:solidFill>
                  <a:srgbClr val="7E5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22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9636" grpId="0" build="p" animBg="1"/>
      <p:bldP spid="1349638" grpId="0"/>
      <p:bldP spid="13496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6" name="Rectangle 4"/>
          <p:cNvSpPr>
            <a:spLocks noChangeArrowheads="1"/>
          </p:cNvSpPr>
          <p:nvPr/>
        </p:nvSpPr>
        <p:spPr bwMode="auto">
          <a:xfrm>
            <a:off x="228600" y="685800"/>
            <a:ext cx="5105400" cy="4267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08000" rIns="0" bIns="360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Stack {</a:t>
            </a:r>
          </a:p>
          <a:p>
            <a:pPr>
              <a:defRPr/>
            </a:pPr>
            <a:endParaRPr lang="en-US" altLang="en-US" sz="1200" b="0" dirty="0">
              <a:solidFill>
                <a:srgbClr val="4F76CB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 abstraction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710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27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6" name="Rectangle 4"/>
          <p:cNvSpPr>
            <a:spLocks noChangeArrowheads="1"/>
          </p:cNvSpPr>
          <p:nvPr/>
        </p:nvSpPr>
        <p:spPr bwMode="auto">
          <a:xfrm>
            <a:off x="228600" y="685800"/>
            <a:ext cx="5105400" cy="4267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08000" rIns="0" bIns="360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Stack {</a:t>
            </a:r>
          </a:p>
          <a:p>
            <a:pPr>
              <a:defRPr/>
            </a:pPr>
            <a:endParaRPr lang="en-US" altLang="en-US" sz="1200" b="0" dirty="0">
              <a:solidFill>
                <a:srgbClr val="4F76CB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/** Constructs a stack of the given maximum size.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  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Stack(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maxSize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pPr>
              <a:defRPr/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/** Constructs a stack of a default max size 100.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  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Stack()</a:t>
            </a:r>
          </a:p>
          <a:p>
            <a:pPr>
              <a:defRPr/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/** Inserts the given element at the stack's top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  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void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push(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pPr>
              <a:defRPr/>
            </a:pPr>
            <a:endParaRPr lang="en-US" altLang="en-US" sz="1200" b="0" dirty="0">
              <a:solidFill>
                <a:srgbClr val="4F76CB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/** Removes and returns the stack's top element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  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pop()</a:t>
            </a: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/** Checks if this stack is empty.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  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boolean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isEmpty()</a:t>
            </a:r>
          </a:p>
          <a:p>
            <a:pPr>
              <a:defRPr/>
            </a:pPr>
            <a:endParaRPr lang="en-US" altLang="en-US" sz="1200" b="0" dirty="0">
              <a:solidFill>
                <a:srgbClr val="4F76CB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/** A textual representation of this stack.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  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String toString()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A few more stack methods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19674" y="1552575"/>
            <a:ext cx="4048125" cy="301942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/>
          <a:p>
            <a:pPr>
              <a:spcBef>
                <a:spcPts val="500"/>
              </a:spcBef>
              <a:defRPr/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</a:rPr>
              <a:t>// Client code (in any class)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 abstraction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336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6" name="Rectangle 4"/>
          <p:cNvSpPr>
            <a:spLocks noChangeArrowheads="1"/>
          </p:cNvSpPr>
          <p:nvPr/>
        </p:nvSpPr>
        <p:spPr bwMode="auto">
          <a:xfrm>
            <a:off x="228600" y="685800"/>
            <a:ext cx="5105400" cy="4267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08000" rIns="0" bIns="360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Stack {</a:t>
            </a:r>
          </a:p>
          <a:p>
            <a:pPr>
              <a:defRPr/>
            </a:pPr>
            <a:endParaRPr lang="en-US" altLang="en-US" sz="1200" b="0" dirty="0">
              <a:solidFill>
                <a:srgbClr val="4F76CB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/** Constructs a stack of the given maximum size.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  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Stack(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maxSize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pPr>
              <a:defRPr/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/** Constructs a stack of a default max size 100.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  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Stack()</a:t>
            </a:r>
          </a:p>
          <a:p>
            <a:pPr>
              <a:defRPr/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/** Inserts the given element at the stack's top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  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void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push(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pPr>
              <a:defRPr/>
            </a:pPr>
            <a:endParaRPr lang="en-US" altLang="en-US" sz="1200" b="0" dirty="0">
              <a:solidFill>
                <a:srgbClr val="4F76CB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/** Removes and returns the stack's top element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  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pop()</a:t>
            </a: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/** Checks if this stack is empty.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  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boolean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isEmpty()</a:t>
            </a:r>
          </a:p>
          <a:p>
            <a:pPr>
              <a:defRPr/>
            </a:pPr>
            <a:endParaRPr lang="en-US" altLang="en-US" sz="1200" b="0" dirty="0">
              <a:solidFill>
                <a:srgbClr val="4F76CB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/** A textual representation of this stack.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  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String toString()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A few more stack methods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19674" y="1552575"/>
            <a:ext cx="4048125" cy="301942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/>
          <a:p>
            <a:pPr>
              <a:spcBef>
                <a:spcPts val="500"/>
              </a:spcBef>
              <a:defRPr/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</a:rPr>
              <a:t>// Client code (in any class)</a:t>
            </a:r>
          </a:p>
          <a:p>
            <a:pPr>
              <a:spcBef>
                <a:spcPts val="5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Stack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stack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Stack();</a:t>
            </a:r>
          </a:p>
          <a:p>
            <a:pPr>
              <a:spcBef>
                <a:spcPts val="500"/>
              </a:spcBef>
              <a:defRPr/>
            </a:pP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stack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.push(10);   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stack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.push(20);</a:t>
            </a:r>
          </a:p>
          <a:p>
            <a:pPr>
              <a:spcBef>
                <a:spcPts val="500"/>
              </a:spcBef>
              <a:defRPr/>
            </a:pP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stack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.push(30);   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stack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.push(40);</a:t>
            </a:r>
          </a:p>
          <a:p>
            <a:pPr>
              <a:spcBef>
                <a:spcPts val="500"/>
              </a:spcBef>
              <a:defRPr/>
            </a:pP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stack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.push(50);   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stack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.push(60);</a:t>
            </a:r>
          </a:p>
          <a:p>
            <a:pPr>
              <a:spcBef>
                <a:spcPts val="5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System.</a:t>
            </a:r>
            <a:r>
              <a:rPr lang="en-US" sz="1200" b="0" i="1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.println(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stack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 abstraction</a:t>
            </a:r>
            <a:endParaRPr lang="en-US" dirty="0">
              <a:cs typeface="+mj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34200" y="4419600"/>
            <a:ext cx="1824038" cy="15240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/>
          <a:p>
            <a:pPr>
              <a:spcBef>
                <a:spcPts val="7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10 20 30 40 50 60 </a:t>
            </a:r>
          </a:p>
        </p:txBody>
      </p:sp>
    </p:spTree>
    <p:extLst>
      <p:ext uri="{BB962C8B-B14F-4D97-AF65-F5344CB8AC3E}">
        <p14:creationId xmlns:p14="http://schemas.microsoft.com/office/powerpoint/2010/main" val="33930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6" name="Rectangle 4"/>
          <p:cNvSpPr>
            <a:spLocks noChangeArrowheads="1"/>
          </p:cNvSpPr>
          <p:nvPr/>
        </p:nvSpPr>
        <p:spPr bwMode="auto">
          <a:xfrm>
            <a:off x="228600" y="685800"/>
            <a:ext cx="5105400" cy="4267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08000" rIns="0" bIns="360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Stack {</a:t>
            </a:r>
          </a:p>
          <a:p>
            <a:pPr>
              <a:defRPr/>
            </a:pPr>
            <a:endParaRPr lang="en-US" altLang="en-US" sz="1200" b="0" dirty="0">
              <a:solidFill>
                <a:srgbClr val="4F76CB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/** Constructs a stack of the given maximum size.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  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Stack(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maxSize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pPr>
              <a:defRPr/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/** Constructs a stack of a default max size 100.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  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Stack()</a:t>
            </a:r>
          </a:p>
          <a:p>
            <a:pPr>
              <a:defRPr/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/** Inserts the given element at the stack's top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  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void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push(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pPr>
              <a:defRPr/>
            </a:pPr>
            <a:endParaRPr lang="en-US" altLang="en-US" sz="1200" b="0" dirty="0">
              <a:solidFill>
                <a:srgbClr val="4F76CB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/** Removes and returns the stack's top element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  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pop()</a:t>
            </a: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/** Checks if this stack is empty.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  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boolean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isEmpty()</a:t>
            </a:r>
          </a:p>
          <a:p>
            <a:pPr>
              <a:defRPr/>
            </a:pPr>
            <a:endParaRPr lang="en-US" altLang="en-US" sz="1200" b="0" dirty="0">
              <a:solidFill>
                <a:srgbClr val="4F76CB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/** A textual representation of this stack.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</a:rPr>
              <a:t>  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String toString()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A few more stack methods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19674" y="1552575"/>
            <a:ext cx="4048125" cy="301942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/>
          <a:p>
            <a:pPr>
              <a:spcBef>
                <a:spcPts val="500"/>
              </a:spcBef>
              <a:defRPr/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</a:rPr>
              <a:t>// Client code (in any class)</a:t>
            </a:r>
          </a:p>
          <a:p>
            <a:pPr>
              <a:spcBef>
                <a:spcPts val="5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Stack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stack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Stack();</a:t>
            </a:r>
          </a:p>
          <a:p>
            <a:pPr>
              <a:spcBef>
                <a:spcPts val="500"/>
              </a:spcBef>
              <a:defRPr/>
            </a:pP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stack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.push(10);   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stack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.push(20);</a:t>
            </a:r>
          </a:p>
          <a:p>
            <a:pPr>
              <a:spcBef>
                <a:spcPts val="500"/>
              </a:spcBef>
              <a:defRPr/>
            </a:pP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stack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.push(30);   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stack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.push(40);</a:t>
            </a:r>
          </a:p>
          <a:p>
            <a:pPr>
              <a:spcBef>
                <a:spcPts val="500"/>
              </a:spcBef>
              <a:defRPr/>
            </a:pP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stack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.push(50);   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stack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.push(60);</a:t>
            </a:r>
          </a:p>
          <a:p>
            <a:pPr>
              <a:spcBef>
                <a:spcPts val="5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System.</a:t>
            </a:r>
            <a:r>
              <a:rPr lang="en-US" sz="1200" b="0" i="1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.println(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stack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pPr>
              <a:spcBef>
                <a:spcPts val="5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System.</a:t>
            </a:r>
            <a:r>
              <a:rPr lang="en-US" sz="1200" b="0" i="1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.println(</a:t>
            </a:r>
            <a:r>
              <a:rPr lang="en-US" sz="1200" b="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"Popped: 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stack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.pop());   </a:t>
            </a:r>
          </a:p>
          <a:p>
            <a:pPr>
              <a:spcBef>
                <a:spcPts val="5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System.</a:t>
            </a:r>
            <a:r>
              <a:rPr lang="en-US" sz="1200" b="0" i="1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.println(</a:t>
            </a:r>
            <a:r>
              <a:rPr lang="en-US" sz="1200" b="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"Popped: 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stack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.pop());</a:t>
            </a:r>
          </a:p>
          <a:p>
            <a:pPr>
              <a:spcBef>
                <a:spcPts val="5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System.</a:t>
            </a:r>
            <a:r>
              <a:rPr lang="en-US" sz="1200" b="0" i="1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.println(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stack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pPr>
              <a:spcBef>
                <a:spcPts val="500"/>
              </a:spcBef>
              <a:defRPr/>
            </a:pP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stack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.push(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stack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.pop() +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stack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.pop());</a:t>
            </a:r>
          </a:p>
          <a:p>
            <a:pPr>
              <a:spcBef>
                <a:spcPts val="5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System.</a:t>
            </a:r>
            <a:r>
              <a:rPr lang="en-US" sz="1200" b="0" i="1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.println(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stack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 abstraction</a:t>
            </a:r>
            <a:endParaRPr lang="en-US" dirty="0">
              <a:cs typeface="+mj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34200" y="4419600"/>
            <a:ext cx="1824038" cy="15240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/>
          <a:p>
            <a:pPr>
              <a:spcBef>
                <a:spcPts val="7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10 20 30 40 50 60 </a:t>
            </a:r>
          </a:p>
          <a:p>
            <a:pPr>
              <a:spcBef>
                <a:spcPts val="7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Popped: 60</a:t>
            </a:r>
          </a:p>
          <a:p>
            <a:pPr>
              <a:spcBef>
                <a:spcPts val="7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Popped: 50</a:t>
            </a:r>
          </a:p>
          <a:p>
            <a:pPr>
              <a:spcBef>
                <a:spcPts val="7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10 20 30 40 </a:t>
            </a:r>
          </a:p>
          <a:p>
            <a:pPr>
              <a:spcBef>
                <a:spcPts val="7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10 20 70 </a:t>
            </a:r>
          </a:p>
        </p:txBody>
      </p:sp>
    </p:spTree>
    <p:extLst>
      <p:ext uri="{BB962C8B-B14F-4D97-AF65-F5344CB8AC3E}">
        <p14:creationId xmlns:p14="http://schemas.microsoft.com/office/powerpoint/2010/main" val="46799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 implementation</a:t>
            </a:r>
            <a:endParaRPr lang="en-US" dirty="0">
              <a:cs typeface="+mj-cs"/>
            </a:endParaRPr>
          </a:p>
        </p:txBody>
      </p:sp>
      <p:sp>
        <p:nvSpPr>
          <p:cNvPr id="1482756" name="Rectangle 4"/>
          <p:cNvSpPr>
            <a:spLocks noChangeArrowheads="1"/>
          </p:cNvSpPr>
          <p:nvPr/>
        </p:nvSpPr>
        <p:spPr bwMode="auto">
          <a:xfrm>
            <a:off x="228600" y="685800"/>
            <a:ext cx="7162800" cy="57150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80000" rIns="0" bIns="46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 Represents a stack.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* This implementation is limited to stacks of size 100, 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* and does not handle overflow.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Stack {</a:t>
            </a:r>
          </a:p>
          <a:p>
            <a:pPr>
              <a:spcBef>
                <a:spcPts val="800"/>
              </a:spcBef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1299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27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 implementation</a:t>
            </a:r>
            <a:endParaRPr lang="en-US" dirty="0">
              <a:cs typeface="+mj-cs"/>
            </a:endParaRPr>
          </a:p>
        </p:txBody>
      </p:sp>
      <p:sp>
        <p:nvSpPr>
          <p:cNvPr id="1482756" name="Rectangle 4"/>
          <p:cNvSpPr>
            <a:spLocks noChangeArrowheads="1"/>
          </p:cNvSpPr>
          <p:nvPr/>
        </p:nvSpPr>
        <p:spPr bwMode="auto">
          <a:xfrm>
            <a:off x="228600" y="685800"/>
            <a:ext cx="7162800" cy="57150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80000" rIns="0" bIns="46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 Represents a stack.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* This implementation is limited to stacks of size 100, 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* and does not handle overflow.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Stack {</a:t>
            </a:r>
          </a:p>
          <a:p>
            <a:pPr>
              <a:spcBef>
                <a:spcPts val="800"/>
              </a:spcBef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private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final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static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i="1" dirty="0">
                <a:solidFill>
                  <a:srgbClr val="0226CC"/>
                </a:solidFill>
                <a:latin typeface="Consolas" charset="0"/>
              </a:rPr>
              <a:t>DEFAULT_CAPACITY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100;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Default stack capacity</a:t>
            </a:r>
          </a:p>
          <a:p>
            <a:pPr>
              <a:spcBef>
                <a:spcPts val="800"/>
              </a:spcBef>
              <a:defRPr/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private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elements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The stack elements</a:t>
            </a:r>
          </a:p>
          <a:p>
            <a:pPr>
              <a:spcBef>
                <a:spcPts val="300"/>
              </a:spcBef>
              <a:defRPr/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private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top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       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Points to the top of the stack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 Constructs a stack of the given maximum size.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Stack(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maxSize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pPr>
              <a:spcBef>
                <a:spcPts val="300"/>
              </a:spcBef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elements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maxSize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];</a:t>
            </a:r>
          </a:p>
          <a:p>
            <a:pPr>
              <a:spcBef>
                <a:spcPts val="300"/>
              </a:spcBef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top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0;</a:t>
            </a:r>
          </a:p>
          <a:p>
            <a:pPr>
              <a:spcBef>
                <a:spcPts val="300"/>
              </a:spcBef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>
              <a:spcBef>
                <a:spcPts val="1200"/>
              </a:spcBef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 Constructs a stack with the default max size.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Stack() {</a:t>
            </a:r>
          </a:p>
          <a:p>
            <a:pPr>
              <a:spcBef>
                <a:spcPts val="300"/>
              </a:spcBef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this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altLang="en-US" sz="1200" b="0" i="1" dirty="0">
                <a:solidFill>
                  <a:srgbClr val="0226CC"/>
                </a:solidFill>
                <a:latin typeface="Consolas" charset="0"/>
              </a:rPr>
              <a:t>DEFAULT_CAPACITY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300"/>
              </a:spcBef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>
              <a:spcBef>
                <a:spcPts val="300"/>
              </a:spcBef>
              <a:defRPr/>
            </a:pPr>
            <a:r>
              <a:rPr lang="en-US" altLang="en-US" sz="1200" b="0" dirty="0">
                <a:solidFill>
                  <a:srgbClr val="4D9072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Stack methods follows</a:t>
            </a:r>
          </a:p>
          <a:p>
            <a:pPr>
              <a:spcBef>
                <a:spcPts val="300"/>
              </a:spcBef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294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 implementation</a:t>
            </a:r>
            <a:r>
              <a:rPr lang="en-US" sz="1800" dirty="0"/>
              <a:t> (continued)</a:t>
            </a:r>
            <a:endParaRPr lang="en-US" dirty="0">
              <a:cs typeface="+mj-cs"/>
            </a:endParaRPr>
          </a:p>
        </p:txBody>
      </p:sp>
      <p:sp>
        <p:nvSpPr>
          <p:cNvPr id="1482756" name="Rectangle 4"/>
          <p:cNvSpPr>
            <a:spLocks noChangeArrowheads="1"/>
          </p:cNvSpPr>
          <p:nvPr/>
        </p:nvSpPr>
        <p:spPr bwMode="auto">
          <a:xfrm>
            <a:off x="228600" y="685800"/>
            <a:ext cx="7162800" cy="57150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80000" rIns="0" bIns="46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 Represents a stack.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* This implementation is limited to stacks of size 100, 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* and does not handle overflow.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Stack {</a:t>
            </a:r>
          </a:p>
          <a:p>
            <a:pPr>
              <a:spcBef>
                <a:spcPts val="800"/>
              </a:spcBef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private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final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static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i="1" dirty="0">
                <a:solidFill>
                  <a:srgbClr val="0226CC"/>
                </a:solidFill>
                <a:latin typeface="Consolas" charset="0"/>
              </a:rPr>
              <a:t>DEFAULT_CAPACITY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100;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Default stack capacity</a:t>
            </a:r>
          </a:p>
          <a:p>
            <a:pPr>
              <a:spcBef>
                <a:spcPts val="800"/>
              </a:spcBef>
              <a:defRPr/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private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elements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The stack elements</a:t>
            </a:r>
          </a:p>
          <a:p>
            <a:pPr>
              <a:spcBef>
                <a:spcPts val="300"/>
              </a:spcBef>
              <a:defRPr/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private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top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       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Points to the top of the stack</a:t>
            </a:r>
          </a:p>
          <a:p>
            <a:pPr>
              <a:spcBef>
                <a:spcPts val="1200"/>
              </a:spcBef>
              <a:defRPr/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    // Constructors (previous slide) come here</a:t>
            </a:r>
          </a:p>
          <a:p>
            <a:pPr>
              <a:spcBef>
                <a:spcPts val="1200"/>
              </a:spcBef>
              <a:defRPr/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 Inserts the given element at the stack's top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void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push(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pPr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elements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top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++] =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>
              <a:defRPr/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  /** Removes and returns the stack's top element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pop() {</a:t>
            </a:r>
          </a:p>
          <a:p>
            <a:pPr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return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elements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[--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top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];</a:t>
            </a:r>
          </a:p>
          <a:p>
            <a:pPr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</a:p>
          <a:p>
            <a:pPr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 Checks if this stack is empty.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boolean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isEmpty() {</a:t>
            </a:r>
          </a:p>
          <a:p>
            <a:pPr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return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top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== 0;</a:t>
            </a:r>
          </a:p>
          <a:p>
            <a:pPr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>
              <a:defRPr/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 A textual representation of this stack.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String toString() {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code omitted, prints the array up to top 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}</a:t>
            </a:r>
          </a:p>
          <a:p>
            <a:pPr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641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Stack applications</a:t>
            </a:r>
          </a:p>
        </p:txBody>
      </p:sp>
      <p:sp>
        <p:nvSpPr>
          <p:cNvPr id="1351687" name="Rectangle 7"/>
          <p:cNvSpPr>
            <a:spLocks noChangeArrowheads="1"/>
          </p:cNvSpPr>
          <p:nvPr/>
        </p:nvSpPr>
        <p:spPr bwMode="auto">
          <a:xfrm>
            <a:off x="304800" y="990600"/>
            <a:ext cx="8153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2075" tIns="46038" rIns="92075" bIns="46038"/>
          <a:lstStyle>
            <a:lvl1pPr indent="14288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buChar char="q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marL="14287" indent="0">
              <a:lnSpc>
                <a:spcPct val="120000"/>
              </a:lnSpc>
              <a:buClr>
                <a:schemeClr val="tx1"/>
              </a:buClr>
              <a:buNone/>
              <a:defRPr/>
            </a:pPr>
            <a:r>
              <a:rPr lang="en-US" altLang="en-US" sz="2000" b="0" u="sng" dirty="0">
                <a:latin typeface="Times New Roman" charset="0"/>
              </a:rPr>
              <a:t>Examples:</a:t>
            </a:r>
          </a:p>
          <a:p>
            <a:pPr marL="361950" indent="-347663">
              <a:lnSpc>
                <a:spcPct val="120000"/>
              </a:lnSpc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altLang="en-US" sz="1800" b="0" dirty="0">
                <a:latin typeface="Times New Roman" charset="0"/>
              </a:rPr>
              <a:t>Implementing the “back” operation in a web browser</a:t>
            </a:r>
          </a:p>
          <a:p>
            <a:pPr marL="361950" indent="-347663">
              <a:lnSpc>
                <a:spcPct val="120000"/>
              </a:lnSpc>
              <a:buClr>
                <a:schemeClr val="bg1"/>
              </a:buClr>
              <a:buFont typeface="Arial" charset="0"/>
              <a:buChar char="•"/>
              <a:defRPr/>
            </a:pPr>
            <a:r>
              <a:rPr lang="en-US" altLang="en-US" b="0" dirty="0">
                <a:latin typeface="Times New Roman" charset="0"/>
              </a:rPr>
              <a:t>Behind the scene: The pages that you visit are pushed to a stack;</a:t>
            </a:r>
            <a:br>
              <a:rPr lang="en-US" altLang="en-US" b="0" dirty="0">
                <a:latin typeface="Times New Roman" charset="0"/>
              </a:rPr>
            </a:br>
            <a:r>
              <a:rPr lang="en-US" altLang="en-US" b="0" dirty="0">
                <a:latin typeface="Times New Roman" charset="0"/>
              </a:rPr>
              <a:t> When you click “back”, a pop operation gives you the page that was last visited</a:t>
            </a:r>
          </a:p>
          <a:p>
            <a:pPr marL="361950" indent="-347663">
              <a:lnSpc>
                <a:spcPct val="120000"/>
              </a:lnSpc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altLang="en-US" sz="1800" b="0" dirty="0">
                <a:latin typeface="Times New Roman" charset="0"/>
              </a:rPr>
              <a:t>Implementing the “undo” operation in text editing</a:t>
            </a:r>
          </a:p>
          <a:p>
            <a:pPr marL="361950" indent="-347663">
              <a:lnSpc>
                <a:spcPct val="120000"/>
              </a:lnSpc>
              <a:buClr>
                <a:schemeClr val="bg1"/>
              </a:buClr>
              <a:buFont typeface="Arial" charset="0"/>
              <a:buChar char="•"/>
              <a:defRPr/>
            </a:pPr>
            <a:r>
              <a:rPr lang="en-US" altLang="en-US" b="0" dirty="0">
                <a:latin typeface="Times New Roman" charset="0"/>
              </a:rPr>
              <a:t>Behind the scene: Your editing operations are pushed to a stack;</a:t>
            </a:r>
            <a:br>
              <a:rPr lang="en-US" altLang="en-US" b="0" dirty="0">
                <a:latin typeface="Times New Roman" charset="0"/>
              </a:rPr>
            </a:br>
            <a:r>
              <a:rPr lang="en-US" altLang="en-US" b="0" dirty="0">
                <a:latin typeface="Times New Roman" charset="0"/>
              </a:rPr>
              <a:t>When you click “undo”, the most recent operation is popped and undone</a:t>
            </a:r>
          </a:p>
          <a:p>
            <a:pPr marL="361950" indent="-347663">
              <a:lnSpc>
                <a:spcPct val="120000"/>
              </a:lnSpc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altLang="en-US" sz="1800" b="0" dirty="0">
                <a:latin typeface="Times New Roman" charset="0"/>
              </a:rPr>
              <a:t>Compiling high-level programs</a:t>
            </a:r>
          </a:p>
          <a:p>
            <a:pPr marL="361950" indent="-347663">
              <a:lnSpc>
                <a:spcPct val="120000"/>
              </a:lnSpc>
              <a:buClr>
                <a:schemeClr val="bg1"/>
              </a:buClr>
              <a:buFont typeface="Arial" charset="0"/>
              <a:buChar char="•"/>
              <a:defRPr/>
            </a:pPr>
            <a:r>
              <a:rPr lang="en-US" altLang="en-US" b="0" dirty="0">
                <a:latin typeface="Times New Roman" charset="0"/>
              </a:rPr>
              <a:t>Behind the scene: The code that the Java compiler generates (Bytecode) is stack-based.</a:t>
            </a:r>
          </a:p>
          <a:p>
            <a:pPr>
              <a:lnSpc>
                <a:spcPct val="120000"/>
              </a:lnSpc>
              <a:buFont typeface="Wingdings" charset="2"/>
              <a:buNone/>
              <a:defRPr/>
            </a:pPr>
            <a:endParaRPr lang="en-US" altLang="en-US" sz="18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97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Stack application example: </a:t>
            </a:r>
            <a:r>
              <a:rPr lang="en-US" sz="1800" dirty="0">
                <a:cs typeface="+mj-cs"/>
              </a:rPr>
              <a:t>compiling arithmetic expressions</a:t>
            </a:r>
          </a:p>
        </p:txBody>
      </p:sp>
      <p:sp>
        <p:nvSpPr>
          <p:cNvPr id="1351687" name="Rectangle 7"/>
          <p:cNvSpPr>
            <a:spLocks noChangeArrowheads="1"/>
          </p:cNvSpPr>
          <p:nvPr/>
        </p:nvSpPr>
        <p:spPr bwMode="auto">
          <a:xfrm>
            <a:off x="685800" y="10668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indent="14288"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lnSpc>
                <a:spcPct val="120000"/>
              </a:lnSpc>
              <a:buClr>
                <a:srgbClr val="006600"/>
              </a:buClr>
              <a:buFont typeface="Wingdings" charset="2"/>
              <a:buNone/>
            </a:pPr>
            <a:r>
              <a:rPr lang="en-US" altLang="en-US" sz="1800" b="0" u="sng" dirty="0">
                <a:ea typeface="ＭＳ Ｐゴシック" charset="-128"/>
              </a:rPr>
              <a:t>The Goal</a:t>
            </a:r>
          </a:p>
          <a:p>
            <a:pPr>
              <a:lnSpc>
                <a:spcPct val="120000"/>
              </a:lnSpc>
              <a:buClr>
                <a:srgbClr val="006600"/>
              </a:buClr>
              <a:buFont typeface="Wingdings" charset="2"/>
              <a:buNone/>
            </a:pPr>
            <a:r>
              <a:rPr lang="en-US" altLang="en-US" sz="1800" b="0" dirty="0">
                <a:ea typeface="ＭＳ Ｐゴシック" charset="-128"/>
              </a:rPr>
              <a:t>Execute / evaluate arithmetic expressions like:</a:t>
            </a:r>
          </a:p>
          <a:p>
            <a:pPr>
              <a:lnSpc>
                <a:spcPct val="120000"/>
              </a:lnSpc>
              <a:buClr>
                <a:srgbClr val="006600"/>
              </a:buClr>
              <a:buFontTx/>
              <a:buNone/>
            </a:pPr>
            <a:r>
              <a:rPr lang="en-US" altLang="en-US" sz="1400" b="0" dirty="0"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rPr>
              <a:t>3 * 5 * 2 – 7</a:t>
            </a:r>
          </a:p>
          <a:p>
            <a:pPr>
              <a:lnSpc>
                <a:spcPct val="120000"/>
              </a:lnSpc>
              <a:buClr>
                <a:srgbClr val="006600"/>
              </a:buClr>
              <a:buFontTx/>
              <a:buNone/>
            </a:pPr>
            <a:r>
              <a:rPr lang="en-US" altLang="en-US" sz="1400" b="0" dirty="0"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rPr>
              <a:t>4 + 5 * 7 – 10 / 5</a:t>
            </a:r>
          </a:p>
          <a:p>
            <a:pPr>
              <a:lnSpc>
                <a:spcPct val="120000"/>
              </a:lnSpc>
              <a:buClr>
                <a:srgbClr val="006600"/>
              </a:buClr>
              <a:buFontTx/>
              <a:buNone/>
            </a:pPr>
            <a:r>
              <a:rPr lang="en-US" altLang="en-US" sz="1400" b="0" dirty="0"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rPr>
              <a:t>(4 + 5) * 7 – (((10 * (3 + 2)) / (3 + 9)) – 2) * 12</a:t>
            </a:r>
          </a:p>
          <a:p>
            <a:pPr>
              <a:lnSpc>
                <a:spcPct val="120000"/>
              </a:lnSpc>
              <a:buClr>
                <a:srgbClr val="006600"/>
              </a:buClr>
              <a:buFont typeface="Wingdings" charset="2"/>
              <a:buNone/>
            </a:pPr>
            <a:r>
              <a:rPr lang="en-US" altLang="en-US" sz="1800" b="0" dirty="0">
                <a:ea typeface="ＭＳ Ｐゴシック" charset="-128"/>
              </a:rPr>
              <a:t>Etc.</a:t>
            </a:r>
          </a:p>
          <a:p>
            <a:pPr>
              <a:lnSpc>
                <a:spcPct val="120000"/>
              </a:lnSpc>
              <a:buClr>
                <a:srgbClr val="006600"/>
              </a:buClr>
              <a:buFont typeface="Wingdings" charset="2"/>
              <a:buNone/>
            </a:pPr>
            <a:r>
              <a:rPr lang="en-US" altLang="en-US" sz="1800" b="0" u="sng" dirty="0">
                <a:ea typeface="ＭＳ Ｐゴシック" charset="-128"/>
              </a:rPr>
              <a:t>Compilation:</a:t>
            </a:r>
          </a:p>
          <a:p>
            <a:pPr>
              <a:lnSpc>
                <a:spcPct val="120000"/>
              </a:lnSpc>
              <a:buClr>
                <a:srgbClr val="006600"/>
              </a:buClr>
              <a:buFont typeface="Wingdings" charset="2"/>
              <a:buNone/>
            </a:pPr>
            <a:r>
              <a:rPr lang="en-US" altLang="en-US" sz="1800" b="0" dirty="0">
                <a:ea typeface="ＭＳ Ｐゴシック" charset="-128"/>
              </a:rPr>
              <a:t>Input: an arithmetic expression, written in a high-level code</a:t>
            </a:r>
          </a:p>
          <a:p>
            <a:pPr>
              <a:lnSpc>
                <a:spcPct val="120000"/>
              </a:lnSpc>
              <a:buClr>
                <a:srgbClr val="006600"/>
              </a:buClr>
              <a:buFont typeface="Wingdings" charset="2"/>
              <a:buNone/>
            </a:pPr>
            <a:r>
              <a:rPr lang="en-US" altLang="en-US" sz="1800" b="0" dirty="0">
                <a:ea typeface="ＭＳ Ｐゴシック" charset="-128"/>
              </a:rPr>
              <a:t>Output: low-level code that, when executed, evaluates the expression. </a:t>
            </a:r>
          </a:p>
          <a:p>
            <a:pPr>
              <a:lnSpc>
                <a:spcPct val="120000"/>
              </a:lnSpc>
              <a:buClr>
                <a:srgbClr val="006600"/>
              </a:buClr>
              <a:buFontTx/>
              <a:buNone/>
            </a:pPr>
            <a:endParaRPr lang="en-US" altLang="en-US" sz="1800" b="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107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3106737" cy="3505200"/>
          </a:xfrm>
        </p:spPr>
        <p:txBody>
          <a:bodyPr>
            <a:noAutofit/>
          </a:bodyPr>
          <a:lstStyle/>
          <a:p>
            <a:pPr marL="90487" indent="0">
              <a:spcBef>
                <a:spcPts val="1800"/>
              </a:spcBef>
              <a:buClrTx/>
              <a:buNone/>
            </a:pP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II</a:t>
            </a:r>
          </a:p>
          <a:p>
            <a:pPr marL="357188" lvl="1" indent="-268288">
              <a:spcBef>
                <a:spcPts val="1200"/>
              </a:spcBef>
              <a:buClrTx/>
              <a:buSzPct val="100000"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marL="357188" lvl="1" indent="-268288">
              <a:spcBef>
                <a:spcPts val="1200"/>
              </a:spcBef>
              <a:buClrTx/>
              <a:buSzPct val="100000"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pPr marL="357188" lvl="1" indent="-268288">
              <a:spcBef>
                <a:spcPts val="1200"/>
              </a:spcBef>
              <a:buClrTx/>
              <a:buSzPct val="100000"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  <a:p>
            <a:pPr marL="357188" lvl="1" indent="-268288">
              <a:spcBef>
                <a:spcPts val="1200"/>
              </a:spcBef>
              <a:buClrTx/>
              <a:buSzPct val="100000"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 marL="357188" lvl="1" indent="-268288">
              <a:spcBef>
                <a:spcPts val="1200"/>
              </a:spcBef>
              <a:buClrTx/>
              <a:buSzPct val="100000"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pPr marL="357188" lvl="1" indent="-268288">
              <a:spcBef>
                <a:spcPts val="1200"/>
              </a:spcBef>
              <a:buClrTx/>
              <a:buSzPct val="100000"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en-US" dirty="0"/>
          </a:p>
          <a:p>
            <a:pPr marL="365125" indent="-274638">
              <a:spcBef>
                <a:spcPts val="1800"/>
              </a:spcBef>
              <a:buClrTx/>
            </a:pPr>
            <a:endParaRPr lang="en-US" altLang="en-US" dirty="0"/>
          </a:p>
          <a:p>
            <a:pPr marL="365125" indent="-274638">
              <a:spcBef>
                <a:spcPts val="2400"/>
              </a:spcBef>
            </a:pPr>
            <a:endParaRPr lang="en-US" altLang="en-US" sz="2000" dirty="0"/>
          </a:p>
          <a:p>
            <a:pPr marL="365125" indent="-274638">
              <a:spcBef>
                <a:spcPts val="2400"/>
              </a:spcBef>
            </a:pPr>
            <a:endParaRPr lang="en-US" altLang="en-US" sz="200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000" dirty="0"/>
          </a:p>
          <a:p>
            <a:pPr marL="365125" indent="-274638">
              <a:spcBef>
                <a:spcPts val="2400"/>
              </a:spcBef>
            </a:pPr>
            <a:endParaRPr lang="en-US" altLang="en-US" sz="2000" dirty="0"/>
          </a:p>
        </p:txBody>
      </p:sp>
      <p:sp>
        <p:nvSpPr>
          <p:cNvPr id="942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Data structures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48C5CF-FB78-3043-9E9E-68372DE8C37B}"/>
              </a:ext>
            </a:extLst>
          </p:cNvPr>
          <p:cNvSpPr txBox="1">
            <a:spLocks/>
          </p:cNvSpPr>
          <p:nvPr/>
        </p:nvSpPr>
        <p:spPr bwMode="auto">
          <a:xfrm>
            <a:off x="1066800" y="990600"/>
            <a:ext cx="2286000" cy="1447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268288" indent="-268288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0487" indent="0">
              <a:spcBef>
                <a:spcPts val="1800"/>
              </a:spcBef>
              <a:buFont typeface="Arial"/>
              <a:buNone/>
            </a:pPr>
            <a:r>
              <a:rPr lang="en-US" altLang="en-US" sz="18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I</a:t>
            </a:r>
          </a:p>
          <a:p>
            <a:pPr marL="317500" lvl="1" indent="-228600">
              <a:spcBef>
                <a:spcPts val="1200"/>
              </a:spcBef>
              <a:buSzPct val="100000"/>
            </a:pPr>
            <a:r>
              <a:rPr lang="en-US" altLang="en-US" sz="1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marL="317500" lvl="1" indent="-228600">
              <a:spcBef>
                <a:spcPts val="1200"/>
              </a:spcBef>
              <a:buSzPct val="100000"/>
            </a:pPr>
            <a:r>
              <a:rPr lang="en-US" altLang="en-US" sz="1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marL="90487" indent="0">
              <a:spcBef>
                <a:spcPts val="1800"/>
              </a:spcBef>
              <a:buNone/>
            </a:pPr>
            <a:endParaRPr lang="en-US" altLang="en-US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0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000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0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000" b="0" kern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3BAD81-CDAF-694D-9636-AA54B917EC15}"/>
              </a:ext>
            </a:extLst>
          </p:cNvPr>
          <p:cNvGrpSpPr/>
          <p:nvPr/>
        </p:nvGrpSpPr>
        <p:grpSpPr>
          <a:xfrm>
            <a:off x="5102846" y="1516239"/>
            <a:ext cx="2821954" cy="2316952"/>
            <a:chOff x="5788646" y="1493048"/>
            <a:chExt cx="2821954" cy="2316952"/>
          </a:xfrm>
        </p:grpSpPr>
        <p:sp>
          <p:nvSpPr>
            <p:cNvPr id="11" name="Rounded Rectangular Callout 10">
              <a:extLst>
                <a:ext uri="{FF2B5EF4-FFF2-40B4-BE49-F238E27FC236}">
                  <a16:creationId xmlns:a16="http://schemas.microsoft.com/office/drawing/2014/main" id="{9D87BBAE-5368-364A-9DF5-4B1D582231F7}"/>
                </a:ext>
              </a:extLst>
            </p:cNvPr>
            <p:cNvSpPr/>
            <p:nvPr/>
          </p:nvSpPr>
          <p:spPr>
            <a:xfrm>
              <a:off x="6553200" y="2226503"/>
              <a:ext cx="2057400" cy="639870"/>
            </a:xfrm>
            <a:prstGeom prst="wedgeRoundRectCallout">
              <a:avLst>
                <a:gd name="adj1" fmla="val -60797"/>
                <a:gd name="adj2" fmla="val 12668"/>
                <a:gd name="adj3" fmla="val 1666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tlCol="0" anchor="ctr" anchorCtr="0"/>
            <a:lstStyle/>
            <a:p>
              <a:pPr marL="0" lvl="1" indent="0" algn="ctr" rtl="1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bg1"/>
                </a:buClr>
                <a:buNone/>
              </a:pPr>
              <a:r>
                <a:rPr lang="en-US" sz="1400" b="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Typically implemented using arrays and lists</a:t>
              </a:r>
              <a:endParaRPr kumimoji="0" lang="en-US" sz="14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719ED96A-029E-C84A-B0FD-494C02733054}"/>
                </a:ext>
              </a:extLst>
            </p:cNvPr>
            <p:cNvSpPr/>
            <p:nvPr/>
          </p:nvSpPr>
          <p:spPr bwMode="auto">
            <a:xfrm>
              <a:off x="5788646" y="1493048"/>
              <a:ext cx="381000" cy="2316952"/>
            </a:xfrm>
            <a:prstGeom prst="rightBrace">
              <a:avLst>
                <a:gd name="adj1" fmla="val 42246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2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5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Stack arithmetic</a:t>
            </a:r>
          </a:p>
        </p:txBody>
      </p:sp>
      <p:sp>
        <p:nvSpPr>
          <p:cNvPr id="1351684" name="Rectangle 4"/>
          <p:cNvSpPr>
            <a:spLocks noChangeArrowheads="1"/>
          </p:cNvSpPr>
          <p:nvPr/>
        </p:nvSpPr>
        <p:spPr bwMode="auto">
          <a:xfrm>
            <a:off x="2514600" y="1333500"/>
            <a:ext cx="3657600" cy="3276600"/>
          </a:xfrm>
          <a:prstGeom prst="rect">
            <a:avLst/>
          </a:prstGeom>
          <a:solidFill>
            <a:srgbClr val="FFDE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37600" tIns="118800" rIns="237600" bIns="118800"/>
          <a:lstStyle>
            <a:lvl1pPr marL="357188" indent="-265113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Lucida Console" charset="0"/>
              </a:rPr>
              <a:t>create an empty stack  {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Lucida Console" charset="0"/>
              </a:rPr>
              <a:t>push 8                 { 8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Lucida Console" charset="0"/>
              </a:rPr>
              <a:t>push 3                 { 8 3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Lucida Console" charset="0"/>
              </a:rPr>
              <a:t>push 2                 { 8 3 2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Lucida Console" charset="0"/>
              </a:rPr>
              <a:t>add                    { 8 5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Lucida Console" charset="0"/>
              </a:rPr>
              <a:t>mult                   { 40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Lucida Console" charset="0"/>
              </a:rPr>
              <a:t>pop (returns 40)       {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Lucida Console" charset="0"/>
              </a:rPr>
              <a:t>push 10                { 10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Lucida Console" charset="0"/>
              </a:rPr>
              <a:t>push 4                 { 10 4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Lucida Console" charset="0"/>
              </a:rPr>
              <a:t>sub                    { -6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Lucida Console" charset="0"/>
              </a:rPr>
              <a:t>Etc.</a:t>
            </a:r>
          </a:p>
          <a:p>
            <a:pPr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endParaRPr lang="en-US" altLang="en-US" sz="1200" b="0" dirty="0">
              <a:latin typeface="Lucida Console" charset="0"/>
            </a:endParaRPr>
          </a:p>
        </p:txBody>
      </p:sp>
      <p:sp>
        <p:nvSpPr>
          <p:cNvPr id="1351687" name="Rectangle 7"/>
          <p:cNvSpPr>
            <a:spLocks noChangeArrowheads="1"/>
          </p:cNvSpPr>
          <p:nvPr/>
        </p:nvSpPr>
        <p:spPr bwMode="auto">
          <a:xfrm>
            <a:off x="228600" y="4724400"/>
            <a:ext cx="8382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indent="14288"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600"/>
              </a:spcBef>
              <a:buClr>
                <a:srgbClr val="006600"/>
              </a:buClr>
              <a:buFont typeface="Wingdings" charset="2"/>
              <a:buNone/>
            </a:pPr>
            <a:r>
              <a:rPr lang="en-US" altLang="en-US" sz="1800" b="0" u="sng" dirty="0">
                <a:ea typeface="ＭＳ Ｐゴシック" charset="-128"/>
              </a:rPr>
              <a:t>The rules of the game:</a:t>
            </a:r>
          </a:p>
          <a:p>
            <a:pPr marL="228600" indent="-214313">
              <a:spcBef>
                <a:spcPts val="600"/>
              </a:spcBef>
            </a:pPr>
            <a:r>
              <a:rPr lang="en-US" altLang="en-US" sz="1600" b="0" dirty="0">
                <a:ea typeface="ＭＳ Ｐゴシック" charset="-128"/>
              </a:rPr>
              <a:t>Each arithmetic operation (add, mult, sub, ...) pops its operands from the stack,</a:t>
            </a:r>
            <a:br>
              <a:rPr lang="en-US" altLang="en-US" sz="1600" b="0" dirty="0">
                <a:ea typeface="ＭＳ Ｐゴシック" charset="-128"/>
              </a:rPr>
            </a:br>
            <a:r>
              <a:rPr lang="en-US" altLang="en-US" sz="1600" b="0" dirty="0">
                <a:ea typeface="ＭＳ Ｐゴシック" charset="-128"/>
              </a:rPr>
              <a:t>computes a function on them, and pushes the result onto the stack</a:t>
            </a:r>
          </a:p>
          <a:p>
            <a:pPr marL="228600" indent="-214313">
              <a:spcBef>
                <a:spcPts val="600"/>
              </a:spcBef>
            </a:pPr>
            <a:r>
              <a:rPr lang="en-US" altLang="en-US" sz="1600" b="0" dirty="0">
                <a:ea typeface="ＭＳ Ｐゴシック" charset="-128"/>
              </a:rPr>
              <a:t>That’s what we (humans) do when we evaluate arithmetic expressions like 3 * 5 * 2 – 7</a:t>
            </a:r>
          </a:p>
          <a:p>
            <a:pPr marL="228600" indent="-214313">
              <a:spcBef>
                <a:spcPts val="600"/>
              </a:spcBef>
            </a:pPr>
            <a:r>
              <a:rPr lang="en-US" altLang="en-US" sz="1600" b="0" dirty="0">
                <a:ea typeface="ＭＳ Ｐゴシック" charset="-128"/>
              </a:rPr>
              <a:t>We evaluate the expression, left to right</a:t>
            </a:r>
          </a:p>
          <a:p>
            <a:pPr marL="228600" indent="-214313">
              <a:spcBef>
                <a:spcPts val="600"/>
              </a:spcBef>
            </a:pPr>
            <a:r>
              <a:rPr lang="en-US" altLang="en-US" sz="1600" b="0" dirty="0">
                <a:ea typeface="ＭＳ Ｐゴシック" charset="-128"/>
              </a:rPr>
              <a:t>But, we have to worry about operators priority </a:t>
            </a:r>
            <a:r>
              <a:rPr lang="en-US" altLang="en-US" sz="1400" b="0" dirty="0">
                <a:ea typeface="ＭＳ Ｐゴシック" charset="-128"/>
              </a:rPr>
              <a:t>(which, for now, we ignore)</a:t>
            </a:r>
            <a:r>
              <a:rPr lang="en-US" altLang="en-US" sz="1600" b="0" dirty="0">
                <a:ea typeface="ＭＳ Ｐゴシック" charset="-128"/>
              </a:rPr>
              <a:t>.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8382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indent="142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600" b="0" dirty="0">
                <a:latin typeface="Times New Roman" charset="0"/>
              </a:rPr>
              <a:t>We start by extending the stack API to support stack arithmetic:</a:t>
            </a:r>
          </a:p>
        </p:txBody>
      </p:sp>
    </p:spTree>
    <p:extLst>
      <p:ext uri="{BB962C8B-B14F-4D97-AF65-F5344CB8AC3E}">
        <p14:creationId xmlns:p14="http://schemas.microsoft.com/office/powerpoint/2010/main" val="5343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684" grpId="0" build="p" animBg="1"/>
      <p:bldP spid="5" grpId="0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 arithmetic</a:t>
            </a:r>
            <a:endParaRPr lang="en-US" dirty="0">
              <a:cs typeface="+mj-cs"/>
            </a:endParaRPr>
          </a:p>
        </p:txBody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3352800" cy="1981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u="sng" dirty="0">
                <a:ea typeface="ＭＳ Ｐゴシック" charset="-128"/>
              </a:rPr>
              <a:t>Arithmetic notations: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Infix:       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(5 + 3) * 8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Prefix:      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* + 5 3 8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Postfix:     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5 3 + 8 *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484806" name="Rectangle 6"/>
          <p:cNvSpPr>
            <a:spLocks noChangeArrowheads="1"/>
          </p:cNvSpPr>
          <p:nvPr/>
        </p:nvSpPr>
        <p:spPr bwMode="auto">
          <a:xfrm>
            <a:off x="228600" y="3048000"/>
            <a:ext cx="8915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12788" indent="-2555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1000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</a:rPr>
              <a:t>The stack abstraction provides a natural way to evaluate postfix arithmetic.</a:t>
            </a:r>
          </a:p>
          <a:p>
            <a:pPr>
              <a:spcBef>
                <a:spcPct val="1000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800" b="0" u="sng" dirty="0">
                <a:latin typeface="Times New Roman" charset="0"/>
              </a:rPr>
              <a:t>Compilation strategy:</a:t>
            </a:r>
          </a:p>
          <a:p>
            <a:pPr marL="285750" indent="-285750">
              <a:spcBef>
                <a:spcPct val="100000"/>
              </a:spcBef>
              <a:buClr>
                <a:schemeClr val="tx1"/>
              </a:buClr>
              <a:buSzPct val="80000"/>
              <a:buFont typeface="Wingdings" charset="2"/>
              <a:buChar char="Ø"/>
            </a:pPr>
            <a:r>
              <a:rPr lang="en-US" altLang="en-US" sz="1800" b="0" dirty="0">
                <a:latin typeface="Times New Roman" charset="0"/>
              </a:rPr>
              <a:t>Let humans write high-level expressions using infix notation</a:t>
            </a:r>
          </a:p>
          <a:p>
            <a:pPr marL="285750" indent="-285750">
              <a:spcBef>
                <a:spcPct val="100000"/>
              </a:spcBef>
              <a:buClr>
                <a:schemeClr val="tx1"/>
              </a:buClr>
              <a:buSzPct val="80000"/>
              <a:buFont typeface="Wingdings" charset="2"/>
              <a:buChar char="Ø"/>
            </a:pPr>
            <a:r>
              <a:rPr lang="en-US" altLang="en-US" sz="1800" b="0" dirty="0">
                <a:latin typeface="Times New Roman" charset="0"/>
              </a:rPr>
              <a:t>Rewrite the expression in postfix notation</a:t>
            </a:r>
          </a:p>
          <a:p>
            <a:pPr marL="285750" indent="-285750">
              <a:spcBef>
                <a:spcPct val="100000"/>
              </a:spcBef>
              <a:buClr>
                <a:schemeClr val="tx1"/>
              </a:buClr>
              <a:buSzPct val="80000"/>
              <a:buFont typeface="Wingdings" charset="2"/>
              <a:buChar char="Ø"/>
            </a:pPr>
            <a:r>
              <a:rPr lang="en-US" altLang="en-US" sz="1800" b="0" dirty="0">
                <a:latin typeface="Times New Roman" charset="0"/>
              </a:rPr>
              <a:t>Generate low-level code that evaluates (executes) the postfix expression, using a stack.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3733800" y="2019300"/>
            <a:ext cx="1752600" cy="495300"/>
          </a:xfrm>
          <a:prstGeom prst="wedgeRoundRectCallout">
            <a:avLst>
              <a:gd name="adj1" fmla="val -77549"/>
              <a:gd name="adj2" fmla="val -7753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anchor="ctr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1000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400" b="0" dirty="0">
                <a:latin typeface="Times New Roman" charset="0"/>
              </a:rPr>
              <a:t>Computer friendly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3733801" y="1028700"/>
            <a:ext cx="3124199" cy="462170"/>
          </a:xfrm>
          <a:prstGeom prst="wedgeRoundRectCallout">
            <a:avLst>
              <a:gd name="adj1" fmla="val -61403"/>
              <a:gd name="adj2" fmla="val 35596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anchor="ctr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1000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400" b="0" dirty="0">
                <a:latin typeface="Times New Roman" charset="0"/>
              </a:rPr>
              <a:t>Human (and programmer) friendly</a:t>
            </a:r>
          </a:p>
        </p:txBody>
      </p:sp>
    </p:spTree>
    <p:extLst>
      <p:ext uri="{BB962C8B-B14F-4D97-AF65-F5344CB8AC3E}">
        <p14:creationId xmlns:p14="http://schemas.microsoft.com/office/powerpoint/2010/main" val="106770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03" grpId="0" build="p" bldLvl="3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Stack arithmetic</a:t>
            </a:r>
          </a:p>
        </p:txBody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635" y="4801539"/>
            <a:ext cx="8613775" cy="17097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Font typeface="Wingdings" charset="2"/>
              <a:buNone/>
              <a:defRPr/>
            </a:pPr>
            <a:r>
              <a:rPr lang="en-US" altLang="en-US" sz="1600" u="sng" dirty="0">
                <a:ea typeface="ＭＳ Ｐゴシック" charset="-128"/>
              </a:rPr>
              <a:t>The Java compiler</a:t>
            </a:r>
            <a:r>
              <a:rPr lang="en-US" altLang="en-US" sz="1600" dirty="0">
                <a:ea typeface="ＭＳ Ｐゴシック" charset="-128"/>
              </a:rPr>
              <a:t> (</a:t>
            </a:r>
            <a:r>
              <a:rPr lang="en-US" altLang="en-US" sz="1200" dirty="0">
                <a:latin typeface="Consolas" charset="0"/>
                <a:ea typeface="Consolas" charset="0"/>
                <a:cs typeface="Consolas" charset="0"/>
              </a:rPr>
              <a:t>javac</a:t>
            </a:r>
            <a:r>
              <a:rPr lang="en-US" altLang="en-US" sz="1600" dirty="0">
                <a:ea typeface="ＭＳ Ｐゴシック" charset="-128"/>
              </a:rPr>
              <a:t> </a:t>
            </a:r>
            <a:r>
              <a:rPr lang="en-US" altLang="en-US" sz="1200" dirty="0">
                <a:latin typeface="Consolas" charset="0"/>
                <a:ea typeface="Consolas" charset="0"/>
                <a:cs typeface="Consolas" charset="0"/>
              </a:rPr>
              <a:t>MyProg.java</a:t>
            </a:r>
            <a:r>
              <a:rPr lang="en-US" altLang="en-US" sz="1600" dirty="0">
                <a:ea typeface="ＭＳ Ｐゴシック" charset="-128"/>
              </a:rPr>
              <a:t>)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charset="2"/>
              <a:buAutoNum type="arabicPeriod"/>
              <a:defRPr/>
            </a:pPr>
            <a:r>
              <a:rPr lang="en-US" altLang="en-US" sz="1600" dirty="0">
                <a:ea typeface="ＭＳ Ｐゴシック" charset="-128"/>
              </a:rPr>
              <a:t>Parses the high-level expression into a parse tree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charset="2"/>
              <a:buAutoNum type="arabicPeriod"/>
              <a:defRPr/>
            </a:pPr>
            <a:r>
              <a:rPr lang="en-US" altLang="en-US" sz="1600" dirty="0">
                <a:ea typeface="ＭＳ Ｐゴシック" charset="-128"/>
              </a:rPr>
              <a:t>Generates (postfix) stack machine code from the parse tree, resulting in </a:t>
            </a:r>
            <a:r>
              <a:rPr lang="en-US" altLang="en-US" sz="1600" i="1" dirty="0">
                <a:ea typeface="ＭＳ Ｐゴシック" charset="-128"/>
              </a:rPr>
              <a:t>Bytecode </a:t>
            </a:r>
            <a:r>
              <a:rPr lang="en-US" altLang="en-US" sz="1600" dirty="0">
                <a:ea typeface="ＭＳ Ｐゴシック" charset="-128"/>
              </a:rPr>
              <a:t>(</a:t>
            </a:r>
            <a:r>
              <a:rPr lang="en-US" altLang="en-US" sz="1200" dirty="0"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rPr>
              <a:t>MyProg.class</a:t>
            </a:r>
            <a:r>
              <a:rPr lang="en-US" altLang="en-US" sz="1600" dirty="0">
                <a:ea typeface="ＭＳ Ｐゴシック" charset="-128"/>
              </a:rPr>
              <a:t>)</a:t>
            </a: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altLang="en-US" sz="1600" u="sng" dirty="0">
                <a:ea typeface="ＭＳ Ｐゴシック" charset="-128"/>
              </a:rPr>
              <a:t>The Java Virtual Machine </a:t>
            </a:r>
            <a:r>
              <a:rPr lang="en-US" altLang="en-US" sz="1600" dirty="0">
                <a:ea typeface="ＭＳ Ｐゴシック" charset="-128"/>
              </a:rPr>
              <a:t>(</a:t>
            </a:r>
            <a:r>
              <a:rPr lang="en-US" altLang="en-US" sz="1200" dirty="0">
                <a:latin typeface="Consolas" charset="0"/>
                <a:ea typeface="Consolas" charset="0"/>
                <a:cs typeface="Consolas" charset="0"/>
              </a:rPr>
              <a:t>java</a:t>
            </a:r>
            <a:r>
              <a:rPr lang="en-US" altLang="en-US" sz="1600" dirty="0">
                <a:ea typeface="ＭＳ Ｐゴシック" charset="-128"/>
              </a:rPr>
              <a:t> </a:t>
            </a:r>
            <a:r>
              <a:rPr lang="en-US" altLang="en-US" sz="1200" dirty="0">
                <a:latin typeface="Consolas" charset="0"/>
                <a:ea typeface="Consolas" charset="0"/>
                <a:cs typeface="Consolas" charset="0"/>
              </a:rPr>
              <a:t>MyProg.class</a:t>
            </a:r>
            <a:r>
              <a:rPr lang="en-US" altLang="en-US" sz="1600" dirty="0">
                <a:ea typeface="ＭＳ Ｐゴシック" charset="-128"/>
              </a:rPr>
              <a:t>):</a:t>
            </a:r>
            <a:endParaRPr lang="en-US" altLang="en-US" sz="1600" u="sng" dirty="0">
              <a:ea typeface="ＭＳ Ｐゴシック" charset="-128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altLang="en-US" sz="1600" dirty="0">
                <a:ea typeface="ＭＳ Ｐゴシック" charset="-128"/>
              </a:rPr>
              <a:t>Translates the Bytecode into machine language, and executes it.</a:t>
            </a:r>
          </a:p>
        </p:txBody>
      </p:sp>
      <p:grpSp>
        <p:nvGrpSpPr>
          <p:cNvPr id="1350690" name="Group 34"/>
          <p:cNvGrpSpPr>
            <a:grpSpLocks/>
          </p:cNvGrpSpPr>
          <p:nvPr/>
        </p:nvGrpSpPr>
        <p:grpSpPr bwMode="auto">
          <a:xfrm>
            <a:off x="3983039" y="1506538"/>
            <a:ext cx="2208213" cy="3370263"/>
            <a:chOff x="2701" y="1093"/>
            <a:chExt cx="1391" cy="2123"/>
          </a:xfrm>
        </p:grpSpPr>
        <p:sp>
          <p:nvSpPr>
            <p:cNvPr id="23583" name="Rectangle 22"/>
            <p:cNvSpPr>
              <a:spLocks noChangeArrowheads="1"/>
            </p:cNvSpPr>
            <p:nvPr/>
          </p:nvSpPr>
          <p:spPr bwMode="auto">
            <a:xfrm>
              <a:off x="2928" y="1488"/>
              <a:ext cx="937" cy="17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08000" rIns="0" bIns="190800"/>
            <a:lstStyle/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stack.push(7)</a:t>
              </a:r>
            </a:p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stack.push(4)</a:t>
              </a:r>
            </a:p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stack.push(2)</a:t>
              </a:r>
            </a:p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stack.add()</a:t>
              </a:r>
            </a:p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stack.mult()</a:t>
              </a:r>
            </a:p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stack.push(5)</a:t>
              </a:r>
            </a:p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stack.push(3)</a:t>
              </a:r>
            </a:p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stack.sub()</a:t>
              </a:r>
            </a:p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stack.div()</a:t>
              </a:r>
            </a:p>
          </p:txBody>
        </p:sp>
        <p:sp>
          <p:nvSpPr>
            <p:cNvPr id="34850" name="Rectangle 26"/>
            <p:cNvSpPr>
              <a:spLocks noChangeArrowheads="1"/>
            </p:cNvSpPr>
            <p:nvPr/>
          </p:nvSpPr>
          <p:spPr bwMode="auto">
            <a:xfrm>
              <a:off x="2701" y="1093"/>
              <a:ext cx="139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2"/>
                <a:buNone/>
              </a:pPr>
              <a:r>
                <a:rPr lang="en-US" altLang="en-US" sz="1400" b="0" dirty="0">
                  <a:latin typeface="Times New Roman" charset="0"/>
                </a:rPr>
                <a:t>Intermediate code</a:t>
              </a:r>
            </a:p>
            <a:p>
              <a:pPr algn="ctr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2"/>
                <a:buNone/>
              </a:pPr>
              <a:r>
                <a:rPr lang="en-US" altLang="en-US" sz="1400" b="0" dirty="0">
                  <a:latin typeface="Times New Roman" charset="0"/>
                </a:rPr>
                <a:t>(</a:t>
              </a:r>
              <a:r>
                <a:rPr lang="en-US" alt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MyProg.class</a:t>
              </a:r>
              <a:r>
                <a:rPr lang="en-US" altLang="en-US" sz="1400" b="0" dirty="0">
                  <a:latin typeface="Times New Roman" charset="0"/>
                </a:rPr>
                <a:t>)</a:t>
              </a:r>
            </a:p>
          </p:txBody>
        </p:sp>
      </p:grpSp>
      <p:grpSp>
        <p:nvGrpSpPr>
          <p:cNvPr id="1350686" name="Group 30"/>
          <p:cNvGrpSpPr>
            <a:grpSpLocks/>
          </p:cNvGrpSpPr>
          <p:nvPr/>
        </p:nvGrpSpPr>
        <p:grpSpPr bwMode="auto">
          <a:xfrm>
            <a:off x="547689" y="687388"/>
            <a:ext cx="3490913" cy="709612"/>
            <a:chOff x="144" y="417"/>
            <a:chExt cx="2199" cy="447"/>
          </a:xfrm>
        </p:grpSpPr>
        <p:sp>
          <p:nvSpPr>
            <p:cNvPr id="23581" name="Rectangle 23"/>
            <p:cNvSpPr>
              <a:spLocks noChangeArrowheads="1"/>
            </p:cNvSpPr>
            <p:nvPr/>
          </p:nvSpPr>
          <p:spPr bwMode="auto">
            <a:xfrm>
              <a:off x="144" y="624"/>
              <a:ext cx="1527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" tIns="46800" rIns="21600" bIns="46800" anchor="ctr"/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buClr>
                  <a:srgbClr val="006600"/>
                </a:buClr>
                <a:buSzPct val="100000"/>
                <a:buFont typeface="Wingdings" charset="2"/>
                <a:buNone/>
                <a:defRPr/>
              </a:pPr>
              <a:r>
                <a:rPr lang="en-US" altLang="en-US" sz="1400" b="0" dirty="0">
                  <a:latin typeface="Lucida Console" charset="0"/>
                </a:rPr>
                <a:t>  </a:t>
              </a:r>
              <a:r>
                <a:rPr lang="en-US" altLang="en-US" sz="14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 * (4 + 2) / (5 – 3)</a:t>
              </a:r>
            </a:p>
          </p:txBody>
        </p:sp>
        <p:sp>
          <p:nvSpPr>
            <p:cNvPr id="34848" name="Rectangle 28"/>
            <p:cNvSpPr>
              <a:spLocks noChangeArrowheads="1"/>
            </p:cNvSpPr>
            <p:nvPr/>
          </p:nvSpPr>
          <p:spPr bwMode="auto">
            <a:xfrm>
              <a:off x="149" y="417"/>
              <a:ext cx="219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2"/>
                <a:buNone/>
              </a:pPr>
              <a:r>
                <a:rPr lang="en-US" altLang="en-US" sz="1400" b="0" dirty="0">
                  <a:latin typeface="Times New Roman" charset="0"/>
                </a:rPr>
                <a:t>high-level code (</a:t>
              </a:r>
              <a:r>
                <a:rPr lang="en-US" alt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MyProg.java</a:t>
              </a:r>
              <a:r>
                <a:rPr lang="en-US" altLang="en-US" sz="1400" b="0" dirty="0">
                  <a:latin typeface="Times New Roman" charset="0"/>
                </a:rPr>
                <a:t>)</a:t>
              </a:r>
            </a:p>
          </p:txBody>
        </p:sp>
      </p:grpSp>
      <p:sp>
        <p:nvSpPr>
          <p:cNvPr id="1350683" name="AutoShape 27"/>
          <p:cNvSpPr>
            <a:spLocks noChangeArrowheads="1"/>
          </p:cNvSpPr>
          <p:nvPr/>
        </p:nvSpPr>
        <p:spPr bwMode="auto">
          <a:xfrm>
            <a:off x="762000" y="1600200"/>
            <a:ext cx="1676400" cy="609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b="0" dirty="0"/>
              <a:t>parser</a:t>
            </a:r>
          </a:p>
        </p:txBody>
      </p:sp>
      <p:grpSp>
        <p:nvGrpSpPr>
          <p:cNvPr id="1350689" name="Group 33"/>
          <p:cNvGrpSpPr>
            <a:grpSpLocks/>
          </p:cNvGrpSpPr>
          <p:nvPr/>
        </p:nvGrpSpPr>
        <p:grpSpPr bwMode="auto">
          <a:xfrm>
            <a:off x="409635" y="2396581"/>
            <a:ext cx="2209800" cy="2120899"/>
            <a:chOff x="144" y="1488"/>
            <a:chExt cx="1680" cy="1536"/>
          </a:xfrm>
        </p:grpSpPr>
        <p:grpSp>
          <p:nvGrpSpPr>
            <p:cNvPr id="34828" name="Group 4"/>
            <p:cNvGrpSpPr>
              <a:grpSpLocks/>
            </p:cNvGrpSpPr>
            <p:nvPr/>
          </p:nvGrpSpPr>
          <p:grpSpPr bwMode="auto">
            <a:xfrm>
              <a:off x="144" y="1488"/>
              <a:ext cx="1680" cy="1536"/>
              <a:chOff x="336" y="1248"/>
              <a:chExt cx="1872" cy="1728"/>
            </a:xfrm>
          </p:grpSpPr>
          <p:sp>
            <p:nvSpPr>
              <p:cNvPr id="34830" name="Oval 5"/>
              <p:cNvSpPr>
                <a:spLocks noChangeArrowheads="1"/>
              </p:cNvSpPr>
              <p:nvPr/>
            </p:nvSpPr>
            <p:spPr bwMode="auto">
              <a:xfrm>
                <a:off x="336" y="2160"/>
                <a:ext cx="287" cy="288"/>
              </a:xfrm>
              <a:prstGeom prst="ellipse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4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</a:p>
            </p:txBody>
          </p:sp>
          <p:sp>
            <p:nvSpPr>
              <p:cNvPr id="34831" name="Line 6"/>
              <p:cNvSpPr>
                <a:spLocks noChangeShapeType="1"/>
              </p:cNvSpPr>
              <p:nvPr/>
            </p:nvSpPr>
            <p:spPr bwMode="auto">
              <a:xfrm flipH="1">
                <a:off x="912" y="1488"/>
                <a:ext cx="384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 dirty="0"/>
              </a:p>
            </p:txBody>
          </p:sp>
          <p:sp>
            <p:nvSpPr>
              <p:cNvPr id="34832" name="Line 7"/>
              <p:cNvSpPr>
                <a:spLocks noChangeShapeType="1"/>
              </p:cNvSpPr>
              <p:nvPr/>
            </p:nvSpPr>
            <p:spPr bwMode="auto">
              <a:xfrm>
                <a:off x="1488" y="1488"/>
                <a:ext cx="286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 dirty="0"/>
              </a:p>
            </p:txBody>
          </p:sp>
          <p:sp>
            <p:nvSpPr>
              <p:cNvPr id="34833" name="Oval 8"/>
              <p:cNvSpPr>
                <a:spLocks noChangeArrowheads="1"/>
              </p:cNvSpPr>
              <p:nvPr/>
            </p:nvSpPr>
            <p:spPr bwMode="auto">
              <a:xfrm>
                <a:off x="1247" y="1248"/>
                <a:ext cx="289" cy="288"/>
              </a:xfrm>
              <a:prstGeom prst="ellipse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4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</a:t>
                </a:r>
              </a:p>
            </p:txBody>
          </p:sp>
          <p:sp>
            <p:nvSpPr>
              <p:cNvPr id="34834" name="Line 9"/>
              <p:cNvSpPr>
                <a:spLocks noChangeShapeType="1"/>
              </p:cNvSpPr>
              <p:nvPr/>
            </p:nvSpPr>
            <p:spPr bwMode="auto">
              <a:xfrm flipH="1">
                <a:off x="576" y="1920"/>
                <a:ext cx="19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 dirty="0"/>
              </a:p>
            </p:txBody>
          </p:sp>
          <p:sp>
            <p:nvSpPr>
              <p:cNvPr id="34835" name="Line 10"/>
              <p:cNvSpPr>
                <a:spLocks noChangeShapeType="1"/>
              </p:cNvSpPr>
              <p:nvPr/>
            </p:nvSpPr>
            <p:spPr bwMode="auto">
              <a:xfrm>
                <a:off x="864" y="1968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 dirty="0"/>
              </a:p>
            </p:txBody>
          </p:sp>
          <p:sp>
            <p:nvSpPr>
              <p:cNvPr id="34836" name="Oval 11"/>
              <p:cNvSpPr>
                <a:spLocks noChangeArrowheads="1"/>
              </p:cNvSpPr>
              <p:nvPr/>
            </p:nvSpPr>
            <p:spPr bwMode="auto">
              <a:xfrm>
                <a:off x="673" y="1680"/>
                <a:ext cx="287" cy="288"/>
              </a:xfrm>
              <a:prstGeom prst="ellipse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4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*</a:t>
                </a:r>
              </a:p>
            </p:txBody>
          </p:sp>
          <p:sp>
            <p:nvSpPr>
              <p:cNvPr id="34837" name="Oval 12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285" cy="288"/>
              </a:xfrm>
              <a:prstGeom prst="ellipse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4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  <p:sp>
            <p:nvSpPr>
              <p:cNvPr id="34838" name="Oval 13"/>
              <p:cNvSpPr>
                <a:spLocks noChangeArrowheads="1"/>
              </p:cNvSpPr>
              <p:nvPr/>
            </p:nvSpPr>
            <p:spPr bwMode="auto">
              <a:xfrm>
                <a:off x="1921" y="2208"/>
                <a:ext cx="287" cy="288"/>
              </a:xfrm>
              <a:prstGeom prst="ellipse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4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34839" name="Line 14"/>
              <p:cNvSpPr>
                <a:spLocks noChangeShapeType="1"/>
              </p:cNvSpPr>
              <p:nvPr/>
            </p:nvSpPr>
            <p:spPr bwMode="auto">
              <a:xfrm flipH="1">
                <a:off x="1632" y="1920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 dirty="0"/>
              </a:p>
            </p:txBody>
          </p:sp>
          <p:sp>
            <p:nvSpPr>
              <p:cNvPr id="34840" name="Line 15"/>
              <p:cNvSpPr>
                <a:spLocks noChangeShapeType="1"/>
              </p:cNvSpPr>
              <p:nvPr/>
            </p:nvSpPr>
            <p:spPr bwMode="auto">
              <a:xfrm>
                <a:off x="1921" y="1968"/>
                <a:ext cx="97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 dirty="0"/>
              </a:p>
            </p:txBody>
          </p:sp>
          <p:sp>
            <p:nvSpPr>
              <p:cNvPr id="34841" name="Oval 16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290" cy="288"/>
              </a:xfrm>
              <a:prstGeom prst="ellipse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4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34842" name="Oval 17"/>
              <p:cNvSpPr>
                <a:spLocks noChangeArrowheads="1"/>
              </p:cNvSpPr>
              <p:nvPr/>
            </p:nvSpPr>
            <p:spPr bwMode="auto">
              <a:xfrm>
                <a:off x="673" y="2688"/>
                <a:ext cx="287" cy="288"/>
              </a:xfrm>
              <a:prstGeom prst="ellipse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4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en-US" altLang="en-US" sz="1200" b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4843" name="Oval 18"/>
              <p:cNvSpPr>
                <a:spLocks noChangeArrowheads="1"/>
              </p:cNvSpPr>
              <p:nvPr/>
            </p:nvSpPr>
            <p:spPr bwMode="auto">
              <a:xfrm>
                <a:off x="1152" y="2688"/>
                <a:ext cx="291" cy="288"/>
              </a:xfrm>
              <a:prstGeom prst="ellipse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4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34844" name="Line 19"/>
              <p:cNvSpPr>
                <a:spLocks noChangeShapeType="1"/>
              </p:cNvSpPr>
              <p:nvPr/>
            </p:nvSpPr>
            <p:spPr bwMode="auto">
              <a:xfrm flipH="1">
                <a:off x="816" y="2400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 dirty="0"/>
              </a:p>
            </p:txBody>
          </p:sp>
          <p:sp>
            <p:nvSpPr>
              <p:cNvPr id="34845" name="Line 20"/>
              <p:cNvSpPr>
                <a:spLocks noChangeShapeType="1"/>
              </p:cNvSpPr>
              <p:nvPr/>
            </p:nvSpPr>
            <p:spPr bwMode="auto">
              <a:xfrm>
                <a:off x="1104" y="2448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 dirty="0"/>
              </a:p>
            </p:txBody>
          </p:sp>
          <p:sp>
            <p:nvSpPr>
              <p:cNvPr id="34846" name="Oval 21"/>
              <p:cNvSpPr>
                <a:spLocks noChangeArrowheads="1"/>
              </p:cNvSpPr>
              <p:nvPr/>
            </p:nvSpPr>
            <p:spPr bwMode="auto">
              <a:xfrm>
                <a:off x="912" y="2160"/>
                <a:ext cx="286" cy="288"/>
              </a:xfrm>
              <a:prstGeom prst="ellipse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4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</a:t>
                </a:r>
              </a:p>
            </p:txBody>
          </p:sp>
        </p:grpSp>
        <p:sp>
          <p:nvSpPr>
            <p:cNvPr id="34829" name="Rectangle 29"/>
            <p:cNvSpPr>
              <a:spLocks noChangeArrowheads="1"/>
            </p:cNvSpPr>
            <p:nvPr/>
          </p:nvSpPr>
          <p:spPr bwMode="auto">
            <a:xfrm>
              <a:off x="768" y="1872"/>
              <a:ext cx="52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2"/>
                <a:buNone/>
              </a:pPr>
              <a:r>
                <a:rPr lang="en-US" altLang="en-US" sz="1400" b="0" dirty="0">
                  <a:latin typeface="Times New Roman" charset="0"/>
                </a:rPr>
                <a:t>Parse</a:t>
              </a:r>
            </a:p>
            <a:p>
              <a:pPr algn="ctr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2"/>
                <a:buNone/>
              </a:pPr>
              <a:r>
                <a:rPr lang="en-US" altLang="en-US" sz="1400" b="0" dirty="0">
                  <a:latin typeface="Times New Roman" charset="0"/>
                </a:rPr>
                <a:t>tree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7AB5269-4011-834C-91C5-596823C83652}"/>
              </a:ext>
            </a:extLst>
          </p:cNvPr>
          <p:cNvGrpSpPr/>
          <p:nvPr/>
        </p:nvGrpSpPr>
        <p:grpSpPr>
          <a:xfrm>
            <a:off x="2135189" y="2338389"/>
            <a:ext cx="2208213" cy="1471611"/>
            <a:chOff x="2135189" y="2338389"/>
            <a:chExt cx="2208213" cy="1471611"/>
          </a:xfrm>
        </p:grpSpPr>
        <p:sp>
          <p:nvSpPr>
            <p:cNvPr id="1350680" name="AutoShape 24"/>
            <p:cNvSpPr>
              <a:spLocks noChangeArrowheads="1"/>
            </p:cNvSpPr>
            <p:nvPr/>
          </p:nvSpPr>
          <p:spPr bwMode="auto">
            <a:xfrm>
              <a:off x="2734530" y="2750064"/>
              <a:ext cx="1378682" cy="1059936"/>
            </a:xfrm>
            <a:prstGeom prst="rightArrow">
              <a:avLst>
                <a:gd name="adj1" fmla="val 50000"/>
                <a:gd name="adj2" fmla="val 27222"/>
              </a:avLst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en-US" sz="1400" b="0" dirty="0"/>
                <a:t>code </a:t>
              </a:r>
              <a:br>
                <a:rPr lang="en-US" altLang="en-US" sz="1400" b="0" dirty="0"/>
              </a:br>
              <a:r>
                <a:rPr lang="en-US" altLang="en-US" sz="1400" b="0" dirty="0"/>
                <a:t>generator</a:t>
              </a:r>
            </a:p>
          </p:txBody>
        </p:sp>
        <p:sp>
          <p:nvSpPr>
            <p:cNvPr id="37" name="Rectangle 26">
              <a:extLst>
                <a:ext uri="{FF2B5EF4-FFF2-40B4-BE49-F238E27FC236}">
                  <a16:creationId xmlns:a16="http://schemas.microsoft.com/office/drawing/2014/main" id="{757DA6CD-BD43-C449-91DA-50A9B6AEC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189" y="2338389"/>
              <a:ext cx="22082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2"/>
                <a:buNone/>
              </a:pPr>
              <a:r>
                <a:rPr lang="en-US" alt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javac</a:t>
              </a:r>
              <a:r>
                <a:rPr lang="en-US" altLang="en-US" sz="1200" b="0" dirty="0">
                  <a:latin typeface="Times New Roman" charset="0"/>
                  <a:cs typeface="Consolas" panose="020B0609020204030204" pitchFamily="49" charset="0"/>
                </a:rPr>
                <a:t> </a:t>
              </a:r>
              <a:r>
                <a:rPr lang="en-US" alt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MyProg.java</a:t>
              </a:r>
              <a:endParaRPr lang="en-US" altLang="en-US" sz="1200" b="0" dirty="0">
                <a:latin typeface="Times New Roman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D4E8FFD-DF4A-BF46-B3BB-B620FF99FEA1}"/>
              </a:ext>
            </a:extLst>
          </p:cNvPr>
          <p:cNvGrpSpPr/>
          <p:nvPr/>
        </p:nvGrpSpPr>
        <p:grpSpPr>
          <a:xfrm>
            <a:off x="5317334" y="1557338"/>
            <a:ext cx="3425031" cy="3319463"/>
            <a:chOff x="5317334" y="1557338"/>
            <a:chExt cx="3425031" cy="3319463"/>
          </a:xfrm>
        </p:grpSpPr>
        <p:grpSp>
          <p:nvGrpSpPr>
            <p:cNvPr id="2" name="Group 1"/>
            <p:cNvGrpSpPr/>
            <p:nvPr/>
          </p:nvGrpSpPr>
          <p:grpSpPr>
            <a:xfrm>
              <a:off x="6045200" y="1557338"/>
              <a:ext cx="2697165" cy="3319463"/>
              <a:chOff x="6045200" y="1557338"/>
              <a:chExt cx="2697165" cy="3319463"/>
            </a:xfrm>
          </p:grpSpPr>
          <p:sp>
            <p:nvSpPr>
              <p:cNvPr id="1350681" name="AutoShape 25"/>
              <p:cNvSpPr>
                <a:spLocks noChangeArrowheads="1"/>
              </p:cNvSpPr>
              <p:nvPr/>
            </p:nvSpPr>
            <p:spPr bwMode="auto">
              <a:xfrm>
                <a:off x="6045200" y="2822574"/>
                <a:ext cx="869952" cy="987426"/>
              </a:xfrm>
              <a:prstGeom prst="rightArrow">
                <a:avLst>
                  <a:gd name="adj1" fmla="val 50000"/>
                  <a:gd name="adj2" fmla="val 35000"/>
                </a:avLst>
              </a:prstGeom>
              <a:solidFill>
                <a:schemeClr val="bg1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en-US" sz="1400" b="0" dirty="0"/>
                  <a:t>JVM </a:t>
                </a:r>
              </a:p>
            </p:txBody>
          </p:sp>
          <p:grpSp>
            <p:nvGrpSpPr>
              <p:cNvPr id="33" name="Group 34"/>
              <p:cNvGrpSpPr>
                <a:grpSpLocks/>
              </p:cNvGrpSpPr>
              <p:nvPr/>
            </p:nvGrpSpPr>
            <p:grpSpPr bwMode="auto">
              <a:xfrm>
                <a:off x="6915152" y="1557338"/>
                <a:ext cx="1827213" cy="3319463"/>
                <a:chOff x="2867" y="1125"/>
                <a:chExt cx="1151" cy="2091"/>
              </a:xfrm>
            </p:grpSpPr>
            <p:sp>
              <p:nvSpPr>
                <p:cNvPr id="34" name="Rectangle 22"/>
                <p:cNvSpPr>
                  <a:spLocks noChangeArrowheads="1"/>
                </p:cNvSpPr>
                <p:nvPr/>
              </p:nvSpPr>
              <p:spPr bwMode="auto">
                <a:xfrm>
                  <a:off x="2928" y="1488"/>
                  <a:ext cx="1030" cy="172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293973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08000" tIns="108000" rIns="108000" bIns="0"/>
                <a:lstStyle/>
                <a:p>
                  <a:pPr marL="342900" indent="-342900">
                    <a:spcBef>
                      <a:spcPts val="300"/>
                    </a:spcBef>
                    <a:buClr>
                      <a:srgbClr val="006600"/>
                    </a:buClr>
                    <a:buSzPct val="100000"/>
                    <a:buFont typeface="Wingdings" charset="0"/>
                    <a:buNone/>
                    <a:defRPr/>
                  </a:pPr>
                  <a:r>
                    <a:rPr lang="en-US" sz="1200" b="0" dirty="0"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1100101001011011</a:t>
                  </a:r>
                </a:p>
                <a:p>
                  <a:pPr marL="342900" indent="-342900">
                    <a:spcBef>
                      <a:spcPts val="300"/>
                    </a:spcBef>
                    <a:buClr>
                      <a:srgbClr val="006600"/>
                    </a:buClr>
                    <a:buSzPct val="100000"/>
                    <a:defRPr/>
                  </a:pPr>
                  <a:r>
                    <a:rPr lang="en-US" sz="1200" b="0" dirty="0"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0001010100011001</a:t>
                  </a:r>
                </a:p>
                <a:p>
                  <a:pPr marL="342900" indent="-342900">
                    <a:spcBef>
                      <a:spcPts val="300"/>
                    </a:spcBef>
                    <a:buClr>
                      <a:srgbClr val="006600"/>
                    </a:buClr>
                    <a:buSzPct val="100000"/>
                    <a:defRPr/>
                  </a:pPr>
                  <a:r>
                    <a:rPr lang="en-US" sz="1200" b="0" dirty="0"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1000101001000010</a:t>
                  </a:r>
                </a:p>
                <a:p>
                  <a:pPr marL="342900" indent="-342900">
                    <a:spcBef>
                      <a:spcPts val="300"/>
                    </a:spcBef>
                    <a:buClr>
                      <a:srgbClr val="006600"/>
                    </a:buClr>
                    <a:buSzPct val="100000"/>
                    <a:defRPr/>
                  </a:pPr>
                  <a:r>
                    <a:rPr lang="en-US" sz="1200" b="0" dirty="0"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1100100001000011</a:t>
                  </a:r>
                </a:p>
                <a:p>
                  <a:pPr marL="342900" indent="-342900">
                    <a:spcBef>
                      <a:spcPts val="300"/>
                    </a:spcBef>
                    <a:buClr>
                      <a:srgbClr val="006600"/>
                    </a:buClr>
                    <a:buSzPct val="100000"/>
                    <a:defRPr/>
                  </a:pPr>
                  <a:r>
                    <a:rPr lang="en-US" sz="1200" b="0" dirty="0"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0000101001011000</a:t>
                  </a:r>
                </a:p>
                <a:p>
                  <a:pPr marL="342900" indent="-342900">
                    <a:spcBef>
                      <a:spcPts val="300"/>
                    </a:spcBef>
                    <a:buClr>
                      <a:srgbClr val="006600"/>
                    </a:buClr>
                    <a:buSzPct val="100000"/>
                    <a:defRPr/>
                  </a:pPr>
                  <a:r>
                    <a:rPr lang="en-US" sz="1200" b="0" dirty="0"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1000101011011010</a:t>
                  </a:r>
                </a:p>
                <a:p>
                  <a:pPr marL="342900" indent="-342900">
                    <a:spcBef>
                      <a:spcPts val="300"/>
                    </a:spcBef>
                    <a:buClr>
                      <a:srgbClr val="006600"/>
                    </a:buClr>
                    <a:buSzPct val="100000"/>
                    <a:defRPr/>
                  </a:pPr>
                  <a:r>
                    <a:rPr lang="en-US" sz="1200" b="0" dirty="0"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0000101001011000</a:t>
                  </a:r>
                </a:p>
                <a:p>
                  <a:pPr marL="342900" indent="-342900">
                    <a:spcBef>
                      <a:spcPts val="300"/>
                    </a:spcBef>
                    <a:buClr>
                      <a:srgbClr val="006600"/>
                    </a:buClr>
                    <a:buSzPct val="100000"/>
                    <a:defRPr/>
                  </a:pPr>
                  <a:r>
                    <a:rPr lang="en-US" sz="1200" b="0" dirty="0"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0100101001011010</a:t>
                  </a:r>
                </a:p>
                <a:p>
                  <a:pPr marL="342900" indent="-342900">
                    <a:spcBef>
                      <a:spcPts val="300"/>
                    </a:spcBef>
                    <a:buClr>
                      <a:srgbClr val="006600"/>
                    </a:buClr>
                    <a:buSzPct val="100000"/>
                    <a:defRPr/>
                  </a:pPr>
                  <a:r>
                    <a:rPr lang="en-US" sz="1200" b="0" dirty="0"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1100101001011011</a:t>
                  </a:r>
                </a:p>
                <a:p>
                  <a:pPr marL="342900" indent="-342900">
                    <a:spcBef>
                      <a:spcPts val="300"/>
                    </a:spcBef>
                    <a:buClr>
                      <a:srgbClr val="006600"/>
                    </a:buClr>
                    <a:buSzPct val="100000"/>
                    <a:defRPr/>
                  </a:pPr>
                  <a:r>
                    <a:rPr lang="en-US" sz="1200" b="0" dirty="0"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1100100001000011</a:t>
                  </a:r>
                </a:p>
                <a:p>
                  <a:pPr marL="342900" indent="-342900">
                    <a:spcBef>
                      <a:spcPts val="300"/>
                    </a:spcBef>
                    <a:buClr>
                      <a:srgbClr val="006600"/>
                    </a:buClr>
                    <a:buSzPct val="100000"/>
                    <a:defRPr/>
                  </a:pPr>
                  <a:r>
                    <a:rPr lang="en-US" sz="1200" b="0" dirty="0"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0000101001011000</a:t>
                  </a:r>
                </a:p>
                <a:p>
                  <a:pPr marL="342900" indent="-342900">
                    <a:spcBef>
                      <a:spcPts val="300"/>
                    </a:spcBef>
                    <a:buClr>
                      <a:srgbClr val="006600"/>
                    </a:buClr>
                    <a:buSzPct val="100000"/>
                    <a:defRPr/>
                  </a:pPr>
                  <a:r>
                    <a:rPr lang="en-US" sz="1200" b="0" dirty="0">
                      <a:latin typeface="Lucida Console" charset="0"/>
                      <a:ea typeface="ＭＳ Ｐゴシック" charset="0"/>
                    </a:rPr>
                    <a:t>...</a:t>
                  </a:r>
                </a:p>
              </p:txBody>
            </p:sp>
            <p:sp>
              <p:nvSpPr>
                <p:cNvPr id="34827" name="Rectangle 26"/>
                <p:cNvSpPr>
                  <a:spLocks noChangeArrowheads="1"/>
                </p:cNvSpPr>
                <p:nvPr/>
              </p:nvSpPr>
              <p:spPr bwMode="auto">
                <a:xfrm>
                  <a:off x="2867" y="1125"/>
                  <a:ext cx="1151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 marL="342900" indent="-3429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15000"/>
                    </a:spcBef>
                    <a:buClr>
                      <a:srgbClr val="006600"/>
                    </a:buClr>
                    <a:buSzPct val="85000"/>
                    <a:buFont typeface="Wingdings" charset="2"/>
                    <a:buNone/>
                  </a:pPr>
                  <a:r>
                    <a:rPr lang="en-US" altLang="en-US" sz="1400" b="0" dirty="0">
                      <a:latin typeface="Times New Roman" charset="0"/>
                    </a:rPr>
                    <a:t>machine language</a:t>
                  </a:r>
                </a:p>
                <a:p>
                  <a:pPr algn="ctr">
                    <a:spcBef>
                      <a:spcPct val="15000"/>
                    </a:spcBef>
                    <a:buClr>
                      <a:srgbClr val="006600"/>
                    </a:buClr>
                    <a:buSzPct val="85000"/>
                    <a:buFont typeface="Wingdings" charset="2"/>
                    <a:buNone/>
                  </a:pPr>
                  <a:r>
                    <a:rPr lang="en-US" altLang="en-US" sz="1400" b="0" dirty="0">
                      <a:latin typeface="Times New Roman" charset="0"/>
                    </a:rPr>
                    <a:t>of the target computer</a:t>
                  </a:r>
                </a:p>
              </p:txBody>
            </p:sp>
          </p:grpSp>
        </p:grpSp>
        <p:sp>
          <p:nvSpPr>
            <p:cNvPr id="38" name="Rectangle 26">
              <a:extLst>
                <a:ext uri="{FF2B5EF4-FFF2-40B4-BE49-F238E27FC236}">
                  <a16:creationId xmlns:a16="http://schemas.microsoft.com/office/drawing/2014/main" id="{A778F5BB-97C7-A045-92AF-2AA76700F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334" y="2325688"/>
              <a:ext cx="22082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2"/>
                <a:buNone/>
              </a:pPr>
              <a:r>
                <a:rPr lang="en-US" alt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java</a:t>
              </a:r>
              <a:r>
                <a:rPr lang="en-US" altLang="en-US" sz="1200" b="0" dirty="0">
                  <a:latin typeface="Times New Roman" charset="0"/>
                  <a:cs typeface="Consolas" panose="020B0609020204030204" pitchFamily="49" charset="0"/>
                </a:rPr>
                <a:t> </a:t>
              </a:r>
              <a:r>
                <a:rPr lang="en-US" alt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MyProg</a:t>
              </a:r>
              <a:endParaRPr lang="en-US" altLang="en-US" sz="1400" b="0" dirty="0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9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068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Side comment: </a:t>
            </a:r>
            <a:r>
              <a:rPr lang="en-US" sz="2000" dirty="0">
                <a:cs typeface="+mj-cs"/>
              </a:rPr>
              <a:t>for each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09600" y="951345"/>
            <a:ext cx="3412836" cy="209665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8000" tIns="2160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00"/>
              </a:spcBef>
              <a:defRPr/>
            </a:pP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arr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{3, 5, 7, 9};</a:t>
            </a:r>
          </a:p>
          <a:p>
            <a:pPr>
              <a:spcBef>
                <a:spcPts val="400"/>
              </a:spcBef>
              <a:defRPr/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400"/>
              </a:spcBef>
              <a:defRPr/>
            </a:pPr>
            <a:endParaRPr lang="en-US" altLang="en-US" sz="1200" b="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6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Side comment: </a:t>
            </a:r>
            <a:r>
              <a:rPr lang="en-US" sz="2000" dirty="0">
                <a:cs typeface="+mj-cs"/>
              </a:rPr>
              <a:t>for each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09600" y="951345"/>
            <a:ext cx="3412836" cy="209665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8000" tIns="2160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00"/>
              </a:spcBef>
              <a:defRPr/>
            </a:pP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arr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{3, 5, 7, 9};</a:t>
            </a:r>
          </a:p>
          <a:p>
            <a:pPr>
              <a:spcBef>
                <a:spcPts val="400"/>
              </a:spcBef>
              <a:defRPr/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400"/>
              </a:spcBef>
              <a:defRPr/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Prints the collection’s elements</a:t>
            </a:r>
          </a:p>
          <a:p>
            <a:pPr>
              <a:spcBef>
                <a:spcPts val="400"/>
              </a:spcBef>
              <a:defRPr/>
            </a:pP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for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arr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pPr>
              <a:spcBef>
                <a:spcPts val="400"/>
              </a:spcBef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System.</a:t>
            </a:r>
            <a:r>
              <a:rPr lang="en-US" altLang="en-US" sz="1200" b="0" i="1" dirty="0">
                <a:solidFill>
                  <a:srgbClr val="0226CC"/>
                </a:solidFill>
                <a:latin typeface="Consolas" charset="0"/>
              </a:rPr>
              <a:t>out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.print(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en-US" altLang="en-US" sz="1200" b="0" dirty="0">
                <a:solidFill>
                  <a:srgbClr val="3933FF"/>
                </a:solidFill>
                <a:latin typeface="Consolas" charset="0"/>
              </a:rPr>
              <a:t>" 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400"/>
              </a:spcBef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}</a:t>
            </a:r>
          </a:p>
          <a:p>
            <a:pPr>
              <a:spcBef>
                <a:spcPts val="400"/>
              </a:spcBef>
              <a:defRPr/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Prints  3 5 7 9</a:t>
            </a:r>
          </a:p>
          <a:p>
            <a:pPr>
              <a:spcBef>
                <a:spcPts val="400"/>
              </a:spcBef>
              <a:defRPr/>
            </a:pPr>
            <a:endParaRPr lang="en-US" altLang="en-US" sz="1200" b="0" dirty="0">
              <a:latin typeface="Consolas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88818" y="3408218"/>
            <a:ext cx="74564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1200"/>
              </a:spcBef>
              <a:buFont typeface="Wingdings" charset="2"/>
              <a:buNone/>
            </a:pPr>
            <a:r>
              <a:rPr lang="en-US" altLang="en-US" sz="1800" b="0" u="sng" dirty="0"/>
              <a:t>The </a:t>
            </a:r>
            <a:r>
              <a:rPr lang="en-US" altLang="en-US" sz="1800" b="0" i="1" u="sng" dirty="0"/>
              <a:t>for-each</a:t>
            </a:r>
            <a:r>
              <a:rPr lang="en-US" altLang="en-US" sz="1800" b="0" u="sng" dirty="0"/>
              <a:t> idiom works only when:</a:t>
            </a:r>
          </a:p>
          <a:p>
            <a:pPr marL="312738" indent="-176213">
              <a:spcBef>
                <a:spcPts val="1200"/>
              </a:spcBef>
            </a:pPr>
            <a:r>
              <a:rPr lang="en-US" altLang="en-US" sz="1800" b="0" dirty="0"/>
              <a:t>The loop does not modify the array elements</a:t>
            </a:r>
          </a:p>
          <a:p>
            <a:pPr marL="312738" indent="-176213">
              <a:spcBef>
                <a:spcPts val="1200"/>
              </a:spcBef>
            </a:pPr>
            <a:r>
              <a:rPr lang="en-US" altLang="en-US" sz="1800" b="0" dirty="0"/>
              <a:t>The loop does not need to make use of the array index</a:t>
            </a:r>
          </a:p>
          <a:p>
            <a:pPr marL="312738" indent="-176213">
              <a:spcBef>
                <a:spcPts val="1200"/>
              </a:spcBef>
            </a:pPr>
            <a:r>
              <a:rPr lang="en-US" altLang="en-US" sz="1800" b="0" dirty="0"/>
              <a:t>The loop is designed to operate on all the array elements.</a:t>
            </a:r>
            <a:endParaRPr lang="en-US" altLang="en-US" sz="1400" b="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230418" y="1472227"/>
            <a:ext cx="5608782" cy="914400"/>
            <a:chOff x="3230418" y="1472227"/>
            <a:chExt cx="5608782" cy="914400"/>
          </a:xfrm>
          <a:solidFill>
            <a:schemeClr val="bg1"/>
          </a:solidFill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410200" y="1472227"/>
              <a:ext cx="3429000" cy="914400"/>
            </a:xfrm>
            <a:prstGeom prst="rect">
              <a:avLst/>
            </a:prstGeom>
            <a:grpFill/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44000" tIns="108000" rIns="0" bIns="144000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mr-IN" sz="1200" b="0" dirty="0">
                  <a:solidFill>
                    <a:srgbClr val="7F0055"/>
                  </a:solidFill>
                  <a:latin typeface="Consolas" charset="0"/>
                  <a:ea typeface="Consolas" charset="0"/>
                  <a:cs typeface="Consolas" charset="0"/>
                </a:rPr>
                <a:t>for</a:t>
              </a:r>
              <a:r>
                <a:rPr lang="mr-IN" sz="1200" b="0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 (</a:t>
              </a:r>
              <a:r>
                <a:rPr lang="mr-IN" sz="1200" b="0" dirty="0">
                  <a:solidFill>
                    <a:srgbClr val="7F0055"/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mr-IN" sz="1200" b="0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mr-IN" sz="1200" b="0" dirty="0">
                  <a:solidFill>
                    <a:srgbClr val="6A3E3E"/>
                  </a:solidFill>
                  <a:latin typeface="Consolas" charset="0"/>
                  <a:ea typeface="Consolas" charset="0"/>
                  <a:cs typeface="Consolas" charset="0"/>
                </a:rPr>
                <a:t>i</a:t>
              </a:r>
              <a:r>
                <a:rPr lang="mr-IN" sz="1200" b="0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 = 0; </a:t>
              </a:r>
              <a:r>
                <a:rPr lang="mr-IN" sz="1200" b="0" dirty="0">
                  <a:solidFill>
                    <a:srgbClr val="6A3E3E"/>
                  </a:solidFill>
                  <a:latin typeface="Consolas" charset="0"/>
                  <a:ea typeface="Consolas" charset="0"/>
                  <a:cs typeface="Consolas" charset="0"/>
                </a:rPr>
                <a:t>i</a:t>
              </a:r>
              <a:r>
                <a:rPr lang="mr-IN" sz="1200" b="0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 &lt; </a:t>
              </a:r>
              <a:r>
                <a:rPr lang="mr-IN" sz="1200" b="0" dirty="0">
                  <a:solidFill>
                    <a:srgbClr val="6A3E3E"/>
                  </a:solidFill>
                  <a:latin typeface="Consolas" charset="0"/>
                  <a:ea typeface="Consolas" charset="0"/>
                  <a:cs typeface="Consolas" charset="0"/>
                </a:rPr>
                <a:t>arr</a:t>
              </a:r>
              <a:r>
                <a:rPr lang="mr-IN" sz="1200" b="0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.</a:t>
              </a:r>
              <a:r>
                <a:rPr lang="mr-IN" sz="1200" b="0" dirty="0">
                  <a:solidFill>
                    <a:srgbClr val="0000C0"/>
                  </a:solidFill>
                  <a:latin typeface="Consolas" charset="0"/>
                  <a:ea typeface="Consolas" charset="0"/>
                  <a:cs typeface="Consolas" charset="0"/>
                </a:rPr>
                <a:t>length</a:t>
              </a:r>
              <a:r>
                <a:rPr lang="mr-IN" sz="1200" b="0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; </a:t>
              </a:r>
              <a:r>
                <a:rPr lang="mr-IN" sz="1200" b="0" dirty="0">
                  <a:solidFill>
                    <a:srgbClr val="6A3E3E"/>
                  </a:solidFill>
                  <a:latin typeface="Consolas" charset="0"/>
                  <a:ea typeface="Consolas" charset="0"/>
                  <a:cs typeface="Consolas" charset="0"/>
                </a:rPr>
                <a:t>i</a:t>
              </a:r>
              <a:r>
                <a:rPr lang="mr-IN" sz="1200" b="0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++)</a:t>
              </a:r>
              <a:r>
                <a:rPr lang="en-US" sz="1200" b="0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 {</a:t>
              </a:r>
            </a:p>
            <a:p>
              <a:pPr>
                <a:spcBef>
                  <a:spcPts val="600"/>
                </a:spcBef>
              </a:pPr>
              <a:r>
                <a:rPr lang="en-US" sz="1200" b="0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   </a:t>
              </a:r>
              <a:r>
                <a:rPr lang="mr-IN" sz="1200" b="0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System.</a:t>
              </a:r>
              <a:r>
                <a:rPr lang="mr-IN" sz="1200" b="0" i="1" dirty="0">
                  <a:solidFill>
                    <a:srgbClr val="0000C0"/>
                  </a:solidFill>
                  <a:latin typeface="Consolas" charset="0"/>
                  <a:ea typeface="Consolas" charset="0"/>
                  <a:cs typeface="Consolas" charset="0"/>
                </a:rPr>
                <a:t>out</a:t>
              </a:r>
              <a:r>
                <a:rPr lang="mr-IN" sz="1200" b="0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.print(</a:t>
              </a:r>
              <a:r>
                <a:rPr lang="mr-IN" sz="1200" b="0" dirty="0">
                  <a:solidFill>
                    <a:srgbClr val="6A3E3E"/>
                  </a:solidFill>
                  <a:latin typeface="Consolas" charset="0"/>
                  <a:ea typeface="Consolas" charset="0"/>
                  <a:cs typeface="Consolas" charset="0"/>
                </a:rPr>
                <a:t>arr</a:t>
              </a:r>
              <a:r>
                <a:rPr lang="mr-IN" sz="1200" b="0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[</a:t>
              </a:r>
              <a:r>
                <a:rPr lang="mr-IN" sz="1200" b="0" dirty="0">
                  <a:solidFill>
                    <a:srgbClr val="6A3E3E"/>
                  </a:solidFill>
                  <a:latin typeface="Consolas" charset="0"/>
                  <a:ea typeface="Consolas" charset="0"/>
                  <a:cs typeface="Consolas" charset="0"/>
                </a:rPr>
                <a:t>i</a:t>
              </a:r>
              <a:r>
                <a:rPr lang="mr-IN" sz="1200" b="0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] + </a:t>
              </a:r>
              <a:r>
                <a:rPr lang="mr-IN" sz="1200" b="0" dirty="0">
                  <a:solidFill>
                    <a:srgbClr val="2A00FF"/>
                  </a:solidFill>
                  <a:latin typeface="Consolas" charset="0"/>
                  <a:ea typeface="Consolas" charset="0"/>
                  <a:cs typeface="Consolas" charset="0"/>
                </a:rPr>
                <a:t>" "</a:t>
              </a:r>
              <a:r>
                <a:rPr lang="mr-IN" sz="1200" b="0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ts val="600"/>
                </a:spcBef>
              </a:pPr>
              <a:r>
                <a:rPr lang="mr-IN" sz="1200" b="0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}</a:t>
              </a:r>
              <a:endParaRPr lang="en-US" altLang="en-US" sz="1200" b="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5" name="Straight Arrow Connector 4"/>
            <p:cNvCxnSpPr>
              <a:endCxn id="14" idx="1"/>
            </p:cNvCxnSpPr>
            <p:nvPr/>
          </p:nvCxnSpPr>
          <p:spPr bwMode="auto">
            <a:xfrm>
              <a:off x="3230418" y="1929427"/>
              <a:ext cx="217978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4327236" y="1566446"/>
              <a:ext cx="930564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Times New Roman" charset="0"/>
                  <a:ea typeface="Times New Roman" charset="0"/>
                  <a:cs typeface="Times New Roman" charset="0"/>
                </a:rPr>
                <a:t>replaces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88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4895850" cy="4419600"/>
          </a:xfrm>
        </p:spPr>
        <p:txBody>
          <a:bodyPr>
            <a:noAutofit/>
          </a:bodyPr>
          <a:lstStyle/>
          <a:p>
            <a:pPr marL="365125" indent="-274638">
              <a:spcBef>
                <a:spcPts val="1800"/>
              </a:spcBef>
              <a:buClrTx/>
            </a:pPr>
            <a:r>
              <a:rPr lang="en-US" altLang="en-US" dirty="0"/>
              <a:t>Collection examples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Set </a:t>
            </a:r>
            <a:endParaRPr lang="en-US" altLang="en-US" sz="1400" dirty="0"/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Stack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Queue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Map</a:t>
            </a:r>
          </a:p>
          <a:p>
            <a:pPr marL="365125" indent="-274638">
              <a:spcBef>
                <a:spcPts val="3000"/>
              </a:spcBef>
              <a:buClrTx/>
            </a:pPr>
            <a:r>
              <a:rPr lang="en-US" altLang="en-US" dirty="0"/>
              <a:t>Generics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Wrapper classes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Generic classes</a:t>
            </a:r>
          </a:p>
          <a:p>
            <a:pPr marL="365125" indent="-274638">
              <a:spcBef>
                <a:spcPts val="1800"/>
              </a:spcBef>
              <a:buClrTx/>
            </a:pPr>
            <a:endParaRPr lang="en-US" altLang="en-US" dirty="0"/>
          </a:p>
          <a:p>
            <a:pPr marL="365125" indent="-274638">
              <a:spcBef>
                <a:spcPts val="1800"/>
              </a:spcBef>
              <a:buClrTx/>
            </a:pPr>
            <a:endParaRPr lang="en-US" altLang="en-US" dirty="0"/>
          </a:p>
          <a:p>
            <a:pPr marL="365125" indent="-274638">
              <a:spcBef>
                <a:spcPts val="2400"/>
              </a:spcBef>
            </a:pPr>
            <a:endParaRPr lang="en-US" altLang="en-US" sz="2000" dirty="0"/>
          </a:p>
          <a:p>
            <a:pPr marL="365125" indent="-274638">
              <a:spcBef>
                <a:spcPts val="2400"/>
              </a:spcBef>
            </a:pPr>
            <a:endParaRPr lang="en-US" altLang="en-US" sz="200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000" dirty="0"/>
          </a:p>
          <a:p>
            <a:pPr marL="365125" indent="-274638">
              <a:spcBef>
                <a:spcPts val="2400"/>
              </a:spcBef>
            </a:pPr>
            <a:endParaRPr lang="en-US" altLang="en-US" sz="200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1227137" y="4038600"/>
            <a:ext cx="465138" cy="37782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200" b="0" dirty="0">
              <a:latin typeface="Comic Sans MS" charset="0"/>
              <a:cs typeface="ＭＳ Ｐゴシック" charset="-128"/>
            </a:endParaRPr>
          </a:p>
        </p:txBody>
      </p:sp>
      <p:sp>
        <p:nvSpPr>
          <p:cNvPr id="942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Plan</a:t>
            </a:r>
          </a:p>
        </p:txBody>
      </p:sp>
      <p:pic>
        <p:nvPicPr>
          <p:cNvPr id="94212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9" r="17798"/>
          <a:stretch>
            <a:fillRect/>
          </a:stretch>
        </p:blipFill>
        <p:spPr bwMode="auto">
          <a:xfrm>
            <a:off x="1295400" y="1447800"/>
            <a:ext cx="3968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9" r="17798"/>
          <a:stretch>
            <a:fillRect/>
          </a:stretch>
        </p:blipFill>
        <p:spPr bwMode="auto">
          <a:xfrm>
            <a:off x="1295400" y="1943100"/>
            <a:ext cx="3968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24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Wrapper classes</a:t>
            </a:r>
          </a:p>
        </p:txBody>
      </p:sp>
      <p:sp>
        <p:nvSpPr>
          <p:cNvPr id="1315843" name="Rectangle 3"/>
          <p:cNvSpPr>
            <a:spLocks noChangeArrowheads="1"/>
          </p:cNvSpPr>
          <p:nvPr/>
        </p:nvSpPr>
        <p:spPr bwMode="auto">
          <a:xfrm>
            <a:off x="353291" y="2057400"/>
            <a:ext cx="7772400" cy="3200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80000" rIns="0" bIns="0" anchor="t" anchorCtr="0"/>
          <a:lstStyle>
            <a:lvl1pPr marL="342900" indent="-3429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// Sample code that illustrates using the wrapper class </a:t>
            </a:r>
            <a:r>
              <a:rPr lang="en-US" sz="1200" b="0" u="sng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Integer</a:t>
            </a:r>
            <a:endParaRPr lang="en-US" sz="1200" b="0" dirty="0">
              <a:solidFill>
                <a:srgbClr val="3F7F5F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400"/>
              </a:spcBef>
            </a:pPr>
            <a:r>
              <a:rPr lang="en-US" sz="1200" b="0" u="sng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// Creating an Integer object:</a:t>
            </a:r>
          </a:p>
          <a:p>
            <a:pPr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Integer </a:t>
            </a:r>
            <a:r>
              <a:rPr 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Integer(17);  </a:t>
            </a:r>
            <a:r>
              <a:rPr 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// x points to an Integer object holding 17</a:t>
            </a:r>
          </a:p>
          <a:p>
            <a:pPr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sz="1200" b="0" i="1" dirty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.println(</a:t>
            </a:r>
            <a:r>
              <a:rPr 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       </a:t>
            </a:r>
            <a:r>
              <a:rPr 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// Prints 17 (return value of Integer’s toString method)</a:t>
            </a:r>
          </a:p>
          <a:p>
            <a:pPr>
              <a:spcBef>
                <a:spcPts val="2400"/>
              </a:spcBef>
            </a:pPr>
            <a:r>
              <a:rPr lang="en-US" sz="1200" b="0" u="sng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// Up-casting:</a:t>
            </a:r>
            <a:r>
              <a:rPr 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 Putting an int value into an Integer object:</a:t>
            </a:r>
          </a:p>
          <a:p>
            <a:pPr>
              <a:spcBef>
                <a:spcPts val="600"/>
              </a:spcBef>
            </a:pPr>
            <a:r>
              <a:rPr 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5;                        </a:t>
            </a:r>
            <a:r>
              <a:rPr 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// Can also be done using x = (Integer) 5</a:t>
            </a:r>
          </a:p>
          <a:p>
            <a:pPr>
              <a:spcBef>
                <a:spcPts val="2400"/>
              </a:spcBef>
            </a:pPr>
            <a:r>
              <a:rPr lang="en-US" sz="1200" b="0" u="sng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// Down-casting:</a:t>
            </a:r>
            <a:r>
              <a:rPr 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 Extracting the int value from an Integer object:</a:t>
            </a:r>
          </a:p>
          <a:p>
            <a:pPr>
              <a:spcBef>
                <a:spcPts val="600"/>
              </a:spcBef>
            </a:pPr>
            <a:r>
              <a:rPr lang="mr-IN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                   </a:t>
            </a:r>
            <a:r>
              <a:rPr 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// Can also be done using y = (int) x</a:t>
            </a:r>
          </a:p>
        </p:txBody>
      </p:sp>
      <p:sp>
        <p:nvSpPr>
          <p:cNvPr id="1315852" name="Rectangle 12"/>
          <p:cNvSpPr>
            <a:spLocks noChangeArrowheads="1"/>
          </p:cNvSpPr>
          <p:nvPr/>
        </p:nvSpPr>
        <p:spPr bwMode="auto">
          <a:xfrm>
            <a:off x="266700" y="762000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ts val="12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600" b="0" dirty="0">
                <a:latin typeface="Times New Roman" charset="0"/>
                <a:ea typeface="Times New Roman" charset="0"/>
                <a:cs typeface="Times New Roman" charset="0"/>
              </a:rPr>
              <a:t>Fixed values, like</a:t>
            </a:r>
            <a:r>
              <a:rPr lang="en-US" altLang="en-US" sz="1400" b="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1200" b="0" dirty="0"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en-US" altLang="en-US" sz="1400" b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en-US" sz="1200" b="0" dirty="0">
                <a:latin typeface="Consolas" charset="0"/>
                <a:ea typeface="Consolas" charset="0"/>
                <a:cs typeface="Consolas" charset="0"/>
              </a:rPr>
              <a:t>-3.14</a:t>
            </a:r>
            <a:r>
              <a:rPr lang="en-US" altLang="en-US" sz="1400" b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en-US" sz="1200" b="0" dirty="0">
                <a:latin typeface="Consolas" charset="0"/>
                <a:ea typeface="Consolas" charset="0"/>
                <a:cs typeface="Consolas" charset="0"/>
              </a:rPr>
              <a:t>‘g’</a:t>
            </a:r>
            <a:r>
              <a:rPr lang="en-US" altLang="en-US" sz="1400" b="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1600" b="0" dirty="0">
                <a:latin typeface="Times New Roman" charset="0"/>
                <a:ea typeface="Times New Roman" charset="0"/>
                <a:cs typeface="Times New Roman" charset="0"/>
              </a:rPr>
              <a:t>etc., are also called </a:t>
            </a:r>
            <a:r>
              <a:rPr lang="en-US" altLang="en-US" sz="1600" b="0" i="1" dirty="0">
                <a:latin typeface="Times New Roman" charset="0"/>
                <a:ea typeface="Times New Roman" charset="0"/>
                <a:cs typeface="Times New Roman" charset="0"/>
              </a:rPr>
              <a:t>literals</a:t>
            </a:r>
          </a:p>
          <a:p>
            <a:pPr algn="l">
              <a:spcBef>
                <a:spcPts val="12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600" b="0" dirty="0">
                <a:latin typeface="Times New Roman" charset="0"/>
                <a:ea typeface="Times New Roman" charset="0"/>
                <a:cs typeface="Times New Roman" charset="0"/>
              </a:rPr>
              <a:t>Sometimes, we want to treat literals as </a:t>
            </a:r>
            <a:r>
              <a:rPr lang="en-US" altLang="en-US" sz="1600" b="0" i="1" dirty="0">
                <a:latin typeface="Times New Roman" charset="0"/>
                <a:ea typeface="Times New Roman" charset="0"/>
                <a:cs typeface="Times New Roman" charset="0"/>
              </a:rPr>
              <a:t>objects </a:t>
            </a:r>
            <a:r>
              <a:rPr lang="en-US" altLang="en-US" sz="1600" b="0" dirty="0">
                <a:latin typeface="Times New Roman" charset="0"/>
                <a:ea typeface="Times New Roman" charset="0"/>
                <a:cs typeface="Times New Roman" charset="0"/>
              </a:rPr>
              <a:t>(examples later)</a:t>
            </a:r>
          </a:p>
          <a:p>
            <a:pPr algn="l">
              <a:spcBef>
                <a:spcPts val="12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600" b="0" dirty="0">
                <a:latin typeface="Times New Roman" charset="0"/>
                <a:ea typeface="Times New Roman" charset="0"/>
                <a:cs typeface="Times New Roman" charset="0"/>
              </a:rPr>
              <a:t>For this purpose,  Java provides </a:t>
            </a:r>
            <a:r>
              <a:rPr lang="en-US" altLang="en-US" sz="1600" b="0" i="1" dirty="0">
                <a:latin typeface="Times New Roman" charset="0"/>
                <a:ea typeface="Times New Roman" charset="0"/>
                <a:cs typeface="Times New Roman" charset="0"/>
              </a:rPr>
              <a:t>wrapper classes</a:t>
            </a:r>
            <a:r>
              <a:rPr lang="en-US" altLang="en-US" sz="1600" b="0" dirty="0">
                <a:latin typeface="Times New Roman" charset="0"/>
                <a:ea typeface="Times New Roman" charset="0"/>
                <a:cs typeface="Times New Roman" charset="0"/>
              </a:rPr>
              <a:t>, also called </a:t>
            </a:r>
            <a:r>
              <a:rPr lang="en-US" altLang="en-US" sz="1600" b="0" i="1" dirty="0">
                <a:latin typeface="Times New Roman" charset="0"/>
                <a:ea typeface="Times New Roman" charset="0"/>
                <a:cs typeface="Times New Roman" charset="0"/>
              </a:rPr>
              <a:t>boxed</a:t>
            </a:r>
            <a:r>
              <a:rPr lang="en-US" altLang="en-US" sz="1600" b="0" dirty="0">
                <a:latin typeface="Times New Roman" charset="0"/>
                <a:ea typeface="Times New Roman" charset="0"/>
                <a:cs typeface="Times New Roman" charset="0"/>
              </a:rPr>
              <a:t> types. </a:t>
            </a:r>
            <a:endParaRPr lang="en-US" altLang="en-US" sz="1400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1915391" y="5562600"/>
            <a:ext cx="5171210" cy="838200"/>
          </a:xfrm>
          <a:prstGeom prst="wedgeRoundRectCallout">
            <a:avLst>
              <a:gd name="adj1" fmla="val -47239"/>
              <a:gd name="adj2" fmla="val -137931"/>
              <a:gd name="adj3" fmla="val 16667"/>
            </a:avLst>
          </a:prstGeom>
          <a:solidFill>
            <a:srgbClr val="FFDEBD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/>
        </p:spPr>
        <p:txBody>
          <a:bodyPr tIns="46800" anchor="ctr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136525" indent="-136525">
              <a:spcBef>
                <a:spcPts val="600"/>
              </a:spcBef>
              <a:buFont typeface="Arial" charset="0"/>
              <a:buChar char="•"/>
            </a:pPr>
            <a:r>
              <a:rPr lang="en-US" altLang="en-US" sz="1600" b="0" dirty="0">
                <a:latin typeface="Times New Roman" charset="0"/>
              </a:rPr>
              <a:t>Simple, easy to use casting operations</a:t>
            </a:r>
          </a:p>
          <a:p>
            <a:pPr marL="136525" indent="-136525">
              <a:spcBef>
                <a:spcPts val="600"/>
              </a:spcBef>
              <a:buFont typeface="Arial" charset="0"/>
              <a:buChar char="•"/>
            </a:pPr>
            <a:r>
              <a:rPr lang="en-US" altLang="en-US" sz="1600" b="0" dirty="0">
                <a:latin typeface="Times New Roman" charset="0"/>
                <a:ea typeface="Times New Roman" charset="0"/>
                <a:cs typeface="Times New Roman" charset="0"/>
              </a:rPr>
              <a:t>Allow moving from object types to primitive types, easily.</a:t>
            </a:r>
            <a:endParaRPr lang="en-US" altLang="en-US" sz="1400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058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5843" grpId="0" build="p" animBg="1"/>
      <p:bldP spid="1315852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Wrapper classes</a:t>
            </a:r>
          </a:p>
        </p:txBody>
      </p:sp>
      <p:sp>
        <p:nvSpPr>
          <p:cNvPr id="1287172" name="Rectangle 4" descr="Bouquet"/>
          <p:cNvSpPr>
            <a:spLocks noChangeArrowheads="1"/>
          </p:cNvSpPr>
          <p:nvPr/>
        </p:nvSpPr>
        <p:spPr bwMode="auto">
          <a:xfrm>
            <a:off x="457200" y="1143000"/>
            <a:ext cx="2209800" cy="258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35000"/>
              </a:spcBef>
            </a:pPr>
            <a:r>
              <a:rPr lang="en-US" altLang="en-US" sz="1600" b="0" u="sng" dirty="0">
                <a:latin typeface="Times New Roman" charset="0"/>
                <a:ea typeface="Times New Roman" charset="0"/>
                <a:cs typeface="Times New Roman" charset="0"/>
              </a:rPr>
              <a:t>Java’s primitive types:</a:t>
            </a:r>
            <a:endParaRPr lang="en-US" altLang="en-US" sz="16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byte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short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int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long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float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double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boolean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Char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void</a:t>
            </a:r>
          </a:p>
        </p:txBody>
      </p:sp>
      <p:sp>
        <p:nvSpPr>
          <p:cNvPr id="1287173" name="Rectangle 5" descr="Bouquet"/>
          <p:cNvSpPr>
            <a:spLocks noChangeArrowheads="1"/>
          </p:cNvSpPr>
          <p:nvPr/>
        </p:nvSpPr>
        <p:spPr bwMode="auto">
          <a:xfrm>
            <a:off x="2667000" y="1143000"/>
            <a:ext cx="3810000" cy="258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defRPr/>
            </a:pPr>
            <a:r>
              <a:rPr lang="en-US" sz="1600" b="0" u="sng" dirty="0">
                <a:latin typeface="Times New Roman" charset="0"/>
                <a:ea typeface="Times New Roman" charset="0"/>
                <a:cs typeface="Times New Roman" charset="0"/>
              </a:rPr>
              <a:t>Corresponding wrapper classes: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Byte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Short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Integer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Long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Float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Double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Boolean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Character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Void</a:t>
            </a:r>
          </a:p>
        </p:txBody>
      </p:sp>
      <p:sp>
        <p:nvSpPr>
          <p:cNvPr id="1287174" name="Rectangle 6"/>
          <p:cNvSpPr>
            <a:spLocks noChangeArrowheads="1"/>
          </p:cNvSpPr>
          <p:nvPr/>
        </p:nvSpPr>
        <p:spPr bwMode="auto">
          <a:xfrm>
            <a:off x="381000" y="4216267"/>
            <a:ext cx="8534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u="sng" dirty="0">
                <a:latin typeface="Times New Roman" charset="0"/>
                <a:ea typeface="Times New Roman" charset="0"/>
                <a:cs typeface="Times New Roman" charset="0"/>
              </a:rPr>
              <a:t>Why do we need this headache?</a:t>
            </a:r>
          </a:p>
          <a:p>
            <a: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Because in some situations, we </a:t>
            </a:r>
            <a:r>
              <a:rPr lang="en-US" sz="1800" b="0" u="sng" dirty="0">
                <a:latin typeface="Times New Roman" charset="0"/>
                <a:ea typeface="Times New Roman" charset="0"/>
                <a:cs typeface="Times New Roman" charset="0"/>
              </a:rPr>
              <a:t>must</a:t>
            </a: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 use boxed types instead of primitive types.</a:t>
            </a:r>
          </a:p>
        </p:txBody>
      </p:sp>
      <p:grpSp>
        <p:nvGrpSpPr>
          <p:cNvPr id="1287181" name="Group 13"/>
          <p:cNvGrpSpPr>
            <a:grpSpLocks/>
          </p:cNvGrpSpPr>
          <p:nvPr/>
        </p:nvGrpSpPr>
        <p:grpSpPr bwMode="auto">
          <a:xfrm>
            <a:off x="4613564" y="1710222"/>
            <a:ext cx="3810000" cy="1447800"/>
            <a:chOff x="3072" y="1920"/>
            <a:chExt cx="2400" cy="912"/>
          </a:xfrm>
        </p:grpSpPr>
        <p:sp>
          <p:nvSpPr>
            <p:cNvPr id="1287176" name="AutoShape 8"/>
            <p:cNvSpPr>
              <a:spLocks noChangeArrowheads="1"/>
            </p:cNvSpPr>
            <p:nvPr/>
          </p:nvSpPr>
          <p:spPr bwMode="auto">
            <a:xfrm>
              <a:off x="3648" y="1920"/>
              <a:ext cx="1824" cy="912"/>
            </a:xfrm>
            <a:prstGeom prst="roundRect">
              <a:avLst>
                <a:gd name="adj" fmla="val 16667"/>
              </a:avLst>
            </a:prstGeom>
            <a:solidFill>
              <a:srgbClr val="FFDDC3"/>
            </a:solidFill>
            <a:ln w="19050">
              <a:solidFill>
                <a:srgbClr val="BD520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lnSpc>
                  <a:spcPct val="120000"/>
                </a:lnSpc>
                <a:spcBef>
                  <a:spcPct val="35000"/>
                </a:spcBef>
                <a:defRPr/>
              </a:pPr>
              <a:r>
                <a:rPr lang="en-US" sz="1600" b="0" u="sng" dirty="0">
                  <a:latin typeface="Times New Roman" charset="0"/>
                  <a:ea typeface="Times New Roman" charset="0"/>
                  <a:cs typeface="Times New Roman" charset="0"/>
                </a:rPr>
                <a:t>Java features nine wrapper classes,</a:t>
              </a:r>
              <a:r>
                <a:rPr lang="en-US" sz="1600" b="0" dirty="0">
                  <a:latin typeface="Times New Roman" charset="0"/>
                  <a:ea typeface="Times New Roman" charset="0"/>
                  <a:cs typeface="Times New Roman" charset="0"/>
                </a:rPr>
                <a:t> designed to give object  representations of the corresponding primitive types </a:t>
              </a:r>
            </a:p>
          </p:txBody>
        </p:sp>
        <p:cxnSp>
          <p:nvCxnSpPr>
            <p:cNvPr id="1287180" name="AutoShape 12"/>
            <p:cNvCxnSpPr>
              <a:cxnSpLocks noChangeShapeType="1"/>
            </p:cNvCxnSpPr>
            <p:nvPr/>
          </p:nvCxnSpPr>
          <p:spPr bwMode="auto">
            <a:xfrm flipH="1">
              <a:off x="3072" y="2352"/>
              <a:ext cx="576" cy="0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17150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7172" grpId="0"/>
      <p:bldP spid="1287173" grpId="0"/>
      <p:bldP spid="128717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Side comment:</a:t>
            </a:r>
            <a:endParaRPr lang="en-US" altLang="en-US" sz="2000" dirty="0"/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706" y="785667"/>
            <a:ext cx="8915400" cy="457200"/>
          </a:xfrm>
        </p:spPr>
        <p:txBody>
          <a:bodyPr/>
          <a:lstStyle/>
          <a:p>
            <a:pPr>
              <a:buSzPct val="75000"/>
              <a:buFont typeface="Wingdings" charset="2"/>
              <a:buNone/>
            </a:pPr>
            <a:r>
              <a:rPr lang="en-US" altLang="en-US" dirty="0"/>
              <a:t>Wrapper classes also feature various type specific services:</a:t>
            </a:r>
          </a:p>
        </p:txBody>
      </p:sp>
      <p:sp>
        <p:nvSpPr>
          <p:cNvPr id="1291268" name="Rectangle 4"/>
          <p:cNvSpPr>
            <a:spLocks noChangeArrowheads="1"/>
          </p:cNvSpPr>
          <p:nvPr/>
        </p:nvSpPr>
        <p:spPr bwMode="auto">
          <a:xfrm>
            <a:off x="679706" y="1260763"/>
            <a:ext cx="6211455" cy="323503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80000" rIns="165600" bIns="154800" anchor="t" anchorCtr="0"/>
          <a:lstStyle>
            <a:lvl1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1pPr>
            <a:lvl2pPr marL="742950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1600">
                <a:solidFill>
                  <a:schemeClr val="tx1"/>
                </a:solidFill>
                <a:latin typeface="Comic Sans MS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buChar char="q"/>
              <a:defRPr sz="1600">
                <a:solidFill>
                  <a:schemeClr val="tx1"/>
                </a:solidFill>
                <a:latin typeface="Comic Sans MS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Parsing:</a:t>
            </a:r>
            <a:endParaRPr lang="mr-IN" sz="1200" b="0" dirty="0">
              <a:solidFill>
                <a:schemeClr val="accent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mr-IN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sz="1200" b="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Integer.parseInt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"43"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 </a:t>
            </a:r>
            <a:r>
              <a:rPr lang="mr-IN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// x = 43</a:t>
            </a:r>
            <a:r>
              <a:rPr 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 (as int)</a:t>
            </a:r>
            <a:endParaRPr lang="mr-IN" sz="1200" b="0" dirty="0">
              <a:solidFill>
                <a:srgbClr val="3F7F5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560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67" grpId="0" build="p"/>
      <p:bldP spid="129126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Side comment:</a:t>
            </a:r>
            <a:endParaRPr lang="en-US" altLang="en-US" sz="2000" dirty="0"/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706" y="785667"/>
            <a:ext cx="8915400" cy="457200"/>
          </a:xfrm>
        </p:spPr>
        <p:txBody>
          <a:bodyPr/>
          <a:lstStyle/>
          <a:p>
            <a:pPr>
              <a:buSzPct val="75000"/>
              <a:buFont typeface="Wingdings" charset="2"/>
              <a:buNone/>
            </a:pPr>
            <a:r>
              <a:rPr lang="en-US" altLang="en-US" dirty="0"/>
              <a:t>Wrapper classes also feature various type specific services:</a:t>
            </a:r>
          </a:p>
        </p:txBody>
      </p:sp>
      <p:sp>
        <p:nvSpPr>
          <p:cNvPr id="1291268" name="Rectangle 4"/>
          <p:cNvSpPr>
            <a:spLocks noChangeArrowheads="1"/>
          </p:cNvSpPr>
          <p:nvPr/>
        </p:nvSpPr>
        <p:spPr bwMode="auto">
          <a:xfrm>
            <a:off x="679706" y="1260763"/>
            <a:ext cx="6211455" cy="323503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80000" rIns="165600" bIns="154800" anchor="t" anchorCtr="0"/>
          <a:lstStyle>
            <a:lvl1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1pPr>
            <a:lvl2pPr marL="742950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1600">
                <a:solidFill>
                  <a:schemeClr val="tx1"/>
                </a:solidFill>
                <a:latin typeface="Comic Sans MS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buChar char="q"/>
              <a:defRPr sz="1600">
                <a:solidFill>
                  <a:schemeClr val="tx1"/>
                </a:solidFill>
                <a:latin typeface="Comic Sans MS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Parsing:</a:t>
            </a:r>
            <a:endParaRPr lang="mr-IN" sz="1200" b="0" dirty="0">
              <a:solidFill>
                <a:schemeClr val="accent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mr-IN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Integer.parseInt(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"43"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                </a:t>
            </a:r>
            <a:r>
              <a:rPr lang="mr-IN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// x = 43</a:t>
            </a:r>
            <a:r>
              <a:rPr 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 (as int)</a:t>
            </a:r>
            <a:endParaRPr lang="mr-IN" sz="1200" b="0" dirty="0">
              <a:solidFill>
                <a:srgbClr val="3F7F5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Base conversions:</a:t>
            </a:r>
            <a:endParaRPr lang="mr-IN" sz="1200" b="0" dirty="0">
              <a:solidFill>
                <a:schemeClr val="accent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sz="1200" b="0" dirty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.println(Integer.toBinaryString(</a:t>
            </a:r>
            <a:r>
              <a:rPr 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));  </a:t>
            </a:r>
            <a:r>
              <a:rPr 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// prints 10100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sz="1200" b="0" dirty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.println(Integer.toHexString(</a:t>
            </a:r>
            <a:r>
              <a:rPr 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));     </a:t>
            </a:r>
            <a:r>
              <a:rPr 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// prints 2b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// Java’s maximal and minimal int values (public constants):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mr-IN" sz="1200" b="0" dirty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.println(Integer.</a:t>
            </a:r>
            <a:r>
              <a:rPr lang="mr-IN" sz="1200" b="0" dirty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MIN_VALUE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         </a:t>
            </a:r>
            <a:r>
              <a:rPr lang="mr-IN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// prints -2147483648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mr-IN" sz="1200" b="0" dirty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.println(Integer.</a:t>
            </a:r>
            <a:r>
              <a:rPr lang="mr-IN" sz="1200" b="0" dirty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MAX_VALUE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         </a:t>
            </a:r>
            <a:r>
              <a:rPr lang="mr-IN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// prints 2147483647</a:t>
            </a:r>
            <a:endParaRPr lang="en-US" sz="1200" b="0" dirty="0">
              <a:solidFill>
                <a:srgbClr val="3F7F5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// And many additional int-oriented services</a:t>
            </a:r>
            <a:endParaRPr lang="en-US" altLang="en-US" sz="12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4834083"/>
            <a:ext cx="8915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82563" indent="-182563">
              <a:buSzPct val="75000"/>
            </a:pPr>
            <a:r>
              <a:rPr lang="en-US" altLang="en-US" b="0" kern="0" dirty="0"/>
              <a:t>Some of the </a:t>
            </a:r>
            <a:r>
              <a:rPr lang="en-US" altLang="en-US" sz="1600" b="0" kern="0" dirty="0">
                <a:latin typeface="Consolas" charset="0"/>
                <a:ea typeface="Consolas" charset="0"/>
                <a:cs typeface="Consolas" charset="0"/>
              </a:rPr>
              <a:t>Integer</a:t>
            </a:r>
            <a:r>
              <a:rPr lang="en-US" altLang="en-US" b="0" kern="0" dirty="0"/>
              <a:t> methods are object methods, and some are static methods</a:t>
            </a:r>
          </a:p>
          <a:p>
            <a:pPr marL="182563" indent="-182563">
              <a:buSzPct val="75000"/>
            </a:pPr>
            <a:r>
              <a:rPr lang="en-US" altLang="en-US" b="0" kern="0" dirty="0"/>
              <a:t>The result is quite a fruit salad, but there are many useful services.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6928106" y="2057400"/>
            <a:ext cx="2069588" cy="1143000"/>
          </a:xfrm>
          <a:prstGeom prst="wedgeRoundRectCallout">
            <a:avLst>
              <a:gd name="adj1" fmla="val -75371"/>
              <a:gd name="adj2" fmla="val 11818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anchor="ctr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1400" b="0" u="sng" dirty="0">
                <a:latin typeface="Times New Roman" charset="0"/>
                <a:ea typeface="Times New Roman" charset="0"/>
                <a:cs typeface="Times New Roman" charset="0"/>
              </a:rPr>
              <a:t>Other wrapper classes</a:t>
            </a:r>
            <a:r>
              <a:rPr lang="en-US" altLang="en-US" sz="1400" b="0" dirty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en-US" altLang="en-US" sz="1200" b="0" dirty="0">
                <a:latin typeface="Consolas" charset="0"/>
                <a:ea typeface="Consolas" charset="0"/>
                <a:cs typeface="Consolas" charset="0"/>
              </a:rPr>
              <a:t>Byte</a:t>
            </a:r>
            <a:r>
              <a:rPr lang="en-US" altLang="en-US" sz="1400" b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en-US" sz="1200" b="0" dirty="0">
                <a:latin typeface="Consolas" charset="0"/>
                <a:ea typeface="Consolas" charset="0"/>
                <a:cs typeface="Consolas" charset="0"/>
              </a:rPr>
              <a:t>Short</a:t>
            </a:r>
            <a:r>
              <a:rPr lang="en-US" altLang="en-US" sz="1400" b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en-US" sz="1200" b="0" dirty="0">
                <a:latin typeface="Consolas" charset="0"/>
                <a:ea typeface="Consolas" charset="0"/>
                <a:cs typeface="Consolas" charset="0"/>
              </a:rPr>
              <a:t>Long</a:t>
            </a:r>
            <a:r>
              <a:rPr lang="en-US" altLang="en-US" sz="1400" b="0" dirty="0">
                <a:latin typeface="Times New Roman" charset="0"/>
                <a:ea typeface="Times New Roman" charset="0"/>
                <a:cs typeface="Times New Roman" charset="0"/>
              </a:rPr>
              <a:t>, etc.) provide similar, type-specific services.</a:t>
            </a:r>
          </a:p>
        </p:txBody>
      </p:sp>
    </p:spTree>
    <p:extLst>
      <p:ext uri="{BB962C8B-B14F-4D97-AF65-F5344CB8AC3E}">
        <p14:creationId xmlns:p14="http://schemas.microsoft.com/office/powerpoint/2010/main" val="2098414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5837" name="Group 125"/>
          <p:cNvGrpSpPr>
            <a:grpSpLocks/>
          </p:cNvGrpSpPr>
          <p:nvPr/>
        </p:nvGrpSpPr>
        <p:grpSpPr bwMode="auto">
          <a:xfrm>
            <a:off x="2895600" y="1676400"/>
            <a:ext cx="1371600" cy="1295400"/>
            <a:chOff x="2541" y="1248"/>
            <a:chExt cx="864" cy="816"/>
          </a:xfrm>
        </p:grpSpPr>
        <p:grpSp>
          <p:nvGrpSpPr>
            <p:cNvPr id="10309" name="Group 4"/>
            <p:cNvGrpSpPr>
              <a:grpSpLocks/>
            </p:cNvGrpSpPr>
            <p:nvPr/>
          </p:nvGrpSpPr>
          <p:grpSpPr bwMode="auto">
            <a:xfrm>
              <a:off x="2541" y="1248"/>
              <a:ext cx="864" cy="624"/>
              <a:chOff x="1440" y="1968"/>
              <a:chExt cx="864" cy="624"/>
            </a:xfrm>
          </p:grpSpPr>
          <p:sp>
            <p:nvSpPr>
              <p:cNvPr id="10311" name="Text Box 5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312" name="Text Box 6"/>
              <p:cNvSpPr txBox="1">
                <a:spLocks noChangeArrowheads="1"/>
              </p:cNvSpPr>
              <p:nvPr/>
            </p:nvSpPr>
            <p:spPr bwMode="auto">
              <a:xfrm>
                <a:off x="1968" y="2304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313" name="Text Box 7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314" name="Text Box 8"/>
              <p:cNvSpPr txBox="1">
                <a:spLocks noChangeArrowheads="1"/>
              </p:cNvSpPr>
              <p:nvPr/>
            </p:nvSpPr>
            <p:spPr bwMode="auto">
              <a:xfrm>
                <a:off x="1872" y="2112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315" name="Oval 9"/>
              <p:cNvSpPr>
                <a:spLocks noChangeArrowheads="1"/>
              </p:cNvSpPr>
              <p:nvPr/>
            </p:nvSpPr>
            <p:spPr bwMode="auto">
              <a:xfrm>
                <a:off x="1440" y="1968"/>
                <a:ext cx="864" cy="62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dirty="0"/>
              </a:p>
            </p:txBody>
          </p:sp>
        </p:grpSp>
        <p:sp>
          <p:nvSpPr>
            <p:cNvPr id="10310" name="Rectangle 10"/>
            <p:cNvSpPr>
              <a:spLocks noChangeArrowheads="1"/>
            </p:cNvSpPr>
            <p:nvPr/>
          </p:nvSpPr>
          <p:spPr bwMode="auto">
            <a:xfrm>
              <a:off x="2832" y="1872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99"/>
                </a:buClr>
                <a:buFont typeface="Wingdings" charset="2"/>
                <a:buNone/>
              </a:pPr>
              <a:r>
                <a:rPr lang="en-US" altLang="en-US" sz="1400" b="0" dirty="0"/>
                <a:t>Set</a:t>
              </a:r>
              <a:endParaRPr lang="en-US" altLang="en-US" sz="1200" b="0" dirty="0"/>
            </a:p>
          </p:txBody>
        </p:sp>
      </p:grpSp>
      <p:grpSp>
        <p:nvGrpSpPr>
          <p:cNvPr id="1395838" name="Group 126"/>
          <p:cNvGrpSpPr>
            <a:grpSpLocks/>
          </p:cNvGrpSpPr>
          <p:nvPr/>
        </p:nvGrpSpPr>
        <p:grpSpPr bwMode="auto">
          <a:xfrm>
            <a:off x="5284788" y="1638300"/>
            <a:ext cx="679450" cy="1295400"/>
            <a:chOff x="3940" y="1200"/>
            <a:chExt cx="428" cy="816"/>
          </a:xfrm>
        </p:grpSpPr>
        <p:grpSp>
          <p:nvGrpSpPr>
            <p:cNvPr id="10299" name="Group 12"/>
            <p:cNvGrpSpPr>
              <a:grpSpLocks/>
            </p:cNvGrpSpPr>
            <p:nvPr/>
          </p:nvGrpSpPr>
          <p:grpSpPr bwMode="auto">
            <a:xfrm>
              <a:off x="4091" y="1200"/>
              <a:ext cx="192" cy="576"/>
              <a:chOff x="2213" y="816"/>
              <a:chExt cx="192" cy="576"/>
            </a:xfrm>
          </p:grpSpPr>
          <p:sp>
            <p:nvSpPr>
              <p:cNvPr id="10301" name="Text Box 13"/>
              <p:cNvSpPr txBox="1">
                <a:spLocks noChangeArrowheads="1"/>
              </p:cNvSpPr>
              <p:nvPr/>
            </p:nvSpPr>
            <p:spPr bwMode="auto">
              <a:xfrm>
                <a:off x="2213" y="1296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302" name="Text Box 14"/>
              <p:cNvSpPr txBox="1">
                <a:spLocks noChangeArrowheads="1"/>
              </p:cNvSpPr>
              <p:nvPr/>
            </p:nvSpPr>
            <p:spPr bwMode="auto">
              <a:xfrm>
                <a:off x="2213" y="1200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303" name="Text Box 15"/>
              <p:cNvSpPr txBox="1">
                <a:spLocks noChangeArrowheads="1"/>
              </p:cNvSpPr>
              <p:nvPr/>
            </p:nvSpPr>
            <p:spPr bwMode="auto">
              <a:xfrm>
                <a:off x="2213" y="1104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304" name="Text Box 16"/>
              <p:cNvSpPr txBox="1">
                <a:spLocks noChangeArrowheads="1"/>
              </p:cNvSpPr>
              <p:nvPr/>
            </p:nvSpPr>
            <p:spPr bwMode="auto">
              <a:xfrm>
                <a:off x="2213" y="1008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305" name="Line 17"/>
              <p:cNvSpPr>
                <a:spLocks noChangeShapeType="1"/>
              </p:cNvSpPr>
              <p:nvPr/>
            </p:nvSpPr>
            <p:spPr bwMode="auto">
              <a:xfrm>
                <a:off x="2261" y="81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306" name="Line 18"/>
              <p:cNvSpPr>
                <a:spLocks noChangeShapeType="1"/>
              </p:cNvSpPr>
              <p:nvPr/>
            </p:nvSpPr>
            <p:spPr bwMode="auto">
              <a:xfrm flipV="1">
                <a:off x="2357" y="81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300" name="Rectangle 21"/>
            <p:cNvSpPr>
              <a:spLocks noChangeArrowheads="1"/>
            </p:cNvSpPr>
            <p:nvPr/>
          </p:nvSpPr>
          <p:spPr bwMode="auto">
            <a:xfrm>
              <a:off x="3940" y="1824"/>
              <a:ext cx="4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99"/>
                </a:buClr>
                <a:buFont typeface="Wingdings" charset="2"/>
                <a:buNone/>
              </a:pPr>
              <a:r>
                <a:rPr lang="en-US" altLang="en-US" sz="1400" b="0" dirty="0"/>
                <a:t>Stack</a:t>
              </a:r>
              <a:endParaRPr lang="en-US" altLang="en-US" sz="1200" b="0" dirty="0"/>
            </a:p>
          </p:txBody>
        </p:sp>
      </p:grpSp>
      <p:grpSp>
        <p:nvGrpSpPr>
          <p:cNvPr id="1395734" name="Group 22"/>
          <p:cNvGrpSpPr>
            <a:grpSpLocks/>
          </p:cNvGrpSpPr>
          <p:nvPr/>
        </p:nvGrpSpPr>
        <p:grpSpPr bwMode="auto">
          <a:xfrm>
            <a:off x="6765925" y="1447800"/>
            <a:ext cx="762000" cy="1524000"/>
            <a:chOff x="3024" y="672"/>
            <a:chExt cx="480" cy="960"/>
          </a:xfrm>
        </p:grpSpPr>
        <p:sp>
          <p:nvSpPr>
            <p:cNvPr id="10290" name="Text Box 23"/>
            <p:cNvSpPr txBox="1">
              <a:spLocks noChangeArrowheads="1"/>
            </p:cNvSpPr>
            <p:nvPr/>
          </p:nvSpPr>
          <p:spPr bwMode="auto">
            <a:xfrm>
              <a:off x="3168" y="1152"/>
              <a:ext cx="192" cy="96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700" b="0" dirty="0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291" name="Text Box 24"/>
            <p:cNvSpPr txBox="1">
              <a:spLocks noChangeArrowheads="1"/>
            </p:cNvSpPr>
            <p:nvPr/>
          </p:nvSpPr>
          <p:spPr bwMode="auto">
            <a:xfrm>
              <a:off x="3168" y="1056"/>
              <a:ext cx="192" cy="96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700" b="0" dirty="0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292" name="Text Box 25"/>
            <p:cNvSpPr txBox="1">
              <a:spLocks noChangeArrowheads="1"/>
            </p:cNvSpPr>
            <p:nvPr/>
          </p:nvSpPr>
          <p:spPr bwMode="auto">
            <a:xfrm>
              <a:off x="3168" y="960"/>
              <a:ext cx="192" cy="96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700" b="0" dirty="0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293" name="Text Box 26"/>
            <p:cNvSpPr txBox="1">
              <a:spLocks noChangeArrowheads="1"/>
            </p:cNvSpPr>
            <p:nvPr/>
          </p:nvSpPr>
          <p:spPr bwMode="auto">
            <a:xfrm>
              <a:off x="3168" y="864"/>
              <a:ext cx="192" cy="96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700" b="0" dirty="0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294" name="Line 27"/>
            <p:cNvSpPr>
              <a:spLocks noChangeShapeType="1"/>
            </p:cNvSpPr>
            <p:nvPr/>
          </p:nvSpPr>
          <p:spPr bwMode="auto">
            <a:xfrm flipV="1">
              <a:off x="3264" y="67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95" name="Line 28"/>
            <p:cNvSpPr>
              <a:spLocks noChangeShapeType="1"/>
            </p:cNvSpPr>
            <p:nvPr/>
          </p:nvSpPr>
          <p:spPr bwMode="auto">
            <a:xfrm flipV="1">
              <a:off x="3264" y="12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98" name="Rectangle 31"/>
            <p:cNvSpPr>
              <a:spLocks noChangeArrowheads="1"/>
            </p:cNvSpPr>
            <p:nvPr/>
          </p:nvSpPr>
          <p:spPr bwMode="auto">
            <a:xfrm>
              <a:off x="3024" y="1440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99"/>
                </a:buClr>
                <a:buFont typeface="Wingdings" charset="2"/>
                <a:buNone/>
              </a:pPr>
              <a:r>
                <a:rPr lang="en-US" altLang="en-US" sz="1400" b="0" dirty="0"/>
                <a:t>Queue</a:t>
              </a:r>
              <a:endParaRPr lang="en-US" altLang="en-US" sz="1200" b="0" dirty="0"/>
            </a:p>
          </p:txBody>
        </p:sp>
      </p:grpSp>
      <p:grpSp>
        <p:nvGrpSpPr>
          <p:cNvPr id="1395839" name="Group 127"/>
          <p:cNvGrpSpPr>
            <a:grpSpLocks/>
          </p:cNvGrpSpPr>
          <p:nvPr/>
        </p:nvGrpSpPr>
        <p:grpSpPr bwMode="auto">
          <a:xfrm>
            <a:off x="1371600" y="3124200"/>
            <a:ext cx="1828800" cy="1143000"/>
            <a:chOff x="816" y="2400"/>
            <a:chExt cx="1152" cy="720"/>
          </a:xfrm>
        </p:grpSpPr>
        <p:grpSp>
          <p:nvGrpSpPr>
            <p:cNvPr id="10277" name="Group 33"/>
            <p:cNvGrpSpPr>
              <a:grpSpLocks/>
            </p:cNvGrpSpPr>
            <p:nvPr/>
          </p:nvGrpSpPr>
          <p:grpSpPr bwMode="auto">
            <a:xfrm>
              <a:off x="1152" y="2400"/>
              <a:ext cx="816" cy="720"/>
              <a:chOff x="3408" y="960"/>
              <a:chExt cx="816" cy="720"/>
            </a:xfrm>
          </p:grpSpPr>
          <p:sp>
            <p:nvSpPr>
              <p:cNvPr id="10279" name="Text Box 34"/>
              <p:cNvSpPr txBox="1">
                <a:spLocks noChangeArrowheads="1"/>
              </p:cNvSpPr>
              <p:nvPr/>
            </p:nvSpPr>
            <p:spPr bwMode="auto">
              <a:xfrm>
                <a:off x="3696" y="960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280" name="Line 35"/>
              <p:cNvSpPr>
                <a:spLocks noChangeShapeType="1"/>
              </p:cNvSpPr>
              <p:nvPr/>
            </p:nvSpPr>
            <p:spPr bwMode="auto">
              <a:xfrm flipH="1">
                <a:off x="3504" y="1056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81" name="Text Box 36"/>
              <p:cNvSpPr txBox="1">
                <a:spLocks noChangeArrowheads="1"/>
              </p:cNvSpPr>
              <p:nvPr/>
            </p:nvSpPr>
            <p:spPr bwMode="auto">
              <a:xfrm>
                <a:off x="3408" y="1248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282" name="Text Box 37"/>
              <p:cNvSpPr txBox="1">
                <a:spLocks noChangeArrowheads="1"/>
              </p:cNvSpPr>
              <p:nvPr/>
            </p:nvSpPr>
            <p:spPr bwMode="auto">
              <a:xfrm>
                <a:off x="3696" y="1248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283" name="Text Box 38"/>
              <p:cNvSpPr txBox="1">
                <a:spLocks noChangeArrowheads="1"/>
              </p:cNvSpPr>
              <p:nvPr/>
            </p:nvSpPr>
            <p:spPr bwMode="auto">
              <a:xfrm>
                <a:off x="4032" y="1248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284" name="Text Box 39"/>
              <p:cNvSpPr txBox="1">
                <a:spLocks noChangeArrowheads="1"/>
              </p:cNvSpPr>
              <p:nvPr/>
            </p:nvSpPr>
            <p:spPr bwMode="auto">
              <a:xfrm>
                <a:off x="3552" y="1584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285" name="Text Box 40"/>
              <p:cNvSpPr txBox="1">
                <a:spLocks noChangeArrowheads="1"/>
              </p:cNvSpPr>
              <p:nvPr/>
            </p:nvSpPr>
            <p:spPr bwMode="auto">
              <a:xfrm>
                <a:off x="3888" y="1584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286" name="Line 41"/>
              <p:cNvSpPr>
                <a:spLocks noChangeShapeType="1"/>
              </p:cNvSpPr>
              <p:nvPr/>
            </p:nvSpPr>
            <p:spPr bwMode="auto">
              <a:xfrm>
                <a:off x="3888" y="1056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87" name="Line 42"/>
              <p:cNvSpPr>
                <a:spLocks noChangeShapeType="1"/>
              </p:cNvSpPr>
              <p:nvPr/>
            </p:nvSpPr>
            <p:spPr bwMode="auto">
              <a:xfrm>
                <a:off x="3792" y="105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88" name="Line 43"/>
              <p:cNvSpPr>
                <a:spLocks noChangeShapeType="1"/>
              </p:cNvSpPr>
              <p:nvPr/>
            </p:nvSpPr>
            <p:spPr bwMode="auto">
              <a:xfrm flipH="1">
                <a:off x="3600" y="1344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89" name="Line 44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278" name="Rectangle 45"/>
            <p:cNvSpPr>
              <a:spLocks noChangeArrowheads="1"/>
            </p:cNvSpPr>
            <p:nvPr/>
          </p:nvSpPr>
          <p:spPr bwMode="auto">
            <a:xfrm>
              <a:off x="816" y="2832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99"/>
                </a:buClr>
                <a:buFont typeface="Wingdings" charset="2"/>
                <a:buNone/>
              </a:pPr>
              <a:r>
                <a:rPr lang="en-US" altLang="en-US" sz="1400" b="0" dirty="0"/>
                <a:t>Tree</a:t>
              </a:r>
              <a:endParaRPr lang="en-US" altLang="en-US" sz="1200" b="0" dirty="0"/>
            </a:p>
          </p:txBody>
        </p:sp>
      </p:grpSp>
      <p:sp>
        <p:nvSpPr>
          <p:cNvPr id="1395771" name="Rectangle 59"/>
          <p:cNvSpPr>
            <a:spLocks noChangeArrowheads="1"/>
          </p:cNvSpPr>
          <p:nvPr/>
        </p:nvSpPr>
        <p:spPr bwMode="auto">
          <a:xfrm>
            <a:off x="6700261" y="3360738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99"/>
              </a:buClr>
              <a:buFont typeface="Wingdings" charset="2"/>
              <a:buNone/>
            </a:pPr>
            <a:r>
              <a:rPr lang="en-US" altLang="en-US" sz="1400" b="0" dirty="0">
                <a:latin typeface="Times New Roman" charset="0"/>
                <a:ea typeface="Times New Roman" charset="0"/>
                <a:cs typeface="Times New Roman" charset="0"/>
              </a:rPr>
              <a:t>More data structures ...</a:t>
            </a:r>
            <a:endParaRPr lang="en-US" altLang="en-US" sz="1200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395835" name="Group 123"/>
          <p:cNvGrpSpPr>
            <a:grpSpLocks/>
          </p:cNvGrpSpPr>
          <p:nvPr/>
        </p:nvGrpSpPr>
        <p:grpSpPr bwMode="auto">
          <a:xfrm>
            <a:off x="838200" y="1676400"/>
            <a:ext cx="685800" cy="1295400"/>
            <a:chOff x="480" y="1248"/>
            <a:chExt cx="432" cy="816"/>
          </a:xfrm>
        </p:grpSpPr>
        <p:sp>
          <p:nvSpPr>
            <p:cNvPr id="10264" name="Text Box 75"/>
            <p:cNvSpPr txBox="1">
              <a:spLocks noChangeArrowheads="1"/>
            </p:cNvSpPr>
            <p:nvPr/>
          </p:nvSpPr>
          <p:spPr bwMode="auto">
            <a:xfrm>
              <a:off x="672" y="1536"/>
              <a:ext cx="192" cy="96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700" b="0" dirty="0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265" name="Text Box 76"/>
            <p:cNvSpPr txBox="1">
              <a:spLocks noChangeArrowheads="1"/>
            </p:cNvSpPr>
            <p:nvPr/>
          </p:nvSpPr>
          <p:spPr bwMode="auto">
            <a:xfrm>
              <a:off x="672" y="1440"/>
              <a:ext cx="192" cy="96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700" b="0" dirty="0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266" name="Text Box 77"/>
            <p:cNvSpPr txBox="1">
              <a:spLocks noChangeArrowheads="1"/>
            </p:cNvSpPr>
            <p:nvPr/>
          </p:nvSpPr>
          <p:spPr bwMode="auto">
            <a:xfrm>
              <a:off x="672" y="1344"/>
              <a:ext cx="192" cy="96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700" b="0" dirty="0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267" name="Text Box 78"/>
            <p:cNvSpPr txBox="1">
              <a:spLocks noChangeArrowheads="1"/>
            </p:cNvSpPr>
            <p:nvPr/>
          </p:nvSpPr>
          <p:spPr bwMode="auto">
            <a:xfrm>
              <a:off x="672" y="1248"/>
              <a:ext cx="192" cy="96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700" b="0" dirty="0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268" name="Text Box 79"/>
            <p:cNvSpPr txBox="1">
              <a:spLocks noChangeArrowheads="1"/>
            </p:cNvSpPr>
            <p:nvPr/>
          </p:nvSpPr>
          <p:spPr bwMode="auto">
            <a:xfrm>
              <a:off x="480" y="1536"/>
              <a:ext cx="19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 b="0" dirty="0">
                  <a:latin typeface="Arial" charset="0"/>
                  <a:ea typeface="ＭＳ Ｐゴシック" charset="-128"/>
                </a:rPr>
                <a:t>3</a:t>
              </a:r>
            </a:p>
          </p:txBody>
        </p:sp>
        <p:sp>
          <p:nvSpPr>
            <p:cNvPr id="10269" name="Text Box 80"/>
            <p:cNvSpPr txBox="1">
              <a:spLocks noChangeArrowheads="1"/>
            </p:cNvSpPr>
            <p:nvPr/>
          </p:nvSpPr>
          <p:spPr bwMode="auto">
            <a:xfrm>
              <a:off x="480" y="1440"/>
              <a:ext cx="19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 b="0" dirty="0">
                  <a:latin typeface="Arial" charset="0"/>
                  <a:ea typeface="ＭＳ Ｐゴシック" charset="-128"/>
                </a:rPr>
                <a:t>2</a:t>
              </a:r>
            </a:p>
          </p:txBody>
        </p:sp>
        <p:sp>
          <p:nvSpPr>
            <p:cNvPr id="10270" name="Text Box 81"/>
            <p:cNvSpPr txBox="1">
              <a:spLocks noChangeArrowheads="1"/>
            </p:cNvSpPr>
            <p:nvPr/>
          </p:nvSpPr>
          <p:spPr bwMode="auto">
            <a:xfrm>
              <a:off x="480" y="1344"/>
              <a:ext cx="19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 b="0" dirty="0">
                  <a:latin typeface="Arial" charset="0"/>
                  <a:ea typeface="ＭＳ Ｐゴシック" charset="-128"/>
                </a:rPr>
                <a:t>1</a:t>
              </a:r>
            </a:p>
          </p:txBody>
        </p:sp>
        <p:sp>
          <p:nvSpPr>
            <p:cNvPr id="10271" name="Text Box 82"/>
            <p:cNvSpPr txBox="1">
              <a:spLocks noChangeArrowheads="1"/>
            </p:cNvSpPr>
            <p:nvPr/>
          </p:nvSpPr>
          <p:spPr bwMode="auto">
            <a:xfrm>
              <a:off x="480" y="1248"/>
              <a:ext cx="19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 b="0" dirty="0">
                  <a:latin typeface="Arial" charset="0"/>
                  <a:ea typeface="ＭＳ Ｐゴシック" charset="-128"/>
                </a:rPr>
                <a:t>0</a:t>
              </a:r>
            </a:p>
          </p:txBody>
        </p:sp>
        <p:sp>
          <p:nvSpPr>
            <p:cNvPr id="10272" name="Rectangle 83"/>
            <p:cNvSpPr>
              <a:spLocks noChangeArrowheads="1"/>
            </p:cNvSpPr>
            <p:nvPr/>
          </p:nvSpPr>
          <p:spPr bwMode="auto">
            <a:xfrm>
              <a:off x="529" y="1872"/>
              <a:ext cx="3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99"/>
                </a:buClr>
                <a:buFont typeface="Wingdings" charset="2"/>
                <a:buNone/>
              </a:pPr>
              <a:r>
                <a:rPr lang="en-US" altLang="en-US" sz="1400" b="0" dirty="0"/>
                <a:t>Array</a:t>
              </a:r>
              <a:endParaRPr lang="en-US" altLang="en-US" sz="1200" b="0" dirty="0"/>
            </a:p>
          </p:txBody>
        </p:sp>
        <p:sp>
          <p:nvSpPr>
            <p:cNvPr id="10273" name="Text Box 84"/>
            <p:cNvSpPr txBox="1">
              <a:spLocks noChangeArrowheads="1"/>
            </p:cNvSpPr>
            <p:nvPr/>
          </p:nvSpPr>
          <p:spPr bwMode="auto">
            <a:xfrm>
              <a:off x="672" y="1728"/>
              <a:ext cx="192" cy="96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700" b="0" dirty="0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274" name="Text Box 85"/>
            <p:cNvSpPr txBox="1">
              <a:spLocks noChangeArrowheads="1"/>
            </p:cNvSpPr>
            <p:nvPr/>
          </p:nvSpPr>
          <p:spPr bwMode="auto">
            <a:xfrm>
              <a:off x="672" y="1632"/>
              <a:ext cx="192" cy="96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700" b="0" dirty="0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275" name="Text Box 86"/>
            <p:cNvSpPr txBox="1">
              <a:spLocks noChangeArrowheads="1"/>
            </p:cNvSpPr>
            <p:nvPr/>
          </p:nvSpPr>
          <p:spPr bwMode="auto">
            <a:xfrm>
              <a:off x="480" y="1728"/>
              <a:ext cx="19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 b="0" dirty="0">
                  <a:latin typeface="Arial" charset="0"/>
                  <a:ea typeface="ＭＳ Ｐゴシック" charset="-128"/>
                </a:rPr>
                <a:t>5</a:t>
              </a:r>
            </a:p>
          </p:txBody>
        </p:sp>
        <p:sp>
          <p:nvSpPr>
            <p:cNvPr id="10276" name="Text Box 87"/>
            <p:cNvSpPr txBox="1">
              <a:spLocks noChangeArrowheads="1"/>
            </p:cNvSpPr>
            <p:nvPr/>
          </p:nvSpPr>
          <p:spPr bwMode="auto">
            <a:xfrm>
              <a:off x="480" y="1632"/>
              <a:ext cx="19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 b="0" dirty="0">
                  <a:latin typeface="Arial" charset="0"/>
                  <a:ea typeface="ＭＳ Ｐゴシック" charset="-128"/>
                </a:rPr>
                <a:t>4</a:t>
              </a:r>
            </a:p>
          </p:txBody>
        </p:sp>
      </p:grpSp>
      <p:sp>
        <p:nvSpPr>
          <p:cNvPr id="3080" name="Rectangle 8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Data structures / collections</a:t>
            </a:r>
          </a:p>
        </p:txBody>
      </p:sp>
      <p:sp>
        <p:nvSpPr>
          <p:cNvPr id="1395801" name="Rectangle 89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10600" cy="6096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dirty="0">
                <a:ea typeface="ＭＳ Ｐゴシック" charset="-128"/>
              </a:rPr>
              <a:t>In computer science, a “data structure” is a collection of data values characterized by the operations that can be performed on the collection.  Some common data structures:</a:t>
            </a:r>
            <a:endParaRPr lang="en-US" altLang="en-US" u="sng" dirty="0">
              <a:ea typeface="ＭＳ Ｐゴシック" charset="-128"/>
            </a:endParaRPr>
          </a:p>
        </p:txBody>
      </p:sp>
      <p:grpSp>
        <p:nvGrpSpPr>
          <p:cNvPr id="1395841" name="Group 129"/>
          <p:cNvGrpSpPr>
            <a:grpSpLocks/>
          </p:cNvGrpSpPr>
          <p:nvPr/>
        </p:nvGrpSpPr>
        <p:grpSpPr bwMode="auto">
          <a:xfrm>
            <a:off x="4076700" y="3276600"/>
            <a:ext cx="2019300" cy="838200"/>
            <a:chOff x="2520" y="2496"/>
            <a:chExt cx="1272" cy="528"/>
          </a:xfrm>
        </p:grpSpPr>
        <p:grpSp>
          <p:nvGrpSpPr>
            <p:cNvPr id="10251" name="Group 109"/>
            <p:cNvGrpSpPr>
              <a:grpSpLocks/>
            </p:cNvGrpSpPr>
            <p:nvPr/>
          </p:nvGrpSpPr>
          <p:grpSpPr bwMode="auto">
            <a:xfrm>
              <a:off x="2832" y="2496"/>
              <a:ext cx="960" cy="528"/>
              <a:chOff x="4560" y="960"/>
              <a:chExt cx="960" cy="528"/>
            </a:xfrm>
          </p:grpSpPr>
          <p:sp>
            <p:nvSpPr>
              <p:cNvPr id="10253" name="Text Box 110"/>
              <p:cNvSpPr txBox="1">
                <a:spLocks noChangeArrowheads="1"/>
              </p:cNvSpPr>
              <p:nvPr/>
            </p:nvSpPr>
            <p:spPr bwMode="auto">
              <a:xfrm>
                <a:off x="4992" y="960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254" name="Line 111"/>
              <p:cNvSpPr>
                <a:spLocks noChangeShapeType="1"/>
              </p:cNvSpPr>
              <p:nvPr/>
            </p:nvSpPr>
            <p:spPr bwMode="auto">
              <a:xfrm flipH="1">
                <a:off x="4800" y="1056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55" name="Text Box 112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256" name="Text Box 113"/>
              <p:cNvSpPr txBox="1">
                <a:spLocks noChangeArrowheads="1"/>
              </p:cNvSpPr>
              <p:nvPr/>
            </p:nvSpPr>
            <p:spPr bwMode="auto">
              <a:xfrm>
                <a:off x="4992" y="1248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257" name="Text Box 114"/>
              <p:cNvSpPr txBox="1">
                <a:spLocks noChangeArrowheads="1"/>
              </p:cNvSpPr>
              <p:nvPr/>
            </p:nvSpPr>
            <p:spPr bwMode="auto">
              <a:xfrm>
                <a:off x="5328" y="1248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258" name="Line 115"/>
              <p:cNvSpPr>
                <a:spLocks noChangeShapeType="1"/>
              </p:cNvSpPr>
              <p:nvPr/>
            </p:nvSpPr>
            <p:spPr bwMode="auto">
              <a:xfrm flipH="1" flipV="1">
                <a:off x="5184" y="1056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59" name="Line 116"/>
              <p:cNvSpPr>
                <a:spLocks noChangeShapeType="1"/>
              </p:cNvSpPr>
              <p:nvPr/>
            </p:nvSpPr>
            <p:spPr bwMode="auto">
              <a:xfrm>
                <a:off x="5088" y="105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60" name="Text Box 117"/>
              <p:cNvSpPr txBox="1">
                <a:spLocks noChangeArrowheads="1"/>
              </p:cNvSpPr>
              <p:nvPr/>
            </p:nvSpPr>
            <p:spPr bwMode="auto">
              <a:xfrm>
                <a:off x="4560" y="960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261" name="Line 118"/>
              <p:cNvSpPr>
                <a:spLocks noChangeShapeType="1"/>
              </p:cNvSpPr>
              <p:nvPr/>
            </p:nvSpPr>
            <p:spPr bwMode="auto">
              <a:xfrm flipH="1" flipV="1">
                <a:off x="4656" y="1056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62" name="Line 119"/>
              <p:cNvSpPr>
                <a:spLocks noChangeShapeType="1"/>
              </p:cNvSpPr>
              <p:nvPr/>
            </p:nvSpPr>
            <p:spPr bwMode="auto">
              <a:xfrm>
                <a:off x="4752" y="100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63" name="Freeform 120" descr="Bouquet"/>
              <p:cNvSpPr>
                <a:spLocks/>
              </p:cNvSpPr>
              <p:nvPr/>
            </p:nvSpPr>
            <p:spPr bwMode="auto">
              <a:xfrm>
                <a:off x="4800" y="1344"/>
                <a:ext cx="624" cy="144"/>
              </a:xfrm>
              <a:custGeom>
                <a:avLst/>
                <a:gdLst>
                  <a:gd name="T0" fmla="*/ 0 w 624"/>
                  <a:gd name="T1" fmla="*/ 0 h 144"/>
                  <a:gd name="T2" fmla="*/ 288 w 624"/>
                  <a:gd name="T3" fmla="*/ 144 h 144"/>
                  <a:gd name="T4" fmla="*/ 624 w 624"/>
                  <a:gd name="T5" fmla="*/ 0 h 14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4" h="144">
                    <a:moveTo>
                      <a:pt x="0" y="0"/>
                    </a:moveTo>
                    <a:cubicBezTo>
                      <a:pt x="92" y="72"/>
                      <a:pt x="184" y="144"/>
                      <a:pt x="288" y="144"/>
                    </a:cubicBezTo>
                    <a:cubicBezTo>
                      <a:pt x="392" y="144"/>
                      <a:pt x="568" y="24"/>
                      <a:pt x="62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252" name="Rectangle 121"/>
            <p:cNvSpPr>
              <a:spLocks noChangeArrowheads="1"/>
            </p:cNvSpPr>
            <p:nvPr/>
          </p:nvSpPr>
          <p:spPr bwMode="auto">
            <a:xfrm>
              <a:off x="2520" y="2832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99"/>
                </a:buClr>
                <a:buFont typeface="Wingdings" charset="2"/>
                <a:buNone/>
              </a:pPr>
              <a:r>
                <a:rPr lang="en-US" altLang="en-US" sz="1400" b="0" dirty="0"/>
                <a:t>Graph</a:t>
              </a:r>
              <a:endParaRPr lang="en-US" altLang="en-US" sz="1200" b="0" dirty="0"/>
            </a:p>
          </p:txBody>
        </p:sp>
      </p:grpSp>
      <p:sp>
        <p:nvSpPr>
          <p:cNvPr id="78" name="Rectangle 122"/>
          <p:cNvSpPr>
            <a:spLocks noChangeArrowheads="1"/>
          </p:cNvSpPr>
          <p:nvPr/>
        </p:nvSpPr>
        <p:spPr bwMode="auto">
          <a:xfrm>
            <a:off x="732270" y="5029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800" b="0" u="sng" dirty="0">
                <a:latin typeface="Times New Roman" charset="0"/>
              </a:rPr>
              <a:t>The </a:t>
            </a:r>
            <a:r>
              <a:rPr lang="en-US" altLang="en-US" sz="1800" b="0" i="1" u="sng" dirty="0">
                <a:latin typeface="Times New Roman" charset="0"/>
              </a:rPr>
              <a:t>Java collection framework: </a:t>
            </a:r>
          </a:p>
          <a:p>
            <a:pPr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</a:rPr>
              <a:t>A library of classes that implement commonly used data structures. </a:t>
            </a:r>
            <a:endParaRPr lang="en-US" altLang="en-US" sz="1800" b="0" u="sng" dirty="0">
              <a:latin typeface="Times New Roman" charset="0"/>
            </a:endParaRPr>
          </a:p>
        </p:txBody>
      </p:sp>
      <p:sp>
        <p:nvSpPr>
          <p:cNvPr id="79" name="Rounded Rectangular Callout 78"/>
          <p:cNvSpPr>
            <a:spLocks noChangeArrowheads="1"/>
          </p:cNvSpPr>
          <p:nvPr/>
        </p:nvSpPr>
        <p:spPr bwMode="auto">
          <a:xfrm>
            <a:off x="4847070" y="4463945"/>
            <a:ext cx="3124199" cy="703868"/>
          </a:xfrm>
          <a:prstGeom prst="wedgeRoundRectCallout">
            <a:avLst>
              <a:gd name="adj1" fmla="val 7232"/>
              <a:gd name="adj2" fmla="val -115177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anchor="ctr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1000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400" b="0" dirty="0">
                <a:latin typeface="Times New Roman" charset="0"/>
              </a:rPr>
              <a:t>In the Java terminology, data structures are sometimes called </a:t>
            </a:r>
            <a:r>
              <a:rPr lang="en-US" altLang="en-US" sz="1400" b="0" i="1" u="sng" dirty="0">
                <a:latin typeface="Times New Roman" charset="0"/>
              </a:rPr>
              <a:t>collections</a:t>
            </a:r>
            <a:endParaRPr lang="en-US" alt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9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5801" grpId="0" build="p"/>
      <p:bldP spid="78" grpId="0"/>
      <p:bldP spid="7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4895850" cy="4419600"/>
          </a:xfrm>
        </p:spPr>
        <p:txBody>
          <a:bodyPr>
            <a:noAutofit/>
          </a:bodyPr>
          <a:lstStyle/>
          <a:p>
            <a:pPr marL="365125" indent="-274638">
              <a:spcBef>
                <a:spcPts val="1800"/>
              </a:spcBef>
              <a:buClrTx/>
            </a:pPr>
            <a:r>
              <a:rPr lang="en-US" altLang="en-US" dirty="0"/>
              <a:t>Collection examples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Set</a:t>
            </a:r>
            <a:endParaRPr lang="en-US" altLang="en-US" sz="1400" dirty="0"/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Stack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Queue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Map</a:t>
            </a:r>
          </a:p>
          <a:p>
            <a:pPr marL="365125" indent="-274638">
              <a:spcBef>
                <a:spcPts val="3000"/>
              </a:spcBef>
              <a:buClrTx/>
            </a:pPr>
            <a:r>
              <a:rPr lang="en-US" altLang="en-US" dirty="0"/>
              <a:t>Generics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Wrapper classes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Generic classes</a:t>
            </a:r>
          </a:p>
          <a:p>
            <a:pPr marL="365125" indent="-274638">
              <a:spcBef>
                <a:spcPts val="1800"/>
              </a:spcBef>
              <a:buClrTx/>
            </a:pPr>
            <a:endParaRPr lang="en-US" altLang="en-US" dirty="0"/>
          </a:p>
          <a:p>
            <a:pPr marL="365125" indent="-274638">
              <a:spcBef>
                <a:spcPts val="1800"/>
              </a:spcBef>
              <a:buClrTx/>
            </a:pPr>
            <a:endParaRPr lang="en-US" altLang="en-US" dirty="0"/>
          </a:p>
          <a:p>
            <a:pPr marL="365125" indent="-274638">
              <a:spcBef>
                <a:spcPts val="2400"/>
              </a:spcBef>
            </a:pPr>
            <a:endParaRPr lang="en-US" altLang="en-US" sz="2000" dirty="0"/>
          </a:p>
          <a:p>
            <a:pPr marL="365125" indent="-274638">
              <a:spcBef>
                <a:spcPts val="2400"/>
              </a:spcBef>
            </a:pPr>
            <a:endParaRPr lang="en-US" altLang="en-US" sz="200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000" dirty="0"/>
          </a:p>
          <a:p>
            <a:pPr marL="365125" indent="-274638">
              <a:spcBef>
                <a:spcPts val="2400"/>
              </a:spcBef>
            </a:pPr>
            <a:endParaRPr lang="en-US" altLang="en-US" sz="200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1227137" y="4498974"/>
            <a:ext cx="465138" cy="37782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200" b="0" dirty="0">
              <a:latin typeface="Comic Sans MS" charset="0"/>
              <a:cs typeface="ＭＳ Ｐゴシック" charset="-128"/>
            </a:endParaRPr>
          </a:p>
        </p:txBody>
      </p:sp>
      <p:sp>
        <p:nvSpPr>
          <p:cNvPr id="942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Plan</a:t>
            </a:r>
          </a:p>
        </p:txBody>
      </p:sp>
      <p:pic>
        <p:nvPicPr>
          <p:cNvPr id="94212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9" r="17798"/>
          <a:stretch>
            <a:fillRect/>
          </a:stretch>
        </p:blipFill>
        <p:spPr bwMode="auto">
          <a:xfrm>
            <a:off x="1295400" y="1447800"/>
            <a:ext cx="3968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9" r="17798"/>
          <a:stretch>
            <a:fillRect/>
          </a:stretch>
        </p:blipFill>
        <p:spPr bwMode="auto">
          <a:xfrm>
            <a:off x="1295400" y="1943100"/>
            <a:ext cx="3968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9" r="17798"/>
          <a:stretch>
            <a:fillRect/>
          </a:stretch>
        </p:blipFill>
        <p:spPr bwMode="auto">
          <a:xfrm>
            <a:off x="1371600" y="4038600"/>
            <a:ext cx="3968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67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Generic types</a:t>
            </a:r>
          </a:p>
        </p:txBody>
      </p:sp>
      <p:grpSp>
        <p:nvGrpSpPr>
          <p:cNvPr id="1278986" name="Group 10"/>
          <p:cNvGrpSpPr>
            <a:grpSpLocks/>
          </p:cNvGrpSpPr>
          <p:nvPr/>
        </p:nvGrpSpPr>
        <p:grpSpPr bwMode="auto">
          <a:xfrm>
            <a:off x="609600" y="990600"/>
            <a:ext cx="2971662" cy="3352800"/>
            <a:chOff x="384" y="528"/>
            <a:chExt cx="1957" cy="2112"/>
          </a:xfrm>
        </p:grpSpPr>
        <p:sp>
          <p:nvSpPr>
            <p:cNvPr id="1278979" name="Rectangle 3"/>
            <p:cNvSpPr>
              <a:spLocks noChangeArrowheads="1"/>
            </p:cNvSpPr>
            <p:nvPr/>
          </p:nvSpPr>
          <p:spPr bwMode="auto">
            <a:xfrm>
              <a:off x="384" y="528"/>
              <a:ext cx="17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Times New Roman" charset="0"/>
                  <a:ea typeface="Times New Roman" charset="0"/>
                  <a:cs typeface="Times New Roman" charset="0"/>
                </a:rPr>
                <a:t>Specific class</a:t>
              </a:r>
            </a:p>
          </p:txBody>
        </p:sp>
        <p:sp>
          <p:nvSpPr>
            <p:cNvPr id="1278980" name="Rectangle 4"/>
            <p:cNvSpPr>
              <a:spLocks noChangeArrowheads="1"/>
            </p:cNvSpPr>
            <p:nvPr/>
          </p:nvSpPr>
          <p:spPr bwMode="auto">
            <a:xfrm>
              <a:off x="432" y="720"/>
              <a:ext cx="1909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ctr"/>
            <a:lstStyle>
              <a:lvl1pPr marL="342900" indent="-3429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/** Represents a box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 *  that holds an int value */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endParaRPr lang="en-US" altLang="en-US" sz="1200" b="0" dirty="0">
                <a:solidFill>
                  <a:srgbClr val="000099"/>
                </a:solidFill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class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Box {</a:t>
              </a:r>
            </a:p>
            <a:p>
              <a:pPr algn="l"/>
              <a:endParaRPr lang="en-US" altLang="en-US" sz="1200" b="0" dirty="0">
                <a:solidFill>
                  <a:srgbClr val="000000"/>
                </a:solidFill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private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int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endParaRPr lang="en-US" altLang="en-US" sz="1200" b="0" dirty="0">
                <a:solidFill>
                  <a:srgbClr val="000000"/>
                </a:solidFill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void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set(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int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this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.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=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endParaRPr lang="en-US" altLang="en-US" sz="1200" b="0" dirty="0">
                <a:solidFill>
                  <a:srgbClr val="000000"/>
                </a:solidFill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int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get()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return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}</a:t>
              </a:r>
              <a:endParaRPr lang="en-US" altLang="en-US" sz="1200" b="0" dirty="0">
                <a:latin typeface="Consolas" charset="0"/>
              </a:endParaRPr>
            </a:p>
          </p:txBody>
        </p:sp>
      </p:grpSp>
      <p:sp>
        <p:nvSpPr>
          <p:cNvPr id="1278983" name="Rectangle 7"/>
          <p:cNvSpPr>
            <a:spLocks noChangeArrowheads="1"/>
          </p:cNvSpPr>
          <p:nvPr/>
        </p:nvSpPr>
        <p:spPr bwMode="auto">
          <a:xfrm>
            <a:off x="632691" y="4686300"/>
            <a:ext cx="8763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lnSpc>
                <a:spcPct val="90000"/>
              </a:lnSpc>
              <a:spcBef>
                <a:spcPct val="60000"/>
              </a:spcBef>
              <a:buClr>
                <a:schemeClr val="tx1"/>
              </a:buClr>
              <a:buSzPct val="100000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When we construct a new object of type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Box&lt;T&gt;</a:t>
            </a: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, we must specify what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 stands for: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01917" y="990600"/>
            <a:ext cx="5053928" cy="3352800"/>
            <a:chOff x="3801917" y="990600"/>
            <a:chExt cx="5053928" cy="3352800"/>
          </a:xfrm>
        </p:grpSpPr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5503717" y="990600"/>
              <a:ext cx="3352128" cy="3352800"/>
              <a:chOff x="2976" y="528"/>
              <a:chExt cx="2387" cy="2112"/>
            </a:xfrm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3023" y="720"/>
                <a:ext cx="2340" cy="19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65600" tIns="180000" rIns="93600" bIns="82800" anchor="t" anchorCtr="0"/>
              <a:lstStyle>
                <a:lvl1pPr marL="342900" indent="-34290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l">
                  <a:buClr>
                    <a:srgbClr val="006600"/>
                  </a:buClr>
                  <a:buSzPct val="100000"/>
                  <a:buFont typeface="Wingdings" charset="2"/>
                  <a:buNone/>
                </a:pPr>
                <a:r>
                  <a:rPr lang="en-US" altLang="en-US" sz="1200" b="0" dirty="0">
                    <a:solidFill>
                      <a:srgbClr val="000099"/>
                    </a:solidFill>
                    <a:latin typeface="Consolas" charset="0"/>
                  </a:rPr>
                  <a:t>/** Represents a generic box that</a:t>
                </a:r>
              </a:p>
              <a:p>
                <a:pPr algn="l">
                  <a:buClr>
                    <a:srgbClr val="006600"/>
                  </a:buClr>
                  <a:buSzPct val="100000"/>
                  <a:buFont typeface="Wingdings" charset="2"/>
                  <a:buNone/>
                </a:pPr>
                <a:r>
                  <a:rPr lang="en-US" altLang="en-US" sz="1200" b="0" dirty="0">
                    <a:solidFill>
                      <a:srgbClr val="000099"/>
                    </a:solidFill>
                    <a:latin typeface="Consolas" charset="0"/>
                  </a:rPr>
                  <a:t> *  can hold objects of any type */</a:t>
                </a:r>
              </a:p>
              <a:p>
                <a:pPr algn="l">
                  <a:buClr>
                    <a:srgbClr val="006600"/>
                  </a:buClr>
                  <a:buSzPct val="100000"/>
                  <a:buFont typeface="Wingdings" charset="2"/>
                  <a:buNone/>
                </a:pPr>
                <a:endParaRPr lang="en-US" altLang="en-US" sz="1200" b="0" dirty="0">
                  <a:latin typeface="Consolas" charset="0"/>
                </a:endParaRPr>
              </a:p>
              <a:p>
                <a:pPr algn="l"/>
                <a:r>
                  <a:rPr lang="en-US" altLang="en-US" sz="1200" b="0" dirty="0">
                    <a:solidFill>
                      <a:srgbClr val="931968"/>
                    </a:solidFill>
                    <a:latin typeface="Consolas" charset="0"/>
                  </a:rPr>
                  <a:t>public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</a:t>
                </a:r>
                <a:r>
                  <a:rPr lang="en-US" altLang="en-US" sz="1200" b="0" dirty="0">
                    <a:solidFill>
                      <a:srgbClr val="931968"/>
                    </a:solidFill>
                    <a:latin typeface="Consolas" charset="0"/>
                  </a:rPr>
                  <a:t>class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Box&lt;T&gt; {</a:t>
                </a:r>
              </a:p>
              <a:p>
                <a:pPr algn="l"/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	</a:t>
                </a:r>
              </a:p>
              <a:p>
                <a:pPr algn="l"/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   </a:t>
                </a:r>
                <a:r>
                  <a:rPr lang="en-US" altLang="en-US" sz="1200" b="0" dirty="0">
                    <a:solidFill>
                      <a:srgbClr val="931968"/>
                    </a:solidFill>
                    <a:latin typeface="Consolas" charset="0"/>
                  </a:rPr>
                  <a:t>private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T </a:t>
                </a:r>
                <a:r>
                  <a:rPr lang="en-US" altLang="en-US" sz="1200" b="0" dirty="0">
                    <a:solidFill>
                      <a:srgbClr val="0226CC"/>
                    </a:solidFill>
                    <a:latin typeface="Consolas" charset="0"/>
                  </a:rPr>
                  <a:t>x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;</a:t>
                </a:r>
              </a:p>
              <a:p>
                <a:pPr algn="l"/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	</a:t>
                </a:r>
              </a:p>
              <a:p>
                <a:pPr algn="l"/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   </a:t>
                </a:r>
                <a:r>
                  <a:rPr lang="en-US" altLang="en-US" sz="1200" b="0" dirty="0">
                    <a:solidFill>
                      <a:srgbClr val="931968"/>
                    </a:solidFill>
                    <a:latin typeface="Consolas" charset="0"/>
                  </a:rPr>
                  <a:t>public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</a:t>
                </a:r>
                <a:r>
                  <a:rPr lang="en-US" altLang="en-US" sz="1200" b="0" dirty="0">
                    <a:solidFill>
                      <a:srgbClr val="931968"/>
                    </a:solidFill>
                    <a:latin typeface="Consolas" charset="0"/>
                  </a:rPr>
                  <a:t>void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set(T </a:t>
                </a:r>
                <a:r>
                  <a:rPr lang="en-US" altLang="en-US" sz="1200" b="0" dirty="0">
                    <a:solidFill>
                      <a:srgbClr val="7E504F"/>
                    </a:solidFill>
                    <a:latin typeface="Consolas" charset="0"/>
                  </a:rPr>
                  <a:t>x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) {</a:t>
                </a:r>
              </a:p>
              <a:p>
                <a:pPr algn="l"/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       </a:t>
                </a:r>
                <a:r>
                  <a:rPr lang="en-US" altLang="en-US" sz="1200" b="0" dirty="0">
                    <a:solidFill>
                      <a:srgbClr val="931968"/>
                    </a:solidFill>
                    <a:latin typeface="Consolas" charset="0"/>
                  </a:rPr>
                  <a:t>this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.</a:t>
                </a:r>
                <a:r>
                  <a:rPr lang="en-US" altLang="en-US" sz="1200" b="0" dirty="0">
                    <a:solidFill>
                      <a:srgbClr val="0226CC"/>
                    </a:solidFill>
                    <a:latin typeface="Consolas" charset="0"/>
                  </a:rPr>
                  <a:t>x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= </a:t>
                </a:r>
                <a:r>
                  <a:rPr lang="en-US" altLang="en-US" sz="1200" b="0" dirty="0">
                    <a:solidFill>
                      <a:srgbClr val="7E504F"/>
                    </a:solidFill>
                    <a:latin typeface="Consolas" charset="0"/>
                  </a:rPr>
                  <a:t>x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;</a:t>
                </a:r>
              </a:p>
              <a:p>
                <a:pPr algn="l"/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   }</a:t>
                </a:r>
              </a:p>
              <a:p>
                <a:pPr algn="l"/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	</a:t>
                </a:r>
              </a:p>
              <a:p>
                <a:pPr algn="l"/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   </a:t>
                </a:r>
                <a:r>
                  <a:rPr lang="en-US" altLang="en-US" sz="1200" b="0" dirty="0">
                    <a:solidFill>
                      <a:srgbClr val="931968"/>
                    </a:solidFill>
                    <a:latin typeface="Consolas" charset="0"/>
                  </a:rPr>
                  <a:t>public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T get() {</a:t>
                </a:r>
              </a:p>
              <a:p>
                <a:pPr algn="l"/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       </a:t>
                </a:r>
                <a:r>
                  <a:rPr lang="en-US" altLang="en-US" sz="1200" b="0" dirty="0">
                    <a:solidFill>
                      <a:srgbClr val="931968"/>
                    </a:solidFill>
                    <a:latin typeface="Consolas" charset="0"/>
                  </a:rPr>
                  <a:t>return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</a:t>
                </a:r>
                <a:r>
                  <a:rPr lang="en-US" altLang="en-US" sz="1200" b="0" dirty="0">
                    <a:solidFill>
                      <a:srgbClr val="0226CC"/>
                    </a:solidFill>
                    <a:latin typeface="Consolas" charset="0"/>
                  </a:rPr>
                  <a:t>x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;</a:t>
                </a:r>
              </a:p>
              <a:p>
                <a:pPr algn="l"/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   }</a:t>
                </a:r>
              </a:p>
              <a:p>
                <a:pPr algn="l"/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}</a:t>
                </a:r>
                <a:endParaRPr lang="en-US" altLang="en-US" sz="1200" b="0" dirty="0">
                  <a:latin typeface="Consolas" charset="0"/>
                </a:endParaRPr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0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lnSpc>
                    <a:spcPct val="80000"/>
                  </a:lnSpc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charset="0"/>
                  <a:buNone/>
                  <a:defRPr/>
                </a:pPr>
                <a:r>
                  <a:rPr lang="en-US" sz="1600" b="0" dirty="0">
                    <a:latin typeface="Times New Roman" charset="0"/>
                    <a:ea typeface="Times New Roman" charset="0"/>
                    <a:cs typeface="Times New Roman" charset="0"/>
                  </a:rPr>
                  <a:t>Generic class</a:t>
                </a:r>
                <a:endParaRPr lang="en-US" sz="1400" b="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10" name="AutoShape 24"/>
            <p:cNvSpPr>
              <a:spLocks noChangeArrowheads="1"/>
            </p:cNvSpPr>
            <p:nvPr/>
          </p:nvSpPr>
          <p:spPr bwMode="auto">
            <a:xfrm>
              <a:off x="3801917" y="1676400"/>
              <a:ext cx="1676400" cy="1828800"/>
            </a:xfrm>
            <a:prstGeom prst="rightArrow">
              <a:avLst>
                <a:gd name="adj1" fmla="val 63853"/>
                <a:gd name="adj2" fmla="val 25000"/>
              </a:avLst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rIns="0" anchor="ctr">
              <a:noAutofit/>
            </a:bodyPr>
            <a:lstStyle/>
            <a:p>
              <a:pPr>
                <a:defRPr/>
              </a:pPr>
              <a:r>
                <a:rPr lang="en-US" altLang="en-US" sz="1400" b="0" dirty="0">
                  <a:latin typeface="Times New Roman" charset="0"/>
                  <a:ea typeface="Times New Roman" charset="0"/>
                  <a:cs typeface="Times New Roman" charset="0"/>
                </a:rPr>
                <a:t>Generalizing to a </a:t>
              </a:r>
              <a:r>
                <a:rPr lang="en-US" altLang="en-US" sz="1400" b="0" i="1" dirty="0">
                  <a:latin typeface="Times New Roman" charset="0"/>
                  <a:ea typeface="Times New Roman" charset="0"/>
                  <a:cs typeface="Times New Roman" charset="0"/>
                </a:rPr>
                <a:t>generic class </a:t>
              </a:r>
              <a:r>
                <a:rPr lang="en-US" altLang="en-US" sz="1400" b="0" dirty="0">
                  <a:latin typeface="Times New Roman" charset="0"/>
                  <a:ea typeface="Times New Roman" charset="0"/>
                  <a:cs typeface="Times New Roman" charset="0"/>
                </a:rPr>
                <a:t>that can can handle any data type, </a:t>
              </a:r>
              <a:r>
                <a:rPr lang="en-US" altLang="en-US" sz="1400" b="0" dirty="0">
                  <a:latin typeface="Consolas" charset="0"/>
                  <a:ea typeface="Consolas" charset="0"/>
                  <a:cs typeface="Consolas" charset="0"/>
                </a:rPr>
                <a:t>T</a:t>
              </a:r>
              <a:r>
                <a:rPr lang="en-US" altLang="en-US" sz="1400" b="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altLang="en-US" sz="1200" b="0" dirty="0">
                <a:latin typeface="Consolas" charset="0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82487" y="5105400"/>
            <a:ext cx="4191000" cy="1295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3600" tIns="82800" rIns="93600" bIns="82800" anchor="ctr"/>
          <a:lstStyle/>
          <a:p>
            <a:pPr algn="l">
              <a:spcBef>
                <a:spcPts val="1500"/>
              </a:spcBef>
              <a:defRPr/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</a:rPr>
              <a:t> // Client code:</a:t>
            </a:r>
          </a:p>
          <a:p>
            <a:pPr algn="l">
              <a:spcBef>
                <a:spcPts val="15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Box&lt;Integer&gt; integerBox =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Box&lt;Integer&gt;();</a:t>
            </a:r>
          </a:p>
          <a:p>
            <a:pPr algn="l">
              <a:spcBef>
                <a:spcPts val="15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Box&lt;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intBox =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Box&lt;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&gt;();</a:t>
            </a:r>
            <a:r>
              <a:rPr lang="en-US" sz="1200" b="0" dirty="0">
                <a:latin typeface="Lucida Console" charset="0"/>
                <a:ea typeface="ＭＳ Ｐゴシック" charset="0"/>
              </a:rPr>
              <a:t>  </a:t>
            </a:r>
            <a:r>
              <a:rPr lang="en-US" sz="1200" b="0" dirty="0">
                <a:solidFill>
                  <a:srgbClr val="990033"/>
                </a:solidFill>
                <a:latin typeface="Lucida Console" charset="0"/>
                <a:ea typeface="ＭＳ Ｐゴシック" charset="0"/>
              </a:rPr>
              <a:t>// error</a:t>
            </a:r>
          </a:p>
        </p:txBody>
      </p:sp>
      <p:sp>
        <p:nvSpPr>
          <p:cNvPr id="13" name="Rounded Rectangular Callout 12"/>
          <p:cNvSpPr>
            <a:spLocks noChangeArrowheads="1"/>
          </p:cNvSpPr>
          <p:nvPr/>
        </p:nvSpPr>
        <p:spPr bwMode="auto">
          <a:xfrm>
            <a:off x="5091533" y="5720214"/>
            <a:ext cx="3722897" cy="685800"/>
          </a:xfrm>
          <a:prstGeom prst="wedgeRoundRectCallout">
            <a:avLst>
              <a:gd name="adj1" fmla="val -62903"/>
              <a:gd name="adj2" fmla="val 13137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anchor="ctr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136525" indent="-136525">
              <a:spcBef>
                <a:spcPts val="600"/>
              </a:spcBef>
              <a:buFont typeface="Arial" charset="0"/>
              <a:buChar char="•"/>
            </a:pPr>
            <a:r>
              <a:rPr lang="en-US" altLang="en-US" sz="1400" b="0" dirty="0">
                <a:latin typeface="Times New Roman" charset="0"/>
              </a:rPr>
              <a:t>Generic classes cannot handle primitive types</a:t>
            </a:r>
          </a:p>
          <a:p>
            <a:pPr marL="136525" indent="-136525">
              <a:spcBef>
                <a:spcPts val="600"/>
              </a:spcBef>
              <a:buFont typeface="Arial" charset="0"/>
              <a:buChar char="•"/>
            </a:pPr>
            <a:r>
              <a:rPr lang="en-US" altLang="en-US" sz="1400" b="0" dirty="0">
                <a:latin typeface="Times New Roman" charset="0"/>
              </a:rPr>
              <a:t>They can handle only object types</a:t>
            </a:r>
            <a:endParaRPr lang="en-US" altLang="en-US" sz="1400" b="0" dirty="0">
              <a:solidFill>
                <a:srgbClr val="008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68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983" grpId="0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types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276933" name="Rectangle 5"/>
          <p:cNvSpPr>
            <a:spLocks noChangeArrowheads="1"/>
          </p:cNvSpPr>
          <p:nvPr/>
        </p:nvSpPr>
        <p:spPr bwMode="auto">
          <a:xfrm>
            <a:off x="211282" y="827809"/>
            <a:ext cx="3733800" cy="2362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 Represents a tool 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/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private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String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Tool(String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this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 algn="l"/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String toString()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return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}</a:t>
            </a:r>
            <a:endParaRPr lang="en-US" altLang="en-US" sz="1200" b="0" dirty="0">
              <a:latin typeface="Lucida Console" charset="0"/>
            </a:endParaRP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5503717" y="990600"/>
            <a:ext cx="3352128" cy="3352800"/>
            <a:chOff x="2976" y="528"/>
            <a:chExt cx="2387" cy="2112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023" y="720"/>
              <a:ext cx="2340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180000" rIns="93600" bIns="82800" anchor="t" anchorCtr="0"/>
            <a:lstStyle>
              <a:lvl1pPr marL="342900" indent="-3429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/** Represents a generic box that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 *  can hold objects of any type */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endParaRPr lang="en-US" altLang="en-US" sz="1200" b="0" dirty="0"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class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Box&lt;T&gt;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private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T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void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set(T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this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.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=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T get()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return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}</a:t>
              </a:r>
              <a:endParaRPr lang="en-US" altLang="en-US" sz="1200" b="0" dirty="0">
                <a:latin typeface="Consolas" charset="0"/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976" y="528"/>
              <a:ext cx="20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charset="0"/>
                  <a:ea typeface="Times New Roman" charset="0"/>
                  <a:cs typeface="Times New Roman" charset="0"/>
                </a:rPr>
                <a:t>Generic class</a:t>
              </a:r>
              <a:endParaRPr lang="en-US" sz="1400" b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276935" name="Rectangle 7"/>
          <p:cNvSpPr>
            <a:spLocks noChangeArrowheads="1"/>
          </p:cNvSpPr>
          <p:nvPr/>
        </p:nvSpPr>
        <p:spPr bwMode="auto">
          <a:xfrm>
            <a:off x="1066801" y="2895600"/>
            <a:ext cx="4191000" cy="3200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44000" rIns="93600" bIns="46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Client code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Box&lt;Tool&gt;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Box&lt;Tool&gt;();</a:t>
            </a:r>
          </a:p>
          <a:p>
            <a:pPr algn="l">
              <a:spcBef>
                <a:spcPts val="300"/>
              </a:spcBef>
            </a:pPr>
            <a:endParaRPr lang="en-US" altLang="en-US" sz="1200" b="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43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933" grpId="0" animBg="1"/>
      <p:bldP spid="12769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types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276933" name="Rectangle 5"/>
          <p:cNvSpPr>
            <a:spLocks noChangeArrowheads="1"/>
          </p:cNvSpPr>
          <p:nvPr/>
        </p:nvSpPr>
        <p:spPr bwMode="auto">
          <a:xfrm>
            <a:off x="211282" y="827809"/>
            <a:ext cx="3733800" cy="2362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 Represents a tool 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/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private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String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Tool(String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this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 algn="l"/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String toString()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return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}</a:t>
            </a:r>
            <a:endParaRPr lang="en-US" altLang="en-US" sz="1200" b="0" dirty="0">
              <a:latin typeface="Lucida Console" charset="0"/>
            </a:endParaRP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5503717" y="990600"/>
            <a:ext cx="3352128" cy="3352800"/>
            <a:chOff x="2976" y="528"/>
            <a:chExt cx="2387" cy="2112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023" y="720"/>
              <a:ext cx="2340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180000" rIns="93600" bIns="82800" anchor="t" anchorCtr="0"/>
            <a:lstStyle>
              <a:lvl1pPr marL="342900" indent="-3429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/** Represents a generic box that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 *  can hold objects of any type */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endParaRPr lang="en-US" altLang="en-US" sz="1200" b="0" dirty="0"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class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Box&lt;T&gt;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private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T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void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set(T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this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.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=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T get()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return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}</a:t>
              </a:r>
              <a:endParaRPr lang="en-US" altLang="en-US" sz="1200" b="0" dirty="0">
                <a:latin typeface="Consolas" charset="0"/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976" y="528"/>
              <a:ext cx="20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charset="0"/>
                  <a:ea typeface="Times New Roman" charset="0"/>
                  <a:cs typeface="Times New Roman" charset="0"/>
                </a:rPr>
                <a:t>Generic class</a:t>
              </a:r>
              <a:endParaRPr lang="en-US" sz="1400" b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276935" name="Rectangle 7"/>
          <p:cNvSpPr>
            <a:spLocks noChangeArrowheads="1"/>
          </p:cNvSpPr>
          <p:nvPr/>
        </p:nvSpPr>
        <p:spPr bwMode="auto">
          <a:xfrm>
            <a:off x="1066801" y="2895600"/>
            <a:ext cx="4191000" cy="3200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44000" rIns="93600" bIns="46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Client code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Box&lt;Tool&gt;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Box&lt;Tool&gt;();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.set(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Tool(</a:t>
            </a:r>
            <a:r>
              <a:rPr lang="en-US" altLang="en-US" sz="1200" b="0" dirty="0">
                <a:solidFill>
                  <a:srgbClr val="3933FF"/>
                </a:solidFill>
                <a:latin typeface="Consolas" charset="0"/>
              </a:rPr>
              <a:t>"hammer"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Tool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.get();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altLang="en-US" sz="1200" b="0" i="1" dirty="0">
                <a:solidFill>
                  <a:srgbClr val="0226CC"/>
                </a:solidFill>
                <a:latin typeface="Consolas" charset="0"/>
              </a:rPr>
              <a:t>out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.println(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 algn="l">
              <a:spcBef>
                <a:spcPts val="300"/>
              </a:spcBef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041876" y="5572991"/>
            <a:ext cx="1055688" cy="838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08000" rIns="93600" bIns="46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hammer</a:t>
            </a:r>
          </a:p>
        </p:txBody>
      </p:sp>
    </p:spTree>
    <p:extLst>
      <p:ext uri="{BB962C8B-B14F-4D97-AF65-F5344CB8AC3E}">
        <p14:creationId xmlns:p14="http://schemas.microsoft.com/office/powerpoint/2010/main" val="30252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types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276933" name="Rectangle 5"/>
          <p:cNvSpPr>
            <a:spLocks noChangeArrowheads="1"/>
          </p:cNvSpPr>
          <p:nvPr/>
        </p:nvSpPr>
        <p:spPr bwMode="auto">
          <a:xfrm>
            <a:off x="211282" y="827809"/>
            <a:ext cx="3733800" cy="2362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 Represents a tool 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/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private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String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Tool(String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this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 algn="l"/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String toString()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return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}</a:t>
            </a:r>
            <a:endParaRPr lang="en-US" altLang="en-US" sz="1200" b="0" dirty="0">
              <a:latin typeface="Lucida Console" charset="0"/>
            </a:endParaRP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5503717" y="990600"/>
            <a:ext cx="3352128" cy="3352800"/>
            <a:chOff x="2976" y="528"/>
            <a:chExt cx="2387" cy="2112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023" y="720"/>
              <a:ext cx="2340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180000" rIns="93600" bIns="82800" anchor="t" anchorCtr="0"/>
            <a:lstStyle>
              <a:lvl1pPr marL="342900" indent="-3429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/** Represents a generic box that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 *  can hold objects of any type */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endParaRPr lang="en-US" altLang="en-US" sz="1200" b="0" dirty="0"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class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Box&lt;T&gt;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private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T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void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set(T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this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.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=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T get()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return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}</a:t>
              </a:r>
              <a:endParaRPr lang="en-US" altLang="en-US" sz="1200" b="0" dirty="0">
                <a:latin typeface="Consolas" charset="0"/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976" y="528"/>
              <a:ext cx="20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charset="0"/>
                  <a:ea typeface="Times New Roman" charset="0"/>
                  <a:cs typeface="Times New Roman" charset="0"/>
                </a:rPr>
                <a:t>Generic class</a:t>
              </a:r>
              <a:endParaRPr lang="en-US" sz="1400" b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276935" name="Rectangle 7"/>
          <p:cNvSpPr>
            <a:spLocks noChangeArrowheads="1"/>
          </p:cNvSpPr>
          <p:nvPr/>
        </p:nvSpPr>
        <p:spPr bwMode="auto">
          <a:xfrm>
            <a:off x="1066801" y="2895600"/>
            <a:ext cx="4191000" cy="3200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44000" rIns="93600" bIns="46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Client code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Box&lt;Tool&gt;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Box&lt;Tool&gt;();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.set(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Tool(</a:t>
            </a:r>
            <a:r>
              <a:rPr lang="en-US" altLang="en-US" sz="1200" b="0" dirty="0">
                <a:solidFill>
                  <a:srgbClr val="3933FF"/>
                </a:solidFill>
                <a:latin typeface="Consolas" charset="0"/>
              </a:rPr>
              <a:t>"hammer"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Tool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.get();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altLang="en-US" sz="1200" b="0" i="1" dirty="0">
                <a:solidFill>
                  <a:srgbClr val="0226CC"/>
                </a:solidFill>
                <a:latin typeface="Consolas" charset="0"/>
              </a:rPr>
              <a:t>out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.println(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 algn="l">
              <a:spcBef>
                <a:spcPts val="300"/>
              </a:spcBef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Box&lt;Integer&gt;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integerBox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Box&lt;Integer&gt;();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integerBox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.set(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Integer(10));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altLang="en-US" sz="1200" b="0" i="1" dirty="0">
                <a:solidFill>
                  <a:srgbClr val="0226CC"/>
                </a:solidFill>
                <a:latin typeface="Consolas" charset="0"/>
              </a:rPr>
              <a:t>out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.println(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integerBox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.get());</a:t>
            </a:r>
          </a:p>
          <a:p>
            <a:pPr algn="l">
              <a:spcBef>
                <a:spcPts val="300"/>
              </a:spcBef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Box&lt;Box&gt;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boxInaBox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Box&lt;Box&gt;();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boxInaBox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.set(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altLang="en-US" sz="1200" b="0" i="1" dirty="0">
                <a:solidFill>
                  <a:srgbClr val="0226CC"/>
                </a:solidFill>
                <a:latin typeface="Consolas" charset="0"/>
              </a:rPr>
              <a:t>out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.println(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boxInaBox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.get().get());</a:t>
            </a:r>
          </a:p>
          <a:p>
            <a:pPr algn="l">
              <a:spcBef>
                <a:spcPts val="300"/>
              </a:spcBef>
            </a:pPr>
            <a:endParaRPr lang="en-US" altLang="en-US" sz="1200" b="0" dirty="0">
              <a:latin typeface="Consolas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041876" y="5572991"/>
            <a:ext cx="1055688" cy="838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08000" rIns="93600" bIns="46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hammer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10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hammer</a:t>
            </a:r>
            <a:endParaRPr lang="en-US" altLang="en-US" sz="1200" b="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types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11282" y="827809"/>
            <a:ext cx="3733800" cy="2362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 Represents a tool 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/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private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String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Tool(String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this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 algn="l"/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String toString()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return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}</a:t>
            </a:r>
            <a:endParaRPr lang="en-US" altLang="en-US" sz="1200" b="0" dirty="0">
              <a:latin typeface="Lucida Console" charset="0"/>
            </a:endParaRPr>
          </a:p>
        </p:txBody>
      </p:sp>
      <p:sp>
        <p:nvSpPr>
          <p:cNvPr id="1305606" name="Rectangle 6"/>
          <p:cNvSpPr>
            <a:spLocks noChangeArrowheads="1"/>
          </p:cNvSpPr>
          <p:nvPr/>
        </p:nvSpPr>
        <p:spPr bwMode="auto">
          <a:xfrm>
            <a:off x="1042361" y="3002973"/>
            <a:ext cx="4051926" cy="250825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80000" rIns="93600" bIns="46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Client code</a:t>
            </a:r>
          </a:p>
        </p:txBody>
      </p:sp>
      <p:grpSp>
        <p:nvGrpSpPr>
          <p:cNvPr id="20" name="Group 11"/>
          <p:cNvGrpSpPr>
            <a:grpSpLocks/>
          </p:cNvGrpSpPr>
          <p:nvPr/>
        </p:nvGrpSpPr>
        <p:grpSpPr bwMode="auto">
          <a:xfrm>
            <a:off x="5503717" y="990600"/>
            <a:ext cx="3352128" cy="3352800"/>
            <a:chOff x="2976" y="528"/>
            <a:chExt cx="2387" cy="2112"/>
          </a:xfrm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023" y="720"/>
              <a:ext cx="2340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180000" rIns="93600" bIns="82800" anchor="t" anchorCtr="0"/>
            <a:lstStyle>
              <a:lvl1pPr marL="342900" indent="-3429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/** Represents a generic box that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 *  can hold objects of any type */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endParaRPr lang="en-US" altLang="en-US" sz="1200" b="0" dirty="0"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class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Box&lt;T&gt;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private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T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void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set(T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this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.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=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T get()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return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}</a:t>
              </a:r>
              <a:endParaRPr lang="en-US" altLang="en-US" sz="1200" b="0" dirty="0">
                <a:latin typeface="Consolas" charset="0"/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2976" y="528"/>
              <a:ext cx="20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charset="0"/>
                  <a:ea typeface="Times New Roman" charset="0"/>
                  <a:cs typeface="Times New Roman" charset="0"/>
                </a:rPr>
                <a:t>Generic class</a:t>
              </a:r>
              <a:endParaRPr lang="en-US" sz="1400" b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85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60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types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11282" y="827809"/>
            <a:ext cx="3733800" cy="2362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 Represents a tool 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/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private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String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Tool(String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this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 algn="l"/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String toString()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return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}</a:t>
            </a:r>
            <a:endParaRPr lang="en-US" altLang="en-US" sz="1200" b="0" dirty="0">
              <a:latin typeface="Lucida Console" charset="0"/>
            </a:endParaRPr>
          </a:p>
        </p:txBody>
      </p:sp>
      <p:sp>
        <p:nvSpPr>
          <p:cNvPr id="1305606" name="Rectangle 6"/>
          <p:cNvSpPr>
            <a:spLocks noChangeArrowheads="1"/>
          </p:cNvSpPr>
          <p:nvPr/>
        </p:nvSpPr>
        <p:spPr bwMode="auto">
          <a:xfrm>
            <a:off x="1042361" y="3002973"/>
            <a:ext cx="4051926" cy="250825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80000" rIns="93600" bIns="46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Client code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Box&lt;Tool[]&gt;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toolsBox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Box&lt;Tool[]&gt;();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Tool[]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Tool[3];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[0] =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Tool(</a:t>
            </a:r>
            <a:r>
              <a:rPr lang="en-US" altLang="en-US" sz="1200" b="0" dirty="0">
                <a:solidFill>
                  <a:srgbClr val="3933FF"/>
                </a:solidFill>
                <a:latin typeface="Consolas" charset="0"/>
              </a:rPr>
              <a:t>"screwdriver"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[1] =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Tool(</a:t>
            </a:r>
            <a:r>
              <a:rPr lang="en-US" altLang="en-US" sz="1200" b="0" dirty="0">
                <a:solidFill>
                  <a:srgbClr val="3933FF"/>
                </a:solidFill>
                <a:latin typeface="Consolas" charset="0"/>
              </a:rPr>
              <a:t>"drill"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[2] =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Tool(</a:t>
            </a:r>
            <a:r>
              <a:rPr lang="en-US" altLang="en-US" sz="1200" b="0" dirty="0">
                <a:solidFill>
                  <a:srgbClr val="3933FF"/>
                </a:solidFill>
                <a:latin typeface="Consolas" charset="0"/>
              </a:rPr>
              <a:t>"hammer"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toolsBox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.set(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for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(Tool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toolsBox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.get()) {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System.</a:t>
            </a:r>
            <a:r>
              <a:rPr lang="en-US" altLang="en-US" sz="1200" b="0" i="1" dirty="0">
                <a:solidFill>
                  <a:srgbClr val="0226CC"/>
                </a:solidFill>
                <a:latin typeface="Consolas" charset="0"/>
              </a:rPr>
              <a:t>out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.println(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}</a:t>
            </a:r>
            <a:endParaRPr lang="en-US" altLang="en-US" sz="1200" b="0" dirty="0">
              <a:latin typeface="Lucida Console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4141592" y="5029200"/>
            <a:ext cx="1497207" cy="990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46800" rIns="93600" bIns="46800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screwdriver</a:t>
            </a:r>
          </a:p>
          <a:p>
            <a:pPr algn="l">
              <a:spcBef>
                <a:spcPts val="6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drill</a:t>
            </a:r>
          </a:p>
          <a:p>
            <a:pPr algn="l">
              <a:spcBef>
                <a:spcPts val="6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hammer</a:t>
            </a:r>
            <a:endParaRPr lang="en-US" altLang="en-US" sz="1200" b="0" dirty="0">
              <a:latin typeface="Consolas" charset="0"/>
            </a:endParaRPr>
          </a:p>
        </p:txBody>
      </p:sp>
      <p:grpSp>
        <p:nvGrpSpPr>
          <p:cNvPr id="20" name="Group 11"/>
          <p:cNvGrpSpPr>
            <a:grpSpLocks/>
          </p:cNvGrpSpPr>
          <p:nvPr/>
        </p:nvGrpSpPr>
        <p:grpSpPr bwMode="auto">
          <a:xfrm>
            <a:off x="5503717" y="990600"/>
            <a:ext cx="3352128" cy="3352800"/>
            <a:chOff x="2976" y="528"/>
            <a:chExt cx="2387" cy="2112"/>
          </a:xfrm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023" y="720"/>
              <a:ext cx="2340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180000" rIns="93600" bIns="82800" anchor="t" anchorCtr="0"/>
            <a:lstStyle>
              <a:lvl1pPr marL="342900" indent="-3429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/** Represents a generic box that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 *  can hold objects of any type */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endParaRPr lang="en-US" altLang="en-US" sz="1200" b="0" dirty="0"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class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Box&lt;T&gt;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private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T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void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set(T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this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.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=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T get()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return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}</a:t>
              </a:r>
              <a:endParaRPr lang="en-US" altLang="en-US" sz="1200" b="0" dirty="0">
                <a:latin typeface="Consolas" charset="0"/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2976" y="528"/>
              <a:ext cx="20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charset="0"/>
                  <a:ea typeface="Times New Roman" charset="0"/>
                  <a:cs typeface="Times New Roman" charset="0"/>
                </a:rPr>
                <a:t>Generic class</a:t>
              </a:r>
              <a:endParaRPr lang="en-US" sz="1400" b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82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Generic types</a:t>
            </a:r>
          </a:p>
        </p:txBody>
      </p:sp>
      <p:sp>
        <p:nvSpPr>
          <p:cNvPr id="1283076" name="Rectangle 4"/>
          <p:cNvSpPr>
            <a:spLocks noChangeArrowheads="1"/>
          </p:cNvSpPr>
          <p:nvPr/>
        </p:nvSpPr>
        <p:spPr bwMode="auto">
          <a:xfrm>
            <a:off x="381000" y="1600200"/>
            <a:ext cx="3048000" cy="4343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440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 Represents a generic box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*  that holds two objects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>
              <a:spcBef>
                <a:spcPts val="100"/>
              </a:spcBef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BigBox&lt;S,T&gt; {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		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private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private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		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void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set(S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, T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this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this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}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		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 gets() {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return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}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 gett() {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return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}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}</a:t>
            </a:r>
            <a:endParaRPr lang="en-US" altLang="en-US" sz="1200" b="0" dirty="0">
              <a:latin typeface="Lucida Console" charset="0"/>
            </a:endParaRPr>
          </a:p>
        </p:txBody>
      </p:sp>
      <p:sp>
        <p:nvSpPr>
          <p:cNvPr id="1283080" name="Rectangle 8"/>
          <p:cNvSpPr>
            <a:spLocks noChangeArrowheads="1"/>
          </p:cNvSpPr>
          <p:nvPr/>
        </p:nvSpPr>
        <p:spPr bwMode="auto">
          <a:xfrm>
            <a:off x="4038600" y="3200400"/>
            <a:ext cx="373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9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charset="0"/>
                <a:ea typeface="Times New Roman" charset="0"/>
                <a:cs typeface="Times New Roman" charset="0"/>
              </a:rPr>
              <a:t>Commonly used type parameter notation:</a:t>
            </a:r>
          </a:p>
          <a:p>
            <a:pPr marL="342900" indent="-342900" algn="l">
              <a:lnSpc>
                <a:spcPct val="9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U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, ...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81000" y="923925"/>
            <a:ext cx="85344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A generic class can contain more than one generic type:</a:t>
            </a:r>
          </a:p>
        </p:txBody>
      </p:sp>
    </p:spTree>
    <p:extLst>
      <p:ext uri="{BB962C8B-B14F-4D97-AF65-F5344CB8AC3E}">
        <p14:creationId xmlns:p14="http://schemas.microsoft.com/office/powerpoint/2010/main" val="2985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076" grpId="0" animBg="1"/>
      <p:bldP spid="1283080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Side comment</a:t>
            </a:r>
          </a:p>
        </p:txBody>
      </p:sp>
      <p:grpSp>
        <p:nvGrpSpPr>
          <p:cNvPr id="1278986" name="Group 10"/>
          <p:cNvGrpSpPr>
            <a:grpSpLocks/>
          </p:cNvGrpSpPr>
          <p:nvPr/>
        </p:nvGrpSpPr>
        <p:grpSpPr bwMode="auto">
          <a:xfrm>
            <a:off x="609600" y="817128"/>
            <a:ext cx="2971662" cy="3352800"/>
            <a:chOff x="384" y="528"/>
            <a:chExt cx="1957" cy="2112"/>
          </a:xfrm>
        </p:grpSpPr>
        <p:sp>
          <p:nvSpPr>
            <p:cNvPr id="1278979" name="Rectangle 3"/>
            <p:cNvSpPr>
              <a:spLocks noChangeArrowheads="1"/>
            </p:cNvSpPr>
            <p:nvPr/>
          </p:nvSpPr>
          <p:spPr bwMode="auto">
            <a:xfrm>
              <a:off x="384" y="528"/>
              <a:ext cx="17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Times New Roman" charset="0"/>
                  <a:ea typeface="Times New Roman" charset="0"/>
                  <a:cs typeface="Times New Roman" charset="0"/>
                </a:rPr>
                <a:t>Specific class</a:t>
              </a:r>
            </a:p>
          </p:txBody>
        </p:sp>
        <p:sp>
          <p:nvSpPr>
            <p:cNvPr id="1278980" name="Rectangle 4"/>
            <p:cNvSpPr>
              <a:spLocks noChangeArrowheads="1"/>
            </p:cNvSpPr>
            <p:nvPr/>
          </p:nvSpPr>
          <p:spPr bwMode="auto">
            <a:xfrm>
              <a:off x="432" y="720"/>
              <a:ext cx="1909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ctr"/>
            <a:lstStyle>
              <a:lvl1pPr marL="342900" indent="-3429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/** Represents a box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 *  that holds an int value */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endParaRPr lang="en-US" altLang="en-US" sz="1200" b="0" dirty="0">
                <a:solidFill>
                  <a:srgbClr val="000099"/>
                </a:solidFill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class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Box {</a:t>
              </a:r>
            </a:p>
            <a:p>
              <a:pPr algn="l"/>
              <a:endParaRPr lang="en-US" altLang="en-US" sz="1200" b="0" dirty="0">
                <a:solidFill>
                  <a:srgbClr val="000000"/>
                </a:solidFill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private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int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endParaRPr lang="en-US" altLang="en-US" sz="1200" b="0" dirty="0">
                <a:solidFill>
                  <a:srgbClr val="000000"/>
                </a:solidFill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void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set(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int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this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.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=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endParaRPr lang="en-US" altLang="en-US" sz="1200" b="0" dirty="0">
                <a:solidFill>
                  <a:srgbClr val="000000"/>
                </a:solidFill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int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get()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return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}</a:t>
              </a:r>
              <a:endParaRPr lang="en-US" altLang="en-US" sz="1200" b="0" dirty="0">
                <a:latin typeface="Consolas" charset="0"/>
              </a:endParaRPr>
            </a:p>
          </p:txBody>
        </p:sp>
      </p:grpSp>
      <p:sp>
        <p:nvSpPr>
          <p:cNvPr id="14" name="Rounded Rectangular Callout 13"/>
          <p:cNvSpPr>
            <a:spLocks noChangeArrowheads="1"/>
          </p:cNvSpPr>
          <p:nvPr/>
        </p:nvSpPr>
        <p:spPr bwMode="auto">
          <a:xfrm>
            <a:off x="4073918" y="1800079"/>
            <a:ext cx="2555482" cy="914400"/>
          </a:xfrm>
          <a:prstGeom prst="wedgeRoundRectCallout">
            <a:avLst>
              <a:gd name="adj1" fmla="val -78375"/>
              <a:gd name="adj2" fmla="val 4830"/>
              <a:gd name="adj3" fmla="val 16667"/>
            </a:avLst>
          </a:prstGeom>
          <a:solidFill>
            <a:srgbClr val="FFDEBD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/>
        </p:spPr>
        <p:txBody>
          <a:bodyPr tIns="46800" anchor="ctr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1400" b="0" dirty="0">
                <a:latin typeface="Times New Roman" charset="0"/>
              </a:rPr>
              <a:t>How come the classes that we saw in the last examples have no constructors?</a:t>
            </a:r>
            <a:endParaRPr lang="en-US" altLang="en-US" sz="1400" b="0" dirty="0">
              <a:solidFill>
                <a:srgbClr val="008000"/>
              </a:solidFill>
              <a:latin typeface="Times New Roman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54863" y="4363745"/>
            <a:ext cx="8763000" cy="99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66700" indent="-266700" algn="l">
              <a:spcBef>
                <a:spcPts val="600"/>
              </a:spcBef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In Java, when you don’t write a constructor, the compiler adds a default constructor</a:t>
            </a:r>
            <a:b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(at the level of the generated low-level code)</a:t>
            </a:r>
          </a:p>
          <a:p>
            <a:pPr marL="266700" indent="-266700" algn="l">
              <a:spcBef>
                <a:spcPts val="600"/>
              </a:spcBef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The default class constructor features a minimal object-construction service (no initialization).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677869" y="5518438"/>
            <a:ext cx="2065331" cy="104544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ctr"/>
          <a:lstStyle>
            <a:lvl1pPr marL="342900" indent="-3429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ts val="200"/>
              </a:spcBef>
            </a:pP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Box {</a:t>
            </a:r>
          </a:p>
          <a:p>
            <a:pPr algn="l">
              <a:spcBef>
                <a:spcPts val="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private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>
              <a:spcBef>
                <a:spcPts val="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}</a:t>
            </a:r>
            <a:endParaRPr lang="en-US" altLang="en-US" sz="1200" b="0" dirty="0">
              <a:latin typeface="Consolas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11325" y="5516128"/>
            <a:ext cx="3850076" cy="1045441"/>
            <a:chOff x="3846125" y="5506893"/>
            <a:chExt cx="3850076" cy="1045441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5715001" y="5506893"/>
              <a:ext cx="1981200" cy="10454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ctr"/>
            <a:lstStyle>
              <a:lvl1pPr marL="342900" indent="-3429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ts val="200"/>
                </a:spcBef>
              </a:pP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class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Box {</a:t>
              </a:r>
            </a:p>
            <a:p>
              <a:pPr>
                <a:spcBef>
                  <a:spcPts val="200"/>
                </a:spcBef>
              </a:pP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private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int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>
                <a:spcBef>
                  <a:spcPts val="200"/>
                </a:spcBef>
              </a:pP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Box() {}</a:t>
              </a:r>
            </a:p>
            <a:p>
              <a:pPr>
                <a:spcBef>
                  <a:spcPts val="200"/>
                </a:spcBef>
              </a:pP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}</a:t>
              </a:r>
              <a:endParaRPr lang="en-US" altLang="en-US" sz="1200" b="0" dirty="0">
                <a:latin typeface="Consolas" charset="0"/>
              </a:endParaRPr>
            </a:p>
          </p:txBody>
        </p:sp>
        <p:sp>
          <p:nvSpPr>
            <p:cNvPr id="22" name="Rounded Rectangular Callout 21"/>
            <p:cNvSpPr>
              <a:spLocks noChangeArrowheads="1"/>
            </p:cNvSpPr>
            <p:nvPr/>
          </p:nvSpPr>
          <p:spPr bwMode="auto">
            <a:xfrm>
              <a:off x="3846125" y="5787736"/>
              <a:ext cx="1599393" cy="483754"/>
            </a:xfrm>
            <a:prstGeom prst="wedgeRoundRectCallout">
              <a:avLst>
                <a:gd name="adj1" fmla="val 45219"/>
                <a:gd name="adj2" fmla="val 13030"/>
                <a:gd name="adj3" fmla="val 16667"/>
              </a:avLst>
            </a:prstGeom>
            <a:solidFill>
              <a:srgbClr val="FFDEBD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46800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en-US" sz="1400" b="0" dirty="0">
                  <a:latin typeface="Times New Roman" charset="0"/>
                </a:rPr>
                <a:t>As if you wrote:</a:t>
              </a:r>
              <a:endParaRPr lang="en-US" altLang="en-US" sz="1400" b="0" dirty="0">
                <a:solidFill>
                  <a:srgbClr val="008000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00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4895850" cy="4419600"/>
          </a:xfrm>
        </p:spPr>
        <p:txBody>
          <a:bodyPr>
            <a:noAutofit/>
          </a:bodyPr>
          <a:lstStyle/>
          <a:p>
            <a:pPr marL="365125" indent="-274638">
              <a:spcBef>
                <a:spcPts val="1800"/>
              </a:spcBef>
              <a:buClrTx/>
            </a:pPr>
            <a:r>
              <a:rPr lang="en-US" altLang="en-US" dirty="0"/>
              <a:t>Collection examples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Set</a:t>
            </a:r>
            <a:endParaRPr lang="en-US" altLang="en-US" sz="1400" dirty="0"/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Stack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Queue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Map</a:t>
            </a:r>
          </a:p>
          <a:p>
            <a:pPr marL="365125" indent="-274638">
              <a:spcBef>
                <a:spcPts val="3000"/>
              </a:spcBef>
              <a:buClrTx/>
            </a:pPr>
            <a:r>
              <a:rPr lang="en-US" altLang="en-US" dirty="0"/>
              <a:t>Generics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Wrapper classes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Generic classes</a:t>
            </a:r>
          </a:p>
          <a:p>
            <a:pPr marL="365125" indent="-274638">
              <a:spcBef>
                <a:spcPts val="1800"/>
              </a:spcBef>
              <a:buClrTx/>
            </a:pPr>
            <a:endParaRPr lang="en-US" altLang="en-US" dirty="0"/>
          </a:p>
          <a:p>
            <a:pPr marL="365125" indent="-274638">
              <a:spcBef>
                <a:spcPts val="1800"/>
              </a:spcBef>
              <a:buClrTx/>
            </a:pPr>
            <a:endParaRPr lang="en-US" altLang="en-US" dirty="0"/>
          </a:p>
          <a:p>
            <a:pPr marL="365125" indent="-274638">
              <a:spcBef>
                <a:spcPts val="2400"/>
              </a:spcBef>
            </a:pPr>
            <a:endParaRPr lang="en-US" altLang="en-US" sz="2000" dirty="0"/>
          </a:p>
          <a:p>
            <a:pPr marL="365125" indent="-274638">
              <a:spcBef>
                <a:spcPts val="2400"/>
              </a:spcBef>
            </a:pPr>
            <a:endParaRPr lang="en-US" altLang="en-US" sz="200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000" dirty="0"/>
          </a:p>
          <a:p>
            <a:pPr marL="365125" indent="-274638">
              <a:spcBef>
                <a:spcPts val="2400"/>
              </a:spcBef>
            </a:pPr>
            <a:endParaRPr lang="en-US" altLang="en-US" sz="200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1219200" y="2438400"/>
            <a:ext cx="465138" cy="37782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200" b="0" dirty="0">
              <a:latin typeface="Comic Sans MS" charset="0"/>
              <a:cs typeface="ＭＳ Ｐゴシック" charset="-128"/>
            </a:endParaRPr>
          </a:p>
        </p:txBody>
      </p:sp>
      <p:sp>
        <p:nvSpPr>
          <p:cNvPr id="942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Plan</a:t>
            </a:r>
          </a:p>
        </p:txBody>
      </p:sp>
      <p:pic>
        <p:nvPicPr>
          <p:cNvPr id="94212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9" r="17798"/>
          <a:stretch>
            <a:fillRect/>
          </a:stretch>
        </p:blipFill>
        <p:spPr bwMode="auto">
          <a:xfrm>
            <a:off x="1371600" y="1447800"/>
            <a:ext cx="3968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9" r="17798"/>
          <a:stretch>
            <a:fillRect/>
          </a:stretch>
        </p:blipFill>
        <p:spPr bwMode="auto">
          <a:xfrm>
            <a:off x="1355725" y="1943100"/>
            <a:ext cx="3968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00D176-C0BC-5947-87EF-5439E6F66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9" r="17798"/>
          <a:stretch>
            <a:fillRect/>
          </a:stretch>
        </p:blipFill>
        <p:spPr bwMode="auto">
          <a:xfrm>
            <a:off x="1371071" y="4041776"/>
            <a:ext cx="3968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DA904C-C814-2941-A1B6-2247113E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9" r="17798"/>
          <a:stretch>
            <a:fillRect/>
          </a:stretch>
        </p:blipFill>
        <p:spPr bwMode="auto">
          <a:xfrm>
            <a:off x="1355725" y="4502945"/>
            <a:ext cx="3968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2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5837" name="Group 125"/>
          <p:cNvGrpSpPr>
            <a:grpSpLocks/>
          </p:cNvGrpSpPr>
          <p:nvPr/>
        </p:nvGrpSpPr>
        <p:grpSpPr bwMode="auto">
          <a:xfrm>
            <a:off x="2895600" y="1676400"/>
            <a:ext cx="1371600" cy="1295400"/>
            <a:chOff x="2541" y="1248"/>
            <a:chExt cx="864" cy="816"/>
          </a:xfrm>
        </p:grpSpPr>
        <p:grpSp>
          <p:nvGrpSpPr>
            <p:cNvPr id="10309" name="Group 4"/>
            <p:cNvGrpSpPr>
              <a:grpSpLocks/>
            </p:cNvGrpSpPr>
            <p:nvPr/>
          </p:nvGrpSpPr>
          <p:grpSpPr bwMode="auto">
            <a:xfrm>
              <a:off x="2541" y="1248"/>
              <a:ext cx="864" cy="624"/>
              <a:chOff x="1440" y="1968"/>
              <a:chExt cx="864" cy="624"/>
            </a:xfrm>
          </p:grpSpPr>
          <p:sp>
            <p:nvSpPr>
              <p:cNvPr id="10311" name="Text Box 5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312" name="Text Box 6"/>
              <p:cNvSpPr txBox="1">
                <a:spLocks noChangeArrowheads="1"/>
              </p:cNvSpPr>
              <p:nvPr/>
            </p:nvSpPr>
            <p:spPr bwMode="auto">
              <a:xfrm>
                <a:off x="1968" y="2304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313" name="Text Box 7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314" name="Text Box 8"/>
              <p:cNvSpPr txBox="1">
                <a:spLocks noChangeArrowheads="1"/>
              </p:cNvSpPr>
              <p:nvPr/>
            </p:nvSpPr>
            <p:spPr bwMode="auto">
              <a:xfrm>
                <a:off x="1872" y="2112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315" name="Oval 9"/>
              <p:cNvSpPr>
                <a:spLocks noChangeArrowheads="1"/>
              </p:cNvSpPr>
              <p:nvPr/>
            </p:nvSpPr>
            <p:spPr bwMode="auto">
              <a:xfrm>
                <a:off x="1440" y="1968"/>
                <a:ext cx="864" cy="62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dirty="0"/>
              </a:p>
            </p:txBody>
          </p:sp>
        </p:grpSp>
        <p:sp>
          <p:nvSpPr>
            <p:cNvPr id="10310" name="Rectangle 10"/>
            <p:cNvSpPr>
              <a:spLocks noChangeArrowheads="1"/>
            </p:cNvSpPr>
            <p:nvPr/>
          </p:nvSpPr>
          <p:spPr bwMode="auto">
            <a:xfrm>
              <a:off x="2832" y="1872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99"/>
                </a:buClr>
                <a:buFont typeface="Wingdings" charset="2"/>
                <a:buNone/>
              </a:pPr>
              <a:r>
                <a:rPr lang="en-US" altLang="en-US" sz="1400" b="0" dirty="0"/>
                <a:t>Set</a:t>
              </a:r>
              <a:endParaRPr lang="en-US" altLang="en-US" sz="1200" b="0" dirty="0"/>
            </a:p>
          </p:txBody>
        </p:sp>
      </p:grpSp>
      <p:grpSp>
        <p:nvGrpSpPr>
          <p:cNvPr id="1395838" name="Group 126"/>
          <p:cNvGrpSpPr>
            <a:grpSpLocks/>
          </p:cNvGrpSpPr>
          <p:nvPr/>
        </p:nvGrpSpPr>
        <p:grpSpPr bwMode="auto">
          <a:xfrm>
            <a:off x="5284788" y="1638300"/>
            <a:ext cx="679450" cy="1295400"/>
            <a:chOff x="3940" y="1200"/>
            <a:chExt cx="428" cy="816"/>
          </a:xfrm>
        </p:grpSpPr>
        <p:grpSp>
          <p:nvGrpSpPr>
            <p:cNvPr id="10299" name="Group 12"/>
            <p:cNvGrpSpPr>
              <a:grpSpLocks/>
            </p:cNvGrpSpPr>
            <p:nvPr/>
          </p:nvGrpSpPr>
          <p:grpSpPr bwMode="auto">
            <a:xfrm>
              <a:off x="4091" y="1200"/>
              <a:ext cx="192" cy="576"/>
              <a:chOff x="2213" y="816"/>
              <a:chExt cx="192" cy="576"/>
            </a:xfrm>
          </p:grpSpPr>
          <p:sp>
            <p:nvSpPr>
              <p:cNvPr id="10301" name="Text Box 13"/>
              <p:cNvSpPr txBox="1">
                <a:spLocks noChangeArrowheads="1"/>
              </p:cNvSpPr>
              <p:nvPr/>
            </p:nvSpPr>
            <p:spPr bwMode="auto">
              <a:xfrm>
                <a:off x="2213" y="1296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302" name="Text Box 14"/>
              <p:cNvSpPr txBox="1">
                <a:spLocks noChangeArrowheads="1"/>
              </p:cNvSpPr>
              <p:nvPr/>
            </p:nvSpPr>
            <p:spPr bwMode="auto">
              <a:xfrm>
                <a:off x="2213" y="1200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303" name="Text Box 15"/>
              <p:cNvSpPr txBox="1">
                <a:spLocks noChangeArrowheads="1"/>
              </p:cNvSpPr>
              <p:nvPr/>
            </p:nvSpPr>
            <p:spPr bwMode="auto">
              <a:xfrm>
                <a:off x="2213" y="1104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304" name="Text Box 16"/>
              <p:cNvSpPr txBox="1">
                <a:spLocks noChangeArrowheads="1"/>
              </p:cNvSpPr>
              <p:nvPr/>
            </p:nvSpPr>
            <p:spPr bwMode="auto">
              <a:xfrm>
                <a:off x="2213" y="1008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305" name="Line 17"/>
              <p:cNvSpPr>
                <a:spLocks noChangeShapeType="1"/>
              </p:cNvSpPr>
              <p:nvPr/>
            </p:nvSpPr>
            <p:spPr bwMode="auto">
              <a:xfrm>
                <a:off x="2261" y="81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306" name="Line 18"/>
              <p:cNvSpPr>
                <a:spLocks noChangeShapeType="1"/>
              </p:cNvSpPr>
              <p:nvPr/>
            </p:nvSpPr>
            <p:spPr bwMode="auto">
              <a:xfrm flipV="1">
                <a:off x="2357" y="81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300" name="Rectangle 21"/>
            <p:cNvSpPr>
              <a:spLocks noChangeArrowheads="1"/>
            </p:cNvSpPr>
            <p:nvPr/>
          </p:nvSpPr>
          <p:spPr bwMode="auto">
            <a:xfrm>
              <a:off x="3940" y="1824"/>
              <a:ext cx="4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99"/>
                </a:buClr>
                <a:buFont typeface="Wingdings" charset="2"/>
                <a:buNone/>
              </a:pPr>
              <a:r>
                <a:rPr lang="en-US" altLang="en-US" sz="1400" b="0" dirty="0"/>
                <a:t>Stack</a:t>
              </a:r>
              <a:endParaRPr lang="en-US" altLang="en-US" sz="1200" b="0" dirty="0"/>
            </a:p>
          </p:txBody>
        </p:sp>
      </p:grpSp>
      <p:grpSp>
        <p:nvGrpSpPr>
          <p:cNvPr id="1395734" name="Group 22"/>
          <p:cNvGrpSpPr>
            <a:grpSpLocks/>
          </p:cNvGrpSpPr>
          <p:nvPr/>
        </p:nvGrpSpPr>
        <p:grpSpPr bwMode="auto">
          <a:xfrm>
            <a:off x="6765925" y="1447800"/>
            <a:ext cx="762000" cy="1524000"/>
            <a:chOff x="3024" y="672"/>
            <a:chExt cx="480" cy="960"/>
          </a:xfrm>
        </p:grpSpPr>
        <p:sp>
          <p:nvSpPr>
            <p:cNvPr id="10290" name="Text Box 23"/>
            <p:cNvSpPr txBox="1">
              <a:spLocks noChangeArrowheads="1"/>
            </p:cNvSpPr>
            <p:nvPr/>
          </p:nvSpPr>
          <p:spPr bwMode="auto">
            <a:xfrm>
              <a:off x="3168" y="1152"/>
              <a:ext cx="192" cy="96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700" b="0" dirty="0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291" name="Text Box 24"/>
            <p:cNvSpPr txBox="1">
              <a:spLocks noChangeArrowheads="1"/>
            </p:cNvSpPr>
            <p:nvPr/>
          </p:nvSpPr>
          <p:spPr bwMode="auto">
            <a:xfrm>
              <a:off x="3168" y="1056"/>
              <a:ext cx="192" cy="96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700" b="0" dirty="0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292" name="Text Box 25"/>
            <p:cNvSpPr txBox="1">
              <a:spLocks noChangeArrowheads="1"/>
            </p:cNvSpPr>
            <p:nvPr/>
          </p:nvSpPr>
          <p:spPr bwMode="auto">
            <a:xfrm>
              <a:off x="3168" y="960"/>
              <a:ext cx="192" cy="96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700" b="0" dirty="0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293" name="Text Box 26"/>
            <p:cNvSpPr txBox="1">
              <a:spLocks noChangeArrowheads="1"/>
            </p:cNvSpPr>
            <p:nvPr/>
          </p:nvSpPr>
          <p:spPr bwMode="auto">
            <a:xfrm>
              <a:off x="3168" y="864"/>
              <a:ext cx="192" cy="96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700" b="0" dirty="0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294" name="Line 27"/>
            <p:cNvSpPr>
              <a:spLocks noChangeShapeType="1"/>
            </p:cNvSpPr>
            <p:nvPr/>
          </p:nvSpPr>
          <p:spPr bwMode="auto">
            <a:xfrm flipV="1">
              <a:off x="3264" y="67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95" name="Line 28"/>
            <p:cNvSpPr>
              <a:spLocks noChangeShapeType="1"/>
            </p:cNvSpPr>
            <p:nvPr/>
          </p:nvSpPr>
          <p:spPr bwMode="auto">
            <a:xfrm flipV="1">
              <a:off x="3264" y="12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98" name="Rectangle 31"/>
            <p:cNvSpPr>
              <a:spLocks noChangeArrowheads="1"/>
            </p:cNvSpPr>
            <p:nvPr/>
          </p:nvSpPr>
          <p:spPr bwMode="auto">
            <a:xfrm>
              <a:off x="3024" y="1440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99"/>
                </a:buClr>
                <a:buFont typeface="Wingdings" charset="2"/>
                <a:buNone/>
              </a:pPr>
              <a:r>
                <a:rPr lang="en-US" altLang="en-US" sz="1400" b="0" dirty="0"/>
                <a:t>Queue</a:t>
              </a:r>
              <a:endParaRPr lang="en-US" altLang="en-US" sz="1200" b="0" dirty="0"/>
            </a:p>
          </p:txBody>
        </p:sp>
      </p:grpSp>
      <p:grpSp>
        <p:nvGrpSpPr>
          <p:cNvPr id="1395839" name="Group 127"/>
          <p:cNvGrpSpPr>
            <a:grpSpLocks/>
          </p:cNvGrpSpPr>
          <p:nvPr/>
        </p:nvGrpSpPr>
        <p:grpSpPr bwMode="auto">
          <a:xfrm>
            <a:off x="1371600" y="3124200"/>
            <a:ext cx="1828800" cy="1143000"/>
            <a:chOff x="816" y="2400"/>
            <a:chExt cx="1152" cy="720"/>
          </a:xfrm>
        </p:grpSpPr>
        <p:grpSp>
          <p:nvGrpSpPr>
            <p:cNvPr id="10277" name="Group 33"/>
            <p:cNvGrpSpPr>
              <a:grpSpLocks/>
            </p:cNvGrpSpPr>
            <p:nvPr/>
          </p:nvGrpSpPr>
          <p:grpSpPr bwMode="auto">
            <a:xfrm>
              <a:off x="1152" y="2400"/>
              <a:ext cx="816" cy="720"/>
              <a:chOff x="3408" y="960"/>
              <a:chExt cx="816" cy="720"/>
            </a:xfrm>
          </p:grpSpPr>
          <p:sp>
            <p:nvSpPr>
              <p:cNvPr id="10279" name="Text Box 34"/>
              <p:cNvSpPr txBox="1">
                <a:spLocks noChangeArrowheads="1"/>
              </p:cNvSpPr>
              <p:nvPr/>
            </p:nvSpPr>
            <p:spPr bwMode="auto">
              <a:xfrm>
                <a:off x="3696" y="960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280" name="Line 35"/>
              <p:cNvSpPr>
                <a:spLocks noChangeShapeType="1"/>
              </p:cNvSpPr>
              <p:nvPr/>
            </p:nvSpPr>
            <p:spPr bwMode="auto">
              <a:xfrm flipH="1">
                <a:off x="3504" y="1056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81" name="Text Box 36"/>
              <p:cNvSpPr txBox="1">
                <a:spLocks noChangeArrowheads="1"/>
              </p:cNvSpPr>
              <p:nvPr/>
            </p:nvSpPr>
            <p:spPr bwMode="auto">
              <a:xfrm>
                <a:off x="3408" y="1248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282" name="Text Box 37"/>
              <p:cNvSpPr txBox="1">
                <a:spLocks noChangeArrowheads="1"/>
              </p:cNvSpPr>
              <p:nvPr/>
            </p:nvSpPr>
            <p:spPr bwMode="auto">
              <a:xfrm>
                <a:off x="3696" y="1248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283" name="Text Box 38"/>
              <p:cNvSpPr txBox="1">
                <a:spLocks noChangeArrowheads="1"/>
              </p:cNvSpPr>
              <p:nvPr/>
            </p:nvSpPr>
            <p:spPr bwMode="auto">
              <a:xfrm>
                <a:off x="4032" y="1248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284" name="Text Box 39"/>
              <p:cNvSpPr txBox="1">
                <a:spLocks noChangeArrowheads="1"/>
              </p:cNvSpPr>
              <p:nvPr/>
            </p:nvSpPr>
            <p:spPr bwMode="auto">
              <a:xfrm>
                <a:off x="3552" y="1584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285" name="Text Box 40"/>
              <p:cNvSpPr txBox="1">
                <a:spLocks noChangeArrowheads="1"/>
              </p:cNvSpPr>
              <p:nvPr/>
            </p:nvSpPr>
            <p:spPr bwMode="auto">
              <a:xfrm>
                <a:off x="3888" y="1584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286" name="Line 41"/>
              <p:cNvSpPr>
                <a:spLocks noChangeShapeType="1"/>
              </p:cNvSpPr>
              <p:nvPr/>
            </p:nvSpPr>
            <p:spPr bwMode="auto">
              <a:xfrm>
                <a:off x="3888" y="1056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87" name="Line 42"/>
              <p:cNvSpPr>
                <a:spLocks noChangeShapeType="1"/>
              </p:cNvSpPr>
              <p:nvPr/>
            </p:nvSpPr>
            <p:spPr bwMode="auto">
              <a:xfrm>
                <a:off x="3792" y="105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88" name="Line 43"/>
              <p:cNvSpPr>
                <a:spLocks noChangeShapeType="1"/>
              </p:cNvSpPr>
              <p:nvPr/>
            </p:nvSpPr>
            <p:spPr bwMode="auto">
              <a:xfrm flipH="1">
                <a:off x="3600" y="1344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89" name="Line 44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278" name="Rectangle 45"/>
            <p:cNvSpPr>
              <a:spLocks noChangeArrowheads="1"/>
            </p:cNvSpPr>
            <p:nvPr/>
          </p:nvSpPr>
          <p:spPr bwMode="auto">
            <a:xfrm>
              <a:off x="816" y="2832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99"/>
                </a:buClr>
                <a:buFont typeface="Wingdings" charset="2"/>
                <a:buNone/>
              </a:pPr>
              <a:r>
                <a:rPr lang="en-US" altLang="en-US" sz="1400" b="0" dirty="0"/>
                <a:t>Tree</a:t>
              </a:r>
              <a:endParaRPr lang="en-US" altLang="en-US" sz="1200" b="0" dirty="0"/>
            </a:p>
          </p:txBody>
        </p:sp>
      </p:grpSp>
      <p:sp>
        <p:nvSpPr>
          <p:cNvPr id="1395771" name="Rectangle 59"/>
          <p:cNvSpPr>
            <a:spLocks noChangeArrowheads="1"/>
          </p:cNvSpPr>
          <p:nvPr/>
        </p:nvSpPr>
        <p:spPr bwMode="auto">
          <a:xfrm>
            <a:off x="6700261" y="3360738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99"/>
              </a:buClr>
              <a:buFont typeface="Wingdings" charset="2"/>
              <a:buNone/>
            </a:pPr>
            <a:r>
              <a:rPr lang="en-US" altLang="en-US" sz="1400" b="0" dirty="0">
                <a:latin typeface="Times New Roman" charset="0"/>
                <a:ea typeface="Times New Roman" charset="0"/>
                <a:cs typeface="Times New Roman" charset="0"/>
              </a:rPr>
              <a:t>More data structures ...</a:t>
            </a:r>
            <a:endParaRPr lang="en-US" altLang="en-US" sz="1200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395835" name="Group 123"/>
          <p:cNvGrpSpPr>
            <a:grpSpLocks/>
          </p:cNvGrpSpPr>
          <p:nvPr/>
        </p:nvGrpSpPr>
        <p:grpSpPr bwMode="auto">
          <a:xfrm>
            <a:off x="838200" y="1676400"/>
            <a:ext cx="685800" cy="1295400"/>
            <a:chOff x="480" y="1248"/>
            <a:chExt cx="432" cy="816"/>
          </a:xfrm>
        </p:grpSpPr>
        <p:sp>
          <p:nvSpPr>
            <p:cNvPr id="10264" name="Text Box 75"/>
            <p:cNvSpPr txBox="1">
              <a:spLocks noChangeArrowheads="1"/>
            </p:cNvSpPr>
            <p:nvPr/>
          </p:nvSpPr>
          <p:spPr bwMode="auto">
            <a:xfrm>
              <a:off x="672" y="1536"/>
              <a:ext cx="192" cy="96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700" b="0" dirty="0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265" name="Text Box 76"/>
            <p:cNvSpPr txBox="1">
              <a:spLocks noChangeArrowheads="1"/>
            </p:cNvSpPr>
            <p:nvPr/>
          </p:nvSpPr>
          <p:spPr bwMode="auto">
            <a:xfrm>
              <a:off x="672" y="1440"/>
              <a:ext cx="192" cy="96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700" b="0" dirty="0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266" name="Text Box 77"/>
            <p:cNvSpPr txBox="1">
              <a:spLocks noChangeArrowheads="1"/>
            </p:cNvSpPr>
            <p:nvPr/>
          </p:nvSpPr>
          <p:spPr bwMode="auto">
            <a:xfrm>
              <a:off x="672" y="1344"/>
              <a:ext cx="192" cy="96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700" b="0" dirty="0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267" name="Text Box 78"/>
            <p:cNvSpPr txBox="1">
              <a:spLocks noChangeArrowheads="1"/>
            </p:cNvSpPr>
            <p:nvPr/>
          </p:nvSpPr>
          <p:spPr bwMode="auto">
            <a:xfrm>
              <a:off x="672" y="1248"/>
              <a:ext cx="192" cy="96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700" b="0" dirty="0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268" name="Text Box 79"/>
            <p:cNvSpPr txBox="1">
              <a:spLocks noChangeArrowheads="1"/>
            </p:cNvSpPr>
            <p:nvPr/>
          </p:nvSpPr>
          <p:spPr bwMode="auto">
            <a:xfrm>
              <a:off x="480" y="1536"/>
              <a:ext cx="19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 b="0" dirty="0">
                  <a:latin typeface="Arial" charset="0"/>
                  <a:ea typeface="ＭＳ Ｐゴシック" charset="-128"/>
                </a:rPr>
                <a:t>3</a:t>
              </a:r>
            </a:p>
          </p:txBody>
        </p:sp>
        <p:sp>
          <p:nvSpPr>
            <p:cNvPr id="10269" name="Text Box 80"/>
            <p:cNvSpPr txBox="1">
              <a:spLocks noChangeArrowheads="1"/>
            </p:cNvSpPr>
            <p:nvPr/>
          </p:nvSpPr>
          <p:spPr bwMode="auto">
            <a:xfrm>
              <a:off x="480" y="1440"/>
              <a:ext cx="19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 b="0" dirty="0">
                  <a:latin typeface="Arial" charset="0"/>
                  <a:ea typeface="ＭＳ Ｐゴシック" charset="-128"/>
                </a:rPr>
                <a:t>2</a:t>
              </a:r>
            </a:p>
          </p:txBody>
        </p:sp>
        <p:sp>
          <p:nvSpPr>
            <p:cNvPr id="10270" name="Text Box 81"/>
            <p:cNvSpPr txBox="1">
              <a:spLocks noChangeArrowheads="1"/>
            </p:cNvSpPr>
            <p:nvPr/>
          </p:nvSpPr>
          <p:spPr bwMode="auto">
            <a:xfrm>
              <a:off x="480" y="1344"/>
              <a:ext cx="19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 b="0" dirty="0">
                  <a:latin typeface="Arial" charset="0"/>
                  <a:ea typeface="ＭＳ Ｐゴシック" charset="-128"/>
                </a:rPr>
                <a:t>1</a:t>
              </a:r>
            </a:p>
          </p:txBody>
        </p:sp>
        <p:sp>
          <p:nvSpPr>
            <p:cNvPr id="10271" name="Text Box 82"/>
            <p:cNvSpPr txBox="1">
              <a:spLocks noChangeArrowheads="1"/>
            </p:cNvSpPr>
            <p:nvPr/>
          </p:nvSpPr>
          <p:spPr bwMode="auto">
            <a:xfrm>
              <a:off x="480" y="1248"/>
              <a:ext cx="19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 b="0" dirty="0">
                  <a:latin typeface="Arial" charset="0"/>
                  <a:ea typeface="ＭＳ Ｐゴシック" charset="-128"/>
                </a:rPr>
                <a:t>0</a:t>
              </a:r>
            </a:p>
          </p:txBody>
        </p:sp>
        <p:sp>
          <p:nvSpPr>
            <p:cNvPr id="10272" name="Rectangle 83"/>
            <p:cNvSpPr>
              <a:spLocks noChangeArrowheads="1"/>
            </p:cNvSpPr>
            <p:nvPr/>
          </p:nvSpPr>
          <p:spPr bwMode="auto">
            <a:xfrm>
              <a:off x="529" y="1872"/>
              <a:ext cx="3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99"/>
                </a:buClr>
                <a:buFont typeface="Wingdings" charset="2"/>
                <a:buNone/>
              </a:pPr>
              <a:r>
                <a:rPr lang="en-US" altLang="en-US" sz="1400" b="0" dirty="0"/>
                <a:t>Array</a:t>
              </a:r>
              <a:endParaRPr lang="en-US" altLang="en-US" sz="1200" b="0" dirty="0"/>
            </a:p>
          </p:txBody>
        </p:sp>
        <p:sp>
          <p:nvSpPr>
            <p:cNvPr id="10273" name="Text Box 84"/>
            <p:cNvSpPr txBox="1">
              <a:spLocks noChangeArrowheads="1"/>
            </p:cNvSpPr>
            <p:nvPr/>
          </p:nvSpPr>
          <p:spPr bwMode="auto">
            <a:xfrm>
              <a:off x="672" y="1728"/>
              <a:ext cx="192" cy="96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700" b="0" dirty="0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274" name="Text Box 85"/>
            <p:cNvSpPr txBox="1">
              <a:spLocks noChangeArrowheads="1"/>
            </p:cNvSpPr>
            <p:nvPr/>
          </p:nvSpPr>
          <p:spPr bwMode="auto">
            <a:xfrm>
              <a:off x="672" y="1632"/>
              <a:ext cx="192" cy="96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700" b="0" dirty="0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275" name="Text Box 86"/>
            <p:cNvSpPr txBox="1">
              <a:spLocks noChangeArrowheads="1"/>
            </p:cNvSpPr>
            <p:nvPr/>
          </p:nvSpPr>
          <p:spPr bwMode="auto">
            <a:xfrm>
              <a:off x="480" y="1728"/>
              <a:ext cx="19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 b="0" dirty="0">
                  <a:latin typeface="Arial" charset="0"/>
                  <a:ea typeface="ＭＳ Ｐゴシック" charset="-128"/>
                </a:rPr>
                <a:t>5</a:t>
              </a:r>
            </a:p>
          </p:txBody>
        </p:sp>
        <p:sp>
          <p:nvSpPr>
            <p:cNvPr id="10276" name="Text Box 87"/>
            <p:cNvSpPr txBox="1">
              <a:spLocks noChangeArrowheads="1"/>
            </p:cNvSpPr>
            <p:nvPr/>
          </p:nvSpPr>
          <p:spPr bwMode="auto">
            <a:xfrm>
              <a:off x="480" y="1632"/>
              <a:ext cx="19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600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 b="0" dirty="0">
                  <a:latin typeface="Arial" charset="0"/>
                  <a:ea typeface="ＭＳ Ｐゴシック" charset="-128"/>
                </a:rPr>
                <a:t>4</a:t>
              </a:r>
            </a:p>
          </p:txBody>
        </p:sp>
      </p:grpSp>
      <p:sp>
        <p:nvSpPr>
          <p:cNvPr id="3080" name="Rectangle 8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Data structures / collections</a:t>
            </a:r>
          </a:p>
        </p:txBody>
      </p:sp>
      <p:sp>
        <p:nvSpPr>
          <p:cNvPr id="1395801" name="Rectangle 89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10600" cy="6096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dirty="0">
                <a:ea typeface="ＭＳ Ｐゴシック" charset="-128"/>
              </a:rPr>
              <a:t>In computer science, a “data structure” is a collection of data values characterized by the operations that can be performed on the collection.  Some common data structures:</a:t>
            </a:r>
            <a:endParaRPr lang="en-US" altLang="en-US" u="sng" dirty="0">
              <a:ea typeface="ＭＳ Ｐゴシック" charset="-128"/>
            </a:endParaRPr>
          </a:p>
        </p:txBody>
      </p:sp>
      <p:sp>
        <p:nvSpPr>
          <p:cNvPr id="74" name="Rectangle 163"/>
          <p:cNvSpPr>
            <a:spLocks noChangeArrowheads="1"/>
          </p:cNvSpPr>
          <p:nvPr/>
        </p:nvSpPr>
        <p:spPr bwMode="auto">
          <a:xfrm>
            <a:off x="609600" y="4762500"/>
            <a:ext cx="3657600" cy="133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2603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763588" indent="-31273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1200"/>
              </a:spcBef>
              <a:buClr>
                <a:schemeClr val="tx1"/>
              </a:buClr>
              <a:buSzPct val="100000"/>
            </a:pPr>
            <a:r>
              <a:rPr lang="en-US" altLang="en-US" sz="1800" b="0" dirty="0">
                <a:latin typeface="Times New Roman" charset="0"/>
              </a:rPr>
              <a:t>Typical implementation options:</a:t>
            </a:r>
          </a:p>
          <a:p>
            <a:pPr marL="223838" indent="-195263">
              <a:spcBef>
                <a:spcPts val="600"/>
              </a:spcBef>
              <a:buClr>
                <a:schemeClr val="tx1"/>
              </a:buClr>
              <a:buSzPct val="120000"/>
              <a:buFont typeface="Arial" charset="0"/>
              <a:buChar char="•"/>
            </a:pPr>
            <a:r>
              <a:rPr lang="en-US" altLang="en-US" sz="1800" b="0" dirty="0">
                <a:latin typeface="Times New Roman" charset="0"/>
              </a:rPr>
              <a:t>Arrays</a:t>
            </a:r>
          </a:p>
          <a:p>
            <a:pPr marL="223838" indent="-195263">
              <a:spcBef>
                <a:spcPts val="600"/>
              </a:spcBef>
              <a:buClr>
                <a:schemeClr val="tx1"/>
              </a:buClr>
              <a:buSzPct val="120000"/>
              <a:buFont typeface="Arial" charset="0"/>
              <a:buChar char="•"/>
            </a:pPr>
            <a:r>
              <a:rPr lang="en-US" altLang="en-US" sz="1800" b="0" dirty="0">
                <a:latin typeface="Times New Roman" charset="0"/>
              </a:rPr>
              <a:t>Linked lists.</a:t>
            </a:r>
          </a:p>
        </p:txBody>
      </p:sp>
      <p:grpSp>
        <p:nvGrpSpPr>
          <p:cNvPr id="76" name="Group 129"/>
          <p:cNvGrpSpPr>
            <a:grpSpLocks/>
          </p:cNvGrpSpPr>
          <p:nvPr/>
        </p:nvGrpSpPr>
        <p:grpSpPr bwMode="auto">
          <a:xfrm>
            <a:off x="4076700" y="3276600"/>
            <a:ext cx="2019300" cy="838200"/>
            <a:chOff x="2520" y="2496"/>
            <a:chExt cx="1272" cy="528"/>
          </a:xfrm>
        </p:grpSpPr>
        <p:grpSp>
          <p:nvGrpSpPr>
            <p:cNvPr id="77" name="Group 109"/>
            <p:cNvGrpSpPr>
              <a:grpSpLocks/>
            </p:cNvGrpSpPr>
            <p:nvPr/>
          </p:nvGrpSpPr>
          <p:grpSpPr bwMode="auto">
            <a:xfrm>
              <a:off x="2832" y="2496"/>
              <a:ext cx="960" cy="528"/>
              <a:chOff x="4560" y="960"/>
              <a:chExt cx="960" cy="528"/>
            </a:xfrm>
          </p:grpSpPr>
          <p:sp>
            <p:nvSpPr>
              <p:cNvPr id="79" name="Text Box 110"/>
              <p:cNvSpPr txBox="1">
                <a:spLocks noChangeArrowheads="1"/>
              </p:cNvSpPr>
              <p:nvPr/>
            </p:nvSpPr>
            <p:spPr bwMode="auto">
              <a:xfrm>
                <a:off x="4992" y="960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0" name="Line 111"/>
              <p:cNvSpPr>
                <a:spLocks noChangeShapeType="1"/>
              </p:cNvSpPr>
              <p:nvPr/>
            </p:nvSpPr>
            <p:spPr bwMode="auto">
              <a:xfrm flipH="1">
                <a:off x="4800" y="1056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1" name="Text Box 112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2" name="Text Box 113"/>
              <p:cNvSpPr txBox="1">
                <a:spLocks noChangeArrowheads="1"/>
              </p:cNvSpPr>
              <p:nvPr/>
            </p:nvSpPr>
            <p:spPr bwMode="auto">
              <a:xfrm>
                <a:off x="4992" y="1248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3" name="Text Box 114"/>
              <p:cNvSpPr txBox="1">
                <a:spLocks noChangeArrowheads="1"/>
              </p:cNvSpPr>
              <p:nvPr/>
            </p:nvSpPr>
            <p:spPr bwMode="auto">
              <a:xfrm>
                <a:off x="5328" y="1248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4" name="Line 115"/>
              <p:cNvSpPr>
                <a:spLocks noChangeShapeType="1"/>
              </p:cNvSpPr>
              <p:nvPr/>
            </p:nvSpPr>
            <p:spPr bwMode="auto">
              <a:xfrm flipH="1" flipV="1">
                <a:off x="5184" y="1056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5" name="Line 116"/>
              <p:cNvSpPr>
                <a:spLocks noChangeShapeType="1"/>
              </p:cNvSpPr>
              <p:nvPr/>
            </p:nvSpPr>
            <p:spPr bwMode="auto">
              <a:xfrm>
                <a:off x="5088" y="105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6" name="Text Box 117"/>
              <p:cNvSpPr txBox="1">
                <a:spLocks noChangeArrowheads="1"/>
              </p:cNvSpPr>
              <p:nvPr/>
            </p:nvSpPr>
            <p:spPr bwMode="auto">
              <a:xfrm>
                <a:off x="4560" y="960"/>
                <a:ext cx="192" cy="96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SzPct val="100000"/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chemeClr val="tx1"/>
                  </a:buClr>
                  <a:buSzPct val="75000"/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75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700" b="0" dirty="0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7" name="Line 118"/>
              <p:cNvSpPr>
                <a:spLocks noChangeShapeType="1"/>
              </p:cNvSpPr>
              <p:nvPr/>
            </p:nvSpPr>
            <p:spPr bwMode="auto">
              <a:xfrm flipH="1" flipV="1">
                <a:off x="4656" y="1056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" name="Line 119"/>
              <p:cNvSpPr>
                <a:spLocks noChangeShapeType="1"/>
              </p:cNvSpPr>
              <p:nvPr/>
            </p:nvSpPr>
            <p:spPr bwMode="auto">
              <a:xfrm>
                <a:off x="4752" y="100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" name="Freeform 120" descr="Bouquet"/>
              <p:cNvSpPr>
                <a:spLocks/>
              </p:cNvSpPr>
              <p:nvPr/>
            </p:nvSpPr>
            <p:spPr bwMode="auto">
              <a:xfrm>
                <a:off x="4800" y="1344"/>
                <a:ext cx="624" cy="144"/>
              </a:xfrm>
              <a:custGeom>
                <a:avLst/>
                <a:gdLst>
                  <a:gd name="T0" fmla="*/ 0 w 624"/>
                  <a:gd name="T1" fmla="*/ 0 h 144"/>
                  <a:gd name="T2" fmla="*/ 288 w 624"/>
                  <a:gd name="T3" fmla="*/ 144 h 144"/>
                  <a:gd name="T4" fmla="*/ 624 w 624"/>
                  <a:gd name="T5" fmla="*/ 0 h 14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4" h="144">
                    <a:moveTo>
                      <a:pt x="0" y="0"/>
                    </a:moveTo>
                    <a:cubicBezTo>
                      <a:pt x="92" y="72"/>
                      <a:pt x="184" y="144"/>
                      <a:pt x="288" y="144"/>
                    </a:cubicBezTo>
                    <a:cubicBezTo>
                      <a:pt x="392" y="144"/>
                      <a:pt x="568" y="24"/>
                      <a:pt x="62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8" name="Rectangle 121"/>
            <p:cNvSpPr>
              <a:spLocks noChangeArrowheads="1"/>
            </p:cNvSpPr>
            <p:nvPr/>
          </p:nvSpPr>
          <p:spPr bwMode="auto">
            <a:xfrm>
              <a:off x="2520" y="2832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99"/>
                </a:buClr>
                <a:buFont typeface="Wingdings" charset="2"/>
                <a:buNone/>
              </a:pPr>
              <a:r>
                <a:rPr lang="en-US" altLang="en-US" sz="1400" b="0" dirty="0"/>
                <a:t>Graph</a:t>
              </a:r>
              <a:endParaRPr lang="en-US" altLang="en-U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862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4"/>
          <p:cNvSpPr txBox="1">
            <a:spLocks noChangeArrowheads="1"/>
          </p:cNvSpPr>
          <p:nvPr/>
        </p:nvSpPr>
        <p:spPr bwMode="auto">
          <a:xfrm>
            <a:off x="10086975" y="3292475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pic>
        <p:nvPicPr>
          <p:cNvPr id="3891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"/>
          <a:stretch>
            <a:fillRect/>
          </a:stretch>
        </p:blipFill>
        <p:spPr bwMode="auto">
          <a:xfrm>
            <a:off x="1676400" y="706438"/>
            <a:ext cx="5092700" cy="3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7391400" y="1774825"/>
            <a:ext cx="912813" cy="495300"/>
          </a:xfrm>
          <a:prstGeom prst="wedgeRoundRectCallout">
            <a:avLst>
              <a:gd name="adj1" fmla="val -102907"/>
              <a:gd name="adj2" fmla="val -26259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anchor="ctr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altLang="en-US" sz="1600" b="0" dirty="0">
                <a:latin typeface="Times New Roman" charset="0"/>
              </a:rPr>
              <a:t>dequeu</a:t>
            </a:r>
            <a:endParaRPr lang="en-US" altLang="en-US" sz="1600" b="0" dirty="0">
              <a:solidFill>
                <a:srgbClr val="008000"/>
              </a:solidFill>
              <a:latin typeface="Times New Roman" charset="0"/>
            </a:endParaRP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304800" y="2063750"/>
            <a:ext cx="838200" cy="495300"/>
          </a:xfrm>
          <a:prstGeom prst="wedgeRoundRectCallout">
            <a:avLst>
              <a:gd name="adj1" fmla="val 90426"/>
              <a:gd name="adj2" fmla="val -28565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anchor="ctr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altLang="en-US" sz="1600" b="0" dirty="0">
                <a:latin typeface="Times New Roman" charset="0"/>
              </a:rPr>
              <a:t>enqueu</a:t>
            </a:r>
            <a:endParaRPr lang="en-US" altLang="en-US" sz="1600" b="0" dirty="0">
              <a:solidFill>
                <a:srgbClr val="008000"/>
              </a:solidFill>
              <a:latin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76400" y="4068763"/>
            <a:ext cx="5092700" cy="274638"/>
            <a:chOff x="1676400" y="4068763"/>
            <a:chExt cx="5092700" cy="274638"/>
          </a:xfrm>
        </p:grpSpPr>
        <p:sp>
          <p:nvSpPr>
            <p:cNvPr id="9" name="Rounded Rectangular Callout 8"/>
            <p:cNvSpPr>
              <a:spLocks noChangeArrowheads="1"/>
            </p:cNvSpPr>
            <p:nvPr/>
          </p:nvSpPr>
          <p:spPr bwMode="auto">
            <a:xfrm flipH="1">
              <a:off x="1676400" y="4068763"/>
              <a:ext cx="685800" cy="274637"/>
            </a:xfrm>
            <a:prstGeom prst="wedgeRoundRectCallout">
              <a:avLst>
                <a:gd name="adj1" fmla="val 48426"/>
                <a:gd name="adj2" fmla="val -17028"/>
                <a:gd name="adj3" fmla="val 16667"/>
              </a:avLst>
            </a:prstGeom>
            <a:solidFill>
              <a:srgbClr val="A6A6A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46800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ts val="1200"/>
                </a:spcBef>
              </a:pPr>
              <a:r>
                <a:rPr lang="en-US" altLang="en-US" sz="1600" b="0" dirty="0">
                  <a:latin typeface="Times New Roman" charset="0"/>
                </a:rPr>
                <a:t>tail</a:t>
              </a:r>
              <a:endParaRPr lang="en-US" altLang="en-US" sz="1600" b="0" dirty="0">
                <a:solidFill>
                  <a:srgbClr val="008000"/>
                </a:solidFill>
                <a:latin typeface="Times New Roman" charset="0"/>
              </a:endParaRPr>
            </a:p>
          </p:txBody>
        </p:sp>
        <p:sp>
          <p:nvSpPr>
            <p:cNvPr id="13" name="Rounded Rectangular Callout 12"/>
            <p:cNvSpPr>
              <a:spLocks noChangeArrowheads="1"/>
            </p:cNvSpPr>
            <p:nvPr/>
          </p:nvSpPr>
          <p:spPr bwMode="auto">
            <a:xfrm flipH="1">
              <a:off x="6130925" y="4083051"/>
              <a:ext cx="638175" cy="260350"/>
            </a:xfrm>
            <a:prstGeom prst="wedgeRoundRectCallout">
              <a:avLst>
                <a:gd name="adj1" fmla="val 48426"/>
                <a:gd name="adj2" fmla="val -17028"/>
                <a:gd name="adj3" fmla="val 16667"/>
              </a:avLst>
            </a:prstGeom>
            <a:solidFill>
              <a:srgbClr val="A6A6A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46800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ts val="1200"/>
                </a:spcBef>
              </a:pPr>
              <a:r>
                <a:rPr lang="en-US" altLang="en-US" sz="1600" b="0" dirty="0">
                  <a:latin typeface="Times New Roman" charset="0"/>
                </a:rPr>
                <a:t>head</a:t>
              </a:r>
              <a:endParaRPr lang="en-US" altLang="en-US" sz="1600" b="0" dirty="0">
                <a:solidFill>
                  <a:srgbClr val="008000"/>
                </a:solidFill>
                <a:latin typeface="Times New Roman" charset="0"/>
              </a:endParaRPr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39436" y="4878387"/>
            <a:ext cx="8610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1200"/>
              </a:spcBef>
              <a:buFont typeface="Wingdings" charset="2"/>
              <a:buNone/>
            </a:pPr>
            <a:r>
              <a:rPr lang="en-US" altLang="en-US" b="0" u="sng" dirty="0"/>
              <a:t>Queue:</a:t>
            </a:r>
            <a:r>
              <a:rPr lang="en-US" altLang="en-US" b="0" dirty="0"/>
              <a:t> a data structure designed to hold an ordered collection of elements with a single entry point and a single exit point.</a:t>
            </a:r>
          </a:p>
          <a:p>
            <a:pPr marL="228600" indent="-184150">
              <a:spcBef>
                <a:spcPts val="1200"/>
              </a:spcBef>
            </a:pPr>
            <a:r>
              <a:rPr lang="en-US" altLang="en-US" b="0" dirty="0"/>
              <a:t>Elements are inserted (enqueued) to the queue’s “tail”</a:t>
            </a:r>
          </a:p>
          <a:p>
            <a:pPr marL="228600" indent="-184150">
              <a:spcBef>
                <a:spcPts val="1200"/>
              </a:spcBef>
            </a:pPr>
            <a:r>
              <a:rPr lang="en-US" altLang="en-US" b="0" dirty="0"/>
              <a:t>Elements are removed (dequeued) from the queue’s “head”.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b="0" kern="0" dirty="0">
                <a:cs typeface="+mj-cs"/>
              </a:rPr>
              <a:t>Queue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-305594" y="4268787"/>
            <a:ext cx="8840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lnSpc>
                <a:spcPts val="2600"/>
              </a:lnSpc>
              <a:spcBef>
                <a:spcPts val="12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altLang="en-US" sz="1800" b="0" dirty="0"/>
              <a:t>First In, First Out (FIFO) </a:t>
            </a:r>
            <a:endParaRPr kumimoji="1" lang="en-US" altLang="en-US" sz="1800" b="0" dirty="0">
              <a:solidFill>
                <a:srgbClr val="7E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0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Box 4"/>
          <p:cNvSpPr txBox="1">
            <a:spLocks noChangeArrowheads="1"/>
          </p:cNvSpPr>
          <p:nvPr/>
        </p:nvSpPr>
        <p:spPr bwMode="auto">
          <a:xfrm>
            <a:off x="10086975" y="3292475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438400" y="1184275"/>
            <a:ext cx="3352800" cy="3048000"/>
          </a:xfrm>
          <a:prstGeom prst="rect">
            <a:avLst/>
          </a:prstGeom>
          <a:solidFill>
            <a:srgbClr val="FFDE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600" tIns="118800" rIns="57600" bIns="118800"/>
          <a:lstStyle>
            <a:lvl1pPr marL="357188" indent="-265113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create an empty queue     {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enqueu 5                  { 5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enqueu 7                  { 7 5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enqueu 8                  { 8 7 5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x1 = dequeue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x1 = 5</a:t>
            </a:r>
            <a:r>
              <a:rPr lang="en-US" altLang="en-US" sz="1200" b="0" dirty="0">
                <a:latin typeface="Consolas" charset="0"/>
              </a:rPr>
              <a:t>   { 8 7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x2 = dequeue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x2 = 7   </a:t>
            </a:r>
            <a:r>
              <a:rPr lang="en-US" altLang="en-US" sz="1200" b="0" dirty="0">
                <a:latin typeface="Consolas" charset="0"/>
              </a:rPr>
              <a:t>{ 8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enqueu 2                  { 2 8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enqueu 6                  { 6 2 8 } 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x3 = dequeue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x3 = 8   </a:t>
            </a:r>
            <a:r>
              <a:rPr lang="en-US" altLang="en-US" sz="1200" b="0" dirty="0">
                <a:latin typeface="Consolas" charset="0"/>
              </a:rPr>
              <a:t>{ 6 2 }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etc.</a:t>
            </a:r>
          </a:p>
          <a:p>
            <a:pPr>
              <a:spcBef>
                <a:spcPct val="400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endParaRPr lang="en-US" altLang="en-US" sz="1200" b="0" dirty="0">
              <a:solidFill>
                <a:srgbClr val="006600"/>
              </a:solidFill>
              <a:latin typeface="Consolas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b="0" kern="0" dirty="0">
                <a:cs typeface="+mj-cs"/>
              </a:rPr>
              <a:t>Queue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39436" y="4878387"/>
            <a:ext cx="8610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1200"/>
              </a:spcBef>
              <a:buFont typeface="Wingdings" charset="2"/>
              <a:buNone/>
            </a:pPr>
            <a:r>
              <a:rPr lang="en-US" altLang="en-US" b="0" u="sng" dirty="0"/>
              <a:t>Queue:</a:t>
            </a:r>
            <a:r>
              <a:rPr lang="en-US" altLang="en-US" b="0" dirty="0"/>
              <a:t> a data structure designed to hold an ordered collection of elements with a single entry point and a single exit point.</a:t>
            </a:r>
          </a:p>
          <a:p>
            <a:pPr marL="228600" indent="-184150">
              <a:spcBef>
                <a:spcPts val="1200"/>
              </a:spcBef>
            </a:pPr>
            <a:r>
              <a:rPr lang="en-US" altLang="en-US" b="0" dirty="0"/>
              <a:t>Elements are inserted (enqueued) to the queue’s “tail”</a:t>
            </a:r>
          </a:p>
          <a:p>
            <a:pPr marL="228600" indent="-184150">
              <a:spcBef>
                <a:spcPts val="1200"/>
              </a:spcBef>
            </a:pPr>
            <a:r>
              <a:rPr lang="en-US" altLang="en-US" b="0" dirty="0"/>
              <a:t>Elements are removed (dequeued) from the queue’s “head”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-305594" y="4268787"/>
            <a:ext cx="8840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lnSpc>
                <a:spcPts val="2600"/>
              </a:lnSpc>
              <a:spcBef>
                <a:spcPts val="12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altLang="en-US" sz="1800" b="0" dirty="0"/>
              <a:t>First In, First Out (FIFO) </a:t>
            </a:r>
            <a:endParaRPr kumimoji="1" lang="en-US" altLang="en-US" sz="1800" b="0" dirty="0">
              <a:solidFill>
                <a:srgbClr val="7E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89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6" name="Rectangle 4"/>
          <p:cNvSpPr>
            <a:spLocks noChangeArrowheads="1"/>
          </p:cNvSpPr>
          <p:nvPr/>
        </p:nvSpPr>
        <p:spPr bwMode="auto">
          <a:xfrm>
            <a:off x="228600" y="762000"/>
            <a:ext cx="4800600" cy="3124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08000" rIns="0" bIns="360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Queue {</a:t>
            </a:r>
            <a:endParaRPr lang="en-US" altLang="en-US" sz="1200" b="0" dirty="0">
              <a:solidFill>
                <a:srgbClr val="4F76CB"/>
              </a:solidFill>
              <a:latin typeface="Consolas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 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b="0" kern="0" dirty="0">
                <a:cs typeface="+mj-cs"/>
              </a:rPr>
              <a:t>Queue abstraction</a:t>
            </a:r>
          </a:p>
        </p:txBody>
      </p:sp>
    </p:spTree>
    <p:extLst>
      <p:ext uri="{BB962C8B-B14F-4D97-AF65-F5344CB8AC3E}">
        <p14:creationId xmlns:p14="http://schemas.microsoft.com/office/powerpoint/2010/main" val="1441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275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6" name="Rectangle 4"/>
          <p:cNvSpPr>
            <a:spLocks noChangeArrowheads="1"/>
          </p:cNvSpPr>
          <p:nvPr/>
        </p:nvSpPr>
        <p:spPr bwMode="auto">
          <a:xfrm>
            <a:off x="228600" y="762000"/>
            <a:ext cx="4800600" cy="3124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08000" rIns="0" bIns="360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931968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Queue {</a:t>
            </a:r>
            <a:endParaRPr lang="en-US" altLang="en-US" sz="1200" b="0" dirty="0">
              <a:solidFill>
                <a:srgbClr val="4F76CB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  /** Constructs a stack of the given size. */</a:t>
            </a:r>
            <a:endParaRPr lang="en-US" altLang="en-US" sz="1200" b="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931968"/>
                </a:solidFill>
                <a:latin typeface="Consolas" charset="0"/>
                <a:ea typeface="Consolas" charset="0"/>
                <a:cs typeface="Consolas" charset="0"/>
              </a:rPr>
              <a:t>   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Queue(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maxSize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en-US" sz="1200" b="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altLang="en-US" sz="1200" b="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** Enqueues the given value</a:t>
            </a:r>
          </a:p>
          <a:p>
            <a:r>
              <a:rPr lang="en-US" altLang="en-US" sz="1200" b="0" dirty="0">
                <a:solidFill>
                  <a:srgbClr val="3F5FBF"/>
                </a:solidFill>
                <a:latin typeface="Consolas" charset="0"/>
                <a:ea typeface="Consolas" charset="0"/>
                <a:cs typeface="Consolas" charset="0"/>
              </a:rPr>
              <a:t>    *  (inserts it to the end of this queue) */</a:t>
            </a: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enqueue(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value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ts val="1200"/>
              </a:spcBef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en-US" sz="1200" b="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lang="en-US" altLang="en-US" sz="1200" b="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* Dequeues the given value</a:t>
            </a:r>
          </a:p>
          <a:p>
            <a:r>
              <a:rPr lang="en-US" altLang="en-US" sz="1200" b="0" dirty="0">
                <a:solidFill>
                  <a:srgbClr val="3F5FBF"/>
                </a:solidFill>
                <a:latin typeface="Consolas" charset="0"/>
                <a:ea typeface="Consolas" charset="0"/>
                <a:cs typeface="Consolas" charset="0"/>
              </a:rPr>
              <a:t>    *  (removes and returns the head of the queue) */</a:t>
            </a: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dequeue() {</a:t>
            </a:r>
          </a:p>
          <a:p>
            <a:pPr>
              <a:spcBef>
                <a:spcPts val="1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1200" b="0" dirty="0">
                <a:solidFill>
                  <a:srgbClr val="00664D"/>
                </a:solidFill>
                <a:latin typeface="Consolas" charset="0"/>
                <a:ea typeface="Consolas" charset="0"/>
                <a:cs typeface="Consolas" charset="0"/>
              </a:rPr>
              <a:t>// A few more Queue operations</a:t>
            </a:r>
          </a:p>
          <a:p>
            <a:pPr>
              <a:spcBef>
                <a:spcPts val="1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13282" y="3124200"/>
            <a:ext cx="5372100" cy="3200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// Client code, in any class</a:t>
            </a:r>
          </a:p>
          <a:p>
            <a:pPr>
              <a:spcBef>
                <a:spcPts val="300"/>
              </a:spcBef>
            </a:pPr>
            <a:endParaRPr lang="en-US" altLang="en-US" sz="1200" b="0" dirty="0">
              <a:solidFill>
                <a:srgbClr val="3F7F5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b="0" kern="0" dirty="0">
                <a:cs typeface="+mj-cs"/>
              </a:rPr>
              <a:t>Queue abstraction</a:t>
            </a:r>
          </a:p>
        </p:txBody>
      </p:sp>
    </p:spTree>
    <p:extLst>
      <p:ext uri="{BB962C8B-B14F-4D97-AF65-F5344CB8AC3E}">
        <p14:creationId xmlns:p14="http://schemas.microsoft.com/office/powerpoint/2010/main" val="135546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6" name="Rectangle 4"/>
          <p:cNvSpPr>
            <a:spLocks noChangeArrowheads="1"/>
          </p:cNvSpPr>
          <p:nvPr/>
        </p:nvSpPr>
        <p:spPr bwMode="auto">
          <a:xfrm>
            <a:off x="228600" y="762000"/>
            <a:ext cx="4800600" cy="3124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08000" rIns="0" bIns="360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931968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Queue {</a:t>
            </a:r>
            <a:endParaRPr lang="en-US" altLang="en-US" sz="1200" b="0" dirty="0">
              <a:solidFill>
                <a:srgbClr val="4F76CB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  /** Constructs a stack of the given size. */</a:t>
            </a:r>
            <a:endParaRPr lang="en-US" altLang="en-US" sz="1200" b="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931968"/>
                </a:solidFill>
                <a:latin typeface="Consolas" charset="0"/>
                <a:ea typeface="Consolas" charset="0"/>
                <a:cs typeface="Consolas" charset="0"/>
              </a:rPr>
              <a:t>   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Queue(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maxSize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en-US" sz="1200" b="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altLang="en-US" sz="1200" b="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** Enqueues the given value</a:t>
            </a:r>
          </a:p>
          <a:p>
            <a:r>
              <a:rPr lang="en-US" altLang="en-US" sz="1200" b="0" dirty="0">
                <a:solidFill>
                  <a:srgbClr val="3F5FBF"/>
                </a:solidFill>
                <a:latin typeface="Consolas" charset="0"/>
                <a:ea typeface="Consolas" charset="0"/>
                <a:cs typeface="Consolas" charset="0"/>
              </a:rPr>
              <a:t>    *  (inserts it to the end of this queue) */</a:t>
            </a: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enqueue(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value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ts val="1200"/>
              </a:spcBef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en-US" sz="1200" b="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lang="en-US" altLang="en-US" sz="1200" b="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* Dequeues the given value</a:t>
            </a:r>
          </a:p>
          <a:p>
            <a:r>
              <a:rPr lang="en-US" altLang="en-US" sz="1200" b="0" dirty="0">
                <a:solidFill>
                  <a:srgbClr val="3F5FBF"/>
                </a:solidFill>
                <a:latin typeface="Consolas" charset="0"/>
                <a:ea typeface="Consolas" charset="0"/>
                <a:cs typeface="Consolas" charset="0"/>
              </a:rPr>
              <a:t>    *  (removes and returns the head of the queue) */</a:t>
            </a: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dequeue() {</a:t>
            </a:r>
          </a:p>
          <a:p>
            <a:pPr>
              <a:spcBef>
                <a:spcPts val="1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1200" b="0" dirty="0">
                <a:solidFill>
                  <a:srgbClr val="00664D"/>
                </a:solidFill>
                <a:latin typeface="Consolas" charset="0"/>
                <a:ea typeface="Consolas" charset="0"/>
                <a:cs typeface="Consolas" charset="0"/>
              </a:rPr>
              <a:t>// A few more Queue operations</a:t>
            </a:r>
          </a:p>
          <a:p>
            <a:pPr>
              <a:spcBef>
                <a:spcPts val="1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13282" y="3124200"/>
            <a:ext cx="5372100" cy="3200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// Client code, in any class</a:t>
            </a:r>
          </a:p>
          <a:p>
            <a:pPr>
              <a:spcBef>
                <a:spcPts val="300"/>
              </a:spcBef>
            </a:pPr>
            <a:endParaRPr lang="en-US" altLang="en-US" sz="1200" b="0" dirty="0">
              <a:solidFill>
                <a:srgbClr val="3F7F5F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// Creates three queues</a:t>
            </a:r>
          </a:p>
          <a:p>
            <a:pPr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Queue[] 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qs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Queue[3];</a:t>
            </a:r>
          </a:p>
          <a:p>
            <a:pPr>
              <a:spcBef>
                <a:spcPts val="300"/>
              </a:spcBef>
            </a:pPr>
            <a:r>
              <a:rPr lang="mr-IN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mr-IN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mr-IN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qs</a:t>
            </a:r>
            <a:r>
              <a:rPr lang="mr-IN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en-US" sz="1200" b="0" dirty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length</a:t>
            </a:r>
            <a:r>
              <a:rPr lang="mr-IN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mr-IN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  <a:endParaRPr lang="en-US" altLang="en-US" sz="1200" b="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qs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Queue();  </a:t>
            </a:r>
            <a:r>
              <a:rPr lang="en-US" alt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// array of objects!</a:t>
            </a:r>
          </a:p>
          <a:p>
            <a:pPr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</a:p>
          <a:p>
            <a:pPr>
              <a:spcBef>
                <a:spcPts val="300"/>
              </a:spcBef>
            </a:pPr>
            <a:r>
              <a:rPr lang="en-US" alt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// Inserts the numbers 0 to 9 to the three queues, randomly</a:t>
            </a:r>
          </a:p>
          <a:p>
            <a:pPr>
              <a:spcBef>
                <a:spcPts val="300"/>
              </a:spcBef>
            </a:pPr>
            <a:r>
              <a:rPr lang="mr-IN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mr-IN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 10; </a:t>
            </a:r>
            <a:r>
              <a:rPr lang="mr-IN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pPr>
              <a:spcBef>
                <a:spcPts val="300"/>
              </a:spcBef>
            </a:pP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   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qNumber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(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(3 * Math.</a:t>
            </a:r>
            <a:r>
              <a:rPr lang="en-US" altLang="en-US" sz="1200" b="0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random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qs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qNumber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].enqueue(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		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b="0" kern="0" dirty="0">
                <a:cs typeface="+mj-cs"/>
              </a:rPr>
              <a:t>Queue abstraction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52400" y="4662196"/>
            <a:ext cx="2819400" cy="1066800"/>
          </a:xfrm>
          <a:prstGeom prst="wedgeRoundRectCallout">
            <a:avLst>
              <a:gd name="adj1" fmla="val 77686"/>
              <a:gd name="adj2" fmla="val -24241"/>
              <a:gd name="adj3" fmla="val 16667"/>
            </a:avLst>
          </a:prstGeom>
          <a:solidFill>
            <a:srgbClr val="FFDEBD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/>
        </p:spPr>
        <p:txBody>
          <a:bodyPr tIns="46800" anchor="ctr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altLang="en-US" sz="1600" b="0" dirty="0">
                <a:latin typeface="Times New Roman" charset="0"/>
              </a:rPr>
              <a:t>Simulates the traffic of some service that operates three queues (hospital, factory, etc.)</a:t>
            </a:r>
            <a:endParaRPr lang="en-US" altLang="en-US" sz="1600" b="0" dirty="0">
              <a:solidFill>
                <a:srgbClr val="008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8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 implementation</a:t>
            </a:r>
            <a:endParaRPr lang="en-US" dirty="0">
              <a:cs typeface="+mj-cs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04800" y="990600"/>
            <a:ext cx="8153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2075" tIns="46038" rIns="92075" bIns="46038"/>
          <a:lstStyle>
            <a:lvl1pPr indent="14288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buChar char="q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marL="361950" indent="-347663">
              <a:lnSpc>
                <a:spcPct val="120000"/>
              </a:lnSpc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altLang="en-US" sz="1800" b="0" dirty="0">
                <a:latin typeface="Times New Roman" charset="0"/>
              </a:rPr>
              <a:t>Can be implemented using an array</a:t>
            </a:r>
          </a:p>
          <a:p>
            <a:pPr marL="361950" indent="-347663">
              <a:lnSpc>
                <a:spcPct val="120000"/>
              </a:lnSpc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altLang="en-US" sz="1800" b="0" dirty="0">
                <a:latin typeface="Times New Roman" charset="0"/>
              </a:rPr>
              <a:t>(Similar to the stack implementation)</a:t>
            </a:r>
          </a:p>
          <a:p>
            <a:pPr marL="361950" indent="-347663">
              <a:lnSpc>
                <a:spcPct val="120000"/>
              </a:lnSpc>
              <a:buClr>
                <a:schemeClr val="bg1"/>
              </a:buClr>
              <a:buFont typeface="Arial" charset="0"/>
              <a:buChar char="•"/>
              <a:defRPr/>
            </a:pPr>
            <a:endParaRPr lang="en-US" altLang="en-US" sz="1800" b="0" dirty="0">
              <a:latin typeface="Times New Roman" charset="0"/>
            </a:endParaRPr>
          </a:p>
          <a:p>
            <a:pPr>
              <a:lnSpc>
                <a:spcPct val="120000"/>
              </a:lnSpc>
              <a:buFont typeface="Wingdings" charset="2"/>
              <a:buNone/>
              <a:defRPr/>
            </a:pPr>
            <a:endParaRPr lang="en-US" altLang="en-US" sz="1800" b="0" dirty="0">
              <a:latin typeface="Times New Roman" charset="0"/>
            </a:endParaRPr>
          </a:p>
          <a:p>
            <a:pPr>
              <a:lnSpc>
                <a:spcPct val="120000"/>
              </a:lnSpc>
              <a:buFont typeface="Wingdings" charset="2"/>
              <a:buNone/>
              <a:defRPr/>
            </a:pPr>
            <a:endParaRPr lang="en-US" altLang="en-US" sz="18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32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 applications</a:t>
            </a:r>
            <a:endParaRPr lang="en-US" dirty="0">
              <a:cs typeface="+mj-cs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81000" y="1143000"/>
            <a:ext cx="6477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2075" tIns="46038" rIns="92075" bIns="46038"/>
          <a:lstStyle>
            <a:lvl1pPr indent="14288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buChar char="q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marL="314325" indent="-300038">
              <a:lnSpc>
                <a:spcPct val="120000"/>
              </a:lnSpc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altLang="en-US" sz="1800" b="0" dirty="0">
                <a:latin typeface="Times New Roman" charset="0"/>
              </a:rPr>
              <a:t>Job scheduling in hospital ERs, factories, restaurants ...</a:t>
            </a:r>
          </a:p>
          <a:p>
            <a:pPr marL="314325" indent="-300038">
              <a:lnSpc>
                <a:spcPct val="120000"/>
              </a:lnSpc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altLang="en-US" sz="1800" b="0" dirty="0">
                <a:latin typeface="Times New Roman" charset="0"/>
              </a:rPr>
              <a:t>Job scheduling in operating systems, CPUs, ...</a:t>
            </a:r>
          </a:p>
          <a:p>
            <a:pPr marL="314325" indent="-300038">
              <a:lnSpc>
                <a:spcPct val="120000"/>
              </a:lnSpc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altLang="en-US" sz="1800" b="0" dirty="0">
                <a:latin typeface="Times New Roman" charset="0"/>
              </a:rPr>
              <a:t>Transactions: banking, communications, web servers, ...</a:t>
            </a:r>
          </a:p>
          <a:p>
            <a:pPr marL="314325" indent="-300038">
              <a:lnSpc>
                <a:spcPct val="120000"/>
              </a:lnSpc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altLang="en-US" sz="1800" b="0" dirty="0">
                <a:latin typeface="Times New Roman" charset="0"/>
              </a:rPr>
              <a:t>Algorithmic needs: sorting, tree processing ...</a:t>
            </a:r>
          </a:p>
          <a:p>
            <a:pPr marL="314325" indent="-300038">
              <a:lnSpc>
                <a:spcPct val="120000"/>
              </a:lnSpc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altLang="en-US" sz="1800" b="0" dirty="0">
                <a:latin typeface="Times New Roman" charset="0"/>
              </a:rPr>
              <a:t>Etc.</a:t>
            </a:r>
          </a:p>
          <a:p>
            <a:pPr marL="361950" indent="-347663">
              <a:lnSpc>
                <a:spcPct val="120000"/>
              </a:lnSpc>
              <a:buClr>
                <a:schemeClr val="bg1"/>
              </a:buClr>
              <a:buFont typeface="Arial" charset="0"/>
              <a:buChar char="•"/>
              <a:defRPr/>
            </a:pPr>
            <a:endParaRPr lang="en-US" altLang="en-US" sz="1800" b="0" dirty="0">
              <a:latin typeface="Times New Roman" charset="0"/>
            </a:endParaRPr>
          </a:p>
          <a:p>
            <a:pPr>
              <a:lnSpc>
                <a:spcPct val="120000"/>
              </a:lnSpc>
              <a:buFont typeface="Wingdings" charset="2"/>
              <a:buNone/>
              <a:defRPr/>
            </a:pPr>
            <a:endParaRPr lang="en-US" altLang="en-US" sz="1800" b="0" dirty="0">
              <a:latin typeface="Times New Roman" charset="0"/>
            </a:endParaRPr>
          </a:p>
          <a:p>
            <a:pPr>
              <a:lnSpc>
                <a:spcPct val="120000"/>
              </a:lnSpc>
              <a:buFont typeface="Wingdings" charset="2"/>
              <a:buNone/>
              <a:defRPr/>
            </a:pPr>
            <a:endParaRPr lang="en-US" altLang="en-US" sz="18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4895850" cy="4419600"/>
          </a:xfrm>
        </p:spPr>
        <p:txBody>
          <a:bodyPr>
            <a:noAutofit/>
          </a:bodyPr>
          <a:lstStyle/>
          <a:p>
            <a:pPr marL="365125" indent="-274638">
              <a:spcBef>
                <a:spcPts val="1800"/>
              </a:spcBef>
              <a:buClrTx/>
            </a:pPr>
            <a:r>
              <a:rPr lang="en-US" altLang="en-US" dirty="0"/>
              <a:t>Collection examples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Set </a:t>
            </a:r>
            <a:endParaRPr lang="en-US" altLang="en-US" sz="1400" dirty="0"/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Stack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Queue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Map</a:t>
            </a:r>
          </a:p>
          <a:p>
            <a:pPr marL="365125" indent="-274638">
              <a:spcBef>
                <a:spcPts val="3000"/>
              </a:spcBef>
              <a:buClrTx/>
            </a:pPr>
            <a:r>
              <a:rPr lang="en-US" altLang="en-US" dirty="0"/>
              <a:t>Generics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Wrapper classes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Generic classes</a:t>
            </a:r>
          </a:p>
          <a:p>
            <a:pPr marL="365125" indent="-274638">
              <a:spcBef>
                <a:spcPts val="1800"/>
              </a:spcBef>
              <a:buClrTx/>
            </a:pPr>
            <a:endParaRPr lang="en-US" altLang="en-US" dirty="0"/>
          </a:p>
          <a:p>
            <a:pPr marL="365125" indent="-274638">
              <a:spcBef>
                <a:spcPts val="1800"/>
              </a:spcBef>
              <a:buClrTx/>
            </a:pPr>
            <a:endParaRPr lang="en-US" altLang="en-US" dirty="0"/>
          </a:p>
          <a:p>
            <a:pPr marL="365125" indent="-274638">
              <a:spcBef>
                <a:spcPts val="2400"/>
              </a:spcBef>
            </a:pPr>
            <a:endParaRPr lang="en-US" altLang="en-US" sz="2000" dirty="0"/>
          </a:p>
          <a:p>
            <a:pPr marL="365125" indent="-274638">
              <a:spcBef>
                <a:spcPts val="2400"/>
              </a:spcBef>
            </a:pPr>
            <a:endParaRPr lang="en-US" altLang="en-US" sz="200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000" dirty="0"/>
          </a:p>
          <a:p>
            <a:pPr marL="365125" indent="-274638">
              <a:spcBef>
                <a:spcPts val="2400"/>
              </a:spcBef>
            </a:pPr>
            <a:endParaRPr lang="en-US" altLang="en-US" sz="200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1219200" y="2932113"/>
            <a:ext cx="465138" cy="37782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200" b="0" dirty="0">
              <a:latin typeface="Comic Sans MS" charset="0"/>
              <a:cs typeface="ＭＳ Ｐゴシック" charset="-128"/>
            </a:endParaRPr>
          </a:p>
        </p:txBody>
      </p:sp>
      <p:sp>
        <p:nvSpPr>
          <p:cNvPr id="942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Plan</a:t>
            </a:r>
          </a:p>
        </p:txBody>
      </p:sp>
      <p:pic>
        <p:nvPicPr>
          <p:cNvPr id="94212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9" r="17798"/>
          <a:stretch>
            <a:fillRect/>
          </a:stretch>
        </p:blipFill>
        <p:spPr bwMode="auto">
          <a:xfrm>
            <a:off x="1295400" y="1447800"/>
            <a:ext cx="3968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9" r="17798"/>
          <a:stretch>
            <a:fillRect/>
          </a:stretch>
        </p:blipFill>
        <p:spPr bwMode="auto">
          <a:xfrm>
            <a:off x="1295400" y="1943100"/>
            <a:ext cx="3968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9" r="17798"/>
          <a:stretch>
            <a:fillRect/>
          </a:stretch>
        </p:blipFill>
        <p:spPr bwMode="auto">
          <a:xfrm>
            <a:off x="1295400" y="2451100"/>
            <a:ext cx="3968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8B77A1-9C30-6A44-90EC-BE7497EF7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9" r="17798"/>
          <a:stretch>
            <a:fillRect/>
          </a:stretch>
        </p:blipFill>
        <p:spPr bwMode="auto">
          <a:xfrm>
            <a:off x="1371071" y="4041776"/>
            <a:ext cx="3968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A17DA9-7D42-B14C-977C-E684E5E24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9" r="17798"/>
          <a:stretch>
            <a:fillRect/>
          </a:stretch>
        </p:blipFill>
        <p:spPr bwMode="auto">
          <a:xfrm>
            <a:off x="1355725" y="4502945"/>
            <a:ext cx="3968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62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Box 4"/>
          <p:cNvSpPr txBox="1">
            <a:spLocks noChangeArrowheads="1"/>
          </p:cNvSpPr>
          <p:nvPr/>
        </p:nvSpPr>
        <p:spPr bwMode="auto">
          <a:xfrm>
            <a:off x="10134600" y="2971800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143000" y="3788496"/>
            <a:ext cx="7456488" cy="230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marL="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spcBef>
                <a:spcPts val="1800"/>
              </a:spcBef>
              <a:buFont typeface="Wingdings" charset="0"/>
              <a:buNone/>
              <a:defRPr/>
            </a:pPr>
            <a:r>
              <a:rPr lang="en-US" sz="1800" b="0" u="sng" kern="0" dirty="0">
                <a:cs typeface="+mn-cs"/>
              </a:rPr>
              <a:t>Map:</a:t>
            </a:r>
            <a:r>
              <a:rPr lang="en-US" sz="1800" b="0" kern="0" dirty="0">
                <a:cs typeface="+mn-cs"/>
              </a:rPr>
              <a:t> a data structure that manages the association between </a:t>
            </a:r>
            <a:r>
              <a:rPr lang="en-US" sz="1800" b="0" i="1" kern="0" dirty="0">
                <a:cs typeface="+mn-cs"/>
              </a:rPr>
              <a:t>keys</a:t>
            </a:r>
            <a:r>
              <a:rPr lang="en-US" sz="1800" b="0" kern="0" dirty="0">
                <a:cs typeface="+mn-cs"/>
              </a:rPr>
              <a:t> and </a:t>
            </a:r>
            <a:r>
              <a:rPr lang="en-US" sz="1800" b="0" i="1" kern="0" dirty="0">
                <a:cs typeface="+mn-cs"/>
              </a:rPr>
              <a:t>values</a:t>
            </a:r>
          </a:p>
          <a:p>
            <a:pPr algn="l">
              <a:spcBef>
                <a:spcPts val="1800"/>
              </a:spcBef>
              <a:buFont typeface="Wingdings" charset="0"/>
              <a:buNone/>
              <a:defRPr/>
            </a:pPr>
            <a:r>
              <a:rPr lang="en-US" sz="1800" b="0" kern="0" dirty="0">
                <a:cs typeface="+mn-cs"/>
              </a:rPr>
              <a:t>Implements two fundamental operations:</a:t>
            </a:r>
          </a:p>
          <a:p>
            <a:pPr marL="271463" indent="-271463" algn="l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sz="1600" b="0" u="sng" kern="0" dirty="0">
                <a:latin typeface="Consolas" charset="0"/>
                <a:ea typeface="Consolas" charset="0"/>
                <a:cs typeface="Consolas" charset="0"/>
              </a:rPr>
              <a:t>Put(</a:t>
            </a:r>
            <a:r>
              <a:rPr lang="en-US" sz="1800" b="0" i="1" u="sng" kern="0" dirty="0"/>
              <a:t>key</a:t>
            </a:r>
            <a:r>
              <a:rPr lang="en-US" sz="1800" b="0" u="sng" kern="0" dirty="0"/>
              <a:t>,</a:t>
            </a:r>
            <a:r>
              <a:rPr lang="en-US" sz="1800" b="0" i="1" u="sng" kern="0" dirty="0"/>
              <a:t>value</a:t>
            </a:r>
            <a:r>
              <a:rPr lang="en-US" sz="1600" b="0" u="sng" kern="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600" b="0" kern="0" dirty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800" b="0" kern="0" dirty="0">
                <a:cs typeface="+mn-cs"/>
              </a:rPr>
              <a:t>   adds </a:t>
            </a:r>
            <a:r>
              <a:rPr lang="en-US" sz="1800" b="0" kern="0" dirty="0"/>
              <a:t>a (</a:t>
            </a:r>
            <a:r>
              <a:rPr lang="en-US" sz="1800" b="0" i="1" kern="0" dirty="0"/>
              <a:t>key</a:t>
            </a:r>
            <a:r>
              <a:rPr lang="en-US" sz="1800" b="0" kern="0" dirty="0"/>
              <a:t>,</a:t>
            </a:r>
            <a:r>
              <a:rPr lang="en-US" sz="1800" b="0" i="1" kern="0" dirty="0"/>
              <a:t>value</a:t>
            </a:r>
            <a:r>
              <a:rPr lang="en-US" sz="1800" b="0" kern="0" dirty="0"/>
              <a:t>) association to the map</a:t>
            </a:r>
          </a:p>
          <a:p>
            <a:pPr marL="271463" indent="-271463" algn="l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sz="1600" b="0" u="sng" kern="0" dirty="0">
                <a:latin typeface="Consolas" charset="0"/>
                <a:ea typeface="Consolas" charset="0"/>
                <a:cs typeface="Consolas" charset="0"/>
              </a:rPr>
              <a:t>Get(</a:t>
            </a:r>
            <a:r>
              <a:rPr lang="en-US" sz="1800" b="0" u="sng" kern="0" dirty="0"/>
              <a:t>key</a:t>
            </a:r>
            <a:r>
              <a:rPr lang="en-US" sz="1600" b="0" u="sng" kern="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600" b="0" kern="0" dirty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800" b="0" kern="0" dirty="0">
                <a:cs typeface="+mn-cs"/>
              </a:rPr>
              <a:t>            returns </a:t>
            </a:r>
            <a:r>
              <a:rPr lang="en-US" sz="1800" b="0" kern="0" dirty="0"/>
              <a:t>the </a:t>
            </a:r>
            <a:r>
              <a:rPr lang="en-US" sz="1800" b="0" i="1" kern="0" dirty="0"/>
              <a:t>value</a:t>
            </a:r>
            <a:r>
              <a:rPr lang="en-US" sz="1800" b="0" kern="0" dirty="0"/>
              <a:t> associated with a given </a:t>
            </a:r>
            <a:r>
              <a:rPr lang="en-US" sz="1800" b="0" i="1" kern="0" dirty="0"/>
              <a:t>key</a:t>
            </a:r>
            <a:endParaRPr lang="en-US" sz="1800" b="0" kern="0" dirty="0"/>
          </a:p>
          <a:p>
            <a:pPr algn="l">
              <a:spcBef>
                <a:spcPts val="1800"/>
              </a:spcBef>
              <a:defRPr/>
            </a:pPr>
            <a:r>
              <a:rPr lang="en-US" sz="1800" b="0" kern="0" dirty="0"/>
              <a:t>Implemented in Java using a generic class:  </a:t>
            </a:r>
            <a:r>
              <a:rPr lang="en-US" sz="1400" b="0" kern="0" dirty="0">
                <a:latin typeface="Consolas" charset="0"/>
                <a:ea typeface="Consolas" charset="0"/>
                <a:cs typeface="Consolas" charset="0"/>
              </a:rPr>
              <a:t>HashMap&lt;Key&gt;&lt;Value&gt;.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68550" y="822325"/>
            <a:ext cx="3633788" cy="2549525"/>
            <a:chOff x="2320925" y="1143000"/>
            <a:chExt cx="3633788" cy="2549525"/>
          </a:xfrm>
        </p:grpSpPr>
        <p:sp>
          <p:nvSpPr>
            <p:cNvPr id="14" name="Rectangle 3"/>
            <p:cNvSpPr txBox="1">
              <a:spLocks noChangeArrowheads="1"/>
            </p:cNvSpPr>
            <p:nvPr/>
          </p:nvSpPr>
          <p:spPr bwMode="auto">
            <a:xfrm>
              <a:off x="2778125" y="1758950"/>
              <a:ext cx="685800" cy="189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TLV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MUM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LON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NYC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...</a:t>
              </a:r>
            </a:p>
          </p:txBody>
        </p:sp>
        <p:sp>
          <p:nvSpPr>
            <p:cNvPr id="15" name="Rectangle 3"/>
            <p:cNvSpPr txBox="1">
              <a:spLocks noChangeArrowheads="1"/>
            </p:cNvSpPr>
            <p:nvPr/>
          </p:nvSpPr>
          <p:spPr bwMode="auto">
            <a:xfrm>
              <a:off x="4683125" y="1743075"/>
              <a:ext cx="1181100" cy="189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Tel Aviv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Mumbai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London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New York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...</a:t>
              </a:r>
            </a:p>
          </p:txBody>
        </p:sp>
        <p:sp>
          <p:nvSpPr>
            <p:cNvPr id="47109" name="Oval 3"/>
            <p:cNvSpPr>
              <a:spLocks noChangeArrowheads="1"/>
            </p:cNvSpPr>
            <p:nvPr/>
          </p:nvSpPr>
          <p:spPr bwMode="auto">
            <a:xfrm>
              <a:off x="2320925" y="1601788"/>
              <a:ext cx="1295400" cy="20542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dirty="0"/>
            </a:p>
          </p:txBody>
        </p:sp>
        <p:sp>
          <p:nvSpPr>
            <p:cNvPr id="47110" name="Oval 17"/>
            <p:cNvSpPr>
              <a:spLocks noChangeArrowheads="1"/>
            </p:cNvSpPr>
            <p:nvPr/>
          </p:nvSpPr>
          <p:spPr bwMode="auto">
            <a:xfrm>
              <a:off x="4038600" y="1565275"/>
              <a:ext cx="1916113" cy="21272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dirty="0"/>
            </a:p>
          </p:txBody>
        </p:sp>
        <p:cxnSp>
          <p:nvCxnSpPr>
            <p:cNvPr id="47111" name="Straight Arrow Connector 5"/>
            <p:cNvCxnSpPr>
              <a:cxnSpLocks noChangeShapeType="1"/>
            </p:cNvCxnSpPr>
            <p:nvPr/>
          </p:nvCxnSpPr>
          <p:spPr bwMode="auto">
            <a:xfrm flipV="1">
              <a:off x="3182938" y="1895475"/>
              <a:ext cx="1385887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2" name="Straight Arrow Connector 19"/>
            <p:cNvCxnSpPr>
              <a:cxnSpLocks noChangeShapeType="1"/>
            </p:cNvCxnSpPr>
            <p:nvPr/>
          </p:nvCxnSpPr>
          <p:spPr bwMode="auto">
            <a:xfrm flipV="1">
              <a:off x="3182938" y="2276475"/>
              <a:ext cx="1385887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3" name="Straight Arrow Connector 20"/>
            <p:cNvCxnSpPr>
              <a:cxnSpLocks noChangeShapeType="1"/>
            </p:cNvCxnSpPr>
            <p:nvPr/>
          </p:nvCxnSpPr>
          <p:spPr bwMode="auto">
            <a:xfrm flipV="1">
              <a:off x="3182938" y="2657476"/>
              <a:ext cx="1447800" cy="95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4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182938" y="3038475"/>
              <a:ext cx="1447800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15" name="TextBox 6"/>
            <p:cNvSpPr txBox="1">
              <a:spLocks noChangeArrowheads="1"/>
            </p:cNvSpPr>
            <p:nvPr/>
          </p:nvSpPr>
          <p:spPr bwMode="auto">
            <a:xfrm>
              <a:off x="2667000" y="1158875"/>
              <a:ext cx="8382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dirty="0">
                  <a:latin typeface="Times New Roman" charset="0"/>
                </a:rPr>
                <a:t>keys</a:t>
              </a:r>
            </a:p>
          </p:txBody>
        </p:sp>
        <p:sp>
          <p:nvSpPr>
            <p:cNvPr id="47116" name="TextBox 23"/>
            <p:cNvSpPr txBox="1">
              <a:spLocks noChangeArrowheads="1"/>
            </p:cNvSpPr>
            <p:nvPr/>
          </p:nvSpPr>
          <p:spPr bwMode="auto">
            <a:xfrm>
              <a:off x="4654550" y="1143000"/>
              <a:ext cx="10080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dirty="0">
                  <a:latin typeface="Times New Roman" charset="0"/>
                </a:rPr>
                <a:t>values</a:t>
              </a:r>
            </a:p>
          </p:txBody>
        </p:sp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 abstraction</a:t>
            </a:r>
          </a:p>
        </p:txBody>
      </p:sp>
    </p:spTree>
    <p:extLst>
      <p:ext uri="{BB962C8B-B14F-4D97-AF65-F5344CB8AC3E}">
        <p14:creationId xmlns:p14="http://schemas.microsoft.com/office/powerpoint/2010/main" val="140052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81000" y="825499"/>
            <a:ext cx="5942012" cy="260350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HashMap&lt;String,String&gt; 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</a:rPr>
              <a:t>animalSounds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HashMap&lt;String,String&gt;();</a:t>
            </a:r>
          </a:p>
        </p:txBody>
      </p:sp>
      <p:sp>
        <p:nvSpPr>
          <p:cNvPr id="48129" name="TextBox 4"/>
          <p:cNvSpPr txBox="1">
            <a:spLocks noChangeArrowheads="1"/>
          </p:cNvSpPr>
          <p:nvPr/>
        </p:nvSpPr>
        <p:spPr bwMode="auto">
          <a:xfrm>
            <a:off x="10086975" y="3292475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12775" y="4360862"/>
            <a:ext cx="78962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marL="266700" indent="-266700">
              <a:spcBef>
                <a:spcPts val="1200"/>
              </a:spcBef>
            </a:pPr>
            <a:r>
              <a:rPr lang="en-US" altLang="en-US" sz="1800" b="0" dirty="0"/>
              <a:t>The </a:t>
            </a:r>
            <a:r>
              <a:rPr lang="en-US" altLang="en-US" sz="1800" b="0" i="1" dirty="0"/>
              <a:t>key</a:t>
            </a:r>
            <a:r>
              <a:rPr lang="en-US" altLang="en-US" sz="1800" b="0" dirty="0"/>
              <a:t> and the </a:t>
            </a:r>
            <a:r>
              <a:rPr lang="en-US" altLang="en-US" sz="1800" b="0" i="1" dirty="0"/>
              <a:t>value</a:t>
            </a:r>
            <a:r>
              <a:rPr lang="en-US" altLang="en-US" sz="1800" b="0" dirty="0"/>
              <a:t> must be object types</a:t>
            </a:r>
          </a:p>
          <a:p>
            <a:pPr marL="266700" indent="-266700">
              <a:spcBef>
                <a:spcPts val="1200"/>
              </a:spcBef>
            </a:pPr>
            <a:r>
              <a:rPr lang="en-US" altLang="en-US" sz="1800" b="0" dirty="0"/>
              <a:t>How can we create a map that contains keys and values of primitive types?</a:t>
            </a:r>
          </a:p>
          <a:p>
            <a:pPr marL="266700" indent="-266700">
              <a:spcBef>
                <a:spcPts val="1200"/>
              </a:spcBef>
            </a:pPr>
            <a:r>
              <a:rPr lang="en-US" altLang="en-US" sz="1800" b="0" dirty="0"/>
              <a:t>We can use wrapper classes.</a:t>
            </a:r>
            <a:endParaRPr lang="en-US" altLang="en-US" sz="1400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1066800" y="1584040"/>
            <a:ext cx="1389063" cy="523875"/>
            <a:chOff x="1765300" y="1905000"/>
            <a:chExt cx="1389063" cy="523875"/>
          </a:xfrm>
        </p:grpSpPr>
        <p:sp>
          <p:nvSpPr>
            <p:cNvPr id="9" name="Rounded Rectangular Callout 8"/>
            <p:cNvSpPr>
              <a:spLocks noChangeArrowheads="1"/>
            </p:cNvSpPr>
            <p:nvPr/>
          </p:nvSpPr>
          <p:spPr bwMode="auto">
            <a:xfrm>
              <a:off x="1765300" y="1911350"/>
              <a:ext cx="571500" cy="517525"/>
            </a:xfrm>
            <a:prstGeom prst="wedgeRoundRectCallout">
              <a:avLst>
                <a:gd name="adj1" fmla="val 4829"/>
                <a:gd name="adj2" fmla="val -129352"/>
                <a:gd name="adj3" fmla="val 16667"/>
              </a:avLst>
            </a:prstGeom>
            <a:solidFill>
              <a:srgbClr val="FFDEBD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46800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ts val="1200"/>
                </a:spcBef>
              </a:pPr>
              <a:r>
                <a:rPr lang="en-US" altLang="en-US" sz="1400" b="0" dirty="0">
                  <a:latin typeface="Times New Roman" charset="0"/>
                </a:rPr>
                <a:t>key type</a:t>
              </a:r>
              <a:endParaRPr lang="en-US" altLang="en-US" sz="1400" b="0" dirty="0">
                <a:solidFill>
                  <a:srgbClr val="008000"/>
                </a:solidFill>
                <a:latin typeface="Times New Roman" charset="0"/>
              </a:endParaRPr>
            </a:p>
          </p:txBody>
        </p:sp>
        <p:sp>
          <p:nvSpPr>
            <p:cNvPr id="10" name="Rounded Rectangular Callout 9"/>
            <p:cNvSpPr>
              <a:spLocks noChangeArrowheads="1"/>
            </p:cNvSpPr>
            <p:nvPr/>
          </p:nvSpPr>
          <p:spPr bwMode="auto">
            <a:xfrm>
              <a:off x="2438400" y="1905000"/>
              <a:ext cx="715963" cy="515938"/>
            </a:xfrm>
            <a:prstGeom prst="wedgeRoundRectCallout">
              <a:avLst>
                <a:gd name="adj1" fmla="val 1625"/>
                <a:gd name="adj2" fmla="val -125810"/>
                <a:gd name="adj3" fmla="val 16667"/>
              </a:avLst>
            </a:prstGeom>
            <a:solidFill>
              <a:srgbClr val="FFDEBD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46800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ts val="1200"/>
                </a:spcBef>
              </a:pPr>
              <a:r>
                <a:rPr lang="en-US" altLang="en-US" sz="1400" b="0" dirty="0">
                  <a:latin typeface="Times New Roman" charset="0"/>
                </a:rPr>
                <a:t>value</a:t>
              </a:r>
              <a:br>
                <a:rPr lang="en-US" altLang="en-US" sz="1400" b="0" dirty="0">
                  <a:latin typeface="Times New Roman" charset="0"/>
                </a:rPr>
              </a:br>
              <a:r>
                <a:rPr lang="en-US" altLang="en-US" sz="1400" b="0" dirty="0">
                  <a:latin typeface="Times New Roman" charset="0"/>
                </a:rPr>
                <a:t>type</a:t>
              </a:r>
              <a:endParaRPr lang="en-US" altLang="en-US" sz="1400" b="0" dirty="0">
                <a:solidFill>
                  <a:srgbClr val="008000"/>
                </a:solidFill>
                <a:latin typeface="Times New Roman" charset="0"/>
              </a:endParaRPr>
            </a:p>
          </p:txBody>
        </p:sp>
      </p:grp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 abstraction</a:t>
            </a:r>
            <a:r>
              <a:rPr lang="en-US" altLang="en-US" sz="1600" b="0" dirty="0">
                <a:latin typeface="Arial" charset="0"/>
                <a:ea typeface="ＭＳ Ｐゴシック" charset="-128"/>
              </a:rPr>
              <a:t> (from a client perspective)</a:t>
            </a:r>
            <a:r>
              <a:rPr lang="en-US" altLang="en-US" sz="2400" b="0" dirty="0">
                <a:latin typeface="Arial" charset="0"/>
                <a:ea typeface="ＭＳ Ｐゴシック" charset="-128"/>
              </a:rP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95356" y="958561"/>
            <a:ext cx="1066800" cy="1814513"/>
            <a:chOff x="7295356" y="958561"/>
            <a:chExt cx="1066800" cy="1814513"/>
          </a:xfrm>
        </p:grpSpPr>
        <p:pic>
          <p:nvPicPr>
            <p:cNvPr id="15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24" t="4765" r="21358" b="23743"/>
            <a:stretch>
              <a:fillRect/>
            </a:stretch>
          </p:blipFill>
          <p:spPr bwMode="auto">
            <a:xfrm>
              <a:off x="7295356" y="958561"/>
              <a:ext cx="8382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886"/>
            <a:stretch>
              <a:fillRect/>
            </a:stretch>
          </p:blipFill>
          <p:spPr bwMode="auto">
            <a:xfrm rot="10800000" flipH="1" flipV="1">
              <a:off x="7346156" y="2025361"/>
              <a:ext cx="754063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27"/>
            <p:cNvSpPr txBox="1">
              <a:spLocks noChangeArrowheads="1"/>
            </p:cNvSpPr>
            <p:nvPr/>
          </p:nvSpPr>
          <p:spPr bwMode="auto">
            <a:xfrm>
              <a:off x="7447756" y="1410999"/>
              <a:ext cx="914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400" b="0" dirty="0"/>
                <a:t>moo</a:t>
              </a:r>
            </a:p>
          </p:txBody>
        </p:sp>
        <p:sp>
          <p:nvSpPr>
            <p:cNvPr id="20" name="TextBox 28"/>
            <p:cNvSpPr txBox="1">
              <a:spLocks noChangeArrowheads="1"/>
            </p:cNvSpPr>
            <p:nvPr/>
          </p:nvSpPr>
          <p:spPr bwMode="auto">
            <a:xfrm>
              <a:off x="7371556" y="2465099"/>
              <a:ext cx="914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400" b="0" dirty="0"/>
                <a:t>woof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468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4895850" cy="4419600"/>
          </a:xfrm>
        </p:spPr>
        <p:txBody>
          <a:bodyPr>
            <a:noAutofit/>
          </a:bodyPr>
          <a:lstStyle/>
          <a:p>
            <a:pPr marL="90487" indent="0">
              <a:spcBef>
                <a:spcPts val="1800"/>
              </a:spcBef>
              <a:buClrTx/>
              <a:buNone/>
            </a:pPr>
            <a:r>
              <a:rPr lang="en-US" altLang="en-US" u="sng" dirty="0"/>
              <a:t>Collection examples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Set </a:t>
            </a:r>
            <a:endParaRPr lang="en-US" altLang="en-US" sz="1400" dirty="0"/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Stack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Queue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Map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ArrayList</a:t>
            </a:r>
            <a:endParaRPr lang="en-US" altLang="en-US" sz="1400" dirty="0"/>
          </a:p>
          <a:p>
            <a:pPr marL="90487" indent="0">
              <a:spcBef>
                <a:spcPts val="3000"/>
              </a:spcBef>
              <a:buClrTx/>
              <a:buNone/>
            </a:pPr>
            <a:r>
              <a:rPr lang="en-US" altLang="en-US" u="sng" dirty="0"/>
              <a:t>Generics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Wrapper classes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Generic classes</a:t>
            </a:r>
          </a:p>
          <a:p>
            <a:pPr marL="365125" indent="-274638">
              <a:spcBef>
                <a:spcPts val="1800"/>
              </a:spcBef>
              <a:buClrTx/>
            </a:pPr>
            <a:endParaRPr lang="en-US" altLang="en-US" dirty="0"/>
          </a:p>
          <a:p>
            <a:pPr marL="365125" indent="-274638">
              <a:spcBef>
                <a:spcPts val="1800"/>
              </a:spcBef>
              <a:buClrTx/>
            </a:pPr>
            <a:endParaRPr lang="en-US" altLang="en-US" dirty="0"/>
          </a:p>
          <a:p>
            <a:pPr marL="365125" indent="-274638">
              <a:spcBef>
                <a:spcPts val="2400"/>
              </a:spcBef>
            </a:pPr>
            <a:endParaRPr lang="en-US" altLang="en-US" sz="2000" dirty="0"/>
          </a:p>
          <a:p>
            <a:pPr marL="365125" indent="-274638">
              <a:spcBef>
                <a:spcPts val="2400"/>
              </a:spcBef>
            </a:pPr>
            <a:endParaRPr lang="en-US" altLang="en-US" sz="200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000" dirty="0"/>
          </a:p>
          <a:p>
            <a:pPr marL="365125" indent="-274638">
              <a:spcBef>
                <a:spcPts val="2400"/>
              </a:spcBef>
            </a:pPr>
            <a:endParaRPr lang="en-US" altLang="en-US" sz="200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1211262" y="1527175"/>
            <a:ext cx="465138" cy="37782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200" b="0" dirty="0">
              <a:latin typeface="Comic Sans MS" charset="0"/>
              <a:cs typeface="ＭＳ Ｐゴシック" charset="-128"/>
            </a:endParaRPr>
          </a:p>
        </p:txBody>
      </p:sp>
      <p:sp>
        <p:nvSpPr>
          <p:cNvPr id="942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107098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4"/>
          <p:cNvSpPr txBox="1">
            <a:spLocks noChangeArrowheads="1"/>
          </p:cNvSpPr>
          <p:nvPr/>
        </p:nvSpPr>
        <p:spPr bwMode="auto">
          <a:xfrm>
            <a:off x="10086975" y="3292475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9pPr>
          </a:lstStyle>
          <a:p>
            <a:r>
              <a:rPr lang="en-US" altLang="en-US" b="0" dirty="0">
                <a:ea typeface="ＭＳ Ｐゴシック" charset="-128"/>
              </a:rPr>
              <a:t>Map abstraction</a:t>
            </a:r>
            <a:r>
              <a:rPr lang="en-US" altLang="en-US" sz="1600" b="0" dirty="0">
                <a:ea typeface="ＭＳ Ｐゴシック" charset="-128"/>
              </a:rPr>
              <a:t> (from a client perspective)</a:t>
            </a:r>
            <a:r>
              <a:rPr lang="en-US" altLang="en-US" b="0" dirty="0">
                <a:ea typeface="ＭＳ Ｐゴシック" charset="-128"/>
              </a:rPr>
              <a:t> </a:t>
            </a:r>
          </a:p>
        </p:txBody>
      </p:sp>
      <p:pic>
        <p:nvPicPr>
          <p:cNvPr id="49157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4" t="4765" r="21358" b="23743"/>
          <a:stretch>
            <a:fillRect/>
          </a:stretch>
        </p:blipFill>
        <p:spPr bwMode="auto">
          <a:xfrm>
            <a:off x="7295356" y="958561"/>
            <a:ext cx="838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6"/>
          <a:stretch>
            <a:fillRect/>
          </a:stretch>
        </p:blipFill>
        <p:spPr bwMode="auto">
          <a:xfrm rot="10800000" flipH="1" flipV="1">
            <a:off x="7346156" y="2025361"/>
            <a:ext cx="75406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TextBox 27"/>
          <p:cNvSpPr txBox="1">
            <a:spLocks noChangeArrowheads="1"/>
          </p:cNvSpPr>
          <p:nvPr/>
        </p:nvSpPr>
        <p:spPr bwMode="auto">
          <a:xfrm>
            <a:off x="7447756" y="1410999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dirty="0"/>
              <a:t>moo</a:t>
            </a:r>
          </a:p>
        </p:txBody>
      </p:sp>
      <p:sp>
        <p:nvSpPr>
          <p:cNvPr id="49160" name="TextBox 28"/>
          <p:cNvSpPr txBox="1">
            <a:spLocks noChangeArrowheads="1"/>
          </p:cNvSpPr>
          <p:nvPr/>
        </p:nvSpPr>
        <p:spPr bwMode="auto">
          <a:xfrm>
            <a:off x="7371556" y="2465099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dirty="0"/>
              <a:t>woof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81000" y="825499"/>
            <a:ext cx="5942012" cy="260350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HashMap&lt;String,String&gt; 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</a:rPr>
              <a:t>animalSounds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HashMap&lt;String,String&gt;();</a:t>
            </a:r>
          </a:p>
        </p:txBody>
      </p:sp>
    </p:spTree>
    <p:extLst>
      <p:ext uri="{BB962C8B-B14F-4D97-AF65-F5344CB8AC3E}">
        <p14:creationId xmlns:p14="http://schemas.microsoft.com/office/powerpoint/2010/main" val="104830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4"/>
          <p:cNvSpPr txBox="1">
            <a:spLocks noChangeArrowheads="1"/>
          </p:cNvSpPr>
          <p:nvPr/>
        </p:nvSpPr>
        <p:spPr bwMode="auto">
          <a:xfrm>
            <a:off x="10086975" y="3292475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81000" y="825499"/>
            <a:ext cx="5942012" cy="260350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HashMap&lt;String,String&gt; 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</a:rPr>
              <a:t>animalSounds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HashMap&lt;String,String&gt;();</a:t>
            </a:r>
          </a:p>
          <a:p>
            <a:pPr>
              <a:spcBef>
                <a:spcPts val="800"/>
              </a:spcBef>
            </a:pPr>
            <a:r>
              <a:rPr lang="en-US" altLang="en-US" sz="1200" b="0" dirty="0">
                <a:solidFill>
                  <a:srgbClr val="6A3E3E"/>
                </a:solidFill>
                <a:latin typeface="Consolas" charset="0"/>
              </a:rPr>
              <a:t>animalSounds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.put(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"dog"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"woof"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6A3E3E"/>
                </a:solidFill>
                <a:latin typeface="Consolas" charset="0"/>
              </a:rPr>
              <a:t>animalSounds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.put(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"cat"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"miao"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6A3E3E"/>
                </a:solidFill>
                <a:latin typeface="Consolas" charset="0"/>
              </a:rPr>
              <a:t>animalSounds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.put(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"cow"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"moo"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6A3E3E"/>
                </a:solidFill>
                <a:latin typeface="Consolas" charset="0"/>
              </a:rPr>
              <a:t>animalSounds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.put(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"mouse"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"squeak"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8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altLang="en-US" sz="1200" b="0" i="1" dirty="0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.println(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"Cow goes 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</a:rPr>
              <a:t>animalSounds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.get(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"cow"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));</a:t>
            </a: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altLang="en-US" sz="1200" b="0" i="1" dirty="0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.println(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"Mouse goes 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</a:rPr>
              <a:t>animalSounds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.get(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"mouse"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));</a:t>
            </a:r>
          </a:p>
          <a:p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068887" y="2738438"/>
            <a:ext cx="1905000" cy="13843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/>
          <a:p>
            <a:pPr>
              <a:defRPr/>
            </a:pP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Cow goes moo</a:t>
            </a:r>
          </a:p>
          <a:p>
            <a:pPr>
              <a:defRPr/>
            </a:pP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mouse goes squeak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9pPr>
          </a:lstStyle>
          <a:p>
            <a:r>
              <a:rPr lang="en-US" altLang="en-US" b="0" dirty="0">
                <a:ea typeface="ＭＳ Ｐゴシック" charset="-128"/>
              </a:rPr>
              <a:t>Map abstraction</a:t>
            </a:r>
            <a:r>
              <a:rPr lang="en-US" altLang="en-US" sz="1600" b="0" dirty="0">
                <a:ea typeface="ＭＳ Ｐゴシック" charset="-128"/>
              </a:rPr>
              <a:t> (from a client perspective)</a:t>
            </a:r>
            <a:r>
              <a:rPr lang="en-US" altLang="en-US" b="0" dirty="0">
                <a:ea typeface="ＭＳ Ｐゴシック" charset="-128"/>
              </a:rPr>
              <a:t> </a:t>
            </a:r>
          </a:p>
        </p:txBody>
      </p:sp>
      <p:pic>
        <p:nvPicPr>
          <p:cNvPr id="49157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4" t="4765" r="21358" b="23743"/>
          <a:stretch>
            <a:fillRect/>
          </a:stretch>
        </p:blipFill>
        <p:spPr bwMode="auto">
          <a:xfrm>
            <a:off x="7295356" y="958561"/>
            <a:ext cx="838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6"/>
          <a:stretch>
            <a:fillRect/>
          </a:stretch>
        </p:blipFill>
        <p:spPr bwMode="auto">
          <a:xfrm rot="10800000" flipH="1" flipV="1">
            <a:off x="7346156" y="2025361"/>
            <a:ext cx="75406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TextBox 27"/>
          <p:cNvSpPr txBox="1">
            <a:spLocks noChangeArrowheads="1"/>
          </p:cNvSpPr>
          <p:nvPr/>
        </p:nvSpPr>
        <p:spPr bwMode="auto">
          <a:xfrm>
            <a:off x="7447756" y="1410999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dirty="0"/>
              <a:t>moo</a:t>
            </a:r>
          </a:p>
        </p:txBody>
      </p:sp>
      <p:sp>
        <p:nvSpPr>
          <p:cNvPr id="49160" name="TextBox 28"/>
          <p:cNvSpPr txBox="1">
            <a:spLocks noChangeArrowheads="1"/>
          </p:cNvSpPr>
          <p:nvPr/>
        </p:nvSpPr>
        <p:spPr bwMode="auto">
          <a:xfrm>
            <a:off x="7371556" y="2465099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dirty="0"/>
              <a:t>woof</a:t>
            </a:r>
          </a:p>
        </p:txBody>
      </p:sp>
    </p:spTree>
    <p:extLst>
      <p:ext uri="{BB962C8B-B14F-4D97-AF65-F5344CB8AC3E}">
        <p14:creationId xmlns:p14="http://schemas.microsoft.com/office/powerpoint/2010/main" val="42689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4"/>
          <p:cNvSpPr txBox="1">
            <a:spLocks noChangeArrowheads="1"/>
          </p:cNvSpPr>
          <p:nvPr/>
        </p:nvSpPr>
        <p:spPr bwMode="auto">
          <a:xfrm>
            <a:off x="10086975" y="3292475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81000" y="825499"/>
            <a:ext cx="5942012" cy="260350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HashMap&lt;String,String&gt; 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</a:rPr>
              <a:t>animalSounds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HashMap&lt;String,String&gt;();</a:t>
            </a:r>
          </a:p>
          <a:p>
            <a:pPr>
              <a:spcBef>
                <a:spcPts val="800"/>
              </a:spcBef>
            </a:pPr>
            <a:r>
              <a:rPr lang="en-US" altLang="en-US" sz="1200" b="0" dirty="0">
                <a:solidFill>
                  <a:srgbClr val="6A3E3E"/>
                </a:solidFill>
                <a:latin typeface="Consolas" charset="0"/>
              </a:rPr>
              <a:t>animalSounds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.put(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"dog"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"woof"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6A3E3E"/>
                </a:solidFill>
                <a:latin typeface="Consolas" charset="0"/>
              </a:rPr>
              <a:t>animalSounds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.put(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"cat"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"miao"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6A3E3E"/>
                </a:solidFill>
                <a:latin typeface="Consolas" charset="0"/>
              </a:rPr>
              <a:t>animalSounds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.put(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"cow"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"moo"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6A3E3E"/>
                </a:solidFill>
                <a:latin typeface="Consolas" charset="0"/>
              </a:rPr>
              <a:t>animalSounds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.put(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"mouse"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"squeak"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8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altLang="en-US" sz="1200" b="0" i="1" dirty="0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.println(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"Cow goes 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</a:rPr>
              <a:t>animalSounds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.get(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"cow"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));</a:t>
            </a: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altLang="en-US" sz="1200" b="0" i="1" dirty="0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.println(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"Mouse goes 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</a:rPr>
              <a:t>animalSounds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.get(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"mouse"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));</a:t>
            </a:r>
          </a:p>
          <a:p>
            <a:pPr>
              <a:spcBef>
                <a:spcPts val="800"/>
              </a:spcBef>
            </a:pPr>
            <a:r>
              <a:rPr lang="en-US" altLang="en-US" sz="1200" b="0" dirty="0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(String 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</a:rPr>
              <a:t>sound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: 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</a:rPr>
              <a:t>animalSounds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.values()) {</a:t>
            </a: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System.</a:t>
            </a:r>
            <a:r>
              <a:rPr lang="en-US" altLang="en-US" sz="1200" b="0" i="1" dirty="0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.println(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</a:rPr>
              <a:t>sound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}</a:t>
            </a:r>
          </a:p>
          <a:p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068887" y="2738438"/>
            <a:ext cx="1905000" cy="13843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/>
          <a:p>
            <a:pPr>
              <a:defRPr/>
            </a:pP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Cow goes moo</a:t>
            </a:r>
          </a:p>
          <a:p>
            <a:pPr>
              <a:defRPr/>
            </a:pP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mouse goes squeak</a:t>
            </a:r>
          </a:p>
          <a:p>
            <a:pPr>
              <a:defRPr/>
            </a:pP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squeak</a:t>
            </a:r>
          </a:p>
          <a:p>
            <a:pPr>
              <a:defRPr/>
            </a:pP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miao</a:t>
            </a:r>
          </a:p>
          <a:p>
            <a:pPr>
              <a:defRPr/>
            </a:pP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moo</a:t>
            </a:r>
          </a:p>
          <a:p>
            <a:pPr>
              <a:defRPr/>
            </a:pP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woof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9pPr>
          </a:lstStyle>
          <a:p>
            <a:r>
              <a:rPr lang="en-US" altLang="en-US" b="0" dirty="0">
                <a:ea typeface="ＭＳ Ｐゴシック" charset="-128"/>
              </a:rPr>
              <a:t>Map abstraction</a:t>
            </a:r>
            <a:r>
              <a:rPr lang="en-US" altLang="en-US" sz="1600" b="0" dirty="0">
                <a:ea typeface="ＭＳ Ｐゴシック" charset="-128"/>
              </a:rPr>
              <a:t> (from a client perspective)</a:t>
            </a:r>
            <a:r>
              <a:rPr lang="en-US" altLang="en-US" b="0" dirty="0">
                <a:ea typeface="ＭＳ Ｐゴシック" charset="-128"/>
              </a:rPr>
              <a:t> </a:t>
            </a:r>
          </a:p>
        </p:txBody>
      </p:sp>
      <p:pic>
        <p:nvPicPr>
          <p:cNvPr id="49157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4" t="4765" r="21358" b="23743"/>
          <a:stretch>
            <a:fillRect/>
          </a:stretch>
        </p:blipFill>
        <p:spPr bwMode="auto">
          <a:xfrm>
            <a:off x="7295356" y="958561"/>
            <a:ext cx="838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6"/>
          <a:stretch>
            <a:fillRect/>
          </a:stretch>
        </p:blipFill>
        <p:spPr bwMode="auto">
          <a:xfrm rot="10800000" flipH="1" flipV="1">
            <a:off x="7346156" y="2025361"/>
            <a:ext cx="75406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TextBox 27"/>
          <p:cNvSpPr txBox="1">
            <a:spLocks noChangeArrowheads="1"/>
          </p:cNvSpPr>
          <p:nvPr/>
        </p:nvSpPr>
        <p:spPr bwMode="auto">
          <a:xfrm>
            <a:off x="7447756" y="1410999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dirty="0"/>
              <a:t>moo</a:t>
            </a:r>
          </a:p>
        </p:txBody>
      </p:sp>
      <p:sp>
        <p:nvSpPr>
          <p:cNvPr id="49160" name="TextBox 28"/>
          <p:cNvSpPr txBox="1">
            <a:spLocks noChangeArrowheads="1"/>
          </p:cNvSpPr>
          <p:nvPr/>
        </p:nvSpPr>
        <p:spPr bwMode="auto">
          <a:xfrm>
            <a:off x="7371556" y="2465099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dirty="0"/>
              <a:t>woof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1000" y="4103947"/>
            <a:ext cx="89122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1200"/>
              </a:spcBef>
              <a:buFont typeface="Wingdings" charset="2"/>
              <a:buNone/>
            </a:pPr>
            <a:r>
              <a:rPr lang="en-US" altLang="en-US" sz="1800" b="0" u="sng" dirty="0"/>
              <a:t>HashMap:</a:t>
            </a:r>
          </a:p>
          <a:p>
            <a:pPr marL="266700" indent="-266700">
              <a:spcBef>
                <a:spcPts val="1200"/>
              </a:spcBef>
            </a:pPr>
            <a:r>
              <a:rPr lang="en-US" altLang="en-US" sz="1800" b="0" dirty="0"/>
              <a:t>A class from Java’s class library</a:t>
            </a:r>
          </a:p>
          <a:p>
            <a:pPr marL="266700" indent="-266700">
              <a:spcBef>
                <a:spcPts val="1200"/>
              </a:spcBef>
            </a:pPr>
            <a:r>
              <a:rPr lang="en-US" altLang="en-US" sz="1800" b="0" dirty="0"/>
              <a:t>Implements the map data structure</a:t>
            </a:r>
          </a:p>
          <a:p>
            <a:pPr marL="266700" indent="-266700">
              <a:spcBef>
                <a:spcPts val="1200"/>
              </a:spcBef>
            </a:pPr>
            <a:r>
              <a:rPr lang="en-US" altLang="en-US" sz="1800" b="0" dirty="0"/>
              <a:t>Generic class:  can contain &lt;key,value&gt; elements of any desired types</a:t>
            </a:r>
          </a:p>
          <a:p>
            <a:pPr marL="266700" indent="-266700">
              <a:spcBef>
                <a:spcPts val="1200"/>
              </a:spcBef>
              <a:buClr>
                <a:schemeClr val="bg1"/>
              </a:buClr>
            </a:pPr>
            <a:r>
              <a:rPr lang="en-US" altLang="en-US" sz="1800" b="0" dirty="0"/>
              <a:t>For example, we can replace 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&lt;String,String&gt;</a:t>
            </a:r>
            <a:r>
              <a:rPr lang="en-US" altLang="en-US" sz="1800" b="0" dirty="0"/>
              <a:t> with 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&lt;String,AudioFile&gt;</a:t>
            </a: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3212799" y="3142676"/>
            <a:ext cx="1429543" cy="515938"/>
          </a:xfrm>
          <a:prstGeom prst="wedgeRoundRectCallout">
            <a:avLst>
              <a:gd name="adj1" fmla="val -49696"/>
              <a:gd name="adj2" fmla="val -93417"/>
              <a:gd name="adj3" fmla="val 16667"/>
            </a:avLst>
          </a:prstGeom>
          <a:solidFill>
            <a:srgbClr val="FFDEBD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/>
        </p:spPr>
        <p:txBody>
          <a:bodyPr tIns="46800" anchor="ctr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altLang="en-US" sz="1400" b="0" dirty="0">
                <a:latin typeface="Times New Roman" charset="0"/>
              </a:rPr>
              <a:t>yet another “for each” example</a:t>
            </a:r>
            <a:endParaRPr lang="en-US" altLang="en-US" sz="1400" b="0" dirty="0">
              <a:solidFill>
                <a:srgbClr val="008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Map implementation</a:t>
            </a:r>
            <a:endParaRPr lang="en-US" dirty="0">
              <a:cs typeface="+mj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27063" y="933450"/>
            <a:ext cx="6154737" cy="1428750"/>
            <a:chOff x="627063" y="933450"/>
            <a:chExt cx="6154737" cy="1428750"/>
          </a:xfrm>
        </p:grpSpPr>
        <p:grpSp>
          <p:nvGrpSpPr>
            <p:cNvPr id="3" name="Group 2"/>
            <p:cNvGrpSpPr/>
            <p:nvPr/>
          </p:nvGrpSpPr>
          <p:grpSpPr>
            <a:xfrm>
              <a:off x="2522537" y="933450"/>
              <a:ext cx="4259263" cy="1428750"/>
              <a:chOff x="2522537" y="933450"/>
              <a:chExt cx="4259263" cy="1428750"/>
            </a:xfrm>
          </p:grpSpPr>
          <p:sp>
            <p:nvSpPr>
              <p:cNvPr id="50178" name="Line 96"/>
              <p:cNvSpPr>
                <a:spLocks noChangeShapeType="1"/>
              </p:cNvSpPr>
              <p:nvPr/>
            </p:nvSpPr>
            <p:spPr bwMode="auto">
              <a:xfrm>
                <a:off x="3154362" y="1069975"/>
                <a:ext cx="371475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179" name="Text Box 42"/>
              <p:cNvSpPr txBox="1">
                <a:spLocks noChangeArrowheads="1"/>
              </p:cNvSpPr>
              <p:nvPr/>
            </p:nvSpPr>
            <p:spPr bwMode="auto">
              <a:xfrm>
                <a:off x="3525837" y="938213"/>
                <a:ext cx="311150" cy="2778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00" b="0" dirty="0"/>
                  <a:t>k2</a:t>
                </a:r>
              </a:p>
            </p:txBody>
          </p:sp>
          <p:sp>
            <p:nvSpPr>
              <p:cNvPr id="15" name="Text Box 43"/>
              <p:cNvSpPr txBox="1">
                <a:spLocks noChangeArrowheads="1"/>
              </p:cNvSpPr>
              <p:nvPr/>
            </p:nvSpPr>
            <p:spPr bwMode="auto">
              <a:xfrm>
                <a:off x="4146550" y="939800"/>
                <a:ext cx="198437" cy="2746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/>
              </a:p>
            </p:txBody>
          </p:sp>
          <p:sp>
            <p:nvSpPr>
              <p:cNvPr id="50181" name="Line 89"/>
              <p:cNvSpPr>
                <a:spLocks noChangeShapeType="1"/>
              </p:cNvSpPr>
              <p:nvPr/>
            </p:nvSpPr>
            <p:spPr bwMode="auto">
              <a:xfrm>
                <a:off x="4268787" y="1069975"/>
                <a:ext cx="3238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182" name="Text Box 42"/>
              <p:cNvSpPr txBox="1">
                <a:spLocks noChangeArrowheads="1"/>
              </p:cNvSpPr>
              <p:nvPr/>
            </p:nvSpPr>
            <p:spPr bwMode="auto">
              <a:xfrm>
                <a:off x="3835400" y="938213"/>
                <a:ext cx="311150" cy="2778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00" b="0" dirty="0"/>
                  <a:t>v2</a:t>
                </a:r>
              </a:p>
            </p:txBody>
          </p:sp>
          <p:sp>
            <p:nvSpPr>
              <p:cNvPr id="50183" name="Text Box 42"/>
              <p:cNvSpPr txBox="1">
                <a:spLocks noChangeArrowheads="1"/>
              </p:cNvSpPr>
              <p:nvPr/>
            </p:nvSpPr>
            <p:spPr bwMode="auto">
              <a:xfrm>
                <a:off x="4591050" y="933450"/>
                <a:ext cx="309562" cy="276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00" b="0" dirty="0"/>
                  <a:t>k6</a:t>
                </a:r>
              </a:p>
            </p:txBody>
          </p:sp>
          <p:sp>
            <p:nvSpPr>
              <p:cNvPr id="35" name="Text Box 43"/>
              <p:cNvSpPr txBox="1">
                <a:spLocks noChangeArrowheads="1"/>
              </p:cNvSpPr>
              <p:nvPr/>
            </p:nvSpPr>
            <p:spPr bwMode="auto">
              <a:xfrm>
                <a:off x="5207000" y="933450"/>
                <a:ext cx="200025" cy="2746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/>
              </a:p>
            </p:txBody>
          </p:sp>
          <p:sp>
            <p:nvSpPr>
              <p:cNvPr id="50185" name="Text Box 42"/>
              <p:cNvSpPr txBox="1">
                <a:spLocks noChangeArrowheads="1"/>
              </p:cNvSpPr>
              <p:nvPr/>
            </p:nvSpPr>
            <p:spPr bwMode="auto">
              <a:xfrm>
                <a:off x="4899025" y="933450"/>
                <a:ext cx="311150" cy="276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00" b="0" dirty="0"/>
                  <a:t>v6</a:t>
                </a:r>
              </a:p>
            </p:txBody>
          </p:sp>
          <p:sp>
            <p:nvSpPr>
              <p:cNvPr id="50186" name="Line 84"/>
              <p:cNvSpPr>
                <a:spLocks noChangeShapeType="1"/>
              </p:cNvSpPr>
              <p:nvPr/>
            </p:nvSpPr>
            <p:spPr bwMode="auto">
              <a:xfrm flipV="1">
                <a:off x="5330825" y="1054100"/>
                <a:ext cx="276225" cy="7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187" name="Text Box 42"/>
              <p:cNvSpPr txBox="1">
                <a:spLocks noChangeArrowheads="1"/>
              </p:cNvSpPr>
              <p:nvPr/>
            </p:nvSpPr>
            <p:spPr bwMode="auto">
              <a:xfrm>
                <a:off x="2978150" y="958850"/>
                <a:ext cx="292100" cy="276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 sz="1200" b="0" dirty="0"/>
              </a:p>
            </p:txBody>
          </p:sp>
          <p:sp>
            <p:nvSpPr>
              <p:cNvPr id="50188" name="Text Box 42"/>
              <p:cNvSpPr txBox="1">
                <a:spLocks noChangeArrowheads="1"/>
              </p:cNvSpPr>
              <p:nvPr/>
            </p:nvSpPr>
            <p:spPr bwMode="auto">
              <a:xfrm>
                <a:off x="2522537" y="958850"/>
                <a:ext cx="46037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7200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altLang="en-US" sz="1200" b="0" dirty="0"/>
                  <a:t>0</a:t>
                </a:r>
              </a:p>
            </p:txBody>
          </p:sp>
          <p:sp>
            <p:nvSpPr>
              <p:cNvPr id="50189" name="Text Box 42"/>
              <p:cNvSpPr txBox="1">
                <a:spLocks noChangeArrowheads="1"/>
              </p:cNvSpPr>
              <p:nvPr/>
            </p:nvSpPr>
            <p:spPr bwMode="auto">
              <a:xfrm>
                <a:off x="2978150" y="1235075"/>
                <a:ext cx="292100" cy="2778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 sz="1200" b="0" dirty="0"/>
              </a:p>
            </p:txBody>
          </p:sp>
          <p:sp>
            <p:nvSpPr>
              <p:cNvPr id="50190" name="Text Box 42"/>
              <p:cNvSpPr txBox="1">
                <a:spLocks noChangeArrowheads="1"/>
              </p:cNvSpPr>
              <p:nvPr/>
            </p:nvSpPr>
            <p:spPr bwMode="auto">
              <a:xfrm>
                <a:off x="2522537" y="1241425"/>
                <a:ext cx="46037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7200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altLang="en-US" sz="1200" b="0" dirty="0"/>
                  <a:t>1</a:t>
                </a:r>
              </a:p>
            </p:txBody>
          </p:sp>
          <p:sp>
            <p:nvSpPr>
              <p:cNvPr id="50191" name="Text Box 42"/>
              <p:cNvSpPr txBox="1">
                <a:spLocks noChangeArrowheads="1"/>
              </p:cNvSpPr>
              <p:nvPr/>
            </p:nvSpPr>
            <p:spPr bwMode="auto">
              <a:xfrm>
                <a:off x="2978150" y="1512888"/>
                <a:ext cx="292100" cy="276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 sz="1200" b="0" dirty="0"/>
              </a:p>
            </p:txBody>
          </p:sp>
          <p:sp>
            <p:nvSpPr>
              <p:cNvPr id="50192" name="Text Box 42"/>
              <p:cNvSpPr txBox="1">
                <a:spLocks noChangeArrowheads="1"/>
              </p:cNvSpPr>
              <p:nvPr/>
            </p:nvSpPr>
            <p:spPr bwMode="auto">
              <a:xfrm>
                <a:off x="2522537" y="1512888"/>
                <a:ext cx="46037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7200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altLang="en-US" sz="1200" b="0" dirty="0"/>
                  <a:t>2</a:t>
                </a:r>
              </a:p>
            </p:txBody>
          </p:sp>
          <p:sp>
            <p:nvSpPr>
              <p:cNvPr id="50193" name="Text Box 42"/>
              <p:cNvSpPr txBox="1">
                <a:spLocks noChangeArrowheads="1"/>
              </p:cNvSpPr>
              <p:nvPr/>
            </p:nvSpPr>
            <p:spPr bwMode="auto">
              <a:xfrm>
                <a:off x="2978150" y="1789113"/>
                <a:ext cx="292100" cy="2778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 sz="1200" b="0" dirty="0"/>
              </a:p>
            </p:txBody>
          </p:sp>
          <p:sp>
            <p:nvSpPr>
              <p:cNvPr id="50194" name="Text Box 42"/>
              <p:cNvSpPr txBox="1">
                <a:spLocks noChangeArrowheads="1"/>
              </p:cNvSpPr>
              <p:nvPr/>
            </p:nvSpPr>
            <p:spPr bwMode="auto">
              <a:xfrm>
                <a:off x="2522537" y="1795463"/>
                <a:ext cx="46037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7200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altLang="en-US" sz="1200" b="0" dirty="0"/>
                  <a:t>...</a:t>
                </a:r>
              </a:p>
            </p:txBody>
          </p:sp>
          <p:sp>
            <p:nvSpPr>
              <p:cNvPr id="50195" name="Text Box 42"/>
              <p:cNvSpPr txBox="1">
                <a:spLocks noChangeArrowheads="1"/>
              </p:cNvSpPr>
              <p:nvPr/>
            </p:nvSpPr>
            <p:spPr bwMode="auto">
              <a:xfrm>
                <a:off x="2978150" y="2066925"/>
                <a:ext cx="292100" cy="276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 sz="1200" b="0" dirty="0"/>
              </a:p>
            </p:txBody>
          </p:sp>
          <p:sp>
            <p:nvSpPr>
              <p:cNvPr id="50196" name="Text Box 42"/>
              <p:cNvSpPr txBox="1">
                <a:spLocks noChangeArrowheads="1"/>
              </p:cNvSpPr>
              <p:nvPr/>
            </p:nvSpPr>
            <p:spPr bwMode="auto">
              <a:xfrm>
                <a:off x="2522537" y="2071688"/>
                <a:ext cx="46037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7200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altLang="en-US" sz="1200" b="0" dirty="0"/>
                  <a:t>N</a:t>
                </a:r>
              </a:p>
            </p:txBody>
          </p:sp>
          <p:sp>
            <p:nvSpPr>
              <p:cNvPr id="50197" name="Line 96"/>
              <p:cNvSpPr>
                <a:spLocks noChangeShapeType="1"/>
              </p:cNvSpPr>
              <p:nvPr/>
            </p:nvSpPr>
            <p:spPr bwMode="auto">
              <a:xfrm>
                <a:off x="3152775" y="1663700"/>
                <a:ext cx="3730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198" name="Text Box 42"/>
              <p:cNvSpPr txBox="1">
                <a:spLocks noChangeArrowheads="1"/>
              </p:cNvSpPr>
              <p:nvPr/>
            </p:nvSpPr>
            <p:spPr bwMode="auto">
              <a:xfrm>
                <a:off x="3525837" y="1531938"/>
                <a:ext cx="309563" cy="276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00" b="0" dirty="0"/>
                  <a:t>k1</a:t>
                </a:r>
              </a:p>
            </p:txBody>
          </p:sp>
          <p:sp>
            <p:nvSpPr>
              <p:cNvPr id="97" name="Text Box 43"/>
              <p:cNvSpPr txBox="1">
                <a:spLocks noChangeArrowheads="1"/>
              </p:cNvSpPr>
              <p:nvPr/>
            </p:nvSpPr>
            <p:spPr bwMode="auto">
              <a:xfrm>
                <a:off x="4144962" y="1531938"/>
                <a:ext cx="200025" cy="2746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/>
              </a:p>
            </p:txBody>
          </p:sp>
          <p:sp>
            <p:nvSpPr>
              <p:cNvPr id="50200" name="Line 89"/>
              <p:cNvSpPr>
                <a:spLocks noChangeShapeType="1"/>
              </p:cNvSpPr>
              <p:nvPr/>
            </p:nvSpPr>
            <p:spPr bwMode="auto">
              <a:xfrm>
                <a:off x="4268787" y="1663700"/>
                <a:ext cx="3238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201" name="Text Box 42"/>
              <p:cNvSpPr txBox="1">
                <a:spLocks noChangeArrowheads="1"/>
              </p:cNvSpPr>
              <p:nvPr/>
            </p:nvSpPr>
            <p:spPr bwMode="auto">
              <a:xfrm>
                <a:off x="3833812" y="1531938"/>
                <a:ext cx="311150" cy="276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00" b="0" dirty="0"/>
                  <a:t>v1</a:t>
                </a:r>
              </a:p>
            </p:txBody>
          </p:sp>
          <p:sp>
            <p:nvSpPr>
              <p:cNvPr id="50202" name="Text Box 42"/>
              <p:cNvSpPr txBox="1">
                <a:spLocks noChangeArrowheads="1"/>
              </p:cNvSpPr>
              <p:nvPr/>
            </p:nvSpPr>
            <p:spPr bwMode="auto">
              <a:xfrm>
                <a:off x="4589462" y="1525588"/>
                <a:ext cx="309563" cy="2778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00" b="0" dirty="0"/>
                  <a:t>k3</a:t>
                </a:r>
              </a:p>
            </p:txBody>
          </p:sp>
          <p:sp>
            <p:nvSpPr>
              <p:cNvPr id="101" name="Text Box 43"/>
              <p:cNvSpPr txBox="1">
                <a:spLocks noChangeArrowheads="1"/>
              </p:cNvSpPr>
              <p:nvPr/>
            </p:nvSpPr>
            <p:spPr bwMode="auto">
              <a:xfrm>
                <a:off x="5207000" y="1525588"/>
                <a:ext cx="198437" cy="2746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/>
              </a:p>
            </p:txBody>
          </p:sp>
          <p:sp>
            <p:nvSpPr>
              <p:cNvPr id="50204" name="Line 89"/>
              <p:cNvSpPr>
                <a:spLocks noChangeShapeType="1"/>
              </p:cNvSpPr>
              <p:nvPr/>
            </p:nvSpPr>
            <p:spPr bwMode="auto">
              <a:xfrm>
                <a:off x="5332412" y="1657350"/>
                <a:ext cx="32385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205" name="Text Box 42"/>
              <p:cNvSpPr txBox="1">
                <a:spLocks noChangeArrowheads="1"/>
              </p:cNvSpPr>
              <p:nvPr/>
            </p:nvSpPr>
            <p:spPr bwMode="auto">
              <a:xfrm>
                <a:off x="4899025" y="1525588"/>
                <a:ext cx="309562" cy="2778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00" b="0" dirty="0"/>
                  <a:t>v3</a:t>
                </a:r>
              </a:p>
            </p:txBody>
          </p:sp>
          <p:sp>
            <p:nvSpPr>
              <p:cNvPr id="50206" name="Text Box 42"/>
              <p:cNvSpPr txBox="1">
                <a:spLocks noChangeArrowheads="1"/>
              </p:cNvSpPr>
              <p:nvPr/>
            </p:nvSpPr>
            <p:spPr bwMode="auto">
              <a:xfrm>
                <a:off x="5653087" y="1531938"/>
                <a:ext cx="309563" cy="276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00" b="0" dirty="0"/>
                  <a:t>k5</a:t>
                </a:r>
              </a:p>
            </p:txBody>
          </p:sp>
          <p:sp>
            <p:nvSpPr>
              <p:cNvPr id="105" name="Text Box 43"/>
              <p:cNvSpPr txBox="1">
                <a:spLocks noChangeArrowheads="1"/>
              </p:cNvSpPr>
              <p:nvPr/>
            </p:nvSpPr>
            <p:spPr bwMode="auto">
              <a:xfrm>
                <a:off x="6272212" y="1531938"/>
                <a:ext cx="200025" cy="2746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/>
              </a:p>
            </p:txBody>
          </p:sp>
          <p:sp>
            <p:nvSpPr>
              <p:cNvPr id="50208" name="Text Box 42"/>
              <p:cNvSpPr txBox="1">
                <a:spLocks noChangeArrowheads="1"/>
              </p:cNvSpPr>
              <p:nvPr/>
            </p:nvSpPr>
            <p:spPr bwMode="auto">
              <a:xfrm>
                <a:off x="5961062" y="1531938"/>
                <a:ext cx="311150" cy="276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00" b="0" dirty="0"/>
                  <a:t>v5</a:t>
                </a:r>
              </a:p>
            </p:txBody>
          </p:sp>
          <p:sp>
            <p:nvSpPr>
              <p:cNvPr id="50209" name="Line 84"/>
              <p:cNvSpPr>
                <a:spLocks noChangeShapeType="1"/>
              </p:cNvSpPr>
              <p:nvPr/>
            </p:nvSpPr>
            <p:spPr bwMode="auto">
              <a:xfrm flipV="1">
                <a:off x="6405562" y="1657350"/>
                <a:ext cx="276225" cy="7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210" name="Line 96"/>
              <p:cNvSpPr>
                <a:spLocks noChangeShapeType="1"/>
              </p:cNvSpPr>
              <p:nvPr/>
            </p:nvSpPr>
            <p:spPr bwMode="auto">
              <a:xfrm>
                <a:off x="3173412" y="2217738"/>
                <a:ext cx="3714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211" name="Text Box 42"/>
              <p:cNvSpPr txBox="1">
                <a:spLocks noChangeArrowheads="1"/>
              </p:cNvSpPr>
              <p:nvPr/>
            </p:nvSpPr>
            <p:spPr bwMode="auto">
              <a:xfrm>
                <a:off x="3544887" y="2085975"/>
                <a:ext cx="311150" cy="276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00" b="0" dirty="0"/>
                  <a:t>k4</a:t>
                </a:r>
              </a:p>
            </p:txBody>
          </p:sp>
          <p:sp>
            <p:nvSpPr>
              <p:cNvPr id="115" name="Text Box 43"/>
              <p:cNvSpPr txBox="1">
                <a:spLocks noChangeArrowheads="1"/>
              </p:cNvSpPr>
              <p:nvPr/>
            </p:nvSpPr>
            <p:spPr bwMode="auto">
              <a:xfrm>
                <a:off x="4165600" y="2085975"/>
                <a:ext cx="200025" cy="2746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/>
              </a:p>
            </p:txBody>
          </p:sp>
          <p:sp>
            <p:nvSpPr>
              <p:cNvPr id="50213" name="Text Box 42"/>
              <p:cNvSpPr txBox="1">
                <a:spLocks noChangeArrowheads="1"/>
              </p:cNvSpPr>
              <p:nvPr/>
            </p:nvSpPr>
            <p:spPr bwMode="auto">
              <a:xfrm>
                <a:off x="3854450" y="2085975"/>
                <a:ext cx="311150" cy="276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00" b="0" dirty="0"/>
                  <a:t>v4</a:t>
                </a:r>
              </a:p>
            </p:txBody>
          </p:sp>
          <p:grpSp>
            <p:nvGrpSpPr>
              <p:cNvPr id="50214" name="Group 3"/>
              <p:cNvGrpSpPr>
                <a:grpSpLocks/>
              </p:cNvGrpSpPr>
              <p:nvPr/>
            </p:nvGrpSpPr>
            <p:grpSpPr bwMode="auto">
              <a:xfrm>
                <a:off x="3544887" y="1325563"/>
                <a:ext cx="76200" cy="122237"/>
                <a:chOff x="6078736" y="2230015"/>
                <a:chExt cx="75383" cy="122577"/>
              </a:xfrm>
            </p:grpSpPr>
            <p:sp>
              <p:nvSpPr>
                <p:cNvPr id="50238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6078736" y="2230015"/>
                  <a:ext cx="0" cy="1225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0239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6120470" y="2248844"/>
                  <a:ext cx="1" cy="609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0240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6154119" y="2261141"/>
                  <a:ext cx="0" cy="301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0215" name="Line 84"/>
              <p:cNvSpPr>
                <a:spLocks noChangeShapeType="1"/>
              </p:cNvSpPr>
              <p:nvPr/>
            </p:nvSpPr>
            <p:spPr bwMode="auto">
              <a:xfrm flipV="1">
                <a:off x="4271962" y="2209800"/>
                <a:ext cx="276225" cy="7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216" name="Line 96"/>
              <p:cNvSpPr>
                <a:spLocks noChangeShapeType="1"/>
              </p:cNvSpPr>
              <p:nvPr/>
            </p:nvSpPr>
            <p:spPr bwMode="auto">
              <a:xfrm>
                <a:off x="3152775" y="1376363"/>
                <a:ext cx="3714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0217" name="Group 150"/>
              <p:cNvGrpSpPr>
                <a:grpSpLocks/>
              </p:cNvGrpSpPr>
              <p:nvPr/>
            </p:nvGrpSpPr>
            <p:grpSpPr bwMode="auto">
              <a:xfrm>
                <a:off x="5638800" y="1000125"/>
                <a:ext cx="74612" cy="122238"/>
                <a:chOff x="6078736" y="2230015"/>
                <a:chExt cx="75383" cy="122577"/>
              </a:xfrm>
            </p:grpSpPr>
            <p:sp>
              <p:nvSpPr>
                <p:cNvPr id="50235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6078736" y="2230015"/>
                  <a:ext cx="0" cy="1225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0236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6120470" y="2248844"/>
                  <a:ext cx="1" cy="609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0237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6154119" y="2261141"/>
                  <a:ext cx="0" cy="301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0218" name="Group 154"/>
              <p:cNvGrpSpPr>
                <a:grpSpLocks/>
              </p:cNvGrpSpPr>
              <p:nvPr/>
            </p:nvGrpSpPr>
            <p:grpSpPr bwMode="auto">
              <a:xfrm>
                <a:off x="6705600" y="1604963"/>
                <a:ext cx="76200" cy="122237"/>
                <a:chOff x="6078736" y="2230015"/>
                <a:chExt cx="75383" cy="122577"/>
              </a:xfrm>
            </p:grpSpPr>
            <p:sp>
              <p:nvSpPr>
                <p:cNvPr id="50232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6078736" y="2230015"/>
                  <a:ext cx="0" cy="1225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0233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6120470" y="2248844"/>
                  <a:ext cx="1" cy="609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0234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6154119" y="2261141"/>
                  <a:ext cx="0" cy="301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0219" name="Group 158"/>
              <p:cNvGrpSpPr>
                <a:grpSpLocks/>
              </p:cNvGrpSpPr>
              <p:nvPr/>
            </p:nvGrpSpPr>
            <p:grpSpPr bwMode="auto">
              <a:xfrm>
                <a:off x="4567237" y="2162175"/>
                <a:ext cx="74613" cy="122238"/>
                <a:chOff x="6078736" y="2230015"/>
                <a:chExt cx="75383" cy="122577"/>
              </a:xfrm>
            </p:grpSpPr>
            <p:sp>
              <p:nvSpPr>
                <p:cNvPr id="50229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6078736" y="2230015"/>
                  <a:ext cx="0" cy="1225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0230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6120470" y="2248844"/>
                  <a:ext cx="1" cy="609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0231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6154119" y="2261141"/>
                  <a:ext cx="0" cy="301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627063" y="1138237"/>
              <a:ext cx="2034092" cy="1071563"/>
              <a:chOff x="563058" y="1122362"/>
              <a:chExt cx="2034092" cy="1071563"/>
            </a:xfrm>
          </p:grpSpPr>
          <p:sp>
            <p:nvSpPr>
              <p:cNvPr id="50220" name="TextBox 7"/>
              <p:cNvSpPr txBox="1">
                <a:spLocks noChangeArrowheads="1"/>
              </p:cNvSpPr>
              <p:nvPr/>
            </p:nvSpPr>
            <p:spPr bwMode="auto">
              <a:xfrm>
                <a:off x="563058" y="1350960"/>
                <a:ext cx="18764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b="0" i="1" dirty="0">
                    <a:latin typeface="Times New Roman" charset="0"/>
                  </a:rPr>
                  <a:t>h</a:t>
                </a:r>
                <a:r>
                  <a:rPr lang="en-US" altLang="en-US" b="0" dirty="0">
                    <a:latin typeface="Times New Roman" charset="0"/>
                  </a:rPr>
                  <a:t>(</a:t>
                </a:r>
                <a:r>
                  <a:rPr lang="en-US" altLang="en-US" b="0" i="1" dirty="0">
                    <a:latin typeface="Times New Roman" charset="0"/>
                  </a:rPr>
                  <a:t>key</a:t>
                </a:r>
                <a:r>
                  <a:rPr lang="en-US" altLang="en-US" b="0" dirty="0">
                    <a:latin typeface="Times New Roman" charset="0"/>
                  </a:rPr>
                  <a:t>)  = </a:t>
                </a:r>
              </a:p>
            </p:txBody>
          </p:sp>
          <p:sp>
            <p:nvSpPr>
              <p:cNvPr id="50221" name="Line 84"/>
              <p:cNvSpPr>
                <a:spLocks noChangeShapeType="1"/>
              </p:cNvSpPr>
              <p:nvPr/>
            </p:nvSpPr>
            <p:spPr bwMode="auto">
              <a:xfrm flipV="1">
                <a:off x="1729077" y="1122362"/>
                <a:ext cx="837910" cy="261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222" name="Line 84"/>
              <p:cNvSpPr>
                <a:spLocks noChangeShapeType="1"/>
              </p:cNvSpPr>
              <p:nvPr/>
            </p:nvSpPr>
            <p:spPr bwMode="auto">
              <a:xfrm flipV="1">
                <a:off x="1729077" y="1376362"/>
                <a:ext cx="868073" cy="1555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223" name="Line 84"/>
              <p:cNvSpPr>
                <a:spLocks noChangeShapeType="1"/>
              </p:cNvSpPr>
              <p:nvPr/>
            </p:nvSpPr>
            <p:spPr bwMode="auto">
              <a:xfrm flipV="1">
                <a:off x="1729077" y="1635124"/>
                <a:ext cx="868073" cy="380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224" name="Line 84"/>
              <p:cNvSpPr>
                <a:spLocks noChangeShapeType="1"/>
              </p:cNvSpPr>
              <p:nvPr/>
            </p:nvSpPr>
            <p:spPr bwMode="auto">
              <a:xfrm>
                <a:off x="1729077" y="1827210"/>
                <a:ext cx="855373" cy="3667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171" name="Rectangle 3"/>
          <p:cNvSpPr txBox="1">
            <a:spLocks noChangeArrowheads="1"/>
          </p:cNvSpPr>
          <p:nvPr/>
        </p:nvSpPr>
        <p:spPr bwMode="auto">
          <a:xfrm>
            <a:off x="652463" y="2501900"/>
            <a:ext cx="7986712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b="0" u="sng" dirty="0"/>
              <a:t>Hashing function</a:t>
            </a:r>
            <a:endParaRPr lang="en-US" altLang="en-US" sz="1600" b="0" dirty="0"/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b="0" i="1" dirty="0"/>
              <a:t>h</a:t>
            </a:r>
            <a:r>
              <a:rPr lang="en-US" altLang="en-US" sz="1600" b="0" dirty="0"/>
              <a:t>(</a:t>
            </a:r>
            <a:r>
              <a:rPr lang="en-US" altLang="en-US" sz="1600" b="0" i="1" dirty="0"/>
              <a:t>key</a:t>
            </a:r>
            <a:r>
              <a:rPr lang="en-US" altLang="en-US" sz="1600" b="0" dirty="0"/>
              <a:t>) is designed to map every key on one of the indices 0,1,...,N</a:t>
            </a:r>
          </a:p>
          <a:p>
            <a:pPr>
              <a:spcBef>
                <a:spcPts val="1200"/>
              </a:spcBef>
              <a:buFont typeface="Wingdings" charset="2"/>
              <a:buNone/>
            </a:pPr>
            <a:r>
              <a:rPr lang="en-US" altLang="en-US" sz="1600" b="0" dirty="0"/>
              <a:t>Example: </a:t>
            </a:r>
            <a:r>
              <a:rPr lang="en-US" altLang="en-US" sz="1600" b="0" i="1" dirty="0"/>
              <a:t>h</a:t>
            </a:r>
            <a:r>
              <a:rPr lang="en-US" altLang="en-US" sz="1600" b="0" dirty="0"/>
              <a:t>(</a:t>
            </a:r>
            <a:r>
              <a:rPr lang="en-US" altLang="en-US" sz="1600" b="0" i="1" dirty="0"/>
              <a:t>key</a:t>
            </a:r>
            <a:r>
              <a:rPr lang="en-US" altLang="en-US" sz="1600" b="0" dirty="0"/>
              <a:t>) = </a:t>
            </a:r>
            <a:r>
              <a:rPr lang="en-US" altLang="en-US" sz="1600" b="0" i="1" dirty="0"/>
              <a:t>key</a:t>
            </a:r>
            <a:r>
              <a:rPr lang="en-US" altLang="en-US" sz="1600" b="0" dirty="0"/>
              <a:t> % </a:t>
            </a:r>
            <a:r>
              <a:rPr lang="en-US" altLang="en-US" sz="1600" b="0" i="1" dirty="0"/>
              <a:t>N</a:t>
            </a:r>
            <a:r>
              <a:rPr lang="en-US" altLang="en-US" sz="1600" b="0" dirty="0"/>
              <a:t>     (in general, </a:t>
            </a:r>
            <a:r>
              <a:rPr lang="en-US" altLang="en-US" sz="1600" b="0" i="1" dirty="0"/>
              <a:t>key</a:t>
            </a:r>
            <a:r>
              <a:rPr lang="en-US" altLang="en-US" sz="1600" b="0" dirty="0"/>
              <a:t> can be any data type like </a:t>
            </a:r>
            <a:r>
              <a:rPr lang="en-US" altLang="en-US" sz="1200" b="0" dirty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600" b="0" dirty="0"/>
              <a:t>, </a:t>
            </a:r>
            <a:r>
              <a:rPr lang="en-US" altLang="en-US" sz="1200" b="0" dirty="0"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altLang="en-US" sz="1600" b="0" dirty="0"/>
              <a:t>, </a:t>
            </a:r>
            <a:r>
              <a:rPr lang="en-US" altLang="en-US" sz="1200" b="0" dirty="0"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altLang="en-US" sz="1600" b="0" dirty="0"/>
              <a:t>, etc.)</a:t>
            </a: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654050" y="3821113"/>
            <a:ext cx="3759200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b="0" u="sng" dirty="0"/>
              <a:t>put (</a:t>
            </a:r>
            <a:r>
              <a:rPr lang="en-US" altLang="en-US" sz="1600" b="0" i="1" u="sng" dirty="0"/>
              <a:t>key</a:t>
            </a:r>
            <a:r>
              <a:rPr lang="en-US" altLang="en-US" sz="1600" b="0" u="sng" dirty="0"/>
              <a:t>,</a:t>
            </a:r>
            <a:r>
              <a:rPr lang="en-US" altLang="en-US" sz="1600" b="0" i="1" u="sng" dirty="0"/>
              <a:t>value</a:t>
            </a:r>
            <a:r>
              <a:rPr lang="en-US" altLang="en-US" sz="1600" b="0" u="sng" dirty="0"/>
              <a:t>):</a:t>
            </a:r>
          </a:p>
          <a:p>
            <a:pPr marL="266700" indent="-266700">
              <a:spcBef>
                <a:spcPts val="600"/>
              </a:spcBef>
              <a:buFont typeface="Arial" charset="0"/>
              <a:buAutoNum type="arabicPeriod"/>
            </a:pPr>
            <a:r>
              <a:rPr lang="en-US" altLang="en-US" sz="1600" b="0" dirty="0"/>
              <a:t>computes </a:t>
            </a:r>
            <a:r>
              <a:rPr lang="en-US" altLang="en-US" sz="1600" b="0" i="1" dirty="0"/>
              <a:t>h</a:t>
            </a:r>
            <a:r>
              <a:rPr lang="en-US" altLang="en-US" sz="1600" b="0" dirty="0"/>
              <a:t>(</a:t>
            </a:r>
            <a:r>
              <a:rPr lang="en-US" altLang="en-US" sz="1600" b="0" i="1" dirty="0"/>
              <a:t>key</a:t>
            </a:r>
            <a:r>
              <a:rPr lang="en-US" altLang="en-US" sz="1600" b="0" dirty="0"/>
              <a:t>) = </a:t>
            </a:r>
            <a:r>
              <a:rPr lang="en-US" altLang="en-US" sz="1600" b="0" i="1" dirty="0"/>
              <a:t>i</a:t>
            </a:r>
            <a:endParaRPr lang="en-US" altLang="en-US" sz="1600" b="0" dirty="0"/>
          </a:p>
          <a:p>
            <a:pPr marL="266700" indent="-266700">
              <a:spcBef>
                <a:spcPts val="600"/>
              </a:spcBef>
              <a:buFont typeface="Arial" charset="0"/>
              <a:buAutoNum type="arabicPeriod"/>
            </a:pPr>
            <a:r>
              <a:rPr lang="en-US" altLang="en-US" sz="1600" b="0" dirty="0"/>
              <a:t>adds (</a:t>
            </a:r>
            <a:r>
              <a:rPr lang="en-US" altLang="en-US" sz="1600" b="0" i="1" dirty="0"/>
              <a:t>key</a:t>
            </a:r>
            <a:r>
              <a:rPr lang="en-US" altLang="en-US" sz="1600" b="0" dirty="0"/>
              <a:t>,</a:t>
            </a:r>
            <a:r>
              <a:rPr lang="en-US" altLang="en-US" sz="1600" b="0" i="1" dirty="0"/>
              <a:t>value</a:t>
            </a:r>
            <a:r>
              <a:rPr lang="en-US" altLang="en-US" sz="1600" b="0" dirty="0"/>
              <a:t>) to the </a:t>
            </a:r>
            <a:r>
              <a:rPr lang="en-US" altLang="en-US" sz="1600" b="0" i="1" dirty="0"/>
              <a:t>i</a:t>
            </a:r>
            <a:r>
              <a:rPr lang="en-US" altLang="en-US" sz="1600" b="0" dirty="0"/>
              <a:t>’th linked list</a:t>
            </a: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4760913" y="3733800"/>
            <a:ext cx="3711575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en-US" sz="1600" b="0" u="sng" dirty="0"/>
              <a:t>get (</a:t>
            </a:r>
            <a:r>
              <a:rPr lang="en-US" altLang="en-US" sz="1600" b="0" i="1" u="sng" dirty="0"/>
              <a:t>key</a:t>
            </a:r>
            <a:r>
              <a:rPr lang="en-US" altLang="en-US" sz="1600" b="0" u="sng" dirty="0"/>
              <a:t>):</a:t>
            </a:r>
          </a:p>
          <a:p>
            <a:pPr marL="228600" indent="-228600">
              <a:spcBef>
                <a:spcPts val="600"/>
              </a:spcBef>
              <a:buFont typeface="Arial" charset="0"/>
              <a:buAutoNum type="arabicPeriod"/>
            </a:pPr>
            <a:r>
              <a:rPr lang="en-US" altLang="en-US" sz="1600" b="0" dirty="0"/>
              <a:t>computes </a:t>
            </a:r>
            <a:r>
              <a:rPr lang="en-US" altLang="en-US" sz="1600" b="0" i="1" dirty="0"/>
              <a:t>h</a:t>
            </a:r>
            <a:r>
              <a:rPr lang="en-US" altLang="en-US" sz="1600" b="0" dirty="0"/>
              <a:t>(</a:t>
            </a:r>
            <a:r>
              <a:rPr lang="en-US" altLang="en-US" sz="1600" b="0" i="1" dirty="0"/>
              <a:t>key</a:t>
            </a:r>
            <a:r>
              <a:rPr lang="en-US" altLang="en-US" sz="1600" b="0" dirty="0"/>
              <a:t>) = </a:t>
            </a:r>
            <a:r>
              <a:rPr lang="en-US" altLang="en-US" sz="1600" b="0" i="1" dirty="0"/>
              <a:t>i</a:t>
            </a:r>
            <a:endParaRPr lang="en-US" altLang="en-US" sz="1600" b="0" dirty="0"/>
          </a:p>
          <a:p>
            <a:pPr marL="228600" indent="-228600">
              <a:spcBef>
                <a:spcPts val="600"/>
              </a:spcBef>
              <a:buFont typeface="Arial" charset="0"/>
              <a:buAutoNum type="arabicPeriod"/>
            </a:pPr>
            <a:r>
              <a:rPr lang="en-US" altLang="en-US" sz="1600" b="0" dirty="0"/>
              <a:t>searches </a:t>
            </a:r>
            <a:r>
              <a:rPr lang="en-US" altLang="en-US" sz="1600" b="0" i="1" dirty="0"/>
              <a:t>key </a:t>
            </a:r>
            <a:r>
              <a:rPr lang="en-US" altLang="en-US" sz="1600" b="0" dirty="0"/>
              <a:t>in the </a:t>
            </a:r>
            <a:r>
              <a:rPr lang="en-US" altLang="en-US" sz="1600" b="0" i="1" dirty="0"/>
              <a:t>i</a:t>
            </a:r>
            <a:r>
              <a:rPr lang="en-US" altLang="en-US" sz="1600" b="0" dirty="0"/>
              <a:t>’th linked list</a:t>
            </a:r>
          </a:p>
          <a:p>
            <a:pPr marL="228600" indent="-228600">
              <a:spcBef>
                <a:spcPts val="600"/>
              </a:spcBef>
              <a:buFont typeface="Arial" charset="0"/>
              <a:buAutoNum type="arabicPeriod"/>
            </a:pPr>
            <a:r>
              <a:rPr lang="en-US" altLang="en-US" sz="1600" b="0" dirty="0"/>
              <a:t>returns the corresponding </a:t>
            </a:r>
            <a:r>
              <a:rPr lang="en-US" altLang="en-US" sz="1600" b="0" i="1" dirty="0"/>
              <a:t>value</a:t>
            </a:r>
            <a:r>
              <a:rPr lang="en-US" altLang="en-US" sz="1600" b="0" dirty="0"/>
              <a:t> </a:t>
            </a:r>
            <a:endParaRPr lang="en-US" altLang="en-US" sz="1200" b="0" dirty="0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652463" y="5078413"/>
            <a:ext cx="7986712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b="0" u="sng" dirty="0"/>
              <a:t>Performance issues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sz="1600" b="0" dirty="0"/>
              <a:t>The hashing function should create a good “spread” over 0,1,2, ..., </a:t>
            </a:r>
            <a:r>
              <a:rPr lang="en-US" altLang="en-US" sz="1600" b="0" i="1" dirty="0"/>
              <a:t>N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sz="1600" b="0" dirty="0"/>
              <a:t>The linked lists should not be too long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sz="1600" b="0" i="1" dirty="0"/>
              <a:t>N</a:t>
            </a:r>
            <a:r>
              <a:rPr lang="en-US" altLang="en-US" sz="1600" b="0" dirty="0"/>
              <a:t> should be sufficiently large.</a:t>
            </a:r>
            <a:endParaRPr lang="en-US" altLang="en-US" sz="1200" b="0" dirty="0"/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 bwMode="auto">
          <a:xfrm>
            <a:off x="7270750" y="1018902"/>
            <a:ext cx="1909862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1200"/>
              </a:spcBef>
              <a:buFont typeface="Wingdings" charset="2"/>
              <a:buNone/>
            </a:pPr>
            <a:r>
              <a:rPr lang="en-US" altLang="en-US" sz="1600" b="0" u="sng" dirty="0"/>
              <a:t>Goal:</a:t>
            </a:r>
            <a:r>
              <a:rPr lang="en-US" altLang="en-US" sz="1600" b="0" dirty="0"/>
              <a:t> store and retrieve 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&lt;k,v&gt;</a:t>
            </a:r>
            <a:r>
              <a:rPr lang="en-US" altLang="en-US" sz="1600" b="0" dirty="0"/>
              <a:t> associations efficiently</a:t>
            </a:r>
          </a:p>
        </p:txBody>
      </p:sp>
    </p:spTree>
    <p:extLst>
      <p:ext uri="{BB962C8B-B14F-4D97-AF65-F5344CB8AC3E}">
        <p14:creationId xmlns:p14="http://schemas.microsoft.com/office/powerpoint/2010/main" val="271205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7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 abstraction</a:t>
            </a:r>
            <a:endParaRPr lang="en-US" sz="2000" dirty="0">
              <a:cs typeface="+mj-cs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6380922" y="3163957"/>
            <a:ext cx="2895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b="0" u="sng" kern="0" dirty="0"/>
              <a:t>More operations</a:t>
            </a:r>
          </a:p>
          <a:p>
            <a:pPr marL="0" lvl="1" indent="0">
              <a:lnSpc>
                <a:spcPct val="90000"/>
              </a:lnSpc>
              <a:spcBef>
                <a:spcPts val="1200"/>
              </a:spcBef>
              <a:buSzPct val="100000"/>
              <a:buNone/>
              <a:defRPr/>
            </a:pPr>
            <a:r>
              <a:rPr lang="en-US" b="0" kern="0" dirty="0"/>
              <a:t>(Typical to </a:t>
            </a:r>
            <a:r>
              <a:rPr lang="en-US" b="0" i="1" kern="0" dirty="0"/>
              <a:t>any</a:t>
            </a:r>
            <a:r>
              <a:rPr lang="en-US" b="0" kern="0" dirty="0"/>
              <a:t> collection):</a:t>
            </a:r>
          </a:p>
          <a:p>
            <a:pPr marL="285750" lvl="2" indent="-285750">
              <a:lnSpc>
                <a:spcPct val="90000"/>
              </a:lnSpc>
              <a:spcBef>
                <a:spcPts val="1200"/>
              </a:spcBef>
              <a:buSzPct val="120000"/>
              <a:defRPr/>
            </a:pPr>
            <a:r>
              <a:rPr lang="en-US" b="0" kern="0" dirty="0"/>
              <a:t>Create an empty set</a:t>
            </a:r>
          </a:p>
          <a:p>
            <a:pPr marL="285750" lvl="2" indent="-285750">
              <a:lnSpc>
                <a:spcPct val="90000"/>
              </a:lnSpc>
              <a:spcBef>
                <a:spcPts val="1200"/>
              </a:spcBef>
              <a:buSzPct val="120000"/>
              <a:defRPr/>
            </a:pPr>
            <a:r>
              <a:rPr lang="en-US" b="0" kern="0" dirty="0"/>
              <a:t>Add an element</a:t>
            </a:r>
          </a:p>
          <a:p>
            <a:pPr marL="285750" lvl="2" indent="-285750">
              <a:lnSpc>
                <a:spcPct val="90000"/>
              </a:lnSpc>
              <a:spcBef>
                <a:spcPts val="1200"/>
              </a:spcBef>
              <a:buSzPct val="120000"/>
              <a:defRPr/>
            </a:pPr>
            <a:r>
              <a:rPr lang="en-US" b="0" kern="0" dirty="0"/>
              <a:t>Remove an element</a:t>
            </a:r>
          </a:p>
          <a:p>
            <a:pPr marL="285750" lvl="2" indent="-285750">
              <a:lnSpc>
                <a:spcPct val="90000"/>
              </a:lnSpc>
              <a:spcBef>
                <a:spcPts val="1200"/>
              </a:spcBef>
              <a:buSzPct val="120000"/>
              <a:defRPr/>
            </a:pPr>
            <a:r>
              <a:rPr lang="en-US" b="0" kern="0" dirty="0"/>
              <a:t>Check if the set is empty </a:t>
            </a:r>
          </a:p>
          <a:p>
            <a:pPr marL="285750" lvl="2" indent="-285750">
              <a:lnSpc>
                <a:spcPct val="90000"/>
              </a:lnSpc>
              <a:spcBef>
                <a:spcPts val="1200"/>
              </a:spcBef>
              <a:buSzPct val="120000"/>
              <a:defRPr/>
            </a:pPr>
            <a:r>
              <a:rPr lang="en-US" b="0" kern="0" dirty="0"/>
              <a:t>Check if the set contains a given element.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397487" y="914400"/>
            <a:ext cx="2819400" cy="197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b="0" u="sng" kern="0" dirty="0"/>
              <a:t>Set specific operations:</a:t>
            </a:r>
          </a:p>
          <a:p>
            <a:pPr marL="285750" lvl="2" indent="-285750">
              <a:lnSpc>
                <a:spcPct val="90000"/>
              </a:lnSpc>
              <a:spcBef>
                <a:spcPts val="1200"/>
              </a:spcBef>
              <a:buSzPct val="120000"/>
              <a:defRPr/>
            </a:pPr>
            <a:r>
              <a:rPr lang="en-US" b="0" kern="0" dirty="0"/>
              <a:t>Intersection</a:t>
            </a:r>
          </a:p>
          <a:p>
            <a:pPr marL="285750" lvl="2" indent="-285750">
              <a:lnSpc>
                <a:spcPct val="90000"/>
              </a:lnSpc>
              <a:spcBef>
                <a:spcPts val="1200"/>
              </a:spcBef>
              <a:buSzPct val="120000"/>
              <a:defRPr/>
            </a:pPr>
            <a:r>
              <a:rPr lang="en-US" b="0" kern="0" dirty="0"/>
              <a:t>Union </a:t>
            </a:r>
          </a:p>
          <a:p>
            <a:pPr marL="285750" lvl="2" indent="-285750">
              <a:lnSpc>
                <a:spcPct val="90000"/>
              </a:lnSpc>
              <a:spcBef>
                <a:spcPts val="1200"/>
              </a:spcBef>
              <a:buSzPct val="120000"/>
              <a:defRPr/>
            </a:pPr>
            <a:r>
              <a:rPr lang="en-US" b="0" kern="0" dirty="0"/>
              <a:t>Difference</a:t>
            </a:r>
          </a:p>
          <a:p>
            <a:pPr marL="285750" lvl="2" indent="-285750">
              <a:lnSpc>
                <a:spcPct val="90000"/>
              </a:lnSpc>
              <a:spcBef>
                <a:spcPts val="1200"/>
              </a:spcBef>
              <a:buSzPct val="120000"/>
              <a:defRPr/>
            </a:pPr>
            <a:r>
              <a:rPr lang="en-US" b="0" kern="0" dirty="0"/>
              <a:t>etc.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6D78A5E-5FD0-5A45-8FCC-6915B8CE6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563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b="0" u="sng" kern="0" dirty="0">
                <a:cs typeface="+mn-cs"/>
              </a:rPr>
              <a:t>Rules of the game:</a:t>
            </a:r>
          </a:p>
          <a:p>
            <a:pPr marL="225425" indent="-225425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1600" b="0" kern="0" dirty="0"/>
              <a:t>The order of the elements is insignificant: {2, 3, 4} = {4, 2, 3}</a:t>
            </a:r>
          </a:p>
          <a:p>
            <a:pPr marL="225425" indent="-225425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1600" b="0" kern="0" dirty="0"/>
              <a:t>Duplicates are not allowed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54C19E-DB39-B147-BA29-BA219DD05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1905000"/>
            <a:ext cx="33909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8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 abstraction: API</a:t>
            </a:r>
            <a:endParaRPr lang="en-US" sz="2000" dirty="0">
              <a:cs typeface="+mj-cs"/>
            </a:endParaRPr>
          </a:p>
        </p:txBody>
      </p:sp>
      <p:sp>
        <p:nvSpPr>
          <p:cNvPr id="1368069" name="Rectangle 5"/>
          <p:cNvSpPr>
            <a:spLocks noChangeArrowheads="1"/>
          </p:cNvSpPr>
          <p:nvPr/>
        </p:nvSpPr>
        <p:spPr bwMode="auto">
          <a:xfrm>
            <a:off x="304800" y="914400"/>
            <a:ext cx="5791200" cy="5181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64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 Represents a set of integers.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Set {</a:t>
            </a:r>
          </a:p>
          <a:p>
            <a:pPr>
              <a:defRPr/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 Constructs an empty set.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Set()</a:t>
            </a:r>
          </a:p>
          <a:p>
            <a:pPr>
              <a:defRPr/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  /** Constructs a set from the given array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Set(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arr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pPr>
              <a:defRPr/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  /** Checks if the given element exists in this set */</a:t>
            </a: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boolean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contains(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 </a:t>
            </a:r>
          </a:p>
          <a:p>
            <a:pPr>
              <a:defRPr/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 Adds the given element to this set. */</a:t>
            </a: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void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add(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pPr>
              <a:defRPr/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  /**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Removes the given element from this set. */</a:t>
            </a: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void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remove(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 </a:t>
            </a:r>
          </a:p>
          <a:p>
            <a:pPr>
              <a:defRPr/>
            </a:pP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 </a:t>
            </a:r>
          </a:p>
          <a:p>
            <a:pPr>
              <a:defRPr/>
            </a:pP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 Returns the intersection of this set and the other set */</a:t>
            </a: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Set intersection(Set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other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pPr>
              <a:defRPr/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 Returns the union of this set and the other set */</a:t>
            </a: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Set union(Set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other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pPr>
              <a:defRPr/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Returns a string representing this set. */</a:t>
            </a:r>
          </a:p>
          <a:p>
            <a:pPr>
              <a:defRPr/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String toString()</a:t>
            </a:r>
          </a:p>
          <a:p>
            <a:pPr>
              <a:defRPr/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}</a:t>
            </a:r>
          </a:p>
          <a:p>
            <a:pPr>
              <a:defRPr/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defRPr/>
            </a:pPr>
            <a:endParaRPr lang="en-US" altLang="en-US" sz="1200" b="0" dirty="0">
              <a:latin typeface="Lucida Console" charset="0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6380922" y="3163957"/>
            <a:ext cx="2895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b="0" u="sng" kern="0" dirty="0"/>
              <a:t>More operations</a:t>
            </a:r>
          </a:p>
          <a:p>
            <a:pPr marL="0" lvl="1" indent="0">
              <a:lnSpc>
                <a:spcPct val="90000"/>
              </a:lnSpc>
              <a:spcBef>
                <a:spcPts val="1200"/>
              </a:spcBef>
              <a:buSzPct val="100000"/>
              <a:buNone/>
              <a:defRPr/>
            </a:pPr>
            <a:r>
              <a:rPr lang="en-US" b="0" kern="0" dirty="0"/>
              <a:t>(Typical to </a:t>
            </a:r>
            <a:r>
              <a:rPr lang="en-US" b="0" i="1" kern="0" dirty="0"/>
              <a:t>any</a:t>
            </a:r>
            <a:r>
              <a:rPr lang="en-US" b="0" kern="0" dirty="0"/>
              <a:t> collection):</a:t>
            </a:r>
          </a:p>
          <a:p>
            <a:pPr marL="285750" lvl="2" indent="-285750">
              <a:lnSpc>
                <a:spcPct val="90000"/>
              </a:lnSpc>
              <a:spcBef>
                <a:spcPts val="1200"/>
              </a:spcBef>
              <a:buSzPct val="120000"/>
              <a:defRPr/>
            </a:pPr>
            <a:r>
              <a:rPr lang="en-US" b="0" kern="0" dirty="0"/>
              <a:t>Create an empty set</a:t>
            </a:r>
          </a:p>
          <a:p>
            <a:pPr marL="285750" lvl="2" indent="-285750">
              <a:lnSpc>
                <a:spcPct val="90000"/>
              </a:lnSpc>
              <a:spcBef>
                <a:spcPts val="1200"/>
              </a:spcBef>
              <a:buSzPct val="120000"/>
              <a:defRPr/>
            </a:pPr>
            <a:r>
              <a:rPr lang="en-US" b="0" kern="0" dirty="0"/>
              <a:t>Add an element</a:t>
            </a:r>
          </a:p>
          <a:p>
            <a:pPr marL="285750" lvl="2" indent="-285750">
              <a:lnSpc>
                <a:spcPct val="90000"/>
              </a:lnSpc>
              <a:spcBef>
                <a:spcPts val="1200"/>
              </a:spcBef>
              <a:buSzPct val="120000"/>
              <a:defRPr/>
            </a:pPr>
            <a:r>
              <a:rPr lang="en-US" b="0" kern="0" dirty="0"/>
              <a:t>Remove an element</a:t>
            </a:r>
          </a:p>
          <a:p>
            <a:pPr marL="285750" lvl="2" indent="-285750">
              <a:lnSpc>
                <a:spcPct val="90000"/>
              </a:lnSpc>
              <a:spcBef>
                <a:spcPts val="1200"/>
              </a:spcBef>
              <a:buSzPct val="120000"/>
              <a:defRPr/>
            </a:pPr>
            <a:r>
              <a:rPr lang="en-US" b="0" kern="0" dirty="0"/>
              <a:t>Check if the set is empty </a:t>
            </a:r>
          </a:p>
          <a:p>
            <a:pPr marL="285750" lvl="2" indent="-285750">
              <a:lnSpc>
                <a:spcPct val="90000"/>
              </a:lnSpc>
              <a:spcBef>
                <a:spcPts val="1200"/>
              </a:spcBef>
              <a:buSzPct val="120000"/>
              <a:defRPr/>
            </a:pPr>
            <a:r>
              <a:rPr lang="en-US" b="0" kern="0" dirty="0"/>
              <a:t>Check if the set contains a given element.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397487" y="914400"/>
            <a:ext cx="2819400" cy="197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b="0" u="sng" kern="0" dirty="0"/>
              <a:t>Set specific operations:</a:t>
            </a:r>
          </a:p>
          <a:p>
            <a:pPr marL="285750" lvl="2" indent="-285750">
              <a:lnSpc>
                <a:spcPct val="90000"/>
              </a:lnSpc>
              <a:spcBef>
                <a:spcPts val="1200"/>
              </a:spcBef>
              <a:buSzPct val="120000"/>
              <a:defRPr/>
            </a:pPr>
            <a:r>
              <a:rPr lang="en-US" b="0" kern="0" dirty="0"/>
              <a:t>Intersection</a:t>
            </a:r>
          </a:p>
          <a:p>
            <a:pPr marL="285750" lvl="2" indent="-285750">
              <a:lnSpc>
                <a:spcPct val="90000"/>
              </a:lnSpc>
              <a:spcBef>
                <a:spcPts val="1200"/>
              </a:spcBef>
              <a:buSzPct val="120000"/>
              <a:defRPr/>
            </a:pPr>
            <a:r>
              <a:rPr lang="en-US" b="0" kern="0" dirty="0"/>
              <a:t>Union </a:t>
            </a:r>
          </a:p>
          <a:p>
            <a:pPr marL="285750" lvl="2" indent="-285750">
              <a:lnSpc>
                <a:spcPct val="90000"/>
              </a:lnSpc>
              <a:spcBef>
                <a:spcPts val="1200"/>
              </a:spcBef>
              <a:buSzPct val="120000"/>
              <a:defRPr/>
            </a:pPr>
            <a:r>
              <a:rPr lang="en-US" b="0" kern="0" dirty="0"/>
              <a:t>Difference</a:t>
            </a:r>
          </a:p>
          <a:p>
            <a:pPr marL="285750" lvl="2" indent="-285750">
              <a:lnSpc>
                <a:spcPct val="90000"/>
              </a:lnSpc>
              <a:spcBef>
                <a:spcPts val="1200"/>
              </a:spcBef>
              <a:buSzPct val="120000"/>
              <a:defRPr/>
            </a:pPr>
            <a:r>
              <a:rPr lang="en-US" b="0" kern="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4472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92964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Sets: </a:t>
            </a:r>
            <a:r>
              <a:rPr lang="en-US" sz="1800" dirty="0">
                <a:cs typeface="+mj-cs"/>
              </a:rPr>
              <a:t>OO versus procedural approach</a:t>
            </a:r>
          </a:p>
        </p:txBody>
      </p:sp>
      <p:sp>
        <p:nvSpPr>
          <p:cNvPr id="8" name="Rectangle 163"/>
          <p:cNvSpPr>
            <a:spLocks noChangeArrowheads="1"/>
          </p:cNvSpPr>
          <p:nvPr/>
        </p:nvSpPr>
        <p:spPr bwMode="auto">
          <a:xfrm>
            <a:off x="457200" y="4373670"/>
            <a:ext cx="7960014" cy="128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2075" tIns="46038" rIns="92075" bIns="46038"/>
          <a:lstStyle/>
          <a:p>
            <a:pPr marL="182563" indent="-182563">
              <a:spcBef>
                <a:spcPts val="12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180975" algn="l"/>
              </a:tabLst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Both approaches have pros and cons</a:t>
            </a:r>
          </a:p>
          <a:p>
            <a:pPr marL="182563" indent="-182563">
              <a:spcBef>
                <a:spcPts val="12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180975" algn="l"/>
              </a:tabLst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Some of the OO benefits will become clear when we’ll discuss </a:t>
            </a:r>
            <a:r>
              <a:rPr lang="en-US" sz="1800" b="0" i="1" dirty="0">
                <a:latin typeface="Times New Roman" charset="0"/>
                <a:ea typeface="Times New Roman" charset="0"/>
                <a:cs typeface="Times New Roman" charset="0"/>
              </a:rPr>
              <a:t>inheritance</a:t>
            </a:r>
          </a:p>
          <a:p>
            <a:pPr marL="182563" indent="-182563">
              <a:spcBef>
                <a:spcPts val="1200"/>
              </a:spcBef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In today’s software engineering, the OO approach is a de-facto standard.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945572"/>
            <a:ext cx="3581400" cy="2559628"/>
            <a:chOff x="4572000" y="945572"/>
            <a:chExt cx="3581400" cy="2559628"/>
          </a:xfrm>
        </p:grpSpPr>
        <p:sp>
          <p:nvSpPr>
            <p:cNvPr id="1368069" name="Rectangle 5"/>
            <p:cNvSpPr>
              <a:spLocks noChangeArrowheads="1"/>
            </p:cNvSpPr>
            <p:nvPr/>
          </p:nvSpPr>
          <p:spPr bwMode="auto">
            <a:xfrm>
              <a:off x="4619336" y="1311562"/>
              <a:ext cx="3534064" cy="2193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6400" rIns="0" bIns="262800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ts val="600"/>
                </a:spcBef>
                <a:defRPr/>
              </a:pP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int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[]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s1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= {2, 5, 3, 5};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int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[]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s2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= {7, 5, 6};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en-US" altLang="en-US" sz="1200" b="0" dirty="0">
                  <a:solidFill>
                    <a:schemeClr val="accent1">
                      <a:lumMod val="50000"/>
                    </a:schemeClr>
                  </a:solidFill>
                  <a:latin typeface="Consolas" charset="0"/>
                </a:rPr>
                <a:t>// Uses a library of functions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altLang="en-US" sz="1200" b="0" dirty="0">
                  <a:solidFill>
                    <a:schemeClr val="accent1">
                      <a:lumMod val="50000"/>
                    </a:schemeClr>
                  </a:solidFill>
                  <a:latin typeface="Consolas" charset="0"/>
                </a:rPr>
                <a:t>// (static methods) to operate on sets: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int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[]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s3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= Sets.intersection(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s1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,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s2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);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int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[]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s4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= Sets.union(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s1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,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s2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);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en-US" altLang="en-US" sz="1200" b="0" dirty="0">
                  <a:latin typeface="Consolas" charset="0"/>
                </a:rPr>
                <a:t>...</a:t>
              </a:r>
              <a:endParaRPr lang="en-US" altLang="en-US" sz="1200" b="0" dirty="0">
                <a:latin typeface="Lucida Console" charset="0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  </a:t>
              </a:r>
              <a:endParaRPr lang="en-US" altLang="en-US" sz="1200" b="0" dirty="0">
                <a:latin typeface="Lucida Console" charset="0"/>
              </a:endParaRPr>
            </a:p>
          </p:txBody>
        </p:sp>
        <p:sp>
          <p:nvSpPr>
            <p:cNvPr id="10" name="Rectangle 17"/>
            <p:cNvSpPr txBox="1">
              <a:spLocks noChangeArrowheads="1"/>
            </p:cNvSpPr>
            <p:nvPr/>
          </p:nvSpPr>
          <p:spPr bwMode="auto">
            <a:xfrm>
              <a:off x="4572000" y="945572"/>
              <a:ext cx="2590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/>
            <a:lstStyle>
              <a:defPPr>
                <a:defRPr lang="he-IL"/>
              </a:defPPr>
              <a:lvl1pPr marL="0" indent="0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 sz="1600" b="0"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charset="0"/>
                <a:buChar char="l"/>
                <a:defRPr sz="1600">
                  <a:latin typeface="Comic Sans MS" charset="0"/>
                  <a:ea typeface="ＭＳ Ｐゴシック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charset="0"/>
                <a:buChar char="q"/>
                <a:defRPr sz="1600">
                  <a:latin typeface="Comic Sans MS" charset="0"/>
                  <a:ea typeface="ＭＳ Ｐゴシック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latin typeface="Comic Sans MS" charset="0"/>
                  <a:ea typeface="ＭＳ Ｐゴシック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latin typeface="+mn-lt"/>
                </a:defRPr>
              </a:lvl9pPr>
            </a:lstStyle>
            <a:p>
              <a:r>
                <a:rPr lang="en-US" dirty="0"/>
                <a:t>Procedural approach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1746" y="945572"/>
            <a:ext cx="3886200" cy="2559628"/>
            <a:chOff x="341746" y="945572"/>
            <a:chExt cx="3886200" cy="2559628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341746" y="1324814"/>
              <a:ext cx="3886200" cy="21803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133200" rIns="0" bIns="262800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ts val="800"/>
                </a:spcBef>
                <a:defRPr/>
              </a:pP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Set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s1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=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new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Set(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new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int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[] {2, 5, 3, 5});</a:t>
              </a:r>
            </a:p>
            <a:p>
              <a:pPr>
                <a:spcBef>
                  <a:spcPts val="800"/>
                </a:spcBef>
                <a:defRPr/>
              </a:pP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Set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s2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=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new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Set(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new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int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[] {7, 5, 6});</a:t>
              </a:r>
            </a:p>
            <a:p>
              <a:pPr>
                <a:spcBef>
                  <a:spcPts val="800"/>
                </a:spcBef>
                <a:defRPr/>
              </a:pP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Set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s3, s4, s5;</a:t>
              </a:r>
            </a:p>
            <a:p>
              <a:pPr>
                <a:spcBef>
                  <a:spcPts val="800"/>
                </a:spcBef>
                <a:defRPr/>
              </a:pP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s3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=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s1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.intersection(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s2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);</a:t>
              </a:r>
            </a:p>
            <a:p>
              <a:pPr>
                <a:spcBef>
                  <a:spcPts val="800"/>
                </a:spcBef>
                <a:defRPr/>
              </a:pP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s4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=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s1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.union(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s2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);</a:t>
              </a:r>
            </a:p>
            <a:p>
              <a:pPr>
                <a:spcBef>
                  <a:spcPts val="800"/>
                </a:spcBef>
                <a:defRPr/>
              </a:pP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s5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=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s3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.union(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s2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).intersection(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s1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);</a:t>
              </a:r>
            </a:p>
            <a:p>
              <a:pPr>
                <a:spcBef>
                  <a:spcPts val="800"/>
                </a:spcBef>
                <a:defRPr/>
              </a:pP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...</a:t>
              </a:r>
            </a:p>
            <a:p>
              <a:pPr>
                <a:spcBef>
                  <a:spcPts val="600"/>
                </a:spcBef>
                <a:defRPr/>
              </a:pPr>
              <a:endParaRPr lang="en-US" altLang="en-US" sz="1200" b="0" dirty="0">
                <a:solidFill>
                  <a:srgbClr val="000000"/>
                </a:solidFill>
                <a:latin typeface="Consolas" charset="0"/>
              </a:endParaRPr>
            </a:p>
            <a:p>
              <a:pPr>
                <a:defRPr/>
              </a:pPr>
              <a:endParaRPr lang="en-US" altLang="en-US" sz="1200" b="0" dirty="0">
                <a:solidFill>
                  <a:srgbClr val="000000"/>
                </a:solidFill>
                <a:latin typeface="Consolas" charset="0"/>
              </a:endParaRPr>
            </a:p>
            <a:p>
              <a:pPr>
                <a:defRPr/>
              </a:pPr>
              <a:endParaRPr lang="en-US" altLang="en-US" sz="1200" b="0" dirty="0">
                <a:solidFill>
                  <a:srgbClr val="000000"/>
                </a:solidFill>
                <a:latin typeface="Consolas" charset="0"/>
              </a:endParaRPr>
            </a:p>
          </p:txBody>
        </p:sp>
        <p:sp>
          <p:nvSpPr>
            <p:cNvPr id="11" name="Rectangle 17"/>
            <p:cNvSpPr txBox="1">
              <a:spLocks noChangeArrowheads="1"/>
            </p:cNvSpPr>
            <p:nvPr/>
          </p:nvSpPr>
          <p:spPr bwMode="auto">
            <a:xfrm>
              <a:off x="341746" y="945572"/>
              <a:ext cx="3352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/>
            <a:lstStyle>
              <a:lvl1pPr marL="342900" indent="-34290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charset="0"/>
                <a:buChar char="l"/>
                <a:defRPr sz="16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0"/>
                <a:buChar char="q"/>
                <a:defRPr sz="16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spcBef>
                  <a:spcPts val="600"/>
                </a:spcBef>
                <a:buFont typeface="Wingdings" charset="0"/>
                <a:buNone/>
                <a:defRPr/>
              </a:pPr>
              <a:r>
                <a:rPr lang="en-US" b="0" dirty="0">
                  <a:latin typeface="Times New Roman" charset="0"/>
                  <a:ea typeface="Times New Roman" charset="0"/>
                  <a:cs typeface="Times New Roman" charset="0"/>
                </a:rPr>
                <a:t>Object-oriented approach</a:t>
              </a:r>
            </a:p>
            <a:p>
              <a:pPr marL="0" indent="0">
                <a:buFont typeface="Wingdings" charset="0"/>
                <a:buNone/>
                <a:defRPr/>
              </a:pPr>
              <a:endParaRPr lang="en-US" b="0" dirty="0">
                <a:cs typeface="+mn-cs"/>
              </a:endParaRPr>
            </a:p>
            <a:p>
              <a:pPr marL="0" indent="0">
                <a:buFont typeface="Wingdings" charset="0"/>
                <a:buNone/>
                <a:defRPr/>
              </a:pPr>
              <a:endParaRPr lang="en-US" b="0" dirty="0">
                <a:cs typeface="+mn-cs"/>
              </a:endParaRPr>
            </a:p>
          </p:txBody>
        </p:sp>
      </p:grp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9061F1F4-EBD8-8D47-9378-00332B0F10DE}"/>
              </a:ext>
            </a:extLst>
          </p:cNvPr>
          <p:cNvSpPr/>
          <p:nvPr/>
        </p:nvSpPr>
        <p:spPr>
          <a:xfrm>
            <a:off x="5167168" y="3733800"/>
            <a:ext cx="2438400" cy="639870"/>
          </a:xfrm>
          <a:prstGeom prst="wedgeRoundRectCallout">
            <a:avLst>
              <a:gd name="adj1" fmla="val -34206"/>
              <a:gd name="adj2" fmla="val -130237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marL="180975" lvl="1" indent="-180975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There is no “Set” concept;</a:t>
            </a:r>
          </a:p>
          <a:p>
            <a:pPr marL="180975" lvl="1" indent="-180975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 set is an array</a:t>
            </a:r>
            <a:endParaRPr kumimoji="0" lang="en-US" sz="1400" b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3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4895850" cy="4419600"/>
          </a:xfrm>
        </p:spPr>
        <p:txBody>
          <a:bodyPr>
            <a:noAutofit/>
          </a:bodyPr>
          <a:lstStyle/>
          <a:p>
            <a:pPr marL="365125" indent="-274638">
              <a:spcBef>
                <a:spcPts val="1800"/>
              </a:spcBef>
              <a:buClrTx/>
            </a:pPr>
            <a:r>
              <a:rPr lang="en-US" altLang="en-US" dirty="0"/>
              <a:t>Collection examples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Set </a:t>
            </a:r>
            <a:r>
              <a:rPr lang="en-US" altLang="en-US" sz="1400" dirty="0"/>
              <a:t>(implementation, later)</a:t>
            </a:r>
            <a:endParaRPr lang="en-US" altLang="en-US" dirty="0"/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sz="1400" dirty="0"/>
              <a:t> </a:t>
            </a:r>
            <a:r>
              <a:rPr lang="en-US" altLang="en-US" dirty="0"/>
              <a:t>Stack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Queue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Map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ArrayList </a:t>
            </a:r>
            <a:r>
              <a:rPr lang="en-US" altLang="en-US" sz="1400" dirty="0"/>
              <a:t>(*)</a:t>
            </a:r>
          </a:p>
          <a:p>
            <a:pPr marL="365125" indent="-274638">
              <a:spcBef>
                <a:spcPts val="3000"/>
              </a:spcBef>
              <a:buClrTx/>
            </a:pPr>
            <a:r>
              <a:rPr lang="en-US" altLang="en-US" dirty="0"/>
              <a:t>Generics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Wrapper classes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Generic classes</a:t>
            </a:r>
          </a:p>
          <a:p>
            <a:pPr marL="365125" indent="-274638">
              <a:spcBef>
                <a:spcPts val="1800"/>
              </a:spcBef>
              <a:buClrTx/>
            </a:pPr>
            <a:endParaRPr lang="en-US" altLang="en-US" dirty="0"/>
          </a:p>
          <a:p>
            <a:pPr marL="365125" indent="-274638">
              <a:spcBef>
                <a:spcPts val="1800"/>
              </a:spcBef>
              <a:buClrTx/>
            </a:pPr>
            <a:endParaRPr lang="en-US" altLang="en-US" dirty="0"/>
          </a:p>
          <a:p>
            <a:pPr marL="365125" indent="-274638">
              <a:spcBef>
                <a:spcPts val="2400"/>
              </a:spcBef>
            </a:pPr>
            <a:endParaRPr lang="en-US" altLang="en-US" sz="2000" dirty="0"/>
          </a:p>
          <a:p>
            <a:pPr marL="365125" indent="-274638">
              <a:spcBef>
                <a:spcPts val="2400"/>
              </a:spcBef>
            </a:pPr>
            <a:endParaRPr lang="en-US" altLang="en-US" sz="200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000" dirty="0"/>
          </a:p>
          <a:p>
            <a:pPr marL="365125" indent="-274638">
              <a:spcBef>
                <a:spcPts val="2400"/>
              </a:spcBef>
            </a:pPr>
            <a:endParaRPr lang="en-US" altLang="en-US" sz="200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1211262" y="1981200"/>
            <a:ext cx="465138" cy="37782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200" b="0" dirty="0">
              <a:latin typeface="Comic Sans MS" charset="0"/>
              <a:cs typeface="ＭＳ Ｐゴシック" charset="-128"/>
            </a:endParaRPr>
          </a:p>
        </p:txBody>
      </p:sp>
      <p:sp>
        <p:nvSpPr>
          <p:cNvPr id="942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134904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theme/media/image1.jpeg"/></Relationships>
</file>

<file path=ppt/theme/theme1.xml><?xml version="1.0" encoding="utf-8"?>
<a:theme xmlns:a="http://schemas.openxmlformats.org/drawingml/2006/main" name="sidebarb">
  <a:themeElements>
    <a:clrScheme name="sidebarb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debarb">
      <a:majorFont>
        <a:latin typeface="Arial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idebar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8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47474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3F3F3F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c:\msoffice\powerpnt\template\bwovrhd\sidebarb.ppt</Template>
  <TotalTime>5533</TotalTime>
  <Pages>24</Pages>
  <Words>5399</Words>
  <Application>Microsoft Macintosh PowerPoint</Application>
  <PresentationFormat>Letter Paper (8.5x11 in)</PresentationFormat>
  <Paragraphs>1048</Paragraphs>
  <Slides>53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ＭＳ Ｐゴシック</vt:lpstr>
      <vt:lpstr>Arial</vt:lpstr>
      <vt:lpstr>Comic Sans MS</vt:lpstr>
      <vt:lpstr>Consolas</vt:lpstr>
      <vt:lpstr>Courier New</vt:lpstr>
      <vt:lpstr>Lucida Console</vt:lpstr>
      <vt:lpstr>Monotype Sorts</vt:lpstr>
      <vt:lpstr>Times New Roman</vt:lpstr>
      <vt:lpstr>Wingdings</vt:lpstr>
      <vt:lpstr>sidebarb</vt:lpstr>
      <vt:lpstr>Data Structures II</vt:lpstr>
      <vt:lpstr>Data structures</vt:lpstr>
      <vt:lpstr>Data structures / collections</vt:lpstr>
      <vt:lpstr>Data structures / collections</vt:lpstr>
      <vt:lpstr>Plan</vt:lpstr>
      <vt:lpstr>Set abstraction</vt:lpstr>
      <vt:lpstr>Set abstraction: API</vt:lpstr>
      <vt:lpstr>Sets: OO versus procedural approach</vt:lpstr>
      <vt:lpstr>Plan</vt:lpstr>
      <vt:lpstr>Stack </vt:lpstr>
      <vt:lpstr>Stack abstraction</vt:lpstr>
      <vt:lpstr>Stack abstraction</vt:lpstr>
      <vt:lpstr>Stack abstraction</vt:lpstr>
      <vt:lpstr>Stack abstraction</vt:lpstr>
      <vt:lpstr>Stack implementation</vt:lpstr>
      <vt:lpstr>Stack implementation</vt:lpstr>
      <vt:lpstr>Stack implementation (continued)</vt:lpstr>
      <vt:lpstr>Stack applications</vt:lpstr>
      <vt:lpstr>Stack application example: compiling arithmetic expressions</vt:lpstr>
      <vt:lpstr>Stack arithmetic</vt:lpstr>
      <vt:lpstr>Stack arithmetic</vt:lpstr>
      <vt:lpstr>Stack arithmetic</vt:lpstr>
      <vt:lpstr>Side comment: for each</vt:lpstr>
      <vt:lpstr>Side comment: for each</vt:lpstr>
      <vt:lpstr>Plan</vt:lpstr>
      <vt:lpstr>Wrapper classes</vt:lpstr>
      <vt:lpstr>Wrapper classes</vt:lpstr>
      <vt:lpstr>Side comment:</vt:lpstr>
      <vt:lpstr>Side comment:</vt:lpstr>
      <vt:lpstr>Plan</vt:lpstr>
      <vt:lpstr>Generic types</vt:lpstr>
      <vt:lpstr>Generic types</vt:lpstr>
      <vt:lpstr>Generic types</vt:lpstr>
      <vt:lpstr>Generic types</vt:lpstr>
      <vt:lpstr>Generic types</vt:lpstr>
      <vt:lpstr>Generic types</vt:lpstr>
      <vt:lpstr>Generic types</vt:lpstr>
      <vt:lpstr>Side comment</vt:lpstr>
      <vt:lpstr>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Queue implementation</vt:lpstr>
      <vt:lpstr>Queue applications</vt:lpstr>
      <vt:lpstr>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 implementation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Orientation:  The World of Database Management</dc:title>
  <dc:subject/>
  <dc:creator>Shimon Schocken</dc:creator>
  <cp:keywords/>
  <dc:description/>
  <cp:lastModifiedBy>Microsoft Office User</cp:lastModifiedBy>
  <cp:revision>2059</cp:revision>
  <cp:lastPrinted>1999-02-19T08:49:27Z</cp:lastPrinted>
  <dcterms:created xsi:type="dcterms:W3CDTF">1995-09-10T16:19:44Z</dcterms:created>
  <dcterms:modified xsi:type="dcterms:W3CDTF">2020-01-06T07:08:03Z</dcterms:modified>
</cp:coreProperties>
</file>