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9" r:id="rId2"/>
    <p:sldId id="677" r:id="rId3"/>
    <p:sldId id="575" r:id="rId4"/>
    <p:sldId id="655" r:id="rId5"/>
    <p:sldId id="633" r:id="rId6"/>
    <p:sldId id="631" r:id="rId7"/>
    <p:sldId id="661" r:id="rId8"/>
    <p:sldId id="630" r:id="rId9"/>
    <p:sldId id="626" r:id="rId10"/>
    <p:sldId id="721" r:id="rId11"/>
    <p:sldId id="685" r:id="rId12"/>
    <p:sldId id="687" r:id="rId13"/>
    <p:sldId id="628" r:id="rId14"/>
    <p:sldId id="688" r:id="rId15"/>
    <p:sldId id="686" r:id="rId16"/>
    <p:sldId id="656" r:id="rId17"/>
    <p:sldId id="679" r:id="rId18"/>
    <p:sldId id="727" r:id="rId19"/>
    <p:sldId id="648" r:id="rId20"/>
    <p:sldId id="651" r:id="rId21"/>
    <p:sldId id="658" r:id="rId22"/>
    <p:sldId id="682" r:id="rId23"/>
    <p:sldId id="709" r:id="rId24"/>
    <p:sldId id="728" r:id="rId25"/>
    <p:sldId id="976" r:id="rId26"/>
    <p:sldId id="977" r:id="rId27"/>
    <p:sldId id="978" r:id="rId28"/>
    <p:sldId id="979" r:id="rId29"/>
    <p:sldId id="980" r:id="rId30"/>
    <p:sldId id="718" r:id="rId31"/>
    <p:sldId id="712" r:id="rId32"/>
    <p:sldId id="726" r:id="rId33"/>
    <p:sldId id="725" r:id="rId34"/>
    <p:sldId id="716" r:id="rId35"/>
    <p:sldId id="657" r:id="rId36"/>
    <p:sldId id="660" r:id="rId37"/>
  </p:sldIdLst>
  <p:sldSz cx="9144000" cy="6858000" type="letter"/>
  <p:notesSz cx="7099300" cy="10234613"/>
  <p:defaultTextStyle>
    <a:defPPr>
      <a:defRPr lang="he-IL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14FFB"/>
    <a:srgbClr val="FFF5D7"/>
    <a:srgbClr val="FFCC66"/>
    <a:srgbClr val="FF6666"/>
    <a:srgbClr val="FC0128"/>
    <a:srgbClr val="4D4D4D"/>
    <a:srgbClr val="7B7B7B"/>
    <a:srgbClr val="800000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1"/>
    <p:restoredTop sz="94547"/>
  </p:normalViewPr>
  <p:slideViewPr>
    <p:cSldViewPr>
      <p:cViewPr varScale="1">
        <p:scale>
          <a:sx n="82" d="100"/>
          <a:sy n="82" d="100"/>
        </p:scale>
        <p:origin x="18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>
        <p:scale>
          <a:sx n="100" d="100"/>
          <a:sy n="100" d="100"/>
        </p:scale>
        <p:origin x="-606" y="3024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 descr="Bouquet"/>
          <p:cNvSpPr txBox="1">
            <a:spLocks noChangeArrowheads="1"/>
          </p:cNvSpPr>
          <p:nvPr/>
        </p:nvSpPr>
        <p:spPr bwMode="auto">
          <a:xfrm>
            <a:off x="568325" y="9596438"/>
            <a:ext cx="59277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241" tIns="48120" rIns="96241" bIns="48120" anchor="ctr">
            <a:spAutoFit/>
          </a:bodyPr>
          <a:lstStyle>
            <a:lvl1pPr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81013"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62025"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443038"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924050" algn="r" defTabSz="962025" rtl="1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381250" algn="r" defTabSz="9620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838450" algn="r" defTabSz="9620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295650" algn="r" defTabSz="9620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752850" algn="r" defTabSz="962025" rtl="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rtl="0">
              <a:spcBef>
                <a:spcPct val="50000"/>
              </a:spcBef>
              <a:defRPr/>
            </a:pPr>
            <a:r>
              <a:rPr lang="en-US" sz="900" b="0" dirty="0">
                <a:latin typeface="Arial" charset="0"/>
                <a:cs typeface="+mn-cs"/>
              </a:rPr>
              <a:t>Copyright © Shimon Schocken</a:t>
            </a:r>
          </a:p>
        </p:txBody>
      </p:sp>
    </p:spTree>
    <p:extLst>
      <p:ext uri="{BB962C8B-B14F-4D97-AF65-F5344CB8AC3E}">
        <p14:creationId xmlns:p14="http://schemas.microsoft.com/office/powerpoint/2010/main" val="25397498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E4EF961B-7EF0-DD40-A723-CA8B9F323735}" type="slidenum">
              <a:rPr lang="he-IL"/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6909" tIns="48455" rIns="96909" bIns="48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3763"/>
            <a:ext cx="4779963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909" tIns="48455" rIns="96909" bIns="48455" anchor="ctr">
            <a:spAutoFit/>
          </a:bodyPr>
          <a:lstStyle/>
          <a:p>
            <a:pPr algn="r" defTabSz="962025">
              <a:defRPr/>
            </a:pPr>
            <a:fld id="{90635EC8-FA26-8A4D-8AA1-7CD100D6C3E7}" type="slidenum">
              <a:rPr lang="he-IL" sz="1500" b="0">
                <a:latin typeface="Times New Roman" charset="0"/>
                <a:cs typeface="Times New Roman" charset="0"/>
              </a:rPr>
              <a:pPr algn="r" defTabSz="962025">
                <a:defRPr/>
              </a:pPr>
              <a:t>‹#›</a:t>
            </a:fld>
            <a:endParaRPr lang="en-US" sz="1500" b="0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863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E220C-0DB1-B94B-BDC9-E166AFC35B19}" type="slidenum">
              <a:rPr lang="he-IL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8CA383-28A4-C44A-814C-BC898A3395F5}" type="slidenum">
              <a:rPr lang="he-IL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9611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8CA383-28A4-C44A-814C-BC898A3395F5}" type="slidenum">
              <a:rPr lang="he-IL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88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8CA383-28A4-C44A-814C-BC898A3395F5}" type="slidenum">
              <a:rPr lang="he-IL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9507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8CA383-28A4-C44A-814C-BC898A3395F5}" type="slidenum">
              <a:rPr lang="he-IL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8CA383-28A4-C44A-814C-BC898A3395F5}" type="slidenum">
              <a:rPr lang="he-IL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603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8CA383-28A4-C44A-814C-BC898A3395F5}" type="slidenum">
              <a:rPr lang="he-IL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111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1806B-1CF9-A141-B8DC-00FBE98B1F84}" type="slidenum">
              <a:rPr lang="he-IL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6850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6A861A-40D7-8A49-9FC7-B426EB1C5A86}" type="slidenum">
              <a:rPr lang="he-IL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6289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6A861A-40D7-8A49-9FC7-B426EB1C5A86}" type="slidenum">
              <a:rPr lang="he-IL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553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83A912-A1F8-0847-BE8B-713682109E73}" type="slidenum">
              <a:rPr lang="he-IL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85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B50E944B-E7BB-1E49-BC6A-B28E309D93AC}" type="slidenum">
              <a:rPr lang="he-IL" sz="1100" b="0" smtClean="0">
                <a:latin typeface="Times New Roman" charset="0"/>
              </a:rPr>
              <a:pPr>
                <a:defRPr/>
              </a:pPr>
              <a:t>2</a:t>
            </a:fld>
            <a:endParaRPr lang="en-US" sz="1100" b="0" dirty="0">
              <a:latin typeface="Times New Roman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0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C83A912-A1F8-0847-BE8B-713682109E73}" type="slidenum">
              <a:rPr lang="he-IL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705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1806B-1CF9-A141-B8DC-00FBE98B1F84}" type="slidenum">
              <a:rPr lang="he-IL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499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9ECD87-D07E-C04D-ACE0-372220C8D22A}" type="slidenum">
              <a:rPr lang="he-IL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8594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E9ECD87-D07E-C04D-ACE0-372220C8D22A}" type="slidenum">
              <a:rPr lang="he-IL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6288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EA178E7-D8D4-5740-B88B-FA9FE97C5F00}" type="slidenum">
              <a:rPr lang="he-IL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118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8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100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BB73-143B-05B3-A8AB-F07F791B8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579AA856-C0BB-9AA3-0646-E6F6055E9A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B384C-9317-AB43-9EEE-17F376E843BB}" type="slidenum">
              <a:rPr lang="he-IL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1409026" name="Rectangle 2">
            <a:extLst>
              <a:ext uri="{FF2B5EF4-FFF2-40B4-BE49-F238E27FC236}">
                <a16:creationId xmlns:a16="http://schemas.microsoft.com/office/drawing/2014/main" id="{E491C296-837E-AEC3-DA94-48E2ED429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>
            <a:extLst>
              <a:ext uri="{FF2B5EF4-FFF2-40B4-BE49-F238E27FC236}">
                <a16:creationId xmlns:a16="http://schemas.microsoft.com/office/drawing/2014/main" id="{8E1BBA9C-C1C4-A808-616F-0C8235CD47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6428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B384C-9317-AB43-9EEE-17F376E843BB}" type="slidenum">
              <a:rPr lang="he-IL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255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B384C-9317-AB43-9EEE-17F376E843BB}" type="slidenum">
              <a:rPr lang="he-IL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134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B384C-9317-AB43-9EEE-17F376E843BB}" type="slidenum">
              <a:rPr lang="he-IL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704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B384C-9317-AB43-9EEE-17F376E843BB}" type="slidenum">
              <a:rPr lang="he-IL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076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41B77E-CEF9-8141-9039-BDB68DB20B50}" type="slidenum">
              <a:rPr lang="he-IL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41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A20ED-EB78-FB45-91D6-F8E88E395057}" type="slidenum">
              <a:rPr lang="he-IL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34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4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9710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B384C-9317-AB43-9EEE-17F376E843BB}" type="slidenum">
              <a:rPr lang="he-IL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78800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B384C-9317-AB43-9EEE-17F376E843BB}" type="slidenum">
              <a:rPr lang="he-IL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0491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B384C-9317-AB43-9EEE-17F376E843BB}" type="slidenum">
              <a:rPr lang="he-IL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6879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9B384C-9317-AB43-9EEE-17F376E843BB}" type="slidenum">
              <a:rPr lang="he-IL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6253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F6B538-66B2-B744-8AFA-FD656D6CB1D6}" type="slidenum">
              <a:rPr lang="he-IL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142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2694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5E220C-0DB1-B94B-BDC9-E166AFC35B19}" type="slidenum">
              <a:rPr lang="he-IL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</p:spPr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105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41806B-1CF9-A141-B8DC-00FBE98B1F84}" type="slidenum">
              <a:rPr lang="he-IL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16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3058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8CA383-28A4-C44A-814C-BC898A3395F5}" type="slidenum">
              <a:rPr lang="he-IL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8CA383-28A4-C44A-814C-BC898A3395F5}" type="slidenum">
              <a:rPr lang="he-IL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8CA383-28A4-C44A-814C-BC898A3395F5}" type="slidenum">
              <a:rPr lang="he-IL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676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8CA383-28A4-C44A-814C-BC898A3395F5}" type="slidenum">
              <a:rPr lang="he-IL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8CA383-28A4-C44A-814C-BC898A3395F5}" type="slidenum">
              <a:rPr lang="he-IL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44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822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92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3774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953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297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122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615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36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345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015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AEBE76D-E43B-9693-D00C-0A0B6A4BE9A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1160" y="6531196"/>
            <a:ext cx="7962248" cy="19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 / RUNI / lecture </a:t>
            </a:r>
            <a:r>
              <a:rPr lang="he-IL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12-1</a:t>
            </a:r>
            <a:r>
              <a:rPr lang="en-US" sz="10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r>
              <a:rPr lang="en-US" sz="1000" b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endParaRPr 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000000"/>
          </a:solidFill>
          <a:latin typeface="Arial" charset="0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rgbClr val="0066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Arial" charset="0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rgbClr val="000099"/>
        </a:buClr>
        <a:buSzPct val="75000"/>
        <a:buFont typeface="Wingdings" charset="0"/>
        <a:buChar char="l"/>
        <a:defRPr sz="1600">
          <a:solidFill>
            <a:schemeClr val="tx1"/>
          </a:solidFill>
          <a:latin typeface="Arial" charset="0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charset="0"/>
        <a:buChar char="q"/>
        <a:defRPr sz="1600">
          <a:solidFill>
            <a:schemeClr val="tx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Arial" charset="0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676400"/>
            <a:ext cx="6172200" cy="1447800"/>
          </a:xfrm>
        </p:spPr>
        <p:txBody>
          <a:bodyPr wrap="none"/>
          <a:lstStyle/>
          <a:p>
            <a:pPr algn="ctr">
              <a:spcBef>
                <a:spcPct val="100000"/>
              </a:spcBef>
              <a:spcAft>
                <a:spcPct val="3500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+mj-lt"/>
                <a:cs typeface="+mj-cs"/>
              </a:rPr>
              <a:t> Class Inheritance</a:t>
            </a:r>
          </a:p>
        </p:txBody>
      </p:sp>
      <p:sp>
        <p:nvSpPr>
          <p:cNvPr id="722949" name="Rectangle 5"/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US" sz="1400" b="0" dirty="0">
                <a:cs typeface="+mn-cs"/>
              </a:rPr>
              <a:t>Introduction to Computer Science</a:t>
            </a:r>
          </a:p>
          <a:p>
            <a:pPr algn="l">
              <a:defRPr/>
            </a:pPr>
            <a:r>
              <a:rPr lang="en-US" sz="1400" b="0" dirty="0">
                <a:cs typeface="+mn-cs"/>
              </a:rPr>
              <a:t>Shimon Schocken</a:t>
            </a:r>
          </a:p>
          <a:p>
            <a:pPr algn="l">
              <a:defRPr/>
            </a:pPr>
            <a:r>
              <a:rPr lang="en-US" sz="1400" b="0" dirty="0">
                <a:cs typeface="+mn-cs"/>
              </a:rPr>
              <a:t>IDC Herzliya</a:t>
            </a:r>
          </a:p>
        </p:txBody>
      </p:sp>
      <p:sp>
        <p:nvSpPr>
          <p:cNvPr id="722952" name="Rectangle 8"/>
          <p:cNvSpPr>
            <a:spLocks noChangeArrowheads="1"/>
          </p:cNvSpPr>
          <p:nvPr/>
        </p:nvSpPr>
        <p:spPr bwMode="auto">
          <a:xfrm>
            <a:off x="1447800" y="16764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1600" b="0" dirty="0">
                <a:solidFill>
                  <a:srgbClr val="737373"/>
                </a:solidFill>
                <a:latin typeface="Times New Roman"/>
                <a:cs typeface="Times New Roman"/>
              </a:rPr>
              <a:t>Lecture 12-1</a:t>
            </a:r>
            <a:endParaRPr lang="en-US" b="0" dirty="0">
              <a:latin typeface="Times New Roman"/>
              <a:cs typeface="Times New Roman"/>
            </a:endParaRPr>
          </a:p>
        </p:txBody>
      </p:sp>
      <p:pic>
        <p:nvPicPr>
          <p:cNvPr id="722954" name="Picture 10" descr="Bouqu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48000"/>
            <a:ext cx="28384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52400" y="762000"/>
            <a:ext cx="4038600" cy="4800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262800" anchor="t" anchorCtr="0"/>
          <a:lstStyle/>
          <a:p>
            <a:pPr algn="l"/>
            <a:r>
              <a:rPr lang="en-US" sz="1200" b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Person fields: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Constructs a Person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Sets the address of this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setAddresss(String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Textual representation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String toString()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...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Sub-Constructors</a:t>
            </a:r>
            <a:endParaRPr lang="en-US" sz="1800" dirty="0">
              <a:latin typeface="+mj-lt"/>
              <a:cs typeface="+mj-cs"/>
            </a:endParaRPr>
          </a:p>
        </p:txBody>
      </p:sp>
      <p:sp>
        <p:nvSpPr>
          <p:cNvPr id="1408005" name="Rectangle 5"/>
          <p:cNvSpPr>
            <a:spLocks noChangeArrowheads="1"/>
          </p:cNvSpPr>
          <p:nvPr/>
        </p:nvSpPr>
        <p:spPr bwMode="auto">
          <a:xfrm>
            <a:off x="4495800" y="762000"/>
            <a:ext cx="4343400" cy="3048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0" anchor="t" anchorCtr="0"/>
          <a:lstStyle/>
          <a:p>
            <a:pPr algn="l"/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an instructor. */</a:t>
            </a:r>
            <a:endParaRPr lang="en-US" sz="1200" b="0" i="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extends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Instructor-specific fields: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private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Constructs an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   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super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 </a:t>
            </a:r>
            <a:r>
              <a:rPr lang="en-US" sz="1200" b="0" dirty="0">
                <a:solidFill>
                  <a:srgbClr val="008000"/>
                </a:solidFill>
                <a:latin typeface="Times New Roman"/>
                <a:ea typeface="Monaco"/>
                <a:cs typeface="Times New Roman"/>
              </a:rPr>
              <a:t>// calls a super constructor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</a:t>
            </a:r>
          </a:p>
          <a:p>
            <a:pPr algn="l">
              <a:spcBef>
                <a:spcPts val="600"/>
              </a:spcBef>
            </a:pPr>
            <a:endParaRPr lang="en-US" sz="1200" b="0" i="0" dirty="0">
              <a:solidFill>
                <a:srgbClr val="4D9072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 </a:t>
            </a: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3657600" y="3984757"/>
            <a:ext cx="5257800" cy="762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6400" rIns="0" bIns="0" anchor="t" anchorCtr="0"/>
          <a:lstStyle/>
          <a:p>
            <a:pPr algn="l">
              <a:lnSpc>
                <a:spcPts val="1640"/>
              </a:lnSpc>
              <a:defRPr/>
            </a:pPr>
            <a:r>
              <a:rPr lang="en-US" sz="1200" b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Client code in some class:</a:t>
            </a:r>
          </a:p>
          <a:p>
            <a:pPr algn="l">
              <a:lnSpc>
                <a:spcPts val="1640"/>
              </a:lnSpc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Instructor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inst1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Instructor(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"raanan"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"raanana"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"dr."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</a:t>
            </a:r>
          </a:p>
          <a:p>
            <a:pPr algn="l">
              <a:lnSpc>
                <a:spcPts val="1640"/>
              </a:lnSpc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Instructor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inst2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Instructor(</a:t>
            </a:r>
            <a:r>
              <a:rPr lang="en-US" sz="12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"neta"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2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"netania"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2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"prof."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724400" y="1828800"/>
            <a:ext cx="4038600" cy="12192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sz="1200" b="0" dirty="0">
              <a:solidFill>
                <a:srgbClr val="0000FF"/>
              </a:solidFill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81000" y="2057400"/>
            <a:ext cx="2971800" cy="12192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sz="1200" b="0" dirty="0">
              <a:solidFill>
                <a:srgbClr val="0000FF"/>
              </a:solidFill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44C6B018-6EE3-4049-A920-1A8B2BEC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1" y="3157004"/>
            <a:ext cx="1371600" cy="370114"/>
          </a:xfrm>
          <a:prstGeom prst="wedgeRoundRectCallout">
            <a:avLst>
              <a:gd name="adj1" fmla="val -50087"/>
              <a:gd name="adj2" fmla="val -131647"/>
              <a:gd name="adj3" fmla="val 16667"/>
            </a:avLst>
          </a:prstGeom>
          <a:solidFill>
            <a:schemeClr val="bg1"/>
          </a:solidFill>
          <a:ln>
            <a:solidFill>
              <a:srgbClr val="2939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r>
              <a:rPr lang="en-US" altLang="en-US" sz="1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sub-constructor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AB82AE65-8E5E-564C-B53F-944C18BAE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1625781"/>
            <a:ext cx="1104899" cy="536665"/>
          </a:xfrm>
          <a:prstGeom prst="wedgeRoundRectCallout">
            <a:avLst>
              <a:gd name="adj1" fmla="val -69792"/>
              <a:gd name="adj2" fmla="val 58211"/>
              <a:gd name="adj3" fmla="val 16667"/>
            </a:avLst>
          </a:prstGeom>
          <a:solidFill>
            <a:schemeClr val="bg1"/>
          </a:solidFill>
          <a:ln>
            <a:solidFill>
              <a:srgbClr val="29397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r>
              <a:rPr lang="en-US" altLang="en-US" sz="14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super constructor</a:t>
            </a:r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0BBBC2D0-FDC7-2A44-800E-7318DF767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891795"/>
            <a:ext cx="870568" cy="22300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client code</a:t>
            </a:r>
          </a:p>
        </p:txBody>
      </p:sp>
      <p:sp>
        <p:nvSpPr>
          <p:cNvPr id="25" name="Oval 5">
            <a:extLst>
              <a:ext uri="{FF2B5EF4-FFF2-40B4-BE49-F238E27FC236}">
                <a16:creationId xmlns:a16="http://schemas.microsoft.com/office/drawing/2014/main" id="{F6AFE892-58B7-7C4E-9B64-E411EC38F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653425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6EBDCBBA-F4FF-5C42-AFF2-8E185BD43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308" y="653294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8F16A0-7B2B-B543-A99E-DCDAE2E0CA72}"/>
              </a:ext>
            </a:extLst>
          </p:cNvPr>
          <p:cNvSpPr txBox="1"/>
          <p:nvPr/>
        </p:nvSpPr>
        <p:spPr>
          <a:xfrm>
            <a:off x="4300330" y="4881669"/>
            <a:ext cx="5072270" cy="80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  <a:defRPr/>
            </a:pPr>
            <a:r>
              <a:rPr lang="en-US" sz="1400" b="0" dirty="0">
                <a:solidFill>
                  <a:schemeClr val="tx1"/>
                </a:solidFill>
                <a:latin typeface="Times New Roman"/>
                <a:cs typeface="Times New Roman"/>
              </a:rPr>
              <a:t>Unlike regular methods, constructors are not inherited.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  <a:defRPr/>
            </a:pPr>
            <a:r>
              <a:rPr lang="en-US" sz="1400" b="0" dirty="0">
                <a:solidFill>
                  <a:schemeClr val="tx1"/>
                </a:solidFill>
                <a:latin typeface="Times New Roman"/>
                <a:cs typeface="Times New Roman"/>
              </a:rPr>
              <a:t>A sub-class constructor must begin with: </a:t>
            </a:r>
            <a:r>
              <a:rPr lang="en-US" sz="1200" b="0" dirty="0">
                <a:solidFill>
                  <a:schemeClr val="tx1"/>
                </a:solidFill>
                <a:latin typeface="Consolas"/>
                <a:cs typeface="Consolas"/>
              </a:rPr>
              <a:t>super(</a:t>
            </a:r>
            <a:r>
              <a:rPr lang="en-US" sz="1200" b="0" i="1" dirty="0">
                <a:solidFill>
                  <a:schemeClr val="tx1"/>
                </a:solidFill>
                <a:latin typeface="Times New Roman"/>
                <a:cs typeface="Times New Roman"/>
              </a:rPr>
              <a:t>arguments</a:t>
            </a:r>
            <a:r>
              <a:rPr lang="en-US" sz="1200" b="0" dirty="0">
                <a:solidFill>
                  <a:schemeClr val="tx1"/>
                </a:solidFill>
                <a:latin typeface="Consolas"/>
                <a:cs typeface="Consolas"/>
              </a:rPr>
              <a:t>)</a:t>
            </a:r>
            <a:r>
              <a:rPr lang="en-US" sz="1200" b="0" dirty="0">
                <a:solidFill>
                  <a:schemeClr val="tx1"/>
                </a:solidFill>
                <a:latin typeface="Times New Roman"/>
                <a:cs typeface="Times New Roman"/>
              </a:rPr>
              <a:t>;</a:t>
            </a:r>
            <a:endParaRPr lang="en-US" sz="1600" b="0" dirty="0">
              <a:latin typeface="Times New Roman"/>
              <a:cs typeface="Times New Roman"/>
            </a:endParaRPr>
          </a:p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  <a:defRPr/>
            </a:pPr>
            <a:r>
              <a:rPr lang="en-US" sz="1400" b="0" dirty="0">
                <a:solidFill>
                  <a:schemeClr val="tx1"/>
                </a:solidFill>
                <a:latin typeface="Times New Roman"/>
                <a:cs typeface="Times New Roman"/>
              </a:rPr>
              <a:t>This statement calls a constructor from the super-class</a:t>
            </a:r>
            <a:endParaRPr lang="en-US" sz="1600" b="0" i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D0AB8E-752D-7A4E-A990-1CEDFB4383AB}"/>
              </a:ext>
            </a:extLst>
          </p:cNvPr>
          <p:cNvSpPr txBox="1"/>
          <p:nvPr/>
        </p:nvSpPr>
        <p:spPr>
          <a:xfrm>
            <a:off x="228600" y="5888452"/>
            <a:ext cx="8610599" cy="609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  <a:defRPr/>
            </a:pPr>
            <a: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  <a:t>Impact: The super constructor constructs and initializes the object from the super-class perspective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75000"/>
              <a:buFont typeface="Wingdings" charset="0"/>
              <a:buNone/>
              <a:defRPr/>
            </a:pPr>
            <a: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  <a:t>Next, the sub-constructor typically does some additional sub-class-specific construction work.</a:t>
            </a:r>
          </a:p>
        </p:txBody>
      </p:sp>
    </p:spTree>
    <p:extLst>
      <p:ext uri="{BB962C8B-B14F-4D97-AF65-F5344CB8AC3E}">
        <p14:creationId xmlns:p14="http://schemas.microsoft.com/office/powerpoint/2010/main" val="247620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8D6BDDB1-631B-4C44-AA55-E8EF14B96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762000"/>
            <a:ext cx="4343400" cy="4495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0" anchor="t" anchorCtr="0"/>
          <a:lstStyle/>
          <a:p>
            <a:pPr algn="l"/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an instructor. */</a:t>
            </a:r>
            <a:endParaRPr lang="en-US" sz="1200" b="0" i="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extends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Instructor-specific fields: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private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Constructs an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   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super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Sets the title of this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setTitle(String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Textual description of this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String toString()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super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.toString();   }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</a:p>
          <a:p>
            <a:pPr algn="l"/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 ...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152400" y="762000"/>
            <a:ext cx="4038600" cy="4953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262800" anchor="t" anchorCtr="0"/>
          <a:lstStyle/>
          <a:p>
            <a:pPr algn="l"/>
            <a:r>
              <a:rPr lang="en-US" sz="1200" b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Person fields: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Constructs a Person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Sets the address of this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setAddresss(String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Textual representation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String toString()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...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        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Overriding</a:t>
            </a:r>
            <a:endParaRPr lang="en-US" sz="1800" dirty="0">
              <a:latin typeface="+mj-lt"/>
              <a:cs typeface="+mj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84C3FD-F6EF-DF46-8411-FA058E30700A}"/>
              </a:ext>
            </a:extLst>
          </p:cNvPr>
          <p:cNvSpPr/>
          <p:nvPr/>
        </p:nvSpPr>
        <p:spPr bwMode="auto">
          <a:xfrm>
            <a:off x="4724400" y="3733800"/>
            <a:ext cx="4038600" cy="7620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sz="1200" b="0" dirty="0">
              <a:solidFill>
                <a:srgbClr val="0000FF"/>
              </a:solidFill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769161-4EC5-AB4A-BD97-D4AD76556AF6}"/>
              </a:ext>
            </a:extLst>
          </p:cNvPr>
          <p:cNvGrpSpPr/>
          <p:nvPr/>
        </p:nvGrpSpPr>
        <p:grpSpPr>
          <a:xfrm>
            <a:off x="5249394" y="4495800"/>
            <a:ext cx="3409108" cy="1219200"/>
            <a:chOff x="5249394" y="4495800"/>
            <a:chExt cx="3409108" cy="1219200"/>
          </a:xfrm>
        </p:grpSpPr>
        <p:sp>
          <p:nvSpPr>
            <p:cNvPr id="24" name="Rounded Rectangular Callout 23">
              <a:extLst>
                <a:ext uri="{FF2B5EF4-FFF2-40B4-BE49-F238E27FC236}">
                  <a16:creationId xmlns:a16="http://schemas.microsoft.com/office/drawing/2014/main" id="{ABE36189-5A67-5F40-95D8-F781C1A6B8A9}"/>
                </a:ext>
              </a:extLst>
            </p:cNvPr>
            <p:cNvSpPr/>
            <p:nvPr/>
          </p:nvSpPr>
          <p:spPr>
            <a:xfrm>
              <a:off x="5249394" y="5072894"/>
              <a:ext cx="3409108" cy="642106"/>
            </a:xfrm>
            <a:prstGeom prst="wedgeRoundRectCallout">
              <a:avLst>
                <a:gd name="adj1" fmla="val -46140"/>
                <a:gd name="adj2" fmla="val -17893"/>
                <a:gd name="adj3" fmla="val 16667"/>
              </a:avLst>
            </a:prstGeom>
            <a:solidFill>
              <a:srgbClr val="FFF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t" anchorCtr="0"/>
            <a:lstStyle/>
            <a:p>
              <a:pPr algn="l">
                <a:spcBef>
                  <a:spcPts val="600"/>
                </a:spcBef>
              </a:pPr>
              <a:r>
                <a:rPr lang="en-US" sz="1600" b="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Calling a method from the super class:</a:t>
              </a:r>
            </a:p>
            <a:p>
              <a:pPr algn="l">
                <a:spcBef>
                  <a:spcPts val="600"/>
                </a:spcBef>
              </a:pPr>
              <a:r>
                <a:rPr lang="en-US" sz="12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super.</a:t>
              </a:r>
              <a:r>
                <a:rPr lang="en-US" sz="1200" b="0" i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methodName</a:t>
              </a:r>
              <a:r>
                <a:rPr lang="en-US" sz="12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200" b="0" i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parameterList</a:t>
              </a:r>
              <a:r>
                <a:rPr lang="en-US" sz="12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)</a:t>
              </a:r>
              <a:endParaRPr lang="en-US" sz="1200" b="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5" name="AutoShape 8">
              <a:extLst>
                <a:ext uri="{FF2B5EF4-FFF2-40B4-BE49-F238E27FC236}">
                  <a16:creationId xmlns:a16="http://schemas.microsoft.com/office/drawing/2014/main" id="{C69B30F5-CDC8-2946-85BC-EBA1280FCF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391400" y="4495800"/>
              <a:ext cx="0" cy="577094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332A574-358C-654B-A49B-1D1315B36809}"/>
              </a:ext>
            </a:extLst>
          </p:cNvPr>
          <p:cNvSpPr/>
          <p:nvPr/>
        </p:nvSpPr>
        <p:spPr bwMode="auto">
          <a:xfrm>
            <a:off x="381000" y="4267200"/>
            <a:ext cx="2971800" cy="9144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sz="1200" b="0" dirty="0">
              <a:solidFill>
                <a:srgbClr val="0000FF"/>
              </a:solidFill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76D6971B-A78E-1F40-842B-04D2A20A1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653425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0281E172-C969-564F-AF69-B589040A7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308" y="653294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</p:spTree>
    <p:extLst>
      <p:ext uri="{BB962C8B-B14F-4D97-AF65-F5344CB8AC3E}">
        <p14:creationId xmlns:p14="http://schemas.microsoft.com/office/powerpoint/2010/main" val="274365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8D6BDDB1-631B-4C44-AA55-E8EF14B96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762000"/>
            <a:ext cx="4343400" cy="4495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0" anchor="t" anchorCtr="0"/>
          <a:lstStyle/>
          <a:p>
            <a:pPr algn="l"/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an instructor. */</a:t>
            </a:r>
            <a:endParaRPr lang="en-US" sz="1200" b="0" i="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extends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Instructor-specific fields: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private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Constructs an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   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super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Sets the title of this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setTitle(String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Textual description of this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String toString()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super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.toString();   }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</a:p>
          <a:p>
            <a:pPr algn="l"/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 ...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152400" y="762000"/>
            <a:ext cx="4038600" cy="4953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262800" anchor="t" anchorCtr="0"/>
          <a:lstStyle/>
          <a:p>
            <a:pPr algn="l"/>
            <a:r>
              <a:rPr lang="en-US" sz="1200" b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Person fields: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Constructs a Person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Sets the address of this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setAddresss(String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Textual representation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String toString()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...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        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Overriding</a:t>
            </a:r>
            <a:endParaRPr lang="en-US" sz="1800" dirty="0">
              <a:latin typeface="+mj-lt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66D0B7-4783-9443-BAAF-99D6563AB805}"/>
              </a:ext>
            </a:extLst>
          </p:cNvPr>
          <p:cNvGrpSpPr/>
          <p:nvPr/>
        </p:nvGrpSpPr>
        <p:grpSpPr>
          <a:xfrm>
            <a:off x="3507079" y="4999211"/>
            <a:ext cx="5159829" cy="1304090"/>
            <a:chOff x="3507079" y="4999211"/>
            <a:chExt cx="5159829" cy="1304090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F8F6C500-F0D6-1E4E-9B24-D9DA8F8BA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7079" y="5083819"/>
              <a:ext cx="5159829" cy="121948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9600" tIns="108000" rIns="0" bIns="0" anchor="t" anchorCtr="0"/>
            <a:lstStyle/>
            <a:p>
              <a:pPr algn="l">
                <a:spcBef>
                  <a:spcPts val="600"/>
                </a:spcBef>
                <a:defRPr/>
              </a:pPr>
              <a:r>
                <a:rPr lang="en-US" sz="1400" b="0" dirty="0">
                  <a:solidFill>
                    <a:srgbClr val="4D9072"/>
                  </a:solidFill>
                  <a:latin typeface="Times New Roman" panose="02020603050405020304" pitchFamily="18" charset="0"/>
                  <a:ea typeface="Consolas" charset="0"/>
                  <a:cs typeface="Times New Roman" panose="02020603050405020304" pitchFamily="18" charset="0"/>
                </a:rPr>
                <a:t>// In some class:</a:t>
              </a:r>
            </a:p>
            <a:p>
              <a:pPr algn="l">
                <a:spcBef>
                  <a:spcPts val="600"/>
                </a:spcBef>
              </a:pPr>
              <a:r>
                <a:rPr lang="en-US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Instructor </a:t>
              </a:r>
              <a:r>
                <a:rPr lang="en-US" sz="1200" b="0" i="0" dirty="0">
                  <a:solidFill>
                    <a:srgbClr val="7E504F"/>
                  </a:solidFill>
                  <a:latin typeface="Consolas" charset="0"/>
                  <a:ea typeface="Consolas" charset="0"/>
                  <a:cs typeface="Consolas" charset="0"/>
                </a:rPr>
                <a:t>inst</a:t>
              </a:r>
              <a:r>
                <a:rPr lang="en-US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 = </a:t>
              </a:r>
              <a:r>
                <a:rPr lang="en-US" sz="1200" b="0" i="0" dirty="0">
                  <a:solidFill>
                    <a:srgbClr val="931968"/>
                  </a:solidFill>
                  <a:latin typeface="Consolas" charset="0"/>
                  <a:ea typeface="Consolas" charset="0"/>
                  <a:cs typeface="Consolas" charset="0"/>
                </a:rPr>
                <a:t>new</a:t>
              </a:r>
              <a:r>
                <a:rPr lang="en-US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 Instructor(</a:t>
              </a:r>
              <a:r>
                <a:rPr lang="en-US" sz="1200" b="0" i="0" dirty="0">
                  <a:solidFill>
                    <a:srgbClr val="3933FF"/>
                  </a:solidFill>
                  <a:latin typeface="Consolas" charset="0"/>
                  <a:ea typeface="Consolas" charset="0"/>
                  <a:cs typeface="Consolas" charset="0"/>
                </a:rPr>
                <a:t>"r</a:t>
              </a:r>
              <a:r>
                <a:rPr lang="en-US" sz="1200" b="0" dirty="0">
                  <a:solidFill>
                    <a:srgbClr val="3933FF"/>
                  </a:solidFill>
                  <a:latin typeface="Consolas" charset="0"/>
                  <a:ea typeface="Consolas" charset="0"/>
                  <a:cs typeface="Consolas" charset="0"/>
                </a:rPr>
                <a:t>aa</a:t>
              </a:r>
              <a:r>
                <a:rPr lang="en-US" sz="1200" b="0" i="0" dirty="0">
                  <a:solidFill>
                    <a:srgbClr val="3933FF"/>
                  </a:solidFill>
                  <a:latin typeface="Consolas" charset="0"/>
                  <a:ea typeface="Consolas" charset="0"/>
                  <a:cs typeface="Consolas" charset="0"/>
                </a:rPr>
                <a:t>nan"</a:t>
              </a:r>
              <a:r>
                <a:rPr lang="en-US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,</a:t>
              </a:r>
              <a:r>
                <a:rPr lang="en-US" sz="1200" b="0" i="0" dirty="0">
                  <a:solidFill>
                    <a:srgbClr val="3933FF"/>
                  </a:solidFill>
                  <a:latin typeface="Consolas" charset="0"/>
                  <a:ea typeface="Consolas" charset="0"/>
                  <a:cs typeface="Consolas" charset="0"/>
                </a:rPr>
                <a:t>"raanana"</a:t>
              </a:r>
              <a:r>
                <a:rPr lang="en-US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,</a:t>
              </a:r>
              <a:r>
                <a:rPr lang="en-US" sz="1200" b="0" i="0" dirty="0">
                  <a:solidFill>
                    <a:srgbClr val="3933FF"/>
                  </a:solidFill>
                  <a:latin typeface="Consolas" charset="0"/>
                  <a:ea typeface="Consolas" charset="0"/>
                  <a:cs typeface="Consolas" charset="0"/>
                </a:rPr>
                <a:t>"dr."</a:t>
              </a:r>
              <a:r>
                <a:rPr lang="en-US" sz="1200" b="0" dirty="0">
                  <a:solidFill>
                    <a:srgbClr val="000000"/>
                  </a:solidFill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</p:txBody>
        </p:sp>
        <p:sp>
          <p:nvSpPr>
            <p:cNvPr id="22" name="Oval 5">
              <a:extLst>
                <a:ext uri="{FF2B5EF4-FFF2-40B4-BE49-F238E27FC236}">
                  <a16:creationId xmlns:a16="http://schemas.microsoft.com/office/drawing/2014/main" id="{CDB4C65B-4CD6-9F45-AD44-1325E85BA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1040" y="4999211"/>
              <a:ext cx="870568" cy="223005"/>
            </a:xfrm>
            <a:prstGeom prst="ellipse">
              <a:avLst/>
            </a:prstGeom>
            <a:solidFill>
              <a:srgbClr val="FFDEBD"/>
            </a:solidFill>
            <a:ln w="63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sz="1100" b="0" dirty="0">
                  <a:latin typeface="+mj-lt"/>
                  <a:cs typeface="Times New Roman" charset="0"/>
                </a:rPr>
                <a:t>client code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2FB3755-1485-0949-B966-F7D877ABEA0D}"/>
              </a:ext>
            </a:extLst>
          </p:cNvPr>
          <p:cNvSpPr/>
          <p:nvPr/>
        </p:nvSpPr>
        <p:spPr bwMode="auto">
          <a:xfrm>
            <a:off x="4724400" y="3733800"/>
            <a:ext cx="4038600" cy="7620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sz="1200" b="0" dirty="0">
              <a:solidFill>
                <a:srgbClr val="0000FF"/>
              </a:solidFill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6E9407-6275-2D45-8344-9E9087818335}"/>
              </a:ext>
            </a:extLst>
          </p:cNvPr>
          <p:cNvSpPr/>
          <p:nvPr/>
        </p:nvSpPr>
        <p:spPr bwMode="auto">
          <a:xfrm>
            <a:off x="381000" y="4267200"/>
            <a:ext cx="2971800" cy="9144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sz="1200" b="0" dirty="0">
              <a:solidFill>
                <a:srgbClr val="0000FF"/>
              </a:solidFill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Oval 5">
            <a:extLst>
              <a:ext uri="{FF2B5EF4-FFF2-40B4-BE49-F238E27FC236}">
                <a16:creationId xmlns:a16="http://schemas.microsoft.com/office/drawing/2014/main" id="{B0AE1EEA-4469-8146-B3D0-92F5D5D71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653425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4D890B9A-2CFD-494E-AC55-55C4232E8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308" y="653294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</p:spTree>
    <p:extLst>
      <p:ext uri="{BB962C8B-B14F-4D97-AF65-F5344CB8AC3E}">
        <p14:creationId xmlns:p14="http://schemas.microsoft.com/office/powerpoint/2010/main" val="18764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8D6BDDB1-631B-4C44-AA55-E8EF14B96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762000"/>
            <a:ext cx="4343400" cy="4495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0" anchor="t" anchorCtr="0"/>
          <a:lstStyle/>
          <a:p>
            <a:pPr algn="l"/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an instructor. */</a:t>
            </a:r>
            <a:endParaRPr lang="en-US" sz="1200" b="0" i="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extends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Instructor-specific fields: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private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Constructs an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   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super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Sets the title of this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setTitle(String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Textual description of this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String toString()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super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.toString();   }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</a:p>
          <a:p>
            <a:pPr algn="l"/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 ...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152400" y="762000"/>
            <a:ext cx="4038600" cy="4953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262800" anchor="t" anchorCtr="0"/>
          <a:lstStyle/>
          <a:p>
            <a:pPr algn="l"/>
            <a:r>
              <a:rPr lang="en-US" sz="1200" b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Person fields: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Constructs a Person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Sets the address of this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setAddresss(String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Textual representation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String toString()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...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        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Overriding</a:t>
            </a:r>
            <a:endParaRPr lang="en-US" sz="1800" dirty="0">
              <a:latin typeface="+mj-lt"/>
              <a:cs typeface="+mj-cs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F8F6C500-F0D6-1E4E-9B24-D9DA8F8BA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7079" y="5083819"/>
            <a:ext cx="5159829" cy="121948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108000" rIns="0" bIns="0" anchor="t" anchorCtr="0"/>
          <a:lstStyle/>
          <a:p>
            <a:pPr algn="l">
              <a:spcBef>
                <a:spcPts val="600"/>
              </a:spcBef>
              <a:defRPr/>
            </a:pPr>
            <a:r>
              <a:rPr lang="en-US" sz="1400" b="0" dirty="0">
                <a:solidFill>
                  <a:srgbClr val="4D9072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In some class: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Instructor </a:t>
            </a:r>
            <a:r>
              <a:rPr lang="en-US" sz="1200" b="0" i="0" dirty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inst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sz="1200" b="0" i="0" dirty="0">
                <a:solidFill>
                  <a:srgbClr val="931968"/>
                </a:solidFill>
                <a:latin typeface="Consolas" charset="0"/>
                <a:ea typeface="Consolas" charset="0"/>
                <a:cs typeface="Consolas" charset="0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 Instructor(</a:t>
            </a:r>
            <a:r>
              <a:rPr lang="en-US" sz="1200" b="0" i="0" dirty="0">
                <a:solidFill>
                  <a:srgbClr val="3933FF"/>
                </a:solidFill>
                <a:latin typeface="Consolas" charset="0"/>
                <a:ea typeface="Consolas" charset="0"/>
                <a:cs typeface="Consolas" charset="0"/>
              </a:rPr>
              <a:t>"r</a:t>
            </a:r>
            <a:r>
              <a:rPr lang="en-US" sz="1200" b="0" dirty="0">
                <a:solidFill>
                  <a:srgbClr val="3933FF"/>
                </a:solidFill>
                <a:latin typeface="Consolas" charset="0"/>
                <a:ea typeface="Consolas" charset="0"/>
                <a:cs typeface="Consolas" charset="0"/>
              </a:rPr>
              <a:t>aa</a:t>
            </a:r>
            <a:r>
              <a:rPr lang="en-US" sz="1200" b="0" i="0" dirty="0">
                <a:solidFill>
                  <a:srgbClr val="3933FF"/>
                </a:solidFill>
                <a:latin typeface="Consolas" charset="0"/>
                <a:ea typeface="Consolas" charset="0"/>
                <a:cs typeface="Consolas" charset="0"/>
              </a:rPr>
              <a:t>nan"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dirty="0">
                <a:solidFill>
                  <a:srgbClr val="3933FF"/>
                </a:solidFill>
                <a:latin typeface="Consolas" charset="0"/>
                <a:ea typeface="Consolas" charset="0"/>
                <a:cs typeface="Consolas" charset="0"/>
              </a:rPr>
              <a:t>"raanana"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,</a:t>
            </a:r>
            <a:r>
              <a:rPr lang="en-US" sz="1200" b="0" i="0" dirty="0">
                <a:solidFill>
                  <a:srgbClr val="3933FF"/>
                </a:solidFill>
                <a:latin typeface="Consolas" charset="0"/>
                <a:ea typeface="Consolas" charset="0"/>
                <a:cs typeface="Consolas" charset="0"/>
              </a:rPr>
              <a:t>"dr."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System.</a:t>
            </a:r>
            <a:r>
              <a:rPr lang="en-US" sz="1200" b="0" i="0" dirty="0">
                <a:solidFill>
                  <a:srgbClr val="0226CC"/>
                </a:solidFill>
                <a:latin typeface="Consolas" charset="0"/>
                <a:ea typeface="Consolas" charset="0"/>
                <a:cs typeface="Consolas" charset="0"/>
              </a:rPr>
              <a:t>out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.println(</a:t>
            </a:r>
            <a:r>
              <a:rPr lang="en-US" sz="1200" b="0" i="0" dirty="0">
                <a:solidFill>
                  <a:srgbClr val="7E504F"/>
                </a:solidFill>
                <a:latin typeface="Consolas" charset="0"/>
                <a:ea typeface="Consolas" charset="0"/>
                <a:cs typeface="Consolas" charset="0"/>
              </a:rPr>
              <a:t>inst</a:t>
            </a:r>
            <a:r>
              <a:rPr lang="en-US" sz="1200" b="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algn="l">
              <a:spcBef>
                <a:spcPts val="600"/>
              </a:spcBef>
            </a:pPr>
            <a:r>
              <a:rPr lang="en-US" sz="1400" b="0" dirty="0">
                <a:solidFill>
                  <a:srgbClr val="4D9072"/>
                </a:solidFill>
                <a:latin typeface="Times New Roman" panose="02020603050405020304" pitchFamily="18" charset="0"/>
                <a:ea typeface="Consolas" charset="0"/>
                <a:cs typeface="Times New Roman" panose="02020603050405020304" pitchFamily="18" charset="0"/>
              </a:rPr>
              <a:t>// Prints:</a:t>
            </a:r>
            <a:r>
              <a:rPr lang="en-US" sz="1200" b="0" dirty="0">
                <a:solidFill>
                  <a:srgbClr val="4D9072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200" b="0" dirty="0">
                <a:latin typeface="Consolas"/>
                <a:ea typeface="Monaco"/>
                <a:cs typeface="Consolas"/>
              </a:rPr>
              <a:t>"</a:t>
            </a:r>
            <a:r>
              <a:rPr lang="en-US" sz="1200" b="0" dirty="0">
                <a:latin typeface="Consolas" charset="0"/>
                <a:cs typeface="Consolas" charset="0"/>
              </a:rPr>
              <a:t>dr. raanan raanana</a:t>
            </a:r>
            <a:r>
              <a:rPr lang="en-US" sz="1200" b="0" dirty="0">
                <a:latin typeface="Consolas"/>
                <a:ea typeface="Monaco"/>
                <a:cs typeface="Consolas"/>
              </a:rPr>
              <a:t>"</a:t>
            </a:r>
            <a:endParaRPr lang="en-US" sz="1200" b="0" dirty="0">
              <a:latin typeface="Consolas" charset="0"/>
              <a:cs typeface="Consolas" charset="0"/>
            </a:endParaRPr>
          </a:p>
        </p:txBody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CDB4C65B-4CD6-9F45-AD44-1325E85BA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1040" y="4999211"/>
            <a:ext cx="870568" cy="22300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client 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FB3755-1485-0949-B966-F7D877ABEA0D}"/>
              </a:ext>
            </a:extLst>
          </p:cNvPr>
          <p:cNvSpPr/>
          <p:nvPr/>
        </p:nvSpPr>
        <p:spPr bwMode="auto">
          <a:xfrm>
            <a:off x="4724400" y="3733800"/>
            <a:ext cx="4038600" cy="7620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sz="1200" b="0" dirty="0">
              <a:solidFill>
                <a:srgbClr val="0000FF"/>
              </a:solidFill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B5A336-F7E3-DA45-A075-702D49F0A744}"/>
              </a:ext>
            </a:extLst>
          </p:cNvPr>
          <p:cNvSpPr/>
          <p:nvPr/>
        </p:nvSpPr>
        <p:spPr bwMode="auto">
          <a:xfrm>
            <a:off x="381000" y="4267200"/>
            <a:ext cx="2971800" cy="9144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sz="1200" b="0" dirty="0">
              <a:solidFill>
                <a:srgbClr val="0000FF"/>
              </a:solidFill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Oval 5">
            <a:extLst>
              <a:ext uri="{FF2B5EF4-FFF2-40B4-BE49-F238E27FC236}">
                <a16:creationId xmlns:a16="http://schemas.microsoft.com/office/drawing/2014/main" id="{9E26DA46-3AFA-FC42-8A3A-AB6D98EE2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653425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  <p:sp>
        <p:nvSpPr>
          <p:cNvPr id="32" name="Oval 5">
            <a:extLst>
              <a:ext uri="{FF2B5EF4-FFF2-40B4-BE49-F238E27FC236}">
                <a16:creationId xmlns:a16="http://schemas.microsoft.com/office/drawing/2014/main" id="{16C232B6-9F1E-C542-A5E1-EEAF6F92A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308" y="653294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</p:spTree>
    <p:extLst>
      <p:ext uri="{BB962C8B-B14F-4D97-AF65-F5344CB8AC3E}">
        <p14:creationId xmlns:p14="http://schemas.microsoft.com/office/powerpoint/2010/main" val="120319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8D6BDDB1-631B-4C44-AA55-E8EF14B96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762000"/>
            <a:ext cx="4343400" cy="4495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0" anchor="t" anchorCtr="0"/>
          <a:lstStyle/>
          <a:p>
            <a:pPr algn="l"/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an instructor. */</a:t>
            </a:r>
            <a:endParaRPr lang="en-US" sz="1200" b="0" i="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extends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Instructor-specific fields: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private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Constructs an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   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super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Sets the title of this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setTitle(String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Textual description of this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String toString()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super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.toString();   }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</a:p>
          <a:p>
            <a:pPr algn="l"/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 ...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152400" y="762000"/>
            <a:ext cx="4038600" cy="4953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262800" anchor="t" anchorCtr="0"/>
          <a:lstStyle/>
          <a:p>
            <a:pPr algn="l"/>
            <a:r>
              <a:rPr lang="en-US" sz="1200" b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Person fields: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Constructs a Person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Sets the address of this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setAddresss(String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Textual representation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String toString()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...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        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Overriding</a:t>
            </a:r>
            <a:endParaRPr lang="en-US" sz="1800" dirty="0">
              <a:latin typeface="+mj-lt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FB3755-1485-0949-B966-F7D877ABEA0D}"/>
              </a:ext>
            </a:extLst>
          </p:cNvPr>
          <p:cNvSpPr/>
          <p:nvPr/>
        </p:nvSpPr>
        <p:spPr bwMode="auto">
          <a:xfrm>
            <a:off x="4724400" y="3733800"/>
            <a:ext cx="4038600" cy="7620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sz="1200" b="0" dirty="0">
              <a:solidFill>
                <a:srgbClr val="0000FF"/>
              </a:solidFill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B5A336-F7E3-DA45-A075-702D49F0A744}"/>
              </a:ext>
            </a:extLst>
          </p:cNvPr>
          <p:cNvSpPr/>
          <p:nvPr/>
        </p:nvSpPr>
        <p:spPr bwMode="auto">
          <a:xfrm>
            <a:off x="381000" y="4267200"/>
            <a:ext cx="2971800" cy="9144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sz="1200" b="0" dirty="0">
              <a:solidFill>
                <a:srgbClr val="0000FF"/>
              </a:solidFill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070726-3332-944F-B8AF-1350E00710B9}"/>
              </a:ext>
            </a:extLst>
          </p:cNvPr>
          <p:cNvGrpSpPr/>
          <p:nvPr/>
        </p:nvGrpSpPr>
        <p:grpSpPr>
          <a:xfrm>
            <a:off x="2895600" y="4648200"/>
            <a:ext cx="4146171" cy="1768853"/>
            <a:chOff x="2895600" y="4648200"/>
            <a:chExt cx="4146171" cy="1768853"/>
          </a:xfrm>
        </p:grpSpPr>
        <p:sp>
          <p:nvSpPr>
            <p:cNvPr id="14" name="Rounded Rectangular Callout 13">
              <a:extLst>
                <a:ext uri="{FF2B5EF4-FFF2-40B4-BE49-F238E27FC236}">
                  <a16:creationId xmlns:a16="http://schemas.microsoft.com/office/drawing/2014/main" id="{A9DA1111-D344-6340-9B9D-8B3C8D3067B2}"/>
                </a:ext>
              </a:extLst>
            </p:cNvPr>
            <p:cNvSpPr/>
            <p:nvPr/>
          </p:nvSpPr>
          <p:spPr>
            <a:xfrm>
              <a:off x="4603373" y="5774947"/>
              <a:ext cx="2438398" cy="642106"/>
            </a:xfrm>
            <a:prstGeom prst="wedgeRoundRectCallout">
              <a:avLst>
                <a:gd name="adj1" fmla="val -46140"/>
                <a:gd name="adj2" fmla="val -17893"/>
                <a:gd name="adj3" fmla="val 16667"/>
              </a:avLst>
            </a:prstGeom>
            <a:solidFill>
              <a:srgbClr val="FFF9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t" anchorCtr="0"/>
            <a:lstStyle/>
            <a:p>
              <a:pPr>
                <a:spcBef>
                  <a:spcPts val="600"/>
                </a:spcBef>
              </a:pPr>
              <a:r>
                <a:rPr lang="en-US" sz="1600" b="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These two methods have the same signature</a:t>
              </a:r>
              <a:endParaRPr lang="en-US" sz="1200" b="0" i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5" name="AutoShape 8">
              <a:extLst>
                <a:ext uri="{FF2B5EF4-FFF2-40B4-BE49-F238E27FC236}">
                  <a16:creationId xmlns:a16="http://schemas.microsoft.com/office/drawing/2014/main" id="{0403F3CC-9BA2-F445-ACC0-F5506EF411C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813049" y="4648200"/>
              <a:ext cx="511551" cy="1110494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6" name="AutoShape 8">
              <a:extLst>
                <a:ext uri="{FF2B5EF4-FFF2-40B4-BE49-F238E27FC236}">
                  <a16:creationId xmlns:a16="http://schemas.microsoft.com/office/drawing/2014/main" id="{F70A5DAE-C757-294D-B5FC-D321028AA70A}"/>
                </a:ext>
              </a:extLst>
            </p:cNvPr>
            <p:cNvCxnSpPr>
              <a:cxnSpLocks noChangeShapeType="1"/>
              <a:stCxn id="14" idx="0"/>
            </p:cNvCxnSpPr>
            <p:nvPr/>
          </p:nvCxnSpPr>
          <p:spPr bwMode="auto">
            <a:xfrm flipH="1" flipV="1">
              <a:off x="2895600" y="5265927"/>
              <a:ext cx="2926972" cy="509020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1" name="Oval 5">
            <a:extLst>
              <a:ext uri="{FF2B5EF4-FFF2-40B4-BE49-F238E27FC236}">
                <a16:creationId xmlns:a16="http://schemas.microsoft.com/office/drawing/2014/main" id="{9EC0A38F-E01A-0441-81C8-8DABC91AB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653425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2B6F8F08-A5EA-5F44-B475-EDD524728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308" y="653294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</p:spTree>
    <p:extLst>
      <p:ext uri="{BB962C8B-B14F-4D97-AF65-F5344CB8AC3E}">
        <p14:creationId xmlns:p14="http://schemas.microsoft.com/office/powerpoint/2010/main" val="375146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>
            <a:extLst>
              <a:ext uri="{FF2B5EF4-FFF2-40B4-BE49-F238E27FC236}">
                <a16:creationId xmlns:a16="http://schemas.microsoft.com/office/drawing/2014/main" id="{8D6BDDB1-631B-4C44-AA55-E8EF14B96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762000"/>
            <a:ext cx="4343400" cy="4495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0" anchor="t" anchorCtr="0"/>
          <a:lstStyle/>
          <a:p>
            <a:pPr algn="l"/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an instructor. */</a:t>
            </a:r>
            <a:endParaRPr lang="en-US" sz="1200" b="0" i="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extends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Instructor-specific fields: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private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Constructs an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   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super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(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Sets the title of this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setTitle(String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Textual description of this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String toString()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super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.toString();   }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</a:p>
          <a:p>
            <a:pPr algn="l"/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 ...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152400" y="762000"/>
            <a:ext cx="4038600" cy="4953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262800" anchor="t" anchorCtr="0"/>
          <a:lstStyle/>
          <a:p>
            <a:pPr algn="l"/>
            <a:r>
              <a:rPr lang="en-US" sz="1200" b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Person fields: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Constructs a Person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Sets the address of this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setAddresss(String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Textual representation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String toString()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...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        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Overriding</a:t>
            </a:r>
            <a:endParaRPr lang="en-US" sz="1800" dirty="0">
              <a:latin typeface="+mj-lt"/>
              <a:cs typeface="+mj-cs"/>
            </a:endParaRP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4A49BF84-B8DC-9B4B-B1C2-9BA0A9445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653425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391BA61-F4A2-E642-84C1-AE4925428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308" y="653294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6EBF8F-D902-C643-B63C-8B0C352D6353}"/>
              </a:ext>
            </a:extLst>
          </p:cNvPr>
          <p:cNvGrpSpPr/>
          <p:nvPr/>
        </p:nvGrpSpPr>
        <p:grpSpPr>
          <a:xfrm>
            <a:off x="381000" y="3733800"/>
            <a:ext cx="8382000" cy="1447800"/>
            <a:chOff x="381000" y="3733800"/>
            <a:chExt cx="8382000" cy="14478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F51EB3-AAEA-AB4D-A947-A7A4FAEA9D2D}"/>
                </a:ext>
              </a:extLst>
            </p:cNvPr>
            <p:cNvSpPr/>
            <p:nvPr/>
          </p:nvSpPr>
          <p:spPr bwMode="auto">
            <a:xfrm>
              <a:off x="381000" y="4267200"/>
              <a:ext cx="2971800" cy="91440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defRPr/>
              </a:pPr>
              <a:endParaRPr lang="en-US" sz="1200" b="0" dirty="0">
                <a:solidFill>
                  <a:srgbClr val="0000FF"/>
                </a:solidFill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CF3E892-52A5-DB44-9BEB-415E15D6E971}"/>
                </a:ext>
              </a:extLst>
            </p:cNvPr>
            <p:cNvSpPr/>
            <p:nvPr/>
          </p:nvSpPr>
          <p:spPr bwMode="auto">
            <a:xfrm>
              <a:off x="4724400" y="3733800"/>
              <a:ext cx="4038600" cy="76200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defRPr/>
              </a:pPr>
              <a:endParaRPr lang="en-US" sz="1200" b="0" dirty="0">
                <a:solidFill>
                  <a:srgbClr val="0000FF"/>
                </a:solidFill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4E60D1E8-2F65-3544-BCAF-26BFD794E6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272972">
              <a:off x="3393930" y="4175512"/>
              <a:ext cx="1221420" cy="457200"/>
            </a:xfrm>
            <a:prstGeom prst="leftArrow">
              <a:avLst>
                <a:gd name="adj1" fmla="val 64583"/>
                <a:gd name="adj2" fmla="val 76749"/>
              </a:avLst>
            </a:prstGeom>
            <a:solidFill>
              <a:schemeClr val="bg1">
                <a:lumMod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rIns="0" anchor="ctr"/>
            <a:lstStyle/>
            <a:p>
              <a:pPr>
                <a:defRPr/>
              </a:pPr>
              <a:r>
                <a:rPr lang="en-US" sz="1400" b="0" dirty="0">
                  <a:solidFill>
                    <a:schemeClr val="bg1"/>
                  </a:solidFill>
                  <a:cs typeface="+mn-cs"/>
                </a:rPr>
                <a:t>overriding</a:t>
              </a: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FF9192E-96DF-384E-A0BC-2D8863CE58FF}"/>
              </a:ext>
            </a:extLst>
          </p:cNvPr>
          <p:cNvSpPr/>
          <p:nvPr/>
        </p:nvSpPr>
        <p:spPr bwMode="auto">
          <a:xfrm>
            <a:off x="384349" y="5856514"/>
            <a:ext cx="5787852" cy="664029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t" anchorCtr="0"/>
          <a:lstStyle/>
          <a:p>
            <a:pPr marL="0" indent="0" algn="l">
              <a:spcBef>
                <a:spcPts val="300"/>
              </a:spcBef>
              <a:buNone/>
              <a:defRPr/>
            </a:pPr>
            <a:r>
              <a:rPr lang="en-US" sz="1800" b="0" u="sng" dirty="0">
                <a:solidFill>
                  <a:schemeClr val="tx1"/>
                </a:solidFill>
                <a:latin typeface="Times New Roman"/>
                <a:cs typeface="Times New Roman"/>
              </a:rPr>
              <a:t>Overrides</a:t>
            </a:r>
            <a:r>
              <a:rPr lang="en-US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:  A sub-class method that has the same signature</a:t>
            </a:r>
            <a:br>
              <a:rPr lang="en-US" sz="1800" b="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                   as a super-class method is said to “override” it.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7126490-5B32-7A4F-9263-611FCB2E3E77}"/>
              </a:ext>
            </a:extLst>
          </p:cNvPr>
          <p:cNvSpPr/>
          <p:nvPr/>
        </p:nvSpPr>
        <p:spPr bwMode="auto">
          <a:xfrm>
            <a:off x="6400800" y="5856514"/>
            <a:ext cx="2030506" cy="486655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t" anchorCtr="0"/>
          <a:lstStyle/>
          <a:p>
            <a:pPr marL="0" indent="0" algn="l">
              <a:spcBef>
                <a:spcPts val="300"/>
              </a:spcBef>
              <a:buNone/>
              <a:defRPr/>
            </a:pPr>
            <a:r>
              <a:rPr lang="en-US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(Not to be confused with </a:t>
            </a:r>
            <a:r>
              <a:rPr lang="en-US" sz="1800" b="0" i="1" dirty="0">
                <a:solidFill>
                  <a:schemeClr val="tx1"/>
                </a:solidFill>
                <a:latin typeface="Times New Roman"/>
                <a:cs typeface="Times New Roman"/>
              </a:rPr>
              <a:t>overloading</a:t>
            </a:r>
            <a:r>
              <a:rPr lang="en-US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3D1B07-CA46-2C42-B82D-171B17948C01}"/>
              </a:ext>
            </a:extLst>
          </p:cNvPr>
          <p:cNvSpPr txBox="1"/>
          <p:nvPr/>
        </p:nvSpPr>
        <p:spPr>
          <a:xfrm>
            <a:off x="9885353" y="212463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7290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dirty="0"/>
              <a:t>Lecture plan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6400" y="1265709"/>
            <a:ext cx="4001477" cy="402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Inheritance / sub-classing</a:t>
            </a:r>
          </a:p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Inheritance vs composition</a:t>
            </a:r>
          </a:p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The class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Object</a:t>
            </a:r>
          </a:p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Important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 methods</a:t>
            </a:r>
          </a:p>
          <a:p>
            <a:pPr marL="268288" indent="-268288">
              <a:spcBef>
                <a:spcPts val="2500"/>
              </a:spcBef>
              <a:buSzPct val="100000"/>
              <a:buFont typeface="Arial"/>
              <a:buChar char="•"/>
              <a:defRPr/>
            </a:pPr>
            <a:endParaRPr lang="en-US" sz="1800" dirty="0">
              <a:latin typeface="Times New Roman"/>
              <a:cs typeface="Times New Roman"/>
            </a:endParaRPr>
          </a:p>
          <a:p>
            <a:pPr marL="268288" indent="-268288">
              <a:spcBef>
                <a:spcPts val="2500"/>
              </a:spcBef>
              <a:buSzPct val="100000"/>
              <a:buFont typeface="Arial"/>
              <a:buChar char="•"/>
              <a:defRPr/>
            </a:pPr>
            <a:endParaRPr lang="en-US" sz="1800" dirty="0">
              <a:latin typeface="Comic Sans MS" charset="0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1447800" y="1905000"/>
            <a:ext cx="457200" cy="25829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57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Inheritance example: </a:t>
            </a:r>
            <a:r>
              <a:rPr lang="en-US" sz="2000" dirty="0"/>
              <a:t>Colored Points</a:t>
            </a:r>
            <a:endParaRPr lang="en-US" sz="1600" dirty="0">
              <a:latin typeface="+mj-lt"/>
              <a:cs typeface="+mj-cs"/>
            </a:endParaRP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228600" y="838200"/>
            <a:ext cx="3581400" cy="3581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226800" rIns="0" bIns="262800" anchor="ctr"/>
          <a:lstStyle/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Represents a point. */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{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The coordinates of this point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Constructs a point. */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Point(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{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Textual representation */</a:t>
            </a:r>
          </a:p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String toString() {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"("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","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")";</a:t>
            </a:r>
          </a:p>
          <a:p>
            <a:pPr algn="l">
              <a:defRPr/>
            </a:pP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//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More Point methods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63B645-E945-C149-A89B-3AE134150B8B}"/>
              </a:ext>
            </a:extLst>
          </p:cNvPr>
          <p:cNvGrpSpPr/>
          <p:nvPr/>
        </p:nvGrpSpPr>
        <p:grpSpPr>
          <a:xfrm>
            <a:off x="2744042" y="707137"/>
            <a:ext cx="6171358" cy="5007863"/>
            <a:chOff x="2744042" y="707137"/>
            <a:chExt cx="6171358" cy="5007863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574FABB4-1C78-F84B-A25F-B720A7B0E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042" y="740781"/>
              <a:ext cx="990600" cy="262125"/>
            </a:xfrm>
            <a:prstGeom prst="ellipse">
              <a:avLst/>
            </a:prstGeom>
            <a:solidFill>
              <a:srgbClr val="FFF5D7"/>
            </a:solidFill>
            <a:ln w="63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sz="1100" b="0" dirty="0">
                  <a:latin typeface="+mj-lt"/>
                  <a:cs typeface="Times New Roman" charset="0"/>
                </a:rPr>
                <a:t>super-class</a:t>
              </a:r>
            </a:p>
          </p:txBody>
        </p:sp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191000" y="838200"/>
              <a:ext cx="4724400" cy="487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9600" tIns="39600" rIns="0" bIns="262800" anchor="t" anchorCtr="0"/>
            <a:lstStyle/>
            <a:p>
              <a:pPr algn="l">
                <a:defRPr/>
              </a:pP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import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java.awt.Color;</a:t>
              </a:r>
            </a:p>
            <a:p>
              <a:pPr algn="l">
                <a:defRPr/>
              </a:pPr>
              <a:endPara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r>
                <a:rPr lang="en-US" sz="12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/** Represents a colored point. */</a:t>
              </a:r>
              <a:endPara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public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class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ColoredPoint </a:t>
              </a: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extends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Point {</a:t>
              </a:r>
            </a:p>
            <a:p>
              <a:pPr algn="l">
                <a:defRPr/>
              </a:pPr>
              <a:endPara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endPara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</p:txBody>
        </p:sp>
        <p:sp>
          <p:nvSpPr>
            <p:cNvPr id="18" name="Oval 5">
              <a:extLst>
                <a:ext uri="{FF2B5EF4-FFF2-40B4-BE49-F238E27FC236}">
                  <a16:creationId xmlns:a16="http://schemas.microsoft.com/office/drawing/2014/main" id="{C3483222-4EE1-ED44-A63D-811FD7A1E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5506" y="707137"/>
              <a:ext cx="990600" cy="262125"/>
            </a:xfrm>
            <a:prstGeom prst="ellipse">
              <a:avLst/>
            </a:prstGeom>
            <a:solidFill>
              <a:srgbClr val="FFF5D7"/>
            </a:solidFill>
            <a:ln w="63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sz="1100" b="0" dirty="0">
                  <a:latin typeface="+mj-lt"/>
                  <a:cs typeface="Times New Roman" charset="0"/>
                </a:rPr>
                <a:t>sub-class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43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191000" y="838200"/>
            <a:ext cx="4724400" cy="4876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396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java.awt.Color;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Represents a colored point. */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ColoredPoint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extends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{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The color of this point.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private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Color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Constructs a colored point. */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ColoredPoint(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Color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{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super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calls the super constructor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/** Constructs a point, colored black */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ColoredPoint(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{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y,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Color.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black)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Textual representation of this point. */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String toString() {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super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.toString() + 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Inheritance example: </a:t>
            </a:r>
            <a:r>
              <a:rPr lang="en-US" sz="2000" dirty="0"/>
              <a:t>Colored Points</a:t>
            </a:r>
            <a:endParaRPr lang="en-US" sz="1600" dirty="0">
              <a:latin typeface="+mj-lt"/>
              <a:cs typeface="+mj-cs"/>
            </a:endParaRP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228600" y="838200"/>
            <a:ext cx="3581400" cy="3581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226800" rIns="0" bIns="262800" anchor="ctr"/>
          <a:lstStyle/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Represents a point. */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{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The coordinates of this point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Constructs a point. */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Point(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{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Textual representation */</a:t>
            </a:r>
          </a:p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String toString() {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"("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","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")";</a:t>
            </a:r>
          </a:p>
          <a:p>
            <a:pPr algn="l">
              <a:defRPr/>
            </a:pP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//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More Point methods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17" name="Oval 5">
            <a:extLst>
              <a:ext uri="{FF2B5EF4-FFF2-40B4-BE49-F238E27FC236}">
                <a16:creationId xmlns:a16="http://schemas.microsoft.com/office/drawing/2014/main" id="{574FABB4-1C78-F84B-A25F-B720A7B0E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042" y="740781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C3483222-4EE1-ED44-A63D-811FD7A1E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5506" y="707137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85C955-476D-4540-A9F6-A043007A8CDE}"/>
              </a:ext>
            </a:extLst>
          </p:cNvPr>
          <p:cNvGrpSpPr/>
          <p:nvPr/>
        </p:nvGrpSpPr>
        <p:grpSpPr>
          <a:xfrm>
            <a:off x="0" y="4863353"/>
            <a:ext cx="4495800" cy="1462434"/>
            <a:chOff x="0" y="4863353"/>
            <a:chExt cx="4495800" cy="1462434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192741" y="5104213"/>
              <a:ext cx="4303059" cy="12215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216000" tIns="226800" rIns="0" bIns="262800" anchor="ctr"/>
            <a:lstStyle/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solidFill>
                    <a:schemeClr val="accent1">
                      <a:lumMod val="50000"/>
                    </a:schemeClr>
                  </a:solidFill>
                  <a:latin typeface="Consolas"/>
                  <a:ea typeface="Consolas"/>
                  <a:cs typeface="Consolas"/>
                </a:rPr>
                <a:t>// Creates and prints colored points: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ColoredPoint </a:t>
              </a:r>
              <a:r>
                <a:rPr lang="en-US" sz="1100" b="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cp1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= </a:t>
              </a:r>
              <a:r>
                <a:rPr lang="en-US" sz="11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new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ColoredPoint(3,2,Color.</a:t>
              </a:r>
              <a:r>
                <a:rPr lang="en-US" sz="1100" b="0" i="1" dirty="0">
                  <a:solidFill>
                    <a:srgbClr val="0226CC"/>
                  </a:solidFill>
                  <a:latin typeface="Consolas"/>
                  <a:ea typeface="Consolas"/>
                  <a:cs typeface="Consolas"/>
                </a:rPr>
                <a:t>red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);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System.</a:t>
              </a:r>
              <a:r>
                <a:rPr lang="en-US" sz="1100" b="0" i="1" dirty="0">
                  <a:solidFill>
                    <a:srgbClr val="0226CC"/>
                  </a:solidFill>
                  <a:latin typeface="Consolas"/>
                  <a:ea typeface="Consolas"/>
                  <a:cs typeface="Consolas"/>
                </a:rPr>
                <a:t>out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.println(</a:t>
              </a:r>
              <a:r>
                <a:rPr lang="en-US" sz="1100" b="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cp1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);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ColoredPoint </a:t>
              </a:r>
              <a:r>
                <a:rPr lang="en-US" sz="1100" b="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cp2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= </a:t>
              </a:r>
              <a:r>
                <a:rPr lang="en-US" sz="11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new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ColoredPoint(5,7);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System.</a:t>
              </a:r>
              <a:r>
                <a:rPr lang="en-US" sz="1100" b="0" i="1" dirty="0">
                  <a:solidFill>
                    <a:srgbClr val="0226CC"/>
                  </a:solidFill>
                  <a:latin typeface="Consolas"/>
                  <a:ea typeface="Consolas"/>
                  <a:cs typeface="Consolas"/>
                </a:rPr>
                <a:t>out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.println(</a:t>
              </a:r>
              <a:r>
                <a:rPr lang="en-US" sz="1100" b="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cp2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);</a:t>
              </a:r>
              <a:endParaRPr lang="en-US" sz="1100" b="0" dirty="0">
                <a:solidFill>
                  <a:srgbClr val="4D9072"/>
                </a:solidFill>
                <a:latin typeface="Consolas"/>
                <a:ea typeface="Consolas"/>
                <a:cs typeface="Consolas"/>
              </a:endParaRP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11D521C2-8B35-6D44-8FE3-85121C812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63353"/>
              <a:ext cx="1335741" cy="202853"/>
            </a:xfrm>
            <a:prstGeom prst="ellipse">
              <a:avLst/>
            </a:prstGeom>
            <a:solidFill>
              <a:schemeClr val="bg1"/>
            </a:solidFill>
            <a:ln w="63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sz="1400" b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Client code:</a:t>
              </a:r>
            </a:p>
          </p:txBody>
        </p:sp>
      </p:grp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3767418" y="5943600"/>
            <a:ext cx="1905000" cy="68461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72000" tIns="0" rIns="0" bIns="36000" anchor="ctr" anchorCtr="0"/>
          <a:lstStyle/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Consolas"/>
                <a:ea typeface="Consolas"/>
                <a:cs typeface="Consolas"/>
              </a:rPr>
              <a:t>// Output: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(3,2) [r=255,g=0,b=0]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(5,7) [r=0,g=0,b=0]</a:t>
            </a:r>
            <a:endParaRPr lang="en-US" sz="1100" b="0" dirty="0">
              <a:solidFill>
                <a:srgbClr val="4D9072"/>
              </a:solidFill>
              <a:latin typeface="Consolas"/>
              <a:ea typeface="Consolas"/>
              <a:cs typeface="Consola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A11B6E-AAB6-724E-9E94-EC659CC8D5E1}"/>
              </a:ext>
            </a:extLst>
          </p:cNvPr>
          <p:cNvGrpSpPr/>
          <p:nvPr/>
        </p:nvGrpSpPr>
        <p:grpSpPr>
          <a:xfrm>
            <a:off x="5410200" y="5963294"/>
            <a:ext cx="3056965" cy="614350"/>
            <a:chOff x="5858435" y="6167451"/>
            <a:chExt cx="3056965" cy="614350"/>
          </a:xfrm>
        </p:grpSpPr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6629400" y="6167451"/>
              <a:ext cx="2286000" cy="614350"/>
            </a:xfrm>
            <a:prstGeom prst="roundRect">
              <a:avLst>
                <a:gd name="adj" fmla="val 16667"/>
              </a:avLst>
            </a:prstGeom>
            <a:solidFill>
              <a:srgbClr val="FFF5D7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46800" rIns="0" rtlCol="0" anchor="ctr" anchorCtr="0"/>
            <a:lstStyle/>
            <a:p>
              <a:pPr algn="l"/>
              <a:r>
                <a:rPr lang="en-US" sz="1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return values of the </a:t>
              </a:r>
              <a:r>
                <a:rPr lang="en-US" sz="12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toString()</a:t>
              </a:r>
              <a:r>
                <a:rPr lang="en-US" sz="12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method of </a:t>
              </a:r>
              <a:r>
                <a:rPr lang="en-US" sz="12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Color</a:t>
              </a:r>
              <a:endPara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AutoShape 8"/>
            <p:cNvCxnSpPr>
              <a:cxnSpLocks noChangeShapeType="1"/>
            </p:cNvCxnSpPr>
            <p:nvPr/>
          </p:nvCxnSpPr>
          <p:spPr bwMode="auto">
            <a:xfrm flipH="1">
              <a:off x="5858435" y="6398425"/>
              <a:ext cx="770966" cy="282732"/>
            </a:xfrm>
            <a:prstGeom prst="straightConnector1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AutoShape 8"/>
            <p:cNvCxnSpPr>
              <a:cxnSpLocks noChangeShapeType="1"/>
            </p:cNvCxnSpPr>
            <p:nvPr/>
          </p:nvCxnSpPr>
          <p:spPr bwMode="auto">
            <a:xfrm flipH="1">
              <a:off x="5934635" y="6398425"/>
              <a:ext cx="694765" cy="76201"/>
            </a:xfrm>
            <a:prstGeom prst="straightConnector1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8052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228600" y="838200"/>
            <a:ext cx="3581400" cy="3581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226800" rIns="0" bIns="262800" anchor="ctr"/>
          <a:lstStyle/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Represents a point. */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{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The coordinates of this point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Constructs a point. */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Point(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{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Textual representation */</a:t>
            </a:r>
          </a:p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String toString() {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"("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","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")";</a:t>
            </a:r>
          </a:p>
          <a:p>
            <a:pPr algn="l">
              <a:defRPr/>
            </a:pP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//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More Point methods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Inheritance vs composition</a:t>
            </a:r>
            <a:endParaRPr lang="en-US" sz="1800" dirty="0">
              <a:latin typeface="+mj-lt"/>
              <a:cs typeface="+mj-cs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191000" y="762000"/>
            <a:ext cx="4724400" cy="4114800"/>
            <a:chOff x="4191000" y="762000"/>
            <a:chExt cx="4724400" cy="4114800"/>
          </a:xfrm>
        </p:grpSpPr>
        <p:sp>
          <p:nvSpPr>
            <p:cNvPr id="13" name="Rectangle 3"/>
            <p:cNvSpPr>
              <a:spLocks noChangeArrowheads="1"/>
            </p:cNvSpPr>
            <p:nvPr/>
          </p:nvSpPr>
          <p:spPr bwMode="auto">
            <a:xfrm>
              <a:off x="4191000" y="762000"/>
              <a:ext cx="4724400" cy="411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9600" tIns="226800" rIns="0" bIns="262800" anchor="ctr"/>
            <a:lstStyle/>
            <a:p>
              <a:pPr algn="l">
                <a:defRPr/>
              </a:pP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import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java.awt.Color;</a:t>
              </a:r>
            </a:p>
            <a:p>
              <a:pPr algn="l">
                <a:defRPr/>
              </a:pPr>
              <a:endPara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/** Represents a colored point. */</a:t>
              </a:r>
              <a:endPara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public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class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ColoredPoint </a:t>
              </a: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extends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Point {</a:t>
              </a:r>
            </a:p>
            <a:p>
              <a:pPr algn="l">
                <a:defRPr/>
              </a:pPr>
              <a:endPara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200" b="0" dirty="0">
                  <a:solidFill>
                    <a:srgbClr val="4D9072"/>
                  </a:solidFill>
                  <a:latin typeface="Consolas"/>
                  <a:ea typeface="Consolas"/>
                  <a:cs typeface="Consolas"/>
                </a:rPr>
                <a:t>// The color of this point.</a:t>
              </a:r>
              <a:endPara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Color </a:t>
              </a:r>
              <a:r>
                <a:rPr lang="en-US" sz="1200" b="0" dirty="0">
                  <a:solidFill>
                    <a:srgbClr val="0226CC"/>
                  </a:solidFill>
                  <a:latin typeface="Consolas"/>
                  <a:ea typeface="Consolas"/>
                  <a:cs typeface="Consolas"/>
                </a:rPr>
                <a:t>color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;</a:t>
              </a:r>
            </a:p>
            <a:p>
              <a:pPr algn="l">
                <a:defRPr/>
              </a:pPr>
              <a:endPara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2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/** Constructs a colored point. */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</a:t>
              </a:r>
            </a:p>
            <a:p>
              <a:pPr algn="l">
                <a:defRPr/>
              </a:pP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public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ColoredPoint(</a:t>
              </a: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int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en-US" sz="1200" b="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x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, </a:t>
              </a: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int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en-US" sz="1200" b="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y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, Color </a:t>
              </a:r>
              <a:r>
                <a:rPr lang="en-US" sz="1200" b="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color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) {</a:t>
              </a:r>
            </a:p>
            <a:p>
              <a:pPr algn="l">
                <a:defRPr/>
              </a:pP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    </a:t>
              </a: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super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(</a:t>
              </a:r>
              <a:r>
                <a:rPr lang="en-US" sz="1200" b="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x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,</a:t>
              </a:r>
              <a:r>
                <a:rPr lang="en-US" sz="1200" b="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y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);</a:t>
              </a:r>
            </a:p>
            <a:p>
              <a:pPr algn="l">
                <a:defRPr/>
              </a:pP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    </a:t>
              </a: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this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.</a:t>
              </a:r>
              <a:r>
                <a:rPr lang="en-US" sz="1200" b="0" dirty="0">
                  <a:solidFill>
                    <a:srgbClr val="0226CC"/>
                  </a:solidFill>
                  <a:latin typeface="Consolas"/>
                  <a:ea typeface="Consolas"/>
                  <a:cs typeface="Consolas"/>
                </a:rPr>
                <a:t>color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= </a:t>
              </a:r>
              <a:r>
                <a:rPr lang="en-US" sz="1200" b="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color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;</a:t>
              </a:r>
            </a:p>
            <a:p>
              <a:pPr algn="l">
                <a:defRPr/>
              </a:pP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}</a:t>
              </a:r>
            </a:p>
            <a:p>
              <a:pPr algn="l">
                <a:defRPr/>
              </a:pPr>
              <a:endPara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r>
                <a:rPr lang="en-US" sz="12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</a:p>
            <a:p>
              <a:pPr algn="l">
                <a:defRPr/>
              </a:pP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2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/** Textual representation of this point. */</a:t>
              </a:r>
              <a:endPara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public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String toString() {</a:t>
              </a:r>
            </a:p>
            <a:p>
              <a:pPr algn="l">
                <a:defRPr/>
              </a:pP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    </a:t>
              </a: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return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super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.toString() + </a:t>
              </a:r>
              <a:r>
                <a:rPr lang="en-US" sz="1200" b="0" dirty="0">
                  <a:solidFill>
                    <a:srgbClr val="3933FF"/>
                  </a:solidFill>
                  <a:latin typeface="Consolas"/>
                  <a:ea typeface="Consolas"/>
                  <a:cs typeface="Consolas"/>
                </a:rPr>
                <a:t>" "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+ </a:t>
              </a:r>
              <a:r>
                <a:rPr lang="en-US" sz="1200" b="0" dirty="0">
                  <a:solidFill>
                    <a:srgbClr val="0226CC"/>
                  </a:solidFill>
                  <a:latin typeface="Consolas"/>
                  <a:ea typeface="Consolas"/>
                  <a:cs typeface="Consolas"/>
                </a:rPr>
                <a:t>color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;</a:t>
              </a:r>
            </a:p>
            <a:p>
              <a:pPr algn="l">
                <a:defRPr/>
              </a:pP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}</a:t>
              </a:r>
            </a:p>
            <a:p>
              <a:pPr algn="l">
                <a:defRPr/>
              </a:pP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// </a:t>
              </a:r>
              <a:r>
                <a:rPr lang="en-US" sz="1200" b="0" dirty="0">
                  <a:solidFill>
                    <a:srgbClr val="4D9072"/>
                  </a:solidFill>
                  <a:latin typeface="Consolas"/>
                  <a:ea typeface="Consolas"/>
                  <a:cs typeface="Consolas"/>
                </a:rPr>
                <a:t>More ColoredPoint methods</a:t>
              </a:r>
              <a:endPara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6705600" y="817841"/>
              <a:ext cx="2057400" cy="477560"/>
            </a:xfrm>
            <a:prstGeom prst="roundRect">
              <a:avLst/>
            </a:prstGeom>
            <a:solidFill>
              <a:srgbClr val="FFF5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46800" rIns="0" rtlCol="0" anchor="ctr" anchorCtr="0"/>
            <a:lstStyle/>
            <a:p>
              <a:pPr algn="l"/>
              <a:r>
                <a:rPr lang="en-US" sz="1400" b="0" u="sng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Sub-classing</a:t>
              </a:r>
              <a:r>
                <a:rPr lang="en-US" sz="12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</a:t>
              </a:r>
              <a:r>
                <a:rPr lang="en-US" sz="11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(design option 1)</a:t>
              </a:r>
              <a:endParaRPr lang="en-US" sz="1200" b="0" u="sng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  <a:p>
              <a:pPr algn="l"/>
              <a:r>
                <a:rPr lang="en-US" sz="12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Same code as before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81400" y="1676400"/>
            <a:ext cx="5334000" cy="3886200"/>
            <a:chOff x="3581400" y="1676400"/>
            <a:chExt cx="5334000" cy="3886200"/>
          </a:xfrm>
        </p:grpSpPr>
        <p:sp>
          <p:nvSpPr>
            <p:cNvPr id="10" name="Rectangle 3"/>
            <p:cNvSpPr>
              <a:spLocks noChangeArrowheads="1"/>
            </p:cNvSpPr>
            <p:nvPr/>
          </p:nvSpPr>
          <p:spPr bwMode="auto">
            <a:xfrm>
              <a:off x="3581400" y="1676400"/>
              <a:ext cx="5105400" cy="3886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9600" tIns="86400" rIns="0" bIns="262800" anchor="t" anchorCtr="0"/>
            <a:lstStyle/>
            <a:p>
              <a:pPr algn="l">
                <a:defRPr/>
              </a:pP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import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java.awt.Color;</a:t>
              </a:r>
            </a:p>
            <a:p>
              <a:pPr algn="l">
                <a:defRPr/>
              </a:pPr>
              <a:endPara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r>
                <a:rPr lang="en-US" sz="12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/** Represents a colored point. */</a:t>
              </a:r>
              <a:endPara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public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class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ColoredPoint {</a:t>
              </a:r>
            </a:p>
            <a:p>
              <a:pPr algn="l">
                <a:defRPr/>
              </a:pPr>
              <a:endPara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    private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Point point</a:t>
              </a:r>
            </a:p>
            <a:p>
              <a:pPr algn="l">
                <a:defRPr/>
              </a:pP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2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private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Color </a:t>
              </a:r>
              <a:r>
                <a:rPr lang="en-US" sz="1200" b="0" dirty="0">
                  <a:solidFill>
                    <a:srgbClr val="0226CC"/>
                  </a:solidFill>
                  <a:latin typeface="Consolas"/>
                  <a:ea typeface="Consolas"/>
                  <a:cs typeface="Consolas"/>
                </a:rPr>
                <a:t>color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;</a:t>
              </a:r>
            </a:p>
            <a:p>
              <a:pPr algn="l">
                <a:defRPr/>
              </a:pPr>
              <a:endPara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endPara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</a:t>
              </a:r>
            </a:p>
          </p:txBody>
        </p:sp>
        <p:sp>
          <p:nvSpPr>
            <p:cNvPr id="20" name="Rounded Rectangle 19"/>
            <p:cNvSpPr/>
            <p:nvPr/>
          </p:nvSpPr>
          <p:spPr bwMode="auto">
            <a:xfrm>
              <a:off x="6705600" y="1752600"/>
              <a:ext cx="2209800" cy="1447800"/>
            </a:xfrm>
            <a:prstGeom prst="roundRect">
              <a:avLst/>
            </a:prstGeom>
            <a:solidFill>
              <a:srgbClr val="FFF5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46800" rIns="0" rtlCol="0" anchor="ctr" anchorCtr="0"/>
            <a:lstStyle/>
            <a:p>
              <a:pPr algn="l"/>
              <a:r>
                <a:rPr lang="en-US" sz="1400" b="0" u="sng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Composing</a:t>
              </a:r>
              <a:r>
                <a:rPr lang="en-US" sz="14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2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(design option 2)</a:t>
              </a:r>
              <a:endParaRPr lang="en-US" sz="1400" b="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l">
                <a:spcBef>
                  <a:spcPts val="600"/>
                </a:spcBef>
              </a:pPr>
              <a:r>
                <a:rPr lang="en-US" sz="12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A regular class that has an object as one of its fields</a:t>
              </a:r>
              <a:br>
                <a:rPr lang="en-US" sz="12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</a:br>
              <a:r>
                <a:rPr lang="en-US" sz="12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(no inheritance) </a:t>
              </a:r>
            </a:p>
            <a:p>
              <a:pPr algn="l">
                <a:spcBef>
                  <a:spcPts val="600"/>
                </a:spcBef>
              </a:pP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ColoredPoint</a:t>
              </a:r>
              <a:r>
                <a:rPr lang="en-US" sz="12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objects are </a:t>
              </a:r>
              <a:r>
                <a:rPr lang="en-US" sz="1200" b="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composed</a:t>
              </a:r>
              <a:r>
                <a:rPr lang="en-US" sz="12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from </a:t>
              </a:r>
              <a:r>
                <a:rPr lang="en-US" sz="11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Color</a:t>
              </a:r>
              <a:r>
                <a:rPr lang="en-US" sz="12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objects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3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Inheritance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38200" y="990600"/>
            <a:ext cx="77724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ts val="18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2000" b="0" u="sng" dirty="0">
                <a:latin typeface="Times New Roman"/>
                <a:cs typeface="Times New Roman"/>
              </a:rPr>
              <a:t>Background</a:t>
            </a:r>
          </a:p>
          <a:p>
            <a:pPr marL="179388" indent="-179388" algn="l">
              <a:spcBef>
                <a:spcPts val="1800"/>
              </a:spcBef>
              <a:buSzPct val="100000"/>
              <a:buFont typeface="Arial"/>
              <a:buChar char="•"/>
              <a:defRPr/>
            </a:pPr>
            <a:r>
              <a:rPr lang="en-US" sz="1800" b="0" dirty="0">
                <a:latin typeface="Times New Roman"/>
                <a:cs typeface="Times New Roman"/>
              </a:rPr>
              <a:t>Inheritance is a major feature of object-oriented programming</a:t>
            </a:r>
          </a:p>
          <a:p>
            <a:pPr marL="179388" indent="-179388" algn="l">
              <a:spcBef>
                <a:spcPts val="1800"/>
              </a:spcBef>
              <a:buSzPct val="100000"/>
              <a:buFont typeface="Arial"/>
              <a:buChar char="•"/>
              <a:defRPr/>
            </a:pPr>
            <a:r>
              <a:rPr lang="en-US" sz="1800" b="0" dirty="0">
                <a:latin typeface="Times New Roman"/>
                <a:cs typeface="Times New Roman"/>
              </a:rPr>
              <a:t>Lectures 12-1, 12-2 provide an introduction to inheritance</a:t>
            </a:r>
          </a:p>
          <a:p>
            <a:pPr marL="179388" indent="-179388" algn="l">
              <a:spcBef>
                <a:spcPts val="1800"/>
              </a:spcBef>
              <a:buSzPct val="100000"/>
              <a:buFont typeface="Arial"/>
              <a:buChar char="•"/>
              <a:defRPr/>
            </a:pPr>
            <a:r>
              <a:rPr lang="en-US" sz="1800" b="0" dirty="0">
                <a:latin typeface="Times New Roman"/>
                <a:cs typeface="Times New Roman"/>
              </a:rPr>
              <a:t>Focusing on main concepts and techniques.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40BB321-8800-2C43-B7BF-D05EF9B73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6600"/>
            <a:ext cx="7696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1000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Two forms of inheritance</a:t>
            </a:r>
            <a:endParaRPr lang="en-US" sz="1800" b="0" dirty="0">
              <a:latin typeface="Times New Roman"/>
              <a:cs typeface="Times New Roman"/>
            </a:endParaRPr>
          </a:p>
          <a:p>
            <a:pPr marL="179388" indent="-179388" algn="l"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b="0" dirty="0">
                <a:latin typeface="Times New Roman"/>
                <a:cs typeface="Times New Roman"/>
              </a:rPr>
              <a:t>Class inheritance </a:t>
            </a:r>
            <a:r>
              <a:rPr lang="he-IL" sz="1800" b="0" dirty="0">
                <a:latin typeface="Times New Roman"/>
                <a:cs typeface="Times New Roman"/>
              </a:rPr>
              <a:t>      </a:t>
            </a:r>
            <a:r>
              <a:rPr lang="en-US" sz="1800" b="0" dirty="0">
                <a:latin typeface="Times New Roman"/>
                <a:cs typeface="Times New Roman"/>
              </a:rPr>
              <a:t>  </a:t>
            </a:r>
            <a:r>
              <a:rPr lang="en-US" sz="1600" b="0" dirty="0">
                <a:latin typeface="Times New Roman"/>
                <a:cs typeface="Times New Roman"/>
              </a:rPr>
              <a:t>(lecture 12-1)</a:t>
            </a:r>
            <a:r>
              <a:rPr lang="he-IL" sz="1800" b="0" dirty="0">
                <a:latin typeface="Times New Roman"/>
                <a:cs typeface="Times New Roman"/>
              </a:rPr>
              <a:t>        </a:t>
            </a:r>
            <a:endParaRPr lang="en-US" sz="1800" b="0" dirty="0">
              <a:latin typeface="Times New Roman"/>
              <a:cs typeface="Times New Roman"/>
            </a:endParaRPr>
          </a:p>
          <a:p>
            <a:pPr marL="179388" indent="-179388" algn="l">
              <a:spcBef>
                <a:spcPct val="100000"/>
              </a:spcBef>
              <a:buSzPct val="100000"/>
              <a:buFont typeface="Arial"/>
              <a:buChar char="•"/>
              <a:defRPr/>
            </a:pPr>
            <a:r>
              <a:rPr lang="en-US" sz="1800" b="0" dirty="0">
                <a:latin typeface="Times New Roman"/>
                <a:cs typeface="Times New Roman"/>
              </a:rPr>
              <a:t>Interface inheritance   </a:t>
            </a:r>
            <a:r>
              <a:rPr lang="en-US" sz="1600" b="0" dirty="0">
                <a:latin typeface="Times New Roman"/>
                <a:cs typeface="Times New Roman"/>
              </a:rPr>
              <a:t>(lecture 12-2)</a:t>
            </a:r>
            <a:endParaRPr lang="en-US" sz="1800" b="0" dirty="0">
              <a:latin typeface="Times New Roman"/>
              <a:cs typeface="Times New Roman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17B4C51C-5C47-654D-AC37-1058B4F2FF8A}"/>
              </a:ext>
            </a:extLst>
          </p:cNvPr>
          <p:cNvSpPr/>
          <p:nvPr/>
        </p:nvSpPr>
        <p:spPr bwMode="auto">
          <a:xfrm>
            <a:off x="457200" y="3810000"/>
            <a:ext cx="609600" cy="381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49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28600" y="838200"/>
            <a:ext cx="3581400" cy="35814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226800" rIns="0" bIns="262800" anchor="ctr"/>
          <a:lstStyle/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Represents a point. */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{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The coordinates of this point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Constructs a point. */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Point(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{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Textual representation */</a:t>
            </a:r>
          </a:p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String toString() {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"("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","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")";</a:t>
            </a:r>
          </a:p>
          <a:p>
            <a:pPr algn="l">
              <a:defRPr/>
            </a:pP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//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More Point methods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4191000" y="762000"/>
            <a:ext cx="4724400" cy="4114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226800" rIns="0" bIns="262800" anchor="ctr"/>
          <a:lstStyle/>
          <a:p>
            <a:pPr algn="l">
              <a:defRPr/>
            </a:pP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java.awt.Color;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Represents a colored point. */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ColoredPoint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extends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{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// The color of this point.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private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Color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Constructs a colored point. */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ColoredPoint(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Color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{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super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Textual representation of this point. */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String toString() {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super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.toString() + 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//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More ColoredPoint methods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Inheritance vs composition</a:t>
            </a:r>
            <a:endParaRPr lang="en-US" sz="1800" dirty="0">
              <a:latin typeface="+mj-lt"/>
              <a:cs typeface="+mj-cs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65670" y="4745355"/>
            <a:ext cx="8153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Best practice:</a:t>
            </a:r>
          </a:p>
          <a:p>
            <a:pPr marL="179388" indent="-179388" algn="l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sz="1800" b="0" dirty="0">
                <a:latin typeface="Times New Roman"/>
                <a:cs typeface="Times New Roman"/>
              </a:rPr>
              <a:t>Inheritance has advantages,</a:t>
            </a:r>
            <a:br>
              <a:rPr lang="en-US" sz="1800" b="0" dirty="0">
                <a:latin typeface="Times New Roman"/>
                <a:cs typeface="Times New Roman"/>
              </a:rPr>
            </a:br>
            <a:r>
              <a:rPr lang="en-US" sz="1800" b="0" dirty="0">
                <a:latin typeface="Times New Roman"/>
                <a:cs typeface="Times New Roman"/>
              </a:rPr>
              <a:t>but results in complex systems</a:t>
            </a:r>
            <a:br>
              <a:rPr lang="en-US" sz="1800" b="0" dirty="0">
                <a:latin typeface="Times New Roman"/>
                <a:cs typeface="Times New Roman"/>
              </a:rPr>
            </a:br>
            <a:r>
              <a:rPr lang="en-US" sz="1800" b="0" dirty="0">
                <a:latin typeface="Times New Roman"/>
                <a:cs typeface="Times New Roman"/>
              </a:rPr>
              <a:t>that are difficult to maintain, and prone to exotic bugs</a:t>
            </a:r>
          </a:p>
          <a:p>
            <a:pPr marL="179388" indent="-179388" algn="l">
              <a:spcBef>
                <a:spcPts val="600"/>
              </a:spcBef>
              <a:buSzPct val="100000"/>
              <a:buFont typeface="Arial"/>
              <a:buChar char="•"/>
              <a:defRPr/>
            </a:pPr>
            <a:r>
              <a:rPr lang="en-US" sz="1800" b="0" dirty="0">
                <a:latin typeface="Times New Roman"/>
                <a:cs typeface="Times New Roman"/>
              </a:rPr>
              <a:t>When designing a new system, </a:t>
            </a:r>
            <a:r>
              <a:rPr lang="en-US" sz="1800" b="0" u="sng" dirty="0">
                <a:latin typeface="Times New Roman"/>
                <a:cs typeface="Times New Roman"/>
              </a:rPr>
              <a:t>favor composition over inheritance</a:t>
            </a:r>
            <a:r>
              <a:rPr lang="en-US" sz="1800" b="0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581400" y="1676400"/>
            <a:ext cx="5105400" cy="38862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864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java.awt.Color;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Represents a colored point. */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ColoredPoint {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private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point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private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Color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/** Constructs a colored point. */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ColoredPoint(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Color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{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String toString() {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point.toString() + </a:t>
            </a:r>
            <a:r>
              <a:rPr lang="en-US" sz="12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"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color;</a:t>
            </a: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//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More ColoredPoint methods</a:t>
            </a:r>
            <a:endParaRPr lang="en-US" sz="12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968AD4D-DCD9-E54B-B93C-B5DEE1964123}"/>
              </a:ext>
            </a:extLst>
          </p:cNvPr>
          <p:cNvSpPr/>
          <p:nvPr/>
        </p:nvSpPr>
        <p:spPr bwMode="auto">
          <a:xfrm>
            <a:off x="6705600" y="817841"/>
            <a:ext cx="2057400" cy="477560"/>
          </a:xfrm>
          <a:prstGeom prst="roundRect">
            <a:avLst/>
          </a:prstGeom>
          <a:solidFill>
            <a:srgbClr val="FFF5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pPr algn="l"/>
            <a:r>
              <a:rPr lang="en-US" sz="1400" b="0" u="sng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Sub-classing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1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(design option 1)</a:t>
            </a:r>
            <a:endParaRPr lang="en-US" sz="1200" b="0" u="sng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Same code as before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91940C1-8CE3-CD46-8167-20205337559A}"/>
              </a:ext>
            </a:extLst>
          </p:cNvPr>
          <p:cNvSpPr/>
          <p:nvPr/>
        </p:nvSpPr>
        <p:spPr bwMode="auto">
          <a:xfrm>
            <a:off x="6705600" y="1752600"/>
            <a:ext cx="2209800" cy="1447800"/>
          </a:xfrm>
          <a:prstGeom prst="roundRect">
            <a:avLst/>
          </a:prstGeom>
          <a:solidFill>
            <a:srgbClr val="FFF5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pPr algn="l"/>
            <a:r>
              <a:rPr lang="en-US" sz="1400" b="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Composing</a:t>
            </a:r>
            <a:r>
              <a:rPr lang="en-US" sz="14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(design option 2)</a:t>
            </a:r>
            <a:endParaRPr lang="en-US" sz="1400" b="0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regular class that has an object as one of its fields</a:t>
            </a:r>
            <a:b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(no inheritance) </a:t>
            </a:r>
          </a:p>
          <a:p>
            <a:pPr algn="l">
              <a:spcBef>
                <a:spcPts val="600"/>
              </a:spcBef>
            </a:pP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ColoredPoint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objects are </a:t>
            </a:r>
            <a:r>
              <a:rPr lang="en-US" sz="1200" b="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composed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from </a:t>
            </a:r>
            <a:r>
              <a:rPr lang="en-US" sz="11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100521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dirty="0"/>
              <a:t>Lecture plan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6400" y="1265709"/>
            <a:ext cx="4001477" cy="402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Inheritance / sub-classing</a:t>
            </a:r>
          </a:p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Inheritance vs composition</a:t>
            </a:r>
          </a:p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The class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Object</a:t>
            </a:r>
          </a:p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Important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 methods</a:t>
            </a:r>
          </a:p>
          <a:p>
            <a:pPr marL="268288" indent="-268288">
              <a:spcBef>
                <a:spcPts val="2500"/>
              </a:spcBef>
              <a:buSzPct val="100000"/>
              <a:buFont typeface="Arial"/>
              <a:buChar char="•"/>
              <a:defRPr/>
            </a:pPr>
            <a:endParaRPr lang="en-US" sz="1800" dirty="0">
              <a:latin typeface="Times New Roman"/>
              <a:cs typeface="Times New Roman"/>
            </a:endParaRPr>
          </a:p>
          <a:p>
            <a:pPr marL="268288" indent="-268288">
              <a:spcBef>
                <a:spcPts val="2500"/>
              </a:spcBef>
              <a:buSzPct val="100000"/>
              <a:buFont typeface="Arial"/>
              <a:buChar char="•"/>
              <a:defRPr/>
            </a:pPr>
            <a:endParaRPr lang="en-US" sz="1800" dirty="0">
              <a:latin typeface="Comic Sans MS" charset="0"/>
              <a:cs typeface="+mn-cs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1447800" y="2514600"/>
            <a:ext cx="457200" cy="25829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66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The class / type hierarchy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2000" y="2133600"/>
            <a:ext cx="1622425" cy="2006600"/>
            <a:chOff x="4267200" y="2108200"/>
            <a:chExt cx="1622425" cy="2006600"/>
          </a:xfrm>
        </p:grpSpPr>
        <p:sp>
          <p:nvSpPr>
            <p:cNvPr id="1307674" name="Rectangle 26"/>
            <p:cNvSpPr>
              <a:spLocks noChangeArrowheads="1"/>
            </p:cNvSpPr>
            <p:nvPr/>
          </p:nvSpPr>
          <p:spPr bwMode="auto">
            <a:xfrm>
              <a:off x="4648200" y="2108200"/>
              <a:ext cx="723900" cy="34925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Point</a:t>
              </a: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4495800" y="3098800"/>
              <a:ext cx="1143000" cy="34925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ColoredPoint</a:t>
              </a: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H="1" flipV="1">
              <a:off x="5029200" y="2489200"/>
              <a:ext cx="8960" cy="5778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4267200" y="3784600"/>
              <a:ext cx="542925" cy="3302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cp1</a:t>
              </a: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4876800" y="3784600"/>
              <a:ext cx="479425" cy="3302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cp2</a:t>
              </a: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V="1">
              <a:off x="4614863" y="3521075"/>
              <a:ext cx="261937" cy="26352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5410200" y="3784600"/>
              <a:ext cx="479425" cy="3302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cp3</a:t>
              </a: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 flipH="1" flipV="1">
              <a:off x="5410200" y="3521075"/>
              <a:ext cx="130175" cy="26352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 flipV="1">
              <a:off x="5105400" y="3479800"/>
              <a:ext cx="0" cy="3048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819400" y="1066800"/>
            <a:ext cx="2438400" cy="965200"/>
            <a:chOff x="3124200" y="1041400"/>
            <a:chExt cx="2438400" cy="965200"/>
          </a:xfrm>
        </p:grpSpPr>
        <p:sp>
          <p:nvSpPr>
            <p:cNvPr id="1307682" name="Rectangle 34"/>
            <p:cNvSpPr>
              <a:spLocks noChangeArrowheads="1"/>
            </p:cNvSpPr>
            <p:nvPr/>
          </p:nvSpPr>
          <p:spPr bwMode="auto">
            <a:xfrm>
              <a:off x="3810000" y="1041400"/>
              <a:ext cx="1044575" cy="34925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Object</a:t>
              </a:r>
            </a:p>
          </p:txBody>
        </p:sp>
        <p:sp>
          <p:nvSpPr>
            <p:cNvPr id="1307672" name="Line 24"/>
            <p:cNvSpPr>
              <a:spLocks noChangeShapeType="1"/>
            </p:cNvSpPr>
            <p:nvPr/>
          </p:nvSpPr>
          <p:spPr bwMode="auto">
            <a:xfrm flipH="1" flipV="1">
              <a:off x="4572000" y="1498600"/>
              <a:ext cx="990600" cy="508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07677" name="Line 29"/>
            <p:cNvSpPr>
              <a:spLocks noChangeShapeType="1"/>
            </p:cNvSpPr>
            <p:nvPr/>
          </p:nvSpPr>
          <p:spPr bwMode="auto">
            <a:xfrm flipV="1">
              <a:off x="3340100" y="1498600"/>
              <a:ext cx="774700" cy="4826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" name="Rectangle 35"/>
            <p:cNvSpPr>
              <a:spLocks noChangeArrowheads="1"/>
            </p:cNvSpPr>
            <p:nvPr/>
          </p:nvSpPr>
          <p:spPr bwMode="auto">
            <a:xfrm>
              <a:off x="3124200" y="1454150"/>
              <a:ext cx="722313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400" b="0" dirty="0">
                  <a:cs typeface="Arial" charset="0"/>
                </a:rPr>
                <a:t>is-a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CB9881-7B23-644F-BBC2-056FE51D1B99}"/>
              </a:ext>
            </a:extLst>
          </p:cNvPr>
          <p:cNvGrpSpPr/>
          <p:nvPr/>
        </p:nvGrpSpPr>
        <p:grpSpPr>
          <a:xfrm>
            <a:off x="679508" y="2073275"/>
            <a:ext cx="3587692" cy="2066925"/>
            <a:chOff x="646397" y="2290990"/>
            <a:chExt cx="3587692" cy="2066925"/>
          </a:xfrm>
        </p:grpSpPr>
        <p:sp>
          <p:nvSpPr>
            <p:cNvPr id="1307692" name="Rectangle 44"/>
            <p:cNvSpPr>
              <a:spLocks noChangeArrowheads="1"/>
            </p:cNvSpPr>
            <p:nvPr/>
          </p:nvSpPr>
          <p:spPr bwMode="auto">
            <a:xfrm>
              <a:off x="646397" y="4027715"/>
              <a:ext cx="78887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/>
                  <a:cs typeface="Times New Roman"/>
                </a:rPr>
                <a:t>Objects:</a:t>
              </a:r>
            </a:p>
          </p:txBody>
        </p:sp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557564" y="2290990"/>
              <a:ext cx="2676525" cy="2066925"/>
              <a:chOff x="1895475" y="2047875"/>
              <a:chExt cx="2676525" cy="2066925"/>
            </a:xfrm>
          </p:grpSpPr>
          <p:sp>
            <p:nvSpPr>
              <p:cNvPr id="1307676" name="Rectangle 28"/>
              <p:cNvSpPr>
                <a:spLocks noChangeArrowheads="1"/>
              </p:cNvSpPr>
              <p:nvPr/>
            </p:nvSpPr>
            <p:spPr bwMode="auto">
              <a:xfrm>
                <a:off x="2687638" y="2047875"/>
                <a:ext cx="803275" cy="349250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Person</a:t>
                </a:r>
              </a:p>
            </p:txBody>
          </p:sp>
          <p:sp>
            <p:nvSpPr>
              <p:cNvPr id="1307679" name="Line 31"/>
              <p:cNvSpPr>
                <a:spLocks noChangeShapeType="1"/>
              </p:cNvSpPr>
              <p:nvPr/>
            </p:nvSpPr>
            <p:spPr bwMode="auto">
              <a:xfrm flipH="1" flipV="1">
                <a:off x="3144838" y="2444750"/>
                <a:ext cx="455612" cy="59372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307680" name="Line 32"/>
              <p:cNvSpPr>
                <a:spLocks noChangeShapeType="1"/>
              </p:cNvSpPr>
              <p:nvPr/>
            </p:nvSpPr>
            <p:spPr bwMode="auto">
              <a:xfrm flipV="1">
                <a:off x="2514600" y="2428875"/>
                <a:ext cx="444500" cy="59372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307690" name="Rectangle 42"/>
              <p:cNvSpPr>
                <a:spLocks noChangeArrowheads="1"/>
              </p:cNvSpPr>
              <p:nvPr/>
            </p:nvSpPr>
            <p:spPr bwMode="auto">
              <a:xfrm>
                <a:off x="1905000" y="3105150"/>
                <a:ext cx="1143000" cy="349250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Instructor</a:t>
                </a:r>
              </a:p>
            </p:txBody>
          </p:sp>
          <p:sp>
            <p:nvSpPr>
              <p:cNvPr id="1307691" name="Rectangle 43"/>
              <p:cNvSpPr>
                <a:spLocks noChangeArrowheads="1"/>
              </p:cNvSpPr>
              <p:nvPr/>
            </p:nvSpPr>
            <p:spPr bwMode="auto">
              <a:xfrm>
                <a:off x="3429000" y="3114675"/>
                <a:ext cx="1143000" cy="349250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Student</a:t>
                </a:r>
              </a:p>
            </p:txBody>
          </p:sp>
          <p:sp>
            <p:nvSpPr>
              <p:cNvPr id="49" name="Rectangle 35"/>
              <p:cNvSpPr>
                <a:spLocks noChangeArrowheads="1"/>
              </p:cNvSpPr>
              <p:nvPr/>
            </p:nvSpPr>
            <p:spPr bwMode="auto">
              <a:xfrm>
                <a:off x="2057400" y="2520950"/>
                <a:ext cx="722313" cy="349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DEBD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400" b="0" dirty="0">
                    <a:cs typeface="Arial" charset="0"/>
                  </a:rPr>
                  <a:t>is-a</a:t>
                </a:r>
              </a:p>
            </p:txBody>
          </p:sp>
          <p:sp>
            <p:nvSpPr>
              <p:cNvPr id="36" name="Oval 38"/>
              <p:cNvSpPr>
                <a:spLocks noChangeArrowheads="1"/>
              </p:cNvSpPr>
              <p:nvPr/>
            </p:nvSpPr>
            <p:spPr bwMode="auto">
              <a:xfrm>
                <a:off x="1895475" y="3784600"/>
                <a:ext cx="542925" cy="33020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inst1</a:t>
                </a:r>
              </a:p>
            </p:txBody>
          </p:sp>
          <p:sp>
            <p:nvSpPr>
              <p:cNvPr id="37" name="Oval 39"/>
              <p:cNvSpPr>
                <a:spLocks noChangeArrowheads="1"/>
              </p:cNvSpPr>
              <p:nvPr/>
            </p:nvSpPr>
            <p:spPr bwMode="auto">
              <a:xfrm>
                <a:off x="2590800" y="3784600"/>
                <a:ext cx="479425" cy="33020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inst2</a:t>
                </a:r>
              </a:p>
            </p:txBody>
          </p:sp>
          <p:sp>
            <p:nvSpPr>
              <p:cNvPr id="38" name="Line 40"/>
              <p:cNvSpPr>
                <a:spLocks noChangeShapeType="1"/>
              </p:cNvSpPr>
              <p:nvPr/>
            </p:nvSpPr>
            <p:spPr bwMode="auto">
              <a:xfrm flipV="1">
                <a:off x="2243138" y="3479800"/>
                <a:ext cx="109537" cy="3048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" name="Line 30"/>
              <p:cNvSpPr>
                <a:spLocks noChangeShapeType="1"/>
              </p:cNvSpPr>
              <p:nvPr/>
            </p:nvSpPr>
            <p:spPr bwMode="auto">
              <a:xfrm flipH="1" flipV="1">
                <a:off x="2667000" y="3479800"/>
                <a:ext cx="152400" cy="3048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9" name="Oval 39"/>
              <p:cNvSpPr>
                <a:spLocks noChangeArrowheads="1"/>
              </p:cNvSpPr>
              <p:nvPr/>
            </p:nvSpPr>
            <p:spPr bwMode="auto">
              <a:xfrm>
                <a:off x="3733800" y="3770085"/>
                <a:ext cx="479425" cy="33020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stud1</a:t>
                </a:r>
              </a:p>
            </p:txBody>
          </p:sp>
          <p:sp>
            <p:nvSpPr>
              <p:cNvPr id="60" name="Line 30"/>
              <p:cNvSpPr>
                <a:spLocks noChangeShapeType="1"/>
              </p:cNvSpPr>
              <p:nvPr/>
            </p:nvSpPr>
            <p:spPr bwMode="auto">
              <a:xfrm flipV="1">
                <a:off x="3962400" y="3505200"/>
                <a:ext cx="0" cy="3048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31F75661-DA11-FF4B-AF60-FADA828B8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7" y="728435"/>
            <a:ext cx="1673453" cy="846409"/>
          </a:xfrm>
          <a:prstGeom prst="wedgeRoundRectCallout">
            <a:avLst>
              <a:gd name="adj1" fmla="val -93487"/>
              <a:gd name="adj2" fmla="val 11810"/>
              <a:gd name="adj3" fmla="val 16667"/>
            </a:avLst>
          </a:prstGeom>
          <a:solidFill>
            <a:srgbClr val="FFF5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pPr algn="l" eaLnBrk="1" hangingPunct="1">
              <a:spcBef>
                <a:spcPct val="50000"/>
              </a:spcBef>
              <a:buClr>
                <a:srgbClr val="000099"/>
              </a:buClr>
              <a:buFont typeface="Wingdings" charset="0"/>
              <a:buNone/>
              <a:defRPr/>
            </a:pPr>
            <a:r>
              <a:rPr lang="en-US" sz="1400" b="0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b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  <a:t>the super-class  </a:t>
            </a:r>
            <a:b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  <a:t>of all Java classes 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E65028-BA5A-B44A-B94F-9BFF166C1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18" y="4695597"/>
            <a:ext cx="7303861" cy="183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ts val="3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dirty="0">
                <a:latin typeface="Times New Roman"/>
                <a:cs typeface="Times New Roman"/>
              </a:rPr>
              <a:t>The classes shown above are very different from each other, in terms of both structure and purpose. For example, consider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1800" b="0" dirty="0">
                <a:latin typeface="Times New Roman"/>
                <a:cs typeface="Times New Roman"/>
              </a:rPr>
              <a:t> and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sz="1800" b="0" dirty="0">
                <a:latin typeface="Times New Roman"/>
                <a:cs typeface="Times New Roman"/>
              </a:rPr>
              <a:t>. </a:t>
            </a:r>
          </a:p>
          <a:p>
            <a:pPr marL="342900" indent="-342900" algn="l">
              <a:spcBef>
                <a:spcPts val="12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dirty="0">
                <a:latin typeface="Times New Roman"/>
                <a:cs typeface="Times New Roman"/>
              </a:rPr>
              <a:t>And yet, every one of these classes, like </a:t>
            </a:r>
            <a:r>
              <a:rPr lang="en-US" sz="1800" b="0" i="1" dirty="0">
                <a:latin typeface="Times New Roman"/>
                <a:cs typeface="Times New Roman"/>
              </a:rPr>
              <a:t>any other Java class</a:t>
            </a:r>
            <a:r>
              <a:rPr lang="en-US" sz="1800" b="0" dirty="0">
                <a:latin typeface="Times New Roman"/>
                <a:cs typeface="Times New Roman"/>
              </a:rPr>
              <a:t>, is a sub-class of the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800" b="0" dirty="0">
                <a:latin typeface="Times New Roman"/>
                <a:cs typeface="Times New Roman"/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155099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The class / type hierarchy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72000" y="2133600"/>
            <a:ext cx="1622425" cy="2006600"/>
            <a:chOff x="4267200" y="2108200"/>
            <a:chExt cx="1622425" cy="2006600"/>
          </a:xfrm>
        </p:grpSpPr>
        <p:sp>
          <p:nvSpPr>
            <p:cNvPr id="1307674" name="Rectangle 26"/>
            <p:cNvSpPr>
              <a:spLocks noChangeArrowheads="1"/>
            </p:cNvSpPr>
            <p:nvPr/>
          </p:nvSpPr>
          <p:spPr bwMode="auto">
            <a:xfrm>
              <a:off x="4648200" y="2108200"/>
              <a:ext cx="723900" cy="34925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Point</a:t>
              </a:r>
            </a:p>
          </p:txBody>
        </p:sp>
        <p:sp>
          <p:nvSpPr>
            <p:cNvPr id="34" name="Rectangle 43"/>
            <p:cNvSpPr>
              <a:spLocks noChangeArrowheads="1"/>
            </p:cNvSpPr>
            <p:nvPr/>
          </p:nvSpPr>
          <p:spPr bwMode="auto">
            <a:xfrm>
              <a:off x="4495800" y="3098800"/>
              <a:ext cx="1143000" cy="34925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ColoredPoint</a:t>
              </a:r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H="1" flipV="1">
              <a:off x="5029200" y="2489200"/>
              <a:ext cx="8960" cy="57785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0" name="Oval 38"/>
            <p:cNvSpPr>
              <a:spLocks noChangeArrowheads="1"/>
            </p:cNvSpPr>
            <p:nvPr/>
          </p:nvSpPr>
          <p:spPr bwMode="auto">
            <a:xfrm>
              <a:off x="4267200" y="3784600"/>
              <a:ext cx="542925" cy="3302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cp1</a:t>
              </a:r>
            </a:p>
          </p:txBody>
        </p:sp>
        <p:sp>
          <p:nvSpPr>
            <p:cNvPr id="41" name="Oval 39"/>
            <p:cNvSpPr>
              <a:spLocks noChangeArrowheads="1"/>
            </p:cNvSpPr>
            <p:nvPr/>
          </p:nvSpPr>
          <p:spPr bwMode="auto">
            <a:xfrm>
              <a:off x="4876800" y="3784600"/>
              <a:ext cx="479425" cy="3302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cp2</a:t>
              </a:r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V="1">
              <a:off x="4614863" y="3521075"/>
              <a:ext cx="261937" cy="26352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5410200" y="3784600"/>
              <a:ext cx="479425" cy="3302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cp3</a:t>
              </a: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 flipH="1" flipV="1">
              <a:off x="5410200" y="3521075"/>
              <a:ext cx="130175" cy="263525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6" name="Line 30"/>
            <p:cNvSpPr>
              <a:spLocks noChangeShapeType="1"/>
            </p:cNvSpPr>
            <p:nvPr/>
          </p:nvSpPr>
          <p:spPr bwMode="auto">
            <a:xfrm flipV="1">
              <a:off x="5105400" y="3479800"/>
              <a:ext cx="0" cy="3048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819400" y="1066800"/>
            <a:ext cx="2438400" cy="965200"/>
            <a:chOff x="3124200" y="1041400"/>
            <a:chExt cx="2438400" cy="965200"/>
          </a:xfrm>
        </p:grpSpPr>
        <p:sp>
          <p:nvSpPr>
            <p:cNvPr id="1307682" name="Rectangle 34"/>
            <p:cNvSpPr>
              <a:spLocks noChangeArrowheads="1"/>
            </p:cNvSpPr>
            <p:nvPr/>
          </p:nvSpPr>
          <p:spPr bwMode="auto">
            <a:xfrm>
              <a:off x="3810000" y="1041400"/>
              <a:ext cx="1044575" cy="34925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Object</a:t>
              </a:r>
            </a:p>
          </p:txBody>
        </p:sp>
        <p:sp>
          <p:nvSpPr>
            <p:cNvPr id="1307672" name="Line 24"/>
            <p:cNvSpPr>
              <a:spLocks noChangeShapeType="1"/>
            </p:cNvSpPr>
            <p:nvPr/>
          </p:nvSpPr>
          <p:spPr bwMode="auto">
            <a:xfrm flipH="1" flipV="1">
              <a:off x="4572000" y="1498600"/>
              <a:ext cx="990600" cy="5080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307677" name="Line 29"/>
            <p:cNvSpPr>
              <a:spLocks noChangeShapeType="1"/>
            </p:cNvSpPr>
            <p:nvPr/>
          </p:nvSpPr>
          <p:spPr bwMode="auto">
            <a:xfrm flipV="1">
              <a:off x="3340100" y="1498600"/>
              <a:ext cx="774700" cy="4826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48" name="Rectangle 35"/>
            <p:cNvSpPr>
              <a:spLocks noChangeArrowheads="1"/>
            </p:cNvSpPr>
            <p:nvPr/>
          </p:nvSpPr>
          <p:spPr bwMode="auto">
            <a:xfrm>
              <a:off x="3124200" y="1454150"/>
              <a:ext cx="722313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400" b="0" dirty="0">
                  <a:cs typeface="Arial" charset="0"/>
                </a:rPr>
                <a:t>is-a</a:t>
              </a:r>
            </a:p>
          </p:txBody>
        </p:sp>
      </p:grp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79508" y="4403725"/>
            <a:ext cx="7303861" cy="1835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ts val="300"/>
              </a:spcBef>
              <a:buClr>
                <a:srgbClr val="006600"/>
              </a:buClr>
              <a:buSzPct val="100000"/>
              <a:buFont typeface="Wingdings" charset="0"/>
              <a:buNone/>
              <a:defRPr/>
            </a:pPr>
            <a:r>
              <a:rPr lang="en-US" sz="1800" b="0" dirty="0">
                <a:latin typeface="Times New Roman"/>
                <a:cs typeface="Times New Roman"/>
              </a:rPr>
              <a:t>How does the Java compiler handle the method call  </a:t>
            </a:r>
            <a:r>
              <a:rPr lang="en-US" sz="1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en-US" sz="1200" b="0" dirty="0">
                <a:latin typeface="Consolas"/>
                <a:cs typeface="Consolas"/>
              </a:rPr>
              <a:t>.</a:t>
            </a:r>
            <a:r>
              <a:rPr lang="en-US" sz="1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sz="1200" b="0" dirty="0">
                <a:latin typeface="Consolas"/>
                <a:cs typeface="Consolas"/>
              </a:rPr>
              <a:t>(</a:t>
            </a:r>
            <a:r>
              <a:rPr lang="en-US" sz="14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200" b="0" dirty="0">
                <a:latin typeface="Consolas"/>
                <a:cs typeface="Consolas"/>
              </a:rPr>
              <a:t>) </a:t>
            </a:r>
            <a:r>
              <a:rPr lang="en-US" sz="1800" b="0" dirty="0">
                <a:latin typeface="Times New Roman"/>
                <a:cs typeface="Times New Roman"/>
              </a:rPr>
              <a:t>?</a:t>
            </a:r>
          </a:p>
          <a:p>
            <a:pPr marL="176213" indent="-176213" algn="l">
              <a:spcBef>
                <a:spcPts val="8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latin typeface="Times New Roman"/>
                <a:cs typeface="Times New Roman"/>
              </a:rPr>
              <a:t>The call will be serviced by the first method that has this method signature,</a:t>
            </a:r>
            <a:br>
              <a:rPr lang="en-US" sz="1600" b="0" dirty="0">
                <a:latin typeface="Times New Roman"/>
                <a:cs typeface="Times New Roman"/>
              </a:rPr>
            </a:br>
            <a:r>
              <a:rPr lang="en-US" sz="1600" b="0" i="1" dirty="0">
                <a:latin typeface="Times New Roman"/>
                <a:cs typeface="Times New Roman"/>
              </a:rPr>
              <a:t>up the class hierarchy</a:t>
            </a:r>
          </a:p>
          <a:p>
            <a:pPr marL="176213" indent="-176213" algn="l">
              <a:spcBef>
                <a:spcPts val="8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latin typeface="Times New Roman"/>
                <a:cs typeface="Times New Roman"/>
              </a:rPr>
              <a:t>Therefore, every method of the </a:t>
            </a:r>
            <a:r>
              <a:rPr lang="en-US" sz="1200" b="0" dirty="0">
                <a:latin typeface="Consolas"/>
                <a:cs typeface="Consolas"/>
              </a:rPr>
              <a:t>Object</a:t>
            </a:r>
            <a:r>
              <a:rPr lang="en-US" sz="1600" b="0" dirty="0">
                <a:latin typeface="Times New Roman"/>
                <a:cs typeface="Times New Roman"/>
              </a:rPr>
              <a:t> class can be called on every object</a:t>
            </a:r>
          </a:p>
          <a:p>
            <a:pPr marL="176213" indent="-176213" algn="l">
              <a:spcBef>
                <a:spcPts val="800"/>
              </a:spcBef>
              <a:buSzPct val="100000"/>
              <a:buFont typeface="Arial"/>
              <a:buChar char="•"/>
              <a:defRPr/>
            </a:pPr>
            <a:r>
              <a:rPr lang="en-US" sz="1600" b="0" dirty="0">
                <a:solidFill>
                  <a:srgbClr val="114FFB"/>
                </a:solidFill>
                <a:latin typeface="Times New Roman"/>
                <a:cs typeface="Times New Roman"/>
              </a:rPr>
              <a:t>Utilizing this convention, Java’s designers had the </a:t>
            </a:r>
            <a:r>
              <a:rPr lang="en-US" sz="1200" b="0" dirty="0">
                <a:solidFill>
                  <a:srgbClr val="114FF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  <a:r>
              <a:rPr lang="en-US" sz="1600" b="0" dirty="0">
                <a:solidFill>
                  <a:srgbClr val="114FFB"/>
                </a:solidFill>
                <a:latin typeface="Times New Roman"/>
                <a:cs typeface="Times New Roman"/>
              </a:rPr>
              <a:t> class implement a few</a:t>
            </a:r>
            <a:br>
              <a:rPr lang="en-US" sz="1600" b="0" dirty="0">
                <a:solidFill>
                  <a:srgbClr val="114FFB"/>
                </a:solidFill>
                <a:latin typeface="Times New Roman"/>
                <a:cs typeface="Times New Roman"/>
              </a:rPr>
            </a:br>
            <a:r>
              <a:rPr lang="en-US" sz="1600" b="0" dirty="0">
                <a:solidFill>
                  <a:srgbClr val="114FFB"/>
                </a:solidFill>
                <a:latin typeface="Times New Roman"/>
                <a:cs typeface="Times New Roman"/>
              </a:rPr>
              <a:t>key methods that they wanted to have in </a:t>
            </a:r>
            <a:r>
              <a:rPr lang="en-US" sz="1600" b="0" i="1" dirty="0">
                <a:solidFill>
                  <a:srgbClr val="114FFB"/>
                </a:solidFill>
                <a:latin typeface="Times New Roman"/>
                <a:cs typeface="Times New Roman"/>
              </a:rPr>
              <a:t>every class</a:t>
            </a:r>
            <a:r>
              <a:rPr lang="en-US" sz="1600" b="0" dirty="0">
                <a:solidFill>
                  <a:srgbClr val="114FFB"/>
                </a:solidFill>
                <a:latin typeface="Times New Roman"/>
                <a:cs typeface="Times New Roman"/>
              </a:rPr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CB9881-7B23-644F-BBC2-056FE51D1B99}"/>
              </a:ext>
            </a:extLst>
          </p:cNvPr>
          <p:cNvGrpSpPr/>
          <p:nvPr/>
        </p:nvGrpSpPr>
        <p:grpSpPr>
          <a:xfrm>
            <a:off x="679508" y="2073275"/>
            <a:ext cx="3587692" cy="2066925"/>
            <a:chOff x="646397" y="2290990"/>
            <a:chExt cx="3587692" cy="2066925"/>
          </a:xfrm>
        </p:grpSpPr>
        <p:sp>
          <p:nvSpPr>
            <p:cNvPr id="1307692" name="Rectangle 44"/>
            <p:cNvSpPr>
              <a:spLocks noChangeArrowheads="1"/>
            </p:cNvSpPr>
            <p:nvPr/>
          </p:nvSpPr>
          <p:spPr bwMode="auto">
            <a:xfrm>
              <a:off x="646397" y="4027715"/>
              <a:ext cx="788874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l">
                <a:spcBef>
                  <a:spcPct val="60000"/>
                </a:spcBef>
                <a:buClr>
                  <a:srgbClr val="006600"/>
                </a:buClr>
                <a:buSzPct val="100000"/>
                <a:buFont typeface="Wingdings" charset="0"/>
                <a:buNone/>
                <a:defRPr/>
              </a:pPr>
              <a:r>
                <a:rPr lang="en-US" sz="1400" b="0" dirty="0">
                  <a:latin typeface="Times New Roman"/>
                  <a:cs typeface="Times New Roman"/>
                </a:rPr>
                <a:t>Objects:</a:t>
              </a:r>
            </a:p>
          </p:txBody>
        </p:sp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1557564" y="2290990"/>
              <a:ext cx="2676525" cy="2066925"/>
              <a:chOff x="1895475" y="2047875"/>
              <a:chExt cx="2676525" cy="2066925"/>
            </a:xfrm>
          </p:grpSpPr>
          <p:sp>
            <p:nvSpPr>
              <p:cNvPr id="1307676" name="Rectangle 28"/>
              <p:cNvSpPr>
                <a:spLocks noChangeArrowheads="1"/>
              </p:cNvSpPr>
              <p:nvPr/>
            </p:nvSpPr>
            <p:spPr bwMode="auto">
              <a:xfrm>
                <a:off x="2687638" y="2047875"/>
                <a:ext cx="803275" cy="349250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Person</a:t>
                </a:r>
              </a:p>
            </p:txBody>
          </p:sp>
          <p:sp>
            <p:nvSpPr>
              <p:cNvPr id="1307679" name="Line 31"/>
              <p:cNvSpPr>
                <a:spLocks noChangeShapeType="1"/>
              </p:cNvSpPr>
              <p:nvPr/>
            </p:nvSpPr>
            <p:spPr bwMode="auto">
              <a:xfrm flipH="1" flipV="1">
                <a:off x="3144838" y="2444750"/>
                <a:ext cx="455612" cy="59372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307680" name="Line 32"/>
              <p:cNvSpPr>
                <a:spLocks noChangeShapeType="1"/>
              </p:cNvSpPr>
              <p:nvPr/>
            </p:nvSpPr>
            <p:spPr bwMode="auto">
              <a:xfrm flipV="1">
                <a:off x="2514600" y="2428875"/>
                <a:ext cx="444500" cy="593725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1307690" name="Rectangle 42"/>
              <p:cNvSpPr>
                <a:spLocks noChangeArrowheads="1"/>
              </p:cNvSpPr>
              <p:nvPr/>
            </p:nvSpPr>
            <p:spPr bwMode="auto">
              <a:xfrm>
                <a:off x="1905000" y="3105150"/>
                <a:ext cx="1143000" cy="349250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Instructor</a:t>
                </a:r>
              </a:p>
            </p:txBody>
          </p:sp>
          <p:sp>
            <p:nvSpPr>
              <p:cNvPr id="1307691" name="Rectangle 43"/>
              <p:cNvSpPr>
                <a:spLocks noChangeArrowheads="1"/>
              </p:cNvSpPr>
              <p:nvPr/>
            </p:nvSpPr>
            <p:spPr bwMode="auto">
              <a:xfrm>
                <a:off x="3429000" y="3114675"/>
                <a:ext cx="1143000" cy="349250"/>
              </a:xfrm>
              <a:prstGeom prst="rect">
                <a:avLst/>
              </a:prstGeom>
              <a:noFill/>
              <a:ln w="12700">
                <a:solidFill>
                  <a:schemeClr val="bg2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Student</a:t>
                </a:r>
              </a:p>
            </p:txBody>
          </p:sp>
          <p:sp>
            <p:nvSpPr>
              <p:cNvPr id="49" name="Rectangle 35"/>
              <p:cNvSpPr>
                <a:spLocks noChangeArrowheads="1"/>
              </p:cNvSpPr>
              <p:nvPr/>
            </p:nvSpPr>
            <p:spPr bwMode="auto">
              <a:xfrm>
                <a:off x="2057400" y="2520950"/>
                <a:ext cx="722313" cy="349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DEBD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400" b="0" dirty="0">
                    <a:cs typeface="Arial" charset="0"/>
                  </a:rPr>
                  <a:t>is-a</a:t>
                </a:r>
              </a:p>
            </p:txBody>
          </p:sp>
          <p:sp>
            <p:nvSpPr>
              <p:cNvPr id="36" name="Oval 38"/>
              <p:cNvSpPr>
                <a:spLocks noChangeArrowheads="1"/>
              </p:cNvSpPr>
              <p:nvPr/>
            </p:nvSpPr>
            <p:spPr bwMode="auto">
              <a:xfrm>
                <a:off x="1895475" y="3784600"/>
                <a:ext cx="542925" cy="33020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inst1</a:t>
                </a:r>
              </a:p>
            </p:txBody>
          </p:sp>
          <p:sp>
            <p:nvSpPr>
              <p:cNvPr id="37" name="Oval 39"/>
              <p:cNvSpPr>
                <a:spLocks noChangeArrowheads="1"/>
              </p:cNvSpPr>
              <p:nvPr/>
            </p:nvSpPr>
            <p:spPr bwMode="auto">
              <a:xfrm>
                <a:off x="2590800" y="3784600"/>
                <a:ext cx="479425" cy="33020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inst2</a:t>
                </a:r>
              </a:p>
            </p:txBody>
          </p:sp>
          <p:sp>
            <p:nvSpPr>
              <p:cNvPr id="38" name="Line 40"/>
              <p:cNvSpPr>
                <a:spLocks noChangeShapeType="1"/>
              </p:cNvSpPr>
              <p:nvPr/>
            </p:nvSpPr>
            <p:spPr bwMode="auto">
              <a:xfrm flipV="1">
                <a:off x="2243138" y="3479800"/>
                <a:ext cx="109537" cy="3048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0" name="Line 30"/>
              <p:cNvSpPr>
                <a:spLocks noChangeShapeType="1"/>
              </p:cNvSpPr>
              <p:nvPr/>
            </p:nvSpPr>
            <p:spPr bwMode="auto">
              <a:xfrm flipH="1" flipV="1">
                <a:off x="2667000" y="3479800"/>
                <a:ext cx="152400" cy="3048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59" name="Oval 39"/>
              <p:cNvSpPr>
                <a:spLocks noChangeArrowheads="1"/>
              </p:cNvSpPr>
              <p:nvPr/>
            </p:nvSpPr>
            <p:spPr bwMode="auto">
              <a:xfrm>
                <a:off x="3733800" y="3770085"/>
                <a:ext cx="479425" cy="33020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stud1</a:t>
                </a:r>
              </a:p>
            </p:txBody>
          </p:sp>
          <p:sp>
            <p:nvSpPr>
              <p:cNvPr id="60" name="Line 30"/>
              <p:cNvSpPr>
                <a:spLocks noChangeShapeType="1"/>
              </p:cNvSpPr>
              <p:nvPr/>
            </p:nvSpPr>
            <p:spPr bwMode="auto">
              <a:xfrm flipV="1">
                <a:off x="3962400" y="3505200"/>
                <a:ext cx="0" cy="3048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</p:grp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31F75661-DA11-FF4B-AF60-FADA828B8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037" y="728435"/>
            <a:ext cx="1673453" cy="846409"/>
          </a:xfrm>
          <a:prstGeom prst="wedgeRoundRectCallout">
            <a:avLst>
              <a:gd name="adj1" fmla="val -93487"/>
              <a:gd name="adj2" fmla="val 11810"/>
              <a:gd name="adj3" fmla="val 16667"/>
            </a:avLst>
          </a:prstGeom>
          <a:solidFill>
            <a:srgbClr val="FFF5D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pPr algn="l" eaLnBrk="1" hangingPunct="1">
              <a:spcBef>
                <a:spcPct val="50000"/>
              </a:spcBef>
              <a:buClr>
                <a:srgbClr val="000099"/>
              </a:buClr>
              <a:buFont typeface="Wingdings" charset="0"/>
              <a:buNone/>
              <a:defRPr/>
            </a:pPr>
            <a:r>
              <a:rPr lang="en-US" sz="1400" b="0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sz="1800" b="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b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  <a:t>the super-class  </a:t>
            </a:r>
            <a:b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1600" b="0" dirty="0">
                <a:solidFill>
                  <a:schemeClr val="tx1"/>
                </a:solidFill>
                <a:latin typeface="Times New Roman"/>
                <a:cs typeface="Times New Roman"/>
              </a:rPr>
              <a:t>of all Java classes </a:t>
            </a:r>
            <a:endParaRPr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526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tx1"/>
                </a:solidFill>
                <a:latin typeface="Consolas"/>
                <a:cs typeface="Consolas"/>
              </a:rPr>
              <a:t>Object</a:t>
            </a:r>
            <a:r>
              <a:rPr lang="en-US" dirty="0">
                <a:latin typeface="+mj-lt"/>
                <a:cs typeface="+mj-cs"/>
              </a:rPr>
              <a:t>: </a:t>
            </a:r>
            <a:r>
              <a:rPr lang="en-US" sz="2000" dirty="0">
                <a:latin typeface="+mj-lt"/>
                <a:cs typeface="+mj-cs"/>
              </a:rPr>
              <a:t>the super of all Java classes</a:t>
            </a:r>
          </a:p>
        </p:txBody>
      </p:sp>
      <p:sp>
        <p:nvSpPr>
          <p:cNvPr id="1183761" name="Rectangle 17"/>
          <p:cNvSpPr>
            <a:spLocks noChangeArrowheads="1"/>
          </p:cNvSpPr>
          <p:nvPr/>
        </p:nvSpPr>
        <p:spPr bwMode="auto">
          <a:xfrm>
            <a:off x="2286000" y="1136072"/>
            <a:ext cx="2905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22436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3763" name="Rectangle 19"/>
          <p:cNvSpPr>
            <a:spLocks noChangeArrowheads="1"/>
          </p:cNvSpPr>
          <p:nvPr/>
        </p:nvSpPr>
        <p:spPr bwMode="auto">
          <a:xfrm>
            <a:off x="2286000" y="1136072"/>
            <a:ext cx="2905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3764" name="Rectangle 20"/>
          <p:cNvSpPr>
            <a:spLocks noChangeArrowheads="1"/>
          </p:cNvSpPr>
          <p:nvPr/>
        </p:nvSpPr>
        <p:spPr bwMode="auto">
          <a:xfrm>
            <a:off x="3240088" y="983672"/>
            <a:ext cx="2905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22436E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83766" name="Rectangle 22"/>
          <p:cNvSpPr>
            <a:spLocks noChangeArrowheads="1"/>
          </p:cNvSpPr>
          <p:nvPr/>
        </p:nvSpPr>
        <p:spPr bwMode="auto">
          <a:xfrm>
            <a:off x="3240088" y="983672"/>
            <a:ext cx="29051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B46083-2E43-4246-BA6E-943517655A09}"/>
              </a:ext>
            </a:extLst>
          </p:cNvPr>
          <p:cNvSpPr/>
          <p:nvPr/>
        </p:nvSpPr>
        <p:spPr bwMode="auto">
          <a:xfrm>
            <a:off x="5294752" y="1373578"/>
            <a:ext cx="3392048" cy="6768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A69E31-208A-B843-8815-0F5F8CF2F5D9}"/>
              </a:ext>
            </a:extLst>
          </p:cNvPr>
          <p:cNvGrpSpPr/>
          <p:nvPr/>
        </p:nvGrpSpPr>
        <p:grpSpPr>
          <a:xfrm>
            <a:off x="245501" y="1994512"/>
            <a:ext cx="6166186" cy="4177688"/>
            <a:chOff x="463214" y="2223112"/>
            <a:chExt cx="6166186" cy="417768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907943E-1715-464A-88A1-8C4DC63541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9929" r="4146" b="2519"/>
            <a:stretch/>
          </p:blipFill>
          <p:spPr>
            <a:xfrm>
              <a:off x="463214" y="2667000"/>
              <a:ext cx="6166186" cy="37338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FE2EAEC-70C8-AD4E-8615-B7A27C4D8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r="4146" b="90780"/>
            <a:stretch/>
          </p:blipFill>
          <p:spPr>
            <a:xfrm>
              <a:off x="463214" y="2223112"/>
              <a:ext cx="6166186" cy="443888"/>
            </a:xfrm>
            <a:prstGeom prst="rect">
              <a:avLst/>
            </a:prstGeom>
          </p:spPr>
        </p:pic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09B992E5-9FB0-7C4C-801F-93BB1620B9F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991"/>
          <a:stretch/>
        </p:blipFill>
        <p:spPr>
          <a:xfrm>
            <a:off x="245501" y="976744"/>
            <a:ext cx="8206686" cy="10668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4645CD0-0494-DA49-A7EE-EB4566F66C71}"/>
              </a:ext>
            </a:extLst>
          </p:cNvPr>
          <p:cNvSpPr/>
          <p:nvPr/>
        </p:nvSpPr>
        <p:spPr bwMode="auto">
          <a:xfrm>
            <a:off x="5294752" y="1301112"/>
            <a:ext cx="3392048" cy="6768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E888E35-719C-0F4D-938E-3D6B03DE1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5797" y="2412233"/>
            <a:ext cx="2057400" cy="247897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l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0"/>
              <a:buChar char="q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b="0" u="sng" kern="0" dirty="0">
                <a:latin typeface="Times New Roman"/>
                <a:cs typeface="Times New Roman"/>
              </a:rPr>
              <a:t>Best practice</a:t>
            </a:r>
          </a:p>
          <a:p>
            <a:pPr marL="0" indent="0">
              <a:buClrTx/>
              <a:buNone/>
              <a:defRPr/>
            </a:pPr>
            <a:r>
              <a:rPr lang="en-US" b="0" kern="0" dirty="0">
                <a:latin typeface="Times New Roman"/>
                <a:cs typeface="Times New Roman"/>
              </a:rPr>
              <a:t>Class developers are expected to </a:t>
            </a:r>
            <a:r>
              <a:rPr lang="en-US" b="0" i="1" kern="0" dirty="0">
                <a:latin typeface="Times New Roman"/>
                <a:cs typeface="Times New Roman"/>
              </a:rPr>
              <a:t>override</a:t>
            </a:r>
            <a:r>
              <a:rPr lang="en-US" b="0" kern="0" dirty="0">
                <a:latin typeface="Times New Roman"/>
                <a:cs typeface="Times New Roman"/>
              </a:rPr>
              <a:t> the following </a:t>
            </a:r>
            <a:r>
              <a:rPr lang="en-US" sz="1200" b="0" kern="0" dirty="0">
                <a:latin typeface="Consolas"/>
                <a:cs typeface="Consolas"/>
              </a:rPr>
              <a:t>Object </a:t>
            </a:r>
            <a:r>
              <a:rPr lang="en-US" b="0" kern="0" dirty="0">
                <a:latin typeface="Times New Roman"/>
                <a:cs typeface="Times New Roman"/>
              </a:rPr>
              <a:t>methods:</a:t>
            </a:r>
          </a:p>
          <a:p>
            <a:pPr marL="182563" indent="-182563">
              <a:buClrTx/>
              <a:buFont typeface="Arial" panose="020B0604020202020204" pitchFamily="34" charset="0"/>
              <a:buChar char="•"/>
              <a:defRPr/>
            </a:pPr>
            <a:r>
              <a:rPr lang="en-US" sz="12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</a:p>
          <a:p>
            <a:pPr marL="182563" indent="-182563">
              <a:buClrTx/>
              <a:buFont typeface="Arial" panose="020B0604020202020204" pitchFamily="34" charset="0"/>
              <a:buChar char="•"/>
              <a:defRPr/>
            </a:pPr>
            <a:r>
              <a:rPr lang="en-US" sz="12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</a:p>
          <a:p>
            <a:pPr marL="182563" indent="-182563">
              <a:buClrTx/>
              <a:buFont typeface="Arial" panose="020B0604020202020204" pitchFamily="34" charset="0"/>
              <a:buChar char="•"/>
              <a:defRPr/>
            </a:pPr>
            <a:r>
              <a:rPr lang="en-US" sz="12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</a:p>
          <a:p>
            <a:pPr marL="0" indent="0">
              <a:buClrTx/>
              <a:buNone/>
              <a:defRPr/>
            </a:pPr>
            <a:endParaRPr lang="en-US" b="0" kern="0" dirty="0">
              <a:latin typeface="Times New Roman"/>
              <a:cs typeface="Times New Roman"/>
            </a:endParaRPr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7C29352-6009-E18A-D90C-107D43AC9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5797" y="4920322"/>
            <a:ext cx="2057400" cy="117483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l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0"/>
              <a:buChar char="q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b="0" kern="0" dirty="0">
                <a:latin typeface="Times New Roman"/>
                <a:cs typeface="Times New Roman"/>
              </a:rPr>
              <a:t>If you won’t override them you will get default, but strange, results.</a:t>
            </a:r>
          </a:p>
        </p:txBody>
      </p:sp>
    </p:spTree>
    <p:extLst>
      <p:ext uri="{BB962C8B-B14F-4D97-AF65-F5344CB8AC3E}">
        <p14:creationId xmlns:p14="http://schemas.microsoft.com/office/powerpoint/2010/main" val="3675058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24E42FA-44BC-98E0-B173-8B308CC17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>
            <a:extLst>
              <a:ext uri="{FF2B5EF4-FFF2-40B4-BE49-F238E27FC236}">
                <a16:creationId xmlns:a16="http://schemas.microsoft.com/office/drawing/2014/main" id="{1FED4C29-09B1-B6FE-A6AD-9721769C0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409" y="838200"/>
            <a:ext cx="3345391" cy="3429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72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Represents a point. */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Point {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The coordinates of this point</a:t>
            </a:r>
            <a:endParaRPr lang="en-US" sz="1100" b="0" dirty="0">
              <a:solidFill>
                <a:srgbClr val="0000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private int x, y;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</a:t>
            </a:r>
            <a:r>
              <a:rPr 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Constructs a point. */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Point(int x, int y)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this.x = x;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this.y = y;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This Point class has no toString method.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 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 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1408002" name="Rectangle 2">
            <a:extLst>
              <a:ext uri="{FF2B5EF4-FFF2-40B4-BE49-F238E27FC236}">
                <a16:creationId xmlns:a16="http://schemas.microsoft.com/office/drawing/2014/main" id="{1D51A157-7613-5A6C-59A6-2CA731BFB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toString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85A4E4-24DE-4AD5-DD53-997D64AB2EAC}"/>
              </a:ext>
            </a:extLst>
          </p:cNvPr>
          <p:cNvSpPr txBox="1"/>
          <p:nvPr/>
        </p:nvSpPr>
        <p:spPr>
          <a:xfrm>
            <a:off x="12388601" y="-115190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L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C6D801-0B52-DA37-4E8F-8F35A5E42D2E}"/>
              </a:ext>
            </a:extLst>
          </p:cNvPr>
          <p:cNvGrpSpPr/>
          <p:nvPr/>
        </p:nvGrpSpPr>
        <p:grpSpPr>
          <a:xfrm>
            <a:off x="228600" y="729510"/>
            <a:ext cx="4153952" cy="3461490"/>
            <a:chOff x="228600" y="729510"/>
            <a:chExt cx="4153952" cy="3461490"/>
          </a:xfrm>
        </p:grpSpPr>
        <p:sp>
          <p:nvSpPr>
            <p:cNvPr id="2" name="Rectangle 3">
              <a:extLst>
                <a:ext uri="{FF2B5EF4-FFF2-40B4-BE49-F238E27FC236}">
                  <a16:creationId xmlns:a16="http://schemas.microsoft.com/office/drawing/2014/main" id="{38F85325-7B1C-9186-AF6D-2DF4D1848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838201"/>
              <a:ext cx="3962400" cy="33527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9600" tIns="108000" rIns="0" bIns="262800" anchor="t" anchorCtr="0"/>
            <a:lstStyle/>
            <a:p>
              <a:pPr algn="l"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/** Represents every object in every class. */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public class Object {</a:t>
              </a:r>
            </a:p>
            <a:p>
              <a:pPr algn="l"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...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Returns the runtime class of this object. */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latin typeface="Consolas"/>
                  <a:ea typeface="Consolas"/>
                  <a:cs typeface="Consolas"/>
                </a:rPr>
                <a:t>public Class getClass() { ... }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/** Returns the hash code value of this object. */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latin typeface="Consolas"/>
                  <a:ea typeface="Consolas"/>
                  <a:cs typeface="Consolas"/>
                </a:rPr>
                <a:t>public int hashCode() { ... }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en-US" sz="1200" b="0" dirty="0">
                  <a:latin typeface="Consolas"/>
                  <a:ea typeface="Consolas"/>
                  <a:cs typeface="Consolas"/>
                </a:rPr>
                <a:t>... </a:t>
              </a:r>
            </a:p>
            <a:p>
              <a:pPr algn="l">
                <a:spcBef>
                  <a:spcPts val="1200"/>
                </a:spcBef>
                <a:defRPr/>
              </a:pPr>
              <a:r>
                <a:rPr lang="en-US" sz="1200" b="0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/** Returns a textual representation of this object */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latin typeface="Consolas"/>
                  <a:ea typeface="Consolas"/>
                  <a:cs typeface="Consolas"/>
                </a:rPr>
                <a:t>public String toString() {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    return getClass().getName() + "@" +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           Integer.toHexString(hashCode());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latin typeface="Consolas"/>
                  <a:ea typeface="Consolas"/>
                  <a:cs typeface="Consolas"/>
                </a:rPr>
                <a:t>    }</a:t>
              </a:r>
            </a:p>
            <a:p>
              <a:pPr algn="l">
                <a:spcBef>
                  <a:spcPts val="300"/>
                </a:spcBef>
                <a:defRPr/>
              </a:pPr>
              <a:r>
                <a:rPr lang="en-US" sz="1100" b="0" dirty="0">
                  <a:solidFill>
                    <a:srgbClr val="4D9072"/>
                  </a:solidFill>
                  <a:latin typeface="Consolas"/>
                  <a:cs typeface="Consolas"/>
                </a:rPr>
                <a:t>    </a:t>
              </a:r>
              <a:r>
                <a:rPr lang="en-US" sz="1200" b="0" dirty="0">
                  <a:solidFill>
                    <a:srgbClr val="4D907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More Object </a:t>
              </a:r>
              <a:r>
                <a:rPr lang="en-US" sz="1200" b="0" dirty="0">
                  <a:solidFill>
                    <a:srgbClr val="4D9072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methods</a:t>
              </a:r>
              <a:endPara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 </a:t>
              </a: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564C6E05-4C49-D508-2EB9-9AAC528A4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9205" y="729510"/>
              <a:ext cx="1123347" cy="446373"/>
            </a:xfrm>
            <a:prstGeom prst="ellipse">
              <a:avLst/>
            </a:prstGeom>
            <a:solidFill>
              <a:srgbClr val="FFF5D7"/>
            </a:solidFill>
            <a:ln w="63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sz="1100" b="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Times New Roman" charset="0"/>
                </a:rPr>
                <a:t>super class</a:t>
              </a:r>
              <a:br>
                <a:rPr lang="en-US" sz="1100" b="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Times New Roman" charset="0"/>
                </a:rPr>
              </a:br>
              <a:r>
                <a:rPr lang="en-US" sz="1100" b="0" dirty="0">
                  <a:solidFill>
                    <a:schemeClr val="bg1">
                      <a:lumMod val="50000"/>
                    </a:schemeClr>
                  </a:solidFill>
                  <a:latin typeface="+mj-lt"/>
                  <a:cs typeface="Times New Roman" charset="0"/>
                </a:rPr>
                <a:t>of all objects</a:t>
              </a: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22847E20-F5E1-E14D-A2EE-5D435A5BA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723" y="3578678"/>
            <a:ext cx="2522225" cy="137704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72000" rIns="0" bIns="0" anchor="t" anchorCtr="0"/>
          <a:lstStyle/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code, in some class: 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Point(2,3);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Point(2,3);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  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E944346-DA25-5BBB-7C25-32AF02DD1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424" y="4855634"/>
            <a:ext cx="1289151" cy="79344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0" rIns="0" bIns="0" anchor="ctr" anchorCtr="0"/>
          <a:lstStyle/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Point@8fd9b4d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Point@f7b650a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4C50D2-05E2-5797-A4EB-99FE8155C024}"/>
              </a:ext>
            </a:extLst>
          </p:cNvPr>
          <p:cNvGrpSpPr/>
          <p:nvPr/>
        </p:nvGrpSpPr>
        <p:grpSpPr>
          <a:xfrm>
            <a:off x="258505" y="4767745"/>
            <a:ext cx="7892557" cy="1702798"/>
            <a:chOff x="258505" y="4767745"/>
            <a:chExt cx="7892557" cy="1702798"/>
          </a:xfrm>
        </p:grpSpPr>
        <p:sp>
          <p:nvSpPr>
            <p:cNvPr id="19" name="Rounded Rectangular Callout 18">
              <a:extLst>
                <a:ext uri="{FF2B5EF4-FFF2-40B4-BE49-F238E27FC236}">
                  <a16:creationId xmlns:a16="http://schemas.microsoft.com/office/drawing/2014/main" id="{A87A3583-9889-A83D-6D6F-B33EAB3D8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4955721"/>
              <a:ext cx="4800599" cy="533400"/>
            </a:xfrm>
            <a:prstGeom prst="wedgeRoundRectCallout">
              <a:avLst>
                <a:gd name="adj1" fmla="val 47947"/>
                <a:gd name="adj2" fmla="val -25122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46800" rIns="0" rtlCol="0" anchor="ctr" anchorCtr="0"/>
            <a:lstStyle/>
            <a:p>
              <a:pPr algn="l">
                <a:spcBef>
                  <a:spcPts val="600"/>
                </a:spcBef>
              </a:pPr>
              <a:r>
                <a:rPr lang="en-US" sz="14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Java calls the first </a:t>
              </a:r>
              <a:r>
                <a:rPr lang="en-US" sz="12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toString()</a:t>
              </a:r>
              <a:r>
                <a:rPr lang="en-US" sz="14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method that it finds up the class hierarchy. In this case, it’s the </a:t>
              </a:r>
              <a:r>
                <a:rPr lang="en-US" sz="12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toString</a:t>
              </a:r>
              <a:r>
                <a:rPr lang="en-US" sz="14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of </a:t>
              </a:r>
              <a:r>
                <a:rPr lang="en-US" sz="12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endParaRPr lang="en-US" sz="14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1" name="AutoShape 8">
              <a:extLst>
                <a:ext uri="{FF2B5EF4-FFF2-40B4-BE49-F238E27FC236}">
                  <a16:creationId xmlns:a16="http://schemas.microsoft.com/office/drawing/2014/main" id="{5D311289-8A7F-11E9-F759-F74C0FD32A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257799" y="4767745"/>
              <a:ext cx="1371601" cy="375952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DB862EBF-25D8-F1D8-0FF4-869E365B1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505" y="5677097"/>
              <a:ext cx="7892557" cy="793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Arial" charset="0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charset="0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0"/>
                <a:buChar char="q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None/>
                <a:defRPr/>
              </a:pPr>
              <a:r>
                <a:rPr lang="en-US" b="0" kern="0" dirty="0">
                  <a:latin typeface="Times New Roman"/>
                  <a:cs typeface="Times New Roman"/>
                </a:rPr>
                <a:t>Strange result: The object information says nothing about the object’s semantics;</a:t>
              </a:r>
            </a:p>
          </p:txBody>
        </p:sp>
        <p:cxnSp>
          <p:nvCxnSpPr>
            <p:cNvPr id="11" name="AutoShape 8">
              <a:extLst>
                <a:ext uri="{FF2B5EF4-FFF2-40B4-BE49-F238E27FC236}">
                  <a16:creationId xmlns:a16="http://schemas.microsoft.com/office/drawing/2014/main" id="{765730B7-217E-9DF5-1CF0-034CA455F8B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791200" y="5261560"/>
              <a:ext cx="1371601" cy="375952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4215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toString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F967710E-FDFC-2F4A-962C-230697945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409" y="838200"/>
            <a:ext cx="3345391" cy="3429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72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Represents a point. */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Point {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The coordinates of this point</a:t>
            </a:r>
            <a:endParaRPr lang="en-US" sz="1100" b="0" dirty="0">
              <a:solidFill>
                <a:srgbClr val="0000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private int x, y;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</a:t>
            </a:r>
            <a:r>
              <a:rPr 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Constructs a point. */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Point(int x, int y)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this.x = x;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this.y = y;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A textual representation of this point. */</a:t>
            </a:r>
            <a:endParaRPr lang="en-US" sz="1100" b="0" dirty="0">
              <a:solidFill>
                <a:srgbClr val="4F76CB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String toString()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return "(" + x + "," + y + ")";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defRPr/>
            </a:pP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  <a:endParaRPr lang="en-US" sz="1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5AB1BDD-1FA7-DD3E-165C-325F18A9B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1723" y="3578678"/>
            <a:ext cx="2522225" cy="137704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72000" rIns="0" bIns="0" anchor="t" anchorCtr="0"/>
          <a:lstStyle/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code, in some class: 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Point(2,3);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Point(2,3);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  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73A771D-FAF0-DA81-6B77-D2DB5A184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424" y="4855634"/>
            <a:ext cx="1289151" cy="79344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0" rIns="0" bIns="0" anchor="ctr" anchorCtr="0"/>
          <a:lstStyle/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Output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(2,3)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(2,3)</a:t>
            </a:r>
          </a:p>
        </p:txBody>
      </p:sp>
      <p:cxnSp>
        <p:nvCxnSpPr>
          <p:cNvPr id="20" name="AutoShape 8">
            <a:extLst>
              <a:ext uri="{FF2B5EF4-FFF2-40B4-BE49-F238E27FC236}">
                <a16:creationId xmlns:a16="http://schemas.microsoft.com/office/drawing/2014/main" id="{046CC184-08DF-C57B-A970-379B02BF194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20878" y="3429000"/>
            <a:ext cx="1132124" cy="1228223"/>
          </a:xfrm>
          <a:prstGeom prst="straightConnector1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Rectangle 12">
            <a:extLst>
              <a:ext uri="{FF2B5EF4-FFF2-40B4-BE49-F238E27FC236}">
                <a16:creationId xmlns:a16="http://schemas.microsoft.com/office/drawing/2014/main" id="{8B134F56-3227-854A-C65B-0D09F1482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0705" y="5835954"/>
            <a:ext cx="2484695" cy="79344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l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0"/>
              <a:buChar char="q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ClrTx/>
              <a:buNone/>
              <a:defRPr/>
            </a:pPr>
            <a:r>
              <a:rPr lang="en-US" b="0" u="sng" kern="0" dirty="0">
                <a:latin typeface="Times New Roman"/>
                <a:cs typeface="Times New Roman"/>
              </a:rPr>
              <a:t>The result:</a:t>
            </a:r>
            <a:r>
              <a:rPr lang="en-US" b="0" kern="0" dirty="0">
                <a:latin typeface="Times New Roman"/>
                <a:cs typeface="Times New Roman"/>
              </a:rPr>
              <a:t> A sensible way to display </a:t>
            </a:r>
            <a:r>
              <a:rPr lang="en-US" sz="1200" b="0" kern="0" dirty="0"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b="0" kern="0" dirty="0">
                <a:latin typeface="Times New Roman"/>
                <a:cs typeface="Times New Roman"/>
              </a:rPr>
              <a:t> objects.</a:t>
            </a:r>
            <a:endParaRPr lang="en-US" b="0" kern="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7672ADA-696A-EFD1-7362-09DBDDB4C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1"/>
            <a:ext cx="3962400" cy="335279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108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Represents every object in every class.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Object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runtime class of this object.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Class getClass() { ...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Returns the hash code value of this object.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int hashCode() { ...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... </a:t>
            </a:r>
          </a:p>
          <a:p>
            <a:pPr algn="l">
              <a:spcBef>
                <a:spcPts val="12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Returns a textual representation of this object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String toString() {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return getClass().getName() + "@" +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       Integer.toHexString(hashCode());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solidFill>
                  <a:srgbClr val="4D9072"/>
                </a:solidFill>
                <a:latin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Object </a:t>
            </a: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methods</a:t>
            </a: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FC14D08D-9FBC-050F-BF3A-AD87B4186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05" y="729510"/>
            <a:ext cx="1123347" cy="446373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charset="0"/>
              </a:rPr>
              <a:t>super class</a:t>
            </a:r>
            <a:br>
              <a:rPr lang="en-US" sz="1100" b="0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charset="0"/>
              </a:rPr>
            </a:b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charset="0"/>
              </a:rPr>
              <a:t>of all objects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AAEE956F-EC09-85C9-CA0D-715CC3E13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25" y="4776107"/>
            <a:ext cx="4267200" cy="9525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rtlCol="0" anchor="t" anchorCtr="0"/>
          <a:lstStyle/>
          <a:p>
            <a:pPr algn="l">
              <a:spcBef>
                <a:spcPts val="1200"/>
              </a:spcBef>
            </a:pP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class implementation, the 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of the 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overrides the 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555032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Equals</a:t>
            </a: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228600" y="838200"/>
            <a:ext cx="3962400" cy="4114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108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Represents every object in every class.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Object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runtime class of this object.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Class getClass() { ...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Returns the hash code value of this object.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int hashCode() { ...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... </a:t>
            </a:r>
          </a:p>
          <a:p>
            <a:pPr algn="l">
              <a:spcBef>
                <a:spcPts val="12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Returns a textual representation of this object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String toString() {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return getClass().getName() + "@" +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       Integer.toHexString(hashCode());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  <a:endParaRPr lang="en-US" sz="1050" b="0" dirty="0">
              <a:latin typeface="Consolas"/>
              <a:ea typeface="Consolas"/>
              <a:cs typeface="Consolas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this object “equals to” the other object. */</a:t>
            </a: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public boolean equals(Object other) {</a:t>
            </a: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    return (</a:t>
            </a:r>
            <a:r>
              <a:rPr lang="en-US" sz="1050" b="0" dirty="0">
                <a:latin typeface="Consolas"/>
                <a:cs typeface="Consolas"/>
              </a:rPr>
              <a:t>this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 == other);</a:t>
            </a: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Object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methods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F084EAE-86B1-3D28-08B3-6E479EDF2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125" y="838200"/>
            <a:ext cx="3772475" cy="2514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86400" rIns="0" bIns="262800" anchor="t" anchorCtr="0"/>
          <a:lstStyle/>
          <a:p>
            <a:pPr algn="l">
              <a:lnSpc>
                <a:spcPts val="1540"/>
              </a:lnSpc>
              <a:spcBef>
                <a:spcPts val="0"/>
              </a:spcBef>
              <a:defRPr/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point. */</a:t>
            </a:r>
          </a:p>
          <a:p>
            <a:pPr algn="l">
              <a:lnSpc>
                <a:spcPts val="1540"/>
              </a:lnSpc>
              <a:spcBef>
                <a:spcPts val="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cs typeface="Consolas"/>
              </a:rPr>
              <a:t>public class Point {</a:t>
            </a:r>
          </a:p>
          <a:p>
            <a:pPr algn="l">
              <a:lnSpc>
                <a:spcPts val="1540"/>
              </a:lnSpc>
              <a:spcBef>
                <a:spcPts val="600"/>
              </a:spcBef>
              <a:defRPr/>
            </a:pPr>
            <a:r>
              <a:rPr lang="en-US" sz="11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</a:t>
            </a: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coordinates of this point</a:t>
            </a:r>
          </a:p>
          <a:p>
            <a:pPr algn="l">
              <a:lnSpc>
                <a:spcPts val="1540"/>
              </a:lnSpc>
              <a:spcBef>
                <a:spcPts val="0"/>
              </a:spcBef>
              <a:defRPr/>
            </a:pPr>
            <a:r>
              <a:rPr lang="en-US" sz="11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</a:t>
            </a:r>
            <a:r>
              <a:rPr lang="en-US" sz="1100" b="0" dirty="0">
                <a:solidFill>
                  <a:srgbClr val="000000"/>
                </a:solidFill>
                <a:latin typeface="Consolas"/>
                <a:cs typeface="Consolas"/>
              </a:rPr>
              <a:t>private int x, y;</a:t>
            </a:r>
          </a:p>
          <a:p>
            <a:pPr algn="l">
              <a:lnSpc>
                <a:spcPts val="1540"/>
              </a:lnSpc>
              <a:spcBef>
                <a:spcPts val="8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0" dirty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endParaRPr lang="en-US" sz="1100" b="0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lnSpc>
                <a:spcPts val="1540"/>
              </a:lnSpc>
              <a:spcBef>
                <a:spcPts val="800"/>
              </a:spcBef>
              <a:defRPr/>
            </a:pPr>
            <a:r>
              <a:rPr lang="en-US" sz="11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class does not implement / override equals()</a:t>
            </a:r>
          </a:p>
          <a:p>
            <a:pPr algn="l">
              <a:lnSpc>
                <a:spcPts val="1540"/>
              </a:lnSpc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cs typeface="Consolas"/>
              </a:rPr>
              <a:t>  ...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9ACB7F-D42D-F5B2-335D-A8F40FA89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38684"/>
            <a:ext cx="3588809" cy="108543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86400" rIns="0" bIns="0" anchor="t" anchorCtr="0"/>
          <a:lstStyle/>
          <a:p>
            <a:pPr algn="l">
              <a:spcBef>
                <a:spcPts val="400"/>
              </a:spcBef>
              <a:defRPr/>
            </a:pPr>
            <a:r>
              <a:rPr lang="en-US" sz="14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 (in any class): 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Point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new P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oint(</a:t>
            </a:r>
            <a:r>
              <a:rPr lang="en-US" sz="11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2,3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Point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new Point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1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2,3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.equals(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));  // </a:t>
            </a:r>
            <a:r>
              <a:rPr lang="en-US" sz="11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false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D44897DE-2896-C7CF-52AF-010861910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05" y="729510"/>
            <a:ext cx="1123347" cy="446373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charset="0"/>
              </a:rPr>
              <a:t>super class</a:t>
            </a:r>
            <a:br>
              <a:rPr lang="en-US" sz="1100" b="0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charset="0"/>
              </a:rPr>
            </a:b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charset="0"/>
              </a:rPr>
              <a:t>of all objects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AFA751-0698-7F99-9FC0-31EF347AB7BC}"/>
              </a:ext>
            </a:extLst>
          </p:cNvPr>
          <p:cNvGrpSpPr/>
          <p:nvPr/>
        </p:nvGrpSpPr>
        <p:grpSpPr>
          <a:xfrm>
            <a:off x="228600" y="4267200"/>
            <a:ext cx="8172040" cy="1524000"/>
            <a:chOff x="228600" y="4267200"/>
            <a:chExt cx="8172040" cy="1524000"/>
          </a:xfrm>
        </p:grpSpPr>
        <p:sp>
          <p:nvSpPr>
            <p:cNvPr id="14" name="AutoShape 7">
              <a:extLst>
                <a:ext uri="{FF2B5EF4-FFF2-40B4-BE49-F238E27FC236}">
                  <a16:creationId xmlns:a16="http://schemas.microsoft.com/office/drawing/2014/main" id="{7D3823A5-E339-3346-A0EC-EC741A945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5181600"/>
              <a:ext cx="7772400" cy="6096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0" rIns="0" rtlCol="0" anchor="t" anchorCtr="0"/>
            <a:lstStyle/>
            <a:p>
              <a:pPr algn="l">
                <a:spcBef>
                  <a:spcPts val="600"/>
                </a:spcBef>
              </a:pPr>
              <a:r>
                <a:rPr lang="en-US" sz="1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The </a:t>
              </a:r>
              <a:r>
                <a:rPr lang="en-US" sz="12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equals()</a:t>
              </a:r>
              <a:r>
                <a:rPr lang="en-US" sz="1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method of the </a:t>
              </a:r>
              <a:r>
                <a:rPr lang="en-US" sz="12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Object</a:t>
              </a:r>
              <a:r>
                <a:rPr lang="en-US" sz="1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 class checks the the most basic equivalence relationship:</a:t>
              </a:r>
            </a:p>
            <a:p>
              <a:pPr algn="l">
                <a:spcBef>
                  <a:spcPts val="600"/>
                </a:spcBef>
              </a:pPr>
              <a:r>
                <a:rPr lang="en-US" sz="16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It returns true if and only if the tw</a:t>
              </a:r>
              <a:r>
                <a:rPr lang="en-US" sz="1600" b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 objects have the same hash code (object ID).</a:t>
              </a:r>
              <a:endParaRPr lang="en-US" sz="16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2" name="Rectangle 12">
              <a:extLst>
                <a:ext uri="{FF2B5EF4-FFF2-40B4-BE49-F238E27FC236}">
                  <a16:creationId xmlns:a16="http://schemas.microsoft.com/office/drawing/2014/main" id="{7C86E9ED-BAE7-8E3F-BE4F-181A3FAC1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7076" y="4267200"/>
              <a:ext cx="3483564" cy="793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:ma14="http://schemas.microsoft.com/office/mac/drawingml/2011/main" xmlns="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rgbClr val="0066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Arial" charset="0"/>
                  <a:ea typeface="+mn-ea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60000"/>
                </a:spcBef>
                <a:spcAft>
                  <a:spcPct val="0"/>
                </a:spcAft>
                <a:buClr>
                  <a:srgbClr val="000099"/>
                </a:buClr>
                <a:buSzPct val="75000"/>
                <a:buFont typeface="Wingdings" charset="0"/>
                <a:buChar char="l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75000"/>
                <a:buFont typeface="Wingdings" charset="0"/>
                <a:buChar char="q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Arial" charset="0"/>
                  <a:ea typeface="+mn-ea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3300"/>
                </a:buClr>
                <a:buSzPct val="100000"/>
                <a:buFont typeface="Wingdings" charset="0"/>
                <a:buChar char="n"/>
                <a:defRPr sz="16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indent="0">
                <a:buClrTx/>
                <a:buNone/>
                <a:defRPr/>
              </a:pPr>
              <a:r>
                <a:rPr lang="en-US" b="0" u="sng" kern="0" dirty="0">
                  <a:latin typeface="Times New Roman"/>
                  <a:cs typeface="Times New Roman"/>
                </a:rPr>
                <a:t>Strange result</a:t>
              </a:r>
              <a:r>
                <a:rPr lang="en-US" b="0" kern="0" dirty="0">
                  <a:latin typeface="Times New Roman"/>
                  <a:cs typeface="Times New Roman"/>
                </a:rPr>
                <a:t>: Objects that are semantically equal are not equal.</a:t>
              </a:r>
              <a:endParaRPr lang="en-US" b="0" kern="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" name="AutoShape 8">
              <a:extLst>
                <a:ext uri="{FF2B5EF4-FFF2-40B4-BE49-F238E27FC236}">
                  <a16:creationId xmlns:a16="http://schemas.microsoft.com/office/drawing/2014/main" id="{E670BF9F-7382-968B-B805-76A30968D1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057400" y="4343400"/>
              <a:ext cx="685800" cy="838200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5321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7A070D40-83BF-5445-458C-BCEF11C6A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3962400" cy="4114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108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Represents every object in every class.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Object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runtime class of this object.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Class getClass() { ...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Returns the hash code value of this object.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int hashCode() { ...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... </a:t>
            </a:r>
          </a:p>
          <a:p>
            <a:pPr algn="l">
              <a:spcBef>
                <a:spcPts val="12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Returns a textual representation of this object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String toString() {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return getClass().getName() + "@" +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       Integer.toHexString(hashCode());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  <a:endParaRPr lang="en-US" sz="1050" b="0" dirty="0">
              <a:latin typeface="Consolas"/>
              <a:ea typeface="Consolas"/>
              <a:cs typeface="Consolas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this object “equals to” the other object. */</a:t>
            </a: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public boolean equals(Object other) {</a:t>
            </a: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    return (</a:t>
            </a:r>
            <a:r>
              <a:rPr lang="en-US" sz="1050" b="0" dirty="0">
                <a:latin typeface="Consolas"/>
                <a:cs typeface="Consolas"/>
              </a:rPr>
              <a:t>this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 == other);</a:t>
            </a: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Object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methods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Equals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93FC7AE-3F03-454F-B926-ABA1EF30A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125" y="838200"/>
            <a:ext cx="3772475" cy="2514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86400" rIns="0" bIns="262800" anchor="t" anchorCtr="0"/>
          <a:lstStyle/>
          <a:p>
            <a:pPr algn="l">
              <a:lnSpc>
                <a:spcPts val="1540"/>
              </a:lnSpc>
              <a:spcBef>
                <a:spcPts val="0"/>
              </a:spcBef>
              <a:defRPr/>
            </a:pP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Represents a point. */</a:t>
            </a:r>
          </a:p>
          <a:p>
            <a:pPr algn="l">
              <a:lnSpc>
                <a:spcPts val="1540"/>
              </a:lnSpc>
              <a:spcBef>
                <a:spcPts val="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cs typeface="Consolas"/>
              </a:rPr>
              <a:t>public class Point {</a:t>
            </a:r>
          </a:p>
          <a:p>
            <a:pPr algn="l">
              <a:lnSpc>
                <a:spcPts val="1540"/>
              </a:lnSpc>
              <a:spcBef>
                <a:spcPts val="600"/>
              </a:spcBef>
              <a:defRPr/>
            </a:pPr>
            <a:r>
              <a:rPr lang="en-US" sz="11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</a:t>
            </a: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The coordinates of this point</a:t>
            </a:r>
          </a:p>
          <a:p>
            <a:pPr algn="l">
              <a:lnSpc>
                <a:spcPts val="1540"/>
              </a:lnSpc>
              <a:spcBef>
                <a:spcPts val="0"/>
              </a:spcBef>
              <a:defRPr/>
            </a:pPr>
            <a:r>
              <a:rPr lang="en-US" sz="11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</a:t>
            </a:r>
            <a:r>
              <a:rPr lang="en-US" sz="1100" b="0" dirty="0">
                <a:solidFill>
                  <a:srgbClr val="000000"/>
                </a:solidFill>
                <a:latin typeface="Consolas"/>
                <a:cs typeface="Consolas"/>
              </a:rPr>
              <a:t>private int x, y;</a:t>
            </a:r>
          </a:p>
          <a:p>
            <a:pPr algn="l">
              <a:lnSpc>
                <a:spcPts val="1540"/>
              </a:lnSpc>
              <a:spcBef>
                <a:spcPts val="8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100" b="0" dirty="0">
                <a:solidFill>
                  <a:srgbClr val="000000"/>
                </a:solidFill>
                <a:latin typeface="Consolas"/>
                <a:cs typeface="Consolas"/>
              </a:rPr>
              <a:t>...</a:t>
            </a:r>
            <a:endParaRPr lang="en-US" sz="1100" b="0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lnSpc>
                <a:spcPts val="1540"/>
              </a:lnSpc>
              <a:spcBef>
                <a:spcPts val="800"/>
              </a:spcBef>
              <a:defRPr/>
            </a:pPr>
            <a:r>
              <a:rPr lang="en-US" sz="11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</a:t>
            </a:r>
            <a:r>
              <a:rPr lang="en-US" sz="1200" b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this point equals to the other point. */</a:t>
            </a:r>
          </a:p>
          <a:p>
            <a:pPr algn="l">
              <a:lnSpc>
                <a:spcPts val="1540"/>
              </a:lnSpc>
              <a:spcBef>
                <a:spcPts val="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cs typeface="Consolas"/>
              </a:rPr>
              <a:t>  public boolean equals(Point other) {</a:t>
            </a:r>
          </a:p>
          <a:p>
            <a:pPr algn="l">
              <a:lnSpc>
                <a:spcPts val="1540"/>
              </a:lnSpc>
              <a:spcBef>
                <a:spcPts val="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cs typeface="Consolas"/>
              </a:rPr>
              <a:t>     return ((x == other.x) &amp;&amp; (y == other.y));</a:t>
            </a:r>
          </a:p>
          <a:p>
            <a:pPr algn="l">
              <a:lnSpc>
                <a:spcPts val="1540"/>
              </a:lnSpc>
              <a:spcBef>
                <a:spcPts val="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cs typeface="Consolas"/>
              </a:rPr>
              <a:t>  }</a:t>
            </a:r>
          </a:p>
          <a:p>
            <a:pPr algn="l">
              <a:lnSpc>
                <a:spcPts val="1540"/>
              </a:lnSpc>
              <a:spcBef>
                <a:spcPts val="8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cs typeface="Consolas"/>
              </a:rPr>
              <a:t>  ... 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E7E54D58-CEBC-6C4E-9DA8-C0E794B19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125" y="4419600"/>
            <a:ext cx="4267200" cy="1752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0" rIns="0" rtlCol="0" anchor="t" anchorCtr="0"/>
          <a:lstStyle/>
          <a:p>
            <a:pPr algn="l">
              <a:spcBef>
                <a:spcPts val="1200"/>
              </a:spcBef>
            </a:pP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this class implementation, the 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equals()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of the 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overrides the 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equals() 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</a:t>
            </a:r>
            <a:r>
              <a:rPr lang="en-US" sz="1200" b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algn="l">
              <a:spcBef>
                <a:spcPts val="1200"/>
              </a:spcBef>
            </a:pPr>
            <a:r>
              <a:rPr lang="en-US" sz="1800" b="0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r>
              <a:rPr lang="en-US" sz="1800" b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semantically sensible way to check is two objects are equal.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B2DD172-BA21-BEBA-2F92-ACDAFCAD6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038684"/>
            <a:ext cx="3588809" cy="108543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86400" rIns="0" bIns="0" anchor="t" anchorCtr="0"/>
          <a:lstStyle/>
          <a:p>
            <a:pPr algn="l">
              <a:spcBef>
                <a:spcPts val="400"/>
              </a:spcBef>
              <a:defRPr/>
            </a:pPr>
            <a:r>
              <a:rPr lang="en-US" sz="14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 (in any class): 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Point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new P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oint(</a:t>
            </a:r>
            <a:r>
              <a:rPr lang="en-US" sz="11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2,3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Point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new Point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1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2,3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.equals(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));  // </a:t>
            </a:r>
            <a:r>
              <a:rPr lang="en-US" sz="11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true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A2E8F557-4BB9-C0B2-169C-C93DBE030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9205" y="729510"/>
            <a:ext cx="1123347" cy="446373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charset="0"/>
              </a:rPr>
              <a:t>super class</a:t>
            </a:r>
            <a:br>
              <a:rPr lang="en-US" sz="1100" b="0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charset="0"/>
              </a:rPr>
            </a:br>
            <a:r>
              <a:rPr lang="en-US" sz="1100" b="0" dirty="0">
                <a:solidFill>
                  <a:schemeClr val="bg1">
                    <a:lumMod val="50000"/>
                  </a:schemeClr>
                </a:solidFill>
                <a:latin typeface="+mj-lt"/>
                <a:cs typeface="Times New Roman" charset="0"/>
              </a:rPr>
              <a:t>of all objects</a:t>
            </a:r>
          </a:p>
        </p:txBody>
      </p:sp>
    </p:spTree>
    <p:extLst>
      <p:ext uri="{BB962C8B-B14F-4D97-AF65-F5344CB8AC3E}">
        <p14:creationId xmlns:p14="http://schemas.microsoft.com/office/powerpoint/2010/main" val="684393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2824BE-0EE1-C1A6-A284-2E32DADB2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3962400" cy="4114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108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Represents every object in every class. */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public class Object {</a:t>
            </a:r>
          </a:p>
          <a:p>
            <a:pPr algn="l"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runtime class of this object.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Class getClass() { ...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Returns the hash code value of this object.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int hashCode() { ...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... </a:t>
            </a:r>
          </a:p>
          <a:p>
            <a:pPr algn="l">
              <a:spcBef>
                <a:spcPts val="120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/** Returns a textual representation of this object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String toString() {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return getClass().getName() + "@" +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           Integer.toHexString(hashCode());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}</a:t>
            </a:r>
            <a:endParaRPr lang="en-US" sz="1050" b="0" dirty="0">
              <a:latin typeface="Consolas"/>
              <a:ea typeface="Consolas"/>
              <a:cs typeface="Consolas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Checks if this object “equals to” the other object. */</a:t>
            </a: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public boolean equals(Object other) {</a:t>
            </a: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    return (</a:t>
            </a:r>
            <a:r>
              <a:rPr lang="en-US" sz="1050" b="0" dirty="0">
                <a:latin typeface="Consolas"/>
                <a:cs typeface="Consolas"/>
              </a:rPr>
              <a:t>this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 == other);</a:t>
            </a: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More Object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methods</a:t>
            </a:r>
            <a:endParaRPr lang="en-US" sz="1050" b="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Equals </a:t>
            </a:r>
            <a:r>
              <a:rPr lang="en-US" sz="1800" dirty="0">
                <a:latin typeface="+mj-lt"/>
                <a:cs typeface="+mj-cs"/>
              </a:rPr>
              <a:t>(industrial-strength version...)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B6F1411-D73A-5548-927C-8F2719173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125" y="838200"/>
            <a:ext cx="4152844" cy="5638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86400" rIns="0" bIns="262800" anchor="t" anchorCtr="0"/>
          <a:lstStyle/>
          <a:p>
            <a:pPr algn="l">
              <a:spcBef>
                <a:spcPts val="0"/>
              </a:spcBef>
              <a:defRPr/>
            </a:pP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Represents a point. */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solidFill>
                  <a:schemeClr val="accent2">
                    <a:lumMod val="50000"/>
                  </a:schemeClr>
                </a:solidFill>
                <a:latin typeface="Consolas"/>
                <a:ea typeface="Consolas"/>
                <a:cs typeface="Consolas"/>
              </a:rPr>
              <a:t>public class Point {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The coordinates of this point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private int x, y;</a:t>
            </a:r>
          </a:p>
          <a:p>
            <a:pPr algn="l">
              <a:spcBef>
                <a:spcPts val="1200"/>
              </a:spcBef>
              <a:defRPr/>
            </a:pPr>
            <a:r>
              <a:rPr lang="en-US" sz="1100" b="0" dirty="0"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lnSpc>
                <a:spcPts val="1440"/>
              </a:lnSpc>
              <a:spcBef>
                <a:spcPts val="12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Checks if this point equals to the other point.</a:t>
            </a:r>
          </a:p>
          <a:p>
            <a:pPr algn="l">
              <a:lnSpc>
                <a:spcPts val="1440"/>
              </a:lnSpc>
              <a:spcBef>
                <a:spcPts val="0"/>
              </a:spcBef>
              <a:defRPr/>
            </a:pPr>
            <a:r>
              <a:rPr lang="en-US" sz="1100" b="0" dirty="0">
                <a:solidFill>
                  <a:srgbClr val="777777"/>
                </a:solidFill>
                <a:latin typeface="Consolas"/>
                <a:ea typeface="Consolas"/>
                <a:cs typeface="Consolas"/>
              </a:rPr>
              <a:t>    @Override</a:t>
            </a:r>
            <a:endParaRPr lang="en-US" sz="1100" b="0" dirty="0">
              <a:solidFill>
                <a:srgbClr val="4F76CB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lnSpc>
                <a:spcPts val="1440"/>
              </a:lnSpc>
              <a:spcBef>
                <a:spcPts val="0"/>
              </a:spcBef>
              <a:defRPr/>
            </a:pPr>
            <a:r>
              <a:rPr lang="en-US" sz="11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public boolean equals(Object other) {</a:t>
            </a:r>
          </a:p>
          <a:p>
            <a:pPr algn="l">
              <a:lnSpc>
                <a:spcPts val="1440"/>
              </a:lnSpc>
              <a:defRPr/>
            </a:pPr>
            <a:r>
              <a:rPr lang="en-US" sz="1100" b="0" dirty="0">
                <a:solidFill>
                  <a:srgbClr val="4D9072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A complete, bullet-proof implementation of “equals” :</a:t>
            </a:r>
          </a:p>
          <a:p>
            <a:pPr algn="l">
              <a:lnSpc>
                <a:spcPts val="1440"/>
              </a:lnSpc>
              <a:spcBef>
                <a:spcPts val="200"/>
              </a:spcBef>
              <a:defRPr/>
            </a:pPr>
            <a:r>
              <a:rPr lang="en-US" sz="105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</a:t>
            </a:r>
            <a:r>
              <a:rPr lang="en-US" sz="105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if (other == null) return false;</a:t>
            </a:r>
          </a:p>
          <a:p>
            <a:pPr algn="l">
              <a:lnSpc>
                <a:spcPts val="1440"/>
              </a:lnSpc>
              <a:spcBef>
                <a:spcPts val="200"/>
              </a:spcBef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   if (this == other) return true;</a:t>
            </a:r>
          </a:p>
          <a:p>
            <a:pPr algn="l">
              <a:lnSpc>
                <a:spcPts val="1420"/>
              </a:lnSpc>
              <a:defRPr/>
            </a:pPr>
            <a:r>
              <a:rPr lang="en-US" sz="105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Note: In Java, during runtime, objects are allowed to </a:t>
            </a:r>
          </a:p>
          <a:p>
            <a:pPr algn="l">
              <a:lnSpc>
                <a:spcPts val="1420"/>
              </a:lnSpc>
              <a:defRPr/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      // change their types (see previous slides...). Therefore, when</a:t>
            </a:r>
          </a:p>
          <a:p>
            <a:pPr algn="l">
              <a:lnSpc>
                <a:spcPts val="1420"/>
              </a:lnSpc>
              <a:defRPr/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      // clients call obj1.equals(obj2), we must check</a:t>
            </a:r>
          </a:p>
          <a:p>
            <a:pPr algn="l">
              <a:lnSpc>
                <a:spcPts val="1420"/>
              </a:lnSpc>
              <a:defRPr/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      // that the two objects have the same type:</a:t>
            </a:r>
          </a:p>
          <a:p>
            <a:pPr algn="l">
              <a:lnSpc>
                <a:spcPts val="1420"/>
              </a:lnSpc>
              <a:spcBef>
                <a:spcPts val="200"/>
              </a:spcBef>
              <a:defRPr/>
            </a:pPr>
            <a:r>
              <a:rPr lang="en-US" sz="105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if (getClass()</a:t>
            </a:r>
            <a:r>
              <a:rPr lang="en-US" sz="7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!=</a:t>
            </a:r>
            <a:r>
              <a:rPr lang="en-US" sz="70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other.getClass())</a:t>
            </a:r>
            <a:r>
              <a:rPr lang="en-US" sz="1050" b="0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return false;</a:t>
            </a:r>
          </a:p>
          <a:p>
            <a:pPr algn="l">
              <a:lnSpc>
                <a:spcPts val="1420"/>
              </a:lnSpc>
              <a:defRPr/>
            </a:pPr>
            <a:r>
              <a:rPr lang="en-US" sz="105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Now we know that other is a Point object,</a:t>
            </a:r>
          </a:p>
          <a:p>
            <a:pPr algn="l">
              <a:lnSpc>
                <a:spcPts val="1420"/>
              </a:lnSpc>
              <a:defRPr/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       // but the compiler doesn’t know it. So, we cast it:</a:t>
            </a:r>
          </a:p>
          <a:p>
            <a:pPr algn="l">
              <a:lnSpc>
                <a:spcPts val="1420"/>
              </a:lnSpc>
              <a:spcBef>
                <a:spcPts val="200"/>
              </a:spcBef>
              <a:defRPr/>
            </a:pPr>
            <a:r>
              <a:rPr lang="en-US" sz="105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Point other = (Point) other;</a:t>
            </a:r>
          </a:p>
          <a:p>
            <a:pPr algn="l">
              <a:lnSpc>
                <a:spcPts val="1420"/>
              </a:lnSpc>
              <a:defRPr/>
            </a:pP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      // And only now we can safely check all the fields:</a:t>
            </a:r>
          </a:p>
          <a:p>
            <a:pPr algn="l">
              <a:lnSpc>
                <a:spcPts val="1420"/>
              </a:lnSpc>
              <a:spcBef>
                <a:spcPts val="200"/>
              </a:spcBef>
              <a:defRPr/>
            </a:pPr>
            <a:r>
              <a:rPr lang="en-US" sz="105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050" b="0" dirty="0">
                <a:latin typeface="Consolas"/>
                <a:ea typeface="Consolas"/>
                <a:cs typeface="Consolas"/>
              </a:rPr>
              <a:t>if (x != other.x) return false;</a:t>
            </a:r>
          </a:p>
          <a:p>
            <a:pPr algn="l">
              <a:lnSpc>
                <a:spcPts val="1420"/>
              </a:lnSpc>
              <a:spcBef>
                <a:spcPts val="200"/>
              </a:spcBef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   if (y != other.y) return false;</a:t>
            </a:r>
          </a:p>
          <a:p>
            <a:pPr algn="l">
              <a:lnSpc>
                <a:spcPts val="1420"/>
              </a:lnSpc>
              <a:spcBef>
                <a:spcPts val="200"/>
              </a:spcBef>
              <a:defRPr/>
            </a:pPr>
            <a:r>
              <a:rPr lang="en-US" sz="1050" b="0" dirty="0">
                <a:latin typeface="Consolas"/>
                <a:ea typeface="Consolas"/>
                <a:cs typeface="Consolas"/>
              </a:rPr>
              <a:t>       return true;</a:t>
            </a:r>
          </a:p>
          <a:p>
            <a:pPr algn="l">
              <a:lnSpc>
                <a:spcPts val="1420"/>
              </a:lnSpc>
              <a:defRPr/>
            </a:pPr>
            <a:r>
              <a:rPr lang="en-US" sz="105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Sigh!</a:t>
            </a:r>
          </a:p>
          <a:p>
            <a:pPr algn="l">
              <a:lnSpc>
                <a:spcPts val="1420"/>
              </a:lnSpc>
              <a:spcBef>
                <a:spcPts val="200"/>
              </a:spcBef>
              <a:defRPr/>
            </a:pPr>
            <a:r>
              <a:rPr lang="en-US" sz="105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05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More Point methods</a:t>
            </a:r>
          </a:p>
          <a:p>
            <a:pPr algn="l">
              <a:defRPr/>
            </a:pPr>
            <a:r>
              <a:rPr lang="en-US" sz="105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C2C4A02-7281-5D42-A61D-462850A2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259729"/>
            <a:ext cx="4152844" cy="1371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44000" tIns="0" rIns="0" rtlCol="0" anchor="t" anchorCtr="0"/>
          <a:lstStyle/>
          <a:p>
            <a:pPr algn="l">
              <a:spcBef>
                <a:spcPts val="600"/>
              </a:spcBef>
            </a:pPr>
            <a:r>
              <a:rPr lang="en-US" sz="1400" b="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</a:t>
            </a:r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</a:t>
            </a:r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tag: t</a:t>
            </a:r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ells the compiler to verify that the signature of this method is identical to the signature of the super method.</a:t>
            </a:r>
          </a:p>
          <a:p>
            <a:pPr algn="l">
              <a:spcBef>
                <a:spcPts val="600"/>
              </a:spcBef>
            </a:pPr>
            <a:r>
              <a:rPr lang="en-US" sz="1400" b="0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Best practice</a:t>
            </a:r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Always use this tag when overriding a method.</a:t>
            </a:r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BCEA9BA5-9A1A-2F82-81E6-694DD96D8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85800"/>
            <a:ext cx="1123347" cy="446373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 class</a:t>
            </a:r>
            <a:br>
              <a:rPr lang="en-US" sz="1100" b="0" dirty="0">
                <a:latin typeface="+mj-lt"/>
                <a:cs typeface="Times New Roman" charset="0"/>
              </a:rPr>
            </a:br>
            <a:r>
              <a:rPr lang="en-US" sz="1100" b="0" dirty="0">
                <a:latin typeface="+mj-lt"/>
                <a:cs typeface="Times New Roman" charset="0"/>
              </a:rPr>
              <a:t>of all objects</a:t>
            </a:r>
          </a:p>
        </p:txBody>
      </p:sp>
    </p:spTree>
    <p:extLst>
      <p:ext uri="{BB962C8B-B14F-4D97-AF65-F5344CB8AC3E}">
        <p14:creationId xmlns:p14="http://schemas.microsoft.com/office/powerpoint/2010/main" val="383882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Inheritance</a:t>
            </a:r>
          </a:p>
        </p:txBody>
      </p:sp>
      <p:sp>
        <p:nvSpPr>
          <p:cNvPr id="76" name="Rectangle 12"/>
          <p:cNvSpPr txBox="1">
            <a:spLocks noChangeArrowheads="1"/>
          </p:cNvSpPr>
          <p:nvPr/>
        </p:nvSpPr>
        <p:spPr bwMode="auto">
          <a:xfrm>
            <a:off x="304800" y="1219200"/>
            <a:ext cx="8534400" cy="170034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0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ts val="600"/>
              </a:spcBef>
              <a:buFont typeface="Wingdings" charset="0"/>
              <a:buNone/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Observation</a:t>
            </a:r>
            <a:endParaRPr lang="en-US" b="0" dirty="0">
              <a:latin typeface="Times New Roman"/>
              <a:cs typeface="Times New Roman"/>
            </a:endParaRP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r>
              <a:rPr lang="en-US" b="0" i="1" dirty="0">
                <a:latin typeface="Times New Roman"/>
                <a:cs typeface="Times New Roman"/>
              </a:rPr>
              <a:t>Instructors</a:t>
            </a:r>
            <a:r>
              <a:rPr lang="en-US" b="0" dirty="0">
                <a:latin typeface="Times New Roman"/>
                <a:cs typeface="Times New Roman"/>
              </a:rPr>
              <a:t> and </a:t>
            </a:r>
            <a:r>
              <a:rPr lang="en-US" b="0" i="1" dirty="0">
                <a:latin typeface="Times New Roman"/>
                <a:cs typeface="Times New Roman"/>
              </a:rPr>
              <a:t>students</a:t>
            </a:r>
            <a:r>
              <a:rPr lang="en-US" b="0" dirty="0">
                <a:latin typeface="Times New Roman"/>
                <a:cs typeface="Times New Roman"/>
              </a:rPr>
              <a:t> have common properties: </a:t>
            </a:r>
            <a:r>
              <a:rPr lang="en-US" b="0" i="1" dirty="0">
                <a:latin typeface="Times New Roman"/>
                <a:cs typeface="Times New Roman"/>
              </a:rPr>
              <a:t>name</a:t>
            </a:r>
            <a:r>
              <a:rPr lang="en-US" b="0" dirty="0">
                <a:latin typeface="Times New Roman"/>
                <a:cs typeface="Times New Roman"/>
              </a:rPr>
              <a:t>, </a:t>
            </a:r>
            <a:r>
              <a:rPr lang="en-US" b="0" i="1" dirty="0">
                <a:latin typeface="Times New Roman"/>
                <a:cs typeface="Times New Roman"/>
              </a:rPr>
              <a:t>address</a:t>
            </a:r>
            <a:r>
              <a:rPr lang="en-US" b="0" dirty="0">
                <a:latin typeface="Times New Roman"/>
                <a:cs typeface="Times New Roman"/>
              </a:rPr>
              <a:t>, </a:t>
            </a:r>
            <a:r>
              <a:rPr lang="en-US" b="0" i="1" dirty="0">
                <a:latin typeface="Times New Roman"/>
                <a:cs typeface="Times New Roman"/>
              </a:rPr>
              <a:t>birth date</a:t>
            </a:r>
            <a:r>
              <a:rPr lang="en-US" b="0" dirty="0">
                <a:latin typeface="Times New Roman"/>
                <a:cs typeface="Times New Roman"/>
              </a:rPr>
              <a:t>, ...</a:t>
            </a:r>
          </a:p>
          <a:p>
            <a:pPr marL="0" indent="0">
              <a:spcBef>
                <a:spcPts val="600"/>
              </a:spcBef>
              <a:buFont typeface="Wingdings" charset="0"/>
              <a:buNone/>
              <a:defRPr/>
            </a:pPr>
            <a:r>
              <a:rPr lang="en-US" b="0" dirty="0">
                <a:latin typeface="Times New Roman"/>
                <a:cs typeface="Times New Roman"/>
              </a:rPr>
              <a:t>                                        and common operations: </a:t>
            </a:r>
            <a:r>
              <a:rPr lang="en-US" b="0" i="1" dirty="0">
                <a:latin typeface="Times New Roman"/>
                <a:cs typeface="Times New Roman"/>
              </a:rPr>
              <a:t>getAddress</a:t>
            </a:r>
            <a:r>
              <a:rPr lang="en-US" b="0" dirty="0">
                <a:latin typeface="Times New Roman"/>
                <a:cs typeface="Times New Roman"/>
              </a:rPr>
              <a:t>, </a:t>
            </a:r>
            <a:r>
              <a:rPr lang="en-US" b="0" i="1" dirty="0">
                <a:latin typeface="Times New Roman"/>
                <a:cs typeface="Times New Roman"/>
              </a:rPr>
              <a:t>setAddress</a:t>
            </a:r>
            <a:r>
              <a:rPr lang="en-US" b="0" dirty="0">
                <a:latin typeface="Times New Roman"/>
                <a:cs typeface="Times New Roman"/>
              </a:rPr>
              <a:t>, ...</a:t>
            </a:r>
          </a:p>
          <a:p>
            <a:pPr marL="0" indent="0">
              <a:spcBef>
                <a:spcPts val="1200"/>
              </a:spcBef>
              <a:buFont typeface="Wingdings" charset="0"/>
              <a:buNone/>
              <a:defRPr/>
            </a:pPr>
            <a:r>
              <a:rPr lang="en-US" b="0" dirty="0">
                <a:latin typeface="Times New Roman"/>
                <a:cs typeface="Times New Roman"/>
              </a:rPr>
              <a:t>Idea: Create a </a:t>
            </a:r>
            <a:r>
              <a:rPr lang="en-US" b="0" i="1" dirty="0">
                <a:latin typeface="Times New Roman"/>
                <a:cs typeface="Times New Roman"/>
              </a:rPr>
              <a:t>Person</a:t>
            </a:r>
            <a:r>
              <a:rPr lang="en-US" b="0" dirty="0">
                <a:latin typeface="Times New Roman"/>
                <a:cs typeface="Times New Roman"/>
              </a:rPr>
              <a:t> class that represents the common properties and methods,</a:t>
            </a:r>
            <a:br>
              <a:rPr lang="en-US" b="0" dirty="0">
                <a:latin typeface="Times New Roman"/>
                <a:cs typeface="Times New Roman"/>
              </a:rPr>
            </a:br>
            <a:r>
              <a:rPr lang="en-US" b="0" dirty="0">
                <a:latin typeface="Times New Roman"/>
                <a:cs typeface="Times New Roman"/>
              </a:rPr>
              <a:t>         and sub-classes that add </a:t>
            </a:r>
            <a:r>
              <a:rPr lang="en-US" b="0" i="1" dirty="0">
                <a:latin typeface="Times New Roman"/>
                <a:cs typeface="Times New Roman"/>
              </a:rPr>
              <a:t>instructor</a:t>
            </a:r>
            <a:r>
              <a:rPr lang="en-US" b="0" dirty="0">
                <a:latin typeface="Times New Roman"/>
                <a:cs typeface="Times New Roman"/>
              </a:rPr>
              <a:t>-specific and </a:t>
            </a:r>
            <a:r>
              <a:rPr lang="en-US" b="0" i="1" dirty="0">
                <a:latin typeface="Times New Roman"/>
                <a:cs typeface="Times New Roman"/>
              </a:rPr>
              <a:t>student</a:t>
            </a:r>
            <a:r>
              <a:rPr lang="en-US" b="0" dirty="0">
                <a:latin typeface="Times New Roman"/>
                <a:cs typeface="Times New Roman"/>
              </a:rPr>
              <a:t>-specific properties and methods.</a:t>
            </a:r>
          </a:p>
          <a:p>
            <a:pPr marL="0" indent="0">
              <a:spcBef>
                <a:spcPts val="1248"/>
              </a:spcBef>
              <a:buFont typeface="Wingdings" charset="0"/>
              <a:buNone/>
              <a:defRPr/>
            </a:pPr>
            <a:endParaRPr lang="en-US" sz="1800" b="0" dirty="0">
              <a:latin typeface="Times New Roman"/>
              <a:cs typeface="Times New Roman"/>
            </a:endParaRPr>
          </a:p>
          <a:p>
            <a:pPr marL="0" indent="0">
              <a:spcBef>
                <a:spcPct val="30000"/>
              </a:spcBef>
              <a:buSzPct val="75000"/>
              <a:buNone/>
              <a:defRPr/>
            </a:pPr>
            <a:endParaRPr lang="en-US" sz="1800" b="0" dirty="0">
              <a:latin typeface="Times New Roman"/>
              <a:cs typeface="Times New Roman"/>
            </a:endParaRPr>
          </a:p>
          <a:p>
            <a:pPr>
              <a:spcBef>
                <a:spcPct val="30000"/>
              </a:spcBef>
              <a:buSzPct val="75000"/>
              <a:buFont typeface="Wingdings" charset="0"/>
              <a:buChar char="q"/>
              <a:defRPr/>
            </a:pPr>
            <a:endParaRPr lang="en-US" sz="1800" b="0" dirty="0">
              <a:latin typeface="Times New Roman"/>
              <a:cs typeface="Times New Roman"/>
            </a:endParaRPr>
          </a:p>
          <a:p>
            <a:pPr>
              <a:spcBef>
                <a:spcPct val="30000"/>
              </a:spcBef>
              <a:buSzPct val="75000"/>
              <a:buFont typeface="Wingdings" charset="0"/>
              <a:buChar char="q"/>
              <a:defRPr/>
            </a:pPr>
            <a:endParaRPr lang="en-US" sz="1800" b="0" dirty="0">
              <a:latin typeface="Times New Roman"/>
              <a:cs typeface="Times New Roman"/>
            </a:endParaRPr>
          </a:p>
        </p:txBody>
      </p:sp>
      <p:sp>
        <p:nvSpPr>
          <p:cNvPr id="22" name="Rectangle 12"/>
          <p:cNvSpPr txBox="1">
            <a:spLocks noChangeArrowheads="1"/>
          </p:cNvSpPr>
          <p:nvPr/>
        </p:nvSpPr>
        <p:spPr bwMode="auto">
          <a:xfrm>
            <a:off x="304800" y="685800"/>
            <a:ext cx="8001000" cy="609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l"/>
              <a:defRPr sz="1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0"/>
              <a:buChar char="q"/>
              <a:defRPr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560"/>
              </a:lnSpc>
              <a:spcBef>
                <a:spcPct val="30000"/>
              </a:spcBef>
              <a:buFont typeface="Wingdings" charset="0"/>
              <a:buNone/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Requirement</a:t>
            </a:r>
            <a:r>
              <a:rPr lang="en-US" sz="1400" b="0" dirty="0">
                <a:latin typeface="Times New Roman"/>
                <a:cs typeface="Times New Roman"/>
              </a:rPr>
              <a:t> (example):</a:t>
            </a:r>
            <a:r>
              <a:rPr lang="en-US" sz="1800" b="0" dirty="0">
                <a:latin typeface="Times New Roman"/>
                <a:cs typeface="Times New Roman"/>
              </a:rPr>
              <a:t>   </a:t>
            </a:r>
            <a:r>
              <a:rPr lang="en-US" b="0" dirty="0">
                <a:latin typeface="Times New Roman"/>
                <a:cs typeface="Times New Roman"/>
              </a:rPr>
              <a:t>Develop a system that manages instructors, students, and courses.</a:t>
            </a:r>
            <a:endParaRPr lang="en-US" sz="1800" b="0" dirty="0">
              <a:latin typeface="Times New Roman"/>
              <a:cs typeface="Times New Roman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3768725" y="3308350"/>
            <a:ext cx="803275" cy="34925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defRPr/>
            </a:pPr>
            <a:r>
              <a:rPr lang="en-US" sz="1200" b="0" dirty="0">
                <a:cs typeface="Arial" charset="0"/>
              </a:rPr>
              <a:t>Person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57400" y="3733799"/>
            <a:ext cx="1981200" cy="1263651"/>
            <a:chOff x="1752600" y="3886199"/>
            <a:chExt cx="1981200" cy="1263651"/>
          </a:xfrm>
        </p:grpSpPr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V="1">
              <a:off x="2362200" y="3886199"/>
              <a:ext cx="1371600" cy="8223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cs typeface="+mn-cs"/>
              </a:endParaRPr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2325688" y="4044950"/>
              <a:ext cx="722312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400" b="0" dirty="0">
                  <a:cs typeface="Arial" charset="0"/>
                </a:rPr>
                <a:t>is-a</a:t>
              </a:r>
            </a:p>
          </p:txBody>
        </p:sp>
        <p:sp>
          <p:nvSpPr>
            <p:cNvPr id="14" name="Rectangle 42"/>
            <p:cNvSpPr>
              <a:spLocks noChangeArrowheads="1"/>
            </p:cNvSpPr>
            <p:nvPr/>
          </p:nvSpPr>
          <p:spPr bwMode="auto">
            <a:xfrm>
              <a:off x="1752600" y="4800600"/>
              <a:ext cx="1143000" cy="34925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200" b="0" dirty="0">
                  <a:cs typeface="Arial" charset="0"/>
                </a:rPr>
                <a:t>Instructor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27972E-B646-FD47-8DEC-40EFED729EA7}"/>
              </a:ext>
            </a:extLst>
          </p:cNvPr>
          <p:cNvGrpSpPr/>
          <p:nvPr/>
        </p:nvGrpSpPr>
        <p:grpSpPr>
          <a:xfrm>
            <a:off x="96044" y="5105399"/>
            <a:ext cx="4399756" cy="1066801"/>
            <a:chOff x="152400" y="4900749"/>
            <a:chExt cx="4399756" cy="1066801"/>
          </a:xfrm>
        </p:grpSpPr>
        <p:grpSp>
          <p:nvGrpSpPr>
            <p:cNvPr id="3" name="Group 2"/>
            <p:cNvGrpSpPr/>
            <p:nvPr/>
          </p:nvGrpSpPr>
          <p:grpSpPr>
            <a:xfrm>
              <a:off x="1123156" y="4900749"/>
              <a:ext cx="3429000" cy="1066801"/>
              <a:chOff x="762000" y="5257799"/>
              <a:chExt cx="3429000" cy="1066801"/>
            </a:xfrm>
          </p:grpSpPr>
          <p:sp>
            <p:nvSpPr>
              <p:cNvPr id="16" name="Rectangle 35"/>
              <p:cNvSpPr>
                <a:spLocks noChangeArrowheads="1"/>
              </p:cNvSpPr>
              <p:nvPr/>
            </p:nvSpPr>
            <p:spPr bwMode="auto">
              <a:xfrm>
                <a:off x="954087" y="5334000"/>
                <a:ext cx="722313" cy="349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DEBD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bg2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400" b="0" dirty="0">
                    <a:cs typeface="Arial" charset="0"/>
                  </a:rPr>
                  <a:t>is-a</a:t>
                </a:r>
              </a:p>
            </p:txBody>
          </p:sp>
          <p:sp>
            <p:nvSpPr>
              <p:cNvPr id="17" name="Oval 38"/>
              <p:cNvSpPr>
                <a:spLocks noChangeArrowheads="1"/>
              </p:cNvSpPr>
              <p:nvPr/>
            </p:nvSpPr>
            <p:spPr bwMode="auto">
              <a:xfrm>
                <a:off x="762000" y="5994400"/>
                <a:ext cx="914400" cy="33020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dan</a:t>
                </a:r>
              </a:p>
            </p:txBody>
          </p:sp>
          <p:sp>
            <p:nvSpPr>
              <p:cNvPr id="26" name="Oval 38"/>
              <p:cNvSpPr>
                <a:spLocks noChangeArrowheads="1"/>
              </p:cNvSpPr>
              <p:nvPr/>
            </p:nvSpPr>
            <p:spPr bwMode="auto">
              <a:xfrm>
                <a:off x="1828800" y="5994400"/>
                <a:ext cx="914400" cy="33020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ron</a:t>
                </a:r>
              </a:p>
            </p:txBody>
          </p:sp>
          <p:sp>
            <p:nvSpPr>
              <p:cNvPr id="30" name="Oval 38"/>
              <p:cNvSpPr>
                <a:spLocks noChangeArrowheads="1"/>
              </p:cNvSpPr>
              <p:nvPr/>
            </p:nvSpPr>
            <p:spPr bwMode="auto">
              <a:xfrm>
                <a:off x="3276600" y="5994400"/>
                <a:ext cx="914400" cy="330200"/>
              </a:xfrm>
              <a:prstGeom prst="ellipse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200" b="0" dirty="0">
                    <a:cs typeface="Arial" charset="0"/>
                  </a:rPr>
                  <a:t>netta</a:t>
                </a:r>
              </a:p>
            </p:txBody>
          </p:sp>
          <p:sp>
            <p:nvSpPr>
              <p:cNvPr id="31" name="Rectangle 35"/>
              <p:cNvSpPr>
                <a:spLocks noChangeArrowheads="1"/>
              </p:cNvSpPr>
              <p:nvPr/>
            </p:nvSpPr>
            <p:spPr bwMode="auto">
              <a:xfrm>
                <a:off x="2630487" y="5918200"/>
                <a:ext cx="722313" cy="349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DEBD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800" b="0" dirty="0">
                    <a:cs typeface="Arial" charset="0"/>
                  </a:rPr>
                  <a:t>...</a:t>
                </a:r>
              </a:p>
            </p:txBody>
          </p:sp>
          <p:sp>
            <p:nvSpPr>
              <p:cNvPr id="32" name="Line 32"/>
              <p:cNvSpPr>
                <a:spLocks noChangeShapeType="1"/>
              </p:cNvSpPr>
              <p:nvPr/>
            </p:nvSpPr>
            <p:spPr bwMode="auto">
              <a:xfrm flipV="1">
                <a:off x="1219200" y="5257799"/>
                <a:ext cx="838200" cy="6699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3" name="Line 32"/>
              <p:cNvSpPr>
                <a:spLocks noChangeShapeType="1"/>
              </p:cNvSpPr>
              <p:nvPr/>
            </p:nvSpPr>
            <p:spPr bwMode="auto">
              <a:xfrm flipV="1">
                <a:off x="2286000" y="5257800"/>
                <a:ext cx="0" cy="685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H="1" flipV="1">
                <a:off x="2667000" y="5257800"/>
                <a:ext cx="990600" cy="685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</p:grp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152400" y="5611950"/>
              <a:ext cx="1371600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600" b="0" dirty="0">
                  <a:latin typeface="Times New Roman"/>
                  <a:cs typeface="Times New Roman"/>
                </a:rPr>
                <a:t>Objects: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5E4B0DC-2969-4540-AD58-CA93D1D6D972}"/>
              </a:ext>
            </a:extLst>
          </p:cNvPr>
          <p:cNvGrpSpPr/>
          <p:nvPr/>
        </p:nvGrpSpPr>
        <p:grpSpPr>
          <a:xfrm>
            <a:off x="4267200" y="3733799"/>
            <a:ext cx="3886200" cy="2438401"/>
            <a:chOff x="4323556" y="3853543"/>
            <a:chExt cx="3886200" cy="24384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10A3695-5DF0-B949-9307-5F817914C9D0}"/>
                </a:ext>
              </a:extLst>
            </p:cNvPr>
            <p:cNvGrpSpPr/>
            <p:nvPr/>
          </p:nvGrpSpPr>
          <p:grpSpPr>
            <a:xfrm>
              <a:off x="4323556" y="3853543"/>
              <a:ext cx="3886200" cy="2438401"/>
              <a:chOff x="3962400" y="3886199"/>
              <a:chExt cx="3886200" cy="243840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4419600" y="5257799"/>
                <a:ext cx="3429000" cy="1066801"/>
                <a:chOff x="4419600" y="5257799"/>
                <a:chExt cx="3429000" cy="1066801"/>
              </a:xfrm>
            </p:grpSpPr>
            <p:sp>
              <p:nvSpPr>
                <p:cNvPr id="35" name="Oval 38"/>
                <p:cNvSpPr>
                  <a:spLocks noChangeArrowheads="1"/>
                </p:cNvSpPr>
                <p:nvPr/>
              </p:nvSpPr>
              <p:spPr bwMode="auto">
                <a:xfrm>
                  <a:off x="4419600" y="5994400"/>
                  <a:ext cx="914400" cy="33020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sz="1200" b="0" dirty="0">
                      <a:cs typeface="Arial" charset="0"/>
                    </a:rPr>
                    <a:t>eden</a:t>
                  </a:r>
                </a:p>
              </p:txBody>
            </p:sp>
            <p:sp>
              <p:nvSpPr>
                <p:cNvPr id="36" name="Oval 38"/>
                <p:cNvSpPr>
                  <a:spLocks noChangeArrowheads="1"/>
                </p:cNvSpPr>
                <p:nvPr/>
              </p:nvSpPr>
              <p:spPr bwMode="auto">
                <a:xfrm>
                  <a:off x="5486400" y="5994400"/>
                  <a:ext cx="914400" cy="33020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sz="1200" b="0" dirty="0">
                      <a:cs typeface="Arial" charset="0"/>
                    </a:rPr>
                    <a:t>liz</a:t>
                  </a:r>
                </a:p>
              </p:txBody>
            </p:sp>
            <p:sp>
              <p:nvSpPr>
                <p:cNvPr id="37" name="Oval 38"/>
                <p:cNvSpPr>
                  <a:spLocks noChangeArrowheads="1"/>
                </p:cNvSpPr>
                <p:nvPr/>
              </p:nvSpPr>
              <p:spPr bwMode="auto">
                <a:xfrm>
                  <a:off x="6934200" y="5994400"/>
                  <a:ext cx="914400" cy="330200"/>
                </a:xfrm>
                <a:prstGeom prst="ellipse">
                  <a:avLst/>
                </a:prstGeom>
                <a:noFill/>
                <a:ln w="9525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r>
                    <a:rPr lang="en-US" sz="1200" b="0" dirty="0">
                      <a:cs typeface="Arial" charset="0"/>
                    </a:rPr>
                    <a:t>ben</a:t>
                  </a:r>
                </a:p>
              </p:txBody>
            </p:sp>
            <p:sp>
              <p:nvSpPr>
                <p:cNvPr id="38" name="Rectangle 35"/>
                <p:cNvSpPr>
                  <a:spLocks noChangeArrowheads="1"/>
                </p:cNvSpPr>
                <p:nvPr/>
              </p:nvSpPr>
              <p:spPr bwMode="auto">
                <a:xfrm>
                  <a:off x="6288087" y="5918200"/>
                  <a:ext cx="722313" cy="349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DEBD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en-US" sz="1800" b="0" dirty="0">
                      <a:cs typeface="Arial" charset="0"/>
                    </a:rPr>
                    <a:t>...</a:t>
                  </a:r>
                </a:p>
              </p:txBody>
            </p:sp>
            <p:sp>
              <p:nvSpPr>
                <p:cNvPr id="39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4876800" y="5257799"/>
                  <a:ext cx="838200" cy="669925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0" name="Line 32"/>
                <p:cNvSpPr>
                  <a:spLocks noChangeShapeType="1"/>
                </p:cNvSpPr>
                <p:nvPr/>
              </p:nvSpPr>
              <p:spPr bwMode="auto">
                <a:xfrm flipV="1">
                  <a:off x="5943600" y="5257800"/>
                  <a:ext cx="0" cy="685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41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6324600" y="5257800"/>
                  <a:ext cx="990600" cy="685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3962400" y="3886199"/>
                <a:ext cx="2514600" cy="1263651"/>
                <a:chOff x="3962400" y="3886199"/>
                <a:chExt cx="2514600" cy="1263651"/>
              </a:xfrm>
            </p:grpSpPr>
            <p:sp>
              <p:nvSpPr>
                <p:cNvPr id="15" name="Rectangle 43"/>
                <p:cNvSpPr>
                  <a:spLocks noChangeArrowheads="1"/>
                </p:cNvSpPr>
                <p:nvPr/>
              </p:nvSpPr>
              <p:spPr bwMode="auto">
                <a:xfrm>
                  <a:off x="5334000" y="4800600"/>
                  <a:ext cx="1143000" cy="349250"/>
                </a:xfrm>
                <a:prstGeom prst="rect">
                  <a:avLst/>
                </a:prstGeom>
                <a:noFill/>
                <a:ln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r>
                    <a:rPr lang="en-US" sz="1200" b="0" dirty="0">
                      <a:cs typeface="Arial" charset="0"/>
                    </a:rPr>
                    <a:t>Student</a:t>
                  </a:r>
                </a:p>
              </p:txBody>
            </p:sp>
            <p:sp>
              <p:nvSpPr>
                <p:cNvPr id="42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3962400" y="3886199"/>
                  <a:ext cx="1981200" cy="83819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lg" len="lg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>
                    <a:cs typeface="+mn-cs"/>
                  </a:endParaRPr>
                </a:p>
              </p:txBody>
            </p:sp>
          </p:grpSp>
        </p:grpSp>
        <p:sp>
          <p:nvSpPr>
            <p:cNvPr id="49" name="Rectangle 37"/>
            <p:cNvSpPr>
              <a:spLocks noChangeArrowheads="1"/>
            </p:cNvSpPr>
            <p:nvPr/>
          </p:nvSpPr>
          <p:spPr bwMode="auto">
            <a:xfrm>
              <a:off x="5486400" y="4053569"/>
              <a:ext cx="722312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400" b="0" dirty="0">
                  <a:cs typeface="Arial" charset="0"/>
                </a:rPr>
                <a:t>is-a</a:t>
              </a:r>
            </a:p>
          </p:txBody>
        </p:sp>
        <p:sp>
          <p:nvSpPr>
            <p:cNvPr id="50" name="Rectangle 37"/>
            <p:cNvSpPr>
              <a:spLocks noChangeArrowheads="1"/>
            </p:cNvSpPr>
            <p:nvPr/>
          </p:nvSpPr>
          <p:spPr bwMode="auto">
            <a:xfrm>
              <a:off x="7142956" y="5294722"/>
              <a:ext cx="722312" cy="349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DEBD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bg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>
                <a:defRPr/>
              </a:pPr>
              <a:r>
                <a:rPr lang="en-US" sz="1400" b="0" dirty="0">
                  <a:cs typeface="Arial" charset="0"/>
                </a:rPr>
                <a:t>is-a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106AA80-1061-F646-AA69-72C8D2751077}"/>
              </a:ext>
            </a:extLst>
          </p:cNvPr>
          <p:cNvGrpSpPr/>
          <p:nvPr/>
        </p:nvGrpSpPr>
        <p:grpSpPr>
          <a:xfrm>
            <a:off x="5270864" y="3233056"/>
            <a:ext cx="3415936" cy="1674950"/>
            <a:chOff x="5327220" y="3028406"/>
            <a:chExt cx="3415936" cy="1674950"/>
          </a:xfrm>
        </p:grpSpPr>
        <p:sp>
          <p:nvSpPr>
            <p:cNvPr id="46" name="Rounded Rectangular Callout 45">
              <a:extLst>
                <a:ext uri="{FF2B5EF4-FFF2-40B4-BE49-F238E27FC236}">
                  <a16:creationId xmlns:a16="http://schemas.microsoft.com/office/drawing/2014/main" id="{AA6FF885-35D1-EC41-ACFE-A77B48303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220" y="3028406"/>
              <a:ext cx="1412965" cy="566965"/>
            </a:xfrm>
            <a:prstGeom prst="wedgeRoundRectCallout">
              <a:avLst>
                <a:gd name="adj1" fmla="val -85681"/>
                <a:gd name="adj2" fmla="val -10706"/>
                <a:gd name="adj3" fmla="val 16667"/>
              </a:avLst>
            </a:prstGeom>
            <a:solidFill>
              <a:srgbClr val="FFF5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46800" rIns="0" rtlCol="0" anchor="ctr" anchorCtr="0"/>
            <a:lstStyle/>
            <a:p>
              <a:pPr>
                <a:defRPr/>
              </a:pPr>
              <a:r>
                <a:rPr lang="en-US" sz="16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super-class / parent class</a:t>
              </a:r>
            </a:p>
          </p:txBody>
        </p:sp>
        <p:sp>
          <p:nvSpPr>
            <p:cNvPr id="47" name="Rounded Rectangular Callout 46">
              <a:extLst>
                <a:ext uri="{FF2B5EF4-FFF2-40B4-BE49-F238E27FC236}">
                  <a16:creationId xmlns:a16="http://schemas.microsoft.com/office/drawing/2014/main" id="{3B868689-C0B0-AC48-AF1E-FF7FEF0FE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3273" y="4078425"/>
              <a:ext cx="1239883" cy="624931"/>
            </a:xfrm>
            <a:prstGeom prst="wedgeRoundRectCallout">
              <a:avLst>
                <a:gd name="adj1" fmla="val -85681"/>
                <a:gd name="adj2" fmla="val 23854"/>
                <a:gd name="adj3" fmla="val 16667"/>
              </a:avLst>
            </a:prstGeom>
            <a:solidFill>
              <a:srgbClr val="FFF5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46800" rIns="0" rtlCol="0" anchor="ctr" anchorCtr="0"/>
            <a:lstStyle/>
            <a:p>
              <a:r>
                <a:rPr lang="en-US" sz="16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sub-class</a:t>
              </a:r>
            </a:p>
            <a:p>
              <a:r>
                <a:rPr lang="en-US" sz="16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child class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763000" cy="533400"/>
          </a:xfrm>
        </p:spPr>
        <p:txBody>
          <a:bodyPr/>
          <a:lstStyle/>
          <a:p>
            <a:pPr marL="176213" indent="-176213">
              <a:defRPr/>
            </a:pPr>
            <a:r>
              <a:rPr lang="en-US" dirty="0">
                <a:latin typeface="+mj-lt"/>
                <a:cs typeface="Times New Roman"/>
              </a:rPr>
              <a:t>Important </a:t>
            </a:r>
            <a:r>
              <a:rPr lang="en-US" sz="1800" dirty="0">
                <a:latin typeface="+mj-lt"/>
                <a:cs typeface="Consolas"/>
              </a:rPr>
              <a:t>Object </a:t>
            </a:r>
            <a:r>
              <a:rPr lang="en-US" dirty="0">
                <a:latin typeface="+mj-lt"/>
                <a:cs typeface="Times New Roman"/>
              </a:rPr>
              <a:t>methods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00C839F-734A-6D46-9B80-C8AC39628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19200"/>
            <a:ext cx="8305800" cy="3048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l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0"/>
              <a:buChar char="q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68288" indent="-268288">
              <a:buClrTx/>
              <a:buSzPct val="125000"/>
              <a:buFont typeface="Arial"/>
              <a:buChar char="•"/>
              <a:defRPr/>
            </a:pPr>
            <a:r>
              <a:rPr lang="en-US" sz="1400" b="0" kern="0" dirty="0">
                <a:latin typeface="Lucida Console" charset="0"/>
                <a:cs typeface="+mn-cs"/>
              </a:rPr>
              <a:t>toString():          // </a:t>
            </a:r>
            <a:r>
              <a:rPr lang="en-US" b="0" kern="0" dirty="0">
                <a:latin typeface="Times New Roman"/>
                <a:cs typeface="Times New Roman"/>
              </a:rPr>
              <a:t>Returns a textual representation of this object</a:t>
            </a:r>
          </a:p>
          <a:p>
            <a:pPr marL="268288" indent="-268288">
              <a:buClrTx/>
              <a:buSzPct val="125000"/>
              <a:buFont typeface="Arial"/>
              <a:buChar char="•"/>
              <a:defRPr/>
            </a:pPr>
            <a:r>
              <a:rPr lang="en-US" sz="1400" b="0" kern="0" dirty="0">
                <a:latin typeface="Lucida Console" charset="0"/>
                <a:cs typeface="+mn-cs"/>
              </a:rPr>
              <a:t>equals(Object obj):  // </a:t>
            </a:r>
            <a:r>
              <a:rPr lang="en-US" b="0" kern="0" dirty="0">
                <a:latin typeface="Times New Roman"/>
                <a:cs typeface="Times New Roman"/>
              </a:rPr>
              <a:t>Compares this object to another object</a:t>
            </a:r>
          </a:p>
          <a:p>
            <a:pPr marL="268288" indent="-268288">
              <a:buClrTx/>
              <a:buSzPct val="125000"/>
              <a:buFont typeface="Arial"/>
              <a:buChar char="•"/>
              <a:defRPr/>
            </a:pPr>
            <a:r>
              <a:rPr lang="en-US" sz="1400" b="0" kern="0" dirty="0">
                <a:latin typeface="Lucida Console" charset="0"/>
                <a:cs typeface="+mn-cs"/>
              </a:rPr>
              <a:t>hashCode():          // </a:t>
            </a:r>
            <a:r>
              <a:rPr lang="en-US" b="0" kern="0" dirty="0">
                <a:latin typeface="Times New Roman"/>
                <a:cs typeface="Times New Roman"/>
              </a:rPr>
              <a:t>Provides the unique ID of this object</a:t>
            </a:r>
          </a:p>
          <a:p>
            <a:pPr marL="268288" indent="-268288">
              <a:buClrTx/>
              <a:buSzPct val="125000"/>
              <a:buFont typeface="Arial"/>
              <a:buChar char="•"/>
              <a:defRPr/>
            </a:pPr>
            <a:endParaRPr lang="en-US" sz="1400" b="0" kern="0" dirty="0">
              <a:latin typeface="Times New Roman"/>
              <a:cs typeface="Times New Roman"/>
            </a:endParaRPr>
          </a:p>
          <a:p>
            <a:pPr>
              <a:buFont typeface="Wingdings" charset="0"/>
              <a:buNone/>
              <a:defRPr/>
            </a:pPr>
            <a:r>
              <a:rPr lang="en-US" sz="1800" b="0" u="sng" kern="0" dirty="0">
                <a:latin typeface="Times New Roman"/>
                <a:cs typeface="Times New Roman"/>
              </a:rPr>
              <a:t>Best practice:</a:t>
            </a:r>
          </a:p>
          <a:p>
            <a:pPr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b="0" kern="0" dirty="0">
                <a:latin typeface="Times New Roman" charset="0"/>
                <a:ea typeface="Times New Roman" charset="0"/>
                <a:cs typeface="Times New Roman" charset="0"/>
              </a:rPr>
              <a:t>When writing a class, always implement / override these methods</a:t>
            </a:r>
          </a:p>
          <a:p>
            <a:pPr>
              <a:buClr>
                <a:schemeClr val="tx1"/>
              </a:buClr>
              <a:buFont typeface="Arial" charset="0"/>
              <a:buChar char="•"/>
              <a:defRPr/>
            </a:pPr>
            <a:r>
              <a:rPr lang="en-US" b="0" kern="0" dirty="0">
                <a:latin typeface="Times New Roman" charset="0"/>
                <a:ea typeface="Times New Roman" charset="0"/>
                <a:cs typeface="Times New Roman" charset="0"/>
              </a:rPr>
              <a:t>Why? Because these methods play important roles in many programming settings,</a:t>
            </a:r>
            <a:br>
              <a:rPr lang="en-US" b="0" kern="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b="0" kern="0" dirty="0">
                <a:latin typeface="Times New Roman" charset="0"/>
                <a:ea typeface="Times New Roman" charset="0"/>
                <a:cs typeface="Times New Roman" charset="0"/>
              </a:rPr>
              <a:t>and other classes (that you don’t control) assume that you’ve implemented them.</a:t>
            </a:r>
            <a:endParaRPr lang="he-IL" b="0" kern="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6E712C62-05FC-D34D-AC0E-57E9839CC13F}"/>
              </a:ext>
            </a:extLst>
          </p:cNvPr>
          <p:cNvSpPr/>
          <p:nvPr/>
        </p:nvSpPr>
        <p:spPr bwMode="auto">
          <a:xfrm>
            <a:off x="457200" y="1981200"/>
            <a:ext cx="457200" cy="33449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483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HashCode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45598B-C80C-C04B-B573-1379DD8AD949}"/>
              </a:ext>
            </a:extLst>
          </p:cNvPr>
          <p:cNvGrpSpPr/>
          <p:nvPr/>
        </p:nvGrpSpPr>
        <p:grpSpPr>
          <a:xfrm>
            <a:off x="228600" y="685800"/>
            <a:ext cx="3962400" cy="3048000"/>
            <a:chOff x="228600" y="685800"/>
            <a:chExt cx="3962400" cy="3048000"/>
          </a:xfrm>
        </p:grpSpPr>
        <p:sp>
          <p:nvSpPr>
            <p:cNvPr id="1408003" name="Rectangle 3"/>
            <p:cNvSpPr>
              <a:spLocks noChangeArrowheads="1"/>
            </p:cNvSpPr>
            <p:nvPr/>
          </p:nvSpPr>
          <p:spPr bwMode="auto">
            <a:xfrm>
              <a:off x="228600" y="838200"/>
              <a:ext cx="3962400" cy="2895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9600" tIns="108000" rIns="0" bIns="262800" anchor="t" anchorCtr="0"/>
            <a:lstStyle/>
            <a:p>
              <a:pPr algn="l">
                <a:defRPr/>
              </a:pPr>
              <a:r>
                <a:rPr lang="en-US" sz="1200" b="0" dirty="0">
                  <a:solidFill>
                    <a:srgbClr val="4F76CB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/** Represents every Object. */</a:t>
              </a:r>
              <a:endPara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endParaRPr>
            </a:p>
            <a:p>
              <a:pPr algn="l">
                <a:defRPr/>
              </a:pPr>
              <a:r>
                <a:rPr lang="en-US" sz="11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en-US" sz="11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class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Object {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latin typeface="Consolas"/>
                  <a:ea typeface="Consolas"/>
                  <a:cs typeface="Consolas"/>
                </a:rPr>
                <a:t>...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rgbClr val="4F76CB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       /** Checks if this object “equals to” the other object. */</a:t>
              </a:r>
              <a:endParaRPr lang="en-US" sz="11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endParaRPr>
            </a:p>
            <a:p>
              <a:pPr algn="l"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boolean equals(Object </a:t>
              </a:r>
              <a:r>
                <a:rPr lang="en-US" sz="1100" b="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other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) {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    </a:t>
              </a:r>
              <a:r>
                <a:rPr lang="en-US" sz="11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return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(</a:t>
              </a:r>
              <a:r>
                <a:rPr lang="en-US" sz="1100" b="0" dirty="0">
                  <a:solidFill>
                    <a:srgbClr val="931968"/>
                  </a:solidFill>
                  <a:latin typeface="Consolas"/>
                  <a:cs typeface="Consolas"/>
                </a:rPr>
                <a:t>this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== </a:t>
              </a:r>
              <a:r>
                <a:rPr lang="en-US" sz="1100" b="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other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);</a:t>
              </a:r>
              <a:endParaRPr lang="en-US" sz="1100" b="0" dirty="0"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r>
                <a:rPr lang="en-US" sz="1100" b="0" dirty="0">
                  <a:solidFill>
                    <a:srgbClr val="3933FF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</a:t>
              </a:r>
              <a:endParaRPr lang="en-US" sz="1100" b="0" dirty="0">
                <a:latin typeface="Consolas"/>
                <a:ea typeface="Consolas"/>
                <a:cs typeface="Consolas"/>
              </a:endParaRP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rgbClr val="4F76CB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       /** Returns the hash code value of this object. */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en-US" sz="11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hashCode() {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    </a:t>
              </a:r>
              <a:r>
                <a:rPr lang="en-US" sz="1200" b="0" dirty="0">
                  <a:solidFill>
                    <a:srgbClr val="4D907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Objects that are physically different get </a:t>
              </a:r>
            </a:p>
            <a:p>
              <a:pPr algn="l">
                <a:defRPr/>
              </a:pPr>
              <a:r>
                <a:rPr lang="en-US" sz="1200" b="0" dirty="0">
                  <a:solidFill>
                    <a:srgbClr val="4D9072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               // different hash codes. Code omitted.</a:t>
              </a:r>
              <a:endPara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}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rgbClr val="4D907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// More Object </a:t>
              </a:r>
              <a:r>
                <a:rPr lang="en-US" sz="1200" b="0" dirty="0">
                  <a:solidFill>
                    <a:srgbClr val="4D9072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methods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 </a:t>
              </a:r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386DCF8C-1B47-BC42-BEDF-6C94A896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685800"/>
              <a:ext cx="1123347" cy="446373"/>
            </a:xfrm>
            <a:prstGeom prst="ellipse">
              <a:avLst/>
            </a:prstGeom>
            <a:solidFill>
              <a:srgbClr val="FFF5D7"/>
            </a:solidFill>
            <a:ln w="63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sz="1100" b="0" dirty="0">
                  <a:latin typeface="+mj-lt"/>
                  <a:cs typeface="Times New Roman" charset="0"/>
                </a:rPr>
                <a:t>super class</a:t>
              </a:r>
              <a:br>
                <a:rPr lang="en-US" sz="1100" b="0" dirty="0">
                  <a:latin typeface="+mj-lt"/>
                  <a:cs typeface="Times New Roman" charset="0"/>
                </a:rPr>
              </a:br>
              <a:r>
                <a:rPr lang="en-US" sz="1100" b="0" dirty="0">
                  <a:latin typeface="+mj-lt"/>
                  <a:cs typeface="Times New Roman" charset="0"/>
                </a:rPr>
                <a:t>of all objects</a:t>
              </a:r>
            </a:p>
          </p:txBody>
        </p:sp>
      </p:grpSp>
      <p:sp>
        <p:nvSpPr>
          <p:cNvPr id="20" name="Rectangle 3">
            <a:extLst>
              <a:ext uri="{FF2B5EF4-FFF2-40B4-BE49-F238E27FC236}">
                <a16:creationId xmlns:a16="http://schemas.microsoft.com/office/drawing/2014/main" id="{F42C0F21-6E4D-8D4D-A187-82F89F425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409" y="4787123"/>
            <a:ext cx="4335991" cy="18632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133200" rIns="0" bIns="0" anchor="t" anchorCtr="0"/>
          <a:lstStyle/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code, in some class: 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new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Point(</a:t>
            </a:r>
            <a:r>
              <a:rPr lang="en-US" sz="12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2,3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new P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oint(</a:t>
            </a:r>
            <a:r>
              <a:rPr lang="en-US" sz="12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2,3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p3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new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Point(1,2);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p1.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hashCode());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// </a:t>
            </a:r>
            <a:r>
              <a:rPr lang="en-US" sz="12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150838093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p2.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hashCode());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// </a:t>
            </a:r>
            <a:r>
              <a:rPr lang="en-US" sz="12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259745034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p3.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hashCode());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// 205146899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FA479C-879B-CC4E-B247-218B14F35042}"/>
                  </a:ext>
                </a:extLst>
              </p:cNvPr>
              <p:cNvSpPr txBox="1"/>
              <p:nvPr/>
            </p:nvSpPr>
            <p:spPr>
              <a:xfrm>
                <a:off x="246993" y="3891455"/>
                <a:ext cx="3962400" cy="1230419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600" b="0" u="sng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 code function</a:t>
                </a:r>
                <a:r>
                  <a:rPr lang="en-US" sz="16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contract:</a:t>
                </a:r>
              </a:p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equals(obj1</a:t>
                </a:r>
                <a:r>
                  <a:rPr lang="en-US" sz="8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lang="en-US" sz="8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obj2)</a:t>
                </a:r>
                <a:r>
                  <a:rPr lang="en-US" sz="1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1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h(obj1)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h(obj2)</a:t>
                </a:r>
              </a:p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!equals(obj1</a:t>
                </a:r>
                <a:r>
                  <a:rPr lang="en-US" sz="12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lang="en-US" sz="12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obj2)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h(obj1)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h(obj2)</a:t>
                </a:r>
              </a:p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endParaRPr lang="en-US" sz="16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FA479C-879B-CC4E-B247-218B14F35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93" y="3891455"/>
                <a:ext cx="3962400" cy="1230419"/>
              </a:xfrm>
              <a:prstGeom prst="rect">
                <a:avLst/>
              </a:prstGeom>
              <a:blipFill>
                <a:blip r:embed="rId3"/>
                <a:stretch>
                  <a:fillRect l="-958" t="-20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3">
            <a:extLst>
              <a:ext uri="{FF2B5EF4-FFF2-40B4-BE49-F238E27FC236}">
                <a16:creationId xmlns:a16="http://schemas.microsoft.com/office/drawing/2014/main" id="{F4112362-B633-2F4F-A790-99B46960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409" y="838200"/>
            <a:ext cx="4335991" cy="3733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72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Represents a point. */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{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The coordinates of this point</a:t>
            </a:r>
            <a:endParaRPr lang="en-US" sz="1100" b="0" dirty="0">
              <a:solidFill>
                <a:srgbClr val="0000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</a:t>
            </a:r>
            <a:r>
              <a:rPr lang="en-US" sz="11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Checks if this point equals to the other point. */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boolean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equals(Point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{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((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==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&amp;&amp; (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==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));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en-US" sz="1100" b="0" dirty="0">
              <a:solidFill>
                <a:srgbClr val="000000"/>
              </a:solidFill>
              <a:latin typeface="Consolas"/>
              <a:cs typeface="Consolas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Let’s assume that the </a:t>
            </a:r>
            <a:r>
              <a:rPr lang="en-US" sz="1100" b="0" dirty="0">
                <a:solidFill>
                  <a:srgbClr val="4D90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Point</a:t>
            </a: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does not</a:t>
            </a:r>
          </a:p>
          <a:p>
            <a:pPr algn="l">
              <a:defRPr/>
            </a:pP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 implement / override </a:t>
            </a:r>
            <a:r>
              <a:rPr lang="en-US" sz="1200" b="0" dirty="0">
                <a:solidFill>
                  <a:srgbClr val="4D90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hashCode()</a:t>
            </a: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100" b="0" dirty="0">
                <a:solidFill>
                  <a:srgbClr val="4D90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EDFA62E3-F85E-624B-BA1A-D3E0AD9C6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1" y="5029200"/>
            <a:ext cx="1143000" cy="541609"/>
          </a:xfrm>
          <a:prstGeom prst="wedgeRoundRectCallout">
            <a:avLst>
              <a:gd name="adj1" fmla="val -1655"/>
              <a:gd name="adj2" fmla="val 76753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pPr algn="l" eaLnBrk="1" hangingPunct="1">
              <a:spcBef>
                <a:spcPct val="50000"/>
              </a:spcBef>
              <a:buClr>
                <a:srgbClr val="000099"/>
              </a:buClr>
              <a:buFont typeface="Wingdings" charset="0"/>
              <a:buNone/>
              <a:defRPr/>
            </a:pPr>
            <a:r>
              <a:rPr 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contract is broken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2078B-19C3-B64F-9D8B-5BDE9C0CDD5E}"/>
              </a:ext>
            </a:extLst>
          </p:cNvPr>
          <p:cNvSpPr/>
          <p:nvPr/>
        </p:nvSpPr>
        <p:spPr bwMode="auto">
          <a:xfrm>
            <a:off x="4953000" y="2971800"/>
            <a:ext cx="2971800" cy="457200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sz="1200" b="0" dirty="0">
              <a:solidFill>
                <a:srgbClr val="0000FF"/>
              </a:solidFill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206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/>
      <p:bldP spid="26" grpId="0" animBg="1"/>
      <p:bldP spid="11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HashCode</a:t>
            </a:r>
            <a:endParaRPr lang="en-US" dirty="0">
              <a:latin typeface="+mj-lt"/>
              <a:cs typeface="+mj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45598B-C80C-C04B-B573-1379DD8AD949}"/>
              </a:ext>
            </a:extLst>
          </p:cNvPr>
          <p:cNvGrpSpPr/>
          <p:nvPr/>
        </p:nvGrpSpPr>
        <p:grpSpPr>
          <a:xfrm>
            <a:off x="228600" y="685800"/>
            <a:ext cx="3962400" cy="3048000"/>
            <a:chOff x="228600" y="685800"/>
            <a:chExt cx="3962400" cy="3048000"/>
          </a:xfrm>
        </p:grpSpPr>
        <p:sp>
          <p:nvSpPr>
            <p:cNvPr id="1408003" name="Rectangle 3"/>
            <p:cNvSpPr>
              <a:spLocks noChangeArrowheads="1"/>
            </p:cNvSpPr>
            <p:nvPr/>
          </p:nvSpPr>
          <p:spPr bwMode="auto">
            <a:xfrm>
              <a:off x="228600" y="838200"/>
              <a:ext cx="3962400" cy="2895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29600" tIns="108000" rIns="0" bIns="262800" anchor="t" anchorCtr="0"/>
            <a:lstStyle/>
            <a:p>
              <a:pPr algn="l">
                <a:defRPr/>
              </a:pPr>
              <a:r>
                <a:rPr lang="en-US" sz="1200" b="0" dirty="0">
                  <a:solidFill>
                    <a:srgbClr val="4F76CB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/** Represents every Object. */</a:t>
              </a:r>
              <a:endPara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endParaRPr>
            </a:p>
            <a:p>
              <a:pPr algn="l">
                <a:defRPr/>
              </a:pPr>
              <a:r>
                <a:rPr lang="en-US" sz="11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en-US" sz="11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class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Object {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latin typeface="Consolas"/>
                  <a:ea typeface="Consolas"/>
                  <a:cs typeface="Consolas"/>
                </a:rPr>
                <a:t>...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rgbClr val="4F76CB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       /** Checks if this object “equals to” the other object. */</a:t>
              </a:r>
              <a:endParaRPr lang="en-US" sz="11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endParaRPr>
            </a:p>
            <a:p>
              <a:pPr algn="l"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boolean equals(Object </a:t>
              </a:r>
              <a:r>
                <a:rPr lang="en-US" sz="1100" b="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other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) {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    </a:t>
              </a:r>
              <a:r>
                <a:rPr lang="en-US" sz="11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return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(</a:t>
              </a:r>
              <a:r>
                <a:rPr lang="en-US" sz="1100" b="0" dirty="0">
                  <a:solidFill>
                    <a:srgbClr val="931968"/>
                  </a:solidFill>
                  <a:latin typeface="Consolas"/>
                  <a:cs typeface="Consolas"/>
                </a:rPr>
                <a:t>this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== </a:t>
              </a:r>
              <a:r>
                <a:rPr lang="en-US" sz="1100" b="0" dirty="0">
                  <a:solidFill>
                    <a:srgbClr val="7E504F"/>
                  </a:solidFill>
                  <a:latin typeface="Consolas"/>
                  <a:ea typeface="Consolas"/>
                  <a:cs typeface="Consolas"/>
                </a:rPr>
                <a:t>other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);</a:t>
              </a:r>
              <a:endParaRPr lang="en-US" sz="1100" b="0" dirty="0"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r>
                <a:rPr lang="en-US" sz="1100" b="0" dirty="0">
                  <a:solidFill>
                    <a:srgbClr val="3933FF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</a:t>
              </a:r>
              <a:endParaRPr lang="en-US" sz="1100" b="0" dirty="0">
                <a:latin typeface="Consolas"/>
                <a:ea typeface="Consolas"/>
                <a:cs typeface="Consolas"/>
              </a:endParaRP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rgbClr val="4F76CB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       /** Returns the hash code value of this object. */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4F76CB"/>
                  </a:solidFill>
                  <a:latin typeface="Consolas"/>
                  <a:ea typeface="Consolas"/>
                  <a:cs typeface="Consolas"/>
                </a:rPr>
                <a:t>    </a:t>
              </a:r>
              <a:r>
                <a:rPr lang="en-US" sz="11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public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en-US" sz="1100" b="0" dirty="0">
                  <a:solidFill>
                    <a:srgbClr val="931968"/>
                  </a:solidFill>
                  <a:latin typeface="Consolas"/>
                  <a:ea typeface="Consolas"/>
                  <a:cs typeface="Consolas"/>
                </a:rPr>
                <a:t>int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hashCode() {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    </a:t>
              </a:r>
              <a:r>
                <a:rPr lang="en-US" sz="1200" b="0" dirty="0">
                  <a:solidFill>
                    <a:srgbClr val="4D907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Objects that are physically different get </a:t>
              </a:r>
            </a:p>
            <a:p>
              <a:pPr algn="l">
                <a:defRPr/>
              </a:pPr>
              <a:r>
                <a:rPr lang="en-US" sz="1200" b="0" dirty="0">
                  <a:solidFill>
                    <a:srgbClr val="4D9072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                // different hash codes. Code omitted.</a:t>
              </a:r>
              <a:endPara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 algn="l"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}</a:t>
              </a:r>
            </a:p>
            <a:p>
              <a:pPr algn="l">
                <a:spcBef>
                  <a:spcPts val="600"/>
                </a:spcBef>
                <a:defRPr/>
              </a:pPr>
              <a:r>
                <a:rPr lang="en-US" sz="1200" b="0" dirty="0">
                  <a:solidFill>
                    <a:srgbClr val="4D907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// More Object </a:t>
              </a:r>
              <a:r>
                <a:rPr lang="en-US" sz="1200" b="0" dirty="0">
                  <a:solidFill>
                    <a:srgbClr val="4D9072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methods</a:t>
              </a: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</a:t>
              </a:r>
            </a:p>
            <a:p>
              <a:pPr algn="l">
                <a:defRPr/>
              </a:pPr>
              <a:r>
                <a:rPr lang="en-US" sz="1100" b="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 </a:t>
              </a:r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386DCF8C-1B47-BC42-BEDF-6C94A8965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685800"/>
              <a:ext cx="1123347" cy="446373"/>
            </a:xfrm>
            <a:prstGeom prst="ellipse">
              <a:avLst/>
            </a:prstGeom>
            <a:solidFill>
              <a:srgbClr val="FFF5D7"/>
            </a:solidFill>
            <a:ln w="63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sz="1100" b="0" dirty="0">
                  <a:latin typeface="+mj-lt"/>
                  <a:cs typeface="Times New Roman" charset="0"/>
                </a:rPr>
                <a:t>super class</a:t>
              </a:r>
              <a:br>
                <a:rPr lang="en-US" sz="1100" b="0" dirty="0">
                  <a:latin typeface="+mj-lt"/>
                  <a:cs typeface="Times New Roman" charset="0"/>
                </a:rPr>
              </a:br>
              <a:r>
                <a:rPr lang="en-US" sz="1100" b="0" dirty="0">
                  <a:latin typeface="+mj-lt"/>
                  <a:cs typeface="Times New Roman" charset="0"/>
                </a:rPr>
                <a:t>of all objects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FA479C-879B-CC4E-B247-218B14F35042}"/>
                  </a:ext>
                </a:extLst>
              </p:cNvPr>
              <p:cNvSpPr txBox="1"/>
              <p:nvPr/>
            </p:nvSpPr>
            <p:spPr>
              <a:xfrm>
                <a:off x="246993" y="3891455"/>
                <a:ext cx="3962400" cy="1230419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600" b="0" u="sng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 code function</a:t>
                </a:r>
                <a:r>
                  <a:rPr lang="en-US" sz="16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contract:</a:t>
                </a:r>
              </a:p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equals(obj1</a:t>
                </a:r>
                <a:r>
                  <a:rPr lang="en-US" sz="8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lang="en-US" sz="8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obj2)</a:t>
                </a:r>
                <a:r>
                  <a:rPr lang="en-US" sz="1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1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h(obj1)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h(obj2)</a:t>
                </a:r>
              </a:p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!equals(obj1</a:t>
                </a:r>
                <a:r>
                  <a:rPr lang="en-US" sz="12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lang="en-US" sz="12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obj2)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h(obj1)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h(obj2)</a:t>
                </a:r>
              </a:p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endParaRPr lang="en-US" sz="16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FA479C-879B-CC4E-B247-218B14F35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93" y="3891455"/>
                <a:ext cx="3962400" cy="1230419"/>
              </a:xfrm>
              <a:prstGeom prst="rect">
                <a:avLst/>
              </a:prstGeom>
              <a:blipFill>
                <a:blip r:embed="rId3"/>
                <a:stretch>
                  <a:fillRect l="-958" t="-20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">
            <a:extLst>
              <a:ext uri="{FF2B5EF4-FFF2-40B4-BE49-F238E27FC236}">
                <a16:creationId xmlns:a16="http://schemas.microsoft.com/office/drawing/2014/main" id="{5ED2A209-F12D-7F43-8F6B-C5D702DB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409" y="838200"/>
            <a:ext cx="4335991" cy="3733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72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Represents a point. */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{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The coordinates of this point</a:t>
            </a:r>
            <a:endParaRPr lang="en-US" sz="1100" b="0" dirty="0">
              <a:solidFill>
                <a:srgbClr val="0000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</a:t>
            </a:r>
            <a:r>
              <a:rPr lang="en-US" sz="11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Checks if this point equals to the other point. */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boolean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equals(Point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{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((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==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&amp;&amp; (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==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));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Returns the hash code of this point. */</a:t>
            </a: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hashCode() {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8891FB-5016-2041-AE15-63CE45837050}"/>
              </a:ext>
            </a:extLst>
          </p:cNvPr>
          <p:cNvGrpSpPr/>
          <p:nvPr/>
        </p:nvGrpSpPr>
        <p:grpSpPr>
          <a:xfrm>
            <a:off x="6860087" y="2865396"/>
            <a:ext cx="1891862" cy="315664"/>
            <a:chOff x="6860087" y="2865396"/>
            <a:chExt cx="1891862" cy="315664"/>
          </a:xfrm>
        </p:grpSpPr>
        <p:cxnSp>
          <p:nvCxnSpPr>
            <p:cNvPr id="15" name="AutoShape 8">
              <a:extLst>
                <a:ext uri="{FF2B5EF4-FFF2-40B4-BE49-F238E27FC236}">
                  <a16:creationId xmlns:a16="http://schemas.microsoft.com/office/drawing/2014/main" id="{8BECA524-3E6F-0C42-887D-4580588F2B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860087" y="3023228"/>
              <a:ext cx="694764" cy="0"/>
            </a:xfrm>
            <a:prstGeom prst="straightConnector1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6" name="Rounded Rectangular Callout 15">
              <a:extLst>
                <a:ext uri="{FF2B5EF4-FFF2-40B4-BE49-F238E27FC236}">
                  <a16:creationId xmlns:a16="http://schemas.microsoft.com/office/drawing/2014/main" id="{3882E36C-1131-9A4E-B434-EA21A92FF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2865396"/>
              <a:ext cx="1360549" cy="315664"/>
            </a:xfrm>
            <a:prstGeom prst="wedgeRoundRectCallout">
              <a:avLst>
                <a:gd name="adj1" fmla="val -42269"/>
                <a:gd name="adj2" fmla="val -2471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 anchorCtr="0"/>
            <a:lstStyle/>
            <a:p>
              <a:pPr eaLnBrk="1" hangingPunct="1">
                <a:spcBef>
                  <a:spcPct val="50000"/>
                </a:spcBef>
                <a:buClr>
                  <a:srgbClr val="000099"/>
                </a:buClr>
                <a:buFont typeface="Wingdings" charset="0"/>
                <a:buNone/>
                <a:defRPr/>
              </a:pPr>
              <a:r>
                <a:rPr lang="en-US" sz="1200" b="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fixing the problem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6502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HashCode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228600" y="838200"/>
            <a:ext cx="3962400" cy="2895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108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Represents every Object. */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Object {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...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/** Checks if this object “equals to” the other object. */</a:t>
            </a:r>
            <a:endParaRPr lang="en-US" sz="1100" b="0" dirty="0">
              <a:solidFill>
                <a:srgbClr val="4F76CB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boolean equals(Object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{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</a:t>
            </a:r>
            <a:r>
              <a:rPr lang="en-US" sz="1100" b="0" dirty="0">
                <a:solidFill>
                  <a:srgbClr val="931968"/>
                </a:solidFill>
                <a:latin typeface="Consolas"/>
                <a:cs typeface="Consolas"/>
              </a:rPr>
              <a:t>this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==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/** Returns the hash code value of this object.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hashCode() {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Objects that are physically different get </a:t>
            </a:r>
          </a:p>
          <a:p>
            <a:pPr algn="l">
              <a:defRPr/>
            </a:pP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       // different hash codes. Code omitted.</a:t>
            </a: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More Object </a:t>
            </a: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methods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386DCF8C-1B47-BC42-BEDF-6C94A8965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85800"/>
            <a:ext cx="1123347" cy="446373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 class</a:t>
            </a:r>
            <a:br>
              <a:rPr lang="en-US" sz="1100" b="0" dirty="0">
                <a:latin typeface="+mj-lt"/>
                <a:cs typeface="Times New Roman" charset="0"/>
              </a:rPr>
            </a:br>
            <a:r>
              <a:rPr lang="en-US" sz="1100" b="0" dirty="0">
                <a:latin typeface="+mj-lt"/>
                <a:cs typeface="Times New Roman" charset="0"/>
              </a:rPr>
              <a:t>of all objects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FA479C-879B-CC4E-B247-218B14F35042}"/>
                  </a:ext>
                </a:extLst>
              </p:cNvPr>
              <p:cNvSpPr txBox="1"/>
              <p:nvPr/>
            </p:nvSpPr>
            <p:spPr>
              <a:xfrm>
                <a:off x="246993" y="3891455"/>
                <a:ext cx="3962400" cy="1230419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600" b="0" u="sng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Hash code function</a:t>
                </a:r>
                <a:r>
                  <a:rPr lang="en-US" sz="16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1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contract:</a:t>
                </a:r>
              </a:p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equals(obj1</a:t>
                </a:r>
                <a:r>
                  <a:rPr lang="en-US" sz="8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lang="en-US" sz="8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obj2)</a:t>
                </a:r>
                <a:r>
                  <a:rPr lang="en-US" sz="1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14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h(obj1)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h(obj2)</a:t>
                </a:r>
              </a:p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!equals(obj1</a:t>
                </a:r>
                <a:r>
                  <a:rPr lang="en-US" sz="12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,</a:t>
                </a:r>
                <a:r>
                  <a:rPr lang="en-US" sz="12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obj2)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h(obj1)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lang="en-US" sz="1200" b="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h(obj2)</a:t>
                </a:r>
              </a:p>
              <a:p>
                <a:pPr algn="l">
                  <a:spcBef>
                    <a:spcPts val="0"/>
                  </a:spcBef>
                  <a:spcAft>
                    <a:spcPts val="1200"/>
                  </a:spcAft>
                </a:pPr>
                <a:endParaRPr lang="en-US" sz="1600" b="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EFA479C-879B-CC4E-B247-218B14F35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93" y="3891455"/>
                <a:ext cx="3962400" cy="1230419"/>
              </a:xfrm>
              <a:prstGeom prst="rect">
                <a:avLst/>
              </a:prstGeom>
              <a:blipFill>
                <a:blip r:embed="rId3"/>
                <a:stretch>
                  <a:fillRect l="-958" t="-204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3">
            <a:extLst>
              <a:ext uri="{FF2B5EF4-FFF2-40B4-BE49-F238E27FC236}">
                <a16:creationId xmlns:a16="http://schemas.microsoft.com/office/drawing/2014/main" id="{F4112362-B633-2F4F-A790-99B46960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409" y="838200"/>
            <a:ext cx="4335991" cy="3733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72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Represents a point. */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{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The coordinates of this point</a:t>
            </a:r>
            <a:endParaRPr lang="en-US" sz="1100" b="0" dirty="0">
              <a:solidFill>
                <a:srgbClr val="0000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</a:t>
            </a:r>
            <a:r>
              <a:rPr lang="en-US" sz="11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Checks if this point equals to the other point. */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boolean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equals(Point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{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((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==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&amp;&amp; (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==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));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Returns the hash code of this point. */</a:t>
            </a: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hashCode() {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prime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31;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result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1;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result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prime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*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result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result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prime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*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result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result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100" b="0" dirty="0">
                <a:solidFill>
                  <a:srgbClr val="4D90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1316396-36E4-4B4D-8746-36E58B949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409" y="4787123"/>
            <a:ext cx="4335991" cy="186329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133200" rIns="0" bIns="0" anchor="t" anchorCtr="0"/>
          <a:lstStyle/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Client code, in some class: 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Point(</a:t>
            </a:r>
            <a:r>
              <a:rPr lang="en-US" sz="12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2,3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Point(</a:t>
            </a:r>
            <a:r>
              <a:rPr lang="en-US" sz="12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2,3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p3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new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Point(1,2);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p1.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hashCode());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// </a:t>
            </a:r>
            <a:r>
              <a:rPr lang="en-US" sz="12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1026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p2.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hashCode());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// </a:t>
            </a:r>
            <a:r>
              <a:rPr lang="en-US" sz="1200" b="0" dirty="0">
                <a:solidFill>
                  <a:srgbClr val="C00000"/>
                </a:solidFill>
                <a:latin typeface="Consolas"/>
                <a:ea typeface="Consolas"/>
                <a:cs typeface="Consolas"/>
              </a:rPr>
              <a:t>1026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System.out.println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</a:t>
            </a:r>
            <a:r>
              <a:rPr lang="en-US" sz="12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p3.</a:t>
            </a:r>
            <a:r>
              <a:rPr lang="en-US" sz="1200" b="0" dirty="0">
                <a:latin typeface="Consolas"/>
                <a:ea typeface="Consolas"/>
                <a:cs typeface="Consolas"/>
              </a:rPr>
              <a:t>hashCode());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// 994</a:t>
            </a:r>
          </a:p>
          <a:p>
            <a:pPr algn="l">
              <a:spcBef>
                <a:spcPts val="3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10530A-2CEC-A040-BC6D-304EEEE82414}"/>
              </a:ext>
            </a:extLst>
          </p:cNvPr>
          <p:cNvGrpSpPr/>
          <p:nvPr/>
        </p:nvGrpSpPr>
        <p:grpSpPr>
          <a:xfrm>
            <a:off x="6860087" y="2865396"/>
            <a:ext cx="1891862" cy="315664"/>
            <a:chOff x="6860087" y="2865396"/>
            <a:chExt cx="1891862" cy="315664"/>
          </a:xfrm>
        </p:grpSpPr>
        <p:cxnSp>
          <p:nvCxnSpPr>
            <p:cNvPr id="11" name="AutoShape 8">
              <a:extLst>
                <a:ext uri="{FF2B5EF4-FFF2-40B4-BE49-F238E27FC236}">
                  <a16:creationId xmlns:a16="http://schemas.microsoft.com/office/drawing/2014/main" id="{3D313519-2489-1945-9BBC-7299518CE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860087" y="3023228"/>
              <a:ext cx="694764" cy="0"/>
            </a:xfrm>
            <a:prstGeom prst="straightConnector1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0" name="Rounded Rectangular Callout 9">
              <a:extLst>
                <a:ext uri="{FF2B5EF4-FFF2-40B4-BE49-F238E27FC236}">
                  <a16:creationId xmlns:a16="http://schemas.microsoft.com/office/drawing/2014/main" id="{6575E4D9-91D7-4649-B754-1CD989D6C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2865396"/>
              <a:ext cx="1360549" cy="315664"/>
            </a:xfrm>
            <a:prstGeom prst="wedgeRoundRectCallout">
              <a:avLst>
                <a:gd name="adj1" fmla="val -42269"/>
                <a:gd name="adj2" fmla="val -2471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46800" rIns="0" rtlCol="0" anchor="ctr" anchorCtr="0"/>
            <a:lstStyle/>
            <a:p>
              <a:pPr eaLnBrk="1" hangingPunct="1">
                <a:spcBef>
                  <a:spcPct val="50000"/>
                </a:spcBef>
                <a:buClr>
                  <a:srgbClr val="000099"/>
                </a:buClr>
                <a:buFont typeface="Wingdings" charset="0"/>
                <a:buNone/>
                <a:defRPr/>
              </a:pPr>
              <a:r>
                <a:rPr lang="en-US" sz="1200" b="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fixing the problem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6A4C130F-9F07-A240-8959-F2FCD29A0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1" y="5029200"/>
            <a:ext cx="1143000" cy="541609"/>
          </a:xfrm>
          <a:prstGeom prst="wedgeRoundRectCallout">
            <a:avLst>
              <a:gd name="adj1" fmla="val -1655"/>
              <a:gd name="adj2" fmla="val 76753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pPr algn="l" eaLnBrk="1" hangingPunct="1">
              <a:spcBef>
                <a:spcPct val="50000"/>
              </a:spcBef>
              <a:buClr>
                <a:srgbClr val="000099"/>
              </a:buClr>
              <a:buFont typeface="Wingdings" charset="0"/>
              <a:buNone/>
              <a:defRPr/>
            </a:pPr>
            <a:r>
              <a:rPr lang="en-US" sz="14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contract is maintained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88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HashCode</a:t>
            </a:r>
            <a:endParaRPr lang="en-US" dirty="0">
              <a:latin typeface="+mj-lt"/>
              <a:cs typeface="+mj-cs"/>
            </a:endParaRP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228600" y="838200"/>
            <a:ext cx="3962400" cy="2895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108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Represents every Object. */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Object {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latin typeface="Consolas"/>
                <a:ea typeface="Consolas"/>
                <a:cs typeface="Consolas"/>
              </a:rPr>
              <a:t>...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/** Checks if this object “equals to” the other object. */</a:t>
            </a:r>
            <a:endParaRPr lang="en-US" sz="1100" b="0" dirty="0">
              <a:solidFill>
                <a:srgbClr val="4F76CB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boolean equals(Object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{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</a:t>
            </a:r>
            <a:r>
              <a:rPr lang="en-US" sz="1100" b="0" dirty="0">
                <a:solidFill>
                  <a:srgbClr val="931968"/>
                </a:solidFill>
                <a:latin typeface="Consolas"/>
                <a:cs typeface="Consolas"/>
              </a:rPr>
              <a:t>this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==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);</a:t>
            </a: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3933FF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  <a:endParaRPr lang="en-US" sz="1100" b="0" dirty="0">
              <a:latin typeface="Consolas"/>
              <a:ea typeface="Consolas"/>
              <a:cs typeface="Consolas"/>
            </a:endParaRP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/** Returns the hash code value of this object. */</a:t>
            </a:r>
          </a:p>
          <a:p>
            <a:pPr algn="l">
              <a:defRPr/>
            </a:pPr>
            <a:r>
              <a:rPr lang="en-US" sz="1100" b="0" dirty="0">
                <a:solidFill>
                  <a:srgbClr val="4F76CB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hashCode() {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Objects that are physically different get </a:t>
            </a:r>
          </a:p>
          <a:p>
            <a:pPr algn="l">
              <a:defRPr/>
            </a:pP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       // different hash codes. Code omitted.</a:t>
            </a: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More Object </a:t>
            </a: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methods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13" name="Oval 5">
            <a:extLst>
              <a:ext uri="{FF2B5EF4-FFF2-40B4-BE49-F238E27FC236}">
                <a16:creationId xmlns:a16="http://schemas.microsoft.com/office/drawing/2014/main" id="{386DCF8C-1B47-BC42-BEDF-6C94A8965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85800"/>
            <a:ext cx="1123347" cy="446373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 class</a:t>
            </a:r>
            <a:br>
              <a:rPr lang="en-US" sz="1100" b="0" dirty="0">
                <a:latin typeface="+mj-lt"/>
                <a:cs typeface="Times New Roman" charset="0"/>
              </a:rPr>
            </a:br>
            <a:r>
              <a:rPr lang="en-US" sz="1100" b="0" dirty="0">
                <a:latin typeface="+mj-lt"/>
                <a:cs typeface="Times New Roman" charset="0"/>
              </a:rPr>
              <a:t>of all objects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F4112362-B633-2F4F-A790-99B46960C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409" y="838200"/>
            <a:ext cx="4335991" cy="37338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29600" tIns="72000" rIns="0" bIns="262800" anchor="t" anchorCtr="0"/>
          <a:lstStyle/>
          <a:p>
            <a:pPr algn="l">
              <a:defRPr/>
            </a:pPr>
            <a:r>
              <a:rPr lang="en-US" sz="12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Represents a point. */</a:t>
            </a:r>
            <a:endParaRPr lang="en-US" sz="1200" b="0" dirty="0">
              <a:solidFill>
                <a:srgbClr val="0000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class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Point {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The coordinates of this point</a:t>
            </a:r>
            <a:endParaRPr lang="en-US" sz="1100" b="0" dirty="0">
              <a:solidFill>
                <a:srgbClr val="0000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private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, 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...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200" b="0" dirty="0">
                <a:solidFill>
                  <a:srgbClr val="0000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</a:t>
            </a:r>
            <a:r>
              <a:rPr lang="en-US" sz="11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Checks if this point equals to the other point. */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boolean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equals(Point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{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((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==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 &amp;&amp; (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==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other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.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));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600"/>
              </a:spcBef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4F76CB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/** Returns the hash code of this point. */</a:t>
            </a: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public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hashCode() {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prime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31;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int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result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1;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result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prime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*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result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x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result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=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prime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*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result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+ </a:t>
            </a:r>
            <a:r>
              <a:rPr lang="en-US" sz="1100" b="0" dirty="0">
                <a:solidFill>
                  <a:srgbClr val="0226CC"/>
                </a:solidFill>
                <a:latin typeface="Consolas"/>
                <a:ea typeface="Consolas"/>
                <a:cs typeface="Consolas"/>
              </a:rPr>
              <a:t>y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Consolas"/>
                <a:cs typeface="Consolas"/>
              </a:rPr>
              <a:t>return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Consolas"/>
                <a:cs typeface="Consolas"/>
              </a:rPr>
              <a:t>result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;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 algn="l">
              <a:spcBef>
                <a:spcPts val="0"/>
              </a:spcBef>
              <a:defRPr/>
            </a:pPr>
            <a:r>
              <a:rPr lang="en-US" sz="1100" b="0" dirty="0">
                <a:solidFill>
                  <a:srgbClr val="4D907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100" b="0" dirty="0">
                <a:solidFill>
                  <a:srgbClr val="4D90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00" b="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algn="l">
              <a:defRPr/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 </a:t>
            </a:r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376784EF-04D4-6045-8DAF-642C58BD1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14800"/>
            <a:ext cx="7848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l">
              <a:spcBef>
                <a:spcPts val="600"/>
              </a:spcBef>
              <a:buClr>
                <a:srgbClr val="006600"/>
              </a:buClr>
              <a:buSzPct val="100000"/>
              <a:defRPr/>
            </a:pPr>
            <a:r>
              <a:rPr lang="en-US" sz="1800" b="0" u="sng" dirty="0">
                <a:latin typeface="Times New Roman"/>
                <a:cs typeface="Times New Roman"/>
              </a:rPr>
              <a:t>Best practice</a:t>
            </a:r>
            <a:r>
              <a:rPr lang="en-US" sz="1800" b="0" dirty="0">
                <a:latin typeface="Times New Roman"/>
                <a:cs typeface="Times New Roman"/>
              </a:rPr>
              <a:t>:</a:t>
            </a:r>
          </a:p>
          <a:p>
            <a:pPr marL="285750" indent="-285750" algn="l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0" dirty="0">
                <a:latin typeface="Times New Roman"/>
                <a:cs typeface="Times New Roman"/>
              </a:rPr>
              <a:t>When writing a class, always</a:t>
            </a:r>
            <a:br>
              <a:rPr lang="en-US" sz="1600" b="0" dirty="0">
                <a:latin typeface="Times New Roman"/>
                <a:cs typeface="Times New Roman"/>
              </a:rPr>
            </a:br>
            <a:r>
              <a:rPr lang="en-US" sz="1600" b="0" dirty="0">
                <a:latin typeface="Times New Roman"/>
                <a:cs typeface="Times New Roman"/>
              </a:rPr>
              <a:t>implement / override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600" b="0" dirty="0">
                <a:latin typeface="Times New Roman"/>
                <a:cs typeface="Times New Roman"/>
              </a:rPr>
              <a:t>,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en-US" sz="1600" b="0" dirty="0">
                <a:latin typeface="Times New Roman"/>
                <a:cs typeface="Times New Roman"/>
              </a:rPr>
              <a:t>, and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</a:p>
          <a:p>
            <a:pPr marL="285750" indent="-285750" algn="l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0" dirty="0">
                <a:latin typeface="Times New Roman"/>
                <a:cs typeface="Times New Roman"/>
              </a:rPr>
              <a:t>Implement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600" b="0" dirty="0">
                <a:latin typeface="Times New Roman"/>
                <a:cs typeface="Times New Roman"/>
              </a:rPr>
              <a:t> to provide a sensible way to display / debug the object</a:t>
            </a:r>
          </a:p>
          <a:p>
            <a:pPr marL="285750" indent="-285750" algn="l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0" dirty="0">
                <a:latin typeface="Times New Roman"/>
                <a:cs typeface="Times New Roman"/>
              </a:rPr>
              <a:t>Implement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en-US" sz="1600" b="0" dirty="0">
                <a:latin typeface="Times New Roman"/>
                <a:cs typeface="Times New Roman"/>
              </a:rPr>
              <a:t> so that objects that are semantically the same will also be equal</a:t>
            </a:r>
          </a:p>
          <a:p>
            <a:pPr marL="285750" indent="-285750" algn="l"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600" b="0" dirty="0">
                <a:latin typeface="Times New Roman"/>
                <a:cs typeface="Times New Roman"/>
              </a:rPr>
              <a:t>Implement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  <a:r>
              <a:rPr lang="en-US" sz="1600" b="0" dirty="0">
                <a:latin typeface="Times New Roman"/>
                <a:cs typeface="Times New Roman"/>
              </a:rPr>
              <a:t> so that equal objects have the same hash code</a:t>
            </a:r>
          </a:p>
          <a:p>
            <a:pPr algn="l">
              <a:spcBef>
                <a:spcPts val="1200"/>
              </a:spcBef>
              <a:buClr>
                <a:srgbClr val="006600"/>
              </a:buClr>
              <a:buSzPct val="100000"/>
              <a:defRPr/>
            </a:pPr>
            <a:r>
              <a:rPr lang="en-US" sz="1600" b="0" u="sng" dirty="0">
                <a:latin typeface="Times New Roman"/>
                <a:cs typeface="Times New Roman"/>
              </a:rPr>
              <a:t>Good news</a:t>
            </a:r>
            <a:r>
              <a:rPr lang="en-US" sz="1600" b="0" dirty="0">
                <a:latin typeface="Times New Roman"/>
                <a:cs typeface="Times New Roman"/>
              </a:rPr>
              <a:t>: IDEs offer automatic / default creation of 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600" b="0" dirty="0">
                <a:latin typeface="Times New Roman"/>
                <a:cs typeface="Times New Roman"/>
              </a:rPr>
              <a:t>,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equals</a:t>
            </a:r>
            <a:r>
              <a:rPr lang="en-US" sz="1600" b="0" dirty="0">
                <a:latin typeface="Times New Roman"/>
                <a:cs typeface="Times New Roman"/>
              </a:rPr>
              <a:t>, and </a:t>
            </a:r>
            <a:r>
              <a:rPr lang="en-US" sz="1200" b="0" dirty="0">
                <a:latin typeface="Consolas" panose="020B0609020204030204" pitchFamily="49" charset="0"/>
                <a:cs typeface="Consolas" panose="020B0609020204030204" pitchFamily="49" charset="0"/>
              </a:rPr>
              <a:t>hashCode</a:t>
            </a:r>
            <a:r>
              <a:rPr lang="en-US" sz="1600" b="0" dirty="0">
                <a:latin typeface="Times New Roman"/>
                <a:cs typeface="Times New Roman"/>
              </a:rPr>
              <a:t>.</a:t>
            </a:r>
          </a:p>
          <a:p>
            <a:pPr marL="342900" indent="-342900" algn="l">
              <a:spcBef>
                <a:spcPct val="60000"/>
              </a:spcBef>
              <a:buClr>
                <a:srgbClr val="006600"/>
              </a:buClr>
              <a:buSzPct val="100000"/>
              <a:buFont typeface="Wingdings" charset="0"/>
              <a:buChar char="n"/>
              <a:defRPr/>
            </a:pPr>
            <a:endParaRPr lang="en-US" sz="1600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783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Recap: Inheritance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681680" y="838200"/>
            <a:ext cx="8005119" cy="2057400"/>
          </a:xfrm>
        </p:spPr>
        <p:txBody>
          <a:bodyPr/>
          <a:lstStyle/>
          <a:p>
            <a:pPr marL="0" indent="0">
              <a:spcBef>
                <a:spcPts val="1800"/>
              </a:spcBef>
              <a:buSzPct val="70000"/>
              <a:buFont typeface="Wingdings" charset="0"/>
              <a:buNone/>
              <a:defRPr/>
            </a:pPr>
            <a:r>
              <a:rPr lang="en-US" sz="1800" u="sng" dirty="0">
                <a:latin typeface="Times New Roman"/>
                <a:cs typeface="Times New Roman"/>
              </a:rPr>
              <a:t>Reasons to learn class inheritance</a:t>
            </a:r>
          </a:p>
          <a:p>
            <a:pPr marL="265113" indent="-265113">
              <a:spcBef>
                <a:spcPts val="1800"/>
              </a:spcBef>
              <a:buClrTx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Many software systems are based on inheritance</a:t>
            </a:r>
          </a:p>
          <a:p>
            <a:pPr marL="265113" indent="-265113">
              <a:spcBef>
                <a:spcPts val="1800"/>
              </a:spcBef>
              <a:buClrTx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The Java class library is based on inheritance (and so is its documentation)</a:t>
            </a:r>
          </a:p>
          <a:p>
            <a:pPr marL="265113" indent="-265113">
              <a:spcBef>
                <a:spcPts val="1800"/>
              </a:spcBef>
              <a:buClrTx/>
              <a:buFont typeface="Arial"/>
              <a:buChar char="•"/>
              <a:defRPr/>
            </a:pPr>
            <a:r>
              <a:rPr lang="en-US" sz="1800" dirty="0">
                <a:latin typeface="Times New Roman"/>
                <a:cs typeface="Times New Roman"/>
              </a:rPr>
              <a:t>You may have to develop / debug / extend systems that are based on inheritance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97CA7E9D-8C8E-D346-BC7F-D062687A615D}"/>
              </a:ext>
            </a:extLst>
          </p:cNvPr>
          <p:cNvSpPr txBox="1">
            <a:spLocks/>
          </p:cNvSpPr>
          <p:nvPr/>
        </p:nvSpPr>
        <p:spPr bwMode="auto">
          <a:xfrm>
            <a:off x="681679" y="3124200"/>
            <a:ext cx="8005119" cy="2057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66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60000"/>
              </a:spcBef>
              <a:spcAft>
                <a:spcPct val="0"/>
              </a:spcAft>
              <a:buClr>
                <a:srgbClr val="000099"/>
              </a:buClr>
              <a:buSzPct val="75000"/>
              <a:buFont typeface="Wingdings" charset="0"/>
              <a:buChar char="l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75000"/>
              <a:buFont typeface="Wingdings" charset="0"/>
              <a:buChar char="q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Arial" charset="0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00"/>
              </a:buClr>
              <a:buSzPct val="100000"/>
              <a:buFont typeface="Wingdings" charset="0"/>
              <a:buChar char="n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1800"/>
              </a:spcBef>
              <a:buSzPct val="70000"/>
              <a:buFont typeface="Wingdings" charset="0"/>
              <a:buNone/>
              <a:defRPr/>
            </a:pPr>
            <a:r>
              <a:rPr lang="en-US" sz="1800" b="0" u="sng" kern="0" dirty="0">
                <a:latin typeface="Times New Roman"/>
                <a:cs typeface="Times New Roman"/>
              </a:rPr>
              <a:t>Observations</a:t>
            </a:r>
          </a:p>
          <a:p>
            <a:pPr marL="265113" indent="-265113">
              <a:spcBef>
                <a:spcPts val="1800"/>
              </a:spcBef>
              <a:buClrTx/>
              <a:buFont typeface="Arial"/>
              <a:buChar char="•"/>
              <a:defRPr/>
            </a:pPr>
            <a:r>
              <a:rPr lang="en-US" sz="1800" kern="0" dirty="0">
                <a:latin typeface="Times New Roman"/>
                <a:cs typeface="Times New Roman"/>
              </a:rPr>
              <a:t>Class inheritance</a:t>
            </a:r>
            <a:r>
              <a:rPr lang="en-US" sz="1800" b="0" kern="0" dirty="0">
                <a:latin typeface="Times New Roman"/>
                <a:cs typeface="Times New Roman"/>
              </a:rPr>
              <a:t> (this lecture) is powerful, but complex and error-prone</a:t>
            </a:r>
          </a:p>
          <a:p>
            <a:pPr marL="265113" indent="-265113">
              <a:spcBef>
                <a:spcPts val="1800"/>
              </a:spcBef>
              <a:buClrTx/>
              <a:buFont typeface="Arial"/>
              <a:buChar char="•"/>
              <a:defRPr/>
            </a:pPr>
            <a:r>
              <a:rPr lang="en-US" sz="1800" kern="0" dirty="0">
                <a:latin typeface="Times New Roman"/>
                <a:cs typeface="Times New Roman"/>
              </a:rPr>
              <a:t>Interface inheritance</a:t>
            </a:r>
            <a:r>
              <a:rPr lang="en-US" sz="1800" b="0" kern="0" dirty="0">
                <a:latin typeface="Times New Roman"/>
                <a:cs typeface="Times New Roman"/>
              </a:rPr>
              <a:t> (next lecture) is powerful, and </a:t>
            </a:r>
            <a:r>
              <a:rPr lang="en-US" sz="1800" b="0" i="1" kern="0" dirty="0">
                <a:latin typeface="Times New Roman"/>
                <a:cs typeface="Times New Roman"/>
              </a:rPr>
              <a:t>simple</a:t>
            </a:r>
            <a:r>
              <a:rPr lang="en-US" sz="1800" b="0" kern="0"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3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71600" y="1676400"/>
            <a:ext cx="6172200" cy="1447800"/>
          </a:xfrm>
        </p:spPr>
        <p:txBody>
          <a:bodyPr wrap="none"/>
          <a:lstStyle/>
          <a:p>
            <a:pPr algn="ctr">
              <a:spcBef>
                <a:spcPct val="100000"/>
              </a:spcBef>
              <a:spcAft>
                <a:spcPct val="35000"/>
              </a:spcAft>
              <a:defRPr/>
            </a:pPr>
            <a:r>
              <a:rPr lang="en-US" sz="3200" dirty="0">
                <a:solidFill>
                  <a:schemeClr val="tx1"/>
                </a:solidFill>
                <a:latin typeface="+mj-lt"/>
                <a:cs typeface="+mj-cs"/>
              </a:rPr>
              <a:t> Inheritance</a:t>
            </a:r>
          </a:p>
        </p:txBody>
      </p:sp>
      <p:sp>
        <p:nvSpPr>
          <p:cNvPr id="722949" name="Rectangle 5"/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defRPr/>
            </a:pPr>
            <a:r>
              <a:rPr lang="en-US" sz="1400" b="0" dirty="0">
                <a:cs typeface="+mn-cs"/>
              </a:rPr>
              <a:t>Introduction to Computer Science</a:t>
            </a:r>
          </a:p>
          <a:p>
            <a:pPr algn="l">
              <a:defRPr/>
            </a:pPr>
            <a:r>
              <a:rPr lang="en-US" sz="1400" b="0" dirty="0">
                <a:cs typeface="+mn-cs"/>
              </a:rPr>
              <a:t>Shimon Schocken</a:t>
            </a:r>
          </a:p>
          <a:p>
            <a:pPr algn="l">
              <a:defRPr/>
            </a:pPr>
            <a:r>
              <a:rPr lang="en-US" sz="1400" b="0" dirty="0">
                <a:cs typeface="+mn-cs"/>
              </a:rPr>
              <a:t>IDC Herzliya</a:t>
            </a:r>
          </a:p>
        </p:txBody>
      </p:sp>
      <p:sp>
        <p:nvSpPr>
          <p:cNvPr id="722952" name="Rectangle 8"/>
          <p:cNvSpPr>
            <a:spLocks noChangeArrowheads="1"/>
          </p:cNvSpPr>
          <p:nvPr/>
        </p:nvSpPr>
        <p:spPr bwMode="auto">
          <a:xfrm>
            <a:off x="1447800" y="16764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1600" b="0" dirty="0">
                <a:solidFill>
                  <a:srgbClr val="737373"/>
                </a:solidFill>
                <a:latin typeface="Times New Roman"/>
                <a:cs typeface="Times New Roman"/>
              </a:rPr>
              <a:t>Lecture 12-1</a:t>
            </a:r>
            <a:endParaRPr lang="en-US" b="0" dirty="0">
              <a:latin typeface="Times New Roman"/>
              <a:cs typeface="Times New Roman"/>
            </a:endParaRPr>
          </a:p>
        </p:txBody>
      </p:sp>
      <p:pic>
        <p:nvPicPr>
          <p:cNvPr id="722954" name="Picture 10" descr="Bouque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48000"/>
            <a:ext cx="283845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5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897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0" lang="en-US" dirty="0"/>
              <a:t>Lecture plan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76400" y="1265709"/>
            <a:ext cx="4001477" cy="4028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Inheritance / sub-classing</a:t>
            </a:r>
          </a:p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Inheritance vs composition</a:t>
            </a:r>
          </a:p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The class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Object</a:t>
            </a:r>
          </a:p>
          <a:p>
            <a:pPr marL="285750" indent="-285750" algn="l">
              <a:spcBef>
                <a:spcPts val="2500"/>
              </a:spcBef>
              <a:buSzPct val="100000"/>
              <a:buFont typeface="Arial" charset="0"/>
              <a:buChar char="•"/>
              <a:defRPr/>
            </a:pP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Important </a:t>
            </a:r>
            <a:r>
              <a:rPr lang="en-US" sz="1400" b="0" dirty="0">
                <a:latin typeface="Consolas" charset="0"/>
                <a:ea typeface="Consolas" charset="0"/>
                <a:cs typeface="Consolas" charset="0"/>
              </a:rPr>
              <a:t>Object</a:t>
            </a:r>
            <a:r>
              <a:rPr lang="en-US" sz="1800" b="0" dirty="0">
                <a:latin typeface="Times New Roman" charset="0"/>
                <a:ea typeface="Times New Roman" charset="0"/>
                <a:cs typeface="Times New Roman" charset="0"/>
              </a:rPr>
              <a:t> methods</a:t>
            </a:r>
          </a:p>
          <a:p>
            <a:pPr marL="268288" indent="-268288">
              <a:spcBef>
                <a:spcPts val="2500"/>
              </a:spcBef>
              <a:buSzPct val="100000"/>
              <a:buFont typeface="Arial"/>
              <a:buChar char="•"/>
              <a:defRPr/>
            </a:pPr>
            <a:endParaRPr lang="en-US" sz="1800" dirty="0">
              <a:latin typeface="Times New Roman"/>
              <a:cs typeface="Times New Roman"/>
            </a:endParaRPr>
          </a:p>
          <a:p>
            <a:pPr marL="268288" indent="-268288">
              <a:spcBef>
                <a:spcPts val="2500"/>
              </a:spcBef>
              <a:buSzPct val="100000"/>
              <a:buFont typeface="Arial"/>
              <a:buChar char="•"/>
              <a:defRPr/>
            </a:pPr>
            <a:endParaRPr lang="en-US" sz="1800" dirty="0">
              <a:latin typeface="Comic Sans MS" charset="0"/>
              <a:cs typeface="+mn-cs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1447800" y="1341909"/>
            <a:ext cx="457200" cy="258291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xmlns:r="http://schemas.openxmlformats.org/officeDocument/2006/relationships" r:embed="rId3"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35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Sub-classing / sub-typing</a:t>
            </a:r>
            <a:endParaRPr lang="en-US" sz="1800" dirty="0">
              <a:latin typeface="+mj-lt"/>
              <a:cs typeface="+mj-cs"/>
            </a:endParaRP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152400" y="762000"/>
            <a:ext cx="4038600" cy="4800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262800" anchor="t" anchorCtr="0"/>
          <a:lstStyle/>
          <a:p>
            <a:pPr algn="l"/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endParaRPr lang="en-US" sz="1200" b="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4966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Sub-classing / sub-typing</a:t>
            </a:r>
            <a:endParaRPr lang="en-US" sz="1800" dirty="0">
              <a:latin typeface="+mj-lt"/>
              <a:cs typeface="+mj-cs"/>
            </a:endParaRP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152400" y="762000"/>
            <a:ext cx="4038600" cy="4800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262800" anchor="t" anchorCtr="0"/>
          <a:lstStyle/>
          <a:p>
            <a:pPr algn="l"/>
            <a:r>
              <a:rPr lang="en-US" sz="1200" b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Person fields: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Constructs a Person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Sets the address of this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setAddresss(String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Textual representation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String toString()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More Person methods          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18" name="Oval 5">
            <a:extLst>
              <a:ext uri="{FF2B5EF4-FFF2-40B4-BE49-F238E27FC236}">
                <a16:creationId xmlns:a16="http://schemas.microsoft.com/office/drawing/2014/main" id="{8F6D3F87-F94B-AC40-92FB-6B2A7EEC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653425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2A6434-579F-A64C-8C67-A23CDF574D97}"/>
              </a:ext>
            </a:extLst>
          </p:cNvPr>
          <p:cNvGrpSpPr/>
          <p:nvPr/>
        </p:nvGrpSpPr>
        <p:grpSpPr>
          <a:xfrm>
            <a:off x="4495800" y="653294"/>
            <a:ext cx="4343400" cy="4528306"/>
            <a:chOff x="4495800" y="653294"/>
            <a:chExt cx="4343400" cy="4528306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495800" y="762000"/>
              <a:ext cx="4343400" cy="441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93600" rIns="0" bIns="0" anchor="t" anchorCtr="0"/>
            <a:lstStyle/>
            <a:p>
              <a:pPr algn="l"/>
              <a:r>
                <a:rPr lang="en-US" sz="1200" b="0" i="0" dirty="0">
                  <a:solidFill>
                    <a:srgbClr val="4F76CB"/>
                  </a:solidFill>
                  <a:latin typeface="Consolas"/>
                  <a:ea typeface="Monaco"/>
                  <a:cs typeface="Consolas"/>
                </a:rPr>
                <a:t>/** Represents an instructor. */</a:t>
              </a:r>
              <a:endPara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endParaRPr>
            </a:p>
            <a:p>
              <a:pPr algn="l"/>
              <a:r>
                <a:rPr lang="en-US" sz="1200" b="0" i="0" dirty="0">
                  <a:solidFill>
                    <a:srgbClr val="931968"/>
                  </a:solidFill>
                  <a:latin typeface="Consolas"/>
                  <a:ea typeface="Monaco"/>
                  <a:cs typeface="Consolas"/>
                </a:rPr>
                <a:t>public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 </a:t>
              </a:r>
              <a:r>
                <a:rPr lang="en-US" sz="1200" b="0" i="0" dirty="0">
                  <a:solidFill>
                    <a:srgbClr val="931968"/>
                  </a:solidFill>
                  <a:latin typeface="Consolas"/>
                  <a:ea typeface="Monaco"/>
                  <a:cs typeface="Consolas"/>
                </a:rPr>
                <a:t>class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 Instructor </a:t>
              </a:r>
              <a:r>
                <a:rPr lang="en-US" sz="1200" b="0" i="0" dirty="0">
                  <a:solidFill>
                    <a:srgbClr val="931968"/>
                  </a:solidFill>
                  <a:latin typeface="Consolas"/>
                  <a:ea typeface="Monaco"/>
                  <a:cs typeface="Consolas"/>
                </a:rPr>
                <a:t>extends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 Person {</a:t>
              </a:r>
            </a:p>
            <a:p>
              <a:pPr algn="l"/>
              <a:endPara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endParaRPr>
            </a:p>
            <a:p>
              <a:pPr algn="l"/>
              <a:r>
                <a:rPr lang="en-US" sz="1200" b="0" i="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   </a:t>
              </a:r>
              <a:endParaRPr lang="en-US" sz="1200" b="0" dirty="0">
                <a:latin typeface="Consolas"/>
                <a:cs typeface="Consolas"/>
              </a:endParaRP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F48C08DA-8279-FF47-8CB8-0E969639F3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308" y="653294"/>
              <a:ext cx="990600" cy="262125"/>
            </a:xfrm>
            <a:prstGeom prst="ellipse">
              <a:avLst/>
            </a:prstGeom>
            <a:solidFill>
              <a:srgbClr val="FFF5D7"/>
            </a:solidFill>
            <a:ln w="63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sz="1100" b="0" dirty="0">
                  <a:latin typeface="+mj-lt"/>
                  <a:cs typeface="Times New Roman" charset="0"/>
                </a:rPr>
                <a:t>sub-class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56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52400" y="762000"/>
            <a:ext cx="4038600" cy="4800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262800" anchor="t" anchorCtr="0"/>
          <a:lstStyle/>
          <a:p>
            <a:pPr algn="l"/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Person fields: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Constructs a Person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Sets the address of this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setAddresss(String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Textual representation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String toString()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More Person methods          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Sub-classing / sub-typing</a:t>
            </a:r>
            <a:endParaRPr lang="en-US" sz="1800" dirty="0">
              <a:latin typeface="+mj-lt"/>
              <a:cs typeface="+mj-cs"/>
            </a:endParaRPr>
          </a:p>
        </p:txBody>
      </p:sp>
      <p:sp>
        <p:nvSpPr>
          <p:cNvPr id="1408005" name="Rectangle 5"/>
          <p:cNvSpPr>
            <a:spLocks noChangeArrowheads="1"/>
          </p:cNvSpPr>
          <p:nvPr/>
        </p:nvSpPr>
        <p:spPr bwMode="auto">
          <a:xfrm>
            <a:off x="4495800" y="762000"/>
            <a:ext cx="4343400" cy="4419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0" anchor="t" anchorCtr="0"/>
          <a:lstStyle/>
          <a:p>
            <a:pPr algn="l"/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an instructor. */</a:t>
            </a:r>
            <a:endParaRPr lang="en-US" sz="1200" b="0" i="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extends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Instructor-specific fields: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private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Constructs an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   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later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Sets the title of this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setTitle(String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Textual description of this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String toString()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later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More Instructor methods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406A1DC9-6693-644C-BC59-3CDA55649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653425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98A9943A-DC5B-814E-BCE4-12A1D5EDD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308" y="653294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68F25A-9091-0A40-BBD6-8FC1FB95A641}"/>
              </a:ext>
            </a:extLst>
          </p:cNvPr>
          <p:cNvGrpSpPr/>
          <p:nvPr/>
        </p:nvGrpSpPr>
        <p:grpSpPr>
          <a:xfrm>
            <a:off x="4366647" y="4879597"/>
            <a:ext cx="4754880" cy="1448690"/>
            <a:chOff x="4366647" y="4879597"/>
            <a:chExt cx="4754880" cy="1448690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8A2F63BA-8428-2542-A8FC-65464E938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6647" y="4994787"/>
              <a:ext cx="4754880" cy="13335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86400" rIns="0" bIns="0" anchor="t" anchorCtr="0"/>
            <a:lstStyle/>
            <a:p>
              <a:pPr algn="l">
                <a:lnSpc>
                  <a:spcPts val="1640"/>
                </a:lnSpc>
                <a:defRPr/>
              </a:pPr>
              <a:r>
                <a:rPr lang="en-US" sz="1200" b="0" dirty="0">
                  <a:solidFill>
                    <a:srgbClr val="4D9072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// Client code in some class:</a:t>
              </a:r>
            </a:p>
            <a:p>
              <a:pPr algn="l">
                <a:lnSpc>
                  <a:spcPts val="1640"/>
                </a:lnSpc>
              </a:pPr>
              <a:endParaRPr lang="en-US" sz="1100" b="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1F8D6133-5F06-8640-93DA-177EED5C1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308" y="4879597"/>
              <a:ext cx="870568" cy="223005"/>
            </a:xfrm>
            <a:prstGeom prst="ellipse">
              <a:avLst/>
            </a:prstGeom>
            <a:solidFill>
              <a:srgbClr val="FFF5D7"/>
            </a:solidFill>
            <a:ln w="63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sz="1100" b="0" dirty="0">
                  <a:latin typeface="+mj-lt"/>
                  <a:cs typeface="Times New Roman" charset="0"/>
                </a:rPr>
                <a:t>client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37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52400" y="762000"/>
            <a:ext cx="4038600" cy="4800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262800" anchor="t" anchorCtr="0"/>
          <a:lstStyle/>
          <a:p>
            <a:pPr algn="l"/>
            <a:r>
              <a:rPr lang="en-US" sz="1200" b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Person fields: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Constructs a Person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Sets the address of this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setAddresss(String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Textual representation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String toString()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More Person methods          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495800" y="762000"/>
            <a:ext cx="4343400" cy="4419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0" anchor="t" anchorCtr="0"/>
          <a:lstStyle/>
          <a:p>
            <a:pPr algn="l"/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an instructor. */</a:t>
            </a:r>
            <a:endParaRPr lang="en-US" sz="1200" b="0" i="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extends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Instructor-specific fields: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private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Constructs an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   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// later</a:t>
            </a:r>
            <a:endParaRPr lang="en-US" sz="1200" b="0" dirty="0">
              <a:solidFill>
                <a:srgbClr val="008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Sets the title of this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setTitle(String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Textual description of this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String toString()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// later</a:t>
            </a:r>
            <a:endParaRPr lang="en-US" sz="1200" b="0" dirty="0">
              <a:solidFill>
                <a:srgbClr val="008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More Instructor methods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Sub-classing / sub-typing</a:t>
            </a:r>
            <a:endParaRPr lang="en-US" sz="1400" dirty="0">
              <a:latin typeface="+mj-lt"/>
              <a:cs typeface="+mj-cs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366647" y="4994787"/>
            <a:ext cx="4754880" cy="13335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6400" rIns="0" bIns="0" anchor="t" anchorCtr="0"/>
          <a:lstStyle/>
          <a:p>
            <a:pPr algn="l">
              <a:lnSpc>
                <a:spcPts val="1640"/>
              </a:lnSpc>
              <a:defRPr/>
            </a:pPr>
            <a:r>
              <a:rPr lang="en-US" sz="1200" b="0" dirty="0">
                <a:solidFill>
                  <a:srgbClr val="4D9072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Client code in some class:</a:t>
            </a:r>
          </a:p>
          <a:p>
            <a:pPr algn="l">
              <a:lnSpc>
                <a:spcPts val="1640"/>
              </a:lnSpc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Instructor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inst1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Instructor(</a:t>
            </a:r>
            <a:r>
              <a:rPr lang="en-US" sz="1100" b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"raanan"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100" b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"raanana"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100" b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"dr."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</a:t>
            </a:r>
          </a:p>
          <a:p>
            <a:pPr algn="l">
              <a:lnSpc>
                <a:spcPts val="1640"/>
              </a:lnSpc>
            </a:pPr>
            <a:r>
              <a:rPr lang="en-US" sz="11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Instructor </a:t>
            </a:r>
            <a:r>
              <a:rPr lang="en-US" sz="1100" b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inst2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1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new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Instructor(</a:t>
            </a:r>
            <a:r>
              <a:rPr lang="en-US" sz="1100" b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"neta"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100" b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"netanya"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  <a:r>
              <a:rPr lang="en-US" sz="1100" b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"prof."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</a:t>
            </a:r>
          </a:p>
          <a:p>
            <a:pPr algn="l">
              <a:lnSpc>
                <a:spcPts val="1640"/>
              </a:lnSpc>
              <a:spcBef>
                <a:spcPts val="600"/>
              </a:spcBef>
            </a:pPr>
            <a:r>
              <a:rPr lang="en-US" sz="11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inst1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.setTitle(</a:t>
            </a:r>
            <a:r>
              <a:rPr lang="en-US" sz="11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"prof."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 </a:t>
            </a:r>
          </a:p>
          <a:p>
            <a:pPr algn="l">
              <a:lnSpc>
                <a:spcPts val="1640"/>
              </a:lnSpc>
              <a:spcBef>
                <a:spcPts val="300"/>
              </a:spcBef>
            </a:pPr>
            <a:r>
              <a:rPr lang="en-US" sz="11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inst1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.setAddresss(</a:t>
            </a:r>
            <a:r>
              <a:rPr lang="en-US" sz="11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"kfar saba"</a:t>
            </a:r>
            <a:r>
              <a:rPr lang="en-US" sz="11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);</a:t>
            </a:r>
            <a:endParaRPr lang="en-US" sz="1100" b="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AEA387BA-228D-AE40-80F6-6384B13D2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308" y="4879597"/>
            <a:ext cx="870568" cy="22300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client code</a:t>
            </a:r>
          </a:p>
        </p:txBody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685FB72D-DE25-A349-8A9F-AB9CDB50F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653425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81E228DC-CE1D-9A48-BD0E-FD42F30A6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308" y="653294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EA66E-D7AE-6A4F-BD19-D26F1829688D}"/>
              </a:ext>
            </a:extLst>
          </p:cNvPr>
          <p:cNvSpPr/>
          <p:nvPr/>
        </p:nvSpPr>
        <p:spPr bwMode="auto">
          <a:xfrm>
            <a:off x="4415809" y="6019799"/>
            <a:ext cx="2518391" cy="228601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l">
              <a:defRPr/>
            </a:pPr>
            <a:endParaRPr lang="en-US" sz="1200" b="0" dirty="0">
              <a:solidFill>
                <a:srgbClr val="0000FF"/>
              </a:solidFill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76FB7C-6148-1048-9C24-7D32DEF0D5D5}"/>
              </a:ext>
            </a:extLst>
          </p:cNvPr>
          <p:cNvGrpSpPr/>
          <p:nvPr/>
        </p:nvGrpSpPr>
        <p:grpSpPr>
          <a:xfrm>
            <a:off x="492579" y="5334000"/>
            <a:ext cx="3874068" cy="1276624"/>
            <a:chOff x="492579" y="5334000"/>
            <a:chExt cx="3874068" cy="1276624"/>
          </a:xfrm>
        </p:grpSpPr>
        <p:cxnSp>
          <p:nvCxnSpPr>
            <p:cNvPr id="11" name="AutoShape 8">
              <a:extLst>
                <a:ext uri="{FF2B5EF4-FFF2-40B4-BE49-F238E27FC236}">
                  <a16:creationId xmlns:a16="http://schemas.microsoft.com/office/drawing/2014/main" id="{C22E0C3B-5821-8943-8974-7880495D7B9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019550" y="6096000"/>
              <a:ext cx="347097" cy="0"/>
            </a:xfrm>
            <a:prstGeom prst="straightConnector1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oval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DE41D3C-263C-5F49-8B88-BAF49F420A46}"/>
                </a:ext>
              </a:extLst>
            </p:cNvPr>
            <p:cNvSpPr/>
            <p:nvPr/>
          </p:nvSpPr>
          <p:spPr bwMode="auto">
            <a:xfrm>
              <a:off x="492579" y="5334000"/>
              <a:ext cx="3526971" cy="1276624"/>
            </a:xfrm>
            <a:prstGeom prst="roundRect">
              <a:avLst/>
            </a:prstGeom>
            <a:solidFill>
              <a:srgbClr val="FFF5D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46800" rIns="0" rtlCol="0" anchor="ctr" anchorCtr="0"/>
            <a:lstStyle/>
            <a:p>
              <a:pPr marL="176213" indent="-176213" algn="l">
                <a:lnSpc>
                  <a:spcPts val="1480"/>
                </a:lnSpc>
                <a:spcBef>
                  <a:spcPts val="696"/>
                </a:spcBef>
                <a:buClrTx/>
                <a:buFont typeface="Arial"/>
                <a:buChar char="•"/>
                <a:defRPr/>
              </a:pP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Each sub-class object “inherits”</a:t>
              </a:r>
              <a:b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</a:b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all the fields and methods of its super-class</a:t>
              </a:r>
            </a:p>
            <a:p>
              <a:pPr marL="176213" indent="-176213" algn="l">
                <a:lnSpc>
                  <a:spcPts val="1480"/>
                </a:lnSpc>
                <a:spcBef>
                  <a:spcPts val="696"/>
                </a:spcBef>
                <a:buClrTx/>
                <a:buFont typeface="Arial"/>
                <a:buChar char="•"/>
                <a:defRPr/>
              </a:pP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Therefore, we can call any super-class</a:t>
              </a:r>
              <a:b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</a:b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method on any sub-class object</a:t>
              </a:r>
            </a:p>
            <a:p>
              <a:pPr marL="176213" indent="-176213" algn="l">
                <a:lnSpc>
                  <a:spcPts val="1480"/>
                </a:lnSpc>
                <a:spcBef>
                  <a:spcPts val="696"/>
                </a:spcBef>
                <a:buClrTx/>
                <a:buFont typeface="Arial"/>
                <a:buChar char="•"/>
                <a:defRPr/>
              </a:pP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Makes sense: an </a:t>
              </a:r>
              <a:r>
                <a:rPr lang="en-US" sz="1100" b="0" dirty="0">
                  <a:solidFill>
                    <a:schemeClr val="tx1"/>
                  </a:solidFill>
                  <a:latin typeface="Consolas"/>
                  <a:cs typeface="Consolas"/>
                </a:rPr>
                <a:t>Instructor</a:t>
              </a: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400" b="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is-a</a:t>
              </a: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100" b="0" dirty="0">
                  <a:solidFill>
                    <a:schemeClr val="tx1"/>
                  </a:solidFill>
                  <a:latin typeface="Consolas"/>
                  <a:cs typeface="Consolas"/>
                </a:rPr>
                <a:t>Person</a:t>
              </a:r>
              <a:r>
                <a:rPr lang="en-US" sz="1400" b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315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52400" y="762000"/>
            <a:ext cx="4038600" cy="48006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262800" anchor="t" anchorCtr="0"/>
          <a:lstStyle/>
          <a:p>
            <a:pPr algn="l"/>
            <a:r>
              <a:rPr lang="en-US" sz="1200" b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Person fields: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protected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Constructs a Person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Sets the address of this person.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void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setAddresss(String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this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Textual representation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String toString()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return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3933FF"/>
                </a:solidFill>
                <a:latin typeface="Consolas"/>
                <a:ea typeface="Monaco"/>
                <a:cs typeface="Consolas"/>
              </a:rPr>
              <a:t>" "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+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}   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...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        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}</a:t>
            </a:r>
            <a:endParaRPr lang="en-US" sz="1200" b="0" dirty="0">
              <a:latin typeface="Consolas"/>
              <a:cs typeface="Consolas"/>
            </a:endParaRPr>
          </a:p>
        </p:txBody>
      </p:sp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j-lt"/>
                <a:cs typeface="+mj-cs"/>
              </a:rPr>
              <a:t>Sub-Constructors</a:t>
            </a:r>
            <a:endParaRPr lang="en-US" sz="1800" dirty="0">
              <a:latin typeface="+mj-lt"/>
              <a:cs typeface="+mj-cs"/>
            </a:endParaRPr>
          </a:p>
        </p:txBody>
      </p:sp>
      <p:sp>
        <p:nvSpPr>
          <p:cNvPr id="1408005" name="Rectangle 5"/>
          <p:cNvSpPr>
            <a:spLocks noChangeArrowheads="1"/>
          </p:cNvSpPr>
          <p:nvPr/>
        </p:nvSpPr>
        <p:spPr bwMode="auto">
          <a:xfrm>
            <a:off x="4495800" y="762000"/>
            <a:ext cx="4343400" cy="3048000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93600" rIns="0" bIns="0" anchor="t" anchorCtr="0"/>
          <a:lstStyle/>
          <a:p>
            <a:pPr algn="l"/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Represents an instructor. */</a:t>
            </a:r>
            <a:endParaRPr lang="en-US" sz="1200" b="0" i="0" dirty="0">
              <a:solidFill>
                <a:srgbClr val="931968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class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extends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Person {</a:t>
            </a:r>
          </a:p>
          <a:p>
            <a:pPr algn="l"/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i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// Instructor-specific fields: 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>
              <a:spcBef>
                <a:spcPts val="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private 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String </a:t>
            </a:r>
            <a:r>
              <a:rPr lang="en-US" sz="1200" b="0" i="0" dirty="0">
                <a:solidFill>
                  <a:srgbClr val="0226CC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; </a:t>
            </a:r>
          </a:p>
          <a:p>
            <a:pPr algn="l">
              <a:spcBef>
                <a:spcPts val="600"/>
              </a:spcBef>
            </a:pP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4F76CB"/>
                </a:solidFill>
                <a:latin typeface="Consolas"/>
                <a:ea typeface="Monaco"/>
                <a:cs typeface="Consolas"/>
              </a:rPr>
              <a:t>/** Constructs an instructor. */</a:t>
            </a:r>
            <a:endParaRPr lang="en-US" sz="1200" b="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b="0" i="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public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Instructor(String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name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address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,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               String </a:t>
            </a:r>
            <a:r>
              <a:rPr lang="en-US" sz="1200" b="0" i="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title</a:t>
            </a:r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) {</a:t>
            </a:r>
          </a:p>
          <a:p>
            <a:pPr algn="l"/>
            <a:r>
              <a:rPr lang="en-US" sz="1200" b="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endParaRPr lang="en-US" sz="1200" b="0" dirty="0">
              <a:latin typeface="Consolas"/>
              <a:cs typeface="Consola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41CA3FF-8BC5-6840-B454-CF9C1146F98D}"/>
              </a:ext>
            </a:extLst>
          </p:cNvPr>
          <p:cNvGrpSpPr/>
          <p:nvPr/>
        </p:nvGrpSpPr>
        <p:grpSpPr>
          <a:xfrm>
            <a:off x="381000" y="1625781"/>
            <a:ext cx="3752849" cy="1650819"/>
            <a:chOff x="381000" y="1625781"/>
            <a:chExt cx="3752849" cy="1650819"/>
          </a:xfrm>
        </p:grpSpPr>
        <p:sp>
          <p:nvSpPr>
            <p:cNvPr id="16" name="Rectangle 15"/>
            <p:cNvSpPr/>
            <p:nvPr/>
          </p:nvSpPr>
          <p:spPr bwMode="auto">
            <a:xfrm>
              <a:off x="381000" y="2057400"/>
              <a:ext cx="2971800" cy="121920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defRPr/>
              </a:pPr>
              <a:endParaRPr lang="en-US" sz="1200" b="0" dirty="0">
                <a:solidFill>
                  <a:srgbClr val="0000FF"/>
                </a:solidFill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9" name="Rounded Rectangular Callout 18"/>
            <p:cNvSpPr>
              <a:spLocks noChangeArrowheads="1"/>
            </p:cNvSpPr>
            <p:nvPr/>
          </p:nvSpPr>
          <p:spPr bwMode="auto">
            <a:xfrm>
              <a:off x="3028950" y="1625781"/>
              <a:ext cx="1104899" cy="536665"/>
            </a:xfrm>
            <a:prstGeom prst="wedgeRoundRectCallout">
              <a:avLst>
                <a:gd name="adj1" fmla="val -69792"/>
                <a:gd name="adj2" fmla="val 58211"/>
                <a:gd name="adj3" fmla="val 16667"/>
              </a:avLst>
            </a:prstGeom>
            <a:solidFill>
              <a:schemeClr val="bg1"/>
            </a:solidFill>
            <a:ln>
              <a:solidFill>
                <a:srgbClr val="2939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46800" rIns="0" rtlCol="0" anchor="ctr" anchorCtr="0"/>
            <a:lstStyle/>
            <a:p>
              <a:r>
                <a:rPr lang="en-US" altLang="en-US" sz="1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super constructor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F4AFF30-2F0B-3348-A235-969707FED042}"/>
              </a:ext>
            </a:extLst>
          </p:cNvPr>
          <p:cNvGrpSpPr/>
          <p:nvPr/>
        </p:nvGrpSpPr>
        <p:grpSpPr>
          <a:xfrm>
            <a:off x="4724400" y="1828800"/>
            <a:ext cx="4038600" cy="1698318"/>
            <a:chOff x="4724400" y="1828800"/>
            <a:chExt cx="4038600" cy="16983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B13435-9DA5-CE47-89F9-5886A5777159}"/>
                </a:ext>
              </a:extLst>
            </p:cNvPr>
            <p:cNvSpPr/>
            <p:nvPr/>
          </p:nvSpPr>
          <p:spPr bwMode="auto">
            <a:xfrm>
              <a:off x="4724400" y="1828800"/>
              <a:ext cx="4038600" cy="1219200"/>
            </a:xfrm>
            <a:prstGeom prst="rect">
              <a:avLst/>
            </a:prstGeom>
            <a:noFill/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l">
                <a:defRPr/>
              </a:pPr>
              <a:endParaRPr lang="en-US" sz="1200" b="0" dirty="0">
                <a:solidFill>
                  <a:srgbClr val="0000FF"/>
                </a:solidFill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0" name="Rounded Rectangular Callout 19">
              <a:extLst>
                <a:ext uri="{FF2B5EF4-FFF2-40B4-BE49-F238E27FC236}">
                  <a16:creationId xmlns:a16="http://schemas.microsoft.com/office/drawing/2014/main" id="{E2591A91-AA89-A146-8DCF-03D6BC13C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1" y="3157004"/>
              <a:ext cx="1371600" cy="370114"/>
            </a:xfrm>
            <a:prstGeom prst="wedgeRoundRectCallout">
              <a:avLst>
                <a:gd name="adj1" fmla="val -50087"/>
                <a:gd name="adj2" fmla="val -131647"/>
                <a:gd name="adj3" fmla="val 16667"/>
              </a:avLst>
            </a:prstGeom>
            <a:solidFill>
              <a:schemeClr val="bg1"/>
            </a:solidFill>
            <a:ln>
              <a:solidFill>
                <a:srgbClr val="29397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72000" tIns="46800" rIns="0" rtlCol="0" anchor="ctr" anchorCtr="0"/>
            <a:lstStyle/>
            <a:p>
              <a:r>
                <a:rPr lang="en-US" altLang="en-US" sz="1400" b="0" dirty="0">
                  <a:solidFill>
                    <a:srgbClr val="000000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sub-constructor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ADCE7BE-B007-5D48-8853-FAE0E29666F8}"/>
              </a:ext>
            </a:extLst>
          </p:cNvPr>
          <p:cNvGrpSpPr/>
          <p:nvPr/>
        </p:nvGrpSpPr>
        <p:grpSpPr>
          <a:xfrm>
            <a:off x="3657600" y="3891795"/>
            <a:ext cx="5257800" cy="854962"/>
            <a:chOff x="3657600" y="3891795"/>
            <a:chExt cx="5257800" cy="854962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657600" y="3984757"/>
              <a:ext cx="5257800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86400" rIns="0" bIns="0" anchor="t" anchorCtr="0"/>
            <a:lstStyle/>
            <a:p>
              <a:pPr algn="l">
                <a:lnSpc>
                  <a:spcPts val="1640"/>
                </a:lnSpc>
                <a:defRPr/>
              </a:pPr>
              <a:r>
                <a:rPr lang="en-US" sz="1200" b="0" dirty="0">
                  <a:solidFill>
                    <a:srgbClr val="4D9072"/>
                  </a:solidFill>
                  <a:latin typeface="Consolas"/>
                  <a:ea typeface="Monaco"/>
                  <a:cs typeface="Consolas"/>
                </a:rPr>
                <a:t>// Client code in some class:</a:t>
              </a:r>
            </a:p>
            <a:p>
              <a:pPr algn="l">
                <a:lnSpc>
                  <a:spcPts val="1640"/>
                </a:lnSpc>
              </a:pP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Instructor </a:t>
              </a:r>
              <a:r>
                <a:rPr lang="en-US" sz="1200" b="0" i="0" dirty="0">
                  <a:solidFill>
                    <a:srgbClr val="7E504F"/>
                  </a:solidFill>
                  <a:latin typeface="Consolas"/>
                  <a:ea typeface="Monaco"/>
                  <a:cs typeface="Consolas"/>
                </a:rPr>
                <a:t>inst1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 = </a:t>
              </a:r>
              <a:r>
                <a:rPr lang="en-US" sz="1200" b="0" i="0" dirty="0">
                  <a:solidFill>
                    <a:srgbClr val="931968"/>
                  </a:solidFill>
                  <a:latin typeface="Consolas"/>
                  <a:ea typeface="Monaco"/>
                  <a:cs typeface="Consolas"/>
                </a:rPr>
                <a:t>new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 Instructor(</a:t>
              </a:r>
              <a:r>
                <a:rPr lang="en-US" sz="1200" b="0" i="0" dirty="0">
                  <a:solidFill>
                    <a:srgbClr val="3933FF"/>
                  </a:solidFill>
                  <a:latin typeface="Consolas"/>
                  <a:ea typeface="Monaco"/>
                  <a:cs typeface="Consolas"/>
                </a:rPr>
                <a:t>"raanan"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,</a:t>
              </a:r>
              <a:r>
                <a:rPr lang="en-US" sz="1200" b="0" i="0" dirty="0">
                  <a:solidFill>
                    <a:srgbClr val="3933FF"/>
                  </a:solidFill>
                  <a:latin typeface="Consolas"/>
                  <a:ea typeface="Monaco"/>
                  <a:cs typeface="Consolas"/>
                </a:rPr>
                <a:t>"raanana"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,</a:t>
              </a:r>
              <a:r>
                <a:rPr lang="en-US" sz="1200" b="0" i="0" dirty="0">
                  <a:solidFill>
                    <a:srgbClr val="3933FF"/>
                  </a:solidFill>
                  <a:latin typeface="Consolas"/>
                  <a:ea typeface="Monaco"/>
                  <a:cs typeface="Consolas"/>
                </a:rPr>
                <a:t>"dr."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);</a:t>
              </a:r>
            </a:p>
            <a:p>
              <a:pPr algn="l">
                <a:lnSpc>
                  <a:spcPts val="1640"/>
                </a:lnSpc>
              </a:pP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Instructor </a:t>
              </a:r>
              <a:r>
                <a:rPr lang="en-US" sz="1200" b="0" i="0" dirty="0">
                  <a:solidFill>
                    <a:srgbClr val="7E504F"/>
                  </a:solidFill>
                  <a:latin typeface="Consolas"/>
                  <a:ea typeface="Monaco"/>
                  <a:cs typeface="Consolas"/>
                </a:rPr>
                <a:t>inst2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 = </a:t>
              </a:r>
              <a:r>
                <a:rPr lang="en-US" sz="1200" b="0" i="0" dirty="0">
                  <a:solidFill>
                    <a:srgbClr val="931968"/>
                  </a:solidFill>
                  <a:latin typeface="Consolas"/>
                  <a:ea typeface="Monaco"/>
                  <a:cs typeface="Consolas"/>
                </a:rPr>
                <a:t>new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 Instructor(</a:t>
              </a:r>
              <a:r>
                <a:rPr lang="en-US" sz="1200" b="0" i="0" dirty="0">
                  <a:solidFill>
                    <a:srgbClr val="3933FF"/>
                  </a:solidFill>
                  <a:latin typeface="Consolas"/>
                  <a:ea typeface="Monaco"/>
                  <a:cs typeface="Consolas"/>
                </a:rPr>
                <a:t>"neta"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,</a:t>
              </a:r>
              <a:r>
                <a:rPr lang="en-US" sz="1200" b="0" i="0" dirty="0">
                  <a:solidFill>
                    <a:srgbClr val="3933FF"/>
                  </a:solidFill>
                  <a:latin typeface="Consolas"/>
                  <a:ea typeface="Monaco"/>
                  <a:cs typeface="Consolas"/>
                </a:rPr>
                <a:t>"netania"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,</a:t>
              </a:r>
              <a:r>
                <a:rPr lang="en-US" sz="1200" b="0" i="0" dirty="0">
                  <a:solidFill>
                    <a:srgbClr val="3933FF"/>
                  </a:solidFill>
                  <a:latin typeface="Consolas"/>
                  <a:ea typeface="Monaco"/>
                  <a:cs typeface="Consolas"/>
                </a:rPr>
                <a:t>"prof."</a:t>
              </a:r>
              <a:r>
                <a:rPr lang="en-US" sz="1200" b="0" dirty="0">
                  <a:solidFill>
                    <a:srgbClr val="000000"/>
                  </a:solidFill>
                  <a:latin typeface="Consolas"/>
                  <a:ea typeface="Monaco"/>
                  <a:cs typeface="Consolas"/>
                </a:rPr>
                <a:t>);</a:t>
              </a:r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1499B630-A02C-254A-BADA-A2436E03B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3891795"/>
              <a:ext cx="870568" cy="223005"/>
            </a:xfrm>
            <a:prstGeom prst="ellipse">
              <a:avLst/>
            </a:prstGeom>
            <a:solidFill>
              <a:srgbClr val="FFF5D7"/>
            </a:solidFill>
            <a:ln w="6350">
              <a:noFill/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spcBef>
                  <a:spcPct val="50000"/>
                </a:spcBef>
              </a:pPr>
              <a:r>
                <a:rPr lang="en-US" sz="1100" b="0" dirty="0">
                  <a:latin typeface="+mj-lt"/>
                  <a:cs typeface="Times New Roman" charset="0"/>
                </a:rPr>
                <a:t>client code</a:t>
              </a:r>
            </a:p>
          </p:txBody>
        </p:sp>
      </p:grpSp>
      <p:sp>
        <p:nvSpPr>
          <p:cNvPr id="25" name="Oval 5">
            <a:extLst>
              <a:ext uri="{FF2B5EF4-FFF2-40B4-BE49-F238E27FC236}">
                <a16:creationId xmlns:a16="http://schemas.microsoft.com/office/drawing/2014/main" id="{6BB2B091-737C-3C43-B6AC-1FF95DDAF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653425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super-class</a:t>
            </a:r>
          </a:p>
        </p:txBody>
      </p:sp>
      <p:sp>
        <p:nvSpPr>
          <p:cNvPr id="26" name="Oval 5">
            <a:extLst>
              <a:ext uri="{FF2B5EF4-FFF2-40B4-BE49-F238E27FC236}">
                <a16:creationId xmlns:a16="http://schemas.microsoft.com/office/drawing/2014/main" id="{1DCAB155-18D2-424B-B325-659EB613F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6308" y="653294"/>
            <a:ext cx="990600" cy="262125"/>
          </a:xfrm>
          <a:prstGeom prst="ellipse">
            <a:avLst/>
          </a:prstGeom>
          <a:solidFill>
            <a:srgbClr val="FFF5D7"/>
          </a:solidFill>
          <a:ln w="6350">
            <a:noFill/>
            <a:round/>
            <a:headEnd/>
            <a:tailEnd/>
          </a:ln>
        </p:spPr>
        <p:txBody>
          <a:bodyPr wrap="none" lIns="0" tIns="0" rIns="0" bIns="0" anchor="ctr"/>
          <a:lstStyle/>
          <a:p>
            <a:pPr>
              <a:spcBef>
                <a:spcPct val="50000"/>
              </a:spcBef>
            </a:pPr>
            <a:r>
              <a:rPr lang="en-US" sz="1100" b="0" dirty="0">
                <a:latin typeface="+mj-lt"/>
                <a:cs typeface="Times New Roman" charset="0"/>
              </a:rPr>
              <a:t>sub-class</a:t>
            </a:r>
          </a:p>
        </p:txBody>
      </p:sp>
    </p:spTree>
    <p:extLst>
      <p:ext uri="{BB962C8B-B14F-4D97-AF65-F5344CB8AC3E}">
        <p14:creationId xmlns:p14="http://schemas.microsoft.com/office/powerpoint/2010/main" val="77032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debarb">
  <a:themeElements>
    <a:clrScheme name="sidebarb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debarb">
      <a:majorFont>
        <a:latin typeface="Arial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c:\msoffice\powerpnt\template\bwovrhd\sidebarb.ppt</Template>
  <TotalTime>8634</TotalTime>
  <Pages>24</Pages>
  <Words>6826</Words>
  <Application>Microsoft Macintosh PowerPoint</Application>
  <PresentationFormat>Letter Paper (8.5x11 in)</PresentationFormat>
  <Paragraphs>1243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Cambria Math</vt:lpstr>
      <vt:lpstr>Comic Sans MS</vt:lpstr>
      <vt:lpstr>Consolas</vt:lpstr>
      <vt:lpstr>Lucida Console</vt:lpstr>
      <vt:lpstr>Times New Roman</vt:lpstr>
      <vt:lpstr>Wingdings</vt:lpstr>
      <vt:lpstr>sidebarb</vt:lpstr>
      <vt:lpstr> Class Inheritance</vt:lpstr>
      <vt:lpstr>Inheritance</vt:lpstr>
      <vt:lpstr>Inheritance</vt:lpstr>
      <vt:lpstr>Lecture plan</vt:lpstr>
      <vt:lpstr>Sub-classing / sub-typing</vt:lpstr>
      <vt:lpstr>Sub-classing / sub-typing</vt:lpstr>
      <vt:lpstr>Sub-classing / sub-typing</vt:lpstr>
      <vt:lpstr>Sub-classing / sub-typing</vt:lpstr>
      <vt:lpstr>Sub-Constructors</vt:lpstr>
      <vt:lpstr>Sub-Constructors</vt:lpstr>
      <vt:lpstr>Overriding</vt:lpstr>
      <vt:lpstr>Overriding</vt:lpstr>
      <vt:lpstr>Overriding</vt:lpstr>
      <vt:lpstr>Overriding</vt:lpstr>
      <vt:lpstr>Overriding</vt:lpstr>
      <vt:lpstr>Lecture plan</vt:lpstr>
      <vt:lpstr>Inheritance example: Colored Points</vt:lpstr>
      <vt:lpstr>Inheritance example: Colored Points</vt:lpstr>
      <vt:lpstr>Inheritance vs composition</vt:lpstr>
      <vt:lpstr>Inheritance vs composition</vt:lpstr>
      <vt:lpstr>Lecture plan</vt:lpstr>
      <vt:lpstr>The class / type hierarchy</vt:lpstr>
      <vt:lpstr>The class / type hierarchy</vt:lpstr>
      <vt:lpstr>Object: the super of all Java classes</vt:lpstr>
      <vt:lpstr>toString</vt:lpstr>
      <vt:lpstr>toString</vt:lpstr>
      <vt:lpstr>Equals</vt:lpstr>
      <vt:lpstr>Equals</vt:lpstr>
      <vt:lpstr>Equals (industrial-strength version...)</vt:lpstr>
      <vt:lpstr>Important Object methods</vt:lpstr>
      <vt:lpstr>HashCode</vt:lpstr>
      <vt:lpstr>HashCode</vt:lpstr>
      <vt:lpstr>HashCode</vt:lpstr>
      <vt:lpstr>HashCode</vt:lpstr>
      <vt:lpstr>Recap: Inheritance</vt:lpstr>
      <vt:lpstr>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Orientation:  The World of Database Management</dc:title>
  <dc:subject/>
  <dc:creator>Shimon Schocken</dc:creator>
  <cp:keywords/>
  <dc:description/>
  <cp:lastModifiedBy>Schocken Shimon</cp:lastModifiedBy>
  <cp:revision>1841</cp:revision>
  <cp:lastPrinted>1999-02-19T08:49:27Z</cp:lastPrinted>
  <dcterms:created xsi:type="dcterms:W3CDTF">1995-09-10T16:19:44Z</dcterms:created>
  <dcterms:modified xsi:type="dcterms:W3CDTF">2024-09-12T10:02:40Z</dcterms:modified>
</cp:coreProperties>
</file>