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32"/>
  </p:notesMasterIdLst>
  <p:handoutMasterIdLst>
    <p:handoutMasterId r:id="rId33"/>
  </p:handoutMasterIdLst>
  <p:sldIdLst>
    <p:sldId id="591" r:id="rId2"/>
    <p:sldId id="804" r:id="rId3"/>
    <p:sldId id="683" r:id="rId4"/>
    <p:sldId id="671" r:id="rId5"/>
    <p:sldId id="740" r:id="rId6"/>
    <p:sldId id="667" r:id="rId7"/>
    <p:sldId id="763" r:id="rId8"/>
    <p:sldId id="812" r:id="rId9"/>
    <p:sldId id="815" r:id="rId10"/>
    <p:sldId id="816" r:id="rId11"/>
    <p:sldId id="662" r:id="rId12"/>
    <p:sldId id="810" r:id="rId13"/>
    <p:sldId id="748" r:id="rId14"/>
    <p:sldId id="749" r:id="rId15"/>
    <p:sldId id="746" r:id="rId16"/>
    <p:sldId id="747" r:id="rId17"/>
    <p:sldId id="696" r:id="rId18"/>
    <p:sldId id="695" r:id="rId19"/>
    <p:sldId id="822" r:id="rId20"/>
    <p:sldId id="811" r:id="rId21"/>
    <p:sldId id="813" r:id="rId22"/>
    <p:sldId id="818" r:id="rId23"/>
    <p:sldId id="808" r:id="rId24"/>
    <p:sldId id="817" r:id="rId25"/>
    <p:sldId id="814" r:id="rId26"/>
    <p:sldId id="824" r:id="rId27"/>
    <p:sldId id="809" r:id="rId28"/>
    <p:sldId id="820" r:id="rId29"/>
    <p:sldId id="821" r:id="rId30"/>
    <p:sldId id="687" r:id="rId31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6E00"/>
    <a:srgbClr val="FFF7E7"/>
    <a:srgbClr val="FFFFF9"/>
    <a:srgbClr val="FFFFE5"/>
    <a:srgbClr val="FFFADE"/>
    <a:srgbClr val="FFF2B5"/>
    <a:srgbClr val="003399"/>
    <a:srgbClr val="69E162"/>
    <a:srgbClr val="FFE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20" autoAdjust="0"/>
    <p:restoredTop sz="90758" autoAdjust="0"/>
  </p:normalViewPr>
  <p:slideViewPr>
    <p:cSldViewPr snapToGrid="0" snapToObjects="1">
      <p:cViewPr varScale="1">
        <p:scale>
          <a:sx n="79" d="100"/>
          <a:sy n="79" d="100"/>
        </p:scale>
        <p:origin x="15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9/12/24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9/12/24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1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13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Atoms and molecules</a:t>
            </a:r>
          </a:p>
        </p:txBody>
      </p:sp>
    </p:spTree>
    <p:extLst>
      <p:ext uri="{BB962C8B-B14F-4D97-AF65-F5344CB8AC3E}">
        <p14:creationId xmlns:p14="http://schemas.microsoft.com/office/powerpoint/2010/main" val="157493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14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Atoms and molecules</a:t>
            </a:r>
          </a:p>
        </p:txBody>
      </p:sp>
    </p:spTree>
    <p:extLst>
      <p:ext uri="{BB962C8B-B14F-4D97-AF65-F5344CB8AC3E}">
        <p14:creationId xmlns:p14="http://schemas.microsoft.com/office/powerpoint/2010/main" val="111099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15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Atoms and molecules</a:t>
            </a:r>
          </a:p>
        </p:txBody>
      </p:sp>
    </p:spTree>
    <p:extLst>
      <p:ext uri="{BB962C8B-B14F-4D97-AF65-F5344CB8AC3E}">
        <p14:creationId xmlns:p14="http://schemas.microsoft.com/office/powerpoint/2010/main" val="1883539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16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Atoms and molecules</a:t>
            </a:r>
          </a:p>
        </p:txBody>
      </p:sp>
    </p:spTree>
    <p:extLst>
      <p:ext uri="{BB962C8B-B14F-4D97-AF65-F5344CB8AC3E}">
        <p14:creationId xmlns:p14="http://schemas.microsoft.com/office/powerpoint/2010/main" val="279747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17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18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19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95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21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72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22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1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4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CF216-B3A0-5F46-9358-EA8A7EC6E7E9}" type="slidenum">
              <a:rPr lang="he-IL"/>
              <a:pPr/>
              <a:t>2</a:t>
            </a:fld>
            <a:endParaRPr lang="en-US" dirty="0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28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57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12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08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26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93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30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CF216-B3A0-5F46-9358-EA8A7EC6E7E9}" type="slidenum">
              <a:rPr lang="he-IL"/>
              <a:pPr/>
              <a:t>3</a:t>
            </a:fld>
            <a:endParaRPr lang="en-US" dirty="0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6DF1C-842F-F14B-9247-D8C3BA0B3546}" type="slidenum">
              <a:rPr lang="he-IL"/>
              <a:pPr/>
              <a:t>4</a:t>
            </a:fld>
            <a:endParaRPr lang="en-US" dirty="0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6DF1C-842F-F14B-9247-D8C3BA0B3546}" type="slidenum">
              <a:rPr lang="he-IL"/>
              <a:pPr/>
              <a:t>5</a:t>
            </a:fld>
            <a:endParaRPr lang="en-US" dirty="0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6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8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63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9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27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BE83-27B6-8341-B995-0EAADBBCCA54}" type="slidenum">
              <a:rPr lang="he-IL"/>
              <a:pPr/>
              <a:t>10</a:t>
            </a:fld>
            <a:endParaRPr lang="en-US" dirty="0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5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77462-AE02-3A4C-937A-5CF7E17FF630}" type="slidenum">
              <a:rPr lang="he-IL"/>
              <a:pPr/>
              <a:t>11</a:t>
            </a:fld>
            <a:endParaRPr lang="en-US" dirty="0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2B2545FD-B232-E9A9-FC45-9DBAA1643F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160" y="6531196"/>
            <a:ext cx="7962248" cy="19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3-2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3-2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4169" y="2295137"/>
            <a:ext cx="5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Handling Characters and Text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151" y="3296171"/>
            <a:ext cx="3243360" cy="3063173"/>
          </a:xfrm>
          <a:prstGeom prst="rect">
            <a:avLst/>
          </a:prstGeo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E85768CF-4ED5-4FCF-B6B0-6D54A9B39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  <p:extLst>
      <p:ext uri="{BB962C8B-B14F-4D97-AF65-F5344CB8AC3E}">
        <p14:creationId xmlns:p14="http://schemas.microsoft.com/office/powerpoint/2010/main" val="128702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how computers work</a:t>
            </a:r>
            <a:r>
              <a:rPr lang="en-US" sz="1800" dirty="0"/>
              <a:t> </a:t>
            </a:r>
            <a:r>
              <a:rPr lang="en-US" sz="1400" dirty="0"/>
              <a:t>(sneak preview)</a:t>
            </a:r>
            <a:endParaRPr lang="en-US" sz="2000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85860" y="3041330"/>
            <a:ext cx="8169702" cy="323828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SzPct val="120000"/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Anatomy of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System.out.println(x)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 marL="176213" indent="-176213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Java converts the code 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00000000000000000000000001100001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to decimal; The result is 97</a:t>
            </a:r>
          </a:p>
          <a:p>
            <a:pPr marL="176213" indent="-176213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Java extracts the digits of 97, left to right: first the 9, then the 7</a:t>
            </a:r>
          </a:p>
          <a:p>
            <a:pPr marL="176213" indent="-176213">
              <a:lnSpc>
                <a:spcPct val="100000"/>
              </a:lnSpc>
              <a:spcBef>
                <a:spcPts val="1200"/>
              </a:spcBef>
              <a:buClrTx/>
              <a:buSzPct val="120000"/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Java looks up the ASCII / Unicode table, and finds that </a:t>
            </a:r>
            <a:r>
              <a:rPr lang="en-US" sz="1200" dirty="0">
                <a:solidFill>
                  <a:schemeClr val="tx1"/>
                </a:solidFill>
                <a:latin typeface="Consolas"/>
                <a:ea typeface="Monaco"/>
                <a:cs typeface="Consolas"/>
              </a:rPr>
              <a:t>'9'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and </a:t>
            </a:r>
            <a:r>
              <a:rPr lang="en-US" sz="1200" dirty="0">
                <a:solidFill>
                  <a:schemeClr val="tx1"/>
                </a:solidFill>
                <a:latin typeface="Consolas"/>
                <a:ea typeface="Monaco"/>
                <a:cs typeface="Consolas"/>
              </a:rPr>
              <a:t>'7'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are represented as </a:t>
            </a:r>
            <a:r>
              <a:rPr lang="en-US" sz="1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57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and </a:t>
            </a:r>
            <a:r>
              <a:rPr lang="en-US" sz="1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55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76213" indent="-176213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Java tells the OS “display the images of ASCII codes 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57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55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”</a:t>
            </a:r>
          </a:p>
          <a:p>
            <a:pPr marL="176213" indent="-176213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The OS looks up 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57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in the current font table, and sees that it is represented by a matrix of pixels that creates the image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; it displays this image on the screen. The OS does the same with 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55</a:t>
            </a:r>
          </a:p>
          <a:p>
            <a:pPr marL="176213" indent="-176213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The user see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97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on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the screen, completely unaware of the underlying drama.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175023" y="977968"/>
            <a:ext cx="1848389" cy="1838689"/>
            <a:chOff x="5906648" y="783401"/>
            <a:chExt cx="2169846" cy="2133600"/>
          </a:xfrm>
        </p:grpSpPr>
        <p:pic>
          <p:nvPicPr>
            <p:cNvPr id="13" name="Picture 11" descr="monito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6648" y="783401"/>
              <a:ext cx="2169846" cy="2133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183419" y="1050154"/>
              <a:ext cx="1668746" cy="864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indent="14288" algn="l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Arial"/>
                  <a:cs typeface="Arial"/>
                </a:rPr>
                <a:t>97</a:t>
              </a: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61348" y="1038181"/>
            <a:ext cx="2123709" cy="85913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36000" bIns="108000" anchor="t" anchorCtr="0"/>
          <a:lstStyle/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97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System.</a:t>
            </a:r>
            <a:r>
              <a:rPr lang="en-US" sz="1200" i="1" dirty="0">
                <a:latin typeface="Consolas"/>
                <a:ea typeface="Consolas"/>
                <a:cs typeface="Consolas"/>
              </a:rPr>
              <a:t>out</a:t>
            </a:r>
            <a:r>
              <a:rPr lang="en-US" sz="1200" dirty="0">
                <a:latin typeface="Consolas"/>
                <a:ea typeface="Consolas"/>
                <a:cs typeface="Consolas"/>
              </a:rPr>
              <a:t>.println(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dirty="0">
                <a:latin typeface="Consolas"/>
                <a:ea typeface="Consolas"/>
                <a:cs typeface="Consolas"/>
              </a:rPr>
              <a:t>);</a:t>
            </a:r>
            <a:endParaRPr lang="en-US" sz="1200" dirty="0"/>
          </a:p>
        </p:txBody>
      </p:sp>
      <p:sp>
        <p:nvSpPr>
          <p:cNvPr id="11" name="AutoShape 37"/>
          <p:cNvSpPr>
            <a:spLocks noChangeArrowheads="1"/>
          </p:cNvSpPr>
          <p:nvPr/>
        </p:nvSpPr>
        <p:spPr bwMode="auto">
          <a:xfrm>
            <a:off x="5129334" y="767189"/>
            <a:ext cx="3526228" cy="1452716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ts val="300"/>
              </a:spcBef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Internal view:</a:t>
            </a:r>
          </a:p>
          <a:p>
            <a:pPr>
              <a:spcBef>
                <a:spcPts val="300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In memory, x stores the</a:t>
            </a:r>
            <a:b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binary code of 97: 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00000000000000000000000001100001</a:t>
            </a:r>
            <a:endParaRPr lang="en-US" sz="1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6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586364" y="859022"/>
            <a:ext cx="5334000" cy="908748"/>
            <a:chOff x="409660" y="997176"/>
            <a:chExt cx="5334000" cy="908748"/>
          </a:xfrm>
        </p:grpSpPr>
        <p:sp>
          <p:nvSpPr>
            <p:cNvPr id="1057799" name="Rectangle 7"/>
            <p:cNvSpPr>
              <a:spLocks noChangeArrowheads="1"/>
            </p:cNvSpPr>
            <p:nvPr/>
          </p:nvSpPr>
          <p:spPr bwMode="auto">
            <a:xfrm>
              <a:off x="485860" y="1372524"/>
              <a:ext cx="4929338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52000" tIns="226800" rIns="57600" bIns="262800" anchor="ctr"/>
            <a:lstStyle/>
            <a:p>
              <a:pPr marL="342900" indent="-342900">
                <a:spcBef>
                  <a:spcPct val="300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System.</a:t>
              </a:r>
              <a:r>
                <a:rPr lang="en-US" sz="1200" dirty="0">
                  <a:solidFill>
                    <a:srgbClr val="0226CC"/>
                  </a:solidFill>
                  <a:latin typeface="Consolas"/>
                  <a:ea typeface="Monaco"/>
                  <a:cs typeface="Consolas"/>
                </a:rPr>
                <a:t>out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.println(</a:t>
              </a:r>
              <a:r>
                <a:rPr lang="en-US" sz="1200" dirty="0">
                  <a:solidFill>
                    <a:srgbClr val="3933FF"/>
                  </a:solidFill>
                  <a:latin typeface="Consolas"/>
                  <a:ea typeface="Monaco"/>
                  <a:cs typeface="Consolas"/>
                </a:rPr>
                <a:t>"I don\'t like\nthe word \"no\""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);</a:t>
              </a:r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1057800" name="Rectangle 8"/>
            <p:cNvSpPr>
              <a:spLocks noChangeArrowheads="1"/>
            </p:cNvSpPr>
            <p:nvPr/>
          </p:nvSpPr>
          <p:spPr bwMode="auto">
            <a:xfrm>
              <a:off x="409660" y="997176"/>
              <a:ext cx="53340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example:</a:t>
              </a: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920364" y="1122808"/>
            <a:ext cx="1593095" cy="756523"/>
          </a:xfrm>
          <a:prstGeom prst="rect">
            <a:avLst/>
          </a:prstGeom>
          <a:solidFill>
            <a:srgbClr val="F5F5F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87200" rIns="165600" bIns="169200" anchor="t" anchorCtr="0"/>
          <a:lstStyle/>
          <a:p>
            <a:r>
              <a:rPr lang="en-US" sz="1200" dirty="0">
                <a:latin typeface="Consolas"/>
                <a:cs typeface="Consolas"/>
              </a:rPr>
              <a:t>I don't like</a:t>
            </a:r>
          </a:p>
          <a:p>
            <a:r>
              <a:rPr lang="en-US" sz="1200" dirty="0">
                <a:latin typeface="Consolas"/>
                <a:cs typeface="Consolas"/>
              </a:rPr>
              <a:t>the word "no"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7DCFCB-3912-EF03-7F2C-09E8CE6F475B}"/>
              </a:ext>
            </a:extLst>
          </p:cNvPr>
          <p:cNvGrpSpPr/>
          <p:nvPr/>
        </p:nvGrpSpPr>
        <p:grpSpPr>
          <a:xfrm>
            <a:off x="485860" y="2127665"/>
            <a:ext cx="8218302" cy="4042464"/>
            <a:chOff x="485860" y="2127665"/>
            <a:chExt cx="8218302" cy="40424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860" y="2127665"/>
              <a:ext cx="6696781" cy="3528060"/>
            </a:xfrm>
            <a:prstGeom prst="rect">
              <a:avLst/>
            </a:prstGeom>
          </p:spPr>
        </p:pic>
        <p:sp>
          <p:nvSpPr>
            <p:cNvPr id="9" name="AutoShape 37">
              <a:extLst>
                <a:ext uri="{FF2B5EF4-FFF2-40B4-BE49-F238E27FC236}">
                  <a16:creationId xmlns:a16="http://schemas.microsoft.com/office/drawing/2014/main" id="{C0614AF5-31DB-974F-B516-1FFEE3D6E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64" y="5637989"/>
              <a:ext cx="8117798" cy="532140"/>
            </a:xfrm>
            <a:prstGeom prst="roundRect">
              <a:avLst>
                <a:gd name="adj" fmla="val 16667"/>
              </a:avLst>
            </a:prstGeom>
            <a:noFill/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lnSpc>
                  <a:spcPct val="125000"/>
                </a:lnSpc>
                <a:spcBef>
                  <a:spcPct val="80000"/>
                </a:spcBef>
                <a:buClr>
                  <a:srgbClr val="006600"/>
                </a:buClr>
                <a:buSzPct val="100000"/>
              </a:pPr>
              <a:r>
                <a:rPr lang="en-US" sz="1600" dirty="0">
                  <a:latin typeface="Times New Roman"/>
                  <a:cs typeface="Times New Roman"/>
                </a:rPr>
                <a:t>Patterns that begin with a backslash (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\</a:t>
              </a:r>
              <a:r>
                <a:rPr lang="en-US" sz="1600" dirty="0">
                  <a:latin typeface="Times New Roman"/>
                  <a:cs typeface="Times New Roman"/>
                </a:rPr>
                <a:t>) are called </a:t>
              </a:r>
              <a:r>
                <a:rPr lang="en-US" sz="1600" i="1" dirty="0">
                  <a:latin typeface="Times New Roman"/>
                  <a:cs typeface="Times New Roman"/>
                </a:rPr>
                <a:t>escape sequences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6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6897" y="1132865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ASCII / Unicode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Characters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Strings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String processing examples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782441" y="2220409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2B8E4-C7F6-2A34-BFFB-28B118C10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979532" y="1202233"/>
            <a:ext cx="318991" cy="312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C4DFC1-DE9B-C45A-4DB7-49D62AB63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015964" y="1751166"/>
            <a:ext cx="318991" cy="3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US" sz="2000" dirty="0"/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0189DD37-FB6A-5F45-B8B2-3F8C34F56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12" y="759997"/>
            <a:ext cx="3863122" cy="231684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165600" bIns="169200" anchor="t" anchorCtr="0"/>
          <a:lstStyle/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"As easy 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1675D3-E94F-8DDC-2ED5-1AC2632079A9}"/>
              </a:ext>
            </a:extLst>
          </p:cNvPr>
          <p:cNvGrpSpPr/>
          <p:nvPr/>
        </p:nvGrpSpPr>
        <p:grpSpPr>
          <a:xfrm>
            <a:off x="819785" y="3405168"/>
            <a:ext cx="4199765" cy="871475"/>
            <a:chOff x="819785" y="3405168"/>
            <a:chExt cx="4199765" cy="871475"/>
          </a:xfrm>
        </p:grpSpPr>
        <p:grpSp>
          <p:nvGrpSpPr>
            <p:cNvPr id="4" name="Group 3"/>
            <p:cNvGrpSpPr/>
            <p:nvPr/>
          </p:nvGrpSpPr>
          <p:grpSpPr>
            <a:xfrm>
              <a:off x="819785" y="3405168"/>
              <a:ext cx="3289267" cy="553998"/>
              <a:chOff x="819785" y="3405168"/>
              <a:chExt cx="3289267" cy="553998"/>
            </a:xfrm>
          </p:grpSpPr>
          <p:sp>
            <p:nvSpPr>
              <p:cNvPr id="95" name="Text Box 10"/>
              <p:cNvSpPr txBox="1">
                <a:spLocks noChangeArrowheads="1"/>
              </p:cNvSpPr>
              <p:nvPr/>
            </p:nvSpPr>
            <p:spPr bwMode="auto">
              <a:xfrm>
                <a:off x="1306720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96" name="Text Box 10"/>
              <p:cNvSpPr txBox="1">
                <a:spLocks noChangeArrowheads="1"/>
              </p:cNvSpPr>
              <p:nvPr/>
            </p:nvSpPr>
            <p:spPr bwMode="auto">
              <a:xfrm>
                <a:off x="1656969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s</a:t>
                </a:r>
              </a:p>
            </p:txBody>
          </p:sp>
          <p:sp>
            <p:nvSpPr>
              <p:cNvPr id="97" name="Text Box 10"/>
              <p:cNvSpPr txBox="1">
                <a:spLocks noChangeArrowheads="1"/>
              </p:cNvSpPr>
              <p:nvPr/>
            </p:nvSpPr>
            <p:spPr bwMode="auto">
              <a:xfrm>
                <a:off x="2007286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98" name="Text Box 10"/>
              <p:cNvSpPr txBox="1">
                <a:spLocks noChangeArrowheads="1"/>
              </p:cNvSpPr>
              <p:nvPr/>
            </p:nvSpPr>
            <p:spPr bwMode="auto">
              <a:xfrm>
                <a:off x="2357535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e</a:t>
                </a:r>
              </a:p>
            </p:txBody>
          </p:sp>
          <p:sp>
            <p:nvSpPr>
              <p:cNvPr id="99" name="Text Box 10"/>
              <p:cNvSpPr txBox="1">
                <a:spLocks noChangeArrowheads="1"/>
              </p:cNvSpPr>
              <p:nvPr/>
            </p:nvSpPr>
            <p:spPr bwMode="auto">
              <a:xfrm>
                <a:off x="2707852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100" name="Text Box 10"/>
              <p:cNvSpPr txBox="1">
                <a:spLocks noChangeArrowheads="1"/>
              </p:cNvSpPr>
              <p:nvPr/>
            </p:nvSpPr>
            <p:spPr bwMode="auto">
              <a:xfrm>
                <a:off x="3058101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s</a:t>
                </a:r>
              </a:p>
            </p:txBody>
          </p:sp>
          <p:sp>
            <p:nvSpPr>
              <p:cNvPr id="101" name="Text Box 10"/>
              <p:cNvSpPr txBox="1">
                <a:spLocks noChangeArrowheads="1"/>
              </p:cNvSpPr>
              <p:nvPr/>
            </p:nvSpPr>
            <p:spPr bwMode="auto">
              <a:xfrm>
                <a:off x="3408418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y</a:t>
                </a:r>
              </a:p>
            </p:txBody>
          </p:sp>
          <p:sp>
            <p:nvSpPr>
              <p:cNvPr id="102" name="Text Box 10"/>
              <p:cNvSpPr txBox="1">
                <a:spLocks noChangeArrowheads="1"/>
              </p:cNvSpPr>
              <p:nvPr/>
            </p:nvSpPr>
            <p:spPr bwMode="auto">
              <a:xfrm>
                <a:off x="1306720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0</a:t>
                </a:r>
              </a:p>
            </p:txBody>
          </p:sp>
          <p:sp>
            <p:nvSpPr>
              <p:cNvPr id="103" name="Text Box 10"/>
              <p:cNvSpPr txBox="1">
                <a:spLocks noChangeArrowheads="1"/>
              </p:cNvSpPr>
              <p:nvPr/>
            </p:nvSpPr>
            <p:spPr bwMode="auto">
              <a:xfrm>
                <a:off x="1656969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1</a:t>
                </a:r>
              </a:p>
            </p:txBody>
          </p:sp>
          <p:sp>
            <p:nvSpPr>
              <p:cNvPr id="104" name="Text Box 10"/>
              <p:cNvSpPr txBox="1">
                <a:spLocks noChangeArrowheads="1"/>
              </p:cNvSpPr>
              <p:nvPr/>
            </p:nvSpPr>
            <p:spPr bwMode="auto">
              <a:xfrm>
                <a:off x="2007286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2</a:t>
                </a:r>
              </a:p>
            </p:txBody>
          </p:sp>
          <p:sp>
            <p:nvSpPr>
              <p:cNvPr id="105" name="Text Box 10"/>
              <p:cNvSpPr txBox="1">
                <a:spLocks noChangeArrowheads="1"/>
              </p:cNvSpPr>
              <p:nvPr/>
            </p:nvSpPr>
            <p:spPr bwMode="auto">
              <a:xfrm>
                <a:off x="2357535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3</a:t>
                </a:r>
              </a:p>
            </p:txBody>
          </p:sp>
          <p:sp>
            <p:nvSpPr>
              <p:cNvPr id="106" name="Text Box 10"/>
              <p:cNvSpPr txBox="1">
                <a:spLocks noChangeArrowheads="1"/>
              </p:cNvSpPr>
              <p:nvPr/>
            </p:nvSpPr>
            <p:spPr bwMode="auto">
              <a:xfrm>
                <a:off x="2707852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4</a:t>
                </a:r>
              </a:p>
            </p:txBody>
          </p:sp>
          <p:sp>
            <p:nvSpPr>
              <p:cNvPr id="107" name="Text Box 10"/>
              <p:cNvSpPr txBox="1">
                <a:spLocks noChangeArrowheads="1"/>
              </p:cNvSpPr>
              <p:nvPr/>
            </p:nvSpPr>
            <p:spPr bwMode="auto">
              <a:xfrm>
                <a:off x="3058101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5</a:t>
                </a:r>
              </a:p>
            </p:txBody>
          </p:sp>
          <p:sp>
            <p:nvSpPr>
              <p:cNvPr id="108" name="Text Box 10"/>
              <p:cNvSpPr txBox="1">
                <a:spLocks noChangeArrowheads="1"/>
              </p:cNvSpPr>
              <p:nvPr/>
            </p:nvSpPr>
            <p:spPr bwMode="auto">
              <a:xfrm>
                <a:off x="3408418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6</a:t>
                </a:r>
              </a:p>
            </p:txBody>
          </p:sp>
          <p:sp>
            <p:nvSpPr>
              <p:cNvPr id="149" name="Text Box 10"/>
              <p:cNvSpPr txBox="1">
                <a:spLocks noChangeArrowheads="1"/>
              </p:cNvSpPr>
              <p:nvPr/>
            </p:nvSpPr>
            <p:spPr bwMode="auto">
              <a:xfrm>
                <a:off x="819785" y="3678787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s1:</a:t>
                </a:r>
              </a:p>
            </p:txBody>
          </p:sp>
          <p:sp>
            <p:nvSpPr>
              <p:cNvPr id="152" name="Text Box 10"/>
              <p:cNvSpPr txBox="1">
                <a:spLocks noChangeArrowheads="1"/>
              </p:cNvSpPr>
              <p:nvPr/>
            </p:nvSpPr>
            <p:spPr bwMode="auto">
              <a:xfrm>
                <a:off x="3758735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sz="1200" b="0" dirty="0">
                  <a:latin typeface="Consolas"/>
                  <a:cs typeface="Consolas"/>
                </a:endParaRPr>
              </a:p>
            </p:txBody>
          </p:sp>
          <p:sp>
            <p:nvSpPr>
              <p:cNvPr id="153" name="Text Box 10"/>
              <p:cNvSpPr txBox="1">
                <a:spLocks noChangeArrowheads="1"/>
              </p:cNvSpPr>
              <p:nvPr/>
            </p:nvSpPr>
            <p:spPr bwMode="auto">
              <a:xfrm>
                <a:off x="3758735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7</a:t>
                </a:r>
              </a:p>
            </p:txBody>
          </p:sp>
        </p:grp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E5EB9497-47BB-924F-80A6-05353F743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9456" y="3445646"/>
              <a:ext cx="74009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0" dirty="0">
                  <a:latin typeface="Times New Roman"/>
                  <a:cs typeface="Times New Roman"/>
                </a:rPr>
                <a:t>high-level view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888FAD-D6AE-BF34-D361-8F3494BFDB43}"/>
              </a:ext>
            </a:extLst>
          </p:cNvPr>
          <p:cNvGrpSpPr/>
          <p:nvPr/>
        </p:nvGrpSpPr>
        <p:grpSpPr>
          <a:xfrm>
            <a:off x="819785" y="-535672"/>
            <a:ext cx="6850103" cy="7408239"/>
            <a:chOff x="819785" y="-535672"/>
            <a:chExt cx="6850103" cy="7408239"/>
          </a:xfrm>
        </p:grpSpPr>
        <p:grpSp>
          <p:nvGrpSpPr>
            <p:cNvPr id="22" name="Group 21"/>
            <p:cNvGrpSpPr/>
            <p:nvPr/>
          </p:nvGrpSpPr>
          <p:grpSpPr>
            <a:xfrm>
              <a:off x="5073911" y="-535672"/>
              <a:ext cx="2595977" cy="7408239"/>
              <a:chOff x="5636887" y="-549465"/>
              <a:chExt cx="2595977" cy="740823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019825" y="-549465"/>
                <a:ext cx="2213039" cy="7099138"/>
                <a:chOff x="6019825" y="-549465"/>
                <a:chExt cx="2213039" cy="7099138"/>
              </a:xfrm>
            </p:grpSpPr>
            <p:pic>
              <p:nvPicPr>
                <p:cNvPr id="28" name="Picture 8" descr="better_ascii_table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879" t="-1272" r="35841" b="12075"/>
                <a:stretch/>
              </p:blipFill>
              <p:spPr bwMode="auto">
                <a:xfrm>
                  <a:off x="6019825" y="660739"/>
                  <a:ext cx="995684" cy="5888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8" descr="better_ascii_table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7820" t="-18163" r="-1176" b="18163"/>
                <a:stretch/>
              </p:blipFill>
              <p:spPr bwMode="auto">
                <a:xfrm>
                  <a:off x="7159732" y="-549465"/>
                  <a:ext cx="1073132" cy="70991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4" name="Group 23"/>
              <p:cNvGrpSpPr/>
              <p:nvPr/>
            </p:nvGrpSpPr>
            <p:grpSpPr>
              <a:xfrm>
                <a:off x="5636887" y="991993"/>
                <a:ext cx="2293022" cy="5866781"/>
                <a:chOff x="5625128" y="991993"/>
                <a:chExt cx="2293022" cy="5866781"/>
              </a:xfrm>
            </p:grpSpPr>
            <p:sp>
              <p:nvSpPr>
                <p:cNvPr id="25" name="Rectangle 24"/>
                <p:cNvSpPr/>
                <p:nvPr/>
              </p:nvSpPr>
              <p:spPr bwMode="auto">
                <a:xfrm>
                  <a:off x="5625128" y="991993"/>
                  <a:ext cx="487947" cy="571071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26" name="Rectangle 18"/>
                <p:cNvSpPr>
                  <a:spLocks noChangeArrowheads="1"/>
                </p:cNvSpPr>
                <p:nvPr/>
              </p:nvSpPr>
              <p:spPr bwMode="auto">
                <a:xfrm>
                  <a:off x="6089350" y="6391153"/>
                  <a:ext cx="1828800" cy="4676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pPr algn="l">
                    <a:lnSpc>
                      <a:spcPct val="125000"/>
                    </a:lnSpc>
                    <a:spcBef>
                      <a:spcPct val="80000"/>
                    </a:spcBef>
                    <a:buClr>
                      <a:srgbClr val="006600"/>
                    </a:buClr>
                    <a:buSzPct val="100000"/>
                    <a:buFont typeface="Wingdings" charset="0"/>
                    <a:buNone/>
                  </a:pPr>
                  <a:r>
                    <a:rPr lang="en-US" sz="2000" dirty="0">
                      <a:latin typeface="Arial"/>
                      <a:cs typeface="Arial"/>
                    </a:rPr>
                    <a:t>...</a:t>
                  </a:r>
                </a:p>
              </p:txBody>
            </p:sp>
            <p:sp>
              <p:nvSpPr>
                <p:cNvPr id="27" name="Rectangle 18"/>
                <p:cNvSpPr>
                  <a:spLocks noChangeArrowheads="1"/>
                </p:cNvSpPr>
                <p:nvPr/>
              </p:nvSpPr>
              <p:spPr bwMode="auto">
                <a:xfrm>
                  <a:off x="7193978" y="6377359"/>
                  <a:ext cx="724172" cy="4676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pPr algn="l">
                    <a:lnSpc>
                      <a:spcPct val="125000"/>
                    </a:lnSpc>
                    <a:spcBef>
                      <a:spcPct val="80000"/>
                    </a:spcBef>
                    <a:buClr>
                      <a:srgbClr val="006600"/>
                    </a:buClr>
                    <a:buSzPct val="100000"/>
                    <a:buFont typeface="Wingdings" charset="0"/>
                    <a:buNone/>
                  </a:pPr>
                  <a:r>
                    <a:rPr lang="en-US" sz="2000" dirty="0">
                      <a:latin typeface="Arial"/>
                      <a:cs typeface="Arial"/>
                    </a:rPr>
                    <a:t>...</a:t>
                  </a:r>
                </a:p>
              </p:txBody>
            </p:sp>
          </p:grpSp>
        </p:grpSp>
        <p:grpSp>
          <p:nvGrpSpPr>
            <p:cNvPr id="30" name="Group 29"/>
            <p:cNvGrpSpPr/>
            <p:nvPr/>
          </p:nvGrpSpPr>
          <p:grpSpPr>
            <a:xfrm>
              <a:off x="819785" y="4726364"/>
              <a:ext cx="3289267" cy="553998"/>
              <a:chOff x="819785" y="3405168"/>
              <a:chExt cx="3289267" cy="553998"/>
            </a:xfrm>
          </p:grpSpPr>
          <p:sp>
            <p:nvSpPr>
              <p:cNvPr id="31" name="Text Box 10"/>
              <p:cNvSpPr txBox="1">
                <a:spLocks noChangeArrowheads="1"/>
              </p:cNvSpPr>
              <p:nvPr/>
            </p:nvSpPr>
            <p:spPr bwMode="auto">
              <a:xfrm>
                <a:off x="1306720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65</a:t>
                </a: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56969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115</a:t>
                </a:r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2007286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32</a:t>
                </a: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2357535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101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707852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97</a:t>
                </a:r>
              </a:p>
            </p:txBody>
          </p:sp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3058101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115</a:t>
                </a:r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3408418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121</a:t>
                </a:r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1306720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0</a:t>
                </a:r>
              </a:p>
            </p:txBody>
          </p:sp>
          <p:sp>
            <p:nvSpPr>
              <p:cNvPr id="39" name="Text Box 10"/>
              <p:cNvSpPr txBox="1">
                <a:spLocks noChangeArrowheads="1"/>
              </p:cNvSpPr>
              <p:nvPr/>
            </p:nvSpPr>
            <p:spPr bwMode="auto">
              <a:xfrm>
                <a:off x="1656969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1</a:t>
                </a:r>
              </a:p>
            </p:txBody>
          </p:sp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2007286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2</a:t>
                </a:r>
              </a:p>
            </p:txBody>
          </p:sp>
          <p:sp>
            <p:nvSpPr>
              <p:cNvPr id="41" name="Text Box 10"/>
              <p:cNvSpPr txBox="1">
                <a:spLocks noChangeArrowheads="1"/>
              </p:cNvSpPr>
              <p:nvPr/>
            </p:nvSpPr>
            <p:spPr bwMode="auto">
              <a:xfrm>
                <a:off x="2357535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3</a:t>
                </a:r>
              </a:p>
            </p:txBody>
          </p:sp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2707852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4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3058101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5</a:t>
                </a:r>
              </a:p>
            </p:txBody>
          </p:sp>
          <p:sp>
            <p:nvSpPr>
              <p:cNvPr id="44" name="Text Box 10"/>
              <p:cNvSpPr txBox="1">
                <a:spLocks noChangeArrowheads="1"/>
              </p:cNvSpPr>
              <p:nvPr/>
            </p:nvSpPr>
            <p:spPr bwMode="auto">
              <a:xfrm>
                <a:off x="3408418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6</a:t>
                </a:r>
              </a:p>
            </p:txBody>
          </p:sp>
          <p:sp>
            <p:nvSpPr>
              <p:cNvPr id="45" name="Text Box 10"/>
              <p:cNvSpPr txBox="1">
                <a:spLocks noChangeArrowheads="1"/>
              </p:cNvSpPr>
              <p:nvPr/>
            </p:nvSpPr>
            <p:spPr bwMode="auto">
              <a:xfrm>
                <a:off x="819785" y="3678787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s1:</a:t>
                </a:r>
              </a:p>
            </p:txBody>
          </p:sp>
          <p:sp>
            <p:nvSpPr>
              <p:cNvPr id="46" name="Text Box 10"/>
              <p:cNvSpPr txBox="1">
                <a:spLocks noChangeArrowheads="1"/>
              </p:cNvSpPr>
              <p:nvPr/>
            </p:nvSpPr>
            <p:spPr bwMode="auto">
              <a:xfrm>
                <a:off x="3758735" y="3682167"/>
                <a:ext cx="350317" cy="276999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32</a:t>
                </a:r>
              </a:p>
            </p:txBody>
          </p:sp>
          <p:sp>
            <p:nvSpPr>
              <p:cNvPr id="47" name="Text Box 10"/>
              <p:cNvSpPr txBox="1">
                <a:spLocks noChangeArrowheads="1"/>
              </p:cNvSpPr>
              <p:nvPr/>
            </p:nvSpPr>
            <p:spPr bwMode="auto">
              <a:xfrm>
                <a:off x="3758735" y="3405168"/>
                <a:ext cx="35031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r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200" b="0" dirty="0">
                    <a:latin typeface="Consolas"/>
                    <a:cs typeface="Consolas"/>
                  </a:rPr>
                  <a:t>7</a:t>
                </a:r>
              </a:p>
            </p:txBody>
          </p:sp>
        </p:grpSp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A05118FF-4224-4B97-D83E-806367DE3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152" y="4726364"/>
              <a:ext cx="74009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0" dirty="0">
                  <a:latin typeface="Times New Roman"/>
                  <a:cs typeface="Times New Roman"/>
                </a:rPr>
                <a:t>low-level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19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819785" y="3405168"/>
            <a:ext cx="3289267" cy="553998"/>
            <a:chOff x="819785" y="3405168"/>
            <a:chExt cx="3289267" cy="553998"/>
          </a:xfrm>
        </p:grpSpPr>
        <p:sp>
          <p:nvSpPr>
            <p:cNvPr id="95" name="Text Box 10"/>
            <p:cNvSpPr txBox="1">
              <a:spLocks noChangeArrowheads="1"/>
            </p:cNvSpPr>
            <p:nvPr/>
          </p:nvSpPr>
          <p:spPr bwMode="auto">
            <a:xfrm>
              <a:off x="1306720" y="368216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96" name="Text Box 10"/>
            <p:cNvSpPr txBox="1">
              <a:spLocks noChangeArrowheads="1"/>
            </p:cNvSpPr>
            <p:nvPr/>
          </p:nvSpPr>
          <p:spPr bwMode="auto">
            <a:xfrm>
              <a:off x="1656969" y="368216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97" name="Text Box 10"/>
            <p:cNvSpPr txBox="1">
              <a:spLocks noChangeArrowheads="1"/>
            </p:cNvSpPr>
            <p:nvPr/>
          </p:nvSpPr>
          <p:spPr bwMode="auto">
            <a:xfrm>
              <a:off x="2007286" y="368216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98" name="Text Box 10"/>
            <p:cNvSpPr txBox="1">
              <a:spLocks noChangeArrowheads="1"/>
            </p:cNvSpPr>
            <p:nvPr/>
          </p:nvSpPr>
          <p:spPr bwMode="auto">
            <a:xfrm>
              <a:off x="2357535" y="368216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e</a:t>
              </a:r>
            </a:p>
          </p:txBody>
        </p:sp>
        <p:sp>
          <p:nvSpPr>
            <p:cNvPr id="99" name="Text Box 10"/>
            <p:cNvSpPr txBox="1">
              <a:spLocks noChangeArrowheads="1"/>
            </p:cNvSpPr>
            <p:nvPr/>
          </p:nvSpPr>
          <p:spPr bwMode="auto">
            <a:xfrm>
              <a:off x="2707852" y="368216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00" name="Text Box 10"/>
            <p:cNvSpPr txBox="1">
              <a:spLocks noChangeArrowheads="1"/>
            </p:cNvSpPr>
            <p:nvPr/>
          </p:nvSpPr>
          <p:spPr bwMode="auto">
            <a:xfrm>
              <a:off x="3058101" y="368216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01" name="Text Box 10"/>
            <p:cNvSpPr txBox="1">
              <a:spLocks noChangeArrowheads="1"/>
            </p:cNvSpPr>
            <p:nvPr/>
          </p:nvSpPr>
          <p:spPr bwMode="auto">
            <a:xfrm>
              <a:off x="3408418" y="368216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y</a:t>
              </a:r>
            </a:p>
          </p:txBody>
        </p:sp>
        <p:sp>
          <p:nvSpPr>
            <p:cNvPr id="102" name="Text Box 10"/>
            <p:cNvSpPr txBox="1">
              <a:spLocks noChangeArrowheads="1"/>
            </p:cNvSpPr>
            <p:nvPr/>
          </p:nvSpPr>
          <p:spPr bwMode="auto">
            <a:xfrm>
              <a:off x="1306720" y="340516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0</a:t>
              </a:r>
            </a:p>
          </p:txBody>
        </p:sp>
        <p:sp>
          <p:nvSpPr>
            <p:cNvPr id="103" name="Text Box 10"/>
            <p:cNvSpPr txBox="1">
              <a:spLocks noChangeArrowheads="1"/>
            </p:cNvSpPr>
            <p:nvPr/>
          </p:nvSpPr>
          <p:spPr bwMode="auto">
            <a:xfrm>
              <a:off x="1656969" y="340516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04" name="Text Box 10"/>
            <p:cNvSpPr txBox="1">
              <a:spLocks noChangeArrowheads="1"/>
            </p:cNvSpPr>
            <p:nvPr/>
          </p:nvSpPr>
          <p:spPr bwMode="auto">
            <a:xfrm>
              <a:off x="2007286" y="340516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2357535" y="340516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06" name="Text Box 10"/>
            <p:cNvSpPr txBox="1">
              <a:spLocks noChangeArrowheads="1"/>
            </p:cNvSpPr>
            <p:nvPr/>
          </p:nvSpPr>
          <p:spPr bwMode="auto">
            <a:xfrm>
              <a:off x="2707852" y="340516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4</a:t>
              </a:r>
            </a:p>
          </p:txBody>
        </p:sp>
        <p:sp>
          <p:nvSpPr>
            <p:cNvPr id="107" name="Text Box 10"/>
            <p:cNvSpPr txBox="1">
              <a:spLocks noChangeArrowheads="1"/>
            </p:cNvSpPr>
            <p:nvPr/>
          </p:nvSpPr>
          <p:spPr bwMode="auto">
            <a:xfrm>
              <a:off x="3058101" y="340516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08" name="Text Box 10"/>
            <p:cNvSpPr txBox="1">
              <a:spLocks noChangeArrowheads="1"/>
            </p:cNvSpPr>
            <p:nvPr/>
          </p:nvSpPr>
          <p:spPr bwMode="auto">
            <a:xfrm>
              <a:off x="3408418" y="340516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6</a:t>
              </a:r>
            </a:p>
          </p:txBody>
        </p:sp>
        <p:sp>
          <p:nvSpPr>
            <p:cNvPr id="149" name="Text Box 10"/>
            <p:cNvSpPr txBox="1">
              <a:spLocks noChangeArrowheads="1"/>
            </p:cNvSpPr>
            <p:nvPr/>
          </p:nvSpPr>
          <p:spPr bwMode="auto">
            <a:xfrm>
              <a:off x="819785" y="3678787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s1:</a:t>
              </a:r>
            </a:p>
          </p:txBody>
        </p:sp>
        <p:sp>
          <p:nvSpPr>
            <p:cNvPr id="152" name="Text Box 10"/>
            <p:cNvSpPr txBox="1">
              <a:spLocks noChangeArrowheads="1"/>
            </p:cNvSpPr>
            <p:nvPr/>
          </p:nvSpPr>
          <p:spPr bwMode="auto">
            <a:xfrm>
              <a:off x="3758735" y="368216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53" name="Text Box 10"/>
            <p:cNvSpPr txBox="1">
              <a:spLocks noChangeArrowheads="1"/>
            </p:cNvSpPr>
            <p:nvPr/>
          </p:nvSpPr>
          <p:spPr bwMode="auto">
            <a:xfrm>
              <a:off x="3758735" y="340516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7</a:t>
              </a:r>
            </a:p>
          </p:txBody>
        </p:sp>
      </p:grpSp>
      <p:sp>
        <p:nvSpPr>
          <p:cNvPr id="22" name="Rectangle 6">
            <a:extLst>
              <a:ext uri="{FF2B5EF4-FFF2-40B4-BE49-F238E27FC236}">
                <a16:creationId xmlns:a16="http://schemas.microsoft.com/office/drawing/2014/main" id="{3E388810-13F8-EB46-AD82-E8E4516D2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12" y="759997"/>
            <a:ext cx="3863122" cy="231684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165600" bIns="169200" anchor="t" anchorCtr="0"/>
          <a:lstStyle/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"As easy 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8109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US" sz="2000" dirty="0"/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1306720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A</a:t>
            </a:r>
          </a:p>
        </p:txBody>
      </p:sp>
      <p:sp>
        <p:nvSpPr>
          <p:cNvPr id="96" name="Text Box 10"/>
          <p:cNvSpPr txBox="1">
            <a:spLocks noChangeArrowheads="1"/>
          </p:cNvSpPr>
          <p:nvPr/>
        </p:nvSpPr>
        <p:spPr bwMode="auto">
          <a:xfrm>
            <a:off x="1656969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</a:t>
            </a: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2007286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2357535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e</a:t>
            </a:r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2707852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a</a:t>
            </a:r>
          </a:p>
        </p:txBody>
      </p:sp>
      <p:sp>
        <p:nvSpPr>
          <p:cNvPr id="100" name="Text Box 10"/>
          <p:cNvSpPr txBox="1">
            <a:spLocks noChangeArrowheads="1"/>
          </p:cNvSpPr>
          <p:nvPr/>
        </p:nvSpPr>
        <p:spPr bwMode="auto">
          <a:xfrm>
            <a:off x="3058101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</a:t>
            </a:r>
          </a:p>
        </p:txBody>
      </p: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3408418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y</a:t>
            </a: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1306720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1656969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104" name="Text Box 10"/>
          <p:cNvSpPr txBox="1">
            <a:spLocks noChangeArrowheads="1"/>
          </p:cNvSpPr>
          <p:nvPr/>
        </p:nvSpPr>
        <p:spPr bwMode="auto">
          <a:xfrm>
            <a:off x="2007286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2</a:t>
            </a: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2357535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3</a:t>
            </a:r>
          </a:p>
        </p:txBody>
      </p:sp>
      <p:sp>
        <p:nvSpPr>
          <p:cNvPr id="106" name="Text Box 10"/>
          <p:cNvSpPr txBox="1">
            <a:spLocks noChangeArrowheads="1"/>
          </p:cNvSpPr>
          <p:nvPr/>
        </p:nvSpPr>
        <p:spPr bwMode="auto">
          <a:xfrm>
            <a:off x="2707852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4</a:t>
            </a:r>
          </a:p>
        </p:txBody>
      </p:sp>
      <p:sp>
        <p:nvSpPr>
          <p:cNvPr id="107" name="Text Box 10"/>
          <p:cNvSpPr txBox="1">
            <a:spLocks noChangeArrowheads="1"/>
          </p:cNvSpPr>
          <p:nvPr/>
        </p:nvSpPr>
        <p:spPr bwMode="auto">
          <a:xfrm>
            <a:off x="3058101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5</a:t>
            </a:r>
          </a:p>
        </p:txBody>
      </p:sp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3408418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6</a:t>
            </a:r>
          </a:p>
        </p:txBody>
      </p:sp>
      <p:sp>
        <p:nvSpPr>
          <p:cNvPr id="149" name="Text Box 10"/>
          <p:cNvSpPr txBox="1">
            <a:spLocks noChangeArrowheads="1"/>
          </p:cNvSpPr>
          <p:nvPr/>
        </p:nvSpPr>
        <p:spPr bwMode="auto">
          <a:xfrm>
            <a:off x="819785" y="3678787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s1: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6276" y="4163408"/>
            <a:ext cx="2552210" cy="553998"/>
            <a:chOff x="856276" y="4163408"/>
            <a:chExt cx="2552210" cy="553998"/>
          </a:xfrm>
        </p:grpSpPr>
        <p:sp>
          <p:nvSpPr>
            <p:cNvPr id="109" name="Text Box 10"/>
            <p:cNvSpPr txBox="1">
              <a:spLocks noChangeArrowheads="1"/>
            </p:cNvSpPr>
            <p:nvPr/>
          </p:nvSpPr>
          <p:spPr bwMode="auto">
            <a:xfrm>
              <a:off x="1306788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10" name="Text Box 10"/>
            <p:cNvSpPr txBox="1">
              <a:spLocks noChangeArrowheads="1"/>
            </p:cNvSpPr>
            <p:nvPr/>
          </p:nvSpPr>
          <p:spPr bwMode="auto">
            <a:xfrm>
              <a:off x="1657037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11" name="Text Box 10"/>
            <p:cNvSpPr txBox="1">
              <a:spLocks noChangeArrowheads="1"/>
            </p:cNvSpPr>
            <p:nvPr/>
          </p:nvSpPr>
          <p:spPr bwMode="auto">
            <a:xfrm>
              <a:off x="2007354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12" name="Text Box 10"/>
            <p:cNvSpPr txBox="1">
              <a:spLocks noChangeArrowheads="1"/>
            </p:cNvSpPr>
            <p:nvPr/>
          </p:nvSpPr>
          <p:spPr bwMode="auto">
            <a:xfrm>
              <a:off x="2357603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2707920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14" name="Text Box 10"/>
            <p:cNvSpPr txBox="1">
              <a:spLocks noChangeArrowheads="1"/>
            </p:cNvSpPr>
            <p:nvPr/>
          </p:nvSpPr>
          <p:spPr bwMode="auto">
            <a:xfrm>
              <a:off x="3058169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15" name="Text Box 10"/>
            <p:cNvSpPr txBox="1">
              <a:spLocks noChangeArrowheads="1"/>
            </p:cNvSpPr>
            <p:nvPr/>
          </p:nvSpPr>
          <p:spPr bwMode="auto">
            <a:xfrm>
              <a:off x="1306788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0</a:t>
              </a:r>
            </a:p>
          </p:txBody>
        </p:sp>
        <p:sp>
          <p:nvSpPr>
            <p:cNvPr id="116" name="Text Box 10"/>
            <p:cNvSpPr txBox="1">
              <a:spLocks noChangeArrowheads="1"/>
            </p:cNvSpPr>
            <p:nvPr/>
          </p:nvSpPr>
          <p:spPr bwMode="auto">
            <a:xfrm>
              <a:off x="1657037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17" name="Text Box 10"/>
            <p:cNvSpPr txBox="1">
              <a:spLocks noChangeArrowheads="1"/>
            </p:cNvSpPr>
            <p:nvPr/>
          </p:nvSpPr>
          <p:spPr bwMode="auto">
            <a:xfrm>
              <a:off x="2007354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18" name="Text Box 10"/>
            <p:cNvSpPr txBox="1">
              <a:spLocks noChangeArrowheads="1"/>
            </p:cNvSpPr>
            <p:nvPr/>
          </p:nvSpPr>
          <p:spPr bwMode="auto">
            <a:xfrm>
              <a:off x="2357603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19" name="Text Box 10"/>
            <p:cNvSpPr txBox="1">
              <a:spLocks noChangeArrowheads="1"/>
            </p:cNvSpPr>
            <p:nvPr/>
          </p:nvSpPr>
          <p:spPr bwMode="auto">
            <a:xfrm>
              <a:off x="2707920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4</a:t>
              </a:r>
            </a:p>
          </p:txBody>
        </p:sp>
        <p:sp>
          <p:nvSpPr>
            <p:cNvPr id="120" name="Text Box 10"/>
            <p:cNvSpPr txBox="1">
              <a:spLocks noChangeArrowheads="1"/>
            </p:cNvSpPr>
            <p:nvPr/>
          </p:nvSpPr>
          <p:spPr bwMode="auto">
            <a:xfrm>
              <a:off x="3058169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50" name="Text Box 10"/>
            <p:cNvSpPr txBox="1">
              <a:spLocks noChangeArrowheads="1"/>
            </p:cNvSpPr>
            <p:nvPr/>
          </p:nvSpPr>
          <p:spPr bwMode="auto">
            <a:xfrm>
              <a:off x="856276" y="4435953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s2:</a:t>
              </a:r>
            </a:p>
          </p:txBody>
        </p:sp>
      </p:grpSp>
      <p:sp>
        <p:nvSpPr>
          <p:cNvPr id="152" name="Text Box 10"/>
          <p:cNvSpPr txBox="1">
            <a:spLocks noChangeArrowheads="1"/>
          </p:cNvSpPr>
          <p:nvPr/>
        </p:nvSpPr>
        <p:spPr bwMode="auto">
          <a:xfrm>
            <a:off x="3758735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53" name="Text Box 10"/>
          <p:cNvSpPr txBox="1">
            <a:spLocks noChangeArrowheads="1"/>
          </p:cNvSpPr>
          <p:nvPr/>
        </p:nvSpPr>
        <p:spPr bwMode="auto">
          <a:xfrm>
            <a:off x="3758735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7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11F7DE07-775B-294A-9408-5EC76050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12" y="759997"/>
            <a:ext cx="3863122" cy="231684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165600" bIns="169200" anchor="t" anchorCtr="0"/>
          <a:lstStyle/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"As easy 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"as 123"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7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">
            <a:extLst>
              <a:ext uri="{FF2B5EF4-FFF2-40B4-BE49-F238E27FC236}">
                <a16:creationId xmlns:a16="http://schemas.microsoft.com/office/drawing/2014/main" id="{82C607B4-F6CA-2E40-8F2D-7EB0E675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12" y="759997"/>
            <a:ext cx="3863122" cy="231684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165600" bIns="169200" anchor="t" anchorCtr="0"/>
          <a:lstStyle/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"As easy 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"as 123"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s3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</p:txBody>
      </p:sp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US" sz="2000" dirty="0"/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1306720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A</a:t>
            </a:r>
          </a:p>
        </p:txBody>
      </p:sp>
      <p:sp>
        <p:nvSpPr>
          <p:cNvPr id="96" name="Text Box 10"/>
          <p:cNvSpPr txBox="1">
            <a:spLocks noChangeArrowheads="1"/>
          </p:cNvSpPr>
          <p:nvPr/>
        </p:nvSpPr>
        <p:spPr bwMode="auto">
          <a:xfrm>
            <a:off x="1656969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</a:t>
            </a: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2007286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2357535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e</a:t>
            </a:r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2707852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a</a:t>
            </a:r>
          </a:p>
        </p:txBody>
      </p:sp>
      <p:sp>
        <p:nvSpPr>
          <p:cNvPr id="100" name="Text Box 10"/>
          <p:cNvSpPr txBox="1">
            <a:spLocks noChangeArrowheads="1"/>
          </p:cNvSpPr>
          <p:nvPr/>
        </p:nvSpPr>
        <p:spPr bwMode="auto">
          <a:xfrm>
            <a:off x="3058101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</a:t>
            </a:r>
          </a:p>
        </p:txBody>
      </p: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3408418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y</a:t>
            </a: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1306720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1656969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104" name="Text Box 10"/>
          <p:cNvSpPr txBox="1">
            <a:spLocks noChangeArrowheads="1"/>
          </p:cNvSpPr>
          <p:nvPr/>
        </p:nvSpPr>
        <p:spPr bwMode="auto">
          <a:xfrm>
            <a:off x="2007286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2</a:t>
            </a: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2357535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3</a:t>
            </a:r>
          </a:p>
        </p:txBody>
      </p:sp>
      <p:sp>
        <p:nvSpPr>
          <p:cNvPr id="106" name="Text Box 10"/>
          <p:cNvSpPr txBox="1">
            <a:spLocks noChangeArrowheads="1"/>
          </p:cNvSpPr>
          <p:nvPr/>
        </p:nvSpPr>
        <p:spPr bwMode="auto">
          <a:xfrm>
            <a:off x="2707852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4</a:t>
            </a:r>
          </a:p>
        </p:txBody>
      </p:sp>
      <p:sp>
        <p:nvSpPr>
          <p:cNvPr id="107" name="Text Box 10"/>
          <p:cNvSpPr txBox="1">
            <a:spLocks noChangeArrowheads="1"/>
          </p:cNvSpPr>
          <p:nvPr/>
        </p:nvSpPr>
        <p:spPr bwMode="auto">
          <a:xfrm>
            <a:off x="3058101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5</a:t>
            </a:r>
          </a:p>
        </p:txBody>
      </p:sp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3408418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6</a:t>
            </a:r>
          </a:p>
        </p:txBody>
      </p:sp>
      <p:sp>
        <p:nvSpPr>
          <p:cNvPr id="149" name="Text Box 10"/>
          <p:cNvSpPr txBox="1">
            <a:spLocks noChangeArrowheads="1"/>
          </p:cNvSpPr>
          <p:nvPr/>
        </p:nvSpPr>
        <p:spPr bwMode="auto">
          <a:xfrm>
            <a:off x="819785" y="3678787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s1: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6276" y="4163408"/>
            <a:ext cx="2552210" cy="553998"/>
            <a:chOff x="856276" y="4163408"/>
            <a:chExt cx="2552210" cy="553998"/>
          </a:xfrm>
        </p:grpSpPr>
        <p:sp>
          <p:nvSpPr>
            <p:cNvPr id="109" name="Text Box 10"/>
            <p:cNvSpPr txBox="1">
              <a:spLocks noChangeArrowheads="1"/>
            </p:cNvSpPr>
            <p:nvPr/>
          </p:nvSpPr>
          <p:spPr bwMode="auto">
            <a:xfrm>
              <a:off x="1306788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10" name="Text Box 10"/>
            <p:cNvSpPr txBox="1">
              <a:spLocks noChangeArrowheads="1"/>
            </p:cNvSpPr>
            <p:nvPr/>
          </p:nvSpPr>
          <p:spPr bwMode="auto">
            <a:xfrm>
              <a:off x="1657037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11" name="Text Box 10"/>
            <p:cNvSpPr txBox="1">
              <a:spLocks noChangeArrowheads="1"/>
            </p:cNvSpPr>
            <p:nvPr/>
          </p:nvSpPr>
          <p:spPr bwMode="auto">
            <a:xfrm>
              <a:off x="2007354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12" name="Text Box 10"/>
            <p:cNvSpPr txBox="1">
              <a:spLocks noChangeArrowheads="1"/>
            </p:cNvSpPr>
            <p:nvPr/>
          </p:nvSpPr>
          <p:spPr bwMode="auto">
            <a:xfrm>
              <a:off x="2357603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2707920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14" name="Text Box 10"/>
            <p:cNvSpPr txBox="1">
              <a:spLocks noChangeArrowheads="1"/>
            </p:cNvSpPr>
            <p:nvPr/>
          </p:nvSpPr>
          <p:spPr bwMode="auto">
            <a:xfrm>
              <a:off x="3058169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15" name="Text Box 10"/>
            <p:cNvSpPr txBox="1">
              <a:spLocks noChangeArrowheads="1"/>
            </p:cNvSpPr>
            <p:nvPr/>
          </p:nvSpPr>
          <p:spPr bwMode="auto">
            <a:xfrm>
              <a:off x="1306788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0</a:t>
              </a:r>
            </a:p>
          </p:txBody>
        </p:sp>
        <p:sp>
          <p:nvSpPr>
            <p:cNvPr id="116" name="Text Box 10"/>
            <p:cNvSpPr txBox="1">
              <a:spLocks noChangeArrowheads="1"/>
            </p:cNvSpPr>
            <p:nvPr/>
          </p:nvSpPr>
          <p:spPr bwMode="auto">
            <a:xfrm>
              <a:off x="1657037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17" name="Text Box 10"/>
            <p:cNvSpPr txBox="1">
              <a:spLocks noChangeArrowheads="1"/>
            </p:cNvSpPr>
            <p:nvPr/>
          </p:nvSpPr>
          <p:spPr bwMode="auto">
            <a:xfrm>
              <a:off x="2007354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18" name="Text Box 10"/>
            <p:cNvSpPr txBox="1">
              <a:spLocks noChangeArrowheads="1"/>
            </p:cNvSpPr>
            <p:nvPr/>
          </p:nvSpPr>
          <p:spPr bwMode="auto">
            <a:xfrm>
              <a:off x="2357603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19" name="Text Box 10"/>
            <p:cNvSpPr txBox="1">
              <a:spLocks noChangeArrowheads="1"/>
            </p:cNvSpPr>
            <p:nvPr/>
          </p:nvSpPr>
          <p:spPr bwMode="auto">
            <a:xfrm>
              <a:off x="2707920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4</a:t>
              </a:r>
            </a:p>
          </p:txBody>
        </p:sp>
        <p:sp>
          <p:nvSpPr>
            <p:cNvPr id="120" name="Text Box 10"/>
            <p:cNvSpPr txBox="1">
              <a:spLocks noChangeArrowheads="1"/>
            </p:cNvSpPr>
            <p:nvPr/>
          </p:nvSpPr>
          <p:spPr bwMode="auto">
            <a:xfrm>
              <a:off x="3058169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50" name="Text Box 10"/>
            <p:cNvSpPr txBox="1">
              <a:spLocks noChangeArrowheads="1"/>
            </p:cNvSpPr>
            <p:nvPr/>
          </p:nvSpPr>
          <p:spPr bwMode="auto">
            <a:xfrm>
              <a:off x="856276" y="4435953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s2: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4128" y="4886048"/>
            <a:ext cx="5327855" cy="553998"/>
            <a:chOff x="884128" y="4886048"/>
            <a:chExt cx="5327855" cy="553998"/>
          </a:xfrm>
        </p:grpSpPr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1306856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22" name="Text Box 10"/>
            <p:cNvSpPr txBox="1">
              <a:spLocks noChangeArrowheads="1"/>
            </p:cNvSpPr>
            <p:nvPr/>
          </p:nvSpPr>
          <p:spPr bwMode="auto">
            <a:xfrm>
              <a:off x="1657105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23" name="Text Box 10"/>
            <p:cNvSpPr txBox="1">
              <a:spLocks noChangeArrowheads="1"/>
            </p:cNvSpPr>
            <p:nvPr/>
          </p:nvSpPr>
          <p:spPr bwMode="auto">
            <a:xfrm>
              <a:off x="2007422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24" name="Text Box 10"/>
            <p:cNvSpPr txBox="1">
              <a:spLocks noChangeArrowheads="1"/>
            </p:cNvSpPr>
            <p:nvPr/>
          </p:nvSpPr>
          <p:spPr bwMode="auto">
            <a:xfrm>
              <a:off x="2357671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e</a:t>
              </a:r>
            </a:p>
          </p:txBody>
        </p:sp>
        <p:sp>
          <p:nvSpPr>
            <p:cNvPr id="125" name="Text Box 10"/>
            <p:cNvSpPr txBox="1">
              <a:spLocks noChangeArrowheads="1"/>
            </p:cNvSpPr>
            <p:nvPr/>
          </p:nvSpPr>
          <p:spPr bwMode="auto">
            <a:xfrm>
              <a:off x="2707988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26" name="Text Box 10"/>
            <p:cNvSpPr txBox="1">
              <a:spLocks noChangeArrowheads="1"/>
            </p:cNvSpPr>
            <p:nvPr/>
          </p:nvSpPr>
          <p:spPr bwMode="auto">
            <a:xfrm>
              <a:off x="3058237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27" name="Text Box 10"/>
            <p:cNvSpPr txBox="1">
              <a:spLocks noChangeArrowheads="1"/>
            </p:cNvSpPr>
            <p:nvPr/>
          </p:nvSpPr>
          <p:spPr bwMode="auto">
            <a:xfrm>
              <a:off x="3408554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y</a:t>
              </a:r>
            </a:p>
          </p:txBody>
        </p:sp>
        <p:sp>
          <p:nvSpPr>
            <p:cNvPr id="128" name="Text Box 10"/>
            <p:cNvSpPr txBox="1">
              <a:spLocks noChangeArrowheads="1"/>
            </p:cNvSpPr>
            <p:nvPr/>
          </p:nvSpPr>
          <p:spPr bwMode="auto">
            <a:xfrm>
              <a:off x="3758803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29" name="Text Box 10"/>
            <p:cNvSpPr txBox="1">
              <a:spLocks noChangeArrowheads="1"/>
            </p:cNvSpPr>
            <p:nvPr/>
          </p:nvSpPr>
          <p:spPr bwMode="auto">
            <a:xfrm>
              <a:off x="4110285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30" name="Text Box 10"/>
            <p:cNvSpPr txBox="1">
              <a:spLocks noChangeArrowheads="1"/>
            </p:cNvSpPr>
            <p:nvPr/>
          </p:nvSpPr>
          <p:spPr bwMode="auto">
            <a:xfrm>
              <a:off x="4460534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31" name="Text Box 10"/>
            <p:cNvSpPr txBox="1">
              <a:spLocks noChangeArrowheads="1"/>
            </p:cNvSpPr>
            <p:nvPr/>
          </p:nvSpPr>
          <p:spPr bwMode="auto">
            <a:xfrm>
              <a:off x="4810851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5161100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33" name="Text Box 10"/>
            <p:cNvSpPr txBox="1">
              <a:spLocks noChangeArrowheads="1"/>
            </p:cNvSpPr>
            <p:nvPr/>
          </p:nvSpPr>
          <p:spPr bwMode="auto">
            <a:xfrm>
              <a:off x="5511417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34" name="Text Box 10"/>
            <p:cNvSpPr txBox="1">
              <a:spLocks noChangeArrowheads="1"/>
            </p:cNvSpPr>
            <p:nvPr/>
          </p:nvSpPr>
          <p:spPr bwMode="auto">
            <a:xfrm>
              <a:off x="5861666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35" name="Text Box 10"/>
            <p:cNvSpPr txBox="1">
              <a:spLocks noChangeArrowheads="1"/>
            </p:cNvSpPr>
            <p:nvPr/>
          </p:nvSpPr>
          <p:spPr bwMode="auto">
            <a:xfrm>
              <a:off x="1306856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0</a:t>
              </a:r>
            </a:p>
          </p:txBody>
        </p:sp>
        <p:sp>
          <p:nvSpPr>
            <p:cNvPr id="136" name="Text Box 10"/>
            <p:cNvSpPr txBox="1">
              <a:spLocks noChangeArrowheads="1"/>
            </p:cNvSpPr>
            <p:nvPr/>
          </p:nvSpPr>
          <p:spPr bwMode="auto">
            <a:xfrm>
              <a:off x="1657105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37" name="Text Box 10"/>
            <p:cNvSpPr txBox="1">
              <a:spLocks noChangeArrowheads="1"/>
            </p:cNvSpPr>
            <p:nvPr/>
          </p:nvSpPr>
          <p:spPr bwMode="auto">
            <a:xfrm>
              <a:off x="2007422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38" name="Text Box 10"/>
            <p:cNvSpPr txBox="1">
              <a:spLocks noChangeArrowheads="1"/>
            </p:cNvSpPr>
            <p:nvPr/>
          </p:nvSpPr>
          <p:spPr bwMode="auto">
            <a:xfrm>
              <a:off x="2357671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39" name="Text Box 10"/>
            <p:cNvSpPr txBox="1">
              <a:spLocks noChangeArrowheads="1"/>
            </p:cNvSpPr>
            <p:nvPr/>
          </p:nvSpPr>
          <p:spPr bwMode="auto">
            <a:xfrm>
              <a:off x="2707988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4</a:t>
              </a:r>
            </a:p>
          </p:txBody>
        </p:sp>
        <p:sp>
          <p:nvSpPr>
            <p:cNvPr id="140" name="Text Box 10"/>
            <p:cNvSpPr txBox="1">
              <a:spLocks noChangeArrowheads="1"/>
            </p:cNvSpPr>
            <p:nvPr/>
          </p:nvSpPr>
          <p:spPr bwMode="auto">
            <a:xfrm>
              <a:off x="3058237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41" name="Text Box 10"/>
            <p:cNvSpPr txBox="1">
              <a:spLocks noChangeArrowheads="1"/>
            </p:cNvSpPr>
            <p:nvPr/>
          </p:nvSpPr>
          <p:spPr bwMode="auto">
            <a:xfrm>
              <a:off x="3408554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6</a:t>
              </a:r>
            </a:p>
          </p:txBody>
        </p:sp>
        <p:sp>
          <p:nvSpPr>
            <p:cNvPr id="142" name="Text Box 10"/>
            <p:cNvSpPr txBox="1">
              <a:spLocks noChangeArrowheads="1"/>
            </p:cNvSpPr>
            <p:nvPr/>
          </p:nvSpPr>
          <p:spPr bwMode="auto">
            <a:xfrm>
              <a:off x="3758803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7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/>
          </p:nvSpPr>
          <p:spPr bwMode="auto">
            <a:xfrm>
              <a:off x="4110285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8</a:t>
              </a:r>
            </a:p>
          </p:txBody>
        </p:sp>
        <p:sp>
          <p:nvSpPr>
            <p:cNvPr id="144" name="Text Box 10"/>
            <p:cNvSpPr txBox="1">
              <a:spLocks noChangeArrowheads="1"/>
            </p:cNvSpPr>
            <p:nvPr/>
          </p:nvSpPr>
          <p:spPr bwMode="auto">
            <a:xfrm>
              <a:off x="4460534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9</a:t>
              </a:r>
            </a:p>
          </p:txBody>
        </p:sp>
        <p:sp>
          <p:nvSpPr>
            <p:cNvPr id="145" name="Text Box 10"/>
            <p:cNvSpPr txBox="1">
              <a:spLocks noChangeArrowheads="1"/>
            </p:cNvSpPr>
            <p:nvPr/>
          </p:nvSpPr>
          <p:spPr bwMode="auto">
            <a:xfrm>
              <a:off x="4810851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10</a:t>
              </a:r>
            </a:p>
          </p:txBody>
        </p:sp>
        <p:sp>
          <p:nvSpPr>
            <p:cNvPr id="146" name="Text Box 10"/>
            <p:cNvSpPr txBox="1">
              <a:spLocks noChangeArrowheads="1"/>
            </p:cNvSpPr>
            <p:nvPr/>
          </p:nvSpPr>
          <p:spPr bwMode="auto">
            <a:xfrm>
              <a:off x="5161100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11</a:t>
              </a:r>
            </a:p>
          </p:txBody>
        </p:sp>
        <p:sp>
          <p:nvSpPr>
            <p:cNvPr id="147" name="Text Box 10"/>
            <p:cNvSpPr txBox="1">
              <a:spLocks noChangeArrowheads="1"/>
            </p:cNvSpPr>
            <p:nvPr/>
          </p:nvSpPr>
          <p:spPr bwMode="auto">
            <a:xfrm>
              <a:off x="5511417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12</a:t>
              </a:r>
            </a:p>
          </p:txBody>
        </p:sp>
        <p:sp>
          <p:nvSpPr>
            <p:cNvPr id="148" name="Text Box 10"/>
            <p:cNvSpPr txBox="1">
              <a:spLocks noChangeArrowheads="1"/>
            </p:cNvSpPr>
            <p:nvPr/>
          </p:nvSpPr>
          <p:spPr bwMode="auto">
            <a:xfrm>
              <a:off x="5861666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13</a:t>
              </a:r>
            </a:p>
          </p:txBody>
        </p:sp>
        <p:sp>
          <p:nvSpPr>
            <p:cNvPr id="151" name="Text Box 10"/>
            <p:cNvSpPr txBox="1">
              <a:spLocks noChangeArrowheads="1"/>
            </p:cNvSpPr>
            <p:nvPr/>
          </p:nvSpPr>
          <p:spPr bwMode="auto">
            <a:xfrm>
              <a:off x="884128" y="5163047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s3:</a:t>
              </a:r>
            </a:p>
          </p:txBody>
        </p:sp>
      </p:grpSp>
      <p:sp>
        <p:nvSpPr>
          <p:cNvPr id="152" name="Text Box 10"/>
          <p:cNvSpPr txBox="1">
            <a:spLocks noChangeArrowheads="1"/>
          </p:cNvSpPr>
          <p:nvPr/>
        </p:nvSpPr>
        <p:spPr bwMode="auto">
          <a:xfrm>
            <a:off x="3758735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53" name="Text Box 10"/>
          <p:cNvSpPr txBox="1">
            <a:spLocks noChangeArrowheads="1"/>
          </p:cNvSpPr>
          <p:nvPr/>
        </p:nvSpPr>
        <p:spPr bwMode="auto">
          <a:xfrm>
            <a:off x="3758735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9237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US" sz="2000" dirty="0"/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1306720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A</a:t>
            </a:r>
          </a:p>
        </p:txBody>
      </p:sp>
      <p:sp>
        <p:nvSpPr>
          <p:cNvPr id="96" name="Text Box 10"/>
          <p:cNvSpPr txBox="1">
            <a:spLocks noChangeArrowheads="1"/>
          </p:cNvSpPr>
          <p:nvPr/>
        </p:nvSpPr>
        <p:spPr bwMode="auto">
          <a:xfrm>
            <a:off x="1656969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</a:t>
            </a: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2007286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2357535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e</a:t>
            </a:r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2707852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a</a:t>
            </a:r>
          </a:p>
        </p:txBody>
      </p:sp>
      <p:sp>
        <p:nvSpPr>
          <p:cNvPr id="100" name="Text Box 10"/>
          <p:cNvSpPr txBox="1">
            <a:spLocks noChangeArrowheads="1"/>
          </p:cNvSpPr>
          <p:nvPr/>
        </p:nvSpPr>
        <p:spPr bwMode="auto">
          <a:xfrm>
            <a:off x="3058101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</a:t>
            </a:r>
          </a:p>
        </p:txBody>
      </p: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3408418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y</a:t>
            </a: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1306720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1656969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104" name="Text Box 10"/>
          <p:cNvSpPr txBox="1">
            <a:spLocks noChangeArrowheads="1"/>
          </p:cNvSpPr>
          <p:nvPr/>
        </p:nvSpPr>
        <p:spPr bwMode="auto">
          <a:xfrm>
            <a:off x="2007286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2</a:t>
            </a: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2357535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3</a:t>
            </a:r>
          </a:p>
        </p:txBody>
      </p:sp>
      <p:sp>
        <p:nvSpPr>
          <p:cNvPr id="106" name="Text Box 10"/>
          <p:cNvSpPr txBox="1">
            <a:spLocks noChangeArrowheads="1"/>
          </p:cNvSpPr>
          <p:nvPr/>
        </p:nvSpPr>
        <p:spPr bwMode="auto">
          <a:xfrm>
            <a:off x="2707852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4</a:t>
            </a:r>
          </a:p>
        </p:txBody>
      </p:sp>
      <p:sp>
        <p:nvSpPr>
          <p:cNvPr id="107" name="Text Box 10"/>
          <p:cNvSpPr txBox="1">
            <a:spLocks noChangeArrowheads="1"/>
          </p:cNvSpPr>
          <p:nvPr/>
        </p:nvSpPr>
        <p:spPr bwMode="auto">
          <a:xfrm>
            <a:off x="3058101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5</a:t>
            </a:r>
          </a:p>
        </p:txBody>
      </p:sp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3408418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6</a:t>
            </a:r>
          </a:p>
        </p:txBody>
      </p:sp>
      <p:sp>
        <p:nvSpPr>
          <p:cNvPr id="149" name="Text Box 10"/>
          <p:cNvSpPr txBox="1">
            <a:spLocks noChangeArrowheads="1"/>
          </p:cNvSpPr>
          <p:nvPr/>
        </p:nvSpPr>
        <p:spPr bwMode="auto">
          <a:xfrm>
            <a:off x="819785" y="3678787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s1: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6276" y="4163408"/>
            <a:ext cx="2552210" cy="553998"/>
            <a:chOff x="856276" y="4163408"/>
            <a:chExt cx="2552210" cy="553998"/>
          </a:xfrm>
        </p:grpSpPr>
        <p:sp>
          <p:nvSpPr>
            <p:cNvPr id="109" name="Text Box 10"/>
            <p:cNvSpPr txBox="1">
              <a:spLocks noChangeArrowheads="1"/>
            </p:cNvSpPr>
            <p:nvPr/>
          </p:nvSpPr>
          <p:spPr bwMode="auto">
            <a:xfrm>
              <a:off x="1306788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10" name="Text Box 10"/>
            <p:cNvSpPr txBox="1">
              <a:spLocks noChangeArrowheads="1"/>
            </p:cNvSpPr>
            <p:nvPr/>
          </p:nvSpPr>
          <p:spPr bwMode="auto">
            <a:xfrm>
              <a:off x="1657037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11" name="Text Box 10"/>
            <p:cNvSpPr txBox="1">
              <a:spLocks noChangeArrowheads="1"/>
            </p:cNvSpPr>
            <p:nvPr/>
          </p:nvSpPr>
          <p:spPr bwMode="auto">
            <a:xfrm>
              <a:off x="2007354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12" name="Text Box 10"/>
            <p:cNvSpPr txBox="1">
              <a:spLocks noChangeArrowheads="1"/>
            </p:cNvSpPr>
            <p:nvPr/>
          </p:nvSpPr>
          <p:spPr bwMode="auto">
            <a:xfrm>
              <a:off x="2357603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2707920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14" name="Text Box 10"/>
            <p:cNvSpPr txBox="1">
              <a:spLocks noChangeArrowheads="1"/>
            </p:cNvSpPr>
            <p:nvPr/>
          </p:nvSpPr>
          <p:spPr bwMode="auto">
            <a:xfrm>
              <a:off x="3058169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15" name="Text Box 10"/>
            <p:cNvSpPr txBox="1">
              <a:spLocks noChangeArrowheads="1"/>
            </p:cNvSpPr>
            <p:nvPr/>
          </p:nvSpPr>
          <p:spPr bwMode="auto">
            <a:xfrm>
              <a:off x="1306788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0</a:t>
              </a:r>
            </a:p>
          </p:txBody>
        </p:sp>
        <p:sp>
          <p:nvSpPr>
            <p:cNvPr id="116" name="Text Box 10"/>
            <p:cNvSpPr txBox="1">
              <a:spLocks noChangeArrowheads="1"/>
            </p:cNvSpPr>
            <p:nvPr/>
          </p:nvSpPr>
          <p:spPr bwMode="auto">
            <a:xfrm>
              <a:off x="1657037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17" name="Text Box 10"/>
            <p:cNvSpPr txBox="1">
              <a:spLocks noChangeArrowheads="1"/>
            </p:cNvSpPr>
            <p:nvPr/>
          </p:nvSpPr>
          <p:spPr bwMode="auto">
            <a:xfrm>
              <a:off x="2007354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18" name="Text Box 10"/>
            <p:cNvSpPr txBox="1">
              <a:spLocks noChangeArrowheads="1"/>
            </p:cNvSpPr>
            <p:nvPr/>
          </p:nvSpPr>
          <p:spPr bwMode="auto">
            <a:xfrm>
              <a:off x="2357603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19" name="Text Box 10"/>
            <p:cNvSpPr txBox="1">
              <a:spLocks noChangeArrowheads="1"/>
            </p:cNvSpPr>
            <p:nvPr/>
          </p:nvSpPr>
          <p:spPr bwMode="auto">
            <a:xfrm>
              <a:off x="2707920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4</a:t>
              </a:r>
            </a:p>
          </p:txBody>
        </p:sp>
        <p:sp>
          <p:nvSpPr>
            <p:cNvPr id="120" name="Text Box 10"/>
            <p:cNvSpPr txBox="1">
              <a:spLocks noChangeArrowheads="1"/>
            </p:cNvSpPr>
            <p:nvPr/>
          </p:nvSpPr>
          <p:spPr bwMode="auto">
            <a:xfrm>
              <a:off x="3058169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50" name="Text Box 10"/>
            <p:cNvSpPr txBox="1">
              <a:spLocks noChangeArrowheads="1"/>
            </p:cNvSpPr>
            <p:nvPr/>
          </p:nvSpPr>
          <p:spPr bwMode="auto">
            <a:xfrm>
              <a:off x="856276" y="4435953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s2: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4128" y="4886048"/>
            <a:ext cx="5327855" cy="553998"/>
            <a:chOff x="884128" y="4886048"/>
            <a:chExt cx="5327855" cy="553998"/>
          </a:xfrm>
        </p:grpSpPr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1306856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22" name="Text Box 10"/>
            <p:cNvSpPr txBox="1">
              <a:spLocks noChangeArrowheads="1"/>
            </p:cNvSpPr>
            <p:nvPr/>
          </p:nvSpPr>
          <p:spPr bwMode="auto">
            <a:xfrm>
              <a:off x="1657105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23" name="Text Box 10"/>
            <p:cNvSpPr txBox="1">
              <a:spLocks noChangeArrowheads="1"/>
            </p:cNvSpPr>
            <p:nvPr/>
          </p:nvSpPr>
          <p:spPr bwMode="auto">
            <a:xfrm>
              <a:off x="2007422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24" name="Text Box 10"/>
            <p:cNvSpPr txBox="1">
              <a:spLocks noChangeArrowheads="1"/>
            </p:cNvSpPr>
            <p:nvPr/>
          </p:nvSpPr>
          <p:spPr bwMode="auto">
            <a:xfrm>
              <a:off x="2357671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e</a:t>
              </a:r>
            </a:p>
          </p:txBody>
        </p:sp>
        <p:sp>
          <p:nvSpPr>
            <p:cNvPr id="125" name="Text Box 10"/>
            <p:cNvSpPr txBox="1">
              <a:spLocks noChangeArrowheads="1"/>
            </p:cNvSpPr>
            <p:nvPr/>
          </p:nvSpPr>
          <p:spPr bwMode="auto">
            <a:xfrm>
              <a:off x="2707988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26" name="Text Box 10"/>
            <p:cNvSpPr txBox="1">
              <a:spLocks noChangeArrowheads="1"/>
            </p:cNvSpPr>
            <p:nvPr/>
          </p:nvSpPr>
          <p:spPr bwMode="auto">
            <a:xfrm>
              <a:off x="3058237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27" name="Text Box 10"/>
            <p:cNvSpPr txBox="1">
              <a:spLocks noChangeArrowheads="1"/>
            </p:cNvSpPr>
            <p:nvPr/>
          </p:nvSpPr>
          <p:spPr bwMode="auto">
            <a:xfrm>
              <a:off x="3408554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y</a:t>
              </a:r>
            </a:p>
          </p:txBody>
        </p:sp>
        <p:sp>
          <p:nvSpPr>
            <p:cNvPr id="128" name="Text Box 10"/>
            <p:cNvSpPr txBox="1">
              <a:spLocks noChangeArrowheads="1"/>
            </p:cNvSpPr>
            <p:nvPr/>
          </p:nvSpPr>
          <p:spPr bwMode="auto">
            <a:xfrm>
              <a:off x="3758803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29" name="Text Box 10"/>
            <p:cNvSpPr txBox="1">
              <a:spLocks noChangeArrowheads="1"/>
            </p:cNvSpPr>
            <p:nvPr/>
          </p:nvSpPr>
          <p:spPr bwMode="auto">
            <a:xfrm>
              <a:off x="4110285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30" name="Text Box 10"/>
            <p:cNvSpPr txBox="1">
              <a:spLocks noChangeArrowheads="1"/>
            </p:cNvSpPr>
            <p:nvPr/>
          </p:nvSpPr>
          <p:spPr bwMode="auto">
            <a:xfrm>
              <a:off x="4460534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31" name="Text Box 10"/>
            <p:cNvSpPr txBox="1">
              <a:spLocks noChangeArrowheads="1"/>
            </p:cNvSpPr>
            <p:nvPr/>
          </p:nvSpPr>
          <p:spPr bwMode="auto">
            <a:xfrm>
              <a:off x="4810851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5161100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33" name="Text Box 10"/>
            <p:cNvSpPr txBox="1">
              <a:spLocks noChangeArrowheads="1"/>
            </p:cNvSpPr>
            <p:nvPr/>
          </p:nvSpPr>
          <p:spPr bwMode="auto">
            <a:xfrm>
              <a:off x="5511417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34" name="Text Box 10"/>
            <p:cNvSpPr txBox="1">
              <a:spLocks noChangeArrowheads="1"/>
            </p:cNvSpPr>
            <p:nvPr/>
          </p:nvSpPr>
          <p:spPr bwMode="auto">
            <a:xfrm>
              <a:off x="5861666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35" name="Text Box 10"/>
            <p:cNvSpPr txBox="1">
              <a:spLocks noChangeArrowheads="1"/>
            </p:cNvSpPr>
            <p:nvPr/>
          </p:nvSpPr>
          <p:spPr bwMode="auto">
            <a:xfrm>
              <a:off x="1306856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0</a:t>
              </a:r>
            </a:p>
          </p:txBody>
        </p:sp>
        <p:sp>
          <p:nvSpPr>
            <p:cNvPr id="136" name="Text Box 10"/>
            <p:cNvSpPr txBox="1">
              <a:spLocks noChangeArrowheads="1"/>
            </p:cNvSpPr>
            <p:nvPr/>
          </p:nvSpPr>
          <p:spPr bwMode="auto">
            <a:xfrm>
              <a:off x="1657105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37" name="Text Box 10"/>
            <p:cNvSpPr txBox="1">
              <a:spLocks noChangeArrowheads="1"/>
            </p:cNvSpPr>
            <p:nvPr/>
          </p:nvSpPr>
          <p:spPr bwMode="auto">
            <a:xfrm>
              <a:off x="2007422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38" name="Text Box 10"/>
            <p:cNvSpPr txBox="1">
              <a:spLocks noChangeArrowheads="1"/>
            </p:cNvSpPr>
            <p:nvPr/>
          </p:nvSpPr>
          <p:spPr bwMode="auto">
            <a:xfrm>
              <a:off x="2357671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39" name="Text Box 10"/>
            <p:cNvSpPr txBox="1">
              <a:spLocks noChangeArrowheads="1"/>
            </p:cNvSpPr>
            <p:nvPr/>
          </p:nvSpPr>
          <p:spPr bwMode="auto">
            <a:xfrm>
              <a:off x="2707988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4</a:t>
              </a:r>
            </a:p>
          </p:txBody>
        </p:sp>
        <p:sp>
          <p:nvSpPr>
            <p:cNvPr id="140" name="Text Box 10"/>
            <p:cNvSpPr txBox="1">
              <a:spLocks noChangeArrowheads="1"/>
            </p:cNvSpPr>
            <p:nvPr/>
          </p:nvSpPr>
          <p:spPr bwMode="auto">
            <a:xfrm>
              <a:off x="3058237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41" name="Text Box 10"/>
            <p:cNvSpPr txBox="1">
              <a:spLocks noChangeArrowheads="1"/>
            </p:cNvSpPr>
            <p:nvPr/>
          </p:nvSpPr>
          <p:spPr bwMode="auto">
            <a:xfrm>
              <a:off x="3408554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6</a:t>
              </a:r>
            </a:p>
          </p:txBody>
        </p:sp>
        <p:sp>
          <p:nvSpPr>
            <p:cNvPr id="142" name="Text Box 10"/>
            <p:cNvSpPr txBox="1">
              <a:spLocks noChangeArrowheads="1"/>
            </p:cNvSpPr>
            <p:nvPr/>
          </p:nvSpPr>
          <p:spPr bwMode="auto">
            <a:xfrm>
              <a:off x="3758803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7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/>
          </p:nvSpPr>
          <p:spPr bwMode="auto">
            <a:xfrm>
              <a:off x="4110285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8</a:t>
              </a:r>
            </a:p>
          </p:txBody>
        </p:sp>
        <p:sp>
          <p:nvSpPr>
            <p:cNvPr id="144" name="Text Box 10"/>
            <p:cNvSpPr txBox="1">
              <a:spLocks noChangeArrowheads="1"/>
            </p:cNvSpPr>
            <p:nvPr/>
          </p:nvSpPr>
          <p:spPr bwMode="auto">
            <a:xfrm>
              <a:off x="4460534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9</a:t>
              </a:r>
            </a:p>
          </p:txBody>
        </p:sp>
        <p:sp>
          <p:nvSpPr>
            <p:cNvPr id="145" name="Text Box 10"/>
            <p:cNvSpPr txBox="1">
              <a:spLocks noChangeArrowheads="1"/>
            </p:cNvSpPr>
            <p:nvPr/>
          </p:nvSpPr>
          <p:spPr bwMode="auto">
            <a:xfrm>
              <a:off x="4810851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10</a:t>
              </a:r>
            </a:p>
          </p:txBody>
        </p:sp>
        <p:sp>
          <p:nvSpPr>
            <p:cNvPr id="146" name="Text Box 10"/>
            <p:cNvSpPr txBox="1">
              <a:spLocks noChangeArrowheads="1"/>
            </p:cNvSpPr>
            <p:nvPr/>
          </p:nvSpPr>
          <p:spPr bwMode="auto">
            <a:xfrm>
              <a:off x="5161100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11</a:t>
              </a:r>
            </a:p>
          </p:txBody>
        </p:sp>
        <p:sp>
          <p:nvSpPr>
            <p:cNvPr id="147" name="Text Box 10"/>
            <p:cNvSpPr txBox="1">
              <a:spLocks noChangeArrowheads="1"/>
            </p:cNvSpPr>
            <p:nvPr/>
          </p:nvSpPr>
          <p:spPr bwMode="auto">
            <a:xfrm>
              <a:off x="5511417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12</a:t>
              </a:r>
            </a:p>
          </p:txBody>
        </p:sp>
        <p:sp>
          <p:nvSpPr>
            <p:cNvPr id="148" name="Text Box 10"/>
            <p:cNvSpPr txBox="1">
              <a:spLocks noChangeArrowheads="1"/>
            </p:cNvSpPr>
            <p:nvPr/>
          </p:nvSpPr>
          <p:spPr bwMode="auto">
            <a:xfrm>
              <a:off x="5861666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13</a:t>
              </a:r>
            </a:p>
          </p:txBody>
        </p:sp>
        <p:sp>
          <p:nvSpPr>
            <p:cNvPr id="151" name="Text Box 10"/>
            <p:cNvSpPr txBox="1">
              <a:spLocks noChangeArrowheads="1"/>
            </p:cNvSpPr>
            <p:nvPr/>
          </p:nvSpPr>
          <p:spPr bwMode="auto">
            <a:xfrm>
              <a:off x="884128" y="5163047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s3:</a:t>
              </a:r>
            </a:p>
          </p:txBody>
        </p:sp>
      </p:grpSp>
      <p:sp>
        <p:nvSpPr>
          <p:cNvPr id="152" name="Text Box 10"/>
          <p:cNvSpPr txBox="1">
            <a:spLocks noChangeArrowheads="1"/>
          </p:cNvSpPr>
          <p:nvPr/>
        </p:nvSpPr>
        <p:spPr bwMode="auto">
          <a:xfrm>
            <a:off x="3758735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53" name="Text Box 10"/>
          <p:cNvSpPr txBox="1">
            <a:spLocks noChangeArrowheads="1"/>
          </p:cNvSpPr>
          <p:nvPr/>
        </p:nvSpPr>
        <p:spPr bwMode="auto">
          <a:xfrm>
            <a:off x="3758735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7</a:t>
            </a:r>
          </a:p>
        </p:txBody>
      </p:sp>
      <p:sp>
        <p:nvSpPr>
          <p:cNvPr id="66" name="Rectangle 6">
            <a:extLst>
              <a:ext uri="{FF2B5EF4-FFF2-40B4-BE49-F238E27FC236}">
                <a16:creationId xmlns:a16="http://schemas.microsoft.com/office/drawing/2014/main" id="{9EE88BCC-8CB8-3F4B-A53B-F43BBF68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12" y="759997"/>
            <a:ext cx="3863122" cy="231684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165600" bIns="169200" anchor="t" anchorCtr="0"/>
          <a:lstStyle/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"As easy 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"as 123"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s3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System.</a:t>
            </a:r>
            <a:r>
              <a:rPr lang="en-US" sz="12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.println(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.length());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6F8354-8FC6-6F98-13EE-BBF6B99A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311" y="1597236"/>
            <a:ext cx="672287" cy="132588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46800" rIns="0" bIns="169200" anchor="t" anchorCtr="0"/>
          <a:lstStyle/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9092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US" sz="2000" dirty="0"/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1306720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A</a:t>
            </a:r>
          </a:p>
        </p:txBody>
      </p:sp>
      <p:sp>
        <p:nvSpPr>
          <p:cNvPr id="96" name="Text Box 10"/>
          <p:cNvSpPr txBox="1">
            <a:spLocks noChangeArrowheads="1"/>
          </p:cNvSpPr>
          <p:nvPr/>
        </p:nvSpPr>
        <p:spPr bwMode="auto">
          <a:xfrm>
            <a:off x="1656969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</a:t>
            </a: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2007286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2357535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e</a:t>
            </a:r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2707852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a</a:t>
            </a:r>
          </a:p>
        </p:txBody>
      </p:sp>
      <p:sp>
        <p:nvSpPr>
          <p:cNvPr id="100" name="Text Box 10"/>
          <p:cNvSpPr txBox="1">
            <a:spLocks noChangeArrowheads="1"/>
          </p:cNvSpPr>
          <p:nvPr/>
        </p:nvSpPr>
        <p:spPr bwMode="auto">
          <a:xfrm>
            <a:off x="3058101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</a:t>
            </a:r>
          </a:p>
        </p:txBody>
      </p: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3408418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y</a:t>
            </a: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1306720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1656969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104" name="Text Box 10"/>
          <p:cNvSpPr txBox="1">
            <a:spLocks noChangeArrowheads="1"/>
          </p:cNvSpPr>
          <p:nvPr/>
        </p:nvSpPr>
        <p:spPr bwMode="auto">
          <a:xfrm>
            <a:off x="2007286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2</a:t>
            </a: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2357535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3</a:t>
            </a:r>
          </a:p>
        </p:txBody>
      </p:sp>
      <p:sp>
        <p:nvSpPr>
          <p:cNvPr id="106" name="Text Box 10"/>
          <p:cNvSpPr txBox="1">
            <a:spLocks noChangeArrowheads="1"/>
          </p:cNvSpPr>
          <p:nvPr/>
        </p:nvSpPr>
        <p:spPr bwMode="auto">
          <a:xfrm>
            <a:off x="2707852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4</a:t>
            </a:r>
          </a:p>
        </p:txBody>
      </p:sp>
      <p:sp>
        <p:nvSpPr>
          <p:cNvPr id="107" name="Text Box 10"/>
          <p:cNvSpPr txBox="1">
            <a:spLocks noChangeArrowheads="1"/>
          </p:cNvSpPr>
          <p:nvPr/>
        </p:nvSpPr>
        <p:spPr bwMode="auto">
          <a:xfrm>
            <a:off x="3058101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5</a:t>
            </a:r>
          </a:p>
        </p:txBody>
      </p:sp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3408418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6</a:t>
            </a:r>
          </a:p>
        </p:txBody>
      </p:sp>
      <p:sp>
        <p:nvSpPr>
          <p:cNvPr id="149" name="Text Box 10"/>
          <p:cNvSpPr txBox="1">
            <a:spLocks noChangeArrowheads="1"/>
          </p:cNvSpPr>
          <p:nvPr/>
        </p:nvSpPr>
        <p:spPr bwMode="auto">
          <a:xfrm>
            <a:off x="819785" y="3678787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s1: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6276" y="4163408"/>
            <a:ext cx="2552210" cy="553998"/>
            <a:chOff x="856276" y="4163408"/>
            <a:chExt cx="2552210" cy="553998"/>
          </a:xfrm>
        </p:grpSpPr>
        <p:sp>
          <p:nvSpPr>
            <p:cNvPr id="109" name="Text Box 10"/>
            <p:cNvSpPr txBox="1">
              <a:spLocks noChangeArrowheads="1"/>
            </p:cNvSpPr>
            <p:nvPr/>
          </p:nvSpPr>
          <p:spPr bwMode="auto">
            <a:xfrm>
              <a:off x="1306788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10" name="Text Box 10"/>
            <p:cNvSpPr txBox="1">
              <a:spLocks noChangeArrowheads="1"/>
            </p:cNvSpPr>
            <p:nvPr/>
          </p:nvSpPr>
          <p:spPr bwMode="auto">
            <a:xfrm>
              <a:off x="1657037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11" name="Text Box 10"/>
            <p:cNvSpPr txBox="1">
              <a:spLocks noChangeArrowheads="1"/>
            </p:cNvSpPr>
            <p:nvPr/>
          </p:nvSpPr>
          <p:spPr bwMode="auto">
            <a:xfrm>
              <a:off x="2007354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12" name="Text Box 10"/>
            <p:cNvSpPr txBox="1">
              <a:spLocks noChangeArrowheads="1"/>
            </p:cNvSpPr>
            <p:nvPr/>
          </p:nvSpPr>
          <p:spPr bwMode="auto">
            <a:xfrm>
              <a:off x="2357603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2707920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14" name="Text Box 10"/>
            <p:cNvSpPr txBox="1">
              <a:spLocks noChangeArrowheads="1"/>
            </p:cNvSpPr>
            <p:nvPr/>
          </p:nvSpPr>
          <p:spPr bwMode="auto">
            <a:xfrm>
              <a:off x="3058169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15" name="Text Box 10"/>
            <p:cNvSpPr txBox="1">
              <a:spLocks noChangeArrowheads="1"/>
            </p:cNvSpPr>
            <p:nvPr/>
          </p:nvSpPr>
          <p:spPr bwMode="auto">
            <a:xfrm>
              <a:off x="1306788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0</a:t>
              </a:r>
            </a:p>
          </p:txBody>
        </p:sp>
        <p:sp>
          <p:nvSpPr>
            <p:cNvPr id="116" name="Text Box 10"/>
            <p:cNvSpPr txBox="1">
              <a:spLocks noChangeArrowheads="1"/>
            </p:cNvSpPr>
            <p:nvPr/>
          </p:nvSpPr>
          <p:spPr bwMode="auto">
            <a:xfrm>
              <a:off x="1657037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17" name="Text Box 10"/>
            <p:cNvSpPr txBox="1">
              <a:spLocks noChangeArrowheads="1"/>
            </p:cNvSpPr>
            <p:nvPr/>
          </p:nvSpPr>
          <p:spPr bwMode="auto">
            <a:xfrm>
              <a:off x="2007354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18" name="Text Box 10"/>
            <p:cNvSpPr txBox="1">
              <a:spLocks noChangeArrowheads="1"/>
            </p:cNvSpPr>
            <p:nvPr/>
          </p:nvSpPr>
          <p:spPr bwMode="auto">
            <a:xfrm>
              <a:off x="2357603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19" name="Text Box 10"/>
            <p:cNvSpPr txBox="1">
              <a:spLocks noChangeArrowheads="1"/>
            </p:cNvSpPr>
            <p:nvPr/>
          </p:nvSpPr>
          <p:spPr bwMode="auto">
            <a:xfrm>
              <a:off x="2707920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4</a:t>
              </a:r>
            </a:p>
          </p:txBody>
        </p:sp>
        <p:sp>
          <p:nvSpPr>
            <p:cNvPr id="120" name="Text Box 10"/>
            <p:cNvSpPr txBox="1">
              <a:spLocks noChangeArrowheads="1"/>
            </p:cNvSpPr>
            <p:nvPr/>
          </p:nvSpPr>
          <p:spPr bwMode="auto">
            <a:xfrm>
              <a:off x="3058169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50" name="Text Box 10"/>
            <p:cNvSpPr txBox="1">
              <a:spLocks noChangeArrowheads="1"/>
            </p:cNvSpPr>
            <p:nvPr/>
          </p:nvSpPr>
          <p:spPr bwMode="auto">
            <a:xfrm>
              <a:off x="856276" y="4435953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s2: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4128" y="4886048"/>
            <a:ext cx="5327855" cy="553998"/>
            <a:chOff x="884128" y="4886048"/>
            <a:chExt cx="5327855" cy="553998"/>
          </a:xfrm>
        </p:grpSpPr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1306856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22" name="Text Box 10"/>
            <p:cNvSpPr txBox="1">
              <a:spLocks noChangeArrowheads="1"/>
            </p:cNvSpPr>
            <p:nvPr/>
          </p:nvSpPr>
          <p:spPr bwMode="auto">
            <a:xfrm>
              <a:off x="1657105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23" name="Text Box 10"/>
            <p:cNvSpPr txBox="1">
              <a:spLocks noChangeArrowheads="1"/>
            </p:cNvSpPr>
            <p:nvPr/>
          </p:nvSpPr>
          <p:spPr bwMode="auto">
            <a:xfrm>
              <a:off x="2007422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24" name="Text Box 10"/>
            <p:cNvSpPr txBox="1">
              <a:spLocks noChangeArrowheads="1"/>
            </p:cNvSpPr>
            <p:nvPr/>
          </p:nvSpPr>
          <p:spPr bwMode="auto">
            <a:xfrm>
              <a:off x="2357671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e</a:t>
              </a:r>
            </a:p>
          </p:txBody>
        </p:sp>
        <p:sp>
          <p:nvSpPr>
            <p:cNvPr id="125" name="Text Box 10"/>
            <p:cNvSpPr txBox="1">
              <a:spLocks noChangeArrowheads="1"/>
            </p:cNvSpPr>
            <p:nvPr/>
          </p:nvSpPr>
          <p:spPr bwMode="auto">
            <a:xfrm>
              <a:off x="2707988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26" name="Text Box 10"/>
            <p:cNvSpPr txBox="1">
              <a:spLocks noChangeArrowheads="1"/>
            </p:cNvSpPr>
            <p:nvPr/>
          </p:nvSpPr>
          <p:spPr bwMode="auto">
            <a:xfrm>
              <a:off x="3058237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27" name="Text Box 10"/>
            <p:cNvSpPr txBox="1">
              <a:spLocks noChangeArrowheads="1"/>
            </p:cNvSpPr>
            <p:nvPr/>
          </p:nvSpPr>
          <p:spPr bwMode="auto">
            <a:xfrm>
              <a:off x="3408554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y</a:t>
              </a:r>
            </a:p>
          </p:txBody>
        </p:sp>
        <p:sp>
          <p:nvSpPr>
            <p:cNvPr id="128" name="Text Box 10"/>
            <p:cNvSpPr txBox="1">
              <a:spLocks noChangeArrowheads="1"/>
            </p:cNvSpPr>
            <p:nvPr/>
          </p:nvSpPr>
          <p:spPr bwMode="auto">
            <a:xfrm>
              <a:off x="3758803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29" name="Text Box 10"/>
            <p:cNvSpPr txBox="1">
              <a:spLocks noChangeArrowheads="1"/>
            </p:cNvSpPr>
            <p:nvPr/>
          </p:nvSpPr>
          <p:spPr bwMode="auto">
            <a:xfrm>
              <a:off x="4110285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30" name="Text Box 10"/>
            <p:cNvSpPr txBox="1">
              <a:spLocks noChangeArrowheads="1"/>
            </p:cNvSpPr>
            <p:nvPr/>
          </p:nvSpPr>
          <p:spPr bwMode="auto">
            <a:xfrm>
              <a:off x="4460534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31" name="Text Box 10"/>
            <p:cNvSpPr txBox="1">
              <a:spLocks noChangeArrowheads="1"/>
            </p:cNvSpPr>
            <p:nvPr/>
          </p:nvSpPr>
          <p:spPr bwMode="auto">
            <a:xfrm>
              <a:off x="4810851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5161100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33" name="Text Box 10"/>
            <p:cNvSpPr txBox="1">
              <a:spLocks noChangeArrowheads="1"/>
            </p:cNvSpPr>
            <p:nvPr/>
          </p:nvSpPr>
          <p:spPr bwMode="auto">
            <a:xfrm>
              <a:off x="5511417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34" name="Text Box 10"/>
            <p:cNvSpPr txBox="1">
              <a:spLocks noChangeArrowheads="1"/>
            </p:cNvSpPr>
            <p:nvPr/>
          </p:nvSpPr>
          <p:spPr bwMode="auto">
            <a:xfrm>
              <a:off x="5861666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35" name="Text Box 10"/>
            <p:cNvSpPr txBox="1">
              <a:spLocks noChangeArrowheads="1"/>
            </p:cNvSpPr>
            <p:nvPr/>
          </p:nvSpPr>
          <p:spPr bwMode="auto">
            <a:xfrm>
              <a:off x="1306856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0</a:t>
              </a:r>
            </a:p>
          </p:txBody>
        </p:sp>
        <p:sp>
          <p:nvSpPr>
            <p:cNvPr id="136" name="Text Box 10"/>
            <p:cNvSpPr txBox="1">
              <a:spLocks noChangeArrowheads="1"/>
            </p:cNvSpPr>
            <p:nvPr/>
          </p:nvSpPr>
          <p:spPr bwMode="auto">
            <a:xfrm>
              <a:off x="1657105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37" name="Text Box 10"/>
            <p:cNvSpPr txBox="1">
              <a:spLocks noChangeArrowheads="1"/>
            </p:cNvSpPr>
            <p:nvPr/>
          </p:nvSpPr>
          <p:spPr bwMode="auto">
            <a:xfrm>
              <a:off x="2007422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38" name="Text Box 10"/>
            <p:cNvSpPr txBox="1">
              <a:spLocks noChangeArrowheads="1"/>
            </p:cNvSpPr>
            <p:nvPr/>
          </p:nvSpPr>
          <p:spPr bwMode="auto">
            <a:xfrm>
              <a:off x="2357671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39" name="Text Box 10"/>
            <p:cNvSpPr txBox="1">
              <a:spLocks noChangeArrowheads="1"/>
            </p:cNvSpPr>
            <p:nvPr/>
          </p:nvSpPr>
          <p:spPr bwMode="auto">
            <a:xfrm>
              <a:off x="2707988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4</a:t>
              </a:r>
            </a:p>
          </p:txBody>
        </p:sp>
        <p:sp>
          <p:nvSpPr>
            <p:cNvPr id="140" name="Text Box 10"/>
            <p:cNvSpPr txBox="1">
              <a:spLocks noChangeArrowheads="1"/>
            </p:cNvSpPr>
            <p:nvPr/>
          </p:nvSpPr>
          <p:spPr bwMode="auto">
            <a:xfrm>
              <a:off x="3058237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41" name="Text Box 10"/>
            <p:cNvSpPr txBox="1">
              <a:spLocks noChangeArrowheads="1"/>
            </p:cNvSpPr>
            <p:nvPr/>
          </p:nvSpPr>
          <p:spPr bwMode="auto">
            <a:xfrm>
              <a:off x="3408554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6</a:t>
              </a:r>
            </a:p>
          </p:txBody>
        </p:sp>
        <p:sp>
          <p:nvSpPr>
            <p:cNvPr id="142" name="Text Box 10"/>
            <p:cNvSpPr txBox="1">
              <a:spLocks noChangeArrowheads="1"/>
            </p:cNvSpPr>
            <p:nvPr/>
          </p:nvSpPr>
          <p:spPr bwMode="auto">
            <a:xfrm>
              <a:off x="3758803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7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/>
          </p:nvSpPr>
          <p:spPr bwMode="auto">
            <a:xfrm>
              <a:off x="4110285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8</a:t>
              </a:r>
            </a:p>
          </p:txBody>
        </p:sp>
        <p:sp>
          <p:nvSpPr>
            <p:cNvPr id="144" name="Text Box 10"/>
            <p:cNvSpPr txBox="1">
              <a:spLocks noChangeArrowheads="1"/>
            </p:cNvSpPr>
            <p:nvPr/>
          </p:nvSpPr>
          <p:spPr bwMode="auto">
            <a:xfrm>
              <a:off x="4460534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9</a:t>
              </a:r>
            </a:p>
          </p:txBody>
        </p:sp>
        <p:sp>
          <p:nvSpPr>
            <p:cNvPr id="145" name="Text Box 10"/>
            <p:cNvSpPr txBox="1">
              <a:spLocks noChangeArrowheads="1"/>
            </p:cNvSpPr>
            <p:nvPr/>
          </p:nvSpPr>
          <p:spPr bwMode="auto">
            <a:xfrm>
              <a:off x="4810851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10</a:t>
              </a:r>
            </a:p>
          </p:txBody>
        </p:sp>
        <p:sp>
          <p:nvSpPr>
            <p:cNvPr id="146" name="Text Box 10"/>
            <p:cNvSpPr txBox="1">
              <a:spLocks noChangeArrowheads="1"/>
            </p:cNvSpPr>
            <p:nvPr/>
          </p:nvSpPr>
          <p:spPr bwMode="auto">
            <a:xfrm>
              <a:off x="5161100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11</a:t>
              </a:r>
            </a:p>
          </p:txBody>
        </p:sp>
        <p:sp>
          <p:nvSpPr>
            <p:cNvPr id="147" name="Text Box 10"/>
            <p:cNvSpPr txBox="1">
              <a:spLocks noChangeArrowheads="1"/>
            </p:cNvSpPr>
            <p:nvPr/>
          </p:nvSpPr>
          <p:spPr bwMode="auto">
            <a:xfrm>
              <a:off x="5511417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12</a:t>
              </a:r>
            </a:p>
          </p:txBody>
        </p:sp>
        <p:sp>
          <p:nvSpPr>
            <p:cNvPr id="148" name="Text Box 10"/>
            <p:cNvSpPr txBox="1">
              <a:spLocks noChangeArrowheads="1"/>
            </p:cNvSpPr>
            <p:nvPr/>
          </p:nvSpPr>
          <p:spPr bwMode="auto">
            <a:xfrm>
              <a:off x="5861666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13</a:t>
              </a:r>
            </a:p>
          </p:txBody>
        </p:sp>
        <p:sp>
          <p:nvSpPr>
            <p:cNvPr id="151" name="Text Box 10"/>
            <p:cNvSpPr txBox="1">
              <a:spLocks noChangeArrowheads="1"/>
            </p:cNvSpPr>
            <p:nvPr/>
          </p:nvSpPr>
          <p:spPr bwMode="auto">
            <a:xfrm>
              <a:off x="884128" y="5163047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s3:</a:t>
              </a:r>
            </a:p>
          </p:txBody>
        </p:sp>
      </p:grpSp>
      <p:sp>
        <p:nvSpPr>
          <p:cNvPr id="152" name="Text Box 10"/>
          <p:cNvSpPr txBox="1">
            <a:spLocks noChangeArrowheads="1"/>
          </p:cNvSpPr>
          <p:nvPr/>
        </p:nvSpPr>
        <p:spPr bwMode="auto">
          <a:xfrm>
            <a:off x="3758735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597412" y="759997"/>
            <a:ext cx="3863122" cy="231684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165600" bIns="169200" anchor="t" anchorCtr="0"/>
          <a:lstStyle/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"As easy 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"as 123"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s3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System.</a:t>
            </a:r>
            <a:r>
              <a:rPr lang="en-US" sz="12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.println(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.length());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System.</a:t>
            </a:r>
            <a:r>
              <a:rPr lang="en-US" sz="12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.println(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charAt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(3));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System.</a:t>
            </a:r>
            <a:r>
              <a:rPr lang="en-US" sz="12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.println(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.substring(1,5));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System.</a:t>
            </a:r>
            <a:r>
              <a:rPr lang="en-US" sz="12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.println(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s3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.indexOf(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'a'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));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53" name="Text Box 10"/>
          <p:cNvSpPr txBox="1">
            <a:spLocks noChangeArrowheads="1"/>
          </p:cNvSpPr>
          <p:nvPr/>
        </p:nvSpPr>
        <p:spPr bwMode="auto">
          <a:xfrm>
            <a:off x="3758735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7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125311" y="1597236"/>
            <a:ext cx="672287" cy="132588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46800" rIns="0" bIns="169200" anchor="t" anchorCtr="0"/>
          <a:lstStyle/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8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e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s ea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4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157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US" sz="2000" dirty="0"/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1306720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A</a:t>
            </a:r>
          </a:p>
        </p:txBody>
      </p:sp>
      <p:sp>
        <p:nvSpPr>
          <p:cNvPr id="96" name="Text Box 10"/>
          <p:cNvSpPr txBox="1">
            <a:spLocks noChangeArrowheads="1"/>
          </p:cNvSpPr>
          <p:nvPr/>
        </p:nvSpPr>
        <p:spPr bwMode="auto">
          <a:xfrm>
            <a:off x="1656969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</a:t>
            </a: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2007286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2357535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e</a:t>
            </a:r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2707852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a</a:t>
            </a:r>
          </a:p>
        </p:txBody>
      </p:sp>
      <p:sp>
        <p:nvSpPr>
          <p:cNvPr id="100" name="Text Box 10"/>
          <p:cNvSpPr txBox="1">
            <a:spLocks noChangeArrowheads="1"/>
          </p:cNvSpPr>
          <p:nvPr/>
        </p:nvSpPr>
        <p:spPr bwMode="auto">
          <a:xfrm>
            <a:off x="3058101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</a:t>
            </a:r>
          </a:p>
        </p:txBody>
      </p: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3408418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y</a:t>
            </a:r>
          </a:p>
        </p:txBody>
      </p:sp>
      <p:sp>
        <p:nvSpPr>
          <p:cNvPr id="102" name="Text Box 10"/>
          <p:cNvSpPr txBox="1">
            <a:spLocks noChangeArrowheads="1"/>
          </p:cNvSpPr>
          <p:nvPr/>
        </p:nvSpPr>
        <p:spPr bwMode="auto">
          <a:xfrm>
            <a:off x="1306720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1656969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104" name="Text Box 10"/>
          <p:cNvSpPr txBox="1">
            <a:spLocks noChangeArrowheads="1"/>
          </p:cNvSpPr>
          <p:nvPr/>
        </p:nvSpPr>
        <p:spPr bwMode="auto">
          <a:xfrm>
            <a:off x="2007286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2</a:t>
            </a: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2357535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3</a:t>
            </a:r>
          </a:p>
        </p:txBody>
      </p:sp>
      <p:sp>
        <p:nvSpPr>
          <p:cNvPr id="106" name="Text Box 10"/>
          <p:cNvSpPr txBox="1">
            <a:spLocks noChangeArrowheads="1"/>
          </p:cNvSpPr>
          <p:nvPr/>
        </p:nvSpPr>
        <p:spPr bwMode="auto">
          <a:xfrm>
            <a:off x="2707852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4</a:t>
            </a:r>
          </a:p>
        </p:txBody>
      </p:sp>
      <p:sp>
        <p:nvSpPr>
          <p:cNvPr id="107" name="Text Box 10"/>
          <p:cNvSpPr txBox="1">
            <a:spLocks noChangeArrowheads="1"/>
          </p:cNvSpPr>
          <p:nvPr/>
        </p:nvSpPr>
        <p:spPr bwMode="auto">
          <a:xfrm>
            <a:off x="3058101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5</a:t>
            </a:r>
          </a:p>
        </p:txBody>
      </p:sp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3408418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6</a:t>
            </a:r>
          </a:p>
        </p:txBody>
      </p:sp>
      <p:sp>
        <p:nvSpPr>
          <p:cNvPr id="149" name="Text Box 10"/>
          <p:cNvSpPr txBox="1">
            <a:spLocks noChangeArrowheads="1"/>
          </p:cNvSpPr>
          <p:nvPr/>
        </p:nvSpPr>
        <p:spPr bwMode="auto">
          <a:xfrm>
            <a:off x="819785" y="3678787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s1: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6276" y="4163408"/>
            <a:ext cx="2552210" cy="553998"/>
            <a:chOff x="856276" y="4163408"/>
            <a:chExt cx="2552210" cy="553998"/>
          </a:xfrm>
        </p:grpSpPr>
        <p:sp>
          <p:nvSpPr>
            <p:cNvPr id="109" name="Text Box 10"/>
            <p:cNvSpPr txBox="1">
              <a:spLocks noChangeArrowheads="1"/>
            </p:cNvSpPr>
            <p:nvPr/>
          </p:nvSpPr>
          <p:spPr bwMode="auto">
            <a:xfrm>
              <a:off x="1306788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10" name="Text Box 10"/>
            <p:cNvSpPr txBox="1">
              <a:spLocks noChangeArrowheads="1"/>
            </p:cNvSpPr>
            <p:nvPr/>
          </p:nvSpPr>
          <p:spPr bwMode="auto">
            <a:xfrm>
              <a:off x="1657037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11" name="Text Box 10"/>
            <p:cNvSpPr txBox="1">
              <a:spLocks noChangeArrowheads="1"/>
            </p:cNvSpPr>
            <p:nvPr/>
          </p:nvSpPr>
          <p:spPr bwMode="auto">
            <a:xfrm>
              <a:off x="2007354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12" name="Text Box 10"/>
            <p:cNvSpPr txBox="1">
              <a:spLocks noChangeArrowheads="1"/>
            </p:cNvSpPr>
            <p:nvPr/>
          </p:nvSpPr>
          <p:spPr bwMode="auto">
            <a:xfrm>
              <a:off x="2357603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2707920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14" name="Text Box 10"/>
            <p:cNvSpPr txBox="1">
              <a:spLocks noChangeArrowheads="1"/>
            </p:cNvSpPr>
            <p:nvPr/>
          </p:nvSpPr>
          <p:spPr bwMode="auto">
            <a:xfrm>
              <a:off x="3058169" y="444040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15" name="Text Box 10"/>
            <p:cNvSpPr txBox="1">
              <a:spLocks noChangeArrowheads="1"/>
            </p:cNvSpPr>
            <p:nvPr/>
          </p:nvSpPr>
          <p:spPr bwMode="auto">
            <a:xfrm>
              <a:off x="1306788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0</a:t>
              </a:r>
            </a:p>
          </p:txBody>
        </p:sp>
        <p:sp>
          <p:nvSpPr>
            <p:cNvPr id="116" name="Text Box 10"/>
            <p:cNvSpPr txBox="1">
              <a:spLocks noChangeArrowheads="1"/>
            </p:cNvSpPr>
            <p:nvPr/>
          </p:nvSpPr>
          <p:spPr bwMode="auto">
            <a:xfrm>
              <a:off x="1657037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17" name="Text Box 10"/>
            <p:cNvSpPr txBox="1">
              <a:spLocks noChangeArrowheads="1"/>
            </p:cNvSpPr>
            <p:nvPr/>
          </p:nvSpPr>
          <p:spPr bwMode="auto">
            <a:xfrm>
              <a:off x="2007354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18" name="Text Box 10"/>
            <p:cNvSpPr txBox="1">
              <a:spLocks noChangeArrowheads="1"/>
            </p:cNvSpPr>
            <p:nvPr/>
          </p:nvSpPr>
          <p:spPr bwMode="auto">
            <a:xfrm>
              <a:off x="2357603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19" name="Text Box 10"/>
            <p:cNvSpPr txBox="1">
              <a:spLocks noChangeArrowheads="1"/>
            </p:cNvSpPr>
            <p:nvPr/>
          </p:nvSpPr>
          <p:spPr bwMode="auto">
            <a:xfrm>
              <a:off x="2707920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4</a:t>
              </a:r>
            </a:p>
          </p:txBody>
        </p:sp>
        <p:sp>
          <p:nvSpPr>
            <p:cNvPr id="120" name="Text Box 10"/>
            <p:cNvSpPr txBox="1">
              <a:spLocks noChangeArrowheads="1"/>
            </p:cNvSpPr>
            <p:nvPr/>
          </p:nvSpPr>
          <p:spPr bwMode="auto">
            <a:xfrm>
              <a:off x="3058169" y="416340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50" name="Text Box 10"/>
            <p:cNvSpPr txBox="1">
              <a:spLocks noChangeArrowheads="1"/>
            </p:cNvSpPr>
            <p:nvPr/>
          </p:nvSpPr>
          <p:spPr bwMode="auto">
            <a:xfrm>
              <a:off x="856276" y="4435953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s2: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4128" y="4886048"/>
            <a:ext cx="5327855" cy="553998"/>
            <a:chOff x="884128" y="4886048"/>
            <a:chExt cx="5327855" cy="553998"/>
          </a:xfrm>
        </p:grpSpPr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1306856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22" name="Text Box 10"/>
            <p:cNvSpPr txBox="1">
              <a:spLocks noChangeArrowheads="1"/>
            </p:cNvSpPr>
            <p:nvPr/>
          </p:nvSpPr>
          <p:spPr bwMode="auto">
            <a:xfrm>
              <a:off x="1657105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23" name="Text Box 10"/>
            <p:cNvSpPr txBox="1">
              <a:spLocks noChangeArrowheads="1"/>
            </p:cNvSpPr>
            <p:nvPr/>
          </p:nvSpPr>
          <p:spPr bwMode="auto">
            <a:xfrm>
              <a:off x="2007422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24" name="Text Box 10"/>
            <p:cNvSpPr txBox="1">
              <a:spLocks noChangeArrowheads="1"/>
            </p:cNvSpPr>
            <p:nvPr/>
          </p:nvSpPr>
          <p:spPr bwMode="auto">
            <a:xfrm>
              <a:off x="2357671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e</a:t>
              </a:r>
            </a:p>
          </p:txBody>
        </p:sp>
        <p:sp>
          <p:nvSpPr>
            <p:cNvPr id="125" name="Text Box 10"/>
            <p:cNvSpPr txBox="1">
              <a:spLocks noChangeArrowheads="1"/>
            </p:cNvSpPr>
            <p:nvPr/>
          </p:nvSpPr>
          <p:spPr bwMode="auto">
            <a:xfrm>
              <a:off x="2707988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26" name="Text Box 10"/>
            <p:cNvSpPr txBox="1">
              <a:spLocks noChangeArrowheads="1"/>
            </p:cNvSpPr>
            <p:nvPr/>
          </p:nvSpPr>
          <p:spPr bwMode="auto">
            <a:xfrm>
              <a:off x="3058237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27" name="Text Box 10"/>
            <p:cNvSpPr txBox="1">
              <a:spLocks noChangeArrowheads="1"/>
            </p:cNvSpPr>
            <p:nvPr/>
          </p:nvSpPr>
          <p:spPr bwMode="auto">
            <a:xfrm>
              <a:off x="3408554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y</a:t>
              </a:r>
            </a:p>
          </p:txBody>
        </p:sp>
        <p:sp>
          <p:nvSpPr>
            <p:cNvPr id="128" name="Text Box 10"/>
            <p:cNvSpPr txBox="1">
              <a:spLocks noChangeArrowheads="1"/>
            </p:cNvSpPr>
            <p:nvPr/>
          </p:nvSpPr>
          <p:spPr bwMode="auto">
            <a:xfrm>
              <a:off x="3758803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29" name="Text Box 10"/>
            <p:cNvSpPr txBox="1">
              <a:spLocks noChangeArrowheads="1"/>
            </p:cNvSpPr>
            <p:nvPr/>
          </p:nvSpPr>
          <p:spPr bwMode="auto">
            <a:xfrm>
              <a:off x="4110285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130" name="Text Box 10"/>
            <p:cNvSpPr txBox="1">
              <a:spLocks noChangeArrowheads="1"/>
            </p:cNvSpPr>
            <p:nvPr/>
          </p:nvSpPr>
          <p:spPr bwMode="auto">
            <a:xfrm>
              <a:off x="4460534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</a:t>
              </a:r>
            </a:p>
          </p:txBody>
        </p:sp>
        <p:sp>
          <p:nvSpPr>
            <p:cNvPr id="131" name="Text Box 10"/>
            <p:cNvSpPr txBox="1">
              <a:spLocks noChangeArrowheads="1"/>
            </p:cNvSpPr>
            <p:nvPr/>
          </p:nvSpPr>
          <p:spPr bwMode="auto">
            <a:xfrm>
              <a:off x="4810851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5161100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33" name="Text Box 10"/>
            <p:cNvSpPr txBox="1">
              <a:spLocks noChangeArrowheads="1"/>
            </p:cNvSpPr>
            <p:nvPr/>
          </p:nvSpPr>
          <p:spPr bwMode="auto">
            <a:xfrm>
              <a:off x="5511417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34" name="Text Box 10"/>
            <p:cNvSpPr txBox="1">
              <a:spLocks noChangeArrowheads="1"/>
            </p:cNvSpPr>
            <p:nvPr/>
          </p:nvSpPr>
          <p:spPr bwMode="auto">
            <a:xfrm>
              <a:off x="5861666" y="5163047"/>
              <a:ext cx="350317" cy="276999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35" name="Text Box 10"/>
            <p:cNvSpPr txBox="1">
              <a:spLocks noChangeArrowheads="1"/>
            </p:cNvSpPr>
            <p:nvPr/>
          </p:nvSpPr>
          <p:spPr bwMode="auto">
            <a:xfrm>
              <a:off x="1306856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0</a:t>
              </a:r>
            </a:p>
          </p:txBody>
        </p:sp>
        <p:sp>
          <p:nvSpPr>
            <p:cNvPr id="136" name="Text Box 10"/>
            <p:cNvSpPr txBox="1">
              <a:spLocks noChangeArrowheads="1"/>
            </p:cNvSpPr>
            <p:nvPr/>
          </p:nvSpPr>
          <p:spPr bwMode="auto">
            <a:xfrm>
              <a:off x="1657105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</a:t>
              </a:r>
            </a:p>
          </p:txBody>
        </p:sp>
        <p:sp>
          <p:nvSpPr>
            <p:cNvPr id="137" name="Text Box 10"/>
            <p:cNvSpPr txBox="1">
              <a:spLocks noChangeArrowheads="1"/>
            </p:cNvSpPr>
            <p:nvPr/>
          </p:nvSpPr>
          <p:spPr bwMode="auto">
            <a:xfrm>
              <a:off x="2007422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2</a:t>
              </a:r>
            </a:p>
          </p:txBody>
        </p:sp>
        <p:sp>
          <p:nvSpPr>
            <p:cNvPr id="138" name="Text Box 10"/>
            <p:cNvSpPr txBox="1">
              <a:spLocks noChangeArrowheads="1"/>
            </p:cNvSpPr>
            <p:nvPr/>
          </p:nvSpPr>
          <p:spPr bwMode="auto">
            <a:xfrm>
              <a:off x="2357671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3</a:t>
              </a:r>
            </a:p>
          </p:txBody>
        </p:sp>
        <p:sp>
          <p:nvSpPr>
            <p:cNvPr id="139" name="Text Box 10"/>
            <p:cNvSpPr txBox="1">
              <a:spLocks noChangeArrowheads="1"/>
            </p:cNvSpPr>
            <p:nvPr/>
          </p:nvSpPr>
          <p:spPr bwMode="auto">
            <a:xfrm>
              <a:off x="2707988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4</a:t>
              </a:r>
            </a:p>
          </p:txBody>
        </p:sp>
        <p:sp>
          <p:nvSpPr>
            <p:cNvPr id="140" name="Text Box 10"/>
            <p:cNvSpPr txBox="1">
              <a:spLocks noChangeArrowheads="1"/>
            </p:cNvSpPr>
            <p:nvPr/>
          </p:nvSpPr>
          <p:spPr bwMode="auto">
            <a:xfrm>
              <a:off x="3058237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5</a:t>
              </a:r>
            </a:p>
          </p:txBody>
        </p:sp>
        <p:sp>
          <p:nvSpPr>
            <p:cNvPr id="141" name="Text Box 10"/>
            <p:cNvSpPr txBox="1">
              <a:spLocks noChangeArrowheads="1"/>
            </p:cNvSpPr>
            <p:nvPr/>
          </p:nvSpPr>
          <p:spPr bwMode="auto">
            <a:xfrm>
              <a:off x="3408554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6</a:t>
              </a:r>
            </a:p>
          </p:txBody>
        </p:sp>
        <p:sp>
          <p:nvSpPr>
            <p:cNvPr id="142" name="Text Box 10"/>
            <p:cNvSpPr txBox="1">
              <a:spLocks noChangeArrowheads="1"/>
            </p:cNvSpPr>
            <p:nvPr/>
          </p:nvSpPr>
          <p:spPr bwMode="auto">
            <a:xfrm>
              <a:off x="3758803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7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/>
          </p:nvSpPr>
          <p:spPr bwMode="auto">
            <a:xfrm>
              <a:off x="4110285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8</a:t>
              </a:r>
            </a:p>
          </p:txBody>
        </p:sp>
        <p:sp>
          <p:nvSpPr>
            <p:cNvPr id="144" name="Text Box 10"/>
            <p:cNvSpPr txBox="1">
              <a:spLocks noChangeArrowheads="1"/>
            </p:cNvSpPr>
            <p:nvPr/>
          </p:nvSpPr>
          <p:spPr bwMode="auto">
            <a:xfrm>
              <a:off x="4460534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9</a:t>
              </a:r>
            </a:p>
          </p:txBody>
        </p:sp>
        <p:sp>
          <p:nvSpPr>
            <p:cNvPr id="145" name="Text Box 10"/>
            <p:cNvSpPr txBox="1">
              <a:spLocks noChangeArrowheads="1"/>
            </p:cNvSpPr>
            <p:nvPr/>
          </p:nvSpPr>
          <p:spPr bwMode="auto">
            <a:xfrm>
              <a:off x="4810851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10</a:t>
              </a:r>
            </a:p>
          </p:txBody>
        </p:sp>
        <p:sp>
          <p:nvSpPr>
            <p:cNvPr id="146" name="Text Box 10"/>
            <p:cNvSpPr txBox="1">
              <a:spLocks noChangeArrowheads="1"/>
            </p:cNvSpPr>
            <p:nvPr/>
          </p:nvSpPr>
          <p:spPr bwMode="auto">
            <a:xfrm>
              <a:off x="5161100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11</a:t>
              </a:r>
            </a:p>
          </p:txBody>
        </p:sp>
        <p:sp>
          <p:nvSpPr>
            <p:cNvPr id="147" name="Text Box 10"/>
            <p:cNvSpPr txBox="1">
              <a:spLocks noChangeArrowheads="1"/>
            </p:cNvSpPr>
            <p:nvPr/>
          </p:nvSpPr>
          <p:spPr bwMode="auto">
            <a:xfrm>
              <a:off x="5511417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12</a:t>
              </a:r>
            </a:p>
          </p:txBody>
        </p:sp>
        <p:sp>
          <p:nvSpPr>
            <p:cNvPr id="148" name="Text Box 10"/>
            <p:cNvSpPr txBox="1">
              <a:spLocks noChangeArrowheads="1"/>
            </p:cNvSpPr>
            <p:nvPr/>
          </p:nvSpPr>
          <p:spPr bwMode="auto">
            <a:xfrm>
              <a:off x="5861666" y="4886048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13</a:t>
              </a:r>
            </a:p>
          </p:txBody>
        </p:sp>
        <p:sp>
          <p:nvSpPr>
            <p:cNvPr id="151" name="Text Box 10"/>
            <p:cNvSpPr txBox="1">
              <a:spLocks noChangeArrowheads="1"/>
            </p:cNvSpPr>
            <p:nvPr/>
          </p:nvSpPr>
          <p:spPr bwMode="auto">
            <a:xfrm>
              <a:off x="884128" y="5163047"/>
              <a:ext cx="3503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7200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/>
                  <a:cs typeface="Consolas"/>
                </a:rPr>
                <a:t>s3:</a:t>
              </a:r>
            </a:p>
          </p:txBody>
        </p:sp>
      </p:grpSp>
      <p:sp>
        <p:nvSpPr>
          <p:cNvPr id="152" name="Text Box 10"/>
          <p:cNvSpPr txBox="1">
            <a:spLocks noChangeArrowheads="1"/>
          </p:cNvSpPr>
          <p:nvPr/>
        </p:nvSpPr>
        <p:spPr bwMode="auto">
          <a:xfrm>
            <a:off x="3758735" y="3682167"/>
            <a:ext cx="350317" cy="276999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597412" y="759997"/>
            <a:ext cx="3863122" cy="231684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165600" bIns="169200" anchor="t" anchorCtr="0"/>
          <a:lstStyle/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"As easy 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"as 123"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s3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System.</a:t>
            </a:r>
            <a:r>
              <a:rPr lang="en-US" sz="12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.println(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.length());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System.</a:t>
            </a:r>
            <a:r>
              <a:rPr lang="en-US" sz="12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.println(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charAt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(3));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System.</a:t>
            </a:r>
            <a:r>
              <a:rPr lang="en-US" sz="12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.println(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.substring(1,5));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System.</a:t>
            </a:r>
            <a:r>
              <a:rPr lang="en-US" sz="12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.println(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s3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.indexOf(</a:t>
            </a:r>
            <a:r>
              <a:rPr lang="en-US" sz="12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'a'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));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53" name="Text Box 10"/>
          <p:cNvSpPr txBox="1">
            <a:spLocks noChangeArrowheads="1"/>
          </p:cNvSpPr>
          <p:nvPr/>
        </p:nvSpPr>
        <p:spPr bwMode="auto">
          <a:xfrm>
            <a:off x="3758735" y="3405168"/>
            <a:ext cx="3503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00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0" dirty="0">
                <a:latin typeface="Consolas"/>
                <a:cs typeface="Consolas"/>
              </a:rPr>
              <a:t>7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125311" y="1597236"/>
            <a:ext cx="672287" cy="132588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46800" rIns="0" bIns="169200" anchor="t" anchorCtr="0"/>
          <a:lstStyle/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8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e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s ea</a:t>
            </a:r>
          </a:p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4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4898742" y="790398"/>
            <a:ext cx="4104146" cy="2476135"/>
          </a:xfrm>
        </p:spPr>
        <p:txBody>
          <a:bodyPr wrap="square"/>
          <a:lstStyle/>
          <a:p>
            <a:pPr marL="180975" indent="-180975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Methods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are similar to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functions</a:t>
            </a:r>
          </a:p>
          <a:p>
            <a:pPr marL="180975" indent="-180975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Unlike functions, methods operate on objects</a:t>
            </a:r>
          </a:p>
          <a:p>
            <a:pPr marL="180975" indent="-180975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In particular, string methods operate on string objects</a:t>
            </a:r>
          </a:p>
          <a:p>
            <a:pPr marL="180975" indent="-180975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Instead of writing: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charAt(s1,3)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we write: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s1.charAt(3)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FBB31DB9-C953-7643-8516-AD5D805B6D22}"/>
              </a:ext>
            </a:extLst>
          </p:cNvPr>
          <p:cNvSpPr/>
          <p:nvPr/>
        </p:nvSpPr>
        <p:spPr>
          <a:xfrm>
            <a:off x="5043804" y="2970512"/>
            <a:ext cx="3485189" cy="710934"/>
          </a:xfrm>
          <a:prstGeom prst="wedgeRoundRectCallout">
            <a:avLst>
              <a:gd name="adj1" fmla="val -24793"/>
              <a:gd name="adj2" fmla="val -8466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432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Much more about objects and methods: Second half of the course.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7EC4FC31-85C8-F843-9F2B-5367DCD9292A}"/>
              </a:ext>
            </a:extLst>
          </p:cNvPr>
          <p:cNvSpPr/>
          <p:nvPr/>
        </p:nvSpPr>
        <p:spPr>
          <a:xfrm>
            <a:off x="3058102" y="989060"/>
            <a:ext cx="1169341" cy="399641"/>
          </a:xfrm>
          <a:prstGeom prst="wedgeRoundRectCallout">
            <a:avLst>
              <a:gd name="adj1" fmla="val -50004"/>
              <a:gd name="adj2" fmla="val 11270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>
              <a:spcBef>
                <a:spcPts val="432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354124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Textual data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73" y="962628"/>
            <a:ext cx="4335933" cy="251781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97495" y="705496"/>
            <a:ext cx="7831243" cy="5643960"/>
            <a:chOff x="597495" y="705496"/>
            <a:chExt cx="7831243" cy="56439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6880" y="705496"/>
              <a:ext cx="3001858" cy="295237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r="11078"/>
            <a:stretch/>
          </p:blipFill>
          <p:spPr>
            <a:xfrm>
              <a:off x="597495" y="3763695"/>
              <a:ext cx="3171271" cy="258576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3830" y="3879675"/>
              <a:ext cx="3541629" cy="2353799"/>
            </a:xfrm>
            <a:prstGeom prst="rect">
              <a:avLst/>
            </a:prstGeom>
          </p:spPr>
        </p:pic>
      </p:grpSp>
      <p:sp>
        <p:nvSpPr>
          <p:cNvPr id="15" name="AutoShape 37">
            <a:extLst>
              <a:ext uri="{FF2B5EF4-FFF2-40B4-BE49-F238E27FC236}">
                <a16:creationId xmlns:a16="http://schemas.microsoft.com/office/drawing/2014/main" id="{0ABB2190-B034-5047-80FD-55CCC750C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315" y="2926921"/>
            <a:ext cx="5554030" cy="1390298"/>
          </a:xfrm>
          <a:prstGeom prst="roundRect">
            <a:avLst>
              <a:gd name="adj" fmla="val 16667"/>
            </a:avLst>
          </a:prstGeom>
          <a:solidFill>
            <a:srgbClr val="FFF2B5"/>
          </a:solidFill>
          <a:ln w="19050">
            <a:noFill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216000" tIns="0" rIns="0" bIns="0" anchor="ctr" anchorCtr="0"/>
          <a:lstStyle/>
          <a:p>
            <a:pPr marL="0" lvl="1"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Data = a stream of </a:t>
            </a:r>
            <a:r>
              <a:rPr lang="en-US" i="1" dirty="0">
                <a:latin typeface="Times New Roman"/>
                <a:cs typeface="Times New Roman"/>
              </a:rPr>
              <a:t>characters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0" lvl="1"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Every character is represented by a numeric code;</a:t>
            </a:r>
          </a:p>
          <a:p>
            <a:pPr marL="0" lvl="1"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In Java, these codes are handled by the data type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12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6897" y="1132865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ASCII / Unicode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Characters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Strings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String processing examples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979532" y="1202233"/>
            <a:ext cx="318991" cy="31209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837526" y="2760686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ED1193-B6AF-9147-9237-63E558064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015964" y="1751166"/>
            <a:ext cx="318991" cy="312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DD7B43-F1EE-504A-8B2D-B9284C70E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003558" y="2288559"/>
            <a:ext cx="318991" cy="3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/>
              <a:t>Upcase</a:t>
            </a:r>
            <a:endParaRPr lang="en-US" sz="160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70015" y="811320"/>
            <a:ext cx="5217275" cy="460898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165600" bIns="169200" anchor="t" anchorCtr="0"/>
          <a:lstStyle/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A library of string functions. */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MyString 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System.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.println(upCase(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[0]));  </a:t>
            </a:r>
          </a:p>
          <a:p>
            <a:pPr>
              <a:spcBef>
                <a:spcPts val="200"/>
              </a:spcBef>
            </a:pPr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200"/>
              </a:spcBef>
            </a:pP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Capitalizes the first letter in every word in the string. */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upCase(String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80460" y="3974126"/>
            <a:ext cx="3535525" cy="1319853"/>
          </a:xfrm>
          <a:prstGeom prst="rect">
            <a:avLst/>
          </a:prstGeom>
          <a:solidFill>
            <a:srgbClr val="F5F5F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169200" anchor="t" anchorCtr="0"/>
          <a:lstStyle/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java MyString "it was the best of time"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It Was The Best Of Time</a:t>
            </a:r>
          </a:p>
          <a:p>
            <a:pPr>
              <a:spcBef>
                <a:spcPts val="600"/>
              </a:spcBef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06319E-E752-DE46-99B3-2E5C49F126ED}"/>
              </a:ext>
            </a:extLst>
          </p:cNvPr>
          <p:cNvGrpSpPr/>
          <p:nvPr/>
        </p:nvGrpSpPr>
        <p:grpSpPr>
          <a:xfrm>
            <a:off x="6233462" y="106606"/>
            <a:ext cx="2519270" cy="3735742"/>
            <a:chOff x="1920364" y="660738"/>
            <a:chExt cx="3562073" cy="4875914"/>
          </a:xfrm>
        </p:grpSpPr>
        <p:pic>
          <p:nvPicPr>
            <p:cNvPr id="8" name="Picture 8" descr="better_ascii_table">
              <a:extLst>
                <a:ext uri="{FF2B5EF4-FFF2-40B4-BE49-F238E27FC236}">
                  <a16:creationId xmlns:a16="http://schemas.microsoft.com/office/drawing/2014/main" id="{5C6692CE-9186-A441-AB9A-2BDEB3625A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11" b="14555"/>
            <a:stretch/>
          </p:blipFill>
          <p:spPr bwMode="auto">
            <a:xfrm>
              <a:off x="2478967" y="762000"/>
              <a:ext cx="3003470" cy="47746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97AE13-F969-7F45-A62B-E968BC16717D}"/>
                </a:ext>
              </a:extLst>
            </p:cNvPr>
            <p:cNvSpPr/>
            <p:nvPr/>
          </p:nvSpPr>
          <p:spPr bwMode="auto">
            <a:xfrm>
              <a:off x="1920364" y="762572"/>
              <a:ext cx="561502" cy="46529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995CB2-CE91-AB4C-81A2-3C36B48A67C0}"/>
                </a:ext>
              </a:extLst>
            </p:cNvPr>
            <p:cNvSpPr/>
            <p:nvPr/>
          </p:nvSpPr>
          <p:spPr bwMode="auto">
            <a:xfrm>
              <a:off x="3243618" y="660738"/>
              <a:ext cx="415202" cy="48759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6F3F63-FE35-FA41-9AEC-3046D05D12FF}"/>
                </a:ext>
              </a:extLst>
            </p:cNvPr>
            <p:cNvSpPr/>
            <p:nvPr/>
          </p:nvSpPr>
          <p:spPr bwMode="auto">
            <a:xfrm>
              <a:off x="4289676" y="762001"/>
              <a:ext cx="415202" cy="47746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200" dirty="0"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69FAA9-AA5C-454B-8C90-C3876D667AEB}"/>
              </a:ext>
            </a:extLst>
          </p:cNvPr>
          <p:cNvSpPr txBox="1"/>
          <p:nvPr/>
        </p:nvSpPr>
        <p:spPr>
          <a:xfrm>
            <a:off x="13114116" y="-405114"/>
            <a:ext cx="184731" cy="369332"/>
          </a:xfrm>
          <a:prstGeom prst="rect">
            <a:avLst/>
          </a:prstGeom>
          <a:solidFill>
            <a:srgbClr val="FFF2B5"/>
          </a:solidFill>
        </p:spPr>
        <p:txBody>
          <a:bodyPr wrap="none" rtlCol="0">
            <a:spAutoFit/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81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Upcase</a:t>
            </a:r>
            <a:endParaRPr lang="en-US" sz="160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70015" y="811320"/>
            <a:ext cx="5217275" cy="460898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46800" rIns="165600" bIns="169200" anchor="t" anchorCtr="0"/>
          <a:lstStyle/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A library of string functions. */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MyString 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System.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.println(upCase(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[0]));  </a:t>
            </a:r>
          </a:p>
          <a:p>
            <a:pPr>
              <a:spcBef>
                <a:spcPts val="200"/>
              </a:spcBef>
            </a:pPr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200"/>
              </a:spcBef>
            </a:pPr>
            <a:endParaRPr lang="en-IL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Capitalizes the first letter in every word in the string. */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upCase(String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.charAt(0) - 32);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.length()) 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.charAt(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.charAt(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- 32);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>
              <a:spcBef>
                <a:spcPts val="200"/>
              </a:spcBef>
            </a:pPr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IL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80460" y="3974126"/>
            <a:ext cx="3535525" cy="1319853"/>
          </a:xfrm>
          <a:prstGeom prst="rect">
            <a:avLst/>
          </a:prstGeom>
          <a:solidFill>
            <a:srgbClr val="F5F5F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169200" anchor="t" anchorCtr="0"/>
          <a:lstStyle/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java MyString "it was the best of time"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It Was The Best Of Time</a:t>
            </a:r>
          </a:p>
          <a:p>
            <a:pPr>
              <a:spcBef>
                <a:spcPts val="600"/>
              </a:spcBef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java MyString "2 apples and 3 pears"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Apples and  0ears </a:t>
            </a:r>
          </a:p>
          <a:p>
            <a:pPr>
              <a:spcBef>
                <a:spcPts val="1200"/>
              </a:spcBef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E825A5B-43A1-1D43-8967-4537365B726C}"/>
              </a:ext>
            </a:extLst>
          </p:cNvPr>
          <p:cNvSpPr/>
          <p:nvPr/>
        </p:nvSpPr>
        <p:spPr>
          <a:xfrm>
            <a:off x="531530" y="5518539"/>
            <a:ext cx="5020650" cy="946625"/>
          </a:xfrm>
          <a:prstGeom prst="wedgeRoundRectCallout">
            <a:avLst>
              <a:gd name="adj1" fmla="val -35551"/>
              <a:gd name="adj2" fmla="val -93961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432"/>
              </a:spcBef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Problems with this version of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upCase</a:t>
            </a: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Makes implicit assumptions about the input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Does not handle white space and non-letter characters.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06319E-E752-DE46-99B3-2E5C49F126ED}"/>
              </a:ext>
            </a:extLst>
          </p:cNvPr>
          <p:cNvGrpSpPr/>
          <p:nvPr/>
        </p:nvGrpSpPr>
        <p:grpSpPr>
          <a:xfrm>
            <a:off x="6233462" y="106606"/>
            <a:ext cx="2519270" cy="3735742"/>
            <a:chOff x="1920364" y="660738"/>
            <a:chExt cx="3562073" cy="4875914"/>
          </a:xfrm>
        </p:grpSpPr>
        <p:pic>
          <p:nvPicPr>
            <p:cNvPr id="8" name="Picture 8" descr="better_ascii_table">
              <a:extLst>
                <a:ext uri="{FF2B5EF4-FFF2-40B4-BE49-F238E27FC236}">
                  <a16:creationId xmlns:a16="http://schemas.microsoft.com/office/drawing/2014/main" id="{5C6692CE-9186-A441-AB9A-2BDEB3625A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11" b="14555"/>
            <a:stretch/>
          </p:blipFill>
          <p:spPr bwMode="auto">
            <a:xfrm>
              <a:off x="2478967" y="762000"/>
              <a:ext cx="3003470" cy="47746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97AE13-F969-7F45-A62B-E968BC16717D}"/>
                </a:ext>
              </a:extLst>
            </p:cNvPr>
            <p:cNvSpPr/>
            <p:nvPr/>
          </p:nvSpPr>
          <p:spPr bwMode="auto">
            <a:xfrm>
              <a:off x="1920364" y="762572"/>
              <a:ext cx="561502" cy="46529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995CB2-CE91-AB4C-81A2-3C36B48A67C0}"/>
                </a:ext>
              </a:extLst>
            </p:cNvPr>
            <p:cNvSpPr/>
            <p:nvPr/>
          </p:nvSpPr>
          <p:spPr bwMode="auto">
            <a:xfrm>
              <a:off x="3243618" y="660738"/>
              <a:ext cx="415202" cy="48759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6F3F63-FE35-FA41-9AEC-3046D05D12FF}"/>
                </a:ext>
              </a:extLst>
            </p:cNvPr>
            <p:cNvSpPr/>
            <p:nvPr/>
          </p:nvSpPr>
          <p:spPr bwMode="auto">
            <a:xfrm>
              <a:off x="4289676" y="762001"/>
              <a:ext cx="415202" cy="47746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200" dirty="0"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69FAA9-AA5C-454B-8C90-C3876D667AEB}"/>
              </a:ext>
            </a:extLst>
          </p:cNvPr>
          <p:cNvSpPr txBox="1"/>
          <p:nvPr/>
        </p:nvSpPr>
        <p:spPr>
          <a:xfrm>
            <a:off x="13114116" y="-405114"/>
            <a:ext cx="184731" cy="369332"/>
          </a:xfrm>
          <a:prstGeom prst="rect">
            <a:avLst/>
          </a:prstGeom>
          <a:solidFill>
            <a:srgbClr val="FFF2B5"/>
          </a:solidFill>
        </p:spPr>
        <p:txBody>
          <a:bodyPr wrap="none" rtlCol="0">
            <a:spAutoFit/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78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</a:t>
            </a:r>
            <a:endParaRPr kumimoji="0"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92020-F7FE-C563-10E6-F8283FC9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897" y="3005268"/>
            <a:ext cx="3164171" cy="194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44000" tIns="144000" rIns="0" bIns="0" anchor="t" anchorCtr="0"/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Task: Parse a string that has the following semantics:</a:t>
            </a:r>
          </a:p>
          <a:p>
            <a:pPr>
              <a:spcBef>
                <a:spcPts val="1200"/>
              </a:spcBef>
            </a:pPr>
            <a:r>
              <a:rPr lang="en-US" sz="1600" i="1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…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example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:</a:t>
            </a:r>
            <a:endParaRPr lang="en-US" sz="1200" b="1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pPr>
              <a:spcBef>
                <a:spcPts val="600"/>
              </a:spcBef>
            </a:pPr>
            <a:endParaRPr lang="en-US" sz="11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D8A0BCF-41A5-73FE-F910-23C7432F0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737" y="4465119"/>
            <a:ext cx="2216976" cy="183687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0" anchor="t" anchorCtr="0"/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java Parse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T5A12C432G3</a:t>
            </a:r>
            <a:endParaRPr lang="en-US" sz="1100" b="1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pPr>
              <a:spcBef>
                <a:spcPts val="600"/>
              </a:spcBef>
            </a:pPr>
            <a:endParaRPr lang="en-US" sz="11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40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615F04F-A7A4-839C-3A58-183BCC019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737" y="4465119"/>
            <a:ext cx="2216976" cy="183687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0" anchor="t" anchorCtr="0"/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java Parse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T5A12C432G3</a:t>
            </a:r>
            <a:endParaRPr lang="en-US" sz="1100" b="1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5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C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432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G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</a:t>
            </a:r>
            <a:endParaRPr kumimoji="0" lang="en-US" sz="1800" dirty="0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65D0A6D-9691-5E4F-A99C-D94F3A01DE32}"/>
              </a:ext>
            </a:extLst>
          </p:cNvPr>
          <p:cNvSpPr/>
          <p:nvPr/>
        </p:nvSpPr>
        <p:spPr>
          <a:xfrm>
            <a:off x="6589941" y="5138071"/>
            <a:ext cx="1998324" cy="846206"/>
          </a:xfrm>
          <a:prstGeom prst="wedgeRoundRectCallout">
            <a:avLst>
              <a:gd name="adj1" fmla="val -48673"/>
              <a:gd name="adj2" fmla="val -24004"/>
              <a:gd name="adj3" fmla="val 16667"/>
            </a:avLst>
          </a:prstGeom>
          <a:solidFill>
            <a:srgbClr val="FFF2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t" anchorCtr="0"/>
          <a:lstStyle/>
          <a:p>
            <a:pPr>
              <a:lnSpc>
                <a:spcPct val="100000"/>
              </a:lnSpc>
              <a:spcBef>
                <a:spcPts val="600"/>
              </a:spcBef>
              <a:buClrTx/>
              <a:buSzPct val="130000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The program “tokenizes” the string, printing each token in a separate line.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07E4D5-6A33-D0E5-759C-4C7482E2B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897" y="3005268"/>
            <a:ext cx="3164171" cy="194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44000" tIns="144000" rIns="0" bIns="0" anchor="t" anchorCtr="0"/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Task: Parse a string that has the following semantics:</a:t>
            </a:r>
          </a:p>
          <a:p>
            <a:pPr>
              <a:spcBef>
                <a:spcPts val="1200"/>
              </a:spcBef>
            </a:pPr>
            <a:r>
              <a:rPr lang="en-US" sz="1600" i="1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…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example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:</a:t>
            </a:r>
            <a:endParaRPr lang="en-US" sz="1200" b="1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pPr>
              <a:spcBef>
                <a:spcPts val="600"/>
              </a:spcBef>
            </a:pPr>
            <a:endParaRPr lang="en-US" sz="11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525D0F3-C499-517C-B92D-14E3ADA886D1}"/>
              </a:ext>
            </a:extLst>
          </p:cNvPr>
          <p:cNvSpPr/>
          <p:nvPr/>
        </p:nvSpPr>
        <p:spPr>
          <a:xfrm>
            <a:off x="468736" y="781607"/>
            <a:ext cx="7529977" cy="1974589"/>
          </a:xfrm>
          <a:prstGeom prst="wedgeRoundRectCallout">
            <a:avLst>
              <a:gd name="adj1" fmla="val -35551"/>
              <a:gd name="adj2" fmla="val -93961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432"/>
              </a:spcBef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Tokenizing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The process of turning a stream of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characters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into a stream of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tokens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The definition of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varies from one application to another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Comes up in numerous applications</a:t>
            </a:r>
          </a:p>
          <a:p>
            <a:pPr>
              <a:spcBef>
                <a:spcPts val="432"/>
              </a:spcBef>
            </a:pPr>
            <a:endParaRPr lang="en-US" sz="1600" u="sng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spcBef>
                <a:spcPts val="432"/>
              </a:spcBef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Tokenizer</a:t>
            </a:r>
          </a:p>
          <a:p>
            <a:pPr>
              <a:spcBef>
                <a:spcPts val="432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A class that provides tokenizing services.</a:t>
            </a:r>
          </a:p>
        </p:txBody>
      </p:sp>
    </p:spTree>
    <p:extLst>
      <p:ext uri="{BB962C8B-B14F-4D97-AF65-F5344CB8AC3E}">
        <p14:creationId xmlns:p14="http://schemas.microsoft.com/office/powerpoint/2010/main" val="253935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805821-1787-A1D1-2B50-32BAD195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26" y="3593771"/>
            <a:ext cx="4917298" cy="29415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2000" rIns="0" bIns="108000" anchor="t" anchorCtr="0"/>
          <a:lstStyle/>
          <a:p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A (typical) string tokenizer. Gets the next token in a given string.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public class Tokenizer {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Initializes the Tokenizer to the given string (str).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public static void init(String str)</a:t>
            </a:r>
          </a:p>
          <a:p>
            <a:pPr>
              <a:spcBef>
                <a:spcPts val="80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Returns true if the string has more characters to process,</a:t>
            </a:r>
            <a:endParaRPr lang="en-US" sz="1100" dirty="0">
              <a:solidFill>
                <a:srgbClr val="4F76CB"/>
              </a:solidFill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 * 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false otherwise.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public static boolean hasMoreChars()</a:t>
            </a:r>
          </a:p>
          <a:p>
            <a:pPr>
              <a:spcBef>
                <a:spcPts val="80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Returns the next character in the string.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public static char nextChar()</a:t>
            </a:r>
          </a:p>
          <a:p>
            <a:pPr>
              <a:spcBef>
                <a:spcPts val="80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Returns the next int value in the string.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public static int nextInt()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More tokenizer functions...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</a:t>
            </a:r>
            <a:endParaRPr kumimoji="0" lang="en-US" sz="1800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547E8DD-DA22-74FC-6149-D46CA5A44414}"/>
              </a:ext>
            </a:extLst>
          </p:cNvPr>
          <p:cNvSpPr/>
          <p:nvPr/>
        </p:nvSpPr>
        <p:spPr>
          <a:xfrm>
            <a:off x="468736" y="781607"/>
            <a:ext cx="7529977" cy="1974589"/>
          </a:xfrm>
          <a:prstGeom prst="wedgeRoundRectCallout">
            <a:avLst>
              <a:gd name="adj1" fmla="val -35551"/>
              <a:gd name="adj2" fmla="val -93961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432"/>
              </a:spcBef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Tokenizing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The process of turning a stream of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characters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into a stream of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tokens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The definition of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varies from one application to another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Comes up in numerous applications</a:t>
            </a:r>
          </a:p>
          <a:p>
            <a:pPr>
              <a:spcBef>
                <a:spcPts val="432"/>
              </a:spcBef>
            </a:pPr>
            <a:endParaRPr lang="en-US" sz="1600" u="sng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spcBef>
                <a:spcPts val="432"/>
              </a:spcBef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Tokenizer</a:t>
            </a:r>
          </a:p>
          <a:p>
            <a:pPr>
              <a:spcBef>
                <a:spcPts val="432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A class that provides tokenizing services.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782720F-B256-2932-7090-85422437C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737" y="4465119"/>
            <a:ext cx="2216976" cy="183687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0" anchor="t" anchorCtr="0"/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java Parse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T5A12C432G3</a:t>
            </a:r>
            <a:endParaRPr lang="en-US" sz="1100" b="1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5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C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432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G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3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F63EEA28-8AB8-3176-6542-85001ADCFA8C}"/>
              </a:ext>
            </a:extLst>
          </p:cNvPr>
          <p:cNvSpPr/>
          <p:nvPr/>
        </p:nvSpPr>
        <p:spPr>
          <a:xfrm>
            <a:off x="209796" y="4593731"/>
            <a:ext cx="1056513" cy="554335"/>
          </a:xfrm>
          <a:prstGeom prst="wedgeRoundRectCallout">
            <a:avLst>
              <a:gd name="adj1" fmla="val -44924"/>
              <a:gd name="adj2" fmla="val 128450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r">
              <a:spcBef>
                <a:spcPts val="600"/>
              </a:spcBef>
              <a:buSzPct val="130000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TokenizerAPI:</a:t>
            </a:r>
          </a:p>
        </p:txBody>
      </p:sp>
    </p:spTree>
    <p:extLst>
      <p:ext uri="{BB962C8B-B14F-4D97-AF65-F5344CB8AC3E}">
        <p14:creationId xmlns:p14="http://schemas.microsoft.com/office/powerpoint/2010/main" val="1935847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90947" y="716578"/>
            <a:ext cx="6146029" cy="335260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72000" rIns="0" bIns="169200" anchor="t" anchorCtr="0"/>
          <a:lstStyle/>
          <a:p>
            <a:pPr>
              <a:lnSpc>
                <a:spcPts val="1340"/>
              </a:lnSpc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sz="12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340"/>
              </a:lnSpc>
              <a:spcBef>
                <a:spcPts val="6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The code below can appear in any class. For example, a class that processes DNA data.</a:t>
            </a:r>
          </a:p>
          <a:p>
            <a:pPr>
              <a:lnSpc>
                <a:spcPts val="1340"/>
              </a:lnSpc>
              <a:spcBef>
                <a:spcPts val="60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sz="1200" dirty="0">
              <a:solidFill>
                <a:srgbClr val="4E9072"/>
              </a:solidFill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lnSpc>
                <a:spcPts val="1340"/>
              </a:lnSpc>
              <a:spcBef>
                <a:spcPts val="6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DNA data typically comes from a file. Here we assume it comes from the command-line. </a:t>
            </a:r>
          </a:p>
          <a:p>
            <a:pPr>
              <a:lnSpc>
                <a:spcPts val="1340"/>
              </a:lnSpc>
              <a:spcBef>
                <a:spcPts val="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Puts the DNA data in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, then parses and prints each token in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a separate line.</a:t>
            </a:r>
          </a:p>
          <a:p>
            <a:pPr>
              <a:lnSpc>
                <a:spcPts val="1340"/>
              </a:lnSpc>
              <a:spcBef>
                <a:spcPts val="200"/>
              </a:spcBef>
            </a:pPr>
            <a:r>
              <a:rPr lang="en-US" sz="1100" dirty="0">
                <a:effectLst/>
                <a:latin typeface="Consolas" charset="0"/>
                <a:ea typeface="Consolas" charset="0"/>
                <a:cs typeface="Consolas" charset="0"/>
              </a:rPr>
              <a:t>String s = args[0];</a:t>
            </a:r>
          </a:p>
          <a:p>
            <a:pPr>
              <a:lnSpc>
                <a:spcPts val="1340"/>
              </a:lnSpc>
              <a:spcBef>
                <a:spcPts val="200"/>
              </a:spcBef>
            </a:pPr>
            <a:endParaRPr lang="en-US" sz="11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</a:t>
            </a:r>
            <a:endParaRPr kumimoji="0" lang="en-US" sz="1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5926" y="3593771"/>
            <a:ext cx="4917298" cy="29415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2000" rIns="0" bIns="108000" anchor="t" anchorCtr="0"/>
          <a:lstStyle/>
          <a:p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A (typical) string tokenizer. Gets the next token in a given string.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public class Tokenizer {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Initializes the Tokenizer to the given string (str).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public static void init(String str)</a:t>
            </a:r>
          </a:p>
          <a:p>
            <a:pPr>
              <a:spcBef>
                <a:spcPts val="80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Returns true if the string has more characters to process,</a:t>
            </a:r>
            <a:endParaRPr lang="en-US" sz="1100" dirty="0">
              <a:solidFill>
                <a:srgbClr val="4F76CB"/>
              </a:solidFill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 * 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false otherwise.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public static boolean hasMoreChars()</a:t>
            </a:r>
          </a:p>
          <a:p>
            <a:pPr>
              <a:spcBef>
                <a:spcPts val="80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Returns the next character in the string.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public static char nextChar()</a:t>
            </a:r>
          </a:p>
          <a:p>
            <a:pPr>
              <a:spcBef>
                <a:spcPts val="80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Returns the next int value in the string.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public static int nextInt()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More tokenizer functions...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F00C1CA-2D00-A2C8-031F-621895FBD79C}"/>
              </a:ext>
            </a:extLst>
          </p:cNvPr>
          <p:cNvSpPr/>
          <p:nvPr/>
        </p:nvSpPr>
        <p:spPr>
          <a:xfrm>
            <a:off x="209796" y="4593731"/>
            <a:ext cx="1056513" cy="554335"/>
          </a:xfrm>
          <a:prstGeom prst="wedgeRoundRectCallout">
            <a:avLst>
              <a:gd name="adj1" fmla="val -44924"/>
              <a:gd name="adj2" fmla="val 128450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r">
              <a:spcBef>
                <a:spcPts val="600"/>
              </a:spcBef>
              <a:buSzPct val="130000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TokenizerAPI: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5B4FF5-9D5D-6526-B469-62C1624C7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737" y="4465119"/>
            <a:ext cx="2216976" cy="183687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0" anchor="t" anchorCtr="0"/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java Parse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T5A12C432G3</a:t>
            </a:r>
            <a:endParaRPr lang="en-US" sz="1100" b="1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5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C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432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G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45F73-6E71-E93C-F14F-B8230C66550E}"/>
              </a:ext>
            </a:extLst>
          </p:cNvPr>
          <p:cNvSpPr txBox="1"/>
          <p:nvPr/>
        </p:nvSpPr>
        <p:spPr>
          <a:xfrm>
            <a:off x="6861044" y="953642"/>
            <a:ext cx="21350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on the left, taken from the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class, illustrates the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Tokenizer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services.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82796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90947" y="716578"/>
            <a:ext cx="6146029" cy="335260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72000" rIns="0" bIns="169200" anchor="t" anchorCtr="0"/>
          <a:lstStyle/>
          <a:p>
            <a:pPr>
              <a:lnSpc>
                <a:spcPts val="1340"/>
              </a:lnSpc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sz="12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340"/>
              </a:lnSpc>
              <a:spcBef>
                <a:spcPts val="6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The code below can appear in any class. For example, a class that processes DNA data.</a:t>
            </a:r>
          </a:p>
          <a:p>
            <a:pPr>
              <a:lnSpc>
                <a:spcPts val="1340"/>
              </a:lnSpc>
              <a:spcBef>
                <a:spcPts val="60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sz="1200" dirty="0">
              <a:solidFill>
                <a:srgbClr val="4E9072"/>
              </a:solidFill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lnSpc>
                <a:spcPts val="1340"/>
              </a:lnSpc>
              <a:spcBef>
                <a:spcPts val="6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DNA data typically comes from a file. Here we assume it comes from the command-line. </a:t>
            </a:r>
          </a:p>
          <a:p>
            <a:pPr>
              <a:lnSpc>
                <a:spcPts val="1340"/>
              </a:lnSpc>
              <a:spcBef>
                <a:spcPts val="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Puts the DNA data in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, then parses and prints each token in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a separate line.</a:t>
            </a:r>
          </a:p>
          <a:p>
            <a:pPr>
              <a:lnSpc>
                <a:spcPts val="1340"/>
              </a:lnSpc>
              <a:spcBef>
                <a:spcPts val="200"/>
              </a:spcBef>
            </a:pPr>
            <a:r>
              <a:rPr lang="en-US" sz="1100" dirty="0">
                <a:effectLst/>
                <a:latin typeface="Consolas" charset="0"/>
                <a:ea typeface="Consolas" charset="0"/>
                <a:cs typeface="Consolas" charset="0"/>
              </a:rPr>
              <a:t>String s = args[0];</a:t>
            </a:r>
          </a:p>
          <a:p>
            <a:pPr>
              <a:lnSpc>
                <a:spcPts val="1340"/>
              </a:lnSpc>
              <a:spcBef>
                <a:spcPts val="200"/>
              </a:spcBef>
            </a:pPr>
            <a:r>
              <a:rPr lang="en-US" sz="1100" dirty="0">
                <a:solidFill>
                  <a:srgbClr val="0066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2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Initializes the Tokenizer to the given string</a:t>
            </a:r>
            <a:endParaRPr lang="en-US" sz="1100" dirty="0">
              <a:solidFill>
                <a:srgbClr val="006600"/>
              </a:solidFill>
              <a:effectLst/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lnSpc>
                <a:spcPts val="1340"/>
              </a:lnSpc>
              <a:spcBef>
                <a:spcPts val="200"/>
              </a:spcBef>
            </a:pPr>
            <a:r>
              <a:rPr lang="en-US" sz="1100" dirty="0">
                <a:effectLst/>
                <a:latin typeface="Consolas" charset="0"/>
                <a:ea typeface="Consolas" charset="0"/>
                <a:cs typeface="Consolas" charset="0"/>
              </a:rPr>
              <a:t>Tokenizer.init(</a:t>
            </a:r>
            <a:r>
              <a:rPr lang="en-US" sz="11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100" dirty="0">
                <a:effectLst/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ts val="1340"/>
              </a:lnSpc>
              <a:spcBef>
                <a:spcPts val="200"/>
              </a:spcBef>
            </a:pPr>
            <a:r>
              <a:rPr lang="en-US" sz="1100" dirty="0">
                <a:solidFill>
                  <a:srgbClr val="006E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200" dirty="0">
                <a:solidFill>
                  <a:srgbClr val="006E00"/>
                </a:solidFill>
                <a:effectLst/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Parses and prints the tokens (assuming the format </a:t>
            </a:r>
            <a:r>
              <a:rPr lang="en-US" sz="1100" i="1" dirty="0">
                <a:solidFill>
                  <a:srgbClr val="006E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char</a:t>
            </a:r>
            <a:r>
              <a:rPr lang="en-US" sz="1100" dirty="0">
                <a:solidFill>
                  <a:srgbClr val="006E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006E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006E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006E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char</a:t>
            </a:r>
            <a:r>
              <a:rPr lang="en-US" sz="1100" dirty="0">
                <a:solidFill>
                  <a:srgbClr val="006E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006E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006E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006E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char</a:t>
            </a:r>
            <a:r>
              <a:rPr lang="en-US" sz="1100" dirty="0">
                <a:solidFill>
                  <a:srgbClr val="006E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006E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006E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...)</a:t>
            </a:r>
            <a:endParaRPr lang="en-US" sz="1100" dirty="0">
              <a:solidFill>
                <a:srgbClr val="4E9072"/>
              </a:solidFill>
              <a:effectLst/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lnSpc>
                <a:spcPts val="1340"/>
              </a:lnSpc>
              <a:spcBef>
                <a:spcPts val="200"/>
              </a:spcBef>
            </a:pPr>
            <a:r>
              <a:rPr lang="en-US" sz="1100" dirty="0">
                <a:effectLst/>
                <a:latin typeface="Consolas" charset="0"/>
                <a:ea typeface="Consolas" charset="0"/>
                <a:cs typeface="Consolas" charset="0"/>
              </a:rPr>
              <a:t>while (Tokenizer.hasMoreChars()) {</a:t>
            </a:r>
          </a:p>
          <a:p>
            <a:pPr>
              <a:lnSpc>
                <a:spcPts val="1340"/>
              </a:lnSpc>
              <a:spcBef>
                <a:spcPts val="200"/>
              </a:spcBef>
            </a:pP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>
                <a:effectLst/>
                <a:latin typeface="Consolas" charset="0"/>
                <a:ea typeface="Consolas" charset="0"/>
                <a:cs typeface="Consolas" charset="0"/>
              </a:rPr>
              <a:t>System.out.println(Tokenizer.nextChar());</a:t>
            </a:r>
          </a:p>
          <a:p>
            <a:pPr>
              <a:lnSpc>
                <a:spcPts val="1340"/>
              </a:lnSpc>
              <a:spcBef>
                <a:spcPts val="200"/>
              </a:spcBef>
            </a:pP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Following the character, there must be an int value</a:t>
            </a:r>
            <a:endParaRPr lang="en-US" sz="1100" dirty="0">
              <a:solidFill>
                <a:srgbClr val="006600"/>
              </a:solidFill>
              <a:effectLst/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lnSpc>
                <a:spcPts val="1340"/>
              </a:lnSpc>
              <a:spcBef>
                <a:spcPts val="200"/>
              </a:spcBef>
            </a:pPr>
            <a:r>
              <a:rPr lang="en-US" sz="1100" dirty="0">
                <a:effectLst/>
                <a:latin typeface="Consolas" charset="0"/>
                <a:ea typeface="Consolas" charset="0"/>
                <a:cs typeface="Consolas" charset="0"/>
              </a:rPr>
              <a:t>    System.out.println(Tokenizer.nextInt());</a:t>
            </a:r>
            <a:endParaRPr lang="en-US" sz="1100" dirty="0"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lnSpc>
                <a:spcPts val="1340"/>
              </a:lnSpc>
              <a:spcBef>
                <a:spcPts val="200"/>
              </a:spcBef>
            </a:pPr>
            <a:r>
              <a:rPr lang="en-US" sz="1100" dirty="0">
                <a:effectLst/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>
              <a:lnSpc>
                <a:spcPts val="1340"/>
              </a:lnSpc>
              <a:spcBef>
                <a:spcPts val="200"/>
              </a:spcBef>
            </a:pP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sz="11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</a:t>
            </a:r>
            <a:endParaRPr kumimoji="0" lang="en-US" sz="1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5926" y="3593771"/>
            <a:ext cx="4917298" cy="29415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2000" rIns="0" bIns="108000" anchor="t" anchorCtr="0"/>
          <a:lstStyle/>
          <a:p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A (typical) string tokenizer. Gets the next token in a given string.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public class Tokenizer {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Initializes the Tokenizer to the given string (str).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public static void init(String str)</a:t>
            </a:r>
          </a:p>
          <a:p>
            <a:pPr>
              <a:spcBef>
                <a:spcPts val="80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Returns true if the string has more characters to process,</a:t>
            </a:r>
            <a:endParaRPr lang="en-US" sz="1100" dirty="0">
              <a:solidFill>
                <a:srgbClr val="4F76CB"/>
              </a:solidFill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 * 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false otherwise.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public static boolean hasMoreChars()</a:t>
            </a:r>
          </a:p>
          <a:p>
            <a:pPr>
              <a:spcBef>
                <a:spcPts val="80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Returns the next character in the string.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public static char nextChar()</a:t>
            </a:r>
          </a:p>
          <a:p>
            <a:pPr>
              <a:spcBef>
                <a:spcPts val="80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2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Returns the next int value in the string.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public static int nextInt()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More tokenizer functions...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A5D95F6-5D42-EA06-1D87-920BDE40DFCD}"/>
              </a:ext>
            </a:extLst>
          </p:cNvPr>
          <p:cNvSpPr/>
          <p:nvPr/>
        </p:nvSpPr>
        <p:spPr>
          <a:xfrm>
            <a:off x="5672622" y="2144813"/>
            <a:ext cx="3133889" cy="1056316"/>
          </a:xfrm>
          <a:prstGeom prst="wedgeRoundRectCallout">
            <a:avLst>
              <a:gd name="adj1" fmla="val -24680"/>
              <a:gd name="adj2" fmla="val 42023"/>
              <a:gd name="adj3" fmla="val 16667"/>
            </a:avLst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>
              <a:spcBef>
                <a:spcPts val="600"/>
              </a:spcBef>
              <a:buSzPct val="130000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how this code uses the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Tokenizer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 as “black box abstractions”; It need not know how they are implemented. It just needs the API.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F00C1CA-2D00-A2C8-031F-621895FBD79C}"/>
              </a:ext>
            </a:extLst>
          </p:cNvPr>
          <p:cNvSpPr/>
          <p:nvPr/>
        </p:nvSpPr>
        <p:spPr>
          <a:xfrm>
            <a:off x="209796" y="4593731"/>
            <a:ext cx="1056513" cy="554335"/>
          </a:xfrm>
          <a:prstGeom prst="wedgeRoundRectCallout">
            <a:avLst>
              <a:gd name="adj1" fmla="val -44924"/>
              <a:gd name="adj2" fmla="val 128450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r">
              <a:spcBef>
                <a:spcPts val="600"/>
              </a:spcBef>
              <a:buSzPct val="130000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TokenizerAPI: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5B4FF5-9D5D-6526-B469-62C1624C7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737" y="4465119"/>
            <a:ext cx="2216976" cy="183687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0" anchor="t" anchorCtr="0"/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java Parse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T5A12C432G3</a:t>
            </a:r>
            <a:endParaRPr lang="en-US" sz="1100" b="1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5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12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C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432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G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45F73-6E71-E93C-F14F-B8230C66550E}"/>
              </a:ext>
            </a:extLst>
          </p:cNvPr>
          <p:cNvSpPr txBox="1"/>
          <p:nvPr/>
        </p:nvSpPr>
        <p:spPr>
          <a:xfrm>
            <a:off x="6861044" y="953642"/>
            <a:ext cx="21350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on the left, taken from the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class, illustrates the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Tokenizer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services.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2580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Tokenizing</a:t>
            </a:r>
            <a:endParaRPr kumimoji="0"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D423BE-F8C5-E82D-071A-FB14362B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376" y="1455518"/>
            <a:ext cx="3214079" cy="536246"/>
          </a:xfrm>
        </p:spPr>
        <p:txBody>
          <a:bodyPr wrap="square"/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buSzPct val="130000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open the black box</a:t>
            </a:r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buSzPct val="130000"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3BCBE65-05F5-D7D3-04B4-2B4AD6BA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81" y="660738"/>
            <a:ext cx="4838931" cy="588798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2000" rIns="0" bIns="0" anchor="t" anchorCtr="0"/>
          <a:lstStyle/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1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A (typical) string tokenizer. Gets the next token in a given string.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Tokenizer {</a:t>
            </a:r>
            <a:endParaRPr lang="en-US" sz="1000" dirty="0">
              <a:solidFill>
                <a:srgbClr val="931A68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600"/>
              </a:spcBef>
            </a:pPr>
            <a:endParaRPr lang="en-US" sz="10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61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93681" y="660738"/>
            <a:ext cx="4838931" cy="588798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2000" rIns="0" bIns="0" anchor="t" anchorCtr="0"/>
          <a:lstStyle/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1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A (typical) string tokenizer. Gets the next token in a given string. </a:t>
            </a:r>
            <a:r>
              <a:rPr lang="en-US" sz="11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Tokenizer {</a:t>
            </a:r>
            <a:endParaRPr lang="en-US" sz="1000" dirty="0">
              <a:solidFill>
                <a:srgbClr val="931A68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private static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String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000" dirty="0">
                <a:solidFill>
                  <a:srgbClr val="4E907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000" dirty="0">
                <a:solidFill>
                  <a:srgbClr val="4E9072"/>
                </a:solidFill>
                <a:effectLst/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the string to parse</a:t>
            </a:r>
          </a:p>
          <a:p>
            <a:pPr>
              <a:spcBef>
                <a:spcPts val="200"/>
              </a:spcBef>
            </a:pPr>
            <a:r>
              <a:rPr lang="en-US" sz="10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private static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;      </a:t>
            </a:r>
            <a:r>
              <a:rPr lang="en-US" sz="1000" dirty="0">
                <a:solidFill>
                  <a:srgbClr val="4E907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000" dirty="0">
                <a:solidFill>
                  <a:srgbClr val="4E9072"/>
                </a:solidFill>
                <a:effectLst/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string length (number of characters)</a:t>
            </a:r>
          </a:p>
          <a:p>
            <a:pPr>
              <a:spcBef>
                <a:spcPts val="200"/>
              </a:spcBef>
            </a:pPr>
            <a:r>
              <a:rPr lang="en-US" sz="10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private static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cursor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0" dirty="0">
                <a:solidFill>
                  <a:srgbClr val="4E907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000" dirty="0">
                <a:solidFill>
                  <a:srgbClr val="4E9072"/>
                </a:solidFill>
                <a:effectLst/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current position in the string</a:t>
            </a:r>
            <a:endParaRPr lang="en-US" sz="1000" dirty="0">
              <a:solidFill>
                <a:srgbClr val="4E9072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4F76CB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9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0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Initializes the Tokenizer to the given string (str).</a:t>
            </a:r>
            <a:r>
              <a:rPr lang="en-US" sz="9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  <a:endParaRPr lang="en-US" sz="1000" dirty="0">
              <a:solidFill>
                <a:srgbClr val="4F76CB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public static void init(String s) {</a:t>
            </a:r>
          </a:p>
          <a:p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        str = s;</a:t>
            </a:r>
          </a:p>
          <a:p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        N = str.length();</a:t>
            </a:r>
          </a:p>
          <a:p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        cursor = 0;</a:t>
            </a:r>
          </a:p>
          <a:p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>
              <a:spcBef>
                <a:spcPts val="800"/>
              </a:spcBef>
            </a:pPr>
            <a:r>
              <a:rPr lang="en-US" sz="1000" dirty="0">
                <a:solidFill>
                  <a:srgbClr val="4F76CB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9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0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Returns true if the string has more character to process, false otherwise.</a:t>
            </a:r>
            <a:r>
              <a:rPr lang="en-US" sz="9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  <a:endParaRPr lang="en-US" sz="1000" dirty="0">
              <a:solidFill>
                <a:srgbClr val="4F76CB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public static boolean hasMoreChars() {</a:t>
            </a:r>
          </a:p>
          <a:p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0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000" dirty="0">
                <a:solidFill>
                  <a:srgbClr val="4E9072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put your code here</a:t>
            </a:r>
            <a:endParaRPr lang="en-US" sz="1000" dirty="0">
              <a:effectLst/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000" dirty="0">
              <a:solidFill>
                <a:srgbClr val="4F76CB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0" dirty="0">
                <a:solidFill>
                  <a:srgbClr val="4F76CB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/** </a:t>
            </a:r>
            <a:r>
              <a:rPr lang="en-US" sz="1000" dirty="0">
                <a:solidFill>
                  <a:srgbClr val="4F76CB"/>
                </a:solidFill>
                <a:effectLst/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Returns the next character in the string.</a:t>
            </a:r>
          </a:p>
          <a:p>
            <a:r>
              <a:rPr lang="en-US" sz="1000" dirty="0">
                <a:solidFill>
                  <a:srgbClr val="4F76CB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 *  </a:t>
            </a:r>
            <a:r>
              <a:rPr lang="en-US" sz="1000" dirty="0">
                <a:solidFill>
                  <a:srgbClr val="4F76CB"/>
                </a:solidFill>
                <a:effectLst/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Should be called only if hasMoreChars() is true. </a:t>
            </a:r>
            <a:r>
              <a:rPr lang="en-US" sz="1000" dirty="0">
                <a:solidFill>
                  <a:srgbClr val="4F76CB"/>
                </a:solidFill>
                <a:effectLst/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r>
              <a:rPr lang="en-US" sz="1000" dirty="0">
                <a:solidFill>
                  <a:srgbClr val="4E907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en-US" sz="1000" dirty="0">
                <a:solidFill>
                  <a:srgbClr val="4E9072"/>
                </a:solidFill>
                <a:effectLst/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Side effect: advances the cursor just beyond the character.</a:t>
            </a:r>
          </a:p>
          <a:p>
            <a:r>
              <a:rPr lang="en-US" sz="10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public static char nextChar() {</a:t>
            </a:r>
          </a:p>
          <a:p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0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000" dirty="0">
                <a:solidFill>
                  <a:srgbClr val="4E9072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put your code here</a:t>
            </a:r>
            <a:endParaRPr lang="en-US" sz="10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endParaRPr lang="en-US" sz="1000" dirty="0">
              <a:solidFill>
                <a:srgbClr val="4F76CB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0" dirty="0">
                <a:solidFill>
                  <a:srgbClr val="4F76CB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9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/** </a:t>
            </a:r>
            <a:r>
              <a:rPr lang="en-US" sz="10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Returns the next int value in the string. </a:t>
            </a:r>
            <a:endParaRPr lang="en-US" sz="1000" dirty="0">
              <a:solidFill>
                <a:srgbClr val="4F76CB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0" dirty="0">
                <a:solidFill>
                  <a:srgbClr val="4F76CB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 *  </a:t>
            </a:r>
            <a:r>
              <a:rPr lang="en-US" sz="100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Should be called only if hasMoreChars() is true. </a:t>
            </a:r>
            <a:r>
              <a:rPr lang="en-US" sz="100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r>
              <a:rPr lang="en-US" sz="1000" dirty="0">
                <a:solidFill>
                  <a:srgbClr val="4E907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en-US" sz="1000" dirty="0">
                <a:solidFill>
                  <a:srgbClr val="4E9072"/>
                </a:solidFill>
                <a:effectLst/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Side effect: advances the cursor just beyond the integer.</a:t>
            </a:r>
          </a:p>
          <a:p>
            <a:r>
              <a:rPr lang="en-US" sz="10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public static int nextInt() {</a:t>
            </a:r>
          </a:p>
          <a:p>
            <a:r>
              <a:rPr lang="en-US" sz="1000" dirty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0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000" dirty="0">
                <a:solidFill>
                  <a:srgbClr val="4E9072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put your code here</a:t>
            </a:r>
            <a:endParaRPr lang="en-US" sz="10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endParaRPr lang="en-US" sz="10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0" dirty="0">
                <a:solidFill>
                  <a:srgbClr val="4E9072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en-US" sz="1000" dirty="0">
                <a:solidFill>
                  <a:srgbClr val="4E9072"/>
                </a:solidFill>
                <a:effectLst/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Returns true if the given character is a digit, false otherwise.</a:t>
            </a:r>
          </a:p>
          <a:p>
            <a:r>
              <a:rPr lang="en-US" sz="10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isDigit(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000" dirty="0">
                <a:latin typeface="Consolas" charset="0"/>
                <a:ea typeface="Consolas" charset="0"/>
                <a:cs typeface="Consolas" charset="0"/>
              </a:rPr>
              <a:t>) {</a:t>
            </a:r>
            <a:endParaRPr lang="en-US" sz="10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0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000" dirty="0">
                <a:solidFill>
                  <a:srgbClr val="4E9072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put your code here</a:t>
            </a:r>
            <a:endParaRPr lang="en-US" sz="10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000" dirty="0">
                <a:effectLst/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Tokenizing</a:t>
            </a:r>
            <a:endParaRPr kumimoji="0"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28821B-FE4B-BE55-2249-5A9F8307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958" y="2338364"/>
            <a:ext cx="3377042" cy="3039394"/>
          </a:xfrm>
        </p:spPr>
        <p:txBody>
          <a:bodyPr wrap="square"/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buSzPct val="130000"/>
            </a:pPr>
            <a:r>
              <a:rPr lang="en-US" sz="1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members</a:t>
            </a:r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buSzPct val="130000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 variables and functions are called “class members”.</a:t>
            </a:r>
          </a:p>
          <a:p>
            <a:pPr marL="358775" indent="-346075">
              <a:lnSpc>
                <a:spcPct val="100000"/>
              </a:lnSpc>
              <a:spcBef>
                <a:spcPts val="600"/>
              </a:spcBef>
              <a:buSzPct val="130000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accessed by members of any class; Provides the class services, documented by the class API.</a:t>
            </a:r>
          </a:p>
          <a:p>
            <a:pPr marL="358775" indent="-346075">
              <a:lnSpc>
                <a:spcPct val="100000"/>
              </a:lnSpc>
              <a:spcBef>
                <a:spcPts val="600"/>
              </a:spcBef>
              <a:buSzPct val="130000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 only by members of this class. Provides “helper” services to other class members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 indent="4763">
              <a:lnSpc>
                <a:spcPct val="100000"/>
              </a:lnSpc>
              <a:spcBef>
                <a:spcPts val="600"/>
              </a:spcBef>
              <a:buSzPct val="130000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(Notice the different documentation style of private and public members)</a:t>
            </a:r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buSzPct val="130000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buSzPct val="130000"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BE24D9-702E-7F54-C1A0-9834EEE05EBD}"/>
              </a:ext>
            </a:extLst>
          </p:cNvPr>
          <p:cNvGrpSpPr/>
          <p:nvPr/>
        </p:nvGrpSpPr>
        <p:grpSpPr>
          <a:xfrm>
            <a:off x="4995401" y="1024965"/>
            <a:ext cx="2842162" cy="910554"/>
            <a:chOff x="4955060" y="1159675"/>
            <a:chExt cx="2842162" cy="910554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6C653C68-AAF5-73E4-F0AF-8C85496FBD68}"/>
                </a:ext>
              </a:extLst>
            </p:cNvPr>
            <p:cNvSpPr/>
            <p:nvPr/>
          </p:nvSpPr>
          <p:spPr bwMode="auto">
            <a:xfrm>
              <a:off x="4955060" y="1344613"/>
              <a:ext cx="131639" cy="540678"/>
            </a:xfrm>
            <a:prstGeom prst="rightBrace">
              <a:avLst>
                <a:gd name="adj1" fmla="val 47481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AutoShape 13">
              <a:extLst>
                <a:ext uri="{FF2B5EF4-FFF2-40B4-BE49-F238E27FC236}">
                  <a16:creationId xmlns:a16="http://schemas.microsoft.com/office/drawing/2014/main" id="{DFE3EE89-7CDB-641E-3582-45FC9D7D7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617" y="1159675"/>
              <a:ext cx="2070605" cy="91055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08000" rIns="36000" anchor="ctr"/>
            <a:lstStyle/>
            <a:p>
              <a:pPr>
                <a:lnSpc>
                  <a:spcPct val="100000"/>
                </a:lnSpc>
                <a:spcBef>
                  <a:spcPts val="600"/>
                </a:spcBef>
                <a:buSzPct val="130000"/>
              </a:pPr>
              <a:r>
                <a:rPr lang="en-US" sz="14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variables: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  <a:buSzPct val="130000"/>
              </a:pPr>
              <a:r>
                <a:rPr lang="en-US" sz="14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 be accessed by any function in the class</a:t>
              </a:r>
            </a:p>
          </p:txBody>
        </p:sp>
        <p:cxnSp>
          <p:nvCxnSpPr>
            <p:cNvPr id="10" name="AutoShape 15">
              <a:extLst>
                <a:ext uri="{FF2B5EF4-FFF2-40B4-BE49-F238E27FC236}">
                  <a16:creationId xmlns:a16="http://schemas.microsoft.com/office/drawing/2014/main" id="{8381FA36-5EC8-A465-78A4-B824FE707F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93068" y="1614952"/>
              <a:ext cx="533549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3E08-8B00-7C9A-8157-46D5558F5C1A}"/>
              </a:ext>
            </a:extLst>
          </p:cNvPr>
          <p:cNvSpPr txBox="1">
            <a:spLocks/>
          </p:cNvSpPr>
          <p:nvPr/>
        </p:nvSpPr>
        <p:spPr bwMode="auto">
          <a:xfrm>
            <a:off x="5890054" y="5755403"/>
            <a:ext cx="3377042" cy="69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 sz="2800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2700" indent="-12700">
              <a:lnSpc>
                <a:spcPct val="100000"/>
              </a:lnSpc>
              <a:spcBef>
                <a:spcPts val="600"/>
              </a:spcBef>
              <a:buSzPct val="130000"/>
            </a:pPr>
            <a:r>
              <a:rPr lang="en-US" sz="1600" u="sng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Completing the Tokenizer code</a:t>
            </a: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buSzPct val="130000"/>
            </a:pP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it a try.</a:t>
            </a:r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buSzPct val="130000"/>
            </a:pPr>
            <a:endParaRPr lang="en-US" sz="18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data type</a:t>
            </a:r>
            <a:endParaRPr lang="en-US" sz="1400" dirty="0"/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758" y="4078507"/>
            <a:ext cx="7040647" cy="1650264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u="sng" dirty="0">
                <a:latin typeface="Consolas"/>
                <a:cs typeface="Consolas"/>
              </a:rPr>
              <a:t>char</a:t>
            </a:r>
            <a:r>
              <a:rPr lang="en-US" sz="2000" u="sng" dirty="0">
                <a:latin typeface="Times New Roman"/>
                <a:cs typeface="Times New Roman"/>
              </a:rPr>
              <a:t> values are integers</a:t>
            </a:r>
          </a:p>
          <a:p>
            <a:pPr marL="176213" lvl="1" indent="-176213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When we say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600" dirty="0">
                <a:latin typeface="Consolas"/>
                <a:ea typeface="Monaco"/>
                <a:cs typeface="Consolas"/>
              </a:rPr>
              <a:t>'k'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Times New Roman"/>
                <a:cs typeface="Times New Roman"/>
              </a:rPr>
              <a:t>, the computer displays an image that looks like </a:t>
            </a:r>
            <a:r>
              <a:rPr lang="en-US" sz="2000" b="1" dirty="0">
                <a:latin typeface="Times New Roman"/>
                <a:cs typeface="Times New Roman"/>
              </a:rPr>
              <a:t>k</a:t>
            </a:r>
            <a:endParaRPr lang="en-US" sz="1600" b="1" u="sng" dirty="0">
              <a:latin typeface="Times New Roman"/>
              <a:cs typeface="Times New Roman"/>
            </a:endParaRPr>
          </a:p>
          <a:p>
            <a:pPr marL="176213" lvl="1" indent="-176213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But the code itself –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Times New Roman"/>
                <a:cs typeface="Times New Roman"/>
              </a:rPr>
              <a:t> value that represents </a:t>
            </a:r>
            <a:r>
              <a:rPr lang="en-US" sz="1600" dirty="0">
                <a:latin typeface="Consolas"/>
                <a:ea typeface="Monaco"/>
                <a:cs typeface="Consolas"/>
              </a:rPr>
              <a:t>'k'</a:t>
            </a:r>
            <a:r>
              <a:rPr lang="en-US" sz="1600" dirty="0">
                <a:latin typeface="Times New Roman"/>
                <a:cs typeface="Times New Roman"/>
              </a:rPr>
              <a:t> – is the number 107.</a:t>
            </a:r>
          </a:p>
          <a:p>
            <a:pPr marL="176213" lvl="1" indent="-176213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1041460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78173"/>
              </p:ext>
            </p:extLst>
          </p:nvPr>
        </p:nvGraphicFramePr>
        <p:xfrm>
          <a:off x="1434533" y="947222"/>
          <a:ext cx="3413863" cy="2844800"/>
        </p:xfrm>
        <a:graphic>
          <a:graphicData uri="http://schemas.openxmlformats.org/drawingml/2006/table">
            <a:tbl>
              <a:tblPr/>
              <a:tblGrid>
                <a:gridCol w="68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range of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7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Consolas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-128 ... 127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7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Consolas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-32,768 ... 32,767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7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Consolas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0 ... 65,535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7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Consolas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ＭＳ Ｐゴシック" charset="0"/>
                        <a:cs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32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-2,147,483,648 ...</a:t>
                      </a:r>
                      <a:b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</a:b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 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2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  <a:cs typeface="Consolas" charset="0"/>
                        </a:rPr>
                        <a:t>long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&lt; -9 x 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18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&gt; 9 x 10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  <a:ea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1005086" y="26038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69046" y="2567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Left Arrow 4"/>
          <p:cNvSpPr/>
          <p:nvPr/>
        </p:nvSpPr>
        <p:spPr bwMode="auto">
          <a:xfrm rot="10800000">
            <a:off x="475132" y="2238601"/>
            <a:ext cx="895441" cy="484229"/>
          </a:xfrm>
          <a:prstGeom prst="lef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3A7637-CF78-0745-8CD4-F64F9818007C}"/>
              </a:ext>
            </a:extLst>
          </p:cNvPr>
          <p:cNvGrpSpPr/>
          <p:nvPr/>
        </p:nvGrpSpPr>
        <p:grpSpPr>
          <a:xfrm>
            <a:off x="5012459" y="1299990"/>
            <a:ext cx="2876808" cy="2492032"/>
            <a:chOff x="5012459" y="1299990"/>
            <a:chExt cx="2876808" cy="2492032"/>
          </a:xfrm>
        </p:grpSpPr>
        <p:sp>
          <p:nvSpPr>
            <p:cNvPr id="8" name="AutoShape 37">
              <a:extLst>
                <a:ext uri="{FF2B5EF4-FFF2-40B4-BE49-F238E27FC236}">
                  <a16:creationId xmlns:a16="http://schemas.microsoft.com/office/drawing/2014/main" id="{F841D1E6-FA43-3048-8618-7D0C3A59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167" y="2122920"/>
              <a:ext cx="2414100" cy="715589"/>
            </a:xfrm>
            <a:prstGeom prst="roundRect">
              <a:avLst>
                <a:gd name="adj" fmla="val 16667"/>
              </a:avLst>
            </a:prstGeom>
            <a:noFill/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08000" rIns="0" bIns="108000" anchor="t" anchorCtr="0"/>
            <a:lstStyle/>
            <a:p>
              <a:pPr marL="0" lvl="1">
                <a:spcBef>
                  <a:spcPts val="1200"/>
                </a:spcBef>
              </a:pPr>
              <a:r>
                <a:rPr lang="en-US" sz="1600" dirty="0">
                  <a:latin typeface="Times New Roman"/>
                  <a:cs typeface="Times New Roman"/>
                </a:rPr>
                <a:t>Java data types for representing integers</a:t>
              </a:r>
            </a:p>
          </p:txBody>
        </p:sp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A81AD916-09D2-5449-A7D1-28C46BEF80BE}"/>
                </a:ext>
              </a:extLst>
            </p:cNvPr>
            <p:cNvSpPr/>
            <p:nvPr/>
          </p:nvSpPr>
          <p:spPr bwMode="auto">
            <a:xfrm>
              <a:off x="5012459" y="1299990"/>
              <a:ext cx="462708" cy="2492032"/>
            </a:xfrm>
            <a:prstGeom prst="rightBrace">
              <a:avLst>
                <a:gd name="adj1" fmla="val 63095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1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Shimon Schocken</a:t>
            </a:r>
          </a:p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IDC Herzliya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3-2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95134" y="3513289"/>
            <a:ext cx="3479274" cy="2510857"/>
            <a:chOff x="2200266" y="1613667"/>
            <a:chExt cx="4600971" cy="33845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t="5703" b="59794"/>
            <a:stretch/>
          </p:blipFill>
          <p:spPr>
            <a:xfrm>
              <a:off x="2200266" y="1613667"/>
              <a:ext cx="4600971" cy="16668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t="57199"/>
            <a:stretch/>
          </p:blipFill>
          <p:spPr>
            <a:xfrm>
              <a:off x="2200266" y="3280552"/>
              <a:ext cx="4600971" cy="171770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664169" y="2295137"/>
            <a:ext cx="5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Handling Characters and Text</a:t>
            </a:r>
          </a:p>
        </p:txBody>
      </p:sp>
    </p:spTree>
    <p:extLst>
      <p:ext uri="{BB962C8B-B14F-4D97-AF65-F5344CB8AC3E}">
        <p14:creationId xmlns:p14="http://schemas.microsoft.com/office/powerpoint/2010/main" val="11719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codes: ASCII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42276" y="660738"/>
            <a:ext cx="6553200" cy="5812552"/>
            <a:chOff x="1524000" y="660738"/>
            <a:chExt cx="6553200" cy="5812552"/>
          </a:xfrm>
        </p:grpSpPr>
        <p:pic>
          <p:nvPicPr>
            <p:cNvPr id="1053704" name="Picture 8" descr="better_ascii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762000"/>
              <a:ext cx="6324600" cy="5588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1524000" y="762000"/>
              <a:ext cx="561501" cy="57107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512227" y="762571"/>
              <a:ext cx="561501" cy="57107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811288" y="660738"/>
              <a:ext cx="415202" cy="57107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913074" y="762000"/>
              <a:ext cx="415202" cy="57107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200" dirty="0"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6552803" y="2926140"/>
            <a:ext cx="2504873" cy="372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ts val="2100"/>
              </a:lnSpc>
              <a:buFont typeface="Wingdings" charset="0"/>
              <a:buNone/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ASCII</a:t>
            </a:r>
          </a:p>
          <a:p>
            <a:pPr marL="0" indent="0">
              <a:lnSpc>
                <a:spcPts val="2100"/>
              </a:lnSpc>
              <a:spcBef>
                <a:spcPts val="600"/>
              </a:spcBef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8-bit code character set for representing western alphabets (a standard formed in 1963):</a:t>
            </a:r>
          </a:p>
          <a:p>
            <a:pPr marL="182563" indent="-182563">
              <a:lnSpc>
                <a:spcPts val="166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0-31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Control characters</a:t>
            </a:r>
          </a:p>
          <a:p>
            <a:pPr marL="182563" indent="-182563">
              <a:lnSpc>
                <a:spcPts val="166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32-127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Common western characters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SzPct val="100000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547757" y="771708"/>
            <a:ext cx="2596243" cy="259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SzPct val="100000"/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Character set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 set of characters,</a:t>
            </a:r>
            <a:b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and their codes;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Each character is represented by an agreed-upon numeric code.</a:t>
            </a:r>
          </a:p>
          <a:p>
            <a:pPr marL="182563" indent="-182563">
              <a:lnSpc>
                <a:spcPct val="9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972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codes: ASCII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441" t="3736" r="5861"/>
          <a:stretch/>
        </p:blipFill>
        <p:spPr>
          <a:xfrm>
            <a:off x="565782" y="1381125"/>
            <a:ext cx="5859919" cy="33718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DE74D9-3D4E-1ABB-4247-F319B8762D7E}"/>
              </a:ext>
            </a:extLst>
          </p:cNvPr>
          <p:cNvSpPr txBox="1">
            <a:spLocks/>
          </p:cNvSpPr>
          <p:nvPr/>
        </p:nvSpPr>
        <p:spPr bwMode="auto">
          <a:xfrm>
            <a:off x="6547757" y="771708"/>
            <a:ext cx="2596243" cy="259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SzPct val="100000"/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Character set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 set of characters,</a:t>
            </a:r>
            <a:b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and their codes;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Each character is represented by an agreed-upon numeric code.</a:t>
            </a:r>
          </a:p>
          <a:p>
            <a:pPr marL="182563" indent="-182563">
              <a:lnSpc>
                <a:spcPct val="9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B7C2B16-650A-ADD6-A370-A3DE50DDE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803" y="2926140"/>
            <a:ext cx="2504873" cy="372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ts val="2100"/>
              </a:lnSpc>
              <a:buFont typeface="Wingdings" charset="0"/>
              <a:buNone/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ASCII</a:t>
            </a:r>
          </a:p>
          <a:p>
            <a:pPr marL="0" indent="0">
              <a:lnSpc>
                <a:spcPts val="2100"/>
              </a:lnSpc>
              <a:spcBef>
                <a:spcPts val="600"/>
              </a:spcBef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8-bit code character set for representing western alphabets (a standard formed in 1963):</a:t>
            </a:r>
          </a:p>
          <a:p>
            <a:pPr marL="182563" indent="-182563">
              <a:lnSpc>
                <a:spcPts val="166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0-31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Control characters</a:t>
            </a:r>
          </a:p>
          <a:p>
            <a:pPr marL="182563" indent="-182563">
              <a:lnSpc>
                <a:spcPts val="166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32-127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Common western characters</a:t>
            </a:r>
          </a:p>
          <a:p>
            <a:pPr marL="182563" indent="-182563">
              <a:lnSpc>
                <a:spcPts val="166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128-255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More characters, mostly graphics primitives</a:t>
            </a:r>
          </a:p>
          <a:p>
            <a:pPr marL="182563" indent="-182563">
              <a:lnSpc>
                <a:spcPct val="9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906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codes: 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46" y="1062002"/>
            <a:ext cx="8311376" cy="462763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800"/>
              </a:spcBef>
              <a:buClrTx/>
              <a:buSzPct val="100000"/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ASCII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(1963): an 8-bit code that represents  2</a:t>
            </a:r>
            <a:r>
              <a:rPr lang="en-US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8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= 256  characters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ClrTx/>
              <a:buSzPct val="100000"/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Unicode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(1991): a 16-bit code that can represent  2</a:t>
            </a:r>
            <a:r>
              <a:rPr lang="en-US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16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= 65536  characters 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ClrTx/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Java uses Unicode.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ClrTx/>
              <a:buSzPct val="100000"/>
            </a:pPr>
            <a:b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ASCII is embedded within Unicode.  For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example:</a:t>
            </a:r>
          </a:p>
          <a:p>
            <a:pPr marL="3175" lvl="1" indent="0">
              <a:lnSpc>
                <a:spcPct val="90000"/>
              </a:lnSpc>
              <a:spcBef>
                <a:spcPts val="1800"/>
              </a:spcBef>
              <a:buSzPct val="12000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'a'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in ASCII:                    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0110001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(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97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decimal)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75" lvl="1" indent="0">
              <a:lnSpc>
                <a:spcPct val="90000"/>
              </a:lnSpc>
              <a:spcBef>
                <a:spcPts val="1800"/>
              </a:spcBef>
              <a:buSzPct val="12000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in </a:t>
            </a:r>
            <a:r>
              <a:rPr lang="en-US" dirty="0">
                <a:latin typeface="Times New Roman"/>
                <a:cs typeface="Times New Roman"/>
              </a:rPr>
              <a:t>Unicode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: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000000000110001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(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97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decimal).</a:t>
            </a:r>
          </a:p>
          <a:p>
            <a:pPr marL="3175" lvl="1" indent="0">
              <a:lnSpc>
                <a:spcPct val="90000"/>
              </a:lnSpc>
              <a:spcBef>
                <a:spcPts val="1800"/>
              </a:spcBef>
              <a:buSzPct val="120000"/>
              <a:buNone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SzPct val="120000"/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24763" y="18788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6897" y="1132865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ASCII / Unicode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Characters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Strings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String processing examples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848543" y="1702944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1665D-572E-DEBD-4571-9B70F5DC5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979532" y="1202233"/>
            <a:ext cx="318991" cy="3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in action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C0EE3-9DE2-AA42-9807-D0883623DF54}"/>
              </a:ext>
            </a:extLst>
          </p:cNvPr>
          <p:cNvGrpSpPr/>
          <p:nvPr/>
        </p:nvGrpSpPr>
        <p:grpSpPr>
          <a:xfrm>
            <a:off x="5664205" y="746523"/>
            <a:ext cx="3012154" cy="5710720"/>
            <a:chOff x="5860976" y="746523"/>
            <a:chExt cx="3012154" cy="5710720"/>
          </a:xfrm>
        </p:grpSpPr>
        <p:pic>
          <p:nvPicPr>
            <p:cNvPr id="16" name="Picture 8" descr="better_ascii_table">
              <a:extLst>
                <a:ext uri="{FF2B5EF4-FFF2-40B4-BE49-F238E27FC236}">
                  <a16:creationId xmlns:a16="http://schemas.microsoft.com/office/drawing/2014/main" id="{FA98A913-4FDF-F742-9EEB-D07900FE75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74"/>
            <a:stretch/>
          </p:blipFill>
          <p:spPr bwMode="auto">
            <a:xfrm>
              <a:off x="5860976" y="807884"/>
              <a:ext cx="3012154" cy="5588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DCAACA-B661-3D4E-8F52-0DA70CCA0E5E}"/>
                </a:ext>
              </a:extLst>
            </p:cNvPr>
            <p:cNvSpPr/>
            <p:nvPr/>
          </p:nvSpPr>
          <p:spPr bwMode="auto">
            <a:xfrm>
              <a:off x="6634924" y="746524"/>
              <a:ext cx="415202" cy="57107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CEA4F4-B63B-8846-8A3A-6473FD4E46EC}"/>
                </a:ext>
              </a:extLst>
            </p:cNvPr>
            <p:cNvSpPr/>
            <p:nvPr/>
          </p:nvSpPr>
          <p:spPr bwMode="auto">
            <a:xfrm>
              <a:off x="7677959" y="746523"/>
              <a:ext cx="415202" cy="57107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200" dirty="0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67B046-9C73-B091-1915-66948D56068D}"/>
              </a:ext>
            </a:extLst>
          </p:cNvPr>
          <p:cNvGrpSpPr/>
          <p:nvPr/>
        </p:nvGrpSpPr>
        <p:grpSpPr>
          <a:xfrm>
            <a:off x="5562600" y="1821182"/>
            <a:ext cx="3175000" cy="2721166"/>
            <a:chOff x="5562600" y="1821182"/>
            <a:chExt cx="3175000" cy="272116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E1BE1B-DEDA-E641-8C30-1F86478127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23200" y="2506064"/>
              <a:ext cx="914400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7A35451-EBE8-9F40-92EE-2264B4DD2D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23200" y="1821182"/>
              <a:ext cx="914400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F0B375-BB99-6D47-ADC9-19B3DC0101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23200" y="4542348"/>
              <a:ext cx="914400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37400C-EA29-5D43-8715-863D383AC8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62600" y="4386276"/>
              <a:ext cx="875553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C2DB2-4C0B-C26E-6EF0-C065F6E1B2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39467" y="1821182"/>
              <a:ext cx="804333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Rectangle 6">
            <a:extLst>
              <a:ext uri="{FF2B5EF4-FFF2-40B4-BE49-F238E27FC236}">
                <a16:creationId xmlns:a16="http://schemas.microsoft.com/office/drawing/2014/main" id="{882A48D7-2E3F-9BB8-848E-6076B34D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78" y="698020"/>
            <a:ext cx="4971922" cy="575921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0" bIns="169200" anchor="t" anchorCtr="0"/>
          <a:lstStyle/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CharDemo.java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System.out.println(3); </a:t>
            </a:r>
          </a:p>
          <a:p>
            <a:endParaRPr lang="en-US" sz="12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894B64A3-33F7-A0F2-6484-8BEACBBE2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990" y="1069871"/>
            <a:ext cx="837282" cy="3701666"/>
          </a:xfrm>
          <a:prstGeom prst="rect">
            <a:avLst/>
          </a:prstGeom>
          <a:solidFill>
            <a:srgbClr val="F5F5F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16000" rIns="165600" bIns="169200" anchor="t" anchorCtr="0"/>
          <a:lstStyle/>
          <a:p>
            <a:pPr>
              <a:spcBef>
                <a:spcPts val="1000"/>
              </a:spcBef>
            </a:pPr>
            <a:r>
              <a:rPr lang="el-GR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3</a:t>
            </a:r>
          </a:p>
          <a:p>
            <a:pPr>
              <a:spcBef>
                <a:spcPts val="10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817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in action</a:t>
            </a:r>
            <a:endParaRPr lang="en-US" sz="200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11278" y="698020"/>
            <a:ext cx="4971922" cy="575921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46800" rIns="0" bIns="169200" anchor="t" anchorCtr="0"/>
          <a:lstStyle/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CharDemo.java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System.out.println(3);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'3'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System.out.println(3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1);</a:t>
            </a:r>
            <a:endParaRPr lang="en-US" sz="120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'3'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1);</a:t>
            </a:r>
            <a:endParaRPr lang="en-US" sz="120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L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8096;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sets c to some arbitrary value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System.out.println(c);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1);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IL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Converts to uppercase: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System.out.println(c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32);</a:t>
            </a:r>
            <a:endParaRPr lang="en-US" sz="120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32));</a:t>
            </a:r>
            <a:endParaRPr lang="en-US" sz="1200" dirty="0">
              <a:solidFill>
                <a:srgbClr val="3F7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Converts to lowercase: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do it</a:t>
            </a:r>
          </a:p>
          <a:p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Checks if c is a lowercase letter: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System.out.println((c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97) &amp;&amp; (c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122));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System.out.println((c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(c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'z'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readable</a:t>
            </a:r>
          </a:p>
          <a:p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'7'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Checks if c is a digit: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do it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2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168990" y="1069871"/>
            <a:ext cx="837282" cy="3701666"/>
          </a:xfrm>
          <a:prstGeom prst="rect">
            <a:avLst/>
          </a:prstGeom>
          <a:solidFill>
            <a:srgbClr val="F5F5F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16000" rIns="165600" bIns="169200" anchor="t" anchorCtr="0"/>
          <a:lstStyle/>
          <a:p>
            <a:pPr>
              <a:spcBef>
                <a:spcPts val="1000"/>
              </a:spcBef>
            </a:pPr>
            <a:r>
              <a:rPr lang="el-GR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3</a:t>
            </a:r>
          </a:p>
          <a:p>
            <a:pPr>
              <a:spcBef>
                <a:spcPts val="1000"/>
              </a:spcBef>
            </a:pPr>
            <a:r>
              <a:rPr lang="el-GR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3</a:t>
            </a:r>
          </a:p>
          <a:p>
            <a:pPr>
              <a:spcBef>
                <a:spcPts val="1000"/>
              </a:spcBef>
            </a:pPr>
            <a:r>
              <a:rPr lang="el-GR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4</a:t>
            </a:r>
          </a:p>
          <a:p>
            <a:pPr>
              <a:spcBef>
                <a:spcPts val="1000"/>
              </a:spcBef>
            </a:pPr>
            <a:r>
              <a:rPr lang="el-GR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52</a:t>
            </a:r>
          </a:p>
          <a:p>
            <a:pPr>
              <a:spcBef>
                <a:spcPts val="1000"/>
              </a:spcBef>
            </a:pPr>
            <a:r>
              <a:rPr lang="el-GR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ᾠ</a:t>
            </a:r>
          </a:p>
          <a:p>
            <a:pPr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h</a:t>
            </a:r>
          </a:p>
          <a:p>
            <a:pPr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103</a:t>
            </a:r>
          </a:p>
          <a:p>
            <a:pPr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68</a:t>
            </a:r>
          </a:p>
          <a:p>
            <a:pPr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D</a:t>
            </a:r>
          </a:p>
          <a:p>
            <a:pPr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true</a:t>
            </a:r>
          </a:p>
          <a:p>
            <a:pPr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true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C0EE3-9DE2-AA42-9807-D0883623DF54}"/>
              </a:ext>
            </a:extLst>
          </p:cNvPr>
          <p:cNvGrpSpPr/>
          <p:nvPr/>
        </p:nvGrpSpPr>
        <p:grpSpPr>
          <a:xfrm>
            <a:off x="5664205" y="746523"/>
            <a:ext cx="3012154" cy="5710720"/>
            <a:chOff x="5860976" y="746523"/>
            <a:chExt cx="3012154" cy="5710720"/>
          </a:xfrm>
        </p:grpSpPr>
        <p:pic>
          <p:nvPicPr>
            <p:cNvPr id="16" name="Picture 8" descr="better_ascii_table">
              <a:extLst>
                <a:ext uri="{FF2B5EF4-FFF2-40B4-BE49-F238E27FC236}">
                  <a16:creationId xmlns:a16="http://schemas.microsoft.com/office/drawing/2014/main" id="{FA98A913-4FDF-F742-9EEB-D07900FE75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74"/>
            <a:stretch/>
          </p:blipFill>
          <p:spPr bwMode="auto">
            <a:xfrm>
              <a:off x="5860976" y="807884"/>
              <a:ext cx="3012154" cy="5588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DCAACA-B661-3D4E-8F52-0DA70CCA0E5E}"/>
                </a:ext>
              </a:extLst>
            </p:cNvPr>
            <p:cNvSpPr/>
            <p:nvPr/>
          </p:nvSpPr>
          <p:spPr bwMode="auto">
            <a:xfrm>
              <a:off x="6634924" y="746524"/>
              <a:ext cx="415202" cy="57107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CEA4F4-B63B-8846-8A3A-6473FD4E46EC}"/>
                </a:ext>
              </a:extLst>
            </p:cNvPr>
            <p:cNvSpPr/>
            <p:nvPr/>
          </p:nvSpPr>
          <p:spPr bwMode="auto">
            <a:xfrm>
              <a:off x="7677959" y="746523"/>
              <a:ext cx="415202" cy="57107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200" dirty="0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23DD39-06C2-6F78-E11F-1F876BE8A2DA}"/>
              </a:ext>
            </a:extLst>
          </p:cNvPr>
          <p:cNvGrpSpPr/>
          <p:nvPr/>
        </p:nvGrpSpPr>
        <p:grpSpPr>
          <a:xfrm>
            <a:off x="5562600" y="1821182"/>
            <a:ext cx="3175000" cy="2721166"/>
            <a:chOff x="5562600" y="1821182"/>
            <a:chExt cx="3175000" cy="272116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0B06064-4438-257A-187D-715E570BB1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23200" y="2506064"/>
              <a:ext cx="914400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35D200-19AB-F65B-A0BC-43AEF91537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23200" y="1821182"/>
              <a:ext cx="914400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FC981BB-6D5E-D233-3B6D-18877EA849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23200" y="4542348"/>
              <a:ext cx="914400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D74BE68-64D6-9662-A4E3-F94707A5E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62600" y="4386276"/>
              <a:ext cx="875553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2591DA-220B-B156-F932-942504D2D8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39467" y="1821182"/>
              <a:ext cx="804333" cy="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9806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31850</TotalTime>
  <Words>2931</Words>
  <Application>Microsoft Macintosh PowerPoint</Application>
  <PresentationFormat>On-screen Show (4:3)</PresentationFormat>
  <Paragraphs>739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Comic Sans MS</vt:lpstr>
      <vt:lpstr>Consolas</vt:lpstr>
      <vt:lpstr>Lucida Console</vt:lpstr>
      <vt:lpstr>Menlo-Regular</vt:lpstr>
      <vt:lpstr>Monotype Sorts</vt:lpstr>
      <vt:lpstr>Times New Roman</vt:lpstr>
      <vt:lpstr>Wingdings</vt:lpstr>
      <vt:lpstr>1_introcs</vt:lpstr>
      <vt:lpstr>PowerPoint Presentation</vt:lpstr>
      <vt:lpstr>Textual data</vt:lpstr>
      <vt:lpstr>The char data type</vt:lpstr>
      <vt:lpstr>Character codes: ASCII</vt:lpstr>
      <vt:lpstr>Character codes: ASCII</vt:lpstr>
      <vt:lpstr>Character codes: Unicode</vt:lpstr>
      <vt:lpstr>Plan</vt:lpstr>
      <vt:lpstr>Characters in action</vt:lpstr>
      <vt:lpstr>Characters in action</vt:lpstr>
      <vt:lpstr>A peek into how computers work (sneak preview)</vt:lpstr>
      <vt:lpstr>Special characters</vt:lpstr>
      <vt:lpstr>Plan</vt:lpstr>
      <vt:lpstr>Strings</vt:lpstr>
      <vt:lpstr>Strings</vt:lpstr>
      <vt:lpstr>Strings</vt:lpstr>
      <vt:lpstr>Strings</vt:lpstr>
      <vt:lpstr>Strings</vt:lpstr>
      <vt:lpstr>Strings</vt:lpstr>
      <vt:lpstr>Strings</vt:lpstr>
      <vt:lpstr>Plan</vt:lpstr>
      <vt:lpstr>Example: Upcase</vt:lpstr>
      <vt:lpstr>Example: Upcase</vt:lpstr>
      <vt:lpstr>Example: Parsing</vt:lpstr>
      <vt:lpstr>Example: Parsing</vt:lpstr>
      <vt:lpstr>Example: Parsing</vt:lpstr>
      <vt:lpstr>Example: Parsing</vt:lpstr>
      <vt:lpstr>Example: Parsing</vt:lpstr>
      <vt:lpstr>Example: Tokenizing</vt:lpstr>
      <vt:lpstr>Example: Tokenizing</vt:lpstr>
      <vt:lpstr>PowerPoint Presentation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1010</cp:revision>
  <cp:lastPrinted>2014-11-10T22:11:09Z</cp:lastPrinted>
  <dcterms:created xsi:type="dcterms:W3CDTF">2010-03-25T13:24:56Z</dcterms:created>
  <dcterms:modified xsi:type="dcterms:W3CDTF">2024-09-12T09:45:15Z</dcterms:modified>
  <cp:category/>
</cp:coreProperties>
</file>