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693" r:id="rId2"/>
    <p:sldId id="992" r:id="rId3"/>
    <p:sldId id="1001" r:id="rId4"/>
    <p:sldId id="741" r:id="rId5"/>
    <p:sldId id="777" r:id="rId6"/>
    <p:sldId id="1007" r:id="rId7"/>
    <p:sldId id="981" r:id="rId8"/>
    <p:sldId id="1002" r:id="rId9"/>
    <p:sldId id="1003" r:id="rId10"/>
    <p:sldId id="969" r:id="rId11"/>
    <p:sldId id="869" r:id="rId12"/>
    <p:sldId id="958" r:id="rId13"/>
    <p:sldId id="999" r:id="rId14"/>
    <p:sldId id="965" r:id="rId15"/>
    <p:sldId id="1006" r:id="rId16"/>
    <p:sldId id="1004" r:id="rId17"/>
    <p:sldId id="1005" r:id="rId18"/>
    <p:sldId id="955" r:id="rId19"/>
    <p:sldId id="994" r:id="rId20"/>
    <p:sldId id="966" r:id="rId21"/>
    <p:sldId id="954" r:id="rId22"/>
    <p:sldId id="935" r:id="rId23"/>
    <p:sldId id="967" r:id="rId24"/>
    <p:sldId id="980" r:id="rId25"/>
    <p:sldId id="912" r:id="rId26"/>
    <p:sldId id="983" r:id="rId27"/>
    <p:sldId id="920" r:id="rId28"/>
    <p:sldId id="931" r:id="rId29"/>
    <p:sldId id="928" r:id="rId30"/>
    <p:sldId id="929" r:id="rId31"/>
    <p:sldId id="922" r:id="rId32"/>
    <p:sldId id="932" r:id="rId33"/>
    <p:sldId id="923" r:id="rId34"/>
    <p:sldId id="995" r:id="rId35"/>
    <p:sldId id="984" r:id="rId36"/>
    <p:sldId id="959" r:id="rId37"/>
    <p:sldId id="942" r:id="rId38"/>
    <p:sldId id="1008" r:id="rId39"/>
    <p:sldId id="985" r:id="rId40"/>
    <p:sldId id="970" r:id="rId41"/>
    <p:sldId id="1015" r:id="rId42"/>
    <p:sldId id="961" r:id="rId43"/>
    <p:sldId id="1009" r:id="rId44"/>
    <p:sldId id="1010" r:id="rId45"/>
    <p:sldId id="1011" r:id="rId46"/>
    <p:sldId id="963" r:id="rId47"/>
    <p:sldId id="1012" r:id="rId48"/>
    <p:sldId id="1013" r:id="rId49"/>
    <p:sldId id="1014" r:id="rId50"/>
    <p:sldId id="1000" r:id="rId51"/>
    <p:sldId id="919" r:id="rId52"/>
    <p:sldId id="940" r:id="rId53"/>
    <p:sldId id="987" r:id="rId54"/>
    <p:sldId id="986" r:id="rId55"/>
    <p:sldId id="971" r:id="rId56"/>
    <p:sldId id="977" r:id="rId57"/>
    <p:sldId id="949" r:id="rId58"/>
    <p:sldId id="989" r:id="rId59"/>
    <p:sldId id="990" r:id="rId60"/>
    <p:sldId id="991" r:id="rId61"/>
    <p:sldId id="1016" r:id="rId62"/>
    <p:sldId id="988" r:id="rId63"/>
    <p:sldId id="972" r:id="rId64"/>
    <p:sldId id="897" r:id="rId65"/>
    <p:sldId id="976" r:id="rId66"/>
    <p:sldId id="975" r:id="rId67"/>
    <p:sldId id="974" r:id="rId68"/>
    <p:sldId id="1017" r:id="rId69"/>
  </p:sldIdLst>
  <p:sldSz cx="9144000" cy="6858000" type="letter"/>
  <p:notesSz cx="7099300" cy="10234613"/>
  <p:defaultTextStyle>
    <a:defPPr>
      <a:defRPr lang="he-IL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4FFB"/>
    <a:srgbClr val="000099"/>
    <a:srgbClr val="FC0128"/>
    <a:srgbClr val="FFECA6"/>
    <a:srgbClr val="FFF4CE"/>
    <a:srgbClr val="FFFFBD"/>
    <a:srgbClr val="FFDEBD"/>
    <a:srgbClr val="000066"/>
    <a:srgbClr val="FFFF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 autoAdjust="0"/>
    <p:restoredTop sz="94963"/>
  </p:normalViewPr>
  <p:slideViewPr>
    <p:cSldViewPr>
      <p:cViewPr>
        <p:scale>
          <a:sx n="95" d="100"/>
          <a:sy n="95" d="100"/>
        </p:scale>
        <p:origin x="152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064" y="2606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 descr="Bouquet"/>
          <p:cNvSpPr txBox="1">
            <a:spLocks noChangeArrowheads="1"/>
          </p:cNvSpPr>
          <p:nvPr/>
        </p:nvSpPr>
        <p:spPr bwMode="auto">
          <a:xfrm>
            <a:off x="577850" y="9840913"/>
            <a:ext cx="59277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241" tIns="48120" rIns="96241" bIns="48120" anchor="ctr">
            <a:spAutoFit/>
          </a:bodyPr>
          <a:lstStyle/>
          <a:p>
            <a:pPr algn="l">
              <a:defRPr/>
            </a:pPr>
            <a:r>
              <a:rPr lang="en-US" sz="800" b="0" dirty="0">
                <a:cs typeface="+mn-cs"/>
              </a:rPr>
              <a:t>Introduction to Computer Science</a:t>
            </a:r>
            <a:r>
              <a:rPr lang="en-US" sz="900" b="0" dirty="0">
                <a:cs typeface="+mn-cs"/>
              </a:rPr>
              <a:t> </a:t>
            </a:r>
            <a:r>
              <a:rPr lang="en-US" sz="600" b="0" dirty="0">
                <a:cs typeface="+mn-cs"/>
                <a:sym typeface="Wingdings" charset="0"/>
              </a:rPr>
              <a:t></a:t>
            </a:r>
            <a:r>
              <a:rPr lang="en-US" sz="900" b="0" dirty="0">
                <a:cs typeface="+mn-cs"/>
              </a:rPr>
              <a:t>  </a:t>
            </a:r>
            <a:r>
              <a:rPr lang="en-US" sz="800" b="0" dirty="0">
                <a:cs typeface="+mn-cs"/>
              </a:rPr>
              <a:t>IDC Herzliya</a:t>
            </a:r>
            <a:r>
              <a:rPr lang="en-US" sz="900" b="0" dirty="0">
                <a:cs typeface="+mn-cs"/>
              </a:rPr>
              <a:t>  </a:t>
            </a:r>
            <a:r>
              <a:rPr lang="en-US" sz="600" b="0" dirty="0">
                <a:cs typeface="+mn-cs"/>
                <a:sym typeface="Wingdings" charset="0"/>
              </a:rPr>
              <a:t></a:t>
            </a:r>
            <a:r>
              <a:rPr lang="en-US" sz="900" b="0" dirty="0">
                <a:cs typeface="+mn-cs"/>
              </a:rPr>
              <a:t>  </a:t>
            </a:r>
            <a:r>
              <a:rPr lang="en-US" sz="800" b="0" dirty="0">
                <a:cs typeface="+mn-cs"/>
              </a:rPr>
              <a:t>Shimon Schocken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558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44002E25-F89A-D841-8859-AEB5A6AF95D0}" type="slidenum">
              <a:rPr lang="he-IL"/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909" tIns="48455" rIns="96909" bIns="48455" anchor="ctr">
            <a:spAutoFit/>
          </a:bodyPr>
          <a:lstStyle/>
          <a:p>
            <a:pPr algn="r" defTabSz="962025">
              <a:defRPr/>
            </a:pPr>
            <a:fld id="{B3E55C54-7342-094F-B4D7-283EF4DEA30D}" type="slidenum">
              <a:rPr lang="he-IL" sz="1500" b="0">
                <a:latin typeface="Times New Roman" charset="0"/>
                <a:cs typeface="Times New Roman" charset="0"/>
              </a:rPr>
              <a:pPr algn="r" defTabSz="962025">
                <a:defRPr/>
              </a:pPr>
              <a:t>‹#›</a:t>
            </a:fld>
            <a:endParaRPr lang="en-US" sz="1500" b="0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381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72840-7379-FD4A-B66E-C1AE4360B685}" type="slidenum">
              <a:rPr lang="he-IL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55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139DF-4FDC-038E-7587-131E07E22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7134DDC-2397-94BE-CBD1-FA83B81F3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9A49C-E6AA-E64E-9C4B-3923BC9732C9}" type="slidenum">
              <a:rPr lang="he-IL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61954" name="Rectangle 2">
            <a:extLst>
              <a:ext uri="{FF2B5EF4-FFF2-40B4-BE49-F238E27FC236}">
                <a16:creationId xmlns:a16="http://schemas.microsoft.com/office/drawing/2014/main" id="{D1E43354-48CC-234C-C0D6-08B630EAA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1955" name="Rectangle 3">
            <a:extLst>
              <a:ext uri="{FF2B5EF4-FFF2-40B4-BE49-F238E27FC236}">
                <a16:creationId xmlns:a16="http://schemas.microsoft.com/office/drawing/2014/main" id="{DBA54AB6-C57D-B23F-5416-502351E08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141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FCF87E-D0C3-4946-A32F-9348E1ABEF4A}" type="slidenum">
              <a:rPr lang="he-IL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56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120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3FEB-0841-B34C-5241-617E33F3C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DCE07F9-1048-C148-E237-9CF89680A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F8DF8BC9-C4C8-70CB-85CB-A0BBA2601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7B6EDCEF-0A5B-7DA6-74B6-F232AFB0E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05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F5E6A-1AE6-ACF4-F2D9-743BEA9A8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D647A8F-D1B4-7CAE-8053-1DA128FB0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F0942327-887C-383D-FE64-0AEC848610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85FE4C82-1770-9B84-47EF-716F33164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7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655A-6761-C04F-E169-05BBCBE97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AA554E7-CEB2-B2B0-22C9-F55ADAF308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F9151A50-1AE2-955A-78AE-2CE390808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F72A296D-DEE0-7288-43D7-FAA26B120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09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D651E-9034-A65E-FBB6-16A93C5C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02C9D05D-87FA-8C3C-273A-C5C3C9AD1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72F2684E-460D-F622-6FAD-F48F1FFF5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FBB2DB85-1B2D-5121-3C2A-8CA938357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394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25ADB-574F-9745-5782-8FDA58DEF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123F0B1-83B3-DDE6-E4F8-6BB9C4548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9EDDB65B-0797-3DA1-414F-687BCAA43C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6A98E4E4-5B87-66AD-7B1E-E3DD9BE55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257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6BEE8-E369-4C33-F1F6-079C38A2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861FAA3-DBED-D5BD-6BCD-AFBC3C084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31CFA1C0-6597-2FCC-938A-9A66CAEE5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E8424E35-040A-495A-2E1E-1536ABF23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674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28A64-4B50-3BBF-D52A-2B0F1F4C6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DF3CB08-DA40-DB35-27E8-2ED8F05B35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F381249B-2230-4722-08A3-6230E31C3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F2756E1F-4299-FBB1-2855-A9CB59767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84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4BA3D-20E6-5FA1-1526-983381F48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4F13E4BC-9EDF-6F6C-A3F0-DDDEB4A1AB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9A49C-E6AA-E64E-9C4B-3923BC9732C9}" type="slidenum">
              <a:rPr lang="he-IL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661954" name="Rectangle 2">
            <a:extLst>
              <a:ext uri="{FF2B5EF4-FFF2-40B4-BE49-F238E27FC236}">
                <a16:creationId xmlns:a16="http://schemas.microsoft.com/office/drawing/2014/main" id="{99C175B5-CDC7-6E7C-ACF8-04E6189EF4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1955" name="Rectangle 3">
            <a:extLst>
              <a:ext uri="{FF2B5EF4-FFF2-40B4-BE49-F238E27FC236}">
                <a16:creationId xmlns:a16="http://schemas.microsoft.com/office/drawing/2014/main" id="{934442C5-A990-CA08-FAF5-33891715D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6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B88D0-EF32-03CC-43BC-26356118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CC1F44-505C-230C-E8AB-81B856E901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3442A1-57E4-99A9-AC98-B43DEFE34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027CF-C623-4F3C-16F9-9F3F3B074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002E25-F89A-D841-8859-AEB5A6AF95D0}" type="slidenum">
              <a:rPr lang="he-IL" smtClean="0"/>
              <a:pPr>
                <a:defRPr/>
              </a:pPr>
              <a:t>2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044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61E9F-B2DD-54F2-9ABF-5A9BDC28E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F8CFFA8-F6C5-37C0-B5D6-696EE1ACD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6A8A1DA0-511C-1B6C-54BF-4C667EE9F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1B9923A2-E269-2ECD-176C-96FB2C6D8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23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0AB20-2DDD-92CB-5443-1AC9B9B37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0029497E-244B-C76F-038B-4A6CAEA9D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8052F2FD-BD90-DF24-C419-F2A3B10B3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46634842-E2A8-0966-517D-CD2885B5D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719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FB0F-2ABD-D851-D53B-4B59FB150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136006F-AEB5-FC6C-61B8-0608EAD10B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10B949C2-DD68-0283-6447-BFEABD8433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3B434539-A608-69F3-5BA7-2FBA4A50D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647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71DB1-7E1A-FB9E-4371-8A104BCD9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0D51B48D-137A-C336-9194-BAF8E5EFB7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9A49C-E6AA-E64E-9C4B-3923BC9732C9}" type="slidenum">
              <a:rPr lang="he-IL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661954" name="Rectangle 2">
            <a:extLst>
              <a:ext uri="{FF2B5EF4-FFF2-40B4-BE49-F238E27FC236}">
                <a16:creationId xmlns:a16="http://schemas.microsoft.com/office/drawing/2014/main" id="{F89FAEFA-FF11-3BEA-4314-70FE82495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1955" name="Rectangle 3">
            <a:extLst>
              <a:ext uri="{FF2B5EF4-FFF2-40B4-BE49-F238E27FC236}">
                <a16:creationId xmlns:a16="http://schemas.microsoft.com/office/drawing/2014/main" id="{F143D9FB-34AA-2DB9-0814-CAC3B0E81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986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8525D-1ACC-D03A-5809-19EE9DA72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263D04A-0516-2A9A-0625-822646876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6CFAC5D7-5EF6-A4EA-C286-B64B453694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FCD3EF81-B316-E200-8CA0-4BB3AD486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700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99D5-D9D5-A36B-4953-49D0DDA76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3D34E40-721E-5A54-387A-9861C69BC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5C4A832F-0D3A-D536-A2FA-A0DB2FFA0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BE073B43-9732-6C59-0F49-07C7FC347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237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D4708-23C4-9F9D-557E-0E84BA278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D1017C9-1E07-3BC1-A590-DD2D14BDD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DA5306D0-C9B9-B25A-E3FA-6578E3DBD0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368EF623-8AFA-4344-101B-41048D38D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748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FCC3-E730-4604-9229-D9DA36459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AB89A15-2276-017C-2C9D-46EB60266F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D272C8F9-859E-31EF-5710-5A471B5F0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81C2F2B5-954A-C627-C2AB-5F6669057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165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BB2A6-7CBE-14B4-9FCF-A02D2E8B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F3B2CD7-7317-185F-D2CC-51E771F27E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E6096CC2-4BD3-D0BD-3443-40C460027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E8D438C4-FF3E-BA3E-EE15-BB9E37C79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112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A11BC-2E59-A332-2F73-68E2E2F75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0E15C8A2-5216-2F90-7034-F54733084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9EFD98E1-9BD7-A89A-218C-29719B4B0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0E51B07E-D6F1-BB14-E850-D4FF2AFBF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0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913DC-71DE-5812-3DDF-A4AF740DC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EC8D7-3B28-960A-3810-00AD5CBAF0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0DD38-03F7-0502-16E9-D05584848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34BA3-4A2E-1347-1B23-9F7C318E2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002E25-F89A-D841-8859-AEB5A6AF95D0}" type="slidenum">
              <a:rPr lang="he-IL" smtClean="0"/>
              <a:pPr>
                <a:defRPr/>
              </a:pPr>
              <a:t>3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861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2958D-5DA1-8E2C-D21D-48CF7C29E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970F20D-9D93-AC3A-38CD-36EB49E8D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6582A380-D5BE-46E0-4FC9-7EFDE37E43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8CABB023-9715-69E6-DD92-0AC91EBB9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747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C1B3E-4D73-115A-C376-9CC3D60C1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E0981FB-4AC7-B56B-A277-9CCCBD0B51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EDE0108C-D919-8504-D699-C875F8A6C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EDAAEEFF-D4D1-0E25-DB2B-3E1C18DEA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44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957FD-B81B-ECFC-4786-9354C9FBB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DF7786B-B072-B790-1018-296ED366D3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0F7A6B32-D9B8-3DB7-FB50-99CCE1378E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8BC5269A-E9A6-6857-8CC0-FB14550E0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744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2EEC5-DFBF-FD21-52D5-E195671B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6A73298-881F-AE85-6C3C-862443746D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833B1EDF-5685-A68B-E48C-B5B2DCA7E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AFDF6FF1-8F6F-5815-65A3-F136DA3F2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952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F79A3-1376-8759-FA07-BA04DE36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4FDC416C-B888-1759-8D5E-4253EFDFF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FD7D1957-9B0F-5695-00D4-5FF3C6C77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5069E1E8-47CE-9949-5446-138625678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806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2999C-9E22-A3C7-1B7D-9AAFAF613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4CD9D5F-DC05-9748-19CA-56A1E119D9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AF71FE3C-1856-DD40-1B54-D56E3E9F9F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B3FD19EA-EB72-2B7F-21AB-3D992428E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368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E4DF-C193-457F-802E-A0E7C2A7E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434E1C5D-63D6-E587-17DD-E719BEE6F4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F93E559C-8533-DACA-8836-CE66E7EA49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DD335B1B-5B74-CB42-9764-5DB9771E6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874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3F9DC-C783-E3A3-51FA-CC2456011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05DE74E-33E7-2334-779E-6E3EC7E66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48107880-7439-0A2F-FEF2-52F22132E0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7BA3B77B-2395-50A0-1783-FD5274D42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641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478AB-D16A-DFDE-3679-953C04B1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322DD18-2974-FC19-D8C0-AC3D1EE99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E96C0A62-B1D5-41D0-A148-0DBB272F7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00982C3D-C01F-C82E-62FB-5A80A8070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970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F8E6A-98DF-270D-0218-00C6D421C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31E6AD31-9E6A-CF34-620B-D6E666245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FF24F7D2-1AFA-A204-2F12-151FC27AB0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B0C8EC92-5285-AE50-B7C6-E1D48B3E9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2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9A49C-E6AA-E64E-9C4B-3923BC9732C9}" type="slidenum">
              <a:rPr lang="he-IL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66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E1AE1-3D94-F2A8-DB44-5F4DD34E3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4DFC267-25A9-7A03-ECA6-A3C8DCA1B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9A49C-E6AA-E64E-9C4B-3923BC9732C9}" type="slidenum">
              <a:rPr lang="he-IL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661954" name="Rectangle 2">
            <a:extLst>
              <a:ext uri="{FF2B5EF4-FFF2-40B4-BE49-F238E27FC236}">
                <a16:creationId xmlns:a16="http://schemas.microsoft.com/office/drawing/2014/main" id="{1FB8CE4E-6E4D-F032-7229-552BCC3DE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1955" name="Rectangle 3">
            <a:extLst>
              <a:ext uri="{FF2B5EF4-FFF2-40B4-BE49-F238E27FC236}">
                <a16:creationId xmlns:a16="http://schemas.microsoft.com/office/drawing/2014/main" id="{FB7E5562-603D-58AF-1B79-233432E74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9460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E48CA-AD04-445D-D669-7CFC00C7D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38C51C2C-D57E-AD55-11AB-880067792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CB2BB205-83C3-CFE1-60CD-9B56E5FABE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CF6FB4C7-739E-A470-5A95-808832249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03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4362D-24C9-974F-3856-065EF0880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A34C439-E440-CE08-370D-A51E5EE6F2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49E04877-4470-E8D8-FB18-17746938B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57AFC181-FF6E-5510-41D8-CE779C5C5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232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934E3-0DF3-EC06-5111-AE0DDB0F3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0A2274BD-FB1E-F39B-35F4-F4B450DA44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1CFCD665-D870-425C-FDA1-7EDD7CE30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BE835058-6711-73E8-5845-6F8173851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9458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21530-24C4-0559-5DE1-8887B37BC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07C65F6-6CF9-07B0-7A00-725697A2FA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37A72308-9477-B6AA-F28D-98927B916A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B80A922E-1FA0-8D62-5F50-0DC06DCD8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6262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A555F-D585-80E4-619A-AD9DC273C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5121E5C-C9B6-9F89-0942-093538A178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893C140D-5553-7F9F-DA67-20EFD339A7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4A19DC21-C5AC-A12B-E3BB-466C66372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4591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09103-8693-8D63-E201-C233D5FB2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13DCF80-552C-5D11-B2C6-E57EA07D6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146EA9B5-C321-5D5C-EF68-02CA9A9DE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86314B93-1C3F-85B4-33EF-C2041666A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7441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FF62E-9A60-6388-0015-A6170AB33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30C41B7C-FD00-24C9-E326-7ADA26652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630B3B21-5FF5-BB76-B7EB-D77FD57D5A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431692CC-9DAA-03A2-ED47-C585CB843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1349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81815-107E-83E8-A7A9-626882554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D1D7917-05FD-095F-2155-17369CBDF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32EFEF6D-13BB-9CCB-09A3-6DE1EBDDD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0F771DB9-05C4-D01F-AD83-8EFAF6802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9658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BF2A7-FE0E-375D-3199-92CE48D9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A67D406-679E-CFD7-9210-894F102940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002024C8-6062-B88D-FEDE-2170B350A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8ED653D1-6CCD-4621-3075-F203B495C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63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A3040D-FE2C-A540-98D6-B39EF95346B2}" type="slidenum">
              <a:rPr lang="he-IL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66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997B4-2EF5-48F4-E6C5-C561F338E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356DA83-AD6B-90D3-0DDF-D0E538466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70AE9C5B-EF71-39CF-4F3B-0591C4EE6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1A8F29E0-0A70-5316-7C49-195BC85FE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8509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6B7F2-9A55-AFDA-E71B-EBBA7BDB0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2235D8E-2F0C-D656-38AD-9CF605042F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CDCE250E-D22A-4346-31A6-895C0BE76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90577266-8392-D6D8-6DEB-84C49537E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5173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743B1-D23E-716B-1CF2-507FA78D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A8B8B9C-3498-B0A6-2762-F41329BBB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A6D06CC0-6CA1-D562-CD96-E173F8AB0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02582B49-E01C-8CCA-EE26-D6B178B6E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735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0A9A-BEA7-5FD2-4943-6BD103849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14FAA28-8781-8E99-BBCC-B729BAF49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A0AE2AE5-221A-B925-F6B5-AD4B1FCD6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AFB32A5B-5EAB-0F00-77E1-D7B815B40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0347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FDB24-23B5-B8C6-98ED-5ECE51B3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2B0A114-BBDA-8ED6-952C-80969017F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59120B2A-ADC8-83CB-AD3D-659DCE8462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676EE1B1-A264-3E9F-E8F8-0757A2917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2394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05B5-0829-C61F-B356-82A892554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C17F3A7-5E6E-13CD-4D21-CAC249D59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9A49C-E6AA-E64E-9C4B-3923BC9732C9}" type="slidenum">
              <a:rPr lang="he-IL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661954" name="Rectangle 2">
            <a:extLst>
              <a:ext uri="{FF2B5EF4-FFF2-40B4-BE49-F238E27FC236}">
                <a16:creationId xmlns:a16="http://schemas.microsoft.com/office/drawing/2014/main" id="{76F78436-F755-C95A-83EB-71586F7B4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1955" name="Rectangle 3">
            <a:extLst>
              <a:ext uri="{FF2B5EF4-FFF2-40B4-BE49-F238E27FC236}">
                <a16:creationId xmlns:a16="http://schemas.microsoft.com/office/drawing/2014/main" id="{B3468DC5-AEB4-0D6A-0617-FAA4463C5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319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E0D80-1C6B-EA27-168C-3C8CCA63B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0765FDD-D0B3-A779-A179-A793D917BD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73BD1F3A-CFC3-0289-66EB-F47923157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164715D6-418B-E212-32B7-E1C383404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5968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E0F42-0AB8-00AE-056E-6D6197C9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F91FFFF-A28F-1DFE-20A1-05580026C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54CC92DC-51E4-58A8-036C-4EE45EBCF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A6374959-98AD-1DED-44C5-3D417470F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7304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DA4E1-5397-654B-D54C-4AB8D45B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FB44E67-2A40-8108-585F-5374FE8F2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C0888260-588A-4B55-CE9F-FCE2EB3A74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0C32A78E-2610-0EAC-F4BD-1753F05F5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4120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785D8-813E-3F11-6746-8B1D8A0EB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7E1E5CC-8D1A-4C03-46CA-AC5C0B577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998DD0A3-2633-3160-CC9D-8A0BA6568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91B8A021-4408-C7B1-DFB0-DA95A5CC5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13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F68F9-63F3-A858-4559-8FE32DEF3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8AC596A-59BA-563B-96D7-FF8437CEE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A3040D-FE2C-A540-98D6-B39EF95346B2}" type="slidenum">
              <a:rPr lang="he-IL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664002" name="Rectangle 2">
            <a:extLst>
              <a:ext uri="{FF2B5EF4-FFF2-40B4-BE49-F238E27FC236}">
                <a16:creationId xmlns:a16="http://schemas.microsoft.com/office/drawing/2014/main" id="{A8D70AA7-937C-44A7-3AF4-C55A57310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4003" name="Rectangle 3">
            <a:extLst>
              <a:ext uri="{FF2B5EF4-FFF2-40B4-BE49-F238E27FC236}">
                <a16:creationId xmlns:a16="http://schemas.microsoft.com/office/drawing/2014/main" id="{4058A421-2999-0A87-7CD2-06310D6B3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5755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E7F1B-74C2-FD5E-29A9-8558A6E4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A85A3FE-0B1E-2753-51BC-85D16AFD4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474A4969-40A6-6839-AE16-957729FF4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F88955A4-80D1-44E4-3A21-2FDEA4684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682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79CD2-667C-D222-D9D2-991F235E1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593CF76-CC5E-F1D8-5D1C-5BCF6F9FF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425724B1-70C9-CA37-4F6B-31C1EE90F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1C16F998-02AE-5A25-5E72-3649A0BFC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8853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EE0B7-7C19-DB31-79B1-188AFCA6B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96333DE-436C-4F2C-34C0-DEAE69753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46778265-61A7-9E05-66C1-9EE9DF6EDC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D0E718E7-9360-A8EB-CD7D-7AA790199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7938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CEB78-C894-A3CE-0450-78DC521D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958A78A-DB97-C3FE-16DE-C9E2858AF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9A49C-E6AA-E64E-9C4B-3923BC9732C9}" type="slidenum">
              <a:rPr lang="he-IL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1661954" name="Rectangle 2">
            <a:extLst>
              <a:ext uri="{FF2B5EF4-FFF2-40B4-BE49-F238E27FC236}">
                <a16:creationId xmlns:a16="http://schemas.microsoft.com/office/drawing/2014/main" id="{C7F53FE1-7005-561A-DD31-D4446DCEE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1955" name="Rectangle 3">
            <a:extLst>
              <a:ext uri="{FF2B5EF4-FFF2-40B4-BE49-F238E27FC236}">
                <a16:creationId xmlns:a16="http://schemas.microsoft.com/office/drawing/2014/main" id="{C0FF6DE3-F80B-716F-58F5-339BD2882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0956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7B12D-7503-CEEC-1DF0-82D9F81C7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A5CF12C-4AA7-38B7-780B-F6371EFDA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FCF87E-D0C3-4946-A32F-9348E1ABEF4A}" type="slidenum">
              <a:rPr lang="he-IL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1563650" name="Rectangle 2">
            <a:extLst>
              <a:ext uri="{FF2B5EF4-FFF2-40B4-BE49-F238E27FC236}">
                <a16:creationId xmlns:a16="http://schemas.microsoft.com/office/drawing/2014/main" id="{7364A70E-46E5-AE3F-0C3A-8AD187D11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3651" name="Rectangle 3">
            <a:extLst>
              <a:ext uri="{FF2B5EF4-FFF2-40B4-BE49-F238E27FC236}">
                <a16:creationId xmlns:a16="http://schemas.microsoft.com/office/drawing/2014/main" id="{931DF185-E3E1-DDB3-174B-688F0826C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3070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22735-D269-BF91-EF29-FFCC248C0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5050E48-BD4F-250D-57E4-D50037C1D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729169A3-67A8-DABF-0EE8-5C45EF4148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B099A730-B9B9-D332-6EA9-B3074FB5A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2374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D55E-AD97-7790-B944-7AEE7A95D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F542AE1-98D7-044D-D96E-452512AA7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53B455-7EF5-594A-A09B-0E9889CBC114}" type="slidenum">
              <a:rPr lang="he-IL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1569794" name="Rectangle 2">
            <a:extLst>
              <a:ext uri="{FF2B5EF4-FFF2-40B4-BE49-F238E27FC236}">
                <a16:creationId xmlns:a16="http://schemas.microsoft.com/office/drawing/2014/main" id="{F960929B-5D6F-8FB5-DCBD-81D4B25E9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9795" name="Rectangle 3">
            <a:extLst>
              <a:ext uri="{FF2B5EF4-FFF2-40B4-BE49-F238E27FC236}">
                <a16:creationId xmlns:a16="http://schemas.microsoft.com/office/drawing/2014/main" id="{A95A47FD-7E8B-E8D6-C68C-08429EF98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8737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6D426-E13C-96B4-5C32-C533A16B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298A194-5045-1B05-933E-AB4130C87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53B455-7EF5-594A-A09B-0E9889CBC114}" type="slidenum">
              <a:rPr lang="he-IL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1569794" name="Rectangle 2">
            <a:extLst>
              <a:ext uri="{FF2B5EF4-FFF2-40B4-BE49-F238E27FC236}">
                <a16:creationId xmlns:a16="http://schemas.microsoft.com/office/drawing/2014/main" id="{EA735637-E90A-0192-F331-1AD2C5A788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9795" name="Rectangle 3">
            <a:extLst>
              <a:ext uri="{FF2B5EF4-FFF2-40B4-BE49-F238E27FC236}">
                <a16:creationId xmlns:a16="http://schemas.microsoft.com/office/drawing/2014/main" id="{9412119C-F85E-C155-74BB-F246B1B0D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3677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C4D63-3CB1-94D2-C50C-28ECE786E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ABB4D5-A6C4-FCFB-35BC-F4D54F0465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BE294-6756-087A-FAB1-49E1B2ADD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EF69-F0F4-CED0-69FD-6219084CF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002E25-F89A-D841-8859-AEB5A6AF95D0}" type="slidenum">
              <a:rPr lang="he-IL" smtClean="0"/>
              <a:pPr>
                <a:defRPr/>
              </a:pPr>
              <a:t>68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73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7A666-7A51-3E1E-B67D-E17718654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35C31BD-A3FA-23AC-D9C9-28BD5A0DB7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FCC41-E877-C745-BEF7-F3B1B51EEFCB}" type="slidenum">
              <a:rPr lang="he-IL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596418" name="Rectangle 2">
            <a:extLst>
              <a:ext uri="{FF2B5EF4-FFF2-40B4-BE49-F238E27FC236}">
                <a16:creationId xmlns:a16="http://schemas.microsoft.com/office/drawing/2014/main" id="{58FA6361-1FD0-F3BA-1A81-CB6C392D17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96419" name="Rectangle 3">
            <a:extLst>
              <a:ext uri="{FF2B5EF4-FFF2-40B4-BE49-F238E27FC236}">
                <a16:creationId xmlns:a16="http://schemas.microsoft.com/office/drawing/2014/main" id="{7BB48082-546D-49E6-CDDE-483C168C4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935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E8F0A-E4F9-E94E-6002-768E7C16C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65543CC-64C6-EB00-E1F6-4E24D2252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FCC41-E877-C745-BEF7-F3B1B51EEFCB}" type="slidenum">
              <a:rPr lang="he-IL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596418" name="Rectangle 2">
            <a:extLst>
              <a:ext uri="{FF2B5EF4-FFF2-40B4-BE49-F238E27FC236}">
                <a16:creationId xmlns:a16="http://schemas.microsoft.com/office/drawing/2014/main" id="{E8571CAB-573C-6C0C-6D9F-AF2702F975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96419" name="Rectangle 3">
            <a:extLst>
              <a:ext uri="{FF2B5EF4-FFF2-40B4-BE49-F238E27FC236}">
                <a16:creationId xmlns:a16="http://schemas.microsoft.com/office/drawing/2014/main" id="{7BE56846-85F5-CA12-CE98-0EAC45373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9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0BCD5-57A3-0AEE-0D95-4A0B7B9CD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E0CB384-DC0B-BBCE-BB25-41BB917A6B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FCC41-E877-C745-BEF7-F3B1B51EEFCB}" type="slidenum">
              <a:rPr lang="he-IL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596418" name="Rectangle 2">
            <a:extLst>
              <a:ext uri="{FF2B5EF4-FFF2-40B4-BE49-F238E27FC236}">
                <a16:creationId xmlns:a16="http://schemas.microsoft.com/office/drawing/2014/main" id="{E5169F02-D1DD-E976-DDAF-09FD43AA44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96419" name="Rectangle 3">
            <a:extLst>
              <a:ext uri="{FF2B5EF4-FFF2-40B4-BE49-F238E27FC236}">
                <a16:creationId xmlns:a16="http://schemas.microsoft.com/office/drawing/2014/main" id="{F188D675-9A5B-E83F-DBDC-5E46A1C4D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97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72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498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461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7338"/>
            <a:ext cx="8763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81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19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41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1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0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38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52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463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524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CCF624B-BD66-FA5A-9EDC-0F32052374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31196"/>
            <a:ext cx="8610600" cy="17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10-1</a:t>
            </a: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9pPr>
    </p:titleStyle>
    <p:bodyStyle>
      <a:lvl1pPr marL="268288" indent="-268288" algn="l" rtl="0" eaLnBrk="0" fontAlgn="base" hangingPunct="0">
        <a:spcBef>
          <a:spcPct val="60000"/>
        </a:spcBef>
        <a:spcAft>
          <a:spcPct val="0"/>
        </a:spcAft>
        <a:buClrTx/>
        <a:buSzPct val="100000"/>
        <a:buFont typeface="Arial"/>
        <a:buChar char="•"/>
        <a:defRPr sz="1600">
          <a:solidFill>
            <a:schemeClr val="tx1"/>
          </a:solidFill>
          <a:latin typeface="Arial" charset="0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Tx/>
        <a:buSzPct val="75000"/>
        <a:buFont typeface="Arial"/>
        <a:buChar char="•"/>
        <a:defRPr sz="16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Tx/>
        <a:buSzPct val="75000"/>
        <a:buFont typeface="Arial"/>
        <a:buChar char="•"/>
        <a:defRPr sz="16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5.pn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1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1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4" Type="http://schemas.openxmlformats.org/officeDocument/2006/relationships/image" Target="../media/image15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4" Type="http://schemas.openxmlformats.org/officeDocument/2006/relationships/image" Target="../media/image15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4" Type="http://schemas.openxmlformats.org/officeDocument/2006/relationships/image" Target="../media/image15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5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5.jpe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5.jpe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5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2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2209800"/>
            <a:ext cx="6172200" cy="533400"/>
          </a:xfrm>
        </p:spPr>
        <p:txBody>
          <a:bodyPr wrap="none"/>
          <a:lstStyle/>
          <a:p>
            <a:pPr algn="ctr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Data Structures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52389" name="Rectangle 5"/>
          <p:cNvSpPr>
            <a:spLocks noChangeArrowheads="1"/>
          </p:cNvSpPr>
          <p:nvPr/>
        </p:nvSpPr>
        <p:spPr bwMode="auto">
          <a:xfrm>
            <a:off x="1447800" y="16764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600" b="0" dirty="0">
                <a:solidFill>
                  <a:srgbClr val="737373"/>
                </a:solidFill>
                <a:latin typeface="Times New Roman"/>
                <a:cs typeface="Times New Roman"/>
              </a:rPr>
              <a:t>Lecture 10-1</a:t>
            </a:r>
            <a:r>
              <a:rPr lang="en-US" sz="2400" b="0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4101" name="Picture 9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759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CD6AFC2F-45F9-3AE8-8D32-E69B544F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8F462-AB74-606B-8C12-118783261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C91DD612-FA56-BD2F-FF31-03EB32282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Linked lists: Lecture plan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140E98EE-F008-6D5A-6142-509B516A8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4572000" cy="3276600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Motivation</a:t>
            </a:r>
          </a:p>
          <a:p>
            <a:pPr>
              <a:spcBef>
                <a:spcPts val="18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Architecture</a:t>
            </a:r>
          </a:p>
          <a:p>
            <a:pPr>
              <a:spcBef>
                <a:spcPts val="18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List operations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F544B4E5-DE82-A20F-EBD3-2EE27211A37D}"/>
              </a:ext>
            </a:extLst>
          </p:cNvPr>
          <p:cNvSpPr/>
          <p:nvPr/>
        </p:nvSpPr>
        <p:spPr bwMode="auto">
          <a:xfrm>
            <a:off x="722587" y="19812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7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05340C6-8214-5943-B472-7C70E33B60B0}"/>
              </a:ext>
            </a:extLst>
          </p:cNvPr>
          <p:cNvSpPr/>
          <p:nvPr/>
        </p:nvSpPr>
        <p:spPr bwMode="auto">
          <a:xfrm>
            <a:off x="3121086" y="1676400"/>
            <a:ext cx="3590926" cy="140913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62647" name="Rectangle 23"/>
          <p:cNvSpPr>
            <a:spLocks noChangeArrowheads="1"/>
          </p:cNvSpPr>
          <p:nvPr/>
        </p:nvSpPr>
        <p:spPr bwMode="auto">
          <a:xfrm>
            <a:off x="3162915" y="57626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62648" name="Rectangle 24"/>
          <p:cNvSpPr>
            <a:spLocks noChangeArrowheads="1"/>
          </p:cNvSpPr>
          <p:nvPr/>
        </p:nvSpPr>
        <p:spPr bwMode="auto">
          <a:xfrm>
            <a:off x="3162915" y="5791200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62649" name="Rectangle 25"/>
          <p:cNvSpPr>
            <a:spLocks noChangeArrowheads="1"/>
          </p:cNvSpPr>
          <p:nvPr/>
        </p:nvSpPr>
        <p:spPr bwMode="auto">
          <a:xfrm>
            <a:off x="3086715" y="57626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Rectangle 63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Linked lists: Architecture</a:t>
            </a:r>
            <a:endParaRPr lang="en-US" sz="1600" dirty="0">
              <a:latin typeface="+mj-lt"/>
              <a:cs typeface="+mj-cs"/>
            </a:endParaRPr>
          </a:p>
        </p:txBody>
      </p:sp>
      <p:sp>
        <p:nvSpPr>
          <p:cNvPr id="85" name="Text Box 5">
            <a:extLst>
              <a:ext uri="{FF2B5EF4-FFF2-40B4-BE49-F238E27FC236}">
                <a16:creationId xmlns:a16="http://schemas.microsoft.com/office/drawing/2014/main" id="{3F070BFB-1831-6B4B-8096-112B59A1D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724" y="1903759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6</a:t>
            </a:r>
          </a:p>
        </p:txBody>
      </p:sp>
      <p:sp>
        <p:nvSpPr>
          <p:cNvPr id="86" name="Text Box 6">
            <a:extLst>
              <a:ext uri="{FF2B5EF4-FFF2-40B4-BE49-F238E27FC236}">
                <a16:creationId xmlns:a16="http://schemas.microsoft.com/office/drawing/2014/main" id="{1502699B-1489-7549-BC0E-4A394ABAA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524" y="1903759"/>
            <a:ext cx="2286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87" name="Line 7">
            <a:extLst>
              <a:ext uri="{FF2B5EF4-FFF2-40B4-BE49-F238E27FC236}">
                <a16:creationId xmlns:a16="http://schemas.microsoft.com/office/drawing/2014/main" id="{DBD0D099-A3B8-274C-839D-76DFBE0BC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9724" y="2056159"/>
            <a:ext cx="463712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8" name="Text Box 8">
            <a:extLst>
              <a:ext uri="{FF2B5EF4-FFF2-40B4-BE49-F238E27FC236}">
                <a16:creationId xmlns:a16="http://schemas.microsoft.com/office/drawing/2014/main" id="{7C1C58AA-04E7-8B4A-A93B-8F918824C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436" y="1923195"/>
            <a:ext cx="304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4680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89" name="Text Box 9">
            <a:extLst>
              <a:ext uri="{FF2B5EF4-FFF2-40B4-BE49-F238E27FC236}">
                <a16:creationId xmlns:a16="http://schemas.microsoft.com/office/drawing/2014/main" id="{26031EC9-A4DC-0848-A023-BCF62FB6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8235" y="1923194"/>
            <a:ext cx="26310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92" name="Text Box 15">
            <a:extLst>
              <a:ext uri="{FF2B5EF4-FFF2-40B4-BE49-F238E27FC236}">
                <a16:creationId xmlns:a16="http://schemas.microsoft.com/office/drawing/2014/main" id="{C4D0A213-F81E-5444-9F9B-ECA995E28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812" y="1896750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93" name="Text Box 16">
            <a:extLst>
              <a:ext uri="{FF2B5EF4-FFF2-40B4-BE49-F238E27FC236}">
                <a16:creationId xmlns:a16="http://schemas.microsoft.com/office/drawing/2014/main" id="{72596256-E3F2-9346-AAF4-423076700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2" y="1896750"/>
            <a:ext cx="2286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95" name="Line 18">
            <a:extLst>
              <a:ext uri="{FF2B5EF4-FFF2-40B4-BE49-F238E27FC236}">
                <a16:creationId xmlns:a16="http://schemas.microsoft.com/office/drawing/2014/main" id="{DFA0EE18-5275-FF4C-897C-0B1D056F9A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1107" y="2053912"/>
            <a:ext cx="634706" cy="2247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cs typeface="+mn-cs"/>
            </a:endParaRPr>
          </a:p>
        </p:txBody>
      </p:sp>
      <p:sp>
        <p:nvSpPr>
          <p:cNvPr id="96" name="Text Box 19">
            <a:extLst>
              <a:ext uri="{FF2B5EF4-FFF2-40B4-BE49-F238E27FC236}">
                <a16:creationId xmlns:a16="http://schemas.microsoft.com/office/drawing/2014/main" id="{E62C23CD-46A4-5348-BBE0-0686760B1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2" y="1906276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97" name="Text Box 20">
            <a:extLst>
              <a:ext uri="{FF2B5EF4-FFF2-40B4-BE49-F238E27FC236}">
                <a16:creationId xmlns:a16="http://schemas.microsoft.com/office/drawing/2014/main" id="{7BFA54B9-220D-C34A-8F5A-01B228130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2" y="1906276"/>
            <a:ext cx="2286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98" name="Line 21">
            <a:extLst>
              <a:ext uri="{FF2B5EF4-FFF2-40B4-BE49-F238E27FC236}">
                <a16:creationId xmlns:a16="http://schemas.microsoft.com/office/drawing/2014/main" id="{F984A630-8670-A246-A0C7-6D844A86E2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5012" y="2049150"/>
            <a:ext cx="457200" cy="9526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9" name="Line 22">
            <a:extLst>
              <a:ext uri="{FF2B5EF4-FFF2-40B4-BE49-F238E27FC236}">
                <a16:creationId xmlns:a16="http://schemas.microsoft.com/office/drawing/2014/main" id="{85244CB9-6DF3-7E42-A5C9-1B479D1792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3012" y="2049150"/>
            <a:ext cx="3810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0" name="AutoShape 27">
            <a:extLst>
              <a:ext uri="{FF2B5EF4-FFF2-40B4-BE49-F238E27FC236}">
                <a16:creationId xmlns:a16="http://schemas.microsoft.com/office/drawing/2014/main" id="{360EF35B-92D8-FC46-8772-581D845C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649" y="2780739"/>
            <a:ext cx="2209800" cy="304799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</a:p>
        </p:txBody>
      </p:sp>
      <p:cxnSp>
        <p:nvCxnSpPr>
          <p:cNvPr id="101" name="AutoShape 28">
            <a:extLst>
              <a:ext uri="{FF2B5EF4-FFF2-40B4-BE49-F238E27FC236}">
                <a16:creationId xmlns:a16="http://schemas.microsoft.com/office/drawing/2014/main" id="{BDFAE5FD-4E12-6B42-B3F8-77C45C8401AE}"/>
              </a:ext>
            </a:extLst>
          </p:cNvPr>
          <p:cNvCxnSpPr>
            <a:cxnSpLocks noChangeShapeType="1"/>
            <a:stCxn id="100" idx="0"/>
          </p:cNvCxnSpPr>
          <p:nvPr/>
        </p:nvCxnSpPr>
        <p:spPr bwMode="auto">
          <a:xfrm flipH="1" flipV="1">
            <a:off x="3630613" y="2274689"/>
            <a:ext cx="1285936" cy="5060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AutoShape 29">
            <a:extLst>
              <a:ext uri="{FF2B5EF4-FFF2-40B4-BE49-F238E27FC236}">
                <a16:creationId xmlns:a16="http://schemas.microsoft.com/office/drawing/2014/main" id="{7A98728A-FF91-4945-97DC-2284BD98080B}"/>
              </a:ext>
            </a:extLst>
          </p:cNvPr>
          <p:cNvCxnSpPr>
            <a:cxnSpLocks noChangeShapeType="1"/>
            <a:stCxn id="100" idx="0"/>
          </p:cNvCxnSpPr>
          <p:nvPr/>
        </p:nvCxnSpPr>
        <p:spPr bwMode="auto">
          <a:xfrm flipH="1" flipV="1">
            <a:off x="4468813" y="2294741"/>
            <a:ext cx="447736" cy="48599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AutoShape 30">
            <a:extLst>
              <a:ext uri="{FF2B5EF4-FFF2-40B4-BE49-F238E27FC236}">
                <a16:creationId xmlns:a16="http://schemas.microsoft.com/office/drawing/2014/main" id="{2EB5EE33-4B09-BA4A-8445-8F5018688CC2}"/>
              </a:ext>
            </a:extLst>
          </p:cNvPr>
          <p:cNvCxnSpPr>
            <a:cxnSpLocks noChangeShapeType="1"/>
            <a:stCxn id="100" idx="0"/>
          </p:cNvCxnSpPr>
          <p:nvPr/>
        </p:nvCxnSpPr>
        <p:spPr bwMode="auto">
          <a:xfrm flipV="1">
            <a:off x="4916549" y="2314177"/>
            <a:ext cx="370797" cy="46656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AutoShape 31">
            <a:extLst>
              <a:ext uri="{FF2B5EF4-FFF2-40B4-BE49-F238E27FC236}">
                <a16:creationId xmlns:a16="http://schemas.microsoft.com/office/drawing/2014/main" id="{8D281C90-2F1F-A74F-924D-45A664265D2D}"/>
              </a:ext>
            </a:extLst>
          </p:cNvPr>
          <p:cNvCxnSpPr>
            <a:cxnSpLocks noChangeShapeType="1"/>
            <a:stCxn id="100" idx="0"/>
          </p:cNvCxnSpPr>
          <p:nvPr/>
        </p:nvCxnSpPr>
        <p:spPr bwMode="auto">
          <a:xfrm flipV="1">
            <a:off x="4916549" y="2314177"/>
            <a:ext cx="1104900" cy="46656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AutoShape 33">
            <a:extLst>
              <a:ext uri="{FF2B5EF4-FFF2-40B4-BE49-F238E27FC236}">
                <a16:creationId xmlns:a16="http://schemas.microsoft.com/office/drawing/2014/main" id="{631FC8E1-9EC3-1F48-B1D1-1320F2AE2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180" y="1189577"/>
            <a:ext cx="2590800" cy="5334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021687A5-40C5-5A41-9DE7-179CF88C5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815" y="3417690"/>
            <a:ext cx="3963339" cy="1600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800" b="0" kern="0" dirty="0">
                <a:latin typeface="Times New Roman"/>
                <a:cs typeface="Times New Roman"/>
              </a:rPr>
              <a:t>Based on three classes:</a:t>
            </a:r>
          </a:p>
          <a:p>
            <a:pPr marL="187325" lvl="1" indent="-177800">
              <a:spcBef>
                <a:spcPts val="600"/>
              </a:spcBef>
              <a:buSzPct val="100000"/>
              <a:defRPr/>
            </a:pPr>
            <a:r>
              <a:rPr lang="en-US" sz="1200" b="0" kern="0" dirty="0">
                <a:latin typeface="Consolas"/>
                <a:cs typeface="Consolas"/>
              </a:rPr>
              <a:t>Node:</a:t>
            </a:r>
            <a:r>
              <a:rPr lang="en-US" b="0" kern="0" dirty="0">
                <a:latin typeface="Times New Roman"/>
                <a:cs typeface="Times New Roman"/>
              </a:rPr>
              <a:t>               </a:t>
            </a:r>
            <a:r>
              <a:rPr lang="en-US" sz="1400" b="0" kern="0" dirty="0">
                <a:latin typeface="Times New Roman"/>
                <a:cs typeface="Times New Roman"/>
              </a:rPr>
              <a:t>represents an individual node</a:t>
            </a:r>
            <a:endParaRPr lang="en-US" b="0" kern="0" dirty="0">
              <a:latin typeface="Times New Roman"/>
              <a:cs typeface="Times New Roman"/>
            </a:endParaRPr>
          </a:p>
          <a:p>
            <a:pPr marL="187325" lvl="1" indent="-177800">
              <a:spcBef>
                <a:spcPts val="600"/>
              </a:spcBef>
              <a:buSzPct val="100000"/>
              <a:defRPr/>
            </a:pPr>
            <a:r>
              <a:rPr lang="en-US" sz="1200" b="0" kern="0" dirty="0">
                <a:latin typeface="Consolas"/>
                <a:cs typeface="Consolas"/>
              </a:rPr>
              <a:t>List:</a:t>
            </a:r>
            <a:r>
              <a:rPr lang="en-US" b="0" kern="0" dirty="0">
                <a:latin typeface="Times New Roman"/>
                <a:cs typeface="Times New Roman"/>
              </a:rPr>
              <a:t>               </a:t>
            </a:r>
            <a:r>
              <a:rPr lang="en-US" sz="1400" b="0" kern="0" dirty="0">
                <a:latin typeface="Times New Roman"/>
                <a:cs typeface="Times New Roman"/>
              </a:rPr>
              <a:t>represents a list of nodes</a:t>
            </a:r>
            <a:endParaRPr lang="en-US" b="0" kern="0" dirty="0">
              <a:latin typeface="Times New Roman"/>
              <a:cs typeface="Times New Roman"/>
            </a:endParaRPr>
          </a:p>
          <a:p>
            <a:pPr marL="187325" lvl="1" indent="-177800">
              <a:spcBef>
                <a:spcPts val="600"/>
              </a:spcBef>
              <a:buSzPct val="100000"/>
              <a:defRPr/>
            </a:pPr>
            <a:r>
              <a:rPr lang="en-US" sz="1200" b="0" kern="0">
                <a:latin typeface="Consolas"/>
                <a:cs typeface="Consolas"/>
              </a:rPr>
              <a:t>ListIterator</a:t>
            </a:r>
            <a:r>
              <a:rPr lang="en-US" sz="1200" b="0" kern="0" dirty="0">
                <a:latin typeface="Consolas"/>
                <a:cs typeface="Consolas"/>
              </a:rPr>
              <a:t>:</a:t>
            </a:r>
            <a:r>
              <a:rPr lang="en-US" b="0" kern="0" dirty="0">
                <a:latin typeface="Times New Roman"/>
                <a:cs typeface="Times New Roman"/>
              </a:rPr>
              <a:t>  </a:t>
            </a:r>
            <a:r>
              <a:rPr lang="en-US" sz="1400" b="0" kern="0" dirty="0">
                <a:latin typeface="Times New Roman"/>
                <a:cs typeface="Times New Roman"/>
              </a:rPr>
              <a:t>helps process lists (</a:t>
            </a:r>
            <a:r>
              <a:rPr lang="en-US" sz="1400" b="0" i="1" kern="0" dirty="0">
                <a:latin typeface="Times New Roman"/>
                <a:cs typeface="Times New Roman"/>
              </a:rPr>
              <a:t>later</a:t>
            </a:r>
            <a:r>
              <a:rPr lang="en-US" sz="1400" b="0" kern="0" dirty="0">
                <a:latin typeface="Times New Roman"/>
                <a:cs typeface="Times New Roman"/>
              </a:rPr>
              <a:t>)</a:t>
            </a:r>
            <a:endParaRPr lang="en-US" b="0" kern="0" dirty="0">
              <a:latin typeface="Times New Roman"/>
              <a:cs typeface="Times New Roman"/>
            </a:endParaRP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FCFB6009-A5D2-CDA5-1B2F-ED1AD5E10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283" y="1882507"/>
            <a:ext cx="2286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" name="Rectangle 108">
            <a:extLst>
              <a:ext uri="{FF2B5EF4-FFF2-40B4-BE49-F238E27FC236}">
                <a16:creationId xmlns:a16="http://schemas.microsoft.com/office/drawing/2014/main" id="{5F272C8A-B2C1-1E71-D9B2-E79C8AE6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072" y="1845368"/>
            <a:ext cx="457200" cy="24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r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1284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A7D20-D963-92F1-AEFD-2E8FF91E7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>
            <a:extLst>
              <a:ext uri="{FF2B5EF4-FFF2-40B4-BE49-F238E27FC236}">
                <a16:creationId xmlns:a16="http://schemas.microsoft.com/office/drawing/2014/main" id="{3838FFF0-097D-1DE3-F8C8-C06A81CF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3684933" cy="50291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node in a linked list, containing an integer.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node has an int value, and a pointer to another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 {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the next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value, Node next)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	   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value)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representation of this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String </a:t>
            </a:r>
            <a:r>
              <a:rPr lang="en-US" sz="1100" dirty="0">
                <a:latin typeface="Consolas"/>
                <a:ea typeface="Monaco"/>
                <a:cs typeface="Consolas"/>
              </a:rPr>
              <a:t>toString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()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1FBE72D5-59A9-A755-E0D7-69B415E21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Node class: Abstraction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722F8EB-4CAD-CDD4-01B7-BA399F472EB1}"/>
              </a:ext>
            </a:extLst>
          </p:cNvPr>
          <p:cNvSpPr/>
          <p:nvPr/>
        </p:nvSpPr>
        <p:spPr bwMode="auto">
          <a:xfrm>
            <a:off x="3276600" y="1219200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CA0BDB5-F43E-4260-07DA-CB8165A4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825904"/>
            <a:ext cx="3241096" cy="196727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</a:t>
            </a:r>
            <a:r>
              <a:rPr lang="en-US" sz="1050" b="0" dirty="0">
                <a:latin typeface="Menlo" panose="020B0609030804020204" pitchFamily="49" charset="0"/>
              </a:rPr>
              <a:t>Node a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Node(9);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Node b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Node(3);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Node c = new Node(5);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58" name="Text Box 19">
            <a:extLst>
              <a:ext uri="{FF2B5EF4-FFF2-40B4-BE49-F238E27FC236}">
                <a16:creationId xmlns:a16="http://schemas.microsoft.com/office/drawing/2014/main" id="{AD29890B-909A-25C9-C406-102FD3F9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981" y="4071790"/>
            <a:ext cx="27551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rt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70" name="Text Box 19">
            <a:extLst>
              <a:ext uri="{FF2B5EF4-FFF2-40B4-BE49-F238E27FC236}">
                <a16:creationId xmlns:a16="http://schemas.microsoft.com/office/drawing/2014/main" id="{D9A2E003-C540-4E84-EA41-DA376D5A0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071790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Line 20">
            <a:extLst>
              <a:ext uri="{FF2B5EF4-FFF2-40B4-BE49-F238E27FC236}">
                <a16:creationId xmlns:a16="http://schemas.microsoft.com/office/drawing/2014/main" id="{8F92D425-50FE-7615-D594-2CDF6D2B59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7336" y="3797504"/>
            <a:ext cx="0" cy="38915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" name="Text Box 19">
            <a:extLst>
              <a:ext uri="{FF2B5EF4-FFF2-40B4-BE49-F238E27FC236}">
                <a16:creationId xmlns:a16="http://schemas.microsoft.com/office/drawing/2014/main" id="{44FAB1E2-2156-BB02-B394-EE8E53BD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67" y="4064824"/>
            <a:ext cx="27551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rt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3" name="Text Box 19">
            <a:extLst>
              <a:ext uri="{FF2B5EF4-FFF2-40B4-BE49-F238E27FC236}">
                <a16:creationId xmlns:a16="http://schemas.microsoft.com/office/drawing/2014/main" id="{9505F8CD-9964-005A-5BA3-C425D7EF4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786" y="4064824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Line 20">
            <a:extLst>
              <a:ext uri="{FF2B5EF4-FFF2-40B4-BE49-F238E27FC236}">
                <a16:creationId xmlns:a16="http://schemas.microsoft.com/office/drawing/2014/main" id="{8A964A28-089D-31A4-E548-E125B3BA43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3122" y="3790538"/>
            <a:ext cx="0" cy="38915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5" name="Text Box 19">
            <a:extLst>
              <a:ext uri="{FF2B5EF4-FFF2-40B4-BE49-F238E27FC236}">
                <a16:creationId xmlns:a16="http://schemas.microsoft.com/office/drawing/2014/main" id="{00B2E634-9401-7A26-0CEE-AEB0F656A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769" y="4071790"/>
            <a:ext cx="27551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rt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76" name="Text Box 19">
            <a:extLst>
              <a:ext uri="{FF2B5EF4-FFF2-40B4-BE49-F238E27FC236}">
                <a16:creationId xmlns:a16="http://schemas.microsoft.com/office/drawing/2014/main" id="{E0020C27-A023-0D7D-2524-8DADFE1A5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88" y="4071790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Line 20">
            <a:extLst>
              <a:ext uri="{FF2B5EF4-FFF2-40B4-BE49-F238E27FC236}">
                <a16:creationId xmlns:a16="http://schemas.microsoft.com/office/drawing/2014/main" id="{EAD078BD-E49D-AA60-509E-B9274464ED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2124" y="3797504"/>
            <a:ext cx="0" cy="38915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" name="Text Box 18">
            <a:extLst>
              <a:ext uri="{FF2B5EF4-FFF2-40B4-BE49-F238E27FC236}">
                <a16:creationId xmlns:a16="http://schemas.microsoft.com/office/drawing/2014/main" id="{CDC74A92-C486-AF19-9903-47E7A4CB7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836" y="3483179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C567E24C-20AA-3FCF-ECD8-1372E4DB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676" y="3483179"/>
            <a:ext cx="3048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B27C96D2-8C32-D8CA-536B-9D3247A0C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962" y="3483179"/>
            <a:ext cx="333214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>
            <a:defPPr>
              <a:defRPr lang="he-IL"/>
            </a:defPPr>
            <a:lvl1pPr>
              <a:spcBef>
                <a:spcPct val="50000"/>
              </a:spcBef>
              <a:defRPr sz="9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null</a:t>
            </a:r>
          </a:p>
        </p:txBody>
      </p:sp>
      <p:sp>
        <p:nvSpPr>
          <p:cNvPr id="81" name="Text Box 18">
            <a:extLst>
              <a:ext uri="{FF2B5EF4-FFF2-40B4-BE49-F238E27FC236}">
                <a16:creationId xmlns:a16="http://schemas.microsoft.com/office/drawing/2014/main" id="{F5087F52-D444-5C80-F495-8364D4C09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8794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82" name="Text Box 19">
            <a:extLst>
              <a:ext uri="{FF2B5EF4-FFF2-40B4-BE49-F238E27FC236}">
                <a16:creationId xmlns:a16="http://schemas.microsoft.com/office/drawing/2014/main" id="{D3E3F103-7E5B-E329-55DA-D686759B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8793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86" name="Text Box 19">
            <a:extLst>
              <a:ext uri="{FF2B5EF4-FFF2-40B4-BE49-F238E27FC236}">
                <a16:creationId xmlns:a16="http://schemas.microsoft.com/office/drawing/2014/main" id="{2FA044B0-BC13-BAA0-7A3A-37615B36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623" y="3483179"/>
            <a:ext cx="333214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>
            <a:defPPr>
              <a:defRPr lang="he-IL"/>
            </a:defPPr>
            <a:lvl1pPr>
              <a:spcBef>
                <a:spcPct val="50000"/>
              </a:spcBef>
              <a:defRPr sz="9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060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243CA-AC52-5FE3-725F-076784712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9">
            <a:extLst>
              <a:ext uri="{FF2B5EF4-FFF2-40B4-BE49-F238E27FC236}">
                <a16:creationId xmlns:a16="http://schemas.microsoft.com/office/drawing/2014/main" id="{4D10520D-6B80-5CC0-A6AA-4F572AB2F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981" y="4071790"/>
            <a:ext cx="27551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rt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FE55D282-3AE1-3ACC-B96C-FF16B36EC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Node class: Implementation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5CDF382-BF9B-2CD3-D0E7-1CAE04BAB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3684933" cy="50291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node in a linked list, containing an integer.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node has an int value, and a pointer to another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Node {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int value;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data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Node next;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pointer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the next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value, Node next)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this.value =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this.next = next;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	   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Calls the other constructor, with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this(value, null);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representation of this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String </a:t>
            </a:r>
            <a:r>
              <a:rPr lang="en-US" sz="1100" dirty="0">
                <a:latin typeface="Consolas"/>
                <a:ea typeface="Monaco"/>
                <a:cs typeface="Consolas"/>
              </a:rPr>
              <a:t>toString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return "" +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D543B9C7-0905-B42E-FE85-2AE4CCA2A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8">
            <a:extLst>
              <a:ext uri="{FF2B5EF4-FFF2-40B4-BE49-F238E27FC236}">
                <a16:creationId xmlns:a16="http://schemas.microsoft.com/office/drawing/2014/main" id="{30193166-5014-1EB0-CCC2-798199569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836" y="3483179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A8622F44-28DE-CA28-CA83-7A4761767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676" y="3483179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AA9BC703-9BA9-C272-BBA9-41F9A69BA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962" y="3483179"/>
            <a:ext cx="333214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>
            <a:defPPr>
              <a:defRPr lang="he-IL"/>
            </a:defPPr>
            <a:lvl1pPr>
              <a:spcBef>
                <a:spcPct val="50000"/>
              </a:spcBef>
              <a:defRPr sz="9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null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5AABC35B-E59A-1F4A-6B66-61EBDE84B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8794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BA8ADADB-744D-AF56-25C2-A7B9C5A7F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8793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3E5A3C-8E35-1A03-FC0C-BF5BEB023D5C}"/>
              </a:ext>
            </a:extLst>
          </p:cNvPr>
          <p:cNvSpPr txBox="1"/>
          <p:nvPr/>
        </p:nvSpPr>
        <p:spPr>
          <a:xfrm>
            <a:off x="5636737" y="329694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953B23-EBC4-2098-5298-948FE84F321D}"/>
              </a:ext>
            </a:extLst>
          </p:cNvPr>
          <p:cNvSpPr txBox="1"/>
          <p:nvPr/>
        </p:nvSpPr>
        <p:spPr>
          <a:xfrm>
            <a:off x="6398737" y="329694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F43F6-58D5-0F5C-5159-E106EB282CB0}"/>
              </a:ext>
            </a:extLst>
          </p:cNvPr>
          <p:cNvSpPr txBox="1"/>
          <p:nvPr/>
        </p:nvSpPr>
        <p:spPr>
          <a:xfrm>
            <a:off x="4894065" y="3297822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E4369705-4AEE-C470-A1FF-90DABBBA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071790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271EF38C-1A0E-7EAA-552A-7539A123BD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7336" y="3797504"/>
            <a:ext cx="0" cy="38915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8ADA2429-2FC1-71D9-C7BF-3C36B6751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67" y="4064824"/>
            <a:ext cx="27551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rt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96492668-E474-336B-831E-6AB0205B7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786" y="4064824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174AE6FE-FE60-AA39-7D1F-78EE40298E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3122" y="3790538"/>
            <a:ext cx="0" cy="38915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52C8C42B-E7B9-A4CC-B29E-26D3BAC24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769" y="4071790"/>
            <a:ext cx="27551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rt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40BAE04E-C156-7499-168F-5E0DA4034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88" y="4071790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39CE3BC2-B256-82F8-C4BA-548229D2D0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2124" y="3797504"/>
            <a:ext cx="0" cy="38915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F73051D8-8474-B2D1-1CCA-F4129A254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623" y="3483179"/>
            <a:ext cx="333214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>
            <a:defPPr>
              <a:defRPr lang="he-IL"/>
            </a:defPPr>
            <a:lvl1pPr>
              <a:spcBef>
                <a:spcPct val="50000"/>
              </a:spcBef>
              <a:defRPr sz="9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null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BDF4C9E-72EE-5B57-8CB7-ACADE4EFA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825904"/>
            <a:ext cx="3241096" cy="196727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</a:t>
            </a:r>
            <a:r>
              <a:rPr lang="en-US" sz="1050" b="0" dirty="0">
                <a:latin typeface="Menlo" panose="020B0609030804020204" pitchFamily="49" charset="0"/>
              </a:rPr>
              <a:t>Node a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Node(9);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Node b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Node(3);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Node c = new Node(5);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0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861B8-F01A-CB52-94E3-D758030AA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05AB23A1-50C3-A194-E461-714826366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Node class: Implementation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91CCBAD-ADB4-7E4E-C97F-F1FC26BB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3684933" cy="50291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node in a linked list, containing an integer.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node has an int value, and a pointer to another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Node {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int value;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data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Node next;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pointer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the next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value, Node next)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this.value =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this.next = next;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	   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Calls the other constructor, with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this(value, null);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representation of this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String </a:t>
            </a:r>
            <a:r>
              <a:rPr lang="en-US" sz="1100" dirty="0">
                <a:latin typeface="Consolas"/>
                <a:ea typeface="Monaco"/>
                <a:cs typeface="Consolas"/>
              </a:rPr>
              <a:t>toString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return "" +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A00385F3-AA44-A640-10D5-44AAFCE4E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CD40924A-0BCE-43F9-A655-1C2C2F93A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825904"/>
            <a:ext cx="3241096" cy="196727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</a:t>
            </a:r>
            <a:r>
              <a:rPr lang="en-US" sz="1050" b="0" dirty="0">
                <a:latin typeface="Menlo" panose="020B0609030804020204" pitchFamily="49" charset="0"/>
              </a:rPr>
              <a:t>Node a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Node(9);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Node b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Node(3, a);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Node c = new Node(5, b);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1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C8EF6-87F4-E0A4-10E1-82B949BF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9">
            <a:extLst>
              <a:ext uri="{FF2B5EF4-FFF2-40B4-BE49-F238E27FC236}">
                <a16:creationId xmlns:a16="http://schemas.microsoft.com/office/drawing/2014/main" id="{EA7A3977-1594-8D9C-9F78-02A190612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981" y="4071790"/>
            <a:ext cx="27551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rt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FCE27889-F802-380A-E62F-7171A8093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Node class: Implementation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165800B-6D69-9724-C3A2-A22D0630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3684933" cy="50291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node in a linked list, containing an integer.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node has an int value, and a pointer to another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Node {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int value;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data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Node next;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pointer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the next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value, Node next)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this.value =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this.next = next;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	   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Calls the other constructor, with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this(value, null);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representation of this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String </a:t>
            </a:r>
            <a:r>
              <a:rPr lang="en-US" sz="1100" dirty="0">
                <a:latin typeface="Consolas"/>
                <a:ea typeface="Monaco"/>
                <a:cs typeface="Consolas"/>
              </a:rPr>
              <a:t>toString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return "" +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FA30F73D-ACD4-3671-479A-88287990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8">
            <a:extLst>
              <a:ext uri="{FF2B5EF4-FFF2-40B4-BE49-F238E27FC236}">
                <a16:creationId xmlns:a16="http://schemas.microsoft.com/office/drawing/2014/main" id="{DD3C7347-37D2-18B3-BE73-311FDDC59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8794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6397AD11-6444-7FE9-67BD-4C354725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8793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595C-82C9-59D6-AC95-86EE87DC35B2}"/>
              </a:ext>
            </a:extLst>
          </p:cNvPr>
          <p:cNvSpPr txBox="1"/>
          <p:nvPr/>
        </p:nvSpPr>
        <p:spPr>
          <a:xfrm>
            <a:off x="6398737" y="329694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F2F2C650-7E8C-149D-0EF7-24543C43B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071790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9BF0808-28AE-F8B2-C170-CF42C16081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7336" y="3797504"/>
            <a:ext cx="0" cy="38915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11775322-2E30-CE46-2E44-E9918721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825904"/>
            <a:ext cx="3241096" cy="196727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</a:t>
            </a:r>
            <a:r>
              <a:rPr lang="en-US" sz="1050" b="0" dirty="0">
                <a:latin typeface="Menlo" panose="020B0609030804020204" pitchFamily="49" charset="0"/>
              </a:rPr>
              <a:t>Node a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Node(9);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Node b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Node(3, a);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Node c = new Node(5, b);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7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4B280-4948-8CAD-00CD-E9C18A029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9">
            <a:extLst>
              <a:ext uri="{FF2B5EF4-FFF2-40B4-BE49-F238E27FC236}">
                <a16:creationId xmlns:a16="http://schemas.microsoft.com/office/drawing/2014/main" id="{045428D6-87AE-A6CF-962E-8F013AFE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981" y="4071790"/>
            <a:ext cx="27551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rt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455D593E-E734-913B-71EC-7346FC152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Node class: Implementation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890A17B-9ABB-5A04-04DD-7786E9368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3684933" cy="50291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node in a linked list, containing an integer.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node has an int value, and a pointer to another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Node {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int value;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data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Node next;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pointer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the next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value, Node next)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this.value =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this.next = next;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	   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Calls the other constructor, with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this(value, null);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representation of this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String </a:t>
            </a:r>
            <a:r>
              <a:rPr lang="en-US" sz="1100" dirty="0">
                <a:latin typeface="Consolas"/>
                <a:ea typeface="Monaco"/>
                <a:cs typeface="Consolas"/>
              </a:rPr>
              <a:t>toString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return "" +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7F977F9A-B4B0-2C88-9752-6FFFDA6F2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8">
            <a:extLst>
              <a:ext uri="{FF2B5EF4-FFF2-40B4-BE49-F238E27FC236}">
                <a16:creationId xmlns:a16="http://schemas.microsoft.com/office/drawing/2014/main" id="{F1635981-5C2C-30BB-B07E-4A344DE12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676" y="3483179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1FBBAD07-EB4E-76A0-7DB7-DAD274FED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476" y="3483179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533E92AD-DCD9-042E-564E-A2768E8F2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1676" y="3645103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BC99DCE3-C14D-FBE8-579C-9055A3298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8794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0B4B8D23-6EA8-2ED9-1536-65F728340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8793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B9F375-47C8-D194-8D56-1560BCFB892E}"/>
              </a:ext>
            </a:extLst>
          </p:cNvPr>
          <p:cNvSpPr txBox="1"/>
          <p:nvPr/>
        </p:nvSpPr>
        <p:spPr>
          <a:xfrm>
            <a:off x="5636737" y="329694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A588B-9A99-81EE-1A47-11F4C1C0B82C}"/>
              </a:ext>
            </a:extLst>
          </p:cNvPr>
          <p:cNvSpPr txBox="1"/>
          <p:nvPr/>
        </p:nvSpPr>
        <p:spPr>
          <a:xfrm>
            <a:off x="6398737" y="329694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A0F616E8-48E1-2465-3C3F-F833BDF22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071790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8FA73FA4-024B-5ABF-9314-5F1A209C12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7336" y="3797504"/>
            <a:ext cx="0" cy="38915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54D58074-CB6B-42E0-A682-791793645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67" y="4064824"/>
            <a:ext cx="27551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rt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C8B62A00-123A-8DE4-EDD5-BD927A022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786" y="4064824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5DCDC42F-8CBD-9DF8-F943-2ACA2F187C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3122" y="3790538"/>
            <a:ext cx="0" cy="38915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A7F6A1F2-29B1-6140-32A4-FB378B8AA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825904"/>
            <a:ext cx="3241096" cy="196727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</a:t>
            </a:r>
            <a:r>
              <a:rPr lang="en-US" sz="1050" b="0" dirty="0">
                <a:latin typeface="Menlo" panose="020B0609030804020204" pitchFamily="49" charset="0"/>
              </a:rPr>
              <a:t>Node a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Node(9);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Node b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Node(3, a);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Node c = new Node(5, b);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6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0A814-8BDE-7069-EFB1-31F3C1FBD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9">
            <a:extLst>
              <a:ext uri="{FF2B5EF4-FFF2-40B4-BE49-F238E27FC236}">
                <a16:creationId xmlns:a16="http://schemas.microsoft.com/office/drawing/2014/main" id="{BAFCECD4-82D5-627A-C974-3A867C42E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981" y="4071790"/>
            <a:ext cx="27551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rt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B87CC616-F569-02F6-5975-517DB122C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Node class: Implementation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0C01D9-E4EB-8B5F-1193-7BBDFBE4B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3684933" cy="50291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node in a linked list, containing an integer.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node has an int value, and a pointer to another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Node {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int value;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data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Node next;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pointer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the next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value, Node next)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this.value =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this.next = next;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	   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Calls the other constructor, with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this(value, null);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representation of this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String </a:t>
            </a:r>
            <a:r>
              <a:rPr lang="en-US" sz="1100" dirty="0">
                <a:latin typeface="Consolas"/>
                <a:ea typeface="Monaco"/>
                <a:cs typeface="Consolas"/>
              </a:rPr>
              <a:t>toString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return "" +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6EB557BC-520C-7F7A-649E-81625A7B0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787" y="4649851"/>
            <a:ext cx="4677014" cy="140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85738" indent="-185738" algn="l">
              <a:spcBef>
                <a:spcPts val="600"/>
              </a:spcBef>
              <a:buClr>
                <a:srgbClr val="0066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We created a list, starting at pointer c.</a:t>
            </a:r>
          </a:p>
          <a:p>
            <a:pPr marL="185738" indent="-185738" algn="l">
              <a:spcBef>
                <a:spcPts val="600"/>
              </a:spcBef>
              <a:buClr>
                <a:srgbClr val="0066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But, the list construction was messy and unsafe, and so will be its processing</a:t>
            </a:r>
          </a:p>
          <a:p>
            <a:pPr marL="185738" indent="-185738" algn="l">
              <a:spcBef>
                <a:spcPts val="600"/>
              </a:spcBef>
              <a:buClr>
                <a:srgbClr val="0066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solidFill>
                  <a:srgbClr val="114FFB"/>
                </a:solidFill>
                <a:latin typeface="Times New Roman"/>
                <a:cs typeface="Times New Roman"/>
              </a:rPr>
              <a:t>Solution: Create and use a separate </a:t>
            </a:r>
            <a:r>
              <a:rPr lang="en-US" sz="16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800" b="0" dirty="0">
                <a:solidFill>
                  <a:srgbClr val="114FFB"/>
                </a:solidFill>
                <a:latin typeface="Times New Roman"/>
                <a:cs typeface="Times New Roman"/>
              </a:rPr>
              <a:t> class.</a:t>
            </a: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6D840FF7-E55C-B502-4953-58F70C3E4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8">
            <a:extLst>
              <a:ext uri="{FF2B5EF4-FFF2-40B4-BE49-F238E27FC236}">
                <a16:creationId xmlns:a16="http://schemas.microsoft.com/office/drawing/2014/main" id="{76572C41-213C-85C5-D132-FDF879B5E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836" y="3483179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5E587D0C-1540-4A13-5344-5436DB0F9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636" y="3483179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7425CAA6-19EF-CA56-CDF0-87AECC210C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7836" y="3645103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F564A6B6-970A-4AC2-3923-DB9E42715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676" y="3483179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73F8EE57-3E25-EEEB-11DF-135F23D8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476" y="3483179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C322B703-7B33-CA13-5B98-5EACF353F6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1676" y="3645103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A2D59776-5EEE-4CE3-595E-2AFC01F35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8794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CEC785E2-1AE6-71BF-987F-37F7A8E95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8793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2D5679-54AE-162A-1F88-B4A2F6845107}"/>
              </a:ext>
            </a:extLst>
          </p:cNvPr>
          <p:cNvSpPr txBox="1"/>
          <p:nvPr/>
        </p:nvSpPr>
        <p:spPr>
          <a:xfrm>
            <a:off x="5636737" y="329694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139ED0-9F81-7CF3-8CC9-47108EB18DFB}"/>
              </a:ext>
            </a:extLst>
          </p:cNvPr>
          <p:cNvSpPr txBox="1"/>
          <p:nvPr/>
        </p:nvSpPr>
        <p:spPr>
          <a:xfrm>
            <a:off x="6398737" y="329694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02B47-BDE7-2513-AE38-5179615B4D2B}"/>
              </a:ext>
            </a:extLst>
          </p:cNvPr>
          <p:cNvSpPr txBox="1"/>
          <p:nvPr/>
        </p:nvSpPr>
        <p:spPr>
          <a:xfrm>
            <a:off x="4894065" y="3297822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992CED2-BCF7-14CB-E436-B9C49ECF7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071790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AB36E98-0F0C-A2C2-0DCE-F308BB7A1F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7336" y="3797504"/>
            <a:ext cx="0" cy="38915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F1600C79-E447-4769-D023-62CFD21EE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67" y="4064824"/>
            <a:ext cx="27551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rt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B1805C8A-95AF-247E-4B36-7A136E23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786" y="4064824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89367F66-157B-5C0A-A289-3FCCCDC548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3122" y="3790538"/>
            <a:ext cx="0" cy="38915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705D1808-DAD7-6A33-0FE6-A2CCE2B3D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769" y="4071790"/>
            <a:ext cx="27551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rt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FFC6B766-ED0F-74E3-0386-B7704719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88" y="4071790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5513E035-1E88-8A69-9012-0B8425605D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2124" y="3797504"/>
            <a:ext cx="0" cy="38915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091FC6AA-77C6-A92A-69F0-6FA36A61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825904"/>
            <a:ext cx="3241096" cy="196727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</a:t>
            </a:r>
            <a:r>
              <a:rPr lang="en-US" sz="1050" b="0" dirty="0">
                <a:latin typeface="Menlo" panose="020B0609030804020204" pitchFamily="49" charset="0"/>
              </a:rPr>
              <a:t>Node a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Node(9);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Node b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Node(3, a);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Node c = new Node(5, b);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47BF5-D9FD-75F0-0D16-097D6B864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5CA3D5C9-ACE0-E919-4627-41726DDF1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List class: Demo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3663B25B-0CFB-0658-04FD-8D3C570E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956" y="855290"/>
            <a:ext cx="3243400" cy="279585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/>
            <a:r>
              <a:rPr lang="en-US" sz="1050" b="0" dirty="0">
                <a:latin typeface="Menlo" panose="020B0609030804020204" pitchFamily="49" charset="0"/>
                <a:ea typeface="Monaco"/>
                <a:cs typeface="Consolas"/>
              </a:rPr>
              <a:t>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System.out.println(v);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/>
                <a:cs typeface="Consolas"/>
              </a:rPr>
              <a:t>   }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cs typeface="Consolas"/>
              </a:rPr>
              <a:t>   ...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Menlo" panose="020B0609030804020204" pitchFamily="49" charset="0"/>
              </a:rPr>
              <a:t>}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7F32835-2730-283E-1E07-C33AE9E5A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4863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val)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i, int val) 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indexOf(int val)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valueAt(int i)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Removes the element at location i from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boolean remove(int i)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 over the elements in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starting at the first element of the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ListIterator listIterator()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A3D204-9692-CC22-D09B-56FCD1F9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772" y="3322270"/>
            <a:ext cx="1138894" cy="62339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(5 3 9)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A173B67-442A-719D-BAE7-FC11506FB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049" y="4236392"/>
            <a:ext cx="1599457" cy="32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view: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0" dirty="0"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C5D35B-44E5-944D-E82F-8E1C2E4DC7CA}"/>
              </a:ext>
            </a:extLst>
          </p:cNvPr>
          <p:cNvSpPr/>
          <p:nvPr/>
        </p:nvSpPr>
        <p:spPr bwMode="auto">
          <a:xfrm>
            <a:off x="3886200" y="908454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A88AF98A-D1D6-7E66-6718-B8038F318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224" y="4995838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DE6217D0-FDD2-5F41-341A-B79832F89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960" y="499583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45" name="Text Box 19">
            <a:extLst>
              <a:ext uri="{FF2B5EF4-FFF2-40B4-BE49-F238E27FC236}">
                <a16:creationId xmlns:a16="http://schemas.microsoft.com/office/drawing/2014/main" id="{034DCBE9-63D7-3A7F-6B7A-8EB5B83B2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760" y="4995838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6" name="Line 20">
            <a:extLst>
              <a:ext uri="{FF2B5EF4-FFF2-40B4-BE49-F238E27FC236}">
                <a16:creationId xmlns:a16="http://schemas.microsoft.com/office/drawing/2014/main" id="{445EE336-CE36-223C-BB53-1244B31A64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8960" y="5157762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7" name="Line 53">
            <a:extLst>
              <a:ext uri="{FF2B5EF4-FFF2-40B4-BE49-F238E27FC236}">
                <a16:creationId xmlns:a16="http://schemas.microsoft.com/office/drawing/2014/main" id="{9C8536E4-B0C1-A051-7BA5-F9E2F942EC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1882" y="5148238"/>
            <a:ext cx="346077" cy="9524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" name="Text Box 18">
            <a:extLst>
              <a:ext uri="{FF2B5EF4-FFF2-40B4-BE49-F238E27FC236}">
                <a16:creationId xmlns:a16="http://schemas.microsoft.com/office/drawing/2014/main" id="{3A364C90-8A55-6F40-223A-527E4FA6E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99583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49" name="Text Box 19">
            <a:extLst>
              <a:ext uri="{FF2B5EF4-FFF2-40B4-BE49-F238E27FC236}">
                <a16:creationId xmlns:a16="http://schemas.microsoft.com/office/drawing/2014/main" id="{79A5318C-ED0D-725A-B153-EEB0F6893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995838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0" name="Line 20">
            <a:extLst>
              <a:ext uri="{FF2B5EF4-FFF2-40B4-BE49-F238E27FC236}">
                <a16:creationId xmlns:a16="http://schemas.microsoft.com/office/drawing/2014/main" id="{71438849-C221-7B53-3285-2EB482F8A0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5157762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742C8FE8-C020-94C8-03AF-ED7D5A6F1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124" y="5000599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A6493D7B-697F-23F2-41EC-ED76308E0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2924" y="5000598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C9F1EA-6A81-E239-DFEA-C3ADFC8A4DCD}"/>
              </a:ext>
            </a:extLst>
          </p:cNvPr>
          <p:cNvSpPr txBox="1"/>
          <p:nvPr/>
        </p:nvSpPr>
        <p:spPr>
          <a:xfrm>
            <a:off x="6677861" y="4809605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74DB56-FC63-7CBF-5A37-295229C0418D}"/>
              </a:ext>
            </a:extLst>
          </p:cNvPr>
          <p:cNvSpPr txBox="1"/>
          <p:nvPr/>
        </p:nvSpPr>
        <p:spPr>
          <a:xfrm>
            <a:off x="7439861" y="4809605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080DC6-5C5E-1C28-99F9-93BAA5B45110}"/>
              </a:ext>
            </a:extLst>
          </p:cNvPr>
          <p:cNvSpPr txBox="1"/>
          <p:nvPr/>
        </p:nvSpPr>
        <p:spPr>
          <a:xfrm>
            <a:off x="5935189" y="481048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6" name="Text Box 19">
            <a:extLst>
              <a:ext uri="{FF2B5EF4-FFF2-40B4-BE49-F238E27FC236}">
                <a16:creationId xmlns:a16="http://schemas.microsoft.com/office/drawing/2014/main" id="{BAE97DAE-5E81-B0F8-C0AA-5950B6E92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0135" y="4995838"/>
            <a:ext cx="304800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649104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2AA64-8955-B55E-51B4-CD9B7F0AA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96E8031A-99F2-0CBA-B83D-4BF934D23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Linked lists: Lecture plan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9B3BA62B-B958-C6EE-B6DB-305EBB88C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4572000" cy="3276600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Motivation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Architecture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operations: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Constructing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Iterating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Adding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Removing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iterator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D7F433E-0D0D-7BBB-48FE-7FCFD473FADD}"/>
              </a:ext>
            </a:extLst>
          </p:cNvPr>
          <p:cNvSpPr/>
          <p:nvPr/>
        </p:nvSpPr>
        <p:spPr bwMode="auto">
          <a:xfrm>
            <a:off x="722587" y="27432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4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28D06-0F73-6FDC-41D9-ACD29F532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itle 2">
            <a:extLst>
              <a:ext uri="{FF2B5EF4-FFF2-40B4-BE49-F238E27FC236}">
                <a16:creationId xmlns:a16="http://schemas.microsoft.com/office/drawing/2014/main" id="{B5F5C8C3-345D-9F40-B91A-B26AC62A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Data structures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869E4E43-1DF4-0112-56CF-3DD3BFBF6C75}"/>
              </a:ext>
            </a:extLst>
          </p:cNvPr>
          <p:cNvSpPr txBox="1">
            <a:spLocks/>
          </p:cNvSpPr>
          <p:nvPr/>
        </p:nvSpPr>
        <p:spPr bwMode="auto">
          <a:xfrm>
            <a:off x="2147595" y="1550293"/>
            <a:ext cx="874604" cy="46195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7" indent="0">
              <a:spcBef>
                <a:spcPts val="1800"/>
              </a:spcBef>
              <a:buFont typeface="Arial"/>
              <a:buNone/>
            </a:pPr>
            <a:r>
              <a:rPr lang="en-US" altLang="en-US" sz="1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en-US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27BC8704-C3CB-98F2-00BC-72656BE4796D}"/>
              </a:ext>
            </a:extLst>
          </p:cNvPr>
          <p:cNvSpPr txBox="1">
            <a:spLocks/>
          </p:cNvSpPr>
          <p:nvPr/>
        </p:nvSpPr>
        <p:spPr bwMode="auto">
          <a:xfrm>
            <a:off x="361235" y="810925"/>
            <a:ext cx="3878929" cy="46195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7" indent="0">
              <a:spcBef>
                <a:spcPts val="1800"/>
              </a:spcBef>
              <a:buFont typeface="Arial"/>
              <a:buNone/>
            </a:pPr>
            <a:r>
              <a:rPr lang="en-US" altLang="en-US" sz="18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 structures</a:t>
            </a:r>
            <a:endParaRPr lang="en-US" altLang="en-US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F67F663F-B860-DC43-244C-6D76641F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367" y="1317250"/>
            <a:ext cx="304800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0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87E3AD6E-B7AD-4FB5-A267-A26455DC6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974" y="1307626"/>
            <a:ext cx="304800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1</a:t>
            </a:r>
          </a:p>
        </p:txBody>
      </p:sp>
      <p:sp>
        <p:nvSpPr>
          <p:cNvPr id="80" name="Text Box 15">
            <a:extLst>
              <a:ext uri="{FF2B5EF4-FFF2-40B4-BE49-F238E27FC236}">
                <a16:creationId xmlns:a16="http://schemas.microsoft.com/office/drawing/2014/main" id="{9396BD80-D63F-07D7-025A-CA871CC42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7845" y="1546189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4</a:t>
            </a:r>
          </a:p>
        </p:txBody>
      </p:sp>
      <p:sp>
        <p:nvSpPr>
          <p:cNvPr id="83" name="Text Box 15">
            <a:extLst>
              <a:ext uri="{FF2B5EF4-FFF2-40B4-BE49-F238E27FC236}">
                <a16:creationId xmlns:a16="http://schemas.microsoft.com/office/drawing/2014/main" id="{2E3BEAF6-2ACF-C932-6BD1-789F5716E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302" y="1546189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</a:t>
            </a:r>
          </a:p>
        </p:txBody>
      </p:sp>
      <p:sp>
        <p:nvSpPr>
          <p:cNvPr id="84" name="Text Box 15">
            <a:extLst>
              <a:ext uri="{FF2B5EF4-FFF2-40B4-BE49-F238E27FC236}">
                <a16:creationId xmlns:a16="http://schemas.microsoft.com/office/drawing/2014/main" id="{249A019A-8DFB-E441-141E-58BF17E6A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015" y="1307626"/>
            <a:ext cx="304800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2</a:t>
            </a:r>
          </a:p>
        </p:txBody>
      </p:sp>
      <p:sp>
        <p:nvSpPr>
          <p:cNvPr id="85" name="Text Box 15">
            <a:extLst>
              <a:ext uri="{FF2B5EF4-FFF2-40B4-BE49-F238E27FC236}">
                <a16:creationId xmlns:a16="http://schemas.microsoft.com/office/drawing/2014/main" id="{BCC3672C-B436-C4FC-A234-96D649154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641" y="1305168"/>
            <a:ext cx="304800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n</a:t>
            </a:r>
          </a:p>
        </p:txBody>
      </p:sp>
      <p:sp>
        <p:nvSpPr>
          <p:cNvPr id="86" name="Text Box 15">
            <a:extLst>
              <a:ext uri="{FF2B5EF4-FFF2-40B4-BE49-F238E27FC236}">
                <a16:creationId xmlns:a16="http://schemas.microsoft.com/office/drawing/2014/main" id="{4FB993AA-7986-48A2-9EBF-BEEAE79F2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512" y="1543731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88" name="Text Box 19">
            <a:extLst>
              <a:ext uri="{FF2B5EF4-FFF2-40B4-BE49-F238E27FC236}">
                <a16:creationId xmlns:a16="http://schemas.microsoft.com/office/drawing/2014/main" id="{7B5C7A0A-578F-3E14-9B05-82F801EE4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777" y="1469553"/>
            <a:ext cx="2917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dirty="0">
                <a:cs typeface="+mn-cs"/>
              </a:rPr>
              <a:t>…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0D09DC3B-FF99-12C8-B757-FCF37ED99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886" y="1546189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EBA086CA-9331-3789-9AF8-AD1D5FC80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161" y="155138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ine 53">
            <a:extLst>
              <a:ext uri="{FF2B5EF4-FFF2-40B4-BE49-F238E27FC236}">
                <a16:creationId xmlns:a16="http://schemas.microsoft.com/office/drawing/2014/main" id="{F38754AC-0C28-229B-028E-DD3D85B3E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476" y="1714014"/>
            <a:ext cx="287628" cy="1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Text Box 19">
            <a:extLst>
              <a:ext uri="{FF2B5EF4-FFF2-40B4-BE49-F238E27FC236}">
                <a16:creationId xmlns:a16="http://schemas.microsoft.com/office/drawing/2014/main" id="{275512EB-FFE2-9378-DBC8-298E95242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355" y="1546562"/>
            <a:ext cx="229408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BBCBCE60-CBB5-1F44-F8B0-03071DDBF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904" y="219458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2A02C903-C834-8C20-8521-B133042D7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704" y="219458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A1B2445B-08FD-F36F-AB70-5ED8A7FAC3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5904" y="235651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DD3AB41A-29D5-6F90-1108-B0907D416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744" y="219458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4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A6CFCB52-E373-7CF6-28DD-18AC1B79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544" y="219458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C86F2F6F-04B6-DDCA-8B46-207EA0685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286" y="2199348"/>
            <a:ext cx="304800" cy="314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89830A40-3A0C-4456-2CAF-3CC94375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086" y="219934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45" name="Line 20">
            <a:extLst>
              <a:ext uri="{FF2B5EF4-FFF2-40B4-BE49-F238E27FC236}">
                <a16:creationId xmlns:a16="http://schemas.microsoft.com/office/drawing/2014/main" id="{CDD0182C-7515-E8C3-DF73-3136BBAFB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7410" y="235651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3E74392D-FF52-DA4B-9F77-5D8DAAAA3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250" y="219458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15917198-3C21-08F3-C8BD-0D969FC7D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50" y="219458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18807374-FF61-8179-7FAD-86DB6F05B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184" y="2356510"/>
            <a:ext cx="275617" cy="1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3" name="Line 20">
            <a:extLst>
              <a:ext uri="{FF2B5EF4-FFF2-40B4-BE49-F238E27FC236}">
                <a16:creationId xmlns:a16="http://schemas.microsoft.com/office/drawing/2014/main" id="{01EC98ED-DB3E-F1C3-7516-75DD9D203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9463" y="235651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Text Box 19">
            <a:extLst>
              <a:ext uri="{FF2B5EF4-FFF2-40B4-BE49-F238E27FC236}">
                <a16:creationId xmlns:a16="http://schemas.microsoft.com/office/drawing/2014/main" id="{C254BDB3-B59A-74E4-973C-CE7D01243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180" y="2126661"/>
            <a:ext cx="2917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dirty="0">
                <a:cs typeface="+mn-cs"/>
              </a:rPr>
              <a:t>…</a:t>
            </a:r>
          </a:p>
        </p:txBody>
      </p:sp>
      <p:sp>
        <p:nvSpPr>
          <p:cNvPr id="75" name="Text Box 19">
            <a:extLst>
              <a:ext uri="{FF2B5EF4-FFF2-40B4-BE49-F238E27FC236}">
                <a16:creationId xmlns:a16="http://schemas.microsoft.com/office/drawing/2014/main" id="{8C2C7C7B-CD47-99A9-18CF-52176CE45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712" y="2199294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Line 53">
            <a:extLst>
              <a:ext uri="{FF2B5EF4-FFF2-40B4-BE49-F238E27FC236}">
                <a16:creationId xmlns:a16="http://schemas.microsoft.com/office/drawing/2014/main" id="{099F141C-9864-BCA6-B2FF-E3A88565F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0027" y="2361919"/>
            <a:ext cx="287628" cy="1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7" name="Text Box 19">
            <a:extLst>
              <a:ext uri="{FF2B5EF4-FFF2-40B4-BE49-F238E27FC236}">
                <a16:creationId xmlns:a16="http://schemas.microsoft.com/office/drawing/2014/main" id="{A3807BA5-00A6-4C06-F663-68342DC8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906" y="2194467"/>
            <a:ext cx="229408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D008EA37-8A71-79CF-3CF3-DA3D0CF97165}"/>
              </a:ext>
            </a:extLst>
          </p:cNvPr>
          <p:cNvSpPr txBox="1">
            <a:spLocks/>
          </p:cNvSpPr>
          <p:nvPr/>
        </p:nvSpPr>
        <p:spPr bwMode="auto">
          <a:xfrm>
            <a:off x="2239888" y="2175280"/>
            <a:ext cx="704914" cy="46195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7" indent="0">
              <a:spcBef>
                <a:spcPts val="1800"/>
              </a:spcBef>
              <a:buFont typeface="Arial"/>
              <a:buNone/>
            </a:pPr>
            <a:r>
              <a:rPr lang="en-US" altLang="en-US" sz="1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</a:t>
            </a:r>
            <a:endParaRPr lang="en-US" altLang="en-US" sz="18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18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1800" b="0" kern="0" dirty="0"/>
          </a:p>
        </p:txBody>
      </p:sp>
    </p:spTree>
    <p:extLst>
      <p:ext uri="{BB962C8B-B14F-4D97-AF65-F5344CB8AC3E}">
        <p14:creationId xmlns:p14="http://schemas.microsoft.com/office/powerpoint/2010/main" val="358506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7115D-0575-0411-80FE-0C64A2512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9070CBD2-8524-6571-1CAD-E1D6F0DE8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Constructing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70996A-AF5B-4217-2DB6-300A7C8B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4863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val)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i, int val) 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indexOf(int val)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valueAt(int i)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Removes the element at location i from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boolean remove(int i)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 over the elements in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starting at the first element of the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ListIterator listIterator()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36EB37-8337-612C-5794-BA45E1AEEF06}"/>
              </a:ext>
            </a:extLst>
          </p:cNvPr>
          <p:cNvSpPr/>
          <p:nvPr/>
        </p:nvSpPr>
        <p:spPr bwMode="auto">
          <a:xfrm>
            <a:off x="3886200" y="908454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A6A8BF8-234C-E937-BE6D-65AED47109A3}"/>
              </a:ext>
            </a:extLst>
          </p:cNvPr>
          <p:cNvSpPr/>
          <p:nvPr/>
        </p:nvSpPr>
        <p:spPr bwMode="auto">
          <a:xfrm>
            <a:off x="76200" y="14478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33AFA6-F475-6C4D-A650-133C2A740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956" y="855290"/>
            <a:ext cx="3243400" cy="280231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he-IL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/>
            <a:r>
              <a:rPr lang="en-US" sz="1050" b="0" dirty="0">
                <a:latin typeface="Menlo" panose="020B0609030804020204" pitchFamily="49" charset="0"/>
                <a:ea typeface="Monaco"/>
                <a:cs typeface="Consolas"/>
              </a:rPr>
              <a:t>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System.out.println(v);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/>
                <a:cs typeface="Consolas"/>
              </a:rPr>
              <a:t>   }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cs typeface="Consolas"/>
              </a:rPr>
              <a:t>   ...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Menlo" panose="020B0609030804020204" pitchFamily="49" charset="0"/>
              </a:rPr>
              <a:t>}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8A8A4EF-39D1-B758-F6E3-8171D1EA2D56}"/>
              </a:ext>
            </a:extLst>
          </p:cNvPr>
          <p:cNvSpPr/>
          <p:nvPr/>
        </p:nvSpPr>
        <p:spPr bwMode="auto">
          <a:xfrm>
            <a:off x="5181600" y="21336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2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54F4C-F3CD-3545-ABB4-94B358E84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>
            <a:extLst>
              <a:ext uri="{FF2B5EF4-FFF2-40B4-BE49-F238E27FC236}">
                <a16:creationId xmlns:a16="http://schemas.microsoft.com/office/drawing/2014/main" id="{DCA653F3-A759-2090-A0E3-23CF4761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Menlo" panose="020B0609030804020204" pitchFamily="49" charset="0"/>
              </a:rPr>
              <a:t>   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To be discussed later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}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24AE9F9D-855E-5CA6-66E0-6432B941D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Constructing a list</a:t>
            </a:r>
            <a:endParaRPr lang="en-US" sz="2000" dirty="0">
              <a:latin typeface="+mj-lt"/>
              <a:cs typeface="+mj-cs"/>
            </a:endParaRP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B55A4A31-E40B-1F28-E4C1-81AB0049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410" y="815544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Box 56">
            <a:extLst>
              <a:ext uri="{FF2B5EF4-FFF2-40B4-BE49-F238E27FC236}">
                <a16:creationId xmlns:a16="http://schemas.microsoft.com/office/drawing/2014/main" id="{5B353DD4-8671-AC9D-4D63-8EF0D1F3C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572" y="4033396"/>
            <a:ext cx="3047070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Constructing an empty list</a:t>
            </a:r>
          </a:p>
          <a:p>
            <a:pPr algn="l">
              <a:spcBef>
                <a:spcPts val="600"/>
              </a:spcBef>
              <a:defRPr/>
            </a:pP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1B85DFAA-CC82-D5CF-05E8-342E9CD93142}"/>
              </a:ext>
            </a:extLst>
          </p:cNvPr>
          <p:cNvSpPr/>
          <p:nvPr/>
        </p:nvSpPr>
        <p:spPr bwMode="auto">
          <a:xfrm>
            <a:off x="76200" y="16002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2BA7FFFF-96D0-7A2B-DEDE-F66BEAF9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956" y="855290"/>
            <a:ext cx="3243400" cy="280231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he-IL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/>
            <a:r>
              <a:rPr lang="en-US" sz="1050" b="0" dirty="0">
                <a:latin typeface="Menlo" panose="020B0609030804020204" pitchFamily="49" charset="0"/>
                <a:ea typeface="Monaco"/>
                <a:cs typeface="Consolas"/>
              </a:rPr>
              <a:t>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System.out.println(v);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/>
                <a:cs typeface="Consolas"/>
              </a:rPr>
              <a:t>   }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cs typeface="Consolas"/>
              </a:rPr>
              <a:t>   ...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Menlo" panose="020B0609030804020204" pitchFamily="49" charset="0"/>
              </a:rPr>
              <a:t>}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2546DEF-FE3B-F2B7-6ED5-B7AAF39751AB}"/>
              </a:ext>
            </a:extLst>
          </p:cNvPr>
          <p:cNvSpPr/>
          <p:nvPr/>
        </p:nvSpPr>
        <p:spPr bwMode="auto">
          <a:xfrm>
            <a:off x="5181600" y="21336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EF9126-A9EB-B529-5A07-43FC134FB26B}"/>
              </a:ext>
            </a:extLst>
          </p:cNvPr>
          <p:cNvGrpSpPr/>
          <p:nvPr/>
        </p:nvGrpSpPr>
        <p:grpSpPr>
          <a:xfrm>
            <a:off x="4960400" y="4996543"/>
            <a:ext cx="874952" cy="587823"/>
            <a:chOff x="4960400" y="4996543"/>
            <a:chExt cx="874952" cy="587823"/>
          </a:xfrm>
        </p:grpSpPr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1257B82C-C2A8-1822-C4B8-01E5352E9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3D8B163F-6CC8-D9CB-E4D5-9AEA90B2A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9978DD24-1275-C218-4F96-8BF33E3B2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30" name="Text Box 19">
              <a:extLst>
                <a:ext uri="{FF2B5EF4-FFF2-40B4-BE49-F238E27FC236}">
                  <a16:creationId xmlns:a16="http://schemas.microsoft.com/office/drawing/2014/main" id="{BE768D10-B22F-AD6F-4D8C-F73953AD3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null</a:t>
              </a:r>
            </a:p>
          </p:txBody>
        </p:sp>
        <p:sp>
          <p:nvSpPr>
            <p:cNvPr id="31" name="Text Box 19">
              <a:extLst>
                <a:ext uri="{FF2B5EF4-FFF2-40B4-BE49-F238E27FC236}">
                  <a16:creationId xmlns:a16="http://schemas.microsoft.com/office/drawing/2014/main" id="{12FBA965-9B6F-F1AC-9D9A-4D255B3FB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62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9F35-A7E9-3E72-9AF7-BFC620229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58C1C2-C76D-F681-28B3-AF49DDF7F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Menlo" panose="020B0609030804020204" pitchFamily="49" charset="0"/>
              </a:rPr>
              <a:t>   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To be discussed later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}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CC9E7DB1-FE41-F168-D2BB-3EE47DFF1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Constructing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29CB408A-4241-F06D-CEAD-8FB18871E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571" y="4033396"/>
            <a:ext cx="46214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Adding elements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DE2292CD-2CCA-49F4-50F0-4C0860CC0A75}"/>
              </a:ext>
            </a:extLst>
          </p:cNvPr>
          <p:cNvSpPr/>
          <p:nvPr/>
        </p:nvSpPr>
        <p:spPr bwMode="auto">
          <a:xfrm>
            <a:off x="76200" y="28194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4C170D6D-B67B-BCDD-E995-3F6805504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072" y="524728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54114221-FE2C-A4B2-D885-FD434BBEB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872" y="5247281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314D3C7B-2B78-FC5D-0343-1D8EB0ACEF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0072" y="5409205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D5C66407-B56A-6B8D-B7D9-8FD1C0F4B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912" y="524728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EF64CCFF-3AAA-5AB2-9B99-CB9DEE3F5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712" y="5247281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6" name="Line 20">
            <a:extLst>
              <a:ext uri="{FF2B5EF4-FFF2-40B4-BE49-F238E27FC236}">
                <a16:creationId xmlns:a16="http://schemas.microsoft.com/office/drawing/2014/main" id="{31C3AE11-88F8-3571-F233-2DFE1B6950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3912" y="5409205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4A867303-2215-4500-67CC-B94F69273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236" y="525204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8" name="Text Box 19">
            <a:extLst>
              <a:ext uri="{FF2B5EF4-FFF2-40B4-BE49-F238E27FC236}">
                <a16:creationId xmlns:a16="http://schemas.microsoft.com/office/drawing/2014/main" id="{9CB6EFC0-AFD0-533F-E264-057EEC3CA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036" y="5252041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0403EB-BA94-48A7-DB83-F3CE835EDB1A}"/>
              </a:ext>
            </a:extLst>
          </p:cNvPr>
          <p:cNvSpPr txBox="1"/>
          <p:nvPr/>
        </p:nvSpPr>
        <p:spPr>
          <a:xfrm>
            <a:off x="6678973" y="506104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EE7D8-27F9-6EB9-8DA9-DFE0F5CAA4D7}"/>
              </a:ext>
            </a:extLst>
          </p:cNvPr>
          <p:cNvSpPr txBox="1"/>
          <p:nvPr/>
        </p:nvSpPr>
        <p:spPr>
          <a:xfrm>
            <a:off x="7440973" y="506104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11B3E9-34D7-10AC-F895-B3F8F14ED603}"/>
              </a:ext>
            </a:extLst>
          </p:cNvPr>
          <p:cNvSpPr txBox="1"/>
          <p:nvPr/>
        </p:nvSpPr>
        <p:spPr>
          <a:xfrm>
            <a:off x="5936301" y="506192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7" name="Text Box 56">
            <a:extLst>
              <a:ext uri="{FF2B5EF4-FFF2-40B4-BE49-F238E27FC236}">
                <a16:creationId xmlns:a16="http://schemas.microsoft.com/office/drawing/2014/main" id="{0104A5EE-823B-0DC8-D92C-34B5CD321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757" y="5784233"/>
            <a:ext cx="2477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(Implementation: Later)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B0C61E-092F-9542-3123-91A1E7F88100}"/>
              </a:ext>
            </a:extLst>
          </p:cNvPr>
          <p:cNvSpPr txBox="1"/>
          <p:nvPr/>
        </p:nvSpPr>
        <p:spPr>
          <a:xfrm>
            <a:off x="6576064" y="497344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D5DBE-3BCE-63B2-4BE4-3CF6B7CD3840}"/>
              </a:ext>
            </a:extLst>
          </p:cNvPr>
          <p:cNvSpPr txBox="1"/>
          <p:nvPr/>
        </p:nvSpPr>
        <p:spPr>
          <a:xfrm>
            <a:off x="7412406" y="497344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4DE8C-4469-D9DC-2E56-AB8A72E2F13B}"/>
              </a:ext>
            </a:extLst>
          </p:cNvPr>
          <p:cNvGrpSpPr/>
          <p:nvPr/>
        </p:nvGrpSpPr>
        <p:grpSpPr>
          <a:xfrm>
            <a:off x="4960400" y="4996543"/>
            <a:ext cx="1088671" cy="587823"/>
            <a:chOff x="4960400" y="4996543"/>
            <a:chExt cx="1088671" cy="587823"/>
          </a:xfrm>
        </p:grpSpPr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93226B79-1855-54E3-A5CB-A2E7CD648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551202A8-5A49-83F0-8519-03483D952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4C83A352-E365-4B02-63DF-5BFCF3810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64934FFC-B802-B7FC-801E-CFB0D1042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348AD654-4BB1-E5DD-924D-7A836A7A8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E8D40399-0F2F-9F90-0934-9F5805C99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id="{F51B2E09-87B3-703F-8CF1-AD3FBE121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956" y="855290"/>
            <a:ext cx="3243400" cy="280231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he-IL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/>
            <a:r>
              <a:rPr lang="en-US" sz="1050" b="0" dirty="0">
                <a:latin typeface="Menlo" panose="020B0609030804020204" pitchFamily="49" charset="0"/>
                <a:ea typeface="Monaco"/>
                <a:cs typeface="Consolas"/>
              </a:rPr>
              <a:t>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System.out.println(v);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/>
                <a:cs typeface="Consolas"/>
              </a:rPr>
              <a:t>   }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cs typeface="Consolas"/>
              </a:rPr>
              <a:t>   ...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Menlo" panose="020B0609030804020204" pitchFamily="49" charset="0"/>
              </a:rPr>
              <a:t>}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372499B-806E-CD25-C049-99972F4C5572}"/>
              </a:ext>
            </a:extLst>
          </p:cNvPr>
          <p:cNvSpPr/>
          <p:nvPr/>
        </p:nvSpPr>
        <p:spPr bwMode="auto">
          <a:xfrm>
            <a:off x="5181600" y="21336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09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D2740-0132-A34C-35F9-3B0FFC34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03B5C260-A550-2A59-A993-D77AD45A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Linked lists: Lecture plan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FA8E950A-90A0-E653-9AAD-645A4F0D9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4572000" cy="3276600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Motivation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Architecture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operations: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Constructing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Iterating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Adding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Removing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iterator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B40B2E34-8EB3-0F41-8664-F1473B87927B}"/>
              </a:ext>
            </a:extLst>
          </p:cNvPr>
          <p:cNvSpPr/>
          <p:nvPr/>
        </p:nvSpPr>
        <p:spPr bwMode="auto">
          <a:xfrm>
            <a:off x="722587" y="32004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98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47065-FD63-ADE0-71E9-2B03E1FB4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0A8795C0-E2CE-EEF0-9890-9EC4D24F4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3CE8BE-C051-D592-C807-93D364D22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4863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val)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i, int val) 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indexOf(int val)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valueAt(int i)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Removes the element at location i from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boolean remove(int i)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 over the elements in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starting at the first element of the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ListIterator listIterator()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A6AC047-442B-7794-EA3F-62E53F529172}"/>
              </a:ext>
            </a:extLst>
          </p:cNvPr>
          <p:cNvSpPr/>
          <p:nvPr/>
        </p:nvSpPr>
        <p:spPr bwMode="auto">
          <a:xfrm>
            <a:off x="3886200" y="908454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9D9F60D-AF06-5A1B-9AF7-60C359CC43AB}"/>
              </a:ext>
            </a:extLst>
          </p:cNvPr>
          <p:cNvSpPr/>
          <p:nvPr/>
        </p:nvSpPr>
        <p:spPr bwMode="auto">
          <a:xfrm>
            <a:off x="103976" y="21336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2" name="Text Box 56">
            <a:extLst>
              <a:ext uri="{FF2B5EF4-FFF2-40B4-BE49-F238E27FC236}">
                <a16:creationId xmlns:a16="http://schemas.microsoft.com/office/drawing/2014/main" id="{0FC967B5-6AAC-7F56-5890-B37883B30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17" y="2319006"/>
            <a:ext cx="44328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Example</a:t>
            </a:r>
            <a:r>
              <a:rPr lang="en-US" sz="1600" b="0" dirty="0">
                <a:latin typeface="Times New Roman"/>
                <a:cs typeface="Times New Roman"/>
              </a:rPr>
              <a:t>:</a:t>
            </a:r>
            <a:r>
              <a:rPr lang="en-US" sz="1800" b="0" dirty="0">
                <a:latin typeface="Times New Roman"/>
                <a:cs typeface="Times New Roman"/>
              </a:rPr>
              <a:t>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toString)</a:t>
            </a: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47" name="Text Box 18">
            <a:extLst>
              <a:ext uri="{FF2B5EF4-FFF2-40B4-BE49-F238E27FC236}">
                <a16:creationId xmlns:a16="http://schemas.microsoft.com/office/drawing/2014/main" id="{AFC91567-B2A0-E0A1-0369-78E05953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50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48" name="Text Box 19">
            <a:extLst>
              <a:ext uri="{FF2B5EF4-FFF2-40B4-BE49-F238E27FC236}">
                <a16:creationId xmlns:a16="http://schemas.microsoft.com/office/drawing/2014/main" id="{B96CD7C6-AC3A-FBDF-5C7E-4E2CC10F6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0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7EE19262-410E-DFB3-D576-F66C41642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50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60D04C46-58DD-9C60-37B4-362C36F02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34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FAB7A9CE-E2A0-1AB9-0160-5964837FC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14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3" name="Line 20">
            <a:extLst>
              <a:ext uri="{FF2B5EF4-FFF2-40B4-BE49-F238E27FC236}">
                <a16:creationId xmlns:a16="http://schemas.microsoft.com/office/drawing/2014/main" id="{C228327A-CEE8-F190-EEF1-8B84780BC1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34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4" name="Text Box 18">
            <a:extLst>
              <a:ext uri="{FF2B5EF4-FFF2-40B4-BE49-F238E27FC236}">
                <a16:creationId xmlns:a16="http://schemas.microsoft.com/office/drawing/2014/main" id="{5B79866A-2543-5BD5-8F25-59C7BDBD2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667" y="329399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55" name="Text Box 19">
            <a:extLst>
              <a:ext uri="{FF2B5EF4-FFF2-40B4-BE49-F238E27FC236}">
                <a16:creationId xmlns:a16="http://schemas.microsoft.com/office/drawing/2014/main" id="{55A9F9C0-EE07-BC93-8FDB-2F91BE891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467" y="329399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1DB8DB-7585-D2B2-F8C6-3635FCBE7786}"/>
              </a:ext>
            </a:extLst>
          </p:cNvPr>
          <p:cNvSpPr txBox="1"/>
          <p:nvPr/>
        </p:nvSpPr>
        <p:spPr>
          <a:xfrm>
            <a:off x="6738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F7FE3D-7CAF-9EBE-6397-C6674338991F}"/>
              </a:ext>
            </a:extLst>
          </p:cNvPr>
          <p:cNvSpPr txBox="1"/>
          <p:nvPr/>
        </p:nvSpPr>
        <p:spPr>
          <a:xfrm>
            <a:off x="7500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386783-A074-1A51-A7BE-FD3C6E47623D}"/>
              </a:ext>
            </a:extLst>
          </p:cNvPr>
          <p:cNvSpPr txBox="1"/>
          <p:nvPr/>
        </p:nvSpPr>
        <p:spPr>
          <a:xfrm>
            <a:off x="5995732" y="310388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6" name="Rectangle 2">
            <a:extLst>
              <a:ext uri="{FF2B5EF4-FFF2-40B4-BE49-F238E27FC236}">
                <a16:creationId xmlns:a16="http://schemas.microsoft.com/office/drawing/2014/main" id="{FC662A19-DF7B-1529-E97B-19499491C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48" y="776518"/>
            <a:ext cx="3049119" cy="123702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small list and prints it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</a:t>
            </a:r>
            <a:r>
              <a:rPr lang="en-US" sz="1050" dirty="0">
                <a:latin typeface="Menlo" panose="020B0609030804020204" pitchFamily="49" charset="0"/>
              </a:rPr>
              <a:t>v.toString</a:t>
            </a:r>
            <a:r>
              <a:rPr lang="en-US" sz="1050" b="0" dirty="0">
                <a:latin typeface="Menlo" panose="020B0609030804020204" pitchFamily="49" charset="0"/>
              </a:rPr>
              <a:t>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F804911C-DFA6-55E5-DB48-CAC7999BC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35" y="1794473"/>
            <a:ext cx="93626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(5 3 9)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733E67-D861-91F0-CCC9-60F5BD99AFCF}"/>
              </a:ext>
            </a:extLst>
          </p:cNvPr>
          <p:cNvSpPr/>
          <p:nvPr/>
        </p:nvSpPr>
        <p:spPr bwMode="auto">
          <a:xfrm>
            <a:off x="5012933" y="1456696"/>
            <a:ext cx="397267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077414-BBAA-39E2-00E4-86A4AE33C8D9}"/>
              </a:ext>
            </a:extLst>
          </p:cNvPr>
          <p:cNvGrpSpPr/>
          <p:nvPr/>
        </p:nvGrpSpPr>
        <p:grpSpPr>
          <a:xfrm>
            <a:off x="5007679" y="3048000"/>
            <a:ext cx="1088671" cy="587823"/>
            <a:chOff x="4960400" y="4996543"/>
            <a:chExt cx="1088671" cy="587823"/>
          </a:xfrm>
        </p:grpSpPr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976086E0-2771-9D30-F392-E01D37E8A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773F3712-39F3-CFDD-A3E5-808C548BA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1AF1030B-DADD-9690-3C38-0E3523EE9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5FD1CBA5-C726-2813-DDED-255C2B205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46B2FC14-8F40-1A41-2024-38C387F09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BE5C29BA-2621-AE95-271A-6D1809115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099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AF701-526E-5B67-B3AE-F295A327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7B2A06E0-250D-8677-EE88-1C2EEF745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5054A8-8CC7-C771-E0FA-6CAD03988A4A}"/>
              </a:ext>
            </a:extLst>
          </p:cNvPr>
          <p:cNvSpPr txBox="1"/>
          <p:nvPr/>
        </p:nvSpPr>
        <p:spPr>
          <a:xfrm>
            <a:off x="5411278" y="4158473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46" name="Text Box 18">
            <a:extLst>
              <a:ext uri="{FF2B5EF4-FFF2-40B4-BE49-F238E27FC236}">
                <a16:creationId xmlns:a16="http://schemas.microsoft.com/office/drawing/2014/main" id="{D080DF89-9B3F-B5C0-3D43-4612D9E26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50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47" name="Text Box 19">
            <a:extLst>
              <a:ext uri="{FF2B5EF4-FFF2-40B4-BE49-F238E27FC236}">
                <a16:creationId xmlns:a16="http://schemas.microsoft.com/office/drawing/2014/main" id="{2171F0E0-591E-9B10-A2D1-584421FF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0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8" name="Line 20">
            <a:extLst>
              <a:ext uri="{FF2B5EF4-FFF2-40B4-BE49-F238E27FC236}">
                <a16:creationId xmlns:a16="http://schemas.microsoft.com/office/drawing/2014/main" id="{26984111-DD46-0263-321D-381FE5487D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50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792D7348-58D9-29C2-8F6F-ECF2C5D91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34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E6245C9F-27A2-2970-AC96-AACA77AB9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14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F49BCE21-40B2-C8E4-8E15-A53920D4AE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34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Text Box 18">
            <a:extLst>
              <a:ext uri="{FF2B5EF4-FFF2-40B4-BE49-F238E27FC236}">
                <a16:creationId xmlns:a16="http://schemas.microsoft.com/office/drawing/2014/main" id="{50035AB4-3B80-CDD9-7104-5140E04E2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667" y="329399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57" name="Text Box 19">
            <a:extLst>
              <a:ext uri="{FF2B5EF4-FFF2-40B4-BE49-F238E27FC236}">
                <a16:creationId xmlns:a16="http://schemas.microsoft.com/office/drawing/2014/main" id="{5575BB10-0EE3-6C52-8ED2-47D72A305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467" y="329399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F9F105-1CD6-669B-E6E4-498074D003C8}"/>
              </a:ext>
            </a:extLst>
          </p:cNvPr>
          <p:cNvSpPr txBox="1"/>
          <p:nvPr/>
        </p:nvSpPr>
        <p:spPr>
          <a:xfrm>
            <a:off x="6738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B59999-FBC9-6C65-EABC-4D36E69DC3D2}"/>
              </a:ext>
            </a:extLst>
          </p:cNvPr>
          <p:cNvSpPr txBox="1"/>
          <p:nvPr/>
        </p:nvSpPr>
        <p:spPr>
          <a:xfrm>
            <a:off x="7500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26056B-F728-1A26-4DCF-B72D4EF03B16}"/>
              </a:ext>
            </a:extLst>
          </p:cNvPr>
          <p:cNvSpPr txBox="1"/>
          <p:nvPr/>
        </p:nvSpPr>
        <p:spPr>
          <a:xfrm>
            <a:off x="5995732" y="310388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33" name="Rectangle 2">
            <a:extLst>
              <a:ext uri="{FF2B5EF4-FFF2-40B4-BE49-F238E27FC236}">
                <a16:creationId xmlns:a16="http://schemas.microsoft.com/office/drawing/2014/main" id="{AF8EF65D-FB93-7511-210C-C8E433C7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A7A51B4E-FBCF-9D1C-5789-F3243AEEBA38}"/>
              </a:ext>
            </a:extLst>
          </p:cNvPr>
          <p:cNvSpPr/>
          <p:nvPr/>
        </p:nvSpPr>
        <p:spPr bwMode="auto">
          <a:xfrm>
            <a:off x="152400" y="2017903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0" name="Picture 6" descr="Open box - Free shipping and delivery icons">
            <a:extLst>
              <a:ext uri="{FF2B5EF4-FFF2-40B4-BE49-F238E27FC236}">
                <a16:creationId xmlns:a16="http://schemas.microsoft.com/office/drawing/2014/main" id="{DFA9A5D5-9767-F917-DA41-0DAD30C86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85" y="81147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81EABD-23FF-C4C4-D5CB-2EDE0FC9963B}"/>
              </a:ext>
            </a:extLst>
          </p:cNvPr>
          <p:cNvGrpSpPr/>
          <p:nvPr/>
        </p:nvGrpSpPr>
        <p:grpSpPr>
          <a:xfrm>
            <a:off x="5007679" y="3048000"/>
            <a:ext cx="1088671" cy="587823"/>
            <a:chOff x="4960400" y="4996543"/>
            <a:chExt cx="1088671" cy="587823"/>
          </a:xfrm>
        </p:grpSpPr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id="{CEC027A8-B8A0-BF96-9261-420839278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8BC819E5-BA54-DC03-AE3E-E87528B6D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3A582C97-F305-6ED0-0717-930441F19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FBFB4CA8-CE86-EC75-883D-E74357536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220B5341-73B5-A472-F4FB-A069B0928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17" name="Line 53">
              <a:extLst>
                <a:ext uri="{FF2B5EF4-FFF2-40B4-BE49-F238E27FC236}">
                  <a16:creationId xmlns:a16="http://schemas.microsoft.com/office/drawing/2014/main" id="{F041DD18-9D0C-FEE3-C155-145D5DDB6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C1B82568-A169-B5CF-6E47-4B2BA3CB0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48" y="776518"/>
            <a:ext cx="3049119" cy="123702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small list and prints it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</a:t>
            </a:r>
            <a:r>
              <a:rPr lang="en-US" sz="1050" dirty="0">
                <a:latin typeface="Menlo" panose="020B0609030804020204" pitchFamily="49" charset="0"/>
              </a:rPr>
              <a:t>v.toString</a:t>
            </a:r>
            <a:r>
              <a:rPr lang="en-US" sz="1050" b="0" dirty="0">
                <a:latin typeface="Menlo" panose="020B0609030804020204" pitchFamily="49" charset="0"/>
              </a:rPr>
              <a:t>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3991E2A-3042-6746-AFA2-688DDC92E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35" y="1794473"/>
            <a:ext cx="93626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(5 3 9)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20B204D-1BF4-A3C6-6A91-C3A42EBA88DA}"/>
              </a:ext>
            </a:extLst>
          </p:cNvPr>
          <p:cNvSpPr/>
          <p:nvPr/>
        </p:nvSpPr>
        <p:spPr bwMode="auto">
          <a:xfrm>
            <a:off x="5012933" y="1456696"/>
            <a:ext cx="397267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92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1AF35-C1A3-C4F2-C657-584F2BAC5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6A848A0-54B4-536D-0B99-D37143002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064045C4-7EBA-8E40-B7B1-A184AED65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A3B57D-857D-F26A-C041-B61391B89026}"/>
              </a:ext>
            </a:extLst>
          </p:cNvPr>
          <p:cNvSpPr txBox="1"/>
          <p:nvPr/>
        </p:nvSpPr>
        <p:spPr>
          <a:xfrm>
            <a:off x="5411278" y="4158473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46" name="Text Box 18">
            <a:extLst>
              <a:ext uri="{FF2B5EF4-FFF2-40B4-BE49-F238E27FC236}">
                <a16:creationId xmlns:a16="http://schemas.microsoft.com/office/drawing/2014/main" id="{24356007-3E57-604B-073E-1EE0C64C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50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47" name="Text Box 19">
            <a:extLst>
              <a:ext uri="{FF2B5EF4-FFF2-40B4-BE49-F238E27FC236}">
                <a16:creationId xmlns:a16="http://schemas.microsoft.com/office/drawing/2014/main" id="{6B6E4C4E-1EC1-7D00-289B-71B95C55A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0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8" name="Line 20">
            <a:extLst>
              <a:ext uri="{FF2B5EF4-FFF2-40B4-BE49-F238E27FC236}">
                <a16:creationId xmlns:a16="http://schemas.microsoft.com/office/drawing/2014/main" id="{6E5B26C0-55A0-D65C-8E36-7B856310AD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50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AF7AF7FA-946F-D7E9-C8C6-280251512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34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8A4F7AC-8452-F93A-397C-9B9979FC9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14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DE4C7BD1-E305-4BCE-D64D-0D7624586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34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Text Box 18">
            <a:extLst>
              <a:ext uri="{FF2B5EF4-FFF2-40B4-BE49-F238E27FC236}">
                <a16:creationId xmlns:a16="http://schemas.microsoft.com/office/drawing/2014/main" id="{79B0FB57-243E-9EB3-9253-C58AB1ABE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667" y="329399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57" name="Text Box 19">
            <a:extLst>
              <a:ext uri="{FF2B5EF4-FFF2-40B4-BE49-F238E27FC236}">
                <a16:creationId xmlns:a16="http://schemas.microsoft.com/office/drawing/2014/main" id="{0AA96886-1FAB-17FA-8D70-97C3A5692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467" y="329399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5EACBA-02CD-F8F3-738F-F6C384ACA8EC}"/>
              </a:ext>
            </a:extLst>
          </p:cNvPr>
          <p:cNvSpPr txBox="1"/>
          <p:nvPr/>
        </p:nvSpPr>
        <p:spPr>
          <a:xfrm>
            <a:off x="6738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353A26-CD18-40DB-5366-FDD880342379}"/>
              </a:ext>
            </a:extLst>
          </p:cNvPr>
          <p:cNvSpPr txBox="1"/>
          <p:nvPr/>
        </p:nvSpPr>
        <p:spPr>
          <a:xfrm>
            <a:off x="7500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24E8F6-BCEC-4C44-0F61-A4EF1895CCEE}"/>
              </a:ext>
            </a:extLst>
          </p:cNvPr>
          <p:cNvSpPr txBox="1"/>
          <p:nvPr/>
        </p:nvSpPr>
        <p:spPr>
          <a:xfrm>
            <a:off x="5995732" y="310388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F12F970-6D8F-8016-7E44-E1DF75871F6C}"/>
              </a:ext>
            </a:extLst>
          </p:cNvPr>
          <p:cNvSpPr/>
          <p:nvPr/>
        </p:nvSpPr>
        <p:spPr bwMode="auto">
          <a:xfrm>
            <a:off x="152400" y="2017903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CA0A11-0CCA-933F-DA92-30FF850C613E}"/>
              </a:ext>
            </a:extLst>
          </p:cNvPr>
          <p:cNvGrpSpPr/>
          <p:nvPr/>
        </p:nvGrpSpPr>
        <p:grpSpPr>
          <a:xfrm>
            <a:off x="5007679" y="3048000"/>
            <a:ext cx="1088671" cy="587823"/>
            <a:chOff x="4960400" y="4996543"/>
            <a:chExt cx="1088671" cy="587823"/>
          </a:xfrm>
        </p:grpSpPr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34AA6FEA-16C9-652A-7382-18BEA0984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3267FB06-5E11-2DF9-0052-14FC2D399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E7423548-70B0-1FFE-5732-CFDFBDED2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E945C518-23D8-0749-46EA-80FD3462E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30" name="Text Box 19">
              <a:extLst>
                <a:ext uri="{FF2B5EF4-FFF2-40B4-BE49-F238E27FC236}">
                  <a16:creationId xmlns:a16="http://schemas.microsoft.com/office/drawing/2014/main" id="{15C5B060-9EC4-BCB1-7246-3470251FF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1" name="Line 53">
              <a:extLst>
                <a:ext uri="{FF2B5EF4-FFF2-40B4-BE49-F238E27FC236}">
                  <a16:creationId xmlns:a16="http://schemas.microsoft.com/office/drawing/2014/main" id="{3C919661-8DAF-46CA-534C-E8D883B67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7287B1E3-745C-F79C-476D-DB295F642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48" y="776518"/>
            <a:ext cx="3049119" cy="123702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small list and prints it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</a:t>
            </a:r>
            <a:r>
              <a:rPr lang="en-US" sz="1050" dirty="0">
                <a:latin typeface="Menlo" panose="020B0609030804020204" pitchFamily="49" charset="0"/>
              </a:rPr>
              <a:t>v.toString</a:t>
            </a:r>
            <a:r>
              <a:rPr lang="en-US" sz="1050" b="0" dirty="0">
                <a:latin typeface="Menlo" panose="020B0609030804020204" pitchFamily="49" charset="0"/>
              </a:rPr>
              <a:t>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7859259B-AC50-7191-1274-8B2E73588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35" y="1794473"/>
            <a:ext cx="93626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(5 3 9)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55B7A02D-F254-2ECF-F4D8-16D7673A4DF1}"/>
              </a:ext>
            </a:extLst>
          </p:cNvPr>
          <p:cNvSpPr/>
          <p:nvPr/>
        </p:nvSpPr>
        <p:spPr bwMode="auto">
          <a:xfrm>
            <a:off x="5012933" y="1456696"/>
            <a:ext cx="397267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02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E8327-4168-1DE9-9733-12765D51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077A383-F09A-2506-BBFC-0E1EABBA2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0394EBF5-BD99-1F16-0EE1-B34A8161E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2E142-E89F-D8C3-B5D7-02BED2524798}"/>
              </a:ext>
            </a:extLst>
          </p:cNvPr>
          <p:cNvSpPr txBox="1"/>
          <p:nvPr/>
        </p:nvSpPr>
        <p:spPr>
          <a:xfrm>
            <a:off x="5411278" y="4158473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0ADF6EC1-73D1-0B19-CD47-4CDA3FCC5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50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BB656091-B554-A77C-393E-A9B42A11B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0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85DDE3A8-8AC7-7D1E-0776-CDAC9A605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50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4D6333B3-C893-7672-2F20-645EA1A49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34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27" name="Text Box 19">
            <a:extLst>
              <a:ext uri="{FF2B5EF4-FFF2-40B4-BE49-F238E27FC236}">
                <a16:creationId xmlns:a16="http://schemas.microsoft.com/office/drawing/2014/main" id="{F5711359-0311-9E1D-3C65-937FD5350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14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2E7091F8-A4F5-2873-ACD0-2B9300B72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34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D3D270B7-458E-E059-B533-B305F303E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667" y="329399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682B680F-5208-B53A-7130-5F2D40CDF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467" y="329399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4BD97-76B4-5E90-A7AE-F5BC6022AF23}"/>
              </a:ext>
            </a:extLst>
          </p:cNvPr>
          <p:cNvSpPr txBox="1"/>
          <p:nvPr/>
        </p:nvSpPr>
        <p:spPr>
          <a:xfrm>
            <a:off x="6738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4F06B9-150B-B37A-F83A-B37966C86859}"/>
              </a:ext>
            </a:extLst>
          </p:cNvPr>
          <p:cNvSpPr txBox="1"/>
          <p:nvPr/>
        </p:nvSpPr>
        <p:spPr>
          <a:xfrm>
            <a:off x="7500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92B19B-7C6B-8AEF-6113-05232048B7D2}"/>
              </a:ext>
            </a:extLst>
          </p:cNvPr>
          <p:cNvSpPr txBox="1"/>
          <p:nvPr/>
        </p:nvSpPr>
        <p:spPr>
          <a:xfrm>
            <a:off x="5995732" y="310388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0" name="Text Box 19">
            <a:extLst>
              <a:ext uri="{FF2B5EF4-FFF2-40B4-BE49-F238E27FC236}">
                <a16:creationId xmlns:a16="http://schemas.microsoft.com/office/drawing/2014/main" id="{76FBA3A6-A3A7-AFEA-2A2C-FD19E5096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2624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62FADA6F-D3DC-78B4-739F-82D0B4F77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8427" y="3842502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52" name="Line 20">
            <a:extLst>
              <a:ext uri="{FF2B5EF4-FFF2-40B4-BE49-F238E27FC236}">
                <a16:creationId xmlns:a16="http://schemas.microsoft.com/office/drawing/2014/main" id="{92A30555-607E-3B7A-1955-962C127FEB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60959" y="3598735"/>
            <a:ext cx="0" cy="34860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Text Box 56">
            <a:extLst>
              <a:ext uri="{FF2B5EF4-FFF2-40B4-BE49-F238E27FC236}">
                <a16:creationId xmlns:a16="http://schemas.microsoft.com/office/drawing/2014/main" id="{93BE9FC1-ADC3-5529-A5B1-8993A819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07897"/>
            <a:ext cx="3350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400" b="0" dirty="0">
                <a:latin typeface="Consolas"/>
                <a:ea typeface="Monaco"/>
                <a:cs typeface="Consolas"/>
              </a:rPr>
              <a:t>(  </a:t>
            </a:r>
            <a:endParaRPr lang="en-US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0D310F7D-0946-8645-E046-344B917597A7}"/>
              </a:ext>
            </a:extLst>
          </p:cNvPr>
          <p:cNvSpPr/>
          <p:nvPr/>
        </p:nvSpPr>
        <p:spPr bwMode="auto">
          <a:xfrm>
            <a:off x="152400" y="2017903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00DD4B-96FE-8BC1-E76B-86A1F24F0742}"/>
              </a:ext>
            </a:extLst>
          </p:cNvPr>
          <p:cNvCxnSpPr>
            <a:cxnSpLocks/>
            <a:endCxn id="51" idx="1"/>
          </p:cNvCxnSpPr>
          <p:nvPr/>
        </p:nvCxnSpPr>
        <p:spPr bwMode="auto">
          <a:xfrm>
            <a:off x="2667000" y="3274263"/>
            <a:ext cx="2631427" cy="725402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DA81D8-F65B-F18A-EABF-6649326A45B1}"/>
              </a:ext>
            </a:extLst>
          </p:cNvPr>
          <p:cNvGrpSpPr/>
          <p:nvPr/>
        </p:nvGrpSpPr>
        <p:grpSpPr>
          <a:xfrm>
            <a:off x="5007679" y="3048000"/>
            <a:ext cx="1088671" cy="587823"/>
            <a:chOff x="4960400" y="4996543"/>
            <a:chExt cx="1088671" cy="587823"/>
          </a:xfrm>
        </p:grpSpPr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ADB60CC9-568F-2ECC-4C7E-71A36410E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072B73F2-E492-E7D1-754B-F68333AEB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CB164D1F-642E-3D65-58C3-42F5FAFE6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CF1DDDD4-2374-D002-039C-3EB2BF919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7E9E2CE0-AD39-E407-978D-A43DD8247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7" name="Line 53">
              <a:extLst>
                <a:ext uri="{FF2B5EF4-FFF2-40B4-BE49-F238E27FC236}">
                  <a16:creationId xmlns:a16="http://schemas.microsoft.com/office/drawing/2014/main" id="{56BD6A34-3184-7640-9846-20E065C42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" name="Rectangle 2">
            <a:extLst>
              <a:ext uri="{FF2B5EF4-FFF2-40B4-BE49-F238E27FC236}">
                <a16:creationId xmlns:a16="http://schemas.microsoft.com/office/drawing/2014/main" id="{443DBC21-AB22-EADE-4F18-DBB94033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48" y="776518"/>
            <a:ext cx="3049119" cy="123702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small list and prints it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</a:t>
            </a:r>
            <a:r>
              <a:rPr lang="en-US" sz="1050" dirty="0">
                <a:latin typeface="Menlo" panose="020B0609030804020204" pitchFamily="49" charset="0"/>
              </a:rPr>
              <a:t>v.toString</a:t>
            </a:r>
            <a:r>
              <a:rPr lang="en-US" sz="1050" b="0" dirty="0">
                <a:latin typeface="Menlo" panose="020B0609030804020204" pitchFamily="49" charset="0"/>
              </a:rPr>
              <a:t>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5B7CE456-84E0-A63A-043A-DC38A1C98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35" y="1794473"/>
            <a:ext cx="93626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(5 3 9)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15BD8FA-198A-8018-D166-808D2706362B}"/>
              </a:ext>
            </a:extLst>
          </p:cNvPr>
          <p:cNvSpPr/>
          <p:nvPr/>
        </p:nvSpPr>
        <p:spPr bwMode="auto">
          <a:xfrm>
            <a:off x="5012933" y="1456696"/>
            <a:ext cx="397267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40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11699-3E0E-C08E-3E9B-60FBAB408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94BA10F-874B-8364-428A-BA2E2C42E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642E6DA2-B489-2FA2-4C4F-B0CFE4F24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3FF3B-AF9B-9018-0524-2FB0578F25BC}"/>
              </a:ext>
            </a:extLst>
          </p:cNvPr>
          <p:cNvSpPr txBox="1"/>
          <p:nvPr/>
        </p:nvSpPr>
        <p:spPr>
          <a:xfrm>
            <a:off x="5411278" y="4158473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44036DFE-A4D2-CEEB-F6A5-16D16D73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50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FFE463B4-E8C1-DB46-74B0-53D26EE59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0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59CD51FC-27AC-471C-55AF-9C7F37A614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50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A5ED396D-5529-3AD6-B723-490838FFD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34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9E1ECB23-608C-E327-3154-597EC1D0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14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5FD93971-5CE9-1E6A-A001-86518D7249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34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D401165C-238D-E5A0-DB6A-7E4D5812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667" y="329399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ABD72EDD-2243-9818-AB99-3A8CC63D7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467" y="329399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526C12-16EC-157B-EA20-389A29E491CE}"/>
              </a:ext>
            </a:extLst>
          </p:cNvPr>
          <p:cNvSpPr txBox="1"/>
          <p:nvPr/>
        </p:nvSpPr>
        <p:spPr>
          <a:xfrm>
            <a:off x="6738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95178C-A0C0-4C51-80DC-CA5A807F61F0}"/>
              </a:ext>
            </a:extLst>
          </p:cNvPr>
          <p:cNvSpPr txBox="1"/>
          <p:nvPr/>
        </p:nvSpPr>
        <p:spPr>
          <a:xfrm>
            <a:off x="7500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E5DC-F5A5-9904-E731-625B4B8017F6}"/>
              </a:ext>
            </a:extLst>
          </p:cNvPr>
          <p:cNvSpPr txBox="1"/>
          <p:nvPr/>
        </p:nvSpPr>
        <p:spPr>
          <a:xfrm>
            <a:off x="5995732" y="310388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59872D32-74B1-5585-4F21-EFC07D2F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2624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A5B1D17E-E863-6BED-955C-92024E92C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8427" y="3842502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50" name="Line 20">
            <a:extLst>
              <a:ext uri="{FF2B5EF4-FFF2-40B4-BE49-F238E27FC236}">
                <a16:creationId xmlns:a16="http://schemas.microsoft.com/office/drawing/2014/main" id="{759B6A7D-2F47-3759-F036-98D6FA3AF4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60959" y="3598735"/>
            <a:ext cx="0" cy="34860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5" name="Text Box 56">
            <a:extLst>
              <a:ext uri="{FF2B5EF4-FFF2-40B4-BE49-F238E27FC236}">
                <a16:creationId xmlns:a16="http://schemas.microsoft.com/office/drawing/2014/main" id="{76AEB2A4-6CCC-ABE7-F6B1-DC0AF93DB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07897"/>
            <a:ext cx="3350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400" b="0" dirty="0">
                <a:latin typeface="Consolas"/>
                <a:ea typeface="Monaco"/>
                <a:cs typeface="Consolas"/>
              </a:rPr>
              <a:t>(5  </a:t>
            </a:r>
            <a:endParaRPr lang="en-US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68F38A72-48E6-3EFE-5F10-39F30DEBC919}"/>
              </a:ext>
            </a:extLst>
          </p:cNvPr>
          <p:cNvSpPr/>
          <p:nvPr/>
        </p:nvSpPr>
        <p:spPr bwMode="auto">
          <a:xfrm>
            <a:off x="152400" y="2017903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0E6754-FDFB-B2D8-DAD5-7DB71D3089AE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>
            <a:off x="3489907" y="3773035"/>
            <a:ext cx="2453693" cy="788751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2264DB-8CDB-2D46-FAF7-300034710FB0}"/>
              </a:ext>
            </a:extLst>
          </p:cNvPr>
          <p:cNvGrpSpPr/>
          <p:nvPr/>
        </p:nvGrpSpPr>
        <p:grpSpPr>
          <a:xfrm>
            <a:off x="5007679" y="3048000"/>
            <a:ext cx="1088671" cy="587823"/>
            <a:chOff x="4960400" y="4996543"/>
            <a:chExt cx="1088671" cy="587823"/>
          </a:xfrm>
        </p:grpSpPr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36F7CCA4-A711-EF1F-739F-ECF17C368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BA4B1082-444B-E41D-489B-C718050A3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20E150A5-78B1-44F7-174B-5E7FCC733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52B5FB15-98DB-C114-3D88-893764B6C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7AE4A9AB-2BDF-6953-8588-73CC4659F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CEBBD182-C3B8-6F86-A50E-B89E912EA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" name="Rectangle 2">
            <a:extLst>
              <a:ext uri="{FF2B5EF4-FFF2-40B4-BE49-F238E27FC236}">
                <a16:creationId xmlns:a16="http://schemas.microsoft.com/office/drawing/2014/main" id="{B745B999-1454-D01A-2BE4-2C1ABD47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48" y="776518"/>
            <a:ext cx="3049119" cy="123702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small list and prints it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</a:t>
            </a:r>
            <a:r>
              <a:rPr lang="en-US" sz="1050" dirty="0">
                <a:latin typeface="Menlo" panose="020B0609030804020204" pitchFamily="49" charset="0"/>
              </a:rPr>
              <a:t>v.toString</a:t>
            </a:r>
            <a:r>
              <a:rPr lang="en-US" sz="1050" b="0" dirty="0">
                <a:latin typeface="Menlo" panose="020B0609030804020204" pitchFamily="49" charset="0"/>
              </a:rPr>
              <a:t>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57187407-AA8F-501C-70DA-67B6AA9B0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35" y="1794473"/>
            <a:ext cx="93626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(5 3 9)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8F86DB5-DED9-B380-6FD7-53D4CF7FF466}"/>
              </a:ext>
            </a:extLst>
          </p:cNvPr>
          <p:cNvSpPr/>
          <p:nvPr/>
        </p:nvSpPr>
        <p:spPr bwMode="auto">
          <a:xfrm>
            <a:off x="5012933" y="1456696"/>
            <a:ext cx="397267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57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291BC-F71B-AC14-3253-AED1E8BA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0B8F18-A7AA-0C20-CCFE-C48D289A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34F1A109-AF99-45B8-7FC4-5F1454434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45120-BA75-3D9F-EEA6-F23170D06285}"/>
              </a:ext>
            </a:extLst>
          </p:cNvPr>
          <p:cNvSpPr txBox="1"/>
          <p:nvPr/>
        </p:nvSpPr>
        <p:spPr>
          <a:xfrm>
            <a:off x="5411278" y="4158473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EC3E75A1-42C2-615F-0887-50E739B9D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50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D674879C-0E3D-8FD8-2445-1B5052F97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0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FC9C35C2-962D-C43A-ED69-849EAB34B1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50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7D49CFC1-8463-E940-77F1-B7EC868D1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34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2487D6DB-1DF2-8D3D-4AAF-793CAE6AD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14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E4B2ABC2-28F6-D9CD-F4BE-59F7B5DE01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34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DA41C9CC-889E-9B08-8F90-E3F190C2C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667" y="329399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677BA952-2FED-5582-4441-BC21A5338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467" y="329399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C5E1C9-6BEA-6A35-F5A8-9E2E167BFA00}"/>
              </a:ext>
            </a:extLst>
          </p:cNvPr>
          <p:cNvSpPr txBox="1"/>
          <p:nvPr/>
        </p:nvSpPr>
        <p:spPr>
          <a:xfrm>
            <a:off x="6738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C606DF-369A-F34E-1184-5CD60A6490F1}"/>
              </a:ext>
            </a:extLst>
          </p:cNvPr>
          <p:cNvSpPr txBox="1"/>
          <p:nvPr/>
        </p:nvSpPr>
        <p:spPr>
          <a:xfrm>
            <a:off x="7500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196B44-6B2E-DB37-49A5-0AD45E56B16B}"/>
              </a:ext>
            </a:extLst>
          </p:cNvPr>
          <p:cNvSpPr txBox="1"/>
          <p:nvPr/>
        </p:nvSpPr>
        <p:spPr>
          <a:xfrm>
            <a:off x="5995732" y="310388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0" name="Text Box 19">
            <a:extLst>
              <a:ext uri="{FF2B5EF4-FFF2-40B4-BE49-F238E27FC236}">
                <a16:creationId xmlns:a16="http://schemas.microsoft.com/office/drawing/2014/main" id="{DB6CFB25-4C51-2A55-2D3B-FAC841296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2624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FDBF3A9A-764B-DBB5-0C4B-5B880319C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427" y="3842502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52" name="Line 20">
            <a:extLst>
              <a:ext uri="{FF2B5EF4-FFF2-40B4-BE49-F238E27FC236}">
                <a16:creationId xmlns:a16="http://schemas.microsoft.com/office/drawing/2014/main" id="{69BC13C9-FA07-72EC-97CD-89C9A41190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22959" y="3598735"/>
            <a:ext cx="0" cy="34860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Text Box 56">
            <a:extLst>
              <a:ext uri="{FF2B5EF4-FFF2-40B4-BE49-F238E27FC236}">
                <a16:creationId xmlns:a16="http://schemas.microsoft.com/office/drawing/2014/main" id="{E796E009-D402-220E-C4D6-9BD15B638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07897"/>
            <a:ext cx="3350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400" b="0" dirty="0">
                <a:latin typeface="Consolas"/>
                <a:ea typeface="Monaco"/>
                <a:cs typeface="Consolas"/>
              </a:rPr>
              <a:t>(5  </a:t>
            </a:r>
            <a:endParaRPr lang="en-US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152B714D-E5B1-01BC-33E4-1A3C9245EE27}"/>
              </a:ext>
            </a:extLst>
          </p:cNvPr>
          <p:cNvSpPr/>
          <p:nvPr/>
        </p:nvSpPr>
        <p:spPr bwMode="auto">
          <a:xfrm>
            <a:off x="152400" y="2017903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CA2D24-B053-A23F-FDAC-DD697E315143}"/>
              </a:ext>
            </a:extLst>
          </p:cNvPr>
          <p:cNvCxnSpPr>
            <a:cxnSpLocks/>
          </p:cNvCxnSpPr>
          <p:nvPr/>
        </p:nvCxnSpPr>
        <p:spPr bwMode="auto">
          <a:xfrm>
            <a:off x="3522111" y="3748522"/>
            <a:ext cx="2459725" cy="29300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593B26-52A6-EB84-1CE1-A6DCB83733B1}"/>
              </a:ext>
            </a:extLst>
          </p:cNvPr>
          <p:cNvGrpSpPr/>
          <p:nvPr/>
        </p:nvGrpSpPr>
        <p:grpSpPr>
          <a:xfrm>
            <a:off x="5007679" y="3048000"/>
            <a:ext cx="1088671" cy="587823"/>
            <a:chOff x="4960400" y="4996543"/>
            <a:chExt cx="1088671" cy="587823"/>
          </a:xfrm>
        </p:grpSpPr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4DF66568-75F7-050F-D13D-640E45028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BEA5C327-93F1-8173-BE86-668D58651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338A686A-09F5-8C56-AE13-78CA99237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8FE8CFF6-F70D-0A68-B0A4-E9C537224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E7A86D59-B321-15DB-17CB-489B9BA49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7" name="Line 53">
              <a:extLst>
                <a:ext uri="{FF2B5EF4-FFF2-40B4-BE49-F238E27FC236}">
                  <a16:creationId xmlns:a16="http://schemas.microsoft.com/office/drawing/2014/main" id="{8F3249F0-FBCE-B0CE-809A-B2AD85608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" name="Rectangle 2">
            <a:extLst>
              <a:ext uri="{FF2B5EF4-FFF2-40B4-BE49-F238E27FC236}">
                <a16:creationId xmlns:a16="http://schemas.microsoft.com/office/drawing/2014/main" id="{932753D8-2250-D177-657C-EFB5858C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48" y="776518"/>
            <a:ext cx="3049119" cy="123702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small list and prints it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</a:t>
            </a:r>
            <a:r>
              <a:rPr lang="en-US" sz="1050" dirty="0">
                <a:latin typeface="Menlo" panose="020B0609030804020204" pitchFamily="49" charset="0"/>
              </a:rPr>
              <a:t>v.toString</a:t>
            </a:r>
            <a:r>
              <a:rPr lang="en-US" sz="1050" b="0" dirty="0">
                <a:latin typeface="Menlo" panose="020B0609030804020204" pitchFamily="49" charset="0"/>
              </a:rPr>
              <a:t>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F06948B-4FE5-C077-5E8D-C6CEA4660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35" y="1794473"/>
            <a:ext cx="93626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(5 3 9)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52CA2FD-BF41-A90C-360B-FDB1BCD7D2D7}"/>
              </a:ext>
            </a:extLst>
          </p:cNvPr>
          <p:cNvSpPr/>
          <p:nvPr/>
        </p:nvSpPr>
        <p:spPr bwMode="auto">
          <a:xfrm>
            <a:off x="5012933" y="1456696"/>
            <a:ext cx="397267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0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07D30-42B7-8D09-30BA-222E8DF8F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itle 2">
            <a:extLst>
              <a:ext uri="{FF2B5EF4-FFF2-40B4-BE49-F238E27FC236}">
                <a16:creationId xmlns:a16="http://schemas.microsoft.com/office/drawing/2014/main" id="{4FB42E2C-0553-94FB-F27B-1861D7BF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Data structures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30CC93C-76E3-0E26-4276-4D7590275F32}"/>
              </a:ext>
            </a:extLst>
          </p:cNvPr>
          <p:cNvSpPr txBox="1">
            <a:spLocks/>
          </p:cNvSpPr>
          <p:nvPr/>
        </p:nvSpPr>
        <p:spPr bwMode="auto">
          <a:xfrm>
            <a:off x="2147595" y="1550293"/>
            <a:ext cx="874604" cy="46195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7" indent="0">
              <a:spcBef>
                <a:spcPts val="1800"/>
              </a:spcBef>
              <a:buFont typeface="Arial"/>
              <a:buNone/>
            </a:pPr>
            <a:r>
              <a:rPr lang="en-US" altLang="en-US" sz="1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en-US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9147C80D-8E42-3ED7-8019-CDAB2E33AF11}"/>
              </a:ext>
            </a:extLst>
          </p:cNvPr>
          <p:cNvSpPr txBox="1">
            <a:spLocks/>
          </p:cNvSpPr>
          <p:nvPr/>
        </p:nvSpPr>
        <p:spPr bwMode="auto">
          <a:xfrm>
            <a:off x="361235" y="810925"/>
            <a:ext cx="3878929" cy="46195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7" indent="0">
              <a:spcBef>
                <a:spcPts val="1800"/>
              </a:spcBef>
              <a:buFont typeface="Arial"/>
              <a:buNone/>
            </a:pPr>
            <a:r>
              <a:rPr lang="en-US" altLang="en-US" sz="18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 structures</a:t>
            </a:r>
            <a:endParaRPr lang="en-US" altLang="en-US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1E5D78CB-C14A-37F4-36E7-39D9C63D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367" y="1317250"/>
            <a:ext cx="304800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0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C0F125D1-3230-4902-D606-7EF131603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974" y="1307626"/>
            <a:ext cx="304800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1</a:t>
            </a:r>
          </a:p>
        </p:txBody>
      </p:sp>
      <p:sp>
        <p:nvSpPr>
          <p:cNvPr id="80" name="Text Box 15">
            <a:extLst>
              <a:ext uri="{FF2B5EF4-FFF2-40B4-BE49-F238E27FC236}">
                <a16:creationId xmlns:a16="http://schemas.microsoft.com/office/drawing/2014/main" id="{E8DA430A-7171-4281-49E4-7156DB157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7845" y="1546189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4</a:t>
            </a:r>
          </a:p>
        </p:txBody>
      </p:sp>
      <p:sp>
        <p:nvSpPr>
          <p:cNvPr id="83" name="Text Box 15">
            <a:extLst>
              <a:ext uri="{FF2B5EF4-FFF2-40B4-BE49-F238E27FC236}">
                <a16:creationId xmlns:a16="http://schemas.microsoft.com/office/drawing/2014/main" id="{0FEFBEB4-D3A6-EBF8-AFAE-15A952B6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302" y="1546189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</a:t>
            </a:r>
          </a:p>
        </p:txBody>
      </p:sp>
      <p:sp>
        <p:nvSpPr>
          <p:cNvPr id="84" name="Text Box 15">
            <a:extLst>
              <a:ext uri="{FF2B5EF4-FFF2-40B4-BE49-F238E27FC236}">
                <a16:creationId xmlns:a16="http://schemas.microsoft.com/office/drawing/2014/main" id="{F3EB99B5-8262-0E6A-642D-F79FA1D2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015" y="1307626"/>
            <a:ext cx="304800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2</a:t>
            </a:r>
          </a:p>
        </p:txBody>
      </p:sp>
      <p:sp>
        <p:nvSpPr>
          <p:cNvPr id="85" name="Text Box 15">
            <a:extLst>
              <a:ext uri="{FF2B5EF4-FFF2-40B4-BE49-F238E27FC236}">
                <a16:creationId xmlns:a16="http://schemas.microsoft.com/office/drawing/2014/main" id="{181AB797-DA5F-F8FB-72D7-53CD0F216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641" y="1305168"/>
            <a:ext cx="304800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n</a:t>
            </a:r>
          </a:p>
        </p:txBody>
      </p:sp>
      <p:sp>
        <p:nvSpPr>
          <p:cNvPr id="86" name="Text Box 15">
            <a:extLst>
              <a:ext uri="{FF2B5EF4-FFF2-40B4-BE49-F238E27FC236}">
                <a16:creationId xmlns:a16="http://schemas.microsoft.com/office/drawing/2014/main" id="{1634D544-AF44-DA87-9137-CFC6353C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512" y="1543731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88" name="Text Box 19">
            <a:extLst>
              <a:ext uri="{FF2B5EF4-FFF2-40B4-BE49-F238E27FC236}">
                <a16:creationId xmlns:a16="http://schemas.microsoft.com/office/drawing/2014/main" id="{974721CA-7E81-ABAD-8451-591758198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777" y="1469553"/>
            <a:ext cx="2917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dirty="0">
                <a:cs typeface="+mn-cs"/>
              </a:rPr>
              <a:t>…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7E15D13B-AEA2-9D10-080E-0B59491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886" y="1546189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6B07CFC2-9D4E-5628-10BF-487E08148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161" y="155138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ine 53">
            <a:extLst>
              <a:ext uri="{FF2B5EF4-FFF2-40B4-BE49-F238E27FC236}">
                <a16:creationId xmlns:a16="http://schemas.microsoft.com/office/drawing/2014/main" id="{A737675B-1DDF-68DC-FD15-FDF172BC9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476" y="1714014"/>
            <a:ext cx="287628" cy="1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Text Box 19">
            <a:extLst>
              <a:ext uri="{FF2B5EF4-FFF2-40B4-BE49-F238E27FC236}">
                <a16:creationId xmlns:a16="http://schemas.microsoft.com/office/drawing/2014/main" id="{4CB8406C-C8C9-6886-4226-C67E2725B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355" y="1546562"/>
            <a:ext cx="229408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C1C87F60-160C-A2B3-0B14-3338407B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904" y="219458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87445251-6C12-A4D1-3664-AF98B579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704" y="219458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C09B6E7A-7162-54AE-4F47-E79783A3F4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5904" y="235651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4C18FE08-73AF-E5A4-9E73-8A09256E6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744" y="219458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4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FB9D8A9F-11E0-9CE6-6693-2FD98DAA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544" y="219458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F65AE054-0E36-DF96-5213-341F8A825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286" y="2199348"/>
            <a:ext cx="304800" cy="314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6E209C5A-E980-B95D-6700-CFCC81BAF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086" y="219934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45" name="Line 20">
            <a:extLst>
              <a:ext uri="{FF2B5EF4-FFF2-40B4-BE49-F238E27FC236}">
                <a16:creationId xmlns:a16="http://schemas.microsoft.com/office/drawing/2014/main" id="{4C47BA30-0858-CFAE-22CE-53EF91B1B0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7410" y="235651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B9149779-5977-A30B-39EC-30FB46EEE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250" y="219458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30F20A21-9C76-BEBF-5762-F7F87D9A5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50" y="219458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B4E53C1A-9A23-1A17-ECC1-A689DA51A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184" y="2356510"/>
            <a:ext cx="275617" cy="1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3" name="Line 20">
            <a:extLst>
              <a:ext uri="{FF2B5EF4-FFF2-40B4-BE49-F238E27FC236}">
                <a16:creationId xmlns:a16="http://schemas.microsoft.com/office/drawing/2014/main" id="{E5136068-EE27-F501-93D1-127F63FF1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9463" y="235651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Text Box 19">
            <a:extLst>
              <a:ext uri="{FF2B5EF4-FFF2-40B4-BE49-F238E27FC236}">
                <a16:creationId xmlns:a16="http://schemas.microsoft.com/office/drawing/2014/main" id="{315B1A33-666E-0150-86AE-EAECC9A0F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180" y="2126661"/>
            <a:ext cx="2917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dirty="0">
                <a:cs typeface="+mn-cs"/>
              </a:rPr>
              <a:t>…</a:t>
            </a:r>
          </a:p>
        </p:txBody>
      </p:sp>
      <p:sp>
        <p:nvSpPr>
          <p:cNvPr id="75" name="Text Box 19">
            <a:extLst>
              <a:ext uri="{FF2B5EF4-FFF2-40B4-BE49-F238E27FC236}">
                <a16:creationId xmlns:a16="http://schemas.microsoft.com/office/drawing/2014/main" id="{9A5D0005-ED6D-037E-F753-4D34182E9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712" y="2199294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Line 53">
            <a:extLst>
              <a:ext uri="{FF2B5EF4-FFF2-40B4-BE49-F238E27FC236}">
                <a16:creationId xmlns:a16="http://schemas.microsoft.com/office/drawing/2014/main" id="{62104D28-B43C-8CCA-AEB9-42AD85865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0027" y="2361919"/>
            <a:ext cx="287628" cy="1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7" name="Text Box 19">
            <a:extLst>
              <a:ext uri="{FF2B5EF4-FFF2-40B4-BE49-F238E27FC236}">
                <a16:creationId xmlns:a16="http://schemas.microsoft.com/office/drawing/2014/main" id="{485B5BA8-7DFB-D64A-93AE-0DAD391FF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906" y="2194467"/>
            <a:ext cx="229408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11D3768C-5B20-B714-FEDD-6E425D6F5653}"/>
              </a:ext>
            </a:extLst>
          </p:cNvPr>
          <p:cNvSpPr txBox="1">
            <a:spLocks/>
          </p:cNvSpPr>
          <p:nvPr/>
        </p:nvSpPr>
        <p:spPr bwMode="auto">
          <a:xfrm>
            <a:off x="2239888" y="2175280"/>
            <a:ext cx="704914" cy="46195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7" indent="0">
              <a:spcBef>
                <a:spcPts val="1800"/>
              </a:spcBef>
              <a:buFont typeface="Arial"/>
              <a:buNone/>
            </a:pPr>
            <a:r>
              <a:rPr lang="en-US" altLang="en-US" sz="1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</a:t>
            </a:r>
            <a:endParaRPr lang="en-US" altLang="en-US" sz="18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18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1800" b="0" kern="0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6B370F2D-D29D-EA8C-AF1D-2351582B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621" y="3149523"/>
            <a:ext cx="3106737" cy="3141345"/>
          </a:xfrm>
        </p:spPr>
        <p:txBody>
          <a:bodyPr>
            <a:noAutofit/>
          </a:bodyPr>
          <a:lstStyle/>
          <a:p>
            <a:pPr marL="90487" indent="0">
              <a:spcBef>
                <a:spcPts val="1800"/>
              </a:spcBef>
              <a:buClrTx/>
              <a:buNone/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8900" lvl="1" indent="0">
              <a:spcBef>
                <a:spcPts val="1200"/>
              </a:spcBef>
              <a:buClrTx/>
              <a:buSzPct val="100000"/>
              <a:buNone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88900" lvl="1" indent="0">
              <a:spcBef>
                <a:spcPts val="1200"/>
              </a:spcBef>
              <a:buClrTx/>
              <a:buSzPct val="100000"/>
              <a:buNone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marL="88900" lvl="1" indent="0">
              <a:spcBef>
                <a:spcPts val="1200"/>
              </a:spcBef>
              <a:buClrTx/>
              <a:buSzPct val="100000"/>
              <a:buNone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marL="88900" lvl="1" indent="0">
              <a:spcBef>
                <a:spcPts val="1200"/>
              </a:spcBef>
              <a:buClrTx/>
              <a:buSzPct val="100000"/>
              <a:buNone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88900" lvl="1" indent="0">
              <a:spcBef>
                <a:spcPts val="1200"/>
              </a:spcBef>
              <a:buClrTx/>
              <a:buSzPct val="100000"/>
              <a:buNone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marL="88900" lvl="1" indent="0">
              <a:spcBef>
                <a:spcPts val="0"/>
              </a:spcBef>
              <a:buClrTx/>
              <a:buSzPct val="100000"/>
              <a:buNone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 sz="20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464D22D-EA02-0D7B-7BC6-43B824B1A865}"/>
              </a:ext>
            </a:extLst>
          </p:cNvPr>
          <p:cNvGrpSpPr/>
          <p:nvPr/>
        </p:nvGrpSpPr>
        <p:grpSpPr>
          <a:xfrm>
            <a:off x="3108819" y="3634642"/>
            <a:ext cx="2926361" cy="2316952"/>
            <a:chOff x="5788646" y="1493048"/>
            <a:chExt cx="2926361" cy="2316952"/>
          </a:xfrm>
        </p:grpSpPr>
        <p:sp>
          <p:nvSpPr>
            <p:cNvPr id="92" name="Rounded Rectangular Callout 91">
              <a:extLst>
                <a:ext uri="{FF2B5EF4-FFF2-40B4-BE49-F238E27FC236}">
                  <a16:creationId xmlns:a16="http://schemas.microsoft.com/office/drawing/2014/main" id="{8E110513-1805-E02D-9200-880E3DF91C49}"/>
                </a:ext>
              </a:extLst>
            </p:cNvPr>
            <p:cNvSpPr/>
            <p:nvPr/>
          </p:nvSpPr>
          <p:spPr>
            <a:xfrm>
              <a:off x="6232523" y="2331589"/>
              <a:ext cx="2482484" cy="639870"/>
            </a:xfrm>
            <a:prstGeom prst="wedgeRoundRectCallout">
              <a:avLst>
                <a:gd name="adj1" fmla="val -60797"/>
                <a:gd name="adj2" fmla="val 12668"/>
                <a:gd name="adj3" fmla="val 16667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pPr marL="0" lvl="1" indent="0" algn="l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bg1"/>
                </a:buClr>
                <a:buNone/>
              </a:pPr>
              <a:r>
                <a:rPr lang="en-US" sz="1800" b="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Typically implemented using arrays or lists</a:t>
              </a:r>
              <a:endParaRPr kumimoji="0" lang="en-US" sz="18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E0F1FCDD-8784-0855-F2B0-4D44A650148D}"/>
                </a:ext>
              </a:extLst>
            </p:cNvPr>
            <p:cNvSpPr/>
            <p:nvPr/>
          </p:nvSpPr>
          <p:spPr bwMode="auto">
            <a:xfrm>
              <a:off x="5788646" y="1493048"/>
              <a:ext cx="381000" cy="2316952"/>
            </a:xfrm>
            <a:prstGeom prst="rightBrace">
              <a:avLst>
                <a:gd name="adj1" fmla="val 42246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3A21712-DF45-FC9F-604F-DD1824397BE7}"/>
              </a:ext>
            </a:extLst>
          </p:cNvPr>
          <p:cNvGrpSpPr/>
          <p:nvPr/>
        </p:nvGrpSpPr>
        <p:grpSpPr>
          <a:xfrm>
            <a:off x="1005721" y="1539900"/>
            <a:ext cx="1262695" cy="3266486"/>
            <a:chOff x="1005721" y="1539900"/>
            <a:chExt cx="1262695" cy="3266486"/>
          </a:xfrm>
        </p:grpSpPr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223795F2-C0B3-98D8-D108-FD99DB500C77}"/>
                </a:ext>
              </a:extLst>
            </p:cNvPr>
            <p:cNvSpPr/>
            <p:nvPr/>
          </p:nvSpPr>
          <p:spPr bwMode="auto">
            <a:xfrm>
              <a:off x="1005721" y="2191916"/>
              <a:ext cx="1254373" cy="43578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lecture 10-1</a:t>
              </a:r>
              <a:endParaRPr kumimoji="0" lang="en-IL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BB7B2045-FD78-541C-8614-95C8BF205EF3}"/>
                </a:ext>
              </a:extLst>
            </p:cNvPr>
            <p:cNvSpPr/>
            <p:nvPr/>
          </p:nvSpPr>
          <p:spPr bwMode="auto">
            <a:xfrm>
              <a:off x="1014043" y="1539900"/>
              <a:ext cx="1232708" cy="47234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 8</a:t>
              </a:r>
              <a:endParaRPr kumimoji="0" lang="en-IL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0F9A1837-A5A4-1FFE-4DA0-8CC5726C1867}"/>
                </a:ext>
              </a:extLst>
            </p:cNvPr>
            <p:cNvSpPr/>
            <p:nvPr/>
          </p:nvSpPr>
          <p:spPr bwMode="auto">
            <a:xfrm>
              <a:off x="1014043" y="4370597"/>
              <a:ext cx="1254373" cy="43578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lecture 10-2</a:t>
              </a:r>
              <a:endParaRPr kumimoji="0" lang="en-IL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A327B560-9B6D-EC9C-211A-718A6F02A2A2}"/>
              </a:ext>
            </a:extLst>
          </p:cNvPr>
          <p:cNvSpPr txBox="1">
            <a:spLocks/>
          </p:cNvSpPr>
          <p:nvPr/>
        </p:nvSpPr>
        <p:spPr bwMode="auto">
          <a:xfrm>
            <a:off x="1039624" y="3131921"/>
            <a:ext cx="3878929" cy="46195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7" indent="0">
              <a:spcBef>
                <a:spcPts val="1800"/>
              </a:spcBef>
              <a:buFont typeface="Arial"/>
              <a:buNone/>
            </a:pPr>
            <a:r>
              <a:rPr lang="en-US" altLang="en-US" sz="18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Data Structures</a:t>
            </a:r>
            <a:r>
              <a:rPr lang="en-US" altLang="en-US" sz="1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(ADTs)</a:t>
            </a:r>
            <a:endParaRPr lang="en-US" altLang="en-US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07742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0ACA2-1E2B-0853-ECCD-3339054C5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0696967-EA5A-8C09-2359-6C8D56937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0BE27092-42AA-B84B-E53F-EABBC7651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E16BB-D308-4D90-14F9-A5662EB8417C}"/>
              </a:ext>
            </a:extLst>
          </p:cNvPr>
          <p:cNvSpPr txBox="1"/>
          <p:nvPr/>
        </p:nvSpPr>
        <p:spPr>
          <a:xfrm>
            <a:off x="5411278" y="4158473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EB8951DD-3CFA-9BAE-AD39-5A3B52FF0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50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BD46AE59-DC3A-5853-9004-23161C38B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0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4ED85948-8FAE-34B9-3D7F-9D291FFCEB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50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4C882714-3940-59B8-F703-D0B3A4AB8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34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A22F73E8-0E53-9887-B89F-E807E1B99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14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718FBA6D-D588-F96D-9390-25B37FEB9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34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66EA0253-DCF1-66E9-2A86-2F8D274BE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667" y="329399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E2EFEBC4-9379-8A05-131B-05145166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467" y="329399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F1BFD9-E5B4-3BD4-2096-AAA927E86DC5}"/>
              </a:ext>
            </a:extLst>
          </p:cNvPr>
          <p:cNvSpPr txBox="1"/>
          <p:nvPr/>
        </p:nvSpPr>
        <p:spPr>
          <a:xfrm>
            <a:off x="6738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A1485-3EDD-7FA6-EA73-314F4BF1A527}"/>
              </a:ext>
            </a:extLst>
          </p:cNvPr>
          <p:cNvSpPr txBox="1"/>
          <p:nvPr/>
        </p:nvSpPr>
        <p:spPr>
          <a:xfrm>
            <a:off x="7500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C40B5B-5F26-D308-BBE9-1089857700D3}"/>
              </a:ext>
            </a:extLst>
          </p:cNvPr>
          <p:cNvSpPr txBox="1"/>
          <p:nvPr/>
        </p:nvSpPr>
        <p:spPr>
          <a:xfrm>
            <a:off x="5995732" y="310388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B7988DF3-6944-B79B-E474-8172E30D3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2624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 Box 19">
            <a:extLst>
              <a:ext uri="{FF2B5EF4-FFF2-40B4-BE49-F238E27FC236}">
                <a16:creationId xmlns:a16="http://schemas.microsoft.com/office/drawing/2014/main" id="{97BF6773-43BA-DD52-EADB-BECDA83B8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427" y="3842502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51" name="Line 20">
            <a:extLst>
              <a:ext uri="{FF2B5EF4-FFF2-40B4-BE49-F238E27FC236}">
                <a16:creationId xmlns:a16="http://schemas.microsoft.com/office/drawing/2014/main" id="{521310DD-3B56-0F64-F04E-710AB3795A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22959" y="3598735"/>
            <a:ext cx="0" cy="34860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CEBA2FE0-B869-544E-2306-0F76DB0AA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07897"/>
            <a:ext cx="3350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400" b="0" dirty="0">
                <a:latin typeface="Consolas"/>
                <a:ea typeface="Monaco"/>
                <a:cs typeface="Consolas"/>
              </a:rPr>
              <a:t>(5 3  </a:t>
            </a:r>
            <a:endParaRPr lang="en-US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3D59D9CE-9844-9D89-5845-5EE38178A22F}"/>
              </a:ext>
            </a:extLst>
          </p:cNvPr>
          <p:cNvSpPr/>
          <p:nvPr/>
        </p:nvSpPr>
        <p:spPr bwMode="auto">
          <a:xfrm>
            <a:off x="152400" y="2017903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998967D-E7F0-459D-8399-5300FA77AA5C}"/>
              </a:ext>
            </a:extLst>
          </p:cNvPr>
          <p:cNvCxnSpPr>
            <a:cxnSpLocks/>
            <a:endCxn id="56" idx="1"/>
          </p:cNvCxnSpPr>
          <p:nvPr/>
        </p:nvCxnSpPr>
        <p:spPr bwMode="auto">
          <a:xfrm>
            <a:off x="3395964" y="3826249"/>
            <a:ext cx="2547636" cy="735537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5C387B-8EDC-7A1B-15E8-CC1D9FB75936}"/>
              </a:ext>
            </a:extLst>
          </p:cNvPr>
          <p:cNvGrpSpPr/>
          <p:nvPr/>
        </p:nvGrpSpPr>
        <p:grpSpPr>
          <a:xfrm>
            <a:off x="5007679" y="3048000"/>
            <a:ext cx="1088671" cy="587823"/>
            <a:chOff x="4960400" y="4996543"/>
            <a:chExt cx="1088671" cy="587823"/>
          </a:xfrm>
        </p:grpSpPr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2486A0CB-5CCA-B276-78B5-621AC775A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E5B56157-BCEB-7DE2-121A-1B9CCACFE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4EB935E5-D2F8-65F5-7E40-8538EAD53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7AA80CF4-5B3E-86CC-6154-D3107824A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C8144980-CA7F-5F60-FAFF-0B825527D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7" name="Line 53">
              <a:extLst>
                <a:ext uri="{FF2B5EF4-FFF2-40B4-BE49-F238E27FC236}">
                  <a16:creationId xmlns:a16="http://schemas.microsoft.com/office/drawing/2014/main" id="{956BB8D7-97D0-BA2E-E86D-5B8D03367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" name="Rectangle 2">
            <a:extLst>
              <a:ext uri="{FF2B5EF4-FFF2-40B4-BE49-F238E27FC236}">
                <a16:creationId xmlns:a16="http://schemas.microsoft.com/office/drawing/2014/main" id="{B300ADF0-094D-09C0-FCFB-974BECE7B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48" y="776518"/>
            <a:ext cx="3049119" cy="123702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small list and prints it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</a:t>
            </a:r>
            <a:r>
              <a:rPr lang="en-US" sz="1050" dirty="0">
                <a:latin typeface="Menlo" panose="020B0609030804020204" pitchFamily="49" charset="0"/>
              </a:rPr>
              <a:t>v.toString</a:t>
            </a:r>
            <a:r>
              <a:rPr lang="en-US" sz="1050" b="0" dirty="0">
                <a:latin typeface="Menlo" panose="020B0609030804020204" pitchFamily="49" charset="0"/>
              </a:rPr>
              <a:t>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061F2DE5-307C-3052-6AB3-6DB0D8525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35" y="1794473"/>
            <a:ext cx="93626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(5 3 9)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425DC18-18FC-528C-E774-9554F11596A8}"/>
              </a:ext>
            </a:extLst>
          </p:cNvPr>
          <p:cNvSpPr/>
          <p:nvPr/>
        </p:nvSpPr>
        <p:spPr bwMode="auto">
          <a:xfrm>
            <a:off x="5012933" y="1456696"/>
            <a:ext cx="397267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46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B445D-493F-8FF1-B78A-0291BC91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60B3B9C-DDFE-9714-23C7-0E13C5C9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438E0F1C-F007-7FF9-8228-C6B21F0BB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AC6EA-C725-D21E-AABB-4C49F225C48A}"/>
              </a:ext>
            </a:extLst>
          </p:cNvPr>
          <p:cNvSpPr txBox="1"/>
          <p:nvPr/>
        </p:nvSpPr>
        <p:spPr>
          <a:xfrm>
            <a:off x="5411278" y="4158473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9" name="Text Box 56">
            <a:extLst>
              <a:ext uri="{FF2B5EF4-FFF2-40B4-BE49-F238E27FC236}">
                <a16:creationId xmlns:a16="http://schemas.microsoft.com/office/drawing/2014/main" id="{35276750-CAC3-8E3A-E9DA-AFECA929B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07897"/>
            <a:ext cx="3350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400" b="0" dirty="0">
                <a:latin typeface="Consolas"/>
                <a:ea typeface="Monaco"/>
                <a:cs typeface="Consolas"/>
              </a:rPr>
              <a:t>(5 3  </a:t>
            </a:r>
            <a:endParaRPr lang="en-US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408E492-359A-3416-D9BA-A5A1F0C68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50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C6AF635D-F420-0B9D-AF83-84C5FB060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0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FC29861-B689-86A6-ABD7-D91A339B2F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50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E3980770-1168-12E9-2ADD-B5400FB76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34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B2540B26-DB8E-354F-80C0-DC50252E4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14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6FD977F8-14A7-56A4-830B-1DC65D0D3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34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B44EBA39-B65F-0B95-3E62-29DED00C0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667" y="329399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FD578F31-4598-D0E1-1B3B-E519EC39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467" y="329399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7DE7C-4CFE-B814-BB74-75C4B307C13F}"/>
              </a:ext>
            </a:extLst>
          </p:cNvPr>
          <p:cNvSpPr txBox="1"/>
          <p:nvPr/>
        </p:nvSpPr>
        <p:spPr>
          <a:xfrm>
            <a:off x="6738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1FEB6B-6224-8AAA-1FE6-F3620190D144}"/>
              </a:ext>
            </a:extLst>
          </p:cNvPr>
          <p:cNvSpPr txBox="1"/>
          <p:nvPr/>
        </p:nvSpPr>
        <p:spPr>
          <a:xfrm>
            <a:off x="7500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5D82A9-9D58-DE33-FF7C-CD6F41A8B832}"/>
              </a:ext>
            </a:extLst>
          </p:cNvPr>
          <p:cNvSpPr txBox="1"/>
          <p:nvPr/>
        </p:nvSpPr>
        <p:spPr>
          <a:xfrm>
            <a:off x="5995732" y="310388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0" name="Text Box 19">
            <a:extLst>
              <a:ext uri="{FF2B5EF4-FFF2-40B4-BE49-F238E27FC236}">
                <a16:creationId xmlns:a16="http://schemas.microsoft.com/office/drawing/2014/main" id="{9450ABB1-8B66-57AF-1992-1D7AADEC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618" y="382624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D26ED553-69CC-382B-F6E5-722B030FD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045" y="3842502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52" name="Line 20">
            <a:extLst>
              <a:ext uri="{FF2B5EF4-FFF2-40B4-BE49-F238E27FC236}">
                <a16:creationId xmlns:a16="http://schemas.microsoft.com/office/drawing/2014/main" id="{1777DE07-9E3A-4DD7-C27A-6F0074DFE5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4577" y="3598735"/>
            <a:ext cx="0" cy="34860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789A5ED-5EFD-6591-87FE-FAD60E21CDE7}"/>
              </a:ext>
            </a:extLst>
          </p:cNvPr>
          <p:cNvSpPr/>
          <p:nvPr/>
        </p:nvSpPr>
        <p:spPr bwMode="auto">
          <a:xfrm>
            <a:off x="152400" y="2017903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6D5630-7744-A443-9D27-85C62F3D2549}"/>
              </a:ext>
            </a:extLst>
          </p:cNvPr>
          <p:cNvCxnSpPr>
            <a:cxnSpLocks/>
          </p:cNvCxnSpPr>
          <p:nvPr/>
        </p:nvCxnSpPr>
        <p:spPr bwMode="auto">
          <a:xfrm>
            <a:off x="3488679" y="3699188"/>
            <a:ext cx="3261364" cy="31466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C46BE4-C8EB-AC83-FF58-702AEF668F0D}"/>
              </a:ext>
            </a:extLst>
          </p:cNvPr>
          <p:cNvGrpSpPr/>
          <p:nvPr/>
        </p:nvGrpSpPr>
        <p:grpSpPr>
          <a:xfrm>
            <a:off x="5007679" y="3048000"/>
            <a:ext cx="1088671" cy="587823"/>
            <a:chOff x="4960400" y="4996543"/>
            <a:chExt cx="1088671" cy="587823"/>
          </a:xfrm>
        </p:grpSpPr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40A838DB-01AA-F7B7-9F35-83B994C1D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1CCA6A77-4D00-DC62-D411-A77404B4D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FEB150B4-4E55-B729-E827-3429F6615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C26F1173-BCFA-0B23-2AA3-30446CB86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8C192066-CFF8-A56D-5C50-71483E0AD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76734FBC-A0A5-1727-6219-97877412A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Rectangle 2">
            <a:extLst>
              <a:ext uri="{FF2B5EF4-FFF2-40B4-BE49-F238E27FC236}">
                <a16:creationId xmlns:a16="http://schemas.microsoft.com/office/drawing/2014/main" id="{6DF1DE24-7B5F-4DF6-0274-C8BBF053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48" y="776518"/>
            <a:ext cx="3049119" cy="123702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small list and prints it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</a:t>
            </a:r>
            <a:r>
              <a:rPr lang="en-US" sz="1050" dirty="0">
                <a:latin typeface="Menlo" panose="020B0609030804020204" pitchFamily="49" charset="0"/>
              </a:rPr>
              <a:t>v.toString</a:t>
            </a:r>
            <a:r>
              <a:rPr lang="en-US" sz="1050" b="0" dirty="0">
                <a:latin typeface="Menlo" panose="020B0609030804020204" pitchFamily="49" charset="0"/>
              </a:rPr>
              <a:t>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0AA3F1BF-5044-ECCC-3CFC-2B310997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35" y="1794473"/>
            <a:ext cx="93626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(5 3 9)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02247EE4-4162-692B-2F70-4CB943EE78B4}"/>
              </a:ext>
            </a:extLst>
          </p:cNvPr>
          <p:cNvSpPr/>
          <p:nvPr/>
        </p:nvSpPr>
        <p:spPr bwMode="auto">
          <a:xfrm>
            <a:off x="5012933" y="1456696"/>
            <a:ext cx="397267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39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AF4F8-3887-6552-36C0-A5DC0FA79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EE6E127-C21D-93AA-ECA3-642156FE4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FFE6AB79-6752-1060-7C41-2C4E6A724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85B4-0686-7DD8-5DCC-0BEFF69EEFC6}"/>
              </a:ext>
            </a:extLst>
          </p:cNvPr>
          <p:cNvSpPr txBox="1"/>
          <p:nvPr/>
        </p:nvSpPr>
        <p:spPr>
          <a:xfrm>
            <a:off x="5411278" y="4158473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9" name="Text Box 56">
            <a:extLst>
              <a:ext uri="{FF2B5EF4-FFF2-40B4-BE49-F238E27FC236}">
                <a16:creationId xmlns:a16="http://schemas.microsoft.com/office/drawing/2014/main" id="{6CD58A55-26DC-C730-78BF-4D9FCE04E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07897"/>
            <a:ext cx="3350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400" b="0" dirty="0">
                <a:latin typeface="Consolas"/>
                <a:ea typeface="Monaco"/>
                <a:cs typeface="Consolas"/>
              </a:rPr>
              <a:t>(5 3 9 </a:t>
            </a:r>
            <a:endParaRPr lang="en-US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28381057-5002-267A-7A0D-64303AB1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50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8BBEB771-16E8-0993-1868-58705ACF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0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EB6CE6B3-5930-8FCF-263B-458C40BE5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50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E092F922-4461-8212-28AA-1BC574F66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34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D68057BD-BC41-EA2D-B965-261B5FEE0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14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5B34AC99-5BB3-481F-D089-9671EE5F47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34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7A584E96-D49C-9E53-E00D-4DFB3D6B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667" y="329399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6DE67E1-42D6-8ADC-7EB9-9A2C74A66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467" y="329399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B8DD28-4E03-F7F3-7F77-88C3969F313F}"/>
              </a:ext>
            </a:extLst>
          </p:cNvPr>
          <p:cNvSpPr txBox="1"/>
          <p:nvPr/>
        </p:nvSpPr>
        <p:spPr>
          <a:xfrm>
            <a:off x="6738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13776-623A-CBD6-1AF3-B1D2290D04BD}"/>
              </a:ext>
            </a:extLst>
          </p:cNvPr>
          <p:cNvSpPr txBox="1"/>
          <p:nvPr/>
        </p:nvSpPr>
        <p:spPr>
          <a:xfrm>
            <a:off x="7500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85C89A-572F-9DAC-706B-801C2A056177}"/>
              </a:ext>
            </a:extLst>
          </p:cNvPr>
          <p:cNvSpPr txBox="1"/>
          <p:nvPr/>
        </p:nvSpPr>
        <p:spPr>
          <a:xfrm>
            <a:off x="5995732" y="310388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0" name="Text Box 19">
            <a:extLst>
              <a:ext uri="{FF2B5EF4-FFF2-40B4-BE49-F238E27FC236}">
                <a16:creationId xmlns:a16="http://schemas.microsoft.com/office/drawing/2014/main" id="{BEC5CA11-5AE1-4781-A8C7-7E250959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618" y="382624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D596597D-0E34-D6F4-366C-DA6188890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045" y="3842502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52" name="Line 20">
            <a:extLst>
              <a:ext uri="{FF2B5EF4-FFF2-40B4-BE49-F238E27FC236}">
                <a16:creationId xmlns:a16="http://schemas.microsoft.com/office/drawing/2014/main" id="{E0A577EE-17B1-3F31-CAB1-9810EF8E64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4577" y="3598735"/>
            <a:ext cx="0" cy="34860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8EC3DAA1-5113-0BBA-611E-FAEF98A8B747}"/>
              </a:ext>
            </a:extLst>
          </p:cNvPr>
          <p:cNvSpPr/>
          <p:nvPr/>
        </p:nvSpPr>
        <p:spPr bwMode="auto">
          <a:xfrm>
            <a:off x="152400" y="2017903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CCE773-4BF0-1CED-50FE-4C29811609F2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3395964" y="3826249"/>
            <a:ext cx="2547636" cy="735537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CF480F-7393-F987-7AAB-C6A978C4B11B}"/>
              </a:ext>
            </a:extLst>
          </p:cNvPr>
          <p:cNvGrpSpPr/>
          <p:nvPr/>
        </p:nvGrpSpPr>
        <p:grpSpPr>
          <a:xfrm>
            <a:off x="5007679" y="3048000"/>
            <a:ext cx="1088671" cy="587823"/>
            <a:chOff x="4960400" y="4996543"/>
            <a:chExt cx="1088671" cy="587823"/>
          </a:xfrm>
        </p:grpSpPr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CC37B3E5-7FB2-6D08-2E77-A48650702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A9B9E56C-6687-B700-EC96-DB1F3663A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B5C95FA0-36BF-47DE-B949-F6460E984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3F9BE8CD-FDB6-C23E-99AC-379CA95A1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189E9216-E971-AF58-D1B7-F29F6FA19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243E30BD-113F-42D0-BD26-B6516E281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Rectangle 2">
            <a:extLst>
              <a:ext uri="{FF2B5EF4-FFF2-40B4-BE49-F238E27FC236}">
                <a16:creationId xmlns:a16="http://schemas.microsoft.com/office/drawing/2014/main" id="{AD33ACEB-A62B-D6FF-494E-F5E17A61A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48" y="776518"/>
            <a:ext cx="3049119" cy="123702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small list and prints it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</a:t>
            </a:r>
            <a:r>
              <a:rPr lang="en-US" sz="1050" dirty="0">
                <a:latin typeface="Menlo" panose="020B0609030804020204" pitchFamily="49" charset="0"/>
              </a:rPr>
              <a:t>v.toString</a:t>
            </a:r>
            <a:r>
              <a:rPr lang="en-US" sz="1050" b="0" dirty="0">
                <a:latin typeface="Menlo" panose="020B0609030804020204" pitchFamily="49" charset="0"/>
              </a:rPr>
              <a:t>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5118F509-8F7E-3ABA-6CBD-52F4C74E8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35" y="1794473"/>
            <a:ext cx="93626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(5 3 9)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F720BA8-2929-AA6E-BD15-928A9AE3BD9B}"/>
              </a:ext>
            </a:extLst>
          </p:cNvPr>
          <p:cNvSpPr/>
          <p:nvPr/>
        </p:nvSpPr>
        <p:spPr bwMode="auto">
          <a:xfrm>
            <a:off x="5012933" y="1456696"/>
            <a:ext cx="397267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71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D8F65-1E40-6B1A-B6E0-9334BF0E2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3D89492-E193-469B-ABBF-C425BD4B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678C805B-AF51-6318-EB28-39FAE873F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C466D-2973-33A0-F316-C333C37B9F11}"/>
              </a:ext>
            </a:extLst>
          </p:cNvPr>
          <p:cNvSpPr txBox="1"/>
          <p:nvPr/>
        </p:nvSpPr>
        <p:spPr>
          <a:xfrm>
            <a:off x="5411278" y="4158473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9" name="Text Box 56">
            <a:extLst>
              <a:ext uri="{FF2B5EF4-FFF2-40B4-BE49-F238E27FC236}">
                <a16:creationId xmlns:a16="http://schemas.microsoft.com/office/drawing/2014/main" id="{8E65D999-3D2D-553E-D821-5FFEEDDD0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375" y="4419600"/>
            <a:ext cx="3350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400" b="0" dirty="0">
                <a:latin typeface="Consolas"/>
                <a:ea typeface="Monaco"/>
                <a:cs typeface="Consolas"/>
              </a:rPr>
              <a:t>(5 3 9 </a:t>
            </a:r>
            <a:endParaRPr lang="en-US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459E03BE-0F16-BA0A-9B0C-8D53EA535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50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729D7BD4-2E70-41B2-DA89-B9ECC52E5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0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65C6443D-3082-D7AB-AEC4-0F588410EB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50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827D96A2-8660-D579-F620-FD9B858DB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34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71F3113B-B5F7-2E7F-D231-6480A858E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14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83480473-FE25-2CCE-40B0-DA3CFF723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34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C4E4CBB2-31A0-F7DB-F5DA-CF6B721EC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667" y="329399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EF860B63-0711-6221-DC86-3D2DA3648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467" y="329399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69975E-ECDA-C0ED-866E-DF19ADCA02BD}"/>
              </a:ext>
            </a:extLst>
          </p:cNvPr>
          <p:cNvSpPr txBox="1"/>
          <p:nvPr/>
        </p:nvSpPr>
        <p:spPr>
          <a:xfrm>
            <a:off x="6738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174EEF-AFBC-1265-324A-F0FFF7235DE4}"/>
              </a:ext>
            </a:extLst>
          </p:cNvPr>
          <p:cNvSpPr txBox="1"/>
          <p:nvPr/>
        </p:nvSpPr>
        <p:spPr>
          <a:xfrm>
            <a:off x="7500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36E655-16C7-CE19-DF7D-0640D1AF2E49}"/>
              </a:ext>
            </a:extLst>
          </p:cNvPr>
          <p:cNvSpPr txBox="1"/>
          <p:nvPr/>
        </p:nvSpPr>
        <p:spPr>
          <a:xfrm>
            <a:off x="5995732" y="310388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0" name="Text Box 19">
            <a:extLst>
              <a:ext uri="{FF2B5EF4-FFF2-40B4-BE49-F238E27FC236}">
                <a16:creationId xmlns:a16="http://schemas.microsoft.com/office/drawing/2014/main" id="{6950F563-2BFA-BC12-3193-24921A2A2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618" y="382624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3E4A5D73-359B-1956-1EF6-91BA04B75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045" y="3842502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E123A7EE-5C7F-4C2F-96CE-881138809786}"/>
              </a:ext>
            </a:extLst>
          </p:cNvPr>
          <p:cNvSpPr/>
          <p:nvPr/>
        </p:nvSpPr>
        <p:spPr bwMode="auto">
          <a:xfrm>
            <a:off x="152400" y="2017903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B88593-22D3-1D99-0882-E56055806D22}"/>
              </a:ext>
            </a:extLst>
          </p:cNvPr>
          <p:cNvCxnSpPr>
            <a:cxnSpLocks/>
            <a:endCxn id="51" idx="1"/>
          </p:cNvCxnSpPr>
          <p:nvPr/>
        </p:nvCxnSpPr>
        <p:spPr bwMode="auto">
          <a:xfrm>
            <a:off x="3124200" y="3904499"/>
            <a:ext cx="3667845" cy="95166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98025E-92DF-3519-A6EE-F22A8F1A64DE}"/>
              </a:ext>
            </a:extLst>
          </p:cNvPr>
          <p:cNvGrpSpPr/>
          <p:nvPr/>
        </p:nvGrpSpPr>
        <p:grpSpPr>
          <a:xfrm>
            <a:off x="5007679" y="3048000"/>
            <a:ext cx="1088671" cy="587823"/>
            <a:chOff x="4960400" y="4996543"/>
            <a:chExt cx="1088671" cy="587823"/>
          </a:xfrm>
        </p:grpSpPr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4A79C448-CD7B-35DC-D833-CA1015849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3DCC829E-6E31-C399-48EC-F990F1784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511DF24B-F572-99D4-1038-C6337BF5D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E9D1C0DC-27F5-6968-C7EE-6BC2AA7D8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8A3FF1BA-A655-DBAD-D284-CAD198D28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7" name="Line 53">
              <a:extLst>
                <a:ext uri="{FF2B5EF4-FFF2-40B4-BE49-F238E27FC236}">
                  <a16:creationId xmlns:a16="http://schemas.microsoft.com/office/drawing/2014/main" id="{02BB1584-A63C-B1C1-93BC-6BCC47B74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" name="Rectangle 2">
            <a:extLst>
              <a:ext uri="{FF2B5EF4-FFF2-40B4-BE49-F238E27FC236}">
                <a16:creationId xmlns:a16="http://schemas.microsoft.com/office/drawing/2014/main" id="{C6BD26FD-032F-2E9A-9381-2BD87CBA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48" y="776518"/>
            <a:ext cx="3049119" cy="123702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small list and prints it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</a:t>
            </a:r>
            <a:r>
              <a:rPr lang="en-US" sz="1050" dirty="0">
                <a:latin typeface="Menlo" panose="020B0609030804020204" pitchFamily="49" charset="0"/>
              </a:rPr>
              <a:t>v.toString</a:t>
            </a:r>
            <a:r>
              <a:rPr lang="en-US" sz="1050" b="0" dirty="0">
                <a:latin typeface="Menlo" panose="020B0609030804020204" pitchFamily="49" charset="0"/>
              </a:rPr>
              <a:t>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A144F8A1-EC33-1F85-C6CE-426A28DB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35" y="1794473"/>
            <a:ext cx="93626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(5 3 9)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BAB2F6E-7326-5FB3-F989-60A6A49B8DAC}"/>
              </a:ext>
            </a:extLst>
          </p:cNvPr>
          <p:cNvSpPr/>
          <p:nvPr/>
        </p:nvSpPr>
        <p:spPr bwMode="auto">
          <a:xfrm>
            <a:off x="5012933" y="1456696"/>
            <a:ext cx="397267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92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78270-6CE2-0CD3-A7E6-B7682CA8A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77D151-5E15-4378-8AFD-DD6A74B83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4DD50AF6-FA39-6476-1E34-B8BD08822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C5F23-2A24-78D3-E171-6FFEB4F69FDB}"/>
              </a:ext>
            </a:extLst>
          </p:cNvPr>
          <p:cNvSpPr txBox="1"/>
          <p:nvPr/>
        </p:nvSpPr>
        <p:spPr>
          <a:xfrm>
            <a:off x="5411278" y="4158473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9" name="Text Box 56">
            <a:extLst>
              <a:ext uri="{FF2B5EF4-FFF2-40B4-BE49-F238E27FC236}">
                <a16:creationId xmlns:a16="http://schemas.microsoft.com/office/drawing/2014/main" id="{4B6BB623-9A2A-EF36-91E9-44A4F3FE7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350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400" b="0" dirty="0">
                <a:latin typeface="Consolas"/>
                <a:ea typeface="Monaco"/>
                <a:cs typeface="Consolas"/>
              </a:rPr>
              <a:t>(5 3 9</a:t>
            </a:r>
            <a:r>
              <a:rPr lang="en-US" sz="1050" b="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Consolas"/>
                <a:ea typeface="Monaco"/>
                <a:cs typeface="Consolas"/>
              </a:rPr>
              <a:t>) </a:t>
            </a:r>
            <a:endParaRPr lang="en-US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D08C7A33-9F9F-9B1F-2FAD-754308058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50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A39D89BA-568A-40EF-0CA4-F0FE0059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0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137E6CF3-3FBD-54EE-8EC4-A08AF90539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50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D9E2BFC2-37FF-2687-C40A-9B56815A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34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110E7B84-6FC6-4133-EF7F-2AEB2C626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14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1EC23FA6-F893-7C13-CFCB-8866721F04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34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D0061534-B7FA-7DF4-23BD-5D37D529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667" y="329399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D06BA045-3190-1417-901A-7496E1A8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467" y="329399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BC2164-7032-49C7-C786-024FEEB8AB89}"/>
              </a:ext>
            </a:extLst>
          </p:cNvPr>
          <p:cNvSpPr txBox="1"/>
          <p:nvPr/>
        </p:nvSpPr>
        <p:spPr>
          <a:xfrm>
            <a:off x="6738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7F3157-E3FA-BA8F-28D0-9D939A20B99B}"/>
              </a:ext>
            </a:extLst>
          </p:cNvPr>
          <p:cNvSpPr txBox="1"/>
          <p:nvPr/>
        </p:nvSpPr>
        <p:spPr>
          <a:xfrm>
            <a:off x="7500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2E3E42-0A67-8BD9-986B-8E5F117B27F5}"/>
              </a:ext>
            </a:extLst>
          </p:cNvPr>
          <p:cNvSpPr txBox="1"/>
          <p:nvPr/>
        </p:nvSpPr>
        <p:spPr>
          <a:xfrm>
            <a:off x="5995732" y="310388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0" name="Text Box 19">
            <a:extLst>
              <a:ext uri="{FF2B5EF4-FFF2-40B4-BE49-F238E27FC236}">
                <a16:creationId xmlns:a16="http://schemas.microsoft.com/office/drawing/2014/main" id="{794D20CA-3D84-7266-EB74-A03281DE8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618" y="382624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76915B04-DCC0-FBE6-AB89-171013F7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045" y="3842502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18EB8406-F805-E74E-BFEA-5139AFFEEEDF}"/>
              </a:ext>
            </a:extLst>
          </p:cNvPr>
          <p:cNvSpPr/>
          <p:nvPr/>
        </p:nvSpPr>
        <p:spPr bwMode="auto">
          <a:xfrm>
            <a:off x="152400" y="2017903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289CCD-0BBA-3097-A95A-4146B41F67BF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4533900" y="4536215"/>
            <a:ext cx="1409700" cy="3727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176A0F-80F1-0BDE-74BF-DDBED47783F2}"/>
              </a:ext>
            </a:extLst>
          </p:cNvPr>
          <p:cNvGrpSpPr/>
          <p:nvPr/>
        </p:nvGrpSpPr>
        <p:grpSpPr>
          <a:xfrm>
            <a:off x="5007679" y="3048000"/>
            <a:ext cx="1088671" cy="587823"/>
            <a:chOff x="4960400" y="4996543"/>
            <a:chExt cx="1088671" cy="587823"/>
          </a:xfrm>
        </p:grpSpPr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D1D4B84C-113E-53A2-E4F9-82347D577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1C236391-67D0-4C77-763F-3198E28F8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1F52B816-98E3-9970-E503-F75402F00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99809D31-CE44-6BD8-0513-11DCF489D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FF796330-8FED-321B-16FD-05785D1FA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7" name="Line 53">
              <a:extLst>
                <a:ext uri="{FF2B5EF4-FFF2-40B4-BE49-F238E27FC236}">
                  <a16:creationId xmlns:a16="http://schemas.microsoft.com/office/drawing/2014/main" id="{3AA90EE6-C48B-EDA1-CE15-F3FA07557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" name="Rectangle 2">
            <a:extLst>
              <a:ext uri="{FF2B5EF4-FFF2-40B4-BE49-F238E27FC236}">
                <a16:creationId xmlns:a16="http://schemas.microsoft.com/office/drawing/2014/main" id="{09B9177B-2FC3-44A4-43D4-549A5CA2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48" y="776518"/>
            <a:ext cx="3049119" cy="123702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small list and prints it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</a:t>
            </a:r>
            <a:r>
              <a:rPr lang="en-US" sz="1050" dirty="0">
                <a:latin typeface="Menlo" panose="020B0609030804020204" pitchFamily="49" charset="0"/>
              </a:rPr>
              <a:t>v.toString</a:t>
            </a:r>
            <a:r>
              <a:rPr lang="en-US" sz="1050" b="0" dirty="0">
                <a:latin typeface="Menlo" panose="020B0609030804020204" pitchFamily="49" charset="0"/>
              </a:rPr>
              <a:t>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7463D98E-C176-EB0C-8F4E-7590DDE1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35" y="1794473"/>
            <a:ext cx="93626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(5 3 9)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388995F-AA01-8B25-EC30-C6346871776E}"/>
              </a:ext>
            </a:extLst>
          </p:cNvPr>
          <p:cNvSpPr/>
          <p:nvPr/>
        </p:nvSpPr>
        <p:spPr bwMode="auto">
          <a:xfrm>
            <a:off x="5012933" y="1456696"/>
            <a:ext cx="397267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00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A4755-83DF-D2CA-FA97-363A7ADE9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9363B19-4758-A5DA-0723-32169F9CA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3805F3C8-4B8A-ABE3-82F9-D64410E65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089C0B-6192-6218-2344-79668BA88E9B}"/>
              </a:ext>
            </a:extLst>
          </p:cNvPr>
          <p:cNvSpPr txBox="1"/>
          <p:nvPr/>
        </p:nvSpPr>
        <p:spPr>
          <a:xfrm>
            <a:off x="5411278" y="4158473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CC7D7424-857B-908F-7E49-2C4A4B6C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07897"/>
            <a:ext cx="3350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400" b="0" dirty="0">
                <a:latin typeface="Consolas"/>
                <a:ea typeface="Monaco"/>
                <a:cs typeface="Consolas"/>
              </a:rPr>
              <a:t>(5 3 9</a:t>
            </a:r>
            <a:r>
              <a:rPr lang="en-US" sz="900" b="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Consolas"/>
                <a:ea typeface="Monaco"/>
                <a:cs typeface="Consolas"/>
              </a:rPr>
              <a:t>) </a:t>
            </a:r>
            <a:endParaRPr lang="en-US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6E54A623-5E8D-FE05-E6E2-0DD94E4EA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50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E76ED5D7-C869-DE03-A49B-4D4A7EFC4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0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68712EB8-A0AE-5D9A-64D0-53FEEA32E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50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B7F12E83-EF08-5B52-2C04-DC7A252F2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343" y="32892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1C172154-9286-03E5-B67D-C161E7572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143" y="32892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D82462E1-2FD6-FA70-10BC-E16EF5492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343" y="34511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F3F6A8FC-2444-B7DB-820F-17DA17EEB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667" y="329399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CF262C9E-3F2C-11B0-614A-341D39C27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467" y="329399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1AE00-D868-29CE-79E1-E109FC47A959}"/>
              </a:ext>
            </a:extLst>
          </p:cNvPr>
          <p:cNvSpPr txBox="1"/>
          <p:nvPr/>
        </p:nvSpPr>
        <p:spPr>
          <a:xfrm>
            <a:off x="6738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78C40D-8498-5D84-0457-265B6A5ACDCD}"/>
              </a:ext>
            </a:extLst>
          </p:cNvPr>
          <p:cNvSpPr txBox="1"/>
          <p:nvPr/>
        </p:nvSpPr>
        <p:spPr>
          <a:xfrm>
            <a:off x="7500404" y="310300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C6F11-BA7A-DEB9-0958-CE81738F895A}"/>
              </a:ext>
            </a:extLst>
          </p:cNvPr>
          <p:cNvSpPr txBox="1"/>
          <p:nvPr/>
        </p:nvSpPr>
        <p:spPr>
          <a:xfrm>
            <a:off x="5995732" y="310388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pic>
        <p:nvPicPr>
          <p:cNvPr id="65" name="Picture 6" descr="Open box - Free shipping and delivery icons">
            <a:extLst>
              <a:ext uri="{FF2B5EF4-FFF2-40B4-BE49-F238E27FC236}">
                <a16:creationId xmlns:a16="http://schemas.microsoft.com/office/drawing/2014/main" id="{DAFE7CDF-50DD-43CC-4F68-47BF4E14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90" y="9144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6">
            <a:extLst>
              <a:ext uri="{FF2B5EF4-FFF2-40B4-BE49-F238E27FC236}">
                <a16:creationId xmlns:a16="http://schemas.microsoft.com/office/drawing/2014/main" id="{DE79D2C4-724B-EE73-638B-B3B929648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731" y="4934964"/>
            <a:ext cx="39752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1400" b="0" dirty="0">
                <a:latin typeface="Times New Roman"/>
                <a:cs typeface="Times New Roman"/>
              </a:rPr>
              <a:t> disappeared because it is a local variable)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0B3A98-507C-6118-7366-7381E8A2BC4B}"/>
              </a:ext>
            </a:extLst>
          </p:cNvPr>
          <p:cNvGrpSpPr/>
          <p:nvPr/>
        </p:nvGrpSpPr>
        <p:grpSpPr>
          <a:xfrm>
            <a:off x="5007679" y="3048000"/>
            <a:ext cx="1088671" cy="587823"/>
            <a:chOff x="4960400" y="4996543"/>
            <a:chExt cx="1088671" cy="587823"/>
          </a:xfrm>
        </p:grpSpPr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06476924-8855-7C19-9479-1E518B728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1" y="5222806"/>
              <a:ext cx="526639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34CFB471-BB80-99A0-4C76-EA93FD8D0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00" y="5375288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9C965C6D-7C52-52C9-9AC2-27393CF87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FB8155B0-0793-1A34-162C-8094AF0C9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E6BF1BDD-4919-FD15-6921-2129CB179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A1A56C66-5DF7-2581-276C-F074C90B6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Rectangle 2">
            <a:extLst>
              <a:ext uri="{FF2B5EF4-FFF2-40B4-BE49-F238E27FC236}">
                <a16:creationId xmlns:a16="http://schemas.microsoft.com/office/drawing/2014/main" id="{7D463079-2254-C535-93E2-389847A2C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48" y="776518"/>
            <a:ext cx="3049119" cy="123702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small list and prints it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v.add(3); v.add(9);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</a:t>
            </a:r>
            <a:r>
              <a:rPr lang="en-US" sz="1050" dirty="0">
                <a:latin typeface="Menlo" panose="020B0609030804020204" pitchFamily="49" charset="0"/>
              </a:rPr>
              <a:t>v.toString</a:t>
            </a:r>
            <a:r>
              <a:rPr lang="en-US" sz="1050" b="0" dirty="0">
                <a:latin typeface="Menlo" panose="020B0609030804020204" pitchFamily="49" charset="0"/>
              </a:rPr>
              <a:t>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DDF9A06F-4E87-A9AD-83A9-223155EC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35" y="1794473"/>
            <a:ext cx="93626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(5 3 9)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FAA303F7-4690-4724-3B8E-515789147525}"/>
              </a:ext>
            </a:extLst>
          </p:cNvPr>
          <p:cNvSpPr/>
          <p:nvPr/>
        </p:nvSpPr>
        <p:spPr bwMode="auto">
          <a:xfrm>
            <a:off x="5014011" y="1698829"/>
            <a:ext cx="397267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63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D404E-0809-6AE5-750C-AC2EE5BD7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E561A1C8-D261-1FA8-0AC8-8FBEF0259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indexOf / valueAt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EFD821-D7D0-9A99-60F7-F8A013EFF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48639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val)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</a:t>
            </a:r>
            <a:r>
              <a:rPr lang="en-US" sz="1100" dirty="0">
                <a:latin typeface="Consolas"/>
                <a:cs typeface="Consolas"/>
              </a:rPr>
              <a:t>indexOf</a:t>
            </a:r>
            <a:r>
              <a:rPr lang="en-US" sz="1100" b="0" dirty="0">
                <a:latin typeface="Consolas"/>
                <a:cs typeface="Consolas"/>
              </a:rPr>
              <a:t>(int val)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valueAt(int i)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A0A5BA7B-C6C9-B606-51B3-8C68307C0D82}"/>
              </a:ext>
            </a:extLst>
          </p:cNvPr>
          <p:cNvSpPr/>
          <p:nvPr/>
        </p:nvSpPr>
        <p:spPr bwMode="auto">
          <a:xfrm>
            <a:off x="76200" y="36576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45AE8A6-B8E5-900C-37D1-7F004F8FA161}"/>
              </a:ext>
            </a:extLst>
          </p:cNvPr>
          <p:cNvSpPr/>
          <p:nvPr/>
        </p:nvSpPr>
        <p:spPr bwMode="auto">
          <a:xfrm>
            <a:off x="4073224" y="914400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2EACF-0013-3B33-DCE1-F019EAD4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4"/>
            <a:ext cx="2846673" cy="137524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Built a list (code omitted)...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</a:t>
            </a:r>
            <a:r>
              <a:rPr lang="en-US" sz="1050" dirty="0">
                <a:latin typeface="Menlo" panose="020B0609030804020204" pitchFamily="49" charset="0"/>
              </a:rPr>
              <a:t>indexOf</a:t>
            </a:r>
            <a:r>
              <a:rPr lang="en-US" sz="1050" b="0" dirty="0">
                <a:latin typeface="Menlo" panose="020B0609030804020204" pitchFamily="49" charset="0"/>
              </a:rPr>
              <a:t>(9));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2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v.valueAt(1));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3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0896FAD-3180-4F97-2261-3C0D3243D9CC}"/>
              </a:ext>
            </a:extLst>
          </p:cNvPr>
          <p:cNvSpPr/>
          <p:nvPr/>
        </p:nvSpPr>
        <p:spPr bwMode="auto">
          <a:xfrm>
            <a:off x="5099927" y="1204307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0AD28EF5-87D1-B320-585E-04976D5AD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235" y="311365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D78F1546-AD3A-D5A0-436C-8FA3D147E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35" y="311365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B48D6BCC-E37D-FE63-BE7F-972CDA8C89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235" y="3275578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0A3637E0-8E0A-F6D7-F83F-35D00D021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075" y="311365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08E81F7D-8464-FB0E-5698-78B5E93E9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875" y="311365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9695B23-0EF6-19C3-C428-AFA8EBA51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3311" y="3252655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2C9F1C0B-6384-CD0D-1FAF-3432A82B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635" y="3095492"/>
            <a:ext cx="304800" cy="314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15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2ABF17F3-70B1-68F6-8EA4-A702083F5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435" y="3095491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2E5E25-44F5-BC81-37E8-4DF2C62C6765}"/>
              </a:ext>
            </a:extLst>
          </p:cNvPr>
          <p:cNvSpPr txBox="1"/>
          <p:nvPr/>
        </p:nvSpPr>
        <p:spPr>
          <a:xfrm>
            <a:off x="6360136" y="292742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AEA67-F554-E76B-07DC-7E01D3A11167}"/>
              </a:ext>
            </a:extLst>
          </p:cNvPr>
          <p:cNvSpPr txBox="1"/>
          <p:nvPr/>
        </p:nvSpPr>
        <p:spPr>
          <a:xfrm>
            <a:off x="7960372" y="290449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900990-5878-B8CC-A26B-83BA91124595}"/>
              </a:ext>
            </a:extLst>
          </p:cNvPr>
          <p:cNvSpPr txBox="1"/>
          <p:nvPr/>
        </p:nvSpPr>
        <p:spPr>
          <a:xfrm>
            <a:off x="5617464" y="292829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79F347B2-6629-2E37-951A-2F8DBA0B38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741" y="3275578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6D54524B-E7EB-585E-8A85-1E8533AB2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581" y="311365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2EA73D92-3B3F-664C-EACB-47BA58A69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381" y="311365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6663D5-F249-A5D3-E61F-264637125EBB}"/>
              </a:ext>
            </a:extLst>
          </p:cNvPr>
          <p:cNvSpPr txBox="1"/>
          <p:nvPr/>
        </p:nvSpPr>
        <p:spPr>
          <a:xfrm>
            <a:off x="7141642" y="292742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F564685-08AF-78F6-EB3F-1AA2EAB38DD2}"/>
              </a:ext>
            </a:extLst>
          </p:cNvPr>
          <p:cNvGrpSpPr/>
          <p:nvPr/>
        </p:nvGrpSpPr>
        <p:grpSpPr>
          <a:xfrm>
            <a:off x="5846623" y="2424261"/>
            <a:ext cx="3809529" cy="514070"/>
            <a:chOff x="5846623" y="2424261"/>
            <a:chExt cx="3809529" cy="514070"/>
          </a:xfrm>
        </p:grpSpPr>
        <p:sp>
          <p:nvSpPr>
            <p:cNvPr id="43" name="Text Box 56">
              <a:extLst>
                <a:ext uri="{FF2B5EF4-FFF2-40B4-BE49-F238E27FC236}">
                  <a16:creationId xmlns:a16="http://schemas.microsoft.com/office/drawing/2014/main" id="{9D603CC5-24B3-AF16-06C5-12BC4EF4C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6623" y="2661332"/>
              <a:ext cx="380952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sz="12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0        1         2        3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6D2B3F4F-8D49-7B0A-90FE-2D729875A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1577" y="2424261"/>
              <a:ext cx="84957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sz="12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(index)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433D46-F6D8-1DD9-8CFC-938EE47DDDE9}"/>
              </a:ext>
            </a:extLst>
          </p:cNvPr>
          <p:cNvGrpSpPr/>
          <p:nvPr/>
        </p:nvGrpSpPr>
        <p:grpSpPr>
          <a:xfrm>
            <a:off x="4762639" y="2875232"/>
            <a:ext cx="971450" cy="587823"/>
            <a:chOff x="5077621" y="4996543"/>
            <a:chExt cx="971450" cy="587823"/>
          </a:xfrm>
        </p:grpSpPr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B8D8CE0B-29EE-0C18-5B3B-152188D9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2" y="5222806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68A43E47-87A8-4FAC-2B98-8DFEBCC08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1" y="5375288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9FD9A5BA-E0BC-DA32-4571-EF9A895DD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41" name="Text Box 19">
              <a:extLst>
                <a:ext uri="{FF2B5EF4-FFF2-40B4-BE49-F238E27FC236}">
                  <a16:creationId xmlns:a16="http://schemas.microsoft.com/office/drawing/2014/main" id="{779FBC99-7576-8BE7-8653-181C45C67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3EF98CE1-23FE-F8F3-39F2-844EA73FC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45" name="Line 53">
              <a:extLst>
                <a:ext uri="{FF2B5EF4-FFF2-40B4-BE49-F238E27FC236}">
                  <a16:creationId xmlns:a16="http://schemas.microsoft.com/office/drawing/2014/main" id="{E07AB642-913C-7FC8-1199-805A9AEDD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73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6A2DE-6F08-50C1-41BD-DF12367DA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334766-2046-AEAF-58EF-9BA9080D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4"/>
            <a:ext cx="2846673" cy="137524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Built a list (code omitted)...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</a:t>
            </a:r>
            <a:r>
              <a:rPr lang="en-US" sz="1050" dirty="0">
                <a:latin typeface="Menlo" panose="020B0609030804020204" pitchFamily="49" charset="0"/>
              </a:rPr>
              <a:t>indexOf</a:t>
            </a:r>
            <a:r>
              <a:rPr lang="en-US" sz="1050" b="0" dirty="0">
                <a:latin typeface="Menlo" panose="020B0609030804020204" pitchFamily="49" charset="0"/>
              </a:rPr>
              <a:t>(9));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2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v.valueAt(1));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3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53B25BAC-553E-5829-B087-42E74D8E4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indexOf / valueAt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167AC16-59B7-7132-1BDB-29A2DF995E0C}"/>
              </a:ext>
            </a:extLst>
          </p:cNvPr>
          <p:cNvSpPr/>
          <p:nvPr/>
        </p:nvSpPr>
        <p:spPr bwMode="auto">
          <a:xfrm>
            <a:off x="5099927" y="1204307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60DCA476-603B-6D3A-9CFD-B4E8746F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list,</a:t>
            </a:r>
            <a:b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or -1 if not found. */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int </a:t>
            </a:r>
            <a:r>
              <a:rPr lang="en-US" sz="1100" dirty="0">
                <a:latin typeface="Consolas"/>
                <a:ea typeface="Monaco"/>
                <a:cs typeface="Consolas"/>
              </a:rPr>
              <a:t>indexOf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int index = 0;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if (current.value ==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    return index;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index++;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return -1;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Value not found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2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Returns the value at the given location in this list.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If the index is invalid, throws an exception. */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int valueAt(int i) {</a:t>
            </a:r>
          </a:p>
          <a:p>
            <a:pPr algn="l">
              <a:spcBef>
                <a:spcPts val="200"/>
              </a:spcBef>
            </a:pPr>
            <a:r>
              <a:rPr lang="en-US" sz="12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Similar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</a:p>
          <a:p>
            <a:pPr algn="l">
              <a:spcBef>
                <a:spcPts val="200"/>
              </a:spcBef>
            </a:pP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FB463AC-C2FC-7F0D-4439-66D0A9F08EC0}"/>
              </a:ext>
            </a:extLst>
          </p:cNvPr>
          <p:cNvSpPr/>
          <p:nvPr/>
        </p:nvSpPr>
        <p:spPr bwMode="auto">
          <a:xfrm>
            <a:off x="106969" y="2429837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5" name="Picture 6" descr="Open box - Free shipping and delivery icons">
            <a:extLst>
              <a:ext uri="{FF2B5EF4-FFF2-40B4-BE49-F238E27FC236}">
                <a16:creationId xmlns:a16="http://schemas.microsoft.com/office/drawing/2014/main" id="{95A50C73-D552-7F6F-F9BA-333E07AD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90" y="9144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8">
            <a:extLst>
              <a:ext uri="{FF2B5EF4-FFF2-40B4-BE49-F238E27FC236}">
                <a16:creationId xmlns:a16="http://schemas.microsoft.com/office/drawing/2014/main" id="{0ADBB60B-A27A-7BD6-06C5-5DFABBC01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235" y="311365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344269F6-BA24-0C0B-E87F-6EA987D85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35" y="311365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5EA7D280-2533-3298-87DD-652CABD9E1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235" y="3275578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AA7BF157-487E-199C-12C2-D988B4064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075" y="311365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6C4938E1-661B-5818-6382-005976A17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875" y="311365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4" name="Line 20">
            <a:extLst>
              <a:ext uri="{FF2B5EF4-FFF2-40B4-BE49-F238E27FC236}">
                <a16:creationId xmlns:a16="http://schemas.microsoft.com/office/drawing/2014/main" id="{8DA3FBAF-3C4E-937D-6323-B6A406874F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3311" y="3252655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A4C2594D-FCFD-AC5A-64AF-9A7D76718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635" y="3095492"/>
            <a:ext cx="304800" cy="314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15</a:t>
            </a:r>
          </a:p>
        </p:txBody>
      </p:sp>
      <p:sp>
        <p:nvSpPr>
          <p:cNvPr id="46" name="Text Box 19">
            <a:extLst>
              <a:ext uri="{FF2B5EF4-FFF2-40B4-BE49-F238E27FC236}">
                <a16:creationId xmlns:a16="http://schemas.microsoft.com/office/drawing/2014/main" id="{2A3720DD-30A4-763B-830E-530C706A6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435" y="3095491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4D800C-C3B3-21E3-3442-C2800F227473}"/>
              </a:ext>
            </a:extLst>
          </p:cNvPr>
          <p:cNvSpPr txBox="1"/>
          <p:nvPr/>
        </p:nvSpPr>
        <p:spPr>
          <a:xfrm>
            <a:off x="6360136" y="292742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106A68-6474-D610-389F-1DDB632F6AD5}"/>
              </a:ext>
            </a:extLst>
          </p:cNvPr>
          <p:cNvSpPr txBox="1"/>
          <p:nvPr/>
        </p:nvSpPr>
        <p:spPr>
          <a:xfrm>
            <a:off x="7960372" y="290449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5B1073-8D0A-FCB1-AADC-A90BCD067544}"/>
              </a:ext>
            </a:extLst>
          </p:cNvPr>
          <p:cNvSpPr txBox="1"/>
          <p:nvPr/>
        </p:nvSpPr>
        <p:spPr>
          <a:xfrm>
            <a:off x="5617464" y="292829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842B20B3-2CCE-5391-19AB-E256C60C35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741" y="3275578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Text Box 18">
            <a:extLst>
              <a:ext uri="{FF2B5EF4-FFF2-40B4-BE49-F238E27FC236}">
                <a16:creationId xmlns:a16="http://schemas.microsoft.com/office/drawing/2014/main" id="{DD3A4FB7-38DC-3C21-F212-B54AA0457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581" y="311365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59" name="Text Box 19">
            <a:extLst>
              <a:ext uri="{FF2B5EF4-FFF2-40B4-BE49-F238E27FC236}">
                <a16:creationId xmlns:a16="http://schemas.microsoft.com/office/drawing/2014/main" id="{087CBB54-913F-4164-7055-07FEA46A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381" y="311365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B33121-49A7-B4E6-F3E9-07F38F0D193A}"/>
              </a:ext>
            </a:extLst>
          </p:cNvPr>
          <p:cNvSpPr txBox="1"/>
          <p:nvPr/>
        </p:nvSpPr>
        <p:spPr>
          <a:xfrm>
            <a:off x="7141642" y="292742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1" name="Text Box 56">
            <a:extLst>
              <a:ext uri="{FF2B5EF4-FFF2-40B4-BE49-F238E27FC236}">
                <a16:creationId xmlns:a16="http://schemas.microsoft.com/office/drawing/2014/main" id="{447E68FE-F7F9-7458-1EC3-1F6229FBA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623" y="2661332"/>
            <a:ext cx="38095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0        1         2        3</a:t>
            </a:r>
          </a:p>
        </p:txBody>
      </p:sp>
      <p:sp>
        <p:nvSpPr>
          <p:cNvPr id="75" name="Text Box 56">
            <a:extLst>
              <a:ext uri="{FF2B5EF4-FFF2-40B4-BE49-F238E27FC236}">
                <a16:creationId xmlns:a16="http://schemas.microsoft.com/office/drawing/2014/main" id="{E88B8F1F-3631-E1CE-5741-B55E9968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577" y="2424261"/>
            <a:ext cx="8495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A32903-D4BC-E7DA-9C0A-A37EB17A287E}"/>
              </a:ext>
            </a:extLst>
          </p:cNvPr>
          <p:cNvGrpSpPr/>
          <p:nvPr/>
        </p:nvGrpSpPr>
        <p:grpSpPr>
          <a:xfrm>
            <a:off x="4762639" y="2875232"/>
            <a:ext cx="971450" cy="587823"/>
            <a:chOff x="5077621" y="4996543"/>
            <a:chExt cx="971450" cy="587823"/>
          </a:xfrm>
        </p:grpSpPr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6FF0CDA2-30C0-EB4D-A459-CBCE2481E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2" y="5222806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02D5262B-7143-E9D6-D45D-C1BEB2A16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1" y="5375288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D64BCEF6-DB99-6ADA-44CC-8E947EDB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15E41F2-E5C8-60BC-EC4A-C6345936D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A63F19DD-BCE8-B292-F61F-F21A55C9C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F0A829B9-F8AF-4A08-0995-DD4BD701E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458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E4F55-6EA4-9C9D-CDAF-84DF94313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19">
            <a:extLst>
              <a:ext uri="{FF2B5EF4-FFF2-40B4-BE49-F238E27FC236}">
                <a16:creationId xmlns:a16="http://schemas.microsoft.com/office/drawing/2014/main" id="{A25B1133-8A2D-139F-19E9-9AE9536E2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073" y="3961638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70" name="Text Box 19">
            <a:extLst>
              <a:ext uri="{FF2B5EF4-FFF2-40B4-BE49-F238E27FC236}">
                <a16:creationId xmlns:a16="http://schemas.microsoft.com/office/drawing/2014/main" id="{45583019-055B-D6D3-ABF1-24D5BC588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567" y="3971168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63" name="Text Box 19">
            <a:extLst>
              <a:ext uri="{FF2B5EF4-FFF2-40B4-BE49-F238E27FC236}">
                <a16:creationId xmlns:a16="http://schemas.microsoft.com/office/drawing/2014/main" id="{0FF3CE0D-D28B-CE0D-BEAE-624C5660A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754" y="3987346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AFE61-95F6-669C-8400-6B575B200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4"/>
            <a:ext cx="2846673" cy="137524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Built a list (code omitted)...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</a:t>
            </a:r>
            <a:r>
              <a:rPr lang="en-US" sz="1050" dirty="0">
                <a:latin typeface="Menlo" panose="020B0609030804020204" pitchFamily="49" charset="0"/>
              </a:rPr>
              <a:t>indexOf</a:t>
            </a:r>
            <a:r>
              <a:rPr lang="en-US" sz="1050" b="0" dirty="0">
                <a:latin typeface="Menlo" panose="020B0609030804020204" pitchFamily="49" charset="0"/>
              </a:rPr>
              <a:t>(9));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2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v.valueAt(1));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3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1B7D673F-AB55-0FAB-CC51-639488E42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indexOf / valueAt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BE4DDB0-EC9B-1256-B950-8E6B04988C1F}"/>
              </a:ext>
            </a:extLst>
          </p:cNvPr>
          <p:cNvSpPr/>
          <p:nvPr/>
        </p:nvSpPr>
        <p:spPr bwMode="auto">
          <a:xfrm>
            <a:off x="5099927" y="1204307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9909A973-00FE-FFEE-79CB-EBFDEAAF9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list,</a:t>
            </a:r>
            <a:b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or -1 if not found. */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int </a:t>
            </a:r>
            <a:r>
              <a:rPr lang="en-US" sz="1100" dirty="0">
                <a:latin typeface="Consolas"/>
                <a:ea typeface="Monaco"/>
                <a:cs typeface="Consolas"/>
              </a:rPr>
              <a:t>indexOf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int index = 0;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if (current.value ==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    return index;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index++;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return -1;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Value not found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2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Returns the value at the given location in this list.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If the index is invalid, throws an exception. */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int valueAt(int i) {</a:t>
            </a:r>
          </a:p>
          <a:p>
            <a:pPr algn="l">
              <a:spcBef>
                <a:spcPts val="200"/>
              </a:spcBef>
            </a:pPr>
            <a:r>
              <a:rPr lang="en-US" sz="12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Similar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</a:p>
          <a:p>
            <a:pPr algn="l">
              <a:spcBef>
                <a:spcPts val="200"/>
              </a:spcBef>
            </a:pP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B2013D7-12A0-86D6-B704-FCCA3CA0119F}"/>
              </a:ext>
            </a:extLst>
          </p:cNvPr>
          <p:cNvSpPr/>
          <p:nvPr/>
        </p:nvSpPr>
        <p:spPr bwMode="auto">
          <a:xfrm>
            <a:off x="106969" y="2429837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 Box 56">
            <a:extLst>
              <a:ext uri="{FF2B5EF4-FFF2-40B4-BE49-F238E27FC236}">
                <a16:creationId xmlns:a16="http://schemas.microsoft.com/office/drawing/2014/main" id="{FDF3F5F2-A712-19CB-60AF-BEE7BF0D9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374" y="4724400"/>
            <a:ext cx="462149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Processing logic: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Iteration, similar to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pic>
        <p:nvPicPr>
          <p:cNvPr id="5" name="Picture 6" descr="Open box - Free shipping and delivery icons">
            <a:extLst>
              <a:ext uri="{FF2B5EF4-FFF2-40B4-BE49-F238E27FC236}">
                <a16:creationId xmlns:a16="http://schemas.microsoft.com/office/drawing/2014/main" id="{401CBF4A-A848-7F5C-2209-69E18397C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90" y="9144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8">
            <a:extLst>
              <a:ext uri="{FF2B5EF4-FFF2-40B4-BE49-F238E27FC236}">
                <a16:creationId xmlns:a16="http://schemas.microsoft.com/office/drawing/2014/main" id="{ACB5A51A-9B12-46CF-35FA-A56C1F2B6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235" y="311365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836DC39C-BE5D-E955-A9EB-1D0772F4A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35" y="311365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E9647A81-2234-0674-96CD-4FE3EE0EE6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235" y="3275578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8AEC45C0-0CD1-3CFA-193B-103C39A66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075" y="311365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D32E5AC6-A547-E704-5BAF-48C6F5DC9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875" y="311365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4" name="Line 20">
            <a:extLst>
              <a:ext uri="{FF2B5EF4-FFF2-40B4-BE49-F238E27FC236}">
                <a16:creationId xmlns:a16="http://schemas.microsoft.com/office/drawing/2014/main" id="{0134E840-CF64-85AE-8AA3-37169396C2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3311" y="3252655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F1B2967E-7F94-FAEB-F726-658C506AE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635" y="3095492"/>
            <a:ext cx="304800" cy="314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15</a:t>
            </a:r>
          </a:p>
        </p:txBody>
      </p:sp>
      <p:sp>
        <p:nvSpPr>
          <p:cNvPr id="46" name="Text Box 19">
            <a:extLst>
              <a:ext uri="{FF2B5EF4-FFF2-40B4-BE49-F238E27FC236}">
                <a16:creationId xmlns:a16="http://schemas.microsoft.com/office/drawing/2014/main" id="{4C1EEC41-1137-9003-6070-B8F7DBC7F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435" y="3095491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DBA3FC-92E6-5537-3FBC-6318A92EA0F2}"/>
              </a:ext>
            </a:extLst>
          </p:cNvPr>
          <p:cNvSpPr txBox="1"/>
          <p:nvPr/>
        </p:nvSpPr>
        <p:spPr>
          <a:xfrm>
            <a:off x="6360136" y="292742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9FF6B3-3A6F-743A-72CF-86D7BB5728E0}"/>
              </a:ext>
            </a:extLst>
          </p:cNvPr>
          <p:cNvSpPr txBox="1"/>
          <p:nvPr/>
        </p:nvSpPr>
        <p:spPr>
          <a:xfrm>
            <a:off x="7960372" y="290449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EAC372-9C45-6564-3BF4-057470A7E745}"/>
              </a:ext>
            </a:extLst>
          </p:cNvPr>
          <p:cNvSpPr txBox="1"/>
          <p:nvPr/>
        </p:nvSpPr>
        <p:spPr>
          <a:xfrm>
            <a:off x="5617464" y="292829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2F6E0FDF-1960-52AD-0227-87A0086DB2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741" y="3275578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Text Box 18">
            <a:extLst>
              <a:ext uri="{FF2B5EF4-FFF2-40B4-BE49-F238E27FC236}">
                <a16:creationId xmlns:a16="http://schemas.microsoft.com/office/drawing/2014/main" id="{3B04EBCF-7AA0-2F44-B5D1-402341A49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581" y="311365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59" name="Text Box 19">
            <a:extLst>
              <a:ext uri="{FF2B5EF4-FFF2-40B4-BE49-F238E27FC236}">
                <a16:creationId xmlns:a16="http://schemas.microsoft.com/office/drawing/2014/main" id="{A5CBB3A1-F03F-2811-4C40-69DAFD216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381" y="311365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17537-4F44-613F-EACF-8F7A4E5D57E4}"/>
              </a:ext>
            </a:extLst>
          </p:cNvPr>
          <p:cNvSpPr txBox="1"/>
          <p:nvPr/>
        </p:nvSpPr>
        <p:spPr>
          <a:xfrm>
            <a:off x="7141642" y="292742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1" name="Text Box 56">
            <a:extLst>
              <a:ext uri="{FF2B5EF4-FFF2-40B4-BE49-F238E27FC236}">
                <a16:creationId xmlns:a16="http://schemas.microsoft.com/office/drawing/2014/main" id="{756A948C-423F-1B0C-5294-D0CD1437C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623" y="2661332"/>
            <a:ext cx="38095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0        1         2        3</a:t>
            </a:r>
          </a:p>
        </p:txBody>
      </p:sp>
      <p:sp>
        <p:nvSpPr>
          <p:cNvPr id="62" name="Text Box 19">
            <a:extLst>
              <a:ext uri="{FF2B5EF4-FFF2-40B4-BE49-F238E27FC236}">
                <a16:creationId xmlns:a16="http://schemas.microsoft.com/office/drawing/2014/main" id="{B84ED121-D67C-CDBC-FF2E-36477BE81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167" y="3667475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Line 20">
            <a:extLst>
              <a:ext uri="{FF2B5EF4-FFF2-40B4-BE49-F238E27FC236}">
                <a16:creationId xmlns:a16="http://schemas.microsoft.com/office/drawing/2014/main" id="{C50CB4BC-1B2B-6B36-1301-A323639999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74126" y="3439961"/>
            <a:ext cx="0" cy="34860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" name="Text Box 19">
            <a:extLst>
              <a:ext uri="{FF2B5EF4-FFF2-40B4-BE49-F238E27FC236}">
                <a16:creationId xmlns:a16="http://schemas.microsoft.com/office/drawing/2014/main" id="{8AF956E8-24EE-6CED-3438-FCCC59DB9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673" y="3681061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46162A16-6F67-5122-9B50-C77F5A5F57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55632" y="3453547"/>
            <a:ext cx="0" cy="34860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069688A4-3194-8A27-7FB9-83C72A239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295" y="3674266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F2CFF6B3-ED4C-FFFC-7D3A-FA7943FBE7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55254" y="3446752"/>
            <a:ext cx="0" cy="34860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DFF9FD15-D5BB-64F0-E06F-3A0D86F46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1712" y="4343279"/>
            <a:ext cx="1885928" cy="12239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5" name="Text Box 56">
            <a:extLst>
              <a:ext uri="{FF2B5EF4-FFF2-40B4-BE49-F238E27FC236}">
                <a16:creationId xmlns:a16="http://schemas.microsoft.com/office/drawing/2014/main" id="{42C1A7C2-E07B-51FC-722A-C329A38F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577" y="2424261"/>
            <a:ext cx="8495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56094D-9B88-E7A9-46D3-AB62659DFBB1}"/>
              </a:ext>
            </a:extLst>
          </p:cNvPr>
          <p:cNvGrpSpPr/>
          <p:nvPr/>
        </p:nvGrpSpPr>
        <p:grpSpPr>
          <a:xfrm>
            <a:off x="4762639" y="2875232"/>
            <a:ext cx="971450" cy="587823"/>
            <a:chOff x="5077621" y="4996543"/>
            <a:chExt cx="971450" cy="587823"/>
          </a:xfrm>
        </p:grpSpPr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0601167B-D602-C426-EF16-5CE5905BA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2" y="5222806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09A51BA8-D39F-D014-3A00-626AC598C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1" y="5375288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A5335CAC-3D3B-FEC4-508A-3E8BBBBF6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F931818F-B4B0-8A38-CB88-DBB9D7B68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418AB9F1-6E8F-7915-F7C8-9906D77F5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3E59D87B-D51B-33E3-34D9-4C5DC2F11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288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6F321-4A9E-E489-614F-1C05073F3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4FE18D-E387-D482-5C6E-9D9DA1CD2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list,</a:t>
            </a:r>
            <a:b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or -1 if not found. */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int </a:t>
            </a:r>
            <a:r>
              <a:rPr lang="en-US" sz="1100" dirty="0">
                <a:latin typeface="Consolas"/>
                <a:ea typeface="Monaco"/>
                <a:cs typeface="Consolas"/>
              </a:rPr>
              <a:t>indexOf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int index = 0;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if (current.value ==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    return index;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index++;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return -1;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Value not found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2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Returns the value at the given location in this list.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If the index is invalid, throws an exception. */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int valueAt(int i) {</a:t>
            </a:r>
          </a:p>
          <a:p>
            <a:pPr algn="l">
              <a:spcBef>
                <a:spcPts val="200"/>
              </a:spcBef>
            </a:pPr>
            <a:r>
              <a:rPr lang="en-US" sz="12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Similar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</a:p>
          <a:p>
            <a:pPr algn="l">
              <a:spcBef>
                <a:spcPts val="200"/>
              </a:spcBef>
            </a:pP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1" name="Text Box 19">
            <a:extLst>
              <a:ext uri="{FF2B5EF4-FFF2-40B4-BE49-F238E27FC236}">
                <a16:creationId xmlns:a16="http://schemas.microsoft.com/office/drawing/2014/main" id="{AA5D9D7B-B094-86F3-C4EE-154512D00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073" y="3961638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70" name="Text Box 19">
            <a:extLst>
              <a:ext uri="{FF2B5EF4-FFF2-40B4-BE49-F238E27FC236}">
                <a16:creationId xmlns:a16="http://schemas.microsoft.com/office/drawing/2014/main" id="{DB54F840-3941-EA7E-BC9E-255A2E875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567" y="3971168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63" name="Text Box 19">
            <a:extLst>
              <a:ext uri="{FF2B5EF4-FFF2-40B4-BE49-F238E27FC236}">
                <a16:creationId xmlns:a16="http://schemas.microsoft.com/office/drawing/2014/main" id="{E968105C-B64D-0A3C-C477-C2522A7A8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754" y="3987346"/>
            <a:ext cx="72707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27B6D-83F8-CF76-C0C1-9503DB0E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4"/>
            <a:ext cx="2846673" cy="137524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Built a list (code omitted)...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v.indexOf(9));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2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</a:t>
            </a:r>
            <a:r>
              <a:rPr lang="en-US" sz="1050" dirty="0">
                <a:latin typeface="Menlo" panose="020B0609030804020204" pitchFamily="49" charset="0"/>
              </a:rPr>
              <a:t>valueAt</a:t>
            </a:r>
            <a:r>
              <a:rPr lang="en-US" sz="1050" b="0" dirty="0">
                <a:latin typeface="Menlo" panose="020B0609030804020204" pitchFamily="49" charset="0"/>
              </a:rPr>
              <a:t>(1));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3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9A14E715-1D55-4E78-4403-EE1C0293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indexOf / valueAt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62CE1DA-EA77-B347-89DD-2E6B98697EA3}"/>
              </a:ext>
            </a:extLst>
          </p:cNvPr>
          <p:cNvSpPr/>
          <p:nvPr/>
        </p:nvSpPr>
        <p:spPr bwMode="auto">
          <a:xfrm>
            <a:off x="5117101" y="1620767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5C506DB-432B-B6EC-AFAB-7C9F0F127BE4}"/>
              </a:ext>
            </a:extLst>
          </p:cNvPr>
          <p:cNvSpPr/>
          <p:nvPr/>
        </p:nvSpPr>
        <p:spPr bwMode="auto">
          <a:xfrm>
            <a:off x="152400" y="5288943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 Box 56">
            <a:extLst>
              <a:ext uri="{FF2B5EF4-FFF2-40B4-BE49-F238E27FC236}">
                <a16:creationId xmlns:a16="http://schemas.microsoft.com/office/drawing/2014/main" id="{EEC945A3-7C1A-08A3-2F1B-5BDAE1B3A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374" y="4724400"/>
            <a:ext cx="462149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Processing logic: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Iteration, similar to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D5EEE017-B125-5EDB-AC94-EDF12DEE9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235" y="311365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A4E71A3C-B532-E370-CE91-0CE75B05E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35" y="311365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88E9A885-719F-D970-38EB-70584608AE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235" y="3275578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6661DC68-8A83-1C59-D367-C62277F81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075" y="311365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AF0BD465-DBF9-9D84-4AE6-4DAF047E3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875" y="311365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4" name="Line 20">
            <a:extLst>
              <a:ext uri="{FF2B5EF4-FFF2-40B4-BE49-F238E27FC236}">
                <a16:creationId xmlns:a16="http://schemas.microsoft.com/office/drawing/2014/main" id="{C33A02F4-97B9-D82A-58CB-A62EBA769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3311" y="3252655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7D0BE7DD-E69E-272D-7163-99F7A057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635" y="3095492"/>
            <a:ext cx="304800" cy="314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15</a:t>
            </a:r>
          </a:p>
        </p:txBody>
      </p:sp>
      <p:sp>
        <p:nvSpPr>
          <p:cNvPr id="46" name="Text Box 19">
            <a:extLst>
              <a:ext uri="{FF2B5EF4-FFF2-40B4-BE49-F238E27FC236}">
                <a16:creationId xmlns:a16="http://schemas.microsoft.com/office/drawing/2014/main" id="{DE3CCAC0-5CE8-637B-721C-76F98865D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435" y="3095491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A70D83-6AC1-BB9D-EF2E-305987A7749F}"/>
              </a:ext>
            </a:extLst>
          </p:cNvPr>
          <p:cNvSpPr txBox="1"/>
          <p:nvPr/>
        </p:nvSpPr>
        <p:spPr>
          <a:xfrm>
            <a:off x="6360136" y="292742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A37288-2CFD-1319-2E67-72DC82E9F1D7}"/>
              </a:ext>
            </a:extLst>
          </p:cNvPr>
          <p:cNvSpPr txBox="1"/>
          <p:nvPr/>
        </p:nvSpPr>
        <p:spPr>
          <a:xfrm>
            <a:off x="7960372" y="290449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1219C1-E537-7E38-5DC2-791A18974910}"/>
              </a:ext>
            </a:extLst>
          </p:cNvPr>
          <p:cNvSpPr txBox="1"/>
          <p:nvPr/>
        </p:nvSpPr>
        <p:spPr>
          <a:xfrm>
            <a:off x="5617464" y="292829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9594801A-B8CF-5FB7-B56C-C1FBEB3141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741" y="3275578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Text Box 18">
            <a:extLst>
              <a:ext uri="{FF2B5EF4-FFF2-40B4-BE49-F238E27FC236}">
                <a16:creationId xmlns:a16="http://schemas.microsoft.com/office/drawing/2014/main" id="{FB69C3FC-29BA-1979-9813-DB18B72E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581" y="311365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59" name="Text Box 19">
            <a:extLst>
              <a:ext uri="{FF2B5EF4-FFF2-40B4-BE49-F238E27FC236}">
                <a16:creationId xmlns:a16="http://schemas.microsoft.com/office/drawing/2014/main" id="{48EAB94E-4EDD-E261-FB42-85A8898B5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381" y="311365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BF252B-F646-A09E-51F2-E53DB4A3845B}"/>
              </a:ext>
            </a:extLst>
          </p:cNvPr>
          <p:cNvSpPr txBox="1"/>
          <p:nvPr/>
        </p:nvSpPr>
        <p:spPr>
          <a:xfrm>
            <a:off x="7141642" y="292742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1" name="Text Box 56">
            <a:extLst>
              <a:ext uri="{FF2B5EF4-FFF2-40B4-BE49-F238E27FC236}">
                <a16:creationId xmlns:a16="http://schemas.microsoft.com/office/drawing/2014/main" id="{3FD8C2DD-01A4-AA2F-7FB9-2E34E3291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623" y="2661332"/>
            <a:ext cx="38095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0        1         2        3</a:t>
            </a:r>
          </a:p>
        </p:txBody>
      </p:sp>
      <p:sp>
        <p:nvSpPr>
          <p:cNvPr id="62" name="Text Box 19">
            <a:extLst>
              <a:ext uri="{FF2B5EF4-FFF2-40B4-BE49-F238E27FC236}">
                <a16:creationId xmlns:a16="http://schemas.microsoft.com/office/drawing/2014/main" id="{EB29CF39-69DF-06EF-8531-13AA7092C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167" y="3667475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Line 20">
            <a:extLst>
              <a:ext uri="{FF2B5EF4-FFF2-40B4-BE49-F238E27FC236}">
                <a16:creationId xmlns:a16="http://schemas.microsoft.com/office/drawing/2014/main" id="{BCC9075A-B450-0063-0518-548E6930C5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74126" y="3439961"/>
            <a:ext cx="0" cy="34860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" name="Text Box 19">
            <a:extLst>
              <a:ext uri="{FF2B5EF4-FFF2-40B4-BE49-F238E27FC236}">
                <a16:creationId xmlns:a16="http://schemas.microsoft.com/office/drawing/2014/main" id="{9E9A2357-3DCF-A2E9-3457-D1FA94909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673" y="3681061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707053DD-454B-7215-C6E5-00D0D39BB2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55632" y="3453547"/>
            <a:ext cx="0" cy="34860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2F5FE5B2-0C13-6396-EB5F-0269C82CB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295" y="3674266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BB38FCC8-B233-4D40-A307-2ABECF884C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55254" y="3446752"/>
            <a:ext cx="0" cy="34860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013CA3F2-E5FF-A422-694A-C20431332C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1712" y="4343279"/>
            <a:ext cx="1885928" cy="12239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5" name="Text Box 56">
            <a:extLst>
              <a:ext uri="{FF2B5EF4-FFF2-40B4-BE49-F238E27FC236}">
                <a16:creationId xmlns:a16="http://schemas.microsoft.com/office/drawing/2014/main" id="{2ACF4E54-7628-F3B5-7AB9-05A246006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577" y="2424261"/>
            <a:ext cx="8495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7E11C5-3DD9-D873-59AC-E085C22A81AA}"/>
              </a:ext>
            </a:extLst>
          </p:cNvPr>
          <p:cNvGrpSpPr/>
          <p:nvPr/>
        </p:nvGrpSpPr>
        <p:grpSpPr>
          <a:xfrm>
            <a:off x="4762639" y="2875232"/>
            <a:ext cx="971450" cy="587823"/>
            <a:chOff x="5077621" y="4996543"/>
            <a:chExt cx="971450" cy="587823"/>
          </a:xfrm>
        </p:grpSpPr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6B6A7E95-7154-7AD0-ADEA-225E7B526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2" y="5222806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2101FD55-9438-5B2E-196D-9169C176C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1" y="5375288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7497E70F-7C20-A14F-E98D-86CA4C61A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6578476A-7B5C-6798-CDA3-15946255B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549CA5DE-2158-AC42-C5A0-65A88C11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27" name="Line 53">
              <a:extLst>
                <a:ext uri="{FF2B5EF4-FFF2-40B4-BE49-F238E27FC236}">
                  <a16:creationId xmlns:a16="http://schemas.microsoft.com/office/drawing/2014/main" id="{2CC4C96C-D59F-709C-3484-B54A40BA4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758" y="5405488"/>
              <a:ext cx="348313" cy="89746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98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Lists</a:t>
            </a:r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4572000" cy="3276600"/>
          </a:xfrm>
        </p:spPr>
        <p:txBody>
          <a:bodyPr/>
          <a:lstStyle/>
          <a:p>
            <a:pPr>
              <a:spcBef>
                <a:spcPts val="1752"/>
              </a:spcBef>
              <a:buFont typeface="Wingdings" charset="0"/>
              <a:buNone/>
              <a:defRPr/>
            </a:pPr>
            <a:r>
              <a:rPr lang="en-US" sz="1800" u="sng" dirty="0">
                <a:solidFill>
                  <a:srgbClr val="000000"/>
                </a:solidFill>
                <a:latin typeface="Times New Roman"/>
                <a:cs typeface="Times New Roman"/>
              </a:rPr>
              <a:t>List: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 an ordered collection of elements. </a:t>
            </a:r>
          </a:p>
          <a:p>
            <a:pPr>
              <a:spcBef>
                <a:spcPts val="1752"/>
              </a:spcBef>
              <a:buFont typeface="Wingdings" charset="0"/>
              <a:buNone/>
              <a:defRPr/>
            </a:pPr>
            <a:r>
              <a:rPr lang="en-US" sz="1800" u="sng" dirty="0">
                <a:solidFill>
                  <a:srgbClr val="000000"/>
                </a:solidFill>
                <a:latin typeface="Times New Roman"/>
                <a:cs typeface="Times New Roman"/>
              </a:rPr>
              <a:t>Examples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Shopping list 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User list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Playlist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Course list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Guest list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File list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etc.</a:t>
            </a:r>
          </a:p>
        </p:txBody>
      </p:sp>
      <p:sp>
        <p:nvSpPr>
          <p:cNvPr id="1660932" name="Rectangle 4"/>
          <p:cNvSpPr>
            <a:spLocks noChangeArrowheads="1"/>
          </p:cNvSpPr>
          <p:nvPr/>
        </p:nvSpPr>
        <p:spPr bwMode="auto">
          <a:xfrm>
            <a:off x="3657600" y="2286000"/>
            <a:ext cx="3200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ts val="1752"/>
              </a:spcBef>
              <a:buClr>
                <a:srgbClr val="006600"/>
              </a:buClr>
              <a:buSzPct val="70000"/>
              <a:buFont typeface="Wingdings" charset="0"/>
              <a:buNone/>
              <a:defRPr/>
            </a:pPr>
            <a:r>
              <a:rPr lang="en-US" sz="1800" b="0" u="sng" dirty="0">
                <a:solidFill>
                  <a:srgbClr val="000000"/>
                </a:solidFill>
                <a:latin typeface="Times New Roman"/>
                <a:cs typeface="Times New Roman"/>
              </a:rPr>
              <a:t>Typical list-oriented operations</a:t>
            </a:r>
          </a:p>
          <a:p>
            <a:pPr marL="263525" indent="-263525" algn="l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Create a list</a:t>
            </a:r>
          </a:p>
          <a:p>
            <a:pPr marL="263525" indent="-263525" algn="l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Add an element</a:t>
            </a:r>
          </a:p>
          <a:p>
            <a:pPr marL="263525" indent="-263525" algn="l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Find an element</a:t>
            </a:r>
          </a:p>
          <a:p>
            <a:pPr marL="263525" indent="-263525" algn="l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Remove an element</a:t>
            </a:r>
          </a:p>
          <a:p>
            <a:pPr marL="263525" indent="-263525" algn="l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Update an element</a:t>
            </a:r>
          </a:p>
        </p:txBody>
      </p:sp>
      <p:pic>
        <p:nvPicPr>
          <p:cNvPr id="6" name="Picture 5" descr="shopping_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1399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94D70-ACA6-F640-435F-1F58376BE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3E4B8E84-4E50-1BEB-B4DF-5A2046689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Linked lists: Lecture plan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EDE6C948-6D10-70D3-FE2A-2CA9B5F86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4572000" cy="3276600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Motivation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Architecture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operations: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Constructing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Iterating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Adding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Removing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iterator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02E7D1CC-6A60-4538-EEA5-D6720CC62379}"/>
              </a:ext>
            </a:extLst>
          </p:cNvPr>
          <p:cNvSpPr/>
          <p:nvPr/>
        </p:nvSpPr>
        <p:spPr bwMode="auto">
          <a:xfrm>
            <a:off x="722587" y="36576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099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8BA5C-91F5-EC98-96CD-6D2BA17EC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D08AD666-F86B-3E55-CEB3-001FB32D3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</a:t>
            </a:r>
            <a:r>
              <a:rPr lang="en-US" sz="1100" dirty="0">
                <a:latin typeface="Consolas"/>
                <a:cs typeface="Consolas"/>
              </a:rPr>
              <a:t>add</a:t>
            </a:r>
            <a:r>
              <a:rPr lang="en-US" sz="1100" b="0" dirty="0">
                <a:latin typeface="Consolas"/>
                <a:cs typeface="Consolas"/>
              </a:rPr>
              <a:t>(int val)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i, int val)</a:t>
            </a:r>
          </a:p>
          <a:p>
            <a:pPr algn="l"/>
            <a:endParaRPr lang="en-US" sz="1100" b="0" dirty="0">
              <a:solidFill>
                <a:srgbClr val="000099"/>
              </a:solidFill>
              <a:latin typeface="Consolas"/>
              <a:cs typeface="Consolas"/>
            </a:endParaRP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beginning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addFirst(int i, int val)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F9837590-2C3F-FCD2-422F-F829419A3A28}"/>
              </a:ext>
            </a:extLst>
          </p:cNvPr>
          <p:cNvSpPr/>
          <p:nvPr/>
        </p:nvSpPr>
        <p:spPr bwMode="auto">
          <a:xfrm>
            <a:off x="41906" y="2620059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0D8AB8-F223-7D76-1F03-82111078098E}"/>
              </a:ext>
            </a:extLst>
          </p:cNvPr>
          <p:cNvSpPr/>
          <p:nvPr/>
        </p:nvSpPr>
        <p:spPr bwMode="auto">
          <a:xfrm>
            <a:off x="4073224" y="914400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F5F3CE-2EC6-43A1-FD8D-5BAC460FE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</a:t>
            </a:r>
            <a:r>
              <a:rPr lang="en-US" sz="1050" dirty="0">
                <a:effectLst/>
                <a:latin typeface="Menlo" panose="020B0609030804020204" pitchFamily="49" charset="0"/>
              </a:rPr>
              <a:t>add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(5); v.</a:t>
            </a:r>
            <a:r>
              <a:rPr lang="en-US" sz="1050" dirty="0">
                <a:effectLst/>
                <a:latin typeface="Menlo" panose="020B0609030804020204" pitchFamily="49" charset="0"/>
              </a:rPr>
              <a:t>add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(9); v.</a:t>
            </a:r>
            <a:r>
              <a:rPr lang="en-US" sz="1050" dirty="0">
                <a:effectLst/>
                <a:latin typeface="Menlo" panose="020B0609030804020204" pitchFamily="49" charset="0"/>
              </a:rPr>
              <a:t>add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(7);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8" name="Rectangle 177">
            <a:extLst>
              <a:ext uri="{FF2B5EF4-FFF2-40B4-BE49-F238E27FC236}">
                <a16:creationId xmlns:a16="http://schemas.microsoft.com/office/drawing/2014/main" id="{9BAF705D-1E5A-1ED5-6F67-B79E5B9BB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1800" dirty="0"/>
              <a:t>(to the list’s end)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5C5462EC-86F5-C802-BB23-D6344206C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544" y="25146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03DD9DC8-BFE2-5C5F-FEFB-B7881172D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344" y="2514600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933D3903-DC7D-758C-B039-E3C2926B1E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9544" y="2676524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7D4AF947-879E-D2A4-F4CB-886DA32BE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4868" y="251936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316EB-9219-79F9-5D2A-F9555FFBE7DC}"/>
              </a:ext>
            </a:extLst>
          </p:cNvPr>
          <p:cNvSpPr txBox="1"/>
          <p:nvPr/>
        </p:nvSpPr>
        <p:spPr>
          <a:xfrm>
            <a:off x="6646668" y="231575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04C717-DFEF-3816-D4B6-093456059321}"/>
              </a:ext>
            </a:extLst>
          </p:cNvPr>
          <p:cNvSpPr txBox="1"/>
          <p:nvPr/>
        </p:nvSpPr>
        <p:spPr>
          <a:xfrm>
            <a:off x="7408668" y="231575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CC40CEB-2BF7-8AE0-99A4-34F7BCD6D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872" y="251547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CF7DB271-25BE-6C75-4392-71DA6F529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672" y="251547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30B7271-5488-C49D-EF31-9C89CD4EA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6872" y="267740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3C4A54-B7E6-ED26-D10F-B05A212C2848}"/>
              </a:ext>
            </a:extLst>
          </p:cNvPr>
          <p:cNvSpPr txBox="1"/>
          <p:nvPr/>
        </p:nvSpPr>
        <p:spPr>
          <a:xfrm>
            <a:off x="5903996" y="231662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C6A9C3EE-33B8-9D81-8BC3-43744E03A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813" y="2515002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D54351BA-B6E1-5A32-393A-514970C36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432" y="2509368"/>
            <a:ext cx="304800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7FBFA12A-A8EE-BDB0-BAEB-E4CB9F59F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2982" y="2531195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07588585-0E8E-91E3-8341-176EF99ED8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5906" y="2697163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13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BCAEF-D9A6-1F6F-7005-2AAEA8CD8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E1ECAD-C204-03C1-A194-54E42CC99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 with the given value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Node newNode = new Node(val);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the list is empty, the new node becomes the first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if (first ==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first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 else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to the last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while (current.next !=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    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the last node to the new node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current.next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size++;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}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373B17-3E08-1090-4F3E-D4B3CA128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</a:t>
            </a:r>
            <a:r>
              <a:rPr lang="en-US" sz="1050" dirty="0">
                <a:effectLst/>
                <a:latin typeface="Menlo" panose="020B0609030804020204" pitchFamily="49" charset="0"/>
              </a:rPr>
              <a:t>add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(5); v.add(9); v.add(7);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F255E754-B235-34B9-464B-D49BBF59DC47}"/>
              </a:ext>
            </a:extLst>
          </p:cNvPr>
          <p:cNvSpPr/>
          <p:nvPr/>
        </p:nvSpPr>
        <p:spPr bwMode="auto">
          <a:xfrm>
            <a:off x="76200" y="2122246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3A0301CE-A84A-0715-172E-D7D6480B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3571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Box 56">
            <a:extLst>
              <a:ext uri="{FF2B5EF4-FFF2-40B4-BE49-F238E27FC236}">
                <a16:creationId xmlns:a16="http://schemas.microsoft.com/office/drawing/2014/main" id="{E57DA394-DF68-15FB-136C-29D95F19A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85" y="2037531"/>
            <a:ext cx="24575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If the list is empty:</a:t>
            </a:r>
            <a:endParaRPr lang="en-US" sz="1100" b="0" u="sng" dirty="0">
              <a:latin typeface="Consolas"/>
              <a:cs typeface="Consolas"/>
            </a:endParaRPr>
          </a:p>
        </p:txBody>
      </p:sp>
      <p:sp>
        <p:nvSpPr>
          <p:cNvPr id="84" name="Rectangle 177">
            <a:extLst>
              <a:ext uri="{FF2B5EF4-FFF2-40B4-BE49-F238E27FC236}">
                <a16:creationId xmlns:a16="http://schemas.microsoft.com/office/drawing/2014/main" id="{2C3E0052-6082-B63E-CF74-6CEE42934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1800" dirty="0"/>
              <a:t>(to the list’s end)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F975A803-24D8-DDC2-BEB7-AA20B96DD465}"/>
              </a:ext>
            </a:extLst>
          </p:cNvPr>
          <p:cNvSpPr/>
          <p:nvPr/>
        </p:nvSpPr>
        <p:spPr bwMode="auto">
          <a:xfrm>
            <a:off x="4804885" y="1277069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087BBD-6C4F-FE51-D900-DF3AD962BD3F}"/>
              </a:ext>
            </a:extLst>
          </p:cNvPr>
          <p:cNvGrpSpPr/>
          <p:nvPr/>
        </p:nvGrpSpPr>
        <p:grpSpPr>
          <a:xfrm>
            <a:off x="5266360" y="2484744"/>
            <a:ext cx="757731" cy="587823"/>
            <a:chOff x="5077621" y="4996543"/>
            <a:chExt cx="757731" cy="587823"/>
          </a:xfrm>
        </p:grpSpPr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182C2653-AE20-2201-215A-4971E92EC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2" y="5222806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565C5422-4898-A1DE-41CE-AFF73B78D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1" y="5375288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8D8159C0-7183-4630-00EE-1D7FFB6C9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9A926DDD-09F4-1836-A9F3-7A71FDFAE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null</a:t>
              </a: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02EB908B-A827-ACED-53B9-8650D0C42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824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49C89-64F7-9891-5C36-58F5C3C8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04CA45-29CA-6320-0570-8C28350A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 with the given value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Node newNode = new Node(val);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the list is empty, the new node becomes the first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if (first ==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first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 else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to the last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while (current.next !=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    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the last node to the new node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current.next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size++;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}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3BDF2D-DC55-EB32-2D4C-1732A12B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</a:t>
            </a:r>
            <a:r>
              <a:rPr lang="en-US" sz="1050" dirty="0">
                <a:effectLst/>
                <a:latin typeface="Menlo" panose="020B0609030804020204" pitchFamily="49" charset="0"/>
              </a:rPr>
              <a:t>add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(5); v.add(9); v.add(7);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4B643FAF-F949-B531-0ECF-008712226C25}"/>
              </a:ext>
            </a:extLst>
          </p:cNvPr>
          <p:cNvSpPr/>
          <p:nvPr/>
        </p:nvSpPr>
        <p:spPr bwMode="auto">
          <a:xfrm>
            <a:off x="76200" y="2122246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09532E2C-A72B-21A4-3ADD-B50153311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3571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514ECD6-3EE3-772C-D432-53D45CD5932A}"/>
              </a:ext>
            </a:extLst>
          </p:cNvPr>
          <p:cNvGrpSpPr/>
          <p:nvPr/>
        </p:nvGrpSpPr>
        <p:grpSpPr>
          <a:xfrm>
            <a:off x="4893702" y="3074362"/>
            <a:ext cx="2136848" cy="513204"/>
            <a:chOff x="4893702" y="3074362"/>
            <a:chExt cx="2136848" cy="513204"/>
          </a:xfrm>
        </p:grpSpPr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18931EC0-D27B-8E0A-AD8E-FCE729CE0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4924" y="3261818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D45856-FC5C-031E-72DA-B3C6E1D13D25}"/>
                </a:ext>
              </a:extLst>
            </p:cNvPr>
            <p:cNvSpPr/>
            <p:nvPr/>
          </p:nvSpPr>
          <p:spPr bwMode="auto">
            <a:xfrm>
              <a:off x="4893702" y="3340630"/>
              <a:ext cx="173502" cy="173537"/>
            </a:xfrm>
            <a:prstGeom prst="ellipse">
              <a:avLst/>
            </a:prstGeom>
            <a:solidFill>
              <a:srgbClr val="FFECA6"/>
            </a:solidFill>
            <a:ln w="9525" cap="flat" cmpd="sng" algn="ctr">
              <a:solidFill>
                <a:srgbClr val="FFF4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4931BF-0D9E-9008-9AE8-574BCCC74F43}"/>
                </a:ext>
              </a:extLst>
            </p:cNvPr>
            <p:cNvSpPr txBox="1"/>
            <p:nvPr/>
          </p:nvSpPr>
          <p:spPr>
            <a:xfrm>
              <a:off x="6285126" y="307436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BF307CA5-79D6-5810-5E31-505778711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9724" y="3260766"/>
              <a:ext cx="304800" cy="314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5C1D9DC1-2BED-C88D-C4FA-B2765208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5488" y="3259135"/>
              <a:ext cx="589571" cy="3143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newNode</a:t>
              </a:r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FB75662A-26E8-E11C-AF47-1827AD20F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199" y="3273241"/>
              <a:ext cx="3048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9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30D86192-F72F-5E30-6E2B-9BED9469F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2923" y="3424692"/>
              <a:ext cx="475123" cy="73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4" name="Text Box 56">
            <a:extLst>
              <a:ext uri="{FF2B5EF4-FFF2-40B4-BE49-F238E27FC236}">
                <a16:creationId xmlns:a16="http://schemas.microsoft.com/office/drawing/2014/main" id="{8B2822FC-1294-99A0-A59C-EEC84D08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85" y="2037531"/>
            <a:ext cx="24575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If the list is empty:</a:t>
            </a:r>
            <a:endParaRPr lang="en-US" sz="1100" b="0" u="sng" dirty="0">
              <a:latin typeface="Consolas"/>
              <a:cs typeface="Consolas"/>
            </a:endParaRPr>
          </a:p>
        </p:txBody>
      </p:sp>
      <p:sp>
        <p:nvSpPr>
          <p:cNvPr id="84" name="Rectangle 177">
            <a:extLst>
              <a:ext uri="{FF2B5EF4-FFF2-40B4-BE49-F238E27FC236}">
                <a16:creationId xmlns:a16="http://schemas.microsoft.com/office/drawing/2014/main" id="{C13C0E2D-542C-A17B-8EC7-3CB778B99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1800" dirty="0"/>
              <a:t>(to the list’s end)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5BADA19-14F9-E342-7830-0970A322563B}"/>
              </a:ext>
            </a:extLst>
          </p:cNvPr>
          <p:cNvSpPr/>
          <p:nvPr/>
        </p:nvSpPr>
        <p:spPr bwMode="auto">
          <a:xfrm>
            <a:off x="762000" y="2555657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E0168AC2-AFDB-DFED-F461-07026B26F60F}"/>
              </a:ext>
            </a:extLst>
          </p:cNvPr>
          <p:cNvSpPr/>
          <p:nvPr/>
        </p:nvSpPr>
        <p:spPr bwMode="auto">
          <a:xfrm>
            <a:off x="4804885" y="1277069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B54B89-D018-3934-8145-10F6279708BE}"/>
              </a:ext>
            </a:extLst>
          </p:cNvPr>
          <p:cNvGrpSpPr/>
          <p:nvPr/>
        </p:nvGrpSpPr>
        <p:grpSpPr>
          <a:xfrm>
            <a:off x="5266360" y="2484744"/>
            <a:ext cx="757731" cy="587823"/>
            <a:chOff x="5077621" y="4996543"/>
            <a:chExt cx="757731" cy="587823"/>
          </a:xfrm>
        </p:grpSpPr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F4F0F0F8-BB81-2FCA-85A0-8A505E6AF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2" y="5222806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85FA309B-C49F-2944-176A-6B7BE51E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1" y="5375288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046B8C01-B773-F609-CF4E-AF9A2C8B5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6ACA829C-251B-47ED-E67B-AD53E7A17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null</a:t>
              </a: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561B7D96-7684-21FB-7BBF-D2908A3BC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087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4ADEF-3063-54A4-32D0-9DA0914EC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42D9CE-19EA-0C45-779D-947215FB0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 with the given value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Node newNode = new Node(val);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the list is empty, the new node becomes the first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if (first ==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first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 else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to the last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while (current.next !=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    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the last node to the new node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current.next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size++;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}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977DE1-21F7-B19D-577D-52BC072C6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</a:t>
            </a:r>
            <a:r>
              <a:rPr lang="en-US" sz="1050" dirty="0">
                <a:effectLst/>
                <a:latin typeface="Menlo" panose="020B0609030804020204" pitchFamily="49" charset="0"/>
              </a:rPr>
              <a:t>add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(5); v.add(9); v.add(7);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679CBD29-AC70-ECA5-605A-90EBB8F7EE12}"/>
              </a:ext>
            </a:extLst>
          </p:cNvPr>
          <p:cNvSpPr/>
          <p:nvPr/>
        </p:nvSpPr>
        <p:spPr bwMode="auto">
          <a:xfrm>
            <a:off x="76200" y="2122246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8BEA36A3-002E-B6C1-CFBA-974240EC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3571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05972A-C5E4-D479-1DB4-1FCEFB69D8DF}"/>
              </a:ext>
            </a:extLst>
          </p:cNvPr>
          <p:cNvGrpSpPr/>
          <p:nvPr/>
        </p:nvGrpSpPr>
        <p:grpSpPr>
          <a:xfrm>
            <a:off x="4893702" y="3074362"/>
            <a:ext cx="2136848" cy="513204"/>
            <a:chOff x="4893702" y="3074362"/>
            <a:chExt cx="2136848" cy="513204"/>
          </a:xfrm>
        </p:grpSpPr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B228AA2D-1980-08DB-95E4-F941DC76B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4924" y="3261818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A96373-F218-456F-85A0-6B17387FC9EB}"/>
                </a:ext>
              </a:extLst>
            </p:cNvPr>
            <p:cNvSpPr/>
            <p:nvPr/>
          </p:nvSpPr>
          <p:spPr bwMode="auto">
            <a:xfrm>
              <a:off x="4893702" y="3340630"/>
              <a:ext cx="173502" cy="173537"/>
            </a:xfrm>
            <a:prstGeom prst="ellipse">
              <a:avLst/>
            </a:prstGeom>
            <a:solidFill>
              <a:srgbClr val="FFECA6"/>
            </a:solidFill>
            <a:ln w="9525" cap="flat" cmpd="sng" algn="ctr">
              <a:solidFill>
                <a:srgbClr val="FFF4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7FBB21-08A2-CB45-B461-49F847846AE6}"/>
                </a:ext>
              </a:extLst>
            </p:cNvPr>
            <p:cNvSpPr txBox="1"/>
            <p:nvPr/>
          </p:nvSpPr>
          <p:spPr>
            <a:xfrm>
              <a:off x="6285126" y="307436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8A3ECC19-365E-5B1C-60E3-0C9E06A1D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9724" y="3260766"/>
              <a:ext cx="304800" cy="314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53CAEFDD-4D45-5FFB-B93A-693B9CA3C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5488" y="3259135"/>
              <a:ext cx="589571" cy="3143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newNode</a:t>
              </a:r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0AA81D0F-DE10-DFD5-BBB4-7A42F93E4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199" y="3273241"/>
              <a:ext cx="3048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9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847B723D-EB72-FEF0-A376-7EBAB651C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2923" y="3424692"/>
              <a:ext cx="475123" cy="73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4" name="Text Box 56">
            <a:extLst>
              <a:ext uri="{FF2B5EF4-FFF2-40B4-BE49-F238E27FC236}">
                <a16:creationId xmlns:a16="http://schemas.microsoft.com/office/drawing/2014/main" id="{1AF690C7-BC98-C1F0-3558-D83345619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85" y="2037531"/>
            <a:ext cx="24575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If the list is empty:</a:t>
            </a:r>
            <a:endParaRPr lang="en-US" sz="1100" b="0" u="sng" dirty="0">
              <a:latin typeface="Consolas"/>
              <a:cs typeface="Consolas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28EE03C-268D-9FC6-585F-47D68D4B63E5}"/>
              </a:ext>
            </a:extLst>
          </p:cNvPr>
          <p:cNvCxnSpPr>
            <a:cxnSpLocks/>
          </p:cNvCxnSpPr>
          <p:nvPr/>
        </p:nvCxnSpPr>
        <p:spPr bwMode="auto">
          <a:xfrm>
            <a:off x="4804885" y="3810000"/>
            <a:ext cx="363789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 Box 18">
            <a:extLst>
              <a:ext uri="{FF2B5EF4-FFF2-40B4-BE49-F238E27FC236}">
                <a16:creationId xmlns:a16="http://schemas.microsoft.com/office/drawing/2014/main" id="{F2D4CBAA-A64C-508A-0146-3BA43790A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810" y="474977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E66874-ED68-4378-E683-6764159A2001}"/>
              </a:ext>
            </a:extLst>
          </p:cNvPr>
          <p:cNvSpPr/>
          <p:nvPr/>
        </p:nvSpPr>
        <p:spPr bwMode="auto">
          <a:xfrm>
            <a:off x="4901253" y="4108880"/>
            <a:ext cx="208978" cy="197271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AFBD7-A9BC-09B1-7E11-2793FF661379}"/>
              </a:ext>
            </a:extLst>
          </p:cNvPr>
          <p:cNvSpPr txBox="1"/>
          <p:nvPr/>
        </p:nvSpPr>
        <p:spPr>
          <a:xfrm>
            <a:off x="6307012" y="456231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1" name="Text Box 19">
            <a:extLst>
              <a:ext uri="{FF2B5EF4-FFF2-40B4-BE49-F238E27FC236}">
                <a16:creationId xmlns:a16="http://schemas.microsoft.com/office/drawing/2014/main" id="{C718FAF7-F5E9-916D-D2A9-2B548546C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610" y="4748720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62" name="Text Box 19">
            <a:extLst>
              <a:ext uri="{FF2B5EF4-FFF2-40B4-BE49-F238E27FC236}">
                <a16:creationId xmlns:a16="http://schemas.microsoft.com/office/drawing/2014/main" id="{D3668AFD-CCB0-D196-FFB1-E169D6AA0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374" y="4764642"/>
            <a:ext cx="58957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</a:p>
        </p:txBody>
      </p:sp>
      <p:sp>
        <p:nvSpPr>
          <p:cNvPr id="63" name="Text Box 19">
            <a:extLst>
              <a:ext uri="{FF2B5EF4-FFF2-40B4-BE49-F238E27FC236}">
                <a16:creationId xmlns:a16="http://schemas.microsoft.com/office/drawing/2014/main" id="{FEF11F73-FB24-40A1-D5DA-80D9B1181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085" y="4761195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Line 53">
            <a:extLst>
              <a:ext uri="{FF2B5EF4-FFF2-40B4-BE49-F238E27FC236}">
                <a16:creationId xmlns:a16="http://schemas.microsoft.com/office/drawing/2014/main" id="{FB861AC5-00DE-E496-A3F9-27D0BA540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8589" y="4946565"/>
            <a:ext cx="448221" cy="6409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" name="Rectangle 177">
            <a:extLst>
              <a:ext uri="{FF2B5EF4-FFF2-40B4-BE49-F238E27FC236}">
                <a16:creationId xmlns:a16="http://schemas.microsoft.com/office/drawing/2014/main" id="{8A77831B-14BF-2C31-DA91-784A93E7A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1800" dirty="0"/>
              <a:t>(to the list’s end)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22E65CD-CB44-67D4-A07A-188A2E3DD571}"/>
              </a:ext>
            </a:extLst>
          </p:cNvPr>
          <p:cNvSpPr/>
          <p:nvPr/>
        </p:nvSpPr>
        <p:spPr bwMode="auto">
          <a:xfrm>
            <a:off x="762000" y="2555657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93E1ABF-0133-0825-5844-4F65238C3DED}"/>
              </a:ext>
            </a:extLst>
          </p:cNvPr>
          <p:cNvSpPr/>
          <p:nvPr/>
        </p:nvSpPr>
        <p:spPr bwMode="auto">
          <a:xfrm>
            <a:off x="1143000" y="3095911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E1168C42-A5BF-6967-4A38-FF0C82D4DD68}"/>
              </a:ext>
            </a:extLst>
          </p:cNvPr>
          <p:cNvSpPr/>
          <p:nvPr/>
        </p:nvSpPr>
        <p:spPr bwMode="auto">
          <a:xfrm>
            <a:off x="4804885" y="1277069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869427-B5E0-C004-5615-CCA6F342B481}"/>
              </a:ext>
            </a:extLst>
          </p:cNvPr>
          <p:cNvGrpSpPr/>
          <p:nvPr/>
        </p:nvGrpSpPr>
        <p:grpSpPr>
          <a:xfrm>
            <a:off x="5266360" y="2484744"/>
            <a:ext cx="757731" cy="587823"/>
            <a:chOff x="5077621" y="4996543"/>
            <a:chExt cx="757731" cy="587823"/>
          </a:xfrm>
        </p:grpSpPr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41EE7A40-DE90-69C1-67FD-13AE5002A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2" y="5222806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52AB46FD-CC7D-B72E-D234-B3BEB869D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1" y="5375288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F2B97740-A70D-5791-4B34-C457A145A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1F28042A-165B-3751-CFE9-448ABD8E8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null</a:t>
              </a: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FB0172FD-4893-A205-6B35-350A16DBE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A6F17D-A059-A242-154B-59CA0AF480AC}"/>
              </a:ext>
            </a:extLst>
          </p:cNvPr>
          <p:cNvGrpSpPr/>
          <p:nvPr/>
        </p:nvGrpSpPr>
        <p:grpSpPr>
          <a:xfrm>
            <a:off x="5313676" y="3976421"/>
            <a:ext cx="757731" cy="587823"/>
            <a:chOff x="5077621" y="4996543"/>
            <a:chExt cx="757731" cy="587823"/>
          </a:xfrm>
        </p:grpSpPr>
        <p:sp>
          <p:nvSpPr>
            <p:cNvPr id="41" name="Text Box 19">
              <a:extLst>
                <a:ext uri="{FF2B5EF4-FFF2-40B4-BE49-F238E27FC236}">
                  <a16:creationId xmlns:a16="http://schemas.microsoft.com/office/drawing/2014/main" id="{93D40FFA-A601-8066-B1BB-9EFACFA85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2" y="5222806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45" name="Text Box 19">
              <a:extLst>
                <a:ext uri="{FF2B5EF4-FFF2-40B4-BE49-F238E27FC236}">
                  <a16:creationId xmlns:a16="http://schemas.microsoft.com/office/drawing/2014/main" id="{EE40A74D-4517-528F-310E-74FE33402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1" y="5375288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6" name="Text Box 19">
              <a:extLst>
                <a:ext uri="{FF2B5EF4-FFF2-40B4-BE49-F238E27FC236}">
                  <a16:creationId xmlns:a16="http://schemas.microsoft.com/office/drawing/2014/main" id="{42D479D4-F8CF-49EE-FB7C-8B8E49D4F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47" name="Text Box 19">
              <a:extLst>
                <a:ext uri="{FF2B5EF4-FFF2-40B4-BE49-F238E27FC236}">
                  <a16:creationId xmlns:a16="http://schemas.microsoft.com/office/drawing/2014/main" id="{59F8D53B-0D89-FD14-932F-7769CB8E3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090DDC20-DECE-A468-3FFB-F797B0FEA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</p:grpSp>
      <p:sp>
        <p:nvSpPr>
          <p:cNvPr id="26" name="Line 53">
            <a:extLst>
              <a:ext uri="{FF2B5EF4-FFF2-40B4-BE49-F238E27FC236}">
                <a16:creationId xmlns:a16="http://schemas.microsoft.com/office/drawing/2014/main" id="{3DA29EE9-81CC-95F6-02F7-33B5D120C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1366" y="4439770"/>
            <a:ext cx="409418" cy="307344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293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E0CCD-F57E-F9B8-A434-6BC50118C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F4C2982-CE4E-4349-759D-004C6EC66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 with the given value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Node newNode = new Node(val);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the list is empty, the new node becomes the first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if (first ==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first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 else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to the last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while (current.next !=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    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the last node to the new node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current.next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size++;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}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C5CE55-BEB5-DA2D-E51E-5768952C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</a:t>
            </a:r>
            <a:r>
              <a:rPr lang="en-US" sz="1050" dirty="0">
                <a:effectLst/>
                <a:latin typeface="Menlo" panose="020B0609030804020204" pitchFamily="49" charset="0"/>
              </a:rPr>
              <a:t>add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(5); v.add(9); v.add(7);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641B5D4E-5697-E3B9-B6CD-95EB2EE2D710}"/>
              </a:ext>
            </a:extLst>
          </p:cNvPr>
          <p:cNvSpPr/>
          <p:nvPr/>
        </p:nvSpPr>
        <p:spPr bwMode="auto">
          <a:xfrm>
            <a:off x="76200" y="2122246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75C6327F-49D2-6568-C6FC-59C6236B8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3571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E78A0C9-714A-2015-4ED8-62301EA56413}"/>
              </a:ext>
            </a:extLst>
          </p:cNvPr>
          <p:cNvGrpSpPr/>
          <p:nvPr/>
        </p:nvGrpSpPr>
        <p:grpSpPr>
          <a:xfrm>
            <a:off x="4893702" y="3074362"/>
            <a:ext cx="2136848" cy="513204"/>
            <a:chOff x="4893702" y="3074362"/>
            <a:chExt cx="2136848" cy="513204"/>
          </a:xfrm>
        </p:grpSpPr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E2E1ED94-9DDC-0A50-808E-BEC5CFA0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4924" y="3261818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75ED76-F333-AA90-5AC1-97B7DE29F0E7}"/>
                </a:ext>
              </a:extLst>
            </p:cNvPr>
            <p:cNvSpPr/>
            <p:nvPr/>
          </p:nvSpPr>
          <p:spPr bwMode="auto">
            <a:xfrm>
              <a:off x="4893702" y="3340630"/>
              <a:ext cx="173502" cy="173537"/>
            </a:xfrm>
            <a:prstGeom prst="ellipse">
              <a:avLst/>
            </a:prstGeom>
            <a:solidFill>
              <a:srgbClr val="FFECA6"/>
            </a:solidFill>
            <a:ln w="9525" cap="flat" cmpd="sng" algn="ctr">
              <a:solidFill>
                <a:srgbClr val="FFF4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243FD1-5A63-2F98-80FF-E9A2FD67E68C}"/>
                </a:ext>
              </a:extLst>
            </p:cNvPr>
            <p:cNvSpPr txBox="1"/>
            <p:nvPr/>
          </p:nvSpPr>
          <p:spPr>
            <a:xfrm>
              <a:off x="6285126" y="307436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4CF70ACB-F19B-EE40-F6A2-46759032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9724" y="3260766"/>
              <a:ext cx="304800" cy="314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A1BB41E9-305B-D1D2-289A-4B9A4EE1A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5488" y="3259135"/>
              <a:ext cx="589571" cy="3143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newNode</a:t>
              </a:r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F0C7FDEA-ADC3-0736-5C8F-C48FD2AC0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199" y="3273241"/>
              <a:ext cx="3048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9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E4663DA9-8531-DAC1-C1CD-CCDA07A2D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2923" y="3424692"/>
              <a:ext cx="475123" cy="73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4" name="Text Box 56">
            <a:extLst>
              <a:ext uri="{FF2B5EF4-FFF2-40B4-BE49-F238E27FC236}">
                <a16:creationId xmlns:a16="http://schemas.microsoft.com/office/drawing/2014/main" id="{06E012EB-17EE-C9EB-8144-DF3E3B544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85" y="2037531"/>
            <a:ext cx="24575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If the list is empty:</a:t>
            </a:r>
            <a:endParaRPr lang="en-US" sz="1100" b="0" u="sng" dirty="0">
              <a:latin typeface="Consolas"/>
              <a:cs typeface="Consolas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BE4B7E-E23D-C9B2-458E-2FD289016B4A}"/>
              </a:ext>
            </a:extLst>
          </p:cNvPr>
          <p:cNvCxnSpPr>
            <a:cxnSpLocks/>
          </p:cNvCxnSpPr>
          <p:nvPr/>
        </p:nvCxnSpPr>
        <p:spPr bwMode="auto">
          <a:xfrm>
            <a:off x="4804885" y="3810000"/>
            <a:ext cx="363789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 Box 18">
            <a:extLst>
              <a:ext uri="{FF2B5EF4-FFF2-40B4-BE49-F238E27FC236}">
                <a16:creationId xmlns:a16="http://schemas.microsoft.com/office/drawing/2014/main" id="{9321B82D-E956-996A-13DA-02D34C056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810" y="474977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07C340B-AD5B-1475-891E-A49A1E5E6E72}"/>
              </a:ext>
            </a:extLst>
          </p:cNvPr>
          <p:cNvSpPr/>
          <p:nvPr/>
        </p:nvSpPr>
        <p:spPr bwMode="auto">
          <a:xfrm>
            <a:off x="4901253" y="4108880"/>
            <a:ext cx="208978" cy="197271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316CF7-9FA0-C981-82AD-544149709AAF}"/>
              </a:ext>
            </a:extLst>
          </p:cNvPr>
          <p:cNvSpPr txBox="1"/>
          <p:nvPr/>
        </p:nvSpPr>
        <p:spPr>
          <a:xfrm>
            <a:off x="6307012" y="456231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1" name="Text Box 19">
            <a:extLst>
              <a:ext uri="{FF2B5EF4-FFF2-40B4-BE49-F238E27FC236}">
                <a16:creationId xmlns:a16="http://schemas.microsoft.com/office/drawing/2014/main" id="{C138E572-E5B0-CBF3-6B82-A5731728B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610" y="4748720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62" name="Text Box 19">
            <a:extLst>
              <a:ext uri="{FF2B5EF4-FFF2-40B4-BE49-F238E27FC236}">
                <a16:creationId xmlns:a16="http://schemas.microsoft.com/office/drawing/2014/main" id="{96D09E4C-1AAB-1E69-DFFF-11CC369FF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374" y="4764642"/>
            <a:ext cx="58957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</a:p>
        </p:txBody>
      </p:sp>
      <p:sp>
        <p:nvSpPr>
          <p:cNvPr id="63" name="Text Box 19">
            <a:extLst>
              <a:ext uri="{FF2B5EF4-FFF2-40B4-BE49-F238E27FC236}">
                <a16:creationId xmlns:a16="http://schemas.microsoft.com/office/drawing/2014/main" id="{7332B679-75D6-9CF5-7455-123BB3237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085" y="4761195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Line 53">
            <a:extLst>
              <a:ext uri="{FF2B5EF4-FFF2-40B4-BE49-F238E27FC236}">
                <a16:creationId xmlns:a16="http://schemas.microsoft.com/office/drawing/2014/main" id="{26750C27-D235-F671-48BF-FB229A851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8589" y="4946565"/>
            <a:ext cx="448221" cy="6409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" name="Rectangle 177">
            <a:extLst>
              <a:ext uri="{FF2B5EF4-FFF2-40B4-BE49-F238E27FC236}">
                <a16:creationId xmlns:a16="http://schemas.microsoft.com/office/drawing/2014/main" id="{851AC63C-1AF1-2E55-6AB6-CF461A595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1800" dirty="0"/>
              <a:t>(to the list’s end)</a:t>
            </a:r>
            <a:endParaRPr lang="en-US" sz="2000" dirty="0">
              <a:latin typeface="+mj-lt"/>
              <a:cs typeface="+mj-cs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E57E59C-8A76-8CBB-3F38-45CC1D6D58F2}"/>
              </a:ext>
            </a:extLst>
          </p:cNvPr>
          <p:cNvCxnSpPr>
            <a:cxnSpLocks/>
          </p:cNvCxnSpPr>
          <p:nvPr/>
        </p:nvCxnSpPr>
        <p:spPr bwMode="auto">
          <a:xfrm>
            <a:off x="4905027" y="5267311"/>
            <a:ext cx="363789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 Box 56">
            <a:extLst>
              <a:ext uri="{FF2B5EF4-FFF2-40B4-BE49-F238E27FC236}">
                <a16:creationId xmlns:a16="http://schemas.microsoft.com/office/drawing/2014/main" id="{E402373E-0BD0-1762-4E1D-55BFB3BE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026" y="5499483"/>
            <a:ext cx="29435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Times New Roman"/>
                <a:cs typeface="Times New Roman"/>
              </a:rPr>
              <a:t>Final result </a:t>
            </a:r>
            <a:r>
              <a:rPr lang="en-US" sz="1200" b="0" dirty="0">
                <a:latin typeface="Times New Roman"/>
                <a:cs typeface="Times New Roman"/>
              </a:rPr>
              <a:t>(adter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200" b="0" dirty="0">
                <a:latin typeface="Times New Roman"/>
                <a:cs typeface="Times New Roman"/>
              </a:rPr>
              <a:t> terminates):</a:t>
            </a:r>
            <a:endParaRPr lang="en-US" sz="1100" b="0" dirty="0">
              <a:latin typeface="Consolas"/>
              <a:cs typeface="Consolas"/>
            </a:endParaRPr>
          </a:p>
        </p:txBody>
      </p:sp>
      <p:sp>
        <p:nvSpPr>
          <p:cNvPr id="76" name="Text Box 18">
            <a:extLst>
              <a:ext uri="{FF2B5EF4-FFF2-40B4-BE49-F238E27FC236}">
                <a16:creationId xmlns:a16="http://schemas.microsoft.com/office/drawing/2014/main" id="{7AA14AD4-713E-34A0-0AA8-AFD712B66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924" y="608361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ECCEBB-1902-FAAC-25A6-541509953A21}"/>
              </a:ext>
            </a:extLst>
          </p:cNvPr>
          <p:cNvSpPr txBox="1"/>
          <p:nvPr/>
        </p:nvSpPr>
        <p:spPr>
          <a:xfrm>
            <a:off x="6285126" y="5896154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78" name="Text Box 19">
            <a:extLst>
              <a:ext uri="{FF2B5EF4-FFF2-40B4-BE49-F238E27FC236}">
                <a16:creationId xmlns:a16="http://schemas.microsoft.com/office/drawing/2014/main" id="{F11D9978-E78F-56B0-9EB6-CFADEE61F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193" y="6085417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A229614-9841-EEE9-7F4B-9F2C10BC5FA4}"/>
              </a:ext>
            </a:extLst>
          </p:cNvPr>
          <p:cNvSpPr/>
          <p:nvPr/>
        </p:nvSpPr>
        <p:spPr bwMode="auto">
          <a:xfrm>
            <a:off x="762000" y="2555657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626AB5C-3096-1D9E-7DB0-58DB93A6728F}"/>
              </a:ext>
            </a:extLst>
          </p:cNvPr>
          <p:cNvSpPr/>
          <p:nvPr/>
        </p:nvSpPr>
        <p:spPr bwMode="auto">
          <a:xfrm>
            <a:off x="1143000" y="3095911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17A97BCE-A2BA-5837-9AC4-FD853829C84F}"/>
              </a:ext>
            </a:extLst>
          </p:cNvPr>
          <p:cNvSpPr/>
          <p:nvPr/>
        </p:nvSpPr>
        <p:spPr bwMode="auto">
          <a:xfrm>
            <a:off x="4804885" y="1277069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1645BA-7025-3D2D-8ADF-78CD2347BCEA}"/>
              </a:ext>
            </a:extLst>
          </p:cNvPr>
          <p:cNvGrpSpPr/>
          <p:nvPr/>
        </p:nvGrpSpPr>
        <p:grpSpPr>
          <a:xfrm>
            <a:off x="5266360" y="2484744"/>
            <a:ext cx="757731" cy="587823"/>
            <a:chOff x="5077621" y="4996543"/>
            <a:chExt cx="757731" cy="587823"/>
          </a:xfrm>
        </p:grpSpPr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6588C656-5BD9-3FE9-F037-C4857F0B2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2" y="5222806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DDC6F19C-B5C2-68D7-2174-18678808F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1" y="5375288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5E77020B-BCE7-F87C-20FD-E2FC93240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828BB582-2544-9851-6B6B-7DD578BB1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null</a:t>
              </a: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F5BB79BD-125A-3859-E603-AF5304AF7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D29C14-51A3-0F9E-1870-EBACA1CA6D77}"/>
              </a:ext>
            </a:extLst>
          </p:cNvPr>
          <p:cNvGrpSpPr/>
          <p:nvPr/>
        </p:nvGrpSpPr>
        <p:grpSpPr>
          <a:xfrm>
            <a:off x="5313676" y="3976421"/>
            <a:ext cx="757731" cy="587823"/>
            <a:chOff x="5077621" y="4996543"/>
            <a:chExt cx="757731" cy="587823"/>
          </a:xfrm>
        </p:grpSpPr>
        <p:sp>
          <p:nvSpPr>
            <p:cNvPr id="41" name="Text Box 19">
              <a:extLst>
                <a:ext uri="{FF2B5EF4-FFF2-40B4-BE49-F238E27FC236}">
                  <a16:creationId xmlns:a16="http://schemas.microsoft.com/office/drawing/2014/main" id="{901D513E-BCD8-62BD-0169-AECEA4D50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2" y="5222806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45" name="Text Box 19">
              <a:extLst>
                <a:ext uri="{FF2B5EF4-FFF2-40B4-BE49-F238E27FC236}">
                  <a16:creationId xmlns:a16="http://schemas.microsoft.com/office/drawing/2014/main" id="{1CC671E7-9BF8-B36C-D9B0-3EA482F8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1" y="5375288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6" name="Text Box 19">
              <a:extLst>
                <a:ext uri="{FF2B5EF4-FFF2-40B4-BE49-F238E27FC236}">
                  <a16:creationId xmlns:a16="http://schemas.microsoft.com/office/drawing/2014/main" id="{6DF8080C-0C78-DE8C-AF7E-A7F2065B2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47" name="Text Box 19">
              <a:extLst>
                <a:ext uri="{FF2B5EF4-FFF2-40B4-BE49-F238E27FC236}">
                  <a16:creationId xmlns:a16="http://schemas.microsoft.com/office/drawing/2014/main" id="{C1E6AF7C-F721-C5C7-B292-3500C0E6A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DAE52707-445D-46BD-0656-F8FF4BA69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</p:grpSp>
      <p:sp>
        <p:nvSpPr>
          <p:cNvPr id="26" name="Line 53">
            <a:extLst>
              <a:ext uri="{FF2B5EF4-FFF2-40B4-BE49-F238E27FC236}">
                <a16:creationId xmlns:a16="http://schemas.microsoft.com/office/drawing/2014/main" id="{84CDC1C1-C862-45E8-F186-87E771150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1366" y="4439770"/>
            <a:ext cx="409418" cy="307344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91CBA2-3F97-DA60-2D38-5714AF6FB771}"/>
              </a:ext>
            </a:extLst>
          </p:cNvPr>
          <p:cNvGrpSpPr/>
          <p:nvPr/>
        </p:nvGrpSpPr>
        <p:grpSpPr>
          <a:xfrm>
            <a:off x="5323259" y="5859572"/>
            <a:ext cx="757731" cy="587823"/>
            <a:chOff x="5077621" y="4996543"/>
            <a:chExt cx="757731" cy="587823"/>
          </a:xfrm>
        </p:grpSpPr>
        <p:sp>
          <p:nvSpPr>
            <p:cNvPr id="51" name="Text Box 19">
              <a:extLst>
                <a:ext uri="{FF2B5EF4-FFF2-40B4-BE49-F238E27FC236}">
                  <a16:creationId xmlns:a16="http://schemas.microsoft.com/office/drawing/2014/main" id="{6807C1A2-8F4A-E528-45B9-8FDC5C345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2" y="5222806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52" name="Text Box 19">
              <a:extLst>
                <a:ext uri="{FF2B5EF4-FFF2-40B4-BE49-F238E27FC236}">
                  <a16:creationId xmlns:a16="http://schemas.microsoft.com/office/drawing/2014/main" id="{F6D252FC-DA83-4EDC-6561-155A3A3F1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621" y="5375288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53" name="Text Box 19">
              <a:extLst>
                <a:ext uri="{FF2B5EF4-FFF2-40B4-BE49-F238E27FC236}">
                  <a16:creationId xmlns:a16="http://schemas.microsoft.com/office/drawing/2014/main" id="{FF4004A2-AB33-D67A-813C-F751F975D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214783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54" name="Text Box 19">
              <a:extLst>
                <a:ext uri="{FF2B5EF4-FFF2-40B4-BE49-F238E27FC236}">
                  <a16:creationId xmlns:a16="http://schemas.microsoft.com/office/drawing/2014/main" id="{DE364784-7329-B3FE-D621-575033355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552" y="5384482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id="{2A319934-2DB9-2B2B-F017-CFF239C4D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516" y="4996543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</p:grpSp>
      <p:sp>
        <p:nvSpPr>
          <p:cNvPr id="65" name="Line 53">
            <a:extLst>
              <a:ext uri="{FF2B5EF4-FFF2-40B4-BE49-F238E27FC236}">
                <a16:creationId xmlns:a16="http://schemas.microsoft.com/office/drawing/2014/main" id="{B4E733A2-B03A-8F28-666A-AFA3BAA713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0948" y="6235070"/>
            <a:ext cx="443535" cy="87851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437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72197-1761-4747-0161-CEAF34A87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8622228-B253-22C0-72BE-52FC144C4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 with the given value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Node newNode = new Node(val);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the list is empty, the new node becomes the first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if (first ==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first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 else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to the last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while (current.next !=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    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the last node to the new node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current.next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size++;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}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D06C8F-2F00-A3A8-B8CD-6E61AA05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v.add(9); v.</a:t>
            </a:r>
            <a:r>
              <a:rPr lang="en-US" sz="1050" dirty="0">
                <a:effectLst/>
                <a:latin typeface="Menlo" panose="020B0609030804020204" pitchFamily="49" charset="0"/>
              </a:rPr>
              <a:t>add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(7);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8B46EC29-B7B5-2ECC-60D0-6A1C92B64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477" y="258545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0444329B-07D9-423C-ACA0-A93F51078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276" y="2585451"/>
            <a:ext cx="279449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8DA0FD55-AF8A-6BED-B25D-D3A35F2904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3902" y="2753152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86B4762D-36F7-58AB-6358-E3623A374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376" y="259021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4F9407-F225-1BE1-4B00-673241CB00CC}"/>
              </a:ext>
            </a:extLst>
          </p:cNvPr>
          <p:cNvSpPr txBox="1"/>
          <p:nvPr/>
        </p:nvSpPr>
        <p:spPr>
          <a:xfrm>
            <a:off x="6216601" y="241078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CEF762-0ADF-A028-FDB9-20F9451FF11B}"/>
              </a:ext>
            </a:extLst>
          </p:cNvPr>
          <p:cNvSpPr txBox="1"/>
          <p:nvPr/>
        </p:nvSpPr>
        <p:spPr>
          <a:xfrm>
            <a:off x="7103176" y="241078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83D7026D-1DC4-20F2-28BF-6453B3792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479" y="2590212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63" name="Text Box 56">
            <a:extLst>
              <a:ext uri="{FF2B5EF4-FFF2-40B4-BE49-F238E27FC236}">
                <a16:creationId xmlns:a16="http://schemas.microsoft.com/office/drawing/2014/main" id="{F79F2845-95A5-ACF0-9D01-6171F1904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85" y="2037531"/>
            <a:ext cx="24575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If the list is not empty:</a:t>
            </a:r>
            <a:endParaRPr lang="en-US" sz="1100" b="0" u="sng" dirty="0">
              <a:latin typeface="Consolas"/>
              <a:cs typeface="Consolas"/>
            </a:endParaRPr>
          </a:p>
        </p:txBody>
      </p:sp>
      <p:sp>
        <p:nvSpPr>
          <p:cNvPr id="154" name="Rectangle 177">
            <a:extLst>
              <a:ext uri="{FF2B5EF4-FFF2-40B4-BE49-F238E27FC236}">
                <a16:creationId xmlns:a16="http://schemas.microsoft.com/office/drawing/2014/main" id="{5CC5A507-72ED-50BB-8DEA-B72D024EB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1800" dirty="0"/>
              <a:t>(to the list’s end)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947E979F-4220-C946-504B-99BAF457B6D5}"/>
              </a:ext>
            </a:extLst>
          </p:cNvPr>
          <p:cNvSpPr/>
          <p:nvPr/>
        </p:nvSpPr>
        <p:spPr bwMode="auto">
          <a:xfrm>
            <a:off x="76200" y="2122246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B3C20F-2143-77E1-D676-36D679A4E0C1}"/>
              </a:ext>
            </a:extLst>
          </p:cNvPr>
          <p:cNvGrpSpPr/>
          <p:nvPr/>
        </p:nvGrpSpPr>
        <p:grpSpPr>
          <a:xfrm>
            <a:off x="5245445" y="2345202"/>
            <a:ext cx="1071224" cy="587823"/>
            <a:chOff x="5245445" y="2345202"/>
            <a:chExt cx="1071224" cy="587823"/>
          </a:xfrm>
        </p:grpSpPr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10BD4CD-D3D3-D5FB-9B6A-DEF437C4E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57088C7E-F072-6397-8568-57C37EE1E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F5A007FC-24EC-127F-BFA5-7C0558D37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381248FA-FBD7-8DB4-9FA4-28E5D554B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908D7D19-2EFD-AF7D-BEBE-5AC990423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28746311-F222-484F-E228-25F2F5069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525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B6093-CDC9-1F57-8B91-D9BB4B811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A8B9EA5-57F7-B7EC-0EC6-B16D5E98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 with the given value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Node newNode = new Node(val);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the list is empty, the new node becomes the first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if (first ==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first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 else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to the last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while (current.next !=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    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the last node to the new node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current.next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size++;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}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FB7E4D-9CB7-CA1A-8BF0-B57BB05BE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v.add(9); v.</a:t>
            </a:r>
            <a:r>
              <a:rPr lang="en-US" sz="1050" dirty="0">
                <a:effectLst/>
                <a:latin typeface="Menlo" panose="020B0609030804020204" pitchFamily="49" charset="0"/>
              </a:rPr>
              <a:t>add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(7);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B3FD6F79-03E0-6D21-C1A8-3527942C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477" y="258545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0E12934B-5EB2-F15A-87EF-7414713D1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276" y="2585451"/>
            <a:ext cx="279449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68FDD622-B5E9-E2CE-9F10-C0B3298DD2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3902" y="2753152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0ABF8045-5B82-5BDB-B292-D225E5937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376" y="259021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67FFAA-D440-EDBD-9781-C89B0D353ED8}"/>
              </a:ext>
            </a:extLst>
          </p:cNvPr>
          <p:cNvSpPr txBox="1"/>
          <p:nvPr/>
        </p:nvSpPr>
        <p:spPr>
          <a:xfrm>
            <a:off x="6216601" y="241078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FE3388-DF36-B171-848D-94F010266CD2}"/>
              </a:ext>
            </a:extLst>
          </p:cNvPr>
          <p:cNvSpPr txBox="1"/>
          <p:nvPr/>
        </p:nvSpPr>
        <p:spPr>
          <a:xfrm>
            <a:off x="7103176" y="241078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26894855-ABC7-29D5-CB6C-B3BB46AA5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479" y="2590212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B8B7796-2CD6-F156-A1CC-F1AD6E94A64E}"/>
              </a:ext>
            </a:extLst>
          </p:cNvPr>
          <p:cNvGrpSpPr/>
          <p:nvPr/>
        </p:nvGrpSpPr>
        <p:grpSpPr>
          <a:xfrm>
            <a:off x="5056550" y="2998703"/>
            <a:ext cx="1933772" cy="538035"/>
            <a:chOff x="5056550" y="3074903"/>
            <a:chExt cx="1933772" cy="538035"/>
          </a:xfrm>
        </p:grpSpPr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3AA655D6-328E-FE78-0AC2-9B835C77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8275" y="3273924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172F74-4611-B57E-26A5-D4E2379CE16D}"/>
                </a:ext>
              </a:extLst>
            </p:cNvPr>
            <p:cNvSpPr txBox="1"/>
            <p:nvPr/>
          </p:nvSpPr>
          <p:spPr>
            <a:xfrm>
              <a:off x="6244898" y="3074903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51" name="Text Box 19">
              <a:extLst>
                <a:ext uri="{FF2B5EF4-FFF2-40B4-BE49-F238E27FC236}">
                  <a16:creationId xmlns:a16="http://schemas.microsoft.com/office/drawing/2014/main" id="{FBEF4E17-502D-6B65-EF48-91FBE29AE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6550" y="3298613"/>
              <a:ext cx="589571" cy="3143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newNode</a:t>
              </a:r>
            </a:p>
          </p:txBody>
        </p:sp>
        <p:sp>
          <p:nvSpPr>
            <p:cNvPr id="52" name="Text Box 19">
              <a:extLst>
                <a:ext uri="{FF2B5EF4-FFF2-40B4-BE49-F238E27FC236}">
                  <a16:creationId xmlns:a16="http://schemas.microsoft.com/office/drawing/2014/main" id="{21CE65E4-51FF-2D72-9346-B80F7BD5F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1930" y="3296852"/>
              <a:ext cx="3048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9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B15B1030-09B2-9460-2B08-2C95C3BD7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7399" y="3437640"/>
              <a:ext cx="470875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" name="Text Box 19">
              <a:extLst>
                <a:ext uri="{FF2B5EF4-FFF2-40B4-BE49-F238E27FC236}">
                  <a16:creationId xmlns:a16="http://schemas.microsoft.com/office/drawing/2014/main" id="{6A120A88-2791-8E73-FA78-CBD9F9944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3408" y="3273924"/>
              <a:ext cx="304800" cy="314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7809B68-CCD0-D53A-4785-30F4855B018C}"/>
                </a:ext>
              </a:extLst>
            </p:cNvPr>
            <p:cNvSpPr/>
            <p:nvPr/>
          </p:nvSpPr>
          <p:spPr bwMode="auto">
            <a:xfrm>
              <a:off x="5313903" y="3184872"/>
              <a:ext cx="173502" cy="173537"/>
            </a:xfrm>
            <a:prstGeom prst="ellipse">
              <a:avLst/>
            </a:prstGeom>
            <a:solidFill>
              <a:srgbClr val="FFECA6"/>
            </a:solidFill>
            <a:ln w="9525" cap="flat" cmpd="sng" algn="ctr">
              <a:solidFill>
                <a:srgbClr val="FFF4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L" sz="1200" b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3" name="Text Box 56">
            <a:extLst>
              <a:ext uri="{FF2B5EF4-FFF2-40B4-BE49-F238E27FC236}">
                <a16:creationId xmlns:a16="http://schemas.microsoft.com/office/drawing/2014/main" id="{C2223322-41F2-28F2-F9FF-FD22B69EB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85" y="2037531"/>
            <a:ext cx="24575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If the list is not empty:</a:t>
            </a:r>
            <a:endParaRPr lang="en-US" sz="1100" b="0" u="sng" dirty="0">
              <a:latin typeface="Consolas"/>
              <a:cs typeface="Consolas"/>
            </a:endParaRPr>
          </a:p>
        </p:txBody>
      </p:sp>
      <p:sp>
        <p:nvSpPr>
          <p:cNvPr id="154" name="Rectangle 177">
            <a:extLst>
              <a:ext uri="{FF2B5EF4-FFF2-40B4-BE49-F238E27FC236}">
                <a16:creationId xmlns:a16="http://schemas.microsoft.com/office/drawing/2014/main" id="{5371C1CA-1D71-443F-C955-E632C286C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1800" dirty="0"/>
              <a:t>(to the list’s end)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D4B7D5B2-8162-CA6E-433D-AC6861A126CE}"/>
              </a:ext>
            </a:extLst>
          </p:cNvPr>
          <p:cNvSpPr/>
          <p:nvPr/>
        </p:nvSpPr>
        <p:spPr bwMode="auto">
          <a:xfrm>
            <a:off x="76200" y="2122246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A886B6D-87DF-6EC9-37F0-9EA39B0269FF}"/>
              </a:ext>
            </a:extLst>
          </p:cNvPr>
          <p:cNvSpPr/>
          <p:nvPr/>
        </p:nvSpPr>
        <p:spPr bwMode="auto">
          <a:xfrm>
            <a:off x="762000" y="2555657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9FC58B-1292-9A65-14C9-5DACD0BE0631}"/>
              </a:ext>
            </a:extLst>
          </p:cNvPr>
          <p:cNvGrpSpPr/>
          <p:nvPr/>
        </p:nvGrpSpPr>
        <p:grpSpPr>
          <a:xfrm>
            <a:off x="5245445" y="2345202"/>
            <a:ext cx="1071224" cy="587823"/>
            <a:chOff x="5245445" y="2345202"/>
            <a:chExt cx="1071224" cy="587823"/>
          </a:xfrm>
        </p:grpSpPr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7A50CF0C-CC49-758D-1011-FAE64D766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B0618B19-4256-3C88-E800-BFFA81331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04942C8F-5EA1-71B3-872A-93F27528B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6F74ACEC-8E55-9569-2A4E-05E81CFF1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07DF144C-61A5-00D5-D6CB-4F8C037C1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7BC387DF-9C6A-D9AE-7AB1-E489BEBE9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384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D8C05-EB26-1EEB-4B1E-A80EEDA7D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B8A9F32-A2F9-4CD2-E494-42EFC90A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 with the given value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Node newNode = new Node(val);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the list is empty, the new node becomes the first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if (first ==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first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 else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to the last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while (current.next !=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    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the last node to the new node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current.next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size++;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}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42C3DF-D2DE-B522-872C-92B83D4F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v.add(9); v.</a:t>
            </a:r>
            <a:r>
              <a:rPr lang="en-US" sz="1050" dirty="0">
                <a:effectLst/>
                <a:latin typeface="Menlo" panose="020B0609030804020204" pitchFamily="49" charset="0"/>
              </a:rPr>
              <a:t>add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(7);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69D23E66-2668-9F9D-7368-5276E7F7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477" y="258545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2F4810D1-57EA-DCBE-D8B7-B224911E0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276" y="2585451"/>
            <a:ext cx="279449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B219325B-F7B6-6644-6863-F3C1CC7ABF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3902" y="2753152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DA462407-7CCB-4D32-0417-25E9E356D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376" y="259021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751221-9D3D-F02C-A38C-88496B1F4B49}"/>
              </a:ext>
            </a:extLst>
          </p:cNvPr>
          <p:cNvSpPr txBox="1"/>
          <p:nvPr/>
        </p:nvSpPr>
        <p:spPr>
          <a:xfrm>
            <a:off x="6216601" y="241078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1A924-C35C-A004-F76C-A43CFA6AEB43}"/>
              </a:ext>
            </a:extLst>
          </p:cNvPr>
          <p:cNvSpPr txBox="1"/>
          <p:nvPr/>
        </p:nvSpPr>
        <p:spPr>
          <a:xfrm>
            <a:off x="7103176" y="241078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2846B28A-027A-1F05-56A1-CE9D63A9D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479" y="2590212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DC82F54-A024-0685-AD65-53FFEC178895}"/>
              </a:ext>
            </a:extLst>
          </p:cNvPr>
          <p:cNvGrpSpPr/>
          <p:nvPr/>
        </p:nvGrpSpPr>
        <p:grpSpPr>
          <a:xfrm>
            <a:off x="5056550" y="2998703"/>
            <a:ext cx="1933772" cy="538035"/>
            <a:chOff x="5056550" y="3074903"/>
            <a:chExt cx="1933772" cy="538035"/>
          </a:xfrm>
        </p:grpSpPr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D4046B5B-DEAC-1FB4-83D9-782CEDAEB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8275" y="3273924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7F00C7-8CF3-5839-FE9C-A469A3514522}"/>
                </a:ext>
              </a:extLst>
            </p:cNvPr>
            <p:cNvSpPr txBox="1"/>
            <p:nvPr/>
          </p:nvSpPr>
          <p:spPr>
            <a:xfrm>
              <a:off x="6244898" y="3074903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51" name="Text Box 19">
              <a:extLst>
                <a:ext uri="{FF2B5EF4-FFF2-40B4-BE49-F238E27FC236}">
                  <a16:creationId xmlns:a16="http://schemas.microsoft.com/office/drawing/2014/main" id="{75513F1C-FC6B-F399-DD76-0BD17B189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6550" y="3298613"/>
              <a:ext cx="589571" cy="3143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newNode</a:t>
              </a:r>
            </a:p>
          </p:txBody>
        </p:sp>
        <p:sp>
          <p:nvSpPr>
            <p:cNvPr id="52" name="Text Box 19">
              <a:extLst>
                <a:ext uri="{FF2B5EF4-FFF2-40B4-BE49-F238E27FC236}">
                  <a16:creationId xmlns:a16="http://schemas.microsoft.com/office/drawing/2014/main" id="{43B85B32-25B7-FEDB-5E6B-ED271F8AD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1930" y="3296852"/>
              <a:ext cx="3048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9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6069F2BF-0B7C-36E5-13ED-5351CD963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7399" y="3437640"/>
              <a:ext cx="470875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" name="Text Box 19">
              <a:extLst>
                <a:ext uri="{FF2B5EF4-FFF2-40B4-BE49-F238E27FC236}">
                  <a16:creationId xmlns:a16="http://schemas.microsoft.com/office/drawing/2014/main" id="{F3171482-6460-2EC6-519F-1EA9BF0EE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3408" y="3273924"/>
              <a:ext cx="304800" cy="314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1AF2B29-B50E-CFEC-1EAE-14BFEC502752}"/>
                </a:ext>
              </a:extLst>
            </p:cNvPr>
            <p:cNvSpPr/>
            <p:nvPr/>
          </p:nvSpPr>
          <p:spPr bwMode="auto">
            <a:xfrm>
              <a:off x="5313903" y="3184872"/>
              <a:ext cx="173502" cy="173537"/>
            </a:xfrm>
            <a:prstGeom prst="ellipse">
              <a:avLst/>
            </a:prstGeom>
            <a:solidFill>
              <a:srgbClr val="FFECA6"/>
            </a:solidFill>
            <a:ln w="9525" cap="flat" cmpd="sng" algn="ctr">
              <a:solidFill>
                <a:srgbClr val="FFF4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L" sz="1200" b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3" name="Text Box 56">
            <a:extLst>
              <a:ext uri="{FF2B5EF4-FFF2-40B4-BE49-F238E27FC236}">
                <a16:creationId xmlns:a16="http://schemas.microsoft.com/office/drawing/2014/main" id="{0C68FEAA-E982-846D-7FAE-776F7CB0D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85" y="2037531"/>
            <a:ext cx="24575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If the list is not empty:</a:t>
            </a:r>
            <a:endParaRPr lang="en-US" sz="1100" b="0" u="sng" dirty="0">
              <a:latin typeface="Consolas"/>
              <a:cs typeface="Consolas"/>
            </a:endParaRPr>
          </a:p>
        </p:txBody>
      </p:sp>
      <p:sp>
        <p:nvSpPr>
          <p:cNvPr id="154" name="Rectangle 177">
            <a:extLst>
              <a:ext uri="{FF2B5EF4-FFF2-40B4-BE49-F238E27FC236}">
                <a16:creationId xmlns:a16="http://schemas.microsoft.com/office/drawing/2014/main" id="{1151E714-3B93-BEA5-FE5C-8FA0CE3C4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1800" dirty="0"/>
              <a:t>(to the list’s end)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C6F98E35-5A95-B933-3D24-ADB0EB48902B}"/>
              </a:ext>
            </a:extLst>
          </p:cNvPr>
          <p:cNvSpPr/>
          <p:nvPr/>
        </p:nvSpPr>
        <p:spPr bwMode="auto">
          <a:xfrm>
            <a:off x="76200" y="2122246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26CB4D6-0780-54B4-BE68-566B4EF1B9B2}"/>
              </a:ext>
            </a:extLst>
          </p:cNvPr>
          <p:cNvSpPr/>
          <p:nvPr/>
        </p:nvSpPr>
        <p:spPr bwMode="auto">
          <a:xfrm>
            <a:off x="762000" y="2555657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04123E-5472-F98D-8D4B-2282747CD12A}"/>
              </a:ext>
            </a:extLst>
          </p:cNvPr>
          <p:cNvCxnSpPr>
            <a:cxnSpLocks/>
          </p:cNvCxnSpPr>
          <p:nvPr/>
        </p:nvCxnSpPr>
        <p:spPr bwMode="auto">
          <a:xfrm>
            <a:off x="4813296" y="3712577"/>
            <a:ext cx="363789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 Box 18">
            <a:extLst>
              <a:ext uri="{FF2B5EF4-FFF2-40B4-BE49-F238E27FC236}">
                <a16:creationId xmlns:a16="http://schemas.microsoft.com/office/drawing/2014/main" id="{012CB77B-50E6-041E-486B-14101AB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888" y="402501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92" name="Text Box 19">
            <a:extLst>
              <a:ext uri="{FF2B5EF4-FFF2-40B4-BE49-F238E27FC236}">
                <a16:creationId xmlns:a16="http://schemas.microsoft.com/office/drawing/2014/main" id="{5A176865-34D3-12E7-C58A-16EF88FAA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687" y="4025017"/>
            <a:ext cx="279449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93" name="Line 20">
            <a:extLst>
              <a:ext uri="{FF2B5EF4-FFF2-40B4-BE49-F238E27FC236}">
                <a16:creationId xmlns:a16="http://schemas.microsoft.com/office/drawing/2014/main" id="{A98BE9BD-760C-1D0A-2BA4-038D81EDC0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2313" y="4192718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94" name="Text Box 18">
            <a:extLst>
              <a:ext uri="{FF2B5EF4-FFF2-40B4-BE49-F238E27FC236}">
                <a16:creationId xmlns:a16="http://schemas.microsoft.com/office/drawing/2014/main" id="{224751DB-EA77-877A-18D9-A2340F091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787" y="402977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95" name="Text Box 18">
            <a:extLst>
              <a:ext uri="{FF2B5EF4-FFF2-40B4-BE49-F238E27FC236}">
                <a16:creationId xmlns:a16="http://schemas.microsoft.com/office/drawing/2014/main" id="{06AFDFD2-F45C-BF33-06A5-7A71540D0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686" y="463729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055CD6-E400-6167-1005-C03258D65279}"/>
              </a:ext>
            </a:extLst>
          </p:cNvPr>
          <p:cNvSpPr txBox="1"/>
          <p:nvPr/>
        </p:nvSpPr>
        <p:spPr>
          <a:xfrm>
            <a:off x="6225012" y="385035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653192-B7A7-B8C8-7C28-4FD57D98C6B2}"/>
              </a:ext>
            </a:extLst>
          </p:cNvPr>
          <p:cNvSpPr txBox="1"/>
          <p:nvPr/>
        </p:nvSpPr>
        <p:spPr>
          <a:xfrm>
            <a:off x="7111587" y="385035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95EE0C-647B-945C-9A01-75D85C527D26}"/>
              </a:ext>
            </a:extLst>
          </p:cNvPr>
          <p:cNvSpPr txBox="1"/>
          <p:nvPr/>
        </p:nvSpPr>
        <p:spPr>
          <a:xfrm>
            <a:off x="6253309" y="4438269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99" name="Text Box 19">
            <a:extLst>
              <a:ext uri="{FF2B5EF4-FFF2-40B4-BE49-F238E27FC236}">
                <a16:creationId xmlns:a16="http://schemas.microsoft.com/office/drawing/2014/main" id="{27099EFF-DB21-B8BA-F238-7E9C3D0FA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890" y="4029778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00" name="Text Box 19">
            <a:extLst>
              <a:ext uri="{FF2B5EF4-FFF2-40B4-BE49-F238E27FC236}">
                <a16:creationId xmlns:a16="http://schemas.microsoft.com/office/drawing/2014/main" id="{1AA95A39-E3EC-48FE-F15D-FD98D1E40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470" y="4643843"/>
            <a:ext cx="58957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</a:p>
        </p:txBody>
      </p:sp>
      <p:sp>
        <p:nvSpPr>
          <p:cNvPr id="108" name="Text Box 19">
            <a:extLst>
              <a:ext uri="{FF2B5EF4-FFF2-40B4-BE49-F238E27FC236}">
                <a16:creationId xmlns:a16="http://schemas.microsoft.com/office/drawing/2014/main" id="{9CF8ACA3-ECBC-F570-6F6E-41AA96C42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341" y="4660218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Line 53">
            <a:extLst>
              <a:ext uri="{FF2B5EF4-FFF2-40B4-BE49-F238E27FC236}">
                <a16:creationId xmlns:a16="http://schemas.microsoft.com/office/drawing/2014/main" id="{FB845E3A-4DD0-9EAC-D347-CB5C8F8E1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5810" y="4801006"/>
            <a:ext cx="470875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4" name="Text Box 19">
            <a:extLst>
              <a:ext uri="{FF2B5EF4-FFF2-40B4-BE49-F238E27FC236}">
                <a16:creationId xmlns:a16="http://schemas.microsoft.com/office/drawing/2014/main" id="{0D644E60-3D4F-E085-8F17-DEFF161F9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819" y="4637290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64" name="Text Box 19">
            <a:extLst>
              <a:ext uri="{FF2B5EF4-FFF2-40B4-BE49-F238E27FC236}">
                <a16:creationId xmlns:a16="http://schemas.microsoft.com/office/drawing/2014/main" id="{4CDE3178-15D5-86E3-FD55-F93EC877A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374" y="4604358"/>
            <a:ext cx="58957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165" name="Text Box 19">
            <a:extLst>
              <a:ext uri="{FF2B5EF4-FFF2-40B4-BE49-F238E27FC236}">
                <a16:creationId xmlns:a16="http://schemas.microsoft.com/office/drawing/2014/main" id="{9CE10826-6CDA-B00C-76F7-6F1678775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787" y="4610275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Line 53">
            <a:extLst>
              <a:ext uri="{FF2B5EF4-FFF2-40B4-BE49-F238E27FC236}">
                <a16:creationId xmlns:a16="http://schemas.microsoft.com/office/drawing/2014/main" id="{7325714F-BEE6-AF26-629A-EA13ACA4A9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28291" y="4348967"/>
            <a:ext cx="0" cy="358266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93A612B-1786-107A-CAA5-41CB8E07092D}"/>
              </a:ext>
            </a:extLst>
          </p:cNvPr>
          <p:cNvSpPr/>
          <p:nvPr/>
        </p:nvSpPr>
        <p:spPr bwMode="auto">
          <a:xfrm>
            <a:off x="7435918" y="4398924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9627AD5-809E-ED93-851A-11DA22126D90}"/>
              </a:ext>
            </a:extLst>
          </p:cNvPr>
          <p:cNvSpPr/>
          <p:nvPr/>
        </p:nvSpPr>
        <p:spPr bwMode="auto">
          <a:xfrm>
            <a:off x="1113487" y="3871019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6F3CBF-322E-F62C-AC90-821978320FD2}"/>
              </a:ext>
            </a:extLst>
          </p:cNvPr>
          <p:cNvGrpSpPr/>
          <p:nvPr/>
        </p:nvGrpSpPr>
        <p:grpSpPr>
          <a:xfrm>
            <a:off x="5245445" y="2345202"/>
            <a:ext cx="1071224" cy="587823"/>
            <a:chOff x="5245445" y="2345202"/>
            <a:chExt cx="1071224" cy="587823"/>
          </a:xfrm>
        </p:grpSpPr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67538552-A695-B908-09EF-849975FEF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8CC3BE04-05E2-992B-F30A-4C9534742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8D0C9FB1-04C9-B6FE-6E5F-CDD2A5F7E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C769A061-9C2F-383F-436F-CF13FAEBD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F8D2FB5C-09C3-475B-4FFA-21C4BE54A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9969A172-C925-2FE8-3E8A-CFDD7B0BF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A42073-DBFF-9A51-B883-B398FEEA6E6D}"/>
              </a:ext>
            </a:extLst>
          </p:cNvPr>
          <p:cNvGrpSpPr/>
          <p:nvPr/>
        </p:nvGrpSpPr>
        <p:grpSpPr>
          <a:xfrm>
            <a:off x="5243030" y="3818687"/>
            <a:ext cx="1071224" cy="587823"/>
            <a:chOff x="5245445" y="2345202"/>
            <a:chExt cx="1071224" cy="587823"/>
          </a:xfrm>
        </p:grpSpPr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530816D7-CD61-AA0B-0CD7-E77BAE1B3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12FE5A84-7024-8DD9-5BFB-0B21C5A8E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102C16AA-97F1-7024-7419-BF73BE666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8483A90A-223A-BB01-65A6-CE253B5D4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122B2CD5-62AF-AEBF-87FE-6E0A8ADA7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41" name="Line 53">
              <a:extLst>
                <a:ext uri="{FF2B5EF4-FFF2-40B4-BE49-F238E27FC236}">
                  <a16:creationId xmlns:a16="http://schemas.microsoft.com/office/drawing/2014/main" id="{4155C3D8-2D25-6855-D3C7-3C9121CDB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326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28333-960E-2326-E976-18FA2950B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28F5D2F-767F-9291-910B-AF10DF699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 with the given value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Node newNode = new Node(val);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the list is empty, the new node becomes the first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if (first ==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first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 else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to the last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while (current.next !=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    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the last node to the new node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current.next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size++;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}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702D5B-87EB-0008-9DEB-B16D802B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v.add(9); v.</a:t>
            </a:r>
            <a:r>
              <a:rPr lang="en-US" sz="1050" dirty="0">
                <a:effectLst/>
                <a:latin typeface="Menlo" panose="020B0609030804020204" pitchFamily="49" charset="0"/>
              </a:rPr>
              <a:t>add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(7);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486F184E-E2EE-E20E-78E0-807979169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477" y="258545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EA3A1D4C-473B-99C1-4458-665F335E9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276" y="2585451"/>
            <a:ext cx="279449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B582EBD7-EFB2-84D8-C314-1AE4D0DD88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3902" y="2753152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D7FF7A96-4FD2-03D1-CB21-79C704744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376" y="259021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69862A-A19D-5B9F-A666-B83B7119A6B8}"/>
              </a:ext>
            </a:extLst>
          </p:cNvPr>
          <p:cNvSpPr txBox="1"/>
          <p:nvPr/>
        </p:nvSpPr>
        <p:spPr>
          <a:xfrm>
            <a:off x="6216601" y="241078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B8D599-1B25-02A9-00C9-4DDB43F7B542}"/>
              </a:ext>
            </a:extLst>
          </p:cNvPr>
          <p:cNvSpPr txBox="1"/>
          <p:nvPr/>
        </p:nvSpPr>
        <p:spPr>
          <a:xfrm>
            <a:off x="7103176" y="241078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20C139C2-C63B-3090-DB50-D0599A77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479" y="2590212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4DD789C-BE6D-2C9F-3677-2A0C8A962764}"/>
              </a:ext>
            </a:extLst>
          </p:cNvPr>
          <p:cNvGrpSpPr/>
          <p:nvPr/>
        </p:nvGrpSpPr>
        <p:grpSpPr>
          <a:xfrm>
            <a:off x="5056550" y="2998703"/>
            <a:ext cx="1933772" cy="538035"/>
            <a:chOff x="5056550" y="3074903"/>
            <a:chExt cx="1933772" cy="538035"/>
          </a:xfrm>
        </p:grpSpPr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2D353A53-8ED0-B23B-C9C0-1D15F31E4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8275" y="3273924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BBB0B2-6AEB-EEAC-4C01-66536123A26B}"/>
                </a:ext>
              </a:extLst>
            </p:cNvPr>
            <p:cNvSpPr txBox="1"/>
            <p:nvPr/>
          </p:nvSpPr>
          <p:spPr>
            <a:xfrm>
              <a:off x="6244898" y="3074903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51" name="Text Box 19">
              <a:extLst>
                <a:ext uri="{FF2B5EF4-FFF2-40B4-BE49-F238E27FC236}">
                  <a16:creationId xmlns:a16="http://schemas.microsoft.com/office/drawing/2014/main" id="{C078A55E-4F11-D9FE-6D96-F21E04885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6550" y="3298613"/>
              <a:ext cx="589571" cy="3143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newNode</a:t>
              </a:r>
            </a:p>
          </p:txBody>
        </p:sp>
        <p:sp>
          <p:nvSpPr>
            <p:cNvPr id="52" name="Text Box 19">
              <a:extLst>
                <a:ext uri="{FF2B5EF4-FFF2-40B4-BE49-F238E27FC236}">
                  <a16:creationId xmlns:a16="http://schemas.microsoft.com/office/drawing/2014/main" id="{728F3AA4-BECD-779E-01F2-9A521F83E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1930" y="3296852"/>
              <a:ext cx="3048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9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AA4AF8F3-3DB1-D417-6E5B-B7415926B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7399" y="3437640"/>
              <a:ext cx="470875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" name="Text Box 19">
              <a:extLst>
                <a:ext uri="{FF2B5EF4-FFF2-40B4-BE49-F238E27FC236}">
                  <a16:creationId xmlns:a16="http://schemas.microsoft.com/office/drawing/2014/main" id="{26F981E8-83FB-AA06-9A91-9C243DE9B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3408" y="3273924"/>
              <a:ext cx="304800" cy="314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E020238-F7EF-9129-2626-6B22653B1BB3}"/>
                </a:ext>
              </a:extLst>
            </p:cNvPr>
            <p:cNvSpPr/>
            <p:nvPr/>
          </p:nvSpPr>
          <p:spPr bwMode="auto">
            <a:xfrm>
              <a:off x="5313903" y="3184872"/>
              <a:ext cx="173502" cy="173537"/>
            </a:xfrm>
            <a:prstGeom prst="ellipse">
              <a:avLst/>
            </a:prstGeom>
            <a:solidFill>
              <a:srgbClr val="FFECA6"/>
            </a:solidFill>
            <a:ln w="9525" cap="flat" cmpd="sng" algn="ctr">
              <a:solidFill>
                <a:srgbClr val="FFF4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L" sz="1200" b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3" name="Text Box 56">
            <a:extLst>
              <a:ext uri="{FF2B5EF4-FFF2-40B4-BE49-F238E27FC236}">
                <a16:creationId xmlns:a16="http://schemas.microsoft.com/office/drawing/2014/main" id="{3557811D-DDE4-6BF3-9351-800D2876C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85" y="2037531"/>
            <a:ext cx="24575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If the list is not empty:</a:t>
            </a:r>
            <a:endParaRPr lang="en-US" sz="1100" b="0" u="sng" dirty="0">
              <a:latin typeface="Consolas"/>
              <a:cs typeface="Consolas"/>
            </a:endParaRPr>
          </a:p>
        </p:txBody>
      </p:sp>
      <p:sp>
        <p:nvSpPr>
          <p:cNvPr id="154" name="Rectangle 177">
            <a:extLst>
              <a:ext uri="{FF2B5EF4-FFF2-40B4-BE49-F238E27FC236}">
                <a16:creationId xmlns:a16="http://schemas.microsoft.com/office/drawing/2014/main" id="{DBCE8BB5-03A1-B0FD-C862-CD5ED8304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1800" dirty="0"/>
              <a:t>(to the list’s end)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A2A9B6FD-CD82-0289-8DD1-B9E8EBCAB90F}"/>
              </a:ext>
            </a:extLst>
          </p:cNvPr>
          <p:cNvSpPr/>
          <p:nvPr/>
        </p:nvSpPr>
        <p:spPr bwMode="auto">
          <a:xfrm>
            <a:off x="76200" y="2122246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79EE19C-5F38-EE48-6724-CFDC53AA1ECB}"/>
              </a:ext>
            </a:extLst>
          </p:cNvPr>
          <p:cNvSpPr/>
          <p:nvPr/>
        </p:nvSpPr>
        <p:spPr bwMode="auto">
          <a:xfrm>
            <a:off x="762000" y="2555657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25FED38-24E7-B3E3-E311-4530D59610BC}"/>
              </a:ext>
            </a:extLst>
          </p:cNvPr>
          <p:cNvSpPr/>
          <p:nvPr/>
        </p:nvSpPr>
        <p:spPr bwMode="auto">
          <a:xfrm>
            <a:off x="1143000" y="4417249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1F101AB-DE01-F966-C01E-92B8835E2D62}"/>
              </a:ext>
            </a:extLst>
          </p:cNvPr>
          <p:cNvCxnSpPr>
            <a:cxnSpLocks/>
          </p:cNvCxnSpPr>
          <p:nvPr/>
        </p:nvCxnSpPr>
        <p:spPr bwMode="auto">
          <a:xfrm>
            <a:off x="4813296" y="3712577"/>
            <a:ext cx="363789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 Box 18">
            <a:extLst>
              <a:ext uri="{FF2B5EF4-FFF2-40B4-BE49-F238E27FC236}">
                <a16:creationId xmlns:a16="http://schemas.microsoft.com/office/drawing/2014/main" id="{8B1683D6-8EDD-F8C2-9202-C08F3981A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888" y="402501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92" name="Text Box 19">
            <a:extLst>
              <a:ext uri="{FF2B5EF4-FFF2-40B4-BE49-F238E27FC236}">
                <a16:creationId xmlns:a16="http://schemas.microsoft.com/office/drawing/2014/main" id="{1A4D6C6F-B3E2-3A42-DC8B-A2BF9C24D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687" y="4025017"/>
            <a:ext cx="279449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93" name="Line 20">
            <a:extLst>
              <a:ext uri="{FF2B5EF4-FFF2-40B4-BE49-F238E27FC236}">
                <a16:creationId xmlns:a16="http://schemas.microsoft.com/office/drawing/2014/main" id="{91E0F57F-3BC5-38AC-2DA0-4E58880117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2313" y="4192718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94" name="Text Box 18">
            <a:extLst>
              <a:ext uri="{FF2B5EF4-FFF2-40B4-BE49-F238E27FC236}">
                <a16:creationId xmlns:a16="http://schemas.microsoft.com/office/drawing/2014/main" id="{82ECB574-94DC-404D-876A-BAE6908E3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787" y="402977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95" name="Text Box 18">
            <a:extLst>
              <a:ext uri="{FF2B5EF4-FFF2-40B4-BE49-F238E27FC236}">
                <a16:creationId xmlns:a16="http://schemas.microsoft.com/office/drawing/2014/main" id="{56D7AC3E-E3B9-B51A-D590-22BCFE7E5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686" y="463729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4BCF88-6A94-E1DE-F7BC-6E6C15B72A9B}"/>
              </a:ext>
            </a:extLst>
          </p:cNvPr>
          <p:cNvSpPr txBox="1"/>
          <p:nvPr/>
        </p:nvSpPr>
        <p:spPr>
          <a:xfrm>
            <a:off x="6225012" y="385035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8D8066-C288-DA75-915B-EA69F786AAFC}"/>
              </a:ext>
            </a:extLst>
          </p:cNvPr>
          <p:cNvSpPr txBox="1"/>
          <p:nvPr/>
        </p:nvSpPr>
        <p:spPr>
          <a:xfrm>
            <a:off x="7111587" y="385035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CB0E528-B94D-9A39-FFB8-C1CF363D970E}"/>
              </a:ext>
            </a:extLst>
          </p:cNvPr>
          <p:cNvSpPr txBox="1"/>
          <p:nvPr/>
        </p:nvSpPr>
        <p:spPr>
          <a:xfrm>
            <a:off x="6253309" y="4438269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99" name="Text Box 19">
            <a:extLst>
              <a:ext uri="{FF2B5EF4-FFF2-40B4-BE49-F238E27FC236}">
                <a16:creationId xmlns:a16="http://schemas.microsoft.com/office/drawing/2014/main" id="{CDCD9AEB-5223-716B-4E0D-BAAF4494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890" y="4029778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00" name="Text Box 19">
            <a:extLst>
              <a:ext uri="{FF2B5EF4-FFF2-40B4-BE49-F238E27FC236}">
                <a16:creationId xmlns:a16="http://schemas.microsoft.com/office/drawing/2014/main" id="{32A2C637-2FE2-5E88-37FA-633F77EAA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470" y="4643843"/>
            <a:ext cx="58957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</a:p>
        </p:txBody>
      </p:sp>
      <p:sp>
        <p:nvSpPr>
          <p:cNvPr id="108" name="Text Box 19">
            <a:extLst>
              <a:ext uri="{FF2B5EF4-FFF2-40B4-BE49-F238E27FC236}">
                <a16:creationId xmlns:a16="http://schemas.microsoft.com/office/drawing/2014/main" id="{8B570654-A2E6-3FFA-CB7F-1BFAFDC00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341" y="4660218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Line 53">
            <a:extLst>
              <a:ext uri="{FF2B5EF4-FFF2-40B4-BE49-F238E27FC236}">
                <a16:creationId xmlns:a16="http://schemas.microsoft.com/office/drawing/2014/main" id="{58C3C2ED-60DA-10C3-022E-282CDA442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5810" y="4801006"/>
            <a:ext cx="470875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4" name="Text Box 19">
            <a:extLst>
              <a:ext uri="{FF2B5EF4-FFF2-40B4-BE49-F238E27FC236}">
                <a16:creationId xmlns:a16="http://schemas.microsoft.com/office/drawing/2014/main" id="{DF170A56-9E5C-497C-8AB4-3AEFDFE83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819" y="4637290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64" name="Text Box 19">
            <a:extLst>
              <a:ext uri="{FF2B5EF4-FFF2-40B4-BE49-F238E27FC236}">
                <a16:creationId xmlns:a16="http://schemas.microsoft.com/office/drawing/2014/main" id="{E826F675-2257-BC19-7FA2-687027DC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374" y="4604358"/>
            <a:ext cx="58957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165" name="Text Box 19">
            <a:extLst>
              <a:ext uri="{FF2B5EF4-FFF2-40B4-BE49-F238E27FC236}">
                <a16:creationId xmlns:a16="http://schemas.microsoft.com/office/drawing/2014/main" id="{4F2CEF06-D19F-4C8C-06F4-694B092D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787" y="4610275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Line 53">
            <a:extLst>
              <a:ext uri="{FF2B5EF4-FFF2-40B4-BE49-F238E27FC236}">
                <a16:creationId xmlns:a16="http://schemas.microsoft.com/office/drawing/2014/main" id="{010A2E71-9B6C-57DB-D9CE-A7C3163B0C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28291" y="4348967"/>
            <a:ext cx="0" cy="358266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A801393-686C-B6B6-D890-762AE4F4D4FE}"/>
              </a:ext>
            </a:extLst>
          </p:cNvPr>
          <p:cNvSpPr/>
          <p:nvPr/>
        </p:nvSpPr>
        <p:spPr bwMode="auto">
          <a:xfrm>
            <a:off x="7435918" y="4398924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2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E8D1339-3F94-20D7-9B91-02490410B56A}"/>
              </a:ext>
            </a:extLst>
          </p:cNvPr>
          <p:cNvCxnSpPr>
            <a:cxnSpLocks/>
          </p:cNvCxnSpPr>
          <p:nvPr/>
        </p:nvCxnSpPr>
        <p:spPr bwMode="auto">
          <a:xfrm>
            <a:off x="4977363" y="5181600"/>
            <a:ext cx="363789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8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Text Box 18">
            <a:extLst>
              <a:ext uri="{FF2B5EF4-FFF2-40B4-BE49-F238E27FC236}">
                <a16:creationId xmlns:a16="http://schemas.microsoft.com/office/drawing/2014/main" id="{F574DC9B-0AE3-308C-DC44-C58B09DDE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310" y="549641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75" name="Text Box 19">
            <a:extLst>
              <a:ext uri="{FF2B5EF4-FFF2-40B4-BE49-F238E27FC236}">
                <a16:creationId xmlns:a16="http://schemas.microsoft.com/office/drawing/2014/main" id="{65E91DCE-11D1-A970-B5E0-2CD0A02A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109" y="5496417"/>
            <a:ext cx="279449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1DE94F73-CA2A-B2C5-D987-B7C3EED87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2735" y="5664118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77" name="Text Box 18">
            <a:extLst>
              <a:ext uri="{FF2B5EF4-FFF2-40B4-BE49-F238E27FC236}">
                <a16:creationId xmlns:a16="http://schemas.microsoft.com/office/drawing/2014/main" id="{38F12918-8006-57A7-C937-B68BBA505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209" y="550117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178" name="Text Box 18">
            <a:extLst>
              <a:ext uri="{FF2B5EF4-FFF2-40B4-BE49-F238E27FC236}">
                <a16:creationId xmlns:a16="http://schemas.microsoft.com/office/drawing/2014/main" id="{332F06AE-A275-3CA8-0FC6-0DE2451A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108" y="610869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0A949BA-11FA-A229-3F1D-0E1A5FBA2DD2}"/>
              </a:ext>
            </a:extLst>
          </p:cNvPr>
          <p:cNvSpPr txBox="1"/>
          <p:nvPr/>
        </p:nvSpPr>
        <p:spPr>
          <a:xfrm>
            <a:off x="6215434" y="532175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7944156-0694-8EDD-39C9-8ED7B25F1273}"/>
              </a:ext>
            </a:extLst>
          </p:cNvPr>
          <p:cNvSpPr txBox="1"/>
          <p:nvPr/>
        </p:nvSpPr>
        <p:spPr>
          <a:xfrm>
            <a:off x="7102009" y="532175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DCA6CD8-89F9-83E7-B40B-A60031CCF4CE}"/>
              </a:ext>
            </a:extLst>
          </p:cNvPr>
          <p:cNvSpPr txBox="1"/>
          <p:nvPr/>
        </p:nvSpPr>
        <p:spPr>
          <a:xfrm>
            <a:off x="6243731" y="5909669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82" name="Text Box 19">
            <a:extLst>
              <a:ext uri="{FF2B5EF4-FFF2-40B4-BE49-F238E27FC236}">
                <a16:creationId xmlns:a16="http://schemas.microsoft.com/office/drawing/2014/main" id="{14B6D66E-28FE-F010-F688-EE90B71DF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312" y="5501178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3" name="Text Box 19">
            <a:extLst>
              <a:ext uri="{FF2B5EF4-FFF2-40B4-BE49-F238E27FC236}">
                <a16:creationId xmlns:a16="http://schemas.microsoft.com/office/drawing/2014/main" id="{EBD5B73E-B913-640A-23D2-FD4EB363C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93" y="6125113"/>
            <a:ext cx="58957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</a:p>
        </p:txBody>
      </p:sp>
      <p:sp>
        <p:nvSpPr>
          <p:cNvPr id="184" name="Text Box 19">
            <a:extLst>
              <a:ext uri="{FF2B5EF4-FFF2-40B4-BE49-F238E27FC236}">
                <a16:creationId xmlns:a16="http://schemas.microsoft.com/office/drawing/2014/main" id="{64DEB25D-D488-2FF7-DA60-4CF1D45A2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763" y="6131618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5" name="Line 53">
            <a:extLst>
              <a:ext uri="{FF2B5EF4-FFF2-40B4-BE49-F238E27FC236}">
                <a16:creationId xmlns:a16="http://schemas.microsoft.com/office/drawing/2014/main" id="{4D4F8845-12A3-B202-7362-EEE1B004B6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6232" y="6272406"/>
            <a:ext cx="470875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9" name="Text Box 19">
            <a:extLst>
              <a:ext uri="{FF2B5EF4-FFF2-40B4-BE49-F238E27FC236}">
                <a16:creationId xmlns:a16="http://schemas.microsoft.com/office/drawing/2014/main" id="{FF2BB223-03D6-9692-325F-46DE6F9B2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241" y="6108690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90" name="Line 20">
            <a:extLst>
              <a:ext uri="{FF2B5EF4-FFF2-40B4-BE49-F238E27FC236}">
                <a16:creationId xmlns:a16="http://schemas.microsoft.com/office/drawing/2014/main" id="{05D2DB3F-D5FC-5039-6DFC-0073B071C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5832" y="5703632"/>
            <a:ext cx="1169999" cy="234032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833FD24-CE3F-4C40-3EB1-680481C7CD2A}"/>
              </a:ext>
            </a:extLst>
          </p:cNvPr>
          <p:cNvSpPr/>
          <p:nvPr/>
        </p:nvSpPr>
        <p:spPr bwMode="auto">
          <a:xfrm>
            <a:off x="7881826" y="5558368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92" name="Text Box 19">
            <a:extLst>
              <a:ext uri="{FF2B5EF4-FFF2-40B4-BE49-F238E27FC236}">
                <a16:creationId xmlns:a16="http://schemas.microsoft.com/office/drawing/2014/main" id="{D5766677-B7BE-6B8D-840D-46B4A1FBC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796" y="6075758"/>
            <a:ext cx="58957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193" name="Text Box 19">
            <a:extLst>
              <a:ext uri="{FF2B5EF4-FFF2-40B4-BE49-F238E27FC236}">
                <a16:creationId xmlns:a16="http://schemas.microsoft.com/office/drawing/2014/main" id="{44E625A7-C30F-D7BA-E164-3F92F2E65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209" y="6081675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6" name="Line 53">
            <a:extLst>
              <a:ext uri="{FF2B5EF4-FFF2-40B4-BE49-F238E27FC236}">
                <a16:creationId xmlns:a16="http://schemas.microsoft.com/office/drawing/2014/main" id="{65915692-8053-0989-F471-6FC4E3D08B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22501" y="5810742"/>
            <a:ext cx="0" cy="358266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33D73E-5BD0-CD32-054D-6FF295D58B47}"/>
              </a:ext>
            </a:extLst>
          </p:cNvPr>
          <p:cNvGrpSpPr/>
          <p:nvPr/>
        </p:nvGrpSpPr>
        <p:grpSpPr>
          <a:xfrm>
            <a:off x="5245445" y="2345202"/>
            <a:ext cx="1071224" cy="587823"/>
            <a:chOff x="5245445" y="2345202"/>
            <a:chExt cx="1071224" cy="587823"/>
          </a:xfrm>
        </p:grpSpPr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98AF387D-04FA-9B16-8742-0BF049452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24FF358-8DB3-8D5D-E324-517B05661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13F8EFC9-3F49-C6EC-474B-35694F578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E3D7221D-344B-274D-1979-455524BF9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62AB4FCA-20A8-A18D-5728-CFDCA9895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EBE1EDB0-5245-C55B-3949-565FA6E29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BA0FAA-2048-FC56-2F97-29B914A73B50}"/>
              </a:ext>
            </a:extLst>
          </p:cNvPr>
          <p:cNvGrpSpPr/>
          <p:nvPr/>
        </p:nvGrpSpPr>
        <p:grpSpPr>
          <a:xfrm>
            <a:off x="5243030" y="3818687"/>
            <a:ext cx="1071224" cy="587823"/>
            <a:chOff x="5245445" y="2345202"/>
            <a:chExt cx="1071224" cy="587823"/>
          </a:xfrm>
        </p:grpSpPr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C45D2928-0990-7D9D-3CD7-0E2894F2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D66CE114-64DC-6C8C-647B-BE1625BBD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23188C77-534E-3D0E-47E0-672F76C7E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4A50E9CE-4C3E-2A1A-E78E-C68B3CEC4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93949C34-9764-7804-0277-A175A6724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41" name="Line 53">
              <a:extLst>
                <a:ext uri="{FF2B5EF4-FFF2-40B4-BE49-F238E27FC236}">
                  <a16:creationId xmlns:a16="http://schemas.microsoft.com/office/drawing/2014/main" id="{91AB1119-CBF9-206B-1CD6-5F0F692916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484DD2-C76B-0D5E-D9C6-1F601B84D8E9}"/>
              </a:ext>
            </a:extLst>
          </p:cNvPr>
          <p:cNvGrpSpPr/>
          <p:nvPr/>
        </p:nvGrpSpPr>
        <p:grpSpPr>
          <a:xfrm>
            <a:off x="5246676" y="5257524"/>
            <a:ext cx="1071224" cy="587823"/>
            <a:chOff x="5245445" y="2345202"/>
            <a:chExt cx="1071224" cy="587823"/>
          </a:xfrm>
        </p:grpSpPr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A00327A9-EEB1-488F-2C2F-96BBDAD95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45" name="Text Box 19">
              <a:extLst>
                <a:ext uri="{FF2B5EF4-FFF2-40B4-BE49-F238E27FC236}">
                  <a16:creationId xmlns:a16="http://schemas.microsoft.com/office/drawing/2014/main" id="{6FCB8F7B-6452-8095-89B1-79AC491AA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6" name="Text Box 19">
              <a:extLst>
                <a:ext uri="{FF2B5EF4-FFF2-40B4-BE49-F238E27FC236}">
                  <a16:creationId xmlns:a16="http://schemas.microsoft.com/office/drawing/2014/main" id="{6D21962D-3178-1C0D-F49F-0C9FD9896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47" name="Text Box 19">
              <a:extLst>
                <a:ext uri="{FF2B5EF4-FFF2-40B4-BE49-F238E27FC236}">
                  <a16:creationId xmlns:a16="http://schemas.microsoft.com/office/drawing/2014/main" id="{5132C3FB-DEAE-65DB-3B4E-F7BF8EBAC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286E09A2-4894-BD6F-5D51-113A3539E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49" name="Line 53">
              <a:extLst>
                <a:ext uri="{FF2B5EF4-FFF2-40B4-BE49-F238E27FC236}">
                  <a16:creationId xmlns:a16="http://schemas.microsoft.com/office/drawing/2014/main" id="{E63435F8-4B9B-CFD6-C365-05CA12C83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4B6948-D7D1-99A3-A60A-2D1838B228DB}"/>
              </a:ext>
            </a:extLst>
          </p:cNvPr>
          <p:cNvSpPr/>
          <p:nvPr/>
        </p:nvSpPr>
        <p:spPr bwMode="auto">
          <a:xfrm>
            <a:off x="1113487" y="3871019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9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707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Arrays vs Lists</a:t>
            </a:r>
            <a:endParaRPr lang="en-US" dirty="0">
              <a:latin typeface="+mj-lt"/>
              <a:cs typeface="+mj-cs"/>
            </a:endParaRPr>
          </a:p>
        </p:txBody>
      </p:sp>
      <p:pic>
        <p:nvPicPr>
          <p:cNvPr id="8196" name="Picture 5" descr="shopping_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1399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2129692" y="3116385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62982" name="Rectangle 6"/>
          <p:cNvSpPr>
            <a:spLocks noChangeArrowheads="1"/>
          </p:cNvSpPr>
          <p:nvPr/>
        </p:nvSpPr>
        <p:spPr bwMode="auto">
          <a:xfrm>
            <a:off x="362565" y="1999704"/>
            <a:ext cx="8077200" cy="73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80975" indent="-180975" algn="l">
              <a:spcBef>
                <a:spcPct val="450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latin typeface="Times New Roman"/>
                <a:cs typeface="Times New Roman"/>
              </a:rPr>
              <a:t>The elements are stored in a sufficiently large array, without gaps</a:t>
            </a:r>
          </a:p>
          <a:p>
            <a:pPr marL="180975" indent="-180975" algn="l">
              <a:spcBef>
                <a:spcPct val="450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latin typeface="Times New Roman"/>
                <a:cs typeface="Times New Roman"/>
              </a:rPr>
              <a:t>Adding / removing an element in an array of size </a:t>
            </a:r>
            <a:r>
              <a:rPr lang="en-US" sz="1600" b="0" i="1" dirty="0">
                <a:latin typeface="Times New Roman"/>
                <a:cs typeface="Times New Roman"/>
              </a:rPr>
              <a:t>n</a:t>
            </a:r>
            <a:r>
              <a:rPr lang="en-US" sz="1600" b="0" dirty="0">
                <a:latin typeface="Times New Roman"/>
                <a:cs typeface="Times New Roman"/>
              </a:rPr>
              <a:t>:  </a:t>
            </a:r>
            <a:r>
              <a:rPr lang="en-US" sz="1600" i="1" dirty="0">
                <a:latin typeface="Times New Roman"/>
                <a:cs typeface="Times New Roman"/>
              </a:rPr>
              <a:t>O</a:t>
            </a:r>
            <a:r>
              <a:rPr lang="en-US" sz="800" i="1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(</a:t>
            </a:r>
            <a:r>
              <a:rPr lang="en-US" sz="1600" i="1" dirty="0">
                <a:latin typeface="Times New Roman"/>
                <a:cs typeface="Times New Roman"/>
              </a:rPr>
              <a:t>n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</a:p>
          <a:p>
            <a:pPr marL="342900" indent="-342900" algn="l">
              <a:spcBef>
                <a:spcPct val="2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endParaRPr lang="en-US" sz="1600" b="0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8197" name="Group 1"/>
          <p:cNvGrpSpPr>
            <a:grpSpLocks/>
          </p:cNvGrpSpPr>
          <p:nvPr/>
        </p:nvGrpSpPr>
        <p:grpSpPr bwMode="auto">
          <a:xfrm>
            <a:off x="1028700" y="1085647"/>
            <a:ext cx="3695700" cy="619710"/>
            <a:chOff x="4572000" y="2866440"/>
            <a:chExt cx="3695700" cy="619710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4572000" y="3209925"/>
              <a:ext cx="6096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bread</a:t>
              </a: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5181600" y="3209925"/>
              <a:ext cx="6096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eggs</a:t>
              </a:r>
            </a:p>
          </p:txBody>
        </p:sp>
        <p:sp>
          <p:nvSpPr>
            <p:cNvPr id="62" name="Text Box 8"/>
            <p:cNvSpPr txBox="1">
              <a:spLocks noChangeArrowheads="1"/>
            </p:cNvSpPr>
            <p:nvPr/>
          </p:nvSpPr>
          <p:spPr bwMode="auto">
            <a:xfrm>
              <a:off x="5791200" y="3209925"/>
              <a:ext cx="6096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milk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6400800" y="3209925"/>
              <a:ext cx="6096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7010400" y="3209925"/>
              <a:ext cx="6096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7620000" y="3209925"/>
              <a:ext cx="6096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9" name="Text Box 16"/>
            <p:cNvSpPr txBox="1">
              <a:spLocks noChangeArrowheads="1"/>
            </p:cNvSpPr>
            <p:nvPr/>
          </p:nvSpPr>
          <p:spPr bwMode="auto">
            <a:xfrm>
              <a:off x="4572000" y="2914650"/>
              <a:ext cx="609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0</a:t>
              </a:r>
            </a:p>
          </p:txBody>
        </p:sp>
        <p:sp>
          <p:nvSpPr>
            <p:cNvPr id="70" name="Text Box 17"/>
            <p:cNvSpPr txBox="1">
              <a:spLocks noChangeArrowheads="1"/>
            </p:cNvSpPr>
            <p:nvPr/>
          </p:nvSpPr>
          <p:spPr bwMode="auto">
            <a:xfrm>
              <a:off x="5181600" y="2914650"/>
              <a:ext cx="609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5791200" y="2914650"/>
              <a:ext cx="609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400800" y="2905125"/>
              <a:ext cx="609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73" name="Text Box 20"/>
            <p:cNvSpPr txBox="1">
              <a:spLocks noChangeArrowheads="1"/>
            </p:cNvSpPr>
            <p:nvPr/>
          </p:nvSpPr>
          <p:spPr bwMode="auto">
            <a:xfrm>
              <a:off x="7658100" y="2918277"/>
              <a:ext cx="609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100</a:t>
              </a:r>
            </a:p>
          </p:txBody>
        </p:sp>
        <p:sp>
          <p:nvSpPr>
            <p:cNvPr id="74" name="Text Box 22"/>
            <p:cNvSpPr txBox="1">
              <a:spLocks noChangeArrowheads="1"/>
            </p:cNvSpPr>
            <p:nvPr/>
          </p:nvSpPr>
          <p:spPr bwMode="auto">
            <a:xfrm>
              <a:off x="7007826" y="2866440"/>
              <a:ext cx="609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...</a:t>
              </a:r>
            </a:p>
          </p:txBody>
        </p:sp>
      </p:grp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228600" y="781177"/>
            <a:ext cx="8077200" cy="50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35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solidFill>
                  <a:srgbClr val="000000"/>
                </a:solidFill>
                <a:latin typeface="Times New Roman"/>
                <a:cs typeface="Times New Roman"/>
              </a:rPr>
              <a:t>Array implementation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031043" y="1365589"/>
            <a:ext cx="1253613" cy="388079"/>
          </a:xfrm>
          <a:prstGeom prst="wedgeRoundRectCallout">
            <a:avLst>
              <a:gd name="adj1" fmla="val -66594"/>
              <a:gd name="adj2" fmla="val 1795"/>
              <a:gd name="adj3" fmla="val 16667"/>
            </a:avLst>
          </a:prstGeom>
          <a:solidFill>
            <a:srgbClr val="FFF4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fixed length</a:t>
            </a:r>
          </a:p>
        </p:txBody>
      </p:sp>
      <p:sp>
        <p:nvSpPr>
          <p:cNvPr id="32" name="Text Box 128">
            <a:extLst>
              <a:ext uri="{FF2B5EF4-FFF2-40B4-BE49-F238E27FC236}">
                <a16:creationId xmlns:a16="http://schemas.microsoft.com/office/drawing/2014/main" id="{F7100DF2-D6DF-3408-A855-E603DAA17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28" y="1428668"/>
            <a:ext cx="3048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Line 117">
            <a:extLst>
              <a:ext uri="{FF2B5EF4-FFF2-40B4-BE49-F238E27FC236}">
                <a16:creationId xmlns:a16="http://schemas.microsoft.com/office/drawing/2014/main" id="{4089B502-B144-A2F5-9430-A1B11596C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564610"/>
            <a:ext cx="41007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ED2A9FE9-6D25-28BF-2D53-0E771D76D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11" y="1169687"/>
            <a:ext cx="810901" cy="24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r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0FD4F-648B-253D-DB0B-BEC0335D7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04C9620D-11D4-479F-8A19-A6F076978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 with the given value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Node newNode = new Node(val);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the list is empty, the new node becomes the first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if (first ==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first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 else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to the last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while (current.next !=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    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the last node to the new node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current.next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size++;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}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33837C-9EF1-D39A-8766-AF40E9A25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v.add(5); v.add(9); v.</a:t>
            </a:r>
            <a:r>
              <a:rPr lang="en-US" sz="1050" dirty="0">
                <a:effectLst/>
                <a:latin typeface="Menlo" panose="020B0609030804020204" pitchFamily="49" charset="0"/>
              </a:rPr>
              <a:t>add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(7);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F2CD60BD-160C-7F36-3A84-0E76A136A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477" y="258545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07D1BBE5-8F8C-59C8-6DC1-46993F951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276" y="2585451"/>
            <a:ext cx="279449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75A353A4-9ADD-AD41-82B1-23B54B6A9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3902" y="2753152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2FD28025-C073-95C3-CBA6-A37C6B1F7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376" y="259021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63F434-9ACE-79A7-F405-9AA196981FAF}"/>
              </a:ext>
            </a:extLst>
          </p:cNvPr>
          <p:cNvSpPr txBox="1"/>
          <p:nvPr/>
        </p:nvSpPr>
        <p:spPr>
          <a:xfrm>
            <a:off x="6216601" y="241078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47E625-B817-0A6D-2573-A1CE3DDF756E}"/>
              </a:ext>
            </a:extLst>
          </p:cNvPr>
          <p:cNvSpPr txBox="1"/>
          <p:nvPr/>
        </p:nvSpPr>
        <p:spPr>
          <a:xfrm>
            <a:off x="7103176" y="241078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12C5E8DD-A893-2452-0F4B-2D4A26CE9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479" y="2590212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63" name="Text Box 56">
            <a:extLst>
              <a:ext uri="{FF2B5EF4-FFF2-40B4-BE49-F238E27FC236}">
                <a16:creationId xmlns:a16="http://schemas.microsoft.com/office/drawing/2014/main" id="{31ABA2DC-B6A2-2F3D-E3A6-41EB8C5FE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85" y="2037531"/>
            <a:ext cx="24575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If the list is not empty:</a:t>
            </a:r>
            <a:endParaRPr lang="en-US" sz="1100" b="0" u="sng" dirty="0">
              <a:latin typeface="Consolas"/>
              <a:cs typeface="Consolas"/>
            </a:endParaRPr>
          </a:p>
        </p:txBody>
      </p:sp>
      <p:sp>
        <p:nvSpPr>
          <p:cNvPr id="154" name="Rectangle 177">
            <a:extLst>
              <a:ext uri="{FF2B5EF4-FFF2-40B4-BE49-F238E27FC236}">
                <a16:creationId xmlns:a16="http://schemas.microsoft.com/office/drawing/2014/main" id="{EB6A873E-60F3-9C2C-3C8C-380950A16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1800" dirty="0"/>
              <a:t>(to the list’s end)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F8321372-9839-6298-3F74-8831345D7D40}"/>
              </a:ext>
            </a:extLst>
          </p:cNvPr>
          <p:cNvSpPr/>
          <p:nvPr/>
        </p:nvSpPr>
        <p:spPr bwMode="auto">
          <a:xfrm>
            <a:off x="4868160" y="1546136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A25AA0-D2B9-9E91-B43B-93FA9DE4E749}"/>
              </a:ext>
            </a:extLst>
          </p:cNvPr>
          <p:cNvGrpSpPr/>
          <p:nvPr/>
        </p:nvGrpSpPr>
        <p:grpSpPr>
          <a:xfrm>
            <a:off x="5245445" y="2345202"/>
            <a:ext cx="1071224" cy="587823"/>
            <a:chOff x="5245445" y="2345202"/>
            <a:chExt cx="1071224" cy="587823"/>
          </a:xfrm>
        </p:grpSpPr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5E9B1D22-E7A8-2ECF-57BE-636C5F5A5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D659D597-9999-87AD-5D96-896EFA00E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5F5F4C70-EF09-8B50-7929-0BB76D712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E44390CB-B205-2A28-33CA-D6AF45CD2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9E0028A8-D84D-2C3A-05FC-AE34156C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39377438-1AFE-97BD-2422-90D015F20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" name="Text Box 18">
            <a:extLst>
              <a:ext uri="{FF2B5EF4-FFF2-40B4-BE49-F238E27FC236}">
                <a16:creationId xmlns:a16="http://schemas.microsoft.com/office/drawing/2014/main" id="{F54BEA14-C431-42A0-E9CC-F2DBF0882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342" y="377945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" name="Text Box 19">
            <a:extLst>
              <a:ext uri="{FF2B5EF4-FFF2-40B4-BE49-F238E27FC236}">
                <a16:creationId xmlns:a16="http://schemas.microsoft.com/office/drawing/2014/main" id="{E7D83C66-E49A-0E41-5246-24373C2FC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142" y="3779451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" name="Line 20">
            <a:extLst>
              <a:ext uri="{FF2B5EF4-FFF2-40B4-BE49-F238E27FC236}">
                <a16:creationId xmlns:a16="http://schemas.microsoft.com/office/drawing/2014/main" id="{DD15A342-CC70-51D9-D517-1DE9B0B4AF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5342" y="3941375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B49F8122-3F92-89BB-AD39-69DAFC01D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666" y="378421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07C7E-BB48-8F56-6644-FE333CAD37B8}"/>
              </a:ext>
            </a:extLst>
          </p:cNvPr>
          <p:cNvSpPr txBox="1"/>
          <p:nvPr/>
        </p:nvSpPr>
        <p:spPr>
          <a:xfrm>
            <a:off x="6912466" y="3580602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3CB37-EEEC-AD60-625F-B1BE774E17E9}"/>
              </a:ext>
            </a:extLst>
          </p:cNvPr>
          <p:cNvSpPr txBox="1"/>
          <p:nvPr/>
        </p:nvSpPr>
        <p:spPr>
          <a:xfrm>
            <a:off x="7674466" y="3580602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92A0D971-876E-97E9-4B90-E88E883A5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670" y="378032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E6BDB33E-A4B2-8BCE-EE67-38CF3E2F3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470" y="378032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C608C0FE-A44E-0D82-ED16-84A93FC97E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2670" y="394225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3DC61-E693-EDA4-9230-3AD056274F10}"/>
              </a:ext>
            </a:extLst>
          </p:cNvPr>
          <p:cNvSpPr txBox="1"/>
          <p:nvPr/>
        </p:nvSpPr>
        <p:spPr>
          <a:xfrm>
            <a:off x="6169794" y="358147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B6B60EF5-CEDF-49C7-4B25-DC65D31C0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11" y="3779853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22" name="Text Box 56">
            <a:extLst>
              <a:ext uri="{FF2B5EF4-FFF2-40B4-BE49-F238E27FC236}">
                <a16:creationId xmlns:a16="http://schemas.microsoft.com/office/drawing/2014/main" id="{66EC8581-2E45-6CD0-5F17-BCEAC3EB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705" y="3236090"/>
            <a:ext cx="36459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0" dirty="0">
                <a:latin typeface="Times New Roman"/>
                <a:cs typeface="Times New Roman"/>
              </a:rPr>
              <a:t>Final result (after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600" b="0" dirty="0">
                <a:latin typeface="Times New Roman"/>
                <a:cs typeface="Times New Roman"/>
              </a:rPr>
              <a:t> terminates):</a:t>
            </a:r>
            <a:endParaRPr lang="en-US" sz="1600" b="0" dirty="0">
              <a:latin typeface="Consolas"/>
              <a:cs typeface="Consola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243B92-9C13-410C-C1AA-3BF893CA1435}"/>
              </a:ext>
            </a:extLst>
          </p:cNvPr>
          <p:cNvGrpSpPr/>
          <p:nvPr/>
        </p:nvGrpSpPr>
        <p:grpSpPr>
          <a:xfrm>
            <a:off x="5199476" y="3542884"/>
            <a:ext cx="1071224" cy="587823"/>
            <a:chOff x="5245445" y="2345202"/>
            <a:chExt cx="1071224" cy="587823"/>
          </a:xfrm>
        </p:grpSpPr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5C7362CE-5500-8100-B1A4-8A39174B9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50" name="Text Box 19">
              <a:extLst>
                <a:ext uri="{FF2B5EF4-FFF2-40B4-BE49-F238E27FC236}">
                  <a16:creationId xmlns:a16="http://schemas.microsoft.com/office/drawing/2014/main" id="{79A469C9-F49A-63AD-E4D3-B1FB7122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54" name="Text Box 19">
              <a:extLst>
                <a:ext uri="{FF2B5EF4-FFF2-40B4-BE49-F238E27FC236}">
                  <a16:creationId xmlns:a16="http://schemas.microsoft.com/office/drawing/2014/main" id="{77A64518-C248-559B-0706-74DE4F557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55" name="Text Box 19">
              <a:extLst>
                <a:ext uri="{FF2B5EF4-FFF2-40B4-BE49-F238E27FC236}">
                  <a16:creationId xmlns:a16="http://schemas.microsoft.com/office/drawing/2014/main" id="{37437DDA-C640-4135-0C82-B4E6AA9B9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56" name="Text Box 19">
              <a:extLst>
                <a:ext uri="{FF2B5EF4-FFF2-40B4-BE49-F238E27FC236}">
                  <a16:creationId xmlns:a16="http://schemas.microsoft.com/office/drawing/2014/main" id="{27C93FAF-342B-145B-023C-62067B272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2690883A-414A-DD01-7519-C6BCDC201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839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6AECE-4C67-1EEA-7E98-20B7A870D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FDABE31D-6DA0-2A45-B889-6B222D0A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beginning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void </a:t>
            </a:r>
            <a:r>
              <a:rPr lang="en-US" sz="1100" dirty="0">
                <a:latin typeface="Consolas"/>
                <a:ea typeface="Monaco"/>
                <a:cs typeface="Consolas"/>
              </a:rPr>
              <a:t>addFirst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 {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newNode = new Node(val);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newNode.next =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new node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first = newNode;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first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size++;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A672C68-A961-C637-27BE-1068601E5C2A}"/>
              </a:ext>
            </a:extLst>
          </p:cNvPr>
          <p:cNvSpPr/>
          <p:nvPr/>
        </p:nvSpPr>
        <p:spPr bwMode="auto">
          <a:xfrm>
            <a:off x="152400" y="28956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335B51B-8C0D-DD39-5B05-4725D10E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67" y="761536"/>
            <a:ext cx="3837233" cy="83227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v.addFirst(9); v.addFirst(7); v.addFirst(5);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A2BDC54-C25E-C01A-A3EC-BBD2C311CB74}"/>
              </a:ext>
            </a:extLst>
          </p:cNvPr>
          <p:cNvSpPr/>
          <p:nvPr/>
        </p:nvSpPr>
        <p:spPr bwMode="auto">
          <a:xfrm>
            <a:off x="4598400" y="12192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Rectangle 177">
            <a:extLst>
              <a:ext uri="{FF2B5EF4-FFF2-40B4-BE49-F238E27FC236}">
                <a16:creationId xmlns:a16="http://schemas.microsoft.com/office/drawing/2014/main" id="{717BEB57-E8B2-7759-48FE-86C67C5D6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2000" dirty="0"/>
              <a:t>(to the list’s beginning)</a:t>
            </a:r>
            <a:endParaRPr lang="en-US" sz="20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7803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5F29B-4B29-CCA3-EB80-95FA476D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D21E70C-8BEA-B3C4-7AAD-68B08D8C3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beginning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void </a:t>
            </a:r>
            <a:r>
              <a:rPr lang="en-US" sz="1100" dirty="0">
                <a:latin typeface="Consolas"/>
                <a:ea typeface="Monaco"/>
                <a:cs typeface="Consolas"/>
              </a:rPr>
              <a:t>addFirst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 {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newNode = new Node(val);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newNode.next =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new node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first = newNode;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first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size++;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B785820F-4191-D0DE-087D-30D9A28C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67" y="761536"/>
            <a:ext cx="3837233" cy="83227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v.addFirst(9); v.addFirst(7); v.addFirst(5);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4" name="Text Box 56">
            <a:extLst>
              <a:ext uri="{FF2B5EF4-FFF2-40B4-BE49-F238E27FC236}">
                <a16:creationId xmlns:a16="http://schemas.microsoft.com/office/drawing/2014/main" id="{5A05BF0A-2E4E-9E15-6EFD-CECA2A35B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67" y="2344814"/>
            <a:ext cx="37627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0" dirty="0">
                <a:latin typeface="Times New Roman"/>
                <a:cs typeface="Times New Roman"/>
              </a:rPr>
              <a:t>Suppose that we’ve added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600" b="0" dirty="0">
                <a:latin typeface="Times New Roman"/>
                <a:cs typeface="Times New Roman"/>
              </a:rPr>
              <a:t> and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7;</a:t>
            </a:r>
            <a:endParaRPr lang="en-US" sz="1600" b="0" dirty="0">
              <a:latin typeface="Times New Roman"/>
              <a:cs typeface="Times New Roman"/>
            </a:endParaRPr>
          </a:p>
          <a:p>
            <a:pPr algn="l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0" dirty="0">
                <a:latin typeface="Times New Roman"/>
                <a:cs typeface="Times New Roman"/>
              </a:rPr>
              <a:t>We’ll track how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5 is added</a:t>
            </a:r>
            <a:r>
              <a:rPr lang="en-US" sz="1600" b="0" dirty="0">
                <a:latin typeface="Times New Roman"/>
                <a:cs typeface="Times New Roman"/>
              </a:rPr>
              <a:t>. 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CA5280F-0220-C2EA-B76D-BD75604BA509}"/>
              </a:ext>
            </a:extLst>
          </p:cNvPr>
          <p:cNvSpPr/>
          <p:nvPr/>
        </p:nvSpPr>
        <p:spPr bwMode="auto">
          <a:xfrm rot="5400000">
            <a:off x="8049711" y="985969"/>
            <a:ext cx="283105" cy="24813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4DF4F1D-1592-7C25-CA3F-36973E2AC44F}"/>
              </a:ext>
            </a:extLst>
          </p:cNvPr>
          <p:cNvSpPr/>
          <p:nvPr/>
        </p:nvSpPr>
        <p:spPr bwMode="auto">
          <a:xfrm>
            <a:off x="152400" y="28956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Rectangle 177">
            <a:extLst>
              <a:ext uri="{FF2B5EF4-FFF2-40B4-BE49-F238E27FC236}">
                <a16:creationId xmlns:a16="http://schemas.microsoft.com/office/drawing/2014/main" id="{174E0DE3-8718-319B-03C9-D8B07E323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2000" dirty="0"/>
              <a:t>(to the list’s beginning)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0E0129E9-41C5-B4D9-6270-60E00781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151" y="192726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84E7F0FA-08BD-C4B8-303C-DBF92901C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951" y="1927264"/>
            <a:ext cx="294402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607E0D7E-EDCD-B11D-2557-F7BFECCC2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4495" y="2083879"/>
            <a:ext cx="272495" cy="5309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6F0172EC-7E2B-3058-BFB4-C546D0617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475" y="193202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27" name="Text Box 19">
            <a:extLst>
              <a:ext uri="{FF2B5EF4-FFF2-40B4-BE49-F238E27FC236}">
                <a16:creationId xmlns:a16="http://schemas.microsoft.com/office/drawing/2014/main" id="{533E4144-E7F7-847F-AE08-2A557EC63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275" y="1934264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ABE3F0-7C92-D120-19A3-2B2F03ED36B9}"/>
              </a:ext>
            </a:extLst>
          </p:cNvPr>
          <p:cNvSpPr txBox="1"/>
          <p:nvPr/>
        </p:nvSpPr>
        <p:spPr>
          <a:xfrm>
            <a:off x="6721275" y="17526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EB9F69-2C18-554D-582B-42383D2596B8}"/>
              </a:ext>
            </a:extLst>
          </p:cNvPr>
          <p:cNvSpPr txBox="1"/>
          <p:nvPr/>
        </p:nvSpPr>
        <p:spPr>
          <a:xfrm>
            <a:off x="7483275" y="17526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9F6993-AAE3-573D-9CB2-8B78B5F93BF4}"/>
              </a:ext>
            </a:extLst>
          </p:cNvPr>
          <p:cNvGrpSpPr/>
          <p:nvPr/>
        </p:nvGrpSpPr>
        <p:grpSpPr>
          <a:xfrm>
            <a:off x="5765603" y="1674132"/>
            <a:ext cx="1071224" cy="587823"/>
            <a:chOff x="5245445" y="2345202"/>
            <a:chExt cx="1071224" cy="587823"/>
          </a:xfrm>
        </p:grpSpPr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3A82EE6F-F139-8DE8-A7D7-AD15A416D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6B0BBF0B-FB73-6305-0870-A7FF1F6DB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D5440A35-918A-3BE5-D5B7-622D40FEF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EF1AAAB1-EDC2-CA93-A852-083274885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57617A49-A9C7-A3AE-E3DF-6671CDFB9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3B97DD13-87A6-18F6-7B52-96E470DCA2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541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94EE1-DD35-9E64-E7F2-BB4CAA706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27E0DDDA-7306-2929-3C98-4E208E79F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beginning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void </a:t>
            </a:r>
            <a:r>
              <a:rPr lang="en-US" sz="1100" dirty="0">
                <a:latin typeface="Consolas"/>
                <a:ea typeface="Monaco"/>
                <a:cs typeface="Consolas"/>
              </a:rPr>
              <a:t>addFirst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 {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newNode = new Node(val);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newNode.next =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new node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first = newNode;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first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size++;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EF65E6-805F-457C-13D4-53D325B0419C}"/>
              </a:ext>
            </a:extLst>
          </p:cNvPr>
          <p:cNvSpPr/>
          <p:nvPr/>
        </p:nvSpPr>
        <p:spPr bwMode="auto">
          <a:xfrm>
            <a:off x="711476" y="3236806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31866C-FB60-D4CB-E4C9-03224BA81601}"/>
              </a:ext>
            </a:extLst>
          </p:cNvPr>
          <p:cNvSpPr/>
          <p:nvPr/>
        </p:nvSpPr>
        <p:spPr bwMode="auto">
          <a:xfrm>
            <a:off x="711476" y="3507152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0E0AC3-879A-A03E-50F5-8A4356D278A2}"/>
              </a:ext>
            </a:extLst>
          </p:cNvPr>
          <p:cNvSpPr/>
          <p:nvPr/>
        </p:nvSpPr>
        <p:spPr bwMode="auto">
          <a:xfrm>
            <a:off x="711476" y="3777498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5" name="Rectangle 2">
            <a:extLst>
              <a:ext uri="{FF2B5EF4-FFF2-40B4-BE49-F238E27FC236}">
                <a16:creationId xmlns:a16="http://schemas.microsoft.com/office/drawing/2014/main" id="{BFFB9F03-C949-F861-588A-8331F9B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67" y="761536"/>
            <a:ext cx="3837233" cy="83227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v.addFirst(9); v.addFirst(7); v.addFirst(5);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226" name="Right Arrow 225">
            <a:extLst>
              <a:ext uri="{FF2B5EF4-FFF2-40B4-BE49-F238E27FC236}">
                <a16:creationId xmlns:a16="http://schemas.microsoft.com/office/drawing/2014/main" id="{9FDC91BB-7FCA-9D7A-22B3-E1A677BAA74C}"/>
              </a:ext>
            </a:extLst>
          </p:cNvPr>
          <p:cNvSpPr/>
          <p:nvPr/>
        </p:nvSpPr>
        <p:spPr bwMode="auto">
          <a:xfrm rot="5400000">
            <a:off x="8049711" y="985969"/>
            <a:ext cx="283105" cy="24813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C7D4F9AD-DB59-8C67-FE64-EE02C6580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151" y="192726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DD298313-658C-CB7F-3A15-69E52676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951" y="1927264"/>
            <a:ext cx="294402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5F478D79-C42A-102F-476D-AA1DDC216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4495" y="2083879"/>
            <a:ext cx="272495" cy="5309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3E32FFF6-6DD5-EF41-7023-8CDF2BCCB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475" y="193202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7A33DB4F-7D40-4144-783C-9FC83CF51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275" y="1934264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6F6E9-7075-1199-3D8F-25A2B061B9E7}"/>
              </a:ext>
            </a:extLst>
          </p:cNvPr>
          <p:cNvSpPr txBox="1"/>
          <p:nvPr/>
        </p:nvSpPr>
        <p:spPr>
          <a:xfrm>
            <a:off x="6721275" y="17526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A5A74-FBA2-5B18-E2A1-51B9BAD2B0CB}"/>
              </a:ext>
            </a:extLst>
          </p:cNvPr>
          <p:cNvSpPr txBox="1"/>
          <p:nvPr/>
        </p:nvSpPr>
        <p:spPr>
          <a:xfrm>
            <a:off x="7483275" y="17526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82" name="Rectangle 177">
            <a:extLst>
              <a:ext uri="{FF2B5EF4-FFF2-40B4-BE49-F238E27FC236}">
                <a16:creationId xmlns:a16="http://schemas.microsoft.com/office/drawing/2014/main" id="{3B12C8EE-DCC2-BF6F-32D9-A3BB03018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2000" dirty="0"/>
              <a:t>(to the list’s beginning)</a:t>
            </a:r>
            <a:endParaRPr lang="en-US" sz="2000" dirty="0">
              <a:latin typeface="+mj-lt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16CF23-47C7-8E00-306D-9DE98D56A0B5}"/>
              </a:ext>
            </a:extLst>
          </p:cNvPr>
          <p:cNvGrpSpPr/>
          <p:nvPr/>
        </p:nvGrpSpPr>
        <p:grpSpPr>
          <a:xfrm>
            <a:off x="5765603" y="1674132"/>
            <a:ext cx="1071224" cy="587823"/>
            <a:chOff x="5245445" y="2345202"/>
            <a:chExt cx="1071224" cy="587823"/>
          </a:xfrm>
        </p:grpSpPr>
        <p:sp>
          <p:nvSpPr>
            <p:cNvPr id="3" name="Text Box 19">
              <a:extLst>
                <a:ext uri="{FF2B5EF4-FFF2-40B4-BE49-F238E27FC236}">
                  <a16:creationId xmlns:a16="http://schemas.microsoft.com/office/drawing/2014/main" id="{6F5B73CA-2DB7-8115-7FC0-F9465607C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4" name="Text Box 19">
              <a:extLst>
                <a:ext uri="{FF2B5EF4-FFF2-40B4-BE49-F238E27FC236}">
                  <a16:creationId xmlns:a16="http://schemas.microsoft.com/office/drawing/2014/main" id="{7C1DFF03-6949-E670-433F-172779EB5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id="{3A5A6C6E-5390-832B-CDC4-4C0FAE893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F4BC4401-8C2E-BF0A-4A4A-0CC46A569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FCB8A820-DFDA-D33D-4032-0512C7FAF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16" name="Line 53">
              <a:extLst>
                <a:ext uri="{FF2B5EF4-FFF2-40B4-BE49-F238E27FC236}">
                  <a16:creationId xmlns:a16="http://schemas.microsoft.com/office/drawing/2014/main" id="{AB7C88A5-C37A-F883-24C4-A30DD1438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378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959A9-E360-FD88-422F-605A15E5C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77">
            <a:extLst>
              <a:ext uri="{FF2B5EF4-FFF2-40B4-BE49-F238E27FC236}">
                <a16:creationId xmlns:a16="http://schemas.microsoft.com/office/drawing/2014/main" id="{BCB1C684-ED91-35C5-9959-5A5B3129E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2000" dirty="0"/>
              <a:t>(to the list’s beginning)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83558A4-5622-12F0-ACEF-C20F2BB1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beginning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void </a:t>
            </a:r>
            <a:r>
              <a:rPr lang="en-US" sz="1100" dirty="0">
                <a:latin typeface="Consolas"/>
                <a:ea typeface="Monaco"/>
                <a:cs typeface="Consolas"/>
              </a:rPr>
              <a:t>addFirst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 {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newNode = new Node(val);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newNode.next =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new node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first = newNode;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first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size++;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30E9BB-6837-59FF-46D2-26EE78CCBBBC}"/>
              </a:ext>
            </a:extLst>
          </p:cNvPr>
          <p:cNvSpPr/>
          <p:nvPr/>
        </p:nvSpPr>
        <p:spPr bwMode="auto">
          <a:xfrm>
            <a:off x="711476" y="3236806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E00CFF-DBFF-CC33-6FCA-99D652CCB5DE}"/>
              </a:ext>
            </a:extLst>
          </p:cNvPr>
          <p:cNvSpPr/>
          <p:nvPr/>
        </p:nvSpPr>
        <p:spPr bwMode="auto">
          <a:xfrm>
            <a:off x="711476" y="3507152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17485B-4821-CD78-B6F7-475567886798}"/>
              </a:ext>
            </a:extLst>
          </p:cNvPr>
          <p:cNvSpPr/>
          <p:nvPr/>
        </p:nvSpPr>
        <p:spPr bwMode="auto">
          <a:xfrm>
            <a:off x="711476" y="3777498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3" name="Text Box 18">
            <a:extLst>
              <a:ext uri="{FF2B5EF4-FFF2-40B4-BE49-F238E27FC236}">
                <a16:creationId xmlns:a16="http://schemas.microsoft.com/office/drawing/2014/main" id="{CB070448-0FEC-2322-58C8-CFEE37403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151" y="192726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94" name="Text Box 19">
            <a:extLst>
              <a:ext uri="{FF2B5EF4-FFF2-40B4-BE49-F238E27FC236}">
                <a16:creationId xmlns:a16="http://schemas.microsoft.com/office/drawing/2014/main" id="{CCF0C06B-A545-AFE9-7FE3-7AE198A9E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951" y="1927264"/>
            <a:ext cx="294402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95" name="Line 20">
            <a:extLst>
              <a:ext uri="{FF2B5EF4-FFF2-40B4-BE49-F238E27FC236}">
                <a16:creationId xmlns:a16="http://schemas.microsoft.com/office/drawing/2014/main" id="{EBF13B85-AF9E-3EAF-097D-C7454DD26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4495" y="2083879"/>
            <a:ext cx="272495" cy="5309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96" name="Text Box 18">
            <a:extLst>
              <a:ext uri="{FF2B5EF4-FFF2-40B4-BE49-F238E27FC236}">
                <a16:creationId xmlns:a16="http://schemas.microsoft.com/office/drawing/2014/main" id="{0DFAD789-3B7F-6B1A-2ACD-D0B46139B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475" y="193202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97" name="Text Box 19">
            <a:extLst>
              <a:ext uri="{FF2B5EF4-FFF2-40B4-BE49-F238E27FC236}">
                <a16:creationId xmlns:a16="http://schemas.microsoft.com/office/drawing/2014/main" id="{28D1A5E6-43F4-8A7A-656D-D5982879B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275" y="1934264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4EE2F47-873C-3E2A-D7C0-C528927DA11B}"/>
              </a:ext>
            </a:extLst>
          </p:cNvPr>
          <p:cNvSpPr txBox="1"/>
          <p:nvPr/>
        </p:nvSpPr>
        <p:spPr>
          <a:xfrm>
            <a:off x="6721275" y="17526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5F7027A-69CF-3358-0A30-512233D4DD65}"/>
              </a:ext>
            </a:extLst>
          </p:cNvPr>
          <p:cNvSpPr txBox="1"/>
          <p:nvPr/>
        </p:nvSpPr>
        <p:spPr>
          <a:xfrm>
            <a:off x="7483275" y="17526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25" name="Rectangle 2">
            <a:extLst>
              <a:ext uri="{FF2B5EF4-FFF2-40B4-BE49-F238E27FC236}">
                <a16:creationId xmlns:a16="http://schemas.microsoft.com/office/drawing/2014/main" id="{6ABAAFF3-F50C-286A-3B2B-9106CD0EB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67" y="761536"/>
            <a:ext cx="3837233" cy="83227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v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v.addFirst(9); v.addFirst(7); v.addFirst(5);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226" name="Right Arrow 225">
            <a:extLst>
              <a:ext uri="{FF2B5EF4-FFF2-40B4-BE49-F238E27FC236}">
                <a16:creationId xmlns:a16="http://schemas.microsoft.com/office/drawing/2014/main" id="{D0B610F4-F3F6-95B1-2CE1-B082037EEE9F}"/>
              </a:ext>
            </a:extLst>
          </p:cNvPr>
          <p:cNvSpPr/>
          <p:nvPr/>
        </p:nvSpPr>
        <p:spPr bwMode="auto">
          <a:xfrm rot="5400000">
            <a:off x="8049711" y="985969"/>
            <a:ext cx="283105" cy="24813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4" name="Text Box 18">
            <a:extLst>
              <a:ext uri="{FF2B5EF4-FFF2-40B4-BE49-F238E27FC236}">
                <a16:creationId xmlns:a16="http://schemas.microsoft.com/office/drawing/2014/main" id="{6B19D545-1135-E1FB-9C45-EA8EC8746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597" y="3205409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175" name="Text Box 19">
            <a:extLst>
              <a:ext uri="{FF2B5EF4-FFF2-40B4-BE49-F238E27FC236}">
                <a16:creationId xmlns:a16="http://schemas.microsoft.com/office/drawing/2014/main" id="{30CBAA24-ECBC-6B13-CF5D-2B6E690CD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397" y="3205409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7F81A2F8-7265-8640-C654-B880FE635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6597" y="3367333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77" name="Text Box 18">
            <a:extLst>
              <a:ext uri="{FF2B5EF4-FFF2-40B4-BE49-F238E27FC236}">
                <a16:creationId xmlns:a16="http://schemas.microsoft.com/office/drawing/2014/main" id="{90370489-8020-F0AD-143E-995350B4F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21" y="321017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190" name="Text Box 18">
            <a:extLst>
              <a:ext uri="{FF2B5EF4-FFF2-40B4-BE49-F238E27FC236}">
                <a16:creationId xmlns:a16="http://schemas.microsoft.com/office/drawing/2014/main" id="{A5D4D7D2-379E-2F4B-78D8-AEA0C0273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395" y="381768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91" name="Text Box 19">
            <a:extLst>
              <a:ext uri="{FF2B5EF4-FFF2-40B4-BE49-F238E27FC236}">
                <a16:creationId xmlns:a16="http://schemas.microsoft.com/office/drawing/2014/main" id="{C88982C4-2316-747B-40DC-36AF1A820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195" y="3817682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BCAAE8A-771B-A56C-7C97-C69AE4AEE2EA}"/>
              </a:ext>
            </a:extLst>
          </p:cNvPr>
          <p:cNvSpPr txBox="1"/>
          <p:nvPr/>
        </p:nvSpPr>
        <p:spPr>
          <a:xfrm>
            <a:off x="6743721" y="3030745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3592A98-8EFA-D040-3093-69284E348E1D}"/>
              </a:ext>
            </a:extLst>
          </p:cNvPr>
          <p:cNvSpPr txBox="1"/>
          <p:nvPr/>
        </p:nvSpPr>
        <p:spPr>
          <a:xfrm>
            <a:off x="7505721" y="3030745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97" name="Line 52">
            <a:extLst>
              <a:ext uri="{FF2B5EF4-FFF2-40B4-BE49-F238E27FC236}">
                <a16:creationId xmlns:a16="http://schemas.microsoft.com/office/drawing/2014/main" id="{CC1CA32F-2FF4-50D4-3560-BFCDDEF7BD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4571" y="3544136"/>
            <a:ext cx="269451" cy="406697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7E47DD0-CE4B-39F2-935D-4C74D18DC142}"/>
              </a:ext>
            </a:extLst>
          </p:cNvPr>
          <p:cNvSpPr txBox="1"/>
          <p:nvPr/>
        </p:nvSpPr>
        <p:spPr>
          <a:xfrm>
            <a:off x="6758855" y="361893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F41A5A-14CC-535F-15AE-131E88A30E5A}"/>
              </a:ext>
            </a:extLst>
          </p:cNvPr>
          <p:cNvSpPr/>
          <p:nvPr/>
        </p:nvSpPr>
        <p:spPr bwMode="auto">
          <a:xfrm>
            <a:off x="7483585" y="3849108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" name="Text Box 19">
            <a:extLst>
              <a:ext uri="{FF2B5EF4-FFF2-40B4-BE49-F238E27FC236}">
                <a16:creationId xmlns:a16="http://schemas.microsoft.com/office/drawing/2014/main" id="{3F03942E-B88B-3D52-E679-6AFD31AD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21" y="3213444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DE63B2C8-3E57-46AD-0D19-C684DB2E5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321" y="3797549"/>
            <a:ext cx="58957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FC6E48C0-8F15-D35C-07B7-BF6FA3176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368" y="3817005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Line 53">
            <a:extLst>
              <a:ext uri="{FF2B5EF4-FFF2-40B4-BE49-F238E27FC236}">
                <a16:creationId xmlns:a16="http://schemas.microsoft.com/office/drawing/2014/main" id="{A6F28D24-D9A7-7FDB-3B3A-1D5EC403C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0325" y="3989306"/>
            <a:ext cx="494771" cy="1601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F140D9B-E3AC-0BFA-3DF7-C6C46BD2A805}"/>
              </a:ext>
            </a:extLst>
          </p:cNvPr>
          <p:cNvCxnSpPr>
            <a:cxnSpLocks/>
          </p:cNvCxnSpPr>
          <p:nvPr/>
        </p:nvCxnSpPr>
        <p:spPr bwMode="auto">
          <a:xfrm>
            <a:off x="4816090" y="4298932"/>
            <a:ext cx="363789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18">
            <a:extLst>
              <a:ext uri="{FF2B5EF4-FFF2-40B4-BE49-F238E27FC236}">
                <a16:creationId xmlns:a16="http://schemas.microsoft.com/office/drawing/2014/main" id="{3C66D6F9-6E26-AD6E-BEE2-96D770739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55" y="451806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33" name="Text Box 19">
            <a:extLst>
              <a:ext uri="{FF2B5EF4-FFF2-40B4-BE49-F238E27FC236}">
                <a16:creationId xmlns:a16="http://schemas.microsoft.com/office/drawing/2014/main" id="{4085524F-25C2-50DA-82BA-1D6674745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55" y="451806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4" name="Line 20">
            <a:extLst>
              <a:ext uri="{FF2B5EF4-FFF2-40B4-BE49-F238E27FC236}">
                <a16:creationId xmlns:a16="http://schemas.microsoft.com/office/drawing/2014/main" id="{386508D1-7064-22E3-8606-28C698F265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0155" y="4679988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6F55561B-2963-AE55-8D7C-7623CA0C0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479" y="452282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AD603734-55A0-4CC5-4A04-999DDA109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953" y="51303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DFA15250-FB73-EB5C-385A-E947E4775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753" y="51303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8CD117-6BCC-B407-1530-E26FF6BDF266}"/>
              </a:ext>
            </a:extLst>
          </p:cNvPr>
          <p:cNvSpPr txBox="1"/>
          <p:nvPr/>
        </p:nvSpPr>
        <p:spPr>
          <a:xfrm>
            <a:off x="6767279" y="43434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896CCD-C8FD-9F23-5C00-E2B47B1FBAA1}"/>
              </a:ext>
            </a:extLst>
          </p:cNvPr>
          <p:cNvSpPr txBox="1"/>
          <p:nvPr/>
        </p:nvSpPr>
        <p:spPr>
          <a:xfrm>
            <a:off x="7529279" y="43434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9" name="Line 52">
            <a:extLst>
              <a:ext uri="{FF2B5EF4-FFF2-40B4-BE49-F238E27FC236}">
                <a16:creationId xmlns:a16="http://schemas.microsoft.com/office/drawing/2014/main" id="{73EA56CE-660A-D722-9C5F-3A272EC8A7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38129" y="4856791"/>
            <a:ext cx="269451" cy="406697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FD03AF-93CB-F41B-F528-F555628528E5}"/>
              </a:ext>
            </a:extLst>
          </p:cNvPr>
          <p:cNvSpPr txBox="1"/>
          <p:nvPr/>
        </p:nvSpPr>
        <p:spPr>
          <a:xfrm>
            <a:off x="6795576" y="493131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49E031-4FD0-FC6B-C984-0279CBC967F1}"/>
              </a:ext>
            </a:extLst>
          </p:cNvPr>
          <p:cNvSpPr/>
          <p:nvPr/>
        </p:nvSpPr>
        <p:spPr bwMode="auto">
          <a:xfrm>
            <a:off x="6616326" y="4745620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3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67E34C9-64DB-A30E-7955-7E252D4F737D}"/>
              </a:ext>
            </a:extLst>
          </p:cNvPr>
          <p:cNvCxnSpPr>
            <a:cxnSpLocks/>
          </p:cNvCxnSpPr>
          <p:nvPr/>
        </p:nvCxnSpPr>
        <p:spPr bwMode="auto">
          <a:xfrm>
            <a:off x="4881989" y="5636183"/>
            <a:ext cx="363789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19">
            <a:extLst>
              <a:ext uri="{FF2B5EF4-FFF2-40B4-BE49-F238E27FC236}">
                <a16:creationId xmlns:a16="http://schemas.microsoft.com/office/drawing/2014/main" id="{36F07A3A-B592-4624-3233-EF9AF48C5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582" y="4522825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D97E71E8-8798-B5A6-6384-E46F9B292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509" y="5144317"/>
            <a:ext cx="589571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C9D57F43-941C-ED4F-B351-05E46843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608" y="5153265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Line 53">
            <a:extLst>
              <a:ext uri="{FF2B5EF4-FFF2-40B4-BE49-F238E27FC236}">
                <a16:creationId xmlns:a16="http://schemas.microsoft.com/office/drawing/2014/main" id="{D8D62D8B-FFA8-E081-7E60-97E766519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565" y="5325566"/>
            <a:ext cx="494771" cy="1601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3" name="Text Box 18">
            <a:extLst>
              <a:ext uri="{FF2B5EF4-FFF2-40B4-BE49-F238E27FC236}">
                <a16:creationId xmlns:a16="http://schemas.microsoft.com/office/drawing/2014/main" id="{80DBC7CE-089F-2572-C565-58967C304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012" y="617931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114" name="Text Box 19">
            <a:extLst>
              <a:ext uri="{FF2B5EF4-FFF2-40B4-BE49-F238E27FC236}">
                <a16:creationId xmlns:a16="http://schemas.microsoft.com/office/drawing/2014/main" id="{F2CFE863-38E5-C290-D06F-CB6C7EA5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812" y="6179310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15" name="Line 20">
            <a:extLst>
              <a:ext uri="{FF2B5EF4-FFF2-40B4-BE49-F238E27FC236}">
                <a16:creationId xmlns:a16="http://schemas.microsoft.com/office/drawing/2014/main" id="{F3E5EC03-DF5F-9EB2-CB6D-3547A440D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0012" y="6341234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16" name="Text Box 18">
            <a:extLst>
              <a:ext uri="{FF2B5EF4-FFF2-40B4-BE49-F238E27FC236}">
                <a16:creationId xmlns:a16="http://schemas.microsoft.com/office/drawing/2014/main" id="{AE375DC9-2264-9C12-D54C-4D3E3CC27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336" y="618407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124" name="Text Box 18">
            <a:extLst>
              <a:ext uri="{FF2B5EF4-FFF2-40B4-BE49-F238E27FC236}">
                <a16:creationId xmlns:a16="http://schemas.microsoft.com/office/drawing/2014/main" id="{2B5981C6-C7DD-DDA2-207B-DC2215E14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340" y="618018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25" name="Text Box 19">
            <a:extLst>
              <a:ext uri="{FF2B5EF4-FFF2-40B4-BE49-F238E27FC236}">
                <a16:creationId xmlns:a16="http://schemas.microsoft.com/office/drawing/2014/main" id="{57B323FD-1FA2-1CE9-F81B-5655352DD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140" y="618018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26" name="Line 20">
            <a:extLst>
              <a:ext uri="{FF2B5EF4-FFF2-40B4-BE49-F238E27FC236}">
                <a16:creationId xmlns:a16="http://schemas.microsoft.com/office/drawing/2014/main" id="{0B633CBC-7374-1D1A-03FB-CC953177C4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7340" y="634211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28" name="Text Box 56">
            <a:extLst>
              <a:ext uri="{FF2B5EF4-FFF2-40B4-BE49-F238E27FC236}">
                <a16:creationId xmlns:a16="http://schemas.microsoft.com/office/drawing/2014/main" id="{2D787C14-3F61-C4B1-8688-0290ACBDF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915" y="5699271"/>
            <a:ext cx="40131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Times New Roman"/>
                <a:cs typeface="Times New Roman"/>
              </a:rPr>
              <a:t>Final result </a:t>
            </a:r>
            <a:r>
              <a:rPr lang="en-US" sz="1200" b="0" dirty="0">
                <a:latin typeface="Times New Roman"/>
                <a:cs typeface="Times New Roman"/>
              </a:rPr>
              <a:t>(after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AddFirst</a:t>
            </a:r>
            <a:r>
              <a:rPr lang="en-US" sz="1200" b="0" dirty="0">
                <a:latin typeface="Times New Roman"/>
                <a:cs typeface="Times New Roman"/>
              </a:rPr>
              <a:t> terminates):</a:t>
            </a:r>
            <a:endParaRPr lang="en-US" sz="1100" b="0" dirty="0">
              <a:latin typeface="Consolas"/>
              <a:cs typeface="Consolas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654FC644-51FF-08EC-5718-660EC1B18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281" y="6179712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660606-12DF-DF4C-FD32-11CF7D001CBD}"/>
              </a:ext>
            </a:extLst>
          </p:cNvPr>
          <p:cNvGrpSpPr/>
          <p:nvPr/>
        </p:nvGrpSpPr>
        <p:grpSpPr>
          <a:xfrm>
            <a:off x="4881989" y="2255705"/>
            <a:ext cx="3637890" cy="673322"/>
            <a:chOff x="4881989" y="2255705"/>
            <a:chExt cx="3637890" cy="673322"/>
          </a:xfrm>
        </p:grpSpPr>
        <p:sp>
          <p:nvSpPr>
            <p:cNvPr id="163" name="Text Box 18">
              <a:extLst>
                <a:ext uri="{FF2B5EF4-FFF2-40B4-BE49-F238E27FC236}">
                  <a16:creationId xmlns:a16="http://schemas.microsoft.com/office/drawing/2014/main" id="{965D6EED-EC9A-28EC-99AC-2BBF7239B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2949" y="2443161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B1D564D-1F60-B61C-88B3-CC388B2CFDAC}"/>
                </a:ext>
              </a:extLst>
            </p:cNvPr>
            <p:cNvSpPr txBox="1"/>
            <p:nvPr/>
          </p:nvSpPr>
          <p:spPr>
            <a:xfrm>
              <a:off x="6753151" y="2255705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2" name="Text Box 19">
              <a:extLst>
                <a:ext uri="{FF2B5EF4-FFF2-40B4-BE49-F238E27FC236}">
                  <a16:creationId xmlns:a16="http://schemas.microsoft.com/office/drawing/2014/main" id="{98237283-0CBC-422D-7BD6-5D8BC0B75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7749" y="2442109"/>
              <a:ext cx="304800" cy="314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C2F44205-92E4-0ED8-E6FE-1C25247F5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6067" y="2455833"/>
              <a:ext cx="589571" cy="3143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newNode</a:t>
              </a: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FA23B4BA-DA3B-FBD9-B80F-5132363C4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8224" y="2454584"/>
              <a:ext cx="3048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9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Line 53">
              <a:extLst>
                <a:ext uri="{FF2B5EF4-FFF2-40B4-BE49-F238E27FC236}">
                  <a16:creationId xmlns:a16="http://schemas.microsoft.com/office/drawing/2014/main" id="{DCC2328F-7C46-900E-CB1A-111FB4913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70948" y="2606035"/>
              <a:ext cx="475123" cy="73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C34224-4F68-53A7-E735-FC71350D54A3}"/>
                </a:ext>
              </a:extLst>
            </p:cNvPr>
            <p:cNvSpPr/>
            <p:nvPr/>
          </p:nvSpPr>
          <p:spPr bwMode="auto">
            <a:xfrm>
              <a:off x="5339513" y="2551382"/>
              <a:ext cx="173502" cy="173537"/>
            </a:xfrm>
            <a:prstGeom prst="ellipse">
              <a:avLst/>
            </a:prstGeom>
            <a:solidFill>
              <a:srgbClr val="FFECA6"/>
            </a:solidFill>
            <a:ln w="9525" cap="flat" cmpd="sng" algn="ctr">
              <a:solidFill>
                <a:srgbClr val="FFF4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  <a:ea typeface="ＭＳ Ｐゴシック" charset="0"/>
                </a:rPr>
                <a:t>1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0B4C2B0-DDC7-0E48-9528-98D3E13C08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81989" y="2929027"/>
              <a:ext cx="363789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5D72936-7FEB-4BE5-A7AF-5B0B38D9BC4C}"/>
              </a:ext>
            </a:extLst>
          </p:cNvPr>
          <p:cNvGrpSpPr/>
          <p:nvPr/>
        </p:nvGrpSpPr>
        <p:grpSpPr>
          <a:xfrm>
            <a:off x="5765603" y="1674132"/>
            <a:ext cx="1071224" cy="587823"/>
            <a:chOff x="5245445" y="2345202"/>
            <a:chExt cx="1071224" cy="587823"/>
          </a:xfrm>
        </p:grpSpPr>
        <p:sp>
          <p:nvSpPr>
            <p:cNvPr id="4" name="Text Box 19">
              <a:extLst>
                <a:ext uri="{FF2B5EF4-FFF2-40B4-BE49-F238E27FC236}">
                  <a16:creationId xmlns:a16="http://schemas.microsoft.com/office/drawing/2014/main" id="{D0AE218E-E30F-8B40-EFB1-0DA004F67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5" name="Text Box 19">
              <a:extLst>
                <a:ext uri="{FF2B5EF4-FFF2-40B4-BE49-F238E27FC236}">
                  <a16:creationId xmlns:a16="http://schemas.microsoft.com/office/drawing/2014/main" id="{C2B84BB8-5E1F-7F92-AC86-C3F67D067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6" name="Text Box 19">
              <a:extLst>
                <a:ext uri="{FF2B5EF4-FFF2-40B4-BE49-F238E27FC236}">
                  <a16:creationId xmlns:a16="http://schemas.microsoft.com/office/drawing/2014/main" id="{4D45A953-E507-B511-CE5D-3ED2181F6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9D01214E-C6DF-0785-A48E-495A7A8B1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BEFA64F-17D2-DBDE-0325-0F0D8D481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31" name="Line 53">
              <a:extLst>
                <a:ext uri="{FF2B5EF4-FFF2-40B4-BE49-F238E27FC236}">
                  <a16:creationId xmlns:a16="http://schemas.microsoft.com/office/drawing/2014/main" id="{53E1C2D2-8883-DA5A-89FE-13E907838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53D3C02-5A38-F0D2-4113-023DB4A83983}"/>
              </a:ext>
            </a:extLst>
          </p:cNvPr>
          <p:cNvGrpSpPr/>
          <p:nvPr/>
        </p:nvGrpSpPr>
        <p:grpSpPr>
          <a:xfrm>
            <a:off x="5775520" y="2978791"/>
            <a:ext cx="1071224" cy="587823"/>
            <a:chOff x="5245445" y="2345202"/>
            <a:chExt cx="1071224" cy="587823"/>
          </a:xfrm>
        </p:grpSpPr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286FBBE5-7C1A-B456-1E9E-3986AC0F1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5B1574AE-F90F-313E-3DEF-8C31143EA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02F6FC8F-C5EE-D33D-5016-87DDC1E1D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5" name="Text Box 19">
              <a:extLst>
                <a:ext uri="{FF2B5EF4-FFF2-40B4-BE49-F238E27FC236}">
                  <a16:creationId xmlns:a16="http://schemas.microsoft.com/office/drawing/2014/main" id="{DD02D564-7BD4-862E-946C-59140D719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46" name="Text Box 19">
              <a:extLst>
                <a:ext uri="{FF2B5EF4-FFF2-40B4-BE49-F238E27FC236}">
                  <a16:creationId xmlns:a16="http://schemas.microsoft.com/office/drawing/2014/main" id="{B7BAD0B5-3A5E-9FBE-2B54-92EF047F4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50" name="Line 53">
              <a:extLst>
                <a:ext uri="{FF2B5EF4-FFF2-40B4-BE49-F238E27FC236}">
                  <a16:creationId xmlns:a16="http://schemas.microsoft.com/office/drawing/2014/main" id="{18B5AA09-6576-C654-C561-92C3FFC79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E196CA-6A9C-A717-2674-D19DD83DD176}"/>
              </a:ext>
            </a:extLst>
          </p:cNvPr>
          <p:cNvGrpSpPr/>
          <p:nvPr/>
        </p:nvGrpSpPr>
        <p:grpSpPr>
          <a:xfrm>
            <a:off x="5715658" y="4331334"/>
            <a:ext cx="1149737" cy="876733"/>
            <a:chOff x="5245445" y="2345202"/>
            <a:chExt cx="1149737" cy="876733"/>
          </a:xfrm>
        </p:grpSpPr>
        <p:sp>
          <p:nvSpPr>
            <p:cNvPr id="59" name="Text Box 19">
              <a:extLst>
                <a:ext uri="{FF2B5EF4-FFF2-40B4-BE49-F238E27FC236}">
                  <a16:creationId xmlns:a16="http://schemas.microsoft.com/office/drawing/2014/main" id="{D3BA1679-10B9-18FC-AE64-548372F9A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61" name="Text Box 19">
              <a:extLst>
                <a:ext uri="{FF2B5EF4-FFF2-40B4-BE49-F238E27FC236}">
                  <a16:creationId xmlns:a16="http://schemas.microsoft.com/office/drawing/2014/main" id="{C308C51C-52A1-E52E-737C-5E13A134D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65" name="Text Box 19">
              <a:extLst>
                <a:ext uri="{FF2B5EF4-FFF2-40B4-BE49-F238E27FC236}">
                  <a16:creationId xmlns:a16="http://schemas.microsoft.com/office/drawing/2014/main" id="{200D7049-B546-DC76-B7B5-9A74C582F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68" name="Text Box 19">
              <a:extLst>
                <a:ext uri="{FF2B5EF4-FFF2-40B4-BE49-F238E27FC236}">
                  <a16:creationId xmlns:a16="http://schemas.microsoft.com/office/drawing/2014/main" id="{AD3634DF-9AF1-E7D1-6C15-9570780FF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69" name="Text Box 19">
              <a:extLst>
                <a:ext uri="{FF2B5EF4-FFF2-40B4-BE49-F238E27FC236}">
                  <a16:creationId xmlns:a16="http://schemas.microsoft.com/office/drawing/2014/main" id="{881504A8-4088-C035-E630-1DB93BA02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70" name="Line 53">
              <a:extLst>
                <a:ext uri="{FF2B5EF4-FFF2-40B4-BE49-F238E27FC236}">
                  <a16:creationId xmlns:a16="http://schemas.microsoft.com/office/drawing/2014/main" id="{1BDEF9C6-68AB-AEF2-5D73-285F061E3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3134" y="2808550"/>
              <a:ext cx="522048" cy="413385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ADE4BC-286F-CE57-9D64-DD11621067A6}"/>
              </a:ext>
            </a:extLst>
          </p:cNvPr>
          <p:cNvGrpSpPr/>
          <p:nvPr/>
        </p:nvGrpSpPr>
        <p:grpSpPr>
          <a:xfrm>
            <a:off x="5068617" y="5952783"/>
            <a:ext cx="1071224" cy="587823"/>
            <a:chOff x="5245445" y="2345202"/>
            <a:chExt cx="1071224" cy="587823"/>
          </a:xfrm>
        </p:grpSpPr>
        <p:sp>
          <p:nvSpPr>
            <p:cNvPr id="79" name="Text Box 19">
              <a:extLst>
                <a:ext uri="{FF2B5EF4-FFF2-40B4-BE49-F238E27FC236}">
                  <a16:creationId xmlns:a16="http://schemas.microsoft.com/office/drawing/2014/main" id="{910F484D-4967-A84A-ED92-0A4458EE1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80" name="Text Box 19">
              <a:extLst>
                <a:ext uri="{FF2B5EF4-FFF2-40B4-BE49-F238E27FC236}">
                  <a16:creationId xmlns:a16="http://schemas.microsoft.com/office/drawing/2014/main" id="{FC41EEB7-C06D-C807-D6AF-4D5CA7D24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81" name="Text Box 19">
              <a:extLst>
                <a:ext uri="{FF2B5EF4-FFF2-40B4-BE49-F238E27FC236}">
                  <a16:creationId xmlns:a16="http://schemas.microsoft.com/office/drawing/2014/main" id="{C07AA60E-0FEE-21D9-947D-5E93B3CC1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82" name="Text Box 19">
              <a:extLst>
                <a:ext uri="{FF2B5EF4-FFF2-40B4-BE49-F238E27FC236}">
                  <a16:creationId xmlns:a16="http://schemas.microsoft.com/office/drawing/2014/main" id="{8DD9FDF3-55EF-E24C-906B-2450301DD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83" name="Text Box 19">
              <a:extLst>
                <a:ext uri="{FF2B5EF4-FFF2-40B4-BE49-F238E27FC236}">
                  <a16:creationId xmlns:a16="http://schemas.microsoft.com/office/drawing/2014/main" id="{F7B31910-5F98-77D2-1D8B-8A5765660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84" name="Line 53">
              <a:extLst>
                <a:ext uri="{FF2B5EF4-FFF2-40B4-BE49-F238E27FC236}">
                  <a16:creationId xmlns:a16="http://schemas.microsoft.com/office/drawing/2014/main" id="{BD4975F5-B8D0-3827-E9CA-C1136B92B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427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25E5C-4BC0-BA62-186F-C7E6D513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F89BD2E0-DFD5-9E18-D8F5-60D5C668F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Linked lists: Lecture plan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CBD2DECD-32F4-2104-B6A1-F10B49F08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4572000" cy="3276600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Motivation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Architecture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operations: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Constructing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Iterating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Adding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Removing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iterator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AB4FAB9-0C42-28F7-2A67-B325C3FB1F81}"/>
              </a:ext>
            </a:extLst>
          </p:cNvPr>
          <p:cNvSpPr/>
          <p:nvPr/>
        </p:nvSpPr>
        <p:spPr bwMode="auto">
          <a:xfrm>
            <a:off x="722587" y="41148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39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25351-F5B0-4087-0773-9FB834FD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96BA1C1B-9253-4780-DFE0-059AF5DCB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Removing elements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9C632C5E-915D-2D41-12A7-6B6F1FED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86C0FA-557F-6BCC-7654-74C6A65D790F}"/>
              </a:ext>
            </a:extLst>
          </p:cNvPr>
          <p:cNvCxnSpPr/>
          <p:nvPr/>
        </p:nvCxnSpPr>
        <p:spPr bwMode="auto">
          <a:xfrm flipV="1">
            <a:off x="7269582" y="2584739"/>
            <a:ext cx="533400" cy="91440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BB0C8A-4338-9D9B-6E64-2A814C8B14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21982" y="2584739"/>
            <a:ext cx="381000" cy="91440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 Box 18">
            <a:extLst>
              <a:ext uri="{FF2B5EF4-FFF2-40B4-BE49-F238E27FC236}">
                <a16:creationId xmlns:a16="http://schemas.microsoft.com/office/drawing/2014/main" id="{6FA689EE-1862-BB9C-D247-1DAF2ADB3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210" y="285937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829264E7-86C1-D820-BA0F-2EFE1FC0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010" y="285937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139713D0-6AF2-669F-809B-C6621F6B0F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0210" y="302130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B813E446-D9AE-05CB-AEB1-B9995DDA8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184" y="285978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31837-5DB0-0FD1-B460-FD201A129692}"/>
              </a:ext>
            </a:extLst>
          </p:cNvPr>
          <p:cNvSpPr txBox="1"/>
          <p:nvPr/>
        </p:nvSpPr>
        <p:spPr>
          <a:xfrm>
            <a:off x="6519881" y="2660272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FD5B5-C077-F771-D53B-920DB2138F54}"/>
              </a:ext>
            </a:extLst>
          </p:cNvPr>
          <p:cNvSpPr txBox="1"/>
          <p:nvPr/>
        </p:nvSpPr>
        <p:spPr>
          <a:xfrm>
            <a:off x="8017531" y="265592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B1912355-41EF-1949-A6BB-941F85E5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538" y="286025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90D84521-D1A9-CF31-BF0B-B065E9E5F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338" y="2860252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B40C45BA-35A3-2334-9D6D-C589736033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7538" y="3022176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6600BD-593B-DD92-0A1E-F3F6384D4634}"/>
              </a:ext>
            </a:extLst>
          </p:cNvPr>
          <p:cNvSpPr txBox="1"/>
          <p:nvPr/>
        </p:nvSpPr>
        <p:spPr>
          <a:xfrm>
            <a:off x="5777209" y="266114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1EDA9B8B-D991-AD60-1DD3-DA70509A6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129" y="2855426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6EB3ABA5-DD84-6B76-81E6-C9919033D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656" y="2855426"/>
            <a:ext cx="52663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925BCC5E-3413-9F92-AB23-80DBB28CC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48" y="2875971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22EEC2FA-5BD6-1EED-9D12-72AB819814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6572" y="3041939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2D84C857-D66C-26EB-51F0-5356F4698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3396" y="28641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AE4A5679-B39F-30B2-244D-5262FF044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196" y="28641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0E593813-ED32-DC13-5329-F53046D26C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4396" y="30260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A171F6-7ECF-AD78-0022-2B0980F61589}"/>
              </a:ext>
            </a:extLst>
          </p:cNvPr>
          <p:cNvSpPr txBox="1"/>
          <p:nvPr/>
        </p:nvSpPr>
        <p:spPr>
          <a:xfrm>
            <a:off x="7244067" y="266503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69911B-0722-E795-28E5-87BCC2CBE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6387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val)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</a:t>
            </a:r>
            <a:r>
              <a:rPr lang="en-US" sz="1100" dirty="0">
                <a:latin typeface="Consolas"/>
                <a:ea typeface="Monaco"/>
                <a:cs typeface="Consolas"/>
              </a:rPr>
              <a:t>removeValue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cs typeface="Consolas"/>
              </a:rPr>
              <a:t>...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 over the elements in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starting at the first element of the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ListIterator listIterator()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436EC79-EEAD-89FA-40F3-92616A898B5C}"/>
              </a:ext>
            </a:extLst>
          </p:cNvPr>
          <p:cNvSpPr/>
          <p:nvPr/>
        </p:nvSpPr>
        <p:spPr bwMode="auto">
          <a:xfrm>
            <a:off x="42091" y="3499139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AFE89B-ED3A-1D88-C615-29B76A4D8D73}"/>
              </a:ext>
            </a:extLst>
          </p:cNvPr>
          <p:cNvSpPr/>
          <p:nvPr/>
        </p:nvSpPr>
        <p:spPr bwMode="auto">
          <a:xfrm>
            <a:off x="4073224" y="914400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C8BF70C7-8E3F-7474-7DF7-38DC2E37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432" y="2509368"/>
            <a:ext cx="304800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620741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16F96-E10B-1C8F-E974-E99D50F97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E9868C4-645D-3C37-FC0C-E44E7B7F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6387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removeValue(int 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node to remove, using two pointers;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 prev is one step behind current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prev = null;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current = first;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while (current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null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&amp;&amp;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current.value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 = current;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if (current == null) return false;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 found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 the elements. If it's the first element, updates first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if (prev == null) {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it's the first element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first = first.next;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 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else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prev.next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size--;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return true;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  <a:endParaRPr lang="en-US" sz="1100" b="0" dirty="0">
              <a:solidFill>
                <a:srgbClr val="000099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144C594D-6ECE-E390-3420-7F0793435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Removing elements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B6AFC5A-09FB-15B2-D4C6-6F5DE11E3C50}"/>
              </a:ext>
            </a:extLst>
          </p:cNvPr>
          <p:cNvSpPr/>
          <p:nvPr/>
        </p:nvSpPr>
        <p:spPr bwMode="auto">
          <a:xfrm>
            <a:off x="152400" y="22860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65F1F9D-4C05-6AEC-F6CE-55522F26D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pic>
        <p:nvPicPr>
          <p:cNvPr id="15" name="Picture 6" descr="Open box - Free shipping and delivery icons">
            <a:extLst>
              <a:ext uri="{FF2B5EF4-FFF2-40B4-BE49-F238E27FC236}">
                <a16:creationId xmlns:a16="http://schemas.microsoft.com/office/drawing/2014/main" id="{D281B29E-1EC1-097B-D5AA-A38D1BF2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10" y="91191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8">
            <a:extLst>
              <a:ext uri="{FF2B5EF4-FFF2-40B4-BE49-F238E27FC236}">
                <a16:creationId xmlns:a16="http://schemas.microsoft.com/office/drawing/2014/main" id="{C63AF608-91E8-5396-D64B-492710C93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210" y="285937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9B7A95BA-F27B-C4AF-B5CD-96D93D1B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010" y="285937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B6CB2E56-30E5-631E-5533-E3FCFCC54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0210" y="302130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7F4E76AA-5585-F0E9-AEE3-26995723C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184" y="285978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58A89-C98B-EA9E-D7C1-CB51790C6DFF}"/>
              </a:ext>
            </a:extLst>
          </p:cNvPr>
          <p:cNvSpPr txBox="1"/>
          <p:nvPr/>
        </p:nvSpPr>
        <p:spPr>
          <a:xfrm>
            <a:off x="6519881" y="2660272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CA46C-7FB8-C4DF-F0FE-1D30308236EC}"/>
              </a:ext>
            </a:extLst>
          </p:cNvPr>
          <p:cNvSpPr txBox="1"/>
          <p:nvPr/>
        </p:nvSpPr>
        <p:spPr>
          <a:xfrm>
            <a:off x="8017531" y="265592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A0EB77AC-AD90-70DA-0FCB-2BEEE307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538" y="286025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117384E8-C1D6-6C30-F4B8-22211DB39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338" y="2860252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6164BC55-9B23-6DCF-C266-153675D95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7538" y="3022176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ACC84A-9221-1A90-7C5D-72E9D0BBEC88}"/>
              </a:ext>
            </a:extLst>
          </p:cNvPr>
          <p:cNvSpPr txBox="1"/>
          <p:nvPr/>
        </p:nvSpPr>
        <p:spPr>
          <a:xfrm>
            <a:off x="5777209" y="266114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E1FD32DF-A64F-2749-29DB-44487EAF7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129" y="2855426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40" name="Text Box 18">
            <a:extLst>
              <a:ext uri="{FF2B5EF4-FFF2-40B4-BE49-F238E27FC236}">
                <a16:creationId xmlns:a16="http://schemas.microsoft.com/office/drawing/2014/main" id="{8184A803-8E94-F9D7-2ECA-8AC55B2BF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3396" y="28641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42" name="Text Box 19">
            <a:extLst>
              <a:ext uri="{FF2B5EF4-FFF2-40B4-BE49-F238E27FC236}">
                <a16:creationId xmlns:a16="http://schemas.microsoft.com/office/drawing/2014/main" id="{3990394D-5F01-A9CC-638D-A6D95B9A5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196" y="28641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3" name="Line 20">
            <a:extLst>
              <a:ext uri="{FF2B5EF4-FFF2-40B4-BE49-F238E27FC236}">
                <a16:creationId xmlns:a16="http://schemas.microsoft.com/office/drawing/2014/main" id="{29E7914D-28A3-5510-B3FA-649079964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4396" y="30260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8655F0-179D-D832-7C90-8CC2D714C834}"/>
              </a:ext>
            </a:extLst>
          </p:cNvPr>
          <p:cNvSpPr txBox="1"/>
          <p:nvPr/>
        </p:nvSpPr>
        <p:spPr>
          <a:xfrm>
            <a:off x="7244067" y="266503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2A3D17-A0DB-F2B0-E29A-DEAF18497911}"/>
              </a:ext>
            </a:extLst>
          </p:cNvPr>
          <p:cNvGrpSpPr/>
          <p:nvPr/>
        </p:nvGrpSpPr>
        <p:grpSpPr>
          <a:xfrm>
            <a:off x="4831337" y="2636386"/>
            <a:ext cx="1071224" cy="587823"/>
            <a:chOff x="5245445" y="2345202"/>
            <a:chExt cx="1071224" cy="587823"/>
          </a:xfrm>
        </p:grpSpPr>
        <p:sp>
          <p:nvSpPr>
            <p:cNvPr id="3" name="Text Box 19">
              <a:extLst>
                <a:ext uri="{FF2B5EF4-FFF2-40B4-BE49-F238E27FC236}">
                  <a16:creationId xmlns:a16="http://schemas.microsoft.com/office/drawing/2014/main" id="{9E80C695-F253-1510-442A-A336D03A2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10" name="Text Box 19">
              <a:extLst>
                <a:ext uri="{FF2B5EF4-FFF2-40B4-BE49-F238E27FC236}">
                  <a16:creationId xmlns:a16="http://schemas.microsoft.com/office/drawing/2014/main" id="{681C659A-BA24-92C2-C51F-EC6848A92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11" name="Text Box 19">
              <a:extLst>
                <a:ext uri="{FF2B5EF4-FFF2-40B4-BE49-F238E27FC236}">
                  <a16:creationId xmlns:a16="http://schemas.microsoft.com/office/drawing/2014/main" id="{CA718965-BEEF-950D-B4BF-38FA5F375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id="{4FB8130C-FBD2-17B8-2F52-E36A51E13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82A06836-C613-F483-F6B6-7F0B8538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B40B7891-5B2A-EFE1-19B8-E9F3D2F9CB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34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9C08B-9B83-B47A-ABA7-54FE9C0EF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D18229C-BF44-B667-532A-096C9615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6387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removeValue(int 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node to remove, using two pointers;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 prev is one step behind current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prev = null;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current = first;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while (current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null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&amp;&amp;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current.value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 = current;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if (current == null) return false;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 found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 the elements. If it's the first element, updates first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if (prev == null) {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it's the first element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first = first.next;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 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else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prev.next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size--;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return true;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  <a:endParaRPr lang="en-US" sz="1100" b="0" dirty="0">
              <a:solidFill>
                <a:srgbClr val="000099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E9D08B0F-E4B2-68C4-EED6-ABEE19692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Removing elements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D7C2CD2-A424-AA4F-F67A-7F3C9192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2BA0694E-038C-EF8D-66E6-1550E9E05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210" y="285937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CCDFFC94-8289-A7BE-A35D-4F8D0BEF3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010" y="285937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749DE305-C99C-F773-0F95-56179C3FF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0210" y="302130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3C10BDD1-D6D5-5DCE-50E5-F33768915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184" y="285978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24B981-ACE2-E1A3-389C-2AAB6415E5A7}"/>
              </a:ext>
            </a:extLst>
          </p:cNvPr>
          <p:cNvSpPr txBox="1"/>
          <p:nvPr/>
        </p:nvSpPr>
        <p:spPr>
          <a:xfrm>
            <a:off x="6519881" y="2660272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C54B5F-1C87-699F-20E9-C8D5AE6A44F0}"/>
              </a:ext>
            </a:extLst>
          </p:cNvPr>
          <p:cNvSpPr txBox="1"/>
          <p:nvPr/>
        </p:nvSpPr>
        <p:spPr>
          <a:xfrm>
            <a:off x="8017531" y="265592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56DA3DFB-26F7-1479-FAB2-AA2B9C0B0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538" y="286025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0141950E-CA03-CC45-7195-9F79A6AD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338" y="2860252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7D841AE1-B2AC-5FD3-0CFC-3C20071BC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7538" y="3022176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6EC563-59D8-F100-4614-21BE92881227}"/>
              </a:ext>
            </a:extLst>
          </p:cNvPr>
          <p:cNvSpPr txBox="1"/>
          <p:nvPr/>
        </p:nvSpPr>
        <p:spPr>
          <a:xfrm>
            <a:off x="5777209" y="266114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FC6FD81-F93B-F10C-0B00-3687AA096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129" y="2855426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88DF7D80-5216-1D1C-5A06-D37DBC3E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3396" y="28641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46" name="Text Box 19">
            <a:extLst>
              <a:ext uri="{FF2B5EF4-FFF2-40B4-BE49-F238E27FC236}">
                <a16:creationId xmlns:a16="http://schemas.microsoft.com/office/drawing/2014/main" id="{894AB9CD-C182-89AF-7C11-C608CFBB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196" y="28641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7" name="Line 20">
            <a:extLst>
              <a:ext uri="{FF2B5EF4-FFF2-40B4-BE49-F238E27FC236}">
                <a16:creationId xmlns:a16="http://schemas.microsoft.com/office/drawing/2014/main" id="{755EB236-D919-4C53-C368-879AA625B2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4396" y="30260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933B07-7647-D3EF-10E8-4F2F5E8FBD2B}"/>
              </a:ext>
            </a:extLst>
          </p:cNvPr>
          <p:cNvSpPr txBox="1"/>
          <p:nvPr/>
        </p:nvSpPr>
        <p:spPr>
          <a:xfrm>
            <a:off x="7244067" y="266503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C2B6E5-A8E5-10CB-5EF3-A49B3B41E5B8}"/>
              </a:ext>
            </a:extLst>
          </p:cNvPr>
          <p:cNvSpPr/>
          <p:nvPr/>
        </p:nvSpPr>
        <p:spPr bwMode="auto">
          <a:xfrm>
            <a:off x="533400" y="2864137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63AC82-E4EF-C8A9-3303-62BE8278901A}"/>
              </a:ext>
            </a:extLst>
          </p:cNvPr>
          <p:cNvGrpSpPr/>
          <p:nvPr/>
        </p:nvGrpSpPr>
        <p:grpSpPr>
          <a:xfrm>
            <a:off x="4843784" y="3196403"/>
            <a:ext cx="1436241" cy="853391"/>
            <a:chOff x="4843784" y="3196403"/>
            <a:chExt cx="1436241" cy="853391"/>
          </a:xfrm>
        </p:grpSpPr>
        <p:sp>
          <p:nvSpPr>
            <p:cNvPr id="2" name="Text Box 19">
              <a:extLst>
                <a:ext uri="{FF2B5EF4-FFF2-40B4-BE49-F238E27FC236}">
                  <a16:creationId xmlns:a16="http://schemas.microsoft.com/office/drawing/2014/main" id="{A40BA1EC-8A3E-95FE-F896-EBB3904D5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3716428"/>
              <a:ext cx="526639" cy="3143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</a:p>
          </p:txBody>
        </p:sp>
        <p:sp>
          <p:nvSpPr>
            <p:cNvPr id="56" name="Text Box 19">
              <a:extLst>
                <a:ext uri="{FF2B5EF4-FFF2-40B4-BE49-F238E27FC236}">
                  <a16:creationId xmlns:a16="http://schemas.microsoft.com/office/drawing/2014/main" id="{96C7A4F9-E954-AA8D-A6DA-78822B040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839" y="3486150"/>
              <a:ext cx="3048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9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58" name="Text Box 19">
              <a:extLst>
                <a:ext uri="{FF2B5EF4-FFF2-40B4-BE49-F238E27FC236}">
                  <a16:creationId xmlns:a16="http://schemas.microsoft.com/office/drawing/2014/main" id="{DB589A15-9AD7-97EC-4C62-0C8519FA8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7186" y="3735469"/>
              <a:ext cx="602839" cy="3143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59" name="Text Box 19">
              <a:extLst>
                <a:ext uri="{FF2B5EF4-FFF2-40B4-BE49-F238E27FC236}">
                  <a16:creationId xmlns:a16="http://schemas.microsoft.com/office/drawing/2014/main" id="{3384C2AD-B358-F13A-4050-350E9F7D5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026" y="3478393"/>
              <a:ext cx="3048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9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Line 20">
              <a:extLst>
                <a:ext uri="{FF2B5EF4-FFF2-40B4-BE49-F238E27FC236}">
                  <a16:creationId xmlns:a16="http://schemas.microsoft.com/office/drawing/2014/main" id="{44F2C673-C2BA-B900-FEA4-A1A89AEC3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0322" y="3196403"/>
              <a:ext cx="0" cy="417978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0584D4-9DA7-9EC5-65D0-8BDD3D160349}"/>
                </a:ext>
              </a:extLst>
            </p:cNvPr>
            <p:cNvSpPr/>
            <p:nvPr/>
          </p:nvSpPr>
          <p:spPr bwMode="auto">
            <a:xfrm>
              <a:off x="4843784" y="3538648"/>
              <a:ext cx="228600" cy="249737"/>
            </a:xfrm>
            <a:prstGeom prst="ellipse">
              <a:avLst/>
            </a:prstGeom>
            <a:solidFill>
              <a:srgbClr val="FFECA6"/>
            </a:solidFill>
            <a:ln w="9525" cap="flat" cmpd="sng" algn="ctr">
              <a:solidFill>
                <a:srgbClr val="FFF4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8F0DD6-79F6-FD80-84BA-98FE5BCAABAF}"/>
              </a:ext>
            </a:extLst>
          </p:cNvPr>
          <p:cNvGrpSpPr/>
          <p:nvPr/>
        </p:nvGrpSpPr>
        <p:grpSpPr>
          <a:xfrm>
            <a:off x="4831337" y="2636386"/>
            <a:ext cx="1071224" cy="587823"/>
            <a:chOff x="5245445" y="2345202"/>
            <a:chExt cx="1071224" cy="587823"/>
          </a:xfrm>
        </p:grpSpPr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10B8E196-6A58-73D8-4D0D-9F4A4E9F7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6592A272-AA5C-DD3E-C236-A23162AE9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E619057-1B2F-6098-295E-87C51C73F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6EECBAE8-A1D2-54B3-F341-0C119F16F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CA8D1CD1-347C-D9F5-02AF-3DA79D4C5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24" name="Line 53">
              <a:extLst>
                <a:ext uri="{FF2B5EF4-FFF2-40B4-BE49-F238E27FC236}">
                  <a16:creationId xmlns:a16="http://schemas.microsoft.com/office/drawing/2014/main" id="{484AABCD-FF0B-A269-1423-D24B2BF8D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C707ED1-F224-500C-2AEC-A1C8E2652B6B}"/>
              </a:ext>
            </a:extLst>
          </p:cNvPr>
          <p:cNvSpPr/>
          <p:nvPr/>
        </p:nvSpPr>
        <p:spPr bwMode="auto">
          <a:xfrm>
            <a:off x="152400" y="22860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080BA-14AF-7C49-B6F5-89B69B552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AFC4DDD-A627-33C4-BEB9-BDAE4E1C0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6387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removeValue(int 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node to remove, using two pointers;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 prev is one step behind current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prev = null;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current = first;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while (current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null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&amp;&amp;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current.value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 = current;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if (current == null) return false;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 found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 the elements. If it's the first element, updates first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if (prev == null) {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it's the first element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first = first.next;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 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else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prev.next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size--;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return true;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  <a:endParaRPr lang="en-US" sz="1100" b="0" dirty="0">
              <a:solidFill>
                <a:srgbClr val="000099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F9E21BA-80C9-9052-6DC1-C9BA00AE2D29}"/>
              </a:ext>
            </a:extLst>
          </p:cNvPr>
          <p:cNvSpPr/>
          <p:nvPr/>
        </p:nvSpPr>
        <p:spPr bwMode="auto">
          <a:xfrm>
            <a:off x="152400" y="22860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EFFA9A07-4B4E-E2E4-A0D7-9D37385B5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Removing elements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68BAB14-3130-D9CB-8D01-73DB09E3A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2" name="Text Box 19">
            <a:extLst>
              <a:ext uri="{FF2B5EF4-FFF2-40B4-BE49-F238E27FC236}">
                <a16:creationId xmlns:a16="http://schemas.microsoft.com/office/drawing/2014/main" id="{CEB81257-45B8-7176-5B2E-ABAF0ACFC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699" y="3711926"/>
            <a:ext cx="52663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3F27DE64-4C87-AC02-5872-570EB9F26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210" y="285937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1D30751B-15E8-9ABE-CA92-951E23FE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010" y="285937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43E71363-CFE2-51DD-2D6D-5F7DEAAB23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0210" y="302130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C4FA5ECF-5087-162C-81FB-9386BD84E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184" y="285978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BAAF3B-A16D-1448-3B3E-6EC8C3560C4C}"/>
              </a:ext>
            </a:extLst>
          </p:cNvPr>
          <p:cNvSpPr txBox="1"/>
          <p:nvPr/>
        </p:nvSpPr>
        <p:spPr>
          <a:xfrm>
            <a:off x="6519881" y="2660272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EF1D5-F075-50C5-35E3-1A9DB7A29720}"/>
              </a:ext>
            </a:extLst>
          </p:cNvPr>
          <p:cNvSpPr txBox="1"/>
          <p:nvPr/>
        </p:nvSpPr>
        <p:spPr>
          <a:xfrm>
            <a:off x="8017531" y="265592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C59C2C72-3EB4-C901-4F77-43D99D78F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538" y="286025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6FB634E4-B519-9DEE-1BDA-B4B16B3D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338" y="2860252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AB0AA635-175B-290C-659A-7CD60C35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7538" y="3022176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EFA71F-E6D0-DCCC-80BA-F4737332396D}"/>
              </a:ext>
            </a:extLst>
          </p:cNvPr>
          <p:cNvSpPr txBox="1"/>
          <p:nvPr/>
        </p:nvSpPr>
        <p:spPr>
          <a:xfrm>
            <a:off x="5777209" y="266114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F7310E9E-4246-83EB-814D-CE4B844AC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129" y="2855426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0ED1223F-2482-1B4B-67F3-1A21277D9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3396" y="28641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46" name="Text Box 19">
            <a:extLst>
              <a:ext uri="{FF2B5EF4-FFF2-40B4-BE49-F238E27FC236}">
                <a16:creationId xmlns:a16="http://schemas.microsoft.com/office/drawing/2014/main" id="{77B186B2-474E-4E28-ACD4-AB951EA32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196" y="28641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7" name="Line 20">
            <a:extLst>
              <a:ext uri="{FF2B5EF4-FFF2-40B4-BE49-F238E27FC236}">
                <a16:creationId xmlns:a16="http://schemas.microsoft.com/office/drawing/2014/main" id="{2078795F-64C7-31DA-D264-61949966C9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4396" y="30260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0059B2-A1E9-D12A-CD4B-EF0C89809935}"/>
              </a:ext>
            </a:extLst>
          </p:cNvPr>
          <p:cNvSpPr txBox="1"/>
          <p:nvPr/>
        </p:nvSpPr>
        <p:spPr>
          <a:xfrm>
            <a:off x="7244067" y="266503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6" name="Text Box 19">
            <a:extLst>
              <a:ext uri="{FF2B5EF4-FFF2-40B4-BE49-F238E27FC236}">
                <a16:creationId xmlns:a16="http://schemas.microsoft.com/office/drawing/2014/main" id="{6A3AC080-3F8D-EF4F-A65C-954D7404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959" y="3478393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 Box 19">
            <a:extLst>
              <a:ext uri="{FF2B5EF4-FFF2-40B4-BE49-F238E27FC236}">
                <a16:creationId xmlns:a16="http://schemas.microsoft.com/office/drawing/2014/main" id="{FA7390C1-E934-D5F2-F519-45F01D08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761" y="3735469"/>
            <a:ext cx="60283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59" name="Text Box 19">
            <a:extLst>
              <a:ext uri="{FF2B5EF4-FFF2-40B4-BE49-F238E27FC236}">
                <a16:creationId xmlns:a16="http://schemas.microsoft.com/office/drawing/2014/main" id="{A60B4A89-F917-99ED-6962-C9DF03FD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3478393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8A6823F5-E3D4-56DC-1992-3710CCB92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66897" y="3196403"/>
            <a:ext cx="0" cy="417978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05B5B6C2-4B92-3339-DCB1-887F2EC60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8938" y="3196403"/>
            <a:ext cx="0" cy="417978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0E9CA3-DEA8-A73C-EBA7-E08CE32B04CE}"/>
              </a:ext>
            </a:extLst>
          </p:cNvPr>
          <p:cNvSpPr/>
          <p:nvPr/>
        </p:nvSpPr>
        <p:spPr bwMode="auto">
          <a:xfrm>
            <a:off x="5564827" y="3500309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B1178B-8283-64C6-1B09-607B7C593BF0}"/>
              </a:ext>
            </a:extLst>
          </p:cNvPr>
          <p:cNvSpPr/>
          <p:nvPr/>
        </p:nvSpPr>
        <p:spPr bwMode="auto">
          <a:xfrm>
            <a:off x="964526" y="3413780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629D6C-AB2C-2F44-9EEA-77386FEDB5E8}"/>
              </a:ext>
            </a:extLst>
          </p:cNvPr>
          <p:cNvSpPr/>
          <p:nvPr/>
        </p:nvSpPr>
        <p:spPr bwMode="auto">
          <a:xfrm>
            <a:off x="533400" y="2864137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3C089D-EEDC-0DF9-FF95-0C892AF7777C}"/>
              </a:ext>
            </a:extLst>
          </p:cNvPr>
          <p:cNvGrpSpPr/>
          <p:nvPr/>
        </p:nvGrpSpPr>
        <p:grpSpPr>
          <a:xfrm>
            <a:off x="4831337" y="2636386"/>
            <a:ext cx="1071224" cy="587823"/>
            <a:chOff x="5245445" y="2345202"/>
            <a:chExt cx="1071224" cy="587823"/>
          </a:xfrm>
        </p:grpSpPr>
        <p:sp>
          <p:nvSpPr>
            <p:cNvPr id="5" name="Text Box 19">
              <a:extLst>
                <a:ext uri="{FF2B5EF4-FFF2-40B4-BE49-F238E27FC236}">
                  <a16:creationId xmlns:a16="http://schemas.microsoft.com/office/drawing/2014/main" id="{3D2F84DB-FA1A-12B7-35E2-209758260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id="{E167936D-5FBE-CAA2-4EE8-2B5AF1B4B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998A46AF-59EE-D2FF-CDD5-C958B0321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1CA5D06A-C246-04D3-1DE7-8911F161C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8E061CD5-7356-4148-8BCD-99092A1F5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24" name="Line 53">
              <a:extLst>
                <a:ext uri="{FF2B5EF4-FFF2-40B4-BE49-F238E27FC236}">
                  <a16:creationId xmlns:a16="http://schemas.microsoft.com/office/drawing/2014/main" id="{67C003E3-ACD4-3B8F-045B-6D89E6186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6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BCBC-C9BF-18D4-33BC-FB538B2DE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>
            <a:extLst>
              <a:ext uri="{FF2B5EF4-FFF2-40B4-BE49-F238E27FC236}">
                <a16:creationId xmlns:a16="http://schemas.microsoft.com/office/drawing/2014/main" id="{8B239C71-0194-EC54-309F-6F4293F46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Arrays vs Lists</a:t>
            </a:r>
            <a:endParaRPr lang="en-US" dirty="0">
              <a:latin typeface="+mj-lt"/>
              <a:cs typeface="+mj-cs"/>
            </a:endParaRPr>
          </a:p>
        </p:txBody>
      </p:sp>
      <p:pic>
        <p:nvPicPr>
          <p:cNvPr id="8196" name="Picture 5" descr="shopping_list">
            <a:extLst>
              <a:ext uri="{FF2B5EF4-FFF2-40B4-BE49-F238E27FC236}">
                <a16:creationId xmlns:a16="http://schemas.microsoft.com/office/drawing/2014/main" id="{817BC979-2C35-46B9-C32E-731A3F9F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1399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744E7E-5D99-D85A-CAC5-F36FA1DBCE27}"/>
              </a:ext>
            </a:extLst>
          </p:cNvPr>
          <p:cNvSpPr txBox="1"/>
          <p:nvPr/>
        </p:nvSpPr>
        <p:spPr>
          <a:xfrm>
            <a:off x="-2129692" y="3116385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62982" name="Rectangle 6">
            <a:extLst>
              <a:ext uri="{FF2B5EF4-FFF2-40B4-BE49-F238E27FC236}">
                <a16:creationId xmlns:a16="http://schemas.microsoft.com/office/drawing/2014/main" id="{740F2786-F903-1925-4D7B-F9580E2D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65" y="1999704"/>
            <a:ext cx="8077200" cy="73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80975" indent="-180975" algn="l">
              <a:spcBef>
                <a:spcPct val="450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latin typeface="Times New Roman"/>
                <a:cs typeface="Times New Roman"/>
              </a:rPr>
              <a:t>The elements are stored in a sufficiently large array, without gaps</a:t>
            </a:r>
          </a:p>
          <a:p>
            <a:pPr marL="180975" indent="-180975" algn="l">
              <a:spcBef>
                <a:spcPct val="450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latin typeface="Times New Roman"/>
                <a:cs typeface="Times New Roman"/>
              </a:rPr>
              <a:t>Adding / removing an element in an array of size </a:t>
            </a:r>
            <a:r>
              <a:rPr lang="en-US" sz="1600" b="0" i="1" dirty="0">
                <a:latin typeface="Times New Roman"/>
                <a:cs typeface="Times New Roman"/>
              </a:rPr>
              <a:t>n</a:t>
            </a:r>
            <a:r>
              <a:rPr lang="en-US" sz="1600" b="0" dirty="0">
                <a:latin typeface="Times New Roman"/>
                <a:cs typeface="Times New Roman"/>
              </a:rPr>
              <a:t>:  </a:t>
            </a:r>
            <a:r>
              <a:rPr lang="en-US" sz="1600" i="1" dirty="0">
                <a:latin typeface="Times New Roman"/>
                <a:cs typeface="Times New Roman"/>
              </a:rPr>
              <a:t>O</a:t>
            </a:r>
            <a:r>
              <a:rPr lang="en-US" sz="800" i="1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(</a:t>
            </a:r>
            <a:r>
              <a:rPr lang="en-US" sz="1600" i="1" dirty="0">
                <a:latin typeface="Times New Roman"/>
                <a:cs typeface="Times New Roman"/>
              </a:rPr>
              <a:t>n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</a:p>
          <a:p>
            <a:pPr marL="342900" indent="-342900" algn="l">
              <a:spcBef>
                <a:spcPct val="2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endParaRPr lang="en-US" sz="1600" b="0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8197" name="Group 1">
            <a:extLst>
              <a:ext uri="{FF2B5EF4-FFF2-40B4-BE49-F238E27FC236}">
                <a16:creationId xmlns:a16="http://schemas.microsoft.com/office/drawing/2014/main" id="{E36FEEFC-026B-9F31-62E6-79F1FB00D306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1085647"/>
            <a:ext cx="3695700" cy="619710"/>
            <a:chOff x="4572000" y="2866440"/>
            <a:chExt cx="3695700" cy="619710"/>
          </a:xfrm>
        </p:grpSpPr>
        <p:sp>
          <p:nvSpPr>
            <p:cNvPr id="54" name="Text Box 5">
              <a:extLst>
                <a:ext uri="{FF2B5EF4-FFF2-40B4-BE49-F238E27FC236}">
                  <a16:creationId xmlns:a16="http://schemas.microsoft.com/office/drawing/2014/main" id="{1A423F89-6EC5-6880-8FC4-2D754355E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3209925"/>
              <a:ext cx="6096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bread</a:t>
              </a:r>
            </a:p>
          </p:txBody>
        </p:sp>
        <p:sp>
          <p:nvSpPr>
            <p:cNvPr id="55" name="Text Box 7">
              <a:extLst>
                <a:ext uri="{FF2B5EF4-FFF2-40B4-BE49-F238E27FC236}">
                  <a16:creationId xmlns:a16="http://schemas.microsoft.com/office/drawing/2014/main" id="{7E1A52F4-54B0-75CB-23E5-2FA0A2124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209925"/>
              <a:ext cx="6096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eggs</a:t>
              </a:r>
            </a:p>
          </p:txBody>
        </p:sp>
        <p:sp>
          <p:nvSpPr>
            <p:cNvPr id="62" name="Text Box 8">
              <a:extLst>
                <a:ext uri="{FF2B5EF4-FFF2-40B4-BE49-F238E27FC236}">
                  <a16:creationId xmlns:a16="http://schemas.microsoft.com/office/drawing/2014/main" id="{2E35EFCC-86B6-2433-C24D-BC269DD36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3209925"/>
              <a:ext cx="6096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milk</a:t>
              </a:r>
            </a:p>
          </p:txBody>
        </p:sp>
        <p:sp>
          <p:nvSpPr>
            <p:cNvPr id="66" name="Text Box 9">
              <a:extLst>
                <a:ext uri="{FF2B5EF4-FFF2-40B4-BE49-F238E27FC236}">
                  <a16:creationId xmlns:a16="http://schemas.microsoft.com/office/drawing/2014/main" id="{F995F3C8-3A9A-C1A6-18B6-8C45C71C4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3209925"/>
              <a:ext cx="6096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7" name="Text Box 10">
              <a:extLst>
                <a:ext uri="{FF2B5EF4-FFF2-40B4-BE49-F238E27FC236}">
                  <a16:creationId xmlns:a16="http://schemas.microsoft.com/office/drawing/2014/main" id="{6CDD3BAD-40E4-2006-0B6C-141C2D6D4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3209925"/>
              <a:ext cx="6096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8" name="Text Box 12">
              <a:extLst>
                <a:ext uri="{FF2B5EF4-FFF2-40B4-BE49-F238E27FC236}">
                  <a16:creationId xmlns:a16="http://schemas.microsoft.com/office/drawing/2014/main" id="{AE494FFC-2CDB-6697-BE2F-1CDB0554D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3209925"/>
              <a:ext cx="6096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9" name="Text Box 16">
              <a:extLst>
                <a:ext uri="{FF2B5EF4-FFF2-40B4-BE49-F238E27FC236}">
                  <a16:creationId xmlns:a16="http://schemas.microsoft.com/office/drawing/2014/main" id="{F7256AC9-15F9-018A-53E7-D1EAFD23A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2914650"/>
              <a:ext cx="609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0</a:t>
              </a:r>
            </a:p>
          </p:txBody>
        </p:sp>
        <p:sp>
          <p:nvSpPr>
            <p:cNvPr id="70" name="Text Box 17">
              <a:extLst>
                <a:ext uri="{FF2B5EF4-FFF2-40B4-BE49-F238E27FC236}">
                  <a16:creationId xmlns:a16="http://schemas.microsoft.com/office/drawing/2014/main" id="{2547ABFB-0596-D38C-8E82-B54F6293C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914650"/>
              <a:ext cx="609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114AC211-015A-2FA8-5B76-0904647B4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2914650"/>
              <a:ext cx="609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72" name="Text Box 19">
              <a:extLst>
                <a:ext uri="{FF2B5EF4-FFF2-40B4-BE49-F238E27FC236}">
                  <a16:creationId xmlns:a16="http://schemas.microsoft.com/office/drawing/2014/main" id="{56764A7F-B122-7317-3293-BAAFD435C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905125"/>
              <a:ext cx="609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1C728F83-BC3F-CDF5-E09D-D22856BCD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8100" y="2918277"/>
              <a:ext cx="609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100</a:t>
              </a:r>
            </a:p>
          </p:txBody>
        </p:sp>
        <p:sp>
          <p:nvSpPr>
            <p:cNvPr id="74" name="Text Box 22">
              <a:extLst>
                <a:ext uri="{FF2B5EF4-FFF2-40B4-BE49-F238E27FC236}">
                  <a16:creationId xmlns:a16="http://schemas.microsoft.com/office/drawing/2014/main" id="{420EE38D-4771-8CEC-867E-2094AD22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7826" y="2866440"/>
              <a:ext cx="609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...</a:t>
              </a:r>
            </a:p>
          </p:txBody>
        </p:sp>
      </p:grpSp>
      <p:sp>
        <p:nvSpPr>
          <p:cNvPr id="42" name="Rectangle 6">
            <a:extLst>
              <a:ext uri="{FF2B5EF4-FFF2-40B4-BE49-F238E27FC236}">
                <a16:creationId xmlns:a16="http://schemas.microsoft.com/office/drawing/2014/main" id="{077F0693-2B00-C444-F506-2E701189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81177"/>
            <a:ext cx="8077200" cy="50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35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solidFill>
                  <a:srgbClr val="000000"/>
                </a:solidFill>
                <a:latin typeface="Times New Roman"/>
                <a:cs typeface="Times New Roman"/>
              </a:rPr>
              <a:t>Array implementation</a:t>
            </a:r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DF010990-AD37-9CEE-1C6A-76AF86EC760A}"/>
              </a:ext>
            </a:extLst>
          </p:cNvPr>
          <p:cNvSpPr/>
          <p:nvPr/>
        </p:nvSpPr>
        <p:spPr>
          <a:xfrm>
            <a:off x="5031043" y="1365589"/>
            <a:ext cx="1253613" cy="388079"/>
          </a:xfrm>
          <a:prstGeom prst="wedgeRoundRectCallout">
            <a:avLst>
              <a:gd name="adj1" fmla="val -66594"/>
              <a:gd name="adj2" fmla="val 1795"/>
              <a:gd name="adj3" fmla="val 16667"/>
            </a:avLst>
          </a:prstGeom>
          <a:solidFill>
            <a:srgbClr val="FFF4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fixed length</a:t>
            </a:r>
          </a:p>
        </p:txBody>
      </p:sp>
      <p:sp>
        <p:nvSpPr>
          <p:cNvPr id="1662983" name="Rectangle 7">
            <a:extLst>
              <a:ext uri="{FF2B5EF4-FFF2-40B4-BE49-F238E27FC236}">
                <a16:creationId xmlns:a16="http://schemas.microsoft.com/office/drawing/2014/main" id="{F9908475-7F41-5CCC-92FF-61E5594F6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761930"/>
            <a:ext cx="8153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80975" indent="-180975" algn="l">
              <a:spcBef>
                <a:spcPct val="450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latin typeface="Times New Roman"/>
                <a:cs typeface="Times New Roman"/>
              </a:rPr>
              <a:t>The elements are stored using </a:t>
            </a:r>
            <a:r>
              <a:rPr lang="en-US" sz="1600" b="0" i="1" dirty="0">
                <a:latin typeface="Times New Roman"/>
                <a:cs typeface="Times New Roman"/>
              </a:rPr>
              <a:t>nodes</a:t>
            </a:r>
            <a:r>
              <a:rPr lang="en-US" sz="1600" b="0" dirty="0">
                <a:latin typeface="Times New Roman"/>
                <a:cs typeface="Times New Roman"/>
              </a:rPr>
              <a:t>; each node has a value, and a link to the next node</a:t>
            </a:r>
          </a:p>
          <a:p>
            <a:pPr marL="180975" indent="-180975" algn="l">
              <a:spcBef>
                <a:spcPct val="450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latin typeface="Times New Roman"/>
                <a:cs typeface="Times New Roman"/>
              </a:rPr>
              <a:t>Adding / removing an element in a list of size </a:t>
            </a:r>
            <a:r>
              <a:rPr lang="en-US" sz="1600" b="0" i="1" dirty="0">
                <a:latin typeface="Times New Roman"/>
                <a:cs typeface="Times New Roman"/>
              </a:rPr>
              <a:t>n</a:t>
            </a:r>
            <a:r>
              <a:rPr lang="en-US" sz="1600" b="0" dirty="0">
                <a:latin typeface="Times New Roman"/>
                <a:cs typeface="Times New Roman"/>
              </a:rPr>
              <a:t>:  </a:t>
            </a:r>
            <a:r>
              <a:rPr lang="en-US" sz="1600" i="1" dirty="0">
                <a:latin typeface="Times New Roman"/>
                <a:cs typeface="Times New Roman"/>
              </a:rPr>
              <a:t>O</a:t>
            </a:r>
            <a:r>
              <a:rPr lang="en-US" sz="800" i="1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(1)</a:t>
            </a:r>
          </a:p>
          <a:p>
            <a:pPr marL="180975" indent="-180975" algn="l">
              <a:spcBef>
                <a:spcPct val="450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latin typeface="Times New Roman"/>
                <a:cs typeface="Times New Roman"/>
              </a:rPr>
              <a:t>Important data structure that comes to play in numerous applications.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822344B2-9408-4743-2E6D-4D6E5398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323623"/>
            <a:ext cx="8077200" cy="50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35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solidFill>
                  <a:srgbClr val="000000"/>
                </a:solidFill>
                <a:latin typeface="Times New Roman"/>
                <a:cs typeface="Times New Roman"/>
              </a:rPr>
              <a:t>Linked list implementation</a:t>
            </a:r>
          </a:p>
        </p:txBody>
      </p:sp>
      <p:sp>
        <p:nvSpPr>
          <p:cNvPr id="44" name="Rounded Rectangular Callout 43">
            <a:extLst>
              <a:ext uri="{FF2B5EF4-FFF2-40B4-BE49-F238E27FC236}">
                <a16:creationId xmlns:a16="http://schemas.microsoft.com/office/drawing/2014/main" id="{E82A70BA-EB04-9331-B54B-6EF8DEB7B9A3}"/>
              </a:ext>
            </a:extLst>
          </p:cNvPr>
          <p:cNvSpPr/>
          <p:nvPr/>
        </p:nvSpPr>
        <p:spPr>
          <a:xfrm>
            <a:off x="5105400" y="4054327"/>
            <a:ext cx="1352551" cy="388079"/>
          </a:xfrm>
          <a:prstGeom prst="wedgeRoundRectCallout">
            <a:avLst>
              <a:gd name="adj1" fmla="val -66594"/>
              <a:gd name="adj2" fmla="val 1795"/>
              <a:gd name="adj3" fmla="val 16667"/>
            </a:avLst>
          </a:prstGeom>
          <a:solidFill>
            <a:srgbClr val="FFF4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dynamic length</a:t>
            </a:r>
          </a:p>
        </p:txBody>
      </p:sp>
      <p:sp>
        <p:nvSpPr>
          <p:cNvPr id="11" name="Text Box 110">
            <a:extLst>
              <a:ext uri="{FF2B5EF4-FFF2-40B4-BE49-F238E27FC236}">
                <a16:creationId xmlns:a16="http://schemas.microsoft.com/office/drawing/2014/main" id="{E31A8373-0EC4-CA2A-2EA5-AB89B0080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80558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bread</a:t>
            </a:r>
          </a:p>
        </p:txBody>
      </p:sp>
      <p:sp>
        <p:nvSpPr>
          <p:cNvPr id="12" name="Text Box 113">
            <a:extLst>
              <a:ext uri="{FF2B5EF4-FFF2-40B4-BE49-F238E27FC236}">
                <a16:creationId xmlns:a16="http://schemas.microsoft.com/office/drawing/2014/main" id="{8CE25ED5-11D8-F7F1-FFA8-B7E8E128C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80558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3" name="Line 114">
            <a:extLst>
              <a:ext uri="{FF2B5EF4-FFF2-40B4-BE49-F238E27FC236}">
                <a16:creationId xmlns:a16="http://schemas.microsoft.com/office/drawing/2014/main" id="{1E57D764-D3D4-9F95-ABDD-56D7CF6D8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232958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Text Box 115">
            <a:extLst>
              <a:ext uri="{FF2B5EF4-FFF2-40B4-BE49-F238E27FC236}">
                <a16:creationId xmlns:a16="http://schemas.microsoft.com/office/drawing/2014/main" id="{0FE0DCDF-EDB4-72B0-7592-8FDDF5255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080558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eggs</a:t>
            </a:r>
          </a:p>
        </p:txBody>
      </p:sp>
      <p:sp>
        <p:nvSpPr>
          <p:cNvPr id="15" name="Text Box 116">
            <a:extLst>
              <a:ext uri="{FF2B5EF4-FFF2-40B4-BE49-F238E27FC236}">
                <a16:creationId xmlns:a16="http://schemas.microsoft.com/office/drawing/2014/main" id="{90EA9996-665A-69A5-0669-52D7966E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080558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6" name="Line 117">
            <a:extLst>
              <a:ext uri="{FF2B5EF4-FFF2-40B4-BE49-F238E27FC236}">
                <a16:creationId xmlns:a16="http://schemas.microsoft.com/office/drawing/2014/main" id="{0B933654-3E73-20E3-E523-826FC9B1EB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232958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Text Box 127">
            <a:extLst>
              <a:ext uri="{FF2B5EF4-FFF2-40B4-BE49-F238E27FC236}">
                <a16:creationId xmlns:a16="http://schemas.microsoft.com/office/drawing/2014/main" id="{AD7712A5-AB76-2549-4B89-3AEA1C2E6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093133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milk</a:t>
            </a:r>
          </a:p>
        </p:txBody>
      </p:sp>
      <p:sp>
        <p:nvSpPr>
          <p:cNvPr id="27" name="Text Box 128">
            <a:extLst>
              <a:ext uri="{FF2B5EF4-FFF2-40B4-BE49-F238E27FC236}">
                <a16:creationId xmlns:a16="http://schemas.microsoft.com/office/drawing/2014/main" id="{3CA47E36-3559-0F33-3E7C-A0440B883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93133"/>
            <a:ext cx="3048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2" name="Text Box 128">
            <a:extLst>
              <a:ext uri="{FF2B5EF4-FFF2-40B4-BE49-F238E27FC236}">
                <a16:creationId xmlns:a16="http://schemas.microsoft.com/office/drawing/2014/main" id="{198040DE-244E-C569-B49F-8121788F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28" y="1428668"/>
            <a:ext cx="3048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Line 117">
            <a:extLst>
              <a:ext uri="{FF2B5EF4-FFF2-40B4-BE49-F238E27FC236}">
                <a16:creationId xmlns:a16="http://schemas.microsoft.com/office/drawing/2014/main" id="{BD5AFD57-5A4B-8B33-0484-3A18413577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564610"/>
            <a:ext cx="41007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1A02BD09-FB4D-7BF8-7636-665029C8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11" y="1169687"/>
            <a:ext cx="810901" cy="24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r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</a:p>
        </p:txBody>
      </p:sp>
      <p:sp>
        <p:nvSpPr>
          <p:cNvPr id="35" name="Text Box 128">
            <a:extLst>
              <a:ext uri="{FF2B5EF4-FFF2-40B4-BE49-F238E27FC236}">
                <a16:creationId xmlns:a16="http://schemas.microsoft.com/office/drawing/2014/main" id="{72FDE44B-C816-1B37-5915-55D55CA6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4078863"/>
            <a:ext cx="3048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Line 117">
            <a:extLst>
              <a:ext uri="{FF2B5EF4-FFF2-40B4-BE49-F238E27FC236}">
                <a16:creationId xmlns:a16="http://schemas.microsoft.com/office/drawing/2014/main" id="{6A133BC0-1FB1-08F1-7C3C-4165C581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229551"/>
            <a:ext cx="375344" cy="1236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" name="Rectangle 108">
            <a:extLst>
              <a:ext uri="{FF2B5EF4-FFF2-40B4-BE49-F238E27FC236}">
                <a16:creationId xmlns:a16="http://schemas.microsoft.com/office/drawing/2014/main" id="{66E1F160-D42B-3F61-8D4F-8A6805FAD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78" y="3835864"/>
            <a:ext cx="810901" cy="24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r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</a:p>
        </p:txBody>
      </p:sp>
    </p:spTree>
    <p:extLst>
      <p:ext uri="{BB962C8B-B14F-4D97-AF65-F5344CB8AC3E}">
        <p14:creationId xmlns:p14="http://schemas.microsoft.com/office/powerpoint/2010/main" val="23883885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A9AA3-260E-36B8-B520-55912597B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79A7AA-C1C7-33CB-364E-72C5EFC8B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6387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removeValue(int 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node to remove, using two pointers;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 prev is one step behind current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prev = null;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current = first;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while (current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null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&amp;&amp;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current.value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 = current;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if (current == null) return false;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 found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 the elements. If it's the first element, updates first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if (prev == null) {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it's the first element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first = first.next;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 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else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prev.next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size--;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return true;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  <a:endParaRPr lang="en-US" sz="1100" b="0" dirty="0">
              <a:solidFill>
                <a:srgbClr val="000099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B12406C2-3F9B-60BE-064C-1EEAF8974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Removing elements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D894C8C-0D0A-C1A2-9A91-F635B7ADF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2" name="Text Box 19">
            <a:extLst>
              <a:ext uri="{FF2B5EF4-FFF2-40B4-BE49-F238E27FC236}">
                <a16:creationId xmlns:a16="http://schemas.microsoft.com/office/drawing/2014/main" id="{B3421738-285C-C1D2-C0BE-A3545D7BA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472" y="3711926"/>
            <a:ext cx="52663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D0646ECF-2011-4C38-8DA6-A787D2F42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210" y="285937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7299041B-E4D3-841E-E86A-B96C41C0F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010" y="285937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CEC44C27-95C8-595A-116C-BFB6332937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0210" y="302130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A37CB5E9-3A33-F54E-65ED-EE976D94C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184" y="285978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A906DA-C40D-BA6A-6033-340ED7B3D575}"/>
              </a:ext>
            </a:extLst>
          </p:cNvPr>
          <p:cNvSpPr txBox="1"/>
          <p:nvPr/>
        </p:nvSpPr>
        <p:spPr>
          <a:xfrm>
            <a:off x="6519881" y="2660272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B11D8F-636E-A36B-B666-D0FE08FD72E2}"/>
              </a:ext>
            </a:extLst>
          </p:cNvPr>
          <p:cNvSpPr txBox="1"/>
          <p:nvPr/>
        </p:nvSpPr>
        <p:spPr>
          <a:xfrm>
            <a:off x="8017531" y="265592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79C5B610-76E4-B0FF-F0BF-E6C91D907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538" y="286025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3F66F2B1-3002-D515-941B-61758009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338" y="2860252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E41EEE3E-6D85-786B-0185-C67BE6AC73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7538" y="3022176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76A491-88DE-1EE5-708D-BA22746B48C0}"/>
              </a:ext>
            </a:extLst>
          </p:cNvPr>
          <p:cNvSpPr txBox="1"/>
          <p:nvPr/>
        </p:nvSpPr>
        <p:spPr>
          <a:xfrm>
            <a:off x="5777209" y="266114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885FFC83-2ABF-BBA5-33D5-4AE11CE60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129" y="2855426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380EEA15-D3A1-6E1A-6131-31D47B272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3396" y="28641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46" name="Text Box 19">
            <a:extLst>
              <a:ext uri="{FF2B5EF4-FFF2-40B4-BE49-F238E27FC236}">
                <a16:creationId xmlns:a16="http://schemas.microsoft.com/office/drawing/2014/main" id="{57D8BC9F-2BBB-E479-4E56-4B883329E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196" y="28641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7" name="Line 20">
            <a:extLst>
              <a:ext uri="{FF2B5EF4-FFF2-40B4-BE49-F238E27FC236}">
                <a16:creationId xmlns:a16="http://schemas.microsoft.com/office/drawing/2014/main" id="{8B8711F4-722D-FC58-CC4D-88B8F8FFD0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4396" y="3026061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0B64F1-DD1B-40E0-6DD7-F49075720F52}"/>
              </a:ext>
            </a:extLst>
          </p:cNvPr>
          <p:cNvSpPr txBox="1"/>
          <p:nvPr/>
        </p:nvSpPr>
        <p:spPr>
          <a:xfrm>
            <a:off x="7244067" y="266503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56" name="Text Box 19">
            <a:extLst>
              <a:ext uri="{FF2B5EF4-FFF2-40B4-BE49-F238E27FC236}">
                <a16:creationId xmlns:a16="http://schemas.microsoft.com/office/drawing/2014/main" id="{93A878C1-F869-A99D-BE61-A121B9B7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11" y="3478392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 Box 19">
            <a:extLst>
              <a:ext uri="{FF2B5EF4-FFF2-40B4-BE49-F238E27FC236}">
                <a16:creationId xmlns:a16="http://schemas.microsoft.com/office/drawing/2014/main" id="{10DC9024-F40C-BC5A-5548-863B9F627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334" y="3735469"/>
            <a:ext cx="60283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59" name="Text Box 19">
            <a:extLst>
              <a:ext uri="{FF2B5EF4-FFF2-40B4-BE49-F238E27FC236}">
                <a16:creationId xmlns:a16="http://schemas.microsoft.com/office/drawing/2014/main" id="{FF18891C-301D-3324-29F8-98C1988E6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174" y="3478393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64202D0B-3780-C2DA-AC64-76044E2792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0470" y="3196403"/>
            <a:ext cx="0" cy="417978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11FCF5B2-C64C-263C-E0DD-434F57AEE3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8711" y="3196403"/>
            <a:ext cx="0" cy="417978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6CF051-02A1-6283-5F05-476E6FBC7F27}"/>
              </a:ext>
            </a:extLst>
          </p:cNvPr>
          <p:cNvSpPr/>
          <p:nvPr/>
        </p:nvSpPr>
        <p:spPr bwMode="auto">
          <a:xfrm>
            <a:off x="6324600" y="3500309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91A21D-4608-1139-8648-C92AE99C20CF}"/>
              </a:ext>
            </a:extLst>
          </p:cNvPr>
          <p:cNvGrpSpPr/>
          <p:nvPr/>
        </p:nvGrpSpPr>
        <p:grpSpPr>
          <a:xfrm>
            <a:off x="4831337" y="2636386"/>
            <a:ext cx="1071224" cy="587823"/>
            <a:chOff x="5245445" y="2345202"/>
            <a:chExt cx="1071224" cy="587823"/>
          </a:xfrm>
        </p:grpSpPr>
        <p:sp>
          <p:nvSpPr>
            <p:cNvPr id="5" name="Text Box 19">
              <a:extLst>
                <a:ext uri="{FF2B5EF4-FFF2-40B4-BE49-F238E27FC236}">
                  <a16:creationId xmlns:a16="http://schemas.microsoft.com/office/drawing/2014/main" id="{9BA32E7E-E8AC-09B7-8E9B-B22A97655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id="{D9638043-CC43-28EB-FBAB-B3DBB36F2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2D9A68D6-8D3B-7191-C26D-83E0662F0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0AD6B757-2E08-D661-4A9E-5A2434E37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2071DF55-8E5C-9568-E5E4-68CA37F0E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24" name="Line 53">
              <a:extLst>
                <a:ext uri="{FF2B5EF4-FFF2-40B4-BE49-F238E27FC236}">
                  <a16:creationId xmlns:a16="http://schemas.microsoft.com/office/drawing/2014/main" id="{32D04449-F7D1-D49A-1274-0661214FD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F0EDA6FC-C5F2-F31B-93E0-5B3B5F6C3712}"/>
              </a:ext>
            </a:extLst>
          </p:cNvPr>
          <p:cNvSpPr/>
          <p:nvPr/>
        </p:nvSpPr>
        <p:spPr bwMode="auto">
          <a:xfrm>
            <a:off x="964526" y="3413780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195D69-47DB-24E6-F19F-B5F63F3F9750}"/>
              </a:ext>
            </a:extLst>
          </p:cNvPr>
          <p:cNvSpPr/>
          <p:nvPr/>
        </p:nvSpPr>
        <p:spPr bwMode="auto">
          <a:xfrm>
            <a:off x="533400" y="2864137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4D545EC-3DF8-6FE4-8EC4-0E4474B1D4D4}"/>
              </a:ext>
            </a:extLst>
          </p:cNvPr>
          <p:cNvSpPr/>
          <p:nvPr/>
        </p:nvSpPr>
        <p:spPr bwMode="auto">
          <a:xfrm>
            <a:off x="152400" y="22860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74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909B4-2620-AB04-57FE-E431DDE77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9171C53F-ED6B-4AC1-F701-B70C54BFC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Removing elements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35DDF4-E54B-880E-FF5F-ECEDBFD6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D472592-2C43-0B0D-2B9A-1F5EF0A89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210" y="285937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411EEE8E-E1CD-D238-73F4-90B629508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010" y="285937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9" name="Text Box 18">
            <a:extLst>
              <a:ext uri="{FF2B5EF4-FFF2-40B4-BE49-F238E27FC236}">
                <a16:creationId xmlns:a16="http://schemas.microsoft.com/office/drawing/2014/main" id="{149386DF-6001-F22A-2B20-641885A30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184" y="285978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ED034B-92CF-0CAA-A3B8-D9AD8AC2E90A}"/>
              </a:ext>
            </a:extLst>
          </p:cNvPr>
          <p:cNvSpPr txBox="1"/>
          <p:nvPr/>
        </p:nvSpPr>
        <p:spPr>
          <a:xfrm>
            <a:off x="6519881" y="2660272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C73D5F-062D-16F3-B303-A5B3C38BDF24}"/>
              </a:ext>
            </a:extLst>
          </p:cNvPr>
          <p:cNvSpPr txBox="1"/>
          <p:nvPr/>
        </p:nvSpPr>
        <p:spPr>
          <a:xfrm>
            <a:off x="8017531" y="265592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9A0F65EB-3277-9ABF-A5BD-2AA342273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538" y="286025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45" name="Text Box 19">
            <a:extLst>
              <a:ext uri="{FF2B5EF4-FFF2-40B4-BE49-F238E27FC236}">
                <a16:creationId xmlns:a16="http://schemas.microsoft.com/office/drawing/2014/main" id="{50C2E77F-FF04-16BF-8CF8-44BDCFB7A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338" y="2860252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2E3116-2F1E-18B2-56A3-59D57B289A45}"/>
              </a:ext>
            </a:extLst>
          </p:cNvPr>
          <p:cNvSpPr txBox="1"/>
          <p:nvPr/>
        </p:nvSpPr>
        <p:spPr>
          <a:xfrm>
            <a:off x="5777209" y="266114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9" name="Text Box 19">
            <a:extLst>
              <a:ext uri="{FF2B5EF4-FFF2-40B4-BE49-F238E27FC236}">
                <a16:creationId xmlns:a16="http://schemas.microsoft.com/office/drawing/2014/main" id="{FECF19AF-4682-810F-E137-7105CB4BC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129" y="2855426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6" name="Text Box 18">
            <a:extLst>
              <a:ext uri="{FF2B5EF4-FFF2-40B4-BE49-F238E27FC236}">
                <a16:creationId xmlns:a16="http://schemas.microsoft.com/office/drawing/2014/main" id="{81E900F9-75B9-BEE0-89BB-75399081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3396" y="28641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57" name="Text Box 19">
            <a:extLst>
              <a:ext uri="{FF2B5EF4-FFF2-40B4-BE49-F238E27FC236}">
                <a16:creationId xmlns:a16="http://schemas.microsoft.com/office/drawing/2014/main" id="{F1332AC5-7193-E6EB-F744-19DD1A444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196" y="28641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56152-BF59-B610-4A8E-B3F11CCFA80C}"/>
              </a:ext>
            </a:extLst>
          </p:cNvPr>
          <p:cNvSpPr txBox="1"/>
          <p:nvPr/>
        </p:nvSpPr>
        <p:spPr>
          <a:xfrm>
            <a:off x="7244067" y="266503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1" name="Line 20">
            <a:extLst>
              <a:ext uri="{FF2B5EF4-FFF2-40B4-BE49-F238E27FC236}">
                <a16:creationId xmlns:a16="http://schemas.microsoft.com/office/drawing/2014/main" id="{3C3AAEB9-53C8-F80A-4303-A4ADFB582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6416" y="2358624"/>
            <a:ext cx="2" cy="3143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77" name="Line 20">
            <a:extLst>
              <a:ext uri="{FF2B5EF4-FFF2-40B4-BE49-F238E27FC236}">
                <a16:creationId xmlns:a16="http://schemas.microsoft.com/office/drawing/2014/main" id="{BF130AAF-07DB-8EB1-3E57-151F739F1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6425" y="2355686"/>
            <a:ext cx="1184006" cy="294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78" name="Line 20">
            <a:extLst>
              <a:ext uri="{FF2B5EF4-FFF2-40B4-BE49-F238E27FC236}">
                <a16:creationId xmlns:a16="http://schemas.microsoft.com/office/drawing/2014/main" id="{E0242A2C-4378-DCBE-1EEC-BBA612141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0422" y="2355686"/>
            <a:ext cx="3" cy="300234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E6781F0-0C6A-7A84-ACE7-5C6ACC4A134D}"/>
              </a:ext>
            </a:extLst>
          </p:cNvPr>
          <p:cNvSpPr/>
          <p:nvPr/>
        </p:nvSpPr>
        <p:spPr bwMode="auto">
          <a:xfrm>
            <a:off x="6778293" y="2373694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25" name="Text Box 19">
            <a:extLst>
              <a:ext uri="{FF2B5EF4-FFF2-40B4-BE49-F238E27FC236}">
                <a16:creationId xmlns:a16="http://schemas.microsoft.com/office/drawing/2014/main" id="{ADE97BC2-151C-5FD0-4779-A63BD98F4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472" y="3711926"/>
            <a:ext cx="52663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</a:p>
        </p:txBody>
      </p:sp>
      <p:sp>
        <p:nvSpPr>
          <p:cNvPr id="126" name="Text Box 19">
            <a:extLst>
              <a:ext uri="{FF2B5EF4-FFF2-40B4-BE49-F238E27FC236}">
                <a16:creationId xmlns:a16="http://schemas.microsoft.com/office/drawing/2014/main" id="{10BC4892-7ED9-3361-BA31-2C8D2B932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11" y="3478392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Text Box 19">
            <a:extLst>
              <a:ext uri="{FF2B5EF4-FFF2-40B4-BE49-F238E27FC236}">
                <a16:creationId xmlns:a16="http://schemas.microsoft.com/office/drawing/2014/main" id="{24053771-C543-70F4-426A-FE9FE4BB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334" y="3735469"/>
            <a:ext cx="60283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128" name="Text Box 19">
            <a:extLst>
              <a:ext uri="{FF2B5EF4-FFF2-40B4-BE49-F238E27FC236}">
                <a16:creationId xmlns:a16="http://schemas.microsoft.com/office/drawing/2014/main" id="{085FE617-71F2-5EBF-E377-6FA7CD522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174" y="3478393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Line 20">
            <a:extLst>
              <a:ext uri="{FF2B5EF4-FFF2-40B4-BE49-F238E27FC236}">
                <a16:creationId xmlns:a16="http://schemas.microsoft.com/office/drawing/2014/main" id="{253D4A7A-2421-8671-2973-5BF32E64D6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0470" y="3196403"/>
            <a:ext cx="0" cy="417978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30" name="Line 20">
            <a:extLst>
              <a:ext uri="{FF2B5EF4-FFF2-40B4-BE49-F238E27FC236}">
                <a16:creationId xmlns:a16="http://schemas.microsoft.com/office/drawing/2014/main" id="{9C6690CA-806C-4AA4-9CBF-6FEEF90359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8711" y="3196403"/>
            <a:ext cx="0" cy="417978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91B4C7-6C84-397E-D9E9-3B3098413C68}"/>
              </a:ext>
            </a:extLst>
          </p:cNvPr>
          <p:cNvGrpSpPr/>
          <p:nvPr/>
        </p:nvGrpSpPr>
        <p:grpSpPr>
          <a:xfrm>
            <a:off x="4831337" y="2636386"/>
            <a:ext cx="1071224" cy="587823"/>
            <a:chOff x="5245445" y="2345202"/>
            <a:chExt cx="1071224" cy="587823"/>
          </a:xfrm>
        </p:grpSpPr>
        <p:sp>
          <p:nvSpPr>
            <p:cNvPr id="3" name="Text Box 19">
              <a:extLst>
                <a:ext uri="{FF2B5EF4-FFF2-40B4-BE49-F238E27FC236}">
                  <a16:creationId xmlns:a16="http://schemas.microsoft.com/office/drawing/2014/main" id="{C911CFCD-22FF-AB77-3B0A-9432ECF71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4" name="Text Box 19">
              <a:extLst>
                <a:ext uri="{FF2B5EF4-FFF2-40B4-BE49-F238E27FC236}">
                  <a16:creationId xmlns:a16="http://schemas.microsoft.com/office/drawing/2014/main" id="{FCBA7D25-B37F-D454-85B2-0C42BC977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6" name="Text Box 19">
              <a:extLst>
                <a:ext uri="{FF2B5EF4-FFF2-40B4-BE49-F238E27FC236}">
                  <a16:creationId xmlns:a16="http://schemas.microsoft.com/office/drawing/2014/main" id="{DE7F76F7-6E04-99A3-2498-731CD1E28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9" name="Text Box 19">
              <a:extLst>
                <a:ext uri="{FF2B5EF4-FFF2-40B4-BE49-F238E27FC236}">
                  <a16:creationId xmlns:a16="http://schemas.microsoft.com/office/drawing/2014/main" id="{18358429-6DB9-881A-3D0A-7009BAF15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ext Box 19">
              <a:extLst>
                <a:ext uri="{FF2B5EF4-FFF2-40B4-BE49-F238E27FC236}">
                  <a16:creationId xmlns:a16="http://schemas.microsoft.com/office/drawing/2014/main" id="{21050FDD-BB62-8339-03B0-C35A1691C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11" name="Line 53">
              <a:extLst>
                <a:ext uri="{FF2B5EF4-FFF2-40B4-BE49-F238E27FC236}">
                  <a16:creationId xmlns:a16="http://schemas.microsoft.com/office/drawing/2014/main" id="{B0ED8D99-26B4-7686-8F21-25DCF6939A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2B05495-4F5D-4B82-8E3E-6CD39BEE1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6387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removeValue(int 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node to remove, using two pointers;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 prev is one step behind current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prev = null;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current = first;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while (current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null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&amp;&amp;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current.value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 = current;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if (current == null) return false;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 found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 the elements. If it's the first element, updates first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if (prev == null) {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it's the first element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first = first.next;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 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else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prev.next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size--;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return true;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  <a:endParaRPr lang="en-US" sz="1100" b="0" dirty="0">
              <a:solidFill>
                <a:srgbClr val="000099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EE84EA-D26A-C6B7-21C6-E34B2CAB422F}"/>
              </a:ext>
            </a:extLst>
          </p:cNvPr>
          <p:cNvSpPr/>
          <p:nvPr/>
        </p:nvSpPr>
        <p:spPr bwMode="auto">
          <a:xfrm>
            <a:off x="3276600" y="4800600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8BE5AE-3002-9971-84EB-447ED112952D}"/>
              </a:ext>
            </a:extLst>
          </p:cNvPr>
          <p:cNvSpPr/>
          <p:nvPr/>
        </p:nvSpPr>
        <p:spPr bwMode="auto">
          <a:xfrm>
            <a:off x="964526" y="3413780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8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6CF9A5-ED13-8338-F36A-B47902F75AD8}"/>
              </a:ext>
            </a:extLst>
          </p:cNvPr>
          <p:cNvSpPr/>
          <p:nvPr/>
        </p:nvSpPr>
        <p:spPr bwMode="auto">
          <a:xfrm>
            <a:off x="533400" y="2864137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8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4F4633E-4393-3EF1-2832-F0D6C946911D}"/>
              </a:ext>
            </a:extLst>
          </p:cNvPr>
          <p:cNvSpPr/>
          <p:nvPr/>
        </p:nvSpPr>
        <p:spPr bwMode="auto">
          <a:xfrm>
            <a:off x="152400" y="22860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78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DB08A-E2EB-D61A-6FE8-8526A2410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437EEF1B-B2F0-01D7-9B09-EB1E9A332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Removing elements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EA7684-C7FC-B321-AD0F-984E3B3D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v.removeValue(23));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358B8B2B-4BB0-D1BD-DFB7-BF5FD646B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210" y="285937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8E0CA6BE-D25A-E77E-69D1-503B3E71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010" y="285937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9" name="Text Box 18">
            <a:extLst>
              <a:ext uri="{FF2B5EF4-FFF2-40B4-BE49-F238E27FC236}">
                <a16:creationId xmlns:a16="http://schemas.microsoft.com/office/drawing/2014/main" id="{6B14677D-F932-FF5F-A97D-56F42E1B2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184" y="285978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F34E05-99C7-2CFC-5393-5910F5B657DC}"/>
              </a:ext>
            </a:extLst>
          </p:cNvPr>
          <p:cNvSpPr txBox="1"/>
          <p:nvPr/>
        </p:nvSpPr>
        <p:spPr>
          <a:xfrm>
            <a:off x="6519881" y="2660272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4F9EEC-CDD8-1D7B-84A7-F88ED8467F64}"/>
              </a:ext>
            </a:extLst>
          </p:cNvPr>
          <p:cNvSpPr txBox="1"/>
          <p:nvPr/>
        </p:nvSpPr>
        <p:spPr>
          <a:xfrm>
            <a:off x="8017531" y="265592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C5A0E8E2-E7E1-2059-D001-992AF6117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538" y="2860252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45" name="Text Box 19">
            <a:extLst>
              <a:ext uri="{FF2B5EF4-FFF2-40B4-BE49-F238E27FC236}">
                <a16:creationId xmlns:a16="http://schemas.microsoft.com/office/drawing/2014/main" id="{CAD93D18-EEB6-5707-4DAA-5C6F5F050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338" y="2860252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9AD4AB-3EBE-0CDB-8713-AEF76CC2EE76}"/>
              </a:ext>
            </a:extLst>
          </p:cNvPr>
          <p:cNvSpPr txBox="1"/>
          <p:nvPr/>
        </p:nvSpPr>
        <p:spPr>
          <a:xfrm>
            <a:off x="5777209" y="266114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9" name="Text Box 19">
            <a:extLst>
              <a:ext uri="{FF2B5EF4-FFF2-40B4-BE49-F238E27FC236}">
                <a16:creationId xmlns:a16="http://schemas.microsoft.com/office/drawing/2014/main" id="{E43BE221-58C7-C2F6-DB54-9D0356A5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129" y="2855426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6" name="Text Box 18">
            <a:extLst>
              <a:ext uri="{FF2B5EF4-FFF2-40B4-BE49-F238E27FC236}">
                <a16:creationId xmlns:a16="http://schemas.microsoft.com/office/drawing/2014/main" id="{73D76FE0-09C1-8F3D-F1A4-425C4D576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3396" y="286413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57" name="Text Box 19">
            <a:extLst>
              <a:ext uri="{FF2B5EF4-FFF2-40B4-BE49-F238E27FC236}">
                <a16:creationId xmlns:a16="http://schemas.microsoft.com/office/drawing/2014/main" id="{92AFCEE5-CFBE-548B-5B13-D6B668573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196" y="286413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AD749-34ED-B9D3-B9EB-57239A261F4C}"/>
              </a:ext>
            </a:extLst>
          </p:cNvPr>
          <p:cNvSpPr txBox="1"/>
          <p:nvPr/>
        </p:nvSpPr>
        <p:spPr>
          <a:xfrm>
            <a:off x="7244067" y="266503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1" name="Line 20">
            <a:extLst>
              <a:ext uri="{FF2B5EF4-FFF2-40B4-BE49-F238E27FC236}">
                <a16:creationId xmlns:a16="http://schemas.microsoft.com/office/drawing/2014/main" id="{556A821E-B547-5CDC-3BBA-4FB7A06EB6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6416" y="2358624"/>
            <a:ext cx="2" cy="3143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77" name="Line 20">
            <a:extLst>
              <a:ext uri="{FF2B5EF4-FFF2-40B4-BE49-F238E27FC236}">
                <a16:creationId xmlns:a16="http://schemas.microsoft.com/office/drawing/2014/main" id="{CFDB604E-3F00-550D-C680-EDCE5A55D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6425" y="2355686"/>
            <a:ext cx="1184006" cy="294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78" name="Line 20">
            <a:extLst>
              <a:ext uri="{FF2B5EF4-FFF2-40B4-BE49-F238E27FC236}">
                <a16:creationId xmlns:a16="http://schemas.microsoft.com/office/drawing/2014/main" id="{06701AA5-1A43-12FC-BB1F-266360C439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0422" y="2355686"/>
            <a:ext cx="3" cy="300234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90" name="Text Box 56">
            <a:extLst>
              <a:ext uri="{FF2B5EF4-FFF2-40B4-BE49-F238E27FC236}">
                <a16:creationId xmlns:a16="http://schemas.microsoft.com/office/drawing/2014/main" id="{DF3EF4C8-2D74-E85A-F4D4-A6DCA639E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761" y="4479367"/>
            <a:ext cx="32000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Times New Roman"/>
                <a:cs typeface="Times New Roman"/>
              </a:rPr>
              <a:t>Final result </a:t>
            </a:r>
            <a:r>
              <a:rPr lang="en-US" sz="1200" b="0" dirty="0">
                <a:latin typeface="Times New Roman"/>
                <a:cs typeface="Times New Roman"/>
              </a:rPr>
              <a:t>(after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removeValue </a:t>
            </a:r>
            <a:r>
              <a:rPr lang="en-US" sz="1200" b="0" dirty="0">
                <a:latin typeface="Times New Roman"/>
                <a:cs typeface="Times New Roman"/>
              </a:rPr>
              <a:t>terminates):</a:t>
            </a:r>
            <a:endParaRPr lang="en-US" sz="1100" b="0" dirty="0">
              <a:latin typeface="Consolas"/>
              <a:cs typeface="Consolas"/>
            </a:endParaRPr>
          </a:p>
        </p:txBody>
      </p:sp>
      <p:sp>
        <p:nvSpPr>
          <p:cNvPr id="106" name="Text Box 18">
            <a:extLst>
              <a:ext uri="{FF2B5EF4-FFF2-40B4-BE49-F238E27FC236}">
                <a16:creationId xmlns:a16="http://schemas.microsoft.com/office/drawing/2014/main" id="{0ADC13DE-893F-5146-98A8-63CC2930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210" y="51579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107" name="Text Box 19">
            <a:extLst>
              <a:ext uri="{FF2B5EF4-FFF2-40B4-BE49-F238E27FC236}">
                <a16:creationId xmlns:a16="http://schemas.microsoft.com/office/drawing/2014/main" id="{22C16B9C-6168-60E7-9D8F-EBC603246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010" y="5157900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09" name="Text Box 18">
            <a:extLst>
              <a:ext uri="{FF2B5EF4-FFF2-40B4-BE49-F238E27FC236}">
                <a16:creationId xmlns:a16="http://schemas.microsoft.com/office/drawing/2014/main" id="{5C2C508C-6FA5-5FFC-2E03-C5EFC7CFC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4024" y="513909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4F63FFD-6B85-D4A9-0B94-9C9DA14EC541}"/>
              </a:ext>
            </a:extLst>
          </p:cNvPr>
          <p:cNvSpPr txBox="1"/>
          <p:nvPr/>
        </p:nvSpPr>
        <p:spPr>
          <a:xfrm>
            <a:off x="6519881" y="495879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90DD97-29AF-0143-C82B-33056B4B36A2}"/>
              </a:ext>
            </a:extLst>
          </p:cNvPr>
          <p:cNvSpPr txBox="1"/>
          <p:nvPr/>
        </p:nvSpPr>
        <p:spPr>
          <a:xfrm>
            <a:off x="7450371" y="4935225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12" name="Text Box 18">
            <a:extLst>
              <a:ext uri="{FF2B5EF4-FFF2-40B4-BE49-F238E27FC236}">
                <a16:creationId xmlns:a16="http://schemas.microsoft.com/office/drawing/2014/main" id="{7B6FB491-CFF6-E882-58DE-5DB93CC72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538" y="515877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113" name="Text Box 19">
            <a:extLst>
              <a:ext uri="{FF2B5EF4-FFF2-40B4-BE49-F238E27FC236}">
                <a16:creationId xmlns:a16="http://schemas.microsoft.com/office/drawing/2014/main" id="{AA408079-0986-8AC7-D0C8-148FFCCA9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338" y="515877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14" name="Line 20">
            <a:extLst>
              <a:ext uri="{FF2B5EF4-FFF2-40B4-BE49-F238E27FC236}">
                <a16:creationId xmlns:a16="http://schemas.microsoft.com/office/drawing/2014/main" id="{BE233F57-39CB-6036-BB1F-C8F84E69F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7538" y="532070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BEE19F9-9B26-8645-FD3B-105E0ED21D35}"/>
              </a:ext>
            </a:extLst>
          </p:cNvPr>
          <p:cNvSpPr txBox="1"/>
          <p:nvPr/>
        </p:nvSpPr>
        <p:spPr>
          <a:xfrm>
            <a:off x="5777209" y="4959672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16" name="Text Box 19">
            <a:extLst>
              <a:ext uri="{FF2B5EF4-FFF2-40B4-BE49-F238E27FC236}">
                <a16:creationId xmlns:a16="http://schemas.microsoft.com/office/drawing/2014/main" id="{53AD91C5-52F9-72C1-D222-37A3BE85A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1969" y="5134731"/>
            <a:ext cx="304800" cy="314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22" name="Line 20">
            <a:extLst>
              <a:ext uri="{FF2B5EF4-FFF2-40B4-BE49-F238E27FC236}">
                <a16:creationId xmlns:a16="http://schemas.microsoft.com/office/drawing/2014/main" id="{C1A8FE1E-52FD-B37A-2D50-99F61B9E46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7236" y="5305366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25" name="Text Box 19">
            <a:extLst>
              <a:ext uri="{FF2B5EF4-FFF2-40B4-BE49-F238E27FC236}">
                <a16:creationId xmlns:a16="http://schemas.microsoft.com/office/drawing/2014/main" id="{301B09A6-440D-D1EC-72EE-BD40654D1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472" y="3711926"/>
            <a:ext cx="52663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</a:p>
        </p:txBody>
      </p:sp>
      <p:sp>
        <p:nvSpPr>
          <p:cNvPr id="126" name="Text Box 19">
            <a:extLst>
              <a:ext uri="{FF2B5EF4-FFF2-40B4-BE49-F238E27FC236}">
                <a16:creationId xmlns:a16="http://schemas.microsoft.com/office/drawing/2014/main" id="{8F8D49E0-014E-74D8-7555-1C13E3DB3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11" y="3478392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Text Box 19">
            <a:extLst>
              <a:ext uri="{FF2B5EF4-FFF2-40B4-BE49-F238E27FC236}">
                <a16:creationId xmlns:a16="http://schemas.microsoft.com/office/drawing/2014/main" id="{3582A63B-0215-1B6A-ACCE-1DF892BA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334" y="3735469"/>
            <a:ext cx="602839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</a:p>
        </p:txBody>
      </p:sp>
      <p:sp>
        <p:nvSpPr>
          <p:cNvPr id="128" name="Text Box 19">
            <a:extLst>
              <a:ext uri="{FF2B5EF4-FFF2-40B4-BE49-F238E27FC236}">
                <a16:creationId xmlns:a16="http://schemas.microsoft.com/office/drawing/2014/main" id="{7304C757-997B-B2A2-BC1F-40CA9892C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174" y="3478393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Line 20">
            <a:extLst>
              <a:ext uri="{FF2B5EF4-FFF2-40B4-BE49-F238E27FC236}">
                <a16:creationId xmlns:a16="http://schemas.microsoft.com/office/drawing/2014/main" id="{1A8BA01F-F7E0-CA87-E49E-C3DB85FE7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0470" y="3196403"/>
            <a:ext cx="0" cy="417978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130" name="Line 20">
            <a:extLst>
              <a:ext uri="{FF2B5EF4-FFF2-40B4-BE49-F238E27FC236}">
                <a16:creationId xmlns:a16="http://schemas.microsoft.com/office/drawing/2014/main" id="{F28CC60E-0C80-3C4A-6195-0700E9E5FA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8711" y="3196403"/>
            <a:ext cx="0" cy="417978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30E607-6144-9841-BAB8-5AC60C053767}"/>
              </a:ext>
            </a:extLst>
          </p:cNvPr>
          <p:cNvGrpSpPr/>
          <p:nvPr/>
        </p:nvGrpSpPr>
        <p:grpSpPr>
          <a:xfrm>
            <a:off x="4831337" y="2636386"/>
            <a:ext cx="1071224" cy="587823"/>
            <a:chOff x="5245445" y="2345202"/>
            <a:chExt cx="1071224" cy="587823"/>
          </a:xfrm>
        </p:grpSpPr>
        <p:sp>
          <p:nvSpPr>
            <p:cNvPr id="3" name="Text Box 19">
              <a:extLst>
                <a:ext uri="{FF2B5EF4-FFF2-40B4-BE49-F238E27FC236}">
                  <a16:creationId xmlns:a16="http://schemas.microsoft.com/office/drawing/2014/main" id="{6969FF00-9ABE-95BD-87F5-21C949C1D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4" name="Text Box 19">
              <a:extLst>
                <a:ext uri="{FF2B5EF4-FFF2-40B4-BE49-F238E27FC236}">
                  <a16:creationId xmlns:a16="http://schemas.microsoft.com/office/drawing/2014/main" id="{50DEE712-4354-815D-FBB9-476AEE766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6" name="Text Box 19">
              <a:extLst>
                <a:ext uri="{FF2B5EF4-FFF2-40B4-BE49-F238E27FC236}">
                  <a16:creationId xmlns:a16="http://schemas.microsoft.com/office/drawing/2014/main" id="{92F5DB06-E429-5387-BE41-5B377EAC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9" name="Text Box 19">
              <a:extLst>
                <a:ext uri="{FF2B5EF4-FFF2-40B4-BE49-F238E27FC236}">
                  <a16:creationId xmlns:a16="http://schemas.microsoft.com/office/drawing/2014/main" id="{A832BF84-C3D2-F2FA-8D37-1DCEEBBB8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ext Box 19">
              <a:extLst>
                <a:ext uri="{FF2B5EF4-FFF2-40B4-BE49-F238E27FC236}">
                  <a16:creationId xmlns:a16="http://schemas.microsoft.com/office/drawing/2014/main" id="{2DEE3458-B57D-4E47-1E9C-3131FB4F6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11" name="Line 53">
              <a:extLst>
                <a:ext uri="{FF2B5EF4-FFF2-40B4-BE49-F238E27FC236}">
                  <a16:creationId xmlns:a16="http://schemas.microsoft.com/office/drawing/2014/main" id="{8067B9D1-475E-E76B-88FB-C91D2B687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A662F3-82FE-8436-FA13-0E4B15E4697A}"/>
              </a:ext>
            </a:extLst>
          </p:cNvPr>
          <p:cNvGrpSpPr/>
          <p:nvPr/>
        </p:nvGrpSpPr>
        <p:grpSpPr>
          <a:xfrm>
            <a:off x="4818340" y="4917443"/>
            <a:ext cx="1071224" cy="587823"/>
            <a:chOff x="5245445" y="2345202"/>
            <a:chExt cx="1071224" cy="587823"/>
          </a:xfrm>
        </p:grpSpPr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22C9B957-68FD-BE68-7BE0-5B27A9C2B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6" y="2571465"/>
              <a:ext cx="409418" cy="144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69DAACD4-C1AB-B134-E992-2D02F5DBA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445" y="2723947"/>
              <a:ext cx="409418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0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14772F3A-7BEB-E6CE-9357-4279888B5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563442"/>
              <a:ext cx="304800" cy="1696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36218557-14C1-706E-46EF-F0605F53B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376" y="2733141"/>
              <a:ext cx="304800" cy="169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900" b="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0A141731-9C4D-F6DE-9082-C65E78FC2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340" y="2345202"/>
              <a:ext cx="526639" cy="2090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CBE10C37-1625-C4A4-21B8-027B2A1CB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134" y="2720700"/>
              <a:ext cx="443535" cy="87851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C0C6698-2DF8-28CC-5FF8-196007D8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6387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removeValue(int 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node to remove, using two pointers;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 prev is one step behind current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prev = null;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current = first;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while (current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null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&amp;&amp;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current.value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 = current;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if (current == null) return false;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 found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 the elements. If it's the first element, updates first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if (prev == null) {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it's the first element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first = first.next;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 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else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prev.next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size--;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return true;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  <a:endParaRPr lang="en-US" sz="1100" b="0" dirty="0">
              <a:solidFill>
                <a:srgbClr val="000099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4CF8AD7-5603-452D-1D40-DFECF4267BB3}"/>
              </a:ext>
            </a:extLst>
          </p:cNvPr>
          <p:cNvSpPr/>
          <p:nvPr/>
        </p:nvSpPr>
        <p:spPr bwMode="auto">
          <a:xfrm>
            <a:off x="5195028" y="1397041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678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DC12D-425E-DB4E-5039-EC7AC2DBD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72F525F9-9C9B-A49D-3C4C-259D2D1C8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Linked lists: Lecture plan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6A2AF2EF-BCC5-ABC0-8A25-B349EDDBE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4572000" cy="3276600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Motivation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Architecture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operations: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Constructing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Iterating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Adding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Removing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iterator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A398DAA-2517-2FA6-74FF-4BFF31BA0D0A}"/>
              </a:ext>
            </a:extLst>
          </p:cNvPr>
          <p:cNvSpPr/>
          <p:nvPr/>
        </p:nvSpPr>
        <p:spPr bwMode="auto">
          <a:xfrm>
            <a:off x="685800" y="45720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3713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DB80A1B-C134-CD88-6A6E-A23D74D8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647" name="Rectangle 23">
            <a:extLst>
              <a:ext uri="{FF2B5EF4-FFF2-40B4-BE49-F238E27FC236}">
                <a16:creationId xmlns:a16="http://schemas.microsoft.com/office/drawing/2014/main" id="{0CFBE154-A461-083A-D958-09280771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915" y="57626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62648" name="Rectangle 24">
            <a:extLst>
              <a:ext uri="{FF2B5EF4-FFF2-40B4-BE49-F238E27FC236}">
                <a16:creationId xmlns:a16="http://schemas.microsoft.com/office/drawing/2014/main" id="{9D6A5F2B-CF3A-905F-5EC2-6158D247C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915" y="5791200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62649" name="Rectangle 25">
            <a:extLst>
              <a:ext uri="{FF2B5EF4-FFF2-40B4-BE49-F238E27FC236}">
                <a16:creationId xmlns:a16="http://schemas.microsoft.com/office/drawing/2014/main" id="{F44E8C7D-2947-27FA-E5C5-398B5AA1D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715" y="57626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Rectangle 63">
            <a:extLst>
              <a:ext uri="{FF2B5EF4-FFF2-40B4-BE49-F238E27FC236}">
                <a16:creationId xmlns:a16="http://schemas.microsoft.com/office/drawing/2014/main" id="{34AD2286-2EAD-1DDE-B717-D58D9EB6A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List Iterator</a:t>
            </a:r>
            <a:endParaRPr lang="en-US" sz="1600" dirty="0">
              <a:latin typeface="+mj-lt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760EE-E659-3F7C-4FD2-D31F9658D292}"/>
              </a:ext>
            </a:extLst>
          </p:cNvPr>
          <p:cNvSpPr/>
          <p:nvPr/>
        </p:nvSpPr>
        <p:spPr>
          <a:xfrm>
            <a:off x="1447800" y="4942929"/>
            <a:ext cx="6524974" cy="94351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/>
                <a:cs typeface="Times New Roman"/>
              </a:rPr>
              <a:t>An </a:t>
            </a:r>
            <a:r>
              <a:rPr lang="en-US" sz="1800" b="0" i="1" dirty="0">
                <a:latin typeface="Times New Roman"/>
                <a:cs typeface="Times New Roman"/>
              </a:rPr>
              <a:t>iterator</a:t>
            </a:r>
            <a:r>
              <a:rPr lang="en-US" sz="1800" b="0" dirty="0">
                <a:latin typeface="Times New Roman"/>
                <a:cs typeface="Times New Roman"/>
              </a:rPr>
              <a:t> is an object that provides </a:t>
            </a:r>
            <a:r>
              <a:rPr lang="en-US" sz="1800" b="0" u="sng" dirty="0">
                <a:latin typeface="Times New Roman"/>
                <a:cs typeface="Times New Roman"/>
              </a:rPr>
              <a:t>iteration services</a:t>
            </a:r>
            <a:r>
              <a:rPr lang="en-US" sz="1800" b="0" dirty="0">
                <a:latin typeface="Times New Roman"/>
                <a:cs typeface="Times New Roman"/>
              </a:rPr>
              <a:t> through a sequence of elements.</a:t>
            </a:r>
          </a:p>
          <a:p>
            <a:pPr algn="l">
              <a:spcBef>
                <a:spcPts val="18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endParaRPr lang="en-US" sz="1800" b="0" dirty="0">
              <a:latin typeface="Times New Roman"/>
              <a:cs typeface="Times New Roman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1B9FF9-F652-2512-17D8-414FDAADF8C2}"/>
              </a:ext>
            </a:extLst>
          </p:cNvPr>
          <p:cNvSpPr/>
          <p:nvPr/>
        </p:nvSpPr>
        <p:spPr bwMode="auto">
          <a:xfrm>
            <a:off x="2711071" y="1268979"/>
            <a:ext cx="3590926" cy="140913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9279072-F96B-DC85-0AEB-0196CBE2E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709" y="1496338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6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E3FFE51-6A7F-1640-B398-0D6636791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509" y="1496338"/>
            <a:ext cx="2286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7AD2BE9-E4AC-61EC-36CA-D09B63FCA6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9709" y="1648738"/>
            <a:ext cx="463712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F817559-115A-E97C-B5E0-65CFF924A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421" y="1515774"/>
            <a:ext cx="304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4680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2AB4F85-FC5E-29DC-5A50-D7BBDC9D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220" y="1515773"/>
            <a:ext cx="26310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CE5DE756-AC50-5B92-EDA4-16D9B925B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797" y="1489329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760A01D5-3ABF-6492-20C7-3ABC5F25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597" y="1489329"/>
            <a:ext cx="2286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128C8963-646D-A571-006E-F0AB4F438B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1092" y="1646491"/>
            <a:ext cx="634706" cy="2247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01899EC6-1DE9-B88B-8ADA-93AB769A2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997" y="1498855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4C880A67-AC66-E345-D8D2-0B85A76C6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797" y="1498855"/>
            <a:ext cx="2286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6676C964-0FA5-2997-2B45-9795993A15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4997" y="1641729"/>
            <a:ext cx="457200" cy="9526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CF0CAABD-3B44-DA81-75A4-F43B5D792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2997" y="1641729"/>
            <a:ext cx="3810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AutoShape 27">
            <a:extLst>
              <a:ext uri="{FF2B5EF4-FFF2-40B4-BE49-F238E27FC236}">
                <a16:creationId xmlns:a16="http://schemas.microsoft.com/office/drawing/2014/main" id="{327CD07C-D218-2A25-DB04-5F6808B2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634" y="2373318"/>
            <a:ext cx="2209800" cy="304799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</a:p>
        </p:txBody>
      </p:sp>
      <p:cxnSp>
        <p:nvCxnSpPr>
          <p:cNvPr id="18" name="AutoShape 28">
            <a:extLst>
              <a:ext uri="{FF2B5EF4-FFF2-40B4-BE49-F238E27FC236}">
                <a16:creationId xmlns:a16="http://schemas.microsoft.com/office/drawing/2014/main" id="{EFBFCE65-FBC0-63AE-5538-9CF772158648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H="1" flipV="1">
            <a:off x="3220598" y="1867268"/>
            <a:ext cx="1285936" cy="5060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AutoShape 29">
            <a:extLst>
              <a:ext uri="{FF2B5EF4-FFF2-40B4-BE49-F238E27FC236}">
                <a16:creationId xmlns:a16="http://schemas.microsoft.com/office/drawing/2014/main" id="{4589E82C-C146-F6FB-D519-9362417CB41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H="1" flipV="1">
            <a:off x="4058798" y="1887320"/>
            <a:ext cx="447736" cy="48599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AutoShape 30">
            <a:extLst>
              <a:ext uri="{FF2B5EF4-FFF2-40B4-BE49-F238E27FC236}">
                <a16:creationId xmlns:a16="http://schemas.microsoft.com/office/drawing/2014/main" id="{3B079BE7-0FD9-FE15-BD01-A07816F03788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506534" y="1906756"/>
            <a:ext cx="370797" cy="46656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31">
            <a:extLst>
              <a:ext uri="{FF2B5EF4-FFF2-40B4-BE49-F238E27FC236}">
                <a16:creationId xmlns:a16="http://schemas.microsoft.com/office/drawing/2014/main" id="{D5F102BE-0180-3678-DFDD-0EBA98F12DDF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506534" y="1906756"/>
            <a:ext cx="1104900" cy="46656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AutoShape 33">
            <a:extLst>
              <a:ext uri="{FF2B5EF4-FFF2-40B4-BE49-F238E27FC236}">
                <a16:creationId xmlns:a16="http://schemas.microsoft.com/office/drawing/2014/main" id="{77A89B76-F28F-6AEF-334E-5D7A510D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165" y="782156"/>
            <a:ext cx="2590800" cy="5334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C4DD3F9-C7FB-A418-9F23-0E1320D26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10269"/>
            <a:ext cx="3963339" cy="1600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800" b="0" kern="0" dirty="0">
                <a:latin typeface="Times New Roman"/>
                <a:cs typeface="Times New Roman"/>
              </a:rPr>
              <a:t>Based on three classes:</a:t>
            </a:r>
          </a:p>
          <a:p>
            <a:pPr marL="187325" lvl="1" indent="-177800">
              <a:spcBef>
                <a:spcPts val="600"/>
              </a:spcBef>
              <a:buSzPct val="100000"/>
              <a:defRPr/>
            </a:pPr>
            <a:r>
              <a:rPr lang="en-US" sz="1200" b="0" kern="0" dirty="0">
                <a:latin typeface="Consolas"/>
                <a:cs typeface="Consolas"/>
              </a:rPr>
              <a:t>Node:</a:t>
            </a:r>
            <a:r>
              <a:rPr lang="en-US" b="0" kern="0" dirty="0">
                <a:latin typeface="Times New Roman"/>
                <a:cs typeface="Times New Roman"/>
              </a:rPr>
              <a:t>               </a:t>
            </a:r>
            <a:r>
              <a:rPr lang="en-US" sz="1400" b="0" kern="0" dirty="0">
                <a:latin typeface="Times New Roman"/>
                <a:cs typeface="Times New Roman"/>
              </a:rPr>
              <a:t>represents an individual node</a:t>
            </a:r>
            <a:endParaRPr lang="en-US" b="0" kern="0" dirty="0">
              <a:latin typeface="Times New Roman"/>
              <a:cs typeface="Times New Roman"/>
            </a:endParaRPr>
          </a:p>
          <a:p>
            <a:pPr marL="187325" lvl="1" indent="-177800">
              <a:spcBef>
                <a:spcPts val="600"/>
              </a:spcBef>
              <a:buSzPct val="100000"/>
              <a:defRPr/>
            </a:pPr>
            <a:r>
              <a:rPr lang="en-US" sz="1200" b="0" kern="0" dirty="0">
                <a:latin typeface="Consolas"/>
                <a:cs typeface="Consolas"/>
              </a:rPr>
              <a:t>List:</a:t>
            </a:r>
            <a:r>
              <a:rPr lang="en-US" b="0" kern="0" dirty="0">
                <a:latin typeface="Times New Roman"/>
                <a:cs typeface="Times New Roman"/>
              </a:rPr>
              <a:t>               </a:t>
            </a:r>
            <a:r>
              <a:rPr lang="en-US" sz="1400" b="0" kern="0" dirty="0">
                <a:latin typeface="Times New Roman"/>
                <a:cs typeface="Times New Roman"/>
              </a:rPr>
              <a:t>represents a list of nodes</a:t>
            </a:r>
            <a:endParaRPr lang="en-US" b="0" kern="0" dirty="0">
              <a:latin typeface="Times New Roman"/>
              <a:cs typeface="Times New Roman"/>
            </a:endParaRPr>
          </a:p>
          <a:p>
            <a:pPr marL="187325" lvl="1" indent="-177800">
              <a:spcBef>
                <a:spcPts val="600"/>
              </a:spcBef>
              <a:buSzPct val="100000"/>
              <a:defRPr/>
            </a:pPr>
            <a:r>
              <a:rPr lang="en-US" sz="1200" b="0" kern="0">
                <a:latin typeface="Consolas"/>
                <a:cs typeface="Consolas"/>
              </a:rPr>
              <a:t>ListIterator</a:t>
            </a:r>
            <a:r>
              <a:rPr lang="en-US" sz="1200" b="0" kern="0" dirty="0">
                <a:latin typeface="Consolas"/>
                <a:cs typeface="Consolas"/>
              </a:rPr>
              <a:t>:</a:t>
            </a:r>
            <a:r>
              <a:rPr lang="en-US" b="0" kern="0" dirty="0">
                <a:latin typeface="Times New Roman"/>
                <a:cs typeface="Times New Roman"/>
              </a:rPr>
              <a:t>  </a:t>
            </a:r>
            <a:r>
              <a:rPr lang="en-US" sz="1400" b="0" kern="0" dirty="0">
                <a:latin typeface="Times New Roman"/>
                <a:cs typeface="Times New Roman"/>
              </a:rPr>
              <a:t>helps process lists</a:t>
            </a:r>
            <a:endParaRPr lang="en-US" b="0" kern="0" dirty="0">
              <a:latin typeface="Times New Roman"/>
              <a:cs typeface="Times New Roman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60C4A8C0-2F98-25FC-8C6F-F25213576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268" y="1475086"/>
            <a:ext cx="2286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5" name="Rectangle 108">
            <a:extLst>
              <a:ext uri="{FF2B5EF4-FFF2-40B4-BE49-F238E27FC236}">
                <a16:creationId xmlns:a16="http://schemas.microsoft.com/office/drawing/2014/main" id="{4A0C1B82-79DE-1688-E65E-F8EFB00AAB7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68236" y="1481235"/>
            <a:ext cx="457200" cy="30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r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EC4A9B8B-EF39-9112-B8C7-AB161A742BB5}"/>
              </a:ext>
            </a:extLst>
          </p:cNvPr>
          <p:cNvSpPr/>
          <p:nvPr/>
        </p:nvSpPr>
        <p:spPr bwMode="auto">
          <a:xfrm rot="10800000">
            <a:off x="2503111" y="3963077"/>
            <a:ext cx="701537" cy="429246"/>
          </a:xfrm>
          <a:prstGeom prst="lef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92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B531D-2054-A322-38D2-9155923D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894C8AD5-0A73-B9A4-45AF-0CA75D1A3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List class: Abstraction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B32815-6429-B700-63D6-DF00A07C2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025349" cy="54863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val)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i, int val) 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indexOf(int val)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valueAt(int i)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Removes the element at location i from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boolean remove(int i)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 over the elements in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starting at the first element of the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ListIterator listIterator()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FBA5F4-3902-4B59-AADD-03A9607AA126}"/>
              </a:ext>
            </a:extLst>
          </p:cNvPr>
          <p:cNvSpPr/>
          <p:nvPr/>
        </p:nvSpPr>
        <p:spPr bwMode="auto">
          <a:xfrm>
            <a:off x="3666565" y="838200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A6803-ABE1-622F-8C6B-74870CA65B73}"/>
              </a:ext>
            </a:extLst>
          </p:cNvPr>
          <p:cNvSpPr/>
          <p:nvPr/>
        </p:nvSpPr>
        <p:spPr>
          <a:xfrm>
            <a:off x="4521200" y="1066800"/>
            <a:ext cx="4089400" cy="18288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Design challenge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Clients (programs that do list processing) often want to manipulate lists in ways that the API cannot anticipate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How can we allow clients to iterate lists safely, simply, and generally?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  </a:t>
            </a:r>
          </a:p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endParaRPr lang="en-US" sz="1600" b="0" dirty="0"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C02C55-A9BD-D5D2-6774-85650948A136}"/>
              </a:ext>
            </a:extLst>
          </p:cNvPr>
          <p:cNvSpPr/>
          <p:nvPr/>
        </p:nvSpPr>
        <p:spPr>
          <a:xfrm>
            <a:off x="4559300" y="3162301"/>
            <a:ext cx="4089400" cy="1600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Solution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We’ll provide an </a:t>
            </a:r>
            <a:r>
              <a:rPr lang="en-US" sz="1600" b="0" i="1" dirty="0">
                <a:latin typeface="Times New Roman"/>
                <a:cs typeface="Times New Roman"/>
              </a:rPr>
              <a:t>iterator</a:t>
            </a:r>
            <a:r>
              <a:rPr lang="en-US" sz="1600" b="0" dirty="0">
                <a:latin typeface="Times New Roman"/>
                <a:cs typeface="Times New Roman"/>
              </a:rPr>
              <a:t> service that does just that.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0CB68C0-54CC-8764-24D8-106F34925855}"/>
              </a:ext>
            </a:extLst>
          </p:cNvPr>
          <p:cNvSpPr/>
          <p:nvPr/>
        </p:nvSpPr>
        <p:spPr bwMode="auto">
          <a:xfrm rot="10800000">
            <a:off x="3352801" y="54864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605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90180DE-F83F-F372-B9EB-B2A4E0D60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>
            <a:extLst>
              <a:ext uri="{FF2B5EF4-FFF2-40B4-BE49-F238E27FC236}">
                <a16:creationId xmlns:a16="http://schemas.microsoft.com/office/drawing/2014/main" id="{29F2586B-B537-C14C-E50B-F6955D00C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List iterator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92715D-9E71-DC79-7124-011D062F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0"/>
            <a:ext cx="4038600" cy="547947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82800"/>
          <a:lstStyle/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Implements an iteration over the elements of a List. */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ListIterator {</a:t>
            </a:r>
          </a:p>
          <a:p>
            <a:pPr algn="l"/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iterator, starting at the given node. */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ListIterator(Node first)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this iteration has more elements. */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boolean hasNext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of the current element in this iteration,</a:t>
            </a:r>
            <a:b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advances the iteration. Should be called only if</a:t>
            </a:r>
            <a:b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hasNext()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true.  If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hasNext()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true, throws an</a:t>
            </a:r>
            <a:b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exception.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int next()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de-DE" sz="1100" b="0" dirty="0">
              <a:latin typeface="Consolas"/>
              <a:cs typeface="Consola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B73D62A-6E2F-3499-D73C-A3E5AEAF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29905"/>
            <a:ext cx="3276600" cy="263729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82800"/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List v = new List();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v.add(1); v.add(2); v.add(4); v.add(9);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System.out.println(v);</a:t>
            </a:r>
          </a:p>
          <a:p>
            <a:pPr algn="l">
              <a:spcBef>
                <a:spcPts val="2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an iterator to sum up the list values.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ListIterator itr = v.listIterator();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int sum = 0;    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while (itr.hasNext())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sum = sum + itr.next();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System.out.println("Sum: " + sum);</a:t>
            </a:r>
            <a:endParaRPr lang="de-DE" sz="1100" b="0" dirty="0">
              <a:latin typeface="Consolas"/>
              <a:cs typeface="Consola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61F544-B236-89AB-5D9A-9A55E52B0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86470"/>
            <a:ext cx="1459428" cy="79033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(1 2 4 9)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Sum: 16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A9A6AA-44FE-EDBE-0DB2-326789ADEF1C}"/>
              </a:ext>
            </a:extLst>
          </p:cNvPr>
          <p:cNvSpPr/>
          <p:nvPr/>
        </p:nvSpPr>
        <p:spPr>
          <a:xfrm>
            <a:off x="4633999" y="892444"/>
            <a:ext cx="3200400" cy="62944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An </a:t>
            </a:r>
            <a:r>
              <a:rPr lang="en-US" sz="1600" b="0" i="1" dirty="0">
                <a:latin typeface="Times New Roman"/>
                <a:cs typeface="Times New Roman"/>
              </a:rPr>
              <a:t>iterator</a:t>
            </a:r>
            <a:r>
              <a:rPr lang="en-US" sz="1600" b="0" dirty="0">
                <a:latin typeface="Times New Roman"/>
                <a:cs typeface="Times New Roman"/>
              </a:rPr>
              <a:t> is an object that provides </a:t>
            </a:r>
            <a:r>
              <a:rPr lang="en-US" sz="1600" b="0" u="sng" dirty="0">
                <a:latin typeface="Times New Roman"/>
                <a:cs typeface="Times New Roman"/>
              </a:rPr>
              <a:t>iteration services</a:t>
            </a:r>
            <a:r>
              <a:rPr lang="en-US" sz="1600" b="0" dirty="0">
                <a:latin typeface="Times New Roman"/>
                <a:cs typeface="Times New Roman"/>
              </a:rPr>
              <a:t> through a list. </a:t>
            </a:r>
          </a:p>
          <a:p>
            <a:pPr algn="l">
              <a:spcBef>
                <a:spcPts val="18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endParaRPr lang="en-US" sz="1600" b="0" dirty="0"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570BE-A854-881D-D556-4F51B64C825D}"/>
              </a:ext>
            </a:extLst>
          </p:cNvPr>
          <p:cNvSpPr/>
          <p:nvPr/>
        </p:nvSpPr>
        <p:spPr>
          <a:xfrm>
            <a:off x="4701363" y="4927638"/>
            <a:ext cx="4381500" cy="131383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Iterator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Provides a standard way to iterate lists without giving access to the list pointers (which makes it a safe technique to process lists).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54022C-696B-12FE-6D8B-24016B3E0273}"/>
              </a:ext>
            </a:extLst>
          </p:cNvPr>
          <p:cNvSpPr/>
          <p:nvPr/>
        </p:nvSpPr>
        <p:spPr bwMode="auto">
          <a:xfrm>
            <a:off x="3753548" y="1092865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2B202-471A-4C24-937B-B8272540DF09}"/>
              </a:ext>
            </a:extLst>
          </p:cNvPr>
          <p:cNvSpPr/>
          <p:nvPr/>
        </p:nvSpPr>
        <p:spPr>
          <a:xfrm>
            <a:off x="635448" y="3583227"/>
            <a:ext cx="3566335" cy="243147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/>
            <a:r>
              <a:rPr lang="en-US" sz="1400" b="0" u="sng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</a:t>
            </a:r>
            <a:r>
              <a:rPr lang="en-US" sz="1200" b="0" u="sng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400" b="0" u="sng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  method can be confusing. It does not return the </a:t>
            </a:r>
            <a:r>
              <a:rPr lang="en-US" sz="1200" b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 field of  a </a:t>
            </a:r>
            <a:r>
              <a:rPr lang="en-US" sz="1200" b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Rather, it does exactly what its documentation says.</a:t>
            </a:r>
          </a:p>
          <a:p>
            <a:pPr algn="l">
              <a:spcBef>
                <a:spcPts val="600"/>
              </a:spcBef>
            </a:pPr>
            <a:r>
              <a:rPr lang="en-U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An accurate method name could have been "</a:t>
            </a:r>
            <a:r>
              <a:rPr lang="en-US" sz="1200" b="0">
                <a:latin typeface="Consolas" panose="020B0609020204030204" pitchFamily="49" charset="0"/>
                <a:cs typeface="Consolas" panose="020B0609020204030204" pitchFamily="49" charset="0"/>
              </a:rPr>
              <a:t>getValueAndAdvance</a:t>
            </a:r>
            <a:r>
              <a:rPr lang="en-U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algn="l">
              <a:spcBef>
                <a:spcPts val="600"/>
              </a:spcBef>
            </a:pPr>
            <a:r>
              <a:rPr lang="en-U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We didn't change the method’s name since the 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next()</a:t>
            </a:r>
            <a:r>
              <a:rPr lang="en-U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 name is commonly used in ietarators, and we want to use standard terminology.</a:t>
            </a:r>
          </a:p>
        </p:txBody>
      </p:sp>
    </p:spTree>
    <p:extLst>
      <p:ext uri="{BB962C8B-B14F-4D97-AF65-F5344CB8AC3E}">
        <p14:creationId xmlns:p14="http://schemas.microsoft.com/office/powerpoint/2010/main" val="6002603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F2DD79A-A218-C610-29B4-CCFC40133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>
            <a:extLst>
              <a:ext uri="{FF2B5EF4-FFF2-40B4-BE49-F238E27FC236}">
                <a16:creationId xmlns:a16="http://schemas.microsoft.com/office/drawing/2014/main" id="{182FAB90-F631-4E3A-734A-3D5C539E1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List iterator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E06C535-9DB7-3B5E-25D6-DFF3A81A7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0"/>
            <a:ext cx="4191000" cy="547947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82800"/>
          <a:lstStyle/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import java.util.</a:t>
            </a:r>
            <a:r>
              <a:rPr lang="en-US" sz="1100" b="0">
                <a:latin typeface="Consolas"/>
                <a:ea typeface="Monaco"/>
                <a:cs typeface="Consolas"/>
              </a:rPr>
              <a:t>NoSuchElementException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Implements an iteration over the elements of a List. */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ListIterator {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Node current;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current location of the iteration</a:t>
            </a:r>
          </a:p>
          <a:p>
            <a:pPr algn="l"/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iterator, starting at the given node. */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ListIterator(Node first)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this.current = first;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this iteration has more elements. */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boolean hasNext()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return current != null;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next element in this iteration, and advances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the iteration. Should be called only if hasNext() is true. 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If hasNext() is not true, throws an exception.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int next()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if (!hasNext())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    throw new NoSuchElementException;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int value = current.value;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Advances this iteration to the next element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current = current.next;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return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de-DE" sz="1100" b="0" dirty="0">
              <a:latin typeface="Consolas"/>
              <a:cs typeface="Consolas"/>
            </a:endParaRP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31B608BD-556F-BA1E-6EBE-A3D7717A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90" y="8382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317F1C-D896-228D-E5A3-24EC3D1A33C6}"/>
              </a:ext>
            </a:extLst>
          </p:cNvPr>
          <p:cNvSpPr/>
          <p:nvPr/>
        </p:nvSpPr>
        <p:spPr>
          <a:xfrm>
            <a:off x="4633999" y="892444"/>
            <a:ext cx="3200400" cy="62944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An </a:t>
            </a:r>
            <a:r>
              <a:rPr lang="en-US" sz="1600" b="0" i="1" dirty="0">
                <a:latin typeface="Times New Roman"/>
                <a:cs typeface="Times New Roman"/>
              </a:rPr>
              <a:t>iterator</a:t>
            </a:r>
            <a:r>
              <a:rPr lang="en-US" sz="1600" b="0" dirty="0">
                <a:latin typeface="Times New Roman"/>
                <a:cs typeface="Times New Roman"/>
              </a:rPr>
              <a:t> is an object that provides </a:t>
            </a:r>
            <a:r>
              <a:rPr lang="en-US" sz="1600" b="0" u="sng" dirty="0">
                <a:latin typeface="Times New Roman"/>
                <a:cs typeface="Times New Roman"/>
              </a:rPr>
              <a:t>iteration services</a:t>
            </a:r>
            <a:r>
              <a:rPr lang="en-US" sz="1600" b="0" dirty="0">
                <a:latin typeface="Times New Roman"/>
                <a:cs typeface="Times New Roman"/>
              </a:rPr>
              <a:t> through a list. </a:t>
            </a:r>
          </a:p>
          <a:p>
            <a:pPr algn="l">
              <a:spcBef>
                <a:spcPts val="18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endParaRPr lang="en-US" sz="1600" b="0" dirty="0"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FE8ADF-7A4D-8E7E-49C1-B0220FBF2963}"/>
              </a:ext>
            </a:extLst>
          </p:cNvPr>
          <p:cNvSpPr/>
          <p:nvPr/>
        </p:nvSpPr>
        <p:spPr>
          <a:xfrm>
            <a:off x="4724400" y="50292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Observation</a:t>
            </a:r>
          </a:p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Unlike other objects that we saw so far, an iterator is not a data-oriented object, but rather a process-oriented object.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A083332-7B21-96DF-0542-4FEB8901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29905"/>
            <a:ext cx="3276600" cy="263729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82800"/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List v = new List();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v.add(1); v.add(2); v.add(4); v.add(9);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System.out.println(v);</a:t>
            </a:r>
          </a:p>
          <a:p>
            <a:pPr algn="l">
              <a:spcBef>
                <a:spcPts val="2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an iterator to sum up the list values.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ListIterator itr = v.listIterator();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int sum = 0;    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while (itr.hasNext())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sum = sum + itr.next();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System.out.println("Sum: " + sum);</a:t>
            </a:r>
            <a:endParaRPr lang="de-DE" sz="1100" b="0" dirty="0">
              <a:latin typeface="Consolas"/>
              <a:cs typeface="Consola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6D5DEBA-97ED-FD49-BC9F-8F7A1AFA4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86470"/>
            <a:ext cx="1459428" cy="79033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(1 2 4 9)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Sum: 16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48866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FD5EC-02A4-0BC4-BF0C-D96AEE543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itle 2">
            <a:extLst>
              <a:ext uri="{FF2B5EF4-FFF2-40B4-BE49-F238E27FC236}">
                <a16:creationId xmlns:a16="http://schemas.microsoft.com/office/drawing/2014/main" id="{1A91FAF5-C419-3DAE-8CB8-E69D7EF7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Next lecture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5CAE2DF-A747-20D1-AD0B-5DA3639FD8CE}"/>
              </a:ext>
            </a:extLst>
          </p:cNvPr>
          <p:cNvSpPr txBox="1">
            <a:spLocks/>
          </p:cNvSpPr>
          <p:nvPr/>
        </p:nvSpPr>
        <p:spPr bwMode="auto">
          <a:xfrm>
            <a:off x="2147595" y="1550293"/>
            <a:ext cx="874604" cy="46195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7" indent="0">
              <a:spcBef>
                <a:spcPts val="1800"/>
              </a:spcBef>
              <a:buFont typeface="Arial"/>
              <a:buNone/>
            </a:pPr>
            <a:r>
              <a:rPr lang="en-US" altLang="en-US" sz="1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en-US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FC74CBAB-89A6-0F36-8E1F-A4AA0DB63A6E}"/>
              </a:ext>
            </a:extLst>
          </p:cNvPr>
          <p:cNvSpPr txBox="1">
            <a:spLocks/>
          </p:cNvSpPr>
          <p:nvPr/>
        </p:nvSpPr>
        <p:spPr bwMode="auto">
          <a:xfrm>
            <a:off x="361235" y="810925"/>
            <a:ext cx="3878929" cy="46195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7" indent="0">
              <a:spcBef>
                <a:spcPts val="1800"/>
              </a:spcBef>
              <a:buFont typeface="Arial"/>
              <a:buNone/>
            </a:pPr>
            <a:r>
              <a:rPr lang="en-US" altLang="en-US" sz="18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 structures</a:t>
            </a:r>
            <a:endParaRPr lang="en-US" altLang="en-US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2675C336-6BC1-C1F9-E837-F30E9849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367" y="1317250"/>
            <a:ext cx="304800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0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EA242E89-D5C2-EFEA-D0B8-70470E2AE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974" y="1307626"/>
            <a:ext cx="304800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1</a:t>
            </a:r>
          </a:p>
        </p:txBody>
      </p:sp>
      <p:sp>
        <p:nvSpPr>
          <p:cNvPr id="80" name="Text Box 15">
            <a:extLst>
              <a:ext uri="{FF2B5EF4-FFF2-40B4-BE49-F238E27FC236}">
                <a16:creationId xmlns:a16="http://schemas.microsoft.com/office/drawing/2014/main" id="{CF521B06-54BD-A56B-5BD1-1E76C4ACB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7845" y="1546189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4</a:t>
            </a:r>
          </a:p>
        </p:txBody>
      </p:sp>
      <p:sp>
        <p:nvSpPr>
          <p:cNvPr id="83" name="Text Box 15">
            <a:extLst>
              <a:ext uri="{FF2B5EF4-FFF2-40B4-BE49-F238E27FC236}">
                <a16:creationId xmlns:a16="http://schemas.microsoft.com/office/drawing/2014/main" id="{933D3F07-2527-B088-48CA-BE22E2132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302" y="1546189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</a:t>
            </a:r>
          </a:p>
        </p:txBody>
      </p:sp>
      <p:sp>
        <p:nvSpPr>
          <p:cNvPr id="84" name="Text Box 15">
            <a:extLst>
              <a:ext uri="{FF2B5EF4-FFF2-40B4-BE49-F238E27FC236}">
                <a16:creationId xmlns:a16="http://schemas.microsoft.com/office/drawing/2014/main" id="{523AAB95-644A-1425-CF26-DD3E43E99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015" y="1307626"/>
            <a:ext cx="304800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2</a:t>
            </a:r>
          </a:p>
        </p:txBody>
      </p:sp>
      <p:sp>
        <p:nvSpPr>
          <p:cNvPr id="85" name="Text Box 15">
            <a:extLst>
              <a:ext uri="{FF2B5EF4-FFF2-40B4-BE49-F238E27FC236}">
                <a16:creationId xmlns:a16="http://schemas.microsoft.com/office/drawing/2014/main" id="{17317D62-7D2A-4672-8887-58B1EC2E3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641" y="1305168"/>
            <a:ext cx="304800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n</a:t>
            </a:r>
          </a:p>
        </p:txBody>
      </p:sp>
      <p:sp>
        <p:nvSpPr>
          <p:cNvPr id="86" name="Text Box 15">
            <a:extLst>
              <a:ext uri="{FF2B5EF4-FFF2-40B4-BE49-F238E27FC236}">
                <a16:creationId xmlns:a16="http://schemas.microsoft.com/office/drawing/2014/main" id="{4F972865-7668-9574-141E-9649BDCD1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512" y="1543731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88" name="Text Box 19">
            <a:extLst>
              <a:ext uri="{FF2B5EF4-FFF2-40B4-BE49-F238E27FC236}">
                <a16:creationId xmlns:a16="http://schemas.microsoft.com/office/drawing/2014/main" id="{64FA88CA-D2A6-A8EC-3D06-19F2CE78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777" y="1469553"/>
            <a:ext cx="2917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dirty="0">
                <a:cs typeface="+mn-cs"/>
              </a:rPr>
              <a:t>…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A31B3F50-17DC-7F14-6A60-13A6FAF7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886" y="1546189"/>
            <a:ext cx="304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FC429A95-80F9-6A6C-1937-57513BA11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161" y="1551389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ine 53">
            <a:extLst>
              <a:ext uri="{FF2B5EF4-FFF2-40B4-BE49-F238E27FC236}">
                <a16:creationId xmlns:a16="http://schemas.microsoft.com/office/drawing/2014/main" id="{997A7C52-07E0-8ADE-A67A-65BB481A1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476" y="1714014"/>
            <a:ext cx="287628" cy="1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Text Box 19">
            <a:extLst>
              <a:ext uri="{FF2B5EF4-FFF2-40B4-BE49-F238E27FC236}">
                <a16:creationId xmlns:a16="http://schemas.microsoft.com/office/drawing/2014/main" id="{B59240CA-7DC7-68B4-3D2C-AF1477EF1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355" y="1546562"/>
            <a:ext cx="229408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DE7C89DB-3AF5-20EE-3F1C-D5BD00F62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904" y="219458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4943A5B6-EBF9-8BCB-A9B3-FC321241B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704" y="219458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C38DB6BB-D3D2-BA1B-A24C-15A8D3A1AC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5904" y="235651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8EFA899E-8337-E69D-401E-D0297418C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744" y="219458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4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B1413934-6F67-2E5B-BF60-AC84C4D1E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544" y="219458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80E43E3E-D962-A8C4-575F-A08EDD8D7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286" y="2199348"/>
            <a:ext cx="304800" cy="314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4EAD4E71-4D81-7945-1E0E-CC8591560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086" y="2199347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45" name="Line 20">
            <a:extLst>
              <a:ext uri="{FF2B5EF4-FFF2-40B4-BE49-F238E27FC236}">
                <a16:creationId xmlns:a16="http://schemas.microsoft.com/office/drawing/2014/main" id="{8FB8A46B-64F0-214C-D797-C6C0D32236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7410" y="235651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B737B162-A17F-3F42-083C-02C3452EF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250" y="219458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66BF4D43-6E2B-42BF-CEB0-837C1E881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50" y="219458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31A85530-99BD-1628-76FB-A1F925724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184" y="2356510"/>
            <a:ext cx="275617" cy="1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3" name="Line 20">
            <a:extLst>
              <a:ext uri="{FF2B5EF4-FFF2-40B4-BE49-F238E27FC236}">
                <a16:creationId xmlns:a16="http://schemas.microsoft.com/office/drawing/2014/main" id="{E2CECAA0-68AC-5A22-5DF2-197CC58AB0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9463" y="2356510"/>
            <a:ext cx="35284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Text Box 19">
            <a:extLst>
              <a:ext uri="{FF2B5EF4-FFF2-40B4-BE49-F238E27FC236}">
                <a16:creationId xmlns:a16="http://schemas.microsoft.com/office/drawing/2014/main" id="{13FDCCB3-46E6-7D2F-CBBB-8ABEC15B4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180" y="2126661"/>
            <a:ext cx="2917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dirty="0">
                <a:cs typeface="+mn-cs"/>
              </a:rPr>
              <a:t>…</a:t>
            </a:r>
          </a:p>
        </p:txBody>
      </p:sp>
      <p:sp>
        <p:nvSpPr>
          <p:cNvPr id="75" name="Text Box 19">
            <a:extLst>
              <a:ext uri="{FF2B5EF4-FFF2-40B4-BE49-F238E27FC236}">
                <a16:creationId xmlns:a16="http://schemas.microsoft.com/office/drawing/2014/main" id="{A6E29AC9-0790-3A57-0259-CD3F5009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712" y="2199294"/>
            <a:ext cx="3048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Line 53">
            <a:extLst>
              <a:ext uri="{FF2B5EF4-FFF2-40B4-BE49-F238E27FC236}">
                <a16:creationId xmlns:a16="http://schemas.microsoft.com/office/drawing/2014/main" id="{0A4CC2F9-568B-C993-51B4-042F33EBB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0027" y="2361919"/>
            <a:ext cx="287628" cy="1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7" name="Text Box 19">
            <a:extLst>
              <a:ext uri="{FF2B5EF4-FFF2-40B4-BE49-F238E27FC236}">
                <a16:creationId xmlns:a16="http://schemas.microsoft.com/office/drawing/2014/main" id="{5A82212F-9A5C-B215-A4E3-3A3349151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906" y="2194467"/>
            <a:ext cx="229408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10F6138A-1454-6AA4-4FB7-BE0201F61750}"/>
              </a:ext>
            </a:extLst>
          </p:cNvPr>
          <p:cNvSpPr txBox="1">
            <a:spLocks/>
          </p:cNvSpPr>
          <p:nvPr/>
        </p:nvSpPr>
        <p:spPr bwMode="auto">
          <a:xfrm>
            <a:off x="2239888" y="2175280"/>
            <a:ext cx="704914" cy="46195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7" indent="0">
              <a:spcBef>
                <a:spcPts val="1800"/>
              </a:spcBef>
              <a:buFont typeface="Arial"/>
              <a:buNone/>
            </a:pPr>
            <a:r>
              <a:rPr lang="en-US" altLang="en-US" sz="1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</a:t>
            </a:r>
            <a:endParaRPr lang="en-US" altLang="en-US" sz="18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18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1800" b="0" kern="0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8C27F9A5-9760-33B8-5DEE-7D821C8B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621" y="3149523"/>
            <a:ext cx="3106737" cy="3141345"/>
          </a:xfrm>
        </p:spPr>
        <p:txBody>
          <a:bodyPr>
            <a:noAutofit/>
          </a:bodyPr>
          <a:lstStyle/>
          <a:p>
            <a:pPr marL="90487" indent="0">
              <a:spcBef>
                <a:spcPts val="1800"/>
              </a:spcBef>
              <a:buClrTx/>
              <a:buNone/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8900" lvl="1" indent="0">
              <a:spcBef>
                <a:spcPts val="1200"/>
              </a:spcBef>
              <a:buClrTx/>
              <a:buSzPct val="100000"/>
              <a:buNone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88900" lvl="1" indent="0">
              <a:spcBef>
                <a:spcPts val="1200"/>
              </a:spcBef>
              <a:buClrTx/>
              <a:buSzPct val="100000"/>
              <a:buNone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marL="88900" lvl="1" indent="0">
              <a:spcBef>
                <a:spcPts val="1200"/>
              </a:spcBef>
              <a:buClrTx/>
              <a:buSzPct val="100000"/>
              <a:buNone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marL="88900" lvl="1" indent="0">
              <a:spcBef>
                <a:spcPts val="1200"/>
              </a:spcBef>
              <a:buClrTx/>
              <a:buSzPct val="100000"/>
              <a:buNone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88900" lvl="1" indent="0">
              <a:spcBef>
                <a:spcPts val="1200"/>
              </a:spcBef>
              <a:buClrTx/>
              <a:buSzPct val="100000"/>
              <a:buNone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marL="88900" lvl="1" indent="0">
              <a:spcBef>
                <a:spcPts val="0"/>
              </a:spcBef>
              <a:buClrTx/>
              <a:buSzPct val="100000"/>
              <a:buNone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 sz="20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B89F65-46EC-1CC0-3B38-E7EE5AFF7CD6}"/>
              </a:ext>
            </a:extLst>
          </p:cNvPr>
          <p:cNvGrpSpPr/>
          <p:nvPr/>
        </p:nvGrpSpPr>
        <p:grpSpPr>
          <a:xfrm>
            <a:off x="3108819" y="3634642"/>
            <a:ext cx="2926361" cy="2316952"/>
            <a:chOff x="5788646" y="1493048"/>
            <a:chExt cx="2926361" cy="2316952"/>
          </a:xfrm>
        </p:grpSpPr>
        <p:sp>
          <p:nvSpPr>
            <p:cNvPr id="92" name="Rounded Rectangular Callout 91">
              <a:extLst>
                <a:ext uri="{FF2B5EF4-FFF2-40B4-BE49-F238E27FC236}">
                  <a16:creationId xmlns:a16="http://schemas.microsoft.com/office/drawing/2014/main" id="{1C44C2DD-0E14-154B-5580-8C99450921B7}"/>
                </a:ext>
              </a:extLst>
            </p:cNvPr>
            <p:cNvSpPr/>
            <p:nvPr/>
          </p:nvSpPr>
          <p:spPr>
            <a:xfrm>
              <a:off x="6232523" y="2331589"/>
              <a:ext cx="2482484" cy="639870"/>
            </a:xfrm>
            <a:prstGeom prst="wedgeRoundRectCallout">
              <a:avLst>
                <a:gd name="adj1" fmla="val -60797"/>
                <a:gd name="adj2" fmla="val 12668"/>
                <a:gd name="adj3" fmla="val 16667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pPr marL="0" lvl="1" indent="0" algn="l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bg1"/>
                </a:buClr>
                <a:buNone/>
              </a:pPr>
              <a:r>
                <a:rPr lang="en-US" sz="1800" b="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Typically implemented using arrays or lists</a:t>
              </a:r>
              <a:endParaRPr kumimoji="0" lang="en-US" sz="18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33FABFDC-2570-5EA6-F403-59A5B2D922A9}"/>
                </a:ext>
              </a:extLst>
            </p:cNvPr>
            <p:cNvSpPr/>
            <p:nvPr/>
          </p:nvSpPr>
          <p:spPr bwMode="auto">
            <a:xfrm>
              <a:off x="5788646" y="1493048"/>
              <a:ext cx="381000" cy="2316952"/>
            </a:xfrm>
            <a:prstGeom prst="rightBrace">
              <a:avLst>
                <a:gd name="adj1" fmla="val 42246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4" name="Right Arrow 93">
            <a:extLst>
              <a:ext uri="{FF2B5EF4-FFF2-40B4-BE49-F238E27FC236}">
                <a16:creationId xmlns:a16="http://schemas.microsoft.com/office/drawing/2014/main" id="{550F8A63-20A0-A156-B33D-5279AFDD1DD3}"/>
              </a:ext>
            </a:extLst>
          </p:cNvPr>
          <p:cNvSpPr/>
          <p:nvPr/>
        </p:nvSpPr>
        <p:spPr bwMode="auto">
          <a:xfrm>
            <a:off x="1014043" y="4370597"/>
            <a:ext cx="1254373" cy="43578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10-2</a:t>
            </a:r>
            <a:endParaRPr kumimoji="0" lang="en-IL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F801A9F5-F755-E7F1-511F-523F244B4789}"/>
              </a:ext>
            </a:extLst>
          </p:cNvPr>
          <p:cNvSpPr txBox="1">
            <a:spLocks/>
          </p:cNvSpPr>
          <p:nvPr/>
        </p:nvSpPr>
        <p:spPr bwMode="auto">
          <a:xfrm>
            <a:off x="1039624" y="3131921"/>
            <a:ext cx="3878929" cy="46195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7" indent="0">
              <a:spcBef>
                <a:spcPts val="1800"/>
              </a:spcBef>
              <a:buFont typeface="Arial"/>
              <a:buNone/>
            </a:pPr>
            <a:r>
              <a:rPr lang="en-US" altLang="en-US" sz="18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Data Structures</a:t>
            </a:r>
            <a:r>
              <a:rPr lang="en-US" altLang="en-US" sz="1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(ADTs)</a:t>
            </a:r>
            <a:endParaRPr lang="en-US" altLang="en-US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43582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A2BF12C-0415-5407-BF8C-26202D8A1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408" name="Rectangle 16">
            <a:extLst>
              <a:ext uri="{FF2B5EF4-FFF2-40B4-BE49-F238E27FC236}">
                <a16:creationId xmlns:a16="http://schemas.microsoft.com/office/drawing/2014/main" id="{8F9389F2-D605-30C3-E792-CAAF08E4D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List application example:</a:t>
            </a:r>
            <a:r>
              <a:rPr lang="en-US" sz="2000" dirty="0">
                <a:latin typeface="+mj-lt"/>
                <a:cs typeface="+mj-cs"/>
              </a:rPr>
              <a:t> Word processing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94BB18-F49D-F9F0-E706-CC488078877B}"/>
              </a:ext>
            </a:extLst>
          </p:cNvPr>
          <p:cNvGrpSpPr/>
          <p:nvPr/>
        </p:nvGrpSpPr>
        <p:grpSpPr>
          <a:xfrm>
            <a:off x="4800585" y="1894642"/>
            <a:ext cx="3124200" cy="381000"/>
            <a:chOff x="4800600" y="1752600"/>
            <a:chExt cx="3124200" cy="381000"/>
          </a:xfrm>
        </p:grpSpPr>
        <p:sp>
          <p:nvSpPr>
            <p:cNvPr id="1595499" name="Rectangle 107">
              <a:extLst>
                <a:ext uri="{FF2B5EF4-FFF2-40B4-BE49-F238E27FC236}">
                  <a16:creationId xmlns:a16="http://schemas.microsoft.com/office/drawing/2014/main" id="{387E450B-9E69-ACC9-E662-55BA43FA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828801"/>
              <a:ext cx="2514600" cy="247988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" tIns="46800" rIns="21600" bIns="46800" anchor="ctr"/>
            <a:lstStyle/>
            <a:p>
              <a:pPr marL="342900" indent="-342900"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cs typeface="+mn-cs"/>
                </a:rPr>
                <a:t> It was the best of times</a:t>
              </a:r>
            </a:p>
          </p:txBody>
        </p:sp>
        <p:sp>
          <p:nvSpPr>
            <p:cNvPr id="1595500" name="Rectangle 108">
              <a:extLst>
                <a:ext uri="{FF2B5EF4-FFF2-40B4-BE49-F238E27FC236}">
                  <a16:creationId xmlns:a16="http://schemas.microsoft.com/office/drawing/2014/main" id="{28FB5226-A588-07C8-E0C8-16391EFE3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1752600"/>
              <a:ext cx="7620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/>
                  <a:cs typeface="Times New Roman"/>
                </a:rPr>
                <a:t>user’s view:</a:t>
              </a:r>
            </a:p>
          </p:txBody>
        </p:sp>
      </p:grpSp>
      <p:sp>
        <p:nvSpPr>
          <p:cNvPr id="1595502" name="Text Box 110">
            <a:extLst>
              <a:ext uri="{FF2B5EF4-FFF2-40B4-BE49-F238E27FC236}">
                <a16:creationId xmlns:a16="http://schemas.microsoft.com/office/drawing/2014/main" id="{40DB051F-B2F5-5F4C-8F11-1C1B4DE8F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It</a:t>
            </a:r>
          </a:p>
        </p:txBody>
      </p:sp>
      <p:sp>
        <p:nvSpPr>
          <p:cNvPr id="1595505" name="Text Box 113">
            <a:extLst>
              <a:ext uri="{FF2B5EF4-FFF2-40B4-BE49-F238E27FC236}">
                <a16:creationId xmlns:a16="http://schemas.microsoft.com/office/drawing/2014/main" id="{2BE0D5EC-1C39-A571-96CD-6C66C27B2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7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06" name="Line 114">
            <a:extLst>
              <a:ext uri="{FF2B5EF4-FFF2-40B4-BE49-F238E27FC236}">
                <a16:creationId xmlns:a16="http://schemas.microsoft.com/office/drawing/2014/main" id="{515E252F-F93C-FA20-CC4E-B7FA6FBD03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185" y="1594605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07" name="Text Box 115">
            <a:extLst>
              <a:ext uri="{FF2B5EF4-FFF2-40B4-BE49-F238E27FC236}">
                <a16:creationId xmlns:a16="http://schemas.microsoft.com/office/drawing/2014/main" id="{39611082-5A73-5B61-90B8-EBB6D5778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3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was</a:t>
            </a:r>
          </a:p>
        </p:txBody>
      </p:sp>
      <p:sp>
        <p:nvSpPr>
          <p:cNvPr id="1595508" name="Text Box 116">
            <a:extLst>
              <a:ext uri="{FF2B5EF4-FFF2-40B4-BE49-F238E27FC236}">
                <a16:creationId xmlns:a16="http://schemas.microsoft.com/office/drawing/2014/main" id="{34D0344A-C14A-220F-861E-F82C439CB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1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09" name="Line 117">
            <a:extLst>
              <a:ext uri="{FF2B5EF4-FFF2-40B4-BE49-F238E27FC236}">
                <a16:creationId xmlns:a16="http://schemas.microsoft.com/office/drawing/2014/main" id="{8701C4DA-0D24-EB26-646D-8FFB2183F4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585" y="1594605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10" name="Text Box 118">
            <a:extLst>
              <a:ext uri="{FF2B5EF4-FFF2-40B4-BE49-F238E27FC236}">
                <a16:creationId xmlns:a16="http://schemas.microsoft.com/office/drawing/2014/main" id="{D09A4B27-CD2D-8002-56A6-347893331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7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the</a:t>
            </a:r>
          </a:p>
        </p:txBody>
      </p:sp>
      <p:sp>
        <p:nvSpPr>
          <p:cNvPr id="1595511" name="Text Box 119">
            <a:extLst>
              <a:ext uri="{FF2B5EF4-FFF2-40B4-BE49-F238E27FC236}">
                <a16:creationId xmlns:a16="http://schemas.microsoft.com/office/drawing/2014/main" id="{34395A0F-05A2-0CB4-A721-FC2ADFBD5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12" name="Line 120">
            <a:extLst>
              <a:ext uri="{FF2B5EF4-FFF2-40B4-BE49-F238E27FC236}">
                <a16:creationId xmlns:a16="http://schemas.microsoft.com/office/drawing/2014/main" id="{D8343663-980C-E59D-832D-01FC1CF08E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0985" y="1594605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13" name="Text Box 121">
            <a:extLst>
              <a:ext uri="{FF2B5EF4-FFF2-40B4-BE49-F238E27FC236}">
                <a16:creationId xmlns:a16="http://schemas.microsoft.com/office/drawing/2014/main" id="{7D181A6E-6AB4-E5BC-9E33-A17F896A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1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best</a:t>
            </a:r>
          </a:p>
        </p:txBody>
      </p:sp>
      <p:sp>
        <p:nvSpPr>
          <p:cNvPr id="1595514" name="Text Box 122">
            <a:extLst>
              <a:ext uri="{FF2B5EF4-FFF2-40B4-BE49-F238E27FC236}">
                <a16:creationId xmlns:a16="http://schemas.microsoft.com/office/drawing/2014/main" id="{DFD9008A-65E1-1577-7B7F-53F803C20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15" name="Line 123">
            <a:extLst>
              <a:ext uri="{FF2B5EF4-FFF2-40B4-BE49-F238E27FC236}">
                <a16:creationId xmlns:a16="http://schemas.microsoft.com/office/drawing/2014/main" id="{84C28BEA-52A9-BFA5-98E4-2547539F88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385" y="1589842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16" name="Text Box 124">
            <a:extLst>
              <a:ext uri="{FF2B5EF4-FFF2-40B4-BE49-F238E27FC236}">
                <a16:creationId xmlns:a16="http://schemas.microsoft.com/office/drawing/2014/main" id="{A177957F-14BA-8139-18C5-BF7C416CE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5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of </a:t>
            </a:r>
          </a:p>
        </p:txBody>
      </p:sp>
      <p:sp>
        <p:nvSpPr>
          <p:cNvPr id="1595517" name="Text Box 125">
            <a:extLst>
              <a:ext uri="{FF2B5EF4-FFF2-40B4-BE49-F238E27FC236}">
                <a16:creationId xmlns:a16="http://schemas.microsoft.com/office/drawing/2014/main" id="{7A06DD0D-9941-16FC-603D-93E23F0BE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3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18" name="Line 126">
            <a:extLst>
              <a:ext uri="{FF2B5EF4-FFF2-40B4-BE49-F238E27FC236}">
                <a16:creationId xmlns:a16="http://schemas.microsoft.com/office/drawing/2014/main" id="{AE9216BF-0277-D234-BB7F-C237F14F5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785" y="1594605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19" name="Text Box 127">
            <a:extLst>
              <a:ext uri="{FF2B5EF4-FFF2-40B4-BE49-F238E27FC236}">
                <a16:creationId xmlns:a16="http://schemas.microsoft.com/office/drawing/2014/main" id="{52D0C645-F370-90CD-884D-289A7DAC3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9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times</a:t>
            </a:r>
          </a:p>
        </p:txBody>
      </p:sp>
      <p:sp>
        <p:nvSpPr>
          <p:cNvPr id="1595520" name="Text Box 128">
            <a:extLst>
              <a:ext uri="{FF2B5EF4-FFF2-40B4-BE49-F238E27FC236}">
                <a16:creationId xmlns:a16="http://schemas.microsoft.com/office/drawing/2014/main" id="{2CD326F1-7EE3-EF48-3A0C-B1EEA07EE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785" y="1442205"/>
            <a:ext cx="3048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6" name="Text Box 128">
            <a:extLst>
              <a:ext uri="{FF2B5EF4-FFF2-40B4-BE49-F238E27FC236}">
                <a16:creationId xmlns:a16="http://schemas.microsoft.com/office/drawing/2014/main" id="{67236511-C953-27D1-B415-0BB606F4E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5" y="879904"/>
            <a:ext cx="3048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Line 117">
            <a:extLst>
              <a:ext uri="{FF2B5EF4-FFF2-40B4-BE49-F238E27FC236}">
                <a16:creationId xmlns:a16="http://schemas.microsoft.com/office/drawing/2014/main" id="{058F1525-22DC-ACCB-2870-D790859B8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385" y="1056442"/>
            <a:ext cx="0" cy="385764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Rectangle 108">
            <a:extLst>
              <a:ext uri="{FF2B5EF4-FFF2-40B4-BE49-F238E27FC236}">
                <a16:creationId xmlns:a16="http://schemas.microsoft.com/office/drawing/2014/main" id="{F3DB084F-28CD-FB39-0681-081646FE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85" y="901759"/>
            <a:ext cx="457200" cy="24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r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49740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185C768-2F0B-99E1-88FD-48DC746D2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408" name="Rectangle 16">
            <a:extLst>
              <a:ext uri="{FF2B5EF4-FFF2-40B4-BE49-F238E27FC236}">
                <a16:creationId xmlns:a16="http://schemas.microsoft.com/office/drawing/2014/main" id="{8E836653-0DEC-431C-8797-9245B14CF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List application example:</a:t>
            </a:r>
            <a:r>
              <a:rPr lang="en-US" sz="2000" dirty="0">
                <a:latin typeface="+mj-lt"/>
                <a:cs typeface="+mj-cs"/>
              </a:rPr>
              <a:t> Word processing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F066E8-62B0-C739-A343-823138678428}"/>
              </a:ext>
            </a:extLst>
          </p:cNvPr>
          <p:cNvGrpSpPr/>
          <p:nvPr/>
        </p:nvGrpSpPr>
        <p:grpSpPr>
          <a:xfrm>
            <a:off x="4800585" y="1894642"/>
            <a:ext cx="3124200" cy="381000"/>
            <a:chOff x="4800600" y="1752600"/>
            <a:chExt cx="3124200" cy="381000"/>
          </a:xfrm>
        </p:grpSpPr>
        <p:sp>
          <p:nvSpPr>
            <p:cNvPr id="1595499" name="Rectangle 107">
              <a:extLst>
                <a:ext uri="{FF2B5EF4-FFF2-40B4-BE49-F238E27FC236}">
                  <a16:creationId xmlns:a16="http://schemas.microsoft.com/office/drawing/2014/main" id="{82810012-F95B-EC58-602A-99FFAD222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828801"/>
              <a:ext cx="2514600" cy="247988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" tIns="46800" rIns="21600" bIns="46800" anchor="ctr"/>
            <a:lstStyle/>
            <a:p>
              <a:pPr marL="342900" indent="-342900"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cs typeface="+mn-cs"/>
                </a:rPr>
                <a:t> It was the best of times</a:t>
              </a:r>
            </a:p>
          </p:txBody>
        </p:sp>
        <p:sp>
          <p:nvSpPr>
            <p:cNvPr id="1595500" name="Rectangle 108">
              <a:extLst>
                <a:ext uri="{FF2B5EF4-FFF2-40B4-BE49-F238E27FC236}">
                  <a16:creationId xmlns:a16="http://schemas.microsoft.com/office/drawing/2014/main" id="{CBA73C9E-6F79-0789-9876-8EE1C7FAC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1752600"/>
              <a:ext cx="7620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/>
                  <a:cs typeface="Times New Roman"/>
                </a:rPr>
                <a:t>user’s view:</a:t>
              </a:r>
            </a:p>
          </p:txBody>
        </p:sp>
      </p:grpSp>
      <p:sp>
        <p:nvSpPr>
          <p:cNvPr id="1595502" name="Text Box 110">
            <a:extLst>
              <a:ext uri="{FF2B5EF4-FFF2-40B4-BE49-F238E27FC236}">
                <a16:creationId xmlns:a16="http://schemas.microsoft.com/office/drawing/2014/main" id="{1F01AA64-C50B-ADB3-1AA4-204341CB9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It</a:t>
            </a:r>
          </a:p>
        </p:txBody>
      </p:sp>
      <p:sp>
        <p:nvSpPr>
          <p:cNvPr id="1595505" name="Text Box 113">
            <a:extLst>
              <a:ext uri="{FF2B5EF4-FFF2-40B4-BE49-F238E27FC236}">
                <a16:creationId xmlns:a16="http://schemas.microsoft.com/office/drawing/2014/main" id="{797B9690-0589-88AA-B440-2533CB295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7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06" name="Line 114">
            <a:extLst>
              <a:ext uri="{FF2B5EF4-FFF2-40B4-BE49-F238E27FC236}">
                <a16:creationId xmlns:a16="http://schemas.microsoft.com/office/drawing/2014/main" id="{A3682249-8A1A-0A37-EC31-60DC38868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185" y="1594605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07" name="Text Box 115">
            <a:extLst>
              <a:ext uri="{FF2B5EF4-FFF2-40B4-BE49-F238E27FC236}">
                <a16:creationId xmlns:a16="http://schemas.microsoft.com/office/drawing/2014/main" id="{4F49AD09-D938-14C4-1618-716A7A6E4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3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was</a:t>
            </a:r>
          </a:p>
        </p:txBody>
      </p:sp>
      <p:sp>
        <p:nvSpPr>
          <p:cNvPr id="1595508" name="Text Box 116">
            <a:extLst>
              <a:ext uri="{FF2B5EF4-FFF2-40B4-BE49-F238E27FC236}">
                <a16:creationId xmlns:a16="http://schemas.microsoft.com/office/drawing/2014/main" id="{510DD7A3-159D-18B3-54E0-19DCB4C98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1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09" name="Line 117">
            <a:extLst>
              <a:ext uri="{FF2B5EF4-FFF2-40B4-BE49-F238E27FC236}">
                <a16:creationId xmlns:a16="http://schemas.microsoft.com/office/drawing/2014/main" id="{C8E995FE-B652-F0C4-D991-21C2E1836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585" y="1594605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10" name="Text Box 118">
            <a:extLst>
              <a:ext uri="{FF2B5EF4-FFF2-40B4-BE49-F238E27FC236}">
                <a16:creationId xmlns:a16="http://schemas.microsoft.com/office/drawing/2014/main" id="{9B01B8EA-972C-1A47-CFB1-B2D97AEBE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7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the</a:t>
            </a:r>
          </a:p>
        </p:txBody>
      </p:sp>
      <p:sp>
        <p:nvSpPr>
          <p:cNvPr id="1595511" name="Text Box 119">
            <a:extLst>
              <a:ext uri="{FF2B5EF4-FFF2-40B4-BE49-F238E27FC236}">
                <a16:creationId xmlns:a16="http://schemas.microsoft.com/office/drawing/2014/main" id="{778D44EC-CFB4-3276-D5C5-01AB950DD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12" name="Line 120">
            <a:extLst>
              <a:ext uri="{FF2B5EF4-FFF2-40B4-BE49-F238E27FC236}">
                <a16:creationId xmlns:a16="http://schemas.microsoft.com/office/drawing/2014/main" id="{50915486-C09F-38CF-D28A-06BDD8686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0985" y="1594605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13" name="Text Box 121">
            <a:extLst>
              <a:ext uri="{FF2B5EF4-FFF2-40B4-BE49-F238E27FC236}">
                <a16:creationId xmlns:a16="http://schemas.microsoft.com/office/drawing/2014/main" id="{67C28C07-7034-D044-A320-C04C93ADB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1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best</a:t>
            </a:r>
          </a:p>
        </p:txBody>
      </p:sp>
      <p:sp>
        <p:nvSpPr>
          <p:cNvPr id="1595514" name="Text Box 122">
            <a:extLst>
              <a:ext uri="{FF2B5EF4-FFF2-40B4-BE49-F238E27FC236}">
                <a16:creationId xmlns:a16="http://schemas.microsoft.com/office/drawing/2014/main" id="{3CBA736E-0FE1-12FF-2297-3F338167B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15" name="Line 123">
            <a:extLst>
              <a:ext uri="{FF2B5EF4-FFF2-40B4-BE49-F238E27FC236}">
                <a16:creationId xmlns:a16="http://schemas.microsoft.com/office/drawing/2014/main" id="{248798CC-82FD-A3B3-7F3D-B9D569BF4A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385" y="1589842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16" name="Text Box 124">
            <a:extLst>
              <a:ext uri="{FF2B5EF4-FFF2-40B4-BE49-F238E27FC236}">
                <a16:creationId xmlns:a16="http://schemas.microsoft.com/office/drawing/2014/main" id="{5FF11E8E-3709-AE10-2813-B72943B27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5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of </a:t>
            </a:r>
          </a:p>
        </p:txBody>
      </p:sp>
      <p:sp>
        <p:nvSpPr>
          <p:cNvPr id="1595517" name="Text Box 125">
            <a:extLst>
              <a:ext uri="{FF2B5EF4-FFF2-40B4-BE49-F238E27FC236}">
                <a16:creationId xmlns:a16="http://schemas.microsoft.com/office/drawing/2014/main" id="{5496D86D-A4E0-E565-0FE6-FB6146B06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3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18" name="Line 126">
            <a:extLst>
              <a:ext uri="{FF2B5EF4-FFF2-40B4-BE49-F238E27FC236}">
                <a16:creationId xmlns:a16="http://schemas.microsoft.com/office/drawing/2014/main" id="{82E0B5CE-F661-5B7E-640A-62C6DAD114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785" y="1594605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19" name="Text Box 127">
            <a:extLst>
              <a:ext uri="{FF2B5EF4-FFF2-40B4-BE49-F238E27FC236}">
                <a16:creationId xmlns:a16="http://schemas.microsoft.com/office/drawing/2014/main" id="{FFCE71AA-178C-C75F-2C13-5703BFA75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9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times</a:t>
            </a:r>
          </a:p>
        </p:txBody>
      </p:sp>
      <p:sp>
        <p:nvSpPr>
          <p:cNvPr id="1595520" name="Text Box 128">
            <a:extLst>
              <a:ext uri="{FF2B5EF4-FFF2-40B4-BE49-F238E27FC236}">
                <a16:creationId xmlns:a16="http://schemas.microsoft.com/office/drawing/2014/main" id="{8A4A6B18-893B-2B4A-813F-14F28C175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785" y="1442205"/>
            <a:ext cx="3048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595530" name="Rectangle 138">
            <a:extLst>
              <a:ext uri="{FF2B5EF4-FFF2-40B4-BE49-F238E27FC236}">
                <a16:creationId xmlns:a16="http://schemas.microsoft.com/office/drawing/2014/main" id="{B1F19E1A-C702-540F-F847-D2694477D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785" y="2656642"/>
            <a:ext cx="3581400" cy="381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 dirty="0">
                <a:latin typeface="Times New Roman"/>
                <a:cs typeface="Times New Roman"/>
              </a:rPr>
              <a:t>Remove the first two words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6" name="Text Box 128">
            <a:extLst>
              <a:ext uri="{FF2B5EF4-FFF2-40B4-BE49-F238E27FC236}">
                <a16:creationId xmlns:a16="http://schemas.microsoft.com/office/drawing/2014/main" id="{4B2E58D0-5DC0-236D-8090-DBC41279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5" y="879904"/>
            <a:ext cx="3048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Line 117">
            <a:extLst>
              <a:ext uri="{FF2B5EF4-FFF2-40B4-BE49-F238E27FC236}">
                <a16:creationId xmlns:a16="http://schemas.microsoft.com/office/drawing/2014/main" id="{A88A0BB2-69A0-7C07-72A5-7E393CAD3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385" y="1056442"/>
            <a:ext cx="0" cy="385764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Rectangle 108">
            <a:extLst>
              <a:ext uri="{FF2B5EF4-FFF2-40B4-BE49-F238E27FC236}">
                <a16:creationId xmlns:a16="http://schemas.microsoft.com/office/drawing/2014/main" id="{751407BB-F221-4294-3B85-38BE74353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85" y="901759"/>
            <a:ext cx="457200" cy="24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r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5CA121-625C-3441-D44F-B7588ED0D7FA}"/>
              </a:ext>
            </a:extLst>
          </p:cNvPr>
          <p:cNvGrpSpPr/>
          <p:nvPr/>
        </p:nvGrpSpPr>
        <p:grpSpPr>
          <a:xfrm>
            <a:off x="824828" y="2580442"/>
            <a:ext cx="7467600" cy="1524000"/>
            <a:chOff x="824828" y="2580442"/>
            <a:chExt cx="7467600" cy="1524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BB446C4-0F65-C3EC-DB35-591DF34FC104}"/>
                </a:ext>
              </a:extLst>
            </p:cNvPr>
            <p:cNvGrpSpPr/>
            <p:nvPr/>
          </p:nvGrpSpPr>
          <p:grpSpPr>
            <a:xfrm>
              <a:off x="4876785" y="3647242"/>
              <a:ext cx="3047985" cy="457200"/>
              <a:chOff x="4876800" y="3581400"/>
              <a:chExt cx="3047985" cy="457200"/>
            </a:xfrm>
          </p:grpSpPr>
          <p:sp>
            <p:nvSpPr>
              <p:cNvPr id="1595535" name="Rectangle 143">
                <a:extLst>
                  <a:ext uri="{FF2B5EF4-FFF2-40B4-BE49-F238E27FC236}">
                    <a16:creationId xmlns:a16="http://schemas.microsoft.com/office/drawing/2014/main" id="{89922D15-CFE8-5266-A649-A935EFB58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3657600"/>
                <a:ext cx="2514585" cy="295275"/>
              </a:xfrm>
              <a:prstGeom prst="rect">
                <a:avLst/>
              </a:prstGeom>
              <a:solidFill>
                <a:srgbClr val="F5F5F5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" tIns="46800" rIns="21600" bIns="46800" anchor="ctr"/>
              <a:lstStyle/>
              <a:p>
                <a:pPr marL="342900" indent="-342900" algn="l"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b="0" dirty="0">
                    <a:latin typeface="Lucida Console" charset="0"/>
                    <a:cs typeface="+mn-cs"/>
                  </a:rPr>
                  <a:t> the best of times</a:t>
                </a:r>
              </a:p>
            </p:txBody>
          </p:sp>
          <p:sp>
            <p:nvSpPr>
              <p:cNvPr id="161" name="Rectangle 108">
                <a:extLst>
                  <a:ext uri="{FF2B5EF4-FFF2-40B4-BE49-F238E27FC236}">
                    <a16:creationId xmlns:a16="http://schemas.microsoft.com/office/drawing/2014/main" id="{ACEDF037-45CE-E7F2-A8C7-CEBEC0470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800" y="3581400"/>
                <a:ext cx="762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0" rIns="92075" bIns="46038"/>
              <a:lstStyle/>
              <a:p>
                <a:pPr algn="l"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b="0" dirty="0">
                    <a:latin typeface="Times New Roman"/>
                    <a:cs typeface="Times New Roman"/>
                  </a:rPr>
                  <a:t>user’s view:</a:t>
                </a:r>
              </a:p>
            </p:txBody>
          </p:sp>
        </p:grpSp>
        <p:sp>
          <p:nvSpPr>
            <p:cNvPr id="9" name="Text Box 110">
              <a:extLst>
                <a:ext uri="{FF2B5EF4-FFF2-40B4-BE49-F238E27FC236}">
                  <a16:creationId xmlns:a16="http://schemas.microsoft.com/office/drawing/2014/main" id="{BE21229A-5E57-AB18-2F20-12E572E4D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828" y="3156708"/>
              <a:ext cx="6858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It</a:t>
              </a:r>
            </a:p>
          </p:txBody>
        </p:sp>
        <p:sp>
          <p:nvSpPr>
            <p:cNvPr id="10" name="Text Box 113">
              <a:extLst>
                <a:ext uri="{FF2B5EF4-FFF2-40B4-BE49-F238E27FC236}">
                  <a16:creationId xmlns:a16="http://schemas.microsoft.com/office/drawing/2014/main" id="{EA026882-BD50-8071-41AA-06E023077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628" y="3156708"/>
              <a:ext cx="2286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1" name="Line 114">
              <a:extLst>
                <a:ext uri="{FF2B5EF4-FFF2-40B4-BE49-F238E27FC236}">
                  <a16:creationId xmlns:a16="http://schemas.microsoft.com/office/drawing/2014/main" id="{40D5BABC-1C4B-5AA7-E9F4-5DE04F03E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3028" y="3309108"/>
              <a:ext cx="457200" cy="9525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115">
              <a:extLst>
                <a:ext uri="{FF2B5EF4-FFF2-40B4-BE49-F238E27FC236}">
                  <a16:creationId xmlns:a16="http://schemas.microsoft.com/office/drawing/2014/main" id="{B5F6373D-FBA9-2FEF-57B3-3D38B470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228" y="3156708"/>
              <a:ext cx="6858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was</a:t>
              </a:r>
            </a:p>
          </p:txBody>
        </p:sp>
        <p:sp>
          <p:nvSpPr>
            <p:cNvPr id="13" name="Text Box 116">
              <a:extLst>
                <a:ext uri="{FF2B5EF4-FFF2-40B4-BE49-F238E27FC236}">
                  <a16:creationId xmlns:a16="http://schemas.microsoft.com/office/drawing/2014/main" id="{8C0514AB-9AB3-91D6-DDBD-BB010B425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6028" y="3156708"/>
              <a:ext cx="2286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4" name="Line 117">
              <a:extLst>
                <a:ext uri="{FF2B5EF4-FFF2-40B4-BE49-F238E27FC236}">
                  <a16:creationId xmlns:a16="http://schemas.microsoft.com/office/drawing/2014/main" id="{52827AD3-AAEA-43BD-9A0F-08CB3BA02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8428" y="3309108"/>
              <a:ext cx="457200" cy="9525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Text Box 118">
              <a:extLst>
                <a:ext uri="{FF2B5EF4-FFF2-40B4-BE49-F238E27FC236}">
                  <a16:creationId xmlns:a16="http://schemas.microsoft.com/office/drawing/2014/main" id="{2221272D-2767-2089-7235-2DC80139A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628" y="3156708"/>
              <a:ext cx="6858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the</a:t>
              </a:r>
            </a:p>
          </p:txBody>
        </p:sp>
        <p:sp>
          <p:nvSpPr>
            <p:cNvPr id="16" name="Text Box 119">
              <a:extLst>
                <a:ext uri="{FF2B5EF4-FFF2-40B4-BE49-F238E27FC236}">
                  <a16:creationId xmlns:a16="http://schemas.microsoft.com/office/drawing/2014/main" id="{182E89A7-EA4E-CFF7-86EC-58CC504DD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428" y="3156708"/>
              <a:ext cx="2286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7" name="Line 120">
              <a:extLst>
                <a:ext uri="{FF2B5EF4-FFF2-40B4-BE49-F238E27FC236}">
                  <a16:creationId xmlns:a16="http://schemas.microsoft.com/office/drawing/2014/main" id="{935B4EC6-369A-58A3-9D96-A4E964E96E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3828" y="3313869"/>
              <a:ext cx="453173" cy="4763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" name="Text Box 121">
              <a:extLst>
                <a:ext uri="{FF2B5EF4-FFF2-40B4-BE49-F238E27FC236}">
                  <a16:creationId xmlns:a16="http://schemas.microsoft.com/office/drawing/2014/main" id="{664EC0E9-2059-E773-2EA4-8CA01FF90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1028" y="3156708"/>
              <a:ext cx="6858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best</a:t>
              </a:r>
            </a:p>
          </p:txBody>
        </p:sp>
        <p:sp>
          <p:nvSpPr>
            <p:cNvPr id="19" name="Text Box 122">
              <a:extLst>
                <a:ext uri="{FF2B5EF4-FFF2-40B4-BE49-F238E27FC236}">
                  <a16:creationId xmlns:a16="http://schemas.microsoft.com/office/drawing/2014/main" id="{2FE1F28C-CA92-0412-7C96-92CE18267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6828" y="3156708"/>
              <a:ext cx="2286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0" name="Line 123">
              <a:extLst>
                <a:ext uri="{FF2B5EF4-FFF2-40B4-BE49-F238E27FC236}">
                  <a16:creationId xmlns:a16="http://schemas.microsoft.com/office/drawing/2014/main" id="{AD397312-9FB1-4602-6655-D33ABD7F5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9228" y="3304345"/>
              <a:ext cx="457200" cy="9525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" name="Text Box 124">
              <a:extLst>
                <a:ext uri="{FF2B5EF4-FFF2-40B4-BE49-F238E27FC236}">
                  <a16:creationId xmlns:a16="http://schemas.microsoft.com/office/drawing/2014/main" id="{CE816B87-2DC3-B856-2CA2-0D12EBD75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6428" y="3156708"/>
              <a:ext cx="6858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of </a:t>
              </a:r>
            </a:p>
          </p:txBody>
        </p:sp>
        <p:sp>
          <p:nvSpPr>
            <p:cNvPr id="22" name="Text Box 125">
              <a:extLst>
                <a:ext uri="{FF2B5EF4-FFF2-40B4-BE49-F238E27FC236}">
                  <a16:creationId xmlns:a16="http://schemas.microsoft.com/office/drawing/2014/main" id="{48CD7E41-0AA8-33F3-0DFE-2E9C2C768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2228" y="3156708"/>
              <a:ext cx="2286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3" name="Line 126">
              <a:extLst>
                <a:ext uri="{FF2B5EF4-FFF2-40B4-BE49-F238E27FC236}">
                  <a16:creationId xmlns:a16="http://schemas.microsoft.com/office/drawing/2014/main" id="{8D4FA5D3-B1CD-F561-320B-942BAA2E2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4628" y="3309108"/>
              <a:ext cx="457200" cy="9525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" name="Text Box 127">
              <a:extLst>
                <a:ext uri="{FF2B5EF4-FFF2-40B4-BE49-F238E27FC236}">
                  <a16:creationId xmlns:a16="http://schemas.microsoft.com/office/drawing/2014/main" id="{573379D0-2395-8FFC-4BC2-DB630BA29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1828" y="3156708"/>
              <a:ext cx="6858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times</a:t>
              </a:r>
            </a:p>
          </p:txBody>
        </p:sp>
        <p:sp>
          <p:nvSpPr>
            <p:cNvPr id="25" name="Text Box 128">
              <a:extLst>
                <a:ext uri="{FF2B5EF4-FFF2-40B4-BE49-F238E27FC236}">
                  <a16:creationId xmlns:a16="http://schemas.microsoft.com/office/drawing/2014/main" id="{E00C341E-B87D-CC1E-050E-FF4057BDB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7628" y="3156708"/>
              <a:ext cx="3048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9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26" name="Text Box 128">
              <a:extLst>
                <a:ext uri="{FF2B5EF4-FFF2-40B4-BE49-F238E27FC236}">
                  <a16:creationId xmlns:a16="http://schemas.microsoft.com/office/drawing/2014/main" id="{BCEC04C4-C1BF-66E4-9BD7-38A66C7AE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054" y="2594407"/>
              <a:ext cx="3048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Line 117">
              <a:extLst>
                <a:ext uri="{FF2B5EF4-FFF2-40B4-BE49-F238E27FC236}">
                  <a16:creationId xmlns:a16="http://schemas.microsoft.com/office/drawing/2014/main" id="{FBE715D1-0D02-C877-86B6-3EA4166C2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454" y="2770945"/>
              <a:ext cx="0" cy="385764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" name="Rectangle 108">
              <a:extLst>
                <a:ext uri="{FF2B5EF4-FFF2-40B4-BE49-F238E27FC236}">
                  <a16:creationId xmlns:a16="http://schemas.microsoft.com/office/drawing/2014/main" id="{2F8D880A-C4EC-0779-E9D2-B05F7A574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975" y="2580442"/>
              <a:ext cx="457200" cy="245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r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8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AC7F2B3-BFBB-F133-B153-F8999CF9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408" name="Rectangle 16">
            <a:extLst>
              <a:ext uri="{FF2B5EF4-FFF2-40B4-BE49-F238E27FC236}">
                <a16:creationId xmlns:a16="http://schemas.microsoft.com/office/drawing/2014/main" id="{3B741F71-6D96-E73D-258A-ECE6CE5C2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List application example:</a:t>
            </a:r>
            <a:r>
              <a:rPr lang="en-US" sz="2000" dirty="0">
                <a:latin typeface="+mj-lt"/>
                <a:cs typeface="+mj-cs"/>
              </a:rPr>
              <a:t> Word processing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B4241B-8B99-08D9-1FFC-34C6744D232D}"/>
              </a:ext>
            </a:extLst>
          </p:cNvPr>
          <p:cNvGrpSpPr/>
          <p:nvPr/>
        </p:nvGrpSpPr>
        <p:grpSpPr>
          <a:xfrm>
            <a:off x="4800585" y="1894642"/>
            <a:ext cx="3124200" cy="381000"/>
            <a:chOff x="4800600" y="1752600"/>
            <a:chExt cx="3124200" cy="381000"/>
          </a:xfrm>
        </p:grpSpPr>
        <p:sp>
          <p:nvSpPr>
            <p:cNvPr id="1595499" name="Rectangle 107">
              <a:extLst>
                <a:ext uri="{FF2B5EF4-FFF2-40B4-BE49-F238E27FC236}">
                  <a16:creationId xmlns:a16="http://schemas.microsoft.com/office/drawing/2014/main" id="{D5683F47-E1C0-FCCF-DD7A-D55A96B98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828801"/>
              <a:ext cx="2514600" cy="247988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" tIns="46800" rIns="21600" bIns="46800" anchor="ctr"/>
            <a:lstStyle/>
            <a:p>
              <a:pPr marL="342900" indent="-342900"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cs typeface="+mn-cs"/>
                </a:rPr>
                <a:t> It was the best of times</a:t>
              </a:r>
            </a:p>
          </p:txBody>
        </p:sp>
        <p:sp>
          <p:nvSpPr>
            <p:cNvPr id="1595500" name="Rectangle 108">
              <a:extLst>
                <a:ext uri="{FF2B5EF4-FFF2-40B4-BE49-F238E27FC236}">
                  <a16:creationId xmlns:a16="http://schemas.microsoft.com/office/drawing/2014/main" id="{F9871301-E05E-F961-D29E-053F90AEE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1752600"/>
              <a:ext cx="7620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/>
                  <a:cs typeface="Times New Roman"/>
                </a:rPr>
                <a:t>user’s view:</a:t>
              </a:r>
            </a:p>
          </p:txBody>
        </p:sp>
      </p:grpSp>
      <p:sp>
        <p:nvSpPr>
          <p:cNvPr id="1595502" name="Text Box 110">
            <a:extLst>
              <a:ext uri="{FF2B5EF4-FFF2-40B4-BE49-F238E27FC236}">
                <a16:creationId xmlns:a16="http://schemas.microsoft.com/office/drawing/2014/main" id="{94BB196C-734A-C584-016D-179212E5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It</a:t>
            </a:r>
          </a:p>
        </p:txBody>
      </p:sp>
      <p:sp>
        <p:nvSpPr>
          <p:cNvPr id="1595505" name="Text Box 113">
            <a:extLst>
              <a:ext uri="{FF2B5EF4-FFF2-40B4-BE49-F238E27FC236}">
                <a16:creationId xmlns:a16="http://schemas.microsoft.com/office/drawing/2014/main" id="{2E880045-8315-8F2C-182F-E0C87FF4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7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06" name="Line 114">
            <a:extLst>
              <a:ext uri="{FF2B5EF4-FFF2-40B4-BE49-F238E27FC236}">
                <a16:creationId xmlns:a16="http://schemas.microsoft.com/office/drawing/2014/main" id="{02A775C7-EC9D-6897-A0BC-783FE8896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185" y="1594605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07" name="Text Box 115">
            <a:extLst>
              <a:ext uri="{FF2B5EF4-FFF2-40B4-BE49-F238E27FC236}">
                <a16:creationId xmlns:a16="http://schemas.microsoft.com/office/drawing/2014/main" id="{38E0A14E-D6DB-1C26-BA34-4E08FB51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3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was</a:t>
            </a:r>
          </a:p>
        </p:txBody>
      </p:sp>
      <p:sp>
        <p:nvSpPr>
          <p:cNvPr id="1595508" name="Text Box 116">
            <a:extLst>
              <a:ext uri="{FF2B5EF4-FFF2-40B4-BE49-F238E27FC236}">
                <a16:creationId xmlns:a16="http://schemas.microsoft.com/office/drawing/2014/main" id="{718E30B5-DECC-41D3-2E25-9C9B6DE92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1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09" name="Line 117">
            <a:extLst>
              <a:ext uri="{FF2B5EF4-FFF2-40B4-BE49-F238E27FC236}">
                <a16:creationId xmlns:a16="http://schemas.microsoft.com/office/drawing/2014/main" id="{B846DBBE-A23C-B451-463C-1F547F4D1F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585" y="1594605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10" name="Text Box 118">
            <a:extLst>
              <a:ext uri="{FF2B5EF4-FFF2-40B4-BE49-F238E27FC236}">
                <a16:creationId xmlns:a16="http://schemas.microsoft.com/office/drawing/2014/main" id="{419350FB-C8B5-19D2-24D9-16B9C732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7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the</a:t>
            </a:r>
          </a:p>
        </p:txBody>
      </p:sp>
      <p:sp>
        <p:nvSpPr>
          <p:cNvPr id="1595511" name="Text Box 119">
            <a:extLst>
              <a:ext uri="{FF2B5EF4-FFF2-40B4-BE49-F238E27FC236}">
                <a16:creationId xmlns:a16="http://schemas.microsoft.com/office/drawing/2014/main" id="{5256B98E-7180-DCFF-46F1-DBEDD545F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12" name="Line 120">
            <a:extLst>
              <a:ext uri="{FF2B5EF4-FFF2-40B4-BE49-F238E27FC236}">
                <a16:creationId xmlns:a16="http://schemas.microsoft.com/office/drawing/2014/main" id="{60D61234-6408-3F0C-902D-B9258D344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0985" y="1594605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13" name="Text Box 121">
            <a:extLst>
              <a:ext uri="{FF2B5EF4-FFF2-40B4-BE49-F238E27FC236}">
                <a16:creationId xmlns:a16="http://schemas.microsoft.com/office/drawing/2014/main" id="{3D464581-7072-8505-A6FE-FAED53C08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1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best</a:t>
            </a:r>
          </a:p>
        </p:txBody>
      </p:sp>
      <p:sp>
        <p:nvSpPr>
          <p:cNvPr id="1595514" name="Text Box 122">
            <a:extLst>
              <a:ext uri="{FF2B5EF4-FFF2-40B4-BE49-F238E27FC236}">
                <a16:creationId xmlns:a16="http://schemas.microsoft.com/office/drawing/2014/main" id="{EA0E2EB4-E6C1-8FC4-6008-C011DA256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15" name="Line 123">
            <a:extLst>
              <a:ext uri="{FF2B5EF4-FFF2-40B4-BE49-F238E27FC236}">
                <a16:creationId xmlns:a16="http://schemas.microsoft.com/office/drawing/2014/main" id="{C5DD0EA1-40DE-9677-9D4F-3F4F1F014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385" y="1589842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16" name="Text Box 124">
            <a:extLst>
              <a:ext uri="{FF2B5EF4-FFF2-40B4-BE49-F238E27FC236}">
                <a16:creationId xmlns:a16="http://schemas.microsoft.com/office/drawing/2014/main" id="{CFB0245E-3F7C-7666-866F-A543B2B02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5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of </a:t>
            </a:r>
          </a:p>
        </p:txBody>
      </p:sp>
      <p:sp>
        <p:nvSpPr>
          <p:cNvPr id="1595517" name="Text Box 125">
            <a:extLst>
              <a:ext uri="{FF2B5EF4-FFF2-40B4-BE49-F238E27FC236}">
                <a16:creationId xmlns:a16="http://schemas.microsoft.com/office/drawing/2014/main" id="{412477F8-B5A6-541A-B0AC-9C06FDDE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385" y="1442205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595518" name="Line 126">
            <a:extLst>
              <a:ext uri="{FF2B5EF4-FFF2-40B4-BE49-F238E27FC236}">
                <a16:creationId xmlns:a16="http://schemas.microsoft.com/office/drawing/2014/main" id="{9D56EF80-1475-7C21-063A-86D9C68A09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785" y="1594605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95519" name="Text Box 127">
            <a:extLst>
              <a:ext uri="{FF2B5EF4-FFF2-40B4-BE49-F238E27FC236}">
                <a16:creationId xmlns:a16="http://schemas.microsoft.com/office/drawing/2014/main" id="{A0C3697E-759D-AD63-7C8A-C5DAC9D9B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985" y="1442205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times</a:t>
            </a:r>
          </a:p>
        </p:txBody>
      </p:sp>
      <p:sp>
        <p:nvSpPr>
          <p:cNvPr id="1595520" name="Text Box 128">
            <a:extLst>
              <a:ext uri="{FF2B5EF4-FFF2-40B4-BE49-F238E27FC236}">
                <a16:creationId xmlns:a16="http://schemas.microsoft.com/office/drawing/2014/main" id="{3DF25C18-3F14-B0F2-1258-26E44A7C6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785" y="1442205"/>
            <a:ext cx="3048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595530" name="Rectangle 138">
            <a:extLst>
              <a:ext uri="{FF2B5EF4-FFF2-40B4-BE49-F238E27FC236}">
                <a16:creationId xmlns:a16="http://schemas.microsoft.com/office/drawing/2014/main" id="{F59A13B1-6CFC-371D-7948-E21A9EE40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785" y="2656642"/>
            <a:ext cx="3581400" cy="381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 dirty="0">
                <a:latin typeface="Times New Roman"/>
                <a:cs typeface="Times New Roman"/>
              </a:rPr>
              <a:t>Remove the first two words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370B4-95BF-B127-E70F-0C49DEB0487D}"/>
              </a:ext>
            </a:extLst>
          </p:cNvPr>
          <p:cNvGrpSpPr/>
          <p:nvPr/>
        </p:nvGrpSpPr>
        <p:grpSpPr>
          <a:xfrm>
            <a:off x="4876785" y="3647242"/>
            <a:ext cx="3047985" cy="457200"/>
            <a:chOff x="4876800" y="3581400"/>
            <a:chExt cx="3047985" cy="457200"/>
          </a:xfrm>
        </p:grpSpPr>
        <p:sp>
          <p:nvSpPr>
            <p:cNvPr id="1595535" name="Rectangle 143">
              <a:extLst>
                <a:ext uri="{FF2B5EF4-FFF2-40B4-BE49-F238E27FC236}">
                  <a16:creationId xmlns:a16="http://schemas.microsoft.com/office/drawing/2014/main" id="{3C2FD072-9819-E87F-92EC-7B961F48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657600"/>
              <a:ext cx="2514585" cy="295275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" tIns="46800" rIns="21600" bIns="46800" anchor="ctr"/>
            <a:lstStyle/>
            <a:p>
              <a:pPr marL="342900" indent="-342900"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cs typeface="+mn-cs"/>
                </a:rPr>
                <a:t> the best of times</a:t>
              </a:r>
            </a:p>
          </p:txBody>
        </p:sp>
        <p:sp>
          <p:nvSpPr>
            <p:cNvPr id="161" name="Rectangle 108">
              <a:extLst>
                <a:ext uri="{FF2B5EF4-FFF2-40B4-BE49-F238E27FC236}">
                  <a16:creationId xmlns:a16="http://schemas.microsoft.com/office/drawing/2014/main" id="{CEC03A30-E68B-AF14-8C6A-F64DD910F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140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0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/>
                  <a:cs typeface="Times New Roman"/>
                </a:rPr>
                <a:t>user’s view:</a:t>
              </a:r>
            </a:p>
          </p:txBody>
        </p:sp>
      </p:grpSp>
      <p:sp>
        <p:nvSpPr>
          <p:cNvPr id="6" name="Text Box 128">
            <a:extLst>
              <a:ext uri="{FF2B5EF4-FFF2-40B4-BE49-F238E27FC236}">
                <a16:creationId xmlns:a16="http://schemas.microsoft.com/office/drawing/2014/main" id="{74AAFE04-5132-9FAD-802D-98081B34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5" y="879904"/>
            <a:ext cx="3048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Line 117">
            <a:extLst>
              <a:ext uri="{FF2B5EF4-FFF2-40B4-BE49-F238E27FC236}">
                <a16:creationId xmlns:a16="http://schemas.microsoft.com/office/drawing/2014/main" id="{0A8A1BA9-F38B-2EA7-AE69-AF53566C9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385" y="1056442"/>
            <a:ext cx="0" cy="385764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Rectangle 108">
            <a:extLst>
              <a:ext uri="{FF2B5EF4-FFF2-40B4-BE49-F238E27FC236}">
                <a16:creationId xmlns:a16="http://schemas.microsoft.com/office/drawing/2014/main" id="{9428D365-44B5-BFCB-2054-B5DAD073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85" y="901759"/>
            <a:ext cx="457200" cy="24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r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txt</a:t>
            </a:r>
          </a:p>
        </p:txBody>
      </p:sp>
      <p:sp>
        <p:nvSpPr>
          <p:cNvPr id="9" name="Text Box 110">
            <a:extLst>
              <a:ext uri="{FF2B5EF4-FFF2-40B4-BE49-F238E27FC236}">
                <a16:creationId xmlns:a16="http://schemas.microsoft.com/office/drawing/2014/main" id="{E92BECC1-5BBE-59AC-95D4-8CB76969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28" y="3156708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It</a:t>
            </a:r>
          </a:p>
        </p:txBody>
      </p:sp>
      <p:sp>
        <p:nvSpPr>
          <p:cNvPr id="10" name="Text Box 113">
            <a:extLst>
              <a:ext uri="{FF2B5EF4-FFF2-40B4-BE49-F238E27FC236}">
                <a16:creationId xmlns:a16="http://schemas.microsoft.com/office/drawing/2014/main" id="{0251ED89-E15A-F0ED-18D8-6CC3A268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628" y="3156708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1" name="Line 114">
            <a:extLst>
              <a:ext uri="{FF2B5EF4-FFF2-40B4-BE49-F238E27FC236}">
                <a16:creationId xmlns:a16="http://schemas.microsoft.com/office/drawing/2014/main" id="{64C85A6F-F1F9-BC91-5DBB-AD4BA7396C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3028" y="3309108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Text Box 115">
            <a:extLst>
              <a:ext uri="{FF2B5EF4-FFF2-40B4-BE49-F238E27FC236}">
                <a16:creationId xmlns:a16="http://schemas.microsoft.com/office/drawing/2014/main" id="{9FAED9C9-3951-5CB4-20FC-1D1908BAA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228" y="3156708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was</a:t>
            </a:r>
          </a:p>
        </p:txBody>
      </p:sp>
      <p:sp>
        <p:nvSpPr>
          <p:cNvPr id="13" name="Text Box 116">
            <a:extLst>
              <a:ext uri="{FF2B5EF4-FFF2-40B4-BE49-F238E27FC236}">
                <a16:creationId xmlns:a16="http://schemas.microsoft.com/office/drawing/2014/main" id="{EEB960A4-5F79-D022-5B0E-605DB8FE8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028" y="3156708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4" name="Line 117">
            <a:extLst>
              <a:ext uri="{FF2B5EF4-FFF2-40B4-BE49-F238E27FC236}">
                <a16:creationId xmlns:a16="http://schemas.microsoft.com/office/drawing/2014/main" id="{900AE378-BBD3-0E23-6DFF-C0D9D84B3D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8428" y="3309108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Text Box 118">
            <a:extLst>
              <a:ext uri="{FF2B5EF4-FFF2-40B4-BE49-F238E27FC236}">
                <a16:creationId xmlns:a16="http://schemas.microsoft.com/office/drawing/2014/main" id="{39EAC2E0-F4E0-5B46-C1EE-C920FFAAB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628" y="3156708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the</a:t>
            </a:r>
          </a:p>
        </p:txBody>
      </p:sp>
      <p:sp>
        <p:nvSpPr>
          <p:cNvPr id="16" name="Text Box 119">
            <a:extLst>
              <a:ext uri="{FF2B5EF4-FFF2-40B4-BE49-F238E27FC236}">
                <a16:creationId xmlns:a16="http://schemas.microsoft.com/office/drawing/2014/main" id="{782A7D99-FB22-1954-CCA8-4BFAE716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428" y="3156708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7" name="Line 120">
            <a:extLst>
              <a:ext uri="{FF2B5EF4-FFF2-40B4-BE49-F238E27FC236}">
                <a16:creationId xmlns:a16="http://schemas.microsoft.com/office/drawing/2014/main" id="{C8937F11-A5AC-EEDA-54F7-BEFB7CA3FB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828" y="3313869"/>
            <a:ext cx="453173" cy="4763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Text Box 121">
            <a:extLst>
              <a:ext uri="{FF2B5EF4-FFF2-40B4-BE49-F238E27FC236}">
                <a16:creationId xmlns:a16="http://schemas.microsoft.com/office/drawing/2014/main" id="{F2BE2F48-1AC0-D292-C516-B854E3ABA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028" y="3156708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best</a:t>
            </a:r>
          </a:p>
        </p:txBody>
      </p:sp>
      <p:sp>
        <p:nvSpPr>
          <p:cNvPr id="19" name="Text Box 122">
            <a:extLst>
              <a:ext uri="{FF2B5EF4-FFF2-40B4-BE49-F238E27FC236}">
                <a16:creationId xmlns:a16="http://schemas.microsoft.com/office/drawing/2014/main" id="{3A632730-148B-C53E-925B-C844E1710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6828" y="3156708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0" name="Line 123">
            <a:extLst>
              <a:ext uri="{FF2B5EF4-FFF2-40B4-BE49-F238E27FC236}">
                <a16:creationId xmlns:a16="http://schemas.microsoft.com/office/drawing/2014/main" id="{0B7FFE4B-21F0-34A5-4692-B1D87D559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9228" y="3304345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Text Box 124">
            <a:extLst>
              <a:ext uri="{FF2B5EF4-FFF2-40B4-BE49-F238E27FC236}">
                <a16:creationId xmlns:a16="http://schemas.microsoft.com/office/drawing/2014/main" id="{B627E4BB-0BA5-8730-90E4-1296CF121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6428" y="3156708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of </a:t>
            </a:r>
          </a:p>
        </p:txBody>
      </p:sp>
      <p:sp>
        <p:nvSpPr>
          <p:cNvPr id="22" name="Text Box 125">
            <a:extLst>
              <a:ext uri="{FF2B5EF4-FFF2-40B4-BE49-F238E27FC236}">
                <a16:creationId xmlns:a16="http://schemas.microsoft.com/office/drawing/2014/main" id="{36D09AF5-BEF8-1A50-3330-EFE5B6B74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228" y="3156708"/>
            <a:ext cx="2286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3" name="Line 126">
            <a:extLst>
              <a:ext uri="{FF2B5EF4-FFF2-40B4-BE49-F238E27FC236}">
                <a16:creationId xmlns:a16="http://schemas.microsoft.com/office/drawing/2014/main" id="{BC6BD253-568E-9833-E0D7-7117FCE8E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4628" y="3309108"/>
            <a:ext cx="457200" cy="9525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Text Box 127">
            <a:extLst>
              <a:ext uri="{FF2B5EF4-FFF2-40B4-BE49-F238E27FC236}">
                <a16:creationId xmlns:a16="http://schemas.microsoft.com/office/drawing/2014/main" id="{7068BAD3-B18B-0188-A066-F090BE5C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828" y="3156708"/>
            <a:ext cx="68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0" dirty="0">
                <a:latin typeface="Consolas"/>
                <a:cs typeface="Consolas"/>
              </a:rPr>
              <a:t>times</a:t>
            </a:r>
          </a:p>
        </p:txBody>
      </p:sp>
      <p:sp>
        <p:nvSpPr>
          <p:cNvPr id="25" name="Text Box 128">
            <a:extLst>
              <a:ext uri="{FF2B5EF4-FFF2-40B4-BE49-F238E27FC236}">
                <a16:creationId xmlns:a16="http://schemas.microsoft.com/office/drawing/2014/main" id="{2945B6DA-0D3F-5CDB-CAEE-C789DF487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628" y="3156708"/>
            <a:ext cx="3048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26" name="Text Box 128">
            <a:extLst>
              <a:ext uri="{FF2B5EF4-FFF2-40B4-BE49-F238E27FC236}">
                <a16:creationId xmlns:a16="http://schemas.microsoft.com/office/drawing/2014/main" id="{DBBE0E0C-F57B-4284-56AC-47468D99D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054" y="2594407"/>
            <a:ext cx="3048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>
              <a:spcBef>
                <a:spcPct val="50000"/>
              </a:spcBef>
              <a:defRPr/>
            </a:pPr>
            <a:endParaRPr lang="en-US" sz="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Line 117">
            <a:extLst>
              <a:ext uri="{FF2B5EF4-FFF2-40B4-BE49-F238E27FC236}">
                <a16:creationId xmlns:a16="http://schemas.microsoft.com/office/drawing/2014/main" id="{C058F608-721E-7F0E-73EA-71CC7105A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454" y="2770945"/>
            <a:ext cx="0" cy="385764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" name="Rectangle 108">
            <a:extLst>
              <a:ext uri="{FF2B5EF4-FFF2-40B4-BE49-F238E27FC236}">
                <a16:creationId xmlns:a16="http://schemas.microsoft.com/office/drawing/2014/main" id="{253F1269-85B6-0AA9-844B-95342BF0B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975" y="2580442"/>
            <a:ext cx="457200" cy="24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r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txt</a:t>
            </a:r>
          </a:p>
        </p:txBody>
      </p:sp>
      <p:sp>
        <p:nvSpPr>
          <p:cNvPr id="63" name="Rectangle 171">
            <a:extLst>
              <a:ext uri="{FF2B5EF4-FFF2-40B4-BE49-F238E27FC236}">
                <a16:creationId xmlns:a16="http://schemas.microsoft.com/office/drawing/2014/main" id="{31BEC87C-5572-A0D0-6675-DFC99CDB4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3581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/>
                <a:ea typeface="+mn-ea"/>
                <a:cs typeface="Times New Roman"/>
              </a:rPr>
              <a:t>Replace “best” with “worst”</a:t>
            </a:r>
            <a:r>
              <a:rPr lang="en-US" sz="1600" b="0" dirty="0">
                <a:latin typeface="Times New Roman"/>
                <a:ea typeface="+mn-ea"/>
                <a:cs typeface="Times New Roman"/>
              </a:rPr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199DF2-4F65-20D0-F360-880468BA68EC}"/>
              </a:ext>
            </a:extLst>
          </p:cNvPr>
          <p:cNvGrpSpPr/>
          <p:nvPr/>
        </p:nvGrpSpPr>
        <p:grpSpPr>
          <a:xfrm>
            <a:off x="864253" y="4582452"/>
            <a:ext cx="7467600" cy="1756438"/>
            <a:chOff x="864253" y="4582452"/>
            <a:chExt cx="7467600" cy="1756438"/>
          </a:xfrm>
        </p:grpSpPr>
        <p:sp>
          <p:nvSpPr>
            <p:cNvPr id="30" name="Text Box 110">
              <a:extLst>
                <a:ext uri="{FF2B5EF4-FFF2-40B4-BE49-F238E27FC236}">
                  <a16:creationId xmlns:a16="http://schemas.microsoft.com/office/drawing/2014/main" id="{D113B577-23EF-5EB4-6BE9-7037B7AD0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253" y="5168236"/>
              <a:ext cx="6858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It</a:t>
              </a:r>
            </a:p>
          </p:txBody>
        </p:sp>
        <p:sp>
          <p:nvSpPr>
            <p:cNvPr id="31" name="Text Box 113">
              <a:extLst>
                <a:ext uri="{FF2B5EF4-FFF2-40B4-BE49-F238E27FC236}">
                  <a16:creationId xmlns:a16="http://schemas.microsoft.com/office/drawing/2014/main" id="{37582CE3-C9CF-FD94-9BD5-62322C9EE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053" y="5168236"/>
              <a:ext cx="2286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2" name="Line 114">
              <a:extLst>
                <a:ext uri="{FF2B5EF4-FFF2-40B4-BE49-F238E27FC236}">
                  <a16:creationId xmlns:a16="http://schemas.microsoft.com/office/drawing/2014/main" id="{873731E2-1654-462E-58A6-DE9B5D301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2453" y="5320636"/>
              <a:ext cx="457200" cy="9525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3" name="Text Box 115">
              <a:extLst>
                <a:ext uri="{FF2B5EF4-FFF2-40B4-BE49-F238E27FC236}">
                  <a16:creationId xmlns:a16="http://schemas.microsoft.com/office/drawing/2014/main" id="{DDC1123E-4DE1-27C0-AF88-74669000A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653" y="5168236"/>
              <a:ext cx="6858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was</a:t>
              </a:r>
            </a:p>
          </p:txBody>
        </p:sp>
        <p:sp>
          <p:nvSpPr>
            <p:cNvPr id="34" name="Text Box 116">
              <a:extLst>
                <a:ext uri="{FF2B5EF4-FFF2-40B4-BE49-F238E27FC236}">
                  <a16:creationId xmlns:a16="http://schemas.microsoft.com/office/drawing/2014/main" id="{97B53334-7609-BAAF-B6A4-779AB84F2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5453" y="5168236"/>
              <a:ext cx="2286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5" name="Line 117">
              <a:extLst>
                <a:ext uri="{FF2B5EF4-FFF2-40B4-BE49-F238E27FC236}">
                  <a16:creationId xmlns:a16="http://schemas.microsoft.com/office/drawing/2014/main" id="{C95E2383-E173-9BEA-8F3B-66DCC8E1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853" y="5315872"/>
              <a:ext cx="457200" cy="4763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Text Box 118">
              <a:extLst>
                <a:ext uri="{FF2B5EF4-FFF2-40B4-BE49-F238E27FC236}">
                  <a16:creationId xmlns:a16="http://schemas.microsoft.com/office/drawing/2014/main" id="{4C498D1B-4C28-F5E1-2E20-CFE45AD94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053" y="5168236"/>
              <a:ext cx="6858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the</a:t>
              </a:r>
            </a:p>
          </p:txBody>
        </p:sp>
        <p:sp>
          <p:nvSpPr>
            <p:cNvPr id="37" name="Text Box 119">
              <a:extLst>
                <a:ext uri="{FF2B5EF4-FFF2-40B4-BE49-F238E27FC236}">
                  <a16:creationId xmlns:a16="http://schemas.microsoft.com/office/drawing/2014/main" id="{D836B073-CA41-EB1B-2184-774FB6041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853" y="5168236"/>
              <a:ext cx="2286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8" name="Line 120">
              <a:extLst>
                <a:ext uri="{FF2B5EF4-FFF2-40B4-BE49-F238E27FC236}">
                  <a16:creationId xmlns:a16="http://schemas.microsoft.com/office/drawing/2014/main" id="{CB5AF693-A195-98D7-C73C-2058CD494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3253" y="5325398"/>
              <a:ext cx="453173" cy="4762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Text Box 121">
              <a:extLst>
                <a:ext uri="{FF2B5EF4-FFF2-40B4-BE49-F238E27FC236}">
                  <a16:creationId xmlns:a16="http://schemas.microsoft.com/office/drawing/2014/main" id="{FB14A4FE-6C1F-2B12-7E1B-556C494C7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0453" y="5168236"/>
              <a:ext cx="6858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best</a:t>
              </a:r>
            </a:p>
          </p:txBody>
        </p:sp>
        <p:sp>
          <p:nvSpPr>
            <p:cNvPr id="40" name="Text Box 122">
              <a:extLst>
                <a:ext uri="{FF2B5EF4-FFF2-40B4-BE49-F238E27FC236}">
                  <a16:creationId xmlns:a16="http://schemas.microsoft.com/office/drawing/2014/main" id="{63702F0A-FB20-D7AA-CEF1-5FA20F7D3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253" y="5168236"/>
              <a:ext cx="2286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1" name="Line 123">
              <a:extLst>
                <a:ext uri="{FF2B5EF4-FFF2-40B4-BE49-F238E27FC236}">
                  <a16:creationId xmlns:a16="http://schemas.microsoft.com/office/drawing/2014/main" id="{28C6896B-CE41-8F6F-90BC-F41AADD61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8653" y="5315873"/>
              <a:ext cx="457200" cy="9525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2" name="Text Box 124">
              <a:extLst>
                <a:ext uri="{FF2B5EF4-FFF2-40B4-BE49-F238E27FC236}">
                  <a16:creationId xmlns:a16="http://schemas.microsoft.com/office/drawing/2014/main" id="{075301A2-89AC-5F78-64D5-1C7B8ACCB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5853" y="5168236"/>
              <a:ext cx="6858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of </a:t>
              </a:r>
            </a:p>
          </p:txBody>
        </p:sp>
        <p:sp>
          <p:nvSpPr>
            <p:cNvPr id="43" name="Text Box 125">
              <a:extLst>
                <a:ext uri="{FF2B5EF4-FFF2-40B4-BE49-F238E27FC236}">
                  <a16:creationId xmlns:a16="http://schemas.microsoft.com/office/drawing/2014/main" id="{3F4BC207-7500-4A83-A9B0-DA3E663A5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653" y="5168236"/>
              <a:ext cx="2286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4" name="Line 126">
              <a:extLst>
                <a:ext uri="{FF2B5EF4-FFF2-40B4-BE49-F238E27FC236}">
                  <a16:creationId xmlns:a16="http://schemas.microsoft.com/office/drawing/2014/main" id="{A3FCD780-7978-F4F8-081E-AADB60C15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4053" y="5320636"/>
              <a:ext cx="457200" cy="9525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" name="Text Box 127">
              <a:extLst>
                <a:ext uri="{FF2B5EF4-FFF2-40B4-BE49-F238E27FC236}">
                  <a16:creationId xmlns:a16="http://schemas.microsoft.com/office/drawing/2014/main" id="{8C7CBF65-20D9-F938-C342-C09B30AC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1253" y="5168236"/>
              <a:ext cx="6858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times</a:t>
              </a:r>
            </a:p>
          </p:txBody>
        </p:sp>
        <p:sp>
          <p:nvSpPr>
            <p:cNvPr id="46" name="Text Box 128">
              <a:extLst>
                <a:ext uri="{FF2B5EF4-FFF2-40B4-BE49-F238E27FC236}">
                  <a16:creationId xmlns:a16="http://schemas.microsoft.com/office/drawing/2014/main" id="{950C0508-F687-5EC8-654D-42B7DE0E0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053" y="5168236"/>
              <a:ext cx="3048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9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47" name="Text Box 128">
              <a:extLst>
                <a:ext uri="{FF2B5EF4-FFF2-40B4-BE49-F238E27FC236}">
                  <a16:creationId xmlns:a16="http://schemas.microsoft.com/office/drawing/2014/main" id="{58000E9C-3479-9E30-945A-6062C990E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479" y="4605935"/>
              <a:ext cx="304800" cy="27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CBFD551D-F7AC-B25B-D92F-07BE01B80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879" y="4782473"/>
              <a:ext cx="0" cy="385764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" name="Rectangle 108">
              <a:extLst>
                <a:ext uri="{FF2B5EF4-FFF2-40B4-BE49-F238E27FC236}">
                  <a16:creationId xmlns:a16="http://schemas.microsoft.com/office/drawing/2014/main" id="{7E1EF367-B8FA-0409-69B7-E0D765102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591970"/>
              <a:ext cx="457200" cy="245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r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txt</a:t>
              </a:r>
            </a:p>
          </p:txBody>
        </p:sp>
        <p:sp>
          <p:nvSpPr>
            <p:cNvPr id="52" name="Text Box 122">
              <a:extLst>
                <a:ext uri="{FF2B5EF4-FFF2-40B4-BE49-F238E27FC236}">
                  <a16:creationId xmlns:a16="http://schemas.microsoft.com/office/drawing/2014/main" id="{B3FE7353-4F9C-81F6-A6F4-7753D5BCB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0347" y="4582452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8" name="Line 205">
              <a:extLst>
                <a:ext uri="{FF2B5EF4-FFF2-40B4-BE49-F238E27FC236}">
                  <a16:creationId xmlns:a16="http://schemas.microsoft.com/office/drawing/2014/main" id="{32C4CC60-CC9C-8EC5-23B4-B78464DD3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1147" y="4734852"/>
              <a:ext cx="0" cy="53340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endParaRPr lang="en-US" dirty="0">
                <a:cs typeface="+mn-cs"/>
              </a:endParaRPr>
            </a:p>
          </p:txBody>
        </p:sp>
        <p:sp>
          <p:nvSpPr>
            <p:cNvPr id="59" name="Line 206">
              <a:extLst>
                <a:ext uri="{FF2B5EF4-FFF2-40B4-BE49-F238E27FC236}">
                  <a16:creationId xmlns:a16="http://schemas.microsoft.com/office/drawing/2014/main" id="{1D0C6E9F-4DFA-F7F0-C671-7524630D3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1147" y="4734852"/>
              <a:ext cx="533400" cy="9525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endParaRPr lang="en-US" dirty="0">
                <a:cs typeface="+mn-cs"/>
              </a:endParaRPr>
            </a:p>
          </p:txBody>
        </p:sp>
        <p:sp>
          <p:nvSpPr>
            <p:cNvPr id="56" name="Line 208">
              <a:extLst>
                <a:ext uri="{FF2B5EF4-FFF2-40B4-BE49-F238E27FC236}">
                  <a16:creationId xmlns:a16="http://schemas.microsoft.com/office/drawing/2014/main" id="{104E3127-A056-A888-9E0C-0D3D10704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6547" y="4734852"/>
              <a:ext cx="685800" cy="9525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endParaRPr lang="en-US" dirty="0">
                <a:cs typeface="+mn-cs"/>
              </a:endParaRPr>
            </a:p>
          </p:txBody>
        </p:sp>
        <p:sp>
          <p:nvSpPr>
            <p:cNvPr id="57" name="Line 209">
              <a:extLst>
                <a:ext uri="{FF2B5EF4-FFF2-40B4-BE49-F238E27FC236}">
                  <a16:creationId xmlns:a16="http://schemas.microsoft.com/office/drawing/2014/main" id="{3722A900-757F-1B6B-463C-069ADEB93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2347" y="4734852"/>
              <a:ext cx="0" cy="423859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endParaRPr lang="en-US" dirty="0">
                <a:cs typeface="+mn-cs"/>
              </a:endParaRPr>
            </a:p>
          </p:txBody>
        </p:sp>
        <p:sp>
          <p:nvSpPr>
            <p:cNvPr id="55" name="Text Box 121">
              <a:extLst>
                <a:ext uri="{FF2B5EF4-FFF2-40B4-BE49-F238E27FC236}">
                  <a16:creationId xmlns:a16="http://schemas.microsoft.com/office/drawing/2014/main" id="{CC7D6DC7-CE96-D724-9643-2B1F7E255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4547" y="4582452"/>
              <a:ext cx="685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worst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6B8E704-D300-6660-7ACD-FFDF126B4BA0}"/>
                </a:ext>
              </a:extLst>
            </p:cNvPr>
            <p:cNvGrpSpPr/>
            <p:nvPr/>
          </p:nvGrpSpPr>
          <p:grpSpPr>
            <a:xfrm>
              <a:off x="5029200" y="5881690"/>
              <a:ext cx="2895585" cy="457200"/>
              <a:chOff x="5029200" y="5638800"/>
              <a:chExt cx="2895585" cy="457200"/>
            </a:xfrm>
          </p:grpSpPr>
          <p:sp>
            <p:nvSpPr>
              <p:cNvPr id="61" name="Rectangle 175">
                <a:extLst>
                  <a:ext uri="{FF2B5EF4-FFF2-40B4-BE49-F238E27FC236}">
                    <a16:creationId xmlns:a16="http://schemas.microsoft.com/office/drawing/2014/main" id="{B53F9364-53A6-BD2F-4B44-898D393E9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5714999"/>
                <a:ext cx="2362185" cy="314325"/>
              </a:xfrm>
              <a:prstGeom prst="rect">
                <a:avLst/>
              </a:prstGeom>
              <a:solidFill>
                <a:srgbClr val="F5F5F5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" tIns="46800" rIns="21600" bIns="46800" anchor="ctr"/>
              <a:lstStyle/>
              <a:p>
                <a:pPr marL="342900" indent="-342900" algn="l"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b="0" dirty="0">
                    <a:latin typeface="Lucida Console" charset="0"/>
                    <a:cs typeface="+mn-cs"/>
                  </a:rPr>
                  <a:t> the worst of times</a:t>
                </a:r>
              </a:p>
            </p:txBody>
          </p:sp>
          <p:sp>
            <p:nvSpPr>
              <p:cNvPr id="62" name="Rectangle 108">
                <a:extLst>
                  <a:ext uri="{FF2B5EF4-FFF2-40B4-BE49-F238E27FC236}">
                    <a16:creationId xmlns:a16="http://schemas.microsoft.com/office/drawing/2014/main" id="{9AC0FD71-822F-3C24-B282-03A9D126F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5638800"/>
                <a:ext cx="762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0" rIns="92075" bIns="46038"/>
              <a:lstStyle/>
              <a:p>
                <a:pPr algn="l"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b="0" dirty="0">
                    <a:latin typeface="Times New Roman"/>
                    <a:cs typeface="Times New Roman"/>
                  </a:rPr>
                  <a:t>user’s view:</a:t>
                </a:r>
              </a:p>
            </p:txBody>
          </p:sp>
        </p:grpSp>
        <p:sp>
          <p:nvSpPr>
            <p:cNvPr id="1595392" name="Line 205">
              <a:extLst>
                <a:ext uri="{FF2B5EF4-FFF2-40B4-BE49-F238E27FC236}">
                  <a16:creationId xmlns:a16="http://schemas.microsoft.com/office/drawing/2014/main" id="{4E74DDC2-6497-C18D-1CF8-101DB4666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1484" y="5168236"/>
              <a:ext cx="204501" cy="31525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79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12475</TotalTime>
  <Pages>24</Pages>
  <Words>12156</Words>
  <Application>Microsoft Macintosh PowerPoint</Application>
  <PresentationFormat>Letter Paper (8.5x11 in)</PresentationFormat>
  <Paragraphs>2629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ＭＳ Ｐゴシック</vt:lpstr>
      <vt:lpstr>Arial</vt:lpstr>
      <vt:lpstr>Consolas</vt:lpstr>
      <vt:lpstr>Lucida Console</vt:lpstr>
      <vt:lpstr>Menlo</vt:lpstr>
      <vt:lpstr>Monaco</vt:lpstr>
      <vt:lpstr>Times New Roman</vt:lpstr>
      <vt:lpstr>Wingdings</vt:lpstr>
      <vt:lpstr>sidebarb</vt:lpstr>
      <vt:lpstr>Data Structures I</vt:lpstr>
      <vt:lpstr>Data structures</vt:lpstr>
      <vt:lpstr>Data structures</vt:lpstr>
      <vt:lpstr>Lists</vt:lpstr>
      <vt:lpstr>Arrays vs Lists</vt:lpstr>
      <vt:lpstr>Arrays vs Lists</vt:lpstr>
      <vt:lpstr>List application example: Word processing</vt:lpstr>
      <vt:lpstr>List application example: Word processing</vt:lpstr>
      <vt:lpstr>List application example: Word processing</vt:lpstr>
      <vt:lpstr>Linked lists: Lecture plan</vt:lpstr>
      <vt:lpstr>Linked lists: Architecture</vt:lpstr>
      <vt:lpstr>Node class: Abstraction</vt:lpstr>
      <vt:lpstr>Node class: Implementation</vt:lpstr>
      <vt:lpstr>Node class: Implementation</vt:lpstr>
      <vt:lpstr>Node class: Implementation</vt:lpstr>
      <vt:lpstr>Node class: Implementation</vt:lpstr>
      <vt:lpstr>Node class: Implementation</vt:lpstr>
      <vt:lpstr>List class: Demo</vt:lpstr>
      <vt:lpstr>Linked lists: Lecture plan</vt:lpstr>
      <vt:lpstr>Constructing a list</vt:lpstr>
      <vt:lpstr>Constructing a list</vt:lpstr>
      <vt:lpstr>Constructing a list</vt:lpstr>
      <vt:lpstr>Linked lists: Lecture plan</vt:lpstr>
      <vt:lpstr>Iterating over a list</vt:lpstr>
      <vt:lpstr>Iterating over a list</vt:lpstr>
      <vt:lpstr>Iterating over a list</vt:lpstr>
      <vt:lpstr>Iterating over a list</vt:lpstr>
      <vt:lpstr>Iterating over a list</vt:lpstr>
      <vt:lpstr>Iterating over a list</vt:lpstr>
      <vt:lpstr>Iterating over a list</vt:lpstr>
      <vt:lpstr>Iterating over a list</vt:lpstr>
      <vt:lpstr>Iterating over a list</vt:lpstr>
      <vt:lpstr>Iterating over a list</vt:lpstr>
      <vt:lpstr>Iterating over a list</vt:lpstr>
      <vt:lpstr>Iterating over a list</vt:lpstr>
      <vt:lpstr>Iterating over a list: indexOf / valueAt</vt:lpstr>
      <vt:lpstr>Iterating over a list: indexOf / valueAt</vt:lpstr>
      <vt:lpstr>Iterating over a list: indexOf / valueAt</vt:lpstr>
      <vt:lpstr>Iterating over a list: indexOf / valueAt</vt:lpstr>
      <vt:lpstr>Linked lists: Lecture plan</vt:lpstr>
      <vt:lpstr>Adding elements (to the list’s end)</vt:lpstr>
      <vt:lpstr>Adding elements (to the list’s end)</vt:lpstr>
      <vt:lpstr>Adding elements (to the list’s end)</vt:lpstr>
      <vt:lpstr>Adding elements (to the list’s end)</vt:lpstr>
      <vt:lpstr>Adding elements (to the list’s end)</vt:lpstr>
      <vt:lpstr>Adding elements (to the list’s end)</vt:lpstr>
      <vt:lpstr>Adding elements (to the list’s end)</vt:lpstr>
      <vt:lpstr>Adding elements (to the list’s end)</vt:lpstr>
      <vt:lpstr>Adding elements (to the list’s end)</vt:lpstr>
      <vt:lpstr>Adding elements (to the list’s end)</vt:lpstr>
      <vt:lpstr>Adding elements (to the list’s beginning)</vt:lpstr>
      <vt:lpstr>Adding elements (to the list’s beginning)</vt:lpstr>
      <vt:lpstr>Adding elements (to the list’s beginning)</vt:lpstr>
      <vt:lpstr>Adding elements (to the list’s beginning)</vt:lpstr>
      <vt:lpstr>Linked lists: Lecture plan</vt:lpstr>
      <vt:lpstr>Removing elements</vt:lpstr>
      <vt:lpstr>Removing elements</vt:lpstr>
      <vt:lpstr>Removing elements</vt:lpstr>
      <vt:lpstr>Removing elements</vt:lpstr>
      <vt:lpstr>Removing elements</vt:lpstr>
      <vt:lpstr>Removing elements</vt:lpstr>
      <vt:lpstr>Removing elements</vt:lpstr>
      <vt:lpstr>Linked lists: Lecture plan</vt:lpstr>
      <vt:lpstr>List Iterator</vt:lpstr>
      <vt:lpstr>List class: Abstraction</vt:lpstr>
      <vt:lpstr>List iterator</vt:lpstr>
      <vt:lpstr>List iterator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Schocken Shimon</cp:lastModifiedBy>
  <cp:revision>2440</cp:revision>
  <cp:lastPrinted>1999-02-19T08:49:27Z</cp:lastPrinted>
  <dcterms:created xsi:type="dcterms:W3CDTF">1995-09-10T16:19:44Z</dcterms:created>
  <dcterms:modified xsi:type="dcterms:W3CDTF">2025-01-06T10:26:05Z</dcterms:modified>
</cp:coreProperties>
</file>