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865" r:id="rId2"/>
    <p:sldId id="1067" r:id="rId3"/>
    <p:sldId id="1082" r:id="rId4"/>
    <p:sldId id="1083" r:id="rId5"/>
    <p:sldId id="1084" r:id="rId6"/>
    <p:sldId id="903" r:id="rId7"/>
    <p:sldId id="940" r:id="rId8"/>
    <p:sldId id="1023" r:id="rId9"/>
    <p:sldId id="1075" r:id="rId10"/>
    <p:sldId id="1076" r:id="rId11"/>
    <p:sldId id="1085" r:id="rId12"/>
    <p:sldId id="1077" r:id="rId13"/>
    <p:sldId id="1086" r:id="rId14"/>
    <p:sldId id="979" r:id="rId15"/>
    <p:sldId id="1079" r:id="rId16"/>
    <p:sldId id="987" r:id="rId17"/>
    <p:sldId id="1087" r:id="rId18"/>
    <p:sldId id="995" r:id="rId19"/>
    <p:sldId id="1080" r:id="rId20"/>
    <p:sldId id="1088" r:id="rId21"/>
    <p:sldId id="1107" r:id="rId22"/>
    <p:sldId id="1081" r:id="rId23"/>
    <p:sldId id="982" r:id="rId24"/>
    <p:sldId id="1089" r:id="rId25"/>
    <p:sldId id="997" r:id="rId26"/>
    <p:sldId id="1090" r:id="rId27"/>
    <p:sldId id="996" r:id="rId28"/>
    <p:sldId id="1091" r:id="rId29"/>
    <p:sldId id="1101" r:id="rId30"/>
    <p:sldId id="1092" r:id="rId31"/>
    <p:sldId id="923" r:id="rId32"/>
    <p:sldId id="1093" r:id="rId33"/>
    <p:sldId id="1094" r:id="rId34"/>
    <p:sldId id="1002" r:id="rId35"/>
    <p:sldId id="1003" r:id="rId36"/>
    <p:sldId id="1013" r:id="rId37"/>
    <p:sldId id="1095" r:id="rId38"/>
    <p:sldId id="1063" r:id="rId39"/>
    <p:sldId id="1096" r:id="rId40"/>
    <p:sldId id="1006" r:id="rId41"/>
    <p:sldId id="1014" r:id="rId42"/>
    <p:sldId id="1005" r:id="rId43"/>
    <p:sldId id="1098" r:id="rId44"/>
    <p:sldId id="1097" r:id="rId45"/>
    <p:sldId id="1008" r:id="rId46"/>
    <p:sldId id="1009" r:id="rId47"/>
    <p:sldId id="1100" r:id="rId48"/>
    <p:sldId id="849" r:id="rId49"/>
    <p:sldId id="1015" r:id="rId50"/>
    <p:sldId id="1108" r:id="rId51"/>
    <p:sldId id="1099" r:id="rId52"/>
    <p:sldId id="947" r:id="rId53"/>
    <p:sldId id="1004" r:id="rId54"/>
    <p:sldId id="1103" r:id="rId55"/>
    <p:sldId id="1109" r:id="rId56"/>
    <p:sldId id="1047" r:id="rId57"/>
    <p:sldId id="1048" r:id="rId58"/>
    <p:sldId id="1049" r:id="rId59"/>
    <p:sldId id="1007" r:id="rId60"/>
    <p:sldId id="1050" r:id="rId61"/>
    <p:sldId id="1001" r:id="rId62"/>
    <p:sldId id="1000" r:id="rId63"/>
    <p:sldId id="1051" r:id="rId64"/>
    <p:sldId id="999" r:id="rId65"/>
    <p:sldId id="998" r:id="rId66"/>
    <p:sldId id="1052" r:id="rId67"/>
    <p:sldId id="1111" r:id="rId68"/>
    <p:sldId id="1059" r:id="rId69"/>
    <p:sldId id="1110" r:id="rId70"/>
  </p:sldIdLst>
  <p:sldSz cx="9144000" cy="6858000" type="letter"/>
  <p:notesSz cx="7099300" cy="10234613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4FFB"/>
    <a:srgbClr val="C00003"/>
    <a:srgbClr val="FFEFD3"/>
    <a:srgbClr val="800000"/>
    <a:srgbClr val="4BE3FF"/>
    <a:srgbClr val="70D9F5"/>
    <a:srgbClr val="FFDEBD"/>
    <a:srgbClr val="FC0128"/>
    <a:srgbClr val="000066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8"/>
    <p:restoredTop sz="92669"/>
  </p:normalViewPr>
  <p:slideViewPr>
    <p:cSldViewPr>
      <p:cViewPr varScale="1">
        <p:scale>
          <a:sx n="105" d="100"/>
          <a:sy n="105" d="100"/>
        </p:scale>
        <p:origin x="13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6"/>
    </p:cViewPr>
  </p:sorterViewPr>
  <p:notesViewPr>
    <p:cSldViewPr>
      <p:cViewPr>
        <p:scale>
          <a:sx n="100" d="100"/>
          <a:sy n="100" d="100"/>
        </p:scale>
        <p:origin x="4752" y="400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8" descr="Bouquet"/>
          <p:cNvSpPr txBox="1">
            <a:spLocks noChangeArrowheads="1"/>
          </p:cNvSpPr>
          <p:nvPr/>
        </p:nvSpPr>
        <p:spPr bwMode="auto">
          <a:xfrm>
            <a:off x="577850" y="9840913"/>
            <a:ext cx="59277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6241" tIns="48120" rIns="96241" bIns="4812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b="0" dirty="0"/>
              <a:t>Introduction to Computer Science</a:t>
            </a:r>
            <a:r>
              <a:rPr lang="en-US" sz="900" b="0" dirty="0"/>
              <a:t> </a:t>
            </a:r>
            <a:r>
              <a:rPr lang="en-US" sz="600" b="0" dirty="0">
                <a:sym typeface="Wingdings" charset="0"/>
              </a:rPr>
              <a:t></a:t>
            </a:r>
            <a:r>
              <a:rPr lang="en-US" sz="900" b="0" dirty="0"/>
              <a:t>  </a:t>
            </a:r>
            <a:r>
              <a:rPr lang="en-US" sz="800" b="0" dirty="0"/>
              <a:t>IDC Herzliya</a:t>
            </a:r>
            <a:r>
              <a:rPr lang="en-US" sz="900" b="0" dirty="0"/>
              <a:t>  </a:t>
            </a:r>
            <a:r>
              <a:rPr lang="en-US" sz="600" b="0" dirty="0">
                <a:sym typeface="Wingdings" charset="0"/>
              </a:rPr>
              <a:t></a:t>
            </a:r>
            <a:r>
              <a:rPr lang="en-US" sz="900" b="0" dirty="0"/>
              <a:t>  </a:t>
            </a:r>
            <a:r>
              <a:rPr lang="en-US" sz="800" b="0" dirty="0"/>
              <a:t>Shimon Schocken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</a:defRPr>
            </a:lvl1pPr>
          </a:lstStyle>
          <a:p>
            <a:fld id="{8A91C27B-A9D6-2D45-8958-330B6FD1CE53}" type="slidenum">
              <a:rPr lang="he-IL" altLang="en-US"/>
              <a:pPr/>
              <a:t>‹#›</a:t>
            </a:fld>
            <a:endParaRPr lang="en-US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909" tIns="48455" rIns="96909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37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6909" tIns="48455" rIns="96909" bIns="48455" anchor="ctr">
            <a:spAutoFit/>
          </a:bodyPr>
          <a:lstStyle>
            <a:lvl1pPr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7E9A200D-10A1-4140-B4C6-650A211443E8}" type="slidenum">
              <a:rPr lang="he-IL" altLang="en-US" sz="1500" b="0">
                <a:latin typeface="Times New Roman" charset="0"/>
              </a:rPr>
              <a:pPr algn="r"/>
              <a:t>‹#›</a:t>
            </a:fld>
            <a:endParaRPr lang="en-US" altLang="en-US" sz="1500" b="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C3377D-E3C3-D04F-8C14-BEDEFBEADF70}" type="slidenum">
              <a:rPr lang="he-IL" altLang="en-US" sz="1100" b="0">
                <a:latin typeface="Times New Roman" charset="0"/>
              </a:rPr>
              <a:pPr/>
              <a:t>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504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A7B3A-C591-D091-A506-B2BBA4305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475E27A9-6986-55BC-4544-02076B35D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B7CCCBF-CF04-A4BA-C478-1085535C0E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B736B22-7D02-A634-8EAD-0BA1DFC21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375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7BD99-C327-631C-DCC6-CCB5FA54F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4A6E2B24-0777-C1C6-2454-674B7A1AD2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F3F92118-2F10-E475-B521-FE0AC39AC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F3847EB-AE97-3D7D-10E7-9CB24B099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6251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6B9BF-3FCA-CEC9-AB5E-4DB4351F6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7B27A6FD-4E35-B09E-8FF6-D741311470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83412593-E383-C923-1677-8FC172682F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FE3755-883F-B895-7A75-B319A8D99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7417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2B879-9710-A181-E9BA-27C269D7E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075C5537-5F2A-D079-D415-BA642B4808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F2F9A480-563E-B845-5E51-8C165EAC3D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9589248-7092-12E4-17DA-386F8434B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132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4ABE-FFAB-EA5C-BF55-114FB2DEC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B24244A2-2B34-2B8A-7D56-826E7BCDA6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E520D2D-3B65-00FE-6BC3-00C1BDEF1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BAF539-83A4-B368-1072-46EBCDEE9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583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87562-C4CF-5388-1B1B-10B5728C6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76E6A29D-362E-96FC-85C0-8CE1AFFBCE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91F1FED-0CF6-3068-E92D-BB76AC0EB0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1B47584-61F6-4726-04AF-7FDA236FB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4370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85EBA-9724-DD48-138F-590FD555B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DD55134E-4B26-15F5-C43C-D1E73C7A5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7FF4969-44AB-3C74-5CF7-D2638876B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9C4DF97-D36D-227C-63AE-6EBEB7EF0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373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A1612-5347-1A1C-4C41-3D32FA1B8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077CE06B-8858-BD4A-A9B5-88B455C36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8F120D4A-43E1-52C8-4367-E29AB3E086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016A915-34BD-CAD3-D293-1EC3BF6E9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3354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EFCB9-840A-C53D-3C3C-3F9BD66AC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E7B79E6B-C87F-6EA8-69C9-D95902A28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ABBFE47-9E3C-417F-645B-6F722405D6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6DB35F1-59D9-9996-8F5F-EF71BAF12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2479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756D8-63B8-705A-B0A2-C66E8A49D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31F9A137-1B8E-FE2E-4429-B6241DE23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D0D0CEC-EA7D-1396-7AD8-CB1220EB7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2A64BB8-8C2A-3443-02E9-91692B123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384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D4AF5-917F-5CB1-03AE-90762240D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>
            <a:extLst>
              <a:ext uri="{FF2B5EF4-FFF2-40B4-BE49-F238E27FC236}">
                <a16:creationId xmlns:a16="http://schemas.microsoft.com/office/drawing/2014/main" id="{E16D4F25-E293-114E-273D-9C8334765F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C8BD6-4DFD-4F47-B9EF-662F51DA2570}" type="slidenum">
              <a:rPr lang="he-IL" altLang="en-US" sz="1100" b="0">
                <a:latin typeface="Times New Roman" charset="0"/>
              </a:rPr>
              <a:pPr/>
              <a:t>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7DBB74F2-72E7-D127-E4CE-F5F18C19E9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44E7119-B4A4-2712-2271-4DB3992C9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508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D4448-B412-24AB-6555-B7CD06574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478EB954-EDC9-82B5-E2D2-94CEAB835F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BD5253B9-D45F-EE64-16E3-AB83C9CD6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CB9F81A-473C-8F0C-510E-EBA766E55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9651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C23C-1465-089F-1F34-48949A2D9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F1A7B8B6-AA78-33EB-AB2C-72B683926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CF802CDD-3CE1-0AB6-4428-7062FBD108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C2DD8C6-E7AB-15DC-15A2-C1F73F1CC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7499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3BD20-E21C-2A34-2DC3-0D26E0774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3925837E-72C6-2AD7-F6CC-BD94EC47A4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5BC96A5-3E85-845F-6D2A-5041BC615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2E1077C-0F1F-0D78-261C-B659A6A58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7675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BB3DC-B413-04A9-0B6F-3D98B6AAD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1BA50EFF-6076-6BBC-3257-50D7BAC1AD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D6BCE13-8772-774D-9033-9A10ADCFA4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72DED7F-7E08-CEC6-B180-ACA75CDDF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415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61313-BECF-4888-3DA0-EB91663EE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B83D1241-F492-1738-9EC4-61C910520F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FBD170D5-AA7C-9BF8-EA72-AFC8C5BE6B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E92DB4F-420A-69DB-2071-8CAD1097F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4413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D3C8-FFF0-D707-0177-F0E9BD7BD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7C9C57CC-6A6F-B664-A283-EF8A15C72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6F070D9-7A1B-E122-65EF-0C25F9B8B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77634CF-FE14-571C-28FE-1D115AC8C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5742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FEEC-1629-15A0-BF2D-65267408C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DADED7AA-05A4-AFC3-509C-F47EBA98ED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FC65F139-D8FE-4104-1821-7F3CFC204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BE3546E-6B7A-4383-FA5E-3BA554BEB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7446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1873D-6277-62FA-6BA3-5E2B566BC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84CC214F-5483-29B9-6F6C-DC3471290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17F2BFC-1B62-D004-9249-0EF1E6124E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C517274-5BC7-6012-AEA3-DA04B5FDA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510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30FD1-64E2-E57B-7C3C-F12523C3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583FBB27-A6B9-3C25-9DD7-AACFFD0DA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E7F73E3-A6A5-E171-DC8E-679330B530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8CC7E1D-922C-D2EF-3671-853300D6C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686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2C83D-A5A9-9ACE-0FCF-2545C18CE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AB3B5F9A-1BFD-FCE8-C478-3342D4FCA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FD509E19-8995-5A65-FDAF-9968A09D67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063BC2F-689F-323B-8910-A3AE96A74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47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4ED02-996E-9690-EF7C-47E52354A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>
            <a:extLst>
              <a:ext uri="{FF2B5EF4-FFF2-40B4-BE49-F238E27FC236}">
                <a16:creationId xmlns:a16="http://schemas.microsoft.com/office/drawing/2014/main" id="{54FD78DD-3EFC-BE19-6887-8D5ED6C9A0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C8BD6-4DFD-4F47-B9EF-662F51DA2570}" type="slidenum">
              <a:rPr lang="he-IL" altLang="en-US" sz="1100" b="0">
                <a:latin typeface="Times New Roman" charset="0"/>
              </a:rPr>
              <a:pPr/>
              <a:t>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0F98966-23F1-CBE0-A706-41F95F389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E2F4A68-3686-7046-3766-BA5CA1E6B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006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DDE5E-7F9A-4AF4-8662-6EFA527D1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>
            <a:extLst>
              <a:ext uri="{FF2B5EF4-FFF2-40B4-BE49-F238E27FC236}">
                <a16:creationId xmlns:a16="http://schemas.microsoft.com/office/drawing/2014/main" id="{64554A56-E024-5C8D-6612-70CC0192ED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C8BD6-4DFD-4F47-B9EF-662F51DA2570}" type="slidenum">
              <a:rPr lang="he-IL" altLang="en-US" sz="1100" b="0">
                <a:latin typeface="Times New Roman" charset="0"/>
              </a:rPr>
              <a:pPr/>
              <a:t>30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761174FC-13B1-FF4B-ABA8-A56EA2F40B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74EB1E-9F3A-334A-9182-FD7BA361D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75783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2B245-867B-A780-C5A9-1ECCB2FA4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>
            <a:extLst>
              <a:ext uri="{FF2B5EF4-FFF2-40B4-BE49-F238E27FC236}">
                <a16:creationId xmlns:a16="http://schemas.microsoft.com/office/drawing/2014/main" id="{59EA870D-ECA9-1D41-0FB5-7963E3CC49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2F6010C-57F1-A147-B399-6816F567961D}" type="slidenum">
              <a:rPr lang="he-IL" altLang="en-US" sz="1100" b="0">
                <a:latin typeface="Times New Roman" charset="0"/>
              </a:rPr>
              <a:pPr/>
              <a:t>31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4FE1C98-1A84-EE7F-BA6F-A9FE056CE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4338934-03C5-B719-971A-791DFF8A8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16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C269F-BABA-25FF-6869-505C866A9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>
            <a:extLst>
              <a:ext uri="{FF2B5EF4-FFF2-40B4-BE49-F238E27FC236}">
                <a16:creationId xmlns:a16="http://schemas.microsoft.com/office/drawing/2014/main" id="{BAE99B02-86E1-E3E0-7BB0-F5DCBAC92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2F6010C-57F1-A147-B399-6816F567961D}" type="slidenum">
              <a:rPr lang="he-IL" altLang="en-US" sz="1100" b="0">
                <a:latin typeface="Times New Roman" charset="0"/>
              </a:rPr>
              <a:pPr/>
              <a:t>32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3329545-1A71-DA5E-F685-473D1513B0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6EC404D-81B2-DDF7-2D0F-08525FCBD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35168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08710-72A4-8015-A0A6-18CD10473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>
            <a:extLst>
              <a:ext uri="{FF2B5EF4-FFF2-40B4-BE49-F238E27FC236}">
                <a16:creationId xmlns:a16="http://schemas.microsoft.com/office/drawing/2014/main" id="{21F619AC-B7D8-FE8E-1FA3-B279A0AF07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2F6010C-57F1-A147-B399-6816F567961D}" type="slidenum">
              <a:rPr lang="he-IL" altLang="en-US" sz="1100" b="0">
                <a:latin typeface="Times New Roman" charset="0"/>
              </a:rPr>
              <a:pPr/>
              <a:t>33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EF47739-587C-BC47-D1F0-039400507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B5527E4-B164-5B29-F958-D03FA942B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6281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6CCF1-5DBF-403D-5EE4-996D1ACEC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146F95F8-1638-9801-5D13-EABC1923B4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34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1C2E84C-E5E5-327C-FC75-423A303D9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AFA7725-87BE-4681-325A-A71C83AA2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0987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338A0-1F7B-39B9-70E6-61D7DAA94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6FF223BC-D11B-00FE-F296-9F9D9F23C2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35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BEAAE6F-6FB1-3337-E884-A164F8E850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3647C1-5DE3-E551-49D5-D7ECDEDF4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03811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C5364-F70E-D59B-69FB-133DEE970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5D4F4C3B-24EC-EFBC-E6FA-ADF3434C1F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36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B9E0490-B262-DC82-84F3-A16E490104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A4E7B98-F1F5-4F78-DE38-4A9F1A169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4111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5F093-A939-7F19-0A46-A34AF8E74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8C4EEB65-CA9E-4155-050D-C848FEE16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37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30B7A1D-FA1D-F598-73C2-20BFC177FF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A6CD1F4-F52E-AD0B-62B7-426A84A5C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0249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A441-63AA-292F-69A7-6A13F03A4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B0B7650E-00AC-4C3F-3D55-AF175EDF9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38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B5F99CD-A5EE-7074-2D0B-15FBEDBD8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AFDA7CD-8AE6-37BA-C0BF-6E3C4CE5D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274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8CDE4-7D79-04A7-0111-32926E2E2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D17D4650-FCBC-645F-B7C1-09E8DE99FC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39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E81A67-4480-D5AA-B11B-E4472E028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42231FF-0FEE-2E59-8261-B1C6EAA2A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534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4D82F-7FEC-D8DB-194A-EEC026C8A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>
            <a:extLst>
              <a:ext uri="{FF2B5EF4-FFF2-40B4-BE49-F238E27FC236}">
                <a16:creationId xmlns:a16="http://schemas.microsoft.com/office/drawing/2014/main" id="{F4CA5B37-E208-FF6D-1C30-0104816D8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C8BD6-4DFD-4F47-B9EF-662F51DA2570}" type="slidenum">
              <a:rPr lang="he-IL" altLang="en-US" sz="1100" b="0">
                <a:latin typeface="Times New Roman" charset="0"/>
              </a:rPr>
              <a:pPr/>
              <a:t>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C679575-CB92-734D-83CF-2DA9DDC85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35C835A-3AAD-B82A-4FE0-70B8D6217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1400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DF4C8-A701-ECE8-F85F-0971CC7C2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310A3AC8-C8D5-1E6C-796A-452A73EA11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40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3E91D7F-9C7B-1206-6072-CC6F036726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C5D33E7-A246-31B1-C535-6303CD5D8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7705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64FA1-ED01-7D1B-B0F2-3A9631B3E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C4DE9683-CB77-5F69-D41A-DE400BFEF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41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8AE40F4-0C24-D6BB-0B83-A909AED4E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B3F7B63-63BB-9B8C-2EED-D4B9B8F72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8302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FB0E8-F4CB-9B9E-7992-E7E1D30F1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6CA18EEC-B5A8-3B79-DEEF-DB580C4450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42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AAB93B3-2F3C-A692-BE27-299537A92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7AFB056-94C9-22A7-2139-A95720F22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55123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EF605-1C00-3C5E-D7DC-DB2EAF8DC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932BA0C4-B2CF-1F73-01B8-4B5CA5C5E5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43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4DA2357-C395-908D-8851-B6F07D5174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CD8D84-5C71-2105-8E7E-CD5785822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01053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4870C-F476-00B2-906F-B8299273A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1C9D1336-E25B-EA62-CA42-26D7DB543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44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CCF3C815-4821-9E3F-E186-384E3DD92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0A37FCC-0822-A79A-5235-F834A1782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7798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D0E7C-B2FC-9B13-4FE8-0E14B677A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A03ABCFF-B2F8-5B86-1EDD-D6971FFF2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45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463A9B5-60A0-A6A0-67E6-92D7F5EBC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900F2DB-5B80-94E2-1EC3-39F977C35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6409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FB218-7975-2C6E-7402-967D8E947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93847AD5-3FBC-DAF4-93BC-D5A6560268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46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7906C67-5274-B3A8-6C37-38A4DB9CD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129A538-5BE6-F54F-6380-8201E0023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7906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8A0A9-EAF3-1C54-71A4-27EBACCED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E6E6E8DF-F2FB-570D-E0C4-6FD986DBDE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47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2B3B305-3D26-C40E-13E4-D0473DA4EA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A09E1A7-1FE4-123D-7FF5-3C2BADB4C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396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5885827-01C3-A648-A95B-9B06D1FAF7B2}" type="slidenum">
              <a:rPr lang="he-IL" altLang="en-US" sz="1100" b="0">
                <a:latin typeface="Times New Roman" charset="0"/>
              </a:rPr>
              <a:pPr/>
              <a:t>48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3895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54B9B-FFE1-78B2-F484-817888643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5">
            <a:extLst>
              <a:ext uri="{FF2B5EF4-FFF2-40B4-BE49-F238E27FC236}">
                <a16:creationId xmlns:a16="http://schemas.microsoft.com/office/drawing/2014/main" id="{CA8CFC56-EAC8-C4D8-ED9B-91E3B473C7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DD3A617-C566-404B-83E8-C84011091472}" type="slidenum">
              <a:rPr lang="he-IL" altLang="en-US" sz="1100" b="0">
                <a:latin typeface="Times New Roman" charset="0"/>
              </a:rPr>
              <a:pPr/>
              <a:t>49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47782D0-BA70-9271-ACA0-4A7B376E27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2028DFA-2878-998A-B6E5-57DBA8217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42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F2FED-3FE0-F775-E8EF-B33D2AF38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>
            <a:extLst>
              <a:ext uri="{FF2B5EF4-FFF2-40B4-BE49-F238E27FC236}">
                <a16:creationId xmlns:a16="http://schemas.microsoft.com/office/drawing/2014/main" id="{14553795-F5F8-1366-34F6-F74BD154C4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C8BD6-4DFD-4F47-B9EF-662F51DA2570}" type="slidenum">
              <a:rPr lang="he-IL" altLang="en-US" sz="1100" b="0">
                <a:latin typeface="Times New Roman" charset="0"/>
              </a:rPr>
              <a:pPr/>
              <a:t>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BCC26378-2D73-E9CA-90DE-CC76B4EC8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FC350B6-BF0A-B19D-0B77-F8CD36FC7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4585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E9667-DEF7-36A7-0D48-CCE8D06C1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5">
            <a:extLst>
              <a:ext uri="{FF2B5EF4-FFF2-40B4-BE49-F238E27FC236}">
                <a16:creationId xmlns:a16="http://schemas.microsoft.com/office/drawing/2014/main" id="{ECFFEF76-2354-EF42-4397-F2A5CEE28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DD3A617-C566-404B-83E8-C84011091472}" type="slidenum">
              <a:rPr lang="he-IL" altLang="en-US" sz="1100" b="0">
                <a:latin typeface="Times New Roman" charset="0"/>
              </a:rPr>
              <a:pPr/>
              <a:t>50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32B4B82-EEFC-78E6-2077-BE26956D9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DF5BB89-93F1-7871-4FDB-C515268AB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09549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58A87-EC11-8955-2282-D6669F386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>
            <a:extLst>
              <a:ext uri="{FF2B5EF4-FFF2-40B4-BE49-F238E27FC236}">
                <a16:creationId xmlns:a16="http://schemas.microsoft.com/office/drawing/2014/main" id="{EE31A85E-E94B-AE67-E8DA-474BF0B8E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C8BD6-4DFD-4F47-B9EF-662F51DA2570}" type="slidenum">
              <a:rPr lang="he-IL" altLang="en-US" sz="1100" b="0">
                <a:latin typeface="Times New Roman" charset="0"/>
              </a:rPr>
              <a:pPr/>
              <a:t>51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1C468EF-ABEE-9645-1B96-DD36542AE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D01A0D2-5BCF-059B-81EA-99687DA8D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1046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97102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3354C-B92A-3EC1-6D3C-1F44B6A4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>
            <a:extLst>
              <a:ext uri="{FF2B5EF4-FFF2-40B4-BE49-F238E27FC236}">
                <a16:creationId xmlns:a16="http://schemas.microsoft.com/office/drawing/2014/main" id="{B4182443-DC95-5F8B-53FE-D5BDEA110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2ADAEBB7-DEDC-3E6D-CE9C-FE45E1055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50C60F7-1F1A-FC57-7FDC-33C728A45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3906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47066-97A6-E2BE-4066-B020371B6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>
            <a:extLst>
              <a:ext uri="{FF2B5EF4-FFF2-40B4-BE49-F238E27FC236}">
                <a16:creationId xmlns:a16="http://schemas.microsoft.com/office/drawing/2014/main" id="{7BAC6D4C-A9F8-69F6-055A-67A458EEC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22DB7E9C-7950-24C6-E8BB-4B91CEDCC6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4265BE6-EAE5-9673-44A2-43EB74386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3191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5581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61004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221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56198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60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65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54607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61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7648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62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237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63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93117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64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1263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65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08277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66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05857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F1086-593F-458E-56B5-C6BBBF1F7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>
            <a:extLst>
              <a:ext uri="{FF2B5EF4-FFF2-40B4-BE49-F238E27FC236}">
                <a16:creationId xmlns:a16="http://schemas.microsoft.com/office/drawing/2014/main" id="{F8B20ABA-81B7-1F0C-B083-2AD227DD5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67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0B2451B-CCFE-D0DC-D7C6-CAE08F71B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27B10F7-8D8C-1721-E118-145F2ED2D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3377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44A70-187A-62B3-C42D-01EAF54BB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>
            <a:extLst>
              <a:ext uri="{FF2B5EF4-FFF2-40B4-BE49-F238E27FC236}">
                <a16:creationId xmlns:a16="http://schemas.microsoft.com/office/drawing/2014/main" id="{1291FD8F-39D0-EB53-831A-A5E4DCF60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68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3845969-55D9-1A56-2270-EDB97F332F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4D535E8-3419-A677-9989-675C3FDFC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89778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33E6A-048F-61FE-ECCB-F7C17B578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>
            <a:extLst>
              <a:ext uri="{FF2B5EF4-FFF2-40B4-BE49-F238E27FC236}">
                <a16:creationId xmlns:a16="http://schemas.microsoft.com/office/drawing/2014/main" id="{9004802B-017D-2D2C-64FB-019F0623ED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C8BD6-4DFD-4F47-B9EF-662F51DA2570}" type="slidenum">
              <a:rPr lang="he-IL" altLang="en-US" sz="1100" b="0">
                <a:latin typeface="Times New Roman" charset="0"/>
              </a:rPr>
              <a:pPr/>
              <a:t>69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9ECE0F5-FFDF-5C8A-E469-A09EF7B48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544D22C-4432-5616-B284-322A7C5C0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2215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0911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71312-1B87-4CFE-518A-4439A2F58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6A03F911-3AF0-90F7-5099-5C2B2FC647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B3D2C4EC-99CA-626A-F8D4-0CCB9E70E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FF3E61B-720D-F6BB-FFB4-FFD00875C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2797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F681A-414E-697F-E744-53E623B9C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1A015F2A-B37A-531A-43D3-09969D10D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5CCC93D-52FE-81F1-DEDA-B51B2536AF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C5A3ADE-FFA3-191C-8D6A-412F052E4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69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642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474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3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Arial" charset="0"/>
              <a:buChar char="•"/>
              <a:defRPr sz="1800"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Ø"/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25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45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113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68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82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86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60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03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EC6AE46-F9A9-ACFD-BFEF-33F778221D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2560" y="6612474"/>
            <a:ext cx="8610600" cy="17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10-2</a:t>
            </a: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</a:t>
            </a:r>
            <a:r>
              <a:rPr lang="he-IL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</a:t>
            </a: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slide </a:t>
            </a:r>
            <a:fld id="{0E022C0D-3723-2343-B86A-05A05703B5CB}" type="slidenum">
              <a:rPr lang="en-US" sz="10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600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20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chemeClr val="tx1"/>
        </a:buClr>
        <a:buSzPct val="75000"/>
        <a:buFont typeface="Arial" charset="0"/>
        <a:buChar char="•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theme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theme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jpe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theme/media/image1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3.jpeg"/><Relationship Id="rId4" Type="http://schemas.openxmlformats.org/officeDocument/2006/relationships/image" Target="../../theme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3.jpeg"/><Relationship Id="rId4" Type="http://schemas.openxmlformats.org/officeDocument/2006/relationships/image" Target="../../theme/media/image1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theme/media/image1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5.jpeg"/><Relationship Id="rId5" Type="http://schemas.openxmlformats.org/officeDocument/2006/relationships/image" Target="../media/image5.png"/><Relationship Id="rId4" Type="http://schemas.openxmlformats.org/officeDocument/2006/relationships/image" Target="../../theme/media/image1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5.jpeg"/><Relationship Id="rId4" Type="http://schemas.openxmlformats.org/officeDocument/2006/relationships/image" Target="../../theme/media/image10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5.jpeg"/><Relationship Id="rId4" Type="http://schemas.openxmlformats.org/officeDocument/2006/relationships/image" Target="../../theme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3.jpeg"/><Relationship Id="rId4" Type="http://schemas.openxmlformats.org/officeDocument/2006/relationships/image" Target="../../theme/media/image1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3.jpeg"/><Relationship Id="rId4" Type="http://schemas.openxmlformats.org/officeDocument/2006/relationships/image" Target="../../theme/media/image1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theme/media/image16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3.jpeg"/><Relationship Id="rId4" Type="http://schemas.openxmlformats.org/officeDocument/2006/relationships/image" Target="../../theme/media/image12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7.jpeg"/><Relationship Id="rId5" Type="http://schemas.openxmlformats.org/officeDocument/2006/relationships/image" Target="../../theme/media/image13.jpeg"/><Relationship Id="rId4" Type="http://schemas.openxmlformats.org/officeDocument/2006/relationships/image" Target="../../theme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981200"/>
            <a:ext cx="6172200" cy="533400"/>
          </a:xfrm>
        </p:spPr>
        <p:txBody>
          <a:bodyPr wrap="none"/>
          <a:lstStyle/>
          <a:p>
            <a:pPr algn="ctr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2800" dirty="0">
                <a:latin typeface="+mj-lt"/>
                <a:cs typeface="+mj-cs"/>
              </a:rPr>
              <a:t>Data Structures II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dirty="0"/>
              <a:t>Efi Arazi School of Computer Science</a:t>
            </a:r>
          </a:p>
          <a:p>
            <a:r>
              <a:rPr lang="en-US" altLang="en-US" sz="1400" b="0" dirty="0"/>
              <a:t>Introduction to Computer Science</a:t>
            </a:r>
          </a:p>
          <a:p>
            <a:r>
              <a:rPr lang="en-US" altLang="en-US" sz="1400" b="0" dirty="0"/>
              <a:t>Shimon Schocken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447800" y="15240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 b="0" dirty="0">
                <a:solidFill>
                  <a:srgbClr val="737373"/>
                </a:solidFill>
                <a:latin typeface="+mj-lt"/>
                <a:cs typeface="+mj-cs"/>
              </a:rPr>
              <a:t>Lecture 10-2</a:t>
            </a:r>
            <a:endParaRPr lang="en-US" altLang="en-US" sz="2400" b="0" dirty="0">
              <a:latin typeface="+mj-lt"/>
              <a:cs typeface="+mj-cs"/>
            </a:endParaRPr>
          </a:p>
        </p:txBody>
      </p:sp>
      <p:pic>
        <p:nvPicPr>
          <p:cNvPr id="8197" name="Picture 6" descr="Bouqu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3886200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0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A2A9322-8663-FA61-841D-85E79074B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B846C88-AAD1-1E83-41DE-7FE592F1C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Set()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elements = new List();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boolean contains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E8019C6-5FF3-8155-D0CE-41C1364E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Contains: Abstraction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3457C70-7D58-0450-2BCF-A22C877E7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System.out.println("s1 = " + s1);</a:t>
            </a:r>
          </a:p>
          <a:p>
            <a:pPr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contains</a:t>
            </a:r>
            <a:r>
              <a:rPr lang="en-US" sz="1050" b="0" dirty="0">
                <a:latin typeface="Menlo" panose="020B0609030804020204" pitchFamily="49" charset="0"/>
              </a:rPr>
              <a:t>(3));</a:t>
            </a:r>
          </a:p>
          <a:p>
            <a:pPr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contains</a:t>
            </a:r>
            <a:r>
              <a:rPr lang="en-US" sz="1050" b="0" dirty="0">
                <a:latin typeface="Menlo" panose="020B0609030804020204" pitchFamily="49" charset="0"/>
              </a:rPr>
              <a:t>(4));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3A73E2C-373F-BA61-AB4B-9F49B7BC3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latin typeface="Menlo" panose="020B0609030804020204" pitchFamily="49" charset="0"/>
              </a:rPr>
              <a:t>true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false</a:t>
            </a: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90921FC-959B-A4C3-8A4C-F37B552A0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718" y="4598225"/>
            <a:ext cx="4495797" cy="43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sz="1600" b="0" kern="0" dirty="0"/>
              <a:t>Behind the scene: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EB6D7-8857-5BEA-1A25-956E42043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160"/>
          <a:stretch/>
        </p:blipFill>
        <p:spPr>
          <a:xfrm>
            <a:off x="5099191" y="5034715"/>
            <a:ext cx="3054209" cy="4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6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A8EBA47-DDCB-059B-B419-5C1E3E687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BFEAE7-19F4-8BD2-989F-9DE76B47A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Set()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elements = new List();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boolean contains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return (elements.</a:t>
            </a:r>
            <a:r>
              <a:rPr lang="en-US" altLang="en-US" sz="1100" b="0">
                <a:solidFill>
                  <a:srgbClr val="000000"/>
                </a:solidFill>
                <a:latin typeface="Consolas" charset="0"/>
              </a:rPr>
              <a:t>indexOf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(e) &gt; -1);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293E113-B113-BFD8-3921-07E78C30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Contains: Implementation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9A907B4-E04C-85E9-0A24-8E1BF05C4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System.out.println("s1 = " + s1);</a:t>
            </a:r>
          </a:p>
          <a:p>
            <a:pPr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contains</a:t>
            </a:r>
            <a:r>
              <a:rPr lang="en-US" sz="1050" b="0" dirty="0">
                <a:latin typeface="Menlo" panose="020B0609030804020204" pitchFamily="49" charset="0"/>
              </a:rPr>
              <a:t>(3));</a:t>
            </a:r>
          </a:p>
          <a:p>
            <a:pPr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contains</a:t>
            </a:r>
            <a:r>
              <a:rPr lang="en-US" sz="1050" b="0" dirty="0">
                <a:latin typeface="Menlo" panose="020B0609030804020204" pitchFamily="49" charset="0"/>
              </a:rPr>
              <a:t>(4));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6912F32-43A5-693F-8F57-C3FDA7E7A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latin typeface="Menlo" panose="020B0609030804020204" pitchFamily="49" charset="0"/>
              </a:rPr>
              <a:t>true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false</a:t>
            </a: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EEBBCEC-A610-CBE5-19C9-81BE0D236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718" y="4598225"/>
            <a:ext cx="4495797" cy="43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sz="1600" b="0" kern="0" dirty="0"/>
              <a:t>Behind the scene: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E630B-5EA4-C508-838B-DFCB94576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160"/>
          <a:stretch/>
        </p:blipFill>
        <p:spPr>
          <a:xfrm>
            <a:off x="5099191" y="5034715"/>
            <a:ext cx="3054209" cy="436490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D78057B-8122-3F93-C04A-FCDA146ECBAC}"/>
              </a:ext>
            </a:extLst>
          </p:cNvPr>
          <p:cNvSpPr/>
          <p:nvPr/>
        </p:nvSpPr>
        <p:spPr bwMode="auto">
          <a:xfrm>
            <a:off x="1066800" y="3771900"/>
            <a:ext cx="2438400" cy="990600"/>
          </a:xfrm>
          <a:prstGeom prst="wedgeRoundRectCallout">
            <a:avLst>
              <a:gd name="adj1" fmla="val 14584"/>
              <a:gd name="adj2" fmla="val -100305"/>
              <a:gd name="adj3" fmla="val 16667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elements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process it using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methods, like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</a:p>
        </p:txBody>
      </p:sp>
    </p:spTree>
    <p:extLst>
      <p:ext uri="{BB962C8B-B14F-4D97-AF65-F5344CB8AC3E}">
        <p14:creationId xmlns:p14="http://schemas.microsoft.com/office/powerpoint/2010/main" val="391610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09BB33E-F20F-AD5C-5017-3CDAA4F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0E4DCF1-84C2-84DD-3640-80E8137A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elements: Abstraction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406D1F2-7558-5290-90B1-063A25D5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add</a:t>
            </a:r>
            <a:r>
              <a:rPr lang="en-US" sz="1050" b="0" dirty="0">
                <a:latin typeface="Menlo" panose="020B0609030804020204" pitchFamily="49" charset="0"/>
              </a:rPr>
              <a:t>(3); 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add</a:t>
            </a:r>
            <a:r>
              <a:rPr lang="en-US" sz="1050" b="0" dirty="0">
                <a:latin typeface="Menlo" panose="020B0609030804020204" pitchFamily="49" charset="0"/>
              </a:rPr>
              <a:t>(1); 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add</a:t>
            </a:r>
            <a:r>
              <a:rPr lang="en-US" sz="1050" b="0" dirty="0">
                <a:latin typeface="Menlo" panose="020B0609030804020204" pitchFamily="49" charset="0"/>
              </a:rPr>
              <a:t>(3); 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add</a:t>
            </a:r>
            <a:r>
              <a:rPr lang="en-US" sz="1050" b="0" dirty="0">
                <a:latin typeface="Menlo" panose="020B0609030804020204" pitchFamily="49" charset="0"/>
              </a:rPr>
              <a:t>(5); 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add</a:t>
            </a:r>
            <a:r>
              <a:rPr lang="en-US" sz="1050" b="0" dirty="0">
                <a:latin typeface="Menlo" panose="020B0609030804020204" pitchFamily="49" charset="0"/>
              </a:rPr>
              <a:t>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System.out.println("s1 = " + s1);</a:t>
            </a:r>
          </a:p>
          <a:p>
            <a:pPr>
              <a:spcBef>
                <a:spcPts val="300"/>
              </a:spcBef>
            </a:pPr>
            <a:endParaRPr lang="en-US" sz="1050" b="0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System.out.println(s1.contains(3));</a:t>
            </a:r>
          </a:p>
          <a:p>
            <a:pPr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System.out.println(s1.contains(4));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6C0705D-3229-F677-A241-10608614B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true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effectLst/>
                <a:latin typeface="Menlo" panose="020B0609030804020204" pitchFamily="49" charset="0"/>
              </a:rPr>
              <a:t>false</a:t>
            </a: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BDA1283-FEE4-3018-8B22-6F3E1FCB5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718" y="4598225"/>
            <a:ext cx="4495797" cy="43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sz="1600" b="0" kern="0" dirty="0"/>
              <a:t>Behind the scene: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D666A-8140-D98D-5AE2-4C094BFE2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160"/>
          <a:stretch/>
        </p:blipFill>
        <p:spPr>
          <a:xfrm>
            <a:off x="5099191" y="5034715"/>
            <a:ext cx="3054209" cy="436490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AB334772-F81C-9BD1-2DD1-3E191327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Set()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elements = new List();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boolean contains(int e)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return (elements.indexOf(e) &gt; -1);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void add(int e)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0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B2DC1E0-082D-BD04-16A1-18A6F22AF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03542C1-B518-AAF0-E125-0EDD2855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elements: Implementation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AFFC98-866B-EFD4-065E-542A01D56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add</a:t>
            </a:r>
            <a:r>
              <a:rPr lang="en-US" sz="1050" b="0" dirty="0">
                <a:latin typeface="Menlo" panose="020B0609030804020204" pitchFamily="49" charset="0"/>
              </a:rPr>
              <a:t>(3); 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add</a:t>
            </a:r>
            <a:r>
              <a:rPr lang="en-US" sz="1050" b="0" dirty="0">
                <a:latin typeface="Menlo" panose="020B0609030804020204" pitchFamily="49" charset="0"/>
              </a:rPr>
              <a:t>(1); 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add</a:t>
            </a:r>
            <a:r>
              <a:rPr lang="en-US" sz="1050" b="0" dirty="0">
                <a:latin typeface="Menlo" panose="020B0609030804020204" pitchFamily="49" charset="0"/>
              </a:rPr>
              <a:t>(3); 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add</a:t>
            </a:r>
            <a:r>
              <a:rPr lang="en-US" sz="1050" b="0" dirty="0">
                <a:latin typeface="Menlo" panose="020B0609030804020204" pitchFamily="49" charset="0"/>
              </a:rPr>
              <a:t>(5); 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add</a:t>
            </a:r>
            <a:r>
              <a:rPr lang="en-US" sz="1050" b="0" dirty="0">
                <a:latin typeface="Menlo" panose="020B0609030804020204" pitchFamily="49" charset="0"/>
              </a:rPr>
              <a:t>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System.out.println("s1 = " + s1);</a:t>
            </a:r>
          </a:p>
          <a:p>
            <a:pPr>
              <a:spcBef>
                <a:spcPts val="300"/>
              </a:spcBef>
            </a:pPr>
            <a:endParaRPr lang="en-US" sz="1050" b="0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System.out.println(s1.contains(3));</a:t>
            </a:r>
          </a:p>
          <a:p>
            <a:pPr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System.out.println(s1.contains(4));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0F6B4FE-450E-5624-3E0A-8850346B5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718" y="4598225"/>
            <a:ext cx="4495797" cy="43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sz="1600" b="0" kern="0" dirty="0"/>
              <a:t>Behind the scene: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E3CD4-9F13-F857-6002-5599191F5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160"/>
          <a:stretch/>
        </p:blipFill>
        <p:spPr>
          <a:xfrm>
            <a:off x="5099191" y="5034715"/>
            <a:ext cx="3054209" cy="436490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A30858A-1702-45BB-C7BB-644601D8E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Set()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elements = new List();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boolean contains(int e)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return (elements.indexOf(e) &gt; -1);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void add(int e)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if (!contains(e))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elements.add(e);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4A284C37-ED28-D7F1-27F8-4E25C46D0A31}"/>
              </a:ext>
            </a:extLst>
          </p:cNvPr>
          <p:cNvSpPr/>
          <p:nvPr/>
        </p:nvSpPr>
        <p:spPr bwMode="auto">
          <a:xfrm>
            <a:off x="5943600" y="1856382"/>
            <a:ext cx="2209800" cy="990600"/>
          </a:xfrm>
          <a:prstGeom prst="wedgeRoundRectCallout">
            <a:avLst>
              <a:gd name="adj1" fmla="val 14584"/>
              <a:gd name="adj2" fmla="val -10030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Calls the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of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calls the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of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32BED31-A068-BFDC-6DCF-56A46ACB7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true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effectLst/>
                <a:latin typeface="Menlo" panose="020B0609030804020204" pitchFamily="49" charset="0"/>
              </a:rPr>
              <a:t>false</a:t>
            </a: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16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C3C896C-515D-B7D3-95E8-C6A7337EA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9BC27ED-498B-5E55-9D18-F2A5F908E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Constructing a set from an array: Abstraction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71A8B95-EC93-759A-9153-0D7E5E77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(int[] arr)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A1BA6C-71A1-A266-B804-F66EDFCD6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System.out.println("s1 = " + s1);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int[] data = {7, 9, 1, 9, 1, 7};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Set s2 = new Set(data);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System.out.println("s2 = " + s2);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D88C81-2178-AE07-CAF0-603E3C290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s2 = {7, 9, 1}</a:t>
            </a: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1F641F-C5AB-4311-32B8-F76E33240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445"/>
          <a:stretch/>
        </p:blipFill>
        <p:spPr>
          <a:xfrm>
            <a:off x="5099191" y="5034715"/>
            <a:ext cx="3054209" cy="832686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0EF50699-39D8-6587-154B-6A7C1EE81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718" y="4598225"/>
            <a:ext cx="4495797" cy="43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sz="1600" b="0" kern="0" dirty="0"/>
              <a:t>Behind the scene:</a:t>
            </a:r>
          </a:p>
        </p:txBody>
      </p:sp>
    </p:spTree>
    <p:extLst>
      <p:ext uri="{BB962C8B-B14F-4D97-AF65-F5344CB8AC3E}">
        <p14:creationId xmlns:p14="http://schemas.microsoft.com/office/powerpoint/2010/main" val="381288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0D52DAE-8760-E8A2-AD3D-862227181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A795C06-CB3B-55D3-0104-935B5CFFA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Constructing a set from an array: Implementation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2506A29-EBD8-DF2A-2421-EA0491D34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(int[] arr)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this();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given array,</a:t>
            </a:r>
          </a:p>
          <a:p>
            <a:pPr>
              <a:spcBef>
                <a:spcPts val="1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//  and adds its elements to this set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for (int e : arr) 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add(e);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0E6B1A-65F2-2844-AB36-B7220E47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System.out.println("s1 = " + s1);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int[] data = {7, 9, 1, 9, 1, 7};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Set s2 = new Set(data);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System.out.println("s2 = " + s2);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F11BF2-A65A-5A87-A53A-CA21284CD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s2 = {7, 9, 1}</a:t>
            </a: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F21D9A-F212-4DB6-AB89-2CC91292D2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445"/>
          <a:stretch/>
        </p:blipFill>
        <p:spPr>
          <a:xfrm>
            <a:off x="5099191" y="5034715"/>
            <a:ext cx="3054209" cy="832686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838AAD30-1925-FEF7-A613-94970B13B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718" y="4598225"/>
            <a:ext cx="4495797" cy="43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sz="1600" b="0" kern="0" dirty="0"/>
              <a:t>Behind the scene:</a:t>
            </a:r>
          </a:p>
        </p:txBody>
      </p:sp>
      <p:grpSp>
        <p:nvGrpSpPr>
          <p:cNvPr id="11" name="Group 28">
            <a:extLst>
              <a:ext uri="{FF2B5EF4-FFF2-40B4-BE49-F238E27FC236}">
                <a16:creationId xmlns:a16="http://schemas.microsoft.com/office/drawing/2014/main" id="{BE778D8E-A8D8-7874-DBED-E06C071D4CDC}"/>
              </a:ext>
            </a:extLst>
          </p:cNvPr>
          <p:cNvGrpSpPr>
            <a:grpSpLocks/>
          </p:cNvGrpSpPr>
          <p:nvPr/>
        </p:nvGrpSpPr>
        <p:grpSpPr bwMode="auto">
          <a:xfrm>
            <a:off x="2711269" y="3657600"/>
            <a:ext cx="1943100" cy="1625600"/>
            <a:chOff x="3739" y="2925"/>
            <a:chExt cx="1224" cy="1024"/>
          </a:xfrm>
        </p:grpSpPr>
        <p:pic>
          <p:nvPicPr>
            <p:cNvPr id="12" name="Picture 29" descr="Bouquet">
              <a:extLst>
                <a:ext uri="{FF2B5EF4-FFF2-40B4-BE49-F238E27FC236}">
                  <a16:creationId xmlns:a16="http://schemas.microsoft.com/office/drawing/2014/main" id="{1B79056E-93CF-DB41-5C9C-CC0AD276E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6" r="4546"/>
            <a:stretch>
              <a:fillRect/>
            </a:stretch>
          </p:blipFill>
          <p:spPr bwMode="auto">
            <a:xfrm>
              <a:off x="3739" y="3414"/>
              <a:ext cx="648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r:embed="rId5"/>
                    <a:srcRect l="4546" r="4546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3" name="Picture 30" descr="Bouquet">
              <a:extLst>
                <a:ext uri="{FF2B5EF4-FFF2-40B4-BE49-F238E27FC236}">
                  <a16:creationId xmlns:a16="http://schemas.microsoft.com/office/drawing/2014/main" id="{39B3D75B-5A6C-9CE1-9947-EB4230D36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46" r="3725" b="24522"/>
            <a:stretch>
              <a:fillRect/>
            </a:stretch>
          </p:blipFill>
          <p:spPr bwMode="auto">
            <a:xfrm>
              <a:off x="4027" y="2925"/>
              <a:ext cx="648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r:embed="rId5"/>
                    <a:srcRect t="13446" r="3725" b="24522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50B22E8B-9827-5360-D7D7-CA097DEAE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2997"/>
              <a:ext cx="8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82550" indent="15875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cs typeface="Arial Unicode MS" charset="0"/>
                </a:rPr>
                <a:t>Huh?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092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69B8C7C-408F-CF1B-F8BC-D3B7A6EF7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0149817-538C-E9B7-7788-37F3BDD66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Aside: For Each </a:t>
            </a:r>
            <a:r>
              <a:rPr lang="en-US" sz="2000" dirty="0"/>
              <a:t>(built-in Java iterator)</a:t>
            </a:r>
            <a:endParaRPr lang="en-US" sz="2000" dirty="0"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0DEE8-4CDD-8D91-83F2-B8A836792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990600"/>
            <a:ext cx="3962400" cy="182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800" b="0" u="sng" dirty="0"/>
              <a:t>For-each rules</a:t>
            </a:r>
          </a:p>
          <a:p>
            <a:pPr marL="9525" indent="-9525">
              <a:spcBef>
                <a:spcPts val="600"/>
              </a:spcBef>
              <a:buNone/>
            </a:pPr>
            <a:r>
              <a:rPr lang="en-US" altLang="en-US" sz="1600" b="0" dirty="0"/>
              <a:t>A built-in Java </a:t>
            </a:r>
            <a:r>
              <a:rPr lang="en-US" altLang="en-US" sz="1600" b="0" i="1" dirty="0"/>
              <a:t>iterator</a:t>
            </a:r>
            <a:r>
              <a:rPr lang="en-US" altLang="en-US" sz="1600" b="0" dirty="0"/>
              <a:t>;</a:t>
            </a:r>
          </a:p>
          <a:p>
            <a:pPr marL="9525" indent="-9525">
              <a:spcBef>
                <a:spcPts val="600"/>
              </a:spcBef>
              <a:buNone/>
            </a:pPr>
            <a:r>
              <a:rPr lang="en-US" altLang="en-US" sz="1600" b="0" dirty="0"/>
              <a:t>Can be used under some restrictions:</a:t>
            </a:r>
          </a:p>
          <a:p>
            <a:pPr marL="9525" indent="-9525">
              <a:spcBef>
                <a:spcPts val="600"/>
              </a:spcBef>
              <a:buNone/>
            </a:pPr>
            <a:r>
              <a:rPr lang="en-US" altLang="en-US" sz="1600" b="0" dirty="0"/>
              <a:t>The loop must iterate over </a:t>
            </a:r>
            <a:r>
              <a:rPr lang="en-US" altLang="en-US" sz="1600" b="0" i="1" dirty="0"/>
              <a:t>all</a:t>
            </a:r>
            <a:r>
              <a:rPr lang="en-US" altLang="en-US" sz="1600" b="0" dirty="0"/>
              <a:t> the elements;</a:t>
            </a:r>
          </a:p>
          <a:p>
            <a:pPr marL="9525" indent="-9525">
              <a:spcBef>
                <a:spcPts val="600"/>
              </a:spcBef>
              <a:buNone/>
            </a:pPr>
            <a:r>
              <a:rPr lang="en-US" altLang="en-US" sz="1600" b="0" dirty="0"/>
              <a:t>The statements in the body of the loop cannot refer to specific elements;</a:t>
            </a:r>
          </a:p>
          <a:p>
            <a:pPr marL="9525" indent="-9525">
              <a:spcBef>
                <a:spcPts val="600"/>
              </a:spcBef>
              <a:buNone/>
            </a:pPr>
            <a:r>
              <a:rPr lang="en-US" altLang="en-US" sz="1600" b="0" dirty="0"/>
              <a:t>The loop cannot modify any element;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E366B9-9350-17D0-3429-80A1B0740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05200"/>
            <a:ext cx="3962400" cy="122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800" b="0" u="sng" dirty="0"/>
              <a:t>Best practice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800" b="0" dirty="0"/>
              <a:t>For-each is elegant and readable.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800" b="0" dirty="0"/>
              <a:t>Whenever possible, use it!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63C226-B6C3-CDB6-72D8-23388600C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(int[] arr)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this();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given array,</a:t>
            </a:r>
          </a:p>
          <a:p>
            <a:pPr>
              <a:spcBef>
                <a:spcPts val="1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//  and adds its elements to this set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for (int e : arr) 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add(e);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0E223B0-4C36-A528-AEDC-05903C8A9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4876800"/>
            <a:ext cx="3200400" cy="9905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0" rIns="0" bIns="0" anchor="ctr" anchorCtr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00"/>
              </a:spcBef>
              <a:defRPr/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above </a:t>
            </a:r>
            <a:r>
              <a:rPr lang="en-US" altLang="en-US" sz="1200" b="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for-each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is the same as:</a:t>
            </a:r>
          </a:p>
          <a:p>
            <a:pPr>
              <a:spcBef>
                <a:spcPts val="600"/>
              </a:spcBef>
            </a:pPr>
            <a:r>
              <a:rPr lang="mr-IN" sz="1100" b="0" dirty="0">
                <a:latin typeface="Consolas" charset="0"/>
                <a:ea typeface="Consolas" charset="0"/>
                <a:cs typeface="Consolas" charset="0"/>
              </a:rPr>
              <a:t>for (int i = 0; i &lt; </a:t>
            </a:r>
            <a:r>
              <a:rPr lang="mr-IN" sz="1100" b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mr-IN" sz="1100" b="0" dirty="0">
                <a:latin typeface="Consolas" charset="0"/>
                <a:ea typeface="Consolas" charset="0"/>
                <a:cs typeface="Consolas" charset="0"/>
              </a:rPr>
              <a:t>.length; i++)</a:t>
            </a:r>
            <a:r>
              <a:rPr lang="en-US" sz="1100" b="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spcBef>
                <a:spcPts val="200"/>
              </a:spcBef>
            </a:pPr>
            <a:r>
              <a:rPr lang="en-US" sz="1100" b="0" dirty="0">
                <a:latin typeface="Consolas" charset="0"/>
                <a:ea typeface="Consolas" charset="0"/>
                <a:cs typeface="Consolas" charset="0"/>
              </a:rPr>
              <a:t>    add</a:t>
            </a:r>
            <a:r>
              <a:rPr lang="mr-IN" sz="1100" b="0" dirty="0">
                <a:latin typeface="Consolas" charset="0"/>
                <a:ea typeface="Consolas" charset="0"/>
                <a:cs typeface="Consolas" charset="0"/>
              </a:rPr>
              <a:t>(arr[i]);</a:t>
            </a:r>
          </a:p>
          <a:p>
            <a:pPr>
              <a:spcBef>
                <a:spcPts val="200"/>
              </a:spcBef>
            </a:pPr>
            <a:r>
              <a:rPr lang="mr-IN" sz="1100" b="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sz="11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5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A701349-D9AC-C52A-3F97-0F5474E3B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03946D6-1361-DFF7-81AB-E0AA3E0A9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Aside: For Each </a:t>
            </a:r>
            <a:r>
              <a:rPr lang="en-US" sz="2000" dirty="0"/>
              <a:t>(built-in Java iterator)</a:t>
            </a:r>
            <a:endParaRPr lang="en-US" sz="2000" dirty="0"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D462BAF-AB94-3507-01C0-B6B2FA721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05200"/>
            <a:ext cx="3962400" cy="122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800" b="0" u="sng" dirty="0"/>
              <a:t>Best practice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800" b="0" dirty="0"/>
              <a:t>For-each is elegant and readable.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800" b="0" dirty="0"/>
              <a:t>Whenever possible, use it!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94A0C1-CC1F-BAD0-626D-03808F47B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(int[] arr)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this();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given array,</a:t>
            </a:r>
          </a:p>
          <a:p>
            <a:pPr>
              <a:spcBef>
                <a:spcPts val="1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//  and adds its elements to this set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for (int e : arr) 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add(e);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0498F14-838F-F124-78AE-DB69943AF70A}"/>
              </a:ext>
            </a:extLst>
          </p:cNvPr>
          <p:cNvSpPr/>
          <p:nvPr/>
        </p:nvSpPr>
        <p:spPr bwMode="auto">
          <a:xfrm>
            <a:off x="2133600" y="4828171"/>
            <a:ext cx="5105400" cy="1115429"/>
          </a:xfrm>
          <a:prstGeom prst="wedgeRoundRectCallout">
            <a:avLst>
              <a:gd name="adj1" fmla="val -51598"/>
              <a:gd name="adj2" fmla="val -8063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Iterator’s logic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long as the iteration has a next element...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the current element (e), and advance the iteration.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62C327-D1E0-8AF2-84D7-48AC72AB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990600"/>
            <a:ext cx="3962400" cy="182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800" b="0" u="sng" dirty="0"/>
              <a:t>For-each rules</a:t>
            </a:r>
          </a:p>
          <a:p>
            <a:pPr marL="9525" indent="-9525">
              <a:spcBef>
                <a:spcPts val="600"/>
              </a:spcBef>
              <a:buNone/>
            </a:pPr>
            <a:r>
              <a:rPr lang="en-US" altLang="en-US" sz="1600" b="0" dirty="0"/>
              <a:t>A built-in Java </a:t>
            </a:r>
            <a:r>
              <a:rPr lang="en-US" altLang="en-US" sz="1600" b="0" i="1" dirty="0"/>
              <a:t>iterator</a:t>
            </a:r>
            <a:r>
              <a:rPr lang="en-US" altLang="en-US" sz="1600" b="0" dirty="0"/>
              <a:t>;</a:t>
            </a:r>
          </a:p>
          <a:p>
            <a:pPr marL="9525" indent="-9525">
              <a:spcBef>
                <a:spcPts val="600"/>
              </a:spcBef>
              <a:buNone/>
            </a:pPr>
            <a:r>
              <a:rPr lang="en-US" altLang="en-US" sz="1600" b="0" dirty="0"/>
              <a:t>Can be used under some restrictions:</a:t>
            </a:r>
          </a:p>
          <a:p>
            <a:pPr marL="9525" indent="-9525">
              <a:spcBef>
                <a:spcPts val="600"/>
              </a:spcBef>
              <a:buNone/>
            </a:pPr>
            <a:r>
              <a:rPr lang="en-US" altLang="en-US" sz="1600" b="0" dirty="0"/>
              <a:t>The loop must iterate over </a:t>
            </a:r>
            <a:r>
              <a:rPr lang="en-US" altLang="en-US" sz="1600" b="0" i="1" dirty="0"/>
              <a:t>all</a:t>
            </a:r>
            <a:r>
              <a:rPr lang="en-US" altLang="en-US" sz="1600" b="0" dirty="0"/>
              <a:t> the elements;</a:t>
            </a:r>
          </a:p>
          <a:p>
            <a:pPr marL="9525" indent="-9525">
              <a:spcBef>
                <a:spcPts val="600"/>
              </a:spcBef>
              <a:buNone/>
            </a:pPr>
            <a:r>
              <a:rPr lang="en-US" altLang="en-US" sz="1600" b="0" dirty="0"/>
              <a:t>The statements in the body of the loop cannot refer to specific elements;</a:t>
            </a:r>
          </a:p>
          <a:p>
            <a:pPr marL="9525" indent="-9525">
              <a:spcBef>
                <a:spcPts val="600"/>
              </a:spcBef>
              <a:buNone/>
            </a:pPr>
            <a:r>
              <a:rPr lang="en-US" altLang="en-US" sz="1600" b="0" dirty="0"/>
              <a:t>The loop cannot modify any element;</a:t>
            </a:r>
          </a:p>
        </p:txBody>
      </p:sp>
    </p:spTree>
    <p:extLst>
      <p:ext uri="{BB962C8B-B14F-4D97-AF65-F5344CB8AC3E}">
        <p14:creationId xmlns:p14="http://schemas.microsoft.com/office/powerpoint/2010/main" val="420878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3C55FDB-3690-0DDA-C4E2-7785C6A05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2C2EF6A-515E-D9AA-3BE7-7001D8F4A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Building a set from another set: Abstraction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47E3A5D-F712-EE64-D738-E7380B220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latin typeface="Consolas" charset="0"/>
              </a:rPr>
              <a:t>    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Set(int[] arr) {</a:t>
            </a:r>
          </a:p>
          <a:p>
            <a:endParaRPr lang="en-US" alt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Creates a set containing the elements in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(Set other)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5CEDCD-5069-C4C0-DE4A-B3FDE44AD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System.out.println("s1 = " + s1);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int[] data = {7, 9, 1, 9, 1, 7};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Set s2 = new Set(data);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System.out.println("s2 = " + s2);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Set s3 = new </a:t>
            </a:r>
            <a:r>
              <a:rPr lang="en-US" sz="1050" dirty="0">
                <a:solidFill>
                  <a:srgbClr val="C00000"/>
                </a:solidFill>
                <a:latin typeface="Menlo" panose="020B0609030804020204" pitchFamily="49" charset="0"/>
              </a:rPr>
              <a:t>Set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(s2);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System.out.println("s3 = " + s3);	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6E4BDBA-9AFF-6A63-B77C-C3F3BABA3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s2 = {7, 9, 1}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s3 = {7, 9, 1}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FDEB2E-3E7F-3107-E4DC-A0755C3C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91" y="4572000"/>
            <a:ext cx="3054209" cy="12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5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1946944-1916-2248-4767-CC7C799D3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03AA9A3-3DCC-5616-7C1D-F14259641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Building a set from another set: Implementation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D23CDC-674C-479F-0F56-95E303C0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latin typeface="Consolas" charset="0"/>
              </a:rPr>
              <a:t>    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Set(int[] arr) {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(Set other)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this();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given set and adds its elements to this set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ListIterator itr = other.elements.listIterator();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while (itr.hasNext()) 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int e = itr.next();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add(e);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2DF676C-4485-0CE0-B40F-DE1963772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System.out.println("s1 = " + s1);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int[] data = {7, 9, 1, 9, 1, 7};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Set s2 = new Set(data);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System.out.println("s2 = " + s2);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Set s3 = new </a:t>
            </a:r>
            <a:r>
              <a:rPr lang="en-US" sz="1050" dirty="0">
                <a:solidFill>
                  <a:srgbClr val="C00000"/>
                </a:solidFill>
                <a:latin typeface="Menlo" panose="020B0609030804020204" pitchFamily="49" charset="0"/>
              </a:rPr>
              <a:t>Set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(s2);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System.out.println("s3 = " + s3);	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8271A2-1D8D-B6C0-C522-A45088DC2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s2 = {7, 9, 1}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s3 = {7, 9, 1}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grpSp>
        <p:nvGrpSpPr>
          <p:cNvPr id="10" name="Group 28">
            <a:extLst>
              <a:ext uri="{FF2B5EF4-FFF2-40B4-BE49-F238E27FC236}">
                <a16:creationId xmlns:a16="http://schemas.microsoft.com/office/drawing/2014/main" id="{6BC0FC27-A6F0-9D80-E80C-EA0233AEE28E}"/>
              </a:ext>
            </a:extLst>
          </p:cNvPr>
          <p:cNvGrpSpPr>
            <a:grpSpLocks/>
          </p:cNvGrpSpPr>
          <p:nvPr/>
        </p:nvGrpSpPr>
        <p:grpSpPr bwMode="auto">
          <a:xfrm>
            <a:off x="2933700" y="4660900"/>
            <a:ext cx="1943100" cy="1511300"/>
            <a:chOff x="3739" y="2997"/>
            <a:chExt cx="1224" cy="952"/>
          </a:xfrm>
        </p:grpSpPr>
        <p:pic>
          <p:nvPicPr>
            <p:cNvPr id="11" name="Picture 29" descr="Bouquet">
              <a:extLst>
                <a:ext uri="{FF2B5EF4-FFF2-40B4-BE49-F238E27FC236}">
                  <a16:creationId xmlns:a16="http://schemas.microsoft.com/office/drawing/2014/main" id="{7A722475-3B91-CB2E-48A6-90F2E1A7B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6" r="4546"/>
            <a:stretch>
              <a:fillRect/>
            </a:stretch>
          </p:blipFill>
          <p:spPr bwMode="auto">
            <a:xfrm>
              <a:off x="3739" y="3414"/>
              <a:ext cx="648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r:embed="rId4"/>
                    <a:srcRect l="4546" r="4546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2" name="Picture 30" descr="Bouquet">
              <a:extLst>
                <a:ext uri="{FF2B5EF4-FFF2-40B4-BE49-F238E27FC236}">
                  <a16:creationId xmlns:a16="http://schemas.microsoft.com/office/drawing/2014/main" id="{9F38F59F-AE70-544D-0D3B-56F5CD74D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46" r="3725" b="24522"/>
            <a:stretch>
              <a:fillRect/>
            </a:stretch>
          </p:blipFill>
          <p:spPr bwMode="auto">
            <a:xfrm>
              <a:off x="4027" y="2997"/>
              <a:ext cx="64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r:embed="rId4"/>
                    <a:srcRect t="13446" r="3725" b="24522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" name="Rectangle 31">
              <a:extLst>
                <a:ext uri="{FF2B5EF4-FFF2-40B4-BE49-F238E27FC236}">
                  <a16:creationId xmlns:a16="http://schemas.microsoft.com/office/drawing/2014/main" id="{86B813F8-5600-B5C9-32F4-DFC82723C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3030"/>
              <a:ext cx="8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82550" indent="15875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cs typeface="Arial Unicode MS" charset="0"/>
                </a:rPr>
                <a:t>Huh?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99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E177087-7A3A-786B-5D34-768A9860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8">
            <a:extLst>
              <a:ext uri="{FF2B5EF4-FFF2-40B4-BE49-F238E27FC236}">
                <a16:creationId xmlns:a16="http://schemas.microsoft.com/office/drawing/2014/main" id="{BCCA9D0D-4666-EF4D-646C-9B78C7DFB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Data structures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49A35AA-D900-DBBC-9557-9D8758C30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43" b="51428"/>
          <a:stretch/>
        </p:blipFill>
        <p:spPr>
          <a:xfrm>
            <a:off x="1267461" y="1816352"/>
            <a:ext cx="4876800" cy="1295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A81C9E-FEE7-4154-DB8F-CEAB13626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14" r="70548"/>
          <a:stretch/>
        </p:blipFill>
        <p:spPr>
          <a:xfrm>
            <a:off x="5687061" y="1740152"/>
            <a:ext cx="1856739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48D355-5D7C-4749-ABEF-43E744F07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48" b="48571"/>
          <a:stretch/>
        </p:blipFill>
        <p:spPr>
          <a:xfrm>
            <a:off x="2057400" y="3234727"/>
            <a:ext cx="1503678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B8A319-BB1E-7327-646E-2DBC7D524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17" t="45714"/>
          <a:stretch/>
        </p:blipFill>
        <p:spPr>
          <a:xfrm>
            <a:off x="2867661" y="3175126"/>
            <a:ext cx="4399278" cy="1447800"/>
          </a:xfrm>
          <a:prstGeom prst="rect">
            <a:avLst/>
          </a:prstGeom>
        </p:spPr>
      </p:pic>
      <p:sp>
        <p:nvSpPr>
          <p:cNvPr id="6" name="Rectangle 89">
            <a:extLst>
              <a:ext uri="{FF2B5EF4-FFF2-40B4-BE49-F238E27FC236}">
                <a16:creationId xmlns:a16="http://schemas.microsoft.com/office/drawing/2014/main" id="{FF2CBF25-0777-F43C-E7AB-F7B6CA525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64" y="736726"/>
            <a:ext cx="8610600" cy="11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en-US" altLang="en-US" b="0" u="sng" kern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Data structure:</a:t>
            </a:r>
            <a:r>
              <a:rPr lang="en-US" altLang="en-US" b="0" kern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way of organizing, processing, storing, and retrieving data. Different data structures are suited to different kinds of applications, and</a:t>
            </a:r>
            <a:r>
              <a:rPr lang="he-IL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efficiency.</a:t>
            </a:r>
          </a:p>
          <a:p>
            <a:pPr marL="0" indent="0">
              <a:buNone/>
            </a:pPr>
            <a:br>
              <a:rPr lang="en-US" dirty="0"/>
            </a:br>
            <a:endParaRPr lang="en-US" altLang="en-US" b="0" u="sng" kern="0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DE153-FC55-5ECE-7A32-33A3FE1F1429}"/>
              </a:ext>
            </a:extLst>
          </p:cNvPr>
          <p:cNvSpPr/>
          <p:nvPr/>
        </p:nvSpPr>
        <p:spPr bwMode="auto">
          <a:xfrm>
            <a:off x="5991861" y="3111752"/>
            <a:ext cx="838200" cy="122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18831F-5A2F-742A-19CF-00D47D9E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719" y="4996543"/>
            <a:ext cx="4643999" cy="87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 algn="l"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All widely used in computer science</a:t>
            </a:r>
          </a:p>
          <a:p>
            <a:pPr marL="285750" indent="-285750" algn="l"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All can be implemented using </a:t>
            </a:r>
            <a:r>
              <a:rPr lang="en-US" sz="18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arrays</a:t>
            </a: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or </a:t>
            </a:r>
            <a:r>
              <a:rPr lang="en-US" sz="18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74273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BD5324B-A5AA-2EB2-F1F3-15865BDCE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8F9D5E1-34FD-6296-6F67-4A382C772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Building a set from another set: Implementation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CF7C92-B75B-2BB4-8FAD-D6437EA6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latin typeface="Consolas" charset="0"/>
              </a:rPr>
              <a:t>    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Set(int[] arr) {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(Set other)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this();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given set and adds its elements to this set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ListIterator itr = other.elements.listIterator();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while (itr.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hasNext()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int e = itr.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next()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add(e);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EF31A60-DE60-8E12-5738-DDCEAE143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System.out.println("s1 = " + s1);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int[] data = {7, 9, 1, 9, 1, 7};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Set s2 = new Set(data);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System.out.println("s2 = " + s2);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Set s3 = new </a:t>
            </a:r>
            <a:r>
              <a:rPr lang="en-US" sz="1050" dirty="0">
                <a:solidFill>
                  <a:srgbClr val="C00000"/>
                </a:solidFill>
                <a:latin typeface="Menlo" panose="020B0609030804020204" pitchFamily="49" charset="0"/>
              </a:rPr>
              <a:t>Set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(s2);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System.out.println("s3 = " + s3);	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D38DE1-405C-DBA4-30E9-B644D37ED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s2 = {7, 9, 1}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s3 = {7, 9, 1}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B735F5E-87B3-B816-9E20-AB0E4D8430C2}"/>
              </a:ext>
            </a:extLst>
          </p:cNvPr>
          <p:cNvSpPr/>
          <p:nvPr/>
        </p:nvSpPr>
        <p:spPr bwMode="auto">
          <a:xfrm>
            <a:off x="2385008" y="5169988"/>
            <a:ext cx="3177592" cy="947337"/>
          </a:xfrm>
          <a:prstGeom prst="wedgeRoundRectCallout">
            <a:avLst>
              <a:gd name="adj1" fmla="val 1456"/>
              <a:gd name="adj2" fmla="val -97644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listIterator()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a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ListIterator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object, which acts as an iterator.</a:t>
            </a:r>
          </a:p>
        </p:txBody>
      </p:sp>
    </p:spTree>
    <p:extLst>
      <p:ext uri="{BB962C8B-B14F-4D97-AF65-F5344CB8AC3E}">
        <p14:creationId xmlns:p14="http://schemas.microsoft.com/office/powerpoint/2010/main" val="31933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8EB1059-DD91-226B-C158-1A45B9E3A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28F49F5-2A1E-C915-607E-07254BEC0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Building a set from another set: Implementation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86D9F8-EE2F-8949-AA6C-CC413A7C1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latin typeface="Consolas" charset="0"/>
              </a:rPr>
              <a:t>    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Set(int[] arr) {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(Set other)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this();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given set and adds its elements to this set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ListIterator itr = other.elements.listIterator();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while (itr.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hasNext()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int e = itr.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next()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add(e);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230BA41-CC86-792B-CBF3-2D0F29F6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System.out.println("s1 = " + s1);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int[] data = {7, 9, 1, 9, 1, 7};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Set s2 = new Set(data);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System.out.println("s2 = " + s2);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Set s3 = new </a:t>
            </a:r>
            <a:r>
              <a:rPr lang="en-US" sz="1050" dirty="0">
                <a:solidFill>
                  <a:srgbClr val="C00000"/>
                </a:solidFill>
                <a:latin typeface="Menlo" panose="020B0609030804020204" pitchFamily="49" charset="0"/>
              </a:rPr>
              <a:t>Set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(s2);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System.out.println("s3 = " + s3);	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EFDE4-0B65-76D9-1029-58899BE2E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s2 = {7, 9, 1}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s3 = {7, 9, 1}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562641A-0936-FA08-1C0D-3D7D822ACB11}"/>
              </a:ext>
            </a:extLst>
          </p:cNvPr>
          <p:cNvSpPr/>
          <p:nvPr/>
        </p:nvSpPr>
        <p:spPr bwMode="auto">
          <a:xfrm>
            <a:off x="5257800" y="4497973"/>
            <a:ext cx="3787192" cy="1344029"/>
          </a:xfrm>
          <a:prstGeom prst="wedgeRoundRectCallout">
            <a:avLst>
              <a:gd name="adj1" fmla="val -26720"/>
              <a:gd name="adj2" fmla="val -47607"/>
              <a:gd name="adj3" fmla="val 16667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 iteration logic:</a:t>
            </a:r>
          </a:p>
          <a:p>
            <a:pPr marL="182563" marR="0" indent="-182563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long as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hasNext()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true...</a:t>
            </a:r>
          </a:p>
          <a:p>
            <a:pPr marL="182563" marR="0" indent="-182563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next()</a:t>
            </a:r>
            <a:r>
              <a:rPr 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current element, and advance the iteration;</a:t>
            </a:r>
          </a:p>
          <a:p>
            <a:pPr marL="182563" marR="0" indent="-182563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term “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is confusing,</a:t>
            </a:r>
            <a:br>
              <a:rPr lang="en-US" sz="1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commonly used in iterators)</a:t>
            </a:r>
            <a:endParaRPr lang="en-US" sz="1800" b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CC349CC6-2FF8-4EEF-57CE-D59D563A96FA}"/>
              </a:ext>
            </a:extLst>
          </p:cNvPr>
          <p:cNvSpPr/>
          <p:nvPr/>
        </p:nvSpPr>
        <p:spPr bwMode="auto">
          <a:xfrm>
            <a:off x="2100541" y="5152863"/>
            <a:ext cx="3025192" cy="783325"/>
          </a:xfrm>
          <a:prstGeom prst="wedgeRoundRectCallout">
            <a:avLst>
              <a:gd name="adj1" fmla="val -42306"/>
              <a:gd name="adj2" fmla="val -2147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iterator is not built into Java;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built it into the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928680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197855E-4EAB-3181-E38D-4C9A0758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6B41734-3B02-FF43-E497-D227D204A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Building a set from another set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5F3DCC4-34A2-F1E8-6557-3848BD7E2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latin typeface="Consolas" charset="0"/>
              </a:rPr>
              <a:t>    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Set(int[] arr) {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(Set other)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this();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given set and adds its elements to this set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ListIterator itr = other.elements.listIterator();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while (itr.hasNext()) 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int e = itr.next();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add(e);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92A2120-E2FC-981E-8E2E-A89837C9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057" y="4343400"/>
            <a:ext cx="2667000" cy="9905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0" rIns="0" bIns="0" anchor="ctr" anchorCtr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00"/>
              </a:spcBef>
              <a:defRPr/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given set...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for (int e : other.elements) 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add(e);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1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2747DB7-5116-4725-F021-83F9394C8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857" y="3962400"/>
            <a:ext cx="2743200" cy="42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600" b="0" dirty="0"/>
              <a:t>Can we use </a:t>
            </a:r>
            <a:r>
              <a:rPr lang="en-US" altLang="en-US" sz="1600" b="0" i="1" dirty="0"/>
              <a:t>for-each</a:t>
            </a:r>
            <a:r>
              <a:rPr lang="en-US" altLang="en-US" sz="1600" b="0" dirty="0"/>
              <a:t> instead?</a:t>
            </a:r>
            <a:endParaRPr lang="en-US" altLang="en-US" sz="1400" b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11FAE4-9199-508B-A6D9-6D6805A90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857" y="5562600"/>
            <a:ext cx="3429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800" b="0" dirty="0"/>
              <a:t>Yes!  To do so, we must make the </a:t>
            </a:r>
            <a:r>
              <a:rPr lang="en-US" alt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en-US" sz="1800" b="0" dirty="0"/>
              <a:t> class </a:t>
            </a:r>
            <a:r>
              <a:rPr lang="en-US" altLang="en-US" sz="1800" b="0" i="1" dirty="0"/>
              <a:t>iterable</a:t>
            </a:r>
            <a:r>
              <a:rPr lang="en-US" altLang="en-US" sz="1800" b="0" dirty="0"/>
              <a:t> </a:t>
            </a:r>
            <a:r>
              <a:rPr lang="en-US" altLang="en-US" sz="1400" b="0" dirty="0"/>
              <a:t>(later in the course).</a:t>
            </a: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931669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C42D4E1-47FE-5D24-8388-92919A94A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1C6DF6A-EEE1-F78C-5F70-FFFF70621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Union: Abstraction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F295C1-EEA4-DD53-A6DE-658BA6345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latin typeface="Consolas" charset="0"/>
              </a:rPr>
              <a:t>    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Set(int[] arr) {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Set(Set set)</a:t>
            </a:r>
          </a:p>
          <a:p>
            <a:endParaRPr lang="en-US" altLang="en-US" sz="1100" b="0" dirty="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Returns a set which is the union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Set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union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(Set other)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</a:t>
            </a:r>
            <a:endParaRPr lang="en-US" altLang="en-US" sz="1100" b="0" dirty="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4014F8-A18B-4281-4315-D613259D5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56" r="50000" b="4680"/>
          <a:stretch/>
        </p:blipFill>
        <p:spPr>
          <a:xfrm>
            <a:off x="5884190" y="4800600"/>
            <a:ext cx="1905000" cy="1492144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421D6B89-3EC8-601A-7325-CF890236A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825291" cy="23073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2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System.out.println("s2 = " + s2);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int[] data = {7, 9, 1, 9, 1, 7};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Set s2 = new Set(data);</a:t>
            </a:r>
          </a:p>
          <a:p>
            <a:pPr>
              <a:spcBef>
                <a:spcPts val="6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System.out.println("s2 = " + s2);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System.out.println(s1.union(s2));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4ED80-4C44-0090-5482-64F147FB3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3300204"/>
            <a:ext cx="2987091" cy="127179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S2 = {7, 9, 1}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{3, 1, 5, 7, 9}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// Union</a:t>
            </a:r>
          </a:p>
        </p:txBody>
      </p:sp>
    </p:spTree>
    <p:extLst>
      <p:ext uri="{BB962C8B-B14F-4D97-AF65-F5344CB8AC3E}">
        <p14:creationId xmlns:p14="http://schemas.microsoft.com/office/powerpoint/2010/main" val="4249608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AE17F2A-D03D-7903-49BC-2CBA982A8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1AB5575-1F4D-EB1E-86BA-35B8C3D86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Union: Implementation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C0534F2-8622-345F-910C-EA636A3DC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latin typeface="Consolas" charset="0"/>
              </a:rPr>
              <a:t>    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Set(int[] arr) {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Set(Set set)</a:t>
            </a:r>
          </a:p>
          <a:p>
            <a:endParaRPr lang="en-US" altLang="en-US" sz="1100" b="0" dirty="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Returns a set which is the union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Set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union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(Set other)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result set with the elements of this set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Set result = new Set(this);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other set and adds it elements to the result set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ListIterator itr = other.elements.listIterator();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while (itr.hasNext())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int e = itr.next();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result.add(e);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return result;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...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7C9A7A-1D04-924B-17B9-269B1D34D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56" r="50000" b="4680"/>
          <a:stretch/>
        </p:blipFill>
        <p:spPr>
          <a:xfrm>
            <a:off x="5884190" y="4800600"/>
            <a:ext cx="1905000" cy="1492144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7C8DCC82-1D16-EFC7-75F6-91D129F3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825291" cy="23073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2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System.out.println("s2 = " + s2);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int[] data = {7, 9, 1, 9, 1, 7};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Set s2 = new Set(data);</a:t>
            </a:r>
          </a:p>
          <a:p>
            <a:pPr>
              <a:spcBef>
                <a:spcPts val="6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System.out.println("s2 = " + s2);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System.out.println(s1.union(s2));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75539-4C30-CF97-3698-58881E620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3300204"/>
            <a:ext cx="2987091" cy="127179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S2 = {7, 9, 1}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{3, 1, 5, 7, 9}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// Union</a:t>
            </a:r>
          </a:p>
        </p:txBody>
      </p:sp>
    </p:spTree>
    <p:extLst>
      <p:ext uri="{BB962C8B-B14F-4D97-AF65-F5344CB8AC3E}">
        <p14:creationId xmlns:p14="http://schemas.microsoft.com/office/powerpoint/2010/main" val="827904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7F7A503-4853-0743-2601-453031523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C812878-1DCF-C523-4D0D-89617A7D4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Intersection: Abstraction</a:t>
            </a:r>
            <a:endParaRPr lang="en-US" sz="2000" dirty="0"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14490-3AC8-D877-CD70-30E9E986D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7" r="50000" b="53843"/>
          <a:stretch/>
        </p:blipFill>
        <p:spPr>
          <a:xfrm>
            <a:off x="5867400" y="4706319"/>
            <a:ext cx="1905000" cy="16002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FA59C5C-7290-CB13-EDE7-857B638EB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3300204"/>
            <a:ext cx="2987091" cy="127179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S2 = {7, 9, 1}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effectLst/>
                <a:latin typeface="Menlo" panose="020B0609030804020204" pitchFamily="49" charset="0"/>
              </a:rPr>
              <a:t>{3, 1, 5, 7, 9}  // Union 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{1, 7}         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// Intersection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ea typeface="Monaco"/>
              <a:cs typeface="Consola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3945B5-8113-5F5F-0D0F-5157EA3E4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825291" cy="23073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2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System.out.println("s2 = " + s2);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int[] data = {7, 9, 1, 9, 1, 7};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Set s2 = new Set(data);</a:t>
            </a:r>
          </a:p>
          <a:p>
            <a:pPr>
              <a:spcBef>
                <a:spcPts val="6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System.out.println("s2 = " + s2);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System.out.println(s1.union(s2));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System.out.println(s1.intersection(s2));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88A0AC8-DB68-43C0-EFFA-EAB8A4C44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6096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latin typeface="Consolas" charset="0"/>
              </a:rPr>
              <a:t>    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Set(int[] arr) {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Set(Set set)</a:t>
            </a:r>
          </a:p>
          <a:p>
            <a:endParaRPr lang="en-US" altLang="en-US" sz="1100" b="0" dirty="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Returns a set which is the intersection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Set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intersection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(Set other)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</a:t>
            </a:r>
            <a:endParaRPr lang="en-US" altLang="en-US" sz="1100" b="0" dirty="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85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826A3DD-040A-B60E-EE73-0B5967F39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370EB95-59A7-7354-E855-E4D3049DF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Intersection: Implementation</a:t>
            </a:r>
            <a:endParaRPr lang="en-US" sz="2000" dirty="0"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D082B-BDB9-22F3-6653-C3C0947C41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7" r="50000" b="53843"/>
          <a:stretch/>
        </p:blipFill>
        <p:spPr>
          <a:xfrm>
            <a:off x="5867400" y="4706319"/>
            <a:ext cx="1905000" cy="16002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95FF76F-577B-3092-AD98-B2BE71CB8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3300204"/>
            <a:ext cx="2987091" cy="127179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S2 = {7, 9, 1}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effectLst/>
                <a:latin typeface="Menlo" panose="020B0609030804020204" pitchFamily="49" charset="0"/>
              </a:rPr>
              <a:t>{3, 1, 5, 7, 9}  // Union 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{1, 7}         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// Intersection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ea typeface="Monaco"/>
              <a:cs typeface="Consola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99CFA82-C65E-A63E-F735-70E0E224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825291" cy="23073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2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System.out.println("s2 = " + s2);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int[] data = {7, 9, 1, 9, 1, 7};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Set s2 = new Set(data);</a:t>
            </a:r>
          </a:p>
          <a:p>
            <a:pPr>
              <a:spcBef>
                <a:spcPts val="6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System.out.println("s2 = " + s2);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System.out.println(s1.union(s2));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System.out.println(s1.intersection(s2));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56460E9-B089-C8F7-6770-E07F08FDB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6096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latin typeface="Consolas" charset="0"/>
              </a:rPr>
              <a:t>    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Set(int[] arr) {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Set(Set set)</a:t>
            </a:r>
          </a:p>
          <a:p>
            <a:endParaRPr lang="en-US" altLang="en-US" sz="1100" b="0" dirty="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Returns a set which is the intersection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Set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intersection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(Set other)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an empty result set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Set result = new Set();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For each element in this set, if the other set contains it, adds it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ListIterator itr = elements.listIterator();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while (itr.hasNext())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int e = itr.next();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if (other.contains(e))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    result.add(e);</a:t>
            </a:r>
          </a:p>
          <a:p>
            <a:pPr>
              <a:lnSpc>
                <a:spcPts val="112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}</a:t>
            </a:r>
          </a:p>
          <a:p>
            <a:pPr>
              <a:lnSpc>
                <a:spcPts val="112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pPr>
              <a:lnSpc>
                <a:spcPts val="112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return result;</a:t>
            </a:r>
          </a:p>
          <a:p>
            <a:pPr>
              <a:lnSpc>
                <a:spcPts val="112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>
              <a:lnSpc>
                <a:spcPts val="1120"/>
              </a:lnSpc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  <a:endParaRPr lang="en-US" altLang="en-US" sz="1100" b="0" dirty="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10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F4419AE-786D-E456-46A7-A2FECE1E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423B45B-D305-0373-AD6C-D84FBB663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Set: Recap</a:t>
            </a:r>
            <a:endParaRPr lang="en-US" sz="2000" dirty="0">
              <a:cs typeface="+mj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74C9D6D-ACE6-04AE-7981-1AAD5BAB7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267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	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boolean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contains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add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(int[] arr)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set)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union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union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other)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intersection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intersection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other) {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representing this set in the form of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{e1, e2, e3, ...}, where the e's are the set elements.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String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toString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B97CE3-B0A6-6C2B-B914-7DA8D59006A4}"/>
              </a:ext>
            </a:extLst>
          </p:cNvPr>
          <p:cNvSpPr/>
          <p:nvPr/>
        </p:nvSpPr>
        <p:spPr bwMode="auto">
          <a:xfrm>
            <a:off x="3962400" y="756557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2AA99FA-45A6-0319-DD4F-C52B8188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4267199" cy="228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57150">
              <a:spcBef>
                <a:spcPts val="600"/>
              </a:spcBef>
              <a:buNone/>
            </a:pPr>
            <a:r>
              <a:rPr lang="en-US" altLang="en-US" sz="1800" b="0" dirty="0"/>
              <a:t>Using the </a:t>
            </a:r>
            <a:r>
              <a:rPr lang="en-US" alt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800" b="0" dirty="0"/>
              <a:t> class, any client program can create and manipulate sets;</a:t>
            </a:r>
            <a:endParaRPr lang="en-US" altLang="en-US" sz="1800" b="0" i="1" dirty="0"/>
          </a:p>
          <a:p>
            <a:pPr marL="57150">
              <a:spcBef>
                <a:spcPts val="600"/>
              </a:spcBef>
              <a:buNone/>
            </a:pPr>
            <a:r>
              <a:rPr lang="en-US" altLang="en-US" sz="1800" b="0" dirty="0"/>
              <a:t>The </a:t>
            </a:r>
            <a:r>
              <a:rPr lang="en-US" alt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800" b="0" dirty="0"/>
              <a:t> API provides a </a:t>
            </a:r>
            <a:r>
              <a:rPr lang="en-US" altLang="en-US" sz="1800" b="0" i="1" dirty="0"/>
              <a:t>domain language</a:t>
            </a:r>
            <a:r>
              <a:rPr lang="en-US" altLang="en-US" sz="1800" b="0" dirty="0"/>
              <a:t> for handling sets;</a:t>
            </a:r>
          </a:p>
          <a:p>
            <a:pPr marL="57150">
              <a:spcBef>
                <a:spcPts val="600"/>
              </a:spcBef>
              <a:buNone/>
            </a:pPr>
            <a:r>
              <a:rPr lang="en-US" altLang="en-US" sz="1800" b="0" dirty="0"/>
              <a:t>OOP can be viewed as a tool for designing domain languages for numerous domains.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4E908A-8FFE-A2F6-6425-5DFCB6D8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54" y="756557"/>
            <a:ext cx="3825291" cy="236764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2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 that creates and processes</a:t>
            </a:r>
            <a:br>
              <a:rPr lang="en-US" sz="14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sets of integers</a:t>
            </a:r>
            <a:endParaRPr lang="en-US" sz="140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200" b="0" dirty="0"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200" b="0" dirty="0">
                <a:latin typeface="Menlo" panose="020B0609030804020204" pitchFamily="49" charset="0"/>
              </a:rPr>
              <a:t>s1.add(3); </a:t>
            </a:r>
            <a:r>
              <a:rPr lang="en-US" sz="1050" b="0" dirty="0">
                <a:latin typeface="Menlo" panose="020B0609030804020204" pitchFamily="49" charset="0"/>
              </a:rPr>
              <a:t>...</a:t>
            </a:r>
            <a:r>
              <a:rPr lang="en-US" sz="1200" b="0" dirty="0"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1200"/>
              </a:spcBef>
            </a:pPr>
            <a:r>
              <a:rPr lang="en-US" sz="1200" b="0" dirty="0">
                <a:latin typeface="Menlo" panose="020B0609030804020204" pitchFamily="49" charset="0"/>
              </a:rPr>
              <a:t>Set s2 = new Set();</a:t>
            </a:r>
          </a:p>
          <a:p>
            <a:pPr algn="l">
              <a:spcBef>
                <a:spcPts val="300"/>
              </a:spcBef>
            </a:pPr>
            <a:r>
              <a:rPr lang="en-US" sz="1200" b="0" dirty="0">
                <a:latin typeface="Menlo" panose="020B0609030804020204" pitchFamily="49" charset="0"/>
              </a:rPr>
              <a:t>s2.add(5); </a:t>
            </a:r>
            <a:r>
              <a:rPr lang="en-US" sz="1050" b="0" dirty="0">
                <a:latin typeface="Menlo" panose="020B0609030804020204" pitchFamily="49" charset="0"/>
              </a:rPr>
              <a:t>... </a:t>
            </a:r>
            <a:endParaRPr lang="en-US" sz="1200" b="0" dirty="0">
              <a:latin typeface="Menlo" panose="020B0609030804020204" pitchFamily="49" charset="0"/>
            </a:endParaRPr>
          </a:p>
          <a:p>
            <a:pPr algn="l">
              <a:spcBef>
                <a:spcPts val="1200"/>
              </a:spcBef>
            </a:pPr>
            <a:r>
              <a:rPr lang="en-US" sz="1200" b="0" dirty="0">
                <a:latin typeface="Menlo" panose="020B0609030804020204" pitchFamily="49" charset="0"/>
              </a:rPr>
              <a:t>Set s3 = </a:t>
            </a: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s1.union(s2));</a:t>
            </a:r>
          </a:p>
          <a:p>
            <a:pPr>
              <a:spcBef>
                <a:spcPts val="1200"/>
              </a:spcBef>
            </a:pPr>
            <a:r>
              <a:rPr lang="en-US" sz="1200" b="0" dirty="0">
                <a:latin typeface="Menlo" panose="020B0609030804020204" pitchFamily="49" charset="0"/>
              </a:rPr>
              <a:t>Set s4 = </a:t>
            </a: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s1.intersection(s2));</a:t>
            </a:r>
          </a:p>
        </p:txBody>
      </p:sp>
    </p:spTree>
    <p:extLst>
      <p:ext uri="{BB962C8B-B14F-4D97-AF65-F5344CB8AC3E}">
        <p14:creationId xmlns:p14="http://schemas.microsoft.com/office/powerpoint/2010/main" val="26729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FE8C2FC-27E4-1325-1AB9-C84A9229C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923C309-FB64-3325-351C-A436916A1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Set: Challenge</a:t>
            </a:r>
            <a:endParaRPr lang="en-US" sz="2000" dirty="0">
              <a:cs typeface="+mj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A33E61C-313D-84BB-E2F7-4BB9EF8C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267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	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boolean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contains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add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(int[] arr)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set)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union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union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other)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intersection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intersection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other) {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representing this set in the form of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{e1, e2, e3, ...}, where the e's are the set elements.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String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toString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5CF0DA-7E07-1304-2B1E-3CA4C83175D0}"/>
              </a:ext>
            </a:extLst>
          </p:cNvPr>
          <p:cNvSpPr/>
          <p:nvPr/>
        </p:nvSpPr>
        <p:spPr bwMode="auto">
          <a:xfrm>
            <a:off x="3962400" y="756557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CDB833-D81A-0C12-F13A-FC9B53532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943" y="870857"/>
            <a:ext cx="4114800" cy="313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57150">
              <a:spcBef>
                <a:spcPts val="600"/>
              </a:spcBef>
              <a:buNone/>
            </a:pPr>
            <a:r>
              <a:rPr lang="en-US" altLang="en-US" sz="1800" b="0" u="sng" dirty="0"/>
              <a:t>Big problem, Big solution</a:t>
            </a:r>
          </a:p>
          <a:p>
            <a:pPr marL="57150">
              <a:spcBef>
                <a:spcPts val="600"/>
              </a:spcBef>
              <a:buNone/>
            </a:pPr>
            <a:r>
              <a:rPr lang="en-US" altLang="en-US" sz="1800" b="0" dirty="0"/>
              <a:t>The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en-US" sz="1800" b="0" dirty="0"/>
              <a:t> class, as defined, can handle only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b="0" dirty="0"/>
              <a:t> values. Therefore, any class that depends on it, like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800" b="0" dirty="0"/>
              <a:t>, can also handle only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b="0" dirty="0"/>
              <a:t> values.</a:t>
            </a:r>
          </a:p>
          <a:p>
            <a:pPr marL="57150">
              <a:spcBef>
                <a:spcPts val="600"/>
              </a:spcBef>
              <a:buNone/>
            </a:pPr>
            <a:r>
              <a:rPr lang="en-US" altLang="en-US" sz="1800" b="0" dirty="0"/>
              <a:t>Can we make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en-US" sz="1800" b="0" dirty="0"/>
              <a:t>, and any class that depends on it, handle objects of any type?</a:t>
            </a:r>
          </a:p>
          <a:p>
            <a:pPr marL="57150">
              <a:spcBef>
                <a:spcPts val="600"/>
              </a:spcBef>
              <a:buNone/>
            </a:pPr>
            <a:r>
              <a:rPr lang="en-US" altLang="en-US" sz="1800" b="0" dirty="0"/>
              <a:t>Yes!</a:t>
            </a:r>
          </a:p>
          <a:p>
            <a:pPr marL="57150">
              <a:spcBef>
                <a:spcPts val="600"/>
              </a:spcBef>
              <a:buNone/>
            </a:pPr>
            <a:r>
              <a:rPr lang="en-US" altLang="en-US" sz="1800" b="0" dirty="0"/>
              <a:t>To do so, we must make these classes </a:t>
            </a:r>
            <a:r>
              <a:rPr lang="en-US" altLang="en-US" sz="1800" b="0" i="1" dirty="0"/>
              <a:t>generic </a:t>
            </a:r>
            <a:r>
              <a:rPr lang="en-US" altLang="en-US" sz="1600" b="0" dirty="0"/>
              <a:t>(later in the course).</a:t>
            </a:r>
          </a:p>
          <a:p>
            <a:pPr marL="57150">
              <a:spcBef>
                <a:spcPts val="600"/>
              </a:spcBef>
              <a:buNone/>
            </a:pP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269233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66F0DC1-602A-DEF0-D37F-62D52A673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7C70375-D4C2-CFD6-00D5-A05619BC7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6019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57150">
              <a:spcBef>
                <a:spcPts val="1200"/>
              </a:spcBef>
              <a:buNone/>
            </a:pPr>
            <a:r>
              <a:rPr lang="en-US" altLang="en-US" b="0" u="sng" dirty="0"/>
              <a:t>In a set</a:t>
            </a:r>
            <a:r>
              <a:rPr lang="en-US" altLang="en-US" b="0" dirty="0"/>
              <a:t> of </a:t>
            </a:r>
            <a:r>
              <a:rPr lang="en-US" altLang="en-US" b="0" i="1" dirty="0"/>
              <a:t>N</a:t>
            </a:r>
            <a:r>
              <a:rPr lang="en-US" altLang="en-US" b="0" dirty="0"/>
              <a:t> elements: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altLang="en-US" b="0" dirty="0"/>
              <a:t>Add: </a:t>
            </a:r>
            <a:r>
              <a:rPr lang="en-US" altLang="en-US" b="0" i="1" dirty="0"/>
              <a:t>O</a:t>
            </a:r>
            <a:r>
              <a:rPr lang="en-US" altLang="en-US" sz="900" b="0" i="1" dirty="0"/>
              <a:t> </a:t>
            </a:r>
            <a:r>
              <a:rPr lang="en-US" altLang="en-US" b="0" dirty="0"/>
              <a:t>(</a:t>
            </a:r>
            <a:r>
              <a:rPr lang="en-US" altLang="en-US" b="0" i="1" dirty="0"/>
              <a:t>N</a:t>
            </a:r>
            <a:r>
              <a:rPr lang="en-US" altLang="en-US" b="0" dirty="0"/>
              <a:t>)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Union: </a:t>
            </a:r>
            <a:r>
              <a:rPr lang="en-US" alt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9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Intersection: </a:t>
            </a:r>
            <a:r>
              <a:rPr lang="en-US" alt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9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4888CE-90E8-499B-6C04-02DFFA66B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Set: Efficiency</a:t>
            </a:r>
            <a:endParaRPr lang="en-US" sz="2000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830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6106684-9036-3778-12E4-9B9FAE397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8">
            <a:extLst>
              <a:ext uri="{FF2B5EF4-FFF2-40B4-BE49-F238E27FC236}">
                <a16:creationId xmlns:a16="http://schemas.microsoft.com/office/drawing/2014/main" id="{E5349F63-9AB7-4248-346A-9B3FC2768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Data structures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B12584AF-ACB9-8983-19FB-9D2B1CFDB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43" b="51428"/>
          <a:stretch/>
        </p:blipFill>
        <p:spPr>
          <a:xfrm>
            <a:off x="1267461" y="1816352"/>
            <a:ext cx="4876800" cy="1295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04F565-A56D-C53B-01FA-18328E2FD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14" r="70548"/>
          <a:stretch/>
        </p:blipFill>
        <p:spPr>
          <a:xfrm>
            <a:off x="5687061" y="1740152"/>
            <a:ext cx="1856739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8A62B-F0DB-FD81-F755-4E297FF58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48" b="48571"/>
          <a:stretch/>
        </p:blipFill>
        <p:spPr>
          <a:xfrm>
            <a:off x="2057400" y="3234727"/>
            <a:ext cx="1503678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F3C57E-5A2F-5469-2200-B865CDE63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17" t="45714"/>
          <a:stretch/>
        </p:blipFill>
        <p:spPr>
          <a:xfrm>
            <a:off x="2867661" y="3175126"/>
            <a:ext cx="4399278" cy="1447800"/>
          </a:xfrm>
          <a:prstGeom prst="rect">
            <a:avLst/>
          </a:prstGeom>
        </p:spPr>
      </p:pic>
      <p:sp>
        <p:nvSpPr>
          <p:cNvPr id="6" name="Rectangle 89">
            <a:extLst>
              <a:ext uri="{FF2B5EF4-FFF2-40B4-BE49-F238E27FC236}">
                <a16:creationId xmlns:a16="http://schemas.microsoft.com/office/drawing/2014/main" id="{204E618C-ED9C-CC7D-AB60-FD44362D5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64" y="736726"/>
            <a:ext cx="8610600" cy="11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en-US" altLang="en-US" b="0" u="sng" kern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Data structure:</a:t>
            </a:r>
            <a:r>
              <a:rPr lang="en-US" altLang="en-US" b="0" kern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way of organizing, processing, storing, and retrieving data. Different data structures are suited to different kinds of applications, and</a:t>
            </a:r>
            <a:r>
              <a:rPr lang="he-IL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efficiency.</a:t>
            </a:r>
          </a:p>
          <a:p>
            <a:pPr marL="0" indent="0">
              <a:buNone/>
            </a:pPr>
            <a:br>
              <a:rPr lang="en-US" dirty="0"/>
            </a:br>
            <a:endParaRPr lang="en-US" altLang="en-US" b="0" u="sng" kern="0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BB91D-FC2E-3D22-2D5D-A1F9FA112A8B}"/>
              </a:ext>
            </a:extLst>
          </p:cNvPr>
          <p:cNvSpPr/>
          <p:nvPr/>
        </p:nvSpPr>
        <p:spPr bwMode="auto">
          <a:xfrm>
            <a:off x="5991861" y="3111752"/>
            <a:ext cx="838200" cy="122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98A9D3-895D-42EE-2F5E-1BFC9EAEEB35}"/>
              </a:ext>
            </a:extLst>
          </p:cNvPr>
          <p:cNvGrpSpPr/>
          <p:nvPr/>
        </p:nvGrpSpPr>
        <p:grpSpPr>
          <a:xfrm>
            <a:off x="275817" y="1599743"/>
            <a:ext cx="6586901" cy="4267657"/>
            <a:chOff x="151356" y="1853617"/>
            <a:chExt cx="6586901" cy="4267657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A17C34C4-21A0-D203-86F1-EBB6EF6F1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258" y="5250417"/>
              <a:ext cx="4643999" cy="870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285750" indent="-285750" algn="l">
                <a:spcBef>
                  <a:spcPts val="12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US" sz="18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All widely used in computer science</a:t>
              </a:r>
            </a:p>
            <a:p>
              <a:pPr marL="285750" indent="-285750" algn="l">
                <a:spcBef>
                  <a:spcPts val="12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US" sz="18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All can be implemented using </a:t>
              </a:r>
              <a:r>
                <a:rPr lang="en-US" sz="1800" b="0" i="1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arrays</a:t>
              </a:r>
              <a:r>
                <a:rPr lang="en-US" sz="18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or </a:t>
              </a:r>
              <a:r>
                <a:rPr lang="en-US" sz="1800" b="0" i="1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lists</a:t>
              </a:r>
              <a:r>
                <a:rPr lang="he-IL" sz="1800" b="0" i="1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.</a:t>
              </a:r>
              <a:endParaRPr lang="en-US" sz="18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AE796F0-976E-1331-BADA-35BC94341D33}"/>
                </a:ext>
              </a:extLst>
            </p:cNvPr>
            <p:cNvSpPr/>
            <p:nvPr/>
          </p:nvSpPr>
          <p:spPr bwMode="auto">
            <a:xfrm>
              <a:off x="1143001" y="1853617"/>
              <a:ext cx="1856740" cy="1587374"/>
            </a:xfrm>
            <a:prstGeom prst="roundRect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7E5C869-D7E5-2A6B-9A64-1A377AC49F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1356" y="2296700"/>
              <a:ext cx="990600" cy="685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Char char="•"/>
                <a:defRPr sz="18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charset="2"/>
                <a:buChar char="Ø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90487" indent="0">
                <a:spcBef>
                  <a:spcPts val="1800"/>
                </a:spcBef>
                <a:buClrTx/>
                <a:buFont typeface="Arial" charset="0"/>
                <a:buNone/>
              </a:pPr>
              <a:r>
                <a:rPr lang="en-US" altLang="en-US" sz="1600" b="0" kern="0" dirty="0"/>
                <a:t>Previous lectures</a:t>
              </a:r>
            </a:p>
            <a:p>
              <a:pPr marL="547687" indent="-457200">
                <a:spcBef>
                  <a:spcPts val="1800"/>
                </a:spcBef>
                <a:buClrTx/>
                <a:buFont typeface="+mj-lt"/>
                <a:buAutoNum type="arabicPeriod"/>
              </a:pPr>
              <a:endParaRPr lang="en-US" altLang="en-US" sz="1600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  <a:buFont typeface="Arial" charset="0"/>
                <a:buNone/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721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F82B4C5-A380-98BC-6324-AD467153F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8">
            <a:extLst>
              <a:ext uri="{FF2B5EF4-FFF2-40B4-BE49-F238E27FC236}">
                <a16:creationId xmlns:a16="http://schemas.microsoft.com/office/drawing/2014/main" id="{C060EBFD-99F9-7017-196E-0593BD5B2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Lecture plan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F7264320-8BDE-3D54-E0D8-B56E4DD2A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68" r="42241" b="51428"/>
          <a:stretch/>
        </p:blipFill>
        <p:spPr>
          <a:xfrm>
            <a:off x="1003848" y="1503109"/>
            <a:ext cx="2285999" cy="17664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7CACB79-C3E4-77CB-6CD7-ED4224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14" r="70548"/>
          <a:stretch/>
        </p:blipFill>
        <p:spPr>
          <a:xfrm>
            <a:off x="4859748" y="1407444"/>
            <a:ext cx="2405742" cy="1875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AA82D6-74CA-7971-3D4D-07DDF1575749}"/>
              </a:ext>
            </a:extLst>
          </p:cNvPr>
          <p:cNvSpPr/>
          <p:nvPr/>
        </p:nvSpPr>
        <p:spPr bwMode="auto">
          <a:xfrm>
            <a:off x="5991861" y="3111752"/>
            <a:ext cx="838200" cy="122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D7494-AFE8-E2DD-4CB8-FADCB5E43C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76" r="22643" b="51428"/>
          <a:stretch/>
        </p:blipFill>
        <p:spPr>
          <a:xfrm>
            <a:off x="3657600" y="1497862"/>
            <a:ext cx="1524000" cy="182267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1CE1C1-2349-E318-5464-E0513C6C1935}"/>
              </a:ext>
            </a:extLst>
          </p:cNvPr>
          <p:cNvSpPr txBox="1">
            <a:spLocks/>
          </p:cNvSpPr>
          <p:nvPr/>
        </p:nvSpPr>
        <p:spPr bwMode="auto">
          <a:xfrm>
            <a:off x="525462" y="3886201"/>
            <a:ext cx="83899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0487" indent="0">
              <a:spcBef>
                <a:spcPts val="1800"/>
              </a:spcBef>
              <a:buClrTx/>
              <a:buFont typeface="Arial" charset="0"/>
              <a:buNone/>
            </a:pPr>
            <a:r>
              <a:rPr lang="en-US" altLang="en-US" sz="2000" b="0" u="sng" kern="0" dirty="0"/>
              <a:t>Methodology</a:t>
            </a:r>
          </a:p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r>
              <a:rPr lang="en-US" altLang="en-US" sz="1800" i="1" kern="0" dirty="0"/>
              <a:t>Abstraction:</a:t>
            </a:r>
            <a:r>
              <a:rPr lang="en-US" altLang="en-US" sz="1800" b="0" kern="0" dirty="0"/>
              <a:t> How to </a:t>
            </a:r>
            <a:r>
              <a:rPr lang="en-US" altLang="en-US" sz="1800" b="0" i="1" kern="0" dirty="0"/>
              <a:t>use</a:t>
            </a:r>
            <a:r>
              <a:rPr lang="en-US" altLang="en-US" sz="1800" b="0" kern="0" dirty="0"/>
              <a:t> the data structure</a:t>
            </a:r>
          </a:p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r>
              <a:rPr lang="en-US" altLang="en-US" sz="1800" i="1" kern="0" dirty="0"/>
              <a:t>Implementation:</a:t>
            </a:r>
            <a:r>
              <a:rPr lang="en-US" altLang="en-US" sz="1800" b="0" kern="0" dirty="0"/>
              <a:t> How to </a:t>
            </a:r>
            <a:r>
              <a:rPr lang="en-US" altLang="en-US" sz="1800" b="0" i="1" kern="0" dirty="0"/>
              <a:t>realize</a:t>
            </a:r>
            <a:r>
              <a:rPr lang="en-US" altLang="en-US" sz="1800" b="0" kern="0" dirty="0"/>
              <a:t> the data structure (using arrays / lists)</a:t>
            </a:r>
            <a:endParaRPr lang="en-US" altLang="en-US" b="0" kern="0" dirty="0"/>
          </a:p>
          <a:p>
            <a:pPr marL="90487" indent="0">
              <a:spcBef>
                <a:spcPts val="1800"/>
              </a:spcBef>
              <a:buClrTx/>
              <a:buNone/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364076-843F-C18C-8183-D0349414A739}"/>
              </a:ext>
            </a:extLst>
          </p:cNvPr>
          <p:cNvSpPr/>
          <p:nvPr/>
        </p:nvSpPr>
        <p:spPr bwMode="auto">
          <a:xfrm>
            <a:off x="3362507" y="1391744"/>
            <a:ext cx="1843491" cy="1907285"/>
          </a:xfrm>
          <a:prstGeom prst="round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6050886-376C-EC0A-D1E0-4A0D91BA3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6202871-AD8F-E155-D89F-8486355BF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Stack </a:t>
            </a:r>
          </a:p>
        </p:txBody>
      </p:sp>
      <p:sp>
        <p:nvSpPr>
          <p:cNvPr id="1349635" name="Rectangle 3">
            <a:extLst>
              <a:ext uri="{FF2B5EF4-FFF2-40B4-BE49-F238E27FC236}">
                <a16:creationId xmlns:a16="http://schemas.microsoft.com/office/drawing/2014/main" id="{CA96E2E5-F9BB-B66A-4651-BAC773F44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20435"/>
            <a:ext cx="8610600" cy="1219200"/>
          </a:xfrm>
        </p:spPr>
        <p:txBody>
          <a:bodyPr/>
          <a:lstStyle/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dirty="0"/>
              <a:t>An ordered collection of elements, with a single entry / exit point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dirty="0"/>
              <a:t>Elements are </a:t>
            </a:r>
            <a:r>
              <a:rPr lang="en-US" altLang="en-US" u="sng" dirty="0"/>
              <a:t>pushed</a:t>
            </a:r>
            <a:r>
              <a:rPr lang="en-US" altLang="en-US" dirty="0"/>
              <a:t> (added) onto the stack’s top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dirty="0"/>
              <a:t>Elements are </a:t>
            </a:r>
            <a:r>
              <a:rPr lang="en-US" altLang="en-US" u="sng" dirty="0"/>
              <a:t>popped</a:t>
            </a:r>
            <a:r>
              <a:rPr lang="en-US" altLang="en-US" dirty="0"/>
              <a:t> (removed) from the stack’s top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5F1E7D-4859-E01F-0625-1926057A926A}"/>
              </a:ext>
            </a:extLst>
          </p:cNvPr>
          <p:cNvSpPr txBox="1">
            <a:spLocks/>
          </p:cNvSpPr>
          <p:nvPr/>
        </p:nvSpPr>
        <p:spPr bwMode="auto">
          <a:xfrm>
            <a:off x="6749632" y="2509515"/>
            <a:ext cx="210127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ts val="6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altLang="en-US" sz="1600" b="0" dirty="0"/>
              <a:t>Last In, First Out (LIFO) </a:t>
            </a:r>
            <a:endParaRPr kumimoji="1" lang="en-US" altLang="en-US" sz="1600" b="0" dirty="0">
              <a:solidFill>
                <a:srgbClr val="7E504F"/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7D72DD3F-A437-F112-27BF-91D03C168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50" y="110836"/>
            <a:ext cx="2261174" cy="241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3E0D2A-0FB6-78A1-1F9C-B81D0CBD450C}"/>
              </a:ext>
            </a:extLst>
          </p:cNvPr>
          <p:cNvSpPr txBox="1"/>
          <p:nvPr/>
        </p:nvSpPr>
        <p:spPr>
          <a:xfrm>
            <a:off x="11800114" y="-64225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51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CC73A95-F418-B8D9-67B8-7D571643E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EE42382-2C5A-94A4-AD32-532F0D700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Stack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1771E3-EF8F-C845-8D19-9DE778A58ABF}"/>
              </a:ext>
            </a:extLst>
          </p:cNvPr>
          <p:cNvGrpSpPr/>
          <p:nvPr/>
        </p:nvGrpSpPr>
        <p:grpSpPr>
          <a:xfrm>
            <a:off x="472102" y="2050470"/>
            <a:ext cx="7328168" cy="3283530"/>
            <a:chOff x="381000" y="2362200"/>
            <a:chExt cx="7328168" cy="3283530"/>
          </a:xfrm>
        </p:grpSpPr>
        <p:sp>
          <p:nvSpPr>
            <p:cNvPr id="1349636" name="Rectangle 4">
              <a:extLst>
                <a:ext uri="{FF2B5EF4-FFF2-40B4-BE49-F238E27FC236}">
                  <a16:creationId xmlns:a16="http://schemas.microsoft.com/office/drawing/2014/main" id="{C1EC3F69-F5E9-28CD-8112-7A9F67BF0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362200"/>
              <a:ext cx="3705924" cy="32835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72000" rIns="0" bIns="262800"/>
            <a:lstStyle/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 Some stack operation examples: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 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create an empty stack   [ 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push 3                  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</a:t>
              </a:r>
              <a:r>
                <a:rPr lang="en-US" altLang="en-US" sz="12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push 7                  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push 6                  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3, 7, 6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push 8                  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3, 7, 6, 8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push 2                  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3, 7, 6, 8, 2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x = pop </a:t>
              </a: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</a:t>
              </a: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Consolas"/>
                  <a:ea typeface="Consolas"/>
                  <a:cs typeface="Consolas"/>
                </a:rPr>
                <a:t> x = 2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         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3, 7, 6, 8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y = pop </a:t>
              </a: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</a:t>
              </a: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Consolas"/>
                  <a:ea typeface="Consolas"/>
                  <a:cs typeface="Consolas"/>
                </a:rPr>
                <a:t> y = 8        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3, 7, 6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push 4                  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3, 7, 6, 4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...</a:t>
              </a:r>
            </a:p>
            <a:p>
              <a:pPr>
                <a:spcBef>
                  <a:spcPts val="500"/>
                </a:spcBef>
              </a:pPr>
              <a:endParaRPr lang="en-US" altLang="en-US" sz="1200" b="0" dirty="0">
                <a:latin typeface="Consolas"/>
                <a:ea typeface="Consolas"/>
                <a:cs typeface="Consolas"/>
              </a:endParaRPr>
            </a:p>
          </p:txBody>
        </p:sp>
        <p:sp>
          <p:nvSpPr>
            <p:cNvPr id="1349638" name="Rectangle 6">
              <a:extLst>
                <a:ext uri="{FF2B5EF4-FFF2-40B4-BE49-F238E27FC236}">
                  <a16:creationId xmlns:a16="http://schemas.microsoft.com/office/drawing/2014/main" id="{4453AE4A-FA70-F235-B977-5205B62AC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558745"/>
              <a:ext cx="3289568" cy="1283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9525" indent="-9525"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charset="2"/>
                <a:buNone/>
              </a:pPr>
              <a:r>
                <a:rPr lang="en-US" altLang="en-US" sz="1800" b="0" u="sng" dirty="0">
                  <a:latin typeface="Times New Roman" charset="0"/>
                </a:rPr>
                <a:t>Stack</a:t>
              </a:r>
            </a:p>
            <a:p>
              <a:pPr marL="9525" indent="-9525"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charset="2"/>
                <a:buNone/>
              </a:pPr>
              <a:r>
                <a:rPr lang="en-US" altLang="en-US" sz="1800" b="0" dirty="0">
                  <a:latin typeface="Times New Roman" charset="0"/>
                </a:rPr>
                <a:t>A fundamental data structure, used in numerous applications</a:t>
              </a:r>
              <a:br>
                <a:rPr lang="en-US" altLang="en-US" sz="1800" b="0" dirty="0">
                  <a:latin typeface="Times New Roman" charset="0"/>
                </a:rPr>
              </a:br>
              <a:r>
                <a:rPr lang="en-US" altLang="en-US" sz="1800" b="0" dirty="0">
                  <a:latin typeface="Times New Roman" charset="0"/>
                </a:rPr>
                <a:t>in the theory and practice of CS</a:t>
              </a:r>
            </a:p>
          </p:txBody>
        </p:sp>
      </p:grpSp>
      <p:sp>
        <p:nvSpPr>
          <p:cNvPr id="1349635" name="Rectangle 3">
            <a:extLst>
              <a:ext uri="{FF2B5EF4-FFF2-40B4-BE49-F238E27FC236}">
                <a16:creationId xmlns:a16="http://schemas.microsoft.com/office/drawing/2014/main" id="{DAC42D68-B8A7-238B-CAA6-F596BECBE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20435"/>
            <a:ext cx="8610600" cy="1219200"/>
          </a:xfrm>
        </p:spPr>
        <p:txBody>
          <a:bodyPr/>
          <a:lstStyle/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dirty="0"/>
              <a:t>An ordered collection of elements, with a single entry / exit point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dirty="0"/>
              <a:t>Elements are </a:t>
            </a:r>
            <a:r>
              <a:rPr lang="en-US" altLang="en-US" u="sng" dirty="0"/>
              <a:t>pushed</a:t>
            </a:r>
            <a:r>
              <a:rPr lang="en-US" altLang="en-US" dirty="0"/>
              <a:t> (added) onto the stack’s top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dirty="0"/>
              <a:t>Elements are </a:t>
            </a:r>
            <a:r>
              <a:rPr lang="en-US" altLang="en-US" u="sng" dirty="0"/>
              <a:t>popped</a:t>
            </a:r>
            <a:r>
              <a:rPr lang="en-US" altLang="en-US" dirty="0"/>
              <a:t> (removed) from the stack’s top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6276AC-9F9C-E487-5A08-75D6CA5FC9F4}"/>
              </a:ext>
            </a:extLst>
          </p:cNvPr>
          <p:cNvSpPr txBox="1">
            <a:spLocks/>
          </p:cNvSpPr>
          <p:nvPr/>
        </p:nvSpPr>
        <p:spPr bwMode="auto">
          <a:xfrm>
            <a:off x="6749632" y="2509515"/>
            <a:ext cx="210127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ts val="6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altLang="en-US" sz="1600" b="0" dirty="0"/>
              <a:t>Last In, First Out (LIFO) </a:t>
            </a:r>
            <a:endParaRPr kumimoji="1" lang="en-US" altLang="en-US" sz="1600" b="0" dirty="0">
              <a:solidFill>
                <a:srgbClr val="7E504F"/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B3F418B-B78B-B1E5-4352-950FA139A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50" y="110836"/>
            <a:ext cx="2261174" cy="241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786F54-5F92-F33A-9703-D38DFD6D1ED4}"/>
              </a:ext>
            </a:extLst>
          </p:cNvPr>
          <p:cNvSpPr txBox="1"/>
          <p:nvPr/>
        </p:nvSpPr>
        <p:spPr>
          <a:xfrm>
            <a:off x="11800114" y="-64225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10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BB98008-68FA-7BC4-2121-0636AAC8B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7C218EF-98C6-8BFD-8A42-0B34CAC1D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Stack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C1E964-601A-E56C-48F7-2EF90624AFF2}"/>
              </a:ext>
            </a:extLst>
          </p:cNvPr>
          <p:cNvGrpSpPr/>
          <p:nvPr/>
        </p:nvGrpSpPr>
        <p:grpSpPr>
          <a:xfrm>
            <a:off x="472102" y="2050470"/>
            <a:ext cx="7328168" cy="3283530"/>
            <a:chOff x="381000" y="2362200"/>
            <a:chExt cx="7328168" cy="3283530"/>
          </a:xfrm>
        </p:grpSpPr>
        <p:sp>
          <p:nvSpPr>
            <p:cNvPr id="1349636" name="Rectangle 4">
              <a:extLst>
                <a:ext uri="{FF2B5EF4-FFF2-40B4-BE49-F238E27FC236}">
                  <a16:creationId xmlns:a16="http://schemas.microsoft.com/office/drawing/2014/main" id="{E13B4B74-EF80-FCB2-0D49-9D04840ED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362200"/>
              <a:ext cx="3705924" cy="32835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72000" rIns="0" bIns="262800"/>
            <a:lstStyle/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 Some stack operation examples: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 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create an empty stack   [ 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push 3                  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</a:t>
              </a:r>
              <a:r>
                <a:rPr lang="en-US" altLang="en-US" sz="12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push 7                  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push 6                  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3, 7, 6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push 8                  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3, 7, 6, 8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push 2                  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3, 7, 6, 8, 2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x = pop </a:t>
              </a: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</a:t>
              </a: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Consolas"/>
                  <a:ea typeface="Consolas"/>
                  <a:cs typeface="Consolas"/>
                </a:rPr>
                <a:t> x = 2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         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3, 7, 6, 8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y = pop </a:t>
              </a: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</a:t>
              </a: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Consolas"/>
                  <a:ea typeface="Consolas"/>
                  <a:cs typeface="Consolas"/>
                </a:rPr>
                <a:t> y = 8        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3, 7, 6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push 4                  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3, 7, 6, 4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add     </a:t>
              </a: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 addition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        </a:t>
              </a:r>
              <a:r>
                <a:rPr lang="en-US" altLang="en-US" sz="800" b="0" dirty="0">
                  <a:latin typeface="Consolas"/>
                  <a:ea typeface="Consolas"/>
                  <a:cs typeface="Consolas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3, 7, 10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50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neg     </a:t>
              </a: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 negation                  </a:t>
              </a:r>
              <a:r>
                <a:rPr lang="en-US" altLang="en-US" sz="8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[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3, 7, -10</a:t>
              </a:r>
              <a:r>
                <a:rPr lang="en-US" altLang="en-US" sz="800" b="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]</a:t>
              </a:r>
            </a:p>
            <a:p>
              <a:pPr>
                <a:spcBef>
                  <a:spcPts val="0"/>
                </a:spcBef>
              </a:pPr>
              <a:r>
                <a:rPr lang="en-US" altLang="en-US" sz="1200" b="0" dirty="0">
                  <a:latin typeface="Consolas"/>
                  <a:ea typeface="Consolas"/>
                  <a:cs typeface="Consolas"/>
                </a:rPr>
                <a:t>...</a:t>
              </a:r>
            </a:p>
            <a:p>
              <a:pPr>
                <a:spcBef>
                  <a:spcPts val="500"/>
                </a:spcBef>
              </a:pPr>
              <a:endParaRPr lang="en-US" altLang="en-US" sz="1200" b="0" dirty="0">
                <a:latin typeface="Consolas"/>
                <a:ea typeface="Consolas"/>
                <a:cs typeface="Consolas"/>
              </a:endParaRPr>
            </a:p>
          </p:txBody>
        </p:sp>
        <p:sp>
          <p:nvSpPr>
            <p:cNvPr id="1349638" name="Rectangle 6">
              <a:extLst>
                <a:ext uri="{FF2B5EF4-FFF2-40B4-BE49-F238E27FC236}">
                  <a16:creationId xmlns:a16="http://schemas.microsoft.com/office/drawing/2014/main" id="{283DEA8E-E7FD-25FB-961F-820E7212A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558745"/>
              <a:ext cx="3289568" cy="1283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9525" indent="-9525"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charset="2"/>
                <a:buNone/>
              </a:pPr>
              <a:r>
                <a:rPr lang="en-US" altLang="en-US" sz="1800" b="0" u="sng" dirty="0">
                  <a:latin typeface="Times New Roman" charset="0"/>
                </a:rPr>
                <a:t>Stack</a:t>
              </a:r>
            </a:p>
            <a:p>
              <a:pPr marL="9525" indent="-9525"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charset="2"/>
                <a:buNone/>
              </a:pPr>
              <a:r>
                <a:rPr lang="en-US" altLang="en-US" sz="1800" b="0" dirty="0">
                  <a:latin typeface="Times New Roman" charset="0"/>
                </a:rPr>
                <a:t>A fundamental data structure, used in numerous applications</a:t>
              </a:r>
              <a:br>
                <a:rPr lang="en-US" altLang="en-US" sz="1800" b="0" dirty="0">
                  <a:latin typeface="Times New Roman" charset="0"/>
                </a:rPr>
              </a:br>
              <a:r>
                <a:rPr lang="en-US" altLang="en-US" sz="1800" b="0" dirty="0">
                  <a:latin typeface="Times New Roman" charset="0"/>
                </a:rPr>
                <a:t>in the theory and practice of CS</a:t>
              </a:r>
            </a:p>
          </p:txBody>
        </p:sp>
      </p:grpSp>
      <p:sp>
        <p:nvSpPr>
          <p:cNvPr id="1349635" name="Rectangle 3">
            <a:extLst>
              <a:ext uri="{FF2B5EF4-FFF2-40B4-BE49-F238E27FC236}">
                <a16:creationId xmlns:a16="http://schemas.microsoft.com/office/drawing/2014/main" id="{57633A17-6398-AD88-43ED-3D1C2A767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20435"/>
            <a:ext cx="8610600" cy="1219200"/>
          </a:xfrm>
        </p:spPr>
        <p:txBody>
          <a:bodyPr/>
          <a:lstStyle/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dirty="0"/>
              <a:t>An ordered collection of elements, with a single entry / exit point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dirty="0"/>
              <a:t>Elements are </a:t>
            </a:r>
            <a:r>
              <a:rPr lang="en-US" altLang="en-US" u="sng" dirty="0"/>
              <a:t>pushed</a:t>
            </a:r>
            <a:r>
              <a:rPr lang="en-US" altLang="en-US" dirty="0"/>
              <a:t> (added) onto the stack’s top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dirty="0"/>
              <a:t>Elements are </a:t>
            </a:r>
            <a:r>
              <a:rPr lang="en-US" altLang="en-US" u="sng" dirty="0"/>
              <a:t>popped</a:t>
            </a:r>
            <a:r>
              <a:rPr lang="en-US" altLang="en-US" dirty="0"/>
              <a:t> (removed) from the stack’s top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FF06A3-D3A6-47D2-CBFA-CD02A661ECC0}"/>
              </a:ext>
            </a:extLst>
          </p:cNvPr>
          <p:cNvSpPr txBox="1">
            <a:spLocks/>
          </p:cNvSpPr>
          <p:nvPr/>
        </p:nvSpPr>
        <p:spPr bwMode="auto">
          <a:xfrm>
            <a:off x="6749632" y="2509515"/>
            <a:ext cx="210127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ts val="6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altLang="en-US" sz="1600" b="0" dirty="0"/>
              <a:t>Last In, First Out (LIFO) </a:t>
            </a:r>
            <a:endParaRPr kumimoji="1" lang="en-US" altLang="en-US" sz="1600" b="0" dirty="0">
              <a:solidFill>
                <a:srgbClr val="7E504F"/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AD58AAC-8F2E-8E90-D085-30777C597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50" y="110836"/>
            <a:ext cx="2261174" cy="241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A2590AE0-BE8E-9DCF-9A65-F6C2953AB076}"/>
              </a:ext>
            </a:extLst>
          </p:cNvPr>
          <p:cNvSpPr/>
          <p:nvPr/>
        </p:nvSpPr>
        <p:spPr bwMode="auto">
          <a:xfrm>
            <a:off x="2133600" y="5344886"/>
            <a:ext cx="3124200" cy="1196545"/>
          </a:xfrm>
          <a:prstGeom prst="wedgeRoundRectCallout">
            <a:avLst>
              <a:gd name="adj1" fmla="val -52074"/>
              <a:gd name="adj2" fmla="val -76199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operations on a stack:</a:t>
            </a:r>
          </a:p>
          <a:p>
            <a:pPr marL="225425" marR="0" indent="-225425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Pops as many operands as needed</a:t>
            </a:r>
          </a:p>
          <a:p>
            <a:pPr marL="225425" marR="0" indent="-225425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operation</a:t>
            </a:r>
          </a:p>
          <a:p>
            <a:pPr marL="225425" marR="0" indent="-225425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Pushes the resulting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D785F-EF61-671B-4754-DCABDDB6334A}"/>
              </a:ext>
            </a:extLst>
          </p:cNvPr>
          <p:cNvSpPr txBox="1"/>
          <p:nvPr/>
        </p:nvSpPr>
        <p:spPr>
          <a:xfrm>
            <a:off x="11800114" y="-64225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45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1B1E582-85DE-064E-5E05-B87FCE6BD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C8C2E9-DBF5-1DAA-3683-A158805D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abstraction</a:t>
            </a:r>
            <a:endParaRPr lang="en-US" sz="2000" dirty="0">
              <a:cs typeface="+mj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9B3DC15-1694-9CD0-6440-87E7ABA6C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181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integers, with stack arithmetic.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Constructs an empty  stack.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Stack()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Pushes the given element onto the stack's top.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push(int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and returns the stack's top element */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int pop()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this stack is empty.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boolean isEmpty()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Addition: Pops the two top elements, 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adds them up, and pushes the result onto the stack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add()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Negation: Pops the top element, negates it, 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pushes the result onto the stack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neg()	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Similar arithmetic operations: </a:t>
            </a:r>
            <a:r>
              <a:rPr lang="en-US" altLang="en-US" sz="105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subtract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5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*/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en-US" sz="1100" b="0" dirty="0"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Returns a string representing this stack, in the form of [e1, e2, e3, ...],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where the e's are the stack elements.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String toString()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}	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812482D-283D-4B19-8D91-C19A9CCB208F}"/>
              </a:ext>
            </a:extLst>
          </p:cNvPr>
          <p:cNvSpPr/>
          <p:nvPr/>
        </p:nvSpPr>
        <p:spPr bwMode="auto">
          <a:xfrm>
            <a:off x="4347882" y="756557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81D7D6-3689-29AC-4CA7-D1387AF32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57391"/>
            <a:ext cx="3610235" cy="26883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stack.push(10); stack.push(20); stack.push(30); stack.push(40); stack.push(50);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System.out.println("Stack:      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int x = stack.pop();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System.out.println("After pop():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x = stack.pop();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System.out.println("After pop():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stack.add();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System.out.println("After add(): " + stack);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	</a:t>
            </a: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623EE4-7A4D-9DCC-1D9C-26458F8FF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05400"/>
            <a:ext cx="2722877" cy="127179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    [10, 20, 30, 40, 50]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pop: [10, 20, 30, 40]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pop: [10, 20, 30]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add: [10, 50]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ea typeface="Monaco"/>
              <a:cs typeface="Consolas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9F04BC3D-F448-739A-22DB-930166A79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50" y="110836"/>
            <a:ext cx="2261174" cy="241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363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833A7B5-90E4-7DA8-2336-94D73F02E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A7C31-9189-5404-5CB4-2D4BF639A6DB}"/>
              </a:ext>
            </a:extLst>
          </p:cNvPr>
          <p:cNvSpPr/>
          <p:nvPr/>
        </p:nvSpPr>
        <p:spPr bwMode="auto">
          <a:xfrm>
            <a:off x="5243241" y="4481401"/>
            <a:ext cx="2429123" cy="153839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53B659-60DD-AA04-88CB-D9F4A9DFB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default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  </a:t>
            </a:r>
            <a:endParaRPr lang="en-US" alt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Constructs a stack with the default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Stack()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top = 0;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C4467B2D-B1BF-DDB3-8C13-C2CF47778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implementation</a:t>
            </a:r>
            <a:endParaRPr lang="en-US" sz="2000" dirty="0">
              <a:cs typeface="+mj-cs"/>
            </a:endParaRPr>
          </a:p>
        </p:txBody>
      </p:sp>
      <p:pic>
        <p:nvPicPr>
          <p:cNvPr id="11" name="Picture 6" descr="Open box - Free shipping and delivery icons">
            <a:extLst>
              <a:ext uri="{FF2B5EF4-FFF2-40B4-BE49-F238E27FC236}">
                <a16:creationId xmlns:a16="http://schemas.microsoft.com/office/drawing/2014/main" id="{ACB9D02B-648C-57F4-B673-0801BFA6D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55" y="8382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AF4753B0-9005-CA0E-B611-DC356AF2C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21549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endParaRPr lang="en-US" sz="1200" b="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C548F5A4-0F3F-5C2C-4AC1-46EA1DCB4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1" y="4686118"/>
            <a:ext cx="381000" cy="15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36000" bIns="0" anchor="ctr" anchorCtr="0"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21BAF559-617B-75C3-D633-F28234D0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269" y="4691768"/>
            <a:ext cx="381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2CA57B7-8DA9-C1E2-F7E1-0C916E5BB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090" y="4648200"/>
            <a:ext cx="3810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A4E4064C-37C1-CF63-8B03-9401532EC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1" y="4841295"/>
            <a:ext cx="381000" cy="15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36000" bIns="0" anchor="ctr" anchorCtr="0"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197CA4C7-EFDF-2787-10BD-64DA62C0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269" y="4846945"/>
            <a:ext cx="381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1923E4CB-50F5-4E56-F718-8A741CB0E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1" y="4995772"/>
            <a:ext cx="381000" cy="15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36000" bIns="0" anchor="ctr" anchorCtr="0"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DEF0CA4A-1CAF-2AD7-A34B-7DE522D9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269" y="5001422"/>
            <a:ext cx="381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AFFAC6D2-FBD0-8C1A-153B-E0503AADE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1" y="5150949"/>
            <a:ext cx="381000" cy="15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36000" bIns="0" anchor="ctr" anchorCtr="0"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299BA3BD-769F-45FE-C3DB-C68D14563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269" y="5156599"/>
            <a:ext cx="381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2A7B303B-3982-221C-EB9E-09CE11ACA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1" y="5301662"/>
            <a:ext cx="381000" cy="15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36000" bIns="0" anchor="ctr" anchorCtr="0"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9355CDC9-B920-F132-95F0-3C04F889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269" y="5307312"/>
            <a:ext cx="381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8696B66D-6E49-9180-3840-FF2148DC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1" y="5458916"/>
            <a:ext cx="381000" cy="15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36000" bIns="0" anchor="ctr" anchorCtr="0"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25F92AF9-E537-A99F-9E7D-EB47BBB8C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269" y="5418459"/>
            <a:ext cx="381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EC33B4DC-04CA-2EFB-F9A4-1A912D8F2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1" y="5614093"/>
            <a:ext cx="381000" cy="15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36000" bIns="0" anchor="ctr" anchorCtr="0"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62DA5A3A-9C96-B8FE-6525-402FFB182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269" y="5619743"/>
            <a:ext cx="381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E91C0E-81D0-7B9B-0F76-259448E02FD4}"/>
              </a:ext>
            </a:extLst>
          </p:cNvPr>
          <p:cNvCxnSpPr>
            <a:cxnSpLocks/>
          </p:cNvCxnSpPr>
          <p:nvPr/>
        </p:nvCxnSpPr>
        <p:spPr bwMode="auto">
          <a:xfrm>
            <a:off x="5813649" y="4686118"/>
            <a:ext cx="457200" cy="0"/>
          </a:xfrm>
          <a:prstGeom prst="line">
            <a:avLst/>
          </a:prstGeom>
          <a:noFill/>
          <a:ln w="317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5">
            <a:extLst>
              <a:ext uri="{FF2B5EF4-FFF2-40B4-BE49-F238E27FC236}">
                <a16:creationId xmlns:a16="http://schemas.microsoft.com/office/drawing/2014/main" id="{2859ACD5-E3CF-A1A1-DB77-DCFD06D4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657" y="4121860"/>
            <a:ext cx="30122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Behind the scene:</a:t>
            </a:r>
          </a:p>
        </p:txBody>
      </p:sp>
    </p:spTree>
    <p:extLst>
      <p:ext uri="{BB962C8B-B14F-4D97-AF65-F5344CB8AC3E}">
        <p14:creationId xmlns:p14="http://schemas.microsoft.com/office/powerpoint/2010/main" val="341291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CFEB3AD-1F24-A488-8E86-69513D81E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A4A1E2-9DD5-7FDE-A685-898B6369A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default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Constructs a stack with the default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Stack() {</a:t>
            </a:r>
          </a:p>
          <a:p>
            <a:r>
              <a:rPr lang="en-US" altLang="en-US" sz="1100" b="0" dirty="0">
                <a:latin typeface="Consolas" charset="0"/>
              </a:rPr>
              <a:t>        top = 0;</a:t>
            </a:r>
          </a:p>
          <a:p>
            <a:r>
              <a:rPr lang="en-US" altLang="en-US" sz="1100" b="0" dirty="0"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Pushes the given element onto the stack. */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100" b="0" dirty="0">
                <a:solidFill>
                  <a:srgbClr val="C00000"/>
                </a:solidFill>
                <a:latin typeface="Consolas" charset="0"/>
              </a:rPr>
              <a:t>public void push(int e) 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endParaRPr lang="en-US" alt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C7B128B-61B9-6BE6-25C5-98087F5F6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Push: Abstraction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853445-1F96-F9CF-139C-C1ABA60B0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21549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stack.push(10); stack.push(20); stack.push(30); </a:t>
            </a:r>
            <a:r>
              <a:rPr lang="en-US" altLang="en-US" sz="1050" b="0" dirty="0">
                <a:latin typeface="Consolas" charset="0"/>
              </a:rPr>
              <a:t>System.out.println("Stack:       " + stack);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134269-288F-B09D-E57B-8160C13F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088" y="2674700"/>
            <a:ext cx="2148891" cy="10119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    [10, 20, 30]</a:t>
            </a:r>
          </a:p>
        </p:txBody>
      </p:sp>
    </p:spTree>
    <p:extLst>
      <p:ext uri="{BB962C8B-B14F-4D97-AF65-F5344CB8AC3E}">
        <p14:creationId xmlns:p14="http://schemas.microsoft.com/office/powerpoint/2010/main" val="3902893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A3C2265-C9E0-7007-1961-BBD20A86E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49C3F6E-4A76-B310-7369-4059365E89B6}"/>
              </a:ext>
            </a:extLst>
          </p:cNvPr>
          <p:cNvSpPr/>
          <p:nvPr/>
        </p:nvSpPr>
        <p:spPr bwMode="auto">
          <a:xfrm>
            <a:off x="5243241" y="4481401"/>
            <a:ext cx="2429123" cy="153839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F38E1-0C81-5F97-0A65-1B4670593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default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Constructs a stack with the default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Stack() {</a:t>
            </a:r>
          </a:p>
          <a:p>
            <a:r>
              <a:rPr lang="en-US" altLang="en-US" sz="1100" b="0" dirty="0">
                <a:latin typeface="Consolas" charset="0"/>
              </a:rPr>
              <a:t>        top = 0;</a:t>
            </a:r>
          </a:p>
          <a:p>
            <a:r>
              <a:rPr lang="en-US" altLang="en-US" sz="1100" b="0" dirty="0"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Pushes the given element onto the stack. */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100" b="0" dirty="0">
                <a:solidFill>
                  <a:srgbClr val="C00000"/>
                </a:solidFill>
                <a:latin typeface="Consolas" charset="0"/>
              </a:rPr>
              <a:t>public void push(int e) 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elements[top++] = 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AA16F37-106D-B767-70CD-208496E27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Push: Implementation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4348C19-3D11-7BB8-F86B-2A50ACD6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21549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stack.push(10); stack.push(20); stack.push(30); </a:t>
            </a:r>
            <a:r>
              <a:rPr lang="en-US" altLang="en-US" sz="1050" b="0" dirty="0">
                <a:latin typeface="Consolas" charset="0"/>
              </a:rPr>
              <a:t>System.out.println("Stack:       " + stack);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BAEDF7B-3E44-23E0-51DE-69B14F0F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088" y="2674700"/>
            <a:ext cx="2148891" cy="10119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    [10, 20, 30]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284C1-6A81-0CEB-3A00-3DBEA0B59210}"/>
              </a:ext>
            </a:extLst>
          </p:cNvPr>
          <p:cNvGrpSpPr/>
          <p:nvPr/>
        </p:nvGrpSpPr>
        <p:grpSpPr>
          <a:xfrm>
            <a:off x="5273090" y="4686118"/>
            <a:ext cx="1122386" cy="1275278"/>
            <a:chOff x="5481791" y="1792389"/>
            <a:chExt cx="1122386" cy="1275278"/>
          </a:xfrm>
        </p:grpSpPr>
        <p:sp>
          <p:nvSpPr>
            <p:cNvPr id="9219" name="Text Box 5">
              <a:extLst>
                <a:ext uri="{FF2B5EF4-FFF2-40B4-BE49-F238E27FC236}">
                  <a16:creationId xmlns:a16="http://schemas.microsoft.com/office/drawing/2014/main" id="{6A4C96BA-6777-67A4-FE31-16DDAF744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612" y="1792389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10</a:t>
              </a:r>
            </a:p>
          </p:txBody>
        </p:sp>
        <p:sp>
          <p:nvSpPr>
            <p:cNvPr id="9220" name="Text Box 5">
              <a:extLst>
                <a:ext uri="{FF2B5EF4-FFF2-40B4-BE49-F238E27FC236}">
                  <a16:creationId xmlns:a16="http://schemas.microsoft.com/office/drawing/2014/main" id="{6BA7E9E1-3926-5C29-97A2-A648A5352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3970" y="1798039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221" name="Text Box 5">
              <a:extLst>
                <a:ext uri="{FF2B5EF4-FFF2-40B4-BE49-F238E27FC236}">
                  <a16:creationId xmlns:a16="http://schemas.microsoft.com/office/drawing/2014/main" id="{630BEF50-B3E7-76A9-1EF9-9F1054870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1791" y="2083022"/>
              <a:ext cx="38100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top</a:t>
              </a:r>
            </a:p>
          </p:txBody>
        </p:sp>
        <p:sp>
          <p:nvSpPr>
            <p:cNvPr id="9222" name="Text Box 5">
              <a:extLst>
                <a:ext uri="{FF2B5EF4-FFF2-40B4-BE49-F238E27FC236}">
                  <a16:creationId xmlns:a16="http://schemas.microsoft.com/office/drawing/2014/main" id="{19ABA641-E35C-AEBE-3EA5-934DC49B1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612" y="1947566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20</a:t>
              </a:r>
            </a:p>
          </p:txBody>
        </p:sp>
        <p:sp>
          <p:nvSpPr>
            <p:cNvPr id="9223" name="Text Box 5">
              <a:extLst>
                <a:ext uri="{FF2B5EF4-FFF2-40B4-BE49-F238E27FC236}">
                  <a16:creationId xmlns:a16="http://schemas.microsoft.com/office/drawing/2014/main" id="{487F42D0-BBDA-32A9-6ADA-4E60CDD9F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3970" y="1953216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9224" name="Text Box 5">
              <a:extLst>
                <a:ext uri="{FF2B5EF4-FFF2-40B4-BE49-F238E27FC236}">
                  <a16:creationId xmlns:a16="http://schemas.microsoft.com/office/drawing/2014/main" id="{D2249678-89C1-4536-69B3-8C3697562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612" y="2102043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9225" name="Text Box 5">
              <a:extLst>
                <a:ext uri="{FF2B5EF4-FFF2-40B4-BE49-F238E27FC236}">
                  <a16:creationId xmlns:a16="http://schemas.microsoft.com/office/drawing/2014/main" id="{2180AC23-1302-9A37-97AE-445737018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3970" y="2107693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9226" name="Text Box 5">
              <a:extLst>
                <a:ext uri="{FF2B5EF4-FFF2-40B4-BE49-F238E27FC236}">
                  <a16:creationId xmlns:a16="http://schemas.microsoft.com/office/drawing/2014/main" id="{BC493EC9-9CFD-E970-7F3F-2DB124F36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612" y="2257220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9227" name="Text Box 5">
              <a:extLst>
                <a:ext uri="{FF2B5EF4-FFF2-40B4-BE49-F238E27FC236}">
                  <a16:creationId xmlns:a16="http://schemas.microsoft.com/office/drawing/2014/main" id="{0E77B6B3-18DC-77B1-8EF2-2F4438A16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3970" y="2262870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9228" name="Text Box 5">
              <a:extLst>
                <a:ext uri="{FF2B5EF4-FFF2-40B4-BE49-F238E27FC236}">
                  <a16:creationId xmlns:a16="http://schemas.microsoft.com/office/drawing/2014/main" id="{7CBEB4F0-57B9-6868-1061-B20E9AE99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612" y="2407933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9229" name="Text Box 5">
              <a:extLst>
                <a:ext uri="{FF2B5EF4-FFF2-40B4-BE49-F238E27FC236}">
                  <a16:creationId xmlns:a16="http://schemas.microsoft.com/office/drawing/2014/main" id="{46C4D0B0-9D86-8096-3BBF-113F0EA0A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3970" y="2413583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230" name="Text Box 5">
              <a:extLst>
                <a:ext uri="{FF2B5EF4-FFF2-40B4-BE49-F238E27FC236}">
                  <a16:creationId xmlns:a16="http://schemas.microsoft.com/office/drawing/2014/main" id="{475781CD-D449-7817-4262-0B9168465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612" y="2565187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9231" name="Text Box 5">
              <a:extLst>
                <a:ext uri="{FF2B5EF4-FFF2-40B4-BE49-F238E27FC236}">
                  <a16:creationId xmlns:a16="http://schemas.microsoft.com/office/drawing/2014/main" id="{A99FE43F-CECF-486E-B98F-1375C72F9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3970" y="2524730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9232" name="Text Box 5">
              <a:extLst>
                <a:ext uri="{FF2B5EF4-FFF2-40B4-BE49-F238E27FC236}">
                  <a16:creationId xmlns:a16="http://schemas.microsoft.com/office/drawing/2014/main" id="{EEC5D9F2-FFA7-1434-1728-F24CE10A2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612" y="2720364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9233" name="Text Box 5">
              <a:extLst>
                <a:ext uri="{FF2B5EF4-FFF2-40B4-BE49-F238E27FC236}">
                  <a16:creationId xmlns:a16="http://schemas.microsoft.com/office/drawing/2014/main" id="{BEB26A82-E3A4-300B-E070-DBCA7C271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3970" y="2726014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99</a:t>
              </a:r>
            </a:p>
          </p:txBody>
        </p:sp>
        <p:cxnSp>
          <p:nvCxnSpPr>
            <p:cNvPr id="9234" name="Straight Connector 9233">
              <a:extLst>
                <a:ext uri="{FF2B5EF4-FFF2-40B4-BE49-F238E27FC236}">
                  <a16:creationId xmlns:a16="http://schemas.microsoft.com/office/drawing/2014/main" id="{2E5D8672-E5CA-80ED-A1AB-909B26CFFF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22350" y="1792389"/>
              <a:ext cx="457200" cy="0"/>
            </a:xfrm>
            <a:prstGeom prst="line">
              <a:avLst/>
            </a:prstGeom>
            <a:noFill/>
            <a:ln w="317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35" name="Text Box 5">
              <a:extLst>
                <a:ext uri="{FF2B5EF4-FFF2-40B4-BE49-F238E27FC236}">
                  <a16:creationId xmlns:a16="http://schemas.microsoft.com/office/drawing/2014/main" id="{392DF686-8D53-3336-FE33-2304C1194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2177" y="2898390"/>
              <a:ext cx="76200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</p:grpSp>
      <p:sp>
        <p:nvSpPr>
          <p:cNvPr id="10" name="Text Box 5">
            <a:extLst>
              <a:ext uri="{FF2B5EF4-FFF2-40B4-BE49-F238E27FC236}">
                <a16:creationId xmlns:a16="http://schemas.microsoft.com/office/drawing/2014/main" id="{434B60D2-5907-E073-5237-040420DD0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780" y="5137718"/>
            <a:ext cx="3810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6C52D1-4DD7-0D02-3C3B-4E2DCE7D804C}"/>
              </a:ext>
            </a:extLst>
          </p:cNvPr>
          <p:cNvGrpSpPr/>
          <p:nvPr/>
        </p:nvGrpSpPr>
        <p:grpSpPr>
          <a:xfrm>
            <a:off x="6559007" y="4686118"/>
            <a:ext cx="943972" cy="1279063"/>
            <a:chOff x="6767708" y="1792389"/>
            <a:chExt cx="943972" cy="1279063"/>
          </a:xfrm>
        </p:grpSpPr>
        <p:sp>
          <p:nvSpPr>
            <p:cNvPr id="50" name="Text Box 5">
              <a:extLst>
                <a:ext uri="{FF2B5EF4-FFF2-40B4-BE49-F238E27FC236}">
                  <a16:creationId xmlns:a16="http://schemas.microsoft.com/office/drawing/2014/main" id="{865FBD7A-2B2C-39D9-DD9F-A547DBE6D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350" y="1792389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10</a:t>
              </a:r>
            </a:p>
          </p:txBody>
        </p:sp>
        <p:sp>
          <p:nvSpPr>
            <p:cNvPr id="51" name="Text Box 5">
              <a:extLst>
                <a:ext uri="{FF2B5EF4-FFF2-40B4-BE49-F238E27FC236}">
                  <a16:creationId xmlns:a16="http://schemas.microsoft.com/office/drawing/2014/main" id="{33D031B2-1170-A620-C727-8DA84BF07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708" y="1798039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2" name="Text Box 5">
              <a:extLst>
                <a:ext uri="{FF2B5EF4-FFF2-40B4-BE49-F238E27FC236}">
                  <a16:creationId xmlns:a16="http://schemas.microsoft.com/office/drawing/2014/main" id="{6E6D4135-AFCE-295A-AC7C-56615D9BA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350" y="1947566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20</a:t>
              </a:r>
            </a:p>
          </p:txBody>
        </p:sp>
        <p:sp>
          <p:nvSpPr>
            <p:cNvPr id="53" name="Text Box 5">
              <a:extLst>
                <a:ext uri="{FF2B5EF4-FFF2-40B4-BE49-F238E27FC236}">
                  <a16:creationId xmlns:a16="http://schemas.microsoft.com/office/drawing/2014/main" id="{220665DF-58A7-0669-D718-B0F2CF6D3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708" y="1953216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54" name="Text Box 5">
              <a:extLst>
                <a:ext uri="{FF2B5EF4-FFF2-40B4-BE49-F238E27FC236}">
                  <a16:creationId xmlns:a16="http://schemas.microsoft.com/office/drawing/2014/main" id="{6C5F6AB1-01A0-5831-85EE-E3663DB71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350" y="2102043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30</a:t>
              </a: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E98BD93D-6E07-2DEE-0278-F53EBC720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708" y="2107693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26BA9060-4DB3-E2C6-4A1F-24F506539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350" y="2257220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57" name="Text Box 5">
              <a:extLst>
                <a:ext uri="{FF2B5EF4-FFF2-40B4-BE49-F238E27FC236}">
                  <a16:creationId xmlns:a16="http://schemas.microsoft.com/office/drawing/2014/main" id="{395877B3-DD58-966D-D221-8E4513EDC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708" y="2262870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58" name="Text Box 5">
              <a:extLst>
                <a:ext uri="{FF2B5EF4-FFF2-40B4-BE49-F238E27FC236}">
                  <a16:creationId xmlns:a16="http://schemas.microsoft.com/office/drawing/2014/main" id="{57653A4A-B24C-79E5-907E-5764FDA38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350" y="2407933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59" name="Text Box 5">
              <a:extLst>
                <a:ext uri="{FF2B5EF4-FFF2-40B4-BE49-F238E27FC236}">
                  <a16:creationId xmlns:a16="http://schemas.microsoft.com/office/drawing/2014/main" id="{58BE24EC-6C1E-9C91-CC26-C54123712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708" y="2413583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60" name="Text Box 5">
              <a:extLst>
                <a:ext uri="{FF2B5EF4-FFF2-40B4-BE49-F238E27FC236}">
                  <a16:creationId xmlns:a16="http://schemas.microsoft.com/office/drawing/2014/main" id="{0FF1304E-AF8B-0E9E-C1D9-F4CF6D191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350" y="2565187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61" name="Text Box 5">
              <a:extLst>
                <a:ext uri="{FF2B5EF4-FFF2-40B4-BE49-F238E27FC236}">
                  <a16:creationId xmlns:a16="http://schemas.microsoft.com/office/drawing/2014/main" id="{63D97B6B-458C-785F-1551-BBE1DD291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708" y="2524730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62" name="Text Box 5">
              <a:extLst>
                <a:ext uri="{FF2B5EF4-FFF2-40B4-BE49-F238E27FC236}">
                  <a16:creationId xmlns:a16="http://schemas.microsoft.com/office/drawing/2014/main" id="{41B62F48-15BD-4CA1-0367-AC50AD161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350" y="2720364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63" name="Text Box 5">
              <a:extLst>
                <a:ext uri="{FF2B5EF4-FFF2-40B4-BE49-F238E27FC236}">
                  <a16:creationId xmlns:a16="http://schemas.microsoft.com/office/drawing/2014/main" id="{FDEB75F0-0E52-2228-3B44-EC847AEAD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708" y="2726014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99</a:t>
              </a:r>
            </a:p>
          </p:txBody>
        </p:sp>
        <p:cxnSp>
          <p:nvCxnSpPr>
            <p:cNvPr id="9216" name="Straight Connector 9215">
              <a:extLst>
                <a:ext uri="{FF2B5EF4-FFF2-40B4-BE49-F238E27FC236}">
                  <a16:creationId xmlns:a16="http://schemas.microsoft.com/office/drawing/2014/main" id="{733E2716-1581-96A3-41F8-FF691CBD8B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26088" y="1792389"/>
              <a:ext cx="457200" cy="0"/>
            </a:xfrm>
            <a:prstGeom prst="line">
              <a:avLst/>
            </a:prstGeom>
            <a:noFill/>
            <a:ln w="317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7" name="Text Box 5">
              <a:extLst>
                <a:ext uri="{FF2B5EF4-FFF2-40B4-BE49-F238E27FC236}">
                  <a16:creationId xmlns:a16="http://schemas.microsoft.com/office/drawing/2014/main" id="{9713F610-B872-EAAC-D07A-923673D6D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9680" y="2902175"/>
              <a:ext cx="76200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</p:grpSp>
      <p:sp>
        <p:nvSpPr>
          <p:cNvPr id="14" name="Text Box 5">
            <a:extLst>
              <a:ext uri="{FF2B5EF4-FFF2-40B4-BE49-F238E27FC236}">
                <a16:creationId xmlns:a16="http://schemas.microsoft.com/office/drawing/2014/main" id="{3CB6D4EE-114F-00CA-4F5F-3C25605AB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657" y="3941545"/>
            <a:ext cx="3012290" cy="48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</a:t>
            </a:r>
          </a:p>
          <a:p>
            <a:pPr algn="ctr">
              <a:spcBef>
                <a:spcPts val="400"/>
              </a:spcBef>
            </a:pP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stack.push(30):</a:t>
            </a:r>
          </a:p>
        </p:txBody>
      </p:sp>
    </p:spTree>
    <p:extLst>
      <p:ext uri="{BB962C8B-B14F-4D97-AF65-F5344CB8AC3E}">
        <p14:creationId xmlns:p14="http://schemas.microsoft.com/office/powerpoint/2010/main" val="153636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E4AE7F4-CB69-0392-D224-C77C6A5C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1496CA-F801-FFA4-B92A-D2EAA8712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default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Constructs a stack with the default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Stack() {</a:t>
            </a:r>
          </a:p>
          <a:p>
            <a:r>
              <a:rPr lang="en-US" altLang="en-US" sz="1100" b="0" dirty="0">
                <a:latin typeface="Consolas" charset="0"/>
              </a:rPr>
              <a:t>        top = 0;</a:t>
            </a:r>
          </a:p>
          <a:p>
            <a:r>
              <a:rPr lang="en-US" altLang="en-US" sz="1100" b="0" dirty="0"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Pushes the given element onto the stack. */</a:t>
            </a:r>
          </a:p>
          <a:p>
            <a:r>
              <a:rPr lang="en-US" alt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100" b="0" dirty="0">
                <a:latin typeface="Consolas" charset="0"/>
              </a:rPr>
              <a:t>public void push(int e)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elements[top++] = 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and returns the stack's top element */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int pop()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C024EC-4D7E-62F0-B67E-D2CA1D4E0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Pop: Abstraction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CD7511-0870-91C4-27F0-231374901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21549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stack.push(10); stack.push(20); stack.push(30); System.out.println("Stack:      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int x = stack.pop();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System.out.println("After pop():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x = stack.pop();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System.out.println("After pop(): " + stack);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	</a:t>
            </a: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2783700-1486-AC33-6658-58F373DA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088" y="2674700"/>
            <a:ext cx="2148891" cy="10119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    [10, 20, 30]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pop: [10, 20]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pop: [10]</a:t>
            </a:r>
          </a:p>
        </p:txBody>
      </p:sp>
    </p:spTree>
    <p:extLst>
      <p:ext uri="{BB962C8B-B14F-4D97-AF65-F5344CB8AC3E}">
        <p14:creationId xmlns:p14="http://schemas.microsoft.com/office/powerpoint/2010/main" val="1797402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72F0A91-1156-AC00-1454-343CE5961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5EADE9-7AD8-59FE-6F76-81A45ED0F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default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Constructs a stack with the default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Stack() {</a:t>
            </a:r>
          </a:p>
          <a:p>
            <a:r>
              <a:rPr lang="en-US" altLang="en-US" sz="1100" b="0" dirty="0">
                <a:latin typeface="Consolas" charset="0"/>
              </a:rPr>
              <a:t>        top = 0;</a:t>
            </a:r>
          </a:p>
          <a:p>
            <a:r>
              <a:rPr lang="en-US" altLang="en-US" sz="1100" b="0" dirty="0"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Pushes the given element onto the stack. */</a:t>
            </a:r>
          </a:p>
          <a:p>
            <a:r>
              <a:rPr lang="en-US" alt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100" b="0" dirty="0">
                <a:latin typeface="Consolas" charset="0"/>
              </a:rPr>
              <a:t>public void push(int e)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elements[top++] = 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and returns the stack's top element */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int pop()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return elements[--top];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68F9655-6452-8048-578B-0BBEF03FE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Pop: Implementation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F9435E-55F5-71F0-E23A-C5D028C2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21549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stack.push(10); stack.push(20); stack.push(30); System.out.println("Stack:      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int x = stack.pop();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System.out.println("After pop():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x = stack.pop();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System.out.println("After pop(): " + stack);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	</a:t>
            </a: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228DCF-D45A-E864-AB39-25777A0FC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088" y="2674700"/>
            <a:ext cx="2148891" cy="10119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    [10, 20, 30]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pop: [10, 20]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pop: [10]</a:t>
            </a:r>
          </a:p>
        </p:txBody>
      </p:sp>
      <p:sp>
        <p:nvSpPr>
          <p:cNvPr id="9236" name="Rounded Rectangle 9235">
            <a:extLst>
              <a:ext uri="{FF2B5EF4-FFF2-40B4-BE49-F238E27FC236}">
                <a16:creationId xmlns:a16="http://schemas.microsoft.com/office/drawing/2014/main" id="{6459B0C8-82E2-02FC-CFE3-9A08C7C15968}"/>
              </a:ext>
            </a:extLst>
          </p:cNvPr>
          <p:cNvSpPr/>
          <p:nvPr/>
        </p:nvSpPr>
        <p:spPr bwMode="auto">
          <a:xfrm>
            <a:off x="5243241" y="4481401"/>
            <a:ext cx="2429123" cy="153839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274" name="Text Box 5">
            <a:extLst>
              <a:ext uri="{FF2B5EF4-FFF2-40B4-BE49-F238E27FC236}">
                <a16:creationId xmlns:a16="http://schemas.microsoft.com/office/drawing/2014/main" id="{1B48A93A-A1AA-7A68-D068-EC1055C35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657" y="3941545"/>
            <a:ext cx="3012290" cy="48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</a:t>
            </a:r>
          </a:p>
          <a:p>
            <a:pPr algn="ctr">
              <a:spcBef>
                <a:spcPts val="400"/>
              </a:spcBef>
            </a:pP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stack.pop():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AC4487-BA1E-1154-D155-01FC5BDCA6D5}"/>
              </a:ext>
            </a:extLst>
          </p:cNvPr>
          <p:cNvGrpSpPr/>
          <p:nvPr/>
        </p:nvGrpSpPr>
        <p:grpSpPr>
          <a:xfrm>
            <a:off x="5247850" y="4645763"/>
            <a:ext cx="1117777" cy="1280221"/>
            <a:chOff x="5486400" y="3649584"/>
            <a:chExt cx="1117777" cy="1280221"/>
          </a:xfrm>
        </p:grpSpPr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06D73CE2-4434-6359-86A0-8D1C4973F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545" y="3649584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10</a:t>
              </a:r>
            </a:p>
          </p:txBody>
        </p:sp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91A4E364-7233-0F39-B7B9-0E5D7742F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903" y="3655234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828FC77A-CC21-4DBA-613D-D91E04D09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4110783"/>
              <a:ext cx="38100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top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63200B5C-8065-BF81-3300-86581F905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545" y="3804761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20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35F0BE2-DF32-BA3A-EF7C-AC98C7934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903" y="3810411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8" name="Text Box 5">
              <a:extLst>
                <a:ext uri="{FF2B5EF4-FFF2-40B4-BE49-F238E27FC236}">
                  <a16:creationId xmlns:a16="http://schemas.microsoft.com/office/drawing/2014/main" id="{CB7FC836-B62A-2091-35D3-EEE55F24B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545" y="3959238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30</a:t>
              </a:r>
            </a:p>
          </p:txBody>
        </p:sp>
        <p:sp>
          <p:nvSpPr>
            <p:cNvPr id="39" name="Text Box 5">
              <a:extLst>
                <a:ext uri="{FF2B5EF4-FFF2-40B4-BE49-F238E27FC236}">
                  <a16:creationId xmlns:a16="http://schemas.microsoft.com/office/drawing/2014/main" id="{86883EFD-B253-DA0F-1033-039B4CA99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903" y="3964888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A12E96F1-12E8-7AC5-4559-F461E6865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545" y="4114415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3BC51412-61D5-D2B2-718E-6922293C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903" y="4120065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2" name="Text Box 5">
              <a:extLst>
                <a:ext uri="{FF2B5EF4-FFF2-40B4-BE49-F238E27FC236}">
                  <a16:creationId xmlns:a16="http://schemas.microsoft.com/office/drawing/2014/main" id="{671EE834-4A32-C44F-E9B9-665D530B2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545" y="4265128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43" name="Text Box 5">
              <a:extLst>
                <a:ext uri="{FF2B5EF4-FFF2-40B4-BE49-F238E27FC236}">
                  <a16:creationId xmlns:a16="http://schemas.microsoft.com/office/drawing/2014/main" id="{4A824801-7B90-F6A7-882D-268AE3754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903" y="4270778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4" name="Text Box 5">
              <a:extLst>
                <a:ext uri="{FF2B5EF4-FFF2-40B4-BE49-F238E27FC236}">
                  <a16:creationId xmlns:a16="http://schemas.microsoft.com/office/drawing/2014/main" id="{5638589B-D032-8BC9-10A2-A182EA4E1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545" y="4422382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45" name="Text Box 5">
              <a:extLst>
                <a:ext uri="{FF2B5EF4-FFF2-40B4-BE49-F238E27FC236}">
                  <a16:creationId xmlns:a16="http://schemas.microsoft.com/office/drawing/2014/main" id="{E5AD9297-013A-41A4-010A-8129F39FC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903" y="4381925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4F930CC7-FC0F-D663-39A9-31EBAE021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545" y="4577559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6181A377-0BFF-6FCE-9523-FD2A47FE1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903" y="4583209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99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230F51-B860-5205-E68B-EBBDEB04AE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7283" y="3649584"/>
              <a:ext cx="457200" cy="0"/>
            </a:xfrm>
            <a:prstGeom prst="line">
              <a:avLst/>
            </a:prstGeom>
            <a:noFill/>
            <a:ln w="317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 Box 5">
              <a:extLst>
                <a:ext uri="{FF2B5EF4-FFF2-40B4-BE49-F238E27FC236}">
                  <a16:creationId xmlns:a16="http://schemas.microsoft.com/office/drawing/2014/main" id="{75B93833-1A47-B764-0550-FAF60E4AE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2177" y="4760528"/>
              <a:ext cx="76200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402CFE-8FB1-9A4F-EB0C-6B341E04B91E}"/>
              </a:ext>
            </a:extLst>
          </p:cNvPr>
          <p:cNvGrpSpPr/>
          <p:nvPr/>
        </p:nvGrpSpPr>
        <p:grpSpPr>
          <a:xfrm>
            <a:off x="6376578" y="4645763"/>
            <a:ext cx="1096552" cy="1284006"/>
            <a:chOff x="6615128" y="3649584"/>
            <a:chExt cx="1096552" cy="1284006"/>
          </a:xfrm>
        </p:grpSpPr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3E924365-B4F3-C8AA-413E-56C91C16E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283" y="3649584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10</a:t>
              </a:r>
            </a:p>
          </p:txBody>
        </p:sp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69A16E4F-37D0-0BF4-5EF6-FF7B33209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641" y="3655234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25F70055-2DD4-B018-EB3E-AA218FA25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5128" y="3954255"/>
              <a:ext cx="38100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top</a:t>
              </a:r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8D14BD56-CE66-3E0C-B9F0-1517216EB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283" y="3804761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20</a:t>
              </a: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A7352A04-6C58-40FE-E6FA-E8A5395B7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641" y="3810411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1" name="Text Box 5">
              <a:extLst>
                <a:ext uri="{FF2B5EF4-FFF2-40B4-BE49-F238E27FC236}">
                  <a16:creationId xmlns:a16="http://schemas.microsoft.com/office/drawing/2014/main" id="{C8EC7F5F-3843-A359-F1AC-87C82F119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283" y="3959238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1000" b="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30</a:t>
              </a:r>
            </a:p>
          </p:txBody>
        </p:sp>
        <p:sp>
          <p:nvSpPr>
            <p:cNvPr id="22" name="Text Box 5">
              <a:extLst>
                <a:ext uri="{FF2B5EF4-FFF2-40B4-BE49-F238E27FC236}">
                  <a16:creationId xmlns:a16="http://schemas.microsoft.com/office/drawing/2014/main" id="{89E4F8A5-E189-4233-EE9E-4B9A7A34B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641" y="3964888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46CB6C60-226C-C55D-0840-D497ED8BD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283" y="4114415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1A9CF4CE-E6E9-679F-2BBD-B87CFD659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641" y="4120065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A283DCFB-AF8A-26C0-C623-0B5A69FB1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283" y="4265128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A4FAE2AA-8AD9-18D2-3256-483042A29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641" y="4270778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352F173F-1C93-D196-75AA-0C3F14AF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283" y="4422382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907F3BBE-6420-3225-4C2F-469CFB24B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641" y="4381925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29" name="Text Box 5">
              <a:extLst>
                <a:ext uri="{FF2B5EF4-FFF2-40B4-BE49-F238E27FC236}">
                  <a16:creationId xmlns:a16="http://schemas.microsoft.com/office/drawing/2014/main" id="{5BE2EC00-2F9B-CBE3-5AD5-4475A9AF4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283" y="4577559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C015C7BB-A993-D758-8988-4F1AB3440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641" y="4583209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99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6665AD-63FF-8C6F-61FF-CA362308B3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21021" y="3649584"/>
              <a:ext cx="457200" cy="0"/>
            </a:xfrm>
            <a:prstGeom prst="line">
              <a:avLst/>
            </a:prstGeom>
            <a:noFill/>
            <a:ln w="317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E5D27037-F95F-14DD-B0A3-7CC0AB9CB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9680" y="4764313"/>
              <a:ext cx="76200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69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B82036-BEE4-19D4-91E7-D7EA0AD1D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8">
            <a:extLst>
              <a:ext uri="{FF2B5EF4-FFF2-40B4-BE49-F238E27FC236}">
                <a16:creationId xmlns:a16="http://schemas.microsoft.com/office/drawing/2014/main" id="{6399A684-9761-CE83-5FB9-9B5E65380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Data structures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8357CD3A-831E-376F-112F-DB91F51C5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43" b="51428"/>
          <a:stretch/>
        </p:blipFill>
        <p:spPr>
          <a:xfrm>
            <a:off x="1267461" y="1816352"/>
            <a:ext cx="4876800" cy="1295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218DFA-CF68-F12C-2CE6-A41E6158B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14" r="70548"/>
          <a:stretch/>
        </p:blipFill>
        <p:spPr>
          <a:xfrm>
            <a:off x="5687061" y="1740152"/>
            <a:ext cx="1856739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DDF16-D8BB-115E-2C13-8C8822CB6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48" b="48571"/>
          <a:stretch/>
        </p:blipFill>
        <p:spPr>
          <a:xfrm>
            <a:off x="2057400" y="3234727"/>
            <a:ext cx="1503678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69A7D6-7697-56B5-2707-C1A6F48F2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17" t="45714"/>
          <a:stretch/>
        </p:blipFill>
        <p:spPr>
          <a:xfrm>
            <a:off x="2867661" y="3175126"/>
            <a:ext cx="4399278" cy="1447800"/>
          </a:xfrm>
          <a:prstGeom prst="rect">
            <a:avLst/>
          </a:prstGeom>
        </p:spPr>
      </p:pic>
      <p:sp>
        <p:nvSpPr>
          <p:cNvPr id="6" name="Rectangle 89">
            <a:extLst>
              <a:ext uri="{FF2B5EF4-FFF2-40B4-BE49-F238E27FC236}">
                <a16:creationId xmlns:a16="http://schemas.microsoft.com/office/drawing/2014/main" id="{5DD19B7A-BEF0-C199-CF2D-76E397319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64" y="736726"/>
            <a:ext cx="8610600" cy="11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en-US" altLang="en-US" b="0" u="sng" kern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Data structure:</a:t>
            </a:r>
            <a:r>
              <a:rPr lang="en-US" altLang="en-US" b="0" kern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way of organizing, processing, storing, and retrieving data. Different data structures are suited to different kinds of applications, and</a:t>
            </a:r>
            <a:r>
              <a:rPr lang="he-IL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efficiency.</a:t>
            </a:r>
          </a:p>
          <a:p>
            <a:pPr marL="0" indent="0">
              <a:buNone/>
            </a:pPr>
            <a:br>
              <a:rPr lang="en-US" dirty="0"/>
            </a:br>
            <a:endParaRPr lang="en-US" altLang="en-US" b="0" u="sng" kern="0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93E14-6F96-1234-34B7-48AEC11F7859}"/>
              </a:ext>
            </a:extLst>
          </p:cNvPr>
          <p:cNvSpPr/>
          <p:nvPr/>
        </p:nvSpPr>
        <p:spPr bwMode="auto">
          <a:xfrm>
            <a:off x="5991861" y="3111752"/>
            <a:ext cx="838200" cy="122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3D35815-D7D6-9C90-698B-22C59C317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719" y="4996543"/>
            <a:ext cx="4643999" cy="87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 algn="l"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All widely used in computer science</a:t>
            </a:r>
          </a:p>
          <a:p>
            <a:pPr marL="285750" indent="-285750" algn="l"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All can be implemented using </a:t>
            </a:r>
            <a:r>
              <a:rPr lang="en-US" sz="18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arrays</a:t>
            </a: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or </a:t>
            </a:r>
            <a:r>
              <a:rPr lang="en-US" sz="18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9722FE-70BF-7F57-EEBC-5F50104F25E0}"/>
              </a:ext>
            </a:extLst>
          </p:cNvPr>
          <p:cNvSpPr/>
          <p:nvPr/>
        </p:nvSpPr>
        <p:spPr bwMode="auto">
          <a:xfrm>
            <a:off x="3276600" y="1585865"/>
            <a:ext cx="4343400" cy="1587374"/>
          </a:xfrm>
          <a:prstGeom prst="round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9B34FA-733C-1361-D968-D7E53F69C591}"/>
              </a:ext>
            </a:extLst>
          </p:cNvPr>
          <p:cNvSpPr txBox="1">
            <a:spLocks/>
          </p:cNvSpPr>
          <p:nvPr/>
        </p:nvSpPr>
        <p:spPr bwMode="auto">
          <a:xfrm>
            <a:off x="7658100" y="1981848"/>
            <a:ext cx="9906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0487" indent="0">
              <a:spcBef>
                <a:spcPts val="1800"/>
              </a:spcBef>
              <a:buClrTx/>
              <a:buFont typeface="Arial" charset="0"/>
              <a:buNone/>
            </a:pPr>
            <a:r>
              <a:rPr lang="en-US" altLang="en-US" sz="1600" b="0" kern="0" dirty="0"/>
              <a:t>This lecture</a:t>
            </a:r>
          </a:p>
          <a:p>
            <a:pPr marL="547687" indent="-457200">
              <a:spcBef>
                <a:spcPts val="1800"/>
              </a:spcBef>
              <a:buClrTx/>
              <a:buFont typeface="+mj-lt"/>
              <a:buAutoNum type="arabicPeriod"/>
            </a:pPr>
            <a:endParaRPr lang="en-US" altLang="en-US" sz="16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b="0" kern="0" dirty="0"/>
          </a:p>
          <a:p>
            <a:pPr marL="365125" indent="-274638">
              <a:spcBef>
                <a:spcPts val="2400"/>
              </a:spcBef>
            </a:pPr>
            <a:endParaRPr lang="en-US" altLang="en-US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b="0" kern="0" dirty="0"/>
          </a:p>
          <a:p>
            <a:pPr marL="365125" indent="-274638">
              <a:spcBef>
                <a:spcPts val="2400"/>
              </a:spcBef>
            </a:pP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526434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1C6F5F7-7B73-71D6-33ED-361892411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2D203FCE-6669-ABBB-55FF-BCAEC1977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181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integers, with stack arithmetic.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Constructs an empty  stack.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Stack()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Pushes the given element onto the stack's top.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push(int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and returns the stack's top element */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int pop()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</a:p>
          <a:p>
            <a:pPr>
              <a:spcBef>
                <a:spcPts val="1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Addition: Pops the two top elements, 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adds them up, and pushes the result onto the stack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void add()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/**Negation: Pops the top element, negates it, 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pushes the result onto the stack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void neg()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Consolas" panose="020B0609020204030204" pitchFamily="49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60BA35E-40C7-581B-BE6A-7A34B8B64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Arithmetic operations: Abstraction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0DB3F1-B03B-312E-6582-A328BDAE2676}"/>
              </a:ext>
            </a:extLst>
          </p:cNvPr>
          <p:cNvSpPr/>
          <p:nvPr/>
        </p:nvSpPr>
        <p:spPr bwMode="auto">
          <a:xfrm>
            <a:off x="4347882" y="756557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6BED84-923D-207E-E9B1-B49F914AA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4"/>
            <a:ext cx="3610235" cy="18501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stack.push(10); stack.push(20); stack.push(30); 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stack.add();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System.out.println("After add: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stack.neg();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System.out.println("After neg: " + stack);</a:t>
            </a:r>
          </a:p>
          <a:p>
            <a:pPr>
              <a:spcBef>
                <a:spcPts val="300"/>
              </a:spcBef>
            </a:pPr>
            <a:endParaRPr lang="en-US" altLang="en-US" sz="1050" b="0" dirty="0">
              <a:latin typeface="Consolas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	</a:t>
            </a: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CCDB6D-1208-D003-DC97-5F955197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2725338"/>
            <a:ext cx="2722877" cy="10549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    [10, 20, 30]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add: [10, 50]</a:t>
            </a:r>
          </a:p>
          <a:p>
            <a:pPr>
              <a:spcBef>
                <a:spcPts val="6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After neg: [10, -50]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872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ACAE76B-E4F0-2492-1E61-5D89C4E32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73BC18D7-275C-017C-438A-E1BAC4535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181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integers, with stack arithmetic.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Constructs an empty  stack.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Stack()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Pushes the given element onto the stack's top.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push(int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and returns the stack's top element */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int pop()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</a:p>
          <a:p>
            <a:pPr>
              <a:spcBef>
                <a:spcPts val="1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Addition: Pops the two top elements, 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adds them up, and pushes the result onto the stack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void add()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push(pop() + pop());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/**Negation: Pops the top element, negates it, 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pushes the result onto the stack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void neg()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push(-1 * pop());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568B5FA9-71DF-D7DB-03E3-10CABBCDA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Arithmetic operations: Implementation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319F7A-D6A7-F097-92AB-EC2ECE7BD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4"/>
            <a:ext cx="3610235" cy="18501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stack.push(10); stack.push(20); stack.push(30); 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stack.add();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System.out.println("After add: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stack.neg();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System.out.println("After neg: " + stack);</a:t>
            </a:r>
          </a:p>
          <a:p>
            <a:pPr>
              <a:spcBef>
                <a:spcPts val="300"/>
              </a:spcBef>
            </a:pPr>
            <a:endParaRPr lang="en-US" altLang="en-US" sz="1050" b="0" dirty="0">
              <a:latin typeface="Consolas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	</a:t>
            </a: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5D82F9-1ECA-99A5-05EC-A5F88D9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2725338"/>
            <a:ext cx="2722877" cy="10549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    [10, 20, 30]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add: [10, 50]</a:t>
            </a:r>
          </a:p>
          <a:p>
            <a:pPr>
              <a:spcBef>
                <a:spcPts val="6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After neg: [10, -50]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pic>
        <p:nvPicPr>
          <p:cNvPr id="3" name="Picture 6" descr="Open box - Free shipping and delivery icons">
            <a:extLst>
              <a:ext uri="{FF2B5EF4-FFF2-40B4-BE49-F238E27FC236}">
                <a16:creationId xmlns:a16="http://schemas.microsoft.com/office/drawing/2014/main" id="{8065C8EE-94BA-3104-538C-36BBE46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55" y="8382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87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3B84F6B-8DDF-02CF-70FE-21A9A352F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1D9E67-2D77-F085-62B5-743B3AE70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representing this stack, in the form of [e1, e2, e3, ...],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where the e's are the stack elements.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3"/>
                </a:solidFill>
                <a:latin typeface="Consolas" charset="0"/>
              </a:rPr>
              <a:t>public String toString()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	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</a:t>
            </a:r>
            <a:endParaRPr lang="en-US" altLang="en-US" sz="1100" b="0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B1607542-086E-0C30-FA11-F6EF2AC0F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dirty="0">
                <a:latin typeface="Consolas" panose="020B0609020204030204" pitchFamily="49" charset="0"/>
                <a:cs typeface="+mj-cs"/>
              </a:rPr>
              <a:t>:</a:t>
            </a:r>
            <a:r>
              <a:rPr lang="en-US" dirty="0">
                <a:cs typeface="+mj-cs"/>
              </a:rPr>
              <a:t> Abstraction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43F295-8C42-2E54-5569-09A78762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11643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stack.push(10); stack.push(20); stack.push(30); stack.push(40); stack.push(50);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System.out.println("Stack: " + stack);</a:t>
            </a:r>
          </a:p>
          <a:p>
            <a:pPr>
              <a:spcBef>
                <a:spcPts val="1200"/>
              </a:spcBef>
            </a:pPr>
            <a:endParaRPr lang="en-US" sz="1050" b="0" dirty="0">
              <a:solidFill>
                <a:schemeClr val="bg1">
                  <a:lumMod val="65000"/>
                </a:schemeClr>
              </a:solidFill>
              <a:latin typeface="Consolas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E2E7EA-7F0F-E5A6-4103-E576F23D1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467" y="2036073"/>
            <a:ext cx="2722877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[10, 20, 30, 40, 50]</a:t>
            </a:r>
          </a:p>
        </p:txBody>
      </p:sp>
    </p:spTree>
    <p:extLst>
      <p:ext uri="{BB962C8B-B14F-4D97-AF65-F5344CB8AC3E}">
        <p14:creationId xmlns:p14="http://schemas.microsoft.com/office/powerpoint/2010/main" val="959164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6788D1D-22E0-C0DF-A5B6-A20AE167F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02C13B-19F3-405A-C037-7A417FFD8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representing this stack, in the form of [e1, e2, e3, ...],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where the e's are the stack elements.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3"/>
                </a:solidFill>
                <a:latin typeface="Consolas" charset="0"/>
              </a:rPr>
              <a:t>public String toString()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	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</a:t>
            </a:r>
            <a:endParaRPr lang="en-US" altLang="en-US" sz="1100" b="0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505C9855-5693-3F62-E12A-1ADBDB421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dirty="0">
                <a:latin typeface="Consolas" panose="020B0609020204030204" pitchFamily="49" charset="0"/>
                <a:cs typeface="+mj-cs"/>
              </a:rPr>
              <a:t>:</a:t>
            </a:r>
            <a:r>
              <a:rPr lang="en-US" dirty="0">
                <a:cs typeface="+mj-cs"/>
              </a:rPr>
              <a:t>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7CE0F-F7BB-5D86-D3BD-1A5F0E3B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995" y="3200400"/>
            <a:ext cx="2972674" cy="1524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C00003"/>
                </a:solidFill>
                <a:latin typeface="Consolas" charset="0"/>
              </a:rPr>
              <a:t>public String toString()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String s = </a:t>
            </a:r>
            <a:r>
              <a:rPr lang="en-US" altLang="en-US" sz="1100" b="0" dirty="0">
                <a:latin typeface="Consolas" charset="0"/>
              </a:rPr>
              <a:t>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altLang="en-US" sz="1100" b="0" dirty="0">
                <a:latin typeface="Consolas" charset="0"/>
              </a:rPr>
              <a:t>"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for (int i = 0; i &lt; top; i++) {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s = s + elements[i] + </a:t>
            </a:r>
            <a:r>
              <a:rPr lang="en-US" altLang="en-US" sz="1100" b="0" dirty="0">
                <a:latin typeface="Consolas" charset="0"/>
              </a:rPr>
              <a:t>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100" b="0" dirty="0">
                <a:latin typeface="Consolas" charset="0"/>
              </a:rPr>
              <a:t>"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return s + </a:t>
            </a:r>
            <a:r>
              <a:rPr lang="en-US" altLang="en-US" sz="1100" b="0" dirty="0">
                <a:latin typeface="Consolas" charset="0"/>
              </a:rPr>
              <a:t>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]</a:t>
            </a:r>
            <a:r>
              <a:rPr lang="en-US" altLang="en-US" sz="1100" b="0" dirty="0">
                <a:latin typeface="Consolas" charset="0"/>
              </a:rPr>
              <a:t> "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pPr>
              <a:spcBef>
                <a:spcPts val="200"/>
              </a:spcBef>
            </a:pP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BC7EA1-A6A8-946A-8CE9-9D587480C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453" y="4953001"/>
            <a:ext cx="3248348" cy="77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57150">
              <a:spcBef>
                <a:spcPts val="1200"/>
              </a:spcBef>
              <a:buNone/>
            </a:pPr>
            <a:r>
              <a:rPr lang="en-US" altLang="en-US" sz="1800" b="0" u="sng" dirty="0"/>
              <a:t>Wasteful!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sz="1800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iteration creates a new String object (</a:t>
            </a:r>
            <a:r>
              <a:rPr lang="en-US" sz="1600" b="0" dirty="0">
                <a:solidFill>
                  <a:srgbClr val="0D0D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800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CD6FDCC-5944-1FF9-7C32-C83F84C2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158" y="2855967"/>
            <a:ext cx="3248348" cy="32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57150">
              <a:spcBef>
                <a:spcPts val="1200"/>
              </a:spcBef>
              <a:buNone/>
            </a:pPr>
            <a:r>
              <a:rPr lang="en-US" altLang="en-US" sz="1600" b="0" dirty="0"/>
              <a:t>Basic idea:</a:t>
            </a:r>
            <a:endParaRPr lang="en-US" alt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A788CD-30C8-9F74-62DA-AA1097B87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11643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stack.push(10); stack.push(20); stack.push(30); stack.push(40); stack.push(50);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System.out.println("Stack: " + stack);</a:t>
            </a:r>
          </a:p>
          <a:p>
            <a:pPr>
              <a:spcBef>
                <a:spcPts val="1200"/>
              </a:spcBef>
            </a:pPr>
            <a:endParaRPr lang="en-US" sz="1050" b="0" dirty="0">
              <a:solidFill>
                <a:schemeClr val="bg1">
                  <a:lumMod val="65000"/>
                </a:schemeClr>
              </a:solidFill>
              <a:latin typeface="Consola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22D2A9-954D-1E17-6B7E-209A65369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467" y="2036073"/>
            <a:ext cx="2722877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[10, 20, 30, 40, 50]</a:t>
            </a:r>
          </a:p>
        </p:txBody>
      </p:sp>
    </p:spTree>
    <p:extLst>
      <p:ext uri="{BB962C8B-B14F-4D97-AF65-F5344CB8AC3E}">
        <p14:creationId xmlns:p14="http://schemas.microsoft.com/office/powerpoint/2010/main" val="4155408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DD050B8-4517-5686-4A3B-90BD7E365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A27769-4538-4419-0B92-A43456822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representing this stack, in the form of [e1, e2, e3, ...],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where the e's are the stack elements.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3"/>
                </a:solidFill>
                <a:latin typeface="Consolas" charset="0"/>
              </a:rPr>
              <a:t>public String toString()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		</a:t>
            </a:r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StringBuilder s = new StringBuilder("[");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for (int i = 0; i &lt; (top-1); i++) {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s.append(elements[i] + ", ");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return s.append(elements[top-1] + "]").toString();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A9649DC-5B67-17F8-2722-435ADE70D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dirty="0">
                <a:latin typeface="Consolas" panose="020B0609020204030204" pitchFamily="49" charset="0"/>
                <a:cs typeface="+mj-cs"/>
              </a:rPr>
              <a:t>:</a:t>
            </a:r>
            <a:r>
              <a:rPr lang="en-US" dirty="0">
                <a:cs typeface="+mj-cs"/>
              </a:rPr>
              <a:t> Implementation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33A9365-A2E1-AC49-3460-372D91DA1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273" y="2819400"/>
            <a:ext cx="3721071" cy="234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57150">
              <a:spcBef>
                <a:spcPts val="1200"/>
              </a:spcBef>
              <a:buNone/>
            </a:pPr>
            <a:r>
              <a:rPr lang="en-US" sz="1600" b="0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1200" i="0" u="sng" dirty="0">
                <a:solidFill>
                  <a:srgbClr val="0D0D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</a:p>
          <a:p>
            <a:pPr marL="57150">
              <a:spcBef>
                <a:spcPts val="600"/>
              </a:spcBef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Java class whose objects are </a:t>
            </a:r>
            <a:b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mutable sequences of characters</a:t>
            </a:r>
            <a:endParaRPr lang="en-US" sz="1400" b="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spcBef>
                <a:spcPts val="600"/>
              </a:spcBef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Makes string building iterations more efficient (memory-wise):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objects, which are immutable, </a:t>
            </a:r>
            <a:r>
              <a:rPr lang="en-US" sz="1200" b="0" dirty="0">
                <a:solidFill>
                  <a:srgbClr val="0D0D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objects can be changed using methods like 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dirty="0">
                <a:solidFill>
                  <a:srgbClr val="0D0D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1200" b="0" dirty="0">
                <a:solidFill>
                  <a:srgbClr val="0D0D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BD39F5F-96C7-55FF-703A-0779FFD9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272" y="5167649"/>
            <a:ext cx="3936127" cy="125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57150">
              <a:spcBef>
                <a:spcPts val="1200"/>
              </a:spcBef>
              <a:buNone/>
            </a:pPr>
            <a:r>
              <a:rPr lang="en-US" altLang="en-US" sz="1600" b="0" u="sng" dirty="0"/>
              <a:t>Best practice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sz="1400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b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uilding a sequence of characters which is potentially large, use a 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  <a:endParaRPr lang="en-US" alt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D0E6E8C-DC7E-29D8-8E78-6E8D1E96F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11643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stack.push(10); stack.push(20); stack.push(30); stack.push(40); stack.push(50);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System.out.println("Stack: " + stack);</a:t>
            </a:r>
          </a:p>
          <a:p>
            <a:pPr>
              <a:spcBef>
                <a:spcPts val="1200"/>
              </a:spcBef>
            </a:pPr>
            <a:endParaRPr lang="en-US" sz="1050" b="0" dirty="0">
              <a:solidFill>
                <a:schemeClr val="bg1">
                  <a:lumMod val="65000"/>
                </a:schemeClr>
              </a:solidFill>
              <a:latin typeface="Consolas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C97E576-4DE0-75BE-C9D2-7EBFBDC27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467" y="2036073"/>
            <a:ext cx="2722877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[10, 20, 30, 40, 50]</a:t>
            </a:r>
          </a:p>
        </p:txBody>
      </p:sp>
    </p:spTree>
    <p:extLst>
      <p:ext uri="{BB962C8B-B14F-4D97-AF65-F5344CB8AC3E}">
        <p14:creationId xmlns:p14="http://schemas.microsoft.com/office/powerpoint/2010/main" val="3149248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70FA539-8D5B-99C2-B6E6-FD6B6EEB2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8FEBC4C-3662-6176-8C0B-185A9020F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6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Pushes the given element onto the stack's top.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public void </a:t>
            </a:r>
            <a:r>
              <a:rPr lang="en-US" sz="1100" dirty="0">
                <a:solidFill>
                  <a:srgbClr val="C00000"/>
                </a:solidFill>
                <a:latin typeface="Consolas" charset="0"/>
              </a:rPr>
              <a:t>push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(int e) {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947C4CC-A425-BD9E-EBC3-79E6B9F53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Unlimited capacity: Abstraction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3DAC2FF-ABAD-E7D9-12C8-EFDF4D218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12405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Can potentially lead to stack overflow: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stack.push(10); stack.push(20); stack.push(30); stack.push(40); stack.push(50); ...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...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D8B6A0-306C-2D89-A029-9131622D0D86}"/>
              </a:ext>
            </a:extLst>
          </p:cNvPr>
          <p:cNvGrpSpPr/>
          <p:nvPr/>
        </p:nvGrpSpPr>
        <p:grpSpPr>
          <a:xfrm>
            <a:off x="1295400" y="3352800"/>
            <a:ext cx="2971794" cy="990600"/>
            <a:chOff x="1524000" y="3505200"/>
            <a:chExt cx="2971794" cy="990600"/>
          </a:xfrm>
        </p:grpSpPr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88BB2019-F5B0-3B70-E5C6-8BEB89E1669D}"/>
                </a:ext>
              </a:extLst>
            </p:cNvPr>
            <p:cNvSpPr/>
            <p:nvPr/>
          </p:nvSpPr>
          <p:spPr>
            <a:xfrm>
              <a:off x="1524000" y="3886200"/>
              <a:ext cx="2971794" cy="609600"/>
            </a:xfrm>
            <a:prstGeom prst="wedgeRoundRectCallout">
              <a:avLst>
                <a:gd name="adj1" fmla="val -18860"/>
                <a:gd name="adj2" fmla="val 5031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46800" rIns="72000" rtlCol="0" anchor="ctr" anchorCtr="0"/>
            <a:lstStyle/>
            <a:p>
              <a:pPr marL="12700" lvl="1">
                <a:lnSpc>
                  <a:spcPct val="100000"/>
                </a:lnSpc>
                <a:spcBef>
                  <a:spcPts val="600"/>
                </a:spcBef>
                <a:buFont typeface="Monotype Sorts" charset="2"/>
                <a:buNone/>
              </a:pPr>
              <a:r>
                <a:rPr kumimoji="0"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We push elements as if the stack has an unlimited capacity.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02ACF7-6DDF-8C6D-9EA8-856D5B5541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81200" y="3505200"/>
              <a:ext cx="0" cy="381000"/>
            </a:xfrm>
            <a:prstGeom prst="straightConnector1">
              <a:avLst/>
            </a:prstGeom>
            <a:solidFill>
              <a:schemeClr val="tx2"/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88192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73F3EFE-0691-B977-2793-5E70BA891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56888A9-1DB9-225D-6024-881B07A0D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1717" y="2895601"/>
            <a:ext cx="392282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57150">
              <a:spcBef>
                <a:spcPts val="1200"/>
              </a:spcBef>
              <a:buNone/>
            </a:pPr>
            <a:r>
              <a:rPr lang="en-US" altLang="en-US" sz="1800" b="0" u="sng" dirty="0"/>
              <a:t>Handling unlimited capacity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altLang="en-US" sz="1600" b="0" dirty="0"/>
              <a:t>When the stack reaches capacity,</a:t>
            </a:r>
            <a:br>
              <a:rPr lang="en-US" altLang="en-US" sz="1600" b="0" dirty="0"/>
            </a:br>
            <a:r>
              <a:rPr lang="en-US" altLang="en-US" sz="1600" b="0" dirty="0"/>
              <a:t>we double its capacity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altLang="en-US" sz="1600" b="0" u="sng" dirty="0"/>
              <a:t>Best practice</a:t>
            </a:r>
          </a:p>
          <a:p>
            <a:pPr marL="57150">
              <a:spcBef>
                <a:spcPts val="600"/>
              </a:spcBef>
              <a:buNone/>
            </a:pPr>
            <a:r>
              <a:rPr lang="en-US" altLang="en-US" sz="1600" b="0" dirty="0"/>
              <a:t>Similar techniques can be used to feature an unlimited capacity for any data structure that uses an array implementation.</a:t>
            </a:r>
            <a:endParaRPr lang="en-US" alt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AD4AD-1653-202E-A0C2-3B5767639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6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Pushes the given element onto the stack's top.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public void push(int e)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if (top == elements.length - 1)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sz="1100" b="0" dirty="0">
                <a:solidFill>
                  <a:srgbClr val="C00000"/>
                </a:solidFill>
                <a:latin typeface="Consolas" charset="0"/>
              </a:rPr>
              <a:t>resize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elements[top++] = 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Doubles the stack's capacity.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private void </a:t>
            </a:r>
            <a:r>
              <a:rPr lang="en-US" sz="1100" b="0" dirty="0">
                <a:solidFill>
                  <a:srgbClr val="C00000"/>
                </a:solidFill>
                <a:latin typeface="Consolas" charset="0"/>
              </a:rPr>
              <a:t>resize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()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int[] newElements = new int[elements.length * 2];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array. Copies elements.size elements from</a:t>
            </a:r>
            <a:b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 location 0 in elements to the new array, starting at location 0.</a:t>
            </a:r>
          </a:p>
          <a:p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 Sets the elements array of this stack to the new array.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System.arraycopy(elements, 0, newElements, 0,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                 elements.length);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elements = newElements;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</a:p>
          <a:p>
            <a:endParaRPr lang="en-US" alt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469B630-D5F9-CB39-5E82-5C23DBA0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12405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Can potentially lead to stack overflow: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stack.push(10); stack.push(20); stack.push(30); stack.push(40); stack.push(50);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...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C8D97B-CE6D-FCF8-E509-4521D0111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Unlimited capacity: Implementation</a:t>
            </a:r>
            <a:endParaRPr lang="en-US" sz="2000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891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55C895C-6FCB-A20C-BD31-E40A9615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F897CC7-6D40-3285-CC9C-0E60BCFD6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6019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57150">
              <a:spcBef>
                <a:spcPts val="1200"/>
              </a:spcBef>
              <a:buNone/>
            </a:pPr>
            <a:r>
              <a:rPr lang="en-US" altLang="en-US" b="0" u="sng" dirty="0"/>
              <a:t>In a stack </a:t>
            </a:r>
            <a:r>
              <a:rPr lang="en-US" altLang="en-US" b="0" dirty="0"/>
              <a:t>of </a:t>
            </a:r>
            <a:r>
              <a:rPr lang="en-US" altLang="en-US" b="0" i="1" dirty="0"/>
              <a:t>N</a:t>
            </a:r>
            <a:r>
              <a:rPr lang="en-US" altLang="en-US" b="0" dirty="0"/>
              <a:t> elements: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altLang="en-US" b="0" dirty="0"/>
              <a:t>Push: </a:t>
            </a:r>
            <a:r>
              <a:rPr lang="en-US" altLang="en-US" b="0" i="1" dirty="0"/>
              <a:t>O</a:t>
            </a:r>
            <a:r>
              <a:rPr lang="en-US" altLang="en-US" sz="900" b="0" i="1" dirty="0"/>
              <a:t> </a:t>
            </a:r>
            <a:r>
              <a:rPr lang="en-US" altLang="en-US" b="0" dirty="0"/>
              <a:t>(1)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Pop: </a:t>
            </a:r>
            <a:r>
              <a:rPr lang="en-US" alt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9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 subtract, neg:</a:t>
            </a:r>
            <a:r>
              <a:rPr lang="en-US" alt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marL="57150">
              <a:spcBef>
                <a:spcPts val="1200"/>
              </a:spcBef>
              <a:buNone/>
            </a:pPr>
            <a:endParaRPr lang="en-US" alt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B6822B-97D6-8F0B-2E40-7319D7B8C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Stack: Efficiency</a:t>
            </a:r>
            <a:endParaRPr lang="en-US" sz="2000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7686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Stack application examples</a:t>
            </a:r>
          </a:p>
        </p:txBody>
      </p:sp>
      <p:pic>
        <p:nvPicPr>
          <p:cNvPr id="1026" name="Picture 2" descr="Built-in tools and extensions to make web browsing easier for people with  vision impairments">
            <a:extLst>
              <a:ext uri="{FF2B5EF4-FFF2-40B4-BE49-F238E27FC236}">
                <a16:creationId xmlns:a16="http://schemas.microsoft.com/office/drawing/2014/main" id="{0D4CC829-8147-706F-E87C-AD1AD90BF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5"/>
          <a:stretch/>
        </p:blipFill>
        <p:spPr bwMode="auto">
          <a:xfrm>
            <a:off x="544158" y="889239"/>
            <a:ext cx="2895599" cy="18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Makes a Good Word Processing Software Great? | Poised">
            <a:extLst>
              <a:ext uri="{FF2B5EF4-FFF2-40B4-BE49-F238E27FC236}">
                <a16:creationId xmlns:a16="http://schemas.microsoft.com/office/drawing/2014/main" id="{F04896AC-C2E5-75FE-DBA6-A1CB9EC90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67798"/>
            <a:ext cx="2895600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EEFDBB-BE3C-5FCB-2A33-63EDBD2F5F94}"/>
              </a:ext>
            </a:extLst>
          </p:cNvPr>
          <p:cNvSpPr txBox="1"/>
          <p:nvPr/>
        </p:nvSpPr>
        <p:spPr>
          <a:xfrm>
            <a:off x="3744192" y="1147107"/>
            <a:ext cx="4869871" cy="1317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7" indent="0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en-US" sz="1800" b="0" u="sng" dirty="0">
                <a:latin typeface="Times New Roman" charset="0"/>
              </a:rPr>
              <a:t>Browsing</a:t>
            </a:r>
          </a:p>
          <a:p>
            <a:pPr marL="14287" indent="0">
              <a:spcBef>
                <a:spcPts val="600"/>
              </a:spcBef>
              <a:buClr>
                <a:schemeClr val="tx1"/>
              </a:buClr>
              <a:buNone/>
              <a:defRPr/>
            </a:pPr>
            <a:r>
              <a:rPr lang="en-US" altLang="en-US" sz="1600" b="0" dirty="0">
                <a:latin typeface="Times New Roman" charset="0"/>
              </a:rPr>
              <a:t>The URL’s that the user visits are pushed onto a stack;</a:t>
            </a:r>
          </a:p>
          <a:p>
            <a:pPr marL="14287" indent="0">
              <a:spcBef>
                <a:spcPts val="600"/>
              </a:spcBef>
              <a:buClr>
                <a:schemeClr val="tx1"/>
              </a:buClr>
              <a:buNone/>
              <a:defRPr/>
            </a:pPr>
            <a:r>
              <a:rPr lang="en-US" altLang="en-US" sz="1600" b="0" dirty="0">
                <a:latin typeface="Times New Roman" charset="0"/>
              </a:rPr>
              <a:t>When clicking “back”, a pop operation returns the page that was visited last before the current 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6C366-3F7E-34B4-0EFE-4BA0C47C3557}"/>
              </a:ext>
            </a:extLst>
          </p:cNvPr>
          <p:cNvSpPr txBox="1"/>
          <p:nvPr/>
        </p:nvSpPr>
        <p:spPr>
          <a:xfrm>
            <a:off x="3786809" y="3072095"/>
            <a:ext cx="4800600" cy="1317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7" indent="0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en-US" sz="1800" b="0" u="sng" dirty="0">
                <a:latin typeface="Times New Roman" charset="0"/>
              </a:rPr>
              <a:t>Editing</a:t>
            </a:r>
          </a:p>
          <a:p>
            <a:pPr marL="14287" indent="0">
              <a:spcBef>
                <a:spcPts val="600"/>
              </a:spcBef>
              <a:buClr>
                <a:schemeClr val="tx1"/>
              </a:buClr>
              <a:buNone/>
              <a:defRPr/>
            </a:pPr>
            <a:r>
              <a:rPr lang="en-US" altLang="en-US" sz="1600" b="0" dirty="0">
                <a:latin typeface="Times New Roman" charset="0"/>
              </a:rPr>
              <a:t>The user’s editing operations are pushed onto a stack;</a:t>
            </a:r>
          </a:p>
          <a:p>
            <a:pPr marL="14287" indent="0">
              <a:spcBef>
                <a:spcPts val="600"/>
              </a:spcBef>
              <a:buClr>
                <a:schemeClr val="tx1"/>
              </a:buClr>
              <a:buNone/>
              <a:defRPr/>
            </a:pPr>
            <a:r>
              <a:rPr lang="en-US" altLang="en-US" sz="1600" b="0" dirty="0">
                <a:latin typeface="Times New Roman" charset="0"/>
              </a:rPr>
              <a:t>When clicking “undo”, the most recent operation is popped and undone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B2651-2483-F52E-AFCF-35634953C9F6}"/>
              </a:ext>
            </a:extLst>
          </p:cNvPr>
          <p:cNvSpPr txBox="1"/>
          <p:nvPr/>
        </p:nvSpPr>
        <p:spPr>
          <a:xfrm>
            <a:off x="3648480" y="5220864"/>
            <a:ext cx="4572000" cy="747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7" indent="0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en-US" sz="1800" b="0" u="sng" dirty="0">
                <a:latin typeface="Times New Roman" charset="0"/>
              </a:rPr>
              <a:t>Compilation</a:t>
            </a:r>
          </a:p>
          <a:p>
            <a:pPr marL="14287" indent="0">
              <a:spcBef>
                <a:spcPts val="600"/>
              </a:spcBef>
              <a:buClr>
                <a:schemeClr val="tx1"/>
              </a:buClr>
              <a:buNone/>
              <a:defRPr/>
            </a:pPr>
            <a:r>
              <a:rPr lang="en-US" altLang="en-US" sz="1600" b="0" dirty="0">
                <a:latin typeface="Times New Roman" charset="0"/>
              </a:rPr>
              <a:t>Simplifying compilers.</a:t>
            </a:r>
          </a:p>
        </p:txBody>
      </p:sp>
      <p:pic>
        <p:nvPicPr>
          <p:cNvPr id="7" name="Picture 6" descr="A logo for a company&#10;&#10;Description automatically generated">
            <a:extLst>
              <a:ext uri="{FF2B5EF4-FFF2-40B4-BE49-F238E27FC236}">
                <a16:creationId xmlns:a16="http://schemas.microsoft.com/office/drawing/2014/main" id="{2A276BEB-80AB-4439-CF35-6B5294F3F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80" y="4721783"/>
            <a:ext cx="2767210" cy="15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72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33B57F6-5F48-D44A-0946-B3FEB4EC5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F26CF3B-ABCF-730B-DF6D-DABD7A32A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Compilation </a:t>
            </a:r>
            <a:r>
              <a:rPr lang="en-US" sz="1800" dirty="0"/>
              <a:t>(Java, Python, C#)</a:t>
            </a:r>
            <a:endParaRPr lang="en-US" dirty="0">
              <a:cs typeface="+mj-cs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9B3192CB-4E45-14AD-5BC9-EE271214D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736" y="1284907"/>
            <a:ext cx="1635125" cy="27432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0"/>
          <a:lstStyle/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1100101001011011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0001010100011001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1000101001000010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1100100001000011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0000101001011000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1000101011011010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0000101001011000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0100101001011010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1100101001011011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1100100001000011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0000101001011000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Lucida Console" charset="0"/>
                <a:ea typeface="ＭＳ Ｐゴシック" charset="0"/>
              </a:rPr>
              <a:t>...</a:t>
            </a: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C9EC967C-E021-ABAD-699C-9E4BE6CBC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29" y="1284907"/>
            <a:ext cx="1944076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6800" rIns="0" bIns="46800" anchor="ctr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buClr>
                <a:srgbClr val="006600"/>
              </a:buClr>
              <a:buSzPct val="100000"/>
              <a:buFont typeface="Wingdings" charset="2"/>
              <a:buNone/>
              <a:defRPr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 * (4 + 2) / (5 – 3)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E46363-D6CB-6E96-C413-8F3F3FCD5397}"/>
              </a:ext>
            </a:extLst>
          </p:cNvPr>
          <p:cNvSpPr txBox="1"/>
          <p:nvPr/>
        </p:nvSpPr>
        <p:spPr>
          <a:xfrm>
            <a:off x="245330" y="944404"/>
            <a:ext cx="1937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Prog.java</a:t>
            </a:r>
            <a:endParaRPr lang="en-IL" sz="1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97B56F-0994-30A9-6CA4-C1C713E4DE31}"/>
              </a:ext>
            </a:extLst>
          </p:cNvPr>
          <p:cNvSpPr txBox="1"/>
          <p:nvPr/>
        </p:nvSpPr>
        <p:spPr>
          <a:xfrm>
            <a:off x="7111416" y="953881"/>
            <a:ext cx="1666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Prog.bin</a:t>
            </a:r>
            <a:endParaRPr lang="en-IL" sz="1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0506760D-2E1D-9834-514C-ED859BC7C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71" y="1996001"/>
            <a:ext cx="6281021" cy="987426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48C227-AB48-EA33-CC53-9BD5316CCFA0}"/>
              </a:ext>
            </a:extLst>
          </p:cNvPr>
          <p:cNvSpPr txBox="1"/>
          <p:nvPr/>
        </p:nvSpPr>
        <p:spPr>
          <a:xfrm>
            <a:off x="1752600" y="3021276"/>
            <a:ext cx="4114800" cy="1055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7" indent="0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en-US" sz="1800" b="0" u="sng" dirty="0">
                <a:latin typeface="Times New Roman" charset="0"/>
              </a:rPr>
              <a:t>The challenge</a:t>
            </a:r>
          </a:p>
          <a:p>
            <a:pPr marL="14287" indent="0">
              <a:spcBef>
                <a:spcPts val="600"/>
              </a:spcBef>
              <a:buClr>
                <a:schemeClr val="tx1"/>
              </a:buClr>
              <a:buNone/>
              <a:defRPr/>
            </a:pPr>
            <a:r>
              <a:rPr lang="en-US" altLang="en-US" sz="1800" b="0" dirty="0">
                <a:latin typeface="Times New Roman" charset="0"/>
              </a:rPr>
              <a:t>Breaking the compilation task into independent and modular steps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81F069-B55B-E392-4251-2A22E6BFEF79}"/>
              </a:ext>
            </a:extLst>
          </p:cNvPr>
          <p:cNvSpPr/>
          <p:nvPr/>
        </p:nvSpPr>
        <p:spPr bwMode="auto">
          <a:xfrm>
            <a:off x="454571" y="1829644"/>
            <a:ext cx="382042" cy="6087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id="{E3BDCD22-C83B-DD95-ABDC-DF9B43F0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416" y="4107430"/>
            <a:ext cx="1772664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100810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ED82712-D2F8-7A94-F0C2-B0FBCA5C5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8">
            <a:extLst>
              <a:ext uri="{FF2B5EF4-FFF2-40B4-BE49-F238E27FC236}">
                <a16:creationId xmlns:a16="http://schemas.microsoft.com/office/drawing/2014/main" id="{2DA329ED-714C-7165-D041-6F20710D8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Lecture plan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E32A3A22-E336-3999-BD13-D027D2700A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68" r="42241" b="51428"/>
          <a:stretch/>
        </p:blipFill>
        <p:spPr>
          <a:xfrm>
            <a:off x="1003848" y="1503109"/>
            <a:ext cx="2285999" cy="17664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C7282B-7AFE-BCFB-CE43-EC0C47EF9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14" r="70548"/>
          <a:stretch/>
        </p:blipFill>
        <p:spPr>
          <a:xfrm>
            <a:off x="4859748" y="1407444"/>
            <a:ext cx="2405742" cy="1875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678544-8B84-7C0E-2875-FF0D65BEEEC0}"/>
              </a:ext>
            </a:extLst>
          </p:cNvPr>
          <p:cNvSpPr/>
          <p:nvPr/>
        </p:nvSpPr>
        <p:spPr bwMode="auto">
          <a:xfrm>
            <a:off x="5991861" y="3111752"/>
            <a:ext cx="838200" cy="122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744CC-1073-FFF6-C853-BE2C222D1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76" r="22643" b="51428"/>
          <a:stretch/>
        </p:blipFill>
        <p:spPr>
          <a:xfrm>
            <a:off x="3657600" y="1497862"/>
            <a:ext cx="1524000" cy="182267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D8FE03-088C-FD01-06B0-550F2CCDC0EE}"/>
              </a:ext>
            </a:extLst>
          </p:cNvPr>
          <p:cNvSpPr txBox="1">
            <a:spLocks/>
          </p:cNvSpPr>
          <p:nvPr/>
        </p:nvSpPr>
        <p:spPr bwMode="auto">
          <a:xfrm>
            <a:off x="525462" y="3886201"/>
            <a:ext cx="83899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0487" indent="0">
              <a:spcBef>
                <a:spcPts val="1800"/>
              </a:spcBef>
              <a:buClrTx/>
              <a:buFont typeface="Arial" charset="0"/>
              <a:buNone/>
            </a:pPr>
            <a:r>
              <a:rPr lang="en-US" altLang="en-US" sz="2000" b="0" u="sng" kern="0" dirty="0"/>
              <a:t>Methodology</a:t>
            </a:r>
          </a:p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r>
              <a:rPr lang="en-US" altLang="en-US" sz="1800" i="1" kern="0" dirty="0"/>
              <a:t>Abstraction:</a:t>
            </a:r>
            <a:r>
              <a:rPr lang="en-US" altLang="en-US" sz="1800" b="0" kern="0" dirty="0"/>
              <a:t> How to </a:t>
            </a:r>
            <a:r>
              <a:rPr lang="en-US" altLang="en-US" sz="1800" b="0" i="1" kern="0" dirty="0"/>
              <a:t>use</a:t>
            </a:r>
            <a:r>
              <a:rPr lang="en-US" altLang="en-US" sz="1800" b="0" kern="0" dirty="0"/>
              <a:t> the data structure</a:t>
            </a:r>
          </a:p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r>
              <a:rPr lang="en-US" altLang="en-US" sz="1800" i="1" kern="0" dirty="0"/>
              <a:t>Implementation:</a:t>
            </a:r>
            <a:r>
              <a:rPr lang="en-US" altLang="en-US" sz="1800" b="0" kern="0" dirty="0"/>
              <a:t> How to </a:t>
            </a:r>
            <a:r>
              <a:rPr lang="en-US" altLang="en-US" sz="1800" b="0" i="1" kern="0" dirty="0"/>
              <a:t>realize</a:t>
            </a:r>
            <a:r>
              <a:rPr lang="en-US" altLang="en-US" sz="1800" b="0" kern="0" dirty="0"/>
              <a:t> the data structure (using arrays / lists)</a:t>
            </a:r>
            <a:endParaRPr lang="en-US" altLang="en-US" b="0" kern="0" dirty="0"/>
          </a:p>
          <a:p>
            <a:pPr marL="90487" indent="0">
              <a:spcBef>
                <a:spcPts val="1800"/>
              </a:spcBef>
              <a:buClrTx/>
              <a:buNone/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53E221-98A8-9CA6-3D35-4D3C8844E159}"/>
              </a:ext>
            </a:extLst>
          </p:cNvPr>
          <p:cNvSpPr/>
          <p:nvPr/>
        </p:nvSpPr>
        <p:spPr bwMode="auto">
          <a:xfrm>
            <a:off x="819971" y="1327442"/>
            <a:ext cx="2653752" cy="1907285"/>
          </a:xfrm>
          <a:prstGeom prst="round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16380EB-A418-8A8C-3F94-E97300CE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43F2EFE-2ECE-90C1-5B5F-FC293FBDA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Compilation </a:t>
            </a:r>
            <a:r>
              <a:rPr lang="en-US" sz="1800" dirty="0"/>
              <a:t>(Java, Python, C#)</a:t>
            </a:r>
            <a:endParaRPr lang="en-US" dirty="0">
              <a:cs typeface="+mj-cs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0A8AC445-5719-BA72-C249-25609EBD3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041" y="1386862"/>
            <a:ext cx="22082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2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javac Prog.java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5375EF-7AB2-6C40-AB1E-C152EC6AA2CD}"/>
              </a:ext>
            </a:extLst>
          </p:cNvPr>
          <p:cNvGrpSpPr/>
          <p:nvPr/>
        </p:nvGrpSpPr>
        <p:grpSpPr>
          <a:xfrm>
            <a:off x="5371891" y="1102503"/>
            <a:ext cx="3405970" cy="2743201"/>
            <a:chOff x="5241143" y="2133601"/>
            <a:chExt cx="3405970" cy="27432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091AE7-AC93-00F6-5C06-775997B48CF7}"/>
                </a:ext>
              </a:extLst>
            </p:cNvPr>
            <p:cNvGrpSpPr/>
            <p:nvPr/>
          </p:nvGrpSpPr>
          <p:grpSpPr>
            <a:xfrm>
              <a:off x="5856270" y="2133601"/>
              <a:ext cx="2790843" cy="2743201"/>
              <a:chOff x="5856270" y="2133601"/>
              <a:chExt cx="2790843" cy="2743201"/>
            </a:xfrm>
          </p:grpSpPr>
          <p:sp>
            <p:nvSpPr>
              <p:cNvPr id="1350681" name="AutoShape 25">
                <a:extLst>
                  <a:ext uri="{FF2B5EF4-FFF2-40B4-BE49-F238E27FC236}">
                    <a16:creationId xmlns:a16="http://schemas.microsoft.com/office/drawing/2014/main" id="{8FC56742-E78C-5078-38C7-2C4ABCE58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6270" y="2812583"/>
                <a:ext cx="1124398" cy="987426"/>
              </a:xfrm>
              <a:prstGeom prst="rightArrow">
                <a:avLst>
                  <a:gd name="adj1" fmla="val 50000"/>
                  <a:gd name="adj2" fmla="val 3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translator</a:t>
                </a:r>
                <a:endParaRPr lang="en-US" alt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22">
                <a:extLst>
                  <a:ext uri="{FF2B5EF4-FFF2-40B4-BE49-F238E27FC236}">
                    <a16:creationId xmlns:a16="http://schemas.microsoft.com/office/drawing/2014/main" id="{D281B670-BAE1-3901-A1E6-0A0EC0020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1988" y="2133601"/>
                <a:ext cx="1635125" cy="27432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08000" bIns="0"/>
              <a:lstStyle/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1100101001011011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0001010100011001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1000101001000010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1100100001000011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0000101001011000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1000101011011010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0000101001011000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0100101001011010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1100101001011011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1100100001000011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0000101001011000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Lucida Console" charset="0"/>
                    <a:ea typeface="ＭＳ Ｐゴシック" charset="0"/>
                  </a:rPr>
                  <a:t>...</a:t>
                </a:r>
              </a:p>
            </p:txBody>
          </p:sp>
        </p:grpSp>
        <p:sp>
          <p:nvSpPr>
            <p:cNvPr id="38" name="Rectangle 26">
              <a:extLst>
                <a:ext uri="{FF2B5EF4-FFF2-40B4-BE49-F238E27FC236}">
                  <a16:creationId xmlns:a16="http://schemas.microsoft.com/office/drawing/2014/main" id="{C90EE749-2867-8543-5B16-67F0D7C38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143" y="2427925"/>
              <a:ext cx="22082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2"/>
                <a:buNone/>
              </a:pPr>
              <a:r>
                <a:rPr lang="en-US" altLang="en-US" sz="1400" b="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java Prog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F22B4-6BEE-C0D8-0CE6-82C5EEAF0AAC}"/>
              </a:ext>
            </a:extLst>
          </p:cNvPr>
          <p:cNvGrpSpPr/>
          <p:nvPr/>
        </p:nvGrpSpPr>
        <p:grpSpPr>
          <a:xfrm>
            <a:off x="4998720" y="1113046"/>
            <a:ext cx="971550" cy="2762872"/>
            <a:chOff x="4983873" y="2141857"/>
            <a:chExt cx="971550" cy="2762872"/>
          </a:xfrm>
        </p:grpSpPr>
        <p:sp>
          <p:nvSpPr>
            <p:cNvPr id="23583" name="Rectangle 22">
              <a:extLst>
                <a:ext uri="{FF2B5EF4-FFF2-40B4-BE49-F238E27FC236}">
                  <a16:creationId xmlns:a16="http://schemas.microsoft.com/office/drawing/2014/main" id="{A2D0BBE1-EACF-D327-D8FD-D35F3A047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533" y="2161528"/>
              <a:ext cx="825104" cy="2743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44000" tIns="108000" rIns="0" bIns="190800"/>
            <a:lstStyle/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endParaRPr lang="en-US" sz="1200" b="0" dirty="0">
                <a:latin typeface="Lucida Console" charset="0"/>
                <a:ea typeface="ＭＳ Ｐゴシック" charset="0"/>
              </a:endParaRPr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26DCC2DD-1EF3-E718-BDE0-1D39F204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873" y="2141857"/>
              <a:ext cx="971550" cy="2743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44000" tIns="108000" rIns="0" bIns="190800"/>
            <a:lstStyle/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push</a:t>
              </a:r>
              <a:r>
                <a:rPr lang="he-IL" sz="1200" b="0" dirty="0">
                  <a:latin typeface="Lucida Console" charset="0"/>
                  <a:ea typeface="ＭＳ Ｐゴシック" charset="0"/>
                </a:rPr>
                <a:t> </a:t>
              </a:r>
              <a:r>
                <a:rPr lang="en-US" sz="1200" b="0" dirty="0">
                  <a:latin typeface="Lucida Console" charset="0"/>
                  <a:ea typeface="ＭＳ Ｐゴシック" charset="0"/>
                </a:rPr>
                <a:t>7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push</a:t>
              </a:r>
              <a:r>
                <a:rPr lang="he-IL" sz="1200" b="0" dirty="0">
                  <a:latin typeface="Lucida Console" charset="0"/>
                  <a:ea typeface="ＭＳ Ｐゴシック" charset="0"/>
                </a:rPr>
                <a:t> </a:t>
              </a:r>
              <a:r>
                <a:rPr lang="en-US" sz="1200" b="0" dirty="0">
                  <a:latin typeface="Lucida Console" charset="0"/>
                  <a:ea typeface="ＭＳ Ｐゴシック" charset="0"/>
                </a:rPr>
                <a:t>4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push</a:t>
              </a:r>
              <a:r>
                <a:rPr lang="he-IL" sz="1200" b="0" dirty="0">
                  <a:latin typeface="Lucida Console" charset="0"/>
                  <a:ea typeface="ＭＳ Ｐゴシック" charset="0"/>
                </a:rPr>
                <a:t> </a:t>
              </a:r>
              <a:r>
                <a:rPr lang="en-US" sz="1200" b="0" dirty="0">
                  <a:latin typeface="Lucida Console" charset="0"/>
                  <a:ea typeface="ＭＳ Ｐゴシック" charset="0"/>
                </a:rPr>
                <a:t>2 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add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mult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push</a:t>
              </a:r>
              <a:r>
                <a:rPr lang="he-IL" sz="1200" b="0" dirty="0">
                  <a:latin typeface="Lucida Console" charset="0"/>
                  <a:ea typeface="ＭＳ Ｐゴシック" charset="0"/>
                </a:rPr>
                <a:t> </a:t>
              </a:r>
              <a:r>
                <a:rPr lang="en-US" sz="1200" b="0" dirty="0">
                  <a:latin typeface="Lucida Console" charset="0"/>
                  <a:ea typeface="ＭＳ Ｐゴシック" charset="0"/>
                </a:rPr>
                <a:t>5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push</a:t>
              </a:r>
              <a:r>
                <a:rPr lang="he-IL" sz="1200" b="0" dirty="0">
                  <a:latin typeface="Lucida Console" charset="0"/>
                  <a:ea typeface="ＭＳ Ｐゴシック" charset="0"/>
                </a:rPr>
                <a:t> </a:t>
              </a:r>
              <a:r>
                <a:rPr lang="en-US" sz="1200" b="0" dirty="0">
                  <a:latin typeface="Lucida Console" charset="0"/>
                  <a:ea typeface="ＭＳ Ｐゴシック" charset="0"/>
                </a:rPr>
                <a:t>3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sub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div</a:t>
              </a:r>
            </a:p>
          </p:txBody>
        </p:sp>
      </p:grpSp>
      <p:sp>
        <p:nvSpPr>
          <p:cNvPr id="42" name="Rectangle 23">
            <a:extLst>
              <a:ext uri="{FF2B5EF4-FFF2-40B4-BE49-F238E27FC236}">
                <a16:creationId xmlns:a16="http://schemas.microsoft.com/office/drawing/2014/main" id="{875AC1E7-8DC9-A8F5-7DCF-F3B024228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29" y="1102503"/>
            <a:ext cx="1944076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6800" rIns="0" bIns="46800" anchor="ctr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buClr>
                <a:srgbClr val="006600"/>
              </a:buClr>
              <a:buSzPct val="100000"/>
              <a:buFont typeface="Wingdings" charset="2"/>
              <a:buNone/>
              <a:defRPr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 * (4 + 2) / (5 – 3)</a:t>
            </a:r>
          </a:p>
        </p:txBody>
      </p:sp>
      <p:grpSp>
        <p:nvGrpSpPr>
          <p:cNvPr id="48" name="Group 4">
            <a:extLst>
              <a:ext uri="{FF2B5EF4-FFF2-40B4-BE49-F238E27FC236}">
                <a16:creationId xmlns:a16="http://schemas.microsoft.com/office/drawing/2014/main" id="{C1C7E449-1B13-6454-8297-8F620E6E9C5A}"/>
              </a:ext>
            </a:extLst>
          </p:cNvPr>
          <p:cNvGrpSpPr>
            <a:grpSpLocks/>
          </p:cNvGrpSpPr>
          <p:nvPr/>
        </p:nvGrpSpPr>
        <p:grpSpPr bwMode="auto">
          <a:xfrm>
            <a:off x="1884699" y="1691905"/>
            <a:ext cx="1815056" cy="1780068"/>
            <a:chOff x="336" y="1248"/>
            <a:chExt cx="1872" cy="1728"/>
          </a:xfrm>
        </p:grpSpPr>
        <p:sp>
          <p:nvSpPr>
            <p:cNvPr id="50" name="Oval 5">
              <a:extLst>
                <a:ext uri="{FF2B5EF4-FFF2-40B4-BE49-F238E27FC236}">
                  <a16:creationId xmlns:a16="http://schemas.microsoft.com/office/drawing/2014/main" id="{DAD35C3E-1DBB-F7D0-D91C-8093285A3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60"/>
              <a:ext cx="287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3C0FBAFB-83AB-2B66-9965-5B8327F56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488"/>
              <a:ext cx="384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52" name="Line 7">
              <a:extLst>
                <a:ext uri="{FF2B5EF4-FFF2-40B4-BE49-F238E27FC236}">
                  <a16:creationId xmlns:a16="http://schemas.microsoft.com/office/drawing/2014/main" id="{511DC703-A443-5E7D-460C-14E04D69D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88"/>
              <a:ext cx="286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53" name="Oval 8">
              <a:extLst>
                <a:ext uri="{FF2B5EF4-FFF2-40B4-BE49-F238E27FC236}">
                  <a16:creationId xmlns:a16="http://schemas.microsoft.com/office/drawing/2014/main" id="{1055B041-585A-C7C0-3B43-640E8C75E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248"/>
              <a:ext cx="289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</p:txBody>
        </p:sp>
        <p:sp>
          <p:nvSpPr>
            <p:cNvPr id="54" name="Line 9">
              <a:extLst>
                <a:ext uri="{FF2B5EF4-FFF2-40B4-BE49-F238E27FC236}">
                  <a16:creationId xmlns:a16="http://schemas.microsoft.com/office/drawing/2014/main" id="{3D465802-AF47-2FC2-61B5-22C84CAED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1920"/>
              <a:ext cx="19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55" name="Line 10">
              <a:extLst>
                <a:ext uri="{FF2B5EF4-FFF2-40B4-BE49-F238E27FC236}">
                  <a16:creationId xmlns:a16="http://schemas.microsoft.com/office/drawing/2014/main" id="{E7D50F27-C782-631F-CE76-3B1475DD2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6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8990FB2C-C9B0-7CCC-181D-0C5802C44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680"/>
              <a:ext cx="287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7" name="Oval 12">
              <a:extLst>
                <a:ext uri="{FF2B5EF4-FFF2-40B4-BE49-F238E27FC236}">
                  <a16:creationId xmlns:a16="http://schemas.microsoft.com/office/drawing/2014/main" id="{39BBBE9C-1D76-3886-576B-6BC10E546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208"/>
              <a:ext cx="285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58" name="Oval 13">
              <a:extLst>
                <a:ext uri="{FF2B5EF4-FFF2-40B4-BE49-F238E27FC236}">
                  <a16:creationId xmlns:a16="http://schemas.microsoft.com/office/drawing/2014/main" id="{545B6977-3D06-BC8F-DF6E-58BB6C5F5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2208"/>
              <a:ext cx="287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59" name="Line 14">
              <a:extLst>
                <a:ext uri="{FF2B5EF4-FFF2-40B4-BE49-F238E27FC236}">
                  <a16:creationId xmlns:a16="http://schemas.microsoft.com/office/drawing/2014/main" id="{772A6D9C-11AD-1300-0140-41AC48FC9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92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60" name="Line 15">
              <a:extLst>
                <a:ext uri="{FF2B5EF4-FFF2-40B4-BE49-F238E27FC236}">
                  <a16:creationId xmlns:a16="http://schemas.microsoft.com/office/drawing/2014/main" id="{91FE1B6B-DCA9-607C-C2AB-47A1538E7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1968"/>
              <a:ext cx="97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61" name="Oval 16">
              <a:extLst>
                <a:ext uri="{FF2B5EF4-FFF2-40B4-BE49-F238E27FC236}">
                  <a16:creationId xmlns:a16="http://schemas.microsoft.com/office/drawing/2014/main" id="{69AC94F4-561B-B55F-AAC3-A3D6FD2BA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80"/>
              <a:ext cx="290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–</a:t>
              </a:r>
            </a:p>
          </p:txBody>
        </p:sp>
        <p:sp>
          <p:nvSpPr>
            <p:cNvPr id="62" name="Oval 17">
              <a:extLst>
                <a:ext uri="{FF2B5EF4-FFF2-40B4-BE49-F238E27FC236}">
                  <a16:creationId xmlns:a16="http://schemas.microsoft.com/office/drawing/2014/main" id="{CEEBAF2A-BFC1-34C8-FB75-CFC95B581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688"/>
              <a:ext cx="287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A948D9C9-19FD-AAC8-C85F-88C7648E0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88"/>
              <a:ext cx="291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89A6BF9C-57B7-3CDD-C845-3F816A542D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40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65" name="Line 20">
              <a:extLst>
                <a:ext uri="{FF2B5EF4-FFF2-40B4-BE49-F238E27FC236}">
                  <a16:creationId xmlns:a16="http://schemas.microsoft.com/office/drawing/2014/main" id="{C94FFFE7-4F33-F35D-7B5F-2437AAFC6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66" name="Oval 21">
              <a:extLst>
                <a:ext uri="{FF2B5EF4-FFF2-40B4-BE49-F238E27FC236}">
                  <a16:creationId xmlns:a16="http://schemas.microsoft.com/office/drawing/2014/main" id="{17C5F4F6-7535-362A-0AF0-39485E36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60"/>
              <a:ext cx="28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62BC3D7-077F-7E23-01E0-637E12AED9D1}"/>
              </a:ext>
            </a:extLst>
          </p:cNvPr>
          <p:cNvSpPr txBox="1"/>
          <p:nvPr/>
        </p:nvSpPr>
        <p:spPr>
          <a:xfrm>
            <a:off x="245330" y="762000"/>
            <a:ext cx="1937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Prog.java</a:t>
            </a:r>
            <a:endParaRPr lang="en-IL" sz="1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AutoShape 24">
            <a:extLst>
              <a:ext uri="{FF2B5EF4-FFF2-40B4-BE49-F238E27FC236}">
                <a16:creationId xmlns:a16="http://schemas.microsoft.com/office/drawing/2014/main" id="{32D5CDC5-C9FD-C62C-4A2B-CF4E93622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740" y="1762470"/>
            <a:ext cx="1077955" cy="1059936"/>
          </a:xfrm>
          <a:prstGeom prst="rightArrow">
            <a:avLst>
              <a:gd name="adj1" fmla="val 50000"/>
              <a:gd name="adj2" fmla="val 27222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b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361FD7-4142-DE43-DDF2-5C11700DB4FE}"/>
              </a:ext>
            </a:extLst>
          </p:cNvPr>
          <p:cNvSpPr txBox="1"/>
          <p:nvPr/>
        </p:nvSpPr>
        <p:spPr>
          <a:xfrm>
            <a:off x="4940695" y="792778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Prog.class</a:t>
            </a:r>
            <a:endParaRPr lang="en-IL" sz="1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279BCA6-C80A-8C41-5337-473896E7133B}"/>
              </a:ext>
            </a:extLst>
          </p:cNvPr>
          <p:cNvSpPr txBox="1"/>
          <p:nvPr/>
        </p:nvSpPr>
        <p:spPr>
          <a:xfrm>
            <a:off x="7111416" y="771477"/>
            <a:ext cx="1666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Prog.bin</a:t>
            </a:r>
            <a:endParaRPr lang="en-IL" sz="1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26">
            <a:extLst>
              <a:ext uri="{FF2B5EF4-FFF2-40B4-BE49-F238E27FC236}">
                <a16:creationId xmlns:a16="http://schemas.microsoft.com/office/drawing/2014/main" id="{832F800F-5C7B-1CA4-AA93-3684117E7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825" y="3941413"/>
            <a:ext cx="22082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</a:p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(operates on a stack)</a:t>
            </a:r>
          </a:p>
        </p:txBody>
      </p:sp>
      <p:sp>
        <p:nvSpPr>
          <p:cNvPr id="72" name="Rectangle 26">
            <a:extLst>
              <a:ext uri="{FF2B5EF4-FFF2-40B4-BE49-F238E27FC236}">
                <a16:creationId xmlns:a16="http://schemas.microsoft.com/office/drawing/2014/main" id="{14336218-11F0-4A82-B1D3-EDE708A2D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416" y="3925026"/>
            <a:ext cx="1772664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91297AD4-A57D-6A88-75E5-98847425A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71" y="1817896"/>
            <a:ext cx="1201453" cy="1059936"/>
          </a:xfrm>
          <a:prstGeom prst="rightArrow">
            <a:avLst>
              <a:gd name="adj1" fmla="val 50000"/>
              <a:gd name="adj2" fmla="val 27222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6941B-BC8E-EDD5-F118-90B38B5CA54B}"/>
              </a:ext>
            </a:extLst>
          </p:cNvPr>
          <p:cNvSpPr/>
          <p:nvPr/>
        </p:nvSpPr>
        <p:spPr bwMode="auto">
          <a:xfrm>
            <a:off x="454571" y="1647240"/>
            <a:ext cx="382042" cy="4377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8275B401-4225-2648-4B8E-68F69CF7B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787" y="4109623"/>
            <a:ext cx="22082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F352919-3F3D-D752-219B-AD25FBA9F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773" y="3914929"/>
            <a:ext cx="22082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tree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83BF033-FA68-4566-C528-773A2F628786}"/>
              </a:ext>
            </a:extLst>
          </p:cNvPr>
          <p:cNvSpPr/>
          <p:nvPr/>
        </p:nvSpPr>
        <p:spPr bwMode="auto">
          <a:xfrm rot="5400000">
            <a:off x="2911847" y="2624042"/>
            <a:ext cx="345741" cy="4674080"/>
          </a:xfrm>
          <a:prstGeom prst="rightBrace">
            <a:avLst>
              <a:gd name="adj1" fmla="val 5088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2F9B1C61-8FD5-5D99-358E-1BDDBE23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392" y="5188180"/>
            <a:ext cx="22082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javac Prog.java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E3309BD-DF86-091E-6C63-29E29FF007B5}"/>
              </a:ext>
            </a:extLst>
          </p:cNvPr>
          <p:cNvSpPr/>
          <p:nvPr/>
        </p:nvSpPr>
        <p:spPr bwMode="auto">
          <a:xfrm rot="5400000">
            <a:off x="6969865" y="3331558"/>
            <a:ext cx="345741" cy="3293366"/>
          </a:xfrm>
          <a:prstGeom prst="rightBrace">
            <a:avLst>
              <a:gd name="adj1" fmla="val 5088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26">
            <a:extLst>
              <a:ext uri="{FF2B5EF4-FFF2-40B4-BE49-F238E27FC236}">
                <a16:creationId xmlns:a16="http://schemas.microsoft.com/office/drawing/2014/main" id="{2E87E9F8-3359-6BEC-CB7A-158387E9B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187" y="5173807"/>
            <a:ext cx="22082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java Prog</a:t>
            </a: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6FF2FD4C-4320-F799-4CFE-D1E0757DA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257" y="5643667"/>
            <a:ext cx="2403074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(translates Java code into Bytecode)</a:t>
            </a:r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3A876781-56EC-A0E9-B82D-B1BCF9E11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401" y="5617765"/>
            <a:ext cx="3187146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(translates Bytecode into binary code, and executes it)</a:t>
            </a:r>
          </a:p>
        </p:txBody>
      </p:sp>
    </p:spTree>
    <p:extLst>
      <p:ext uri="{BB962C8B-B14F-4D97-AF65-F5344CB8AC3E}">
        <p14:creationId xmlns:p14="http://schemas.microsoft.com/office/powerpoint/2010/main" val="474512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4040F3B-4678-E086-6EFC-7E3EA786D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8">
            <a:extLst>
              <a:ext uri="{FF2B5EF4-FFF2-40B4-BE49-F238E27FC236}">
                <a16:creationId xmlns:a16="http://schemas.microsoft.com/office/drawing/2014/main" id="{AF23FD17-285E-9CD5-1EDB-1363CF112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Lecture plan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CDE08DA8-4AE1-A1B6-2D1C-A5A22AC06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68" r="42241" b="51428"/>
          <a:stretch/>
        </p:blipFill>
        <p:spPr>
          <a:xfrm>
            <a:off x="1003848" y="1503109"/>
            <a:ext cx="2285999" cy="17664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1491A5-61D5-F519-BFBD-B4090D435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14" r="70548"/>
          <a:stretch/>
        </p:blipFill>
        <p:spPr>
          <a:xfrm>
            <a:off x="4859748" y="1407444"/>
            <a:ext cx="2405742" cy="1875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E6CFFD-ECE4-A6D7-B0DB-2E1F5240AAE7}"/>
              </a:ext>
            </a:extLst>
          </p:cNvPr>
          <p:cNvSpPr/>
          <p:nvPr/>
        </p:nvSpPr>
        <p:spPr bwMode="auto">
          <a:xfrm>
            <a:off x="5991861" y="3111752"/>
            <a:ext cx="838200" cy="122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F3002D-1219-6C5B-7152-6C98947B3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76" r="22643" b="51428"/>
          <a:stretch/>
        </p:blipFill>
        <p:spPr>
          <a:xfrm>
            <a:off x="3657600" y="1497862"/>
            <a:ext cx="1524000" cy="182267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727FB04-63A8-EBDD-1013-A07BAE5849F3}"/>
              </a:ext>
            </a:extLst>
          </p:cNvPr>
          <p:cNvSpPr txBox="1">
            <a:spLocks/>
          </p:cNvSpPr>
          <p:nvPr/>
        </p:nvSpPr>
        <p:spPr bwMode="auto">
          <a:xfrm>
            <a:off x="1267300" y="3886200"/>
            <a:ext cx="630459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0487" indent="0">
              <a:spcBef>
                <a:spcPts val="1800"/>
              </a:spcBef>
              <a:buClrTx/>
              <a:buFont typeface="Arial" charset="0"/>
              <a:buNone/>
            </a:pPr>
            <a:r>
              <a:rPr lang="en-US" altLang="en-US" sz="2000" b="0" u="sng" kern="0" dirty="0"/>
              <a:t>Methodology</a:t>
            </a:r>
            <a:endParaRPr lang="en-US" altLang="en-US" sz="2000" b="0" kern="0" dirty="0"/>
          </a:p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r>
              <a:rPr lang="en-US" altLang="en-US" sz="1800" i="1" kern="0" dirty="0"/>
              <a:t>Theory:</a:t>
            </a:r>
            <a:r>
              <a:rPr lang="en-US" altLang="en-US" sz="1800" b="0" kern="0" dirty="0"/>
              <a:t> How the mapping algorithm works its magic</a:t>
            </a:r>
          </a:p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r>
              <a:rPr lang="en-US" altLang="en-US" sz="1800" i="1" kern="0" dirty="0"/>
              <a:t>Applications:</a:t>
            </a:r>
            <a:r>
              <a:rPr lang="en-US" altLang="en-US" sz="1800" b="0" kern="0" dirty="0"/>
              <a:t> How to use it for fast storage / retrieval.</a:t>
            </a:r>
            <a:endParaRPr lang="en-US" altLang="en-US" b="0" kern="0" dirty="0"/>
          </a:p>
          <a:p>
            <a:pPr marL="90487" indent="0">
              <a:spcBef>
                <a:spcPts val="1800"/>
              </a:spcBef>
              <a:buClrTx/>
              <a:buNone/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06A757-4E90-E92F-77DF-3565C5503B11}"/>
              </a:ext>
            </a:extLst>
          </p:cNvPr>
          <p:cNvSpPr/>
          <p:nvPr/>
        </p:nvSpPr>
        <p:spPr bwMode="auto">
          <a:xfrm>
            <a:off x="5395509" y="1407444"/>
            <a:ext cx="1843491" cy="1907285"/>
          </a:xfrm>
          <a:prstGeom prst="round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AutoShape 25">
            <a:extLst>
              <a:ext uri="{FF2B5EF4-FFF2-40B4-BE49-F238E27FC236}">
                <a16:creationId xmlns:a16="http://schemas.microsoft.com/office/drawing/2014/main" id="{DC86F086-E7D5-C552-3578-3CAD0006737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19200" y="4343400"/>
            <a:ext cx="533400" cy="520498"/>
          </a:xfrm>
          <a:prstGeom prst="rightArrow">
            <a:avLst>
              <a:gd name="adj1" fmla="val 39020"/>
              <a:gd name="adj2" fmla="val 35000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4"/>
          <p:cNvSpPr txBox="1">
            <a:spLocks noChangeArrowheads="1"/>
          </p:cNvSpPr>
          <p:nvPr/>
        </p:nvSpPr>
        <p:spPr bwMode="auto">
          <a:xfrm>
            <a:off x="10134600" y="2971800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</a:p>
        </p:txBody>
      </p:sp>
      <p:pic>
        <p:nvPicPr>
          <p:cNvPr id="3" name="Picture 2" descr="IATA Codes | PDF">
            <a:extLst>
              <a:ext uri="{FF2B5EF4-FFF2-40B4-BE49-F238E27FC236}">
                <a16:creationId xmlns:a16="http://schemas.microsoft.com/office/drawing/2014/main" id="{76886F49-A7F4-6A40-80ED-FCF4604AA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6666" r="8148" b="7778"/>
          <a:stretch/>
        </p:blipFill>
        <p:spPr bwMode="auto">
          <a:xfrm>
            <a:off x="4724400" y="968829"/>
            <a:ext cx="4343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E0917C74-FA78-C944-BB62-496761094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71965"/>
            <a:ext cx="3352800" cy="37714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  <a:buFont typeface="Wingdings" charset="0"/>
              <a:buNone/>
              <a:defRPr/>
            </a:pPr>
            <a:r>
              <a:rPr lang="en-US" b="0" kern="0" dirty="0">
                <a:cs typeface="+mn-cs"/>
              </a:rPr>
              <a:t>40,000+</a:t>
            </a:r>
            <a:r>
              <a:rPr lang="he-IL" b="0" kern="0" dirty="0">
                <a:cs typeface="+mn-cs"/>
              </a:rPr>
              <a:t>  </a:t>
            </a:r>
            <a:r>
              <a:rPr lang="en-US" b="0" kern="0" dirty="0">
                <a:cs typeface="+mn-cs"/>
              </a:rPr>
              <a:t>airport codes</a:t>
            </a:r>
            <a:endParaRPr lang="en-US" sz="1600" b="0" kern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0FCF38-2079-C428-B2A7-5D7B43C526C1}"/>
              </a:ext>
            </a:extLst>
          </p:cNvPr>
          <p:cNvGrpSpPr/>
          <p:nvPr/>
        </p:nvGrpSpPr>
        <p:grpSpPr>
          <a:xfrm>
            <a:off x="602004" y="4355230"/>
            <a:ext cx="4046196" cy="2060440"/>
            <a:chOff x="602004" y="4355230"/>
            <a:chExt cx="4046196" cy="2060440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7507B54F-1E27-8FC8-BE16-AA0EF28ED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355230"/>
              <a:ext cx="3962400" cy="41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800"/>
                </a:spcBef>
                <a:buFont typeface="Wingdings" charset="0"/>
                <a:buNone/>
                <a:defRPr/>
              </a:pPr>
              <a:r>
                <a:rPr lang="en-US" sz="1800" b="0" u="sng" kern="0" dirty="0">
                  <a:cs typeface="+mn-cs"/>
                </a:rPr>
                <a:t>Objective:</a:t>
              </a:r>
              <a:r>
                <a:rPr lang="en-US" sz="1800" b="0" kern="0" dirty="0">
                  <a:cs typeface="+mn-cs"/>
                </a:rPr>
                <a:t>  Store / retrieve </a:t>
              </a:r>
              <a:r>
                <a:rPr lang="en-US" sz="16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600" b="0" i="1" kern="0" dirty="0">
                  <a:cs typeface="+mn-cs"/>
                </a:rPr>
                <a:t>key</a:t>
              </a:r>
              <a:r>
                <a:rPr lang="en-US" sz="1800" b="0" kern="0" dirty="0">
                  <a:cs typeface="+mn-cs"/>
                </a:rPr>
                <a:t>, </a:t>
              </a:r>
              <a:r>
                <a:rPr lang="en-US" sz="1600" b="0" kern="0" dirty="0">
                  <a:cs typeface="+mn-cs"/>
                </a:rPr>
                <a:t>value</a:t>
              </a:r>
              <a:r>
                <a:rPr lang="en-US" sz="16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br>
                <a:rPr lang="en-US" sz="16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6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800" b="0" kern="0" dirty="0">
                  <a:cs typeface="+mn-cs"/>
                </a:rPr>
                <a:t>   mappings </a:t>
              </a:r>
              <a:r>
                <a:rPr lang="en-US" sz="1800" i="1" kern="0" dirty="0">
                  <a:cs typeface="+mn-cs"/>
                </a:rPr>
                <a:t>fast</a:t>
              </a:r>
            </a:p>
          </p:txBody>
        </p:sp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00CF3221-07F5-B8B7-0B30-E20AB5EAFC2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2004" y="5137755"/>
              <a:ext cx="4046196" cy="127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600"/>
                </a:spcBef>
                <a:buFont typeface="Wingdings" charset="0"/>
                <a:buNone/>
                <a:defRPr/>
              </a:pPr>
              <a:r>
                <a:rPr lang="en-US" sz="1800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Note: In this example data types of </a:t>
              </a:r>
              <a:r>
                <a:rPr lang="en-US" sz="1800" b="0" i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en-US" sz="1800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lang="en-US" sz="1800" b="0" i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 a</a:t>
              </a:r>
              <a:r>
                <a:rPr lang="en-US" sz="1800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 both 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String</a:t>
              </a:r>
              <a:r>
                <a:rPr lang="en-US" sz="1800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algn="l">
                <a:spcBef>
                  <a:spcPts val="600"/>
                </a:spcBef>
                <a:buFont typeface="Wingdings" charset="0"/>
                <a:buNone/>
                <a:defRPr/>
              </a:pPr>
              <a:r>
                <a:rPr lang="en-US" sz="1800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general, we want to map values of </a:t>
              </a:r>
              <a:r>
                <a:rPr lang="en-US" sz="1800" b="0" i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 data type</a:t>
              </a:r>
              <a:r>
                <a:rPr lang="en-US" sz="1800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on values of </a:t>
              </a:r>
              <a:r>
                <a:rPr lang="en-US" sz="1800" b="0" i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 data type</a:t>
              </a:r>
              <a:r>
                <a:rPr lang="en-US" sz="1800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en-US" sz="1800" b="0" i="1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37E8A4-DADE-E04E-0512-23B5FA1E3F6B}"/>
              </a:ext>
            </a:extLst>
          </p:cNvPr>
          <p:cNvGrpSpPr/>
          <p:nvPr/>
        </p:nvGrpSpPr>
        <p:grpSpPr>
          <a:xfrm>
            <a:off x="609600" y="821363"/>
            <a:ext cx="4495800" cy="3189604"/>
            <a:chOff x="609600" y="821363"/>
            <a:chExt cx="4495800" cy="31896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8ED7929-251C-CEB2-6A91-387DEB3C7CF3}"/>
                </a:ext>
              </a:extLst>
            </p:cNvPr>
            <p:cNvGrpSpPr/>
            <p:nvPr/>
          </p:nvGrpSpPr>
          <p:grpSpPr>
            <a:xfrm>
              <a:off x="733078" y="1798766"/>
              <a:ext cx="3395452" cy="2212201"/>
              <a:chOff x="2468773" y="1210428"/>
              <a:chExt cx="3395452" cy="221220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F1F588-8BA9-08A4-2A94-FE0D3859DB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8125" y="1758950"/>
                <a:ext cx="685800" cy="1663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lIns="92075" tIns="46038" rIns="92075" bIns="46038"/>
              <a:lstStyle>
                <a:lvl1pPr marL="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 charset="0"/>
                  <a:buNone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45720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Arial" charset="0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75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2860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743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200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657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l">
                  <a:spcBef>
                    <a:spcPts val="1200"/>
                  </a:spcBef>
                  <a:buFont typeface="Wingdings" charset="0"/>
                  <a:buNone/>
                  <a:defRPr/>
                </a:pPr>
                <a:r>
                  <a:rPr lang="en-US" sz="1200" b="0" kern="0" dirty="0">
                    <a:latin typeface="Consolas" charset="0"/>
                    <a:ea typeface="Consolas" charset="0"/>
                    <a:cs typeface="Consolas" charset="0"/>
                  </a:rPr>
                  <a:t>MUM</a:t>
                </a:r>
              </a:p>
              <a:p>
                <a:pPr algn="l">
                  <a:spcBef>
                    <a:spcPts val="1200"/>
                  </a:spcBef>
                  <a:buFont typeface="Wingdings" charset="0"/>
                  <a:buNone/>
                  <a:defRPr/>
                </a:pPr>
                <a:r>
                  <a:rPr lang="en-US" sz="1200" b="0" kern="0" dirty="0">
                    <a:latin typeface="Consolas" charset="0"/>
                    <a:ea typeface="Consolas" charset="0"/>
                    <a:cs typeface="Consolas" charset="0"/>
                  </a:rPr>
                  <a:t>TLV</a:t>
                </a:r>
              </a:p>
              <a:p>
                <a:pPr algn="l">
                  <a:spcBef>
                    <a:spcPts val="1200"/>
                  </a:spcBef>
                  <a:buFont typeface="Wingdings" charset="0"/>
                  <a:buNone/>
                  <a:defRPr/>
                </a:pPr>
                <a:r>
                  <a:rPr lang="en-US" sz="1200" b="0" kern="0" dirty="0">
                    <a:latin typeface="Consolas" charset="0"/>
                    <a:ea typeface="Consolas" charset="0"/>
                    <a:cs typeface="Consolas" charset="0"/>
                  </a:rPr>
                  <a:t>PER</a:t>
                </a:r>
              </a:p>
              <a:p>
                <a:pPr algn="l">
                  <a:spcBef>
                    <a:spcPts val="1200"/>
                  </a:spcBef>
                  <a:buFont typeface="Wingdings" charset="0"/>
                  <a:buNone/>
                  <a:defRPr/>
                </a:pPr>
                <a:r>
                  <a:rPr lang="en-US" sz="1200" b="0" kern="0" dirty="0">
                    <a:latin typeface="Consolas" charset="0"/>
                    <a:ea typeface="Consolas" charset="0"/>
                    <a:cs typeface="Consolas" charset="0"/>
                  </a:rPr>
                  <a:t>ORY</a:t>
                </a:r>
              </a:p>
              <a:p>
                <a:pPr algn="l">
                  <a:spcBef>
                    <a:spcPts val="600"/>
                  </a:spcBef>
                  <a:buFont typeface="Wingdings" charset="0"/>
                  <a:buNone/>
                  <a:defRPr/>
                </a:pPr>
                <a:r>
                  <a:rPr lang="en-US" sz="1200" b="0" kern="0" dirty="0">
                    <a:latin typeface="Consolas" charset="0"/>
                    <a:ea typeface="Consolas" charset="0"/>
                    <a:cs typeface="Consolas" charset="0"/>
                  </a:rPr>
                  <a:t>...</a:t>
                </a:r>
              </a:p>
            </p:txBody>
          </p:sp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FF9460DC-C0FA-A588-D018-69D6113F7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3125" y="1743075"/>
                <a:ext cx="1181100" cy="1663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lIns="92075" tIns="46038" rIns="92075" bIns="46038"/>
              <a:lstStyle>
                <a:lvl1pPr marL="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 charset="0"/>
                  <a:buNone/>
                  <a:defRPr sz="20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457200" indent="0" algn="ctr" rtl="0" eaLnBrk="0" fontAlgn="base" hangingPunct="0">
                  <a:spcBef>
                    <a:spcPct val="6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Arial" charset="0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75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charset="2"/>
                  <a:buNone/>
                  <a:defRPr sz="16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2860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743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200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657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itchFamily="2" charset="2"/>
                  <a:buNone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l">
                  <a:spcBef>
                    <a:spcPts val="1600"/>
                  </a:spcBef>
                  <a:defRPr/>
                </a:pPr>
                <a:r>
                  <a:rPr lang="en-US" sz="1200" b="0" kern="0" dirty="0">
                    <a:latin typeface="Consolas" charset="0"/>
                    <a:ea typeface="Consolas" charset="0"/>
                    <a:cs typeface="Consolas" charset="0"/>
                  </a:rPr>
                  <a:t>Mumbai</a:t>
                </a:r>
              </a:p>
              <a:p>
                <a:pPr algn="l">
                  <a:spcBef>
                    <a:spcPts val="1200"/>
                  </a:spcBef>
                  <a:defRPr/>
                </a:pPr>
                <a:r>
                  <a:rPr lang="en-US" sz="1200" b="0" kern="0" dirty="0">
                    <a:latin typeface="Consolas" charset="0"/>
                    <a:ea typeface="Consolas" charset="0"/>
                    <a:cs typeface="Consolas" charset="0"/>
                  </a:rPr>
                  <a:t>Tel Aviv</a:t>
                </a:r>
              </a:p>
              <a:p>
                <a:pPr algn="l">
                  <a:spcBef>
                    <a:spcPts val="1200"/>
                  </a:spcBef>
                  <a:defRPr/>
                </a:pPr>
                <a:r>
                  <a:rPr lang="en-US" sz="1200" b="0" kern="0" dirty="0">
                    <a:latin typeface="Consolas" charset="0"/>
                    <a:ea typeface="Consolas" charset="0"/>
                    <a:cs typeface="Consolas" charset="0"/>
                  </a:rPr>
                  <a:t>Perth</a:t>
                </a:r>
              </a:p>
              <a:p>
                <a:pPr algn="l">
                  <a:spcBef>
                    <a:spcPts val="1200"/>
                  </a:spcBef>
                  <a:defRPr/>
                </a:pPr>
                <a:r>
                  <a:rPr lang="en-US" sz="1200" b="0" kern="0" dirty="0">
                    <a:latin typeface="Consolas" charset="0"/>
                    <a:ea typeface="Consolas" charset="0"/>
                    <a:cs typeface="Consolas" charset="0"/>
                  </a:rPr>
                  <a:t>Orly</a:t>
                </a:r>
              </a:p>
              <a:p>
                <a:pPr algn="l">
                  <a:spcBef>
                    <a:spcPts val="400"/>
                  </a:spcBef>
                  <a:defRPr/>
                </a:pPr>
                <a:r>
                  <a:rPr lang="en-US" sz="1200" b="0" kern="0" dirty="0">
                    <a:latin typeface="Consolas" charset="0"/>
                    <a:ea typeface="Consolas" charset="0"/>
                    <a:cs typeface="Consolas" charset="0"/>
                  </a:rPr>
                  <a:t>...</a:t>
                </a:r>
              </a:p>
            </p:txBody>
          </p:sp>
          <p:sp>
            <p:nvSpPr>
              <p:cNvPr id="6" name="Oval 3">
                <a:extLst>
                  <a:ext uri="{FF2B5EF4-FFF2-40B4-BE49-F238E27FC236}">
                    <a16:creationId xmlns:a16="http://schemas.microsoft.com/office/drawing/2014/main" id="{FC85CD37-B642-DEA8-F72A-782CDE071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773" y="1601789"/>
                <a:ext cx="1147551" cy="18151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/>
              </a:p>
            </p:txBody>
          </p:sp>
          <p:sp>
            <p:nvSpPr>
              <p:cNvPr id="7" name="Oval 17">
                <a:extLst>
                  <a:ext uri="{FF2B5EF4-FFF2-40B4-BE49-F238E27FC236}">
                    <a16:creationId xmlns:a16="http://schemas.microsoft.com/office/drawing/2014/main" id="{202A61F4-AF5F-36B5-7EAD-0819912CA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467" y="1575435"/>
                <a:ext cx="1417296" cy="18414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/>
              </a:p>
            </p:txBody>
          </p:sp>
          <p:cxnSp>
            <p:nvCxnSpPr>
              <p:cNvPr id="8" name="Straight Arrow Connector 5">
                <a:extLst>
                  <a:ext uri="{FF2B5EF4-FFF2-40B4-BE49-F238E27FC236}">
                    <a16:creationId xmlns:a16="http://schemas.microsoft.com/office/drawing/2014/main" id="{2E5D9C03-E352-FA9C-6200-A34505595BC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239506" y="1926822"/>
                <a:ext cx="1385887" cy="9525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Straight Arrow Connector 19">
                <a:extLst>
                  <a:ext uri="{FF2B5EF4-FFF2-40B4-BE49-F238E27FC236}">
                    <a16:creationId xmlns:a16="http://schemas.microsoft.com/office/drawing/2014/main" id="{13EEEAEB-997E-BE28-FF7A-B0FE02C40B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232732" y="2217325"/>
                <a:ext cx="1385887" cy="9525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Straight Arrow Connector 20">
                <a:extLst>
                  <a:ext uri="{FF2B5EF4-FFF2-40B4-BE49-F238E27FC236}">
                    <a16:creationId xmlns:a16="http://schemas.microsoft.com/office/drawing/2014/main" id="{4BFD9409-27DD-FBA0-91E2-8C331F9E477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9506" y="2560327"/>
                <a:ext cx="1385887" cy="0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Straight Arrow Connector 21">
                <a:extLst>
                  <a:ext uri="{FF2B5EF4-FFF2-40B4-BE49-F238E27FC236}">
                    <a16:creationId xmlns:a16="http://schemas.microsoft.com/office/drawing/2014/main" id="{AFDEA6E8-B8C0-2F23-ED65-CBC55E55ABB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226146" y="2901613"/>
                <a:ext cx="1447800" cy="9525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id="{C0766B55-6BFC-BE6E-8DD4-000120234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8125" y="1210428"/>
                <a:ext cx="838200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0" i="1" dirty="0">
                    <a:latin typeface="Times New Roman" charset="0"/>
                  </a:rPr>
                  <a:t>key</a:t>
                </a:r>
              </a:p>
            </p:txBody>
          </p:sp>
          <p:sp>
            <p:nvSpPr>
              <p:cNvPr id="13" name="TextBox 23">
                <a:extLst>
                  <a:ext uri="{FF2B5EF4-FFF2-40B4-BE49-F238E27FC236}">
                    <a16:creationId xmlns:a16="http://schemas.microsoft.com/office/drawing/2014/main" id="{5BE1ACB8-666D-7ABB-AF89-900A91CD7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896" y="1210428"/>
                <a:ext cx="1008063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0" i="1" dirty="0">
                    <a:latin typeface="Times New Roman" charset="0"/>
                  </a:rPr>
                  <a:t>value</a:t>
                </a:r>
              </a:p>
            </p:txBody>
          </p:sp>
        </p:grp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5CB9F670-1A88-C8A5-8EA1-FB14F4886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78" y="1384973"/>
              <a:ext cx="3657600" cy="44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0"/>
                </a:spcBef>
                <a:defRPr/>
              </a:pPr>
              <a:r>
                <a:rPr lang="en-US" sz="1400" b="0" kern="0" dirty="0">
                  <a:cs typeface="+mn-cs"/>
                </a:rPr>
                <a:t>(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"MUM"</a:t>
              </a:r>
              <a:r>
                <a:rPr lang="en-US" sz="1400" b="0" kern="0" dirty="0">
                  <a:cs typeface="+mn-cs"/>
                </a:rPr>
                <a:t>, 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"Mumbai"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400" b="0" kern="0" dirty="0">
                  <a:cs typeface="+mn-cs"/>
                </a:rPr>
                <a:t>,</a:t>
              </a:r>
              <a:r>
                <a:rPr lang="en-US" sz="1200" b="0" kern="0" dirty="0">
                  <a:cs typeface="+mn-cs"/>
                </a:rPr>
                <a:t> 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"TLV"</a:t>
              </a:r>
              <a:r>
                <a:rPr lang="en-US" sz="1400" b="0" kern="0" dirty="0"/>
                <a:t>, 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"Tel Aviv"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400" b="0" kern="0" dirty="0">
                  <a:cs typeface="+mn-cs"/>
                </a:rPr>
                <a:t>, …) </a:t>
              </a: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C853C0B9-5889-D7B5-3A64-C85F616B8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821363"/>
              <a:ext cx="4495800" cy="343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0"/>
                </a:spcBef>
                <a:defRPr/>
              </a:pPr>
              <a:r>
                <a:rPr lang="en-US" sz="1800" b="0" u="sng" kern="0" dirty="0">
                  <a:cs typeface="+mn-cs"/>
                </a:rPr>
                <a:t>Map</a:t>
              </a:r>
              <a:r>
                <a:rPr lang="en-US" sz="1800" b="0" kern="0" dirty="0">
                  <a:cs typeface="+mn-cs"/>
                </a:rPr>
                <a:t>: </a:t>
              </a:r>
              <a:r>
                <a:rPr lang="en-US" sz="1600" b="0" kern="0" dirty="0">
                  <a:cs typeface="+mn-cs"/>
                </a:rPr>
                <a:t>a set of </a:t>
              </a:r>
              <a:r>
                <a:rPr lang="en-US" sz="14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600" b="0" i="1" kern="0" dirty="0">
                  <a:cs typeface="+mn-cs"/>
                </a:rPr>
                <a:t>key</a:t>
              </a:r>
              <a:r>
                <a:rPr lang="en-US" sz="1400" b="0" i="1" kern="0" dirty="0">
                  <a:cs typeface="+mn-cs"/>
                </a:rPr>
                <a:t>, </a:t>
              </a:r>
              <a:r>
                <a:rPr lang="en-US" sz="1600" b="0" i="1" kern="0" dirty="0">
                  <a:cs typeface="+mn-cs"/>
                </a:rPr>
                <a:t>value</a:t>
              </a:r>
              <a:r>
                <a:rPr lang="en-US" sz="14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600" b="0" kern="0" dirty="0">
                  <a:cs typeface="+mn-cs"/>
                </a:rPr>
                <a:t> pairs</a:t>
              </a:r>
              <a:endParaRPr lang="en-US" sz="1800" b="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9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B3444D4C-A410-5942-846C-017116BD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D8786C8-686E-0496-D8C1-BCC4724F5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29" y="3410978"/>
            <a:ext cx="8464805" cy="268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1113" indent="-1111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Without loss of generality:</a:t>
            </a:r>
          </a:p>
          <a:p>
            <a:pPr marL="11113" indent="-11113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We’ll illustrate a map that manages </a:t>
            </a: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&lt;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</a:t>
            </a: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 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mappings;</a:t>
            </a:r>
          </a:p>
          <a:p>
            <a:pPr marL="11113" indent="-11113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we’ll generalize to mapping </a:t>
            </a:r>
            <a:r>
              <a:rPr lang="en-US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data type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data type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346CE6-15E7-8293-E99B-E22E1DA08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10206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62D6CB-8A8F-22D0-4780-420BF8C86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9907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06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22FCF-3D75-FEF9-7727-520EB88F6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74DF06EF-9B20-7B73-8746-29648500D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8A13E867-5D64-F147-85A8-76A921F7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10206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3AA9BDA-9236-0A0A-C11D-E36FC9C12E8F}"/>
              </a:ext>
            </a:extLst>
          </p:cNvPr>
          <p:cNvGrpSpPr/>
          <p:nvPr/>
        </p:nvGrpSpPr>
        <p:grpSpPr>
          <a:xfrm>
            <a:off x="2231206" y="1284670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D5C389DB-C83C-0D2C-898F-0E2DCF34F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6696E3FF-AFD7-324E-8892-C55ADC87D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1B0F3505-0AF1-C72F-1478-848D3562A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BAD18431-B7C6-7E40-6C9D-2F4C2C3E7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64BD7FE1-13DA-0EEF-4B37-AAB751D91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244" name="Rectangle 3">
            <a:extLst>
              <a:ext uri="{FF2B5EF4-FFF2-40B4-BE49-F238E27FC236}">
                <a16:creationId xmlns:a16="http://schemas.microsoft.com/office/drawing/2014/main" id="{7BCBBAB4-B68A-48EC-C086-BFD5A84B4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9907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B5CF64-7218-0FB7-3ACE-7DB7346A15BD}"/>
              </a:ext>
            </a:extLst>
          </p:cNvPr>
          <p:cNvGrpSpPr/>
          <p:nvPr/>
        </p:nvGrpSpPr>
        <p:grpSpPr>
          <a:xfrm>
            <a:off x="3988027" y="1087423"/>
            <a:ext cx="3775695" cy="1662112"/>
            <a:chOff x="3988027" y="1268098"/>
            <a:chExt cx="3775695" cy="1662112"/>
          </a:xfrm>
        </p:grpSpPr>
        <p:sp>
          <p:nvSpPr>
            <p:cNvPr id="135" name="Text Box 42">
              <a:extLst>
                <a:ext uri="{FF2B5EF4-FFF2-40B4-BE49-F238E27FC236}">
                  <a16:creationId xmlns:a16="http://schemas.microsoft.com/office/drawing/2014/main" id="{191319E1-BD0B-0AC3-8E43-960F432F4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1268098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36" name="Text Box 42">
              <a:extLst>
                <a:ext uri="{FF2B5EF4-FFF2-40B4-BE49-F238E27FC236}">
                  <a16:creationId xmlns:a16="http://schemas.microsoft.com/office/drawing/2014/main" id="{9344B041-E26F-0CBD-4644-5FF2DB8C5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790" y="1268098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0</a:t>
              </a:r>
            </a:p>
          </p:txBody>
        </p:sp>
        <p:sp>
          <p:nvSpPr>
            <p:cNvPr id="137" name="Text Box 42">
              <a:extLst>
                <a:ext uri="{FF2B5EF4-FFF2-40B4-BE49-F238E27FC236}">
                  <a16:creationId xmlns:a16="http://schemas.microsoft.com/office/drawing/2014/main" id="{E0E1CA36-DF1B-82CB-DB4A-BB4E0620D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1544323"/>
              <a:ext cx="292100" cy="277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38" name="Text Box 42">
              <a:extLst>
                <a:ext uri="{FF2B5EF4-FFF2-40B4-BE49-F238E27FC236}">
                  <a16:creationId xmlns:a16="http://schemas.microsoft.com/office/drawing/2014/main" id="{54802B60-3333-0536-A949-635350C15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790" y="1550673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1</a:t>
              </a:r>
            </a:p>
          </p:txBody>
        </p:sp>
        <p:sp>
          <p:nvSpPr>
            <p:cNvPr id="139" name="Text Box 42">
              <a:extLst>
                <a:ext uri="{FF2B5EF4-FFF2-40B4-BE49-F238E27FC236}">
                  <a16:creationId xmlns:a16="http://schemas.microsoft.com/office/drawing/2014/main" id="{B06FF7F6-568A-511B-38C3-FD7A4E260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1822136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5355F48-0A6F-3B3A-75DA-A94C35A04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790" y="182213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2</a:t>
              </a:r>
            </a:p>
          </p:txBody>
        </p:sp>
        <p:sp>
          <p:nvSpPr>
            <p:cNvPr id="161" name="Text Box 42">
              <a:extLst>
                <a:ext uri="{FF2B5EF4-FFF2-40B4-BE49-F238E27FC236}">
                  <a16:creationId xmlns:a16="http://schemas.microsoft.com/office/drawing/2014/main" id="{45CEDED6-B9D5-40C3-9B82-04500B6CD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2098361"/>
              <a:ext cx="292100" cy="277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64" name="Text Box 42">
              <a:extLst>
                <a:ext uri="{FF2B5EF4-FFF2-40B4-BE49-F238E27FC236}">
                  <a16:creationId xmlns:a16="http://schemas.microsoft.com/office/drawing/2014/main" id="{7A2AD188-241D-D175-CF0C-C021C29DD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028" y="2349979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...</a:t>
              </a:r>
            </a:p>
          </p:txBody>
        </p:sp>
        <p:sp>
          <p:nvSpPr>
            <p:cNvPr id="165" name="Text Box 42">
              <a:extLst>
                <a:ext uri="{FF2B5EF4-FFF2-40B4-BE49-F238E27FC236}">
                  <a16:creationId xmlns:a16="http://schemas.microsoft.com/office/drawing/2014/main" id="{C39E5192-E535-D2C6-FD0D-A9259BAAC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2376173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66" name="Text Box 42">
              <a:extLst>
                <a:ext uri="{FF2B5EF4-FFF2-40B4-BE49-F238E27FC236}">
                  <a16:creationId xmlns:a16="http://schemas.microsoft.com/office/drawing/2014/main" id="{D2CDE864-943B-0592-655B-77C839082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028" y="2626204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9</a:t>
              </a:r>
            </a:p>
          </p:txBody>
        </p:sp>
        <p:sp>
          <p:nvSpPr>
            <p:cNvPr id="171" name="Text Box 42">
              <a:extLst>
                <a:ext uri="{FF2B5EF4-FFF2-40B4-BE49-F238E27FC236}">
                  <a16:creationId xmlns:a16="http://schemas.microsoft.com/office/drawing/2014/main" id="{6FCED41D-4B77-81B8-3410-D5F073FFE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2653985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73" name="Text Box 42">
              <a:extLst>
                <a:ext uri="{FF2B5EF4-FFF2-40B4-BE49-F238E27FC236}">
                  <a16:creationId xmlns:a16="http://schemas.microsoft.com/office/drawing/2014/main" id="{69F126E1-EA9C-0767-499A-C95000803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027" y="2093599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3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7C480299-5A05-DE40-B191-B4CE9109B908}"/>
                </a:ext>
              </a:extLst>
            </p:cNvPr>
            <p:cNvGrpSpPr/>
            <p:nvPr/>
          </p:nvGrpSpPr>
          <p:grpSpPr>
            <a:xfrm>
              <a:off x="5032509" y="2190151"/>
              <a:ext cx="76200" cy="122237"/>
              <a:chOff x="7659003" y="3935745"/>
              <a:chExt cx="76200" cy="122237"/>
            </a:xfrm>
          </p:grpSpPr>
          <p:sp>
            <p:nvSpPr>
              <p:cNvPr id="187" name="Line 86">
                <a:extLst>
                  <a:ext uri="{FF2B5EF4-FFF2-40B4-BE49-F238E27FC236}">
                    <a16:creationId xmlns:a16="http://schemas.microsoft.com/office/drawing/2014/main" id="{354DAC0A-FE47-58D2-58FF-6A0830F88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8" name="Line 87">
                <a:extLst>
                  <a:ext uri="{FF2B5EF4-FFF2-40B4-BE49-F238E27FC236}">
                    <a16:creationId xmlns:a16="http://schemas.microsoft.com/office/drawing/2014/main" id="{3E9A3115-4C6C-B7CE-29FE-C5746D528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9" name="Line 88">
                <a:extLst>
                  <a:ext uri="{FF2B5EF4-FFF2-40B4-BE49-F238E27FC236}">
                    <a16:creationId xmlns:a16="http://schemas.microsoft.com/office/drawing/2014/main" id="{EAD84EAC-3438-ED31-F9AE-4DCE357B3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5C2C5841-9991-0ED2-C936-0A1810F0E31E}"/>
                </a:ext>
              </a:extLst>
            </p:cNvPr>
            <p:cNvGrpSpPr/>
            <p:nvPr/>
          </p:nvGrpSpPr>
          <p:grpSpPr>
            <a:xfrm>
              <a:off x="5041850" y="1613437"/>
              <a:ext cx="76200" cy="122237"/>
              <a:chOff x="7659003" y="3935745"/>
              <a:chExt cx="76200" cy="122237"/>
            </a:xfrm>
          </p:grpSpPr>
          <p:sp>
            <p:nvSpPr>
              <p:cNvPr id="201" name="Line 86">
                <a:extLst>
                  <a:ext uri="{FF2B5EF4-FFF2-40B4-BE49-F238E27FC236}">
                    <a16:creationId xmlns:a16="http://schemas.microsoft.com/office/drawing/2014/main" id="{01DBE5B8-83D3-EE13-1A62-481C87FA8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2" name="Line 87">
                <a:extLst>
                  <a:ext uri="{FF2B5EF4-FFF2-40B4-BE49-F238E27FC236}">
                    <a16:creationId xmlns:a16="http://schemas.microsoft.com/office/drawing/2014/main" id="{9CA3169C-62AA-5994-BA2D-8BA92C54F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3" name="Line 88">
                <a:extLst>
                  <a:ext uri="{FF2B5EF4-FFF2-40B4-BE49-F238E27FC236}">
                    <a16:creationId xmlns:a16="http://schemas.microsoft.com/office/drawing/2014/main" id="{FA908281-95AD-1961-075E-C6760BFE2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09" name="Line 89">
              <a:extLst>
                <a:ext uri="{FF2B5EF4-FFF2-40B4-BE49-F238E27FC236}">
                  <a16:creationId xmlns:a16="http://schemas.microsoft.com/office/drawing/2014/main" id="{848D49C3-29AB-CF23-D1C0-F7856B3D9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6204" y="1674990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0" name="Line 89">
              <a:extLst>
                <a:ext uri="{FF2B5EF4-FFF2-40B4-BE49-F238E27FC236}">
                  <a16:creationId xmlns:a16="http://schemas.microsoft.com/office/drawing/2014/main" id="{0E909D1C-B4C3-D4BB-209C-8D89E51F0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4603" y="2239923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90071096-124D-C055-1C40-A720017F0463}"/>
                </a:ext>
              </a:extLst>
            </p:cNvPr>
            <p:cNvGrpSpPr/>
            <p:nvPr/>
          </p:nvGrpSpPr>
          <p:grpSpPr>
            <a:xfrm>
              <a:off x="4630205" y="1881676"/>
              <a:ext cx="483759" cy="122237"/>
              <a:chOff x="3159952" y="1572428"/>
              <a:chExt cx="483759" cy="122237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D7D9076B-DD67-6CF0-9828-38A1FCCBF068}"/>
                  </a:ext>
                </a:extLst>
              </p:cNvPr>
              <p:cNvGrpSpPr/>
              <p:nvPr/>
            </p:nvGrpSpPr>
            <p:grpSpPr>
              <a:xfrm>
                <a:off x="3567511" y="1572428"/>
                <a:ext cx="76200" cy="122237"/>
                <a:chOff x="7659003" y="3935745"/>
                <a:chExt cx="76200" cy="122237"/>
              </a:xfrm>
            </p:grpSpPr>
            <p:sp>
              <p:nvSpPr>
                <p:cNvPr id="214" name="Line 86">
                  <a:extLst>
                    <a:ext uri="{FF2B5EF4-FFF2-40B4-BE49-F238E27FC236}">
                      <a16:creationId xmlns:a16="http://schemas.microsoft.com/office/drawing/2014/main" id="{2777E9C6-A6BE-DF65-83CD-D68D4A1AEB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15" name="Line 87">
                  <a:extLst>
                    <a:ext uri="{FF2B5EF4-FFF2-40B4-BE49-F238E27FC236}">
                      <a16:creationId xmlns:a16="http://schemas.microsoft.com/office/drawing/2014/main" id="{9D3C0F28-B26F-C3E4-D191-C3772FC85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16" name="Line 88">
                  <a:extLst>
                    <a:ext uri="{FF2B5EF4-FFF2-40B4-BE49-F238E27FC236}">
                      <a16:creationId xmlns:a16="http://schemas.microsoft.com/office/drawing/2014/main" id="{1CDD59B9-BE2E-1F4D-D813-4B29DCD6E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213" name="Line 89">
                <a:extLst>
                  <a:ext uri="{FF2B5EF4-FFF2-40B4-BE49-F238E27FC236}">
                    <a16:creationId xmlns:a16="http://schemas.microsoft.com/office/drawing/2014/main" id="{C781AA8C-F3E7-BEA4-7E7E-82DAB44E0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9952" y="1636011"/>
                <a:ext cx="39150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59BBE20-259A-3B50-33DB-55D70E1DB856}"/>
                </a:ext>
              </a:extLst>
            </p:cNvPr>
            <p:cNvGrpSpPr/>
            <p:nvPr/>
          </p:nvGrpSpPr>
          <p:grpSpPr>
            <a:xfrm>
              <a:off x="4614603" y="2452431"/>
              <a:ext cx="483759" cy="122237"/>
              <a:chOff x="3159952" y="1572428"/>
              <a:chExt cx="483759" cy="122237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BADC7C1-2F23-ABA6-9D55-2F953F288F03}"/>
                  </a:ext>
                </a:extLst>
              </p:cNvPr>
              <p:cNvGrpSpPr/>
              <p:nvPr/>
            </p:nvGrpSpPr>
            <p:grpSpPr>
              <a:xfrm>
                <a:off x="3567511" y="1572428"/>
                <a:ext cx="76200" cy="122237"/>
                <a:chOff x="7659003" y="3935745"/>
                <a:chExt cx="76200" cy="122237"/>
              </a:xfrm>
            </p:grpSpPr>
            <p:sp>
              <p:nvSpPr>
                <p:cNvPr id="220" name="Line 86">
                  <a:extLst>
                    <a:ext uri="{FF2B5EF4-FFF2-40B4-BE49-F238E27FC236}">
                      <a16:creationId xmlns:a16="http://schemas.microsoft.com/office/drawing/2014/main" id="{CB8F2DC9-B986-DC77-9126-34DBB3F318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1" name="Line 87">
                  <a:extLst>
                    <a:ext uri="{FF2B5EF4-FFF2-40B4-BE49-F238E27FC236}">
                      <a16:creationId xmlns:a16="http://schemas.microsoft.com/office/drawing/2014/main" id="{EA79D479-3E35-1F8F-75C6-01C9AD7B7B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2" name="Line 88">
                  <a:extLst>
                    <a:ext uri="{FF2B5EF4-FFF2-40B4-BE49-F238E27FC236}">
                      <a16:creationId xmlns:a16="http://schemas.microsoft.com/office/drawing/2014/main" id="{E7FFA452-6F82-65CC-7D9A-F80DFA6833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219" name="Line 89">
                <a:extLst>
                  <a:ext uri="{FF2B5EF4-FFF2-40B4-BE49-F238E27FC236}">
                    <a16:creationId xmlns:a16="http://schemas.microsoft.com/office/drawing/2014/main" id="{26D170F4-C194-D93F-1A47-8BA0CD2B4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9952" y="1636011"/>
                <a:ext cx="39150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CEB77723-34F8-2976-398E-1C560482F5AA}"/>
                </a:ext>
              </a:extLst>
            </p:cNvPr>
            <p:cNvGrpSpPr/>
            <p:nvPr/>
          </p:nvGrpSpPr>
          <p:grpSpPr>
            <a:xfrm>
              <a:off x="4617900" y="1331033"/>
              <a:ext cx="483759" cy="122237"/>
              <a:chOff x="3159952" y="1572428"/>
              <a:chExt cx="483759" cy="122237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B671DFB1-DC64-9B30-8509-EF40F7FA34FA}"/>
                  </a:ext>
                </a:extLst>
              </p:cNvPr>
              <p:cNvGrpSpPr/>
              <p:nvPr/>
            </p:nvGrpSpPr>
            <p:grpSpPr>
              <a:xfrm>
                <a:off x="3567511" y="1572428"/>
                <a:ext cx="76200" cy="122237"/>
                <a:chOff x="7659003" y="3935745"/>
                <a:chExt cx="76200" cy="122237"/>
              </a:xfrm>
            </p:grpSpPr>
            <p:sp>
              <p:nvSpPr>
                <p:cNvPr id="226" name="Line 86">
                  <a:extLst>
                    <a:ext uri="{FF2B5EF4-FFF2-40B4-BE49-F238E27FC236}">
                      <a16:creationId xmlns:a16="http://schemas.microsoft.com/office/drawing/2014/main" id="{E30DC057-DC28-5D6C-BFBB-4263D5E0EC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7" name="Line 87">
                  <a:extLst>
                    <a:ext uri="{FF2B5EF4-FFF2-40B4-BE49-F238E27FC236}">
                      <a16:creationId xmlns:a16="http://schemas.microsoft.com/office/drawing/2014/main" id="{00D88F7B-B16C-AE58-98D1-16C4079987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8" name="Line 88">
                  <a:extLst>
                    <a:ext uri="{FF2B5EF4-FFF2-40B4-BE49-F238E27FC236}">
                      <a16:creationId xmlns:a16="http://schemas.microsoft.com/office/drawing/2014/main" id="{0F809B6F-4250-F155-0E47-1CB791FCE8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225" name="Line 89">
                <a:extLst>
                  <a:ext uri="{FF2B5EF4-FFF2-40B4-BE49-F238E27FC236}">
                    <a16:creationId xmlns:a16="http://schemas.microsoft.com/office/drawing/2014/main" id="{4D36EACF-C091-44E6-9E09-5DCF9431B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9952" y="1636011"/>
                <a:ext cx="39150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9" name="Line 89">
              <a:extLst>
                <a:ext uri="{FF2B5EF4-FFF2-40B4-BE49-F238E27FC236}">
                  <a16:creationId xmlns:a16="http://schemas.microsoft.com/office/drawing/2014/main" id="{1D424E48-EB04-06C1-FF7E-D250EF56D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3809" y="2791776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07EF355E-7239-B946-3A23-C998D8E28BC1}"/>
                </a:ext>
              </a:extLst>
            </p:cNvPr>
            <p:cNvGrpSpPr/>
            <p:nvPr/>
          </p:nvGrpSpPr>
          <p:grpSpPr>
            <a:xfrm>
              <a:off x="5029200" y="2753293"/>
              <a:ext cx="76200" cy="122237"/>
              <a:chOff x="7659003" y="3935745"/>
              <a:chExt cx="76200" cy="122237"/>
            </a:xfrm>
          </p:grpSpPr>
          <p:sp>
            <p:nvSpPr>
              <p:cNvPr id="235" name="Line 86">
                <a:extLst>
                  <a:ext uri="{FF2B5EF4-FFF2-40B4-BE49-F238E27FC236}">
                    <a16:creationId xmlns:a16="http://schemas.microsoft.com/office/drawing/2014/main" id="{FBDA255A-1189-084F-BB21-B2F66EFAE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6" name="Line 87">
                <a:extLst>
                  <a:ext uri="{FF2B5EF4-FFF2-40B4-BE49-F238E27FC236}">
                    <a16:creationId xmlns:a16="http://schemas.microsoft.com/office/drawing/2014/main" id="{AF8AC836-2EF6-4448-639D-E1114034B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7" name="Line 88">
                <a:extLst>
                  <a:ext uri="{FF2B5EF4-FFF2-40B4-BE49-F238E27FC236}">
                    <a16:creationId xmlns:a16="http://schemas.microsoft.com/office/drawing/2014/main" id="{4C7A41BD-9A91-07E0-231D-14CC6A986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65" name="Rounded Rectangular Callout 64">
              <a:extLst>
                <a:ext uri="{FF2B5EF4-FFF2-40B4-BE49-F238E27FC236}">
                  <a16:creationId xmlns:a16="http://schemas.microsoft.com/office/drawing/2014/main" id="{1B5C41E2-EA13-00EC-C2A0-37EF23265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001" y="1842004"/>
              <a:ext cx="1940721" cy="572772"/>
            </a:xfrm>
            <a:prstGeom prst="wedgeRoundRectCallout">
              <a:avLst>
                <a:gd name="adj1" fmla="val -76302"/>
                <a:gd name="adj2" fmla="val 100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ctr" anchorCtr="0"/>
            <a:lstStyle/>
            <a:p>
              <a:pPr algn="ctr"/>
              <a:r>
                <a:rPr lang="en-US" altLang="en-US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 of linked lists</a:t>
              </a:r>
            </a:p>
          </p:txBody>
        </p:sp>
      </p:grpSp>
      <p:sp>
        <p:nvSpPr>
          <p:cNvPr id="3" name="TextBox 7">
            <a:extLst>
              <a:ext uri="{FF2B5EF4-FFF2-40B4-BE49-F238E27FC236}">
                <a16:creationId xmlns:a16="http://schemas.microsoft.com/office/drawing/2014/main" id="{66B48EAB-8F00-6D3B-D5B3-E7FD631F6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055" y="2807584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capacity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 </a:t>
            </a:r>
            <a:endParaRPr lang="en-US" alt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35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832B4-AC10-0518-7D5C-315EE54CF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E1BCE61C-2A3B-FC27-2BCA-077A46150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16BB9863-AF51-FCE8-5EBA-12B16DD30663}"/>
              </a:ext>
            </a:extLst>
          </p:cNvPr>
          <p:cNvSpPr/>
          <p:nvPr/>
        </p:nvSpPr>
        <p:spPr bwMode="auto">
          <a:xfrm>
            <a:off x="521536" y="1444335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E64F5AEE-778A-A030-DCB7-6A3F87390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10206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8BE8921-1F00-E8F9-E7F4-19304F489473}"/>
              </a:ext>
            </a:extLst>
          </p:cNvPr>
          <p:cNvGrpSpPr/>
          <p:nvPr/>
        </p:nvGrpSpPr>
        <p:grpSpPr>
          <a:xfrm>
            <a:off x="2231206" y="1284670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D5141B2D-435F-9431-6EED-681D4BA09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D7C43322-5D71-D664-D40F-1255FDAEF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5EC2B105-4339-307B-138B-D9DDD7DF7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5E833AB1-F41B-BDE2-AD5A-57BB82625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1AEC5E52-A76F-7625-687F-B27BD588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244" name="Rectangle 3">
            <a:extLst>
              <a:ext uri="{FF2B5EF4-FFF2-40B4-BE49-F238E27FC236}">
                <a16:creationId xmlns:a16="http://schemas.microsoft.com/office/drawing/2014/main" id="{28639C69-7F3C-91C7-1173-67EDBD826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9907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06D06D-8939-0640-D3BF-D870E408F5E0}"/>
              </a:ext>
            </a:extLst>
          </p:cNvPr>
          <p:cNvGrpSpPr/>
          <p:nvPr/>
        </p:nvGrpSpPr>
        <p:grpSpPr>
          <a:xfrm>
            <a:off x="3988027" y="1087423"/>
            <a:ext cx="3775695" cy="1662112"/>
            <a:chOff x="3988027" y="1268098"/>
            <a:chExt cx="3775695" cy="1662112"/>
          </a:xfrm>
        </p:grpSpPr>
        <p:sp>
          <p:nvSpPr>
            <p:cNvPr id="135" name="Text Box 42">
              <a:extLst>
                <a:ext uri="{FF2B5EF4-FFF2-40B4-BE49-F238E27FC236}">
                  <a16:creationId xmlns:a16="http://schemas.microsoft.com/office/drawing/2014/main" id="{C1C38044-27F6-9468-B247-FC39A6DC8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1268098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36" name="Text Box 42">
              <a:extLst>
                <a:ext uri="{FF2B5EF4-FFF2-40B4-BE49-F238E27FC236}">
                  <a16:creationId xmlns:a16="http://schemas.microsoft.com/office/drawing/2014/main" id="{CDADB0E2-EAAD-4405-A011-394EFC0F9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790" y="1268098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0</a:t>
              </a:r>
            </a:p>
          </p:txBody>
        </p:sp>
        <p:sp>
          <p:nvSpPr>
            <p:cNvPr id="137" name="Text Box 42">
              <a:extLst>
                <a:ext uri="{FF2B5EF4-FFF2-40B4-BE49-F238E27FC236}">
                  <a16:creationId xmlns:a16="http://schemas.microsoft.com/office/drawing/2014/main" id="{FA007039-C904-6DEA-0154-E3B340280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1544323"/>
              <a:ext cx="292100" cy="277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38" name="Text Box 42">
              <a:extLst>
                <a:ext uri="{FF2B5EF4-FFF2-40B4-BE49-F238E27FC236}">
                  <a16:creationId xmlns:a16="http://schemas.microsoft.com/office/drawing/2014/main" id="{083F0254-2FCB-C038-FBD1-57952F8F2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790" y="1550673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1</a:t>
              </a:r>
            </a:p>
          </p:txBody>
        </p:sp>
        <p:sp>
          <p:nvSpPr>
            <p:cNvPr id="139" name="Text Box 42">
              <a:extLst>
                <a:ext uri="{FF2B5EF4-FFF2-40B4-BE49-F238E27FC236}">
                  <a16:creationId xmlns:a16="http://schemas.microsoft.com/office/drawing/2014/main" id="{EF73C69D-73E1-4529-C527-B1D7AED38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1822136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CB75B9E6-DC0D-63B2-4C46-2BD9DB05A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790" y="182213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2</a:t>
              </a:r>
            </a:p>
          </p:txBody>
        </p:sp>
        <p:sp>
          <p:nvSpPr>
            <p:cNvPr id="161" name="Text Box 42">
              <a:extLst>
                <a:ext uri="{FF2B5EF4-FFF2-40B4-BE49-F238E27FC236}">
                  <a16:creationId xmlns:a16="http://schemas.microsoft.com/office/drawing/2014/main" id="{C1EDFC05-5D03-9704-D7CA-A437352C3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2098361"/>
              <a:ext cx="292100" cy="277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64" name="Text Box 42">
              <a:extLst>
                <a:ext uri="{FF2B5EF4-FFF2-40B4-BE49-F238E27FC236}">
                  <a16:creationId xmlns:a16="http://schemas.microsoft.com/office/drawing/2014/main" id="{932567CD-2BFF-B546-B708-E326D0C8F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028" y="2349979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...</a:t>
              </a:r>
            </a:p>
          </p:txBody>
        </p:sp>
        <p:sp>
          <p:nvSpPr>
            <p:cNvPr id="165" name="Text Box 42">
              <a:extLst>
                <a:ext uri="{FF2B5EF4-FFF2-40B4-BE49-F238E27FC236}">
                  <a16:creationId xmlns:a16="http://schemas.microsoft.com/office/drawing/2014/main" id="{B8B62150-F1C5-CB15-99C3-17CBB8A65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2376173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66" name="Text Box 42">
              <a:extLst>
                <a:ext uri="{FF2B5EF4-FFF2-40B4-BE49-F238E27FC236}">
                  <a16:creationId xmlns:a16="http://schemas.microsoft.com/office/drawing/2014/main" id="{BF1EEED2-C650-1A20-134F-B353DEAAC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028" y="2626204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9</a:t>
              </a:r>
            </a:p>
          </p:txBody>
        </p:sp>
        <p:sp>
          <p:nvSpPr>
            <p:cNvPr id="171" name="Text Box 42">
              <a:extLst>
                <a:ext uri="{FF2B5EF4-FFF2-40B4-BE49-F238E27FC236}">
                  <a16:creationId xmlns:a16="http://schemas.microsoft.com/office/drawing/2014/main" id="{D20C2018-0862-B433-DDC9-988E537C1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2653985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73" name="Text Box 42">
              <a:extLst>
                <a:ext uri="{FF2B5EF4-FFF2-40B4-BE49-F238E27FC236}">
                  <a16:creationId xmlns:a16="http://schemas.microsoft.com/office/drawing/2014/main" id="{45B65597-69BD-4316-65DE-FF3D023D5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027" y="2093599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3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711FEC61-E80B-B12D-DE51-5D331BABA8DB}"/>
                </a:ext>
              </a:extLst>
            </p:cNvPr>
            <p:cNvGrpSpPr/>
            <p:nvPr/>
          </p:nvGrpSpPr>
          <p:grpSpPr>
            <a:xfrm>
              <a:off x="5032509" y="2190151"/>
              <a:ext cx="76200" cy="122237"/>
              <a:chOff x="7659003" y="3935745"/>
              <a:chExt cx="76200" cy="122237"/>
            </a:xfrm>
          </p:grpSpPr>
          <p:sp>
            <p:nvSpPr>
              <p:cNvPr id="187" name="Line 86">
                <a:extLst>
                  <a:ext uri="{FF2B5EF4-FFF2-40B4-BE49-F238E27FC236}">
                    <a16:creationId xmlns:a16="http://schemas.microsoft.com/office/drawing/2014/main" id="{D2134D6B-141D-2A2E-70F9-CFD1FA49F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8" name="Line 87">
                <a:extLst>
                  <a:ext uri="{FF2B5EF4-FFF2-40B4-BE49-F238E27FC236}">
                    <a16:creationId xmlns:a16="http://schemas.microsoft.com/office/drawing/2014/main" id="{151AE77B-7E06-A7AA-000D-C60DD774B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9" name="Line 88">
                <a:extLst>
                  <a:ext uri="{FF2B5EF4-FFF2-40B4-BE49-F238E27FC236}">
                    <a16:creationId xmlns:a16="http://schemas.microsoft.com/office/drawing/2014/main" id="{90B25DC3-92A5-3F9F-E42A-6667E1E70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8A9CB7A-480D-1FE3-7EBA-792D87767851}"/>
                </a:ext>
              </a:extLst>
            </p:cNvPr>
            <p:cNvGrpSpPr/>
            <p:nvPr/>
          </p:nvGrpSpPr>
          <p:grpSpPr>
            <a:xfrm>
              <a:off x="5041850" y="1613437"/>
              <a:ext cx="76200" cy="122237"/>
              <a:chOff x="7659003" y="3935745"/>
              <a:chExt cx="76200" cy="122237"/>
            </a:xfrm>
          </p:grpSpPr>
          <p:sp>
            <p:nvSpPr>
              <p:cNvPr id="201" name="Line 86">
                <a:extLst>
                  <a:ext uri="{FF2B5EF4-FFF2-40B4-BE49-F238E27FC236}">
                    <a16:creationId xmlns:a16="http://schemas.microsoft.com/office/drawing/2014/main" id="{C37016C5-5213-F79A-E480-9C2B307DF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2" name="Line 87">
                <a:extLst>
                  <a:ext uri="{FF2B5EF4-FFF2-40B4-BE49-F238E27FC236}">
                    <a16:creationId xmlns:a16="http://schemas.microsoft.com/office/drawing/2014/main" id="{9603FC53-DD40-4C0B-4769-66BA4D3B4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3" name="Line 88">
                <a:extLst>
                  <a:ext uri="{FF2B5EF4-FFF2-40B4-BE49-F238E27FC236}">
                    <a16:creationId xmlns:a16="http://schemas.microsoft.com/office/drawing/2014/main" id="{25695270-3C43-B7C6-080F-217DD8113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09" name="Line 89">
              <a:extLst>
                <a:ext uri="{FF2B5EF4-FFF2-40B4-BE49-F238E27FC236}">
                  <a16:creationId xmlns:a16="http://schemas.microsoft.com/office/drawing/2014/main" id="{FBF82D6D-1FFC-0311-0976-545B38D8A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6204" y="1674990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0" name="Line 89">
              <a:extLst>
                <a:ext uri="{FF2B5EF4-FFF2-40B4-BE49-F238E27FC236}">
                  <a16:creationId xmlns:a16="http://schemas.microsoft.com/office/drawing/2014/main" id="{7BC21D47-7791-EB96-992A-36BA8DE4D4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4603" y="2239923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11B4A0F-34CF-0A26-D2D2-EA921D73EB9B}"/>
                </a:ext>
              </a:extLst>
            </p:cNvPr>
            <p:cNvGrpSpPr/>
            <p:nvPr/>
          </p:nvGrpSpPr>
          <p:grpSpPr>
            <a:xfrm>
              <a:off x="4630205" y="1881676"/>
              <a:ext cx="483759" cy="122237"/>
              <a:chOff x="3159952" y="1572428"/>
              <a:chExt cx="483759" cy="122237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770F845B-BAF1-7BEB-C3F5-A16BCF8AE8EA}"/>
                  </a:ext>
                </a:extLst>
              </p:cNvPr>
              <p:cNvGrpSpPr/>
              <p:nvPr/>
            </p:nvGrpSpPr>
            <p:grpSpPr>
              <a:xfrm>
                <a:off x="3567511" y="1572428"/>
                <a:ext cx="76200" cy="122237"/>
                <a:chOff x="7659003" y="3935745"/>
                <a:chExt cx="76200" cy="122237"/>
              </a:xfrm>
            </p:grpSpPr>
            <p:sp>
              <p:nvSpPr>
                <p:cNvPr id="214" name="Line 86">
                  <a:extLst>
                    <a:ext uri="{FF2B5EF4-FFF2-40B4-BE49-F238E27FC236}">
                      <a16:creationId xmlns:a16="http://schemas.microsoft.com/office/drawing/2014/main" id="{C09E6C8A-7A4C-10BF-3314-A0D55E6748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15" name="Line 87">
                  <a:extLst>
                    <a:ext uri="{FF2B5EF4-FFF2-40B4-BE49-F238E27FC236}">
                      <a16:creationId xmlns:a16="http://schemas.microsoft.com/office/drawing/2014/main" id="{AEF8F8EC-8A16-F051-B035-D51CEF227E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16" name="Line 88">
                  <a:extLst>
                    <a:ext uri="{FF2B5EF4-FFF2-40B4-BE49-F238E27FC236}">
                      <a16:creationId xmlns:a16="http://schemas.microsoft.com/office/drawing/2014/main" id="{1967B834-7EF6-E76B-B0EA-1040DA5E8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213" name="Line 89">
                <a:extLst>
                  <a:ext uri="{FF2B5EF4-FFF2-40B4-BE49-F238E27FC236}">
                    <a16:creationId xmlns:a16="http://schemas.microsoft.com/office/drawing/2014/main" id="{ECE1C685-2A91-F7D2-61F7-E9E8D8DA2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9952" y="1636011"/>
                <a:ext cx="39150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EB1263B-CF6B-5876-12A9-CD2C2DBD9847}"/>
                </a:ext>
              </a:extLst>
            </p:cNvPr>
            <p:cNvGrpSpPr/>
            <p:nvPr/>
          </p:nvGrpSpPr>
          <p:grpSpPr>
            <a:xfrm>
              <a:off x="4614603" y="2452431"/>
              <a:ext cx="483759" cy="122237"/>
              <a:chOff x="3159952" y="1572428"/>
              <a:chExt cx="483759" cy="122237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579E286-62D8-A1C2-078D-5D279770A0E0}"/>
                  </a:ext>
                </a:extLst>
              </p:cNvPr>
              <p:cNvGrpSpPr/>
              <p:nvPr/>
            </p:nvGrpSpPr>
            <p:grpSpPr>
              <a:xfrm>
                <a:off x="3567511" y="1572428"/>
                <a:ext cx="76200" cy="122237"/>
                <a:chOff x="7659003" y="3935745"/>
                <a:chExt cx="76200" cy="122237"/>
              </a:xfrm>
            </p:grpSpPr>
            <p:sp>
              <p:nvSpPr>
                <p:cNvPr id="220" name="Line 86">
                  <a:extLst>
                    <a:ext uri="{FF2B5EF4-FFF2-40B4-BE49-F238E27FC236}">
                      <a16:creationId xmlns:a16="http://schemas.microsoft.com/office/drawing/2014/main" id="{D8F3683C-72D3-73AE-1BD6-3C800DB9DE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1" name="Line 87">
                  <a:extLst>
                    <a:ext uri="{FF2B5EF4-FFF2-40B4-BE49-F238E27FC236}">
                      <a16:creationId xmlns:a16="http://schemas.microsoft.com/office/drawing/2014/main" id="{4965FD06-B052-1C0A-6252-23E4CEEFB1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2" name="Line 88">
                  <a:extLst>
                    <a:ext uri="{FF2B5EF4-FFF2-40B4-BE49-F238E27FC236}">
                      <a16:creationId xmlns:a16="http://schemas.microsoft.com/office/drawing/2014/main" id="{33E4B11A-3474-E0C3-E5FA-B7BC9ACF7A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219" name="Line 89">
                <a:extLst>
                  <a:ext uri="{FF2B5EF4-FFF2-40B4-BE49-F238E27FC236}">
                    <a16:creationId xmlns:a16="http://schemas.microsoft.com/office/drawing/2014/main" id="{B0B3B4AB-5ACD-F7ED-D850-1571ABB02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9952" y="1636011"/>
                <a:ext cx="39150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80CCD1E1-83B4-3A9B-9D9D-7BF6CF9D0846}"/>
                </a:ext>
              </a:extLst>
            </p:cNvPr>
            <p:cNvGrpSpPr/>
            <p:nvPr/>
          </p:nvGrpSpPr>
          <p:grpSpPr>
            <a:xfrm>
              <a:off x="4617900" y="1331033"/>
              <a:ext cx="483759" cy="122237"/>
              <a:chOff x="3159952" y="1572428"/>
              <a:chExt cx="483759" cy="122237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372FC8C5-A37B-1A56-0974-F7C8086542F4}"/>
                  </a:ext>
                </a:extLst>
              </p:cNvPr>
              <p:cNvGrpSpPr/>
              <p:nvPr/>
            </p:nvGrpSpPr>
            <p:grpSpPr>
              <a:xfrm>
                <a:off x="3567511" y="1572428"/>
                <a:ext cx="76200" cy="122237"/>
                <a:chOff x="7659003" y="3935745"/>
                <a:chExt cx="76200" cy="122237"/>
              </a:xfrm>
            </p:grpSpPr>
            <p:sp>
              <p:nvSpPr>
                <p:cNvPr id="226" name="Line 86">
                  <a:extLst>
                    <a:ext uri="{FF2B5EF4-FFF2-40B4-BE49-F238E27FC236}">
                      <a16:creationId xmlns:a16="http://schemas.microsoft.com/office/drawing/2014/main" id="{1466E152-F786-8C7C-366D-BF65D94787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7" name="Line 87">
                  <a:extLst>
                    <a:ext uri="{FF2B5EF4-FFF2-40B4-BE49-F238E27FC236}">
                      <a16:creationId xmlns:a16="http://schemas.microsoft.com/office/drawing/2014/main" id="{BD2B53B8-9EE5-E205-9BDD-1AFD4A01C6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8" name="Line 88">
                  <a:extLst>
                    <a:ext uri="{FF2B5EF4-FFF2-40B4-BE49-F238E27FC236}">
                      <a16:creationId xmlns:a16="http://schemas.microsoft.com/office/drawing/2014/main" id="{AE30279C-296A-1017-294D-CA1A7C181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225" name="Line 89">
                <a:extLst>
                  <a:ext uri="{FF2B5EF4-FFF2-40B4-BE49-F238E27FC236}">
                    <a16:creationId xmlns:a16="http://schemas.microsoft.com/office/drawing/2014/main" id="{E59FD702-CF1C-1F13-4C68-BAA7F7583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9952" y="1636011"/>
                <a:ext cx="39150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9" name="Line 89">
              <a:extLst>
                <a:ext uri="{FF2B5EF4-FFF2-40B4-BE49-F238E27FC236}">
                  <a16:creationId xmlns:a16="http://schemas.microsoft.com/office/drawing/2014/main" id="{AF4FC1CD-FD1B-A68B-C259-9DF71E05B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3809" y="2791776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D70D364-0342-9BB6-F62D-ADE49850A1A6}"/>
                </a:ext>
              </a:extLst>
            </p:cNvPr>
            <p:cNvGrpSpPr/>
            <p:nvPr/>
          </p:nvGrpSpPr>
          <p:grpSpPr>
            <a:xfrm>
              <a:off x="5029200" y="2753293"/>
              <a:ext cx="76200" cy="122237"/>
              <a:chOff x="7659003" y="3935745"/>
              <a:chExt cx="76200" cy="122237"/>
            </a:xfrm>
          </p:grpSpPr>
          <p:sp>
            <p:nvSpPr>
              <p:cNvPr id="235" name="Line 86">
                <a:extLst>
                  <a:ext uri="{FF2B5EF4-FFF2-40B4-BE49-F238E27FC236}">
                    <a16:creationId xmlns:a16="http://schemas.microsoft.com/office/drawing/2014/main" id="{1E543664-E337-7694-BD35-2BB3CAA1F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6" name="Line 87">
                <a:extLst>
                  <a:ext uri="{FF2B5EF4-FFF2-40B4-BE49-F238E27FC236}">
                    <a16:creationId xmlns:a16="http://schemas.microsoft.com/office/drawing/2014/main" id="{3859E6EA-4272-C1EE-B87F-D1C6BE4B4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7" name="Line 88">
                <a:extLst>
                  <a:ext uri="{FF2B5EF4-FFF2-40B4-BE49-F238E27FC236}">
                    <a16:creationId xmlns:a16="http://schemas.microsoft.com/office/drawing/2014/main" id="{9B8EA8DA-DA9D-904D-470D-A64E2C46F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65" name="Rounded Rectangular Callout 64">
              <a:extLst>
                <a:ext uri="{FF2B5EF4-FFF2-40B4-BE49-F238E27FC236}">
                  <a16:creationId xmlns:a16="http://schemas.microsoft.com/office/drawing/2014/main" id="{519C8130-9BE5-252E-7078-F14361E2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001" y="1842004"/>
              <a:ext cx="1940721" cy="572772"/>
            </a:xfrm>
            <a:prstGeom prst="wedgeRoundRectCallout">
              <a:avLst>
                <a:gd name="adj1" fmla="val -76302"/>
                <a:gd name="adj2" fmla="val 100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ctr" anchorCtr="0"/>
            <a:lstStyle/>
            <a:p>
              <a:pPr algn="ctr"/>
              <a:r>
                <a:rPr lang="en-US" altLang="en-US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 of linked lists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3258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21536" y="1437714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1895456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080802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080802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357027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363377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634840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634840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911065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16268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188877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43890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466689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190630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6242442" y="1972855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5041850" y="1426141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487694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052627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694380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265135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143737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60448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03585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565997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278049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65" name="Rectangle 3">
            <a:extLst>
              <a:ext uri="{FF2B5EF4-FFF2-40B4-BE49-F238E27FC236}">
                <a16:creationId xmlns:a16="http://schemas.microsoft.com/office/drawing/2014/main" id="{DC97D10E-D61B-184F-AC46-513963D27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3286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6FCFEEA-9329-5A92-8D32-AD54E58DC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</p:spTree>
    <p:extLst>
      <p:ext uri="{BB962C8B-B14F-4D97-AF65-F5344CB8AC3E}">
        <p14:creationId xmlns:p14="http://schemas.microsoft.com/office/powerpoint/2010/main" val="8440233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26479" y="1672455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1895456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080802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080802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357027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363377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634840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634840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911065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16268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188877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43890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466689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190630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6242442" y="1972855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5041850" y="1426141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487694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052627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694380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265135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143737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60448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03585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565997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278049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65" name="Rectangle 3">
            <a:extLst>
              <a:ext uri="{FF2B5EF4-FFF2-40B4-BE49-F238E27FC236}">
                <a16:creationId xmlns:a16="http://schemas.microsoft.com/office/drawing/2014/main" id="{0AD153E9-A621-EE46-B1FC-983F405C3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3286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2C67BE9-69C2-51D8-6927-AAD342C67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</p:spTree>
    <p:extLst>
      <p:ext uri="{BB962C8B-B14F-4D97-AF65-F5344CB8AC3E}">
        <p14:creationId xmlns:p14="http://schemas.microsoft.com/office/powerpoint/2010/main" val="20401727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1895456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080802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080802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357027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363377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634840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634840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911065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16268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188877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43890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466689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190630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6242442" y="1972855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340385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418819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487694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052627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694380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265135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143737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60448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03585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565997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278049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70" name="Right Arrow 69">
            <a:extLst>
              <a:ext uri="{FF2B5EF4-FFF2-40B4-BE49-F238E27FC236}">
                <a16:creationId xmlns:a16="http://schemas.microsoft.com/office/drawing/2014/main" id="{06771474-3C25-0D49-A6FB-809FCB70262D}"/>
              </a:ext>
            </a:extLst>
          </p:cNvPr>
          <p:cNvSpPr/>
          <p:nvPr/>
        </p:nvSpPr>
        <p:spPr bwMode="auto">
          <a:xfrm>
            <a:off x="526479" y="1672455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08BBF526-942A-114B-A247-F87859256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3286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770DAB3-F48D-F6FD-A08E-6DCBB22E1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</p:spTree>
    <p:extLst>
      <p:ext uri="{BB962C8B-B14F-4D97-AF65-F5344CB8AC3E}">
        <p14:creationId xmlns:p14="http://schemas.microsoft.com/office/powerpoint/2010/main" val="3256362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6309" y="1881574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1895456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080802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080802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357027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363377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634840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634840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911065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16268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188877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43890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466689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190630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6242442" y="1972855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340385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418819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487694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052627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694380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265135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143737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60448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03585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565997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278049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70" name="Rectangle 3">
            <a:extLst>
              <a:ext uri="{FF2B5EF4-FFF2-40B4-BE49-F238E27FC236}">
                <a16:creationId xmlns:a16="http://schemas.microsoft.com/office/drawing/2014/main" id="{D9C2F31A-260D-CD41-B943-2DAF9E3E0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3286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63FD774-D49F-5FF8-17AF-08EC2726D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</p:spTree>
    <p:extLst>
      <p:ext uri="{BB962C8B-B14F-4D97-AF65-F5344CB8AC3E}">
        <p14:creationId xmlns:p14="http://schemas.microsoft.com/office/powerpoint/2010/main" val="137464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abstraction</a:t>
            </a:r>
            <a:endParaRPr lang="en-US" sz="2000" dirty="0">
              <a:cs typeface="+mj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6D78A5E-5FD0-5A45-8FCC-6915B8CE6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45" y="762000"/>
            <a:ext cx="4270755" cy="209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>
                <a:cs typeface="+mn-cs"/>
              </a:rPr>
              <a:t>What makes a collection of elements a </a:t>
            </a:r>
            <a:r>
              <a:rPr lang="en-US" b="0" i="1" u="sng" kern="0" dirty="0">
                <a:cs typeface="+mn-cs"/>
              </a:rPr>
              <a:t>set</a:t>
            </a:r>
            <a:r>
              <a:rPr lang="en-US" b="0" i="1" kern="0" dirty="0">
                <a:cs typeface="+mn-cs"/>
              </a:rPr>
              <a:t> </a:t>
            </a:r>
            <a:r>
              <a:rPr lang="en-US" b="0" kern="0" dirty="0">
                <a:cs typeface="+mn-cs"/>
              </a:rPr>
              <a:t>?</a:t>
            </a:r>
          </a:p>
          <a:p>
            <a:pPr marL="222250" indent="-22225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1600" b="0" kern="0" dirty="0"/>
              <a:t>No order</a:t>
            </a:r>
          </a:p>
          <a:p>
            <a:pPr marL="222250" indent="-222250">
              <a:spcBef>
                <a:spcPts val="600"/>
              </a:spcBef>
              <a:buClr>
                <a:schemeClr val="bg1"/>
              </a:buClr>
              <a:defRPr/>
            </a:pPr>
            <a:r>
              <a:rPr lang="en-US" sz="1400" b="0" kern="0" dirty="0"/>
              <a:t>For example, {4, 3, 5} and {3, 4, 5} are same set</a:t>
            </a:r>
          </a:p>
          <a:p>
            <a:pPr marL="222250" indent="-22225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1600" b="0" kern="0" dirty="0"/>
              <a:t>No duplication</a:t>
            </a:r>
          </a:p>
          <a:p>
            <a:pPr marL="222250" indent="-222250">
              <a:spcBef>
                <a:spcPts val="600"/>
              </a:spcBef>
              <a:buClr>
                <a:schemeClr val="bg1"/>
              </a:buClr>
              <a:defRPr/>
            </a:pPr>
            <a:r>
              <a:rPr lang="en-US" sz="1400" b="0" kern="0" dirty="0"/>
              <a:t>For example, {4, 3, 5, 4} is not a valid set;</a:t>
            </a:r>
            <a:br>
              <a:rPr lang="en-US" sz="1400" b="0" kern="0" dirty="0"/>
            </a:br>
            <a:r>
              <a:rPr lang="en-US" sz="1400" b="0" kern="0" dirty="0"/>
              <a:t>To make it a set, we must reduce it to {4, 3, 5} 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524A2CF-1C74-9F2D-E47A-7D1E325B8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838489"/>
            <a:ext cx="3505199" cy="228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/>
              <a:t>Basic operations</a:t>
            </a:r>
            <a:r>
              <a:rPr lang="en-US" b="0" kern="0" dirty="0"/>
              <a:t> </a:t>
            </a:r>
            <a:r>
              <a:rPr lang="en-US" sz="1400" b="0" kern="0" dirty="0"/>
              <a:t>(for any collection)</a:t>
            </a:r>
          </a:p>
          <a:p>
            <a:pPr marL="285750" lvl="2" indent="-285750">
              <a:spcBef>
                <a:spcPts val="600"/>
              </a:spcBef>
              <a:buSzPct val="120000"/>
              <a:defRPr/>
            </a:pPr>
            <a:r>
              <a:rPr lang="en-US" b="0" kern="0" dirty="0"/>
              <a:t>Create an empty set</a:t>
            </a:r>
          </a:p>
          <a:p>
            <a:pPr marL="285750" lvl="2" indent="-285750">
              <a:spcBef>
                <a:spcPts val="600"/>
              </a:spcBef>
              <a:buSzPct val="120000"/>
              <a:defRPr/>
            </a:pPr>
            <a:r>
              <a:rPr lang="en-US" b="0" kern="0" dirty="0"/>
              <a:t>Add elements</a:t>
            </a:r>
          </a:p>
          <a:p>
            <a:pPr marL="285750" lvl="2" indent="-285750">
              <a:spcBef>
                <a:spcPts val="600"/>
              </a:spcBef>
              <a:buSzPct val="120000"/>
              <a:defRPr/>
            </a:pPr>
            <a:r>
              <a:rPr lang="en-US" b="0" kern="0" dirty="0"/>
              <a:t>Check if the set contains an element</a:t>
            </a:r>
          </a:p>
          <a:p>
            <a:pPr marL="285750" lvl="2" indent="-285750">
              <a:spcBef>
                <a:spcPts val="600"/>
              </a:spcBef>
              <a:buClr>
                <a:schemeClr val="bg1"/>
              </a:buClr>
              <a:buSzPct val="120000"/>
              <a:defRPr/>
            </a:pPr>
            <a:r>
              <a:rPr lang="en-US" kern="0" dirty="0"/>
              <a:t>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55F14E-8203-570A-7664-58FCC30BE4B3}"/>
              </a:ext>
            </a:extLst>
          </p:cNvPr>
          <p:cNvGrpSpPr/>
          <p:nvPr/>
        </p:nvGrpSpPr>
        <p:grpSpPr>
          <a:xfrm>
            <a:off x="760279" y="3276600"/>
            <a:ext cx="6936614" cy="2609320"/>
            <a:chOff x="760279" y="3276600"/>
            <a:chExt cx="6936614" cy="26093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B54C19E-DB39-B147-BA29-BA219DD05E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156" b="4680"/>
            <a:stretch/>
          </p:blipFill>
          <p:spPr>
            <a:xfrm>
              <a:off x="760279" y="3276600"/>
              <a:ext cx="2819285" cy="2609320"/>
            </a:xfrm>
            <a:prstGeom prst="rect">
              <a:avLst/>
            </a:prstGeom>
          </p:spPr>
        </p:pic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085A08D3-4D2F-FBA2-4865-383ECE500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1" y="3429000"/>
              <a:ext cx="2439092" cy="192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Char char="•"/>
                <a:defRPr sz="18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charset="2"/>
                <a:buChar char="Ø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200"/>
                </a:spcBef>
                <a:buFont typeface="Wingdings" charset="0"/>
                <a:buNone/>
                <a:defRPr/>
              </a:pPr>
              <a:r>
                <a:rPr lang="en-US" b="0" u="sng" kern="0" dirty="0"/>
                <a:t>Set specific operations</a:t>
              </a:r>
            </a:p>
            <a:p>
              <a:pPr marL="285750" lvl="2" indent="-285750">
                <a:lnSpc>
                  <a:spcPct val="90000"/>
                </a:lnSpc>
                <a:spcBef>
                  <a:spcPts val="1200"/>
                </a:spcBef>
                <a:buSzPct val="120000"/>
                <a:defRPr/>
              </a:pPr>
              <a:r>
                <a:rPr lang="en-US" b="0" kern="0" dirty="0"/>
                <a:t>Intersection</a:t>
              </a:r>
            </a:p>
            <a:p>
              <a:pPr marL="285750" lvl="2" indent="-285750">
                <a:lnSpc>
                  <a:spcPct val="90000"/>
                </a:lnSpc>
                <a:spcBef>
                  <a:spcPts val="1200"/>
                </a:spcBef>
                <a:buSzPct val="120000"/>
                <a:defRPr/>
              </a:pPr>
              <a:r>
                <a:rPr lang="en-US" b="0" kern="0" dirty="0"/>
                <a:t>Union </a:t>
              </a:r>
            </a:p>
            <a:p>
              <a:pPr marL="285750" lvl="2" indent="-285750">
                <a:lnSpc>
                  <a:spcPct val="90000"/>
                </a:lnSpc>
                <a:spcBef>
                  <a:spcPts val="1200"/>
                </a:spcBef>
                <a:buSzPct val="120000"/>
                <a:defRPr/>
              </a:pPr>
              <a:r>
                <a:rPr lang="en-US" b="0" kern="0" dirty="0"/>
                <a:t>Difference</a:t>
              </a:r>
            </a:p>
            <a:p>
              <a:pPr marL="285750" lvl="2" indent="-285750">
                <a:lnSpc>
                  <a:spcPct val="90000"/>
                </a:lnSpc>
                <a:spcBef>
                  <a:spcPts val="1200"/>
                </a:spcBef>
                <a:buSzPct val="120000"/>
                <a:defRPr/>
              </a:pPr>
              <a:r>
                <a:rPr lang="en-US" b="0" kern="0" dirty="0"/>
                <a:t>Subset / superset</a:t>
              </a:r>
            </a:p>
            <a:p>
              <a:pPr marL="285750" lvl="2" indent="-285750">
                <a:lnSpc>
                  <a:spcPct val="90000"/>
                </a:lnSpc>
                <a:spcBef>
                  <a:spcPts val="600"/>
                </a:spcBef>
                <a:buClr>
                  <a:schemeClr val="bg1"/>
                </a:buClr>
                <a:buSzPct val="120000"/>
                <a:defRPr/>
              </a:pPr>
              <a:r>
                <a:rPr lang="en-US" kern="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21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6309" y="1881574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1895456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080802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080802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357027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363377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634840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634840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911065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16268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188877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43890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466689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190630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1895456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7394011" y="1972856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340385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418819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487694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052627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694380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265135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143737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60448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03585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565997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278049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75" name="Rectangle 3">
            <a:extLst>
              <a:ext uri="{FF2B5EF4-FFF2-40B4-BE49-F238E27FC236}">
                <a16:creationId xmlns:a16="http://schemas.microsoft.com/office/drawing/2014/main" id="{B0411489-102E-1E41-BD45-A738DEF6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3286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D7D5712-D551-7675-A908-2E2D26ECC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</p:spTree>
    <p:extLst>
      <p:ext uri="{BB962C8B-B14F-4D97-AF65-F5344CB8AC3E}">
        <p14:creationId xmlns:p14="http://schemas.microsoft.com/office/powerpoint/2010/main" val="2952867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493306" y="2106328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1895456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080802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080802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357027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363377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634840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634840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911065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16268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188877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43890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466689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190630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1895456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7394011" y="1972856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340385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418819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487694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052627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694380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265135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143737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60448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03585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565997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278049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75" name="Rectangle 3">
            <a:extLst>
              <a:ext uri="{FF2B5EF4-FFF2-40B4-BE49-F238E27FC236}">
                <a16:creationId xmlns:a16="http://schemas.microsoft.com/office/drawing/2014/main" id="{E9E58F36-74F9-8A44-9156-C371323FD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3286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2A8AF7-FE26-886D-674E-0642A6CA5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</p:spTree>
    <p:extLst>
      <p:ext uri="{BB962C8B-B14F-4D97-AF65-F5344CB8AC3E}">
        <p14:creationId xmlns:p14="http://schemas.microsoft.com/office/powerpoint/2010/main" val="19905231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1895456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080802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080802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357027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363377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634840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634840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911065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16268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188877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43890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466689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190630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1895456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7394011" y="1972856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340385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418819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0E54F8-3241-C347-826E-0D218B410983}"/>
              </a:ext>
            </a:extLst>
          </p:cNvPr>
          <p:cNvGrpSpPr/>
          <p:nvPr/>
        </p:nvGrpSpPr>
        <p:grpSpPr>
          <a:xfrm>
            <a:off x="5024053" y="2465574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E97AF65-A323-684C-A350-64367003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D692565B-6C3F-4147-9133-C1C21E17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BBEF9241-7A46-CA4E-B850-8D712FC6F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8220208E-D2B3-AC4A-A103-0E5D7E4A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487694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052627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694380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265135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143737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60448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03585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6230568" y="2542974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278049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80" name="Right Arrow 79">
            <a:extLst>
              <a:ext uri="{FF2B5EF4-FFF2-40B4-BE49-F238E27FC236}">
                <a16:creationId xmlns:a16="http://schemas.microsoft.com/office/drawing/2014/main" id="{5D053AE4-E773-2E48-BA07-71194A8D49AA}"/>
              </a:ext>
            </a:extLst>
          </p:cNvPr>
          <p:cNvSpPr/>
          <p:nvPr/>
        </p:nvSpPr>
        <p:spPr bwMode="auto">
          <a:xfrm>
            <a:off x="493306" y="2106328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7A902955-337B-CB43-9107-08B95F294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3286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C78F5A-2E13-C39C-A5D1-94914A9FE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</p:spTree>
    <p:extLst>
      <p:ext uri="{BB962C8B-B14F-4D97-AF65-F5344CB8AC3E}">
        <p14:creationId xmlns:p14="http://schemas.microsoft.com/office/powerpoint/2010/main" val="2554246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4556" y="2340967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1895456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080802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080802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357027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363377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634840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634840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911065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16268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188877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43890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466689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190630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1895456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7394011" y="1972856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340385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418819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0E54F8-3241-C347-826E-0D218B410983}"/>
              </a:ext>
            </a:extLst>
          </p:cNvPr>
          <p:cNvGrpSpPr/>
          <p:nvPr/>
        </p:nvGrpSpPr>
        <p:grpSpPr>
          <a:xfrm>
            <a:off x="5024053" y="2465574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E97AF65-A323-684C-A350-64367003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D692565B-6C3F-4147-9133-C1C21E17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BBEF9241-7A46-CA4E-B850-8D712FC6F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8220208E-D2B3-AC4A-A103-0E5D7E4A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487694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052627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694380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265135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143737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60448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03585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6230568" y="2542974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278049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80" name="Rectangle 3">
            <a:extLst>
              <a:ext uri="{FF2B5EF4-FFF2-40B4-BE49-F238E27FC236}">
                <a16:creationId xmlns:a16="http://schemas.microsoft.com/office/drawing/2014/main" id="{872D078F-1556-8B4D-9F4F-CB5B097A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3286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A8FD546-D557-8CCD-8B94-EA456B119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</p:spTree>
    <p:extLst>
      <p:ext uri="{BB962C8B-B14F-4D97-AF65-F5344CB8AC3E}">
        <p14:creationId xmlns:p14="http://schemas.microsoft.com/office/powerpoint/2010/main" val="21947780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4556" y="2340967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1895456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080802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080802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357027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363377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634840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634840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911065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16268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188877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43890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466689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190630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1895456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AC58E6-5BE8-6846-923B-65576C16FE75}"/>
              </a:ext>
            </a:extLst>
          </p:cNvPr>
          <p:cNvGrpSpPr/>
          <p:nvPr/>
        </p:nvGrpSpPr>
        <p:grpSpPr>
          <a:xfrm>
            <a:off x="7362260" y="1899952"/>
            <a:ext cx="1166811" cy="261610"/>
            <a:chOff x="4987132" y="2909481"/>
            <a:chExt cx="1166811" cy="261610"/>
          </a:xfrm>
        </p:grpSpPr>
        <p:sp>
          <p:nvSpPr>
            <p:cNvPr id="182" name="Text Box 42">
              <a:extLst>
                <a:ext uri="{FF2B5EF4-FFF2-40B4-BE49-F238E27FC236}">
                  <a16:creationId xmlns:a16="http://schemas.microsoft.com/office/drawing/2014/main" id="{3387051A-54FA-B945-9BB3-9585D76D4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143</a:t>
              </a:r>
            </a:p>
          </p:txBody>
        </p:sp>
        <p:sp>
          <p:nvSpPr>
            <p:cNvPr id="183" name="Text Box 42">
              <a:extLst>
                <a:ext uri="{FF2B5EF4-FFF2-40B4-BE49-F238E27FC236}">
                  <a16:creationId xmlns:a16="http://schemas.microsoft.com/office/drawing/2014/main" id="{19810E53-7538-A44F-A17A-12D9438B9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Line 89">
              <a:extLst>
                <a:ext uri="{FF2B5EF4-FFF2-40B4-BE49-F238E27FC236}">
                  <a16:creationId xmlns:a16="http://schemas.microsoft.com/office/drawing/2014/main" id="{65D3A775-F309-6946-8A94-AC7E865AB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Text Box 42">
              <a:extLst>
                <a:ext uri="{FF2B5EF4-FFF2-40B4-BE49-F238E27FC236}">
                  <a16:creationId xmlns:a16="http://schemas.microsoft.com/office/drawing/2014/main" id="{1E8ED12E-3503-1E4A-9E3C-E79CB834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8545742" y="1977352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340385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418819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0E54F8-3241-C347-826E-0D218B410983}"/>
              </a:ext>
            </a:extLst>
          </p:cNvPr>
          <p:cNvGrpSpPr/>
          <p:nvPr/>
        </p:nvGrpSpPr>
        <p:grpSpPr>
          <a:xfrm>
            <a:off x="5024053" y="2465574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E97AF65-A323-684C-A350-64367003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D692565B-6C3F-4147-9133-C1C21E17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BBEF9241-7A46-CA4E-B850-8D712FC6F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8220208E-D2B3-AC4A-A103-0E5D7E4A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487694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052627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694380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265135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143737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60448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03585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6230568" y="2542974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278049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85" name="Rectangle 3">
            <a:extLst>
              <a:ext uri="{FF2B5EF4-FFF2-40B4-BE49-F238E27FC236}">
                <a16:creationId xmlns:a16="http://schemas.microsoft.com/office/drawing/2014/main" id="{154852EF-A70E-694E-AF99-8E43029AE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3286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3B543C3-6FC4-5138-6D71-C780DF7E2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</p:spTree>
    <p:extLst>
      <p:ext uri="{BB962C8B-B14F-4D97-AF65-F5344CB8AC3E}">
        <p14:creationId xmlns:p14="http://schemas.microsoft.com/office/powerpoint/2010/main" val="37168076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4556" y="2562733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1895456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080802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080802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357027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363377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634840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634840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911065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16268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188877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43890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466689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190630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1895456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AC58E6-5BE8-6846-923B-65576C16FE75}"/>
              </a:ext>
            </a:extLst>
          </p:cNvPr>
          <p:cNvGrpSpPr/>
          <p:nvPr/>
        </p:nvGrpSpPr>
        <p:grpSpPr>
          <a:xfrm>
            <a:off x="7362260" y="1899952"/>
            <a:ext cx="1166811" cy="261610"/>
            <a:chOff x="4987132" y="2909481"/>
            <a:chExt cx="1166811" cy="261610"/>
          </a:xfrm>
        </p:grpSpPr>
        <p:sp>
          <p:nvSpPr>
            <p:cNvPr id="182" name="Text Box 42">
              <a:extLst>
                <a:ext uri="{FF2B5EF4-FFF2-40B4-BE49-F238E27FC236}">
                  <a16:creationId xmlns:a16="http://schemas.microsoft.com/office/drawing/2014/main" id="{3387051A-54FA-B945-9BB3-9585D76D4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143</a:t>
              </a:r>
            </a:p>
          </p:txBody>
        </p:sp>
        <p:sp>
          <p:nvSpPr>
            <p:cNvPr id="183" name="Text Box 42">
              <a:extLst>
                <a:ext uri="{FF2B5EF4-FFF2-40B4-BE49-F238E27FC236}">
                  <a16:creationId xmlns:a16="http://schemas.microsoft.com/office/drawing/2014/main" id="{19810E53-7538-A44F-A17A-12D9438B9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Line 89">
              <a:extLst>
                <a:ext uri="{FF2B5EF4-FFF2-40B4-BE49-F238E27FC236}">
                  <a16:creationId xmlns:a16="http://schemas.microsoft.com/office/drawing/2014/main" id="{65D3A775-F309-6946-8A94-AC7E865AB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Text Box 42">
              <a:extLst>
                <a:ext uri="{FF2B5EF4-FFF2-40B4-BE49-F238E27FC236}">
                  <a16:creationId xmlns:a16="http://schemas.microsoft.com/office/drawing/2014/main" id="{1E8ED12E-3503-1E4A-9E3C-E79CB834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8545742" y="1977352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340385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418819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0E54F8-3241-C347-826E-0D218B410983}"/>
              </a:ext>
            </a:extLst>
          </p:cNvPr>
          <p:cNvGrpSpPr/>
          <p:nvPr/>
        </p:nvGrpSpPr>
        <p:grpSpPr>
          <a:xfrm>
            <a:off x="5024053" y="2465574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E97AF65-A323-684C-A350-64367003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D692565B-6C3F-4147-9133-C1C21E17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BBEF9241-7A46-CA4E-B850-8D712FC6F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8220208E-D2B3-AC4A-A103-0E5D7E4A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487694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052627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694380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265135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143737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60448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03585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6230568" y="2542974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278049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85" name="Rectangle 3">
            <a:extLst>
              <a:ext uri="{FF2B5EF4-FFF2-40B4-BE49-F238E27FC236}">
                <a16:creationId xmlns:a16="http://schemas.microsoft.com/office/drawing/2014/main" id="{7843C611-1A3D-C44D-828B-99A6110CA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3286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FF6E157-F2D2-CBE3-6338-8935C3A96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</p:spTree>
    <p:extLst>
      <p:ext uri="{BB962C8B-B14F-4D97-AF65-F5344CB8AC3E}">
        <p14:creationId xmlns:p14="http://schemas.microsoft.com/office/powerpoint/2010/main" val="3147337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1895456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080802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080802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357027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363377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634840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634840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911065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16268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188877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43890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466689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190630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1895456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AC58E6-5BE8-6846-923B-65576C16FE75}"/>
              </a:ext>
            </a:extLst>
          </p:cNvPr>
          <p:cNvGrpSpPr/>
          <p:nvPr/>
        </p:nvGrpSpPr>
        <p:grpSpPr>
          <a:xfrm>
            <a:off x="7362260" y="1899952"/>
            <a:ext cx="1166811" cy="261610"/>
            <a:chOff x="4987132" y="2909481"/>
            <a:chExt cx="1166811" cy="261610"/>
          </a:xfrm>
        </p:grpSpPr>
        <p:sp>
          <p:nvSpPr>
            <p:cNvPr id="182" name="Text Box 42">
              <a:extLst>
                <a:ext uri="{FF2B5EF4-FFF2-40B4-BE49-F238E27FC236}">
                  <a16:creationId xmlns:a16="http://schemas.microsoft.com/office/drawing/2014/main" id="{3387051A-54FA-B945-9BB3-9585D76D4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143</a:t>
              </a:r>
            </a:p>
          </p:txBody>
        </p:sp>
        <p:sp>
          <p:nvSpPr>
            <p:cNvPr id="183" name="Text Box 42">
              <a:extLst>
                <a:ext uri="{FF2B5EF4-FFF2-40B4-BE49-F238E27FC236}">
                  <a16:creationId xmlns:a16="http://schemas.microsoft.com/office/drawing/2014/main" id="{19810E53-7538-A44F-A17A-12D9438B9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Line 89">
              <a:extLst>
                <a:ext uri="{FF2B5EF4-FFF2-40B4-BE49-F238E27FC236}">
                  <a16:creationId xmlns:a16="http://schemas.microsoft.com/office/drawing/2014/main" id="{65D3A775-F309-6946-8A94-AC7E865AB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Text Box 42">
              <a:extLst>
                <a:ext uri="{FF2B5EF4-FFF2-40B4-BE49-F238E27FC236}">
                  <a16:creationId xmlns:a16="http://schemas.microsoft.com/office/drawing/2014/main" id="{1E8ED12E-3503-1E4A-9E3C-E79CB834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8545742" y="1977352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340385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1B98FD8-68C8-BF45-A01D-01F48FE275DD}"/>
              </a:ext>
            </a:extLst>
          </p:cNvPr>
          <p:cNvGrpSpPr/>
          <p:nvPr/>
        </p:nvGrpSpPr>
        <p:grpSpPr>
          <a:xfrm>
            <a:off x="6187268" y="1335954"/>
            <a:ext cx="1166811" cy="261610"/>
            <a:chOff x="4987132" y="2909481"/>
            <a:chExt cx="1166811" cy="261610"/>
          </a:xfrm>
        </p:grpSpPr>
        <p:sp>
          <p:nvSpPr>
            <p:cNvPr id="196" name="Text Box 42">
              <a:extLst>
                <a:ext uri="{FF2B5EF4-FFF2-40B4-BE49-F238E27FC236}">
                  <a16:creationId xmlns:a16="http://schemas.microsoft.com/office/drawing/2014/main" id="{C88C64B2-16CC-C644-B0D8-670B91521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197" name="Text Box 42">
              <a:extLst>
                <a:ext uri="{FF2B5EF4-FFF2-40B4-BE49-F238E27FC236}">
                  <a16:creationId xmlns:a16="http://schemas.microsoft.com/office/drawing/2014/main" id="{45102C7A-F0DB-5C43-A559-D7C781698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" name="Line 89">
              <a:extLst>
                <a:ext uri="{FF2B5EF4-FFF2-40B4-BE49-F238E27FC236}">
                  <a16:creationId xmlns:a16="http://schemas.microsoft.com/office/drawing/2014/main" id="{F945D23F-CED8-E04A-9A87-4E12A9F61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" name="Text Box 42">
              <a:extLst>
                <a:ext uri="{FF2B5EF4-FFF2-40B4-BE49-F238E27FC236}">
                  <a16:creationId xmlns:a16="http://schemas.microsoft.com/office/drawing/2014/main" id="{92B0191E-C14B-AB4C-9DCB-C93AB5EF7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7365803" y="1420507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0E54F8-3241-C347-826E-0D218B410983}"/>
              </a:ext>
            </a:extLst>
          </p:cNvPr>
          <p:cNvGrpSpPr/>
          <p:nvPr/>
        </p:nvGrpSpPr>
        <p:grpSpPr>
          <a:xfrm>
            <a:off x="5024053" y="2465574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E97AF65-A323-684C-A350-64367003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D692565B-6C3F-4147-9133-C1C21E17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BBEF9241-7A46-CA4E-B850-8D712FC6F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8220208E-D2B3-AC4A-A103-0E5D7E4A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487694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052627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694380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265135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143737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60448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03585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6230568" y="2542974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278049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90" name="Rectangle 3">
            <a:extLst>
              <a:ext uri="{FF2B5EF4-FFF2-40B4-BE49-F238E27FC236}">
                <a16:creationId xmlns:a16="http://schemas.microsoft.com/office/drawing/2014/main" id="{40CA6451-0C3E-E140-AA4A-08439525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3286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7574CBA-7E88-76C3-28DF-37E5D358D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</p:spTree>
    <p:extLst>
      <p:ext uri="{BB962C8B-B14F-4D97-AF65-F5344CB8AC3E}">
        <p14:creationId xmlns:p14="http://schemas.microsoft.com/office/powerpoint/2010/main" val="986151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37BF8-7171-230D-55EA-372C4EADC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DD11EB8-3495-D6EA-870E-327E7CB7620D}"/>
              </a:ext>
            </a:extLst>
          </p:cNvPr>
          <p:cNvGrpSpPr/>
          <p:nvPr/>
        </p:nvGrpSpPr>
        <p:grpSpPr>
          <a:xfrm>
            <a:off x="5021492" y="1895456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3E6D0867-1709-5C59-23F1-84FE9105B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B55C4F02-C7D6-C339-E9DA-8C66C9D47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2B1A0A09-20A9-6D08-E11F-CC967EBC7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9983F836-CAB8-6A2B-9952-200180E91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D40A19F3-4DAF-0398-6992-41C6BEC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080802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730559E4-86F5-5872-10E0-8C4A43F22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080802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56BD6E5F-2F41-9CAE-44C8-86369326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357027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76361F15-7050-6C91-7EBA-9144C7DC6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363377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93F5BE48-049C-AA03-67D9-69FF0C584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634840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BF5F86EE-D8EE-5284-E7BF-C698A8FBE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634840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6A997CC9-AA5A-73B7-FDCE-F61D7ACA3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911065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291DCEEC-239A-94BC-5413-1C8053E6E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16268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66240A9E-A791-473A-9701-84F08A15E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188877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5D4B37F7-DE19-9D74-5180-2F6F5204B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43890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B7020D28-E050-2105-70F5-6B2AD7703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466689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BFEC522F-18FD-81AA-C0EC-F752A772A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190630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A0837C1-F791-704D-3EF0-3173BF2D3D00}"/>
              </a:ext>
            </a:extLst>
          </p:cNvPr>
          <p:cNvGrpSpPr/>
          <p:nvPr/>
        </p:nvGrpSpPr>
        <p:grpSpPr>
          <a:xfrm>
            <a:off x="6195449" y="1895456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CE2023A1-D254-1AF9-2DF0-B7B7D62FB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E466EB67-651B-44B5-82CC-86D78EF4D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256E060C-26B3-B621-B5EF-8D744FC90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9D12D8F-4457-7265-1927-E0B5A3301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21066EF-C467-19C0-7F4C-3EC4CB361686}"/>
              </a:ext>
            </a:extLst>
          </p:cNvPr>
          <p:cNvGrpSpPr/>
          <p:nvPr/>
        </p:nvGrpSpPr>
        <p:grpSpPr>
          <a:xfrm>
            <a:off x="7362260" y="1899952"/>
            <a:ext cx="1166811" cy="261610"/>
            <a:chOff x="4987132" y="2909481"/>
            <a:chExt cx="1166811" cy="261610"/>
          </a:xfrm>
        </p:grpSpPr>
        <p:sp>
          <p:nvSpPr>
            <p:cNvPr id="182" name="Text Box 42">
              <a:extLst>
                <a:ext uri="{FF2B5EF4-FFF2-40B4-BE49-F238E27FC236}">
                  <a16:creationId xmlns:a16="http://schemas.microsoft.com/office/drawing/2014/main" id="{AEE4C791-2594-50F2-C4A4-3381A9853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143</a:t>
              </a:r>
            </a:p>
          </p:txBody>
        </p:sp>
        <p:sp>
          <p:nvSpPr>
            <p:cNvPr id="183" name="Text Box 42">
              <a:extLst>
                <a:ext uri="{FF2B5EF4-FFF2-40B4-BE49-F238E27FC236}">
                  <a16:creationId xmlns:a16="http://schemas.microsoft.com/office/drawing/2014/main" id="{68925204-D235-54E3-1036-67838BAD5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Line 89">
              <a:extLst>
                <a:ext uri="{FF2B5EF4-FFF2-40B4-BE49-F238E27FC236}">
                  <a16:creationId xmlns:a16="http://schemas.microsoft.com/office/drawing/2014/main" id="{C9F3AECA-B128-A196-E7E9-D85258270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Text Box 42">
              <a:extLst>
                <a:ext uri="{FF2B5EF4-FFF2-40B4-BE49-F238E27FC236}">
                  <a16:creationId xmlns:a16="http://schemas.microsoft.com/office/drawing/2014/main" id="{8D7E37BB-BEB2-BD5C-F3EC-B9394A37C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EF6569A-53D3-12D9-B3D0-90A7BB240D8F}"/>
              </a:ext>
            </a:extLst>
          </p:cNvPr>
          <p:cNvGrpSpPr/>
          <p:nvPr/>
        </p:nvGrpSpPr>
        <p:grpSpPr>
          <a:xfrm>
            <a:off x="8545742" y="1977352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084834B9-5D81-C5E0-746E-67284B669A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C96BD874-8B2C-B2B5-3376-7E5373347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1C59C92A-D736-2AF4-F3EA-603E85A61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2D9C89A-7A0D-7ED4-16E5-8B195E19A71F}"/>
              </a:ext>
            </a:extLst>
          </p:cNvPr>
          <p:cNvGrpSpPr/>
          <p:nvPr/>
        </p:nvGrpSpPr>
        <p:grpSpPr>
          <a:xfrm>
            <a:off x="5021492" y="1340385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B852C320-B12E-EB32-B1BF-2BA6F6A30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FD8E4AA8-9F5F-3133-8C3F-A8D3628A0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0CFFD027-A935-C5E9-C753-3EE9FBF12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00F6CD42-5511-BF55-9C09-2D9D947ED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9BE9400-5F67-2DDD-4C02-55DBCE14C08B}"/>
              </a:ext>
            </a:extLst>
          </p:cNvPr>
          <p:cNvGrpSpPr/>
          <p:nvPr/>
        </p:nvGrpSpPr>
        <p:grpSpPr>
          <a:xfrm>
            <a:off x="6187268" y="1335954"/>
            <a:ext cx="1166811" cy="261610"/>
            <a:chOff x="4987132" y="2909481"/>
            <a:chExt cx="1166811" cy="261610"/>
          </a:xfrm>
        </p:grpSpPr>
        <p:sp>
          <p:nvSpPr>
            <p:cNvPr id="196" name="Text Box 42">
              <a:extLst>
                <a:ext uri="{FF2B5EF4-FFF2-40B4-BE49-F238E27FC236}">
                  <a16:creationId xmlns:a16="http://schemas.microsoft.com/office/drawing/2014/main" id="{D6151556-D315-E8CB-8015-1AC6ACA23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197" name="Text Box 42">
              <a:extLst>
                <a:ext uri="{FF2B5EF4-FFF2-40B4-BE49-F238E27FC236}">
                  <a16:creationId xmlns:a16="http://schemas.microsoft.com/office/drawing/2014/main" id="{D7C00D28-C2A8-FC5B-F1F2-581A75084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" name="Line 89">
              <a:extLst>
                <a:ext uri="{FF2B5EF4-FFF2-40B4-BE49-F238E27FC236}">
                  <a16:creationId xmlns:a16="http://schemas.microsoft.com/office/drawing/2014/main" id="{A21590CA-F7EA-4287-7906-D44635CE9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" name="Text Box 42">
              <a:extLst>
                <a:ext uri="{FF2B5EF4-FFF2-40B4-BE49-F238E27FC236}">
                  <a16:creationId xmlns:a16="http://schemas.microsoft.com/office/drawing/2014/main" id="{78D15736-0487-9D5E-4C6A-CBE87E736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85F8E50-8DCA-0F1D-1CF2-7F4AAE1392A7}"/>
              </a:ext>
            </a:extLst>
          </p:cNvPr>
          <p:cNvGrpSpPr/>
          <p:nvPr/>
        </p:nvGrpSpPr>
        <p:grpSpPr>
          <a:xfrm>
            <a:off x="7365803" y="1420507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C92BB72E-F16B-88DE-0078-7CF417E58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69AB179C-F2F4-147B-6E0A-B1613B370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BF4BB877-040A-50DD-D7FD-130417E93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C0C34CA-E9D8-2E01-F97A-1867C88D169A}"/>
              </a:ext>
            </a:extLst>
          </p:cNvPr>
          <p:cNvGrpSpPr/>
          <p:nvPr/>
        </p:nvGrpSpPr>
        <p:grpSpPr>
          <a:xfrm>
            <a:off x="5024053" y="2465574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7B4CD3A-B838-8797-5444-AEA3CAC5D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53F11983-615A-2934-DF71-C0B97C807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4E0F1582-6343-A46E-5490-511832F99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40F697E6-4708-B06D-D3F7-8D84E2A79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B58B38F4-F53A-D502-0249-9D151597A3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487694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AFBCD163-59EF-D698-217C-43B88D5642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052627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F1BF5FF-9E5E-4ACA-0925-CC9B7A6D638B}"/>
              </a:ext>
            </a:extLst>
          </p:cNvPr>
          <p:cNvGrpSpPr/>
          <p:nvPr/>
        </p:nvGrpSpPr>
        <p:grpSpPr>
          <a:xfrm>
            <a:off x="4630205" y="1694380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4A7B5AC-B65A-08DC-6671-BF9F6F8010E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49B8A9AF-9988-74AE-AEF9-29F71C870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2FE0C12F-C18E-BD60-C8EF-7BF0025CF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35830CEF-FEFD-F68B-DA42-3C9117E6F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C32D18C8-8C0E-5EEF-CB6E-03D25352F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BA2531F-877F-FBDA-2269-275D8AC10226}"/>
              </a:ext>
            </a:extLst>
          </p:cNvPr>
          <p:cNvGrpSpPr/>
          <p:nvPr/>
        </p:nvGrpSpPr>
        <p:grpSpPr>
          <a:xfrm>
            <a:off x="4614603" y="2265135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4D64A18-0D17-1172-586A-D3609927D09F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A42F93F6-D259-1F33-DD1D-8652794F5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8B7F2FAF-18EB-CC69-F6C5-C0D1C0065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74A784D0-3E96-47C7-22E1-D1694630F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7D720DEE-2822-7EA0-094B-6F8AFCFBA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223B0C6-9853-44F9-5367-05E8133FE499}"/>
              </a:ext>
            </a:extLst>
          </p:cNvPr>
          <p:cNvGrpSpPr/>
          <p:nvPr/>
        </p:nvGrpSpPr>
        <p:grpSpPr>
          <a:xfrm>
            <a:off x="4617900" y="1143737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7270DC9-DC79-E9DB-B504-6B9A66D2210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CEC04-09FE-D1AB-E56E-97206B9AA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6933FB41-958E-B93F-94EF-7884635B8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83E1152E-AB9A-4F1E-8C4C-9A9E5E2E4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1CCAC2DD-FDC0-17D3-717A-D5363B868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57AB3A36-124E-083F-A0DF-5C4CC5F312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60448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0C31417A-1E22-7320-DAEE-98077E22B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03585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3E03CF-F576-64FE-277C-30A2F0193D2C}"/>
              </a:ext>
            </a:extLst>
          </p:cNvPr>
          <p:cNvGrpSpPr/>
          <p:nvPr/>
        </p:nvGrpSpPr>
        <p:grpSpPr>
          <a:xfrm>
            <a:off x="6230568" y="2542974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A7238592-E25C-6DD8-9CF9-03323C3AA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F048886A-309A-70F5-E855-BFE553484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48E299B6-45B9-2D2F-14A2-145D6C5FD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B121ACA-180B-3481-744E-F54632CE43F2}"/>
              </a:ext>
            </a:extLst>
          </p:cNvPr>
          <p:cNvGrpSpPr/>
          <p:nvPr/>
        </p:nvGrpSpPr>
        <p:grpSpPr>
          <a:xfrm>
            <a:off x="2231206" y="1278049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6200D33E-0726-6673-3143-C6B4E469F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07F7D8DD-6356-E124-E8F9-607F28E1E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DB6C10B1-DBE9-97FF-942A-C0576211B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1FE189AB-2E03-CDD4-30F9-F457182D1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09177F0F-2543-5A5E-AFC3-9AFB049A6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90" name="Rectangle 3">
            <a:extLst>
              <a:ext uri="{FF2B5EF4-FFF2-40B4-BE49-F238E27FC236}">
                <a16:creationId xmlns:a16="http://schemas.microsoft.com/office/drawing/2014/main" id="{8BA7E0C2-AC56-C965-4253-A23F13CAF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3286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711CCE3-EB33-C422-976D-3A271A313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76E2897-A4D6-62FE-23A3-9DE4B94F0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744" y="3359437"/>
            <a:ext cx="4810256" cy="218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i="1" u="sng" dirty="0"/>
              <a:t>Capacity</a:t>
            </a:r>
            <a:r>
              <a:rPr lang="en-US" altLang="en-US" sz="1600" b="0" dirty="0"/>
              <a:t>: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dirty="0"/>
              <a:t>A design parameter;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dirty="0"/>
              <a:t>We can choose 10, or any other value;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dirty="0"/>
              <a:t>The larger is capacity, the smaller are the lists.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78D830F-76E5-C508-E718-D71D6EA40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006" y="2796827"/>
            <a:ext cx="9462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capacity</a:t>
            </a:r>
            <a:endParaRPr lang="en-US" altLang="en-US" sz="1400" b="0" dirty="0">
              <a:latin typeface="Times New Roman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CA0F691-42C2-DD30-E38F-B7FDF2E48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575" y="759023"/>
            <a:ext cx="6767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array</a:t>
            </a:r>
            <a:endParaRPr lang="en-US" alt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994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ECDB8-35BC-ACF2-68DA-A28626D90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8120A3-CC20-1D3E-F819-C34BD9641BC5}"/>
              </a:ext>
            </a:extLst>
          </p:cNvPr>
          <p:cNvGrpSpPr/>
          <p:nvPr/>
        </p:nvGrpSpPr>
        <p:grpSpPr>
          <a:xfrm>
            <a:off x="5021492" y="1895456"/>
            <a:ext cx="1166811" cy="261610"/>
            <a:chOff x="4987132" y="2909481"/>
            <a:chExt cx="1166811" cy="261610"/>
          </a:xfrm>
        </p:grpSpPr>
        <p:sp>
          <p:nvSpPr>
            <p:cNvPr id="74" name="Text Box 42">
              <a:extLst>
                <a:ext uri="{FF2B5EF4-FFF2-40B4-BE49-F238E27FC236}">
                  <a16:creationId xmlns:a16="http://schemas.microsoft.com/office/drawing/2014/main" id="{3E1F88A4-A037-8A87-8F76-BC9ADFADD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72" name="Text Box 42">
              <a:extLst>
                <a:ext uri="{FF2B5EF4-FFF2-40B4-BE49-F238E27FC236}">
                  <a16:creationId xmlns:a16="http://schemas.microsoft.com/office/drawing/2014/main" id="{2C143E1D-E639-586F-C1AF-831452F09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181" name="Line 89">
              <a:extLst>
                <a:ext uri="{FF2B5EF4-FFF2-40B4-BE49-F238E27FC236}">
                  <a16:creationId xmlns:a16="http://schemas.microsoft.com/office/drawing/2014/main" id="{CF2D7012-8304-01F5-04DC-660A0E969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182" name="Text Box 42">
              <a:extLst>
                <a:ext uri="{FF2B5EF4-FFF2-40B4-BE49-F238E27FC236}">
                  <a16:creationId xmlns:a16="http://schemas.microsoft.com/office/drawing/2014/main" id="{695CC08F-E07B-0E1D-C077-9271D35EA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50187" name="Text Box 42">
            <a:extLst>
              <a:ext uri="{FF2B5EF4-FFF2-40B4-BE49-F238E27FC236}">
                <a16:creationId xmlns:a16="http://schemas.microsoft.com/office/drawing/2014/main" id="{66E33240-2957-4144-780C-71978F1BC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080802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88" name="Text Box 42">
            <a:extLst>
              <a:ext uri="{FF2B5EF4-FFF2-40B4-BE49-F238E27FC236}">
                <a16:creationId xmlns:a16="http://schemas.microsoft.com/office/drawing/2014/main" id="{A1390B5E-020A-210F-27C5-A73A433DA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080802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50189" name="Text Box 42">
            <a:extLst>
              <a:ext uri="{FF2B5EF4-FFF2-40B4-BE49-F238E27FC236}">
                <a16:creationId xmlns:a16="http://schemas.microsoft.com/office/drawing/2014/main" id="{0ECF7AF6-7D1E-C9F7-D7A9-1BA888025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357027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0" name="Text Box 42">
            <a:extLst>
              <a:ext uri="{FF2B5EF4-FFF2-40B4-BE49-F238E27FC236}">
                <a16:creationId xmlns:a16="http://schemas.microsoft.com/office/drawing/2014/main" id="{4E49E391-6625-614C-A8D0-F4CAE2D54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363377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50191" name="Text Box 42">
            <a:extLst>
              <a:ext uri="{FF2B5EF4-FFF2-40B4-BE49-F238E27FC236}">
                <a16:creationId xmlns:a16="http://schemas.microsoft.com/office/drawing/2014/main" id="{15EB5198-F717-E106-A123-5AD21D067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634840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2" name="Text Box 42">
            <a:extLst>
              <a:ext uri="{FF2B5EF4-FFF2-40B4-BE49-F238E27FC236}">
                <a16:creationId xmlns:a16="http://schemas.microsoft.com/office/drawing/2014/main" id="{8373FD75-DEAF-EC8F-9AC4-05FB99EA3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634840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50193" name="Text Box 42">
            <a:extLst>
              <a:ext uri="{FF2B5EF4-FFF2-40B4-BE49-F238E27FC236}">
                <a16:creationId xmlns:a16="http://schemas.microsoft.com/office/drawing/2014/main" id="{C97E451D-1771-7ED2-430B-A3B3C285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911065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4" name="Text Box 42">
            <a:extLst>
              <a:ext uri="{FF2B5EF4-FFF2-40B4-BE49-F238E27FC236}">
                <a16:creationId xmlns:a16="http://schemas.microsoft.com/office/drawing/2014/main" id="{85370B73-E929-3510-45B0-12754E8D5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16268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50195" name="Text Box 42">
            <a:extLst>
              <a:ext uri="{FF2B5EF4-FFF2-40B4-BE49-F238E27FC236}">
                <a16:creationId xmlns:a16="http://schemas.microsoft.com/office/drawing/2014/main" id="{69409392-BCF3-9B01-51E5-3788C4556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188877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6" name="Text Box 42">
            <a:extLst>
              <a:ext uri="{FF2B5EF4-FFF2-40B4-BE49-F238E27FC236}">
                <a16:creationId xmlns:a16="http://schemas.microsoft.com/office/drawing/2014/main" id="{AD5354B8-CA20-03E8-6BF9-ADA497A97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43890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70" name="Text Box 42">
            <a:extLst>
              <a:ext uri="{FF2B5EF4-FFF2-40B4-BE49-F238E27FC236}">
                <a16:creationId xmlns:a16="http://schemas.microsoft.com/office/drawing/2014/main" id="{3C30F336-D37F-E805-3D29-0796A396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466689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71" name="Text Box 42">
            <a:extLst>
              <a:ext uri="{FF2B5EF4-FFF2-40B4-BE49-F238E27FC236}">
                <a16:creationId xmlns:a16="http://schemas.microsoft.com/office/drawing/2014/main" id="{FCAAA3CC-50D4-C88B-701D-97483B259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190630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CEFAC2-21C9-1808-1372-C4BB243802EA}"/>
              </a:ext>
            </a:extLst>
          </p:cNvPr>
          <p:cNvGrpSpPr/>
          <p:nvPr/>
        </p:nvGrpSpPr>
        <p:grpSpPr>
          <a:xfrm>
            <a:off x="6195449" y="1895456"/>
            <a:ext cx="1166811" cy="261685"/>
            <a:chOff x="4987132" y="2909481"/>
            <a:chExt cx="1166811" cy="261685"/>
          </a:xfrm>
        </p:grpSpPr>
        <p:sp>
          <p:nvSpPr>
            <p:cNvPr id="81" name="Text Box 42">
              <a:extLst>
                <a:ext uri="{FF2B5EF4-FFF2-40B4-BE49-F238E27FC236}">
                  <a16:creationId xmlns:a16="http://schemas.microsoft.com/office/drawing/2014/main" id="{613638FB-E196-35A2-85B7-819D90B21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82" name="Text Box 42">
              <a:extLst>
                <a:ext uri="{FF2B5EF4-FFF2-40B4-BE49-F238E27FC236}">
                  <a16:creationId xmlns:a16="http://schemas.microsoft.com/office/drawing/2014/main" id="{937BC958-37D6-0AA2-0E97-EBC69C1B5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Line 89">
              <a:extLst>
                <a:ext uri="{FF2B5EF4-FFF2-40B4-BE49-F238E27FC236}">
                  <a16:creationId xmlns:a16="http://schemas.microsoft.com/office/drawing/2014/main" id="{BA9F22FF-6D47-32D1-4BBA-110EAFEDF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Text Box 42">
              <a:extLst>
                <a:ext uri="{FF2B5EF4-FFF2-40B4-BE49-F238E27FC236}">
                  <a16:creationId xmlns:a16="http://schemas.microsoft.com/office/drawing/2014/main" id="{E6FF82CA-F11C-D442-CD52-9BCCC06CA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F4594C2-C066-64FA-F547-6B3E7C143C20}"/>
              </a:ext>
            </a:extLst>
          </p:cNvPr>
          <p:cNvGrpSpPr/>
          <p:nvPr/>
        </p:nvGrpSpPr>
        <p:grpSpPr>
          <a:xfrm>
            <a:off x="7362260" y="1899952"/>
            <a:ext cx="1166811" cy="261610"/>
            <a:chOff x="4987132" y="2909481"/>
            <a:chExt cx="1166811" cy="261610"/>
          </a:xfrm>
        </p:grpSpPr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673B9F4B-B89B-44A1-6DD5-1C171734F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143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8B88E353-FF99-0536-0B10-60F32218A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6DB40C5C-91BA-34E3-94E9-18938D934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Text Box 42">
              <a:extLst>
                <a:ext uri="{FF2B5EF4-FFF2-40B4-BE49-F238E27FC236}">
                  <a16:creationId xmlns:a16="http://schemas.microsoft.com/office/drawing/2014/main" id="{E03C31E0-DA47-AC53-507A-61AEB599D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2EFAEC-A070-5FEC-FD0A-F926D7BE872C}"/>
              </a:ext>
            </a:extLst>
          </p:cNvPr>
          <p:cNvGrpSpPr/>
          <p:nvPr/>
        </p:nvGrpSpPr>
        <p:grpSpPr>
          <a:xfrm>
            <a:off x="8545742" y="1977352"/>
            <a:ext cx="76200" cy="122237"/>
            <a:chOff x="7659003" y="3935745"/>
            <a:chExt cx="76200" cy="122237"/>
          </a:xfrm>
        </p:grpSpPr>
        <p:sp>
          <p:nvSpPr>
            <p:cNvPr id="91" name="Line 86">
              <a:extLst>
                <a:ext uri="{FF2B5EF4-FFF2-40B4-BE49-F238E27FC236}">
                  <a16:creationId xmlns:a16="http://schemas.microsoft.com/office/drawing/2014/main" id="{B69F5759-D0F4-4AEF-64FA-8A1D5F590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Line 87">
              <a:extLst>
                <a:ext uri="{FF2B5EF4-FFF2-40B4-BE49-F238E27FC236}">
                  <a16:creationId xmlns:a16="http://schemas.microsoft.com/office/drawing/2014/main" id="{9C3540B6-9D2D-8CFB-BD13-9BEB56B172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Line 88">
              <a:extLst>
                <a:ext uri="{FF2B5EF4-FFF2-40B4-BE49-F238E27FC236}">
                  <a16:creationId xmlns:a16="http://schemas.microsoft.com/office/drawing/2014/main" id="{786A6677-9979-55D8-72D7-5582C03E3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0FB595A-8CA9-3965-8169-32E7D02E25E1}"/>
              </a:ext>
            </a:extLst>
          </p:cNvPr>
          <p:cNvGrpSpPr/>
          <p:nvPr/>
        </p:nvGrpSpPr>
        <p:grpSpPr>
          <a:xfrm>
            <a:off x="5021492" y="1340385"/>
            <a:ext cx="1166811" cy="262644"/>
            <a:chOff x="4987132" y="2908447"/>
            <a:chExt cx="1166811" cy="262644"/>
          </a:xfrm>
        </p:grpSpPr>
        <p:sp>
          <p:nvSpPr>
            <p:cNvPr id="96" name="Text Box 42">
              <a:extLst>
                <a:ext uri="{FF2B5EF4-FFF2-40B4-BE49-F238E27FC236}">
                  <a16:creationId xmlns:a16="http://schemas.microsoft.com/office/drawing/2014/main" id="{D609A3C9-8C0D-62DB-ACB4-79844130F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98" name="Text Box 42">
              <a:extLst>
                <a:ext uri="{FF2B5EF4-FFF2-40B4-BE49-F238E27FC236}">
                  <a16:creationId xmlns:a16="http://schemas.microsoft.com/office/drawing/2014/main" id="{85B0CF8C-CCD3-FACE-7ECD-D33E2F23E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Line 89">
              <a:extLst>
                <a:ext uri="{FF2B5EF4-FFF2-40B4-BE49-F238E27FC236}">
                  <a16:creationId xmlns:a16="http://schemas.microsoft.com/office/drawing/2014/main" id="{E0BE5ABB-B21F-EDB6-9195-EAC3753C8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Text Box 42">
              <a:extLst>
                <a:ext uri="{FF2B5EF4-FFF2-40B4-BE49-F238E27FC236}">
                  <a16:creationId xmlns:a16="http://schemas.microsoft.com/office/drawing/2014/main" id="{927ACEB9-BB93-C59D-72DD-D4D3DA756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E6DB609-FEC4-26F4-2FD8-49EE13D9B87B}"/>
              </a:ext>
            </a:extLst>
          </p:cNvPr>
          <p:cNvGrpSpPr/>
          <p:nvPr/>
        </p:nvGrpSpPr>
        <p:grpSpPr>
          <a:xfrm>
            <a:off x="6187268" y="1335954"/>
            <a:ext cx="1166811" cy="261610"/>
            <a:chOff x="4987132" y="2909481"/>
            <a:chExt cx="1166811" cy="261610"/>
          </a:xfrm>
        </p:grpSpPr>
        <p:sp>
          <p:nvSpPr>
            <p:cNvPr id="109" name="Text Box 42">
              <a:extLst>
                <a:ext uri="{FF2B5EF4-FFF2-40B4-BE49-F238E27FC236}">
                  <a16:creationId xmlns:a16="http://schemas.microsoft.com/office/drawing/2014/main" id="{87AEF212-C45B-18C5-7045-AA2551D03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110" name="Text Box 42">
              <a:extLst>
                <a:ext uri="{FF2B5EF4-FFF2-40B4-BE49-F238E27FC236}">
                  <a16:creationId xmlns:a16="http://schemas.microsoft.com/office/drawing/2014/main" id="{6358AA05-0B4F-2CB4-39F7-E22939433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1" name="Line 89">
              <a:extLst>
                <a:ext uri="{FF2B5EF4-FFF2-40B4-BE49-F238E27FC236}">
                  <a16:creationId xmlns:a16="http://schemas.microsoft.com/office/drawing/2014/main" id="{F4683A72-A3E4-959E-9E77-96053C9B4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Text Box 42">
              <a:extLst>
                <a:ext uri="{FF2B5EF4-FFF2-40B4-BE49-F238E27FC236}">
                  <a16:creationId xmlns:a16="http://schemas.microsoft.com/office/drawing/2014/main" id="{723D5FEA-C0E4-109B-C5D1-CCFDFBF5F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80BA5BE-1208-7B27-35C5-2BD22FA119E4}"/>
              </a:ext>
            </a:extLst>
          </p:cNvPr>
          <p:cNvGrpSpPr/>
          <p:nvPr/>
        </p:nvGrpSpPr>
        <p:grpSpPr>
          <a:xfrm>
            <a:off x="7365803" y="1420507"/>
            <a:ext cx="76200" cy="122237"/>
            <a:chOff x="7659003" y="3935745"/>
            <a:chExt cx="76200" cy="122237"/>
          </a:xfrm>
        </p:grpSpPr>
        <p:sp>
          <p:nvSpPr>
            <p:cNvPr id="114" name="Line 86">
              <a:extLst>
                <a:ext uri="{FF2B5EF4-FFF2-40B4-BE49-F238E27FC236}">
                  <a16:creationId xmlns:a16="http://schemas.microsoft.com/office/drawing/2014/main" id="{54EB2F52-F633-C82A-AF55-6FBDFB7E0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Line 87">
              <a:extLst>
                <a:ext uri="{FF2B5EF4-FFF2-40B4-BE49-F238E27FC236}">
                  <a16:creationId xmlns:a16="http://schemas.microsoft.com/office/drawing/2014/main" id="{9E3DDB7F-A299-7F2A-F61C-580B4EBEC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7" name="Line 88">
              <a:extLst>
                <a:ext uri="{FF2B5EF4-FFF2-40B4-BE49-F238E27FC236}">
                  <a16:creationId xmlns:a16="http://schemas.microsoft.com/office/drawing/2014/main" id="{6CBCDF30-A44F-A25B-4027-74DECDA42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88BE91E-5A83-4A45-61FF-CFAF7C6122E2}"/>
              </a:ext>
            </a:extLst>
          </p:cNvPr>
          <p:cNvGrpSpPr/>
          <p:nvPr/>
        </p:nvGrpSpPr>
        <p:grpSpPr>
          <a:xfrm>
            <a:off x="5024053" y="2465574"/>
            <a:ext cx="1166811" cy="261610"/>
            <a:chOff x="4987132" y="2909481"/>
            <a:chExt cx="1166811" cy="261610"/>
          </a:xfrm>
        </p:grpSpPr>
        <p:sp>
          <p:nvSpPr>
            <p:cNvPr id="129" name="Text Box 42">
              <a:extLst>
                <a:ext uri="{FF2B5EF4-FFF2-40B4-BE49-F238E27FC236}">
                  <a16:creationId xmlns:a16="http://schemas.microsoft.com/office/drawing/2014/main" id="{4C161CBF-9A3B-C87E-B6A9-8D90A02F0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130" name="Text Box 42">
              <a:extLst>
                <a:ext uri="{FF2B5EF4-FFF2-40B4-BE49-F238E27FC236}">
                  <a16:creationId xmlns:a16="http://schemas.microsoft.com/office/drawing/2014/main" id="{8C76FFA9-6B5C-2571-E0D3-10D541D9B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1" name="Line 89">
              <a:extLst>
                <a:ext uri="{FF2B5EF4-FFF2-40B4-BE49-F238E27FC236}">
                  <a16:creationId xmlns:a16="http://schemas.microsoft.com/office/drawing/2014/main" id="{DF74D7F0-7290-1E86-1865-FE0CE25DA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2" name="Text Box 42">
              <a:extLst>
                <a:ext uri="{FF2B5EF4-FFF2-40B4-BE49-F238E27FC236}">
                  <a16:creationId xmlns:a16="http://schemas.microsoft.com/office/drawing/2014/main" id="{01DA9955-0F08-96CD-EF07-EE59EABBB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144" name="Line 89">
            <a:extLst>
              <a:ext uri="{FF2B5EF4-FFF2-40B4-BE49-F238E27FC236}">
                <a16:creationId xmlns:a16="http://schemas.microsoft.com/office/drawing/2014/main" id="{E9919D35-A4E3-9463-9ED6-54E84864CD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487694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Line 89">
            <a:extLst>
              <a:ext uri="{FF2B5EF4-FFF2-40B4-BE49-F238E27FC236}">
                <a16:creationId xmlns:a16="http://schemas.microsoft.com/office/drawing/2014/main" id="{E96677E2-2183-0364-FBEB-A387C7BE6E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052627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469D42-8073-DB4E-221E-73F4791E89EB}"/>
              </a:ext>
            </a:extLst>
          </p:cNvPr>
          <p:cNvGrpSpPr/>
          <p:nvPr/>
        </p:nvGrpSpPr>
        <p:grpSpPr>
          <a:xfrm>
            <a:off x="4630205" y="1694380"/>
            <a:ext cx="483759" cy="122237"/>
            <a:chOff x="3159952" y="1572428"/>
            <a:chExt cx="483759" cy="122237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45A2FB3-E656-BB2C-035F-BD7F5BE3CB2B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141" name="Line 86">
                <a:extLst>
                  <a:ext uri="{FF2B5EF4-FFF2-40B4-BE49-F238E27FC236}">
                    <a16:creationId xmlns:a16="http://schemas.microsoft.com/office/drawing/2014/main" id="{54FDE475-A104-A864-2038-8CF652C1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2" name="Line 87">
                <a:extLst>
                  <a:ext uri="{FF2B5EF4-FFF2-40B4-BE49-F238E27FC236}">
                    <a16:creationId xmlns:a16="http://schemas.microsoft.com/office/drawing/2014/main" id="{1A5BB0EC-FDA5-2E06-5823-EEC7E0B9F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3" name="Line 88">
                <a:extLst>
                  <a:ext uri="{FF2B5EF4-FFF2-40B4-BE49-F238E27FC236}">
                    <a16:creationId xmlns:a16="http://schemas.microsoft.com/office/drawing/2014/main" id="{2F582BC6-0142-8769-D616-72D7EB4BF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47" name="Line 89">
              <a:extLst>
                <a:ext uri="{FF2B5EF4-FFF2-40B4-BE49-F238E27FC236}">
                  <a16:creationId xmlns:a16="http://schemas.microsoft.com/office/drawing/2014/main" id="{8E5AF441-5E03-B8D1-EF70-1064034EB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A4D51AF-B8CE-C2EA-D393-FC4263A43922}"/>
              </a:ext>
            </a:extLst>
          </p:cNvPr>
          <p:cNvGrpSpPr/>
          <p:nvPr/>
        </p:nvGrpSpPr>
        <p:grpSpPr>
          <a:xfrm>
            <a:off x="4614603" y="2265135"/>
            <a:ext cx="483759" cy="122237"/>
            <a:chOff x="3159952" y="1572428"/>
            <a:chExt cx="483759" cy="122237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461BE26-5B7A-49F8-DEE1-68AA646E3312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DFB8B97F-6C0A-D4D5-5EF6-E03AE211E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2" name="Line 87">
                <a:extLst>
                  <a:ext uri="{FF2B5EF4-FFF2-40B4-BE49-F238E27FC236}">
                    <a16:creationId xmlns:a16="http://schemas.microsoft.com/office/drawing/2014/main" id="{17E00757-B86E-2BAE-06F4-017AD53EE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3" name="Line 88">
                <a:extLst>
                  <a:ext uri="{FF2B5EF4-FFF2-40B4-BE49-F238E27FC236}">
                    <a16:creationId xmlns:a16="http://schemas.microsoft.com/office/drawing/2014/main" id="{FEFFA94B-39D5-1DE7-BC4B-1C32C06C1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0" name="Line 89">
              <a:extLst>
                <a:ext uri="{FF2B5EF4-FFF2-40B4-BE49-F238E27FC236}">
                  <a16:creationId xmlns:a16="http://schemas.microsoft.com/office/drawing/2014/main" id="{8CC1E506-349A-B6BC-57D3-59BCE4D00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97413C7-263D-C57E-8E59-22392A6795D5}"/>
              </a:ext>
            </a:extLst>
          </p:cNvPr>
          <p:cNvGrpSpPr/>
          <p:nvPr/>
        </p:nvGrpSpPr>
        <p:grpSpPr>
          <a:xfrm>
            <a:off x="4617900" y="1143737"/>
            <a:ext cx="483759" cy="122237"/>
            <a:chOff x="3159952" y="1572428"/>
            <a:chExt cx="483759" cy="122237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778869F-6B66-06DA-6D39-A67E18916EA9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157" name="Line 86">
                <a:extLst>
                  <a:ext uri="{FF2B5EF4-FFF2-40B4-BE49-F238E27FC236}">
                    <a16:creationId xmlns:a16="http://schemas.microsoft.com/office/drawing/2014/main" id="{56473B84-2CC4-862B-5B80-93EF493F9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8" name="Line 87">
                <a:extLst>
                  <a:ext uri="{FF2B5EF4-FFF2-40B4-BE49-F238E27FC236}">
                    <a16:creationId xmlns:a16="http://schemas.microsoft.com/office/drawing/2014/main" id="{4802229B-ADD2-B4F0-7D84-C95FE5508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9" name="Line 88">
                <a:extLst>
                  <a:ext uri="{FF2B5EF4-FFF2-40B4-BE49-F238E27FC236}">
                    <a16:creationId xmlns:a16="http://schemas.microsoft.com/office/drawing/2014/main" id="{97D2528C-9F2E-7A0C-8065-3B730FF5D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6" name="Line 89">
              <a:extLst>
                <a:ext uri="{FF2B5EF4-FFF2-40B4-BE49-F238E27FC236}">
                  <a16:creationId xmlns:a16="http://schemas.microsoft.com/office/drawing/2014/main" id="{932594BA-2D73-569F-3EF5-03B60063B8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0" name="Line 89">
            <a:extLst>
              <a:ext uri="{FF2B5EF4-FFF2-40B4-BE49-F238E27FC236}">
                <a16:creationId xmlns:a16="http://schemas.microsoft.com/office/drawing/2014/main" id="{6412884B-4B91-1943-64FC-8602BA11A5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60448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Rectangle 6">
            <a:extLst>
              <a:ext uri="{FF2B5EF4-FFF2-40B4-BE49-F238E27FC236}">
                <a16:creationId xmlns:a16="http://schemas.microsoft.com/office/drawing/2014/main" id="{55F6BE00-C4C8-C947-01D5-BC822B9B9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103585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72DAE1D-CBE8-63B1-600B-8E27955BDF63}"/>
              </a:ext>
            </a:extLst>
          </p:cNvPr>
          <p:cNvGrpSpPr/>
          <p:nvPr/>
        </p:nvGrpSpPr>
        <p:grpSpPr>
          <a:xfrm>
            <a:off x="6230568" y="2542974"/>
            <a:ext cx="76200" cy="122237"/>
            <a:chOff x="7659003" y="3935745"/>
            <a:chExt cx="76200" cy="122237"/>
          </a:xfrm>
        </p:grpSpPr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C0661BB6-12CE-359A-386D-5D33F0A4E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Line 87">
              <a:extLst>
                <a:ext uri="{FF2B5EF4-FFF2-40B4-BE49-F238E27FC236}">
                  <a16:creationId xmlns:a16="http://schemas.microsoft.com/office/drawing/2014/main" id="{C36A8667-6E5F-D3F3-E71F-0854E179FB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Line 88">
              <a:extLst>
                <a:ext uri="{FF2B5EF4-FFF2-40B4-BE49-F238E27FC236}">
                  <a16:creationId xmlns:a16="http://schemas.microsoft.com/office/drawing/2014/main" id="{3D80ECE8-C635-96C3-D06A-6BB45E741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CE53E9E-A707-EE67-0EE8-EE146879FFEF}"/>
              </a:ext>
            </a:extLst>
          </p:cNvPr>
          <p:cNvGrpSpPr/>
          <p:nvPr/>
        </p:nvGrpSpPr>
        <p:grpSpPr>
          <a:xfrm>
            <a:off x="2231206" y="1278049"/>
            <a:ext cx="1918220" cy="1304160"/>
            <a:chOff x="2342645" y="1768500"/>
            <a:chExt cx="1918220" cy="1304160"/>
          </a:xfrm>
        </p:grpSpPr>
        <p:sp>
          <p:nvSpPr>
            <p:cNvPr id="105" name="Text Box 42">
              <a:extLst>
                <a:ext uri="{FF2B5EF4-FFF2-40B4-BE49-F238E27FC236}">
                  <a16:creationId xmlns:a16="http://schemas.microsoft.com/office/drawing/2014/main" id="{3C55210B-D96A-DB51-C36C-4585DBE98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106" name="Line 84">
              <a:extLst>
                <a:ext uri="{FF2B5EF4-FFF2-40B4-BE49-F238E27FC236}">
                  <a16:creationId xmlns:a16="http://schemas.microsoft.com/office/drawing/2014/main" id="{608EEB64-A5A8-63C6-EF8C-92DA27328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Line 84">
              <a:extLst>
                <a:ext uri="{FF2B5EF4-FFF2-40B4-BE49-F238E27FC236}">
                  <a16:creationId xmlns:a16="http://schemas.microsoft.com/office/drawing/2014/main" id="{22DB356E-7A99-1520-9F45-FD4F81516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Line 84">
              <a:extLst>
                <a:ext uri="{FF2B5EF4-FFF2-40B4-BE49-F238E27FC236}">
                  <a16:creationId xmlns:a16="http://schemas.microsoft.com/office/drawing/2014/main" id="{4C24DB70-AE96-FF84-600B-F13C806A7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TextBox 7">
              <a:extLst>
                <a:ext uri="{FF2B5EF4-FFF2-40B4-BE49-F238E27FC236}">
                  <a16:creationId xmlns:a16="http://schemas.microsoft.com/office/drawing/2014/main" id="{4590FB34-DEDE-9A17-7EDF-F9CE46491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176" name="Rectangle 3">
            <a:extLst>
              <a:ext uri="{FF2B5EF4-FFF2-40B4-BE49-F238E27FC236}">
                <a16:creationId xmlns:a16="http://schemas.microsoft.com/office/drawing/2014/main" id="{132D69DA-24E0-1BBD-BBA4-A38BC9E8C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087" y="3334260"/>
            <a:ext cx="3607027" cy="117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u="sng" dirty="0"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US" alt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b="0" i="1" dirty="0"/>
              <a:t>key </a:t>
            </a:r>
            <a:r>
              <a:rPr lang="en-US" altLang="en-US" sz="1600" b="0" dirty="0"/>
              <a:t>, </a:t>
            </a:r>
            <a:r>
              <a:rPr lang="en-US" altLang="en-US" sz="1600" b="0" i="1" dirty="0"/>
              <a:t>value</a:t>
            </a:r>
            <a:r>
              <a:rPr lang="en-US" altLang="en-US" sz="1600" b="0" dirty="0"/>
              <a:t>)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Compute </a:t>
            </a:r>
            <a:r>
              <a:rPr lang="en-US" altLang="en-US" sz="1600" b="0" i="1" dirty="0"/>
              <a:t>i</a:t>
            </a:r>
            <a:r>
              <a:rPr lang="en-US" altLang="en-US" sz="1600" b="0" dirty="0"/>
              <a:t> = </a:t>
            </a:r>
            <a:r>
              <a:rPr lang="en-US" altLang="en-US" sz="1600" b="0" i="1" dirty="0"/>
              <a:t>h</a:t>
            </a:r>
            <a:r>
              <a:rPr lang="en-US" altLang="en-US" sz="1600" b="0" dirty="0"/>
              <a:t>(</a:t>
            </a:r>
            <a:r>
              <a:rPr lang="en-US" altLang="en-US" sz="1600" b="0" i="1" dirty="0"/>
              <a:t>key</a:t>
            </a:r>
            <a:r>
              <a:rPr lang="en-US" altLang="en-US" sz="1600" b="0" dirty="0"/>
              <a:t>)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Add </a:t>
            </a:r>
            <a:r>
              <a:rPr lang="en-US" alt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b="0" i="1" dirty="0"/>
              <a:t>key</a:t>
            </a:r>
            <a:r>
              <a:rPr lang="en-US" altLang="en-US" sz="800" b="0" i="1" dirty="0"/>
              <a:t> </a:t>
            </a:r>
            <a:r>
              <a:rPr lang="en-US" altLang="en-US" sz="1600" b="0" dirty="0"/>
              <a:t>,</a:t>
            </a:r>
            <a:r>
              <a:rPr lang="en-US" altLang="en-US" sz="800" b="0" dirty="0"/>
              <a:t> </a:t>
            </a:r>
            <a:r>
              <a:rPr lang="en-US" altLang="en-US" sz="1600" b="0" i="1" dirty="0"/>
              <a:t>value</a:t>
            </a:r>
            <a:r>
              <a:rPr lang="en-US" alt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600" b="0" dirty="0"/>
              <a:t> to the </a:t>
            </a:r>
            <a:r>
              <a:rPr lang="en-US" altLang="en-US" sz="1600" b="0" i="1" dirty="0"/>
              <a:t>array</a:t>
            </a:r>
            <a:r>
              <a:rPr lang="en-US" altLang="en-US" sz="1600" b="0" dirty="0"/>
              <a:t>[</a:t>
            </a:r>
            <a:r>
              <a:rPr lang="en-US" altLang="en-US" sz="1600" b="0" i="1" dirty="0"/>
              <a:t>i</a:t>
            </a:r>
            <a:r>
              <a:rPr lang="en-US" altLang="en-US" sz="1600" b="0" dirty="0"/>
              <a:t>] list</a:t>
            </a:r>
          </a:p>
          <a:p>
            <a:pPr marL="266700" indent="-266700">
              <a:spcBef>
                <a:spcPts val="600"/>
              </a:spcBef>
              <a:buClr>
                <a:schemeClr val="bg1"/>
              </a:buClr>
            </a:pPr>
            <a:r>
              <a:rPr lang="en-US" altLang="en-US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>
              <a:spcBef>
                <a:spcPts val="600"/>
              </a:spcBef>
              <a:buNone/>
            </a:pPr>
            <a:endParaRPr lang="en-US" altLang="en-US" sz="1600" b="0" dirty="0"/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6E013881-B4B1-C91D-961B-135CED733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913" y="3268563"/>
            <a:ext cx="3095395" cy="143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600" u="sng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b="0" i="1" dirty="0"/>
              <a:t>key</a:t>
            </a:r>
            <a:r>
              <a:rPr lang="en-US" altLang="en-US" sz="1600" b="0" dirty="0"/>
              <a:t>)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Compute </a:t>
            </a:r>
            <a:r>
              <a:rPr lang="en-US" altLang="en-US" sz="1600" b="0" i="1" dirty="0"/>
              <a:t>i</a:t>
            </a:r>
            <a:r>
              <a:rPr lang="en-US" altLang="en-US" sz="1600" b="0" dirty="0"/>
              <a:t> = </a:t>
            </a:r>
            <a:r>
              <a:rPr lang="en-US" altLang="en-US" sz="1600" b="0" i="1" dirty="0"/>
              <a:t>h</a:t>
            </a:r>
            <a:r>
              <a:rPr lang="en-US" altLang="en-US" sz="1600" b="0" dirty="0"/>
              <a:t>(</a:t>
            </a:r>
            <a:r>
              <a:rPr lang="en-US" altLang="en-US" sz="1600" b="0" i="1" dirty="0"/>
              <a:t>key</a:t>
            </a:r>
            <a:r>
              <a:rPr lang="en-US" altLang="en-US" sz="1600" b="0" dirty="0"/>
              <a:t>)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Search the </a:t>
            </a:r>
            <a:r>
              <a:rPr lang="en-US" altLang="en-US" sz="1600" b="0" i="1" dirty="0"/>
              <a:t>array</a:t>
            </a:r>
            <a:r>
              <a:rPr lang="en-US" altLang="en-US" sz="1600" b="0" dirty="0"/>
              <a:t>[</a:t>
            </a:r>
            <a:r>
              <a:rPr lang="en-US" altLang="en-US" sz="1600" b="0" i="1" dirty="0"/>
              <a:t>i</a:t>
            </a:r>
            <a:r>
              <a:rPr lang="en-US" altLang="en-US" sz="1600" b="0" dirty="0"/>
              <a:t>] list</a:t>
            </a:r>
          </a:p>
          <a:p>
            <a:pPr marL="266700" indent="-266700">
              <a:spcBef>
                <a:spcPts val="600"/>
              </a:spcBef>
              <a:buClr>
                <a:schemeClr val="bg1"/>
              </a:buClr>
            </a:pPr>
            <a:r>
              <a:rPr lang="en-US" altLang="en-US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altLang="en-US" sz="16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longest list </a:t>
            </a:r>
          </a:p>
          <a:p>
            <a:pPr marL="266700" indent="-266700">
              <a:spcBef>
                <a:spcPts val="600"/>
              </a:spcBef>
            </a:pPr>
            <a:endParaRPr lang="en-US" altLang="en-US" sz="1600" b="0" dirty="0"/>
          </a:p>
        </p:txBody>
      </p:sp>
      <p:sp>
        <p:nvSpPr>
          <p:cNvPr id="125" name="Rectangle 3">
            <a:extLst>
              <a:ext uri="{FF2B5EF4-FFF2-40B4-BE49-F238E27FC236}">
                <a16:creationId xmlns:a16="http://schemas.microsoft.com/office/drawing/2014/main" id="{17BD5392-7987-4A21-BB8C-750ACA4C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087" y="4923082"/>
            <a:ext cx="7600089" cy="177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800" b="0" u="sng" dirty="0"/>
              <a:t>Algorithm properties</a:t>
            </a:r>
            <a:endParaRPr lang="en-US" altLang="en-US" sz="1800" b="0" dirty="0"/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800" b="0" dirty="0"/>
              <a:t>The larger is </a:t>
            </a:r>
            <a:r>
              <a:rPr lang="en-US" altLang="en-US" sz="1800" b="0" i="1" dirty="0"/>
              <a:t>capacity</a:t>
            </a:r>
            <a:r>
              <a:rPr lang="en-US" altLang="en-US" sz="1800" b="0" dirty="0"/>
              <a:t>, the smaller is </a:t>
            </a:r>
            <a:r>
              <a:rPr lang="en-US" altLang="en-US" sz="1800" b="0" i="1" dirty="0"/>
              <a:t>n</a:t>
            </a:r>
            <a:endParaRPr lang="en-US" altLang="en-US" sz="1800" b="0" dirty="0"/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800" b="0" dirty="0"/>
              <a:t>Accessing array elements is </a:t>
            </a:r>
            <a:r>
              <a:rPr lang="en-US" altLang="en-US" sz="1800" b="0" i="1" dirty="0"/>
              <a:t>O</a:t>
            </a:r>
            <a:r>
              <a:rPr lang="en-US" altLang="en-US" sz="800" b="0" dirty="0"/>
              <a:t> </a:t>
            </a:r>
            <a:r>
              <a:rPr lang="en-US" altLang="en-US" sz="1800" b="0" dirty="0"/>
              <a:t>(1)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800" b="0" u="sng" dirty="0"/>
              <a:t>Bottom line:</a:t>
            </a:r>
            <a:r>
              <a:rPr lang="en-US" altLang="en-US" sz="1800" b="0" dirty="0"/>
              <a:t>  Excellent algorithm for storing / retrieving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b="0" i="1" dirty="0"/>
              <a:t>key</a:t>
            </a:r>
            <a:r>
              <a:rPr lang="en-US" altLang="en-US" sz="900" b="0" i="1" dirty="0"/>
              <a:t> </a:t>
            </a:r>
            <a:r>
              <a:rPr lang="en-US" altLang="en-US" sz="1800" b="0" dirty="0"/>
              <a:t>,</a:t>
            </a:r>
            <a:r>
              <a:rPr lang="en-US" altLang="en-US" sz="900" b="0" dirty="0"/>
              <a:t> </a:t>
            </a:r>
            <a:r>
              <a:rPr lang="en-US" altLang="en-US" sz="1800" b="0" i="1" dirty="0"/>
              <a:t>value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pairs.</a:t>
            </a:r>
            <a:r>
              <a:rPr lang="en-US" altLang="en-US" sz="1800" b="0" dirty="0"/>
              <a:t> </a:t>
            </a:r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BF3D548F-F5D4-0254-7989-0B92E4A8F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373287"/>
            <a:ext cx="2408924" cy="15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563AB2-9D86-3AAD-3DDC-EB66502D0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 algorithm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D0E2AD24-EBE6-4455-9FCF-055F9F0FD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575" y="759023"/>
            <a:ext cx="6767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array</a:t>
            </a:r>
            <a:endParaRPr lang="en-US" altLang="en-US" sz="1400" b="0" dirty="0">
              <a:latin typeface="Times New Roman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7455A25D-AF83-5457-1B76-B45BBA93B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006" y="2796827"/>
            <a:ext cx="9462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capacity</a:t>
            </a:r>
            <a:endParaRPr lang="en-US" alt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F800C7D-5002-A663-7B40-32ED6AA55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8">
            <a:extLst>
              <a:ext uri="{FF2B5EF4-FFF2-40B4-BE49-F238E27FC236}">
                <a16:creationId xmlns:a16="http://schemas.microsoft.com/office/drawing/2014/main" id="{AB39BEBE-16F6-6FAF-C3FE-6F2941168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Lecture plan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9AF554EC-2610-D599-67EC-417F877ED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68" r="42241" b="51428"/>
          <a:stretch/>
        </p:blipFill>
        <p:spPr>
          <a:xfrm>
            <a:off x="1003848" y="1503109"/>
            <a:ext cx="2285999" cy="17664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397DC2-94FE-3536-9193-C91785AF0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14" r="70548"/>
          <a:stretch/>
        </p:blipFill>
        <p:spPr>
          <a:xfrm>
            <a:off x="4859748" y="1407444"/>
            <a:ext cx="2405742" cy="1875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D07EDC-8232-3F17-48D0-2F1DAFEDE742}"/>
              </a:ext>
            </a:extLst>
          </p:cNvPr>
          <p:cNvSpPr/>
          <p:nvPr/>
        </p:nvSpPr>
        <p:spPr bwMode="auto">
          <a:xfrm>
            <a:off x="5991861" y="3111752"/>
            <a:ext cx="838200" cy="122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20B927-EF10-0F62-1DD7-ABD7969F2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76" r="22643" b="51428"/>
          <a:stretch/>
        </p:blipFill>
        <p:spPr>
          <a:xfrm>
            <a:off x="3657600" y="1497862"/>
            <a:ext cx="1524000" cy="182267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646CF3-5775-2FD0-E5B8-94FDE3BA9435}"/>
              </a:ext>
            </a:extLst>
          </p:cNvPr>
          <p:cNvSpPr txBox="1">
            <a:spLocks/>
          </p:cNvSpPr>
          <p:nvPr/>
        </p:nvSpPr>
        <p:spPr bwMode="auto">
          <a:xfrm>
            <a:off x="1467801" y="3886200"/>
            <a:ext cx="630459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0487" indent="0">
              <a:spcBef>
                <a:spcPts val="1800"/>
              </a:spcBef>
              <a:buClrTx/>
              <a:buFont typeface="Arial" charset="0"/>
              <a:buNone/>
            </a:pPr>
            <a:r>
              <a:rPr lang="en-US" altLang="en-US" sz="2000" b="0" u="sng" kern="0" dirty="0"/>
              <a:t>Methodology</a:t>
            </a:r>
            <a:endParaRPr lang="en-US" altLang="en-US" sz="2000" b="0" kern="0" dirty="0"/>
          </a:p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r>
              <a:rPr lang="en-US" altLang="en-US" sz="1800" i="1" kern="0" dirty="0"/>
              <a:t>Algorithm:</a:t>
            </a:r>
            <a:r>
              <a:rPr lang="en-US" altLang="en-US" sz="1800" b="0" kern="0" dirty="0"/>
              <a:t> How the mapping algorithm works its magic</a:t>
            </a:r>
          </a:p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r>
              <a:rPr lang="en-US" altLang="en-US" sz="1800" i="1" kern="0" dirty="0"/>
              <a:t>Applications:</a:t>
            </a:r>
            <a:r>
              <a:rPr lang="en-US" altLang="en-US" sz="1800" b="0" kern="0" dirty="0"/>
              <a:t> How to use it for fast storage / retrieval</a:t>
            </a: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86A72F-1549-0B5F-071C-F33723DC1121}"/>
              </a:ext>
            </a:extLst>
          </p:cNvPr>
          <p:cNvSpPr/>
          <p:nvPr/>
        </p:nvSpPr>
        <p:spPr bwMode="auto">
          <a:xfrm>
            <a:off x="5395509" y="1407444"/>
            <a:ext cx="1843491" cy="1907285"/>
          </a:xfrm>
          <a:prstGeom prst="round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79D6860-BF79-9476-8E7B-3D5B95CB9FC6}"/>
              </a:ext>
            </a:extLst>
          </p:cNvPr>
          <p:cNvSpPr/>
          <p:nvPr/>
        </p:nvSpPr>
        <p:spPr bwMode="auto">
          <a:xfrm>
            <a:off x="505301" y="4800600"/>
            <a:ext cx="1419701" cy="762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lecture 11-1</a:t>
            </a:r>
          </a:p>
        </p:txBody>
      </p:sp>
    </p:spTree>
    <p:extLst>
      <p:ext uri="{BB962C8B-B14F-4D97-AF65-F5344CB8AC3E}">
        <p14:creationId xmlns:p14="http://schemas.microsoft.com/office/powerpoint/2010/main" val="16772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abstraction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40626F-8F25-D34F-A366-5E8E50BF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	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(int[] arr)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set)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boolean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contains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add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set which is the union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union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other)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set which is the intersection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intersection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other)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representing this set in the form of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{e1, e2, e3, ...}, where the e's are the set elements.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String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toString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7FFF51E-A0BF-4490-58A7-281E41291BE7}"/>
              </a:ext>
            </a:extLst>
          </p:cNvPr>
          <p:cNvSpPr/>
          <p:nvPr/>
        </p:nvSpPr>
        <p:spPr bwMode="auto">
          <a:xfrm>
            <a:off x="4347882" y="756557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604A0-7C9A-B293-089B-F9EE0A9F9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838489"/>
            <a:ext cx="3505199" cy="228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/>
              <a:t>Basic operations</a:t>
            </a:r>
            <a:endParaRPr lang="en-US" sz="1400" b="0" kern="0" dirty="0"/>
          </a:p>
          <a:p>
            <a:pPr marL="285750" lvl="2" indent="-285750">
              <a:spcBef>
                <a:spcPts val="600"/>
              </a:spcBef>
              <a:buSzPct val="120000"/>
              <a:defRPr/>
            </a:pPr>
            <a:r>
              <a:rPr lang="en-US" b="0" kern="0" dirty="0"/>
              <a:t>Create an empty set</a:t>
            </a:r>
          </a:p>
          <a:p>
            <a:pPr marL="285750" lvl="2" indent="-285750">
              <a:spcBef>
                <a:spcPts val="600"/>
              </a:spcBef>
              <a:buSzPct val="120000"/>
              <a:defRPr/>
            </a:pPr>
            <a:r>
              <a:rPr lang="en-US" b="0" kern="0" dirty="0"/>
              <a:t>Add elements</a:t>
            </a:r>
          </a:p>
          <a:p>
            <a:pPr marL="285750" lvl="2" indent="-285750">
              <a:spcBef>
                <a:spcPts val="600"/>
              </a:spcBef>
              <a:buSzPct val="120000"/>
              <a:defRPr/>
            </a:pPr>
            <a:r>
              <a:rPr lang="en-US" b="0" kern="0" dirty="0"/>
              <a:t>Check if the set contains an element</a:t>
            </a:r>
          </a:p>
          <a:p>
            <a:pPr marL="285750" lvl="2" indent="-285750">
              <a:spcBef>
                <a:spcPts val="600"/>
              </a:spcBef>
              <a:buClr>
                <a:schemeClr val="bg1"/>
              </a:buClr>
              <a:buSzPct val="120000"/>
              <a:defRPr/>
            </a:pPr>
            <a:r>
              <a:rPr lang="en-US" kern="0" dirty="0"/>
              <a:t>…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BF5732D-BDCF-A339-C622-20E788938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3429000"/>
            <a:ext cx="2439092" cy="192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/>
              <a:t>Set specific operations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Intersection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Union 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Difference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Subset / superset</a:t>
            </a:r>
          </a:p>
          <a:p>
            <a:pPr marL="285750" lvl="2" indent="-285750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120000"/>
              <a:defRPr/>
            </a:pPr>
            <a:r>
              <a:rPr lang="en-US" kern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4724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C3F7461-55CF-2C5A-6FE5-DAFC174EC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0E6F85-E427-91E2-176A-DC9E38188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	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(int[] arr)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set)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boolean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contains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add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set which is the union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union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other)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set which is the intersection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intersection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other)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representing this set in the form of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{e1, e2, e3, ...}, where the e's are the set elements.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String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toString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A0EBCA-7F99-862A-80C6-053C2B57E302}"/>
              </a:ext>
            </a:extLst>
          </p:cNvPr>
          <p:cNvSpPr/>
          <p:nvPr/>
        </p:nvSpPr>
        <p:spPr bwMode="auto">
          <a:xfrm>
            <a:off x="4347882" y="756557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A3A26B4-BF7C-54DA-D7DE-9FC695AB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abstraction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1769170-795D-FB7A-C89A-2FCB0357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60044"/>
            <a:ext cx="2439092" cy="93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25" indent="-47625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US" sz="2400" b="0" kern="0" dirty="0"/>
              <a:t>Let’s open the</a:t>
            </a:r>
          </a:p>
          <a:p>
            <a:pPr marL="47625" indent="-47625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US" sz="2400" b="0" kern="0" dirty="0"/>
              <a:t>black box...</a:t>
            </a:r>
            <a:endParaRPr lang="en-US" sz="2400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B4F50B-090B-69E3-CF29-534C1CEF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Set s1 = new 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Set</a:t>
            </a:r>
            <a:r>
              <a:rPr lang="en-US" sz="1050" b="0" dirty="0">
                <a:latin typeface="Menlo" panose="020B0609030804020204" pitchFamily="49" charset="0"/>
              </a:rPr>
              <a:t>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add</a:t>
            </a:r>
            <a:r>
              <a:rPr lang="en-US" sz="1050" b="0" dirty="0">
                <a:latin typeface="Menlo" panose="020B0609030804020204" pitchFamily="49" charset="0"/>
              </a:rPr>
              <a:t>(3); 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add</a:t>
            </a:r>
            <a:r>
              <a:rPr lang="en-US" sz="1050" b="0" dirty="0">
                <a:latin typeface="Menlo" panose="020B0609030804020204" pitchFamily="49" charset="0"/>
              </a:rPr>
              <a:t>(1); 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add</a:t>
            </a:r>
            <a:r>
              <a:rPr lang="en-US" sz="1050" b="0" dirty="0">
                <a:latin typeface="Menlo" panose="020B0609030804020204" pitchFamily="49" charset="0"/>
              </a:rPr>
              <a:t>(3); 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add</a:t>
            </a:r>
            <a:r>
              <a:rPr lang="en-US" sz="1050" b="0" dirty="0">
                <a:latin typeface="Menlo" panose="020B0609030804020204" pitchFamily="49" charset="0"/>
              </a:rPr>
              <a:t>(5); 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add</a:t>
            </a:r>
            <a:r>
              <a:rPr lang="en-US" sz="1050" b="0" dirty="0">
                <a:latin typeface="Menlo" panose="020B0609030804020204" pitchFamily="49" charset="0"/>
              </a:rPr>
              <a:t>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System.out.println("s1 = " + s1);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contains</a:t>
            </a:r>
            <a:r>
              <a:rPr lang="en-US" sz="1050" b="0" dirty="0">
                <a:latin typeface="Menlo" panose="020B0609030804020204" pitchFamily="49" charset="0"/>
              </a:rPr>
              <a:t>(3));</a:t>
            </a:r>
          </a:p>
          <a:p>
            <a:pPr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System.out.println(s1.</a:t>
            </a: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contains</a:t>
            </a:r>
            <a:r>
              <a:rPr lang="en-US" sz="1050" b="0" dirty="0">
                <a:latin typeface="Menlo" panose="020B0609030804020204" pitchFamily="49" charset="0"/>
              </a:rPr>
              <a:t>(4));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A27F6E9-AA37-9060-8C18-CA9DD89E8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latin typeface="Menlo" panose="020B0609030804020204" pitchFamily="49" charset="0"/>
              </a:rPr>
              <a:t>true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false</a:t>
            </a: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680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C5DA95B-BCAC-6849-E4D1-8F6CDAA5C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E9F19C2-187D-995B-CE02-6D4B7F8BF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integers.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</a:t>
            </a:r>
            <a:r>
              <a:rPr lang="en-US" altLang="en-US" sz="11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set has an unlimited size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private List elements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Set()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elements = new List();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...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 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1327947-4FD1-5922-8C87-39D99463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representation</a:t>
            </a:r>
          </a:p>
        </p:txBody>
      </p:sp>
      <p:pic>
        <p:nvPicPr>
          <p:cNvPr id="5" name="Picture 6" descr="Open box - Free shipping and delivery icons">
            <a:extLst>
              <a:ext uri="{FF2B5EF4-FFF2-40B4-BE49-F238E27FC236}">
                <a16:creationId xmlns:a16="http://schemas.microsoft.com/office/drawing/2014/main" id="{2082FA8F-7732-ACD7-4E2D-D4E7806F5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55" y="838489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9CE9D53B-2424-F349-4AE6-9057A9EB0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971800"/>
            <a:ext cx="2085109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sz="2000" b="0" kern="0" dirty="0"/>
              <a:t>The set elements are implemented as a </a:t>
            </a:r>
            <a:r>
              <a:rPr lang="en-US" sz="16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000" b="0" kern="0" dirty="0"/>
              <a:t> object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15EE334-43D9-8CC6-07A4-EEF13BC63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718" y="4598225"/>
            <a:ext cx="4495797" cy="43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sz="1600" b="0" kern="0" dirty="0"/>
              <a:t>Behind the scene: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C6C3B-90E7-5C2C-36CC-1A69B357E6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160"/>
          <a:stretch/>
        </p:blipFill>
        <p:spPr>
          <a:xfrm>
            <a:off x="5099191" y="5034715"/>
            <a:ext cx="3054209" cy="43649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F46AB69-C45F-45AA-B8A2-35ECC96F2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latin typeface="Menlo" panose="020B0609030804020204" pitchFamily="49" charset="0"/>
              </a:rPr>
              <a:t>true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false</a:t>
            </a: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3BFCB-F465-D42E-C5E2-923CC16A9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System.out.println("s1 = " + s1);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System.out.println(s1.contains(3));</a:t>
            </a:r>
          </a:p>
          <a:p>
            <a:pPr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System.out.println(s1.contains(4));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79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theme/media/image1.jpeg"/></Relationships>
</file>

<file path=ppt/theme/theme1.xml><?xml version="1.0" encoding="utf-8"?>
<a:theme xmlns:a="http://schemas.openxmlformats.org/drawingml/2006/main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c:\msoffice\powerpnt\template\bwovrhd\sidebarb.ppt</Template>
  <TotalTime>15832</TotalTime>
  <Pages>24</Pages>
  <Words>11921</Words>
  <Application>Microsoft Macintosh PowerPoint</Application>
  <PresentationFormat>Letter Paper (8.5x11 in)</PresentationFormat>
  <Paragraphs>2101</Paragraphs>
  <Slides>69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 Unicode MS</vt:lpstr>
      <vt:lpstr>Arial</vt:lpstr>
      <vt:lpstr>Consolas</vt:lpstr>
      <vt:lpstr>Lucida Console</vt:lpstr>
      <vt:lpstr>Menlo</vt:lpstr>
      <vt:lpstr>Monotype Sorts</vt:lpstr>
      <vt:lpstr>Times New Roman</vt:lpstr>
      <vt:lpstr>Wingdings</vt:lpstr>
      <vt:lpstr>sidebarb</vt:lpstr>
      <vt:lpstr>Data Structures II</vt:lpstr>
      <vt:lpstr>Data structures</vt:lpstr>
      <vt:lpstr>Data structures</vt:lpstr>
      <vt:lpstr>Data structures</vt:lpstr>
      <vt:lpstr>Lecture plan</vt:lpstr>
      <vt:lpstr>Set abstraction</vt:lpstr>
      <vt:lpstr>Set abstraction</vt:lpstr>
      <vt:lpstr>Set abstraction</vt:lpstr>
      <vt:lpstr>Set representation</vt:lpstr>
      <vt:lpstr>Contains: Abstraction</vt:lpstr>
      <vt:lpstr>Contains: Implementation</vt:lpstr>
      <vt:lpstr>Adding elements: Abstraction</vt:lpstr>
      <vt:lpstr>Adding elements: Implementation</vt:lpstr>
      <vt:lpstr>Constructing a set from an array: Abstraction</vt:lpstr>
      <vt:lpstr>Constructing a set from an array: Implementation</vt:lpstr>
      <vt:lpstr>Aside: For Each (built-in Java iterator)</vt:lpstr>
      <vt:lpstr>Aside: For Each (built-in Java iterator)</vt:lpstr>
      <vt:lpstr>Building a set from another set: Abstraction</vt:lpstr>
      <vt:lpstr>Building a set from another set: Implementation</vt:lpstr>
      <vt:lpstr>Building a set from another set: Implementation</vt:lpstr>
      <vt:lpstr>Building a set from another set: Implementation</vt:lpstr>
      <vt:lpstr>Building a set from another set</vt:lpstr>
      <vt:lpstr>Set Union: Abstraction</vt:lpstr>
      <vt:lpstr>Set Union: Implementation</vt:lpstr>
      <vt:lpstr>Set Intersection: Abstraction</vt:lpstr>
      <vt:lpstr>Set Intersection: Implementation</vt:lpstr>
      <vt:lpstr>Set: Recap</vt:lpstr>
      <vt:lpstr>Set: Challenge</vt:lpstr>
      <vt:lpstr>Set: Efficiency</vt:lpstr>
      <vt:lpstr>Lecture plan</vt:lpstr>
      <vt:lpstr>Stack </vt:lpstr>
      <vt:lpstr>Stack </vt:lpstr>
      <vt:lpstr>Stack </vt:lpstr>
      <vt:lpstr>Stack abstraction</vt:lpstr>
      <vt:lpstr>Stack implementation</vt:lpstr>
      <vt:lpstr>Push: Abstraction</vt:lpstr>
      <vt:lpstr>Push: Implementation</vt:lpstr>
      <vt:lpstr>Pop: Abstraction</vt:lpstr>
      <vt:lpstr>Pop: Implementation</vt:lpstr>
      <vt:lpstr>Arithmetic operations: Abstraction</vt:lpstr>
      <vt:lpstr>Arithmetic operations: Implementation</vt:lpstr>
      <vt:lpstr>toString(): Abstraction</vt:lpstr>
      <vt:lpstr>toString(): Implementation</vt:lpstr>
      <vt:lpstr>toString(): Implementation</vt:lpstr>
      <vt:lpstr>Unlimited capacity: Abstraction</vt:lpstr>
      <vt:lpstr>Unlimited capacity: Implementation</vt:lpstr>
      <vt:lpstr>Stack: Efficiency</vt:lpstr>
      <vt:lpstr>Stack application examples</vt:lpstr>
      <vt:lpstr>Compilation (Java, Python, C#)</vt:lpstr>
      <vt:lpstr>Compilation (Java, Python, C#)</vt:lpstr>
      <vt:lpstr>Lecture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Orientation:  The World of Database Management</dc:title>
  <dc:subject/>
  <dc:creator>Shimon Schocken</dc:creator>
  <cp:keywords/>
  <dc:description/>
  <cp:lastModifiedBy>Schocken Shimon</cp:lastModifiedBy>
  <cp:revision>2283</cp:revision>
  <cp:lastPrinted>1999-02-19T08:49:27Z</cp:lastPrinted>
  <dcterms:created xsi:type="dcterms:W3CDTF">1995-09-10T16:19:44Z</dcterms:created>
  <dcterms:modified xsi:type="dcterms:W3CDTF">2025-01-11T04:30:00Z</dcterms:modified>
</cp:coreProperties>
</file>