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2b6e9179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2b6e9179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2b6e9179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2b6e9179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b6e9179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2b6e9179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2b6e9179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2b6e9179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58394e08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58394e08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2b6e917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2b6e917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2b6e917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2b6e917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b6e917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b6e917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d5a0835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d5a0835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b6e917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b6e917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b6e9179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b6e9179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b6e9179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2b6e9179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2b6e9179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2b6e9179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85860" y="152653"/>
            <a:ext cx="7867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609600" y="685800"/>
            <a:ext cx="38481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marL="914400" lvl="1" indent="-30480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1371600" lvl="2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■"/>
              <a:defRPr sz="2000"/>
            </a:lvl3pPr>
            <a:lvl4pPr marL="1828800" lvl="3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○"/>
              <a:defRPr sz="1800"/>
            </a:lvl5pPr>
            <a:lvl6pPr marL="2743200" lvl="5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■"/>
              <a:defRPr sz="1800"/>
            </a:lvl6pPr>
            <a:lvl7pPr marL="3200400" lvl="6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  <a:defRPr sz="1800"/>
            </a:lvl7pPr>
            <a:lvl8pPr marL="3657600" lvl="7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○"/>
              <a:defRPr sz="1800"/>
            </a:lvl8pPr>
            <a:lvl9pPr marL="4114800" lvl="8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4610100" y="685800"/>
            <a:ext cx="3848100" cy="4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marL="914400" lvl="1" indent="-304800" algn="l" rtl="0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2400"/>
            </a:lvl2pPr>
            <a:lvl3pPr marL="1371600" lvl="2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■"/>
              <a:defRPr sz="2000"/>
            </a:lvl3pPr>
            <a:lvl4pPr marL="1828800" lvl="3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○"/>
              <a:defRPr sz="1800"/>
            </a:lvl5pPr>
            <a:lvl6pPr marL="2743200" lvl="5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■"/>
              <a:defRPr sz="1800"/>
            </a:lvl6pPr>
            <a:lvl7pPr marL="3200400" lvl="6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  <a:defRPr sz="1800"/>
            </a:lvl7pPr>
            <a:lvl8pPr marL="3657600" lvl="7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○"/>
              <a:defRPr sz="1800"/>
            </a:lvl8pPr>
            <a:lvl9pPr marL="4114800" lvl="8" indent="-342900" algn="l" rtl="0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7239000" y="4972050"/>
            <a:ext cx="1905000" cy="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430375" y="1471550"/>
            <a:ext cx="67578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WorkShop #10</a:t>
            </a:r>
            <a:endParaRPr sz="7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Linked Lists</a:t>
            </a:r>
            <a:endParaRPr sz="7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36550" y="272900"/>
            <a:ext cx="7379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 - List </a:t>
            </a:r>
            <a:endParaRPr sz="3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320350" y="1065600"/>
            <a:ext cx="359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first</a:t>
            </a:r>
            <a:endParaRPr sz="2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Type: Node 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Dummy Node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- value is “null” and the node is only a pointer to the first real node in the list</a:t>
            </a:r>
            <a:endParaRPr sz="1600" u="sng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320350" y="2952400"/>
            <a:ext cx="359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size</a:t>
            </a:r>
            <a:endParaRPr sz="2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Type: int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Counts the number of elements in the list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4732575" y="940025"/>
            <a:ext cx="4191000" cy="4004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9397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44000" tIns="75600" rIns="165600" bIns="0" anchor="t" anchorCtr="0">
            <a:noAutofit/>
          </a:bodyPr>
          <a:lstStyle/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package </a:t>
            </a:r>
            <a:r>
              <a:rPr lang="en" sz="1200" b="0" i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A linked list of integers. */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{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200" b="0" i="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 b="0" i="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Points to this list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 i="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" sz="1200" b="0" i="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Number of elements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>
                <a:solidFill>
                  <a:srgbClr val="4F76CB"/>
                </a:solidFill>
                <a:latin typeface="Consolas"/>
                <a:ea typeface="Consolas"/>
                <a:cs typeface="Consolas"/>
                <a:sym typeface="Consolas"/>
              </a:rPr>
              <a:t>/** Constructs an empty list. */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List() {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>
                <a:solidFill>
                  <a:srgbClr val="4D9072"/>
                </a:solidFill>
                <a:latin typeface="Consolas"/>
                <a:ea typeface="Consolas"/>
                <a:cs typeface="Consolas"/>
                <a:sym typeface="Consolas"/>
              </a:rPr>
              <a:t>// Starts with a dummy node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 i="0">
                <a:solidFill>
                  <a:srgbClr val="931968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Node(0);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 b="0" i="0">
                <a:solidFill>
                  <a:srgbClr val="0226CC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855550" y="803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 #2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4294967295"/>
          </p:nvPr>
        </p:nvSpPr>
        <p:spPr>
          <a:xfrm>
            <a:off x="2672250" y="1644350"/>
            <a:ext cx="3799500" cy="28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Open the file “List.java”</a:t>
            </a:r>
            <a:endParaRPr sz="1200" b="1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Implement a function that Adds the given value to the beginning of this list:</a:t>
            </a:r>
            <a:endParaRPr sz="19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Notice: in our linked lists, first will always be the dummy node</a:t>
            </a: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 dirty="0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832000" y="3023100"/>
            <a:ext cx="34800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public void addFirst(int val) {</a:t>
            </a:r>
            <a:endParaRPr sz="1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בועת דיבור: מלבן עם פינות מעוגלות 2">
            <a:extLst>
              <a:ext uri="{FF2B5EF4-FFF2-40B4-BE49-F238E27FC236}">
                <a16:creationId xmlns:a16="http://schemas.microsoft.com/office/drawing/2014/main" id="{6B9D5454-1105-4261-B83E-84717460C7D0}"/>
              </a:ext>
            </a:extLst>
          </p:cNvPr>
          <p:cNvSpPr/>
          <p:nvPr/>
        </p:nvSpPr>
        <p:spPr>
          <a:xfrm rot="2148944">
            <a:off x="6955199" y="894256"/>
            <a:ext cx="1935957" cy="150018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 b="1" dirty="0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How can we insert to end of list?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444000" y="377850"/>
            <a:ext cx="4298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Iterating over</a:t>
            </a:r>
            <a:endParaRPr sz="3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Linked List</a:t>
            </a:r>
            <a:endParaRPr sz="3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Code Review</a:t>
            </a:r>
            <a:endParaRPr sz="3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4395900" y="79800"/>
            <a:ext cx="4572000" cy="496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9397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08000" tIns="756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/** A linked list of integers.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List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 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 b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Points to this list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" sz="1200" b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Number of elements</a:t>
            </a:r>
            <a:endParaRPr/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/** Returns the index of the first occurrence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    *  of the given value, or </a:t>
            </a:r>
            <a:r>
              <a:rPr lang="en" sz="1100" b="0">
                <a:solidFill>
                  <a:srgbClr val="7F7F9F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 b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1 if not in list.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indexOf(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200" b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code omitted 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 b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/** If the given value is in the list, removes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>
                <a:solidFill>
                  <a:srgbClr val="3F5FBF"/>
                </a:solidFill>
                <a:latin typeface="Consolas"/>
                <a:ea typeface="Consolas"/>
                <a:cs typeface="Consolas"/>
                <a:sym typeface="Consolas"/>
              </a:rPr>
              <a:t>     *  it and returns true. Otherwise, returns false.*/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remove(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(indexOf(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== -1)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Creates two lock-step pointers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Node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Node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	 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	 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prev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current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200" b="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for object recycling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4" name="בועת דיבור: מלבן עם פינות מעוגלות 3">
            <a:extLst>
              <a:ext uri="{FF2B5EF4-FFF2-40B4-BE49-F238E27FC236}">
                <a16:creationId xmlns:a16="http://schemas.microsoft.com/office/drawing/2014/main" id="{0FA26320-6FF4-491F-9522-72DF6EC72532}"/>
              </a:ext>
            </a:extLst>
          </p:cNvPr>
          <p:cNvSpPr/>
          <p:nvPr/>
        </p:nvSpPr>
        <p:spPr>
          <a:xfrm>
            <a:off x="1047318" y="2819494"/>
            <a:ext cx="1935957" cy="1500188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1400" b="1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lang="en-US" sz="1400" b="1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an we do better? (Yes! </a:t>
            </a:r>
            <a:r>
              <a:rPr lang="en-US" b="1" dirty="0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Iterator)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2855550" y="803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 #3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4294967295"/>
          </p:nvPr>
        </p:nvSpPr>
        <p:spPr>
          <a:xfrm>
            <a:off x="2672250" y="1493700"/>
            <a:ext cx="3799500" cy="28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Implement the function “indexOf” in List.java.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The function Returns the index of the first occurrence of the given value, or -1 if not in list.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Function signature: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public int indexOf(int val) {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672250" y="3904850"/>
            <a:ext cx="3562800" cy="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Notice: in our linked lists, first will always be the dummy node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id="{BD236847-91F6-4388-86DF-F86DBCF243EB}"/>
              </a:ext>
            </a:extLst>
          </p:cNvPr>
          <p:cNvSpPr/>
          <p:nvPr/>
        </p:nvSpPr>
        <p:spPr>
          <a:xfrm rot="2148944">
            <a:off x="6955199" y="894256"/>
            <a:ext cx="1935957" cy="1500188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400" b="1">
                <a:solidFill>
                  <a:schemeClr val="bg1"/>
                </a:solidFill>
                <a:latin typeface="Raleway"/>
                <a:ea typeface="Raleway"/>
                <a:cs typeface="Raleway"/>
                <a:sym typeface="Raleway"/>
              </a:rPr>
              <a:t>If time permitts, discuss more list methods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 idx="4294967295"/>
          </p:nvPr>
        </p:nvSpPr>
        <p:spPr>
          <a:xfrm>
            <a:off x="883050" y="1353550"/>
            <a:ext cx="7377900" cy="17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Questions?</a:t>
            </a:r>
            <a:endParaRPr sz="10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 idx="4294967295"/>
          </p:nvPr>
        </p:nvSpPr>
        <p:spPr>
          <a:xfrm>
            <a:off x="535775" y="4077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Simplifying Example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 idx="4294967295"/>
          </p:nvPr>
        </p:nvSpPr>
        <p:spPr>
          <a:xfrm>
            <a:off x="588275" y="1112775"/>
            <a:ext cx="7851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10 people are standing in line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has an ID, and only knows who’s standing after him in line.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knows 2 things - 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His own ID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Who’s standing after him (Next person in line)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We want to know the ID of all the people standing in line</a:t>
            </a:r>
            <a:endParaRPr sz="210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 idx="4294967295"/>
          </p:nvPr>
        </p:nvSpPr>
        <p:spPr>
          <a:xfrm>
            <a:off x="325825" y="270000"/>
            <a:ext cx="8869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How can we discover all the ID’s?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4294967295"/>
          </p:nvPr>
        </p:nvSpPr>
        <p:spPr>
          <a:xfrm>
            <a:off x="588275" y="859550"/>
            <a:ext cx="7851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We will start from the 1st person in line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will: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Tell me his own ID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Direct me to the next person in line (point to next in line)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2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1700"/>
              <a:buFont typeface="Lato"/>
              <a:buChar char="■"/>
            </a:pPr>
            <a:r>
              <a:rPr lang="en" sz="17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Notice: If person b stands right after person a, </a:t>
            </a:r>
            <a:br>
              <a:rPr lang="en" sz="17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Person a can only point at person b, </a:t>
            </a:r>
            <a:br>
              <a:rPr lang="en" sz="17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7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</a:t>
            </a:r>
            <a:r>
              <a:rPr lang="en" sz="17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 will ask b what’s his ID! </a:t>
            </a:r>
            <a:endParaRPr sz="170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The last person in line is the one that has no one to point at - we have discovered all ID’s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 idx="4294967295"/>
          </p:nvPr>
        </p:nvSpPr>
        <p:spPr>
          <a:xfrm>
            <a:off x="535775" y="575725"/>
            <a:ext cx="67701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Relating to Nodes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 idx="4294967295"/>
          </p:nvPr>
        </p:nvSpPr>
        <p:spPr>
          <a:xfrm>
            <a:off x="588275" y="1343725"/>
            <a:ext cx="7851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10 people are standing in line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- 10 Nodes (Person = Node)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has his own ID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Value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knows 2 things: 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His own ID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Value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Who’s standing after him (Next person in line)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- Next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 idx="4294967295"/>
          </p:nvPr>
        </p:nvSpPr>
        <p:spPr>
          <a:xfrm>
            <a:off x="525300" y="386775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Node Class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4294967295"/>
          </p:nvPr>
        </p:nvSpPr>
        <p:spPr>
          <a:xfrm>
            <a:off x="588275" y="1154775"/>
            <a:ext cx="7851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Defines a </a:t>
            </a:r>
            <a:r>
              <a:rPr lang="en" sz="2100" b="0" u="sng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new type</a:t>
            </a: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 called Node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object of type Node has 2 properties/field: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○"/>
            </a:pPr>
            <a:r>
              <a:rPr lang="en" sz="21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Value -</a:t>
            </a: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 the value it holds </a:t>
            </a:r>
            <a:r>
              <a:rPr lang="en" sz="21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(In our example - the ID) </a:t>
            </a:r>
            <a:endParaRPr sz="21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Char char="○"/>
            </a:pPr>
            <a:r>
              <a:rPr lang="en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Next -</a:t>
            </a:r>
            <a:r>
              <a:rPr lang="en" sz="21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the next node in the list</a:t>
            </a:r>
            <a:r>
              <a:rPr lang="en" sz="21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(In our example - the next person in line)</a:t>
            </a:r>
            <a:endParaRPr sz="21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We refer to field “Next” as a </a:t>
            </a:r>
            <a:r>
              <a:rPr lang="en" sz="210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pointer</a:t>
            </a:r>
            <a:b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points to the next Node in the list 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475" y="1133475"/>
            <a:ext cx="3887626" cy="3548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188950" y="272900"/>
            <a:ext cx="73794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Implementation - class Node</a:t>
            </a:r>
            <a:endParaRPr sz="36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20350" y="1191575"/>
            <a:ext cx="359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Value</a:t>
            </a:r>
            <a:endParaRPr sz="2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Type: depends on the specific node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 this case the type is </a:t>
            </a:r>
            <a:r>
              <a:rPr lang="en" sz="1600" u="sng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endParaRPr sz="1600" u="sng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20350" y="2952400"/>
            <a:ext cx="35949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Next</a:t>
            </a:r>
            <a:endParaRPr sz="2000"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Type: Node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Pointer to the next Node in the list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855550" y="8036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Ex #1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4294967295"/>
          </p:nvPr>
        </p:nvSpPr>
        <p:spPr>
          <a:xfrm>
            <a:off x="2672250" y="1493700"/>
            <a:ext cx="3799500" cy="28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Open the file “Node.java”</a:t>
            </a:r>
            <a:endParaRPr sz="12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Implement a </a:t>
            </a: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constructor function </a:t>
            </a: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that creates the </a:t>
            </a:r>
            <a:r>
              <a:rPr lang="en" sz="1400" b="1" u="sng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last node</a:t>
            </a: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 in the list, holding a given value.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Function’s signature: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Notice: The last node points at</a:t>
            </a:r>
            <a:r>
              <a:rPr lang="en" sz="14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null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rgbClr val="666666"/>
                </a:solidFill>
                <a:latin typeface="Raleway"/>
                <a:ea typeface="Raleway"/>
                <a:cs typeface="Raleway"/>
                <a:sym typeface="Raleway"/>
              </a:rPr>
              <a:t>Don’t Forget the principle - DRY!</a:t>
            </a:r>
            <a:endParaRPr sz="1400" b="1">
              <a:solidFill>
                <a:srgbClr val="66666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338150" y="3212050"/>
            <a:ext cx="34800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public Node(int value) {</a:t>
            </a:r>
            <a:endParaRPr sz="19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idx="4294967295"/>
          </p:nvPr>
        </p:nvSpPr>
        <p:spPr>
          <a:xfrm>
            <a:off x="325825" y="437950"/>
            <a:ext cx="8869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 to our example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4294967295"/>
          </p:nvPr>
        </p:nvSpPr>
        <p:spPr>
          <a:xfrm>
            <a:off x="577775" y="1038000"/>
            <a:ext cx="7851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The 1st person in line is our “Starting point”: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will lead us to the next one in line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had: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His own ID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Pointer to the next person in line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The last person in line is the one that has no one to point at (null)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325825" y="270000"/>
            <a:ext cx="8869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Relating to Linked Lists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title" idx="4294967295"/>
          </p:nvPr>
        </p:nvSpPr>
        <p:spPr>
          <a:xfrm>
            <a:off x="577775" y="1342400"/>
            <a:ext cx="78513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If I ask you to define the line, how would you do that?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A bunch of people standing one after the other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52323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Each person “leads” to the person after him - points at him</a:t>
            </a:r>
            <a:endParaRPr sz="2100" b="0">
              <a:solidFill>
                <a:srgbClr val="25232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 b="0">
                <a:solidFill>
                  <a:srgbClr val="252323"/>
                </a:solidFill>
                <a:latin typeface="Lato"/>
                <a:ea typeface="Lato"/>
                <a:cs typeface="Lato"/>
                <a:sym typeface="Lato"/>
              </a:rPr>
              <a:t>The line in our example is exactly the </a:t>
            </a:r>
            <a:r>
              <a:rPr lang="en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Linked List!</a:t>
            </a:r>
            <a:endParaRPr sz="2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“A bunch” of nodes connected to one another by pointers</a:t>
            </a:r>
            <a:endParaRPr sz="2100" b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lvl="1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Lato"/>
              <a:buChar char="○"/>
            </a:pPr>
            <a:r>
              <a:rPr lang="en" sz="2100" b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person in line = </a:t>
            </a:r>
            <a:r>
              <a:rPr lang="en" sz="2100" b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node in the list</a:t>
            </a:r>
            <a:endParaRPr sz="2100" b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3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947</Words>
  <Application>Microsoft Office PowerPoint</Application>
  <PresentationFormat>‫הצגה על המסך (16:9)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Lato</vt:lpstr>
      <vt:lpstr>Arial</vt:lpstr>
      <vt:lpstr>Comic Sans MS</vt:lpstr>
      <vt:lpstr>Raleway</vt:lpstr>
      <vt:lpstr>Consolas</vt:lpstr>
      <vt:lpstr>Swiss</vt:lpstr>
      <vt:lpstr>WorkShop #10 Linked Lists</vt:lpstr>
      <vt:lpstr>Simplifying Example </vt:lpstr>
      <vt:lpstr>How can we discover all the ID’s? </vt:lpstr>
      <vt:lpstr>Relating to Nodes </vt:lpstr>
      <vt:lpstr>Node Class </vt:lpstr>
      <vt:lpstr>מצגת של PowerPoint‏</vt:lpstr>
      <vt:lpstr>מצגת של PowerPoint‏</vt:lpstr>
      <vt:lpstr>Back to our example </vt:lpstr>
      <vt:lpstr>Relating to Linked Lists </vt:lpstr>
      <vt:lpstr>מצגת של PowerPoint‏</vt:lpstr>
      <vt:lpstr>מצגת של PowerPoint‏</vt:lpstr>
      <vt:lpstr>מצגת של PowerPoint‏</vt:lpstr>
      <vt:lpstr>מצגת של PowerPoint‏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#10 Linked Lists</dc:title>
  <cp:lastModifiedBy>Omer Benbenisty</cp:lastModifiedBy>
  <cp:revision>5</cp:revision>
  <dcterms:modified xsi:type="dcterms:W3CDTF">2021-10-26T07:03:51Z</dcterms:modified>
</cp:coreProperties>
</file>