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5" r:id="rId2"/>
    <p:sldId id="276" r:id="rId3"/>
    <p:sldId id="278" r:id="rId4"/>
    <p:sldId id="279" r:id="rId5"/>
    <p:sldId id="335" r:id="rId6"/>
    <p:sldId id="350" r:id="rId7"/>
    <p:sldId id="334" r:id="rId8"/>
    <p:sldId id="336" r:id="rId9"/>
    <p:sldId id="360" r:id="rId10"/>
    <p:sldId id="364" r:id="rId11"/>
    <p:sldId id="338" r:id="rId12"/>
    <p:sldId id="351" r:id="rId13"/>
    <p:sldId id="337" r:id="rId14"/>
    <p:sldId id="340" r:id="rId15"/>
    <p:sldId id="352" r:id="rId16"/>
    <p:sldId id="362" r:id="rId17"/>
    <p:sldId id="359" r:id="rId18"/>
    <p:sldId id="373" r:id="rId19"/>
    <p:sldId id="374" r:id="rId20"/>
    <p:sldId id="375" r:id="rId21"/>
    <p:sldId id="369" r:id="rId22"/>
    <p:sldId id="376" r:id="rId23"/>
    <p:sldId id="370" r:id="rId24"/>
    <p:sldId id="363" r:id="rId25"/>
    <p:sldId id="371" r:id="rId26"/>
    <p:sldId id="377" r:id="rId27"/>
    <p:sldId id="287" r:id="rId28"/>
    <p:sldId id="348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4598" autoAdjust="0"/>
  </p:normalViewPr>
  <p:slideViewPr>
    <p:cSldViewPr snapToGrid="0">
      <p:cViewPr varScale="1">
        <p:scale>
          <a:sx n="108" d="100"/>
          <a:sy n="108" d="100"/>
        </p:scale>
        <p:origin x="119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if\Google%20Drive\Naya\Classification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entityId">
        <cx:lvl ptCount="21">
          <cx:pt idx="0">5599</cx:pt>
          <cx:pt idx="1">33145</cx:pt>
          <cx:pt idx="2">23161</cx:pt>
          <cx:pt idx="3">14808</cx:pt>
          <cx:pt idx="4">23117</cx:pt>
          <cx:pt idx="5">12004</cx:pt>
          <cx:pt idx="6">24230</cx:pt>
          <cx:pt idx="7">23035</cx:pt>
          <cx:pt idx="8">25623</cx:pt>
          <cx:pt idx="9">1945</cx:pt>
          <cx:pt idx="10">24561</cx:pt>
          <cx:pt idx="11">21196</cx:pt>
          <cx:pt idx="12">20487</cx:pt>
          <cx:pt idx="13">9130</cx:pt>
          <cx:pt idx="14">36684</cx:pt>
          <cx:pt idx="15">23132</cx:pt>
          <cx:pt idx="16">14987</cx:pt>
          <cx:pt idx="17">7798</cx:pt>
          <cx:pt idx="18">27664</cx:pt>
          <cx:pt idx="19">1951</cx:pt>
          <cx:pt idx="20">14882</cx:pt>
        </cx:lvl>
      </cx:strDim>
      <cx:strDim type="cat">
        <cx:f>Sheet1!$A$2:$A$22</cx:f>
        <cx:nf>Sheet1!$A$1</cx:nf>
        <cx:lvl ptCount="21" name="State">
          <cx:pt idx="0">California</cx:pt>
          <cx:pt idx="1">Texas</cx:pt>
          <cx:pt idx="2">New York</cx:pt>
          <cx:pt idx="3">Illinois</cx:pt>
          <cx:pt idx="4">New Jersey</cx:pt>
          <cx:pt idx="5">Georgia</cx:pt>
          <cx:pt idx="6">Ohio</cx:pt>
          <cx:pt idx="7">Nevada</cx:pt>
          <cx:pt idx="8">Pennsylvania</cx:pt>
          <cx:pt idx="9">Arizona</cx:pt>
          <cx:pt idx="10">Oregon</cx:pt>
          <cx:pt idx="11">Michigan</cx:pt>
          <cx:pt idx="12">Maryland</cx:pt>
          <cx:pt idx="13">Washington, D.C.</cx:pt>
          <cx:pt idx="14">Wisconsin</cx:pt>
          <cx:pt idx="15">New Mexico</cx:pt>
          <cx:pt idx="16">Iowa</cx:pt>
          <cx:pt idx="17">Connecticut</cx:pt>
          <cx:pt idx="18">Rhode Island</cx:pt>
          <cx:pt idx="19">Arkansas</cx:pt>
          <cx:pt idx="20">Indiana</cx:pt>
        </cx:lvl>
      </cx:strDim>
      <cx:numDim type="colorVal">
        <cx:f>Sheet1!$B$2:$B$22</cx:f>
        <cx:nf>Sheet1!$B$1</cx:nf>
        <cx:lvl ptCount="21" formatCode="General" name="Insurance Policies">
          <cx:pt idx="0">3798</cx:pt>
          <cx:pt idx="1">3316</cx:pt>
          <cx:pt idx="2">2193</cx:pt>
          <cx:pt idx="3">833</cx:pt>
          <cx:pt idx="4">421</cx:pt>
          <cx:pt idx="5">383</cx:pt>
          <cx:pt idx="6">326</cx:pt>
          <cx:pt idx="7">212</cx:pt>
          <cx:pt idx="8">209</cx:pt>
          <cx:pt idx="9">172</cx:pt>
          <cx:pt idx="10">112</cx:pt>
          <cx:pt idx="11">110</cx:pt>
          <cx:pt idx="12">88</cx:pt>
          <cx:pt idx="13">72</cx:pt>
          <cx:pt idx="14">48</cx:pt>
          <cx:pt idx="15">26</cx:pt>
          <cx:pt idx="16">24</cx:pt>
          <cx:pt idx="17">22</cx:pt>
          <cx:pt idx="18">18</cx:pt>
          <cx:pt idx="19">10</cx:pt>
          <cx:pt idx="20">4</cx:pt>
        </cx:lvl>
      </cx:numDim>
    </cx:data>
  </cx:chartData>
  <cx:chart>
    <cx:plotArea>
      <cx:plotAreaRegion>
        <cx:series layoutId="regionMap" uniqueId="{0353BC3F-0DBB-4702-A8D1-96FCB2F91CD1}">
          <cx:tx>
            <cx:txData>
              <cx:f>Sheet1!$B$1</cx:f>
              <cx:v>Insurance Policies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L" attribution="Powered by Bing">
              <cx:geoCache provider="{E9337A44-BEBE-4D9F-B70C-5C5E7DAFC167}">
                <cx:binary>jHpZc6U6tuZfqTjPTR0khJAqbvWDgD16b8/OdL4QTtvJKCQkARK//i7nqa7bcaO7oyMzMCAGIS2t
b1j7P979P96HzzfzNy+H0f7j3f/zj8Y5/Y8//7Tvzad8s3+X7btRVv1yf39X8k/161f7/vnnh3lb
27H+E8eI/PnevBn36f/4n/8BT6s/VfHm3srRtS7cz58mPHzaeXD2/9n6f2n82+fvxzwF/fnPP94+
ZDsWrXWmfXd//Kvp+PHPPxCOY/LH3/783x/yr+brm4Q795/K1O3b/+Gezzfr/vlHxOK/MxIjTrIY
I8JIwv742/r5V1P6dxpzguMsownNEIOmURnX/POPJP3jb1bNv3fjvydpRihPU5ahlOF/D8adGkKt
xn9//r+O/zbO8k61o7P//ANnGB6q/7rw64NSwjNO4V8aU0QITim8Sb+/PcCQw/Xof3CsRlYpNhys
1J+qm6TYZhFv0y+e0pOPsBMz759bOd3ESb0PTdPmrFnm07ChS7C9yJphKWtmayF9H+dD5VrBcFwf
1qjTuayysjIcC2R5k9sV3bM5urLVJqJWSZxrlvwyIdZFQrLPjU6nmEb83CVLuxuapclVR65RtPSF
JcsikEdm57No3JlmuiZ9Z8tBDrpcUyfLzYamTGZ2lfj7irrcpUOX264jgqr0TkeRyuc+7Qqa2Esk
A9uZaBsE3LnkadfhfK2S47DISDQ9/hh9WhfdlhS2PzRxu+amx9dRkR/IhBEeuCFopbvQxW9kaO6q
oVqEteNJcnkM2+ryvptZqRW7XZzN255meYbGkoV1zbMsRfuWkKnomuZxkcv9VKlGMK4mYVr2zmVc
4NQ3ZbxUsnCWxGKZ0g16mT50/QTd1c+zW9abrT+rcduOZF0Kaa0VmwxJOWgiyzasJOf1vBZka+4j
Gj7JEN10NS3aNNn3st7hcdu3Hu3WjoyiGfR6TOZRwH8chvuexsd0m46TRFsBY3UXq+2FNbw7VWE6
0XkzOarVUho3tWKNnc6nAeWzaXye0YYKmag8OO+Fx+xDLu3V9NEvvFSFi04q7vYJbvbplr5zXB2G
cfw21gzige7rOX3vs3rNI6dvA3xWtZm7bHbfKkluNB/z1lV1QXvciI5Zk0+eFqqd77coDEUn2cPq
yGs0xzkxap+QG+zmD511onfzt7nqbgLeiBgzdqA2sWXCcSktuSHRSspJe1EFs49C++mGsGNZQyAU
+gec6I9q4XtC2nKZZCOSsB2Ukic3kk54P9RFwLg+rzyUjCFeuKExO7bY4zLV9ZkO9jGtUE7i8J6k
n2GucOGbmJfJ1gpUk7jsKxj1oXftLkPuYjXRx0BgyVTrcNFMdTs8V2gnxxTvbEq5YCo8dE0nd62t
msscd0fSh/lxsAVz/XSAxCLv1+nssHdn1/onv9TDIepCntjI5aFOq2PKq++bG6KchRQLb3fD1NSC
dRE5M+wvy5KkeRvJIu1sXWxZN5RJTbxQbRsJ1uBzHM1VLWAyp6rJ9naeeRnPEL6hsk+Wzc2xaaZQ
jPP6A+WhqseydxPLu8lDuqDqYvv4xxjV/BgCeu58gkSb0Z1JutO0bttNF7U3SkHsekS3PVq212bh
smwWczM6Ena28jmN1pA7Qm5Vz0yerWsvuJ8PVdVGZQVZajdn9n5hbXxAH1HQ/Oj6Oi0Q9lTM7bQI
1VQlDz09j+7ro7W/Y2O37lBYlhwuONRyqg4RZft0aPh+RSgq4tmyHDdrnZN+0vmIku0paWBoePOz
jazNtZ8efWD9LY3jIBo+nEyW6vsMLRO0Jbbouv68ujQSnaqmHc2+9xFH11TPxUC7XcLb9Mak9bt1
/bKvFH5ZTUsPaoWBbeZpElM9EwGrgucJQbhgdmU7mUx5kIqJeZlW4WqmCo/16zBn6Y5EZD4PuvBG
4Xzz72ST7VPq+2JDpivpukjhkYsPxNOpTBnKciuzmzUyiaBbBN9T9y6P+nOUnZdJy53cPqrMmHJC
dCn1wi+dWzK4G3ei6gZzWGOS90vcQLKkL44kWSEh0SwTDsLifuddYx5UjY51z30Z68EKvtKhACw8
22kc8kg30y016GDr8TmxTbULPNsn1KuzCvZImvYHAKgsyVY9tKsUGGX+Pp5c0WwJL3vqzc1KbCa2
raUi2kb54sbxLYv9pfNkvUUMAIXx6l12Ebzf9AUbTXNBzc+oG22+2E2XNDVpzhB6xrZ7kSZKdnZs
zzMEf2lb2+55vA6ljPUtgzDAdBmPq9E5T1J0SNslFM0y4tKmjO9wmM/M18Nuriq3i6ZYi7Z5jRjG
d6FjpybEZMeXaRacM7mvrX9tslldUVa/LMGdVt5mojYqFLpjTZ4i1hYORw/pZjth6vgW8emhWds5
59Su3wm225WY7GFR6XjyDrqKmgqJJFubAjGzHRPbbs8qiu/YJP3Z96wvaj/JveZbobqtKVy7+O+N
RhcANHvAJmlPQd+NahvK0BN0iKbKnukMI4IbL/qtsnu2jPa2UUdcjT1k0p7vx0pdhy59m/HcHiUb
yjlx5jVdTZc3I4qLJMD8jWG9mWvb3FZ1uOJab6VLl7mwqfoJWEO/bRl5DvhpcIs/D6YdyxHzx2Xs
lcDMfOu34X1JKn5q2iorIJYOG9t2dC043lgjuEz3Js4+rDKjIJR+7xrMBdLddeWxPq0n6rZl3yQ8
iECi/qa2JFc6bGc9l8kaLQ/j0nmBB37LGr0UCffdnqNJnhiA8SDn/so6cmnkxE+QqjEwkXCNR86K
OTLRUwwLOg/BvXZZ1u/IFI97o3pXxCwkMLB1DXicpgUfsristybKsz4xYtaBlqkeeSGpaU5z11iA
rGPoUnzxZt1TFe0riKqj2QADl2hor3QYDtNijtPGgWYAnGCW0bNvK2Anr1I1c94r/RrzYb7ir02I
pzfWbTtU7bxWulhwr8sUFq2WGueUmCbHJkJ5XNkuD0y7nVESRoZjn29aDvsBdT/6aIFEQtUXLg2R
8GymueZZXyZ9Y04dpWVUbZAt4zjewzc032rzMje/rPsRuFNFzO2yN9n0VGeYP3TuzJvElN5kcq8U
EAncoLo0/WbzNQzuoGnd3xK5DzRjx3Gsgcj5RIsKqEgc2+u8dEsug49OWKoLInrLTebMuVfZW1N3
c46arznuB32eusfWDOeq7mNBMPVHXENoZrFGJdXDJ9AhfnL1RIq4Z5XoDQzG1iEAzQ1/M3hcSpek
rkiiaN45B0uF4MIYh3On06NW7Skep+UXJmOBssNix+Y7kR7tqWyJ0MsGHEvRVlTVEgH7WnwJvLI6
tAR4Nq5WvZuxNkU/2veOJfUh0ak+4DndrTIc2jUT05yul2G9MkTDOa4ku/8KGd0P6b1fHtYpkuW0
9aaIqMMlHbeprKpw4hBsOZlbeuLYADAvw8OcUFc2wG53pq4vPgOqj321XzUd8hll0T70qhUNy3Y6
jOOdGbuiZ/Y+zpy9k9ioW8d6saE5PcgteWLJ/NTTthYmaJtvaJpy0mT+gIYkEynvNqEGx0uUmSR3
0Lc9pSrJ7UwzCAH909WqP3vKlVhbuCxNcFySpi/1iPEtpz9k47Ki0ng4ZHIa88b677XSN0Hi1zSB
TODWZsy7pV9gocicxTXLowAgvcwbylk1klJrgAIfyxNi/lbJMS6WkP1YAs+Rlv1+27rb2g3FghYs
UjMnOR+PHqhLJLtybPlDPy5vVNlj1FRdPofqEunxM5bkME0vE+I/MxOLbJz3M8bHfmU/q1V9Ns6L
tH3lbL4NbThsC8iNF8PTJVdvS5seo9rtfZ0c25RfgJveRjE5VhXNl8rder8eTBMXdabh8/rokgCJ
mJNNsETmJthdaNa9a1k+RXYfbWbnIrd3dHtJvRWR6nARJ80oYs4LtG0HkqQPia0mwbLsZzpvBavd
jbf6ES6MhnxpdhrreybpEyCtE237uQDxFkOw3yqb7MzcuLyZq3M/rXvsWAYj3tdinNFFFzqdXr4u
wrp/Zik/+KBOrlsfJlLdMJm2xUjQo0LmbDFpRIt4KtoJkDbh5yHQexXYCSL715zysq7bNO/1Tutm
EItr8iWed3poxbSRHTP60an622rua673ELFPrr5Lu3gXIVZuW32eEvJJyZ1Nkl58vXBK7AEtoDv4
dvbQni7BiI4MLxPpD1/vBUEtemQvawYYH4W6UOTRhEjnCxp3a9TgknmaiXjVUmRJJSJWlXKlJh+n
+GuBXCiX+ZqtBQ3tOWvbo1IcBHE95kG3h+BwAdLjWCfeiSlWKN8I36eOig23F0mse1dEtIylYuz5
y+Jx6Ub06q39vhp74+edR9ObNctzlM+2f8gqhK860ruQ+veIh+PGfpAs+1Y1TSW0fBrn9mHs7Q9L
/DUCdt3K7aYxek98c9BW/UxCfLdgfKEGCMtsBKNNJ3AWHkfPnmgYk31U4+9Z3V9oSA4dmo9yeZQu
lDNQHCD0JVNpItYk5BplZToOT+kyHJpbbQBct0rvIpmEIjLjIKLxCIpsyOso6oDf6l60msFq6Nyu
MncRlne2gkjRGOhhrEE8ZOkkrOe38pQCp8zUDMtpdmdSI57TXKVrJKKHRX8tSHw3zfhEUSxqSBGz
6i9N2EqNBhFP9YOVKwyG84+ShSe2yZvMtifaz7vO4V06p9d1dCey6dt4CrcGZzIfVHRwbLpO2SQQ
yDDatgWN0huwBr4taSYiikWzpiNETnKStn2d+/i+G0UWkCwy6k5dSh5oNH+3/XKGJJQvi/2ME3Im
0XjhtM27zV/hS28IoLRPGxEj+SNkyTUK7JqS6bP3TwbJuymW4BrgU709u9juzQpEb7OCMPah66lI
EnTHaf0cZfbYZl3BJT+pGSJtQQK4266TFYwAYOog5Z3x7FAnpKjHnuUVCa9L0/1OmeNAdnawrzaK
Hyhr3mJX0EoeunR+V3VbxjR5lMqew6p+xkm6C9FcmMU+Mbxv+uGWs3oXZ5UgFuSWlEdG2ns19l+C
8Rn6+gul1T2dqx/xJDjzPzI3vdSQ4LaelsrRJzPQD9fENcQ/e14keY6R/eAu+lm7cBozVagqLhTn
Nx1SBV3fayz3cedAMECw1Gn3qjr95hiQt4ZcpUukkM33tHoaLepFEpu9WcjRT/WFKH3WyxrlfuVG
bCks+yDtvUpYLVD4hVdYctkUfxs9+FN9+sWAVaEz9N059iz7tLQRv3ogE6NOv6/JVEBOy2u9XOc+
KfXwOkfd2whzUvH+cVZN2fH4JhC1iIqP+znyIopBo6fzIySMWtQRKiLtS67HU0T9He1NLmWzt8l0
iF3YdyAskg4JzKvHrmuOHUH7GofLnEJoU1+m853noxg36OImsg4kEY6+0uIhW6ay6SfwECJ7jsiP
7ApG4y3DwEbAHFsAfdZGhPalnTQTepid6Ofmw+B6Ny3ktu0rArKdFOngUxGALU3DckBspILM/cME
2VVK6/KU4zxE/kMO3YtuTLevGUei70bwSNb7MBrIbn30ZAA2RSX1JRh8muJkp1D2smmI6qDlfmzj
nQnNUSF6dfxed9N9nyZWWD2+2kTtss6AaNvuNkIE7plYQ/ywcjCdkmnXUvONe3U/JWYC42sEZUqC
SAajBQltJ6J1PdTRARy5DRQxJA5wJ+IOLEKvV7ePnP2BFL1Hfb6N6Dq2w6108kijeI/cejsu0a1M
ZR6QLVEP0shPRdo/k1U9j1SfQ7bczElXBFTnnR2/87A9dRI9Eu2ZmMJFb5EUa4WNSKauFbIDSaTS
Mvi5kF9Eb6q2vQIZSOjBQTKhXVVgqvZg5xR1nSc4u5mk+94ke+8NaDDykCbrncnG7428jdrx3BFA
XFB/MfensPYHw00+J9/RMANNJmcLMZLEdDel1alrzPd46Z60aAzZ15AjFp9dwHq8bu3Xslf2xQE9
N639wWh9AQIMTGvtc5sW40LvU1O58utZYxxuGnApxkB97troHtNCZurD1HPZJb8DP1vrAxAnmJXB
FGtKPmNQtHU1/7I4O402KfpNlZiHbz1a7xf4uhmAAo1nj5eSxdNn3VMrAkajSLdvZhovPtnKYauA
4ix3lGYwbpEOQPFl3jV1nnl/8zVf06xeF7q8cOx+SDtc3ZTu9TDsZ1WSVj9g3UnBYvDUaDCXMXwM
pP7Vdr1w8fBWZagVmyF9wZP5oepBCpOta4vK4vWLI+aoS4pmhKsDqChKZmD0SXVbR9njuFb3CLsT
67pMdH7agGGpR2cetypPXUBiiCIA0nkssLeHnozDAbU7C062sDXtRDqv227UYE+aYYIQAHdzm3Zg
qLT5lM6XCq1xycc1LUCgP3bkh03XW1CuQJgGBYwt3A/bMePjo7I9pKtl+26WRIlM6X1c12VKx9s4
oq8Oq154txQhkR+9DSc/f9bT+JXAX4aFkiIZIgwhO+zXhMPaQOCbTvM2FFE3nU0FvsLMRiQMqPoi
q3lBKL7OZBXILepO2eWiIJZPQwoCvfdTnrULO5F0FZFs4wu4zsDqVCjXiR6yDdxtpYBjdcCPEsZ+
DW4ED8zhg+XbUs5RFd9skD8pAmaUjnZHkobfORKDb8ch1dmtlWICCb/rdV0JnlZYzGGsIauFIygA
wYrF8QyUs2NQTLCPXmFTrqxuytTWh5lWjbBN/QSK4OfWkH432c4c5wUs83pI8sw0WCSsaS+4Cb1A
E3nqKL+r0IT3K0nu6EpurVGD4En0MvEhhWmsn7bI35FqfKnSTMO097ZI/BwVjZvIodO93w+DqsWA
EfDmkYu26wTKeFNSZFjer/Zl7gdexCH7hlWV7NrRHw3gliH0exolQH9A6rXA5URl6qgk00MaxXNu
dOcKPC9G1NLsZB0PubGgpxgelZDa1GJhfD9NFkaoDTuw2d1VVDrjBW+mo6mW5FkN71BkeDPrlcxb
PpPs2ei5FWPLDmMGUyirMsZRlBPIaKHfJ21Kb3iWAhP6quHUHMT4yNscTIM+z5p6Pdaqe2u0hBUs
52OKEgz8TZNjP6A07+R0TIaJFXUUl65S4aYLcwazMSvBLVvBHKx+pCvQ07rVbR5Zk+6bDDSnh1BK
eoKFogsBDpX1IvW1wAuV51T1j8M8fHbLdtADtztOoXuGOgA1etcY/0syBnD3TSoFCkBt+ZA8Rx15
UQ2O8zaNHu1XJBsDZRHHWsBERJQYFMPlzJzwNQVzY4w3YbJd00OwmW1NRQXwJOemAKXaeFmug7nr
uuTJI/XShLImd2bT50yPt3pkZY8gZNMlHYCsrK8BsY+N7CmTBzo0k1BRFYD9Hzc1fM4xOLxbJ2bE
YQTTWonejy96TWsRpeE4Y3LWbvoJEHeJ1+BzFIPCJWa1orbmohAGCv6O9hyTu43pnxLbYmbRVICx
DGFRd/u+sg+gryUoqOFlzr6sQ402wRte1Cj5GDTUw4akaYWOkrIFkpAeBqbLUWZF3ER7UifCwRRI
WMCS46OHogOJov3qs6eFLK+VlaJpldh0fyQ0PdIaPVctBT8uQkeA7FRAxFxXNiMBBcMDdgpogv8A
WQWlq3l4o/1Y9GqFUtGApIj78RXx5ci2tVhj9LB27Ue8yrwO02PdJT+xCZeu6oFrjf499umhZ+tL
0oIoybIS3KHneAX04eY9Ut+ShTTHCpDXOmpzAisZLOlIODDsdhCNjavBl00FYqAupr47pYCKXZVQ
0eHoZ1bHJ9vph9SMOZggoln8FYpc3yi4hWKj/rNpzH0Lrt/KHqCGUkxxtYsj0wJcmMfaD09Yzreo
qoB5NPdqHs6pq/TN6uIjOMwLqMR2AhCXY4lrl+uInoLyUAqh5gjm9Ad11aH39QlUUpG1ozB8dbAS
8GVahrca+H1OqvR+7de9X6ZdHa/wMHT0dP0caP+aVu57HKe3LjJz2cjhsW7znnYfYfysOzA0RuCN
xIGdnqXnTKJLxGmJk0gkyVYLH+arQZzDh4TDYPwbIrEXNmSxQO1c6LgbcrqwR9s2Ocn0W+JBavF4
Ax4zQNBt/is4L/W6hFwae+Yx8nup9WfUmlOAmqLZ8JWo5r512Stf+HNFh/2WDr2QqtUiXoGMGFv6
SN6xiBghjXupJygpdst+eq6lv+2yheXcNAe6DYOYvfocxumI/Hi3jKFskYOqLKlF5pCFEbYJVCna
Ftxe2xRVnC2n3xtu+vWvvd+H0dfhfzv33w7/222/7/jrea3d9yGB0pNkQEXpY9sptIs3GEIzLVle
ITmeuFrG0wi1Aigxbw9jV0lBBjae8Nfm995/bf4/znkongyiAlskW9v+6JZanUKz0QJ+FjAINI76
xLZK/bX5fcizzB2z7dnE8+LOXY3VaYgVPID5rC7SRmIRV3rY8pYloEu+uku8ZFv5e1fLrOqB5sDZ
zaHbijC/q1gLSZlLL0+/N1Fb/a89W0GwVvSQDNztYz0dWTpDf39386/d/ustv491cF+GXSUybfoc
KJw5+VqZ04zWf21+n/t9+LshY/UC8/7vZvu1lw39kANerLkiTMXgWcJJPb4QvzioaLb6BBU0fXIE
A7DFK/zCoG+mE5RTp9Pvvf/a/D4noyk68vkn08tdFa0fwxDrIzWqaCrW37Aa7LgsaX9uUL65Jlkf
gAA0rmzXeizIoecBpCiYb0MMKY5Z8Krw+tk7toJKhQ0D3TNYNZ01CqHgPCrDBmkySceqkN6YvO9R
dazZeLu0OpwMCQdkYkiuYbn2xusySzOfj7B+fKoLVAMIgloWyqff4iUMpwVEQLel6prJ0OXYLqHc
FO/3NT1GQ/8rzqZT4hk58XkNV+a3B9at/QmTyp0bVZ/iMP00XTMdlrHqQVuLzq7j1U56vjoyccio
9AxVBiXAnC9VuhyzaalybxG8BisFyw0mU0nZ7WqoXAInzQCqWGSvKsiCSivB+cDxMVrj+2RF9rqk
5oIU/GpkU/So8aaOwMPFM62G4RLXi6hHl1wXnCTX4GpY/Yk/VRG93RL9K5N9W8It81WmfSFHcjFt
S/cQ2Het8+yYoaS66XEFDCgpqsj/QBxsFKbxp8VOXkYF/H2D4svcAGWBvx3zFbgFAUa152D/NgYy
NbdvqzcdwKwabyO7jbdb+5+UfOly2zi37avcF+B3wQEEUXXr/JBEzfIgx7Hbf1hJnADgBM7T099F
KG3Z7j7d51SlEOyNTVq2SGAPa+1fuqV00VVTtwqQXYw7koSNj2+F1hFcXNJMYZJk+Y1kLLsh1hdU
l4YTnUS1kkWKkgrSbflkD+vOrvoF4nN2SpGRPiFHuhMqPzuiZEhllePR3/KA/HKRIphQYlv4JXcX
uTOJFTJ5zWrEwQRXNZtWSYlQAnmALLQLhJsyG2/sAQXhnI9HNX8S1J4sVOfg3tiE5YuIBe1m8AW+
lXZolrzIKpxEPL1JOucZ5x3ZIk33BQ5ISOYvERUlIE1QUMlQk4OVzPFkJaXvhkZ3WTYrNGNyNbQa
f5jDpLZ54aaLrM+eXB68tv501FkJ3zXWD141IIVW3UTS38dW9DgMy9oavvml+5O08ZcxE6ckG4Go
KA/9YH9RjcgWjWd/1W5SLixevDCnR/pmQla2nM791LWHLHVXnkWOtIGnaPv9UaMAs7XYsizTfeGq
Y53Dz4vLdStTpJ7dqlowES8U6ehSs+7J0862S5p6lRKnWDRRHXIp3aUfwU9lFj+XIh2WWklvmQcd
Kih294XjrLKG4L5XAvWkfrwr7bpAQmuP8HbhDhouWEO/9lF/Csbkj97y4KYi8CR+fWdngM7Y1T7d
orQNt2TgYURLuejj2ltQt7jN2KlBGbVzVx13UEtJ1EOholXaIm3VsbJZuHnSLJD8/tGXcMJYRl7a
othkLONhr91uZdmHIEjwZU/uL4rYblHaXramYjhHCjv/OGhk+kS99OE72P5d1Am25FStLUcPhz6Z
guWQdc+t75696TxJPDayEnet5aTHmAOzkQ7R0nGSRdHpg6XUAA/yhmTNgI3QQ3al1Muys56iApVX
R+ao7SZ6W9HpWxThdUq66hzYXtjHZ0pvsON/4U2O7DDLH8cqW1mjeyxLOwtb6t8HttwVTfzDs+/6
To5IkqNmoYPmJQfiI9H+uB4ZQr92+JkXmu8qVEjurEGyVdGipEYc52DrteuLYjuJKFlRxHnAgMS3
00S8Vdbjz5COm4E6RxLDo6ydXYtC2JDb7aJu+KLXebG0hwBfKIIcV9l4KPUEaAaZllL1Jy0ODF4c
MIMkX6ZZUoZIUDhLNyt/MuF9Zyyiixa1StK6yEnG/GGs1bCV1MkWVU7tQym+ddJ2nlqKhAut9xlj
YqfawV2NifVkWzcl/LNCA4HiVeVrWtrYpru9LuQv28a+z4iGg5jecThnndMhMhbAilnKXrCILCqN
ANqSyTKtcALLetrPrmTtksNIUbJzmNKhX7X2shqQiVBj/S0OGmTqixzPDUVYxlEhF69B7ecHlueA
qiH4WQjf1bcD0gkLZwy2zJ/KLaLd/FzVxSMQU987L/4Zt6+uR+m6c8Zo5U9ii33Xu8vwx8ooknq5
A7geIn7UA4bHoFDjKuUjQ+6sadbfCM3bdYn0cuN7UziWXC+bZri15dCGpY/iYxkBF5gkLj3Sb9Jy
pzVFRImv+7YQNv0jovbPUk63vsqcXe5XQRgP9TJHhX5RSU7CqSd4txvkCn0HbjOSHnIsBCqarbXI
mshbSbfggAF5LT5PPayyCU+XL8r7FKFnaDkVjt8I9ZmKjSG36h9Ol2+ElU5frCneYUeSe2HnN1Q3
aiOI/SApfGYny4clsD3dkrXlVjYe/Lc0/zlYSb+o4xHhMHY2pHT9U0wB0dHRkQTejScKIN94isxY
XXmonQH7RWUQMqd6aUfCN35R3SMty7duYN8qFKUqKs9pEqmFi0pFyIk4o2a9RWYouBHMEniiC7KL
ZTEtAAzLtryA4xJQK0VJVmfLeuj3rtv+8svpa9bnHe7t76nvHNtojL+m7a306lcxdF9KYA/gqFWr
ridRWEVk08bRHbIswboUJbLPzbjEbuNtOvjGi0jY3ytr6BeZPUcLpf9TIwO8gFPah4PTrAfCX0kD
TGbXWj38H/IjKi38CqzYerkXLFQDjGOWIj0RIaRWfknWZb5L8Jstq4ZX4RjY0cESP/OaAV4XJO4K
hTHnoHDurpMB9aZEWsFJBiQ4jam1snuPLckUeaHOVLIllI0oFbvWlrC6XYmgjBdNTvo9y5GrKfAl
svrkAJi0j0V3g+xLuqEtcDqkr6KwLJPvadtae6+O/EXtAcrVTUWarzM/rlaswadPLBUDeiCyfa+f
Bouqw0Uzq6dqjgLkF9fFb5iTtl1GAIcd/KrEUSWKeli3Vfl0EYE52VSe3W/HqPfWCLJRXJydv1Gg
YpHIg5n5SCJvOxqHI5XRXqUcEE4znSoknLNUZCs3t7/mE2tQOYSJGVgX6XWct8+Qmi3pJTAaJD3U
AtAIOc9UgNClydzdiHwqXsF8R4opPxR1rVfKqvgijyaE9o3vl9hU/CJ02tFbMIq6MBumlzGTObat
Mj9gcz/InMUhvqBjgd/+UM1DaUX9WlLryagSGURLIEvyZdlQL9n1daZ2pUVDv3b4NhD1Gmjm+mCG
ro/IcihovGC83Tp+ba1Y5WP3ymOy71OPLlKkQVbp4CBV1cWLfKQbgW8ceEALMKwcBnGc9atmEsUh
7Vp9ALakXLTYAvFcZ99tUVk4upJtq4KbthpQXMwGYEXK2FslJKkPgDuSVVsBKpApPD6UAImnxKAO
rtAKnzH+gbAVzwNQpIce4ckyH1C4iKtgkdoDEiY+Q3nKG4sDcgvFoSEtEB2Fs7FdV8OV4El56ApS
rpBd4Mg8tuXBGfpgoxtxbGJ4R20mqkNOa2dp12LeXQQKIUbJ4nyFRwpJcMVzRO6sCoO8xIkxykMS
eMjtmB+okHEr6V4Prj508x9BDCgYtLU6lYK3u0qRlfnsMdJPBzNrFM7WNoYTVY/VbR5l6r7q8KbZ
1Q9HkGnHUfNNHVVtdMd2jSbDmpT9QXoeX5QF/Blram+bDB9AkeHZQQl+VQbVscjrYDGRzp+P7ZfS
RwasLmkCRArcudHxv+EPvZ76Nj2hrF2sgmCtgRMSFgVSKkA2yR/Eyo5EvaB9PwAq0a9URdTau/fO
UQ9fb+TlRkn/xe3qr3EGILRF6nVWAHLZTTme2hoJcxbHvwzG//9eSAYfcPU/gAWrlJC/WQZv4n99
0Rn+/b/5mqtypilcpdOf/IZ/tAKFYOYS1J+NPtwZIP/fn26mQHwQ/sKHeE9W+J8ufqBD/EBRuanA
rhBK5++pDY73j2SIx1w1P1//z0PzrflZ/+W634QI3/8PZ8QFDQHnmh0w8A8ufAibOf/xwJPgSFE5
8EB8/kaHYDY4EB5zsc8FtnPlRtjBf7jrUGSubIfZnDnsf0OOcG38Nu+4EZ4PuLZDuI90NvO5Gxju
xDtuBCBvVW73Cf1ZuvpEc+I+DmXqrAoJkJvd+c5j76ESm00VMB7zKglQ9zWrTpW7l9U0BSzyv732
avx319r8mxJarkRXlAczBGlaouz2JvNhLA9sHj7pYjEVfxpa9dHPm2ErvKk6Xoe04O9F5WXWAQlg
jvjzSRRpdnR9LpbWLJZjTsK+B9bb8UvvyWHNa5KjkiqGaWFLGWpWxetk6scXWqCK2Nj8qRPDGjCw
pkF6lE3eKo2m6DCOZXQwM7/g0SGPhF8trnIS2e6+w/6djESEHovGRQNUuFgF/WQfhtRm5RqkGoQ8
syx9AKiAH/heJCrejuAxHIFj1cd0HmQ0sCUyOt7y04IRzeCrSh+TIrEQc8/TYstFnxzNWgooQCjk
EAOgNHZr1CqDmxi4nLUoouBGzrNpAL8B2C64pPZG1279lZPSumtSnWwSSyJ3gpjpppuHyEowsHJc
AOQJlHbTixaF7MzPVgX2343bNDe2aKYbUVjeg61VHYIsIdbVUNEHKQrkWov6scyyCOl6QrtzAurL
fpAgW9D63JK0OeP36La5UuqiMwvzu7LgKhY7I/qTI87/dJG5UUq7rVtpvetxVpQoFbTjoQ+S94PR
FQ7DUfe2YHSdVzz+/s4DpHLibgtPJr0FlFg+4CSmm9rzEYV4vnwYahRRux6Od+ygYl/CNTvYttPu
C9Z328BGPYEOsR/mwaTPzhC4S4qk01OSIkLtB97BESqBHHGGdBn3wGqbWfo2q3tLXXTXGXMdB1Gg
9EMbqOKlzXK64TJq5dLI8IThNGRcbDt7bOHgoYhj1b18YEOSb6eqAylgIMG5qFGZ64ASfJVDHzal
zF6aaLRX0rPUiTZOdBRIUq6iZozWuoXnkRVwjQFWIXSBh14DxuHoGzlKfYPTWt+M81AyVJ8GXhVr
s1Ahf2jjvcGKJRu6CMriB2uHUxmlLw4cGQnYbTmzL9KXPO9mnhSbrL3b6he8nviF3sQq96r7etqB
q5AdJtqg6OgBzH2I8zQRqybRCEf7qbooL+txbX/3i0wCeElVqKXlL9vOisGEsH5YTTacEha5N9kA
2FvM0ulrl/YzDkshmYlaVIPUNEUdX9BkvOMTHS5Djhh84Oq9RqD2qMtq2kSgr9wNSLsMnjNuUiaA
MAL7AWFnlf1AvnU7xO3whNjohuUlSl3YR8yAXS860HkfMWJmNpOrjC/wNppytWCVHR+bzs5OAEmw
FY6b6VmgHA0/03+VanoAJFs9ZQHvQ0JBEtJTlZ0UR7HZmHY5GClepp/e8QL/hnpn2+6n04UTFOzA
ovO47+PAmomF75l3zM5UK30Z/ASMNt0pnsQpAEHIYFuFDzxl4kA208/yZ9N38l+mn6+txykBu2rw
Qs+dyGML/FxJx+E2Uyp+1P0yQvJ2iRpuFKbz12wGsHA87GFZcszT5qLPHC3dhVkN5isGC2GSsbte
9nbFVU+R1nQX5op//xllXp3KvM8fxqBKFnWn+3vlVNUxAohxRf2m+CaSbi8GV3zNuKV2HhD6a1EF
xbcOvCeRfKuBa1s3SoPulSb1V8vKUJhLFv3UPAxiyu+ASqbnTLYnMbI5KqJyO/m+F9qsaZ9zcL1Q
mQJLIZsBBpVg9tIGaG/BgWl66SLg4TJChmOXB+MDEkJ3bNbXwczby6ZoVyqaP02gohl9y2O2HpvY
2URZIl/s5haONnuOxtzadm3lhUYtAGZr4kI9Ch6Au+VNySrqhXpxnXj1L08feKIffRvE3S52PBBQ
XXg4eBQ/Pn1T7CLfQ3z1GtuJO8NSrLuYJNOLRyYf+HsHPkMRued2CnCU6/GFpNxfAr9cH0G0dM9S
WE8jXti13WtApdIoOVYuSY7AJ/yeGZ0VZHdJjsTQJ72xHVof0GVjd12O/fKuciv8xf/mdkZH6nhT
yPaeUU+HQ9v2R9Jk9JhUQRxmehLPjR/fsvnlphG9K32PPBlTR3q/TbvJeWeqWcpeteXexUVmP/nR
qJFgt+WqQvUY8GXLs6YivwvafodXcuZLxmIxz0jqIfIVrfw9+7j62c4a1BqYQ1zx0U4Htb13qtZb
BjkwhdY4vR94Ye9id64Yf9RfbZOoIEcj+lQfmyEDtSAZx3ZxNblea3QUNQ6nT4etudQsGv3nyzJO
zlbigIank3U0peMXHJ7x0g7s6tkfAaNUqHR9F0VzmhIhxSJGplopCziTDFXehvLqDIREtbRo/mjH
Q3zrSOI8vkkTF+6jUuWj02Ux6EyQ5jUjOTiprpb/o+um+Se83eX68wR+gpHe1q4/b167Sm+fDDhn
tksK1S5iW8lTUAhvicyxBiTOEyejM7PrkJgFkXpLZDt/2/2dsRyiaPvPbzJjH19kxE6u6wWIT3zb
43PQ8/FFHqSyHFm51quKyUODXNN9gAgXHEukIc0bDZfgR5u7wT1cH8T7b/oA+vpN301gOevSGWcX
4sfAFH9nb/SuYD/S6Juq+Jk3KdgreLntY/T21F5ms45MdRnGyveAQKkJDOeH1yybwTxtZmYMcTqC
2uPOfBijvNwc2T5khiYQIiwNp7hMk2KRdxxZpNkpzkAe30jiqpURSR6k942NnPG8qOfBjQQYd0Om
D4q+gOsKwN9ID2nZ1Le90xdAOSbZj5LKZRz5w0sGNzm8Wvj0NaL7ugv8HZupBY3tw8m6yoX7L94A
9f/6Lc7BruNQ4vDA/fwtFu2oGfag4NUSwFRZCwpkWmiiSG1v0taxvhgBKaqeFtaXAuibBzV+6zJ2
AGNLnHx/Ro+/iUVE8IHjPrqscsWqey7GFcF5A2K3c3TBD9rWBXGOdJ65s87MjO66qovI2lztzKxX
/dnOJ3XsAXZbMs8Z1k1Z1bfJJH4PZkG3fEBQ+KfOmID8Bu90XigMBLmar7NnpbmNsTaGPBn54p/f
FP+vbwpDcOgFDvdA80BM//FNEbRTFhmk+0rzRixrpexj+zb4tcKTauQGsEScfiJ0G1Xvr6oyxxeT
qs4NJ0XRl0Al3k1Sozzryvrkja13A9Lnb71CxgsEY9tbflowVw0cSInKUWHTcqvZ6Umx9IZo0IWU
kz2Xg7J3VNP6th7a+tadZ7NeAx6wvdgmsQduXJscAM9yHlGT53eMqUPVF+6jm4CwP6+VJHi3Vs+S
5/VftE7HUDtWuav7Ij6YGfJ+v2fp2+y6ep2JniHN7dTV5p+/m+Avzz91fC+gNPBRaXBA9/r43TS+
IvGY5NGPZASNzmYAl7VTiZiFIHDxQWk/GBGgZxtsrRilwQleMlKJWP5kCL4sY8uLuTEaZiNjeTU3
tzSiuWVQ0NvUccGpB/ngRnluAYRjBN5kcTCaCRyYm8SoWRFHa9EDMJVim3OA+sQVZh15rHbBAFPZ
TLYaby7Lv+9iI64GGjGjoRYh8t8A5ndWWx3tWJfZykzNUFtpdMhEaAQA3ZAyvRpfzdDeoTpKEnDA
NEJVFLidUV2mUavwSoK+tI7qFHT7PB/XBbwY4G86fTI6M1DEWkD0zzZBz44FGaudLxvQe682ZiZ5
8/sORuQF5ft/fgBs9y9PgBuwwAd8MCAc+UCPfHwCJJNRGo+kek2afKq9kBV8JtdapzQo0b5j6HZG
uqiYHQG6mbfjSrgBX6YXebY263Gixn3Pqt2YByDSZZJ2m5Hrd7cxC8ZW+Y63ajQqplEBmnKsJ+sP
6uRnXVQ2KvJHMTYM/wv3bnDy8qWPCrEEuJk8EDkNYQ6c56kEYm7nKEDUQLByTwm8ptDu4+rBzXKw
aVExe5nvKBMGJkx19IDDPweurDaeVQB52ZfZDw+U2XLox2fVAZw7Wazf26kf3RmLtPJ70KoBL27M
fjXvT4PXkpnphE2rL8cCaIKZa/62cjXUTguOvejyZd679T1YFYu0HOQDcD7ywelbZ6V4MHeAgO7N
ohnKZGUP0bmcEwh0kvnaQW+FFdAV1b3RqZRlaxRt4xUzKQfxJqNOgZzDbGh0Fo9jdByI63uzcL1X
ZjIXueMBz22BoVXKsGyC/KYVAxIi84yB2XtT0Jwe7FKEn/TGwizOVxrT60UovOubar7y7bbGwuiN
maOGy22N6tPlH29bc/0vTpvtfQr+GaGceAi/EP/jAXWDT0+74FNMeQEiVFIDVoTchbuwqgCQXmB1
VuaMuJ4lQccBTH0xCpUXMDVnyojeD2BdTL/tjc5cOSnQz7ofeJDmu86n1OVeH+9/+aEqZr8YNrBk
AFsKOD80zWBnSbzy7uIzzI4DQvCrRgRZclfEx5ktMWAXuk+alD5wqxPo0aNBQok4fcgnPz74pVOi
5IrVATWwh/kCL8JjYFTIuOKCflqkaJuzMb6NxRNU1mig0XwA2XN04GhXTmrrLZlFGf25ajLv11WT
WzerZDb+dK2dkPxRA520m4rhVzSChyiJzC+DJbpXYJrtnVGZxTZIu13sVL8yu87vABKaVgN3XPwm
mQZeIXbFqps9x7irk+XojPS2HEl7YIDyg4gQiZeaWcsqku7zNEXg+5Qg/oBVDCpzhV4/pSsf7AS8
MNFYt0Y1qEHDkS3kqqcxtri2R0G/afO1tBQ6/dia35YeD27ZPCuomEFPUwoI/p8LQ8K9U2lNS2N2
1ZubtE3evVtArnBauMSCs6Eibzp0VYnsRgJvLi70HRglP5qRDc9jp3P0oqEjkAfF+By1+tZvg/6c
SPkv7wFDDed9hYUhK0Y8j3jUBh8BIcynHFjbR0FFymn4PlTI9JNFPlhoYOAN9AQ/7V6DqFAsUV//
5XaSH6aYdA9I24Jww7IeFH2IZuiKLzPx/WwER+G5AUk2WhsRIC16EjG9N1Ib5d1Dp6JfSVq2B6ez
ihvkVr1LnmscrVD3vXUwOaxLrioNuFzLLk2WVzvXZLF4C2AApyBT740TlnF4ykmREuDE4WnpjyJH
44sVOBNrlL3oyU31g0num6FIsjvRVcWNkSJ8BSFI9H54qQbElX+11/boLjs4qHsPfXNAicEs80Hm
LUc0P5nzNEbvoWPHnjdR8KUJgEj/qHd7gtMwVtWyt4mI/sWTQwuyv3ynPvqTgTbG0d7MQ37z40Ee
lE7djLWvv9djH6xyIMF2TdbexMOYjIshl8MJSLDhZGYafQ8AugVE0SU13RvjWQSlNx5BxjmnJGUn
rlW2LTiX+8bqsxND662Q5dnwANcICGylsm8MTU2StkAbsioNFqxDDy82jkACEHrjICd4QhI/R4Yr
GFFXwoFUTiQA3icd87t8hjizadNmoIFINMZQPx1UNlc5IJbLaXa0roMvVX0EjQhZsLeFLgem3Ub9
Gl0t7JDjdG/OuvN3eVRtM2dwn9xY6tVYeHRHU8t9avzgGDm8OLfp2KMNRnTAFph8LdgtY1MCHg4G
MzNDMIH7D/Rpc9B1am+NruIdKkQow28uYTMKT18ALo3QvOrPQNvE5lfxGne/2RqVsfCtArBEgKjr
QoyH6zB1xQjAZbbNMvC4XFcUwJ++mVxkdMl6sP1o2tEYFKoJbVjaPCtP7iwZVYNT50AaQGNnFfaY
3/pOo24/xqRfXnXGBDWcF7sd602PHG/1PXZJHvbN4O/c3Ef4VYzij8zN3SVylyP6AmX5E7oZXfQ6
ivRulHEcIjMn/3B1jVyUb3N0EcnBBvWaR3/Wo7EeqpUcvS9yi+UoIgFWD5ZSCarZoRt6/yF3tXps
9NoknrzaNoLJH3kykPOKEdLZTHTvzIRalzEIYP/sG7tkbsKHKAzd/OYmfR62SeyNzEGjEweeg+/P
r9y7QvTg9jm6n03ud0Bs6h3zSHA0gxVM8Rr8vmZx1XmyGbuFg0T4xSYHsP2IN4++XWVsP4nGnpIR
ncgy/EqAnj5Iaxr3cceRGJ2HkaKtmgdP5KryAYdcjKWTb0tHexcz6frJ2idolWV0YJvaK1ryck3A
D0cbrDoDj6PkX0qwO0PfLVDRncVi8qot8PPoVjSLMXoTANBZAMo8i21A7duOeCcjJXLSXwS9XGg0
md9tI1A17wRXP2KS5Qdg88EK9AaA5WZPdJz9z086MutAQH5vd9VZIPMsLrW2T9e1bjAeaA9Q7GQJ
tAbIkq9111kh2JU4UkYRnXwgXFYpTcgfZBI7Yrf+60fThOH08WZTWnbdSqH3xyaoJIgkupM3wTyU
BOlcgmZaUqXyxqdlRtD6BgtG7oMBSH3i7azKSQnIWbDhHZU3lYWeXa4c8/DddaXlsE0KfP6xlDK9
dafmZWKcfEXHnvjgZUiOGbEqem/DEpmHRgQXVYVu0Eebi3EaoUdQ2lUHIwqrfGZAZN76orK/yqRe
Bmhv10aAvXvUpQ8jLdWp8O1nc4oZFWpzB4Q36pZpzo4i8c7eqFHnNP64nU1kUdjIJV0d9atXblad
EnmjT+46eKV6N9gq2PMpwu7TtCO6yClvJ9H6BSyvACX3sT648yCyokbBELNJJxq7HdhxbyozM2bG
wohmIA2rD1FkgwGUgLQQizbYOBFzQXdV6tnXGljlaZxOSS+ir3y8laxTzySi0WGKcnSumUWHZx4a
R5BsZ0Td5Icut6NzXMUg1/nfEntEKys/GvZc6uyxkemhSrvxxejVrHc88rd6hpz6XgEdC1IXyqGD
z5PQiKYmaqqhZuFaNr3q2glNlibQNGriniIiNXC8CUHRG+J14G9iRCgIj6WnNmZVzBTHi3VVOvFp
UruoKMGw4HEZgteeo8WhG5wGRGEL0fflH4gbwT2SfnTokJl8LNoIL7sq//ASy9vETtqs64kUf5SO
d1I42R8CT/LL5dNs9unyDExco4er5IVUxUdVBoCJzZAIM7gaNL44Y+7eiPAE7NsajTuNNOYMbQ4m
eIlBizZTrH1UAwgTYMPCTZAoNq4GQB7DLkYBy+iob6OCwR55qz+Y5fQZTF8AOWVh8XtvPE9I7uml
zXNrlTiuWlO3lQ+El9G8WM7Yh6jzb//5hLDpnB97f0I4SFjNjVyJ7VKfIqr8eEKwzEIPqrwrXorI
m9ti1f6BdCpHjwJlY7zM/YjSQ8cKgjaG4L9Ss3QxMEuXoaLFJu5VukDxs9x0WZ5eEtHFLAZ4NkMT
ckXaLzbaqtPQBGR+p3+vxl2m7zleVYNfMHgGM2vr9rFi6At31V+hEP2fi8beYCKuZui69xhP9Vk7
6DqTJ+oxiYeQddn07Ngp3imVWchwVOMz78FN5Mjx3iS8v5hZE+tOGRrZLo3DA++CrIEdR5PauXBh
dGYwntCnisbV+JM79Um83hnnFDp9vd3Z3NQZumPjxsEtB1Hb1CUz1d/bAIU/eRUtQy9OmyO3En60
xChD9M/Jnmu3ukG/wfEbWmsiQZyLRpwjnKULG0ThWxC4h4feIXuc2uOzW9NsC5Am6gWzaMwcQJmO
hd3lC42OrUhrD9nd9VkWY/bYFQMBPWx+mF2/GLZuhhjXmJihmR989Op8bHtN9lf91dbc8/LSWFRf
7hfrUS3rSVZLBKnJGZloezXUaPNUcBqfzeBk6mUC0/lgpKi3g7soeTaCuUayyNm5DYjSV92n+wx5
Qv7FxaIzavDTC+Q6HFkZgIzcOQn9KWpJhqTOIqmLl0Y62R5ZaHlKPY4+afWYoUEVumrRGn0LVkb5
d8tmAR3h/qhrrwBgGIFmw29bX3RnIyTgoq8cNF3YGNEaWvtEouF8CXKBh/9ZaiaOXRXQ7WhTtYyG
gfarmLdi5ZaFXvXV6G/LuH1SCH1CcJQA4Jkmfku93mbIlrtPADrHe6Pz5/xAPFqoxUXlxkjTCKoD
sHbANvVdUZ9HrUFCyiPu3QNiHpoPlTnIPJDEl6GJliPdynsUspe+Fv2DsajQHRLE+VTvjFgyP9j3
c6LHiLabeuBZq36TelN+LLxh1cBbuvGLETnyskFW3ZakD0WLTrQyaHN/ZZbQm+iFF4G3HbmYlkII
iWZdeYfuKIN9lqzuVhOSO2eRjN1qmGfxrNNR4JzQ9gpuO0tsjjNSoZSOdsxUOiibzEM915eMHkHf
nZEmRULUsfkh8BN2N1ndH2brqLWY1l1hZRvw9cShbWJ/J/PovkmH+mQga42TJzvJqwjFSmzpZrCy
6D5JWH0y0tXCQN7MVW/3MBbAjKONDd74xXVfNJudY9fy1ESvn9RGZJ0jT0hVGeG6ZZr90axF7et1
szSz0jt1dVD5N/P7XQRxcnRRq9sjbgQYJkZDQWJrgGWCdEC+Tyr8UWmMVo1eB25Mqb+hQc0dT73o
l998B+PaBwrCLkINBOFr3dgvuf//KTuP5biRpl1fESLgzba9ZRuyabRBiBQJ7z2u/n9Q1IgazXdm
4iyEQBmAVLNRqMx8jZO+IOjizVPy3btcJaBWJc06DmqI/IxVW8fAqLJtqkQXyGnauPCnPjGQ2vem
zx6wlaUpAO+9cJ62qrf+Ss31abzKnPbIt+CCvof+9usk9sLPnvCvk2moVqyT5LfR3pRj+yj5FSy4
riS12BhSSShCp6OA4FwU0PNXKbT8SxAaxi6Xe+QOG5Ri5pWO3LckR85KbA5YfcpLOJxiyV4XgNgO
X+ufxaexYr+XzD+Xvra61r4tLS0FmCU87fiB+c+KqzeviC8iyKCQ60eFvdpZcq4ti5ISggXFTMzI
GgVV17KMjknTWHemq+fzqLDUrWRnvHRtx9jnRK77cjqI5tehRI+u02J/+9XVmIgFaMDXx0elrJo1
5Z0lyTf/TqUaee6pZMO3D01CqtFat5YuweG1w3blFybsimlYnyYGvR8SeXgUOItwbUMvmWmt5qyR
+B13EN3TA2LVyqpRSr48uq6jJuRaT4VlvPWjkb7nkQZLAxjfbPQGVGPL/hUqDFqXTeUuUL0F/9Vm
5X0modWqquYlruziPgsbpMiaKEI4m0EN5YCTKzkrMSi6YFtBoCQhuRVNSY67veGhCZJ0EfrjYxff
4lCLj2ORw4MwwOMiASOjhJ5Q/PNjSomyjkQGUuecik5xiKbhzzNZNbIZwh4/p4tO0WS5Nde2jjhY
5PoqopJ6GaA+Gz73Gfp1bpE4p3Y6K9RAmstRPizFQBdl/WZSdpkRvVhz+FosK3Y/PKsqhZPeeoLK
50LEQD4zJcVTJHo4Po4phPLGUMOrOHjSrXEL9yyRdL7WRtrvlQFW2K9xrdTtZZf36kL0qXL13c56
uN6IBgzo0wyIVXQeEmpGYi4cU80OQSdbd4oydHO+Kcnb/5iRw2dbdbn+rBGeXT3ynxpBxk204JL+
1prG2GlQcp5mZoqEANRfrWlsMM3oHaUtMN9ZE54bMHOfz1sRk/TvyYR+btcF8Dit2r2rA9hz8wQa
uCI9GnY1L+FfP7hS1V5lJd2ityM96qnRHwotVmbdNCvMO2sdFn6+FKMxwrMLv8pBF+dACMSt1SyO
z0rd/BYctF2brUs3/PkbhJ6WrGsvCmcVsgWHflSvTWKNMX+ZIF62JpU+pbOrqzhQLrtDRNdA7KY6
GQK4UlbUg/0ABVZn2vx9dsaDka1blUqa64W8wkyJ2EyN0nOutSlQWKk7of0mer66v6b6ipGcxUCc
KGhi+GycJWfd5nAjNkEmq0ty5Ghom2b8XgEuUzL33UpsVOXNur4ZMSTITmnGQ58ryh5RlL6Zs0mU
Fp9gnjjYOebY3uDul7sW8v5Xv95r4TEbUWP2Eu3Ky2cux5rzIDItGaQtJ+jyq2iFrvWstK77mZdR
SYLC7iuynRhsvdqBozfGa9EMkJ9dh4GFTul0N/S6hp2lSojF2m4FSz4LSWk6lArd0jjIOpWV0lLM
iSzqv/LsXVol8m5Q7+xNribaSg6y4oi2vDYjml5XkGF/WDH6gCzBzb07etK68YdhAwqpvcajDc13
mhJGZFtAgXyLkXpejK0PeE1N2v/Igev/YzNpYeOh2NhWmIam/BGNaeA6PcXJ429BEM1MVL7PiiZV
16hWo11ewTwDp1RfRV9uVQqLPuJuoikGRiR0/7iql5TNkKGceG+YLcICc7t3kgjVvq8TSuvJRZM9
dUk2ioqwpdXVXhzcxChWmSF/HyVUA1PP6nMIfJDr5OkgpoimntZcJ06/Lv7tGnGffihf/iN6FbX9
7Lf8pmrxHoL9Aw4aZ5N/fF5VKVd+l2jdCyxbdOY9JYTayn5CmQ7iDHlYXuuBXF9LpDC3oi+YNhUd
emow8BunWluSBr156myiwD4mqmYdotYiBMomEUtTOf1x1qqx+tnX/zr7/5/XwXKuDW9cizqlASB4
5usk1kRYLJqejvC/KEyKZqT34W9NMfo1+evaOmshlv598lfTq2AX+rHkzuVesQ52lmUnBAg2yVTI
Fwfy9do8cTRtTQLWv48RD0cPSJvrqoz8RzRIMzDK9QWehrrJI4JI39Yj4gJNQ/KuNX9ELgKtQ/kD
LVU403Ef7nKFJdnMkT+w+zh99gaWfMlH61o0U+SipMxKL6hXFBSRtTvN0ZLnIM6qjS81UA1EMxzH
mdm5w7EL2+FRS9/DZEyfO3xA9ppuT99sbg3TIID+L1c7MYpU+9zx0xLAqNwTTvAbiJvJSeCtxG/w
2dSdh8xu00vjpMW1ao27xPONpWGEwRZ1GmVR9ughJXHungNEymZ2VASvPBwvgZ1p95ocalsT7v+q
MsLym229SrXlv/5xodsoT//+/VfNqdr/+/efFJWpWiCfDFVWdVtgY37L748aqyYKTcmj2bPteNQV
W19VfojoAbJTTYsMs2Rq7t5vi4vvefpatEQ/lTWrRLCWUdGGTUPmHRjYput0vGjMkBjP16F9Wyry
XJY7VlutNfprUZj5OTObOfTf4Sq60qxvV62U1gvRFAM60vtoBwAYnC6yIOccKn+8iZY49K6SQ+4i
q9IC+V2GKrwla6ysdda447IPgUqyyZxEf+v4YABGeOoDUAl2MtxA0nnbIrTwBmhbo57QMONc1S17
IR7iz0dePMpBna11vdx7jQw3ntfSOnTG6qRT9Po85BEycnpsxL8N+NMUcYU1XSEmp7n5imDMJFuf
w49rJ6qtPNFv619npRgRbQq9tj23beutzx0A39NEqZfvatk8/5EHEM2vvmDAhQJrGdGT8To6fqUM
aqRfqLKhxOrbqb+DASI9ekjk6az9J9Fq6lOsZ/YtUd0E/XX/RNlJelQbv9/jTxXMS6ORHiEpBWuT
VCuuSrzjIOCkV9bq8FLxB/Ej2biXQg6F36E7gPjqXvQluQOtOBnWbpi3e2miR0vZ0O6dWLXz2Vdb
nH3NsafZoknYd+eTZFZbpd98BnG45Mg7381vAkYhgBPiTMe1ZNZnDkjzISfY80glf80zMhhglRTi
8NIr+kkJDGNuoqq/1KamOMi1Z5xSPb9MiN7dUBoI29Vt5B7L1kV55W/TwgLV4E923MT630dV6Z/E
ASo2pg3DWTTIBpJ2JrP8mDXquE3HLtFnYsQKpuKTjoa8aKIBGe/tOjyy4oTXHi35OOvis2jlZpRQ
vwim1Si8ikMSU+Ia4VexvfirT8999vK5PU+i1j+m5fCjchFnjMzcFq08CLVbKI2/tai5fbaqRFVv
UeT+NgZ9X12Qek0WXm6OO8OH+y7O6q4fP89EHzxMbYZPCQD9Ji52lmGjjJUpLuU2q4G1/XmOHGK0
TkJUJyxq3lu7GIZtnzTxQbVd+HjS4N41XYI2GKXOa5bkwUJP/fqWGoWFuB91i74N3kPiyTcjVfg6
9zUMANQ29DYg6KjgYluRl0DqjptDUkj2q+lXH65Z28+pkzkzPVeSWwZLbOHakJH+fUH9B3PX1kBU
ETyyqLKYMvwHvCpCDjRFMce6+TUCKeLV2+VNMY+7MN6J9HUvwVTNZTneiVevGIXb/3NUVuKfo1/X
ilGMudBrzPLL/7pe3E5c4KsgjI2yVId9WqAkkNZI8//BCMBGK+gIhhEV+Exi2aHTHXQ1qObEy90t
L90SLU6zu+kE7Q1YR0lST9hQ5U+jHYy73kIETTTJFMpL29MGFklGTc8CSl/UxREht+zJMBDpGQo0
cw2cFrzaR7TNroq10armrRmNqwgEB4wtEDIKqvuwMwwseORi7dWhdZNa7RpAlUKO29c3aCXv5CpL
XwwJaH7ANveoa6m69x3VWDoIeT4mlfkosty/piYV5gtiKhIU8HanqbbTP2VdLi1gTFpH3YaWvFBi
uFNh1uxrx2dPh8iNfVQpwR61Gn8FNRmvJg/lq6whuuP35ouWI/biJO6IPVgFJdI021tvQcJAw7K5
j8N0WBSIOVxkqUaDuPD1U5pK7QpcqH/nlrm87hu9PiD9am1UqXd2jm0lO03K+i1+UvLeLopsM5iQ
AZ0gC9ZNn1t3eWhIS9MexrMKKpQSYNeg9JdhPhbY9UNVqsTyato9snBpswYXkOfAQnelyjvpmzWO
z/xPyjc2AEdrLKx3o0tWOmriO4+izabo+O+0SAmfhmwoLmlevPahprxMJmGLylOKXVRBhFTibib6
k77GSwNs26r3LPnF94yNH9v+Q9eceh7u7egM4SaHKg1Tqgqw0GijNx3DIb+ImvehQGGqMZv8Frgx
bnCGpO3rIvWOtmcky1guvKeoMx87Z2zepShcNY2hr0xcJjYDMc0cHZvmmkyitlojt3sL7DYLooeZ
Senn91WCanLsa8mrUYwrJS9rpFGCeG5Fub2n8G99HkTTpF7HHsTwURxhQLFQ9ZuJUzkJORWTPk+d
6XKtRpIkCn67jZhsBzXOenIWb1XJqRZ9JyM7JgfqrjFTdYUyDtYRCeY4laSn75r/0o3++IaeCQLD
ZSpf1GJMN8jH2hsdR4Sz5GMq5mEP8Fp55Vxck6Jp3KhydssT1IUbvnp7BLy6o6SkFoB1vycdXcq8
FsNkx2p4H4jdx3TQpl2K6C+b8R7k58+ur36qkveihao4uuxxUH3e4//ZJ24ifkLfxs+JBkzADGxj
AVnIe8AJrLqrUR5TpdB/EF2mUe8qisngb+iyHcS3DBD3azEYGnYCnIxigGg6KjqsePHplhxWiAW1
S+h1d1o81icTy5H72g/2XhyRxlLwgigUQ1u2U1YL6nQ4a1WnOhWoC92rjffbtGYAaZk4T1qEKEtO
mi5xOjDr6qQJ0htg18RBNJNo4O9nGCnSd6aGRHPmnUM8dgyXfKXokjrjmyY79c++0eRBBwZQLMUo
u4x8/+/vE/IMf9+g2xBGbFCelFZ5OBVF/gOAU2hpMmZhqt6of1KMWbHW4iU12muTvNulmF7kiIGu
oW3+bE1jX61pTMysp9d6/7eZ/7xOzKyme/76Cb+uCyKpXHdlOs7c1qWc4k4Cj6ZzkKsWzKRtDnei
RxwGwFJrKURR/I+BClPC7Wei2LZxm3TKdOdHBkD2qUzHA57dGaW7ES1x0KvAWLNQoNFq+OjHt7Xd
zFvHHtZ+iscJuCU4gI1zsoYAPSItvARp6JxElziTAso1jTdigPRrgOxWuUoTb7gLnWqpJ6N6xp8J
4EhS5Fg8SgWwk9S495VQ3rN/QKQ9UV9RaY4fAsV+H2vVv5VK262G1FV2ihsZd8j/+iCGvQpTpg7r
oR7hA602rhYeV/dRnuJ7aWZPZtqFB6MhNyiaPXhFVi0Dw6s+zZ8GjFrmkrIzM7QwpThNFuSkVNgm
mclj3qG46ZXLUamAjFaStGUrUS/bBBLsehjH74aadbMhauslmWn71uTqVaPY+pa0lFD6DEYA0CBz
gxQzL9d/ziC7mS1qPF+wAsmV1ZjXFDXUJDkSA+fLJJeTR95lP+AJuO+q+tLUTXWOYRbrG3z58KPT
c4PsTWycuzhTdiGZkiWYe+NZzqWV3xvJmyKhbC5m8NvLu4l0trRMyldYmVVzP4nYgk+QX1LqDWpy
xMpqDsgFzGkg2d3+EyLn+o13CIb+0MtegX4PVZRaquCDVqGBckenfniKfkeaOXot4QXPWqCwT3aO
ixOb0uhhaANlgWmEfI4Dp16lQMePaNMOm74GyjIErb93eyPbZHZmH0k3xqsQy90LfzFEGTQKyoOX
mNWKPfh41IoBJpCaaVtPlobnqOcdkPcOOXO3PPawbWaiX3ercaH5PdOmhasvsCn9NU2OEGatpxVM
GjDcyGrj57QIzdckcj54tUdPOh8hIgrli4fcwTLGSAVlpqK8i5XInXsQ9F4VlEc82XwLZDmbj3Xk
gIxy1N1kMswvqxZPUZbcJWZkviVx/J5KXflgFUX+X1tf4w9mAUuVo2i6qpBOkw0dutvfkSB1HykW
2nLDDbSOcy31R1trWHiRy9gZrQNjII6KlyQI85kpYUHVdoV26VUFaQ36ozFatkOHhCmqaFreR1sR
iIhmgPPEb00xamb1vgjyizPa8cFVAvS9UK+9xiVqpj3ZjhctGS+BwOU69jY3rOKjMhGUHmL7SYLi
OU86JdlS/Pmo60reo9ZE8abJh28oUV4rFIPuy6nfB4y/8HRt+NYeitDNTgjS/Yz8s2iUV92YeXMR
74u8AAWu/hiouLOZsaXXayOT01lhaOHaQvxrBAqZUavE/fFnMt3qlAVo6faAmpbHBknuu4Nou17W
HbzewPfN7cM/B8QUE5s6dtvTRFTq+mVi97daN5H9BF0osIew3OPD1CVBGrj4uRUjMWF3iHWp8tG2
arQk5SkYmgw10Mjof9QBzFXVMz4su7iGri09IyiAS1ZYKucRsjrrv0Iu7tflgQtmTFzOJ/d5OcJa
+kcZtNdRG7xTo7uIGQd9eqqgFcwyz0yfyzKoMbk1k7VUVniPWOZL4+rdOSjG4N6BNiu6Bye1N4gn
IPEzXZQORH+6WroH3ZfrpyDb6JqbPDtZbu6pEpdz0eyl4R622SmcBIHS0r2zQgPTv66O952CZqno
91LvBKiueNBqnGKdUZnJcb7S65otODv5A+Dx3w9ffbJVd0s9w6RUTPkaEE2Qot0Shp61SLtqWPRq
El+cIkUtlUIvL8qgXQcYFhy8Ysi2EdvCXQJyYa/xgG60sGnQCElQ9vZaG/jymCyHJOyvcewgVWen
1S2qMxcfDaV5ln3Mr5Nw0L6r7lQDzrP3MsekLXJxohiNtW2ARZ1pAwYnkYdNHmZge8u16rfGC+41
1MjCjxYwxVZUzPqKuoDbRBd5qp9ldrBzWd8uYoyKzueYNpHif42Jmtw/r3Oi0kevEfsZb9IScnQU
BN3M8TcCgQk3VptURaEiThzpGrXIld7FOVBXvpHNPVKSuLN63gdEta3vZsELuRCFhaKP7mIn1nYy
0jarJFSte7ukih0gzfIemnOefutHqRTybFRTCc3XMVvXbAZQj0QuySvYbxZqPLxkhYdgY4zLsRxp
a4tM3ozEp/cB5BRlZ+1DyusX7DKVJ6uJ8kWBBOwJfUiM9DQ132puo68iKUbYLownf/BK2WulEhzl
uoiXgL6iJ62LH9EBaN5BuayaSPe/DxG6Hbk5+GeIEaw0RepvvLLVLpYf+YTFqvFqdd/YMkM3iFOt
OwaCpmD2eYfiqzHvJr6CGAAR9PNMV4YefQOEf+XBMM9tV7+UudM/t/YwrKwUGVh9AmLVCoaSjeQ8
DHFXHOA1BXO51oPnJguBq/H12IimM5bHpvK6K2Y89aXD90KdZiEVGm+wYkOUZmqSvCPzKflvqdE1
d9QT+ChyyEhfIKkxQFoVTRly+b/AVkODQjCSUyfRZaVWsCljf02tQNvHUQ/hwrOctZ5XrAwyopmV
0kyujpgky2Xbfau9/BLy7fBmubSMogiX8jTEIElrvdd6RDpX8gIsvca7z42BFL2xUD+6ta495bUy
bpok9Zei6ThtM5cknrTPUf5bXeqZd/++Tzf/8e4zNY0EsQqCX3HkfzC8lW6EIm0W0kPn4GuTupo2
H4qxPcldEu0qpDxXkIOzBzdjW6KrifUjBxeIFRkWR7/mDrB4t0N0x7aA6UGePuQFSsp5pplf0xMZ
RSpx6xh+4+5z7nRrjBfQqnGx4/okaqfjZO4dx/uajO97WSt49GTRt7rCbiOow/SsR6W6yYg7Nl6m
hGcPjjTm1pn3DWH3vcemXFzUdlZEFhScxghuQp1WgtxIgodJ21qdqvM+glcPERYbgpkgxn61hmj8
c2y6DpSL9R+yMkDm/gyUYJxoaBjIpsY/EOh/332QvnF14ITWg0ZpdxE1Q5Q/xYY7A2IWrQGKVXtb
7mAii9OyoRxZT4fPEaSenbno7OKKSuQ42HMvMUCSmuNR4FwEHEac/YGJ+aPZdcaAekRt6hsoUmgD
NZM3GPW0ewtbpxXa3s1ekQrrUEd4WVdIa9yQKvEwfOcDT/IDYgzGD3FRIgVcZIXNStaI+cVFVeTx
WPq2drPinK1+fFLV3P/RdN3SRmISkyUvm5sDYBjYfd8tTDqfHaWu5nBZjKs84DaXRYF5rENd2sA/
lLdojPpHA7jASh87aef4+qPvkiWLAdkcSNE5e/Ch4UpKxu4hhRPHu7Ib3l3gzbXOFwQ8HniPNrx1
kWMsA6f8eRGJcJS+p4sIW4tfFw0CKVAi1VWi4Pl5UTj9pCls+vxJrip1D7JrUiIBALRu9cm2GWBn
8DjW3nc4Ycqh0/BTGfPQYbNLlhGr0XxZ9b230accZKHJ2cwoBuczB4m81GwCJt3y2MD0BfymJCnm
c95+VBPOvW7qflWST9nYRmhN3YUWZmdPj56ROneRR4OZXlXqEzKG7p3oEgfRdJJ4ReI9PPzRr1eq
Om+SrsRw+ho12oA6KQKIVECgzk9nXwfRF3ltvonSAyuU3RK3yfdpNAGOY9c4KBMF1cLve6ZilndQ
W1O9idGhkTFtd+69sq+2ahJp+FM7K4p05r3cW/6l9Lv7eCKBZXrlbJQkMlFGVbWl1KAHlOVluunI
vy/EU6vYQ7pxBrv5bIrRxMy3rjKsjbz+MKbQrAeovyKNY9JFUwqVYwH+8+pmP7TBkg4VCttHscH1
lVVgycXxc8+r2maNJQzq4QuS02xnItTdOjlEPa3yQVezVSPK9Baw1f1DHvrJvTGGv/ePRH19aiT3
03yjSZwXXT3EAwj/pIZjGzX+Uhe/UZDkW7b+9qLTWhkHF4M/QOKPs6Su7WMd+dlNqr2liDOHtMm3
CfnheRepzf3Q+/k6t7VwJQqFbpRosyTSnUPER/aUhudcVoZH0GcPnyAYsF7aYtQkecXe2NolbiMd
7bYmvAzr4tmoo7M35TrbMN+ZSWq8dFEfAhR3glPhBu4WWe9qHXiOfo3TWJ3ZYFV+YBmqR9VHCtfh
Jc2uJIMzSIR/nUjSnz2/D6WgF7Am/G1OWtTWiwy5T5QcwL5MNSKLdOv0dUorSkZqoHgrMYqZN9DL
4RWrXeSLkzeXP+ccKkF9F2PCcmiMLEB7rbJeGnwcqrhW3pLJM9XBwfASs0kCCGjaqzjonFtStw9i
RpkEBKxBfKvzuFg3dhpslbgprs2UfBMzLHQHclxyjzlr2qKe9EbK6dDJkGlkP1EWCPMPxPVmSKdl
avMYVf1b0gd3mhoXZ/HyyWhxQX4WX+Np7KtVa95vrV/XuS5fxH9/+zuy9c/3/wS3ofKjUKj7pxaS
ZkiV5Mn98DA6u1JSumYbJGCSHEdvF20WmntBjBBnXuMSAOlwnBZh5UpgyVp31aTI/kBOgYdPbmJf
6L1N9Vx+iKwIg0CWqvWg1+HKdFOywhO0WICMw0njpkbIOS0grAWIGu1NVtZHS3ceUztST6Ilez1u
DuFDFJC1UczU3bFuYwCZWsYLjOsfFkC5S+5U0l00tv0sgWF2NzhSQQ6iv/h1W0H+a34YKNW+lGTW
wC60w1OoNcE8wBkgGrzuLgthoeMunN2VjuXi59tVWywcZwkx5HJoiva+V+XxEAfNN2VU2/uhSNV5
iEXPynSoKuS86344Jv4HfHabSAmlTeHWr0OJDhxayvioYxS26BSn/K7wtKdqbj3pg+6uoQOna7PI
m4tv5scYKO9LnGgLUVeSMf6ZYy7rn62wuOCwHG77PjD3bgoXRRx4fYJQzArk1iae0MSraj86lfct
FZqgcJ79zEVoU5PLvW0N9YmSGK9SrO9wUsAFt8TT9FSyOs07t7BXdgeiYAZrG9WmJrKutiufNGBw
3xUAMzPcQiZjlDwn4BlWmWw/+Ubavto2XjcFFszLcGywQillZc4K0D05Joaepe63bx50+NIr8Mpp
tIc21Z0Po5UuBMWbmur8YrBgLAwRDpK1Us+6xLfXkV47+6yv+o1pSzt3zNKlMsBij6t2JoOufhrT
BnsYcHGrzG2IwNP6pObg9ypAh69N1J1tiq3vlJzI2VjO3HN9ewUbpMbVqQLKDduPCX/RAtNhbKEt
xIfe88OLOBSFrOylCAjf1BVJUjkPEttY5kamYIA9wD/o8ufezs+IvecPAG8flNKJT4goybdMUh4z
T7Hu1DCvjoNRniECAOlPwpAQ7j2Um/QgB97Vgde99azJ674MMv0gkYB2lqNvJi+dSdY4b+RyJZrS
YJ7snPDQVNvurjHxSvekNH3RJTw5S7nx96rTHIFp2uCfURETNBrf4axAsynKfW+dDN3PfjEYkcQk
XTNNEW3Uxr5JVpYuWne4URlJT0Uc3tidVHdDH/IkjZ2y67qqfZRtVmqg4cmaJMkP3rvdJbFb7dj3
1saIdT+YI6hFQk8Hgj4NysjxX/BWtXb5GL1SY2RGh0LC1gnQJftsByjizgZYkzO3T9slbrHFI9uY
Zgn0ntfa1DQ105nLDj7bKfrMq8DJh3lXVxJiR6aW7j9PLb0hTGLHZc+7qTfyeEHZmFr53V3e+Q5u
q3jQDKFxspN6TfS51B3tR9Yp7PDC+rXTjfY81kk+VzO7XJXBy1gC9A2JdIYmrD46/b6zre5WRb5z
wN8T7jAmwIs+wrMRvffijISfu5E7zA1zHudzIjX5OZ3OLF05Jyz6e9ElBtusStZdp3lz0QTclNxJ
SvkaURLOKst4KCO5RdofA3XRtAJvJPMWfQ+l1HxAW7i7Jk02j6dWnsHYDLy2WfZyLx3G6QCa7OdZ
HGntuvXN719dX9O+5jowiilt8NN/XWmZ1R4U70fh5vauxxd0azeuAyW0TzaBrnjHLgiqtV9q0R2l
xGGl5VpxGm2cr5wEaY+u884Ob+ZNlmTJHj3ieufz+GMVkNkHDaXUlTrI46kv6mzpAv64NmOE9LTe
yQ95fClLA9SBPSYXdK3DTauX5Tb0nPo0BE1A3isuX1Q3PcoFT3oUgy1Q0upbWDZYEllactYou24A
UsmbNm+ieZGp0O3Iom4Vk7t1hjS9Mrpibluags2isVTl0ny38+ReYQ8xr8gKnjtNWiIukn/okMp8
1sIXr+U37PwoOxtp0GzKob6zeZTWkWrjNmiAlZEtm9yC6atPslG9qmYSfqTmEZQmAgs8zGeT2vOL
hYUK9j9KdUXuBS+XuM4Odl/unZCaoOtJFR6yAFQx7Ihei6yf+1kZv8v4C80cLJlvpq2nK+iF2X4c
NeOogiNZ+E6nPOvdcCQHYlOodBSW7FUlm8X3wMeHtrPlYkea0rqmVfcOt4KFkqo9EXFlXpKqCfda
4KHkl7TDXeJM4YthvIZK7kHLqPFY8+tmbXpskRDoukz+sm8OMDnc9JLhOiR6B8K8xLU6bZsn0hMU
SJgRTBtnu8iSi9pVGTiAaiNbXozTnmNulTHMDvwto/Ug1+bJ0QtnEXSTWlEfOptBDYZDmgPH7wPH
fTB0vTpbZb+LYKZ2Gu6nBeVer6/jY4AA35oKcr0U4C6PzxI/9KDYCuhXg7A5SBG7RtMI6FfVYISE
pumDLLfpVcYEUMtrY2+ULQZ5etttm0bxlqOtpC8QMd6puvTnwoHakWn+j2Bac43IwdJJyueBSh52
cGRz2wYtBkltlF49tXPIVzbVm4mXOirFyrtEyaKQA+tWyJj1KEr0Yg9lvshSzTkn0wGCPS5nIV9U
15RUaUYiSFmMpZUvfbd0zmKi45j62g5xiPjqQ9gLfovBwjLdRUyLjd4825/3/rxZbCprD1RD241P
g4Tlr53l6VHySADCGWT/3GrxwQmdb1akOcdAI772q/tR04K5OqoI1jqw3Et3Zzm2cswhqMxH9LWB
niCK78R4QaVtPJzy6YCd2ZCkK4LjYJMTKeCJ3KhPyJ1+18q+/6A+N4JUZqNCtF1KcYLXjpMtO3Lf
LJexN+6kmIVal4xLzzqykQcJW5LCVG5m6FkbN5JSRBpTnlclfgYIEy9GG4daTc6Hw+iCHkk0w1qF
ptajBxRlKxvz4ENWNE2LklJzb2RWshF9Xwelsv+aUtkqeTUL+Be7ERQJq+rJrrpqllp68Ngi6r5o
E0M7R45PiAoWAjz3OtRGKAIQEsD3IATZqUU3G4P62JUaISAZqvuEOtMMUna/FX1Kgn1qO9aQiiX7
HGqB9U4tCheEee169tXT2CUHqvxdlqRhB/J03OkSTJMZHpl4T02piULq2AhGz1IVxC+djLsbhsb9
BFy2SYD7u/+j7byaIzeWLPyLEAFvXtuSzaYdQ2leEKORBO89fv1+yOYlqJZZ3djYFwQqM6sANtug
MvOcQ1d6D6mfYW+T0a33Nj30VhhRkAyy6KyWY34bzTmfh1JVdpUz65T2PP9lcoaXAJFzsNFBCDmQ
QoIl6Y6+VhfP5NOAJCtoWSlaC2zc5qkJSG39xS6m+H4kr0EqpK2/JGXhPniJ+Zn3j/15nkDzAAf/
D0LcWdhiVihYxS5uV/UUgAUgLo64avyHtvwhAzsM1X3hDMnOcer5KYEaa2No7QgywZifLjbYPo56
6tJ7sYSIg90CHCkKHDBYyiFOtqqV8wC80AWOnlOduy59O0uNMtlDG2lB8zU0iGwuMZdTvol4X6Vq
f4AyH1o8C8pJRQXanWmefy8H3gbebQfSyoBb5N6qbX4Asvi5rZSEjz9fizzBOs/ajKaTzytza6Eu
9Cy21i1OetLMN0Xs6hBMgezqUpsq/Aj3oZrDqVJNKIn7xpM6TdbW8MPgOeSuj5MzpTcKW8tKD2bQ
aNOSQnikg3XXW6rJzzSdm16pg8WJzZ97QH33Yf/rZBQUWrupPHguidsySpxT4zc8iy1nWgJ9zsUo
Yzm0zgNV3unQd1G7J21KiaIECTko6c9+EibfEBNYGFGU9ivf99q2jf3gE70o0d6Ma//RVnlTRMl3
NlcU4Lua5v3O4qdlGcph8HS6ai2P7AC4Nlz66NinfNgpQ6o/Gc1LZDYAG1Ub6hWfFxhKBJiTVa9O
b31bHxZhSCXaljP5ADOx0l00K8azHKoQSCBPW91BC9Q3W912iJqNenU7prV5iRs07YGCnn1OCss7
lIic7zpHM0/I9qD7DIf1Zy20m5ehGTYqJLifTaffe4mqPC8P6n7XaK8GHatnEgQoZy5Dq8yybTwN
8SHTyxjtyh4FjBL6f6Q205RabPHD9eMC5YBhOPFZQ8y5NcdnxNKK7eSl89HyfPcuqZWvYVwkLwMI
SbOrm8/BNNUI57iAnlrtoQyU+rNnDNa2h6Oab1iGqLD4R60nNeO3/oNV0FQFdMt/yGP7V22e49cg
Q8o9UkMqQl6QvNqgZfbm0EQ34gURAXVjaJZ0r+BFZgKW20T5hLSa+sLvB20smEenB7cYFvbGZqN5
5ygzDYO9ZdxYRpPuYBGxQUwlDYRNdI+BA7e/ZKQS0K9w1R15fbyTqh3Lgp93JXEsUiwh9I20ie5l
ru71wbHUym5/mdvRdMavPXm+JZgnvOZQzHTGizfpyf2ZCMJehrRp8YM1jepBgvMhpb45mpB3LtdV
gyTf1x2JscvccfR3DgXtowQbfavvapS0Lt7URpyKmm51c5kbDRTeekpC8ickc4gybtsmR8R4bizH
6x97qO8PWTSXZze5o/sk+qw0215Th8+K5vSfs3r8CorKuy/MfLypesCbijEOj10LBV3Ue2CHlMi+
2FrtezXDp3Yx9ZAVPJgUmxHxg+c2ZsdMo3l4cgd3eJQ18jpK4TzJo6OLal7m5AOPeJGzo306vUP/
WnsB9fYjJzn1vSxD5CAKw3rMfCu+iUb31LZz9tRZyZdOTYJX8Mj6CV0LGK+9MXitEwQGybWjALl4
aR5oUB1OvZN4C7P+lDVF/xSgg/y1+95UWXCjh4W6KwerhjHErncNuNVjE1PkRNMCGiSvRB1kHyMp
9naaLqemllX69kPAh1Mz01DLmkgfBNaLDwjzq82fR0GWNt7RC74avNue/bQ4yUixBvMxDqYXGcVz
DgNmPvyQUc0fDXwbMfForMKvcw13kDtSo5NV43Y2Dj6dKbvYVozHyVffDqZy6yhD8LiaeeAvT6kf
fJGg1Z6anbYPJyrFV44iiJFN90ELrMESQj6CvQ48ZuiyvV3O79kwWrWmfQEPf4iGdvrZnW1/N7c0
NU9art6rOukueqd3Llwv4N/rcBstKihyQFfp7Sw1LJePd85vuIP+iXi19zMEDL392AMouXJIsHiH
Tgk+eAH7IL9iDw1ZCXKvl1UbZMjSZqZxrwNUTIJlmvMTdGFvh5hHhVO6HORsdaxxq+Mq7l+ErMvP
dktnm6y/zpPhGrNe6V+EXC21zv3bu/zbq613sIZcLd8ES2PelfvqSusy681cLbOG/Hevx98u889X
kmlyl1o/LUrB0cv6J4h9Hf7tJf42ZHVcvRD//VLrn3G11PqC/VdXu7qD/2ruP78uf7vUP98p9A41
T4dGsYUghEe7aPkYyuEfxh9clKKYlafu26zLuDOT4rLKZXyZ8GHaX15BjLLUx1l/f0frVdcYlbrz
vF89H1f6v16fzQxb78GMeTpfr3hZ9XKd9bofrf/X616u+PEvkau3YCCsaugP61XXu7qyrcPrG/3b
KeL4cOvrEuJJl3/5lU0c/8L2L0L++6Xoqe92Ewo/GzOemoduDJ19TUf8VoZhv1AGmHlD5w5eerSs
rVq5/k5xm0I/pg2ifk3t8US5uCVwnAJ64mheOQNSr096gWbTTtxBvzfN1Lun5xcEnZj62UvvKo+n
wFIv9aM+Gc7OpKi0Bfe3pcxA6+Ui13YRcxNdN1FuA7MHpaecWuOcKNtVz0133iauplUKzveNGJbj
Jv3uR41ya0L5vM2zLDlSkyIfpWbFC12ZN2aVtw+QLeUvCtmXs+W1T+KTqIpP7sGz63EHLDx/kTA9
QUosJNlykhDdV3lEynk0ZVUJSMuCHi4z1jbrQv/y6rrbPzmW7pNE/YsrexPMS7r/S5AbZOByd7if
6cSaNjbcH/cyRmwy3I6p9+ZeHeZ7iG0qhBQjIcXwNk3mykHivPdVrCoJD4UJeFdbRHaNOqYKIKdy
IEsISek6/hCUuMgcq+10/DCHztP/hH+wQq6YIvBuqAM0fVC4I/1mP/Ra5DzIWYp2Rd/n3f2VnQei
aMfzKe+hqwljG577JICt4T9rSIQcSra3sEDZ/XG1yVmYOv0NMMjfruyySNm4d3U52ydxislJh0Om
TsNtRb89PZPUCRFysniJnC1C397FLk6xy9l6oL3OvpPhLAR4cupSTEGR/m2uTGvMyN9FRt2ieZaN
B1oA+m0Uz0ihw6/XPG0qjSQJokYK71paqEnb2eMh9or2aQjU9qnWSufk9O5nMa126Lc+W1nrstcg
VA4Z7cgH20S4d1pmiu1yDVlpNcp1XCeYLtcRBxLMP2VF3RwFpitn8EA9v+F1r6C7kPB55ebiu5wL
ZlfQu9DC0u3Q7jx4OUNquCe1NYwUXvMqa05Kpdic+4pa/+G81Yxa3Uq439b9eNdqur0Jmj7bNYsw
sbpAohOl81yyG5yuB6NE19oim38dco28Fn8Qu8CxP4Qai1b0Ml2A2NAXbCJULRBOI2dtGgClm9S1
78KlKQKFSPVbVsAOtAgprBGhrWmQBg/ZVr+9avpJMprPD2J0FrVQ8K8WCZBd8d4bBKfRXW4HVI6W
DCCflJeIKirEldDiyQFC9gxduba/kOaVwie9xLVUwy5xtFoMe1hPGqjjyuZ5YSg4RG0d7xCLR52H
TsGcdpAs3g2+Vz+Xw1Q/i01bbB2gbiSHyNEeZCzuq3VGNX5sUEy+7e1mOPeq1Z+9gQrxRsYxLPR3
rv5QdMWY7y4Okk/0A4xO90uIuA2Fe72Hfzkod+sKXR6/rXVlC5f1fP3hymyrkXJU9PG5excD/fC7
8qYiWvvzlhyC9uEX5vKzQwnw7hIj4w8zLz8ygx+p24Cmpy0IP/hxFSqmWRq9DuDCjvkiNieH9P1s
ElG5dSzufkguM67sMmQH3R/p/P+pGTp33pD4BDXlAWLOzEi5Xw+537wNzaDddLSJnMUp9svcHjTO
Npjreb9OI6vu7/qy0rYXtlsTwCEwqAEyQNOIIpqAtWqvOM3PxoSi96nNneGcxzkb06ipbuM5rW4T
I3XVl8Eid6CObr6VmHoJTASqMHl0RndU3chDPojJDfViy8PoAD1Io6nZ1tNt+IpHZ77hZ057BMyq
P8pZhg6oPkfd/WrXkW47Z7oFdxGhnkpT7UYbS+vocNtA/DCuB9J6/CV0fe8iBRLrizsyPagq368m
0c1yybFQKMlwtfUGwjpvzn1jXq72wZ6nFd0x6OINs347p1F1JE+tfvK6DKJKxbd/1RGvCbts+MVt
82FbA+p/8t9jI8OZr2IH5ydEz/u0gk850CgBdA3kaKnXkE7KgxsDvqbh4q7siIwknQ5vtgJgVTFW
CKwsMy6TZZ0hXJJ6VehumsVTw2Om7WRFewxvJOR6yrI20NoI1ndmiLewql2qO85oP9Kznu/dBqJh
/nX2r3YITkRLqu+hHcPrYTXpY1UnaP8iZniwwLl8lliha/ljrNrPFmUaWh8UvVY2jsZPkmAGGlQP
AMMkDJc2YtWAV028gjYQr+PS6CBemVt01CFVzzC9euuzztakTr6pF5UD8vVk4Cv6p9aheKtFiUq8
WYGGUm3S0NRosPx63cb00+YRohIQPMvZ6lht4eKlg0M72jFoBYmTwwAb88UBduPXmQrfPAwUUdcJ
comrleQSE2wnMEKzsASv106Xm6L7qrmvaGsyHLPc2xPteJE9xj+Dg0L8SP054AWgWBhBNTx02s+V
pdFkVU6fpmIAn6ckKZXwQPvZyVWH4qfq3wfprCKAyBt2mS6r5m1e347ke//dqv6ow42hKKhZ8fB4
aw2uddT8HmQ2/Vkb+MP6c6RHwWtYzrdBRba/deP5c1EV23EhRgM/VzzoHapBwRIFaJFnZxuNGfF6
iV7xp7CkeGVJUHnDWbyRqX5YMp9yCsWs4bbFr5QUUioMXkEHvdO9qBCO33ZuaB/QOrK/KnP0IL/D
a0RK4+dtGTnWIWwsSJdN2KmGTT1b1VGek+c4Mu5MJ99ePSsDquQJfFZV486K37xvNvFETf3BM438
/Gwuj+oUfG6MovmULPKNRprComM2p1YdlOHhfUhRNLiXw5w7t4Cjy3tbQc+OhYqbRnOjFzl4NHiU
Cb14MoLbQr+vzPbO6E0EYLIpG49ZN/R8yTJh5vP/4mRpu13kl44FVHSIxLTqqWw7515CJt0fHmx3
Pq4TdHtObvgGBVUvE4AyW9sW+vRLzOW6c/JYFkV4WcSA3vExnCh8yl04tOEj2+5bG4mVA13T6Y7e
puFgLsvPiltuR1QRPinpTo0RTim6Zvg0BbW+jQaEb8U20nF7pivqV2/hexVTVZhQBWXqvbOYBrrT
D0lt8xS5DEs2fS+G9ZP4JNyMwZF6GZCdVvXN05T5P8MdMtx5QTDcTf5IF7qcyoGvd0VB1+I94Dqq
evdIjAz9og2qjYyhOov2ujX3lzXXmKyIJ3+7zpZ1rXp6u4/LEjIuM+ezOtTB8SrEblR+UQPvS2jV
KKl0nnlyeyWid3BWOZXDOha/RIrbgSrrLVLG9hp5cUkoBYlpqwXwjEiQrCFn6yXRJlCM7V9eTSLZ
o4awDtKZqOrN+OhAMLiLRy3Zy7D3Qmy9MT727uxsBjgoDlcOf0h/Dam33F7bi/EUlpl2V+d1aiOn
wiKj+0mfyuEh0IOW5qTMOXjsLJ8hta83fj0PtzKUQ9K5L6rZx2cZVXGsPXfWuMsREHoslpFnBsEz
wMx1SgULx33XWTf+1MzR1utaWAa87LsG/DvawvEy8xHRIfuT6cuFRzMcDk2U0adU1Vvae4bn2lHD
TwAB6Kv0P8nBiO2WDiLLP6WLzW1oVJ1nBXGXZUi1vnvMA/1Umd7bBL2nhcFCR05MQNGyvTP30MYu
8fTe5ue+cH5f44EG0t5lI262BFR9NW2DPpxuZDi3ZUczmh1tZai4qfGSl1+zJH27GqxIFelL27k1
0jah66YwSNq4i0ofXKIxf1kc7KBYR59vsUWFRRPxOjZvDYBycPUT4C8BEiVDORiRHdNHUwS7K8c6
RLvFPISWTY/gV0Nz0cmZjACpFJdi0wiPvUXj464dmvlAFR7qejcKn9XI3cRTmf3JK3NNJHkkNjXc
4JPMB9x/PV8iQshpLxHrFd6vL851DZqC4fKlCd2D6v9ghXB4JTWCkRsb8M69q7R7kBkBRALW8KNu
4+AULz3WG4nu7MjZTqExPsmhhTX1vvQbaO3b6Sm3AXlksZ8d5Z6gmEaSwarPl5FLGa1RrHGTyMvx
7pW7y/7Cm5IS+zC3W+YOy0uXq4l1Q606AOGUAr1JyvpEuyDcUjTAvozhNo2Wgv9iKdTYO9lj/ru4
LkG13+3Tyo3265xgKNLN1Adv64gDMuP/x3XWa4//+/10/axuDQuGsiq1jHPR6Mc+1q3b1jd43kr7
3jhPFcvw6JUa59Q24tMIBBhVQOMspkG8lxgJrwDl7LXWA0uyTJFIWVuGyoh6xK4KIHxqk2rai1Hc
lytK+AgIaQ/4qt5EbpS8fUuXE30+m9I0phs0Mfao30XmlqSGeYqqzKJ1m+/8NuAnD4kJxp58v4uf
XM7k7suqbW/enmv8Mboly6c88AEJHt0udQ9j0RpwHf/Hpi4O9O9A5tT6xZ7DvINY8hKCgvlPvW6V
tzJfTDJB4+2z450CLcoyXxxDn7lnW5+UQ5yN4DmG8kyvRHWeNas8/9VQHBIywWpt1zPQ2v89VlZK
o+C7Y8OIVtufSsVQtnJm0rRyOcsXW5kqiP+9e/85DjlQha5gkpluur/ixpKhThuvkkc0zC7PcWKS
Qx32wQcZ7pTWgtQ3oG3LgnvNCQCfUV82zYwe59E0aGCOPxmL2c+65DSxl97K0KqA3sORpNDAPBev
ukYSniwQhKNLME/0lzVmnmmeYif8FABWeuWQ8LE1eY5B4cLO0Hs7FqXz0vg22qnrEHDIbR9AaHJU
Gu/iDSAre45t0zpDET4+zdCkWJPR3UGCNj35JocmUmDBriJ95/QlX15jbCfn2X2bILPk4BrpZaqM
ZP5oJfHeoZVmV7pVSq6zm46FFhnPJUCrfVeSJzMtC0m9xeYrZrstC7u5hIhjYoENzGz5qdSn37rA
0k6kho1nSE1Pahyq91rXutG2eJ3Aij23i2vqWuVes8eb1nC8CCHtbDoliv77JdIErEV3ulls5Zrr
zaQBXN8xbTElPex3Yk9br91WSHwcL0utNyNuucHYSS83si5XvGpe4tzmsR5AmMDGzlj2k26k9De0
+oPbUtjSb1ajNs303cp+UcLp+SYS0vpLzLrE6lht6zKo/cSbmc8pWvfjV1JorwAqlc9tMVnHojPL
mzar088w+f2i0/j4448BY4TgRR2QlhEqoEkFJ2NA5CVkgGpoGzu7yj4OzWUoweKV4HUo3qu5hU17
ekuP9XboLOM+S+gHGn33J/pbNf8UaNClA+KB5asulYk0TWzek9s17iW6GdtdUhvDXdH+nhaWeQqh
eLoDScq/qlLQqQQZWtSQiGFFx3y8IyUk3mkJkTM51A0gqYvnemxHrXGy+x9Imtngopc4WU7GJJE6
oNDVKZ4C6NqDpM+AQXMwZi1UbsaKhP3M78i2t6rc/T1NzeyObuCS1GeUZXcNHVHbxPG1rUxq3NTb
R10X8WyVO4p5j1QvqPVhAgG4KKQvQ1ijpkcv9DtEyL03r6X29fOMNMA9ALxXdp3FT10WzxutiPzX
rqMdSeuL6dWvImvjtU3+6jvIDhZF4KGi0CgbxQKz2xkgmigbeCcNLeYLTtuMY/8y1ITqARqaD8PV
K7i6fzs3TYNo6wxsydsF/Wl0tMcYdaTxrOA59/bCdkL5jC72iZrh3RBUe7GNtFzOu4t7mZL1hbav
lxVMAF17T9PrvVsr5Q30Ke4+Abb7s57EXxsgBs9qX+mPQ1alG7HnWW/uMpU2cm9p6gX+zKOZ9pM/
Vy36lLTU0a6V/Ay6rdk0gec/0As4v5RK+yz2QM+qQ+qbFokxLhI17aEzaSdq4dl8jb4ZYTz+OswB
cgV8rT33ZTvfoH5S3ahmFrywHaSH3s7tX6Nvegv/iURCbzY92zG0MG9P1vBNgnxC03EHhUUKBiol
ayTy82IEapDup8lJ7+nGcx7zSlG2SmDxa/Z+FuSkSsUWvZ+t3stZPBb3XQ45VhTYzyFPr7e8F40H
OQBiNx+s2Ee1EeXAzZVDhlPsP5dl5t5K7BoBzzuZMIue0z4NXiD3yz9pdRrvfZW2/6IBOBYrZbm1
eif90Y7xdjan8VuAuth+rpOPEc1SIvnHCOGJSuNom0UhaqKBAuAjh2rzCLtNxqdIUcNHf9lwNKHn
7CwVTrCLZHgomxNn2YaI3w/ANyiRdefBGdrtvMUhXi91+dCk9f2klDWgkGVP82HasjY14PGuqe/b
RWpX70n4GpVXvkw0Jt4OrqIfxrlUvpLBukQYgH422QTxkB0DicqpD2sL3zoi0N8pPWt3MOu2L/Ao
Tg9wn98YObe9VYupOFiTPuwkVg6Gmn6Hwk67k1HVRTOYyv4GPvfmic3ltp9rypI+Ym4ilNs25OEK
g+zI3LTTF0fPdwKBhh6V7TByKjtBObu6o21c21bvAShu01DrlU+RP017WPcLG6QMtLhyCG1VPSnW
cqDXPONbhFN6a00dSEH3S8Z3I5WCxSPhC6b9707zABHIGjgsuNdqGp+j5fsasi+LGk5qsa0HuJD/
NvttflglPWf6blH3q9AKnJwbsV+rfkpIHhvjXTqF5maGhWMngeJYl5KzIGmO8ftSV2GJ+6h4WtZE
RyhX9HjXZtaube38ySpTNppmEh9rvU13jR6x01RTgPOdis6oWf8ylJl30Ht1RooAfWrRrhZb6/Xz
dlTG5lkcf2tTl7kg/ICmrjEyJa2bYdtNo7aTwuNKEH0pW34odYaoFx38YfgiVcuL+8Id/efzS3nT
NJCku3BOd0VnH/qi++JGO8gvN5Y+pvfD1PfhPlGAejr5n4bJgjLOBzJ0ad8eZfQe2i5YZPkye7fL
ijISu0S8x4vdXASS3uPlkhLqfbMrCJjKhbVaDkXp2/umr+fNapOzhT/zXi88aGwlxnLhJQSv/zav
dQdAQRI5JBVSWkPi7Isq+RizrthCvHakGvUrygf2qaqsh8vrIUNYr4BF8wKsfxFVtkuYmNzc4fv8
feplKJ4rGxnf735QVxtNH9R90/LNJuwCZWP8SkN9/xjQWkwPq7YRDoImqLKzacITKlEyyQl62BcW
KvM/T2qb5P6tVKJFGkrfZg7crUwmNKSQYd4kpT3eyzhAHufQT5QSxaYsMR8DQV3v+bZyLrPFTU5Y
o7JI/o3eawPiofg3k8rbrZJPxpMc5rZ3ds7QBPvVVgOvo4SoBpssV022xUi1D4twmBzIVsO3WpPz
zkcfBsdFOCy0EwMx6m8S8MHc9doBOttsK7Z1DXJy9D01jnNZQxx2rnn3esCj5nKp7v16dAGlh3k2
h2sHzxw/KL32t+vilcfHoDQ73nyefgODEpQwC60apIb1s6EX4Kwd87HJEXhFHLJ+XgLEJAFyiJ2P
JgldJtKsbF0m/nGtdfk/rjUV7U9eFGsnVw83jm29SUzGWoHiveZ3b7o2bQEpkj575m2npu1L32fe
U5+FS44KLZkhQF/VV4m+jElcUYvPtbdoBzjOU8FW5jp6vZ7MUJf1xTaZo/c0sr6MulJ7jbLwdUwi
53kceNyrEiO8laFAd7zZuQOF1twLhieLveA51u5kIEEhzPRgGc3P0YL7ETvR/jHp6ZqqLcBg2w7p
vJ3W8MmRGRIDAvntUutSy6UckrjIbnMzWluEz34Nzm9ZQwV5dR64TOYtlS3Vzw+BGtJkQZ/+U5j1
D/WcTndikkMJq9MRUWwdMkfCyDzCJR8Tp1o0DySKU52q0YwdlISR3b6RrUQiP3FyKgc4HP1dq2na
RrYpYpNtiZyttnXGlU0WMKn6bVS36PYhAFBahuAL+0AaBljUua3VFCWGhU4MuOsbYVgx1XvL0qHI
7BEXPCjgJw/1UiCdkzI7ADNIDtVSTV29U6D/GDU6aCjpRVtwSs7+qk1ehuItKTlevGubvLTTU6UN
L3OvHJelFm8y805G25DsFigiNI2+ziVMXb4Go7/ba9ZXv9O/IciUP4qza/UNJHn65yqrvZdJD49i
DjOE+IwBHO6oR/bXsVCb21wtk514raBR9oEXU0dbLuCjfXy5wGXJ0bm6AMXEDxeI3MY9QGVK1ysw
l/ZshcmWIWkXGWYWDX2Tpm/TpD9B4OmeO3+Kdo0VRb9UADlmHf5ThODMw6AXNqQWRfJlVOpnCaCB
0oHsIjAe15nIA4a/VBqbYM83f0rnzDog7sLbyoK1Ph0z+GGWnpV+aXZZD2LLEV6B3jY/rnYvqodD
RaMkeS7Ewa6mylCRZsplLjhd9KLeF55e4og3k9UFdbnpFn0KOdhFR6JKTuuYFqx2OaxusU1zEO7m
gUSQOK6XuKxT1hSKyULvDL22z+th6Prm1Je0Lr3bA7qRzsYI0d7uP6dADvu5+RBTtNF4TFrvlz4Y
iwe4kvX7WjnIAGpoZJ5tHscv9io7il0sctYuc4ak0e95tlnNAYKScNpRZP3Doh/WW+1/WDRAEKvP
m8h1tjrIqWVPIRsQy3ft4zgm3y5bFCmcLIer/QdA4Z8Q/aKfdnHSX6YfongkW/zHWGdZrQqjb5cd
kHgv+5m+GnY0NLl3sZFVpHTy+lOTAuBTlRkwSlY58AhXzufJBpkeqOPvSNi5XzS+P8nhaf55juv6
TjdohES/yPjEaz5sQqVVf1XaR9H5WuZYlf42x9cU/9wEEdLcSTHttWHaTlnBrpiM9reW7+dND4nL
Y9300HmoAbuvMJu/NQ7cD/BFTtu0gcvRGaZiR0UlfqT1eLy13Uk56k5TPLuaV7HzAYdleNAtL+Rh
UzQ8jX2j/3Q1SWtrBbZVs3hua3gP3El3bs3BmzJUJ3iABB9UO4fEyo2vST0+pJOb/kiMBCQlT28v
8GvWYEyJCBXV+FoP/YPkz/4q4n2Nv40AxOZuc1DAO7dLvsBLkT1Jo0O3V6lufbWmpgYAFn6Whooi
VO3TCMfWpc0hKw1aPVHDOBgj7FUdfLvH0sj7bVGYqG0vnRBxHl0WlfntThad6JaURaWHAmCnc1m0
06ZuHyNaQmsxjymqMzwFapWf0TZgB4I42WUoIvXCG6thIncCw8ryuCP2xVTHan6WJd7XEROCnlsn
VjReZuj7bZoeAV5B8hGcZ1tPHptFSK8Lw/xHF9Ix1Xret2lW/V3KRusSYbVqvwlp0vHotDvYTQyA
6j2fCh1A81iUqYYDGblJ8qer0YIHG5lLha2LzKZoU210OB+WH+TA3hXjTHptyrLHrIRLVHTNuyoe
aaj6s6O2FfYSiyMgo3aZkfQe7+LFEcSledYNeIjvR1JVWdGozae3/M5gONlhpEAtenc7v5/U723y
ilJo9oNMn7qNvGl+0OhvOgNghyLsLSDvo32dKvTzKbF7nNruYKmtc2dPvuXsSJckhxwiRbqM0JgX
d6Tozl3E3wP9EHqVKdC721QHxC5/GW3We4Pu/9duhOljtcONszfTJHz9i3h7seuRV9DZ2MBFVkDv
kSY1n9IlJylj1Q3qDWVjC0E7chdeqY0b085aJGMr47Wh8lK3JCFJDjyEdVduhGUTnhUorRT4DmVo
2uY/T6o0k+a8fLonSVVAf7scFHgqaS9EP6Od/2NbHDEyZSjCDLQ9qfZ+gt241NzqHDfT9Bwuh3y0
9k1ZwO6+jORAw78ZNTx0LhYv69THjlqxjKB0hI+Dzj4kkYO71RSPdXY39OrPYpKD3XnFravq7WVm
E9XhbV5bvyHR093B/YmMUTcmPeKgRbeFCN2ixjSU5NsXo3gkUs4u4TI2g+y3PFVV+mWS8cyWSdtX
cz9spNdSG0Df8FyOR8YSI2dygCUN3oLkvJqh7427Tdl1bxPqBontalYfE91BykhpPYfvZEXnletq
fz9VgbuLE2P63PQheVTLe9ZVernCsYQ91NaUO3HOg6oCqERoXbwu9E83iFb7W/G6/NTc25PzHWTx
9NmCC/oTcgBFXdfdtqiVx2qAW0wiCwt0djXl6q2so9d8dBprmPbi1ZtuOGngXWHD5I7o44ifYr08
ybISQSckhH1K9SKjKIeIki1ndZbVyFl1kNhXEzRaNnqjJnp4ltazDZtD/YsPmJWCRwRNFEqkNwNv
5FsDGt17UNl8NddB+bmCHGOjDiizFbxoPgmfALmgZqcG8XjTBTkNF0tOle20to2isIIVj2GmF6Gx
oZshuedHCb6W0gRso5jOLm5jbZv62R8CQwcRAL/KDmpeoQK8lOCUpQTnL6W5lByQ14/tg5jEaTcQ
2KieORwkQhx2B5GTzBfbuohmdfToZt2D2NVGGZCkQTMLvL52rrsqvylD/9mfFRPqL6G0CjIdIisN
jtTZj39k/JZDrrJ4wsbjFC2Y5GCjHbwRI9zNhMvpJRTqynzfdZSlkKfeed5rWLTT45oCmBQTWIAf
KTeSOBBH1JgjQthNveML1ngSR6o31LwL7RWCjPTkFEXOF5+nH82s8x7KFl2DzIoQVPDneavWTvza
Dm6xcebM/1651cMwkJDfjPO3kg0fr2rRgiDpq98SM/tqDUn+rVP414Jfnr6wH8h2YZ42z11fkBAw
Le3eDcf5Zgqc7lSp3oAqr/6nKxej+fHK1nJlJSwfyqkgz1Kk3yjaf7xy3yVf4zJTt3Fu9o9zlB8g
MYONezaVo1lMyndj4H3udYkOGXbt7qH4985g/vsTdXTtaAyx+pRAaLZ1mqr8yWq616Vpm/m/Q21E
pXNOviuaor4GvZPsdD70T0HqK0fw2/EpSuLmfmzjeW95c/HZCX0Io0NT+wUhjbfb0LgNxQ+CXzqD
JODVbUyz96fbiEy3+MNt1DzY3Bs8J2+7kc9zNSBfQREi+wwVbPFstHytLCPTUznQy5c7U/4gJp62
mp3XGN1RhjI9nOlVkmFrjJfp4LqdZrtMBRgAxhxSZGc2o11vhNYnv9CyZ7ZaNCa01if0BKxPfbAk
YRBBuhNbHQRL1+/CdQXJ8Sc6jLJn23+bjiQY9cTIIptgduq5a823Q7OcJbS/20pPd+kysqN+JreS
GiROFw/kPKj2aOqtCkvlTnQdTI3sAiWQ+QwbLJp66g8xoy6KVMwSJTo1EpXP03Quq/9h7bqW5NaV
5BcxggRoX9v78UbzwpB0JILeEyC/fhPF0fRIR3dvbMS+MIiqAnpMdxOoyso077BvCZdxVYEPc5R2
cxo0gwpdWDcM2B+DDDoG/eP+6oA0AqLNj+hRNeuyC3eQ6+yXHPmzPRXvshTcV2CY8EGGCpw1ecF5
Heyp8JezCXK8Puhl3TBcz8CBSQqxCEPpb8vYaviK9N4tbYSmgr8lYXcSi6c78jKwuC067a07YGd6
2UF1HSRhN5Pgj4xYavVodM1HorAlnx5dfTrS/Ij8fR4EhufIijccjWSAhYXSGddpBw4l2gLOu0Ey
qriCTojeLFKpnC5ztN1xdPmiNH+9BKMxrscKu18p3F1iGxwghXh8A7BrVWVB+jLGTYVWP9iJmzaN
AzBZ1Nls90fNMOaH45u2X+MtZv/A9k3iOwy5F6UZ2+nSpQzdIrKPkW6D7eqNdFzudRPADnRaLLJc
XCILD66uk+i0GD31GgRhtFI8Zweq7njl7TSN7csfUdJLdG3xkOEEf2fgn9ZzF4ULP/bslV8IFDi1
MKvkrbqrR/xLqawxMJzZqLymuOHdZbbJH8CyszbwvIFmitOfjAznNVKqYZmF7RwTaCLSOjaQfSkA
TRftkbxd5hxG0FbcR5GwaQ0yD5AWPYkca9CSHHkw4JHSfJGLMoWCVS8eqrGuQb8DoFLNY/FQgrgf
ZC3+clJgn13WfICmYRh6m9p2370pjtU0lUx/m68jyOmhwW7tQJMGvQON11X6V2lnAnOvtOsTfpV2
5iw3HdGcyDvpyjh5UR1HsAC/+dVLnyYaCo99nvu3YPqs4VstPcljEXtqWbiB8WhE47/uRsXebfLj
7o84I4GWu2obtW2LlB+F8kG6o9+0wEHcj5UaH5yh48eqHzOoGuLN2YDum+P08slOb+bwV7xMwAU6
DaV0zXXlekgQgcTkOLWCHUfWuStIwvMF2a6Ovw2RS2D1guZd3byY3FUnoJD9h8PS62d44q46n0Pi
y7DEDV3yMntE/6oHxOMvE92B1y1YglM+W5ekl0nGKmlBm+L6oED7PToWALtn7rermY9RfH2F3Cvf
X8FzgN3SrHHBkkUiW9OMa7Br5A+RzPeGAZZNdC8lizpXyaaDyie05Hy27yazvpi60muIPDiaPSAG
utKLJ2173yLnBJmFGrqtOoIceWvvLfSQzZPQXtyvWoibjdYUXiBH2i2MLKi+dBXKkQ7LxTEPh+oF
emSzvRmhUgRBIntdp039pcJe1bLK8p4XIdiK8hFIY20f9HR0QEXX6TUkVx8it3+GyEW5gvZe+iBN
pFvojmxS20Zto7v/nzijRHqhMME1rZSwlgGfQLevv9Gc7TSM3avNxHgcTWCWyZpmubVUEt8oleDQ
r1j3E0iwA4jwGCDI2zRtYm1J6GLy+MWxSvM+zVV6G7fsHzJTlB/75raw7fFVR5mBt+U58DClYT9g
r1kcLQdfAqjHOw9kK4VYKTQ53nGHOw8JhJpXHlDXW4qgCfaIdKcWgH0gm54wuGBvnfMAPotigPjS
NVi7xQvg0s0+HBq2Fjr15cHudM5ne4lj0ZuO/5tdThnUZ+twIZToL2kh/U3KhnJdFiJ/Ao0h30GX
MliKsMufpGjQtOxF3sIIMEymEEmJCvSYFGxx8PkMubyQM62S6T4FCVmErZOEztYqj0r2yHoZ30mv
k7shdX0TaTi3O1R4WGYLaUXh3uZby2nb4R9yGCXoro45U91hDodsH/RmIEIF9FQNFpapUhc7LvuX
buUqW76YRttBcEplCxpGVa8ZJg3IwGovVEkriCuglYWGuYKCWeTIB1Smgzu/d89kxl8XDEURQO5V
2mBJHypoOYRgduT1rPEttMduk2Y4310ft8iOZOMiRoYEWgCfHsP0tL0+fEO11k29nwLIJ0iBBc4J
Mi/zs5omMuSgY5AhnWywu+MMacnNoKtsea+6+3gKN10vohsy9aYPvWPR/EM+Ml0nXW2/T+rUVB+t
Xv5D8f/XSXEPtBjYHvCj9a2PPKmnboIkAtSjaiWvv41NdDQS7DYfirArH4s0/GnpXVftNfHCx2by
DDpBPg/d34fkvQYjY9Wer0OZouPMyqJ6FRj70NadxYr70y1GEfUZD38dca8oFjJz63tAQtjSyQW7
85k1biAr3ZxABDccZAuxnMDz2xvkl/nKAGDiaaohpDGWdfPNr8W+tYC3XZSAc4OfAEKhOf8G5R3x
6jKPLVOU2+YlB0PTPnrF+5JyAmCpl877kmgpP0V478ZdK1+Nkg2gZsTdiB68BXQO5GvR4jXpTmrb
X+NKPoEmNgBh6VJ1udiQ2neItMrZ9UBxUYM4eU3Dpm8gFA5FTlIKI82wKmfe+cNO0mIuEhh4GKcJ
9oJnv4Bs8AI3dojnzwJSHfPNZ9f/EmMC8HMYpphvop73KzF54T4OgvHVg5x1L8vqubXK5JyBIXqh
oOvxSmFxnBp7cARDZ9P2FhUbgl2SsnAr0Ky4QmOyvY5lhf91lU39ipcZdD9oPHZ2D1oR214riApB
F9Sd1tz0tsAy/RM6Y7Qn3nqArrobuvuwX01knxxrjieKezI5GjCiYMdTNdqTnUzk/K/2P9bHe/zT
z/P7+vRzBoTo+FhbMmcToKttYxmujTfkr8sAItuR9Td9kYL3vZY+ShdF8q3hXpiugW1H/qfpQTKi
J8wxfEog9JJ4UIVJ8C3976Wulo/l5ukJKH1dlUMhXKsh2KWj30VttQwsP9uQjbQTejCfXmRmLvjA
wIuNRym3I2uP0qg548akn9kLp/X7sweW+ae45u8P4KR6D5thZDos6Mr+DNYQ9yn9FTZ16l+r/R5G
08swwr/YxbufTzgYQ4HppqscaNLz2ruL29i+A9pTon8Yb/TSPGUdmC0osrV5t3Nd7oMrkeFQouOb
KQbVoWjAdUsxo+G4i6YFmo6hxjLH6FcA+7Lz6RXM1RyeyXA6gTbilqJpWRXge4vPxSGzVQflAbVi
h0a+y6CD+WxWKEmEXhidaQiqv22Td/GDAUW6h3zkq1H3uKYZZ+h6assFDafJ4juQMZuzN1MCQBhV
FDvy0pICghtnGuolxwycfLRkAXqdrI+6sxOFoEUxAiQrxJJR3kRf2iYHTBxycCfKpfRRNUETL442
NLRSIY/MhGbRUIviMULd6MHO5lQKBTQ1KJ+v09u2NpeB16+tjkOlMEqCO1WjVY1ptdBKDqCd8DoA
jfsB7A//jpB+d2wUHvV/RAA5hbS4Lnn8ZQ0P5/eVijn04bFnydkaSBykVFxu4zpp2v0hMTZEpD/b
Zj9I9UGyXzdggXUKw9o6tY2qBAOrKepg9cmjIUom85AQNoSpEdKZTVdMzcckQutQ1IeJRhT6MZGh
HeEkIrRSJ6y86bP0CPlB7wHQYO/BY+wZbVzNGSSxHiTLa3+N/LZak7PzjOA8ImXVaSeZiiK7lF7G
wEqL2WnsJGu01Dcbmu6brYWTaPNtnq0nQUpjC3h/fEsm0x+wqQLx85Z+AjX4/VFAD3hBXlqDoQZX
mGy4I5OsDHQQSS/d0Y8Ade364DDXBADk108E0h+ofhn3ZOnMHKpP07cwiYc9JeBaEORup7qv5gSe
jHl3wYP2jpz0JkM1FqLvibijN5hIO7R9/D69zatqJVwG+uYi9fcxngPA7vr7LqjzR4clxWOOfRJX
qbqJao73uMPspcNEuyMnENLTjoMoYUkTPqbj+yoHievorX23TC6cPxBoguEhtAKkdwL7Dvju0xpF
5Uaq+BtocL+6PfR9QDQS7HMBNUYvy6w3TCQ/TRwrw185CUAzxcowE7Z3NATfMupxh7K4paEX7R3q
ws4irJps44O1QEIG6bVPYw620wwVjEwrSWkpF20HspZ9sv8ej5rhmQWN6PdoXVaAsKZAKujM3x85
wMqLqyWPUdC4Oj4lCxvKBHoSrJpFjO/wYSjBpSHDO6h4hXeuhSoLtsfBdoCM7R04ApDzd9H6Jf3g
RBEsTKxb1X+dRsdJllkgXE0f/iP0pJssHc0O3OglKZbWoCWduoFmn36FemBI3vZQ7w4HNL3pkx2+
l1zI+EXdnoYNM1cCrLBPMU4e2Lb8O4weFYMDBe0g7/4aVuvVCMj8EabPMfNqZKcXNXq7vb4ordYP
YFQeUgngBITJtt2UpkfogmXH3DLs7QgUwo2QJWDspeU/9CFS1zVzyi8sFl9iIasfdQK9u9RTYsEV
INCNKH/0Qf1lNETxJa+LBNI4qfcwMnyYK0NkNxCoeH+V2lKfX8W142SNOlgD+uO3mpvvrDFQmpZH
YLaII+aTGdqQM63M32w0SVNw+JEFiY3AX2fIvT1AJKY8OCjZQJjHsR/IFrWvnbSHe2nhcRA4kB1u
JnBhXeMhfQVIY2til9pYzd18eRm6CaKlpX3rjMo9cL1ZdYHd2FjpmKCMPbU3KLYroF1/N87i8WTk
OjJZ2wfV+v4/ZWqeTLCcXG8815otwa+b32LKJBif465+oz0y7ZZpozwOEJtvQ3NPdhn4N4L7wD5k
05c+guzANb1LaWBttxnEzm032lDnwSifqwhKFZCKsFYx6oyQnEumCw9bc0kBTvCcdrW9FAWa1Zs2
ypbtZEabKXbsiwHE7XyxAiZOQWuvhzxEeoscFCIht7Qs8CHbkG1A/9/KdOIIwnR9ezNI0IV0Tqo2
ZdHi71eXBhKQ7XjApnF8BXuuB4lKxzj0esjYpg6U91KBvObo+FDvE1o72sonb9m3oPCfPKMAE1b1
oxq58aZv/LR6v7HAj5u2EARxLFQXCyuznmu/61aib+0baUFbIG3i/ICCARgdwilYVwyqCIkVFsus
AvlOpOXpCn3X+0B7A8iDsWmh6Jco01r/5xgKpEuSgO1E6OjrYnQn8q9F0QU4bvETHTmHUky3zJhO
JEOWJmy81T46YZKvYXi36MPph+9/mwc+FLDcK/utgSzDAsRH4kHw0N+MPjA2EjSGZ5YE8bqvW+u5
NPqveamgZh6DBw+7uu+ge+YLpScZ7NckgG/VGQ09CZg1DfN5UmqeBFnVeVJTIqEFuIkRDukxrh1j
mU0yWSLnlB6jUIGknTxdmIzvt+SaUhMJFCefDlyhgFbotsrSQCN4bEF4HVpg8SkIwaBh5G1zb9hJ
tSyrVryNubzxHPR6LQb5dWj97gdapn4K3/GfvYyDh9lX9k3qmSl0n1pxwF+2OqcjZ+vW9r0HlrQv
cRhtJ10/oossxwDYGoG+cRpnHOXi1FEHiypQn2I+3MIX44FGnQnF+W4Mpi1BgkoFnfKhQUZvRghp
+BAoWf5ua10wUJAoNQVTnPqYS6gjWo/i/uN6ToM9up92J/BvoD3F9IzVNcMy2OYjWNKBudFJmsIG
KLB0XFCVaXS0vtCkENpO66ttSoKLZbzVOHYfYj+ocEo2DYW/YbSah0rm7s0o8wSdu3GAdAGIk2J9
IQeY7MIFdwqx/RSN3fKqGbPhfA12PE3snVYPn8Ig5B6vlZM34AJ/AUFMcG7LyuGLDvmAfcDDl4qx
8DK2OLesAL/fuBwMZHMIeq6mRRKHBr5dxnwFPBFEDa7fT4plFcis1/TF1JHdHnv7UmRdvpI6mDxh
hgrcwmwBEEzaOfiPLz9aPWfcAtki2tI126Gr6REjVqAvk25NIj68usgorcQGqg/YDD2FNPA+xYnB
KsWKAp3YQnsQrzy+Z7acbfMKfKx2jegiWyzyKofchGXZt3E61Tsn7rJ9wZ3xZoIQJDTikvqLgtyj
Z0TGD1/WO7dk3lvn5WpJk3I3qXcys8A8EvTjDceS86TcdM/0jWAX3Q45IneeFALXdhsk45pBoW+R
604FV3cq0KVS9RJJq+DMbWkBV6OP9uDaEKC/QusBCBnf43BqAnNJW9XAmyPls/iYbJax3EIfDfLG
KOfcADOsbvJU1mfmQqG+ZbkL8R1QoJhxMx7KwLyjkatNdAfekmzXu7o9QU+lRchRGFG6MSvA77yw
Kd5XCbKsW7EemdTY8sN4Xdg4aKqUgZDw+lKoLeGnAYJmR6upMdmFSdJeWpAqrH1fxmv6RJX6Y2XG
xQOU3NiJRk0YdOei7sH7Bx9dgtqUaxeIi3VSBu82dK7ehaXhz59FdNUW52riNxRPH0WQx7frSMh6
fV1Ihu0th2zxmdZBchj0G6OXIMkESpVK819ZafyzlYl36wwQ725DsNaTvXUdb2k1Fjs2UaGeWCK2
3ehbXzJpQcm6aMYthaUooWcWDvbNNLDDf1p2Yka1cCVouGjZPJTFgRMssDF6vkPXYLjOnanbEAsZ
DRPk1j8NhR4SZZnZ1OH66g0lkhJm8TPCY+FpgKbQoU3xW9LQFsiWl66PRgTtTRzNESkq4BL10EyA
PWw1TT8NUTKIz2nVpfMwGqV5jirjx7wSKh6XJCq+0ihqHecydOazN03TU1e03Y0BHTHyCYuL2yYL
LuRTQC7eNiMHZwBeEYwa9R02WLsQBCtPsTEZwBSNG/LlA7PuXRAG0rze6ZuHsYuX5KumKH50858V
3nlbmQDr3ofF8CDzIgUtVzYcXU3uBNgw3yXMrqClA76oOQTdNDV3nDsaJUXGgAGMrQ0NBwsY7iIN
LjSiSQU26AskCIYjDWlJz+/vvDR5HDXtSTY06b2hs7ZFJewtNhgD5G5EtVfo3b9QCIoy4gINiv11
Qpe35haNAEBQ6EXo0udxOy8S5fWw54AuL8AwEaCUXbmLpA6AZq5s21gwwxEQ2WqDld1P4W2VleEt
uiWzXQx5o4VJMTVDm11R9Rfy0oWCx0MRRO7tHJQ2+HJp8B6Y100DMCWZThrtrpOur1Xol7ESUNgG
aeGs0HAFDEkQmezo4I/zsRfIZQy0No0/Pf1VPGbr3kMSvOrMbdJnw85Ft9BDJJx/RDLl3wszQOXA
K59y0KX9LSBtvKdgLKs5AA/eYVeNOHTpFTIclu498MgsYhea9oUVVWcvM/gLazdTmMcvVa3qi4oj
4LS1uS+k2KYAjm9QjOIv10nvQ+zWE2Sypqk8zk9GxQJ8RmJRor0P8kifLn0IwJsYRqj8wtHoZyvd
Qebdu+DAE3MVrMgSMIZ9TlqW2zAroIbn2AFkXbN27bQseWpzbAXjLur+KZGrMpht/2xRxqq8Mfni
dEhqZMBn46Td43iI7ffBqho02+npIcRu5umTbzZPKHkM6yTDbr/RWAhX4yPaxsbj0usvNPJMsClM
XdourdECvkN7e1++e6MI7fK1UwIxpad+zA98VWzMAAymMSiskQtAI/yge1QyDloVfEAeULf3wRWF
s8DgMfOtl4/kD8HttmI8mI40MdMTO2pumdRjncXjwdNtFXXnFxdH39EwckN8TsPhZE3Q2gYLB/gZ
61KeKIwiJiMqt10Pstg9wEf90nfyGhXP0Zh7A8IsKRexZcpba/CrC7AvBtCsKJ26sirx/qy0OOmv
GTxKgzsQAoLDPLO/e63fHunh1DdxcIEM2rYTeNIvGxYNGzDpNavrVk9PcGXWHckkQdO3MX0OkDTS
o23iqrcwq/Yg3jF+WI51gnDp9KUFs8DSQ7//DXizjJ3Tm8MO7aVAbepJnoO+xcSs95MS5c0U2sUi
HQtxznRXahoDHi0hCTSPPuxO6xTtKpf5oeDgUrySzAAWCl0fo/fArmoWB3JkeHuty8xGjZ+FUHLt
zfFcgyHtpf9ZSat/iZiKwJELVrSgDvhLC/6vTWJJtaEgsLa+z2Fubb9Y3+0o28m6iO/6mosHlnMA
4zMT9FVNEj9kbdmc8I3zhZyTENUZFNXnQrnZiY9ptoIyLgQW9TDo8QRc0C1dQiPBV5j2jCqFx4Nw
pxbqcddkHJxvgMRld/bo1ZcM+NFFNwTmq2iUsSprVuxpmKJiAXVM+ZRa+ggGnO1CgBnmNUxqBWyF
6e894SdHdJ26S2yHFn3ats9THomzaYwBCHQBA4CQbLcySj86lHqow1odZka1OCNfCU20qEExDCis
FahsxIGGH2GWXg1gMXCjEahgar6hswMMW1X5NXCRU9cZ88RsJJBWvX9RQVGe0BHnrj4iUJJAC0Ai
5dLVEWEHSnmKgCZR+TWq39egCAOKc+AiAkcyvpDM+w7FtPVUowdElbV1j1Z66z5rg02DLOUNReRx
woE4CNQC2Snw7HqJOy3wbTPuKdjmaMxuxwaYK0ylGY1eE+nIZm2XcsqXlWts1OB8YdDU2qegY1p0
mhnGmcLqSEOI1PAnp2/fh5Ea402MVuWVqlt3VxUQDKOzuovfeteWMl7RQZ68NKTT+jXY7mR4RFIn
WVBVq7M7UAUnxbCJG98ASDnvD63N/aMJ1NZcHUtDUHIpVFhpAtmpdNaMKt6OwADNK10n/LkmMkVQ
JVylAtselgHoJvIhvQ1SPNHU5N3VYQETMARHxfy3q2lIXEgi2LlcRl3WJ0tP5O0qMbp0M4+raNKc
5THfz2MrxMO3LosLLVHmbno7qh7nQz0ZeLt5/QwttiCpU4csPuaRTE/Y7bxfJj8B2OfPsSir4Zg3
R7LTjC4MOGhUTaKa4RdPg82nIYRgsIdeSh4abEE2Rzvw7y+XBUBR6ysNCN0hjY4yKpB2Is4fJmd0
HlULmMwY3/St4TyShRvTHvQR/W2rTQM360VS9d6RIgpUJFZNCyW0xmhc7KjQKtnW4JCiqQJSsgc0
YwULGqIl1rr8l1fyeN3fxoC4NKjCB33moFN6qvNjpy+x4hj3o8iBGZryI92Ru7R7BXJirsDb+DEn
onDyU2Q1VeDz+fOW/EYz1GtIacVbO4vSFemG73PdHVbhfbJijSnPPQD4ZyfL0lVmMn5UbvmjDdP+
ZMn+/RIldn8im+uDX8+xsyM5Jx3Rg60BebSPEPIodNCB0hm8arlxdy1TTYMnjuZYf2k/OsttlBnI
RGUquhgdKCp1FI0olCZOopsnzhWtX2tdl/99LbJ/vOJ1LfbrFWllVhT8iF5sfH3iy6hO0XlLCF7/
Y4jjDntKOnytXL3YTnwekhcFcZGx5mw7hjwr1oZ7PNoOHUuA2CHbfOsDoLJPLOtANroUboV+Zn1B
mwFISl9EhxMEeLtab3wyAL/3E+Ol6uryW8H9Fx9vhG+ggp5vgCedb35zmaHyniGVcdDuQs/8L0v8
v8dAAgxdXuDvXju945xq5doLInrIRSY2DXRqZ3YI7kHZpapM59LhV35m/mM8Mf7yt0mhz5qZHeLf
k1RS8ZeI2/FJFmi+7HND3dKli70MWpnLq2VCIu7WjfWGPBVa9NXUbJZFZW2tGGdUV1rjp6lZvzTC
ugznJQcLXB2m0kkJ/Qo6p3dbh8LapiGIYMlmo0K5aDqvADVoUa0H9NTvQ6/Nnkdj2hY1A6hV202e
Ble7jMp3uwfGtn0NfN2zU+IM+WG/xv9uL2v0r1H1ai586eoVKC+hyTzOxbIatLWnPmger/WzbGD1
dnB8tbzWzyRKmMjCxv7mWhTr7ehLFtnqSKbZLpZliI4yqrlNRpieBK8ery/d4wtnW9diXF6XacLh
89LkGK1sXpoWMkHlfNu7bDlZ6BBs3QmJwQyQlEtWue7SaNocfQAqvMwefEONe/S1POXaRnENC6Gg
CATJllaY59ICH6tIsPugoUkv+nHB9nRe6Wq6rlnH6RbPG+9ITuDA7hMn608D2vhXKvew49YbmXnn
gQdfNdoozWqTD57pXZmNoOrSQ9quOEWEWpsM0yPZXB8EBwCF35BzDtPruiiFb662gv28LmuM/udl
aVJgIJmVyDbFOQrbIFp2AKM1OenSfSwbtjgqjBV2VaoznH3VYWdH+xk/Ag6ChrSfoaHrDxKNSChN
XIfkRS8bPi/pyY9w6hnQQbwN1fQ16HAkijxzOIFQHHs8GnvaSHd0icMCErFps6WpIVjW8djQU2h8
XSEsQfDPh+b+D/u88qcXGbMgXnh+ITdIcQx75UUPzB7MNw9CrEHoxN/zPhmWjUr8CwR/uxNoPNBO
OJbBV6s+U4ADVeJl6YFTvlZVdS6gI7Iih7vl0Jj6BmXneuXWMj4HIsovYgL2AKWt+LvLHofKmr5y
NKWvoGNb6G1zuEWJGLmHFsKdeOaOb7lpt4s45dFtUbj2hRw4AqC3QjsMtNjNjsoA/3LI0Eeh6oNn
CVArOhoCpVp5TzbZOUDZjcN4XyMzuOGRIW/CTLAbqzHvWr2pTVBKopHsDLExwJgPRWCIPEaexw7I
quypqeXa6EJDqDs7B5Cfz06KJztdRpSWDk7s7v6062XBDm0cSqvbfYrXdnqBdDLEEQ05s/OP6eje
Rf3YlPOPd+23oTBAIovjVGXb67IMmPpz4stlbbTq7Loo6Chg8m+GEI9rNJrF920aAPZbQrFBNUGx
tGyrevHaBm18ssnefB8oACmL70EK8qTC7X/2drFK09yDfug9ikEJTilZu6wCHv5E6Qww7iz9puJ/
0KNXP9l9P64FvhpPtVmURwvV1c3k29hUgnxgEeV+952zaGlMWf4THNzPvTPaL4GhkNxH5v3iGqa5
L2207ns4k90lhT8sZWdab6M97KVrZT9Nbzr0Y1C/AbQJgS6wH3p9uxBymB5MViTb0K7TQ+216Y3t
i2hlBYN8A5J+O1Zp9sMcxWufJePzINWI06dVnAKrt0/4ZJdrb/DKF69HOlCH8m7ax54vjnUTO8sq
SnpQYDvtMfat6aFrrQfwdDhv0GiGmlNodyfoh1X3oGn7Rnb8MsjKDLU8F6Ctu2taASB17K+MAM11
IMCMLkZexOfaEjjscz58a5y1m8TFd4BrIJOlA1jrjlv0UIp1wtLiFs0vxW0ZosELCYcK+Xonv7Wg
veYvqhw/8ZTdkAk9XAYq0zLgYqGMchcZXbKRGvSBf7Vxx/wsXiBtLA9cP/dmR4hugSksb2kk3LA8
50ycr5OyEk/9UcQg8fxYqEDBeIUPU7IxCCKCDfX7whTjCatd5H7zncjeJs3HWaX9eOzyReFoyreZ
+G2+UgxdPo0rFU3HFljX3vIPkLBZOC5YPMqMX2bMwgRpDCQHkg1hHKKCtWc0aDyTk0yusM6MD+/x
LRDuKJNFztFofGdJdBR22byWsW3dMyTNTn+xD3Xx2Z6w7tXJ2vf4GgCgJbFX4H3zGoQJu1cRuqnm
TFYRDu07vyuKICfPBTcoYRKoVS0H/0LXdOCeCO1b/GHKpwGSTLsOLdybbuTW64Qv3qj3xDc8wkCf
0qbGaeyd6QYq1T6IMtCQrGeipls+KT2zLZEYitxqnkkBTogmMJrJgai46ROIjnu/ZtJrmh4gijTT
Eb752gJ8RAHY6aH3IlrnUWPfAyGebPDPCE4yjcE3DPHqHW95hbqA4FAL703oUXPQq3KWfod00Was
vClCT6JYg6PL+p7Y6CwEYjZ5diZTrgIm2U0pI2M7TEN3cOtuPKHODvFxr6zva3zNoz1vKL5gG/EY
pgD3LsT91DdgDKu8SquK2F9awyyWf/vZpp7/62eLKvPTzxYbBkR2de8XtW4J1ebLlovuMDdn6SFQ
892B2r5aZtyjj6TdVzJN5QKZVVDIUbrOb7x6zWMwBsxGF2Xbta+EsUAZu8CptfM2CmJmS6FC/NXJ
2JYxntGRc5q0ipfSl6I3vU0bQezcq9SWK684GICEnKXbqzPd0aVPSjCUha67ujrqOvwWt2a4yBtP
bXgS8b3vVeLeH3VL2wiqXyBPTmjxrF4oYrQ5Q32TP6H7Ry6hxx4dFL5K+LWs/ynHP99S0IQgKgF4
SexspBI49oONbkRy1/F89KCE2brWsOKWt93C6oAMHAALenQdQKTtdHqlsNAEzalTVcjADThrxHHX
XTodNkTo5dPT/xam8MnfFoAiQsbK65+aPN+ilRt1PXzyNswR0zbXQ5lVywS6IS9pUZuHlLmQHTcm
84vpqB9jEvi3KDSrG7Bpo2Ndx3MrcJdt76FypZfN+2JL8WPivS9bIm+8m3J0toNaGwy7Gx+YsSWq
i/GejrY0rMwk2c8HX+1Fx0b8aYhcZrxPahOV6BrdpT4BV6PYGRaWNTjroAjMk0NoVzwkBneD9ozb
91eEOs0x6pCnySbWndBkAnqJHETVJwh0hmwTVWgqLz0lN+Sni+HFXxO3YltVsB49LLjERTScy7Yu
0cqfOWCQ8V21IGNctu8x3O37ZdW2qP7qaHL0XqTAfwmlhbRC8RZa6/25lyHAhNCXWnYlJBplCjQ/
Sve4xc6r24DxrVv4SE2qBRkb7aE7H0iZfVl7N1d7ZTFQf8zenq+sCkBDhZ2Bg8f4saUPGj5C4tyl
Nj5zdCv8h4pnCRTOkDenC2pUmURK99e4A79QAV5/snyaSeMpjS1oli9prescCAkhFa8vLPf42laZ
m11AD9ZtTHCBXyor5Gezf7I03IsuZKa7SUi+dJOxWMfYqXg4g4T+aYryJYWkZBuDooF+j7DX1xWa
2HzC6USAps/vi4UBVbJDoC90F6VOV4BJwYUR57lgTdZuamzAd3WU49lQOm/HHcWQyXbKX7NpyeuY
YmhYlrljL68e1/LKleVCULKRKBjJIn6/JMhGNuiXxzhTfg3CoejHbMvIQ+FO45WbITd+UgbyU5Iy
jWOo/AiQp3dAs59wdvyczfwjuUmTfSd6MmLjGShofv4fyr5sSU5lyfZXjp3ni90AgiBou90POc9V
mVmDSi9YSSUxzwTT19+FU1tZGs7e1jIZRngMkBQEgbuvtQwN/ICt6fdQiu/DY9HHKbiXlHYGCM2Y
F7VvwMcTezMwRqZvnRctkaSYIvcjgHCN5frfVFh8yTxRfyp7xO014bMLFjwS3JMVw98xi7Z4aTVg
wSmB5rejpcDLFc+DleJahG1/mHY1U2k7vcSaKo0KIInGGtqIFplZPWjxOnwN1oEB0B7oMF6QeHmG
WGd5lUPuHAAWLOdk1xTIF7PSL+4i1xzuHavD+mXs4IMrABGjzNpz4IsfZAY53Zalj142lLMOjHwH
2vStlhzYuLnZqKhaVc2t2FhlAxLC27Q6VsLLHh1kwV4q6c6ZUfrIa1mUIo0fra7OHuF5RXpjri7U
0MviE7Kk5B2VyrB869KinwaBXh1oVWMfz+E4ZjZ+0GIiardUjAdrWCAXiK+pWMsc4UE4uFdU7AO3
wtdYKRfmeFBwhQZbRDfMOdUiEq/tigz0FlQrRRMc6xorVKplnVHewWVwpkosXYNZbvVsk2iaOYBt
OSoByCh3NRYHcCUlkXvEveUeaU9r80/gy243hp5Zw8wo3AYO+B5M8HqCD8MEyszjHm08qALs3ACb
W/FP7W7dqAc1oW634v9+qNshfxnqlzO4HeOXdlRhV63aNvrV9SGyrEElJJvR7m0D4g9rkZl5N4NQ
Qry/VdgBKOmLLPmrC5Vv1XIc8VakvV8PENeISOo2WA7/fhi/+HFidBQ6k8l4OyoZRVnwbCa4fh5U
gG+38SRuXag4NaFd6pLn4TOUN4utZgbZfQ1pSAuhoEM6MnbSJu8tZIFobj7vDfPd1tJeGK00iBod
+/EJQG60qlalioCV+NGXemQhsuU62zje7AMDdnuIMRPRUW8VPeh1WtFGp1T6WJkrvxHLKA+c+XTE
HwPDSwXgNji8Wzp2rFJ8JRd6uJiGos6+eont1r+bhoqVni/9QCumJo7mnEyQEK3BMKF2QjG1m/bs
uHnf+4ONmnSS2zEebPSjTfpj72YT4zC3UaniZivAEjoPOZ540Ls5l7yxwU3lg0mdiq4VORdlQEK7
jYw7f2xRQF5t49dWM6fKgkvnksHfkhQtO06dWgWlQIB44PlCimiqqvROmuYJNCnFWz5YJ02w/I0r
++Tb2ElhkW5YHewgBjeTw9ytXXaPlJBOaejemIsOT8Bkv5moBdmTYrgDynzGenwQxFZ4DwI9fg6D
0D5hQlpSiTbaADbn2Kzfmt6LEOmrkZGXO0U1l8IFi4GdePsy5uP3fCFe6h97Uai/22ivibl48f0+
nrEssV+mWm/NdOcaKRWdLcuKzuC9FoeqHvZkgjhEdK6RiH/nYi6Dal7nzalZ05x9kDHdUyva1GW1
icysPVKpC8LoXKbZc2anYNIYRyZTV4GzQmiGt73Zmsws5zJk0ZqaUEWsEoAuMoB4yEZj+gXkRL2a
R4vbUT1bmeuoAwP1bTzPjI2trXfI19IlTjjMBrnnoj5TN/pJyIsooFSafxhdL0DDG06ncPsJEb4o
W7B/nW6m1C3vO8f2D7czU7YbzHTQJAKTigtGbStRujNNE/aHX1UYLtJIDdBVURPaOAM4QCq90qdf
RYPajQPRvSRR89thWZ3KjVYgb/32S5uy0XZMtp9uFw4OUvD+q3h7O7sutZy7zHuhsaa/odPlo9e1
v5uKQ853YNhoRzBNu7UNiCRoWdK9hlX9YMRJ9BBCsnFnM4YM3dEOPTtTy+rTgHU4kj9ltapBZbSV
Sc4fFYjuqBEThj6vBSuPgWlpC83KkpmCAN+16fSntu7TYzuWRO4MK+SKgDm5cPRrKbryXoL0qpaR
fiVTo4Pay0u8YE+2rvHyTRJkbD51sAzv2ukrVykdTJxI0cO6ugm3NDg4caMdvCL6jIrUwcHNogm9
O5OpGeBKjLumXNPgQJskh9BMv1Elna4W6HuEcL276ei12SLbLBBLGkzaUXtiPD9Re9o4YfiaRbZ+
oFKH5eHatY0GdCL4QYPWeWdkqiyokkwZJDJnvHS7HRWjITc3dgBnHTWhU2iBjGPDlQyaDY0XpxjY
hk4AtB5s56kOn5L4pmqDZxaYzXngtrrPh/bNbR3nE6Td+yUUAfuN16HoK20B0i3kaIaOc8jLBAp8
QFB/Ak8hByVuUu/zJkDqmnGezA0U+FRRgC8EPpr5+xc3KNQ2U57eLTc/Quhj36T57EOinhlWEBPX
zYuG084995ni1x5Lv6hKZQ85gmwbVUHiB15a52FsQKFtrAG/8OqzBifnl9BCAmTU8u+RGd/VcW+8
qLDuoQdqpGdhBs1aFka3cwsRwU8RMbAG8u4h6qGMm0Kg8+vYHRql/HuA7nYCZzBuUXflmjFujZgB
kjDiyAOpgdlCjwA+i/3uCRoV4HKG/dasHdHnsWMjjAiH2tRMAHtPzYCOeB+tH5vdRgvCry4RHUDy
uAfNN+Ad2izp3xLbR3apYzxDdrhAUqKebKqujp6Khh/sXPe/AM8Tz3OkR5+UbbBjpvcIrZl98OVH
zzaGGAX1zISHtG3TZAstDBEg8tL4ifZST0TTXvsH25/aeUxnmDfz+EOcTRNmvwcz2OZDVG+KsVn9
VbMGsaXw2lRrI0q2tLQCMJMfMTpqTKPERbUhexfGs3RAYPeUN3m+FqAfeDaSfOKzErHUl5Epyy2y
kCDOG2cTnxXW0rCHNQi0DUd7GttL+MmAUkOagtVn4FE28tZYjrnzc1844MEu/Og/lNt5qGZuoNy9
E0F2BKkyUXZKBgsBF71dUAXihNkpgIaguQiHboEcKnd/a+b2lr/qvdiedxxozhaJGnuVNM2D3xrp
Eixl3WoqDiBi46LEKRl286BafQCBa3ygStq0NgjDAOo6U4lG6yL9fTSut++jeabmrRqV1vB4SSOa
EWcW5IcOrdTLE5UqFleb0EnKORVpAycviDm96sQLBwmbY4sKBGJzPkqJkO0PY0wtxg4/j/Gno5gF
tF/zBtyTfs/zqxbpe+JmcKFOuomAtVp240MBjb5g9EW3dwVEu6+8HfYM4q9LTI723q88f17LgR+q
KDOfGOjSJ9o6lWY7sFDmCw9Zc5+omRsX/KAzby2NrAGoXnyhJ6aqIFxRwGdxrhmr97XXyAXzouCL
So5ZYTqfmwi0q0M9BDuWxOl17Ej1ZZRBQ8dAupAZRGIbxRhHVIZ48+Dw8f26/YJoaTtvuOPfR1LX
IeY6gGXUzAaIKEfvbS0osijIMaYLHcHTBgy94P7gbNHRnolP1TZVEu4C7E21457pv1p1BxV3CZjQ
uAEppvLWFRJ611bNEZRVmIlqLCPA728PawfzzLmwEVof+dKmP4Zf94tKwOlKf8vYb8IzlOVGDa57
y2HW5xhcuxBTbD8bQ8fmKgpbaOl57aYWjbZhiHTetYCEzxGXG16KrjsQh7aTgr0zyNrPrIghBwn8
hdaGyUMK6D2g29jzyhyyoZiSH7RQvdtutbSXMlYt27QEMxDHRAmIRrKjU3ZFHB9EUb5OZzz+FJGD
7ItaJL7aQLEgfHSS/JBlmvMQgvBphxllfArb/vNojxneFobv852wQZXys31AIGOW6VWxwfTXHbHg
746DJVroQ/NsHRl5MCtYBxECqrH9YJjVheWvs7aHrpkGHQTpjE6tsXiz2VHcb5DbVp6bcVOBWB/R
C9ioSBU3W1bZ1apwjWZOWW6U74Zv4LPNhbul/LabXbPDYc2QOzyLiab1pmzlmOUZsbVqmSrMHp6m
G3dpZGnLYNzzRP++R7Y/1SKxFPQ5yJVch7h7dhKhg1U12PljWaZvJryMb0FRreCIaz/riRstkD/V
n5SU8OzpWbVKY1vMjXTQZq5M9IMkRgRyFFPZgkcO6xxvRyba2KMXmfYQpoCWaz5AiBbJq6vQVkAr
j4A7SuIiGwgAoH9jiiMcOdnJGaffVBkvxlCzTcgtTMm51kVbzjS8JYoIGuhN5XGI6ejhm4unQhrC
es0dP1zolpWcnIjJvT9k1bJTqQLWG3hxqHm+8Sr53mdN/SD9oF67bpZsvcSCUto4GLUYTCiuB5X1
Ctd+uHDtIV3YTPYbUAhSjjptnDQtlq5tGUsqtgDvXcR7A25aa5EkSBfv6+uQuoD2R0GyRUwDAEMo
PJyhDPJuK+yj5obb1BfLP2lWuCZetWPlMIbi7dRnC6QsttoV3jVchTbw8gVh/yOErjaI9Rp4hUHl
CUSK5dmHM2ayUZEqkN1eb8y5ZoMAoeGN8QgYeLPjRj5yU0u4D0tIQ9yKAgSKuK7mMTQ9ZEhL4cyj
kWEcUq1Poiq9q23V8aHpI3dOjN7iL7vKzPiQmaM8EzzwS3D5xhAlzGd4bPUv4NtQyPk34ntbiR5c
L/hDxFbQXJksQTg0TrW9/9628cFobBrKv/g6yKuVi0AWvg2Hz5xBmadT/TPkYt7tlIgBjszJTu2H
NHSXnjYAY1DX0Ya3gb9CkANxPTlgXkSsHOw2AIVEcbzRo6T+RC38OuDrEOJ8Myy2kvlEPV9rrFv/
sUzE84iXASVjSWdjCFDD+aKC+hldUlV+LFItPP7tlq5/EbS/1f7S99a4GYcqpKbWgzfs2h5BV0ih
F/sOHoBVWurmNUVKGGSO0+Etc+/yrnW/mUPx3bSkfFSxji9Lr3MPyAIvpz4qybVl2gOpRM8b63m5
DjU/g+9pXAOpccHTjpvYGcw5Y683zPQNV52DTGKbFBD34UBetyKpIFDcq3ck9q0dNBmwNm+SR84q
hvu0LcFNk5ir2EJycRAV+REg+HSJtKfiqbT1rwRt1MRXTFvR260PCwZ/obnWixL4YxJqDRnGxepW
dKquWEEe2V/FtucdrB7QK6t7puz3LGsgTee7/Uly2R4MhQ+ZoHD11yqaGpjdlXX6DNGCAhkieCQy
rDDhFub5gWRokrFojUWqNRtgO6kW34rGI9X+qW8kfEQukhQEqlp6wjIB60oI0BpFJ/eFYlhqjva2
FCAM6OuXQsnM/K4iW16gR7sAw62XnH1vBDCo4ACmbot/TYEhXoBWg99pOVT/es2OHr04K5dQkhqO
gHzFO5FHYj3kmXlvhrk1byzhvzRGeknijH8HsB/5jY5684u/utu+QvpGExkg8se7AvwIDlwxTnKw
6sZF9kD3RI8/2Q2eirWdl5P6kNMbyT2w3fs0hTDSTZAoyf16bSkfZLgDBIluFXrOIfih3YPBBkxU
ObL24VyZFVbQ7qlY99l7kaCHeDt8rO1/LlJtyAAP+499swE5OkWaLEBte7AqO9064wIL2YhQZJNF
4h+pTJuxiZsN6TaM7OCgY/FJfAahar+5Vubfi7bjFzZEJyJDMNPWXCNtNFxRqz4ZvgGl591jbTu1
IrPRm2jVxWg1rlx/jAX+iqlVWuVipWRlLuGhRIJwV7LnwAQ3HJ5r95z6Ffi4MfkfgZFBDMptfDhd
WvM4IFUc4oiVeamzqp5netp9Ch3ztXHs6JtR1Og+xqGsuMCnEovehAOh1c6zGATZPDzTXgVulLZH
mKTRg6Ora6+x5vJpQdlEenLIQv+Vlmn0gSCBcp1Js4l2tFhzOO5BgOHzJbF5Ea+X6tz4qJV4VYzM
X2SvOwVox2jnrZzfmpIdMp0xXgxOMQNh77AGaCZ5tiEvnurS/5K4gEHb4GI7hbHfniQA1Eg1qP0v
IaQBLAbuDcMO3PXPPSM9GO7TxHxOsbI5goIpPWLVmx7xBRJurE57kmYQ7M0wWHlGUlzjOGzuRWQj
oaWFMmgHn8u8dBnbUK3WWPXB8+TnqZb14q0C+GOPxRG+WgTXIHkJDxm1pQ2I61ZWm2p3VAoKRyz+
/a//+z//72v3X9637B5ppF6W/itVyX0WpHX13/8W7N//yifz9u2//80daUrL4uCwsBywjwghUf/1
9YIgOFrr/8evwTcGNSLjyqusutbGAgIEyVuYuh6waV4B163DN6YzsioASX+pox4wXKXsN4TOET5P
vzbaYvqO9Vo/2gOxso5ohdVaVrNBqpkVn8TgJ2tJvHKQS+Uzvy+C9aQyGAX1T2XgiE8+EmFuy4ww
ssIFojEJBELATEQbL3I/2qhxkcQLhnt8B3liZM+OGytNuqM5brqwLlcZJj0wMv1VG5fqE8j0k43V
MKzYrUSUyEeSzdSE+lJjGgBqCmz295eeG79feiG4wJ1lWYhBC/7zpQc9Xqa1lS2udRv0GwSBPWRN
6cMy4VrxUkYImozLiXYADrqQvLynFgKYJ0C1GdLE/tyqTF1tl/jywzgtG2k2zE5BrFjbWVblv8RB
aSxCM2qPNiQx90UOnowesamnAaTPuLzibWwK/mnkeI9NmQulES/uD/SY6WV/p/zQ3HFuYM4FpMH+
h/vSMX+9OJzB64urw5EaIixh/XxxWhkVEqnz6XVapIvcAi4/40+IUGRnKMo2Z0D1H2k6DKpUW9GU
R8WxFdK10nOfQ6vY8J1X+IDVUlhJCtY0TEx+WkGswbLqT4Yqj/a4RsRL8ZKGLHu2tBySQXmLpn3G
95V972tZeY9E+xUC9tY1G9n0C3Dbgu4gcvdkA2VYtK5z8D9SLXUog25ljbz88JpBtbYMOHB7ZjKH
cyrcDnYK1n43BeSxc8GZYbZROa9coAj9+grteuv6S1uu31fC2Eood/yytCeFOUNZzm6sJPm5ofGA
Tmrh9MDylx10HnwrWyd5qMcNPIV5aYUgAEMhCUQzawA93CVOnj4YSi9Xmj5kS6ql3m0bT70zkPfe
Tf5GnhtsafA6+kAu39T2OCvr9YoqCoP5/3BHcOenO8JiTOr4b0Ex2wYM2TbHx+nDTIWZxehBJeNd
LbyiIB/HulOrg16ZcIZB8aQ7lfFKizCuNd3Bs9zupPkOlmhaCSnIMDqSquykEkvisZM8LO2WTp7n
s3pUewuQBAjtnSKEuExU7KkTVVDxP9qmwTwWueuqksiy6U0Zb+x20PeMS31Pe7yLzGKWBj2yrRAo
Yhsuw+2t+rc2k4GXav0Pc8/P0/54MUEAJTgT0jFAROeIny9m5JdMjxPmXuyu6hGKTZyZDvzCvRFo
DpK+E33ZxE76kjFrSWtdalGWPlB6LW/BcAviWYQRcwnscZNvKsQZxnm2HGfXDxuAjI6NgpYbGpAZ
Gh9wOuk+3GnekM7LSAe9q8GSs+5EwYycLVTBEu29AtGZAF4C0LprXKXzMM/BZeM68Vkgz+Xvr4pj
/3aLmdxmlq0boNxl3PzlqmBFxb20jsWFQS73aI6CGaA2iZDCNqrcEieqJ8Jw0eXnQAzx4gP1cgZB
A6JLJhv48wCMlaCSJ2pl1+6RB9eJelGVoQYu7qSaUypgZoGeA1LI3t4aMwZDb22r3H6+taoEstNs
BunGdnQN5W4IUoxA8zZUVKOtlUAo+b35m43a5aOraWo8tiNbX0kstbn2Uo703jPbG/gV0zB0RQwv
BFOXKLZUExTQ2HJLyHBR7YfWDq8qCORy5+ArY7wF+s+4nfJVaFTDJrWQqDLaWdYJzBFwKoI1BV/8
IOyXSMa35KypnO5qjACSHEBkhG7xpTSWxrq2h4JSXMMtB4kw30tB79zq7hbi3vlJ1QFo5ofa3cvE
/hSnqr6QKcOraxEjhrGiIlXoMSBUTH/9+3vEsH57dBzobTg6xAUci+MrfKz/MA/1DsPrrjeLi+/r
o9c5fQ6rMviStkg6dDvB7hH5CZCehwRg8Ov5X3IwYiC+777kCCutoJsKlgxbBA8/93TKhuEDpj84
iRYA4wouFtGGJXxSoKulogyGpZ+r4dr4NlhFvHQVjIp4eaZlR9DEItV0LOILo95Ie2S5GYtJCfLR
QlrdhooAGr0PSUVIIS8DpJotpYm7nBBBgWtUy2AQ9QfoNdDiWBmV5QQcgqNq2MYcULcJem0lIJKA
Epg+Qa+hNpfduab1AXqde121VG2ipkPQcXoAc5D3bUT2i2HY6iwMx7uLGuBfO4B4XkxlQCmcseSA
DAX7QfeKrevn+gtYReoV5lR3Tc3CEPznOWJdbS2R79TgC4Lsgtevt2FNb4AHeOxOw+Yq8+CKzw+V
4gPyRiHd2BeN/wDOdY78HHjrSrva9hUiAoAV2HOwXwRvWD6ls2Qo3MeoGYyFq3XxXYrc0I3KGmNL
I1k1IoC3kVqWeBcn7wBOhk5W43ZzA6JxcE4DmyzHDdmtsu6XlWWquS6GdxtVULsOvUzGzGkMGawh
YlXdSQ8elJSr5DMI4HekDFmH9d7qBucFSYxiHtq9D/wE5FPtutQ3XQCHvW6YJs5AJp9lUO0qN30E
mCG6Y5gOzz0+jKB5AYFrK2seEOfyIGfnZQ9ZMlSQCcibNRVFEatt1SBxnIoQYTbvq4qtQmVmZ3jY
9UXGYvtiFFl8xwp7rfedfSFTF7j1wjXcYWWONoMXFZQ7puZuG6cnI0+35KyFaBDYDWOxJYeRTxGy
0VZ3NnKjGwZAOBZLEtRtL1qqn4PSglMvq7amWxbfGyN6NcNBAvNauXN8pvP7QjerNY8rDflAA+ga
gOJc5YHKLn8aJ462XZIXazgsmmXRQBIvDfJLPqJRkAYJleQRiJJqGUQbqzjFIwUbbSwIB1BbMWCW
kkGBmHzXf5JZthj6rH8MIwA0ZCF0xFrwxY7VLQdAI8OLdCQ3tOJ8AWBRt2vLukQErm3a6FiFWTGv
dOacwU/qr02ZB1CcyfpDZMA7j5RE+yoMBApE5ssvwFQt48Tj3z3l7JsaERnqjnQA58w9P1gjoWlY
/f1MaP76tsSqgTOT4cUgdF3HnPLzRAg3VFEbndZAMF6Hi7V1EV4iyADopu4dX+kbUIXBI0K2BtpR
ft08DLUoIHgDlnxh5/o5bFKsB9oi+ZrhrkRyGX++tUAOv4dAtRts7JFihXhWFEhW8f3TOEsiVVGj
gC3tQcIRwrhzr6qSaR1hIvt4rngfnZRfG/dUwRABuf/7y6D/ui4dL4PFsG4Y/wlBX9gf3gd21yHP
WzJ1es9pt50RSYpHnkH5GCRecAOYxgC+zNtDH3vmgndm8etkQD3yGEn+9PT7OfjsECkL539/ylz/
ZZ1j61KXEn85icmD//blCaSpDqHBIDxNC/rBtUswoXvBZ/iE49EpD7adaF04Llv/ZaZ3fKkjlep3
swfexsnMTBV8htTGrXUV1vbCCooUHE1LcnMmthM8Gha4XLJ42fsViIMR8likke5fNK9434MQAl+0
CjCP1NP5oh/3bu1SSOT9w+c4fT/cPCEW3un4DOb4sDCFwxnKP9/ObT90QTlY0aZ3AfWy5iZEWZoB
Uts2FppwINmXdmghqDsCTloV3SPprXy6tXA1PiA+ZHSz1nOh2mgAyhB0HaScfBBMx3jnAAWa+VeL
JcWuHWupSBsPgeBedN7B5wxaVT/6p60VASes619Yu//7e8AYvQs//1w8vNIGSwg3bBuYrJ9/LqAW
SY9IlreZMFxmPp88MvDtO0fDSxG4BIdKOW6iwavAAw5706fAtIGgehYJsDh6qgExH7PhtvYMc92D
y9nH9wKgux/Kt3rChMnyH+5m/JHM0Rvw4cdYzMAvcRzTgIeHS/mrF4tB1TezA79axyriOwW58Dky
hZDB1lrepyBxQIGHxHNpl0BK8i6YkR0ZQPYKXIwIQAep/8lhWQyxI0ucdMQcHhPERalZmlnp3vPh
dqFiZoGWugpbBlLHAKvlrs53iJh9QbJV+D3JT1g04o2UeiYiUq58GamG5/AMqgt343qVsKI41HFj
7xBEbtd1yYd7YLO9BaZy43kcp6nd4PswvI9jaGB6FAgm5vlJ93y8QMAg2ZyQaH+UXpTtDDzd+uge
UmCg8tRx0B5L8G6cqBWZqdirYtgA/fxKdjJRJW36pnAXOpb98+kIZKzGISu9a2YqTb012T4cTNr1
WvVhtf9gS5o0OdSsWFhtAb1J6kKHsgD+WhtxmXy0URvNKrNRA62Bw+L3s4YUNb4JJXPWWGkVW4+B
BTEGcgwqjjrwmTJOF0D7GdYhzA246yPdBU2e0po9lTOZefPa0wOsbvtl7FYCqmpD1M9BoIw3iqiT
q618+zhw905wH6XRpGJXn1U1s6AVYiWI33h8r/Hk+61Fa7HvIMG2MbXzCOtF9EQgzt7WNmSWaQxn
HAjE6SAtUNaRWvC4iDbwjcMBPVaSzYz4Eq4r/346UuL0q6Tvh8U0RoAVbziEd3a5DqoITHFjP6OS
6VJ3dHs5jZC5xdmEvuVtUFsfggWAnvmaRuVD7p6C2NtJi1nZHHBAKFLkbr+J2XSc2nP5AdItz9Sc
xukQ1p/VINLcUdH1JR9RO8jrHE+BNoUHPo1YGAfq5UlP25Q5/iZ0VmQzDcAREOs+UfuAByDncHV/
Qdem79zPZlYFBwluOMwxzcrwOb+A6JFfzAFUWNCTcJa1sPx03mnRDIotyZmaIMfABIQNaqSBYWRL
I+T12mnAJlzFr3Ebx6tu4MGWa0b+FA8uFiB2/IoMyGoh6szYQ3W0u2hN80Uv3OgVeVFYSqS1fpKe
E91hdSpmVJGK7ntT2No5cLPoMFR1vKADwDO+l2M6Y9b0J1D1gca+w5+CDhK7D1numGBf7eJ1nLfO
uuJa/gnS2/Oele7KiCtASx2EcbR634YFYg8KzsA5Zpdwq0c2A8YalwyeRzbLu4AVcxeTmKt76Zlq
dRE0C4Ev/zUVfc1BPhOEV6ehStzDBXw0J+kodoUgRrByDTjyqFikJbsDpHEzta074LMhFZCt3Mr8
SqPZua2tIbJrzfEVrl8NreOXxNxT3WRJgYRIkPE2narU6nSHbxZIrYxnbsb4vgKJCGBDFV6a8Me+
n/PoEw0RrFvTeaiM8YPJ0/dzboW8QzpxOp3zeDuswG2QLemosYUM9sG2EUkfDzBu6Lzhb26n8/q7
c6ZOXaX9ds5eVIKwH3G3uzrtVq0WWWtVOtscsTlg0FSOxA6twdKCdvtYlUhbRUwkD2xr41CN1DKg
FdMYsm5TyxqgjtCSHlTbxryQcYwWGdUrN5DPkelDSJpsDPSi/oF2J2veGGyGVDs31aKFH+AFYEbX
sCqA5yjB8oYlSHwF7jK+FgkUKVvnTA2QNGAuGaBUSyrmLDIu6EwNqQsUwOSi9dt0RbZKIlisgjmk
UPtt1sTz924Yt/Jr5OWoArzbRhNfmWfVd70u1rcWSdEr/EyVbWgsNdTOEVckbeZFnu+pHXUtvQ5y
bKyrtmRLO9Yeeh6+DMWgttIs4gU8u+Ga1521Y1GaHL2uxEq9W7hpvpVRBnkrliaz2M/7b/6wilO7
+t7Hw1d8QRtPMkNwISzdFDnhIL4bKo4PS6P2zp0LHpm0MZLPhi4RK0YnJMziS6c2XkPLBBF/PSQX
OnLXZ9YuDDuxBTXgOpcC9ELGYO/r0P9mtkaBMKkGckshrWOAt8aK554ONB0ks/uocObMRc6DVi0L
DmKOGFkWr9JjJ1Boj+FPeG1kh4scIlHAD4zsTVPe1wLKrp9Ex6I5b3v3WoGfcgEZBgbYx/B+bKD4
890vxw2UJ8/AQwA25/vtE7KEAXDWkVHw0/Eg0Q08X1blK6fPwWAO9vNVCQ6QhRtDQidtdCy4+0Z/
BTBv5jZG9eJUgNr7YI3bMPgynhwudkUyjlo6+lwOEDoyu0a/S4MIsRzqCV+k6xf91XX0fGdDTHpJ
HZJ0PRih/AxoSQyBnLbaIk1fPgyOuKf6QYTw6epFe/JzuOeBboTe+XikxPFA9MXtBzx29bZjfrQq
jNL97JarqaMpm6WhhmynM3i4IPL3aToRZM3OtBQXLsIHwdFA/GaejQMicWmXBSp9GqTfbwxAwVdJ
rdRLlPczaqCZwOdBuy/Zg3ypuDgS4lN0qMoCeLvCquHeQw7EQYABc0EVmlWtHMyaz0qafC1BVbr2
o057zjj+8uMxQXFXLAZfxgjhIuMHGsnFdLkyCKvPkO/iXYQGhRp3FBGmHmWIjB84kl7qQXjrbsjL
DVRI+qchg87KeKGjBLwKIMBMjmLQHKTghcZswCvpEcGqx6KHgkeAfIJN5kWQDZsC34h+W+BOgD9L
IHQ5EsFQhe7ZV62DOOf4Ni210Lrk40bGWNsVZqgt6fUZOA0q5FdfdNX0Qs2TYFhn4P2ZUydq1SB7
t8dy8kgl0SkHqhstXsNZZqyxzNV3QFDNbGTFPMZc086Rl+91t/GeOzvDxQHYc/JFlqWONCeWdEuq
FYkXLzSE7rbkfEQm6fc4l+xEpXFEA1kUj+k4IujpQKwO/6VV4Lh/gcVjH3qTAIUckHsqD8pqsDpt
is7YtLa6M8YKYN0AIvtQrXX5BpO+2A55CA075GXJg2sZf+32voDKztC9efrnlnsg+1ZNAieYY0Zz
3/brucQ7cl2YjEdzyDGujUaapwp4k8tQMv9oJuzuvXGqIeDXqWQxlQ34C4HQLGoo3YyDVSl0SFl4
jgMnviA0Doe/73xTIkadoWSyNOoKtxkdqOLZV5XX+hKZ6GyJfGcTTFwifI49TSwTzfn/lJ3HctzI
loafCBHwZovyxXK0IrVBSN0SEt7bp58PWbpNhabjxswGgXRAkVVAZp7zmwJjG4rVgCR7IJLyJIuj
oe/BoLGKKgLrOZ/LTTHlyZdQ1GQyFlMvFtLJF9wS3F2tBr9a43RM1ig2TQfZ2qvON7MQ9VUOVcLN
bKgwFtKqvBF8eZX3yXKzOsoPlS3XhzL+7x9KtmZEH+WHUlD4ZLGQVLtgmtWTRHne8Z5LMScB7gfs
ZO5iAbLLXUbgN2RoqAQE2JdOjhQT+LzQvZO8ZrR0srJsXldtuGFLvwKWFD+DA5lfDdDuSQs7WJbU
oWCJhhq7LLmacTBmNbmX0nI6GWEx3GRb0HpX9LrcqyzpofpcIS15L4Gq/NKNjnaRbXmYfdeEFd1V
w1Uc5smNmMP5fgu1Tn2ejeAktcERWK393JsAhCwfLugKNAu01H2QrTnzvK9lJnka2Yr/O89UCtK2
C9VX2/HSVaaeW7tODqTGipfZduJdoqjaWhbDVG3Pbh28O6od8SvGpzScUBuTjWrLrQqj8Y55oxQv
Y9IX2zwmRC9bh8DITs3EG+0+tkUnxU1fZNcsR6qcQD0L9+Wmohv6DY4PKdl3LuShwHAE/Z/WQ3NJ
DawF0iTT1uTXm4tV4fMLKIfTWICxmHBs2N4rK+HRVDXaLc5680DoYcISbrmGChAkM7L3ehCHcQaj
jjhi/qx5Q3apInFRFU0pAIvObNg0AzuhpdWKmvYhmECcBVlVPMs6jK6+WpkOEGupirwB0/hlIzTJ
C0warAW9aHj7Mn7UgE4FAnNHWZQj9HIrkl59kjWaYK03WWmylW1iSoYbYZB7d9ljGDG87koiSbLo
EvZEuL9/mp3xK1I57UlWtwqwRn6g/VEWw6YyYRpBF5BFeRhq/cVo0/Qs7+TN0CsiZi8oS3xQeVCt
Nd4ba34o6W0wR3VjqF2/4U1TbfO2cNZyYF9oytPw4/7XNpU3ryfI5sDyuMocG/o1SeOdLqb8WXa3
chKzujrrvz6+G5rsgawvXoLf1Aq+KHz8cIWzE8rejmHcEmdBZivu8bNKniWjswXJN55l6V6F4QZp
w3HcQaj9NRydfwPo+NSvUDo4iHJ0NqkJz2ECBXvrYze7H4LGXQwXgqPXFcjMZA1yd+OY/+pneN2w
7RyM/TxRRushCbUz+ez2DBIwWydjKv4KDjLM/Nmumv1/bZfjmZozNn9psSXL5awrUkQPXQs3X7qj
fxaliM5nEeoQ8jNLZ2iKdGb5/frZKsc2wDLXtaeOB5cM1rUxtJ8yJWy7Aom2urZ3MiXMqu08YUTw
1LIKlb2C2HmdBvSKw2zwtncPJV177buoffRMr3pMjfRNImHKOHS3Tll6246pk5SsP9nQKiEZF7tP
na1UqbOTYNuSJJEoQQH9p4vU2EpGUa2Rwhk301Akk+94+Q3dw/ggAVL3OgmTsse2Wd/N3fD8BiBS
jiig26rLPw0hZTGbQHZziDPo/hmvshWLMQyO8XVIkyHcjiFxulIZUNPU9EI9i8TbaGTHbsZymFC/
uIVZ+X3S6+QoS7Le7fRfQ2WdPKi2Mq4nNm1Xy0DrOEKc+mFymv7FSrpm01ai2Q5L0VQ052DHYbSS
rYUZe9eqNo+yUVaVfb/2DFV7lCX8cpDnnbLiAQ/236+matsorO1HnLLbJyU5d3o+PGqL/fmQkUL3
glb1ZZuss0MFG6toICC09Jd1XnJu604/9XF2+RxoT6Pqy+IfA43cIi3OIPhgA2GK+ded5IA4y4N9
obtueslZJyC6oBHCCp29ouT6Qx4M9v86Y4W/1ZwA9FdL9IhIGlGKhYUAPGCoeuskS92oWA8YY3yT
JXkA8j+tYpzOd0Y2INTdu+FTTzx1GSwvE0Stsjzd0bpvElS3lyu2wrJOw6CIJ1sAkkpzPCDnN13+
STGy1mtT2C4SqPz75CGu64fUMJSzLE0DPNpx0N5kqXaG/lQX7rxLyZydolDgKLkckn/OrMjrdm1S
fcgeqVb96iGLU5quLLOMsSU0WyRoIQHNWNb6HmrZl6FKvau6NGRLQ2ECZkUQFpp+MXhXyMa/RsB2
/TmXOnQdKz30C0TB0Gbz0UT9ctabp2yBKTi82vdNSRhFdpB1wyIGpICFvQ9qCsV8dLxt7pxta1zZ
iR4Bls7NizwM3ogNGx662x5DJTb0NAh3ATpPS4sJf3E0CKnJfrIVcOFLjyvbXipr5Z6NJYrtPkhh
LU9DY9+XDbK8tCpB+BeYT/j3Ai+h3Bv058+zUJnEulzqlJBWM/F+b/3sNxbWCbOb72IYqg+Cs6RD
+Pov5F31p4pspKyv8aAnbNaUe3WMqg/BNikbS/ut71jwIMHJlnup/xye41LzUAPNvrU6ijUzPk5f
2EgggL6c1UudPJN1slX2G/pa/NnqesOvsUUd1CtvEPpOmQ1Icq1AJAkl/iMAlI2s+qyXZ4XdhufO
NZudZyXzi5kGZwWTjr+XEyCTgzzBFP5e49Q4+d6tyAO+iS7uxFGptVsasIeI5DcnTxtvxqzHnQYC
JHyn9nKQDcasi6P3nxEuf+nlTgVyMG4B42HMa70Y293gVtoLX6WyG9IwX8ti2oA0tgjb+LLYjAnb
NFYKYR3p3cpQ9O0wxDHYIYZ6IBz9iifvQWkN7UVeuI4rAqtLUdhc2MuJtQdEeNEJntwbAmObUujj
xVvIQcmIRahqhese1hOp7KA1jS8ohiFpmGTlSvNS84ti50RrlbyC51YZX+qy+ZgsI72FxD9f/mWQ
ok3qOi90+5xjq60occJaaR2GoC55YtaRPBnmNTOWvbcN29pmip7vJjDexMeZfGXRaEx2VsvkK4st
fqqrORPV4zSl5lFPPWWFDNT0riKatOo7KzsRcum/gEnLTTwTZC9Rmgp0M29891xEexF8yk5Gr8he
cvC/9TIUuCC5ZguiIUn/xVTO8gpl2/26rSz+cVt6NelQbCtl0NbkD7PL5yE20IMr1fNnTaYxj/tg
slZ1bZUn2YC7SH6B/N6dVIR93/OMZ5l55hWXMHufTZW1Tch8vvd1s04XzFLsYGIQlq17ilGCvY49
lud3MBMjgzpOXtOq/TVSC7L7SNkh/WdkpWfGfaREO2Ex+TgV7T7Cq+Jbk+9GBKt+1jhR+lXZ268W
Kh2boh+ic10pyUOtjPrWs+zimUgLuS2nN//q5s6Xo5Ji+ujEHH1pCcavQZWJizBJrWoW8TtIsMlT
3ARiFWZp9T0aXFQeyJwlATOqUjbvc+RVaLY04opcZH9w6+KDRX+2rkaTWBTGS+g9Te5XFpxgarvo
52J0ksB6+8gzzVkFhRXdtDbQ966b2PvC0EgSgb/HpncYP0y7wMaGuVVTgo+OCaHTLO8SVFrx0kMh
WJV4hOw1ryheVFJV0D29eVWaonwZpkG9trgl8twVL7KHNbr7cJ7Sm6yya69Zxa4rDrL/HPbWrsq0
dC1bCeK3F+TRHuWtZJUrxjVWO92jLLXC8OAb4WMirx1FtbK18VRGGpYPY4dGAQi2/Cr7jkVWX7LI
gvEdKQZmOlH2Qujq0qd58dWIwEibSPoca9cFWztD6mi04usUTKh5diY/Crw83kv1u+yuaGCTRpeF
vSyiy+AU7fBRGF21x1mv2cpqfEzXrRlncCky/VDootrIi/aKdSx4GF/svIWSZ5gHMGTJU1KY+PaY
gLsbp8efqugDpsKKuZpo8lPZgjISUw/JKx+SlR3W3R4VL4UE6VL+Pw6+X2q5279eQAtxAY3bAvWV
RbGhhdmPnsVrrCFG1mml5cv6XBvndRkOxr1bnY+/dWvd9PduNoulg8o6+TxF0hKcJOLfUdJ6fuNo
+CW0s/lFxXk3Rw/6TVU9cbXtSvjz8hJlfdDvPLgZG1m0K4s8PIGCkywGxmsf2u2bMGrzMmZhQhqT
i/W2BZm4Q+Iw7n2bnP9fsNnXqp4TnADY9BBrnvfVNHCTwzpRfUKspd+OSas8BF7VPUDudrdGVCqP
8YTgm4Dj/dXqu4sux88JMlBDVP9d5lhUjE47oNCK93AZePnFKafugIz1tI+Dpr1mk4KqMFYkbySI
fmRxL36G6t7SDT5HpemvbuqOuNHw7CkLySyOK20HM6A7tmLGrbXPrU2E9ueLurwo2L2P3xW7Qcua
mBh+kf0+MdRgPyl1uG4b3XjNo9bdlxVBCFmcgJTtEyWJ70VMTo297jXJvTiEPKUZ1mdrtYjN11Qd
yZYbec78SrG14pGiXdw7O6Sr9xVGivdWuw7bvUNE6D5WFA7rvFRgNbiMLW2yJ82kYf+4fCroPRm2
cUp/b80siKSdq6JCubR6XhntQ02Z7q2pFyi7sNfUe+ucxsGOFDtkjOXKtUMiBEtw495qaTg9WzqC
4/JSIlKNndqioyqLzG3abu4aZAuWsfk4zDvdCjBNWe6r9fq4w74NqtbUHBq3bPfBlL/iPTSOPizL
5iwPfL2/zmLj6jTzePqzh+wmoLz6JPLSnSw2JSbDubAwTVrsIzNTd8/e3IIzKoMrk6/hII5iR9sq
RPxUVsp+8hAW8XcnAlkqS7LRVtCf7LJhGy/jP7vGKbGoNCYX9lknz1pdfdFzLE0/r93gzPrgCuvY
RAEznuwWxHBuK7Ry1vLCWsbLx49gj2ewrB8+bxYU2I9USnFL2JD/dn8oHA0iR3m8kX0/b+boycFy
m/L0Wd+FSnZEu/pN3vnz2lGuuysCY9r9Gs5z4GhQRRe7FXlQIpxWhIdL9rSwyv5TnabCan1Z1rHK
+OfUIpWGfguSA4aSrVUAFqf7qezalqniixY/PtnyXy7XptFOD0JSC8stp+U6dtixK5Jlc1JcJEY8
faPFLmszdHC9QfMOVcivXBZtK3HYN4nirFpe+Fbj4SbrtdE1DlWtsowFfPWuNVDB7Aa4Myhn8zUj
GiDrk8wbD7MYIQfKi2PLQ44EXCExEBa0GqkAeSjb2DvVy0EW29aqtmoAUVzWDVVFkpocf+mrumoS
mYqdc+y0zjlJm3XnGfMDk7BJbGxpsAOn3xD4Yl5JctbZsqNs0SJsG5feYhn7WS/PvED7NUwW72Pr
0DqaBZqr36u02U2TrpyANKSumZ3lYTIjBKuWgzyTdREJozU46Hr1RwNS4xAQl7Gyc6z0u0kti+Mf
9bKHHEqaPNjWLJfvd/y3m8mxWu19J4C4ROYI/aZDMG3VxR5xWg7gun4dSmmgmEIrOdihuqll8bPP
YITqSvWUYac3TuxbmhVhKF2HB6fM0t0gwvQtCpJHSSmZmyDmZ9H+3sMDjP7fewRK1a6nuUUe1kNB
1OtagldtmJ901dmYBl67n1VOGiOO8Fn+HFHrSbc3iuoMPSY7yfp7Z2dSnXWf4WhndV17Q2seZouJ
Y8dI7MQj3Vc7e2ypCr+arPZ2ryzzZgegbxFypa5YDk2dRhv22OpaXubeoDn4xySoac/qYuO0eDuN
yqSu0jToVp91sSsc514upHfTZ5OmIafqy5Gy8rd2WW4atDD+uNy/dhyXTyBb5EFe0dbcX3WfRZ46
JnbZx80rHGG2CQS0tUfGZfTLcCrPI26MZHaKSn2o4KaohqAoW7qg0bt12NZwK/mWt7LSru3FFGQy
4nVSo31qDM1TFam8S/TIObheQrhkqJNH3X2XbbIGxGm8d4g8rj7rbAsfjyiHTaclVv0kwAo8FU+y
uzykhseyXXWd+z1knSnUGNEQ0ez1wh32WqaCgcmy9EwwLj03xD72AhWIKii0gd+uy1G2yD5gOVvw
2D06zktv2QB3UtsWvYFkWJbqx8JK+uYlyDD8tSqs8Dw3fM6saPzQMjDrtZW15KErTOnSEIBE3kzH
qYJUz8IxvCGkiUGjAgMzYevsD5k5/Q3RfgUJZQj9tBvAGhkemCUTQYE06l6UgCReb9RIdzhIb6tp
Eh+UZd0Fd6nYGOM0vpQNYPLIRllfc5PD/UoYnRJcCRB87Hj80iy/BHOGiGpbPhiWTh7XmdKS7NB/
yvJMHpqoKfZmYyD2FIZn+58DoTW47yOvtSxy9Z3qNh+y8bP+j77zWIkF2/av1/gcKhK3P+LJt5HX
/qyXZ591c+lGpwjZ7OUT/HGnzzr5YZIZ6WUXF8J/urq5Ge0qO0doK7SaM8KwGNU7obEd3azZ1PEM
fj979ByInErRui9lrt9K7JeuKonUl6bTZn922vShHzLvZQ66Zk3cxeF/QKvZDPbWYPm/0Zeit3jp
zgoQHHmluK81fGPEN9loIRX0FPC4sOY+1YlVYsMW8qjjvc4xWORsyUCBZZBleYpM+nAE0brwPkbv
NQvw+U7H4SJLUDmfs1wdrveSMAlsuePtXrKdfTYX6qMseQkREhvdgNxwvoA/hzY8tPNVHnSAsJs8
MFQgCtTllfmroQZRieWK625a1epsGP5LC6Iqfsgbav95hQqdgGscil2eRpjR/3NlyPHeJjdAX3qY
cEJ3yswN2mP2rQV0czMLJ95PpgOzrC+BliwHg6jIOcN6Xg/YjbAqpa4zwp1RzyPLU0qybxyZul/b
EXR17H1uHaZJsTKe1Gga1hmRre+o8FSa/b1GaW+tJpl+MpTSuUw9aTXZUME2x7dT/egHCw7n3P6A
kOXupqYtjhlmDYgAfp7GwLOPpHWbeRWHenFsNRvvrlEJDlg6EHOGUGlbdfkiemDgzPD1geBe+ZKx
wNnVWGGvZWsGufBcD9kbwei0XXXD7Ltd1DyVS1IVlZnZtxxcHPvQwxQAhhS2Il2uHhstmO+HJB9+
L35XZjtD6FcJH4gKwUtZzoK5EL8VZcMfdenSr3RzLGjlEG1uN7xbrH0NHGgUgozHlImNI9QaVmwU
P2pWDROmaqrvTW+/eKNqvCTdaO4Txwy2adkHXxRoBCNQmu/VjORo3k/tJVYz4zyS7VxV9Zhfx0io
zS4MYaLloLzQwxiCg9YkeEU2enDTlwO7puoyLES2mHD/Bgwsi/RmwDWGRtmNKfoH4ev4KK8hD8KO
AIGHW2ip4NKEOeNtjpShaUxfjbJEaZNEOq5QXbyLehDhQW+JS4yOw6WoBJqvTWATiaD42SCWYma2
QJ8MTJg+GxTbqs4KwE2nylHOzRvn3QgDtJZF7TzYEIu/DN13e6kO8IA6dEtwkCxB5YNgDvcaXFcU
sAYFd1RbOUEeNjdDmJH4WRpknWy1NLa5iLXTBzhstUKD0Fey2bl6LQhx1zGj7+qUPjVVpbyUQLv2
zWzq27TKlffcUlayw4TD9rqrEvMkRwY5UB1pvYLNyFOmqeR3f1lBtFbKbJcY19i29CsRyWEbZgoO
Iv/UybM6FtVqCWdsJ2/q4RCyM+qn0eWHyVh5sOpUv3jFiywYBS8IPwP0dxgL52+nnrpkw7o73Zgw
+Nafo6plfGiUvd9MgbOTDfKjBGAfsPAJEZlfXLEdqPhK14i3Cc/3a19qoU9Cn4BzPU87p2qcjezm
BqQIbNNj3l1a/9+jrD6qXjvMlxRD72+IE/U32AhIfRj4JJNJOn3Wd1FOonieXbaDdJMNSaqqJ0Ks
BzlI1vP3IvrQDkuIyzGuZLuJsA+u/UW11HcpqhN7O3QHnB9K2CDfr7nlm9Mo9rr3wNcZoWgPDY5R
e5BZxtUqm1+j+Y++gx7+aYTdDy4Xnu86f1IB0FmkaYSFi1MUYOj5KQ0oG9p+vOZpoq71VAMM3Ljn
SUNVTSpSxb2+C9XIPcuSrF+qZC9vFsHunvjV8wLAn2mL53LSg0clewIkDOVlOcxYMq3jaoy2sghc
dLFRrqZdFc8IW7rdqdHa6WrNGUKWZN1XUKrmg2yMnHHa4sKcb2QrfrfjQ5bjwyNb6wxFrwkcl2yU
VTAtgNqa01WWrIAYQ9CcArY3ub5e/KbTxU6jB1C6TgGkr2Tx06/6bnQjy+PSp6mUdiU9rVXHHeFG
a9Oz6yLbqSsYmbLknZ8VWD1sJsbXaSnJKlXX35CJTc+yf8NPdodNPLPO0sMFRvTYC5MAPhfzIFMg
sgFSTMdGR48u2GOxBBx5+5Tp46TarB7N6ExeSl3zgYZHZO10FrY+783Hse5LwJV6spqyCb89pccl
oHsPW8u7JUebl82jA7c7nSayrWnm7Eyi61vX8eytWaTvZVwqgPRtZSVIT+5Jxx4QAo4evYCXuwZH
8atLoNtsUWjWdNNA48IcL/JMsYAbVSUCjrrN1xorQ4Z9e7mIHnsr4k/M0oRiiZwxJQ9qgNtxE5hr
t9CJ4iYLknzvjI+Tt6yIPKR9Q+6PBMZUHA29nlevegTLG/mMI8//6ANj+6tAYu+pVI3wELrZh9eH
30Qcersg0rx9EijEttgOM0tG/IrmVyua0p29oBncZjzEdcnfin6OG2FTbFr+hJzUrYSJuBXIHiQB
6PNKe+kM7aun6a6vgghbm11AtFNx/NogQaROAH+GsFv1A08PUYIcz6kW2y40Q9Sb56nIn5Mn9PVZ
QAAiEbEB9OxAPC3HZk2mYzMMHfOymsYPI7BFXxTtuSMcHxKx/zuxciRmK6PdhIVWbctWyfzBBGCq
p/0KXUmATtGHZnfzt7bqdvgXHprZuhplrT54DdhWJqd+40V17mvR9DPovtU56svsfX8ghc3/ovlA
ZXAXe/mXPgNMopcdVNziSQet5g815vK68iXMk5VVV0wrVYv9mDC/pfk7ul9bg/9M7mGaNzrND5Vl
wtoy32ADVEcgx+xOMHvxzbgnZKAow0qf8xSAlfVVj/QZwDdrSi8qxIoOH5BJN2XOBDtlmE1VZXKJ
bJDVc0jezkrwKBiLbgda9Jsy5PlLF/yskNDdQUJ7VYiOsk6YL+VIACmLFsGpMWXymJ21qukX8Jj8
JXOFKhPhBSCSw480DuuLNhmYoaUvXd9rr4Zz7EFQrpRAvGjwQtYFygbrkXcAEU/zgL34xZzHYyFU
nLiS7DK0eD5pUGQ2c8KXQaK330XgSY9RePCqduPomCcGRY1Fjjk8dlpUs/hsq11kIzrY990N6Mfa
rKcBFLJ51ApX8dUoykDadc/OXJCwnIp53QV5fRTxcKg7sLlILZGaBb6udOp+GOCYFWYO8BVcF7L1
ZPsjBwuVkjRR2+EW1+PKEAX2xXWAOeOaI7rK3rVdhHZmpK5sEJAC6YX9PMNjMLEA8rUg145sy93V
0Cks3YP6QAzbN6t2AsWhHmNPwA+vqkjfVFPVHLsE4fSrPK3gvaX+b22zrlKRF3a/a9TuUJQEukBH
MkpeRZPN9wuEeATFge5n4zzsIHvksJ3N2sfqfURHY26Owov0rdWpV1UvqyNA8pknLHKxS2F/vG4m
QCadPv1grrKhyczeYyMWNXlWBj6zX3i0dcQV8nAVlA4eVKn79xN+Th+xywZucqrIz/Xvuu08i6Dz
dXJ6hxCu6saJ+7/Khq9HePOtNG0EfEu0m8nAF/kikt171zpNIvSDMV61xUsezdUm7QAi192PzEGz
BKCug2xqWW5mJXKvfR0cstlVngMEfoMpetCM7jW32mKLcslHm6fKxgkavjyEHVH/6c+qLXpS+CSq
taZ4bqL+a1ibLUqGkb1LbBIq5dBtg77OV3ze5CHLxp0X8Q/JSjRb9Mzqz1XBP0tLxUs2kNfXK7Yu
gdglcbadCSjvbdGcsqxA2icpXodSXYnFGwafSmyi8Ewjo5ls2yI41SWqEgkPo6r1tzLQ3iPdIVTT
1A8q+41VN/f9BuaidVR0RRCzT8xDKhC5qNvqp9CKwseT2lDrn6j0xP5oxliTNymGqeFjmxvaHoXe
OuysNQrIhdM8q6l4q0w18j1jZOvrZpfIscNtbQzoC4dgU2svO+gai4TETd7b2pv9LnGnldOcyjb1
XXuyfeHlGL5npbstSPdcOiCLddi0l9zqiOYiR4KYGjysVqhoUjbdKzH92Be99W4UIYwsQk5XoXr7
IUXzxG2OhTL98Bz0ryzvwxoy7D+N4ZCTefIjQbqYyXlcTRZwvkL33BVh6HHPzislu4aaTZpVD/HQ
8g52R3OLeYbud4vTp5FqbxC6R7Cr9cmcXG8dlz3eGQnkVDHED/LQCyt+IDv6kGa1DXXYzoDx9s9u
AsGCyJKf2YrftfXP2LDerGH6q9ZbcmCReQKM/VDCQnQm4oim7VZrdBC+NJiNbpw8fUFW3LqMTPd+
W6f1vgyb7JZN4PCUqHsU3eybXZZuMhZ1ax1iFqJYMQ5f2gCWNrNXnYazcqULA0EgN9nXmRuesKUJ
UPsxoofZy6xDwErtKKJEO8aDAUMzyueHIk6GfY4I8glouLHThJjOfZSFLGahtQKPqbb9gDEiuSZt
U8aJc8vaMNqE9bnqoPWYwiaZigEk2hksifMKn8MI8d/VgoJctYlK3twEEm8JYb3Yhodd4Cyq16bZ
94qN30Aeu68tSftV7VgdavsRGsMdMCBjwpIJiXz1y1yxc9KqvnhXKnKiXtKOh9IyrTWU18ZveV2+
jxZMnwheyzu04hZwMtgHcKq4/nXCeGcCw1kRqtb7aHcdHr5CxVvTwj+DuMh7iCCKz2t9eCeezoYt
qfp3zQt6PwMl9e5ZSCFZs1u/hwWvCHQMq3coZCOi2ki8hYpxxHBQv6A/6RGQcIK1LMZi1i+5Aoto
jN7nNilX8JJMMN1hu63MkUnWNI+RzZ44CM3+0iLiemn4Wx9Gt94COGOvzAS0Lr0MqmXqWGfW2kSU
vJsy18pLm/AvG8xVb/MpkRhKkPIeBzSSEYXpQmOJgqLmAzQK2G+Ig549mtrKBjK+VVWlwTil+eb2
KSlmtEHg+BfP5HSmbY+eyBqkkL3CDcvwe81Ir5U1OP4kEmOTEAL2Davf6UXi4UkeD9u5vPRJNe27
Jg4uM3+LEtsnMIuvaRSIG4HUzkeTiimrVtQrUugo+uXzzTYnJuyinlYEEkDXodxNYoqdrNrH3Qoy
Q7s1FhPULo9XMOKTqz10xcGbcVpF2hEPlnL+WnQFPiPFvKtw5dtMpfcGOHjd1UMM8YXnP5hB/E6V
K/hTbLAhGA63M2htx94ESRT6QUqgtanRwRGcbuMYypAI0PjShvRmK8lFX17dYUrgys66et2hHaqg
w8bELSA+EBBAizWwVp2XOb6aFSQimR7aOLCfhtIjqG5l26YzSn8oCGoUXuiuEwzg/IbM8qaJSns9
uXV/RKjDPsdCi/nRzeAWGsJlmskLNWcJfXWK+JQbFSBd4zQhTbfprSl+gNtR7Vj4W3yyK7pp1V5D
MUMoTfDQ8qgiDlX+ZTpzhxGbsPY9UjRRFBNCnhxt07ZBsStCka7M+LWxteoWTqPuE1H7ytubDPMg
pmNu+f3Ul37UhMrVLpvuMtqj4uek68+NGMQKzWb+cNU7Rlhv5AVhnqStb0S7ATd0AH+KGgXK3MJA
29E0lOnRvPQRpXVVLblAb9zykxgvbUO2ERtF7xgGLo6pmXtGyH3Xh0rq9656NQnobAx7mnytVY6t
V7wKYTunvFV+1CNf1Ghpxtksq3zTTMnfjQF+p0ZUHOecW9HV8Snth9FX4snxR1wGWuZ9VCGYVlQ7
O2LkHWymAPcg0cOU7oIA0zWkO4Sj/DBHc3gwA+BbYxmtom60Vo3gd9KVenZURA8F1CAwOo3FwZ16
nEHcojqhOXZRa7ZUBlARA0tEHcsNwLKsyERmP9Sjh6PLyOJJq/tmB8l2E40KlLVKzPvMShugleVL
2xSPigrgDYHtZuc0zYcmUn1l1JrJE5by8Hnmde5GWHJzeHBDXIuWmGjXR8kGOWhW8KE2rVV2H6UX
iSMcJZXs1fy1aQywciwL1jwUcCjwWV/N44j7UOd9pEFu+q3TE+tApmlM0YZu7Cup0vEyAjJEs6jZ
pm745iBWsxk9HTdTkW7mMbTZDPf8g/pebO0wUDfCSd8wBBrXFSGzDZKr6iaNQBMWSojQil6e8hE9
rCZgisps0/AdJOG2Stw7qzaL25UIoh0xuPSYIL1rq7r9wBr/hNlli4x5fDM0TdmVPEh+MN1SABxD
FovHhv1saJFoNlzyJgJeSVs17FjVWmelz86uNMJxl5W2to4B2PjCRU42voZitFjeNP0qAyG5tpzk
MfLEg2259aZFIpe8daZue+h4+9lRPRi/iJzwDodK0yfZtkP4fe7sAjmvGC8G9NS3waRuGsetfejK
6TbwLN4kgQg3qDx9aOjubKquGZ61jLBQBvum0nWsvjwPz1ID4a8qiMc15o/PfFUuMRb3G+HPdCsU
nC4mY+2kYGRCgnKg9Z0aR5MaQTs9yID5jOItIj4Dz3WlgA0E1N7Wq/+h6zyWG0e2NPxEiIA3W3oj
R1JSdfUGUVWqhvcJl08/H5J9Lzt6ZjYZyIQRBZPmnN8MTCl2jYOCeYMSBOjwSlybHAqXRSIwIOff
TiDo88meVzozabvHGoz+5ycyC+M5TvOLFjZyPehG+Bx31nfXJg8vh/qU9ll8LGe6a1sDzlWRzai9
s8cqE+rpGe/djYEL3bppDBSRqhDqXAhOKetOwiwBeU05mo5RswoRWN3rGmuWoXHae+FIUBB2VWCN
5DqXMMjkDo4mZhgZhNReaqzUpyIFCBA0Rywv+9M0xsNJbT2KyLX7U5ECnYJTw0jtEW4H376fy9zf
83Drk5Xr9ckl3rUTsnqZEfs9IYkkT2nBoi2Al7RWV/MFyYA+n/YNCUZkaM5EL/wVof6X2AjaU9aU
n61fEEAp7bE9yKRgiRzAavbzGVnifj6NVo+WudfhhesaRbFyHNRZzNI+DtpiiFfvp1mWJ0aRkkXQ
FG6dvvp0E1ABYogqrk+opcNnt7CrtZZUCWspPzypgukr89Ake3EIu+9CTW9Psm/RyxqdfUt3eGr1
DOxiwrR01bTVe5qJX50o+/u9UlvqNiXSQft8DqWP8ksf78PFjVKtM9SWv1QXaz6e96aty4kfTeFO
4Xhyow9ITTUd3dZA6p/VBVnZwEs/rTIqjXWnN9lRCEnCXW6MMbsYWpDiZs8/RvLNQYYSJQhm8F0X
hms6qeUHNK9D1b1kGt0FErrrJJvDYpXoYbiXeXMYuwZhhRJXxDQ5jgJeosZkDRjsZJ3UL0DMg7yw
Jz9I29X4VVi+XKvNzkhqlr+htUoEIEqkQqB/v1dlwNJqtInXYEh1AuhgnmI45uvag8fW/PRl/pO4
i8+dDdGQG0zHZ3VMHQ8sbFCT+KieVW1O1aldClVVhY2YB6/58ij/r90hRvT/OHr0gm43jzHBxXJv
1OMas+XvLE76dWejCrd1NRuBkTI7DE0RkNThgKjG/7vyU8TS51UbtOAzY68BckcxgPjbzV8xnhJk
ACdDE09h3ifHXCuQc3/tsQnc9clwKcP6KaMfOKGSjUNaXfxATi4iUN5B0+rxmJXma4c2POFwzd96
WautAEaTTohSeQ2boqTvlsXOGKOLR1YsLG74rn+0um/thyVMoDtOcZoiZCLb1jzPBtY2e4gI3q1v
+YaDwQcvWVTvgaJBYj9QRhAph/GoVW7Gp+PPL/GMIJvjaR2zJuKMAeINzZCfQj1Gl1toTKsgY525
NUe0YDRnJck6r7QJkJZvmassiOwbikdlXWenoJJfPGz8aQCtHu2xxFvTTMUmIUVmjiJ4GWNp7Qkq
17DG1ilLiI3TdtWrXkBqHFhGreO8Tld9HlWvTkrGGSErRPvLPUR7uSELE3AUgs/WhLItHjemL7M/
QP2357BM7TWWyOWm02TzlCGcYRmV9lnTze68qfWPOb5EF7wzyUk7UvyasnjvSYH3vLBvnhdXez6B
8hASR/+syhDFhFT70Yd2vUaedgAxGucvms66pwuGbZ0n8Y+oTj6IJK1x4La/D1F8QRDV+13ExNMY
F8xSc1/zkOlLGaXNqtWxbbM79yeReZ9YAH2Up4v+QLDkSmoQjkvfQLQiWrKpoi47mijOb7zClgdU
TOVekjrYgNK0NlIT3Zbp46aqx3SvN0u8IyAiVRJpFXHvvgD0x64wHq4lfBIrrZLvoVa7MMFJJpi3
rNarhbySbHXLlddu1L+LzvijHEWDOjmESbL95GHwakn9NEAHaCw3aC5nlzjNCsit2UwntRVzkZ+b
oh7PzhK9m4H6jlbbHIKh1T6wvt7GgUVIFcbeJuzz7RSl0QdIwZ8xRlPPdmtq75buaNhn6OPW7wuQ
jU6V7PJ28r+3xK/bwAdb34XzmcBntMlt5JQGMsgHFPk3PkruP7pgtNZe5hmvrACsY1sn3b6De3ZL
bAHrnUz47xb5YCdIv1oMiZlPG9YlqPJ68R6xD4E1xBerCQltaHH5K69/IyuQkCNN6pVs3eAG2jjc
RYkHYbiReGzJTL4SYviaTXGUcyxuYyf8S4+wRVKCZ8Zout2jBE53pPLfOT/2pHLeGbm0fPWo33er
I1WjqqtCHf44+9H2f15C7XZlqPp5xMq0Y0TkE/bHYmp836xG7I5VXW2p8WZIdA5S9X9sPvY/Dldt
qvhXm7qOapsNUW4svZ5WrO1ytN/KsmZQXTZ1jykM4dT/tFqDzYRg2Z9rQHa3+LH9Xb+fei/jmTSg
5mi7KIubkyrqZZgd7QrxMVW3u/k/ddSrmUUO6VM1m9HVMXQ+B7+w1oCIoqtqqwuX3j21x71qU4UO
N11PxvDp3lS42VtEN/Y4SeDceLRR87+3qR1lJ1vyO4vW8XLxe1uqdSvDGPTjo40V5xoxe+u1snNj
m/h1tHdqpMYrrXFe9NrWX8IiSBj6JvGj9Y3PAiDyzdS16STDuNi6GBBdqlmyfIrmFRJv1fcExMU+
xQDyQGIE1jLsREz2NoYZDJuhzYmlhOWzWw3dk53me58x9oyTJ1MkmeVHmGP7jCX/uUSydY+4y0fZ
5t4L9EN9q7HsoluJ3OdRTCkzfP05m8QJMZTijHtvjKUOQG5QVHJrBYaL6UmBflwlf8QespPc6OBG
QP+5FK3+Hb21chOPbrnVpfFGurlnidkj01hl07pD3XBvtxWZHh1BJsOEKMfUe5MNg/7ReCOAUZEt
bAoiSTn+UFhQRdYfaf1ldX3HShlAYx85n3K0600Bd+6aJ4gU1FP1k1j+fFZNbWT2L0FeHFVNFRCF
o10H9Xujjldtojc/Amdon1RtSCpJhml6FmIOwKmJeFMV2Xgt47CEBpuMWy0ax6tqSyomu4CjXlQt
wJXznDTFb2Ro/j5ATkhVE5UEg7JcQxWF+VcyOvFFXSaoZXLUsS5cPQ4YeuwebK3Nj6qt4bt9Elr4
EnTk8Odqg15i9GbIQsfEM5t3nh8t4Qm6bdUWOcmlKMmgqianGkDd5tUv1a+rpmSU81qvDXOvqunc
VdeZqPj9CiUW2CZAJYV5VSBX4KBvaZ16h7Sjf0Wy5T+g2/shnWR+boTfHu3/Po4Qfwkc0jJ36nqP
AwcjuU1k41jZFOMaBafqGclA+2hNi35Ok0wr1aaKodKrZ7EUUaoB5zRnuWg+Qc35747HwUYmvUNt
6m+PJrU152H1/Gjz0+K3HrTMftokWPltlz5XJinjGLPe+9ajzdUEIII2OKkjNDJM98PKqMkPmgkY
Rpiojqe1jRmKXoiPiEDQNmTOsFNVI64K3BB6eNee033EYbiAfJZY4XJwMsbFIY1jQNVLdYz7Gsdg
cCZINbH2it0PK8jBt1U2EealapNUP5gdyH0x9u7HVLbjIdaYsam9+dRlB9HW8yay4coPwvVOYcuk
xM2IzumaESOSlrvv3lCyBAviT1VzCiO7LXkCVUv80H23bAeVJFFcVFPVR8wmilo+qSqIKXuNh+P3
Bp2HjTk1wbuTDBqSYIm2dYLAfzeYGh30kkmdqlZIvaC/xiRHHWzRXbzBYDirnSGIjvdvJq/1sB5n
i++qrt/05aKZYLorgqB8UgdiS8ycbu5xRsK4cKXaRkaebdyhQhWwvg+SeoBEw5A3qYFNjU2+6YWE
O5c0jhigi6wt15QHL+92sTfkYD+jZF+iFvIejZe6botdoGEMnY+L7uXo3ggSOCR/jX5bgcr60LKB
6FSuf+ujjNF9LosPx5hm5vn0cpjG5MzFLe8sE+jO6IjmH4M2kWwJwk/koLHgmBB/Dnp7r2pNPbbv
nnWkd0y2Ll6WHqigk2eaAfStDCnqMow/uolIVt6QkoJGYx6MMvLWMTmBJcrnrQeQLtskt/sdYawl
NuYznS9uc2+Va9ssokNgbhAf9d/cxQ9GFWZ+sGzt1Srbb72pYcXjN/MrPxoZjmoiXp2zdtEsaJEp
yeN15NZQDU00BFHNqn6IcngLw0Z/x8lQIW5WrR2Et4K4VtYwV9e1hvszG6CLlkJtxcscw63s56iM
8nuTMYXJSbOGa9rlv2rXtw4dNhYvsYM+3MwU91w0xR/Mvbtfvh2/DFNh/MZmY5cFncNi6bWb5YoJ
eUkOWwjgEk62ChBX/hYt+Ou4bFcR3hgfdtodE4C8v4wCYTjtLcfG5Gq61Rll3nJXGcRpSy0tt/6Y
1iS9k29M+pr94ENkiEUQo0+fiTd7qFoCAW7yq41/6JF090FnLOj80t/MOjHCMo0rjLN9grY6yFhX
mheZjuX72KcLuzCPT6qaN+iNApp4gnnvvoX9TB6qHxu4Gtb0lrT2wi9Lux2o4PTQNWiEOFp5wO4J
E4fcbQ8E/dqtvdDKWZlbV6b+/HlJDpIExQYQ1DbVSPST1MpXqSkSgjfuyjYvuA5eI0kPZNHV7qLQ
rHD7LkF9aUb9YXoCzdqivDis1j4G6RsX0Zk7tQ/p0+Dc46G9mtyvns75w4694FbUyPNjkfExONaM
izYmzMu+CSE4Ys24mi41Hb3FazMQuV9qA8nia4kTr6qhB1xfuyDbxWHtfIiqwWy3LPZqXx84+sUL
28O9VtvNRYzyaOuZjqyFeciaXL4USyH08SxTYRKuoVb33bAbfM1Fy8h0XybT8FjzzsWKiA6aAarR
WvakDmPMPBfnwmzdF3002BvOQm7tJBkQrF3qapcqSGBi8zS8qMr9UkXTOSRVK8KoxRgfxqEgLNnF
GKb5ThtDGEI5TFWr5Q+QBHA5e4E9k7UATkR1EiZHS1+Xxz6e3+9Vtcdo6+GUONlLkQ9/2FVaHQsi
Xi/D0PxdoIDpbfGVa9b/2jHqwfRs8lMexwrLM6xVNxnNCgA50iLLVRJBMGgyUwQD7DB6tTJ/2sUD
ZEoj16NXviRIAu4g56fFw0i1qeN8rIFeVdVv7DcYd0QZlvMf7bLpkC9qXQ1dxqhlKhcam3gOYxin
FGUqSgDGUCzHvCaJvLQlNr0nQkARcA5XvBdO+VGHTfyiakEwhwu0EkfyZecoUm2vjW7KQrrs33W3
NJ9dfD9AjAhALxzRAEtlcXxTlbglx4RevXxSVUMA5YCMl+9VtZ7L9BiOAcjh5UxkPItXOSb3P6ya
XGdeJ20eXVXNKUZCrCOaKKqa4P2+de0lEL2cHrtOfYKL4a5UNTc9562Fgqtq6veJyDzkbtG+qd9e
LDivyUk1/DSX370Ai2bTqLeqWmMuz6tZ4najfptbIIOUIgS11NTVknB4y2tCvCSWSa05RqmvtaZr
Ty7JAgLJc0NfbVfdQXfJDEWYf354UzWv0ijyfgAgPrds4UnH99Q58i/iFp8zkdDvdQ9dhKR8fMPn
m6GeqeEKj876BQRHfqgrNzwJS8bnMNSSA3nI8lAh4vlqFulnjjzbl5i9qz3j1+759VdZVC6Wy9l0
MmpMjf0U9A2xn+TrSCK+I4LPwsCI/PQln8oUJE4UnUmR7tNJvruytFbIcQLfqHP3Wci+kquiMXi9
+VKHvHhVhea6+SvRUCSywx8eCo/rIYOB7o8N+bSoGQBcAT2HQ6ejsdnDYgnEdAYsL49t1/zENlM7
OkYxvzt9w2s3vRn4wX/iu/arlP6aBD3K3XW4i934d9MX2WuSJujW5p62g6avf9ZOajBpFTvDN92P
2N2TEsu/WVKOO0tL0q2v5edIC34xXddPdpv8tpPqZz/FNumdxjsYIEbJsvkYZyE0NrVpjgIT5Icg
trI/R5JE+ez4QJEakpUeH3bWTMHGjEkvNQABrlW1JyKfkvLD9FyUKeYvqBOTJTC+NTIKDk5A5hPg
e75tYuQxbQ+w0ggWvuuG8Mn504f1/TKWxtXSuxNE9GZFFira6RURMQe5SwIvE/Fenbl561mv0/Sn
ieOJdamE6x/mokf+cAKg3K6JM2oHQyOvBqep2cGdN5EHCa3TL6Ae+ktOBGyDvpK7Kd1y8ZGVR4ZH
JDbd6HtT+O1NmgzaNJmvHol7wN1eTMSUQrOn+GkK0l9zieniNKKdi9XiXxIaTC3MADfAqFs7Qywu
JG+NvdM48SlySqLySe1volK3PkF+/hydtP7LRgWTXNDvpO8byN8xwfqqRhxiFP1KR6TuiHPfeNUr
I3lrQKmomioaRxg7iPMEx5YjVBHWJkiXKTiHkFWuyKgYwP7SA9iIbYoXw+tg2PptJrW6DUxy3arq
IKT4UqRowS87B9CFt9GCjD25w5NqsmAf7L3EbTadnxm3YLAEKE8AREtNNRmWg+CbyLOTOmEZfY4W
IzNzl+RQGeGi9ln3tzkE0mon9UXV8KSKtrkfYqGz7JxY2ZCvFidVC0yjvyVaDkLAQ5JetZl4hByH
oHRh0XCCKpiU7Pg0sBddToh8bd5mTaaDRuAIZtXpW2+SfVh2aksxjQT+NEgDR3UEoe7xFFaoQD0u
Gfn5CfHV7P6bi2Ss1kkw3+aUcMfsGOatC7FGK9v4lBcxI10l0r9c4aIrzdzp6sXuNR+/ajxx34lp
rmfLmbAmKa33eqp/xRlCE2ofIVp9jThlcAAxar+7Bn6G2hCMW3VsaZnRqcGmZq32jjqZHuzXnX1o
vzHe14Bh2rk4BTEzCKhoyVUViKNU2yYLq2323zZzTopV1ASId7tmcp2jCZRXGKD9be/zOLFuftVb
t0xqdPpgWo6qmmpBfzQk8BB1iDG61o0BbPaK5H582ZFGnlBpPbjL6U3U7oC7hwiiw21rtN67qiJL
O3q7bpyOXpR6V4E2+suUatDMTQBolR3BjsaRZq8OJiIYX9CSY00TinIN6rfbcoOmLcDmv6/X9n9V
hRZuYfYDjMI25QqXzsTiruvvVdUm7HbTGoxnqoaJabWXDQC7e9UMOUsW+xDgxqtqmixJOq9PdWw9
muim2mYZnoySD0PVWqENB+G0FUfwR1UxuPNrDTjk+d4ECxJHqzFYWV6ZvHk+n7lAO8udTXtFbpdM
sTVGV1UEerzXK0u+qNoU+t1L0vr7ysyTbC27JQrcNt5K7a0SRvncMQmddVm6e7RZQfY70HUGvaHu
LkYCq+y3h7fo1OlXVfAeoeAxkK1+tIX2+NEm+vSEoo9+HaIwfWoN94/HARnrFJQ3um7/aPOxKxPT
/aLdMCJYgYzQ2pnc+clM0jcxBcULY2DxQgr9NECCOKkaRpmuvlKbQR5fDWGL4z/a1GlOV/1sRRht
jLopAPmU3kUVfkuU0IMQAEOdtlrXAOmSi2nHTQZH9damYX0Ls5rwWpAme9VWJCWxyhSIeVxW9Xpu
Qn3Fux8e1cG2hUdrhUqxZQP/qXXssHK62W3UJ+2tlfVVECh8Ru+1vVUZIrd2rIVrHTooXg/j2evt
gRvAzhj41IZEKkgpw21v+tymr13qH9VO1YTPmEHwvguOxjzWL7M9nd02Hnieo/XR2WN9Cqa2BxU0
R8VzG9Xbst5q+lhvus5rN4YTSYBHYbezNct7HjIoGukQZov92BYft2+dFVbw4YensB6enSFCsT0m
JwUv4WfYpzsnRvAgc1jpVMwAgtpoDlPifkm/BMHWHvUhgjmhxWC69cHcCOYg647ZRxngL2QWKwlK
eD0lGkTSkNFcZfvAx8Cut8Gg69p4AjHxYbReso8YEAhw60DSASkPg3nWJVpzwtAskguwk3xtn0/m
J+suOhvQC5va0l+KPj9iRq09NX0NPXYY/WMxQICzrI+0G1OWfz7rZNCexRD7N1k4xmkmo028QxBM
tKpVUc4CztRKn3DSRZ2Y9O2MG0BQD9lKSMZIFsPP+nAx4i54W0T4ZkgM7tzY8B4j68nuUn2nYYyy
qpJPKeU7GaFNIox6V7nCPw8FbjAEAth8FPOIArxrNWdEy76BsJhwoRPDrvZifFxNM3wZyi8uE5+Q
W7FW6D6Pa8+2yNxWmvFUMFctnEm/WDlXHptCnh0EZ6MYkEihYbmYmXDy5uzQGWN7avuw3WIfOW46
z4uecr+VG12Y36IJ/wAQU/02klA0dFlfHOAfl8a0P7Q0aQ4Fao1PyCSCK2FM2eadJ57qqiJKYo7w
t2S4jpp5eAJIcOhbBBlFm63Ltt4HxRQcS2tuNjnzBpZWdryycNNat0N/cJoFERj1xtYe3WwHQPgn
Uk0/FjPRg02WfM3dGtbA4fo16mxE8Hhv3E4DrpcJcTYo0UkAroWWBCv23mK0t1zYNvrPJjNneHV2
ex4BGhy1JeBhdRc1ozaWaTVTFF6jnjxIHiPMUmZIRiSj0D/M4sfgai95Ds8XcZR1nl5AL/8lfas5
kX/TGQmzFs01/TRXjXG1YXjYvPake912zMDfeM3aKuPkqS+b6BRNzDAKg+93jvHlyfsaub1xeXvr
gpCVN6BJ4SUfGPUywcyIobpN2+5jd/7p27r/NPmZWBMKFDGh0DvYAW81ckuud4yGGEeICDKNUWJa
VrVLpOQbRIByPabJV1fUuGQn9oGxfMhArCBv1e64oX+1ORYxE2F4sg+YcojGeSMwYq5S0GWbMO1u
gd/BMfM73N90qzrGLf1gqtlrOQ7duu6JCbTlG5qm+tOQJMaTWArPxrDSg4SZl6vYjMKt3YPUiw2T
FYrm9fS9TreNssxfA8raJVX0pZF5QIkhQVGIUMavwRnrT4GsOYP2oS+xsfN8OE1mRA5En6CnBkyP
n6MOII+8sCIRa/KeTW2/YGterHAD+MhTPebPe84Cod7MkItfp4AAe2v2M1nh6IqwCsOnaEAohXoP
Dt9OnyaQlytss5hVsCjsMx0Ojy0IXss82rnBoj7bDF+RHxYIlFnAG30zB8RglwAPw30ssWo0Icyv
egMqk/g9QhpMgP1uuwA4X+t6RJ29lV0KfY3QdLXVqx6Ecq9hwGLoGvKR6MVEUUhiofZvczNfp9jt
ngg1FmvZz4iiFeIV9vKVSHO3ctCTPwazCQrUDJ2j5/onLRyCk5aF/slZcDpN2v/o/OCpTuhm7U6j
G8ub5iBRWMJC9c8RIOq+6fs/8T6w4AS70Vars/l5xKvoySN4XC0E4ig3b7nnn8E/zMyyp5A7OP45
sWonuhEBX0rTrWn14aqrIFEUaUOgQkQ2WbfaOTR+U62czBV7oOsVoLjAAXTDYLCDzHzySpJSZoXm
FtKxt9rpfaI8lbHJ0nRfz8LeD20T/JEH73CZel2Ev6TbbuC8M5YGC0RG+5VYw7p0iuhkThH+iI3e
bVipB4cB4NneAQcK7oSUlBayeOsh3HtORdBDtzfMGZ+DyRnf8hGNIo8aYjLZVtjRe1lo7vlRNGPl
3asuM/+j20IRw+brxQmZOwajA47RLwB6NkGwC6MwWMcB6msGXd+aJfPK1CM+xdC2zrJNSZsy+/jK
S3NbRtl80iXyTQhFXYw0+u0sDlFQdZ7QLVYvI6szBuKlWMRz7HIynnS7FZdxEPOLSJeem1pQR+LS
Jkx1mzbf15Gnx+vc4zGCCTtqgvVHP+TMPJzkM8tNdA7t6s2xJnc3lQnr76UI/WcZ9PDQhJFuu/6S
e112ilkenPLQSzZWBQEANnZydlz7YkYW7I1g4o3C7nEEcUV8L92OWnuRGFQS2GNx1i8CZ0ZxUBgw
d8lIQxUGlmg7i9cVCMz/FlpPvmhA27QKsMuwYiS1whqkxlQEgjALfg0esudLIkCT5tYMsXXFcAuO
BGagARzraACNNUfjzIoz5FxCI08ISh95UatzZ89veiwnqB2hu5lQpVnPSxWZgnk92DwsO/cBmnlx
Dq+kR3pSGqCLArs6g8g4jDOMFOBKL73dXzSB/1Npp9nGxERTrhVmLl4I/A74s603ziWcAum/TLlh
MBXsi9eA1Nwp7ZpPCdzoA68N0IbVj3hM8g+9xCUmEF9+FfJyqyiBt4QKWmmy0sl5obzAN55VMTOE
AbAKtE2ojkYDHHu1WpUaYM8QpMDclvZJXQbXyvekjcpjkdZ02VPvbTDsBh5CSgEQXCXXFYppiVe5
fBfu2qbLex4NKL0tQAH818Zd1vH3kBwJn1MCrIdMxp8xUnCIj+5mrOU2njdBcF/wRgC0N5nB00X/
N9fW+dD+xbpGnMVY7NupZZgEFZh5WFrrGSQhAY+zbY9e/L0qa+sbEvIock5XM4ucQz5qV0kQYKG3
6vvGXowH0j/13jqkwRSTrd8EqQyOceK8pKTS1rmJrJLQS4T/LBDj7tm3zfnJyNP3SWeVGjcRMoox
lOHFpKkJ0bXJOv4eUKDPuwJEVLT9ziXhDZardu/CEfn8Vz96xg3Yro80tjazELDpp40FV1/mQ7ep
cjd4gwXgverzuwTB92YBRnDLqNs1afatZmKAfGUCtLImmaqqMjcL5nx1AUBT0/ZZ78fMn6wc+Iuz
KaPeWjd1NRxgR1Tvvd12hwm2yFpVzczrwBu3Dn6hWvfMdJn/R/Tuxqyjr9nV5n2V5vKM8MfbIAF7
276bvUZIubxGndGSGUYK0xu8fOu0brOvoYFbEewMLUNiruDnLUwNf0Qq2ItJMlbRypNTsWUV/WoR
56AX3xTFax8DFvtRuu+YloljsWBm6gVXF4OwONrea7LgRltr1o8AI+IFSaqK2Uw+Nc0Kt+l/m1S7
OrxYPrv2VEfc10BAp1sVVU6pgJ6dCXLaaJtoE+5mHCEPTvyediAFwtvURfkugs7rCgtu0TjdECpH
3RDPu7uuhsIIKdxQYbNg8FMPJe9FcEPt6MMckuT0c/a76AQuy5FbJqv8ErWpvmingUt2UJuZJIIE
C4t/b2wr0L6+MFEQqrX9vEAKmcsWp2oAbh11eD2Eq0wzljgCrRFYrC1Zle+eVm4yPcIh98seRlDM
y43rliuqrQc+0TUyXW4VVFE1TrKYi4M6MvEEdwZZxOjv88VyEXWUEevzyvWKfKN+ZYbWNAlYhM8W
V7991Ol7pTDiBWtI7uMRDOevfnl+k514hxI1apUDVkWm7r/aTFkik9LC+E5Vi6LZx7Vm4j+z/KYS
3GeEd8ZB/Un1M3BejpNmRJxkaLZBXX+p8/IpgmO+PMb7E1aNCi9VhmRdnIU0+mibarPfI7WCJxOg
jzv2V70N0G7JUE9zPm11s/2h8MCqGIFR9y38OuKpSI4UzehiRtR4OX28321V0vuO84r16M8B5uI2
6GKeqIuE6E5k3U09ezfzX0fiPjvZWnTrzpigt8fUnfRWdco9ln8iRrPt8dDADptAqLtoox6Xehpq
q8bjM1upTfUWOLEZklfuV0E1lCd8HQPQZ2pzKSAi8G5o+wavd/qWMZMAEYA5YzWMEeg/NtXZHo4U
IJF9qzzdN2U+gIZyk4P6e1PXEaPuNqnIvsnJPKk7d79LUEtXlZPPG3Wv1V3JRMX6XxiIrywYAPVM
1BlqS7XdXwdVV4WV4xjS9TEQTUQfx/6qHvz91VS35vE2qD0tkc9VA4Z9o26F+pHm0HJ/RFSZayLo
zHKd5qdYbEOQu7zfX7v0BgnwytoVzAZ4625GUwqYtvGulBCdhTlfzaXrUMN2kbreXkYSJDB2fCsd
OidKuB16Qk5WVv/rD//jN6hNbK8gu5uxeT/y/vRQk8GhdLDMjeoC1PjeIzd+cAFkTdccLu/95t7h
FP/4av4Bqvj3HbRI41UJrEnZ7ay4NOQ29eM/tb7Qt487TCd4Mj0fSvejc9GHtwITy536LUPYvOau
1HdoNA5y3RXxkxhNDZjH0g8tn7U6U239v21BX0uEA+Jso96EIc13TGFYuiwvgjkh7WTDsX68PssB
biM5wDbXIxJsB/UGT70zHubSYVnSbEtvxPjIX8CV/+/fdav8GMZghYPSAq6wAFIe755Mn31zATBa
ldsu8jZ0b0u3rN4kVX20VUR/lh7JMaW3Db1mBLOSv3mRRh+pjlfF42v9xyt631T7ZROMh6Cz1+pN
uJ+CrcBe+xQdCQLVF7Jg7/YodB8fX/jjXVZtqhotb6E+DLsOkN4+9pKd2merl10d8Tj/36+gqqun
prbu56j6ffNf+1X1X23317ZuXPfvrgdbORL8uX2M4MqtcuAxVQ7IbXBBOC8DhxlANI1MFqqzucOH
gjw98wL1xEfXxBjUey2luHjMDVgfPplELKRe4bGdXUpAKWPbn50Fqyqn+lKOfr+zbclUojP1jR5V
xG4GBGZWJHh3incwl4tdpC3HdhMl9auHefHjwau/qqr3z+lRV42P1+Rfp1RjLg4D9oPqZVRFu3TX
asvMoC/ZKZwndffVRSrwjDOYFV67IYRWv1ZfCax2WtXmP1pH3/qjdBBRUuuWGdfgLaS6767iUsTc
sD7V8iNxcKgh6YJvmDLzIxmAuyNjslX3WBXqsafL9AShXNbIc/6znM1TkFrFTpfTObNrBMqC/qA6
GYNeW8DZrVHP3cRVdB8BLPEFKb84qguqJ6+26OnFwoZxk/FLjsEbZnH+HbMcZu4txPNsV6o34tEZ
6IbuHTnv8ftMMRmbYYZ4/7iLdeHRk2bLMFP4hbMJHehCilQCL+APcMkWM/EA+VF1CLk1KCfW/zB2
XkuS6mi7viIi8OY0va+sLtNVfUK0xXvP1e8H0WuoqViz4z9RIANkYoT06TXoovSKsZ11zMRgC7xu
sR9s6zgAzGE9dw89Eo3iwFwnOIbNo6t5FhUoXsaam6rMnTBc6lupRdpOHF/8LtcM+mOtPoxaWu9k
XXsUd3W5tWIrbZqfoTYEqz7LUPqHQv53grZ0HJL49ov8PLBjeprjSMP0AYz/VknMFHZ+nXZXBNn1
A9C04iRYO13QFCeehT+5nyTz/RV3YuljlhvDB/p3DD1TH5xyY0CQRhbD0nA4yXgJbHrwDQqB25xL
Ju6MeKw9mdijATzYzfAN+U9nLhosPfpyJ+cHeurvl4uw1Iot0eT/fyjGaj3spevS1YsfI7LzWHzJ
i625cAyw/WBAizCDGOhKjXmQ8VgUTcRp5yGX2MRhk1dt3mRd+y+sfv5Qit/5YZQx75un9hpYwIUF
Qewx+NCL8SuLI4SuxWsyZsjBrL1B/4bWCvFkv40OWeX78lY0nzfd6QsaAAZpvHgex4knVYzolmQp
G8aEJQcFpUgFmNg0CBN/Z0lmlKTIfxjLzr8+H3uYONc+Q9etZbsCnr4zWaUa1+j1ZixC/bDFD9HL
k2qr8lEMy8SgTmyJZD70NCwUWRaC0Lz2IIAsjUWTJSu2lmS5jUvZco5P+wbpS4NQB30YfaboOBuA
AOlB5MWbxxWPmMZP9fOPH3MlWwVSJ38YRopbOD9543cPov1RPK4BSrqApqd74DcNkhviSfn3TbH3
3FUByqkOdh5vPlNBPJgiyxTuEydEEDxE7VKxzAFFhUiWdiLbuT87pUyP86+fnuSZ7LG8M/N4Zn6Y
Ramjpg3rJ/9578TW3Epsfs6Lneajfmj1+QSf95IUFjZq81kZkZoV/coyehD7/lvZ0kTUzuNssbkk
4n4sWbEl9vufR/0wnRGtRcNPp/q3sk9H/XQmb+rwMZorGx9G3/SK4+HMWkUxznNV8cKLhFAK5Exo
REzepzDbkixlY4InKPQ72hS1xubcSHS34uBL0w81YtPVPRBCLMHPT7R4WcR7srwsy0v1P8uW3cR7
J9r9W9n/9VDumE7k/iwE7ddvbBzaGNZOY2Hx4VqSeSa75D/EKv6t+aeyeT4xHXY+gzjOpzbzGbrI
uShS90duHH8tugYxBxVbyzda9CFLVmwtA7Kl8aeyT1nRzm0RDGh/KiWSCFFmQuTj5WTtneGteITn
TVEq8iOhbKbVSZHsVCd7Wrp3wFTQxpe8NE40cpEXPT9jIY+IkpEY9hw6cj2jHteieyD6jyRrhTLw
X7ra3GmYMjEE0btk+QgJE/G3zb91t8ujYIlJ/9JmeQyWsk+Pi8iK2t6rYkIWNkyvTh71TWOp8bgW
898IgAHhoqh/9uou2M1vvLgoSzJ3q0teXK7/mRUVy6srsh6BlL/dt8h/OoIoG5MI7IQS8Rotnf08
sJ7rxf1Z9qzwKmHylhwNAiPaFCH5MHNcmol9RSIGBktWbH1qJzrRpezDHxc1n3bpnELajtoVVOC9
hEqBa4BoQaRcU0ByTB+uHEe8+kl0XW4SJclBXJk8atPkMMrWqkos4yBe9uWOzu/+h2Dmh6HC0lRs
idsbZC0RvbnRHORKLURPtDBAJkVFK7sbnZzlGNRclOEmXtE5TimegH5Uw+pNvMh/o1ql7G2xzmbp
pGJxME2TY4REMCxxSGsiKStWK1dL3jU8Cf0z31jlk+6wNRoYkNEhL5EPQ1W8va66Z8HZNlgACGS0
a8RVFfelTKAyqUX2nIfwTASfXJ1u8FgjulPP8cxPl19c1A+3aJ66zlddzFnE5vyaByxOjo4+bMVV
FqddEvEDlqy4sJ/K5lmdqPlM5lxaiurlL6m+r65NrPVW2BhiFeel7muThf1eQwhwq8KYJQv1DAHS
7IjPJLWGytqZZiHTM9U6DjBPNYrwbiq9p0BJ9sp0DDkqk2vulfVKtBqbpD9IY65v5DYBpNd12aoK
eNVF4iS2vjYdAJ4KmKJLHNk7OfCNdItkEIbLzOy3RCVBDQ/WsVK96gFOFmvNiMZCPE8s3ItC+RK7
/fOEaP/iIQP7Bf5NuUE1rkeVg6woSxA8SiKWJ8oeFYjQLOIvoWOhLKg31yFEC8ECtrBTWdvfO4Y7
3uOi+gnf8dDqSv7apzquWrH7Lc0Zkpf4wJ9cTwYpnlTPrTMa3x2i9azsuh4LDkqNOk7XrbyqLL+W
I5hepuT5iyrH5hpFHeBVAbJdcjbZAuiEksfUKNBvkuVNgUQwylA5OG6MGItbP9UQSsJMoMNRwI+U
fZWZ+W0couImtkSSZJmF7lmaIixMEN7IQm+TF8gPuUP3rrN4tq/lScovkQsNOxKUODZTAHhlu8zc
wixE9VqG8Km5GInKKBhu6iQDE+TUHfPhKrNPIDVYXnMItteofg3tENy7KYHoEtxdOfqGrKZ0FEV5
gkk3uouocmUIn2kGqzWWd69Qw77LrITeY0lR1kPfe8wgqAhNB2hVbHItUyxF8ZBdDV3X3JSocR7G
KSkTYHsmzxbsalosFb6axGslt3BF61id0QfM5vpeRRfG/T1EwXibc6A5UP61eOaW/YvAcB5QmQnW
hV+v0D3VtpZi6JthqFI03gDTZ5qin0wLqDOwVmWjmmpUr7CCRwYDB/Dc8fNLAdXuUk3JkuX53EcZ
MdQOaSMTblquntJRj7W1omvKSSTZ4P1TmLWFtB4cWO6OHxNsRtTguXUBjNpm375HXfqmsZQOLhy6
P++WDp8ZZCJohaxAJaYdf7Pc+dVPI/V9qCLQCgjiPHt9AuwaHayHUWEt2Rgi41zYaXtS27A+xHGY
3bgFCpT/Wv5S9RIPVxLrV1lrn0tUg652ED10ZlFBfZXKL2HLwpGF2ONWZEUFS6EvyK+n27JftRh3
rIapeajEmPKFYLmm/VjBpsiSoN3SZ2w+7Gyk36x41M/iUGWlKzfL8Q+Qw3DqTJBF2/HBKTbLL6i9
6I/vj9F83FIb64eqqbepjKzN2sViufWSJ4wKR4L2WcVc2dTPEC2qL3DP2xuh46PIYbRbf8G0DjJU
0iPWNLUQZZaWf94psp9lGz0uXAMBakP7IWIxbUow6C7op7WXsiOsnMeonYgKCyWLIzKYEWg2LoWq
S/UesU1lLbLi8iSxPH2qLDBh0/Ux+x6gSzEN9MK92f+Z/04cpe7ezEo4Z9P1Q3UaRF4yOPjT88z0
nY5yitgUSeGNMNyXvHja+hoJyQ+FolrUNJA7Nt0DwBkQeF63AteFpUJe0Cmp5VtZev6hNTsPjXe/
+JbnO1Efdn65i1VUm4pRsghYSzZu4cQDj5UXeJdmSroI3RNbc/cfKto2xk7m1XPNcAuFITznfYKH
4ZSILVGmM8vGssFEUS1Uggq/wf/RUOwyt172bnrMAf8vu8R2B75CVvafD1M3GSK3j/0tl4kGrj/9
OtFanGTIcrW6xPXEo2DZUTdqGLAoUl6DKUkRmLiK7OC6KBYGbgd5XQ4Jrk/VuYxy+WppJLZw0Dvz
4WtYR2bn0Caq4ueFgyfGIEkn69UAio+ylKj9tKvIihPXqI4eLITA513F2T7skaj6tskBaHyumH7V
kIeQHR/HzHyLsScFuTTa8bkeivhs9wGAEwXlzSZhnVFmtWIbZb7yJOd+d7HV8kfqK/JTZ2byk+qX
t4YO9sbaNEwXRAf5+rUa+l9WWatnE2jJq51wKBZz8muMmsFrUEhf4SN7D6JSz72rm4XmXdSBFN7G
EOq+pFPLvnyNOkV/Vtwge1Gio2jCNyd5kqsK+uXNL+Ph0npKfO2nBHE/tVvpUcmmWY0r+mzQeFNW
tIFoykKOa/+Wow73UpvYJcyl+DVxSnS0Fa1ei6zWVt1BwzV1k+sGivgr02jaL9hYIV1k9Oo2gFD5
WrXYIsjw9fYTv/IVKFi+MRNXP/RYZt5zs38GQtO8G/n30a7sr4Zk16ckD5BOMtXmvRoBUsiWkd4R
0UFL12//eJZZvwPZUjdjiIu4WbnPCuAzNGzrDrwnW6Ffb0esYeEL/1MELfJv5acy1bBAxSbjJe+c
cotfW47CnJU9J5Jhnqq4GdDcbrNnFcb0F6zfV6JSAsb2DALjK0xe+SqKTLdifcHu8r3I9qhJHBVn
iNYiW4a2fh9ZpRM5ccSmk68yWm8qjOizN4zgEjLD184lWjHQoksXFTYzvRJ0D5sNWDxkPZGW3RZu
Z51ETVu7zlZXOoPnDreT0aXnQTAmeG3lol3D8QlOImsFsglMIWjPImtiRIQPpOpeRHaUhu823/yb
yA1tcqe/Tu9aCL7H7b2DH3TSY5zU8jVwoRH7LnZVXVrcAfpskZ1oH3OnfonCWj4DVugeVbXmVQlR
lS8i+yIaiHJ0EXe5VCY3USQSHZWjwITAUDYqhqsZ7rGJ6T2K5iF0tHuqP1ZVtrMbu8CwsNwiY56f
zcHKzkEDWW4SC87PkkxSNYWNzKw8bEKnRXTcDKoHX7GwAh+MZxTC4nfZKJwtupn5QWTh6ACpV7PX
XO+RpNRasARTM6Ud3BWafqBq0h53ZbkGKF7E76Cokz10fGunsvbxbhraObUl40n3E+uaRwYAi6lZ
Pci/B9CSRz5typVhnYIbEVv2lIxK7K6J4FXgd/8pW5qILUOqfxetquz/bX+1BgDTmOFD2Y/VrZcK
4NKZjfQdqC6dL9HvVHZf9L4zXyurRx8oVbNL4msmysZFDCKuG7+2hf0omvZafCkDzXkrq1Te2GVo
XOPcwYClLFFLQRf2BTrSTwnxq22YrW1gQxc556Wy+/B7owAQMzS7enD0xjtJphXtg9iXn1BVKVfi
8Nb4JudO9bNh3QgYkR6iwzhoB2K2Oaq7ufHomGiO87pbCFsq6SpKygxlXDSqLjl96sXM/U3rquGp
RJz8b8XcRlTnSyk8EsDPyPhv5NGTw42o98E9XsTRQsum0CygExaWfpyzolp1lKjf8WoHc0tPUR8N
PTL2stnB3V4OYVj62QRefrJ8Q9rGSqZiS9VZBwO87xGvm+qiaLq1M6NkuA/4uGzaWq5eeBtloD+2
9Y2x8yPaPNKfynm2u4ghaZ8Zu8cns870n3ASEYvU6ed5+nhpk8iCpOKN27Ioyluo1uVB14ruFNi1
gbuvm2NL0FjoYwFWpeODmanmyGK5rfseev1LFOjSbwmk5XyiJFWQisuMX0PcffclyXpTzCpB7VgZ
n3wTbXCGKN4DFGp7n0yi4rLkxuc2Do094YD4wYYKBMa5Moif0ZGZ7ui/0wF/g3wo/VI9fJBBJzHC
ZhAeebb+O0EZWW3aZw9rjqr+0jZgltEprp6dmjlh0xbKA7iNBngODkvwrqwNwTXXPaiqhgdVb02S
BnKMW5zSJGexZVklS4BIIFybCFkX/Gu+KFbnPKex86YMoXTVW8fhGiDfW/pxeRLZRkN5LrXC5qiG
LcJUCuOyY5MDdcsq23nxIKSvis6Xr22Ruy9BOb6rhqfeRG6cEOCWajyIpo5inQPFcO8i57fevo7z
+Iueqe6LO7KWmBnVU65Z1ou7793Eeg/5VO7rXq73Vt153zJ1X3al+S0HkYVlTlEeOq/L3rC5W7dG
YH9hHnnB5CG7la6EeL4HeaNpfWU1l00VQcaKM866E5Ol3yN2NPASIbymBdpvYXdoIKbmW17zsjSo
tFLbFGZj7DosBW/NlPBgDJsKb+SNyIoKFmyzWzXitoVl9RmwE2f2mgJ0A4ajK2J32U2bEhMp3rMt
adfUKsYvRAHemjwYvg3BBPSo4XOgA4XkXqy+hWM3fOvLwFj3U3kwlf93exvJpaW9a7scB3jauvJs
BN/+Of5S/r+O/9/txXnVooO57ehbPTXCdceE/THvhvJRtXR1b05lyGWUj6IiZfI7l4kmCEVWj/lU
9mlfvpzIWUnOPlT5JorEmNiWTlHJO56M5G+ZjH20k+q7pZmo7EPHWZUlfAMvf5CS2oAwCeerV8rO
21q865sWHZtN0ivZg0h6nfuVta/qSqmKrepH8sUrIOLRSYkMCu3ypZ4SkTU1CdL9nE+KTct0Da3H
f2pF+ZIVe4gytO3OaQCgbSmaj7TkYzq9sbcfci7X9xb7DxTJnPcIPhMPVZ4eHRcuqdpbXwazdb5r
CNARLXS6B8O2MRyN0FvJYjlg9RU2McTjY5VLO011xq8oMnT7hqMKwdNXaFlHcQ4/Ac7XFrVxxQnb
ubmNwkLXdGzMKx5UrtoLuBED1wFN26lV3Z/U0kezezLcEY46s7mO4WeQc5l8iQqRtGh1b21AVjDR
W+uox3qOuE7tPiZWJD0iEN1s1IODjVg0jmi6aGjHIEJu6SuGIPBiwr7cS0XS7pn8IYuv/Sn0+hsS
I93XIMQJPmrq9iGoWuUgh3VydPtYv/meiieGlI+vsR//AXSY/GFnHzv4k6TrqGNh/fuIn8xe6xvv
VmRV9ZhNiSYzPPQz5BKnBpo6UZEqIBtGnd+UGF48ksnytnOy5ibai2YYPG0xjRwwQEOcJpo82YHM
4yXbRo8eYh34qlXxHdEhDCIMjNG0Ru53+KCVN8Nron0BteYaJZAqtF4fL5YNshh2vHm2ki44ZkgZ
nx09MI6EPbKTM4zdKSn6/ijJQX5OtAxjH7cNLlHlIvHUWfYlyge8XkuCJEETubuwrmUcGORyZztZ
D9EV0WUEoNo76xP5Ng6t5tFF7QndYLCD9DiggYq2fRobrH4wd+6fAwN55EZftY1PUMrL5JeKNei1
38vaa2/baHmje/oV75l2VQRDf3XxoUKCOo03xeAHKGGhH8e3CcKHG48/osreuviRvbF6XaFrE0xc
+zF4Akv6JzDl8YcUaT8I/EIvNzwC5Z6t7pKaj7Pb6ft2OoId4t8BDizH4qFnQmUOiHQCMfmRgUtU
G/27A9aAKWDSndFG7e8lRuqTGv+I6Fp5dYyhQQqZN4CZUX5IKgUhGcT7+luIWguD8v6Q6lLw7EqO
dbMU2LTCCN7XWyh3htsd2rgb3nSTuZOieM92xpuiDGmGbIDcvwUAALde3rUHsZcaRsdS65RTaind
hlhidoIRFDJVnZDBhoMhh1uv5iJ9QBBRNBFbHwrNqUYUfq5ZmveJ0CfkBMtxRFlR2PDQWMBbJzgG
3oy8xsqxlprXBgPLU+/KCfIVXJIEvW3ilh1MjymLop2zHeoMn8spq+oDpCXdyI4i68alsoKdGK4w
eYAkZ1pMCqZETX38nnJ9yM+9ExU4WLAlkqWN2BJlOI3TulKBKHUpaKz/w34jglE5BPX/OrbIfji1
hY/AkZHQ6kPZsos4fx/k4ymJ36rB95/pc91VFlrGUXXhVrSp9iQ7lrvXOl9ajym32XKy8G4W2UHk
xE665jzVTeJcDUM6IF003pymglJYp/XXtreKldZZ3vfak54hFDm/dEXZpTbdATrga09J1YAGiPI2
SfiHYMYD6iDhjyIoQz47Vf022d2vI6PJr8S5zzIi7leIAsU1VQp/h5zpuIp0ubguFaKWAdbfdjqW
PFltreXmFYgMzs3TEcQuouGSbc3eWlldyZrlf07y6dBSH8EXUt3XGIwqgpnTSZYDiGzcyQcWv8LT
xu4k69L0HgZEWIfi+CK1PhQS1brrKDneY3PqfZUMhIHu23MZTF8slWL7YBEquFoyxiWhjNT/nJ3K
cOrursGUiDIgmMoWXzRWQabapUK0E2VFKSc7vcMVQGRrU0u3AbIwmyYcCO8X5Y8A4oKTyeW74g3Q
39p8eLVyJu3lULlP6Zi2G6Bi7aPahKhhWn3yYGuIqoSIuF0Ho+0OGahaFBwDMPvYVh2N2EETZOrF
O0sObmksF7uEue5dRmuXiAHR69goJQLrWfLCr/PXxLztr5GJAoox6vo3PEXf3Co2f+aGe5IJZHoo
4cBrisqIofRLltcm8n0EGVjQaP70g3Nx0zT7qVXhd0knSk1vCYAe1JBhtLhh6UgtGEh6JmPSvbhl
V6FpzgRC1PaWn5/9BCqgqE2x8Ly47VitRG0Y+wmel2jKidqhNuNbKenfoulIrHikD3FZPIm6ULeJ
OSG0xJg8eMhrWbqFOAmx7Rlj8CC2RCIn3vuoysVxKRJbuKH6mxAfn3mvpVa2EmsfshC1EmVW5SM3
aVfwThEHXS/tlvPIXXKt9Mw8uaNK2zHElQom0lMfOTlLRC6LJ0qsnB27Uc4yPCo464Gyj0ekYkSF
SHob1aC1NLUpJWkodss+iiv9zMccZbv/HOZDE8MK4ZCJgy9Ha7HpWLfWkG/m44pqNw45xYeWoylJ
a+yw9I1mOhDBpsNLXQlFEAbrhx1FxXxK8QP9RHZ3jq6/zmWa+AXLyQcn4hF0rUY+Vn69+df/tLT+
e1zlV+Kh2zD/hukqiK0PP3b6cfNvEjXzSZs8eQgRdoUqvjdqWz5nUzPRwNVLwjxiU9SIZBCXX2zq
doN0Q/fDYUXoKjXdjtEGdmp9da2ioFiXGFh4AVQzr0q/G1k1oKEHprGVj6bvjnvLaX4Dyx02McKK
cvCzVSOsI3UTPwoHfTCna45+XP8qE9fZMWY620iYBoUabBRzmKRsnZ+mhEV22Kykko4coVkdOXzb
IcZY4W5ll9Er88wDJLwXvWqdVctrh67H8Fy6BeDi5kXxeg4GzQ9F7OjWytXFCuFfFqCeCOhsY6Jb
ma5+97PuIrHqOWRYIg5IMOTTgl8msegQwfc9wCNmmupE50BSHss6ku5yyJQ3x8/oXrhnnbEI9nJT
Ude30KTi6DqXKZi4rMasS47LXh6RvE1SIrmEb6p0FxVw0L7XI4yrom6hco5PVfFUxXp37xgI1VaJ
FnrKlLwbgYwgXhbyQ7wXKcdkBYccbA+KxkLZoe5XPVRT3QFvaMS3VulxAJuSIXYfyw4ef5KdLa8z
QP2TZESL13DM+p2aoTUmylIUGPYjLmsETP8pa0YGEkiaqvsCF73MNtyHZEqQo3Byq7jXJnJNcY0u
Ts8Y5j5OSRBr+cEerGElsvQg2j1EjQLCUDUXLeWVqX8NjFo7iSJbKlR0yfoRu9Aq24oykWiqq7JM
hGajaPKhAsU8bajmE4tiQ81Y3x2y9ChOLMpcv1uZTq1t6qFkxXr6kaIyiOT0bJgIEE5FBmH1m2VJ
m87zw8cs32YQgu+1ogSPrJn/6YPCPXaKdkWIPL70mFXdRWKPaP0ja2XslrJ4aFNM3FDmj2QplKA0
uhqe180pMiLjTrDfmPdtAnM7Zi7uR35d4aJlM2lzYzyGRiO393Meh6RiV2axvgbnS72fG+p5GjyH
lf0wOowO2rFgraho9LvjRNKDEZy9KaMF4d+kN8r3hqjladDjaVoI3wf3P4AZS7s+QuUoHul6xYEs
OTPxrgjuGN41tzwbNvMTNeaBB9a4XqGKXD1kZeI96gTJHtUwe8pdrz+LZiJhSKausAXKDyIr2iqo
rG+MAuS42EuUwaiIoSREV+Zw/dqRPecep5pzR5d7PGla881zS1RCpnLVSlqcpMKVG9ow/0UzFDCP
rNz7V9GCkd9dDhTtHIw8f9kQ1AfJc8w7ZFHrjoNYsVV8Gy+DfrTuokKpEfeUcxZnRFZUIJii34qY
ASPOGxLKsX7NUrKmrduA/jdqjcvS1id2iplZZe1jtQh39gBiAjlL/zGHDbHBniXaahbKaGurLtyd
5mgoh6Pf8ojUc/Co1xXcUC0iftATD7W1GFOhyctEJIxdRtyycPNUx57RRu5hhydhFuJOSn0uwsN/
t6Ys+npf0xovP7w1HPB3k7WKizn0SWxh15ywfn2qJ5ZQM0EYxZZIOgGUnBImtQAnRSHStc3eUVnx
7kMEX7Lh2Z+BVxPOW2bYXb7J6kiYpWYWOxEfloQxMlQHkU8E66HVk6/6RDxqJiZNOf0EvIlgHpmC
f2QUCLuhBklQAN3dk0jUou5HDI7KSX/jP5tq7PwMIhUNjCpF9lFUt+0IQ1RshsjOIPkfhSxzIJzP
oh0qe/MVswcsSCJ0RkLbZAlRXMW5GrGX8xSV2aN9gt0BDDPoC/pWGjQJil3ze2j0Xy5qEXFW7Hvs
vzaG8uTh63jKmvbN4rKeA+zAdrWif/MH3dn2E6o24jCZc6bHSbbi/y5XW2yJO8Aalr/VPa6VhEva
WW7UTRl5+qHGqO1kall+NJkkREVYriS52Xe6+RLzrw2jh6EPqUPmDvMIKCVjchtB+lEyNmEJiXki
paUT4tqabpbYShBt2BbIgvDdbZVThbKFV5gsdGk5SnxR3F8+XBgoylw306mQULSUtSQlLvF+Am6F
b/zUE1/aasYl68r+VPlmNyeaHvQnV52uXDJ8SxS1OEH5LU5OWiA6LjZT22mVrdgU1qtiSySR5Rag
nRzUMCbsfDbZseRaAUGHQce/Pli5Y6XHIEEIYOKITn9TJOIPL9km0VCWUfDNdCcO0zhhFMXlyATn
VGzWIwGvNLGGzXJnxHO6ZMWWo3TYW0HgpfPO0Akk0SbY35IYje7vG904RxP2XjwHIgmmbMcSx24M
qosoyl0DcwfPZjQibA1a4WhgSi33t82yL7FSlbiPaikcsIk1Nm9ajdodI0S+IMlzTSd9iELHxkAk
IhsGqBArgfSnZEjZnTGGrFdjZbW4okhhf7bsbKNh01Vn/bDyEqx1ffypN7JdMItRZXdP7OeXE/fP
Sj4J6zIewTc2w3AOKv3A0vlWTVp4o9E1yQp/hUYZC6Vj7l9MsDBXz23WrLdXq25IbonCJyJ1CmPj
oLJ6lot6TZeRs4ROZDEvmiNyA9PUdpQfYd+rh7HDQci08aS1vtZlne50FmFAsTctXiyVtwtqjCj1
dCW1CesjwAQ3fHDpNMIHXVXM9aAM0taVamxhWnWH9j/ydOOLpsfHNM+J32FJFFT6e9EVeBYO8Q75
pWBrQPTL6ubie6W84uMIM9nPsk0FIcNvLgi/gicJWdKVZJZevZCgClyqNaJswa4rJo/oWgOFS4iC
xen1mKsd/sZ2tcmRqKhsYo1t/6eyuDB262CVwv5j61y8IQrXAQZbbhrK6JpiURoohKtbGeFbLUQd
H9PMov0TujCyZZBU63407L2L1o2U14da9bkI6NAFusmV1n244lWng4vpXh17Cl1iBMl4rPpl8eme
+hZFQTvGMo9ptNekASKwBN6/6aQ9I4pxzfrjNwbP/tYe4O/nkhmhTQRMxx4Ze+pwc2zk0YBv8se9
1BkOkf3YI4F0YMVTvgCmxT3DxoFBTrnROSxdOPONh2Cw7dkyXluNjuYUrCdf+lO7eMuU/XV6gtTQ
rK+xP/42qFynFR/Kgkm2ZLm3TG1+FgnqSCqv6FrpWsyaho71Rt/CMUcO9Q0B0UsWVTjgmvDEYHBv
YsIJmg4pfIzkeG3Wk6QIWsurXq2/unwvNqi8rvBlxh80YQnH5lxm4QRoQoztGlTOgKKXcW0KaZd4
lfs4oLg+FvaPPMZVz5O970Mr7WqbiWCntJtpANiamn8GK7czHP+XhA7rKuvxJlb68c0pCFgQgFSk
3xYWiegaacFRU4jkOaH8iOKCvdaGeOP67fOg2DuMcIGP+ECxJF1mtZUZkhT9jAql2Y1F32wGP853
kv3qS2m6MsLE3ZZxSnymTXeGKWWX0eeAXU1kMFCUB68Pa6Qph2Mjf2fm76+dwWq3TflURVi1lvh1
Ec/fmk7+rtQt8iwIJNkapsd1+woiV0PsKPTXuHgmK0aDynpEf3XlYJi6qoc+WYWWfzB0SV61SHaZ
of6KkFihA5JE5itmfFTImzTEfcVGMVRWmoOieQZ1w1fPab+7XlEi6pT9Cse3UY0QX4v9n4Bzk02l
vmCh+NKCl2TVBbXU7uwgmTqtbdR9Y2+ItfVDYxEyAwRsuuofwjdImJjvYWfcsp5F+9i56CrNEqW7
ajKjf/r0cNviOlzn1cUdGwxk02GPPa+Ju2zqH4YfOGcTr36O0uab0mAoL9fDXQ8Z+TfjJNebEQjE
Gp2FPp0eOkVksgEzjLChxzOxLrMGQbDwe8tFWpU5psCSJh3znkGWryvFut5z7eVNbBHwx1LgrOW7
MjHcR7wN6y1LO+G6L6wXs082WtrQEUjI0MbxGx738UZxWPCuyjpYVVXyFbwoJMeaOXQfBfglgd40
S4yEJ59YkNH9tpLiV8T8H5FOs1fV19ZEga4IInj33dEO1F+ZFP1KAvVnVWiYBZYo88vMoYhw79Ou
GXZ2wmJBoIBlt2NwRP7gvSlEQfsEsb9uyJ7ksLgVU6AqHaaF2N9aZWG90PGDfaCyVauv0L0rt71k
TnTn/KH1w1WQmURLJqBu4fXHTOGjkIARMhHvQ+uFXtP01qFyLJPgwQKIscrj7JZE2Z9Es45FYX6v
AiZevX737TjZ6HJ8AKhCPMit8WvpXHj1dneqcTPzkKreFCDQt40WosjTtdHGlHCjV6V6WElG2m9c
Tfppo2zkuy1A9EDb6phKqbVl7oe+fMbmjWXoRN8TBdgbI5FMP31Je3mn4+q9s30T/DCYlcDgMZOy
N0fOwlO79nx70hD70mo+auPx6zDW8Qb9mWe/HH9mvflVzYbH1lyriVnsTK+/jkhzRibKcxX+k4pp
XjNkrO2sQmcwU1lR06tj5LrAtM19F0gbO8Dr/n0I8m+OFz+beXPpTTCNcvfq1/GhAoMT9TwTYV3t
kGRDmqa9+AgHAmhDGK2MjU2UMwOXyo1W8n6iKm/Eh6LKOoK4A5px6EMjGoB3hWd8G+r+G97UycqK
pZfKRsimDtT3Kol+dsjpaUX/Dr/sN7BdcLHafmyDY6MnzwM08nUsZ1/yBvHyAB2mNgJRzfV40jER
22csA4D504gdVeOeBUjE1Kqj1zSPeBrhIWgTH+9q63elV0hT8IXFYxur91RH8hcB5ZWkd1heyimy
TfFFrdPHCGmelTJ2xlZ3nH1vOsf3pEKgD7WhY9YbNXr7EWD5AXiEj48mbuxnTDGyG7xhIHwWsukq
b2TuEtkhKvz/6Dqv5Va1rVs/EVWEQboVilZymk43lD1tk8MgDeDpz4fW3v+q2lXnRmUhjGwJBr23
3kJn/9WL7pTp6q3nj6L1e00gYeD0mb/4jXZk5XuCXFav+t7lo48uBsn0lW3uulTtxyrctvtWlduW
j4VFgs6f2eG4YraXUP8rrIDd+pKAUu078tT0lmCx0T9lFV6fvZUxTym3KuHqVV74k+dEKGfw08qx
eXX67mT63X3v5QF5Dg91F33YBX0jEjKiG1T+7qKpx5+0GgJGM6Q8CKI/Z84NJgLYxpeUDY2hqGjG
jWfpEIz7naDPOPh0y1VxIXq0oQ5IdLAqLpf+1ekAlefcG1f48FzzdGxX0sURUBcQjqwieq6c/Kfu
xmZVdLlaS78nMRLRYRPrh0H3H12LInKKcc4uo+FotVTZdR9+9B3X3dybWwczb7cdzhboHc4p2RqL
O0fLmYbKECtRuFNY7r7iQQjRKQJCs8AOm8HiQ3b5GIk8mVnQjWLdm66P4N/zVkOqinXx1BZ4RA2Z
pm9NC8+GtkkeCYDvQrztucFRST743/rY9ycDIzK6MXvvhd2zJiZsN/3+Q3Q4jU9aAu+l/2hafxsN
WIq2CRnFfuavcyCChgFHDjF+XeoaFw9FmBRpICMQgV7XCxDrbF/Mg3cgZPLVTTDv4Q7eD/W30VEb
T4rLs8JfJ01OQqtImFN4KKacLjJ5NFh+1qiTYDWR3zMn8hQl1S8ho/FKGD1jJetP2HoElZRfBs51
3tygkjBIBAsTj3zO8txH8uhQLEZdeRl8hobki2B1dUZA9EKt/eIxtAjsaMmKMMe/k00HkHnDePF8
bjXOtM68fkkY5G7uECCVtvioytfMlFwdKnCaWb/aQzFSjOfZSnjUYE4ObyNKfgfw7O5oV4tDlj3i
9zaqP3alNoZpjxRWhGYkLt4OTn+vqbE+JFp2b0UU5GTSlqZd7iyQKSlnRUEbDztE2lbrFGsAoT9O
HH3hb4V3agZnLzYkVwAnjfYL6PeZVNkhdKyRZOCOaeWlqLExw+JerHLYtvvZjpp1iyOmr9Igne1z
0/twU/sfW7sjavmUEMxaAkJj+Aj3Lqs3SBnv00GIrV7Kd0wW7vpyxvG5WiyaP6QguHr0DcT6Vfyn
Fi6VEBwoD5BgJfWIurNKsJmEgl56O0hLNtGQrgpSB3GPM6EKsT/THgvIQU1ktjvmVljTs6k7J5ly
BcZ8wpkgVIKp5I/thsM673AcLjax4ewSZ/yYxzuYM39yGKkrckHkpjD4nIgSv6DEgDYy0687aJW6
aYHg7VcNZ76F2xbgHvJmtkfN2DoEHq18W3sSldgOGNwui1S1wgcVKdQEgXq3uMuR/pGxsGnWEevA
9yG2vkxHm7ahOWCWjIQUR0Pa0zzH3o6K0PY5+ysN7QCFCbGJMfoVavwuifFIyqxfy+nKlTMC99u4
JrFuAiHa2Aua+kPi6Saucu46I+V0pfmcJa5tfgK4/JChXB+HjKm1yeB+IqooM41HDPuKNVQZBJSW
sdazyl5+YZOAEa9Nk8G+l+2EjS+tMY571xg86oC0DrCaa3FP6d5SQ2JH3R21hLOtasSqzes/aV4i
R3LuMMZczxX1s+p8Un0BKVZOHu8UieO4ds4XBwp7Lb4nw/9bF3O6hshWc5r2D26p3t1W/cVJdD9P
U+CYxkc1JjZuyQqLXsQX4djY+JOoMmAOotfiacjch771kGWkxXnwegYoUmeQ7b+ndkeifWE9h91j
L3SsuvEQJUGMxB3dDddjXJ5zW5yE4XDpRh15TswxGt291nQdQ1WqdZzo9wSO/DEHUjH9vtxG8fQY
h/YAF9B9YKBCgEsa4tk8v3n+o+dokETMxYuv6Mag61IKbApM7OuidWpW6wkXW2LOV0PTM2+Id1pd
nsv8D7Z5PsPOcM85GTR1bG3G1KATGwx2NZNyo5mOFXh3bYRhJ6Af3AWywf0ezknpbpTU37Q8Z9TS
m7twxHNvDAnDy7FBk24fREP3N5ZQ723rQH3RljkFhnJXNlUl3Ze66tmBStrGdTgnpSrxA6MaHN6G
PITc14IQbm4pLSPwvPR7cuO3mDnlNPVFoA14A6a+OR3c6bUSSb4JzV0uGEiX6FDRoEYbhxyYSvRv
WRktCDWdf5jyrflOE3BDYFbSGCCt5NVpuxQR6eRkf8aRu7dNqve2VpQcg9MxJmwZD8eERPuuj4fy
dx2SkZHF9aWL4q1FkMjWn8ZjnZlfuYZgN05xfl/8hmT3F0bSHwbi1VaDo7KSXPEbX3PpDX0uJaXa
SzltfVyApwm4HT6XXIdZhDtbhSxQokTImWqlLdq/PAQLSZLvKsxPuqthap7WJAuFNqOnpN3HGGys
IC25q6Yyv5WF7VT+x3DcchdVxodraHt3HsFPfNg8Vv1dVVid4tf9jd/MJxW12kozvsxYDuPsm2UB
abC4EMzXJibC9X7kbsqliOCw/IQSA/V7+CXf8hL6RCwnrFEGQefF4L74xnicGsxI8JkjS95qrkMj
Pku+LCxRHpLMN3faErkc19Mpt3Vc35Oy3yYJfZpO7V/X6oVrFBoIpPplOXQ2TTTt+D2m4H2E8W18
IFboT2aY2poErN0LQtJwpWQIe+jbH1+lZ72CbT+7RU+1CTHVnmGcEV2NdOKYZz5tKktUaFHwcm1C
sgXrlQ30mnfdMT+kAZeqgDMBYPtY8eGtSmU9aHkGZCist4G5pRGpYU36z+Kn4ken2BbP0ezsjZwC
XUSE8rE6UQHgtEcP65l4t8regmiMkzCA1b0fRw/1DwtvyORHoawc4+EhF3RqToOeJlXEogj9LW4I
apjMijwo9YwBab6Fw3WfusOJsQJCPy2/iDzq1jSBJ7U4t07Wk/EZld6n27cvrc6JmdkvZF88mU65
FhE5hUQA4wJOkOx01zZcLci6YIjvW0t/6zv7S3MHcGWYbq1Fdl2qA8ak3P/dObFQTAwH2V8yiQ84
CwA0uMW82XgPl+bV06LTjFMhltqnzHRmgLv2by3HrXS1l5xI4pUbWypQFYW3bsNmCDlbqGL6svKR
igt9ZYv8rgq7r1IgoYj7GVNK6E9N/+Tm4mgVThuYWk9NVUK/1zGoHlNNW4sln7f3jQ1ScKLo0+pv
XMR7jCvumiTe6pn9HXsNOFXDFJAkVaIUk5051ZfMIVC0kfmhHohM7fV6Ayv8MzNa6KImCd12skkz
Bs9pB/8tLDEOtjf8Ccc+vrpJCUlYnUrNwN/JMeIVosdQWY9hh4QiDH/nUns2iRIanSp+1rIPPBNL
ezYDLdJhYynzMuE9trY646/bdwfTT54qxWQdBeB3Fy4fdpx/TMbwmpXoqklbwP2q4n9O1GXK1LlK
oeeF0SclxCfBqvHKrYatXU8ffb3o8nRu5FrhwwicK7zHTdh21OYLUjnumOLFa2sCmtUTkwB4EzQh
/vBtEimytjwVOXFKlf1YeEowQdfe50iddImFtF+eTZZw4Xq7rqq8oFCY3JXdJlHJW5I3IviVdv3X
tvKvsK7hWprVQ4FbY+cWLC5OQ9qS3WGPd5xLtQnJj4flhFbbqI/ojJ5MbYCcjvIXlcV+UtgSxmSD
pqkOqNeXA2cjnPNZWGudmSoeXBFakFIFetDNY0pSYpJt58g9oqD8dIT8yOf5OuDzxVjNOXOFvDoZ
bm1av/bLCg6mF+3MJg1c1UM41kiLSucL4qU7XGvnnbStjY29AfcfgzzKPPBMrq5h1oc9mQ646EMD
H70ek3X+qdryH0cX8MYFT1lZVHScxeXZyl96ka0JUL1v4u4tHhiBL6fgPBExBbFE30YOJwr6icuc
hzsQ8bfQ7S4gt9cQo3y6BHRouTQ2pBAdc1E8dbH5XoyOoNGLKWvRU3k+Lk+i48ZYJk83qkCkA8oA
Htd7urEnQrXf6i79S/f7jAq0O2CbT6byHK7RvbzZ9ampw3fKA/gYMSVKCFB/0hjkNAZhK/1kZxuv
MPewjID10smiZJAR+ZDaqXJr7UKv+ToWYLtz727Jyy7Xle0oevrR3xYzVjSzyLN92ZzLSmNAwAE2
Xqb9pe9dTWghRBJ6+3HW0E0WWFYSkhWNXnQ3JIqmEecEZvtaUKc2scWTvZvawrjTciZYEiUCkwiX
Rs2LdeQZxm6afHlAHpesmokMptGwikdtajGNd7N2d3v6zzZs6FOuyzYP1y4SDoz4a5N7VUfYuFtU
ZBks6U/jmycSzLgJsHDccQqkPx0qF0k6IqcPBxzZEPBPXavX9vw/29mgUO1FCNKHiT2tzcucN+1u
oEJvFPewoQGATLon8oU/+y5flF3cfWZNHYQx+Ds3/HXJ7Aym3PiER8a9poXuluoiIuc4f9d6DFUr
i9LeUcZPWHpcNFTYRRh+WanoAyAib41tgPAtTJz1kv/JYVny5F2ilpIt1o6xC4cvdP/Gvvl3aKFv
TyzCYR8ecGLGIB3EqvPNVz/D9Nve1pN2lsvbJcsExnKgTymc733vBf88bA9LkiXmMhim9DTrzmNR
X+tUDKs0V09lxPQ597xDUwsgTfeamajJXe+7GW1M/CN5P9n5Q7qMDnytADYcm6PQIxW0jcUV4ZMC
j6rsjnyMci0jOTLD79YU14rL2jqUgyBQx6Z721tRLDCbgNmhOzgSGG6NJ2pmuTg0Rs0mtetrkw5v
Y7EELY7psAut4lclc3vucNqIgLd1m07ZinxusJPFfMCyNn6svyWTe/ajX7O1mMk25KF5NJx14pUs
j+lToV5CK8FdyKNHiyMrWiGxXo0dXg5jNQaen9I7u7ZaMVPdpYluvGY+qzXesXS3QCxjQT6UkRxF
D/riDOJCj/3s6MVrW3j5RmtEAtEiesNjBAm7Z+5QM+kBRA+WwYV06BI7BHIISNUHC+y5GUzE6ibf
sblMW2eNYEg7y3YEmfJb5tFiFrbVPedzRslfKKDKcGC4goUKEncm7qob6eE0cpe8MveCzHEMFE3D
s5FjCKhbWL4MVQ2tCsDKrr+zVOL9Uqp9PoEzG7ntH0xx6IquX00Rg6l2Bnxy3eyzB+TjblNpqxLS
Q5tX8SFKh6WANt9tJC4r0MoIu5OxudeLgsGKaX9Vy+gp/JAgLIGRadSu3akFs4Qm29xFSAN7ipGH
0OGsLCvAzl5HdzJcBvR1ARyVeuOXNi7pE2MPZ0ms6SWIXzL3inkZJwzOCNmuiXGpoLxbjU3WP0gy
09ct8UaLIf8RXP4c2TLIe3CbEUcNQwFrUkvVh3SQOH5wR4ilCAPZJ/q5U/q2oKZcTS7K6WQmsVzo
V78W1k7ovdziEHmYZequnKzcxCaBLXPEzSGKRHtU4O2ZB8E9zcYXp4Rkqnd/mJrx/Zcz1B8Q2TBp
07u8Alanb8WnNnWIXhm2eDHgIiHL5NS5zE9lA2hfW6OGKBY/yNwvNnNncTNW7RsWPZvSXurPCmnc
PBzsjJU0T6qX0pmtvWtWsJlFNd2JdpkJNdBpiN+Aw+dmDXVtTp442o2NiDktNCUQYLcAgVxotFmO
/VLkTRG4RhkGWK6UcDlRvdZpQGRbiQHUckle85G3yCYuYStv7EAIseQpyJMt0tfO4bMNjc7Zp0kG
gYnLHpnPS+PwH0ubt0RPBBITOSxrjGQcb3i1fRticVacsPocj1H1oAOhcEaVq5BvZRNnLXbfbUO7
x3sb9bQlaGRg6kyV5TLr2TheXQVpNOwFjTvxwgURq70odwyLLTxitv5wrmLCW9DKfuqO6B4LM9wM
6fRqKVSXgzv8aUO0ntCAml1JEA1LdHcdk5mdtF9BShCwTvRVW06/dr3+LmKGCnDomxijRBOwuVN/
49/MRzSl94Pea4RPeyhgBo/YjRJhgqzh05ogdCZhIz0JmyVnsh1it8aFhOq/PoupY7kZS/OAUUk1
U1bYnHOiNr7HyP7Uzd9hnL+xniHcAqNwW97PraPjjBOCQ4efmG/x28J0tnqOgoKRIe41LSITcA9N
DRfFjNkhxSeNh00ba+9+I7xNbzQEriVZdWby527y2SMdTzDTYewV6AaVDn0O4l4qVvraHcY+IsAT
I1tz2z6kVjjdOaHObIPWR5RQctyoGrcaXvDwkJ86Lde3jXePxwWFoT69DKOxn1sdVHhs/nQDExFH
dYEZlW0wKt+gUMxn/vroHLfde+4wIrN+zSG59+j2aYK5Kw7DCNWIdqAfGUDHvkbNvm/QjV8j8ki0
ijBrwp3WqtW+m2p4tyJyvfLwnPVwK0X/rTwA/ToFgodd+dwBCpD35uP7WzqAH9afIaQ9THFv2CDQ
+dQW9VrsTsfRJbqgSNMHTdS459sTp9xcV6sKKsraGOj53MUTv63LH91SX92gU7E4am+w9uwW021V
5V9wN0ivxP2UeS+dsek2j/xHKWdVnAK/2PkuxgIXsuE609J9oRPo3ITWvWz99K5qObctuY74kFdT
7UMPZAhuSN/exJ1Sl9rbWLBn194oSNvoP6epunKHTamCrZWokc81VQkPpN5O6SLY7eg7CG2DID/X
3ykiK1qF9MnU/TCIJdBrXNkJPwGc5FHVX0sHZa72F6xdfWjRnumrjrWTuAwtY7Z5LP+67uLNImiN
mhZi3cC3YujzLvLn9posDzboWwGT9u62ycklUUYgD3Xm8N+2SwRNOO4L6I9wck3WUoLVPc3Hxb8Z
pnUtWYfD2nhO+yTlPNBfW+wl1oZpukFk7T3Hsddi9l+jJBao3MC0q7ZQmyakkSkUOoh01YyVPMix
fR7cet6ZqZVshia/jFDGmB0znbOaXO64eAg29voMH+GRWS2TOEo41lhU+thUgA5vrKbtL0PtPeYl
H2g556uiNppL53c1Gd5bj5u+V+PJ0jHewHXs2oQTID8wYxePX6o3cBF3GcunvfFiOTAL6/ajlji5
oOiiFCo2fuNeCyZi63oWbUDRugmRDg6MWPHMWYI21E/aTOvQGTriC++yph+3GH/DXAwv/hydI4de
hbZsm5l1HCgtA48x1J1B/gBFzvjDkot5lOvdG1bzIPsMGMaJXvKJ+afgvhThIN1o0+9IfnAaWsYl
sa1h3ZVFtNVykhGk4f26NhzNonsZuyFcCWyQA3fSA7edWJ+t+VuM3r6xiMlOf12HE3Qu8r9yRFur
ux21n0aIUTlFR2XVf5oMMkXHyWW2z+g4jn4DwycK402YNLh49ObK9cXfRXFCIY47SeubVhCa7smE
eZ0zf9kMkXPwofzcIVT8Yywx41GtMW2v+ABc8d3miC3REVWAr9sx9DC1SfNn32FObbpkFOEFcudU
03WwmB7YInyP72GgsKoEoZo3vQl1f2jOU5/lO2gZh2kIr8SFIH0Bi8iMEaqOyzGjaXotSvunmcez
EP2VKhXb4viYhezB2alBCGq3meg5u5fqjDnK1UljQTnbFiAn1l7a3cEYyUEvxidtmo1zDxfIhAe8
rZJ90VDidr71Y2ZWvyqd9lWruhmcK+NmwOdmosyUkJ4aLz52zNLA3D5N0XUng7DYNPamrdZ1/rqd
q8AXMWdL8pDjzBBErPVVs8NW6QBnklt5ppvo++uP3CFOLBwtEqe1n8juPzORfXVNPHP2mzsl+V5E
QngheetbZ24/IgsQMk0XOX3KBM0i48msvCgQWJSBMDCxtfmYh2bYQnxihb1Lu/QP3/+j+9XUjb+O
wAuAaQH9W19faYq2yo5+xnZ8bE33p867V29qn5hChIGZavjkuwRn+ThKyZB2QBgLe4c5qkZqsCOg
ZBN54K36Ypa0/DpTZze0jhilfRmh8gJZwhNbplllhzyfTi1fE7tzGEYH84e7yZp2LldQGVW7goU7
dLQ3q09+MTcrQZ7luKt0aG3I3+Pmp3TbV3KmQKPL6irF1gi5c7Km467s7wsx4H5cfpmZBzd93PRe
AqVOFzW5DOhO6yV+Rpsg2IXGt2v+MND0NvHsn0coaevSwBoB6nUidTi9fnw32rOxSpP4XFcaqZVW
cXJQq2WlLHbdZOsbaHM21YUK+tLZGWqMcBurJREs8tHkwDiscfln4q6hKY1QdJLuGCO89mXHCr+b
6vQnruRiOtUdrFLj/yaVUzigOJS3NGFLBtqkXow59o8gG8HYkj3u2YmxGd3yOa6be6snCAKbav6M
ZK0KuK4eaDl6b/vsZLRCknF5kEw6wVVWdsJT7wH6N6Z/Y83EamSIMRLuBHNqJzut3qj62s26cSyL
YatKLVrLjKKsbvdVaVC3ggknZcK3N5YbL57PScECFMay3Oh1dxd5BLdHOrELMI4MX2s3fq4hVx7e
8rHZNENLCdBF95pB0a/K6jtioCdTwij9SEvW2mR+Op28Cr3bF34+bTqDejfvMgc8yEIslOPIEqr7
LrK+anGMLFZNcgJdxmG/PhyHStjI3Af/h4yUT8AvIb0XJii7kRg4NC1Hi6Y0jigjxsi8Ili5xkq/
JqqH7WEc6igvtgbwgFM496PpL1QeytFaEqQ4wXWtG/O1HZNnGJaUo/hQ2d2AUKN0LuVsPYVW+ihY
U7ae2++yZt75tXEXcidHLBr0FQMyoik3aQoaSWJnmjQrU47WGholz7yIYqeGF9MWoOZouZMq3k2D
sXW7jqoEsNEns2BVa/lJjM13mA7fWcusIp1XhnzMZd9z0SD5C6s3M3a+k9H+6YcKv35zbel5vcP8
nnnZhLGCpGt34i8gWQb2ddkAnmlXq5qfY9t9Sd1xr5vWQcaUqlpnnrDfQe4h4Oj03BDt1utXp19D
aBup19wwsIYYfLG1JXdYXX01JbaB2ZewBDls2QFQ98FxQeLyrnqdQ3/dTLPYxZ3xxyeHVUr/Pe4X
RnwSnzQFkQKiHSkQxXiyC3JPKxOAu/D+6Li49WF1xfBogHk1PMkBLKaLEMNWrnNGOEagXVg/FggZ
Vv48ncreXyezTYoSuzAxOVn4pDBm9ba21zxadvHZtGSVabqL1z6ENH149gXwsuUjK7C9J9UZFGz2
miWXCTQeCdBwxZ+MgE7kJtiL2VbzWer9WoOlKkkNHRPz6hgumaH4BqZg7n0d7pdbHnOB17nM7JWI
S7TpSH1CaT9Iq73YzegFzBppuwmtW2nSus97p92UcHqUB/Nx7I5mzzQ4YpzSaH9xciDqEWx1pRoc
JOGlmi5frWJenucGfal7AIJnbUyMmvvavOuN/qXQgcBwRVoU6TsNYXfrOxQlFIoKtcoyBsRPKsF2
Qo8mwAGq37D9kJ6x7Rtx6l0XP5SaZMiMNRtDC7cC0Oy7s6pFdzaqpD8DQMyM9ZS2hz6iVq1Wj4ei
FfVjKrTskbZ6+fm2oWrRP+JTxG3TCfGCDOPICBpbb3f/eZkdtXHYEGsor7dN0AGYQ9ji/d+DpCpK
Wce9cWPPbf0IDiMfoYs91TrmHbdNFvGuF+nr+392WPbKCTDd8tfG638PBJCOSl+Z2uG2H2Tr8WGU
xNcvR709oC3ZxwgqGVvzl922tU7bBTDsbGxc/rstT7zAwNTnetsD764JtksKoG1n6irG4T8P9HYP
nijV3f9sF9QGWOkoBlr/3d+QDi4W4sSc1Lz8uzknWu0SwTC6HfS2Pa8moqdi+55eZFubMrxPyfR8
liHEqapW3d3tqeNX2ZIBN2+SMe2f/SbKj6YESywj1XPn6LwHMhCCHPlNF5TueFY6i+/tV6fGb4MI
st7h9jTN/XSHsEGs/zlwFKoTWYWAZsvbNjmuc5nxz663t/L8+pWpizjf3kklRDbOoRcBSLC76mWx
p53WgtvTBOXpWfnmn0Jq/B26frWk0T7djmPwm0AZjTzdDmSXkPpk6Yfb26tdagcTnF5UNXn1cHuw
c9lss4ZLC6usOA56p8LrQhVtcHsZRnP1wBsm+4YMZlbxZZ8imWNYVwy1/j1O1k4j/UC5A6Qwt11n
JVcg9nhbqTG/ZwS/MAfq+gGLOnddRcnwmGGpuW5xVXiaGukEIeqbZ2qvJoiUk790oG9cd7Z6jWf8
7Nzcdt/K0S5XudZXH6KpfwiVRS7ZlK/ekBZ/x7pENpha3+UMkT33qt9upKIomKkw4aiCQa9ZOGb9
PhypaFbNCbQKSm6BC41wUugHRBNT7gzsPVe7mFnID4OIo9XN8jtv3AcXhv9XotJ3r4ybT52egOqt
9d9NZrerLM2nbVJHRKP4hnwgTB5fzdxlCVoCl2/boqxGUjlrFD+DlA+3F4zIcFkkwnpze3p7oUkA
h9Io1yh3ONQ/+9XRuHGgmK1vT7vlAJVrepth9HDU+7/3IOu5gj7NHM1WsoqDuXH1rWYZuBAv+9yO
7zMT3I3SHv75U28vlG3Y78qWmdZtl9vxR02H5z/EzPsrCZ8NRfp+HjLiIhmBXkkLKva9tFMiQev4
zGWmbTptTJ8wMUiCxrC7jyLXLqZdq4gZ8cPshfGvLOxPCN7+q3JMjwjkDtmscnNQFV8etbKyjq6p
vC3N68D1X5jMxa3hTYXDm11h5RLbG9QDfEFzNj+Ubu28j45ZBVGk5kffSKqt7xTY7RTtcAe739uR
2hxeiTVt15bM9BcYhSmGSfG91LPHcjbNi1UXGC1YjmI0wSywz2J54cRhUBRV2SWjddpZeC2cs0zk
u17ikpKXDLiKTE3nzLa6nVXCKigFw/9eGMXZ6Cdzh7NNdDZ809lxobinLEMIULHgcpXdlZBOdjXS
/r1lp/ED1QglneE6f6P8Dl8J57ujD1+1XTQ93nZN7FkDlfnvruPQ/s+uFjLnR52M793Q2ay+ffYE
eyo9kX22UyHeprgtA2fctgF47gZZq3ijiAtd143O1C9UD4XZkqychvPGTGb1cHsgXtYNLOwktren
xrKfMaDEjaza3tUsbQR3p2DZuPpEBzOR4z+/F6eAyp4ZNncMwb9n0vwwqgLph+t/39U+tjfolOgG
vX1FigocS4UYGF3Cg4Wr8BrSzri5bVOVFz5Q3cPRx3GTmRD73ba5ylqrCXum2zMVh8UFi7L97dnt
QOjT/H1Keh50Zo5xe7CFHRLczDX07zb4nA2jXMc89P+3H/OPtYm13fW2qfa9Eku3Zl81RKiPed6t
dVPBrgBA6bZaKvjuiIOMN6gR0WNqcwaWZbZXl9sCRIBlI9hkFvzzvJUNBnzguP/seXuKcT5Q0/Lw
7yFuL1R21F0dRup4TnvYwKj2aoSTvr8B96WW80dwYv5/Nka2o+81A4j/9ou3HW8PtxfQoTIOXn55
nmvo45nvHKKlAZVxY10G8J9rVEhoLbgGfoAatgx57OrerDGqsGf0OFXPwNFyy5/SrPyHJEJ440vw
9Nv2wvWfsPvQn/yl3JUSWYwW9+xfVseqxhXKnkibDqdSbm7b+5iOSPX1K1McF3OikXjVlNFlYRM5
a8RKO7YuZ9Pq9mM3kVxajgNW5rZ2vG1q0oxXb8//+fG29d/XBx/hWl5ov/+z/fb0f7bZpmccCplt
lAeGSu7VdIzN6T8Put4+JD3/6yzgixexa78ZKeIDvc7qD4Z237aonU/NLV86w+gOwrHEzjPSeOMX
Fq4feMC/iMpgfIbCozQ91tPIwJepyZNXEi8JNWbBhJWhbVprOnq4bIVTaq1hhbP+leNlkrL4mWpM
PfvWfIvsVodBWnl07Eq7U6970xiwFdUZ3a90ZUX7sChprTukXZ5ZfNa+8U4+ufaIYXZ1LE1sBhN3
hpAw9ltZ1PnroDNEm7Tc2GpIuD6cMOAAxaZ/HZqovjNkk291BGKHqo+KF2+aDoCR5aehrArVUxge
i3hIH0MR/d7ebjY9vkE5Vle3KoZLGDFlGJdfWP4OGJTMtFK4gaUTiR12kl8plqTn24NVjv1Zih56
re1hcaDRpUsIkmfLTMS4uu2DlnP5EZo2Gjhx/M/T/zvEbfeirl+LIq/2/x46t6AFC23oNr1EGjCO
8wHfFv9ye1ZmCNDcAdv729O0gcUCPfWgvPbiMhDsDi0ICOwwPQkqqTWv08BcNS2FfHdn5tbJmLef
VV68QvNQf4loPvfUoz/t4CDJKiMS7Kt5VXnIBFYajfwCR/sR+pZihCHjRWKR2xfoxDt0you5XOVK
HOZMo14lREvvbk//fSHLtYIcZHiWA3D3NXnRBmLELQypT54TS3/b1lB81ei0h9jq727Pbg+3Xexl
v9tTuaiLhIrAyzr3IRl17VB66LoKVOp06QMmCibiq//H3HktR26sXfZVFLoe6AcSfuLXuShPlqEr
ss0NgmST8Dbhn34WwJbYbGl05szcTASjomCLhYLJzG/vtVfhtHhep1I8dZkkjIlWpsk6PFaf6dIr
l2+bCC1ZVsI3r95W5nc6aSRLmJVp32AYYid/fsbb9p2XVpxZfIZEUrDvi7rbLGt02Ld+nGa33tTl
CNUKrc6f8xzZ1KuYITCkOyDhcK6I60p1nEMpouqAl+UTfWLzrGKrgjdmXRfSBikboSe3OREP80IT
qv0KHUixUwt0gnWrF9vMRu+a1Lp/H3q5vS5a4Agi6vFRYe8kPKfF6tan1nlMUNm4ua+8bKiveS9Z
S5NUr2rznLKvNQLZ+NCberAqogQDEUqBO0Yz1z37utZN3bwbK4+BU1vQw8RkR98cqLtu1NFiXmrr
VDqH2vYOlOcBjIZhciqkVZ1sFGuU0KvwqbTTyyqLzIdKL2w8FT44kDENPxUKAwjTCvbHLamlSgbV
neAJvcjblhZ3rGUxSHFNbYkRd7tMzl2CQwmAZ3gTeR7cKK3OKZEk9rYbLLGPeEYgh0kbKtpRfuD+
Vm+HVLVPBsdnbcexfpMnxN+FqmKf+wlZBI93UZaGs5WNNw6LdMpgaOxBO1LqTBi4hLo1zcpQ8B+L
6eVtvboycrItlO9bzEvqYSAhuTM8Iggxt1PjXqNIbG4tvQnuCgtmRQjobT1Pzi+sYNhWc0vLfnIB
AR56X2GexwqawXAgIyDdhec2Bsm0rb+3sqQ6dkGXruM0qR9EGD3PP7Wmv4ZmF3yLOFcZTB8Iupi2
cUAV7Y1pm8RmTKGKDPkw6lP5oPNejOxtm8xNtIVw0u/blBa6lDjJ9liq3L1WD+6ekif1rU5QkCij
zN/EPBsq0rBZlM2Lfn5LI1hfKU24SfoybQgpMPDxkaq7kHx7KM/kqA8+EIaFqTq8ZtOM95c6CQkA
RvV6HjHSrpuexHUZ9vohz0S8Ds1I+YRJ/qrjLPxmhu21ITv9E76FjLK4/MuqXtpczU1XI+ivCzf8
vupPezVGlYz1vIwZRnwUVabfq15VnP32h4mwfdRaS7wt0dwflvy8TeEW3VZWHiKUsWxJFpdqzzMW
xz8FUdVYz29jDSBAOL0UbgRh0rlS4Xbtq3jqr81vMxi0CpmqH+fO05Dhq8tRZ8jaHZTLzPT3WEaM
bUKp+JKqvHI5z8f4zuDpPFNLewcu8rQ2RT83W8xrNZbWmLt5BTnPnd/OL6VjUiuzm2hRQM74vv68
ZND8r41bBfuB+/y1z6WxS3oG5rS0zK69TMuu53e0Qh9qiqmX7/N7z9d2jk7hft7047qoTb+vW8Pu
XcA4aMAOO/5xfjEBfXIepcbaLlPYJXWD93t++76OHCh3/LzOvNhSTWAtLcEyITJD/6wAf99nWa0y
Pj29FQqKr/nd/CJ9nl3Ik4LF+7xWOEN5fJ+OrTHeRCkcs3ljLI6Qmn7aD8OVFGmktLhdOdTIftgH
DSd7mQ29ir6mwKsFrq91w2tABtm1rwbZdZkMNh5xT1+5g0h/XLCrWwB+73MLXbdXVFr11bzh/AJa
ObuWu2pac54hO/RhFk2OLT6NlKSZTyPlxiNhCOVinsTKlG+lDmlpnhQGllEFr+ZhngytcMUDUpwL
V4jrODXO8+wuhN1aG2TIRUM2fJIapV66EPbFvFQx1SuSNMcbgrKNO5mNb7t2E6PZd1FTwFNiIyoe
wxquEP3R6d/SEmiCuanop45cpU/CI5nkr/+tMf23NMOCDZWk/tP7fzvvMua/TSWA5hKX/nYmoac8
LjZ17qOLnmDpb3T0iaf+PlnKACeai4RmXjovGPuEO/s8najZl0RLst08NaTlnlslFp9EW7sRbV1s
gWF4DdutX0nGs9e9tAekTEG69AAVnHKaQkQneSblhwp81rz224a2HqCdLp0p1yO8NhUZXqM38+la
dDcx+RcHAPL7RumdT6rg4we3x3XkutdlG9/LaXbm4rOpYsrpdRM7n/paj5YMxIeHeWltRWRiDPGD
r6Gerg0idvpOcT5VmMY2WRX1m3krITqGI5soOrlK4j6M0WH+SEdp1QOkVyqA00d5UUQht8qU7Tw5
xMOXkdxZGFayOEvfW88f6dbUxrSR5OumTcSDgWssDp1jnehUPFQVczFBVkeSsu1jV5rUXiLN8tCF
GnfDkBjghv5c3CtoGN43Gcdx4CYKYt/k0aqbuE6C9s4PmvaOoCWGDhPEoZ7PJMgbAmS64fF9Da3x
7rtIT47z+qSeyK3eYrScJ6tph1MVd9rXvE1XpeYSpoi7dXVzWzdDddVn+O1pACC1rxSuVhVIZqNb
/rfgpgna/BsZTik6QX/KGjBw2461g9G/i+5NSz65upJ9iz2B/MUqP+vCLNc1ZMIDo5HWsRi1kgwk
1/4aKeVqXrV0qPOJTnVux4RsuEENeZKYVXc7Fm67mD/PwqSYtFb56BVIFZWypzGmxOZeYqpc56Hl
fEI4cJxXrSPxpXVUPIjC0vinGNGZv0PudeXSph/1x3eI6UO9fYc8pU01f4cK19B9mJVPyHfbjVfG
xiZR43GHOCBdCcAe9/NkW8XZSgSquDdq+X3p6Pr6D5NqLModRaN0g9uZOomuRA8qOekrdVCrE2L4
7qLUYrkDmwxHVAmTlQ037/MwtJ+QQBuvjtzLRBlf6pLbBBDyCEM5W4+uV50k45l5A3Ch07PHLi2D
LbysFPxd0hUHRuaIjJre/TTZAHkmZtiol/QDWLssuwF3BDHQXp1ap0TT116vhAfKRs4yYdx1Pc8v
HYEWCKNzdtDNfJ3XHZERfsMWuhsS/OL2ztsOugvdNkjV0qZ4PdtWD4aBFnSaKiMfFU9eDW8L2yrQ
1lXVQiSYFsyrzEvdVuR7CghQ9CMKVJDANknlm0eD8c2jNb3Mk0HSWfuRcMl5ap4/r6Gl1I8o+tiQ
qbMI6/u0bZeTcRSY6SYg9WY5A9hxut4XgP7vQh/BpNTQWcwgdHuU95brxHeU04O3+UViLxtNyK/Q
NnCbt9+gjfMMQ/5y4xeGt/NBB22dIMnu4o4iR62o7Te9U5cAoJtHFWrTCoyjdgKdSgJak4SbvlTk
Q6Vq934VdyB1CMoaMveTGZGhEml2fGiKsiMDRB+g9g/+NX0MzNiZf4OtvDvoorZuzOnFEOgWzfxm
iEJrIoo1RySYe/x/aC0rI64uxEiz4n39Rspwo9Z02eZ582ZtgAp/CJt0O0/OC9SwegFbb16+r2aj
pLJlnl5h3rRuktKTV06rLN9XgCxD0ywant93I3W73NYjpr55o3lB04T9Kk4CD8sFO5rnaXXWE3Yd
phfzZJt71iYLC9QQKtk4rm9+cujS7TsXEcA8KYchWEOqUXfzpB3n9zXlrmvMVN4dDvWNrBvzUzH4
GNjcW62PjCOlCxD8vvqKDEvdRlVBl2aeN7+EYSYPeK6wLbOuOub6xhur4qJusy9ogbGeu55YaaoT
3XZDZl4b4qlhbAHjDHEVF2DMsLxOC/Mqj29VI1RXKtWh9TzvbYFXfNEHoe3nKVCK5rWbPc2rz3NC
U1MvaLT+uJ8oyVVUEbWyruy2xUhayy8+Hqq3fdC5QK5djl8wvzjLyqUyHVH616YbUAjv9e59yvPe
puZ7VQ/l4n1Z+2Hqz+3mm9yfa87bUXPq7kRHrXq6Af655tvnTcsm4M7fbOf2PupHv7vwuyE+4myM
j2bs3Tbp0O7AscTH9/nzu7d5ZU/BrEPZwOrvs7OKO/1inpZj+5z4CPPJZzh6qZkf53fziywHmCoi
aQgQ+2OBp6lh/8O0YYe7XPXTy6gjh/JtN+97aKUyrLVoYvdN+59f5n3RKGgXv/7yX//67+f+f/ov
+XWeDH6e/YJb8TqHpyV//9XSfv2leJt98e33X23Uja7lGo7QVRUTqalZLH9+vA0zn7W1/5GpdeBF
feE+q5Ewra+91+NXmLpe7aoqa/XeRNd9P2BA4/3cWWNczO2vhBXjFEd68cWbmszB1IxOpwY1NrOz
y9DfZTy3tTPRtjxgkNfOq8wvTlo6y6xC71sulLBzaagQEpBs/Cg2TtVo6m8v6aidDG6tl9SGOdbQ
kowTqvxiq2h+s3hfb15AzY0AzTwEmVyEDIqa2a7MnO5oZml/nN/pf76b1oCcktGMQ3ca0DU5ekK7
qMMmvylCpLSeMfww5WbqhRm4w+afj7zp/nzkbUO3LMNxTd2xhe44H498aA7o+PzQ/lYR43q0RJqf
ukZNTqRbTO9xb0vqG9Occm0OJJMh2+hBh0wv32dHlQs2sJTeUaG4uUoN1QR408sbN7QrEArM6z3L
RE6qtgGuvj+mi6Z6LpOqIX0meCiR61+FVMMfVPGQxHVzr2Oauo3Rcs9znaaOjpqHxXCeTDSKKr2u
AM+ftjHxHqz9RFaY9xvzAa1FshztLNnPS7M8/mH/ffHD/hVdveiaCqOlp5F66nk1sA7ZHhl9/ucD
7ep/OdCWpnKe24ajYfkyjI8HunEyhwarn70wItLBi+H4zUfYT10OqgnKAmMftLz5GL8v7nKwqDLL
Lt/WC2SDUxiO6GVgjNWBYR38sDEnXGoNDaGZ08zWmfTD81vPM6a3tvi+VmFaL21Ju6v0C/cCZpW+
bp16fKzrxSAZDx8JiNmoqWgumtRwzqanXc/LU3o5jJiLAienZ50q8MZL2Trjoyfjc88Y85l7wE87
TJAf3KqujtBw2SdwS0ezv25tOzg0XXGcp4AEDtff57fX5DxD4GuLzFu0OuRHZC76yjPeV2HT2sje
NhWKUa1G2ie7PELlEYAOAWEf9reqV56HXtMIeGsZS3Lq6bv4ymfbXg+NqX5Rof/vEAtZb5PWEJ4y
PKx3ukNIUJibKYGpbP13e502r3RYCPOp8V8fbn9yvh0+58VQhX5Q/zT5r+1LfnpMX+R/T1v9udbH
bf51zlP+/nGVY/hc5RIlwc9rfdgvn/79v1s91o8fJtZZHdbDTfNSDbcvsknqP27j05r/pwt/eZn3
ch6Kl99/fYSfxTAr4azhc/3r90XTbV+gOLZ/uIqmT/i+eDoWv/96eul+uXyp5MvwN5u9PMr6918V
W//NVQXhsJhjdNPFOfbrL93L2yLzNxPyBo8VEIfOtCCDgBb8/quh/YYjz7YdYbrCtvXpWpSYdVik
O79RCLexVLuCVpLKk+iPA/D9Ofb2y/39c00T9nRZvz/ZTAOvHeGCjoZ+ioWao3687EVZZTgkUSpI
0L0Vbe/jWEtori5pLFHFjYchAAO2hV6vGeY6K1SvVkqYppcyBecVczL7bn0L04ZxozqKD5nsQDV2
XLBkLeKWc6S7pJUUbWRfkNrVWF8ZnPH2XqieKthPG20YdSSM1oWmSoARrlVs9c9ggojElDnujdSA
GpA24UqrWzIHGuAiuhioBoX6cEc3U4ueKiePbiTEgLUh7VOW4uXOYYsjwsjRxyOUSGTrraR0C8po
irKhSGpsG8IDnKyuT06bnJ1inGIH5LYie/7CTwiTVtUH1xQKriQXo0Q/vIboGFtEyGXjY9XrfRy/
xmVtSPo/jSe3PhkGQC68c5MZz0oXfS11N0dL7LTXiKNwONQ5eH5oJxAexmYgbA16xBRaGC2PVYrT
ROhkf9KHX0m1kitHUv+K+zzdDFROLiBnnhnYtjelEadr1IFTpNq4cv0o3VZ+dz80VbrLui261Wwr
OvZcWAnNsOnMH0JsqXmuXraK/9kvRggalXuuLHzxgX0G6UbhgE5/GkjvsqStkQXh1oLEnzaGDYpO
o+5Bl3sdtd7Z1GyJfLss1lljwoATTFXQHoJBQ6RJanvGQVxVrQGqDkvUqpTiq0HSMnpmqqtDtKs7
gzcltRtZ183SSaizMGxa25Sx7YKdQ8PYJ7r1pQaKsoXXnHd1fpurIcctbXUsppQjW8RIRsoomDVt
0Vm2sgb6D1k+ovzHyDU2tx7gZ23K67oeEJtyOCq3cJcEHIfL1gDvXD2oSs+PElwMNf+nrucOlC9j
NzbjQxbAZjVHkLyRjTsEauBdDeCgC72jNtpUDOP60HVavjEG0YE/8SB54QBexnF3KeJ+rTB+iK6W
w9um98Lub90KEgWDqjrumcsBsthCbzWiBjsujYKTDtj1AXxVuNa9XQy3ctWYDJmPD6LnVKsQ0nAO
Q3lPGHn0EO6OzmWdRvXaH8sLnQHCqHcdjDjpCHByOWQaxFlbC1eCSLeV3VRkuuvK1RDGn7PxKjcc
nPVliKOjTk66OfYIblF89vhPYxeIbAnBbh203ZMFSCfS2rtG+WRqjNDyo46XBoMtBK8BVaki59DT
b1zHY/C5IfH7Uu/GEd82dg1Dz6N1KpCEMQpJwybe2L60tmioM/hr/AT4/U24gtWdz6lwcDy1WKqM
S2leVN1QP12mldZurbS+yasJPSM8qBWQLRd2Wo/HhFD4RYDHpaoUwgIZFHb1fqmFeGZzL9e3LsK4
ruDkSddAlfqlIrRxV6XFQUH3ELTkkSY64UtDWoUMTlrQXt2dPiYrsExftdq8wcRMTadK7iZLHBBZ
jSo2sYdY3wsnk3cOhmGblgPOnRanYjMgFucnXamQpq0cATJcc04Wk9VQ65sbNL2M/wFNGfvunPgJ
GpMeJKqXBHLphlSee8mgjQZsvjCKG8hpWFuzzl22afJE5CXyuCH6lvswZ3Fen6ccqoVnQp8dVX7e
qOqw14wJhkVoUosq65WNCeRcAd5pvAJ2DTdex+8MYGBHq+FytDHamKGbHIZa6svCxqvm2O0dAl9/
AfMfH2dFm4bQzQcF4956dLTxBvtr1ykvsRrf++PgrKjsXujp1GyTUl1n9tYv8xcnz3YA+sy9UKFu
B+GTQj7Swgqg6IEzvLCkRmhpHj9VUoEyAeO8DQFAUKLlhAbVYxZcQJWIr/IasLURkCfS9mm+Mhtn
E4f9HjlhuramlXrfQY6fZYzopFBqy8TdxmSyO/TXkfBFxjratXKRfRW6QFsaNDr02RLUmJ+eHUBh
m04fDsi5qfHla6r3novkNjQcDO5lc4w190S/ywfg403wqMLbNBni0BwVIzw5goa70H+JFLAMzXRT
Db/5QXtE69/C2GYghOidNeRgAslhaK86K2wWsje2dYuaPSaNDDkFftss90+xiuHWykxzY4XOa2gr
4mDlot2OmfXlTWqgSYEOBxtUT9H3RHTBVjdSua6AzS8GK9EOHopSxnrbZJOKurwWZG4AYVJ2UJpv
sEYVV3bLIGGG+yNAe6suhKxX7oiuoFHbi46FByKJLlOtim8qWdiLiKcKBXZMcqBTb9p6OLk6Ce7m
BORA2/mtV/RLXxHeccDptsUj9DqKyCSVhy+RCexFiNrksZQZdcCYWxM2D8YHQT6bIeDO0mn2Mu+/
EAIwbOKRoNGw26VBrS57XJNpC/HAmJ5b9EM2biRPxtDXa8VjvaHkXkeMqoItK8itU2BRAtR7FdBF
8MTTHh/atDuQp3d99diq1cSzxM0KM09FvYrRsKl6XCl5eOuOdXzpN8cGwMCWphlfOAzuEZBRY6pJ
yPNVpaPwz8VIiMaiLWqA7rDW+jzoV6aDOyM2xp3R9pPoBFBer31JhO9urcQ9YW8E+FQ9CKnYy84l
331g1DqvuNWo7JazOAY/1J+aTB131BaeHQNGTjZAENdBSUIkwimmGTZJfSZaIDuCj9CGt7XirOiQ
3dk9wgUrEcu6g6RtuOYjmqEzjyFUQbWOid3pwlVD/MIaGXi/qOO2XcWl0iBk7gQYfO2VB7MxjfFG
zaBsKqs5pZG2Gwi4WIR1TRxjWn3R9ZoTg7tt7DEorcXDxnAqgC2D9gRmFriQKw7kGM+PMp0RgUvB
eI1CCRv7Pfilnqe5rSUMkKtii0jUu9RQuC+6GhLo4BYLJ1Q2YfRFhmq5zhDnUOUJsEXIkz7A9ulc
YI8GB3cZE8pL7IoCNLcwEGm00aJTwMiFjmleENlYjXV1zDUTeJK4VNFWS25ytE2U6dZJgcsVlPSL
C8wLFjXDFfFze56F4TKyfOyYhZUflMHiB226ngTGEh+U4zLIHwLKxDaXX1US4EUyDu7t4NTPzmjc
WQVuSVSlm0pGzm2a3eX1gIVHhHIfayGKzSLAbwVSn2dzyrMRsayuL3TImLtKTfStX29CNXIXKUrz
68IoMZfHI3dUH+89ICNhed25cnQwo6X+LfKy8S7OD0Mv1bumv4yk357nF/z590M/RKfOloBXely7
PHDbHWhm3PGkOWz80VOp5uFyB+23Mi32VBtFdqMoPOgZSlrlDG5xDww5EGWmX1ClQTyDcegCweeZ
R2J+Mjw0rH4LRDMwe/us+sK+iA0o39SLU0h51FJ14hSONeOaVk/KHmRmRHhNp93SVl64aYqWyBzM
M1wzEI0awyzzLBeycNaR1jJgrjaD2jjHPheHLPN2lwdkNMuuFGQ4MKpHiIbYNEGN4ZMUiw2p0tHG
TPkKQW88Q0SAxtPx4wq0e0X5LAvXXIlegLxTwVj5yFtObiqI6lpErT2S3Ui0BuPAFoKqZafGq8Y3
l2GLsoIhK8cmZV7hd1scSidwbjUwtQvDau+TJLEBtlSAdgtt0wvjZrDjKxuA8VIZlcuiAzqU+Zq/
k6Y1LMeuPusuxb9SygerD+1lRUR25rZrVLouDX4oSoSLPyT+QN6x6OIFPKVgxyMO3G2H3CXMtU+d
Srkz6EpySOgBeE3+2YpRtiuUGMgCEaDjkS0NwdLHGBk1hP2idkmnTAvNvdDc7B5ORr/FycchgPPd
UL6e1I0azQXoPQLQV6bfZH6zSTEdQ8Np1RWUD5RiUAsN9JVRAf8nIClrExk9DsfWPqd9lkC7rezl
WENUMzEJV6E7XJZCe0om/CVFKg2hkoRdgSiLlPNFncGj9QkV2GCnNKB6lhpF0HGMPocNTrIqb/rp
xlqufYRPi95yGM6g2BExirxQ+/Zb9BUoXnpDW8RetJzMTlzhhjpbYAX3tm1GK+RO+qpVgB4J+5xh
cLwqx2xrBuYTjfN6jU2c5IuenB63e5JxoeM+Kfe4JQLolJ2+tBz4fO5ESKI31WsWkHtd6LtWEfUy
pS7t2vFrGnTwCiwuAauMQWiLrTCHC4e2CelViNd83XkxLa4Nld5kKnuxQuy4c6iCKWkHXl9Nd73g
0sUcHAb6sDAYajWOuh/ie7UsTE6yuiAXD5o+rbiVmUV3ZqB9dgp+kTSOQcJAetQROS681j9mY09z
sU3uPIKFlcr7SsKwswp7eddm6OLkUH9DuXSEquUs6zQrlq0tPjslHdS4wNU59gUqpyCId2Frfx2K
ll5sz/gZFNVxbRr+taXUsLSSFGgiFshlaNGLUBOHRAMaEnw7H1GaiJpDOLYrn/jBC0mxz/f1W4bo
pscgQDtEn0vUma+Fn28Eo/7bMgS/XCb5qgi+2XZHrRoYL5wn0e8iy2h3Nv8xJG0e3d6E/0nrTF0w
Bkc3jbj5tZkzFta5HcR96uNklNrLlkIZMQpwSePO3Vc9YkvsrbQoleHcjrguVCotjmtrO69NVx1y
p73rFwcYJTW6d+MLI/sLKwzEyciJdCUE5mpAlHkhZX301KZdWhbaFgPuBDZsO73qRuuq7On0uVr+
SPPgObYFQQz0H1xrZ/f5CHSx2Ku2PPsxPmmacNWqMxQs63FDzoKpcckbyoOZmcq24+Ja9CW3C8Z6
eeJT/10alUWrBSZYFGvcJGUiVoovKR8VYbzV4rRZYzmBITDJEbBdHClMxwezerIAzO2NAHVv6VyG
EXafTFjBKRNNBx4iLS/ckPtDU47Ac7oGcaJuwOn3aFI7pYKBgFZeXB/xiB4pQEYXnJEeZ6h29BjG
WtmaddFoHog6QhsWg1JwjTbuvWaApaCB9QKX8mlU+phwDc4TwRW7CuBg8HwPxbKJCOVJXfVsls9O
hUsIgnS2S6EBW6OJBb7gn1OzDGebVW3bpiFrnX7qqHAxjeoX9NUucrQ8h0GD/DUOeJT7zYR79wx9
nxny2sc8u0RV/SUPt8WATVKp8hw6+0o4t0MjrZ2h2vk6qTCPFgGVSjWIF03u6QuCF7FcGbSzR7+6
xABYlFC3Bwk1kls5rTBNZZgQwbGoVmHb1eRY0MFLqG0zduvTTgHUnaPPictEuzlh2NrScX3gyfXa
DnwFN3ZxW5JOEanNxPPEWE3JfaV3jFOhb9vJ3NXXdZeqS0U17tIK+icSUchJaqAtRf8pCSCJNHW/
1TRG0MhNocEwvhgiAylghV89GuCZguCD5shjW+f4Y3Ue7DdR7n01Wyi+TuaDgksmeo90uGuMxnNL
P7yJGvTNFpx6NXgyNGBnwumVVUMmHvrfPlnrVJnHmqYhXb91nvrppm2uTLu5q6t8byV9tMPRmK/Q
Z5JHoZnXYw/+gsqTDzQkegglfZmGpgHU8ti7NOM0XuT219FWqy/xFRwlTK15RR4KTPTNqDyDMMm2
0v+q6ewA7m22nSzoWlf4a1cfr+2sdVatjtespfdqCYvOgR+NG6fM6JYwnLWGB7fGymbgDuMbaNR9
VzpcuK4n9Rmx/NMY0GUm/wbnVE4B36rdZdoAKWd8jWG0wjsPpIBSQp/05vTiSNxzVgi6PB5m29Ef
mhVw4sTgOM9dCUd67JUWY1De1xWZLH1uu+vO7y+D8aYTDNsoqDqWEggcwPgFuhFSVBBML2lNVISu
WItiavcX0chZRMIg3TMT6QWXb0mrcBpDU8dKX6QM1aQ26Wq5mmDa59G/lmUH4iC12gtZG08RSicc
y+qlEdBHxj2SLpz0wk7uFM38XEEwWqo2XeIMZR6NUdIlaIkPiDaWveoDcUmtO2RPcCy6VsD9KLWd
b1B7cGx/30TptTeAlQaWTvaJhF8ZFgCf6Dgd23wALuv5z13SBJeEpt5BocfTCR2ntrpD0wYC86jf
LGGRamtGScZF1jPo4sbBcJvq4aembPmWdDVQYO3RyTp7MFjBcsjLboNp+NLzCojABAwBrunvwtFZ
d5wjEg0o4TrZonI0c/+fVzD+X4oTH2oe/7tSyP+PFQzVNKjz/Vnq/ksF4/go5eNz0MiXupYfihhv
W34vYljuVHWgLggc0DIt8UMNQ//NVC2Lsoatz2UM6rN/VDHEbw54eduxHFCGuqGz6HsVgwIHpVzX
VW1Ht1yNeIP/pIpBTeZDCcNxNJvEaN3UTMPRVFd8LGG4+mBBwWFQRq26U26oKw9quB0UOhwmom9A
dHb/Rg/wd58oVNXQVdvSBY6Mj59IhExmjL1W7LhiPR2+l1PcCwwkmNsWnRc0yx9+k+9lmw/yg7/5
gnyQS1XWFtSLOPw/qg/8WpmULnEBjnhjUMxcKvbwUIzxo1WOD//xRzk6BSnQaxbfTkzloh+EDq2d
aIATxoKRgfg1TuJXFG+vPIid2H/650+a/ukfC0/8anwSSXyazTnwl1+ttoJR0sMsdpDM3LXrUHog
jI64zT78d8dP+1jb5qzgsywNAYftmraj/Szf8EGTGoyoFzs9rgQKSvXBKatV4Vj7XuVJZpVqu8id
C400V2iVpF609kn3y/VIp/Kfv/VHOcP3/0QIMEbQ7y3D+en42m3qKLXbFTvXVcAZo3duhtvB7x80
ZXjoi/5WGvaLBzL8nz92/oY/H20LIYVFUdFyXfMnAQsPjFy3NYiF2uR5UcEU27gq8u62rPvbqiFM
I/MPUTY+RE5JwU0J8XhXm2JATBQaPKt6xzpHVnz+v/m3DHw6LhIby/r50rXoDgoUjMVuLqT5ibmz
bD6NES16g079rcEBU/HQrCMP6g/I9jpPboaYXmuBKNYBKjuMzaaz/Md//sf+9mcy8YPrU62V28vH
y2Ck/TSEUJ13MP+rXYHccVU1hPANHRe4wRVBD9oW9ZeCIuO/ubdoH7VG30+RHz57Wv7DJUg1wcBK
hdUKU9RVR9bLovFjfeGT2CGq/qFX0Y6oUb/rLNz14X1GWMK/OVumk+EvJ8sP/8FPt7cuTgNSGfkP
xoBuDyUshjSiR0bkEkq58es/H2qhan892q7DNcp5SZlcCPunkzNnCNkhjDylIYRJrbT3Vh6/durI
QLcKn8aAgUQye5uE903tMV4VgO9KnO7WrPRd7UIlbVQsoGwzJMPe9Th3dIIPAA5uCqk+FH5I26Q9
+Wpza+jNLbXo3sw/9dzg3DB6tDQKMLLtwf1uQEofCn/bWGm6JPeZ8XrWbyyGJqg9io567qAjCPeo
iIpxKZ0DAx2I7jlB45iVzBprkd6A6sHDYJsa5wouX496xHRBAeu4NQzrohXWMiCWOtFCUL8QJvlF
s6MdQF9XDC1flcNjJ/vrsDTQIlEbz/uL3OV/zFRrOcbZNcVSiLkBPQTMZXRrg/iCksVu8PSNjMaH
upwIs9/iJnpMbHUf6+CrWhf8PL2FoiON0Y1eib16zUX0Op1PwuUU1khiWITZjW7KZ2e6FU9HBu6E
ICZMEpgADrEXz8DkKUC2wStZE1uEC0cpJcQJvpfWW7uub89J3axNcyoB9w/zzaO2+n1QMXCiIOck
Bi59xF/0YFQcIMEdr3MrdkCooUaFd1Cbx07hyzkjwuCoXjQtsEbP5jzowO8xMM/Ae2rzs4DQXA9p
ftl43MCmw++Z0WsXx2sGBM4m3B4a6OlrlUpG5IPX2vaPQsfEbVDGW0aBuvfa4plI4IXRTwXvjhq+
OaoPbdieIveld6jUmk73ALfpwRGMB9Yu98XCvSyD/0Xdmew2jmzr+ol4QAb7qSSqs9zJadnpCWE7
0+zJYN88/f1CWcCuytqowsUZnUEJzq4kkYyItf71N8a9rNDwhxafhNiJx8n0eGAXkhuHs8+QDaTz
Js4G/r3f+sFj1mLC68jo3be5BGVIHlHyox4m/JJzIlTGS7mM53hUD1rSw0vQL8lcv7UpIa9a/m4u
+o2trhTFz90knTsXTwZthFZvaV9Zlb0bafE+uAQfm9OlrqFdKm1sFT2aFZbjc2OcU3AJS+94piIi
L+hMH7OC4CLfbGER+TyfVktIXl6dhhJLXR97OWYMJFVQXix8onVJbDI8QFqdOn1PacvXnI73TjT8
9BLeTpjcrMahh6qzu+pnYQTGg+1i4taVOFEZ2BipT+9mfL/JGM7q3IWGV62Sd4Hj1lLXcOJZI7N1
8jsA5gkty9oCqaEpvqhHeVSHs6k7dxoupihVcP021BSd035n1dhshMPFbFK5bZuqPZAa/GzA0sC9
is/W55gqISxRNYyDcm5b6+HE82HSCpnp/fVxrO3oK1ULF9uFetVoORqI6NHtSrFGZ4a9mNpKvCT/
Gp3p4ueslQokFYi5HS9mzDllaOzFdcjIXlsw5qkw+3T8+L0bqCOsrGJx+hmu5k/tQk143bYgzl2M
uMfhl2zolYys9TThg5p288VQN2pdRfonPq4D2l8drc+qd/vzGp+NL7dChZfrbH1dg9W9zJ7dJnvX
amtfJ92bnRzx8v4aBy64EWXvHlmjKx1di9NzZPkjJfDk4dg7Yn+zu/4Fv2dwiz1T7w4XaCPK34aP
NTl8dNPkrQzeJeQc2jQ0yhiRY3eL3njuTiR4VC5IrksE09JMWGwTekf07y02z6RILBpJx/gjgX1P
jSs2pZlM2zFn39bACJE2T7ee3ZNZM4mLk6vV5eDlqHZMB0ULk2BW+tSAfjVGF65kZ/hB0oWbqg7h
Ut+SFmWfMo0Lg0YNTwDMvStrPErl3qfH49E064PbsYsyFeCYxD0EKg9v6+jaN9ZWsksdbcuQAX/i
jmHlrGHmH5fEmBD4Ew9o57RJ+kyP0ucpGgrs8iwcO7G/WuWGHqSasvKPuVbOOF/0fGQCrx7Ia/HC
VPJLHQd6kX/ZkbPXdC4NW1zX4aQ3d/qPOtSfUpLgBt14JEPyZu7TbT4OyoLQI4vmeovm7gWG024q
ouP14e+Lsdp4R0QuEGASHijwqHeDyVyAv3e+wpFzO9dEFtk81vGEG1s19z/7EBWYXTlPmBihyA9T
pgNmuU2KBbB7ls5qgrC0NaPmuSbHYxcBBXl1cerIr4HNbHw4fWuTAJfpMNWzbtN2+E/iKyw2+sgz
b0barnaqhBsIcKooUp7LJD6RJGJIQPNVY0ZHd2T54H7IDhMSuBAB7YL+gwdXTLuIYIbLNPF4tvOm
NiDUL6V/SEqmv3FXT5vCjeFzsAgbp7otJci9N1C2e/PP2uvuAALZ3DgzAcV/OnpRBnimVJshA/lD
zbWGpEk+iM2bDWzmdWoC2pNnSDJZ9+veVTlraFi6r9K6tE1/P+EfsOmKxt2YvngHxPBwkUg0kMN6
I/BYW8c5t911jXf+4Z2wUGyW7ri3GJOrKWXOljV9kg1Dk+Sn/maGieRneEzJfEmR42D6buP/torx
YbEKkiJ6VcuGPZ7A/c9JL6Y1npW4Ho6r1KrOBMBfyoklEIf9E/Eaj0Lt5bZztxCyAleHJRqN5qsL
cw3Ta26H3ePml6Kljpl99a5gsiU/ZWtfJtf7idoZ/YenP7ujq28WJPAghBLVS+IPa5RHpEOkUF/w
wj3VtAdbSyJ3l9xzcDqxzqKREW1/iuApbrqo/NY5MgnckHmBkxZNYHEubhbA2D1EmdYVBiucwqBn
LW9K4PNTX+KIWT6JzhueShAiS1TtrcCBemZMYrje+JFG3ho0+RhFs/MWBb3uogvRxm9pZZ2GgfgL
mu+E4VDy6rWDfoOj8UiyBQHdCVEb0IxucADZ4QaV3BI0oBNVnYDgi8giGyZmchdXnyB8NUdNmgE5
BnpiXODMrSDVAhdO+XPCUbrRk607Qaaa64ZDUM93OtkUAQ90ovwnkx3G/tWqbpSXVFKT2CHmoMqc
QxObt3ornsqRIZL7du3JLR77scwgFrk7UEQDN62pgXB0KpmrrBpbPNgTRldGVd1nTpfsCLvYSwBd
f4YLHOcMP5LZuxgJ3vPwZjDFRDwFH/1BNwb+MikUWA8hoFdST5RUW9TSOdvmPASlj2lXWnc/tNGB
Y5CSKCEYOpsJeZuyuIHrULMosrOf8xThSDICG0tVMjQTG1imq4yOkOg8CBZBEQLH4l30Zbuf3cTx
oTPc3XZjhrSP6bgJ9cSFxkdEaYU3HabT1FvDZL1aGmZ9MCsoqaKMQovE13Vtdix9h/U/Q68bMOdZ
wabYuSZv6Nc2cxJpk8CJqHQ7CEaDIzENzD14LufA9hmDMob3di7S/xVqww1iLKaWuFTT8zFWaFLd
JiGr2Y7uXJ9ioz1Wc9RzIk3bfm4HglWae9BPbIbgPUOUIL61y9wAHSz+8cMAFYGVtiyMO3L8WZi5
5ZvSYwTjo2p1PalvYIM3+3FIg1bPiCuF2upHTbIb0ahXGt6fDSfMBm3IvHGkbq00yJ1JROVnaOHH
0JI/7nNR1xCJ+Atdt+vsOglsJ/4yG/fIGsx315OOGDGaTEiTHTypNW5r1mFplmwXgROwncEfK8uz
qC2xW4r4mHhYYvc+DsScCrsJ79RoEgjQMd43w+g5D2tIo0P7kddauIWEEm8Kkb1VOZ4aZv5aOyiQ
dDFsM6OlKOqSaGfhuOt1zjfPxd+a7s3Zhmg0nbl99j2YBHMxEDOfoEmE44KhE7XB0nt7bwICLkvK
dIO4ttLgIVhUSekZ0JiG3r/BcRAvbN+4YJKALzpSuZVGmWwniq4i83d1YP5Cl/A6jjC+TKh/yIhm
v24HcomtFxzEj7Py6HRUUZC5RHngAH0DR4nzXVBnOXjADrgI6EgMcAmMgdtV2ZqRdBdJAleM9iXv
Zk5Yupl06FAcFSOhZ0RP6a6PQmbik5rcoFFbZdR46+s1WUzvW1VWD+xJL5gc311L3U6FX3iiI2s1
SS8MU4iKiroz6dGV+NnNfO9Gr999uVOVchWKCxnXK+aJ0IRLAgKxZGEWrH0nbI0alKYJ44EyWEx7
r/7zBV86a9KvpWGkRwRzyfghvNfIscGTld+SIyPfosZCltIOJ5OvqLCzDQLtZK9tTK9pTrEXWDSm
W5k0a8b3MTTXnv8/1YXX098VoRaEccHChduNL26Ab0K9SlWz1SuspVdXgWQtuKeJS34pE5VKv9jw
kfEvy96FxfUfl5aOUzFxHQzra+5Yl8L6yulIdqLk4lb5g0tO6eLaT4XnINpmImxJtiUou159V4Vq
idnLxeacxqq83lQpA6q5r59s1YaMU/ZNkum51+o83xoe4cKOyt4eypPmIs+Nam/CN7z8Plt3tqC/
dIlty0J6PdqVyKM1xduNcg+O5OpXSdWVj27KPlfSfM01hGHZhsg8OFBVW8qQ6E10e80iqTux4Kar
JzTqCaFAqXeTFgyUZTitmoJ7rT527znYwRrRejDoFgY93yMXu3eUpZPj0b44mB+v4O4/Jbm/zyQn
tVEMZ7PwGXDHzF7M8WyO803SUBz3Lheeyp4GbVskyRdBBFOQ9sMZJ1RSgfIIOU1161Q9nWk73DAD
vlzvQZ8QIE/y0z7u1WdQ+2pZqd5C9cd6PL9YzvzeF33FBCqZAy/0lbH6TCi96pLNfCGbV7vTbUot
RwesXliHxpDzcKkPIVp0x6q1LZ3iVhVTXCcKcdWsMsu66e1nF/krJMH5WAoIi8j9V609P9ZaeXLd
mZFqdy+AIWZjOWKqj+VSyd9Q/2uFf9jR8DFWzxYZjZKBEkRZTI3N+MEH0jOFs8cO7U0ODN2lMZ0M
9J241iTvZBgRXUREoB6+XOG364c31JkjLZ5XUQBUpBxSRiK+OlLxxop/qWV4IQ5+fwB5Vv2uyvrg
gc8S5y4swFKIM/QK43EyEqQ55nRrppyYmn2vwR7gyj+rDaMv5Wuu48fLbuPCFMFYr+Eh5fJoNY0O
3PUThQZFML1ej3+XWT9d0WQyjyAy2G+a5wCeKY+azJpv1LksSP/olvJnM7CmVVM/VJTsvcG0wq18
ZNi4wDtEi3Yhyoc68gJKDD/o6IR5gvkXEaEGRbQz9AneJ6uWHDODvjb/IbuOiatqIzyzvpG/FtrW
m45l375lEw2I2mjlS5kMP5p6OKutRN3VeOn3Djl5Ux6/p8ZnCgkTpnaGYVXJNgNr3BS3ul/NG5iL
9PBAEEPL6omm6Wy737I+/qyN7YJRDqW6iDjVD2HPlrGoazKEj9MyvaqvCeEATJlNUXbOnY15Po5A
3HsFXPatoJsU6iB5FqyO2gGoGC0rg8/JyXWdDZgdIs+ww0w6DM16rRnLBXH21yTzc+1X22WcNn7M
8p8o1FekGB2mutLWaoBB9icM+lYc8Q/7gmP6OjsEHFs5fYcCfOwo/iJtiPC2kU8dE3jCqIdsJ+Pi
qkf7+pKgQyIuNSkqcm30hNHtHO+d3LmbJh5B2Gu8bwJfY5weXAcz8SuwEH/LbVhuoYAYU488eJCd
FIyEQ6zkATfmLakkiAyoBPreMKjMwNkzUA9CeX4hHqZfvJcNQRS52A5gJ46temueSjEVu1YjbbgF
nJuu8Fm6S3xIwbEX3o6d5Iuzq/tcnJRMFfUVp2b8ADwM6mYMcjUV7w0KP1LOXrsB7odaD11ocQsb
OntCfYNZkU4L54eNWwQs0pl3zrptNG0iG/8GR+yR5Cmujlp+rfvNJJFqc221wwTXczM/GmCMQ0XP
NmMCuYa0Gqr2nvN+qKMvWJj2ys4x7RhpixwvOzRjf87HCZd6YQYa4D+B2YppMEwrqSpqGxT22mlF
CirLyeyYSzQaXVd4EL9ZSwxcVleMtMBrwSJwelXap1GjPUpjdgMHr/h16VvrQUaAUzE3BAvfcFUv
go0U5K6IZyociVc3IGVowMHnCIXiPNCD+vjm1XPyhHsL9IDDCPF122AotzFokHWzeoxRipM1MGir
sL1Tfgg2zEqizp+7qGpXCDucVW7nP8pmMPBcofckIipIUg96RMslIlTxuenm00hI6GoOeyKeugK6
su2+u0ZBxXAXmdadNRVfV5RG0/jSmCBuahQ+bOKet7MTHR9NjrYSaPJ62FEqZkGtbPZsWmPfFj6m
8JSns/vDjUkw8RUkVyBdRNLv/fQyWt6mwIWdiGBkLOxYUqosUJNrl/k5sBM1MsluD1VauFu1lcyq
75U+M6TYKF+syfnqJwsAkRAr4gs2iRl/pfKhmDlCUjjX9Mmv7dLdS42vH1bkrs65zYbK8WZGMGlp
8m6uPXOJZzZGMWz5mUMZ3bnOz7rVRtRRFEcKmiKhlptrZi4V4z0ow4phNRlfbb9pIn+rtYqGbqec
WT0W7AO8p3kbk8Zze13L5KXRo8rl/lrNXb8opRfxM7bF3kyTBzJb+Oqmmx3/U0sj+V0kjxH2960n
P3wGjLu8vjVm/TuKNfAGhgBY5L25ifQ2ZmyGQA6ou9S1cSyq67EmBDQiioinfsrOdUbUgublrMoa
Okw5f9dCahXpJneL/zi6kcENIPnazOlDO0eUx/4W8zbAwLAR+6RECM9XO1rTQfckTUEz/whN90Wz
sPajPd/ZUc/m5s895E4CI2uCEmSBMQdfy+PRsuFyFuRvxvWnzDVnG9v34VAdNF0SDArHbnbpdcOu
PbVWJA9l5mroDNJhY0P+GEUibid96J9mvXguyFrSCnvaZzl4neZvUc6ecQjUAhf4DksImHD9TIpx
TwDkpUWYNKFoChGsVItZn8hJS+/DCidKsIceMuJWH+q7IUOwRjKkCrYZsDTuPTOQETKzuiZbJTco
G9J+um8TE2oinotIeYiS8pjMyTAc9lEKhbo3nUORtLB8lZt0/07Mr7UJvWfbwu++aFduK7W3rvIV
Rhql+0V6fiD17AUPU2s39ja2hTgoEk9ePpSjh4G8Z+tnB0t6BA5Td8TBqTtm6sVe7PqQQkyPxETk
kXoJDV7671VJtiXPgvPHC2TGIzFUlP862enHqDTd7TBL7Dly53h9cbDlP9qsnDGKKhyXCLiw8/I+
J7YnmPE3zTyTL2OM4AcxeLETs9MYddSBELLbhWQvb5xKbwnpyz9bXRPHvtC/wyTst3mKYV8Rl/Gq
Gg3M8tVLkoUEg0GnEmZtHyccV/70cv29VFJ5xHX2kZDMNmMCf+BqInUsRut4/em3X5qIbHaR3RyT
qi5vLKvHeNuXIKllqh//84KtdQ6gSLDZUIdAOPWUtIe0bCgMJEEpmNKZWlax+uuxLlYuu4CZnLLI
fCrG2NuOfr+dzGkK9BipYjeL4/WljzPziNqbdQXgH/znD9KQN8ozEA0DN+/j9QW4X/z6qcd9sSD4
iT9xR4VN6sJitSb1g6/pDPekfm4zQz8jjsRcsAQajEPnEJcl7tQieTYdvOKtriPJDynsXsv16Mhd
OlddRHaaLp90pznxx9OdY0B8MrM8Pfj5gHscoSYwkH2YYihqH21DE49kKmBmnsbkh/skTnVEim0t
KgI2ndlH9IZCnAdK/RKgvX4YeY/rr6YR9hUIv7bBSM3b9T0fJxpneV7MQp5ny3KBxsEprr/n0oYh
qXQeLO1+yvTqcanvAMXmLUHQ3y29yu+TDZEvKwxLWFig+4uVWRxEXOe21xzgb/WjXcY/DFJNAsdt
TVoAwzxef8Lm+o+ffv2e7rQYCFiv3ohCCZplvxmF+13T3W47+VmNASQUtMJe/TIgVC6E15+wdn0C
OMPOW3KCu8qiMHLyr5RBe3D1Jrz+1vVFx83oeP1JNohJ3VzmAZtefhDMGQSY5NGOcQ02HrOBp1xU
kBft3LqbH/0uHJg28YIp7yfHEXFg7hI+YUNejc2TjUtM2FTz3iPqUKhV7KrVibEkLE0rPdXwoXn8
wsDTsGMCcT/ZmA+eCgEVkvWkB9105/ZNdmObwOFmg7VAwlaziWtVnzbB3BnREYfgjlA/lItOJ8m9
IGP0YCWPBYTe45A5HgJItdvkaqNB0khMeu8j/qpTvMCyEJ9U4ldWOj3lLp+IcPCICvRGsQ+7LQHB
eDyZ7Q1/F20IbnCrTP2vHB2NVlp4933akVqVG8s6WSYc/jHXp4goP+ua9553Vq/zEaymP1bqw0Qi
o8a4/qh7JDq0HvEYQBHTugwT6+guunW8/nR9Ca3mj18mthTbwvc4OYnUcuVMtlY9HGPH4k2QMvz6
6fp7dvQ8RuFyAD32Oecm4PE4wS+2lQmCwdDrAqHZ1qo1WiK0uayJyxE9Dw8yTl7hLrZrk1CtWDbz
3oi6Z5G53Hnov9ifBhkPM8DDGKGU846iRyVKwJQ8IRcBpHOig0XLU+aIsxOpf4Qe5jzuTYvuKq6m
N7+Wl8XuXrKJitGYzf1IXUrnK9LjLCjho9l8ttOR+VxCTNOixfd6CYbRahq4h/VGfDM4wdD+qCnK
uybvd3kkZPBlSm2VGDZrdvTsQzwLJzBcaGRGtvEcV24qZc7tu+1rahcfreN90JisbMUYtfvoY6rD
99nCrcJtz2Vks60vNvOQaRtp8UF9AdzWd9RlHktiis3dklHrpTPFbe9JCiPhfuuI1QNkWZPagGds
DoI6sbfVyFlN9y6P2e0a5y3Jze+IrFLsY+Ivb1L6qz5BUQTUaNjFSwTPn5mG90340Yfpdh9maYB7
PSbYIiK0pIKzbdrvpWheiac7oe9fasEwTjDvdbAvthccNPSZ6B/kL6/sQreZHjcHzWA85dZyJ/r+
QdSyWHtTP+8XLFUKsqsDcwhReycccEuFmEsTw6p5nEp7DKhmm9PiqNgKt/hKBRqyK8pjoX8rK/1G
fY1YNQJ5+m1w0QdCSKSizq/zOhSgYp1W+yJsHg2Ukb1L+3RF9FJChBUURE4ZDZUOwuJhEt6J8KgN
SKFSe7w0vo6+kYDSFLqF3oU0kObaptEh2h5YIEVk1LrNQ1bDz3ey98TXn0yKRbBDemav6EiKI0Bu
ABewrxASVIIeWIhImXdRe9pqbxHX/s98G2Ue8Vd2j6/TFUBrwlJHkGTxG7+oXZbI6lvgK7Oy9+VM
ryINPQ4gVSOfo4STxQeVHsGsdc5xhqf5Fe7yGaj1olgh47KDlqobgAJXuUJ1BtdLGQEzWt4mN7GR
Uh5UlDwKFm7vptRhymzTXPYkWlAWwhiZvxyTh6AnF3lDRhK2JpLc2uSdmFycwerviLHfJ3x115gN
AB3k24XtmpIfp9BeOznQWP75ohiK0PUXypO6KHBIDdfCaEhcL9qfSFduJKLZAxJBKW5ceuhETUbL
qj4S/GWixW+WcR8RBDtNMMf/+b3Ff3lvQ8duwbIMCFC+/pvFUWsNCKtGme+lmngXIf0Xb2TEFxuY
QRMEY4n57MAWQcJ9wSTp4ONhq7owxqJn8nFmWnEdHYfOSLm7bXL/MFlAPv/8KZ2/kcJ8HX8gIqw8
PHFMhoZcwT9dobKZysxyMh4bj08ZdzSIXtuOK7ZhmslZwWulQQK00+Mz78OrgjJWj9mXInMkCXex
KJmO9LlH4qFDuSbeTdXLeTnsT7cq39OmeM+BCnkmtpagKIvS+K1qE4rbhysFkRxgemsFB3a1dVe/
prPrYo5MU3jladAmfDEIdkiER8wx0MiLjFSylAM3WqYbdEa8GfkR+AIxisNdnyA+a086BTHd9nCe
i/hngp3Zd9/Jz6phA+d5d5rxnDftsLamFwQvI5nvBNTjmw3Jo1oYPTaYkORT/C9eTIb5N3IsF9s2
hImKzNWdvxFW5ZRUmgf0sU9wEFv7ODTDUaX7VXyTRu1kVqtYUYUkXwoORFbOxSbNHXFnDGgkJr3i
OABR9tyEyjiX7Q1+OOO+HYjtVSf3PILnENuJu3kcgZ80/nC2QgbA0qhOS+ujBtGXr2JBnm/DStk6
9by9gs1RDGJBbvu6iN+jVoMIZ4BXJ9w6NVAsE0AyvFtooOlRdDgqK7Og6hIKe07FXrqgb8AMBK6D
uXGEBmn3MMYMpjJD6Siq/BVrR3YemvdCEL9L+PdakjS+aUL3Le9cqkL152hAwPlB/WWv/czTUW7B
HDSjkwEmmZ8FaefA9UUhqBTMIB+TXayX74gTUfiZKApjwiU1vQjKaCCZ3cQ+JIwTLAlK/ZlCD7wK
xMcCmstEc8LFyYPDwLe2/Y6IGbB2qSGSdbNDLLWfleDxKdGBbqrQ/m4MlHuhtTAYyWiwdHhlyOcg
siBswhdnpxXCwbC8RhvZcR5rqTzId3xf5uMIbWqd5fbF5g+ZEByjavywxrihONuGFoIv6R6kIgk4
CaOGBhma2WhvUcE6Vx+1PkRV/FMbp3OfVcM9/gDeyuh1yAD9dDFDG7IG+XnZ2DVkkrfP/7w1GP/l
RDGUSauOEoAQ79892iJEseSxtdneVF9ZnQYuv0cN5//QupvSTWlaY9Alhs+kB6rhnRqYVYpJZykO
Q93l/8Lf/Tvj2zfxRcY/SWcVsbf+tqd2szM6MjGSfW5H32WRPlA+HxT0neOlqjXzIVSMs2ocLop6
VXj5e6jXL6Zn/8u1+S+bu+nDtxZIJCwokb9Tz/ukH0KnJOQV0wS8HHpWVb/S01Yi9oPPDFP8s6FV
Gxb702mYv0RQzluFbziKPwafYt3OS7kpQu+b3iffhBXPAUhYuE7k9C9M3N8s4GAe+5bOngND3jeQ
Yv3Ow6XAJok3H9ElZykuT0zRYVZs9KFNiToXaphNW7/kjhvY3LabUifuJRyPrm41geAfAlCfZgSR
QZ94RQB/wl0LhUYlRc7Wa2GBHZOyjFMK0rzev6xaRpKBPhY0j2WlrSRu+Ycxm56xPKk2+gIrVhRN
BMShEntt/4KhUiL0s2ietCxvgismTngWp0+z7MnO3YD0+cEwAqzlL9Lusn1el30g+yTesizIyUij
Z6cQW6fw75x4Xm79YVklM3MLzRzJ3pbOMW1YNmYty7VAC75NfO2lkW2O4HYAXPX11zmHrKuZxERi
G6iooiWYmudr32IGuDpnRCzih8FhQ17K8smP4UYRITpvCvIbMON6KPvoy670fueY+zDNCUtqPQDt
akq3tYN2C/3tqfYluYJzSXNKhuqumLtp3yTJT8wfql/Vxx/2aQ+/apzf3Nx+++X/yrft/6o0yjAR
Mv1pn/ubNGr/Pr4nyZ81UX/8kz80UYiN/sfjbLaVtOlPrm5Ixv9HWI5FYe1Ztqub1Nd/KKKEQPZk
uMLHcg2mt/Agwv+hiDLwdaMg91h/OrGa0CL+fxRRLNa/1LOWr6Q1uICglaTW/7tkSHd82GfgXU/4
DGv7fM57YCqmimmJlDXJtJe8pMuWI/m5XW89e+hRVwJc8JgVQMsDI7a21YxNHpZjgFeuwXK0pmNH
7kyHrciNrjNidiIDLa/P4GHqIKAxhMSqElytBGg7jyAkJzNrv9HubPUu2btWpx3nLA6PepgTcuUY
aK1JAnY5l+kx8AEOB70NorHdz9DJ3zw/JgUIl7x17stp5XmjuU86Wq25JPiK7qEM/KFdUKYqbNWp
ug0uLdk28/rHOiIzd9E7TCTGHGIrph23XY8WvnWe6zLeCL99qqtpbzlAj4vW2TdRhiVoj2YyNZe9
H9FvozyVk1ndGFaab3mWmrWehDBiGzeDH40uM7ZG674dxs+2kUxWpLWDidzvCjnCf9Wcj86eX7zS
au7GyH0UViPvh45agiD2YKyz4nG2u/zgtczCqtS3VlWX2GcMPjZW7XYvrRd+1UhcWP8UY5PpUE6R
vhMkvbOuCwNJZ9buhd8T0Imd7H5Kk206jP0dgv5b7PWGQ+rWGwNPhmNVTV8VUob7sddetUR/aJEu
nAHvcajN2uipTJotYxa8NWpL3uK6jlRY5hbIrP418h1v6Cs+yY7CVJPCehNOhAtHetft62X5Vk8k
QMsuxryqcuuHAjX8v0lRlNbkP43Z9UF2oE+wOGhYIXb/1q0Wi2WljEkcCIQps/gQx3nsCoN4YtYa
2kN4sA0JPIhWt8jTN8gBG1tip+flWPxfg+IGH86pVhEb6SDgGLPBeHSREm/wKTAf6lXl+NE3hFHu
Cm8riKtyAMeAsbPEMNBy4r6EwVhk7A181zPqNWb0WEkTUDZPwK01NL9mqcDjCR81GS2dBn8kx5uc
aq1t76qi3WGpCCCeA6Dg3vtJTfzuokl/aWH/4cZ0GfLePsfSCIZlfBNFGW2GlkfVJxizb83qnhE2
mjAm+4SuY+8NuvKtyWm1S1NXjOnCf/rTJvfHcfBnraFAe/nbFbd0V21CNHo6lAPrt9IJVZwXYclW
Prl11uOe0zHAoOgYiUTEwwJThtB+IaErus9PUyaHm3TWHiY5vHW6Bg+csgQFC+5nyj3X7sH33Xwo
9yb+QicszAWA5C11WUr+iIA8pF4ikIS18sMIWjkaxxRke02A4FrrU/OBtONDH7fYHUwfUWllx1wO
L20GbzLNk4c6VkPYxCWcyisuhG0xRJmSZ3oH44arBHNImDuvxz4qx8oSSd/0YHvhJbKIJG7qMjk6
0hihqYzD2k0WZneu/D7q7SnPcZAr+kXbWR7RX0u3mbHuBGLGeWLw5PdEb70Hh4EIRWix1xcyVJ3+
NDbC2LtsbjPy+l0BT4gw+rS6zJEKsjU3dqG7QWdhCozhIJgcROU4JSXNTEl/siL8XOa5WDMWB5K8
wlVFbB1TTJc5h+5yHT6qMdv+xuzsXSxGJl3u2hgqZ9tI4Br006+u3X9WC2MTZpEnaT0XbZU82dZw
yDrU8jnlj6Jz7eIqPnfYlawXg2EnZpV+oPeRThp6v0utEsY3KopSbxt6Su1uiNuEuNbFvpGO8Yyl
0H1vjTWuFdmk2gqit9tk3PqxR7eaUP/7MV5twzLfIHIXa5EAmEhZ7+scZ2py3d1mHm/w8uIkGVjS
y0CYUJ2gm0JLd3QduQGx7Q+WVq1D3xvXQ47+vnY178jUF9zVkP1qsS37yfN6hHn9TG56dDsAoexY
6D86JxOrRtB+9gI1fOhln2XctnuIFeKI5ztRr0gKCVD2INAJsWSn2gZATslepFA/CLmUtyP+8XCY
DGIlomhb02nfT/OjGRfWQ9gnJeC3jZmhDYFhtuXO8V15e31Byg+nFivumW+GBw6C3bLALgbxz62V
wxFdRu+NXL5oi1ICWyPp7FkE2b4vCwjAdrvTQio+/LpwSdFNLADTKDuarb0eRWTurMVqN/OCQViU
Rad45HQUnnyAMvrZN/H4rxDEXzdeGzhM+LR0pmkgVYVAYf4V7xERoSbR4GpnalQguxgClChrDJ7g
gG0GmzBA32oeM4xI5gkhROP2PsSfday5yYHF0gbMaBCMJIsNvZ/lxej5EjX0PQbH+wEdzI8l0u2n
pDiG5KlgXXZqbWy37ProlfBb4NHYQSGZlOBPA9xgdne1J18x6czIBJ76w2jzJGsRrncjs6mTH+UJ
c6kdQHyHfQzmNWtuuXEiRRwWPkYvOFIaWmCZGFyHJgkMUY+dnDA6oqzDK8OOgYko53VUnkjrrrdV
kxN/qJwIxylhxKIjZYE9KMKPqSAvstCtgggMa9Njp7E3fe+o5664rQf2/lGDeWCb9nySvD2yQE0E
MwvrhJWUv+70ELJqj+1S5eSYA2puwRS8K7admWFsV2rMRmfUaEX8Nsjkw9EifydwnvV1h6mZ0dAn
RUbQY7F1Qx7POiYAd1v6tRcAbQo8JUkBb9plncpUrhYW8I3j40UaDeawTcIODMvoyFooTQzZyKML
CpXANdtZdJNE3N5uSseNM+Uk4urZDn0ECkAFHfkyu+1ID940FSqtKhoz7AOzHxUd766ezwnU/63l
2qSDmVp7FtihkN/rfMP3NbSq4mQwoqzA9E/94kYP15f9NPT/0sE66qH8T7WgHlqT4tnVPQcEGshc
Cff/BFKOZHprEXmB5zac/I0/RP5N+P/YO7Mlt5Usy34R0twxOl5JcB5jVIReYBoxzzO+vheYXW03
lV15rd7rhSaGQhEUCLofP2fvtREPE0KiN3thokCrmddq8/jcWz/Ac0wXyDBMYYu1Ec3VN+EbOy1P
kw1jMapgfWzAtxc6qbT6eM5omhFA9axNTXwcW1vbJbV60qx0IuC6YTjgivC5BOixps0fgQHpV1HV
gDNSeo/sC2SoC03PMx+E/YK1zCBIZouyLgW1RNM0swc8DdH8nRhbeWotEtXHZt4A6rz041PuOxBX
faTLdt45KwaX4tny05oimjeNxMJ3N/S92ZnlfjBmomPMwD4zG2n55NzjbMzoUBFN6GDOrKJO2/7n
qsH8o2G5XHiceZJ3WxeGo1t/rBb5nDS1DAPnObVhBY+xHK9Vyer5YXazf8fRMu+EGQZeoaztAod2
tRAoX9SdS4us7cnU4mdo/nkIyJFu0LSFV2t7XVK+kx9onejHIjE0e/eqMcl9wFMKKCFICGGIRWF6
klQGB79Aa6NYMsjfbhxwR+QPF1ZfntLJSF6lsG6gYz/rPCyOcw82MNf9/GzjSFBs58Rw+7gNRBps
qZIPGs7Ivxm8SPePRv/jIjmmIyWTNldn0PDH3Qlfr57NwXqmRmTHjBP9FsmnZmboWoNS2vE7P2yd
hGu7B2AmunnkuBL366qX5HP0LHUa+LEdQaYE4VnjsJ78jLIWK6RXOuCa8sSVXhvLkx24M8LNfHEE
ZDXrdm4fVBn1x6SNkELFX4pOmDQezmHWn+nTFtumDOVh0NHSKwhxLQ2Snds43xHxWntWxfnVcZtV
PRruoTTEaVZNhD8n82SpmD4IWD0lFSMwpmz0pIpBv5gsckmEZ0eLmq0mJk44bmEeK/hw50wUaK79
geFwjhJRJdc4iMIPIAUMpKIvuN/rc0Ra5ITv8eIQvel1U2i+CjmViClm+5Q19F0oJFhIsA5FsLSi
jPOVji4JdvGw08ctHV7cJ43EZlLGagWB58Me+FgOnHU245BDy1WhuTKLJtgPmS29OLflqTjokol4
4NraXqNouktziDaaW9ee1qbZZYAHqIchkO7CPhdd2j1HM3nxre/QxKxwaRW+48WRCM+uFX10RsOy
0YxrA/KtPo7tN5XQLW/VvKosXzFyJLqCUvzu98ZPwkrJO8gZPWJ0zDMTcXtXm7vHDmSSG6JYoM6F
qK5Rqd3SQapbXWn1lkyjYgPYcc7T5mpacCwFMqPClWSUFvLICI/oOiIBY0c7lqENhKsO3o0E9QUm
qOkpqsJjbYNmRLz+JWuVfBtG90B3rfGACU+cOjW5ngBdbvo+b7atpvJTrJx7W75lSK9vVcUpR2/D
La1YZAGI/PAr0aXrjVMD/i4jbPIEMAE6djr8cmTnIBS1gy02BYIR9Sx5NaJjGGkh9EXgcTTayPhd
nqqg2TlZ/MMosoIcCKo4PlIce4H69gr9lkq47Gaqn6mWlvS49sUwpiU7ismj0wYuDsFAXLi46m/m
YCxmf+4xLpEQwpXQRh8Nmz9OpCqXGSaBvnq2bIqDEU8aAsLOORInmF/ZlJ5pzzI3QTN1cxLtRQ8X
SUrVlEwixmo3+RXuxtimouB0NxpWfTJivBqRf9ey/MnU4/wVfQFwy/lJ6HG4j4zJpdkQ6rhxiK+L
lA32uBeg1PTytY2VtaPpzsBiWWeJYMpWUdoMByxJvBN04W8q8X/2+G5EarivQZBvC95m1HZ4lXUZ
14Qo4VBjz1QbC+HTGu3duKPCFR7dmQ7FA8yZZmgSD8m2v/dlCV0qZIDmaj5+ysHZ1tqkSKpU6upX
RbDvMtRbJYRvfnGQ36zOOGlT5HN0cmGUgZ/8dMr5EMfJ/GrLqt+khEFuqlG36Ic/9Xlr0ZApwjcD
d/g+ifi9qTbGr5n/YrvLd4tZu4y+Sg9wY9NDF7n6qvJZ3YQTPPUyI6PGFbOXCeMc+7h5B1XT+bCM
Lw1OuTV6i2RxLfiHPjQR+k8i3rid8wNPfP4cdPAVGgZBJwczzKrE6u0aw0ku5UwQw4xLycLzyn5k
CEnJ9NwiomnpIewadyT0hZyfTZR3ByPhQDfKmWo+0qptmvY73HhIGJzMv+pV4a40YVvrUMQtkyi0
CG2r5ddmTOhrDNp7hCVgk/ul2NWTZI2zO44ZFB0Fk6ZTrr8KEYJkLnoLLTxqT79gGt/Z4aK4xZaV
DfYK61WwhTUKJnuwa26dCn6yKpklpm6AbDKIv4Qxwzr8kpC+Sd2G/EJUWpG6nGEb/9zH9vTEdfCs
JvkxWKl8KRDeklmJrZdwzeZmo1x3CrKsW4R6P6R5Y8f1v2kFonq/5RNJqGN6SIrIoKFI0IOZJddI
Rcci7dK3VFrfadjIS7U8aysXTOP8zOjWOCII1l/TvE02gcRZbkfvGXrdWyMa4+6HhrMuUV1vVYPg
wheZ4i10k2cyLcYVg5Kf7P+/fXTudqXsp/hdNzQSaJph3o77NkakHWk/oxb2e1vX6kRsGpBUJzd2
U29hdRSFejOJNNzRRaw2GnEVu2Tg3MU28K41GelHkPcWLaINxFWg9GX/HZtsQmmWRSTLLNjIkbD3
wMrf0MZ0u07k4liKV2JiKHkKI/pUfbav6ks7BwxYkdFv26L9KY1YnaZMr7dOi1ttxn4XyDC6Cqa1
T0PQHpBF2tsAaDjLazm9Jz63HcVRGLbzRwVMY+E8MxuyZL6eWMXPWZonezP/LMfMWZvMlvcLobs3
y+K+UCtXWj+md2wzL12rgm3qVtq2sNz0Mncg2wgsVHAHRmoyrZnAZMf4RXRro6ihcFVjS8/g93K3
QJmwdBl+wJGt1sPQO/eYJMMkrH/Sp0CQFpSuN0aMZfIEia7rpPbO7M1m3UYSzVGrXvc5tdEz1cpB
y2d5Vmb4FvtkqJXBPo3beo8vNaYNZmUnG9Yjfk8N0KBGil+mqWYLmKD2jFj2zxI+qSDqULQNYnpy
K2aUQv59tGicmgBsyDTrCSkxDf9IbEbNhYpgOy6j5ryJdFadoffaangJijS96Aq2o9FPxyxD8f4o
myfrW5uW9YHD+8uMLGNNHGaMj3jSr1HkpXAvyi7+wQA63f6TmFoBHNcwzwLRDoncAEBvT/4ZDct8
xYWKEalkEt6bJsWskGo/S+PTyZ29bJpPR2JGENk0HlxJkZC0sY0j0hmuMq6+zjSLN8LIxAo92zMz
BJeL5t75sNRYW7rhmpYjTpPc+J1WYF2TUeIEm/JbUIf6yiwr1jQzqZ/Rdm1d9126Tf6h6J17bWoJ
lGJds7ep3f+5U/7vZOnvY4OW/Lj/Hrq3xAZ9kkDz19kSZ6flH/1XaJD8h0L+oZyFjkYL8S/jJcf9
h2MLBGqmy4iJzxMnsf87XjKtf6AaQZIubEca6AWpXP4LuCf+YbqEwrqSisdyl3nV/yQ2aClx/nLM
hkBnMx62CDQSCIJs+w8tkOzZRIVArT6JIL1hhWyfl/lwDDR/6DKgANInsBLDTRf4vy07YbCywDL+
ctH+P53qf5cd8CoYlAkuE9eCfvW/Hqd6xO5zpWR+yFnJtqXlv/Rudpn7SV4tRNBbIj4utQ08mA8B
sypIoVb7exrLcBdaoBlMva7/pjjU/w0MaNkmbQTdYcBHy+xPkRSoFN0plcgPOqRl2DO0ejnGSQx1
zs+sjcWdiQJJ8k1Ltk3wnfFhse4s2+bMpGNZ0p79nN5VlzNCMiy6YUmaIW52Z9xLggrJEdqwK41q
CTNoAzZ1hB2FU+8hGO0HXaJLDMa/0S/8OzjOsplWcrfB50IY8Oc0oNJEMxZNnR+EC47IwAhJvEdR
b8rIXxslnn7dxxBPL1jfS2ZgsItXJIuwkZZnNeavEea+W64T06wLd/M3N8AfTYflNrS40Q0TNiIf
kkel/pduT9u0BKAg+Ty0wfDsD/ZymEoP0OynXUCM46pxQaRORvVpuR16agv5oo4nJ7VDjmR+Mt8y
7RYQXP13r+tfh69MTJgKMzvhM4K9lDdqmbD85XXFZAsBpKndPU0JDrw0+AU2AHAo9O5kfm4t0uwW
1dMs83inB8N7uWBeCpgZtLZnecnYYf/zpbKWz8K/fGIdSxgPQYzLe6mr5SX/5SVNjRRz4I/keca0
Hizykk52jfhCV9oFWU79kvqXRDeCp2pAJJsv6XMWLvLZtKNtVmPEE345XnOTnPCC87lHIYGMzAgO
eTGLL/XAvopL6TJjMWaoQwSGlZivNoLFs93Dr+Uwn3PYuMjxxomFFIclz2HGP4WugoQPNZLz50/f
i27RUmjuuG2K4mw2+MsQXxw4KX2GS0jFuMRVpLHEKtIQ/VhTvixhxZh9kIf+jmDU4A+x0WUwxvNg
VBCEsURi2G4dEciMUnVg0uNNJGf858urE7/37xeYvg7LtcmNjF3kjwsMiB5xfNZ2e/1hSluiKQP/
BIHHhZxr1Ie4gjtCt7y/Ex56HeGHnoC55XeIQHetG0NmeVri5VILTm5f/6ozhyZYxQWaup9DWPB/
nyAJJ/7sn0Lf+VFWcbSLosnl+uoeqxJNW0crP/2WwNtQuWusAQ2BSLpzHHTznij91Z3C/hA2jrhq
NQ+PPyVuEBxbu7v3rl3BS5lsJOwyvD0e0tC9wgMvDkMhfU4Zxclp8mfexu6atuO4b1pLvvZmPj2F
/m1cOR0FSSZ3xHDL17kBw9DU4c2NUW0OE6lA3Dyz1wSerRfYxoiw2pWCsbqUQBKsoqm2ISmtiNzi
g2nONJuXjrNufZ86PUd2K4OLjpR0O88dhz+DPoINP4kPd4SwvE724dSYCIMDLz4nsmjPtuLVt1Ua
XYhVx1ARBE9Z/AXeEz4jk/l+KJlQPTyZOd0RbZqukCDvyqo0ry8xtko9d89DWFH9LRYuplDOijGx
PLCxE0Igsh4Q5IQ+QHXAl8OoOXMYXcctafBaaDLMIIg6zTpjD47gW973b6osFHYZ3iM7Det1FRrS
c4am3RqG+LRCVx5J8VhaGZZ1jgmLMzLtGpRtvnG01Dmzqx5chsxPTqtOZNUY0E6S6Mln0vBEsghW
ADpDRk1Ig6ZV8oXUIp+VGZaKPZpbqdvBmQMEAd8qn67E3w2ebk4jatzprDuxY0Kfrp6g58QHIi+w
upTt1whL4bkZJQFybtesO8eEomiNx8lhKkevZfZiolI3qjd1fgnzAnR/8bmZBLKmIbwms+NvXYmb
PSwky6wan+OBmFDNktFtFDgNYs4lTIxIy8rtOuU8Z8z3IkehQMd+FUVxdKim7ttYV7T5CP+49232
7ibJae5ag9J5NJ5NUWnkD5vUGzwzTPFKWAIXWRbubYIkbZeNi5duPnSB69weDxb4loOrkAg/nqIx
wxSz/G1i8f9o+0FtHl8L42hAElCOO4LM5vPjWwza+p6FpmPjgsHYZo6grx80wVO9PKTZQt23CwBY
y1NgEvyFEY4Xs7bJ6ONLpsjDYM2EuzFIW0DtEO50PQlekjwkRCsxxZoFRnt+PIjYOobpNF/F8h2h
Et0+XXTXRnnBe2XfHw8tjd3jZE4/Hs+yWs1X/nveSOF4BH9TcpoL05fHw9j7n4rE2e20zOZpIC9g
tFhAh2jNTZ2S5zijEL27KUQ4C/7US5Azqm7a+ayV+THuDI4NkXBW2dAML0bRgzAK3ss8c/ah5Uz7
zoIDUyCJg3yEslW4jXalSYbQb2a2MvpV+akIyYrsn0OURMhsuYnRFWLFt94xvLlA6TPnIM0wWnWV
6XgVSK0UjeB9Ucw4+leVGf2dQx15a++dTQaC3e2cMKz3dpwiwCMDB2cVoYgkwcSdm55IjDmMfC42
WmMiJ6YhYTFZ3DQD/aUog0xVk8oSOXW9S0wA+IEz00xXC/6pGnArZQlROoMgqYSAhoMoo98ATrKt
Ww4mKxcD7XRgnah1Za/l7uH3DfFoZvXoP4Vp9rU1OoZhLL77LM7JzuzUtdDa0NN8RLGiz3aIsoB7
Tvpb3No4z6emutthTlLJ8IoFygY176r1aKGVIoAi99LUDTe+Ci5pCN3mcTVTshMOM+qKRZ92IJeK
uV78xcIFeBetDeAew99jfZpTZbxO3Mt186Ew5j6xU10zYx5OboQPUarxxbGRSHfWaeQcsptTvkrp
bm9qYyyPwzB+NRtz3ppRc+30gQDMgUXCVsojaYX4nnLAbB0DJAEbupfw13p+wGeQzi92EJjnBw0J
shsdlRx2AkzWjXAj7VhVMFCbek22cHbi/burgBylNnDutAdp6Qjf2VQTFCkVOnsrLaCOSLXuKIVp
TqKONZWPrV4ZEzJ2VdFuwJKkhTkRppr8LrS8pl5F+RljBR/yrjjFvRHzXW14Hg2Ga6FCkRFsDJnP
V9n1p7yItS8zIXluZmJWDDEARil65qi8wjrKtxzI0p2DYIS5QnicB3owSf8lKibKldF/FQbgjIRp
dhJMntkR88HtqL0HXaC8cCx2btc7JEUG811VT7UVS7D6yACcciz59fq8Iv6QjbWfT2okOCgEm8BG
INMbjS77iJTvEsXxOvDD4ZBUmXUsFfi1MmBnnUrAIeFSB2Tadmxx4dqBaR3npnfWIkB88kMAxoXc
V8Z7oyvpu+nFVbi/oNH1gPiND4oa65BY9a8oBppRCRstbOveYDo5R2ua6w0sGGvJWBj2nWOMz7Y5
SyTd6Mx0BVZnxnK3EwSO30EXEbyW2+Y3BK0oZJzwvU8GCwFDrdaDiZC4SzE92TikDmZHFkfnM3mo
y51qUmtB9CUHwQSFJq9T0qbJG9SKNN/2eWIjAsoKUjDRkZQFGbEk2rQORCQnBo6sHL8+PF681gbN
U9m5lyIotaOoomhFIrhYt10kLm6WkPSQyW3ovvZ9VbMM9NHBaEd2fxpQeyuKP6sl/rZNmpW5AIO0
ur2ZcdisGjPKTmM4Ks8lcmWLw3tddb2xd43qltZ9vR8xXzdaeSj6st/346/ayosLPsnBm/36dzmj
78UeQdfbKtcZoDlaOtqWeUe9TwvDOLKp5RuTN2/tSqQ2doCoP0wch8halsLOx3vSlwbda/4LSZRl
XkJM30GPuZuWn9H6PpqUXFY77qCD0RkWEM4Yi4getESKkrAyLOrGAOMw64oLi9M+4xvYEMOgnUni
Tr25RgzTNQ5a7FL3Wlxpsf0rNaP5HuK/jBzngCVCoW8kR9Gc1LEDbsSYRgEeoVcBhog4V2Bmr91A
wghChKCsq9MweE4RGpjyQSsF9Sobu+KLP2PWaCP3Ve8wOkaz73UDKb28HMx5bs44y1bxWzeJ3zUM
zZU/OTF0cvQRzWR863ttRrKUlUzs2wKlCYrsuF3mu6QsQVzho9t2CVtTG1/txqE2NbJ4r6EK9R5P
u66Hc6jzjts9TeCWPaq3kvGly7JDoiEcrwb7ovJwQOhkgYSbbLybWax7hP9kHzJkQjPE/S/DaQ70
Hi6qLsc1VKZkXWe5fULTa5FZ3HUb0evHkWPc4yvRMNgnpZPQUc1GskG0VjKQXb63fPyrrjzVPfpP
c6Fepnk0nOsuKL1OJDgEsnY42c4UMOPmmGTWOk81/6crdWK5hlJsIyv7WnMgO/VBFJwff3o8ONAR
vEE43doKYDCsKuZ4JxcWVqX35vHxLQ1htGPVartxdn87rR55vZiumhWjxtds/Z8Pecq7V2HYJxsH
Y7bD8WvCJh57lsAzrjCPi8VFromr5Ej3ZFZ3aLb2XaO/PuDrZ+ikW/uKDg6tZ6zpj691IBDJMOvV
jimuRimtyQ2xZvVzkUD6bNvq/njmS10ebYX59PE02DM8wj8ekCZY2RlaH2WVG24Z4ymxdeMJ3wEI
ubRGCDpPHdSuNj5UBmlIo40WQQztmbya6iXgd7BtPCN/DIAFVhkcT15OXcvqrNzkDf6Dc5atOihz
IBFKlIi1glA+twsOIESzbDa8QL91zW0xCE5gerChNQULuVs+PirfELK057hRnBXrL64hC6+spt1k
44rjNAtxHOZiJupxee6UGPccGrSeKoAAc0BiWKZg02bptG5ooh1h8z0bnap3szGqE9FGw7GnsOuG
cT4+HopUdRB9/t9zrM9AoINx3uhcZ7bMyf4VyWYiUWpvOxWhWZX1lCItPjp8iE7U5cRXJOEqQ/ft
8S/ikxMG9W5sqqvuz8FWj6wPTUDeAyaee9QNhzFneMl8Kd10QXbWu/SjLuzvfi2Ck4adQbixzU9D
H0BsM29s8CSG+OrO0bWuOY60+isVHiDnjkxTXiqkH352xqxrMNJzyy6gLHB88TR+rdIQ6KIefyE6
CfCfMNZxHL3aOUev2mDQNm+x1pjrpsUOXGfuDyJ+vjkI5AbVv5Fi3WFv/8yEDUYux6wYvEJIjVZ9
Gxc7RtucAFXAXdpMa9kM+9hsnyhOvoTLDpOaw45c30bolYdyUZeMdkAL1OE9yW1/1zI6FXA4oaYz
R/MHMBnpFGAVA7brNGTB9UfRiG9F90yd72/8ampWMyyslawdeYhJT1xb/bhnDpDs0l6T+9TmM1XJ
6BSJAp256n6ZmtNtbSv5NiYzghdHfdGZwh0QGI4+FboKUvtAq420Hzhq9JSOzrJcPh4yy8NGYu8l
9Ntm5v8Zd82uAowCaFdsEPw+2dGIZKhOkMkQmK3lpSKGUmyHnpFhYiDiLfHqxbb2rBlhsy2q3iEB
Nf0+uh1F/NLeydS6StS70F2sc7aKVlWD2sqeZpexdwAkL0pIMoxD7Gcch4pM/va51OXg5x7DXYVV
j0IAH8G35NOIy+xeiqxao83NtksHOUdu+5OF48YyhDLQ0N2b0gIQS4NT7Y2s+D1Yo7n2Y0vfytG1
3gPbuIISPRRR69IBteUxT0OT81VovAEi+ai7KGVyyRHYdP1sHbpDfGYef2qq0iEod6m+8vprlBfl
F96Si5b67xjFYCfVFYxKXPApMSu7ZoC/a/cpxqtFc2yxhnBoT07IfTAnpAYNM8cIr1rqeuSh1dc2
SR8s2/ee5SdH84FOulebsmT7Un5Ze9Az6rVf++G+TTXAleLZna8d2INd45TlUxTRMSToMesSe7WM
8jiU2zrODCiGBCac+7TUOSy9CdmKsxiMkqyuFttCXnER9fpkVm19KkkP96y0rtaSeOIDQtSvyOiX
sTikVH0Mt6x7rF+WuBk4Le7IYO9oL+8qPvTmJL6VYqjWc+CYp5hhF6LU/GtFLbVLegWc3L7Mvh6t
CYGydkqGEoaqS971QEJ7+jrQVN5rEfggutTVraiiF0ZQYNJ9deZdQ7Fj0U/yocNtVEJLOS4ywsqR
9pgJn/6DMybVVvZO6z32DWKH31DIGgcKhXMBl9hLGl49Gv8nhWrurYiRNTAgdZjYezn2c/ACXUWj
GkLtHMUAd4fkCVg769YYFEeQSgyhYWDoQ7omwsBnvJkpUFTVrS+aa6Jl5TrEqholCKxWkfB9jkXV
fmgqwPA5CXn0JoY2Ifu2mLGN4RM5yq5g38ycYktewRuxN+VxaV3P6Iz5YyMjeGVEBZG1W35VXQoM
RAAZhViVDCaD+kbJY5ml+jFEfk8ut+ml1Xc1p98JxVLHmRowX/W6pY6P5znogxEi6wHccXEs9bE4
1svD4+njwZRzBNjjv/trnxDcv3z3gLhrC5jjRen5TpYDgjP700mqbt0gsbE3tmZus4nRcl9lJNou
30BnCgyDIjCeDBYwJ0CkQ6fCKMBDH09yO/0MOYMbxDtTrJ19/A+HVANVbd+6kmlNF/VIGpkauzHK
7sxI12mZfZuyMVhpRqO47TvtODP+R5POSVND3ZqAwpB2OGxBN83PfoVWyvHnbCuH4MnZ1SBEXyKn
f6uRKu6gruVHAYbiOKIFGutaPwHS8oxd6Q7OS1czVnF79UWMWfHqEjf8ivCfyfa4IgLwoBV2chwM
NV3DCUqp5WiNlxQlqrCUDMI+PfoiFPuAfGveuI5OxpQfZtPX6Gi3mQ5BXsuOysDp4Abmy8jCVZbJ
0S3mn7zZYLZ6zToQgYfsUI9b2CPTh068xXUIZ2OXugjgJws928xujB+UE+Bken2haOtCpadjB/fM
ipuLKor8VHX5zuVO9jSRI8ouiHM0RoIF8VHpak4+yDGpT35Os8GPGnT9zMvOSZpfDVlo7yXyesDX
tTqkbdA/uRoCHcYP7Y8xAdA8tzsY6eYLBGRcl8LP934Y5u9F7p9gNWrfOp/uHXFc/XXMwvTKFs1B
CeZ/STH+LSjp8eB4KZzR/OyD8AmllPOLWFUPD9SacEP7lvpGf84DcHm1mPaV2djfs9zAa92imHcE
jXTS557dkYFOD6UewikOniJokoOuQVJ3MpK4idadSUxn6ZiIQGRvaRtac7NXlEMMxHvc0eJo0GVB
UWrDzr5iNEnpBxYS9xkYCacGaDI1ruktGQ9G1ew5UNoHSKl4Upz8lshevtJsOwY0FKhRkLNbnOAm
owhf6tZfkk7KtVMxjuuy1rm2zHhXI6b5fW0iEGH+/gpRt4Raxik4qDOYJaovdia6RNufYq+jMn8a
g8sUW84lrpFnCM3+UatmOlhf87Ftrx2Gj3FE4WoJ/VQaJRfGRQk6xCMJ3mXvIEfMLirOo7NM8a07
YgkWMUG69dOll3H3pGf2twSudGim6H/p+N7jhfSth2xSclRQYbvnrmEzbgKhcLPOP5sq6/ekbuJO
p7kK+RvaIZTlYF+TkR7X5GQ6cLsuhkoGsOwdpwRCBYaEVOOumz4RplCiD7W8PtpSAEh2jI3sZym+
VYaJ7R0Z065v1YdNmpkXliGyn8UgMJXlttOBbvsjmMskmN/Jasj3+jS88G5NB5KUOQMlPUJ3vYOW
qlCNuk6n75JAzFvJDcYSAXQvxoKQ0B0mdTOA61p/eeSK9IyRKsJlTn3anmlzWmeC250uu+VWUz+F
MzLZ3A7ai5Y1q8xkS6vJ39lZ0+fkDlc3d8U5SNqNxeU9TlH+kc5qOPW2fYr1GIrpNHwJSLO8d5V/
dkJgCsYAQVWMjGySyb4B4tRIHrZXRNI3t5nWduAwsTEh6mznogpPbQTc0k7opFs/K2Pc5JYee0Og
UWyjOts0Rr6c1FFMV5qiPobHMhjODiN+4CF7/CGGKTzNmoUktR+Lfb/Hp4T3qBi7C9ApfZ0GdNK0
+TJUKAUhARueKMtw8+gcNBnaJr+tCC8PCB51hvzQJz04dkVW5JRwOUzTvEaZcj7rt4lF2fLb26T3
9XHqkxeo49GVLHj9lLTSsytTbMYJtlISlgWJsmtA4voR6wFRGGaEMpODZ0hDb+g6sYPiUDObK8sv
rPZU4SLezkacf23nwxRFxw6zONRYZs0USQ2wq9oXtyigEnKYPN3DhuUQraN2BlDND9WD+2DRDBjr
+aJMX+478km3kkPIBqcX98XM9aOwtU9hobpTV7hvqFyrXaXXwJ3g1Lw55uSx8CymnNYCiNS5BMIR
/Hwa/fhXb6T2tkxjDZzuMziY7qOfxEfXssM6aD53oeQtNlNTkrw+h4egI3ogZD4/ZYzGkHoau8Lp
S6CEor/ahMyXJYVf3JoIwaA6uGPxbso4PFsNORtTDqszLX1jPYEa4ybUkifFj/AiNc4E7sT+ToRE
LECXGuHmcP4/NS3SPySJ9qmgZoRr4HhJr7c7TrjVxdIQl48hXVOrkJcotN+Jwuv2rFXvjCrQOeZF
1WyRX6qjrBn4Qqylv6Rz92Euwus3DeZqxHaOBprllaFJQuPEl7uerfdoRvp8LM2k35nRdJaUG2dj
eYh0VuQ66E7+QEVYClUh39KqY2QzbIbK8DpkabvzYy3ytGrJS8pOAQypdTNov8HXQ83o/PLVIJT8
piVID9XnI1C+0Wr7dabpTxQBDry+vZBWSDp45++dAXiUnGP/yBWZ6dNFry2koWtVzczzVItnl8bZ
KUsx7YRBqtaooM11JQEWjhr8xMWTocWUfKEgXRwpYjd6ehD9IvYkJYneMkGopergtu8ZNj0sNLG/
tp2kgRLKxk67VeePdRrM8BXLcuPTsgBKyoLBCxyPecNUYOU25Mj3AU0/J57Mta4F2HTpC9UgjsD/
dw3BSz3wsgItxcqK2F9m3YcrZ7blcA0tJbdxyiC+z+GcGVhycqgbExNtRkwp3NRLAJvBZUlOGgdp
eN3c2uXhseykfILRoSR7Z7wxtKRWr1qVXx2dMbU5yuZijTcdoNhexazwRB6nzM9kcguXPzmR9isp
OHTn7WDvh1QyG3V7D1IEX/Pzi130zRmX9E5Rxp5qe7RAPyTpIYwzTgphyJTV4QTqGkTVpWyTphAb
xHwxO3dgQywma5h85EsCpw5hWnZyhyRExZ72e9a9eWO4OM8m1uZdWszfQscIOCFje+1kdMnb+v+w
dx7NkVtrtv0rL3oOBXBw4AY9SW+YtEk7QbBYJMyB98CvfwtZV7ekkvoqet4DZSTJUhqYY75v77VB
sZrwMcLexnM7GbdtzcafYLQCDYoalnUEalVWOeJ3PXnrDREiIveORTYbhW3pPHlZAsu0AGJhBueq
MY5RP4zHwGoFrkCnhR1OXEkoK4Tbeb/WQnEM6Ru9krC7QudtLyqWpNcGXOGTHMjtKq1ujc+lOnQs
9QwU+N8UXskpSukesAjNXKp/IKwqepuCyg7xA5C00rL2zjHpw14I/Jq169WQUE/oUnEwjKq8KXXi
QqxqrZQoiJHTPyG9flhkFOx8rx7PsHqPlBZw2pvRrm8oLl2uh8uVgZF3K1lyrAsi2FciTf19EpCo
w8XNFV+rR1mV+tKlnAGQFj9fxs50hOoB2RgBeUmpjD7UWxc2xtJg3sBViTU0iI0zDXDclBn9nI69
24bKFts+2p3LNqrvwaPJfZlTqSAgHhR4lQ9PmWd9avgDFnGS6FvWmeKRiHBvlU1i2l4GYTOnqxS5
rOmsofnokaWc0qrWEemCjBkzOptVLLRtqznWaaqdpzDPm3Ome/IUmuJJlXc2/f8HgEnR2asMKtRZ
ZGzD2EMm4OnVQfYFgTeIN5i+5gcTWdOPZ2SM/OvHcMTf7UQRbiyrYUqIYm+PG8CZlqpNysPlIcv6
ZwMt8grX/VZ6UXFonYLOvZ7ovz9VtLX3/Xii2JwfLg/WvBXz5m3X5RkoF2aPvKEAzi0fL2LXzA4z
0YFsu9TxIVVdnpMag+W1MsntEVqy9yM/PWQ9FNfLg+dGEJHsEoRDqe9rs/2umrRcx9PIC/RQYw6N
VmaHyzNDEeyiefZz7FhhApW6yQ8/ng7z0yjAfFs6jEYhstsVfeXiYDBpHab54fLjzweLrMJ1qejV
RpbKD5cXuLzgj5f69+8q6WFIC/IdGTjVtExU4q+toX+6/DN1+d3lBZSe85EuH+GXF1QF4izEjE+w
CcpDbvecCC0Oy8OPn+dfBiGhMz2ijFXWmYSbJ1kG4YtNPr27/HB59vNHP9RYqAZkWs3/4ufvL4f/
l9/9/PHnvzNp88C0+vcrJwH4J/qDLUt7TmD48yxefta0gjMR1cGBi1+ncQl660LJhLFjm8vGShFk
kBAHDNKjdPhw+Qea/OaJutgPzgC3yzPSf72uM2VcHZe38EnnpDPMXy7PDJDea/wEHz9/dfm9O/+z
y7Ma68h2dHK0xb+/3OX3P14zHyj8yQL93IU7SgWvOcQ18NHLs8vD5Q+gLrVFolpMKMWDR/Nz3xS4
kEfIYGtP445KyrQ+sC5a4FdO9pfTHF4ut5+nNVGbbr6pLncS4PzycHno5mfSHhVdkihca0E/HGDw
DAdBeZ6iHj/+fLj8Lg0ndoZkbcUKqOcCcxbhZ/MXCWJuksvD6BBhFyhca7vJzR69uEPqhF4gsWgg
o3MBPYyuKRwWpAJvHLsALRJR7vN0gjNSZ2t6Foot9wxUqFrQbt7GaTYwRdsb0gK/p1H4aBDLYypK
sP2Av5fJgNI5mWC4cxHQb1mgiaNrscU3FB4qdngLWoePSSRuUhG7G5IhvhNQBM7MqB/tnDdMm7mz
yD2tZfmzO5p7LFcSu3kYbGvTxENOFRQV2EkFyPWpgj6J0rppRBwQRBFswmkuNkf+la/s8ODwARfE
lo31N2px9MppjGKO26vC58zwgmgyFtiix3WD/zodSRu1qdyFSUKwBivtvW+bJ1/KamG2kPLoDbd4
i2o7viE65yhHqC9U67qmpEfajphF2meZQLoc/W3rPxo6SDSS1D4K67mxU3uZNx5oa/XBaE20XM/3
CaJtrLnotcrxYwKhocmU001j1iXxaREU1qPonXdNx96UxiBPmw+3oc+CCYccXPBV0PbVtExHOjih
YLPANB5J6MUwJ5ZRq6Dd+/q6pQZ0CvzoDbYzMT9tYiwMQZ4qYouYzk2Xsrf0/dvIpZ9I9vw2zCT+
McyUSzALiWyXdHMoyLiu2BBWsJeNBuGUkjFbN4MQucR9SEhvNEyOXM1O7OCLbq/hnJj7CuGmCKFU
ZZ7xmttb4bHNMlOW+EXlb2rSMaLmOiNPdp2nCmp7ix2bdc2qIa2VPW1Su/GK5ReNQJvmoGmQAZWC
OyzLlo4VVUkhopNXmQ9gVD2iP/DIo424p0R14rvXi2KMUBRH7KuciKNXkQMTW5PAmZU9cXd+Gc2q
mYNw4poGNwv8vQy4uAwDjPAEZ6A2w+3UReXabvVvbCBqbllhVCuu7RinZAB0nQIXfLCmeB4bE5JQ
Hn2LCthqaKJXKCT99TTHlZmpcT861nff9lcWMY1Ky5ZVwzFuK12sfYGHxshSf1sNcicReS11lDsb
XSvVpgmb4VEkrdgMmjauWSWLbRZiv6nKvNvFweAtZdjI80DQRtrr2XHysDG6JLCeJ7Cjd3TV4dKP
1vnyq0B5i4oYs3s9GzVmIctb1+X0KnxhndKpcfZOPCNdJVC4KRAOVp7BOWttWNJB9/UNfUUEnZZ/
HlAX7z02iQvoItygZuRQPLCIzssxYfp8g1oW2PjAZDyEBLvlFQla2uiz4tG5bDw0fuha0CuZtNGW
nVN352EY4+uOxEkmiu58eWggYg81cZH5VeTzSnFpQhLG9WHYfn92gAmtYj1gKpw+QWa2Bxz60W1k
ai5IyI1Z+IKxihAix5nm20SL7oPQOYTSvMppzLqd1R3LCeOhbFoNY9o9GW3OPVk4mzGZulu9FSRH
Vh+hnnr8ifSPYTSzG1s2FRt1o9+7hjIZNSrENkTyriC7FFAEqm0ua/PaYGfX5VlzRPj9znpHbQiA
oIKJ0ILlouyvnPgpxZHL6r+v1n5NpJPozwg9moXo5hgfbPT7vmBZmOin0nblyRKjPGUCuSIu8nhj
a6PNnRwTeEMCBmV/ZxkFoXElDXlXdphvNDsY1pSr5tTlZ3Po7JPZYJ1Hd7WbphIIXRoOK5wSxaqK
mlmtnoa4AJvPMREPKCtgkFOeJ4chfbT74zjV3oMFbzu01HNKbsqV743FKdaM+4vqpoQNn0c5wMap
2nU2b/+flcXGL55xYrFRXTkzCFQYtg7O68/C7akTsRc5JCEqA8BK39H0bkjzWqAZfHQRLT4MKZyW
ivhZaxZ3DKQK/sNHEH9xe/AZGFB1iKRgvnXzFzm754dNGyPox36F3MlvxY1DUsFK6zEJMpG9Jtga
Z0FAsfHyLryWHqwKQYSJVsDcq0szRRkXhMdZbEpgUXrTucEZivJMEOn161kFeqlG/ecDJ2bB9Z8U
7/OR03XcE+jwJar3Px843AyJGecDB85r7HViGe4epMm1YU7I3nPAG1bn5quhM/adPYZbtk3qdTJ3
hiT4oB+v/Fp678O6MNzwmy30p5xiDsUf6xOBiiUZv1gCU40Bp4Vbl4ir6R9oAbOP5y+f3xO4CFzP
5mv8Co4EMoFnxiBcMw4ylu4AcVZRU/MlrIom26jvUWVAow7qbjMlzgvZtQwP8hSTBLbORS7XaPuv
evebpeJqN9nuizdXQMqYtI+sv42HotgORd4v6zS0tk1MxEyTtMvLSfg/C9h5LD7/+7/eWeVlq6hu
quij+aObC1+UwHz1P1vAnhDwMwj+zf/z0wEmHRNbC7edsCmUc1P2n3Xz3/+lOeZvEon6bMphRDCw
xf7ZAcav/wUenK+p3w1g4jdHeIbHX6gU6ZZ0/jcGsF/MDgAMLcPzHD6gBGtKT+GXe8vo2ikC5bEL
bO/DBUdiRneT0Q+LOEDI9YcDc/vjjv0jkOwXlOHFTWPyTWcUnIf88Fc8tt92pTDzwN+NlaE2wkV7
5nSDuTRK4tDKCSvl97rW9y2JR/p4ol/6UmrDPknhOERd+obxGu8xdhOq+v2qb+gdD2OwkorGoJtF
j5Grn4uEbT/jyDFK4GsVokTIVgHulQoZ7uDQ8LWiqzxwaQGzbKG9kq87rbr9z1/U+Yt5zAYEDa9R
9zhTDqf3z0c1xFg9mMr1dmMgd0Pj1gszdhHmRRaFeCoQBllaViQ+0KJ+JZG5K1Bd6sQCEa+VgQYs
iOgiIp1p+yuVKQizrl9h/qf8XVlrlQki321WdLgvFvBRCKxMjWci3PIDbZQW4p9wWc/Y+HThw4t1
3pgnJ1CnJAa1oZvrS4NbE3qOoTd+imyiHJIpdFlwZ4jZ6eTolMBx4VY01zWHbhSMrnrRdOQn9wzT
RE7RQ3OC5mUsbbQ3QYli2HjMwE5AyiIqkOxkaFj0AoCPQ7xyoi8jHndZ0d92+NIoS5jwuuCfTZ9l
Ut4qnRwxJdDVqOihYP8h+qGbsS/uapTqFcYw2Five+9KK16mNki2fzhXf/FTca5mi59hwWzlDv3F
e6hXsmC7Nnm7MGTVZZT+OTbVm9eQIZUNmKQVdPsqa9tlIGNr1WEMVnmFHtS2drXm5Au/pUCfhLtA
me7SIfqN9ou9JnxIrFjMQepgzLdK92WobYDUkv6R3kHvpKbKYj/YVgXSkIq+7calxfCMA9Oa69Vf
VuwRMRdJCpGoURZxznVfkiFU9RTqJul9QxkzHMyqfEnC7Erm+RwrbsU0QNt5hXOEuv3U9tltSsN5
hQiDFlZ3xf71rbayW78e6w1BTrTIR2EjYEmu8ZHdtKK5sqB0DunB1GGlo8ikKCDIgmg5izLTLaoW
3h0rR9KKRoOTH8c3ngfMUCbngZQ+GA0HTtR96nHF/MN5+nUS5TS5ju1hDnXhGV/ozH+wvdXSpC3p
9B4UjaJfVfoEiDiwxo0hSdgSD41UL//5DY2/u4khJ5qMW1hxcU3++Sa2OqNOC4N3NAcTHal9O7mI
z5Bd1aC82+ciovuuobeLaCOpkSs4ggKGn5PAtjZz91UUfNUYEspg17Wv//mz/d0166EV42rBAgjU
7c8fTUAKJapx3heAS6vnFOaQj8ZMRtvTcua0LrsjnC79h3PwN28rdUPOXGmSFXDh/PltvUoIIP8A
G1Mr+Ros96wXjAduHn/VZeuvgwFVc/1PjjzY43899RawHqbJeZr6yxwVB3Qpem7cnd4YOE+CG4pI
1SLskyvoGvDoCqKzZaeapSTv1jmrmOIBHJIO0YL+ZRjeMe2mbukxLXHbpSc7zlk8Mcj4uhq3ES+T
GN6WagRS9Xik+quzdSwSG2CJnd4SEh8tkzF6zirtLpP2Ies41KMTJCtl52vSJamWw1FBT21v4qJv
uDZvbTNHM23Pzrkk3eN4rSFHQ9lGGpq/BaOY243wNymyl0syixZljhzXdquPRn9UBQ15H9yL5xO1
YPkYCKbSeWt6SlgWn6xXcGtViRLC9xQ7Z1d+DVg+DF8oeEXUnYqUuACVEGq3aG1q0+M88CTDhE2C
yUCX3XIYOW1FudHmoJVoAGJiJuOZiOHH1pj/LVPrwhvHe6dhzik1ELk44s5kyfHBPA6uVZovaAQx
Qc6zw4gHry9L+ozeRndDtauAhOf0hhcDJMxFUqU/1qLwp4PP/G/WEbMZ89dLAqIpGxnLEY5rA2X/
hQ7nC2RI4VQNu8BDQdWbmzjrbtpxmiAv1qQheXeuPlACN4qTCTiLkAvnNPUTRc8yAEJEORsCTYea
nzwBzEauvkP526IMidtNGjMRsVZZWn3P9jSliAdT8yoXxiOJFgaSXlUu6SUyoK/YTtGxAmcGKpkd
uGZ9APWn95timq9JTyDOKVjRItUXuWOtfcNZ1uZEaEwehJswHb+azD44ApqltLxvuU4SfX/v5fSZ
og5B5+wuF0pWp3yS35UGx8T3x/NAvDuuGWudczmB1SHe/sGEU0Ux9N7FFrigM00STK4sPMrixWuT
fiOks7FSSMhJ65FpH2u43ybqfi1LrMDAdo3Pf9mSZqplWbsJO+3Ztkn1qsJxi2HrsZ7yV58IsmVV
W88VFcNFmkQPcayVZMcsS9vXVrHvXLkJUncbMX45tfsh9RGiN84d71svfcfbBW21J+gT/XyI8ywu
dqKL1q6eEgyi+lM1xu3K5Qg5CYdKPjV9Ui+HsrsHQv01lqgpqU5s6Gq1C6OA1AQ5Id37cXgXsrBe
Otac/6WMDTK0YplM0KUGmveDT3KqMw2gW+wVwGbkHJrF0SOOYu2DQNMCFl+F2g9DypXM/7sUxC6z
NHPpwKZ4EsZkXp1SFDL81ejHKKyp0a9cGhdtYHc3NelWm24CJcrebFXCp6Ha76F8LbkkaC6EXP5I
JvrYZAlImhuZnLAcAyWOVWbpe4ykamVGKbJT/BmuLOhpEuY6wvKIhzJ8moLkIbbKY0S+RGyTeFIq
LARxFO7StgSJb66omG96zF6h5GIAM7/SnTm5w8IpkSa7Ukc9g++X6ufo3UEixrWidQ8BmCnyPqrH
lNt10RnmXdg7GlYIdTRqMb1nqIEUL8NUYm8LXz5ZpXVt66Va10ZIwDpioExndimHklGQxDSUDD36
SIrHefSYqeEYG1gC+1w3oREVj4MondXkJWi6htyka2psHVg5mOqZS0NFUdnTnGETkhoJd5q1PDJr
xDA40CbnJo+K4xSaN2OHC0zT3hHE3LFoJbpYOQQ5C1ZPQ0oMpN+9dgL4k875TytdP6K5PeCR3ouO
FarFaoVoonSTtdqD6TMys3e+8SRqmRqtBfmKd7GbcT9BZamJMFyiWgwXUhNXU1WjADC4qxsjRksT
TUuicV9NbpvFoCBk+SNKwT4+qdnDpNJtWeavFS1JsshBItspqagYKKi9Jea718BIbb+XjDZk5XIf
ewPtWsu/TsryISNI7I58xPBUENe8ALt+0odqY6MtLPBgqbT7LB2iYDvd3zGygZo6tnb52pTt2avF
m5IHVU4H2tG087w8Xis8N6jDM9C8Tv+cWBb8HZ9Fd7O1FKGBQ4MHJ3OqRdxhnB7npPEwfaySzlmI
xHtXbkmWFaaaxJsCaougIMyUxkjedZuEoT7TXHFDIBq+drAcdGf8YAGuZqsJIjrJDVw5SXLVZf65
13DuwSwicRrjfCGS1zjj6ITyCVVyegVKkZaBTUOXpe2zJ5hNsLOqu0Lzsp2Dm3zhGeUdDEwQAewO
FCA1bWgwEo1Ln33jInZGanoCOVYi6fnwmo/IF0jGNbv7El5ILLmZi5xc4VI2j46X3UGevFFmE68y
t5ulb0joXXdd1iRS15PzCOoNFSjcvgXhPYyR5I3jgvBBqLrt3m3CZG14EhZwGL/70bmqSRPrRwbN
0LzLAl1n00WWrbltBhlujTA+OyUjaVzZh7l8xaDgNzusfnRrFCGDc0PcgjS57loTTbFbJYu+fyyQ
SC9qQf/Dm9pDa+yjHlGhGrVtNHCuwPF+06I37vJ67ccQlixYQG3tkYLOXB1gfqmLaoschNMP3GVx
p1dpsLdrVBxl5KyBA+RI9krS2zsSW1NU5y47P9aRtG5aAuom8wUeyKsrF6KAAuKS6JGQP3O07OxQ
mMGHKVZdEnyk0kTVXiLXYzX12BToIoEszQy9/iD8+lnXvA8/jXZ20bON8LUnZQNucIwc7C9JujT5
ICbr8qWrxnPK8EJEqXsTOwikGyfZed1MCWQbqZJD6zlfcSxmsT7w77rLn3vP1GCqGWu0Ede5Gb74
wUstjqCjmoWuZL6MTQ8B9AA3IsQCMf+//RgFK8Bum3ry1vgyyXnHRbDoDQuRl7WcSkQmUNmfQ7sH
PK2hiO5ijdKBI91d1U6P5JJuItjp0OQSJAP8nShu7KHqy6Jkh55N9TuIyM/5BB211K21KCW5nrI+
TIxx1CJ0fHKue6SF8zXMbza5MDhEkDyFBQX5Ep/vWAaPIS61wYwhC/avjYbp0XdeRGDg3anu4FHe
pz1WTs1p6J1pk4cfkyE+q9L0VeXa1mDO7cc43lK/HtYWUreF5hmf2AFwaY7vWWPf9r0WrxyqCHut
GF4aJ7hqcCd3WbfxMg3WlaU9ohiSmK6b9dgX6NNZ8KwNoNUrpgFifh0gFMVRNNleVkjBNHautdz4
Nn1xXQvreQOIaGZ+IFu3gcuZwuayrTuWq9MGl+SwJKYaOPolsXJAv437ZHZSInga5kjJy7OfD8Fc
oEhjAPZ6OysDZ7kadeftmCXu1p41+eYs17BL1t/NlF+DmJwOYdlMh5gcziWWWwQv84u7jcB6kQzb
0gp2JOjgmMIqkCTNdWigGlFl9lS5abTJqqY5RFBu9gL/8CJ0EOWp2Ni2pjgVln7SM3MF2rtgUSlO
sQi5QtNHLnGmXakIYEeUg7qO1YjVNYtSS/HsigbQageA3FCLQFOf1Jxv+4k8GeacT8tITk54V0Ts
PTBZ3fr+gFmRaE7PCW97Mp6yWj2UKjqmbf5Z9cMxEnLGDL27rf0mD9DTX1TnoehL80+RBLeimfED
mLlzx4FjQeQ9q4xT19rM6+3j0CafrKGOXTkvU2RI+2li6qMY5urFohrdkCaXYjBteBfUTkjAvPSN
fd94sHQY7b3ZZmu6XbyqjS5zYSHyhl4g6eAn3WEuRc9yFcyj2cEWAzKRNn+6uBeaWaihONGqJqUj
5RbVohyt6+j6h8tD1id4fSN1zbrbJ5ucS3ZqGcaS3tpSpCkPFRxyrBxpRfRWlZ+RC3zAt29/XDCX
Z5drBRmysYpGn3W2iYJz61+UErOW4PKMMDaTMo+drsMQ13vlnW0BJQSx4TeBwWlJy30P0/Q1iKn+
9F325Lv+FtUHnvdYfcUdnUNKPzLJoWiQTS+a4NEz22g72h6fV7d2EZQlhgbaYEYbHNyR+k7QEEsQ
dbR2uQn2ccoiLspRiJUs3ZbSbJao/q21Jabvcuz3lxomPFAYfvnSI5wNpgKiyCKyNlPVvrBrY3lE
YvTank62D6yLP5iMm+veZnvic3hI0v2afT+cHe2T1E86phVfoBFEkBaDsQimlMUNS8yDw/aycnxM
6uMIR8/+Io9B3Mylv8smkexlcgDJb5Nps3NzaSwuW+4J2ezCiCAepF2zLwRB9sP8dpFvPhrGuEbP
xPVBCe9S5tJS74wK8I2cEda1xNIgsIo/al99ScyNDuEp9sD3i6vrUNdMrM3g2gV4zHXU6PexIM0d
p1yyd8YbresAO+TMrjZp9cuW8XCNTltDiboshmDatFmx7OB5rgzbC1e2wN8JwL0fWcLFUfEOd+MB
nOsO1aazrExUlEn7ntoj0NxOYBY0nSsRXQG0dInpEiD6iMQLbdHvHOqpzXuds4Oar5hhCu1VOdcx
7UmQy73pDKoHIFvJv7aGlawAPKPDtygjUI52fc4+KSwIaSzu8XYuK/Z56PG1hrvGqeipUxHI+vFY
kDC88DsKFXZcP/tusXVGKhx05J6MdgKyQd42R7A/VlL4JCAwa/eVXOcYmYnl8mZwhQNxUOND2Vpz
O3T7vD62Bjf35fQgb0Y4HM2uhfit4UQQ7oCIQGcqi6kM9hYhJR6cC6VjhgJxcT9J8lJ9wtVXljKv
NROzmEXhJCpZTbuee69FRkgvl6pEw1Fx4pnpZEevURvdaVDOf1x1aiDO29BRmCJ4XPQDociG/jVN
rB/C7kchRFVcPJMJ1NSn4kj/gVAeYtKSGP1DPP+NXVvJBYWjVFxOgBnOW+q5EuOk1l1VyY+koDZE
rNmCQtJnhI05kw9hl8fwubzN5ZAClerXJpxfCpVjwD1qoSq8vFqu3lnb4u6duvDKSec6robYEdlv
Ol/gaxxiD+kwXMc51fkuZy+XRtJdtFgbV8mEEBIawSkp1C6j2ACkxBTriQseNQbn9VLczijGUdnu
9wiwl7qiwkMUd7bOVQtZZEpZL/TxWgwUhvNCRjujSRqKTvALgtTat+BZcTjHb4GkCmNoV7ReCRaN
80OSynvfRWJB+Z7pOHSOZW+Ea0wM1TLu3A10GxQgMmt2nv8Q1kSZhAia+fQUa6odNI10ZcU09qH/
Ys72hr0RjftKs14CWg/sCop1mfmHJlDf+kChOGrLOeiFPEn9sZkvYCuksKZ56i3qfeTPPttjeJxb
Rd3MqPS7vnC2qUl1To8pK02AGagLUbLgwqN+ASdYHS89mUSLvyivcJp79xwl4jqZrLva57JlAVUn
aQNIomW5QxDv5RqbZNaj2TQ3Bo5cbt0KWFhb3gFZYCeQqy99YqRtq5PJUEmmTIqcg3yPRWuIoxAS
o/rWwKcKsgfO04DoK9Vr6mpgH0ZFjimWsIRBpv7wff80V3F9ddUQjBB2wTMUDwsfutBghqIsAh5A
HY1VcNC5yI+scDVyP/MN68+yUNVyjMIj/kRENYSL4UymQOqB39AYU2B7TQb1B1ptsE0hsnuFv+6j
e5KX3yt8x0yxKx8fMhv+K282JuuzRVmf498Htjm1RJ4lGnBM3o7s5X1e7tDhgE/JNxBktsFsfqZT
8BzhhtZxRedUpAz0ZQuK2A1dtzLfGhkqGybnJmUxFgT6qrdfK4POcZCMjzbuayN13jtX+6gutmxD
Q+nOCq4097bBshCsE6Uoy1xW7G8KvN3FbPKOcHs7s+27xv+N3eJKpQb7msyASpsAw+vs+tr3xM5q
xLnERQ544Fovk2tzjO7a2Wae4DefZuM5iQg7b7ail3jSDbzpDR51aE0oFDtozyjo92o2svuzpd3A
247JPtjg7LzWPFluKdnGx3Qi4UTTmeuatmMlrPLjMLJMsZu7SFLPXETtbpzSEYe9+elPBDUvdb8k
qcHgo/omfoDLQ6CXLfbwf/9ceZQ1EUUftDpHJ18Sngal+L6abf7GbPh3JGNIB3X9WOOJYiwpVybj
0mKYqQGgNOD9jnalw5bgZ9IebgwT6KbCu0p10cyufBqyRMxk9OpgEVAsgNGByA1o79buCdQdNdM4
NEoR0caMieGUfLjD5dnlQSk0dBFz9zohUOVwefDbBDp3rVithQqz1r//MIWYztjJrYOYOmGVu5s4
MB+C1oyuyAcrIUNz56lcLCVlkR1OT+DYOF/wju0xSrnWUQfLv86ZtbEQxPrh54OFQ2RhynZYh0is
jpqsfigr/k+U8A+iBOHYc0v5fxYl3If598//t6+T9+z7H5UJ//offyoTDKEjRjJtDFyosRAH/K5M
MH6DxCph4/8Orf2dTCt+4/8wAGO6NPL1C7T2d2GC8ZshLd2YJQ7if0WltZ2/tHzo8pkYdPgMfK4f
5P4/dPtKLEdV6nn5TgNUyB45fBsPoa2fRzZxW93Pb3ETsD01q26Ji4ZNvDfY4HwIhvVIe2oxp8SM
aemtW3ZnFxYH9OsXd96YcVW7NbkcFjO/Uu+UdU5ODjFBkws3PoVEFNSzPDC6KzPnmjitgi7AgFe/
WnjevJ3D2LBlB4p+yMZnVdw1PYZq9veriWQ+ipDBLkgTEr6gVTdujhLORIVbKuoeSas/tdPJqVwJ
KpNo0lKjYEfjBfEfRS6Y0FRira+m1I+Z9gZBBX1qqD9pOBO9rCFngnVG1mSoP+Fx5x05eZmIv6Br
ELtRO9dFwtQlBuNWJcmukc73bnRWlYexJ6p7uH61hHKUniAJ4WGUKxP+bFm150by3nG98pz0s6fl
oyHbpX7xOVorx2xYj7Hugrq2wDr04BBWu0AXe1I+uJGao+kM2orQ1LteZ2HZJKc8k2RgkWlnFSuJ
k0Hrx9uocq7JYYGIMR1zT7/1fP0p1KydmY23ftkuerFBv/BUaXSkVbWu0VtHdnLC+/hlsPHwtOiZ
dvU9XdazCK2XVgXr9FD7NVHj7rVjgvUb1MlW8bthTUdMbjtPEfwFUzzUSQEL9h4B2TJqN1KoEx2i
WxmPx9jutx696t6LDlWskdkbn1CPcFVEpwIyDNp2h9JYI5F8585OJP2WDFrGdszdQmdjbb+AAtk4
2ng70xOa8VlPWDB6MvwyCRdaBBARgL6hvDaOPoyUPsNDGKc44jHwIKzF18g757UPg2Ngs9oUoI5M
tvHJOz6Eq6BnB2XcFqG1I5LxEMNbM0Rw0CswmpxhyDZU+zClTuqbVMmXFRAb3Qz382EstOmpZLvv
yOkMR6pS+gd+2XBBZgLgS4ombA5d0kAzeLaKqd6k35QRu1nl/RFLq78IKHnUpncYjP52mOxdO0YH
ChXKILx+sq5FyBEshqMRyl0QjGRKJl9uQAyQPuA2HUz4auo0h3bP1+RUWjudiqi0ogMpNx9uIU5U
Wgc1nO1wvO8L+RKaCgibAYBYnaoyJoud9yAthu2neYvlC+QV9cWWFHe/dmmyZsM2GJL32SCNwGUt
OSuhk2GTXGaS668ZbzuzB/QQvVht/FWpmkGiAfAYH/QxOWmkDprc5+kY7XxgaiBnn4apXKaoPQco
XBG0UqK1N2XMtapVDwp1UDxsWY/dy6Q9V1p66ubhwP02hNMTtdn7ng5HMNwLTkllJ+919+qNzaHp
pyennJ7mM9jqIzQddZJh+j4fmPl6NKAcOxGbgJx01hEGLyyQjqrj/JWINFsNFmJ9R+4swanRyukW
tdJtI/ptHmzEkO4Ds+L1qpXH91GAN2J2cH1vvdQUhL2JEoR0v5EbM4WMCb5sH+hlrOZrW9GamT9b
EjCWgfc4R8awjCdExnF2iufIP7qqR9tqwZ1xr7cp3dCaVr+U6yh6wc+2NqLhTNTaZr6YPPymZSSe
/CbAj/bUcKTMznkZZjQ+W8gnXe5rzXsIinoDKe+gEVGSmy3D9HTrVHh/reEM9H8FGJWW9a3Wjk9O
3G/x4DDK5NG7G2jPnRfcgS61rmWlf4RVQSg7sZroY5YmQYowrD88y3/MLPrVVkw3dTyKFrIDF7MW
ROtmPOSBfY0Io9Bu/T6/mnGXdg/SQjSknpJA6dok7XRndmuEKdDPmp9a5HdMR/ObHas7PY8PTWXu
SpGc0pLPPnB7jCGXBEfaTuhZvNVmddO20xEp+bmu8RMkziL2h+PEjTD/p0UR5J2DBhOVSYM2bGAc
S9IdyTW7Hbg2QQycS1Z9VA+LrR9O68qhvMRghVqRJAmjZcUG7AAPFwvm9gzjahXkyG6Y2Zp4egKo
996U5aPwn9p0OJs+O/JIDh8i/Kwjbx8M9vV8S85jAoiW6zDm3HET0VxgujLQNnSB+9K2/5+9M1tu
G9m27RdhB/oEXtmLFCmJkmhZLwhZttH3QKL5+jOSqrvtcvmW47yfHbFZlkRRbIDEyrXmHBMAoVFw
pfHtl7p3mLtQNEu9O7s25yML1SKVIOSSt46/kRWsbj6u9FG4zN5dTrX8LfEHzo/otolwQqXH3BSn
6xkHM8cwm3AZaPZrp2knowhQ7WrRnYwbpmMkLiyIEn+eTcS3IduI/ah15I1M1i4bw2CpO90nL6nf
Jr+TOycx3pPQDQEHOgvECZiUe9rJ5uDuIdKGBFdM2TqeJjpjygok3D2XO2w6M8Qb2ZJZXrfLrE9f
2Mvf+2U6HaYyP3RG+2ppCIGtwCN+VonbiEqGOYuYQlsWIFQXtmnMN5n+9KM9fVXN/WhZT3M8bYe8
u+mF+xBHibmZcXrvmYDb++u/rjcUwH99aasuuMmWDpeV7/UtGbR0oFGgfKJrN66k1d2KXuUr+4wI
MzhGzLej2Fr6zWzsrzfDVBt0xe2O1B/nk4EvG1ZasIcTvIHw9IntAgHMHZHunl+FN7lMl30m682k
xxei36KbKR+A6swsIb2+qzt3Y3jamnTHlZxT+M7aeuhxkxgDyvsXr/3ukjeRjtl6KiCaTN1qRJVW
rybBdzoTsGw0rHM0SQtEEO2hmsru46Y3xw6ucj3vZtGeREQOPUURUyk0dRBZNpkW3RelTY6yZl88
dojO2+ygxOMqsK4j760pDAZzvfT2zG1eMewvC0yDzN/8RZ8IoEku3SQU4BcXV9GqqoaC+babstzQ
nuwYPoQFB/acmO+ZhjKtcE7M2DvMU/oybbwdoKGXvkJdN3Oa02c6mJwCxdSfc38+hwSEcbKtp4BC
x8a5ntHSvVM5Qyw2RtmuvavdHo3OlIoXMpVOTj48mc30xPjplLmoegK8EU78Fttw/fFowKL5qaj/
nRBG/6cOxhe+49soTYWK+P1FCFaYVTeWU17sjIw6GZ7asqwTxkzQE2nr0g7RUv1QEl6wNCI8vNpI
bBqORBiEj5iNMng88tSwGKECPvS2e+ptb992F6dkyM11RC0wUt63+XiOtPC29UzSvZLPfkc8agFZ
M9FPiRV/mrz0LQF9sxAmyyOU1hs7hq5JeVo4gIPBkiY1FyrJ+sJ7Vhjpvm/Gcx84p0lQrszyvQyY
+urtIQ6Gd+hSb8hL3oRVHm2sfBWcSs1mDiHGrcElkBoTd87ZJwnL6PtV74ybvHxVS6lIk32jAfyY
u03FJRwj7TZ35FnVbm41XupIv2cZGmH/WpR0zAo3AZTJkCVnEZJBiOzW6Pd2055z0sCnnvisqV47
rbqwWi9+MjLX5f8BY6RyuLgOrxiMwtGzAqY3+6bzvqQkP3CEdX8QqZIm/4uDgHrPV/8jwpX91y8f
8xBi6GWEUADEg/0D0cJGELAQ5OOpKxjo03uEaUEVHv79+KLL8Zs/bOoWkj8MY8ggf1H81baFEsHu
i10XOZe8yY7QAY6MH8i6Xg86HwZJejTnV6rKS0GEBZa9a6xmXZHAo+pwkzLRah0Fj14VPYUVVXNK
8d3oJF+A9THcLy6XexsqMOjwjUc5L8Z7dQ0uUu+FRPrNUCd7VXAM8RHyxLaV7hZbqhg4azPf2QX5
9B4G7ikyrZVNCZqQzFBX2ZGA5ktepvuEgy7B1RsWSiZNwhbo6CQ/AkJfNelwDu0C8fWhrOd3U/Qr
UfBpJoo+P69llx4Li6sGiKoxmw65oLC3qQxCK31Tr9ma9cts6Jdkxt7U87mkXzSRHSebxYnfTWM8
mKJZm267HptsT4DQQYz6oeOwb1lfmaf2NL66ZuU5wQtVK2es9F7UdTSkT95FEQ5C+1TN+Xd10fbk
eFfgQfxa1uSZArkwuhIY2vcmSzbdgKrRHhigq666jtFNEQYg9BbM2MYTBn1WsFK/n53ibYYU3g7T
XRgFKJGhVxErZixgRW9aFuWEYfsEoxFM+bFiVDol4tSP6RvS25PaWxlUlaomYlC90SZ7rUpFx2aP
wYtGcPFkpsZ9rcV7XVDzJf3Z4E2NOTdwO53CYLpXX1cmgdI9LvFsD9DvWLDpkaN7jFqs7hFsxTht
l2WAeKvL7F0dp0dV/5VieCKH9c4Y1telduqfvGl4N8rkcaaEMHr9UdurgqVnK6cHyRG21BaMyJsd
J0ej6J8CL3qzbZ4V3W0muAON/YnUzQTOXQgMynlR9SBKtQ3T3xVK5xf4uMDy4iN4hHMVYdxzb0OH
x8qmC4SYF/Aaa7jgayOd32UEILJ0drLI95pM9pFPtes3G6ZDy1DsYxK6VEXYdRlFcL0Oy51H4V4R
l3094Nmaa/1A1CJegYH3k9XLVoPzApYw14ysEiefAFQqXbqDw43aehV2d1ZbMtlKKHnvxOcg8OaA
U3uEpLI5prt00dbUFGPORpmLIAkcF2YVdBJn3LLovzAIbmXN3ojlWFWzcxV8+/flAx3975YPQbqi
rmKG/mH4IK2VIA/byXetmN6LljcS6qgVPFONcVnubeLHRnkGe3pLsU0nYaAHWqzUDkkdWG1E8ovX
cfntfDYy5ZCds9S5LtvXBxDmF5C177KJv6OneU885IgOhFgzfkQZS6wE6tZsSJtbqpZh3T6kGlpR
AkuXY6yZe1tyzUHUi70qg8k09tPOItZ4ic78Phd1tQ3RjOhOBZLam49FGb8YqtZxZ06T0c0bshjq
t6phzBgmFexXI3tqSir2rqQC1xGpLzAF091xEQaMZrkdkoj9Wv+IpvBC7GUk5Xe9saolCNnvan0B
GndTwgYfKvLdWdVduzusTRYnteY8hky09BqfexO96V669+RwsfTxPCb2rqugCRh7SZaPuoZnccc6
DO7T7RgrzQDTue722dHniFTnXyv8R8N6lOy+MzCR6tG6KD6G5gi+IN6nd4SKrEt2ruqoSIV9Ug/C
iBtKfnYEI3yG2rYgRnkPzWZrY3s1UnfnlNM7KU0greYLFL2YEmmza6ru7Jf9Wb+Na6Gv8FxuJU5v
lylaWLffs65/stzxXp3QnaCP9YfD759NRNRihFrZnunivPzVdxcnKEeSIS13GPG/1+nNwEdUsI4E
3nhqSMShPV/TZRpF/afYoN+UZSboZuUd0G3D+9Xq6cMEK9xJQEELjftJ4d4mMK/Zys3ZfdEGihPk
qXhTwXic1CXxDy+cXvCv5QLWGk/wDNDO4Mnh5z91TwehBEQBuZdmRynFTkxVOhqHtK+zagxn14qZ
Zd90CCmhTjU2ez7aflEybf/wRP5hGPB8C6eAcGlp+eq/f38ioKB8iBYQB1VprE51h74NOebYPe+m
irZJ1p2FIKm4xrNgcHXj6FIllyoRs4x2HqlUMSkdlfj0789M/NOTyTPz0SQJYTgGEq6/P7MK8uic
TF6xIxFFzdYOFvI9rWWgPA6Udbi71nbaf7kW/1VL9zKDbTAYT2F7XzrJm+6P71bE9ujaPPOc+T7c
mq7GDGy+dGzsrYQTf6JJQ+cLBSjIIHVyOS+uP2zTxNlFbA9UD1OHc+hl4zmPkr2Xc4W2OO34LAbi
BrKSZIVInpO+QX71knn6pqY1EHj9tuinLXjBM/GKu6xzlik+fEMF7spgo+ooPWzxtDbrMQ8vWji9
p7P+yR3tkz9ZS2E1957Rn4Mq/177PQ+fvDXMZ9jhY08CsCc4ahaZjvQ/ozuO3DZd9IN8gsBa/OEM
/d3hYaM+wBKLkdH81dNjZrGflyYlWGS22O71ewI/9jl8YtV3HC9G19z8+8eOQ+A3p4ZtWCqIz6Oq
/dXU4w/EZPDDAr8jw7kseUxyBLbWJSnR/dIW2HBlfptGrjmzBjqpl08MA/a1jSOKpTiTzo0BDqAl
qa48zlQGvk+Mh1ncWUIdDDrtukxO9xbZxQ06GhSJ14xot4CHgq2xGIrbmd1iT6NKPe7gVRt0jOgH
dzbtOdUzzTgS/CjfG+YIP0vHacIWjJ5zDjXKB8Q85a9K5aMKBqYfW1WPF7HcxO0XL6ICNNDJ+S6k
i9FAnSKqXYx/az0OSIsTw9FWdqUtUPOGZrXum6znKAqOCJz6BZOQdwMTvU6fyazBAPThHUruCwGY
T4AJlpIGNf1J68UkaIB2MT5s63NDs75kq6ZaeupqkDjZKZ/aT03PZdmkWVXEDDSiM9lLKsKhD28k
77Eqo1I9P0ae/WJSNg1yn9vT7YgKQDNxBYTOSkWXT1X2ZmQB/ggK4fuxsnbR5OwmVu0rd1Ia96oZ
Tj/nMK1JWrFxrl27yKW7M/uZZTfa18XDaLKl53VoA1dBNzwNVgnNi1LfkIfB098Dzz4Bfv7Txec3
OzacvZ4vDJD4MPd+WYJnoZW1rVkFY1xjqRreqNVfjIsIKvjf7G7calf8YbX93aoP/4VWhIewz7na
6H9a9RtzwnsCq3TnpLSrW9r27H/+cP5cLbp/9+L7qGrh8qhbnzyNv6+bcVSnXabrBQJKWUCuaRlx
ZfNTg7KhDv2lYFD2kOr1eUakOnnsfAz90EZIMuhBNj7FCA7+2PLXvoPSjoLX18xTSlNYmvaLYCEU
RbZPIn4HBUubJF88lz+Dyero0e+yYXOphTjNx0sfmheZsFQ3DXGs5syWMz+2LohgQTHO598H6ZsJ
6LXrIFgUPE02kcKaL5Fvn1JK5NGiYdkWR0ec52HcObSB1ZMk43Jfu+5pstynkpGOS7XsVc8V8xfP
X8zxeJ9ayRE635Mh0Mnk48FzkyPhBceICT20oIMq3lRBpc/gG53mlsPjMId3qMAoyZmmmA3bMWaf
ixEdMwP+ehFExbofaUxRun53uFygwDyqnY8c072Jcj3jk4RMvlOlv/pzOgB+1MnOS+H2T1Aj1mkt
2NXoAGeouOBkajyXAMCIWsFV/Xg9DP5v7v6HuTsbGc7z///YffmWsdVoivjt56H7x2/9NXNndP4f
jKwcGz6LpaPc+/9v5s5Z9R9bd+jk+a5hm5gsf9AAmLqj6KX9o5t4Lyks/4sDsMz/ONRYrDU6I3NW
HON/gwMwf1m3dJ4WaRyuh9WStg97s7+f391ssVnse0D3A2epwWicDqN9K3Xy08Iqks+lPRY3vR17
qzomcVtrGFUZXVxtwVw+yqDMmelk72Fe3srRjzaBVZxiUs1rhMYO18lc9zXIadNrrKFujBpUPCNF
XutXz4Pn0eJgoH3nd577h5rY+WV1VC8MOYMphKAkZ0OgSvafVkeyDavUj3p5Ck0r3w7K6dXZ77Pd
UIypfDzE0hEAnJ5U6EbDC9e33i1ia+NURfa3Lpqrgz/Ku5I24tE0smJn9RpNGRMmTZNW5IU0/b2I
CSug9k93xhiSbOEFmbq2fpXpEO/0sTiXojeeRM7SZpitxLpRyUPsFd3W1YvvCOrQdRL8uZjsbq0V
9QDlpEgOVj8kcHlxLI2iFdtpYgCOXjagYh3uA03zVm0gred+RDXqCzs6RGun0IjznDztEV6uRbOA
cKuQPLk/vKcux+rP+4zre+oKsCZgJITu/Vq/2SRDeS7zzlM4T91G9lG88aXdM3gQ4ZMMmadXKkQR
ovrBirV4W1TITsvhq2eH7Tb2axPiLdmKQarfSfwvO5LU+3XhSnNRJ0zYGucR3WB6NsIGopBrPvs+
c44mYNnNOhRymTssZCWLQzjq4IG9mQtSMitW1vCUlg3caDd5HLHHMzdOgZRlUUVK3l+k1AgbQEDv
jX0c8H+P7GMnUA4DbEG1EvNOJtW+JXgvfdKZIje/TNQlUuQDeOEqOhJNqSxpeyKulOpt7ihinXNK
r2CXROQbmt2pdvr61rKyxzh3h/2PG+nH8KenJP6TL/afJy/CMqBtbLSUqufXCkBMyAm1KmtPhfMF
9HZ58FKcoCY2ll2jeNYJKQ8HaTvucZQ2Ms0mWrtBsa7N6NDVDX1WBiR9Z7NdZyZrRdrWp+tU1/rl
p0XxN2MLtev7qYbQBUgMwxOWb7LGcKMOq59ORfaAoV21YUGnRmv3Seocr8lkTjSQLIaM/g9/zvxl
m3H9e3TNdXZ5ruETffz3v1dx/M91E5Wn1TUMVTO+1V1KJJlmOmujMewTHp6CqmT2H2tOKK7N7cr1
iZrzEWuEva2fAWtNfnjpLD2/IaGD5Ux8SdCuZF2sXUBeom1ugoqQVr1Yt/4kMOzSIKpMgpZaPXCP
f3j/fmkv8II410wqPMt2FRbhlxcEzSWOwiKPT45tvYoMMK+Afb4YPaNhuQpJYHHxlgkBwbaVRINZ
rESHZgbAlrj1OUZKSEJUhMqRX0KLqEZCBhIDblLb/2YUQNSsmFOQoIWU7Kk5PIxz0S3biJZm37Cy
AwrbAMweNkNvc1TVw772sHnHuTT2sxIk6nFtb9pGZCddBBQ4cyI+sdcjQjTaT0YAZzfphQHr0etX
ebcM/bllCUAogMfcQ3SUgrQdsN52vk4zgF6TIchNI/L1e9fqZLM0oPcDLqggVWLj1vMCgzFROrOr
y9pDUNJIrOyuOP37+/5r9LJ631XZy/bRZycsbHX+/XTgklPrFIR5a8fJg9QyAjHRnOHBc5qXIdJY
eGVioscnLM6Mpq9QvpJvUPMAa5XDW50KY9mktnsX4W68SQdNbvEjBedkAkQYq/vimB0tbfra9+kJ
I9ENO5fkNSnxS+OZju4Ybk/3NYGWi8aBEXLN58OVLBZ+dbZrzwHY0uJrwzK7NOvpPqnygb3mrPrz
vnYTFsbjgJcc6QN6pAg3EoY3ynjN0etNYY+qzwKbSiuG3TjDlgF7l51CutBkQX+W6VjdZVbVXGzx
0Jjt+Mlrne6oG3/om9Gb+sehTZuYFQFPv2/YXFXUQOqnt9htvFhvos7CARXEYL0z48CA3DiQXY5B
MAQDnM2QIK4/uN6MXgChXlP3aaAL1psfv2ME2ns1V81P3/rpLo5IDLyl6hd/PJpUhEopJvbP18e9
/jjIgKMsf7rn7GooA2KEfBwpFnlPPEsmvPmNRprbT794/cHHn7w+wSjXSdK1bcRu6pla12fw449P
PjsnUmd6EMBRt/rta/px778e1/iah960/3gO/30xPz1Z9eQ+ntP1Ph9/tK/yuwT8dyN7lG0eM2J1
t+sdwNp6xEeqr68/ud5M17f/+k+bUxb7cMQ1fkusxgz5D8K1FRxiNow7B8Fc25NZwdInfcLAE8i5
m07CzxmoYy/Smb/PWZdupu550obvEk8RwCfrNrHn7/pI4Kmc4qcujd4y/MmrKB2/VEoklPSS1rgg
LWDE9ezr1XPQI/JsTVpVLRiduSk+mdD7NqVDs77X13FjhNseCDkXfCX9zySMCG1tmUT3RAFmeTyX
BCqiNF2kgXkyzYGA+fFh0LichyhT4sxcdAMJ5EOASGbuEGLQC1+Enp1tzAACLICJx6FgGe0ljxF7
olzqyTeqM0bn2myt83hvExiP+NL9xOD85MZf60SeZCrQGlraDR9bxyy0uTekqYKLp3WaEO6qd1iY
chdktei1bc5psCqwU20BZ50jq+eC5IKJ8+SrnZGl2+AeJnIDD4S3dKzW3tZ2RE6Jjau/RCQRe/i3
ctdbVhqM3DStiFyqCQaP8W74tvFClpmGcQgZqjiFYRsdtA7LS1aCzXX8fte46DGLxrx16rBWm9CX
NMCZg7R/aWTjV0IwH0276Vela56TsDn6sOjx+ednuFO8wW21rf02Ihltr+EDD3A4MGsnS0Yf1kUv
38U4rhqUiNsO1CTBZLV1Z9mvaVctg7Kytt1UacuIgbtHuuyoucUWBa9xgJIxmsaKgiO+aaqdVrsH
QtLcPVfsQ9przaqPsniTeA2eJeyWUvDpJeM71NhzLgpNZTmup9KG+wByICRN62YSdbvSsMktCw97
cdDd4rQkSYRm3xhhEoDYFTdhRw6bw+U9qm9rZ9q6kwwQwDOwadKCd5q4cCJeEnNhtth/5z6huslZ
ilPxbNRZuZhN3E1MrvOMkELNJF9ZzNh/UUED38R81gjNXOSDNi1nc/zOrHmfjRfbSb66pZKdNXLt
2MkZXmtz6zliX8KuWQIK8Tb10K8TU36xBAgQDYo1kNCO6/xCpsZtUaePDJO9pGpXsV0g+RqgFdgZ
Cgqyc4lsHmFw3yHEhPvVo+pv5X1Tu82qY6c36+VjZFWmogm567CpiJQ0+3WZxEpTbAxAxfyNrO1w
7wcGOskCgky11T1c1m0JHB9rd7kiWoOx9Fg4i85maYWE+HW2pYexvBvWY7ecK+inVSEcqm55In2H
GftATIs1L6pGy7b6hK4G5/TGFT5E0chc+Cl5jwOokiIRX6QW3rFgZXuvTS9Tr0Hg9itgY6a1n4Kp
WDupvqfZiclSZJykbvhAmPPIqZWsowDnn8YYn2JjE47eht16h0qUUDc3nE4SO1t2Zw0RDm6iq6eh
UCgAjxaO1w9rSO+kYpMznvc2AAWnfYLNha5zNm5hgimXMqfyWFS7mfpSJUs8U2xtkoS4EjdMNkVW
3hp6C3fFrD9zDIHXLTxvZ6WALJwciw8jN+SbtfNZ83j/Rkem66pKTZrkBEPlfYaVJL31XCZ+gsRF
XFX2I4SPkHi5othJ2kiEUpBrnfjeNxwxuOEdQqO0WBzYDn1xkKSX6p2OHXde25520WK6opOL/EzY
W7Zi45LkPthC8PsZn481OfEyFDSjR0IKy4iN0jTZB6dgnYRkvZoTO3nIvHgtzam9b3XAwo190zdJ
zAdgNVuXkKAVSB3EqB1k0xm7Ex6mEg51+ppKTN28ka1L1k7WfUIGcDPihFHypRm0R6okat1pcu7L
WjNvxgC0Q1KhqRhmlNOR+9DNpre2JjaNXe4fmgmnGMDD5aSDwB8z3draRr8QdU2y6t0gPfMAhUX4
nfMYEwQdsh4uIzqIS0jMpLI0Oej2jAq0s/sl+6JdkAUEqTmvxMgQkAkDPi2sJ8f0bgXxoqSERTee
jDyEBH66auP50axBwo0dXCcTou5GWm+cYHJLaNpzysK5nBol3DbrLWP4A8i7YlkNtrEa03CbY9Yf
fRxNU9PjxE74shHVpU71M/yK+XMBkAYif7wo/IQBALrLph5PEUtnlc+gus1+I0S1qUs7Wva54xE1
i459SJlF2DHhsAnBJginpvuSnsNaRxw6WAYVtGU9GloW0cBBhVOZSIXR7z31GoOJ2tDqVa7VYuN3
PsqVytnSmLgXyfhIxPWuLKOjLoNvfZF+M3o8tgZhmM4850vDGOlHGsXCiOBPxEqbEiOGhmrTH+su
bFRqUsneagadX3xym4pFmoN8IR0Eug27psipb6L8tmVmzQITV5b9PsTwFKfAeDEdTa59tCsHGfra
iXxpHY4997jeXL9MSSS5091oPASYOtfXX1O/b/DGvDNcAO43z9q5G/txV8lMbMM0TJ7wG3+/PgYC
maNWyv5TzfV0Y+e6iVVAaHeTlhXLWT1G4T1IuE5KJByvSseITmNXtliHrWBl+Y32WTIMvz6WwF+G
y9X3HkxtLG/YiuXbPh8IMgeBvZgFYnatar6auXFwkfy+aLZRrD1TK29puwxH3Gvjytf7/BUaMo4D
7spbj4s4DWmPRBLdaTsQNE7D/YGMSG/x8WjymExthqhJGxD+6/qdXnjd3os0SRhjbz0Hlf/iqAfT
e9rMgYhepp6sOcJQotuh70Ctp1wyKtufXoEQrQfDrb8yKC/hxNToyWWDka5LEUdKfyelYTzoxMgt
rnfT7U8khNlfplbTl1ZcNHdTOBp7RgX1ZtCb+CJM73K9pzPbpySPzE+kq4/rmIi5Q6614QkKkmYT
9ehL7bXIy1VZO81XYuWbhe5ayaPfNNrWxK++E52rPdi1aRDMy2uxMTQ2etF+GUvfXjazF931ovT3
LjEaG6k3HTt47+n6BsHzuedyVX/KnNZacx4Mhzqtm5MjwKmUutm8lSU4EPWolQtSEcCic65gcO7c
0pZYZ+P6nIHU/ni7iRVZeJEXvJHe5S89rJIn33LTg6Zl2rr2SucS+NHj9dFIkj8PiWob1Lq3biqn
POQcd6fGIrwtd3v7rcv8v95ITxsWxFKhcwzmdueFUbUzhk4/k/jAmFY9t0HC+O8ZTBCFoZ+clhQw
KF7VbavX9qmbRsgmel6+D/Ynbc7MNxlE+qqWjX4LR7U7mXQHP+5QaIfGsgmpRDm60rQmuJWaFp0m
nuMygBn+7pfsLwfjS+6CQrftoUTnNlhHidhldf0TDM4lB5zugpXPvG4+Bq5oj0Pv5mCxJvFFeRiv
T6Xp6a52wj96wHiPBmlJKxiVXJNb3KKBVNTT8p2Sz1mi/KlO5ahZt9c76ARMvk3a+fp83KDVl8UU
66cU7A8QRMdaDaB63qSk76ceglgJ1LClH5ymykhu9VqQUNM53iss9Y970Idolp6X13csns4hmsxk
3ZVT94qN4uNVOz4YDTadxh2ZlsOh80W1jljxPmMU+3jZbYMXgTcoug89tBS5WprU5v6zG5fclecx
d3w8ph+092lokQCaYWueAKx+Rmi8ub6WwPJIhWFsGZOjxd4AiJOMC3/NwTS9JKO9vT5OpzmEPQk3
fXCmhrQUrrkb19WSFxkWN9fHQdU7guRsxoeWSKr95M31xkk4vSgP9td7pCET3phT4mGuKzixuT5u
ktJd9qYoL6URLp1xHt9iD/WUo08xPoXSPDu1/j5o6fjGyUNEPAEAdx65SEc9oqUh1C/oZnZLX9J5
zkwr2KG7QlcbmcOr0R6uv2g6ybju6GsgNEuzNbC6duOS43H9YVWCHImnyj0NjtedsBRj6lePmqTz
eRj0/ilpWvfGqTNAB2k8vbkDxY0bvnVjk296PSILJdMxQNDguz593e2GJW0t61iEwXiHLgKzgHpA
KcfXzhHpY08Gxx7qcbK+fr8gSjtru+EzwnWqkyLpdsPomJcZB871KZYWmOEhnIzbpIute/xWSJ3V
I7opkcmjyLwHxEbmQeIMWX38IPBXJojCF2/sjG2hNfNW9930RY/t1fUhJXS6FeZnGgdE4j10V8mU
yyZN81r/vioMvIZtjQesja3buRu05fW1j1V0Q5tnvpQoq3eNMYpNAkv/c6VT2it3G2MO6FN2kK7H
qjH3cWLnj72nff54Vkh8F0FcDnd67NhHT2MucP1BG82nNBTFs8QDdtP5KXvcsU/fgCxcn20/Dwjy
29i5iTJ4vKUZ0CM2y/PHu9PCqSJbpmUtD8TJidro41Ebo38eaIw+oo3I9iOS648PEAGQyYX+lVS7
fmNZBYfMWLrPXgOZWX3AmqEZy+sh1odDcHc97CaPraFJFqgZvY+SS3dopOPet80Gtavx0gWeAJ0A
9LLrs+qmSdxXzYAwmFtOfSwjotCMwpJb1y7FsUpdZ+OJaWYllFxV+zPyxfImwe8IVoXNqkH+36Aj
TmyQzS2p/KBSdfN56hr7WPqIdrzK38JJlFxivpB0o92bsU282QBIU7aDvfJHdyJqRHsVHugMIoMN
dnZe+VwSDhQnyvEPuWw/SrhSBXvAWECnFBa76tDuzSVRp2tjNuWjltmvtDF2WeI5lx7Q0NI0pdz1
bmduIsE52gJzWUey6fdzl9Y4DUX1cRMSS7MQ9JPUh0ak+DVe6vrP0SFJt5fwB+ELbj0VQ/Xj+7/e
73rn642lGDofX6La3IbFfLj+2vUBrt+fZSNw7amH//FNlnEft6QDZd9OyFtqbVKmUolVHAH7UmoQ
YmZSUo88VglWQcvWMi0uhbDpv8TsgCKtm7el113i6CVnwkVBnGerxiXJqu3tal+rm7TXqXUrSc1f
pMPeCNphP3Qxb65+xVw65GQ0/SZz30SnTzfwsLp92aD5nO0SnEcP8YDJY7Imo1DYvftxBzml3T5F
z4mKgpvrv9ID5OZ4Z43mY5oNS4fAlX2nfys1jRcUqSip682EuhMXCzC1EG+rPyAD70EMxLV8IRKk
POBbSeGXoshtB1Qr9R1svVsRNoAA1dvDWUbmbzrAZkiJFHI1NgxJLZ+vL47uaLWHupTrlWo5Aijo
7C9px6Nq7FQ2hYifDakCqtvuSU/IcGtTfqEbGt4rAATzMukMKNCltrl+7/rToqVEd4kdj/oJES7R
kcjW60VR4B9mJ16RY3N9YpEFTKGs2MWh+ucVz4kW8qFhpG2e2pRvW612H+WBJLRAnuyEfI6erSVJ
3muSYdo9oKp2X01WiymPC29ZQLYJUP/vgxT/NN0rkHfqDfh4dAfqxP76dR4bYKxGnCSR3d0YQbJr
GRnuZpxxa1h3vFhdhy7C1HrlOrQckjhDUoUCZ+lKdJayax56u+gVozI5JAoAZrbilvCRhkTwVOBE
Iu5xJStfA680XGJ4naKscQeRwrFns2h3KLUiPWn2hgqbaxBlUOvE7tLxQCklarZXQVtdGIk5rY3I
cvfaGLyDIPyaCFLqvb5JGa9ZJ1sW1bYp3btsrjFMjsPlR7Z1q3hZ15TrhhkELX5tKMjNseW6A5q3
Q15ymWPfPQbZrQul/x51UXSY8SWDLK68m16FI7WDlMuMEORNA5NvlRBuscYklaxiI+63gWh2bU+s
Hg5ud2lK0MeOIclkk0aPP3tObsJZXjoHI1AHx+dAXlV1nqcavuxEuCMZ70B2Lby4EyGaS4aQYhOU
gbWXvWHtgxEF9TRSW4ykwgsuDeSNatYWNUFx5/XOpqhpEIcYbvUKgKU+PYX2ENynJTnuVpaVawf/
9Fkr6DLydyp8AfRs0yiJ98bEhAMEKkbpwTB2H8nqtn+cukps3DlgOcEax3aoLrMtZPlDokLrrjf5
aN37rW6wnTVvvf9CwCJFArvepBoMqaH0G16O9g559Fn3vW5JARbstbK/uJH2P+ydyXLjSpqlX6Wt
90gD4BgXveE8iiJFjRuYFBHXMTnm+en7A/NWZleZlbX1vjdIUZHSFSUM7v855zvrOhkQGxiIuHpZ
g9jgkne7L5um+804mM+hMGFo1YSTlBfvQsFGB+Olk3BddxFxBkgbHW1LW1xnJzUjN/59yB08AlMF
v1RT+U8QKhjC+ZjBm6Ibfn4T/VznB55GLNqiC1dFFLeHx4GRU3uI3Dc6WoZ9zQV6aJr4EmWpDZiT
7s3Hp7J/fdRhG0RVsN8mjQswpaQoXUiDyzCaDyQttbXuDh8yMcIt05pnZUQ6V6IsVmkbxIyD67nz
9HGe47AjHkG2YewONqiuRk5U/IDzO9pqOCUxhaq6GbA4cnmMlqnf/vPweEkhjQtXZ/4XnfG5k/cQ
auZ38jgoIpirIMvmYRfBx2k+FLJL1ypriXfooYBnnj/lnU4jJHf5MOBHeBw8HIv//Cj410d8MwGD
Fy0/iZuerjijPzw+sgYikf9++fhIL1xCPhjyZOnkh8dBzF2QSalepWXGm3DGAz4Oaq7Fe5Dp/v05
L8EoGoeU0GolNZSUofMwiGlcDj0XRqBwXiEFT0igYgTpyg0kMbmVhGLKl7Yqh6VmucMeoBoJgqI4
YqNOiwW+XbVCdWM0SqHO0dR7xtBIoORK+/zN6iYGNZZ+DZoMmi5G7yPWdlISI/cLOWuwWkNzdEoU
V5t/V4+Dw2qdIuSITuD5V9Iq2OF0jTOlnM+Kx9tJKq6hgO26rkGy8trNECXfemvHR7uDUDUa/e7B
9XvctlquzlXOzBAhJHhmvNbCuRHpWob9cLAta6C3Lg9QA0gY5ZOvH2L4B/ukrpdskbhpK5dLzQST
9/drn6o1CaQG6CJIbZ2p2tJSYqlKnyrOKqORNOBZHJqc7C1QDbrbZLah3vmezoWX43ytPG4Hj4/+
y+ekw4noNyWKK+dF2+T+usBtcI4nBSInJAuQ5El2Qiv0IS3Am9NC4HuTLkmjKb1B3WUzRhHPPcmS
cqMPsXcZHHPTss39RoOhFcm3bAbTUDoUrrt9X2rkJAPj3FKJyAhY8nkhd447JSeBi+cQEIOMhrD8
8pV5jpBY79h7cRICTFolL6HtD7cMSukTUHHqDbXuENMnuxIh2pKFJL5wpEELZCTHS18WOM0bWp4D
zzEZEPoOCTezR6YBt8Qs1rRPhg07G6zhM2gKiJe5qZpVqCQj5XjerriUKxtufzWZ8K4Hr9SBu/b9
lVgP2yhjZg0748actOxZAWwaHUc8wxzLlqaPdFPRTegyfPmAidsAg53v1vEA+ByS1snAJ0bRh8g3
AO6SE+yqCXXGgx6rpH9Pu/h3pQfF+fGKWTxLwJybShr7ybL2bet9yKzlqLnGV2th8KVaBveFqaL3
wSrXj8+7RYeKYIbG3hFJ9VYpqsvy2L4BzPqsRmkSJRLMlMoGSzDxaGyi9r3Q7ep9trfuoQaCM5VZ
/Z4bk70aZIYoNP+rl0BnsaEQisLPNrWSo7VIjVDb6znPZrcbq3fXCQ4s5/0fGK/8PcS0TrDbbnW9
CRnlbCLVD7fmKQHjd3kcxAwKN1nCzlFYnBJFbnw3EF0ZGth32QYtGwMWHrWdjs8tcjt7j7ey0bw3
MdYRBdHgANKyXVNqZj7L+aMxov0qhDW5q6yMS8cm41on1ngN00pbmrZDum2C84v3q+FXXZcETmIo
E7GOza2YsFVT1Ugafqz2emibuzpL/6iqBfWfFcUbeSu0jahm2GbRu20KTGeeZ3Ub1g3YVHlW/nSS
lFW3k4XQ3wYvOtRDEi5jR5Z31xzSfTZ01RIHF/Nk/YmyVZsfwuUxYjiATa16wvY3NGdKKoe1Q53s
Io2JFC38pr5WpWqPg5EHfwQtuABhsBKtjbrd91VZvFUIHK3M04s1xZi+BvHk+NkNZcq8R6Fo7pB4
aeXOFtHYQAMa2vqS8S4cl3bJBqDN6XGlR45HQ1C2cUekrpGv4a/Goy67pSRQzsKszo9XBizim6aX
KDduudCEDJcimMILAOrUegedua2mXP0AH4JF3cXyqUuHz3IoxhOyKLNvW9BG6NnmlX4R8zp108mO
maMrfMbsWFzufyUnmR+nzTPep2WLtWJhVJTLRIEzXoGFFPsuRG0LIE0GOWaRbETQNgPWnkGXYcVn
WLkIicC7hRH+eDVLiaCaid/tJ74rZzXUtX0IfJnffZ+xhVN6X5BIwYmGXnFCIGqhJ/rOpkhsHelj
HH95qbP2pnD6BHaEIyoN1Up6JL8KPa83mjU2L9QScwel2vXXIKOVV7jOHyKNQ7LRul5uWZ55h7xo
1tzIwk8MkHIDYl4d+lb3ry2Yzcke3g1fitfS1qO5lYgGo1A3X+2g/Pvl419ROBFJbZaKoCfKF2fg
5jyM1ocl6mlbBhLLyvyyrIaPDlbpLjb7v2pbBzEOjVd2PqXnmAGOXuyzwLWYANuOSi5MLdXSqSRa
aTQyN2G8qzu/fCrtgM3F4d0KEAJQScad1D1c4cYMxI2hGeGg7u/Z1ral9ZfedD85YvJ7lo3dCvOO
uqSSVVIEPXkByxwdZ0zijz6qNngT41crGj71BA4l14f3bdbetfTM8k/v5EgzAYWtU75j+BNE8Khc
uEk2t+Uc4ENrJ0A3RlkfRtdx7jStynXMimCruWSppasZazF0/SVKjc80ktPemurmbOE5N5y4eCu4
s4OHeO1o0n5RXPOZsJpLpEkiwaNn7DmJLP4aXr6GqgtMvW6bw2g59rHompe8TIEHiWYdi+krNQHW
LaiDcQ51EwHHr41V1XbaTk5F987XfCSVBWa75MKokIqXJY0my7FhvjX6BVs0EF/vE4W+Cwqpklo4
HwKFX2X7odSNiyhpg5ch0SYraBmYhjvBKGnHmCla2g6J46yjKJTna77WmsRehyZzGRGk9QVVmA1j
Zw5LKwkoystM96Wac8hQWp1DmtAub9m5e2gSYidMj6atSO1znOjhZyjjhMiz9hMaGhpdTMJJyFED
3qhVv+rhN9RTNNheUB6iwSnOqs54quP2bdCoU/dyZZ/itv6qKqN6SSEtwjZivul4lf3tfQ55QSVv
Yxv33jDTo98o45bx8AS6WaesfDNYJ5P7HRfGSgsBhDmOAy00AFRFNxWF1zHw7npiMOflZbPvbAHw
tfLZnTVeukUW4SGmS+oXh4a5QpS7W9QvOAmtPy1sSzvHmLTX6MXFrSCHv6EN11z+/RcERroS0rw7
qh5WlFXX33UUg05ATLH7MN3T48NvRRcvsKbFXk/S4lgE6LiGUa8E3ea3cBrgtzTd9vHKdrq50yCu
z3XWYAGZspBu5RSafSR+J1P+u7IN2Gj89deyjoCZ1e53jyUWjj1LsaWbheVT0yBklOX0Wg8YLwwv
sj797hUu5UgE3yNbFNTaGU6cOo5jPVuJCIao6T8OVb51tfYPSsZzHwcYC7UZTB9Nw1HLx1MaGhSx
aqN71LDPUW4W+5cxaf0LV+WI+RuExwLP1p/BBuMTh9ZEWdsQv9DXU1W1d6hGxz1IXXuh35izELIP
T3NzespBBGQ2W7F6yMiQBk24oXNt2phhaS4em+latc0xSE34mzSOpoaGASaKnlsgUwSH/fqJW5QL
uyzt2VYV8zvE/6Sd6YB8VhBq4/5V6WN7ZnjhPdWNq9hXdPZbFYZb5VO6MwRGsUc0LlZTWefAGPna
xi79A9/uNdF7kJ9V+2YOksLYPlsPQVl8zsrjdxTS0WPFvbMe65EVmkJA4N3AdCj6btEwXzjAa6Mc
osh+MeG9NPRbX/tEepuE8diqqGN923rUztq9A8LFqQ+ZVdZvjs4sXaqQ0g0uk67O8oUZlcM1Ge0f
vVDOvIXvr1js1dFiab8MQiOCYFRvm66a33nwKsWAuwgf669gXlFqw87BALvOI2uZe1chShcyQtf9
eDxYnNYP18yLUuxBRvQ8dbN+T/0MlbztqxbEYGjyiEddwERpyuVScP/bhFkSn+xavFguKosTadPF
1CLKvjFh0yA0BJsU7QMJv/5WPSJQW6m/mNGgqhmuonmT1ZLpRLfSK2i+teJ8ZxO/XmYQhhbUwKVH
S+XjohXS3Wt6mu9qz4CT3QPKJ0TYT4vIpLfcCq1V4YLmsalOOTbM67MGhh/DXP9H52Ghh1K9FG58
qdyaOqDO8S+RKZotoI8OTlEkj8qQztbI0VPNFi3L6T5VXkrEW5UeB9fYUkTBMyySH7Z0KWCglGdX
aavcKOpzFIt1qpM4WZSiy57N2G6X/AjoTwZbId42P5R4lQ2IwSST1yJOjDU/erpmgGXcVBnrNy7g
algkDcqoZbHxs6rTwyquspA6gogeImfqDO4rYbANqeXa8vzAFtWa1VGUTXUsIp7y8Nb2EgP+lhUH
iVXfTNd6llbLhH85Vt5QHdkrP2kOnqyg6V/BZpzLpBV71ibZKrNMxnxxKI4ss3i61Z9hU8bPQ0tB
jp5o5zQ0kyeKr6Cpj1Z4ZvKl6I6gGAki4tZSTX00omAP+RcWmJwM4ldcyinTsPcqQaPM2jdK+KI0
Uk+NJ9InsGvGvrHD58enFLnp06RMasTT8akwk7uMdPdO3srAXuq/Q7OC/FS+d8OW1qviFsN3p9WE
pusOHPy6sJK1NxOnXAOUSs4FU0xgnqpsKzWWOsremsgVX8JB8Y1z+8t22vIGyIGUsFLOj15CyMul
fKHSxVyKhhiNpP+j7fxNaTvQWWQzvDf4kuJs8JdKWele06z6JbE5YZE/dh4YebrHbMnoT9FzYgXZ
C78NhlJVE4JmZCI0/jTtvN0VX4M0JE6NINj1MKEPUZScxo51Tl55LvDqvPpusBV3epJhsXPNYxsO
9GGDXd/EMHPeCZ5MgERkjMDkDu+sWTBSBtWttcTKpJD+yh4iW/VZ5a+d3Kl2NgOMeXYgz48DEEG+
L8DglQ+rsrIa9/44QFVajSbF1ZEa3nuFGaqMZbyNREi2xfGJ4GjAZ0NAB3XA49jKcMAYYDAISIf6
IQl6k77ouvhiUvXciOCDHqgde/GOpRW3grhl++q1XvqUfVFQjYOplRF2Ki/f1Mg5GFJSDdtWl25H
5VOqgexzb+gRMXx2Al2pLXhKGU9BoSkm9mAjRaTuD96wzrQ2lli3GzY0fqKNh6itKUsqKjo0NHC8
kdTxkPeW2DeY9rLGMM5jzTYzT92StYkWQx8Fith47NuGPr22gCHOceefpDOEbClzTGaUOn1qmFpc
F292U5TqoDP4phlwmySdOFhJxOraQ6NiiOnfvLqhFkNCrnOpjcnd4kA1KAB9LQ/epsHONm9s8jPS
LWl2wWBC24PZn8KtoedU7xEAfbWpi+4MvT+X5qwGqtq4VNJy95SPfRhVaFzwsRyzJir3onWyVzcz
DtlQxggypYTPNhQMK+LoZxgPTbztPTO4l/0IOwuIiVklv9GxmrNmy/rKDlih7/nBaghgNCmVAx4d
4vLs9givet0LvFktEoTeuMusdqNdkgMA4uYBA7XxKxYYHJyalsZGDEeSQeoEZDTesQbCFT0MjM9y
G3m41+172DQXmVnqm9irwPyFIaWSL4WY0mXXJvlnVkgEHNf+I5DZncyHVC9sVvG2vy0zLz4oO4cC
LwL9DN9eBzEkm0NfaacmA2jAWOrT7TDWlkRDj3TgvjfMhHcoeIz72L4zc4aUSoypFOoeNGZ7nTvg
qU5DpWcdqvRK/27nTpoU5v6M9Mfchmq6hwLByKhU4k33RLSJRo3xf2Kbb6aDXWCA0PbSK4NRvVf/
jqb01aXOa9G10cT2taY6jNHGhrleZZjBqTY670W5xTlM1JqhlX0YcoZkYzXuIps73YKhB6s3XYqN
yVTnMnS6ZE9Qvzt1bl0enwrD2ltneVfs7CJnZshTM430YM1jNVmSEGeqic3yNJr2L4uR1jJvtXdV
TsMhaMv+mbbT4dmwC7nxiQCi3ABgqFGTY4qQt+mgp2/s+J6IKpUUvrfE7HzdXTQYL3eo74LJh3RO
sVleXCwQjWfKc09c69YwzyDRqL26AKim2rY2RNNicvfCPTttdMTgXNwcm4sJbv7K1GhsMP0UUWRk
OJkxVN15RghzKcjNlZbmryawpJOc1HNJMmVNYTn3WApwnSgqQaImLBiMHC/DWOxQxTAjVlEAKWiS
59Ty/z5EfuUfEjoBFPep4lsBrTs+DlrdYIYgF8jIxU9X2LEZI+TlC2Z/4+q2ebLTI0LQhaSakhB+
VGKAAAc8DZ51HWO0g6q5xvMBajd8YRxIbklLIarqyjCOYa8nn0aGtZGGn25NhSMUcVYrjLpFjItT
i/HctHIhVAwgwWqNdTqTOaqhMC9RJdIlab9m12mMDccevlI9Du66YpJKgCfzDlkfehsjKl9ax/WO
jLS9oy/DeFXHU0lCP1d0/Nb5KdKy6aWO79Z835VG5G071Vd3rCFs5OvGXGpN/Vs52EysMZxWRT8U
BzvFrOF4tdrhUj/4xeyCyb7rQMnz2D3MoGN76SMuzEB/FV3bnIME61VSmtpeM+RtnDT3achb5z42
XO8RQbF/7qu7cKSPGc9QPuGBa6ovuJrT5+CwB7UDEW8eLzGInJx8wiPOiGCh51l4AD1gXQoxlthL
JwtMZPEhajAFff+77432eaolUYYcN1DLCPbMXnKTGC7I2R4SzCH1y5WHu8S2wuA9toaOHnidvqGo
feZCQ8k3dVhqLX5RpwrcrTGfqmFewHem1qjvSiix3SxgR4F1pKOMw/DE1Kc8NEir+SLEzrPDb0uL
n6k/qR4gUNVnb8rsyyVGY/HpQGRUk3CupUNwIM/3eS6c3xYlAIuhjYdb75YnVgf+ro907LZ5Er8i
B/pP0Wwn9wTNThVra8/yrVsW+Di1mekl8BYocwqrOFi4QYwXUhSQSsYBjd/MfkelZMsT1U9p3FsL
zotubzBQObiA+YVl+jd805ReJSHAuPklZq9u5RLNpXbXOA1Fhmetq8Qy8bhWhKbDVXXzNZNSZ9mN
qX7O9U4/p73JHT3mkWgIWb8M7afSzOhmunX9krNE1qT5mTm6/ho5/Cqklv390eNzWudVi0mJrdto
2CcJXb2I1D8zRuk+J1qlNsXYYWwyqmU2VJCpZM4tw8CDRBi1RUKU4xeD0RfRV8NLVNJQ3qUJAQAH
w3Lbq+pi1xTzxekkllPd2a+Wh1lzBNL0wVtCGIvi/LttvNdKymvEpb4N7Yn5ot48txPxE2QWtu1N
AFLMDgfvZ07JmrGLQzuU6T7V8TzpUCX2TOOCu1XjnTZDukXDdHgSOmGzMKrn5ECe7gnZVgdTN4ID
xR/C6k9UKWQrr2mD74YCabctnA/YAu4mb5zfvcvkl/YFnC8mBqwy1bUbI+RiqU9Z8olx8V0iTh6z
iW/RsxvfO9RJLHJfk1fun9jtE2J8KXYjZpRIBWk5hC+PgzaCk5GT7x6oqipXk+tPK/pCotPjELUI
HGUovh8T3BCfpaFJuSra9o/JLXJfyueGu9cu0YZ2FzN/RU/vvHXgIDMLTVvnKG3Yqw1SkFFJhdFk
qC1OLOpKA4Wo2zUdelaiscGzGGw3brPVY435k6XZWwfta2cz9oURioxXhj5bIJTJnfdDBs2/Ngy4
lnXqqS1yAISsOhfL3GagbIijPY+HS6s3/0nK+f/Ehf8LcYGp4pxi/u+RC085G5T/sfrGgPP9f0IX
/v7Cv6kLvvMPAHTECU2aLGzbckhu/t10YOjWP3TW8QSEWSvxP6SV/6PrwP8HzmgHJ7lDetjWZyBD
nbdN+L/+p2X/w0f7YoGssxg0aW/5f6EuGO5/IeVZgGIsUo/C5CcETETdx3/OPdJNXdTOQJ03ee25
zu5xIF4scMiLacte09yasyqtFYjUqDMxk/N/vX58stEpiOm0zFnVc9XaWImMe0V16BQROyRY/Fdp
FQTLpB8Fs8KW7q00T0m0UKSbHaokGjZDSAn87Bh7HHr4OGoXic6nhQZiqpcdcCmVGatB7AmP17bJ
9TY7yShbmLHM/aJdqlsGoRv4uHpLc+8LuvNNl6nOJBdzpzHhpYpYehj2Pugu0JaHVRajZztl8VrL
CXpE3576nixlb679BCsCW61iE4dQ613pZXjkvGtPt4vFXm/h4jBZJAjgJRiCFdXPLQMviHiGgXIx
EnzJFfpJmJW/xCzdmY77XDCBLr3kVpfyOuoNBnDKaU27LHiHMayXSaKKcPeB2w2Q3Q5OZVYXyyby
/3IG+rXoth7oTOITnrHIiuaMcL3yVH/GJqStNWDMpRovdpJdDRF92YWTrtJeXTNMBhmur92k3xxd
yzde+9X5DNN42NFlJOFRAqCHkNCcm7B+xwRxsFjYkZyCkci+dZH09FnXxAQ3KsJ+6GJ1pY2iw3MP
V0LL6X3LDTJXMbVu4hQ22Rdia4U3lZrxxEFfE8Z0DKPqs/C8ezCWL0ZZPcObevVD4w2FbQbtxztf
OWffCPi9E2Rzy6upYUitSQ5SGj4NxbHvq3gVyvJ3yXYKZToD5bAYIKIs0ilYp05Gv1X/i7nnL5i4
aPwsuGWyDeNsPTH8DlCj2FVvBg3qlR4RawiQOFxnX+kICFQLk//IbBbLVvmXaYLyGXUKvXGlhQt5
9V3zkjbGHzvlr5UWdwi9KRzp0ViEof0XfrSlHTvHuMFC1LoNG7S+YL3Jm9Zie+WnJAFHt+XEq0LK
qmiNct183FRmIzB7LdBz3GXf+z+FTbVn1VeXLPvodSo5/CKC1sH5gFiSvxjvicmvyqcIYtHRN4kV
HEGfIQznExrZLte9qzRoL051ti1sFBge7bNeuyTQXjtmoZrrXMxurJeCuMsjltPnI0OeZPw9QUpP
HRIWEjNP6+n6tmFJhQ7EVxrqWg1juyj15I2WoXe4ek9N62hLygXWMtLsRY89kh4887fV6M8aWIoG
b1OZGBMOknhnC7ZflsfSkEHhxiuKV2a4v9u8rlaJor24C3DnV+mLp1sTLRzx3p+Gi8Aav8ClU7IX
ieCa9suydNwFsbfnDI7VokyDJzstdzgJ3ks/65fsyCoyqEt9ZFtuRufKa+7Ej4h1+fM+hzPZMbFI
ZE76VjTSW9TkHchrpnncszdkPPDSY7VNG9ddWFJf96N9tidm1m3iaKCm5LUZxBH//DFsaWXRiLTA
RfMSmjjTYvyL/8AntWzPGt2fi6SKfiw17PVOkU+uXgIn/uFjRLbe2Xma5tPIy8+LBaBLNiKIAVTK
G7k24tB9R9VuPr+fmhHEUpgkF4RFXatpqXJpkzNQI4bxJIsvtcEaVZZ/xQ1qGG4Nv7o3lX7zZcFm
l44H1Hbx3IbnFBACgeL66ojorUdF12pWzWWDpA2WjA1F/2xm481tt3MFIadX/NVRU7FQtfNX7RHU
w95La7hG50Wqv5D+4k5mi3LlNv0f3aZPa9wN0rvUafQnMPAkFim7XlGF/JDN3aBzYWGNZrLykWjW
YT1LvDxSAIK8dGH3qyZYrBfd11DwQ4ope7JM1KdG87e883mX8hz62b6P0RJcOP/aUL0avVh1pvWa
pyUWzclbJiysDAb/XUo4hYeA241/GWZ273v2R1H8F9aKY8yQELxbswaZDdu3sVi4M7GK/BUljHRl
igSba7E2cyavkcMb7JYYy191vr3pufFaDyiSS4S+S5WzroJ2S4mw/8uJuVe04TMW6V/TaA3rAW17
bTLvwkg1Qm/h/jdNmYe+YT1FnXWUsHuS2HoPIv2PG5iHPAd2H05Qa0LLPQUmNbhDf3SBVCw7RWVD
gBdBr9jmdyU/E+teNSw7M/0O+42uy5vOPnOpGjAvpBbVs6WCnN8ZU9y2sNdV6x8iekIRm7Zpml0Z
H/6RsThPTl0xMB2+PTHoK2/InzsGvNF8dQ1kNphMxATnwj+TDYaaSQJxRITi2K/m3SPVPV9OHXuL
pPZ3JUCcRvbdKkmAXLNeefKy4FdHaGhZG4VHeuinMeXbMEQ3KAHLvGMm3rSl2FGxMzuQ9Y8saLyN
TZ8iyYMRTZYgqOt2e7OsAPIlzyNFl3UfLBHk4ctrAYnLfqvb0w1U0gimp9vlQbmsnIHvm1h047Ld
ixtiuLGzK2jaKG33fRhwWM1nu28WyBReIEDmjmRuzU/ZR3Ipa/GjRHXFQQDhId766iML9Z07Dn/w
iKw15bKxE6+FYb9kA6Npl30d1tpmO3n9oWY/1TJlXOQaPEw5hvOtgQjDzqjJlQxDfhVkWKwpPHro
IwtDLbBsJhu/cp4Ns4KozP/Jy+5+CQC7SL5ZumcLJ4rfCtyGmh6LReGoI0k2iIF2wf1uoM8td0sw
9Fh+0SJx4NqcNx16dUXZKLXGEzpoWn7YbGvgB/P5QufMzYIxOLGkwHCq83TjDBFWhZGeQFlhHRzd
OnQOP3ARTa8wm48VAh9/8c/I6KJ9PDm/w8TcOm7JpLrXfnzLJdNvX0j3kOJMoGWkITPqMv1qemqY
8yLeerUAtttTaKcn9FvJEg3Ez+BR2uaqbWmbK6Ls7hRc4o4qv4UV35nbE5+ryj9YjpKNV76KRPfX
8VzenVHlXjSsh4Jc43IQr3nH5RoW3psLgKDwXqPOwRvjBu8JPrO1HVafNAZfRienQi6Pb44K/mQZ
403NZ/nkxtOqGt+dxjvgQgiWkU5xuDZTV9XwI4oiXZpSfyrEz5QbC6vHi+AXYuF+qqfOAvsuDUTj
KuWOqKz67llWvEyV/q6hvSHAciYEutx0NV+i5977UMB6EAZghY7WAu6YB8vCrdy2aJ65o5ZKdC+G
V/yy/WfQ+19kkH7XYc7lU/enBG4DnIT4PGKEMfP8lRTfsGhpEahdkM8x82pPhNXCbCBR6QQ/SEmZ
YHjkheRwiwjDcI71USI/U5H8xKUEAzM94aO/NWb8ZDApdsEdLTOlH0UNDadWKwxFnIiIQQvCq29j
Rq+zmsqXyRNfGYMPhtXE4NP0pU2dE9KewFYS5MtI26i4pyxavtv5MK6zhN7JUnDfxQnF7W+lZdZd
w2mDcGGtsRPUqywaPuwYp4ZqCvQwDwivoCeKWsJm1cc8hEJ5yW2TKLva+ubOTpPfmUEqSU4HqVwe
Wh7EbQwLunQ1YhlZuvEQp8faPrIi1yx8hhHD8fk6L3sIojVuJ6/BUBOEEUU0sl1MId2RbnfN0deX
cc0NbgzTW6DZ/Lfp0ObSyRg2d8G3tMK7400sU7JALO0x43FW5+8AuOTGKcGKW7dYQ3xP0/B78PoP
BNPfY9v8MSdnxUr7B2eOXBQ6v6swiG+thoEkbdWh8uGfW028M4L2ZphqO9r9yaiCI513+Fdk9dXK
2mPdUW0idJR8iQAe7+LI/TBjRcym/CtseMSORvrVmxTkGt6uGVjQT2ZyNdqCGGjl/QobDZ0i68+G
nlx8o3MXbuj8NCkGrsxt1xPoOJOcKc/xnBTLUvZVDaVA7T1HM7ejXvL4b1+s3PuB5xyy7mVWusuH
Oalu0Nia6Bbr/7Z2F6M3/OKGcxNkrP3g2kNtgHDM9DpeB3mYoKXDV3eT8ooC7y+Fn1e70KAFL34d
rOw+Ssnjfxko6BG+miCi9HD+KWPmfImtIwuCTdUyNi3tYYahI8u35mUK3Usf6BezICg8lvW+KQc2
QbWzjDy16cz2RA3Ti1n1FIp3MLhxLXm6/8uS463GibOr2vJ57I03vfA+qao8UXTH/YW0M3Edb+VA
7ATswslLArMn+N9FXFOEIX6PtQHJ3dsyGWI9MEWnkLnzovTfTNr3NnnNoFhE1FGAA7tU1P0mjfGW
uCHTYxvrWDdQtKV2sauOQ3BnFGkvnHRe1Vo00TkxD8CoJ0wcndu6CjeRoFJC5MNOUJyznEWJRfAZ
9AZFP1C8DQm3M7xjIjNWmds00D3pMnfUSfTKXQTKfRVW+OYFxFB7lyIHnm4Funue/mlNfWuU3Skz
3y2z+xOFwW859R++a/+0ofMmLdbbvgceWH+2Chd2eXENyCit3Ih+9bAIljUrpNDP7aVh/4rNDI/O
cKqiy4DguZZBvvVySkLSYGuIdleaLBYGlWaMIUcMI85sF82Le12SDIrJrCUZm1pfL6vlnEZXJZvI
iSwpOz6sUtXForB9KQse8z79Tk2U3MxJ0DM2hn9iz9q08m7z3IMy/KvtDXUYwAJSE0qHxL+DFo8x
w+N13ASEjRwjWj9eKmp4w4JzfZgUDs2s+N/snddy5EqWZX9lbN5RBi3GeuYhEDqCmkxm5gssBRNa
OTS+fpY7b13m5FR1/0C/wABQBSHdz9l7bVoJ0bL+pjMP4rskhYXYV2O7C5rmp/o5sqFMys74aILe
pIShdtbyz1OPznYOKr/f9tG/GA6ZhuWSTl7zbv5QhhCc6wBXMETMO2n5jmQhRC0m7jRU5zJdwc1q
dM2TS1QtKSzhAtAcvQMekjhIKSkkevx1nBp9B+kGPIRrA5Tu8+5pXNaK+rt/Nw3jjLFIFWOmND85
U07PigJN4SGlpRvYb5X7R6nqK/l/OU4Xb5UZqJe1GLXWKFuQWg3KuTw7iRlRKKe9VI/VGbF0kDMu
katyUaPzw0N/kPwGXt4T0H31bxWdRhP4t1X13d7ipyBufAunoFpdC5pDlQu0Utr5UJHOYdTJYd3r
OptndeTej1KqNYgKimWrjr86KnnPO78jQPe3469+Qp0d9X25uhzUtlpQZS8Y6yfH1g62/TQ8qkOB
PpYTqw7NIN1RaqdaCOR53PDFulWHQn1IU9kPMcKh0OgpdyxO+72fgat3RfJ+fIExjetOs619GUQO
Vx0lkKonSo++30pzpzcXePTUuIAoVHQyXO+wkigfxy2nVWcOhOCxG1wQHFX9//3h3z6DWvUKi8ad
maBAl2fr/eylCd28akSkNsuLI5FVtEFo9dHtrO38WBR5+n5wZ8p9kEY+7hrQ+hFW/j9uqPeD1ya3
dXrwtbXbW0kFjyvzk6/aQAzMxxHmFjkDlq14x3FC1UeiX4Kefxr36rOMUXtXuCu0V90ZqW6X3OiT
qREgzqdXv0f9pFr7t/uCocFZz+sG0gz3x5gV1BJq5EDyc5uz6x3tyNx8XD7yG+hE8Q3wX1BcLkd1
BSPomZDEOoA2aJwjcQZ5L++0f/t3XZoaUWKTx11ZRGzKv63+pPq0xMH4DN0YGqI1Ob1fSfLoqytJ
bX7sqz17J59Ijrl6u8hrUY55xb0Xa1yIH5ffx9362yX6vqq+aaUMegxkHUQebLWLlgXklE99V+3f
z2rVQkA1Y3H6uMPVv6d+RO1Tm7G8CvVx3Hd9zmHy0r36mq0udvUdHz//5yWottVZU2vvP6O231f/
+Lra/GPf+2XbgMPmDpD/TF0yinIK+4TbG/qleTRkwok+uu778YETO5Ag2pHfB2uywxuESfb9jE+u
6e1c765a+wePAF4UCVcc8ghOa+RB+QNtyeMkBqxGWHqpNT6gF6w7LIWoxHpqRLkujrT9tk2rDUdt
weamFnVQ92eEuK6O6oudePFN+uN6PG292qNFakZ4ySvcRDlirILCDt//r1crP0IQ4Utzb0PcH61i
O0suk1xE6cRbQG2jF0PjrFbRtokjog3cffOEZsFx44v6QhzzosCnuXdLntClfC2pRSAvzY/Nj32z
NXOI1ZffV9WXfHXZf3z/f/L1j9+czvR+bWFm89WZxbr/+PHfft37qic/zm973//0bzs+PuDHb/lX
+z7+uvrq7Dpfq0j48cHCGfnHFz9+/v3PmfKd+8evB+YX75u0f3n/dR8H54/v++2jfvyanhLYZjKZ
S338qYyLyyj0L0lVtAwaB+pWv61i0mrPZrkERyLpNvrf7RdjxjatFmqfWlN9GbWJnn8/RLp20GGQ
Mn6SfZnWnP9aLGpnnFuUHOc43lE05zWSyHcsH4aH/8d2XtLDplDFIFQ99ys1jJGLQF0AsXx8BgKO
ZW0ZD6oz45QT7/temYZ5we2cTtIK1FtyzahpQPemTsvYwZfxafN7T6dVQ4gescMR/wmsT52OUNUl
CbBE+SqK5UIftE0NCvSIiJ8hih3RZ8qlw05t61WFL1IZ7gLxtaR3sDM8zPimvGnVGiOJAylegkpl
CvhJX9N9zNSm2IiKWDGELfG2alfM4NJO2/y99sc+IXSPWehUUtOgg9Ub01+LCf7d+X1fRgItnisa
0fZGfcOIHOGACvugzmdKmees1gwOzPua2pdOuG42jpFuUP9Wp050jH4dx2/OM+hCumry/KttV5Bt
W9fRTrXXVLctpTNSbNRp/ui+LY3IQfohg1GNt1YO7tSaOtN/7LPk+JG5z49Mvd7fO3Dv6+pEjxU1
td4PQnU61Sn+6Mi56lX0vq3GlytDL4IYj6oZl+qgiDdqdSmlQ3+Ursg8bd/GtGngDXJGbWW+/Dij
amdW1dRmGasOms4RWBNYBC5PebI2W3KyOLcQxquCySDb8ZJl+7YsXpxuac+EgRC229RZf1rcL5GO
UzaQJtePxb/aRwXmiGbYOCTSgrxIB6pakAtK+rRnAZb6e9/SoqPLYqrLgR7ZW9wh/XlNv1tx0Jyo
QTq7qRs/OwZiIvof3IMgAThFanXgEYKzApVG10n6hDwx6uyoE/NxdhJhMEn1liVUp+Bj4cmH08em
ujOD3kV3suRv6jSoE/SvThUwluo81Sa2Yspd6qQ0brC3UcQf1J32forUnednowPMaKIlknjteZQV
9cVbjnlUSW+C9AvL0fnJ0TKMKrTS4BY0PyI6CbtJHqdYGpSJncB5rLbfV4PYG0OgB2WoDiHayx6f
rzzeck1tGjAJTkZKA0zeLWkGSa/L/Vf1gFT3Dqb+YCUvjQfk+71Uu+nJxbYyND6tabf059Di7OPk
5cmQaIYZ6oVEKuhmfpwrzJkVFr+N+uoqnxRRNWs7qPSf1LXU2k17ruXiY1OtqX0OOOLTxABCXWmJ
PAya/B1KL/Df0or/QlphoCmAvP7vpRUnsNS/Syr++oF/Sir0fxgOHHfbpyVFSsRfcgqUFq5NugKj
OVDriEx/k1NY/yCehpeMbfmEMVCY/ZBT6P+wAHgSk+PiIvXkT/2f//gx/6/4rb5/J8d3f2z/j2oo
ARVWffe//6fhBX+mPRDuBfsc0aeNQMOzrD8w0kvZ9yMwFP/cWvkrwh9MkYkDy5aOaRvwzoiyTz55
OVdf665gG7tL0tBv8hbzm0ag7U5rF5zwTX3DvTteG0QMJG2drG3WAYnAeMvlX/xaeMcDJAzg4n3t
BTxVmybysOCM8/LUfLb0FQYTsqBGF9d0XPTbYXqJcNudyioX+4G6NvFt1sPiNVetIxCgmSp8AcCG
3QptpUsh40z9/slu/DUUvWfRqpVTBv8aC6pLYEhODjFme4Iomo0TkQQdCwuDsAcRzvDSU5V73bYo
3FfSKPU7TN9USPHnN1m83hKWt81cmr5RY1sPbeW+eW4RAHinFuX0xW4VzjUN+vlk+91LO6+ABwsG
/FZUyiBRS7vY9nIcpv7LlFrabTqILen1svMSHaLKmF9ylKSNZd+Y9lB+J4aNkXx6jOt1eZijSj8Z
Q48jr8AEVuYrzla4ThEhv1jL9H080o8XjnfyiXHdFhrAYaO5I4+1Sin0t8GM9NxHeb046UU03rr1
J9ME/bSsF5FjsylOC3H0c4uCY3aOQYJCC1o+iga8O36yfAcyZF4XCNI7GLvIImYanjBMDrNbhLOo
vpL++4J5dNjBMzwwtioPRuT8bKtyQPOF54lSZRFO5kKVGj/zYZly91Tn930nzPPgWhPopsehNGiM
1rvMBbaL3ic7FKBXrWQHv0kP6S/6O48SEAwH+xf8q4tFnOwFSNg1m7XgGk3+3v2U9xVU62C+KWbN
C1ewrfbUjlth6ryRc/PcE1iMv7HcV046H9P6TePjhUOs5/t8LhmVZsMXJs94idel3I39tCV53TmZ
pnGZAL+fOg+sY4YDJZxBiG5X7FH7VAKsRu9nRcTdzkOYgtM7+mm46XS0cia0eMHSLYSudNsbaY9h
wEOFO8bhONFyd2IHaYE7foWJPR8LTAoqgiJiSG3VU38qNdTqXhyArcGBBguDkdVrvdw1cRc/uNkR
mdHWIGQOfZAlK1e2bCzBqCS9aBH+dsR7eSrN5kGI0YI7OI3XzPhli7m4SbQhotOb6IyZaL92Vbdp
PJshqDFVF+64GRytfintZjg1gai2wDFeB7cBMJG7NrCj0r3q9Q9t7sQhGMsv8dLTwfYpL5kCTWsX
IAeHkQDY5Cq0JtvGaRtx1S1fLL/0D2hSJqzK2t1U4oAoKVv7xWYhwupU+vp2GO2nqrArLAEUjH3M
aMcKxzUtv25DJ0OKMnpvbxB0H+Q5tWH6J0cHTubsFd8JQrEBxxZxmE5FfAiy/HNf2JvII8MGGlJI
hg4BesT2MnNM/Ecx8eAyloWaeYud208vTge0vI24arLqKx6S9DhlMYTAEgmDKa1XdfdQmOsvO6IJ
nZeXOEWtHNDATR39DQgyL3oNLXwEthvF0HHOyh98bn8b596pqdMFwgrRUz4MEsfDmEG3mkI38fU1
KNhDn6KiJicUf+Ouw/pIsLwPXjR5KXloo+nqAX8U9USERpNuRAfF4lEg/NmsYIK3jjvntzDeiKf1
qio9Ybq6szuKVYPjkrabrGFhZCRcuW21d4bGIYJ9ME+MdlHLFaRrudk9zEAgsXQJdzbG9ApvzRYm
bji5mn/M7Ds3EH2IzS1BhEBQDWTfjDFngt6bllhffm5Wke95UbVhmaUERM6oddr12pnVRDFipZC4
/MRNlUPujaBZxxjd7cXf0j776s5cP/bMf9n2XhN2q/eKyzSYsO9WYj2JHgQLjTDMu8s1SK2JDAsM
l3Nw1SMvvwVhvjCf6bE0QuvcSDBEwkeuZXPcFnVwqgj0ZAbiNPtBe1ux+SuSyKZGpbC1prfcmwI4
zYBMutSKP/HO3fczRkmBTQGzmthmy3LNsoRnUlV+t13tRdOjizF1WyN2VsgiphR/jK/tDG1CZxpi
ZNG5EIa3qwLzkhQd2IdyfGxRau3X2QK/Z2NZH9EUoB6kv+XP3tMS6d3erzXExJ1u3iEAGj8thJCc
hwyfTmd6M0IGt9mQOLIcos4uSQnpK6Q2aCbsDrAnKMIOGdh6H+Wi3wXE6EB14/JxdAvsmLfc50ZZ
c7EL7o1svfaINjdR7AVn304x/Ym838wNSh18HIKccXCCdsDEEHrM0V6bY50OJ20BsQPvCQpgN5I+
Dv48DLqsP4/EDrjEFNxabtNuR7c0t009yGR63gn+3OwDrXjxFx/Q+ti+6PqC6RFTws4bcbHiiBi3
KP65wk2wQP3KcRMreh1nrItbu154+EaEmbviJh2aa+nG9sUSQoQUza5ux23izHV2NxX9wY2t27UJ
cHJqHVHIaY59qYyRthzB9RYb0OXGbg6YlfFmZ3Q+VQe7mQVvdOBuvoGmEKcvb+S1D906eaCyQEI5
UN1ca9uL15fHQHa6GNQDvhNecDCG9ACtli5XBbG8zZr+BFdrix0SLEtgcyH4dOgT078ZGttEq6Wl
jQbxymo2gGieIQjLVv/aHtyoGcMpmQGTDCOvXFSnjmtcITwQNQ6UDLsxqkW8R22jzVdajvpGxmoO
ee3s3EmM8lOWdx3qfog6zlZrD3FcaE8+kTcnvQfzqAH/3LjDWlwH4ieZzMRbWhAQW+bW4wFE3URV
f/2iyIanfuUCiBuT4r2HGG4sQGzG8QJrqnG7bZSgRxNy/jEI/6fZwwAYzVOcM81Ve9WaLee5ngks
gwyvXdGNT7MXrWd/WGYUmB5pL4HmnhvTxVOdUNlUkCK3sb5mOV60rKLlaFE2xWVUHPVePzr6sJzV
Yi2w2NC6+ZaXU7eLnfGHtkbImlR7SGcKv6MYgQtRogVLZx2OEQmeZH9B4EX0H6KdQnYz5GirTMLU
cPJQ4GztHjpSjrBgk8MgC7W8p0evLTuj77+D3XU2cV5DGpYkJSZopCyaLj4shBhnCu+IYcZch+T3
Ikp3H8Wdfo418RLlJHaAzmvPviyUGEF3zeolPqituKGSu44aeDguxEXOFdWaKesuau1jUeJotRpA
3IMs6agFSQJ/rS0msRhpvBNjlF4SZFHnOnjET5dd2ijKT/iOttXgG9TKcqIaQM3saoe4ip7x696w
pYqBjzt5ln9IcmhLqoAla1WKBmVNPWUBtaoWbpx4tErdV9X/UD2fEVsVkc3ytp9TgcZEFcwCMZ4y
UYmDqvu/187VamdzeHO9mN8bM7rxShxKe1L9jffGoloFMJ1v2rX1sWFRf8hl9c93Bsoz70u1w7Dr
+9UFYwi27UssOWRcn9Qy/iaSqTWFJROyxmjr5RYaAbES6wTMQM6KLVmnUdVztSmoUOhN1+4+duXU
qTZ2MDDOkrN1dRgcdVjUsepARTlmGu3N50rgM0ocATZ4JcnDX0FyDTTgL2rRybXO/9UOdJITBKy8
z1ArAZC1tnXVjkDrZpCarntURLaPhSK3UR+o93mwvpRao52bJNHONCi55lLuz1ZDaCtLGmrhj57Y
6W73VujrpIfr1CJb7DwyPzpAa7LMpBaKqva+hrcNg9Zq2rtZ67/0spqiFh6hVsbOd9s9A0eefUPX
8lSHmZG1/KcAvm8jIWKs2+sAJL8Tj4E3gYiRXxzlzW7hWwkROJihreovUCTBINUlA3L59HDlI0LI
v6bWjMWHwam2xz7+lPp0B9RJUedCnagxtwgerjzwEhklt0hW1lrqQ15quABRuGr/uH67aWJO1UGt
+fiCFzDLQp1vDi1Sf3Uhz6rwZ6PHwG1LvJ06ILzHfz9ewQzyHpvUAEvYRMb093+p1uzUXM8f+3hs
V3tfJKcS3E0zSv23bv2kdkmDFz7XEaHxg8GM2LP9cuuYgrG3hfaAquyXLsYjZo7uDjzhflnqFw1s
epj5lQGIawV85PdvZEj5Pg6puZiWzwIVI5ZDwAtVRZp1LgILoVhPcuzfizkQQKeN9NIhiwzsYqCY
RClc1EfdQ0hjps7jmGCVHoKbVmtvzTi6Fy5zNw0nYWsPFPMo/Gqme7KRDdV9/UROGW/MgbkYCiMv
Z/BulPl+DSoy8m6yqvpheMYnHc0ZzlukntOUvpb6pywhQK7wm8/xWIFhitwws7gFjDIjWR5NX23P
D7oInbrN9tNcXtN4aoG2mhZDC+t16Jh5CkbvCJm6PXJ1NEKrk+/jYjhOEaST2hufs8ZsLrHAD2BN
/jEukpfWWLytHKjCjzIw4qceNAPer7GOHoVMa9QeZmgs831Q+s+ZVcKFytOL/12jTrCj3HhcBn96
dAaf0Zc/njvbRpn8YzYf/PWxKQjNiRI4NW2ZXxNn/s6EBE6Zpt1qCHY3iJ9RjdjM1n2/pRKBttGN
vJiag8YZE09Z7NxVxf3iY98GTbZplkSK9OJv3cBgBSvYHJI0gAFt9sPZG49O1jz64hTIqZ4ZVbBf
XHiIkFxyr2ScMJP/YpfFLprKm6GGgrdm440+f4o8enqow24WBhm9ENwSxkKLRWwTxsxbD2W7lP0a
luzZZ4yr/Dw9rX1dbhFZkezdOeNz5/pfRw7CmrR4BSadC9F1nhAUygT2x7boSWNZrF0j1h+5yZx6
zIJqk03dgy3hdi7R4KIIzE1cpJ+Gmcb9aL4sUYRuPyBJvnTehLAIIbLaE8hmlFndcF824y6p96s9
g5DPDtzwvzoiFtG5BXA98XaYs3Nts2LXOThWBlJEjTb1dnjwOJB691g2mrtZjmaGNwVb/XckZo+Z
zHKfc/emWOgx+uALvQidUoWnvlwuuT3sIfDFuBTmH9Vg3CaleFmF95QbwZcA6G5och8he3BOupUj
Bm39exD3h0ovbpHsTxvGpAfhDp/runzkU25AxS4oLzP/UCVMvEhi3s9IWrYLHA8qJXQ5a95tXopJ
ltMQT/cQ0hg45jv9aIwoYhFmevt0EqhexyV0VFh3Gdync/d5XYDROegbiHb5LOIk2kxkwPQYJ8MS
ZnAIPxGX95yPF7gy6QGY0hdRQb+OjJpXwWlg0uPVHTha32Vy247g6EGj69j5HDMATEUMxNbFT7jx
4KwNnU+igUawmADTGTNW1or04lbGc0eXOPTbqUDMUm4zU/jATmHYcdSAklKWE1hOLkPXwW3v4yMC
E1oVdk9606S3B380wiGrfhWtk4aj23z2bbMJGwC7tWG89UvQbZN6vG0YYtHyjnCISNELMkEvjMd2
O9lok/L0cSHl7wIpKIVidrAkOqMpk+Co58haPU87ZxItqZvxFSkJSthJz+4BMi9hIKxD53iPAS4O
VN4m1lkL7Wwh+fCL+4uRRbyzhrENuUc9MzbOM3mmXfrAvHi9Gjbg9QDJGiz0X9YQIPRqKUgI69vs
0N1ehf6lwp26W1f7MmBgCzN4F7OfdFzlP23MDbs1W+edT8+diLEQRSH9BP/GwYAzy1QdewWWaRNy
FGT87kYHlOZF1UuaLvddRTW2zEGz671tnBnAfuKtgWE2ohC4VNcunpiqedOVHiKWYHDrulXdmGgR
0Kpp5GwXzp0eODD/MA1s0tLZiH48jvQ4TyVSSKoMUJAi/1eWIfFiGuKEnZYO28xLUe07xi5xms+4
n+wrj7VtOnM2nVj8ouyB4hFMBb6P5qhH0VPLM+hcBWg+AX9DD+H1WYq3hCrKpp1++RmgRa26+jph
PLFdPKTJmG/z0aWxWOrXXgx3dlv85BVz7XiQ7UvGgTAHPw+j/8YrfQytGd06Iq6zUeqnLPuZO+5C
wNEwgcHi3ZgxJoOeEkKP66heoaywGcrySuNGws6B6piCV4bdo8byFZCJdSY1DjrlvQHpYetoPGUY
1aYwSiaTxyDojHbVvnuDcLbNAuuCYEueB+mjyJ3y1q1QRrulKzOQJy/kLxmFd18wsQ57nENbzZbu
D1TEww1RWqFh21/F7BG1NQ7TATbaUV/fBBDBTWkE+6AuEbobvYN6TmzqHsytSf08nDqIrHXypdYB
ia4yZdYJk3Gq7qy1Wx4iJ8JeXaYw9WeMQISuA4+z7uxhTTdj6/EPQzqtUdUjM3Ufu6zxNkCIs2Pr
HKFFTVfN9b8ngXOjMQvbujYsaeTPFVpRZg25R7GUB1o8jPd0NYEuNrjcIzpY5Xy7xKN9Y3FVp+t0
WLNpudrWhOB/IVspOedlIWAqFhf0iMz+IQJwaFogzsiuU2cHYQit7EBgCBEMtmM8gn21C2NvFd6e
WJkfuZU/1wO0NEIYRjoJW/IhAgSJJnOmgHTncqUChwaWoB6ymLT0fhkPs7HqZ8pkpL3rAeYT5N9b
RRpKYU+XywCO6hWNAU+iv5vO3giCLydUwaiaZ5sH24Qxe8Fp05tUvCgONeAzd9SC00MmIjiiWNeK
+Fc5R4QHTLZ+wBUzblC6yYfhfNSsAowtvvtkwP+PxmVTzNVTNn5PgZyZrbPD8ZduwIo4YWRZL6K3
2QBF0Xv5twBbxIZehDguBR56Y/7OuGlnxMVXPZ82U05uRpTVwOUYt4j0wcKeuuu86eec2CcqlVet
9BFkeSvjY/ubA1HjTDgiUXTOadXRbaY9Slrbe6zbCn5Z18OQz743pv19peKxbXqt51nEVHPgqvN9
kv/SUQa8IGSdB/AFnBMew4hfKRAwetfQ9kFRtsH21+G0GNCDVufRarGPi7bcOaW1643gFAGu3ptF
1u7XVZaSphJHnlnvBq/Dh9ZbkGgxwBfOcMG76Z4T177zjKTdwQdHWQFuc0vWQQNcLd/rOZ4aZgOA
VcaCEYrI22uC7THXSwg5HiEpqfOtGnHW6/qPtumjbcB5LJsE9LBrzLtGD75NEBazjMC4MqTqtIbc
4uXGlwXzwViuXns7rRQtAlE/lwWgqVZbhlA1gXugCRIkQjddbat+sCmnXp/QXaOpUnWEUkLH1fbH
IiUqEMAsT3qt8s7zYpDjjiNsU1P4B4jJb9B0usxoP5izIWRokjQ7q7Z9NVfQSZZ5z4CHvyD/9sdi
nCZUqp6fhYjVhzPA/6I7jjaAcD2TpOYvPqWMXSOh4jBvmGQuw3iu+grra+WvTkgsIe+VOo+pCMQx
hGu6DmcYO9D5k/S6GnF1UPt190tm2sspleB+a5gnKjkMBNfFMch4QV4yt2StCyiqodr0ILSFWt24
slhGk1wWORK9LRv8TdSS2jQ70e5Ctk8eMh4hyiNKPKJkJB+LotfT7WqCHVPKBKAx6E0i69HoC0Zq
afHsTKbYOxJPrhZtU81n6Hb8W652jCTGO8swryRyodY+9pGned9PNm0zz6AoL2fgiKjHc0AaNsYj
uf2xsxIJeWWFcdSziVO79juRwz7XMIRL2V3C2x302laAONzgve/PYNX6M4AjxPkkFVJqyxxzN9Dd
QrDfHF0NnLXS8ag1W26qNfkdren3Rwvr+7brbcC0yb1vednZ6YeRC3/I/LNu4kIAWENal65Bx3dN
89zItRG3zMmj8zlKPk2UTzZs64mIBk/kd2pfFvPkVGvGbJsbHQ8YrZ/hzbCseVc5LaMJLTHOdjQa
p7z9rjbUboKh+1POGQOuoxPgwYLQsL/W/thkwAvhoUFWqj6fVs8Wl+zW6FbCAIbael+o3UvfRyfs
ZkO3OkDA3CQ/NAUuHzths5AfVn3inEFCCAkA3pb8jESTG+STsVCbauG2MoRePOYNb+Ky4DR51fvf
/+1DyIOEpcErSWTjc6ivLFwIacSQOZlApUb+s92Ku2BcmnBImpg514bQsdcSg8BmxUpGQKBwAb0x
8YIxS4+D8CYfR7po7Nu1DAitqSlpazg9N13UXw3TyfDKZd/yufjOGCgsrGXaLCaZY0advjlO9VL3
XCXQ3cKkNtpwzXWyiBaY0nB/zhRPa/gYmLkNjebhmHblzqBQsbcW+9Izo+lJCT3kuKS3ggzCXzqu
eKCta2QTZiniC0VfwZ6TSI2X2hjfNCnlc0e/28QZ1LUF1zCdUq7cEW5nj5zSG/UnsEnZhkDTNPxv
0Qgzx375L0QjFkl4iD3+vWjk+W3+1v2uGvnrJ/6pGpEaEN9H52E49Pl+V44YOtIRyzQ93TfMwPdN
aBt/gTgs9x82ipHAN8gVMXRDikpAOUgQh+n8w5dED9/W9b/wHX8oRf4z5QjzzD8CyA2uYpsIYM+E
2+5K0tD/C+LQe422Tk3IsJ2J8UhL5qkdETL3MaPI2nNvCPwGwRs1j9xGDLbX5VpRUE1XZzcufAto
giuMcG6pAFutLx4tp/wmOrJ/Nd07EuO5T/TxmexlkMNB8tA4/tNEJI+ona1IeItFI1SLarWRUFAQ
yXXaQo4lvlX4TzW6o+0ia9PmnYuhkYLp2ZB46qGJjsIv9t7QvULlcTZ2Aucc3z9PbOehtbpbR1B2
qSt8vPR3qX+11n0xgM0iZAD+Xs57p7+YA7qJeEVrov2Am423DtYBhFxvQ69gg9zH3E6EjxaFUe5W
j9sQNyHVymbn56SPGsOnklYFrS7G+0F10LT0uQswhU6etKgxOVlb+kdTOpsH+MUMQsu9H3VfW9/Y
D8K+DvAYNrOZnFyP4xFakzeeDXGuRw9gYtGiBccEtp1otDKpjs2bslz0i5fhgpVb9tyaN2oNJbgF
DUm/YVJn3K4Lx7mq0+DAuMDiv7C7q+4YM4Zey90u82ps4Uxod5VTx/eRtcYyZPZQ1dN6XRcr24mi
h1JBAN49NLx155ML/b45MIq8X2yGanTgLXNJkNCm9rM3djjKPfpbTjkmqBSi1ziqIBWABMAolSIx
0vzoTi2Ev2h3jVk/jbifg9k7RitDdNQD7nrLBHG40Og9NHBLebcJ+Gm04XEf4scLrZLBiESpbeEP
WvE+M43kQoYydkoub7q3uX+dKs+7isXZJBrcDmecvSuhCMAW+D3bVEZDzMJLb1EWhEwjIFH1CRHt
QjfnQzFV9wGMkhs3X4anbkmTwxKnTPY9p3+qhGM/GPotVefENsQLBksW+lcCm6MntWFimLSnerz3
KHUY+MBfRsygZK+nnyn9FxdLx2CS42D/vDZ6QwHJcXdZZ30Gk7o8R1b/CdDe+B3tL1WX1bYfRjcy
zgzxSTqL9Imhu87Qmmva02LtrXU1LuC5ucVAD9ewgGeOKx8XVDU4z6Zr3QZu1t+6+pRuwfw9zYCh
f/pteYonZkGMWIHQai7T0IlbvAgOIrelTGN2H3mDZl+NyAA8YdT+00LW+S7WvWQPQCLYUCrCIQBs
5Nhynh/WiNJRmvvOV+gxp2bMo+8jky3Cdu8wsE8vnVevxwRL3R5XdvcZOPauiFzzzonwN+gTtZtZ
c+Tofoo/5Tmeuqas7Z0/B/EnaiP+bnRifa++GkwmnVqbMRMO8GPeDMur1xmvoKzq+85mmDILamd+
5DC96brxJ7wGo4ke87WjWOi3l6Icg9tuBoQRG24AUzH1rwmsjtAGcvOcuMMBto1Nk9MgtxTt27Mf
CQZ0lDgD06ZzS0G31NJ2A+5zva+hUMKKBOPI3Nlm1mHkl7axmBPIyT4Frvmp1qb5qTLN4+BQ7pq6
atxncv+U4MXq08XYqe/wOhEcxdgRWp6UIbqq5SEX3vzg2P10U6UpTZh/7uJc5odYTy+p6xJTNFfN
K9beEhZAjdBEbhIMSz0kocRJLwQj/Qhz2cjvojrvHmii5i8LtGY3n766rb/eTG1SPXdVcZtWXUyc
ClvQeMjnSor4CL+RtsrsP/MESkMm3PGV+TJDKD3e+sJxnpd5Gu6FE3xyyJnydLd4rKG+P/R1dagm
FFO2i0BZz4ryRimVtBwvKAPfvR+bjFCa2UqZRD/bpjWdSWUGueZFzlNjuzBMi6h9Azs5wFi4UvQw
t66GqXhlwnojdTd3nD+NKuGYHLwlqo56UOMb1bonrTLKy8DrcltGabOnJJ4eG9e6i/Ux/en7xp0P
w+3HvB8M90SIzvJK1C5cngClsdrc1iOoajG0ZNJ3tve54KqCpZ6/2kEQXDy4NSG9BP/zFKxdqHN5
bdKpsXaeG9efhx2vfPGZmV90KdK2DY2m/zVq3E9IRu/Af46fXM3S9npKlAttXgfQZweyKNaih4qY
mk0AjSSMIMBs/bG178XSVeGocwszAak3Q1BWIFpEdHTtpIE9wEkp6Z7AQKxuo7oJ0AlSf0liL2ba
Av7dc6CrJsXy2YwIkob1lpKFUA8P/khgg60nT+2Eg5pqE7RHPGJXM+uveeuP99T9YMT42fAqHBrb
aY2XUyPDG43YFNqoU07kmKUvpmjzXarzH6mvVhRCIPxeq3I9wVIkcMb1xAqNfHgw4nW4vO+Tm9VI
PbWhkRQRtH7jy4Vamyrp6B6dZKcK3rNnjhe1luN4DfOV1IAyieYdUSSgGiseTzpCp62fUgJK/y9j
57HcOBM12SdCBLzZkiDoKS+1tEHIwttCwT39HLBjRv/0fIvZKGhED5S5N/Okrtd+SmtmVXhFc5uD
dXUy8aOpqoauTdZr4DIgWiL47KadH5ISu7TmLnp/vgSOH3dnRAVit5jEMa95NZDP7bMkIotBlfui
SoJJSZnYB4tVTuuEp5oqKG3V9MKWLWtvC6Ur7hRGWbKISUdT7G/agvXKZFLYFuo80eUQzbHPwDvY
ifowhAm4xzTUdrMR2r7jtl5QZfWeAt5r5KG6jHp9gxhh2FlD+8EgDFygUbwbgLWC8DD50jhZeqa9
8W42JNVLnNWOxfwALMhZ19NDgtQj0Ht8yEbX8bLAyx3T7A6G8+lM6eNMAcebMqzlsUb7aLzTLPzZ
om1+woRKvmzJSbZB3uJkvVU6NkyG3n9Rpt1DQReEV2lY8RSrWVXUtXdu6phLKfYPBhLaThJkqprr
yMdGEq+TGjk8FNTaqz8jQeAJZ+uz0qG14qzxLHyiKJFwSXnPRqN/agU0f0cFPUJtVZqvbh1vB829
owmWA4+k1SEd3O5E5KyTxH6KpMDcbm2FHdrbRpJbVE/fGSg5XHponaGCQ9f+7Cu7X3sEzrPUcIxB
89VJ9TvEQkMc30VzJVdWoA5qD1U0fIPdKFbll8Rh7mSdpA9Qiy0JRXgJWm3b6WYwDQtlBV0Dm7jo
U4envFIL6672kGLkn0na/plNy8dEDP2zxVafFCfYPYfmSuSytJeqUx+Qut1X0vOCwuZ8Un8GezUM
0zMpxRvg6n4dWbtQVw5R392Es3Jo6XxyNG1m1n9zfzsKF7xCgfIhVu57Q3nPaM+pkbqHuOunir2b
MMFljMTkloyPZJdE60pZGm0S6GSMPHEFRrNCC5n1+T0q2celKE0UKWHWRtr4nP1Ld9r+tIckDlz2
v3DP9o1uiZWRqutxKDizDfvUZJBszOZpMRp2HnM9SQh1c9NEJr3PWJxYP2VbRjWHoLoV3vwL6kGP
ki1iu7YntsCCLqKGOOA950Z4NTtvUu6cMjxC3yH6jGV3ojLAFCD9ZVhecq9/dYrmWM3lZwlLA0XK
9KhyPvpdizjAdIxdoc8ANJtwZTWciJ6qrdmIgcb2plttIhTMSLOSMj7K75qfp43lw4Tws1DTlLIz
DevJqOGntBSt6UispGvH/hypz2plXDIUZKvRQ2TaWOnr3ACqEjBoUR1FRNamG6SIIwu5/lkUxqtY
nkfTrNeozS+GDIc1nWEcV/E3Hm8QPErz2dfoz4QU6dp+cgrvzXG1j9T9Yga4RYvBW63JbW7A66A0
cYsJqaJ+0qnygjkt2nUMKhcuAfWH3PZJ+XjvDfd50szv3h6+p6Q5mfW3EKa6LqriZJbx3hILOZWM
idhK7jCcAli36netsquTE09MX1MNUDxd9Un9RoAOVdjGRd807qo4PrNg/qMN/UskrXth2xe39lDO
Trdgc6k8FCT8uHRDcLSZjXJkaYQgvY2/qKs21wMQaSgBV0Qo9TIFMVvbN9TcjnKG3QZ+QoH6DcQb
Qvct+ReclG3JQTLjpDUMrinDLUWM27Q238hMukUltrYVmn/VOFdgbuQpEuau6VGXC5qUKuT6trjt
+7DeyhnhOIShVVsUNxGoaxJFg7YFhq7IGDj3QJHcfTMzioTNPH8jDhAratBHQQQDwXio6MI1iwYX
kZGd7YwhgTCmI0zU+lsXGF2Vt2+hJ/eV4qSBifSJ8FFBMFNylk1P3jcQxq2dUCwzG3U30SkQSvVO
No/cmw6QslJVEFU7WKKiumW9gXPfpKXClMR3AH8uPpuQhGmcxrdOC0Gman+ySeBr7NEGGHkQmqb7
Gd2nD640HsgASx4Rjr+EIVN7JGrFVyil9pYoAlZZYm95HFKlJ8cdMGK6cd2LFpv5aWjpdYTJhGge
r1LrN2zldp4ynMWSeaHkjzQyga1YtennBn152d+w8zNhSzKaRD3c2cZLKOLFXqDZbrhuAOduFXqj
jN32c9wRAm+55Y2TTWnQozry0fgeM361o8InxRa+n4w+opKf3ygAL/3GAhgxuIIEKuRBqZeyaGk9
8rcQpboM/WvY829268g9+0QEmnG4mcH07VoLGG9a6Ye2YBdPou+XhjqCk1xB7EETjrkG9wQeV5JO
uuaPKNqga93NxMb/IVsQmXNov+uGAX6jYux7sxTdXLsxoThkYYDB5McnOkQFjJc4d/FEdzYs3XXT
uvc2eOkVzpNnFR0hE2gOp4eqYtTBo7PKuylkgHfgMwsJC7tMQ5jgynFgenULrzu4rckGvZ6UJ4EA
QOkRKSNU/gOFMQ9aazgPpfoDQJROeZeUuzpDEqk1JhvrCOH7Ev7cLlnQab6YzH6vX2/EdgKtESP/
9fahQPGGOOv//b/r3amaHNiNNWgeeL4WX3qFyG3/z1Ne71QRYQbmqJ6uT3m9aTFmID6dVzP+B9pg
0O5UBwpkWuCMM+GkG9Z+aKtLOlFIKofvuGAx203qHwoe52QPXQzHvNLtK9HdmF27dyn7rJKuX5XS
/mMl/UdWz99OOn03BqoFOYW+8Iy9MQzfc4ZGvKriRyaxIxk8pFwidCkWg6tuUnc19W9cjewpY7+t
tXM1kbPdf5H85wR5zizQW9qpqW3fTMoS5YmBZAi1x1q45EH8Bl/30/8Ow55z1O79gNCWDBqJBYiw
yOXO6x8CFIpgHqynJsPk1+vJexEDO1cJY+gHs2G76tA8JEt31ImGSSsPfwmgR9SIpKo2hCMyXbu0
j67Xr0HRtdxlXX5XWZq6FWkBDkJUmJaoJk1eTEPWzsuNYS3lbL14yYG8BbODvJLkFkAbcfqG9KNb
9YReHdXe0P7+0f/PJZv6H0upiJN4LDLSN/VsP4EWKfUlBgoSpzAuimN96TY1OPVhAenlQ3QU5KV1
iXb2rPYzFuGTg/8mTvjCxwu162EJADDUja5AEtHktk/ns6ENBN6a+ilSmo1pKStdqn5S9dtkRGFO
Ezdm08OxwSZl7fFmw6qM1qLWN6RnZch873pkfodJbjrb2XSe8tZoETODU16S0fuihb9PxCLDKS+W
xXK2DX3HIyhEs45O2R665m6M5LkuG3KewRQkFD1U5a0LaQy7GUt8NKIVMVwyxiSino2m41yao54a
XUg1ZfFJmOqti/rBj+9Lost3hhwu3ggoT0HnPueEKpjHHu9PhQRBqU+mmm6LkXRtCdVwcvUbPUxv
smik75rSZG3LYduzoYbUkfExHY7gksC5SlK4rPKDxS7KzR8nSAorUw9fNODloZKyvxgPnn5jOi3k
xbz7COkHroDNW35S50Qa7Q3sDcgE6p8MM4mXKwdE+uKod5L0PyoC7sKnHL3qUjPwL5C2Nel3e50g
wVVe9/VeWAXppzUxc/LUFOETHT/VR2l3kzYOqqz6ZjJLqFPmK2KvByWPS+wC8aFKb5H0lCyDCLSP
rQW/Rb9qlt22KJE4ZgL9X1W8hBL3gmZY6zxBtdHGyWNtbmVB96Zv2AWw4ODQx2FXtw8zy/0VrEJa
4lgAkBhNT7HF4I3yOEIN/xpTdnCB+LBjIm9QfJpLxp2ZNZs0STGVF7CzMlas2YQwfTibWf42hgDf
DcHBWUaQLId619kxeV1LvFAVxl/TZMhLYrJ6RMxPSiGdHdd7STMLN4GUjzRW2cpIomfL4U+To+Ck
7z7Y4oXuzTbN5s8OeOJKKlkVWLrDyEACbjE/5HoL/QaewNocUXypyhPB5h7K9eoQT1JftdI6qglc
zOS+cNQb6KaE30x3fVQre637Y5pip3Qv0kkORlxvBtns1dy8T8sJ+6ajXQhZSNZ5k4i121s/rWKc
FcDFVZPeVNB9WaET7QRTj9RlgxrKReT9N6mVr1F6a2jNS47B2C/rgq55aRv4MRjRLKsL+iE+eX0Y
vcq6+tTsbG8I5TSa8iaMnl1ORKNnFeISoFS74Z3mjZ4fsRSxNfHQCPXFXKKSUUcQceWLfGCOzo5z
A9sI4V2Rtnuzq94zuPMrNQk18MmYdEgnfI2JQtnWs/kRpqR6OC6JFGTJPMZx9lDM9Q+6sa0+Nz+1
0mBc7e5ylTHHIRNBoEesyg/kMR8hg4KmFT+up507EFd0w94mAqUkEUWMUz6eCgB2FbX/XsMzONB1
dTLwhUmy0l+JbwT9PM+PtFqB8xMOZdI8VJ7oK9/lrvtWhwSViQTq4iDpCtKVPbvjuPOmJ1kAD42m
6lAuS9WwLn8QXWzR32l4RRGDMAXISLsxPZTqtEtX2lQGBG0EU4I2DDXjmakvoNp2l8PsUKxPnSmM
3Io1R/CroV0kqzd7Ki/VDP9rjO7Sfr63TRZlM5ViSdnDanx7yG7NCsVikig3Y1ccBCoQlMHnREPZ
mRjOQ5PaSDimvYXVioqvS3Vaex1U7z4G44ujUd84rA3VSJ9XQ0PAlAOHaV3lM992llIPmVhB5xs7
YsFDjOXd8hUTT//o5QhybEYEiJeB3sWfCvsyf6orljl8hPg1pdmfowklYZa2vEi9J33UzoO99OjB
NLVzy+hZoMC08uLWTT57JM1nM4m9lWUpf/IkfzUSd9laeb47w32O8C8MTwOCBx6W3FxPpC7n0K9/
WHw8FUseRjQCCEVqsEHP2dhEtQ4T/v1M0XXcKxr7j1aBqj2+OPZiHApZs+M4WVGRYprM5jPdeBBm
2Yn2GM+F5NngiGFGbyByhi3IYJWg+tonpeM2GbSP3HEZ5L3mNtLwdeli2ExVzVmp8wW2KRXsZbtd
TajBq0g72TWRClrmXfj19z22vrW75L8qmAJRFlM2WrgNkWvtJuaOte3YrR9aT1Zjv43WElWrPYUx
BY5++GGN+yzzB0v2FYlHrh+SpupzbKETMgZk4XbMvJK4ii/HOGIdOR3IsWRQyLIfa7DVTYPDNhun
ezjN/LSyl0Et0SdgJP4o8AgAiT6kkxWeLSmfBvwdhVCbC1gnQqVEAkdCPer5PK+gdYcrfH2rBUNB
yZV1qaD4pLqruNdous3rOWmqIM4hVDOjp1TotNdZI2MwfUYQhUIuC6kzLCNkI16VsX+3DUhT7gCs
sOi1Ew4mIEsuxm0OFVjuldUxjnZkYTG39mNJ3V03McTNSOE74RC8CurIMQNbonFHwIFobDEYUdKO
qLQhz6+7WNvio7p1lNgmiKtbSq+Zi0XCDYacfPg0iZ9aaYyMWG3Qdt7LrE5bY+g+ZbOA3k1wI64V
3Ti5dyd0qqSd8dA14wuK/0sf0cvIG+UPFVtLhdE5QlHdFQolSjtOmGeZ0FB8fiQxaVJzk6HMbn9m
UkPJdmTPSp8P1yIBKZ3DRDDA8KO+jtoq+aBs73AKQZ00OzIX9Vc4e0zZefI1uurGLBx+uDjLNnO9
7iPNuV/ZouuDWK+eY6DOVccb6GPVWcHMoobkyQ3WweikWCikPA5xjUTtld5Hjd8Q/dKYvRUg8/pk
efMUzexyxaz4kZx71iTTzxh3n0VrBl3isHb1EtQOms0GMgzU0qjIRpXPsGpBxIqbsdjw8x6diHrS
VA03JHcbvuxpBAvpEcSQPZEGTzHKZ7EkzYtjN+OxV9EM51GlneIF+Z9GYQweU0fdNUQEGc8hPHrx
jpyW7JoeVUjYn0twi77pIozsYsxgQOAYnicfW8+Wrg0bLEEIozI+qllN3DJjnlexQUNlvHe8+t3U
aSfhq+uKkSJW/+3W6pa+CmzVVF/hpHsah2wKEvzi6z5OA4t8mTKDa1Bp02WqxHepNBYwcyMwqfNr
9bPW0Ze2E8QkQ5J81McR5+/B7dWtgkbMSm9IYdZZmbjfyLCp/9PXKylXQyJiBChMWtAD2Z5TERRN
0a56pCAQzDGo1ETxlbr3Yo98423Uv5cS0T+hv54GWbozpEqGkboRwrljQ/sYh8O7nuEUnDp3Yyxy
yk41XtvCwWzaSezqY/sm8kWIgvvRj0eyGTVJ8vak3Vg0Cq1QrdfYz9DLKtlZIbe9R5BIUT3dZHRT
NnrIlM6SnXwvB+tJ3dosQXN3V6MJmqRFSESviMC2vxBTHmrpADCQBl5DVbOBLmia34v0q6Flth7K
9NHJ2TbrVALWbakwslME5JV1OgI+MWWJPyrizQKau0Juj00kJBTDcZO11s7PkYLFtJBA8AeX+HC7
dCe8p+MnGm11bRX6rSvjdO2Oh4jOi09hjFvH+44I3o0TIzOIqyMZgbu6xQcV2m631rAHT4WhrGpd
6deU3O8nQfbepM1E7zRlt9Fdu/DJhFpEBSwmrZfQMe7MES8iOPVn1dVc33PK1yrCRiqfZSpLVO/Q
6fM+1PC5brWSTENTl6xtH51adzCFq9OhmEld7PQgoa1vX8KcM5nOkwGklWADJTLVIEQiGsiRSaa2
24n5R/tO2Pyt45GJ1rOCtkLmRyrjUORElUyneBDDrsjnfJOb9n7wmOLSst2zlr6rJM2edIjPikG3
Ickh2mYePbpc3Uc5UeIzIHndNs21o2Op8kS4VRZDOlSQoBQsEcx2DNxeVkwwXbtI1+ifCOVP1ToH
uACEREG/bKqjGtU4XiIKKkbrahtzShGrAUtCHjUzFlWeCKZu+gDMOJ9zwr7onuW+Wtwn0bi44Jwz
NviRJi0nBgroimjmUxkmD6EcWHggi6M8u3g9ybikVbtLYuyZdCfBnMh79rGBVEF3aymdWjAo+aEv
q+2cHHCv31oljYWafTa89/x+6CPvJSSnkKT12lK+qM5t5g4HWr84iZhmTE/chDoxB0raJ1te7z3u
a0bNXjJSF7TjzboKyJT9UFN0hSKNsNUANiaxrNtMVETMKL1YJco+od7XRH30TolNrIM0PZpVtUpt
1puhTRYAj6LY5nyi/yl3liwyRvXUxbUKCbsSpAHrIU0HKj4D/cjI0T5KJRJHWSs3TdYeY8fBk63S
cw/z7Ab6iNXm+LpqC+pIFO/ZlhwVk/yqmSROSuwOikB9jeRoXqdqcTvJ+WRgCfBp7qzUTgDGzGh1
EHGi6U7P7NAkkKq7iOYSO6bWmQE3xw8G5IN1E5WkNiS1ekfYPa1ExXgCMIMHjTBV2RC40ffGUxKi
FiafHSevqe57ra7WrTeQieLVgSoKgmvK+TZXLqbSlVuOu7ORKRdEBSg/xvaCt5a6BHs4xDtJc7Bm
5b2J0yf3DwX9Y648D4hZjYrt3hBZxLt6TD3qtzFgO+5E/pyBh1hqQXQc5LvK5suuUQghb7jrexLl
vIxfcoaC4k8uuQrwAGgPGsNLr5PAPJZGMM11g7iFaL6pvusn8LQxYX84wMhYMSrbpY7kXmKPUAtB
MB6kp/hctLlzUTLnGBHcSLZARmlNviaoh7ZTDcVYLQgOsc6qEr9SHWQn0uHjxz2d6dJdsaMo12Yb
E1WamZecZLVBrpkuINIVxO8WNJeVNbF1GCF0KtlMt0cwZ6gpRf9hk+WwskwiQ4z+D2M7hrxS+yII
oFmnTpqsCkN1N4Unz8UWKrM/tPEuVKCFjBnr30z2Wy+vGlaHG8g+bKkoyjdGSaR4Vpc+ezoPSIcZ
brSMEdvCZ4rScJkTPebnMJwuENLwh0WApWuNQD/ZoH5uip3piB+MU5S5sh+TCF2/5hdxe9vY2E1y
kEhimAcCJzY/pmS48SzlAP19E04QT92kf+qq9CHFbsVPluLGHZ4mPo3ed29T8t5ZXb3B5k4SvKqT
zOCUASko+aaaVA517BT8TLDmDZBjBfofTZO3oeeBNHYDtvvFQ7aQ8Os5zrd95USQqbMvLGvQLuzq
McRNhmziVdJ+J5+GgchrxDvxyztW0qozO7s8wqYE+OOHRtXz3AcM5bw+VVtQDPLZ0cbzwsMOQmAo
tLRxI5ZVsZZJ/m5P6P1TWz96uvoVQvr2R9b+rG/dx97exr1hB0TC3E5TcwG5jfMtiXcIa+QmpIhL
foIutm4mvjJtwDI5sQLOVbKKZGMeE8fy8GFkQeMoUCs0/aEjr5KuCo1ClZgA0hZpTAFfUlh/NsRB
mLCH/EzURDAzeZpUNNbJWLzZrtNtqmVacuORcd87pMzja5mn27ro4T8zY1oj+8naJgqdANxvWnEV
uw+EVxGm6J46XTl5OWQ242ATEFQNNLtQLZlru+eA46kZGbDxbKHUOA2VDtN7UOLcQnwhvpB2sYki
/Gulw0nZToYhUPPgO7R0ZVth0FY17XlWla82Gs2DqKt9q3rZvXtyH7UxLo+CbJ2hSm3qndGDbXzb
eSpuq3S+i2SD1T/xwzEeL+RHcYqw4xJZi97OIiDJnoG5NudwLvpzBdFo6xq1uk7cSEVDC6CjAbsP
w0v9YwvrvjWsj8rK/kSFFm7NdFIDRrXeubcosG4NIHxHpFF4vmYWnFXZWWe7YIDMTJfIBRo+Kmm4
68hy92P9kol53F8N76rVfFSibw6AZoGyyNuuNjoGBpaYlaTgU7dKu2k7UBMRCGdIfOtJ1NGmacxV
qeSXcFKyvdZP0w14/FMeddiek1bd27N6Q+EAtBAZW23lp4AnYTrLZofrTLAvGVR8LC2T+mJ6jQbB
AnsQJ4wI4Vdc0GIbSaZJbW+r2CFgMPpLvqorG9mMA4bcZDta4UVRsMkOBoeB26cXODwPWoXA38yr
vTe05naMtIeEXtRuVMkjmLrwUGFI25YQBgEhDwfN9c6Ko4e+OmpPGhVCy+znIIMwCqB90A664b6n
NWXHqTXzYCosmocZmd5az66lm9FSy47zvSa6Yqlme2ryrM0C55fbvQuiZ7cxI01pK4U/tVTIQF9s
M2MUay030axleb+ySk/s0YGoDCVvOZKKdTGUSkDvvSWXhDYQlybmMOIvMAmz68ZBKvP3Hh37jSZh
ERYfoWplz3mIAy43Pqwc63ddKBRj8QHh7ckIWZHxcE947aKo7Vpfue5+Fdwu9lfXdi9KI72FUB9g
f0E1X+kw+5mX1br9sqOChannCPaBAME6nZmyh7BYk5GDV4Bxit1UGb8MqcLoayDtg/O9HZcd51fi
dmC+kuS1JvxyW1CuJoSW0DKRHQoO6p3hmgcVZdLeaFhbD9Uo/XbjGCyfpmh+M9gM41le23WKn7Wi
i4F3L8QwB1WsexVLikxICW/NCvl7aGs4P6LEztd1wvcSinZNyQJZDlO2cZwA6kG0mQcpEN0uOWEt
b1YnkwHwW8v7T2lDOMeawcaBf0N1WH1RWd37Tt8/qlHbrZqlTGxWSe3LqnssoLTBhMYtiKHL8K1Y
kmzG4NSnWXiYrFIFWRc/lTp+Sb0y0c7qRr9uZ6UM1JiRDy1Js4mM6R0o0U+XjTVCKee2alVza3uz
FeT0HdYIV56zhCXgMJfPcuB7Mw05+2AcLr3aUOPVZ3AP9fCo9v28A7Ok+VNucEtD4FuGCyDcx140
8kHN+PhLuf7FV/9/3Kb/Eq/xwBV8NP5cL10fXLMUWtsNsXdHLS3xry7Y8uv/1I29kJWX69TxXYKn
Fizu9XqYESPMGonrCVR/6g/Lk/6Pi7/P//cei8FGd/fXB//Xu/j7Jv++IvOdmDf/85YIlq7vwCDI
jzZcsb/v8frqf9/I9RnJbK2Kv9j968vUSsYS4nqxyWywuteLf5/8evH65/czqQ7M503PQbr3+rfI
xtTjFqICGjXq+06DHKK5OI+ul0K0D38v/d7mzgtH9fd6isiKqtr/+c/rpWhBk/zeJkLIeWFq7q63
/32G671/H/z7Wr+P++dpLLJd1zi0tLVmU0ffkP5KZPkU3fy+kQZrGmCc5RP8j4uV4Fgl4WRBpSxv
qlzA0ZjpnwDqsDXvM3UKXKnecBbyIy9/0it5f/nzz22/V6+Xys45OVnpBf/cfn389bZ4eZLfqzOr
UPY+8N+u9/7ecf2/f267Xs2vgRH/9VzX2/7rIV6HU00TYHqogGx/X+Pvx71ev75cKeuURIf/+1P/
/af/etrrY7LZO3hC1lubTOKDKFmWaaaCFXi56oQJbbTlzz9X1XHBDf1z96AG6ewGqbdUXFQcfNcH
/f755za16hcQo2mtf1/hn5f5few/L/Vf/6d5Ie/p97nQF+LvPMzXm68PMOuBHuA/T/o/7v/nRa5X
/71b8bAATqnc/OdX8F/v6z+f5vqPv+/1+j/X22IUZJvBMb5lIk2wjHAR4iuQqBw6Wh8aiWndbdQN
SfB3nBqMZ8USeTifY71+uo4L1V8YFvnepkEEDjM41Ydio2ckH6N87QPbUJZJLNtwwr13uA62dH/b
I2DC9mgtl6jWtSZbbLve9FpmEc1WX/SM0pnqFo8qbEUIm+k2G/vHBtjy1lYoaULso40oUP9JG4w7
Ka9Cq0hyZOIIJWtmUUy3U91/mWHoZzF6AiPt2HvQh6UG2Cxy3clX3QZFmq6G20JTv7x8fNRqLwvi
BlFEMVaIi1rc/VqYbPSCVVKUnYsKHkMLAhv3TB2fbFRQ52jpw1SGoAtSXAoNLQBNbNJAbXLQVJbC
dNHBA2ZdeFc3cj+qQD2dYVbvTNfWdzM4ZsNmuzo6LyxN2Np0UFcwrveUwUQU4GFjJUYPvC/Y6vOd
+uRlL4iMG1PXSAjQJmUTKiQGLfUYTC0I/ecnAz5pWddnVLr1OhHmazMAQK6mPGABlWws5nZWKKc4
oiOVxpTd2LEvRMv9FMsTVQn2GCllQAV0Ixl62goaAjWPzkyCoeG7szqDsIw4fozoIc61DpkyBBlQ
szEX7nST9eOPcPhi3N57padOe7T3TtEETivJeZ4yVQ9aXY9bemcnvcfOmxsp+5Y2fmn6nxTsHGly
rAjG2XK34bxylLrbdTrtb6V1t4lp802blNNrMRAVPg7PrCXHQDRqtc478eUkt0VE0x5dII+1KSVv
DWUidUUBhiUHhZV5Pq+dMHsTvRdvaN8XO8gnGUKEuA3cWRu2ZrfkjA0UYU0+eISucZe5d2PitTtX
8KbHGc1nhBXgoJb80OTMxkCS6EEaKzdyIc3lnEudzs4+Vn464BR+O56XI0hP7e6cx/M3LWyWyYL2
QGO+dYoTXipdfjaFDlyI02+NDLBfjRNSuTiG7miqqcl+yjnRpsB7iDcEpM/o58i3gEcoWzyQ6J07
LJEUZOnh6N1LmGSI+WFDoFnrUQ9qvGFey0ZJ5pfdTITg2E+HVlro6Mh1i0R4N2kkWTTuR52XJrif
6H0Ct9aRY7oeNNZlGkBU24iPcYmVy4u/wHCTdDEuXvtx/uM1EyHK5k5Tvh0P9oaeGMne0NRiDRj4
jmh5QCfESoZx/4jrHX+ad5Iuq+9KofKa9e2qUbLPrNFkMAOF9Ck81oHiPsMKKimrFiEuqVL6kMSp
hSjVaeaUXg/kEPqJpt1EI9WJgu6rVN+txmTZMzlQRtsHkTVPiOkJHKNSaXv1q9b1F3poxdo1uiDv
+udKJe7NFCmV8RDMGwAY9hvaqK68qAKtONHuSJ14Z5nElPWNdm+nJlRxiqLY1vKcPZIoGpVwadBo
rhZtVE3uNAPBZZ5PL5HXv4dR09I1rr7S+Q9EnQGZWvypJkT9Cf3JbeIncnpLoIudFgxHTwtUu/fe
uxFyEOUq3OfOOsUgDQZJ/ylz9NQqxvLBuqDLfOlz72Tq/FuhDWdDRX/XzSbh0khaulqcQvQhlKam
bRYT25gQy7oDTEwcXZg/kuP5psmSvlA33Zqp4g8Sz6BNJRGTBGO3SSMM+CYiKUmBtR18mHW4pyuJ
Oi59h3yC/qdGCIPNYl8TI73CptWsO/aIscqa3cHvI6qjUQdtYYWASjCAD0RmrZcWMimevkGOKJY1
Kg55/meIZO5jIl+U8ZQjhCheaksjhK+b/HzMElCwA7RMIDFuNtIRQ2W/EUr+bKf6XT8uxemX3qbr
2yQZVkoEEYn+VSnZV5Hon6IhnI2C61qqpOZJWMrlIFmuFWG2TjSENBB4k1U8RX80VApjga6T+LIH
NW0ujZjWRTmdakmhU1Cw0gfeMFgET2C9Uzu9Bf9mL9ky9Q19q1VS2aZvOBH71mjcAwyI+UVKbO8B
ehHKo50drVNt39JVd4SDeSivLkVGYctw9mQev4uk3lQjQbgumAZTzcnOgwkUhV3nyyFE/+EOh47O
emSXpt8w626kkaJrH6DA2Aq9G8R9E/oGss5DQ/l0Gxp8JNFtjcSgMzCgUXLsLV3vR1Obt05XmNvK
1LfWPJyzuHwqRzUwIVMEbow8ZGry18TiMFOqP55apYd+HcXuyqqbezTAj/A0n6e5y3041o8xCKtq
tF/0Cl0NpeEC/p0djefZJQuQgqsmkLJqtn2uamQ0FUHfFNcciClin4UoVBJ7OyQK7hKUaq907d+8
KH+0a3kabWuVqgMC13wnzPw1AxBipZ0IdMnawOhPMRTdfMLnprYUtbJav01IejZazs8luzjfsetG
fZjT60sGG4l9RcB8ZL1N3fgWCXqCTo4k1K0oEyR0fIvsc3CSJyh8r30zf6c0afvI2M5ko0qzeKS/
SkdOre5rXKUywQ3eA4hd8X08mDOClGqGbJxphvQLDK+mB5XMFftIYsuhurkpXSBFQ+d8C1OQA8YM
u5IdEoaScEBmWs4lc1g1pVqCKscj1JV3WQQ7Q0MYscEUtR1tb/9aiHQpkLn7aqRNj0ktWisTTIY4
YW5W9GOTS/bL4f9i70yWJEfO7fwqNK4FCrMDMlGLmOech8oNLEfMgANwOIan1xfdTd0mTfcatZcZ
rdjVnVmVEQE4/uGc7yBod4W9u+qoGxlVcHvyo/I+TSKEc3N47fmh9qZ8SSWRyuZUPIctgau5fkhb
Erf7XvDWxxcLwAzZnFuVDbuxjjbdrmOE3PG2cEgglUixXC0G1oRvycRisBfykgZX9YLq1mY3+Stg
w3ldPxQ9Ka4shTCpcPcOQfRdFOOhzgfSKMb2BVXIyQ7VbQ/rVvTDnVTxm1ciJuhDxlDZUPwSYYj+
ALMnlGOGWo7LbHjm2shd019wiL00rTVQ0QCHckywPP3WJRdjH+JMrssL3gDUNpiB8Mxwu/QvvmIs
NxfBSNB9fVNkDEhw+fBuuug5nTJ+rP3iW16NK6UqBqTX/VPKIH7XQtuGj3MvcC3gMUB3XsWaSFUj
WaBhfMMGs+LItYljajai02enDc/E1OUrMFc+/C88X6zWHQNdARbqMkedGsTEmjozPCnt8CYL3kYh
cBCUqKxWvS3CRYeHnTkLm9XyAT215JpDzISGeuF1sJSUXqvIV4884Kgk78Ivc+z7kzWpJZhqbxdE
6tGAfsACo39D80sYDUmh1tC/tV0I+ypgqwFh2wqRzBUMaVq2IkVNFjuyeW4eirDmisOPWZ+x60OQ
Wua7ctbBPpiLF0FRL3mC91qiA6c2ngZuz5owwyw9ufixdDzcjGHG5dKk9xbHz6qDiIOOIWdN2Jzi
tP4RXcp43GJdnjtPwJcvCE4+rBFVygzjcbIwCUVpsGHde+7j5uhTLMYM2XQYXyhBFlnrwdvJn6m1
nwPfkXC1LPTR9vjJVIplS6DHSwD1KPKhhwb9ewyeKhP+nRED5qj9Buk2vGDiIP2W2a2nS7ZNfgG+
NKAGI5tmk8XpD1ndrjp6tdUu2LsbC2scnrwaBL/tjRRWQPNSsoaXfn+LDZVlL3nWDrNxdq4fjMQq
AGu0Ns3MFnNO9BZdrtOx37aC6gkF0QedMnnveYPs1WLjL7hojB87st/TOgcDxHYwTdQRVkYpTXcZ
JoiJi5JCdAYhtiJGZRliyslm79z24WNp9N+sdpzQPaVjtEbyvppwSi+wGq3hwt5m2nURkTS/xjY7
9NV8PzsMZ7R8a1wDtWqIaIx0nyfpIhkdZfREsFO5aMyYuhNTPlpZDOABWg4ThADiFNYr8077E1Qa
7z3riW3QcGLd+Apic6ZH28S8lHEHJrzDuZvGV8nZt4egZFUosaBHTMCQpv74No8H9j5PheAuLcsB
jpHF++QOLgz68jxhZb42STblWHfucu/FgDEAcoVftH61u6NhbXxzZA3gGeTYuhvt0o5xSNUYAwN8
oNNzcPXuDtFa5jkHm+EcnaT7pRPnw/aNaQOL6sGcwFQpKyOUtyiWaUtF6IVc/bUxhWsKk5g7BOI3
Nb5KkfTVufPjsK5Y+GP/zVL7t3NzkTaevZxs8y5FXQ8mUKzykN29Abt5ITz73QuC75T9ElbBeu/Y
w05PdsjmwbpvvBDplBUiKnawzsGpvn7DOk09tUKAtRuDnMW4PS0tRJHC0gF1QCaXVoiEB3HHawYU
mGjwo4FAsakR/XWFfMqK6pyY/kG3zWquqZ8HFbKDt2y4msXV8petFnU3XxgFvEr3a0KSJMs5W7Gw
wifW9XeiGn6JbvhMS7WbWWr7tvWGvhOimzPky2puFtHYYuubBxYCXDzSfdC5gE4TMNTOyrPGsWSw
o1zUpIxnHvoT9E+PkbrvXZNFKK37omqhoZoiWrFUOheee3ItNp95rGCuEsNBRteNpOvQgCVWCVuB
0B2ebG08mWFfbeJkusfhplegDe7KKGQRnhHgoOfXILwn3phgdbsUi4o98lKpjAKbAtMX+JIyu15N
g3dANrbQbb9VIkE/hOu5eGpwgIKDioCXd8tWJs56zAA7IrfjS+20WkN2ZfJ86IirZU6Gzy8GIhf2
eE8rsR4a89UoikPQ9vY2GqdtPUabWkP0ixvRI6lSn0lDlrHn7Kkv8IRTYAxi4VFV0n0NN0S3UEl7
e+OqPNFpiEJGwwyDwEe9b+D7CF+rxkGDF2Rfk0heE5UQdIEh2dC9s8xCG9HV9FK7KVxTe1uAIVlU
uiLjDFeLn7Hac/vXvGLDHrHtXEUZn1rot2hhwgG3o4WFU+z4suwqvvLzp3Hk6e3VCFrlQMmhwXiH
ARAylgAQv0R4cOsvCaN1kSfyokjBcnIvxfQ6HmVufwCC2EVJ1tO0oUdu1Gc6TE85KraNUYfhouGO
X4cGMfNOyK00DN2lmjYhIcITuHe0nqph8xWzCq2jeNlEa7fQcpFhslsVEbOQNP2qo+JkCjRNtGAe
bb0nF3Pa7ZKR+KiAOhtor/01OJg6iieL3fUW4dubQM0i5pH5SVjuc0d+1eyANqIuviA4vlNRD5vG
Ti5zjFC14ZflNe1jNOebFkymuB15mnIrXnAqv6c22ERP/4BkuUQhPq+UM8qCKF1q8RxaI7EiBkqO
hi6+dtob3broytj+CbZXeWhvjesoPJHTqfBMtS7Sqt+kCBh9ls0LKYdn7lHUIBaZpxyH/rqNpy3f
R1x7H6/yLNkTOPiEB9UA2Odun10b7Qjw/zuVfIXjSxM4L+hnHkXZU21CXfHQWSy7KEoXiDpQJKGl
BPbrUPByb6LZrZtt0/ob55fp2/g/nOex7A3e0Pa+5s1bVINzZxT5tFKu86rhfljxoFczWi0+mRBe
qOc+xrNPCiIFuhvD7uR0ogKA8kcPi0sWf1fvgHiscT1q+5b49zv5zcEbxYj5GudEuMNd4dKpkYqH
bmdokBCYryTF2SCg6otXDI8jOoXNlKS3mdAnJ0RHFrCTdVnDrmgCTwM273FyHqx3pNTvAudyZ3Jh
5t4zmegPNvgu/PnnJJy3ucKCUkyHruVuibFOB+Ouc8zXXnkfhkASwuvaY6ra4MZlGJPx/Bdz6ixM
W++b/pI3/rnjAAivzMpWWb+ia/MaGPFpJha6sepTbvszg7vuUzbjVSvwXPTgQ5mQDiz/KLxNiKJl
xNVCFdNXdbibTdxUHhvkOlIflavvYODN8AE8epr+QRSkOJTwallSUFMhtQ/YWPKDGcYKbvI3BYDF
UsZWCzerP5My2WVefmjxFpu595UELXOqtoXqX1jxZky39iQvuZ+Dlm2KvdSA4HpTrpvae8+t7tCS
d9TCPF1nOf7bTDkfSVTdtVcCpY8iKrkR0BC6eThVBvSb3Ee6kYK/GJz7SBm4M6KfuTIe7atnDcfO
o5G/EVBdebO9NGJTUnPZaDshEDrK+hQkNRF0+AARJ97XVf5FuiZvdlK8TZZ+ySusKpWD07irec3p
cJny4Vxn6QMWindKiHfzKnMWtd54cnrrZTwsApMHuVGG+TKZa3c52wJ5c//bpHIk21zhwJ4YzZqp
fUC1zjQheQuxBF13qqeyiI+ooO/LYIAyaRq/5ng4mU14IJ35bHOEA0XZqrpGYgDodECwmA7pa1qA
l/tpPPnpOcVHJImz6e36rjSaBRI2Dhcfd0yE+cNvjjORdRG2V5+JXpFb8ugU5QNiyEUl0JBUqF+m
AQtTYkUvWYYq1ushv8yDOKaz67CmRkxv1PGWXJphaS7VPGYLIVJ44rE4FnX17rvNG9LxG11GwTrl
OuUOecHtANO0X4VVTSoIsak2XGsx9PFaGKSiZPPFiKpDVeh523jO2ush/fDIM9ZeAV+duwsVJURt
jcL8qqceAyx21xclnfB+FAxvwDTRlVPRcRVXZ6d4hiCzSor6tk3Ua6LRvl4vwXlqgI9SHm1inwuF
Wf4Fu9+WifhrJNSFye1N1EUmXYI9cDqRXJHJY+GWDyqxf5Wj79LoJZS1g9wG4bxOXMWDsUofUC/w
HDYZyjA8lju6sQc1kbCjsk+638chUGov8IOAk45WEARePXlqZfSL8qDfJwklSsSg/mQEMGfRURGx
RuAMqvhda7iM9bKJXDa7iU/lZJxqIY0LvebLWDLbnXuxaWVarVBaDPT0CHEw1DAZd4t8V7XnCvA7
4Q0wB4Lc+KTvhaWnH10QertxNi6SrnwflzlDzCA+6HSgaTTajTN1xlJmiO7l5G2nrrQORoGWuZkb
eOi5oFELEnNbRtaWdLhm7xkBcvwpBHxuOeW9MRFwQ541+WTX3/7+76Jyl3Ffsr5ZiSLN0QJLm2eV
8mjjy3pbJKQuVSNQ6fTM4odgYYGnqgmnfS3KHMeBePOZI1sYqBfC6Y0dr2czWxSqvRsx6bPKJa3N
81y03VZTobcDzzDdMoBM1YMc6/degYBKfZ4+szHsXWjfYGB/hJiAvRSshhrmxnPXaOSSqAg6vClG
T3p97VDa+4P1jRuYm4YKu4yiDydzweb4jNChKrkhFnlo1bwmn2MpgKA5XEu2xEC0GexEJD6T0Mb8
QjrsxCEc9dHemdOT6TKxUqH9EuaXHikCHuFzc/3r0usGxvGtBoHo2xAGz4ELESOodi7+m6WestNs
+iDTb2QGhgFlzUMV43DHyLQHbMhIU9zgYVy0IvhqR0/wMITk5RV32XV1EBolY8OxPbokSOOCcLgj
wmpa96Y69BrdYxM346KekKwhdOO2dvaVdr9D06N7g5+CTrzJEyahfkRytZAdV5YjFvaE8Q6E1E2b
6dex7CiHxgxbo1P+DOncnVWutjHjbdOjUybZlAfsBIQFV9U6TMzXdBLnMP5BBZUdzfbqRaDhlGlQ
cTxmD+XwHDnYUnRAj5bEyGNrrN/jNQxrJBIhCDN6Z4EsD4bMNktN6yUHuh3kCkhdzogFGpS3JVEB
vDJkFe1e6LEffbN86cqgWBstBgNtgaCIDVhhgb1Nr1K4DEUmH2JM027uXCaHDKnQaTL2xPg7F+xK
sDRLAmBmKN2jl+dblEF8l3102IVtzMB/nzEklgOjykizXNEx39VdGW9qpIczHAhLVUEQqu9b62jW
jxYZ4Oy7GpzFkH4WDgMrT37lWXPbhtWwIwEId1GBZ8R296pUPdIdFlPdzPBJwCLuGfLxtKkNzKZM
zIo62ceZvhbQ9i/Px//KtJLAPYZLtyTvsFixkbddV0/RW8OEBeOSQe2qThgHMA1iqIwLaHoUI3cR
mBcgcww7e9MIt/qijSuCpuzlOqy8lpqftYevh2DfN0z8UrDe7Mu4YEInzmFwXCO5WFuC/+3vmpIl
UOd1fDRDfWQuf449uAo9c5uxQI48MNaklpL7TGOhoZvaJo0LdqBPzbNi7Y6jlENM2ECu5/RcueZN
KF1n65p9s9FTvZ+bDIMGKRuJTWL0HPNwiGO3Ow7M2/MAS0OWj89+hQ/UVE9szfj8qxnYHBPZKO0y
UNSM1elbiYJHX9g6elOZTrscmio9KcH+tGkZ2ktnNI4tVzEMMGCBCrknDcRrGFaAWa/1Z62846z3
Xs5JWqT1c+XPzg7PWcYRVk8Ht7vuhECaLnqrxLcl8pa6tvAWMCH12k24LIzBtY/sG0vFjUab5XvP
0LlBOZNyuAzcZWVDifAGiW+WW7STwfWWvCkI18J/wi3sFK23dF3XQUXXnPDXviif9zaylA9lL0dD
w22/Ksfn1ucVNx5/pZ1jMBtjn2ONlYwf6BcvBCE/Y/gOGEoe4/rOZITCFcWim09lneQk/zggEQiq
i24sOW2gSeOruFZZgl3P2g9Qgmex3rk07gvTKI01nPdqy7LYSbxqEyLDTBISsfrm3fRddV/a0Vpn
0ws4hpPUQkNNyODnY74EtcOKaAYgMKYzX2T8uKXBO+DFH9Lx+5UIyD5hh8rgMLTDFoAFY3NfknlV
8BZN2a2+OnWDKHguEh3s8CnpddxIuVBoUFd20+z66thWXMlehGuKGwkyizy7hG2yaazsvbBxdlJW
eFxzrrS+xth7N+0fPc5ffdXchTJbe15zO3e+eehSjOVd9I52j+92ibAzi8cIstRqlByZBRWPbwz6
MrBj9vFPZYled4nxK2zdAKlCay4575AUuIZYF3PwmeQuOx3WXkuUsdQaM7XIRMVKX7u1a87Kcpzy
FY/tfeZE08HHirNIaX3cqqeYjetxQxTRtpDpgzIKc9MGt7ZrUBia07MeAVR1JlPhsX1Smo2IP+C7
i6sODFAIXmcsZn76+Jx06lfhsyJzfmyd3gZ0+zTBPBW1Hl9cm3agx6+2SEKDmn3X1l5yE9e4EmqH
tQG1ytCh5631L+ARaLqjc97nRA72X0PAQF9mjOB1bDwqhgK1XYSL2K58hh/Ok45oD7NClWu0IO8G
rXubiOk4itTdl1l2Z7gSCA3sdFokWS/qkPm1pen5oMYx/JfVt+kMH0qbVCz+sLM4e8gprGF9Fh84
yiO+F3OJEdAZ26K95xVlXFX4ilrpFduEFKNgJhDGyHalCVuojZzbpguzQ40ueek08JHwAk4yPHId
EfPS4LVJ1DBcJNYst0XIMoLOSvr3aapveMJmVMHOAlNJChMV8HkgN1NWdyecZUz9w0zemrP8gp6/
oVXIHmwzjJZJw+g1qQneSBoGJxjo+pvKX6al8cmsfXgz4h3bV2TshnvRHWs2kOifQsAHFS6tUdtd
mqszJ7PMeRtDtbtJr794TN9KIwQmfP0dPpVP7TF5kLnPq+2CR8AF465EIL7IkUAwIMo3gUFIit/q
aSUbzuFIWo9Zn2ZcB+ZLJxMiWG2bvA9nRzaWt3Ln8CVOE6AyLTPtuiuHdRvRyJTDTC0E7Lhu9s3Y
PWoh5619jSXWwJTG3I3ZHbOdgwXSbLl5cBEHWJRUgPfXYhNHCccZ66Oyv+LQ67XTdv1Fy+C+qHhD
qxm/qrTaiwoVmV0pSEq+HwG8QRTIshmymzaaGPIzZsRR+DH0FkxSwVo+661nx28E6o432VTRNhkx
WNegy1pxU7IRW2FhR06Mcj6SxkazYrUKogtroGUZpq3I11jDCYlp+3FDfhDwsOgClOwc+/QqtGXo
YMlkHQzA8rWFHjqUBKik4zdHLjA2EdxaTnvX9DljGB8Sx8T+0+W5FBeKTgBvZqRvswjXeOo5eqWq
MibaBfxbYwU/wtN4D9XzqFCauSSoLQWBgaKbOJ+d+csdg13rQGfNfoTPBTqXxSeBX8hrhKL2M1D9
V1N8HBz51OaIKRQXl909jnl3DFsUPvg01+jMnyxSSJHfup+ubvHJOxZoudB2lpEtTnZMPAD7l7WO
/X2I5Ocgs/HJmrHwxdK4ZqHyBgj3C27Atk+MJU4RInaiIFsNWfEIIYK9qcDJj4wcOd10ox22B54b
/UpuUaBwqiwjQpJ7W60M3Z4BjxUEfPb7SUc3smNBLJhF5NaIVEfwZ2KDeikrsorm8eyCN6BKXSVR
csSQXF1jag0EQd0md/Fp5dfqjD3KjZ8lWLrzDsOmdnaNp/YWxKS+HB8M+OXEQqqdLT0eA+kOLoVH
8e5827kDzhhWhFGTtNjPOQ8D3jebWFUitjlpkyOZhPi5infbVTDGiWnN0OJuDKXCVQdHOXQTrpb0
rqjh8sWc9TVJfK6193XBoxxA8rqw5Fvhp1jrRuxKtvEde/177uYfCqIyV7+9HRo+Fzcdlvig8o0/
d+BqGUJmWbk2jIwNmoOfz65Bgri42JgwsLH1eJs1mmWET5ywh0xlT3z+9+KjxS+5ipkXMKZl6N+F
Jr5D2iov/h678b6zxbcs1EswdQ9sIaCQZkbMm67YO+MuayLaAde6qnfYoxp4rn0XvJGZhMGiL+eG
lt9k6ywi5ygb68MiDBr9ODqx6zarUjHClyIAFlbJvR79o24PkzNtBXdQhXqv5OCOfOPV6dOf1saJ
Dct63NaAmocI93z7XYnuJZQx0+iqviH6zIp4cnKmF/DrdqWrzyNACbyzA8uTdU/mJtx5V25iCtVG
imLtXW0uHD5fwv5moRmskzk8j0jSVqSGfhZlfIdZODnAEDqM3vybofxMvJqgcC9PPqDAvGrKrZo8
c41szqO6gNhY+VtrGONTp2SzibvmHh/Y2vRqbv/cPbQ0pbFqDIzyoAfKsFGc8BjJsu8E4hqmBbV3
KoPXDU7R9ZniUN7ShJEOaUwDFogkPDLZWI5ddX0OpoSmiuoxke2t0xPeBdSBHyNdDfhoVwHT8mXL
zM8HmLtoWJcv0wmGnnDyU+Y3d8SB4tUdJRurkSXGWGYMq4ptowwAJWR6zKYFtVlvcE2AV8spymS3
q4m7w7sSr9IK8g6Q+3WQzOcUfvUySppqbUp1iINsHxHdjb0bBTsARpKLjZeUZrEY8btoAilYvsOB
o+gHAPEVs9BrMsAKYWykK+Jp3n3V3Lim2pUh8WfKot4tFO4Q6mqDzKca1vZwq2LnQ7rH2OHUHFOy
fSb7J0TjULsexEodfotJvTP8cpvgmQ3KdqxidiX5kYxXmKqUEWNs34hsvEkGJNVDj9rD2pOZWW4s
xgN+6d+ONmY4xlPtVjbmAa4MaLPWfulGeDcNA1OvBLOidLYMK/9Szc5D5GT3LmfKJhD9Nm/nbShJ
e+BJ7pID0tcsyHyQSVnGNBILXIZFwm7IXENGye+uQYEsgXiCwTM2VblPa1DV2toIMpJYoQx00CMS
AKM4uWP7FWX6K+/YVWTk9jT3RdMT6cRBiBbhFd39Vzp6372u1xGkc8cs5NY0RvZlEyDDhq7dTz4Y
ybKwx0DG8My4cer5MfHEcybGnWk7e0yZzcpQ9ikdjCteFo1OzwPR6/Dann7QUq8bU/LA6NqlDt2N
1/CENYcPJOu3Rf7hOlfAQb5nqHuHJczm86tf5ihctaAPsDpZT2HdokYKfxHEg20hTU4GmIQFQrse
4ex48srgAa8VA+4yeDJbfeqj+uY3lP9//xz/R/xd39bFFNfV77z8z1pObRon6l9++78e65L//c/r
9/yfr/mNuP8fvzunny3K+x/1X37V9ru+vJff3b9+0T/9yfztf/x0q3f1/k+/Wf+WV3DXf7fT/XfX
F+of3P/rV/67//Ev3/9O6kEQOMQE/OehB6vv4n14b7//nHvw+/f8EXsgvL+ZDLoYsfqe6YSsaP76
l+G7U3//q8F/EoFgGOaHFqoYm3SFf6QehEQb8C9E6BCHZzoW3/RH6oET/M11kcma/Hk2AD7T+es/
Xv0/fYr/8an+hdXVbZ1Wqvv7X10h/voX+funvf/6+189l/kU4AEyFDCZBfx4Jv/98/0+rWK+3Ppv
eYZKzprDhuS0mpIcBN5s6QaiV3AYvCQ6EKxGPrELdIHaPMRAYpDqOaRNtbP0APCgAYDKwU1nQMz9
MkMbMmXXg8WClz/lojl6GX7ZjSkStZadio+6wuAbMHWRlBf0GrY6oqFZFnly6rtrKF/8FvgSjy/a
vGVHC37EhRhDP1T4aJvkncVosO2Efxm8iftewhbxXe9IbV4lJjbsOYjhm9TfeV0i+Oo8iNu8xGVO
Hh/+y1d35OaUvCw0A21fvLnol1eR22/HkccL3j3EG4l4nhwzBkgRMVEm5rLWVb4mMFWsozaRyzni
vCaxJCo976HOCiz/LYOd/rqKjZL56JOPTJDDVoq0ObeWh4YhQFdUjnscKfNOmAoUQpffEmnwhqvQ
IuEaQhLo/igrW5gIE+PA6ZGgAchIKFOpxttmAY0SPlMGZWtseJrCZv01Aw+EbQYa3PYehsGWa4AW
+QNx6L/Af7cFaidf7gdFRHnrWt8zpEDc0PJiFbaFGje8Slm7FWhIc9F26Vtfr9PYsFkuERZcl9a4
nFLFxn/AOK0kpViJmJgBnm/+5ANbH0eitWkzxsgxIdf+VRe0YdP1XNpxsZoB9a4AKx8TnxzNIP7y
QI9QP/D4shL7rtX2nZf33TIM8wShK5GhKU7BzU2S2xcij4aVGec/iFsQrh5mbTLahF51pqValK6P
RRkMquigoXTtdPRkOm/CrPmyas+DfwsxmNkhwqOsvE34ixDsmOiBFEP8Boqobd/xlMaTK06R7s8W
nRexo9WDTlW6TCMzYHNIfhgTpGtGGOPBGFFkEN/ZQXmqp/LkmVSC5a1s8sOIz4YeIMp5UF1LnCl+
C/1oP0n/QmU/oxYqHOcun/K3xtMshFDe9Xm5Fsw3n3OkMiPzNVQQaClwa+ak9pbC2PUms/c0reBh
3eDbvSGcB+ZbBhEl4pXrnrm7B1Kn64HGIUrblJq1rNHMqF3MuGdqzzSasgTf1xK2KmwcBfi75B5f
sFAktmxw2XeJXU81uwR4OiKgy1dxWSfIWBykUVUhl6IhoEyaZGVl8aNvocurlMKhYZY/WXAfKlKg
GU+smSncRK5xoDplYtcK/zwFD33bDTd+W55K098yenhAzaPuDdSyoWZcCrjl2ZHFehzSH563UVlW
+2IA+hzMCLQ8qpnOD2EOPFBEMBEaLYVRI3jskzPAlHZd5NGyHtt0qwrJtD1k1tCV2cmPckK9HdKk
s5LtnOBxufLZLHQ5R03eIheVHwhSo1vv4hSJOrCjvoD7SjbyerYZ6UxEW8TCObJepmGsNzDz7+Fq
GSsbJQxufyR1E6qNqz3KodNtIVT5NXtbGoD1QIFITzOeHMQxC5v2mgpyiteJU7XrKoX3B3eIWmLi
dII6HTShuytTE8jY1G2inHk2y9YZjyQzWz2HGyQz9C2AIdPkoWawsQY5+AAnpmHlW/4UkNO3Crov
C3fWtOnBKGfrMDxEXYZyiVU4RgELRXJo3YrGKq7ZEhc93dlsEFR1VVM6ic+MOqLmNT8h/KWr0vae
YeM+pHF/FdO4VGp95B99txLHbCREq8JlqgPa6liOoJ5GIkqkPQOT4wf4zTaU9jaOoQGTrDLmL52P
tJTMPKfxObPQgvsWPazGOeLEuPJBLNwJGqZtiIpmhYqF54Zo/aNte9iRKZcFwXrXg9+2xv5oWiMS
7AKtR2lS5c4164q0sJZ5lIVUlE1+Qq7OZHVK9iRTk/YyeFt4xqwVSKVAS0IubVhX7bJCT7Yone7H
FvSxErT4kehu40i367GBsW+NyvOOFRDoZW5UxjKBU3lMCgBD+CAtMh9FtquG+aIyq9oZbX1GcWoe
MWN5K94KCBzUm0kT5idROS9hP2dbxxXhcdKNJAjNZzdOdwfDELpy6wKuVq7/+0/RXn+U336eZv5J
RCYOv/2mVMO440L7/aesknw8wqpItyzW2GSClJka0sV+/8cm9feBevbCej7EvvNYm469gvS8myxk
f61r340OZvMC3XWSgyUQnXP47Z8qG0qBy15yoTLPXNWz/ik9dpn1hNvQzl41AhgudAYK1PDL1ibo
2pzc27gCnARe7lyoyT7ETlUheaGp7cW4HYz53Iyms/j/Bei/U4DaJIBQk/3nFehNktZ/rj7/+IY/
ys/A/JtnUeSZFCeeFXrXavaP8jNw/xZYZPaSr+UF1JHXIvOP+tO1/hYiZCTQyhI+/+c5f64/ie2j
WnQdgjuEFQT/T/Unf9A/lZ/IxK3A9jxh4cSxyfL65/IzGoxYJ9x4+yop2FS4000UspiE3r0gwsX7
cPqJ2PiPQFv3MqzJKQlZNOgueG3CANeR65IFPsQYkVz0PzF7eajSqxDhxAad8W1BKC22rRHgghDz
riK/HBr4nbRYlksdcCQPgGXmiNgBB8QwI9lwP2cXsuzy6/KbEYP5i0FTshYViu/uEZYS1oZkV1o2
rmUCn6yut9d/+vT+KNH/XJLb/5e3BBFu6PGu2A4rTj6WP1fkYR+0kTWE7n42RLiL8WwtYwhB7CiQ
LRrGFgsjKlZUTutxdi5mnOzsOX8zLObKmSxpGnmlCsskWv2KVxOfQmmi0s/ChU2JTzWMqjgO/VeC
/+T+v/7ZLT6+f/lAA8fxAtQGHmK4gAEWUW5//umjBM0dvPmGoUb0WjLzorgp79CIICJWYb1lXnhT
DS8V5dhyktBjG9EgO2iDlzozhq3VAr6FKuazNkTgLmqb+nNCOZKvfdRe7Jw5bjtS5svmQ0spVo6N
mOc6vwP2hHnAI2WqQFhZQvuw7PkutRgUVUb7XbJx5LxVuDEQYcJD5WSOX1yIS/mAWCAZg1dQgE9C
KhdOirVn14By2t9beUZIeHAbs2VgZ9Izgg7zp/kE12zeEZC4Lw069TSY/SWzG+1KvBDhuMrTZGnO
7gdzSKomX39O1eFKUmRxG83LIbkJDKtdd7HRLizMZdTVXzY7dfQjsH+yaIJIhsIyscsdGLOXZsD4
gGUH7we0HN94lg3NkbaNT9Vj6E1Qi9zwqGKPCkvR1MQsqAgTQNybpwa0JXIJCi/PFPuJ2rmyFUf5
iAtV8YegWWqW2Izv3LL6ZJqdLexBb0VW4V6YrPd8eiSJBXjL6L4HCBsDJ2HDqW5TL0AoIV34lGTd
5GV3zEt4sAXxELO/DiO6FvTOlF8uU5a07M6NOzuQJxyyPGf4HVX1PkMDRDgCHWhmjdTr9lV69Dnw
ciRb7XFE9WbDuwhWDHOPJZDaZalYY3iAwxhRBw5s6Z69PxObyMLJ2vR3ufEQgNHcFS2ovAyg1MwG
o0BEVwqg0Sy+vAR2J368TZJW74YPh4+nLFpLEwfjXEPJCQA0TXL6Veondjms35vqWU7EXKvuQxSM
o9DpimDE/aGqry5L72x2j8AEU2IdFNqeXr/4jfxFmp/hYilhL14sZ6SmcdCzHo2OcgZVMpruq/jf
7J3JbutKuqVfpVBzJtiTMaiJRPWyJcvt9oTwtr2Dfd8E+fT10VmZJ3FwcYE7r8Ex7KPtRhKbiPWv
9a043qjSvKv1uVmXCdYKumFYp7IvqQy58yp8OzqNVdAN/Ylg43TQI0hiuC7SbrhMQ7+LzO68KOId
yDNfjfSfNJ+e+WCJgUan/Lk1mDJLXX1ohrNZ9K6UUru54W0BMgqFiFYShDQl8Tz6k0daiGCsFvUH
Uj54MNgL2Lr96qfeE0hcVgjzGQCNvolUkgdRIvV9YRPbyRlGxOUtcdsP0Ey/IopFbJltHc4kIOz9
e0exUIEVu/QwYRX+vjUMDNmCCZauQcQQIRdW92kuGUd62e/W9/8Av3pv8H8WtvWhtey1zY4LukdV
SKvENR6ct4T300iiSxrGp7ROdl1TP6upPtZEKTzH+QwdnkBhf5Cua3aeAaymCG9+Ut0lQoMfLRP2
Ss4ts5tNh0ETzJtgbBxSVwj6aJdL47vgzFsBf8K3bmfPPRRMV8cflLjLgF/HbWPOZQO0IMSPhHmD
hreb15HiTlN+BjN1rhoTC8zMutB4EZSLVTcfHiamWLFKlxLke/Ye+8oTAVotnUDO4vbLyP4KsaGN
DkZuym5a4pC0SvPQhv0hgQewysLfppOf6f94FBP8QcqUn6vMNYM5ZBwUjvr1n783pS+CrcmWaMle
zslHlnrBcn5PLQaIhlOJrOMhzMINDtoNoD+aAuQvei+Jbw3qGx2fqsmlvFuziKcYVyaZD8sDifDe
SHyuQFr9NrvwJt0saMfGWsVhu7Z8/91X1ln6pzA9eC0VkiHC6XyYCHAwhlu2nuGOiLfaxEJnVovv
cNQYy+qVuwPv15IFw8ERR0697d3oKRwdAy9GfzBNLpnAnsS6xR9r2DjxRXMoOuPVIoCXNFmQet69
65XEeptTGjtvXcYlzJ9t8NAf1NbEQR2r8xxD5ioEmzFCTRFTpoAeL/yuPWjbvvOe2gYHu2Mwgpzm
BGikT3EFt7e1A3KL+9cLNet72i/pCSnMkXS3dcmq5iWM1NX1Bsa6hfditOw8QZNFMf46QY+81QJA
7vCNFHzCJINQYk6ienkIa+CtssW5wBgIFq+jZtN6N5WkHyYrKHGRAVZoaubZXK5V/mNQWtjMbFFd
FujK6h9cIghK5r8J2OhHckPjHnYrNY/Y1mWsmm1pDdXWnJyLZJuxobTtUGb9Ex2II3ZM1Cms8O1E
f5uTGp953Qwwu0uCoQRYPMsh09lirCTuVGnhK01Bd1YIuJaAQLFVUmdf42LW0+9yL4YYaBIKwk9I
5RRyuRCTfUeL025EB0gAomq+9wZfDUh8LqLgPanijylnWOk61ofDQiRZemk0k4maDdCzirtiQ/0f
PjQToi1KR1117nX2eYJIQO5a0PQJzJnSha652vRURYj/mFxD3MXgwi6Ryd6fepHqzi1i/dS18mv2
9adaDXBOKUBlD96stBYdnvHb0OtloNNOGIxu+R3rGDUyg4nZIjvkU7KThjh0subtofJ44ztPnYzl
eQgPngKZ1eTeVbdH3mx7/MKCzp7fnPBvm88444udrUlsgEw7e897GpnUp9I/mgTdkaJosGOQ61gr
EIQw7OkfnbuPzHXnHRwu/27rZMndGPavM/5GrsW5u9LM89jZj5lyAg/H4K/lpSOtSukj78foOG+y
7r9mKi45lPS3EUSxoxVM8mzvVRr5Y+6BkOs7Y9OWxpvXmHQD2mCD7exrKAam96y2u5i2KiXqE+On
69gP7zY3ROyycMRDQnHFxIY6a8pVXZcvvsS0YmX3kVsf+sm9aeZ4SaoGqlz6xPLzqPXqCW4tUpyN
yyacxcEgNMl3oVqC9V6eHbfHtc1AMc+m7LD8Wsu1t2YqHv3E/W4RHVaT8l4QUGkF0HfEkjdjahOd
vHen+qKJhj/cJnpENi/EEtM1frxVQmTXfvg9Dzlwd7TFHZZXFG9oixUTL4cQepdP3qFTBIWGMX+A
YVkeudQbk7mpi+p57CbKrbz+2I/GXmm2WlvZBCHaoXegGGNv3TXxUZWLDEsZ655MK0GDptxWrr0w
KuKNXeXdiW6Ta+bhX9dww5MdNoFwmBaNtlG8afIscIhmnlNQ9kbnU4lpsoNJbevTR1c4jWQdJ1KJ
RDHzZxIFrBU0GGiR7T8lKbyAgtlk3/UM/FP90ejXkNSLTeiAkS4lpz+tfaxL+r0oxHcsoa4Vsy7X
fsILj6IanydzNkEeolVzHhYYdpt7FGD9VhSY1Q0Z40GEW5EKDdpaAVOEOW27rqjRztqDkui5WtYS
VGmsoPJdI1AmLHsdlZSicv1AlgJLOMG4acB9Vkg7cLMwv6O17BFcRho0c4ZdPYpOfWZqu9bh9NDq
HMjQDMovCyMyyrEJccqa4hycLB7rbmyq47B80H/IVf/+8ucBY8KF6I7x7udBvCMo8HTdBz8P/vMb
rGuGy4GVkf6fP+LnsUkHW+kN2rVeqoRKOgGCqUbVN61dhInsoPWeQQN9HNXHqKLKRzNpLtaWA+bn
g7n8QT8/6OfLSpnXIkmwDCxIMTU0EDx/Pk117FxjWGFf8H8pB8hYEVGfXmBP3HiJCafBNA45pefY
dL16F6vCPpA2tWFFCHnk9vHo4fnpkyl8sil7K39+/PJjfj77+RUSNEm6+vnZ2UJ98m1DBW3IhQnb
PgSxyW1JF+eUlKp6PMet9CDxjps6l5REoWUdRKPr+E0pxcVrPt8nYtkxWU61s7C9+rE9nzhkokuj
GdGFeiv6HZfC9bpui02GUWEtjTa5j0K5KLpmQ3+fEJyV8+OouCmosDNvnmQg0CQ9ZQkO9EAW0jgM
xwkf1CKhGprtPDimER/NPDWWVj3Smt6ABs2MZkMXE2X0OMDRCWvW7UumMU30SxppG3co31mPwDiS
Ij5Taf/SURXDKrHY1JQwTkZe3+mdNV81pEvDz/G+zpPYUlzqbFOD3986eA/o3PyFvvA5N3N6oN50
z+0hPPbaNiOteWD+RZOlVtm3yEiOYkJ0dxxM6mjLal1U3Cq6HHNdGznZ+8wNyU8sBvDV0Jyo4au2
tj9Ym1o2D/T5oJAajbcxxubRNkx1N85spvQcDbjrC+PkInVEbgP6DKgNNF3nwB7fPrRDmDwgKQMY
4pRhqVH8HrrznBKHLG1uYK2WgyoxWIkltWyfJTObVYQZMDC8xRkUDdmb58kHgJSY0dNEYdIZ5BNA
vz9WzfV7bMmrqqaDVBlax2kYf9Vproh+ePMdh4gf+FAP2IxLuXfh/g+u559GV/NO1AYJJ7lNHWF6
tty463FctZWYLrY7XFP6M3ZpL387ZTcdqtL+nSlvMRkN6Ua5bU0hQZzcd2EX32vWaMONXQxFpnuc
5np60lzNCBi9cLXMzJsjhP8kNVBIpCnz9TLoZleP5WCiKtGnIGsgjM+KtUh884xf0jwPun0lR0rR
ojDSjTN35jNk+mtajfk+7hV0Wq26ChHej4mR7aHOtCdJgBwgb3lkXR7Os3f1g6Lok1tjWOIcZ+4e
G8QqYmtymyYEdkLuaO6V/Ra7jcubmGL9cCz/EClJ1bkrzU0huKvq9VvIamThuVvUDCXiAA9zY8MM
uK9wFq/onLYPLj0TONeuckz1vdYuxiuBsy1rTfJ3T0aL8DDb7h2JLXnBRUiIOjPLnRrkMYb5u43y
8KsDVHwDkBMkxeDtpohqNTIgvGDG/GtoVLqH0EXbRnnoC0wdg16eHI7cpnW3mm7RHzIco4jsqzcq
WgSi4jWkzf3mkU02KIE+jRVbUD2Pg8rjgBgwlrCckyeJKuOteIXBTRfheO8o9BLfVQ+UO8O9dSgJ
ru3U2esz+3jDqZyga00LIgoBkNA+dQj04IAquYZ88Y2PNbrgk4ULbb0MgpWMmvGSjFPz0HDkRrXM
j4YsCfbM1sGI2m01RD0F5ljUWUssPRnxu0Wx1q2W2H86MnbgKh4gV98TtRg2jMcLNiA0BM8ZoBsE
d3/i2VmUHdozRN1MMEDMi12cUEPlm0gvHSXUaCuSxMfJHtP+RC9c0Tw4cX6NWdIY69C31c6dAMZS
Q0jJgSr0U6RNF9bTybZsCv8QLhCoXlx0vRq4V2cabY/TPSA2yvpIT3HYmGIXd8K9J6TEVaaBC6Tr
4dHu3eLZ0ca3bjD0u+a1brT4qQfAhH8djvOPE4kFY647NzjzcDMkfPPCpu/DpHcKrAYLorJhkT2m
ARMPcwOkFrSR8nEP5dMOBGl9wrwceA70q6qD0sJKpKJ/JcBS+kz8FnKyw4C+R4FTWSL2ld7DDu2K
M90VjZncYWGXi+kY0KhY+111ysuKvEdG51bZ6g9oliu/5eAkJjXScktJlDh6y4efz2Ic7Phhjhqw
e7ZGy6eqObMFDrk7Rkvza7Ifp4FclKimTaijJWmNEjRoaRCKaKxCtsG1Tc9z/Yeg47Rpdc08JujF
tJvR8hGnVA+uMCBYx39+urB3URTqDOTrwS9GPbyYWWbR+joBcWJdgr5IWZdK56Mt2MB3OfbAzPGm
Y9TaQeT1cIQWN97P//r5MLXiRfVIHURpRlD5sTkfB88EVPTzaVrW8UEfiGflDmao5cPPZ8ApZvaB
xDX++XU3ZXGwdIQHaeZTGtd0mGSXzwr24azw7RRou8I1jF61/nmgj6XP+JNhcLMsXGoXw4YJnjjQ
S4b2P/8v/Fm6/PWwy71/A+r5ncu8S+5HEL/+9/f+/ICfD3/7f399qetJTv1QkzBOluxB//qW2mM9
Kwu6If/61z+PGr7Ot/zHpwYTetQ3mVOtzF/8H4/89bWvuUTOWngbf38GP//mb7+CrrWKLXBESH55
MlEdulgKFVU4//4Ff/uO/+qn/PVPDMWZG3f6tlpWi1wIya/ZivxGGVsz0z9wWm0ZJbAqeLi2fV72
UfAkE4zx0oMzvbAyfz78cBwRT9X/+9pfHqGxC+kuzKj+BvcCgDLPaX4Yeu6ik/aYFcSuRI4TdTkC
OK8+BZIP3XwT3SYc4uWRsQYPyIYNfog9HGxS9ii6+ZgvzZWalUfTKWuZ5wMkIoYcV+UxsfV3Vcx0
rYyArMtxaxJFkuFdb1bHIvco+hsodo4mB9AjvGOmfTBTMtbpzvBsUwxKH2z1GMceJWQVbHrs/Ja4
lob8cHGWr4whvUeJ/dP0QUvmoVY9peR97AWVGx/Ydr8xRyXX6fhrQou/3XahEmk6JMRG++gNnv+M
3zKZq71Wq0+QiFjXK8XUWAPS59HMtWq66c4qtT80REjuMY/FaD8n6fgU1VOF19m//kwQKMZA4c3G
TyjmAeb/DhhG9drY375ayg/84ZKTjzVzLA4oQHozUvoSdd/2Mt+11MmL0lOukbo15Lu5PGeNcUVr
Lbi/k+ckIQtECuj6MehY/yWY11VfOmspi0dol6dRCQo3c+qCCeE79sV0+hdK6SiLfbCz+oUo/s0p
yQGVtr3rYu2rxYUViDa+YGR89I35GWsCI14qigl1l+euoZBFa44Za7c0DdNj1YUSV+d0q6RLtIxQ
ZjmxLKrhU0UjG+SwbVeta93VFNEFsYsbnYsa6eiwWTUUYtLiw25AZM/K8rEGjvPWPzUstrDW+gI2
BzS9erbWHtckfEUs/2Gz3Lr6eaI/kCDLNmGQlvrW+6QBXlDhwejD+9oZ92IAoVTg+OrIKMbmve4n
0MvwQnulePQUkba72iGG1Q13NZVebjwFonsfxtZG3tQ+R1GfQdWlu1LaL1XyUpnJq8KgjAjbWzu/
Sk4a5W8bMYLQQUS4+SZgdBxhv0sL/5FosXFxIdlZiYWLtaebZaxdZ8vRQyrQrCEqhoLEAcOkZeS1
7iuGELlFPaVdOWpvGZyFvm9sbXy5K7lsZNyyDCmA+mpwwmCkAk3f7i2g6SyiC0YOKfWaM35TwvEE
S8TEXpCdOs1GYj3dhIaLo5r9L6/PqKekpcpUMOzCOudgDB/Ag1ervIAHhqT4hOOPsmknfI5Lb1fo
7QubsgN7CXeVD7x3tk5qTtrONbZ4wpVyIGU186mMsu8y3qY0ApaZ+OOPer2kII8izbDkzbSYAbh4
b3XLBT+pgjldcm8oqmszK9az5+IZ0W0VeOj35iu9zYiSuYcQlMVMJFoCbiB6qiVxku7TKsshJFHP
QhlHNden0eN1EzJ9m4R+6BUMfgfVdOYlqAqNxFbxTn9NujWXc61yczYtx8ox7pf/QJiA+GPpisBp
baA6JFvNaZ444LnSuBGHVgPPNV2IiiWSXZ2hMjQzN8cSxqndqGiNhSBax8DBSmCoSAxlEI/Az7rZ
BY5gyvucUQF3Mw9PHiwkPDQTTdCBPmFgyyR37mwsEIp/tcg9p7bE6DP7FlgV1agAYCeeOTrrGj99
a5BHNlZOJtBq6scwI8QNZf9CMQFyk/aWKyKv88h55XoIdu67WZI7qpcX0kgG5l9OTmLNYKoVPg72
9N464rNBD+HdMN79nWyUSXlFSOWh+u6YQzZpeotFufFG/OehK5+XgTTTLqrnuqjb+XgtmrGONwDL
CHSnOMHG2leU27CkN9JZrTwnB4c0UnrqR3jv89xeiW55+p0XBz54/7qxHJQ8b5fVlM9ENvtBZbn8
Qsdat45+7aib3gxu/WnWUbtLCCjjTj60DNKaLOcQNG1mfvafgYLYvHZOzkC54iLYE91KgE8f8JTL
wOxjF0sNlhehfZpRck6z8rNZ9HRzoFG+Qio83flCrp2BCqYK2PDOc/dCddUhNKfPmjOoQXbWqLMY
YqSbbop/heqP0ibsN4UVQPem55PxrkZVZcpBpyOd6u6fFMlgW1VLoosRfJcV+wi88J6dEz0ebGaA
hPsABecoT7c2Guyqj51fscHUOEk/rcwkx5DNKIIJna1Cjg9z43+mXEMrzXn2UuNEDqNamYZ50XKK
zHvD/uhaTFGc3w38eP4mwihBocGvDAv3kqQ5jZWUhKx81QWc7bz6LjUCLBGS+uetsJ8YrFVr6n1x
S9UTBwQE7G0utJvPaUkci/6aDqws7ZTQBOnOCDptn2nfBLwydAMmO72jKW6iknNA1S9pdslKMQfT
PC59aGsM+uZd3xNrVZW3Sft7HZLYpuppBbD6O6EvkduERVI9szgwM7n/Gfj/f1v401R9/5///QGO
tAjiFmH3s/tPk41l2MZ/68p5ZK0R/a/1B9xiRsn/xbf+yx7u/8PhR3mu6+qG4y4e8H/Zc6x/WM6P
hcIDJ2jijvm3Pcdy/mHqDsY500IWxyaOyeJf9nATu7lP2NjB1o1/xLb/J/Yc0zL/7ufAB6Q7Ovcu
H6XcsPS/+cP7mOxzk8QludVO7oxw8M5x3T/ltumvPfXajEN7G1pweY0aBpRqwzkn02mYueT1Dk7t
i5eLEhkszO9p6gkp5wnEDOin1IyjVUpFK3CIvRWuFemq/aCLzyShTInTPglc1O+1xfELq7cF+uCq
MpD3fp4ljyLVAYwW1vMUZj5hbUvbGnMPr8ztNs6UWrtORyxwkF3XWePLrd0sIp0xIFh77BOdokj2
JjfUbQUZxKPP7oQhh3lJDS/MMDYGfyhL0Kgk4lgVhzKMj75ifdroY819QgryPfEmnWzMmksyS47u
fbsUYbVV9ugZwC1zuoz2dTrvY20oGUIClNEVc7YaGEAeQw8xI/UsIjKkRZaAOMG0qPz4hJK8ALBG
SkEthZ+lsXYySdAss9i+DztsqOh44uiOxRd5RKrOkdeCoTSNXZv2pMdoScBQ4pgbO27fuFadUeOj
l+U6mdDwuaLXxNqxCWew6ninvvQMTIHWb9zftCK1NTY+eQAZ4zwhArNcw8ZTmJReFnmU04QT7vvQ
lEfDHuQ63OSlmj7moT3nFjcxR5wsrTQ2STjeLD0p9nMGZsDVMx+1YCUHbk7CzeEQxQ7+yta+jJOd
H5gUZ0DKQnuNaV0/Ob2GkX/KjkD94vtkEGqDwfd5cKNua/UTvDxGxOesQh2Kog31reE5xADOiIr5
nxWNW2LqzcNcGq8F65ez3ngvqsRoZGE1D6ZQ925jSoZswAgQ1v20bNpG6gqHZDONNdsjuBhzHDov
Yd+xmQytg9nIG/5ga1uTlffrKkI3L646oX4GVlTDUVtKujxy5xM8RND3nfPQEBm78YIGmnAhybfj
U6UJ+BYCkhjd4XTHDokbzBWM+TQtwbSn0trK5ovVBAsoz/WuNtopfJVfmLurD+C41BmFQ/GgDVh6
bL1FiTEH95X52n5MJmdfVOBpSy+7eC4BMJpcJMe9Cymknu7yyNOu7fDkAh44RSq/+QX4wr57tAWK
BXR3EmkyOlUG06MW/Tcmib+vPct7CMmvgemTB6OQ+96uG+CVLLEtIGOHaDYOCY7QTef7OvE6GKae
07cnvL8PdTmk+1mkAJW+EnqRj+AjWw6g/NFV3b2ZxfQwyvArB8oRmJ6u874WWOsk3EDcs6yTcuQr
I17UbJoJfdtkhlwB+dAMEnZmeDK0d28ST3Xc1FhAgjypyWHwJ40sJafEP2uCdV1ptBDIesq7iDI8
67m91hCRz1NWXHQqCo6+1V+UqbIL5Ll7z3NPJeayE/skwq9Sh5tGZWNPYAYMHmUGAlTm1ikpPlEV
UbUhiTatMpvLSPkNtRzAPIroqTFfCuSV3Kc2oNCN+F5Kz1jIf6B/NO9KUckTlyDvOo79n6iFsuEV
LNLjMi9Z6k3ueWmGygfWyqKn7CrSbXeX4MFH3y7Jzrv1vZIxqPmOYqPMxxcwxQhVzAK1O9vvb3lV
04IZu1Hgj2TtgXdbG+KtFqXUIub1Md8Nj2LLrE7FjvKrr9alPy2TkO4kPKRk8Sp0dvPt9dMyxWEK
01HRtxkTP78yz0uR/BvtGeM5TZ0WVF4mHqyCXNCLKBQz5BntOgNT2swKXENk+X9sEb40VpQzPSTT
H2suXOvXSevj+4kwD+9tGPJ3qwsv7TqKp/xWF9951vXPTW8AlbCDxBYIx2xLNzZuPoNqLuWP6w5u
y6ExTMK7eDahwOgqGAboKCM3gcgHKONN33SR45KugXk3RjRTkVS/JtTZreMB5oDOvxFF8dakWM18
ABBI1Oq58BikINh4GAjDc2S0UEv04nP262NfGuSqi/EzNyQchLQ79JB8Nt5EpqjMsg0OWqyqmbEz
CAKuegtSTsxqDJrI0nM1YcKIOSkjHRsZjVulBdohpkJyJS0TLkum9kpEhxqj1Znlqrr6RqStxvmA
VKcf+2X/xQy3I8rsNBslx5zLPNSE2c5RPbVX8K3PExHLjVMJ6zAJprXT+NtRGNvok8Zg77Y5SKX6
lynn336UhQ9Nc3CVPdxa+o2n1HlgFRpfJbh+9ugDLZUuXLup5Em0dvzAyJpL3MSp2eRAefpZ2xSp
jRtEOUu5qMDzJClshXtJo6qgdK9jL0Jt6GbOaLbUdcomnPnSYSZcy6rQ936R/KayWlJbgGlktjfa
MiUqdTLHXj0dZesU98zJIG2C8GLUhQqbu6Z5ZBBBqUuROJspmlDVyEqHnj3t6WSkZMpqXq3OxQXb
xXCwlol4MhYfU0SEpxPJYZ4pvQRwgLjtKI4SDrCsNrnAYlM6lNWVGj/5rHJtz/J6g8Fu3rcz1FXP
i+6oPLQoQne4+HR/ptw3nop2D9L/zfDG6pbjHy3r+bOwEMNnRhtMI6gQLp32gt0po1IsiXci1LSj
0Te/fDet93UmR6opwDMytAf0RoxtJ7w5fzTMDu46AaqY6/e2dkJzkflZafjGg3DdTVJo8dtERBQd
cY8ikm5Mz4ANX2BtdlzZvaaDTYpMPbSFEb0NxLsKhyBplfTOE7vYZy5LaPFR9+oZ8iuyh3btpml7
78V9g1mTelPZlfoeemIZpB396iTmy8DPmi5Ane93eg0fMonakCzs9G5OXXdvxADvBbkb9osfgy79
ANdJeOpc496vsd5EJIVRpzrvw4n8t7AKPyJ9Hg+6ndtPdBQBf5GZdwZTb0O5aF4HqFurzpDD1vdr
eXNcMUIzifL9jA97g3oG9cpT6bGnxtjOB0DeQ1MQvNCqvbv43MLou9ZqbC8kzR/RWfvd4BvGAUnJ
uSQjr4dj430WjRntrTo6VJh+/5Qy4dKYnUdz+o58/ezR6gF2g5iNoxs0XlRyR734tE5jag6bCTWN
cRpnPmx0t7ilOT6KGicPQbrmSXQcxI6whk9Vkq5xa3ApwN7qUG8PFSxNAN6PvFQ6AndcHfpuAblR
tngGRiRPfp18ICK766T2e94UuiAbA6u6iqMnN7ku66whZ1STheSpcMtTIFY/c+/dMi3Gblcj5fTM
gvqqvZrjIYQf8e6HOHdagp2PM2GPTQQg7S5mucq1GvdvRpMErLtvk5s/0eNSC6rCmgPszORqGp+2
61JqZA9zj9PO+pO0qKsRTjKgJ/rVj1glta/26DRfVk+bjFnFb/pS/TFMFTc4mBTpDCHNikATy/JF
+cnSGE1QU9dAVxLWKgMIATTAXgsrvgvR2r9lVZ4iO5p/Ta31SHD2dwsR8VZYA47l/o7rEVcQ3yKG
Ytdnd/Tji8FhieC8dJ2Pb84IjDKHgrgGGkFYaDaab8gNNQnB2L34g31CD9A2uvYHI1t0qn0Gm4kO
PklzFZ6+1m03hpfa20mD9p+ZI2XzcxhfaY7IZay9+L19ZB1HTNGv9EsZavigx/Sr8oHdtqMx7Qlq
vtZlu6krDVL0NItf6dDchTV/fuIBSXOgP6jYfgl9v8NYaP4ZCf0Byfe7wOv1/gjSqNiyTfiyCuZ3
rtmfinagAbjCNGia8Qs8+OLI1mMGBD7Qobx8z883jjYNW5ENcKbM+bes0B8r+jDASkOjZY+VZPOp
1aOXQi+9tT2oLygI/SYxS4AkOMhXcP9fXF2jRKWysA1LOf7zA9fnQ6RXD0TaCQVlc3KM4oPvccQx
Jbind5Liybi5UybW1bCaE2hFamRsyYdRxOoYYyMwllYmOzbQKPDYcW4QK5sahCf6ulOJo5Oi6Xw9
yxlnMFWLge4BgOSc9+pjOCb011aESusqeTWmOd32XX2vtV68MxxVrKNU2nBYKsZSbX+SAGUBCdl4
o5zaJcDfT0dSexN90eCQrXwZ0Onu765W2ibvE4SfpV4EehK+wCkJWj9mTzcTbjOpZsUhBkJmih5q
x3O3uJT8A8sTbGG3cug33kICGNJz9xUNQrJ/SC650wM8iUexDo32VKpMMvd17LMajhMeRIi2rjjI
yo7uDC2MtkWagIn3k4vvYQVPmCjJPPFWsO3F3TBnLyVoi5UCzH5Lx2xn1Nj8ewAhbZQmNyP3dpVT
wxyM9EctCcsVjZfpJitw9xGHgzo1D780EAQghQsKfKT/VpgxlvputHfMhfqRU7KlFvKYMHPoRqt7
nBPcOpr0fyWq3E/NEO31InujmviXnbi7rjLO3hj9jhzB/DG3X7XmLkK2qjvBRrSGSw3ihLROOF96
zHNdKrZLJlkfgcv5tWYF0g2P9CnQ8a1PK6EPBzYmp7RIjnZ2n2EQDPOSQIYZ2I4+7XAEwcQbhn2h
xLjvNXO3tAgfQ+5ZWPnRw4G1TIylEnff1xWVvq62lQrmGMhWyBHnIR/towUwbUhmgISxc9PaMeHX
VvqGAXh6iqOXdPQ/XGVdOXevRZ++hlblHkWHt0Dp97br9QEL+58fVM7wv+oq3ddhA5au4sZRWfAI
ddg73vxqytw8hfRbYArx2RYO8F5oJE3XznL4EfId2QUhH0Qiw1wlzAONaZyljN+n3Nqj7rnHZhQU
hlJEQJAeuDjWLzGRQsIxt6iwPKd28OBVZOYQxOC90bb7Ry48D3FvscbJWUTmoQmhES+v2lgjANox
v8Q2BW6LyX26VARmDoyzNJInUp4aR4YHrfvS8AWsGwEzN+97jU1gc++riV7olOHNlKsO3x8vZK5R
++RQzMzOyjnaVu0cExZvRxExpnH4eVVFoa8tIdHqBtSLabmmiX6kdyUHh9ZdkIg7uk/HKSg11lGs
ZZ6MmorLQnjjVpcVnt9IfrIaQlmVEtU/cna66TwT17ICMWg3cH6J0d8MHw9P2o0kSD2Qgn52r8+U
3sqZSQe31xfdReTU3OgOlNAX3EqD2rXCRgveIQfbLNmznv0BrnCPxoVj2qudPVR4dvTwmW6PKOiN
6XssfrW1gvdrfruzeMlVTJlk6q9G+mWZUkBbtyb4l1l0oVBjYoLhjQFu6kOftbRnKeOUeN1vozb2
RcSSCbLxrmNEmUjjvTfocOudg93rvzo0wGOJ39uZZm/V9X1CGns1hy2G74SKGsv4ECgSJNi7XddO
1PzC7YQfW6u1NL8rrRZ39/0kxLuJUubjrunzfjuijElfQkQkTCBayDC12eG+IdRPg5IdSGLbPRnj
S6ciBip6Ym6d0N+pmNC0yVIfV2sLSzfruWq3WCHtjcMg1J5Cn2iC8TWqLEJCW/YAKCMcl+4p1CQ9
uIk/bErLqC949b8Sp3yGZkPCxK1Wde7MuE2Y/YzUzq0zQ8A4Bjx+IXgLUYySgmDozX6pT45XlNFY
aw0+O8QWppQc1vsmU5tqzq4AgzDrlt81e92ViuQ+9gbwj5m6VM9EnnajgiWF6U/8X/bOY7mVLMuy
X+RprsXUJTRAkKCauFE911r71/cCI6oiO83arGteg2S+ABUIuN977jl7ry2oKLfj/NJZeecBMpBj
ouxFjcyQYs0CyDM31DxvakUrZJVP3Nc+uqAdwbA/dc/lICvNXg2bxdHa6RgLI235MEPdurjruKDR
qssPkVZ70+iPDWINnMGkLYeKaMsqGDQ0zh9LOW+gclm2pXQn8JOsVxzjDF1DibQeDUNjX6ioWQBT
Vpw/EvXbTONv+oZEKD6i4x+8TFF4g9pX2N9vk35vEeOJ452TGjSEAHK0UHuIyaIG1pN/VLF0HOee
TMOZpORwIktR2Bp9uInE8ttsmy3wV8SZvbYLgRWKaVwichIYRYooLMZe3Kp9WB84VO3FVLjURKrR
7TlHbfqUjPWjGRPIwgrPAJhXodOv3CN9VD8QWfejy1hmOkl/icb5RCTPXbPktGl9pcG0S2ThMwnv
g0hCWogkQyCLKkBlmY/6aBOKXic1hc+iRtqKqlzaHmy6hapJHtWYqvVltdqvdVJ/0rW7AXnw1mj2
UnN67kImR+X8lYRZ40rtchQS5VOYm8d1KpwxTb5HUboaK8gIa9yuWfk25vA8U4xk+BtKdyCoehZq
ZsfT/C315CjKPbcP7wMHlZMq0zblmLC1EkyhRNXcFF0D4JBticLhfirgDPVvVaM9TZwCyFb3cxZz
gLSbbsShEyFciIWgKAx0Qij7aMphdxIYeSoxF3d9J56LyrcZWy7dUcxnRmLQtsmfAc/yHMMOcWwa
iERb2YT6NW6OXHwx60/awJd4qxbfFcQKoW1BeUxsrESQ2OuEFj9XF3Lam89eVvehBgx6gs+fzuXz
rAF76CWrszPqsl6k71nlP4u6Lck4gjV3P90QrriQSi6BQQ6nN3VEiJhK1I9VaaKVL8+gJPaCckFU
1gvNc8nfXmX9xeKaQnxUNKTIY4pAps4bmyG900JfjWT+AIU+rjwikO1IN9MNA0OBiniraREqoLSZ
7JgomBKPhkNm8DPhQllm7iyN/kfFt6/0oHvELjRD5z+1mnGMyqwbpG9MDeb6FpuIxbVQWbcYl5w0
o9tiTfEfcAynXsP2CPBhO5iDJ/cDbK64FI9N9YNAwNOhaiZKrBBKagobfbg2a6FuiRVE3JWQzZgt
ngqL+Fkbrp01kyZmYvHorfgYZl3MqTz38zUkXwSTH+ZNClOaOWUDYCURWHolTdLhl09BC6QEYeLY
4ieeP+GFvZf3wXoSozIhjIBTOJSCgjiPpQUa3gx7uLJ5vFHrhvQ/MWQGHhKAUnRJILS0pdSau04Y
ZEcWU7jUaH08s+OMiR2nshMiCO0urJaDwG0l543pJkjb4BRoTmfUKhhv8NVzMVB4Fh26+PSDWKOJ
nNM7OthKHIFL39bmTHRMg8ADGSTqYSaTE2fjKpMtqWiEOxbGrkhMaiAGoMOoAQXmVZ5OuiZ9lFAS
w1G5mTETAiCTthyKKaQCiZxGeNPbFN6FnxOVxnLd+hLmTiDCMjUGim5BUb24pNIqx1TxOzm5rimw
IMFSQa6DMyYykHSnNhI8sIRIY7R6047tcNLO6/Al1sCyprUy724bykbk6DJgOncax6cFJKgtCNe1
VuDCoCLiTEGYaMw8mjjn+2BnAoRN2FVSZ3PAvqhu5Hkgp6HPiGvXCANRwvJ5oQvXRtFTbUEdjtPk
JesJC9Im9TyyaFlSg1dTty5ioz5JMRRJmTH8UW/JPk0iss/7UbvWXdoS26pybMnGzzaOnnqdUbna
Raw7EX3V6k7E77pHM0f4MfSW4RouVlMUO8uWwFA8G3SAMGmwQ9Q06n3IyigzgCjjp8WkAMHDuqgl
OfIS1doSYXrgOji01oquvpc3WV9So+CmLFOrcErWKn2VSm9sUDFj9POS9AXDVn0hFMqWWi7Dvoy8
IU+IiCt6L0YCg0vvmQIXmxSc/p1MT4QKJP8aKkEGQnsDdd9sM4tDGAFJylmMVnQPhc51rZB0R2Jr
kTe3IjQ6X9GICNcWyBPlVLtCEX7UAwrcSULWP+JVpSuVB3LOj81GztvN+Ey3n0gkBMHdsoNa8T31
UJBlAOCroL+penleEfjiGwiaUQGWTqpQ2WWJjfjjcTZ4UuKDCWbHnunqw2mnHn6XjekR1SehsNIk
erVGQyFCQ4W8p/E5VTR5wxx+1l11QCPVkuBEyQWnWUz8VC3zjTR3G8kYuPHxxaj9IqG8Ajv0GNLS
SWYWbiPlACfK/a6YwgchNB47JTxTFtD6Xy2PNibw8lRxDe5xq4N6qKwpw7CMhgJziCtJwqhhDHrp
nZh/xHwxmNc/xfKtLe3REEMZmyhjPyWpr3LiSVZK8Q1QZklPddG+t1PPFZtjCMMlNc+YIJBczPTd
BbQImm4gBVZQ49/PBgpk6yU/9sWLPjM5jDMY2pbY/Kz5yDGl4JRCu0sJMnF4kOfphemiV+ADbGUM
Xdbwh0RNsAx3ZV3eumLNT5lQp3HtJcqHEnZESxffBSaTyHqoFjQ6koyDw5oOsqgzfQ2Jgh31hxYN
+NplSC8yz9CjY5N0750BW6vqnqnyVD8ZzNMwG0dBh1Tacmq1RSl/Gocec3i4u/+sVstIb1D3VKxB
r8CBaEE13UdO2ILZWxN1CsKk3EfFuTHKV1jMl0nUrxagqz4M8E++yiBZeSetKXflpQz+kvlB5kxY
fRRvKaVAZom0ZyoTWM1eziLV4vyjh7C2GKc56tRIE2uWSiBij+ayPiVd+TrT6OiVlMjo8VDopIdM
1S1Xn3jVXO7SbSKix2Yego75rE3D+f5+DQIN3SI98ytPIlrhSn8I++59qulqrSmiEH3grD1P+F9U
MmsIbZqmDfYoLPo5rvO2YGdU6a3XCJdo0zcPej6QLtTycnfsAPJV1k1b6KHO6OuFVGyvJeKJcTaZ
XwpJe2nz0FkPpaSfGtg5LeRVPc6DkrLYnhrtGaSPD9JuFw7lsWkHQrsy4WkucdFb00Oa0qkCT8Gw
Jm7TIM/T51mYv5kqOnnR9b/ISmXIrqJZQrnJx83cE6yAfdHuBBTVGVaRelTPjRz52IK+MadiWmlA
V87JM73nu3YRdZAhg7nCfH3WT6H6TmNrny8w4wio9Cw04qIFZm2SNxWn5DtGm+VRHS4R+NKeawRh
+DFRJRT98XZI4yc5pfAWFH/tyb7o6k0YCr6WtWiwmLrUJRjimamS5IYmSt1cGx5Bhfs9ulWW3WBW
ceGyKB7kKvHQjDzeL3yc9x9VTteDPa0aT0TUOiPYa+wKr4Cl0FpapzzTvK43bwzaX6escrHE7jlh
s1w14os0maDflz/lXZ9JNMTDwi1vS3rEmzNO94Dnck/pcWhGdSuLbVB0hPqo4ZNM94GAEroJ8mlO
khMhWx+Mr98Q+G+ktGc2LhcYeL5KtXRLxp6499Emla7Aimr2wucqdd9DgdBfNm9dTN+dZsR32etP
S6ZDxZW3et88M8d8B10BCOpdJC1YXbs/WRPfSnKmMy17YOa8nYhVyBYGregrrDI9Ex4nVM2THmNU
mLmVrfxTFpkD6wo5HImXaMMXbZjNikVwyD5aQby2efdWcNcLZX0Y4vRVrqe3ieRtJyJSh8y6Dcrg
y8oIFgEn7U259ZuMDQihNB7fHawklz0Gy0l0kxXpAsnCxYn+zXNF7ho7cdcGVXGDV7fT2T8bqbik
8xPzpZ9wMU9NJJ+6PHvP4XxEsJ3yODokK9GUOpoToTyuikrKQf2TIONvs3GvCcOrwk2l33XeWMuA
utp9Jj7kXfJWFvIO6AT9PA64A8ki3GAvmqAdtAR9/z0WwYACktSnGKKLMjJMEfvprKz1Gcfcrgfj
IhQS7Wf2S+JmujA7DNL0RHPpsWVPATAeXStE00S7e33Fpc3qqUkYlU1uz0K+DDXnpyumQsEmGb2g
FakP/V6v7qevFmLaTlyNs7bIODo1xC/EG8TgFMxNKBeXMLrg8fFjgrYIS64z1hmSeg2iC1C40bTC
wI4jh2yfkMjkFtVjdFbHfEMy3JMEkn9UFiAtGvmLVeP1hC5DhPIG45Hw+K22KIgT6PBH8qu2lEpQ
zLSAjOURNzK/YsIbrLXndVSP6SJfLKH5VOZ4E7V4aYr1EDJF7VZA7Fn3XgzJFTipFcehjVHyZTHf
UfluZ23+qoSaSYokn/ouu5L/sM63SWo+QNSObXeYuu41Vpc3Y5C8IrOeY5NbDvtWrnb91yInR5Uu
OGORoBbJhhZkyimlrbZzL7sJ7HjUpaTC9Uw20MWATN1PFr24gmE0GQRpvAZhRo3EiuHpCm/ThOTd
mIlkQ3MjIx4sfcT9NWHCj5KwRO5oSDemW0erlPHygflS8WWp+bM6ctuTWcBPX/ci7QdchRscfVx+
95g/9ULN+7Pw+VAyPRz2/iyd9QZWa94GkfIwr8kLJIZHXdN8izKC6QDt8tip6phzHYHtQkyDWiNW
Q1L/3H9vtugPomLt4yY+xjCjbLhezJn5hYUqPZKLlbiAkA5zNFxJ+91x7CAuMLnJhQxUono2nFZa
j9ASSI2dMah38Rjk4GCEmPnz/YvmonkZDBi8cfIjdzF5A4X+VMn1AwZQI3aUySUP69FEUkLujJsV
ACW6EMClgp1pXdnJLRdnJEkacFFcFRoU0YLPyjoEqYbtS+iCLjEdXaUpQiRTxlS+BjAu02DuMuE4
SWhYs4XtYJ42rTGerVCnTahuw6k7L4JxXAjuAX4bpPjI1NdxoIm9PI1r4s7JsjHN4awmb9G9lTlV
P+lkftJt3eolM9AY+mVkfDbWjRHNJgrzn1A1j2EcIsfFSGmK3cca6tcQSxk8S3xGdHAIf+QXyCAH
ciSbLJF1kQW08JwBzknJNM1FAH7OsR1K2cRLmQ2qt7JrOUYJetBgrOqA/EO6gGyACVRJpAkdgLmQ
3+5LZtTNr+iES4fpzx0/dNbNXnGsVGx2WbWxZJZHVBNHbYk3PfXEDlTz/8o//3+gbKxsIprL/zeU
bZsj+6yS7t+Fn39/09/CT9P4F+A1RTHu0N1/k31a0r9g+2o6D5t/cYH/W/apyvdP8ThhqwbPQIXl
+1+yT/1fFg0Vk2/R5d+f+D+RfQLs+k8IGXJTQ7E0UWQsp6EovGOD/w0LnOiJSjeBSZE63DpSQbcL
EjR76dbUeV2oL50RBaiLt8MA4NUSzyYyRDUbgn3VLPnW5/rPCht9o0GudYQlaT10z86UWJelG4ud
mXdWMNDAHHExL7VKjI7cUecmA6FATBakVHtGWGZKX5EyGY9zox1WYSZFjcnLdepWkxpAldBpi/A8
sU1bsxwHRZODgG847bftQirU2o++0jEOyF8ZzOB0nsHDjTJpSmhHy5bh2pS+MLwHiWBGi5vnGJkN
TQUDxzlMaEH+SHESkT+raYcuzZ9NppR7ejywq1jjos3UywTIw/p9nTj5DjRUlrJsL3JROouGaRji
3LYIe7QtTB+c9L6WYzLeTfkgH3qxUy49yWknkmyZAHDk1pYRNVpCi8JK2xd8CoTqzXTmSoVEOaWm
1h80Jdki+/NWI6UZFDan3w+9Lm9N1OYeGnieA68GI2x/GaSK8slifiikilekihCYZSsx9xeuiKvS
k8bv61oCRjRp2tf3rT1Z4AJIZAhBDMShUFOIqhY0JeLLR++uuV/KVdpk6vLTTstWtJTJyzvBN8y8
CvRqPqtzvzi5jJ3IyGii5KNhp9Sx81j1TjPirepSFUcsAcDE11g7hgRhEnnsPoZH+M9TwQqYCXO5
V8uJYqRNcz/WadxwlAp3q3U2pZ18l/wyYhxQn+YANzQimyr6gk2/mryDAiqAtHjhEHw2CTNyq6je
z4LxKobSPsOA9IC8kZOvCjNmxBB/0eXwnu9INaEhHi0B5stDXu8TiwRcRlUg65KU8TyNY0fX6/t5
UeiOGRylXgG8VJIi0M8Y0KC3Fody1vO/PvCnseTmj2OSH7IaclPXVmAR6jPJPW9hSC7KHDKilWkd
CHQDUa/Wm6IxE2ALNI6VmNZIKQ9A20fObkYnwlEm26Pj3DdnWXOM7t1uvXXkeO1J78AWolDIZBm9
tIgBpTwQT94L01NjLLhkmmIrZCig6MyYn1lJHmuZHopa765LRxJ5bJFAjG1PaeTt2Ejpj27GR1Ie
PtWYs28YYssRynE8N610EQA50SOemYuImNSp9tjH9CR0xfmEANrCVpg8SF2UevOA72jspS+YsQXn
jjvqVguPDMc3kAla1xCGxVUs2qKreqCwuSvjVAqwKczHbY1AhB1vzRBVsX9CefKpWLQDY0BQPDAq
nEar/IXZmMOBmopsN42Jt67yl9ZmT9XQC75F6CCwM5G869p8SUcTbQaQMQeQypbJC7G9zQpvEBiu
WpLYvtTVRZxSDjEc3+YqsZwqI1KecIRfi1gQFTiUYcQsxPgkhR/ihNJVKn2D2S3aXwAvy3QjCxtN
W1vT8uz4E/WkJaFzcnVZqV1Dmj5lpXqGjSjZRdNvNMC8II+qAZgficfx3HSkbLYnUIkzNuWYibWq
qQg5M8aBDc43JzZpJL4ZzLr9H72QESjK36VQZMQF2uql70sSzu6J7l3zuphr6tHFxoC1ZpVPOVFT
S8WzPXbMReOBOK4yXi8M+v800fTY6GRmQKRl7AzehyBOM0TBgcsavFqbbgclht2AtY1+JgTlhpYy
Ona5n/60JQYkJhJfkJg58rchGPF23g2smi7FnG6P2P8RVJfBYJGhWhbpBVfcjOhBUrHpcYbO/4wj
c7RWhcWRSKgYIKtdynUNhKm55NYTks6IocH6YqlYrGoiMpdW3jRcbwvBRnrd3ZK8eS/n5EJ8Jkcf
nZpdF8hIqFc8OaE5vOMSS4jb0QBLk9iijKRYg7Bgq5JDkm0iB+IKyph4FelGcxBbnDv/bGjr7/In
nkhniPN5Jy/iSe+hOeSzsk8Lk7zZeRsX+GnVRQnSWJORyo2IQ2sRstZvnWgqL3KYv+d5mGBnXb7r
RNzCMnjDDIe8b1Reo6yW7b5JXmZROsXxQAzjay1Omde0kexCTYwdCNFMWRKD9GG9e0mqdE9AJinF
QN2gMTCjU7r1cS3HP2CCGuDPdK/DB46FKtYo7K3yn2pFqdVjPdwwma3OFugXT8/XnTTFYKXgXeZ6
Smwqelzudcuf44qRSnxHrJ3MnkOPLifjWaANONYtGK077wTKudfzu+wem72cMU1MzI8kSY6jdGfp
kTvvsrbchLZ7xB4N3DvFbKu1e7NNhZNiCECaonPEXLKZV68mMIVgDy0Em7BuphLumSyboZ+P4n4V
sAem3B91VoxbuOp07f8knfaBNxHJRaLemHLLTobqqrCgcHaw1RzrFa/jlX64ehwYENvEHu4WIXlk
6TE7fjq8+Myd2Df6fN6X1npbjEqmeEBLu+hnC2mIJowIoggC4cRlsgOhucs8RmsOGisER8tbMymI
5bKldQVZ2ubAA+xOkd4pIxADpC9GkvKetexqZQPziDjGtyIc6xNPj4Yyx2gL3i5VBpRoRaQrKJkk
gdzX8GlYbhhdJBd/SR8V39yq61aIJ/ZiFakgb/FSyHflqhFY7VRu5g4/JG4JDWrFXe/wA49razWo
egcgifgUxdcu5DxFn7tFfESm1QN6NHwHOgf6odBIP6OKQnELj8kgX23VjQOd+YgTuQPnZ1kJve4j
MWTfYOlKpZ+hYCutdckeLEeRYq9OYhaewQDmV3zKVn7uNeWII+dT7rX3qHuex3AvJ1JQGrKnqVyy
g/kUZps+1m5jvujeYGEm1DHC9iizxd7PqD/IUzwabblLp/ZjhbyFJONi5epVaqKjbFbfcqNvO4TC
co99cCElRqtfpMVkxMclJjYC7jthw9Xo1+IaM1RTxmClTt8npflZDn/6uBuCqqNNU0wt7SQci8hn
F3yBA2GaZGC6UmS8dmV47CLtW4fh5c6h8ZPkp3oahWO/wp6r0vvIXbPeUlMJkZrxisVEhbY1ZgxN
iJzFLC9L3hsOc4D3pKz35W8E49AfoxpXjpmB/ONVqmiNy+cYskBH6ccFy9z0c7Vyf9XXB6ONPqOx
v+mpsDPvdSXy2135rSrRRSNjDexk4TdxcsYvRDRE1/oRXYo1lVVHIuewYgWvBKxAQuwnxatQZ5d1
HQ5FGXqCualIqJMaD+8BHe5p3WsdfiXUG+C/xFsvLZx7C5aWuRCfhoXQGVPfZlOKPGl+WYv2Du9M
ESDPJt5UQ97MsazylDWCpHorYDaBSNWC0ITNgHeVk4BdVzr1LS4RqSQXO4yll5y+aBCOwEpIS5uz
MehV+d3K+mMaCZ9GbF41ib4jbWlSzRi+R6vm4mrfjlhKITCYmzV7lDMBJ4quPUmEJTtT2pMj2x3l
LoWLn/P2j3q7ofm5bTMWOjUpFz/JibpT2AeLOp3gheCdTrso4JKBZEi2lh2LaQvzSQf31UzM+37/
qZmDRQPiTnm4f9rEIP/3Z37/O2kaRjhDjuz//o2/H34/wQQ1Jqz6vx/85zP/PGbIsR9KS7L5/Y5/
Hv+3X//74O8T+4+vAa60V+ShBLAECtP7/Tp22O7vf7Lud38/z99PNcA0Ud1gmOpQi1fDY2Vktf/7
g38/4N1vd//85++/9Kr798cGzBy7RnS0MFxwqJgfxe/v+P0q9f/+0r8eU3cidSrHZGAm3Z1dMdw/
rAWqCyrG2NVCUcjs3wd/v+b3g3anX8w6JNCOhhG2b+c/vv+f/xwzhtFDTzup+UWl/PMZqdJJLOMV
+kWkzXdYWtzMVMnkm/8FUDPGmSytnFZJNicEAi8dePysWXGiwM2Ii5m+2e8/ByG6lH3hFkNAP/kg
HDv1xG61akfOE2l6Mz3s6RSlRJr29o7YqvltelAeK3s84yuZnHFP5RLZqFkCtGz1y/pCRSqndvVF
p9hjzEslvUtQxSGgLR7Ngy4Eqb6DScDNYyc/6dnCR2+vL8MRc+9D/mRelHm1v5SUxDq/XQ4S9bBD
8uNdv+viURp+uH85qwxMpcmGfW97J8HaxKBmk3zArxELBryBHhBbjgyGf/ZfiMkz9BVA1lW3Gt/n
0AHeF7O1uMpndwyBIThdoLywlDDA9VHSEX5qh8/1U7ZnQCWhiS5cxhky8OBHUAMDW9oxD8zel2i0
72IJlQkWT083xxPxQJf8bF5WVgtslkE/+CJR3vTePWR1u+oaIVu7otxq8wMftUN5j7VdY7yKr/ds
exE7GFQo4chHCcWsYHc/I3oFffBNfsw4bzn36LskKIIc64GwoQ3OkZXIG4RSbba7B4XhuRM2CtKR
irKO9njGru6ohKrwYb6m4k34uHSwc0N33WigPPb5Y/HOAp1fMKVt4BQ+lo/NQ+wItuaTnMfRLNqA
VaPItQ27+LD8V8M6Lw4ePCdkMiKEu9wvBpyPuzsdOkKmK/t0NlEOccR0obWnH6pdblpveVXPtffF
wRReO3nO7vIKH0B4xx15iJDYPLzMjnzO7QRMiD3vag94PTMSjocIwJwLzod2Y7qXzCE59h6iev9Y
pa7gqJfw29ziBnT7jfoWPplbhEKBfkGzsGXq88n/T1xr7Yu+zT+Tm9QE4bcw+P0L0TtcquEFb4uN
Gce+vwDKhhZv8R47crhDYqW7P+KlfCkc/cKuiJQRbqI32xWHUTd5D9++rJt5MS/i6BEAXngzTdho
Z2ExuUM1LzSRjNA2GD24uR2oA3G8duRVt+Yne+8FxyeURnHfq9M5ur4CNJBcRhJ7sK3SGWFRXuGP
2DBmrvCgEeyJrpBBuYMwCt27dF0gNt3Cg3b6Ua7XZNwKzk9fe+0nolODKdw58QR+u+QMt6fUHTRX
2q82c6B7LfIwx0H+BuOy4F4CkglvEI+olwGYawiYfCjPpOwd6jMy7XWT3SYyNfYJK06w7hPifPjr
c3feC4m/rW49zaR3aXX/61EaGn60KxibINsor0PFHeA3TI0x/tjRbl3d5sbPTc9N0PwUBN4HhdNv
cMyWyE2d+rk7cEKRrWc1oM9Cr8dZv7jYvo7pYfZbd/Rl8gxPw7E99489SJ9kOZvHWeUaf04287Zx
Yv9H3bYbJGU5zHrcB95fV8pP5gQI8jmj2sbiti9fhJNvyIR+oufD/l32dpfyVFAxMbvD3nEUTiHR
N/Zsc/HQnm5s3kyusj0scvzBvJjdz1bi09MN6S5xNuW5LpkDbQ16HLuo2Is77YtB+uxk2/WBqQnO
YqLG9c3cbJNTfIlsOpJOdZzt6J0mSeqsL4nHVNbP3hMv2zEZSnacc6oHCiZeuSpgcjwWDxAWbOMz
pUrxxOO6hTXqY/ppZbc4veP0kh+GPwDEeFVawR+ctdlA/dYLr7V41UjRaj66U3JdCCvl7nWn9l3+
zkgYkp6pdGllAa1Em8WZGkEGNhkZ7mswrweBKC0cUN8aJpf+2PQ+tBXLfsfQsDrmn0Q8p4r9CZZG
J4LUFU4QrrMbPvWXZnDNhEfGGI/NFj0wnSiG4OeY5qZzj7v8qYKWdFjJUT6nH2iQKyOlyWMJY5Rq
N0culirgVfGincbVdItfh4cpGI0zr866b7DCgO1vP0FdrzZnI7mE0u3nHONxgoHtWA7q+FYdJd6i
zklfs9El0Gy1OY0XO+5CrDSzna8H7pHEE8ursumC4SYx9Nyp5qGHbntN6ddIPgothmZ8PcmYlTfz
1pP561Je3XeMR+WTzZItEH3CHlQYi8MUbav3lnUYXhNcercJooeEjd6fPxcqVdGdwZyy/VVonnnv
adVUH8VutQElYcv6VkAjcaEcY5/o9Pu1V3eOMDwXwUgYfOZhs7dT+UrjMn9679gFP6KH/HHljrry
FMWf9pE/+P5HH1l6YBol8Yb7bZuadrjt/ClyyffZjPZf/0Mwt37ClNtHnt/dgCsiL4G84WUnEKZO
+FBeqlt1I5suVpFm4Ei3SyRclbPcEZdB/iWCGDJ/VvVMVHwTwASMnIyYyx5RLyBmIt7Ykhgup0Ig
g0O/FT/sDCwjL2CvJcFhP58ipz5znbO9hbvGhnjgRdAUnfTb/KOj/pI5arJH+VxCHfdKE7BB+eyk
/IFomB+kz9LvAE970qf8U+wMlvPc+jKYXsrY3+0RUVb6iM531c7JbgsnqfR9eEJaB4PO3ulN4BYk
5Tr3JHbjlEaMd5n4Pazb5Ecb8Kp1OK2ME9Gw9ig+xzjgWCyD9ZQ9cfD+7F/EGzfqT+zCYIl2yr55
T93GYfFkzWAWLjvap7GfABNHth/thw99V2+5DV6jj/Bd2BOpuSfE2aUBwPDVZ4uFeHtpOs7jdn6R
P6J9QqFDB8QJDe93YXJZnBDf+G3s5M+X3sYQxssDI8UaT7w53c2UAl5CZ/HubyLTWv7e1H26X6ZN
MNI1suu9iVU59VgdO3/GM7ps84+SEo21LuK16QLSk7nzzQvqWNZCDg2IVSGBh89r9Q5ejILnDhlD
XFtcmJHvVfYvIYPb5+rhYYQNpfhSsTGGR8MEbPkY0/qFWYuodxvx1urpVlP3aeJL18wxnB9QQI6w
2btigAzxIDwS774Adi+83rJxJ/KW37EB9vDenmM/tS71xvCC0Keb5YY+WEOHq/yquAmaJW96mM/h
dI6az9xwiq9GeGqJa5q/FU6TsmIdwWGW4o7xopB0roEiYCAGssFl/Zyu1Ul3uJaLjfkRpZ0953Mg
bLB15iYXx7Ct3Z6cnHB9Uol0gwKNOFXj5ObMxiMtTtzUpWarHlhpofySn9rFYeB+9zI2o2PqJJOE
xxCi2Lvq0klAiLFj2ZE2uV+eU3dVN8onaxv7CYW0ZCDhmGEmcGpAZ/EANaC1fMqVBhlxgEWClYVC
lRvvzMoTk3myG34ap7kBHpScumbhwM6H8pghEIvHFbKjdm10ABKsfEQpU0F6X+uelHDEcnCMusyV
tACnbEYrWb6BsaSyJoWGe4yI8QfoQ53TPkKwQ6D/o/5gRMVU+zMFikkZ8QYyj1LjhTy0rYhBCmGw
BzCFRBGa/nRX7OIqobudHFIxaRK3/Y5WSdbSgbZnWtCRq2M7XUmG9xNWMe544NaO/jgM93pHnvYa
swg6QRXG4C0GF5KJd7N6pqWy5sc28YVrmJ6i2WFY8W68hqprqqcZOjUt4G/Iun+9Hqx9OVtK5qk8
54A9oa62vNr5WeDgse/Sbf1I6UL7UZy2jYrhmxcOGgvvJWRRzhjP2S5Nfe5nPBIMnth7n9Rpo0UH
zaQi1o/LjqTnASfHocou877CQHx/x/pmV+T7WPwR1AOZ6EXpvgNREyRCQb0RVlZw183b7NPra1o4
w6m9LLdq8ibZF6vr2HgNA/TM1QdXvHXJRujtgWdAUui0VfSj0j0uwnM4vwFhQujL4gIloXjv0cqk
9gsucZsSHIE+QoXreoZFBvzF8gl2ocBYgmg4U6Cu+yLAw5trZxqNBjD47YpzK0hdZEfNMby/elxK
qPuAAD4x1NktkARQu3x27ASw3310YMhVAf/hceFgJm1GFMzFgx7vZqLgwqc89UtWA6DyINTu5YvC
aoY4p0feW322FhF++R6PVK5cBulMOcP+2Nc7Frvpx/yZoHvTkm3h7PlAvkjyzgZaUtVTTMRgLPi1
hpIcApWn8tKcGdJGY5AarG3Y0xC3YEAEirExin0TQc9w5+EP54SJdfaRXogKtadESwEIEXijM2k0
v90yRe8Z5Bm5hN4iHMqOSt7rDDy9wfl++W2sc8k0zEK2g0nQ1b7q+JpuS2Mj+bq0q9MDEUD3Iox9
BOS2Uy0PUePn8YF2dGn9H/bOo7dxaE3T/6X3HDCHRW8kBkXLKtmW7Q3hVMw5HJK/vh/63r493cAA
M/sBCi7LliWRJ33hDeStp2xVtezkDeLKRYbOAAmJ1AD8G7fEiPxL82tPM/OZAVg+iQbRaTQPWca5
3GSPACrmwYVmMIKYy44x+yBWRdZjK/sYUXNkK+q21j/FO1hK57OWwJ6S73Aqqcb2Rw13WuXNw05+
NDyT5tdJh6kiCGKnGvqmN/+w2cChoBIsNJ9jepUdygM92YHhyKVnw+8LP3Z2sJ7KewvGKP4OUUj9
4Uiatmm1T6YnPjR7Tm5vtPoAtouN5ZmAib1uya+T5I5PHA+cT5v+wrqxDxotbP+i8Ot93FAP94k7
+luxo361xQ7jIfrIPvrTe72vNu/1t7ab7l8LmdibA5Hru0bohDyNpDT5SNiY5jODcLeIaZiiL5QF
4GE8ksvuknNxTeuNRI2dyizp3Yd0SyN3QqRl43yAvbtMiA58EXZZWzy3kQ98qoHeuHnGhmrv28/x
zl5aus0VYB0tdiqGbdCNpEZ0k+giE6XytbwU5+zABW36m7FbiwdBK5BlI0TbOp8p+EtkdqRtdigv
Zb0Tf6bvAaWylkI7ikHyDjV1g2IEs7oBifyOYCWupmHlOyp1Dxv3M9oLLrsrN5SqBI8EIib7xD5l
9HMfY7cR5/UgmW6sLd6JzD1ontnGqusQsOAyPl8D1J4961TeWLysyNynV069gD19Yg+C4UWJYBdv
gdtOe+UEbI1ZNv8kXv0NkA7PVsuzEKE5NBgY+dSi/srPypXlzrsUJA2PvTtk3yB2ip/kWlytYxVY
HuGdef79PNF4Sb9kbzmhlr2mzQT5db3LL+FwKTHSggCq+lwUxB5ernBtnOkoIRAWrw3T4VkjoHLu
6Ss5ueUrkGN26g8FJukzQ3Hwy6pdgNwekQ4bZOnb7JmUVadHplZ/IVNV7oSX5rZ/02RXp1zgX+Q9
I24F7YVayepCBiPHR0xOJqLl5iQ0pLbKF4WjBDqPjE29T0c/D0lc0JWy/QrTAlx23823rvZZNRH7
n7TJzgRNhvP0Y41+5KnPk/BJ2tHEr0rXfqsCxbUDq9qTZsiZp2WX1rwkxV9l49x58174DjOa4xgn
ruiY9p6MxBhkxSfJxwuQEH4xTv1jBKPqj3jIsRcAsBhviGZhalThTn4zqX2Yj9Bmuh8m0D4MuAac
c5MtW9awVZf96IJEPbVIZTwZcSB9YdWQatsC4AJUCt95HGniIE5F5QUBXGQf/HvzZQTihBDtEW8c
PEPoyYDw2IgOhYJNfAUuuL211r2SXaXafkyHFG4ip07huxVKXYQQbonZtcth37Sb7CP8O94q51Qx
veodZa4sucF0hcbOSkQzKHFcq6dqf6rHV/HBecbbvBdwGoE8vN3rv/A1TIN6EzmbLv2tO5qqWzCt
tyfsmaNTdyUaGd5xYMZNVlWPPYXXAs2wHYgLyow9cSzVge4H9mW8Zc3CkUBMX/7RjoHzh9j8WHhk
mPRF3YEapvqmvqU+AylnD9HDLPYgxGf1iPx7upyAigAPJCDLgvJGLFAgExI8WXTDmKnNlgoIBQwq
PezT8G+og6zFjp+0DaBXud15zgJ+KqtHxAiSaQ+FfenO8kKt2UtPHdZ9xg4aJ56HQn9Ecai+oxtW
W6BhNhNxqN0dixe7v0ztH0b9DEWmHo4ZatzlxWmJBPLPioOgoQaXRtg+8WzrJM+vVOhK8yBjA42V
5PLJPyoyDhCc9b8HLTwWKGmK+tmxrlN3NNc41EweEXHb1dXuKUP4Pf5Gu3vERHYL2HY7BOHf8sKs
/6I24sCwgyOIbILXhi4b2okcf62PbMxxF/oA9jQXnddqBwUwPNrIj5JdoTD6Rp2OEB7x1jsRL9kS
BUu00sPtftXZh033HPaUz7f9vb/z31px2xl3BwWlP+DPIQNuzbdB2pF4PTDvkZfMghGTDq+/j2w/
S+0RhrFrXMg0bIitCAlzVNlgCAd3ys/sqLwN5WuyNhZzzK5O+Jv47S7109pFmsQRL7zYJ8kldD0g
PMMFttpa0FWxekcv1yP5vEsPHEN4U7DDgDih8UMQVXsqhBGqNoGaPSCb1o7+tFtvyDufCNEuK6QR
tuGsJIvmRAQdllDDsL3fHbA4s93eyNXrW0FWY6YP0yd3a7wTa7Gtxet2Fa+zj02PuDR8G57jL1IX
4mJquWyQic+2ZO3U9EhicfzJazd8S/QbIWZK0Y+eEBJYyye72/RaKMHIc0xod+hekVpDpUlvFDVY
Wg9E7fm+i84zMGexUzil78gTTJ8KTWwc0SnNhIqfBXtSe8gMYEUCWXfHuyxYaVcgFZazSZ9k2pQZ
jMJLZ3vSAzcZBYqUWiHySfRwzuJZ9+YDDrzE1T6LTPtEqGFfnCh4NFRrCEDtN6L7nLqwsqX6TypE
SKFQsyJGQIMse8HdvAXV4RGMKBqkgMsAampTbLq/SB4SUUGupOSuH4RAGYEaDGEJyIgUIw2qSj/C
wJ8T4NlzdEj3r9KNmihbRpDFB0pKfCwGSA9G8RNRzvmrcyg2GF9VPn5RhFUiDbijAFMyUqTsQJIU
vs3irN3LC1IVF0ZG7OT0jrQ1c+3JpkKTuZS7JPlz2thvyXsWIdnk8mmK5+mTV2JbgU5OXYoTHuJM
DnrqySSp3dqooFcn7VNXjyob3Ht8Ew8J1gBUHF9CLJG4+nOaXSwj4MXy7saupXJnyC1u2m68FS90
ko351GzFS8wk5Pl1dELAof9EsNm5TUcWMsVqkGAP9pkJTqUJsTyvqqko4t24Y+8qCLEyj0R9TUfA
bggPqQ7UGjt8HLIXo70j90CrjWYo+WsGv8KjsLMyutFvMnzGndEYDZpLHtpTdCyoFyfWY0zE13j8
nUCmxp12Fc+GEsdtagNeClfXiOKocac7Y+9L5w2V9B50DE57VJiSA7X2yXwvHR9hJKigRM6ddiyM
u8TWz2dGgLNsgznagR6fAE0zeXBdo9e+YcyITUiuBLOypPfrMQ46VAUw+qRtXiy5MEk42vMbgYmO
sAvFimrHp+ez8sp8oynMZ+rpjG5DgbRZ7w3X26PTuSJzdtyPmi1leuK3RYscsYseIdVEviflQkNg
2urKU4qmhD7uaKxXLO/4u56+uamDeOPPeZ81XXG50T3pOXbmSC8C51yvqybcGRkRV9IQsyYkitDw
XMtxC/CatZ9jjch9bbnj3C9dQonCT2XXXtYwqEb6DQNiIA0Ue8iLa0aREuU7s5PXxNSEcy+UdpX8
ylXnFBub7IWyPw/4+FTWEfbBHpJfqdSt2Sk5+UipFdhfdDPRVBuoajJLGDOulWwwhADHgiUqg0i1
uDgQSxQ0FHh+PvePV+ECGPV+3HJVzK2WkDl0+fR8RoaIXYGpFBrscFepu+UuLcp3yJ5c0Vfsg08Y
qx16Rzpl+7Md7ZTV7MqnTkKpcrC9ddJC9VZemSs8pOSqGutr/+OdeQen3/MRsPikpqGjKE9/3CU9
qTXsOrxVOJtibELuvyWR5VWner/quoLGY3O4zcuB28rf0xlfBzTa8kdcO6xHhpHLYdJrHp+KRcRv
eArDIYIJudBkvWyuVp2Q9t4irsGt4xbwGVER4PqX2uXluHL+iM/LJFgHCZdQ2MQg2zbrAJKDbqR4
bd/Ic3cKDyQbeFOxGXGZTAcbRvxZvPPG440ugUTG5PO+XA7/lu7GC5qUeYwHhoe6cEbWrOs3y7iw
Kgx9z5IvtGNv7Ae6AgYEG5rAMm5G9E1dXmxdGMg3shgMd2ho1j1ZR538x/YZWBYI78ETGXaukMtE
PxxzIDNo8EzZwbtuFm8prg0wybV/AAyU6Ncd16W8VZwdlr1L6E90dR1XeTLzI8UTKaOYcGPO8+Yh
qGcJKKc3W49pv83RbrIeuR7BVCIe3FnLiWHguQhIr3NxcIHlcXu4ayv0lYo74Q5zFVjns/gx2gDc
KHeZT8HzGAbFPjAMeMgRcbfWOQYxqT2v0mDySTgn+nXMD4ZyGrdhETRKwDvRc8ekr0sOqcRSpwno
HMW6+izSPj4VH3s50dhgWWT4EQ9HJln/OPyhQRq123UtIrf/lAPxnLjHXtwQtoDSCWix4Xbg+FHp
avGHXAZ8OtaxEXtEjtPgdynCsVsEVCFS7P8sjst24gzXsX9LgYl11abK94V+BtImq75tbjr13PPy
iw8htJIRBwgczQMxluGcYviycWeM+Zhj+MTas7obD7ncFcFVo8S5Iy4PlR06t63kwifJV9+09cZG
R4ik7A8kTyAcl3r/e/s3hUcFB11M5qTdPOsTIrvrHWYvlfodmEruz6pb0W6hJ4rSs1+mPVg3rmyW
PIaEtcj9MbqABVeuXadt+6i/UMPjbnSLB90bLXdmIZgCS3VVyeOGIVwYFz5Dx42ia63FHlgdROko
aq47EI9b5GZIpEoPoTbuOn+fwf1ZtgqyoagQ/C5IHLTrjU9N7pvrY1yZliF9O32tT4r86Hyi8Mw1
kTgxGZFMNoELrx+J618BQZhFAWQ1PezYMbGq1twUfGSiH9rieVnQ8UIwg3lGKXM7Mp4T2rggTgKd
KidZGTQiulje5OBeSkkNSQKEf51mG7B7bvGsKyAciz+J+cpihNz0BUq1+LPOV2nLK4/oeJl+Wr6T
PTDJSHDJgXWytko8Zc5Wn07yFHqNdJfBeP4uO1v3zXG90ygOsJNR5SuunJmEFloHFM6tmWPlPjHQ
GgVRgfQH+6Wr05FytsYLjtVU0BLgXXQYQU+hogoi4DhqVyD9zRN1NpAcjn1UcABVSipEVysPA5bB
un70LYIOkurWwO8eUXirhhM/YKib5tg2JBUuQrlMGPEQvnBHZfUMsguRPUabFVCxh6gol+ywxYBI
1tqf67zWrowlhdaVQU3bE+3iVYkZ0IuU+6ysARM6LEX4bAucBkoETlA4632bZ/vAPqyqDrs/KX7z
YIHvV10HvTN65OPOgIyOHk6EjqRbob9lr1cxRgEJNAJgJgu09VKSknfS3SbdO/FDHwEA9yOZxeP1
aQCVgpUGItNOkTH5kL5ArLCN6T8NvPPdZP9BIrfjnhLeOJiXXuvOBYO4zqRhD7IcDz3cRuSzI7kd
t2c5atEDnb2oOY7xccYvfHwd+6e160UpATWIhBgBQaMDe5VKyalfDxrWIlIY+gdlBFTytaBudkxM
hoIpC+KfkhSSsjMkTfQOdkx6fswSKaNnDiMbzUFpbeIJ+8iv2NrXmCPed1fpk8eYpvNSUYy/z9ao
94waJzm8L8k+SNkfdA2Leb0KnlkhacZD00XZsAUYGUPQI9LDymG3RtKsewns5xsVEd7eQnfKXFcP
HSfO7ZzjFGM8ZiNN/3ndQNYzGyladc9OAkAZfhtWcUybAc1XjH5gLXYvDRv9aqR2UHkpqKWIM/Zf
THh6IKF2Zen2CZudy4SK0z8TFwTYgVWxCgxirywHSn+AW4JvNAMGBmY4IpUaIdU8++gixZFbS1dG
R+RePR71ZUchh9stldeQiIuN5XczYrHWj/kbc4YlxSdjJ1rGdbB5EpOZzYidgyGK5EDO9wwaO08B
aMXEHp32EkAtt/sAEMIGxXknGXuePiANtTGJl/Mt7vIEYJVyYRsbknNrgzMmNncjGUla5s4a+3D2
USzjIfeQ4IzVIiMKlT3SwTEcyvZrk4Fh5a+KCGIOmPEzpnfuSslJJ4Qt9BcJLJnxucZ7vBQhSIat
BkABlFdsAMIp/hUlCiiA7bfysGfNUE/LtQ88tLe0ZIjEuHrri03+kdooyTr56np8gzyh/AmyCAWN
FWaAS6Gm7kFaUEzmcG6pMIVE5MinSYrt25MDH7vTcV1zZDYPw8GiNELR9aA1/cTNXB9LbUm3aDTM
lJdng22apTsMLY6bbZQSIZniAYG1FKZQbx0MnWKTlo5ukYHknIWcBLWpX3/d1H7d1ZxGAUaGKxMU
1wICpP6e9tAoin5WD5nEnEJuZi8jOoiuOKQWrBKR0WkzcUCJfTxEQxghNaCqrCShydtRZhPHzVN2
W1MR6NJllzpB4k9ZGJFO6M/CFPk2CjsLYgW6G9te17wxfmp0m0QqUnH+WEL8Gxfjuy2iDxFyyNTI
JezipQgGy0uJa6IIWmYGaHojeif3Mku5TTaqCOb6l79/Hprm7IeZffn9UZtpBUGOfPv9XYFW0G6i
clOutKBSxeGr6KCDiybhlg3jCQPb9pD96wuqywAxfx/3q64l1lv4Ya1OZS2yPwc0gv7zi9YFhlFx
lIi5IdyAGf+vJ6Rm+mXP5uBpq3L575cWHQ+Mcv/1+Pe7sWP6FWWxnztQlIllgGL8/TaX8RDaSFWd
BmW5HKUGZKeUtbM76VML+8lijSTg/dHH0P/5aW0JRGjbZH0OzI5vfy/hH3+4/jXITn7zXz+ss3CP
HG+LaN0qLWiBhPx9598v6Toy2e/H+f3294dG3dwdmU7ipMFWigq5Ia/kpKvXG/v75Vfa9H/87PcX
vz9TB+QYUzMJNEucMDNT/HKE/W8h2otqOYlcHGGWnjUvrax2yI3HltvT31CjDpWw0TC2qgnK3DkN
qW3iCGNVQSdhAE1lZgEsZthreTulMlBOf7scw5ZQCj8jI8uJCJpDFTq9JxqDxsgCpi2lhJZaIwCC
sYwuJfzkQUOvQ6lXIl3cUfOsUdSdESqoC/wOsRnm3s0D0hyzeKx7DuRRNrZDmddgmmdSovyhnVY2
oY0wTDfaC7Y59mfR3VqDgqDRKuWTTCskIV2Xk0L4EfLBgaHWNEIokuiteZ1V5bGR5yrQdICvjQg3
/UR4MoM5DIwWmTNU10xSAupz1YxOb556ic6RhsLpnw5cZU3Vys7y8FyjIGWMexnZJppwbQOfeKBr
aJNrOca463JBHarWUeOAuFZM3GkUz7uyxwsHR1u3tU5ZpLRk5M03Qksc0BFhkEm1LapppqNdSree
QwjuobWlqxC7SkpWKNGVWfK68xsbrZVxRFp6pD7qyJpfCxAhhUKGUVTJSyVjW2tvExOpaQy/AE5Z
VrJXFjBIq1yHTYHQFJgEhOnwPlbctLYR6FKYL5pD7lBORJuyYxJJoSJfwGib3uEHDkAzRxD/2ibW
4tdmRiYkHlDVsYZKD/Iq/XSoAKEnb+wwHeHwygkekbNC5IpilYkgJQkSKUOyCDBtaQSlCQGVolFv
6pp1QYXY25QQgXrBoLVAHjkX1E5ZNaNkwTEXb9XAJ5ZQRnc7yT4N/WQ8yJxd1hAfygmdXD0B7FnH
2ZvVE43KxqeTOsYpwqpoWyDvtq2T6K6YZIbgmIe9pM7HIR4ndLzL8og+NUQJFExHy6jcXFnDe6UK
MWMu8zN0MFGJ8dS1o3YuoesvYgAhRaMXCspyxEPptVE1oASjFCAJhsOgsN3GDnI1iq6ivHSa6dyT
tYRo4N6m2QidlHucY1DMrw30aZF4hrC/qiEKlMb7dzMyFF+IBqwKi3fbSNZ1UJAMxSIicfPITtZJ
RJ6D6iPVHOsbSw+BxgLctlTXvxsUwaWo0PzeJB6RxhKrhAQlIb3AJ3hYBcgtRIwFSNp0mQuQSgLy
Xjq8ZYlEF2jpMz9VOH9n/duKLLETLcQ+aB8P2pipBw0n0KjKif7n8MPQTOgcmTh3YxQF81PRWP6o
K86prZsTfJr+CG/lmIfKX23uINDUFM44Aug1AEjqjaNhKGkgpagAyDCPCqVBjuNPb0Ke7bpWPZSA
I6D57W3UTYNRnUmSakQm29zsDjCkhq0cGt9yURVBUZlBqOScBG33LNryXZg5lLZBCRYtf1hnOkxd
B61bKVcRM58/7axOXDVZTT6gvOHsIRqlCybib93ZSZqyE0kNpdmEalM6YD3aRSRH5IEp/4yJu4SQ
vQVZ8QpaBAZiNTBgUUVevdGBZ6uV7KuoSRT1yMFihbObDciEQRreK7K07DF+na96HO/S2jgyRYrP
PFTPWABs1b6anpWCPG6A5mYKOmuio2wYt296N+10NGqOiAHGGPuy2usJaWbN7p5nOZ/2mqydGoaG
kiPo7yjGhW/QfgxBfgPjSlATICpSlPlhor8ropREKEFhwdC1e+soyLwtS7JvE42YsKIQ1c49OSEk
LLPOwJu147SvFBPcYEwXWfIhwmpupUHTkRH/nOG/HpBUFUESOvF2VsvysBDImHl1GpJauw5N+hQq
TuOzGWd7NX1G/lzG5Lo+OdGiHVX6WWaWqE/9PNLUAYrVtZJyFNb7NDvf+Cwku0Ikf2ekboCox8+Y
HUE53Vf2u4Sw88mpKzTFkUtLIR3DHpA/8hUiIaPdebTr9iTXdXLKFNS+zZE8j04G0vmITi9sm/Yo
fCmzYk8p6hdm6bZupPpsFj3p+SiImx0j95JOogsYGTddQjRmMUwPSulPOoWntFM14LRFvl1qwk6U
NftTTrabZ7RdGp02kJ0p5nEIx6c+Vbt9BEOHxsNaIoE7jLBock6yBiHT4m+HO1IAsT+EpA4JVIh9
h/y5Z5jqvS8i4cW6MQUCgV6/sMZ9Y8wctbqKErcgPbLwIirk/EUZsbGMuvkqWRFNMQ1bpwI/GafC
KyVWnf6kThqxLVvLoI+qL2R1OKl18SjE8jZV/aVdNaqcbNJ2izye9ASl/z6JR2rQyBdTNbwgEs7N
qwJJRQu36CME+kwDCexsBuIiaTCj1XCvTmNOaoFlZ49ZMyolFBWaXs2foP9gbzSdJExSJcx5PSwe
YEEQ0Dd103Cigp1XUiooqVR+l2mFxpjhEb/rH6goUqizuz+4OVMqt+x9QoSOzBqwDjMeTtLs/FGg
IUdli6Ao6loAuBEW7dJdPXbPjqmwtUtUFRWTZGuJ7K8ESRK4nui0NyZ1qlZFtFympJmVlrHvhTc7
foaADFUroCZ9DNK06qnN2Q1rRlaGQLdWN710PMN6nLLyL8T9zcC9+KiX16ZFjjdKQlyoRq7fhPGy
LE5ynuOLbRRgG4a3WZ8As85kA+oR/ZNj37TTqcWJHNzwd2SYBOZR27/E0h9hgEfPnK7xw3T8xqog
vCGOi+B9MiAnYNvnKBq/os4KA2mvIQnZ1LRu1X6iDLBU+6YgpM+U4hijinY1su5L6cegVQk3Gpsi
eGsvr8jHAuGHJYwDL8v43eo6T48W/MKUkXazgqsjrmMPynSetSQ+DQhwSjbib0JxaBBaJDmk4f2q
dYR/i7adqiqGKmm9tYmzF+rwxoHzx7SxpalWRYk6EKxTrw4RJq/RAJ+UpYdtvtaY5Oo2OUmF9lt+
nPOJi1Qh+BoU6DXcUyCmafCfzcZrG/Sj1OWCS0dzRpiAsv5MwEKFwI5HLAum+qIpvXnKHFqvE0Sc
bFUPFOkSsjdln3YVpqc2HEAHpVlgmgYl18lA4UHI1U6gV6u65EjGUZnQnbJm5a6ZGRKbwjzjX/YC
bZ1z0ga9mUJIV1W2nGmmuDeXzmNmMpQIRYBqUjXErGP6nDLyjqZypWLWowBHQoEH6iKX51LvUirg
qJIJs0ZNL+oOSNE0Lx2wRb+mv466A5paLeULvWbIcgK6UaZL3yglpeFWLyHvVbc+HUiHDQh3MLr2
aNOpe91xHrtGTnZDikovwTeVM6sbn0hN6wDXA6Dk60MUwXsPHbZ3fM1x/9Xbo4BkTNFSeW/15lJU
mgMCasE5mMVjIgZL8sjNNUx9xeQSkkqFX6KY6Ot9a8DHJoyQ2JnyoXVFRR0EKdv3itjXw572p2hx
K5pkgQ6UaONj0uww91tLqhHbmLbKRtOuzcWAM8lY2FutKuC7sU3iSZ4CooErG3ZP2mqa1oxUdiu1
2lXJSkMA8FkqhnKcwgWLx1HZqYhD7Min0X1fowKg61kk+5O+AGcEEEZCjaRQm12HBMXIeKC5jsBm
u6sqJCEXc9ZOcpgFSjGaVM2ScOsY094U0I9srC43NmoIhzwfY86rjJpUiO6csmiEJwEuHAiIYhr6
YhsjeNOshDtWKa/Ra25BwU8J6l3TWrJT51BOaUTJmafK4cOMuyZ8AdonoZE/yzJ1EVNXlMfahgyr
E9ps9KhYMOOwYcpraEHoVoTCLqlNHWLwGfcYBRjKTzNbycFZKlRip+59MOv9IiGEWvS58JdKOWCO
TaPI6vDLoIyG7BzOoXZ06TUGt8NKtJEXEkNDpl5ty8DIZrAZUiobflV2rxI65By9o0PMgoJrOwNH
J4ug5LR6OPVLf1i167r+QVLH6GzL6UXVhfREuqtxdn4tbdds9e44mgkVG5te4yD9qUprH5YkCtaw
KuWHHN95Txe9tB5Ihtwy075EFpvgmhN5k+pFSdthAb/Vv47h9ELZwSB9stnljA6hw7aBQOHUJwSr
BQ2JfJ+R3B+sumVvaeJDR6dfauUwwCR6xA2a4YTSHEhLgVadMNYsVMaWAkOYJovoGQ6EziWitULR
YJ8oothbRa896mLcj5RHxihMzvGMHpzuNM0D85PtNMUoJjVk9k67J9w2pW8VZsHRVpLXKeFYlWNW
I7OFBU0IC31oQjpeqfwO2GunsI3OJrKzdaTbPKF9qzShef3cvsv4ydBUTFiidU3pb3lVEvk5TmkV
LiNtedsRIfB/Wv3hjA6eVDbvcdIonjZFNCnBmnc18P+4ofsRxyNpV5Ghjri6yYgxkB3MgmV72dif
AhW9zRzXQDUksyB4aHOvja/5Mr8sywyFzKEAPFTFQ9l1z0tc7qQ8im65ce/G8WtKMWlGkEfe1JQ5
XD4ubrHUbtVOPnRTATsEBIlSTeAV7AMOuue4PWmK/N6iqrwt0FyzUBvYOIaJZ2WKC5dTjNdMFj+a
gEZiG7BCxsRBJNPKspuR5K+meKmryvhe9FuZZNdiQtx9KPHhytJpbTrTCeoQhJNx5Zo4kDyqUX/H
xhl3vUMvD90aPJbLBWfZxsA+QQHRiH7Lh7TQWVBMXIBnuGcSGD5Pye5sWKM/pCFIyZL9vR6Tr6TK
v2sraqjqNo+tEg6nEizlyKlqYXrtdLLimas0SNIvLx+DrUwP8iB5Do6fVM7lKmi0EByA1+aJ+qi0
487KCnIa0fslO/h2UKbTOCLHpkYaAT9+W0WFFO1o0bqol92EugaypjO0gwHhiMTcF+pac1mJiaKl
iDH3NQXxoXFjsRBMqfUFji+ti4a1Gzf6K9qXP1ohVX46dJ+lyYirSVgH82JetFyhIp1aficRFVnk
drUNlUaXYAMOZQNFH8D4pKME4sDbYtRZPnrsdqgK45xlUCoYEXzWWJ4bKZvDh9GpvxPalH1f/DVC
gZqyCQe1BcDMThM68odUACdSomX25pw+ckIzTtJNujTtZ6nAggptf+6aat/qqz6zTioXjvF9QL5w
GhcU4oxHp4BpnA1SHqD5UYJdRFRJkoiYUcfbOryGlHfXPmtjPxYIcv9/obf/G6E3lXwSS97/s9Db
w8/48f3f/H3/+Sf/lHlTFP1/ybj0WogrIs6DnNq//afBr6LipVtWbR//+78h7SbLNgUSXae4KFu2
8l/Sbga/YkPg9zryJ4Zi/r9IuymGvkq3VfkcVeX++9//zZBNxbJQGVEdTUMszjLM/y7tho/XNJZt
rZ3jiMLlSN/XarV0EznUzKJ4oGkkwXtNUb+q449hoAjQZ7iuUjuDOaW2z2GFUvloRJNPkoF+h9ri
l7mppRbetKlQlm/xTEHhnO6HMn2giO/HaC96w9ARAFAYRb6r2o8ovuSrQmY1Wc8tKj0ewhIy87h8
DHGND4AatFnUncd5zcYNy13aesaWK0nB4y+HTovtXZv2N2SKmlNr6E+2FkHwGkKY560M1U+MVPxV
ape9RCRUoxilDFP30kftk6ENLy1V8TvCXj6WWw+OHXZ7ZxAtUB/qkrKU0gwgNowtNcQEhQMCX4gv
S3Jwuwph8pMNKMdQ1Q+5PBSPElVKS4kx9lMH+4jyVUFPJL9KGLb3mMQBe5CRw7SoNy2YDOe4hUX1
WwWdLZHn81LHcOjHBjG7UhzsGI5e0hJ/TvJyzcSbESbYKSho6zWLgCS4KH+caCR4Wf/CxFZjY5vO
slXtkk6dgVoFEs4FvoLkAT16ZFhz0EgPs0djSeqgrwqiVF8RCYFfrvpVAzm8q/8Og3JoK3ngPOnq
TZSU/qKVIdDrb1OqaWHbIUYFmnkUmRM+gMlcgbBzByBG7gsMIS9E98ChypkU1xF/rU68TUbR0O6D
m5qiLebAXk4Q9XZTLIihUoABTsq82y+hjgIziHWjxEXEsjIaetUIh0al4a7T46W+i34HpwUYVLW3
x8M4FGmAbBNiob0cU9nDNGeUCCJbkZ21uUUWr3XO2OBSH7eQZc4jxwBKcIDFnkrJOceWzV3vTbWk
0hMk/zqnsE2kUPu5GFkH9jwErKMM+Jaa5491I4OnrfqTdSOvw2awq+C6D3+NdgzP9L4+S3ZqUo0S
5nVKITm3Y3pbtXyPdOSnIlvo3B70ImTEgVB/qjYSCM8RyasHrYPMU0TtUUNxrFqEds9q3BEihBrQ
NydZbDa55YBE0AColqEO51hH03/1+3RMMW6dRmPa9jIo1kJ+wEq6C+IOW9SQ0vi5ZRRFMsDHSVCn
HSXK22aj5TsZiSATz1S4Ni2s/HLcwcBjzYscY80RYGSelfcqSbuTvRZSOu1Jy+PhrRnKWx6VxOwS
inpjbuycZKIFPB2nUWArpUg1Zget5YsED8BZEcuLmUA7NKJW+pC05KwIui65jC9orbCH2OG4UyRp
n+ma/NAmA3rti2T5dlLcVauozgVSP+CikZewUKYJ8jDW8Py2T7GuFrt1u+J8LgAVRNEivcmUuHrZ
huk31NXJksPTYlcg3dLVvEEJ42Mncw9mNa5cWeqrcyLZchCH1Ztq1OExapLJExP1MKPL8J1DPnVj
zvgQoDYJVNXJiESshCJ4rednLc9AhpdrzaMFgmH0EroGXae68VgNlFfIp5FLxupoJOrC7F0J2hFM
RFrAs7DC8KXv9fRpgA5UoaqzHdVkRaqZ9qGSpaCLuuWR6+xnjTuhQphKRhXMfFqc4tww//ElT1Mo
IhCVrTV/YMglE+qlIvr+4mjTDyaBxi2L4JQXMCWocozHoZwQmIU71sjmO1LEemBDvmfvh4ynhy2s
O1ATSll0h98v2vrdEHcC6cv129/Hv9+hYjTC0cJS+Z+/nzG95H7x+Pf3//XwH8/8/aHVorEPgIRn
/m/f/v5qMuiydpPy+PsSv0/5/fn/eEWMt2hfZ+qz/aH+B3tnshypsqXrVzlW48sx+qbMahJ9q15K
KSeYUqmk73ue/n7ukXtH7jz7nls1rwkCAggRgOO+1r++3yV9TY+xYPQ3Uy8WlmS2L7NKwaxclnNy
Izm57pM43BHkQNnQbSJ2v3503ee6Tu4tP3DS1MQeCKH95KQdahlxiL//DxT5f8kNLl8nj/LL7GU3
+S2XWcOL8ahI0u31n//l0Nd/7G/P9bLlb+cp9xlroaZwaqQM4ke6Hkd+Nemdx8nCnuX3r7qc4PXU
fzv075v/fnbya375T6+7X/b85fDy/3CCBifS639YwmZdgaOC/6Ir/NJyfzkx7apRQez/9ZeXH13P
rfTMfZkii6AJfAssKkmvnykjXe0E1CeDW6IT2KPMfIlvneMi16gTxccEE5eO+tjyPlM0NAQTcoC4
TJt5OeYut4tce/2ohQ67tX3l8Nt6uWiJneURrp9ejtIENcf65Yh+COwD2vdhrDBMx5xEgp6i3sXZ
Us4q1VThyyaWp0jhrhcQo19W5n4CHa8g7SY2kR/I/fxw0qgcHG7xWPNoBwSKKmBYpq3zSZAfw2SV
ut6xSlTKHJu0ooCNudp0URh0FJqabcooKwMjPd9EHung6yNayqag1G/0Vhcu6cUR3xleVwnXjD5w
vncRazVN/+k0n7TkUAXy6WuqlMSQNMcQGRMmU9H/nNhdAKTvbxav28nduBrlImHgUzpOtxtHaHRN
4+wxZ1tE6vgtD716U9cNrC5vJjprGsObn9mPhc9rPrKbelHqtB22IDy1PV8pFyv0SKbd5rtp2OIQ
ZQMm7igI8igv9ZwYuADk2+XVFrURBqluAXKccrw+2JkF+cCp69mYsR/2jMRWxAQeOSUkbrGH7Rke
5WTAkXUZTLzNi16DbsQbOD82Kbl4um4uuQE4WXLizEKX5ju7fprzw/jnpIso79II35YFEQG00Ea0
tUf7rh6a6DgZs444lJDAWLorO0WonpL5V7ABheuAw/QyV4hbd3aB9d5M1xGnknpV6ZoBbaoxDgrs
UaB4qFpDQ68oWdNRFWLBQalS9aaV9rmmR8LrjN8tHh8yzZz2IXR55PYJjFS7Et6Xoe3vVWONtaF2
8JRQO2jm0TEHjO41l66fRUsu9R9ybqASuDaMYheK9aNOCWGqwV3MGbccsqDTeWMpP+c8O6STVVhn
aVIrrwF3dtXugq4iopYCApO/vyMuwtC62r5KH6ReB5VReXDIwvDqSo0d+qJhe9WgXDQpg1DLSE1K
imcqGMBg1ylVftDFFbEYl2c7zauRTkYG0X9hxOvhkPLLJJhCF7JoZt4MSq5tIEjDH8UPhL0nNyJz
SBJiF5OoJM306w0ob8Xf1k14b69CsvwLV7SGnlOA3w02Db1A9D69WR50cUq/LNuYi60Zn1GuE4nG
RaqWLqcjdDdSFiVPGZ9NKuHnAfSMuKfk6ckbLpsnHs3LdRCfuP7eDB000IKcJk9Yzl0ncl1LRmc9
uMarj+boEMY+P4k4ZxyDXWpH/1w51iWKgLbBLUXcPfIWknPXifwN5CLvSkGrNndSqwYf+KeALZAq
tj8Xp1R9I16WLvNJvcN51wK0Y9FyXWbRvHgL9CImwuyughitcEPLu1pMflssGhKKRuBv28qC/6cN
v04mJaS7I9YFulttuS0O7mCMqHcG/bNVMTPG+r09yEmI0Gc94lhAIU3lU8EHy7vpfpRRQqm8uJ/k
7yeNnOWcXHddbFMweXpNWsAy7W1noQlKcm6j2dBX0+DUFKMByxjLuFzFgw6FEO1Es51458kTMnmk
rYL09qD2zSJvGAQSbALKhjeazpNVQztTTOysgESp+q3rOyauiw6wtAlyFqhNHFtCoAOjEZ+CKH4a
BrSgQQPRQ6tNAufiBDoo6fPSFw26q9s7eRaXR0EhCpkjyEbw2MIvDcC5OCPkxknZybujNbIEumz6
lLg0/ZcrLeauN4MDA+tAiHNExVH7AZkbMTYy0/dRK4yDV+fWES6odVQYDCoVlC5LMAdb+VbzhuiQ
YrIReN7Bpmu9i9QQIk730pUeKmNAJ6sqRWle4UuGnbZmnaIOhskcDqQjTYwdnKa8rxKFcoOZzCed
Q+Bullmspqqj8F8VHnaIoRa9U+Rr/EOTXUjOSSubvRHr4FZzJMOJaCxaQTg0JddQLmsk1xZewqvW
szv/kOck602NUmbPpdusig42eX/6xrrBSLVTXgxqG3K9v0kzs187jXfnxjXPUl0/DTaFRg4UWnl0
s2B1mvjuSn4Pbngku1UInw6FGWQIEP4stbalp2MXq6yB2lOLtzseIeUh1AplE7XaqdTIwUDNYJ38
dI7DcVk37VPY0dbMc/Ds+6m/idugODbmt9lU4K42gXaE8+tEHG7MEXJGVf9sKQ1+JvBFF13aksxM
5mYt/7Ec43fK8PRT4RW3NXGBtTo79FJ+hOjOEDf3r8DCp7WLxsQP4Hv0LsLz0YPlJ1pKOcmJcBLZ
Vz/NhmfRJaA6N4gx/Sra1Ye4aNtDKiZyrpuS9uB7iJLxBrH3WH847ohYKAy7ZU7jIZj/sBrlBjy9
+8R+d/oa1F08WCCMqLNpcTtU/Wa4nFtY9uQMxgGrQVs0umLSZ2gwe4Isq7SjmZnmL8VUvwS4vDLY
noX5IcB0x05e2tBOKbOijNdwoukcw/pfGSXK1Za3g/x1skm0u2YkaoAU6GMZybEDg80MGznmXKFm
4p38x0pPfIKD0zFT1HAr1+uilZVz14nczL7uK5flUZMoD7elxgUUx/xlOzlLClqIMOwfl33lugwP
nyjHmSy3PhIVk9oiTSuSnkI/NJmo+az4Mc+S+ezNWoKPnT/v4uEhrj1lbeh43NSOCKGhBjd8g3oP
NOHW5H0LhuxlLid9Pafox7oR8Xg5o56cZ0pXR5vKbsCmmQsyy8CAFLvLZFHnIBAro4fDVI/HIUvr
D39EGz2U3tci89H9TcSU/L4CftR0QqNOTFJRk/Ew9DN+kHr4gQQLoa/5tTFcATYe/FskojUcT3TV
eRJN704dneaxsHGSyv0dIaaO+kGr/5ooR/k5fOWBirkhPfR+7T9WWvdsj/P4boYNrsp4HWIoVTYk
jchTi5DLe6gXDzm2mCc4wwHFoxF6CyxT1/JDlJraiAlW45EF72bSmHHg5M91OFPQx1H51bjVI8s8
IxQYbi3iwgv5ASaxbyFpwsehRDtmmZQRZhOZTrWjX19Q+B6N3vxWaaTC8tzqdlXjzS8D/lDyJKZ2
UIAKRcapbCoMs3KNB4L++p1r1zTz+NWj2a79e2eOtGM3hgALxKngSLOaPTt5zZR63jpjq22RoYWv
lk/AUfy76LhGLKxtHTFT6qK/QOJ4+XVw2qG8NDLu+mDSTrkhbJDEISfH3PWjpb9MeQzfYCrQoTQt
FZ4hWixxyLBANNs2hnFoLCd57Prxq1wPutdaZIE/3upTZpxnu6WyWuyghcWNm6rVM5HBYt+MdUaF
pB28Wwg3xAU2K26nqG7sPYKn7ilK5gd5wKGkQKC33PYmnEr7pijc8HIBLTd/1slmMixM0nXTdclB
s+LxcgHV5uiF+vB1tmGd4kXr73TVsZ5JyZ7kUWfUIEt5i3W+7aON5LaTJ25W6gfRaP0BnVF0DAFC
r+S/nwv/QN0pXiIKYbVMHTdTRfUupsLefRwQYPUmI//IO/MAJlz/MrqYVzJQDg5BXI/3Ae57ly26
IN9bthK/Kji4bMyprg4lDdJ9o1hACNERfkSjufWtaHrtotxbh0Y1038jOgo4d+cZ3Gjym7KpQ02Q
hm/0tvR1HBjuQfP85m5qXUKb4jhWBH5qUPq3FGr6WnGsjP5DHt7VdUDBi9giyJCwqb3/1nhOiWIv
GzCJ0rRbwsRUqorzqQGZNMXUfg0mzFRaX+dF72bVreqH9eUYaAkYtlsuZnSOtxqxhjnlBXHoNKRM
RH5LR5kvObLm3W1ID8ap2Z6yKVIh9VJXI79lpA3wYvc9LdxxlY+KcWrssLzB5My6HIKEqd0Y6Ulu
oJZ4RTptHVES6HhnXhGACcTpIC8s48n51nc2WjPbga7lYu892xoVyX2TflCdILbrCri4ozkYZ8Mc
wIHyXeA+Bg1Fzury/+CTAx5aCW98pfZPUdSSATTM9FumHOURtLk0ljmvtpuyr9VT5yNm8edUf+/N
L3KDZhqnZY0H7Q3M7vJkNoiC2qBVb4qOy9OjZyJ0X3+nS04ocmhVXKYBI6m+0JKRPnyYXQRbvWZX
35vUW6R2Z75XpErR3nKMivvzmPM/rjHXVihuCR4uR/PCx9ItrBesjJU12azk6GiKecPN5HGvuz7Y
JRhP4osTA8EPrm3Vg1VQelngogxoqbAeCpuEhtwkBwiSE5x9N50Brh5eEze6Zg7HxEKeoPcUCKhp
dSc35el56lR0YoRWkk3LI3GoZheNXUExFMLm5puBVMwUX4yPCYkRNMH32jTpOzpPyhYDwvjRCQhJ
Y2Vdf8+4K3EKV77GCgaJVJ4pTYAx32ge28Ad11HG42XO5o38eWzdfenx1Xkxm7bC9WfEgybK69ux
UVSAnoClZvOL3HLufPLFvabdjz4KkmFCHdEitx67qnscHMB4crOJWuTC9KavSlw2q75rrfOgBuFp
7JBUdL4Tvs5dcpbn4pXeq9p3xrODKf1mzt32kKiqeqs5CkhXwjYfWn+WP1DFSG4RzHN93zdDAtWy
n7ZtgpITGxXGhOKH8e1g45Ku+uqrtNUumPazoyvFyTdxBrYQbrxqmXaUmxKpe48w0F602VAcHT/N
tpoyFrigee69PQM2CkvD/Oiyeq17tfKWdKDwh7ZoYP1p4Y0VJ9GKTmT7LXPvJ7wGPkYF6WPvOcot
Gin9UFYm7HOKDb5gI3SWx0LJ8EOJg/iJ/IIDH6Abd2iyFG5b3K75r60PdBE7BGjaq2fN/Xq2w/EY
z9RbZA0koMsxxD8lF7vAA36icjNpommSu4n95WZGcPjf3Ph/JzduaIxW/l1u/BGvnfAfq/ekaP+S
If+5488MuWf/0zRdzbZcz2BcZbscc/hs2v/6DwWvkn+qtkm/zPJMR7dFqvqPhLn1T3Llqot8TtfI
Zxvk1RvxfTKXbrqWTsrd8DSbRMv/LGFuOKTl/5Iw9ziGrqqaZmuerlrab15onkpFi+9XypG3JDnD
0GcogVHgskO2uRxRejcBvpRK07xi241Cc/KJkjWvc6bcpZPvQHZR0chBkjGxntnoPexObQeCYUpN
CB7BcBfAr3MiAGYEePza7UiRk3c28nmlmGm6KaCOhFrsbkfPwgXME6TG7KGx8SOdm22gUhZBpcRN
OObbqnLvNGERqBaztTew+/IZey5TzXtTaweGaPEc46k5mOMHnreALjAX6bIJx62JwM+485L8ZCUa
NTahc054WRG+Sh6KNvpmxCi6Zvw8qeur1OYhwYoNaGGEdVcXmvhLFiSb03Wqj9YJFhn93WjlZgNK
ASX/EaYpGJzxGBWbvOTpbbq7bkyhupIF7ke3BovxYwjZOEoRVLWm+dwNJpSP5AWBN/xpg3O2II3h
4XU/FwHy5Y7BghfoH7MGKqcFO5FU+kOVJtScW4/twFjDKFsBpPdWbq18ba3+qazy93bV9wD9myne
azEJEjpuDMcocFXG+llTgRWpAw7VuGhaHepGSpUI/9pnxQHnoY0vKkLovqi6hTJkZyvjdBN+BUrH
chJm/V2ZKgW4DgZ9uKPsEnVvx+VDm487d9Yp/OuS04wBMMQ50PGKHr3ju9xTBRahiXATTJDvaLJv
raB7NLtgY3MM0I4lRBayqatBV1doctFpiExtrEDgThLQ29b4rc6SkxIqwINxJSSt85BGD6X9oY72
eSjT4dDyI0xlMT5MY76Lpz5Ze5SGREdeC+qy7PwnayT5yLXW/ajYDuDSLRXMqjtWzl4zkW1SjLSu
tQnJcBo+d8bg7sK6PeNgVB5Lp38qXLNZh2kHDclKNr2DHwB50U3DxVz0DVKmKda+ZJgnrWyjYXTv
JicCNTFCDcCM430TYrJuNSGlNxolcA5+nWGfv2Zu+UrwBECN+mI6yZcywVor6U28pxztJcnzj6k/
q15+1okuuYlL6bpJ3btmO91iGqlpLx6LwX6YM3dfhCbldOVwqAktNTY1NYT87myrudHzG0cJkL9H
1sPs0COpip01M0S3jLpbq/iKGkVybMcBCje5o/N1gtofx4ScU8zcwIP2mUCLTIfp1XMbkrLammTy
Z5dQ3Zi4KJPnlIr7qcqeKdIAYNjb6xbFnzabb5XhAZxG0E0pZpgjSRByeuM+bXtzF5ByJ71hfK/6
Ol7l6EW9OiRG2CKpVCH2GsjDD4Pjz5e56zqs2rBIRAFKXEpOrk4b0o1DNMZQPN3Xnx+i2uXuwZCL
gonrPDpBC/MLwma/mGxc9sjQl5ql2sLcMbvDOLTajhvzspTU/ExrLYqnlaEXEIZH3+bqZI6zyK2W
QHgT9hjbRB+Oild32alVvWsCmMCM4ndZHgLr8nlZoyommVNQX1t6RXsIZspt5dxglHfTlGib6yq5
nrQFAKjI2Vy3x9D5554T75LVbGWwYUQiUaYgS2OmFMzRtzWFuz9zwqrIM8tN5CQPfGtP7fl1jdxT
bkWAhr2iAmaIamoHue5ypFYeT67oo/gh8Pp649bc3VZfPDZkkzcJ0pGngf7+RJnHkMTvEOydVAfr
GLjGG97x/txBQawid1sVTnWnCYfcgTLOY9b3265q4+PQF0/DNNXnTg/1na3lNzL437XIr+oyj/Yk
sHKqzvQwmN/HsH+IiETqszDlUcqNgb2ANVbxzZz55mmcEMpHCgmYHiW278zKSp9TNFiOXkEfKJ4p
Cx2WeFadlLLsoDaUzjqFld2G7bGbX0cNcLE7YS/jz6/kdRadpbzNYsw7i4jBOMbtTZE0+0RXybwx
VKtQAu+UHDxFNhXfzBGzghZx/y6k3vWZhCMYBAezKBS66xJ91V5xgzfMrT7zsGsebNUv7ghfLw2X
OKnSdk9z3kWHucjvOn9E3j22xRd7FJGR8CGLQ3+jNHa9LkM7XjeOCg4C5+YkqNxD4vHCbdBOht+7
cmQAEt7X3F2bIfMQX0yVUDdM8WrKEZn6ARFVxPM8xiVjpyAL9hS3hFs8JIlU85zFIpUVogHPd3LZ
7YGW9N6eCCL0bBnrl5M58m/7Hr4vvQnk/5FKnK9tm2Feu2ZnLMoesYHZNDyRjtNjoRMfbFnaL6Pn
cxfZK2v0QC6LfKac+CLLH3viZrwuT6WqU6Y5bcOxACCtk4g5yElLA0wkkzu0PtgN6eWRgj9bAfhV
/llzfq0+l+uui85cviiMoNcytSbrzqectztuFsM6oq+w0ygDWEQK0F35qVkW8Hp1Ay4bUSC4DyhW
ynyKqJ8g6ywnloaOdilnZRrHNawvtt1DqRL5G4tegW72+R4TMPT3YkI1Mhfmz0Wkd9nSD9CmZ65Q
qYwK4fXLLO7W9UEuKwMxdUAMH1T8UJNPgGSBgxcsAPEzpH6eqst0cqbdMLtLWatfTAR+vbi3lvK6
zploHENxia0yA9hkext5lcN4xjJSB/kqkmfXqyyTiJfEicieyA/SKfm0JtKcMm9SiDisnMgb4boo
5+aqg5VeEsqX110mFOUkEqkTuY5ycnovfs3ILrOrZ3ntEd6TBZSzGv0GEkVK8+rnDeI2Ry2p5IZS
XRImV4GCJ0FeCG95flbxk8lJ6xjJust9+MN/rpO/N+x3bWuN7c4XQIDrRFGFEOhv1s32W1XE7d5t
hZ+W/E3l7Sbn0EUKRYaLluoKQRBz13tQfiDvPCc19yoP1rZXVHITQereJnkxb2SOV05kmpOhHmka
uUxda0n7VH3K7O7l2l2eUclCkLNR3tK0JYQ4/7xwTkCmhy4LSV45uV5DAzViPCA8kNeml8/s5cm9
zFtx+eHEOokPcXWul0hesd/WOblHGUUKPvP6tMpkMOJZLph8muUnuhJSLRaqL1pKvuXy8EqFg1xu
YrRJyMScTJhRC0UlaUH5yMhHSSby5dx1nYZE1ml0wKRBUR8ayuMxEFtaTjNuG5HmNEWuVH522UCs
KwKKgnqrQ8ZJ/vygipyo8+fcb+sUpL8rhb77wnQF+YTi72jjpBGAzHCugWHNW5nAvqaycy/U1rNX
f5WXEJO48oLhkIuZ6dOmyStaRrm9a2Ll8gjKR7JowhBDjECjpSTiDMkeSUaN2ODnJZxvvKGKL1cS
gbaBejb2l/KRtBsM77UmDdfyEtvZQJdPXvLS0O7zOMNoQTydeWXbCdCqPxL+vkys1ILgkXQJIxCR
8vauGf9flhvXhmGUYlo15cJQ7HKFRWJLKk9UuTLrW2WbtDHAmT+aZ5n6lotyTk7kpZfrRErRzysP
7TTNp2wuU39G+vPLLMd/y70gjDGDNcHZ/pFRsqekwMVBnsJojOLE5Gd6UFM+K0531OgfUYP8R37o
mo2SWwaEuLEfspVvfYls+ZuPvBnHak6pF7q8a9bu/7nuks77ZUNSlTzQf3OIkbHKGpO5H/LQqUwD
khimmB7dS3Dd7e/2/W1dEs74XhLeXUTii+Snauq8OwNqGrlUIAOym6JcaXX7XQNdgF5GQyxgojC5
TIjuVofruiEWD5uuKhu11p3tCPssU7psa9jiWsjdgiliVu4id5YrfzuMXPxlH4qU1lZsnJBS5+uw
Nr5ooU4QVnz35XCXbftyLLji/BqUbUH3FZ/LiS3+38un/YxOPuNGUfDlIIMq8ryXlG+Lw+C+scsJ
c4Yir3c9tsoHW3GaQxTC96OofUtRe3nQxGSUL/dS6k/aQksO8yNlmoC5YtrqSvYXQpt/JvCz11o1
qYuWSq6w9TcuYP9KaD78UsfHMaNO+DQpfr2gkSFZ/udELmKtSMsrV8ZeRiFnSC48Em/by0Q223K2
bA1exO7U3psU8EHl775nZkkkUjQdMC4Q/AiWj1w05Rshzp9dx8hI1mL9ZQoRDfWlOT8bGDpxBnKV
PCE5CWLN3vZZum2piSx3TQi4B1l+DVKHV6PrQXnyxOsuEH0LhRcDQz3xDkTzD3lqpBwyRPZDX0H0
UibxEpVzTZthSMKNKBpQCwWLNcwmLHhkJ43UnoiJZvXwPZpu14qmdxSbyrnaNpeUX807xHL8I0LI
ggaFW1ATLbZcHsyUoJIOxay1qO9F41AdHKGKoWjKpJX0X9seeMZSEZ3FWTQ3lznVCg6hshgyY9Yo
mOA8XYH4kXMVJ7aJ5+4cV1aor3UcvNAUyROXE7sL4W76FpAG0anIclHVqYoORcFYXl1W+Pou3M7H
5k5iknCnCIW+hcwvjjeWeBonJbjDznsU8WCaUpHRRrRGayxnfakmMv1TBUBhPwtFkko8i4p0MduJ
FzXVFdM272J4CvTBB/Eul3NcI94L15VqD762q7FaTCSQ6M9J5sbOdm6czXW9Je6gNsCgsW0oSilN
q96MCjAz8RW9EIzJuesENBA7aM2XLgvctTxQKt9dctYeM354EzyMUffWrjUZjB39Puh2JN+QvNIH
lxMoRdxqVrgy4nTcQUfiAssPlMJgcNBW7764NPJuc72MOl25bOUms2FrdFxc413v9WOeBROdAXHz
yUlEjFDFyi74QbCvImqvqxwapN+cV9GeUvrx4AXDeFBVE3jqdRkzbFgtSAp9Qe2KoXsdCreHT6Hh
P4trm1iL3y7/nEVuMq+otPAmyF4+E7n4L+vAbyoe1MVsOPV6XtxWfTbcdH6NLYa+pl9DoKjHlSUx
/c0MDGNJJuexx8/8EKk+1Z063DfXK/Ktk2c+1jJZtZnUOVrX1HbeadnDpGI7YnqCuVQ9ls3sHuOx
eJpN39+RgA/QPdpvujaFp6HC1KGY1TuKX4pTCinZd890t+NzN6mGLMDQYlFBFITrQQNCEcHXSV3j
ziOa+4JxW7JP+lLQM5wHSjFFFIbagV51DmBYYPbFvb9DEHGf4D9OEt5pjyVond6wfSAsQh84WJR7
qCOGzMq5cxh+TE1cUW0AaUiheBtEU2PszSa9gUGirBWvybfmxB1tV3a3b7tu5wURHlSVZd0EcF3j
qFMIBU9fBsOjntcZKJZyYBiJxA22gFixtvpwS2QLRGJsVEc51yXVZ2Nk/caqmvJkhLKTm2GLqozh
KiDOCe4DdWXVobvJsaw/5IFjQaT1ofKkZnRDgTGBT0bjm0w4D8EuUA0TMHYaBru8rm9m3OhozoYn
o4uob9QpTdIcQA1mrg7bIB2y22RCAo6EjTBI0KysWK3Ah5H6NgKAHW4OFK7seko+YcSVRVSsFEAQ
BtVCG6eCoRESmzEh2REqvLdK5Sn1jHbrOtFag2JymxmdyFEfDU8HejCF204Q+UAZYVfVhtnKGL21
6fffCw1HBAp/3RmEQeUbT1aejWcf2NjOtCZ83/RwXcUAm8bOtQ5lOEP87bqvhaCnQbmiyIrI+hSr
3+yGIG7efy8DHxz3DMZ48nbziAbUsLtz3mDI4xnonGrAKKc5jXGf0uqtUYXtxm8MGIHWqN43Ji9L
cEwr4Al45lAUunF5UywTYd7UooNJPTQkBMGXYzVZWwsZpqmg33MsmAmFOhmbJCvmUzAF5Fnp+m+M
KRv25axPWNJAoxqi7326a/t2YdCFPc1K/KlquIp0dPuWqpY7iwYJRiMKcQxDAaNe8cWlZSi485Dc
G5Vyoi/rWASjC5BxHcmMyK0+W0v0Nw3UHgkDTCgCBc4nqK4BjvA2b1X8jsZsGxktst1cQ3/geSuj
SCmZiSjhRqWyGrlBwdm6t76aHVFgJzBP252altk+Sapv5UiypNBgKPxv9u6/k72jTNUjkfXvKluH
f+zes7IJo/rzP/7xKQ8qKkh/7vkzfeeo/7Q1jfydqdo6pbI/U3eO/k/LcsnAkYhjcKWJrN41dWdQ
hMoVdsgEmpZxrXWlDNb2LIfgs+Folqurxv+k1tUy/pq4M12HGjnDdukJqq6r2vwP5cf7Q5QHzX/9
h/Z/TMUeifI5APSCZptE9tnIYGHh/fpcndIdpdyzvqmcg6+vcZPtntp38yN4al/MYpHnULC3/rQB
nOkoX9oSttEWMJSWbwXeF7szdefhCAbUGu30M5XZFfEz/yHdZit9k79TT4uoEy1g5q/CZ+17dcTH
Ze/Rwl0Ksz/G/ww+i7tL2e4/cqpIC+IR4r/+LTl5OUePKk9GPg5/9L+eY+3rk6ZnQALRVr50mvYQ
YmZf8aKKB1L0dfdDUZB6lEn0ZkXawy83xN98uemJX/CXWmL57SZXClW76qiW8du3I74jhBwY8859
9oaj+qN4qG/NcKl+bTfZD5KiQhT6w3k0Hwr8Yo+I4JNHZeOevUfXWc63wBrNe60+ayeE2e/ZzbxP
7pNuhQtrvRjuu3LZrKOb6R0zPtwsLHzqt3O8KnbjR/ESnow7dVu6nwGiRV6P80vymSDQuzPfUEEX
C4otZ/Y5E7zAdgURPTY41XP2jJ+fYuxxQshwwKEJEpzGJYUOcwX0etGcstOwUb/T1Bp4HOI7tEJU
y1vXXdWP1Y0Go/vYbDHpWuEKTb5wEX7ET5zOZvyS/5i3yIyiTYShIbX+ib7o3wNws6fuFlC0u4k/
p1226lYgACIf0PXih36smiWgBrJ5e0S6zTcSuR3A4VX2raELgTfsvv4K/TCDoPBMkTGVaDq9cByg
nkQFyLPfbNP4frqbnWVwhmVXu0/FffJJjelIluNcPGHo+oBPNA7NwxMcAnze+DmCE9bS7/ZmSEB0
L6wfYC4dcLr7XjsAcQbPFgS73gXMxw+CEyEJuQWuH/b0ip2OgeBOw4GTMiL13lQ3E8T9+/rrcLS/
FXf+bVvc6I90Olx6QgxBsMODsvWAae5NdhhugkM/74I7+9hjKEWRCgWmy/I9PVQYGuDLd1+sjB8x
pkt6hzUEg9fF8K2N8V3ehOQ7CXov/VcCbGVxFz214dk9mtNKQJlwIl236/w4b81NuAZZ60GzzBfW
m/YdgKW+sM/zK1g+b5Xdkgj/Gp71s0GQag+YU8FkR1tkhFRwiN06p5GeQLydju4XOim5uZpgJH7W
9+m4GG90zPFu1Te9X1sP+BjXWAMKvnehA09Zek89vwRDCzAvzgnsmL6L37t9vcxu9QfSPu5z8M2+
6ZpjqyyiL/6ze49hOLd2uexxCIOBtLdvstuBYvV1ZpwcOgFrBWryLv82kDBfxrtql77C/I8X5MW6
ZXz27rwXiq4K1Ovlcly3S1DvmMx99jcmv+ZRj5/giFW3aHZuGzySLTQ0C0hmTnIYXhGtO/cmEG0y
qfhvrtJ1+27vQC5C6gJYupzXDSLRjXdvgehdhKAxlnBSrGEvGOcL+4NyWnGC9iZfO/uehDQyBbqB
lNacp51f4i21wOHiJsO8cR+ek3ipmbSBvLgnunM9g+Ulw+Ce2nA0sN/T53CNNOwtwSVrqy/A694R
xLW3gAGtffzcfp1Wu2kXPptYRNJDCpbBrdOuAsjMT/5780OhQKNe6Oe+309fCFes6YN69x0gRFw1
tlNNwHsxEu7El2Hh3hrds3ffn9u38BCD/XybHtQv6iqDOLNQH7Tbevj/NM68/v7aOroag2vXczRN
4zVn/UZa0NPZtQabDFoTtPgjzls9c764WKz++2b4Xxph8TWWpzueystOt8Ur4pfXHBK3qVN9rdpZ
2vAkvsKbxv0UjJ9zwyBtymDyzBWv+D/7An/T9OugVf717ExdpZDGhr9mIpL569caQWWSmGoairmz
L3CW/bU15oDoRlxpc9tQvmoWNszYxPnlSxx45kpz36H95IDLm2XvKDbFe9NT4VMOPrvAaNOUmH5n
QSqKyDMm3Xg7UpYGv61uNpoxWdDrI3PtjrqL8FUrN/NcDMg+mpt2pMlI5xT+n3mkyD2+zWejwi1p
QnMfO4fE3jBQbl70soND72Dl06sMddK8QKjuwuLMMh93KF70wbTTISFNLtbtltM9BhbGEF6aH6u4
FBhsR4HcHJR7r21OoyOY8AEvMl8t37y+2DPmSIPM2aTWRxcMyyoH2VbbSsXAgQFfBm+hPahZom0N
dd47YHw2dhKXjIYwr7H9bjkgSKFmJVoOA/AYISiJck6By97SHLgwOtEiU25PxXgmvMe8L3qJ4QTl
lyJyGf3o6ja5AY2DmXyhPia2b56jHufWfLZBG+o64wNLIXU07ayqvrfTKEGrlEHWqcKFacHAVwr3
h/5E2fz/Ze+8dhtXtzX7Lueeu5kDcM4GmqJEZVuW8w3hVMw58+nPIL3W8l6F3h3uGygIsmyrZAXy
/+f85hgcUzNSgrzlPNotTe7Av2AsUZhUVy1TczOI2UaQIXQqkWicmto4ReqUOYbYc+Iz1JuxUkZX
F7BuWoMKp2CtJtQAPfa5265DqyQ2Gs3gWloPfXSr5MKHJfPIMm2613A783hBFqafVa56Ww3kuD1M
8k3UNacAhxEIPsQGcqg/tpA91yod/d4bmR/UWSR0NWu0aoaM6PpVm/yrWFSrKJbOognGfdRupeGz
HMh6FILiqv74xMDBYzEkb8FNKwZ4OYb6bgiya+T593JYf0aEYPABF4+T2jJ1VD/N19V+DUMDO1Io
RBstVRx/mJDqini1vJhYO6eEDG+dRu6UiCgqDpnZiTTCK1hFJE0L7YHYxkkQIG6oFq+0Ke/zKMeQ
nOAkqnJ0CR0VEiUGJVy1/WNWMIxp4hUfCt/cCMPXyFtdFJL7oZA/PWOk6JWBYLGo3IixK8QtGzS/
rThR6LeQZlCBcWZozh2vAAA/VhFw+6YTsWGnKHysSld6bnQaAx4HUHsGEFX2yhnS0/k1E8EfD8mX
lfgbQyU3E2CTgXFQTQm+wHKr3upkn1KNzPE8ZJrDf41Lcl8tkjIPtwgexWrXViD7qeV40quGPtOo
RDtm4ZVpX1HwNg3XqdPYjHcPZt0fLSXAmCduVMAjMxCknka7ZonWwX/C2lfp6B181Q3T9GYMtCin
8gw0j54PJ42qVY6e0JKf843zRBScHi5GY5W0VUFhdcykcifr2biN0nZLLkklj8EUBlHn6k7IGQJk
nhcHakyNKtcYYIXJINGQtADhgOR0zA5/3QhNRGprtKDe4K2KAjuLJIYMMNPnqplYXS70UZb3SVix
ZgNGGrhlY956DbPLTOHWTiSxL4ZtBak8EGF9qH28N/S3iFIROpb5ptB8ypg02uchhMjlFi2w4u9r
nfzBJyI6TFqmrQyfKmta0tr2K/obQZNw+CQc4O2DVv4qfVnYyHIXrm9Dutu2eDPd1TA6DXRJdrE1
nfqUX6zUDl2yFCwZvRf5YdrKL1Gxrp3qlJyGk/SWII091JCtLce6nQhXIMR+Ga989ssjzenhV+VK
61lycoTS8WLnl8C0xRemEdSb4K0+qpvh1EIcOefv6YElu2jjP5GfeY30Z/NQX4Ot6oQYpgyO8zdG
QXsS4M4qlZxU5YlaETAiCIjywDiLt1SFJZanCDaY0Z4jGBguqDTspAsz8b4tqnb1ItWAGo7Uhvg1
gwXiSo9s7d28NRGBll9h9xJMDmhtmGVqyy92v0pGlh/7o8yM2GgLFrMirHpWceMkZwDFj/k9C3n/
1rSHR8MF0H0TukaFVAhBIwsN5VfyOkE/Xpnv02s02eiY63Uus9JGl8Cy2ZGI5R+aLcPT4F26gzzQ
T90niA+xE6FzpUpSaS48nT5e+8g0++2AKIrVFSa1+iCpO4yK9ISq5kAkRjxVnc2xVAN2TrkUIR22
OGozOKpUW1j3+i02QCR58WU2t6HuJJFhbqjtM7eg+5xPVlB2sIvXPIfF2n9KGhc7GYvTM1w82qPK
jnRh9SwXrgJOv8fTvKInk1DwI3x5I+/NcMcFZHAbsQJ4Wc3cmKhsnf6Z5zjm80XmHOaZspV5PnQC
7RsKOqgd0w5rNAkXO1yHl5xni9XlFxkXpTpU78gbeXlKux7WDC+hAEtuLNzOpATxxWV3gAgH60U4
cwizzpq2119QAHdb3hapsOMpNnxmga7GWf2koEXBjS1ZUzBYCgWOYTzWjOa9cc4YbYrOZnjQP7W1
cJkevRv2T/VLRak7u2vuhwq3B1pdlr7P2bHYdZ/syTIgCF/KJjzrp/QNe6qI2uqpf0AwiP/BOvOx
Id6fb81+pePOfEAKeMVUTJXQfOEToLwjupQjB5kHSj1EIilv8IcSSaujneMHjaUq1iLy9tHawmns
VE8d/P1+W/D49zxesT1BguIzyRIKSQIqedG+r5Avl7YxW4yR+I7+jj+Tu+66W/ibOTpxE5fI0dcc
eMo0G3gSDTaSZyRSRHLLtXHw9kCSW5N9Da/UhvtAl8kLlDmihxz60ScNN+Pt3KQ9CO9qtg7vfIkc
PuoQFwVOebZuIKmjXaE8Ouy6I1bW3N/wzoWQItjwAQ4tc757phROuBZY2SSfKDeiZ9E6JihWt+xt
dQ9ViI02Cc85rk92c/aMXfZt45n3FcXggchoS2XeFrYyx4z2PVqr2wy1wTHYZoMNczF+pjWHsO80
b8AQJz6SGI5vGtdLKZw7sWLXZGoDbLfIV1ZkeBib9fU1vUg25JnDsCLvGrao1AXWyWsFprpfDdoq
uLAjJ1cT33cuqzzr3sSN85SzwkGFsFJ29Up6ljayqz8kLsWcF+hoE6ePXXIKN8pDRl1hbRwP8DWm
a5+uh9tStMvb5MJ+5gXC+C5EDnWKOYwRkXRgUhmfTOxjQz2r3G/3DJfnlb/hwk7XhHW679wOJzdl
2CN6WSS4uzx3hhtfWo3VSmSyL9+IZ++OfHOD1MZmCwiUlozNXX0jvJQH7Uo/qHk2L2AYXxERHUg9
4BPtL96AT5fN9mrortjjTRdQrLezNtY7BsZHTqHNLSZV6ThscgS/1QcoCnD08ilG33WD7FllufVQ
vLeOduIIq94r5/ABC/tWlfe+slfHtTfa8miP4jaJj0WzK8Rb/aKejGv+mBJvVQipII13PN51sGs/
2RowqHyodtIz3efphi3dmTMMpRD2iOF7A3QRfDvZdz6sALhboGArNNiFt+d5Tx31uTwwsIh+onqW
lDWpw/jGPGvY0KAwCC4NmEDYDtKG18lDN6zYeXwRh2POzDx6M4NQy8prN9mJskqfs1g4squUPuvy
nVWFBZWrOaqX4F6A8mhLG/Miu9aVuS56ciQk0QcBesapQesJW9MO9pPS2sMRszorAutcnvFQi+qZ
lLrEp/IX3DFlx9vOf5o+0vNymKMpu09fqa7AZZBeU6IrNH3W423qoku5+OFekd5Rykbmxe9P4Sua
PVIGE1PvgR01AN9bVrwnDv7tiEjm4PX3LROEvvDL7kp6IOs8uuX4Y0GSSqz7eA/zZ80U7JNgOewI
EKO/UIFQnqUbCiAdbaKbZDdtygvzoLNr/OK/cl7iYKAob1a3aU/dTX4XImH+aDbQVtMnUaQN5+jM
1/EE9Ejkz/xxDZ5JzsO6tE4ehuLBN1mF461CpUeKesNJReJo9xK9NsYqvpFZl16GZ8+7gjaftW87
hXdsBAKoctr11Nreq+9DxSVCsS7ey4f8NfeO6mMR3kW3ZgFIb6tto5d54ck8+9uApJERfZQRqPP2
0c0E2Z0TxZO0RbbqtquRZhEFka3oNju2py04+tmmioW0/TJRTGYAFaDtA+6z2xfzKk5n75ptjTW2
2i/UoAWrgPsOjTsUjoqpe9s/i+v0wRBX3m1+wVV4VxyRL8VvhGrKX8qmfS2ob/wa9+mbrFxwjmMc
75lXPnWHvuctjUGVc154wV5w24muFu5INa7HV5U5wAeO6ugJMF/41MbO8aG6EsTgLKJszUedMmVq
WzcUlN6UjfjFF5Lm9v4Oy3FAiXVAT2djEk4Y/LiXqV4etLuCYglQ0OSSfoHuJTKbfmkksePLZB0I
UTPJl20UaMQkT287HYM6+wTxlQk0tgrv3SSyOUFz6T9PTD2CCmA8Y53X8JKpYLGx7VWOdD26UnjY
CUugErVYKK4NMrJ15FFWk2RbPTFMmjwDd/BOlfKrrj4qOIC3/E1I9chtYmv7Yg2T3YAxDi9KZsMZ
T1gl7I1mXVVrjF7FS9SyxrXVL9BWxEcQgqErx1IZI6m3g3taq5/GR/86B7MYU3kvv9g1WqjL8Jz9
qvXNwImmZ88M1tHWnnAGcM4SMe+5xn46jU56xK7B6tLpdbs/xywzKmZ8VBdWgtQ5xQE1XnkO15No
g1VSP8UdS8TQrei/HtRTuaXgx+EFf/M5eUF5QuR2Vb+3xdqgrHlfHnKMXZgpTuENYe6zaR5Ed/jq
vswz70oB5dj9dApO2Yd1D6f6BF5Bfbd24WN1ZIqT+nn5CHt8zH5J0+2o2RkKhmTF+ArRzZBUwodh
ugVtCoutDMFe3uggnYeQJm5n+hhch1E8TLLK8zyUJD2YLVwFmiEeeh8C7rB8QxKbU5cSRBNrkCaQ
SGq7nb+7XCw/t1xbfs3ofQ7kccy8R95KB2sIIRUu386JBu+98Tbxm21P6PpSi5Ljawx9zDHwMOA4
05S16pgkptaGzPNVKP6AQVmXnAjchx2YK0OLbvxg4IOd1qR5Cyl0mP2+hFZwYHyMx2aBHhDUVNx0
AmeQyRCtOQ2nOk1cxLbcxSn1I8ACcI425JtZUQkGvdVRJPZtVnZciRSjLI06p8dIVRM1L1Ks09xt
6/4qpTQy0yzZlDIVdtFiwU1YwKAhHA3shKtrzRSqk3uQ6AKVE5eAMW5UHCPBXQhkBM+mZVTrPmFO
Y5C9dKOEQ/AYIpUtVUQ1kSHR7m+gMSpetSlBO7P05FSYl3lzV7I6MpUApSK+2WpgejqBfWyLdX9Q
W87rRTxRSDH7QzBjRT3MZ50oeaegVl50dQJ1zfEhamNm/EcqmTCM74ocTlVhAE3hOBpgQlSwokxJ
w/qRFXKfe5ck9F5VJSZfJDOilQ9snyOOf/WkbZJ4088xI4bRd7F/YH992xQiLBmGYp2RaRuC2Sk7
kZFFRdqoO7+3HoLUCFZkEDZBZ+5rwz96xfCsx5nMsD1M5bTRb73oDWY+8RVL+iKTxrasY9q2G6PI
FT3MwBRAolZNXlSTzQpYM2s1mYUAsqiB5eANd5N/SUEaPKftcy0w8zmIzUs202kl6KKRd19qvyBR
VjbxsMcuYLiMnMVATc36BWv9IAEEsAXBo3KS8RjSEb7EoK572RTY+k5PAnjRbTPPIZRi8AvqOmUk
dkMmlPSg74KtRy2vbKeH0lBNhANCjSwC94mv93QY/P5pnP8zGXNqTGBCtjwsAAMIymqy1jr9fRXQ
4iqMZJHuurwVC8rToWK5U0xTO87omlcycxRPfSk8dVlw1jmHdhY996rLn5qGzdjyu2mk/RLNXSwV
HKyBZ9TU00JjYMtPJBoZTGlXo3jfiKCvh3jbztLl1TzjLJacdcbJeuSoHNgt5mWxMD4kr37KtX4f
pGyImRcJ0RE0D1kpAFZSmVsyeuu9GhiN8t5VnaVx2LUHI2fBjBXMNlRsnOqLlUjPVUvFMVZpYAFg
WsX9eGS0d+MXbBnkgBZKNA8JhkwAShUzE3eBRlMpH9nRkfd2cylkM1OLjBIaF/KPj0LENHhnVKyn
xZe46N+jgTONmXnQjqgHpc0OUQhzDwSX53S+rUYP0KHA5SkcUhKR3XIAQ9CBxrJuUmUk+CE3WzMs
YW1noU5SlROA4d+3gxq4BkYD9qVRgy9HEsQLCp5NXVtwtcN7L4jeNGajqT5hlTKbZicnCr7vGgNu
ImM/VTrqFoLPDAH5vQdCUPDYNWOtjKVlY91wRIV+m98WN6aVXcKe8cJynMtko4mWTyIe2NwRhKp5
v/UPqQo4J5R1djLGDDyuaVvMMoU+p50sGqSTRkqwuBALKb8oPLW8O+VsCyw8vmiVWttd3D5FOSki
L6EXwzE8PVrlo2KyRZOyCFUYHmI18sazmqWryDfvuz7CXYVEVFaZngN8hhiClDZU87UmCKMTxaN8
U9AHFERwqroVQrc1SAZZk4/ecrhGJlNGUmK9lQk71zxIHwYmtcOO14oAEvT0AbijGpfngjJD03hf
AVRVXFVPzINEq3qEGK3DM10DgqGXrg77mpGwWn4NBhayRfMi6gdfKs70NbaFgQzPbOova6Bxn9aO
SCbGELJTPiozeMg/re5yU9ulZXkVLfM8YJjvep1OWyP2u7SqPotkb43iGw4qTqdZK9gENAGr1QnF
JiN5QfRUx3R/Ky04JTkTU/QSWPCwxRlf3vQR6YoGbyisg5J5KuqkiiAfm5aqSCXMe1UT6bCZsfCI
wouIx0RLtHSrlLR9h5wEVW5dESClm6QdObHGJErradfoROWiSjzkFSOjkZjcDV3z0hVRyZzcxPIE
sxYyEtVOs+6SC8Lb0LXrMVBu/C4DugB7ebBwwlottrmIrSRTNaZAcCqpA32lwgaz9VSutl4M0Q4Q
Mo0zmNKwZgwnt9KHfOi5qaCsVvXdgbTWg2gMTg17Oa7B1pZ9ktBa7an+IvyoOZrZuhnPNAPlLE3y
YwKU2yUBx5xyste0bHqbtPAA3F7YRaJ0SU3WoElTPPQDbrxWb66DQgXX6/G78T5FucYBXraQE9ax
Y7YJ+yZ6rb7KtqozUGB6xSYuFYJBxZYEkhsWFPqUxJJWoZTtlKQ4dGZ4Ffj7H0OK53EeP8ONCzgT
B6wWOZFJGZDPzOrFndqJB9GCtigrKSXkSOE4VanhJijY2EP/YIPpgZwKhRYZD0DEdgqzlQizeuNl
eKtiQu1dxNig3kNK92XLCaZeghgOIx2ZzMxuYmuog5aJLUxpA3qsvIh3kyht09wkmda0a1OQmFlo
YyBKue7o04BzRx4dnKireGLcrxZ5/XVvwsLIvkwixIILWrgd1SbdaQWqg8pE2gA1eMMYYOYCf/vV
l4gj+gSA9D0DMYijyESWY8TWoW5PtYwQt0XcMqlQLc3mWqcmdc2m2nmtuWXKnBpEpV36lFNuMbU7
cEHnmKdoFXrGsQBp6hTojSOaVgyVXEtG+uyy1p7kodBWYpy+xJ74gChidDVdo1FnPRmiT6GvGzaa
0kNGt+p01/n6s8rUxop5DYfprlnKR64MOOiGl7vf5JJMGBk/ha5TEzDnmrUmJ3eTIByCYrpWMR0I
DuzElkFPsgJQ+3skMaBaTOmzZRz1pMIVo45f2KhCyk3nNXd+vcsT412XQwZ8EUP56fgryv1gw0SY
aeN0xS5E2nqgvoavy6fkHMhE/sk2DnyqjfLDKEvObDpviaAmr9wMte7EGymNy5WMWQj3k/Tgia1/
7Fo2CirpiNxr8UhH4TVOo3ZDgwZEj0kqqKSVHXdEICbERQCSBjoaY09dw2+ME/PmJDCk4mSIeEBa
6+JBu1814zS5YdbddMpGMEFyy0GruFOVqfs67dX9cu23L4ckB8KZs3Et43cEZuZaUkpt35vBv14s
t5nVaDGc57/6M6ZxuSg7PgEcsKR1WrBq8yT5RWxB7dV69qHlYr2xkEo5nSiI33luLeio8AWAcn34
3svonDN0aEhCnZpmws5tDoDjR8zRMiEHnDGqcZn8cdGOxUVIIVtPM1m1jsaKmT4tN/ZyoCDxmi+y
jPxJ82IBrtqjDfjjIiReoE5aySgrY8DJfJHKTPRqZdtA2hTv0t6kKqZo2a3o9bLbtVp8TMpYdZdu
9//4W8yq/ud/8vVHXoxVCJbqty//eZ+n/PvP+Xf++pm//8Y/T+FHldf5r+Z/+1PuV35+S7/q33/o
b/fM//7Ho3Pemre/fbFekniX9qsa775qmHrLoyAuNv/k/+03/8jz3Y/F13/9x9tnSuUNxksVfjR/
i/ppukzb/69gwPw//PGb85/wX/9x+5Vl9Zh0b1n4N8SH/P2Lf2YEVWJ9sk58TEX6ZwLz+CsnaIr/
0CRLAqyhy2TYFIkE2Z85Qfkf3DSLL2RFIsenWX8hPhTrH5zkQHwQPERioZrq/0tOUGLJ9HuWwVDV
OXMoyiphDRKDf88yJKlST2khUq5NimsfMYvrpdFVHcd85aFUrZn29AXphjFRxtRFHcScrGKdMsVV
nc1A/NJI7sgapTXVswlVjGvN2xYQAf46pRlrGwMrOj3pKD8a9aW3CDKlQlM4Q0DzwYSfERxRcbH7
82hnpyjbgJJSQVKGu6EnwG1JT5lHHMsLOY7k6jjfV8zBTRHOMqe9PYXGRKMU9R5VHXrLGJOHRo9y
6q1gGwaUv1UgVGw0OJ/UJXYDzt2mC4INyH/sP1nYcOxE0Np9azFJWPV6dGjr5iEK7sKoQphjdW7Q
RN3Wl42XwGvp+DW02Wr/V1/rbq1I3joYSzqMhXVUc0JKscwUtpAk+2TiPGfofeimHYvTEv7DpiYQ
Te2FcXZME1jSIwpIXiuNzhQwUScKQ7wz5OqdQAkBQgJ4uSI86EZXrqdI7Kh2hiyiE3OXdgGdQ10+
wSfyGNQ1KbKr9SlWTv1Aco/9yC4LOvY0rASAoHDibYmx7IZYhi9gteVuksV+XVkxMaxgpFAFPjTX
u1Poq81B0t/hTcZH5hRPiqCQjzPIrg9R3a6roojdKiE9J+olh8jBiDcKswuq7mFFGvELjgXLEgyq
Edt00lhqpgmuEoVPqky1MhjGhn4H67ywCKhPMeRAQ7a+1yfWNVVPVLWArtEBjUDYJArNhyflbzjN
iDGhLWotI8VlKpNV0cFxkCDoGFFpTlOSCDswgzcay/itEQbyGYuVPeTqiyGlzQ3GkeNQWMVB6CCX
WYa0FcjJOAw7u6QvxnuvnTPfQ0RUorcQNVIf7ONqh4SXdEvrPWAohiiGXXnN4GQK50KxN1kDIUqI
gx4BFig20y9rJ9aBfaXY2bdtQkPKZMTOLYPPig1ZhXoJanbduZKRbrRM+OIwTS+ZaAeoWL7l+8pd
Q7+yF7AiT51TyVF7zBAj2F4/FBtRT4iJxir41Ib3CVAqeATM/ju66t+CgJvWPTGg3QQwzYk647UJ
gngrDqTVk4JzVF021AUb8RnzIktBRDvUxsqTaJSffebxK0N9tXQS7X7tvaYCUnExu04BJJs2C0+q
Sb2wT+eqaayvRWBBjtQpz1aVXGt0NnjFx8lpa5RxnsCfirvazUf9lL+Fkz7a3cAWfZSvQOlS0u/9
xRLMjUheq9VlGRZN6ruUY+79XvgyQ0AK8dBT7dVGEDWya5TxddSDcp02Yr0qpOxXCv2VeaUG8aWn
8H7xOEezspL86qiZVLIBTQCPqzlujVl94MEqF57l9zBieCcLWcpwQILTY7yXaM/z1CpvFMu6r6Tq
WFcqjBaqcI5upfSt4wcrro69J7pqQYq2gf11iV9RjCAkHHkQQ0uoTzdXQSgyQQZvZw2iabCjljrw
NE3Rs1dKLNs0TG+rIJuKTZuZRGuR6qS6evDMuaLeELoc4rgHt6u+K3oyMdkf4Oami9Eb5BI8r0F8
KVv3mc7MkmSE2iaLJWMjqmjEKfszw8JnibKW04ZUZSea62KuXSrFR+I9BOlW1jgYsfZ0kYRta6JO
/ugO7D+yB3AbdNZSevMUwtvSDSpCg0x7zP1O1ZTlbSVPTuhF6To1y2fN7EkWJwo1Cyqkpag85UlB
URNt76btxmDbK/gFNUmrtu0QP3YhuFLY7OydsgjTWr0bqUOtEELXhIk40PXNfaPpMxiKeow0zS7F
NDjg9fFWukK6RVYvxuyuzRnlYbyOTXY0PhSJ0tuh0Zh3z1NCYyr22mk9mbuxa4DFMpwzIJM0Bhp2
I0MmKxNETJSIx4zysKrse0Aj52lsCGUzSHiKdVgSjfZRzodrq1XoFqUgQlLjAx3wVmbCavbf8v6t
IEDW5GjoFxOZ1fs9cTVnMrRPNZXuRM2gBMymZV0ZEshhAjtlHr5PDXV8CJNPzRoaik0FlDqUDykR
E6PDtsvcQVltxXexC8t1owRICsmkFgUcGXhC8O3bHePvRLijiSNM4yi+8qvUs8dY44Ax4nKmExMS
32V4WjKZt2k14lKBlZy8Kb6T85G3QiNbK69SroocniClsp0vyxbqCJ9jFiJuJ9IjYFbAKeCpO1M7
brQZ3qWkVGXnnk8a44gelTXskqbzLmXlbdRULleKxZuo0N3ckl7KIKlwVo7BBnMWJQWEUxQdRgZG
JYIaOt2EhG5SLhHQpea9wRlDlljsdpNpyht4wJyKQXCtPIdqbbEKM55jX8ebF7Pw0D3/UknTLmP+
SA2Ky5BMuzziLQeOJFkFXvjaAeE++QLaiJZSQahRE6sSg9LywCbDUs6phb2wjpk/kojvTQD4OC+Z
NKD6/sPsyojahStH3ps/Gg/WaBFbKNHqaCmDgBOMrXL8iAGvOEzckuGeelcixNn48UdvGTsYmGw7
tadwND+0gMBOWz0CiXH7uLmV1P7J7yaqSCUd6ejIQcGbJ78OjR7deDzAJosEAjgnQYUuLujKqfQx
oFMjxF3VEebmWLACemlzbhuhgpYFJTMOkgUmHuBUFRU2H0PuTJx5H2jlI/0TKOTv5co8SkXJckQl
2CZH/hHhxw0MzEe8zYCUBizCDW+uRlFOOS0Al9qiuhIjeefn+VPVQg6oOLqtjNxwQ6l+sKzKs5Ux
/pSHktCjoNwUWfcwRcQTIgkulqURTxoM+eA3o8ubG8+6zzapKHjd6WEiznUYvr5DSkhZtfwUOp3h
LJQ8lqe7vkVwOTHvVYuZED5zrieOlIppBjNERSg0rjZzuIe1VaFUyBm0jI+TDg7Bi1BNgKb1kbQq
W87s/nphFSwXfaOlYLjTfB3HeMftHlpb65XJDsD2sIcK9K8Xy2364MHFmr/BG4Alp96Rtv+LzfKD
GagYr9nhIhjn8deFv8AQGPmr5Ws+nMkOfLadUp/7poFMHQDsFkyADVRs3EXFNY1bFb0lkYts3sMt
HJLlIp73dcu15Rta0RMqmv+Qb5nAwpBfyAqLZmBsqLiq0O+X2xfTwHJtuVh+om7LD22GcfzctFxb
7uP7Pn/uTiqgoxyKMQbBXL5Pka7s8+7qh6K10w05dgshPgd+pilYcEO24vMPGNMouohhd4zFEEpb
IB/m99Ty4kCYL7w2asFZQ49f8B8L675agC3L1eXGn4vfblvu8bfbPHLjaa1U299u//nS9ChfRdFU
c9ziQB7M09dkO8v9QlFZeCqF3pPTXL5WDe0xKagMLIyUn5d1sUVgx+O1XV7mZKjQXyzf14f+MY0T
b50tt1GYzre1Clzur/fEcu23O6xmOwWDreF6IQL9XCwMoW8eyDy3H9YaDWaDoOL/0tHxrevwPf1J
jnMdqCeT3gu9Y7kWLxaLpEnnk0n7ubA8rCSQnKlnGijSM2NcjfPQOL2CnS/Vkca8Bt2e75fN90tI
Ot/Xl+c+0jma5xrumG9QxyItKGbi0nLtB+bRzxy8VNzJk0osYGF0fF9dnBWJ6btaiRG5Mpqnb7jR
PJJvGBGvQjF/ogCijQ5+YYu2CrmgyYIssGi3FuHO8uVyTZxNAWrH8PFq+drqopidKOT8zNC3SpG/
CGgFDnlIsRRJ6XZk+PKWm+GdFBgPGd2FH4BEb3ytS/TA4zTcSaQzxyq+M0PGSCvvufKqZG8IfYgh
fJA3cVNWm8LwmKZp9n2mFvdZrmgbXMSXTKFIiEKKTnc+crpsaYxwvGQzpyNKZqqalYfM1JSqgZ4I
mCC1SzOJtvWkf8iSFG0BKDsK9EJbmgxlz9TvuWwTybFCxVxRlYXNOLCK8GMBl1BLeILB2kPfKkST
Oi89y3LOGVIH6tGAh6WNrMd7YtD2wATsjagNjq6JdNOG7oUJ85AkcdI4sN7rdZTIilP6I/39PvvF
J/wec2Gxqyz2Zaifg22L7GGTtu3oJL0TMI932+ARn8uH/m4URmDsqBAtzgp24HfhWVZYEUoVw4DI
b0CrxDKJrCliqwn98g8yfz+/58au4tSyXF3gKsu1335muW3BrPz8XF4TRKjMYlUpFiB4infJN5Bm
vjp1ZrvJB/nWm3l204ytk+aL5cvvC7YlKythAqdqoV5EbGfgbIHZ3wWiqxcDmUcLNORiNxA66xbn
JJjh+T4WXMhyjcBHsY+rCTv4cPvzPY/BfgeeeQ+5kp8v5y2+OOqH5RfbGTbycxc/X4KhmgNiIQBO
2vN4VLwg2TL4/a2LKBb+4OJG+LlIZodEr/c7iCtkfJhSwF/DR2FxaIxJVs5bUOn7tp9vLNeWCyq6
PTyszC/cNjO+hRvLN/x4fJPrSORAwt0tF0VdEMdjnWcX8/O1PC+A7kI38tRDsTCfmIU5JoJkbhY0
zvKS6AtQZ3ld4Z3TLFquLm4G3LJPkgL7rJplRsvFOFdZ5YAp/64CNQYU2XPalD+t0nx530eFDCyU
Zt/MxmBdDm1svmYVvMS/3abKkrmSe9lKHOYkHH/GkWTz6dfqlz85rg6locPog0KQp2G4ExirKEIW
kf14WvAocsdfuVzr0nR0E6Hf+jNaRNUL6vudDKB/8NcVHw2bTQ6RheURTAu5KJ8f2/IAqx6FTJ6h
41z+90EfkakXylmpZvEOcO2d2b2OUd/u+xbW4YylW1gfsk5+BUzURZn/wnqxA0Wx3xyWr4dkyNGT
eAzzRSQi6HZoKSopfxrRZFXDzoy/fhAyUWOp6RYDApodFAX1wY+IuFpiwmgEty0XdRPT4TN4uqWZ
4rH88vKNVpuBl+i/OQNEy2UbV6MTpLy3/uWn5jv6+R+X/2v59X97m1kH3OPPPSzXlt/7ue3ny5+7
+Xl4P7dFKAgIRVEzq43o0fu55+WHjQVf9f3Yf34nSBh5mSR5/XPT948IskHVRKPx3RZKt58WYxk9
m01REcubUWP5CEOhZXnHFv9PUAzFqyAHrcGnfbkxn4YHzJPBRo0ifTvNjsuZmgKcN3TUSpGIMM9v
meWdu7xPfi4GwzxXXggIYYoKcd1fsJxWe9NA3xWanP77GdQzZYRxADMA6mvm83Cx4M6k+fEsD0Ks
umvPNMfGNEcoTkq6XRhGRlYYjmkWKdsCKdzzJyBgbvbQLsNdoFaRQUjYizCJswINR+lWSmiNI9Nm
U/AXB4mzOA3gftIat5KSfZEEnRsi9sbkXH5PCP7/xsL/obHATpFhyX/fV/ifVQiu828the9f+VOr
LVr/EFVRwpZtqPQH1J+OwmzcNiVU25ohyaYFleCvjoJizJZtllWotA1JN2YAwh/QcEX6hyLDCIBJ
YIImAGz+Z1flj2HI73bQvxnK12dJ+L+OfpIz0KAbWGzj4YbTW/ht9DMtjboeYr0/mkrSrsOymXAl
cTEMMRUu5r/2MraZVVb4yHwXemL5J9pngfosF2CknrIGvGPfxBZbrR5u7gLYWa7x3k5roFL/zd55
bDeuZFn0i9AL3kzpvSibqZxgKaVMeI+A+/reCFU9qrLq9eqe9wQLBEGQEgkg4t5z9pHn9x9Xks8r
23zN+rw4yH2UKhFbTw/36hDHm6AYn8KCwimh23iNVAJI6u+qPp30md41wzEPt4UmeaTycUYTD1ie
mVHQnpy1hDBxqScEjrIUfBpJ8rIo1dDnVDC/zVcMudCrFpqCvHgw7vrnqp5671HCZC1ockbQ8umu
m0lVcjXOCKxcMoahmNAxY7b1eQgs/2PumFY76vzrWGI/5bbPp/sqOzaEJ6qAXJlYyEBOFBfl4fYw
TWdqaa6E8QEhCwR7bBdTYqlLuRr0BLl8bpWPlTk0yh0qXMh+LlREHV045+hg0fprodnznx9I/iDj
65ljBQBOy7geyahSmXTqdPMVzwWOzt00gNlLJgG3drnDba++1l+s3lDWE8R7cmCqBznmv80LZFau
3BYJA4j3H0+r0eBDVYHahl1Qe5KhuklbwkaVO8rHupxLfHnqdvQvx8xl2OfYMoRPR4o88vW3d2fs
/c+Dyo3yGJ/vJFdve8oXZiVaVX5riZLoB5o4EAfmNcVs9YNh0YRDrcaq3CgX1ZT+cE3VX982ybVs
fplcY3Y17vICTsC86bb99gKrmTGr5VaGsf5NDustqFXmtjbBHKUoN/7Hx18OJVejqo83iWU83V4i
1z6P8+chvuS//ttq7H0YhG7s/3yHL0fC54rHtdOpJd+iab88/z98+C8v+LJ6+9BfXvofn5d7/vnR
/twzsvFPmKlBfz4plpKWfft5y7W/3fZ5Xvz5dJQa+e6PjRLHLU8dBFz/EhYs36FsiprEYBnIbNaD
vdW5pN1ec/s8fxxWPmFP92FUWnvJHZUcUrkm2aS3h39sYwjOhEYCuP9tVe4qn5JrciEP9Afu9AvA
9gv51Opbjvw/v/vtuPJtLBPfiujTjdyuJ8xkvsvVLg47qsX4Wrdq72yNebCHspoM4MnD2yDrfnKj
XLgpkt/l51NyL7kVkSeBm85UYcqq4h4rpRJ3R/nUpMb29ChXwQpmxd2Xw+g2vAfimxJs9AF6zc9j
KYa5IAOb5uAmiQprNRLn7inMqEt7+BnV5itwU8xzAFryMNOXQy1+JinIr7od0A7jL+vxvxZhSDe9
yei80lDuMfqVaQH/dxaOYk0U2cFwgndj6jqalgM2jEQDGF1XzvrLp/z8M0bTxVkX1f8Aw97QwLLS
JBf/aduN8/y5y3xTkPv97UNPjuFvlGG54//iMORziS15Kp8htZ682cp3+ly9HYbsDUqT8g3+9pNk
OJdDOVX68mka9AalPj6U8k5Gh+EfYbdyrZ3/stu2P/e5PX3b57atlMWL22PJ1f3jsLoslciNt0P8
395GHvb2LrfDyG1enLxmRDJQ7qbUJuf9dLqazzW5TT7kDn7VYhVnxVwekNu7ENXd4suqfCqW91X5
mj+OKB9m8g4pn/7cU75o+qvm8Pn87fHnMUNTWY2KBQROo6+H6Ppi6aV11FT0sUp2DKfsVPSoIbRs
pNwnevjNNAPA82jE6BEDW7iJuqI7PFvmbPgxYfkz6WzMPyOTHe7PLZ0GIlrBVnq4WLJTQzDMrmu1
rVcSUpok7g/DxGddRoek+WEr7l6jyLnv3UpH9kaD1HQeRrL8sMGhglWa6p2GvbnqGGGsI2zgdjBd
qahum3KAsV/P6pKoelIdxaRg2HxPI+Udhwf0DE14lAshGPYEosVg6gPrW+Pl3taLPG9t9c7SSsKt
if1WpLPjO807wr1Guvnhe+IXJIv0FD8bpV1afk/XJ9lk5dCsuwGVYU7CIDCCq69Ev5O8B0o/FSqV
YPvEFIGiXu/Zc2rH25hixbLcJD8SFlGsXNs5pLr6LTOS4ZJF5UnF51AwdqfT7Tx2fRHvrWrjQecl
K6Ty1pmnQJ1pR5KL++gBhLeysgNM829djng7FEXIN6niGiqi+BT10/cijd6cdoIO1r+qzaMIymtl
0iWvdkWmZuvSma9zVoj8D0dhSVrLIolo6louDUzarNStp2EJwMdOd5UtsGnoNaz9tsiXwsUk1w+I
k9pA4bII3xvJ8L1ufKSYCQ6ZH3bPKSEcbhKOD1gyTnlUvVqWjzTGpSU83qOlBvxaHuNy+F1mGmnO
czHMKitgFrT3N8h+/EUajhOumxDPGpGfi4QAipySKgkg2ZKueL4xGxyCwmvWboar3qm891hDbag3
unuau6ueDSTc8gom5I7+2oX3fo2TqowisazM2qUH3G61WXMQzHL6pZ3mjP0pPW1o8CtLe+rnRIXX
HCbvXSfK6V58p8U6CHy7EY5wq1F+Kfg1qrzcpKH6UnhTsaW0vUiDELnTZFwNfDBFvgkseuoDGWvL
1hqo+yHlRtw9zTiWHHMZEgxcEBuyaZp9BdFyEcUR7k+3JgWn6lZKFDkr3w/WvZVVO8NrX4OEuGfI
zSujIq0xS+46tUUqMzZE+mhH3IddQmxhabT20Q18BMRpBNHjQ7EDf9NjhU0znAVVARSkFSSoN+Vv
nE1XS/jaBtr2dlqHNZVSc4rKrZdcq7jr4NDpKSrWGNkBic9LRM5QrnyCl0hLJ2ohZWZj2tCU3aDj
5Jm0h3LqIWBqNsfxyeGL+9d2Gu6Jy6vXzSyJF7qg+scrRhp3q1Adz3nRXJGela+uhddEm46t42wy
zo8GhD+BVdAh4vheMNon8il1jzZpDCtC0xeJCtTO081DBVsTIBXodf4exKKB9j5Ydbr2IRbTRBjL
65Db+3Hwxl2deuqqdI0l3hlxX3JWYW/OOu72BaIMLcquY8Q3YRrE/mWj+zz1HffwWg2WpBghCDXg
21eW+aSLoTpVcftYG6G7m6ZDNkXxDJErx6VWWEzIGEJXSdCcVfeQhaG1HYz0OvRM/7oEGzNBhc+h
IgjZmcZd1yfFfgCa0olGW7ZzI6Ek83OKuzcTNehi6MnRajjxl4VSY3OF+dcSP2spPjnewbDRiSri
teUzNF6EB61hnvwKtQcRgAaDESRxOddTso0UF9meXXOAqKstkM3dojEr1A3HhF8jbe9pIWaMicUl
warho4Qi/Qbxc2n0WC9KPhmg1OZc9R64to5WhBpipZ5yPCyqNnxvW/yEVgxjgC93oXfhr6nzf+VF
CCRo2tnx8IiV7or63tq6rXdMlYogHU0huF3BiDQU7VNBIAEu0wI8gZKGW7rojx2Ex9UUefscC8Sa
S+F47eMGUFyEATvhohuG2MnazHLJLAMMaDvlhpRPGhfZBAG2XUMXvfiG/T3zoH0QoE0LGWV9UUyv
8FpI9HLKF84+UAi1oJvtqTmYKCqCng+g32Q+SqrxMpiCY6xX26GG8qWOeYejK3iOOE23wnjTCm2g
gDJUlPYd6uzR9Dj4HiqZDsfh2IYgzNALEhV7SgLtSRNz0dbrTqr1A44KuEc93HktGo3MB8Gk1dkj
Em7M+TU+UyVHHh6q6db2WuuREPKuc+k83dmIyY89JxhnmrGt4mhcAAlDpI9pu8m8oz5iMgGD6dJu
v++mQVtFJedk72MHwn+l7wfr6or2QtW3XuE4m4eswl0EDdDh9ltNJgGE36Xqc7kj5vsHEwSIegRI
ea3nbdCl8/uwS1T0iVFv2zqGu1Gb+1qNV0IfmyvhvOsxNuN70sZWXO3ixTSOJtlsGIg58VYiwNfc
V5AtzCg+E5FUTIQ2iU4MS+GY27HzX1C1FejnvJdRV2ECoLheoBRAx+6/1cI60nfLVz0cWmgq9q+s
ThU0SSMW6DzIdz4zAdgG+mOOeZQWUFSvU+eo2yEm48rHkjF42oZKKwwLDVSXYuuvlSsQW+Aeg//A
prpU3d3oYFAe8uKVilq2nzpGRMKONoplPw/duLG17DmfBsq6ABXwpDr4PTDhht4EVpYUeVJGnwjT
xQpuTPoS6tAlcQtkWiOyywrL27JxwWlQ1qZpHd/VD2qrDxe3LTZOTOW44NxwEr/fcCFpV2331olo
HfjmgCLVvxpOisM70C1+0OqhStp8XVOc6EkhhstuJtsmjl7QF6eoCZSLI8yfJv4JmnMBwo5w/mV4
C8hr9WYaySOulXRrIpkt7PHkz//pUusuRe4wWSq58vXtUivbnkTCGv2OG33gmgUaYzJQIICNFoZK
lH1dYIx0FTyIekcjLM6fkEwBnzeDgx14m7DR+nMeR93Ct3SxNvv8IkLVRn9c6kvyah4J7HquKhvh
VttePVRCpNAZy7TVyzvL1l/02cjkbwdbYIaksUtrnWxTsD8Z4kWRaCd24msz7gcLXPKUBadI736W
aGRMNXY3RIyjEracQ9351UnTwwdzSIHGxOD94/AjGV5sEEmjPvxOewXLhqPoGJq0fZP3w9IwEyBT
5kzYspsaHpExW3PUKsX145jPrheSE6WStNvh9Ayx4ywqpyNULo89pJ3A1qIk9/d0vLdqXZzKcsrX
tmo2O8xQqeMWCwdcqAgxKQFLdnjH5SRqEo20tFmZlaHuK1xXU2EaO65x64yI5DN6vwfX7N6FA/Qj
0YjkJuCwDYnmi4VSM/IRxyq07YNf2ccKxmNKGpKHQRcPS2L12rH1ppzxPILqGAGQnijEjJTGlukD
NLEffVEZdw1ti/UcIbO1h4GEtu4dojYXkxAYVII0D4MfkSUlk8xt0SDgDkybiUv2MJjE0Ct5eQ4M
9UHvM7EykLlaQnwETYeiGXtMSQJtGntggYZQPylmtVYjHVJ9NqynWVdWhHF4JOr6knSHcUCOjub/
ex2FHtrYyp4jlk7cBxluzbpQt4yXovC8BW4xpChhuTSNxtxWlbcEDojkuIK8Eag/upY8XKvbBIaA
wWEUD5nnRlvUHP4qtwLExLREVb0uueahQxVRPK2xpt3Fdo3fnJtxaCh7kTjxuYy7ixV91K5+qekO
fTOQXKbRoVQYbw8Jte4JDOtkYLnpagZHngUP2Jr4jSJFVRx83S40EIZoyFldBLRhQTZY1WucfBGg
CYB5w3Cv6bDYYl+/oKzAydpiZgnot0NxteGexv661RCh5vRyF2KGebUi2DpErPTBePbrUN3kQfoN
Sm+wzWsUo4L5j0694rktjiZuzCWnF6MDTVioECh3YKRcNUn4hvL9SQ0wkeV+/1tvtZPjkQ6mjd1v
O3imHI9ruxl/99lgvFgh6PZEKeeB5WDAryekMi5wh9kwtXRvF5j+kdBjEC0dcBmhBltXOWde/xNP
d3KmcrSJLMM8aENzbpIIJPsU7AOqwjtq9G9W0dCiaycLiuLeDn0C4T3xq3SxqKIMCtXovdOxQFWm
TdHGwyPr9XBA0/ajznyPLPXh6OLuiiqd1EWbm0LpeO+2gookhpJYe2fLabZmjbjPS9tFgwbSrZOX
Qoebr7nPZtMh/2eSvDCc8an2K75V8awFAwfzOxrEanLp1ObEVTpaVijV3DpG61y8FKZOpHx/UgoH
NnCHgQ8wLlTk6VIo2ECTVgsB95n6FkfAkfiye1iKylWNcVWUU5VeK0LelFlAKTf1Q7fHapiQ0zxv
0xwE7NAos/3tVYHuh6usHkKSKDmSfKKbjLd2wmpZtUDtw+mxqR6b1OyvPfTU1qn1BRPVkM5j0i0w
YcR8kOBZwf+oQKidDnElnDX5pUhIoyPKM4yLVkpM9RDct/NiTH3i65ZunpHaHPTWVS4oR07LGMHP
Ri+cf2zL7bHaTiLklP9rm5jws+t4GqFHYzIhyvYumxeCHyMW3CsnBQKftgU6ken6dZoXlGbhyI2I
b+TDpg3hTtdOdNfPxtS/dpPbG9v8FjH8PcjtrlLp17SEgpX1TbG+7Wvovk6gLlkNcpcvT8xcYYYv
ty2WXgCvGwv0gPMbyyf8ENiZ1xorJqflSm6ST0aJCgvFHh/lJrQE0cVxlFVPTNI9tcLCScZrq2nR
fV8NvyFi+vteM87qGKenYbDMq1y4hLItixb85G1bOnb51iddaJmoSqzA/feNk6GIQ2Il1jWaF3Jn
cvto5/jAE7CeLfPcDflS08BeTFbpbj8fE0hRbeoCzFEpnw9LS2dkNFxjsPiEZE2A/yv035Uwr56X
KHfYboP5gcH05nPB1OpVxOF0GM2Ud0hJu1sNOZys234DbIVdOkELkAdy1AKvdRZdM3z9l7IgEE3+
oqYSgPMAmsBLs+auYPR1b6IGvtfj4rH0g+Eod5MLu4J557s5IXjzS+W+mpu3K6vqVeIJeJXcphMB
sVKK5JyKYVh6auBdU7J9r0gTSTA1xI/AryEbz9t1J+vubNSwfuxiLpC7+WLcl44enuUezAKvaqQZ
lG34/RVj1O6UwLOvVVk41zLHMaGF7gRYcnKu8gmk4s1eLeEPyofyiSCZIU0pou44gc3cerAamsyA
nhKNjNw663TbN6wqh2SSxtmmOum17gjkbFL88L7MLXcFsSNZE14LothpK3+DC14sm6qK7sW8MJEy
76kp5TiABvX/VQS//lcZBqZlQx3+exnBXf0rKPJ/cTR+vuSfMgKN8HHb9lTDdm3rX2UEuvlfeJgt
21E125Yp4n8ZE22MiTyHJ1HXHYuU8b9kBKb2X+j/TAcVgW06iBC8/5OOACvjHzoCbBl8BIuEFt2w
XMw6PP+F7Zw0Ykp64UUUYX64KgF8eTU1B2wyIIb6cTfCZfUL8UKQkH+YPBesZZ08u0P0EahhsySn
BkzG3N6/LagyoE4mZWywLW1FKvN8kfpHzlZtEHZcFek2ltpumYM0tKWz0QblnAYCqum8KBzUsVMG
rKuFVut1dbUnI6IgDRZ3SpzaNsPSycXSFTqQFbp+XTYZPBKD1CPDfEcT5l8RfLab1vBecpfu1mTh
DfSdK5DROuhHyFCcMihN935rXrQBqqHeELiNMGtPNvLPCK1/6U/KMTBxAVRKn28q2a2Y5m6FFCPI
NalNsPXhpezJJq4K+87o8nILoIHRK0Mzuv/5smuaD1iu7+psQwakQvmnLBi0Z/hcTBd3Ut9BfITo
scm13jqW88LrBoMMqLc+C1DZkUu3qk2qhgF/jRJ/CvVuqjapmpP6Npp4T0PSJp9hVzlAD0IGMERV
QXBMpqadTShQCDttlfc0reXf4Nk2at5Zn5S4jF/lH6fyboyVynTd9S0TzyJ96o34FFOKIEiHMJix
cPWFXicOMcsQe4Wq30VmvdIUk/ZAPRw0ZaRSEnA1zhoqh4zkqB5oHTyQngkS3qD6ELX2PvDdZptb
OfmdWks8niVsnXqXUx/9ydBXTsJslMCrjZ4FoFHnsFrDyz8/9k0Wcvsmbt9OESUQ7gmnMEyyk8vR
36FeBIPnDiWw01wc5GIYzHrtFtYv1SlGkqn75hDYcb0VlUV07XwyyLXbQgamMZaG5IsIUQoQ5UL+
QX88lKFp9USUETBxfJmkoQFwm40Pn6sTyto+TVKmevqr1K98Klf+krPIh1KPNjm1uXOhP8hvWioj
5dptIX8M8uE0QmBl7gM/aT4t5cnoSOtAOCtu5EYpj+xj67uRRca6mVtu8l93W9y2GaGj7pP4U+Mo
Y8g+lYwym0yqA6UUKJ0A/bsl99Por+AzmU02zNJ9eZ5n0Sx6YKZBKMQs1tdndSjVSPrCmoN25stj
Snr2HMDXyNDiWYwcmmKY1nX6xg1VoJEv8OYqeP2yBM0TiqvpYM0L+VAudC+mEh3MgCfrNdaynab5
27LLkx0gAWPlDnPChT5niA4j+YQuHoQZmUXUdj60x7r3v7nFsBaFrq4coq8OrmE8je6UUenTkeG4
84cycZ5F6QGADf/oeYM2/8vlwvhrTT70moLeV63iTeVLYH6QH3S/0bdZHGH9VYlGyDVKb0FxpDjO
TFFVgrViFBN/NwsVYM7Bq/poM5nD9yirvUOkhOHBnJ75z+ITCkykjb7Bogs9gRy84qodWt/Lpg2O
tWM+ubGRbeRHrOZvO8xUxvi2nq2G+YImn+iiOKu+QzyroEkQHHXR+vhpHNuJMxoHajLdN17F9Lw3
y7Xomgsy9J9trZhLQwH+pHanKGBWPt/plrruf0SeBvGxKrVNlbUr3a8fU1eNdjQxXlSz2kEbg12e
e29A2Cw8FNm9txHYXQ9Rpp76LEo3ecUeFYOuYCrwvvaUUwAFnEsXSok7DK9DP620IXmF6+LtjSE2
VpBIJhQAEzS1+acwDHdGncDgE+qrP2JOKLS58yXEJdLByhaxmyBOFjbV8KjZBvx1ACZn2OdoB6tc
B88S5qe0nDIuEV10Amy0oDaQoTs4C2Ahql5Ox8hS4Hmb0X5s9bNWDY8upa5lb0EEVzOqbH0s9PUo
uL9Z7rCrrP44zULl0gXgzNStOXrJ+DLUNI7GmNKNG+YfiWFirHbFu6IG2IFKjR6VS2V4AOuzrLp7
31XCte51zwChcA/FIwY4t90HY99h6MoJBktHmMFKeIc+yzg6mF72eeJCoYIOil9+mWeZvbZ8qoQW
POZYN9sDGIIjU2MIpkTsLa2hqbaNSGj4ND4uw0joq6C/w1QOuwll3VwSQylBDdMdwKN1FuwHYQiF
epILph4BOgYgw9gw4DaWbpb8GrVJxY82Pol0vEtru39KTQOMnqFs2sJwcNm2sCbp+o222q08jXIQ
rsFyU5UcdGzSK8UAbMdOPhz1PFEuwwh+xgg+wjG1L26qpED0SrHNfSBRZTusKdTAAi3MH7gZ0TZO
kP+NqVqEdhtcx7Q8Gq2rbiZISopSKxdhw5wMerdZigzeV2dBn+pjMiEsE6NGkHlLh/Lw2S2tcpVp
JL0A0al+pjaMtEnjc0UG6DY9BFHpusa3nqoUNhlPZcIOna4Iu5WqRh8J9k0M3uTAhA55fCD8tbEa
lx33c6hwnEBQ2V6brCtX6tQ7dLorba/k/TiDidZ6QoYfH+bDMaGadTp5fTiwG3P6AEV0dTL/HlHy
OUn5n9pq8aP1mleXaZw/eGcAXwfT4bxN9KpGixFc+rllpaekGM6naphwdoYhqGPLF6cm06znyQHJ
P9L71q1A2dt5+ZyAgxTkJ4ga2q1tKpD71XhDy62CMwSoRpjhS2F776keczvBpwiE0VIuU7uGK0Tu
zYgyINXgl4a9mq4t6JWqGMXVm3Rl3XnWrDbr34McwCrer3g3pTN9cx/a2re+UfVVqZivg43M3vEo
/w7PLR6D1aCYv5Pase7z+qkew1PpBcPaCdoEOoU9wt/J9UM+k8Wgku0aAyeWbyV0v91drejDVU+8
Rz7oNZo93Y3SV+fYCJcRzOsms3/Fo/F9KsFb2pV6MlTfpY7c1UvK1asoNC8wE9tNZ+v0EjJgX3Wm
Ut3y6Xy6aUQ+SPW7RB8BWk8NN0VKqS/WYKYZ2IuoDVQAR52fA3WPWPGqzaBW58if4jWCT3s5UMpu
xXChDBEtBQRV3UkegEomy6Zrn4C3Gk14l7ZRfQxJzKkdjMaBVQz7PunodGjNxE8lsmZimLXi0g/m
0K20dVXWjMCG5lufTGJV3kUF5XDQSAiRzFHb2U26NRKhnF3LeLOsH3PSypHKF9Akah0K7tV1W6F0
ypLk2jsMZVQzoCfAyDtvfnYiSTfOpLxNebMJRf49DCJG4pNJ3E9osJf3LXRxn4iINFxiMldl2Iud
KNUjHA4iv03PQVlZfeST1+75R9CljO9Ki6JAqdT4gQiloqruxNYZ6xe9+ZLbkRKRYTXHFfbFMK6M
NPAOpDfA4AJWrHPHPo4a4I3IFxfupXPr9lq71FU0P1JWOgIuMSt+e6IRF+iTCmgWMdMctVuD49r4
c+5w2BtYA6x5fCIfyzVpb5QPewD3zagwJJsNCXIhnYa3h9wSc6ql+ctglgy/szxesyAkqY9zpAbM
huRC+hj/eIiV2doHA7GzjPcM7iarahofDUS4lH6Jwqix/B8dAae8rObu1TyUoICXMkti7t8g2Nhi
Tn4e8vTZoHe7IdgTRmHCyKvSynoj0vA9mIODKWyAxJ4DXOUiHgZGwC7DoB0e8VU2+3wcE1CDjpNq
kYU68mXDB5E0L0gRxo8XRifp88zH7i0JlHFt6Nk+6rtuKzfXWrQMHB1ch2qDZ65GOkGYa5hjjGSt
Ymy2EKLy80L9hMj9YyQ7E1DwnDSrzeLITkW03NdfFu08Ktfn/BumdeebQ1K6JjMKWkvP9ixwVeid
jXkU3ZoWZFb5mE7riDXauZMeyU+BoFyVKkEpS5QPtRlghQ1/thZhNI+gcM+rXLtCdakyMBT9djYO
XcZGPWLX1R4to3jx06TbcReBdD2oJKV11XkyM/PJRIYRG+5VyQp+3IWm3MVO9CFC3Iz0JZzj2Ihi
45YqPOI2nrt/LPyw/TWlNnINi+QVpc/UNQ5AZrCh8PpV2mnKNvTVH1HO8Emz3yP0DWtz7Mplhl2a
9js/kTAqqu3YZ/ad1hGYhQZ9nYc2GQOmRWC2f0jDKLjkXsnUNDMoCStpzrith5xT628DUy6HiunD
iVtD+ahUxRLH0zdqW8GTDQJw0ZaRtWI2rsxmOeu583FHgkVbaGb3mwJxcW41qOpNim08meeLqqGb
a9MiPgEsTH0XiqC+621rxhSQLlbH1pFfnst1ddb2Q+DjrCywXka2FaxMJRzOujeCJmjO6NgvfBHe
rkit+Gpqv4ymTi4m7C7SmHBIlng+85hgP27xiwqY9CZrnGLTeCP20DIa7/An9huNhIAuoevSFLRa
MmFABh2qc9dnzP/5wSysHrVXWcFhEA6ZEeqUHZUgq/cDyiE/N+uLN0bNRRRDsykRNlBuo4nd2KG7
Ufv6lzVSNPCIenGWbTW1RBeRXTiM5rWJXJJiiaSljcNMJmv46JYRENDDJTjwioPN+H5ZNup0ZMa0
bzpXfRodJDNWqut7u2g+Kn1KNzHe5B0Oo40CnohUSWB8Y9RxlmsIIzznO0Fa11AM2p56/ELB6Xkf
DyEgp2R4q73gh5KPxrUdq+6C33aZO7lytlTD33rC/IjaKd0WpoqOhTnWvaGSRDHidiW8atoyfKAR
kKfH3OoYz7nLXG2L9ejgwugNlIEaYUtc2bCSCkOr7gBXk4N110btyRqFeYl15aiKZNyZQ/aOrsMm
uRaZRegCdtfdNFhCnBjuk4r2fcdNumfBrHk8OYN+UBlRrDvMssup1rR9nX4f3ZjpScH3mlpDvAqF
CSAE7OEqbOIG4AhRGrg6HX5cJWCp0PXoE/NpIkbwOZeZLZk/BrBBf1bseJAMyBzXKTrsRBV/K2wm
slPSnvAyKol/bwbqQ0WVZsdh83UVwBR305xfZu1s84IIDL63tZYMONsioNWR759cn57YmJkHR2vu
E3XoTzVRySe5xhQFlLkSq4BM6nybMqPGgxZjTs9Akvfk+TLrOyshWOAxfehiSsBI1eJj51EDUooY
W3RnahjoulnwJ86kReNatp1+E5OOEPfdWq2I7IB7djCzyn5MEhE+0L5afKsSQPlt8Z66qYo/mzmO
EsQAn+6GtlfPqtY9h4OvPqj5q2g5v4oi3FRdpl46uwARkbsAJuufmor5n8Zbu8k9FSKznuH2RHGC
3EcwJuu1lDjAILtzyzC5pM3PXg1SkDQGAQZ4qZ9KFAhKWpGUU3OINC4+eu2Udq69DHLa6Fnddps0
qIuLalrbuBuh2NZVe8Q88+akmnHyAP8s4VrM0T14qrPUL9fUOsTOKpQPUTrjBgZXulRz+yWpi25n
mfGjaL36ooVWsRcmVpX5GttMzQPaPxXchNVftDhjej8m28Hxp0Obk4BRZLhA1ZQfgginVetqV2BA
wRn298YomuwaGjjKaYQ0voYn1h3uSZzVzlHBL7D16eSXWKesNuvXyCTI2HISZTGmMKaIk33mQpPS
VdX3TIHfS4Rq5zHwhlVr0+f309bZ7icvr9axQyp60esH3Q1h27s0szPVJSyDayS/mO8JAEyGmO05
anTtLko8bRsnHXQl0yHcDA/FhoRjtJBhX69Kvb4bpl48zNXUYZeK2HlvbTqCDS2jWmt2kU3qRF9E
82+42Ab5T7NXVU6HDlYOOVWD9pMhBkHt+VjskDsvwK/n+wlj8ioXsHJnldKgRMM2r4qdlzq/Yobt
zyaje1ExiwwVxT5r1iEsUTKO+fiG05JoDJtTye7GYWk28HfbUvefE5rEpDJGNl3HBMgSw+tu2dcJ
iIC+9ZeKiqPN1b3fzRQToGO3RHG4YQSrzHJIpvABcRYMsIWWP1UG8Q/TqJBiB0nNGsj0azPbXA8R
gNJGZwA72Yzmpeug6mtjgyXqIodiakszG2oC7tWieWlT1ybIoUAwaRnPFddpsxX5yioE2s4y6BeV
QMfMrezUBVFwsvrhiAqHYgyDdVqZqOp8twDLap0nHUiCDv+UnnC2DUT6PoDNJIC7e3BamLe2jjNZ
MY9eLNpDSAcIMnm9cJy03LsW+HGhigFU+JvZT+Gxx6ePdlfruIxF2V03B/SRgHj2oCmNJtTYLgsJ
HdLwAkLFydWiPmvNpewKh4GvTx67242PgeFskwbBHqUowoQ8p1sXjY/sDw3kJbUYe6MMSzYe09cq
InhJIy1ElNhU1RiYsev1b6gEHyKU22uLVtYCaRLpRIP/NI2JQVkTZ21ixnTTHIeCg6eeRDT5a1Ta
4X5i+LMESsGsVX9kJvWbGIgB+ctMeCnimS+i//ZanbKJbux7JDPqqESrICH0KHQJwTFaCh2CSMl1
aUbDUQhl49WIJQy6gs+1qg53wvDvbPOtjWPxzRQxd7YprRFrNe9uArZjwVXyoqAC23m5ZR1hUG4M
1ezuqxq9o2KhYok1099aCfmHZllT/my0h5wbXVBl3inowm9j6jFG/G/2zmPHeW3J0u/SczZoRXLQ
EzpRPiWl0k2EtPTe8+nro271vVWFNuh54wCCMs+fMjR7R6xYpsI4bxB40O9FtcvgfTe9ip6dfUY8
0ByxH2Kk6oZyCJOjSwXSk6DVx2ZT+5kEVVKCEpIvF6xSy06ijm6Ob8JBNRthneTlm1gZNUx8GDHk
AFijoENUx3jZ6YHNGLHeP7OgLG8TN2LUGyyymjlehGpYEz8YXGMikYZG4xrLmX9IMXlMc2MUaw0+
emTibDfg/eqktLZuJgaa3bLRuFhijYwscFtPBjKKBzPvd2GNlQbbvODcW0U+RMu7NAuPNJdmNlJs
TBwm5xY+tT3ouiY9K/ifOquRLDiDYQ3tQ9Vto/hSrHLTzXlT2+gb2Q8jKtSkKo5GcBzTWtvVCXzv
tkrTTZukZ0mIBs8cOAE67Ecm6XjF9p3JBkCLbRuTgLmwjLFlEKYHgIn1oJqC31dysyMDFEf8BuVg
H44xoyBdwhC7+JY1iiKpN8hyErT7EQ86lJ+VFPhURZ4yBBwREk3daDaAjiGybbTCoF8r6toBg+yx
rBYUbDuEfP040BL0BoyvpqNQYcKm3MWdXlIH055hwu7NizVIXBl+S3TdPdLrM+ag9lCWLLeDBtT1
Iagmht9G8SySa+JrgSJsiTG1egzlD0U2vPfpLLHKBkAX45IxmHXEiVMrA5A2yZtajfNay2YiCbOM
/Kwp+2qzBOrsZOq+2YspeGTO5ETJ99GK4uIOvOqoYx3viqHwJKEUgL6ZWG4SvRQ3msjQqYhP7MnB
zmjv6WGVqfBtk+LYii3xLWW0LiHBZIR8XO5gm4dc5EgNb1EeoUFG8kH0llK5qtGutinCaJA94aLF
sb57PBh1TzaPAPFIVFQsJjG59NQBAqcRUEIS+Vmvo0HHvzha5URAb4wuEk5qvEI+0JlYS/NTq8fv
+ETWO5r6HgCftWBQVq8ZTu3Yu4jFMVbkSxmM9S6O2t6e6FldPRldtEbDJV8eCJN107y7mD2daj7G
9aki8EeHL6dqBLTTPEBI01sYhFWhgUXF1W6OpHhTmNgH5qn0JIfCSHZPyLU+kRQejbOyllQCaFJO
nB02pb4Rutggn0b1So2BZT/XEUZO1K6kZ6p2hb5im2TzaWy4f4tihJiJ87vMST3mQWUL2RQdzKDD
OzKUELXE3fcAOeQccxniNy5eeyy3wlQ8CkEhHel58QLXaerg66r9THGebtRCa07Iz0mGLcl0y5vu
BEBYkccCSbgN1GS3yikbNYDbdDK7A9TBSlDYDGhNcbLE2DzR6k2ZsQhnqdAezJGOBcTpyWi5iJS+
Tigz912dVwcd6DDSBtlJS+V50ORdWVfGWoiDaBMsYhL02AxPKjM5JVN/mvWg36bAgU1CQhomztEm
yyCuRpAlBxX9RoyFTSNNJF8iRrcmFk9o1ox4WhmCsVTk5Ciuip71w+S+7ld/UVz/oges1mZufIWT
vh2aPjsWLZxUKOJoPe6LrKSej7UCu382lYH8hIXIznx4PY1ju1bThbdG24SMm6jtLq9KLxLKtVFh
NBjKQfeSafW+g3a3UXTmzfNEgCQqZQIF0iHcaWl7EY0OVnbRLsQ9yvTS6J7Lu2nsAXCfA4m9BIo3
s95IIqaj0zdwuYqmKjd4mCgbem4ujo7ubUJzl2lgu9IM9bWTM4Hu0Ti3I/DUgELJEgSBaJQG0lLe
gShVUvNLuE1BsqhOzLVGFnqcu7BQEQp0zWu+Kt7FqWhtCNyfXUdla4yx+/genVFpa2XWX4cw5wKO
gtQfpO4WGtj/IyERGLud5vvLasTgrheqmSUQAnJoMrnVGTxti1Z9LpOdpIrjm6qx7wy1iggca99/
zPKXad9/mfs9JoCP3wX37jms8twDzQXszRYsqVymsR0MrQ7u8bbAqXg20L4zfModwexSVgIsuoUe
6b6Ui9nCmYWD8Pg5RgfE0AofXmyskNANgKwrnDwkzO+3qkrmQ9yaCMZUeMeGGJyDjmCsNozxr1+G
YA/LAmqowZdIi8JNBGqCmH1mCrZHoyj4Zn3CiC9dB4vxzbAgZWJq6rikoOhBjjFsA1R3TqXgDRnH
7bB9PIRpfLy3LXaGQDXbZiI5VR25uDOmWLt7UtMpa/KZm4Uo4VX1os0DCWFqhDsuvUyxi1My1hj6
Zw4GEMAYK6ksdxN3iB4m0yZVoMgHygw7VMbQRBdEfIpmdl55NsncDcybFENaD9C+WabC9ndfPB/w
Z1aJuiVQ8/FNHg8PL4N0Afn+9TtBkRGZT8Xtv8yh7yQH+AndiLY4+T2++eNZsXj6/evHxzO9nEgU
gJpk0R5SBdfJsH08M/757PFjuBwwEqOf57Y6hhXCfHR1BN8FCPwmLbxvh+XBxATKShVBc3q17raP
B43dazNjkPiwc5nx4UAVvTi7lCmTz8fD48dZphiN4wKmezbueyOZdk0wi9QBHIzls80Lpgmev9Aw
kgdJIWF1BlVnaMy0goI3Vmr6PiNEZii+SRN2CeECmuJs3GyTB15KDYIdEj53nRmH3sOiPluMXx7P
MKmmkMe922taGP6MnZdp/Igo7aVdvg56vX9/QOEZOkOP6XG/3D8PukywQjlUTDnoW2mSc1d99Qag
Gd66PdkXE0SZfz70SrHvZKle92ECa0TrUSU/EGGGg5JrwjzzcYYERgTJjEb1STVIZXuwnv6/zcz/
zWYGm5f/o3/95gfW73/kh2EEvPzFP/lhEjYzTHRVSVXE1UqF6TX8Nu3/+G+CJOn/XUZQi9s2HvU6
/i//07YeZxpR5DZB0sN8BPLIf2aHaeZq4XJpJgiG8v/CDsPOBiub/+Qys7yEyOcyDXRWEkFq/4Ud
JrGHavp9dZQm7NmTvLAHwONNJy/2JXh9kQmdLvfR46Gk7PJWQXh5GCVxCzXMIwUdNtnyEDdEUYLP
GQTWAuQ/HmYhRBi9PDx+LMYYAXSehl46yJH/vyLU/Iff4bO7hs+5yx9y/wezJlroNY9nMipzMnYW
b7u7fkeaNeLr9B8snu6VnNlDr+u2WrziWIfjnlBn4Ht1utM1w18V4dNdNckzZYGi6ozWZgjMZbDe
2A1iOl57GTGszGDwWiMjK40sPZRClmRmsae0HXbRGEpbJU62zZR8mTk7KG5y/TZcqTA0FqcdoZdg
R8jNk8CkeftgJKmCDn00qMrLFCgUBjqfKYiNWzeZmNZDVajEYqPIM9O+RoscbbFWGB/WCo+nTd3A
pnlYbCnSCNIg1P7jc0I+ArlYPnEUFTqsN6+Cubt9PFBzhLg1RKexbygk6skPlikIrQSRYwHuNffI
H+Xexea8Bz7fGO1nzF4Z0vGLbaNv5HKwy/tQbgLgEI7PuFED9ZplUeUkbfaPbfax4UqDQlId2lqG
2ujj//UACMrI5p+/mxZzGxhq8Xk0pM57lA6PB3Fx8Xw8e1iBPZ7JhrzyU2yNH8ymxyd/POj/JCUu
tnQy3QICih6ZzT/cyuIYMUiylgU/vVIDMrlJbNxG2Tvt6qzskbgTq1rdZO2qU9r91CKtEwoXyNmo
iTziGkkFlRyGGgT+rUMbNXRJS/rZtn4lXCsi77ruwjMTPyT2tpee1Aac2FfeJJ5atLIMW+6YGerk
Yx6A3vK35A8nUat+LQ4wo2INbx2SE8hfdjBgRFR8UsarWv4UGkg+qVwkQyWQ8CarDB2Mg7DzH+xq
Nw42OWcdhbctkSO/mb/EG4UF7iWIY6ILEdQ6rDArxFY/03craF0RGQMeOSxQT2bUR+o+yJ0ehS4S
pd8YBjgFBFU8UgvKJmtsrfyaX5XYW72sOkfGhx0YZbYY1s+4KSNNU7fpsMZQiYQKNzR9JrRMronR
HKhYdbsOjqX5Vf5kSAwsomieo/PqRTCXAN52316RG3MkdFRK1owDBbE4Jsj8YTJscPpoV5xLpuAX
fl++Ex3nfiab2CJv4JgBIKpW+d4VrlKQKEqEFiCUQ0xwjPWyizl1wM1KoUL42HqKnkrI8Uy+fyH+
DDU2ATY0Hd5zlWyKyp6/8QlI2gsaTY7uMscCvTBt8RNhJbB6lboN4boMOO2RZDB5C17VXZRxlz/J
N+U1q1EdsYZYIbyawGmYoRAzbpdXRt+bvnYZICyW6oG34t68QEUgNBQKDrNZMXMgsqdXJPOkq73m
X/otfzHd9BSjNhhcvduZ9TsRa7qPLlLgLOI+fgfSsjrM6FiR+m8dkSHE3HV0SDEZf5oqMhEJqXKM
Z2UvvCHc4stw2aqf6u/4HDEm3a225abFhAYquouPVk8f90PuasDtcF/H31llMUeJyFYkVIiVwldf
MEll4hxY3Tkprv2e4NAn+cPI/Bp9FtpZm4ut3xvlkZPa/a1S+Gk4XZOS6nJBaXBkZlwWuBJ2gAUL
5P9R79xogwyweEb9FHEm7NHAZR/XCVdyof+FzvxnblPgKEv2DAL7bEaNf+Z3+Kzsml/1B2vXz+jH
JL8Yl2h3dQ1cFO4a4+r5dk/9kZijwRGLXfmESHaEsvB6d2Dim/h1uUvcBKXhCbnopj9NuVuyHaBh
m63mU/7E3rpIfYPrIWPI54Y/VQNAbJXOT3/Axr4/lKO7elX3YM9V5vUHkopdyHSNSzAY9ej9DVd+
ZEGHoUSQbFW71qmfq0MLX8xkzbA10zf+8tmbXhC35i1o5htRm6wdd3S8oDKrHzVzUv2CeIwn9V6M
N/InnAVKQ24ptlxejmSCaXbrd0kktzf+aYM1SdAEHfvFhRBpjnnzOT9jXf9V/GLZEZBV7k8rbxh5
f5/gxPhtuml7GCIsi8Ma1fxmoCuj67aJGnwnapAUrTWr5fDRx968KZ/i1ieroob5mhOAiDPBURQ3
5fN9C60yb/30SfiuGJkyRhBcTj33HlRkqlruRHgAmIjsu5f7zBTVEYGoB8cUkMKhG7XEmmGxJYw7
rSPy2s/Z6Fh3pG36HHNR1k4guMEns2EEgFK9RHUr7VqM/eTurs7c3ufsEH+FSIi+g0t732onnbTC
Wfk1ZOyLNdhWd2t8K/pbXB0SKJgMtKEOebzMHdsSsuKEvS58NFNuIeIumn39LV3bt/vBlCx9ekrI
JiB99WUQ11nxohG+XNY+8vRERV++bqWXCcWgeG7Gky7+hR1f3wlCm8UjylwsXTEoz9LfLPZhtWFY
KRNHDUBohEv8vH6dr/f+Q25+GxZZ7t5qcmQdy34LlVnamMRk0/5lT7yGCigowmrrPBYLIn95JEl8
CICRrcbkzKCL+wj7V7V3snh7H63iL93wX28xURpdvhjrv7imNttC/sChwHoWXPUcpAyRDvJxwScY
hxyGjY1HM3YF6Em5ZsXKS0Ercn8MvvvVPkZ/BGgG4gNPnUOb+bOI4AsNzFNR7wQQGkJ+hzUfD556
AwEr20gkQOjWfFpiz7tN6zCkDaxblW/g2SAoB1hvzgB0GFPvkndzq2zjy2rHiPionObT/WZsuaKx
cN4Jb8Q0VywxiUSwj12+8RGwAKix/o+cUPJy5Yg1BOHQrnT3sU3O5StReqq2lciDvqTu8Fx4mqN4
5IYxecu9iOjl6CVqj8m4H4iORs28y93Ee2nhKaWO9iOF32ro3WV/JJwdUmSB4ahtIBmMMBzAZWqO
diuyNa2o2REkX321jEPIraD1DgV/1LD48wmdhXllkENIzEj8PBcEBx+k3sfFxgBbZZaV23LpBuk5
T1xMphHhkrpSXliIbstLDVZ2CpFUU91a5qb8BZ6sb8KTWq2lFem92MzYnCVAtvg3giYW2zwNaQ+n
dZuAeO5I/hsqV+ucZLUGOkoqjBBc6KBm8qIz8MFmZ7FPtKJv9bU8mO+ZYeVnfjvV6/su3I3C0aDS
sI3XqnT4SBd5B9Nh2o9r40t9LRxxn16mxkGQWdntn6A79TEwNysPN4DO6deyQ/iim3+0Z0wazrMb
PAnStts0p2GnvFf+GX1+/lt/jMd2do1TyWtgPrJT/Xy9Ili1c+LhkDnJm+gTWlMXNjRFY8cxgpE2
ieilreja4zt+d2TKVZNeYZMbbp+8KE/kZMPqhHKbJw5oUL0Wv8x38RVIDI1IfesTpz8TlJk4zRU4
AHT0t15Ts2vTulutmd0QKHXIV3Z8VnfpeXodXusbx583i7pdeSbqoD6ycfSja8PQeB6ega65YpEB
YjoxEg1zxA7zRbrNv+HoKpGfAWXfFiUB2TVESFuknATf3VP5qXok2kYklMpcQwiPcSmw9MQPL90m
uArP+g8XDiFYN7F9xU9Je5GAmUeqbbxYnJX4asxXDBMAw/pP0pulF/SlEZSX1q/7yxCuNUY8iHx3
uuJJJmZL3r239rAXY1jarPB463zE51a1EJGRN5XiSu4VnSsmFxSEuNyssAWB5p557cpTPnEaKACt
PrFEOhU/7NOgrxPp0y81IYLr4md2hXV77NoNecpMcOmqqlN7E78yZzbfDC8SvST30Kjr6Ing8EBJ
nL0MZnfz1F/qSy0foIn1FwU35WSTvEeD1YVc9dXTBE/P9Kpr8s2Xr9AYn3iDCcuA1DajbfUkE0w1
ugywUdj3+hGavhBt8bBoTjNptRTqKxeIPb+o7SbV7Tx1DQTwIHUfU2Pfj8np/son6ib8xSM7D059
se4Z9WBBRHrGn0Z5Lmz5LqV6ToZ1HV318mvEAfqHkUoxvKW1nShOB8nGo5qQTgMwKUnjlrofZqVx
cgJN8KU34DLVCpnWtGXGVmMwsFWGqdqW3SYuJGP7eNDD3NwKjErh3n38i8I/d92/k/kfv3s8PFj+
prggXgazzrQtyJXoVngz3QHdGnmwRiUhvFtFjrINF9Prx7NBwkn78SwTBD5XvPyfVG3idZL2u5Hx
LhLK5U9GjbGq/7/9a7UsO0db8qhbzdeZchDW81bVQe/KOZWi1iDgeVggdssbPowPI4VDbcKuz6Rp
m/dp66sI7Zs7CdlwHNj2H0+VEmBqWvK25CcU7gWGF8UrRrm/kbzD4VE80KKRJJvY6EXbmiiBNZOI
oneggaICHnlX7mSGSMyDfgk82NU+U60eaRJSp68V7kR7Op64tQRoJRgFWOK7xk5hy/q+kL0mdozB
ArQ+9KJVjNBPPXO15kXV1bE79JZuy9fVVTlMEoqBHblaGoN/OGO6m/3mr9OT4LbUojhC8B7Un6/Y
+933oQ1Z5F1Gd2JB51pnx9ghKgNQ319Z5nkKnc5T37tD9UHXGQyuoRL86kRonSAaM9fHzue1IiPr
Hb+OJ+ljdW2/SEwOfuEkcKDV92IN30dOHM79gwMF69eSf/sfWHEYOqQX7Quw9jzSaM1+El60I55G
41fu5RsKDwwyyn1LMgNVkt38oblu3xJ/+g096SOm7nvXz6qz4tAZ1nSMfyiK6fQGAtHem9/io4I0
39gx2WD6Wtpx8KpfisuQPwvAPki2gQr0UjOncpgbhaWD0E3bK18y+9+5WXNGMEqpDpkLs53gc4/T
jf3i9MToI/fhe2yDwzBYyhHmTxO7ZLqSqJtPlviDsIg5AIaD6qmN/XHHu+G8iGka/K0Jri1tEgFE
l8pp3u5eebfbwmnlhaxoFynidGvwgj1XJXYR+VccLj1V/4r0ePF8exXc79EeWcei/f0ZWoKdbFYM
1qzkcPdqvOC8aKv4BN0veVPr9ovcO/WHV60Ue57s3G93JuO9LwgJwrUN3Yy/9/nFRbhApUTBX2Il
wP5+oX9WduAo0g4js/Ian4h86yVbmx18YWJy/N4bxdIv4mBzreik//6UfvpaM89gV8st/kUieykb
+a0gyNdRt8FOdYNzfidOihq+uhCFU0YelxEJRPxqNdjKmqRsFlvzQIAIHkd+d4uJ8HP0VzitO2Nc
p6fiI7wmFQRdB3mBrZzvvavHdnCDbhMMqFIs0+2/xsaGTwPnYaC1XCHd+iFeu6SjQvPBFaxCgYe3
Yd2v8qb2x1fOBlM5rzzdAYTeZSZ6t5Ig2APdC5yfLvCjD7WEV8IYlTW48HBAkS4U52eYJA3aGx0v
JwdH/gqWkJ8gF9Pw/vBxY+JJ2+CYaK3USwf8xMaJ5RTdg3TuCLm6FqEbf+oH2oHM+MNzTYHeWDOS
tcxvij/a09W63ICQaZKldRYmnBodyhK6vbRdKplmL+Kfka17bFpQL9rDx7y/958hLlMqbBUy7/gQ
61VlF5SlbKWN131qX5mvZ/YM6FGRhebpsnsPrnn6rL164su4gW4PzITiQfLH0ApFeAw2ocQE9vXg
YK/5O7KAYF53mCHiqIjdxJcEl2fHGHTBW+AqfSxX0YfxC4qgAsBwYeB/w20IAMQJ786gAsIbzbf2
xUUSvs0tNBG7+lBmR/tqpnOWHsMYqp0Vv3W/LHHhe1k5q8RhsNV2u/6pOWJ2g1FB/0oyBOxZ4cjn
ApzYrM6kJIFyxU/Dh0kErmityJSgBNNekxJkEiMpV/wlnaz5mLDO46ANhyWclO07sOHqG38N+Bfi
ACg9H8ZWDG01WwvAPkG0HQ4mzbTuNF93aLNc6gesCLMXZF7r+KQztyH5+zX7MC+TdswSd+gcSbLT
9JwmzwzA89eAuD/8EOt1MByacYFZWEJX8XHEzqUFHAr2SFjkq4jqN7YuKP2WxgHQAZxgMSXYz6/9
E9Hb/v06OS2ns7DmM7AWTEWXs1v/JGdukkC56hob52FWfMXwCLDAC92E1AGd3Wluskv3ApLm41M7
3bIz7JrqUA4voF7sRHftKcQqa3DZcuov3dWPIGjRTnnl3m1FazqUp9XT9MR4inxwwr1zshEtVufV
FiYK2QTW8nLnqLxwHqthM92WlSK2wytnnltOeO0OqXGOYkKEuN+5Gb/YNZppHWMKo0j21LHy7goI
dcOT/qE6nWmngSP+jirZgXaHMvmr05wE1VXoT+E2Kz10SBgIjToCP2s0n+5UMbrF2gWOWAi/j+PN
iVFd8dyzCBjvqJrssF0jCNR29NloK09N6WmEqI82iw+DUp0ipCCo3K5lV1qEOI2DCECc1kBYxi9b
LQZg0cSg9I04WHYoVlEurGg46BKtptU+Dxf5l8F6f+V2I2AbOiWQONgdod+y7N01Rx5c3lBVHQnf
BPZXbhTZYrEPj4wI6f3x3+y4ra38M8Q9kEnAW8PF+DZ9DAfuNBZsEayr41WtSDqk8Q0OTIrr1Kbe
KE6J8SlZHnmxoUPlWAnKjWph0N3Z564VCFFfq8KlXxZ6hf6Wz87xVq/N4HNfrIo93jIIzT40RElY
ysFpnjeLZ46xrkbPyE6YzRk/kUt77GnEgMOVz9yV9LyaXHjI2NcojVt3ZDg6rCDX5TuzshDRybk7
zBaX2JLX6WtfKXUKfkKSfe8PYekH+lMSbQkwQ2brQvodIBfnlkBsOm5qg53KLkrz5UKBRmd6bXqG
mNI0bGvDgW2jrlyo/QrxkLlnHll+rcFdvfSsWtRQ8i4lopj5z69EkKnhNT3d5VG8sSkCCuII1/8U
5ybYFOsYc58nToryqt4Yut/UHzjO+rHf9S3Q5mihs2uswDdPSIlM6M3f8VOwayCd4UqerLlH0T9y
4RVrcJH7yhJvBTfmEl7JXw+/1F54xbcMh+wW1OeiBnZ9kr6m3gWYnL9GDgXl3Ll91hgRv0xQlHCr
cu7nhoVkgaMTusWCtDjHGy7NbbXNPpOL6K4+KliahCxCc3wA+t2wkV41b/gzawSotuSFNmOdfCOM
32XhIxf1jU+WX3I2sxub5Kx64pUDe++We7f5pRbHgbGli0OYUR6ET7b0ZAt1emscyjeoPcHfSqfb
9mbj1rZ4GiCUFNcgNsiTiSTdJgBh/EpdgFWMuswOTCc70vN/YK/KvSL/IsLHf6aCsnbDe+Ul4w6g
wBvY+Lws9yXNznY5arm/kBXYxB7XEvFrc8GBwTGJgJW3417+Y9Ul8zSabeEU7LjK2mv+o7r53cpr
B59Rcor207nV3fsvom1WcKx+8ZFEDT4z/Bh+FWfaQq+7BD5X6zcf8l4x694DlpbliZNcbe8bldJt
rSUHmbb9w3ipjnBwd1hvwXq0mtlCfwIxQbS7P7ZlM7XTZ/lG6aXtEpqSbbqXTtr8NJF5BEZuKw7F
+YU1qlZ8WfIwwSIMd9SWMuMu7QJjH5b0PV4rwUnc09r1X+YXN6eA+u2Vi0X+IeaT42c1h+Hlvs1P
3L3NbXyFssAN5XD4fj7S53lfX5sbi2IMfgJ+8xxRJrjyRn2fv8xX1APTDWfG7IN9SVNPaXcMp282
Gsr/+175uFdOiP/qN9WJgNQ2R4OwCS9Qv6Jn7bx45F0TmY9sEVi82svPUJ7S197vfpn905SdksN4
Ft+02io26Wxl+3ynIo+9MzuxcK5sCbYksJRif1O65iF4QlgX+qOrnjDnHehq4hcI6i73zp4sPN/0
8idzN/rjZXiT1sa+ZkmiWTpOi+LTaiH+2wwqQo+zUVt3mULKpboIMaH8QtbaX1kjm2XdsNIvqcb/
0ad8xylKXDBng6QgujFWPqpJPBUq8jtxtrWjPSqDNTDB8CxG6LMdEuQA9RXDMWbPAOHF32jcTV4t
uFhDZ8amwBLt2nVWvjMUa4XFhWBBHtZ7JzUd+TTbGJHr20m5lSyskNMWtGHbUSLLfoqyUbNLd/iW
tvW2/RieezS7gyO/jfbK4aRTMXeyp9EcYk5hUZheUCZLH5q72hQ3Or4dA4ENjYV+q1iJDumxDDeE
iIPzQbym1WjeRZBWFv3Ah3fGtSN8YhL2Nv4RtT4g0j9Ub0Lrdd/ty13GhMxPz2ijO+KVIf+/GDvx
C+BKg//zKmxraR1expcB29bWA7oofmIqJD4VaP6Khkz08a1azR65xkipAOLBh4rIJeezC128vxrG
eNiJjba8b0UafOCUDy20xT24z3Sd5r3i6mvjWr0FIEqMoCjG9cnNAGOASS5q8tHzjaINdM3hqqke
IWITlw7Y/B4k/dtvBDCv9sJpg8lq9xjxYtd8t1BzE3M7sYz4CJGEn9bW/5QXhh7YEpMprTFik/zo
SZkPUuo0XBY2YtrKuDXdumwwsN2EtMEpzGOfoBI8lMgpFNaqv0Sb5zguYa5qgyh+lxYOBm9YWouQ
v0Cm5eX4R7WTFBYhgiRl3ak0LO4Cevj5goL82CJx4IZ5Mr6H2ucf0xcQ66SnbnJg1U7pduj3fiZP
5aZmtvhUHQMMy6zSlb1ym3HzUCqzkQQHzS294rN70b7afdxbWeYEnyJQMipIxU7+isnK/tp3Y1w2
KmZ9hNFvm114YMYa/CnP8dp8braD3dPwTx8qtl6cPXuOltloaHehrxE3Hlr9JrnchaeZtr9aZpzz
fVuLT/N85BXDbju+3fPdKFsMJLF+YLGOu7Vw3+JOQECZpu5hyjGkQ8Cc9rY0eww2o2XPuklf4gx9
GGeTNUNLJVjfdRjdjmCs5+ZNTTbVzNDNZkwEcRxxfLCWlzqCmaiBCQJWIlZ1wTBX1ZZ3Nd8I6mJq
muGLMDqN4LItNKNjfFIcQ5SeUJpY2mbYUhAwL6TxcxY/w+/8PQNbw0o+3ObmWdPWUfqi+fUVl/jJ
oICx4u8wR8NAr5/42Se50AHGjaKTMA1OTww4BhNQmumnT+NSQSylToghrlriIfiQWceo7l25YcLF
2aMCTs5RgmX98glm7H/OMtawFvTbMPPYztzuEJ5i7dD0G92t2RB1GyZhsGbJxrPRojKO36iWs3Kf
j8yICp8azfzUb7DPiH3+CRClMTvcJ7bpGu8gARj5sRh9ADNl53EfHBmfts8xSfTols11/0wPz0DR
fK8HrgxeHInVkVsadnVdusIvEcjvbHKy5iwbUu+bFBsf8+JvbrHDZSsUiNS2w1H9zc4VJc5G/8bk
sUI16aEOQkfW0hysMWmB/04niPmJLSUes/5x8qLcbWsnnzwu2mWt5uRT9j47JGoyTWZeptu6ZLXf
bKCKHf9Mt8JwBYnCn0NKcqv4MrjjSWA5kplM4QkRYxdgkkQtWLriLHYb3Glc14IV3iKvuSaGJUpu
0uzwug0/8CGunspbgXRa8BkuMHEgdhvrWrMnUf5pGl4I1bsX1M4sFBQbfBQPn0lwnvUKeMdhLMi1
rrrNAfvvjWYJPtAR1wKVXen0N3DZKXJKCqar/rQIqU6Q3SgJXxSv9ppXhfQIwS8au7/Jkl3H4Lb7
CNA4AZbq3ZZa7Bq8zFfyqDvlI0L2wwdkDMEoy4fWz2BOb+1YsyMBq2Y+GiZEIV4Q7gAhJfxYHVcu
5D6OFBEgbzhTlvENpY3qRp9jat8Ji7fvij+p6356YmDOwGjovJXuAFlSbhA14qp7hqfzC8iFyxjr
rWNMeZOehE12qp7TC5s64Z6rneDEa+WHgVFMP1pbyoaBQ2SzFl9F9YTZzmnVWrxX+nt/FV8nel8K
7031nq/jrezMLqiO8gnY3X6A/xOnhy4H15Vd/ZG7d1fYtLfoytdRHTx4mXIom3BDJCaQG987PASn
8ZCv5WyZp8TLhC7C+IBtqKT4qp+5NcdnLjIWPLnytKvyZrBwn0a8pjcm1h/yvodcDITxsgKMadfD
6I65l+JuG+NL5zDuLn9zBSmHa4AJMStji+bYU+5kfjP54eLqy8zFm+6uxvIyYPLkFQlJYBu9PEiB
E+qbrlyH5H6p63lkluHBIsvuHhR3pgj3x/xhlNcGyRP4gSevKV7jrb7rhaN0YGOppy2jL46e/pjH
xZqDRTk2VTFd0nv9G12zrzG3818GwmdenitmOQnbJkT0zFJnR6/Nrv6tRS4RtnRL38e3UrWMiyEu
306Bfs5kCWirshgB9phxgPo9c3b4jjiDzJRhrxh0O/phdYImZIs748LscKxd/UeLXQf/D7G2dQaF
qqXFu9Wu/yQDXeIetOI/5hyb9liPVltZY7wehpegO0qKi9AmTNz8HLz1lVWA7OoH3LCYjYjUtiqD
Tpw2HaVD7mUTKW+0dLPW9BW90lTcszXcZpgQDcMTF5I29ymUni9jR8AuxoK3f6PrPJZbV5I0/EJT
EfBmSwL0IiVRfoOQOYL3Hk8/X/HO9OnomNkw6ETRAFWZ+Tu8ueINMbi+UHCW3zblyS03y7iTqlKf
06CG4EwNbNyHf9RHXFGRT2HDvYYW8Zz9EUxvS8YSnvbK/xs2fHZmVnftq7LTn4EUhVdexbv1OL2H
yU7da+a2W2vfLSXKDxYiLwzuzGcR7ru1uwVbfLZnFLXr9opPybQyXsMri4KlSCKaafhVL5uUs3M3
7sAZKmvtYiaqrutNfI/05zu97wDfxH2vrDjiq2f93QDkia+Z4VXPztfcrUyGP8f+CfBEWsGkfrN1
4tX8xGt0D82D8mUc0wu8Za1ZtwCcNz7K9LJ8NFtE2kCtLYMG5qJXQGYTrxQf9pv2pnn5NfrgsAuv
CsPmtXMB8sGnNj99ftJWp0wYdtM2pQb7Y4+r7rlmKLSO+Ee8x/hqsOBdk2cCjVB0UtWygpfw+/cC
8Qpn55fL37in34wv1D3BQ18jqkLoFoGNXjEuBlYGuIU35Wd/5qu1iR7ao6yQJzZeiAArKCTPDCyP
3Tm/WGfh8ZMmHxUn1jHeNI/Vg7s371Ovvp+2xpcOYDiuoIUctR3W8K7fvcWvnLrRAYnnQ3YePdDF
eTqi+YH3wliesvPBU/fFNh7WGgKG1Wzv4OExZmEw/6izeFTyQ/Sv3cdwtvi0wLc/cmQb8lODUi5e
dBSooPieadejVfFs7LJHK/RP5m8dHTm/rJ1RMqvb8zv/MIuJMMRqCTxYQe+A6MbhC/GGqQMgon1Y
HnQ08hdKzLR+cg/KMWf5ZOupTxyX1SF7JjPU/rS+uK9XV/oflggOFPUd/2t8wLXX5k7zVCq2mIrI
wzd27PwEpGZeFTCscpzhV3xCI9zqdLb1mrHziGCAjvipeYD3KYDc6KiJh0o+qd4RwwwUSYuvaluE
alhSKN/1iVeCLOsgl+vXzct4tWC+cCIQAYFtzNE4YuZrfvZP+VNy5PgEvC5xK2ayDRHz2t2JQ/rU
72FRWTeUn67xUTtFszfimbKqWPp4i+yYNIjRznkFwq6Ra9+p78x1/0xUVSecA0+SIhYinPoI5r17
qT+jPafWwjz1DU4IuA1Cln6VnQTbPfQ5v3IvAYxY+HAvzVsrY4c9A1V64E9vNegu06lD+AKjQ5ys
B6YCHQP4D3a6pzQ9IF3ZOw/QXB+69/oV80Lq6GxTfcoEhxVkhYHgmAf9wg7CTmMdYA0ZNTQ0BuFr
Ck21vgvr9fxAlW3fqzMesWvsX/vmYX5qr+b9eGy2WbqP4fFT2b40WxaYS29sxNF9ysK9dVYgkLAz
M/5YvkW8DT1IMcdkQlKzEqSArRmzUPXO0Vp3tvMWR8it80bqyvQC1t28JC/uM01ph4qLzeY5pA2i
/PJDrz+8ZcFdEXk2dS0TY+51scjBVGs1/8bu2n1LnmgYOn7IEAfXleXX980Z/TfvlJogIOVHo1L2
85/uk041HrbJ2f0Irph7sCQqzb4jzkfZoYWmngzGY1GdE2VnfVvfqYZqZBXxJZ5s2zPTHTB6/EZP
1b8ZM3CIbwFcKRf0+GG+xqTnR+l25TXZFRgJkay8tj/FPTtdrl/y8L2Gw6JzcBn0U+NOmU/diAb2
Mc4eRn0XIPoHaqUw/VOD/71SQ8Tsrx8qLiBMm5itPIffU+prAWOONacPK3WGLT0ypcqv1fWUbvvm
FSMatkm2plqqhmHL7jjKiC6ZbHBXhldgTbhoQYi6K4/ddp198FozZRX3s7QMvmUd7Pdc9avt+BVj
vtwyBbAwV15Hk2yodfJMcrkgL0JWNGHu52zWKG+JfbjOu+7PtNWOMWfQILEF86l9TaGohruoxJph
jVg1MrxSx0bkDpEHNCpWPgGsD4nPpmlbq9/zAT8pZhmLLGHpbphbhljt+hF7Fak9DwlD8/Fl6i72
3gE2HXa6Dg31xD4NLL0JWXDC3Tg/htIc+FBDgrAOJJJQkfCG8+xNDaCMVmi6KESHfV96KpsKYAS1
tSa//lrz00s1ktF4HKaHrkRifdHyu7zCGwIi+xqS4SJexLgfh/sCRx3QLjDIEmDiMA13evY1WxiL
QhZ7mR3GNcWOsoS6jFqIIsHg52UYQslO2a35TrxhreTnQM44TidXbANIdfNawzhm8Cy07wwP34xH
9x56Ut/BjV2TBeHgQYITNXhUhc/aZ2js2+lkTnA4XliYY2s/PFtfw/0N2O8l2v8X57/dVHVWdZwO
xT9cgNvzIieU05EGPhx/MFkYPWIIEYxbk0DZ231zYBkbu7PvhyB392Tt+nnPYCxpORPw6gB1WhCU
xSEGe7drdoW0bJxVE7uJkyMMesXbXbcHNfKfPZy74fnJp6mLVKThidMfbrfdxtg4xAhsOwOKPU60
ra9gequOMsbwdl8jH6hlev3tApu6+p9rfx+4Pe+fP3GMHkspEQ8dWibgrduT8szRWfHkC92eiv8j
jQkWL4fBzJpLOOynim7cmCGq9MFO582qVuxs8YDCqSrstjMcIC3BBmEa8TyzCj9+Tvv5rglxzAmw
ew2RXWEGoZsXq4gvRNJ+unr+qBviU1OGbmNkhrF2gTdixGWxSPyG87UPLlMx6VuiCRKmvW8BDlIr
O8mmTQafLg2Habt0bbjJk5ImjwmCWwA1ZtBiZx1bE1uotDSOTZvcwxPN9ORMrMFbPpTjfoipT1Gc
sPVZ7JsWOQurqu2nXW6BbMfjZ6ng3mUE0KLacDc7hs+vIu191g2q+U2rOibHIKPR8Z4IJPWIJQPo
hm3+OApYvKNvKht8Mm09p5k/UIW0pK5TcPQDZmkBlDQRUhhl5MG0uFOuTNgWLU6Z/txDa2xHNsK0
Zdg8KtM+K6O3IcGIGHaqFJIEwAO9W1W4X3QM5pJ+wxdSrM0yxF/SJK4rd+ue+HpIXouRQKYbhrvQ
0v60yApB+GD4t+pmWcDL8T/DVGqxf5Lc/CS+IPWy2AzWpUkCmw0zYXLgvjSMbxLYFIYNtEcEkoqz
rs+CJ5TKWVnSXGxpLnkE2Q5C4Fz8OBMOYyNqyCl+RB7atbDFmoE2IJlDjMOX0TNr+eeRmx3j6CVu
huIxKFMIT5GGLJ2Nw9RN3HaiEvvTnMwIpc3yQ2t+TfPOLAQWYayBc4lykq/cbyco7iomfH6c92+B
ElXohX+VBOZD0EBYt0nHW5F1fHDBAgZED7HKzKHp4uSckFjWd3KtyYrPuEZtoZ6TCs3rWDqQFpaO
jjy1PyLb7rZaYH250XKHpztDKUeFeayYG8zpgPn4RKHBbFOLLEL0zBpWSxnszMih6OVU29t6j6Pe
NO26eYHNHbnMg8EUdat8qTkSfXVUmUPWexRRkCNTFrPEyX6bMWqQ8M6XZWEm4sQzC3TB+RGMuH+Z
iwHIk1G72h8sgdWvkYc/BIQwWsvY21IyGlYahywy6Y1Wi+G0OPPBJgqEsRbVAEYw78JhL5A2wHUH
QNQYlvC13mIx0LJPsyYARWuSN5vs7lWHsYxvV1clpSUYRMFceQBVJYrsPkzY2hLdvfZGyNivSk2v
YSlLqty8YHIqtPE+4EDyAgT3hhY6Xl2FsHMz2N/F7yjS/kTWooG/ge65OLyslDiPyZcC6u4paRKM
97fBUqbrGtJtqRnwDJUC9jymQcs6MNlQCbcoN7NpYVUb/gw108O85zAbFqbg4Rhhi6dB8V8aVOIx
hUreUvUVVfowhp9xOx1UA96XAsmAJTbcoSEmSwgYIk7HnzwjIy+Nw7eoBFIusfxZlVq6nXXU3HGT
LlutN4pN68ycJjBVw6Fg+N/gNUgDnL42y/JipPdTBTTVSQ/VdIb83HMER42zygRDrBLgM3YFCbGz
8mAbeXcpNVqYdPpWbIWgJ37r0nRnX2C1Dy37qy3p7Q8BUvCVNusXx2DkKIyXwpK52jcK0AzgkiiQ
bfH44+tpHqcct8qUcaOmg1XazILDCFMjQxxGightsthwWqc7pEP8kfUOzjaZfsTWkdC7cQG1HgBI
J5liFcASief6gWTwlYOBybHUgYmTmsqhU0nzGeqy2RRivmjkVWqWHXqpg+Q1aPQrUVk4P5jMDO0J
nxV1ipdNvzTIb+zoQgy7dla0/q3R+uey4TzpF5zVUa/DP5f+pGEbYS1AA0peDsY1pGYpKcN2ujkb
9wpel/VNE8GjCEJwilqkB7iIdWceI5P6InEByd1TwBJZOm9KypiSJCoAfBQKajJ3u3YafWFlz+4k
5QpW/9E5UbBXbMrh0cJWNf8zd5a7NadxWFsKM/jcjywbc5QAaomm5ZGH/E299CVUc1ctU88x6Jf6
kZGWFlrbJeyhTbSR70bui1EqGZNm5hScZkiJ2wmiCJkNIUc5TL91G6LvAXEei8TaZ85mCOEbFgqB
eexGL0r/OI/tC1548i0eAjvioIossdXnYKUmuslxkr3EZHttokKa+8RgNE0x48W1wPFQXSYjePpF
XlbO3cbtKaYLgI/BEj0UaGWN2YFYLxHxjMNgXggqg9xsGqVPDse+V6PKx5nzIc9z8seBeTCo3dqG
tnhKtEBsWEYE9PkcQLQnFcey8SPPU2wdgTVYfwfYcp6aN5ci5JC3k5ZYPzmmbinEjZjf1FW6HFkC
3BVRqSsLh8F1tQzOWszMvrRAAYTozNdMYWiQO6elE6Sw1bAnyrHtYC4tu6oakkM54ZBpYj5ZFpSQ
bo60LwmZ8leYya6GwMGFmi4Mw84YBI0WBuLJCGUhdJga6nOTbnBF0dUKYbWpABJONPaJwdQDG0sw
W3ZYskgZftlEN05aBoYp4GLDHKnnYVjVFslTIblUK/yfzjPmJPBa3XkAi+3B92PbwJ4MF7OoQSiT
irL1QttMdjFAuzplmziAIN9E2iteGTo+mnPu43SyKpM5pkkUz27WYvjn5ICcuKnWnZFftSJ5EXW4
UycW5LBviTEqaEaUQvP6ENFL0SbolthM8sZ+bVNTe8mN86w35LTZ1U70DDBnBddTYt5++MZp2R33
1XLM8W3une8gy6+T1i1nTK9a/DowtQYPwO9rPJpaCNPcpakfchlOjcGEW+SfZkCE1KCA4pfJ/RQ5
9kFf+mcctkYOVsoaqrtqbLcoWxm9gjQmgYLJGrUXPK4F7Q34E55Yb3kOkCUgsSV2QOMbM8PSlYxs
4Fr90VPzpWxq1ZsqxZ/G+RQHkD4H+hcPS8fMw8BoW6RQF6L2cbHtPU5inhpDatDUGh8NfLZyHFk8
PbQ+9Has6b46P4sJo8txbakQtFvNgmAM8KDKtY0r8MjEnnX0OjNszuXcnAMRvc+TE+2skWmMNye5
QdaJsgtnpkm55i7bGt+qoYH/o7Qg29i2baepTfZBvByMdryvszLeFnq0jWKmV3hYgR0mNTKkGC/P
RLZAgrDQiFqgHdimY5ewYHXe2z3TlyYpvVQM7kapAOmzKPEK444sqWRthcCrpoWQUVF/SVD/dpSO
p4X30KDnI/UdX1j1TJAjXncnd+qM66JZ6G6x586RpC0UJ9vlBS8KA48rY9m56qGKAXMM8gJwLzdP
Y2QCptQy+wmukK01+9hkSj+1GFNay30V5ghuZ6SkrYk/dTfDrc1xOVlseFfjHbGzq24E+2lri2TD
GTbk2L/oup7ssyy/h4gwaQ2CSwj1tcpPHXdYFiqi8QvUvqvBru39bNdHAxuQxypJvZBMZhyf4Pbp
hrUx6u7DdqvxlLvucXZpV1yz2g7TR2HeaVV8apEK+4JwOxAq4jNj+zVSzWuXTTmemqSpKWECmzAn
q4iG4GkOna/YHMydPusupsLdo9oN4Sk3WMoI/n03U/En7fhCTeakrjnsI7N6bzAypaZr33ItBtfA
/ScOahMS8HQg67b1cqtZzV3HtyAt2m2BgXqtX5Wc+Nd4uGDhMa+Icg3xAXcI4nM7Kqe6WE7YTvzY
2HSjcvwKUiY7QTqbPsXYpuiq+azbuO5EwliJDpbCxlArKMc4T3P6IxEpGDg+KC6ISheX7baSzF4i
tfauXYt1qMP/QrBpLgNDjJDas0UhUpvzizHliBWduEN83OLXYNbHWsn9snXeS419eMSuJlWZHZVF
ClOoZfg2zwR+IS14UgDNxrh9z6ekXROOAm9yTO2tCTEfo59Bo4XWhqNFPARzKQ2RSZFzbYY7p4R6
g6UL/DRTb3wMaiavIURvPXwrC95Aoiv4pA9djQZ6RFIWqXPoWybiUNJKoCnOYbIJAlq9RU+vQWRh
99yD1fJr4FBmpv6QKa2v5iBGdNHM850Us5lm2OvCulftmnlXu0kVDG7hTUw58JADSKHTpUJhzhef
TQufAYKYp9Z9bKtTk22iuZcTN7iCnDxwnKqbueFeLzUMcRtg5TnqHpgpPItMRbeRi50e8AMKtWEG
MvUfaV+ka8twyAXGx67tlFMwg9YqZg4LknHjDFnatB4suqGDaj6MCoBYMr8kYb9zUyJk7EjNNnko
+MI42TXHT8ZXk8CTdRSo0GpdqZfFL3DAAVCr4FtdjKJwj2a57OqMdFcrJnJbt6aHYVDpvBuKmUBP
GIXWzlm3mL2GIrxbAlksqxyc1KUQcto7jvPcc0IXfNf9cpq+YRqVHFUx3CehdscHX1ZOS8MmxhYN
+1CfbSX5SPX05u6fe/ivx9uygCWIkbg2wR4f9A5qycz3q8jfPYBPqqvBUQvc7FWxAsaMojsSBYlO
MR9AIGfMgfNakJVogvUp4C6Ty2yan9LoADYwyMvuJjnnaytxbqIv7KsPzdylR9dpOTocA1inCVH5
QGl1aCtCrNaSYUFtO+r2PsIULoPGEEbdd6TAqcCrCVY/TY8Lrj4ZnafYaPuLkW+3YjizCQmC4PQC
8BYlzQX+7Gi556nZsQsggMbIMSe9gvut8S4qCRh2zVGOMtB4a5DiYi3ofWvSIawuWrHvG/h1vbEU
dNvGetRhkytB5Wx7OC4NxEezNCxEVc3vzNJrutF8yomK5LBoLEiMsI9G1ww8IwjGM7kmu2FY7hZF
S49kpVbraamObt+1XtUEcAeD2MfG8SFtIF+LRTvqEt4xDRYmI29frMwGgsMVdnxdwlA5YAjyMhg6
ZK6htVe8KYuY9DzaGWKBFTMBuRdmftSLHqFUB3d6xv11zMVGN9E1zC86DtLkXhLihCH00WnZDkKO
+nEplc1UkMNLF/wKNaNSGu17qa+RFqu+XPVtflAEpus2PmtxjDZYjx9KiB2VBsOwmutdm5K2oIrg
qjQyvxZcmA+WqdlrZumbYdnrLdoKoZMfiLaRickC2WLcFor2y0L5Ey11vbYLuruiH1XOgNzDexIL
/U4HXiNsHOfF0rdil4bWcZ+K2eQktDhQbcDCkR7+QuqhhTjL/l4wr1oNEN/7VqHbscZ3FFQdP2LT
nLAQwjUeRnWNR9FG1Ak4B2aPD7P15WBfN/gVM6lV6Paub4/ah9IBpowSPZrf7JHOJbPaD02hras2
bWC8BSXaUiRYB6WD55H10WenMBRK8AxISly0tJGyKgGkbOv6jVOOAVOgohdRjPdG78eVqkM8VaxC
g+aufOnWeF0aMI3OOuNSCxWgdaDz4UOVjelPZMfF/QJVn4wSmNKyj8XcFLvtZleNIXmpULVHRiBT
pp6CJXauZgMgMgJezQy/Qj1Wz3apeqWJjIrIVezmqqm4Lrry5VRq9EVv82MGnNKq9VS4JlNNnXQq
tXnPLWYvZhdSZV3Kum92jDPNiXjxsI7fMYWGl7XvRzZUTM+RchI52rM0nHIYLpgUTU6nebGe11sz
pIix8Wpo9HHD1gU0YZQHe8ywjFaHr0BLSJmFKV4GVCdz0JCz3Q67yMjUDaEnktOifmaBS7Zygn4l
uy1WgE/BdI6n7N1RW8wtrbw91ZPhgHcJ1bNipYSQU38Oo7GVbca6bMzFny1jObruAJWDuqVcmmIz
qMEdC11yxEPWWIVVwXDDUZ8qt6Y3zCcB1RNRnNm/sXkRDzZ189p03Ktjh64fELvotXX77BA9bc21
4U1ljSy11K9Gx/pXqEbjZWG1xZVLYCUMnIb8KXCynH2OGc/E2ldMZC6H6WBt8sY4NGVh7WyYB3pm
9zhSUoQ6KDn1oGAVygnYsKiSCChAJ0+rN5Bty7ds7IXRx2sRVuuUhOGdTm1xCEvjO86Fe4mT6n5R
EHWOmj5tsLckhMRB8ZIXFPKG5VuJuQlqZTMQ64PzeNGd9a8R4knOwr+mI6zh9qZebregDsGrXhS+
s+DkOg/gGVHy2cjkQ4dxNF3DvLIG+8WFfJcj9UPzQqy9WYlfHPy3I2F4dG7iYvfNT8jgzS+xf0QE
S9a3CxNjqRjW1wFlt5zal0pebkJbT1djFNq7MZjP5Pvoq8AGIzWDmUKupjiw8dpaBQIOwqyxYqjM
r8IF09QomsTa7vv3MBQvCWmjHla6wMtV8abNS77TzPQYBK2ynkfkh3ovSZZdh+8uOn4xspCWKsNm
vb1vhIMVQ5gz5wgjc9N+9KI/Nu0MmrSMiDqsBr+Ctm/ZrETrDSpaHqUg/ZL4G7D9hXHExA63TlQ3
2yWaYvu1xrcqJuXb6s1HvSWHyhVwrJyk+kis6VPpxFlrrBN77f3IL/tSBeZhUgj6jIoWxgoWsVme
GZukeJvoindBg4+MgM1QnNIRIX8C9T0fWfw7ZFlsJNOKfoT92aq/s5CUyPiWWFdKq7v/+2o0Nw9j
JwVVMgRqck38P29PD2vbmQGqZRMxjLNH41+gDpVPkhd/b+IwjifC7fY/V29//n8+/vfPl6GB9vz3
tu2AMI5bVYy//MsIjQQRWbG8uF27XdxiLpoBkerfm7drt/tuj/598n/c9x83b88LcJuphm+1Cfw5
RSrs5sRZB2nFp5nlR/zn6u3e2+1Fn3hIEIux0dzySn9SEkLGBUcXitu/t8US/O9tQ+ps0dHEb3a+
mLt0IWdbKK0mExSXQyaDy2JHdHsjIOSkmp0dtvG45Tigp/lQm4dIiUxc6gLHwykcyoq8SabA/zyQ
yqfYlgHyIPTd3z+4Pe12UzAU2lr4VN7uik3DOGCDjZKtV1ID/TK+Pbfn3R65XZQ5eVlQ0sRjEusI
twka56b8v7eHO80096X2jcG0CWGYdGh86eAKxLiIHSkccNmSbkV2DZgfZOzFdQX6ayTdtUsAaIZm
btYWdpKH24WGLTx0hbJZ4DcuMERwnbHL7mci7Azxqcn0M8FLN2UDNxoQs6htgQuFWGPfrO1iURcH
QocLhi7yAJc3bxd5PkLd7m2CTJqw80p1QN5we2QIsSv2g6r4k41M5f/+XdZGbKhzbx2wYMy26e0V
bq9dhUI6j4jhyMeJt3//3z//5fay/zzn9tDUgaSoY4Eq9F9vinCbf397twf+7bX/34f/vkLlJO3W
7Qlv/9dL/dv/LGNnF6fNMVMpgPHMYvlzcowUTJdghNC9jgbERU1FZ2fP3Sll9IydFO4Zg1MAhomY
0eVnaqj1zq4DUIEy2tvpXOytKGlOBHWDKqXg+F24G6LBT7oMz3x4K3WJlRcWK17gis+hUX4tI8oP
Qw0Q32SU+g2VCx2nSZeNU4GwCEHKwSy1gM7TLfQJBxg8iAa33QZgH8JiFNB2DYM394kCrDynI0ua
WytQZxUiXDoy5ytiVRArAdYPRQPx06EXMSZMDVo8PIr8D/7rwm8qOFDUAh5ZE/c9IzoPuTzsIqt8
6iwAhDrCGUSFSTEwJfMousG7O/SKcWaE+3pSr5pdXChv2/UkE4EsooEymRE0yLSgTuYGqfRlikwS
qh30XGV/n8mMoVqmDU3EDqkyf0iVSUS9ZIPfsolkSlEg84oSmVxk3jKMEEiGMtUI348ZoqRTkXaE
jzZpxBcSz7M1OSdQaNTuxwxTx1+S2vY0Vz2WMj1pJqCnk3lKoUxWUmz3NYVW2cnMpTAkfSnsYfQQ
x2QRy9TLfKamaL8Ue5NmWQfQaILoE+XUykynxKzgUEfodWXekyaTnwzzg0jaT00mQplEQ00yI8qU
aVGRzI0qL4NMkbKz+hWVQb5yZcJUI7Omapk6pcr8qUQmUQ0yk0oYpFPVNr1DCAZLoE5ztEdxBido
CLSqZbKVSmfayagrmXkFGHweCcEadceEP9YnfueUd6LT6w2hehehGV/kAjK35e0IDmGGI5pYiaTH
MrBAGJMGxa9NCFcWkMaFo7K4iwpmaGxneArFgu8k084hLiO6Qp5X0zIOqKHAzBVZX0Wqvimd/sdK
xa4IEVfwp3eMAzhhouU+F9Z1sJrpntmjFlKspSYMMIIHXAKk+k3NMOQgDIU8qiBN96pDF1S44mgH
19QYzIcu035NDRV/nD2HFCgo6gt4u8b7QFSC53bLa0S6tEqbsGjJzkglr9fqvgEDZeM3Ct+p6fW6
EhGf3md+lbCq6bm6AK5Qs+oFkDYU2LYgSxIYS/PL1P4Oh4ZcNsZbQeBWRAfEm3rEuC1grrsJ8uBA
dMCeYeazVhvBvuYbEi6JfEpVms9q2Z2y3IUD57CIGvmIrM4wd4NOdlxXBXdtFDcHQ0YiDmV+YCRw
pyDCmtrhvc6aD6XiHeQVJFii6apSvW+jidaP73sg8M2kFNT7+UdNSbVrYnQCWssIT0S4fkfwsNIY
GnhiBm9RDKl6KRQ8daKcohMNcBcFd6QDMevl/MA9QnzTrsGoUPbkkdDj4uQNw25E2NM2WCqxnOPr
jhtfJfIQTm1ef+UWY4M2UypPtzDfM+C3qYz2IL+kLUFmxnjNuwaWYQJRhu8WAnMXiTM1PQZ+KqTb
uTh2dhze2z17cggsZBhxuJl09cNJXAU2TAH/UkufZyPusbqmDVcj2zwPUfDdMULrVYznUw1619Tz
vuo+uY+7CvvARUc9G/Sc3dMwQIuZV+7AZMoMIU0N5P1gXa/5ld2NT31JFqM2PtVtS5DLEP3RdHIW
a4YFm86E8zupmkoNz4uCEsNx6aUScXTddYNmOmvzDr8TMt3EcOEtap4mMx6bntGHMZH7iOUuB4zM
gpwIhSzCscM6DzYpRI7tIoTpjwmiCtyA8hSmsSXTJTUdYyGTwMlSJk9GMoMSl8eBLDVyKbtQudQL
vDDAqud+yRA1DQ+jzLLUZKrlXJFvGciky9HpvxOcUhm0FT9TgiXhKHMxq0F5EUrd8q0T4CtMnDLr
bj4qMk9zIlhzkAmbTqkz4NFtAgT7ArEFQZxTp8EHJ5kzYv67yKzODnJNJtM7JcmMI9eWqZ6pzPds
8vzEnPQilBsBPSZYCV9x2g672fYd/P9xWtLD3PBDu0t7NsIYc5pqIBZHTO92CgckI2w0lamjI/Gj
jcwh1SYSSYlwdfcKIaUjhFeb0NLMAkxXrOSuXwT86BmphaUhYVIafR2aUOHxesZcPckO9YYEr4es
UllTiUmtipZhfofE12peUockVQ7kqwWoVWBRv6ktduZc2D+WPFUtDQgnzU/NyAnEzI5qb5m+AqU+
j8pcYZrDp09QvKvkutZOjgS5jp5UtzVVqLrkv8LLkVGwMtGWl8sPo4W5HTAzMih53+2BRWbh1kTL
li0Zsy5hs3GGs2HSEM/byxDaUV6oYyrjaYvnSObVRjK5dibClgRkZCWFPh9UGW3LcTWTqm2GvinT
bxOZg5vKRNzaXTxNTg9lVu4ko+4Um76gpo90WhJ1FWnyebvQ/nXtdvOftyj/oI1J6C382x3DLbp3
ku/cGdUnkWaY/Nij4jloy+FFvuZTd6xkBjDlI3HA4yyTgW8hwQDp5Yr8Ct1TXYEBSeMSdpPt8uZd
D+H+qzJt+FbS3y4MmUWsyYvbzUgmFUc0bJ7RYfycBh/hLc749qb0VoYcd3P7EMkjPDXYD7okXVYW
ZwvNJU1ErWFdcot9vl37j/sGBz/y3kJg1GjEIyWycxKioqQN9R72ZWqew76nobtlfv+9uGU897EZ
rhUQ57VRA3bubonON4vUMA3pWQple/NvvxlTJ7fQ9tvtWKY8LzXTGDfTd9bNj32RKc43Z9a8eRxI
TdpbNsbc/xh1ZxB5Bdke61EZpVMVZrGHvkJ11pTmXWSXLBCWph1m0mMPt2uNIrRDNVolwwxGsaH0
iK11XdZiJi0Ht27v4XbNotX1LAMKF6GElVmrh6511AM89iGygr1Z42aipZB+w4pkHcaVxryP9Mdb
anahOvU2ShxM2dr3ZaTOo9fL18AGNT9hqXhBKJDs2K1+qDRVP7R60ng9e+iKSBHsHjWWSmmdjNel
axe4BeB4kwW4KVQQSivQurk1NIIT6GXAMe+rIIi3am7L+GlaXhKkxe8tQft20cuORh0DyPSLzmDo
f21y7SJ2vCZjINI0TnEkwR35kmBDw9ULO/pkSmIYzlwwX92X3aJuJ/DRwyIvbt//7abOSDHLGebw
dYcY6MnfgMrtfy7cCQ8VB64AWQkCBm5GQ6RFMrN+3JZE1OxqCl5XGgn/PQBvN+cETXk5LwG++g5R
leN7VaGpGxbJlUyWhGBQZfrSkcez7tv7caqO/5UbQxsZnZjOGmaEi7tnuIP5ZsjOy8wa88l0W6Z+
6tuow5SP5SeigUgYE/rQq/Fz9N2n+ks8YamPLRokVZjashbEczmhIF6jaLJP0fPyjr3Yz3QBsQie
o6ccrgdhtDicrvNfTBTlSTltGXuCIFbokoACyNs1fEAQ3K0TjCNBw98KaTiGBcmGRX254ifdjBi9
bnpli6tjNOyUx+XSfZfcxKC/XBmQIbA4AgN81zh9VQ9iTvfGv7LA4qB/EdDyiBgNkDBHDQ7xxjrF
XypdDPJUlz9aoDOgNxZkCa26xKdybqYtihDN2ETmN2QYzGoqjEaf1PcHDKz8+J5IC2uFzBiixZNg
Uio2yM4TaTTlnObv8F47wU7DuMBHH4sjQQb0+lOxnWVr62r9mGftKj70Q3BlHk+t1yLH+m/2zmy3
cuXasr9y4eeii8EIBhmFcj1o94222uz0QmSmMtn3Pb++BmUbZR8D9/xAwbCgVCp1qL3JiBVrzTkm
0ZK8YtGVmoFlxfmWfJkfgvcJb/iXEQZ2dwivIj4pDPz9ZmTR1hwk96reWkyxkJNfgc8uFYfuu/Ir
9wEO+IXpBFOja3ZJfuC4JHkw2Am1DwmkgaOUobfA2Avgobfu6pgR1gZ5HKCo8ZFKjHUDSbx5uqK2
OEw/wvrOff5lun03I5W/zvi8/ZrN8Kjqo/FerOzwQbb/Of0vCGKPVCRhWfxX0eePZUyE4N/+4vjQ
2akL16+f3v/2F4QntmtTTriejzRVuK7m739+f46RzvztL+J/VPU0JpkUGDXtc2UhWdmlv61LeUx/
9OfwGcpphm5hbwePsbed8wNtRe/q3y8/uUOoa9HoZSvbZdZbsSfeKOetyFZOahIeIv8UFI8wO8cK
hupWWgfLOMzYqRsODpK/rxBNUAZ+Xn5D99uTZ/kNCsc9HtBj9Xl4Sp7z1+pzR8dh42ybX8kZYu3X
7LvC4HIYbtmZvR8dps0Ni7H+KA8zE4mD98RihtbgiGwGOzXyaXz7EmPTfHDGDRkj+zUwd4uydFG4
o7rP3j0Y5olu9lUPO9PvfzXDu37Nr+B4o98YEzA0eL9xQLnLRl84pW0Bpn1LfiCGtN/pWyN/HV8Y
LLzWvOlYbWAV8zc81fAaCGc7IiU7YZgNrgRVasByd9EzYrP6CxIL/1bubxgl8OrSG854/c5Ior55
MUX2MfuBVn9vPcnPUDD3Zhf+Wn5ojN3yEL9mK6fR+erLXXztT/YxOqgbvlD11lYb7FM7rPfdExhA
BM/5lxKyCK4XlE075M6YI3lOPdwAP5LdJj6R2Ut3kidsflgRAK/S3vwCTBZ7O6qDbbeJt0dglsA+
mWBHGAgv/Wq8uOBTAKe+E88MK0VEpXOlRQ5dfKU3cNsi47vNW6qMrVUfITKc+BXDvXwU73l+qo/T
d47gXCob+ME919/mi/nGufJA5banNj9aOIa2K2jh9s19Q0mIQnR3Tg7+7k/u/BXu/x83vnZsobSn
jXHUv9/4gOxbFF3OSELncMOzFG3XNYbb65NnvjqrwvQuhtb1hm0GZRNGo084ktqV+L1qlf/kYghC
+I+LEUqheLYV2Qd/fArdpJt0Y4bxFjv0Cvl/Z5+iYjfzEoFow2HD/rHFZ5dAx2AO9lB1DyEDXGyW
n/CPxA8fl/P/8y7+JO/CEcKw/v3P//O//76Abr933//rV9HF3Xz7nv/621/u458IM74X/xp58Y9/
9I/IC9/5K4lYZP0qo13fYUn9yz8jL4z9V8XAzbjKuNp2lSbZ4p+hF/5fhW9sojCM1LZ0BVfRln0X
/e0vSvyVXGdbEm0rvL9HZfzz8v6xvrd/+PO/rvdi/Y/8653GBiAk50x659xqypZ/WO/ryZqoU1u4
w4F46Zq6vA+WwT2X0t2Xo/kxiak5232JDyzrbCTS8fLQ1HN0MYu4ffypF6V/zjPzNGeNesqj/Gtd
LuPl408uc1sWP4AFogp/qtz+VTjtU0m80zUqOAQuooKVUAQxibTQWOcoB3WIT66tkX9bxBUzn8jF
UdZF/TxNw7cqS/XF08Nz27Thg9MU8lOQUDoydmo52/jTqRzzB17rx5Zi67nwdLzXOsAaYewGVnOf
BxciUdFIO+2DchhJB7CunTB8Em6PaHRmvhu7aD6zZYy+646tdhrGvYwGeztPonipU0wLc+CDlpow
a9CgCQAvSPW0YH3YEB2CW8exXhiPf5duaz9Ng2ouaLK46PqnLsMRop1ipptkaIfBlpS1M7+FNtuW
wZaCdNVlnoyaa6+c6dI51IFZBvV1TuzhhfDDY1j75ur3E/BeAqtPwWAtxzVC8K6T0rv5M4YbTo8o
MEUSXX01PFTK3TRFN59EZw034tb3lQoLMo1779qPLePeBXGH4wCEHajS2jSxabcEem1H5Jt4SCFr
xe1w1R3lkx0FB0exWVVIwh8KJOGpl+srk2MIBbFPUN90LiLpooka/H3Jt98SbztYYfMYOyDgyTjE
yKxAmVmyxc1gnWw/1I964W2J3PDJH20yUb3heUG6+YzO8DCTE0rodQivkuPB9iPi2SCNHYjZu486
6y0jmW7Xdaa+BDPDi6z+HOZdeRHDsmwiu3oea0NvnUkLaLfUv0yp5yJL95zT4Ict2n2o1TiQNmq2
6dsZFLnjkFA2F+uIRD70ohrP/7JA/OMJ/Lcn7g8FFqYInjNG7p7tM0Fy/vjA+W0/ZgiZmsuoPfqD
QUk9GQxX2U2A+/r4HhNNdHJlDF0zxHKM3E0F5DxHCq+JCPPgz/Y94ayP+L/sfFyRsoXwlOsqH+uD
/sPOZ6HJr6yeJEQTRuMpI9hy7zLc3mTV+EynTJ3sATcJagDs9r1+y4VtPQUVAZa0vGsjifFIIHoE
dMa7LPeRoBpmUHkQvo1qvGr4Wjkt1W8e79sdx8nw1fxEpzRvlWXmy9BzqhMudhhFh/RQJH6wS9rV
+DRYmwEBaVuW0b2mHqpLM++7nn8Y6mrYhsY0qJza8SQr6JYKJxYFVb9gi06IIs2P1Tx7p3oY/G1R
PYhM6Us0yHhnCxIPkyacKHBPnQzyH9awIBBEZHPQVnTfqCV5DfvuOtPJpKHt+bDKhm5HZ0eelNDM
MER4r4WdQjQPqG2rqLvPm+LFma230YTzs9+Q3dfYn1MnUddStuTFW+pxIUwA7Rzeo2T09yg1aHtU
zitYQZxJqIEm+yTC8XmqaIhHHf7OMMnUSUXTSSBWPg7j7zwgC6BO+k+i0TzcscA7KS26pya6zQXz
od5DaxuGyVUnidnJ/FuedyFIuMIFHGOAduTiOzo1BHHFog9p33/xNGpl5Gsoe8Z6W5E1eLKY7mIS
xL0RcfhEc4q2hFB41UIB9MOSOWMqh6fC63ctkjIuqTxGiAt2fjrvkgTNvFvjrJwW+pQB5/i7qq/7
Y+JhfxXDu2dG6OIJBI+OBrkQodqhtGL4bnGAdZPyMjSU9V4LdYhJazu4zBZcbpC+a755vrAPlgbV
k4VaH1QEraHrGDO7FnmVVc8PTdZnpHGttcPIPw/mL0OE4X6YE1y5a05tN5vyUiv6xCiLA3oVdHpN
hf+/pQGqIqXQMs+v/E7kNwYvSg8Ae8jTu2+FvmVL7SP7nMQtU6R39EiiPOODsoo6WCZGxcz7iL8U
zuehnomX5enY2HPgcYSyN7pZiWyl6RhP28fSl+bqBt5TpJN0n6DEu0M5wzl6zVIM3fihoe1Geu+n
2uUeyMzM6V0G3/Hq4O82IADRNh3EiGAtDV6sHuJhFnn1veKU3+cmfXaLTaRhAhemNAczDVDtJUNE
2mIDA656V1bta9uJ6Zn+B0oTdoCgtWaSuYEQqwnsn1olPJX7IiehHpZ+X5F8i4LX+WnVaDenNeYz
hVYvlfe5dGmvWhL0m6XiXZ2UsOjI4Ma4K9p6esyU327mFPV7QrRt4Nhoi4gjcATEqUFXPA4Rc9Uk
wbzkRSg72xm3fNWgmOoIkYzaHC7AEBcHDFx3s49NufODFD1sikKbXaqeGveFFKvmWFtgvcrsiZqk
3RXCVluD426HWhK+UVt+Cof5h6pQeikZPiaNoaSubQIpm/l5ItX1UKvszVgKAdW68tRL8xbZNCyG
CGS06zafh8JA+nJpftJDP0wFfu9xfR1QX13sxCLihvCIJFucgwtMCb+RYRDhCgZoFqMmgUQq7ImG
mGSHwkGvxAXn2I92fC0jxH5RZiE4rdRPUsZIhPiZL05JzYCktR73yhW/xzjnXmwxdLfRe9zCrjfr
w1gEwWOkm6MokhgvOcFdPd2gjzWuStXquqPIaD15raahu8xdfMwm5Nm5cOuzGpu3chyTo4U5tWrj
Q2N3b1W+Zi/4wCiWGsVjMjiHdE7QcqwRngQMWrRm5vPs6GVXjcSSB7gz3fzZDaRHkwjx5jK5t24s
0KKuT2RO0Gg0R+XN85pz1VJQNS3Iz6Hpb+VSVk9DA3hZLc21mqv5jlFHDf2Gpj+f/kJp1eIO6fcC
d8IxcKpb0Aj/0dihefR91BVVyNhTjfTQB9lfgcDWXBtS1xy4XK3fEHIBxQxk+qxn66Kqub1kISVs
GUenzlTzxstJ/8C7SICUNq9BJvURnfVeZot3xQFb17Gz9RILG0SImDGY0XK1S2RtUVRDNfGTE5MP
m8iKEZ9mT1tg5PmLunTZKj+2L0PBcJXV+JhOPknBAkCzNqEHs4/voCoBSBC4BeZ5Zr+yD99TkxZP
dYqNNShhDgUqOSOnfCq9tLsULCa3JnOdS8woBRNTJ66cHk6ZmtxTB+tStB1Z02EHqnjUt7K4pXac
nJCK3sk8O7eZE+xGxYSr48y51xIRwtIDjNMSmClRtY9o/u7n2KYgQwx6XdVrc3rXsRk9FBHz/Kh1
/O1s1zwmPX3lRWJSLtCUoSarmLJE9b1PVhzNDgJYO+WgoOAhHLrO2bmhmi9EAl81a9reH2gRuLxi
EMIwjjGLw7vgR2wQq/2hlh6/m8XDqKzaPTGVyOhaQOQpgmm4Wsn4ZJV0nT7+NKaoFlBe0iRbSKjv
2GJfMic6ussCVMIdMMHgQB+w49xxj8EAG1jLRTidGKAFT2G7oQt2kL7PFKRinjgj5iDUwn4gi5Ap
bEIa1wKwKSP7bjfMYb9rZo4ljAX4vUP1aW7eyL3FMbousPG61PZ0pqHFuTY94zY+YcT8KvMlujo+
+fOqEvuxdTCMJm261YxBj1ETzZsoeu46/1easW+njiVeW1JUe0PVlFHSUrc07wIBqe9jxKikeOVy
wFyk8a8ptLtHJgMnmUa8g3TwD2FYfyJmWR9i1WGlngJgVXW7MC3mbY8JGLwh6/ucjj0kalJdYjCq
uWtuXW2dyrl+UDL9HduyOkbRfLC5VxVxq09TFNGTStkMFvETz9fFTRkfyIh5Kg8ZD+GWC512+NMM
ZxTA215hPbN1KT2LW4F912bZJQWBvBoEpyS+RZl3ck3+DUFFc6lj/bSQkPtcNUC+/alnEpkDDcwq
dLdr6npsAyIQCYuFzLBDpBZKArgJiNJC+amFPW6acRubsnvMJzwRg04Q+JR1cfn40Bf2e5kkfLsV
cQADE3CJgASkQ35JeoPggp+ANx0mRUdElPUROh7xmxyneoLd1BaAjLRbXv9+gGxib3kuMNLFrgON
nH25iunh1gvykJhqEHVkQFOmWTvqUT4dowVrUeI7SImC7iFjuLuvkB9uEQtX9BdB/Oaz7o4LkUlB
oFENDcPItwJaIlNSnWKvW3AtgeyL++rbx12ZhyEYtjG6prb7YKq6eoxqCCjt5K421elHxAkJaCTu
7LKx4XgaKu9KQSuvvPqLw+luM8bM7aiuq7Mfl3AFC62+c2VcXldhMaemB1WX5nDCyCOZsJjsFzme
MVvKU+fj1Qh7SEWFQ3acGTXHUGQW0xiwb8nyQmI1Q9+iIm0+Ktc7HZeXlTOGNe0t4R71NCuYf8IR
WO9kSmneDpCTrDjBkZbRHTU/kQjYZ9XEv1RcYqyI1IUJvXcUWCHRb+FAqWDDT0yLt2M66r2JZPo2
fgR746oOHdtjk+NR5uv60HTgVXTQg5qSONtqYtV3oXOS2FGuQ+/8EIi+rBC7t5wdSIrVqsgrxuWu
wN+KTwiu7RChuEYIwY7rR/G21DjyysHJdnXkPwWKjq+CjnFo24Fu7pvPynYbC/EsaURYzNgIOC7C
vV36p8wtCdMqAYUHBXyFpfHkwzS9OV22k0+o4v0jyp/lgJbwZhpKDaw8+GxooYsc3FdD+cFeIc8/
PTHZt2yAiqVMrbcFaTzS6ZdTbFNcBzr8tsbKv6Sd89L586Hv6+wazqN3lbxYOw74aB8SciTChGm5
Fybi0Cr1m3eFeJkKJlteymgbNie1COZRPXZsp23LkxvlT32dfA5iuNTO0CF30utTYPD1K8ECYFCZ
BGkrr26PdrlV3kWkyXzrjkNR+PfZCCQLIIE82o3VXoULBKcP0gsX9j2YFu/JDZz80C+4aHPHte9t
au59WlNbhwr9T2ru4nYNLqh5vGUeq89UuS/AT4fVIogv9UYNkF7xlKKfbB9msZqTXcRwNo0cjFcZ
NkPaTFGRCNrcFef/7N7Nm+oyugbltyGGrVYkVaVu+/dqrnACD0xweJ8Fnr13NScHC+foXUftvstt
GTNRa83VRsg2Jr64fHxY4l2jFCE7kbB3TeIsQB+AvnslPKOCQ23ijO+pw5M0DhSMDrXVhGPjeSz6
8jKiEjq0a9strtbG10KE90fzxjSMFih4Tnh1h0tTKpIhffza1qSjS7wOPz8+qwWekoGhv1GdxhLM
dD7yS0hgDjcWKI2HOLaTZ/qTxYPb55zQWAiYokJucvgaKo3+uwyS9JFnBZiAHWFe7Tk8VuTJeaFT
PdTpGFwDpxPO3SAmalEryi6U+qvrh82uQa25EfbKeM1IXxodJtGU6MnPRScK6E+RP9MAFUcx9wKm
sIX+fdzEde7tVRF8C/ouv3bR+mQV2mxVT2ZQ73KMwJJJzmXjWK9jWnyh0u3BFswoh3PmvdySm8yU
WBireH4QOTjLMAvIRVrqHDkk9io5pc9WWRJHL6ErM++fsNKRABI5+cO4Nr2sSd6GlX9Aam14iPsw
fg2nwj0XHddixXZE6jtenrkM38lMi70Xu/a8l6iGrGCJQp+i2UVP53XOgW08eSpB+8aOHC42glq1
qtx9KNu0deu3csGOEbsuAmxN6pIV585j7wcvKDJBECJbPWZRjypyKq1Tmvqnj186kYwlQ1CiM4lR
0m9gPa73SifEidPw00gt/FhV0DU/mpCVo9PLQisDa5bzHmjIYtTJ2bEOBsLtd7NdjI+cvsCN4ZgX
yQRtePRRAfZesqUZSBnc2vdR/WnxGmjgdAPuG0s/Bx5VWu0KRLLAEkVt1JVMRyYOC2CpeGRZ8pQN
3sdy2HgbPNUNpRcCjti7lG4AQJsht2vC+0ESLePl5K06QMlSPw3g8eKnDvHQUMHzK4l4QmpT8k61
fvtaUFAcmykFndAsN4QIYLvRN97nSx9slMPA1ELRCw5TjvfSxvlut36NLGjMgV3ETPOH4DnvaUam
SmEpYEFnt7WnQ7SIX0Vuqks74gCOYo5JZNYjiAXlg7Ukv2RTF9B2hbYxZp2Hc58PqnS6wzKOL+4A
5WMYbTLL86k/fhQgOKnPS9igOWsncZaCdAGYN0jG0Zi0BVzlWmNHpEqReULc7TL+qiCPTRiNx8IC
VhmDkpLQF2N64zuHHWpvOkCfCFFamh53apD+yXLp/djJBNt3GQjjkG59DJJb36btZ5PVn5rKvu/F
iIGI3FIdgccVSXjLCyHuXdTO9mR5R7YMsPMzK2iNIPpx6TIiAAf/qUeIvjUeUbgGe6brx/JSN9VD
E7nlZarbr7JadcdmvNexBw12gnuFd/us3PI1yFMgqBwkyxacCm31rzAjFvTKHG4t8Gi+QmcAXSJm
JkwntdQlMJTlVxn5zd60X6wJcYHW3knK+D4IbdRfPuVOnk0IehK9HJbSgpGG9ey4rMKX1ux4k62N
nIZTRSD9tbSGp66I4ns3LBBOWiOVp/nurke8HKr+WkpPBWiEIM6ZKEB60sE2YJc/F5fWHekpJJzV
VU3OXxNw0+ahJn2AdnbPqGbPQtMSIQOXhlKa1KEYrrTnOvWBcxzBrFXGCTCzdj2V8qcEDVMiCDXR
pbRfQ3dVWyJeo0NT2ruP95/SDT20tSAuUNUXa+iKg+8sHIUyokaFbqib5ecZutHDTHjNQBf0ajyf
033oXJeM8cKMb3dXZa28nwt/L3psX5YpFIcKGplNigy4FXiGUeNuUvbKh2jejSkRWbyO8kQlOD22
BQ+61VSHoNFYgfT8e3R0fd+yMrW9X+4Fnc7DgCMXIN/onvOp2Ckf/Qm9JFT1aPyuTU/4WCGReTdk
JVjYFukR4L4ZAhqVVSxf9chxZgJItUXZCpiv9+pN6GPBJjWPYwKK6yanU5cmzTGeuTh47L1thjOk
M16FkC4mlU583klhh4De5Fc/tZdbo/RzkaerYjD87EYuikaH3AVp0d3rSlT6qg3e02TYch5mz7Lz
5jjFdQCEEvl5UNDmuqPZjoci8dh3Ne0ln87wb68Q9dXKQuulZ7ijy9n8vZnSB/VXxh7P1ZQOu2XI
hmO+QKrN0dbOmEPO+Wcd0Q0PeZXuZENppXT5LhsiSGZn2PeS00VhWd4ZAVaODrY6YvTgNOAVDOVD
QutytMFzbaKtzleKXawO2UQohKdp22hFf4f+e7/La0BifTUC/9dv6YgQqy1Zd0a0+k/DWAPcI6ZH
+GqfBVAO7YEguY9WEJ5eAEFI8+/K7xFGpjfTua8lK8dSMIhKgns5D8WTTTxI72NFkWkNZrUT1Tdm
3kBTTIGEmxT77TCEFFPOa1cJcwpVF6PdxdscjIs+c59+RV5kxXRBPzr3kvvaU3V9k1383GJs2JoF
8UnHMdeUUBSiODCfB+PfMAFxdggqFtBmtC59iST2oyPRS9ZwL6Ha8hPUQE42NseR+VcYfkniFsug
jRvdVxMdb6wEiClMfMQqHJzNQOHH8rWSpaKXIiTBXNagWKHdANKVffTSzgqQ9Ehmmiuq6uKtH9zY
u8/ssDt8FC2RMz15ZWvtTeaFF4dbpxP+Qj5W0OX7ULQJ1+3Xl4RU5LUngN7J4IJ1+SPSlRzFEB8K
bX3WJSqoronCjTCjfStrs+8jluquE0+pSKNtK39jfpLHwhveZNj4dDMUp6faW3ZjB+M+a0PvQpv0
MRgV5rO0qq8tWnj0q+F5SfSbbYU1qouKmLx6It5ljL+w//8o686guKdc5gzrbRVVAipGtNx0bbJX
DYfT6kC4L0mxto+Mc6iYm6L+4kIbb5BfoqX7mbYcvqmKIPokOiT7NZ8gVuOFMQBpch/udt6Jln1c
5zvVIHZKpjJ/XWyccY6fnzorJqBm6pn/BoxY01VPTwl0HLyWsIoB2fCS2cF90jf0Z5z4zE+Wm974
y2vrU/Qn8KcS4w3HEUXSY5fkb0017iOQA6+1em+xvSAp8+xHPCFXM8bZvnZiPKYlbEg10gWTS/dJ
u0Wwlw1a5EGM8iKc8pPtczsbCR+k7QP/LpyWrxkEnZ0EMF+mmi11rBjX5kQjjpi48pkCBQX6AfRh
erZRziT0NSUxm7rsGEcypb0uBiy05qXOMnv6MtbB7yBdOA7Sdbv6w7S3WUq/FpXzHCb0btKiinbL
yMbCW0TWXhUTAaqQkMTuladD3CexhTkh6NA3FVS1eJvR5fQO6uHIf55Cg7VxsMP9kvrVPplmLANJ
RAAHChAPit8WjEm6qVppnYfMa2jGsUqajgoTqIS/n4K6+lb1mX8xAfC4j79lz2QuijE0UcVVW4g5
S4aPcJA4TyBuG305P/Q5h7SkLw+1Oz8GfTScQity7gcg/omeR9ywU3zgUd8wFiOYw3f7T0H0vYaX
t5qu1CnwaZpwJmq2jLCqe+VCXMGfNJETEoFVBKbzxS3fZ8TBzNpKmuABOU1RDAI57KOavT+fLtPI
idGq/SeObzRhGQEuzQzGIF8wPumOANwgmQE+IQlVng0opcmv8yxSRjYzC9eSUJDUTfsw5rm8gqtx
DMTZdaydJlT4Ju1fA4w5L/74xdbOo+5jRpssI9s59n8OWUf3O178u6iR3cuka3OhmfNozcv72MNq
CeGTd77ZuooIgW5BODmIhCSMVm+bWn4vHPtVh0Stu4BR9rAI0Z3OxkIVG87kx0zyQbVQZbPIPsRJ
SHpD/6Kc4ZRw+NgNfUBqCbe51tZ7AMhqG1kIjegkJtva5UxutfcdZ1tey3YPztS2tXeeWh6fyBYX
zjeIuoAx6VKle7/IwWeNxyYYyJxOOiQACVcy5O8C0T+zh806StFiGfeiIAhD5PZbZ1GaM3wnLyOZ
eejjgfGBleX0xEHycCCJs+oNJTvxZszI98BTkgpzlR7rq52nwX0UaXwx62dYk7HejebU6am3tzKT
yCpH/XUM/U9jSJfAlQRJ6zoKGe3z4eOzjw/W0trnwcGRNDXhLSxAQEwdefRSppDOszq6VcF4asth
RqCyfq1fvza2Qwe5lH2CaSuwIq3Fbiy9iiwAKnB4I3ywHRnue/Q4f/9asJBw2nRMSDw1JTc79JMb
pf9yCsP8MYUveft/X//4TNj4ZvHyIqr19jZxCkCwsCqeXcLPlPE5oZX1LzZyltga0S01JMowi7CQ
ZJhsEEC+twmHPjtKGsLbOiDarexT+2yMenNmsoSFwFBq29lxsFJIhn5Rbp2lbnb4FMzOjmF6WX4p
djZempeU1uR1iAlOtM2z1ku4wX6THB1WhKCj30cv/jHnlSV1e6Rwzm5xQYdMBvpt5OQFxD7+VNrV
72KMP8sxOnLyP9NP7hhK4PgLa1o5HXiYRsa03xt1EaiptznJUn7Znb2S9JJufC+Kb1oTyMzwrw8b
AV3y4BCblGTel0yQjNJE7b4J9dXMNIs521G16b65i4rwuWWOmrpgpUNTI0ekc0a+J6Mjg/KQKIPZ
MsNdRNxPmdrfiwkca/TWix8e8yJOUupcjniEitpmajMAQzZJepNO4W/UoOES9NmK3HahmCeOuJuG
o8KT96AaoDVKf1tEdp49HIiLyJFU+N4T5BBGvFVzg1S059jaD8FdA7wCNFXOONpYRJOQudCvnejI
7Z8CWuKEDgQDp9L+hlcrm6Iv0sX9lXvUBwlFo9WRgeB2GYBRfiAahm8FAdc2HkWWXQJP8DvSOkZq
2a6Y3Ww9FbbHFLjeXVH+yAbI/Ykry+2wIJK1ArjTWKKMBc5YoEz15sfJ/EgnQyZPGa2FNNQ0I8Be
YQSmbbNnakU9nHvZ1kFkDlFpHarL92UkrXpUOHUG98VU3jZe4vcJFp63PhcNaWdJjK5cVStqpAZO
mqUZit3xOavSW4mxjdlxvXE6pIh2OtV73UDRkYAKe2gRGAuJWFoVAHXtvvqMiQzg4r2KxLjxIveX
Sd/T3mNq2oZrQw+MLb3jeOuW+piHcjURYuGtoMwBICx3dt+d+e6XcYAObfX1xUlw67VFi0cqUy/A
WwCE69bGFghEybEV7bTmi4OGfnLHeMPe8cv1bMwqDqnBNkSpLj2xwtOMj/YOhq9dWohily/1s9O4
CI0Xd+8HDJKk5T1BqWGiEHoks0QQqoaw2nHOfBeTfOwbuo8qKLayiLqd7XYIr+JfHgJkv437LcNK
TMdTsu0Noa5dQHx5gKEKLuVDS4MHFhJJ9hGa+C61Sb5Ov/G6xtWDnNC3Rpqbqux8ynnSQlRv7Zha
s8eUtFEq4FBZCMW8tHh/AiQRO6DSjAbS9hR17ZEzJ6D80GUIU9G0Twc48AWpERZmwHFOHtsPB2Dq
QomqjdnSQWPDcUqyEmXbvGiHsrklZzJR3Q7UFXNDgiuLFkz3QmZPnrEdjgjXOZUDL57YKkKvvoZN
nO5qWIWpQ7MJ6CQ4BLFFU7eLkTfBfKjIyk2fSp/8pcAFIbRYoGdixjpzD0IKkimzsoL+lhESA+ya
ISgWsJYaDtNo7B8d6VixqCnt4S0xELbXdJP3OUGqn1c07RdNRGsefCqNAzSCXkojmnDLwP2lFxh7
m30OIiQPM6Yr83eUTd9TVjRok4B84WecsrbR+zGw3+qZlg8dDCIm5WcIPcSivOY9wKql2AcOljvP
6+7LnFEtkOZ7qeYcqguRJGu9qUa3g/9HLsZCEW/7Y3oYqrcGyctm7CKMtkv7gu0b3nqBkrLMQ3wk
vKnaBijXEv4+tl+SJP0hIrLVXBbjguxlE48R6VbmleyJWgbfHFaibcc4au9P6tmmXR/5NJeVz8kX
ynS51GtcmvOzKokm4KlLjOPeJSlR2Kpc3nKT//IGqJEVxpHBP4XVyr3pw+0iB0YNy7VsQA3RHKIZ
0UzAszp3P4DaEi3U0cQK4nub9yIPkm6bKebmVVJe6Ze+ow54C8thPOnO/43t5VfgsuHWmbUfsanf
/Ylc7j/FaZ4n+Z8wnjHS+P6/y7LrMpd+klXBuU+Bqs3+l0oTxYxmFHDIGOIckICd+obY5YL0oTSb
RuaE9ykH/W3v0ZlXqcarxhN2CKmO/uTivP9Qznme66Lr1Yh8PWWcf784BaTVi5glgC/x5alZ21/a
xN3ew7pDi55+fmbujexB9pb4IAYf8O2yAmgYzFqCumxcAo4oubh2PUpUZ37+kwv8g47c8ZXngYvV
9K0clkL7D9K+ISp135oQ3y7HPFIVG6qJItqnS2wdai58E7XAXqaAiaOdjeibNJlHsrz995fxHxpj
rsKzbcH7KKRv1B/eQ6H61gqRHp5R0zCkWNJNGettmbtvpabozNY3s4oQk5RZ9ifyxvVH/7u20beN
zzvjSxtb3B+F9HVosAZjCj3LdSTdMi5MYkzYLtjEzbL+xqEeRxQypb/9739nZ33v//BfFi7rJ3cu
nlPXX/0G/2KkAY7zf9k7kyW3kW3L/krZm+MaAIejGdSEfU8Go1EzgYVSEvrO0ePra4G6Vi9v6FXq
B8rSjBYRSokMEnA/fs7ea8dFnmaSEVRUXZF9YVHRVp5fG7smiLZjn7Fs1cNLPrk/C2dSkH1v46Pa
y1pQrFr0MxvSZDV6Hf03EPXM4NtjGqvuLGXxntkU8Wgd/iRPFfL3ly0wAbmOKSwumY/y1DGj5eNR
GR9Eq+ivaJh8ZwVBwdBhlQiruwmSKJBm7BDoWROJL745pYS3MUL3q27coEqMe7M4BQkzd43ITNUS
hJWY6qlsyubY6uW6Vej3HPw/zI0RkU/f8V2AUapBYFWMJhYZgotTac4oF4ekuKqOUU/E5pbR9JnC
23j550/q96vTlTYHMld3HJMh44cPqsitSuedtg8tfeNFzQ280AXB8137uYbRuIgUDWDDiT/BstM3
//zcv69uPLdjSI8ziTSRBP/nRZL6Zo/6vbYPhm6v82moN4g0W5zv/gqKQ/+H9er35Qpfl0dugMTg
wrL14dnsRpgVakn7EJkE9hXlKxrvxaO7nxjZz6H0f/zzb/fwzHy4B6RnCR1+heViWfjw1iZVVtH5
KCQmYBC9ZC6Aj1RboyZAqGjnZsc8IogK2v6Bdi9LBQjcJJHZL1yagPPIq1KOtcdzfH+IRrNyzg4X
nKp6cKgF0Z4JC9bUBPIa1NWBGtr7w/Jh/r6AuracF1FOYoKvPrxledT5Y5/a1iGMNWdJzwKzYa1u
RusGh8Hxhh2sus+CQZjt8XIRVLWAoQd6bLMcscd7vSjzbe1jDEut0WOcYZ9drXwzYcW/TPmrL6vp
Dxa+/+Fy9nDhGgZvO/v9x/fcM/tIn0ppHmg10OCXTDskOI0dCsC94QPLy2ejA63wINOP//x5G//D
mseV7NiCBrRj2R/3Q4fmLc+dmYdhdg+AmIWI46Lc6RTxs4Jpvq+68Ww0LlzumAilZNbUqkEfFmj8
uj9c7cYHRxebn4tBBve5pUvblmJ+tX9bgTs9AoTs2cYhtSvWq1k9NM2anxvXX7idyldO5dxw1Iea
oxV/uLOd329tD5cOnCkLJzSz8A/X/jzrcvU8xEWp6yTCNSQGhWL8LN1tJtL7FDGCFhL2bubPIxw9
hu2TBgxJQvurE5k7H9jfN2U4u6kt5LUTBzr3QM5IwVYTaobAjjt43LF3HSyDsFVKjNK3DkAejSOw
rO4gJWFeZqdvG5ljNQwZuZVoai9BFKwFfZYFhhEg6pVi9xttbx0VRBDHVnYHmbprKy8ntvqxNMiR
aFKfFWxnlahmIeOSjB2aSL9qynRPGexlRv411oO7Obn1JvYYFPaGv4OGDT/ZAE0ekCcamzZE1Qpq
SakR09mNXwcSmLQYVRKgy7uCoQGOOjnVXT8xF/MYdtacqOKW1HrL7dxT7qTPTZDc2jokjzUEu/HP
F+//sGF7OkYo02Pb4wDxWMz+drnkEafHUYNKF/SWeyTRY4vS4Fsc1u5T1xBtGCDDIGSB1qPBQaYG
XwQw7KUdfLnXJ8VwmRZsABuxMdt0C+CSPgFaRoYlpdq3lXyVU64tcCiYf3jh8vc7HosgqyzlsecK
93El/u2FB2mHbIUa8PCQiUo0JpM2/myDQH7LMvXVBTeRptI5J9M0p4akzKRnuo5nkfeMyf8FCU1G
/cWaFYEJBpBI91mgHlQDiTia2JMtQ18xfguYVq07pnxbC5rhAjxHMoFHzwzvs4h75PWGlllH6J8C
YLgXHIyhvD0qKwJ0vFN2wzE1274HkATQVpGzeP3RysTToDELSdVfykf0vBrSiEkhS+auooOn+tHb
aF9dUWJKySJBSBPTsonqHo9yeM38AWc/brBd0aDzkmb/5Z+vCuN3u46ns0ezihiCm9j8cBvrFTik
zmULS92dR7PnUjtNtUbOhr/IA6UfNNlII46RYFKA/kwrh1ywEFFE4pXBViV/WN2NuWL/jy3VFrz7
loGFiLXN+vh6qqhmcAnj/8DH2++dGkmF46wHonsu8J2R/T8lDTleTonucdDLTTihVM8dBm9RWNSE
lBjhHyrd31d9XhKuJqHbtsdu+XGlcycTTTbNQ/gJkUBmauPE9hkYMm9IQoP2jIm8zrH18Uy/f9zb
cLkyvYMJbDjiD8ZZ47d6f34taI0NXczFq/yw5me4c8raB7UtA2POOZAEqjXVNmIMSGwGH5pvmkhf
mXuuGhucqtPy2rS+vAYJ6Oexym7M9X3+TgsHjtPuHOcAg3uYvv7huvp9d7IpKOZDCeYmDggfj2ap
CKPBLp3+oCn4A3gn9X0W6CfUsbADGDvuaMCCp0Xzf4VotdO8LREodNaiLDxp0V1MmFB6R76GgVJ7
4o8I1lFudgJKdA43A0LfO15+ArM889J4TfnMCpFBiDUxHJFeZ7Ysw0VSl6vRStR6Krwvft780Cfk
n8Uo/I0GIBWdFdTYVZgjCJexRXNxFlaHlU8YpStRFtr1VqDUt2pHgh0BdKfGzFk3JkEbJWahoyQA
FPgsBPDWdbZtnc4qMge2xrystFSpm6nIo1UbT6QQdei4o6k/0Bv1kTdq7rKwJFnhgrHw46FsCBbp
YO1tHweQgoEe6lfRnCbckrhDcvs6gQVekf3XOuYreSNEQiXBa2aWX6AeMrmPYLBajbHHwflT6ehB
OjFB6s3VGQZqs7Tb1iPTFK19TNPwqLvd81i1X/RiwhuhrXuUVqfI0O61CR4xGNBSOFZwDspPDPxj
PAeed7DVuHucpCNf/RxyFOyQI3k32AmW+RQYFyMlMaDL/F1tyeEPNcfvF780OOnjN/ak+N01HuU4
ZFBzkYuSCE5ravmooUsS7PAAA4ZmgADf9A8X8nxH/eeCJA1ue8uxGFI44mO9CfHKbLohVES4J81G
K6xz2nbeMdbydB93oPInV2wbcjagI7inDDPPL72CbG339M+vxfxwwLEo0x3XZCfEDCb13+6pHOuH
USlpMZrWXsC65iduIrZgScMW2e8W+4YF7NE/gxUGgoZfY3K4EmXheG9xAi1B9YzK3P4cRfk3ChEa
xyYhZggdBy2jdvIY5U/hk2D8typQZi8nUolkQtblQErzP/8yhmv89uuwxgvbFvwuJjR+Oe9Nf9vY
rZRJpYVom0SBKlq5MOMOUyb1Q1bH9LUf32NZhPwzPySgW+pyjPY9uUaHGHgere/5S9dH8kRuJZmk
o9DehgEe6+MhoopH4k5iaqokID1+LjWYKxati0VQQWw1ia6uqqYhihEpeqtXgvgwDBTXdtyramKY
EtsCXGoMlyQsh//7pT4nTQeIoXCOi0McutCS7fpn5o3aISrgtMsamIrKapDB2UAgrvA7ZEupyIjI
SnaxVjLXji3/APabYJ2SX3sAf9jMX46YhRhIHPL54fGVV0ccKPVc5xF3MsWq0J9y2WCWUfFz41u4
pSH/A1ApiZ6wra05hylWQ/hctWxarGIo5qqXjLQ2WWnsAqE5bZ3wNcwCuXUq7GzMEtCLazaMSxW+
PJyZv+xX6AWx3AXtUg74gdqRsUyZWtVNi96NRh0gvleXyQopwBUxMAKb1kKvi2BHGki6BLK7Nxlu
3Am/M17ysF3VaFnWg58wKkgZsBqjpY7k4ETblFUaQqTrnpxMrOg9+5vSMjaP8mzsy5sVE/5QAs8k
e6sJdw1GscerZAZ+zpm9AzlT0VJ3cvncJCbBdglXA8cXJvNIhECDas0JfFt7ihE/cbggJakzLRiG
Db2mJu9uPiDtlzjQvW2AdlhZnv+M53+ZVNxDulYJ9iUiEVYhrGPUftYZJHN6hURPChncsaXd2/b+
Yddh29Lm4DT4wqpDTNHk2NtH7PK4tXZcg4AL8xDxqtDybTgozgsEhBGEEhCNXv+Fd3bXiN546S3A
KUkVaHhAacmPhcxOqFxmtZM8SZCDIDiDcNsgciVMIjYWUcP5yatIOUp8+wXBmLmOUddsiww/ZALz
pHEjjflP8EaP6IrVijYUqXluGhLlnVm7gMM+GvXJXDe+OoxRv2T0keSV8TnP5BtsyM9uHSAsbUN8
pbji92arNlrnEPQSGFj5gmJv61j8yxBXn+rMTwhnqZ3z1Fr3yop2ZHj1PGncAt3kZS4aG3v8rw6l
niA7dNW9qFCpYyS7P4yp4yzLHSrvxUTfxRCGXqak9COAoL0WBoHFuRZDNO+RV3Vp9AklbLXtXC6j
h7vYR2F7szomTFpkR3+p8F0PJnvr1Ua67UP0faOeAgmNwxljy3EdlwHX62Q+AarPX3o04oskSkPE
SXybVu0ZI4/Baqvb6EboLszAyP0UiuEWEXyHNREuVha58a6u9JMntXwnOnzPcYp5ccDwt7a0kZRp
3xd39AI8/aSeiUJ0VrrU17GWYPayXTBC7LxLN2HkWeytESYgZAYQPqpqGZ5AVxITE9Y8nfVHWG9X
DXe+juUUAUG6s4LCQzQUzFvvCNuw0ZFAqvBEsyTcWzGrUK1zQ+SC1HElyNVsUI2sOgZYZ9sk8851
qJ96lw3fYULtFWBINZwFx347Jj/KBKko2r7ypEfRrEzBcJIirCS5isyvvjnR6k3XNCC9ZeXEghwe
y1mmWhHs3Y5UtsQOqhfq2mXh5tYTFROWFa8+501rXMCUxngi7hh3ABmqljUGoGS66hqPhoo19Ed+
//BA4MIy0t3hFst8vKGgCrkCpkXXO9VGWqF704LauJbcTBXHWfiLpCVE+ODnBm5/6CrtFLv4iQOG
ZK3+uSgHenJ5/5KYHuHrmOlXTRlcERC7z0nyFxsDE9ZauIcm49TDSbIKTGybiHmtbYPJovM7hFA3
Yu/qF9ryxkavRrFMwjw9DGlwzIbDmEQO1pLmPR1ztY0ygueDMgGViyzpWBTuvdYHyVv6HrbB3sMn
c0g8RHAj4vdNxFh7YadGsJCqy16z5LWtQYHitjpGqMmJJikPTBljQtfZ4hSxJXhASnSNjkVZWbKk
3GHxb0oN/YdReNeiARg8KF1t/SR+snJafU3JjV+UubXSdDxpLQrzfZTlOjFU2StbPgsVGlXebZ1G
nweREA2hCfkuwcvlhUO3ShkGb4PWXgxB0T+mqXGJishy62OJdBr8mrfVqpK7WZcXLxY/k8AmVDZk
HmsypfHlINcRqqk8YN6NcLY4jhnlcuWTfGt99avRXEBDMDeNK6mb0+SK6p6PIS71VQ3pgQlwj/NL
2wYpRgHcYtOFkSSNNliyKwM3MZi6WFvjislIwKzwSnhGclT62Wx1ceHYglYNPs21VwInP7JWtEmm
WLv07MnHVKvCMd0TAjoSFSWxc0i39C3v646YtHFTVMmwl4KIbNCB45KhcLQ0ZloL0h0SYJzhuWcV
WjssoS5r0HNlko0qArJxNVYlKeRzxVJJMgPhICMprX3X9MtJAatSXYLFx29dEhV0MrOHKl5LR+Kl
HOvZMhKdmqhHlTcN8bvuvdnJBeyr88WGt1HLKsWvBao7HvruGZXa8qH9LRJiacdQvmdEMEBiSMO9
pzXrytesc5Zb41p16saR8rsZVTu386a9oa8sSikORsN35By4D7P6yXGMeqEXhtxZrXOBDnox6XFf
zXr8MlqlT1pGejJr3duZKtOXk0BqG2BPXLYEsG0p0dZtNNm7GvPEwqF1SS+OU0doRUt7pM3Q1HBo
M93eZwnxdEVlPT/GMm0jEqjGBPRYcf5VwGjG/UnIQl4drVlsPQTodtLkVMSW2ptJyzjZDzBad42F
MK8fdoJnMbKyP9p5sY2C0DjJzj5Obvq9amLv4iMLEjR4tiSc3qqBLO408MFi+1NLzAKx6NMxH73y
gr4MSbFVansmz0BedAVHjbcjAtJAKwiCwBjfC88NzxL7hDEa7qlS9oq8DfJc/f794SyHuwTdLgvX
aiLxxG1cQoggyHgkPj+GIU0ptEXbJauqIiN4QNq6HiJ6RAWN6DXzfDSter9P4jIEcWo8lXRH4vYv
UnRJ7XyylO/tIzQli9AvgVbqGO6tHOu9XWJ972cLIw5RfMJKMKgLvyEtHnZlI24oWnOC+Ig48u3W
P3DIQyePNXppVK46+dgzt5Ep3yNfiLOc6tmoFO9NnSjpoSfuTrjGIiRSaung9Yn0vDkqx372UhJN
rFg7+BlpLHbBCTQpQceJWj+SdLtiiDoum9HKaRbXOwPbLyEExZ3e3ks2mvoxndCrEIyzT6NUMt7u
uvXoiPCCnGTTT9ibAZQ4J6NtMJ70XXSg/2isMWWkB9qCGQdmebO16I1lXB16mkfXic1YIG/dC5ek
j7pJLu0kvSutEztCQBkxEURgydivqruvdP/KJ/vpATgJEme4PepQRNOb1BPhiXpfsIwj6daqRq3J
JMtXmpogQjoE7qiWi3MCDms17R6RB0GVwu2eiEaDHRzo56bVapTwEsqQtJNtHjrXWLfUVstSTDMT
wjuYBQhV6uibA5x9T9QfjlUvuysjYUPLtGf4yuU2FrXHcg8idiITK88jf+8NVXkHILwQBrGI7JzB
zgcuCSAj+dSJ+rnKhjcbHOmdbhF6qDIxrx0ma9pDAGbGmECGOAEaWyecWvA2Yc3rpmNU69PVbAEP
qKzXvo4iveJEam3N+ekT9KvQVr1zHtZWymxOkWI6Wk10QZvE2BM/QX1jcW2ks6kKB1hdYjrq7Lo/
CfyhO7tyv0EHMHGOHauGKdnkjxkEvKpcW9ITGDegO/0SAdfACRCPMk7FXLSwK0Ix4fi8VtJch+S8
P6HGLvZRCJmzCdsnV2TOe88NRqKNQkRZ54cAceSdtGY0n8reRwH8z2FoYwzqpL/OBr9yyMJDbH22
K416MK+RJJc16cMNkrVDXVawp7PxFlRTsbGsyf9sh6htBmjSRdzdgs7inotrcSHi9Ih/A19LFJo3
X1hXTw54QHqRnka81F6Uei+uwOOIvO/cVtax7ElukXVZP3UdisiunAgv4/zwuG57NOHLXsFwqVuU
v60jhvvQKzo4rfDe2H28tRzRw2P02YwlQIIOfexKEdWz8vpxP2mc8zhhv1lebx01wipJHSckmU/m
06ByyYyO1daP9WVJOPc+V1nwNCNlSoU4fkwGC0CTGICoAy3ok25npxi7aRu6z6n7xZ8kABTDe+7B
r/ziinBbKxIpIrb1eVzQEoCKGw/VWlf4jBFzwC21Va7jnFwyGmdorvJhn+lEl7qK4F+rI04RrzEp
xtQDaUV8nJsS9OClPXSDtLBObDUjfAgC+6oy/0krw1szVTGJs8zapWYO4x4AYoGbSxJMh0jvLAqx
QcyTHDOGTfvGaU7mEFaHgSGLK9WNfw7xbzwiYU6Sctt4SDUGsny2ahybbeHrz4QCxceRhvSjvTXV
4V95xwzXw/m6yFo/PmGxZmk27RdG8C/EhVwUqW4HiwpuJEIWx6PEKFqHalcovJ7GViOPatnMLKM6
lm9RhAenqtN67c+uJqz69bUkZ32bBx4+K8M9spB0W/zV7sak+bWK2vqdkDgBkqybmCag3Fl0wbyG
5aP2qiNfBj1O83fUyQ4xLwzLAJVLLCjjJktTm9J2WNs+sfUWkVmct/L60jdNcjAa/5A1aXF0q+Rb
0MwhgcGAo8NiClYI5mEPRFKDfnaNbIuQn8QjC9TNLzBxNrms1ZOIKST9WH0bQ4/0NeJXjm7UwfXP
8H6azF1sQr9WAFKaYxc04pBFkoZZIdsD5TAEzOxY+lNA/mDYbzABeHP4iIYEHMyJzZBVhryHOSqq
JX0L7GZDvycYxt5FpIkFCC53g2n+dNQoz5kOK9fFF1FbeFIqiMa7EFnmStfEVwvF8drmRMGhqZuW
He/fzgGH6bI0mIJtve37+wMERW2kc+N7pNG7vzATSM2NCzmTi64K1VmT7UuFahGQu8rWpWv7HNij
dt0FRnqmhez3xUAE6XBwOUMcShBgLcq6NYrfBKqWTXZGbF4NgqDvnM+5PGeDbBZdOjc7uIlnwfPH
atoSBAUoK7jRv191sVetHQIFV42DrHLUwuqkqrJdpqq6GmU7fmo3aMoXpR6oa40Q3cK15nRA7p1W
HoMu5JMHD7HxZfG1V/yPD+uh7Kd8NbT5NcEqtDIC1JcVrooFiQBvVSteOmzI2IxGYCfW0ol9MGEw
iJas/N8yLcSDlprVuec5914v37TC+0qtsqgsN91iq6XMpamxTVWOgSaNzxVpNY9TJtHavxqlxMuK
fe4Ym9pg9DpJ9i597lp6XXqpzJCCt02fffHDAMaFPbwaKavkTq8K85Prv0NR/BYMeGYsp/fXoZni
jzQ49g+mcNfYLA0iCZtgg7NtF+COSSZRr60OdkzohWecg9+tlkLOoTGwsA0yZ/0GRxCCadxq5ksi
aIkZRmt/h4ebf9UmEZyLMOe0Q9CcB5m2DuwvopPd1YzSvdIdkMhVdg8UBy9LWHBf/OGpHwk4qx0t
WTeJ7ZLFWLr7qDGPpO6N67oX8h2a+Jw+Lvd2kosrZ9ETl3xh18OeTrW50ohvWjwqOCKUl0bE9CJC
dcyv5CFoA8LodDmaEiLZJ935SbCphtKegR3aYmQmI/dqjWI1dDi/Fj3LjleLzzXX+iIMxmYvpm7A
WaURVaqPa5aJaENSx9EcGYF2RkVQ3wyCnAVkwJ+GFanTAoMDXYkhttIV4TJi449cm12LzjgvsLOQ
OqVn8bNnz/bKGuEgal/Soy1thf6tXArNb6icfULl/HhOg+kXgT/loHewCE3T8MOxgfNNeuzRERzC
2Ss4L+j1d2JS1A6WCNbzbvqmbeHy4PjxLr3Z9ge7h3g8iLBbPfBdUAVgJw3I9gOzKQ+9SbP2IZpk
UJwcbJqXi0QCdCGRY2s5ii4sxzo3L+ut1VN2eynHKbYgu0PPm2MsXzRdsjahTB+6JnlvGzs6U8pX
C2UL9i7qpn1YNE994wkyMx22lFF/NE3p5M0/09V4MjLyKITMu03Qd196SzWbvknzZZLY9D4dSNQk
g3HQG2aLStMjtAlrfffY8dsGkgTZLxvFaasS+MK4JrGhArUb0qz/bNfmPrJwPTv6BROtLodynw+M
zEaAQ0BXlsBNhxsST2fhKCaluloPrSn2Pots69r1cdL1p8lNjEtPVsiqVRqO7b7n3uEg6s6HnbTx
v6keagKptVzNFZANl3Dshe718cEC/bWcXHubzsNEHW8exyjiwc2i2jI/EfsSe9Bigpix8yeMVYZf
feXPML+YLcj8yDjVfXUx+8Hea4SSoretb96huC4htth0i0q6U5hc9nFCxEVtlO7KtOvnMjXre6pi
a59ZDa1ELbupi91L60kmwUm5xV+6m7rrsrPILkecQKPCbTd0fI2Xiq1qnzP1KFRxSyUstz7Czeez
IWAw3yNpHu9RCt4iGd1ZvxGd43taufJot6mxYvm4OfYILqAnb9eMWaKncLRPVKLdeKWHvBIKhkcM
7fQJzSpDusoeifPra+7GZLwKXG4Yh0vyTcpKPGkui61l1kTGAZmB142jkbOyZBQxX7kVVBisvu0W
+CmALpkHDMJBJBdsufiw+3CdDSZxUEbLvqaZtKu9yP7Sj9/dEHcWyREcMc0hvegqe/e9/GsraZqM
6Uudmear2U24TdE/gvUoj6bsvnPmD8kowUMiUP8C269XFgkkpxpQyUbg2l7Q1oapEFh3JSWs/9p4
LliMxtA9SIqmTThY38pqjN7QG3x2jXIN5lf9kPQ7g+TVzV1xals9PJMwtjPQlJ3MlvGBS7tlJ/Pp
Rx8VIdaGlMmV6Kw33//Cieglo2N0L4JErKIwuTZtqjPJiMbNFIYYTHtSsijoT31OO12L/fFZlTq3
TzNKPN4VmbZ+L0He0ZMK7aB+wuP1ZlICnUV50sxI3xqEhLSHMUxIfqqqNzJDSVJJVPXFna0Ifl8O
16oq9KfeyD/jpytvY1H/zFtoZGYfEzHXa86naTRnQt2kkXOP9yPpJ2tjcvTa1a0XU0Bp9SUYbi0U
pGLrpP5KODGiYFpsSwgkrFX2DCqQTZWcFOrpA3n3NABHkzQVn6ytCZnsHiUnjS4P5H9o5s99PHzy
C23YhCB0T77RH8XcGrFHwhA7PL8rkmvJODeM8WKylK20YaCr246vSRtYt27kH15YvLSq6ql2U/jy
Q1t1zyGWzZ3d6dwc87dj6bfPure37FS/pkW4LcijfQ3Cfu2YevZFMV3ZpmAqNqowmlenyvYU/qvO
xu2+IEbUR/WlQ6gBFam9G+X4pQd68kaWzDpzPXdNGrZMm+SUTcjIvEzunQb6FKd4125IR2uBD/Pc
OEDAgM+JffgdwNe19np7578fP27dolvgf+c/9us1Wsst3KojKQg39yX9ZH+nG2yWi7pf9AKDPyQX
xkarhgoiWkVLEtbkmuyBHjrAuANvrE69e436Z3TsJaxiEmCh21ir9fqyvny54CxbvLsLsrMWw3pY
mxto7vvoFt26N/ez+An2hqqXZGdcyTNUlQMYa8C9atYtMUtynRBT821gXLXT9+lxvPU386X+ArKf
YWSCJ8qB/bSkcU3GJE4wrdm0/ZZePu5VlCA4SPRLOJKbJcvwJWxJMgaIhluKQWVbuuUOEGK39ePW
woqviBARo7Z3+/yC7a64uG34pS+ygRvVXjO3Ft8SCoEF5awGGjRxdkFOmkPS9e9FCQygHbTiPCK5
u7W9/jYF+abuu5Qk65zQqK4IqDGj9BOd5KVUSBASGVZ4yy3rk+gI7yAh5OLE+VFg+Mh5Ec+f1Npe
4LEZN7emX+HIPNwSwFX+8815wk1Zlb29kvVIQPH8UFklD+A+f33rhDF9xBLXT2zG6kAcL1PHqlaH
x7ePr5KaS6Ml9MlgnHZg8nXSwlNG53bzyNd5hJo8vvrwrWI6sptkt4rnjJ0icyB5hEHFo8G8bDOk
7v3xJ5NvEzUuFR3iOZbIj8XJYUC4efyhP6cSVXN26PwK+t7U/vbzMndowuHB+e+YniAmcsmfc5f+
+2ePr8DazMs+e3aKa9mYn5P8Nwfc4xxB+njpj6AWi5nuMjBKbDhtSSBpUGzHJlX1US/NdluAd5sk
kaePf/ORCfT46sPP4gqAk6FStWRO+jrlVbhRjomRqSalbcWGBhFqjqd85AfV2DrTPJ626BhNlh6y
AtBelweT2LW/PTx+FjgqpaVXHLU5WebxwDyW3mnkJTwO9gDuRkMiIXRW/U6Se0cdRA7snI3TM97/
pR38/2T/P5H9hW0g9f5/k/0vhWrC/7V8VwUBnu//wff/9Vf/zfd35L8sadoO5GyJe8CeDSb9j7r5
3/+luda/hGmg7KKjgn7QEsh1/s33F/a/UN/T+0WeLUz+Gn/r33x/If7F/wr93xRg/oFjif/6wPP/
J76/MD7KWi3PwMchPKwvRHAx0v8gInFwa1Iv1HPzWVpbeyhfpTv621miAa2gfYqFEz4FcX/IM2a/
ehMYK1Hq4k6KDGU62KWDzGhW97l9LzXaaVNt5pto0vJTPyIaZR+XQO+Rk5fdDXfZJmAZfC5o8S3S
qM9OdVuWn4Q6M11aJijTv/otkeK5Nxe0TV4ecf/NUDqyY5rIcJ7IQONYI/3s2WEWyEgMczMH27tL
muSmMQ3zCErP49zRwIWtwPqYYSU39CapIZgA/QVs4Ry6BpFDGbhKK7cxAQ5+tu2Msf+sK8VpNxq+
RHQw6U3LdcnGvo0zu/gEw4XU69Dp9iItDgOajtdhJO0k1Mby3DZT81oDw1gUZSNXbCj2wtaN8BWV
wyqT6TbNYGTXQ3EZJ47xiIw6t3rH0QYPJ0k45pOa8+jmAOUJ4SXRpO/XDzk2BKRPXknjwbHDVTVl
3cnLTh1W2mON4cbnzXrTmbY9egCxN70UdibWmuwUQljrh9Zzhi94Oh0m1go1vbN4OOCqbpWHZbhj
aAnBHTinYz73KN+jwMo2uW7UG82qoZEVp5jy600/xk+6J/MbE7jPfp/1G6xHTBToTIAggyniUcMF
HdtcnbPI5+g0OuNmDd39IZYjuJTApywNtx6/Aho5zWUoUQJ6bAoNYrPSs93YuOahdqBxteQbv3Fu
WlnRlN80F2iIVZFxU1rfuY+qXRKjtnBGW79GNBtXfiFe6kTz1dqp14Mb1lfXzICPSb/ce2VHE0ya
w7Y0m2Ej+XA2oNO3lj52G5sh1P4BqQqQdtFv5RCuxcDIm4RRv8bQ/2j02s+i1r+Vmj7uRjp3Tzrx
8h0dHMPMIXS3Xrkf+EeX4OXEutHt4ABykfNsVHGgF5G20fyY2ZjtomToPHEj9YueepcRpinSr6gh
klM5PzhTcwTtGe3CvC2PepJy3YNpptFwQAlUHBzvPqWOeXajAZ+pkDDF0P+sIit+TiLG3VxZyLhG
d9XH48ElD+AWCUQ1lWs/DYJGvBFCZ7frKkJTpbDal3lKtyLy10FFbQcElDl1kGUEVznOQesYzFhz
O3im6aIPJgCpGN/y0dRW3dzfdaKp2tKZ4TPllB2TsLE12bMWYgTO6LScWEoSql/6IW+PGD2+CZ84
RuRgGFlt4jaxa66QI1Pi0SOd5pnRON37qDlWVencHD3L4U/Pv/5I+lMuoFgPWjWtGouorWa+WEtk
byuIgNZ8lk0wNicuBNvkkx5a6gZW6NkOmPTM8zYzcN9CzacVTlwPoghyeRDafAa0tHVUnaPlcOWZ
e+eTxHLHymU4GyOdnggXpQ9OEgQhl/Exx+C/EZoI1yGRFivZ+jY5mAmprHEI9kon/VMfaXH6acKN
NktNVVESkJFC7ERdWJ1jEW5jlX+1rApZIOK5g0528/CqwXJsGD+fCxMBEgA2d++R8QvArDmEbjSu
pDe95QPxBA4teYQI+hI3ZofTw/vsehRtU+6g+JDZF8P3/w9jZ9IUORJu2V8kM9fs2sY8EAQEMxsZ
mSSSXPPokn59H1Ft/TZv0RussgqyIFD4cL97z92UnhPuammUH4mChY5hoa/t6kLdRXHvBeN4qxIT
w65fxXf+NHsUFMfdGlu7jzLnMh9GCLx2fmM9Oqm4WnVXXKX2H+cZlGVTMpKSkTfc1wGBFFn7f/QQ
b+vSJTSM719H81bmldwWMGOUOk749lY95cfHwfdRHEAfbLMm4XoRk1EnXKYOqjL+APTXTyq0aEp1
gQHY/YX0M2fvrCm37EOQdRv7sZj6NzGx8pv/hB9b14qnfxuLRNy3ARS8QsKEjsah30fBTGAMANkm
GXAGNku1fO1/RQthyg6n8N5pzFOT2npDkE0femV0Kw1Q5s7LDWs3CTegIlrtch/Txgwj81O52rkS
Q3yZhI287PUvpU+pQUgpq+kjoZgkbETX/6iEIjCmQv0qbcv4zi0IsRhippM0hW1dy/Q9S8ynKBmN
swzjzZBm6XMz/a0GbJKxJV+UYbznfn+uKoCLc+rFp9QCXG7FBOBgBc7bnPraFYs3NV7UikfTwB/0
9DmL4nNCFAE5mMcwGmpwXG4RrMEAtwRoYbkHPPGbLgyaRzgVlPx8g4QIXuuodhdi2kMiURP7VMZP
amIEpKfkNoLf3RfNUnyrjEse23CZAUeaVTBQ8QA/O6mL9xB01ZpMSHmq0pjLMik2KNuG2g9h1UN+
WKKYsXVoZ0iAfQZyt2hhRnmLkUaCehGmv5Qe0CTtDi5mr7rqgBd0ci9naqL9MYeyUgi9kTHshGZC
r9FG4FzS0vu0cFaYg2e9AHUfT4ki2ZTksKocz705PEORXnht5nDqQjNkBmu5e3bqamNlRrDRtfVj
TdNX3qfm62SeBcj+1ynTNw5GX3NBu24Nu3VLEpoyAJxadGr17d1cG9sqlV+xw8gUz8x71QLwtUnq
06e8boMqvViOCR2SMW3kM9qPpWRXVD7z9LoR8OzZE/seFGgGJwvTNcPZ2GnzhyDLoP1aX1Yt3MdU
C/OY4Z+9s1I72amanTqm12bF0Ainf9eTdDHj8rlM1LzInHLbWwiROYL2IQMSeW6oHT5CETBXdL2f
REgahbc7ZHT918tuGbegM2Awte9MydC5Ts1bmkUbv8OJbdeU+6BbnkAfckO0r7+j3q67H9sKvCEA
YPrryyMONjQAqhiHMSSBFROb/x26tkF4DliA7srQ7te0DqXwalvvbijwnNVgLhS0kZWfZf/queZU
YBTxutePdc6T/eu0ikT/1LWG+9yYeFE6TDzw98C9occbPs3bufrMGH0eZTd9N8Itt0VAR3PcmZCh
pLqMM3e+rm0YpKBbFvtJlD086Czc83teDVR70jPjMfwT87oCMbT2UkvcJ4uSzm29oJ1kAfDgD9vK
6EMGEW67ukQLtKHRHuFHE2cG6DSUsr8OXs/hUem7cKrNQ6jDaNXiJt84spbIesxaPLf8h0Mz3JWj
ycykAy3lOERMtGwebMN402XcnJ36ifkTzXiUgXCMSEEH0XR1U2A5scHVKfxqOusHUkQjS5sxP5hu
+vf/Do4Q1mCwXCTnwk0FsQFuaQ2WIvgo3JsRO/rqhM4Xdr5+n88HISGkCFO1j5T+rMYO84DMQKRx
g7kT0apzsuKcDdOP7eLKwPjjYyab2RT8BEx2QjumQow6L1mYPglRI0z6OLpGdQ85R60Rq+Q2Uv0D
Z1YKo3kV155PitBxAGvA3qa83YghMWNv3WW+94oG2a6MFPw+I0v6rv3Uhb8junNKfHqwS/SkDOfz
JKcXBz/Y3rboyTCa5NDV9HDQinP9NaYWDWP2Ctbr3PGex4W39vDyq/6EDbV59+uKv2FTDaqm2qrY
2pF+DPBlHdPqZPaqPIjUCTeBOYkTCdhyCTzWihkXBxmaqhtKWeHjjrfcqV5jBwtr71YYMHP2zmq+
pSaDmSSeLmXSIIaP40NJ2XVvJ+axHR2bUlFENE8OVFdyCG90ScdBSyQ8zgp4SGy5oWEnd2kBySeZ
qpIuCN+5h+oCvAzr7J5b12Lap3Khjg1/18q5XKtlR2nTgY5VdPrfwxDfL0nNEfGP0A5kmWq5BVjX
OcKApOfgDi6vxrIBsKaxqid/DJdYaKJ2dZw9UtakLvx3Eq/S3HhpCcEptejxQl5esF1UKTiM8n8P
Zdqnp0fF9DQCN6lxpKjgLHT+qcqOSB0q2B09BfVxKASYaINkpguSsuBOtA18arUlHhNGgJC9+1Gp
lcf4Ry04ekbY7lNjw+T9NdcJdkscGOEWXFOpb3YAhQEDFJYnstoJQiLfVrWa82raF6HBYIkykSgw
eO+yHMee6I6AkEsmN1XP1FUFux4VnCMGbdQTPboUzxioQpypDVRUmcCexaaCwc1wCCrZ1sHv5KUI
iHXwNzO8FcNWEhTCP/E5LIqpyz1g5S0WY2f88SWTkzZgT0Vz/Uv0jkmuXQ0rv2I4ptLYWBcOkaOo
hXT/2/1CHLPZsN0P69rITxkStBVNap20nXVfVqaaVwxxwoNtMMZhx6yZ+qh3ZmHRNgTLxRbLMsCv
bttmr8qr52s7W+6mm2VzROdez2DyuEFpffAa09lYVnQf6KJ4NqviPWg4AS9iVsSBccP4ItqE0xif
nREzivDwQ3SCoTKcMS5X7HQjFxaRVf4BNPLz3EKRS1KKAlzfA80fjHLjP1UekQya41lF0z5nA2cc
OnjE9X3DGPaZmt5+/UVhBww4a0MNyoLHsrFoLdP2cMrT9IJX5C0hcc3jB39dFnZypl/8o80XI8Ey
RVFl6O1kS+IE8Am/UCA2oCCd1RCQE0r7mcZP6V1cyyhOLkA1fuOlv8s8FZ2cEeK45dQ4xtxvUzYD
MYkiXJcRgIYiyQBxRaFmX8XFQJCACAPFIot9IpGwuaF5PhF55xUfzJ+S88t2ULHaxtHwd3Irft0Z
7gkG8nc4vvPFgcMPl9fy0ON9uxOat1qSMzDRkxHtmtoXmyolyJGmdIuVcW7vJuBP67iRhxb47wEH
RUzoWfiHtEJcT5fOMDMpL4ZDL43PacVJQqz7Tk9jZ+v+xT+0pqy+ZKAYWdibu+aAD99so32cst13
rNu70Km/PHf6287HjnvnASNvcKmGFNpVUQQXrKpHchvtoRkV08nFA2Vao8fvcNJnCFJcyzsW4aoF
MWbN4WUMh09urnxCNoSnWXZv0h+8Y2W53QMDvyLRe3bx7hoydaOLBdpuXfG6IFrtoWXbcxbczXrA
I+3xXnRBne1EQ4WAiAAcLZxnSK74M2tgWCOYwQKc4N0vkxk0os1vZM72iV/VaxiBK3aP4gYU4mi7
Fj0UmaTMpyO44UkIsjJvj01xP5aWc2dpPzsmdGwwPSiI+pp+i39lmikICdj8fkHUsIqSveEwb0zp
cqU7EuypWDpxgnHT5XH4GpvtHgJJuotU0G9Mm9NOWVCXGMzgPXOsm0C5uBF0+x4zN0ke6oJkMlc4
MRezMICdtblsgWNjEZQO1IvXdOMdWZlxmNLDPDUPU95NIKgxK6uwfWaqmbeYMvw4cC/cO/aqK+QD
NTO3X8OkCl7TkUOX8KR37KOw5EyUs6jiUNiAtavfSgo8TFBzbJfzvg4Xr3WrWV8aa6DUXJ3ygr4+
Y5aP0OzMh1J+Dm3PhVWXD5VJ5WaLxbokMLYx2A6ORADxpDhnhxj6YSomvc4tb9yl4Oc22OKx8ejk
OJmXnuvwJUn1e9YZ7WstZwSD4k9nGMmTkyXvQIdBaofx5++Opah3CNHht6ZZUyM8Gy8DQswM1/op
Tllf7Ma+pEv8N6ZWi5ru2jqyrHBkf7SjLnuNbUonJn+jbSZejOM64j5AWJPBumoBGrRsQxI6POQM
oXAznLySzsbANJ9nIiZcRAQdIzzU7NX31vLTjoYtuDU7yTEgwbm3GZMck2lPy0G7xWY9HXRI6bIT
cZyrlYXWZEY/3gxTD+PXQTCDvI0cAa3pxnSk+gAxupGdQjuyCQvIMUObcgi1FuoHO7W4QKTeunmM
LQ+J96hMxo+E2xExWhHfe1sn6OWxHqdV6ynKyup9Hmssnsmc0t9gL3x0ZmvRWPuXoiyNQy37J3pV
+P6bVBwHWNYgnYr9EJO/UKkqsZwDPM+0C2ISON8qmkYMQqPj/Olp7KuZ67m6fTdxvTpMLroVK/nV
wR9yyBT9qrjKNrI0IHSW33KEModPaN0swKpYBB+xwasl0WfWHPYi4llz8wCV6kYcmKFtz22Gk41+
qD+lg71T2w1YOGZCThiWTJIM9xbHIMNa8RYPnf0ZGe9haPTnxIa3anrh0bOgKyuZwX8K9NVrnSNC
brN3FPV5WcI6zy5ubAzDQIzJxaOh3IUq7g/32gSOmmnUXFumT0Vf74O5oNDMrUaaM3lmy0WstXV7
c5MGMVOSKFM4hhdac0F8uGCxEMVrmz6O3gTK28XeZ8ekXQy/uEKGRI3UzwkW5qujj6Ci3LuAfdnC
A3xwW8LTrTdxtQnIFc4eEcchHynRpjQKvZFpaV74/E+ocj2NoaFxm6Tj2gB+ekgMztZFT8ioSEPy
JgNxeAsIws6tqMz8VSwGWqtWuQaKaCQkEgjcwt+LjHxH00m6g5kT7H3e6sSjCe/n8UNpTDcaWoY1
LJr7fuyH1wmE25H9+Z5Iyd/BLQFBK7ymCx8vGtEmwElpz5jWAGqCRXJWu5ZUmtHjTDJkWD8ReKaf
QxQXHaVvbca1l+USNhk6A61MJJHGMt3qecyPI2c9ZH0msSTD6Z/SG4MBwWkCBULz32KTq/O91NaH
hWpOgo0m36xL3jy/Osi0ea3dv8Ow+OVmYC8Mzn+8lLG6ucgfMuLkHI/B0ffS+lRW9b234B2Q7rJH
MNNP3tz5e05fMPsm556jTnSMRBofghhrdcwUH1yFgX26JJ8V1pZ3HAwCVn1vEv8nmQvIygGZqJqD
Mawa6Recj9grIIOmDA/bPzj3vLWuIAkPk/kw5jYjaKP4kgZjvDmlGMQqT+w4WLsNlmRrmcF1oz8d
MobAacZ+5HmICpGv9yry731YEacBZ12PA6xVC6Uuu2GJA7UejCdz+SC+xwRpME+ng+WTUeoS90kg
oey6MPw06GIG3McySaXyisM9nroGxdXgk4xCiRNj6gMZUMy0NTVq7QDSeJD2DqdUf/Jbp6ad1cBd
3Brlwe3rrYe1CNG8j1cB6tUqwRwJObG/9sBej2Msdy7wbWSjZDvapV6CAfo0Lk5jXja024YQXxM/
cK0Abewae9ircHLpRxDKuyfvlO71XD9SOcKFNwOLbeQRY/nl+0wHb+bndbljZ3QUCMbIRlC++H15
UU4EHoP6omwAr8iRmsWVwgxMe265wQkVr/92LNonbxl1q2nW+3xKjzUpgdPvh4jjekqy4DjViINa
E73OIyzhzJBdXPxlk31XFPyxFkV3eet1pyLh6mi72Y9f9qATI5ioCM0+Og10Vcr6apxo/h4wzd/R
ZbNmcFQa6R39kB9Y2ONlGA3fkTCVE65cw28ZsPMhSqdyFcWTBQu0qE7CkC0Qv7HfOMsj8vsByZfu
LuYvG1puhxOlGSlVI8Mdw17SoyMMijLWf7o4aHaRlT5BYTXXHPcwrdKtbWqHeKOg1arINZeGgRsh
eJKdLtJbMTUhzK7C3bSJwPfrnVAHyx0TdtpIGLFPcrT3HHVtYmenYtqmXLIWWqjeJjMnDKMI/kR1
9l2S++kq/5km6n+hMGiqGiKGNwwy2CU9npUj7tn2ZNpRvLNi8Uoh83CynAbTNugeN0akrIIlW0Kk
ajQe2lFCVaiozpNQAtZxbpwmMeIsghmD7MYvoi5ehE3soxeiXSWe05+IKvLksgWW7qVfpumeo7Cp
tqT/dB+vTeJy+1+XPGvq6+AM1ks5d4Rp8GO4LAJHv/Z72hDKcDdX0wssFnvzOyOZ27I501DI/+v+
zkwmcW/IPv2QJZN7g9OH67fGqTLd59gYrZ0wfNhKxfS62OsgLXfGapQYeWH27lNDs2ZjB3qfPKb6
pjhFUM43lO6xK/I1pAIYn3CXwbbqxEHHQ0CVi+kC4KRO2V7V6PQkoE56+TC1IFm4at7+ey6tsWMF
tSlTcLwXJxkuzeQ/58G32702SXwjDRuu5r7+guemUS6CflXAt5C5cNdzn/6MtIo4OLg2nmGwCoMg
XFmOPCIL4z5sOw/vXEjjb+nYB1wW1sngi3FFLYIjv2Ov6PxlM17bScmh6NeBAMwy3Hnktby/HFNg
0GyDtoXeRFc72N0biuM6A7d9MpzgS1rVp0gG3rzFeUg5AHtPY/swR+Mn42iWAr/igqOHd6Oo3tq/
Mr7PTa/fGuGdaOkMHfrlUm29NKJ9AulwMjSyzDTcKglnGgttzJawXppF4HFshAk2us6Dl5QesNCQ
LzGfevJjUBa2Sg9ukFRsv5U+6Jm6UZzudW0fmW70pzy2eIkJSyLS9UyEek68MwpZXe9B7gMLDuk9
7Yhi4IzruA7W5lSv3Kl8lOlo0nXmRbivLDzEXFjFisabeI4itLt4wVdGt9RaWh4Ks1/nLSlDsNMz
W/iUPEXITxxfImcdsO1Etp43sT0wOp4DsUga4uS7xaqa6FNo+/FbuQwAwbPF3UY2DZKBUfDTx9Gm
muz82Mw4lhqX2D0XItPr9MGe6KmJI4fOV9aeLGKPEsoh4VWNqGiw0/GGU4eX7TwVFIdBs29Xdc01
yQ6+85hslRXRx0iUXXPJR/pCH1gbnuJSGQSXxPPfORBHGxoErpIF44R7KuGETYdX1ERg600KrbOQ
TKPH15tKJmsXIhit80KdmaFEW9pKak5K2jnRUUhidRKYh4EAcZ5Ew+tJidrlaXZj0hQ1x+oRhMrK
G8c3UobDzpbTa7V8GQB8NjxoR6vWeOSE0KMwh1fB+vO73f1+qJa1HfJ5sVWufKhFfB6tmJ8vLFsI
BdikWjt7ql2XJRZrPKLaAg5zoi1rXc1dxeJemA2nkgn18t3WIa97HC3xsCK/4lqoQQxz6Cv76F4I
/gqIVpXTX6tuTkFR8kZPy+lLwtKJCDLPHSHm/3bp5Tv//SedfQ1JaK38loqJsTTeGWCWa1Hkr+Oj
Da3D44Wtqpb2Iw6+FccZ5FkZrsnz7zNwmhV1ESr3b+xXett09S0gxQnyIQLTIQBXCBPk/5z7F0LW
43pQwxv5l68+8sZ1Mul5bWQcf3PLcrgh23+C5XSCnQ/D49ouGKoBTd2A/CdWXZryFOKRPzaagLxl
2vve1K+uy57Bck4TcJiixwdEkprMoYOtqp1tJqmwcTMVbbIgZOvKJojoxhBA7LB+6NQ7Oi465jjb
+999GwGrPxrtly2MZycZr/HypEg7pK7cO9Smc2vx4ez91g/XRONm1DKmCD5uYZhBI769HQhXhpMV
dkO7fp0GRWJBNfdpN54hvrhnR8TbyW6cm93k9EhUIUuxN97xm+wwAujnaNBXTraP3Nbkkmtqtnng
GTgcix+QOqgJbbeBDueu/Tl7k7yT6h6vFVCSi3aqQ/eWit46zu3krwuCauDNBjqSxD9s2ZyeStIe
rHThPhkQ83QYPjVcAbHTt80VRbSh6Ys1GfuyBS2f5Od4gsO/z7KaVXAR5mwfz2D6XCsDaEMcP7JO
hMiKyBg0cWU4yczKZGU0IzAeDSGONiXC3PmUVEQlZTs5XlTDw6Nq1+GeZHp2iMwEuICanLVlGLs+
d8VRQOYroha5IJcfSSbTozA5xPjTdWAkcm4SiZqA46ZP9LWLMAFwMMma/itUxR/Br3jlyQlzpYnz
F/8GdURD/Vl41idIz8zuqMCuyOYK9acwsbCUU4dbQBr6OLqEHbiwk8DjZo1zlVKC4VZa+siNx2SX
XKlAUJCbEDJnfywAk4wGm4E/bDg5vxLKmw5m/y3ou2hNKzzaFV6YOltTd+E+KMWL1/lpQ4LZX4g1
6tlnYHtop/6QDqF50u6/sAxpRHSio8tdct0s7LGg/GnKMHv/7Udt86PVxukndK0gi9aKE+SBzJez
I5n8L6haj9JtWq3Bh6Peh+cEu+XKm0cJ/aMiyWCWW34Aij49BDLQNQuFytowAKX9IfDB0YywLUPH
e+UhWDszglDcVhSOLsYAnLbuMpkPgxxTbRYdrO4mQDeSlaX5L0044NHOt6jOIvqyObAu45S/XpAG
G8EfNI7YOYmmfdZJFtxwKekQgM2NSPMGz48BhnomRCYktklHKE1PTaOiIxYssv6p097jo3+IAGCS
c13lgfmNfO8+SMj7XKUu3WxS7hdVxp6A5Z5MHaJ7ll1NLthu7nkb7LV7Fih1kGXlrrlKv+f9scrE
d9hotAkb9kES4I1n+EXvmFvsQ4QhVitOKUKRlLlIaOth4A9bf57O40iYxvFJLjYkZEfM1ATTsY3R
lbkpG5j7LvGzdef63cGy/X/DZSb5jf7X5OGwmhzHXJeeYlhO3m8rGKDtQuV8Ws2z7duwFzUeBRoz
6d/2R5w/uD+2osU0biJylTY2F4q3MVeA70+zhoEyFoZcHlLHYDtKt4iP3KBcgCpMZbjGY80dOsqr
rSVBlBa01IrltoZDB5at8oFbeKJ890fo+Usqj1XQr+GncaaOuXVYNpoFi4bhMGxq0/xPoJuJPBff
mIvDe1UTbrKK0DkkbV2vich+S/TgWkCyoCMmitPnrKrNM7ybtV0b3O8Gsje1wQ2Lbc7HMoMdjO5Y
wi80H/c0l9c3bnls0iKrl9qJrelA7kywRTsZPqCmNbcuYaw418U6mfPHHKFgYyfDH79xn+auGdbI
/JuqUsfw6hEbRjRlbITuCC+iP4om3tEJ1JzK1tqSqEwPXQ8wLsysnQrB7CminZljt/DoeO0iU9+M
JgI6ztNRpe6JwWgGx4GwtmPAQDCLowuycI3PMqVnALRS1Jp/Gf3Ck6x8e9OqHCHGGh8EtIkNOd/l
zrNYZPGYgAuV8yfdF8OqDOsO0Wt898oLGVHabivnT6bteiM1mfQ+4X2el8MH5h+oVZ0fEiAMzgyC
SXQSVJR8yS6T4w3ods9Jb8SGtPwt2hPOri4rpDZcTl2Z+UhBR2UbROHz4kFlXXBifuPRwjn9lIR8
Dnbh0d4ZFEA/GUdwV93YVszGCyhyZ0XxNdU0ooWdQ4bJgqY03EUFsAAY25Qs87TC7NBEMksGzcwt
NtHM/ouQsqp0vo2M6KOxHouumF8AeMw8UeSyopW2LHMHK7latz57kZsLtF4fL/sogjt8Y/aGmfhI
+QWZ2MJ7L7KpX+gcGF3GpyhXXO5dWtvGNmG6my9PQ0sdbgIJyA1x2umOpgOhnnvPfJOMj8gVoa9g
E5UmCJBQvZDcnXdYNLim83xgIrPbR4gm1DvpkQ5Toj515iW7wKKM1QvfYlpcN2S3dhQgJWfPacis
uxTSoOJ3rYcxpo/sNUSk1Ww0m9lkYpRPZN1GJ6YEQwwPdZVdQx9otmny2EgQD5j7amNX58kpb3R8
35CoUPcUi/+1M96uU1W8VB0NEWIIPhOg8bs4qFd5nNFwP5uLDEkN6MzVooA3QldNmQ2rjsvbKbLV
tqrPHaP4xGJfDhiFcZ5PXoliKQ4eVrSGi3H0aAU56WJ5J46coVn7YkbBywm9Fv3QnSvvBVhndyTn
XZ385XT9++G/P/pcnLzJweufVFjDpzpF5MhW1FiB9qLauzj9fvi1nP/PH/8//l2OirHquHjSLUyp
lES4/XXlDwqmkxi5Z05ebxJck0+CK2FahhNuI3q8m1SflOr06fef4v/3T79//N/+3e+n/M9X/G+f
4jhLfCpxYZ1RdclKU5NcaJfaykDJbWTChhMlLdPTRDGnQe9gSmCCyoLmxdHONzm65pooyutDL/VX
Ti3PhcQoX3mi2FF1jlmAz3IGbKYduUPOSniIqpO04CETsdtSOIxaqAd1x5O3Z4m1duPEmaSH2HPV
BkV2cQ4t1Z3ECkcpk0pkDpdR7crpk3PEf59ifMf4WODaHBDbws9PMzWDi5P9sGaO61KwzPXt5G69
utu7QAVWlvkVKbvfUCoabQqNimQqVknb5wjVrxDfzVMZWh+SpeMYUus92p+VFT5MUejvfa7wyxDb
6PUfq/LMc0j6wOwYgno+utCkSZHH1yZQNpqhjfmRZriV5Um6nTlReqHxStulaAO6dMyPzpz+Ia4C
MBThC3Q/oFP2tLdbMnRlmqpVP+KrmRvLofR1n1a9Q0Cbmz2Uhe95UhfOLmyDon3FD40uPbMUTDK7
57iwpbuVZIjpp9vE7G95uJaDccNFZG/4oV504+25pZMtM0WzpgLwb4tAsSJHO+7GYMjh4cjnwohh
3BCi3ph9QgTCHq72nJMv009jzsFBuPAjdU5pQ1nRhE07JG3Ovb0HDuCebLt2T0Mv3ZNTEmsyzJ4z
Lze6MSengVw0bvxxkvCdmvus741THfj9Ouw9zWD4u3Z543Y1f2G5tOmVo0LIeoxQYGu/a86UR1nM
qlcsmn2zhddPMCpPY3qXgmIbj/njPPVPcSBbxuvWsGkGCikNc/RPXl4DZ5igyxFJdI6KcUuaIKdS
PLFPWQX57tDS83zaB41gQQmsowQofJ6oq+zSXB+c5Y43lBU1f0MHzq/BKxGUvBZmlFtnx5/fuCiu
5i4wt1FAjVcFlq6qUjzfo3n4/fnN5mp7PhIKxfFMy1EyJ4+bd/7mp+mDO9oPBM+/4viVqqv0LEUl
sCUgLCNK3yCyYgZAfvr9iwJYrx4/k6GRnGPP2HVoBkMMWwDfBuWVM1osFeMRbj4ZnjrD2udjoA81
WJrDMLl72xUTQyuLqTpIYGpR7OxeUaha5j3/3wFNn3aeiK4Hww1Pfm3w4HAexuPK7T8NdhzyPujZ
vvaO3+JO1QOtSBzfMuqwFDFj13zrRpfITBB+tRWVkMoDQeZ/zEX2PjYDnsaxPBB+/7BD2Hyxqfqn
gepbMYv41MMsWbuMzEijY3nOaqSi8N2se7HzbYW4n0wfaVVNTPzRowZAdNtQhfxiRSxIi9X/RO7v
mzhVtx4jw0rU1HVpCHqpk9yKmMlWP2evvvSDi5FxXuf6AANOgA5xpbrmqToII4x3QFPji+q8gEp7
4pZBjuqinbtyDIwD4EYmjkTWQoIOeLzjq9mbXGe+PPre7or5q8BfNNX+bUTKiZg4Vpg6du0UP2bL
LUr7ZYkyhW9BMnlg7qiIL+lnCUCIukno6+0ydSir4A9cGiZcdl9sKQ8Hi7k8fp2LVB+0vOwRmI81
4+VzbJHLjVLULVLUxOo5Z+xDGBlx5DG3qtSbqmBNk3ouNr8ptdnv2MWo9JhZ/SzWP9PL1yrCB9x7
TB2mcZsRXlkT4ATQrKjOFnhmmO3ojyFIxpPdj/q/D0FF4RRR9mhbJc2lMIdhbzKJkDamoKw+Ftms
TmFHZWckqsfBdI/dMtD4/dBXGFRcYQh8g+HrmEKlIXdAhNEFR2EP4zfcF38tA6zOdT+fOTKV6bKD
pN3GsaJn4ny0rTk4CgYE65PXC2Sn5cNcLgHNjsli3yakwazkda743Lxd8nie1Z+tYrn0NKDD0gJx
la/BAcDFalnTPGH9wLKmBChxXp1mXCU8GocA7Abc3OYi8Td9VBUTvAqjWRGOb80ywS7B7G6ETr+x
S8XHQVbiOrS43/3eQQxMjFf8ivkcJg+YjLs1aHXN7SJ1drql/jT0RuYAQlH7KQs6y8I+Ps/Gz4Re
z03COXtt4l2DjpF2MZvNP1lti3XmDtHa0Sa7iv2uewbFQmDGcrVMrqlT36GfZ3scGQXnsv6S8903
QVHSH+/+GVv7KXLi+cMooSr4evyXU/gdPGh3jj/ojKdkzHATJjg0l2mp2g1Tu1cLJoeaKbwEALvp
JyIDc8wQNbCq5N3qgw9bu8331L75cUlzkHiIOgfGSatdIA32T+hjRlVlZKxgj6ptOFjcDQsMWzZZ
lI0ZQ9Cwk/AfJbn4qDsY7hM2wKici8vkYxFtzDl48hcLeFA28tPUx65qHzrh3jzQJRu3iUACS7mT
ef2CRsXgKlvSAvm8wxn35aoHClLj56IxkdETd5Mw1Oedwcrm1+rLypro7Ia4KbvO7necsqujG2Eq
ScvyqcQjV4WixV/cCq6z9U1jG3UCe/gLCU2zlQTNcxVXJ8XJduUWN2/qO2LN87amfuGkoLHhFcDY
NdVQTR0BHBaOz8qL/eoYSTRYa/oXwFgq6F4tU+38WHV8lA2Wby7v3i7RvFBBb7vXHhL+kaWw3zs4
LJ7IfHHPJdP0z40O5mxUh5kTLqW8tBFFsUtipjcfGher9tgwVvQ9j8Q6mctS15chtueH3uvjfWrF
SMDIbRfpiccOuzT25ba4RHXKdFUhpg6NIFOf9eZHa80gNlLLP/nLmOL3Q86d8JS+QQ2sLgWEt0ve
JN5WVqir//0RIX/fdkDTbM4qkzPrB9nF7/FExiuXTHj6yiKtGtKiGAz4qUABbzOjXmIiAfnomLI+
w/VZ78Z0644duc/Q66B6tO/+kjuP3OU1r1BunNR07urUeHF7K9iiAxTbLv4xfW/ZIqdXxkEDd1Sy
6YODW9plHNyHjJs4shKzrlJMrtl8amM3vB/wA9gZuPN4Sh/kk/ZSLEQuBChZ9hgkgpF298IEgIId
k/AGR+L/w955LDeubdn2VyqqjxswG65RHRI0ogwpiZJS7CBSyhS8BzbM17+xec6tkzdvvTrx+q+R
TkkHENhmrTnHNAW1JHKRVhWD8V4rSm/jhcSK/eJzPP1B7v4PzHunKin77r/+0/4tNoUOjbDxM5rY
Bk0X8+BvkTcAbPOk7gkUhXqKiWfpzHuAoWQG9f4jp2sL3pUYZ2GVPYQwvMti7pjF6fwvJaYUllKI
2fM5geHrpa+y81jgFrkJkzzR9shXoMp7TgG+q7b+tEJZeWyuq5bIyqju9s4E8HpmCY9iIHfOfe53
eD+INbEydPiVQQJlBJBsQz0p3pt1+J6X1njfkSV6Yw7W8YpI+us3ryBcM4+Gc2Q09LUE6ySJAk6f
CXCgv0ZGda0bT4Prh39zGsVvQVrqNHqWof5wPYtTqYIcfoF3jzGGiMUkpL4f3R810KN3aNRynVlg
VjHdOFQ4ZPJt+VbPHZofN7cCyvjWE2pHGzlIXt0MIree6L92R1csWzQLGFhEgf2FYvczNy5mnME9
63MHGMlvV+hLotOUpUBEE2hZleN85kYLC95I4kcTGyKSi/iStzmaomkpXg3ANYGoVAiIiN018s/w
wTWGG2+am1skoafexKcnuuamp+/M+qwzXj2S3P4mvcT6LWFJnSDf8lgCklDiCNf9LbEB3G5YxegC
9nDFg6ksJPStbgfThsNNzZmlJChAFEdAsXSkrLHcplwDu9EaQJ2L+SEsff0upkPhznm7vxrYUjgR
ezIx/Q2k9Gj9w66L6AgRbVrml2JKHia9mIIwQ8uohcW7lqbyWVP4t/FvrgHe91/h+H8enMMBOsiF
CSL614ugnHGxlnJB9u7k+Q3yUsqn27GykgtgKCyQUUVsleCLoHsltlbTTStSWLQPrzGYuyoWwaAW
9yK1803p0WylfypXWKb0F6C2Y+BCddtnXFarbqkQr9CxPUaWm//yN+gDD2S99Q/zkJYrzcz6T8kQ
6ZBH++aAst56O8Q/0wFXrvGwVF0ZwM9y38O6ABtDN66c9Fe9T98Toj5fWN0MuxwHzF64g/mUIwSH
iiERYoJRQqKuvVH1cZ6xSmTE5CRi07LnWFcVcZ0NfZP9nDs3jhVw5xi3ZnxqPRO2W2R4z0x6B6Tl
w3ps8viu9p34gc0sA0KIl7JNp/AWpM4bpGT5U9LsCkV/qYZ5RuOOFNS0n3qJjiFz7WZl2L14rqnl
7+piKg8eG2qiFjGSwuCsWCVJ51szVUejXeyfDK17qp/hreNMGGqTMFz1gxediSnJN4NhOw/Y7HBc
aMUe02XCPEENMt4yb7fbRcOiMm67pe7esb0hHO9uuHfx744+DD2IgaWQTEdjW38rXcdf+YgU0GIJ
cPh2AcS8nXd2jxRTpqaLsqq3NjnLjJiErr+JsPk90o+L0HZdfhEHpuuu8fsdRoMn0Sw8ufsrs15H
umxR2rx35VsuzVOiuA4iap0NxUTzNjeyipJfFu2R0LPj98Z+06qeY6KbH4VNnVfQu9uB53v09Nmm
0wsaevGxd5gdToFBqeoXyJJu3xXrYqYG2bXexqp86vdh/I6wDdEG1dG1KJZ7veeRuTfaewD8f3Pz
KXv9r8EUHDZqClxvjiXIndSvsTW/DMCa3WjLYLrxfnGrI1RW82jOSbSGdZ88RPZwW5Qm4eZRea5M
H5m81IczO5qjNg5sMNtuOHUCj6V04SzPdnSvhbmjipUWMhk8y7VE/R0VEuWgEkIu03cD99/K0nAA
Rmn6wk1UBz49saztHhwrPpiVvaccnW3zKaQ/7TZ2kJuFvW3sXUf/K1hoZ/3NKeCA/4dz4AibUDbP
oPpoqJCyX84BIOEaRzAkKWnW8jjnkXc/tBb9MvOb4/b94xI58aGJkk9CzvGvJvXbmITgMaNp67g6
BbnCJzslO/bSeM7nDBVzYVpnOK5i1ZQ5dd9kurWbVr75yXuITOEkR/nRTLq+N0EcbVNN6K9W6gKU
dbjTuhS/ylwdeytEvk8bO67y15LG23FJ2jctgu2egE05dFo7PPvuIQzL+jxQEQpAs9b7YQBGVevj
EV7+dDdF88XTO4nMtNhCxkAdbjuv3Zzax94U4sh4+S0XiR44psFlClz4Cf2QRRJZ92A2g83WsMAe
Mmr3A66i9RIJeNvjUh87WjVBP5v3V20JY/ZNB3JkJfUJIPHcLE+1bTzBU6xuh6Z9sqzeu5sQRD0V
bAZrf0FxjF4SFvZ4q1U1nhPFBvUGGzfF4u2Gxb/t9YZWwagnDHneo20M2U5zINvEfUQYgIYgFZti
VAsU6G7t3Zl2R24YWrzNhLRsS/3jhzv7OoBPwhawgJWQTvLwlBfGkYpDvktl3m5qDyVxV0btJmH7
vtGNAhSa5yK+I5l5m5hZeQLOvEdyinwvYV8eLhS7bSPKYHWN6S2abphLGkVzO/bCjdEYJqSWjKHg
lcUV679c5arEGJ+7D9uoqXwthPNEi3zXXavbLTEiFJyRrP0GDI51CUlBpuwb2iX+anLAr7l2byDZ
Oo4FxVGBw9RDmLNq2Had2nzwN45rW5tppuCSzEZGa71EC+iitpgT/YzPvHrM4wnIi8Mz49Bhrb54
ryjFVpbLvg+FqXNXDLOKJQm1l/99hWyYvyWuqaHFNV3hGJ4whPNvgbaxoVEYknDC6KZOhPimxjF3
w3CNottczYv4IdlEP5V1Ggaz0eWb2hXgW2LjIks3gp5A4U4jfeK+8v3p1GlmfDP4TGtF7J9t30v2
LciCrXRHY29ZzluvSGz1XNzbMM2O/awh3WskCX5x3j/4Ifh526vY4J2mOItPqt33yIIUbwVAu01S
ovoNac57upnuPEkia9FLnhdRTpncMmcWsrJ7h6yltbTHIRixSt/bgpSOuDIMOsPVd9rmVKq96p5s
rBp1P9djYhvug5n3DcnmSbeNR9jzs4F1u5j7t2I03dOYJRsLt5ny6W1BBxfa0H26c3cD6maN0PJk
mh+UL+Req+iWV+l2YRHx4LLCZSYZxz3wEPQnThqMDMgbINYdSkmoP3oRLnvLiU59mSK5YQtGa26+
gXthB1cfvO3eWg5lvTysl31BxWaVO6P/io32Ppsb6BTiEWIh5uYZ/EJs+9gBe7fZY5+PcSb41kZg
w4ZSBWoyK1maI0y6Q4e5NkilUTLXQ5ujjBmxJgFNj/QtMnYlalNKCMTV6F3sc4rz5rC4XkF8BFrM
NKuWve9lwCLRgyxgKzYiwoyHSpLYx+LTzxAGgNdfGUTg3Zpkkv0R0vT/MT9/h/nR0fL+cnMH3/vv
//GzZKyfH74XP//rP++/t3P+vfzxL4CfP570F+BHZ1eiO7R3dd1CSPnfgB/X/4fwdRtOj60TOGUy
+f6T7+P/gzW1YRBG5VlkSQo2Pf/k+7j/8Cg4qIqAK1zd1f+f+D7/FhHl67iDdN0jip0WgSN+22WW
+pACqs2Wfb0MYzBIdPaD6A6zS1Vp1gpU/PTSszyE79f43OHTSKhShnaIHQYVdueHHxd3osSFBHBv
88up/B8qCYqo9K8rMJabDLf0jDlMTzi/VRLYuse9RuNor3X4d10hAAAa5drux+Pcm3TVivZ1FsRJ
FtRyC5dFlWP93f5SfQu/fwhY/aYlhK1S2q9btF+WQL3dIaqxacfPfZPsdElvj8Z6TjOYk+KG55oM
gCKyHsLW+flBZDd2VWmlK+1Nh8kMbAz2pA/CkekQSTdVb0ym61rPL3l/EdAjyf7gM2sxvpH//eyZ
tv3vH51Fm0mmp6rG8AX/tjUehtlL5IzoxbbcIPSHN+nmRPdZ1j4PGUjSieHQK5JbIHCq7E2Il5Je
Ost7onOUBGKexkl1S9S5XjJJSlDa0h9Ek8/77TMbZq01Fi/S0M8oJ9tD4qOykeE7J8nap0V/65a8
TR8nj70vRyondrKammyHo5+2+WDOa7NhtkrA2q6WvQH1bYUKHnWNlaKXqpCJ4VRatl79ZArLZNdm
ZDA4RAAYfySvQEOLBT/J0iECUo/1yux+StpNqCN6Z1ojdJs88c4z03U7hzIAfnEjhvoZh81Jm6Ka
0EIekxcO30zZbfLM9tZuYrIf5uDz0EP2ntcXFyM27aEmQOu6I6SE3NLFzgLbB4k7xA3AWXUm1aNb
ekpOekKFg95rwaGesiIFQdpCmkPTsTay6LZ2rY2hQTCNO4ddTf4tKl2oPjGLsDwULPHM6ItdVnoz
shpc0ZKMdxTZL9EovlW0eFeNusBDk44y2DEd3baFwCatL2A9OXcZOVH1Z66D/qFKRCiJFvmrmHBr
6hyI2Gx8xmbDrp/JDSoCMm6rXlB7vGIlbXCcavvQx3suKgB8KTtw9qanxomRmHd5DITX2ZX+kqO6
ooHbXQzkKLGHC0oDcdnNu36s6UOOHgRFlAjEGREzVJs/HVfzuJRCXtcz1nOIluR6l0IR+tJS3sTj
TbgdIs8+NwIrjeeObzjeLnYZP4BDwv+QXVpdIley3HVY+OfBwubQxCQXuEIJdbEURPp+5kVg5ES3
o6Qa3UGUolf1hn7wcv0f1I/FWoL/mGzxzCzegeos6MJDeegyQrky2Fwyli2xX1q7KsfuRejdSG6H
YFGYbSCF5VtZSlRdJaY+wi5oYS5bt+a2bliSunV0N6X5Cxp6Vr12vI4HLC2O5+erqk22mQf3zDTh
YONRHTVK1i6DR5toMQ345iE0uBBLkutHw2kAGaFaoTNxQwNxIv7AYFjGWH49AqTC2KjK+VlgZiJn
lys1bW1uTEnDRn3vixRfoyP3oiUDIh3P41Lg4UebAoOHz0Iy3NKVOwPCDaakLnuCIhyHE2EosXtT
slIKQqfdUlPTV55Vn2jumTQcvYAEpHuZ8AqzJ6j6geYaQMXAPnajjb9QV3bZyq6xhMM/Gpf3VGIP
NQlCIMpWsjmjtdlNPD7aDDNsKNO1kdg13sQGFwEpLc7UNuyDOVofGPsSJWLDYltULy3BNIwcP6Oh
pdCqQj/TcYQ0ZXfrmmimdbzQC0YhuElDl6ND2g4IsRyDMileEGXn6yTniUU571utz4Om8/lKPfqJ
12G80m3luwG6rAsUq/1Y3YFnwF0iuZT4mt2YuJHr4NfgwVlrkIgi7RVfzedgo/nNMXy3DbLl1li7
eJhtf3hls9lwp1i0ONV3Uw9cH5WfX2ZEE4Hm7Sor3TUdru564CYhOILkVrT2q9gBEYBM9143xEdL
v1Apos2Nx71DC6tlqOZ2To8s6eGlKOmuyLi1r98Ixljo5WCKl0n7aU/xUzsxRsz0ljzBp55yLOnJ
HlAwGPuIoyvDZV2akuJ7zqvHY7YrCoJ4Sr4jTEdfVX29TB2u456TQkCiwMcVTNXLMsY/BL7ZZcwu
hgWW4fpGrFI4zulgD0hwGy52cLXJa+c1R/ro5Jyoy4S5wcQ/Gz0tZqdiTLk1ZGevDP97OsaHqom+
XS+RBQ7AOtejr67y1uDg9FVC49kzUD+6yVM88gndurz4OQ7H0ci+TJ0JqO6YPADIoWswiaGWRn4k
BaBCX2tvugjCy6RmLxb0fN4gAzEER02iUp+qVaEHvporNBKYe8P8jCxdRxJL8ry69q2wYCDAmsYx
cEI9VBCoJQZ2CwK7o0EQyhTeXC9MwGpcaVH2RS9eD8h0Q9FF8GW1dB99EtYr32yDRg7P16vI8hlW
RLR8tyAtg/TauCGzhG7ydV5TbTuFO2E/ezebCI6HhqASh8RET+UME3CBlwcSG3rt6mLmyFmmKNu2
0nkv+ep8k0GlUEN01S5BUTgG4LHyUDa2x2fg/+qiPmRR84nDlRi5FAi0kXThYWw2XsFQvBAhofuc
U61XLySplpfJq6PeeUZHAjnoWFjlpWZaRS8MfFeGZ0koB4perV5VNMmZGxiSddiVDPJ88T5GiT6n
nQVMdwzSJg0MbTkaoqzXSUo0QMhjZN28KINM6BFy4g5ZvWlQca56M4IYNFycmMR6whpRmtHXTHw3
uM7YhmCwQ3b1k3z1bWcrmxvso7UNTUGE9gvIKycg6eFyXQdoE9f9pDNN8p3QTzcZ78uHOaqQ8bjk
HlrTW98wqaQZu965y76QL73Xwj0VNlHiIIbmSq5Tg9FlSbOvcjqbVdVgQ8RzOXFxzS5CS7x5Esvr
hqmWadDZFdEUroaagcxcgDbrgOdZtQTqnAH3/y5B7V8PRKs3SA7ZbWrMQovOQrppvU9EilDD1n/e
FpzTxDTpNaL4p+zPfHpdghhknMmmAIbJOFZ3XBY9PBG0LfAaU0Bo4c4xrW0cc5tHY/Ms++UVtsbE
DY384sHKyk1SK425Itm5k83q3m/2Ao4k+ioPzxgX0gBTpQJjG9rZfWs9zI32g02J5O7kVhlAWe/I
QLnFM8w9KKa3KIf1UKth9cp/gl+RK9jdxSeyAzcbTzQfnK7KKD1ASVHnohv0LKgLskQqI0zXmktY
QcH6yrL5COlEcq0r19db1sQEjSC4WaNuqkmH5cWEO/+gNz2scP6ht2ArQig8gUe9rf30RVbA58Ek
erUNK96vt9YXtJCmkU+bSGiv1YitUzFbyMwegyrRChYbX+w38FmD4GiZgufS/AZQAyBegQwieuxi
wkVYKc+7Ra3jJ0EqZZ+f2dgvW2vmIEsQRTHq6M5kVKYl7CgV55Ykrr1fcD4zmrUrTF6KBxMdK2SH
K7PggoGA9tkNw5PZLCzSEm5zy+W8pvabYgiQMv1gDu+dGtjT1LhNPOQmYhrm3TC+0oaCSCW/wAuy
pFVMMGsabrkF8zUGtmPPQm8V5vGXp96/kAhTUD46OgDR3CGtvM0vaVqeau0jV95iMyTNML3Oo9UJ
kIa+J4JmJZzsgnnPC0rkI/gL+kORYixIK+JwCpgQM34RHa/CNjK4Vjur0FddxRIxqy7Xy8+XCPGv
yHS6c0vzvViiDTflPUwLLiO1nqum4nRdBiXmez4CZ7sOxqnhna9rkOsgDmuU/kyqP+LG4mmZwbon
ay9mFG7UVzkM3YvfFsxwBreIVXrnukhO1Mouac2uxtxJd3qY4heL0KloYZnhR8zOhV4mICiyz+va
13WIeAoRanqWdltI1uC1aCpALLgj8LF9IXLj7mbBnXfZOwYNJm3JEtLRw0MyJF+JkV2AkTBeOsVj
E5IzlYLaEwdjbk+44bb0nJj/UCXChuxofWXon9USdVHD/0IDP2pwhDMfsdrwYEi5xnsoGWDbVu7j
zr5kBAlvyC19zv3sEY03bL8kv+DdHqFZrC34a6IDBT965yHxzxPcCToOzi39h8t1dlw0Nq6mMzwU
Y3JoWIKzoVBAavskRH5JOlY1lbv8YIESuGoVnxfh2Yw4ZHXs00gaaSRPUq0b/EKw/gR94lXpF6tE
tiHMe7ZQ0kYOyFBTgJ9Vd1Q+WAQQo4MTZlKL/yixv5vlzyFhkFgq55aw1VO2q7Xs5/Xad5V/PwkV
51U9Ik+wC2HqkgOrmHLonoumvXdLNb9k2CLL5JtaLyCUPecIuTgbrIctJwsKdW68cblPyKxa2ZP8
qPpLRqcAt4waxuPHbJhJgU2jZdva8YkeIv2q/G6MGXuaobxQQgSpR8UzsWp31yV+ta27T50sszkx
GKzTL7VFCqipMKA94+Dt/riO1TzcCLHXZz5WAaW2yAqaGlhEjUcczSrLhCXSbA4/WWpehOMM205a
WxjAX70FBlmSYz23ap87xrhOIhmv2PIdEm16IrNM3JAEW+vkZaDUhAHOF4Fkdds4i7bXtObdSuyX
XkeU6fsPbk63w+H+qgw4ObmT/yhtFzgAV+72mOkMMY08J4uD7SceJVx/jOYsjNUuJakQFYVAaMYA
pM9mWnyCq12FJwnXju9nhKLwdagagNGxXa9sjA5Cha+oTadSDlOIZpnHghCOOnEP4Te3mu8GizK/
p7G0IBzixWGCRPSpTey/mCQXgiCqAgdMI6x11dC3p556N9RgdnQVwN1AoQC9bx3L3P+SIVafbMzh
mtjZ1v8g6wS5ueSugYKzxeWUAFEo75is7yKPlRhpt5C1kNqAvOBmt52KMC/AKpUxf9dbviR1nbug
mzHauOB0yKTyiv6Zm7E6/NHEcescE2uO3QDUCpELJcHLuBPdCrg9USQ+IKQDyoz2MJ7wqFX6RpJg
tPU158FRavy/fquV0UcnA4TVv7kYqzqCNnA1yuojMrnCtffobuKtaOSLpbzJ1w8RmixW9q167vWH
Q6hUPK6RbEzF5M9lcoSR72z1eZAHqdSKrk2hnlY+DOxlpkF7Nchff6PRucHAF6M/xzN//e2Ph3jF
6JMDoZwC15+SqcYTdUSJWhQipG+mX1/m+pC/HvzXi5F8UdKY4rfrz67/vP7tr5/511f+64d/Peb/
+rPfXpUkXSpVVGr+PLziepDSRmC7+ut9rh+vc90wIICNbsV/f7JQzw9xOldUDTXQ/tcXz3pfFL+e
FP9HhYL0xqqa+WDg0YotR+VI6zDyNkYLIIAwWRgJFnSW7jZTtojrv1HrPWJ6brahSjPww87cgfrd
XS3lenyhA9yTxowqNRxA8k1dOK3zGD33AMS3pGTQO0D/0aJff3j9rUHTEFgRICE7QmJOFQw6TIjL
tesQVUd56h2uf2M4dQ8Emq5hAxh720B4WIdiW80R/v22Ng/KO3jA/v5oEney1Rx2mF3bfGbMv3XI
huMGringYTKJCmT5Dj2/jZGTszfq6Y77lgPU2YoU2gi0ySn3lS/3IRK9nVNCc0wEdERYNy+55vg/
hnmTztahbWcCXFPwZhEcKsOsi43tFLCNEF7Liq08NsNFJwIpzHaNiRePnHjWIFq99a2V6OMHuwsp
ppSaxRxtHrhXLW76hAUEBlnqiec0k4+1rFwcuCWchhyjaEvsrF5t3IQeenQYwVCtrXBIGdDop3TG
AlDP0/BMx/eZM94leJXIWnY+uzA71ZZwVoaHJ7+XC1saCKwmzND1YC+IrsLoOOn0xobohI6xC7Rq
2KMQeB6Q1N6OOdqAofHKrWV5P81ZfHqlK9ZaQxa0HIsfRDyjsmn6T1g3cpIknDS5YIVYEz3Yn+x0
eOhqNLKkiNxBBmG74jDwNmh0cFJ4N7QJCPMeAwmbApzUOAXj8CM3gB5ghrDok9HFA6O6gbbSUoT0
Dl7u7qvQyHHQjta6R7rT5lZ1nAq3YahmBThHwPzaBEBcbWT74oohh0Rre9gwhsotA7ON0YQ7DouW
TNzqNkD+OcfbGIkB30mHuH30nm3SJ1gLzN/MWDJBS6umTxCtEq+jI+5b6XqMBDXfYn6QhUYQYDpj
ZGuMLWjIdC16l/eL3psGaLegE+/7xGZU0ppvaEEHXY30mOrtCgrhxcCcRQUGQbr/bCaUoUfWx+Yo
Deq2413dE0bX156+Mko6cRZK0MJhkwkJ/AefgP2KEcKgRzAIAjYoJf3IJgkR8I2xhzh1hyKOdHAd
QUbc9nwMKE1JdrNESX9OfZOw2MW9k30A6ZsVflZ9px6nr1MBY1Pv7Ru/cQNLeSyQA36yNdyjR74I
psZdxkqsbEZ9M4QZ+M2MGmLa8lbY7SinEkQdGbc0Rr0HSe2aCyimg6c3nMJka+pyb2NIdUfcfnbX
YwWwjYtnK0lXJI76SOpJB6La6AzcWdb46vTxiTLCixOiErAYLJy4OVWOf18Y7hklRIUvByCtkRw7
bZzPGtx6Nq6UVJz0dtCqN4BK8Rpny6nuQOFDDVnnopYYGKV3U/oNDsh0b4y4GJbZIviscR7c3k8J
dpDcLS3y6WgChWp9UBr6wHN1Lw3rFnAcFwN88QcRpxifIvokBpg4M6p3XhfeaXnFOJNMq3LSHsEa
fTeGmoJsF3HZhhRtjIdyivDQEddAYXZcVnCfmZql3LeN+zZPbn40bW+rqnOls3Q3TdX8LPxiI9We
dzFnYKpUEYpl2oR+0qzSBZkWcTOn1qpJIh4UeTE+93Vx76cwJedB1R594zhKeU+oJQJ9Bm4L0iV+
8YUbNQfik3o3XhdtFoS0wL+WZDPgGuukALXFB4jtbhdmun5X5ml8b5IQm05actMX2WkECc/YaQCq
c4D8PlpS2M9awu4sBdKEteSk95BKhyjH3D076PDtFwwSXsjuhSjSjTbAETTH13n2T6zkAl86Dm10
e4ZxvluS7nu43NtFem4qsWOoOxMLu5YLtb8qfHNp7hF5YL71knoveO/esQ6+rA7gUtaWBIRmsyDJ
SAAjTLl5rrEq1LSCwnnfJ9g0aRWkIXvEgl5fnEAdr+WZQBPsWe5JD9niZExinj095qS34j/dJCFJ
FoC9vAFvMqv4BhZaAwILjuW6IbdybFiriOEzjSdqEyRNgtDw74bG/hCqlqFRYaS0TqdEC9CM0CV7
UCriuqrPvWNcysI80tsiHbK/CSUWaDqEtrqkjSjdEn5BPFFfkXLRhcEYhczSCObritkSDn6+mVzt
hADv6AnrPm6y86wxbPgVbCkZCGl+xCbLYLMhClU3XkFqPsI43UakGNtWpPKnbHh9BsvyLkYI2jW3
GSwJtx72QvYHdc6Lttoni/nNmOqTkUd3JkQEEwQyEhwK7UsFVlj0QZIXj66e37URazVoB7Da0Gw0
q8VQZNCYMhXR06Q4uE8We66V5L7MFyweJH2kbfuqKeQ89YhSiFf11aiXSlwsU4xsHpUxs71PvW+C
9DN27DXx2/I99JxPYIFnAAw+GRTT5L7kfB3DVL/jJtqOC4x+48UO4w+7c1AbQITNbTpesIqM3L2J
FudQI17wQUkYGXRLR4xEtBpYn5T30+CFegjHl2mWVWBROs29ZpOBoSEm+zv1lKf5aY5y9ozAZgIq
nnCoo1UuoZQu/pNW0KFgWOoV1YKtKqaSEkYuJ37OGdngo3Re8Z2A4ENfgRiY9nnX3thpAz5iWCgm
aRi3qIqlVJaEhwNzMQwo5nN+b5HS3t73k3k34rXHKaDXK6PJniZ7/klN7I2lStDU9Web3Hopl2HJ
dAVe3LuZKyPbiOJ2Kor9lGMq9QlxXBoIR0ZGzFvmPZJRd3FHO2aHPe6HVlgbnAQN4ajuScwobga2
khRFi7sQ7wbVEcINKa8ZfgsPc6Pkwn3quZuSDNaJOWkmlA7nbnhppuZnDfTK6TufeOLIgWC0aWAk
3k6zTixCyWhQonp0tDrovemjy5oPp2PWLwUXoZ7RYrUpKtd3hTFtDKrcXow7uXLvpm78iiVm79Ig
ztk24TqUMEoyO3ofNa61EeZqGLM8wHqHigycV0GqY6APuBkGN+5QyTQ3mpu+WDP7o6ZQJj3B9iIu
60Cb2FKREvQqRgtVi0HlONWeqHA/OhrY0DRnosc6hGAx45uHzGykxtPMIklVXuASAfKXIdtBdOTV
PIz7VCNSZsrEjtHv0zDCVzvS8HTX8n0oLWwPBVSMdhouFQ3UeOIrTU5VtbzrEwbZvmROr2d5J8Zi
B5+ZxqMgqaZ6Q8JIhy0t3gafwinRs/YWUi04DsptTK5gOy2u+XF4n2PiEnRs2i5WsvWC8GFdJtpL
RExwUOTNiwbWxUnil0LvA2ReE4otUtD7cbhNTXs3Oia6VfOYhdRNXD2qaeEl0NrYQ4tFfvk+dRW4
UCMgBy8+N2gex8J7EdTkrOxDLKyvWes5LlWpuWAvTGQxKMNmN8J0EGb9Locj9mHbMz6ahc4rv+BX
rFivA82HKtjinrfls073feXVhMHBK6XHS1WsQTRW2OguLbHC/7VRT/OYu80//4/omLVgeU825JpZ
juYz/EouEJ23cHh59WqERyJ+MDAKfW+lFvzzqWZcMxohFlEP8eldTYAoeLvK9vfqJYaSPifyttnF
asjLsZJX/zStEgP3y7Kc1OtGzbwy+VM9OOQ9htgjnc0AT6E+1WSVr0s2gJ0+e1XQVhTmqJ0REr41
mJDq2AkIMdxaGj579Xf1f/yq8TX4XDkWhrPrz1mkYs7ctCkFC/1j3LeVtoIhe/2zpr3LrgI5zq7V
uBjhovk8Xz2kJvhF/V3djj6vnwJNbmW3t8iq725NcWQcWkOVRiaqf6k3L3uw0TWvgHHnsU5NanNy
2/MMI71FqLWWhU8Jp+TGgYJC1hE/Uu+n/FkxyE71We2uyTdLEV6sxN+rN6/bYVOrA6BxbWUTWY7H
qYF4w3PV51Jvq6nDUZAgdey8BtrgiN2Wenbs6UfcZxsDEJn6b0BAa3V61OGpU/jPQ/X5VCZSuIi6
WbOwmbBYwdFYqyaxYfzeNilXGz/r6IDNLpFA/F09pqLfrzsfOtsWUVHi4KFw6a8PT+B+ESa0Dnm5
DBSQZ/ZrgzoWFQosnlv1I5imwHpBHPEQvEPBMrBD0QnYNvJP9VI6yrnC4NNQdCcI52OslP6UK4rH
+NVDvhzVI9RnKquf4OL+/FARP1QfGETgjXor3uIe9z4j9QKXh4gG3k69nDMOe17GUszKdH7yl/0Y
w9onbMchubFov+kVTSwMFKfJpLDYImfvLbp6JeT6kmSVQJp0OiIr+UI+f7a4q9JRI6lZc+pdHOka
0/18ujbw6z79Yro9axOXa2E3RKwW5yg1YecXOhYWxIsj9FAnxWvaU4vWSy5FL+7v0zCcdsgRvmq/
QwFKN3up9EQBYldk8mJXaQ3kIeldE30HNT8y2ZiP7BY+CjkVNNzd41UGIRouVFk8MElSLFNNEdGc
RYVtxCyg3LTdXLGR78qbctnHZhHfWFH5TATjmVxh1DrgExvWOJQb8kNXyUf1q/Abc1MrmZiSgnWI
hswUiofcQtimg8Uksh7j+EvHjrJN3E/NR/PZ2vMb3hFJp4YStZ4o6xorNttCbmC17ou1pO9WScqn
A8csZ8OA9pVG4WW2++csYj202BTZHZz/gQVTqxJYSDT9xp1K+wZbI7m9KWJMgE4Q+mrWnl6kn6/l
bqBlPFLlVmlBC+2S4Bh6VaoDQ8EOwxykXjOx9jPehb3fVtCmakY/i6LwXMynfoCbnOZgYXIWto5q
mek9CoquBPffJpimInaP5sjnL39WXkWz1srf0U9sdA1hr0Nz/2Zsjb1e0EAiGBdISrhp+vqtrA3i
8ESWBmGdrFoLfJRBKbX3hmotBp0oZmraNNMuYTVQvW5Kj6yIhnsuTPYN1ozVtTnJ2nlfopBdlYAA
1ia6vlUfWrsl7OnE5kzDPkUVoA87y6nKrTlJqFu5+D/snddy5EiWpl9lbO7RCy3W1vYitKIOiuQN
jJkk4dBaPv1+7uyxbata63mBvarKZBUZjAAc5/zyWDX6uSHagy/R6zFKMtMxy4uC8LNjXvIylfKq
RCq20ivKIbiv44lUKz0EyzYkDU1zL4bI8omi8YkbFSrS98S06QsXS2zgbO0p7Hc5m8yMaW1ftJB+
RV7RFC95515e8pVGq8My0hnu1JTsOrSaa3yqmIPoOWBu1DANEawx3nhMS9Aqzp3unYJSe1nC6Q+Z
8MY2Dmhnkj+6ntBfuKlGtJpJDByRfcVRZ76meWmNnAERCYG1t5+sgnKvlLkD3KzI3KQcrChukiUe
N23kn3OyP8G+3Jds8onTGwFOe5qohoC5ZYnvQuKM94jLh7WXOAQkMVGhCLuS9Y0TnTM6iXfdpBlK
ybAvnPqaF0DNYiQ7z5zDk2Wb2WYcjtTt0tT26oQloeKgG1iJcAPTyLYfpz9MnOV2TmZzj6bh3JGi
FU7mm25ATogRM64jS8imJd31Y3FvifIPfLdYobwJKBGqTn1Y3/etuBhu8u1nN0HAaFRnDU3mGqiz
vBfCnmtby6dntC4kVLmcAUZKFujAEmHo3SUwjkYETkjeL79JQdmFlPQNik6VhKJSSeUlr4chb90u
8bs7Wjf0QT16GRIRvIsIJRKmwZZLKeExFAiS7SR7bLtERkFBnZMsPvWkAUq6SJEGTQYvx/jxnjIw
rUOpXJB/0u3y3lmcR2If95A9EDfcwPhyb0lDeaEr7CYp6KyHckwH1OwuwRnGJMOG4XzGPt2FHowA
boJVV+7S8H7SewBcylhIAAE9sJjK5A8ZYaKL0HjNqvK9pYkkFeiApMqLRwfTI2QZSY2gQ9zAuctl
lvnZLsz1L8mfKWHOMnAO80PPjoVuQvapRLRlyo/HI3aIYmTMHiyYirOfIvA3a/DPdZLSXZXfWxXX
QhGIX9ooiPeC1DbJWNhldBcA6mIY6/WNE/LA75agv9DLixVxehVR+0tIGMgZUPLEAquILzUyiFCu
xgJGVPAbNlM1sZNY6ToRuByowFt2GLs+EYjRV5aQJkZC5V6LXG6EHk2E24wHfCF4h2vqGnLN31WO
ebHT4XGB+gY65AJxB5b1WH5IdlgwRuTNtqwJG/BL66nCUXuCZNvEZT+tXAOlR4kNkWBY+84qnffE
Nf9UfftbT+CQrYUZoKALKh74CAIs9RS/k4L3QzPWqP8FOdGI6oZxg6anI/ueYufBlzotSTP1DduD
3ZPABieVQ841UUtiXbBPHN65xoPT9rrvIvGvP+Kpsf0oqm9tfIjLY2H3Z8IS0cVKyi+L3ZvFNE66
lHW2UmaRCm9DtSi4SUX4ut42iEai4l0ydq4k2SdymLbzHH9LUtD1q5fWHJ8I9QGsYd8YZq5egGCc
SZX7wHVD5SWmLs1mcJXcWY9KpCqDt2Zc3saJA6hM4D7rQHAIG1W0GbJk/+91wZb0bP3Yto+f2LUR
Ahuu8p9YPHksdOd8/V8EzY3JjYYGtjuEFRqKmaoKSFGYXxI5iw1P0KcFceghb4ERbTrMEwpVlXYh
6XmTCg3WXcqj9I6Db+LBLrVKdczVUFL9oUklo4d/TWbzHdWfnHCSl3v2zntSn4j52Juic29miw2H
gmPi79nfcOcAaAHj1SQds4A+LhHv27//xZ2/y8l/fm3Lcwx+9+AvZjZkXGVeUc18YE07ZBwc02Lc
BB7iUY1HM9lFN2n1Xc602eD4cihANCwcTVJzUSbcEGxyqAIYV0r0d7OU+ZA5xRGXJt8MIR91Kwew
JcB7i7Nv8He9w7unnqIAbPi2aUbLeKxhDnkampAbAQlyqMXfcmwS8jqlchbc3+Lz+NHaS4EDvVAI
fuv5ninr19hwYssTLncJt0NaefT1OiYG/Vx91fFy12iZ/d+8adbfrEpcLfyipuX62ACDv75pvuen
3qBZ5AXEFgK4KrwucJSeHIkUlzs1T50JLabElEoeAetyLG3gOPloYWG5eGXgcgbR7VFo5CubOyWO
WUZGr2Xh8PDcuWSNy85ph6d5wJK7Frp4ACb99aNms63nwYTHXViRpLghGkkbTpuHbph4qIojUXIR
9ZAreQf++2vG+/s1YzkcGrgwfJSMf7MgRH2dmgGGuoOut+YupgI29CMKWXhM5FoEvzXEKLc5K3BH
gQn68VmJ9DSLjzKmLIliTy4U6iXvnGq5WLWHlZV2RRIA43w4thUSSzUwTPX8MKE0KOVDJbLz99nn
nSmC4FpkNBh62OeoyWXFarVzmI9wRMHyIx1yEoFkjrUCa2NEJUS7JbPnNEVkfkTJhMIjmw5EBh2S
ZVY6pGS0Zfd7dXT9Gm2hfLbZwgj2TmxTEMjv5UdDRS4JNJAFfBSzghMxhfozfddDtEfR/JwiTVi8
1sUPwNMVuooGLiet0ZPziZtJsEHHDQBmk6PtaD9WpD/T/4y+yv+HKcTUvb8fYJ5lYlqxdD8ggEr/
iy3E6TWrIrysOSQUGm4GhtV95yfTxrTR7BTjrbu4hIER7LopauJ2KI0hV0t880yueoTNZCo8z/Li
q6TOqqiLswhyYqAil0Zb/ifq018bk+W/gL/6OZRa44hredUONfWrhvmhj8unF0f4R/vd2MZXM8i+
Sf1G7aE9AXzwQG1MOBRUZWlDX2FbejQX9O/UlOE/rEM+D/dXLXWcdgg2pA0i3oo52+ae9hx2YiEi
uR/vAm/a0ht9pmha36WDufGbwjkXxuicHeSuaWrlhwaahPCD/jLk0ykMhoa/KYxjOJrEjNV3LVjd
wZoyopcZEEKGGB01OdrZTUWquJPp+ZajDfNG+S41+F7tAnZy4EllmJKzWR0KdMf6lCd+kzEjySHN
bbLvLIh2HdkeK8dmClRKKvV1k0HOarQHfYi+ixy7W0JnnNl+qoEyyqt7V4PBbIo+WimfhRRuNZ5z
XcLmIvfiiJQeL2mO5Os9c1K+y9WULdoivQRsCMPi2xg4b6FebVKnR9I74KxdgmYPDHmpFyYuMtNH
VmOC05fylxQGMfFTXisY05z02x6mhzrPz6YuXJkLMKxjiyl8CT7pEX2JGrKPpVK1Ex9l1P/WTPm9
ZJR0YNMahSWC9BFS+mxtO6RcKQtxQCu9p7YiZROl+vTSuN411VDwSlWXnDjbDMe72i0RlV/8jMyc
yFmF+o++rZd7RzFw0+l5zx7Z1DJsDBzeu3oCqEMK6GwB7ZTqoIcFL9dsyQqCe0J7b0tvM3r+uh3Q
4vACmGS3LcLIXdtbD35YvoXyFMLXSodGV7/EtfmmbnDRVILo4OlBJAMKAEo24TvM+4qYhFPZsOO3
AA8RjF7sN69+NN47lsZhw95DalOyx6+99rWGUQ47PyJu1iLD0x+nunykd+ae1DXeQKjkjvU4aHn4
0zY6kjoSXjXA801IgDhR0/RFybWbsDfE4AZQwMJ4b0j5Y6nxPybTUcTjpY8+QPo1TV22gmYLo+Hp
AWeUWT5xmCj8E4Iaz5T5bu2lQiRRFG9jTqaRLwtjRohrmPHnnojyM8FkjqOVa0o/4vvEHI/z7I8H
vPsAPV7u0sIwhDsMaUAWffpYEou2yig139uLuHfYLY9a6mYbIpYgAP2R8vrlt0MowFO6gCWnw0UT
eMEWTCyd9+yLmuOoyXWMASBOMXpPXeT44qmyrYhJ2MVdbO8K0ZJbZVrDlg3d36QYK/o+27udRvOl
2+ebMpgkSkp/+2JD3HUVwh5EmsXBax2quVEnkU9ozzEx75SlYCIPT6jKTlZa1buUDrxlid1NM+nW
ipbQGxPUfC8oXRC0jhxzHOqnJVhuRGGnWyww9wQxEY9iUxuTk1C/2IuOoIt4GWzVbK/RbnTa74ku
ro2jgTGU5LyfkKRZJ8/DB6v+DdrQSKk80Uz9gQ4vc4d87VDplrkRrnV1g3I5Bd0Lmecu+BJSlJEW
Fjpo5b9SeJT1RD+UIp3QK9YaNtbmjORhOtThop1jL/FOzfKt/tDKv1H/hqMOErQh9ZTazGTLc9xB
AOjfLIjXD7btBeewX7AtF9ZrXAcppn+CkkmG3AQGvWY2lMo5avEls/8cynG5jTwvIfs3M3CO9MjN
s5pEV42OyJK87jUwonMWg0lYb+vs1atUr8LyWn4Nq/0miRMNfFk0iB9iKBV/Nki4w5ldjpazz/1h
T8GjOJLlAr9Tp5eMRsq1E/Pj9DI+F7reHaoM4NyAPNxaBjreFoXg2c9f6h55HW3Px9Rr3HMlh5DQ
KNHTTe20x2z2YEdddxgdf+8ZQCopcydEy/QSJPpuoSp8Ms1Pa0wo2exl4U5NNOUkjD814vRdTnLn
WVTUraCQiXalS+vLNBhHTOeQOaCE59G0PUL3oA05i59CWtOphYkx2enIWUJMR7m7psqiAEtPzuP8
4OCfLVpuFxEY9ybecR/EBP0gCQ4HgoIJhzv58Ymk3D/9EuHuTkJjj8hp2LdGdor6mYy43GVLVtn/
qjenDy3yDyBR1sls3BconE4I7JMjjZBoj3EugBEaaXdiLUwxmZx8TmoePERHqO8RIeU9jNgy1qZH
RVEWi9sYhTjDChAoy1i8KhjNitY4KQVw2uJEIVMFZZZWUHNGHJwlg0CkOLLsOhDgdPiOsPdLXd1F
nVqF9GYgr/7MhPtMNsmzmi7yYS6pyLb3owmdF3Xt2xChdvSh+1ByZ+8+7vN0mbqNLv0MlPwAG9kd
KM9WSaOzaaKGFEPV7FCb1qS/Z5kzKuXZhZkRCscgDV3XcDNiWhtd7RZ91E69SiWYlhDREub4+jeI
Gk+GMG4Nm3RESBVKYALor/aq5qRm5vExRvmexiLBPEuBk9aznQHTGADeazpTH+TjU2nIMb+g6m84
+/kt6JFKHpcQ9JcWk/dRSoN1ZOeM6c11qfN3qYeV6nMSTL59jE1QidOmxRIQY4IMy4UeJFDzMZo3
PPUZpV2+UzUizSmzSxsyXXaYEK0UHq6i8LHOTgm44ooUVuhepM9pjehM62tWK/5GmWQoutVX70rb
Pwg2dy+mphKMIE/HvdGP16WLhyO9QOkqtsRNk43lTm93yrOlBMJTg42g0dlFB3T2W6/GWYaQ8tuq
IjQlLThnbrHfEgblr2I3PxkdzteklB7UwDxMWn3b6ME1cha4SvOe7RZviDteHZS7eRZ/L3XGvQoF
1WvXdAJxcF28A838PhCwuSLaY2vO9X1NZ1QxuxhNnINaoD2pNu5b7w61xN1IK+RuaFFxdV5zzBSa
Jv2AtLg3YXOvZ+A3eTRjiXBBV8sTLeSbJbOeMgloVtJdoyXgMcSInEfRM7RYF8dEN8WmP7Q4X/hn
PIJVzl4RriBC14lep7s6BEUzidQMrRRCBhdVFH4NYmQullfEIiywSMZI+tGqW4bocaXAlilkP/GG
7NULun0SN29Y044R/Aq+Yqrg9IQU4oQX3R7zHrmKPTE9FRFzkYthwOrpk83y/L2liKLNtFf1AyIn
RNDDXUAOEUnATnuVph2b84HTtn6Vs6fCD0KKWDsCejdyPm/r5imFusYkw+ybA9okCWu90MpL3FAY
7I/eYzZbt7XW3cQeN3rYoHRum+CqRzGiWvhb4iEYMPUK40xy65gu2UO8NL13rqNDCnQ0vdI2ZG5J
xcMlPPLxRE5sokPgPzRAn9ekxn0CbqHnH6UJLKc/sHPdL38gs3dw6YqlugRxrrQihbrFS7Ph6dSK
qPEtAk/c+EP0qUU3JZ5z0Opn3Qq/K22hNgL9ZIl9ZzN5lNdgwbwfCd5i7yRZwhcend1DeZfBt3L6
YHWZsm2sRb8NWTUtp1Qe2FuqCt+XsX4/0Kz8i/D2b8PELCDv284QD66fHyiU/krD9GhIACQH+WV6
04/p3HwOIKeWfI0T82/l9YTEBkvHSwxQDhVsH/lSUhTbVMfcMpGLubbOonEYNW6dILRpGNXGjRio
Ok362t47BOLiYkm+FSLio3SItLAlAzMXGxvSXf21JmTBivHkp/6HPwW3YFBbOS8J8mx1clql1op3
QLr9yui9oPN8u/RULbfLOZUL+89ZFvFBj2XyHkzphx+Jr0K4NWh0hZO6LzahFxY7mtpnwSaPSJzj
sMU3QSTZZI0M1da+KnsWHOm5a8mBWw81YfSYVuQ+LlcSZ2a9Zibjh6RiLVue55L+ceWvT6wPUqUw
DEqHh9qPKsFTOxIkPZZdtvKG4KqMU8qBYciLqp6158JEmoSdWgFwCrc25dTstZhSuhH3DYEK6Eoj
LL8MfrnUUxExlZIk1uP8gdfqJ1JZJrLIFAGg/Dm6LLkKUX8Z3oCUVm4d5DpSRL0b9WPjOsy9TPYD
6WN4nx/c4LZfun1emsXKQHtyjFsDMZbrw+LE2SmeRcGj5bm3XT4M50w239GwKemzWpLlEtdlH0P4
j0lXux0W97GrKGJ2pKtM6wi/bK0/szxlU3bQsaOsTmsQnrOvtavUpQ4YKMOedpVA0qpTN7W1rY3Z
8SkqR6wezzyJimCLnXbKqI2hVBXZA2GKa/US7IQTdwzrX7bQ8adzc2uTfddOBU9XTqQkZ1msbVz7
HgCt3jIcEHW6rcP53pgNBBi4LkhgKuiR0QldIz8uwqxxUgbRMTrYTs9q1G2wemrFnSI41ZJrDvj2
LO/Sayk8O+h7k5e/rE6jum65bUduVOW6DT34Sqee+p31uw+mK9209A7bGNSIWiQCXB/xLbqfJTaI
XZd7l4p4Uwg1gPxqpmu8DH/bpQB70E3ZJnBQMR1zr803pv2SRY6+zscBY4lEfBzSqrhk/OICNn3y
ArwHE0cofc/fZaqh//RSbrqSSJrsPolRCflMTaW0GCrPsnKeCKKqONGugV3/UpTbTIEfhbfzryUw
Lom+PAw5GUFI4QHGglSqFMgpDBJqPiUkJiHnSPS/vXC5m9Btj6V37erpxc6KrZe61zGk06509r7c
X3ugClRjeLZkrkMYaeU2ly4vSTe7NWZZXrzaJzWdvIZRi6j3LFMgn7hEcF6vcBwEP0++pGru2x72
GDZzJx2I6u4iyn5n1+SQFibSpfTZjvhVyqQ+Bj0aurBbZXK8qzuOZ3XL0bzKCC9JDUkU9dSdkNYJ
Aq7X+2x+ITYMLyYXl5Xcx47+WfTcl5omdoPLyRnkpB1I5Nj30LrqAbIP+Uj20+i3RrKyojB/KGmD
1FgkUa70RPWLdiFj9kkxveozRGoBV0/qT91A5jcVTTUe3ETrXSGaeLLIGanUOZl6H7sc+uvjNOVE
YIPZa7r2NdjDWxeOD8BhEA4pbUIknbvcHhUAhroatIaUW3VfKAxBg2CB8uEbgk/uZ917lDMzos10
o5gLRWB1zkfod0/KSxRgbabihlK8hWzmyadrCAPOi5g0JA3ElhfMw2CPvFYb0HCVZc4aqpFvnwJB
1RmJFroIcQ/w5gAkEmMg4YxpuUTygqyof2VshPm0yFNgBz1Se3Qf+NLby8FrZBy+LTNTHGkoHlB7
MwjJShWeeD6ST6zc2b2cx6xy2tD+tJV+QbIhJPYlJy2D0VO9y4mwX0fmTn8C8FFWRePZI1aKV6nD
S7YaT7GUeHNW37A/z3b0Lbm+WKBPWerbakj26ns5ktVdKpjUpKmvLP7fBcHIm0nzTj6fPH3fGItz
eY5z6gPb7bOWPjOJAU2oThTePEUGglM4Ccm6oD9z1zrTHgxutUvwHta0q+wkhYnUDM7L52PJm3vs
zW8ty+1SB89YHyAuwDJQ1Js3aSbe1D1UG8a486YGw4pXbqNy3vodDhOZUSMtce5Ucvn70b0y0vrS
gC/dvJ72mQFS4GIK9nhLGDPknekP2TvAkb6wB6uToofQNghpTxmUpsSUb8aLojiWnFCCyn2axXP/
RWsiZW82z57Qu8WX816wUq8CoAvyGaCXCvoxvOI9zsf7OJixW0b0eLLcELBYW2iPlX9S8zlWzIon
Z94Wl1mGCeQesenVtJetc6XN3iAv1pnotXUn0Sk5tsCRxZu57XbKVSjnuVhGIVg59lfpQFSyEYeI
wMxOgIzpuN4in8KtqR3oXVu7uIK2BamDG5BObnJuLGifkzPZD2YEX6ZrVD3ZmJ3Hyj5YUfmtBANI
7OFMaZAdrajbvDf0A6Moz+/jpWdAidx3vDAH+ZZx0r3pwbyT60wsvbV2m98Lj+lYkt/y1EsqIugT
ttS0jqzVOGWfEoMce2ZI5eDm+fESkaVDkgPXtZ9iDdbx+sg5vQL67fGJLqFzHF2aGNWvIIYJ2Lsg
WLWkGcURT4rBUNfm5IdXlWtB7Z/PMxL1L/nEJZkAaaX369Qx34OZdSnjvopL8HQ/Wh4nDeKsJr2I
r5MtwBpSmfhVo1ZzEQPjabFxm7NC1MQy148kvFKvyUfbkto4BxX+2J70RQ0jMZeFGlZwQt0XhY+P
VnzLd1T+NGE1bGTS0dGa+g8mndvmBvasWjkOPQcgyIRjE2wrYX6dxdTYFE3+2WfxjZycFsr2kCgS
rpnEuIoLrh1olRfdAIYJ8YjmxkgVy/Ja9xhwPYAOVw4Sjmkb5HcsZ3Vm0MZFEEmCoCnFP7nCx3IO
m2kHLL7l5bLoQab/2OKZbKaexrnWB8ul55ReOWDSknjhNdNGiqWCbZf2UJl8AUwEvSMdDnnTURcR
bTRiTNbmwEGSfyMdBdwNvWNvEAkpNzBbGm6dbiBJFSW5S7QXaozhj5ske3m5qzMxTWJ+XJ/sFB/i
6rj+Mw9KiRFMjZm68JHyO39IEj8tfX5JbCHWvl+EJzhNInY1dyMxcBVZ4MfOjj3qVkUVGNIUL8hb
3JQOZqmcGVLdP8LyMHAA867yLCclf4kucvayPfjQKlpupzEN123coOLznue6rZBxPyswQeEYWktT
eD+YTyoco8lm1LZpi9oTP9CQcoz6gWCHtryTyEoKo7hyFh42rulHu/a62Dy60xRnVu732DW+Z5sA
pFTDelo7zpOAAV8V2nKYOq6BouDBrgeDsSvTQy9jXnKvvNF6Yq6hKanr/FIu9bBOkZcEvOd0FG99
llSnii8Cp67vDzwKFnxdwWjW9BDF3x0bETB8tc4GDvgyBIYUnENWWPO4jjtIhZMweng0utph34ng
RQchH3Vj9dJxJEtkJadch6vxULMZeQGiP8TD32qB7pb2ybL6l2Gc6Gvk80nJ1tyrjKUQukSDtR1J
qp7GSbCeI74dWTA8N/1Kq/I4ZzojIFHmtielvhKoR132a47zD1NwRMDODeRT6px1SLZMD3GGhkkn
rrd2hZBrzNxzHOozkjr7IZeKD8qRbmtSm+Fr4lvbR4PVLOjgcimeqijnKBzuSsDZ7cCjJZpdm/YX
0LcalHSjB+FGSS4612fzdKKLy5CyrgPO43D58hhs0ebgeim8oiChi2lUX/K3vMaN4TSkADUe329K
aBcwCJdniNwq8ZBw0dLNEetpG3L32xm9Lo6lVAytMXwkXbvuY16y17xbJoSsgyR3LZ/kkhNTyTux
CwFSO3xTzda+NVvfKgCFj7pmKnlV4SpxWt9o5fAkn5s1GnSA+/5MQhU2crnCJ7BDnsFt3kbZn7J/
VUeoOs+K5D12ZfBohZbSJgGbQpQYfMAdpnpF6dCNB/e6Y81/14SzNfLqQdRfg99/VDW8uk8dC7p6
RrYYVd2aOtznzEovrS3FSRw0KiqEYbwieXIN/vout7siCg5+TB8JQh2rcAF5yJ1cLuYgZDwAofYe
+uWdXQVnTQv3uZH+VqEcucYJR5IuwxJah0aKPqLQvwYdE1hoMYH5HOcS/fIIBVCajnERJ4o+3lAc
Au5NKwVzVlA9a/yE+2Dw4oMKhlJKL+rsrIjngBIOSPIvdRHR+lH6heSJySjsw5Vdp18qWMhxeaIE
pbXhCfzaJ/ZX0mbPMsBIPjb1kkhzomA//bK9QUT5qeg61H77ua1eF585iNSdimwXmdsAyik1Q0OH
2rKF2RXy5mu68opF86gIYMODsQOgWdlBcE8W4F2I3G+LKYOjNkLz3oVPcn2aJsb7kkAmKEnAvMGT
CVZMh7mU+PV2fuOmgbleCu1LgcOmK+3E0wA81a9hSBCyOnzuRosSvmh8NNYyXGeI0MnAz2Eq6ncD
4re1ukghRgf6IVzao+magoh/7AXqWfnuc3Gj64GAzLvqAkx4kVol3AsHNfup3a3UbuM8lPW8KVcJ
jUr4PvF/NQgfEWZbBDQh0Y33k53uu8R9NUyOZNSmv4WU1AqjodvbhCJlDrEa/9Fnpz3FQ/XaGX69
gd5ZB253i9YMIbyMEpNb2iQjkfD72Ss7/iUx34FShy0g1rKT8HrZXlsbzbVabzqZNKZo1L43Px27
IBfc+cyonDprMk5CbjYSHY15AhYteQzWRJep3D4zvuxJ+6yUgthIQ5LBvyPu/kaUC1IBi/3MduoT
aZ0co4X3IW+IJEeaZuKrkVO0EsClLZOWt8S/6rukYaHI5S8q5ATQ9XfawW3yYhtOPikhRvug8rvS
hcd17O/QzftsgCbZfdCtWxdpeFtagns51HbFjHHahLJaVz3GTdO9SnR8Kb3PQms+ZKKV3BkhPp7x
tBzqrL6XmSJl7FwWQA9AZGbGia7SJngitvQNFyE+TE5yjjvOlft80a8q+zCTLz/QLpNOwWed4iGm
vxx8ZwjyfUhMfNmeATE/FMpiTJwcol1YRJvnEpwf42mMDJBAcfkWzkta8ZKHR1+KecoytCBQEMGw
allZ8ZLpilVXEkq5eKo7d5HpenIHU9gTGMXJYnqh+fmPJfFT+S771XKTV/7Jq6DrFvdPPtbYZJDo
6vn3LNPiPJvKo+lBfjyWQzEUtdwTxz1kgMt1yKdBv30BZ1N7zId8pnb9iIWPBzo0nvyyyYg24dJY
1XKykm+zmoglnK7268njpldpRfK/nkmHQy3OyKw2wI54BZzH6Zk2MhYmnuB4jtKO5L1+ShBJVJTd
zZr0bYJsWxotmezDbA3v+JJ/OZSGA1m5DNzk1PBOLHLU9iV8T9blnTvhV5Mqz6VHcd3U/qN6kgyo
fIg70hnl4feTikmES/SXS2BhvuTkw0dktnFE9Tdp0f+SZ4169lMGdGshPNqiE7XnnYxi65HjrMwo
/g7JwVg5enw2KrIN46J668qn2XKuKkFKDr2utbxnRXDGgSfjByk8pKD+tbvVW/Gr0qzP6sHepXZJ
6HbFByqnCvWw0XzcoPO8QxLph3JUleiFedsSlkAK/nBMivGITeoOif5LOwbTCnf9tRgfRQ6TjCXi
WpumBZGYcHSl72q+1Qpboy19FbfOc9nU4w8aZxiAAY6Ds9GMrB8V5P9PNP5vEo0t15R6qf/xv//X
j+Jq89dE49evtvuPl7iJ4iL++NdY43/+n/8Va+yRUOxYho8rXgYU/0ussW/+w3Us24DJsBmxVeLx
P3ONbf0frqUbumysc+k08dCe/t9cYyOgvAm5F0XpJlLD//yv1/hPVVj7lz//awmR6fwt2RjJnke+
uqyukA0xxl/UntFsj1mRROI4apgK6KH/ItGuxV6DAV42M46WlW1B7wCX+v6jAznBcXBJR6O/HQD8
bfdIbjj2noj26iXBGJCGG0fGmrdjtKtc7yNOwrt+0gv83Ih4ac9B5FnT4o7zeyZuM7yJIernhT4d
/WRaM27OiK4o6Hc6AMfldfxwbYfErr72NrSBUghAMmtUHUZ9MNdNmdaUggfboaPZoa6PjT+VR5se
p80wc1iZxfjhRQhHbX8EUi9QS4fTeYiy5TIu82rxKPmORH2XD9jt0N1iSyXrkXCmMTONYyBasS/C
gnmVojE7GdytQYyFyOONlcoyX3u4yXS6t7B1aiSyu0Dg7UAJfYeC35jTYF11VbAFx2modBf53vap
KiwjHjdZnGK1M6entMdU7MQo71BczEUdUwf5gSVXPv+7+S4J9JixlZZbTtOZkj74p+qmGREheCTR
btwa+szQcOVHhMRvIjIi+JziHW26CZF2VbIxq2gnlnnCbuU/5iSMtCWlR5PT5YQWMfWhhzcOeWVe
q24YL7rQroZpbOeufXHF+ODYDbEcLtFJBtFZct6qSYB7lbFgIEzbWtfOYxXcueVyM/TBM2UcHzZk
6FDNsChWs+ugvchJ9I/yq1YWIXcS8H2EjY0JLn6niCLpaR9Y2uzbLgbIBa6lKz0rz9Y0seAZIIaa
MA4peS9jBGg1I+5BYJLRhTXckB73FpeMbstsIkeejHIH0MQDTx+IAtRC0g6REgU0WlHXIIVPvkN0
q+HCsBJJV1LkBggGRlBygSPEogRHrz3nTHd1/bZY66Yrzp1HrKcXRSXPJTi1ylhG4oEx+s1mBNcV
xWt/+tPl0VU382pnkIOPQiC9IRYEcbduPVaGeUlD54EYyrsSo/e6Ht/tiFbrxkje6ko0d01Gb3S8
jAfN4jmaYulz4snf9nnTYs4PdnEDbTRpqbi0zgAyEIvdWBj7VKfVJyrqUztULKZjsLdmfAR16opt
ZGnjnpCnbd73r2aW5ccoLJNtL5oNJwG32VStwRAA6prwEqJDHEwZ3Vw3d8Iab8K22Rstmr7SRidE
3NQ2yzFnUXD1xMinr2lMBBlsMblV3m1n5/WNFw87fHjjs7hivn2Mm0c/N7V9aeOE0avlM+moFC9K
hlSfGF+Kj4NC514Epdv3VGWB5uI8xR48bkvZJzc697TAdIdgirXNsJDc0oXeQTAdxelbkjzWThaT
KlFtBs+k/cBwbr0mqXcEg6yb+bUwpi9MUR4iLueWwQbQB5mpx3O4dPx5t6RQEGIa7udZZJueYQ6A
EykGSoMNYRYHjFr13g2jh6YTu0APH9rhLjTbZdsEgu+Q3XoFz3ordZnxKmgQz8YMPizOBBFk5ZRE
gJOIWD/o7UcwL1QXth/ThEqNkHq2a/1DX+QHFEHCoxnZsa3tvYFitiZp6QLyC7aVqPnTmzpVSjmW
7KxZjrUZmBcgA6AHK0RBGITPIs9OdfaUi5oe27j4mHtBKb0lolNbuPwypfiqaJo1gtG6i8cW2Zjl
3VmkC50mMb54gQWYYr+ELgXbcvQjeu0Yp+BZg4VkVtpnJxmK4QdNtCFoG9OaYKkeK8QZvvOFTSrW
8HuhEVnlc9BtnNT8GvEMjTnBI7M7g3Q4+tXLc1TW7R+m5PHWQrWzLqUGY8jLnWW6xibwfvs0lmAD
98WGFJyd6Kw14WjNxq84mepy2U/lwDiJo/zB3RteT0aBNpMLTyDnXjQxc7ozb9yuIeBPowTIrvVL
6o1kz1jnqeoRoSGEaoT9nFc6TLmoWDOS44wM6hRiq/BLVitLo5k5MrRVHhv6ToDQ68SB3dR59Fzr
BxnQOw7jfqoqH9y3kDrqZBfSHwEIQfa/DHOqyQE5tY42bAwH7aSzabWA3neMSNGIxcFJQQLqlKxH
7CYbfy6emqwhyDSgIXJJg3c38IZD/h0AQiVkUqwxhD20czUdjQOemQLCa77L9Fs7c11OOI6Xruo3
wsZG1xDnA0feQHJHzd5yK3I9g1rgoo3OtRPqqGqCbeJYXDvxC8+CmmgdPd17GgzJIKzj0PBYG/Ma
4VDr35eGvc4Z113bK97w74qzKzBPLl587DvCCzJW/cv/Ye9MdiNnsiz9Ko3cM2E00jgsauNO+iy5
a1ZoQ0ghBed55tP3x0Cis6qAQqP3vUhBf0SGRid57dxzvhNb1V17KEB8XU28iElkDfc2faQoOuJs
CvcpbjXjVA5aetNAlt60bMyPWmId6GE7qARWSdc/LXb9slqOU8Zj9kNvRLmxRDjjm6vzstSnejdW
sEFLu+akYhkwYjVMgoZ7pE5yOQztkfsqyAsN3t9SX50xGh5SbK4w1QkONPfuOEta4x1yKDb/v2Zx
d/PgPiwswB6Cvm5O5rwA3sIbEE81+RMpPqpmfOxpfDm2Ia9/t0ZFrnhhMnNQkBKQwwbmc4okwfu+
w6ZcXhXbm7Jk+dsTQ/PKsUKKrX5KZfY7as9+arArhHKxMOj01DaD2exiNSKWjjDIUmDDA2eHfDKe
G6BYu8E0H0MGkDhDjuldt/ejAFheD96ZtPMxmDtk4Jw0O48jPDizN6Bg8VAY7uzhPZYx+ezVU48c
Ai3woGBxXAXEZBA04UfNym8XU0Z0EAML5nKJXoaSzNCcSxCcSJOrmYkjpYsF+c1qENFlnT9DvnpT
/bTjA2+tE7FFYGCVHpGfKOTBcilnxz7WHiiuGXZT/Km0ZXxvRPi7jPRi3zjpnqDM2arHlguIn5jQ
DAJ80iXZ0ns2vU0XaZmSXN1Is5xNQiNU8jXPmLtweSE0CjZp1HHadFxuVE0/q6YNjzTevGY0b3jQ
JkKv7ALPZrM+h9TAhRPYwcUeXmqXRPuScOdqWTfeUY3AR0FSviOWT1aSSH31JYLauDfI4UGd7bwp
npITnUrHnPrGWK/UOa3UJ6Jt49Nd9xBDbI5pS7aW8B1TFHfE+sNqsKQhT8D1p8nODGVJ2lRrDzPG
o9YExBBly0MWqx6GRKIeAkf/k+dRSJITe4O+OMeG8WnbjHZyrNrIz9ZMBvChdH2hgtLc2fyej0wr
+OCxxKqCe1080iCYt3Xody3dTHjjyZ+n1DbU88Trq7mjxj7bLfZXkkIDm8asQnOmuVt+Id/j0JPV
uMW89NWGELdkaR1bLb5mPEXPOlqqly8VcuK1ENyiC7q5fG0uHoO6vpJNLzeqTx6T5Z4910MALdjv
rJiREuoVhh62YfrSQJko82d7BG/Qmg9z0UhPYPFge2bsmlY8ltNQ3HfMPnbEiO46PMfGCjFarjf3
xKz3y3pq6B+VGGnOKpsH21AX0JJ30PtMNkRTf4CWx+MlqJONqbUtT9kFrX4aNHbxbPaWdml+5Wb9
xsjLbNdCFjCGUt8WVXvrC+qpRriYYDuiY2Ua9XPasUorhqSnGwvPSUs0nKubn7e9lqPwb0J3Yhs6
9C+TrUPbw7QKq20KdkuXz2cqiGLPNIxNOhnhsVsAtiC89qdM+8M9JmEm71kgDUe71k8BG4cG36SW
2AypprwfQsfYmnzPGOlLmoiwI8yDMXgTMZZNq/DxONxXbd1lNtMWh4Zxh5COZqfXJBALg3Vff9TV
pFAMK7B6Ac4RQwsj38prk7zx+GrGNjWna88y7ssSuv97UCW/B4dpNEmnaxsNP73RknI3rdCrc3UT
HDYuqueOQh/blOPeNAJLP6Jk38Rqyaab9GiN8VdrEIR3eI2mXABelIGAyi5arvhUkAJ20Vi/zeCC
JNigduUHMbEWKEHy0t6Z4IUIENEmzn6obFvTUwkMiRZ90hbRV5hCJ2IS+cgJMThQqqbl1iTxqe1R
31L3wRrm11FrMFNCO5LyjGry0a0UpLDQa+D37mMOIEmtpKQIp/9KTgJgTVTi0SJgrQArOWCaMAD7
DZnfTArIKOFnoPVHFyCTAsyER5k5bryTK7EpAN20Qr/KzIHPYR/jle0kB2uPN86zWutgAX9y9ZcJ
FNTC6W2Yql9Vm2x1y4VPA7u2xWDnPgez+5vp85c9cA8xEca16pckSMk2YC36Sni0EMzlbFDclo7b
nx3cllCeC/apMeijShs3i9PezJVr1QG4UsCHspV4JVb2VbRSsNhAO0CxWuBY64dKgGVVQLMGqGXw
S2bcmyisUpuuyoou1djckkW+F4C3EgBcChBXEXCH1gI/U+VZFOE9wjq250nCj85RpCJwXg50qQm8
VwnmywD3lcEa4aGtvtIBY3J5t6xcsBhAmGsad7iGrrNN5xgAsdb6RXkfmZ8SumyAi0rzqsb0l4oN
4HsTF8lON8RzVIDzSLgrk8YqJWiDxLxOjflRAzEjSkhzdXDfp74EceaAOgun9EOtXr0BCFqfuxfm
X3A+Kx9NB5Q2AUybGXFS7NnVClKroVqgyTsWlBZGOyspaGntWRVGv90VxIYpAp46xz4QbcqxPKMC
9gvmBQtl/vdXUwB1I6G2y5uDS893SXZDk/UT1ee4AEc4KJNN+twZtxWmxakkoeEahwi+o6Pkm7Py
5LDev5EeB3XCPXh0nhvAc24YPQfV3TBWn7ZAEyWmGgxs7EqAdcvs3kA9vK7xwgqgnbuS7WZaaEz1
wljxinqRMUZxeiZKc0uB4oUJdDxzMNXTY7Uy8wgf9/60cvR6gHrpStYzQOyVK2tPW6l7GDb2oFra
YweQbwDMN6yEPmK/cuPwa8qEtSJOEW7bioOyRvkckYy/ZNbQwPUbiiv1QyujGd2hBQtojdoTMOSd
FoHr1wLzRiN243ECZBuSdbha5uBchNNlWRuxCsCDTVn/lBZfAJTVrcE1tKyMwra239yVWlhyiohW
juHUtx0vCZfSa225zxISXlpwkD30QyFWuJL7ELNHDlY+otCdiwEwEeWKMQ6CoopgKdr3lnPX1IwF
SSQ5zEd3zI5fNgBGbTy2K48xWcmM1spo5NVzP6/UxokjGr5I0rNV+VWtZMecPS5MZ2iPej7uIre9
VSFm+w4gJAL0eVoJkUErvpqVGSnADK8MSXelSQadejbpA+XRd6PwCkyKsPf2rD1bg3btAVLKFgmm
XBmVonJ3Wiyv9kqv7MuFHWTNrs+gsrhzZq62/sDrcidX9mWVY4jDr3oXr1zMGEBmCuyYDqiITXIc
nbQVornSNMsariZO92e1kjYjkJsG6M0BBKe5sjinBkxTmamjIWw/kYbYloA7y5XgOXZettgXdnHl
Pd7u7rkA9hkA/YxW+me2ckAVQNBw2YsxwuQ/sB8n47QyRUL8KxUZTFAJU8huOtPH7zwBdprZGl2R
SwPvituGjtTpEzi4GCuhdFpRpWrltUxPSTR4jFsBLI3uQ1/pph2DzQjudDS1+Ujmv9yGqjvPEQIb
i4j3kIBT3Wg0VaZiV1DQ7C2NoR+wBt6XVHNzHkWcjJcS8Kr1Jx+4QHu75iSphndrhbOW41OWsfoN
G7ZFMXQBvJicSsbMNs648aydrLSHPpMFpEWZ+pHk4Jcrez8ZXXqQMuB0tyhaIUIbExiGhgEE7ZVR
HHY6D9uR4ptjqtRhnqxTs8Jnayi05oqj7VYwbb4iaqf+uzTGyRtXeG3Jipg677u6B2urh4Lcvwk4
R/bMBbBvuwqhMqva+zHBvDZBaEaK3RBumPxa26WUsKsAKTCxku8Fs/k25UBH6YP+m0Kln5y9/27M
Am3TO3ZyHirx1EBLEiusl46rWyfCBwPXceAMvKpdm7TBXDPijZiEehjmuiMsujGSG1ic33HrJp6T
DBecTHeLHuxS2ayXqLHm+CD6lVWpwaHQjoWEjlT4y2DzgTGyTnN2nwnkyyLpHrLSeO61EnFg1j4K
TRqYDcWpG2yD05hFZkBod0SbjADkcSwsMtQxc5sw0r3KB+KD+yboXjHeoseGll+5Se7D4KC/xoB0
nKOMFsCd+9aPYAN8a0K+QJpc3Ulhus3VsOwRVA8wMg+BzblDA0O1sRtqrbHS7qswKRnIgDwX0J67
FfscwX9e5LEOLninNx1s6EYzKUTgpbwemR5cVpsne30TrijpKAGHY+ntzViB03Gib7UU9rBYOdTg
6//1XhM2iz+OdCVg3tVOXCicCDnreMpB+/z7Jl8B2LMprRPhF16Af/+wc2OQU4QZty33zFMfxhij
EayOiSFrUmL6PYKM2pV13p6qQkQe0gyQpZW3ThExYO4wxM7QrYzu+S9w3QjJcKDCcNhI9AO5yXmP
nFyfqmU4jHkOF6koqpMxAM75+97YMdQ48zFbl46ZFR378iHX6zjx27Q5B6PLUeTvZyc+35wqM/Cg
hbmZhybvAJDm8/79Yv6+hyROWvO//hlTqDcllTy0il8iq32cy3hmvbFZcI9E6D7I0PJUWPJfb6KC
YyublTdjRYuDn0LrIkRCm9v6LkZGCn3rNqa1PCaFGXc8fwqpoHMI/qI11XmgI2fPlVedujgCxlHR
OKDHvYlNnh/i3zc9V40/SvH57z+SyqFEqKggdPdIav/+i2rG8PTv/0zmXPfmjlv7v/9iLFlgGDXD
XFlxewubds9RkkjS/3njNpg++Or4wzjufMxD5TZxuQqc1u02uey1vd1rp6LFKdmFq4cxr5/sLMjv
ypB5eMCZQ4yqY+QPgBDS2eKYBPzEsPh6r2MqGnLDa0CCZX1O2ic9lqBB+7yHWFFwWElcDbxfnkIO
CuOHvODBP+IXeMyC5j7GpbFNeJZuiL1KnqdjTDFeSDx/QeTFJhz4WEV+FglLBXjgkTOButDwsW86
J/fJqwXa9CTDuiNQCw0ixU4Zms7zyGVIDxKqIjarlzlpxz1IzI3Ni5KshPE7ljxYJoUCkc7JM8ja
6qJVpOJ0OwI2Ik9zOK0PAWwhCnCWT0nSzczAk4ol8vVybnZVUewWp8YjRgXeoUMa2lZ2eFoMl5Tm
hMllGXqo3b2gMTgVcG7n/lQGwy/iKS9iIkqdoAcRLu7H/IFzorGNVGUfs6DnuNTYwNotg33QHuYh
b0qGOBl+cfbNbpWmxzua8ih6w7JfkL5qiuq7luW1FfehKWGVcVRZzc02umeuXkH5DHAAjJ9cs54a
DtUwo85ZRhe3MdOYrZkBbq3kzjDkC9k84ueKkkPnaJl9w/IE20o4TM/tbJ+S9HmQeFZDY7wGvfno
EjUa3eSePIhX1eUrYjzn/WKeOEoWL7PJHRdeM7Uiw0eUu7f101YOPpoOGKZtVcKL4uS7KGM8PEPF
Im5+D2rh54ERYfHNn5Rpv5kaGxwK2TYUlb0XPXfWcmm+x8Z47/gOoXKEWPCJqPUSOtOMhl3Kp6a7
lH1sbRAqbeK57dv63WEEdh1Y9NayJzT1aQ/hzcXPq0o8aki7J4ym/Jjuk9Dh5AZ8UbDCD5h/Fi6P
jLjwHo7PS91N+0GSuYri/rsdO8Yrzrko4Dwr5bESoDHa7lkS8feVyIlmZUDl6TONZQPbi0UNKQoi
pHH+k4KyYmMCxbcgmBeXYJdCXOacKkiZNbgX9PkZ/sBvi4jjua3QoEhVYj/GQ33VZmukA7Jm7usU
p/uoQXHYqx6Z3lmdO0bqDIc6iq1bgYpZqrVViV1GVhaFj721pzSEb6Fgs7f+6FgUGZ91OvuDoX3c
Y+COPMow3Y3dq3fNggTVWU96n+zZUpp3khVcMnQavDA0b0yatB7Vd42Fq2H9fTS0auyaqHGxKrZ3
+uy8DY345F5p0Glk/BpK8PbAOMCBNANY4vk3wR0sc5kfyibcd2NGjWvQPFtmioAwWww2xjUsqmo3
jnWzQ68hTpqoi45Yd7DsUpyyLvmacSljnXqIrfYPMR0N3A1RvXyFUyht3MbExraArDwwfJBQJ1od
IuNjqRx+Pa5DDsm9LG79GPTG95hTTdkGaK4lZAUQApDXeGf9qzi2KedIQWxgNSwdE1wyF2kQD1yO
5Wtj61fMw+NOpcPoN6a2z+pXDlnuln2/s8UVhiGS8u2ji8WkTTlS5rl6ZqNOWDtE/HVHm5OboaE2
1phTcJ/G7cDoHMde/QuEWu2pPOCpGvMrcZqzsss3oal7AjAAKoFsRssb1JQjju9rp4c45Sw+s3TM
bRr3R21U+mGwouckgoTp4KtiTGV552jmPgxnZmO8zvxc19md05Yrse8R5oklRkDngJr9rkVYcwKH
h/k5tfVL02CdZwRrVYEXnvhmUDmPuCS/HJvNDS8b7Gg/slweqvpmS7BdJjLgFPBaXP8iUSmL4Dp4
X1/wTbT4mON9jfSaYWqnqS0RJ3rzIU2BR87JZzuEB9cq8Ql3CwlftDh3FDdwX8y4+ME9NQPVK9fu
xlR7zNPsUg1fFKnAZhu646LoFoNMurUaXPumzvIQarOxAjNVH/qQwwj72SSkDe2QWvM9OtWDZVuY
rrqHotewKWPBzozr3887dzT5iZSAoUUNZWOXj1FLX4nElaAvjNwmgE2iyjYIc4GjhtX1rjezF4LU
LlvXcK2/nX/gcu5LR0Y8edYzokJkIxMMLuCxtbmWBkHYAQDNnVsEjxYGbwMAzz43P110XLy66nfF
fQugwwmIyQtNf/u2ic4K4JPhDqc44q44uTcHNcnoVttoF3EHM43PNptPGsnTznEgFH4J3NFwVvEL
4X1ok8QTha1jTGTr3ogDN1dqS6GXbCZxWMbmAxmXw6KTcIzs9mBmfmlF/QlX5xEzxbWhrzqrzOXQ
DUHmDbm9+Mwgl4hSEOGaz0qYbxWETyvnG2C2PMZEFzzyCx907dSbGeW9wkpRsYbZaMinzOQ+29dT
oiyfdeCn6JGM+6x6SYbpNMSPQnW/RciMI1OqRFsCPMOFB+0+64ar4GGgR6xszPlYlcjEOlFUiMr6
isVn296spOCZnRgg4H0jFiTmUt45cezPwnyvsf+xvQrOZUAHBe6E3p7BLil2KUSQ8KP9SvrhrU07
ml/i+GrAd4G5GD+MXfHtOChIqdm/OxlAxK79qmfzI6+L1yJjLOjjl9oafpk2afgBIAyzRrHj/Gjz
AIjppRnTz6gzdi7biQ1yKWzm5kvx+wycCUgtC/2p1H0no0DEmZ/CROseqIS7VLBPRI33vZqMa0YJ
yZYnDWHaesAmz6WEaTe2+Y1W/TT5xQhYo1QNhdBx9Y6g72FMEiy8OvaSevpJMSOqFw8K1mLGDmrG
nQCqwMNTmNgJYG4NI/tbGf4iT7ITcw0zhMnHdHhSYiE5o7zelCaijY0XdDI/SUCa/KifIXN8IprR
EU33lebiaTDy4vd6fQdlCImns8CI5tU2l91CzZ/1TK7iSEEwdx9qczajMV/g+WPsa9bWZ2nP3Er7
Q2h36tr2KQdQqf2mlcraKu0VLjzcrpqawpy5RTV4vAENmYXV+IJw1DFCMv477tvdt7TQp7oQnIOr
YbOdoit4IAaVmlsmlUogLn5rsGCQmPWvtiE3RnB6cXNePoVvYeQB+6pcbB36MeXfHbRTrccvqSx6
sqbpavO9CdIf555NiQEfFqwxG5mSBWkZPLux9S4i9gJhMN3NafDaieFstQ7QaKKRQR/BrCiqn3lF
e0u5UEC37G3Y0GS00nPJcQhVgVVIhzHWNiBv9Pan0cbgcWwc+VOiIyQBVE6nQ5HrvsmGf6uvIaEI
GWTD9mDcl5p6q6GvHusWT26is5+04zcYJdeeIXIfOMRqXJk+MALhUZjtd4w3h2ZpYKgkESWVYuY7
Mthx0z6ki6L2s/5+Rlwd+nrilmF9TMgV1H5zX+GXC4BHix6pq6HlKCgD/Kc7q6SUMWrf5ZLo/jgZ
i6dhTGrB5krHDve6AWyC7cnJBbZyYnuzpRjym2XQuWo5VZStuteDwd4bzvTCSwEmf32TahyP2H4e
VnT+KDIAwxqP2rjgQVYHnZ9MY+lhD6s9hjVaFAq+c25RxwLvUACmdQtrmUuFa4XOlZQhz6Z/bLZc
wGPJ2nUTHpcFiH3IgVDUBuv5kXWp3pkjOoF1c2eMIaWK7zJ0qz07Z7Ef9PRRVcZXFabJRaijm943
HLIfen0BCRMSyFkxFHSNh13OZMMDK08GyFehsxyBA63NICDlqwSvFGpe1efMkREhB3d66ZCFRlk8
duV4qQdpbdnhv3ZtmXuGener31YHY1pryWLSKvaYx8tjYSDTNews5zYcH4P0wSnD84ImYmvIYiXq
vdVn4y5btD/NsrBSikeL2/Lkbks5HJXq/8BvsrwsoMMnES+m9pGl1o8wl+1YyOJsFDhnjCG+LHq4
+G4oFeO74cdjcS9pnTYVL+vCrdhg4CdYWhoPsoJerMja9VV4GNvuftAn4ZmzRBzsOlpaqFxDjyav
n9aEzQwYCP1ceBCVQCcJHIBGcmz7ed0HkrbJAlph3L01mc6hLOy9M70iz6ARWpq9c7rhC4qLBPYW
PI2T/a7L6RU54gVsCA+42m32Wm7dT0WPFj1/6w2KbNYz0jRsbUJM+9scvC+3ieNSCaqGHKqJ9TEk
fFnyINGy9pZYFOdF8Ag9G2JzB3ajdtHqQyf5pPccy3D+PmbYn2jZJR69K7qGvXwV0FzmjHcsxO9A
YVI/UYfWA7tZ2yh+rAIcM8kVqo76KfFGjp/hkh/axb46sYPnDPrtduaRfbAWeSVkzqCF1KlooSXO
OoykDapJ/xrnoqPgWgdSkhx49oX7Un/pqV/bsibGfJLltGjBMXay/JaoKGI6Gx7cQj4N9nebAG9y
nWhF531VXf+OjziomvwuUwmzDf/DjY7Vwc6yfRCAXBQ9x1zZEu2S5ol19yGNLb9zF7T0Vhw49Wno
fv7IQayZfKvMX+KYfqvcWDaV2Rg0RC+E8AGL9MWfmu4n3+1DHYyv9QVeie7EPLH8IdYfI8AUx2mk
lq6drff+yylldEhrtklIjD3ZpQ3YX+SejiNXUe3g2b4Q9HtxVH0XSQtrtWNtuqWYPVW/xFBM9jBX
nyyppaeY65eBL0v8Tlam1080HjcZnBFcMnvZdWzWioNudOOW/dYT4BPJxYr7GmVdD+JPy5HxcZDD
tdUU2/mpH7yMHPg2iqfZW0y1d4vBftQUsVpLXBLNGP0IeQU7Jb1nJbTbmFxZrGcHljkUrc4jvVTa
QVZD/5DCN1nTATj0Bna48EwNMX3/dR//f6P2/8WoLXW1knn/Z6P2XdxinW7i/+zR/tc/+pdH23H/
CaDONW1pKUuqf/yv8aft/uMfmqv+Cf0Wi7Vj84f/yZqt67rFQtAxpDDWT87H76L/+Idh/VNgycaZ
revCMVzH/H+yZksp/iuBWLi2LbGMK0pgDRwP/x3gicMnqfs6jE7kaWipDx/A33f7FMMJrYeyO80p
zUMqxUq9/tffN1ak+40QCcWqaXUc9G+1Srx/3zjlTH7l77u4g1igdct9GudeYELSjLvMOiRO+dEJ
VqduWDSc0RU37PyHIuotLvjmTqyHzMEddzO7YdBPtFTEeXIJppBOM8nWudevQY6DebLC+iLoJyma
sQLOSj/ErK8Hln55Gki97qtlOfc9srCVWu4x0HhS1tRqehgz65Yta2vppClcgsANPNtrmvrWaJ/q
xl3exITGOo9bcMyXMuUfF8FXW2GNC8sAGQAvB/K31aYu+5gaNGBMJbrEdOc5OttlAwf1SUKK2gRB
NfiTRhkuXAc2tqsZjtlmDWU5BCukRorNwGZF8Xu3o0a42gzhtNdlcJ3C6JNKcZq8G8r9pkr8GPLZ
bfV5l8wFnEhtJvPKGnZDLgApw+mpN6Ju2qcLln3i8FKJnMUh51/fkZwwy3NlVOk+CaFiJ/ZjSurj
CFfAiwd4g51h37IovDmIwp2OT0jAJwvTmroDRk1d9gPcD598dHQNs9iPfY6f0svn8lwXceVZ8xjc
jYHVUnGNGTip7ZutcVAsOrYcbtpeG42IDa4nKoFTvmJ74edBvPt5KRK2YMz8pzhMTnn5mOj98gnZ
d6rHn8mNgyOQn3KDkdob5yajgEsoAlPZkxpdD5IJSkSBy6Pu+gjoKWNP6paTv9gQQpwmCSgDRz6K
tRF6pZad2JjMThHBms7+ImWe3bxpTkGnHc3BucubSjvyoznbNXjKUBk/OFPHtVVd9wiDGVtN0VQ2
8GUq0kyzvp8E312TZcPBpk6ZU5nNqJ4OySHA2eiBPYPqFhbzcSzn2E8b/WFZdDKFCR13qG9+MRfE
H2p8gHWGES3vOu0qOG9ZaRoelRh+kbSfPUNYzjZzJlq0rcIfZ0+OLZhBk9GXNpVyP9RThBhffMfZ
Az5jpN5UzFdgzkQYNYUHz+Wrl+oE1wsvOVX33rAWg0l92xlG82iFCXoye8So4zpzaKE55nTYsd/v
tr1jfnNczD+i9tjWuNVNkk8z4SV9SC+mzkhqA4hdil960dNVFcfmIaLFcdeWj2E1x7vSbA+uURDo
0HBZ4sTbMFfvEyAaO4hS2C1tz3VGfnuRRimBgA7nRsz92ix3lB+eh5gDdZxV9yWUlK5uaM+YW20/
ltuhAb8SsuViW6qsHfIzjMyB4aorTK5wGYl9lyeHyqZNry7nXUR5nl9YKRWZDVmRjMKEnpFU4vSE
E4aHnhJGOeEh4cG6Wojz+aVrtWWvmGMoujhI0NJPOA1dStzQsIWD18Y5tmNfszewKTQ0bzzBe6Q6
dzhXUn0Jl4oZdsB7q+V3fImrgZ0w728cJdxjGL/glO5pTG+iXZi3D6sRqLOWLQuyEfY+nENRDAUb
Eo2ZKaeiC+l4HpblOrTtO3Tit8Qkcd7Sw4QhrS6BzDm7ko9RqfKrSWhMFRYmPUZJGS6zHxZgQTRX
fIY6nhK2IHlM20MwhugP+Z+IpuTerb4DvBP3kubjzYhLfKNSFW2ayba2RGbQeQUWqmBGnKybzoSH
tRl62jsIwCReV9HGkdmMqFp8YPtt78xMp5zNuhpxQEujBWQ57dsvsjqoc677E9fme18DFZZFHKEe
Vld9NuJtNKFeRlJUe2NkO2Caice2zIAPYh1xWFARO8+fszkbWxt3Lue6luKWcvBFHN0ZoXEeBw5L
nA8uZQyLpi7Gbuek+Uk21EhlsbxBimiM4JDYotxXHRAMKAZs28P5nrVTt7zak9mB66HeDcTR94hh
pMSfBKa5v+A5AwEY1hCus+96iH8nhZOcgyHqN6VWDLtofrO71PGb2Uk85Uy8g6PJVMtnE7Pm13Gq
8oEsd19pBEYqycm/ibPxkIrxzzyVpa+n5t3YAhaJO+Fl9Itth2LR/GJq6iOPlgdhPtVlqb7ttX0v
e4elnT6Nsas2WJS4R4+kWzIx/nS4WpABhsdAWQ4Uhgn91HDPLSuxramLj7i5jE5KMUfAUphlJ2vA
ZsqRSwP9pOND7irOIQT5USzwTG3cip9SNwy/c/UW5mH4JJhssdVxV8nvZ1cae7FAVJ1c8Wq0D73R
ZJSHBjmJHVDQUzgvG/dLdxYCT5QChQ7KzhwbT6LM03sZRdyY6/TQVZNNZgL9fApbLr9aB3lTf2jz
vPhGxpnVdalWFUOVwsGkkyiyphcrWt6pN65YzseYo1B4eX18oJYafim6X+AKnO1ihQzwuj1uUWN3
ZLKxu4IVqzIioEpfCIVELSJW3HZbVycQb8vkrCztm1U3+F0lWkrJ0BsI9hKUcOv6Pp456BMji+9G
N/PVCOw/7wzc7BjPw4Jfq11L5AIaW2Y8mJ5VETdO2+EEkDuBtwgeDcOvtQe4Qf9mypOiFcGeZ+1V
1dHJqRqWR6KMTijCRw27jjeFbnWpbIQ4XFSHuqH2OO0za8cy47UXw7sRCx4hbeELg3UR/DiW4qnx
O5oHukLUvdbCaiFOvqfLCMHP4n5eFfaR1e2j5Qy3kZfRluO2aFou47jVfuNLMsxRe3ZFcg2NAY8F
x232uBnM8xP7hRmfNxS/dl7e04qL15SDC507QZIt2neeOtT3zU3gTaSXNrbCWYVwqnGGAnlpQBrh
tomYw5a0JYIT2G1xAiRHaqfUT0WHpoDpsgXIVR2bqf0IFvgEzWzHp0bpP3HHnIGngx5ChGxlh1CG
MN3OrSNYYYOXVjm8otrBBWWbun7TV8oW1O+XCToDbuVU39pSBPfNWCwcNdfCAHtJLynt5Ng/gm4b
vWu68c5XOW9bd/Xv6Fr4ikl29m13b4a2se8HhsiGI1iFkRR6kkpOXF44+wUZclUuR5QkqHk8rT0I
SdzBHONirpsYJ415ClYhSUNqtfYVZ+4H6HInhWmVqCYu11wnU6yHzKGWtS86v291dWiH1VSk9HtW
7/IsJhTzUZnfjeOWB6ul9UYxsQC65PXJynkkdTJbEEHMEtozeHPQcr3OiphjLsYhD0ti5zuuUzCa
HTgbRmcX6PIm79kMNpr8WQlfrNCsD7MzYVY20MGKFNkvJGtUDGTCR9LMVVrueOZEQLJCtQajWz/m
5zkDuOzD9daZ4VDURHs1KvNjkrxWYrM5I4YmXp6qj8LJOh/84vDciUh4sufx+Pc/66GgTCzhauxq
wRPEdW9Jz3A6K3XsuDi8PunZ+9NmJRoTaIwdE6pcexzbjK1chWFub7O24S5YPtbkyKi/yODzD/Vr
HranyaoIy9Qd62CzTc5CUCjVMbArFbUYx726ftAwiXtZYUcs5RaDTteFg0GdnK3CvumcMfANNLgW
+ZXTjsXGu4oDXoTl61DnlNMEKPz58lZpa9APIuNZZxMqCfG15cEZ5ejbltKopEr3bdAzDZdBcllk
+jUlSwDPGDi0NY25l7nybOodiYWpurrR0BKpQkmzcJMYPZwklChKLpFe25oYAm1KMJH3JH45f9h0
u0EJeVsy3BJpnp1nN2YoEOUThoPA1yOj23QjCUO9tC4jeOPVL7M3bT44lajSkY+T7H+18f9m70y2
48a1dP0qtWp8mYsN2A1qcBU9Q6HWki1PuCzbyb4nwebp6wPlTDl98ua5Na8JBIIgg4ogCWDvv/Hx
QnFf5ookjJ7FFtEGMt6VGYEo5TU6YaET+SlCt6jVL1YSc6WXFrHTG93gH/FAntrRwm3Wdbsl+hzX
8xy0CIiGrGBYOHxqPUESymRYNXt54NX4FbkIcZ8bxbktfPKYS3WyiFiinFc6AVTcYxTEnRti2Ce/
2q7nXQwG9k1IaiCdRfiopfIbMAtAwzYuUIn2IKO2f45tB+5//K3TJn0PBwcs6JIiGQ7ibw4WMZGa
HV58sFy3LGX0xUduqhlREwcEzdwVR9qWiFqzfJL8al/m1LrCDbb8PdrpqbzwmyutM2M4+M1yW/cu
z3RMcN3EbXCfY9JD5H8/jDtuJfvk6mN1leNbgV5nQliLLCI/OBYdkffVdHCiGTUTu1WHN2MjuydY
LunRRuPR4CGNy9bfmjP3EZBzF0XgMtLI6TYL44DrYeZiEF71ugdNR58QCLj4UqQ2zhEVOrha+c1M
k40jDR7tGqaynWNavRQ8yayBYYplN9M8XUdRctv2Zv4BkgUvaNLfUEa0NrAmibCfGZ5yzbJ3bakz
V+Z72QC0Ju+s44a35EZ1yFwM1ubutnbGxyGBMMlyPzrourwOISscu4Jhda4wxEQr26qR19JNPDGE
xLKFCBlcWLEBZKAmVl2Jm13J42gsu0hHsiDu5ntTIuda6jlg9VbsHRb3kzCdPRooPeA4eZpk7ewT
YU+HoYjICDjmR2wHQEuGBPe13AT0YHzFICznOS1+B8G+j8H5Xwwpb0GeZswyVUooBbsmQ/nBzwzn
3CLzDRyJMX6y3G3EvOC6NEcmY0WDJQwayycJ7hDOxvfa0Rz8Y/udnbuP0J+RQLcAJmSeoW/nmgiA
X9bNpUlJ3Y4tCf8o2SE9Ne7JWll7Q5fGxSOd3es6WSTA1T1q9lPuIpaLWkTSJR9bB+HtRYPBAH7w
EW8m5o7SDWbNJbWEB1ecAm2Fk92RZGhIihrye5cYT90UiROaGFYbnfUQg6seXsdB3yFbo8XbHEl4
gK6DfRjM7EHMApfUGf5b0hVg3pN+44Qka4wJVzs96wLSgciuZbqCqMJn1aCSwTEHzWeXT2aVgLHi
dAU5Z8Z2Hv4pf2Xm+8U07ZSIAzypkXu7rHja9MLHkrqtxQ0wYoPX0RFdY4jTTN4ad+BxcPkXSkjD
SPnpH1GBkTGR/lDOiAHBEtaUb3pm79LQGzazMdyt4LsVhsd7ykVSXoHxlqGyfoLl1QVAjHIIPKeD
U6PdN22Vbn3I3cFaNDZ8mUoV6yYvb+T+Tawr8Ecxg1oVcT4KhqM2vnFAXR/gKOKLkPt3TpiFp/XT
OoUEXIvaarpAonn/50Xo4Fqv7NxEIwUxVfZRrLW/2+xG8Aml1p1cdYF6YetB536pdFxj1o21eTLJ
zGay/a63Bm60LrhKMl1MnNTFrjWSKrc50/w9BmaKi6b2agmOemkSnYA/mEERDT9gi1ZagjA0jWwj
BuChTj8g8+tbbhoM8V3fC+IzvSm2s4b9wdCWu1Wxv+LtE6w1n/jcW63lZ1p79EwA0Nluw2TrjALZ
4ZZ8HDGTPrA6qHVSR3JMG2RkoKs5DkA6OW6aOhag/Ewi9PVji791VTYyWGBZvhUQC3wAnX82wvVn
rtmACmOte6e12RiEyKExjaTmq+K9rWS2fixFukEKYgx6x/hR5Jps95mXfJgcFW5zjYdI2XYQ/asC
GY8G+TN8FMyprYP3wsjxRWOSXQeND1ra04FojJWTnBBywNpXy+rjrHCr+ZA3gcscnRsaXXPRag2/
UFlumHjhb6w2YUVARx6AZAoVIUwLgLQZT+LJcF6GKBoDHVHeA4isaywxx0CqYm33qiwqiINKpJk8
yN5VX6oZ8DzIgNSKhKLtkwbVsh7rkOLFSC8jAgFBhnh7d6yTdAg0FyegcRxRForqPngvchPvBjAt
076ayvu1nc9PAyBJyJSNOOMYoEoXbejeUL1E63AtnY36EFVICdnggdM6HhCPcfrgvSjVh3aiB6a/
Nt5Z6gxGE/VBok7YqKsY0LtjDq22oZsCN8td0sZt9QEAAnNV4YORnpJtBNald8mqWjrLpLIEFe5F
ExIM/bM/1kzXfUzLY0N8RqEN/flsJC6CihEMMcBpqXUaM0Dd0Hm9FtyIFs7T1ZL1oJq1jLxkhQiJ
tMMXz63uo7g9SF3aewxIHhvL/zjjXwXcGrZEGh+qBvngWU4spZv+EvcoFBSO8y3VHoUPNGcqYn/j
2N7zjFKelYp8PzBbx0R99PfF/K1IppyM47QrJFG61ASUrgm0GuGBH8dSYo7FouGYitDc4hmjmUW6
q6z8OfImODdKWyIvQOH5A+sLiFqizR+r2rO2UdH/zpRuOA02s1Ite04yYLROyvuS3HI+46picws6
KlxOZuAK4Xe59z13uE0rTutpHvjTqLpYExjHokHZLm1L5woRABTNkYMA0daD8sl7nEdzx8+4cu1F
6NwX1QysvHfKDYqv4ZY8t3Xl+M4XLX/uwPZs7dbRrvycBZcJnmvA/3Vfje6p81M78NIWFFHeOhe3
bE9ZKp9Jel1kW81BU7E8Q2PbusqBaNx1Q7yB6f3UIBGJQiYpzVH7iMLpBw3eygF9O1aZpTwYWmjD
TEKW0Eb/5QVlrR6HEJw6g6JsPyZ2PgTE7oltaObJNYyXwWJUdcGJ7KpyMrE/eE57HDKIZAEeGQ+Z
vwwbHysKlp35/RTBlurgkeHumiJ/aEw71xg+SdtjutcQgOqdLyRs8ldHDi+lO4EPdePXHkI7qXHN
x8eXH0OLQAxoY/nKF45SRgpMBw9zMohgM6pDJM1vspCPCdRWDWWXKIKkF7r4xAzEPX3DPvQ+ARDC
Ekj640HSAh7LCuHxBifNPKSVvyP8fluOx1Cf8CqXoX6wME87+ALONYj/+JBP0XfEJOwriwk5uQUV
XZP3S4PSpgFEamkGVnZ6jcoLVh+zSJut1flPrBAAOkwsMXvmCEn3mVjB53GC+RjZE+ZNRBhJhTCU
xAlWUyU6DVlNGhdGCYCQ+Em2pXnVuS2BKuKrGDPH58K4ax/wRCFXS1qbKfjLYnk9MugzMvgkQ3tH
QS+qEZRxlu6g7g6b9sKjxd1lC8SIiwG0pv0iiqQ4lsNDVcAGQszuWTdAkESy/wzfEkU0W+lauNxm
HXJcvM+Y+FQaSjXlS8QPwzocXn0E4QkSOGEbVoydl55adHFQsgMGajQqCVXgrjhzpYABcURURFfD
ji88XFcqlZG7UM4hJOQbwGwn5IvqfZ4owDLOgA/iri7AlVtulKnQFslz0wIR4n2JPCBZIR7eLM/t
29pEEMZOQ9y/CfXNjoaiQvp5Fp4WhLVdo+6Du3kSb5I4N+6NUCe9nn0msA3WNKpAd9QnMubRmXfr
rqz6A5O4HaQpZ6dNLO1ipza2GAnhz6J4qz0aiLPZfgBnCCK//aZp/A1ja76SqM6hfoFqhW45ey/X
vtpY5uB4oP/ejkjBL5PxXCXjgmwFIE7mRh+cERiek0kiBWE27FzhO/sinNBskcSffV7DzKfDK59A
N6K3RX07aVd5OQd17DyNWW/e6ccOABwayKAFGvtUwalBA9b5UnbVUznBqHR7jCUahJ4jrzk2tig3
ZWbLbTIjvYecxRVoF4zjI1CaEcMpxPUXb4glMI752rTAMPdoY6QJixvTAqAJldFhcXkT58+2TGxw
ns0zqKIw0Cy5b8APEZ9NludRetW2D1GVR1Hl1JrOTTVbhGjNfW218zE3kmuR+M9ZnbSb3hPmwYAI
TDwE/fU5ucgsMlh04dGL0jSyh6+R1i2HNMQvIZforNnNRz0GQZpq08H1Gf+ruEVRCsw9+j6XJEGH
R/c/DriEoBicGzwz43McoqM6u4E+WixGat+A0+c+jgKB6lk/CHO2rlLyMSz4kLiNIyh1uUQWWYMX
gujQ6MovSTUiDtoaD920IIuE/VPRhC0Is2i8lvpw2xX5d4KBArBaPINpk4K4GHlLcGSYOZ1S1bbu
WItEa8qgyL0ySKP8mbgmaiooygZr0TRMTgdeuh60VgAWZQRtXtyMCEDqfvuATMt4iOwNinJBLtvh
4FTMGdYi1JmurLU57OEwA+wJ911obOtp52FOl9QmqZVBk+cZ+vXBIzHhGctpSPRolxCTJE0H34f0
Z4NPDMFVgbcZYq/TMQ+zS4Fh88n369t4Yhj3UwPv7HJsp0DZrWe6jvm7SCblcwvVmcAtak7MXxkk
O2YoTGIdFxnWtKtOa3uz5Jh/YndZe949uggVmmGkJ5PsYQx7MI9W4QeW4zOxhjbS20lQrzSdAqiW
Tyrr5HpMhBw0FhhU7XFXahUYNF3HiVLPi7OFvcJ5MYbiLKKRiAjLq2hOFEsS6ig2zBUqqw65GccE
vCcipp2OKtbaWoxpzpJqreLqCLt8L2M9O5cgwM9TZhnkh43vteIc4bfXoQPJBG6GdISqZvct0tM2
6DU8V+yqa4N1k6UeiGI4NbhREP9QP5kbJj9+LVcu0GXS9rqZ3GbrmSiqLW0KKcgFgpmHCQYbLP42
ifooMZXEzuEFLARO02i814tEO1jCKY5paKNrxjTwvQArxjTVVNKja3XdM0MSD03WC6Cri3PcR0Ax
y+QGLvtLpu7JWZ+aBSx7e4EN4u5/auud7iINvOfmmZWfs/TRfkKQa1R3t6EOXWvko/vTUD6PKdR2
3pxWAOOfJyG70lYem5/UgVCFoZYIyyKy/CoGBYzMEbEZtYrwa9YTa20t7BRkrjFW9bbDmPRsSu2Q
lsSpkaaETUI8L9A6pN869Fp9yBAOyqmoPTXAzbnpZCB66L2m23KPqan+WrgJVmFm5N7gOgwNPPG+
VzNRUob1k0tqfrBipuFM4cqEeweC2RC4UeeybAENmChMBwk79ManrodSVLsuegIzDvOKa/de+PD8
j0bEEraMQV7zvRa7JdF+h/1dB0hkspRRhf9nDQdJ+CQu96jdxx5iLcNNZoV/oEUGsJ+4xRy3c7y4
+mYE9nLsHTjhao0I04SnzbZYz0TEcdcfIrLhn+ULPkpXXesiZ0T6mshHP5LEZ0peV6jYrf6rjWWc
e1JABCiLSTssinkXKQUDnvdjDPgVM4i6kodhFsdBcfGA9z2Evg8xVf308Axhu422euV1XSj2oTXe
Y6RKOscdmKtjS2XZoudipTh6eCWN60JIs0GxZtWnTjEILXVr6Eq9BR+dZZN6VhmoAT5o1N51U5Rt
f7D8/tSrRZ6kB1QCHSXwRfCitNRaENZ/wsgxsALpFjJDMYknTxIUtoZXx5xRRkm7valWoa7t1UGe
RWjIrttTJIl5tsm5QYsEjeu8SU41YYUVgjOtVMu1Wqn7s+2s9kj2YLteetx8mp28Pa1XWoEvXzaW
2V/cjp9QZiboPW29n0HKLY2/j/iQSp+tU+wc11POQ8KttFbXQs8w/lOfTapK2c1TmN3Ehb5vS6mo
smK514bsM/jWgwOp+9BJBfA31d3FHWIsmxhDh3BSLxfV1grguS5ZiO36Hwt3gHGzfg+p1n1ahOGh
1oqctfp64mv44xa02MEJID1vqjGz3p7N9RLB/4H8RtR+CxaEuWXhvYZz9ZSr8AhKz9HBUaEUtRXO
yTc5FXLnYimPwspUbkSM75UBBy1YL3V9XtbNtYBsBD1siIet9Im5r1c+zVqzt5DG8kEjRyIHXcKv
m7p2zPc2ox5h7bOERaAch5MsiixwMDhgIkw+vJ4/MYJpkKuL/FDjr63lipD3aOEqePSz4cYoDZYP
UYgAO8zKiVjLVe+3F5nod8wgCEby5jLzPt+2Elxr0kTzleUQvm6MmGdQC2AVEr3GjaAmrgnHqXjw
avNT2jsvTu7dNLXh4y2aoSJR4xXp2vZ1ni7LoU5ThnO9D+y6Ondu/WIPOIo2tg5oEU5C4YLKmRGm
A4aOrw467jgFFCh7JpsyDsm4ElmUFtJNGIShM3G2mvCCXBvJdoSRoRLdpGOOzXDOe1ZcoDyWCMdX
XwnHdw+SWKVEtbyd4hlGqH7smY95itDJrBAZHK3fup4ebtvcuRCmv/NSqNzuPWrh064WkIkmJ8Hb
iJlxAmVr581iZ0GFwFwPSbykBxfeVl95IiFXYH11ZSbIJJp6h15OamIk1QF/IFtQnrFJxZ/WKk/o
aA6vlX4H9UB8jUN0K1mfMMpXzFEl1hDeqD9HQrv1CVzsUiPLTs7Y/274zOsbxMSmBsp+hyvbfn0Y
CToPR0zwSL61+mF0vMP6FvEB4S6btZohkHJqZlw2c95rc2/cGkCx935c+sEEkf30v1hPlqD9/G+w
nj7ghn+Cem6J/rfJ1/4/qt//AynBoXj9qzTv2/F/KPM6v/k68rme8ByYdMZPwE/X/c0wXM93dYsJ
IQhMNHF/wD8t7zef5J2Pozq+WcJ12PUH/NP7zdN9VMyQ57Vdk9T9/wj+CcS0rnI4U+Xp23/9py18
XYdaZRm2KWzLsdR/Xn/98pCUUfdf/2n8n9koMyOeIXApMUEYhkX0O0RSgo74rSHZCgJOB4mTeh56
pt+VbE8nHwcIPPryzYSIBophl0CVjABcjePdWB9RJembTxib4gh699PX/Hdm897fXa3lOIZl8fWY
vvGL13xlE8VBZImrnfTAiD389Yr6TneRKA3FJwxqrjuZKRA8qmtHrdAfXB6UermZFdFV619N1ucS
5vNSkBkZs53I0QWuvP1oOacZkuXINCPB2XwAVerfutb3Dh+OjJlTHN5yGkW1yUKm5GV9p043O0gh
qjZ6ZC3OQk31VfWRGX6oShSXj6ts/zj6Id4YGqf29j0R8dq69ghsqCbVRZ2S1+1BXYFXj3t1qtGu
A0TtdjoCKpz9j4tqSJapa1IXuF4wINIKUKSDeobqowIQEZSTcHRgW9K3gn2LJa2J2JCqw2NAMTlE
LgY4XpEh9p/tEk+/VX3iwtm1NuFnDmW3KAvmThyiuka0pSYZcxCu/a3IphN8hU2DgGfTDrh/QmtM
fABZ4WeWNvlOnSOp8JeDMB3Cpms4tgGchw0MghLbsfAv6nSAbgbZHYVahLOZJeN9Q+8Ku4uN+tix
1383Ccqh3AU65RbAigCEwBFZyQn4jPW6+PDGcMEdvv2r6vPI/165LJZ70IclADB2CSte/05HW3/t
0mFjNsNu/Qc4j1CgFC05qK9H/e/qw9X/AMBtB81gr+rqKwxVnX2QaHjPb+G561zabJXPQp+uEOOF
ipULl+9LPxSIAQ1ohUXmxMSeIb7C5/xD6BRbPeF2IBDuhwS1kC1kU3XGmRrSknecgWLqrOAbkIqo
QRONLiB4MO7QHi7tlZThNl0+o490UOftYJNA+9pknE6dwqTu9+idMIlQV+UA9vzjUA8OV5OKq2xM
dwA20WoTTO75/tRpGST5zzhbhiY0Yfn+Uc/lvuBwdQXqsDHfO/6Lgch+5oRH2cx76TM3SGVFCpqA
BVq1AhWYghU7XhcmsDQdt4UvzKI27ZA9TBqstggFIthPnzNSjzmKw/5s3YVF/jzWTrpNgByUnn1g
xXJGSODStOSMIixKUwRLY/MysLDYlt5gwL46EJNkzuh5H7Lyk9lButWSEFfiFELnrI9fSxFti1i5
LgFHvdKM+C43rB1DrSI776wRNRgd6Sun2xFL5huEQV6k0eZ/x9D/nzHU0MU/jqH/N//SZX8RtH87
4seoaZj+b75reoybrqULEHt/0CUM1/xNCN3QfdNGjpiR9c9B0zV+s4RHd1d4tmUb9vugabMLbC17
LQvbBdP6H3EmcFP6y6iprocEKYp9DhpEQkfb/q+jJqjAuSgGXXxfuv73dpqj63ixkxs55HCWW2NB
jR7pIqNPvzXlQN48Nqx7lJfTk+G68lC11QZ55ImEE7oow1BAprft6hH0CTjKBGlAL8fXXRXR0OOw
khc2wb2ZzaZmVgxtFJn9tEbVBtGJLtMVBVh1xnMvGMSEywXChBCaCUlbicLyEcPu8grF7T8Kt5bV
xYv7mPB+gmZlh0rE9n33Wlv7rDUJzfE6xAZZHb82l2YItqEY9iKC8gqZwvhEOvWGpP3w3cimM8n6
4WVG2wi8ue3c5FGWBxmxMeJ/ffIo0IOBUE8Axl1UqEKv2kthIhBBwKM+wv58em9a29fivY0AyQ5I
uh+s7RrY6utxuNesygGN0NTTuVRFl0XTed3kTsuPflv8SzsISRQyqxqbo7X3WrxtV1PGvvVEhK9O
bT4OR3ftb78dVZbTqbSRcQP+L1HC7rr7SCFxxazFmwKDlbMmB7tC518W5wzDq3+toiBBoK/W8hNU
RTcDcENOxCkLkFWqtowVqxYQVelZ7V139E0VHUq79/Z6CievzdrmJcHxfRtKGbFoirxPYGWjwq9f
/BBQDpRwNIqG6SaeCnwQZhZshpH4m7IV+Kumg3g2UPhxx7p5mUynPLoASIiN0G1M9PsKUYAHN3XG
nw5vIimw2YriA8FeUmPIACb4rDV3b5sE/cSNE6KvVoQOSK8SqAQE8FtQOiEPSI1H3NRo2wbj7VvX
qPxbWxW+Y5zjwRDn9/YhBqfsmtH92rQW2I/7tyJHEhLvyR/niH1yUFU0FXtydOP1oAqp27D9ybSS
COH++mXH2uW9rUvIdVhxV+1qF/pHZ4kYWfrm47o1LALi8Fr9dRtKCbuGvHfRyCnUeCss4t+cYi3w
MzQR1ZLmj+21kcXJLmzICUnWKQ9roec9+TyNeF459A9DbfTntkzuG0Bx36TR3cx6XHyx6gRrw9qP
nuYOAaWkcs1bs44XyKwA6MJ0rM9uAnHIrvzhHOmIej7FyNW1OK4V2g36E1BQmxmlbzknd29FXuLD
mBvBT01qp+Y1uGhlEX4Sf/ZNpJ/cfQOEEv84Vu1BZw+qT5mLTWoyG2r6xmON63+Q/EMPayFMfufB
icXuvQ2CyLUPq/FSDFP/0Ip8uNY97e2gkEAIMUyW/MgtiGt/WMrrjNSK2kjSBQ2qn6q4SolrJvze
LmqtH3tG1ZMENdhyIjXTbrbQ9Wk7Pb7x5ghh9EZckGaoLsSl4ptetduRQXsI6Y28H6GOt37DEv7Y
X3T6N6swglnG/UEj5f/Q4Xf4gOSIqr8VowkWgsnKpmky460NBtJzm4XtdaWasEoqr8Hsf3o/qI9b
tLH/elLWAKp3FcnbBtAFPyOutQo1u4Ceu4QLW29NsCn2YDIlanW0IQ2H0S4eV+9939vJwXT7Alnr
jcUzHRQLcvSLkLC1UtOHcmEXuEpuNWy/XkljN6B0iuxCSpMO9o9R4d93sNNtVdvR1T8v9gz910GW
dbNlGhBiDVK78Gt+GWQr6HlVjwPhd6TrhyPIJB1YTGtcm2heAITPgdM3Rf8EmQmgGsqZ8NhAkR5q
9S0OnrYlb2ffRgM/lCHtCnNspqqt2rm2xZEBUJ34NnCjxL4YpGYK0SJnVabpa77Y8UbTWyiE0ZfM
5A7NYVrdA+/br1trAQcgd4biw9sGcrN6vCR3fQyK3sYgmZyXP1yvO2tgiljWtIAd1Ln0hoWzUyl0
ilfeYrSsBdYya7s61+HxYzSGlUz6zdCTT1k2GE9gjSwc3DN3P6M9WsRk6uox1e+SVCBImFu4DHTA
CknZ1jsn1Msno2QhH3dTdphz5svAqbPAHEvUqKQUDyCxBOtihCV4a4WnmWw+mzK/KfABXbfWbh4e
sGQc+ei5c8XDW7fTACXxKjat4q4iIIbWU6od/D5xn3CMvwWGLV/xrTdAifjL3dK0RBL8KEQjbqpe
w5sR3MTOKMhGQHhn+tNnzs0/3zSmyfTvp3iG4FZgXWe7wvZsx/L8X32G3NScCnJX0bfRBWtFmjED
GWws91a0y1KTTGkjURxe+ubO8eZiP4ddD5h9Kj7oddFfu+TMYHmkE3HJnDtgQeaF94l2Zi7qX4WF
ZmybSobn9x1rbW1b+62bv7S9H/vLjr/r/N7GDBP9iAmpNyjquxq864UopnYybC88ZFLIu0JrEIkU
GpEPd3j0rVGQr0cEorOir9gHGciJRyicj7DtAhvJ1GBsdQ/UgNqOmSIo0Xpa36prq9Pb3cEEf/bW
XXVc231zxK8jGfJrUmMp4XS9OxFeBqqeWgAtMsv/5IH3nY0q/J5o5cHAU/RU+IRHDGSYbnJzQHMy
lUhByYLNvoA9uFanHFM/DNiCtd/aNIcOLvFFyjCXuQVDg/06AeW67i2etaUqYnAD0tqFqZ7dwzuB
HVX3Om3MClpRZfcW6l/3HomVQ4YW12ZtW/sJrdGOBXpPiiT549jRa7RgSGfFYPnRJCZZYPJpnSy+
8q3ZjiZErSwFIZ1ZT1mLCM3kOOe1EFYDPiwHxF2qcf99x1pb27pkaP9+99BmJlKGsbb95bjejDqA
SJ2FLsTYXjt+9F3kE27j3mA/uzk4fCtKPkBiGnHLxY82tbWHWteq6xpbgo3Rx8ar44pjGHnmR3cp
7H2MlvNphB/7yODyde0ASeJ7bdvdo28nzQlAsL6vNUv72A7eQdSj8YoAGYwg0x9vncyrrxl9YEOp
HTly6NkhAgJMGsdyEG5fogsA4fgyO2bVbe3YPI2dGd0wNY4f0VS5Iy6lXxrhxI8GwW4YeDKGKsPO
tZBaeze3hn5Zt957NHAMHtej/jzH2oOki2LxcY4+jQhJmIW5a8IGbIOHFEbwVk0rAxCd5dH6U3W6
W8ZZ6Vda8a6xB+0ZCh/sN13YRyv2tGfitIDtPEaDda/TTltwk9pjnJXaw1gMB1v1gprXvNnfvXm6
/V1gEzb/z28tIsBqOUlIV7cN32Fd+9f1ZBhnWBBlefk9M315h5iK8l8Mu9c6i88S7bv4KrvB4gMw
mIzkddq75pM3VCLoU+06XskXiYUyCnLK1X4d3bwst4IORjBGoKiggnMasSRyyVfDgx13//zWVavx
Xy7fIg0KyMc2PF66nhrJfw4ig5L3F7C237QxvTR+WT1PIMaH3LM+dVY9nMox8rYEn8WnVGfFKmXD
goIF84emKk5LWItPIMaSY1JZHsbrbIaYxOYWYlGWp2n3rh09vh0Nh20v+jjGzolzg5+/7/SLAI1Q
jp+TCYhyVNSK1WaiFrhW37YRujmvtcxuaujH9dyd+2rQ0M8oJVKQ+NPexri+djY0unSwuQgxnDLP
RuZvIph7TnLXfSvSSUG21+0xxV51qU3oS4UGNEKNflhD7pK+9z4JCIZADKrp5KM698gz9G3tAOsC
3wX4tA/Lguh/WLUEYSe/e8lt4HxAWb90XZzts4lXnI1g/9NCBH9fdrW106Xz86aYHXSmLO2xcEV0
SbHNuqy1tYjJ2155njfsf9mRYI0a/PPP74h//flZ81o6I4/lAvJU+3/6+Q0rmnV/Sp1vskOA68ZG
sSWSTnuZCv22gzr4QOqbwsUCBLMYeFZqc92Ra0gumc781i0iMn2KUe66chBt8A39RAIa/Og96fnw
Hrq0f9aH4llWXngvljG8B4aMMnPkGxuZV24Kb3q0NpmTJof1iLWjMtHkhW2f1yPWdoKO6qxrQxkJ
bz3rurUesZ61MDDLej9LPLd4WdhIdK790GUImgjPc6uxlQpYJjZvVbW91tZi9GI7GB3m/1drdQCZ
oLeWfRyyrNz/m1/B/eVXIJeENJfpWyo2RRjsl9yIGUcoJ89W9bq0XY9D3FDsCeHXuBkZ+VM6Vrce
mkxfSg/3OdbtyU22xCl3fa5drTtqTzzpqN49ghpKkT9G2C6bIAiGbf+Yi7FHXymPWbKm+eltE3SF
e0lVgQkLlHwNeG4V53hsrI1rgVKTe5lT7T4b2/y0br23m5r187HrjveT/tSZ49fPfT90rYVTTeyo
nIAxo2B7rss5OrvOiIz2uh1bYDP4tg7rlqO6vPcjuBO/HeGvR7zvRj+jdDajZUbbf/6BzF+EVgRZ
eGgUhmWbLgPjv0YNO93o8jHPrFepJZBvCt1HMa71956/hBdfaxAi0/P8JgXCdl2vRFVZ9Z9cUFBn
K5flfWKn5b0BTOMqH31xWtveComkeQRiAFc5+q1tc4XMvE8I6rBuYulQ3o81IqNzmff7ef1w1EmQ
h6gAMeciCXd1TCgoQ1sCUGOr1cy4MqqN3dfbIsHSMXON+trPa1vhM/+s9kLER8htd6He2VsukW98
zO1jWXrO9cLU7TBhZntbpbigjc4w3qd9PsATbrMPkWy5GUNWy+iLoZc1LdoLDnCvmj4XXzXTu05D
f/lARJRIgdEfF0GaAie7DOOPNLtba1lVfeMEy+m9qeoTdCH74ln4GFa9HVA3CHtCBwY/+efx6H/b
16FlHRLNzu6QnMXoxmHF/mXuU28HBVA5IDfuRtijF7CW9KAlUsvchWnFWu2WxH9rXDc1xASD/nc7
I6gdbeK0y7ZSVPnOZ8S6uGsRZUcgw9rJcmGsXOExZCF3pciWnQyvpyVH6h3swbmCpLBure1O1OLp
9FM1aeKdN4Iee++D7vjSAtPhDI7pvKYi6sAP9KdEr+OnWB/qrY3JwHW1CO/GZyZMvLEyXgfyoBUr
6U/dKKu9U4biVBcpqpwh0ohD68xYYonucS0mgCkjwqD3VZb3j7P03W3VEYpYd1remN6OLfJYmCDX
sF0INs56WgZrZ6v3S9BlyWcXiBjyOSwJ1vn+WpQl4Ct4ti7anH+uC1JDc86Tnu3XLo7xXZ/7+Fap
LFxm1mibKXTizyi+I/ky294NWUT7zp2gl/uVlXxuJRqKITHxa7MS2mNrdzcEPcIn0nYY0adByNrv
RguxEttJlIu9jHV15zf1LSyVwsawrzyPxdKc17YSOs/tshg1omr604hgwanNmOAiAoAJjzSb8TjH
nRHtajvTr9CDqA7rceshaw09yxq/Pf6b93MtngyDnIcFy0OE+8bUGvOdIPC0dce23xk9UJedncub
spDV2Q5bB59c07lFXcB8y1H9P2efwvp15ACAhPEpA6olDMPUfxm/pzYs+mh07S9TGO6sch7OhiqS
tB7Q7KMG1SEKN2t1bWy8Kd62Bsu797Z1x9C5wzmrNEy73rfXWgw/Eb2I4r8ZO68lx22uXV8RqxhB
8lS5W7HzdJ+wJpk5Z179/xCyrZne/uztcqGIBZCaGYkksNYb+rtwMsp9gbcb1O3k5FsCxUNAhtem
G7Lo5GKmSEAg6IdUyTxL9v3KXduN3yHOwzkyfp3i2sVLqrVoL8Y1lHesNrdtwYJ19+8PcPvzKl0z
hI3eFuIZLp6Zjvj0hrXKiJ24IoqvsDMzON2IXeesJ7fk5Kf3jkpuY5fBa86qa98EhQLQmbgTkYxR
C2uCoKd4Fx8aP6XO8b3HsJRSfl3fW/qgvkWz5focDzxWwl09a1nPXfAZe2McymctytAUCIbqetlS
Q+AB9kJ6IlWVbvARhghCumejO77Dsxdnvd7oljE7no9P8XRm2LT5hz+iWYLjW3SHHHv7FuJX1fv5
+BGVnn2Nh6bWviWgFWX80/yMeFbq44cbUiXvCjwDnfwJm4t+VWShuZFdZWyQm6+RTcYDlK2zip8k
3mD5XYQAwFNq9s4eGdyf46ho/7Up+X/WQ7xr4fDoFt+Xpev6p2+rAl3lIOMUfEWnxb3kWv42idp7
iNLSPvU5NgKN1faoLAXIPvuu2FuRo72EUwrPmLjVzXwt7Ie2cCGaNYhIqDO2jhrW3DhGU1OT+etI
xgJLN5a5jfq9HmcX1jtsI1RuG2CZZGlVOOyLgYdLX6rFwdPG/lCwRn9pRusMO3nCir7JXyh6/kQt
ojnKXpCjId4UQb2XXVCB/bJybYpR85mUEWB1T4ZNEYBTwyQHz4aZ7wbUHU4Uc0Uk46d46NiBHUQx
tQfq6MCQcS8aRLOQETl2m1X2OtACp/iCczKa3m3U/+ChL2pd/Eh1BJzQ9QgeeY8VuziC5iMQnZlT
MEw14m6eWjf+zvZcgycn1XsgzKwGLTO3j3llnqrcGtG8ZECOyrjWCPs/vnj5xd4gTejrWXznmjoX
jm1r1sj7fTtConPoAJobH1gnVysEiIajBcP92sT84HdYQb/mSCVtbFuPjqJ0xAM0YIxiteQse1R0
k7PVmUg2ArRfJtAPcHbAyQKpLYA3fehdZINyX3ZCi3bNd2bOOuCGe3H6GJgqFbeOJfEVkvf//6hG
8QjFLxqbv59hfE5vxqZVOoYWaR+25r3VuZofG54yvzRD33YrhRuXhdxkL1JES2f76n6FX7Z7KVM9
38QFhRDf9XFKzXLvvkQ9814VdbfrkmmCKTngWWFV2BUYcBaQVm72VJ/Q3jSx4nQrnlMVtD7HS707
MgLtvTwqUEi4HmV/H/3T6C12m+cY2NH++6Pa+XzzUwMQoO0o+FvkgCnS//4bYAE35Q6acR9Rmv7M
snNnud5xiCJxCil0nPy5sQBArXqHRestJo/i1tEPGhLP1xPKrjDwwOPcaMJ3idfXuJEXkJPlQG9g
TNUH3n6UJdthwE2XGh8m6cEYHMq5mHuNyUNcPfADxH193ZtdH6xRZwQxFGtHcmf12YZDaC3mGFB/
DSbvPKUh1SW7xjzFbzwcun1zXKRz9aeq02fdscz7YC4IKddKkdXsLGRn0cElJhs5F/Wl69x0BEm3
sMoAnWxlQL5Yr5HenaE17VAeo2B0PgI1yVeTk1t7tjb2YzZZX3DjdT9Ebzf4KuXtsdB651IlZJL1
eSDJJ2PR5UF2HuPQBzEHLVMOZCNrvAZm00NjBRTgBrVfyktFU/FmDtZ/vanlffDbM4B8EEQQw7Jt
x+Z++ZRQG03MhrTCzj7EoBoPuPBoW3aK9TpSevu1RP5sZdVYLAZzV+lbEM24oR7lKK/unR5k6uNI
gvQ5Y4kpw2Q3Ax4J/TcPMe1XvGyKeyeHAywH8S7DkolbhWYedfKHoO+fscUswURY9tHyQY+1Lgq0
gWjmkuX4ZaoLbaP4gEKy0C+eK6V6kxM6lJAWoh2bh4HEwj7wp2SNgaDyFXalnJDrGeqHbjDuQfi5
ly7yePXPl0775Jl9gHhmFWPsBgN8Jh5t1XRxUkwEOh8hDcdy8eTToprcCY1ZAIGSsSozqwfZRJP5
a0xOvp2L7kp9nXeL6VHaowD8+7U+X7+0fxg620m9zMwn21ZPgSbs98QIujX2idldXiv2lz7a60Nt
v3dNEO+STkXxuvXEO6D5rTX5Awv4rka8qAckPcdLFJbZF2Xiglx+jjYlIk+uW9511CaggfUJt4nh
493u+8XsQA6Fac/Cow9e3bx5clAhw1qnfnWplR8p9DtPfT8a6961dNBxwnmCkNIdiyp5jaJxrDC+
Qm5AG9qznDtM6BjhFeBt/Hmur3XqvsrhK8nRa4OWn+lG2PSycTxYg2Zs9XwmdfzdaH6q793e/DMm
u3K088dp20zG5RaS8U/nf+p+ulyb1hSsLBRJ5bnyc27XS0mP36sF4oG5jd10nxsXC/jBujf4WGM+
QgwdibN5VC1c/Xr07/Pywi1ws5/iLUre6kEY5gSycj5EOPXFaIV5HVCcVDu4TfLXqDNPkfOKwX+1
5nlIim0ng2IndJVhVXtq9CAbbBeaLdwyBIcQTb/GGmTW7uwMnpyc0s6T1aZFpzLWz7dTI7tVkBqH
xhONOjp/3YvpuOODrU7QOvqu3squbIZMa9FCdNK7rimmBxmjRvxO5jbfy56MF6N7lzvFeLyFWguJ
oqSNLplhNRcr++lpgbmtEztkxwOpw8jUn55fz7ZCmvk4aEANRnv4YpVYkE9DgOz977P6mCdNoI2n
MS3UXZVDpYtGIy2XiX/yIHU+uirGVrUP7a5ThxYy+YTPVTkah7J33h23Q6mx8PNn4Y/dUc7tcgUr
zPnlpMVPOu8IjD3xLJ8hZBC92jV6GbjMzd3RjcOHbEQ1cu5dZ4yltsSNGuuaek4x+uQSRhz0Ktzg
TGMfIt6zr/tsF7LQ21mm6Os7OSCbpFedagPZC+gtFMyFnC1HGls9BklRPmLeBpSisfojLp7ayWsN
rs+i/Vuitrs0Vbq3PE2zbdYhvGqpefHilsaDnPCBEbl9H9iYTq9t3V6QZjaPA5Yb5J7G4awHMbKF
HhrscobGSmYPveVwmyGn+QV6ZLAt040A+cdiuXLIIgTOoR+sYf43S6q95uuLJkjpJqLx7jLSznDF
6vIc5yR07MFLvxmol5axGH40CQ7dZt86j93kK4jIN2JH7XLk2evY1ylgPHpX2N+FhXOTb5TDJcvS
Ea0E9pY4+LQ1vyjFHIJDXOd/Nu7cvcWK1ORr7Cy0Egs3xLIASYsvOcJjuVEH39IKRcJUFcYhKnP7
HKi8lrELCb5NY/Jop6WOaS//ylMBATYwjfFjcio2K5oynFKVlB7cmY1usklFGwgdIK38MDWgf2OA
Gh2bi/bdmNgLZOXH1E7V1qsnlE/n7qynM3jluz2M5W7C3WcjTw5R5M8Bub31igL3DOnRtYwjSr/D
dc16KSYQjWjwWCt5Ga2yT2pCutDL+ngZtTjPgf0Ad5R7w7vZxBig23p4nuJpfOii4EPGNd9zV0OA
B3mmcXcBSURcdnjXG0XduVmGptDcLVTrbALFeFInbzwaArj7mPXD+2g1SGqiFpawO+wpBL0IdfZX
AY7ypfHrWQYjHL9akf+c2ZX+A0mdnROz5ljYyh/YDaEUQDqsZMceLAyz2/R5Wv1EweUBl3TjYULm
eo9UBV9zqoK94wW+iWMd7VtHab3dqKPLaYfoylPjThaVl0Rn11Iyb2HgOoA+GgbhceZTVIne0brF
1h7UJQoneI8fBxshsFgv9zJ0i8sjtfd6/lKsJj8NmLDSKXlFybYasEbOp/jsJCE+6qbivYyZkeyF
5yoXCln+AzscnLs7jV3nHBM+5g2WHlCHoy6pGv3eGDTzrDa+dVbrJD5CwFjLkGxStUYPtR0o2AH2
uzNalh+uqgWIAqTqAbgPzhZKG74Mk2uf467kecUgukvDk2/8zMswRNdar1ZAN9LF5A7NcZibQo9e
RZdVO9XLmqPq2DTzkRyU00oTK1bLImsnY5/mlcmwUXvxPDiza5WuTvveTcvNNNXR8zS0AAY0L/iJ
QWXUmN7PzsLywUNP4GWs8LHwx0S/noT9UbmJYO5b9SD2qDSYBw3cOVIqvtHtFLO5XLtlM4Bdq3H8
XeDOmgXpS5MhGV0V3CaRlVYvJfJta5zJgq3ji/IlM5xiw1PdXsuuXpr9NnVyaLHzaGjb9i4AsbeU
XaftsOOsDDy751EkG9x9GCNDK7vpJNQjqrc/EqgI8aR+xdf4e4S14vtQY9TjV5b9jGxdvcodETzg
RpQDNRvU46CUA0n+ESe1kS8pEYU4YVMrllB520ts9fFO5b87DHSaE2Ix1sqvRlQjqu6HpgX9H9wa
ClrZf+AJRy3bNMPXMkSsoirQ5vnDyfR0FYuEO0CNhHvoS32XR4IboDDFK16Xxn3hjeNl7pUN/JHK
D7IXHI8pD2rGdGjROn+xfRP3KKx67uWoq2VoZmLEtpOjejdgwYK6J1YiTG6aKNr2JPQgVmfpi4+2
MaRLJT64eR2cdV37g4dh9xbi57krlCJdU7Pv3nzUtEn7Feq9HHU7RBCDJn9sMp4glh+gu85Jdonu
ZW8k8oHavSGpqa+LoVa3cpQfC9JDOA6d5CV7TBlb33ulXEx6GwDP7XNNE8Kj7EIQ3uiltxdqVz+G
lPhQICyrez0W4cmvqao6VVq/lXr4prMH/dlFuIrkmfsNOWc45fNJlurl2yGw4OPOJwVgHFaGYlZv
U5BcTxJ4iztV4Xzz+9TDSDGqH/35kwCx/vpJkTnVb1nlvyFVovxMS0CIf39SHGEDpiDqxrZvH1tV
BqWo1Ky9bKq0+Y+CJynXT3lrFSy/Y1JUI+eDEYLM1/5Sd9bDLEGKw9J/4FBcLSF/xOe0Sh5d+O33
NmvDs2w6rADOUcgNgWJSsZExOVceVY3Nil9zu+WnASToGyymxi+f4uNQxaeif/oUjudP1/3o0ORj
sL9dX06rlQjPosRQrp8uY9fGgK5Wtw0KoX//ef88I5t2eoOT1KcBjFfjow+g8xa/fZiiFVsn05S9
HJTx0GxIBjpVsk3/llKbpLTatf/5UAqwoUuJ9trnw19Oo7bKKlBO+CUq+41SKCtepO6qrQb7KNQE
pdr5CIaajuzZ0YraJyiDT3JlVeZ1uXD6Nt9YQTNCup1XWnJErr5kl5xKsWl65Gvg9sRY7AT9S61r
b5Nb+49A7oeTndsqr95JfU9Sl6V8F2uHyXey5yLR9zIOejjaUL0qdmkQau+6eBz1rvoigOXfFVql
rOSsf7iqlpXTfxWCZaEg/5t0adqqAUdUVyFw6iS8AHD8np2K8lyLe2jRP0B58w0LmO6I9OjYjvbV
pvGqGNsKejleAXif6mmyJiGJIv8c/GWkj3YoA5fXUDOqId5IuuOCucPr9TZ5mHz3Oqcu4vQwYm/f
UODbqj1ADT1ut6E2NCdt6p0HTEoAfCEK4dqZ+yBDWZPV1DgxTTNJFD/oc1NMotqkCFGSVaQr58XN
rDkmRLuVMbzHcHsbA1TXMguL9t7ay6NbI2MCSaYNmBQcSed5tl5iWv5pzq37y7CFzBucVdC7oWd+
vv7//LjbpcoaDNAoVv801W0a+z7h3wjvq0E55HamHORRGNavXWyhM/F7fJi7t5hRAflzc7iKfgtx
5nb+p3m96RfLqhcWylu/XSDPSzIX8oK1n7Urhz/t8pegvKIgK7tzIQ4ErWXuvbg392DyIySX96xQ
qQMo7IohVdA4A5ooi9QIreu82xns8h88nNq2t9DtNHlN9q6hBwKE9ZnDn2WtKk3/2ujWuzFzfeJB
rBqA1V9FF3Xs1INy60HVuAx+sq6EU344o4Max4gjlN2W9gFJX2uFkbB4d0GmS5yzSAKsXck1Pg06
ywjM3JtdFgWrPim9s45rXuHYxatS1yQUk+YdTY7yFUP14tCWOA/KLhq09l0aV/ryOjdt9W3VIrwe
z5P76g6bhhST82WQtf3FGNAvH1UMfgtLCZ/IcbTgNxP7h+q+R86AKE6pwcFCP/PRKSfnrkNND6KN
MUOY2umxMFFhFVGl7GTMiurpMob4I8wnyBDspnaTBWW7QiB9epQDnm88uBhcHuWMbkBIuwfTv/Y9
BIiFG0GLYTVZra5PPLnVBBjR7katBLvMHlQ2cvT2ZLwNxLxbLIwssFn/a+51v3p7oN4+6RaTs7W/
T/F22p0EKvnTBHAJ0blsIYFM1/6MZho1CxKX5h1voRveSfsH+JOcd0NDfbrc7Vz+CXDjk31T64P/
WCwY2ue1Aux2x9IsioJUTqyZnfgrRk3RfMXOE9v47hvKHin3xFkUYdzt4hR5wmvfDYPgUpeIWOAL
hs66nOSUTnEcpmptQ0p2FkFgBJdJncRqLlmu5ClNjAI2mT8Tt8d522em3SoDgsgKS0RnGZONSFyx
rQFkLOSANY+ye/S3HQs1tHT/vQQiU9y/vWQs0KRi/p/cP1TKT2Uw7Bjqyo0Q2jYrH/uVsDgkhacj
WRj9HLA4UjdWWReH66HvvjWFgspw5KnffWi6Oe+tVy0w1LU3WFhIuHZ9BMNortIK558qLoO93cLe
1WvRHafBcJ9FirpzoDpfMi3Ldp1tCvRvA/dLY7ZfC68WlyT3kwfKTu/wmB7+/e86kz5/B6BajjZb
a6GVoKma+EwV0dzY0Qddzb4LXEWXVTQI3As9dD4DcZE97Ad0hJawdEwUSOzLVCD3qfHVytG0F9V9
omO57bm2uYln9WZcTr09iQtvL48KrMxxVQN5P8eheApUbuZD2VhjvRLz7gjHP3Q44SHel2jN7htc
YLeAuJoz/m4sMoBdPztB6VMKoHzfVlmwDGoHe1HPCv2DL2igjih7eSRjk6lHdy066LfQbZqc28Yd
irQyqFTztcKwOyEaVr6w7LQ2toPV9hSVymsD6AvBLw8517mLKMQbGoDWWfZUNFyGqXl1qZdc2nJ6
qJUs+o+yjPaZN2urlssPUqcgx2pe1z6XLz1FU4eispRvQK6KbZspHxKcJhvPGhIYadHlik0D7qwe
QxUplRm5JqFv7JTSc2zNsLYZK4c4lriEDgrlHfYUbfvV6hXvLK8lYXCO2VKBN6vT7TOskO/UYYkp
ryfjSli9+MgqNzEeqvhMtnz9nrtvPUvb5xjDbBJP6I+gAlFh7Lv+a99ou5RaO/7I/TZLhPNV7wW+
S5brP43R1Gw6LfP2KgKG666qnJUp8tON/2ZOJX9UFDN/5cRV4tElJ3qQnLjRzdpjopX/eFLYNmqy
DDnBnk+Q11WcoT3On9JQ8kqWxUg+7fYJllJeQqvvl0WZN0jwle0RU5pTGKvNowxxU4zoNWCnLLta
5+Zk9hIEdlclWt0HfNZ/ZnGRXwDxuQ+DQZGEu+pLJWr20gPv+8xrxRfKiMeuc6OnIQ2Sc9U7mCfP
8S4dwrU5Osldxg4ecd4kXEFVIIU+oiXQ9Mrx1gSq+LNbkVvx4g5S0VMw55Mh7vzZ6HOOOWktpJfJ
oZt3CVhEGZNTxiY19kEdaBQPAEdXEbAW/Xtld8ab2pTjMS0xapFdRSmGDVU47KOq0HirWBKQ7c/8
05/n4DpsPmp+ILZBH5QnxyiRrOev8b3G80Et8NJJc7LESndAyDB/EiN4buBuH+WIaZcVKua93Tfj
i213uxSS2YcB3WytGHF6l6OZ9SWCdy3npwHKFVNUmCwpOR1Ln/nkd7A12Q7mSvsfdfEZzfX5Tchd
B05jfge6DiXyz5sPizJglbZV/s2p2cMZhSPO2tyUUzAsm1SNNjLWt0UFexKltsrhPXGbFyBRsvfA
GZa90ewd0O4Yag7a1h9b942i4Drq9Olr5Kb1imy/fzBzb7w3UGjyFb26ZJbghZSJOzsI64sMNWbk
bjur1nCF/ismB6xJcAMn3dHzOLOs0Cut0lzb4JvOZjA1SOrCj+r3CMGYMG0hzsvuL8W+66GMCmAs
3vKXCfKwKCC5RdFwJ3vNfLXr7LlU6FYVYGYvFvvOpJZKNrR4Iu8e7uoYPRk4L+ojyEwkqSfq4VZk
Y803J+hl480J+rGYay8hmi23mDxy5tH/GTPiPt574vk2S06FFDguHbVzVwEiu3AuW3utKKUaLc3E
xtVUePqdNe/HvHnzJopmVtDUTjKEmXp+VvB6MuYJMlR3WXIP4hIFbrCzF93uee2zETXyenwvK7yc
TWoR5MtmUFoY7LH2K5+9hIoJKqbgR+dpfDEWgh1xeOozz3jsKvNRxqH/97NuqX8nuzp7ughhciBW
SKe0QDDzeB9RgV90YxA8N3PTaTCO3ebpGglSA1fdATk3UVnnGBz7PrAaisNtxVdAQ/JqWiRBH91P
mqie6sBX76tIq1HbZTSYOujc6ljcKSwcsGTywxO8/Oq+HjDNa7K4fdQn1V2wRfe+9bOC2JzYFaJ8
g4NbvfU1+sDqfBLmdDVZRRFtEj9sUeqsYraG8tDO2CVeGwXi8VIeGqrnIZFWoVI2BqWx0i3Tue8r
rJIoVKjbAmDVwlHSnSSzUcMq4UshiiOZbipq43cw/u8dZAjeWEQkS/LgCUI3zvQEZwWdS1IXvkfx
Im6UYWVOTnRvDZN9CczGPWiWcid7ZZHbF3nkUF5w1VycSOdDw3KGDe6A3rSQz1wHMfNdo4fv8rlr
AQ/6c0D2U3x2p7HQ95+ez6FlPPYtAJWUrDHvqNRbUwbqH2z8R8j56uFL4sJsbeI0eDdz8cOO1eL7
gLI3pVQAYm7/gOw6csfxDCxrOu8kG6cUKWBvgbFkhwSMjCmK5Z3yTPsCYBT2rhxQWlc/FWW3dWW9
eJwoGstK8tx1ruXkuV/VAkFOu7hc582h66jsc3uoB3kk5/ETu3jzpYY6OYcVmBctiPB3j9TuSTao
67nUOR/xI++fvKgksSyw0JFjfg6epdC6F9lrvax7KqvoG8aC6lIDP78pHAvtqLlxy6heYWnNm/bv
WIsw+rn30FZEJv9wi9uxPe9au598knLWgaHbC57l6XIcLG0jg3Iy6ufRHQahp9gG7A3zPfkyGu6u
sVLIfrBoLm0bfZPhKDTjbZyCu5Xdjh/6IuJhdgb17TzjY7CS8cax83twpGDYNCehbhagHoQw08ZB
DnS6iFz7yPHnJpfKgyAbRvdSZCkaGpRtv3oxUFf0CvwHxB7gaRsITY1g8TbmiK3CgKreXjaxLoxi
cesPykTdsy8xp5znADVk2J/Rx7HQmz04nuSOYoOyLvG3udguxIa6UsIfzUSttRm+Q2pFlR9RWgq9
tYBK2vIOixP7dUiHBzkz1NXXqHedF0sbx42SeMm9G6ifruU74NCQKb3Y/aTt+0Szy408NIfYmPUn
iQ4m4uEFUGPVdLS96L63VF8WtSs6zFcot5Sp1lC17IHwsml8Ub2Q2i5vkA3L1uolR3N34wAWX8tR
N+1573uWupKjtlPFd7XAnUN2EfpX700NBUjZDTo1O7Qd6xTZzfjC7MQUj/5UBqTmuuCni3hV6yFm
uFA97gbHsT8iL8PcHlOhpwkQ7tryNI97o8vvFSfwd722RNJUS2L7VI5FQBE615/NrNEWjV2MX+tG
3beVoXxgUYGhkeE/C2Cwl8kY16Q4I6Q1lfjdE3V61FGDfc7VsFtbKF5R3DWzOzin4z63eMOM6UE2
GgTH65HstpqdHvq5uU1RPDGsNSsj+dX440bLorWKns1eNmS+m70ZRHD7GkfA4Esd6umV2e4MEgZn
2aBiib121ny9heTRpFTaxsTNBlW4FL+oucqd6u4Z5YH4ubHDci/j/hyPVOWM5c3T0FUGhUDULSs/
9lDHDvITCeX8JI9UZHlPSTf+OTrOXRmTo24C9x+o6YSGZ1Aghq9aJ0MM9bGC44fBfV1+6yrEkguR
vo9+W21qPe3urKLUnwrD/6pPrIDRx9kFblMhQh5VJ3mEwLK9YpMtluTK+J4Uh2E54ggkzWrfqngc
E7sNyJPH2iqBL4/ZVg7I2PUKlh4+2SzRtqZeH1xeY0gSheeoLyDYAjW9dsfaB+A1dz1S9ahBFwf0
s737fKrGfQNsgIyQHV+wHQZnqqv80dkug2EbcHBo7GgVa6FFuiUyXhD3KslJgoOufu8qlQBBh5v0
If3qOTk/4jI1nlXcht47w8QzPtOMBxP7aLyBG3OPZChAsHYMt4mjFg/w043lVAoS4GGQb7lzk3Pn
mq9ZmKlwbejJEKqHyRndfoxh2qjaZBbcX/5ZGE6DuFw72vwPW5VHpxDBI4AgEFjCVjdoOLXvQYqw
+STaZy3s7EMBNHKpU/96b2wYdEMbDsdQF9MT1jlHN3Xadz3LU3SQddjy8+kIFmDtkEUI3EVbyVQm
QeHcS3aybOxZxVMeyYFcUppvc1AqDFaZVa41pTWfdDPaAIBp3hLuz32KvsQSf+3mDRYJvIEAeI8c
5avEAaHs7YMcVXGjzYzUeTab0rvgb420z6gec9WL0J7IvQs81OiYCwi7c0+GZJNl7+MgjDNOuxhT
KG5xF2OHpMZZuCr1NL/zyrp+1VPLXDRgTfayi7HM12bsrZPsZZ5OgbiMHmXPUda+PbRPaiqwz0I2
3sCe41CPvTjMNTpQNvOh7Msm7AdvUVZ1sr5NlAOfuq2NE5RXF79c73aRT3P/6ZpNCelTRcKXdUhi
nVvdD3dGNYvhkViJ1wnr5mVoRulajd9G0YofTcdtZRohhk9lfS7DRHmvXataTobhP/bzr7Xr1XE/
wpnbe3mvbbRRjRE2Js89aFm6twr4xxVPkQ/fis6VrxTPMh4G4Z/xTAOIzjrpUe++NmkYXMqBtFtR
DNW3xipPdjTD5TwEbM2MPVg9OuNrRf5BTlBEMj/9zeEcjpF2EBMsMDP062+ZFS4GW2s/UkWY6wpD
9nsN06tHAZj5em0nin74elo8Yctq3JmtjUMGv/H3Ke+W8toGwEf07aeCYqRpnwoD6mA2/6n6BB9o
3CIAiVAzAi6KUHv8VyMFr6Q2ljy6DXya96krJ5dhEC8dgQ28PO12gU/Xu30G2ql4++pTsQpxx9xY
sOp2aDw372DQ8g796Rp8IvRQviZMAeIPkjzLzrNHcqHGBGm9LNdyWpo3B5ckCuKNSXifGQpObc1Y
7YfervYhoKj9rdvNsRggDwuc+VD2rxP/PuUWQ8i8x7d19k39h8kBMrS7ygLpqOX5AoVCfgWIoj63
dfQ9KKzsOEukPuM6bC3j3pp2jeIZiCDyygrQ0EwRYpxFlvjnAcOFM+8vKSdnQC48FME1yeRgZcpu
NHy7ZpBuJ1z7Ea4k9TxZnQo87noruFc6FKRRyZ79mzFRkkdzDGJU+YcJ1AbWt3uATsW2ZG5k99bk
PkpfDc6u8yzZfJqFVaO1nJqkR9cDudQqrx/jWQxkBPWPfkmDt9Xc1RrFZHEZuyu3z7JnUTkZQhPK
OxrSzqI0JhdN1EQ7KlqsrpTczd4TYBMBVKQf42C/GoCXXjNfWGuzqvV9hILysQ1LFZv5EUZekSKR
badIUnkaxA9DKGdhdn82g2k6UHlEuhVa4l/kQKP0zVltwQ0ya8TKycaIDSlXknb3+B4ts8avgCOr
8U+twQnFTf7oQlBFqkN1S4nZFQTQLwKKcffV1KfbyemLR7RYguXEC/obLnvM4CTWSJemcMUXtUaZ
182s8dwKlLOMwVxrYbUJPLdeBcrUfCuxpp4lnsLSsdHHL8OTmGVMNCDnYz7lD6aS9AvdzHTcipRz
0MTei9aE5tZSTdavsVYBj/Ue60wUHwDLXib8th/tuMseVRtyBNvbZCu7ckCp6l2KCN1JhhQ7BTZJ
IbAx3tgtg3vQih9aXL9VKTzMzIahbrj+cA9SGF/zef0ehUP23cz3zhSXP9IOMBIwovgh8ZTyjj96
vXUpmD8HTYSp7jylHsXWaLT+He06sfJL24NYCmW453W3arupgcKV7uTnkhDnh8oa9RFei1jXmdef
BjH92eToWewx1UI/7q+46wwRyaQISTNkyuPlbfJtzthTLshHzVu0sfUQgjjeRgP0P5Z66qoYAlwt
ZNepHXxe+UvI7gSND1PUZLqXXSs2kEOvVXdPMi14tWa/glKLq6McDRvvCwlp+8SjNHxlG3yCfNpe
rhei0I4pd/woT4S5iORvkz6047C8vrdTSlg4n2G/OL+0ZaztI6qmlTjeQjKOKgj2XYeuEf4dG76o
eTSrNtiiT/NVazr0csoxwYg8mb6jlDTtWpShz3nJjVLmRvnajhq+s3Ht/hgpMutjDmilNGo4uW7+
EWZWhs5x2T563rwRVNAWEh4i6i7Ji22hZc0DWXV1qaKws0omx1vhRAmWp0RcqnCt6FE2bpvcqWqb
nq69sCZPK5Q7MSXxdYKjWNPWiNBUtgFPzur9ULqHo2w8vUnQf537o/ulm6LNVIO4yj072Pc1pEQz
ntzXUB+x1ZhdgPW5i+u4veTn5d7J0cpIfhQZ1Gl5KrTcRQua8pnER/FoJNZ1kkA+/1AY8bSQ5+S+
SHYYAOIe2/hrz2RpMvUmFuz56GqbsbDxjOPptDCi2tHYFYb1AUNXZDjlUO7m2kLON+RXAF1HW/lJ
iowzC6Gz1jpw3I30QfZyy2/Ov8dVvR8t1n7M1ZOkl3Mld0iGJNHo72vIuAwNIbxEUlUvuZqu5WaI
Kpa+7lpq6Laehm8QzK/xVB1wOM/z6g62Yfj2+3wZ76o8f8a3fKvgabBvuxbZrPlIT9HT0hPECZWY
ZDkOCdMOe0keTH8vOi20yg9TD014DkHwcS/yJ1t5OM6RrC2LUsE6qerf/ufyTg7ojfWzqLWAddFv
68nbUrCNe43ccwtxQHwhadK/kwHvdp4VwTWeu//H2XksN65ra/iJWMUcppKsHCxn94TVkTlnPv39
APVu7dM3DO4ERSRSlkUSWOsPYTRciI+yEEpj/RQ0pHpku5F4/LDrmfeXaucvPev8mv1GoBuvSphF
qHpipY0CufKZ6MqX2u+tK6Sc5IzPCxsB0W67LOTYmpcEtLz+ASaHvR9Uz9/z0yPQ/UeortGcdJkm
U7sNhJYd6w3l0dcrfuXUpNhdGUOUmQcdOqhoyxz4K3OMJ5iGsgNgFP2xHmvrOU4dVABg8G34eq1n
gubqAdKBcEhRzGc55M+EEUAiW+UYTRpPzV5G3Exn3YmucK4QvKt5JuJl9AL3Cf+3xtn39iyUm9vR
P2dO5qOriOmvhdkMOId9nqbtoQ8EMLBsT3hHJhdZ6GLjlVjOhw/1YiebYrFBC0VhE9RaInGTkKAh
hafMvrKYlWDyVnnRaXtMB0+3qowV4mJ0ikpbx82UkGI96zxQXbyZyRNuWAT5z7JAw+bdGO0KHTXP
f54TPIdZvDsPtajiu+UdzVL5YiYtNpQBBGxWVwJ0SmcRCT/MuVNuZzMiEXd2Ygvx3Ep5NvRef56/
j4Nq10tlQovDNpGgGNvBWmPrY+/M+A1DdfMXsONXzbPaD7Q6gpWT2z/w1DNXN/5UlLQkMUwbQ22Y
WZKKpeElIpvyvGc/Lka0Y+ucZaccJppcH0cjdyq37ACB0KF/7B4duwjrVaRFz2qtFlsWNPA9oMPS
I7pvIyttnvENwZDlXzPlICsIfiRDhzUxYbWnujGumWlCWVPZ6hM+QhVcVBFI+5Ly8Hpsovk2SmuJ
qbktOlswZGXBmoYf49yjlPSnLQ/ycEeGtEK3VdBm1XRe9JjmxmPMsnTAKMkf7fAgq7KYiwA/UDR+
FlVRshSWjVqqhOFaHsJGnu2lPJQzW+S81XLbNna1TUPwr0GFq0dlOv0PoFEc6P03zGIAA9RGc2n9
bthD3yL+MNhAC3vlC6mJHiNtTGAS7Zqlqop/btYFm663SKFHZPvdvMYKEI/ZYQHJ+dEY1AEH3Nx4
7ZFsy7BqhPmjGq94QB8TUZN9AxKDsk8VI0VfWSfare+/z5N9mhB9+jPP9FLks8IEV0yMFpd40pBR
m/xuh6zWsOE1UD4XhofpgIAzAdFdmMQEYxiHXRaZ3wZwUYupy3Q4onVxGJKqeNDAw3ypWJuVs/Gt
C8S/HBtucrlRcgZmqi9lh2aArdbYMdUDN03dhAZCH2191SqHV6E4dxoPlxGf8rdQI2yiD1qx1dpE
OQJiSlj0mtY+rjJr36T976PRLra+MoRbo8gE8EcMuffKo/u0EHIhApp+fGa5vhgrw/4IHH3CFicZ
N6OX+h9jpi3C3My+8ppqYdQKKx0ezy98TY+I+xBPDn0k9eO5f/FRk3iok05de5PSv6BbNBI5x4lc
9vZqgwAr4Qgjd3zU8tG9GTojebLQE35BGJxAsGrOh/uZGgeBrkKcmPFwo436UGOKeMw8z1gGfaws
S1ltkD5B+7I99jiFCBN0Dm8DxRHW428av6SNbL8X1RxcQduhLV7Wbzz2m1+1iDkg5faDJW+/6CMv
fSltJwBA22F/MUbqwYzieFnC3klqZ7z2TjZdx7RmSQRQQDbJwhqrpR423UXWiGCP11uvnBBCAgDw
0i7v56g9Ht9pNe7v54hMdzp4Yf0mmzIeJWetHAAJCe1jFLmcQy/0kVtR3KuZEqA20UabQEooyw6E
zNR2bfbIJcu6LJrET1BnrJbyBH+f9V91bK6fKiQ7UOC2sq0GiHilOYr6ZurAMOxW6zd+0GpvPb6e
QG9Ga1/NGnpUIrge6CCVwjwq1qlgYoSON2/wjsI5087RzULhYmeHyBRNg5q+9lYSHu3cqNEAENUQ
WUbdK15lrVJA73pV3S5n2LiHOkbnRB7dCyVySZHIekwuy72NxCS7OsRwEjAm6rQHW+lefA/L8Sxo
h9eoibFHhlC+lNXYttJDrufWolKz8bUI0Z73TRMBXDHYGRX3iHJFCkPDGl6HyLVOaOh/z0UtJ9xx
hsn6JvvaKjUuXlQ+yolJ4BuPUxAeZB9qUNa1cpS17CvK0nnyUbKQfV7OG6/Nf8qu0QyTV42nURBH
0zJOtrmTmS9yHLoxi7gmIiqvDbVhRZrdXYVdgyh9Z8PfGKZdYpGqRB6teJ3D9l0tvOYs+9wYGLAe
j8lRdnKbZ8vMq+O97FWcqFiZrKi3slr0xAnycVTXJiYUNiSGQ+6X0an8z2Ka4EcO2lE2z11dEqE2
59/DYg3BSDTrVx1E7WYlxyCwzpi5nedtqtfX31U5UfbL2YjAqGs/xC+eiIy3L+1B3bMcIObEKxtI
j5UaR6NzRxyAjQpvUcPjXyUah6r2wZ3KQW4EklqdCS4i6nS6F/MYwNbBS3oPwm+niZrslO3JRPwb
SWyv3ggfOWwV6c41ZLuRIuA0t8lFFD00dScWNMqvvgTdRsoXpC727KtitNOjLMIAYHh/wz7K0u3a
7NaVVTmcE0cYEPwZIw8VJc6ODl924cCuTJypX+oQ2feVGTdvUcXbffSsgHgM1VqvnuZEjR9lzcSh
dzb66ZnVC1uN4pgEWNYMCFmsfJ0EeTQrhnhimdewgno4RXhpxXgNQmnyQWphc4eIhclvbonF77gI
VPJmt7pWe5cQXvMxM3XzKs/jlrzAc+NxFucr4qg9W5MP5JxLyCYUJuf9lLS/ZNOtfU4xaQjNZik/
hGzDGRYd4z7oHsJeww0YLjWrJp6RyRwgyDAjj2v6xqkVG65aFLJdQQYrRHbpJIea1TBYC76pW9t9
mJz1Z6xsz9ypOuLMjPVLGU1ffB8Fd61QP8bIabdj57XreEbaR7QHvj1/uPWM4INadWvPxMWYhUp4
NCuYQG1VmZsu6/unycmGp1Dbhm5rXmULKxR9S5xTWTiz56fLOEdwSXGtZqcETv9kAuJ71Nj/33oB
BKG2GGFzLieHWfKzB0q8QqsgeUM0YjfmmX41ujRBSdWGuMKDQkM47jX8KhubyO2e694h+cIEdPuy
a2G3B9lns96/eMr0LvsCwrUnXW/yRdci/ub21lsw1z90XNBe4iqwn0t73Sit1y453avi+crJFH12
2jhLNynarRyK0eK8wZ2h4WFBbwYd6vjnPPrUyPPECevVIUIrudH0iyF2RpXYLZW58azFg3GStUBt
iQW1kMgU1K2evcivz2K87CzEeMTv/h5P/HZ4kJ2+MddnZzIvThYCWkr9eDG7Ix6xaIYtyqE0n3hJ
mU/os1t4yHnFrq1D6ynX9OAyldFWdsphoTaaqyYgHH+fZQ3PBeqcVzlHL41uMyOKtrxPGrX6yfX1
+CTn+Erh7l1xYVNc868Ly2oQx8ekjl5tu9cutVU3KzUJ/Tf8IX55tTH/DI2XQjGQLSuRWtZcff5s
I1x6xtkAfMRrZl3VmIglhU9gTWETVICQvEbO1C4HxDre/DLbBnmP3v2YPTeiqIMBzokCQiYv0uzZ
c1lI6JF1lDU5wqkaZ4EpWLuTs7w+i4/15H1z0ADCiNwp2DInVQdSC30k5I/LhZ6Eybl3R32XOf0F
RATO7LUsI98LTpr6KUfcmowGVpesV2SZQMapB000yXZ7ZnOSx9W4Uouuv8CpZguSJtXn3Bj1qlK1
ad80hv8+1C9uppef86D626FvuwcrSipikCmkmGRueIQqKg7yZflUiML08acK5xCNTlE10BR5Qh02
7tzgCcXT4sknCAu6o0DFQvTJUSXK9hAzqpM19MbFEIWVW/1ysFos6kW10fAyKnjZX5zQubJx0ff3
psrozHOkXfWGdcFCTi+BinPDZ0vuaCg1P2Y7sY6yUFyPUJc8LPqKw8IMplXG7mh5H9SM3e/h5Hst
VqD/VMOg241kZnemH3/nufFzxJ2EuOc8H6HTRtzBRf+MwrFDOl/1v+a2s9F0Q/ll9R66KGqFvZpt
LLI2s56nMPEeZsWxj7HRaPsIAxkBqw6uaMzvYysApwWhUSiHhGnmrrXYGjeaqCok77CFsd5dw3d2
cY9MX5GQZC9CNPjT2Te2VqoY79gSv0IxtB519OdeZrKrsrlJwvighPm4lNXAgFOe9Zn5f04yyiRf
WnMNeovgdKmF3+zQ0ldl2xrcDVNwCXKMOluj/GBf+WmqoGp607Keqso/yuZag5cw1diBd1FafeSo
CCzKcbBJMI/RG5mY2+wRmuqaZ3r3mLrZfiQZ80koBssCcELrtJyCT2MKH/0BTJ7CY/RCGL/CQ4R2
7D20FTeGCG4G4Wc1o/5jlR9hrtksNOZ4FRYjJnc9LuPgLY+qTwClZ8eIg7IeLRWR3a4HQkBTb8SI
KsHM5/VykGnuOsKEfXZbayOT4/DblgMJnrcW1PthKutgJYcZsH/gvdU57Pteu06T9SFPWxVJhnZD
AJRJXKV7cDv0A5oUAx7HbuMHmVnvZ/+TzPZA7LNBLgmhRkzeSLHPpRKtLNABu2b6ZvWI2S40Y3qO
k9DYluQmi02ou+E2h/N0nC3yCEnXehu1DU1oDW0Pb7mHwjDGw4Hgqqbxy5NtRXRqMQkuRM0y+37N
ejjZKfakHOqywDhoyLyXqJqUi+WlR1lLkD15ESYPosvF2/VQFFkrwhawiaDoHYuaPH3UwV/08YXk
11WEH5nrfS97S/nhYzJLsiIKFy0LHXeop+9IS2OiGw3Wm67ZkQAYVUBzRwyso7F+npVxeqghKt6q
/Rjbj54ariZNawlvG6A1cwgLD6Hh++dSd3tspQ4JD/KnaByoDFm1SgxU3WWfEpbjKTQrSJp0hk3C
iET7kXhTggCFEq+5LkmtxGiXZc/+Yq4y81J2KqoZAgSmj9WvXJ2ypyEjqeawwF3Jdq0f1zmb/net
bsqtYVpg3kbD/qwLQq5N85W7eEQLE/1sHq2/dD+c4MVgZY54PdpjjTHxBE4iFkGjs5cF9A0AmfKQ
gRwWk+3sK1H83f+voff5Rtv1v+fLRjn91l23xAuqXL+6HXGjsUz6r44KLMRRsVhMzm6FmD5A7fAS
eUr4VQ9yfVH1pvdSV5CxQcKoF8Lj2saDG4vlVN0clBjnTJTd0n2dWf4Vj51+E3ohK+ax9a+ybYAN
seS3bKz7XCUwnPb8DlMMR/JyrjYdkOePqba/ugjUPtZQGJ7zzNiEPCDYrXaYns82SGSee/ZDNxIk
AsXQHRGvGxBMLYExeCGSV+gZEaSt/KcWkMRWRe53C+5GeQoH7qGSddOrgRQqd02TkVvzoYeX2Crr
tpWcLFFVPOwg3SJ6DQcFiGnvPMnmNh+9XVJm4cpnrfDOO94HlI/kgex1PesXtFzvLDtlk6y2xXAw
kTh/Hcdh3nqobDwgk6J9EhE7db1vPeu5FpycsHlJRtdZFGofC5ADF9e1eN0Vo/egiyoYu3pb48wI
GZUqxARlr/hkwnH0iV5x5w7OKBB8tor1mRfhu2pN1kvT5PoarFjx0PAFvBi+QNI6dbjsG8V6cUlO
oC8av6ZD4yFgNoxrpTaOneV0z71AeObogALwjZPDJECi2OcEuxl9V9AD9MpxcRuhYkqITNaGSUcA
PwNy6VbeFZBwuQdnZz+GQAH43Tbjd62r2F7k2RffjMMH1vYsb3RXPXelpS/liBIbLaWIv7dErZYN
8gxnfwbV4dSOvpo9fGoaFEoGZT7bVXT06yb/cGItBC2WdHvL8LOPwXSXA6+h186x+/NQhuQQ+CI+
+tTyH1iJ6hujnuDsB8RHcDkKFrMGxKXow4e04mce6dDcHNNQzjHIzv1Y8prh/rde9EALFkZVllcz
DeNtZijKyRNqJLJQ0+rJwoRgd29vQV6m5thioDzoMBDG8VOZi0sHxvmXjyZfbavp9zwiomfXgJ1g
XSbrvmOfqI7qcLBnLqzqmf3UlqiJ6jhVfHNKfR3r1vTLCPz9RDTmS6MX9VKdAu9oIdOyUIQChgq9
+i0y8niPF8m0lNU6tO0NmBWydKJXT7AgCDPfWoNPq99I3BYrBxPf7SR6bZ2AkW1WBHdEL4sheMst
/wmF4MTbrGsYPpXJVZ6p7BAcKxpE4KxqekFKQSDeuAAiaFu/LOxLN45fAXR1v3x3Z6qIoJIMzhZj
opWvNnSah2Yy81OmEdxH4DXfTMR5rypwyeUUWsXXxK23cPTaX1ll7QYCLV/iMKiXeVTP10SPIHWj
NLTPyxBpKjUpkHfp9FdDpGpdyKo/bfxPxWweAT8yO1Hf2jR1ABN4Bb84OPEp5NvNWLMisjwQwMi4
r62G7xEYPxpo+QugUS3aVU5bH7DnaIhpTU5MisRM6oMsZNe9ausRoCoXo6Z/zclTWBVa5SlbXh/F
uRZFA+ZkpdVDv8KarzgTXwLCJru1xk3+1ROxp2PFzhjZC6vl1WMn0Y7ocfEuvhVWEbA6Gtp1NaTg
VUXHUPkAM/JG/8QhyN91slrHsXuocwCrYohqzcII1e9JvmjRgYx4XSzk4RRo4nDOm03h9+dbT9X7
0QFT1ipcy8N/jQ/dy0SA5eqhfRQRHXmfEQw9kVMEUiaqEWJCWwPfaIRG++Bd7XRjRdBk3spe3tQV
cjzdcJK9JNWxKlLUZ2uqqmdxyrHVlDd5yqibEW0XVXnKgezXSlYDlje3U8oq6hAI2lbOlntQ3Tct
0aoAOtaDlqnR4t4mjwZk1ffWUGM/LOv3Qs67V+XRvY0Fy7bx2hMZHhMxgde2zCCEG7372AWO++jC
5UrtYj7e281x1BdZCmZCjmB/66KYCyoRpXibDNU/U3X0dra63aN3KIaMe9MgKcvzOdkMYeeeanGk
ufHvI9nGVul371/j/qdeQAnu7XxFGpx87CsRZnL27YisPgKKMGRdzzTNpTw0zZlVhzy8DZBjSebp
i9Dtm9tU2VbL+fLwX5NIlzj7UrPa1RQ6GUQBpd5GPUDdLK2DxzkLAjgbGsvKGphOlXskH/90TIkT
nKHPL+Wwe7uXoFTL8wK4PaFqdyG7W1M/gSoeDvdxCgJW+yaaPkbLcnat76lrp1HHvZ544763hPez
rM9uOu1RhvbNh3u/WaJPxv6aobLxNv5W15GGAxcICBR9m0WsXnI3n78GhV0/qGne7sMoGp51rf2Q
7X5dLqxpGhsdaj7LvBTP4CuihcojJr8zap1qu6obW2HZERrNltSjij3XiMvmXLX2AZTlbbScwuLS
uyTli6yQ+2PWYClrjxTXSbbJwkjBFgPh5amihijduI0IngqW7GJocpMgT+JxZ+XKvh8SvBSC6dU3
svZaqnp1TcvkTYr4oZmAHdsaf2v1tX2tfad/bfze4FhP+v5VYp1/H9sGTntZMF+gabvL2C709WCU
OvsrnHGALP2sjc456lE6vkQ1CM1QZfcUxf74wlI32HaswFeyV2mK9NTM3jfZmVaGxhLpAC4h7ZbR
XK81I7gYUw+i0ay8kyyyjiT3wvKndtMrXozGkajf++WRU3Vb1USsresStdu02CivypzoqheX/cHq
iVUsfF/pDrKO/lF/O/qrzU11qPREJlmIGUiI6CZ4H9eIjogDBpfOHX4XloM/6hjP1fqvDggDGPtU
LprXf2YQ3wsumZnHJ34vy7/a5Tn9sHjGG4AnubjCaOsDWTUCyYLQIzk+szYUO8Sm4Wr9Q/uR7ZbU
ppSHcrDPmJ3BuHvT7ciFPXQ/nWyT5/wzVjb9dXbsWA6aXTVbc5wTZalFiHVYfrf1kiwuYSJ0E2m6
oSh2PVLBHFKXRznWkAsjjVCWQugqcXzjbGH6ezb1GQcLRAW0XinP9uRbzkqLcm0VK3EO6F70mqwf
ht5bNDM/FLDKEO3qKXqfdH5GuVCTktXct4oV4i3VDtxw/I6a9E+Uytyz7EysJ+4S55Ux/iMJxsdK
U6J3sIze3u7xb5ODgrFCItqtdNANnJ/bOl2Ch2wOcvAY+qeadPTVtW3yafwmZHOTWTU+nDYWDWKS
jpi2ony5QR/K/BOtxORRQhpYozRXWmDwpI93pAMY9L9aCu0zTvrk8S5J+7+f53adxvq4n2MYUSaF
rrzv8glMAYHm8FCr/oT5S6gADRMFzMZ2lWOqsejzEpXgXuniYwZh9SiPWtk4zzabc70N2bmJQbI/
avT29/jbKDkhycio4+0ENPevk8ju26TYCZNjty/YER0Sr2s2fee9EOBVDqE5WvVJHkZDHsCwonHi
huShAakBtJ/Tg7GD6MjvIPKJhsS+coiIjiyK/Dx6P1rXj1cijFguZNJRZiL/56Sk7AIQgAuGKBQj
XLdDne9Nb0QgBYJqpQs0ac3+/OY7dav/6W7UQRnOf6pjhDHvQppRaegfNas0GZdDZSWHUYvbYHO3
rmqN6XaB2CLLcv5TvZ0BBaMRuZxsgNQ5D1ft07Ys4yqL2ta7U2yGwO1Dnl592Ci7yKkz/nedcc2b
1LwmVQBjRPHV5b3N4xm8ahKHxKs4lewonNpfTDoZxnubqtofXjK3B3km2c5zddWAH4dGxExDK+JH
xalv15NNtWvmpGe7JzkndiDc9q2+Q1txhLxfjkej5XnV+17PCrWKFzmCHR0XHmJKtbZIdokBkx+s
lDIe94GYWMpB8tAPSDxqsds83FdjtVjZ3at/Lc7uHfcF2/89pEmadgGgq1uPPRufGXxD0AX1xQfO
jL2qKOzhMZiscd/xmrcAptGG0OgbEVhzJ2tOUteX3NCqi+NVP0arAlX9p0mOmHQjBUkyl9vJwns1
6UvlhK0kQothP72naC0vkXxun8Yhsx/SUsEwqe21rYml0l7HsfbYuHOwMYq2flRMa1jFWZS9znPF
prm33Df0+PuD0qngo0iQuMA0KYJszI5lhdtJ5B11H31c8mbm7045Qten+Gjq4UJlY6ymVvxYiMRi
HMXO2bXxBBA1WSg8Bfap0f7opyCJl04bDZvSqxoYC769auzU3DcBZPMgCpWNOc3uS6/UbFpz/dBa
YApJaT960dmxrAS/O4qEt/G1xas0Q87yImu39sDbsxdUjiQgZsG1a774dmTt5Qjso9Kri9vsgtS1
tTWdQA2WEDSAJDR1uLmfXc1wPhxyEuf3tqJJkQE10mwlTyNP2FXdtCGtzl8kPpQlijFP2l0ZhsXi
9hGQYWdtYGsvZjNPwdJGmeIUtv3m/pk728gfC8Kn//nXDeOEgEwGaF58bDkcGcvbX3dv+vMX3j9B
bLqkROLA3t4umbPdAKjC8uF+zdhxUODJycDdr9pHiv8AFe73XyhPWKN9fPsLb99WFLp4m4q/7nZu
3cJxRvx1crQ8v/wLG4TT7h9yEH9h1t7+f7evZSghgSfj779OzlYda68ELqgo8UXI2UWWf4n12trf
T++QdlxgwBWvgOFVz+COBN9VLU+l3blPpMqeG93xPiHfoLGX+wAsNb96L7R8WdpKdi50z3zAUWzv
tE5x4cFkPec6Eblw9nnKRAlZz9TUjyhnfpWdsqgAYxiWN93G1z2k+ZYA6FrmQ4c47I5umfy4j/c0
4oe881lwuuqqMxTWepXwpc5GtLpxUnkKg0J/QhLr6I6tcopFbaqcYR/GfLWyUw6zfTy6WW2HGP8x
xG9D5ChcPF7FOWSht+X4kPVO+a82P2nWnu00l9tVprgh5u/rC3kZOas1o4bMVZntZXXUpuYMuPlW
k7PGFjmjyq7wX/zzeUN9AH2guY+yKUbwYYtyfLG8f15Mkn8Vatoc5Ii0jXH20pvbJ5VNmm0RBx2T
kGwff5BsMz6ToO9uXwlg/3KjxhkwfuPL6J0MP8/PDTKxfJVBdJFHVppBnRrqciurjpViXV2hEAxx
tY1Xf432EnXc1bAd7yeQI2TBFfx8+n2Fe7OdlDFk/H+ucO9Iq+73VQpIKBhmsx5Se0xh1TB7AMpM
aJtFx1q3FANKfZDsWM7j3ovI7oGss0u6va7Onoc3/KiG7dUAXbAin2O/KKEbLHsjR+m8GUK83ozp
W1y0pxojrF/eTK4mD/HTUnqyyizNgkXq6sCn1PC7Y2o/WydQPsJMaA8bXf6qw+tZZRhKXqEusTU1
DPXMx9U2dtg7B0fp3Z2Xu/VuVPjlGoWDZJnVsvLS/O/cXNMRqFbZLRpZaiz5W6PPdrJnNDzBOMrJ
JS/0PpuOt1YcFRYjL4IHEBU5/4KW/3K+jJqWeL+ipetOY3myrHKRztauedKYTxX6Q5uoKXdRrUXE
TL3gonrgQcAXKwhQ9uky0bP2NDe2+hSrzatsd4PEWMVz3e55umtwKo1VXjrKJ3hWbe3pvk0imenj
cCr0DpfRwQx33Brag2xmh3gYqlF9ia/WHLrQwOy0xe3Sg2e5ZplIEJKMb3oYRjM9NE3ZwlEWh7OO
aoVraftBCwrii+Eqcvvypo3r2aTPuhE3eNex09dSwUfeLsB3yGrfQbmKC/WXrM1K61682DtJVV00
X6wnbKGXmMHyLhaFm29BlrQvsoKw/Qar6vYq52bx/GoGkYqdDpfhL8F61Q/joxyaDoAAO0L1O8IH
ykvGTnTHrVAKe7AmIlZPgcB0tFSd3HiYo+h325zB51qwNQEobBH2kwPjUf+nWwy0u7nc+1MB3vhP
e2mJQEOvJjxI57ekCEZg1VX63iuTjt85b35ZNUpingZee/sAkNY7a4A31ariR+jq81tnreQgLffS
i1H2/I45g6vH8JlsjZWAmJK6Ful8xQclIHonjYfj4MzuSfbO5L/BIQWvE+iqq2W057pNs3dTc6PD
3EY14XgmFf2Mdx8Yi7WcZJUqKuZdxOYhy8k8Yny3DgQDUxYxiqfFwouy7JAi6nhrNMASEh0V3hVB
XT/HhLWmpNOvXWLU2MtGyUPBN7yWncPk+hfSjreabKq7IVjm6cQtJKZ7pLQPGkYvC2MsSUAihPqq
dEHMNoEzEQj2djHkAhDMvzSr+YayA7CfSNDETad8TMzKQlt8Fpy5EdlDhVe219mNYFZ7C7yMy6+N
A31KE2l0rbOWHdCl77aPL1GSFeprGdqkWkxdJ5BtetsBhaidp8wCT1JGD2jJFq9NytaMH+Xwnfja
6namKk92qDebX5Fxt6Guq+Zz1xL1atMoOxlqQeYuGYNtpDr+JXSMYuVqSfYe2cqPzHGsn+l4vZ2n
ZvOqtI362VlDC/iqV64eqg8rf57HQz6mr3MwlS/RnJYvfYN9aeLkT7IpbkwsVuMOZLXorDoEyAvC
6Q+yl2djcuzNAYio6C0xkH1pD/dzkY8TUa2kPcp+x8uyh87hR6Z85l7Xv0x9tqpwrH3vLFcDfhEZ
C1k1SstZ22FX4VXcNu/sxMJllozQJ8RgI/PXJD76Zw0/lSeoVbfm0c7CA9ZRoKPFqLTgnoM+Mm4m
tbMOg9KmC1MYbgl9ipXahHj92PN4km2yAIowntAQh8MRt/YqqdHAlB0D0r2TUBf/PVpXkWi9d8sx
slfYjO7t3D6oTRovu2H2zw0Wkqe2cMblZMzuV0Jw+2D057dyxrG+8JtqAycz+gjM+aGMUverAqF5
leuzeYx6DbcO0jfQenXnax5P75ppnQIyG4sQ0wFwjUP0eC+c1j81LHQOkBkrd5G4XrJD+BozGTEu
jZzfg4MI1WVTzU83bXObUN0CN9WG+x9e0wLvOiKIGV9PZOXTY4Og2X4egPJIdkA/pd/rGWUlyRxo
qQHpCVFzglUwedF31e6is2QHiL5WjPx/zJNnMa1x52p1dFFnqAJKQyLetxLvKbQG78ltgI+49lW2
TCpBH2Ry2pXsk222265Hr50vspZaSbJtBpTLQjtkSWr7zSMyveMpFicrfB3nkVYYf1j2UziNEFij
jI2J0dpPejG719QB5kKfbGlsS3nw4bOvUnSiIU4m8YMBAeSkgcp26zpexnFSv2lF/vtItkGz6p6n
sVyCoYgwCf1l2EX94ZR2vnMguD3IZj+IDp7TmSR7eVo1COSuqmyIvsSz+h3Kfn8Nk644T8bkLOT4
JjeQiiic4ewZanb1dfOnbLe80mcdUNnI1nCfeW51lO08W1u0M7Nuh6J/8BGbJOfFx1EGJd2kSLBt
ZJVPZ/35dMPgjg+F+BQozByqzvn96XqWUkus+dYNUipxNRQ/K0e7EJEtPua4wCUjQaHfb73qUBWI
PQ5DlLzOPRAF4jTFT9jgywTHgUtnILPfmQa+o3qg7OXRvcg6ZdrYPRL4duf/q1OONVXzLTDd8LXv
zYOW2vqHP1bokOVJeKq0Dno8AvMPeuY776OeXvzI1X7ERvEEKi57NwL+rKEulENszMMJdQqYo2bY
fIKV3wWsvX9ofvklTzXzVa2VfO2WBN+NqFXPQzBHQjTT/5IowYMcihxSBIC+bF4K2N/r3uyCvQqV
/YJ61LjUtYmbeDJ7xMcnH1TbbDo7I/a2bDCSpRALep/zul0M85R+scroW5k1/jciCecCgY6flT4/
qDz2w4XXnxA9KeJFZyN/A2NkAfVjbQofDy9UH5s87r79F2vn1eQ2skTpX4QIePNKb5tkW/W8IKSR
BO89fv1+KGqEvr0z18TuS0VVVlaBTTYJVObJc7Q2+DG2vrGTTKfbyNaYPLmA97L8CbqI7KktCw6g
g6tshK0d9fJC4dguzbrs7gFdobd0Yp0wRqsvhyx49NPQueSBAYp56lGJX62aOAvWtQ2dyNqHcYxP
wDmWKklpbq+cG40ierzPoq9Wod5YB+vIgryIdHfDPn8tudt4V+9LxP6+kinrsA/qTWy3EjpnsXRx
7U49xgNAucjLyq9t+Ar+2PoWl427hGxcOfOBmedJvGZZThPN8GdCHfLXEB3ttVdyDjAHICq53EGv
FoXWt1HPqcho/C95F7WbwA7lvZQb8qMd+vHdo2/NZ40azJcg1b0d/KA24D2zfGkS5UlsASVRskDB
C8hZVZVbVQpU3gLyRULexqy+WGCyd1Kc5JvS0ndWE/mvMP6r+1h3urXdy8Yf5tCsAisd3tyy13e2
GoOsmuyl/K3ug/i9qQt72wA/2ipOYP4RJ4nxh2YTUehj2doWTRe/D/E3MRdR47zhWK3tCi0Y3wat
Wgm7YnBQDatEJebV+68ElHfiEsR3rFUgBVvNjBGFNXzt6HGWOIpePg1nm5jQ/fL/cul0B71X4BCr
T2t7kPYHeOyXVQfFn2jKEJxyEeTaB1uaoADPiwi3ZApUkGl/OcfTBPoENjzbxvdPdrWm5Nb36vMn
u4vqw7kB8d9GaERXVC0vu657S42qvKHvVt5sOHyOv01UvVc3DUlGYSLLVhJEoipW4ljr64OyytUs
uXmZoa1rvZ+UNx1nk2t6fnY46e2oiu2Pcs3nSVrc3Xumkx8RR2l3FSyfZ8OFUaeOcjIYkuesI7iQ
r35YwQnglt5TorQwxIY8jIaq/AAMILuUpiZvTKV10es0XA7W9/dCHnZwJHAyNc30Imyi58aOcaAy
6EGMEN3xoDJK/OJckZAK4i693G1hmTjrPpHjlT8M8hPF4N6hHksArK6OgFak+ksA0N1NzBpxXays
QEu2YqhFdnfKh+xbVibyU6WXzQNki6fYc2HtVcOAjK6BHt401HWEftM8RCh8GgbduNWdyH0ke+o9
12qzEmZ75Pml1HmOl6lWBPgF18xgIHwWdG548ku9fg30chkNGnTMFpHCUW+btRg2dfSd2vgB0cA2
uqWcPY06BiTq6No6N4sa3ksWJSFfPjImOzmz2q1lGtVjaRMF1uPg3Mhx/RjVRnBuufmLOdF4XV2u
G/RE1qapjDFA6OaqG6a89UCQIILoJhfRKHoRreTClFagZtK7LajHhGolz9+gEAOccXIWNtGjghPt
n4YE52xzJd9dwfaiLEAe5uO6jXtyIxMHT+I0ySGkqGkbM76yDjq7tmn4gXJQ4NXcn0F84IZh/0AJ
+aeKWOVrUkojsCS0YeqssncwwgdwLZr6Q6dQv5trefGqhHlAfqNof4DlNTTN+amV4XP4nJayzh1q
MO9NnVgw1LXJrYgye/PJ3k6Tn2zENgwqkxax4f8sDK9SHxzwzJRkyONaB1hwRnNTARsZ/oDgfIDV
ZRiOojc3qOQmWyVqqKLWXZgXaBC+lKh6nLqhVj63KhnigqPiUZhEo0rU6Qvb3fm3n5idnftSKdax
rLs7iWq0raLwiDUSkn5TFUmCO1A29mHlBW/Ir30NTKe6cOMO3vQpCx5Xr55r9YSGkyexZCwq9UDK
sFsKp5gTLMgvqj2IwnJPGbhtjB2VRUZvaS9mqCurJBqqS6yo8U6RiwT8gmaeijCON37ZK48WRWLL
jnKS9260HgmyT0B+Hr9IWi1cKtkDl8cQJM8Q1Var+lGvuIMkhYIUFVy1h9SWvN1YyOMl99NhNbiF
99p1nJLzL/zmJCfdyEkBhFW3IMAlRyvgrfHJm8qknIZSyIUYiwZIXgjCoRlXA1yCv2bEHsJd+NzX
iLEq2beha9+HSk9uPmedm4IU46lPi4swhZMJBIJxDrt6K0yi6XS1uRArWIg1s130VDAst7sNj7vr
7/2hBtveN5QT4nRJVF1sP81QqeIVyGMgbVxjrABiac7WILB1HIuwONRZ5xCCb/yzXWnaBnxbdIUX
315xcBmessGoSRhrxXTPzRe2rXkr9GWBB0S6coSxBRKDZGILUco62ghjqKR2ce/aHgzNLtG04SgP
KhA0hfN05jXVU9vFIMF1l2B1IidbuekgRuxzfT8kZbFPp8hkCCPjZnTK+JpLIpStes+6nCVLU66K
LyGF4wvXJrTYQkxKNSeazvGwdadD1AJg4brtCqjG3MzaWvawMPJ8+NIWUnDgAF6txNDyG3dBvYR0
CuOkff3t1ligC+2eipnMR+NVuLmV6Z78yc1hN2EXu5mTG7iWj248hZjgBMb4FNV1uZVim+R+NKhP
gWmWN59fcLP2DfQYVYoCWhgJDqUTq0+WmSKZ5RlU8k/ONuI2TymlPZOrnifZUgHrthOuilzHh0YC
ri2GulVrm8FBcauzSAlBGyQ/JT7MmoZjRK+5x6mnGVXzSx3yMMzHr3yNRqgk/Fr5LqUtz1wxRNvE
KhYoeHK89cotx4wUjp4gXVdRUtwkqdKXVUOpeRm2cDQ1CaFDkgBfKSI/Z8gQUvBi77wys3+Sn3tx
+7B4zxMjX1pSoT9qoOQ2NTyqZzOMtH0zJNoOCYb2QewI1U8KKRdyhkbb+1/LjKdT7l1T7Pi+Y5GA
3pl21FvEjYeJpFAHFrUXZ5y/OwV9spERKw5+Qmh7NHY+RYphpvcpCjtDsk7gH4KlW9Ly5BbUefZS
NMVL1mkqIpNt+sKrzAA3GkRkpslRyqC6s7XyIGatpgrh7zTanZgl61HA7uSaGzFLGNbYVMS6+6p5
AENTgH/X4nc7kE/GpLpiWhxPEDj8kurmRDcaNA9OWAHMbBWX43lNQVhUtItKs+of48b1pPwH4ms9
ABEoseS8e6e0wzm5UvmrqZtqWMdZrC0+TXwammXFaYviSGEfgwzuEEdLF8moOye/JgwN+TqH1tDg
hF8E/XeeyCBk7rufMB++xh2HACeBJ5i6ou4Sxug+V9TlUOti55eEhPAKmm1za+qDs+T2xts+NQ0F
BkdTseGR6zUjWwhjZlnO2i0G9AJRXOD+NQaLQPf0U1dV7rPrddMXRa33Ypi0TrkuGwPJi8kZlQAT
ZVkduo1p6DcOPM5DpN+3snKnefCl5kUsHTkVP0J4tLQmV7NuuiWPPsEm5jxBXaQ3Rqs85uCZaVKv
vTUJPz/VinND7y+AJPcoPwSQDhirPBq6H3KuPKVkGb+6rVktVMt0XlEwG5b56CVPciMHa4inj05i
wRPoD3C2hmO270HiwHyiSNmyLtsDjxo2eHZmFUuPt5Jhx6ssctOnZGoGMgtkGm7CIrveybHGvczU
2fdN56wqmTEu0obyadl0kxUQoU5eiflyICKctfAVV417DonLLwu9txepLz9HFtVXZsXnPpB+2phu
ihbyVOMqiIMQRYdDI8sXaZEDa0VLF32VWH21dP48G/1dMZIJoYO8fo6oerkqcA4fyiwtV15qGe9D
m323EiO55U4lPUAPTdLb6PgeofMwRSNvZJOrb4nffDd4z965uaBmGAELCLUmWMLYfI0Gr3vIKGJa
B7YNktix3F2oID1bepRbu/BNDqgFITAkjye+LX8oIz+Q6ICoy7BuvY3pgLCE7y347vDBaKWk7CIl
lHYEAL8NJcTmiQ4BeQEf+q9aFhgiUzW33vRBd7dInaRbs8ibm2/m59gdVGTINI7+ZfKnXEOcStDZ
v1phceskP9z3fWAeIfGGEXJqjPji5V+zwq+9hddRL5oF7c9O3ciavO2DwvmCbmm3rjW5PNocIC4e
LxERVB6yNBgcNmXk6pdybLxlRyySaqEihCna8ZFbbyKLsk/5oinN+FXxKujK8ixduFae8x81bDLZ
fvPh2v1m2wHMKh0FZ9xQwq1Zwoziykb35pjAtUrdb//0jGFbemiHLhrtuU11hyo96eaZ6a7WIVsY
LEhHhkhd1rVCdCXx7W0EJ/kx66t+Z9rSwR2zdK0MznGMK/QwCXoQiEHWsA00c5O5zRffSuuLmtvB
okqH4Bu8TFfbKKwfOV8eqJydpQcN+saR6voA9evBob75AYdEXlDa6z+kA7j0CBhI7/nhTTQQlCkI
/MJKP5kiSYJWLLGNNbkd5dxZg3KWu/xLb+fXwkyJxmflM+Xj8QViZ/klkxCv9BTrQQ3z6jwY5bUL
gfLkSRgeA+dHKDfpSYZ0wgn7Ye9ZMKAA78/0k4RgMZWKvpm8d6AytmDToWaahtJgXqbI1qOptt1D
g3zowpMAtelSGKxKufGPqtOclbqx4ayfEIcTWtF36PGI8D3KfTBSA/QFwi4airHA0wsXMXb86g8e
+tNV6w4vPWpKlyIOX2olqx4ItPJNGjsyfF3Vvsp2Gi4oski2ZdB+t8mE3BJg2ee+tyht1P1gydNG
dqJ3E5OQxnc3dBGAK4/RN8L6eHSKMeydIMoX93GgWv1iqNQYUF3aonhpF6+FFjZrzSLhLYamZnL7
cRT4Zb2R+jcnH5ZdTRkoUTYtPd67FqfWo6tT6becQBXHyNMfSQVLS79DdtF3Dmk1XIshNC52Aqq1
q9e6o33nXFcgHlp/63SjvY51Qtopg+azDN7Hku9hKKnLoQmrn53+1NkWLD+R75wK0kwLWKjaVR9R
PNOEMWIpkwYv0ngEnPg6XxOYPK/p1CMNfU3UuKCIE5OYbDMKpbqO30oxlFU9eZCU8lsEqidD6ey5
jOSWexC0UGJoBd54HmyCZdznnsF8do9Jky0pgzCf80xOFgEwARLn/Uc1uXEaxpHGXdc3v/6dmJzw
EBMOt4e9NnD135p1FkzZQxD/LNzcPvQF3I92g74NVTfJLtCpsKI+k8rkEm4yjtzDRsu14oIAtEWx
pdwQsEGovC6yXcaj+jG1ycv5fP133ENIzmVQKUB4OF4gZc7WbhDIj80YWagMdfJzHt/KkgfQ2B6T
W9uG4a7Vy3Ifek59GYIp+eLE5bvqpme54Jsexf2+UYAzEeXSlqalJVetMfRd447yDqx0tCwyNV4r
hlXsFSSWd4C7p1tGV5CZ5rmUquW1KpfmDztPnpQBmaAqk2Vka6R1Z4T5T055Dz6/he9eyyvs/CiD
oilodiWKtTZfpW2k2t22N+zhKlu2t4IDWn2TSVCqZhL+TM0zmSyg43yZr2ZfW++WD88pSr3VIwmm
ZlPEdQbWpQQbTRiLZ67qmlV6s0wrK/pWZP3Sz8r4h+yXiCCkQfxiAg3ctFCfHMdRg6XFAMvrO51C
Tn84q7VuP9uOo/CTvSHKVXwNfIPyTlsuDq7eWeAJux+KF/FDaVtA8Y3KBAjfhEeoiMM1kZvhIXHM
HEVw41uo5N4zpYjDToE4dQvpqfPCGR2qyNT7ExoLAISojT8Oid5R9lPKmzJtmzd4UQ/CIzBrEOMF
8Tm1q7Jt01c72fLiPZwQ5l4h/3Dis4xI/dXmBeoJZxVA5L9ueoLugxoMp5Sw76IPHPfZ0HXCQWV/
mLAnnQZDcIGOhNfX8TkAqEdFTVmvS6ORXj3ey5WJ4ueem4v02oSjv7Bbm/T3NFs1Noozhv4syxMX
qZvxUFRzIy2BVGh62+2bhuj1aCvpuxNbPzqQptfCCfVrpvnfg+k3l+TWIgdHvaSOD4YFRzb3iEgN
276N0kdPnSLXWVP9aUKelQSN8oNTzo9CDqyXAuqntaJE7/ZQ5ivyns41mRowyzCpkjvauaakSvB7
VMpqLMEs+W7pXIWj45hA80OS2LMtlxCKLg1+WKZdhFtMXOlq3/e+bxabiOs0l77tCDZLnr+2szw9
S16FAMEYQ/zUavEJ1MUfFoDJc6AhAe5XT1BQB0t1VE9j5Rz1hDiu5djKOc8jmNIHX1kZdd3vnLhS
9+iQDJd8aoJdOhByAWUQ7HLPCVa62ahv5gCfftn3PymGG/2OEzu0Vi8l8fZFVTvZuoMgiZ/L2BsP
ZBCWvi4ZCEXl2k4eALHFhakQq/GsnRtJ6ZJ/eb6vSvzFd1RoYGxEYDQ5H04jxarLRCMdHZpav+qM
iAi9PFiU1DVNu4jq5gmyoGQnbHNDVdhfLpWtduvO6rQFTyNnnVTBm111BFss5KYnNspVmxjaNXJ8
Z+NTnO0mxpaM1HiiwCjdeQaKN51awPgT1Oeu1JInGBV4rrZluJZUvd8Lm5IAfYFdFjioZF85Clg/
FJUw1DjJkdmPnsZTMmoTX2VJGg6+no0H8Ni8Oy4ZjICi/lMD9ogHweiLVJF26CjCXbcQMO+Sordv
MoKmsqW2HHo0E6C4Taw04IzjB80y9pLgBGY43QcjAQsbmMeqsEZ1pfmOC7lL9+gRDXcMkxT+GErm
uQah6FKvdpMyL7vxLD1VOyMbMZo8NXmgd19MhAAQN0TOvIzr8gWVL4Lokf7M/48JRmcJw3t6tZtJ
Sbl5sShGvhL5TO5NQV56VcAQth4mLzERFpX7UOd/igHSrvKahGm0sqxyvMIw5Sw0pe7Jsmjj9W6T
DXOrxrYO/hUXMcFpQb8YQCQnS96F0VI2Uh6ApaY89Y5VnJom/tWLoVqAoRsaRkivASkLn3uXXyL+
r2K53cTcCc+lgZ6xJBv5NlEcl6pKGv4NnH1TW8Tv0/FslCY3gCS81YUU8fXnZ5EnWAttWxi6ETah
hARt9Juw1XZGoLGCtjS0VY5JlUuSjqguqL/tKKfpKiuGhwY6oKsMs8FSc33v5vOqt4TmYrKFHaz5
3ni1AROd+NJVnbKCV1DnNu3qRydXk20d6u+t30Znv/1OELx8iJsh3zi2C1tMgAJR5UK6KXpwKkOT
I7pzU1sPfdEPhE6RH+lN2URowoKvWorfXVhR/jCQt1gYulS/8nuvLOvQ9Z4Ku0SpLSzdiynzTxFE
kPYE0dFsUCNWG4NbyzQUTQepB1WQTtZnCzGl9sSt024ldbF61arHQJAzyWaMPA9v8J27SSYct6cq
jPTFSFEJp151CvUh4CYIlkRT+AqPBb7ZbBRP1u4ETmXdIL/aq/ALTRROwq9D1wq+aPMUZfAI5KEX
rxpL0Q91QL2+A5jrWfHN6pHj9ELuk+wZ5sc1MEnpNj2ou02lvGmxU5zKJHDvQyNPkmU4dOEGAhc0
VtK2l9bItUrbGJjuY6Vnf1I6AUYs7boD37Vg0ZGpuhlZBF7Oicet4bgArkrp1Ufb6rEbkqXelNWz
Nwzlc5bY1xwy4Yfck8pnR+uMZTsMDb+wDG1bcbekKMKVW7sPRpZ35zYf3Ic0NL/Dzxm+eUlY7gPZ
zync8KI3MyI2SRwy2InZiDpqMPKkysSsKyFclUbSk2zr8iP3j50w91abnmI/A9nEQROA5OhD3kAG
09CqeEU9hPlixBEE3irc4VRUmS9JRewboJm8sqehMcjKNs+4vUuRZbwkVCkBCVXitVirOq23heG7
Wd/XNiCHudtrMPzizBNetclG14Mnja2itg8gbaf+SwxVRCrXMPPLG+GcdmDSdWhH77OyF6WEbvx8
e1/b9+4Kwh95K5w1iilWpW+799nYrJqVRZn9TjjLQQfoqZ3SsOK6oy8t9bqOtuBGd4bltJfWG6xN
Eoz5yY6OGRG6Z9S+WkXunqdKmuek7F/JzznnDGaBHQwPsOtrfXdp6nhPSbtztDQJNhZhq5WvxUhl
1t3Ual30oINUcOVcDaAuTfUj2ZGD3aGvLfzTMohXnJ8DBNtRN7HSjke8gDyxHMZHzyN3kSj9n2lu
tF/z3FcRRteMC3Xp4S6AN6omHXZtjOilkZEKM51UPRBTb5eh03tvJaHjjQbPwUbMKhWyH3URoy4y
zWY6kL4qa69eYGuvzdeqSLyd6meQlneE7cLELFeVVJRbkMvct2xvHA4OMhXGOjSsv7rx1NWVpFCX
Hxw+dPVEyTfRVO3lGY+I23qvJn8eRcvDSoIG6FXjv+3mxggRTSPJ6PRL6A2PYhSOafZQgM4TIzBW
xklDoWcRTHzqYwnJk9338J1PuyLQqW0mdq1VaEraZXDlX40u7S2JgsDZzAN/fohdwJST02yPdTgX
/SEwl58mMi+UF4WbDNvZWbgQj+CsY8I1//tybsuB0SgV5QVhgg313cO7PZruaqyd7jQoqXyWVcJd
jQpwMOSM7A+QTQSTopBoiklWSPRizZh4MBCGHS0UhYRN+d2LsynJ3CJP+2lCOItZWHsR/Zh2FsvQ
/PXgUYDIYj0Cor7vWhFbBvZEUqpZgGReRcOYHrIq+NVQG5geiHynB9GbJ2a/eeKT33/hMm8P3AzC
e7H/vE4MZ5/5Sv+Fy6et5rX/+Cr/8WrzK5hdPm1fedJfL/8frzRvM7t82mZ2+d/ej3/c5t9fSSwT
74fSDug7+sGjMM0vYx7+4yX+0WWe+PSW/+9bzX/Gp63+7pV+cvm7q32y/X98pf+41b9/pbbnlzwd
ahmivQOPdsH0NRTNvxl/mIoqn1UpOcL7qvu40aPs4/i+4MOyv72CMIqt7rv8J//5qvOrljtUaNbz
zMed/tN+/+n6HGY4end6yNP5fMX7rp/fh4/W/9fr3q/48S8RV6+H8WoUXbuZ/9r5VX2yzcPPL/Qf
l4iJDy993kLMxNNH/skmJv4L23/h8r9vZTsl1Lml9nWQjODYSO3EkAjY7Bj/bsRMNAzFQdWuwiws
oleJBbOv6ZbhUUyXJJD2Towsm9Z5j5nW6EuvMqitqg3plgUxBGp1/8wpGCLbaRTnVBICYxHzYs0Y
6OaB7PtPMS/sLjxRm7GEEUvYRFP1sGWYOiCwGrL9E3TRF0g94kthS/G+sx0EnzvqfG0zujcwVMbn
PIWBdPLSogglOTEbWBJwNk8+3W1iWo30Hy0AKiJnDdQyYqvc76lzzlV5fXd0YZVcVUZgw5NsUF+S
jUjscLIHh4mY6saP0HK14bsxqJ/viotO0IC8fUh1zzQcAqu4FEpcXBSl0baeXgBdF6tbrRp2bgGy
4cNqq3cAJqfNO+SC7CgWVmaOLJFR3+a9xNZ+p1UENb3jfb8gKZpTmMbQ8v51SeGW9l1/VnmwuLvp
I0c0S905ctlTxIxekDep29/F6qFHpkT9g3B9I1N/NQ7d1uBzPQLK9U5+NWnZuwaLhFEsn6cLcCKO
5OiHpGtAVdh5QdFpCtNHZu3zwvLvA0cJHNAwkz0HjgvBFcGr+wphnJdJ1hgtSXrU6w9r7p7VUK67
OEmPnxeOyuDvm1C6fdpLDI3MPBPpNvZKZaBVHyO0Nsqd9xA0ifcgeoC9PHRbS2/rApklr83sPCH8
OmeMziOVpZPrvPK+kdY+2nYUEzcN9INoRkJnB5SR9YPoIZg27BMpWYjJ5LebGLq67qUUnLAiozga
sVlp0Toy8DLUxnyIx5pCfWglSXkQ1hYxuTWYWm0pJu6zk7vodaNMyFv1TsJ39iDjZG6kHEoP8Bq/
fOfZSPGfEBlSCdj+y6Q2ZvpOV+2vs90ET6jCp5VmZHlceStm5os5aBiCquugMJle9e/XdR+mlOpR
amivxYswLE/lHSkTGLZs9yAaI8tQrL+3s7WLTKwZNSFECyffBGQLwtcDyndj3EkfNtCLnIBB3MXS
fcP7og8blj1crxIMDSsVZvSjPjVhmDdHMRS9uflko04P2lgOYst54n/aYF52v4baO5sMaruUg0/Z
nxKOiCggq8nVl/30Ghopp6sQQQkxQbwtQoMakdoMjnR4ae0DpQBjuhBjsKe/jJbhPyO0IG+EHfSY
c5hXzL6lELYU24i1s8+nYe71VGM49X6Uo3epSclk5AZMbnoYPQUA1Pa2RdBA5j/srWi1nfCggMvh
zO34V2uCsacZ1XW5GZdAqiwo/Cc4STvBSZoBUE8+5pTCia4w1tOM6M0+YknVb6we+abZVZj/bhgI
iMq8UyyPD25bD7fRMa56nXTPBQfuQ66r5Xoo4/SrpxuklABYETobIHmbUlBy5H4pDICrUQH9WljX
7kKqh70AGwsUsmjqynaXhuEk69kmYMspVXXrBPzWUkzc4cmu44ZbzeZf/wPo2avbaA/z4re7Y0MV
dxXAmIvAlXtwCsc5cHLV04XoigYudgMIQYWm/d1aUqbdF6qx0WZPyE5dZDgnH/JGyMROjVhuF3UA
wJKwQG5WPYyhKYTq8ujVyOYE1UOZw/sseqLJh4Rq21QH1eFWvyai373YA+QAk7O+Fc6ypiEHHflw
otZWdenT+DV0HQvy4RjIqRQP6Ib8ZQtJZV3EhD/1/sme9Olr/HuPqH0mbJmfaiePznD/R+emtFaV
Q+gTUq9fJjE5Ft0InqRS8j0ktCeI/YduIXyqDgQ1eU+U4VMnoj5w2itp6yrYim7cGD/sQM22H2zi
UuHPHF7wk+hLhEz7XksgutOdQzI1vanASDmPRQ+dYHRJzGr32S61zuHvbL3huwcJ0Sc03Sef+67C
KsZijWjagdKTpZgpikHekVVuDVO56rqfv9bEm30ZILsZ+/oLUY/abPJXz0tlFNQ7cP1y9qogIX8x
OvNJrAhzOz6XOQ+NuU601mz4odEpuT76qe8eRS/p8j8GzzY3YtQNhXv0KiDJ3Nz/cgl/92ZbB8wU
NRwX9Ylpdp64Lxb7iB0/Xa6mWmeV1snEif8v62bnX2sDGRUKK9jIfpBti1H3bpJcwkJfOPEXonfv
Rq8rPxHXdgyd1K/thU+xFdXvThuR0glb/9EPbX4zjVA6mrUZHz/t00D6dfS7Er4b/olPilxZ+07K
iT9BO7CoEc85BchLDOcGVsBNGwK9BItglm9hJDnrGLauhUWgnIRpEq3hHWtOzdSQrPvYzDbhosjK
OiptaT/bxYJ5KNyELc01czdGDlpt/7KlkY8frzCv10LSEXWSXF3DoBAqRtzBgpV8K4axnCcPThI/
gJyN8mWTombh+aht+VoNz1ePApeiBf0CUq2OxPm/NBl6vei9GnB7L8RU2CnwWItu7iWowBaE1T4Y
3SIz11oXgnJzqmYTKJEylRz4T6JpdAgk0Lq/iZFXQIAze3STW4dHYI1/efDUBP5RQd5bKdJqRdrR
O5eCJKmoYx7b3axfCyPUmf55EIRI8eQkjP/sM6+ZfaqJdklMhKHm7WSwejAI5doLXCGRq+QvbYUS
3V+Dv2YKqZA2KdVRFMNMv3ual61DqByW4mdw/lXMBphx/Wlitt1/R6cJfXAJpE8/q6KZt5on5mXz
VrNzhmAT8dok5Xe9Hp+o9e8XNhn3wxihF6MmlkeulZKi2HKbYlnBVeI36mM/TUKMYS8bBWS28O0l
0zgG1aR3m2ltQVolONqlGlzEbJDziaQJNOZiaJGZf9C9/ohwkPxUDuuW+pgKJB2QhUnu3M60lduY
/j5F6OKUWLBwcSbKo5XoQiw+VAs7A9lJGWq5qYe0rxaFJv9yvc/PS0WvCyYOhoGzihgSZaeaqQeE
F0nZo0218YNba8rzQNJzqUWWvgc1pTz7pWXDdu+5KE7nUIXJerc0p+yrgeTr3tCKP4tRtjmuTjYw
jR4gsKbcj1MeVjS6p+j7oK7/FKNmytkK34DSnb/1nfacl4ue2FfJpHIPS1d87KOuoH6d5ymF9+Gi
lwBmhK1VqNasHdfZjkUmPeTU6a6HukVtrvfyZV8lymEUTVwBcMomOcGFMHyYmuYzuD4OXtL+6gmX
D95aFHxJM7ncgd4pD6oMseRvtUEhOSiGWZAdSYv4R2GqhSphlZA6M+V0ouD/S59QOJcmlXNSrwI9
RrLww4peyY+GaXnH+wZiZt5lTKG7Xv1+GUNbkSgfvXhpBPkPUqn5Exmo4kmS4j/I9bcnfRopstHv
gEwiZTV55IVaICrYrKA+H6/CXylGhIh7SqTEpGSY1U2tCd1Py8Ui140VAEdofd8vYMfJOUkNavu1
PF92hEoWZuRkR+EMimDcqwOVQuL6KETI+8EmLQlxtdVqb01VamdLAh4rhpYHqfJYU5UjhoVjVQtZ
j6xz6kny2681batoZymBZ9wtHO1tXsNDbHhVVffq+3BaBlb8LQGDc8mmhhSmcvHVxFj3k3rpbBMT
iZ6hkxCh8iOGohEuvh489aATD7NJ9KgZ7U2CM/M+5A7tg5tC+fv7cndPlVpzt3fAuk4vQTS9pcOg
nvrbzpXqo8HZM4dtQK2Pal/uzM4bdrZS19DTYopVU6NqRYxFV1jva8RysyKJCBS3qNb+CP65qbO/
WZDJ1HxGgbRTGo4QoolbzwV1NY0rWVLvRspdfk3Pjp9s47SiMRvn12IxrWuxulXA5X/e2ogdO0Hb
81+2zSl92WkD/I0Ue8WrCMWZL0rjdNxpdUQ6TS/7otgvkCJbr1CblecqRDLQ6uP0S+oO+dr2KC/n
iA3RcykvrExWVs6EzEcKOj0aE3JT9IRtBIgOrHiaEU32uyeG0KQx7RgxtDzddOPNur3MM/MJXurm
qvhJe1UVw111HYo3s82UC+9c5e5WmDqKLmGZnShdtcHu98IomhBiiK0JoGPiuW6uc2M+hbWbXUFn
WhwVDYo4s6p0ANxzwSI0/w9p59HkthKs2V+ECKDgt/Rk07RXtzaIbhl47/Hr56CoK+rq3TezGC0q
UFmGFJsEqrIyz6eeUpNoNlJMVxF4zV3BafVrW/MJ1ZGJ5PCsxEz+L9nVXtvcGXO1b4hgJUPYO8pW
ywk++tEdz3IoEbCXtBLlvWxzjGLbGlbyKNtCpVkQgZM8a67mvvTID0N4cS3lOYSUd0/AZn2Xe0Sk
zrUUtMH1qnUTRAi0rt7LhsH0q3u3ctodJC3WI3PnW0MbKHtVM1oEL+gm+xLH5m9an8CUW185OyJy
ZRwE19HXtqAiHEPRtbXi+97G7QM4BImfX2ShmkhDTQ0CurKKoPGvhrqoQdOoqr+5dc7mViQn+lUQ
F6Dnfs8SD1p+8QPhrvu2QCDod4McYfZ47SLFBsZkKBsL0vae17H2mYZqzMylVGepPWS50AqWWMtb
/daMcCHAS1kfm6bc1QbJy0E8bXPO/6E8+d29pwu+b/OVHp8iNAAvnCn/skRe3s9eH/5AssPc0BVN
RQYDwaR4i9eekpCnH7lwAgHQ7nu3se/HuSArFxXgCu9YooX2fZCa9r2pefa2GWJ7cbMZmqIdyXC6
kyY5VPYFY7NoMhEQo8hsslHz/fD6Mjfb7WXcjozjDjbNnRvY3Z7EbJLTk2L6YrHkXqVGiz9yrjrQ
qEjbNx6GTqmfYsPe+qqYiDXp/LuECNNlKKuGHa+T1q93sjUsh4/Im4/qic55Kfn2yl6wVQDfsyFE
tIKpy1rLNmA5wq2sTlFJFKUWuCdZ1SoiPpXsS6YH7ZknVXIdhD4L5GFIDWvZq9BNZVFVxPPLamYD
7BQIbhslX1uryFFaAAe0rws723LT1Z84bOBODkjge2iB3waI/wkjcFjaSH1f/uprwAlAi4W+WYLK
O8vHFcm77qpRJ/2umwt5JYsQKao7uwy8EgY6LQrhVotOjxuAm1Tjqn7U3Sb60seNGz0XWdt8KdT2
h9aGG8cuy4eiV8UzaemER1Y1K8Uw0J8Hoj1Wvtl7W9kaGuz3US3RCcCg84jy913sESYVz50rfIj3
pIAfZKMcH5XfEofdkLQERfTuVwqE67m3UgD2nwDLq6aprhJ+ao+yIPlKNYPH3uyKR5I5J3xJKrDL
yYuTpZOwXc0MAzDq7/5Nl2/1wDTPwhY/vBRBsqHXkkufc6dkOQkdn2jESzsXsmHIMmvvD+lLY5X/
mOYBWeYUp8qKltf+reUfomA6tRJROsPn5dWtaP7DNqbm/6vfbVgU8f3PlWZYGYkfEyvtQdwZDTKG
55xTUQcCYhCFvOoKzkkWsv5XM7Gg4S4IvaO0X2eQQ/7qd7P90aeA1bHh9/BDU0vBIoMX/uOVbkPk
1d/vJjPwDQ0s6xb/a0c5421u2U8PFHNdcleB1I1GwLJ3oErzrY2LjTmzpWUdtElI8DABjTdbP+ho
GP1Rnwe20ijH3IrKsaNDUfTKA4GD5lNXZ9+U3OyPsobLVWzYm5mrju/NE8IhuzDOh2PWOhoqOWRq
jFYk0DfNxEXaZNFlJpBLR+RrWS2Uidjdspv2+Gz5/rdV8Eo0dEiGmtaiFZhnG8Md21Mc1y55KqF/
UGbyK5PiuCZAKJgqnxh0P7jIK1PwtMm1FjryvxtQGcN77JlfpN2a0ggMxdxFS37WPQdJco40dwLg
EIPgNqdYKMiSG3qdWPatRg4MvG8JwiR3aZPkd/YQPYSGmW6j3yZpL60qKBZ/Xw5ktGPlg76Olu1/
dPo9m7T971MWnvvP7E3hbwlyctZa72anOgk7QAtkGhTkmCxCqwt+ZIR5kkT0k7/Mmw4b68uk5c3K
05zkkueQBIH7id1oldrFYo22srq2WJK673L40EzHwCA8e1MFpBLZtT2s/jDKS1noPgHqXaN7hGsR
s01st5iOt+YRxH27aD0+JnSTP24NIXhYlNjQvFTT/JGnLbdjcKSyRqaEcVfn07usyaIvjPlL01dr
UY/5o7SpISCYanL4cWPyEM3mqDZcyzZjNoE/EdtJ0dvlzZamjbMYO4LVbxMN8aenIWB+nZV0sANp
ctFCziFtmQtb1kuGaCNtLI7CZSnCZgdn5JIXIxIfyCw9dq41nOBmnqK5Rpp8+ThC4d8ATZtWsioL
fPg/CJSP8E7SLalN9+Jx4i0HSVNDtvUWskG3rABDkyc8jESSeUgzDoW4JETHG8UUnpu5Ju0isIw7
1g4HWXPUySBKUYzl1kZyayGN16JWxcUTSIXpLaQ5aQt6VT8bY7So0ypaW65SnsPC5HQWNO8usTX9
zP/bIeDZ1l46iwMUtTOC72OhLVNgKCRzd8YhM8L8IyhJXHWgUgE7UpR1PJX20YBQcnBr1djaOEXu
O/IhVyBY1C9mHn5ywlX9tKMtihr+hvtMtbXJnrtvXWEt89LHZrWtu8hZmx/bxj3IVkuJId4nI19x
tEatnUos5D5B4mali8o6kjb/A6RCQAKFhqT3bLoVN5sFo32Xqy355vSQdmUYiw6W9T/DyN38/5nu
v15V2uZ3yL5LrH0i5av5+LKZi3Y+eZUFyUariIDf480ke/hi1DatUPmDzn2lTY6XVRJBH4l3N/ey
dpuXLJkMFsg2J13q0BJWPsssp89ll5Asan8FZe9eak7Yxjord7lQw3PWN2T/mrr1gDcI5SnXA66E
DukCWQzz62C2T33MN1gZ6qXZc8bJLv/uylf9A7UqL0c3FeuqNEiVmcmqQjcp5NVcyC7TTGdtZ691
OKU/J1GMF+5oYK6HoPskWeVQklb5xQdutCW/vNuVoRchY6N+mnzHdpljg9/J7fx1IAFp6zrTuJbV
emi6NUJN2VZWvamPVqqpR3tZdcUMv0Lo4m7kVvnqQ7Ii3Qj0Vqmqygn9Z+KaM/BrpeqIl0HLflWr
2d8qq27seqDIul+tspreF8Z69NUf3TS5kF8tFdWhxCDWt8lioqN7djCWhmIJ/5lVqnTqSdZkkQbp
DLIQP6Jez9L1YO+FhaMft4FOOoyqX6/mxTqJMWXPIRCJZrLBQMrh2spPzSBFae6dVKZYF6KHPfu7
2S1NvVjJGa/Tklm7GDNPWTdIxSy7pMsPZpyiE4hc7Goi/vxTNYEwCPerMvXmetKC8NBWTvakx/on
Ip7ptvB94nRaPz/JwvGG5tg7F1kZ67JsV7dGXfG1pVkhsTS0Zb8DaPjqZSXJhG4lFq6wlXMzy3lw
GuBfsgTakqnpf9iLMvONRe8AnwybFr8B3eQoCLTdfupQuuT4InpvBYxKy3Q+mt7nQRcXcOI78jLa
vulgRuTuB5igD63oqidDH+MDSyVtDeK5/4hZHie6+2HgqeOktlCJhRXaozE5P+Q49gE8vkk7eRjI
eOQ8ojV47obmFUmmDk+GZmlfyShFu5MQkb3cOsoiZSsU2AWPqXk3KYuwJO1TbUoEwjPbgTRcTPap
cK2V3IQ60SzXlvlLzWvUSx1H6iWvvfcq9LW9rMlCNkaxt+jJjTvd7LoQxrEt9KlEqlKt3Vdr0qeT
5YXjolMRFZyAzK1dMThbWU0V86UT+RI1VjQxZmyNoUUBn5oIjvIqnoK0XshL33fienFrUp2GTUul
ERnOkD86/rpE9m9hNJYLzXEajtFc+HhhslWl9292brVb2YD6lof0SZh/sYyMjMOiCmr+1j3RQ/Iy
mLE70SxqMT9wjtdiJvlc69dOLUduGlpfALHmmGkZFV3Dc9PYfgY2GqNwqRVcxei5TmLXzNo9NeHy
PNUjfdekQryonferFfRddBh7lOFYJzgLcun8z8mOt1VkGD8h7O/rqMXJB6SB7aO3t2o7v5eO/ESU
00L1s+BOVn0tCNalCprMie2XepjQR4qnr5bnFJukGXA+unb1NtvzUoxfSZkFy8pXmOOdZUmE1CFX
h/DNcGJgxm793I5QINOw+yHNTtoH20IfFma6s9ijHSB3Q2qer4x/V0dl6Gf5Qpqvl9fuAeFWSIcD
z/095q95rr015AWyxW1O37UfbPIgtlVm90fFz3sE75GyMnvt0qJlbiDmi022xurQH2WRV9mzMvj2
Nq4jyztJG2gQYmhEUS3kCIJMQtzT86xlNsU7jfOfAvFXtL7JSSqSfhP/TubiD2hPC9lqhtF7Xqvt
bmo0QVbDPCIMGk6CCiskS+93R5kFBtLHIsDsg21sHIO27FjQFCxCqoZDjK1SxdamgGcG7Vpo6sr3
m59FgStfSUp0Asl7IbMCEIYUe5e67XHb/2r4wzYTMv5qcDKb5NfbNLK3VImXV7cGOf916n9Pc7PJ
LrcRmQlZhd8u7yuc3004y0PL3rf3agbi0TcyfaEpdbnCx5DfozCW3dvzFfEFJDBZF2mRxRSgIlf1
lv1HVzdpRvZDu+uQ3zMM5ZhyG/PatRwppzYctTuP+LKkyUi7AMUL08CNHAbRZopM311oPFdPhdOv
NVmV49IiyTnOVI2N6pM2Tppf1x5DIkJv70y+Ovm+Njf8qdveGtym7e5qnI7Xt2GoswiYskLI2X5I
cTu1Lo5SYZbOQ1K7xom4l4NsU2dT3tuAOvSR1dFclQ1N0fbrSnPdlYhYhy/ZwXmLmvZZDdq+9uGP
erGA9xzlLNwV2gfUbG7txP41e6guJ9uJd07YmufGzBOerylHoFqtEqID2eAcTYZ5lleOX+l7v2me
rv3kEL9PvmdeNu1S/uk4vhlh85PYNbUeLqx5VtnvNtUcFzraRX64vqQGKyMkK2vVz6eNfdf6pOAV
xU5W0TpHCNgkFUlWnRTUR9U+IRjg3KEvYV+Lv6qyQdo6Nwo3xRhEkAeJ/dOjPlmgb1M9oDFXPYQR
Z15GIcj46seKj5mCPJM/bbIzT8FmlfTQOmRV9pNjm4i1h4GD+Tr2r/nqOmi2RU0utobq+Z2Rd78K
t7XvehYNpMBDWiKZ6p+GWbK8RAgBHKcZ1Xm1gV0OcwLMYKmV/krO8MelnFb2li0eBBF+aEgjTSri
UYhvIolZpGjCN5F7JGUaJ1tvopZe9Km6utbJQnWO116j60OwsILPP1pMOSifx0M9Z/tNniDL8IT1
ilF5yt1EViHrKwozLhRkmDn1A+gjtEM8FOExJM8V+rx+iNJk4+Pj3EU2aVVTUZoHzmytnW/0j4re
k2UNFXmhT12zYQM1fo3xIpB/Or4JHyYC35BmUyXd1Z5Z1XS196n4wy77T4STXPsbSaucUFUEyTKA
T+rL8lzN6rpJzPa4KcbwMM3au72NtICGgN6mnsV2dTYuO35RwUq2+qBZj54V84Cax5bZaN2rSrhr
575IHzgHx/deQZhOD7XV6Yu6gtoDC24BsVv/0LUWeQy/C8GZG6S4ilosksiNz11YJE8oLl1KaOLv
hFllG8uvFQBrbvHuksmM/6gg2Q+Ndg78UU1MT6RoVifQ1QgIlYgA9U51NflWAKCIk/zqpFUKvrSU
8GzZWfaRDbIqi8Imj93zUeTxg5n5cusor5QZ6Zz3327TS7Oc5Gbrg/Bra78nQz5tKr32tU05WSQt
KmzXVgiRlkvuozXLqLnJjOLyOLQ6d/HUjZINDqR08T9GEUsVHXRXX10nkfNdOxlx90VT9GoX6VF4
vhVWThR1Py5vFvBI4RmOJVoJU2g+45L099J26yKv6sKZlp6mKatbgzY6DMNr6m/NLiXvcH6xq1Fe
5hWRHdCbVnpi/PkudBtXXFu0H04V9wffG7uDq9q/CmmTVdlwq/7RJSqVZPFH/fc0yuQZSw9ZraVs
vQ3+X+ey5xdWmiLYodm8B+0xbcPBDhbVjNBqIPuDAnCKVaG4+l0WuKC3JGorBhp1ijnfWY5miLPX
q0YVlUvGqDl/lHESd7IL+IEQshICTL5fmLshsW1Wj5Xy3vfansw5aNxqMHD4NbPLZ3s5lT/0GFJH
GAXiXDTGoQ7aTa90h6g2888gdWqekrryEkZGuRpqpb+3VDPc2rA17hykJ5ZtMhZI2wng903zkdZ2
9KIXin2fk0icgXt78TiPec79g2ySBegHQprVGt1AerOueKhrY4Hm7rcSreDnGHFblCuUpayZiBk9
2wM/MiduVyNr7ZWtLywljJ/8oO2e4iGNVk7qNdsktbonNc+jE3fAV9koi8H3vjqsFo+yBo7D3tYG
uZuRiltoyWTOPJlrB78mm+qk3eIIPo1tw4HflLOGmSE+HYRsYk7mKuSTtd2IbZlAAwpDpech/I8S
jxTG0ZIasLNJfOmtoayLD2RebBDLeAGUNOCUaYjvZaQVUYaXsknjexmENbfVc022+VF0qdVEXYwN
qw7bbAqOC2N1Qax+8WjnRv7IWppkiWzKtrIqG/ScPOEoss/SVJtddRSN/XztPw/ylVku1WfTk4xd
lCx7o/mMXL+9k104yXAuzWQtbwM0tVmq3CSPtWYsYptFcFyEnQkqOPH2bqpcospX2CwR+HlGsqw7
p33N+b+akLTigfLc6jY5C2gUVVvP03Q+RK9elmbAEdn8ME1EDNs4QvZnrslCNuZzj1u3/7tt7FDh
G2qSe2NlnVsOdEL21A64kfUYpc7dMATlBY2ScolKa/rt/90jZY7h33O0WokmiZ77uzJOmqd6VN48
3uMxn2tV1ga7qR+0paIY9ZOeD81TnLwJI4kfpcVEYwQlQ7PfyLZwdO2zMcBJ8uvmIYkEYc2lcWZv
ijJ32nWfPY/swFSit8Z29U3t6uE+j1Xr3HIzsHrHu6t4zFWk63I5TK6ydgoCIFF9d8BhTogtTY14
GUEvXauis8RL23n2H9Vbq+z8X2MzfH87mLfpJJqjLFwV8gEP3RyU4z82eaW2EC9wBXucgmRzgOeY
IqurQpZcXY3tHE0atfYutfTpMBXQsSWUvUUBiWeS/dxpk7Ibu5ZQ/UyE72qpL4F+Bp8EThIOFjov
wo6QSCyIwYk7wK56eDZ7RZxjCDIkN/EzOaZ+sb42WlFj7y1f/RKQ0sBRj/ea19wiXGtqtx0CNqvc
nfTnMjDqO44/uoWsCuDg92EdI9JTKe1S179oomifZFsFYCFWyuAsa1oxFkvnPIXcyu9h4Dh3Y6zE
SwIAkBcZrfHUlZO+RG4p+LR1e8NKyfzSNQVUEQEhyxqV4LWYBcHmDnJkPAuTVANEJzmSpXX4OZXm
Jhtt80vf98W2i9eBD/p7ImK4+h6W6ByOjaa8Wl3/WZlVfJE1VbzWbaO+EFLXPnC4dkqSHOXv1uMk
UyT+UlZF1qdbQoGtNXF6byn58fuysrKJKHtl2hVEXYsE15A6F2YwwJz6fTWkkDLYDPQb2SALrUis
az8b4Mcd0LDlbXxSc4iC/FFbQ4Dwgo2doaI1OC0742qMz26rCu6YifYIqblfxkXt8KFP/qK2KwMc
lz4sC8fP76y2LJ3rZeoV+Z3mmLig7QIio/Kt1aFz43DLkRoaCAMfeUrleo8sTtv0T8KbNcNTI/qW
eN4S12P7M426ewMY1fs08oMx9LK4b9y42HW9hY9QS8VZj0p1FWgc2MPs/pCDRmdfQCH6YZt9ugjU
rHrJOoTWK9vrFpWPAjjngx1EUX5z9WhUuya22md8ErPWGLHtsrXKA59DHuObbLRz333ig5FNskDu
/BX9bvcka7pVO0vd6Yk4m6cGXfyfc8nGUpmcf88VInhi6Jp7MubBcq5IPPtJaqyk260z2wR1o7D5
5a/7o94NirNMW4hD9by2bgTsjwkezA5WhPmcaJG9KbssXjfzWruLKtC3Cnfgbq6qgz6d8Vpz7ktN
0QrxNMQPcqCczDaLPQoePc882hEIKsnWSt07OZeqD//9Sv5L4Yc8enTfuxa+aExCR4M43LRd3S5k
i9uVv5pl9dpHTWttT5zH/jY4KthZ+PCDFtqocxutZqC5sNA2I4yVs8CE++ts8mbsuRpoY4gsE5fX
3mlIcK2iRYcJRJ7qaO+mGhBm3LTepvfz8as+wZ76x9yWkHalWbX/0/yv3nKSbPbp/au3NAdR9N3N
YRsPqtPt2DmZ2xga/bMx+t86qxq/AQl5VAAQvRoiMkmuMlUyNyu2P+00LWQPMIubvnPJ5vSCgoD2
9oseacNS5wT+xGoS8qqqNPlJ1lvixvuZC+X231haI9uVGz8zvzijK+O896JC7ajEq23jT91WcHYO
dt0qx65zxXrK+/oZsHkPV64evuWVPt94jJ84hrZQhxdt5k7PHYEt8ElUYrzmT82sCPf4DzsaaqfG
KNRn34EF25vmr/4hQlG3/jf73L+b+3s2/eX88gP9d//b6/rM81d/+X7+3f8/5pfvv5rfvz3m64ED
lGfdNX8Eett/a6FAT3GCPoyzIJMuBPhvZjtcBuIb+unfh8iwD0BuOxacprmDHhRtPMcbv8JrA8VW
KV9sAfO4nO2IF49fIfIsjd/2jES7q33uPzlGt8N70ixSBFfuaiOuqkWSKtZd2es2Ah6dWMkWWciG
W1VeVbXOkL+a86g9tMEAb2yeVQ4btd7EUxaoT8g6w2VKY/FedPWLw6nqT3i7qWLDG2unfjegUbMc
wLBsksKtQPtRoKdVHWVVXslC6Tku942mhoTCI0khRauYmpMs4sJtTuFcyKpnDuYSxEuzutkqo8WP
Leu+MkUb3fCnhRwnh8iGsYAqS05nBd7fVt+7SUfqrfJfcscMj11va1f7GIE4GRILOU0VRRL2Bsa5
68G/xEl6KO0WFfWEaK6tmyHcDbtdOeLoJW/OJhV50mf+XTY9DSHbGzdnu2WPT6iDTE8O2gWklHaI
L8420m5GhF1ZcIQWaX6WuCe5bXxqBhcELmEZkI/dqlz6g0NGQSLOstUK5zwrosTWmh5MTy0grnk3
zGKyWeqq7r5FwfhFg0v4M4nvbUiG/sKyiI+Y5jxBsPrrNmHdInLCDjq1/SrIcOu3KM8FZxBQ8xZT
75HyhcQ17FQ7IDJAA+ymlsVB1gZcIxd5VV7qrhyu1wrP2JUpEj6zgUAgcvjJGkp9Us9LMhNPVVYM
+bbqRpbMAPWWHE4OJ5O0rQwWFKQfvfv06nw5FKMB77ZQ1r6ahodY66fH2oxAzgKW2w2q6a6dJqg3
zoBirKb4w2sTz8DHJgv2ImqH19GJtAUbwAwdBlqnMuaJggCekYYDKiUlT4zfBSKQv6rsj6KD4pbw
6GEBnUmD6l5qu12yFuHUJNK4bcQ+mjhzlTx7oHddtooGnf+Sbs90zZxYYlzwa6uoxVuhzBridexe
OHCr7gyiS9CGUjryJYNgw+TNomzIjsgcRzzIgsX9RVc1UIY+7LKrHeyAoRT3NZHbD3lCYkooJrDb
/wwxwrLHbxi83UwTkM6dquPQvk3DOSnCNjwZr0NrwJTLZGqzleYhhFwRjHOKJ6F/AcVf+mrzJTeF
f3aAeS6kWY0FChqG9aZBteS839kgwU7cVIxDcaWIOVxZzfZVXLnKqo0q9kh5ZmymTksvTuxn1yJF
6gRhaBDYFqEo55zIyq2qo8Nm1u14Sf3OIvtGs7+CaN4Uhp//yPvmLa+04dWw1X6tiKg+ovDWH/Mm
L1e9aJvnrky9FUfk4a7WwukV/wJhNH5F8kWvja+B035ViDUhTZCa6pusb9L+ycga41kldoo/7/Sa
ocxzH0zuo+xUzl8Zch60hR1CWhZZu1XUId6UBvw+cl+GF71zjwrP3Q/LgYOpDwTnhCGqk6RkwqUb
+uajHEmhy+3EeRggi931GnEAI5HaHyXON921iy+Q95Odb/vhtm7M5n0+MpIdUOmFgTtm3aHqhHgS
Yfna4nfd+vgCdtUMfm1cTXueI442cWWHB0R/SYIEZrVE7Et8DsrPUijjdwJKufuRL/4YuHa404tQ
3zm1pz40PmxvwGPTd+KHAGgp3yrfSYi7qcW9byNbXXc2krOEOmR5Hd25M0FaFt44qUdif9LNOIdW
3GzXKwfItNPwhbq2mHPHQOMjtnUDo/17Hj4bCyFU5NXKIhsO/mTjWvz7UtZlIQxjOKikkfzPTmqj
qBw7+/1wMKOSWQhgDIgRApWgEmSmh1p39qvQfCiqobuP3I/I0JFVT9IgO/qj9yjbbLcxH4KiU3dV
RkxqT0pBtIzNwFh3uaVxhjXXfSizS27NOdg3ursGjMfC2aYllL+xENpuqjiSJpndZh2sceJTT8R/
I2DZtfd1HRL2r/ZnWQN4294XloOHOYvFWtpkMfMU0CrQzgiZMJW0NZ54SzWlOVx7mG8i9Q94KCZY
oh25WzmxFmjHzPGPpbAfOL2PLonqIjITOA+pXtoPWWo2BzS1w4Ws+vYgLqgp4sLrnOmj1vrDIIh0
Udx42jWKYWxYdKjvBCCCP1X29aA84HnqHga7jA+OKdyF7/k/jSKel3yzhrX5ZJWsTRrOzRYDBOUX
EUfJqvbKmtdPEAIgSvBk1yxYbJuUdTWtnLs2UGtObPPu4s1yBSBix6e2JUpwNJT0zfeRbbZtQHWW
BV2APO+HwqvjT1T8/EWXGgh79CDVYqcWiEFEhGbYXfoMLhYtrDayH1ocf+txIPyQtHFt05Q12RgE
HuysTOh3HYvevd/xMTrqfI9QrWZnTH18Iv2bW5E1xBekFnkssgt4GGcxk9IvpifkzVTcIwiyDbZj
wl4ZtDf0E2IyDvlR24Bsm8AuvxvquC+yGcLvmWQMtxMSB2kwLqxOs18mC3ncsK3YVPsVGdIiXrm1
X70RgYQyhJ4DH9bt6q1IFuyF/LdRtfIjKJFkKXslNjnfeuIgOzIPAvmycpIMLKqou7NZexW/aatC
CrVUXp3AJSnSxTuRi+7J9JWlOh4D89wlRYhmzZAdBBJK3/Qi+26qZvSuaoQvhpGDrqxmce6aJBOB
shaoi9SvzlKuRwDtty2nLPSF2tfdxZnTyGQmrcy4JRazA4ffPTpzOq409bEPnSXpxMF1kuJpInfx
gMh0tyiruNsNxMRtkEdSL3EThvArtLOsESlLYMpcQC5stjF8Yp6QvhGtS70XC6VIrUdwLGIxDpb3
tWvLCyoQjr/gUWvNQFte9RRmMZkjZRZuMj3nSdnrsUJwVIKmq4hsEjMa+4SbSp9WPglXrBPb47Va
dp7YNCZAJodjaf4MUbRxYk1VD2pco7MFZnSRCK88ySKdD28qPvnhaoyzHfQa4ygb1dSAPoKPbF2a
iHkkDlEhjeFH50RPN5YC+n4kDoyfcW7cR52r3wd5V55JMITq+o+pnq8aCJPeMNp3N/sQK8bSqrti
o4WxDycawc7ddTruiMTujOZ1KjkxkqPtsa76n1o9wdYfgvxHeq57p/mhxGa7MJxyfHKqyeV/avQH
drbuqm/yT1YAFioaHCF3ahZwEkaKnazeGq5VDq9it85Of9kHo1VXEVztlex2K/IcF4aR3UuL4aSF
sxpGrV0Kw83Wg3dQhd89yiJw+Gg90al7WYVUrkH8hcQz1N2jwrfwEcxltvUdB3X5eZS0QdMke12L
3IPs1zckvsSTt7kOmLvlIsg29eSNKzmqr4zusarUVyRJ86M0DQ5as10dneUgYvdy1EaCXcEJxVnr
ccSNGsqVetXjjAXLz91TvCt+6m8MS/cPuJW1R20C7yp7DHb9iXdLfapVp9pXZt1vvAatYDWP9nVe
mDoiL8I7lw35/q1rHqGSgHBFS2BlGjOkCmnCFRjYao/f0nmzeLiEhW28BqEWHXti0JaFZzlvelBz
K1SriF12br6aHvInqRMsm5yIeU1z4n2d6tqR+LRwG0VRf8mbplhDG1Uf8dZbS6Ouo9eyDDX4Milc
emv8qiAI8a3uon0R6zrPNmfcht7kkVdC0QbcnN1sFOxu8MZbHmD9ZHz3zMRZNpM73ZVxZ7+EibUO
igk7/JWtNsFNNTN9eM8EXukOrKuHJwIVcp0jkHn4mBMWFhRDcWmLqXrwgv5DDi8cYa1SEyy74PQ6
DtMTzmZ977qEmrfF0J11287WAWq7z2apmaSwZuFHbaEeLbc8Vb8Pu976CeTgxbTi/D3M83Kp1pp4
zIbR38gZe7Ye1xltuK1nJe0Rnxqs/LkcBpPQfi38MIPuJGLBJooZM6IqvmuceI3fZu0ZXQTOuxXq
/D16Sz/qaWA8BT1hGH1iv/c6oSwK9IG9AUX6SfUTdpEACqZCzRD0yq5RdH5mtHfcOdqljKIjqrVd
jtmn55QhAlSes6y0Sux8l2rfJcCS+h7VZPw1xFA3xjZUkAiXrUPMDi0gJHspW/WSpHab1EK0/cw7
xRXOCmax/5kEax7+2mfZag2iXal6NMM6uYyKkc2pasPzHGFW5GJf1db4wl6/OPgiCtYysOzf9nC2
y0C0f9sL1gv/ZZf9laGoOJFMzZ2aRP4mdbUACXo9egk6Xdm2MfwD24vil14oxcESiF/K1lxLFPYd
I0+kudV1BWrqQ3KatPkQp6k/ZbiHoXTJoe/BFNyiP6SN806O439HfyiDkRykTQaIyIba5FygJjjU
1gEduyi0nZxJ5xhZicR76XBnr4WF5Enx3qB4/VrNAH2cgBDO5q7JDzPetDlRjdJTYIytcZZXYr4C
6H8ZlCk5SNPNnmdWs+1/j5INHIj/Guo15h+jRDB9r6b/w9l5LDmOZG32Vdp6PbCBcojfpmdBgpoM
hha5gaWE1hpPPwce2RVVWW3ZZrNBwgXASArH9Xs/0Zh7XdPia5cltldA9/FEicq67JOHAGrDXi9d
XK0g8Vybuu8IcOH+wfMy1/2c9PwP/7gEd7CdW3XO6X2evJfvQ5psF+LKnzoV1bc8ewbv0IkmUrze
LOp9jdDtKnWbEMPN5RUSXkHeW97n/erlFcyyt73M18g7GZ17Z80aTDttrL+5xveyiMcvosyNNW9D
dqW0LI4hBmFbHbvda6glAo+0xt4omcvOUuvzZ0vtYedUercfl2YuaqSXE6c+ylHEHHqgTOFwntQo
fxZd9smNB+sGTnf+bMZs5flVHduQr42a8qrNrJZvYPiQNwrN+CZW3OwB5tBV9gunKEBoQBqecVR6
s4fSm1wrf8b23TyVQ/Tzcj9DYixCRf3GsNL/eHkAqOXNmov3yxFhN0+B7eprOzNAYxiRv05csj2J
MbEXcLr4peleXUSNntq6UW6DlEJ65sQvnRE6R1I8LZ42ZfIysmvdqnYDWorPZOUqVrPTJx+HOaMO
b8YWd/YRfeh9M2GRpART77VhKZ7nyPpRprhTVOkd1GRC7IWEAV9jFVvFjWOY41k67Uo/3qWL7zt2
HOLfFr1/dNUVnoVDFvtAWOvuUKfVfYw6tbqDE9D+qYl3THfAKuq+6tTiJkxqGIa+m3mGaaKAuByy
rPuUIpdymPoK48CpjbOrhuL4Orbtbiubcp66DGSTThGxNvL3G9Rj7blGCgqvN6bH0SeLEBvNKw6E
FRXySXigkZaEAoLbaHKnl5GH2rNo01UikvbVNCz16I+OspZXBYHerTOBTbQcVV8n5P1eSbRE5yzF
SQ2Od0v0Hmfe1PjlsYlUyyOtGW77lCc4GgO9BY+RHZhtvp8WCHU3AHLP4IfIkvRU/5OwyQ7GIpPj
EXs7q3aoeb6jUbYm+xg/OW0CMguv1O9ZA1LPt77FwBBIG9vzg5FjQzuOZnAyBXw2pCKijWLDuRd1
gV/RTLqZajr6iOLLwCpMaTBA2hLbhN3ol/YB7rZ100Ru5blTqr/WurjKFzKjcJ/AhcQajgdpqc5A
DQo/vsozq6m+KUpoUwj8S39Vty4G9riLZ6Q+96PChrNXRX/urWY4y7Muj3+e2YNQTmoEVJwJH92/
TMUdfXgf7fpFV8UqSUwmlM2SLsz2LlZW72WzgQ/oUunxqxwsF7hIEa2m1EkfZfHLVszPhEr5RQ7h
H5B7Ov4WOzlICJK+36uKXOWYjZSTw0QPbjGxEx5GTUCbItjsss9fzsi7bxRVp1yMS+F7f+Xrzb6n
eruSMz4uSCOkpVx7rEBp/vsmUcaf4kSI/CwvI/vlVUnvmJ6bYEcuB/50d17QvEaxWt6xleiemty5
RFMPEmRpOVr2pKiReyNbdlN887NFk2PK+icbR3e8Jsv5LJZmCZ55VZnOAHSCK1VEa9Z64PbHrpn7
p6QPp3WGT95BXkvGG2vJ2Jz38tpRZcGehtDcvf8NGgojfo9rgrzWoci17Qw13crRIfEF0MfFX6/C
grPOLCwU+6F89q14P6u6/ckyFctLAT9AHgrLR/iDt+/9qHJ4Cfv5szrm7b1j6p9lv7xPNDWoc7rt
fGvlcK/7dnY+jZ2psdq29TWMEvfG0oVFGkJDQ7DNRq8ZsZWsnHC4hYU53CoLPb/mMTmrLpCzP/qF
LkKPwqUgQmOGHAiEhllFjgLL0hWUquIi7Dpdc8xKTrIvM5N4xYopvOrQxoC/NaL4TeXq0yGhsPk4
FPNdWw/4BLXkAie76R8tGzIiDgHnYWm9d4WomdRozspWDF8NL/N0OMnm5Mf5JkjDaesnYBCdrrO2
uWTuqKHfrcrlFPP4rVn34RLC0Nct7B4NXG/ptXEICGfB4Wpzssvc+ZiXtvLWsqSKjIicrfUekVG+
XSAi39rM3WOiVjzxkGhOKMQuDrv0oxH0dcL1RtUexJAXoTfdhlWlnSLC7JMBT8bpyJDrLNorMYz1
fa7k7j6c4nE3xun0mOnjV1L/1tfYYh1BL+GlKM1064C8OJJMj26RwEVOxkqsr05+b6lj96XVsfi1
fSu9cTVAAU0D6lWxM/OENkKz8ol7WOZoyoOfDOZpScwA9186/3Tqyl6jq7It9WE0H5fxVmjJ2l22
moT3awwJ/DP5a9PxBluNvEhRbK/LWvsGB++OPU/MryUsq31vGDb4GgYC0QAY7cUISZHFei87qWg5
78MiDCGbuFa/GlHq8joNvRPVsOZ7vHPFbjGWwsJrajNW4/E75i41Ng3xfB+4bDgRWbmRLXkB1UPV
G5etqqqUXUZg262rtKlv5RSfZ9hhLjRrZaAGfC+WQ6AjvhHkiXuQTaMP0ptQ3cN4voVyT1q/fhao
LwQriPP3Kn/yWxgkCXZJUfGgwl3ZqBkWAyWqLAfbn8MDu6XgJnUj/JDIvTyEQaWs+OG3n/oq/XlH
nRrIv+/YoJu1c+dc3WAVqu9NLUHToq79V4SYv9eWUd+GMAmwe3SfZfdkqKRXstndOcus0jZ2Qo+0
R3bbM6bvuuCzpr9HH9cbwXIfcaZqXvPMk/9G6XkYLYMtL3Q6uyjhYqfjn5u4WyorilDWOptmjJYG
sz7HCoTT7bSc9osVkDw0WmXjHcKcEgGUdiU7P+YYKPfuRJmp6ygn7SidgTV92ucthaqY3+RKgNF8
muxUpw40wwMOimAz1K3z3FrLN6h4wVjMvQmG6Md7C9DmviHa80KzK16mKmtZWv38EPhK5Dm+32+V
Cty17uLUlfU8qfyh3/GVLV5zRE+6JXFrQoHxkjLB/hMh2jsR2MkKa7P5cweSlCdYlt7pSZJSPg1g
K/4h1SjPpODiuyrj+wgbbaJcf/sxr4+HbB1ZmbHO8eYbuny4nZZDWjnk0YPye5ehASJbst8IIlik
1UQsiv7y+zQ3ratrKV7lrI/udiLAEXqR7T8GqpIEVmwDYJR3k6/XqL0G3tXIk8/lEGxMloabtBnx
ueqm6D4Hy7PWLVCoUw2AYQiL6pOmtc+YXkbfc4NqqN6x6rraLu+0ki2gGRx1p8FUShHfjSk0Xt1q
CsngZOOjPiSjl5eVedsjAbPVm7i5dDqMEn0wF0Ln0HsfePk+HLu1U7pQ9CiYUWEZwuYihxv4oDjD
DN8bNoi7inQwUjxFgk1ccTd3Fj46GjCuXCnJvSc65m8YTfJpR+2xA4/3CjNPTo/JsxySvgnXdTMU
e1YpZBeb2PTCZcGVh7aNy/C9nYg6r1dGA5P8n//43//3/3wd/yf4XtySSgmK/B95l90WUd42//qn
5fzzH+V79+Hbv/5p2hrRJvVh11Bd3RaaqTL+9fN9BOjwX//U/pdDZDz4ONp+STWimzFnfZIH4SCt
qCvNISjq8aIIwxw8rdDGi1bEN42bt4ePubJfLfUnvqjk7h2fz0VUKsSz0X7EEyXdU0BOPdnsNKGf
asx3eMsZBZngXw0/PsvW0Pj2I7R38EbvowaRJZKXVzlQ6CPUqqpA18xBqMvs003XGuVr4ETOwZnT
1pNNtAbzde1k8Xk0y/K180BUZ6+JQTEonbV0LSepSd97LqnQg5lHT7mT38ztWN9qpl/u3aDoV5pR
QB+XnXnlQFcL/bNskVKtb2tNmTZ54yaeU2X1bWH3n3//ucj3/dfPxUHm03FMTXdsW//r5zKVqKGQ
mm2/tCjngKkr7sqp7u8GpXiSpvBGDqYon4W1lRbzca8+y1nsJlI20+wIAi3/Xi6cGXkQvdbh6ZN8
B5pX3/GR0x8n3fGPWWLJlPzRpQaWiSqv2q3LIB6fU3QrZp9ygWyBDYaMEj2Hbdrd57MDmZc5geI3
N7EwyYrc/v7NsK1fvqS6jX6YagnorLqhaeryJf7Tl7TL/TJUVNKLdhxiq5R2uIzVuf6c6fHbHMTN
FR6M/hwaCRu6pn4cK2V8GCbfk5OAJqDyTebh/ZKwJSIxecjK5rJ/2EHKMDblcgtnVAYPqJ6xl3eE
McWiUyb9WY5OUXxNUGS61SAGHh3wLzdF4ef7MEV2BLgTODgxR+fATYtVGAvBBmWk2JqNCMWl1qOc
EYwvUCD6BzkeosLDa7c3shVpbcBDTE2Pkxs+O41rgR807PtctXZ+bShLXO2cKbWSLV+ajZLH+ySJ
Yx6/NN20GmGbuVgnLk2ztSiUlq1+Ch3qbmP3rDuAw+ykz++TYJrZmGB8iVUqmNUg7r9pUZ6d5CgL
aHf5/SeoGcbfP0JWGVVYvApJc7F8xH/6CGMMASnROcObjdfcrsZa3ChWcDb7lZ+BFW/Rlo8vncDY
zqpzQe4ZHaBpxLGksCZx6+dfdNWJ78sav7QKTfeDk4h2pY0xOAsXap0KT3fXqBHe3UXZv6oYyK66
zMABG6PHByjSh1TR+9cZW8z9LNjVhHAlXisDINpcivrGMhGMIl3yfjnZ0vbgNMT8w3K3sqNg7DpW
dRlQ63meyFbIy5tyLo4lHHb06JhWLatLjnvmOWMz9uL8fE3XbZKT4+bmWs4KBPwWLe7bk7wHEGHf
pkShOPG4Hm3DuNUhXNyWaJEEdUBG548ud1FaN0Y4DLJPHnyUqbYmZNP3S2E3a2ezsl5UNKXPAXKj
+8LIoD8sZx99/+ns9/PsGGcqeResQ3+e/XKXJHLFjkxC2wfqXdMr/i4Oo2jd+ep8Jw9aFqZb0fWF
99EX4Dbu9Z1mbORlcqA39WptZna/++izhQN/YMIDUAzzN9IisMUaTfDLC9SDMMbqMosB4nYTOffI
IRRrKw+7N70Xj4RTIc8kZUMH+XzVqW6Mqm8+/f77rS+PyT8v14ZhmZhRwxthebIcOf6nr3duYUEW
6W34Bm4zSo6WvW+M/JF6R/vdcrqdmBrtkxo4Yh3qtnGtkJg41OFs7cC+FOcCMYhVQRy9IuDgS74c
FFQuPCthYySbetPe/P5PNuxf/2TbFVgdO9SqHNMxxS9PGEtTgygsm+bTPI1e7M7NNVwOZloigW7b
7X4A0LQaVP9nnzraKN4j77jSM7N/s/PmRKWL7ItGxSHIeegaWTa8BaSvVpnI1MsAhP5BmbIrFqLD
W1nzAekoLO2z0ANFUAa5fpnaGuYdBn7xrkipulqL62y+jMgzeZATjbwdkHGLiv8S/2h/fRdsm5hH
2AAaUDZwoVEYv7wLZPNz263d/BtqDvpLMRUvHfwLu1fma9richElPPjJw25KPyY87UX5A+y5vQs7
kcM1SJAgSpJj4ppehykwT15H+y9/ouH8snby2Ti2Be3ZwjUcZXr1lxgN3Au2kvkiGGKxpou0Ks5j
WwSL9D6n9nLI9KA4+yUoEXK5h1/6ZVPO+Jgr+1IcJNHQM1HnXG7yy7yP5se1hUuqnTpEDIvTHO4N
5AhOoXDfSPVFeGibE5IqdiC2jtkwukyhdrsewbrcyi7iq/HAYj/DJmVQ3mRQEV5rnMjcQyAZ79Wy
GoC/3Yq44JZKz88nqDtwlssF8iaKX4WrrNSCk7wJNaHpJkHsUQ6CMEs2fjmYi19Oj6dQ3J+ipO1P
yXKQZy0OnSuI0d3ml4E8Q11hJSda/JrXugb1s+5KGwJMMq9DI4KQllr4ZevBfQdH51EeqvGNGkfy
8D5utdEqNxwkeJYJqGPoed6eixSVKqtqYV8GoYbKiqGeU636eSb75CFZRn+ZLPvkaNOa9kEE4EmH
OShPqtvlu3xK74RWlif7j4McnB0kKraFOZUn2f4YVmNIyNTxx1U3uShkK7OyNZbgQFsOqj8fYq3L
bpwlVFAbgalMm1+H90iBtNYWeeUOVYpldNHfgjSXr4bKzY/yJn2VqXei28oxOSvK5voAT3IillrC
jf/0qtjLHXC0/fmqcTaqa2cUeAxmeC4XA5KqKSSZt8ZN2fdqpXul1OpcZXPQJ+VNH1R0N4FMnftR
z69Z3n5GEdy4QQfCvJFnlm8mFxtdG6sqzRv03gJjJQfiNmZLQcp7I5sfB3lFDRPzo0tlQ7XqtARg
YzsoF1NroU/oubMNVUu5yL6PQ7i4KwdllB7TXk1OoO7R7FzO5KFRsJ5dyVOHPdIWNuM17sL0HAc5
mHWnzDcOH4NXx2W9QdY7AQcGg3uLKDmlqu5HUBUg3oY+f2jaxchiwh3qvdl03Z2L0JdumH6xFnmt
oPdT9ihIMjl0hw6/2PmswPW9BKagljoJZ+W3pvEyjrq1odo372SzQM5zZc5Tcq1ws3+uCao0NzVf
0nnqgRj85Sqrv81IaxMRt/G6LvXmC7/m49SJ6MW3inpXDFjGFkVYwkGL7uUEuBnTyg5963aM3P4k
ygLS7+iWX9i/LTdwSsXxchOQAVBg/babzHklB3y/vDMbq33q/aAEDwoFNMnJN0WOfpQTRAWLXAHi
0jsoIJfrJPPN/nFw7Y3jw6qIW7PeLmnzz6MH1Sn5PCWUnIjqjb0f6eaz2Wg7ORw7CfkXy8djY6it
jROK8bikA6jUQBZRQuVUSY7IqHq5DdxdplKDMjmETZlRSXfb01gEP1Os+th/Gxu7vEO1cLqpq4r8
Ipumt2axiY9a5QpCarqfsFhZl+z69kmuj/c6vKi7zjzLMdlTa3a5S9sQy+9lAomPO9PEtgwV1PDQ
RIaxTVSteJ3w0ZXvhTV2/Tps5+YmSysNUrYQ728v1Gkvz4v8TTP4UaOjpR7GcKweBBJt8spcwwiM
GhVZxMYFLW0G7sYdp/AT2dX3D0L3ocUMDqw6A3Wdq5pWOb5YQJmUHpJabsJGbCoqW5SjK/f9ZJIn
aH+9n/wxNKn/P3P+/hLcJ2/woSZy+XgJJdDFf3ks639/KqMlZ6jEDaZtWO6vT2UhgtbNrG58wqzF
uSZpd0Vwp3rTOhRte1CVO9nMAdpZtZ77kKmFsR46v3qbBs8vAqVPeHvscp1DYaGsp8Qksf59ppi2
SyA0xTt59j5aWfvfx4AAC/8aBC7BnyFsy0bS2rEc49dtGdubpirJejya9QBVDp6sWhva3sYx7v3s
o8/9D31ynltc0fldTUoGDBKUZ3qIxNgf8UWKV0Pq+sdeLw9TPsfGDosNewu5GoCabKMnhQ1JCopx
TN96rJI9o6ntY+VCARTNQ2xjQl5CSzzgB5yxPNOMp/4beqnaLcUHgzJd9E3OUgIl2xgO2oOyWfuP
dllaL2VPMNI3Tm2hRJhXsEOi8kXviD+asEWxdWlGZeEFhl8/Btls3vH7IyzVipd5stFKK1w0ckM2
o07ip7sQ7PV1sB37bPvjVrampHOv8qzuHBVeAAqYiQ1hHLMZJitW9gbm3T98TJbXLzRgdbn0fa68
Nu14GsvOfsQnIAoM6toGjt9BpFbEKkP5gkmOvR7jMj3K/0nsuvfwT8zbHGmnp77NV7LbQmFkDQpk
BCOf2+KtzKLPYTxnX6M5fjPrwmRnMvp8QZ1kbyLn+rhMiHhOPEWiYqkbXCT1lnDp/VTGUPqU8Mlq
U9esTYM/4iOwqrWu9NcfoRScQlRSqGft0DnLtk40Vwe2DM5j6YZ3hhEZn0vhJ3CcAuPGMMLyJqga
HkLLQBfON/h2tU+umgcHO6r7bTWw4DTxVzme+mO4mVNMJMxWXdRU/GFjsEO5SVPiikFzy8+6G79Q
l+kh4ugCn2JF8WQ/7/o6RtD7dWE/7obObnZ26SqvIXBTOSFF8W2jD0Z9RBEhfswjckjLDdXArNfO
NDsX6v3GtSl7rKiWgc4fghXYc+VO9xv/NGdZ5VmZcG/jgZw0TMLnpi4aCAdl8CTYvpSBNr30tl2e
pxrnsWzKpxcSs9G2jYycHBqjUQkVUkGs7UaO1lQpbDN/ARc93tQInbBrYlYSzfNuChTgy100v7Rx
l6xVBKtO8iLbDTYdZAvsyQfl1s7RfpYvTKb6YLth78mLkElNvdZ3rAMkhOZSx6Ap52kGKIQD+KmJ
YuPpo4my289mVfr1SQqgyVHZlKNRTVZEXtsuemhRFTz6QPnj1MXYa168oqKgxw1MnvLo6xdF+Qof
PoAXyuZvY3Ka4ouNkVjqPlAOSe774rUamxqQHRSRNExNABXaIkBnHdJiIZP4Jb5zkR2fyskXD8ns
3L/3p65FYhBzLQdPjzui6e+yvyEkWWcNEB7KDOlt1paLDebkfFImBJay0DGvFu5cNzlCpYUaQ4Tt
OwoB0Gk3dt7ax/dTFKbso2z7bdCAuZhBtfKQBb5qXvIJ4llTIa713ldV1iVSZ+WI9EVztaWs19IX
aHdTg3gViwXhK9ytPo6+1JiY2rEffe+Haoe2eBGuygyzDDeNV2V3ZfMusLJJYjBowfy9mfyrVTvD
F/Syvs11ob3pszmC44eSMmpauELXAWKsb9uQgFJ2EJScXJ5Dqg8DrocZJE/lJHnW4MPpWY6TrWWf
UpPkXikh98jkPRSzjXYw7n7I4Y/rnAGxwBCPC9SYsnHlIkxAdTgJNopVmTfscTEAUzTtkLtxd/GJ
yzauCJsHJSRWdlDL/wS34+oHKEutFC/I+/69HhEtZQhZi5B1hyDItFM4twAfqVi0E2IylpEVq74e
7Uu7HGzTaJcsw5KrjglEKD/r3P4WzkN/DMLmVVsUFeWB5EB/2wXZBUsH5SS75FQrhMblw0z0Puba
IVqhmgj3aVwLT9en4Kpn7YzenDWhJZmalzZW+w1uFvkjSnY61XIj+GKMxn5siKFXfVLioJ5aX4sx
WTgzmvnkRtCV5J3qQPt5p2KRVDYsRd9ZSi0u5NwKgQ+UszRSwtBLNswpVIyhiraNrSxKJozYqRlT
OURRdx0kKomduN1zkp3H5SzWquwclHW7L9AMfT8L/+j7ZbQImmGjAr4BP6AeXdK32UqehhY4eUVw
kE15EIaTW5v3SXCRhI40Dlc5iaWtC62MbnvIcqljpC+OcPWjY3aNp1uAE0C4geUPyQ5QYMpundRA
OXkZgMFQeoPbOccqCN3nOsX/zDJHVI3AFuZDP21lE47pAe1H8YgaVwyigpJNCl+e3EzMW030XUSN
/wmbhWidFQulQDFqXJij/AyRNjkZEGWxYQv6O83FMDMMwZuoqcNGckmCBUs6rB0i8+Dk9ctHlzxz
qsH0okV/VEWiS0sy54yHgMOmn0oX3BCx1pem7JOHGU8+ZEThyawzBzoNGN+72sATRktqzMKGxVRK
tuelPTbB8LPNU/zf7SCrX0w1B6Wfq69q499ltZr/YIMIzS4X7Jd0oo7EtO6dDhJf6JTRybKz4NI5
47AxlbZ+6oocvBpc3O/dlzRNih+5DpuirnXnSWHZ2yB2116CodaPhZ0lu7Tqqnt2nYDysir90iOR
K6/S+vIaTKxWGUDJNUvr7veBqS7+mlAlL2e6tq6SuXaFMFS+Tn+tF5BGDXtHLf2vOLQBWJqN4JSR
jgzU6ofeBM2XLJk3rwIzmq8xlgjrJLpMOmKWWgMQQBFahLb1eEC7DJHOyjeIyIqbKK6bQ+d6hl1G
u6wscNPL79OkvRZGYB5VapxHsgVIMBVluo76ztjNphps2DWZXqFO4PTHFNepkNtR84aVt+1eNFMx
Pfy9xxV5u3YH1ImMt1EfSPyGCNFoRyvt4ltbRSQXCvirrgGHz43X+HvlkOqfiyfkI92d6cA51q2+
QOvNyc+q5mu7rO6eFHdGWizQhAc6RuydDo82SqHKyY4fSHrAw9eH5iomtPP8HmBDBO/7pKh2dRJw
Glc5ysrbTCcjOfgoyjlhuvaFVmwVw1a3g58a21l87ZD5PfSkWjY2Kfy1gHq4JUmPG0ZdEnuL7uDP
Ubqnel5v3RnvwkRgYGOdKcGieqhE/MlNQRkqEbCus2o1qtH8MEDzjhX0VifE0FcU5EEB6om9ybVO
2eh5W24nA1pMEg72DrfeylOhUKDVAvpTGfTPSQHJprfyapMHfr5SlAo7kkAv72OzBDOs6xdo5/oF
ZoOHPV6HhgpWM1k8Hsehc09ojiJV0FT9RprxJZQ51+mok3JEiRHxsao+wJzxYLA9WTjXHmaUJ4BX
lStrJGMQz93XTK2Mc1I0X4LQ2NkhMZNVFTFWpj2O5CTsgzbIzplhPo8xjshBq9peIiDcErUE61hz
W9RerYYy0CO7uuwM/CY7VyzSUwhNs3O6U734eoVm+ShEmx1FdLA03zyRYb8CZLdeWXsPoYMdA04B
eONeCsOKX2ol3Wn2MCBDFzXrgorpnalbPPHMVRrayq1Vhkg2onlJbTte9X3fXjrrOKvGsFn4d1tk
uC9d6syXsIBarNjCk/T70kcXWkWXDdtaUxzLKn7GgXW4+BNJ2QSUm6PV/p7k+J3DfnTFkuwcIBpC
49bHBy2uuxt50G24TmOVI5oZ1sapAbN2MqYGiqBhn0tY0dfBimNvsrBJ0GyEo+MZGzJ/xinlElSO
eIattXLC8ISTkX9UMmU8TG7/loH4uJj6mCzsLuR4YgXJCQMpcHb0KYbUXeH1NZAmf3b03Ugk62W6
vY4U46s6VBs90nm8TON4UfPstm34f+cdrGZgLQDaJqP1EnQUCNrDDQkLd5cGduFBe/asMfhs6Ub/
35a1vxayWdVsk6227gKjJM1vm78UsjVVT+usKuPvI0JpMNyR4BzU4q5KtQIJ52nY6zaiQiVJlnXJ
xmybas3KGFDNkqzacgakFk9w7I10a2hWs6Xgwp4garO7Qs1dzHEx1piXhSxPhmjtWqmxMTOBJFYR
vrST+l/+O9pfUyCyeALBVhOOxjfNdIxfirokChEjMevsWwa+/wgFyTrVnuNhqxCjUZYCD0e7yF/l
U6ysyIX6GAGkKPzrDlKywln//pnhan/JZci/BpsCGKOuq5mG+yuUZdRZFHp+rd9cQnxggLgcdkrx
vXfCmDr31Hqz6eJ6FwNcdEbnh6EkX7u2Hc8dxumHwnR2lWqzISAntyfwGo8+TpKQEiN7q4UVMgsz
5KquD1+NOFdvmjm8QdFNA4vaR5es09NdhzCN2MjcAsqtL0oR+Su9jB+jDk++aXY3QTlkCPylYler
xkuUonsam5AYTCuBRLFk7+PO7Xi7wOR2laVutKA/ZFmjr0Oh9usp0Gqk62xxlc3awmS9GexTkKBY
1+UZBiGIo8Jb++G2UbgTUfum5zNMo7K4l0a8eqAdh0h5ACofPyf8JFaa437JCrgzxtSpJwt9ln0e
sDrjHhvvhK/XJ4petRtTwu1+YI1z5ceW7do63UwDdMraT7qzrrbtWhtcNEzU8tRWXXtJsSH0sIfr
1tB3k1WiOhFJGO0WLRGF4kiEcG8zzT9+//lrfwsZ+CZSHxMU8Uzdtp1fQoYC4qBdiSD/hgPUeNtj
5IXa3GJPRdHkAR8f9hwlKWt9+XaWVRHeCcp6v/8b9L99B5faLxgVvogGJdVf68CaYjejSbLgm1ak
XxE5bM+gN1LIFlmwEi7ASVmc1pP6AtBjx/YmOISTNmIFW2J0OxTONhL6F3Q6usuIdjRIyUk5pUBs
4ilXvQEdl/M8oJL7+z9b+yUPKBcmVDdM19E1dyk0/vJL1hL2aiII7W9YruB2kIjPbjfouL1oYOb8
oDrktgVEZm6fRbghcX5AS8D4VOCix3MRRXtkOXnCl8ON0pcrUpvuEaxauoqxnvLQ9lhrfGbEmY72
CKBY3UxhsQcurXptE6DjBRTLR9HTajIPOSHrMAZz45GWdHaDQyJtaFNghxnyuWiVLaz39MVXxnxr
D5CTMWWANGul+abyfYCJQdSfYTVSLKGMvFUUFHq7IsZ8NZ6+4JfEPrjsiBeVqcNwYbS3hXBCNnlF
7zVxX20Gf3K3QWdsw0LUd8bQZiu0MezNiIzd1jfNmMe9SygogoHU2dxeihrXttrEldwviQrd+LNt
H8Om+qKYpriwsgtPUVCz1hx0dKt0QMw6jiYSTf5jQRroMJjRj46gykWDZQlMx+kAI7Xclw2GOJRL
1R2PY+0IpTSCQ/tVNVC5Bi9n1D0yc0UbHqylkGWyl0UMNkJwNcTqbAhGhNMw8HQtkT+4iBTs3b77
Dm1KyYgYEDLQgJzdlg1h4BUAEpsndTyFR386u3qZ7MNq0DC6MaOZVES+FlW6nnACuDVsnKNgW6H3
jIkThrhurNxF+D2aABgQZtGyE/KzBF655gXDD7j32UNTmNbe7Jt53ZLfVYV2i97Dovql+qtibpv/
8hjQ/sMz1jQdHgTktl1YKOZfdw6d6rv8Lm3/m1VHIaFKj4GurbjbBATSVlOjjopu399Ylugx+NWQ
u42DU5Ei/gAOYDua/UO/6G82Lqh2PpTf/9L+vkAQAbjCpZqvWbr9N7yloQ9YTI9D8n2IumucG9qD
5iI/X4s4WPus297U1eltCzkAnES/1vTJWP0/zs5rx24k3dKvMuh79tAEgyRw+lxwe5M+UyZviCxl
Kui9CfLp56OqT09L1agaDNBQSyWTO/cmg79Z61sa9+mmd1EjGA6Q+66zqlfweRndpOecW9RbT970
HFT+b7Oa62fFQv2vxCLBr89WahXHZs3hOH4guPN+flOllXSEz3r5h6HQgS44jKbKe+nzlAcXbr69
1LYOYyOqTgE9VzhhqH3CfHvv5cG5tKR7+tGpjCaRsJ1Gr1ee7Al4XDXQTFjgWkLVAzPtp+7GsepT
ylTuYPnKCH1R9VTUUXBup8UMnag7QMr6NqMU++pkPsKVvr1Ji6g9MHjNnouxZSbF6dMP+vOff3K/
KNh+HJG+oDPyTdeWJlXcz2/BUgwTbVGWfviF3e2CTCqeJ9Hy1e/8Byeps4vUltyNaiKfCW7aoM/G
3LmXQre7ZoVmGVN842izvbpkDGP3tr545DjcOySnA/AcjV58qqkIt3MTrziSKAmbLh83TCxkyDij
uV3K6HUwBw61iI7FNaaXyOd0awes+X/+vXL9/OHzRv/DI9T2uUilJX+5idqpcDvyW8uP3CUbcKjB
mvRxHMCdH5V3IjZxJEwi2yJCKW+CRT2JPv4eNQvxrKbt7nMRqJsfP1QBc1OErHbYuSgriZZJhyF7
4KiKTrXffYVIrq8Gs1S/L3aJ0d7CF9e7iuUrRuX4ds1FuRfobxOurSNJa0Q85IYgMMN1brPya+Kd
IMwQOK3Bmrhvugyc0K39o1uazksjyd5hAe5khOrB6M9wcoyE//BYzQZEKWWhNrXHs4Sh0jFSabwZ
YOiEnSrXzQL9C36LogxnIQ0YP0XPtC2r74wSbFC/ioBVEZDQzEERIlThhbmD8cmY82bL/P8O/WJ1
a+vnvl+SI/2cYvItJ0xSJSF76Zhv+hJ22OK8UKAg8eymD7J6L0HTgrbitMYbH7Kxy+5yirpwQdC6
SwEAhcWKpZBuC7m7KW+pIIOLL6vkwoaIBJZMuEcrjvSZ8ObvOhlsRvqldY5WwHFklx/x0DSXjiFh
CENDX2ugNVEDprXH6qI5CvcuZQpIKaYJJnkj65xRuOt4axxJUK2aix5bNPZp/kmKFsTrCqS2fQZa
CHJOZWldunjubsT4ne13f5dTPYQ97SLWh+mw5nB8ysbmHLUMYKv5Nz831JWmh9gShcm9RVoXprMS
BwbP5sVdf3BMGQIsrq8qqn/LdPPRCo/vsHJv8TmLRzGAEPUwF07YNO+IVLvE2i2+lUN7IySQht5X
9xPYuXu8g5vOKh4BqVTfPcWzUN4yOPc+l9Yiw5m5/qU07VvtWvbTbMWH2a+z+4mOBwvA3B85lhge
T/EEUSv2Qxe93lEmzNVx6/EwromMSXmUX8Y+nm/UwBxo8YPuXoED/Iv60vtDjetJy3Vc+kePmN8/
KKFHQK1cdWL4kNCUNlk8U/YUBIX7wcAZSslw5/sNF2S3t4k2ILlUWf6VkIktVvvuIJPlW6ET95Bn
8BdSFx/+KyMFL0Q1HpyydB3/UMfz/LsCTM0vqzOEI07dmOwPMllOwJAiGdoOeBg1zf7WIhN3Q5jM
fDW71ywvjw6iz0cng3LVVkR0WBanQVpZ34U7+efUdA6gfJyTq1mwoObPvhbdmG8FN4ZXDTEaO77W
VCTuXiP4OAiRZEfCNavLhMY8W/G3ZUe8xJDa1gb/Z8FaCRuCTndmSexXvJQf2kfGI/XYH1TEtiZb
L+GoTW7HdJxvVt5ev9Tt70qA//2TiaL7Yar4Rh4f27e4/+WX//1cFfzvv9a/868/8/Pf+O+b5Bvr
vup7/6d/6vBR3b4VH92vf+inf5mv/s9Xt33r3376xa7sk35+GD7a+fGjG/L+f8wg65/8f/3N//Xx
4195nuuPf/zt7b1Iym3S9W3yrf/bP39rNY84Uvo8F/5lN1m/wj9/e/0W/vG3z0n3rSq7pPwPf+vj
rev/8TfDl3+n3bDp3GxEjn5gUs1hnVl/K7D/7oOVtINAIFD15KpNKKu2j1fbyt9NyhHhW/wOrZ7D
y+gA+a6/Zf9dBDylsfYKJOEBr/B/3oF/2mF+/+j+sz3mlwmH8AM0ssyfbSzhyKjlrxMO5tPARtxY
XjCFtEcv6vWd6B9dqySyCCH73gfreLvmPWK+dECF1ODZzHmXeI5Jdvf0F9XjLy3u7y/Ho/qgBHNN
hPR83/+uos94U2q7LnBkusA95jqu96n9bZy9+s4s34I6qjcYd/qQLuwOzVx+/reP7z+4hX6uAv/5
5QUruoC9NNzBXzrsIJVLh41IXFodfa38cXhydXSUfVde0Annu0mSGz3W/RXofPJXw6af6/ofX5xL
hWvFdaXpmeKX772Np1gNmSUuWTG5b1U0ZwdJcVzMg78FQWA/G9Tx+LqBsy1nkE7vssjPWZUWl7QT
/QFcAmnSMcKIYuqWvxDSWO5P9dLvL44yluuNwj6gZPr5g5mg4Mym0QrysLt2l3bNV9Sz9b5pImtP
MWvg7UKGjk1va7gltU1SHNDW5dtstJ+gc8+nkg510v7+zz+wH3X5v+nS1+uXu8EKMEQj3sRM9PPr
0lXeFZ6GOBePkQAuGOGW7lmTl1HwHeGyehFrjJCdI7xDXrul4HTPeVMgnGhZ72bHju3K0enGvcyb
+TLPvbcHCzJALVDpnWmdg2DcChJmwN03wLo8pMQSk+Blkvpdxq18GKqvsuloPzNxTJa52caJql5l
H7zAWBGPsIrvucmym8AiVgUh5oPELZoz6z8PAcecir7/4FJE6E7DpPOdU5x6Xw1pfzbtMrj++btl
/Vz1rp8iy0tfSsjMaKKE/UuXQ4UVEVPNJJ7WxdwrkB2UrDBzMt7GsMspyRfdpJukwmTLTvBbFcUg
Rf4/X4hlcfJY3OncUL/caCrFZA+4Qlxcv5/Ogxnf0C07j8ugD7XdP80Yvd167i4iEqe+L069b+jn
P38z1u/15ytHMhDyqe9wLK89z89XTtLXrSGrQVzGKP5u4PP1yoXAxvkkggBweopxtf6r4+3nefLv
7z8nPrFYfG0eCb9crbh2BNkauaDwI8IEk9DW6OynSvn3VVQY+zQwl0vhprd2b4HyWLwbU+Rh21jO
p7Z1/+LWsf943kjToftB5Cf4IPxfLgY/cqxxMSznUmXIt7MJDz4cYj9fNkjag0fTn7/RkhPHWXrJ
Jk+mEQhqeWMRu3MiFirZomxi4dJTMHZILs8T6dM7JvKPjlm6p2pOmS23WXRiQnYt2m4G1s3hbbHh
43Yb/qKhs/94cktT8Bwjyp2f2L9e2ZFt2RH6IXGZxFxdwAZEd23L3MgFaoqDH2BEFPjX2ujIXnFR
1hAsTPM0y1enqkkjXr239IDITrJy7y8eNNSppf2r4/E0TOAWXdvAtqt2kRkH7FOsYmcO2bwzZuXt
c8+BZiohBLs1fT3u/vYvjl/vP1yrYh35B+vl6v26LM4Q+Ogiq7luMhLWNPTAjWnycqcS32IzfhmU
rv6iErfW6//X+0NinXEtjzLE/vX+0LXfVq3XOJfEDfRjodR8Xyc4SGtkroHLJClA23CIcweDxPqD
b2+EfM+asviLh/Ivzx4e9ALrkekFggqFlv3XV1LHfZU3TW2AOcoI+bLMJ5EH+cGTKtvEOtEHG5Dm
vgafFxaIxm7sruNJCEzn6NvdcAhyRVRhq55Ki+nJnx8i7s8n6vraPPZcgAwkt7T4g760hv5nSwsh
ZRMUG4ktf2eRVLTJxgJ4G0BQzF9pseG13Zie3V2sftjWmDDu1ucKDg17ZzeeGSo4YReauIgVbXJ0
R+XsraDBJOgGWAm5jMvS9Y6a+MKAqixMVBfstM1fTGdXhOCRLtoa3KtucnUTpI1F5J1sjnPvB1u8
Rw8YsxAK+QHdhXvu21rtu9Q3Dzo2zZDgifaYxQWT+0zvac+LHeVRtp2XBA5AWu0sxk1HoWrzfjom
VlVd/vwd5CP8+UpzKX0xJnncuAHmH0n19/NJXPqg4jXb5rNSGAw7V76w51v2VSKNPYiUO6ScEw/t
lcNoYEdYeO2bSiJZpUKLUe2soVUpEItzA21ll/ioxsyqmc8FkMBTasgQCKZ9TnpSXSi7XgtBfnea
AbDQ2GQYRDiQDllzB5580JOZ0DwiCxcGE3PQnZts1b+VfpceJjndNkQvbuA723zYXneOhZo3LcP9
zbIIOAUAwGrS5sp52Yggqc8/fg1AxNl2gVeGaI95yNSe74NZa9m41fHJyEfMDbVTXRL8NaGftMF5
0sdomGbSppd9lA/FxZ5Uuelt2e8pD7iEpoxFFJiIZfaPnBvJg+whzTVOGoRJ+TnH0XtaEH/Af3/k
XItJUgAulY+vM8jwOUeOFtsN6JmYYJKA2cumlpI5OUJqQrnEfc8ZejeRkrAlqCXeSbOeTtT/hyaN
Wfp3fhGiYfV2mZNjb5i74NqrtiZehpVs57JYFOUARnEhUMHTNWVPYWCd6axN2thfPJMQ4EQxn3JG
/dbxEH7K89e0TL847hH/OhH1q0zaGxOIXWKqWBqZn6tRqdNguW9DP+Q7Gn8GP6h58BTiXOi8vNxq
zzTCvhid874qMR6IGlkTA/BkcOQNU3xgZ9V4KcGq5X3gPU1qWbPTSbH2e3j3SyTP8zK/pGUyXXXq
HNHzkGFWyI9S++O+i4PVO4MmgOipZC/WXD0POu79OLK/Ngew1HkXv2ak8Ai/PBZRMj56Np/55FDI
98OjzEYmDjn+VuVGTDTS3KOMj59FBto4tiL0t4rCoyjaAzCQ/pT4Tb5Nyvx7JzuFVTL6HplAeSY3
K3ZjnAcHDdhq27n5gob+E2EA7bnirEmGMr7to4KgzsX3v0w1lG0oTU3KEjVCjXGgUGVlGXnkiuaj
s1WE+j0PpC2DZTsMRkQOSzc/+gW71SrWt4YrsTwmxFvXJgosLuuTBdlpg20QmU99S55vuTNzF8cx
jvJt1Q7UMxafDWuLLIxxDXEr5RPk4aH+/Qpvgar0RcSVGvAzq4m+B0nbXUgeew8Uz+AggFCK3eKW
k8ze1qDMD8pJs43bmfOZBEgLndBvBrfGS+R8TcvpMciSdWFIZcFcXxxqcHeXqRxvjCHfT83cPHWO
Oii8z/egBrbp3BkcH4W1DeRHUvr9zi3adt8ZMag4ZjqnQi2MD70pFGkKwnFJ1cOcNm/C0d2x7QKs
OCp/i7o05MAIbkchmnu+wSqEE++dIjt6E0E0X/qi+m5AyGFURkpuVDmI3vlUiawckmflcoWVyRnI
+/xJRE+tDcNNDYP33l/dZYyhuoK3qn0Kb2wZ7R107e0ii+Kcm5D9ZPM9mCzQjG731uV9cycQrRbD
Aua2nM7lMHc7N3OqA8HTXxLzhBrB+4x08DWxom1XufGdrApoKpES29kPsptITZtpYsnidnxBzRSY
gS9H4NIwAGCIfDuIdj6YBp+WyVwOMSCRTKVnpCSvG59a2uGDO3nNps27DQdB9a2gpAgzduKFZdX3
Ndzj0+hnKIWS6MaOEXjbS/mEmT3as4o54UJ9jd3ZIcB69kKWy/mpGQWKtvG1jcMUrSFZFMTK0Ru1
2EHTacNbKq+Jbx1B1d2kge4enGAPOdney34cNsJtAZJPFZFF3Tpir2zrufSOqvfUMy5s9Il58dKK
lJk8K+FPjRAfytQzRv05o43mlYzl4Dzkde0TuTAFn7A9VrdOxImEw5/Egdh0Qx7W5THxRKhbJKpW
1HzWVGihJRT4SEa212IMnuO5SbjfxoOjLXFnxHKnReFvEXgjpSvd+VldtTlSXQuTrA1l3iZVkL2O
qkHlD0PUEvTUrKxPXdcYp7FnqRg1/HUYyFDP/RtjuWlHH4vF2pyVdMZ7u+95y9o2rlnFJgRTDKW3
mewFOInxtMBgJsVCNKTZRckDweh9VeqdhVKTVK/lvuxb3jK7HFHcJO3OTLtnhmNILwq/2jVZ8BoV
snqEcVTiMUinnZwmEgJs7XwehTUCJ9Q7DW935ywZTwi7+1jmTm3LyRlP6NoRq9ANEf7aDMD4DxM9
w5YM5XlXyUxzkdgPiujPjXTpJYCgxty6mbvzZC92dZk/w8LKr053JQHPOAZVM2zDrlbzZVhqusVa
33c+7iNRMyHtIvda28ZL0BLkFxlEk/ZKuQc91LTxGXE+cYs2C8liho3L32jDKM7axLGO/I9pqsdY
uZmCL003fxnzpD3qQhCYGDRfjYYyW2HQI7qzkDuyy4otCLPoCJKZ4djaXPhi6t7n1FYckIl5yaql
CQfN1KgR5feic3CFo1y6QtR56CVARb+z4Fv2td4Xgw/tuG8fqMMXvhwGhwD0XE7A+yXvSKdEGFOh
Sd7XHsxz44czYN655uKAmY1J8CydNUDEwZ0TZ/KEIIzuEvGXCAxCNxfL3KPF3gCIRYTZa30dMToi
UEtbPscBy76u6P4F8xur8dtrg6Tf1bq+JKOdQ8EcpzPnsFnSEgfe7NGPwyqVFZHEViDv2mqF8lYp
RjoR96eZtdvFHmGeDe17Yzvza6LWAsw+tPFs3OhOgGlLh9suAikSWVmwa8eAuCWHQd9SVwddOjBw
ekZeiMxWxQgAo14TLZbNHIsKJuoxqgq9G4tq2oHOb6HfsJtPnSLaAwBLb+acgUPYNOzxf3zFtImH
Qy1xf2Tu11xZ0zWNAnPDJE9sFzt1r/EyEipQtPYVfq5T9ILN1eye4rj00RXKDLZmPxwcyRpMt765
7uf2PBmt3bQEH+zxvscVOOfOF69jKd/rOqXdFeSro7zcsvr+LTOihJYEKMBkoGEoencftJrr3w72
devAH2yXq+mMt6UkeloJRE1GcOr1xZi5vgur/hCu9eoENneXLYGJrfp8nfDsEEzqpxjPfvEFSm98
HDNwjGZFrpwlH3WhNXlLrtw2ZfwqJfZw9aJjJz54lZ7pUr7rcsFPYBe/+d7w2e2yk2fKvUx0gECY
XAFRunvY39DWlu5Jc8vuOq9MNlP92rE9OpAcsOzAeoWqgfWQByrat6LctjOItwglpmjaCE1wd2Ow
QDui6cbH2e/953Fi1dJq55PP/88WH9vUz69gwuU+ifXJx9ka5i6+WTVWb2Yxvw1WijrT+oYuw2pK
Qunyp3Ge1Lb22c2LWhyL9pMxJPamyALYnW7nbFr33c7dctNlCLnQ/S/w+9Hw8GFUAqAnEJ4mrGq7
DGvt3s4juVNTA0R8Jrty49QdMpzU4GNpls00VwLJTfkwmhjbPTQ1ltPvIsewtj6uW3MmN2dBmN8m
JBd6zbXRrOwzUC9EUql2W7IspYqEsYWOMzfZqE1JdVuloocHsvdsy+et6J9ghGdh3tjjaRsESbQ1
RWCxz8NNIab8XvUjJsJFY8GYqXvHmt5DubvYxUANRvg42xkP2VVGPLrZrobJTxs8RXBfOqSo6Ac2
jY62VmKBKkds08PBy70cxXuQ9KFcCIG+NZzs64ChAtsE/mup5aYfjI3jlsho2wPUkn4zwpHe0qkh
syZCIOhWhzzMyqFJPuh4j4K0iF0riFFHr/uJB8M9tei7WGTFmcSTW3n1lrpz2grDeyCVNjnYndg7
rdsAeWpYXFrlzikRRLPR2lOhhyzPTgXQFo5QTjlMNbXRfBDqlED0zg4cm5/b1ZSJ6id0nYKycg1o
rZT9ZMacFmAcgVt51UUgtYAMmD3RVZyXqat2Xl32G17ooVQOxIJKHoOhTrYpPBM2pQqDxeAVhyh7
Z7X2MWmXZ4ZjevsOq+qsvWcI1PMua2IeBGm0K4oYp7xSSNodzJe9bYZYjZoNPf5DUWe3KAEfa4pg
zg94lcIIALdxVI4tY3rWPmqP4kD6xjfdyK0zuk/OhAXcnKKXCSa7UxfVxRkYnBdevm2bhKQZe68D
8A/IBjZLVVE5grQNux5shjX85pT3Sx7rcAoMF/zoThkSjkLJfNd1qm0xulNYVb/l7PDDHj7aMbPf
s3FC61GNbpgv+cYzIJshMr5WvkKVZn0dbbfdyD6/KgrBTZaPR2giFaEutcdJq+PPywGBwK1PbMYm
mgKyN0X3YCPaJwgTXB0v5ORGfBedKWHDjxHev41cxn0m6va2QN+Z+GS7jDGKZMctQtPKz678yvrf
DF1R6buZEECWoaGTusUmHWMjnHBVhFy6Pu9/dmuPqti1Fu24YFiFFlicfboJjorfktdKw9kUWr/l
CQB5I6BS9klu9QcnCN0NODnqfLdINybRGXDXPDou9SjkAEAxc4YwmtdsSCWvacvTtbBQVeTeZweN
qm4Oo2qto43ClATutxY6oN2/E59AedKf10eYrfFTKJDYnZOQfIJ7kLhl64r6EMwGgtKtATxATPER
+8qn0qy/wxp/0aRfUuQGtMOoh3s/v8VhtYvsIgalLe+Nfq73Tp5tFsbTRw9d3MY2g8cJJxFIuPHK
CHR6UkFl4baHf2UHTImcpWl3LlQnnj5ZurPM/AiALFuZCAF6LPHKxNM8t5GzYpb8iDX6kB8tRSpE
NmpzPxgI3vMZN2vTeDOCxAQVetV8uCvHRhIzMXIMn62EQnsbeHtzRMtjmxUkAaHTW/6d9PbHz/Am
p7exKu5hFi6n//vfu15MwAZmi1OnYostTD9EWr4GUPDLHz/QlNTwWyRP3Bpd72ZAnkEOMhvwcY18
qx0H3mJfwabBLHvq1//W/vhvcx+/x2URH3FTq1vY+0dlYtrymljd/vjB/dfPpBNBmFJzi0rEf3Em
+UXkzngcQAuA9e6m4BQr48rOh196U0M6tMslBMYgsNgTNIm9A4JRv+b7qh7qsDPygoDwcaJNRKdZ
euPKIMkAPRbmK12x3nqkauwDcg0zyUcIpgzp4zugaLSYGUlAXTQ++NMxKOl/CKnO9jUxw1VgUcPE
pnWZO57faFzPfEsjFITBzZDTG5hc8VzHY59CIifSZ6B43XrSeHfd9rqIuAszxXzM5TFDYMpTmqo7
qMXmQVQxdA/rjqGM2iQL3RzKjDwM2dJm+yQlK4mMu+eucd7mpJOYjdPvw4I5QQpSwtCgBNvYofpv
4m3hMqVe01UYpLdeewL8ED/61njtbCe+H9IQM0t8M4nyoBMmok4nAc9xUk7z7PDkVhhey5TMbDW5
DEQ6yFeQ/bfVgjqFoYd/0fXQXxFAmOEylNDsE8zUKq8OPKT0IXG4eVDZGo/uYB2FjbqXJto+daZ2
iXZc3n+YZdhe3HhwrK7ISIxjWxvUBXMU3Elk6SsM3sy84NhSWoRLYXlP8HFaHILWuDWAkV46F5q/
6/KwVvl0TIu5wBg0B5zYvT6QDEZFU3OLxo06m7C6T7pKN4YBXK3rF+CdXZwcWnus7k1GZaH2qo1X
BN01SpedZ0+fi9hQW9YbLqj6kjyq5s5N0uxawXroGk/eTKQe7X2bl1wq2z/w3JwOsrkvTaIE4si3
Htz4Mcv9VeObqM9jB2tmzV6u6n1PrFqYyMTb1o3rbA2bVDTulq/I4JFh5vhIc5iCGxTN7RHZ449k
oXnSyw1fK89wVLWa54AakvYpT0+5LaqLG1ff2tX4K3Kgp8voY/bEX+fZrn4NRu/TYiOYbFoEs3zr
8aEu7HGntTpXk3OmUM0OLewGOhQhL7pE6kxzm62qumm+txdiVLSClspKknCWWg4w2a1ow0ZwQmfX
zo815X2vhuZSqeqzXa1QW527R8/LyKxsUATP2T4wqmbvS57/6HKLa1UwP1EjjY8O1Oe2jt4M307O
svIf5wmQLoKLFyt3rYu1WqkkM7pzvRgvJlLuR8txTrTbPhENltj8aD7tCktuP8obJkXqfuhwZBQk
mGwyR0EYYH54U5ujiUgwtW46E2Ai+9gACDSUx/DHf/zxZ6bSHW/8J/LtQ0PI7iEWZvxE2AdZoeyA
GVhRAmwmhMhzWfQPYyD6E4/CPKx0Tm7gUAn3WkXa2ZE3jnWpEOUYjppNgDNMTEdKdfD8Z6s2sGCg
1nOWat5UZTXvGtqf4zTJ5yBygmPTgmLzqjVpXS1AdNBX+TY7cF46ey17Mk91SvucR6tPI/PW6/iR
GJkvpv6SThFpIqtfi0S6a2eaI59BTARgrY2NoaJ4S6IB2tp5h2vO2pHA6iTcjbxaDjm72CpQh0dY
gMcplVhTqvg9cSoeqvPWFkQxNZEImwRGVSGC7dDeBTRk4aTnNWgvi785MrZ2C77Oc5pIxI0S40tn
2GdhD/Jkqk81jN3zjx+4jx4X0rGF4XOS+rrh2GXUsvjM6IeJmf2Pn1V6neHXKfLXkrkBckpVXUgP
XbaBQw6RRnZPXe7yruQ+I0084NN5zBH/S4ugji65jOO6lKPvn2CXDdB+Rt/CIA1QQSpthsD4UxoM
5ie+c5Ul94bJ0WwqQ++D2DoVTowKMcjzU9fShNizfJon+a1TnrtJCY7gfLWep0a7h9GqH6Z2HjfQ
EpuddjVcfcVMagyJSuBtdjDIVQOqJyU4vzpnovsf0nPsdNR4JMvs4uGjaASMfLJejGViV0Wpzl7T
PWUZ0+hGVd+JWzcunP5HpnB16AxiPmboVGtavlk6EyyXNj9DEH6pMU0+JNigfFd9DNAZET/yirVr
YEvqOR1pyXAdt+rGkiW09wJeUWqkVFllWoVFBZSILlblHoJgTk7sXhGcuUYDoWzzGwZN2c7sC4pD
RhEY+YJPzmjYFySRTxqbEROQ0DPU6s5muO/jXGRPFtyZGQMq0M2vI73kKU0YrFuQtbyRizudSTMf
xG7QbhMuHRCxIccYbaekzU9Zg6iFMdhsz2fazlDMKbYA62RMujsw5T8oKR5rVlobdxmanTGshsoq
dPskwBplQlomR+pQGOwx3FpsU2oSczbyjeUtDDYN52ti2SYWx/YGRlNxyjVGAl1Fh7iGvtIrf4NH
W+5W2rzvGnRrjPQkZSjzRU/R7/hL824yJCpyjxFus458dNHv4vrNy+z4NtYPSzwLcpnNe0Cq/QHl
TMea2L9NCuGcSAzDo2YMcHmmYVNVLWtsC/Sf3aodw5AR61KxjRezuoxoi43Bj6nqsL/A3vhoRDHs
vSB7cOizaXzInzSqz5IHw15NdD2WOEZu9LUIgFc0BGpvGA6oEBuzi8S1HDdLrZOd9ghJo6/mH2OZ
ktkNUT/Vw5hF0d6qf+sYhh9lMBEWDf8YO7uCgbzt7ei9lcbHioWDueDj786b1wQ9T2gEFNciZ5XW
EKGEJc87m8DP9hwQL7FVPCH/Vjslo68TBr5tOvpYy1umBFOHriHj2Id7zJ6mL7xjbjq7oHQ+RUp9
DVoHmomDU7GUvtpiO7G2VQArAcAOqSlAzbKIZaoTbXsDXKBf6ny30Ld3nWPfenP6iSgeNh5Z+5i2
w7dF91yK38FGFMeGtZONF/4SkWHASbH3U4YiybBbzC9LmzDCT5qGf15xDPnzfgnGZGdUpBSpIrvQ
wEs9fQvqdcTBRno7iWyTtk1xMKAtbfNkI1PzwEaYJ16uEWeRvmsxotgjI3txNTyUqcs/ubKttwmV
FRBLiuagbohVKmSzzXL5sBjidTZHyXkAagzm9m6WotpBLW43zJ0nvEmCw4JsOvbC3910Nrdt2+Q7
OQv3wHCakYd1acgDOLB85Yyfm3ckYtwefvcOxsbe6l5PIYkO9dYmODFbuR0T/XjgUYAvI4MM0983
0/JiFNVDgC0sMMz+2PWTeQbw1uxqMeN8My/pWkgy/Gp5PBAcQfBOxCJOt0jArPRJ08JfpmrroJ3D
b2JkZ4e8pLCWQbZBWYNLd5LuZuV1YE1uuYKa5aun+v4lTciglfF4N4yBerA7JPnulD3nG5/Fahu1
EiU2Z0Jk1OnBNtgnTyZFfCHmcbUFHWxPwRkrTggt62vXHMrABb3tv+E7rI/+7B2brPfu6opoWeb0
+yVp071JBtgEUWYbWESWJct4KQZHPxWsDMO87J8XCGqXWJSgFoaY+kpgFA7IbhpEcKg9CqW66FJG
Tg59sE13VNRE0yfNruok6/w1vpe9AdffYL3k0aR3ECG2ZVafDVDyT9CcPwaDQDCa5vKmqPStO/jT
YbYhz5s1SvNlpMVIu+7oGP4bki07VLVjfrLVEm2g+oR2CfSO6HfiefyGhbu+hwfGWrxk8iKCz9W6
7Ihs9Uqs9GcIcxakwUkdqUq/2RXfTTWCbvOhUCN2WrpDnxJ+R56fw2rWuifW2DyUHvknVID9MamN
vTXCxcnIw1yhOz4ueNwGwQZIZLyJkspkFcyWaOQLPa82ycobvomGvL4+sm5c4mYJGRmPhGvnp9av
MdoDiSF03jnYVg5myeUJzQ7J33Zx7VFN1OqInw7aWkas8P9h7zy228bSPP4q8wKogxy2BAmSoGTJ
kizb2uA4Il/k+PTzw5Wr6NJUn57e9wYHiWACbvj+SQyEZU+q21GzGjDPa4yv4NG9Dzz43qUtPhou
CqsF60Vf7ciCwhIT8au94Emn4JeVEmBFstQutWoQrtl8jxjhaBvMREsCaanE762U1m0wGfwQdsVo
y2z0Axl4pPAt2nFIvYehtTZLEiPZxbNrHyCm+l1T3gprio/LkodwdbC7JhxkBzEdWBI8XEtK/Dti
Ot0IL2ZyhPXP2ChEfgI5otDnGp5BfkZJhvlXCihKQTe3+gKXF+72CLeRGb8zjTE0FUHEg90papQk
NA5VQXcOnpkREvVcDw0Sd4YiFciNr8JLPRDIRr3AGRe6GhsyvIi1QFdb0gBX6FHeatcXL8kuOXla
Ymw/tU4pjuOGDZrq5PpWlP1c0qXZ1ZPxdbZy9TS4a2gWCzN0kp/2fbccm7gpbtrchKU4m7D70yQ+
K0quPEbNEePsfZs6IIYm3BHbcVpf/HAU4cdzbd5U/WzvoaiYO6HA/0Swc6qrQPAvIXxhqErI2LGE
PeObSXtSBhKncUyn2Iq37wKy1nc4eSU28oAKx0Fyb1OEhVgZRrMG16xhet3Z0cmo3OGc5UyoFKZF
sQ4krsBT8qmNM0HASCBISyafsWMe9Db3QpeC8T0kqicVVhpiG/1dMZlK4PaM4DK9iY74qB7sT/pc
asRGMJcxwdeVOcO+wkEHanpqELXWz8YV2iFzoQxq6alMS5TNpAnRbZDZXXtTSAdKdG5/NJmW3lkd
4faKRgx525KfbsdQaIeanKv2dmzIGyM38WKOVfEO12/mn6vmUDkglLWHS75rlxnLiHFuGJR0GJap
i7aPxuaDs/CouErxoVaHOkiiiXq52l1WxMn7Cl7G3sJA/t3ALwefhjRoh7euOzQ3q+eu+2iJAdXS
4Qwv5hTr/cnwGvyBGkXzKUi0QA/MXbM2Jy/ATEtubGhXG2seL3oQlKXdrCnK6rBkzoIiRmXQGXXu
wR2aG1gL/UGY671ii+5gMAvzdb2G2OD0glhiXFnbWluO42KTo6s7M5lDPVNQw43CfHzOfLtT9Tun
UrL9HKkdRhIwSBIkQ8PQGIFuUnZfZpCcmrAtkmDGhxiq4GPpEbjW8rs1GhF9ker59TwcOmX8mPLz
+YgCsW9a230We5dp9j5Ya/ZVG5IT48KBrjf7fSH3jX8/IPcphUp+vGHMO5J5iUCqAaO7vsKMTK/C
zLFIb5Orcqdc4MCS+R2Zov5A5saxgqJJynUbZnpGmvOqESInt687HUVtw4a+q2Ckzao8s4u4z5Ie
kL10HObfE63FLsrbBfSeq5VivUQV3WSuVnwG+c6J/DhylYSe8oz2gA5E1OF1gXFogf/2XzudhXFo
amfflCxpwoavF67YdbYTqirTqqyjondHeex6gtog4en12vU7IJnXT6shuEatvX1FuUi2NWcgfQNz
N4b1dh+W6HXCcvvZJx7/osyXk7NGVQis+tjkpB1b25aXw93DCiuQx+SuyTWqgJDNR8LUS1rQGBef
PK/OKRXWniL8Wh4rY0lPYwTM2pQYb6zWd/nyfPuTahwSjpp46kyD6snM4FjxoDxIlt1/JTxP/0bC
Y6g6UoZ/LeF5+oHGs+t+/PibhOf1VX9KeLQ/SOZw4GfiumFZpg33+E8Jj/qHgVzNIfRBczD02WSm
vyQ8hv2H7VKFRb+j4mqubeqeXxIew/zDw0vEw4/dtVzIUP+RhAf7hb+Tny2G4hDKYdIDMlGURaLx
dwKls5CHQUSvOCc4z/jrxkGUxMMJi7hzrz4PjQVBDGkNY2wV9y+FiGMGD+yUR+RCKZcRWEibfu2c
laT77bA8IPeJYczhyRfRznGocmAuGnZjXIVqHPOgy+3XVRebKL3AK0jYkX0q8EAn6LEMHa0UoVyT
iyHFlISGNFtIizLuMtcQodZ1FB7l6hRV3kqnxt5me5ccQI94CaNGj28pbWA36RAmk3JuUET6+hzn
BzrHZ6sQDc8aIlPLTnb9esFd5zBjORWiCi7G3Urk8OZrrcEyERdKU82u7BoYdHCcMtPTgzyJv8D+
pPA21x9azWDSkjvfFJI91c8lJj/viGDH5HBWgLLW6JQoGDeVg9kFdV3c9ep4P5lJfigWCIyLRp4d
mT/Q81rARcaRCRESh6HNjqoeQ/c1ceTE8/rSIz7xMNDdE1T+CWrAZZnjLEC3ThViK1vHRXphsP5+
LrpjavaWbx5pLtZAnz7kyZgEpVXvhom6iTrVAYakH3HmeOqmfj3YlFHTtAAjF7Pja2WJG2Oa+51j
J76p1HRa3qNLlRsOBlGhq+Z+Equ+q+t2PjAcQ7KterBvYAtDGFJO6lJlh7TrGEEPnhZMLaJapaGw
2h+zSmXuljxMfYaVnTgInDx3JuKSJlK1fW6MGh5bw7SH7O1nyVYoc4FtB2e60WPrsXQoIqjImHQ3
vcujwQwcIpJ3cbpxTQos9UgZ2WWJe2t29XwyTe0n8JTNkEGHf13U90beNuSFEZoKFrgUCsNzOvRY
dUx65QlO+KKbTFAJaa+V9cGBpx8knYDE7yrHtPAu0MQiSB6MLZiCfdZTGEV5RSIY/gQNiiL767Rd
xV5u82z+JKKmZ+ozjjvDXV/SSE8DjeQT+aCsj11REaeqz/f4lm7Dfgh3CX6aDCvNb3FvL5DInHzP
xKEGx6zPIhX6cYH+2Q0R0mndDjWc+9qy8HxFheaotpQfmwg7i4YRJT5VBwhFiEh7xAhIzE8QyA9u
b7chlLLAwmpspX/HWHi+IUy73EfvPT0/W/iQCHccoT5Zj3o6fi0GRjTLWr3ve1WQP4Dv96Dz/EAY
qlucschY3Ws5RM2oBjBUMBl00u5BtBOz6jn1MQsgrdCyoGV3PIj9STC6grVXaIe5svy8bjSwnPyJ
Kh1MBUW7qOsJxt33VB8a2BoYvtmVekMoED4b1L13MwETOzrTr9wdAk7klFI1hk64xMQ1imbJqPeg
zaWiyF28T6E4jtYQX8ziqGAsgNMq+E8uzItGEXbolymAbQ8nACmuS63OF5tDi+7mDMFiWFHeqYBu
jX93e7TVwsO6pH5fkelWL8snED9sM0xDPyzbB2sELBDcj3BYSiA0luZTqdkvuRPVgYafDb41TfkC
QUjzhZYw145Gd2cE061hOD8Gi6QRlO7QvlvYESbYyb7Nu48Ft9nJMUZyrCZMwtah2MGyvERegndQ
mZKUcou5Bn8PA90RP2nScY6osTFWIG8HBAcWkNdilONM2vdmOeOc+CmPIXNptZFBt0mOxZZNiuMj
RVVxZ29vUlEpgs2lHBOodftIRfWsoMaZW+t+UM3vhUWbSnDckM7385j276BSLf7YtvG58x4jUJPn
ziGKqIZEflo1cW65x9RhsYO1WAgt0AlbXtKYYXTm7NZW4AeUe/tpVL9hByR2pRp/iRW/Tc3Yx7d5
H7WCqT+cyih5WIgMPOoJLecI6au2nHTfF4e4o5ZhJiAbTYTZl2k/Yy/Bc5AqApw2xuHAFfo+bgtK
AbCOFOHEgYNN/WGdmrPd666Pkw7FrWaigqLjCokQ3JoWPCwm9weiPjMY7aU4LaRU+/V5IIv2pbDF
uY7oqdy2/GSZP5WSGbimwG7oi/QcVWnsV/VPtxJ6mEfjSWm14YSM42kuKT/OStseRU7JMisS+95K
oCxg2NbBADuvGu3m8L1u4vUUrcaztzjjfs5hAObdJPaV8PQDd/VIRDglFlOjHr6cHecBjwK/hfHs
u5rW+RDABbewMp3F0lM718rxhlnDWhtcx+hJUcz80tZfxrF5MdoMGryG2VszALeoOeQJLxNfZ2/6
grAXR+wSVHq+K8caCEf1QkbY3cWgdO5oADgiL86OHn1uK3U6uwl5ghMQRbRxw9G1+Sb2Dn5hwC5V
oAcc2yI5TZap4kW7lvcKuQY71YKBubHWS6fqMIGyh33St6E3X7B3oSw029G+TbL3y5yNfveMaUIc
KIxB9vXaj7vJWI6zN2NSZjUlmJ93MjJKxlUDvAwrWiQTcEqePDUlfdGK2dCxUEH6clKKKLz+tOJx
S0alwANY7vgZriLnDq4q4Xfo5AHpaWiWhexkHFtV0/JrSKWF6WzjF/FTeLbiI3FqyVQClhR0KnG3
3MGTfWrtrg9yG6vlkbkwwwZYYZphPsToFjJlJdcrWXH4696lNioby2iecemyj4tqv1OyYOyK+ah0
KmhNm/g94oqDQeXWx5E6Pdqm/aAoFhXHLUeg0oNt+AKUEsEvQuKrqe8cYT3y5HwilAiyQ13PxzZP
Nuva8XWBU12Yo+xhGvGAEdheQV6AWyFOR8T6AMYmVbdHgrErmwmq++qpYbUtjER/KenS9yqY/Axr
GAo5jfqaF++TuubOS7wXdDbloc6r0xxbxjGCM01bZzYulWPrSR0FvLxo+ay6wKsTUJ0Cd4oKtlpS
wyKEot5mVRCIBpBfxWCUWZYPap6NwQKfI84wmklr64QUY6NsNVRzv0cLNgck0XW7FNqDj/LJBaIW
p0lRvtLmd4C7zR3EOAv2BU2/rZhw4yeP6gpAFrRLhClt41Y+6A236eIPerocM6t7LzB1QWpZnPtd
S2w3Wset/c5QEDDxnyumoiMAUNc+IKqhPpbrkE2IuemJxHYMJtoMrXPjwc4shM62Y2y04yYksRiv
HN6zI5E2LPtqKmE8D/hRWNNdqnZ7xyg00DMGsaoQT0amMcFs09vJS+fQwZz5OHf4btmJFUxzcjcb
4IqLqbe+Rqacn2SFfiLfxO+36ayJ+XygFy6WKv16NtLHJXmOcTffq5ia+vLj2B620TneUI5XYrE4
Rg3EXhinpM2FWasDauh6KBb8LEtFY0zo6UVA3OoT6Yl824WRdDDMyu3q5da5HPSJds/cVdvYPa4T
tFVLmR+0TPvRWEp/yEsbEypbUPBrsr3daNEO0J6YtHSE+5h2zh7NcU3HMDTgjzpF4ujF7KIPwDdd
QOUl3vOQqIb7UPZGCxCoPsNy7YIee+OE2TGIBYgVhTPI2eZm8QxUgg1J0Lf2p40iEnbCmfYJ2Q0Q
c+M1rFTVPjhu+QKNvTvipB+uytCF2BArfcktFYuXZnwsMxd/KtqLRK3IitEA2vQi9BrjwxyTj9Tk
uLgpuj/WxpYqbuTwz+wvXqqsr/buuHJRXFqiZg+Uw9icx0mLi+eVIjsf3PQxzvnEODAJPB2hhLDx
lEVuXejjD5Au5bAK6rjozxY1+dnPxUUbKiOs1afa1Y1z3BtLaG6TCLNSgsTuLL9w69YfKmqsXMbx
BRR4BIFPljnEB6EyBlPr2tmLOX+vNMQbWOUI40ttToqKLigqKmDRccR1U3TLufQe2gXqUL0tpvhb
4bjYekdrCfFdPBuGBuNSXTXvmOTxCZvRChSfvDCCy7ujwcQNypoROEX9mREFyG5JYwMk0VOL2jU1
njptuboAmuIDOo46sMkGrgFH0rR5HKekOFaDM14UHHUWcsTOy0CJpcBAPu2/MHp4JqMr5bHqLihO
qepnZlDmgTolS6ijHdzlYFX7IbFMgFnrmDbFfKJeOh+EA7WoLgs9VPBGODvVR8gT86GgLX99qM2p
fK83OqW+GWJTtt2Feqs0IdBWfpwLZ8H5u9ICZ3xxsobbvcYWplShKiJTuynmnqbDVjyaFUQUcTnz
dLuZQG7GTxTBj9jhe+ieWi/elwM6SmZWt2k0peFyX1r4emOxZ4C6x0/VEtsBlcXkMpSrTUrYNuTL
KOojrYIA4DzH2KX7ibPS4C3cJFZzsUkRCcmcwYqI9x5qc9cPS0bCMnPmqvOem1RjvKAZ3ettjv+u
2NHw5AixPzup/pLkdeWPS30DifJiG8ZwMNr1UuBHZk3Wlji/1R/X1QpbvHn3jkUNr55uGoie58R8
KQUEStg18E7dn+UwKKFcqGrCCCyyjPdTSbJWss1dyfn7tSjq4XkE+Akmxfq1C6tPojqTsT7IRWQ7
m7lSjJOvqstB+mE1tPd0pF2oNXEf4oSrHZS++WIZ4KVeSj1uVmbAf5ItkaM3Y5ja5hAWawIYnNvV
aaIkYZcm6siimcGlAfD7j0hgsYZaVTNMN8MHuZZPNs7xMHcE/RC+eVC+DrFQ8exUAPGNOVH2fTwN
p64xD/3UMq00m3t4NMlRtRvntELTdRrPC8ft2HUh9xUZpUu4HDWSSk5psDUMsQR+wB7OCTByB4VM
3+tmufCO0fLNpOwCIuBaYYYbtADy8t41ShwfpQF9BSK67xu93Im2p1Leui7CierTpOU9fYNH8kyV
5L6Wqj+wUkQNVw/UCkrY02JXtAk3s+u+ZyrWhJSg6tcF+fCGr4FrIcTs11Au1GxcT2LQyaWxS5qN
imEsoemhXCjr+8ZQbCh0dGvX3QTH1RbP0FKCSKnbYh3qJ9GbHuztodkvqYlILkfEFOnTZXW4qchm
aQ4rTfEpLqszDoHTRdhoOIJBZOJQz0XDVL0IPDGeY0XxI7QRtAEqvUtCJmiCJlUuSkX9qg7Vo9U7
YNye9qHxDCJ+7eiAana35Fl6qVp4xKPe18e20/HLtsxjlyEWVxqMobnzfFOLxZ5gDfNGzZxuV+AU
uxjx51k8KNlODOj4GX3hJ+Vo6RdzHFR8MazuEq3Re4jlzmNdMzRQXR9rGh51EZHd6qW0q0nxvW+V
Y+SNbpjWwwzFYcXqbMbO2KYa7KNNJU0vMXAuj6NdbjIxmPUqvrT6y6qWxL16w2eBQyckIbQJmfGx
g4e0M/VI3c0E219yteHHQvE+ZR2le1edz5Zp/UAP+5SopXeyBnUJZoPgxonpWZRU88OapudViC9R
WWrfRFOFFAU+LnppPLTgPXsrE+Zej/UE6waYH048v6tT2CUbFJOuTC0rfGWpFZIvOFXe2ep153ZU
+wrh/0J8iDt5N2n9VZsK41LfzYTOPDAD0fdtVU5Bm3p7M6FFJI8eu0OdmW9ca6W/xsN4iGPGE4uN
e2k7OcOR2S3kdtGcYB61N1M0k7ZpZg/W9GWZk/xFJ+SjV3v7kM3GEyr8L+5HZDzeO3rFeN/2UKIS
C6lc7+lnxMZMnBOx3PTF2gWr4llHqU9OcHHeZV2v4U9n7L24dAAc57CuLQ07n3w5OsbPNhHr2bay
6bgyHGEC4iIU6zAxXRdGsSoDjMwx59umg8xm9Pa4T1xCxZUUf3rRfUwwIPYTbetwN4hkAJzaU7Vk
HLh1wsoGiZCbWm4U5CAyBg3utTb53tb856O9Yn869LgSZ+S5soux0BLeN4U3UNdisSzDGGaTATVE
X7Er3Kq041a/7beFUrkgkRYPnwc8jXcKmRTcgIWmVkFmxh/yreVGZjWdQI8DdO0ihPEvwkVv75nV
T6+7dFl0rXX7Qw/OGujOCDCzLdRt4dpNUPXYpKZbj9Mk911aLWd53KCnDzumZ+jQEsYKpTrXvq13
DK7tDTIpNpRDLvQZJDLi9oUniEk5/jmkfVJBwHKW7xt1LORaQcZ3kAvtWc50KqY1Tplox3nWBAnu
zcnWtO9I1WCVpuV5i3k5KXbtXfQY2/hqpGDoUVaJNJ1yy0KEdA2NCFpkYTPK9YYTX4+iyHDkgRGk
GCW0H8r9rOWGP0a9toc8Aa15tn+MywzX2nQvrptplP/WutgBaBbVQxLDpdOmMeTqwy6L8id7Jdhj
dagep3qZwXnQclRUzV3W8F5jg1CGv+s+1uMIBpPd+dYyRbfcrTD3sSth1qPvk4OSp4fWXZM7hMk1
KmZgo+aCD3GFSx84EXoXmBBbUxPfD4Zzn41mfhjyeI9ySD87mUPsdfaTolaOljvMkX/VidoeihX1
w1KPH/IMVroJSWDZrFWBNZRdy1+wa5UlP6SLwMey05agzT7ge/hjWIRgcpRXuylOvjCPv8Nk5Jh7
hLqgsuwDTLN9neIizeMYzA1dtNPN0Y5/KdeME7Qd8qmJJoVWEc07c5in0MOJhlrpIvZ1yo/trIQe
OF3u7XpMXwPDQuzk3uTEpO+H1fkqcu/ce8VN2SwTkAZf31s/ojUOs/zQ4Jd/13iwQFvcBPd1R6iU
WqEIK/mFFBS6Vm7z6mFrw9b1Ao0vPzrD+jhr5G0zeM0OWUr1Gm04qiujvtHzktKmkml3FUB2qSvc
oG56Y/Dj2JpJU27rE/JKRlq519za1EoJB/sxq9R0J68hfIYyutGWL+lmEq5jYQg/otiv/fpO65QL
SRDGrukVcgfbx4127Su19mnzQCam4ZiK6YvK7BpwUu1Q2KafYkZFD13N1+4actzMvqTgzHAwLeJH
JgKZcdsv5URVPHnsVqynzYgeb7VQtNTlk63Htw5j4pHMzNt5+6ObxWxunAxxN0JM09a/OY27Eg75
LLwCZWbpwLVaniGNabBCTfPo9JAuHUohnh3lDPxqPC/Q1w6TUtJlaBnzOefcJZp+EtBqiozeTGzi
hkEN3Hb+OGR4lira8uS6RYBiDTUhbRa9GsLS0YL9N0yn3Jh7ivlaHQxa4idKFp0Ky37QdQCBdPQi
5LXTYdXsWzLGdoD1wCZlDaYM+xumBglX0e2wwGJc9VaDG4ruJJpGohfQHy54RSJOtg4KDDdf1ZB6
xUA9pWd4e934oXj9dwOepC6wDIiVqmBg/DlO7hOMuM4LQRFUDQnRZniwo3BCAcsitMGyCWjpphut
NEjpJTbIKaHvM5Bu+LFUGpUoJJ3oxWrNn/M3AUqIPEDcKgtE/jJOPorsGzNVAjysPj/0OXf3ZhNt
60zZ6vuFPEvYD1StIHzMMG3BgblBnPWxsVSX+ZKxNyHxXgbkTAOawXmyI3+1P2XY4FMeMALoMMYu
yxEbDoUd1rm9V+tqCcaJkoCZoKqLVQNyBmWWtuGrlNm+1T9VGYTuLDc+mL3+lXC2Gka4Cpy/Vs+i
pFSuDWlO8ltyaYe2Qn+LRSsMM4z7tSd0DE274B3GM1cP5lOUeu0pckYk/vlTbg6mj5u+gBzC4Kf0
yI3NloSGQnyJtXk31uhRyc9YYUGnmD83DwQJwv0eEUgYE2Yv8ORTOixkAX5an1aBB4vrKMTwRv1j
Ym751d5n2GszVbfEO/Y06V1iv9Oj9GecmfCvJrxyCJbdJmioYHAx9MuEEVQWg/7jWzLy9DP26JYk
7AowhYOeK/g7UTf2lgyKDfYeeA1Y7W7SvHhHx5btilT52ikdYQHRvkaSGWRpXR+cWTMPbmumO2fE
6lj5xsO+T1qVv1GgnsRXhcl1AgFIvzMIFdd40prsQ8P8bAf9sjpWKmBFF2vPWCTjvLO659WtCRm3
zmY6bwW8vNqjaLvJvbU/TgVJjMtdp7uHtmhtX0XtzWVuV2Z3/BD5Y1MbP/UWGw4gE+6d6fPkEDYS
Jd5wJtXoNnnKc+aN0wWvdBCgxuZn8LjEmNTNbYS5MoKlF8zyGKyk/UdABMtvDP0uozh4zioiYCE3
k5KLiskwGYEU/d2cwPGng8ehtaycYD3UFqzY2tSVPU893EYEpI5AFSQMkMGmCsbC+9ZHFb/MWpMG
l614wPNAddSIIgXvGK/dOQ1ErMGqeUToJzqbUq+gv9xZpDrsOvhGzTJ0zIFUMm5tdz+JaDgwLecu
FP5QOC9UN781lWgDIi9383R2EF8/pZUDHITbirENEmPjW7r0l3yp1DNtzX6dy7OtghF5TnxwvzvQ
MGCyFMJxdkq2lYyweS2J1MEn6a7Qsy8gbE2Q9oiTqd5be1PJHtsqt3eWkz+MC7eYOgPYCR7pfY8x
8aGo4U7nIh/2djc/mU4VojPPAreZ5/2cgEAmOBWWGJPydCU0qo5bBdayS3vXX8GNwrjdzMWiFhI6
40qV4XozlxjGap+awuLW1NEZN6N2ixdFMBXii/kNbYjxTq/Hz8rQIk3GyfeMyg0ZPekGUBJsMjuR
wFoQCHeD2/2kjXH8RnVcX8zjpY9BF2bajKM2UnlN1uHglt5XtCYXZwUKzqaWao/7DizXDrStdFiN
ZlW4x340k6Ok/VwXV6bQm33XzVeyEdOx2G8E9kCQkqtQ9EYMZ2lbxfIZRgFVhMYHwqkhlJccomer
QqNw6RCv57eRDv5dQjyTL5fn/Lb6erntdPx7bAanPB7adgnXGO60VVtB8bY33BbytdfN1w9xfb/f
Lv3m9Nf3W6ZaPRBzR1Md4VciXzht1Zx4u/hkZTAb5FtriFdO5aoOqLV1HK+M9IgNiAhIWvhGUWw5
DT0y+6Zyq5NgdH2oM/ubveSnEf5YU9EbGqmfIE56B8MRdyzxOVun5SUpaKYTx7lx9cE6KToSfyZL
wC6bW+r/WRUNZN3GZYLTD8MLFDVO3KYvcpG5NowQuQrrwNMOchXbggaYZzurU50sxOesiEbzXJWX
t8fl9RxBxfr1Kvhudr9d39azP68kX+mZK2NLu2LkTB/8umt7m+vHer3WdfufzvmnfSTDuWenO2K9
0eB0Q8bVRKkRFuFi7OWmpINJtpjclGty33VT7pMXkGvXk9+89s2mPK8cqolxG/8FLtr7K1Mt5tty
g2/Utn/cadQtc47r8WoDG9Lri+S2PGw3zH4G9zxt0AEE5VUDr2Y1qhwkS3JVHpILK91TIlOIBOJy
16vLtes+QkiNV5fG/7LQ/g0LjbwcA9O7f81Ce/dj+p/bH3P6rfqdhvbrZb9oaJpq/KGqpm0ZHrbw
NvOgv2homur9oUJDg+jrmgRw2Rz6k4aGk7RqqlhFYbEHM2wzxvyThqb9YeieRio2hr4q5Db3P3GS
xksWltnVMNKCeKbi2uxSdbI027Peero2GUIcbOoylA/EczaEyu+MelhRzc83v7Ulrw2I7SEKo8aG
PLaEap4C9zWJ9c1EA8uU8aaa2jlkaDe9Lgh9BgnGjPHAXOWl1Cg+GvhBhJ4gQoJ3YVW43qgd5OoQ
ifb1uNyEp9H4So6iSPLUqg3mq43mviHwIpDMMrnQrqSzGtETaTTfMb+mVLLx1eRCMteum0NpMJfW
lARsMCrhpVrlK6+t0lzK85Ld1q8mdJ0SPSNKIQFuQUcwYCgeXjfl2lYMAkFdT7JPkV2F7DmuC2ug
jx1MEOatnCJJtHIh2b2U2hXkJN2N3FVHFgBL7Kb+K512FAmVaVsZETeOVfVA6FpLAoJBUqa51W5e
V50N6cvnB0s2OsbWSkq+rVzIzSylVovW/2eruIwm41QA2HbwGBakfvOF0cu+QIe824bKaz1+Z+J6
rwwGZkFUIYnSKW/7ZLhrMzUG+B2PLixfCMWMOfBF64/FPD5FCd42UaueNLekWIo4qE7ad9S8reOC
0FGts/g+wQStby+rIArS3NaGMq5QRGpfojw/OJs0qZ3MMTDynDyZfC0PFVGyqYFJUNFVZxSnv/4m
JJUfipWIbUz0dPNZ/n+Y0AHWdVBy+3twPaQCdg/XfhqyaBeZi+lXqv0D66wOSh3EQ7qnIZRrMLR+
rV33GfUER/q6Lc+5bl5fJ/epaHGLXVOMBzx0asC7Py/4by7z9rC8LFVdAHi5+no8v+BT0/72WS35
4d58Brn5n+9raw+6l1ixL91+FbkgufXX2pt9Y5GtR8XyAiYOb97q9Sd48zO92cRIYsJysev38sWw
G7ZKfxQWckS4PV94X0Aw/Wsz7xKqPtdtebgVWb768jXyyOtJ11cSDHXEC5zihN5Tk/iHy77Zd317
+GO835vDcvN6zvXTiL7BzR7q+V6eIg/803nX6ynx4AVtTvH9r091fel13/W7XfflnX7XbuT116+r
286HqhVxkGz0OWSGtIuYBUJNxeQ5bHUFr5K3qzAz0Y4RCp0NGqoerM+xnNJizbeBrpg7c43r1d5s
ymvlzkYykEc8HjaKDtubL1Fmnnqoj/Kcf3qd3Pf6YnmO/CCvV7huX1/9Zh+WYfo5b9XqPCHcCGs4
CIcJ8VhIIb8OU68Aa5LbaWHP2D5th35btZatjk0kOxXgN4fq4cRI/NhvjXrqbI3FIiZ8qFJBnWFr
88ftSCu7hN9OiuWp8pi6dRzXU+XmYJtasOTWOwnhFX/H8bCOZFioKcQoY7P3XgJ8V6jP6jDF31iY
v6A/+eLr5hUOJKDr1ymYGgKzCt1iosivIxFWuSYXVuWNPjVDhI4b9Pp6oO+sfcpEejdsgKREJa+L
f9rXk8BHlBdFYX4TCW/LNZgs9Ijbvnzdnht5hFLRqTZHasl9DmAvwd7FxTRXE+m7tye/vk7uVeSj
3q9ukOkQ0jIcHDHjZTFgj+WXdQyNb5sC2FvnJhfppgORa/KAlisNvKXqI3zb8axuFHi50B2V2ZPI
qMBYXvxp3n4qg4RMxEuGEsZqMx0IZqFIokFWdCYaJ+C4IcRW4veF3Efs3ldVzNrBTPVfMOu4Aa4Y
QWhHMXbnDtk2NC4UKXIt6yMSiSpqxRtUPG0LeOlQ18i+BfibVD8adSTY5vrQbjydhYqNL/9z+f9K
3k0hsQu5c5D3jrV1gsVlJXuG1xswjXJhw0QG8oadtf1E8oeJTNyFNeEcJXbuDZ75iqInlDpf12D1
VYd8qDYHvc30WLKmdGmFLIlZSHJBkZJK3U0bmdVdmu60oUDWbK7TIz9UFYJDWLu2dhDUW62x4kVL
JCf6OEqOGCVhLAMwj9WLFxYl2cop5Ed4n46CSGhF/adMGAiiCzDl6E1SrOR2f90pt+URuRCrxxS8
1mHDGxWIxev29fhvJ8mLyO2iUOxA13uY55s0YWVkuEU6YkatGI+uNpXBrPQrbLINK8PH7NdipnQR
oWM8aSWgVWy9AmZX1EyuvUJnEkWTr5Q75aJXVEC1N6dfz2ntBvPvVY18e1NhyMU6wPPfyVXuMson
9Tbc/cfjix3DoazcbP/mHHn2/2OfPOX1XeRLonT6HnsxrpJ/fRy5Jr+a/BYjeDzFrNLz5ab8teTa
P23KL5orR2t9328d0nWBvykt91/74q0HobgIBbyP0OfONjfs1rWQVkRvdj1Rrs1OQb92fc318Otl
08IQpzc7nW77Vd+8rTznX+6zKfdQ/cGfQo2rnd5yp8sFVtlc6u2q3BaK9uukt4fxHOKv/F/2zqy5
US1N13+lo68PFcACFlz0jUCTJXlKp+30DWE708zzzK8/D2R12ZVnn6ro+47YqS1ZGGHEsNb3ve/z
/v/f/7LSPxf98vr30y/rHnXcIKYCU2Vd9f/z/rroTFbIsdF+fvmMv37615/0udEJ3QO01jESZ3bG
l3V8LvJlFetCf75ef/jl13+//2VVIt3TyMquqLLpXx7Sf7xc5MJGRXVtXeLz55+/QFiJvy1nmOT/
+CWfNsmVDjpYuOvT9R2ixrXfH1FMzBARfk0MVa/Wh3GikjYvD0m8lL/Wp+sP17fTtqSy9rnk+ixM
iUWcFt9S/Pm21S3VtvX9L6uDO9dc6UOJn2t9ur7/+5PW13E9P8ylk+6abqnbff76+uzLOj83aV37
+jZf972i5USJZqOyJUv1cT1XPs+I9aURWDTjf58XVh8vNc/lLFyXorchPfz4aLOWG/uAGwcc+DoC
GpaxzueDnbchIohOBRRfoR5HFNEih0LwtD4o/cIZW59mc2Kq7vrU+VV3ZnQ1Ost8Nl3OGWMZno3L
wOzzZTbuYhxatp3vaRU2V40dvjD2oYIwCUCYTfdr6oyfPjfytKhoWiP5MbVvqJNwynX9swTndIJb
hKBTM15AqhC4sNytEFi9FM7JaRfewvLXrdP3z4d1hg/YASxrwI1CQd90QnyO5SNggBsm4oomU4k7
AcBeBQNHUbv9YFjfYURuTBNtPCI29HUouusrDf8PvQ4MWeAc8T3ffM5d11LEWmGAEQ1vxcIK7wy9
9jt6438Ldv+uYKeZ6r8s2F2wty3/lWX0TxW737/338ZR+28aJTHNFoZE4+d8NY7iKSUeWRAP+Fmq
MynVqUJKy+TTHd0hBea/S3Xq38gQkZrj6JgPLWn+j0p1uq4tjtAvtTrDMZcQebYMzSe+0T8jVSIZ
VWZSwvxNe+htztC+dIZ17aCicmlg0s/WAJJw+oH5hbgcR+RhjxMc/jZUD7WuL/kKcQym6zapRXsC
2w+aqy2OllK+pmORuIHW/cITQ8ZCMHPSYPZCRjJ89IWen5upvEllDPyOYPcd1ENib2ndYhyaZN1t
Q6W/FvEzJsNdousFTbrG9tRapvshpJzSotTS03lHmvcJXW96wrwUQLtUy+YlqyARjV0ld1NM43we
NmH3HsA8hqVpfLPocS32o8QTQYgLYCYiQPXnQwZKcuzotXD5DoGDRQpjtcK5iSFgcuoBp4tx8jiK
n14nqApuR7OBjTb3mDBHWo1zqk54z4J3zEDOlYF06wGCSXSgsPQjFKR+o7UKr6Uf4GkindmToz+d
YzkvA9de3WDDIfiBAifhLNid6lhRtiQNiKUnqR6SsekWmgUbVwFaMEV4sH1EHdGUthdkK5fJIWAa
qcOF9iPsvgRiNMOw2zScv9nWMkqOk+Sbrb6NpBv0Yd7/Av3tzg1EJIOrbubMo6vgT93DMdHIJvdW
nM5QNHJDHzrzEkt/hK6PThBFh1bm0x7TJCtCgc5NVLqF3/tebPYnexjG21nyhZYinPZYA5F5VhOQ
LCU9O9hrixpOD5o6sY2K+lXAXF6XBtJ5bWJDOY3RfeanJ9s36Ems/iFWGGdoZO0ljgakIdoxB2AY
NV3nMNXJFTHY9d4W/JEoHK6m1AopQQYBPOnovQ/N+NQuD2o4/P0B+mLy5eX67rrcushfvVzf8A2g
SqOJXHRZk0Kstpv1I1aLuGNm8sdnrOsr13fWpzPgul0VWPd/bIaxBMdDsXyqRJNdfW7F56bgckGW
3lbC+/zZ53KfH7v+bH1pJEKD8Bzh0Fi29PON9SW5NXSz16dftu/3ksoMFQo5dBCQYfVlwS9P1wXX
j5mbErivWbqjDpswtLFwrg+NpmPTne0W/c2knocAgBFocsfrJyoEpmMmOxGMD3l2XtNQPh+UyUjO
Uk+TM938wg1So/ac5WfjQBFE+MB2hh/r4utPocFMyMj0mShq+E1D81SDV0QTpqOBETETzKk/h0p1
icYi34YOEjWNBJozk1sFHBbPkBLb29lHVtRSeDulcryiOzof61gftu1K/AHDo2oHK5vFmaaKOCvL
g2MSNmK4wDdF6RFN+kSynNiv7+tYdhkN9WdfKtMpV0x2NVKsXU+V9RyAjAOUy7M2zelCTNM9LGIa
IHzBCgfWvGDog1wBoayyDz9/JkP0+h2DynFZYqr999ohOiFNxCEaButUZrl1CoelGBQmxc5Y9vsM
473w4hKQf0gr2Il3flxj2mzM2Z1TWz2vS60P2MO13y+FTeGdUKFnsuIKLp7p6+BjFhWZk2x8Z8JE
I7sD7mvz1Oj8mzCXZOh/Wo2gKt/I3+G34ZGpsDHkqlZeMpk85mVr7euKmXFD2MtmKvCCqR3OXNqg
4xl+3niesHLvnax4oHQw4pPhYYS9uCm12tmayxIIVId+FqeMKz3DRvh2txGjJU9BqLlR+8I8jlGB
tzAPz/Hy0JPdc9UkIXkrprZNBXKUBtFsLllhH8FRtRA0XkT+YpE/eJ79vTowcKpBiu6GXJnPyqRB
klmA/E2cJUdS5K4AXf795zS3kBkadoxNkZ/Fy5G/PnuDIwbloThP6XHA+raLArrLYslSyPHzt5uk
1G9yQ+2PZZsh37HrnRb1odv3dXomjAC69qzEh14HQdt+g/ICDSszztM4Y5HJhoNRtFbp4aYV27wc
OPgVIi1KYT6uBxbsB+Lpw0UMafvppQIhdZkb9LUNqpHd+tJQmmY3EVC96TFvXVqHEO5BgiFTQCZa
jR9swEfepUF2WxO4Szo5IOgiwdlOfEvrirhMj4TdNZgwCEHoikC7keYCNREpTpscorQf3+iLnGGt
5o2rxgFSKGPypURtLCU+CryEt9RLiOAikKhWmUa8SiKWYfX67PcP16LQ+nr9RTzPTH3X138svr7U
F/EGJoCb9aPlIuwAR2a5f/zCl1X/foqO8DsE0hBR86I3WRdfP2/9+HlVmtSL6CSwqOF82Ygvy9eL
aEVf5CsBQkOK2hUq7/XBpnvz+9n6EhdhjUTwn362vtEtwhnDoK5sw5NDUFMv0po8kNdiYUtOKVHx
fswJZ71VefDW+sGSJ1C9WbN8gfDRXzpyz8hYjdJ9PD/Tkt2O/DXHdLQ4gYwkcxkIwtyLjT3Rev2h
9hMIwACwSGXF2NUa6Xaco3LXpJiNs1J7Upz6aOkhQaSzZ4CB2OihFrimLO97Kz8gQrvH1jZuUFvy
NyvhjVKS1pUYC18+Qu+sdWjmUJEFFgkxQaa5hk1lsNXm+Jil5pl8u/ZACb2RfuFpZKviZGCQZldH
ZPSEHvSWB+lvxAkDYhA5GG49/XkAEgp8OZa7TG6zOlPBN1eOW7XNAxEvSe4/gSwHXGCBiLPg7ABF
rMZtMtvXcVHvkiSksZopL9nCLe2IMgQDZh+qMNE9QK4ZyQxz5Nl91J1p53oI/7l7qpgjtELr+dqP
Sm1Dhu4b51jwCKcQc5ZZ+MeEQAw4G2a09avxGEYC+EgUpp5O39sVAdaNYslyhbAI1UwlaadqAM/O
VJftBjd/5YyYB5vhKYW64PopDdtEyDu81Mc6amIElTgZsoQCHaZV+o/o7TxlSF9LCsQJquEuQL+X
iJ8RQV27TP1maSQzBEZ5mRSCmfWsebaCBuewb/RIuxGhTTiS/DSrj2WdEC2mAKWjH/xQArsCIhuD
iJ6tl2DugxOacTATHJ6MxazbyeyyM63Wl/xRIjD15rTcD0ATUPl3z7DOEs8Z5dsgEZoDlPMSQrb3
pYW922kozw754OmDwqBiBEWsJihQm/JFV2O4ohdpD7elLH1SVpz0qE063QfkTQOixjQ2Dddun+bZ
/xV2zgEHeeVJXyBI76yjMwv0wqO40LsaN+oJsVV6aTkcYbDCYhgcJg3pGDD3gNRplldGodbfQfiH
DqCStviQRg3C1+/U00Qoy5C/FrkfeY1aHGqM/uGUtWeSoM9q2YWXXE3hLLAHhTUSDIM5yCGGoRe1
cwImeDR0a95UmngZ52m6s0SzqcOkvkD6wE0NCU46eOnNlgPULtWbWsF62l2RbYfkkBucW8xoTU3f
4Zsylmuy890JlW5bGSPEX1rOZLSmkEkwFAgWVLFnwTrLFC/nouNBcz8nA05UssjQoPJ/5LaaHnzX
KvloxDWnlB8ceugbh27QD2FnRVcwzFwzl5dgAsaG97vW4SwUWnFDtAmsnP7Q5CYxQKhMdlkQdwe6
9wcNl4HwGWWnhg0o4NDH/vTomO13S0SvI5mXmxFgqQd3QOzT7roShrVRWi4rJjJ/SAph4FkWAczT
ZMqtqjjfx0Y8xglNkr5MnW1QV8ke060Vs29nFLuMwvZmLqi14UrfNUFgnOLkxtIQWlZhaLuRumQo
5oo7wqdjchRzWgbPBBurx6EZn4eqqLb20F6HkbTPJCr8sNv8BjE1leC0DT1taPWDNTrK6whfeJcT
guLPse5lE9sdL2xVs8qibQbBNotDdQfP69FMSY2ijRG5eomqVyeqdNdN03YSsbJ3sHIvNRuoqnYA
xcFvLssQJyVazTLTFIRl2uKlaixci6FbrOAKdZq9rsRjTRcNrHadKD1GSIDR7RDc+xase4pQ2zKV
HI+KZWPhxKVuaVANc8KCF10qsAgwTK92gLTCUmwMYFxDiJyOGEjBoddUhvK5XtLqrJ2jrX7ovvQJ
LctqbwoAroAG4G/v4hutb6kT5uxanf5Tk2a7iYQURGoAmEBLuiIqfwbmOW7fILMgGBkt+KHR+LJI
cjay12IXeDmZOmFBSsdc+AcKjxGeBAAwsegvNc4DnQwWYAQWa21UcdE6wkocq8feMdMXSgZg4vIH
JEjTjQx8/tlyxVulOm0VP6PhbrepD2qa8dMcVAnjbwOvDLYILuwpJUNbbM3alrteMX4G3ZU9+/43
XOGoHW8zK/dPYAVtGDLGR0gJY6O3UXcQMbbcELm8NQ7hxvkh6voIwoJpOvxbXanjq4kGXUdIi59W
P+qcm5LRth9lFHRuxo5GC9Lj2Fmmo6E+XEIl7LnkRA81Xd0tg4dbgf5+E6nZu69xB0TQtdFqMJwV
+vsDzh6SSxF5x+ZdQECKSND4p0O9n/rOK5aUh26CjZI1qM+1XL3mKDgLO7tRI0z/Q3IJ1HssqhfV
wzUJNj4kdr1uT3nK5UQ1fgR6+jiYfA2WFm+ckWCbNHgkWNACwzX0+z6/L5l5ViZZ3znsZbw4EGgS
OqYaZPsBFuh2yq0XWM8t6l4Hw30DrRZca1wUXmcMoHqr6ORLPMlq40QezAHgeO7QWbdN07udAp+0
jm1Jlwd7x21pF4CJKutbbqt3CdVebuXh4CV58zPNg8MQpca+Hc13aw7Ve0P5hUT/AEvfuR8rkzBy
ZkMApvei0g6l2T/XMQMLG7gjsKjjCEkv7zi8lAQGM6YohsizW7SAvCFAs9vhlOt1hhIp+jVUxg+r
XVxPCZfxuPST7RyzuO+f0oK6Fu40vkRFHhwbrAc3xsXAwGW3NIvXNsOuXlgdvKM4xFRtvoqcoF4x
UtjSRf4Q5hRtgu8lCROI25NtYkwwdCz7Gc6pBslaOfj6fFMUfK8hOomAaQNK5/GlzTNSEu0pPjQt
ZYTxPlpQM0H+jufbgw1mVyVrVQ6Tmr+0lZJ4ZqtwTeyRKcf1dW/HES6cfvayBAJqZUzzde+j+VaT
4iWnRgMYgFyD/EUxy/gQtaU39VO9b6eaHD6iZmzCK9x1yKUn5LkaNTdoLWZ2mibMfWfTQeju2ISl
BHtDs3f5YF6E06v7tFIwgJr9rrLQwjtBtHMSn+uHWrtOsfjXmvmpIH5708NlB9ez5K2Wzs1kA8dI
TYK0ZXKIRAJfdUCQV2Hq2o+973hN7d+iwriZhg9TtDVWGIitQ5tA7ppBi5Gz9NR1QLSM2vhGv+Bx
CknUsTFotXF30dJCnAJBKxlWzUtCJB/mpZrdXIN2wcCnj0N+GnUTtq5RPTvQOPaZKX8RcPsrIK/C
9S1CTsowwnzf0B+CmlvsUv+6cIzhBpMz8HyHHmthMPsM7eho2EeDROeDHSQMI2w8Wgx423N9FzeY
M6MIt2AKUPm2m43rthqId0RiTZb4bJ2qMvx+EGrxAuM9mFMBVj6+jYwAG1MG8yCrlym7NPekuRrk
eqZkjDWtz/jaP+jSCG4gfXpJCS8nq61vUWd86JnaQ0TC0K+3uHK5FPcYcNTmzLiuSLS3kEFT54/k
gkkS5GPgn1ClnWG3iYxxvgCj21Sc/VcR0WQ+vP5wisf90MknAOeMrnWs/93cMJ4WZy1NPJj0JtAY
vAA5FqijrYmLqgTf84LEXXO28RI62Gqklf1QzOlbi7yFO22lIpqof1AMt45YHwGeG4n+3lGZ8Ux9
jo6t0B/heSJQwyym1aSlmtgtNDyTE/YlPexOTtxxU1SCSxuU133TT5j1IHUBADVQfFZn3TYPKPSQ
us8OZDKL7KpiIhcsiTkOq9teD+9Vx8g8O4aQnY/tgxqcaV/1qAYwOzXjvM10jb2vK6YrnU71AHgw
eRlt9gkBXZRKnxq/2WrtsHwVzHB807qWDZXAoYxvrEyFd0UAahKYt6bhnMysvWghm8Og6sJ+MjbS
v9GxL5FRaj9NI9KZsWgeQfLek+n+WImOEW/rYM1REsSZ0FKAZpjbFK3lgDb2JUWUQ/gcqKwkrvZw
AnxKG4SRDfdR7NuHUgkvKvFVp7mLLW9TgiGl27WfEn2niiY/dhL3otCYx1i1eay0Pr7uupw0+3Hc
LleLspyYzQlfHBqq/OFu6PVnJ6hiAr2ycFuCtB9zsFv90rwyioAMckX/WVqKPDEJ2hg+xf+yZpQ8
mwUam2M9sjqcLScloXWQ+eUSeuw89tSun6ywLa/A6qIrW5ALef5TpN+6KpkoyQf4SOzkPtLLaDvB
Nd5m3By8MviVlR1ICnBwuPPdLi5HT5WZubVLm8lXncJ70rCqNmOeEf0MrznjpmgRskY1kRJWSwg8
waTMeiw3YUxMRJi5qUDkEP9QHPyG4oLFpYPI2cSFONMzdLkBzAzij+BnjmTz6I/DA9kIt7Xd2K4/
KQQfOMqDdAJCy1TY/EDriwBK29wxOmqPAzZbMhhOdkHuXW/4GbdWMopTC1NRY3QAqcCg+4NuMsyn
RBrYs9wzrTwabUDKc58eopzuaU1gpcjpzKtAOTBfwZPoZoxAFtdgXHT91ukSjKkO0T1d0T6AaNeR
SjPpyRbSR9bX0HUj2hQAub1AKgL/FzT4+EGzBBiUqr0fZUQ0Qo83sunABE4rPS/b9dLOvcbn9t7J
q75rSOaJJgbBOZaMlAMK8uZB6jSpA8ectjIysi2OF26BZQzCwSTy0Zl1t+NuWaUp6fKa+QvteXQq
h+AHoWU2gi5udka8CzvzpU0Lrh+EymmJP28iKV+noAQgnXaMg+Vw6Orp2qHe7AYNWY8TYUqqgcGK
PcbURlibaR4O/Wg9ANZTPK2TqVuCp4Z/qLqwp34EC5jEz+3HwK879nFOtQZulCs6Js/qgnDrymqP
NfOOcPMj4zeaRyo5j3P1IihZa81jnVYV5uWmuMyRMvEVPSdTyGy2Vt5qihSaOoozhPRqy4xEAvyy
s0reK6mZcLaYV20+EpxSTT5lCOOXMwePU9NmXhaOCe0kPYJlOLwWZZMRvxU/ztV1QODMBQ5BcRul
5JDMjM23ef2YowvmfkIhRyrprjWqnZlCOYKyo20SUEZehQZo3w/ZgwgwxY0tw1JdzZ8aQQ14HskD
SOafTAVnUyeXlKZROYH24hujxh1zn78VA0PoVqUGMY7hpnOsO6OKP5LRuOmz/qFWBgkmlZaH1pag
IUgvYsKFs/u18UeyJypLoa7KhHQWVg1xK3pImZkdNQNm/QxoSpLNZeuXWvVjMEs06W3Q3HH0SNEI
7I2hPlIVJVLQaO/b5SSlHomVl1SdPDWuhjaITmD7kre5J6xkGnBcasNEm074zi5KUzfuFNIHQmM/
KvPBFnq3aRWS6pyWIxMCr7ZX5bAbYuNxIDSTIxT6gBXOH/Mgmm2rIGOrbNWt3v2ApOZw+Gb3sCOD
8SfAyHEfTnAT7OrZH4MluJiogVA41K98BxqOxF9fmS/zgvbitonAPSXDmC7LDYdFu80mBKAQv0oQ
aUHoNsvd0Z6UW6SWaC2rNwjhZ1IIHkSvgoP3CUroSo1SdHKnqsbDkI4cXg3BZzOZg5We0IQ08gni
31aqAXPg+U0zCPobq/oU1o7GiI2pYlAThYtPcJsaVnyewm4jtZGZzlDclBwinNcONDSMqVSP0+da
EFISlpqAFGE0G20JFqPGomDGc5xD1pG6p4KwCeR0FLVkaA0nLTB+mop8qNPuJlV0kl2S8TXHcLvR
JnLHLFz9cdtcKE96Cpbbg5J965u3uAqHUyXES9YurBd6r1rUhRtBGt/RGn8yxoy/SYtuo9n1J6R1
x64Hd8ruZlI+bPswBqptMmmLwGYEVME2bdo3S1f019zPG2kZ5rUuGZFXTUPlJb/VHRrPoaFMOHIH
No0rdmn39rUjCu1gxvz5hL38hJaZ77QabAuM10NYwd2VpkWTsSMdCPq/2EgunkAdO4I4uKB5SotQ
0QIeU89Ftkvm4KJaU30sasaH2mDvca3tOYGIXB26KycFvqKEOeEuRnRI0ohDo5q+T21DDCB5E7up
to9tVMVXRh97TmbQgyrsah92bHFhEprT51p0NpRLAyeP4XV2Y8REYOcUD5HTFHtJ6fhK9FRfGvFU
+Djex9yk/2DV16CiuELQHu8UwoyV4VaJNHngjKFq0CZ3gLW4Zw7gDbuh7bwmU3YVdvKNIWA1F5pz
26bqD8tU8WeHOHf7wjkLCyaEQ3BZs0yPYnvc5GrncX3aZ2r+yszqMi+OWsW+GSrnepxKn7Kg8oKB
kTQBKgX7yUY7JdLmolgh+E8nrraTafW7guDBjZlf9/nPaCojqFRHveG+2QjHlX0Hgs0x3iOrI5Wo
+CbS26EjBqL2FcazfgAlQ5Fyq+SG71bmlLsKVQZFubcJlCLOelNrmINMgropAlE3V29tqqX7XHFy
DihM9k4qLpFhPWCg3Jt22+3rKa29sp/xxEYpuRPA7pzxjJGpcfvOLDxRane5PZ3MGNZfCa3zGKXj
RSdwzivxZpHhUUCOADqtANltiDsSUX43J/orvSl9I496MY27rDYK5qEQw6oBj0akvtWhE9xzbf6Q
oU8RxaHRH8d6v8O0kmxr7UhGanobZcW5INk6AZd7Jo3kqvEVEPpzUh900d/S+YeVGON8j2ONUYNv
UchJKVT3VcK5mDsXdeyfQuha27lN2MFJZ5POhVe9asNHRiLC0zmodVV1wwrUKbh8MBPKi08kut8Y
CKIma6+o/XAbNQaJOVar7CaVPLmxDyLXr+H4FHY4Xw0K/DvaA92euzjlz2Z8lRwJNCQOLbImjo8G
vYORBphwz6aATRlMxfdVNfXbErWo5c1soPH4+Xp99qm2Wg1U66/YgYLg/vP1F2vVsp51mYgutjub
CJ3X1eR6H81uNkOYIf/v25fV/P7Uv1yljSYU4B/5Rb8XWj+HuyFN6M8P//2bMs5PACBjRmkkDoW+
Tyy3HTDgXVphn9v3ez15q51VRwV2tf7F69t13Z2YM0X7P9e8vv694PqXNLb5Gg5+v11XHa6Ggs9P
+fyodcetL8OMoBwJfMxdX37uUdXE9B0J7RTVynefGGm6jdQqo5hMU0h5XqhahYe4pqZ41xNkmSrM
XHrumKOuM5NMuOnqGuSUnkkxY+a7awtQPWnRunOMRQxf2SDlrKUSNs3d95QrXNzqHiCud6b8wSYs
4gqgbzfg55+4zKN5Hhza92T1Qr4lcwNY+cbK8+9OVx0mgZ7FjO/T/q1PcxWBSda6ZpdcqyTUb7IJ
qeGkyCUd6Kzl06mv4velhVEvGWxxV15KMb8mDdY38GvnQTf2DlqSDUMMae6giV+LDNBcOmM9E3Ew
eOTMxnCBHHwf/q0quKDGEoWAMMk88gfyZ2aygjhhUZEDWeYSmffo9QrzVMXOVV2F2TYSRutG1r6j
F48NCSoLIU+uRUzShlDME3TAt7lm9xa0uERJXoQKbcMRzfc2X1jACe0ayUG7Eel45MZ2UEqiP9tQ
wyo9vQpqedOgPKPTUdxAH89LmLmgZksgm5q6pFvtSwDD2xBqI17mH8hymDm0BMOT5u2ApDXGBnja
AI5WNcrHLLV+EtA5en01/RwkwXJqYnDhFkDJYuI/GWS3Gfk+z2GgPxRkjNGrB+Xcw9DyiqdOpQo6
AgghqlfX1citlcg8DEnnb3ONSCG7poEeRzOkfMfeVyqp21py8n3S1WBSLhGSOQaglqtpnzLd6KSm
HVtwsojsu+dqIPdZGsnD4DOusMrYpdnzY051oqwzSTuqfpu8oEvfJm5qWwWJx66F0ahF1nCWte5F
hvmtosRZEQYM3IqufDbn11zGtg5cVHo0YOfizGTjK+dKhfZWNj4ZYT1h0mNjPWKcXnDTlpsr8Ffb
ace7tJmceiZaq7hpZ+cRGM+VmbSv2RjdztgwwK90P9SxI6tJS0HJtBJSxqKQskq4c1/swre/lXv/
kXfZLZFrbfNf/6mjTvxD0GfpphCGbZBGgRgFB3D5/nrPsJultf8TYk5Mo47iFFFQYpP1inMlEzoL
kZbepirqjsjwH8yyEjhoc+KI2tDf2QFVYbzpmHDFsan1PT0UzOJB0J20THHujHECByGzm4QDoZDN
Ny4Fwb/ZcE39iw23VA4HYZuCEIs/NnyO8tqCEccdZ7CTo2KZyDUo50EhpHPWxQDuIRrT00/DGzMO
gWoK8sf/9c7T/mLnUf+w8EEjhbQZ5f3zzovIgLHGMIuOiDWmG3hFx0SLwyMjP811ZqkcinSwdz6z
AyIqLlGnXlk3c5iXP/71dgi0n39+iUhFgdtoumprlvVHjkdSTJNRJzI4dqU/7UL4MkcgELtG5SI4
NPFzP+N0LVLrQbOD6mIn2KQiii19aQAtb5RL77TVmQH9ps7t4UKKcsj9KuWODpUePTKXaRSh2sWX
wYkYvyu7HZoLudG6WxIe6dUKPek89Ylli7RXC2bsYUQanTiFhEPDQ7Q8QNZ7/td/9l8cu1J3hKFJ
qdmqLeXy9Xw5dju1tcO2J8LL0vTMHZqy2IIinrZaIHeAJt3QmGuCegbmlsAqTb08ZiOJlnE6M2wf
z3kW9IdMHYyDBvr26BthtOmDkMC+0u/3QEL1A9bmb51fiN265f8rj/438mgJSeDLd+y9tq//8Stv
o3a6fs1+/dd/EiKc/3pHZtm1X9XRv3/t7+Joqf1N2o6KLlpHhAzsi2/976k6UvyNmGi5aKFtjopV
N/13nIGhAzowNa5xwtClFIbxD420oZKq41gE6pim1BCjaf8jnIH882S0JdJownaIu5AmyLXlwvXl
qDT1CdgkXaRDzVQgRHrDlbE6G0ingRjlDlro9rlVPhBA39OapFdUzFRrupG0v9hq6HtzzY8USoak
jj6VhXHDYf7ANDS5CvLSZ2DyQYjOubeZekvFusYuga85OpLbl29k3DuwYSFfOgHiOdnD0ANctc8n
TP3E6YDPnb9HTOQokQOZC5W70qEMUgr52ozJd+nod6lG0xGO2sVQoCzKW4rw/gB1raS9X8kRFAwb
WWfZeRgAUmqvsZZD2AG+oo7ffXte4H7GnTPdQ256qAfTU+b8oZ7Dj7C2rqFkvnWDc9NY4WWo/TM5
OVeJWl8nKDEowWXUJDuLGlxfP89h+UAp/B4I+Q8UypDwiaBUmXZmPiIFEd52MvnoGSjQKy+fiRL/
KEBAbsaC3Uzs0p1Vmqfa1M56zn5KArY5kPUzkaRLFrrIuGdRmI+H/BpRG0ZkY2+bxnXvxM9gz8kC
HXTyAhoK+lSaaSPVTLojrqYbnz4PM616G6Nk3SzIuQBKM3SwZCusCWW1Mm4sfC30yQ+IIbAiZpWr
VmxDChR8o8bpQYU2FwB/HkPL3pYqPaHRYrrUvvs1vxf19MDSWHFhwZ+iPDPBOyBttNYjRWmqjTW/
aEsmrVGXhA1RKk1GLoCVFbl9YtzNMkXjIPTDsuLYAKqwfttc5H8a5VPAaGlTpqLdVqP9FHc6zbWY
bkVQpHdNAOKmQulOQC9jn3mTlFDFzIGUuH5EE9hkqLuGa0ajFf36fNtVdcPElq6+OkNea+h3+JIQ
TKfIPxrwy9s0zg/kXlxHFDg3/KNK35gMztC+tYV8qlu7Pzlp8O7jvdm0tfMQyzr3ouASCIyb6Ugv
gNJ9o6I7D7N43hktPX4N64DSa+96/c4AUrknatXTUnQLAWUnT4ReBX2QKMgrYyaeuZbkMDpUSGyq
MoCKkYOb8tjDIQz7nJITJ4vv0D5jgrmdl0HerH6Uslc9AHl3TEoYiarOQzUGT9GMiD/i+0Xdlanm
HaJQ3dW14K5qc8AP5IXQIGg2cZXzZ5Y7oHKwM/1yJMjqnT6lW5YQ1CDX3jst1K7gXmXE4KqOvIaS
PUBJZ1qROr98Apmj7L7UxZY5CEks6gcRWHTnUFttkDAc07VSb5qUSpKPEWHnRtfZK7VePJnDIYSC
5xsJZ4L6pGGq4hil/aIp4Exr9LocIrIHX5jRMdwEeY2OfAietQKbRFtYQA+rxnHrpn4eYkvbKMcs
sPNlygYajpMOOf2+KrOzLzgcIkEfo47h8hEhpM1Xc/IGHHtHR9jVK/Z1x1bg7v9AMOUBSzHm6CGa
x52WaLd2GJauLTlp6p6KR5ihWi2yI9IlhRf+qSXfiLBW3rfs+E1oDHm5NsLVrfznvA7BW/EVSkM+
6AhYXdvotryTE3sTEVVVjWQjWVxPBcosNwiHispQSsR38ywTPhd1II3SpULbTGf7/7J3XjuSK9t2
/SJuBIMeEAQovaks39Xmhaiu7qb3Jkh+vUaw9zl7n4OreyVBj3pJZJbLrEwyGGutOcdk9cxchACq
fixrVqCi803SM4hqqrPiO412ira+QeDIwkKebLCt4m0uAebWEaUcO1OSKmL30Obm8+ATGZJGDaZ+
+JyofZBxKB20Tow25yzzgs2cePdTymJZte27rIJfEvnT1uhycmNJWQibma5oHR4r27j6nTEd+8h6
JBbk0hJ/sLfWKJv4rYPtuc/gvsIstO4SRf+4HMjnaDo6ozSvwbBiuslFdrN4IzaA9m9ReBUJJL4g
sV6Qv9Dnpxr1ScG2TWiBIs1+WSDH0QuVdO1i514ZfIKj7XQoZtyBfmLpbeLZ/yQAg1U+4E2TQdhN
FK0iK56RgSjIigk89t7Yyh2SPYd9BE/+qMLeJk9i3I+oUXZ0MyrCHoNHkEcH23ogIQfGX1jeyTr8
yKSH9Qf2bVynP4Yyf7EUn1bmfFE90Py1+KkAuR6buf5eZ7Dqy855JVdMbsnC5dTLkQkYEtGRzeGi
15Kok0/U58ywgv7Zy+MXqCg/pmH61LpUfn7fs1i40aOX/ViP8okuU0bXLm0hebpHRVoBR8MMFNqr
HhIr0TFgLLel3Z4biy7mesFyYo6xxeCFVgbd2bFDVRMGFvJPJ/lujbCt5/7dG8pfsV0gsx2+ksVB
ooaZ/xAG52JhYZqKZHEsbGZ6CSi0sKN36gd0i6m8dCOguVJlHx2ULA2r/RwOZyNKEP9L9x4y301p
E38qWIGx8m+bONwjVN2zOeI6tYifwu3f/CVCPpLPTwuZ1kz5m68JkNxNHXExMkx0ldZkUh67nMsM
SlouTvk9Ym3+r9Jnf5EW70Jln9taXMyFOLKJ6yTcnVqIn44dE/8bokchpxkuue7MRe+2bY/UFXeO
+hqTl7xrW6fbhGZDwMPUE/bpstgEGVLMgd/2+p5OelfCdk/IA1fd1gAsgL3LZMhas/goz3iFFslS
4SM4CAf5NA5Etg8gismRgmUwEdI3dlyJBbr8bT5eG4z5jAWWTTjyT6jBZE2OddAxWpfcvLcgs1DY
9GiC4d2tl0NOHkJ52XHkevcFpJPOvXkcExZEIzJel7n/MmVLdpkqEKVly2Lr2E8CWU1CDOkhGLhS
xtbN6Su9f2PbgG7mxVD8L3FwszpSTbIqF7u4ERjYSGeqjPheb12SWt48mAAbT5r38yK+rEcOkwag
zQG5GcZMGLZBJMlkaFYGOWM2IlL0yaj8W6N7UGP4OWFinNsUvtE92pSMA8kut87k9UAiw0cJcIM8
Wo/PX4Sb1KxjIrKJt0nKn74yITU4LlHvInzvAXfuxzEG40sYlUdWkvdWVGyVMoNtlptB1CezsSKX
2q3HVPtan3nLy5NEOn1dnTDrTTNX/RWhfrdxkKGxZdq70xhcLLM7+j2KJnbgX+PG5SpBHhoTqnVz
DHSOKdReVfnnXBA1Y3T6Tz47sfceeQ7Iy7omygBjhXmJyBK+/H4suiXflWPqItlasFpU+UOa2tNu
sMSL7w/dpZ51JIR2OwML6v2I2MHBJBxKczVWmsaaLPQXZmPQ3wgPc9TBHrK/r0QSz/C6C8ioauvO
SgsPZHzNCv/BdmcHEA6cjcAnPKClbU4fpLviKvNh+h5cH9Hs4iW0f+x7U/PHCaNzNnEWxjvSuVNz
m2ZDcCxkecS0y4i21ClHJY4irMj5JwcpDO4L/Y0m45Draa2y8ybdYsE2c5mJtW1G/XkSaY2Eajkn
eCv8oc2ucXk/Zz2TWtj8hA2aEW6Z/g4x8rBt87Bh087oMOzzO6OSgqGl5V7otbuXgADZ2LWnk2sQ
blSWL6Hz051KxJAL8ZVdMH5UVYs1yhOEhj2RUHZPOwhhcw5ShGf55MbfGGG5Fyt0gPCO2Aj6NN83
LQeM34np0o+hYW7XuxlGC54r/7U+gkajEzy9ZYPS/yVdqSsm/Lb1HuxVBMfRFcdPfU0rSN+TRO1p
LMOu4WAFdOp+8QSJP5U0rYtaHdLCIn7vr8dyQlbrlvGPop/lRSSTV8D713ftDFkAfa6dGfI8gGTl
xTQYfWzyOLgWqiNlzhpxS07+csSAdNdAh7+2qV1D4ySxSD+SKqGcCiISjCZ/rHejnxvX9abT3/79
UNVvVhKGB7ci0JdCJdlURa+ufdDT6dT+K+G54xUpFrWhxyYgKxPF3CiGOyuJQSOa+h7Sp3M1tYWq
0a6t9V5ot97ORta3Wb+2/sjQhJeyWy6mm9r79SuW/iXa35y8LeTjoRM303JuoUrHnzUvtp5E+zXT
4YK+Q86YCkOQ8wGjVNUoF0OAcZfiMfAWW70kfWfc94VzLZXEhGCp/Np4g/lqdCV47MqNjutDZ4np
g8dgjhV7s1oJ+ZqjarvrMJdt1AiQXstFDnngE8eeWOpbvSDvR5D8lDkyQ808fWU+XrzVQ4CMqWSD
kJXI7AQjBWvg3SZ/8PVv/YX/oP9p/nsbkWrddgGpuy4Hix9o3OLfq3UUOXIBmAzdv+jKI6lzulZN
shnFeum/QrGmcBCUJSPIIjvh6vV/8/woIYV0feFZ4t+6Bcj1JFZcYFCdN5Hk3dy3HptJCkFw/D+Y
cciuA4jvxpfQXI7/+XP/u5d7/dc913SlDdI48P/tqdn8G+DKyuFEEB+dUgrGbghep3xmtkaA42KL
k4i76P8nSv9uYf0XvS84mbpV9b9med4SnShd9e9/b339+Vv/AAMEf5Daa3kOakBUj39HeQbeH5IT
mmPYFZZDajTP9Y/eV/CHRXvf8WxH0plyPA6EP/kAtvWHHQSWE9DU8R1In87/Se+Lp/nXRrQITI8j
2fN1X9YEDfpvh5QVZ6AAbOJIS2FUSCNoEI/kEVfgIq393Pl9eHWppn6GUKzBBzGfJuKgDYfYe21S
WUS/PBKTnR9UVZXxyQ7dxn9Tddt3v6LZzqv3xUO48GNMfdaCdME0t1gLdqGpHhPyCnzf1X5xxE4p
olk3715ax5vlTjhd95YQ0Jft066Oh9PU9E12iqPWRJLs0/D5cOJhirY5zlt5reMxf8gMH69uqIwY
f0BFBBxurGGK74YgaKprU5JmshF+DJEgYuG1ji4XQ3mU8MIIHU0lnn0x5OU3khEN8r4AFri7lqiC
aksjEoEspjw7QRRt9OZPOU9Zt2UrOOOoiiP47pSDvcvwEAEZhKahczGIDtkYPwylLWGrqD4Puo5n
S2dBQiaXJK5rKbFl5jtMgj4mzjtjQy+6HIFpo7IsPauYsvYYxvYzfQDGqNaC07SqPHIOrFnWxqGt
wuy77NRAXWAjxkUyO4IY2IARl7ossHMKlSVGpmI5CEm/srfqcK+EDK82HYIsazsn5gwuerLS3RgQ
7oTm0JsDxMyxpz5ZuPWslwlzQfyR2hVZxmClPwRTv+7YZU2XwSlp6+TQQ4nlTyHl/ubGegBoBSq8
LwJ2YVKG1mtpOoyXTaeM9g0sBBRcpaj8LU+LKo+M3KfSzbFHmwIzz7Y2q5Kw6ib0Pg34xdShHOt+
QsciGVeRHgHqX8pZmOxB+VcZHIL+HHZmJ+16by94Zx9hSODUS9xZAhttutrdzSjFGtqAKVkJ8RAv
Hdh1YyzRoDeG/8vhwtdtjABDGnUEmkXia6ugwPCStB5azzGJEuNaRC5+w0JCeNradQ3Bf0eolddv
h6BjoDyi2PaPqa8ah2Zdbjj7UHRFdB/VwyxhanQFgmDpdjg86tF8YVci06NCmdLc8h7b082Yosl7
Kx0jkKe5wWdOGKpjW0QRU88vZLbgUFvIGx6Y8N67itQPOdNVcFE4QNOLjC9IgeeXkT73s9l2Ea79
xNl2ma0ehTdHd5wBCKN6x3kwa1EQv0zE7Y/cltkrtmB1VKUk65Xt0fdmZGMwIfdih+PXp6qzw33g
F1xma4RuWGbq/eK7JGguomz3cd5bVxpGGPBpr1CAljQJssXYkZ84vZJfII8q8atr4TXe3RQL0BYI
jXeR6bmI8ezi3DqRenGbiHjY3iF5g8yRUzRY8oydzXkTcxPGmzhInHv2tT/tQs3vA53le9sY7adq
UOETlnFCLk2zfKJbF/F+6PCNeISUSLwxqgGTsF9BEyXOBMKCbPDim48OYe/mjXvsJmV+KQhkPdEw
zs7uzKmSDzHwgiCpyPDEy4RrowxPXRJlJwyzMxwgN7qLqjDxN01lIk1ghXwAt1p+Kyc73TdDED26
busdhzYN957j9YekTDAKzVN7Yu7aneyhLp8CbBE7EJLtzeJQPI5GR7MU7NEjImLjXSbzxJ+q6rcx
qftHf0iHQ1saMwEB6fiwpNh+3RSzYhi76CGcxEZp2GPldeha3Gc+zcM4TcWvQqTlSzsU3b05+czI
yLcRZAGIQp4RwxufRb10t370kLOreSYpQhAy8RhbufcUjGiZZzLpCVIpvF2EH2RPeHCwTytpL2ie
UFRagqhUmXKaD2ZPApnbDEBeSTV0VTiLTT/X8ymMSGaWuQqOlGG4gzqHwoguEk3zAQqgcpbyYzBl
yhFCFhAY2fhlrJg6tJPT3Vek2O5DPp8T8exos4uM3myNGMnOUuNQx5Z1IRNxQnHHzMIv5HTDE5dz
tZpLyldaWmERELwSOt5Hq2yDQrxJ7oSVzuiyamPPsAp/q4+q20qChv4mcjq/RayiZpwbYZfPt3jw
Zy1vSA/NMtHdS7FNBFWB+8RHiRIbuQ3MykAMkyfT0U5s75YXs/8GcSo9Tn7qgCWZmlufIeSmtJ+e
QqQL97wHtIatMk2PmaoqUDSQYtLadE9kB8h9EPrEw7cNPB251AdREO5StjZhXpFZnht0ZTvTDft7
b66xPeTzcIkzjdXOHXWAQ+Ptp4j0WlGN5mlxR9JzzIjwXcuTWy4I/pEKNzzYETwEUoUrGGe0HXEK
yR94GNt7J+2Y5XgO+nu/Ko6+IDi2hja2M4qFaFFfTWeSq+w9rbEUfb7V0LpCqenOMyGShnJOZYHS
0iJb9M4QniBSNg0+e17hfspaXz4YjBtodETeUQWIsoq+R5SLd2DH6c0i2s+4HXquFrUTzxTUlk8f
TkRXkg+zg7EY7bPvzwjeHCIjU2R/O3M0GwwcC0aZxY+2xUzqBa3y9DIsOuxyHNSDb+QwTIZiJJ+J
mdQSkimVezpYBzXbMbWtfF8mHgHSYhkODuZzvMQWqXpJRFcQyUV6Gbua0Tkiz11hWgRbgwfcTQCc
d1a1cDgMI5qiJVfLNapczEa42/aNF0yYZEfiNxj8nIdUhXt3wXZC4FK684K03U+MNbcFOt9DWjCV
mcqAYzhpW0JD03LrYv7b1inAsFgV+gKiquvM9W5nRsLZTjXIJlWkxIFNeH4y0luSDZFDZF2Ngmso
kBSIwcNAxjRTKQfxy2kxK1JI56Q/GA7q7rBZiAlqWWZQXxpau+dg3AmnfVK6w3HJ3DHA1Zd17yhe
m10qRuaR1WTZm3walLc18DY9jW5en3Pfj8Fl+137uR4qqD9qqe/tPCXHJrMZ6yIjVkoeuqzrQtRQ
NqFrIony4RCbLk6eyZzUcoc+YiHhvVnc/hVYaB0f2F+2PSOQWt24qFOEWmbMJs5F+YIwupFDgkYa
1BAYjRa/bEiiczSQwnQ3MGb+jrfdlgQTrVv7/9cKgOPPSk/Gu/+m//BHVc9tEsX9f//Xh93vx9HP
Sg/U/+XBfh2uPw0/2/n5J2QZfpU/9OdP/u9+888R/X9R35iBY/5n5c3/aLP3snvv/l7d/P6dv4ob
FNc2Mo4AVhlUP4qLPwf7gf0HZWrgUqlS+1CoML3/R06B+wcWbDIIzAAv+1rB/KO4scg9ME1+mrL+
zwiDf/z7f3YGeOd+vx3/QadAmpL/p/4b/Mw0+XM0klEJmOyXHJdX8fdeQZM07AzlQDQOR+rWAtHE
etFd48R5IwM+ORMWHu2Va39Y5KSxdV+NazjYYBTCxtamtsidwWsVXzttd3O1tL+q6HKYeOEo0W7M
ApOzhYNgL60ETC+Lgx/dyBskQ0db6lJtrhsHj0EudjtkePsY/12tjXgMizb45Jcb8ZLpdDAK8EW5
SacS6Bo7Ps7sGlcfjlQGBt0dkkcM4gQuUpukDu4Aa2QL4v3KRst96RK1ReC4o76IH3IchLm2Epba
VFhre2E6CYf2JWMUk4w7V7hi783xo12SpJkLHFPFt3PLVY+drXv1tYVx0GbGEVdjoe2NxAGYmJ+w
PHZPJDX0QJJo2OPNYrWssgDRlI68TM9JlSKIc4wt8XjMWGQ6PTjVQ2ASdoR5k9VSQAqRtsvqUoQT
mcvVzxJ3Zqhtmk1bfQmILCWGqSyvrKczYcXbuEL4KSj4NvcmOVLnarjUQShxQnQ3IqU2JMtYRy+d
31gnXwqDFOoS/2igjaRs5u3DrM2lrraZLupXiOu0x32ap/QRG5GJoz3GBgP82t2ijzhlQ2Jf9SDd
aUTw4AV2Bz+t3qhBIhywzc+htr322gAb4oQF83YAsU6IPR7ZQptlbW2brfDPOvhoffy0YBouI9GO
7FaA9kw5nAeYtdhvtRFXEM8FJjmet5jmXmunZEbXtu2RxX4XoXo8LXh6K7y9FR5fD5gGfJKE9mGw
3IeI4TddLxYtS0QIGHT3EjFAkNIkdQEE7dief2uMU6CNxV169PAZQ6/5IAcYA8303Pdc4LEjD9qY
nDrTN431opg2waFjuymE+aCG6DxrW3OPv1m0znDIW8pxknh/GE3yKej2YVDjDvGri5ezAWHs+25P
6VfbnxF44ENFp1+9e9paHSlM1qG2WwMj8U5kIN0KbcUmMpQ5Z4rLFZO21HZtTxu3p8b+imD0J5F/
BZ1KzN0WLm9l1BuGk0We18RY94hUtT1P4QwftUU8Cx+NNJr2BNZ+IfX7JAv3OOMppyIDS6Nt5h5+
c8v4ScNTPHf40CHp2McMZ3qKQz1creo5kJAFQU2n/Jc8Hq39W5UiDSh51ZvBZ3AlcojU+N9b7YPH
JKVt8YY2yDcZFDZtmbe0eT6MPzITM70NVJtPst820vpmp066H0NFsERAphbxjp4e5rbans/IYqPK
58rFtu9qA/84JG8xUsDShQwwcULHMn+r8fxXeP9jGABRAgW07pGqM4kBSyCeK3gBJtyAlDMO3QUI
HnmPWD/dSAflRKlhAxPUAUvjByQeAMM3ziN7fdsIEAwSUd8M6Wmym2EzdSasaQzmQMc/pMYbEMf1
2HgAD1CevkIDGrUc5hZpKEJRshkpgNxszDHDgFSqX4a14IuApsDchq4/US0as+DDW+g0eMGGwBB+
bVYeA4qaiw2hwdKohkRDG8ze+QX2EB4Rm5tr9OzXIXDZsDFebHnxpAdMIPUPBcMjyOE5pw5wiEpj
IoQGRgSQI2ALXqRGSUywQlakN9cADnMNnGBqCHoCBoUCcDRN6KY4KdW5jmiwqNC6pbp6KladDAco
uolbJHu8ZGgVtgRsQXnR8At2VKjUR4AYUqMxChgZama+KByY6ob33U5urdP+oL7HbUsg36IxG5UG
brQavcGnNgUgKdkdP1gazkGaNWSPqGuRSqXGycdrbnYCQT3hNjGnCuQMZsLtZCR3hM1tQfGEVD3M
rvMf9M5AcCo6Q8BCZIITH0ilYMzE9rLRTJEauIihKSMDuBGpuSOdJpCkCIaFsxsBk8yaUGKxrd0C
uYSWbbpk8NY9sc1dDg2RIwPESQHqJPYZziyafuJrDgptIwPKAOJNzUhhWGloF1GC6yyOKEWKt9Ap
BRczYDpxh0EmVBYWErbohmawVMBYcPbnB4kX+30yc0neb8UlVtNbAjAuIziXRHNdQJbeTzSHmM5N
XwzNfpmGL0ZfwhvwiYKtwMOgXUBDpYkxjmbHJNlDq1kyLAYsypovk2jQDJnTW6LPYc+AqJyyYzpr
VlxLIEduOW90DN7wN3r7Bo3aLnX0bhs2DZm/VX1IZmL0suGefqNFSCMMHKVpODLK3utEfYI/tbwt
/qmzA5+RZgIhKtuPAHUoIDRNj/en17Qddzz5mr5jT81DOS45m+5LZAE8sgH10EDligi5J8TV1Jbc
ZHUCN0Mlu8kM3kY3RgfoHyLHIiYhOAqbOFG/Hu+Qj/BSh4hPFl82TlP4QTHLLga//Dg6JLWMoI+5
Ao3obt4an8uLqzlE9cIP1ovhIUMr8Cnj38zml6yUD7i8OIFZSDaZRqQidNiNBs0KRqtAI8L5aS4g
SJGmwzGpzktiYoTHQDFVWHlaMeMR4kSu6FCYjDJvIYClRJOWOpBLPeilWjOYVNK8zzhkU3ktQw9I
U23/CiwtWZyxisXdp7hpLzVYJ6F9I5MmPQ2a+TQAf5KaAmVeO82EKjQdKgQThdHQPUNR2vqaIJWA
kkLa/zPoPxeaMEU+Yr1FGIG8E7IGEeZnM6Mqwz/66DwMMwdeZjbfXM2tMhAfmJpk5WmmVdrWy6an
H5gNWXKUHHCK4oS1xcYXDBMrF8OXUVOyZnBZ7srNYsjZf5sru4Av6D9W7N6u9AUgbU12dHWy4BtW
XOb4msfFpfEVDCwOOH3VJpm2AeAjgkvKG+hpopen2V4WkK9F075isF/4PFN+8rWhvUx74KdsMkQQ
gMIqgGEh4DBgcNWuq7mSlpoqhkMm2UA4Tk+eWM6+HTxJiYDOydkJJvb8mVhagFsdZsNSM8uQlBlY
/gAGcIbhf+7lOW2R+4WDGW7D2M92UoPigmZCxk+nNdV0NBv3ma97u2Qws2didHVmF4gQyT9PFp96
Nhscopq4NupQ9hEGW61pbL3msoHRkrsIuwud+gCNTT1uTCt+zzXPLQPsBmj0nuvStEevhO+DCTlH
JAcogM3P0kZdObyOyBa2pI2LW+7tSZZiAqBZcjZQOceDLlcyzfd9jLfrnisDQTdrFp2vqXQgkDsj
rWHaEZSNka3w3TvUtTTgXS6B8C/N7RKzs8CsjRLIJgTcgYAnNAsv1HjU+AEaNzomzeTIG/EMNo14
m/Y51qA4R5P1YIXsmD/g+O3Pg2l97rAenM20rg9QWPK9sBgymAof7dh4OzUE44kuyBGMqty5fJjb
Aksd/Cnd9gP7ly0IXhPObM0DlJoM6GlEIKjAQTMDAaV9T4jzlDrX00xhok8Z3Kg0n67zECE1puQA
fzH+IuDWQ1NIRqhnsSjPitxQmwBRtm022022mqE9fR3xCN2rX8qq32eEc01l3eiC07/LkSzFg/Wl
8cvTkPXgWtL+UudJx+KGqKJJ/EuDwKaXm66FOdepGlMkYfYUQ1A3lI5E1dmocOrSg0VcqkNsajbW
9IfqRnt0bPQok09nB6Yomk4g+i7Rq92awUoY6+KRyprqfNagZwteENmaCPFQslnRV8MoI9M1yQNv
M7l0psuz98Mn+NXRCbCjUXKetLvMV5iSUSBVxY8FRMnGGWtvg+PmSuUqXmd1dpAWtRU5swmBs+yV
vrHTKyefiVWFiDEgmtbRGbWEeGEwJ7aWYZRJ244k215n2saGg9zFbfYjraADh3VID5UZD0m4kBbu
opnMXXNwb9gVXJzb4cfiKpCsXHMGnahbIqpgyHTIex/kQYhS1EI+PHoHWCzFdta5vAUBvTZBvUCf
fJY4FIMZIb6ZTvNtifUFvOCQBt1/RsFZbLIx/aZztb3UqG/WwkCu0PnAjk4K7gh501C2p2FOb4ZO
E0aTxOHhq69CJw2TgH1qiR7OgXiMDUupa978OKdEDEYInBXa4Uw8RN1B0NU+2mF3V7oQpyIQL3sl
3TNAojui8+ge4nZkrvQWeXW9aQZVMYdDEc01dKEKQ/5+deUDlg4uhQQrWzphOWrJWp4JXY4IX7aq
o+jZypbdaO+7rKhB2pHUbJNDh8bqiMD4e6rAYdELANij850dnfRMsWPu6f7HBymiiw0eDqEV0dA+
UvtN10CVYlPL9dzUZjs2YgBeMoCyTcHcD8muXfgwUixEML53H3cenA8yqdF+TtuamOrElp9NnVsd
6ABrnWSd1si8SLaGFuXppOssYZZFS5FcbWqT5tnWmdgBnnYW/tDdRfWMOLV+NzNJ5l2SBQe3Y5el
07UJlbDJLcheA4K3UcxC/h7sVyPQmdyEc8NHAF72mqbWBsgLbDed4o0J6Cp0rnehE74Dv3mbZ8RJ
89zX+yhxvhud8wmoOx87+BedEx6nJIbrbRT54U4MikfpTHFTp4s3TCrG3L1ka+64TiCPHZvEPVIM
x+orIpNwWyViPEj1TSVxda1YCpLSZxoWyxd/mrY5bsNX5JQjbBDmci7TY/EoOt/bjTodfch2k05L
h7ECMS/9KIlRT30Mm/R5bosx+xuul5P5KyB2PRrA1RPDbus8dvSdYDUwPEqd1R6aA9Bmd0bMxzms
89xNXuNm0BnvC2HvtCDCc9Q9ltk31c/5ncR7BIQyvSfuCfnqL6mCYEd6oA6cG7YhmPWto7TTHojI
pNPmF507vxBAX7okOkFMJMicQF6GHU86Vzv2JhJApNVuGpMswsG/IV7aU70Z+8KQnKG+/5yHbQjy
DB2pFpz7jaA8nQd1mgd3V+X9XW87KBMHelQdNAHG9q9SNd7Zt5bPhXeojCxkQsbiUoXmDZ+ePPXs
eFxmZrtRGVxHIz9Edlnfh3pfEoXUTVZe3kzHALzmQ7lrJwAcY/CpxQOwQWnKrJ6OrSs/VBXxBSaE
MLPulM/OYej6+ObS1SKS+wZQFeUuS1SCVkuMA+dmkb5MccOYIKYts4U795LjeaYWm299Q2uor2dg
rKh9n8sl+YLXvHs24wLHeqneF+eIw60+M6z84lrTFkhx/5Is8euC6IdPlAUssevtmsjUDXzWv++u
j9PiB2726kx6eXpqDNLIWxJE1hsaykeXc+64PgLzVl0ask2Ovo2wUvRESjOQCOMyuJApYBxggj6M
icBDXAznrrDNc6jTPx1sNwtHE3eVjrum93aMzYSVLBsYCVrkSLdw3vNosrax241PWrA+N+pXaRGx
QFe73RPI+Nh58m3o2gjBxFjCIGTrMMKH7VmRP5Tx6MbO8F3RP2/ywNVy2PLacW8rBrAqRa6YDyUI
fIoBgzIxZbyfUfvhehOpCwsNCwfmDrgd5um4OswCX7wpM0a7VIpxgJvOeBFebEO3VY9W6N0M5bKH
nBmUJ1F9xpFDEwjgRBGKk9X183NoVJAmuv0o8v7ZcJoPliII8ZZ7s/3ikqn8m6vUfRUZalcZMBmy
CAjHtU3sT8rys+OCS3JTMQYoag7t2i8gsUvyscQ3HKmkHgwjaS452uTZl88IyeSu9+qvXB6Ia+8v
TZoyZU2XBTuPcxfWoFRcI7OPbW0GO8Qm91nvfg1q+aUOimdmVh3doPFjmPC0MBRJqkJsbdccjmkD
RL8bkYpbOcsKPO9iA7CJg1Y8DgFu9nnE04J8gv5sSKKYiaG56RijwUx18vJlMfZsyZ5Gx8iOpNJo
Ccj4pSBPwrOAZquiyC5KDWfEcRFqOuax8TbzdFSTzyzlGOXZlXbCvW3Ju3k2wPaMKA9VYPWEVMTD
TniEhcl/3qx5V5b+kfVryNIRUltTicafeBs1FeNe+sZHXeTy4i7RQ8ehdFwfwWr/1BX+92Ska9LA
oQFGCW1yPTnWBC5b+JggO6Z1WihaJZC8+suazQYLjq6MQiY3NV+sXPD6lgADPnvI+jLmy7zrbJeV
Sr8sY1rUMVmo/RbPJOtNf60fZ4jOnor9I9OxYzRm3yp7eWqR9WyJ2wH2o28gGcMO/euxyQclUjc+
ry9xvZnXtLLf57MEed5Y54rKqLfS4NBEu1aSAIYrlOxIiE8ew6D2hjkgXbaJPv+oNpszcLX1ZGT8
uLPk2J5snUO2/klUtnwqv+/y3FYGnQUsaDFcG54kN8riuP7HDjp/vULyPqyPyzhoD56cnx1r+B6M
8orEacSiyqfrDFqI06CtsYdJXabFZjtFPQbSlFdEMRapix3AA0uy/mjoJOH1la6ryPqwaq1l6+u6
qdVhdetLb+HyNFytdOxddwkkwDN3tE/MW/pTiTPX91h+8VOxbZTDEzAZmyAU4qg200osX3nrRhCU
Bxg+z0wqiJ+c7VNcV+ORPRhrQhEE9SlOF9pSJDHNRDwdLbdrFawHgb0ktK9miwNlnHAMB22mLgJj
HFYMz90Va0DjX1z3JWqpZUAlsHCAy1p11o5haRcFgF14r2JLc3GuT3qHsa6/WSxRW5fdfT+vH2FN
y78hOjbKSEAPdQz6em+9WY84QdjwIibAT2uEsYxoMMM1OP0+Vf4ZsyddJsDs0z3gasDkB8hwIN31
Yh/wy6AgOrDnWp1dJVa4LbsS0O9gsdFL9jY5JfXcxFQYzs8iGuQFUvm9T6fgIOZhvKw3ltcytcUC
uvGg8F1ADvoc8xbhaWmAdLwKu4h+N6tNv1ySjq06xRUKiDyEB5QmmD+oJM2eqmc9GdebWh/P6704
MdpTj5beaEsdAhWQbbdmJ643ELmry8fgDlxlzaGyLlE9WZfB/STKtD+vn/dKvl/vLXRzfGl8GKND
Keii3FHBfEepR56B3SPoj9L2GInlEyxMD1pN8TCjjwPBxk2Dn3IwJGCDLn4TDiXd5M9/fs9sSeFL
Xf/sTZVzl4dyBMkg9n5NwVTQkbhzfTpdOZCL9QfA5XZX6UJY0N8zC3UHKPyXsnvWjMY42q2ajyLT
QhEVjfYmKlrN3gowRNRlcY/E8ITptDthDjiYY1uxQIVOfGscehDONAR7len/qqp3dK9e6C3QwW3Z
JEn9okXLjKs2tAuMjcYtnihLgThgArGX7wGq+ya1hrves68jhhVyFm7Ax2lflGZ5C+df1WDGdwiG
6CHRcNvA8cvOSQu3LnLFgSjObqPUbGNS6qR5Y8mUt7EdvB0AygSraH4XZ81yGqC1buUIqo0Sa+P5
xtcm8qim8DkYVQFWHR3FZmjDBha/8yQClMHmVHyrZ7o9jsi/DA3hQE7NwWAq/yNpi8cCRNWGzOz0
ODTsscVd4tcLAvzkznRkfR0CkElyrp2da3Yp5UkMIsxiCL0VSHWuf914k3Q34BdNFDB3cvRcIAPB
E41bUW3GucmvhTlvq2Hp2YNE0HwTLnV+X+2cWcoLZjbJVoh7dir3pBW4JyHy4motfv77xvNpcgYO
m7PB+znNXrKLHQAoQdVtqjlCm28T1LPea/TD9d5f34jJP7pMYYlll4npdv2GiG12f7UDqP+ff2D9
K+sP22by1tFfx/5iuBfm++5FVikw6/Uu8DfouXa8Q3qHP0Vs16/+ddOqCsSh/iUQFLQmnSLbmqPF
Fm3yLmXfQy9c9JWEPvklCoV/mYTMDgrDSxvO/5O9M1tuFW2z9BXxB/Nw2AjNo215PCHsbZt5nrn6
fsCZpf3vyqqKPuiDjujMDBIQkpAs4ON913qWEzMiHCp+nF0henZb1h8UV1ReQIoWSbdG7ujv84Ej
hiynJZcC/i7VTvOIixW5cE5JIHaHzWOXCOCUirjTpzisbi8NMLbDrneqhMGk5HZbBBMG6CLyXTTO
Asg2JWSuQCD16jmoYxwAFNj0+kXJCg4vs15hhLoGEfe4kWk9d5HpLmIFLSpHFeXW5pS6/mecq67d
Y6dbKF1O6w12f5Xocw1zp0Txm9Qdw6GjjkElrdVL0xEm+6sI51DhK4vL6pdlTDi7GnaKcg2tFyI9
PSfQAAPW6vDIJRvalVVP3kYqXVn5YKB+sk0dHGtZc5+dYODAzV74wdUXMTpTzAC1ApCqz5LnuCKy
RsGekCoNF1nOeJqv2VUFZwcZEJbB8GJW6Ohjf+qw+dc2eQvw+HJeOyuDgO1KTM6ZLIhOnriPbj0d
7NkSP9yS82C+lVKgJlbBYIH0XimEEl4aaX6CDAahG4uu67Y7U47r/VSWnUb9QPK+DQE0n2xs9CK8
KIOqOUinJ31P/cGVoVshYoqFfkcf/9Jn4HND/6UY6LFZ8bWmccoPiyNGt2HRXUsD8aIbRBCpMn4B
nCnXGJd1m1sHuJTEqIy8WEt1Me1x7Wd1sIaGQcU4hma2FCt1b3BSBParyVpqj/lwSiKZxv61wl5E
KoF8GTkBcgRP/gcOYLkglkQcxWPhuq818RxhUCyzItn2Zs/3E7zndAKMhBSUtDjFGd0c4SLI+c6l
T6Jb8V3hOjVMGLt2QeVIFjQdLNe99dka6akgV8j22+Ad4cayb3D6KS1XtDvXNCOoxQqiOJJRcknZ
I5JcEBkOoxvnKLafpnSwRqwlSn5ZKNiqRdKHKh8oBGbcqopHmFbrpmP4qYhLuhAHYifQS5/ib0Fu
N0HFX1Urf/X5eDTT2Ik6j1Ai76nUpQdJJ39J+yyVU5Sgi6b+99B3FNdoIG8LoHP7QdB7R4MtgUsS
2hVHu7Sf5+ZJoyAbH0zOpYkf4mmRiC0yGFxG6uivECE8yxoIvZCkLCr9vk9n3beT6RRAz6HgGG/E
tVmFd0CqLJPR2xyuKU7mNb1EJU20NZmOVWWA0MwYdXdybWH6byYeOZ3kTi24h+PMS3CW8uoz9rDj
yePE7ZyjTPeZ1Cr4Y9ZUS0kTZyL7HWWpfAg5OqtyGRAa06CYDxS52DUeMZaSxX1soKcmBQXuw+eJ
YRh3VTKWK9T7HvC5KYBnQCI/gqv70EcRtu3MCJvuOKA6ETZnDGs/dyc5AWEaqsv425ge7M9hlcTk
QnELI02Tfh6hYYGqFwml5kVSoBCUg5QcC44V+HcI6lWoWkbKMRxN9jBBF/nD06DDIKYt2nRMsDlH
FhReDf+lNULA7XpglsFkKPOmCVr1cie+KdN4ux6FBzPlk6TCdMmbNypJHNz4OLl8OeSrnnKsuVkD
AjjP9nDft325lKLYXVam9yx3GNxo1E6BvLDg+VA/o0eaQSo4ae6LDAUWm8dgT25QvArTCFWZssMJ
5OZ+5raMnH0rdl69tuYE7dvbA5wudzT26HRzbhH5AYBrNxd64eq2JYjlbl43z80TQYbyx6HP+Aje
AUMVY9Mb/tKNx1dFrWruXNMnrZWCPdcCiRIcRaYsNWjSQXfEQN68oGimJNxOzUKGv3pDCjmlwAaK
pzJiXYdZVekSV6NpgiRup3s41IGXibt5ovnG0gQEvqnnT1iNWerEDHmoBITyovZwQQhSCLA0Vx5j
gdPiso/7DpxDBjixFDlPN63AD4CxNvde3G4EuresKs6ozLIynvyWXW09/F+R4R2DXyWZz9/1vwvv
ZvXYTZX3/5BYT1ExCPx3ar3H+t3/Xan31xP+kupJogVOB/OKKeoMFJWJpvOXVI+m1b9QfMmoAUX6
06JKGOnfPiQYPAzuJoeSxUlfUtHX/eVDUox/ifyjiBrMHAOmz/+RD0mG3fPvUj2RzqOiiAoadEWV
Lf1PrFlWZJSPCQ846pLg02aeygjGVFH4bVaf79lpHxa7n9k/N1DjtQICp1l1FQP+RWaMcPw1E0ts
VpPOwrlK72ilZ4ilm4y4vqEIIO0IF9+Quk3ZmIcSBPJOdVWTUe/43WdCcCHsvlxIw8AFuo/CVYYH
YLrFAB+H1JrOiDysQ2NyfcKC7fzw1ReA5jHesGO3Cza5yi17xMVfThr6VIjKFkDBKtIVYJskTSTS
m0UHv5g/iZlYKQE906cm7NgcH+ZZNeFub2+OWee0Lvd2vpDrfz0haOK/v4rfXmZ+1m/f0rzVvBIz
2prEL2mNULBFBDidCmEK6O3LPOs2CHcJKbvO58h51TyJphtscboJ/6d16J7+vlb8dtnApMFtzfzM
+Unz02+L87rb2wB25TXm5f80+9+/+20H5zlv8goMQdnDE6SuJc758dNcO03mdbcHqojqz21xnvM0
HDz2PHt7yu1l5qfMi0S5gVKEHrv4p40lTR+pXE9v+tsr/qydn655Bu8zzwaI38fC/9nZP/bp9n7z
a/3xVvOiP/0oBFmln/MfnyfvuUcF/crn83EULNIcCWU+DPAP03kazAMF+hNTwixjBnLp0p2eFLvY
K7P1vOpnw3R64LbJz2vMW/9sND18W/zt4ajyeTe4MhS85tl5qz9ebl78rx+e36K77aU3VWZwBDES
s+b89CmXO5r2f96ymCGxFlpBDEXQA36Ws6k4Nm8UTpvPi0BAwh2hDNNT5xXzQ/MiMnSGMfNyPG0/
z92eSRwGMpfbc0wBdH/DANQufeGs5EKxq0ky4sd8m21clFyJxHBtfpz8gsjJNYv6oeBRWJOQ46ER
Vp1OEEh+UO8IHtK4f2E86U7DyzSoDsbQCiujFobNGNB1BEsW2WbgJrufWWluXvBtRjbeD/oY8+y8
1q+NvTqhsOeleTI/cd7utvjbS84r54fnDW/Pm9e5Ms2xLEx9irXUA5B0ZB9UFJBOuiXBFBSuRHju
tq7BsXDjeopi/6s2rFQ9J/VsPrXDlmA4iRNnAaqgZhTGQK+zgn6nGq6+SZEaR0NxGtXimuFycajx
MsTFl5fsdO1QQnrZ+iGf3pw+9zx3m8zrUh03KBYaGijT9zGWChIxRqqc2EvlWQ0LBLkGphu/LKhl
+13PnRATNLBg8kfpGiR9N9cTxR3Bx1dMoHdV4GKPnRpO3IIhwuoKkhCnxYTuqVrzKeQWXwzm0HFH
shk3fYEpZQv67g1NXerTcyXQwNuz9qxmBRK820rNk6a074rZSCtgDwUAsSbfW1WJltGquUKIirvq
pfHBjRlL5o24KYqRcjEynZ024S7muYqmFFkN6CinczQ+EvKjdQxvc410boVV+VQonWdvK4OWG2mk
GKu5pDhPbjXf2zqAuoTzJsDW5irzfDShv0ZVLG0tIx4S+LSiuBO8My1NYa2XRJgKFAzpOCegwxA2
0t0AGJuWDcD2tvv5ISrTX+7285vn5nVFTOCL0aqxExviXmD4vb4RQmBtcH91W57nMIT0vBkGvQ1Q
JxS5bb+LcmTJVG5RfqYpXPlgXvZNHuoLl79KRwBIqhoUKSq3KRyyl2DZmR3cC3EE0f4zW3OD11Ty
1h9HoKCluvNK5B9ejpHO8zgAp3ZilEnmz6RotirxNozFQ+T9ZWXuwKrRDjdTXAPzXVg/KpVjeCvE
on6/pPkJTwsAfhtspOGOasjwAClJ8bfVQ/9m+uuGXMDM5s5qfIKE+w3S3FOcIqHWhx5rEX0GoR1d
gnadey9NwmthoaOb/LL8peQnNA0q1jnfEf1l28uLpdEGFH+WGhEFg7FJp2SBkydepIF0ks/GfW+T
6aXDcgGQHQlA3Dv1EzyaUliK/nuiHFAEpTE3N/vG3MTeykebYDl69uITKDp+yfIyxDeW+7ugW2ne
FlmIKCzQ8eJkaslX6dRHfepubBVl33rPxpeebwftUbOWWQP5fFOGx0x/8pV1QVCuT20bwPNejQ6p
T5zENhc3ZulUsGlJbfHX42iPTe3kyrri65QF4HOwsdit4CgVeHK3AkXRcSF89/QLyTBBwv9S9o40
0gSgx3imfZOkRHFQiToMRK0RON88JwLcMu+S1596uy535t6InCK3KV9oAYI8rH4gU7G5EVNuYuPc
1Qk9DEhVXOJIcz553GGhAE0W5PQo75032ilaFewK0VaODkkFnp1chZNvLarWJkksVq6BQindTi4D
tCN0Umg6SRn/luOF+FI+mQJVyI3yTTlJYrx2lo5TtF68cbWl7mMPsTML4umifQr3PYXyMwZ26bE+
Bg6SG69eYFAAhBHViPi3vbLO/W0S2lr5VRvkTOBVgym7kIJNBukEB5b8EY4MqTlNNnZFLrJ1h1A4
09dmuZ5wZsYlavZhsGtHjguQjahLYZAhmFWro8fvaE9eBt/35AnB9MBno/z9ndJD0RzOYQI/095H
zEn00BJIk9qux3yvfXPMqhpJaku/dwrZMclh+c7KuzTaUqRQxOkL43sSCthY9Y5fJ2W5AkQiioqE
7sIC7RIvVr9lzR7iSNBT2VoNNeY0GiuLNATeu4Tdid7eMPdivZEIEzrk9xp9XvVqUc8QNxSMq21S
b9zS6auVke3jcUmfo6wPBiYQ5NjoJNA4EdtNwuKyf+sffSgGGwm1k3aHMLLDPNK2B60mR3tF9Ana
M1RHWrxpqO2MgFxs6St80wV2lWgp7P8I3+T7LoHys0LcITiq8Cqmx8A4By9w/5RxrbfQYBiBL5JX
i3hrDgVvnUiXfGIDBPcjHS7QJzZHbRluxYC0HEIu1RWiRGOgnEPC6V72nFaD32WX0Y55ivwDsWBT
VMohLD/qZB15+IGka2OeaZPT70iAbqMp/8zJNXok0h0c2QmrA8VLg2uzBcmJEeRycmC8Rh0iPGTT
NibPPFlzW5S9CIBLOXGSfqM7Im2OxK4EtD8LK3b4zk/8mI2jdVL2yRq2ZLWEtsR1nIAqJA023RAP
TTjV3imn1lYyYgoeuXFSUAPvmxcNdSHBAvGy3jT38qerLKNyw65BH8pdvIjmqczx0GLtRwx0kMEP
KjZ8tsf8uSILLlgr1j5GB4UXH+LQQ+oiPl5YnIql7tDC7BFX/kcTnMgRa5qt8B7z5yroBAzCugpO
hLaXVLYBaz6mz8mx2PlnVFfLekTXCdrblgkOUs6+6zRka1OGIoMcJ0tbrBWUyf1BUI8l7oUCTcQj
GvSCCEgBdOZdi/eepsEdrWRJ3QgifTB7iDf1xXpGHWP9yp6Mfaxu+o26LB9SH1H01rsb9xFVTOov
zxaddhpqqdMhL0cfwrGMVP1FVFAJ4N2UkeNtqphr3QLOnYWmefJq2xD3/UMuXPFlNeNVHXfk13bc
lFbvlnioSy4MCx96DZBEdcHmMLy8cjGMqHofro1/HcadaWp2DdoeZ21MPtA6bR688LsbXluV2wd4
HoH/TMUOC+9R9s6tDwCIBXGFhxYVeGzeiyPa2E3kHvR+03JmCXawP1GAd/lBEvZVtOYbirgUYqsv
YDjhToLrhDAPdac9Mo9q89N8Zy/P/gseLV492nND44P6Ibpct/0r6RbrDqsUUhhkWognsfKjElzH
Di7lAtfchwQnbe2Xa3QwVxHn2IIW0kKwwxVU/9L5paF/es4HR7+QxLFV75RoNa5w4OyHC6Ie5c3d
EA9A1KmB0882lhG9uc+c08GTdw3pvj0Ypw7PmU3yFAeD/9xbDoEQFhDbR/VifuYbKKnHr/K5obN5
CmsbxXvpLqYkE36xLAhLYVHb2j1e4IW7IQzIxn+zoOy70u5/2V/5svlVrXRn64OxvCgnWG6XgZMC
A4BHtZuOmPQ5fIZvKREO/6wB4V1gqU5Umt1L96qDtiAAKD6yKRLTqt3qZImvFaxKFyzjrUzmy8oM
13UFiBXHsI2IzusXRDczhMqcul153RKzL9VyBPSL7K1a52dwaQ0aI1K17rldInDGHdFqroZlsMMv
sKClie2gVJFin8adguhYcj4sm8ytDT3FRl5Jz1u1cbo3cMvKYVh6RD/b1Un4JT6Bg2/RrL97HAbJ
LrvTNsmd+OjtoqMFWRZAh44n8kRXOXvMoG7YyTq4M18B1vOY9JxEyyJbjB8Ge73EfYP4ys+22YI7
LaTqTFkX2JTP7wif1Wrb4Gt/FjnCKBNx9/QoXcFStg/yU3VKnXTVXjTYFXZ7ifb6QsFjYa8aa6Hy
pS20g3KoTu0FP9P6DejfeBgPxUlB2rfwNgKLlr88cnhDSUajPx5Qc5XX2uWaYa9GBghD+sAWmS3Y
3OkctJX/Wm81dIXvwxIAyO6tesd4c6KNkdk49x3Am7v0QLzMuKr4HiGRLmPHshObZs8RbaDNJk52
jFfWSl6El3qrm4v8Gp3yq/AS3MPaew+vlh1eDVv8Lp66Zb6FVuLQD61fveeJPOpYV9AMpNdpocM0
gS3nSCuuGs+cyfjp8A1jR0PTxQARTwYJ2yijLuN9eTD9Rb6NTsJGc4yDds0dcu0W6dq6pItgZbxS
uxZqB0VhuRhfm4W8wF6y4AxFpgemmFdB2dDM4+LymvCp1t6aQck23vNzeAqv9aH7jk7muj0U7zGj
HipfL+L3S3IK7oel++2/pp/JRuSb4Byj7bV9c7QEUCQ258+H5kiLedW8iY/BHSJ71E38rDioAvsq
fqWkYizEfjE8Smhn7av10bzRyFSX0b64Szbmu/pYvg6QHrkZWajv5Wv4i7ybE7b7/iHaR3v5EeLP
pbhTH6OluOBLXcOHtMGgOFhKbaCnC84+K5CsDrVC7UBPcZHt/JfpR7cRnntSxAp4LtMZrnhDw90c
cQiwsreTO2mTnrkk7oovfqvZY5za23EfrqpHKAOcY+rnLFpmR65O0df8u6+fwzPNFf7rOYqcfp/w
9wodbJ71BPlbEFZExJdLHCD3pF9IqetnHuNgChp0BHuTexS+GmJIuWDxNRFfzzXjY/wIH5D3hhHx
J+gXV2BH1WENJqg2OUyED9wWEqdRbQUVwuXQTS/6ztv0254/yHDqP8tXpJHo9QiWstNrx5D8FzpT
VAdPwnlcSStvg+OpCSXAKLb41Ckv0Vrcettgi3CWxj6peEtlJxyVI3EyS+M++RoY2lVkMX9Gw6Kg
yYhZ2Oov0TMZxLq18u+Ge3FtnMdDM9xFx3LPkELrI44V8RWK07LduJev4A69Jo04XGDS6HQMlXfh
Obgbn/v5BDifJUBqclIpEIY/khqLz8Tmk2sfQIT4D/MezY6Ay+BHd9Q5ETzV29Tpt2BDzff6jAn3
I4mXJIx091a0MN+ZK1/9F+3QnjG4stfjwQsX1T3NM8Co/N3bB+NZfCzPEfTccZ3cTeODN+mjeGMX
ERMFmlN8tcNhfOaC2H6M/BmRucALxldChxxI37HitITo0yZDZtgNy492wwiPJuS9cgIUbqNXXPgL
b1meOZdymXxDCYMsp3qMaUHb8bk78r1GG6LxlsK+wYB1lnc+RyhDoIX0Jm7j0tYP1tLEKW6rOSvz
JeERm57Tjb62zuJaPGWbuna0q/dMt9EZqFfRLebg9TYfvkPjb937XNP6O/3Q2hkXvPDMfvfFUuIk
KS7IybKT54IrzofxOb7W3UL7lF61s8m1O1xZJ5D6e+AVe5/w93s5XBJRiJWcS5p8YThIHYYf7WO/
UTg9l9tuUTrCXnogdGbNCJVXXl+wadwzpui+zOnTezscH2ukO1+0r8ZNsqkWxULahKvwIbiL7gAm
rrr7FaxwaXIXcbT2giM/thyZdxyz7hO1Rf6A6hcmoDRYik/D+/CeX8prdJ+c6kPKWdD4ZZ39q/Eg
nct4MW7dHdErJ/NOXIZO+PpBE/e+37cczspm+hclgt/ZQbnQn+T3+AI7Cu1EF28KsMhomV4mDRy+
DoZQCyGwX0z/yJVGfKrcw6QAuUcguoMWAFnJBsdxcO/ClXRimMmvVoZQYMcrztNZt+2v+B621uik
4UoGSGR8iRi1Te8u0gf+imPtGNf6igjeo4cNxpIjNru3ntmJD2/NAB+7AKKxqdraMrDSZUxDdsz9
0Vx2E6ZCZNZJf01+1lWYwk2UQ3PRaRa2znMkuNLTmRoKP9UoU2pWWRfecRdCLRZGzV+TuRJ1W5zn
PGxbSMngYs2lqHl/EAnuSBjOnc6QHqJu7MGrdXbhdvlWyTuCLCtjK3WMBdtgXwlvLcUcsgtWk4Cu
aOVgQ7SZtzM5qqfdD4RuI5G5h9zJw2ZY+Osy9rgBniYTKBbx0XYW680i1XmuIntzA3Z18mLlaH+m
qj66Z/oKJW3zn1kYrwFXAbr4MO6yberjCwpMKpjmo2cSdjliDVmBPbjPxoKguFThhnecsgUHpbiU
KrXBQKfiMMcNEmPf7nxfqjCwRB9SrVN9IS8p9BlR571Hg6rvp0F5Asg7Pg450XvzflLVoiMghqKx
0CLI67WbB2uSzU+yonDCLYQzhdpN6ZUxJ072SfEwM2jZc98iSmqiIVnMesXamNoj82yDtwrzB1r9
30S/c113Lvkac7OuK4p94nrgtCe1wjwZpv6dTCTZz+K8LheaYFNiHPbSASNOM8ke6kIrd+00mRfn
Ccp0YjY67sDmOug8yQWhkJfzrO66dzW0n9Vcl/2p1cojLWm5CJh2vo6kOY8Rikxqj36qDM+6j3lO
Q0vxs+6fFuft5qdFAsACCkjDG64SCt3VVyRWX2JvEqxlcAKIGg5VketMLaFxr1HRWeWJbHQ+1ywM
GSzUAIWk9OswG0+JSxaRB9euUTgTqVTFwaUjsqjo7M1ziLv2Y0qUJmzXSybqqbSEPI/eoWiwS8Ek
OhPsIK1aQS92o5wXu4KqOjVS/cmQzWb7szQ/YIm4boJJ5PDbyvl5P8vzbAtEITVyZH50HjRO+HKJ
0BYDAvXjSpsU7z/z8+p5ktKr3BEJkfFHZdN58fZoUblUXNuYNMa/t5gf/HkVpSnREN4e0rv0zmzA
poG0VhatSFB7O4jaMSDUG91nNeCyp7Lp9qrO14uwFu9cthPUFnKW1INH0EoS1dXt7bF5zsvZyhxH
PsP8BEUvKnE5PzRPClngj6ZWWLWyvJWdeaP5SVSvEbNKcxtxej+0dGz581K3tT/L8xPmp84vGhqT
hn2evb3ez5bzytvTb8/5efk/N+81L12VZfvwx1PmN+wMfO1ks4B1mr6LP176zz37bfkf9+z21oUW
xWsZKdXPU+a3/m3vf/t0P7PzM93bd/zbO/3Mzhv8fECr4T4T5x9Zaf+xz3/s+O2B+Z2NCkLBz9a/
vfPt+/jjw8zP/k97cHuL8W2s1UfadK9AMdNdOp38x0knP0/+WPfH4j9tQg+AutYfLyPNTavb5vPc
bZv5ZbNC5w7sts3t4X9a9+fbzC/xx8v+bIMI6L6m37aa8x+RUXLK8sIhWxdVuJtDJW8Bkn8sGnOH
8xYZ+VdO5nR5/pmdt8+oNSGGbn7CK/94iXlxntxe5meT6dv+2Zt5x/7peX/s2H/5MvN286O3l76t
66cu2P/XHs24sf8JFIbO57+THv2v+P3jPfk3CrI0P+VvTpj6L9MyUfZg7lL/nRNmmv9SifBSDImh
oMQU0vHfnDANhRHaIiRJaJl0w0KX9Lf4SPyXLBNSjKNTJ55Y+T8LAJP+oISpvIxJzogkI4+XSSec
sNu/5X+FUi6rlaIKEMVraidmH9LNsPYCJKYNUe8A0NNNVcBS8CqqtH1MYNXY4rH87Tv7B1zZP+6G
MYHP2BtcWvIfuzFKFfEzYytsihzC6hDL5r52mw+jEj+ttHa8IiSBtQJdCR6HmrmIBNSXe2XzP+zG
H0To6duwJElRVNDTBny3Saj127dhqlJIgoDibsRSBagco6ceJEHmHh8fmLElYpwMUveiB9ZLPJRE
AGU12t+EslSaUjtX2vbUBWnxc+z9lzA3SVWnbMbfYG7smKEgQ9PEiR2nGOL0Z/xtx2Aua4Vk4KE1
2oEioNhka/r4ZynzzUNiaJbd9yRKAA8hyn0aEhtDLzl9CP3HJmsnouym4+3RVZ30S+4Cc9KupT4u
D4aBecc1D5WckjloJZcOyulh+I9JnBsl9oYOzQb6tGXaUQXGh9GfAYoO3DIMz7jy8n3v0smF55od
PWBAtp6JX0Jhwje607z7QvNwYvfdetCpIAhjJ2zheX5D++wJQ4W6icZ6WdXVxijioyvF1VIXcWQA
l6zJ7ak+295CHdUx1Bab9CiG44OZle5KGIizhzoF3HjV19BCECt0eF6NOEM/0e69aCuZhDy2NMr0
RFkVQnEywk9riC5YD/x9HMXW2sLMZCtFPOxTubu6HokhJqluy8raiwIdYVlOD7i4gVZZIcxRY2MS
mHHIJuAbUAxHb5Hdgt9XV/AeMzfemr60icOpB5l8D4WYbNGrYcTzra96+oOkfn/sgucEt/a6Z7Du
IF8nLo26GoTWGMedSkyHUjtBba67VoJUOgRfaULxsQdRkVjFNzizSwZpt4DsQ2KajPesuAsf0rj4
6IwEyE+blhOUwCmzpj5HYExIHe3YCme1B2dYU2ByGWV78BJ1XQl08YAs4/QB04Oc74KOZWPATrGB
IT5IwDHWshRuW/JvMD2WU497IGyzezRlif4K3Kwl+OZ4l/fFhy6JK9e4SBA5PAOXca4pJLD67rPV
QwbMGUDi8xTv6h6AaxR/SSpwPtLo0A4lRJFXSo//vGt9JzVepfwhkODOWOkQnEPxwyONjnwlxzDp
svoUh2ABkgkSdV99Fi20HMV4VVnSmojcqXAUxyvDRO/opv2xGaSKCNhGuagJJLi49PlVDP66L2k/
QZn4NXgSkKtQorQ/dN9AjtRFJA0uLRSYhKSXuk7VFMlair16Bd0IrKeaa8fULQ8aFB2KhzTcckku
N+Ss77JG0Rx/ul8VNCaqYHBLO8+K0y3tbZLUPsWtKb9nXidoxccQ0IIF5Yunu/dJWa60VenlKGym
Va1Xcg83L8+TukkfJUuOf9tkXh9NG8/PuD13XndbnOdKrR/XoaBNnnyGgPKUFg6j59kDrLyc191G
IgBFjSX40WfZT5ERzAOOLlCzan/bUOoY7meTf/I2KMksyUcGOBVOfvK8+UrL6X4n/Qnm/ln5M523
Ciw0E+NU4pgX/xg+jTr9dzDg0w7/tieDKPobF4t/XeFQUgsp/NnD2779DNx+3mdeO8w7P7/8b+O9
Yt5dTiGI+eHSqTo1Py20vhpF5ecl8PMEQ/zRRWAgZJWDB/zasCiRLdX40FZt6F4qV1yTcuUuB49O
el92O79vr4FafSbNGdZ++KQTB58mWLG6tL0zivFJVZrvGvlXHmcJnjK4Wm7u10vYxslmTgvguBC3
pBP4dM088xSX5cYVvXtV0OWlFtAVbI3wPkQWH+rK2Y1EC4Z6fSd7prVu0+Ytjq2l0dArxP2qUj6m
NKZx57SWTPXkp4N7SNM3STSPfQ7dqGaMTA94aitb+deEx7ZTvdykCohNuPoIDbQwBm0gPVgpLJOs
zU9C7/q70Y+3ajuMVxlEiStUvypjWI6QQZYl1p9FolGyN7ziLh2pnvduhSnHp28fKDhjQRZrWMQH
+gZD7jkDUUlkTG3dGkWB2InVsvItcZnFSYOLpFqU0MiWRpDInH7Hs6BJXwXH72vRnHW/yeikAzOt
PwkX1g96gBar1FPKC/5k3Kmni5aFYVVXxyURXSvcWs2qIIJhStiyBgOoYDA4UdY/Dro0YarlksqC
SWsg31e9r10MAASdPLiOrGraKmg+yy75UsfxoxXLRw1j673QGsVGFqyNFXGp87ogP6exmNCjrAwI
B2G2V78Z76EsgN6TkQFut/6AMS5q36vJw2mUIKUVI8iWOiQAWyyhfU55xhgXsNdyAtBQFNWQwdqR
zMMRdFmikypPMY+6QONU8QUsHNVPnAp2nhMNk7XUSqS9VhafEkZWMqNI8SzORU8v2ZIVdCUkQBtF
s0uMhhycQHnWm3fKhTLRPfRCg7joN0ImPEiNUq5bUCYKUeM0evUPOSm+9B5xVR7gmBtGwrwEK67J
sthLen+MTZWiAjUe4F0+93jYcmUiXzsKhQsR14kl8guQoQlUhgIQStsMmnyI4mHNEAN6mUgb1QjP
ugwNW/QYb6q6l2/kbCXJ8r5oKNR4g4/btI6ES8ZoZtv2XyPWb3CJHq1rd1x5dfcWZGBCVQ9wsuff
xUHyi0N822r6XRAZydLItcMIZzMyUhx0dM39rLzq2ilr701VW5p9fZ+4pKgKpfxO+uNG8dNkKeSm
j7bRf1FQGgDsixaI5ygb5edwjHv+EtlekblA9e4isgrqdZgKD0HpXUTf4Ngb71tduR+S9gXkook8
p+/3vhuuhBY9vaxfGPltI80DJNZnGyGg4qR7/X0pqckKyDyX3FH5tkxC7fBw9ZmCsJCkx2Wb58hA
xLe+IPeUevAvNY1quzNg1iUNFJgi4CoWBQ+dRfid1baK0+AIOCITPfdhpXKFKvwpt5Isanr0/VZM
6p2cmBfTKC54aKBnCqrNwOm1d7sjhb6nEiAuilR+h8KuIE+Ks/Zw6QMwFN5g3rkANTSpvWYmcDAS
bEHQeSSkmoJ1b7gmZxffhyACpb43NC7C5VDR5iUE1mif4W2jMfPoQiklvCyfxk9EEH2K8qdQgoOu
JzvDAxGLatDvh4NeU+HXBPGQxorTj22zL8d7mSxsRHQd7R83f8vBTCJTk57C2sOMqipXY8TyiEcr
cP0j1t7rEOpfZi++k2gSCe6jAJczUgHCM6T1w+zBswj9dMPhgIHkM+2S5ywHKCQS1QpVDN6Rnhi+
o3hWfKL8rYpozPvkhMVBQZUycDc1PTKv+3lYinXGUvqwjLL8WnCR2cSt/DJv5eZJucybHmALl/+T
wCAG3RQ/m1o2az6MJKzCKEFSkOIMl3va9n4ynPANL2tZSJZxEdPM0q0ENK6O663MORrl0XOMwiLt
ssDWrUbwe03x29i0WTEcFK8wyHBN70vVJTi0Mo5KLZPUKDHSy4C2r4ymtKkZE1wJBsFxxbw/SsI1
AGt/iqc9UcV6XOqVm3BWBekH7R+akRIRJjq2Tt5oGt/Tt1eP6blXMiY9Yi61bd87v8S2GSGU0rIh
B0fWQ+s3MOLTvYlG/k/YC5+6To7gT75ki4BLQejfhFxxYpluo6S4h7DuzW0iZheqY8hyUvWYaqgW
5bE5mQmwYhFLqyDo58hQetLovHNHtZ+LXq2cyAUAMRjHxw8xhEAL3XQrAomXsxYbi1YiFZGqk9eL
d1osi1sjqZJDDrDRN4WK5xrYUKY/Yp4kyIVi6C+iTBDiUCEnNUm7g+HfbofSWBIUicCh1/eNWljb
uvjf3J3XcuNckm6fCBPw5paEoQFJUV66QUiqErz3ePpZYHW3/u7TfWIm4lydiAoVPUGYvXNnfrm+
qj/jYVKcJyqXRZCeWzrtEL/WnzFlGEUNuqOVjOnBmpZ7ulHmMzQ5lbZDeBF5+h3pbKOFcKUd+Jqc
MysFeXkeNdC30EkIGrWXumDc11pxh9zeLjvjzdQ4KlmDAIYVx3CWkZMOqQhYs8Kw0aTQnkrBniZc
qrFaEdgLJRjmfsGp6fmxafqsj9Yc7YvOHEni88eSx9+j2aou2AFiA6S5FhJobZeMIYuhjshFNShQ
iwEuDaYSf1rhNO7A+aQ+bAm8IsRqH8jLL7Oc7jTrU4fuqZRARdY/w/pHKI2ZrPd6s+0lmBu3p5Sw
B8pQs6KjM7FSSfPfbiX4LmWbn/u3B9VqLQDcbka351nI/xW48a8Pgi21U2VBwtOXI7RW9ra+9j7e
bsVrX+N/vHt7SbO+43br5723t/3cvd36+ShTnRmrMjp3b598+wDGb03ozH2wNksKawPl7dbPn//4
mFmoPUHjv3lfzcAPFDe1A3wF/rzi9jJDTsAC/nx0Xq+9FusH/Pmsn6+KZevvr1QjKlk09IN/70Qj
+fP6vzwfqj3GmLdPSU2das/P598+r+/798acZUBLDVJEmrPbQ1prDNS3mxn8TkqiT9kiEhXQII69
b0bgqWQvupZ7XRlC5cbpddOlc7uVWeLtE4oT2yJd9RWGCdIcOwEnDfO7KAmv8WQgMUOjyb7pUegD
BW3UMj/NvdHQrZC3qBKD7GTmbeMKEeK9290hlLJTLCCQFiJtcsdqBOvRKs+JqKke4vV5A15edlQ8
V5AO6UCbi0ba03ao+AZCAXrSHwx4xZEKXHxoMj+B7+BXUUOnFBj0Tor07TKiPzMb8ZIADkDeh/eo
P7N5yFplmq+tndEtpT8PhycW4os/YCDp326ZjUyQUFrMtOsT0vqnUBDZEzzs2zr+28vCRVp8RZ8b
N5WQKRVIyiu2ZNHe6BwuTkmMfmOZWRPQHQVETwlQHqOuFDvoPNDQQCEFod+tfyRyF20CXTypa5R4
o6rbGeZDwklmpXIIcTtEbnuXMbGxj/hAlvNMLwu4ZEbTydfC/LEGv8K4zCuaUBj9FJ/ZzUxDm9Ou
elPBqHKW6RkZhimmXNdUp8U0M2I3svWWWnxFQEBBlWHYZbX1zozU480nUhgQLdesKZdsxVlYSY6x
bvwR1OT7uyR+bSw99kKY7r4II9m/3br9UUZMMiwNLYEMPnWD7bFL7kcAIOIPSypDbFzfBNOwcMnM
UL1eDSnr1cVSUxAlNdQPZwl9A8t539Ca5lCEHWIX7vXrmcL6gjyliiz757HIILUytbC5xvuqIOpN
llz1byfW7ZY5jKGbaPLqmSvPBI6d34+9vsO3RFnZz4qXJsnLYqkywgtq2prkG+tTt+f1sVLQQVA5
ptkjkvkp8Tg6oVgue61iRbka3ArQr1CiQ3aeuEh8WcwF/3YrCyGCYxVdOFZenWJk2V3c7uJeE2pb
0QRk7Fn9svTyocETwJFreqPhAqZAY7LUV4zurVE8S50k9/ZoKMyNrSvop4TSTHzjH6+8vfz2ByF6
ovePJDpTt1+JIMqQW7Y6MxNjkyX6Ua52QFjYh9160t/+SD3irUWSKubWioWglhwREvztjxCHA7LD
9f6fmzi+zOuqvdj0Apye9Yl+fUuZ9P0/vfD21O3Tbs/f7hpiHMHLUqQ/X/PzxM+33h77uWt1tWKr
PSHvz2M/X1opLdyp/kVJAMvQHRenf9n0KtRZAoDS+8v2/Xzjz+bVty3PhtW1hloALF5+08gJZ6mg
+X5e9/O1P5vyL1t7e8m/bMbtxbfXDV38lfX1CeOu3AtV2jonVLV4Q6cP+Ib55gjGLafby1bzuLgr
STjvlEp5LTNVOCeNXKB9JT1JlB7T9RJpJwsjsdFoMWsoraMiTl9iI4CcBGi0mRqttwstg5CTybJP
8vEu1BZ9R1QfATq9hMlLa+A1SM7CkZv0SybOdUzdshikWOmqJaBHhatThS6+qejRXteW0Tus3xh/
AFg2LdTVcVoOaiyLXt5VnMFw59XefAuKWQTsmL1GrGs8shssRxWw79yV92wEctiWcFCzgOwL0l24
zOFpCYr3XJzNlyH6qLoIbcUkXWjuA+bU7IRmuBYD42zXxT1msaS5F3NonLRI6YRmWl6AavpqTSIJ
p8KvXm2/0j5T92umwxkSkLXdlJw7dXhrgWXnmqi7eN2HUdoeE+mFdZp2zObMWThGDuN54ASlREoV
ivkRlDkNPJGF+7Eo05GIBk7ITQoAU20Hc3gk7g/oyKjcJWhZOkHs1ioLMwZx3GO3lN7LZaqRQY9y
aAcN3nRiqdnV2F6mhoeKshvJBk9bSW1jb8FUeyu34udYt++dqEmuOrOwWFQFPsLrkmjhQ46K3bRk
HXex7jRinQv3JrkbahkBbDNdhCE4DzMJHS5l9ZDtFhp0WYIJm77Tm6todbiwxKi8B6HYBXSOHzWa
nMb4InR66yVicEDVoPuAuha7LOnq0vK+OnfvSaCb/gh67bGzYlqZJ3VfDolKhwZIQZJfiIqhOGxh
Q+oXtWe5VGI6RWPY4sL80O6lJHSLpgOpVuqnURilUyAGXlLhcZYVBXhmiN/HOh5/y0U4e/xRHOLs
eTd1Y++QO4NSboFuDHKZHqygR/SvhcKegATntmi1XBtnR8yhbyYGPYSROqB3nBfhCgDrTIddv9cL
NOpDv3ZQ9JW8K+fkWwUyfhFVWk9gs62ZNoUk3+hlc9i7ljCMbrQaLPbZ+MmqD2sbWh9SrDwRupj7
VELYfquH/b/2ffr/DjhBkc38v7rf7otf8Ufxz1XfP+/5KfuCM8DFVrZWrATk7H8wJyj7ipZoqKpI
Ck3789TfmRPSf1GrMyj9Gpqk6qoJqeLvZV/jvwyesKBD4BBF5GT+b7xvFWuFXvxTRZE1MhGMpVuU
YfT/s+Lay20EeHYS9jjPLWrvZTpNE0ICLS+YI0p4CNSzqDdYpE6xoyfEESpAYm2W8msGGQ2Spuqp
GS4BEa5mSNwL/QBBwct7YLpt89G1OV0AqfyJIfqMx4N0ZRxWD0Maf9Qri3oc8dcrVbM7lmWPmxu8
V8oxZbgd9Uj0WyF2lhL7orpo2303vXa9lvoiIuGqV4bjPIZgJmU45nkNe9WAAkrw4ZPdjtxoHvxh
tlJXLCGuEwKeNEuXoQdhrlrXySfOODUMC3LJ7QRMJmhxjev6e6EBIGyptEzGg24HuUYvy8x6QyFL
B4QSuiwNT/Dj30thIlKnoSMksj7WJMZ4Se2V4egJIfrkfpDKk9Q6TUPTc6IWvzRde0uyfGvkgIDS
pfoeXiyRwAnF1bEvE9OO1RRbcsZ4YlnDw9onQYZek3MKVXbxhJ34IGm7sZGczBoVB8ulVamV78Xh
I+qt33ghkMIw/DxLSflLFzHMZK+GkrGoeF5odWFXVbpjeYQdhUTxDc8Zv+mHfhvH0V3eUOKWS4zj
1Ki7RKqubYxUr3dlKD4IDznYTjduSe0qGP02XdEfKHA6+MtaZyzzxGvdfyfdxZLl8GWcTFb4I46G
iiEz1xnGYdTpyq479M4W/bZq3mMRaNzPcQUyLVf1S51dU/y8jAGMs46VpdMuRnjXZp1BZ6JwLyg0
FNVl+ktfhaHDgmbc0rCrTFaXitjI78uhpO9FkpZdFAMBT8hw2ZKhXFuTuJEMjYjHS/ZFDJIdEgOH
ClLxNMCNst0aAsGuKTzFBR6vRaNco4iFYj/kM3YnYXHEcGQzFfXitM/ltGaGsvm+UwYJ48MRpwkD
Baqs078FZ8li7mYVcfMOApmmzeNxBpJ0xnXIcvoAFmMn6g8j2b4X2plnvIPNLOxtCj6qG4gk+YeQ
THnRkTpfIoIko8dGba2NluCxOyF+TqvyAd9ibKSmcNzLUPEhNrEIFjV9p+MatpXSgr59HJo0Fdaa
ImCLmasspKLlrGvvxqhOjz0AYCtoCINDeaaNFIlkDztulhEthGPt5GV9MUx12E5FZUJ0qJstPD5f
KlNXazNtKwJmtkcxj/xYbD/iRX/p25kW4jHZGlb/LuPNmswUocw4oSurq+4FMwShWV+NMQFjnES0
6SQZ3R/D2ilo/MbTB5MJPOKCZZA9ScW2U+jCTyGLXErWkWct+RfmmOdIEagI4B8rc7wduY8YaXAn
UbSGzCJd3AWtfCnuAqYkCRglJrozzepi6+NcHrVev5sLioOlWmpM8p3uQvMfO4MaY929JnN9THoz
2qFKpvl9+YIaQS9Ir59CCFp2MeFRAevq2ms9GlfcIwQZD66MChHrKfrUjB5grArpRjfU+/qksLvU
rqTBqSBnuiiksDtflkkjSqJNAHHu6iG0C6IuMV92KXlwOypxNzYqBiBVoywjmctu6LAgUADhK3oV
ORnpSMRG6gZraGEr5MiX+9GndDfvp2LaJWEVU5PUMWop6mtU0Ac7mKwFKVlMvaac1IyhPbYUeM5J
ZA+Sci9WxpsW0Fkf5vlxFF6y1U0SEM+LoKL3p5w4wDKkL2+BwyFYNGx0yoyPFDGStXaTi13BGKGX
4AytV7ARmlNIQ2UvMlzCqak/wlo+DzFI3SEtn825MnYtTGk7SotdM8a/pbIcr1B7o626mI/5IASu
StLroUSfEMbQJJUyvAuW/n6K0buCIi0dqelGXLrpW+2L2gYzS3RHnG6Z36EUExfK/ROISVQm8e91
7ejpORKFUaudRJg0LE771wXVUrvor1ZFk72Y3QuTeN+J9S/VZFEYDzk9uaPpQx5ENz733WGeLpKI
YkBChwyEFjcjoQI3a7IGi3ovXLBjTaibVeJ5bKnu9ZLxVCCqP5nSTWoRARqu3wpRjQnhBV9JLcFN
y+VjqpPKW6ToN6nGyU+Mb2kJ6fOy9gUiCtvUlf0MZazAE+OKIWC5rZcLnMTlHld5esbSwOmnXmYv
JPOuIf2PqCeGVDNql8Sa4SQi98EsKBs3S2NSMtUoOKr9dpqMh3Cc92AiRYyNWDhNIEbTrIdR0eMp
F4lL7bfm8hGoRQI1In3WsQQ4W1CEQrCJUFym6j6f4l2ampmnqowGeiBuwZ9qp6YurqNMSitvRYry
FhYyRSNkTitWvyvKw36TrkyOmGy9TEkRMEZzmOkzxaw4gdNIrRM0z0q+ZJmUQVBcqbOurikzNFCL
Gpo4fi6KdhaTWnhWaELtVetzMPCi6WpTw/VQrlwtpyOvKAv6RvSDFDLfxtbyKx36z2TuEbeoCYm9
rpiPDEqHhG7rQM6jY2FqD3OCSa1AOYMFPFNFv0ijPXf1o4iUZyPgXutoCnx9KdZoHzZquLnLY12l
qM+67I60f4X0pdVduRQDHL0fo8qC5EdRz+6qKTk1q0OfTrcEhDtYFwkuh1Xaqtsl6XIbOweZGqhn
VvrJ6EQsv9FMzBLWEktXbdKcCRruxiLNu1TBma6odKIvRaT1vGciZW0YrRzRSyGAdJHm17YJc7sj
EYYRVnpiJWznxE/H2RDvwpneGSAw6rkbMhCtg0ySrKXn0OiNUziIuGe0guRpBjBCUe1+SaE2+XWO
5ZaW4ZOu8UuSx7LGzFIqm1+T0ZduKZVPulq/d0Awd2nLNBKqCgt/60CyKXuIu0axGQ1NCdJ6JeQv
UVyrrkF5UJyzyo0GAPeTSIcG5iGCIwvLZ9xG+P8kxbkpNZ3ZvZMAM6jPcifJrlzFxG/uYDXP1Z0Y
CF5p5vibYaiGOwed/2ZH50oyZA7WUciCyuWL9Ii8kYn0NhlghETGqqwC+7nLKriQVVp71SxSml2k
N6HvWoK4hoEtpWPGzGDnz7S+WjE4gC6ocUFgXJNqfVOSuCh7YDHZVLtZqZA1A1NNERlNhE7X+dRT
3g8Bpu2wRH42lZrcbg5g1HqI007YK3FHhZDCkFrDblnaY56Yy6GbYww1KJHlkxZRWH1eGOgnWl0n
qwS0miEnIX2LVCaR3QZ4qItVNzT+CZ5rU8v7LjhFZV6dU1V8j1a4zkyUD1VytJCE6fF8DCKtxspe
PFDafqBdCYFcsTJwlLVHwZgBn1n4HIhOVRWtM+XRr3ztT9CzpsTiMUCxEj3GAR2789AMdhaSVt+Y
KnDwbtWhmEHcH/T1jwaR9+BSOfjb/duDxNiUsJt7ZVwB+83a1FHf0FwlJJoQ2wCgRDHADE2dMscc
qd/eni5izE00jCnqHt4+swi9HOutf3f33z02DbKxtdIYnNj63qzJmm2V69X2P37K7XVBLeHXoE99
tiUiGv7yao36Js0i/9gGOG9rBRBDir8885ebPxsV6spCRaHJKEr8/RcIAlmCMCxxHoTc+7fP/Z/+
SimkeZucLk20Zv4+17rk/Hzbn19w+6i0QumZK4L154tvj5UNGPjASM1tu9LILI01VVcqO+12KjQr
HvX2RLmeAbdbNN/kWKgwnf080TQMN8Z6lkG5y2ksg4igS2tLCaYbqy5l5bzf/gRJcSwJ5hHMMYOu
Q91f/twes5QpssMihXJTJIsHeXd3Y7v/6bDLJhp3o7gjRserBHFFHblZnj3J6wGNcs7QbhWA3WhY
N7j/7da/PKbCwxGTofdmg7jlKNda4akWzXV4eG6p3sx/bFVuYCpZA2a+FRtWv1FB1z6mk9shjilD
lSE+RSt16+fPvLZJlGvDxM9jJf23mYGzy4/nAchRXFbGFIA5rVY/jw9IWV3Etf6tS7A3IOIKOd95
w3RZkX6P/1DpWpoK4CzEZDD9A/D6h9PDD0nrdutf7srz3LsL1gYyDfUrX3/dAtyQY0+oIcqmazHz
dstci323uxENP5CcMDz6qUXeCqa3u38e47yzg37jpfu72V0OdzDa7xKM39GICKr7IlobLxsJsqL7
xhldqEUb4/QyHZCo7LFQstF2eFSsW2M39ttEc++Ww8voemjcNjo9YQ7V2jnxrcCRaBd98Ib0AArZ
3HrBQ+NoV9rhXJ8U3bYHq4BmylsOrQ1k2nlbv8xncKaOepc2NsZJWx8Fwv6lMOwXU3D1y/zFA73N
F1KOfNBIc5S/JBQ8KWrZjZf7L8EDpS6IrQzpJIG3uBrsiYKvbJvkEQJcPT6bc/u7tcGj2NIBiaTd
bYbRBvi2kmCth3xJsaRNN3Bm+HXja1yf1OLCbllyr13uSu2L3TOnorMse0t7zYij36f5gh0J+rgO
Z9tDjX1a4GA2JQpu22+H3LHmS73c6cY+oN992YsyeqvyzHcHp6wLnYxIfbwbqYxtyAiPyrZO/Czd
DahlvukPJGdhZLZEzRG3l/GF7Uj93vTYDPRWDSVMOgFdnUlhn4z8rKXZtDByyDcCsFW23LVUt1r2
YHFoXIZN3OWOeokKTxyRAmypVHIQCAl06wTIpv9SNCZclywQza7S+xA4PKrhvD3aAW4m6cPYoU4D
NNweYkS5xZngf/2y6SxlEKU25euiuowfuOfy7SsjR7fjvY4OkIwOWIPLwrx26kPHivecFhsy7MVM
wybjE4KY1jEfzAtehuYlC+6YsRz+U19KR/YY7+QrPZ8a6XAccTovxQdsGz8rF5QwIGK2FUKU++Ik
ozY4RQeBX3pQzc34yAoTjNZofopfYr/T2NemF32Kd1m3YYcNv3EJLN7ZO/n8HNwzKm4s+ZxFH72z
uEDa7Tjdzp+79lF0QQZvWr/EV+HUCVTZfuMJJwt78E336Tb7LPJTMpIwT5+lBhEvHpv1SbzvN5aN
weLG+g6+CBY1jteyPVenSD525+Ipq3xh/03b5aYe34b9lF1xwsIeK99rjBhVsDW2E2c0EBq7Djon
VxQEkECZDsr39I2knk5fP/ngFKDO54rGXoUDkDj9w3DOf2Fg1Dyj9TY7L8d+fXY4TghWq6u1Styr
R4nKUH1tizfe3jXoz9b9oV6oyaMM4qhLrLFzZ0Kkg9h7vnA+csj67ctyEL88noRC5mBnluyG7cDi
PQOejmpumy07WgEyyC8LPllo/IsL300lzyQp+M3hr+io57qptqQQ1erEyQX4KTLWr9Q4suZDsZyi
Z34cH8kFEXFgjfa+W8lu6xmNW/UsuJz4y3IqVLBZPQUjliq4Mh5VARjdwyx/CwNr+f6DM7ltcGoE
juFH4YmTMjNspdpi+saDPY3hVXE020N220tFekjNp7p6RG/XK7+ieutZuVM3+7LZo2IwSGw1Lh8Z
J77QfNIJqvIBmvmgNG4u+wPB/QBgq5AwXJ13Uv+hBHcIXzZc8nl9BQBJywSmi28iFYSsvJOrk/mw
SIe6Q/jJERlp1+T6loqZzArqR82JJI+PiMpfL8XGKp/b1gkbAjGba49coAaY3w5SF3yFse9pL92q
X6a0md202VODs97NC0dYbnbs12H7QXv8pduc4+he8+YvrmAdUMiaMmRBRMPlDmEhbubWZVSdD+Wq
eGvPzpahPPWXnNGTWxwOwxsOg7OO3YyxuF5d+Q5POvRfjKsTi6LZ4U3LofimL6Fy2BS/eCbPNLuQ
szBW5ZeG1kcVbeUH4XdDou6dS2UlO36JLlY7mxbro5SY/Dy76oN+MU7RbWiKe4/ubQZ65cBJyJZM
h/m120Rn9gF5N7IY3qK+whWH2R1cZneUN+EjI2fsc+AQ5LK3jP6JTVB5MYahg9Nx8pqTO7sISecv
Rh+GUgzb+V2pybQY7KQDFUZmDhUAmRNvcWvPneKZwRIbgPVEJcuHWAnokWN4JirGiwlg6cBZLzyp
sJm/hfcSnIPgDgcOFmkcbIgldKtODmOSuBSPsPc39UE4/Z4CR/xi14EuAdsIGp2AjAYDPj55IZPC
sKvF+yXgyqccSZM80xZvV3IPp+PSB2r2YbxDCNoIT8YVgeiricOgcWX64zgaHjso+hi/uOGNNlc1
s0gKfgGHlw1FdZeJXeRArzOhajM6SAfhacA5ZcO5oRR3FTIGE2ELHibucsWTGmQZ1j0MOlij+Szs
OR1w0+BwKOwuQskUSzcXStbXB2ce04WxxTz0UCOmsc0LR8m6ctUvzMStu2xRkF1zPo/5wHsx3lmG
+RUfHI0YpdkMCoonXoST8CQdOEj8e0mep+0XO0F/oMuIsYS54MQe5ya/n5/Fyc8UOhzW61Q7roQo
fqR0ZXrRdFSJz9mz/MBhLH2m5+DBOHUOZ7TCGOVZCUMW+wq1JFtz5SrLfT42+YiKo8zx28qhA6uW
bwRqF9om7GE2erQ4ZzhZWJPyToZK8qwuo2j7+sabiVFyTmkrPzJUhnuasWJ/PXIMkM8Mg9KBK496
ic8vYwx4ZXLXTm/8CuWdXxOCdCKju2HndE4ruHyV8f7WtH7MhPrOHzKeM6paO3zktM+xBHOMay9w
QlcOxwXqpupGH4V2bJkn92j4bEZJTlZqPmyA4bGH88ZWroz/vAtMbXvQJyrLTvbNZjH58xUsxeGK
NLuKNogvLuvA8DgqxbJnyp5TwgaHr7ZOGLLHe6Ioweeds76bzIf1LFWdTPJkTnQfp2eMoEkaTwQL
gPfusm9y8SbRXnhPc8/izQsIIjpkSLz2T8ybEKzM+p1mDtxcxzt2QenHd8m8bUevxx5pDyMtdIpj
QL2VnD5nfYfsROZIbqpkm6MHm/uTcI9uMgbrEgOzO1RW65P8GMiVoA3jdU3vqoN+zKIY2AVL+D1W
mBS10MZV7R3ayU5/rCgf0LToJNJWO32YDyzSN1RoGRqmdZCTJdgx43QOjae7uX7Fhw0FQ/w+cuBF
sgHbUIBXiatLrG3TrtsbAcAsdr4EhIsQzY3Hh5cM7X3tEjZVDtOqORzlB1ny9fzCEGWQlhi/pgPE
Q2xSSQJUWyoitFHxnQ2VdJgtCfwtZjXIM8AxrVNVPmsgfA4VB5GCiOQFgVsUZ2ty1GE9DczyVOFz
zzc9ha0EH+wcgTeb74jMxdGTy1PE6UpErB5VW1Toz2Cx7RCDLPfhSSsd7Jii/DdKeeGZqdV4SlhR
cgKHjsJ1GtqUfohp1hPMrxlHiPW/OGeZzomzOXfzHQS58Q5+Wvs2YKlO5K9tJEQhmlu/zv0eL0uX
A933uwRjONVlDiyKY2QipXCn62SeJRHGLUBANEmO53kMcl1zLzw1WCipTvnKeMUZMEHgIqc9gTQ7
5YRDWPtUJzW2LQcXxHG7MAowrMzbhQSYDNPVZoVBtDLBvjMBLIqOID6Ow5ENZsXBueVFuE6w3mF6
JXbbyOBTH4sE7ueWIJ0Zo+1hQqITJDbAmSMiEEb0CnH2NM07aJW5335N7XdeUPy7Ut0rNHZmpx3k
R+m9tldhLT58DMasN44drkeExgzIKrrhZROQZc/E6a4mI90F4JA/rUZiwR+91bLuJB+IrBDQZ7H1
kCU4lT6nHm8MWaK6cX6/NEd2BVLq96rE+viA8U/S4L63gXaXYyR9XFIoUYJDbOlonFw7AtvG4QTs
mtXuwhcJSJRT+9ZxuUO6NLdErd29vgKuMn2LY6q4wXlo035xyZWJs3bo0Woj8tk0mCRcj5QZCOQs
u1jJTi5dfy/km5BX4LKFCqn+6r6ZpoyjVTj0+QknBhMObqR6XXoqEzsUdpm0Bet0IvlIsbO9irQo
5+8Ud2GC7MBHVpGL6y4tXVMO9SjExtVRdQcScOPolMRG0rX6ngakfoTMNjUUatEu34lvNYRTy564
lHOcu3+ZVrS5w9gtQv0M5pMHojukrEX/PFLp1mClvwJGRHQ6KSehPvIItgnCM7h27TwXmD3ZKiN/
C+LxddLkrdxtWxtCZ2v91nVGobdeQ6oCFuUAiBQ6KMRFUKNQDdX+2mG0Ln5QUOenoG6kJTsketZt
LJ9AeYLaerwHretG51tgIrNq24Tv1pkLx7i3NC//HT7Nd0x40ErN+KiKx4TMrkyzQLgbSAQw6+bw
lfrCTxTCEE/Yzr9CkvT3vWqnx4JpcFO8CChQ8k3wGOxYdE892jUQiqWeHcTEwEC5Gyn2XLX7lsSw
aicQqDqupA6Lh/odWBtJY0SWHGtWTpFNeA9wGL8k7T646rRH/cqUbf4cvKvYXwhQHAF8PYQYH220
ewssV/VpVhTW9hWcS4qRD/Se0vrCMCa9B75139XStlzB9Q2gsyQBCfnOYVaHfeyZsh90jC/TgfGH
UwGFGKGqsMmUXQ2trzs3FNqb4zxcY+0uHB+X7FUdnDLCDih6U9gAMro3ypZKF6+O6AC167a5ZF8L
PTTX4m18rxFoxTYzMKPkccJ3NfZnm/5R69D6zMqI44A1Np/8H12yi/zU3VGIaS0ahDcko/XhYg34
y24DXOTHLd33YeII+MzTAuyApJYQHnwwYrTjJhE3+rgB74h0oUBEC4Kx2uvefGDfjXT6BO/AzH3N
jxjdnM4PJUZC+oMIDz5M7xTulscUcidrS8DCIXtk2OMXGervqBdsOrhi47BLKmJl1nsoDT9awbwT
Da6paq9CvbSA1jFmMpk79XNo2uZJfyLJggP1BomFijiRoYqz9gVgZiC5BZV2EnfUUS0XUGfF+moX
uRIxSmDrwqZBaJ2S3E+PIQG9dRGOxznfU8bQr+Gx9sInud/VCZjONLHhcUYXRlP1LT1NRxB8yg7M
JfgwO7+HJrSJ/IjhzMb4XDhqFzz/HmRGhZSXTX6J0Df8gJMmcvpsm9diX1D8sYO32hNhK6te6bT6
ofKQ7+4lsrJ3D8GZBl7fuAikFDbGpXTKo4hq8SHe9YITEYXKfv49sbyjh86eHmMnc/VxGy6v+lv4
3j91IszxQ2LXTyp7fMcWt6ChfRE9Auq7acO0+iLda2DJTnN6LuVjaTpN+8CBBm/L6LGh5xy0XexS
2hqFXVOixCDY8soTTKV1TITmx5h/rnBC3BtO+5q8MIqKb1TIQg/+aafsY1BrzbFU0WHQjub09XsV
P9JqwVUs3dfq3VxtJAOW8t6Uvom6zGZHjCA2e0iuBVF3novcQ1f5xtKJ6Y8IAWMGYtG8RPTRTKvH
2ev6fwk/VCAoshPfdJBjO2G+bffNtsHVnLbFCYrtAUxDEu5zSHU0Iyz6FvCfP74aSBCIac2X3I+9
XDNxYJy95gWNQhkirwd9tAmdSjhSzGJVRUmHUpuJMGglKvZX1bTnkwzsmMIMrrT6BvOsCRBhv5Oh
6BoepDEKg0+Em6zQZwy47QVYJmJRx7DuFulKql/cF+uaHSWJE/MleKjRWTXawml2PzgL0FgS9tLz
zQI1eYd+l207JzpHu/EXpT9WTVh7oaim7vOUDaw9Dad7seA/bqxN/NwbcLx26qncBG/r6B0+dZSG
IEFOr+l3/NJ/0rxXkn63MTgke2JbOwDbgbUN5r3Y+un83n5nFUjp1cWOWPUk8HMAfl/Db73dMMah
LiDi8KXapixOAUpufdIBMmmUyKk32Z4yE/og0gcogIgQGOVRdFQrKrl6iFYuJ3hvbWfuCfIflvrQ
bvP7mDMDN8Lqo7w2K/oaMc4R/RPJIesM+xkAZrHLXkzmqhG3461lbIJfCSiudJ+bvd8qmrJlNxa9
PR3it94WyBShTCeAeB6gt8s2Fj/JvYCMieWzVb9Vz6RUv7rkSqQleLl6B84+VM8WdjwtKeGKMtOy
Y+igE4quViHZDvvxLL2Yb72wAW3I8t7nkgSt+dC96G8RoyglcbcMIVO4vTbtwgRkO+o1zUMq0P9m
D7AK/M7Pcvlbw8C0U33lfiKeeDJgWQ+n9ENm3Rsis91QxAY3xzUY0IcHrJPy8kv1WX2WX9ZJOzSs
7MlrXJALoBZQ6geaY1ee5rChG3Wr/E6sNT8yxncr85uzI8Zce2t62mWqriH5hQNm1NJ34HefMZzu
ylmjskvwWCi7sLuE9SaAYDylth78runJXKDS5lumJPDEhfxkxt3md7dREriNISTUHBaz4QiOyuC2
IQJgAN7F3vBJUwn0SlY8Cn7IBwwed91uQouwXfcjwEUP6iGjiXWu681j5Zbn1HilX9B06bhdimGD
eOPh3jqH/83eeSxHrmRp+lXaao87cGiYdc2CoRnUTIrkBsYkk9BaOfD088GZdYOTnWVtve8NzKEj
AIeLc37xQr4K+gJNi35PjO3xlQSQs7S2j9ETQyiUHHNui+Bq/eDdZD6aZYtELs3+8ORe4b9GXPza
pCWHy0HwE6Vpg3n8Lr+0n+Q7Sgbli3lXPgSH3jpzn+Jz+Y2a+BPfyaGoCWg/WjgN332zIIWfvdXo
kIsz9wohVty2tav0XLtCjDSnKgQ3KK3Pa8DcZz3ypS85kMWz6zTaI4lm6M/I0CN0zeCM6EZq3HZj
sE/HQ+d/c0vtotPCGwyTSsh1krm/Ko5wRecVfNRbIJo+ws+ludK7AT+6Je8z9RoeuPZA6mMkA6S2
+XV8rMDx7NJFvDFadKKASBCQMRpCkgkY4NVpT74cc1q1Quixif6twz1x1S3ZOXW+WqhDO2X+M6U2
/FIJC+e381MD+lE4nsc6iZ1ukcBTi3BZVduCajEiiTz7FYUiwuZMh9EC+HLob2eq0+2SXNHpaiit
lNssbe9t2wP8h64UiVoIOFDk1CKsl3uook3C/pc+H4Jgrdi4+F7tYM4fT4cPf//M0zY/1Opfl1Ab
1TF51sR7uprt6Ti1/bT6WYryCMvb5aqnPamF4AEG8YCe/t6Bqgo3UesobsLuqSpUype/8eX26m+D
CIU8pk18Vm3IAJJvOq/8YQMyiuDXEsOF17sdKp+AHh6jyVDvbduNtmT2kUE268sQswo7TohdzeY3
Ae3pzBzvW+Hv+4rpX2paBzhM9roHPtHA6ug6unYn8u7iUPvhoXnTWsaL73a7qQBH2emE0TQfXK35
FJk4mJukLHwNQm9kEf+ZNCtdgeUtVrqfzMSavd2QC0HEeEB9fBB7vQFWkAauvzdtYLJR+pSNiVw5
rX3oJjRjc/1bpbA+6QDd2ZIPCE7RCpbJ/YiNQx4wPNPrTTFMa8SKjcTfSIuxZZ3eJPlzGDJOIcox
MnmzPf+gtZKhYpITlcuard/EzFfi66jNt5ZAadw0w5v5FTO8c7evQRcl2rmVNw9VrL3qznwLe3cb
hD/GwSQXBKUEjIDjG9dzg8k4GBWPLKltbJy+u3R7QQB0JqgTuC8SuOhKesUNULNwVTaVzeQIdCQz
ALKv9CK2/z0MAetVFgGdchy0yyi7GgP359RJY51WxjtIkks9dJ/DFAir0c87mb4JcR6O2VsxYlA7
FjODgKgFv9p/RIX3gzRycex1c9ghMBDtojjeVtp+roEm2jbT6c4AptsVTy4sXdGJ86aezgGTHPKc
PMscXMjYuGub4WbC+iQeG9BRaHGmZIQQwY4WNQosMJsR6dyc5j5oQDVaxkPv7wbvG+IVyVnpoiJv
zzvheMeQmGdnv/CYfrSA/oSfXQsj+WEx2sqkLzFPCDdo2owVUY+cZ2Ym4meV9D/aUMcdeYawrtPH
Y2fR88QwrL/oXNGcaY0dHaPZQ6hCWGwmV+fX2FxU8rYOK+ttTkkXBfZd3k3PedUQB/Ux2hjMDJxR
8VOEBZS0XjuOLYrcVokFee3uZE4YzO6ZU1lLnpqBZZJoeFnVyXuZryzD1dch0kIILJBQ7ewK2dpW
wldOLiR4oHVrYxetodqT61l1Fbf697kyFsK3p+EJzHwyNx5lL8oDzq8vqTPTpBgCrAwGB8AANHj6
43fm+mSfwpXIQF7ieL71TesnNWkjRPcYjKhYT851QFZ6doFqzLp8kHI4Dlm8aZwa5O6AAbTQLyc3
vHejAlszEwVzn/CHORp38rHJCehk/mAcEnKZldEZqzC2HszeQxnCNl7rN930P+o0Hw5pyeNCG5RO
djoatgi2Y83F/Wmi8xqCY2fH2HfVEocY+1xE2tWsB1sQvsEV4Fd44t1PgZrDGqmFe6SIH0CTNwAx
Qd9ONaylwX51CuALsmQcTUZsRjpqozUovrtT+Z5M+WYKEE9N9dKDRn4F+Pla1Cnjj2byt1YYfATm
mFzgHGQLmrlal+d25jgbYZLdjibhgUb3i1WWf+D0vOr8kV7c826boGWQUTAgHz6g2dyDdo7BMTAt
DAKM25IyOTpO+xT3zC5yY+zOQAAShkH3bJ15dbqpHjOR27vOnq8qTXuM+DZ5uvZz7PjVVmhEZGL9
4IUTuUonXvV98jKNAmYW8C+j6cKdrjFjxvMScsJkEh6akN5ux4PZOpe2J45ObKDIPulXeZQxUh3D
m/Ln0FTvQUeexyYBmZ+bEeZrtRW7q8gNV64RLLoG7QaXe2JttrEMCcm4BFOMTFf/Us5kP22NsKdG
27NvsoCImYxvoqx+sav2oS7GK5751dwY+5oBrewTsqaa/hR6BL1S/1sw1jc5HCKtqm5iC50UraBj
aNwZpfM8/rDkvVlKC6MYB3JEGd2gC5gCDc6IyOvpKvEFWsogTFeaPYDoctArstJupQ/ZGzzMCHB1
h9oM4S2EIQ6hlf5IabxXnRn98Jo5OQANlkc3YMpP+w0fHcmYFJovbdLkdvdtH390sTHdiI7aP4eg
1S38nIFW8wXO+LTn3hATHkSPPGnr51QiON12xbV5YxIJ0fAeC/Ofdm4Yq3fHIl1QR9+z7ocTYU1q
6Qb6EriOrUQ+Y5iUIDZyqwUNkgt1ewW6ekGVElAX5cTMBkWyYERtP+jyRy3qf+DwiseCsaS6llid
hSN4nqGdVhZ4SUzjQ+zMmEWRmwT2iVcYwDkki4nXA2A3NlqGvahE9U4vLdLAqYYnCBHzqiMI4oHt
lVV5YxbkvoDiwhULxiddwlqMLe/QlEGKYTk2YrGPaUYDgTrQC2pt3xEIadJv+my8lQOmFm1/7qMi
HxKsrWxGTxngElegyJJMGPiZCZH0jtlnRERsU+YJeKMgGw5onAgU4FYmwv/9hWsGpJt00gxh4IM1
kdlepHZwGRJy9HNAn645vSE5Vp/pLSGjPCdEOxDQT72rvC+DdTT0OEFJ8iRw2SZGOoJAe1Xc9W3d
bgcLwwinJQTgGed6MNMgxlKu4wA1uAbKXAw4bNP21ZtInU+Jxf+llP03OqKGcD3/ixrl+rV7/Y+f
SoH06jX/+c9/XJZF9xul7Nc5vyhlOBT/hUgndAJdCMNEZudvSpkQDg7HQri6afnCEDp3+helDO9j
aGM6MKG/2Wa/KGWW9ZeJxqXvmgZIOcexxP+EUmaYgh/wlVIG4UR30AQUpml7hqfYa19FKqu5TI0A
9ti1wwwqEA1Qm5S+Hx4Nxh6afpiL0gXtYx4RJUpgN8QvXuvBBJcMTUqAzagQMaoqcNuYEQXviw+P
riurOvs7+jd3KHvANhmsdjUNKAMIDYBB5xf7vnYfW7u8zUHD+xECR0ykPP1bOnU/5jnblG4yb0QM
NiBtcJxP5VthFDvHyjvUTyb9NvK1dcF8O9UQn8uCHqSlM+9FZsnN0DG7HitYP+lNPc+Pmp0/mZOG
8tkHU8PNODU7NC1QZustHPUa2Gl1RoQ0DLJdyGlEQB1ImnH4nMHkWMXu9C4t5TblrTCtJD6Ij5UO
DYyoyHQeDq8SdsFtzqfX+w0OYXMDld5wj9oQWft+Rusx6ycyhiO5nNiP3+veOxZDtgAGwSAPawFJ
d6d75a6UPqEIv9/kVoteWFbiwFyRDrFT51yPwANGPp2CJSxG7fxzS/b9BcGmKrSdraMx2AH97617
jLYMuyS+RycQZdsik/Z1XeBFVyHF2FlLSMP074FOLTlK/aZDUgjqfdFBH4kQN6nuW+rARhM23bOV
PYumlZvayF4FAGrEQhG8pyElk1MRqQo8b2sm7Xc/AYntzNihFb1+bgCHvqhAgMJ5IbWKqAfTwhJD
gAYqBk8gI2kxIm3wIrLhzpnRsDSSnJSMFYIfGsiwTPMcAZoFUYfi0DH2so8kxdxd5lB9YNFEnW/t
p4FrzGnz6FaMWnP0tNZRZryGJaEk0x42ErvoQ5ai9qlnZbDPbOJJkSOvNLMelhn+WsYANc1Ct7eF
9MTCTNvypVzms/9DwFLfOan7gvRdsSqj0IYDDHoKL8QaJ43RrF5zZvlr6JOkE9vkqhaET51qdrbS
vIC4ibNoNZIpIanhZXW8yowPX4+qQ5T3z/gvI2Qnma16trmRJShOJDxJqDnhsXP2bfmWahg1JgV6
ZE5UAoE17emCyAbAvsi49cu0WKPDVNxF0WOANODRqrEs7WKbSGgXrbUEebm+FQxdGX3I+I5Qtu4A
4q6tN+DlRdT1a725drWx2IaCICPg/Sjn+3YBJ7gePDCBuVpjpYfJK598E05BhUBTHiN/zugRb0TL
fc2b4L2jAcN4FAZXMxkY0IKbmyTZmsn+6aLgaeo4onUIIxEHZY4h45GqPqTkVVqUJKs46beCUPTg
V9Veq8v1hChQWLRnjTDP8SJ/rm1PHtzKnG+aES+wHjnhZqgJNOeE3mNsQgJ03zZzkfdroMi8NaaK
6MeQIGgIuHr6SwwauUSFa/LMLS0w0Ab7nScOy6AzxDEdb7quPDSQfc+GDuMtLdTxNrMOiDdtmnBv
Bo5BXIxQfxqPOO0ZW8YHcm/38OFnp82JqoH66uMcVOCAWUliRM+VH10xNEd513OZsJRUuTjF48LK
enPtIWPqlxY8kKTcTF0bEror5K7ycxQBghGeuE+iNXsOS3ryscAAs+4D7GnPIg2sX9NCHgOvk2G0
KPSh2xqW9uqZ+V0KitEu4usiN+1rzQXUOgZtt67D6Tbpp8voISbXkYmJRAvgb6kjVxl2u5oZ3lZ3
Ym9nkHfqpj7YN9bEbBN+TX/o7ay5jiBinHdOR9Qa1ikom3hxuchmXC7iEoOLzI9agmlNtvND/Xja
pI5oGWPhnfF5zue+5cQv60YUMcGbK+qop5HNnNGOUiUxmjez5rybKaz+yARfsiDSoWxW58SygKUr
gPqySBsn39ih9dENKDasareVu6n1r4Wlg3VMS5KY0uZb8Mbwup3bg2Okw9kQQLeoIwwyaajJ/7vG
yjNc7SqKujP0CwdiwRXJmsXp10O/jTjoUlSLtsLieOYxkDT7l+y+0r5vF2j7aZtYNIOLCOVjTc7u
raAbHd0QF6ilJUxmOBYxHGN0mcARzajtAeRJSw+cG4TYNs72k9Vf65opztWiskPj3AqjQ9/m6KU1
Ij2v7SP1Kj2PbOfGCcOnLshvWxkSjhcSIywysB1hHeSoSSo0VZjvIXXhHLG8ORuvaOZc99IpC1zg
l23tYleCgfF4GLuHPJOLtczag8+5Rwht76CgsJWSKTasgS4x6yM6Sh/lNNkbzUNNLXHba3uGmiJb
SCqfvvfuFYY588EytaLcG4t5jmu8+YODDDbOkqETEvtFSPcsFChmqYW/QNv7vOUHq6LolmBeWJJM
NXH+1ZpsU3dMlFyYNpsxzV3CQkhkOco8XYnDKulZM01TxKtdW95beo6GJrFZBO7Q04oycP7ICqUO
Qk7u8KILnakQTjRYYudbPRP7vBiMVT62IK2QnqSepGLzWQNMnWwBch8x8QciwepOp8Vv24ywx/V3
XEBR2Gnrm3ixDcph4wNIKROSwDylJq5AA8U1EhU8m9NihnP1ZfVzR5I3W9fW7wYLvo5azB3Ki1Pc
QFeDbD+RpA+ZozSCZzI6strlzPeG5T6xzZhKLcwgtjeuMJ6LlBnJUh1mBLTOoYHhjKUbH8ZkwCEN
e2ZGwW70pjj6gYbjG5x5D9+ypXrLpcorb/XTap4OBaCfZY90ZTNv1K780x5iWNzPXTBkv45Q+xow
9tbQRmgNTNb+dKWhwCzXMUwJGI6rmcs3p0qzusznLdR9lsWX26g9fd4/eGNNPf37EFVSl/n8Oadb
nY5R20rMia0J3vMuT4hK/n2B3074bVUd99u2z5/6eTu1/3ODemZf/saXojoq8PqZEYhM5UXWaOXn
4zxd+svhf/wnf97/x0P/9KOZiJMU90DKZQzMa7ONjtJKomM5CRluax2QVzM3e7UDteYKO7LlmDyM
wfOUS1Gt2/kDHwmffGTfuzCRtuGMoDWMOHJGfy62FUM8jJINAOKQAoh/jmRLOjPDvRN6GvKrrk5+
nquodbUQUTHsmwBBdjEIMIuZh6F2S1bfqo/FuPyJRTKvajEt1ulGN0hW+uRWnRz0zUK3K5aMkUVH
BKqtunZzLHJRTvokBnlLlVOrMtapuaf1T2uwxS5MlX47pRyzDv43w6LFmUktmgFTJlUy0kSurYRx
gOIdfXqOkZCf8EXjekMQBcSmlqxUrraq4peto2c+FzYDEkXpmXzf3Hhl/f0XhYu4eI8mwKEbqoRU
rYcApEyNhxjNo9BwmAct361aKJ4VRH7ooYGfbIwJIsOEx1Ni0vbNErNeQnat3++Vg5mQxnk3EF3x
UCKNyO0rJpTZveejBjBzuaqicKkS2g2dZ7kHJx7f59G/qXN0FdT/CFLnPqjHdFuoBuFEv6LthSXT
rk+/z1h6zGEilHV6ilXuMj5PFyZW7uX2OrChhCuuGiOl50EAX6xmn5SdOsRaXnBjZs+VFPZGb7J2
Rn2MNlDXZL2bPBe9FNLHTbJjSIBNfEysKsnkXi6pP6OvSZPGIgRs5y48AsUeS0EZIS22VddXvytw
YnnoyG2YRcfozbw9scnU+1SrRd+/JSZpKFmWBMTLJJ1X6i6KKIeUELVEWduodVRT+Zci31dlOmUm
gCF9I9D8W012V4yXPYI0+6zHV0v5k42LDRl14aOK8vzz/ao30S5i7b+9GLIoPzNS99ZEHMqOUphE
tQt2Qi/5CLwhqNcRfSmauM/qzahqHepkcWymFwEmYerfqH1qceLQnd7kyURPHfzbqjru9GD+7aW6
YpCMPeDi8wmquqZ+jFrNy4wx2GldlT43zjEIDPI/GMou7yvUUODTZzAByzetbstcky9ZFdE751P7
LKrvW/0aRn7/+gBTdaPTTw4X1zbJOFHzkb9b+v1k6U0jLdCW2D5FwiY4u4aTBQugqHZ+NKTYhUeR
DhaGwz+LwdKhxKsAozaGT0vDoGqqKp0Wp20TSoPbSRgLi331Wxuk/lg3CLp8VfTV+FQVP399Nctr
O7mUkLq3A+W2nOatI1EWXtWLiZ9j/fDUD7Gac8NDIlc9bH9puFTp9OxP29wSTEYR2hoG7ctAeDlY
3fK0ejpXlU6v8bTjdL3fzo2Lhz7V0ApaHo1qOHs3aoq9WldfHk887Y5q/fPHz8hqnOF6qMPR/9eb
PtUtf34NNcxGVXVFS87FTX55B1HfM5RRNeXPRXWJz6ZKllO796oMDjWDt2RZqLbk0/1xaVXUttOq
2usso+D/0XHq4DF4Q7i5OKj7q983qAqqimpj4C3V+LMyq62+UfTz5nTCl6NU8ff1L1f9vNa/P/XL
fk2AnAEjL2Y9WalmRnUjqqSu+Kdtp0PUXkMN31TxtFDv47SqSuq8f3vVSlmVnU5RB/52qz9t++2q
v90pXBp8qW+aHp1E9c0upGZzqLHYWD7w02L2zAomp3rz//+e0zYUS/jE1XrdLfzsz9NVc6sufjr0
yx5VDICUnAnMJj9rNIlNclOnD+XL+mdRfVdftqp1dfzXzxMOEg4u+GDOgpAeg2PSmKCPDd26yebU
YfLUbe2i8nddTfDNHx9SWYCbaXv9geYEPLes3FviwuWZO/f1A1oYB6tehBuFM30vrGLv1Kb2YKD7
cTMYJWobwXCfJlW8LRsk6fUkjQ5xTMTBse8KSUoH8W+Cei1kyHmKi7Ubdskht/KLmYwu7N5KX0VT
G0KRyIELu0TrBomwomrjfv/Dn83JDIGgXyZVcy7XnnKAU92r6lhPC//U237pclXxT4f/tk113Wrb
5x3+dN7nHcbUv0D4UEehQwGN1MJT3+5p3V/GfZLQ+S80klpXkKTPjX/c/9vpDg4maxeBNuDbS6Om
Ts89t0iu1ZFDSq7IkPWt2oEYBK3Hn4txmIUrOyvfRNw46IXEkhjeuMrGDvJbbAFzGqM3t7hAdYYX
XT6OieUin/yc5pmFwFizJ2CHXphuZivmUeeD11mPbRXfiMa58CR4umJ4jb2kevE0ZEHb3P5u92DH
pf5WGYG9WprnTczQfz9iS7pCRgxxk7gAMFaQC+xFpK+1UGvXWGHhM2rn8JlQjwciNMldp2Ea8OKE
kb01kEU6qzWv4xY3YaaHJB67FDOWEjLrjPzpiGTTNs7avR+0+krY6VHQz+7p4rEFM+Z1XLr2WtOC
R6fvv4eR1FZhBpQbBT4gsaDZ+nggCkYgHHmIJQIfgCbCh4wPQ0qTSMGEe3FIlMJBQr/Q83IbpBgo
BAQtpoqS3S940nHehS0EAasNsg1Jw3dN+NeWBhB2HlBAqrSPXAPBkGtGvEF9Gg8P+zFzrAmyCFPw
qnRvhgiu2jSEe3c2VwQHNm0ZPPVOfevlydpL4hriBk8V2MPK+GHiv3bVI826Qgx8a8Pgx4bM2WR5
8T551cHWkHdBdlRumST3myktbupS96+Z9725PnZkeul6GLMj5IsP7UqM6J9mA0JnuCGctUW1rUGg
INAEQDAABodBK8QAdISYthE5b5G2Kwt8lBsLLPEAX1rqzXbE9CnRSSL4yF1tRRUtBsigRTxtl4aE
LQQ5YeBeOul0834sa+9oT7W1doti3dTtgz/DxXDd0N9Ynn+fSPhXmNjGt4ndP0cYXSHCo30rfQCS
sye+aWXhgwTwLej2GIL2IrgsANts+xDOT2WOqymK9WPR2DMoKayk+tFCC7V+nbC9WVcoIJK7tTwg
NHl74QpYaY5WfO+9q2JqIXpmXXtGSoJAOUJS+SRemX0yq7QyIPRQKfBVAxhSSoLOCEPkPRSxXAw/
nBEelm+V6HVrzkVtotbqVik0R+Ak5tLqEW/CbGyVgfjqpqxA7y+EtyL6QzcCdjAPZBc1rEzi75YM
5TYlwFrD3cuvrQ41nAybNgKXzXfIbu+5b7eQ85xvVkCapy3e3UpEPyZT/wFZoLhvgOecF3bZrZ1S
ILIYi6tuIlZOvmVlNWgGzLF3T/b+wh2ZngQWiNMxhNtWtPsR4posybD1KG3spv5n6CIunI7pO/pB
+7j1qk3SlCTnOudqQkTdcMZ7o9d/zMjuXNJSIOdoQtmhG/qeSvQCFr2gTVPXz1liW+ToG3elNTGT
w+RgT1S2tI9e586BZGlmDD+zZNME1nOJihNJ99RpX5yRVEIyPYejC128My6c0XjRvN7flBpsBSCA
ens3VW8FuvW3iY4rCPo5chu2DcGmSMO2oMFQz2u6lXDG74brUEmIEU8x+pi+5r6JIHIwFMrTa8fG
nsMxm41bwtFD3enbFFr5WrQGfINAZmDsEZRqaTEMnTqb6AJOP7nErAIKDnDxPSfUluOoVwXTfJFF
xa1bp0fCsXLjuofUYa4psic/pjdEGw/pcnCCjXbvARsgUrovDeKehW3vgJPcGl4GkDG+ovtz7BS/
+9o9hLzHzVTflxgQvYXFWTWUT2OBAKblRfp2zIJVm/EgNZEdx2SQQP7hJYbTI+DYJ38ETJ9N00Ya
NP4MMBE2RmxO0pCaGj4LVoUik2ehKSdqvtreMk1+tP042KV+XgdP80z6KHOhELaPFuOdM8N3sYyZ
jaPXaPgAJcGtEcQbcKmLVV/Xrse5OjbZEiQHd3tsSnHp4adtNZXEQEPDoc3CoS2e6JfyEHQvCYAJ
AB4w/6H5sErL2ddDtEjOgLSrQE+aKRgigQWZNRfILQFizMe+ONQWM0IUTHsSmnzlYQmeIjOmcdfx
Uqd6HC+DqqsB6DfmFiMb0q9Vg546+Iukz4mvxANfYD+Szyawu4g60bq4FklZaXVrz/+OuHS5gIah
6+jhhxZ2b4jI4J5m3g6j6R7McgA30xjQHVOg1aDLCxuJAnM2Hmy9qjGdSdNjr5nn5vRa45N5lSEI
n1VRhrKx1q+sPBkOJOXOSntwYBlZuwwmG4ECYE05jiXDAEO/a9qjh0LTWU+8/4n28YiXTLgKdSpq
MaG8Z9JYGUKDNOymd0ScoZSU8U7niWGh4Sc7M41eElFeJV4pAM+O8L0aqA/E8i8NbbiZu+ToNzRv
feD8YMa8a2uCtX58SVLcWNmJM52R1iMRGoSXhmNUq772rgBTxyuzmfEnGgTZKkci9mdHKAwgcIe/
1N4sCv94LipywZLPEdvGh0zwdLHLgesUONbKjJ/0dvQ22WsQkNXX5j7byoSBdRzi4TA9DjoyUYN2
W2dpfG7gDiVBj5GYS6PQ3BI8grxiTMjx84nXHtYJ05K9kf0L2W0+0IALlVauoVwN9zcXD8DOutsw
wL7IKI2dF42HHq+cdUHj0vgyOQodyqgWbJrqYpStfxfGyHo26H2iergxHOQuXKS3xrws14E/7hN9
Ok/JKGdwPfBjuJmceKAZN9M1PRTAKVS9x4zx+GCnm8KAH4QgotwEsaDpm+P73pggDuUOo+ka/60J
66AzobVgQjVAZW1dPwQCY7PsKh0H4BUvpo+kzWQOhLaMegMeTm50Ry6BH9smF5UAlYtht9VSW5KW
/dEeDGjQKVoaz9OYujA/Rr76DKO/IW6/z/DN6sacv8lJu4lbhKWKAvImlcRY03ftCgNm2OjZ3/F9
g1BTIUqZIXMrQXOaMs/28TA+4pi8F26B9lkC68hx05lODg3WWiOzH/UH38GS0g8ZMMeRi1PVTQTE
FEML2slwbYpqxh5vS2Q4izRYFaF+5WqBhE1Qb/2U5BOYZggk0yuRNpRT7Oi9KiBfm26wIV/Lk4jR
7j6UbjjzgobrOdfXlXkPSgJGawztVnZ0qBkEzjBtGGBW8zm9EpngvuYTjGH25O3zAPpiHdoVdjzD
we9dAWbLW/t+9JHjqQXSBAwucYmLpujujMn0t5E92HsZej/wuvxm50G6ARCjnyFd2m3bTDJMEvZ9
5D7lzH9IR4NabgCBbkQVX+T2pau9uGFU7+KecPCkHbVFhX5cclWT5mxbpOTOwo6hGK1pWaTRXTy0
R7ecXWjnqJammPjEE41ybdTZ4nhB1nccVgL/vSy/MUwT4daxR97T+2hQIoP37ZgrfxE3j6bLARhA
2qCR43gdlC57NUYz8IW0rw6xdgNEscbair4Y7eaD4fZIUCaQekKJwm7r2xdMLpgz5APR5XPJq9pn
Hiq52nMxGgzUS3QhjZhkOmLn9IbWfUzr4HoHWvSHfPaQsCqno97cpFJHkSsf3+be+giKAIcJIEBx
Anwoty67LErWcwVRVBv8bZ2UiB2AxC9tfzqMQXClt0hihfXBXXKF8ZLgivtxVyR1A7NPcyCK6DH6
GksLRONntuNNLyVMJRxhTT3bze3UrXmQ1HtEnnIt1Xea7IczE9aETHLrFncuQC8kQqO9r0Xfi6m5
au2wuUKoEihJ1EA8DMW2qYqtE1XI3DOBFp5eXKWx3FrdMjUZkUCevJc8RwC7NQF8Vo4HnzH2HqJF
FYQRgAyqu8SddqVAQHqAXd2bsiIY2ybrzBkvsgKyHmnJdeIYj1Mt3jE2RFfATpgsYIu1xbkVJk2e
oAluPdclPgX9Yp2qO9Bv0hFFkpHuU8zoVBbNTvYgCXzocPz+c8y3HkZAC+dFctPrcNh8D/ylV+Sv
WLNeuPBNVig4p4hlgrLohY2KgSyR9woPWU8tHI1uvvKz/F723pvt2eNz6flPNdJvqFRl73GCPFTQ
C9A2brWXJvUrs66a1DYes8Z9akH2kCDFCTSEljwXxjoqIBJoXTtudQkuKajDvSiSx6qz8vu2G20c
qfKVnAE7JbH2UCRTvG11mLQlAGndI4qO3+mTEzX1RpfZNoLfoTl2Qs0pW/RRpnkTyB5GNuOBZiqr
tQcwbVUSuxML88S8Gs0Rwq6ZVQhPDvgUgb7WhnI1GtAuQ9ef9g5Y/j6TBTwQCAqxxUDHkBI6qa17
a7eBnjiEtwb9zVZzR/IwGV0uhGymGagIuBFgFaC2sxFuS1R96c5gFoOg9VDGgkvZR266GYmGZvT+
5w0iQ2MKbTTsUA2eOoLPmXeR6hj/xX1nP+VMl5KQVH4JKm1lNw0SHkDY5qEGBKN3uJHGUG8b0mL4
msZYFrfDOg9BjzEOvu7Q75YZkw9aMrhC5+jRYr6QI3OQ5dhlNvOIFko0O2cOXrLrwYMIFtNq5vm0
n9rkNncgske+PPBRlxvMV/kpnXtdBHmw9aSprRxHX7lVM9yiEE/bAHgrci0yJw3oNN23kzWzcz44
auBWxLT+YYGMR+Sb0TaYskc9MWnm6bTGCHK770IOar0oOG/KOzm2j158F1ndY9KV+NKGaYmFyXYo
EufA22hCGIlBstIwMlu5ljev0xbJEaeHDd655pmJpPDKi/zHqGojbF/7W2GEzg5EWQEnGUkSkaTr
vrHACOJjAzFjIb8HDGZEYxjrMdxMbvSR8SxXcEf8XRWnP+PR+UH+frf8xAOWOS82US5gzNlDI0ei
YVO3t8G6+3kC8zoomjUofQPt3MH1L2I4a7aJLFHd2cePutbS8yAIF/1H785gCoIscFKB74e5GoQm
bpS80soetswrwOm3+FKUUP5sOSSwOWcweE1PN9A/zEb/nIvQuCp5etfd3FzpMl4yAqVLFAQNUWxN
Cgg/5n3iLTlYBzcXgQRXrk3XfV2i2iRMHatkCafDhI/i9kl29ER39r92FQoh/N9gi13HxC/+//zf
//x0lP8v0OJVmZXN63v5j1+A48P7P//xec7f0GLjL9KM2EHYC3zX8LCXH3+23T//oYEl/kt3AAWa
nm3Ypq9zp39Bi8VfOnBfhzMBGJPmMf/xH7+gxabzlw8QmdbdtW3T5SL/E2gxP+M3ZLEHfcT1fd/1
DBP1Sws3ja/IYoTnKxSAZ+jmDf40bkj2cgQdcI6z/K/S57ZKAv6jGYenCwSNsjrqv+yTAazRZmJk
/GX/cj21qhY47TC69sIRFqh/06U9psGgim6jwe2AwpKXS1U4uG1bHI5DD/L8sjFe0rJqUU1LQvbz
oKZYkrdqszrq/7F3HttxI1ubfZVePW7cBRNwg56kZyatKJIqTbBUMvDe4+l7R2TdSoriL71ADwQF
DGEjw5zzmeznQ1+d7nLM5UyqNGk0fU2P7B9e7KvLzjdXHRVl9LJbld4cc76zVnNh4fgT2hXyntUx
hdG+oJvqQ5Poriq3oRWihTkWEnKHyUmqr8c0kGbrcqtauE7703oqEX1qzxIhAaHZUstKYsPkX2QD
AAXjoypfDlSranE58ny4/MNXF3hv95ttYVF6uzZ1biK8wHsHu8nLmVTJ8t0bV6+dndJNnizJ91VF
tcCPnczsvwtzCtgtevpQtRHeEkFWHytn9couX1G9vDerhfr+Hsi8Daw6JOEciXNWesizrGoJsRS8
p914m0QhNVVVUlSdo3VjkMJQB6ptqnT+O1WlTVuzdrAKEaDnNLPapnbD+wREE6V7tZaNjhRWIM7y
6m9V0RzFvdO7406tnX8c8lRq9XxSuQodaTK021HCxTDTwlFWFdUiHo2Bae2XAvTtEbdz0Dl5C9om
lYtCedDLkmDCgvyihbCVYaGMVmYRQRFZ7OYOfGEdXhlRXgD8KBDAlAgNteglFEfn62+MgFCO62GW
K3cqNV1V0sF0mkWj78+aw5VDku0iRBzIdaspLbhFxV8XDWJHwT4lANRSUFAFAJWr2TK/LHPlbRU4
AvvhNRL2AgRVAiwEJ0uWHuYIe2KKB5X7UxCJEL9p7DskjOVctOKHiVAjqQ9cuM6ZdJVMO8MMVDp7
rCcCMTloSx8xK1u/UY9TXPAn59Q0Q6NxXfqMPArTNXPwuLDRksRB8GrGDv1y+66B4J5Zg1O9iAGr
FLdaVQuFCVAl3HJumE17O6UO3LkVMzFzEcikYhNYAR1iTLVA3VBvIfkXLKKupvca1lfCXSdGI0Vi
4umYLAUKacVcb6cRS3aEijCyD+Oaom0DZKpSNKyy1HSP3lK7ILUrbTUnLZmE832d9aMTamhJjI+J
AZLFSiFaED3og9Y8qE3q+13UpIMdk7fimAULjTxT0ueqBVh6XlUAlzlBeQrWuli1OhrTcRBehbLK
Adt+9kHL70ax4GpZDvtF64Euyn2qJEBLQFTIDsq79GKDSv4SwLJSTq4jrYUFifZTJ2nvytnVSiV9
vcEn4OwDWyzJo+Gl+BMMqH9rgwV3VhUD7H6PquS1eUxlCq9V5t+Q4M2U4C0vRqb+PbkIoWBBtoOp
Tmzjky5BlrNcqNJl1Vv8aiuW6Ifa1PfhXx7Zzm0E2IImRXNbsHOMoq1wuWHeBAZOborCztxjDXuY
Uu+lErh3Xh72rQfspJPLMyet2lyeUD12YUUwVxSerOoQSNNzQLE84OUp1ap6XuXRC4huN3lNsI9B
keM4IGGw8snV4zIxkmq9aqk2lDUiw+5o4nICaqIHkE+eIIGRcqmvqnaUKRoqOJ4yJ2xlh3/+Bcsf
ut8jLiJx35dNQuS3Nb6iO7PRaIFJlL9ahAv5LteOl7X6KqVXj+AWh3uVWVc5d5V9f5VzV+u2IaCV
L0OCE1BEj99LCJVa6J40iqhrxtdxG6+dwfI3cIIhL8o67+Clfsxd5htJPoxrJvzTUW3DpvCzW3Yk
xHrcK9XCyQh6dSWqjyPWPhtrge/QS8j1FJbAnWXJ9UIqaZE201XjPiIp663cwkMxvl5aMOI5om30
e+3Rl4thQnbf16ccu1CD/vsiDX5eF3UXrAsfLeQoRDulkpbK6vMrbXC1WEj+EUOfRwL0cHRBWLoG
zqoSeExEFuURTcrco6Did2V8RrNccC0Kr6JWuwYx+1LHUc/DZt6dFwP9UxZhaLzYQwxCXuKEdIkY
UgtXpr0v29RqqWAOqqiOUbsvq2qblYTR3pydk1oTdNhoFcpTn4tq66vznIvkoXCDoN3DOxsN4ba+
Ngt8iyeAcEcTSgCCPQ+l6QybvkeAShipxbQ/RITA9nF8LDD/MCvqWSaHkp0aMhkFrYaQG+GuUFT7
aVTugpxQgJ6h1lzI/kRl2XHN5S5VUW1Ui0ruViVNR2UD2hrV7fI3anV4IAQZn0+idqmt6kSzI/us
FFsQ4K1OxdBErsfyJJcz4Slcr8zYJoHOAAUdBbkbpD61WxWVQokqJXLoqFZTBZu4rL+7+yxgoo5U
f5SpX8zlnOrPL6vn3W+ullz+xvaTEv+A6nwH6u9e3eX5wPM53Bp7txDHGVJVED4gVdPatCOdnloP
TDFISXGceuU2tej/LanVxaN3Uger0uVv1Wq/1NExQ7FRHiWAEhLvkEUok8uyVgdrQna3qnjeejnP
5VI4KgBWhjCMkeh/r3e5vCpdDn51xsu53tzimz+5HDfFtBRefGZVGPJnqxaKOfDeqjXn/poOHiFO
RS6QfVtN8O7VQth5gzvd/E1t1/uYKKEvh2KX496sqh3/47ayjFIMuVIiO/JClhovvDnX+Srv7u8H
iGa1U5O4/5cOcbl3VWpVI6WKl2NM+WiNldB8vTlcrdr45Fyh+eJXo3UYwUq8oV2MWscnd40xR1zc
eSRFjDMo0U0cUyXIOB/Qmw9zd0eIrjzacq7hKiilWr8szhsbMO0Ib9QmHZMEfl72W/Ivz6dUJ1Hr
avd5o1rHdmfaGojUj56LnJOnjSjz6xoT2cY/duBaVrpmQ41pYqSbmwROnE2yZltXrruGdEMaQyLV
xATU/dGY2o071+0B8jjkXKMhaSEH0EIO27CykFVejiLhY/H8nkycznBjUF5DsM5fdHFUpajO7XNJ
xIOLh7SHCwKCRa0cP/lqVJUU5ON8y2zWc0a0fa3haEH7n6sR3ySRy1GRMeSKZf8dyoXa6GgtOXiT
kGTpGh/MyG92QHiQNo0j76iD8iAs59lHQsv2sRclGQnCpU1YdcdEzlVUKceHPkkYMzR6oR8RZtKP
I2K8x7bBGRpG6N+i1/8hz1xoNGqbwwhhYxkWBvAeqhfaUo8IAVgaHQX8BGAaqHvWyael8TzI+rI7
9mRPrBbtQl6oLF90mmC+sXwTdosykXoxqqQWakdWIevRDUGxjnMH7Se1MLPo0KLhFai2UVGKEoUH
H2X7fC6qrXoR384iwYRkjJCMcIBMIQvL8xLNPrw9+EJIUnvUCbDvqSw+Rtl03auFNId+tar2qm1x
DcZW8ydyh0U9HAMfb3sHV0y+b4S7ldx22aFKk3xVPgxmABvMQtX3VaXLYpB1QH1ztU2tdoYM+lzW
z6Wlf4gWXFHS82xBnlDtUH+s/i4O3dsOavxO0e4UA4yx4T8sPLWqqS4yUpM9RdCrFYj0cmgU42sV
6LO/fnVQZsV7iKNbwNwBdoZl0EIR6Iej52ZSq8P1GBwZkBZTJ243TDBQ1XdRUxusqr9Wi74e4bf3
YKf0CbBZ+C/F7cxuE8ggDnpfnRvwGmfi/zZXcvSVG/q0rYZeZm48qRCKWiDWlUdLTtEMubis9ouI
SML+u1uV1DHqaLVaBXr2/4UgznIOfwjWGhBKfustjGNBE3/72Vv4/Df/RGs9/T863r3wgm3Ddkxi
pf/Eaj33Pw6ccFuGXgm5Wi67/onVWsRqdQK8HrBcB5kgB4WIf2K1pvgPkimOD5XZcR3TIfj630jy
fYmzdFm0b9b/V9Hn2PwUXft//7f51lcYg2JbWMIg7ktRN3jW16HacJz0xatKvFNSLE3rvInvtATl
n7aq77oJC1Uni6J9TGb0Og50XHZNJG1LxJWS6l7A5WLG099qXUraqULuzLWbAp1eE+JBGK38vgDi
bww3rV17BxrpWtIlvLPt9Tk6/s8zvX4G3sVrHQsc0wX6FcTBGUHzgs030ea6Dhcf2kO3h/DfrBHC
2aXYNIHZkOxlE4LjgkRo77vf0BHM/nBtQ3/v4r5nE3LnN6w7by7OwAPvt9zu9qTRd95QoimBnVgz
YwdqGuOqD8K7CpAnfjGk/i2sG15lBt559nevz2fzERqhjmHf9/P3W5CgrGaBLUXutfeWGNONMTIP
arERy92QyEp6hSn6Ro9zfAUgjJ9zOP/juzfe1B/18i2eXlC9CfZL4+zX9Wcauj7NbF4+MSQUFJvh
Q9gUEbpNMLB1gRGaZXV4RXjx1wa30/U4g0zKgVzqW5jrwEaqRvvDK3n/jixBysSkR7TfvJFuioLA
qrpur4EWWxnJFG0LQ9TXf3jxb3IcPLht8nMh0yEgqHrum8u0oWe1Qx30+2kxUDHw0EpvJodsdTAC
T+zCox4Wwe3SlvDMEfbrR228dxsgMZlbm9eVJaJ9NjnOKUGsaP/7e5Pv/PzTl6kiW92aQfuA5otJ
lVRe4l+/fIiLkBbA+D92PZhWZHQ9iK1vYBuslaNFX4Xlr5gT4haIfIMTJNUfasKvr902TROrc+EZ
wqDV+rkioLGaQFss+31CyHVdBD5qSjpMs98/2ntv3RTSpd3VfWFbcv+rR9O91kyMNOXRwslDB5XH
aEqUdjMLG6jfX+q9t/j6Um8+sCN0At521u+hRfvk/Zly9sm3KklB5LqixUQs2qBTc/P7q1pvVHnU
xyN/5tiWh16i87ZBxszd8caRH7TpIiQeITVy8HP91EmdEhT0BMoZaDTgglFV48fOFQnIz+FA0+Aj
G+ym4LRQFxkTZOFHxzykmQuWqTd3g0O76/XDuJqn9Lq2Sf0jOTVsAy3+0SDeuNcC8yaYp2FdNOGP
1kBUZ07vG6/E7SK1k5Uxm1icrLKwezB67bOo7fjwhyeXL/RNtZUySbpBYN81f6m2Xhs6ZolV4T4z
u3RnTPGD1RUIZ4Y8lRYNDx16tjWCkFt38D+2mSB1KOb7sRjczTSh/OIUj9jn1UySUAmRsK3KKyEX
E8OG9ws4ZKCymMMAfr1ZwMzb5a3nLgfpTVLX+sZYTOvaNgU8uvZrnBeQAbwR6dRPswN638SFXTOT
l98/smH82nfZlk7fJRsrm3/yV/WqPid+5qSLnXX7ssYxu++X01gn3yGilcQenpYE6PzSe5rkekyH
YuZ1aPYPNN9v9Q4RyyXRrsPyW5Hyv67/ZRIk3jSV8RcSe8Y2tsoYj1Zj5/R2ubbw0w6tzP3oo/nh
AwfXvOgJ+1qgi1iYE/fs8TigNeswVV+LQJcYt/yU+y2hS419IskfpsFDhqZ66vprI4XRQC4BwX33
xux0AwOMtUC5eAn9tYW6BkKZ5Gf74QFBnCfcJ9IJ/4Ay7+NNKR513X7y7OyxSWz74DvIdzsFxuuD
F6xLcgUptnON0Nzd4lbWpjSB5fQifkbC0jOw6egws/HCJyuJ73t3uGuANmfxkKy8efw6VwBRtQpb
ICNEXRCR6MxNSQzfu8TOQH0OVf9R6DYgTA0R5zE+4fSbIyP3VMdAKWYBiKgcsqPQa6QVlg4ir90g
5DRoH4zS9Vel/zVq7K+l29zb4qNTtvYqr+3PpgTc41Ll5sRgmT5d5YYjYRyWs+o8TtIM/ZMTIu+f
2E28J2sIFMVAU7VoULWK5j/Uql8bLo8+wDJpioXvuO6bId3UhnZvj/yOehJEVT7tvSHVpGTcx2Bq
vE2IAm+QFcUf2v93r2rT69q67cqO4OeajMT84AFGpdvVn1trfOjL7EffOLfTgpOLSF9S3/n0h1/P
r2Mvz3bpCQzf8H2wSG+6nDb0h0LLesZeoOYIpmNDMiWPDQiybfPFdodl6+snvQMuWNnL/e8v/usP
lzwEsGbd8X3dQpjt58cNe3tIRlzq95pbfqpAeiczdoFiSbVd1ZlHvTu42jdtdPM/vGYDlMabVpIL
C8djnGuh3Pb26+YAK/Ju5D2L3r31+YUBvc8HkiDzdJUW8ZecOcPaHjqJoF1uWxpPxK6yL87wDGHG
+NPd/NrrczeeYXim7RouQ6KfX0Maa9ACcWDaTxOjIJShYGZX6RZ8L0B8POVXGcoqt62rI3Iuyrs0
CLD2Qk0uj8aPJRozezvTN7//MuZ7n4bxsIFIqG0ZhnhTLeq6FAvBqhZ1Z3wIskzbVjJiQHriuQrn
H0OLNUFblwHAJzOk38tecqv8MLuBjjS/ATvFCFeHVnRHInDI0PUGcqkO0nZ8102nhx+NxLzp4Ore
MhQZ9hNsB4R4bmqyepHA1BKiaPCH16yGNT93jR7Cf4B6fA9BZ/vtmDYUGjS1yGpBqS3+ngx82N8a
boBtHUGyVWaQlhokEWywBOLt2ZQelhY8W2bLH37ObK3VnS/mwtDFGQroM9AwKkQeHL/1t0sOvWrM
sp1uF/omDQMLmXfvo26W7hbS1IIiMOm6xr/2JxcwW8kDh+IqtOhWJ7KvIe+ojIH5/P4romb4az1n
Zow6oWsJmjO5/1XPCFrfz2dvbLGYbdddFB0il5xYRHpnqY3roauBXUbiKgKCjvMOgIQy+gEsFOQ7
A/6hFxoGNzXGNcHkbJgAIo0jrZeWAarOmJSf8qnGskFOZiUjpMv+1rzxqYky75gBq9n2oxz/OJiW
VOgiQpRJV7ZZ4auI4S0oI/wughZgezx/Wdpcps2RZM6C1tqYeguHzfn2+7ehRn2/VIBXb+PN72zs
slGE0NP3IXlhAq1zszYXhJ9LNx/J3HsAYAO6UcnacgyYAb7ZEoR27ach6e5+fy/2ey09A3A6aVoh
w33b9AGbFeNs9y2gRoCPo/DmkzDTlz7wt05tzNexPUj4QC/DtQCrEVm6y6cyvXP96soX2QHKUHMd
lBhB2BV0iLaYT66fW6BVNTwU5BgnwVaAnA/asZwkrssvndEDxQ9FhXS94214GR857cfG6wGHg4FG
nLXEDtBLi23uxT+yApJg4Jp3XWYHOzt3EL22MTP0Ma+zlmDap2hhQIq7ikyaKM/y8G7VPX83+RLX
q79YIvhiuOWTg2axaVT+1u3ql75D7LWO4utYOuQ2Iby3JDv+4d3+WukB7xlCMAZ2QOu9+cy2SY4w
SGhOPZF+IcNVbrQFXnG5MKb//ZXeaSQdprACxWyXs+ryI7/6ebVZ6hRNabT7Kix+JFWN10B1oOm8
98hZI/KIEG2OaJ0oxMffX/idIS+xMNPz4WAKx9XfTpzrIOwrN7Bpngt72w8JJjHeJK7Srv1qWoh2
LV6wcc2+WzlFihtuKPH7MzN5qEXYMGWwNF3vm0CQb4+KnAOfs0m2ZbwLHCP6Q7P7TkUHLWk6rmUx
uGBi+/M76gDHmEGit4gnhv5qrE9lm3wZ9Ox+0ux1Hsc/Wrf8UzBLDVre/NKJ+IHFNExCc87bHtUf
kOWPY35dxtDf6uBwafuhv8abBbH3ELwuzMq22mEpcCDK8MEMPMgYxbAZ/TQA4CzuJ6tBvifC2KkJ
GGgiXPcxNsYTEPI/DIF+na/xIW26Tpfvggj0m34WHDr8m4E2afQglOqV69AOQuV2dNTm7Sj58fuK
826NZYrk+QbhNiJ9P38Nx0/SMO+ndm8VN2Nn3gjBVc3CuaVxtkCnu2ShlgmT1j9V2F9n5B4oWwbT
Qn6QX3Rykxa9CENUoOCX7mWcxQP0Jm0dgNeH2Ye5GNqWJBmHbTpBOUNdIUACAtU/KAXbMcBlyQNr
B2t02OleelwWsmW/fzHGr0ERbtBl8qjzY0bK8k2rMc6YC0Rtyi9KE19oVQYmMgBS0qq9Yd74PYoZ
HQ/C2zkm8zV3fqxwMA2QzNq6DbRDWrEf1swr/P1dife+FyNkvhSzW0+8rchdOASmVegNXOEw2en5
HF1phX2FQlOyIbfi3rYdurfo7eq7cMDOkYHjFXgbjBYTL7+f8SY07fjRmqbvfRKNj70RPkCJaW/D
4oSE/3Kqveh2oaXBk7LGXyKwi33MQPO2oF/wE+Om85AEj/3Iv1kquokCtSza9hm0leMPL219U1TM
EOKJCM9V23Vf0Mv9BNewvNKsxH026/DbUsfbdDCiPWTa6SYz6NagNlbXcEfamjHA71/YO+/L8x3H
oTF2GUsbb+p3pHnxbBcO7jhYI1lLjPqnWIbtWCC6X/b2xzjqHxyt+ZGMfwxivzPW8ul1XF8H++15
b4PYcWIQ7m/ceg8txIXC2ItDrAVgNgME7L3SMa7GpjnCOh0B8hHftKzaBsVh/aFBeecNMJeyhe7I
bMQvPUOFeGRXeaLep/F81wiIZXWqI6U4SkuRyPiCbYhxO5fFdSLM9g/V9Z1AusfFieYyiXGJ5Yuf
mxdzgU1X9ly8gw2z6iX+yCthzYfhNURkcxtrWCiEC1jEIdxVEaS533/+d1oZUPmOLxzDMYTtv/n8
jJSKzo9Q6s36JQfQemUFaLu1GFAmaFI0+h+fmKnQO3NJxpQ6QH2g+giEv2k4vFSUfbgYXHPI/b9L
E+fHseqc+4mgzS7umscMweqNMdX+R832IBv1wTfLjaKTC9R6H05IwCTalyLRo22fzyFmWjEe1CPG
Mb3ZXbcGYI6wxFK0c6N4k7nIxnhBi5E4BiSMk9NrLZ1cnM87oJ9B9WhG2Us74yDrtk3ypZv8nQX0
+qGFG0gWobTpATG8E8UUPxVdNW7jKg8PuTlZL6kQfw9OZG8hHuLBy5zoJjTkiYQRfEld7D9hRJq6
/oFojoY0AsNId7SfYzDIV4S/gpsgzkAFlkK7t/WheVjMIFv1o/VAYqN+6n5YpQdfaxqcF8967hcj
+T4Q129GE4h//NFlBvFQjrZ2MzZ4eFZ5wZwbOpAPqQ/6bhjOp6iP75dlNp7bAm1zhp7+J9h9xd5y
odN1phB3hZ89M5Lpr8B1LLeTqZ/sqjeOXYfV+9imN5UxJdfekuGnaHrF8zQnH/UmxKp9XPydD3vn
r4hxW45JzhdR2hltB2Yr3YJPaKpnEGPnvnxMYverGVXLVz3FOdvL/uryWNsVpoixSOnjm37qvlUz
rnEw3zO8R/MSTfIqXpjvkQWPy4IZWJchnxunDT72Rg50NUZPwM0kJresGNX32UunIaJtyDW1ycWW
Bq4+egkIJ8S39OzxbVeW3XEmTKI2GV5lHzvP3GdFPF4nclGCNz2X1LYgxUtmkFjUydslqWVfE3p0
rlXpshjzcNhWIzE5z67y3RxjYoRCUXwTjHN8EwpJ0w6BP8OlLDE81KFE+1pXnmq3+YwuLrOXJeiO
0Lv7oyoteZ7BpjX1VTqEy51WNstdj1VYGdR3aguZv/kuzhJx8BY04BC/6YrAvr8s6gIdecYqt27e
Rhu7Tad9Qfj90CJJyRi3Ek9TakWHDvNCpHfAjI4BGgMpUyoYqvXzzBfYRUifoOhhB4/CK3fGXBgv
WlSWpxaJfEtjmKxXlfahqwztw1TWD0PmdjdlUmj3SJOvFz/GTnXSrI0d2sHHMEI7JGpRW1KrOUP8
G6jcGxD8Vw1SF0itu+l4zzAB/mGmofsb9/dtunF1kK2AVeDcYwTfalN2NVR1AETGKXdIuyQPohwS
qciC/vocY1A3O4TfnSE6WXo8nIBzJGgjuP5zNifZviorPBgLE+GdBBBQIbqcsZW3b51peZ4FvphJ
OCw3hRYsz2aKqJ8w/Idcb5rn/HMmN4o2yq6QBufHULn7munLE7Yb8yNKKFhKGvUTvl9YO6dhQYzc
SrZO2ZOiY0p857SxdadKDF0RHAJ2C/5nZ4wdY6RktlAEqRd3hz7HZysDeeR6nXPEgMahfiO93wXl
7TChskB6rdnbEEdznuVJxiixdvGwPrXDYZfAmnvU8wINwuG+L6t26y88tj8E/tMQFc5GnzwX+QUu
DKglQ9Z0rG7QEMGQtmp3rXkymjEF8dsHD90w9J/DSXyCo3gylqK4c0bTui1b6klpesh2N3l3044I
dThV9C1y8nllitAmBqHX0mRRykW2vNCiyx+XvH+Yvcn5C+8zVISGarrS4O5/sqdnLNHyZysWW6vS
CBwXybAP8hoPx+hYg8P9TP532iH12x1aLUw/2Q6JdrndsRjlZhUkgQEW88ryyvbJESgVmo05H/oI
mwK8a56LOcbWdMk+FxYk0yp9TMyyweI4dZ6jBLh7nOMFNfYPlhffRPNzJWrjo9f45Z2XT08oKwdP
AL3T26TTvqq1TMTxTdGih5EHaBOMhcbXIPb6QCcDNccJHn25mLHpIy60iFNGCnRTJWaDAAX+lQvB
pUNlGvOTlJzYxHFlkW8r56dMoMuABO3f0whvvy6T9hFREOPGF/GHph3ax04uDCkoO5XgU8MQQnc5
2ISdCx+YTmGSo5KrSd8ljzGiG86of/ZzuFm1N7mH0fE/TVaRMl9z+C2aKXUEbS0jTOO/2+986PEw
aGNP5+OJ+wCi7b2Hw1DW2rek5VARgQKw9+qONMUIzZkGz7m2NaR37A5LzykO57vQq+c7VYLhb2PU
ka3tRUt2M+yp+2Zq03uEG6I7J3v26zDc5YPtExoLzRMaoMapMonYuLW7YPvrmEfHoO/1a385+HPu
nizia2kV3bqzW55CI61OyMPoW+St/P2IeVqf2sWOFG37YMZ6iq6vcE+16VWn3BHUUneBjSo7u1Kw
N0pGJvqBvtyqhU3ewEh9LDFamBYCAywvhKcgguDLEncnJ+rybVJ/L7XhqxMY9DnE2XiAkw8GsIeo
tGNG7SP8P21jZJGQ7QjDjV1gM1yU+dGcl0PDNGJli3iLkMDesqpvcZp+SFP0QvpsRrg4/q5JhxBA
XraGAyUmI9wF475harclolgLXAZEv5LrNmpfOuyIA7P5lgzXgn6cCcx66sRfQ+x80LUZdn7cPzCc
3xQTkBQ3NenzBzvc1IwhtVzgttq9mHN3v2COQDjkLnND2euSWQoESBJ3Zbvpi2cGB2RsvppmtBdt
vEeeN8DhvE21H8UAMND0vi3dNMHRLddaGDBodfEkbtA1mXTc3UmFxiszLAf4u9ica9I7MfKTo1Eu
z/3s3NfOsGyMrLpKm+XKmrMHrMAEbOw4q8YrNGcKXCSMnVUs+zbWtvNgotbloPVDytGdvzPjfKgA
oSFg0Ih1XgkikPls8doYsto8Frocy5WenoZuGK+d6ilN8d9wEvtDgpvRum8FfMMhYFRgE68N0Olo
Y++rZ2R4J8R4TyxZ91D4wQdnXuoNAmnGvk0YmYAAlkFGdz0SjatL7y5Lem+7LGMHASK/6lqAp5aD
Vluh3eGR9CXGmsMu0SjSm5kHsozPRaXfEioZ1p63L3Rz4y7MPf12+RaNMSL6A/7xA/WLPkmyvHG3
aJrG281afWOmIGlBhJTIsln3eqNBTLczLNQwbsjMTyYqYYiEEXy2qapI5VVbdKDbbR3Vt6OrYQ4/
GQ0kvmGAozakm7A0Mc9iHlE0iCciY+GfZocmQbjfNaSdN6Vn/UARTccstrRW6eLfpsPyoLd4VSHF
IK2ynK0wkRhLiy48QPSMVwT+gR7iVbIaYg11N5ekhbPcuLhLHadIaiZZ4b4ey2vTiJ/APXcru7CP
RAJ/FISSpQtg2+ffvST5YbUlXIalwCKGkcXKHZpdimjjFhH3Z5gxn2ujAmCAaI79QdzFGsno0B9o
60ZctnUfYQpT4wVX0sXC1tZV0p18bwf5p9pAHsluBnQpF9P5AoojXHU43ewaB5ftuh/odg1nYyQQ
Veq5u7YSkW0SffpkG5q2d8fxrqkGC5Eo4A4IUp36kn6pGtyr3IybfQB3ywr15aqt+68FHWBSzfED
xpl3Q4LVbI/izKaoK4Svx3k6qVIb65sm9Hupb31DOEfsxyWsTtVklafYZZpLnNE2quqUeUIDChKd
/KIu8dhzm60f+8Wm1IkZe0mBrVnYnLw+bEAZtKB+S5sQvNrYS/uEqguvrWn09uRu6pOhNUQUK71G
ECGtTybzG3zaxsrcg1i+ceUFazFXJyn3eMoNyCspsmDl1BAYL4W3Vvce5VOBlFzyldRAfErCKT45
zN2x7Gj7zdAgjMJ71lECSduTXScCeJ+EfTS4FA6xd1um6cEMG/DlQf73gCri1g1TnHqHvjzhLlmd
0oTkAsxKmywKsosROhGHcrb3Ecn2fDJH/KQxfproM5HuS/Sj1zh4WjithkJWf5hRKFmNY6CvLdds
T2pBXnDntqZ/aDR7O0Gru2o6TPCu6jxD/i4i/183XnFCqeel0TBHaeWa2sQU/Dou3GS7NDmuI3Vx
WvKoOHnT8tmzGSxZPcAyAlHVtnecelVipleuEvmW6xZXS3SFihO3V1xhzLRxu9y6StCliCM9O3Vh
k51SWTLGaL/YUXdIi/4TWtklMGOUJ9QCxZ1uJwrjucjQZdMb212p7Unm01Sq4mgnW8J07gFpi/CE
xBcq+bLkR8tBQ3l8CUaxa4WUy6uGvdvUOEMNTf2CGsWETKNc1aSxD1UKsSwLH24rYpYHTz3T4uSk
FrNmx6epfMnKMD9vRnzTWxVOgrQEHMti1wkLQ9s2AADY9xpmpunfMM6CLckMD0TxkNGOD7dW6k/H
yG1v6ngvJefIoekjGU/6NcOl+mSdpR0MvvgKu9n0YDCD25ojhNIl0zaxp3s3CDSxmHAOTHwdYUit
MvmRQ6oqW7fZhdF35BiDE0G+ZpulDUbzBfoYUpMyQE6vtzwIkj7iuqnnrQS5B61mrpql+texh/cA
zS1Zz7r/bTY7aIjRtE0DzLpHpA4b34gg6UjU91maVRWXWJTtSbF7cQ5FIwqfYKhSSsFVbVUcP7s2
kq0VEKrQZmO7oNl6UNutCOkYRsqQtXSn9ywAJ/L8aqFOr0r6aIk1xGXvvPd8nfNS/Wmp4XCE6mOz
Pm9Uf1Sp272crmpcZ2NKpujl3iZ18+qY851AS36xzcU939LlwAhNwu00iZfSHGA+qqummn1o7Ylu
OoQcodjcqpRJXvdlVZXUtjfHAeXIdn1fPKntajEqivjlb92whf48RXdqE6ynZdvk5d/4RzJV9oIS
YQIYdWr1slgSJtLlUvO1VZE2HWa65BYg1XNEsKE5RDVaf/5YozlT1teDrokbMJTY1i52u0u7JMeE
1ghQ5EQKT5e5wCmZ8cYV3Y8pMXA1QldL8iq+0hFVK53GeZ820RWEhwWZ4d6672ajhWuMK5XjMROH
9LLL4XCumtY39qKCSim1Sc10/J7pk75f0O9aOd5C/H6j9WR7Y/1vj6nLXUSog3n2Y+4ikTZEm4aG
fFXni7tucwsioKDtcdLsezvhHWCbDwBWgH2iWrhBfv6lJGK/0pxFw3PBxSr63jb0XTnVfwdTmB2D
ue63uA8w+w+6pwzjCK1v0FwbnHiPXt9V1CzOHtWcx6IDXFQg48TU6n6ZLezYkPlvwwClHIInltFh
JJJ1a6/XETwH7Wc5aGmlYlphDtvdxaWPkVaB0JubN+s8q/+OH8ehfoj/H2Vnthu3smbpd+l7okkG
R6C7LnKepZRlyfYNIdsyZzIYDI5P3x9z765ddYDq4eCASMmTdg7Bf1jrWw5JdVII6qf4mfzSZzur
/2jHxfZCQjz3z09yqaN9omk8SOUG0OlgUWnoKjK2CCMKCxo7hkXMWJiIKSokTVNq9FurroNLKeT3
sXvqzOolypthr+IAlBrZi89+X/+E25PACmh+y7h7NXQzbWEZynUKFzDOko8y2xml8nllF1li52xs
lagtsWJ7v4YiGCu0CSm1kVUNxqGzP70qsg5J/zVBvvUSW5QzMo0uBvoUwL/Hqa9RIwnzEoZabvMw
Iw61q9ON2YA0wP1mcXu+ZfJ37cQjaZpVtrPcmHhCty5IfyK7tTcXB1SsiC7G5LZI8ddWi/OyVTlj
LSu/GQYBYm00f6JxzG++g+XLUcG57IlHm9x+uAuEZ2kp34k1heGGAZ9dR0e14zT1tUjlAfe1eZzy
9MDo6c3gRzi7jD5WMupZA0bBuJ0dAMxEJEaH1pYfdLc93Cm7Bk9l90+ptzI7Sr7KYC1PzGlMoKhP
3CrrTQTpDRvFElpkXdO7MwIrSTtzSdaY0lcammmfsiZaZexlz1F/R8cUUplQGyA1OHvK+9rbQbsi
eGEy8Ki55gZMpnGcEdSv05H0tNKr5KVK4clVpaQOhhooIvTdM5NEVFHJdz8j3KKYBaF3GdxVzXyo
DVBmEeumiF2NUacPwbcRMOQp+EnasnpqyAGLgMDNrn3rYiYM7Wikh9ysb6aF+qN3AYsRu0BQ8dST
9OK24R7tK2mAufMDxGK/bh1gZklKvd+xwKWtWM9W+i5Am+7SqnM3WU3jlNQUqSquijUetZ1hFC3T
jxTTdz0MjLEqqGyye3btQm0T/pKQOdex69qVY7YD75oi2E4VaEUSbwAIshbOTYfS3sMUFdUczIX5
sWjApKEoRnh26OuY6Bfzn4pVslGn341a/umG0Tl11mysqOSJEfeQa5WzBA4VlnyM+PPhqAnDtZJf
SRrtxsolHVqn9SZJ4aMkQ5Kgf04biFrIOV3FTpq53wWdU7CRCLa5dTrRzlHjdFB1DeRep/kmsoff
aVpPd05AhDB9161UM3anNM8a7GY9ieZz6ZER364sFN/nkt499pr6bPUUYMK03xwDUkGJr+VYW51L
CWSEh4ko7KbLhk0cZskXPYrfkXut5a3N2OMYvSuWSXD2PINjvSa1WJcz1GVLYZJ/fIoG0QzHZrSe
/FjRxIV9yY7S33vkQ6+gVOfXZrkM6yxxGM1V2j9pP3T2RqMubSjz618Xm7NRE9wdEfdW0yU4W5Nk
LChlFrPUvd8kl7pCpuKmADRZB/qsABkONhVta96dW4TzZxrKcWMH7C9K0KA1CjooGSUn1VJN2ntX
xcdQMVmx0xI9grEkHsbDtvJ9vOcV3vMU/GXUARquPhwrg7ooZMqaPLE3b21febsCERajLfKqkyDZ
QQWIkblyWhtTxmAIjKhjdh9TNSdAHnv+LrICoxCURQjzgu9uA+gcW9nZYPPbMF2bvi7OKWlyqypJ
d14at7+Gsv9lEyBOWAp3DbInV2qsLOrE6bO2xXHyxH7KSU9nigAizpAg7LN9TwX7DBJtldHLrAh2
ApjaAXnnHvQttcmUztLqfdbZNYlYasQDzEF2OQZvN4we5BgfYqZeO5RXagIbxClbJNrdsm7+zrDR
XVPcot2xqxX5eDbbnFCdqxywhr2vtM0Z1fHJBJS2FxyPTxCuV2TTUqYOO9nBB8INBREyt/DiZl8Z
eWM+CnddJZ7COQhR1hII49sEH/hyuMHRa6kYwmA7lEuPFRTTKSwMgH7d+Jy0Z437r7Z1QKR6cojB
n96VkL/SPORN5/T5dczbb3mTpfuJ4cuu7vqdy9QMwFoQQ41HGKfAz+ya3LomDl1IHafroR7yM3wX
VgYc2ps4dubdoPpTn4z2dmJSD222S5/akJuL6F/IzEU/l8Hzg+/EXEkuCOfvWDrKl54F0ibLK2cN
Ap0YUkZeu9pBwAZO9DKiET/2cf57sGJY1JYH0i/MWfAU4mdRhPbeGaBoC2ZdB0vN0Vb7Q7xioXZk
LjMd3U7l5xbUdq9ldDQIM0cVNf403FCcG52FF4yc0FnQVKLGslm2kbsH39bXN0YB5iUvGsiiUfbc
OPSw0WQ/WWE9Biujq7PnO+gR6MGsVw+xm+GQnC1iq11vtA84t9SziF56Jcovsog3BZiQZzQK1Re0
8fkuqKD1W9131UXy1c2y7jom6Xc+bs2rDjrKejepgAP/sfus/JZ2fXM2pTGuzeVLlHHlRpPxeBJ9
PR6TghlD44ONGQfrj5ECrpN6C8l30zeu/60kamIRATIlAXsupnp8CvDkYW8g4t1glORGWXaw7WbY
4AmfnwRP88rNnPJYVJSQE3/RHt79bmqSHy5soCIL+rv0kvjGzvSmR1m+krF+YARFnjD5tdrV/Vp0
Kt45pfkn108ZIv5LM/xkINFec7zTbNSQViZVeMrKzlkTGmBvM/KmTKvt+HSZ2DeMrj9nLLMGFDD7
ElEPuy3KzmnhCIX9wJKE5qWKo/QgpMfRTpni8sY9mfavNOi27tQT7QymdOukEQ1upH/Yor55dlnf
XItxYVTq8ei283HIqt2YYlbKCRAyZOI99xnY8Ul4R5a2h14PL67j6tuUKZM7iNXvZE3+fAwxO41c
srYqQKvCNMNL0VDDDtU3ZSfwaBheoqoMD6W0f/raFEcSyK6jYIwgRrH1hk7tzcVtW7BvAgyT0MQH
zqUc40+sdQxEfX/Y5tlMjEE17Auz9o4AwImxLXSHxN/rQMw53HChRzJPGJ2DqHc+cWpgG4fsqefU
tVLLvaepC4gzAqZeyozs4YqJiMEKDKHJtPVShxCUoe0OsyqiI1Ke40yu8KYICmRVnBSD8naCUdUG
8Lk8qtydVl40vSWN5Z4FjoVVSULpJhnLcFcF4DjHNpVfrKLcwu1AnIq6ZS+9MgNrEaaE+pScW4zH
obG0hHqweLPM9siJNCL98HoGH33yEgCiNJFVt274aTlRf+wFk+FWuKQEpBR9QyY3Nl32WgKN2sUB
t1GzJCnAdrqrlRvTruzAhC7953mmnUXuGrEkcNMfNiPWoxOEP+Ih6q/K3VpJljzHI2aRooONx6K9
pLjwmahIujs6WnUwEWuLsakuw3RCOE3jl7UEPSau2os03SPCRHHujccoV7g/W3/aDcTZbIb8Ocsa
/6YaD8qCOX4123WUKePdGtnK+OqeTU20M8T4a6JWvFQ1bDKGa5cA7ubCqaz3vDBLSu17BDV1S5KX
8cMbfkd+5b1b2S85ldE2dMfp4gR9cFTAE2wkzNzU8+SaVDhgLKf6WlZje410br30w6vMQWBHyBKu
SRbkt1JzkjDK3+cITu5l0jEeKlLv2hc3N6CXi2FDsQqPWyrbVt8jKpg/U6H8mwEu2updxKueQDW6
pNkWkvECHAu18ssZN9FyaR3ydpQ/+yvKxvAWmnfWXpdyMg+xqvODmudXmejswopielHOvIabSK/R
ZayfXHi+gALujwtju0OW25+yFizvzALmg/LTNbU7ZqB4ep2jbLxyP+hfnN4ERpD8GBgTM7Xu2dAk
qNJ8koavcxeV9AWG2qAG4mkV1b0WubU2fLDJzdCxY58LAaIS7XMgh+BIxSCZykXqGTRe55JebpPE
UYlp63smkQlJmV1E0m51HsznikHxlngXQb4SM0/T6FnnuKybyWDYW1M03HN0IwNLyiYbgwveUVjM
MeLtVA6faTM07IxmZ9ssdCWXhrVOsdv3SYOttgRt1JEXT7g4Y0WCnItYfqnclGdpLTAtXaYC/4eo
kp1ySU+Hh0P9Tk72WgOov6QBWRWJSA8JCwYmoNPaE/Iby3dOEadKAcxnBJGmenoS9aTX7EcAOhEv
T655ppaAIudiuT/RohpHNyF3YLQA9iwD38fFUARHyJEnRoKFv5dTvfUQ3rz2fOJPWd8C4+7M/jSl
wfcqij8NzJvPhYDYR9d0RExVr0gpHCgZK0m0eVlupgEsbK1sNseNFx9LaGNrVTbx3p+75uBKkL6R
x+RumkZmr8my40/ZPbs7nUXtXg9Uh00afCPr+Fp0MP1nMagz8ELJUqT6hjFW85YgcCIxrJ8Tscmb
aSqGk6Yn3mdW0Gwyr7wDh1a3sk/Hpyiqz9Nk2ZuJsOldxSm0r4bc3PQemdhWk7xPrUFGtS7arSCK
nHT4jFIoIy5CMpF4cuOP0P7T+L14D+sBXZ9XfK8N/KGjM2bfmatL2MXrZnC8I421x+mN4W9IRINk
QCjAxMNraWXqWlNSuJDYOk97q4Bz9IgFhunAPtd9esBj/1olZMtEoS2gMwzUHjrwdmmuu2OWQ+rQ
wLRu3dks/c+gsxFvNpG7sd3p1fFK59gRfxGYLWIFGxFySUzBWmpN3xGgE+gQvCG10S5EJQ8qdTz/
9hxUuDXLcbpHSRYEBJB9bWjIYD3Cd8wgOq7lLsoKhWHBR7JOV5TrHFEOIjzmWrPNqx8BJlZdtclT
66OJti3klDVOj4OjyecqpD2uorA+SGeqERok3VqiM90Dzzv0lZRwKBC956TpBDHbT7n3yMf4M5hH
/CMrqOqgl1PxTP4FII/GOMA+3uYFgysIfevSi7qrKo3vYzn+im1mIWUXd+tqnsaVnB3rSMDw0wyk
+CqNXF2sWkO4RpnBQpMlamORdyMILOJ+v3x0q3U+Elcsxm9ZbVOm+KdGl5z3TrNRXtNwqwdL5YSZ
PAjKqXSCtTJU40ELHPJeZCO5ZCRDLYG+Tg5rXbPNLesMNn2WfGs6g0ktM36aVPQ8cqKVG4Nboebp
JM18n0eTf47dnWWBep6NloQxooV4XUN9MEL484CiBWm2Uck2pAB74urfzMPNfSBgZWOUHrYDS7Yi
rz9Yk3n7KRaMtQysNVRB29gGP5165rl082o1ii56aRguTSP72g73wtnoNeBNkgCaPIEykMfIITrD
+aKrDx864QkZbL/SRAVtmkS6h27p6w0Ga71OxWHC3ks4Ja4Fl1E4ntuMMXpD5Vj674kRBowXZbVv
zGRcogqgEUWjv+M0PPNijfgaFL2J2YinvrJO2O+A0TjmQC2LSFzZBNxjhHLWSdKKi4Mq51gO5XPo
6/pSVdCoVavUzfepOT09XjiE59UY5eFTkTIHSZmtpVnjrgiufqWCImimEohlkvYoAjvbOHj5WX7G
21ircD+bJXKKcRU0tb8xykbdOn9+tdiULRMp/2TZRblxunqip+aJG+RE++8ZESNP67XJZ33ihDs5
k5djuhk+usG21lkGF7IVjPeSrROFydZuKN/i2iKhmpxL7VS/W5r2PSki0dqoPyvYvSTMWQGp2dnv
wV1GXXZcHJYUCjcY6o2Ni3DnBNFP266eouwxt2WQTQI2GbgJ5t+OdzUp5N7RqhJ3PYbsX0CBtutY
S+PcuhmFLNbC9RxXDuds+cmelyarpHyJZoJ4jZ5hUWBkDBbkeBX6BzOMdUYh8u4Px0kr/5SDgQXA
nfHqBMRhEObabDHwg1sSH8rPzF1qJvlplJ5GyG9t7bTvjg1BJDToHCXUkfcq+mP5qr6bjjuhhghI
epFZtvdiPpl+OJIZxrkR0m3IENtITK42IsnwmBfDd12o9Bzr6S4rfx2rRl4KnAXrzKvZEM70w0GL
DGtwBc8x9UBaMAyacudXZDGicXLNqzy4h9of+pXnjrB7+lCc3MD4WWAkNvG07hg5cj/op+A8Cv7z
nBGeoVM1elNGJHzFrByfwik5kEZTLgbbeOM0kdj7LFvyxDvFZVCvhsmqj4HhFfuMsd+ud74TghGc
m1GHGFiH9Og7t5ohC5D5fDSMe2y5MCXskHeA3fJBLtQ7USDDCWNfvZezCVCR9dPoEHzhiEaiIiF3
K3F0eH5ciLT/LZmtMftLya7udHqEwPQcBdK5JEr8pKY0fxXKubuRmdySqQl2VpJe/X7IuL/21paR
UL8DfM/nuXN4gZeMNxV6B+Yt6XsW1rd56MZVwRAsk8t6TMevGjkrBVORkfheHpu8LU5ECKljNbp3
Ufnjntw1ezXnDeu9NbeMhJSwAp3HLxIpSOMJ3qNCUZyTKLMfcydfl6ExUgeIr5lfHcqu/bDrNn+V
jIT2rMtQePSiuZWdeqWomo6jWSIlqIq3ihqJ5Btx7EOlVxjBt5Gf06bJhNSIdHDWfc7AdAow2DfR
tEq0nZyUyV20GyN6w8bFYN7mtAIzLgwrzk4NQIMLkrndImTfVsSh3Nuk7tfGKM3dNIU/fIRra9Mj
s8QZ8R5g3erWRa0PjV2L8zjF7iqkF9MZ47ccLAKDhoFgDUFPM9fmNZwt7oM+cXExu5gpN7IVozH/
6oX5vq1DWh385bzG0cutiApvl4WdvXUaPuWttJnQJFV0Lc3xYI5OeCqopY892D684y16J7u4JeTb
HIg+5+egLzeyl6n2icftp+QWYhlM4D/v7Ngq9iV7SlZQY3ucpUOrbFwzwGFr13SyDcw7edSVHnYB
Fq9NYEIx1PRtzeh9K/isPJcWEYJ2mxwrFFRPJcFP5aRAM3t5ewvjGPTB3xlQ60SM1sklVWjdjBEg
BLRwSX5LtNOt28JNL3kkeXl6yLCqKjitKrI6Hgd/0NNN+gZ0rVrbcF6T8ZZOlIpmI5/rOHsSNkPf
GYBiQULfmRfT5y2kOcilNA8y765M5Zu1ahQp3h7LiUTZX+qKGiUaEB/1OZuhPrV+VpmsnlOfIKO6
cb4HDFrWWIH4kfB3bKumFG9mf9D9pya947URpn4OMv1atein6IftdU5U6ptbJJ+15/Wfdc18z53C
1azQw7oEA9vpPF16ohWPrT3m18B29jNk3+/cBis0iHa2zb06OXVCMR3vJv+W5GhKorgmIaTvNrHV
FEeDVXqU2q9tGr4k5cybyKQ7n2oh1xikJySLpbhpxf0jyrT71MuZYD9ABDWjvKdmuUxQUXHLqvHZ
GQeb+YDpfJ1Rja+S4Q2fXLj0uGA1huJ5kmI8tKP8U8q8WQeZ38BJNhEUOdP4PIRWfFOmWbJueKki
Ol9GN/7ZZc65CTAzML5PsrVtVsnWiDt/Q2vtHptWpZgA8LbNkrpfoaXNKGrRwdUwFDRNnT0Y+Hjj
/IflWk+4k0nLCBkn2wqRG8f9DxCvLhV5rY8pMX6EnyuSiezcw0GVtAcHr9OXvJz/SN7fadBXr07Y
iUNDH73K+SzPZm8+DSPHT+YTG2vO5O6JNK+vpVqELU7QLRjn6FwqyZZlTi8YGvObbV1ixXK71qJE
QBLedRHXT4NXq1Pe867DMdSeAy8yr71TtTe7LY5mU38RrsH4GWfOMVCKgka7a9un4rLCWHyF4PrC
sF+f+iDZOFgEiFePoy9ohN+cIRhWZk6cXuNFxd1u+cDXIkw3vkiZkDHNu0IdZfhnY9AdE7u8sKOl
x5L9oQytaddl2r7X48MU7G6arvAuoxe3t840rxZnxqbtantbLHcRo2B068Upyju0TQMLLLeYa+aC
nX6Jjdq8h8mp9faYrYpfOeOptTea7XPbPxPLXVwKzAU0nrn1DWEiBm5Labxg8/BOv9gvaXRO8F0Q
asL2h5uixfiH6tBnuwSglpll90GWLtJFTzrQ4tofdATm2VbcE8JUbE3s4P4w1WeNnpxXhcMpJ7Xz
eRjFax1Q6zlWwoRkuQQsqEBudPeM+/czNoi7JciHgRFycrIWFVFmped+AvCtG/xGrTusaFkH3rVc
Yk2/bczDcCi6bt/3uXUEJpy9RAjjPLPZ+pyL61L089ljgHGYvJiotKo8DQa2QBmK+E2ljF3jso0u
vOpECeuGAbSTVz+KiEIEWEd6L6vO3rdsR9/YbSPTuzPZ85z8yS4R3JX6JANfvpXd0j1DF1D9wcA2
dHVi82vEQvNPLRpugb77TEaPDxHT5G+NAnFjK3TPB4qhQEfTdoIStam78gYKOqV+okWviSK+msz6
yQbrvmgEyjyvVfqeNIx3mgC/2DCpnWNNgo6W7LglbL3s5VXmhdqUqDLZQ4UcwpkbPavS+whir94n
Xv/FNuInlSC47fJq3EdeS9MW8c8op7i7UxCc2dPXbIIH0paaIjpUBeCf3pn6+4C7ZMB38M1TDD7z
PL1buA1ZlNjeis8kLo/oiPtv57W297vDp+ARg1Yzm3pcMtfyb07smFdoTJt4Y7AP+lY4jTp7BW94
K6/Mb1r1HSK1JDiLAXlfB7RyXxh9eZVphnbbdbuvCW9uhr35G2KqbM/4kJZqjv2jbGNrFQ6h/Dmx
IppSy7wkGegDGYTuyRZzRyPnoe9sWdWLUvwKkAp9bRnhUA24zdonehNNxTC+TJNXnw0dfY6Mg17S
KJt3skKoED7mVRUa00omgt0N4ytPteUlmP74vjGOGyFQdgKVsdYQ7rp9oxfXQZqJr+5MoGlq94Ik
i158bSzz7y89yf0OWty0U0XfHcwaWXhRjeVxGibMAmX8Y+pE+rWQL6EM67eevMCXQQxoLrLsvmQK
PgE+2MskemWqM11aESbI80L/nldR8mY9dhHdKE8L8TPE9/maFPNFh67POCWfXvOaSRsmMxIwEWHQ
5ogzwFJajFA13+aIFRbmAiCtMPP3SjFzCFGzARbowl3e0UK7iLCrRV4+u2rct+UQ4C8pqps74YOs
BJvcCan5tgcsuGO7i6LSbeubXZd/GDUE+4bg5X1oD+TxOYqPBMXGaixZ8EeTwTFDpbs29TjvupBe
ltp6unoU/GtZDz31nWEdQsvRT/1My0vAsf02sXuAedm98IP9mZQKNzPykG2XJ8OhQoa2UjqPLsi+
9ZatJgvWSHlPOYriIAeK2kXnPqbgLdvuDy8nA0KCknkjdWIHjHu5FVvimU7XIaLY77D8uOfScMet
Hut867xPLml7TWyoV+q3eGUaRbJ3JfXRUNFjDzPZZO7IoIyA23eiQLqvSGxpcf1yurPasW5g+zdd
7mdXLBwuG8jph/K0dX1cjN5i2YMHkvkF32NNdlBN2O+DdD7zWhUn1HrWC9HXadfld9lG4hyVI2ea
RVvj+eJ1tr7o0LDfrV9F293IxI7fEsOOnyCKvI9eKDeF69f425LhqVPt8FQG8wUHbBSeQN5kBB8y
N9hV00KWxvjKmrgyd22j2gfR4GzmAMEz0eq1K1P7uXOKjyxEezlmUryjk0oQ2X3RPR1J5lnEjYle
XZO2evKd3niiYUAElPTMeOZMna3YOLWSVx5oyrs3W93B6X0Qin7/nc7COmIcE2dGdvFhHK1yF454
ZlQxV9sQHSiDk9zxRlrVxN/acdSATbYj3GbqLWEqvmbZ/VE4dvJ17p49nZRbjP/Ddm67z15qwnmt
YDM69XCFVHHqa+ECj4u/xiRXn7tSOyt3MuYN94lgP9hO/5fh8r//J3bhXyzMXzXrqTRO9L98+W/7
z/r2UX62/2P5U//+ux78zH++usImrFtET//H3/Val/z/X3/Lf/p7+df//umWzKf/9MX2ERx17z7V
9PLZdoX+3wzP5Xf+v/7i33lR/zeiKc0TBuD/On/q/FG1H+1/TJ+y/vojfwNNQwikATQakBgLYcpe
CA//Hj9FMpULLMELFgwggL5/R5o6YFCX/8EsDcWC7uNnaOtOJ//zvz3ip6CgBay3vYAVhfX/gzS1
THPx6v4HhoLJPyDMxdG6UPRs719ZhE2kAzbMo3e2ougossK8DE5nXnw9jKc5mMnITT2ceJKVRNf0
ZzxYzcl55FH4brDgsYOEmSOU7dZLi+Pjew8O8ePRg0P8z5c1I9teK/fw+MUq+pESm81dGZLzg8j8
eISXrDqprqPdbg7/fPufX3t8jzEM/JZ/flnTye+lICWZE47goyXiInXiLVUCWW3p976sWdhh32G8
e3wAkXMTO5LwFNCBB1v6QT2uHlrRrE62s9fIgwoBga9L87WKx/FgOfQQiZGciT+lvPW8P73umr1v
9YlzUWV7IODc2cyla54el5bN22oKinerNJ3VJEYvZ6eqg6NEGbE8j35U7QxNtjs5n/LEThSs/nL5
ly9HKX7MbUwXM49PfsFUAN01Oqa5uxYL39tqo5P04JM8dkGPC7qKalUFJXphB61jxITPD10QAguQ
/HEBRoWm8/HQNYEtF/w316zuWIkjbvvnx3j8LA/8+ePR48LPQVqrOdz/S8C9rpvNOBT6QLpodGg0
C4aF6p4tm+C6aI7BmqBwhpWGYG8a4NVdeUt8y+NiimFj1RkR8cTxMQ+W8XbWhbGb++TLuKTz1BRW
p5kR4JLX4+E8OMHufmC/oyhlZtBI1l+zIHZ3TlMKgT4ntr69mIuoNi3FbvAFATFPMeamU9iQTiGs
rGeGzcZY1Nzp2Gw0q9ycTymOE6tMSRSfQ/PkSJuGCVvStopS5zRYLkuGxvoZot3MlhCnaEndeFzs
rjQPZtCzO+VbqGCCXdAlTD+WcI44I+jjcYmWyI/HI6wC/dEqXqLZefenydh4fKrSOWFO3VhecERV
UITdDqd0eqh83plh1m3DCOVORoG6mQzifgaqsFVeO2JjmJiMkyBTW22Hf0ImDAs7okBCRv4IyRjL
76Z+I8/p8Tud9nNsv0cMQFtTHPrMQcZvdneni5yd5fvm1urtX0YrJt6iatzUlo8KLtPDqfGs4cSY
ftrIJQsAqYBkgImaIVmeDm+iBFg3SxjA42lwc0vucOC+/Mt/ezWQnRZHfrLXkcJoPFhIxBZJ+YNW
/nj0+Gy6D63642HkGkzLK3YETGREz3YrNX6rHqywUaLOmtlp6iBcDy32GlJxMII1jGGjyay2cwTy
tzBo0JMecKHXJS7Bq/LVQy/NW8z3qFf6r1DtJ8rIMNklgJjpJpADYuq0o/JAuurf6HxGr63ZEPC7
cMkf8RLeI+WHgaq9DvDjL29yEFqjg9J4ccJEU0SMRCcsQAWJ2jS9Oxx85AOKJcvJcfABFRUnhV6+
BEaIyqmMP3Dt/43wt1XIumGMf8YTb9C6Dwk61V56YFp8yLHTIX5IEYz1rbsnW5fGmDAWsVwecQKP
R4/vBYMFgcXLfj0+/QHDk1PT5JwGM0aJbU8ZBNQI6XbkEgqXUpesGmHR4VlOvw0Uroe/fiQWZATM
683jDHp8yw+FXjmGhZC2+PiHs54HWOKJZoGLOa8r2dYHzEIb95Ft83gv/PXQIUmr7ryeyhkMP5y2
H2FFw54LnOZ5+DxNsX3s7BnRwxgOzka7M+6hxZqBA/qWSE4I2+xIFGf5nYrgObSkvX08lRhb+8mx
z0M6x8w54q+efZ9LY5vWiHR1mSDfLTDpP87fx/lWJeaZQXj217kcLJunqESb76u0OpiWJF8+Hu4G
Oschocd0pLym8KEWkBf+viglBdj3p7VAtMAsKI03avSbjZspuKjesPeitDsZpkIXsjwSGaFRvqGZ
SIdyhTVDnazQVKfE5Kx+fBnZ3e+GdhtZrZTrafmn8LBy7Pnic8rJb2CTXpyHBAshe9Yl1M/FOHUa
syVL4vHwcXnk4f31yG6zbeRxbCqiH9ajp8NVMi0xAwhISGlx6qNAXneezaI8T1ZXnrsBu1BtsEQt
NWWph/p2VU0cM7DhsiMFPSaS5UDRUcJ828Q9V4Yn0+SEJfHX2zl5+VK13abRot42QXCvBtqEubDR
7WvNU9DWRx9kQmgv94LH9yZP2puwMHFZDZzzLTSevWW6R78yETw0fWjRFzXJPgrlU1UM/jH1MMuN
zK1x1s34UUAYTKT99Ch6N1k7zatIuPE2YBAT2HhzIgd/H7/rnEm7P2PcXTU4Z0IEUKOMdl5cGwv7
mdenVARjPB49LgmFEDCKEX/GutTzgJekexmn5SR2bjrt40PXLLEDLMSLU9huimYEBbNcqkBi4JbV
W+fk9emfoEUojwQdLZdAltnRhTeKzZdElb9+IaSrrda6LD6JyX2C3TQsnkTOL1TrOQu6Vausl6yG
sDH6/Yed4NlYYr9l0b+ncf2Bz1Lu0TTkcFw7xG2TuR8daxtM/pcSw83eYqW7aSf/lEaS1OfhrXAT
C8lEl4EneZ9ylApuF13QvRKshKcgQGV6ylmkWAm2J+U272XvvebRmGNgbOlXk+kn09ptS/Iu1nyC
liFKaIxMezsBkAtUhsl9qtZuGr6VVnrRw0wMlRA7OYk/DGdu9TS7xy6yt6xpa6Z/6fymwph4Z6ff
iTmLloYSY2WKn6V48/VY3mBPlOJ/sXcm260jWZb9l5ojFloDbFA1IAF26tsnaYIl6UnoAUPffH1u
0D1SHrEiMqtqVIMaOFyiSD2KJAzX7j1nnxlJeJIDyksZQ+M3uW4z/VJPqmHHbmeNHavx1kgCBiN0
R2j2N0lZHFJ3wYo56eVaMR5y2le73EVgWaFzZp+zXgfeVQUEQlO1c+wqpBBdHRjEy3XmbR0L5FIz
5iyGvYW6CZMRP2+3Xn0kl5ZlIPIqJKXFAz27o1zFu5INRM2MI2NwG/WjiehLJeOym5YJ3gnXJIZo
38Iulg0KXKZYltgNOcKAJoXptoh5s5J3NpP4bQz8P5Hdo7G6gLt+iPYRQ+WOAG0/XSgy2HuKoFgS
GvQdluuWk86IYCYcEZQVoKnZASd68Ta11ss8j8bdEBfxVjGVnzzAlzQJLubprXYqQguc5ijnZGRN
a4modt0bOsflEa4hL68M372KdmiHX9x1UwgCBU4e61YUfXqfAdJHNZCrHe1FZuEzMhZH7wLQ70ww
vI2aAEivOr+QwmGnOY4ivTt6MmvEBnwImJqX2LI7Lz2SoLcr7cEEeSxo2k6kZC8uKSRx+TpUGu0b
pJc8BVTljQHVwsn9Ao+ib2vDG/Zxeydj/XlEN8A5ej8CPDnYlfeazUW/cR37uiRPe0O/zKS/Z1sZ
xsSJfXZP4nxJuJGrZmOjWwiKjUUiwRmvNMkzHR776I6Ik4tYdNWWlc4hRw7+MX2KJ9uztswr9MPC
VhYzRXWLfCPbVhmIG3vk7hOecd9J2jeX/5AmEiXaBI5C/7mk7hNEFYWvK73snJyStFXgGLR0a43W
csDMdjdHceq7q0e7MVEdOPJ3GzUshDZdURtB0F4MIXnuOjTPajxMocDSC7LF6fsR9huOWA38Xecy
6FL9BFJQZlsm13tCk9BQhu7sx1F4G8HJSNFDj8XwUBXOb01DlGnwh+utt7PyNIhk9Suayo8oZmy7
jCh+60UD/s4bszHd+AO8AOPCoX81dDv/MDrxPtQgutgu7zyjf8GayB4K/cG2wz7EKNH1DQngWRVH
o6LQlsVUnFQt2DPNjlMQ7JemeEqxr/HKqTBE/c4dfg7nO/18W54fWa2l5fnGf/rx/+VtRdJcSU0l
0xwjuKI6itZdjbVecY1zou75+/MBTgZRl/95YAZN4O75e7r/Ykcs6FWzBudlaxTw+atOIJZlvr1p
SPklE9kDSsgdzodivdfPXX9uO38lzlHF//bHP78mXTOMz9/OD9Dair/8cuKyouMcI2Zf/9GfO/7l
H/j5PST/rOXiOTf5/NTOPwL1DQqFfOWFgUmwqPrXT+odoaeJnzWI5fOflLtzrt3Pfc7fng9/ybr7
V/dBsAwQXOtec5FWfwT3/Tz25/f9Jbjv58fnzL2f+5S9Qo/yxz3/5TPrpZVsM1J8/7zT+aG5p3e7
bEzvFL3hJahG99ZArbMr1zzEoWVr/3MQayl2/rY+x3KvAd3JudYazgHHPz//4/t//TP7P3/L+f54
N4stzV32srYfUpPz7IS+SQadrvl5K5wTzD3enL9cbNTJ3YTOBIUStSHd3NP5q59DskaR/nyr18y8
WUwPPzedvyoB2mxFOxHb8Y8POD/+X93GGYOf5ufX/9wH1NqdUtWy0zXLOMXFwKEpvzSwPEGvtD+D
Pv5sEt7+0dL6p57lP337v/513/Ef2pn/ew3Mf9cL/X+yhWl70Eb/ixbmV9n1n9n8j03M84P+nspk
/A3qnYEM0AW1a4LU/Hsqk/yb45quMAgXIYPi3Kf8eyqT/JthIxOji2kJYRo6jc+fFqYtPfqOjgG7
Vyfo6f+khXkmdv6lgWl7po6G3sN2QyqTYf4zWtUSVtyQqxudxilIz+l52bkBJCbtWCl4dTJio7SQ
0e7aj4VCer94ZYy45S7R8lOqjdOxZLS3kU0a7nQ3RJqPUSdARrWQUtzEbIkwC3TAe7Y5OSpktzxk
GlYtoEe5rwv2v6FO00ImzBfr8Qu8fWL0y/tf3pI/P7x/zW2CT7oCBv/x7+SVoo+sm8IkNOafo5um
1pmdzPTEMWwWA2IGXv8kKw7hun0P8Z+uGeLsOmTk+ijzGtKfuS2qPKxRNcLwbMkPpaE/l6EFpEHn
Yt5gaV2ylDk25IeYcWgjrf7US+NJdG6Lpqh6KDX9g72MfXs+5EVMuK+c9CCUmCRF5K9gi0Rba2ao
yFzHQUoLOq27ecnGCw0+6Lxo/SFZEO/N7sQMEyvlhQQ2xnO33zNLUdtmswx4vo+eFhs0ADlIej4n
ojXOIYXnw7nnMmeVe1y0u5+bpdugoiuiMkg7y2+luRysxFxO50OcsD8KSYPanhvQ58O5H22F4R1e
aGMXQoJCNkEFuqtC6xXxsGt+DURzbmc7opRt2JkCwXup9EQGaWx2J7BDgKXkmhMDm/qkiMRFoi2v
6SSwaTvnL1o9InuycJZPw2Yl66q7PJtg2Y6Ek7NLvxf5QLe2KsITCF1gVISpr9glWm6dLv9yON+m
Kddv7dk9AEokWcxqb6f1Xi0fvxb23sHEe+Ona9plhasVQxllpGtwZyb0cwQHxd2eoynrfPgzmnJe
W4Dtr0wju7mjRUOLKux2q6eXq9ZBRQsdxz9aqWueYcvp4I8aNEAvAcphW4uE4I9oANJ/gCyRV8Sg
BzBbxp3ecdOim7sij/pLsjZoxMYDXJ/1oDDJQJuBvDKsTI6+AuKRqf75fNP5EK1ElqHA+C8d627R
Y63cIJzQTueD8r6NqlivSbJlH/iGjoBYSVhJDh+qWp9cH189mFW1NL49OsYmQyJnNgtGT9kHQ21d
NFVzSeJNRUC7+eaJV71vs2CKdRr0azf03AfFVwjax9KeK43ZghpFeuwUttY8MauNKrcO+eenZrg4
jyIid0mgmeEowk39LEVa7MIV7NLSv+iKRRzbtIsvQJpghZLJY5Q27AmISNpOtz3b3lOTZPgNkOjX
MsIKVXsHUyIg4dw4uCAJN3jHxwK/Iv90IjTpZxMxn1qHOkZnJgn/wtpqzTwemaL0dk/IY+jNG3Dy
2Z5qtPmj7zfpUYGp18QYOVV32hpYqyQguFhjDimqXzzePfJ2maeF9uemcfopiGvaeh3kmi52oBdI
TtFioCGgVzX935o+Nn4w0BQITdqLrAYKYKoOrUr3LsCdnKb+wNTTOOLA35a9O9A4ivN9nNQPkZqH
C8fy1WCz2RvLJ6AQmK4Vxse2sxFNU8ngcA+caJQbkatXC1/Dbo1HpVvY7sMoxlyiYUOPeIn4FMu9
SSjp+veVz2UnSKbJcpSK0Wc1C0T16yGX9zRr52NGq3Ar8wo71bpQcu2rDziYgrB26v0yFXeti5Ks
0LOGcUkfBUX5CEeuRursoO2p5oECUDXUW5OzdQwCsy2V35wb4nDtcOhFTzEQpNOUlReiy75ltJpM
QaJkoRZk5vCVVjpDdsjOyMFBvY60qXP5Erv2tjQQUutR/gwerCKgQdEtYTLsebD55pWn45EaQqKS
eO9aiwR2ZQ2nuNbMbVpnj2OE26q2nkozPxFaru2ZRl1Xfd1uCy/8or9jR+Vb2LH4MnA6f8znHD5O
0rR74RVvpa6LgOzB5RRh5N00pYuRM2r5CDfiBQYHz9IcgtS1Oz4PPZaANg9XW1F1whdqmqLdRa35
HCZac2CduHet59bAnI04tN0RfcRIZ8nvBwgwpuk6F4s511ueTKBKELid2a/DhxJreH9IYwwyMtRd
f6l759ogdMcuDBoZpQ6KEp0Hb87oZM4hUeyheqcPcs0SQDgWQq9n81C7TYe/hY9Xad3THJj8UuhX
RWy92nuZpjgEE/UlUKfanobbuE0FDdn6KI3SuRIODVW8fyDgeuUjUa43ikdYc+deG5YWB1ZC1mOY
EfxrNiRtVzrGHZNBBoRCdxNmZr0nHvVjSqtdwrb6bomanlwXrKjSGW6UG+H/h9lEn3rHpCY4195Z
XKPLNMtDg/GvU/MhLQrM9zK8QY6bYeSqf5kYETeOpMljofRsEsqXeGg+3CZmZhkRxQuMUjHYTLsg
yYflmGnikEbqEFvjHHg6G/ky7o0DaKeraTVcofprfAfOp7WCuWEoBezVWY+WfA8MrcJkiUQ2lwSz
yt7eDQsB79WsPblQDzZLiXpcoFfNZUp3rjBPpiIGmXxITXyGYcT/FQyH1mRjLri/0Sls1EMy0+bH
nZpNJTZvs926qI4ZF6PUrsvXRKcyG+8nTmYmgviXAFrdksJWPwiVX9kuEVdYtBH/203QWNpuXcrw
lFY3kymKJ1ixLTEa5A0hrhfI7BPTEcHQNOASZoQV2SleCC8rswigOZgA1yg4z/s7XW/yPbgaoF3D
m9M5z8maQBnZGV5RDAWBYWear3cGeXxy2VcY+9ukx4Gz5l6vYqkg6US/q3Gw2joWgnoGzFxTsYGY
unHi+7Drxpsx8l7rsm38dingyjWM5MYdsqeXXNLnAbbXIB2z7L05M113PfclNWXEVGg0NnEhjFvm
RuYtmT97uwpf4qTw9kqNj/WYopke7G8yumiOJe1l5ukot6nIkh6m+1wB8AB9O/stds9jynjPb7+1
rLMv+hJIQRfuO88xjqB+grIs6IXCUXpHjd1sxg5zcSJSeZiYLGycbOVV5y1yeaBTG2zmBEhH3aUr
ay4hj7ZZmAehiktQ10iNeWHwvsjt0h4ZKx0MRjPbVo/Gt1m/QnA6P3tVcfSm3g66XkMh1PI5dRbs
cMq9cOmQ0PP53XpqW7RL+cKoll4g2VS4s646rPVs8ltGdolXnaBlzYF0Y/HuQt9QG3eJaIbZUJvA
bjRZDR+mmi9Jy8j2lH/TpkdYWzgcNNUUV9C6665/qZrig9ygGKAEqLz2N2/6A4qfu8yBCyLz4tbW
mKvnRbkjO1HfDtIGL248wXGlzovSQ54b8PhLTBBy/ljoIm+MLN6XjrWrQfyKyL5zF/NmKV3jUJQk
wGYZXXzi3G6isDxUi0XYzpSyYQDetjqvtoxJvyYVoIQSdwseEL8vzSvSda48kTW7qoM11kFuIGzu
bQKfQm//Zc7VRnPTd9Gt8GkblYTWkckDlycTeKDRi94aVVhuzDFycGTT8tOV3u9D7Vj2WOiqxESW
2gCbdfM+gxJU/erm3zPWzU1EPsRcy2Y/lDA4075+Ms3peZrcFwwQD5iNzY3sho+OIf3OXYrmIKdn
DDJ7dyLp3Jpxw5LpgAUHrHnFJ7s5dj1ncGKVjOnw3Fgtvca1C7YZbZq/FPoJp1O3w36fBqMx6T4t
hutBRYeIdxljOHy2bCGPsJZoNzE+OvB2rCV/rmt17Vp2EEZ0P3X8hYE9JJd2GcVI+/EvGBiDoWd8
Vf372JpPXG/2liyEL5z+m1HPsV4mPq/JSLIVYrUjNec3sX7jLipKlJ1AXDUhr2QVXWjZHbKL8b6l
HKusRvhlstwbZnJPCz3cCD0iO8T5XMpX3DyFn4SUQQOBYj2FaeSo+zhlGJvrT0W4IpC88qiftXcq
/VXrGK4EXkmC7pYjAGF6nBihkas3u17H7VjXGE4i3ltjueC6r+7C7NpA5h5lqyXA+hiN7L4Rlr4v
coudnAO3G/vJzsnErdnZmHtG4pyMGpZWTP2EHD3Z1BGg0rI+LAIdAYxNNk51Nu1rWsArt6nfhEYK
5IX8wC5OjmbGPGzOa4AHeP98UnUrPwEZLgYJxQngFNxUCsnIS5/qvALWNKJeNm7HjHq84W92Goyv
dknqWmPT7K+cC5B3vxewpmG07qqclbKJFTQUSbx3W/rvgKSmyVp8JjxGgLPmxa2imwlncYhOti4o
YpqYP3oq7J1esRZ2+pIHMpdvtqXMKyY0CMRNJodyITXtppzqZ7MASTU4WNahN7GSMwzlivnVa4fZ
WgcvKH33PY7DUmE1kzrwr1Jq93GoN7upnr29JhtiRN1cbek5P2b1+pKyFgpM/22oZkYsHf7JVm6y
rOi3WiluKo1e4ZRTE/dtc+31OTr6vqEdnpjvUTlMgWWYN2DJKNsy46LWnCes41dQCz9RjN+5qXK3
Au5TYOcm/tPsMzVcx2fQ9erY2CB1kGsUVvA4jKk6QZ/I9GabMDs/9Hl5iKxoWys93eQ2oHH2ZhuN
gdk1i+MSUTlGyAe9pLvOS4tSEJu6Nn33c/I6JuCnItN4lg09kLk99fH4Ce1NHUkPIxAp2cvRgbNe
RtugS5PqIhzXogQ9G+z1/BMR9KUsJCxecox7togVsEXE4sd+ZBghNSY5BN7frOJdlzmxUX2PeTs/
aho1h24yqMcjGeGoKQoBTzivPiEewq8Q861GSDgdAHgLrdbi17Zq5i+C1I0FZj3r+9ybia/CZWTa
mdh0rfE7oMNmbg2rKNaH1Q4M9Yqm1bT1Mkp4t0CBYTkZOSVLtu86nODDNNU0NJo7jMpPpZV4EAur
oM2ye/I1vizRf5nsReyiMQN9Z7vzG3xjIlFTl5N+fAP/8JAwbxo0rBzpwHPIGzgp1eqwE28uFbwO
BBEOtatvZai94PY5tDYbh9wt4RHUD/xiyiYyDILWy16AZAUqazHvTYhsdI8ir6uyeNd1iPOq7jXJ
x/KIaOdkzJqJPA2eKqAbTY8uRea6aJJmEHtmdN2zl9umo+o35RoAFaN5SFOyn3SLbJQayzkaU0Qi
bC5RDqV8SrAk4zz1HcmA1xReyvCzTzbLoh7R9Kc7UZhBjFIfYW1PDRgumMaWayAvIF0ZF0LljkuV
7TrnlQ4iH9cp2XazUpuegmQGwBPr8QvsM66vWgUZtvbIe9jkCgIBKkJomROnA2VBD9wl6X1VuJz+
6wuZKfOXdzmohRfDBVNqMQR3TATgegYh32knlgBCQzVpvoFgQ92T5VAvK3WSI/YKlcvvPM4ewAWj
3P7S6AXUE5DV1DJDHyQW4RWopcqh8xhFLmJjFvqR2v45rdy954RPhCbOwSS9x5IicmsRD7WJq/BO
q7mQYf3dOmyLwAfmN/Xi/SYYGMXDvRwk1gQDTGFFuTGWYqunHjIJrI4MKcplC5FObrqDbuJhaGk8
cnH8TIwEd4WJ9sx2idlrM5O9PBptBIfTISRRfhPipKKI9LZhG4akgtszfTecz7rCoD7Vwtkt6PB3
dmqBenbiaB+SVKisApyJUB/S5A/W4uQ+XM9IJsFFIFV6ESND2s9hTPvE5IKUPqvIfs4HA6ekrC/V
qH2OI/J0+DcJsYaJcg9Vt+JP7G02X7GGDL324CBT2ZCW/jivwe12MBWYWsFuczdcAH143UwhDbtx
F2ae9Yad3xp2KPvHb0qLWKvvnRSdvgeOcxvWi7VlVL6pM/hUrWaxD7loGIzPFi8gVf7TZJSnFjje
xuNCyVXPZpTLe0cccw7RyLpaiDsiRxf/Z02illdhIh/Db+qq4bqU833dhdEhz8LsVKAGq7XmhJT8
0ErwzjbVfF4NE7Kj5cmqpwcmVTedZwOoEfGXsu092bUAnmfn3snrZzu271LcXU7/XDn2TcsQsC+K
zURN4U75he1mD53F2TJQ9ceFeV80fha6VVAWGEvCyL2QOPoa7NIlphGwGa8huxutT2hVTRcOYVlJ
3H2tMB5/1EtW2uLYV/2B8I0bfT3XrOqrbspflcteYmEOjjnvE7SgQcSISdyZKW67vlW4GrrHpjSf
QuNBEzZuiEr7brv5yos8BtLYKrZ8eiY/LwquvM30mS3qAHcl2g5GDgpIe580vYOFpWHkLjD3Ot52
xB696dvopRZYf/vEZRONjwaexC3CHpGKb3OA5FhBVlNG9B5b8jZkx5lU6kaU9remFXgj+Zu1sXsS
VeoXPQu5pycwdA1c5bxTW9T8Oa9JdapL78qUG7IDRozNQAjs6YiItbrGdjRFiYlQGRY7ZSpAcC/c
NaU0dq4+oYfRAMYhqSB/gcYZ/X12IIRVIQ9F59HOCS3E1FtOM5VkPaKNMmb0+N1AV7/TjpEmHxL2
Clatc5VOn7XQWA4oHiHWLMgKahxWDKf649Sg61cgLSI902+iUq2cUAQaduU7XYijMZm3E7w5l0AU
rvQRZ2nR8PO+g7C6GK/VTJ7jgPdxn6nyBLMwPiSQeKCBA5QUS7mhxKaFuYyfRScW7NJZgMiipCPJ
3lwAgaRFgCCEIKB9dz3a9TMJ4Chq2Hgb5k5P7GfPoaLRBizdk8qv6wySvqUtH7magFTyMWJOWNqw
D1BmeINCoFAjkViyX21K5rHW3tdhbvmCKI+HST+xEAGTalEUrd2nQ11Vb1VXPEn4iLt4rn6ToEE1
cZeL+MpQyEDmEqgakXrTpRc3vwGxyq2d2Ma+wkeGkDBzr0KKfGqt5X0qJBCkNLev7YUPQo2Duljs
5ULiwNQKMyW3Pdt0hDn45sw1hBW0gC4VxxlbDNTyGxdl+75SIglyC1ZCuBjzoTnkOLSvk6Wjl2ZA
ROhhCHsdctzRvjL7DCE7GW5xVfiyAxuXE/Kx7Sgt+bsR2bZQIftVlxLOtJvlYiPfrB5NvQ99eKJi
Z2gJ7PEhvQXIHLIDmR7HGGlfZSQOc6IFOL8YsEzOENlLHqdG8I4l/qZFQKmfUtBqhec8SLOIL5LI
wiqdnlRHqCdVMsvX3Nu4+ZqPpJh+K9oycBthN6r8FiJYuhmWAXBAqDt7V4gxCFP3A/VV0Lpe+Fzi
2kPe9zHR+7moqwXxobDa3TRqG9k2XBzRtrDc4/j0mjYFZJ1uBWyTE5349zSbw81gTv2WjeNy2XrF
VzoTixRadKVMjx0BPFWIhCq/g11jXwnA+Tbt612W4vHmTzl0EyYweLYJ0iTrmAz1eK1r8XNYagmS
tum9S+v6skH+BooGFos9OSAYoCxZmq7fxCO82WltVuJH0g3YOKB8dDNGq9JQxVkpyho8+zdJ7Zbg
x1LJWetOh96tKfdj+Eqj2UPAsOf7ubrRhrjaproiUaLUA70x4Wh3SC+JL4XNfiyb7ybSxkvevN9j
nap9Wi0MMyQSIkO7JHk5uXC9F4uZyL7NKPFdrV6u+tZ5wo9f3Uh1DcnFt9k4oz7Z6zrjhCLKELVU
jJq8uFWQRRrO0Jvag54S5iHrtyMuac22O8vr8Ujo9W+3n++jOb1Xc3zVLeIFHgjS2P4l0yZnX4+8
o+4aJNJN3V4kX8Bh7DtlYi2kTjiF3jeOMrILsD1hZ6opgGvwUdl4AnxXBXOCckxb8JhV0S2to3HP
UkhER+c9lINGuuviPYaSxHgT2/ZdOyZf8FRwnoOllDOX+DGrnscEykvFKWnI9r3E3Lxfp4V+Mk5O
kOjyJRHVo4Fv/yacVLtBfwzwZ45e8DOxQ8nsuwVzIEOWeGAIZtqbMEl+KaYEu2j+FS3ZCpAPN4ty
X3vDum/T2Ed7pVHbzWEw9o51RQXRe9SGUYmANinru9TSR/ZAxXqdGA6mZ89HQjLcjj5m7qSQQbzR
3hB2eHJhyAeNiTLHNeKraZwPjhN54D/beptUyxpVE3q+UaChypyd6nCfNfl4PYLqKrz62jlpNrS5
NMRlS58RDZ/rXqqrjLHEfQt8Trq0wMW6m4xJ2AL5bxM24XrbIm6/bI3nGaNhg3gb4u61rxqDbujg
LZ8Fmrms90B5AIYqZf1ij7BhRnIv+0LsKi1zWBPb+GD34tZZbcnUd4tvGimwVcOAOYL9mgKbkDR4
sGh10SDPG4LNv8PKwCLGzM7o7Zl+XXYdLgUOOsDeaP13rpDvkzIJWVYVoMuq99MoSY9u85WPQ+pr
SYIXxZTQU8jUuT7bcC0bU15JzAsbvGy2OD3T4YZ0grdoIrijnfUtfJFfdTG8V3B0LzOm3b5MmXaa
VbazeLUGaDbMPUD3ah1MYXpLNxnb5qBuQ1ShQvfBXpGf081H5VTg/AeqP1zQj67zlpG/nhR2vmP8
1p8MZ43mjlF3l/WOXDiTSFBHHKKCsbTVtqsGHgLYoko/V9VDryXPqh8PckWL01jM/QE8EljWDvLy
2rdf9ZBoe+xdFjKuF1OZ+a8Vrepf8WDz6LYPGoTKQdIX0XWhq/Gi62w/bcoedIHgSj/WATFol4Ux
tj5Op/YY17Xhm8l4j75VHDM4JdkSrHxSMSKaxpww7To97lmoNPNuRnQqZvmU5XZ7mJLG9IEU6eBr
qz1iBiY3evJJ2bD4nZdUOPmxXtdhS85SCk3JoAJRA+bU1C3uM22kuHdkvR3hjTHWR5KOxPw3VDZj
W3Ykm+Wdy+viRrcuGJvAI22FegdhYo7e3RY3S6JMuFXuvVNwNZDJcm2zIWTRxtdswx6yXfMTWlnm
TxPK29A0o19gOJv+O6Q2v1vMUl63GsiKVZG/IHqYM4SzvdnzcbtD7vdgDXN96ELacmNktZDMjY8C
WlqQZNpN26OupOK/1Awuz0PexVe1yg6iLn3dHuvnRkB1ihCEj6WBnjvbN6Z7iTGf9rb8yuL30c2O
hc7ZROCVBYFDD9zKPkQjNWBvjDb0WXJZWGkp/tPCRZzsBLENmbsDjuXbdgvcVDd2/a90Ud9l01Mi
d3CsG+tVOlX52wI+R/5XPzfVVRq7UPMsyOkA2/aNxvKimvxiKQwfkmpMzoXLpiik9B7nDa+UxwkQ
bgoUNFsNjI4/VOC/GwJy8nG8r0KWn24CbuJMGHZbdBKJFX24c7raeuHEIT+DodLShp8lsO15uHRE
FO/SqbjELwtnjY0D442p8edIO+YKvqmRLfu+d7LLfnppCBE6Ys1GIK4lKGtjyLNFFW2Lgr6ewgvg
Q0voLsZBi9mSwnp1Z+2NljH+pWK5E2M2+1BRP6g2NNJ73vMecHA3rlOhEs6QnpAWAkjUNycb6GPK
xW82ijtrrW9Eh54D7kaggJhdC9rl2FvYYA9WfrOiUugxdHuA0mYmDszWPtOmq0jRJQAoDWElkzjk
G+ESbaVnntzWPo42k2D++Xanyvw+aZfbZciGmx7OM1tj3s60Xj4YV14h702/Fhf6u0HiShwFc8xf
QYHTYo+PL3VAIZjx3Y+0RQTQe9lR6FV07dg9175lWreMRkAS4k6nVXTFVQPW9dLdCFDveOI4pbP6
qgGIYZusFa3ukZEJy64w++rWhBS5cZM1xq328N2E6sDUnaGxSVe7nKBFSs5cki1eZVreOBX0kRYc
WAqyMp+M7MHFGAhB+/J80LS0uHTckJ3FYPqx4rPQouGgiEWK7GSolyUdgjJJ+1NTsZlPiO1hcuRV
F6S4b83cHXauEm9J5TK7jRfrFmQfqyZzRVQDTCJanMHd5LxEHSHAeTz4aRzdlE5a/CqIK2w6hu+l
wOoHqAIdyTrpNJhXmYMwnzIcGfNNw4jwJD0KrpmsElZmoHE0TcqLXoiNTOpHC5YMMn+p+XTqMK+c
tJamFyDQfe0IuIJDBcJ/1LaoT5Axu9l0m5nktEzgZBxgwsKDWJq1GPukNQY1ZSBF3NdUQi+q6GOO
PQmJlmR6IFTUbjzhVIEiWyWIVyZeQ4fIJqobXcqyl2WxjwAeX5Njcp/pBV3rZSACSZBJpnc2zS80
2kDXBjyh6+SwSiAdQazrhXmUbVhfnw86iTlwbwPQ68nRBiRI0z/W92pimaUnZ6MLS5tfMRWVmIdy
r68kihqvQV96IRCU1rolH9m8jFd7hEXL1Rpi9qdhN248d8FzaslL4ja2BBM2t9GAsn0Sp0pQO00d
E5A5Onhlae4M9ARztFx0af4cgXG7NOMEcX+L7QlJ+zs2Y7LsiAVkthPNfjhjWDHH9FfFYHMmEiao
B/NymliYKlUftefURruhtAKH/FITptNycTetkJMMO+U+N2CQtAq190TlHY3gbAyID/dW3nlbAyJr
hOv/QRbLpwc5yLSflUVZq7StXqpxM4MNuUw779QL3h9ScvaJKOCVJe5txB6hAQofSKuot1oNMMoB
+GNlyW+31sGB66INlNvYgZPM4F4Lm1OADFTARRrdMOcjLyRCmwKgG9ThW11zL9sGKUoJTMPLxGsJ
WqZBoneF+zB6SBk8piU0o9RmZcxhWLTjNeIv4jkC04lumISwoys9coyoB/C9rmPYoIFOt+VCQrOw
mkmKMKdtW6QHZfKmt2uSUz4wUIPuh+Yggmg1iR0wj9ueARntOzie+7ZGHlhiYOAqdt2M+DNiCNzR
Yu5CmoUbOKbkn8T0UFSHap12d44Fe6/Nbr4z+4lnatN9K+YjY0CG1ZQHGpPdXVPdRwngMJkk9kEv
e8PX5vJVeI8gs8yNPmSXVe4wrynpbtBXlziGrLJ4K3KT3TY9INnN92z5w2OXMo0xJAKHJjS3Kmya
e5dk4jRtj3RbojU5jNfMdE5jJWnFM45gj9xT3+rwLGPM0ml+V7UlO6UpPsXI+fYSBu7GGtuBKSib
XoHez0P8Lwxvm6f6TERe9yoyTzvogPDCPtFuamfsNqHDursUtM10TwSVreLHQYzu1lPLHXSwJLCs
EBVmNWib3mkp3RZ5AQA+PKwt70lBWk06+7cEq40moDwMY2XsS7vBnw6rPiVnKoMlv2MDP2O44nD+
yl7NgJ2IsbuAZ2oBNjIwNabWP0uQz4ezGgNpwrBsCbVhCB2jMWqstKALhUrpxI6DgU9SUbDG7KdQ
h5UdaS50o5kL8aPzz8+HdqqjXad5Tzx1Rr5nO7CcSlqfRnt7dsOeb4poR+NcGw/pKm3Dn/4U57At
7HxhSMWaQSM+63ZUncEC0ZdFmazg9YCmEAFISpZIMlrs+FYAOB3u/o/DMwFU88lb1Wellj66hAPs
yMRZ/rhJSgyvZzXq/9dS/3c4COyHUBr+vZb6suqTNnkvUfeiqgaBfPz9P//Hf1B2XstxK1u2/aFG
B5AJIIHX8pZOJEXqBUGJErxN+K+/A9Tt09o8J/aOjlBU0JSKKBTMyrXmHNP6/b/+R0zt/TfYBuFz
qni2WvTU/5JTA4swkTPzD9209Vtp/T9yavnfKH6F6bueK5SPO+RfcmrBC/pI1nwlhI/a2v8/EiE+
6YwRnElbwAByFPpsxRodHfKPt4e4CDXv5b/iqRmI+rGgLDqY1eKIrBivmR7rmYYPjm76Rq6xLSKu
9tOCCx3zAfozCg4sA2ZEuyRKoRYRQc/0Ib14KFL2BVTbtnPu4co+caJStA2giBBjMb9t9aZtiZcM
qlpSQkXH3GKWY1M50vaGTdm8QmHKYbyLfh1XRr3pGoatzVfvVkd1SjCc7lc6byl1XzI3nndFIpf8
I4voeQROo4P+wQjUZfaHDpcda/Yq5wpQd0xDO7i2Rekj/GYj6vytzuzu4NrNY1PrljKR91qawDR7
m8aVbQlsdM6K9gBNhMLofraqN48dmquMGzS5oZKhFhx5Fh8tC/bsrcp5gaaacMhOJGzXfrmexno8
Wx5ax0WI6Q23zaTxE5cEotIF2cY9FwZ3RA/zGllNRfYTpCE7cUGoMSDapSXTypzO73qwZAgklJGa
7YL/teiFFHSQV5Q/86FDye2FCj+qZ3+bUkce/jii/4MU3fr3A8S2kaCDLpEcczSw/nqAJJPX9GVf
VcdK+o9ma/WAkHjIPM2AztXVKpw6BBZZd2uCjl7Z5LDPMfT1j53599uCieBPTTzHKlAVaUrbhqKi
LNP766YIw6Lpn6YwRIyG1XJVvEropc2hNLq7UORPhl/8jO3sn/bAJ2bK8mcVIj8FhsXBFyE/7QFi
FKxZQyk7aiOmZ4KLnAN7WctEC3KhBZA/GUm8AUFIKthimDf0UOyDoT3xNtwj/dnnv98PC5Tm845Q
tq9MKC5cP0wTj8afJ21iCj3khDwf7YgdgX7YXmu/FUi52/1YAgYmKI0yhRb21gU4PhQZYNIMmVwC
e2yULunMg/+zHyt/7QI22vtltv94KTdAJi2FQPKQfPn7jZbLRv3haPjYjQ4WEM+2PNtV3qdPL+QM
wIObsNF+M+9iPR3axEMy3xtIvBKXIFrlkM8y1K+uRT+pDjkP44CBm+2bJa2+95oEIbQ9LWWDUd67
LJQRGj9lgdzWI7DxEoQBzd11Viff27JCGiF0Cm4MO8RoTN/9Tt/QQmFHiPh9NECaBE5JuzQSD1Su
7Rb10uM/vOPlwPj0jn1FVxD5runbhEH99WMa0zBDxGHGOE6GozSo/5o6Zu0yPEXeLC6SEB6/QDBj
CpvwYYYiEM6tANKLC2BuWb1XYIqbngwvahDMmo3DgoaIV3wYoMr9x57ZHMvrmy6gK+1WXAT8Cllr
kQVvfmXRkOrq9ASHw9wVTvdWl8QkNAbjgRIwRh2odRzaiKmCfzpfuDl9etuOaXpK2abyeVSfzpfM
IuICCiFy+sZ/LP1uYJfPt02QfTe6oNvXvwqg7YWwjO1IXU3ar4Poc6t0SBFMwvUGAUTLgHCd0xi8
+YeP5D9tm2U5AgeRB2n2s30IVFkm2wapfz0dzCZVpzkrX0qmJJsaJF1lsKKdCWD9uB2IHuEWWMlV
EbLikVnXr4eeeLHlNO/EN43r1Z6ndNsi5+Ow1Juur7112WJytebml2ObZL6Jx9mfTg55rJ5zV4dW
czDEYG5LRGWkPeZ3GinJxiAlqcLIcULS8o3YQff692/b+vdLmINqwiIFy3V9RUv6r0ciPd4hDt0q
Oc4uxBs6Kne2nn2Yw8TF4Wy4L2q5sQu4yC0rjIBvZqhhSMqihyS380MRIxj8h036dF+xfYfNoBol
84bSw7Q/bRIIF7gkJC0co8DnXDXnWzNySbTJi2OBd+sYtV56CHtYnj5B761qbmJFd0Hn1j9tyXIa
/nGafmyJYzFLsD1l2o716XhNGLsSy8hp2sbB2rHfdYSXbPG17OJkGNaktNMgj8LTTPORBeSmLKPq
AKhoPE1D5q5lq54IuaNTgRZn55AqV7riH7ZR4uH7920EAea73Pm4mix7848yrXMzZPrlyKVEOzd+
a/ngclJ6RuWzQfzgN0R7c2jmZxXDX6qi76qfq5UzCPPGifMbCsp38rbjlVe9p46ffBktxCqAe/rE
y++EQewUMOAQIrhdbL05B5IhjKeui+o1IUb6mo1Uex4Bloaq/nHvf7otLHvf8j3u6ZarhGt+PiP7
yUrjGmvW0bQhK9TQGKK6n86xR6AYoeXEVrdI9QSzhNaqKSuyDpaJnGjg6pLGohpOQ3FQaWL8wznj
fKo2lg0T3GVdV3qs003v0wHas2guAU/GZD/5e9XSl9RJSaybMT06JuKaEcctIXLzgxdIa9mBEYOp
WOxsBIUQoShCQ25szHQ3ekSP64DeLSupjraYrMOc6d1MH99VQ3ZrMkohlgmHHWwfawXl/QAlvXuU
S5ummxPjDYg8y/5eM8Bu34GbV1sbHuE6sDv4beRKlE5+39VlBMKZhhVCMtpwIiLstByaS+S17wFm
q3PadTeFSGm493yObXqonap982a4DOLErkb5HmUHP2P274f+3khnhJclmoQPchUof+P+7y8C6j9c
BFBesTxSrJB88zOOjnI1GGZlGAeb8uMw9CjO6iXifuaNZ53j3kmShwLfDdZe0BfIrr1sh72w2rkW
Il0rBIfbZHLlp8SAK1BYDpk7d5Nnbog0JYqqLH6W0q53aGKAw/v6wPnsLUhR0k0oM7FxDjHUW5vm
URr4tKmq26pv7NcqeMT0h2xfXEqHaNxm9l+SMHIZE4mYyEPYeSSHladZ25QdAr2vQWxOgFABLMd5
oBvGhOrXoFW7cQZnYZngdnJN9FMD2gvBufwWabou2TDheWC9IBWmDO2HhzZlwR+TW0MQacMYsW4P
lkdMTQVrajOgf3VChkxFOd2yxe2qbgjiNsrkZM8js3fH/730xwMd/izvfl8E/zSiWp/ul5wEHrAL
CYLQoVb9N16g6Reg9jL2khG3YGsLfZsGBTT0saNPbE37xGnxw9MDqT1mueZYPLoZPXbllfeRY9E5
V4J5BzmxMrXJidK63f79IfRxdf7r1dszuY9TbxAIwQX8U5EVG4KDyND0cJdauB76L3kQhtvS5N6O
4Gg1cJqhecF7E+A+zxrqn7AuvxETJlcKpNGqRINuz8R5q5kF2D9sHf2CT9dtz4TXK1g6OLigF2/2
n9ftydOOtuFTH70GTnvMSH0ddohJAYfvAlGFa1R909mw2+lc5DGw/OSQz4kAKbPc9CKm1n+/QfL3
iv7TDpMoZUyclaZk0z7tsKypMHrVIjiMkhQ3R+r0IR8puyzvWPSF8cKvdojCiwtA72ifVz/9jERd
Wb7SQDRpksvmR0df0TCi/DDMXnS2y5+UM90ZZHaBLt7NdlEMQDufx+0QEQyBsY3zuuesQOAu1z2d
7g4mQQ/7tk/H8I6sLpZUnNVHPsprMur3siqTK7CH6qDb+Y4YHM7zECOtYk/uojD01rPfy73bxN+b
JIouo4M6JC3h+/oJVbDjuzCm1F1HhXGKfLazZ56mbe+HCfcLwJndQBKWo08cfXjuMl4KJbDeOWgy
V3BWH3x39o6MvQcEH4tGLcjjU5UEw1qW8wjcVf/i49brmunXDmPPu2wqXE9Zw5vKGagtMrcCS9LB
hAIrkAAtMZjWRkV28ii8V3Z2dJXFAByc9Fk1oLgMiT9auyygucl5FqJ/LL9BFg7PgI93nWZe5hfN
ZsFxi40nqubMDfWbQZLTvSTmyla0JJwZ4E4+RM4pWzoXaE7ivVVmr8oyxjPJi9FqiHPq2TwoTnNv
v+b0vKn1wHT4alOhpLtiSRnPOSrXFQlZ3gHAMnesLhtXPuHq+7IJ3JdZMBckWCHqJ6JXxS+c3+Kh
y5I3NU8DfaDJ2Hs4mJl1LPcQ19szIrc3L1wEb3LL8K8Ii496aIObbJnSwy+a18k48EkSFiL8RKCb
yCua6EHLuMAfsOWPNfhdI7qrRI4xwS4OgUBdxupG7FvBWT0XHYRPGxShNAJEnKV6Di3GslNV3Ohh
ROrjSuS5JuNYRAWvXgtoKAmL8jTFPjrGwfsR2QjjcEOmF3pAi8E0Q3JKL/2RZTPpyYxE+J/gdywD
RksAiwT8MsEBbjO8DwBv9qFBhornVHiR8f9uNApImhdX29FwPxXSwxHfvj8NT/aM0YOiCg7y3G36
2mpXmlXztscwibTBPdu+pi00aAyLWu2F3VzNJIsQpfgpptB017mFsbGsNkVsw1DOBhp4IJ3xXsi+
3alipE7tmAXNJPhtkhGNWkb+ymnM67u5W/6Eqy4qA8cPjPkc9SwbiU7+XXQ3RbDkgoAUtnJEjC5m
x7Sw9ixxxLHMqhzoiLUNDcRIVeNQIyoiRBolR8INU4zudvY1sAqmgxqtNPE38V2WMUWdNbcv6T2X
jL/uG4tUoy7NMOKXZn/1rcl6lgEnZCSehBGOz2IZetkaTZOgYELEDGl77EOxK11NllUYXJB+sB7z
0HxKaHjp+IVcIfdKDVQleYBo1pkxDNi3Pvr+q5n/6E1MP7NNlNmY+gySl42OtX9rZQh5ohLpq0Z0
s3ZZJe9SOUegn8N640eYjyqsMpLoUjH9cBECTChArmlP6K+dEKPR2IzzjKRwLia+fRaDVkg2YP9o
45WLcKtc+hHDEqCTekXY0KHVzEvwqF56a7wG7tBuBcjBe2PsNtbyxrGpDXurJ7LITrrxmVTWFLnf
/JRa4kL9aBxw9TS3nmDjUkZFX6N2fkZ64KNX8yFwezVDHJOoFBE7+3yY5XOlcOwYZdSfe8kql7th
HBHJzGm1q7RTXFzZIFeNU/trIUIXVnxSnCeBQLE0tPlaB3a7SvAWaQSRe5bu7CeP/oTFxCpOGeRZ
llhGK96PcpA9MzriG3CmohJ01UMDh+KLa+AXaaZEnIl0+gaDg4kmpyul5M2k4i2FBkv/en6xGy49
NdAtjHa0JoKfeU/XgFXjuyhrvasd2R2lNshvn7HGMSO871PtcvQhLWWZzQqnAL/nj9ammGw8pcXB
UdFjPozNrQkIbWPjRmM9jmcqHa4quOWjzI7WgLHWx9pdmlZ1xNWBONfo5Q1tkheLQiZ3WuCqURxd
8yI7AwPYz1l970Scg2UjGX6Tqcm1XvfrJtH6lA0oKWMQgc3wVpT2c4uOm/RaYIZ9o+od8pUlOByN
tDPdfLzqqHEnmrFHHsE4NFucH9HOtr7ZY8O1anBA02UmbtFGr/rCrK6zRv78gSTB3gVPEkqWIKbH
5oDG9cIg1hqg80fnOUmae3xM5crTID+swMIf3n9pcuIas1DW69wnpnWyEtRspYscsbFuI9rhCkj9
milFdhrgwq9i2ZhHoovJ4MQ8gN9k2BpDRvnt4nPJ3OwMyghPNk3XoISI2BX1dB3K5gkkCDW07F+y
7q3Nad6wYiG3mhTRkdwY0GV8wDFMlSF3XAyJWbPjeoGZh1zbhSRyWzbOpXDd5EJ2TEO5NjBUlYzy
scRwV+MmWOel/BIxUrats+HjDTXr5pgY5XYocu+ie2gnUh3sepHyzdkxi8TL7CvrEimzXKfRidQn
SH45JSDuwATDb0muk+zag1+A0fQe/YjVgz+Rt2Zoa2XH3G5N03Uw03gE77aj2vYVRDqZd83ZdBfN
Y2Nsg0gQHE7AzQHbEvC0VJGTNntPeEARfkbF1bcj4NA0ubqk6rAKYvQgle9MYEyzN/pka6boxkgS
dlnHdOvSDcfbzC4IKgMOmPdo+M3kLp2Nh8xuoq3OmaFM2Mk3WTqtK9Wnp0Y7yGLHGStfMh9tUDZ7
xQxnxTQl2nl5idrFHCpChZtnLx6+DcbXMXdHggZx0nTTuvYC50u6DDy4jh85C7xV7FMZOk3wRNxg
wyx6SW7XSD/WIrSti8i3nhd/ge0PV9imsyq5JJcTkm3GOjPcyWrvpu0bHMbTyJ14nPJbg/73ipUf
bSc8riQo7SYPr8wI2mHS7nM4zCBCdeDQMwvuVe2f0hwBv9uSwBZgvVkRKLjr2upGqo4xDbXTrrHs
dWI7XyipkeW5w6XDsRlind5N/Qw1tcu+T9ug6L5XIUQUFC4Y3eRrqPARjUF2IFTlsaE1Qi5C99IN
eHR6bgPHAYXFqm8RqDFfh48yucR9BZRtAsq4WcUbIJP7lMShtTknNZe3wl+NaUc0pRE7BynMGCXq
1hwxrfRmv6m+Dmj+uZ+m+NYybs1AsR6H+UVgHt2mYRdvbFn2GIoJVyZ5gRiIenqvBgnNIAP4aFfP
ydBEDNw0wnMj2Rke5QSegh1cnC1AstcYXAYZacM2azQaUNLe6LBWIGrLdSRGWI2jsZ4H48VuF6TI
9MbaHs0HUReRZrmdjUcP+vkqSpEeYUNuwKXqp4gFHGWF2vK8Xd+TbhJG1XfLxc7nAnckKbGnARNd
+4KWXeLuE4ktStekFzSJfyp8F/AKg7s5BL04GuRZbH3Ev2uEjCulcsBqqEFWDL1h0Ob4/wPsUX2L
QqzNiHObLWzIdP5X3L1uZbgfAS5MTboaWTh1EerApRnkV+It7qprPRnZukWm2RjZD4Gk3g8vk7tQ
0Ccc85ZZUCl06Q36YyIF7cZcR8F3wMQPriJm3W0OCPSfWvoNIDZpchDVA8kYUUcKx6IA5u2HXPh8
2jKrION0QTz+AwToJh8KehOos1s0RfQSrY3EgK5xkhzdBUT8TZd5cZ97/iHiUrBxU4y2ydINNHtB
bEkVfamaCc9E4DRXRoCcEvVobKa5+UZxxC27d1JQ4P6TG5vcOq1iD/gFI9Ty0OsYYCy2v3UMHAiB
Lt9+/OLjKR/f/n5Y8Pqxonm66j++JMd6Cwvg7eN57gdU++OJPuPD//+cj++n2oyXq9D547vfT8Tx
5ZNrYV5+f/vHn1peeki9EOJ3FAQHC/wuRmjyX+qcj+KvryzaSszbP1920gvrF3HJxw8/tvPjq9//
8/cf++NVQl98waGDXPiD1/+xGSZmfgr5BA/Tsi0f//3T9v3xkp+e82nHfd41v19nedmwK558TTNq
Cq8YX5jPtmZOILzub5kKH/oEdcCgxjefZHtq1W4/YsNFpB7NJ6NRqG57OvtoZ5HAcUXbJRhC8fP2
w530KPCTfHghVnsXpfFbnxbXrKENqiuHDAKCse1Ubpo2eh7a0eVQ77yt2abtKobDtLXG/msYFf5V
QTaozSHAykJgM+kSACJyhIFFWumVJfs7c05BLwdGfmyC6KS9qriUzN5dVV1cL8/vpH8cXS9F5csS
jAVItIU6b61cYf4iBzl8SMzvzYAkTqRgx4vGxsTt2+POO84F9bkxzm8Q/+7TMdqiJ1tbJlhaF2Fz
TbdvIz2upkk2XpHuD8fMghbSDCYAMnnfTMscAqL92hsvLTiGKs7MQ9mTQVSTtrNBxdrtoUrtI9tF
yJnhm57GNfxQDLs2UjYSA1Ei17RIik0h+2w1VARp+fIQOobxEG4bVmzrsLSDdW1gl63xoW91YDDd
7FC223hszC8xre5NM6sfXt+JdSt91OYwi93h6HLorJR4z6jZhGRvtDjToKHW8HGykJFbe0U4QfCS
MOL9WHTNlcYEdU+PtzMnuXCs/VvDO9b5cKWv8WZa/b40id5LkU/lmnVQNBCNoNqnRAbeJfLzXdyw
96Q/vVaWf4d2sN03CRHAbW7s+qHtSFdoFpY8QWdlS6wO9oKVCn0F7nW6szMuqDYMX2A9u95tbobC
ySBFDcyxCL3p8XK5PYVIrdKSraWdDoD70rCivvWwLYb1jTIDkAqTdHCJYUgbS6/eB7k9nkKNOnye
YHwrH0oA3de4GoO1nMynFCnb2puN+DCDgIObzyTHtbtTmk0ri94D4H1vX5CAB8i4OS55CDJikjlh
ZFYFfra84x44GaR9eSZ4go960TXcHqm8BUYbkTXM+DA+VFb8DlSm2OWmfA+mJNqP04IeaV3vJkJD
ZfVsMToTbBQqJrmzq+54a/qaM00omCvfGAlG01j91BkCFyPAByhicrESx+kOXZRskc4XFbrKwEBD
Lev6aMUj3g0OLK8Oky9qfLdNbRK7SAulHUHl5Iv3pnS/9TifCCD5nsxfUA1mB7zBNPClvk7euurj
ZjsjxkUtPL85NpVkEQ+3WRE8pqH9zhTJbhTgCrXgqoxTELVsZE7EWa88A9AHFM0qRFjuB45Ew+9X
pMiXL2MHF85bnOvotaHStfWtTPBD0TkC/ZCml8Aqt1HDRMB0FDdiqLurqW7Owi4RQc/fPZPWWWFt
ZY6IocFvsSNs8StIFYSB+Ca5b9qPWqf3y3hg6gZSc5Ub72SsH1MdXhznO67ygK6pcdfM6FqiHAiH
Wogf2YTD0DQJEAQbcQtNa1pnsLz4aCvrUNfON+BgXDRsEA2WA6VMIfNfiwEFsqzaF6gq51ZZSCTl
/G6SJkzJ/AU33T7+1QUEymFJPPWdrwEIW784AMlJHpdkz8R+thSiO+p8FOw2gn5DTTtfCtzlUMYD
KTgAkaJEWbbGxeDvWCZjSpws2nMiy7fZd2qMsQ3jMw4ooGgZdtwWId4yfA5F8+AX8Ga5YMBIhxSe
xs++KVdkplYnzJjJPk6sKz6IfT/DSLJ9uqh2f3Sm+NEAkrVmphhuVI343TPsfN9AnwGkT+bgIlOa
N0UiyrWRS7Xt8v4xoW0h6+RXbnj3HmYSwPrkBc6zvY0fdF7Xu6zWnCNTdp+n+XVyhLllWCCV9U4Q
vNjqtr3kYf3Vn/DwJYtHrRvyR1J+g32SY4iAv4ZAK2hdMlIIAFNGtlPEUW1yiaXEpplgtVvX4s+k
ky7vUKyFV8O8iU184pVmOiGHtwDZBGZduNZTNzG6nsPnJLV/inoKdnppPc2ziziTkgKgkXqQbbRT
hNqOuGmcWsmL5gyIGuO7hl+4GtSL0RQsWLDtXvsWVrvjPCurO5k1JCGzXmPb/8gGP4bauDOJIN57
Fmr6dHGDzwqymGJ2FgVNtzcK7zlaaIK1mb+6FHp1C5VQdIoSHkfiZhjdR1ghByuAHqA5Q9MZfpEL
YLuMSyLA/YH1bM6ctEzGg5mAhydDmwV98BbZ+HZS2fYAN8pr3DnfOhq4O78FJj8RFhcFL73VxmdC
BH66sAVxxpFJVrJIjAN/raukpv6mL+zFHJmRTyy1J4j9RpBXHXKxcwvWG148wYrrdLHr1QkzMXpx
tMQbyvzaA6qQxul0GRbqhTWUUKPq9kG49DRqO3vU3c5wyX2UXD1ZqqJ0z/rmmCXCOjfRssTTWpza
sn0ki31eeYC51l3loLF3e3Mf21T83KpOpgZslcQT68GG9JykIKXc7LOD04a/AnTsCFXUnlKEy/LA
ZHvWEDDCdrFu0k1cLR2qwQ7IPiu5cZrRdB6T/FCG/bEqesKMgT6YRxeXyaZIEeJB43hCpZ2uCzFi
o4nHO2FPIBd6msISF3dp0s3j8j1gDodYma5VKFH3EsXXj+Whcf126+QotVOE1v1ykgKkz7b8RZwo
EL/8MKbfRqSnFx7SJMrZsQmGJQuzgzfhpgAe5GyBRI1A3oHEoBUsGNNd6vAnSQIkOTXK2yaiwnbh
pQ8JOv99Z1XTBqfTXMrinb54VgOrQ2ZB/ssSYw3N7Gtn44lEY01xZNVnYzGCF2D3Z4caCJG+gwnl
FvcTBhpDnTmJ3p0SmyJBIvI0EW2BHVDcGEMe4S4G6zz24iW04p13CrFwHVjt0KjT1bdcj0TJldVN
TKjoTa3cY0MMClEZ/rDTCrCeW8udlxzaqk9OGxZumKBzE/oAruopyv3DZE4PY7BHPWdsddPs3aTp
Wc7g24y/YW3D0LSNq4ndY3XVCp/iQ976/aaRXQXa3n6u/QG/rX6uI8bZBCF8xTUtdsZ829kB4BPR
Xs2IksTO2ysSvrMZyjtMTuyBQQEci25dTv81A/ebxOlzTvY6AHpIv1Prr0HnjlzZFD5hG1/byK2x
Zj3GMYJbgcjFraMRrSmr6E9WeCnH9pE5QbL2DD/HpJ08zNZd2+SLZBPFUw0Qd2VPwQZnZrnqMLnO
RnNBH2hv+7Gn5PLxSjtufROYVXQlYuihs3p6nyX9SCbvlnGLy+AL6ZTt6cOKQ+uWpnQRu+E2qeim
/P5h1zNebxAHCVUyWALducoNo+IWW8mnUDCj6kLDWGmdCCYy2MbauSw2nV0CfwUNkxxcMgHLJWTq
40GFxGvYEaVT0mImWR7cYC43kYJW53Rmd1LLA0aWk5pNeQBQBfG1g29WYtuEySVOAxFHRJCQhNUO
RNUO7hOJMcwJjGx+RZ1Lqk6nDtaSnlONDQo0WV6ChRr88WAslMyPr7hdEWJBQ2j98TNYQc5YJ6dU
JM2pxfl+ipev8LgwRLWGsN2XYKpsPdWnkLbUafh4h//7vexyhY8NxixeTtmdnS7Bel61ks4PZHKC
DwAbfRDD5YABZtV64VeRZgFy+O2UVFgalr9ZyEjzu3/9+ZjumwavAUfRHU60rEnx9YsZltZsfLE7
/Dj6lUEzCvrl9x9PGon82I4C2tssAy7QrTaA/5B5u3ILZ+1WrD9CZVbbzCJ6Blw0QbI23Yimn0Av
Rg7mHkKLi5oUB5hg3boweyIcCsoKjgCMAebykOocd+cNbOrylNtgDlYzyJm4CuKjT8rCnnbQ4fcv
l/U7HySDwvH77Enoiglc4BNhOeEHTLbZMey+H5f158dDwq1iM9K2Wokl3mmKIcznMLFQ+94kbo4G
tWqTDVUccKIQGOy4PGAyRDLDuLw9NAme53YSZNBQbQ+GJ15BpLZHL04PaLlhDqThW+3WxlYWHL9t
m++6CVPYxwP97I3VKUrlgcCmCZgdHQ2YXh+//PiKpHoSq7yKSUrrY4HqGHpGBvhPcnN9yJDjs84q
Rjk1VKqlgyMigj+6p9KVE600SEfp9MoVECvqCgEUIpo+w/esBHIBQI1wLX6FJT+e++E+885pYD4D
1mGaSXp8FpnPM+vaFZLVOzHKr5awnp2etByy5ddQ4B6CuN9N8wgCSXRHauKfxGNvwm+h071AGXNQ
9fHSRPDcKmO4R4H5rOG0Idd5GokeZuPfsArzt6263Rj1d2Xbb4gv78fGZbFZmeMazdIx94qzQZOf
6Gta5kJgCoZq0LOi5Py1oaX0OSUjV6US+sd0wfzMom750f8+aPpRDB266FhM7erj55mq672RsGZf
fvfpqXG2HHwfL/nxa7Nr1bYZ7a+fntf7ZKn8fr2P583a8aCF2dcyzZkKFTkksSWjmFHDL7w7VztD
7VL78Qtcn3jT0G3KqwUMSgWwUrlPznhjbjzjnCeBd26IU9q6GYwWOBhr5oL3hvZuA9gniCxgvNTE
gw0hH0gOkC7ugwdybxnjOMYuTAkDkBhAHcmvtMdoo48Bro1tpb5wylnmrw474W0FM6kYh61TNleL
i8fFxbU8EDnjpdFm8vvkAWhFQkVPcVOUaXKCa3wedT7eOMCh183SuwszsuqMqv1eI/Pcl0g+MWEd
aCQI/Ff1I8t+RU1X7x0HvpbTmjuBRnmTx8W8dTvri5XUI3b9kKI74F7sUWNM3K730r2RDQzNqNZ3
I1zVWpvgsQNxbJwIupYHWDHxxkPEkoVSEcV1hMh8TyeStX5r/VLw0U8pbCedMklKZPJCOgQtGnve
Ku750/DVtLz+BF/nzYqzdkeU5w+deVfl6ntMSXduG77bTmGeQWdvwhCEU9Q/DanYm6l2ML7hxzQp
fie9bx2vP7KcfcobTzAbZlBn5dN7qb3nWshwVy+DAF2qG86Op9iP0BtYYbvKpbfz2ghb7fDC1Z63
WB5tKVhLRNEjQOg75SByYt4/ZxCd8pTzrB2qXV/WAzOXudsj+fppvLPOGohLdB8tEs+3iFDVBu/E
I46T9uTY07yGcR2B0lS/iFIGwzFj3NPI1hp5Yo5JIC+64AaURTp/sVms5I4gwir/Kl37hyognS6Q
7jVztWm7aKFbprGjYntkEC9aKii3HUOkDuvuPm7yO1q9VLkszmW0HQxx6DThyeNc7hwDLJRBkK5t
xncEVHxTkoz4sL9LEAOQ6tdBsSQ4Dvwtzm2/pnWdbhzD3OIWZ6W5rVP3PFU47iXDqxQliSBDiwbS
+BhaDIGLJno35ExaUG2cixqXl9ddx3x8tXGvriI53MG6v29cehWt82AO/dco61+KKML8PB4SevZO
UuHPm/JvnkJ/BhlmJQ1OC3soL2VRvPHpkwFlh/cAxH5Qa83Ay6OjmNILF3qTudK7q8tL5w4/R8v+
2TGS5wL9NmYI2rQDEDDu7uYib/BKEpyMPeBCFPT3XHu/sH1SEDuYZhqTs9O6k/odDcz33nK/iUfY
UwntHS6Uc13+mEyXvR/9HL2U5hlgvzUkiZsol6/pvLQCBDML3T9PvhhZEyWIBbyQU7SlQwEODYH7
K8dlvE1MYlQpuG+m0HxuPTfaJOiE6cObu3p5HfQigIUtjK3TmJ6l13yxPFwPmmkirZN87QRA+9Dq
LDJARa0Hjc8sBLNb/AKZmC9SSYb0bHiqAZ0AI3hM6rbaF3PBqL8+R1372mZmwej/a+ylKR5sa5Vb
ZGoSQwOlDJxX2lSr1nBuo1HWe6sQtEFrehRoyK1i8DeDNd7IHncoAoNk6tJ939QXd2SwweL6NgoF
d3VQ0diG7Pqpocnrhs6lnehdqeWaJRyY90F0NCMbZJ8X0lqzfwwmMhyR1JvJs6KNCDtqX7N79HTy
MOhhBWjTGquF4kpiX2HQ+sXJw9WKAxBQGO2/vD4YDbGRELHQCR+TQd930ngLfO+BPUz2wsi9vb+b
Qi49ebU1Jti04MiNrr0Fa34qQ+dAGBoLBrEt8+GZBpNU5v9j7zyWZEeW7fovnOMaREANOMlE6szS
8kxgp46AVgFEQHz9W6i+b3CNpNE456DLrLtLQkR4uO+99l/Ez7UKmRD4xVPTzM96WN7bEW5YaJVn
IC5XEI9qY3B7tIv+0aKBZWW/EIYUpfPoFFhU/CH8slyz32YakGw6Ovs+M1HUuHrb1ll/qJ0GlWuP
lORngpZuE+r4xzKaekcIYlXyVqbGgwsUh/hWBDXMK5XzRWvisrhYlETc/gKn+C7o6+Rt73HK+NMq
ZGjSi5ld+S6A/f4tzbxXphY00RQdZLCLf0izZc+0gkd4CAfVfcZmjFfYN+/MyrjlFu5osuwmsjMD
JoUI4sDmucSnx/WbIdltm7D9tUZ2aWq/FUfc7XUQW/uexv52Djmeiv6DYZLYjnnQHrEqYPPSGl2b
bVI9TPPJtvXveOD8UqjlQXqQ2eK0MiNkMzTL678mbVE2V/0IW4eXEjXBnHfYYdOXpf9lZNiOVCF5
WobhYpGGuGFyT/+oeq6khXGsQ9TWpAQT4P7e5tBd5sTPblko35MaHDQIBPDFdFM3zJK/LIYCR9xP
oHsrwM4pa4kwGEQgTKgiA6dbtBhczxxyGmpQWqCL7VybhT6r6QPm1ql5F64yerONz0ngkvbuiedu
hhxSoNRrkFdYqPGIpMiZU3g7/kp0P2t7CYrXr5ii5tItPZd4xCui4vGwqKQ7OhzEiNbL4Pg55A3G
LfL1xuN8STiNxfi5/1tY47EMkT2RmML6attt5KNl3CwSaVWtquGcQfzbT0HbAfgPX+KgbJ+HvKCF
Inp9oNzMdqECAuYORXap3fmxY553DcXgX72ss/d4S1KEYm5ztSoS6xPLvoV2+ZVof7nG+ChOEzOx
MfS7q1o/BE027CaL24t3zzvbq+9knspLM9EiN9ulhgbIAbEo1s7SGgMgSxXuVxvmXFbWkf7ZvZej
nvv+ECigT3YVVZ0bHgrXn89Z76AJoq2feCPwLMUmagnwRWPR0x9jK7n7/mDNKPeMEKW5WB4CBvdg
HcbVlYjoE5hceF0JVvvSm9bMYjBfGtWv3TXiOrEZ4idXkC+aCdad6s1nalX97GOUNpfnwCUVtTRd
++KpxiYxhOmXJsXzZbCmao8rgioxz+1DkPPIJYNrPDrNa6IauAHrv3iJNe+tdYZP4OhGCxfCk83r
FQkbRXfR98tduqTsqx7VTGuCWggHLo9n1+Ka6vpPL4bs4NjSu5YLzipLZkePCd3W6/pla6aIf/zY
uQv9CdmcIqLBK7BFlHSCt8IfxQ6O8HCwIfBvhhwy6Kjx7s+hwXC9GvhumsHw0jDln016LkN4NwWH
0WkJVLPNyM4H6MIdk+4cRJDQVoMMT5OyMnp8zwM0LOuazGxx4OsRM9oGmQPFZODMUxwZUjARszKP
sXZORojFKKWcKHMrv6hJs2HBTg+7p2FxUhqBFvQ9euaY6BhiLAacf1dFQUrt7imUd8hjhojXTLCk
xkdjyhce0m5GMLobOnamrOeLHTPZe1yyQ+vRiDda+op9PwTRqFFfIB7ARCnOZKAatON6akX/TDbs
A5Srk0XjjwrKgFlgvwUmZ49vQ69qRbY1kx5CESc/IDr489hAdyLId5ZIZkJb5C2ZOv+W5lN5WAZ5
3y7iuvQg1ydffhba+B2KUaAlBTaZrPKWBqxrX3Eh0OtwdI2LS1ljPqYIrDbBxAqzqC8xz3eLrgFM
alBUIbgdMjvJaqKGcxq2zRpTS+YbO1cm2S6o5mRlO/wtYkJoB7p5SJymOz+PL+s/i8vum/vgBLuw
e08RiTHWTOUIQCi2X9o5m++D0eD0yfrvwLqa5vQTNsJT0xubyUpihCwFCi+ycNlcCQpgdgbMiaVa
NEAuEEBtwTnAgh3USghLvsocrkrozLQG5ma55dmvsnZDkpNqGqheD79ZEuAqamSYWYyl2PDcW1F3
KwkMS3YS0gSTxZnGKwBBJ4e4AveYFdRkRua945LJH4Zk/Ohiyo9UqWOdcGBbxvwa5qBgdSUI+lSr
ZRo2YUjJ5FmgUpLCSahmhvToTJys84rUTuhYe7sb47PjlbyVZjk8gbM+5uJ3XIQpNTiK64nR6iXO
0wflauMUM5MeEotsjazGp5Ralz6fgqgJEgRYpa52FT3C9Rk3d8qhNbyERXeZB2vf1WwY8xScUtXK
k4n5KncFwx69PJZW+ZB2lXckCQg2kU+AbO22BpB9/5798NWc2k9eIXh/BlrPYJHhyV/zrBs6ebbd
vNlMoQ6eGr7qPCe73M2eUBWvbpPpOuewDVUWcAqmvujr8U0SCLN4I6oTZh6TR3PWI3IlhYS79XIm
JMvyo9NS0VZ0r72JfUC0nKiINkGXBKQHK2V+5vnK6OW1Dy7Q14l8EwIaWtzntTipBSlN8li3WuAf
dy8BYBUX0TJTCfe9RBHhuDrAYaIxdNfiy1osY18XAT10JhK7bGqjOBy+vq3x31esqgdyvbP7FGNS
3GMLXV5b92iCB9y0gX/pubRRLZs+agQlYmlB4SyorFCY4/5EIUIfmCZFIMioCd1HTaDK9ttC8W32
M8fBvXg84NvYndbcVHc5uij671rx9P1ZcpAoNEM8rWAKEHvX1CA67VFApV3ITSey0R0QItjBwR+9
8IANg6ogD4hZ6Zso7GChiDq/+SZzk47s7bYgWylEHHdrwt7ha8ELDN3+25ppJsZXMlcvnPWZmS3p
kdnLpbAKik3cNE3xlY6JebQ8msH9Yu0KN/uqBSJWJC2Q61evvaXFfhwZ4NYVEqaYNwCCKufOZagP
6W4lv2yrFSWAARyTJjI9Q7h4Fn447YjNG9norpkh6MUMOIMa81zif5Y047acMF+g0GCHd1oQiF18
Kh2uOLqoc4XRatPjgFUemtmsfBHdxI8usBrTMzmKVj8oh4oLTrhmlIVaMpbEKIex2nx/pk/a7D9L
auF21TYR8Weu45dkmFnpmCEhX+O0qwjMGUPjr6OhUVcdVBy9MKEpMFBLrCHorOAGG/SuoMV0OHT6
vHiwWnpx9lg7GyvgZxRdHqUpUojRhvqf62vmOj99i/UI4vxdk1JRm0C2Ept1PmV+jJyRd8G9N0bB
TbLdp46HZOa3CnrjBTRouG3z+XNQnMUIDmG3yrjZAoJbOucURgYqs76P1ivDMBL2YEBx10+Q3CYU
HjQ4Dz7iQqcqg0hZ6df3frJ0a3BVfZrzB227vwC0oagN+ZLv9h2ZnBwI06+JWnKq9Ue6cO+sxgAt
1NTYoRGhAHVZqe33wnLqg9dO1SUPwQhJDAS9GqZ9lXLIDWzK+aAcjVcvHabzaIljZ5p3S+/1N9mp
4dYwcwehXJ78op5Oaw3slWP3AJ6ag8MsPlUyigdNGWlOtsTwV+4Mx9YPxbBOeJaIWVsdkVaeH2vl
fRLiW16+Pxha/UhTIyFZunV35AlcjUSZBLPPyKstDiEXIH7v6UhCObIR+zZPZnaMF5zgrKNPDNv1
YbHNp9YdvD1riXtxVHxBjEI9BP+m5Yh/7ILuR1ha9rbrrccUDGw0zMZu9Ngk14fKXIkOqRIfBkkR
UT6s14/22tmdcaYJwuoETVD+yusUEmsxhGTac5qdBn+DwMk8DcHR78rwQJOfxED0fcAKzagcTXmC
GQjifpXdWko7W8uGjqC4exQGZDBSJozrSc2WdrLrGcAMDaM/XsQEOnv2kWuUoIWPm4H68dEtCAKZ
EixlSyRx9/Rko68WIJ6l0bhrqGSQOFA0lV7xLAa3RobzB4ddEHmEPLMbTvi90A7xu7XztpGAKkfv
bWgDyTGIcilB3VP33ZukMt52E2vQ90JEewX8U+iEIKDZjuPScHnZv5Z6PY0qn7N/Bj+84+33mUsw
u6e47TbdBFIOZcSp8pn601nTYF7vKxNkyRjP3dGEErFGwkTaFig64ADy01iNVa/fLQPDdUxZRuAm
/W+Oh0QsbYdSnnG9oLbVbKrf18nzPowRbZqw1mhGHEPfvzAEfTKOqLbMMXldKAQjSlf2ehgoFqSj
jCH6PuURQJhi/YGgN0W8k5HRCNxYCrFEMMYUrRONTFx1dBR4VzP4TiBac3oGLFi2xVJTIPcZBq2o
ehg6pAQ/Bf6JFEKi+dr0LP30azX/D335VdU8TQhpEXtbBmTn1XYe6OfEGt5mHis8SpBU/v0ImpKh
d47nGzjwi0WKJStWAct7WwP97u4I1GZ/DE6ZlX7gou+jesSIBhWCsoRPagb/MFcuR99YQqEuzD8m
Bna6ZUFkSpb8+K5aCPfuvfFG63re+uBgSNQYNm6CyAR9QL/i7LkCWF2s6olz/J2RYBD0AYp9r+S6
32tEEWj2Wcn7mQNfwacLScmHQYRWpZ1/hf18+26pYyMhmJ5TPDKJhhZcPkeG8K7+2qdkaV/2cbtS
LorqofXVLWOR2RjVFyGNHTZi/prWrHYLyOpOLMcq7tPIpX1OFhD38Z81UY1nwyrGfTjmX+TNAHx0
MMsQWZTZ2rmUOQIKdwxJMeVtD+Z7ziTpXccUalPRt33XOu1wizTJvvSB9VZ4Ds0xWNsZ6k9GQ+fY
Ed7+EDTmn2l6TsLG/kGjAsVzvSzXTHj50XUWuU0wq0cGDarGhG3adM0pc211cyZ9qjSHv5DU2Bss
Yhj+CzrrhtigkCgL3LwQUmrkm2j7eZxbkAebzidAJRnLiMQ6qOpG/eXWFgCPkvdxfUKkpX4N4fxq
2/UNpsDd2IADieWaZsW+a0pxovfNIUdZjPXoM4/r0+OaHYsUVaK5rgRTWLDNsqg4RMrxSvHGiST4
sYAO80t8zp4o3tf1kPcE1YFPME32lfrxS1N0j/UiPoY5/V2W3jEda1a1HCwbXQ0iEmjhQw5+7iiv
nZEOoZOtnf2SclesL1E38YP6hsbe4q5WyKq9T1qg5ih+yL2g7MB3S07tTPPNZEUOS5DqpX/83rBj
zramfcE0R2QTQaNRzsBD5Rd9sWXw1ZrBqRAh7kD7BDIae9bQ/or7gGeWh8tU7ssUMCcn1wo/cx1W
84akdICGmFmWms2XADzKWAYpbH75l4eZepMs4XF9d+28X/YVv85kBC/TwHInzbzYGMYA/ZBaUa3l
xOSQDNvhVg6a+7jlZTBr3NI9rW43EXcNOrzN928uNS7t3JtBZRvPSguDcTz2N6qIdgnv7NUbPC9s
BHCF+80QssileK0mH5o9j/83iOr7dUnAU2KQuBlop+ktcn8TTAhKkWXktixLgHt3GDbevPU/8z5M
Gy0dwJfsKg3+2qgC/NFY4XaexR2YQq6C8CULGITlTCz1Yf3v5ozUitI1iEqNVAjJkIw77qRgYjqT
chYrEun5Wevn9ixw4JE2TQJq9/u40/qmvbUd3iSV3XBErV16Np20JlQicAY0VLRDaoNpicdi2yoe
igBPU+lJbl7FHqaq8suunLMsAuxjKycrz+pj6dNRBECPwM7jz17CfN7N1cUN4FOl69m+MgDLNu4v
t+WkElfszyktaD9tw0NpkPxI5fOmgdgbksMdTz+5Z1gGvq25AWx2HqC1U0h4X0xEX9dzFK9KSgSf
gA4f+BHDHQwZxug8d7abbZC3eezicm1XENIB8Lxbt00ejgZP+nLAomHslg73GeR+nrkfDXcODGv4
2mOssTLjEeJrgpQ9ZGoqgHSiu9vGUpgHC1h9RLrHsxjV27CeskrpXwZNPk6WsE0HJuPydHzI8XZH
5ZJ9jTYvvRTeQa24V6+grO1wcWBAkscEiT8aywVJyRLSMl6fx/Gbj9RowW/793vtxktHo8FCwT41
Rw2fn7qRWzY5znPQtfmdP4s/ZfUFxmz6YAxqztAp3RohfommFyfzCc7lfO4sWeB+FmHkEu20RdZQ
3Of0HkAltjRhPH+NJQuZgTfBM+OcbT2mdsS32GMURh6E+87iDTqJvNyN4fRaqDmNQlkgwpl7Rvzm
kG1pHsLghh5qjlZ8MxZWLNufXwIHTRQvP24NQqeCLlyOuu8fLH7HS+4jZJtdeRLZ2O3lfN/T8VrQ
LQV5/BbWlgTOLffocLyDTnANLi08DZgRFsRwrKah3A+OYo9NKIAwNzRw7+tlP3XDA9gjTC1zUT5Z
DsqbhuUbIw3hlMJW+a3nBE90ZRWRKV0/TJwWnxYEnAo9yT9In/9PJ/y/0Akd1/FAkvyf6YRvGe2t
OvsPOOG/v+jfcELf/ZeN8piBniuCwA5W9tv4px/+5/8wAudfmHzBUgDncTn1OlAC/htOGP5LMAy3
/vdZ73w3h8EafC/bZij9/5L1bn//lP/AJwT8fNZ8vie/hvm/MFgC7TUMlhLrOCzdoxda3UYUdb7z
rwBj2CgS9H0hTcdVKlEuLBPjtqALe/AqF9t+tYLL53xUHOVm52T7d82KQbUn1KATBICmlcVRFzZe
Ql+fq9Z4XfnWszZeYasw9lUqCjn3lE6JdBLcaenpKLamJ2JSN4kKzp3ZP4NPXoIVSlhXeJyaW2l5
auend8Vfwgbf23j6iP3WpEnJMHBOph9j/5C9SZeZohwvSwYC1bfbH7Crv6ZvWU8KH6L1njLbuwYI
eqLAc3b01ua/GRGjoLZiUnhrhky+rwlcDahfC9s/jyY9tsRmHh6vuXSrIqxvhHPEpx0VLkSGjUhp
O0MowyqPRYStB8VTu8wEQSzUb/VfvzJdQoq8+06Gio3AGqNZdT/p2qLYKvInab6V4W/HDV+cTNO1
DF8niyWhsqfhXK5yOW7fUxaTh5E4Njqx9QPyGiJrkQdCjdwh0QPKoRK6G4BTGUFhprbNGjOGXRBP
aZixoDw7e7C/I2jP4iPHNbZfMBIMS0wMVcbvbzuOt5M89q9xSk67i6SuxLns93+nED9Lm3mXsuPP
xlpgnG26224jsgdboUR047q5aNdQHAR1sq9X9fScZBzJBlx3uPjT9aSU0k3lVIIznWrk1EIct2kh
0SthCjOPcU6W3DqXKDzrGORMMDn+VSgwuyAV9xrsLpKqkmVPot8twofvYHVlULUvziJIIHxtIVOf
wwQWgZeyZtIiv2hobtYWfeVGTgRpy8ng63R5AAgrUo6FPPw/oKZhu5HkflS9/eZmdbr3TGQE2US/
c/KOmc/tD0ozIdoiOcx5+YfCn6ga6zAmze8lML5SVGn7cR1CmERHom7b5WQpnHtgwcSZHuqgvkqM
0Wfbqkk2ToMz03qOir0bVfxZOJEZ8CJc3heJRilcVSMZkcHWRPB3oiF+KSQFnJalxTkHf90C1b2x
5q8JrRSKWiSDodJXeEoQPNdXzZ3ECAAuJ46Cg8v5+4OssMMvuBw3do00ykhmO0o6DoeElA3nYf0g
lIHiNXeJ7iLmcio/8Td8CrO6xtI11qoR+emvIggO0DTgeMh6iGB+kPQtJ7Rk0lx2tlv+Bamp/nlk
MzwNLC84MdPmd+lX75L54x5FcaK6fjd1a35c45unMQabYfj9+ftDbJSnbF7Gg7vqHvtVlkhVzJBm
9TQ2kU/DngIF+Weh0f+ErR8564Uxqu6WV/IVeecxl1NJrp3b03yB2xuvKF9IDauXmQK8yZL+0pj9
o1RecVhwsATEbe0H1H44KYyDF64RzPmD32GO7N2U6Qtl5ZAk7NxOM2JFICBpIBx9aML9kJjDCXI3
XWKCJFqbyb1ukcOhYTJxvsid7I3mSIuFiq7HQ6+FVGfmdM5eavO+68Y1K5jTMW7m4z+/Z+Y+Z8ka
1NWoBSUkhjB8rIe4m4wdOSE/ycVRDPHdZ2sVRUqMJscxQwn/21zVp/b6IV6cTTA+FeMwbEdl0oYc
mEsv/RlazV2b+FxaWilFk1enqXS2/eTPR2t9UDrDQpkV9/NGqTX4TyYH37DBINQ/xwqHhpqth2Qk
skmxFGxl3X/Nvk0iIKq7qFfkVGgLJ7/FSmOA6t12GXNY3ymI4bDz+akMgqunFg7a1NKH4dQknnwQ
IILvAlQ6JW2ni5XvPB7efTBJ6EJt8oLSvj4wKSfIeBx9VgQa+ONsnbs1Ry7tuRlu8duex2TneQnO
4jXyhaZIFnUehd9cnL43okkKIk1BmMxJPYJzL57rIo4J9isegdrIO0bHzZMMwwP4QPlGaAXrVtd/
fv9bkvY5TouMKNXhfUQ0fbOtXtzRAkV+XRoJEt3COiqFsqMmdvSJUJQ0SkLEYfSnxdXq7D+DTs+V
bORjEaDmZ6Kng4GcpLS5SzHEQuZxyBYcGSIyInPeubS4CebhMuP1u9bVAFO8GG4K5g/QeZRSMmzp
4pRORjUeg+jaiBErREIQHyr89sAUmHzDgrGTP8VJVAsSA83SiHGZoyKETeCfefDJlO9JBegXoo0S
OIsI6i9NR2LMLNFZp5PCgbQELPldxmOHTNflnbo1U/LVxnmwFVMxHguIRq7b+GcbIsjZS7OrFCHj
CDmCn5yK934Q5hUPoouRoka3MNAyUQuON8iRGR0xg0DEksZEnwz9zu7zN28mqTEnGIF8+lid2dO7
iNi04Bx26bvnViCTlMExjmzgXdGO3nGag28PBmNDHQ7PxHWLuOzv47q9T8OmOSnf9A5oQWgfpAst
KCtrz1X5u3bYRYaQe0pA4mXMhDqhM3jJRss8EppusU4ociFgdh1Lg9OnVSflzeR7Rd//g0tY7/xW
HViURjrTBTBz+yFfmNjXTu0dGJY+KQN6WJYP8x3tmPrWcvoETpU/lcrM9rEZviTkERuG8xYPRfwD
ygCoO120JB1ttc6LZ+0s8NCFPgcTLBuLw/wZadrwU86H0hwNAtkZNzp9iQFJoAfbItY5THMX702Z
c5oTYAN0601Po9OffN94yMcmfBRj4OAIx7DWX0KH5pDC5YHCxemPzcxdJQaHMs4Kj2MwvDSBqhho
FkzB5/KnocInxyCLqyDYg3FkB8wHrW3dosCwYAW7sX1W/nTzB+1FqQzFvknE/eL3ZEQU92pyklMg
NL5RzScR32Zs2nj8VEuQPBB/dajpfe1cUhLqlkeWgf0zt+i8pN6V6nR4ImF32YOk+0D0VEUWARWv
gKNuZZ7juMjlNR5Bw7ELLRdTPqcLg6PUHss7EaeQ6iqrudi9eHZND9dOJY371JzTm+GxtAY/5joh
hMBAU10UMTlotIvzPJ83bZEQjkM78FWLrNrSUyddnfj6V8wrxMxOo419jJwSwdsGFaR7rayPRYEf
TUZuTyMIU5P+zWpcF4HWzO2wfUFCpJN/J7Y/D6t0AfUL0blmY79DQQkc5V2wEtVby5/cKxEycDhs
Nl81EAtBrE1M6Ni57W3yEdNwQY1fsO93/AqOgQgDpYBzHXXqHuMpvJqTKZh3Ds5rx/O1DVd3VOol
PyWHkfssHwEHSIaZedKgnXDoFY64tU6lqILHSct7uh+PegnlywLqYIe9TN0K6NlngnTgAVyYP5Ek
3eb+q3TsHyx9G6fNhtcM5q/DHJE/nSeOKowG65Sgvkqzkr5s9SvPG2PrGEz5l1y5HwWy0+QHLklN
ap1Wu7lnnFhJpl4WO+T9rJyncA7dHQu+vzOQFEatS6fEzVr0iGUM4aOHJzYviSBV0R22hhjk0UqS
IloKhyZRP1vPTcu3K+o+fpya4X3oU4KSIVW8mjYzuoq55G9X00zQbfDKjBnXLHoClBOvdW7JbTWR
gcnO2X72eYvwD5rQpUKtuq19Dz+rbr78SurzOkeCQV67e+Ybr3UBFZ1pGXiJNbMmymYWetHYHuki
hGlZmQIfEnj4sMsWVdvAQSf31Bv2UvMUQ8aIXLdtjsVioi1RBsuURPJjojnK1J++Qm45jz7FU8p2
PhQUxNrj6eC6wosL94hM41Ms3+fYklfcoBzlEJHvtUGQoFvN4mgMZPvkKSAJEiojMtpLDniE9KVV
DMTMcx/nWVdbVJ9XZLZYEcKqRN/TTXdNmP/ku8Toa71g6/uN+1OHiX2P6ZjpKxGTB859uyWerI+B
s2G3JE/JlED71XV9bKqU3r9p9ieLgGIclGLXDv5MECOmBKMmbjxc0gp9DZG2ZYqi2y2HvxBM0mfk
PIKu5fheSz3ip6Q4NGNYurz+p2Vxbsg1h33VMYzu3XCzjFn8oMv4UaVEvcTK+Fu3EI8846Ta5pTk
KiQ4Fr8+7phlz4OGO2sw8BAxVzwGc3ts49642cZMDEtzBDKu7pGwMDEJ0jmqYatcUsz/EcQkJHee
caP6useYw8mIDutGBkRH+WaHqrNBn4GbNx0XdIk5Rj4zBHyhEqhjUOnp46mquSEPfszU8DKGBHdR
/ga7Sbchp2DU5h2ahgGBBd8Z8bdMwmO/8J39zvnrxnAPOtuUETTZ/J7lhnqjtfonmeMSnVMsZxU6
qh2r5IDNNY8x+PgI9JIK0x8VRuTFyd0Ehu4u/qQFMW6KsJfHiibGpp9MxNSVcE7D7NNBNIbjNNX+
JtFZvfE99BQCu8PVLm+L22Vo1gF+9apJT3Hqf8wOMEPpl691bN4j9eZZTKtrunSK+1McxJJv4B2I
U95imB3cSUfNWGNeJUUY7Y1pn+uuuRhI/FYgUkCeVnGFj5VeVLFwkWMmdQgIH0muoXC1EJWY9upt
/rMo0V20XfDb195PmRTVdhS6wwM/mGdjmbBIBGN4sjRpzXmM8aj3FDiF9tNK7Zm5x5oGZOGPsBpR
YgdBRK9nnR4rPDJ5kTtYH10nClo9HV2TsN9urh5IYwx2bdOQLuQFw7ldgl/DHDYXF7c9xCabyDry
RYeuGK9+PN6jV9yN/hI+hmWubropXozqCfRW+uzhdrh1wnowjWQ5E0z3ZEiQUUGYIKYlKQ0Nu75W
OYUe5oZrk3rhfeoSu15rAjO77DAPQlwM/7fZDPOFyFsihvOOe1l2Z7N5xvbqnAvN/4qZ/iqvTE6V
UULKtAkg6+yE4TjxvnPvxC8CBlPqE9aOYuDHUMFGyq0HrN3pp7Yh0hXdfkrtu17HE9dJot0mUQq1
m2QA5RYSszI7LtFbIMVR3R+HGSQUeOfHyUchyIkS2FUA+0RA/MGvIbetVP6mFvaFbLfhkmdOZDUW
BWLQv8zhrHfJwETLgycboSK0dzYskh0G15ZeaXnsfZT6A9wztmobP2U9nz01omZJ1CntSRrkFHiy
hPcKv0MdirlBDmjXgChMwz57r2iVp6mhculw4qBdQQXc+x7KmPTNkyVlTcn7ZHO9yb4g6umLTMLp
cVpcdB5a/7Ym/ZI2ShzyAibR2LmEhIo/nRn+ccvJPqBj/+V6hUTJO+zJBfduHIZrvKk1H6Rnvzlw
t60wfLXD+mcxxsFxAWeFzq1N9oGipeJ1t6F2EIJWPcFgFs5/3av2Z2r1z1yJD+h946nJLpSCKQOz
Y9Oz/dBKKD/S4a4D0/MeJ4t74p1zYOqJ6gmXySlsEAoaPtQ8rd4seh9IB0O2g7S5d3nFLwbOYxxF
qJaWIQgeG1x8fWifErcffvEhWlqYgx3GoTR3Ir/Ue2NMqX99yROv4WhJO40myqX7LENkJTSZSwlt
J8/oYVlyRQlNQP3nyU/PX9XChUh2KWzgBKLWE5G2zxOUbDKVjPigPhgNaY7vaj9KC06lQUuIRhug
qLrdmwbiWVzMSbFOy/HkYcjMlp1RNMfUxjBY0VyJoKLO8ByYRXKboC54NPy09RNnQ7N7sP3pnbQj
1puJsEND2fKokFxzy+c7NQbigaXffSgrIBlEL82Rp9rHuG+Ci2f6amsbARWZO0WdbLNPO9UnDlTl
D0YQO+EbgKSzDqZd6BDS6/cFJSK6nWVNNJOSTkyPrPfeMum/BPxZUIji35gSyy2KiooRN2C02WB6
pvPhsQ6InyO13dkyzasiZoBNZIa9Oi45f7SXGWY0uTO5K7WVHiWPXNfIjemDW3baP+R0DiQ/dpEl
yJXqaLA+iESNhxH4Dbu/M7IXZe4t9Kx258/K3w2B/XMdHssuuZV1OcHUWecIrMpEIPHqVA3zw/jK
JKW55EF96HGdvrgM0B0TdoVS4jkboeJ1g32Rmdrp0H1pugUhzxlB8ITt5EmvH1Kv/tH5Q/XoVjyg
nPrQ/u2B+zHa1CF7Y2/BlcS7dEZBxWxoFVgmabHVgIHsnvn2jOxuILiCKQkGfQN/mu2FoCIl/KvG
4Alr2uzL0OOWQM93S4m7TuHAyewfGNEPMmYMOMn6XqKhjdqFFSuEgw6Y9pWrrCVtknvXbj+nWByL
iV53lT0u7IPUOYCuSIO+QX9Fb1J8uQAtKmpFdGxQiF48e3Q2EHvoPide/1dkJEuAr98BAuGITsUD
L8u+n7CnFbZ7UKO60LaWDIN9mOvmgGw+fU3G+VaXHdlVAqF9ZrzWJdPPusOwYRfgfpY05ZVTn85M
TI12b35G0QSGPKMH4Ll7FBUwvPLqfbQprJO2eXfpjRAvvXHH6tCRgAnUhCC6ia9qm+XTzh7SlEqh
LT94Jn+ICh2mrjGqtV7/OUBGOdgWo6sYItdUEFNpmJcWVsmRPX47sgHYwtoYPammi01ArJ1bT+5M
45QexcbzJjhjpU/HiMsqUtorxpNvdSsq3/EvNN/ektlDj5KusrFJqEhW9kHMeK+SIH8VZMHakB/X
hjaHzMZYwBTRdLWMaad6PEDA8qNGcvvMOv9ksjuT9OyRf4zwaRj5Y4dq+VsawbVIgNVM7JMW47qV
w7Sz0CwiqW7V0e9xnNG//FLB9OUjGG/rIUAlwFI7z8wpK8O9wIztLcCd/sDoE6kSR8vuj5dhjfF6
tFHkjkRNeafy4L/YO7PexpEsC/+VQT8PGwwuweBDv0iiNluWJa/pF8JOO7nvO3/9fHQ1BtVVg2oM
5nUaqAS6Km1JFBkR995zvgPIbbRuODMYOLwdt9oLmL+GBf/QmskTDYxkBScJ3JRw7rFP0v6rLeYN
7bBXgx0Cimze4LteHAH/QZ+p3oXb3OB3pwRM9pZ7RE6SeAVtForpaI2jgyF4dIOI52fgcJCbI+Lt
qj4/CUgExI7qaaZt6Ka4Wz3GDT5EH4E1NIdEAXTJzPtYn8RBVMoB1xNvLGRkDfIS2GPmvSnROEHG
MFFcNl8+VtXzzPw5E8HPwbD6V04q0Med/GRHzm7wh2eHMzdelSCk4c3JrjC5tDXZjnCiuuoNEzHh
o5qTnFFTMi/WZsyOfDacBQGqGTreE36B5YvrSVSuD1gEUTTEVoWfFWulbhl3QeIktznzDs3snlUl
jrI/OFWXvekmErpM+6UB5jl2M3dcunQXbNPEek1MkN5mjGXV6IMuJtVychg82z1MOXcEOls292Sq
0LQx0tvW1NTRSHu0YT0nsxTEIqJZs3q0OdKOgsAr+LcZ/PLm3uoLgaGNzN0opPrMreqFkqz+EcuS
unXstT2hfCaWRXwRo4/sJKPlteLU2O2h/FsrF3CDMu1bNy8vnO7EurvXZt/dGNqAxc2hC9PocPkr
V00rGVaHJqTwRG95l5fTVY4tkwGjWhMjb2zyxrpIgH9FkT3qM3F8mYtuDiMBUuoBWYGh0WGvCu3e
LO5Ew8JLZDX93OI8D+l11tvSiwllXcd3WQ1+zzbgR4fYwhGTh+egCuSB/L4339A/OghB3PkUSdQx
Hyw3As/UTkPoszKbj2AQKYLkE8ayZVPvp60TwORomgGbf1MFIMHMeutCYtg13H9xGqS3uZ4SPsL5
QHWNu7WGl3Dy+fqaAGXcHB/MYVpgpQjQMB7gxSeVO5p/TYllXWydcY4bj5eko5KMEjaFpWtlSXT+
TsQaoCPl2ti19uhUb2PJxoCJ6zW0A7ruJdb48SIm4jMbw3iXdWDfZJF2nyfNoR1h+6e6gGW7mHT8
CiOLUX5wR2Qo8bC1lidLm3FG6CI55S4nCgZLwSqf2yfghowcu7m9NVMSs+AaDS1oKTqm0ACK+jl2
26usCrlWFUO5rIUZZ2PYdmT6Th4z/vpOf4ZyRQtgxtvSRZOx7esJAVvZbmYiT5oK6WHig1GF7dkg
pTVuTD3esddhAtHcDxej4Guqv4Eh7rcm/YD9VOXdFnAj6RdIHliaGn9fHXClUuaQKpc4L2aVPTr0
nD3fbcaXYQCIglwwQgM1Z8bbUEAJLefwSfQVLgVgvfsavdA2IrvkTdTKk2OWnZ0sAK8zAtpu1GYi
QyGP4PQMDC3RmkwaPVhATzf04LO1TxthzvRDKTjhuSUQet/sPJQsGAsVme3CuGqskdSH4jH2ffaj
EiSgL49TWInFeFJvy5FegsUroamTYKOLr9y2OpDVn/ggF6mdFW5I4yhokXL0r7JzV3HF2mmFVo/5
3cSxkFnSHt9UAOsT5XCPiCXzS43pTXdtDf0NZO+CHUddgV3pMyPh8qhl+nSRrXPpG9ataqy2Vr3Q
kGW3DEOG+i7F6aemGz00ugtwE1pVUDti/l5NPDKj171FOiot9RkAOkF3zN7WQ0Ayqd2U2zLus6MY
uhe3jhUi0WdghxBMRuexn4sno+0eZOwAi2mwjSwh7UN2IKUnuS97LbmPORYeSfx4CMpev0HZc0pC
2d9BE2IJltqZ2ZcsT1ndFrcIbbDfOtHBCTW6ZOhgb9Aj5K8L3KSE8GoljbofMfFx1K42Q2gelBaI
O/yGyS5a4EpZ9Ex+iHGb0TWpccDg1Q44AFfsW2w068YqOV1AXDHlIpi1J58ZQctynnWbAbQvIq47
lQ/nYabqZmOdyhFUUXXpTZ1zoVW9dj8BFvf7fJZvtmtHu1wHeKd36cNk2Fy3SEeLMOKV7dGXdoun
eQF9CskYe/YSEEabapFQq8WznMXEZSPdBoIebeM8CjZwGZhSZP1OaXw9zV767mNijd3JZcSQ1R1U
KB9DcJ2WR5VoAscMe0LsQoNwGPtjBE5LxiNVaD0FqO7Y1FgzEhO5D0cvfbolw4osnbhgmupg9Cmd
dNcKlrrQXooON6lPE9q+Jri0JG2tmiicd/pYnWbXQJ01GaxOTAEYH3CG58YM24+4FEuAQb7Fs0jA
n2CFLkQz3A3uR09eM8rr6VEW3CiBOZArRFFpJcZXOnGMTWbGk6Emn+34VxebX8Nc35aOtLwxjUpP
BXnAh6Gpp3Dor2fob9UgnItD9O8ED4XAX2Rw1TP9tezYmu2zUxLqMNr2OVocLWWUmWcSiz1z8D8T
x1gwrrZ2qAjygpmYvHcZisDKvgrBOtoM/pOaFSCkemKwrhu3pRoPhiRPnlRFep918XPuYkoHFFL7
3sGRkmMOLLElo/oLkYHroRd143sv5Eb06P9L533Ey7Nu0neA9vsR8RWe5Bm5ZaGPm76Du92BDF45
nTDXphnZm0KL7/osXLtGMzNtOCvdv3AFt9L378miq3aInvc93tMaHvcK+h2oaRz1G4J/7rVgmVzZ
auJQDbXMXaI36wFzHmb5qXB2juq+tOSlglOaO6rc1tK8m5MRoBU0ITQfzFzMC73f18Wk5TsUl43p
qTHSgLFKXtW+z1Ubvo5zDamuL6HopTWDaqp6ojN1UubtcdtG5V08zp+EzvDYTMMnH8he6Wan7cL6
SrLc1b3MczA8MfDa2lKVJ9nadzYjRHA1i92Igtb2/WuSQdvKqXqX0d4qjCuaPkkFmWg4yao+M62t
NjhJryIKTqpCRCvMsVybNpi0ECUM/BvPiNz00EUgpJTymHPAC+z4ghC2Tkxa3V3b08AGTHlkuDav
Cn/eZZJQPZXiPJgceMGw4TC7sboWKVR7WSmPHtAqdqSiO1YPe23A1jwZ1bkvwldGfpLA8LcicTVk
Ns459e1LJYxbTTevRAhwyLTSkx0sVH+DXhAGukd3/JllATJP6Pq7yU/XIqUClOCDNqYr800peN5y
tiPU6F1rlq8JWr2bRdvE2RXbXdcQOFf0PqaJCb4Rd8Su1hEdmhUWmdAZxG5UuM9kiDHFcQYU36HE
LN4XW5om+BBlBBIynF4bhXklx9OIzx08EGCgtJVHMkn2McgChLYjEpS0uBGybbZdRDKYENZdRyg3
gCQmxyPxKIuEFQIexRO8UsDtDFd8iZ8HXVIysbOojl1zdFd6mb8v/zUaxhOMy3OluTcUXh6tPcSP
zzHvXBJrWEo6EoPcWhbinHC4jFjxdUabc6g94rgbbtPSeNT3TYLHKYT+YjKqaMi5PnTkSseNvLpR
Nj5ix/BEmMS4k/KYeKhwG6iMkPugqDZlgKyZ4Gs6sy3OgzzmDToTRH0QUd5yBDac71neEsuFy7OX
OEczQEgU1wBO8YoRf0IGldq2Y09iGoekwMW7aOkpjgxdpru0sUFmJAhbSwtJU5MAB5myZvnadMsT
Q4R2GjP2PbTvE9E4/daPwmhjGMg/e+nRE682hZ+f/LAJmRcZ4hBx7MqEwlFXrYlG0XBwF2fdSUBS
Ut4PQTrfGv54k/CdrG01bFVAB9vMh/dhYuxsWzRjGgVGplfFgd73JjGVZ5puubXwf61Nke+bNOE5
q/cAmnFqAOf2gh9+Mr50fpp4ZmzBXFcocWV9TEOofXK4CXJ1CicggboT+rvlqcU2jWC4X5Baceyf
29x+18ktEXaETXYpGqaKZjZZlUWPkHrSe3movSSpuzsJjh8AziFS9fsoErKZ/DH1Eiupbww9OHcx
nV3lp19wYeKtpY+f+EqsnlLNjHtkzAE1Mja77iK1fYlICiTF5HuxSPfgM9d9AUG/LfJ15JBXkGjm
4BGEiOpoWjOZdK66ZZO/RJB52EUxf7skwFgJ6Mx2e0bMiNfdjzh8q2mDSxnmmMmZpHowzKV1Q7KE
CU4BcMquSRkq9GPIc2KU1qbI09iLC94ZLOAEFc/8EPtNtZPVUzejJEYsjOEyjGn0Nie9mZ7czH6K
QYhup7jdISjY9A5No7SfKtJI3vFZYLz/aCf5OjF9WEUW8p0hEtc0i6VnY2RYuZH8CNVi84iqwuuK
6hdiolFbhrf5aG5SmyN7RTXiFNlTM7LJxidDedDtmNUFjU5exnxII+nljJc5aeWz/Z7E4+RpbBLH
mImXh/kNLXiQE4ARUl7yPPlmmr8SvAuUI/7M7exYD4FzY0qmTi6HwJHtqqEP6lETHwqOi89TdWrq
qX+zQzAweqIjszxwFsP6Q4rKerSLU6UntxY9eTrMD7lbXMzOaG6NtjjCj2JqHRTJ2g0Wvoo74g0g
YmtfdNxOHLvqlTmVxXuNr3BV1IZns3odtMiFHvsrVrF1o//MqU83eqfZB7tEuCkzkhsjJAgsAmi5
EgO3V2gTjFdhABAgZUdikBh8Pgrdp30gndfO6nZRJsW90DpxT3duQavRGDYZCzPam9c+I7kd/fXa
G4cUCUxvv+ogkBh+6HpAyR0ic7cG+0cmFuqvcRndu6jNjRf2CT53DPIwMgNgD3NHT0UZXuCgpkqi
YvAsaKipPu3If07XZUIvVjQd1ZLLQobuDDBHbD63/ZvPyPBm1mFM4ui+cBdlu76NEOv7tykif6qF
pVnLoKkp76Meuoaq2x6TDWLQpI5eQGAKrc2e6jE7t/SJt/ngb3O2GS9knLcOJE6DKT7xFVQPKKPu
J2xrazcNOZ2m10mqU1/lP1pHwR9w63ViGyhWwDR7suJIbEjGUROK2LaE9tqY5sYvEVxlvpNsnPon
DFim0xOIKv1oN7bNwgDRfpq1Sz8CJg5Kl2F3CHm6MLd2mw1rS6bR2iiWysBq0h1AAA5Y2QjRGyYd
mrC0YsrDUQjrqT+f5gy5pm6lEB1ExY2ts+5N9n5ysvmQhT6HVcOmudyxpvYIDtetU3z0bPhLXtwq
1dwIfw3tXcvIXxLWRXrbPnkEoIAHCKd7ugZNnREDXuX7b4JhIulnSFdxsAeUUKB9cduz3vBMmIRT
YUK2Ga3BSEV59ZGFfbVLDHhHddazLnO5zZp2k0Ghvp4dDbtmKEMExLFz53KAUnMD3AY9FeAfYCVT
yCM4udYpj8tD4bg2in+CkyNbOzVV9uXHcb+lkh71H3U4M52bR7S0VxtrN5zquj1oKZ7XhVCLlVvi
UuE7NtMZbZay9inCGOKr+rgvNoXdiw1oLcIzYvsubHtEjPTR2FIp4HJkedx2q3TktsywpjMCohpr
ObnMzM2mMb6WOQ4qs/GfjOZdLMzCbz1wmk5ggqPG2TQRE9DQ4rAylTYISwcLcrlo/vIoOpAm1Xl6
LL7mKUu8wFykyrGfHSf6VNUEnR2Ym33IatxsKQNCBNywFmu9fkxdI92mGi7XWud++R6o4TsCQ+Un
R70aNwlh0OwgbbRNIbli0G1x15XVEWUUvvKK5twYPlvRgyPEzETev5odcSXfEs+8AoTqN8beViSS
jeBz8WYjtmQnOMMHsbeuSo4St++Ofvd45Ak70XqmudKWjw1UxmOPHX+P8xn5xHB2pGh2PogszP0A
Fo81NPg59IPD99vxpUNPkv+7SeKHodbRhE2Btckc0IC/qb/nRb4e9dCALQH6pyRgXjOgUuk9EWh9
Pw8Q0OjpIUaYAZVpdnfp/HLa2RwCphhlR6UK2LnLo5nxrcopjNZSuLTEXQRoQW7YW6VVZ6h36Hj1
6Gepiv0w8HBIbXHFh/jM3KmpPNf97JueQBd8oFLI/RBHNCYXJljCjdhk2bVjH4ZpuYhKi0V3qzn5
e6FnhuerkFCBHrfMrMjBCfzpx6LEYEzjPEK2UqgOUXOuRR1YO8cu9l2YZV4za2+CDgTjlfzSCoK9
hoV9wmN7QocOAjM03mCl60fmRfxRDdgRwVSUIQ5IK+AM4xozwCAr4eBl4ws2rolewvy1akZiKbX6
8kdFWBAP3LibVTqRcRG9wgh9iIR+J1ui1Cf62l0wHmOILKOdM6tDcxLwrzwEj+dahU+z824qEMhy
kQynrrUzbXD3pWUfEmH8CrTeZZvFQJe4Pun1aczXrKCCp2VleRUSJ46ZgCgmP2k95IP4dG1k260Y
nk1DmLuKRc51+vwQ03c/EgKqjpg4NkbuABo3iTOjJ7VoacNJfqSGsUgYc6KxJm4JcqrHtdGW75S4
L2oErztlzokNMFpZejcdi5Qpvypia1u11RXp9AD2ybm6lAM2FUk2tLssUMRAkd9NXQS/qGwq5E48
fYSxiIdmLJ7nELPrUGivssEH2UU+euP0/Vs57HD6+E3rPNFE3Vmxe6Fw4PA0vWPtxhzQzsmusLqz
5rqELRNa3gV3qLVx0s1ttY45CwfBTDK6n4PjygbrmOdroiH6I7LTrW7zJHRs0Yy3iC1yaWWWNtam
2kwfvp8qQdjEajDCxiv1kMRN/97kd3vft+W36vn7j7kumOz752DEBtFqF6fCZ0JHHFRvWWVbQwGD
F26/5dDxMjgWZJkqCbbTAm3S4PMKv9N3Q5OJYweKh4HNLcs2wuTl3dYF6pVquVN0X49vrCkIFyAG
3AM5LLvD9AOsQ3PUqoBfYWN5KXETEEoKNnTwq7M9U64Qb/WamxopcnG0N1mTZJ9dU/wJWxHMUHLT
UOPz9cGXmw/sc0CiVxMCZ1Sj2baXNNViQ8NXutzdsXVMAt6yvsjt2zCw9gYBkrpk+DNYKQ2zwN9V
s4Xy0swOLucpGnPjWvfBT0GS37j7aIHW1t34SYOcfd/OGTGyoX8/gIHJkoBFm0mmRrOaoPl10C+L
nJE8dALqvwb3IrnrhI33bxoRhkXBtU8YqLo9OC8DSBViH+yPDY+bVaC9chJq1N/Zof6ncNs/pQ/r
pq2w3ph05QS+lz8koQbu0FGYjzUK9fhrti1/E9sA7HO5wAVD28KKzv1LlLx1RHhi0EJhajbJd5c2
3u6v3ws/9MekWN0yhYLJYTqUIob9h4TvNOwnCQmvgOCCfNohYm2bgvO/oeF5MsrqgYpkA/Ee+Bfq
K1pBELFEa+abRqh5Cd8JnoviIeHRuiXZL79dlNC0mq9lmCR3kk7ZAtmJrSmk+zT6AMgVORxGqJ0t
jpOk0dIWjyLz2KZZu8FY0MAxcxBRtkw6sRbWhJrG01EB3/GGJNtFwkqubQtgxJ3vSt+PfjG5/9B7
Xe2FUYbocpEaseV0PPDMY/Us99ctFO6nyd5iCQjWaIL1i1ZGrO5Dbx/ShKmBXXC2t2zOP0HKthlY
tVoNsdhyO2o/4CXZZnXAQZ6uh0q7M0aGhVk4Roif9OiFrDeik9LcQzqCQyUMDjGZoofOag++DpnT
ispXox6y2yDUCnBrFDaTn1/B86kjbQhsBXUv7nLFfV7WEcskwVteby475qzMs77MF/PRB6OkBc80
UdKAmTlVN9R1gOyDA85RNkwlkNyauzT1EbQVsToATiC7mcJnZ7CUejR+2h3iB0EQmv6a2nN21Wx1
tap0PhU0ozdtaRnAeWDDsC41pGsOSy+6/iB0ObgBt9ThkcjJKDVS7ZbO4SdbhTgm5EGsiRwMtoPI
1A1E9l3kDOOtk7MIFlM7nlAKamvI+Wd9qIqPMcTiqy4LWo/wb467dgj5iTbeu4voccmXfY78MbnV
mFKiaoPcSDrcbWjNbPS0FovMMB4NDZ9TOsc/sJ3snTJVHqo2IHe9Nb9k4FvXUZn+MksDIG3GzYQf
ZUI/ndTPrtO+iVQM9D5phQ0T+GBL1tmBFIF7YDb6KZY9xPTv/wBnWz+ZQK22qiz0la+qFDoMWjU6
gkz79ZHoSD+Acrn5/snvn4lyJlkdcO7f/iJ+emcj4XjvfUlXAvlZcrTakiM+XjZYWwZHUjvqmOrY
5iG03fHajHW9twQyt7FZ/P3PVox+IGcQHSrHWhcB+JFoSh+KqahgFUl9oyexzlNJL3XmJIUKBBwe
z2T+0Aw3aIeyez1zgn0pzTUj+enWdQdM7BLxWNjKgxRVvTW0+qvSQoOdnUhJDWzNGrdXvjKK2rpy
3kRV7Z/TilsfKiG639CwtkHhY4fiwp7bwQerTRrXSa9ziAqt5WBeHOYr+vNiRRpZfPCthoG3j2uv
z421KOPynNi/qqAfnhRKGlu08FcSunQoM+2bKNa3gL7Nu0S1hB+lKHwdGdMLnJwPaF71Xhm9desH
3QOph+Vp7CVzTDGSDWQO27YEw6k6OExzUUNqdljIwBozyqWRo6GpwEo0e/4IfTDlXBzmJhBzfTia
Bbl2BKbdxCZhn/SYWmrEDBYqRLd1Ow7DjeMiKmU4XQOlKaOdI+cPWrw1QZ4xtJOp2KtURRs7oC3z
14uz+FMKuu7Y0rKUYqknztv6w0aR1MLwIWMWexQFa46+9doSeXzUQUXf2oPhU6AkX3jQaxwzKZIB
FRXo38dk49p6dEsC0xmAeOrlOSYSZi2/6Cb+m7doYP39F6csHlVbutLCxWvBy/7jXqZqSZMPDdR+
FLHpwRUS60ExwEPrZdzoKXlWXZbFXz5LuZVk1QK/4HRqm9p9Hw8boV/SnNZ7SPsQgtRCbK1H5yQR
q0UFiAt0SYJGN/MqeoblquFAT6uTWO5/c6HdP30KpZvKJRna0mHq2JL//vP9GuVB84+/if8syX7C
X48NH7lfdbIC+x4D3kpSfGxs/OynhvjTor8NWAPpYVW7aASsJun8bVl9BvTt5ZMF4Xnjju+Mk1DN
FZWGXjfDE/bX79T6U7C7rpB56Mo1hGO6f7re2BA1v/BrlPCxRAhFKNumKXW5N9RAJG6FQ6YZfo5B
falaVb+28ico//bWkXAU2xxjh/KzG6Jccug7vbYrMvclr5ybLJ/GW4WI26sTtnq7rlwO2AaoPR8e
hcxL+9hbeMhsBqCrEt7Srh9IwXSzbGdQU7z4cvzq57M2qfFSlgEa6NTaB5Erccsi9ddb2jsJaapw
4fH7TITu6kzyvi/N/xvy/40hnz6dpf/uLtq8t+//8ZW3ESaq9+zrH387vUf519/++a8On9zQv/3E
P934Uv6ds4lt0SVgLsb2wyP+Tze+I/7O7aaEEhg3pGub4r/d+JaDG185hmL1w4to6NyoTdG14T/+
Zpl/J+bLsRH1C5eb1XX+N258sTx7RToFRb68VwgBjuOaOr/I5cxMOb+sQL97Nlsn1rV21OZ9h9tu
xSqA/tiAANetjJ/iWL91j9oh2CC2sg/If353of6nozof8A8vroTE/IP4mE9jiz+8OOaVopI6ZAtz
ZBRB1769SYc7gudku9O5zQEGyS8C8/6PL7sc2n/3mTvCw/uaOcm+fqXHFSLf0HZel64nPC8NT+EW
5Plfv+SylfzrVf7XD/qHFTChm+qjOJ33pKR080XQ9G1oj5C9umnj579+LRIG/vRySghlkaZhIMAV
4ntb+d0HbFKtJEgIUT6oFP+I+n3nWOYSggMjKVcVXKok9EyU7zABWOIoJuOTmw0Jcnyb2YCRkEBJ
UkKs+YqMAhdd6AQqfajKAuVwZm8EtjE6gXq3nR39xXd6scIeoW+Zk9FltT4h7KxGvviVOTg5tFJw
6LWZtTt0BytYib4XxsPZZ3wFuod4ColxAVt6vOF4nm+Y2G57/rchZYpIVv2Ajenakfq4nhGNjiPK
53qGB2bK7M4nEOfoE9eTW/ULlhI829H4ZOKcANDqPIwMjR5OXYRwyCgjul2z7vkO4s4FBingWu5l
/U6lyp1nAlSZsWnn0xOWvTVn65Y2jn1sZE8zmvg/Z8BRbNvHPOwOg9H+NAsQR/4Mtzg3v+wM2FdZ
vdEqfBqmkrlJc9Ls4WUyBmfttFzZOUa90zDRTbB4dQMoXHopSLXJ7krlB/Nuqv6JCerco0dU3fBE
x422cFm/6ew7q5BcuTzSttOk4VYrcKChHxg3ZrGvkp/Q6r9MjZ8bTL4Jg2xiafCrjIDZjlLZWuTz
pRAFkgfO63U3+B6Xba9VE7KcoyQ0xGvbGTY8w4MsJfo6Ekxyi8izrOJtgRDEEWjubvpK5vEplAgO
AxI86vFpGqKQ/mm563NGH4kzf5lm9hSUn3nWvHdNldLfVug80A+tKVWmJM48ZyjffPKI8WpvjRxe
tyn7J7vMvvSh8KK2TTfL78nM8Umf7PNU3MsK1FXSUG9i64hKOnwKHJGS4TWwWa7KmujznBlpwknT
Yto0R36+JkB12HTU1CuCsRMky0g+s8W3pyj4B0kKqsFnPIwKWX5WWF8as8IdsW+Id/RklWj3vjEI
fC3Rr2YBNmUNfZ9Qa28TU6CrNdFwGGn9ChB0BCbQfLoFaUha6KAYTpJjlvC3YQd80a9Gjx1wz+Gx
WLsSXqEoSvT1vJEKDfF6zhGV6BhUYz02TinJn5WsknVY8Z6dJr+4or5auBnXqRC3RewSi6vBnzR1
BFCpFh6INPAwh0NBrbh/qqQdVmEK7Q00YOTrEoUkZcg08QMMKL6/aBcFHIbdd+Wqe34XdV/LGg//
hCZavSvB+PLqWCHD4QT86jJBs/q+fXPDRbdCHoSgkiO2KL0EUxwzPqMCaS11TYipJm2ST+drgqyx
OWlWJpUwJUZyWO6bccofk2y4Q2YVUGNSLlbUF5jaaO2B0Lcc9Beai4KnN8jZHhlk5Xb3lWrLrCVk
0tgR/DbMN47hxIdOhwJSQg3pk/qeKBmxa7rmpMr2SctrHFQdl+/7zuMYtGHdzRfZP6Q7HsM0qjKs
tr4X1X7A6JXHhLMoN8wOquDW7eGCjFgdmSAYMdIZpv5GSbA3qWy453k6k8CmL6p/ZaJ9MIb4LjHE
erZ4UsXyB6AeJGoda7xVLzJU9DIO1xhFwRv6+XrjuN0FtSV2c3dCfBOgkNPCad0/g1gxsD+Qq4Zk
swQ5y+ib9RNLBQmofpcdlttJFVq/mQwWs2AZCZbRU2o+1xVVo65Kyr1MXuyCOGLJAxkmMOOLCRIm
YR++ziMOfhBtMkv+9/cJ339qlthHJMKd3SWrDmkAEkU+lFuBrOZF8Et+tQ0LVc+0f5NSrK+RPeeG
f1XQKFcxX6o1G181doqV6br72ZTX0AROzhujssNqwAA4sqILHspdV+dPmpHQuY0m8vyi+vvnRwxL
tlO8uMbwVPXTU+0uZFn/rKOfXesR8RVBPD6hudkSZ/DQzZXHokorbyCisuB9kl7FGlNnb3VkP1W5
1welQ6qJ+VXEEAVt7kbWMtjT5oVu00Xo2SVzq1/u7OBoMFaBsTzHlCMrijpg0VpCvUG0hQ5cfG1X
GQBcZ9qhv4Bt0Zw6nUuB0wyJFmzlkMs6Lov7qLEGOVhRHLqtK5uGzSoYJDN+9p91PY2nOtXYNV1U
JEZtfAEwZ+2Mo8e0PcOnqeb2eUr21Nr0ZCj2F0cCnhFtOjRuDZd6epoqthjE8HACeZoycnjXDNu/
P6DQsAti2Dh+3/B22b4RJ0peOwBVd2aswp03CfbRqLB3TtP+YEdG7WWEXh3zhbs+Mgu9yS6O1ZzY
2t9CM3itk1CsIgcrx3dTlG28cxBRuRGExzGkf2yYXlenH7OQ5TpeVjUkmoxQRYKOuaYdkEKDX+ES
8SBnrIthSC5qqKc9MwUmskAc1oPTXOIph9xHv5XptdyJ0Ca2OOcRCutpLYbsUuc8FBh77+kR33V+
c6pQ/62WeLp02fnCNj0BSb9YWtERIhU+sEff8BXS6O3pXSdoG9XwVI5OtqUlO6+SmM5LO7q/2iDH
LMoOQCRFuRE5th7FR2jDiFg+eqAYBuy1xhN7VIRoEXyGsMMJ17GMdI9VVtuVZWZsVEQ7MSIgdWpu
6uERdpCHmufcGiTDphIdthrVa419nbXDNVchgYKV03uLFhGlUo3YPGhST7f5VWyqn409e2Vm3ZOl
gMG0HW8T/ilaMtUmv92XRm+8DKRBKTvbYRrATIvJYohbOiqSnIsKKw5UeaShCw6q0xIKQIAvaBSk
w61cFQMvNaKyFgToob7Iw7IBkzt3B/xRXjEELpaL8UIUA7nnHTloPnKCBCrzGpMdQyGUIwyg+FBh
rricKROH2E0W0TCwaQblMODTD61IOnbkmb2Coegq7DR0gSEVLCMaElkzE7U5dnmiDrtVP7SHuMrN
tQvbHeL2pZP+hzWluP1a7U1rMa+E2sTVmHoISDTmKrwN2aDQ7aDb7tWhdoHoMusHsFgSv6yNWyfm
AMdHKWn30mTUu1ntNau+NebqbA4yv2nm5DnQWHz60SAOb46RdiFX6fW9Ajq0xZSGHwecDUwK2hIN
dqNKZDgPwK3sezX8nB0U4jSwAGvawuttjINt/6jazsJTtQR1MWhuQ12t+Oc4mezptTVASmw+We2G
G9mPt4FJ66wdSRtVQ0d8T1fAqPXfi4oN6Lc3gY8PtYS9t6azoc237hi9gQeBKQPxd01K1sDzwSQl
LEhXNyPXIOk22Maa/qIFPoEBbblHgKfv55KgWxe5HlDXEKNUSzoaRegqCa3HyYyuZugwdmn74Fgb
Vr6pW2xHpuvnmGE5/pChVe/GUd1ZkD1zJgc1e29cQUOMYmRbtnMYC+fDV5a9STVcVCXC4nn87B0e
Kj8UJc7T9MACzKGg9RE6AJxYhUGp71ujuGJA4JRUNT8bHk2wjZ/Ez+AA7sOfFjgGkArOtIpTnTEJ
42uXE+8mnlrfA5Gf2OPnrPfCG3GpcdCCH2HMCU8LSy5KxMWTxpv/vqNYKCKHhqGy/VMEn5em0dZ3
ajz3rB7BdCuGUq6MjiGjQgqy50oQtiszsQoFg7I4IDJ91Pz71P4MUr7sRhaxR5LgyU7m/+LpPJZb
R5Yg+kWIgDdbOHonUaKkDULmCt57fP070ES8xUxcL4psdFdXZZ7MPLVnpbUowSe0Ycxxg5r5cPyV
dthbpzzmBpKQBGTp0F7xKkJPRB4DKCVAWdoBJaj1Br9Ky0kvQfYXZPElZmS2Gra8jNsXQpza2KSj
9pnntMDB7i5mM1zzeGYbwAq8zu4CjnAfoSTV1QisoOEgHqcUJhejZ0mGksm8mVo4B1OhwA+lW8SJ
TiAbyzhx0aIWXH0gRogAxyD/Oh0EJrfBJw1Z/cyECVBGBLA1/kMVR+lTJZJ1vrJzaeFGG0h9gIBI
67HltiaUPmE/6mhvRym7Yj4kzN+VoxpD7i+Ae9SoLQwZiEkGCWdS1bNeaj89F1ZY3YxOGk3uwO5z
6KvGTx7KvwXuNTQTlLZVmeB5l/lcdbW1Ntg5d2S/YBwTIcLCHn3A7HsyKqCyUmms2WDRLjQbVoEc
dLcGagK6qdGLjATSc/+rNUzGtKrlYjsnL4qYYWyURxzNS3rWANvKdO2d2FRKX5KH+tBSWhBfIYh1
x2UzTTxqSuS3FfappO25bCgsab1ntiSmvj7H7SY0Al9pJuICWvOtSyXNbVThOa6MJ7kCrJYKebvJ
lDWFBp0yKRJUzdh8yG+hiJ0rJCPJ1hq0+KRowXOAG1bTnloIUcQH4DclIDdJGPGKpQYHd+DvJssK
MNNcjZgD6BLLl7F0EXZF3R8tQihCYg9doPzsNsNGUR9ky3SEwlnPujJ3OyornJAT3iXeNYLiLIMt
fNSOFMIozSaea+YYuCcYjMW0DKJ+nB26m4h4FBPNrCjfmXVeBFyMapPNroEsp8/CczJa464AlRpk
+rjJq+nL1DSLTZHnTKLF7o2M9+3JBHjNu8ty70avTBLMjig4dt1IwLmpNrAf9YlbXNsdp2593BLk
2jqK1SUf0M+ukHFumyxPi1hOurD+aGgCvdJ1pWUqiaaauFFq2eNr+2PEjbFZ3X8juyUEVJKkYmws
/TTsFoFaP6pR3PNRRWXo0oHYFqZIaKxB76Gl31CkWEAAgAkIa7pCXLYogQ7lWJ069E62pc8bGQi4
EVcpiqelYerjV9Mk0sxV3gtMzo00pPsB6K8hRB8jiMH4G1TdXqWqQcFQf5brzKGdGPNJKsjJ4NjL
cGvMaSMMtUGPJL/hzPyXzvMOGCI4zAanaISVkv2f9Uu/cKu3xbuI2gAEsoQKs7ph4v2siORlQs/l
Kxfxfc4qimOEqDpljt3q1lMHN8W9SKVOBEDT/IhMfe2iWlPoCgngZlz7C9wVt+wnyynLJwzZKslP
Ja1w8jgSJcQlW6ijM6tk2vFlnuF8AXJemMMF3gBgCxUNI4XAMA9NIW4G7RWsTbFZdC3yAyk/yyYt
sJgMsShgcJIXseatBlvMFD4u2X95Wz3hong2iuD1DyOOc4cre1To5H2yqRoCZjRNgM6lNrtYKx9I
xmQEsnrpByYsL5qWNQ5Xm6kxkzZzOVSLAhKCV8C7e5wa5dbG6kmBuICMrEw22F/8PlOmnaryajLd
3KqaCv+DVBTIxichoJOS8LFR1SrXitRln/SjlWCNUn4W1I3KDQUJQ+7DvngRC/onE7EtwRrThGtT
BZCSX+HvsTPTTfLmiutdNxSW21PYM/5gE8QShrZyuHYKE/lWXwHcov7KrLTzpYLhbtM3jqGCaILO
uouvgkhy24ySF+9R/6tHeu0mmz/gPQSrBPZQSI1kwJLPQFyBYUw2XI4ghtdSsM+IOWFY6GZ5isSx
LA2H7jPsytjy1/sdcSSNN9cPmQ6Go8MMjgq2tyQxN4E4w92P+A7q6twbPI7RnEVHsCJoYVSoU6L8
lI3t28o+cVeRtzPk8zk1GosNpV+x6fpmNtLFj4gL7CWsL2Pbzu6MbeYPVJ0Wagv8PoXyPA2nqZtI
fY0jBJK0BLdzPo/+LJXTVlAah4Ql8uSzSnn0iXHsSb3zSQIvNipivUOZTiSSwRRQRIx2g5Y8EcGd
70pZuym1ohwKiiDmfbBVRWMvQs4kT6vlmWOaCg1eQrFC51cJw9ypBZIRFZGYjXlRvqK2uY9tdZEN
ImCVgBACa57JuBuZ8DJV5HG2TgSBNLt+zHaDLDPSLbXDtEClCOtxU+WcrjloimZARmeSRUnu4n9n
td5byB64piURtybL4sDW2ohSNzAs2mli5I5L/SiXfJP3KrVmxM4+LVzhpTX4gOkVlZwRXMGJuPnY
Ks5fEkWFx7hZo7xwF1wYsD6CBLWCztDLyWZEcBZE79JQml09/u2LycuwvnjYsMFeB97QNmWI2Rq0
xSDnmdeotFpr7RGUi+LJU+A0evNT5cJ7lrLO2nQiHjvlVMg0yxvXN1DWAKG0lBUgsf0Kd2aYzqo7
Wki5CyNpnIG9V4oCzW8L69XUWgGLA+8pvtjWQ6fj52bjovzfZ3NzgL53iwS6hq3FiTlOJRVL6iZ0
2nhnCh9NN49PCh5mTkGDrwlDqijoTpTMq3oReWAEmL/rlXgjqnicpbwGw83KyQTY5nP7raMaBGgr
v5JneIrRmbRhjDuuCbkaveuwU4/I+LJ52kxNs8OcK+67keYj6bQ8K1L2+4egT6Ok9yEStiQQdeQv
Sax5Fvd0oOP7o/U1TcGMV9ZA1skU4TIkja9PMBYLaU3xkdOrWglfBZRxzOeuLFYIkUgVHQmS2XIU
SfvwQxd+5QXku5GxAYdEQBFfFVkbLQlzWxkYKhjkpwJzywj+OEnImIFoYc6O+TN0e2+xUhwFlQuE
tUjwMa30p5jY32erTjbFS7lMHpkrgTNoCHVqoy6dv2QDNIj21GsTDhPAEK2RHzUroj2nsf5MQSdY
eIXYywXm5zXyJFZGzenECKdWgAfBaDBINjqdIDCabEDhSJcWpe+amSB25r01Z3QlNW+vnH6PIype
a85v8fy5tBa2igSDmYA3OoLqv56isYC5GvUbDIhFsvMelYdsrE3Ahd54OdaXUTZJzx11nLdj+TJ2
qmCHDeOAQOKUkIAOWJms+42kX0aBBnQn7uB7OvmQ34UfjGsAMjoDnOFioMbGAIZbvKsU6L2C6mtD
5NdVheqo/qy13dykeCdrruStFnzpAZZK8q8ornxLbbzF0jBpxAhNQt18KJNy0EFLDMa82EXHsF2n
jV23ft7yvI98F2bZfKawbOgIsp3SG+3t1iub4ceSaSnHUnbWgQxCrKNwT9rZK58m/ajoM+E5MmzW
TsspEQ3OvI485Upvj2EVQA3upbtQAWE2W7Tf6yUjEiRX1KJbWEQ7rSklOgMRauFUeQR43NS6/jTl
maFNL9yoUD8rEn3mfn4koXlkTnBb5RkyhMEKGw5yP4w+6VxhUC23OvNmIMflJ43BRzwp90VQ72Oa
kYc9ngCSs5EpFpwSxCkuK/6TGONnVSje1YZfSIXmAGIGXKKGoFCwKk8XqqesijKn5bBMF43sQCiU
9LHeujWZooqtY85awHdcfisCXvUOx4jTrDEF82suSR/1DI2gQ2/FVJNb4ppBYZTs5H2+oJAmGwHA
FNY09oUm5g6cGU7G/QpONadInZCpgvWZoJ3otMYqSFxrM+ZDbk6ciqOpT6WuWs8AyAlX5hJI/g34
1Zq41tZMN01Fza0xZtGTRneGTiZqfTfzSDpWEAwbUVyFb2ZuEKSVjLdyqLfEhX/ICREesXJp6S+h
WTZVB4DmlYukQf+cxKCcXpOsn9KWWMG5NR6Lpr+J+oDjLKd0iqLVW1Ig5icSQY0axR4Sbu6YVSg6
gbH8BSdEOtkSf5e8LKSLoOL86cTEj4T4q0nn6dxqbPsxWfcY5bA9raE7y0zSRmcYFZSZ8lkaFJOg
Jjp6M+HPWBvnaiejXsTe2lm3MUcN9m8crC+QNVdB5jGHhvM+DewWHfL1wbwLzcTXQ7hK/uy8xnvg
+aEwWuhMZ6ZDfjjTxGSmp7xebDtlqwUQJnDInzMFzKeR3/BD8hEmbJBTVOKdJm3H6ilLDAkDuxQ+
NXVPA3UAojVX+7+Cpa5pEQEIyA6EkbZF0rhCbVynpCiPZEVUN13c4Ql/zUe8220j6nttih9JX4fE
72Stn86KL5RIiktmdbbY6C9aPWKnUK+0BWLQPnoAzgEuPSOmuq5kEC7pE0EJ9Vk3+12JxXaztGGy
UaVNYhLsmZbKPZqnH4AyzIZo+h8o9pqDBmBamHILGS4jmIDbfA/fztfakkM35INAocROxXtmGiVm
uaG5N9pLLsThjniIcCs8aiwypD3uFiSPxM2J9EOoU//OwlDgH0jkJxQAnAaTfg41jmyzT8+wEPiw
aap6mXaqFZN8Xq0gBL4y7n95RM0URXyIlh8HLbNRLLomhNf/sq1QLBQ2nutbh1wFQ0P89bd0Begz
pKxkmmin9VqBRrT9RuE3kwjMVBXgoLl5Fcmfc/N0OMdLSBIruSgGFmxbr4aPNRbGHIi3+XvOua/8
Kg2fO/k1TUxAQFZXvz3cFwQ2eCDaCNFfVWJAmsnZWlfDkFl3a32N5Vpu1enidiati7rkasGm5eCa
xwBTlMzEZhqhqxuyYtyLcGM7xcSRWBWnWZSQiJcoUE4lU3diSZP3cmJ9WiNjUjJAPASR8zYBcoyb
GG6KKAEhKZUE/pdKvyMbIECqzwqNxb1RLjToVhck32Ocoa6mOxw5oumBnLRYGvg4aVZyZRd+E5SR
e2mO8bEV2DYMg2dQyZFlggHSZe4b8kK4ZYdNylpDQLh7KbYuCli8xV/c8pJnRZaxH4y91Ok/SxtZ
e6UNRdSkKtJio5vOfz/qW8w/LFSJgf4U+1YQZ25vkoKWUQrE4G1gjQ/jVlVgiY9Ux05F2o0LAvcF
gSdE6xSw800WeGaTLtegZEE4Kaa53M8mu3UoPeQ4ODCvzPbSIPAkR7QpyJCULpUIJ6ccByR2pBVF
Scith/Nx2wjTVTNFYEZWHl86MfuXqZwyk96AM6R81AM5e6sTBW+0tVEy9b1Mo+m2aDNXSWBSdGb8
cMG3KBqMSWWTqY0EobMPPrRBMBj3K6ZT5R9Aunta2fi9EuNUAJFYessW9C7BiEXAZb2AKAjj+gGa
m24UlylhL8aEo0VS8jbzynkmiWXSGu52VWi5RE+D5jLLY6nRWZBrvFZ9vaoWS/17ZACvAfZxkBqU
OHnJIxiT7N0ogV2sBxqxSErViBx46PcjzK8eY7DCluL5t++GQ9IBg0AXcR24R6zWjPeiqDe0/n+C
Kj7BX5Hg+OI1kCNsqTmeF5JzFm6HYfCAXCh8GAPA8M7lBgQJDZ0+GET8AvrkouldIcj7qjMwWSq0
WtQEcM7MaNVVkxgGvaF9yLG87MW0XHhRXPcLWudSXB+rAiTQnA/trq7Sc17V8gpN7ilI8BDhBthI
wfApjEVxn3pasVaabehrvRRYOTG4QsOlYl2zdKErWcw/YwWvSAvEk8bYGXX6mjcWYooMaQ6Z1jQc
VcgqXj96BdlhLzLXs2ogBUcIorukNoHLwQfSpZjVXcB/KxOS6fg+0MWQ3lpiYXIyTySWd4cqlz6z
jpCiKcvIS2A1uhmL1ycGafFKY2g2ucDwUy3So5LOvzIDEbfHq7iHPgA1NAVYEjHstOSJ5hBTfj+a
/CHAOC3X1q5FpLvRtY7qCCX0lAgsvmXBv66XGGbCgfGuQAD0iP+ARbNqJyTiogwapXMxPmNdBdug
cYRS2JBxxKzPNJb6yVC9qK8JPCqt6yjT6NSXiUu4qW8LQUn9LhkuqTpKgD9z06Hj6hVLQDOF+1BY
Y2eXMuNSGaHEtcOC0vv3v5JTfK9IBcRKlAb//6EsssDAyXci/WFV9+uiPf/3V5kf8lt/f7bumkV5
+/sXYhFOjmxniBW4WcTFvlMHwqL4HOnH888mOd47JQlewM9B2StO9wIv+CUbIccBMUe3HsJHDQbZ
QoGyEkl5AhylkmZ7iiprK1l+KuB9n5LwYkWN8PmkozEmw9oKzjNOHbuQv4rO+Jfe5lDATo+Zwa/m
4FIhxE5hUl/5HuK9WJFBkmieYca9XYmDdRHlqiJZO/TmUI5vRcz0OOujFAHMP4JwFjpkqoGwDS5R
ytd7ljjQCdV4DgBNpZl1JAgVnG5X+klVveNhITpAHt+TXAI3GgwnkcjtDfTGHHUAXsbMUk4hbF9/
zvgMAfe/TNXYQ/ihdar0cXrI82lj4Q5284q8KDnXhlMNbANFy7StkFRvZUqmPCn82FIOTRykVNbp
Uw7TyYc1+TLJCDNWv+SC7ou9GUCRlPePrgyOelo9zykOIUx0V72BiDfqI5qTtjnQkyrQm5FT2WWD
hpcJymYkpepOQffnaIQy89OSDaFzUqP8pbVIka5lDyhPbh4bPnSMio93D82QTmltl6SYi/n6pKvI
8yxlip8KgF/DaBh2ROfQk8LW2jPF39Ui0+VRLn1C57j6jKGb5IRfh0irTH3mFCaaDNv3aPoGSK1z
v1BBhW13VlBfbxYg4GsbjYBwxmp0H7T+BZUOXo1l9qNYrnY0AIlIFmHGZ07HjXRfCvO/uTDTB4IK
EJLSfojCaVe0aD/iiGlzjQQXkhm9vGIgYFm35N5PYWdgSahs4BD1oW8jRl8QRT09APnTCzz/eHR/
lkgx/Coyn6pqpDNRMcWtZ0bTySpDgnyO52vS/CxvAEjJOnLcdvyVkxGSIG5ZCNWOsZS/iaK9auP8
3YOY4nqoHjVDOzB7I4hFpBkpKfXaWXogy8Mm0xd3FrF2JrEmoILOyDePFvVZv5pCjOcTRFEihzQs
RSnBwLtgFioDqA7SaOwKwhYEgKdexnRr36BH5VEZjFNgqeRvGBlNMy7k26bDUUIgeAy7VrD2wxBY
u1ppo/2o8W2w/KE/WbpCXgkMsCKwZCI0AK1MqaycQFObfqoM2rkMmLAnESZlNTijh5K9Rk7EqyEF
hVfUSrFdmPagcCHMrlvTCST6kC6C7+GJDiy4JkETnhQ04HDCiecM8+m5UxmtN0IX32tVIMqtqcV7
b9UzOclG/oJkh/QLo6QAjnSGnAzKd1LAhUrlCXP0ImheR64xYIRXRwr8U0eD2v4aBtSmk9gXr13N
EKma9OxVMs2UTgFzYbGpMof2ZfLarv+oDFsMABXRzJKUhq8B9nKno0h9mQpEBFlimS9sTDTk28p4
QV5VOhIOwyvp6RjrS5kON/Ios0GR+PfTJFrkM2EUojfFb32m4xgdma0HFvCnthauUaJpu1gHuRSE
6nAGLQt8CXr4sY+YY66/3tVj54GWG5hTGdqplbpDkxhbqdfN1y41X7oRXWSxfGXTGLt9uo4XyA/1
iAx6T5aOVNuoYXwcYs/WJ1XiXUomvxzjxmt7QHzmwAchTCUUKDLrmVfOftw0pIljKwTnx2y0EaX5
JFOX0BhJFS/t8k9hXo6iKJXXRE/GzVKdR0zTGyyTxnXhFQuJfizCZG8ldfaUY8NZJ8A5vVeL/Wwo
0EXx+oOU/L90NVlILRNBtUIpoeJDW0WOHWiOhga44DVxpKMLMIaTpg5MT2AXgyvuyH5s+idywg5d
Uy6buh2Z1mjpFY/Atm/GZD+tmq9gYZMfBubJk5IdgxIeYEcsT23opCHGVHaUUxwC3UchlsuWIVvr
EYv0YwYJDTdypdddO8yIpdfzvnF7YM74yjRmo+u9limJMyIHZXNnEymG9lg3HA1QFJn66ZslRIiF
EKxCICDT5YkUchLjVLfJEadgzwaRVWUuR0XT9VNCscmlyfJNADUHSR1V+K2BccFrBshuOLQNpgE1
MEsf76i8Y0OYtiw/4ovyizBMNSJWAogHErwmY8YSOGMZVY2FKi2LtG2v69zpp8IFWkLGyjJwc0gY
LKrJS4tN6RrOk2wTj/DBtr1slLKe91yF5DB+hee3PBFgs8YooG0pgAWcWrJHHIWQ9d4SrT2SOKco
YTkGUcZWEoKM6GvDnSd6AnyTIEmibrkai4RdG3sXOMNza0L/Hnv1mMGk9woQIHt1gF/bx5j3VkLG
EArrvUzGAJUjVFWUh5BU/+aseYkQMrOy5oterQY6TVLWtMTcjVpgmi271haYDE3Lkl4tyRlHMWhX
pxuslskaLwgtJoPt2BL1fM/ZH3izHhUOoaePcmI+MosWtpi+wKw4qSN+O64esnHp1L50W2ycdl/J
+V6IBpFdvz9OyMtIDh1GOP1lfaQyO4dLMPg9643ReuooYlTeudZJqI0IPpisaQ+BBXtnM7SbSsUt
O3cQp9FE7DVDaLxxRolXhu+CCCfIpGW8IartOk+g/5VGUrecoW84v9+JbjfX5g+UxAZsJPHhwDMS
v6jNbBMQPutZwRqarIf73sw5PKvm1ircgIeV6ZT3cNyEAtPpMk3MYgPxSGUzsxiHI25Hf5yy5jC1
+uXv4sg7aTe5DgOsXrZGlpPSraEgGLQNmlT9JugN0eO9lnk934+fycZJM5DjZgUgpFTkHl2LMspw
ITwDeqyOxP4Azlbm3Mt1lbYOLm+qHVquY45ufEiSVyUMsn26FDtdlPWDpXfHOdG6rZokV63Eo19g
0HSUWu13RjxyF+rCTDqEZS8dloH5YLUe/n+/9ve/Yf3dANY597Jmplmdr8lnYBi2jQ7nUDNE0FgV
9ExCT301qPOdMs3iIV5/4+9HcsGYv7AAjNZTF7jmySRU8zZ0K3JhWWm8tr6P8fMwvL4NoMRs5Y6Z
ewd15lq8mR/Dt3WUGBdGhH/7oLpp7BIz98p1Qb3VLATVG29kzwafCtz+8QZfyEJLSEYNbZUZ0qEf
Wbb0Hg5+tUm24hZCiqd/8wuX8lnnryKjl7hv4AV8lYlNOC/vBiSd1EFkB/INtDbt6xfjGPvLSRB9
YfuKCb7ESEiBf4EVbN0ZEYpfxk4+J1DsntMv3fDVEvC6LW7Ajadu8VPdCfmx6pNRXYbI1W/hq5pv
2xo44IkNAcagwjnCKLM4SK03AweR3Z7oaaKMTyijIcXQtmaZEc8UY85sMj85BjAL2V6e6i+8nz2p
ASfTuAvCN9864jxfeUk7QBMePabxp94hLOkYRX7CNpvOKjItMP57CJDpPX+m6laL3Sx5InJF9o4b
HpJ+V7wmr8IHUgJaSdgevHLTa57yqoJNAEdlK5OzRP+6k/ICr4GluoWcqBrbkGGiPRxqsMQ+ILDk
Y/jMB1u5Ra555ZubHfV72oyPatoPb9G9f5UgEDhIbU8CPWlwcs+cakiINtw4JQ+5yHDGrVk5TYYK
wy5exNJFTSLcEwFmtj0NHqi4oDsvl3Z0E/C8zHMY+NCutDPNgY9KCNHzuMX+UvoMe4TEY7p1gB/M
ZzPvi2P+Kl20e7ESdG69vAWNG5xUmML2AAeOOcSzeDPu8gwVc5MIO9BclJdv/R5vwEJvOHGEY34w
TzSOuUjek102rSsg5MYxb8MHAztSNP41p/pduE37DIX+Jt8tnnp4QTjpAZvnm3lAjkBQQzf5u6Xk
/QSLdBbP0g+kOITIbo3N4dJwxn1gh3iwAefKrqw8/PXwlVBidByqZ2sXIb5uHYiQuS0qu+TFFJ2e
m+y0N2gy86i6/b32izP3cLQEsyOI++g1W3XV0CzBNjLhcdujbCf78Hl6ETbJGRbYDoJdcdXinQ5a
OnQf0k2+BjtqU8IDi0fX2Vg6D6R1jDBa3LW36ocq547dvrdu+dYcAtqAD4yHrvAU21Aq+BvdFhY6
apLoPH1m++ZkXKvN5wQ48qhsKg9Vbu0SQv5IPzCEPBs3NC7lm2qX9KJh9Kd+TPKA6XS/yS9QP8QT
sH8QIZ5F5dptpQNNn/GDrUz5Ys63CupRgG/ofmfI8s4KbwxKzW3xbH1pqUPg8ovgMDKpNuq9O5gj
coet9NV+iKnHoNXyhFO9E1eQim05k2O+1TvzGQjT+K3bpdts+kv+vDp6kOIuwFHT5wwa4p1eUQId
4EE7SLyrvvzdviWfAWMqz9hotwWo0YMEIfOZe+LyC3K+y7b5UXxWbtYtSna0wQJ4NK5w5h3isp7s
U9NuvwTVxRPvEdnAmEjfR/vyor+NvvERHJtDuCm21W/rR4GTfMHsm6Es5wdCASg8UX+pdo8tvNwy
pzv0xlN2y+h1kSZkZy/07d9EcOEX/OsEOaY4bbbEnyNGRlo3/obYztHr9hyJtvGDjnOeMcCcR6Q1
igOvtLnjWag5a1g0MnIwGwY80keN2jMHh7bjnber1+hTMPAaOe03N9bJA+uLOpFhbGZHXruVrhHq
Y6I4XP3QH+OGD5vFVEjAtRxl1T7Y5qW6kfxuli7YvCI+COPGACbagq9zdK/dBy9q5ahQZ5snBJHT
chWeZeaOT8kLem6BVrCd5eSWeNJpJnzBBuFBV9xh1/0Oz+apSlwYd153FJ6nq3XEFsoQlYrhZB1D
7RT8G00nOQpEBdn4MJQ7JyK25OJNuxtX4z185kh4N3bKj3Bstzx/GE4RUzLy4oGOts0riEAgZihF
HfFieZgZnOhd/w0PyMRDhq+2/C7R6B9tJhIDM9KtdLaIN9swyLX2bYhOwUEALCpE7Hrmc0P+ya8Y
esI++RD5SJ8AwV/q/jM55o+ApU0Njl55tAnRign5cUqXn5QdZLVV/Lyt2Q/FcaPu2tolRWb2k1+r
exUWG9vwyJFJUg2vZbWNuKHm8mSRAAW09z3ftdWWkRKaCoN1vhNOjGBRWc+ugliGAch2uUXFRpTt
wgvdbnRAcyHNvimzLfvdq3WSxE11wASpGXa9mY76xuIxkS7CW+rBU2Wseo3/haekdM0fESIQe+p1
lmy0C9jg8w06YYog9bvYkjKDJplvsX4ZOsI5HblwpgMy38grz8W79UaNLh1r0oINhzGg8EmfHzku
GR3ndLTla0q8UwAnUbS7L4uoONw94qkJ2BZc4aY/h8NNn/bLIXPbTeuEGIA29Sm0h6/iId/nt5yh
0Retn2hvHopzrnrte/RazV77zSMHTrw7KF/CE++uL+0D0pyYW8Owojqonbh143sabS3rlox2L+1k
xmgdbU0+JZ5pW3mI8Z6Ag2mnpUcgelsJlLfXvnXbDuWuCZvJ1n/AF6STSyiueIBfZZyG307cBvS+
ZHpBm+K1RTDoDC/C+8I7PXgAiPOLCcSDeZNXENx5IAU42AKtQzZwjLbql2rd+gvCxHKandlvv4Od
IjgWaSBPiQbV1W9fBBwYOfFTGGjsnDfvgEFxhijL+Hk7XrT+qEcb3Bjy0fgtWdswMjQbP7xka7ee
414AAu0iJNZem9uITP6rQHOJ0dyeroIfIqlBWWugTLbV0uPBLDbkXm7zbtssF1ZYe82rHWEwkegw
sEL+0B+yzjWxIhV7+Yk/bwhAaBy6T/PTNByM1F+1lanNXsUcSY98pQA7sufOHus3KoWkfNHVE8CE
1rxzkRT6EwVb9a956qznLtkGlKEfhKlKNzYo5E9y/EJTsHhqL/GlwFO5H2svfO4f4HdTBi8aexTG
IdfYmRQu1bdoOBGH/qt2mRR8Kj63YpQBoL/Lc53uac5RzqFCis/hp/khn9gksn/JbfggrQ6Wpad8
lMd6F+37Q/euPlXgCpkIoyl9VsoIbA0gDgcgOYSfyquNrfXRARtGUZQfCHuYi0thuFgAI7igl3B5
Ln+qjyrCuWFz9YtNSvN/oeZh9yhgKmxy9R/esvkN7yI2rAy6HApQDQsjcHe7841LI9vA1nzhXoAK
PrTPTDuDB1G9MAN/y6P+XL4Bgg+25j2k/NoXr3hQHQW6I968U6W5FR8W1hHdqXlY+ZRYbLca4hYK
FCd7oY7ris8wsktao6eJvt6D14k5FPMAx9c+RddNaM0TE7egemjDTbjmzzhlgG1SjjO9TpCKfiH2
XP5xsNUYIw4hpYRtBgfxgW7lueXWsRcUW2PWfja3LYJp+oqLo920Ezr65HX2A2rULxa+sB+yPXUr
hh9oBE7xEddu868/tnDoPQwjKJ9nBPmvJIYL+2BL3eLmt/SgNC7Y1j28lV18Mo8VXjBSNyPHOEUX
Kofwg2cmIxVrX2GBUYmGtKtnAoyrxF/9tikKdq+x7lD6UdNJ2l47G7k9Heir06dQtwEOvsqHx83E
s3pm/Au1nw2LiipxMZYUh9TcZK+BRO7Iz7vwUU0fYnkDy12/0XUOhR2JGZw+GyQKCKkpz6bmPqn1
xnzqCQyAxHXrCsZuDu+c9cOHwamaUsZzodnJtnDK79MLAWnDh2W4zV6NbLrsP7Nma3cMLUwnJdVd
rg0jP5/sjC0fY/AUICkaOe8OEYWf7NMINuUtgDc2FpTjvrrPb+EGka3J/rnPdtmx/BxMOzxk9/BM
qAUR3vUDjnDyj0bAk/rFfIaLKAUrOFY2vyOK5dBOEYvv42vxxMuWruKHeFPuNDP4srijuCO84/UZ
UCQjZz+ULh+ucMg+6N1xUcj+tcEBAck6Zb+HP+zGubBHUdWdzQeG3a/kt9kCSzZ3UHS/g6OJWTPg
zkeNbJcn6wkvI3296jiSKu5obutFPzmxK5xRw5Y0WJ6jZp+Ap7RZL/0brQLO6/6N1gcwNggtXBrc
8KI+Ce+5L36Lsw9jquVRvabshwg/ecu7T8iM6nfzy6k11m63OID4xl00uIoXfAeH9hE2hwQx7w6K
tmvsc2xukVtDs4Kc5Nfvls5OxBPKm/2LhF7QbGuPD8RAK+EGk69trFtz614Qcz7A9pb4HxF+8qyi
CPXnY/RJVZ38svtBCF1Zzl8zDb7Q/jdUqCx9yib02Zzy3aO/Rcox+9HeWJ1P8WewybdW4IKWsg7G
+X+knVlz29h2hf/KrX7HDWbgpNL3gSNISpQoUZNfULIlY55n/Pp8UN8kNsWIuZWqbpdtWSIJHJxh
77W+peAvfKO3gOhCjI8+BcwlyL85s/E36Up2YD5pSzHMCAzuZuaO1snCv2ZYgY8KN2D4sMDfKvfT
ZDOJxDjDWRvlNp8OsTYdhjX1PG8/PCjPz0TITDEfJQ3dGZ5zFsbiW4yWfd6v9D0Dh5vkH9Sd/479
1b4DDh78DI/tDxYB6V5ZpS/pcUjWGevEwV33G+ueOYqHwnqj63alXQ3bEKPwC3RVg0yve35Y/1J7
i2bc6BFUeHZpc3/Djth9RznOcR3tbfgO3i5hZ6SjnJz519ir5DtmeW/WY7e4DvHAHLN99oocXVxN
9U2Jrs/SvfPufZ6nmfsUvzOG22e20LAFi7l8CG6YjlSmHCxnM9pd1VP1ZLxUT0yP/p28w0hwW6y6
J86uEE6vlJW120QHeWk9lzxtBYLSbMXkyWRpvLC3fmi/dQ7dmKf8AYGatBjQkW6Bl2K3e+bA7gaz
ipwBWHKLaiXT8qPZ9yi2jKbvQFkkyjLzCFFYuuiO9vPQ78Si3bs/uv6J8HopWRsyLELOljNU/Y61
jyj989jg8OEQ12FjnMkv0wPU74tul/90V4bqjPoqYQfQrOTC8db8w2xt7IZ9fsMsiOZQbAfebLkG
yLrt11wB+QpQDw3BBzzG/iyiHpQ+klCUURdioaS5tZ+2z3gJv6dsy/xlv5TfCnsdVUsm8CdCp9JJ
uDDLHes6f62esVOoHDyVg/QQGHPPqEmgaIkCtBBBdyIGUEhrZvvxu6gnQg7oolhUoxwurJJHGvE+
hqZvRFly87SoGyk0BEqwwyvry9Eu+Pj7CBFWEtUFQ0VEu0ohaDIsWcfxPLmLIMQwpY3xsxRr1cqq
DT63WZFqKBspv/XsaIvjkI5fiLskYO+FShmFaNfcRnJIqFnK+/HzFqvzwMPQTb+EyG4g4xcdHu9R
QwZXXelKz3apBxT18Utvl9eNnhOjbfrxtgeapdeEbM9ILii24l28Z5Vor4TU2ODps4wiLPqEZZJP
Ubkfv5jjQ2yRk05zgSImAuN8WZcB2wfffkJkWTp+zsYc3SMWRArPOt5TlByUaAcy7Y3wSOqJR8Wi
yz2CBCIF63O573T1TY3kapaGHOZM++DyebdBQfsPAv8iKzhzuRLnb4G7u/CGdy13r93aVdnCQo/W
m+fQVCseFRn/MTei0VUHvXIyI5GA5bE/WFUTrUesFlRmaJy5+aNePQ1TZNb0+8DuQdQH1ZsUhkcR
5/dlX93VEoG62QjBrI9fOzOnhDo8DbmkrWtddqisr5TBuoXN5+SSutc4eIrWvUsV/d5yORxZKuBs
c+DEUmqOSoStS3Nn2dX2Y96MxiryUAO5/fjQjeoNt4MNTKa71InyNwiQ/sxqCVOT+x+2akhb4fo4
+nzH1cqrKu2rTYPLinkmjjelxdbV6p2OCOx9KWE6wYwxrN2iWbcySQqBPnUxK+vajkW/awk6nomW
YmBBjIMijfpaCPXHQNF4SYadOwsQZyw8xcU/+jQ2xk+9Q/gouTx1UROvjJjtQiM3Wwzs+7DwOQ0r
9iXIJAig34EuNuKlic2l487kRU+ALiZk/7SVbCCTOnyITIApaFkvoM1vqqSeJUmxLvVwm2sqi3E5
PPzxt3/7x3/86P/de89u/wLH/C1tEniAaQ0j6zPfZXp1EJeybdIh0k+4OVZv9LWRWaUjR91Plwwi
ufIoHYRUMaRJoARtnWqXjFf669dVTvlYNh9bAWQtQFoiklBPkGlyZea92islnZbEnZU4xUpzwhLe
QnCeaiao6ZPyGhvetSnQc9JO5mSbaRtddNsLb2X6jL8hdT7eiqVqui4E7+jkDpCtJw/IQ0vHlcEi
hAVpy7L07mc2qsgbQsVy+pMTEIbh29M9ax8MtxjnYgow8IYLw+GUJDddFlVBi6rZuqECOuO9/sLb
MQJXUaUsoFdewDBLQxb4CSsAGfvVx4vmSrZ+4U5o5wagisXDwmIim58opxEduzHPpdIxU8p9Vpc8
WJqBTpKdFmBdxJtcfkupv+W5CzCGAE2cqEXP1h45AC6TeKvFBJAAMZ7JWGmh57PX1w2+yY1W2G5x
XJXlo40GJB9QpoJrR3XS0AIvIEdwIEIctgzs+vD1TT13T1VNs7DI2hP16mRcw8POWZW8yrETFkIT
PMzMLLoLD8/HID0dOZrKs2PI8LcsS/39bvU4nYeaTCSnLY0jbJpDm1i7zqL4XfPE5JRgyfU4jHkL
jkHwm87e9KFxjf+DzMouPpg+Iyqu8tsOnKp9xb1f57b+LuqJWZJ/i4vyehwAaOSg7OTKvZUb/2dW
JuXq64ulfqJnMepgAhqqLGxFKPo0RH4ZdcLQIQ6qGscBwdbUszJoBSYaJ1otQ8I9HcsgcaDJbXpo
T/JUVrZXH2mYSofAMYIwAlfOE+q7HZUP1cRc0AhQmI2ddwuXrrzwjJydOzSdxt3EHFPNj6//8na1
SpiZFfB2GVnzRoFqg+FqPk7YKSVpHyJa6pOn/1tvAIukdukhgKMmM4ttub70Xs49PSCCgf2hqEcY
ejIEPIQlimQPpRMZdE+sAlDuRBsZfGpCBXFNnsHzVLe02D3aGJ2fvH19784+vpAQVR0qMHO4fHrv
8Jv8NQZ7BEWLUlEpMrcBItHhwW7CcKYSEV1NTx6+LIJWJ0qM1qr3cEc5FoKT6bHJYWPv38HNc6cR
+89r4Pq1FVFw9a7zOIfdE3PKFjX2/uHY+u53OBE7bJQUTMN2O1GW6glD9fUHU85fWdsk6ktTdfuU
WBmhQWUAyaTdwzNsKLGbGq5AVGurHtRMHaIlHhVBVgmnJsgvX7/6uXWRETYRz2SAe9rJPKyTpNvo
CWvCMHF6JEoT3Ug3te1C+LzWQ2ikFEi6+sJnPjdr6TAjbR2+DyS7E5xc1DdpO8Rd6Yw99xLBzTfT
zr59/ckuvcbJJwuMWsUnyoBF5Hc9moDW7eTC5Ht2TPIwKJrguaDJfTomRQirRa15KKYcxI4WwMAs
Ighco8WdHvoPTJAeLI2iucYvc8DURDMe/XAcX8VusQvK9rqV8YfaqrIA20uXyqJi4A/+twCMcV2h
AG41RnIjDQ9+zto8TMAoz7rLA/f7BByzXVQaX184ZXqUf5/tNVkGCG4z9wgk+ydrim7kjSYBC3I8
xOmzmmV8psfJUkUENQ8THjOyeR9wd9NyAHfjSQVdk5ytby7Sxddv5RSDypImyxYcVKEaqmKdTjqF
acn2kGuFU6Q/JY9mu69Sv7Zq8gLM4dCXtUv4Trjwtd3Xr/t5d4Jq0kZYZ5m2qtkfV+iXiVd4Sj2W
UVwQ0OlDB+eZrLjYRFe3+NGYdEv30n5oGvEn15zPZxsWxnlD0093x6IKgnEYyJdgLYAfgTKbrexz
XoaPX3+ys6+jq7LCDWY216dP/ssnMznDaaK0YARTuxlddS2RoxAU7oW9pv1526sp1i+vc7LtJe3C
dBGOZA5IiloSZH7ibFtWIMl7ZAFKptNXvIuDjJiksGfezl/0kNzg8MjHp9bQNsTXi0lzpSVLDT2W
ovnyKmQnRD5IwjtOB5uvQT7oULAVOoCbxqNmpIse+30up2v4ocSOGTKKXug+jbARVbjevZfgA1Nd
jvmhtjGKyluN7SpLyA/rdDp0Smtl5C0RaRQST+pn4w985tKm40CJZ7JDHkkvP29+tDYp61bkexyI
U1w7ffTaWQuOp7TavL5Gr2a/KBZKCbCPJNTUXb3INsiQlCM+xi15ZS9dYsoIV6HrGL1+8HL/pwwT
bxG5dLAtw6aGOSrWqjTIU1qp4XjLoblYu1RYM0EDvDWx24QR4gGbqJZgHI9ecPP1SFHOLExsKC2D
R5DQCA3i8+9jJY5HSeOYljlhAhBA9bv7Nk4PWqfe26X4TjWCMOwhOmDneRJJeFsJXwfS1GH1v8oC
Yzuk+j3m9WcCKcimyx9GKf6mmMSgqFpdzrJYXYMJp7BTmAB5vceyJYmZ8Jdmjilx3bvyW1nhr7ai
A7Y2ulS6/5i1tE5hzc818T3uunujFvuxbu5VOO5V6670kBwSKRH7svCXIP7ntc43hGTgaKQREq7n
peEhUfUrvCQHtW7vscx55Vs4pBtNU94GT1m7krWHBxPNtFJ9bVJlnfe0HgMuu+vSxQoCsqiSZVGO
iCvwLBAiLb+pehctKqu5903l7eP7WvOqyqoD6ttF1UKoUJHz1bHY9prrGLQFm1J+rcLWcXvmNEV/
1tR0g89iGwfp9eirt56h33gRbAi/fJDG7Bq3C8wd33/wu4hIo3y8qn2YPK4n3dVpda031hsMaar5
dvlEbglRe63Au5XeYo3L7jiDMqZcDFcXRsiZhUIV0FIpPhmoMq2TycRNoJaqJcDxEgxZ5pXDtoZc
OjcFdciE4LsgEW8BAnYkGSVyFqjLs6jqaYK6WudceC/Tcn4ygWqqpYObELA8xOkRhSpL23Z5kjng
QJCnbyNJCiajWrK00cs1JmGpCO/luZR3RJXWP5RMvq9KlDW+b+vLrM3pJhKsu+nq/sIipnw+dWic
0GTTVBUbKubp3F56QyuRIpgSFGxRD5ZyG6ksjRfE5d7O7csX0vKgE1pq7FQWnC1f6jZNI7sXFrUJ
jnx6ieDbsp6Bb+f/07NiPUR25w4NeFn7ASJAssb/l0jLD24Ipo5ZH/bDLo0RJ2rZBvA4QXmT51xv
BbLiOMTRaP4wkl2MnYCyfH8L74+4BldC/oSxRNWjuSpQzrolwdgmueZtzGcJapLpMthaejau3Mac
YdmI//XDicb5SAPJYFDbUNWTmaqKyFcjJyCF0Nrsa1XQei9fYVCRuVMeiy49xs2A9EcbgcVkr1+P
vM87aH1aTeGxTwUmwzjZZ0ZtjrtJCbGj2LSb8Cst+mE4Uq1bAWa/6tTkbpQQD339omfGFLt2cNeW
xcZIk82TT5xXWdZ4bRM7WYTkEy1hHlWvo9kA/QhvDBeddIpHrn9NQuuAivrt65f/2AL+/rTpssbH
VhVdMU3jdGPmBXGe6nERO6NR6/QWiZSwTVJ4MUhRWr0JY/PQYg6gvU26VSqBtuioThStPutl+6ls
tGMzfdkOIkKf8fLnvU3FJHsdBrLGrsH4bcmS5AkpL92tz9MEb5xDB5t2w+DtT1PaL/ufwqBubTYJ
bxzTva/hBh7ttxATPgjKC6eDcwNDo+hncpnYCRknL+UjFZ5CRCMniuAaWDg8PGudGGSgovPGMsaJ
shZPX9+YzxtmPh7EdA3I+TTZnG679BywJqGmKIH48SJ/zQblCJJhIefKw8clj9xkqavWhfH4eVup
yxzJtY/NOi988hAYFUWM2rUiR2qa7RC3jq5HNwGxo19/POXcNTVkyl2aDVlQPS3jsu3qg4Cf7Xip
cSDIJIfMqE0FN5bK7KWQtKtIV1ehTHAbbAG9YpYtNZxWzbAJEAUCqTLgwI3WE6EFF+aBM9slrgGB
twproUzO4ckj2Utqn4Yhtt8SH9AY+PcaMdGB6V5Bxt817Yvihoh8QhhRyqWhZkwr7enzOE19lgEk
jJXm5LVZQGoB5ShyhAFcQsfoRwUE1oJsZczrWbepYbrNMGiCa4BEkmoElYC3x1Xn3fiY4Gdd646E
9AXXH8BbW8EISB7dXFPwHvdJBLGGlYAcBR57CmaKWi5wxiEKyZt05VbpXaxjIu8ngswHdIz8Hgz0
uEnwicWTo+34wTKQiJY2OuBFH/8cIJ6AnQT0CRM5pVZwcF33ra6MbUlcIQodeTLFeyvfJj4c9jFI
juA7dT2Ubz1wPylrHUBcYq4qxSuA51U+HQMuDLjpIf10YW3yRDQWb6GfDjhi2P3YJ5fIGTrpmxui
l/ONpTlskxI1WgEQxTWI9EshkWCaesOds9Ty6vbrN3H24SJygPaFUAlbP5lIEr1g8+BlsYOnE0kV
H1uOlKNt1RcObWfqjYxgYXLuZVI3qfX9PjnidtPSvEhjp9NoOqFNtBuQHczTVdFu2UIdYR6gB+fe
1Jpx8Bv1qnTbq84eL72RzzuVqUKv0CayKX5y9X9/I2MoYyMGzeooFdyLhl8WfbmuvNcoGZ6NycpZ
VfH3sjDIxbupE/v7v37BuQo6C7puy/JpRY7HwCSDjdlsiNy36XqX6MuS0r0wWaufD8kUwZgZ6TNQ
vldPn9q+ilJlzJgxzIgWg4DzP4vzGHWWRSIg0cUmc1ao1U7QmmLW1YxyyPOzFo2JWkIRjzA8cHJw
RsGWd2rfBbp4SmDmqC5hAz3ywEpB4HR5Gj4325DOoHPC/4h9ORmQtlnaIPzaCGVns5W6eivl+SuX
cp6q6tUgX5z1z14nVYN1B/bC/tS5iblIlkn1yxn6G0lpQCJHhDdSNgUJaaOsiYPvTfxdB/zSSeCq
OnakJlmrKQKYrweGNT0Bp9MBN4omr65ohJOcrHOiUQE8eUXkYDLGpQPo3wb8AIGygFoZoP3CJJXV
1a3PboItwUHY1Vq2XyxbPyZoa7L33sO6EiStU7FdClkgQU37RDnwSysUlO29cW0I93qo1aPdU8zI
GQyylr/qdfRImON9QuSz6OWrHFD9rEI5qZcvpW0sC09CXct+iVI1JUhxHJXiToPWlAvyoVXzPcho
tvt2oi0z1bzCY3zXaiBgcqvc+Y0G3kJe0eFfuJYF8NR8SgOOuQx7GcVpL4O1VK98hsMsMgJYO98+
fm+ZyfLjKucFFRU/+x7Kl1bVT/lCNmEytkWFlfkPb9/p1r50q6mkkLCyFeWW+LaDHbXbjibnYnog
yq5DH0QasaE0JQeY7yZXOhTKMSzT19ArfzR+tRll/SgF7DLrjgm7KIt7WBy3o16S90T1Kyr9H+F3
RYAcaXxECeZwi8PLyWCRRRNnyorNKQLTfGsZXHZuVPNWQ/c4zcWaxZdkCPjgpXLcOi1Ogsy7qyv6
WZZ0YRk4t8FQZJ1jJAZvMR3jfp8VY6vpQ4LbOeLWykzp0zuvd7dyuCRI7yErh1c5R6vjxgdBkujX
4149swQpTIbTpplmrXa631cVnmod+7YzusobuLZnYP+PluIvC5Heh/m3RtEczRnezclYZiDc8Z/l
zLrKXO3Vbuv7tACoZ+d0/fKpUrWuegQUqpuuprDfmSzqe/LCNhfe85lZg5qWYrLfZz/26djdQlvt
Sy8j9DNE0Walm6KhvpN092WUbsacKOTOWmk+Di1UmkPKm0NHMuvk5j6uUUdYPtYZ/ya2xh9hrz8n
tvw2woIL7QclGV6jSr5wpjp7exWFtiS9GM50p6uvLokwKO0qI1CUGpTZlYiGHr0638lycPDYbKVx
vxxCbz3YxsVcoTMba157qjyriiGYq38fW0x5XV3pBWOL8JS5ymhWev2Kp4Y0yoUhhfc467f+KL/l
sfxGnXoFsW1NVPreUJt7rPmzqLaRMQOf1uT0+us7ee6wy5vjOEMwKI3bj0SmXw5tiVvqAOe5k2Od
PYMbWw2j8RwaTJeeb804n17JKbUlb0pQ98RW773HC+/gzLmKO0MUm21ywLJPt4G5pQd1klJdKob2
fro/nSkcrwJiXj/ror2X5egxS8yrPrL3AX4ydB5ZqD2H1fhWW95BSvXnFMg+abtbPMUXns4zy7Gi
oaoRms6a9Kk738K3TEfq0CihG87V2bthFMe4YgAFXnGwm/RSM/jcYNGI2VINRUXdcjoRMTLcTK3G
1KE6sCo91PDwTGaQVwkv9+9Df+Av+wuP85mDO/162dA0OtC6KqYZ6pcxkI9dXxK6m06O5SeSsZFZ
myRIXBPbdanwbZ2727++1ukqL4VRqOtToUzAx6oCktlDBVIXJxwleC2IBuwCG1mjrq19udiPeWZh
wrF39iB4aM0FlvXjRPRNdGvl0c8r82EjZ/oToPqETj7pJOCW4nGdK00AhkfeVFJ+xBLrg9DXaoq1
UCR21i5vyuMH+RiJJqGlfE+Uv+up4gwa+0KjBbsSjpvKVzYF6d9p1t4MwZunWktRpSjprK2NB5uS
i0qOYJ0Na7kQu7xs9yIB+iIN63Ks9lJXHCMAPo2E1RQDaNxeJ+2w0RpcakXzMwzrY1vxLr1036cQ
TMhJvzdiOiWqINIow6Q9DywQNnFPvut3e+NHHM8yXcB8ceVnomxeosp0SpBl0qANc0Daol+0MiE5
GkSaVYEf7YNwKfgoKx2VJG48fWuiCbJCr1glPUppOXnNkWZRWazIwap3ozfEsFBT1hGzIMknYwSC
F1jr2qgCRfKCLU8wTlBaLevQ6xBu1h1sOkBR3RASENFEd03CJlETOmCQWI75ERN1H1kirARj7/eW
v4YshGScCvaMEIZnt0BnHQptnRILZEv5AYweHh1G/WinB1DnCy1nP2bJ/aZKWQoNqHERfuGW7CAR
vQvsQVZQHW3X3hl2+d4G2cEr04NU1WgpXDRPOpb27EdlK09qjG8xjbLHsN/AMpxZJrhbGgdPFnAk
N8fkDaRY+I5v8LMi91om1KoBHKD5xqqWNtOQ6M3iIAZrZ5sDJlLe5DQPAElfo29daxHcQ9e/6oLm
ObO8fpE2w/rr6fLs86NYlsLkoCFbOTkfmEVV1IPJhKRW7qI0mZH97nbISbxAJaQP5rIZxY6PeGEe
PLdJof7B6RUxBVqlk5c1/AGGijfgIqP9o8hin0YJ9fz0wkx0djky2GHS4aTkDPjm96lIRxwEvF6k
TjcIp+kaPFGQ4BPculRTMuR0QDf9gyjV64BYnEK5vFM4N+OzqFom15gq7OnBUeRJkeSdQUcBD0dc
oDht0L93knnFX+8RCnDos2euN94x+S/9AMUrSMQruQSQbFN8bAjkqevyNlKJ1LLNnZuodLAMYMku
QTQd5MxZoqQ8gpXreHH6lnn1XeN7hNQy/AaCXcHfQr8tcSikVPM9gkI8DMRJ1yyGzDxqDRi4iOmy
GaYeYSzN1RJaqT9MTid5eNXS0UlHAnd8a64Ia5/4MkL+N7WKEOa0GPDJ9ZpZWnBX5IfSztCw65gG
5Hp8ne5mBhkM/xepsnZoPnKUihITaMMAPis8lPCWIPeyE/nmSh3Chalj5zNvaHD0FooXUKhpw2ub
TSpZBSE4BapQVWLVCzVsPaoMYBwVEMKxG6yJ/CCFAIF6HefvGKkAk8qwufsWLD/CiM4jHp6Q4WPe
d8VqQPNv5bUH3kHg0FbgUNB7tFpzW8mYKOPSmzU9Hts2fByjHPpGMonE8XwGLi8wYQW/fgbPrZem
xhFdoHdjqE7P6C/rZSBXRpJGbQr9kB6T+pCY8W7o5HWkEFfz/3qp0yNam8MbzkA+Or4FSTGFL5xS
YweTOO9q6cLHOrtLNjlXoUtBjsZx7vfPJRdqnhV6yeeKnMonTc9Ll36fraZ9e6gML4pHvBhOdnDD
Fz7muV0PVRpKUmy1OIedbJHNEllBGjO99LR9IaAnCZaXut5bvtgpOfeXP399Yc+/okElfwo2/VRt
AE6NugWOoVOGJQaw8ghV5lVxh6csLt9r1hCoTsuvX/Jj6jipcFDWoX49tVJV61T8M1Y5VH8SFJyw
j/25Tshhi8YRs6UgaFQuZ2Nt3lewmciC6+J72z4WERTHcmCPUHZTqy/DY14fJBaqCrMrPtOkZkca
jGsxIG0wpAzqBMkjVmLsIkRvFLpcTHHjxswtcz6W49pz83pu2TxvHa40sgaobe9aOLoLnpVdEMCX
onlbzRX3vowxxtUw4RKhOeSxP/SiuE2ldJi5VGIRNC/82ocmLKRooZKfQG22w3U8uc+LCmgSAkBC
wrI5p890Dsf/JbShThjA8b6+qmdHLWNWoxVEaxoN6u+jtutdstJ8kThdkb/Hw6OANhK54wZ83V7V
l3WzCPE7jpcKmecGEDwgCpkUdPVPJ4OqlQY/V83EgVD9Ho7cPjFWr0NcvyaTBqMv8wPcn+PXH/bc
6k/nCcU7hRvBf79/VlmUEYJkyIcRS0gGrmYu0GlNS3+ZGdvQVm7irDhO+5OvX/fcjPfL656en8NR
j9vMkBOMzf3ajhljoV3tO1V5KrN2//VriTMValKITURiHEuZFU5K5XVnE+hBKJOjpeFd37fdIkC2
7lGNVcu4JsYl/2kQ5kb3aVwPBNyTrggzg7qhwo123Ypk+srRvLc4g35kmv1N6GkHWJV94gI41WJE
fpLy5pl4sSodWJ5rvIRoJJeqiiyvJ3aPBPDSDwHnGOND3YA0GaN75kbYvZCnVn66YU+LLRq3SYVb
m+S2pw9ziWmHMrFP2O7EPspwIxUS5w0F/PWMkxcF44y9vpQeidmosIRQd3aVtdcaZNzVFWl6BEMi
pVqmRvfSjnpHCBzHHqU21si99q7pQXLugF+SacISXMOYiOaeCkM40vqDHvvbad9clNqTzY64rxgb
RCosPb9/0r2RGKz6GGbNnriHfGlF0q6PjGUHfjaQ/J/SWA5Lw6+3ZMzWe6P0SYvC/EpC74Ul5txD
I6YAahoPPK2nos44zit0lzl19ZzTVaY9teAoall/MnJjR8P3qSai7MJMr54bvAJNBm4Ii1bx6Xji
fOmRW8gEYcbWXgV4j+zWVRdKNS8g4QZTOpQyteCqQDimGxJpmLj7PghDxwuT+7KhrZmrtH0TUjvU
8Gfq5s/o7Qm3ascJLRHtYPHCS2gAqoPNWsYtFmDFgAbx9XNxximg47FA56Ey3VCrPHkuPGmI0VTG
MI/cZIV+Coe7TMW7L5W9nvCpyN/KZwGmPmmAvx5JPmF7QiDMHjIq5B5GREnU67ZhFq7Te1L10G9h
dVqTWoATF347kR7xY6utXFMDHp9DvKwlAihieYqGlsl9DVrf+fpDfU78Bv2IaECZNlM25Z9pxPyy
lxLmYCe1qsVOr4bLgqI6KDX7WGdmOy/VfqUIN19kCejwRFWOPnwFzvAp9l6PbJA6jdZBxDEAaqXt
2xfmoXNCDETbtI6mXYL1qTDr9caYuy2TbW77V00Qv0pxcfAzjNGGjhG5JuOkhONdGf0R+OON39fX
Bq2vWety8qwr67FbJX76XkfcKCj1yNyS94G0AqvjRzSpvSO0BrWPLv28cE3lMzMo2gikAgjcaOyc
djXl0PVMykYJ+uySIKUIv18zMG248pbkZzQiXN1+zIJN529FB3ogC6PxWsiwGzr/TR4K9YYGGt3t
GGKQ5k75nE2B6k0ZXr2Rx2WIv5MPmS67tL6Bjgr3hGRFkVPjSE2eFiNopUUIV5XcTh62Aeq4YQd3
TFYAKtPMcuJI6KTtppylbG2bqSTkaD514anzBTfF3wJQA9IXU6Bo24lr6r7jU7x7qgrNR2sopKVc
5ChPJe3ONoKnFBnSTGt0Zdbl7JVsyb6KxA+rYwo2w+bNM+SFa7CbSVsHIduiML9BLH33XG/be7Cf
vNBYeFp2mNaT1nogBvPbtCmsY+2pKsuj0jRvKr0++uZPbaAqdP/5wZpcH332/F3XbkRe0yD3d1Dr
24UXdD+vXVnbC1YDTw+jNdVCLOllQWSKsA7EIXN8hAjIFNvC/MprZ4wn7uggf0uz4ceFsXBuKCBI
02REKxxqT7tqA82EuKq1xOnDLAYLqc3A+94lXtWvOc9xfQJxaHWJEM9p/sJnEyXKBWXJmU0LBkEb
nbkxreinBV7irosimTZoIuP2dXH+aFoghltRcG2QkzpiKJYjPtJZAGv50lN8ZvanVEJPhzIuO8TT
6ntKj73pkiB1ooYQyTwNHT2DYWYBul9oBfaqDDPSlW3cGzwDq8T1gYdWjptn5D77tb1W03DvNoW6
0YYpArAVQAjJ5ZKNTdv07jW0zAWBScfAJjiUvcWaXQ17wrL8axX7t99cltWH6/JHlhO86vn1yR//
cU0sW1ZlP+v/mL7tv//Z79/0j2OW8N+X/2T9nu1fk/fq9B/99mN59X++u8Vr/frbH5Ypuprh0LyX
w9171cT1f7lFp3/5f/3i394/fspxyN///OP1jVsAjRjb84/6j39+afP25x+cCU0G1H/7UadX+OeX
p4/w5x/79+/laxVRz/rr5/3yTe+vVf3nH5Iw/q4pFLaRrxpM5vr087r3jy/R8/s707vBqdeePALT
mptmZe3/+Yeu/R3RFWuSqSGSwE3Dl6qs+fiS/Md/feDbv853f92p83ZZRT0tgk87EeRMNNwt+WMz
dHLQjjUyaQfXb6/SVq97xNSFW16nnUK2cwBV++N3//PLv/533sTmFvglp3Rqfur/+qNp/kirDGZl
qS8ULQkJM+A7Ie9CY/j4plZnh9HCiB7yZEOq+sGNu2wXC1hRltqtCxvZcd2VTIWPmZ2pm3TsrGWr
8e30ml4SSd3ws/JZaMTNNk3Lp2TL3gaIOUdB/bVppHRJPaw3Auo1ZkMsDRCwkRCpdSfyo2v7zzkx
KzxwAEEkjb045tGqaG6NHH1VSTVw3pXZsHXT9joO20c7LTdxXJrXIizZ7YjQ2OZgqFWtlKC7TdHY
oI+V0iVCZfDkhZc8YuR97bqCWpbbuwukQPN8MK2tIXcArlSwI6YgmqQWyqahSjY02huxFrOkawGW
AFZsNJXjQi8BbvXAnUh2No8ynWh622pu5AwAax2MBB6Ct8EBAe5CgfkJtiC0GxwGnO3rHABQ6KFY
MJqNLrU/O90nqa9L78EVUAFsRLNwAWCvELb7dp/Oci1+9LhRS0i1kc4uNtM62+nTNloojoSGzJAI
VO3SfUoGCW4pAA5BD6tzeHNZN1etLabABT1ejYZ3hRfiUXhYPjLTLpZteSRB7K32gHvRwamv2fNR
Zsri25KAKWCSoHHSbllq4qkNlfvRJLpV13OgBgn2VPulzajq61I0zomSJ26rafELlpZPEk6F6VO6
trGFaEVEJJ7QfrRBMSy7nnEQKPq3UKBVczt2EbH5KMM/WWUp2nZdLhH0Wx0NBLwjYRMuJMtLZ6my
d0v5qop7spd1gD3Yo8b5UMwjsiz6PF0WsnhtzQlDlPvqaoJNlDnIVEX+kbVtuggNmHp+tYrlJKea
K2akaBVX0KcBovJAzpSIJIwmJuYgyPIbCPkmPB0YWLbi4zM29ZuxT02S2pqdpSUc3Gpt0wRdjrOP
U6RnZo/scXKnUckkathwrPJY2piIQ6oCfWhREI04Gnf9oMDxQc2vIoLD+sx2SevLLUdMsr6trmK0
ZR70JdQf2FnCpQx4A1E4uXExXDb2NXPeKkmrhfU9LpPvfoG8Qqck3OrWXVjH77Iskc9pbJo0N5dT
wsNW0l9Ti5gZqwJY1arDleiMTQViImzJpNXqg95q6n9Sd2bNjSpb2v5FdCQz3EpCkpE8lmu8Ieyq
MiTzlEy/vh/wPtt19vdFx+nLvjABSJYtCTJzrfWu96H1ojpMeHA86qvrW5z/gDYQCH16XfLhezI1
7RkjjmpX03bt1Vi6dIiUNdP87NV4MmHoKyF+NnaQ9hfNf510zJsYX3febPl8adB2h/LWb8bp3CvM
9yMD0NZoiVM5RfWlj+SbkxXIlMFV+/CK0GFXgURHojmw1EYgzDt8QlE4G2X9jNQgoqRu7zPPLPF5
XDeYbOwK6yu1AbI+0nhIW+cxI+w5pFECn5y66k5Xnggd45RGmnxwM7AJCLF2SB3Qlfpq34IGnyru
CTje2aEtPaje6jY1s+e+UD9T7i4go/hb843pTyDfWXcWa2xiXRp8NBf51V5IAi89GrK0gQeA/fUl
L3Ic2MN4wd3JhkyH6+k4X9MFN0FGlCUewIDi8kLij0uDJIRqrH3c0wSQowoF0eye3cIEZ559RgpD
KzJuKwfp27ex6726ELmvrX2evAxb3jX5QS7jqZJejkecgSlq4wa2WjCXM++FRAqeDs4SxJk3B5od
cYst3fyI+XV5HzVYQPWHWjTl3jHS79Tew6I2IdJoMxxzTJHTfqanw6rHXeFFR2j15PMxEivsszOo
8dRBVw3QFf+oo2nfqVtyCikLzkNtUYmkIkmxoLAfLNy1dYwYZItTlDHidNdldnFntvJJJ7MNMc3E
cLqF8LBorwrp626p4foaFs3QVA5oMRuUPNSe/1BGh2jQ4jCvlhbVJCliF59fXaMIlkwA1gaFjIjW
NmNJ+gPhAV5vaXRcby1ad8ZrbjtzkKW/jELcRLYVtouR7HUHPIOqtN/NOHxjQOJsOiCl1a8Q6n7V
1XjPZHAFX5YDFWLQTSw0QSJHv1td/RSWSju+ScNAmF+0vxMHM5c+Gpkq+7eZ9pAQpMJz2mMIOSi4
tnq8EM7ixTr1017zABN4rnWVdv2tBPaduZRXeiALB/SkXOUpEhUt8t6WHuhUSWv8mA3xTddTry7s
Hfw1sg6+zaeb2/fCRYlsUjvbzyDKbhNLfx0n46md52sfj4r4eS6vdHX1cdztfAMEQW/pYQlI4dSX
CLlSOT94Ufm5EWAPoxQPcBtvTntZ+xAQRGNxWpBCjm77hsZwDz1zxGIaLjoCvckNiHN9SXCXNRpr
B0Pfi8W6+Bn3culhCTVm4hS15guF370FUIGeW/UGVIAivCWvmIUv16WTj3PxxTNiPWQCci2Mx1yR
x0E2O292TmsXehYSMAZkchLMUDfcJ17y1CjSAYRl6YMUAOd1I75mY6NdB5VcBD20uzUQOVvZxLLf
OPFkVvRNM1+8/okGJxqtcCUfan+FLwJDFdxPVOpXESFZTghv3aHW9d8NTTu+ZaxWsvW3orHhfaXl
mz8AbR1Fg9UN3yY1MMi/fQw0E7psVwzjZZZoxlu32VntQJhl4G+ma3g4dliHeU037KEVP9NDeZGr
Xb/MKIOBdTf4h/fUlR9IqhFZTwmOYZgjILTPBzJW47n3phdsfUAWVZ17HMzx9wqNI8juyoyQfdG+
G2kqTxNNdBfWCg4VN6tmsvd93gyIpobuoX2eNa96vi7xvP4caU521QTuiJ13j1hy3C8mUDgVY5Pl
QG5UheUfLJ/ka4zd5Irqpjel33d8Wbsh61rg2fVBzCkuaSbZWT4/+Ghe81spBgzTpBPTRddwYCyb
d8WsJ3eNjbHC0DR4fphaeurdoroly7uDzks10hFcQBP6/sEsfruzmV0nKA6IDcQof5V8k81iYIk9
F+ONC7cME3sfu9spmq+jSwMDgi488DWD20gzYArP9gnfqXhfx6geUnIzOX/XHzEtAlXQHIUojUM3
lvmhx7+msieBksDELaxJ+mPr6O1pSJOnsm6zq63VxrHqWDBYjrrlGmANkt80+M6gGI24PMvhl9tl
v5Bcv3at+ylKJjocrYkls1I/mmTxglnhsdmmJTls5vfAtufPWi1TbFSKCW9V89lfRvJfdJrsa3xB
o+GXNWGs3GNlyaCOdXDOpgU7xxw2Bo6sLqWpfhp9bN/7rgwo3fQnp9aei8KrH+0UXIR94zU6FlNl
Wx5j3wP7I6sDxb0Us7Ia0zyvFHzdMTaO7gRxWdAd0LntIW8kpoC02Cf5WNzbpVgBLjhEz7hR7NuF
NX28aMOzNtn3VdtiZZbEZ4RV1VnkCFtL5rWVcZwkq4d11Mu7tHIghUBD3oMk10NHW8HQNUbaSQXQ
K6O0dDAdLEFTDLsYlGV9FSlO4EPW/BZ+1ly61Gwu2x6p93vTFrjCQg45Vi6FacgKM6sFG0fRavyq
zYV2GrP5atkKAYrLjW3L/jyns7oZmTYpZeTlCYGORl9rekdHhnkDDYNlu4sNHpFjfTYqqtNajHRY
V9MhHejIH/GqSa3VF3gcrm3n9pc8miWp2eVxTofoPGXUnkfYzjREmvhINkvYD9hHDyALfGllN1Ha
iC8FjMpUt9A+kTjODJCCRuoC88X+Hd7bRdVTettE3m3BQKL0is7XRTxMDdALfSYnaTrfe4lgUVhR
dM6m6rnpFqRRdfPJ9uvDIkr3TI9cJ7zlYRGLxBKyaI5eCcnC9yv8SQ2HTmcRgVbylpQuBO2TKDAi
iIgsjiVULSMX+leaDAdWbrt2KEZKPmV1X0IijrCkXTwWp1VJA0OxbpYx+Wvzj3PYGfyUMSuOSLhD
WHsD02Ksohh/qDYbIWRyVmCjV1SMZ3VdTqEzRWMockQmu4/joZAYqQMwQcELLQ+udxOUZfyWioVw
bdEURvXrpioQMe3MwbjEjfkie1MBmrFUvtMaGsR9v1h3KaWF78dInePaXAKnm5tQz7QG1TtzLVLR
5NAmbgOHmge2jcS6XhtidVbWlAwXBnL7TNpo707Qe2C7G1VYgOrAGW7dHYrYC5TefU3srKK04pV/
bMau/+vcrGmPjWW3R9VFWM6Tlge2FuGQur7GthEM7AQg7unj1PsfaFfv5AH47zQvf704lm84MG1/
7OOkb8lzZaw4kw5gmmBdELLWwmhh22196kOxfi2qnLth43r5vfGv3UgvypAKwXScE+0e3QZvzMLo
Lei7yTlN5A9QofWhryL8tRP8sGtz0FfT4bgn4hfEG01c92FFM8/OXUXgic5Hv2209R0616yxYcJl
CyvGSIBfM1K+pfWr2vamwlz0QGr4BU4gchHchaYvWZite7WwMae1JvebYgQPzFzUoWN7dVjhGFed
Z2/Zx5EvzswLTZhgfxZmdC5grrEeI5xpQtYny9nUzP0UV23YN3ZLUpg9q83U2XYB8eljG3brZtvL
256asjF9H9anYiXd90USSt386+Lb9qQned/DVM57ulczWAG85Zi1Dh7067vnS1ovRPw3U9fMArm+
43691JRvT5hDF/kpSXXnFGdJE24be7BATVh1E4507o8iLk/bqWVxq4NPGIor/GdbGzAOMcuyDr31
CtLXve2wtOo2mEz1y8a+6OjP/WPTm3hIp+uVSWdB8q/d9Xhea5+ZX1Bm1Joy9GOaHnegYstwO942
2+GiRViJtqVfXgEa45u7xmBiwdiaCtpxu3A0QoYgiYpv4HIglLTrO9je0PZepidFi07YmCkckLlM
AMUb7lCHDAiQ3owSqwnlhE2zdKGruV3YSh/+mGelDCXGkw3mBjXSnK0drX1PHMAm40Y5tBXig3K9
1rcN9/Rfe7PT814+jreHxXbSH7IRk1Vi5L9/zxGZWILtmDJw0X77x6stnYm7u/g91RPvrbG47t53
rcbPGcU3NB0nUwoYu6KVjPMfzxw6zCOndbPtbb89TMzDZG9AjAkuCSNVQW0jMdiO6JHmIlrP+2b7
rVE9sNL1qM1ItQUiXiEly+ogrZXykFYDHCWWs++/AQ++Df9x6OjlyXcYVUZvZTR9vLxpdtoBljDG
0utnu32saBG6cDvcNuP6wMfhP56Ct4d9HkpGdAoCdUiaicuw0iMRaHHrnF0SnoTZVnFfJQyek475
BzZRXIPdOrq4tuLK3HabGZ2fmzpHf3qoZnu48aqhDKNtcPLXccnbdknjNoeFKuCurx7BqfIVq/VL
/GN3Wcc8ryWSlpAS/W2QZApnqMQt0TpnVrrHrbEJTQe70VoTSEUZSj7+/e1Qrs/Y9rZNUjffl1GZ
gbGOR6hyGBkZsriG/z6OxlmcPKWd3t/O+va2vZLxcxoMeSZNTLunjeZ6O79t7I5+0poc1GGMZyI8
oCvJOr5wAyVYha67k2ZWe3La/T5fB9/CmLgH1r3tcIpbItBCpirs85dk1IebwWoV4zYbk1mfsWnd
HXXtjiacf16E6zWJ2qAJt2vSJv921Efr4Y/re9ulRID2YHS8/XZYm0l2ynX98sfztitb9Pqdbmvm
8Y+Lf3vOx99odPDwZVEn++2cTOjIxJaZFay0aH3Y/sHtV3B8dJb95LhYG4txOaRdArQhXWc/ud7k
ybr3j8PtARNBxns9/n9VkfkPai3/WdHm/1JFxkJk9T9VZO4zLqqq+PeKzPsv/asiY/2XZVLyR2eo
0/FEU/0fFZm17uI4KHCN1QJhFSH+VZEx3fURVCyOh2oPHydKfX9VZEzzv8iBcDuijaCfxna9/02F
xkCwjOzgD6keJzDxpB2Lmin9Qv9PG0Y7ZF45AaQLNele8moGD0oG1XUJqfMo+TK2C+jGRdvX2QRl
SvvEGGzuQX9NWBniuVn0xPs0k+9LBLP7aR0tmx7GCK0PN36kgXW2WKhaVli2cWsGyrhJRtgsCoSP
QKJuDpFFaaN/nRoR75YOS+FCYm/mLQcwnGcfY2QE/b4XroF52HmIIdIEO03UQG5YO/aX2i6yfdtR
vGiF5jDDTG647X1sIFpOhpwgzcmDTaRz3h4ihsdgfdttxsoNMyrFdGPSH5nPRlgDr33fxF1thFHL
mi+zXXO3HWZFgYP10oEW/vvJ2wPbRq6/se1tr7LtzWVH+skuA/wXUxDkb0nHOlrzCgR7Ii8u20bo
qri0S+Sw1DboDzeM0F8dn9/3+gqmiZvsMYfDPV53+5tILft0WfKLV/iiol1Te1QN1qHAaS0Pa+Oh
A3zpmXF5+dikOnaHFL2wnM+iFPqOHOzD4JO9wDytvkhHXhukIEF3Vzj2SEhspCdE9sjg2uLBGL2f
Ts3Ka2gWgnCRf8uXIj8ksv7h0ei/Q473GI1pexAJMjPCzfLSVaWza1GYe572XXkIo3F0OQ4NGGjd
n5Zz5RRXHM3oYGmVe7CmxriNMYuD+DBbeDP25KX82MG1qyXpm8zZDQ5gO9foYiYOpSdXbX4zS728
HXxY4/w3t2NXnpVrQes01ZVMJPl54zUekVvIiTC+FMK4bTQO9ZZCiWlX5m3d2gu1m9HbyXz4NEOc
mDKE7s6k8KyxOw0tm53cGkPL1dkvNHrkfocBsQkNsizurIR+naRoh5M5kuCmpgJ0xm7H+WQ12mmy
MOr3RBLvjGK8lm5kXU2n31Xj1F28qaLpLJfOiSj8y/aYX498epoIirVgsD3BIc19wwr+hHOmeTt7
s3mrr/913yVfBs2gTUomx+2xZX2CI4v72bBdeCjLZxQf7Zqmo8aSlcu1HXlboyP5POz8BMTwp7v0
mJdtDuH6kp7sWd06Cu7lvrPW9XIKg7dzun87N9IqnGR3so8JBLOkuGhoIs7gZo9GSSTU+lUfdvxx
1sDr7nbyY1MmbqAV+LkwAPZ7e10/6BZ/mYz7ZTsy0JOGmUB9Oy0uOHojBn4gI9yygNDHnye5AB1H
7HGpEISt8Qv6MwM9lfOQxzpcXjWHkjIUHtrDnZlBf1SIm0hQUvc1GslqgQhZv/GmhywxemAbHkG/
V/zYgsHRmIdz5TtoTdeosForyu+7tWvhFpqR5YnqfNn/zL18CC01jaGxbsb8xbL55jzSULtyXaMU
6xqlhTfXZUTY2yl/C2J1UD6tqbcBQwK1N210ULJB+Rsd2ECiiougbTJwXB9xYe6kP7NpJQqtYV26
braobtvbzsFdBYyV26eOPOuuizz7sOgOmmlHnuvBByJXd80KfnwxW+CP3Rqmbv/SUsRYCrd68P5J
qhF+mjdpe5Zv9EnTmSDNaTzPvtuwdFv0HdNYG/g04tL2AEakyRODSgr4dTOuDBJca1S2hTRbLNaL
xrlxcFRbIfedKEXYp+hzTDkehR2fZYlNvfKTY6HBvx3S/rO5zARBnjcdjap8diI+dDlQOC00cjAi
0se9NosyYKrka+xN/zBKp0X1Z1LE6paI/rJrNzTJ0Zbar9Ic/Bus+3VVQimySbuuC2WnGJkqtt2P
6G7bGxtvZ3pSgzSiieTkFxPygPUCmNcF9baHXdJTL1T9HvBtMaBjY7m497fFulonrzwiSo3Sbkc3
CK4JaT+GW+rHIi+zM0HIHuLenENjMH7SoS2oWEX4LyzdI34+UdiMnXlWajd33+3ud7wugPHHIsez
pXvcvWFj41/67hpLkDNMPOdNemkbbM/MaSU8TDV17+3ZmZPPhyiqAMURXblFWp+9kYW4bZLenen2
m+HS4C9NPMca3Ztn7YDlO+HA04iLCgrcf3vv2+EgBUKLbIlv5y7BoH8NTHCgW1Oey3k7eg+F14/D
npxrbsyvY6mr/ZI6JrxZswzs2kAPtvgiNCCdUzlMQEFwdWTrBZrRJrzMCzgLw1cBvuEpbi2DHy53
k2tWZ1LyR6SQKkT+cB3tilX4SlZXuMIHyk/BmOhag7TKUpDTwX2TZkj1dgqFONYoL0JkTRwMySfR
M0Cooo7B99HgWk+uIj6B8LDG39tmQWKKS0opwAmB8w38vZP68M/phdwSQ0VK1TOT0Tl3mAvqlrLf
mqUhffvnZjvXLepRxICVt+Ft22xpnY9DsQ55hdTULo7JQCcVLHQus/OWFYqFzmiw7W4bz7d92iJd
uhqs/prGmJ7XAo38lkjcNr2uuhNNc+9jUEG2ySHLvCtLVF2dMdwTv5HTsqDjrH93G2+3/+UfhwsG
76cSMOeWZnJJTke9dxNlNZKXoQFCtHj518628EfrRxFum07LLWpAfCKViK2r7jbNyejtt4L1V0AG
LcHgTTssZT2djfJZixxczcv1ykysGEeJgXtpuzf9LdqxHBQC+KgAfVrvwTHCbL62qesm+tEY4++g
r4OUX5ReA4UM57tl35jZRVVddtpSgsaaiSyWmchp2/1IFn48rKMyVsq8+Xhse+r2hDSy6ht3+LFl
21wcAM4jtd3tCPEb6Y4tkF7j5+3w/QEkQTcmMk3VODEwyfXRiorgClfmV8hyVMMlbaqTVbr2yeQd
lwZ5YBKx4poO7nK1lX8z1JoHlqmYA9mWv3H60ENdM/WwqfG/033/EaXpXynTbS9d84ulxGBvt+1u
Jz+e8/8753ZAtXAfAXKxvtbHpigBHOjNcPg49Y/f3x7YMrfbnpoAwGiaab3fenVdyBHbLu7CpnUA
NHoTAFijgn07MaArahdNJJBBm9X4xxT6cbjt0RdA7nybYbfjbZr9OCzITxfDglfk2gZU6mIKtiln
S6q12EL/lR2koas+2xai06IbqZH/nZHFA6wTXFzKOw9kZUY8qK7bZnLJM87MyAh0aC+o9RpvfgyV
mJEZosN5VkMYLVXUYaiTRVQGOwAmZ+oj3Ph1PJGjXXcnkmwkxylPhv986I9nSZWOIOoLkpfbs8pA
iaq+WVxGn2BTpXVbim4dirdDVYjur0fqzFnay3aWqKUpAFXzrC37gzldVWCqxz0zmxO368erGJ2d
7GsXw2z4zQkIE0Rr+MAPLeP6+4v/eebjJTe13PaK27mpM7wb5e4/BHvbY9shvtPe/P7I++7219//
ke2Xt2PZuDxrO37/ix8vJdIS8wjf6cuL684MEH+/sX/8F+//9sfDH6/+H5yrikvqNqIdjgRCkFQR
bxOPytjaG86hCWh7WKi7zs9TaVHklqNxIH13Z1GCOfSYRIKKA3kskUFXfv0loxTAYhZ0S9mCRdYj
96HLpvobofAbS/SX3kVPhSdremgWrTxWBk/HvpiOfAPlguySzxOVxgMSwCh0fLzX8JqjS942D12H
diOXfn/sq/7ZrCQzjdep3cKMgkZ3eF5GbzyoRnx1KpzSel1HeORe8Ki9aIls4a2WmNOsb9OicRQC
PGIwjYkP6HRPbjNoWJ/upz5tuRf6jjRTCSezBSxYl/3vyEkkt+8IXEgM341+koHjfPPSnsbaOs2C
2UXE3rbHedJ/mPQM7KhbVpjkGg0+brh3Ul4kq023f3XOuixMND63vLMuVdUrhj75PfF6WEzJr3F+
zf3olJplBJBcG45xmXztBxK9rpncIPbioq+mMDbNk9nX93od93xViC66WP1yohwtj2+fjIiMROpQ
7m2J3FTbf9Vc55et0T2+JjAKIH0Jv7pDDfGUTdHRzI42xrO7ri4gbOaIaXLzNVu9b0hNfBmKV6GG
QLHkup9V/lJAXRdNmx1MKR6a2aXNQZrGjr0Wy7mSiMNSNFw5PxZ62g5W6Xc3VZavnctWfJOaU7cn
yj5NbcM3SxX4ELs5oGrLP/le/yIW8MUYzXzpJj+9ZFqG0NJSaJQIH4NSH06ahVPFhOfC1KJplHVS
7nF/eUm50sOUmXpvWcNyFIl8Xib9c+QaESsSDct6FqAFy7TSdvBD7teKCt0wST2Z5zHWP+E8b53M
HFvporGeyEF+8ur8bvR1oveYRupej+9Vh1KhmcbDgs+0TzrjEPGRn5AT4vvd1EFcqGsp0+gX8scr
PwDtsgzMJ4pVnFsZ4DqLDqQlYZiULLBgGZG0T5eTbeWhvcC7la3AuLhvqYakVzHM870/a9lNoeV3
dYPZZ8f1qutYZFmQqVBPgCbLu8AaZy5OtZBuNdwec+7xwUitvRVbTdj1/euWm4ZDMt2M9VfN8hhW
B/QfZg0BAZcxu4jhKJa9TRt3hTZiSDC48rP0YhkD8hoq2CVc4RngYa5Hp9LOvjWm/Wp39tPq9vYN
79SvNUPUfh4ysfMaBa5iWtqTsYzDrRC3soM07K5Fd8uoWp5F3QfLuyhqp7uqPKCjQOaX6Y9OpbqH
uXyjaP2pmjv6XQ1vJyb4je6ze0XemT21dXXTxJNFAkv7tehwJmV0zJPk7NcwUR36E/dF7PSnLMek
Yc46uS+HDhVsbtPy7uOr03Qr2S3trJNl0VnbYK2wk2oCXqVB4XAogWOEiTljUYS0YgajBruhGCJk
p6sMMVK/WeTCQ57MEbLyAo516IIe/wipXIFM2Q8LL5mOlZ3eNZHeB06c/agyyHcRLh1dkrd7s2Lk
cxsWoT15H6Mu22OWRF+LCHPI1qEyYudntEyfaleLwrzPjolr+0HfWDT3us2jNlnwPAFyHN2s+zX2
fneKGKP2Yi5UIHtiXGsiiu67uxJ7jhhR9lE5p7HynrFcJyvllPBgDfFLOsbFnlF+GqN8WZAsknIX
+wgxAi2LOkIAf7iNjPaL2UJtncVcHueBD9r4Mgz5Wy2R5XnIfM8Vmmhb4/KtX0hT8J4GwaejZ9/9
aDojFn7WExdaSJX9UlhjYGWb5KfUmqhtWGbxqXC8I6iCA6Us9ZC7Vyprzqmr8qdhBmIbW44VjDFd
xn0tcbacERWmNe4L+lIHcnpR8fhjwtcdtcznPoYmZLOwpGoAfHX4rM3M4pgwBFOXXGZtui8N53Uo
AUUw1FBdCv3BMYMGe3PEI6DTxduY1OJA1eTN02kbSWAs46QAhn7h8pO1C62zXu7QlhE9eEl2hD6F
/ecqOkI3EWg64lGVIfOoTaREEDrAryr5Wo+BR3NukCJzHzOa8FTTdruY0NNjqspPua9uczBBAFJW
L1AodntRYpxeIl9K5TcLE6KDXQGYrrrhVXVwGoRfc19kqNMSvcMMPT4YPwa3MXAyydwzeSh6WPad
o6y7uJNoL7DUE3AQdrO7d/o23vuFkyGbSL5b9u2ytjzW2J0k9LaerEh9t8wM883ZO7ajfVF4Wt7p
ZXLbCvymY98ajkiE78g3e8e06CdCNAAVivTwTs71Y5PrSEKHJvB765iC2UHWsnyl2lfvAPM5Ad1d
kIlZNO7GARNVOWaPaJfslVUQmsn0YkFUOayG81hRfmk3wJFm/DYqzNtJQ1nVjBG0NTMUfnEy49K9
1En62Vq0lx4/vnCiuWqvY6F4Q7h6N0fQg5c4uUeVAI6dmqdd3xel/uAteGmXftocB+hOi99XaG5j
/WZGEbtLolW6TcdBk0DGS5iXSSA8WfQguBEDZCZr8VjHpTq1ZYplPl7xVqUvQUE/7TDUyLb7QiJl
srCzAMFgJL44IQl+yCjsGcg6uSCWqxTFw1QJktV8ZYXr3swxgPjIymGtu+5FK+Pkpqpqm2ai/Igy
2I/y7J6VH5xa1/1MffCiyuTBlU13qQZ41KvesW7DCluOPd07Blbw5AKT1AswZYY8povyLPvop55M
z2rhc9RSgIN51EJzbSbMfP2uOPgNK9jBeMLOLLTj9G4By2doZh+IxKUY3a1GHynoiKF8zauxOtpN
C7GcVgWSv6sm2nuJ0kGSRGUJaPrdvZhb8Hq1ia+fe0q9IYjtKv5NzEEWHwyh/7XVyie/xgFEt+RM
Srh+AOY9ltVpLN2cCjgGi4MQPuIovIjV+ESUy0TNXdfqGiOcTdPaTOV4smJI6Pr8TLD3CQOtDA8e
HRcFXJU0SNMYod4maxiyFE82USfU3uGgezQ9zmb9qEuhXzRk23WpoSzr/Z3e1movXAPPlKWpH/2h
Jdfs6cESm6gh43rat011ISWeNBDKytYlUtS+aS4ZuI7Ya59Zc7WvMu9Itql8iKXv4h91nPrK/8Fw
1OzgOjTHutf9IFeTfje02aUVAkkIM7jU44mZtpwClUsqMGPgzjYW/8b8VFvz9IB5cxEIjboxOXB8
YCQkZ5/M5Nly0vSoq7MRk/rCUO0yd9mba6P9VsxJB6HKn1Vq/aIeOu8wPAQiztJqN+ZiuqcjNcjG
55Il4cmo1oaBXN3Uo0iQd+noYxgaGBB98Tj20zXJ6A9dPPvGscjt5qMfsEzS9vaQtTQyMffZ3V1m
Uaou10bXaiBB6buwijXRydPQI06QVnsz6m16Mp1VvJvX8uROByc3rX1vSOeI/l4wd7wqp6iPW3ek
NDrvYHfRNcXnhoVW8ia727TUjwXzK8tI2A9F/WQ6nzD61Z+jFuRPPHZHZAs16tmD3TTfu4HEueqN
L5bB4h7NzGOB3Vlt0mMqxaPuOQVxH5Y+k75gVtPR0i2q5akyNHplCwSqgk8cCVRPxgdCbFqrcw4d
UmV4FLnIRCzELA46NK0ai4M7hWid6IstjIeeQue+h0tJeyhdpB4Cu1xxSou0aCfa5Qs9k8QFkRGM
JrRE/KMo+2jdD/S2WBDU8OjdGncwoBieNHaFmhKUqsw2Y5+D422nvSuLX2bp6oeicB3iMQ8Ct9Qg
yTYGabvfRlL0x8aOpkOf4WOLr1LVOsjrXVK+WVLVZz1q4Oy68LZzPw2IcqwdrTZHaou3ucNfzisb
UCc+wYCJ74Vi0pqsLKjlkh4yiVFgKtUPxdi/NxVWJEnmfG/7VDHgeUFU4Sekt+rFmfrnTPmPVkNW
HYns3tNbSMBL0HY6xmzz9DIDBGOaprmoSCXpcoHuH+dXtdSEa8lccGWPAYm0C1aGCXcqjTcdCaDC
82+yVlvfpYFLYXof1Sd3oC8XzXVYXQYpX20JwXNYvcpt48uYjm8tFN3UBpTqxMNva17uilXnYzn1
Dd8ZYZtV7vMCCj2Wpp+9ZqXPF/7XbAFY4g6/cUf6bCTxTQXJhmX9S5Ql803ss1gufedJdOVtotEQ
nkY7J9f6sLfVqazs+VAuRzsTuLR43JDVZMnDYE63VTwijUNGObkvxhIhdxxjP1hqI8ZYjEJzXNB3
QZ5MvyqB4txxmunSW3eUhuKDs2TlLlmKzyKL+JyQ1vKVmYc5n++JXcgE2dqlZ03KKOyTrhG9+rLA
6bgjSjGyiL6LhY+MvgwcW1oLdV//k7rtW6KW9SESj7HBpe1YnxklfqHEsY91YZ70IW64MRKgKz6j
doQbG/NzfB20gUk0piGLyvou7ikt+PYQ+FrzxYnFcDykWuw9cfeMNmxca0Q5NnsU9HL5SywJ7NfC
/l6BhZ5XIXbWuYhkX93WJunHNdm5Gv6/lKt3cnDJj4D00HSSiV1bvSXYFwAamc+JnF/1sjf2zZDe
RNH6Dwg8mmDpqhUETTPCNxVPasfkesca4avZm59aY3gwS4xvdXlPu+B8KNKYVGox/jTRtzcwBFoC
+UaZ017K5HPsrrLuyj+aNNAgNulpoNbwCUqS+ME3Kv2U0PB/IAplBZAroOo+ph6yp+WlY1SbaWOZ
4Cmb+IXRmsDqXU34R/JRkNKj82as7B4ZIrWbhA78nZjpLpKepV8zMgzSRquUu+OL2XTfURTBMHIm
amQr3HlMv8z6S2Lo3+OCLuq+s+tdOTM799ZeDnp3R6eZm2sUSibn1jBd+1JLZmVLRXRcgFVqxYXs
EwA0ZGvnvBPN3YDBlKXUZznb0W07hrnnMA8bxmulrFW+PqijRhjP3vg01+5R74UIhuy/2TuvJbex
bNt+0e6Ax8YrPZMmyTRKSS+IlIO3G/7r7wBUXapSn9MV9z7fqAgWySQpkgC3WWvOMZMfXk1/WlTa
g+/mwU6BgN2Gbspa0+zxEI3EvAPRppI4uptUFMWuxQhXiNe2/+GFVL0d/bUn0G2dSvlZ2K+u6zDL
zVAIC0ODj4+KM4tGd8sI4Ab8+3Uag67QAEKU7tXGuoSmHCVrPnY8iJVqFVusHMBbDEUZrXXFCKI1
uDskGGlBUxDAEsNDfPPCchO02hc98Os9bKQKuT0jH++ZYKliW9Ez11mO1p52mfeoK5+2mu7rFT9I
PtKgDW9tWyMW1/RdLAwilgOb5beDsbSUt6jRoq3o003rBYDsJu8Vk8QPIjl+zJoSG8x6lxf6ip2K
zzFWVUQCvCc3RiTXSZSyOhcfzSj00LTZ48WNvhIYd7OzycZqgCw7Y90JiIS038q8aEq8EtRIl9jJ
803nayv9Q0bs08BWgMGYXGO9Cb8iYY7AQx4GdvfrJitfmDQvZjndMVeSvb015+OkJ7G37jviAZyU
L7CrDABVAWeLFmor4UYGaBksj5r3ZPb6pyJOvZ2H/MV0jmXskPRuus8hBWjMIJfERmKQ+mi0gvBG
PQ6ARp/cXJv2KTKLSvUvzhi/RN30NAzgeCMCJZry2qhsh5XAToxPBR/B74K1W30lHGcV9OKm7InT
S+AFwYqUT+5u3piSyIQ4HHciC/lHMwneobW/4rrTscu0+zaufsShS5IZu4Qua+TOFq/SGw+lrV06
xLkrMrkh3/h8XBtIBDCKu8HRMn1rC5dMC61nSRpYZQ3xQf9EU8FMWSCyK8UrSD50k3HG1Ba0OWnX
m2bytpFWf8Ya8dnJKkoI+kXTsx+t8j6bbfslz7+g5HXxEWvnTPNfaSPdKxgsmZP/MHiz6VT+CMLk
ObWLl7wzpzUVS2BCufvF43zeq6T9lLPAXk2k/dIvHEnVaor3NK6PNVYTCONraaUUCoajNeab1Cif
bTs+1Up7c3X1DBpjFw60igvp3+WAuwodx49EJncv+NBb7aOhxDlsYlKM06+lRlepdvF/CNw1Ezh9
LQitXd1VGZZKjAaERLxhpiyn6FPSqO9ZcDUVZqyyxLMSNPJSGMOqaMNHX0ewIMyL29k/bD1T4DHm
YpVhXrvOwDpdOlSRWGmHxKO7ETrPN9NShzD4WMPpOGbNeBf4nFJXQ4EWPU3RT7Tm/xf0/QNigV2Z
BTbkf0csvL1D+0OlUuR/hSz88bQ/JH2Qo/8FkdR26Nd5OAstuJr/hiwY1r9c0zENqc/w83/zFTzU
fAbpuyRROPrM4ftTzWfZ/7Ite+bSw06wYNjo/zdqvt8QQ5acAyBAf1vEx8AqR1L4d8TQVExVK1SL
E1izo01eJ+NRNcGxCbR+HbRZvs1M4qjxGrKk0ZO9A+AAPRReornDokpZ7WBOH+K01S4iTf4B1vNb
UMXy7pAZziwsj3xK5GR/f3eBPVipGzbW3aG6XE2FdUlZNIGtFPYxSvU7EfdPtg7mKy/iGQEqGG4c
XT+0gcJNnclomwQ6agY8sKG047M/UYTQRnz3pt6Hj60f7ah0Iy6A+WMW/pe/nAh/wC3+mv3+G5Tq
j7dvapomJSm7HP+/v/06aBIq2rp1n7yh/FRPBeXOKcaKz35iXU6WsQn00LsxZ0BQ+AR2obk1unEi
vzI8myF+TyzmaCNlfnURzEiRbBvZ6K9eWR8j0pY2mJWyXWRU9bHr1BNQRXXy8RnCUorhAmvumXr4
/R8+0/yV/xJ/zp8JNiOiUIDogL/13z+TYUYBhaHUvHOi53vGTJfmjxvsGAePrZHjYwl1+5xwfuzK
RMqDX1TiAWT6eIbe3e9pvL/KYaxOuLZ3FJjAc8kXI4ratQH04clJqbgEORwhL2j+ATG54LL+463z
2wFOqvOrMn87m+Db+G1QesZdL+Vac0T8NOr7PoOfnGaRv3aDLjzlE97UaEyY89Lhc6nWjex3NuaR
QxxRkQCPgl00mIad2RYYyJM+2uPsWld8hJOIjcu8fFiPrvJW0KXCRynMbQOZ7hRaGGRdV43YhxPv
wS9cRIE1i1jHYoEPfIWcRV0N24ZdHvkXE5L7Pgx3lUPFUfRlcXDNR4oz2jq1ioA0hCm8l76/qfym
RBEGg6Mag2sUOt5luUgonndOtredENt+ol3GoYqOiJyaHXML+2hUKn1QjJ+9Amkh225gcwVWfhS5
W4aKYa8031zJWI93rL67x+Vaj9M2iRuIB6ZQT6ZhFFet8o8FWU2yoprbI0zrneTFmax6XQ+JTr0X
A+gY19WR1nlNSkr5bXQG75hF6iMCv341DdK602GjQqHqw//DqYoFkWg8w9Y10/qNCSd7QlBBaht3
DK7nzoXhlMq63vsYOvAzWEfgp9ceMtKRLsprGNnmNskkzYoAB+xk+PqFAsC+9cQa5sV0Zs9y78UG
5vDAOmqcNlPtXdDnem//8Lbnt/X7aeogyXFc+DoG///7qOEIelqDXeuIF+nRaU74FCTOo+km2Qak
ptyx6aYp7AdksLoyp26r0Pcnz8p7x6ZinKhK/JBzyauXlnlUgMQFuoitWeUTJZr2j4XB39BLfx3k
Fl7ab28XDTi5aA6hzf9Jv+48L0+qZNDvmS+rmzZCLx+Tz1GfnsO2aNdS5hXlaokCC3XPlCdnPYhf
o0Q2x//+vZkzGOg/3sjP6CTejf07Lc8f3YapiaNEyPdzlejWuX5Lw9ghFBZ6miZamM2fkoJ0WLjU
l8AAId/0hvG4fJXIUnbgFdNrnTcWirJ2TWqCFhvHsspJWFG6jTJPnDk4/Sok8LEbMuA5UffUJVZx
zasRrZHu7bA2q3WNSOAsoME+iDj9GCfhP8GIjf/hFJnzCFhS4BMw/2MkQxFFTLbma3c1sOVp+/jU
w/daTdRxNmlsP83FTaeQdyGqeAtxIv2Mmu6ij52zNSITVmdM1R4DYH0MXeNksDoHyyGG/eTlYlNR
XV/992Pj4IH4/di4LC6YM/gPa8NvUCe9jLVI4Dq914qsNHR83Z5Bej+57ddybNxHabPjr9IIaR6S
vi1dwuKU1bF1VCYWgsS+6SFGR6ugUCg7edZDkDg20e1EZOKN1jgopjSTI3KJx36iHmk4nXmU1pvT
BBIRuIlfsmBHlvMvHFplPoSeY20yCgS7WjPZvetuhk1vzM5QUekxkYJgDE+JZshzk0A0QDAJQQjs
6iqZW12yu1ayOzIryMd4oAiJL/6Wq8D+IUDP5FGp30XrPphxGzzgtnvWvcB8zQZRU9koIO4rdmKz
iR2WpHjIwnprzR/KqM1u99+/d2seK377TVBBhausWwTeM6D8fSyJ08Bv5ejpdwyVaN3cqXsaw6k4
TW5dI450hifhdT2dPvh34zi1q7Afj04xettOZPUhwzyN9dZ6mKSO+kxckb0hwUZzjzU66I5oMTeB
LEYon69tp9a+Kb1dWbUlhQlgg37D2jAfrecgd+ArxfFjInLnBV3/Os2N02S2xkUWpYYiwu8vRmLt
pj45lLJIn7ELmGiqLSiRJP0NzIOrnjLsNrMT70h7vP2HM1T/O8R/Wde4poWlRrP4vuzf6atiMNrO
8S39DiPpzapoM8o2/AjfszipSrc20hHQnSEVolPKMprCNGdJc1gl1lCe4LcQ71iOl9x0x81/P4YL
3/uvx9DRbHJx2Dhouq1J/fd3ljWBEWvJqO59aRanuE/UjTjYfOUlr8gb5Znd53kQiCqhI9Qb3cGw
jw7WXkmnJEl3Pn1LGBkHe6ztVUO/6lJLq6Cb32nn0fcuk1GQW+Y76R5sh9iR9xXhWobcD1Fs3BIq
EbSW9tSbb73DvCh6NN1T6WALdJt3kaf9ceZoCzacWWpX28KivjeA+huhyq7CqsQwjmrOVvPJb8IQ
0zoaXhmapMEPibeKEHPrLnKH3Erg5wReuTMzbdj0CJlMXR+vSfIeJ2N7juiwpQzNrD1w9xXGB1iM
Oswus1516Ad3XtDX69BDIKUCQ63pBk9bMyqCjZuDivnvhwQy4t89UJZku6TxgzIZ1SDO/gcOfiJl
w62iMbiLpC+uGe6QnSVSd23jVkAkcbbt6lvkD83OnRBNN3GEMTUPX5pJ0N2x6bGE7hc51MkV/4RF
VIo7YV8qK5aNunZ03VqG674ZUQAHllrHzpdUBUspxd+OXq9dCxXt2iZJbpr+qWkq/Snxh9emc7RL
W9xiL3mE2BBs+MI0zNL11whxA0XNueJk2+FT3xnOc9aIhwSYxcqIjW6bU8bp8LFLftJ4Y6P2Qp1w
Z3WQb/wCdDTlOW3DjBOjCqHPOaRPtGrTzRSySiIl8ODAm4sl4uAyRMDiyDHfazVKgWywjLXK3R4P
SzKcf14z2vuQWQ+uP5hke/r+WY/UVkuG5NGu+m1WkEdoitrduykFY8yWK2Wj4acDrxNlbTyhZPDv
4xoo3jl3en/TVPGb3iNBjZG0DlhItlPiw2SYRs40PFf7kFiXtHKjxyCUHnXPstsTMeHuednZnhUr
9Hng4jjRK3Lmhpga/khMA4vea5V+HGsdxF3eIEhSGjK4wXjAjAQhrNRxXqit8lgP1H4/3H1Je1un
P3QlqYr+sk8sNQiYrxPysUNeh3xO27pSWz4Lm3eTrrM2qB+pXyJnSBTuK3MBdJBHn2GRoNlGwdHu
vsdGn560Hn9Vl2p7R9KtqtsREIJo71bP2cPhRX2Xud/0WPj7OhxRcfVgiXytu8adZ95g1X9W5vSe
yzzcYftw7iNuGeYM/dhJ52bV/sc6DqdbVPQ7q8gijCucELEldgLV0qHCGLDDJv3NSg3jOLiI7Gsi
cV/qpjgWSptOHLaIFtxMH8CCZ9rEvKYKw48Ypm1c4n7XkrQEkeLc0M1NBxwHzaUE+1r4e4A9Z1m0
36VeoHKpVXxJdaJkDcdUcAmVukIOUde09jZT1tZHqcvsZHjjlnLG3KBnvvUqWgaT6rOLX6pLG9Ed
0yw53F3kHbOibU0Fud85tP0fZWpU8LnCckfHAlGljcDC7bOaYnZL4IDPLgzcg6vpybVPfxQpP7Ah
db2DTtnf4z37LLmKQA10xv1g04LT3ERAP+oVBBg4wEktN8J0Tg3Ir31fg5fmrvoxnAL1aKVTQw8K
6H4caumpTlGokShCl9xCpYe2+IPFs0ALaXAWsWW9DTOXsZsOpaKfmUyWdkubRruN09jf4qONBp7u
CV+SikuU4xm6wswraeWEUXAtMYY0hWWfCWp4b6nZbm13QuAwOI962uGhKTAS0QWy14Gc6Jy5Zrk1
au/rGFokMZmfB18KWD4KctXQ0LcHVYzoeEimB3MKGGvD5rvbxMPVmy/owNJMkBSF2NuRToTreN8N
6bcxC4Lb1PTNURj+jWLqWlST9VLk6lLXfnCJHDBVrVd3cxvqQ1YlxrMTGKdQ0HSMtD3IXjqTQCRX
gtP2SzRN30ZfuPtiQrChN153hn1GdZuRUseycSrt17BkL5RMYUJslb6CwuTelrVMEEePahDR1Xfr
K4l24SEoMx+CBKIrShms77qZKqdiulWqKx561yX3F0VuWwyfq9k5jgbk2UqsrW87akvF+SOhP6RE
VS5yiLZKNoj/ipfeeixjErkS5J+MU+GmLeODMmDQAFQErpYg+3CybN04YBX1bsCv3onvYaObx7b2
b2ZB+155rfWq68aroHO4HUj5hMdhg7uC9ldj4vrzKrt3bu8HA6Xm4s7vZmzHghNYbhpq5i4sV2Xs
PTIqk3M1e+fotE/aFvkPCvLlNs5LPJ1KAqnGpV/NppTlIhzExXDBqwyCr7WdkR6/LmrvQYtK++gu
8JiBURbqpvENRgl4EJN1keP6zex/xVs3X7jQGR989GHCMTpSwiOM8eAuwr7r9oaRHWNAetts7N5/
3h1G59Axkj0kRZw580Vm+lAVIrqyjmXHMJcyNfNkNi5b+kM0DDiexhlws1wsHACh4YVq0vArDq4a
sQkCf99T49YoCLIFYvUaWMFrjXdxLzuaxV6epdt4pnSkI7pkMwy9jdnp0cmdXXdT3WmrchqfjZCB
OjNw84qeXNAB1PFshohmOMhy8dvNqY/zzSQqe+UiE9j2Ft3mTkE2FX3O4gDh/3KB0hQL9Z8361FY
4NEQNsVQTsR8wVxcPiw3l2sBgggMBvNfYvwRKH4U0IP8sR7053jWD4uGKdlNXfhODPYbKN2rOjRA
lTnJtC9mzaFFHRRgDxqPZERZhAlXyOaEeEdsXf27VjqXvqdlamq2w54WhFsiHeysFR0RK6h8ZGaO
huSy1zbkZ69lHxfX1HtpwBjvaAYnW2Gk7z3Ky6mPZusRLdm2S5wZZbpzHV8gKfbXbWiPSNsKa6XS
CEhHBa7PpV7x0NfaD+GJdzo6m0i4/DxDdrjYHI91DGgVehwUdnCwHRIgljhnmYz50S7Co6yY+1NL
Rzqcv+cigt+Ut7ScSJFQdjAHpXZnY6Ajx149XQMMfcaRB6zQbyhnBjBCMh2N+miqE6WhQz77gdLF
AhjN/IRkvmD6OnpBrfbLXfFCUJkft1xb7vv12J/PXV7mf/rzr1ewQ4qDTSdQsPz2b2Y/QQ5//jNl
paEiGwfYmbM1cXl4sjzGqLp0Tx/soRxnB9OvFy/nVRGYz+81TvNpu/yhYHia1liPOSITe73lFZa/
/Hre8trLzSQoDdb8c5YVtj+7jttVmpNNF/MLKaRt8utjgySL5lsc+3sxEOrBOm3aGJ5vYmTyo/Zh
uZgMo163sWZCTWwY8EeMWWPXrHMdjergIQOQdsL2Et3QScN0DmynY8dhGRTDSuMr+B3nGGmh/UAi
no0AzEbakdseousmfO6l5Je8/Hm5aNkHPUjEPGujKq21l5twZpa/MAvaD2NM1y9GV748brlruVhu
ZjbsE2HDJJ5fZLnfTuUf10gjnbV3McSD+YWWJ7CST5mJ6Txk5SgPNoKVWIrmmCXN9GDXTJ6gjQAA
pDgLJC3qQ/wx6P1nO7Nh3c1jiB/YOL+Xq3kmFI7qUtJJXe5YLnpHK7XtYq0qShZhbUWX8peJ8qen
dHZYLvct/mQX8Pesb/z3nfLPa7/uW563PHq579fLDIFKCXWUjDE9mMpNuxjmFrNbYgFcmNfsL0HT
Rzs6pAiJFwfsrwvCqXEK/bq92GL/15vLH5rZvPTrIcFiDPp1+7dXWP7AcgBBg55Um7Cl1oFyFxtu
lhXeH1enxc/065mIOZq9zZRjz/ba0PAP/gIDX57362G//lGs5Hi651f9dfHb45Zu2K/7/vLBl7/8
9tK9Bw53Mi+eWd5ATVJw/PklDa1r6uV6eZ3Sn1TzvJgY/QyZ/WH5ZkqC1bBpae5KZa59WI7ZryO6
3PxpPv+JK/t5fbn710OXa8uBjooOIfTPB3UdbNh17mbT3owjAtYN1v395JVb1Rabio34Ynmu0X9M
2592x8mI1cfF9PjTe+nU7I70qmfjA7nCzvPsuNDPFtv4clEriZv+123fDrABKnCtpe6QvDPZ7DAY
R5cXXcBwtqEH1CV82utklNoQAyJNYkKcu4/LcalZ+O6MqnhB894diaksHoz5AE/NaxqhzJ0dbb99
/ct9fzlEKOk4TX9+67+u/nStRsAoZRt8dUVEF8uGITkWExj2VgIIqNz8TszBaSDxD5CEPTwVCRFU
q5IdlyZ3Uii5i+LSJaNolpnMPUwr6ZOti/xxW+Kd2ndem68LlpKYrqb6QgviAs6ierNvwvHN8xzx
qdvBEbTEMdACdxbw4EUK9S+TrqxrVWgvdt9FR6O5thi2Tl5m3aHOGwcKLV+iXYQm5mq5SbolfGHF
nEeXSFU1rtnKuURt+DLV6J7clOTyvor3TiW/FAxWQHJjDd15F25FxFw/RN7nqoYrXrS9u8ZY4R+1
EcEDMRAn5WifPTzluw4R+6GR+ic7CabtCOkaKJhYE+BYPiZTtavbvF/7Gmmmec+GXljjezQNn3PR
FacopgKlaWye6DAZrA08Z1crYLVm4horvJzDEfXM14kG8K7PhLf3AxXcNIV6aqNyq77HwfgBkywq
8dz9lvvZuNNU6x18myAsFxFOlQfRE3b/al928WuXWc2W5nC60ccy2JhjIbeo2ux3Aw8t8Mgp2Ksg
OqKxzh6DgmpVFKbdroqA2Mfamz1aNlOsT/5sNgRopesrRoAWZHP+VeRkUHdwKZka4wN10BsDUnUi
zC48plF6jWOnO6ZOcic4LXtpu8BkWWR9GYxR+0Doh4Y141QIeKEwuAr8J+O+BbnF2mUW7UmC78aE
qTCuwNqY1Aw4Hl8nF4GIR0BURH5X7pPQNccwZQV1SgSVzhrNpY5gB2jYQ0Yf6Jy1Mv8gE/Zi5sug
avkORhtaiUGSl14E6d5F3dUM7TlxKOPYuqpuhsKKYCt9nyrdO1eFXMlGgMYRCFQrsn+7EZeWqw/j
U4Ss2W5nAZTd3rH+UUIxR3qUmUxOQRORTokE50PGRCeke50sPzjmMU3MOCc7EcdL29wb/IybtrPk
GRjoh6Bz9aNFFE/V+emuBRiy0og32NS49tayG+3T0IvPaI0T6z4CYDmnYdautAz8ZKR/EUJAf+ho
J4wqGIF5N97adyr7aDr23rt13moypGC4KK9oM1keFVJ9yzCYXGNP/0D/hhUsO/Sdrvdbft3Fdag4
scY+W5tZnZ/gdD+HpWmcs/eJlvOHxvtilOPTGOU+onnrs4kW6hYMvv1QjOOFFl52tV3Uu6xVumNd
DNp6LNSHeqjtZ6NKLqlRx2eFEjqvqVEFbehcRpHh04R490D6EFa6vH2RIt32Wgy8P0vQkKviQ2/K
8sj+9IgoQtsD3zh36Ovx4nTHkr6JU+T1qdMRXBlGzLvjC17VviUO8Gpf45Jsx2RYxb4B3MTcBU6g
7hJ3Rl04DK92SqmYrqhOFv2+TQ3IQSPJOBFIepo2A1rSFLuBCLSzxD68L1L6BzAigpMXAXeyzdnP
gS4waeyNifTkhOzrDbBberbUhGvfaKeNNlEjHCG/bBCSmSfWUQPufgMNWWWu+xK7sJ63azuLP+JD
BcUzSQEop/mIkBwidpf6F+Hm38cm/4jIccdD8p1p+JzdmLhP1dC2T0gPno3aoJ7AzY0/lSbdFoFu
HLFYOunXvJTXNkzUcXTFp5lncG3m5OIRTElpEsiYQAg603b9amjFizeolybA9xOUmLrs6RJn5cdC
1FfHroe95tNr9YZPWpPomwIpzTb2an8ztx9187sWH3EJkKP50fDz6SJCsa3rY+m2+ks0fo5cExtD
Z33ujdY5tHH31NjxDzuJ68OQ0jcBc1GmWYgpva9fFB3qFZ2G+piNTzKqkJcO0GotJ5+e+44Ko5lz
AExHzWrvFTAY8aob2sF1z0YaGy/INjcD7YCzXaFipvOA6FMQDjDKTjuNgXYswnrX2eMb4e5qWwaq
udpdHm+LogLu7T5rvVWfg5zM2SEcNkPcyb3w2QGOBFDsY+pRkCWCVR4BL9JScbHbjdW05TMuBUpa
ZvkYkjlEpqbenrPpS9GP9R1+yx1W8TNLOQdjSrkf0n78aKrkYpopfrc4fAbpFO71MIa8p+pSkcAS
vgrT7+4uVrpoIgtknJz23o1fI8OqvwgiujdlhZy8SThpqUaCPIx7Y+W6w7iuu6CnBpSU97FhTpNE
1mFLmzslKdWEdrp3DSyC5R7fDOqTOeTfkXymBxAF64yo4b025GeSbMRhUqyhjCkKN8rnB1MWmBxL
/h0LEvIliAdUgXbP7wKbEaXhJH4dIQPWOOnXhLvFjw2GLE7rjI6HB+mlH/JHLLspNM+03nJOrBUO
RMSt/KId4pXLZvzmEEM4FjrywTF6B5bqHoN8HrYzatFjbvH7ZlHJ0qv2dmkzULofET20c5KWyG4u
rs8HUyvs4yCFu9Vg5TD1WuI5xSxMPNWPfGx7EGkxQCVnNlwgJlRpgOM5CvYaHtwbfLV3k0jli+py
ghvpUz80d+HSBHQIRY8Z6Pe0XdjKW+6+wqFHvTtjDqMqajjHrnD6V0ornL6iQVwNhrowA+tBOpjl
orh/pziv7VMoGhhke+9ixR7iIeLVvSEZrnV/D8pP/JPTsedbQDQ+fQwddL6jFpaE+nWKzj1p73hY
kSHzzazL3H1tioTlhUB3mtWISvUkeQtSQF7w8kB294ba1Q7Z0qZGb7f0w3ylqRB8s5HiK0xfux4Q
nUGJ1fOrZjNGvcN6AA+DnYPlDYiA6/vgcaipfsYObyIWJvENMj305ij3lIUprgC21Jx3mnf6VXPb
PV+kmWX9JzNXOuEjwfegpjNX0GcioRZhPqbXs+vdhqBzNkaOYyvgVO5mbgCspnTLEoazYpwe9cnE
n8leuW9c9TjptsJHO3yI2DVTQZ6iF99pL0FA8khlj9N+Gj2iCKyDGXvfompI91rHzxXgeLmNXXUV
SVODSja3mH7dN836waouPUBOdze5nXO6tOV3mjlPdost1hQRhWTPeWP2KrcJgnUdyPq9TN3XcMqm
9zBwcF3EJIoos2LN2CXyhBsdbo4B4Iw0NoJv7N47KqK9S1P7oFX5FxePDXn1IK8jfVrhNBSU2fz2
jD/RO5dO9qg7Lut61CPbKG2hiSfsNGrW0me24q2XuHeh5pWXnx5aUvkInJb3qcprUtkpl2CWpsum
l8UuTaty1w/OJgQ6TFnYCUGx9QggYszrfhI7nzyCXSQxyys7dapzr3ebvh+Ck9bg3E2SXjs0SYX8
OzBv4MLlzc77vY+dnF4o+QRjcKCUTV3Fmj5VHkazisFA0Y7Z6C1luIKoXhxpuOoxTjzFaGbWZG00
h0ooVstOkh5pVvFs8NFZymIfvsCAmdU4Ly620BpwV72WmJ5XDUgipMDAJaAH3MrBG2FCa5+GLC03
qc6EAmQgzwdytOY1vWLiO0Dx+FbZ+uMw7sreYazOXP9E6NANFeijoVNs0av8mEzAopqM/MHMdm9V
XHwq9eQUtaXYa7qhVmJy/VVM922vet4Oy6oYTUTTHUM9e4pHQeafbJPNIOQPFjzmSdTKX9UeUcuD
3h8d5rZHw/GOddWzquhkTgl3eHcUDRhLtNGrrSWPmQXGlZSCS+CoaRfVUHsSCBKyMG1+9GDEmtS5
5iFkZ5l8tsvR/Z4r/90qPkWmNjw5sfaYtuanAmnpo+uVb7mX6A+NYWVboyRxAgKCTxfQBvKlt6ci
6Uui6pH6hbmeXZyKHTATC3LLLruixQKNzWtmNlJ2Y+1Unv7SpeXBFH5Gp22SsKltWl+afEoYf9Ox
tUFiNvU6HtHOIS7M9hpRHHvdGuQWte0PauNPITG5ITEUHD6FS6Z0xsMU4BMgNITlkXogkXtfx8F0
1SLUBvVw65KzG2SfKqvXbxhmSX+oqhLHczE9DhyJVWnW/lYK6vhmuyr0xtz7Y3MbG9keE9t/KKxn
p0qti940NiYavbgYYXdPYxC1hRNdMM+O6xLV1C7Vy4fA08M1eccAzWZ5ZhClxtYiL3XH+LqmXqJo
ctgAsweMNEXYlZt6XownYrh+6Uz6Ny05U4u8JCO/Ce6Be+1H9VUn/suiQX3G43fQpJqOrUPiJd/C
SAt4Apwwh3fQ0zggk90kQVYee8IikSHuQ73iuYlFt59mzWowaFdHA2tKjVyhNv0OTB3Y7TBpLI6K
5AF+EOXGTH8KV8GHUIozXZriGgyfRYlQU1KEvCGIjjfBHFWyXCSIXS9VNr71CVQvVn7ZecrsQyax
qNDPx2ATo0RKAQqHJGkc2N68KFiVTfJR1RZSSQ/Xre+UUOvQjWz7nj3I0naCTvUQ9755if3qwx+l
gRTCSUDCcMGdQ3LmcdBkkJtOdumdc/Yj2AsNwKFMNofEk9/muAQGg/YEdeVeJYl+CmLHwvI8nkbS
6pnlbHGxiOhY+xUUGn3Abd2P39lfq4MY7S/GQFpHLPLw0If4aNgTnVLb/kiDTx4lyeAIcrVvxVSS
wzMBJNEsW51aTN10K0pAgEVCR0xAgREtlk+jQaVrtXCTSElRBTV47Nfe2uor7FdeVh0pARNq13AT
XAjBXeR5PggXiFgBG3Krcjz3MY2PPTviGvMx2mHKNukpL8jwGrPp5qSZ2MxCm7amd5NHVbEC+YkY
aZujvtqqrj3QiDDf7AJjHOujsejPDbuxI+vwN84ZdVLmU0NV454k3lWUVGkwXxEIHGrDbQTn3DSh
g90adU8QWNbd9sh6NlncWHF+SRtzlweZeXA0zOFsCcPdNGenhT4pVgaV1wcjFiSLpYr1PLIuEBgZ
sEYrepsNYhdY7/7aDpqF5hht09D19uGoJWt0mP1ekLgKc8BNT7zYiI917RK3cnCUg9qtNvyVmAsk
aaO+lVHnX4YyuBlB9xhGvvdhaHQkyjk+bObdBnetBMbBblFDGAhyEVhellokiCIU3Jpuik7Obrd0
fatrhtVx3yRmDAWxzLbCjIdNMeLLa4wn8jy+Fz091kDlwz4hguDs/R/2zmtHbmVL06+yca6HDXoD
9DnASaY35Y2kGyKlKtF7n08/X7Aklaq2tnZPq6YBDQaQCJKZyWKQQUastX6Txs7aoFDmZo3yWapl
6Ch1uji1VXne9309N8Nwe6KXukNlt+vMpHyOtF99HniJcibhvF7nwb6g5EVxBTon9aFhm1vIrARY
aJjkZ6SgP+9r87YopIOpQfvWLaWB+yUjr6mMhyZy9FmT+u3B8pNzqaxgvYmAxC9hMiNLd39qg6WF
kPhD31mzNMWczNNb9bYXvuJIV950VUPht7POylotPzhpt0T75pOqOj7xuHpdGlK4Rq5HXiHjDP0d
f7JLnD1WDgp9S0wQvUWOUT0zc4xVAJ9cAL/UNh6ySVZSYD+SgfKKGhODQXIPLmidaA6WUoQMfYtw
kmnVKgA6qzuoQwkoKlcXFnTsdVWgWAzjKgXxnSG4JI9E62JSEilKtIUw3y4pX1JpL6p1CT8S3hJg
x0LrbzQDcWWPMj8FAzjQQwQXo4m33oBBn+rZc11tkUBqFfhbJRQG7OZC6nfy0WEGZZQV1zgu3kE9
lJA0VaMrRaMYUixsvRrdiZJg2wQvMjpGPK8+nDjf/6gbcUeZ8crndXGG/NLndFRdQyMkt5Fzdmu8
ahdjB+CybjPe+6dEditCPZc6irTsEpzcohrTj6yP9vZ4Lo0BLpb5COEXPZKVXd9KUYZgAaqZG0rw
GmgmtBsbD11VO6dmX6c6rP5mZJoWtyoCVqFCwUlf8kRnACV5UCtqeZ50rmYDpatKX/iR3O7k2J4Z
kN/s5MJvhmCDmqu2QfIVyrwVFKu8K6/jxLIBgR80SvhrcN4pBV8d0ReRX5Prq8hhRl0VzniOWLLk
VlICyTvz7seiQq5Itf2Zjj/7udZfMBqFe6m23k0pGFinuotFh7KO32t5olDDBRCUuw2P2wn9rJ3W
yfPaj9uVVD2GlYFyVtjrF1nXPRipuXMSr1/UkQxSP+nx+xmMa6POJLeE7rpBi4DZQe5cdo4ybuKi
ImaFzU+WFPpbJF9qZXibZj6WTKRMXc3AVzcroMk2HVmUXkA4Ak/+0ChRNLf9WAZ226TzFFmppRpk
5rnayjDe9eVwqkK0uyigmCeI2BL6HmvVykn/WcysNa1IrlQlubW78MoZfH3j+ygz6h0TEFOG2ic7
uY4ogXE2CBetgiKCfKbn3rg1Cu2xBWKxV1ID5n3UoPcCegLiH93NMXs3SmEu+zEjXMhMZX4KrYE4
WYGxbIsJRgfGsS6MQxB3CK/F3nmfyUvbyo1jXxzwrbP3WkoeKY1gnxjR6SGW0G1J5Zb+VJ1KXCdD
XC3b/HECw3uD/RGzx/p+Rq4KjVDD9lYyjVwEPPDnZj/ODfXWGIb+8wn3gJGICXCc3q075SMTrvC8
Oank/aohOcB5vejMkGRjnmjLKAeeGvM0u2Sb3bRvq0Pe23vDV7Ir8raqq4SmULIObpuoDFeUm0EP
hIa9B3D0Xi+Kalf6cCRaSw8XVeKps6jGMG8saxAP9kDpozL3pmfC403BJEX5zutamcq2Q23f8YOb
kZIEUF3wIdBk3ahEvABUcbuuZWV/Sgr94AGLHmCq6OP1mATFxggqf0layXCn1GPklwhZNxdqPJCl
l0a005sI3So53kemdNd51F9sMJ87Py7O61CAFx1prmoUPdER87e9c1VYkbWbFomk0+fq9CqxPA3k
pv4YEKMCHAY9N+ul7IiFFLPkfJ/F5nAfhxa40wCtsgB6A4ZsN4XuwOlM+p1fOwsThXae6phk3JCQ
4sL36hwkXH2uFvbKQQ6Sd/xCtkm7IiS5wLnqc+l0uLAVJwayujhocSrvKLI0m/FUMSHJg2ZrgPnH
xWhfJm1yGw5RfFl9VOtylYV5fMvoLNjRKExU5UqX1OhaBlm/SBU074CBjgdHqVzpFNf4xSU2II7q
tJpyC0p1RYgiof1XhCuMMmdlQP1DtissLB4mCdOy420fa9J11ghB0xaDN/RNDmOKOHkeWkDuK2wl
FPVDWLb2QkmRHMht/It6myxvOCCwz6TW0rNhDceBHFagam6sltBYMS8aozTnFaR4axAiwIXGlNxS
attuJ3jOBCPmXPLKa7nWhlWvBMsG+vFVZo0rrQGrl9vKWZrFH5qTQNB0RX2VxTBv+x6jQ2K1XZEb
9ibKSBQqYd5g5BmsctQ5z4Msv+MSFAv9xBR81JQLLaD5GRVKF3B7uiztyHTbDP1OjRnxCoxutbXJ
sARDDmTPVPdjIn2U+s5cZXZxWlo5pmtFeNf46bAO8AaZNZnZkVgND14WB66fdM0+sRF88oY2Pavi
j7h0zUNbTVG0g5msAV+B8eMfCjyXF5mqRUtDiXgbIZ40NwZIHFKvaO+MjuRw3NzHeYJuWC3daAV0
auStkV7TUW0rUUdBr+p0WQ1dduENnzOK8osuILog5TNemIEXnQ9IhMlW9q6SCxy1oIwBzZOFVMqp
AyObNQd8ZdEIN4gfVHum9J1xgHRkHDBM/pT6ZbLJ7VE6p9h/7aBA7pKuq85Qg7FlT4g0VteMOfju
lqmFhNXCQw8N1YBWWncOpqp9fC1Jn5OxyVfUDBFTFKFOX2D8R2bkkMgJSBw/pLdFYYDXkHYeIeB2
7ihWepbUt08bKj6/CZBsVwoB7JnIyu7wTIkA2vU6riI6F5ng7CZUezqJ4nd7rTGaWdeOBZr7J2s9
ES7UnhmUWhNRUirKV3gnUZoy7X3ZMaSqvpTv+zG6F/rgtqzIFzkFqzpozUUyoIdjFUpFJkpdT5Ei
TQD1G0lrq264vxDGd7bRALA1rZUanrDTlkePGJ3kHZJRF4ZPxOl7l1WgDJCxCcs8e1wmvZosYi8f
0M0A4MTNcpnTKHPQodbBPJXHU4pb6SBMBUtfMZeYWL33xfvEsrzMLRvp0q8Rl0NMcFiDY5TQcbKs
dYePGkH1ZZJp/YG6gbQqe/SgSlF2LGqG/d4Bs6cjQ5aJGWvGtBhITDQrWgYHkl32TIJ/McsaVP26
Ot/JkknyiXG4RJZMRfVtEXn1rjRQn0RTskchC74ZbQKT2HS445CQ8wflrssJy8r+EwnMeD3qY7D0
+hSPzKKyYOwD59fURtsXvbIr5FN0TpxcEAqgZW4HBrWIrMghi/okXBtDuSGh35HpJseKiVc/3uB5
HV36vLLQ2ALUYo3XfY08CcI6Nrgyxe0KMT1DMso7qXuSCxCNIuy0x3y0516F3EYBhWZUAvUGtwtw
0tEh1VXoNQhc8AYrHk0t1jcS8+KzrC8QRtXnsRSaHzQ4ipaJRE+LEWOvtPZOES/P1JKR1ua+SUh/
VViOM/lTcBuOwgqvQYv8XbrrQPPBog3QtoQYNANB7ewpYm1zv4wuOvIZLrLWgCSaCL1+4BbUNM2z
Al3o+YmAa1+Z6r1nfkBOpLnjZt2GCKJSr6jQXtBa0AXmQNyJpMEy0NXbTss/6mrZn3n2Sk2dmviZ
AKjwHOYfZnp1CiAkDxVyj23xXrWkRZ+G16naZwupNZuLU55udFytcyNI3Kkyh7h/D94BZ/JGGbl7
augz4KjKmapHO2u8aZFQgMqcOLwgUavJgwGAltm/N2yNRqK8pObaWiJS2if6Rwk47spv/TlFiZJh
EykrKpi+OyZmsGtyXJ8kJfbu0qBZ2AHskUxpKBMLKw6Un8mGIB4IckH35zVaXytchlCl63ft2PUX
Nz5gpZ2hB7M0umPqVM4BM0cMyJW8aM3T2vY0SiWSqW3ULL0FKj3sHH3A2oVK0VAjkdb2cXmoAKwg
V3r6aAlTEVnVUnzBWUM2KduhZnnnlxXq+Fp+wgOOxbQ2nDSYodJILimpD5ZEYtuEaNsY4ARwRh5d
VQU2Zoc+yOk2v+qhD1FJ5jZnXQAsMUIgK7cQx5XRJboZcZFxSwsaO87ESINmwYCXHoLogl6WUV69
PkWfAGKdl7pnvq+JVwJHeS8E3q+0JCx2Vl9Cfu+LWWFK1k6LBakgJBmI3SQGH01/qUUfgCUa140e
r/TRwTVERtoTh9iibtEdRfEkbj7nITZvzPxXlB/I6oJeZ1BGmYO5LeZUEfOvNEQCZHinyymvuQC1
QcfWCCLT6DjhIwYfGQuvD8vDSe/9GUhp4cyK+C3mB8XKDrqbwInUvRTwpiQNdWw5kQis3gw0xWel
MXAoNniMK9kUeJVm1+n6XaoMV8DznLkf5Z+i8JQiQyzNUTNStsbJOOienc/rBvauowvL8JHA0O4Q
Y9OlneOl+6L143lfQOPVc2bdWtNC13BylM21Wx/e+5ZpkjlvqHKTPWV0aNDLe4LIVupZWIzacjIN
yyS7oByY4NfVontRwKNbgO+2l3VK9iTsNcnF/o5acnHTJna58G3eEhnOnC6ogNCNsrFx4zb1Z/VA
wrxCiJaqTuNBS49RR0pbPKvj3LgMQzMBn2psogMYSO9WqzGFNnjbu44JIiW0EnKj2XgEGl4i7b/1
JcnEw5mhRkPENqxl9dZOrMe0BBfFuLlKqbykLa64o2mHsC7J6Z4M9JGyMUfvk/piDwQhw7+1Kbu1
1svyWko/QnTJV10engckZGcwS+p1XZuL2uxXcRtZn/p1nVeL/tS3iKtV53aAQ0hlSMm8b8l/IiyB
aGncaRgpOQgqMf6cl11ziPDumaX5u5SU2gw6kcX7BS90tbCaZe8R5VmAJkYnKxdrJ2ngvZj41w4+
WqutlSaHIWs/DZFCXtJDh360bkuFEklpxRI6SPhS6E3aL5oCq2fqFlAEc3Vu2ki2EKBcVp5SoVBf
vfc1GcnLOr1oDHWphb1/qG3lYmyDE4naxJvzIhy3gQ+hXrh6yBBWZOI/gXnszyTdkjfVqb6a+AS4
bd8A8Mw3TcO8SNej66jKu/UpM+8aHVnSprBGWCrSg4FU+zpFcW8hjY4D3aaHpkfVCVEeRdtnTXP0
q7LZhd0oAKTG/1dEecxwRhj/ThHFdFT0S36iiDLCEMr8F3IoT7/5Koci6/8hG5pCfZzKlQXt8lkO
RVH4CMlgTXOgp1vfSaIY/yFjiszbyjFlnWoi6g24tjTBP/+hy/+B/K0FI8/WqCfYUNT/9Z8vCOz1
q+3vCe1C8eSZbgnDUjZkRdccQ1F1/o4miKKfjle0qP7nP5T/RbG5jiuH8V4r3wWNC5ZpVkpLdDIN
/YKc5ndX5uLpsN//Me0lQffPf+0V2b/ksSmGXswuDuPnoZuZdzkpWpgKl2Q/qmxm3OeApw7aiuk4
RtvvkPR99FfhBmIsym0UWNxg398p+2FubeQZoVUfwORGc2KR735+qor52vgN8qnNu1tRNU13EKF5
zUQdFezYDaD1ZIWxXgNdQY5eLJxeG+B5ChfSzof/WOCFBMP5BsjdsJFgdZCeEPSRZnKKFWuRT4Ue
iU19HjDazEudvKjahjGxMQvwStHSw26kFH7Hkt8PW2B5pFeiInenfZnXmzPFHIt5GaGMHKO0TAGk
7JYnOyXnL6Dy08KeQO0ZALqFruigDgS8NJw8XaeRaNruvhE4Crm7yAAeYAUl3HcNrDZyBXE0Tbjh
Pi+euDjCe9M/5WcTx2ZagC9ABxGfouddlYK1FPUwJZ5xkRwKNPBuZOHw0VoFjJS2RfGvGSwhacif
ZD6urrOyoBoDM0Sf3JHMaTntkIVp7UnHjy2AJUdlofJWWtctc8GlmWghr6gi02Zd7XN0ZTaG8Gpm
Vo7+RR3gdDMtSrFG2Qg6nhwypQBQgnMvLJ4nZs/zdq4nKLIO3n2ZlKKmrq46Jca1qmoaPCTkg4x+
7nLaBcmViSeSJuYCaPV7Wy7rLVI4n/F7Kxem2Jp2TYvnTaWM3hk9DqFS2eQwzmi/IRZRI7Rpp5ZP
d8Wu/D1VCYSYXxJiPLyC6IRip2zHxTI9RdfPLVTxtf3SbKvp4VPJGP4WAVNLr8T+1R4KOulzY6c1
RU+SNY/DYuIUTXSiaY2yVLfqqGfbQ+kvHcu4mz5LQgCNdaHNOrXWqbEQXw+CkxVMrsoOxvNLu83v
njaRK8igb01eqYZweZnWpt6hGrKKVxwcZrF/2sUdt93Goc/76M1jvzSRtLwENz8laKSZXSM8hg6Y
tW0cmEa60cRzKSgRMkQBBa+xHhlUZHWIZSm1+ojr4GoUQprbAtJxkcQ4rZ+JYxOPbOrAHTZEqeE1
y+/6KwQ3eu10UnhbMUfzqsN0NuiYfU8eM4St0TOhzKtBIIeT9e1Ip/FsXhWpsCTuxOa0GL6tTZuv
vpIIy92qhnqiC7teeaSH+gAbEiq0MIVNJ18hwQv3THx6EmuvNjOPUorj1OEcZBakjkTLZprmqUJV
gp+YyskiJm7fPR9+WhOw+3WbdE/fqgRHpx8wIq6EoXEv3GDxBxbG0yymfePkYpyBkqQ+gbXxtPOk
YHdsoCC5ePr4u2828qNEAncTiXfWxC6a1ph4FdW7aXUkiwGNVnw+LUrbwLcWonQ9mU8/fzD9unze
+Xy06TtYRyqUEbGAnq58/O3ym8AKeOzUqzYo+03JOHtyeUaAAhjiFaWkpQMVAMGgqWmWT5+e2jst
VK2LV44v754+1c0T77tgFG+9p88D1SbY1O7zccgWZqThsGgtIGLxwpq+O31r2s4VfOqeN6e1ad/T
4b77TSa1KVKUCSBc1VppsrQcImFd/qPDPO8jY4XnuVo1D1aNPLXmkDkS3dQGoSdArsdpKxK7ZNFf
k+AESkhs9gqde1p7Xrzelw7k6UxDQ6+JqyEAlVwB8bvsFHweReN/+NvpZ8+f5NPvnrentdd/6uUp
QVsPZIfLMKqdW8nqZ/z4igW0JFytA2VhDUWyBpn+TvdCY/Fkai7Iir0Y9cgECPVTdShWHZZLAMUF
1ziHCnIKK4xImrGeg/bEDlksbEO+wo68Wk7GSc8LWZAXnzenNYr3j3UIpmtiLsngIt2sjgZ3Yi9l
PZIzC9R3YOD4bYVJLJ17WkzUkufN7/aJUa+KS8p+eQI2PbKwzM50LnLWw8hsUYV10b1cR1AIlwg6
bOykzZdx1XzgcnQbSZEpaATCg4QqU8bYIqOBLMndtX6uw9p4+uuTk5g1PUGlnoNhignG7QHuXGhw
eaoKAxujtNZZCLdEbUgMTG71T05R02rwzS6qAhg0C0z/NLcpZ2JO6oGn+DRdG0OTMoLErDhtavUs
EQP/dJUmg6zYqs8jR4gY17WxgJfwuY00zDgEE2ywj2Ud+Mve8tdOXI9rYSwAbh+5+Fugsf2mFjOs
yZnRsTBnInXnXUHzKYn2oAuL7gADPVlXQ4TMfC2dnE2vgnBjCKlLq4YEidmA4tw1zHXH0Y+3Yb/L
KyXedjWWEwai+6Xhq9vJWGxanIDQOYYZr7tmXIPxsMmyobusnm5KrDqW0Zhuu764ChUmOLmCU50h
9eDPM+sy0rHjgCSgzCc+zrR4Zn8975NJO7hxklEVjOBhTYunHjCthmbMJDjuyboAWiHakM6swMJ2
pz4ROQf6vvd6avkqHDEooKgdgNZsBkOZobLKfBlSzMxsrXPzlAwr7IU7BtRU+VwPyMirYqo2LRQx
XzMEWXraxCcS6SLTRrtafygG5SJLtG4bAxjbTmtllA6kcALhy8dDmNICmNgn7sx320h1wdx92h07
EKynz2xeHZ1RJavnXdMPn45BLkOI6JuI8AMBN3BcZRAqxSJJbGRQp9VWh5qJRy8Qd71lRiT3DuXB
6atFTDumL01rlLHK7bT2/MH0vaefnIbwAbg4AhfiL1hlicwbhSmzEHaKYiGf8PsEvjZRtANlhrpX
OmfO1mynfZYEfnZWVHvib/TwxdemDwO//7KGC5nvopTKq7YV9otoXlfUrcnKGReDB8yJnsKQrsKe
QV9jBWQRGeSnfU316Nto+SNZw8ArvmakioQ6DLYzjdh8/uB5sz+HfA3CREkAzM9gDtsSSiYzJIGt
lYKoU7Lyo2Wj7RD6g5PZ32eoUmAPPIeEL6kr4C83yRlhx5W08BzARODNrkZhb7JqBHxpBk2tNJme
z8fqqu73VXgmoqRoHvnbsbtr1WPX5TNhBG8vYnURxHd6dK5EK3JeKYCw6NyKVo3KM4P0wc7uAFp6
PN/7DNHIYd8OewifnjNPvV0jbWzcJY1LX571JO/CTQzVDlOFaliiAdstzS3gdBdvL9LtzScU+8tF
+hnbzKpZtQCPpA+ILBq0/7qxNkZEzQPUA3is+B4ZYy2a+fMAG+BZ+VGRgLFD1LiBryas9RS3xbOD
WoPbSEs4c7q2suSlmW5aMBKoBjWzUj8HWRHdVtFFLX9MDthozvbGtjjas+gM/2UeURc9/y0GGm70
YdxjH/Z5XGpHFLG6RT6XLlAmh20/fHBWg2tv1AflMlv0m/idPC/uyjm8hTV2QhiWrLs1QKtZeGEt
TLSlLwg6IQdt7Hl6UNbFR2oMQXMGLg90cwwdPATds6lRJdhr3bxolwoz7GaeSzNv/hHlpnOo48sT
woUuktiX0pn/OD4Ed8XnfF/uByJ/t1qk7zJjZhJm3zZ4zZypN/U7ff4Iqn63aT94G86K2u8KHe1L
njk4PxdbjWotRBmgzAuIkbgoRdYcWSaNNPvCLN810TpEisdfqOUcHXWzXHuIRKNRmK7SocI60DWv
4cUAdpUf9PwyoKj73s+XGD2bGjD3OUV9p3L7dg3XAoDXgDOq8PvZNj4YAlcAiJQGC4UP1W5vXQK5
ucw2kEKuzYEq7AL95Y3Sk4K+x7Mu9wGHL3hDnugct+3y5O2DtXOpzrODvxw+QJuqH9S9j8NTDRt7
7YfzYpiPMAbmqHo1w5piVe9tSBTmJlYvs+yoFTv5tHxPlStSLzMUvfIz/Hs/FdKiOC0WASOp+A/d
f/xoPaDBgQJZbuwoO1vyzmMq3LvaueLM4rtydHfGTSfNpB1yovP83ngIGAfRRajpSXvvClEi6z0V
59Fzkw9Og/qK+FDf6agnfBhvnGKv6mt5z9zrMvmApgEARryyPjqYGGy7o0yvLPfki5n9ULme4+Tg
b1B3p3AdDKDAZiGIJDLP99mq6eZURa073JEu0wv7HYqWhxRFCEo52Z7HH9SzDTLnujMx4Zu1D75b
PTo8PsoCKg4Gv4OyTHIAoivOkMMnJFQHF2HxrXZJoXIYFk66Bs8ePsqH/ih9Si70Re4SpN2o7/yH
+IZUNVjItnXNWeN6Z/F9eU8t8RKVd38ZLNodWFzzLF9j6XJ6l2z0s7vxyriW1tpF9Jjhkov9BPn/
ufw5zObmFuOtRQmOcFxVt80KHe+1vsNODdzDHaIl3ZHoON7U82GmL6R3cu5aSzSWZu28vQn7Ge9C
xSUqiCgVJlQx502ALsSGTi9ddh9SFLZnqkMTKUvO5L2PeZN/j4gUWuDXOVQ/080XKVXOmUr028/U
mbpEZOHSeR/PATouzPlpHX8ADbWQCmgU51oNGwMrXV6ac3+b1W4/N3XXm+V7Hjfw1WfIkwFUuqcf
7gGKAHBdkJLoZzz5uNCfzqIAM8KlsRouP3lrf0/kuc7WcCFWSezaF81a3vS8eSqUUWZoBKcaUPuZ
Oi+vuaabZjcA96fc5uJBCKw/pA3dPMF8icf6wnkH5mdEu9vHQXbpmYBdYTbPyjML3qlr0w9XHumd
lb+I3XIVve8PeXVL7BUhtsYRnaVxj3QhEOiCAsPenvubcu8t0615p3POK2mmrIfYPbdS19qRjQdx
zpgC+m8OaIZ0JMoZ0eJxPI/3zlG/iG/9g78KPgqu59mALIT7PPyhv0nCZxoiMcvGAjVp1iSPtrJu
VatA8zBAYGLTiEjFQxZkq4vYqO1RogprE7M01X6HYRxz67VuQmXQiqKda2TAtp34ybTmi4BkWkO2
rcnWT6uOHCJWkHS7WMcOMBTfSabo5q9/rcUls5haJSiB/jbPW5PaGaVv2/oc5HgezfrAgZf1bRFV
cruVNExWp7Xpg7ouPki5bJJHsktKZJW+9U+nJYqR6qYmc2X3kuKewOZtn1YHmdwjrhDl3DL1Wl/U
ARPOvsQ70Le7AX6KlaSzNAsi3rvkIOBzs+1ZfGRpyXyMkfYyK4fptJwhSQP1od5Oa00g7GOft6tc
RB+BvDM7XNJBjY7wUZBlkMXCEhoD09rzPgVlxlVatRfIeM1Dhc5vjtxgwhMi3TJTivkYKRJk6HPf
lGWQnQlzENDvmyhAmqQVSgrToomNs3LECLsX2iXPC3+KAr/tU/uAq9ShHy/ikUFEh9NaNYlQPO/U
TVztrLASeFiykaaK+r9+0qE7kwluREpwWqNYii4tjBQqNICuTOU6kTVvaTukpgoIQe5YMEx4bVFS
UETJT9d4H7d3cGx7gfxfSmC1Vs8JJBkRF3eMTfEwhm06C0tENfBpjlytqXirOyXhOvVNs+1CyI2t
9rQp96HA/Bu4VHk3ll/L2yAdeuZsFIaLCvVyagDDljrAsIVijlVoaK/9k7jDlW7cp2NhL7D7yPEh
E/k6PdaQmkDlbW4Lv3JH3LnnxfO+rpPHjertQcil2yfLWb3Nx/molzcykmYWUY8GNBhEDwP2lKJD
RAxhTfzR3Kkmqk/qTU/J4+dkMsyHDwbKcTNZQjBHygdtS/GTcj0ynJFZfhyb2OEZoWiyzGvtvqMC
R+TGQkYsLJP7dlFXprKY0qrTDZ4Wz5s2eFsaSWAoMyefbi9aOMUWWy6FwKh0AD2PPSZ5AKTpgiLp
/LQQOWQD1BLDkQ++0RH8vpISrHRSyNBNGdZIjart0zZiZ+mTtvf/M/YEXxoyPzbHxVRku2wfq/Hq
sW6B9H8tTpFtSh6mj8PH+v/kC399gD+eSnqbh3/+g578rSw2/SVR53v6209fEtv/Oj5Qu5uHVPXD
T81/itP+7sNp238UHqzJw5eff2nZn8/9hyf1dec6fKyO1SchICpKjl9O8+yYPv7zH/9Ojh+P6fH7
+iEpRxSFn8/kn/94cZ7fFbL+5sB1/Oq4QhT8l49bhac8e3lgR6du+OsHjo9Zfay/HkncRoXC5Nft
H1ZqvxVmf3Yp3GMSfgZRGb44a8Nw0Dn91bN28ySvjg/51yOJs7ZMUfn89SNn2eOnJvzUNl8PNh2c
evHX7f/+JZk/okZ2rB6/Hkkc2ba1N7jYXx+nP/LPf3Bx2vTjy8uONcgb9ELihyp8eHE/FUUWJge/
etlXj3nlvzxl5AJkqva/euQ1VzwMvx5n6t6aKSwlfvXAm4dj8KIDImanvMErZJOgQpeHL59I3Jvf
oP9tsofw+OotguzzG9y/Td6/7BY6Guy/fo13f343AVF/g+dlx91vP8Xj11Oc+oXJVf6647//kO/z
FijA68uM4+ob9I3DMcxevD0UICxvcM6HYzUmx+zha+vF5VBRsH2DW3g41vXxU9DWjxAhXh7f0N/i
koSfkJs9vrBGUhVFWFr86hN+CBkL4Ji+6NmoyAD+eYNjw9jkX1G8eDep6K+/0dHztnp96Dc58Txr
XnVuVbFs59cvydnjx+r4avakqrb5Jofuji/HLVWTBezqV7vI2WP/x/ooXBzCl8M6x3fe4OkRx9+i
mPk4fj3X6dHUFOWNDn54xL7jxTCmaspbjOjizN+jQPTqvM03eHmfEagGf7jHKmekfPlwaqbyZn9g
fgSf8Prw6htMSaBUv7ziOr3l63X67w88uO4xI3kZ1eCj5bzBS/acUtdL9zlVN97iVl48Zlk9Jt3x
VZigGqb6Bud9FeQPj39s6j+NbZZpvsGNvBbg0B92RI1R4g1u6dMf+HNHFId/g/ngDVf/sa4fX0wp
UFMSNoG/+ma8eRxeRpUaJ/0Gx71tjsHXsxPvQvC66huM9XePVcrI9uLIDMVvMBbfhUQ2r7q3Zmhv
0f9+bgz510jr/1L8fv9YN3/88ORN9S2Ckfuw/oQQf/hi5qYhwvUGD+b9X+PDf3pVfpRp+teLlNRC
/P5l7uxvv/At+3ZB7I+D/Z8P8fff+JrV+sEhvjyqUwjzFDN/u7/Tn3qZ+noVaf98uPnur309yjT/
IM8n0PlfLtd333p9Zb5A5P+q3f/FVj1Fvz9r1eug+Tdplgi9f9qslwH779GqKfL/aau+Sxb8Fk2a
Mq0/a9G/X6Znf49GiSTvzxv1MjX8O7TqS9LiZ816nev4LZr1lND4abNe5UF+i2Y9BeE/a9bZ4/eR
++/RqCk4/3mjXkf1v0nDRGLg7xr2MqPwmzRMxLJ/17Dvsxm/R7MM+++aNWVS/p0+Uor9lul4ahtz
84ZkswiJvl2Y7yZ6308HNRxxCXb52v/QhJCshkiYfDuvH0xzv8+x/BY368uU+mnC/IMG3WZh8/jw
x3VzbB6/5dG/3qo2a0Sp3w9FkubbZfmL26VqX/vF/9jtmnJF387rB617mWD6LW7YU4bqZ436UXLr
t2jaU3bsZ037UWLtd2jalyTUz5r2InH1W7TpKWfyszb9KdfyW7Tr27Dyly/Fr+m6p+YUpHkfn8ar
/6E32xOa5WdX/s8omN/h0lsT3OWn7cr/hJP5HRr2hIP5WcN+hqT5v9zCv+u0ZAnFVz4lj8fqX/8b
AAD//w==</cx:binary>
              </cx:geoCache>
            </cx:geography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3C4FF-055C-4BEE-9CD1-AD165495FB51}" type="datetimeFigureOut">
              <a:rPr lang="he-IL" smtClean="0"/>
              <a:pPr/>
              <a:t>כ'/חשון/תשפ"ב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3448FB9-E166-4613-9A02-57FF31E2767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580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48FB9-E166-4613-9A02-57FF31E2767B}" type="slidenum">
              <a:rPr lang="he-IL" smtClean="0"/>
              <a:pPr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25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D11B-7A0C-4F4E-BEE1-E3B9E87A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9901-446D-401B-9FF0-C33954A1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8BD-2797-4CAD-B12C-FDB4C1F8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4CFB-EFFF-461A-82CD-C0B1E1773F6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C364-8268-407B-A6B9-CD829A9F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1530-328C-41E4-99FE-D44562CA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09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EB1-1362-4827-A302-81428735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065E-BA0A-44D2-9539-7607C6D26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7A0B-503B-4B1F-A846-607C173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7E1C-6D61-404B-82DC-E9FCDC23BEA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6FC-1D3E-4D04-A926-EDE79098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389A-E381-4530-9933-0560758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9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CEFA7-4A62-41CC-AE36-DB2E74425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A88D-DA5B-47B9-AE42-1FB47FF74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1AC6F-965A-4823-85F7-95AE9B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F56-3DA0-4716-9FF5-487D66AD22A9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42C-8671-4564-BB6B-8900A261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1FCA-404D-47D5-B9A7-5DE1AD1F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18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A9A-6811-483C-B777-1D74BD43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17BB-A817-43C5-A889-FCDF799A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EF0C-1ED7-4EBD-805E-FFC655E7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80F-12FC-423B-B248-22EF4E51231C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D97C-E8B7-4E0B-BD62-18C23159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DED-F74A-4893-8F82-E974AE93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65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B257-CC6F-4BC6-A0FD-0A495B6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0DF-C77A-4F2D-BE5E-5417B0BB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043A-BB10-4FBB-ABB4-F1DB57B0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C58D-CF40-46E2-8961-F4B8B4115CA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5408-CD96-4669-9CD7-DA19A29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D666-7DEF-463A-B2CB-42AFDBF5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34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537-943F-4A08-A748-AD12F87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9540-534D-4B61-A053-01A479A6F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BA69-57B6-4C47-99F7-C3D2C06B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DE3E3-758D-4594-A80F-307DF98F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52F1-DBB3-4BDB-A67E-36E18057EB12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DCA6-07FF-4BB4-889B-0A002FD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F7CE-D8B3-4A55-8212-EEF3A82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468-E9E2-4974-BF44-BDB49B9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A83-8535-4087-B6E0-9E0A41BC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D6F07-0A19-4192-B185-C64202B5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CD1B0-5EBF-4A2A-977E-72697E61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209CB-5BDE-4173-8400-08F44B6D3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9E4C8-4AF5-4294-A644-A18094F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1E30-74FC-49DB-92F4-1497F712C2B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C07B-404B-4482-9421-7E78C10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7DCD2-EE05-438F-9EFC-14B58B3F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9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F9D-2C0B-4314-B975-356C63D5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D1BBA-0850-4865-A564-26446A35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2B6C-72BF-4F3D-B3AD-509245F7DD81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AD17E-0E5A-4A77-95B4-371A4C91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46B6-46D1-414F-B6E7-9AD82B76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6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37C59-FEB4-4289-BB21-65909DA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3EB5-5E5F-4CEB-BD4E-35A897DC71F5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8A2A9-26F8-441E-8C50-C020F97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41F9F-FEDC-4D7D-B485-319383E5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2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B11-74C6-4820-8C9F-AF9C06BF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0A2B-9000-472C-82E0-68AC266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A3859-A103-4573-BC2E-D4399F0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8B382-9EB9-42A6-B0E7-00841F7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D5B8-5048-4FE5-BF5D-CCFAB9C1EEEA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FF62-3DF8-4E4D-962D-168FE2C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EA9F-A66A-40F7-905C-14134B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87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1D2D-8524-4222-AFED-6CC2A093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DE26A-AA71-40B9-B2CB-B8A32DE6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4F73C-440A-4465-8B1B-347D36CF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95D3-F704-4A34-AE9E-543FEA2B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F648-E3A9-48EE-8E6B-E2EEA5D74E18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6926-E45B-4F47-B74B-DD31437C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D222-D41B-4C12-B878-3E654DE8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61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173B6-B8C5-4B3D-912E-7C1B4EC9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E9535-883E-420B-9B6D-1D889F0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680E-C26F-4419-B4A2-E571D57B4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08D3-13DF-4B67-80D6-6D3FABC16E47}" type="datetime8">
              <a:rPr lang="he-IL" smtClean="0"/>
              <a:pPr/>
              <a:t>26 אוקטובר 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99CF4-2128-4D7A-9B76-574A19DC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C9D-2FC9-4152-B018-099F9212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40097-ED78-47A7-9691-525A8A933A9D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7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oybar/Classification-Python-Project---Insura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rimegrade.org/" TargetMode="External"/><Relationship Id="rId4" Type="http://schemas.openxmlformats.org/officeDocument/2006/relationships/hyperlink" Target="https://worldpopulationreview.com/state-rankings/states-with-the-least-natural-disaste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k.com/insurance/visualize/new-ppc-fire-protection-classes-to-benefit-insurers-communities/" TargetMode="External"/><Relationship Id="rId2" Type="http://schemas.openxmlformats.org/officeDocument/2006/relationships/hyperlink" Target="http://www.lemona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rldpopulationreview.com/state-rankings/states-with-the-least-natural-disaster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Wooden houses with one house standing out with its orange and red color">
            <a:extLst>
              <a:ext uri="{FF2B5EF4-FFF2-40B4-BE49-F238E27FC236}">
                <a16:creationId xmlns:a16="http://schemas.microsoft.com/office/drawing/2014/main" id="{F8F9E8D5-A172-4056-9897-8C0800A7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" t="1035" r="13595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4D0A-2B59-4689-B5BB-0BEDEBB20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815" y="3066215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dirty="0"/>
              <a:t>Home Insurance Classification Project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B3DF4-42F5-4741-B134-9DC163BF9EEB}"/>
              </a:ext>
            </a:extLst>
          </p:cNvPr>
          <p:cNvSpPr txBox="1"/>
          <p:nvPr/>
        </p:nvSpPr>
        <p:spPr>
          <a:xfrm>
            <a:off x="518577" y="4439014"/>
            <a:ext cx="4722016" cy="914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Linoy</a:t>
            </a:r>
            <a:r>
              <a:rPr lang="en-US" sz="1700" dirty="0"/>
              <a:t> Elias, Roni </a:t>
            </a:r>
            <a:r>
              <a:rPr lang="en-US" sz="1700" dirty="0" err="1"/>
              <a:t>Shternberg</a:t>
            </a:r>
            <a:r>
              <a:rPr lang="en-US" sz="1700" dirty="0"/>
              <a:t> and Shai Finger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October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2BC28-5070-48A2-9D01-9C11BA4E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E240097-ED78-47A7-9691-525A8A933A9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1E85B-73A7-4283-BE65-CA34C376A3F1}"/>
              </a:ext>
            </a:extLst>
          </p:cNvPr>
          <p:cNvSpPr txBox="1"/>
          <p:nvPr/>
        </p:nvSpPr>
        <p:spPr>
          <a:xfrm>
            <a:off x="518577" y="6014466"/>
            <a:ext cx="25502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hlinkClick r:id="rId3"/>
              </a:rPr>
              <a:t>Link to Notebook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349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70B4-CB8B-4AFD-9E37-2F8C273296D7}"/>
              </a:ext>
            </a:extLst>
          </p:cNvPr>
          <p:cNvGrpSpPr/>
          <p:nvPr/>
        </p:nvGrpSpPr>
        <p:grpSpPr>
          <a:xfrm>
            <a:off x="862099" y="3852693"/>
            <a:ext cx="3836896" cy="2753049"/>
            <a:chOff x="5635708" y="228557"/>
            <a:chExt cx="6410104" cy="459937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D2ED57E-60E1-4E72-B826-F1F0CE88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08" y="228557"/>
              <a:ext cx="6410104" cy="22082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2FF6628-C555-4527-B941-FFC18DDF4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3865" y="2436762"/>
              <a:ext cx="4435338" cy="2391171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1109F-B06E-4AB0-8D9A-52359C86ED0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953" y="135604"/>
            <a:ext cx="4944157" cy="36037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EFE5BB9-9D51-40C7-82F7-DC374A6B248F}"/>
              </a:ext>
            </a:extLst>
          </p:cNvPr>
          <p:cNvSpPr/>
          <p:nvPr/>
        </p:nvSpPr>
        <p:spPr>
          <a:xfrm>
            <a:off x="1754160" y="4702629"/>
            <a:ext cx="363890" cy="2146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0E80126-A2D1-4334-90A7-60ADE3381D02}"/>
              </a:ext>
            </a:extLst>
          </p:cNvPr>
          <p:cNvSpPr/>
          <p:nvPr/>
        </p:nvSpPr>
        <p:spPr>
          <a:xfrm rot="19397531">
            <a:off x="478054" y="5289748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95D35B-7ABE-42DC-B8FC-FC281547BAF7}"/>
              </a:ext>
            </a:extLst>
          </p:cNvPr>
          <p:cNvSpPr txBox="1"/>
          <p:nvPr/>
        </p:nvSpPr>
        <p:spPr>
          <a:xfrm>
            <a:off x="97123" y="5789377"/>
            <a:ext cx="810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Postal Code</a:t>
            </a:r>
            <a:endParaRPr lang="he-IL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E2E510-442A-466D-B389-E453EBCF663A}"/>
              </a:ext>
            </a:extLst>
          </p:cNvPr>
          <p:cNvSpPr/>
          <p:nvPr/>
        </p:nvSpPr>
        <p:spPr>
          <a:xfrm>
            <a:off x="1847435" y="5174458"/>
            <a:ext cx="641521" cy="36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3F8EC1-C833-4EB2-94E3-5888A32F7A5C}"/>
              </a:ext>
            </a:extLst>
          </p:cNvPr>
          <p:cNvSpPr/>
          <p:nvPr/>
        </p:nvSpPr>
        <p:spPr>
          <a:xfrm rot="9901452">
            <a:off x="2525467" y="4984582"/>
            <a:ext cx="1385118" cy="95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120BA4-E0C1-4811-AF95-F5A9B25D1C0E}"/>
              </a:ext>
            </a:extLst>
          </p:cNvPr>
          <p:cNvSpPr txBox="1"/>
          <p:nvPr/>
        </p:nvSpPr>
        <p:spPr>
          <a:xfrm>
            <a:off x="3651894" y="4547901"/>
            <a:ext cx="186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Crime Grade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F076C-E6F2-4085-AC21-E85D134EDCD0}"/>
              </a:ext>
            </a:extLst>
          </p:cNvPr>
          <p:cNvSpPr txBox="1"/>
          <p:nvPr/>
        </p:nvSpPr>
        <p:spPr>
          <a:xfrm>
            <a:off x="5617846" y="689788"/>
            <a:ext cx="6310088" cy="547842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WEB SCRAPER USING BEAUTIFUL SOUP LIBRARY---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 sorted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of zip codes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df.ZipCode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zip_set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sorted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zip_list_temp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 of different zip codes:'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num_zip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Scrape crime grades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zipcodes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crimegrade.org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[],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[]}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zip_list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query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zip_code_query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"http://crimegrade.org/safest-places-in-"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+query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req = Request(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headers={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'User-Agent'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'Mozilla/5.0'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webpage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urlopen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(req).read()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Exception: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print 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'Error'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soup = bs(webpage,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html.parser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soup.find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(class_=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overallGradeLetter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get_grade.get_text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ZipCode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].append(query)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].append(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crime_grade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data_dict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#Write scrape results to file (in order not to do repeated scrapes from same IP)</a:t>
            </a:r>
            <a:endParaRPr lang="en-US" sz="1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 = </a:t>
            </a:r>
            <a:r>
              <a:rPr lang="en-US" sz="1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'scrape.csv'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zip_df.to_csv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(f, index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f.close</a:t>
            </a:r>
            <a:r>
              <a:rPr lang="en-US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6B6CD2-4DE3-4E26-BE66-6CACE80AD41C}"/>
              </a:ext>
            </a:extLst>
          </p:cNvPr>
          <p:cNvGrpSpPr/>
          <p:nvPr/>
        </p:nvGrpSpPr>
        <p:grpSpPr>
          <a:xfrm rot="20676853">
            <a:off x="3678129" y="193272"/>
            <a:ext cx="1593611" cy="1012009"/>
            <a:chOff x="2405062" y="614362"/>
            <a:chExt cx="7381875" cy="47910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21D900-92AD-4A2C-9A98-FD2337F8B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062" y="1452562"/>
              <a:ext cx="7381875" cy="39528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112DCCF-5625-42B9-849B-18D76765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5062" y="614362"/>
              <a:ext cx="7381875" cy="8382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1F8B11B-D527-46E1-98C7-A144770D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8887" y="766762"/>
              <a:ext cx="2962275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Engineering – Adding New Columns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3"/>
            <a:ext cx="10782300" cy="21360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”</a:t>
            </a:r>
            <a:r>
              <a:rPr lang="en-US" sz="1600" b="1" dirty="0"/>
              <a:t>disasters</a:t>
            </a:r>
            <a:r>
              <a:rPr lang="en-US" sz="1600" dirty="0"/>
              <a:t>” – number of natural disasters in each state as recorded from 1953*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  ”</a:t>
            </a:r>
            <a:r>
              <a:rPr lang="en-US" sz="1600" b="1" dirty="0" err="1"/>
              <a:t>crime_grade</a:t>
            </a:r>
            <a:r>
              <a:rPr lang="en-US" sz="1600" dirty="0"/>
              <a:t>” –  crime classification grade per zip code based on number of crime incidents (burglary, arson, etc. in the area). Data was scraped from crimegrade.org.**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has_multiple_policies</a:t>
            </a:r>
            <a:r>
              <a:rPr lang="en-US" sz="1600" dirty="0"/>
              <a:t>” – “0” for one policy / “1” for multiple policies, based on recurring </a:t>
            </a:r>
            <a:r>
              <a:rPr lang="en-US" sz="1600" dirty="0" err="1"/>
              <a:t>user_ids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Added “</a:t>
            </a:r>
            <a:r>
              <a:rPr lang="en-US" sz="1600" b="1" dirty="0" err="1"/>
              <a:t>is_coastal_state</a:t>
            </a:r>
            <a:r>
              <a:rPr lang="en-US" sz="1600" dirty="0"/>
              <a:t>” – “1” for states situated on east, west or gulf coasts / “0” for state with no ocean coast.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lnSpc>
                <a:spcPct val="170000"/>
              </a:lnSpc>
            </a:pPr>
            <a:endParaRPr lang="he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00FDD-34AE-491A-854C-4C0BCEFDDD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9350" y="4297519"/>
            <a:ext cx="2754866" cy="17812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572D04-7851-409B-99C5-A60790EFF684}"/>
              </a:ext>
            </a:extLst>
          </p:cNvPr>
          <p:cNvSpPr txBox="1"/>
          <p:nvPr/>
        </p:nvSpPr>
        <p:spPr>
          <a:xfrm>
            <a:off x="6477848" y="3868230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Has Multiple Policies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2CF91A-4DA7-4444-A8FD-A464989E01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4587" y="4353013"/>
            <a:ext cx="2754866" cy="1670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D2D405-5DC9-4B9F-A1F7-EE24377F08C9}"/>
              </a:ext>
            </a:extLst>
          </p:cNvPr>
          <p:cNvSpPr txBox="1"/>
          <p:nvPr/>
        </p:nvSpPr>
        <p:spPr>
          <a:xfrm>
            <a:off x="9194803" y="3883688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Is Coastal State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C172A-B759-4BDB-B347-8DD5C7B15962}"/>
              </a:ext>
            </a:extLst>
          </p:cNvPr>
          <p:cNvSpPr txBox="1"/>
          <p:nvPr/>
        </p:nvSpPr>
        <p:spPr>
          <a:xfrm>
            <a:off x="423374" y="6087123"/>
            <a:ext cx="9421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</a:t>
            </a:r>
            <a:r>
              <a:rPr lang="en-US" sz="1600" b="0" dirty="0">
                <a:effectLst/>
              </a:rPr>
              <a:t>from </a:t>
            </a:r>
            <a:r>
              <a:rPr lang="en-US" sz="1600" b="0" dirty="0">
                <a:effectLst/>
                <a:hlinkClick r:id="rId4"/>
              </a:rPr>
              <a:t>https://worldpopulationreview.com/state-rankings/states-with-the-least-natural-disasters</a:t>
            </a:r>
            <a:endParaRPr lang="en-US" sz="1600" b="0" dirty="0">
              <a:effectLst/>
            </a:endParaRPr>
          </a:p>
          <a:p>
            <a:r>
              <a:rPr lang="en-US" sz="1600" b="0" dirty="0">
                <a:effectLst/>
              </a:rPr>
              <a:t>** value for each unique postal code scraped from </a:t>
            </a:r>
            <a:r>
              <a:rPr lang="en-US" sz="1600" b="0" dirty="0">
                <a:effectLst/>
                <a:hlinkClick r:id="rId5"/>
              </a:rPr>
              <a:t>https://crimegrade.org</a:t>
            </a:r>
            <a:endParaRPr lang="en-US" sz="16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93E83-73DB-47D5-BCD7-A39D5A1CD45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83949" y="4258265"/>
            <a:ext cx="2766570" cy="18008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3A8595-68C7-4EE1-B4D6-62E905C53DE0}"/>
              </a:ext>
            </a:extLst>
          </p:cNvPr>
          <p:cNvSpPr txBox="1"/>
          <p:nvPr/>
        </p:nvSpPr>
        <p:spPr>
          <a:xfrm>
            <a:off x="719435" y="3779105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Crime Grade</a:t>
            </a:r>
            <a:endParaRPr lang="he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4D9885-2FBB-4BBF-8CA9-351A78C2697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500" y="4237562"/>
            <a:ext cx="2729641" cy="1816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5A39FA-1C98-4B9B-8F1E-85D59D071B09}"/>
              </a:ext>
            </a:extLst>
          </p:cNvPr>
          <p:cNvSpPr txBox="1"/>
          <p:nvPr/>
        </p:nvSpPr>
        <p:spPr>
          <a:xfrm>
            <a:off x="3483865" y="3833913"/>
            <a:ext cx="2441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Disasters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EA872-0E11-4A44-97A7-43157827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58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Dropping Redundant Columns</a:t>
            </a:r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C40154-DAF6-48F8-A8D9-FEDFB1D3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444"/>
            <a:ext cx="10782300" cy="499635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/>
              <a:t>Columns dropped: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  - unique identifier for each row - does not contribute to the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user_id</a:t>
            </a:r>
            <a:r>
              <a:rPr lang="en-US" sz="1600" b="1" dirty="0"/>
              <a:t> </a:t>
            </a:r>
            <a:r>
              <a:rPr lang="en-US" sz="1600" dirty="0"/>
              <a:t>- has no meaning by itself, substituted with '</a:t>
            </a:r>
            <a:r>
              <a:rPr lang="en-US" sz="1600" dirty="0" err="1"/>
              <a:t>has_multiple_policies</a:t>
            </a:r>
            <a:r>
              <a:rPr lang="en-US" sz="1600" dirty="0"/>
              <a:t>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high_risk_dog</a:t>
            </a:r>
            <a:r>
              <a:rPr lang="en-US" sz="1600" b="1" dirty="0"/>
              <a:t>  </a:t>
            </a:r>
            <a:r>
              <a:rPr lang="en-US" sz="1600" dirty="0"/>
              <a:t>– all values are “false”  - does not contribute to analysis.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coast</a:t>
            </a:r>
            <a:r>
              <a:rPr lang="en-US" sz="1600" dirty="0"/>
              <a:t> - substituted with '</a:t>
            </a:r>
            <a:r>
              <a:rPr lang="en-US" sz="1600" dirty="0" err="1"/>
              <a:t>close_to_coast_risk</a:t>
            </a:r>
            <a:r>
              <a:rPr lang="en-US" sz="1600" dirty="0"/>
              <a:t>’ (low, medium, high).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previous_policies</a:t>
            </a:r>
            <a:r>
              <a:rPr lang="en-US" sz="1600" b="1" dirty="0"/>
              <a:t> </a:t>
            </a:r>
            <a:r>
              <a:rPr lang="en-US" sz="1600" dirty="0"/>
              <a:t>-  substituted with '</a:t>
            </a:r>
            <a:r>
              <a:rPr lang="en-US" sz="1600" dirty="0" err="1"/>
              <a:t>has_previous_policies</a:t>
            </a:r>
            <a:r>
              <a:rPr lang="en-US" sz="1600" dirty="0"/>
              <a:t>’ (</a:t>
            </a:r>
            <a:r>
              <a:rPr lang="en-US" sz="1600" dirty="0" err="1"/>
              <a:t>boolean</a:t>
            </a:r>
            <a:r>
              <a:rPr lang="en-US" sz="1600" dirty="0"/>
              <a:t>).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postal_code</a:t>
            </a:r>
            <a:r>
              <a:rPr lang="en-US" sz="1600" b="1" dirty="0"/>
              <a:t> </a:t>
            </a:r>
            <a:r>
              <a:rPr lang="en-US" sz="1600" dirty="0"/>
              <a:t>– data contains 2,565 unique postal codes (out of over 40,000 possible values) and many of them appear only once or twice. We substituted this  with ’</a:t>
            </a:r>
            <a:r>
              <a:rPr lang="en-US" sz="1600" dirty="0" err="1"/>
              <a:t>crime_grade</a:t>
            </a:r>
            <a:r>
              <a:rPr lang="en-US" sz="1600" dirty="0"/>
              <a:t>’,  which is relevant feature of </a:t>
            </a:r>
            <a:r>
              <a:rPr lang="en-US" sz="1600" dirty="0" err="1"/>
              <a:t>postal_code</a:t>
            </a:r>
            <a:r>
              <a:rPr lang="en-US" sz="1600" dirty="0"/>
              <a:t> in terms of insurance.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b="1" dirty="0"/>
              <a:t> </a:t>
            </a:r>
            <a:r>
              <a:rPr lang="en-US" sz="1600" dirty="0"/>
              <a:t>– only 278 rows (out of 12,398) contain values, of these only 9 have “true” in the target variable. We considered filling missing values </a:t>
            </a:r>
            <a:r>
              <a:rPr lang="en-US" sz="1600" dirty="0" err="1"/>
              <a:t>NaN</a:t>
            </a:r>
            <a:r>
              <a:rPr lang="en-US" sz="1600" dirty="0"/>
              <a:t> with mean </a:t>
            </a:r>
            <a:r>
              <a:rPr lang="en-US" sz="1600" dirty="0" err="1"/>
              <a:t>square_ft</a:t>
            </a:r>
            <a:r>
              <a:rPr lang="en-US" sz="1600" dirty="0"/>
              <a:t> of the data sample, mean </a:t>
            </a:r>
            <a:r>
              <a:rPr lang="en-US" sz="1600" dirty="0" err="1"/>
              <a:t>square_ft</a:t>
            </a:r>
            <a:r>
              <a:rPr lang="en-US" sz="1600" dirty="0"/>
              <a:t> of each postal code, of each state,  or in all U.S (possibly from external source), but decided to drop this column entirely.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8DEDA-6805-43F4-BD99-9D4010AD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Missing Values</a:t>
            </a:r>
            <a:endParaRPr lang="he-IL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2A453-1482-4598-9710-57F948154A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0122" y="1801673"/>
            <a:ext cx="3352800" cy="3552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DC3E6E-01EC-4059-8B4F-5E20038E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8643" cy="4996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square_ft</a:t>
            </a:r>
            <a:r>
              <a:rPr lang="en-US" sz="1600" dirty="0"/>
              <a:t>  - considered filling with mean square footage, but there are too many missing values, so we dropped the entire column.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portable_electronics</a:t>
            </a:r>
            <a:r>
              <a:rPr lang="en-US" sz="1600" b="1" dirty="0"/>
              <a:t> </a:t>
            </a:r>
            <a:r>
              <a:rPr lang="en-US" sz="1600" dirty="0"/>
              <a:t>- filled missing values with new label ‘no info’.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user_age</a:t>
            </a:r>
            <a:r>
              <a:rPr lang="en-US" sz="1600" b="1" dirty="0"/>
              <a:t> </a:t>
            </a:r>
            <a:r>
              <a:rPr lang="en-US" sz="1600" dirty="0"/>
              <a:t>– filled missing values with mean value.</a:t>
            </a:r>
            <a:endParaRPr lang="en-US" sz="1600" b="1" dirty="0"/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/>
              <a:t>disasters (enriched data) </a:t>
            </a:r>
            <a:r>
              <a:rPr lang="en-US" sz="1600" dirty="0"/>
              <a:t>– all 70 missing values are from </a:t>
            </a:r>
            <a:r>
              <a:rPr lang="en-US" sz="1600" b="1" dirty="0"/>
              <a:t>District of Columbia</a:t>
            </a:r>
            <a:r>
              <a:rPr lang="en-US" sz="1600" dirty="0"/>
              <a:t> (not a state), so we filled with the value for the state of </a:t>
            </a:r>
            <a:r>
              <a:rPr lang="en-US" sz="1600" b="1" dirty="0"/>
              <a:t>Maryland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b="1" dirty="0" err="1"/>
              <a:t>card_type</a:t>
            </a:r>
            <a:r>
              <a:rPr lang="en-US" sz="1600" dirty="0"/>
              <a:t> -  filled missing values with new label ‘no info’.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DB60D-F97E-4AA2-A6FA-DF46D3D5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1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Pre-processing  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555491"/>
            <a:ext cx="500314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Changed crime grades (A+,B, F etc.) to numeric grade scale (1-100).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dummy variables </a:t>
            </a:r>
            <a:r>
              <a:rPr lang="en-US" sz="1800" dirty="0"/>
              <a:t>to 5 categorical features (product, </a:t>
            </a:r>
            <a:r>
              <a:rPr lang="en-US" sz="1800" dirty="0" err="1"/>
              <a:t>card_type</a:t>
            </a:r>
            <a:r>
              <a:rPr lang="en-US" sz="1800" dirty="0"/>
              <a:t>, </a:t>
            </a:r>
            <a:r>
              <a:rPr lang="en-US" sz="1800" dirty="0" err="1"/>
              <a:t>close_to_coast_risk</a:t>
            </a:r>
            <a:r>
              <a:rPr lang="en-US" sz="1800" dirty="0"/>
              <a:t>, </a:t>
            </a:r>
            <a:r>
              <a:rPr lang="en-US" sz="1800" dirty="0" err="1"/>
              <a:t>portable_electronics</a:t>
            </a:r>
            <a:r>
              <a:rPr lang="en-US" sz="1800" dirty="0"/>
              <a:t>, </a:t>
            </a:r>
            <a:r>
              <a:rPr lang="en-US" sz="1800" dirty="0" err="1"/>
              <a:t>user_age_cat</a:t>
            </a:r>
            <a:r>
              <a:rPr lang="en-US" sz="1800" dirty="0"/>
              <a:t>) and dropped categorical columns.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Duplicate rows</a:t>
            </a:r>
            <a:r>
              <a:rPr lang="en-US" dirty="0"/>
              <a:t>: After all values were numerical and all redundant columns were dropped (specifically id, </a:t>
            </a:r>
            <a:r>
              <a:rPr lang="en-US" dirty="0" err="1"/>
              <a:t>user_id</a:t>
            </a:r>
            <a:r>
              <a:rPr lang="en-US" dirty="0"/>
              <a:t> and </a:t>
            </a:r>
            <a:r>
              <a:rPr lang="en-US" dirty="0" err="1"/>
              <a:t>postal_code</a:t>
            </a:r>
            <a:r>
              <a:rPr lang="en-US" dirty="0"/>
              <a:t>) we checked for duplicate rows and removed them.</a:t>
            </a:r>
            <a:br>
              <a:rPr lang="en-US" dirty="0"/>
            </a:br>
            <a:r>
              <a:rPr lang="en-US" dirty="0"/>
              <a:t>Results: 5,150 rows removed; 7,175 rows remain. (41.8% removed)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Split the data using </a:t>
            </a:r>
            <a:r>
              <a:rPr lang="en-US" dirty="0" err="1"/>
              <a:t>train_test_split</a:t>
            </a:r>
            <a:r>
              <a:rPr lang="en-US" dirty="0"/>
              <a:t> (80/20).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/>
              <a:t>target encoding</a:t>
            </a:r>
            <a:r>
              <a:rPr lang="en-US" sz="1800" dirty="0"/>
              <a:t> to one categorical feature </a:t>
            </a:r>
            <a:r>
              <a:rPr lang="en-US" sz="1800" u="sng" dirty="0"/>
              <a:t>of only the train set</a:t>
            </a:r>
            <a:r>
              <a:rPr lang="en-US" sz="1800" dirty="0"/>
              <a:t> (state).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Applied </a:t>
            </a:r>
            <a:r>
              <a:rPr lang="en-US" sz="1800" b="1" dirty="0" err="1"/>
              <a:t>MinMaxScaler</a:t>
            </a:r>
            <a:r>
              <a:rPr lang="en-US" dirty="0"/>
              <a:t> to all values.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52C19-E313-41E8-98ED-7F615DA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14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746E8-CD61-442A-AC07-1D59065278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0834" y="1106905"/>
            <a:ext cx="5054401" cy="53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32FAE3-7CE9-462B-9BED-915791A4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Handling Data Imbalance</a:t>
            </a:r>
            <a:endParaRPr lang="he-IL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680E5B-DF27-45A6-955C-14770C316ABC}"/>
              </a:ext>
            </a:extLst>
          </p:cNvPr>
          <p:cNvSpPr/>
          <p:nvPr/>
        </p:nvSpPr>
        <p:spPr>
          <a:xfrm>
            <a:off x="9154940" y="2250163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E9B86B-456B-4284-BC3E-F388C4E4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7027"/>
            <a:ext cx="6208643" cy="49963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oversampling</a:t>
            </a:r>
            <a:r>
              <a:rPr lang="en-US" sz="1600" dirty="0"/>
              <a:t> to the minority class (train set only) with goal to get 10 percent of the number of examples in the majority class </a:t>
            </a:r>
            <a:br>
              <a:rPr lang="en-US" sz="1600" dirty="0"/>
            </a:br>
            <a:r>
              <a:rPr lang="en-US" sz="1600" dirty="0"/>
              <a:t>(from 211 to 552). </a:t>
            </a:r>
            <a:br>
              <a:rPr lang="en-US" sz="1600" dirty="0"/>
            </a:br>
            <a:r>
              <a:rPr lang="en-US" sz="1600" dirty="0"/>
              <a:t>Technique used: SMOTE (Synthetic Minority Oversampling Technique) provided by the imbalanced-learn Python library in the SMOTE class.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Applied </a:t>
            </a:r>
            <a:r>
              <a:rPr lang="en-US" sz="1600" b="1" dirty="0"/>
              <a:t>under sampling </a:t>
            </a:r>
            <a:r>
              <a:rPr lang="en-US" sz="1600" dirty="0"/>
              <a:t>to achieve 2:1 ratio with the minority class (from 5529 to 1104).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Train set now has 1,656 rows (1104 “0”s / 552 “1”s)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81BF7-8606-4ED7-96B7-95AA1201CB79}"/>
              </a:ext>
            </a:extLst>
          </p:cNvPr>
          <p:cNvSpPr txBox="1"/>
          <p:nvPr/>
        </p:nvSpPr>
        <p:spPr>
          <a:xfrm>
            <a:off x="983473" y="6374883"/>
            <a:ext cx="6097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https://machinelearningmastery.com/smote-oversampling-for-imbalanced-classification/</a:t>
            </a:r>
            <a:endParaRPr lang="en-US" sz="1200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C575C476-A13F-4AAD-8607-91BA4585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854" y="6559545"/>
            <a:ext cx="2743200" cy="365125"/>
          </a:xfrm>
        </p:spPr>
        <p:txBody>
          <a:bodyPr/>
          <a:lstStyle/>
          <a:p>
            <a:fld id="{EE240097-ED78-47A7-9691-525A8A933A9D}" type="slidenum">
              <a:rPr lang="he-IL" smtClean="0"/>
              <a:pPr/>
              <a:t>15</a:t>
            </a:fld>
            <a:endParaRPr lang="he-IL" dirty="0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FFBAE93-AA35-4696-949D-1F9A0970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47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6946A468-276A-4297-AF69-0BDC0725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645" y="1658005"/>
            <a:ext cx="2073812" cy="138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8BB7330-C52E-4841-B6C4-1EE863A4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8" y="4426711"/>
            <a:ext cx="2300903" cy="141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4F5EF7-747B-430C-A306-DAE3F3D6110F}"/>
              </a:ext>
            </a:extLst>
          </p:cNvPr>
          <p:cNvSpPr txBox="1"/>
          <p:nvPr/>
        </p:nvSpPr>
        <p:spPr>
          <a:xfrm>
            <a:off x="7030262" y="4007196"/>
            <a:ext cx="2175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Original imbalanced data</a:t>
            </a:r>
            <a:endParaRPr lang="he-IL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EFE8211-E06F-49F4-A6C9-7DD772C5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726" y="4426711"/>
            <a:ext cx="2073813" cy="14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0EDB38-56BB-4629-9E7E-B92F66A64451}"/>
              </a:ext>
            </a:extLst>
          </p:cNvPr>
          <p:cNvSpPr txBox="1"/>
          <p:nvPr/>
        </p:nvSpPr>
        <p:spPr>
          <a:xfrm>
            <a:off x="9928727" y="3847165"/>
            <a:ext cx="2175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After over-sampling and under-sampling</a:t>
            </a:r>
            <a:endParaRPr lang="he-IL" sz="1400" b="1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2B7BAFA-7ECD-48EA-BD45-68B618EB47B9}"/>
              </a:ext>
            </a:extLst>
          </p:cNvPr>
          <p:cNvSpPr/>
          <p:nvPr/>
        </p:nvSpPr>
        <p:spPr>
          <a:xfrm>
            <a:off x="9260022" y="4989708"/>
            <a:ext cx="5636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69E7F-5AE7-4052-B351-699F9F8E6AC2}"/>
              </a:ext>
            </a:extLst>
          </p:cNvPr>
          <p:cNvSpPr txBox="1"/>
          <p:nvPr/>
        </p:nvSpPr>
        <p:spPr>
          <a:xfrm>
            <a:off x="8118035" y="1098530"/>
            <a:ext cx="2779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  <a:lvl1pPr algn="ctr">
              <a:defRPr sz="1400" b="1"/>
            </a:lvl1pPr>
          </a:lstStyle>
          <a:p>
            <a:r>
              <a:rPr lang="en-US" dirty="0"/>
              <a:t>Over-sampling illustration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1495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E063BB-A215-44DD-BA11-7CE95C8C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4" y="1757358"/>
            <a:ext cx="1101419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Initial </a:t>
            </a:r>
            <a:r>
              <a:rPr lang="en-US" b="1" dirty="0"/>
              <a:t>Decision Tree Classifier Visualization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F3577-B5FC-453A-950C-1AA9665D9C29}"/>
              </a:ext>
            </a:extLst>
          </p:cNvPr>
          <p:cNvSpPr txBox="1"/>
          <p:nvPr/>
        </p:nvSpPr>
        <p:spPr>
          <a:xfrm>
            <a:off x="838200" y="1392233"/>
            <a:ext cx="4229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Splitter = ‘random’ (default: ‘best’)</a:t>
            </a:r>
          </a:p>
          <a:p>
            <a:r>
              <a:rPr lang="en-US" sz="1400" dirty="0" err="1"/>
              <a:t>MaxDepth</a:t>
            </a:r>
            <a:r>
              <a:rPr lang="en-US" sz="1400" dirty="0"/>
              <a:t> = 4</a:t>
            </a:r>
          </a:p>
          <a:p>
            <a:r>
              <a:rPr lang="en-US" sz="1400" dirty="0" err="1"/>
              <a:t>MaxLeafNodes</a:t>
            </a:r>
            <a:r>
              <a:rPr lang="en-US" sz="1400" dirty="0"/>
              <a:t> = 10</a:t>
            </a:r>
          </a:p>
          <a:p>
            <a:r>
              <a:rPr lang="en-US" sz="1400" dirty="0"/>
              <a:t>Min Sample Leaf =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26BBBB3-570E-4982-A819-A456C8B4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511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00" y="4535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Decision Tree Classifier</a:t>
            </a:r>
            <a:br>
              <a:rPr lang="en-US" b="1" dirty="0"/>
            </a:br>
            <a:r>
              <a:rPr lang="en-US" sz="2800" b="1" dirty="0"/>
              <a:t>(Grid Search : 10-fold cv)</a:t>
            </a:r>
            <a:endParaRPr lang="he-IL" b="1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435B187B-8700-4F85-9F43-1E38D8B4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17</a:t>
            </a:fld>
            <a:endParaRPr lang="he-IL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9AEC1D-E4BB-4531-BF93-03F2210D1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19798"/>
              </p:ext>
            </p:extLst>
          </p:nvPr>
        </p:nvGraphicFramePr>
        <p:xfrm>
          <a:off x="1016470" y="2924341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82%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97740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2FF81D0-2338-40F7-9F8F-61794329CCF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6852" y="2751690"/>
            <a:ext cx="2137288" cy="1716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7F37DF-A993-4B89-9C44-B77CD25489DE}"/>
              </a:ext>
            </a:extLst>
          </p:cNvPr>
          <p:cNvSpPr txBox="1"/>
          <p:nvPr/>
        </p:nvSpPr>
        <p:spPr>
          <a:xfrm>
            <a:off x="3056690" y="239811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0C7F2-5431-4661-9E3E-12172C9BE5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4287" y="2422829"/>
            <a:ext cx="4286250" cy="40028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FE9C1A-6FF4-4664-B058-E5997DCD157D}"/>
              </a:ext>
            </a:extLst>
          </p:cNvPr>
          <p:cNvSpPr txBox="1"/>
          <p:nvPr/>
        </p:nvSpPr>
        <p:spPr>
          <a:xfrm>
            <a:off x="7403907" y="2020275"/>
            <a:ext cx="3215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Feature Importance</a:t>
            </a:r>
            <a:endParaRPr lang="he-IL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D5C790-870F-490B-B2B0-DEAD8D59B440}"/>
              </a:ext>
            </a:extLst>
          </p:cNvPr>
          <p:cNvSpPr txBox="1"/>
          <p:nvPr/>
        </p:nvSpPr>
        <p:spPr>
          <a:xfrm>
            <a:off x="917978" y="6195914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DD0C2-A1F8-4B57-9DFE-56C27B4B1AAD}"/>
              </a:ext>
            </a:extLst>
          </p:cNvPr>
          <p:cNvSpPr txBox="1"/>
          <p:nvPr/>
        </p:nvSpPr>
        <p:spPr>
          <a:xfrm>
            <a:off x="917978" y="2398119"/>
            <a:ext cx="197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1D1E7-6D88-4A97-837B-13B04115839C}"/>
              </a:ext>
            </a:extLst>
          </p:cNvPr>
          <p:cNvSpPr txBox="1"/>
          <p:nvPr/>
        </p:nvSpPr>
        <p:spPr>
          <a:xfrm>
            <a:off x="7385177" y="625587"/>
            <a:ext cx="404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 { 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#'max_leaf_nodes': [5,8],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	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5F4D2-7C0A-4813-89E1-0D70DB7CFB4E}"/>
              </a:ext>
            </a:extLst>
          </p:cNvPr>
          <p:cNvSpPr txBox="1"/>
          <p:nvPr/>
        </p:nvSpPr>
        <p:spPr>
          <a:xfrm>
            <a:off x="917496" y="58265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28C46-D579-40B0-B37F-1EACEC6DC9C3}"/>
              </a:ext>
            </a:extLst>
          </p:cNvPr>
          <p:cNvSpPr txBox="1"/>
          <p:nvPr/>
        </p:nvSpPr>
        <p:spPr>
          <a:xfrm>
            <a:off x="806380" y="1684165"/>
            <a:ext cx="66379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'min_samples_leaf'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</a:p>
          <a:p>
            <a:endParaRPr lang="he-IL" sz="1400" dirty="0">
              <a:solidFill>
                <a:srgbClr val="A3151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8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76" y="3583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66DE-8110-47D8-9F1E-B0619C91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18</a:t>
            </a:fld>
            <a:endParaRPr lang="he-IL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40B7C6C-7B03-4CF3-A344-B8731912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17870"/>
              </p:ext>
            </p:extLst>
          </p:nvPr>
        </p:nvGraphicFramePr>
        <p:xfrm>
          <a:off x="897438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7886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202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0.32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D618DA8-5F11-45F0-8596-4EBEE1BB1E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245" y="3288218"/>
            <a:ext cx="1629086" cy="15272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475B26-0EB2-4D06-A8A9-83DDB8AF4CAC}"/>
              </a:ext>
            </a:extLst>
          </p:cNvPr>
          <p:cNvSpPr txBox="1"/>
          <p:nvPr/>
        </p:nvSpPr>
        <p:spPr>
          <a:xfrm>
            <a:off x="2815170" y="2915202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74319-3126-4C18-B6E8-51E4244EAC41}"/>
              </a:ext>
            </a:extLst>
          </p:cNvPr>
          <p:cNvSpPr txBox="1"/>
          <p:nvPr/>
        </p:nvSpPr>
        <p:spPr>
          <a:xfrm>
            <a:off x="836817" y="1882904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70B366-0C45-4531-92C0-C9EC264F214B}"/>
              </a:ext>
            </a:extLst>
          </p:cNvPr>
          <p:cNvSpPr txBox="1"/>
          <p:nvPr/>
        </p:nvSpPr>
        <p:spPr>
          <a:xfrm>
            <a:off x="6870266" y="1900691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27E8208E-6954-4200-9248-21EBA682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6500"/>
              </p:ext>
            </p:extLst>
          </p:nvPr>
        </p:nvGraphicFramePr>
        <p:xfrm>
          <a:off x="6957344" y="2962522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05480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02547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0.29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46D7C20-B4DB-4F27-8AA4-87442F5012CC}"/>
              </a:ext>
            </a:extLst>
          </p:cNvPr>
          <p:cNvSpPr txBox="1"/>
          <p:nvPr/>
        </p:nvSpPr>
        <p:spPr>
          <a:xfrm>
            <a:off x="8875076" y="2932489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665A97A-3287-4B36-AFC6-B33E5683C1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6630" y="3426779"/>
            <a:ext cx="1644159" cy="1356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C9770-8956-420D-B7A9-F94310E2A485}"/>
              </a:ext>
            </a:extLst>
          </p:cNvPr>
          <p:cNvSpPr txBox="1"/>
          <p:nvPr/>
        </p:nvSpPr>
        <p:spPr>
          <a:xfrm>
            <a:off x="6816412" y="660187"/>
            <a:ext cx="493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rf_param_grid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#'min_samples_leaf': [1, 2, 4],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CC6DB-A8D3-48DB-A6AB-C57E5F51C258}"/>
              </a:ext>
            </a:extLst>
          </p:cNvPr>
          <p:cNvSpPr txBox="1"/>
          <p:nvPr/>
        </p:nvSpPr>
        <p:spPr>
          <a:xfrm>
            <a:off x="785276" y="2208744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'criterion'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gini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6E1B8-6E50-4592-8015-CB29D3C75010}"/>
              </a:ext>
            </a:extLst>
          </p:cNvPr>
          <p:cNvSpPr txBox="1"/>
          <p:nvPr/>
        </p:nvSpPr>
        <p:spPr>
          <a:xfrm>
            <a:off x="6870266" y="2252236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</a:t>
            </a:r>
            <a:br>
              <a:rPr lang="en-US" b="1" dirty="0"/>
            </a:br>
            <a:r>
              <a:rPr lang="en-US" sz="3100" b="1" dirty="0"/>
              <a:t>(Grid Search : 10-fold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2BD5F-DD3D-486E-9070-9B92618E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19</a:t>
            </a:fld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6842D4-151D-4D05-B348-53200CFA3863}"/>
              </a:ext>
            </a:extLst>
          </p:cNvPr>
          <p:cNvCxnSpPr>
            <a:cxnSpLocks/>
          </p:cNvCxnSpPr>
          <p:nvPr/>
        </p:nvCxnSpPr>
        <p:spPr>
          <a:xfrm>
            <a:off x="6057966" y="1720377"/>
            <a:ext cx="0" cy="4278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98657C-2D27-430C-A081-12566120F3D0}"/>
              </a:ext>
            </a:extLst>
          </p:cNvPr>
          <p:cNvSpPr txBox="1"/>
          <p:nvPr/>
        </p:nvSpPr>
        <p:spPr>
          <a:xfrm>
            <a:off x="909401" y="1755783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0A28A97B-AAE5-49D1-B8AD-2C97CF81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091048"/>
              </p:ext>
            </p:extLst>
          </p:nvPr>
        </p:nvGraphicFramePr>
        <p:xfrm>
          <a:off x="974798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44%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4781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1058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0.38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7D8B0F-9713-4D39-961A-F18F6ED0909A}"/>
              </a:ext>
            </a:extLst>
          </p:cNvPr>
          <p:cNvSpPr txBox="1"/>
          <p:nvPr/>
        </p:nvSpPr>
        <p:spPr>
          <a:xfrm>
            <a:off x="2875330" y="2602383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49D498-2122-4B23-8775-4AA93C2BB2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1079" y="2987799"/>
            <a:ext cx="1706964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5F54F7-3778-4BE3-9DA7-B282A335107D}"/>
              </a:ext>
            </a:extLst>
          </p:cNvPr>
          <p:cNvSpPr txBox="1"/>
          <p:nvPr/>
        </p:nvSpPr>
        <p:spPr>
          <a:xfrm>
            <a:off x="6512106" y="1740289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roc-</a:t>
            </a:r>
            <a:r>
              <a:rPr lang="en-US" b="1" dirty="0" err="1"/>
              <a:t>auc</a:t>
            </a:r>
            <a:r>
              <a:rPr lang="en-US" b="1" dirty="0"/>
              <a:t> scoring</a:t>
            </a:r>
            <a:endParaRPr lang="he-IL" dirty="0"/>
          </a:p>
        </p:txBody>
      </p:sp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D59813D6-C03F-4CF6-A302-31756196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49762"/>
              </p:ext>
            </p:extLst>
          </p:nvPr>
        </p:nvGraphicFramePr>
        <p:xfrm>
          <a:off x="6551696" y="2518108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25%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20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2665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0.37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F965E1A-2946-4A27-B8E9-51CED3E43E69}"/>
              </a:ext>
            </a:extLst>
          </p:cNvPr>
          <p:cNvSpPr txBox="1"/>
          <p:nvPr/>
        </p:nvSpPr>
        <p:spPr>
          <a:xfrm>
            <a:off x="8450773" y="2592417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37036-22F1-442F-A9F7-AC5B302DD9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637" y="3045882"/>
            <a:ext cx="1634065" cy="12860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03F27-B857-422F-9989-E41E81EDB529}"/>
              </a:ext>
            </a:extLst>
          </p:cNvPr>
          <p:cNvSpPr txBox="1"/>
          <p:nvPr/>
        </p:nvSpPr>
        <p:spPr>
          <a:xfrm>
            <a:off x="6181767" y="590524"/>
            <a:ext cx="47725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lr_param_grid =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</a:p>
          <a:p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0.0001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4259D-0A9D-4DE1-B50E-18E4B505C17C}"/>
              </a:ext>
            </a:extLst>
          </p:cNvPr>
          <p:cNvSpPr txBox="1"/>
          <p:nvPr/>
        </p:nvSpPr>
        <p:spPr>
          <a:xfrm>
            <a:off x="909401" y="2075477"/>
            <a:ext cx="4937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E6FE5-5C43-405D-A3CA-9114BA3FC270}"/>
              </a:ext>
            </a:extLst>
          </p:cNvPr>
          <p:cNvSpPr txBox="1"/>
          <p:nvPr/>
        </p:nvSpPr>
        <p:spPr>
          <a:xfrm>
            <a:off x="6533268" y="2098651"/>
            <a:ext cx="4417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Parameters:{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'tol'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pt-BR" sz="1400" dirty="0">
                <a:latin typeface="Courier New" panose="02070309020205020404" pitchFamily="49" charset="0"/>
              </a:rPr>
              <a:t>}</a:t>
            </a:r>
            <a:endParaRPr lang="he-IL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4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FD58-BEAA-4090-B318-3A89DFB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F528-0B52-4ABB-9F35-B551F8AF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9390"/>
            <a:ext cx="10842523" cy="50673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Dataset and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EDA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Transformation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Data Enrichment (added two </a:t>
            </a:r>
            <a:r>
              <a:rPr lang="en-US" sz="1800" dirty="0" err="1"/>
              <a:t>csv</a:t>
            </a:r>
            <a:r>
              <a:rPr lang="en-US" sz="1800" dirty="0"/>
              <a:t> files; using scraping library </a:t>
            </a:r>
            <a:r>
              <a:rPr lang="en-US" sz="1800" dirty="0" err="1"/>
              <a:t>BeautifulSoup</a:t>
            </a:r>
            <a:r>
              <a:rPr lang="en-US" sz="1800" dirty="0"/>
              <a:t>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Feature Engineering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Handling Missing Values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Pre-Processing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Handling Data Imbalance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Classification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Decision Tree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Random Forest Classifier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ADABoost</a:t>
            </a:r>
            <a:r>
              <a:rPr lang="en-US" sz="1800" dirty="0"/>
              <a:t> Classifier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Model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Discussion and Summary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Further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7335-7769-489F-9CE1-D99E34B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73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BBD60C6-8A7C-421E-8294-68788136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858" y="2044618"/>
            <a:ext cx="5442284" cy="3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49427-BCAB-4909-A55C-2D36E2D1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Logistic Regression – ROC Curve</a:t>
            </a:r>
            <a:br>
              <a:rPr lang="en-US" b="1" dirty="0"/>
            </a:br>
            <a:r>
              <a:rPr lang="en-US" sz="3600" dirty="0"/>
              <a:t>(Receiver Operating Characteristics Curve)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677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ADA Boost Classifier</a:t>
            </a:r>
            <a:br>
              <a:rPr lang="en-US" b="1" dirty="0"/>
            </a:br>
            <a:r>
              <a:rPr lang="en-US" sz="3100" b="1" dirty="0"/>
              <a:t>(Grid Search : 5-fold cv)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3819E-E4AB-4D49-8017-D00FE24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CAB58-349B-43F9-96D4-BB349AB6A347}"/>
              </a:ext>
            </a:extLst>
          </p:cNvPr>
          <p:cNvSpPr txBox="1"/>
          <p:nvPr/>
        </p:nvSpPr>
        <p:spPr>
          <a:xfrm>
            <a:off x="5941738" y="101143"/>
            <a:ext cx="632508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he-IL"/>
            </a:defPPr>
          </a:lstStyle>
          <a:p>
            <a:r>
              <a:rPr lang="en-US" sz="1300" dirty="0"/>
              <a:t>AdaBoost (</a:t>
            </a:r>
            <a:r>
              <a:rPr lang="en-US" sz="1300" dirty="0">
                <a:solidFill>
                  <a:srgbClr val="FF0000"/>
                </a:solidFill>
              </a:rPr>
              <a:t>Adaptive Boosting</a:t>
            </a:r>
            <a:r>
              <a:rPr lang="en-US" sz="1300" dirty="0"/>
              <a:t>) – fitting a sequence of weak learners on repeatedly modified versions of the data. In each iteration, misclassified samples from the previous iteration are given higher weights, while the correctly-classified samples are given lower weights.</a:t>
            </a:r>
            <a:endParaRPr lang="he-IL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9C687-545F-49C0-ABA9-9E61FE9E898C}"/>
              </a:ext>
            </a:extLst>
          </p:cNvPr>
          <p:cNvSpPr txBox="1"/>
          <p:nvPr/>
        </p:nvSpPr>
        <p:spPr>
          <a:xfrm>
            <a:off x="882315" y="2286437"/>
            <a:ext cx="466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f1 scoring</a:t>
            </a:r>
            <a:endParaRPr lang="he-IL" dirty="0"/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D252AC5C-9822-4FC3-B4AA-1BCB3C364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43539"/>
              </p:ext>
            </p:extLst>
          </p:nvPr>
        </p:nvGraphicFramePr>
        <p:xfrm>
          <a:off x="954503" y="2781523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37%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67588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53%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557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0.26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D079CE-22B1-4CAA-960C-A9EE7B0ED5B9}"/>
              </a:ext>
            </a:extLst>
          </p:cNvPr>
          <p:cNvSpPr txBox="1"/>
          <p:nvPr/>
        </p:nvSpPr>
        <p:spPr>
          <a:xfrm>
            <a:off x="2986744" y="2639536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99B5B-A20C-4844-81FA-7E1DE61613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497" y="3008868"/>
            <a:ext cx="1577771" cy="146027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F403C0F-E7AB-4462-B52B-626DF64A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3322926"/>
            <a:ext cx="4838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661F69-F700-4E87-9A92-18FC0D176618}"/>
              </a:ext>
            </a:extLst>
          </p:cNvPr>
          <p:cNvSpPr txBox="1"/>
          <p:nvPr/>
        </p:nvSpPr>
        <p:spPr>
          <a:xfrm>
            <a:off x="5941738" y="932779"/>
            <a:ext cx="6116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ada_param_grid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D90BD-A801-4EBA-84AD-2D8922F22D9F}"/>
              </a:ext>
            </a:extLst>
          </p:cNvPr>
          <p:cNvSpPr txBox="1"/>
          <p:nvPr/>
        </p:nvSpPr>
        <p:spPr>
          <a:xfrm>
            <a:off x="882315" y="1661582"/>
            <a:ext cx="493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b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259E0-F468-4AF4-BF8D-6A9C09FE02F6}"/>
              </a:ext>
            </a:extLst>
          </p:cNvPr>
          <p:cNvSpPr txBox="1"/>
          <p:nvPr/>
        </p:nvSpPr>
        <p:spPr>
          <a:xfrm>
            <a:off x="6399279" y="2755568"/>
            <a:ext cx="6228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produces the same hyper-parameters</a:t>
            </a:r>
            <a:endParaRPr lang="he-IL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EDDA1-A33E-47EA-85AD-55A2F8A2F252}"/>
              </a:ext>
            </a:extLst>
          </p:cNvPr>
          <p:cNvSpPr txBox="1"/>
          <p:nvPr/>
        </p:nvSpPr>
        <p:spPr>
          <a:xfrm>
            <a:off x="6398797" y="2386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GS with </a:t>
            </a:r>
            <a:r>
              <a:rPr lang="en-US" b="1" dirty="0" err="1"/>
              <a:t>auc</a:t>
            </a:r>
            <a:r>
              <a:rPr lang="en-US" b="1" dirty="0"/>
              <a:t>-roc scoring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939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A1AB1B-2A24-42F0-953F-F7CC61D64B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636" y="2641840"/>
            <a:ext cx="1884629" cy="15879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Comparison: Confusion Matrices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B3CC-C49B-4E32-A72F-EE3277EFDDDE}"/>
              </a:ext>
            </a:extLst>
          </p:cNvPr>
          <p:cNvSpPr txBox="1"/>
          <p:nvPr/>
        </p:nvSpPr>
        <p:spPr>
          <a:xfrm>
            <a:off x="10146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3C9A4-0C0C-40A6-94D4-8292D4B2EFA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1485" y="2635013"/>
            <a:ext cx="1609831" cy="1489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6DDB79-ECB3-4F7B-BFC8-49C211C7B347}"/>
              </a:ext>
            </a:extLst>
          </p:cNvPr>
          <p:cNvSpPr txBox="1"/>
          <p:nvPr/>
        </p:nvSpPr>
        <p:spPr>
          <a:xfrm>
            <a:off x="933233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 Booster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AF85BC-8352-4EEF-BCD9-BAD0E3D8EBC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1275" y="2665366"/>
            <a:ext cx="1629086" cy="1527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7D355-8F35-4CEC-B002-53E0DCEC5D20}"/>
              </a:ext>
            </a:extLst>
          </p:cNvPr>
          <p:cNvSpPr txBox="1"/>
          <p:nvPr/>
        </p:nvSpPr>
        <p:spPr>
          <a:xfrm>
            <a:off x="6761275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  <a:endParaRPr lang="he-I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34DBFC-978A-487D-897D-B67E071AD8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45726" y="2600564"/>
            <a:ext cx="2137288" cy="17165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0AAD73-95F0-4A51-A67B-1A2643393197}"/>
              </a:ext>
            </a:extLst>
          </p:cNvPr>
          <p:cNvSpPr txBox="1"/>
          <p:nvPr/>
        </p:nvSpPr>
        <p:spPr>
          <a:xfrm>
            <a:off x="3990916" y="2186891"/>
            <a:ext cx="3072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</a:t>
            </a:r>
            <a:endParaRPr lang="he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780C0-8E23-4F15-BABE-8C3CFAC13360}"/>
              </a:ext>
            </a:extLst>
          </p:cNvPr>
          <p:cNvSpPr/>
          <p:nvPr/>
        </p:nvSpPr>
        <p:spPr>
          <a:xfrm>
            <a:off x="2255384" y="3585933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45D64F-0D83-450C-9F97-79F76902C833}"/>
              </a:ext>
            </a:extLst>
          </p:cNvPr>
          <p:cNvSpPr/>
          <p:nvPr/>
        </p:nvSpPr>
        <p:spPr>
          <a:xfrm>
            <a:off x="10453840" y="3021951"/>
            <a:ext cx="643881" cy="6438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38FAB-DDC5-4406-90CC-97891D283167}"/>
              </a:ext>
            </a:extLst>
          </p:cNvPr>
          <p:cNvSpPr txBox="1"/>
          <p:nvPr/>
        </p:nvSpPr>
        <p:spPr>
          <a:xfrm>
            <a:off x="1056738" y="4899743"/>
            <a:ext cx="2397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Highest </a:t>
            </a:r>
            <a:r>
              <a:rPr lang="en-US" dirty="0"/>
              <a:t>% of </a:t>
            </a:r>
            <a:r>
              <a:rPr lang="en-US" sz="1800" dirty="0"/>
              <a:t>correct predictions of positives but at the cost of many false positives (173)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CA4B-87DB-4C92-A979-1805BAAC4106}"/>
              </a:ext>
            </a:extLst>
          </p:cNvPr>
          <p:cNvSpPr txBox="1"/>
          <p:nvPr/>
        </p:nvSpPr>
        <p:spPr>
          <a:xfrm>
            <a:off x="9332335" y="4864704"/>
            <a:ext cx="2698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Lowest </a:t>
            </a:r>
            <a:r>
              <a:rPr lang="en-US" dirty="0"/>
              <a:t>% of </a:t>
            </a:r>
            <a:r>
              <a:rPr lang="en-US" sz="1800" dirty="0"/>
              <a:t>false positives (50) but at the cost </a:t>
            </a:r>
            <a:r>
              <a:rPr lang="en-US" dirty="0"/>
              <a:t>of fewer correct predictions of </a:t>
            </a:r>
            <a:r>
              <a:rPr lang="en-US" sz="1800" dirty="0"/>
              <a:t>positives (5)</a:t>
            </a:r>
            <a:endParaRPr lang="he-IL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290261D-6A23-41C7-B8F2-10257E835DAB}"/>
              </a:ext>
            </a:extLst>
          </p:cNvPr>
          <p:cNvSpPr/>
          <p:nvPr/>
        </p:nvSpPr>
        <p:spPr>
          <a:xfrm>
            <a:off x="1956950" y="4346765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5F281CD-F704-4FF2-8EC2-508B460C204B}"/>
              </a:ext>
            </a:extLst>
          </p:cNvPr>
          <p:cNvSpPr/>
          <p:nvPr/>
        </p:nvSpPr>
        <p:spPr>
          <a:xfrm>
            <a:off x="10063032" y="4276820"/>
            <a:ext cx="413271" cy="4360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924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26FFB17-9396-4F25-8FC4-993B6001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Comparison - Metrics</a:t>
            </a:r>
            <a:endParaRPr lang="he-IL" b="1" dirty="0"/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FFFC4F00-D953-4319-AFC9-897CF763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24843"/>
              </p:ext>
            </p:extLst>
          </p:nvPr>
        </p:nvGraphicFramePr>
        <p:xfrm>
          <a:off x="838200" y="1574800"/>
          <a:ext cx="107350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4168">
                  <a:extLst>
                    <a:ext uri="{9D8B030D-6E8A-4147-A177-3AD203B41FA5}">
                      <a16:colId xmlns:a16="http://schemas.microsoft.com/office/drawing/2014/main" val="503199221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3225546885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035425456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180096215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723440879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31673137"/>
                    </a:ext>
                  </a:extLst>
                </a:gridCol>
                <a:gridCol w="1311810">
                  <a:extLst>
                    <a:ext uri="{9D8B030D-6E8A-4147-A177-3AD203B41FA5}">
                      <a16:colId xmlns:a16="http://schemas.microsoft.com/office/drawing/2014/main" val="2879787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roc_auc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79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0.084656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0.290909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0.384363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0.131148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0.582773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0.852962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0.076087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0.254545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0.383456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0.117155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0.565679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3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0.930314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0.263982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0.090909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0.527339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0.900348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0.068627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0.127273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0.315676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0.089172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0.529216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509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588937B-2B7A-48C4-879D-DDC827EF6222}"/>
              </a:ext>
            </a:extLst>
          </p:cNvPr>
          <p:cNvSpPr txBox="1"/>
          <p:nvPr/>
        </p:nvSpPr>
        <p:spPr>
          <a:xfrm>
            <a:off x="8123925" y="3665229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f1 score</a:t>
            </a:r>
            <a:endParaRPr lang="en-US" sz="1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1A724-D221-4C5C-86B3-F243CA1A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972" y="4034561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79D4F2B-C7B2-46AD-B76A-CF62BED5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36" y="4073329"/>
            <a:ext cx="4322392" cy="264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EC4782-5899-4B4F-94C6-DC3B68A88596}"/>
              </a:ext>
            </a:extLst>
          </p:cNvPr>
          <p:cNvSpPr txBox="1"/>
          <p:nvPr/>
        </p:nvSpPr>
        <p:spPr>
          <a:xfrm>
            <a:off x="1911621" y="3743797"/>
            <a:ext cx="2958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by Accuracy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927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58" y="543737"/>
            <a:ext cx="4955697" cy="1325563"/>
          </a:xfrm>
        </p:spPr>
        <p:txBody>
          <a:bodyPr/>
          <a:lstStyle/>
          <a:p>
            <a:r>
              <a:rPr lang="en-US" b="1" dirty="0"/>
              <a:t>Implementing Pipeline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855058" y="2047325"/>
            <a:ext cx="4930747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encoder = </a:t>
            </a:r>
            <a:r>
              <a:rPr lang="en-US" sz="1600" dirty="0" err="1"/>
              <a:t>TargetEncoder</a:t>
            </a:r>
            <a:r>
              <a:rPr lang="en-US" sz="1600" dirty="0"/>
              <a:t>(cols=['state'])</a:t>
            </a:r>
          </a:p>
          <a:p>
            <a:r>
              <a:rPr lang="en-US" sz="1600" dirty="0" err="1"/>
              <a:t>scaler</a:t>
            </a:r>
            <a:r>
              <a:rPr lang="en-US" sz="1600" dirty="0"/>
              <a:t> = </a:t>
            </a:r>
            <a:r>
              <a:rPr lang="en-US" sz="1600" dirty="0" err="1"/>
              <a:t>MinMaxScaler</a:t>
            </a:r>
            <a:r>
              <a:rPr lang="en-US" sz="1600" dirty="0"/>
              <a:t>()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 selector = </a:t>
            </a:r>
            <a:r>
              <a:rPr lang="en-US" sz="1600" dirty="0" err="1">
                <a:solidFill>
                  <a:srgbClr val="00B050"/>
                </a:solidFill>
              </a:rPr>
              <a:t>SelectKBest</a:t>
            </a:r>
            <a:r>
              <a:rPr lang="en-US" sz="1600" dirty="0">
                <a:solidFill>
                  <a:srgbClr val="00B050"/>
                </a:solidFill>
              </a:rPr>
              <a:t>(k=5) # optional</a:t>
            </a:r>
          </a:p>
          <a:p>
            <a:r>
              <a:rPr lang="en-US" sz="1600" dirty="0"/>
              <a:t>over = SMOTE(</a:t>
            </a:r>
            <a:r>
              <a:rPr lang="en-US" sz="1600" dirty="0" err="1"/>
              <a:t>sampling_strategy</a:t>
            </a:r>
            <a:r>
              <a:rPr lang="en-US" sz="1600" dirty="0"/>
              <a:t>=0.1, </a:t>
            </a:r>
            <a:r>
              <a:rPr lang="en-US" sz="1600" dirty="0" err="1"/>
              <a:t>k_neighbors</a:t>
            </a:r>
            <a:r>
              <a:rPr lang="en-US" sz="1600" dirty="0"/>
              <a:t>=4)</a:t>
            </a:r>
          </a:p>
          <a:p>
            <a:r>
              <a:rPr lang="en-US" sz="1600" dirty="0"/>
              <a:t>under = </a:t>
            </a:r>
            <a:r>
              <a:rPr lang="en-US" sz="1600" dirty="0" err="1"/>
              <a:t>RandomUnderSampler</a:t>
            </a:r>
            <a:r>
              <a:rPr lang="en-US" sz="1600" dirty="0"/>
              <a:t>(</a:t>
            </a:r>
            <a:r>
              <a:rPr lang="en-US" sz="1600" dirty="0" err="1"/>
              <a:t>sampling_strategy</a:t>
            </a:r>
            <a:r>
              <a:rPr lang="en-US" sz="1600" dirty="0"/>
              <a:t>=0.5)</a:t>
            </a:r>
          </a:p>
          <a:p>
            <a:r>
              <a:rPr lang="en-US" sz="1600" dirty="0"/>
              <a:t>model = </a:t>
            </a:r>
            <a:r>
              <a:rPr lang="en-US" sz="1600" dirty="0" err="1"/>
              <a:t>LogisticRegression</a:t>
            </a:r>
            <a:r>
              <a:rPr lang="en-US" sz="1600" dirty="0"/>
              <a:t>()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 = [('encoder', encoder),</a:t>
            </a:r>
          </a:p>
          <a:p>
            <a:r>
              <a:rPr lang="en-US" sz="1600" dirty="0"/>
              <a:t>               ('</a:t>
            </a:r>
            <a:r>
              <a:rPr lang="en-US" sz="1600" dirty="0" err="1"/>
              <a:t>scaler</a:t>
            </a:r>
            <a:r>
              <a:rPr lang="en-US" sz="1600" dirty="0"/>
              <a:t>', </a:t>
            </a:r>
            <a:r>
              <a:rPr lang="en-US" sz="1600" dirty="0" err="1"/>
              <a:t>scaler</a:t>
            </a:r>
            <a:r>
              <a:rPr lang="en-US" sz="1600" dirty="0"/>
              <a:t>), </a:t>
            </a:r>
          </a:p>
          <a:p>
            <a:r>
              <a:rPr lang="en-US" sz="1600" dirty="0"/>
              <a:t>               </a:t>
            </a:r>
            <a:r>
              <a:rPr lang="en-US" sz="1600" dirty="0">
                <a:solidFill>
                  <a:srgbClr val="00B050"/>
                </a:solidFill>
              </a:rPr>
              <a:t>#  ('selector', selector),</a:t>
            </a:r>
          </a:p>
          <a:p>
            <a:r>
              <a:rPr lang="en-US" sz="1600" dirty="0"/>
              <a:t>               ('over', over),</a:t>
            </a:r>
          </a:p>
          <a:p>
            <a:r>
              <a:rPr lang="en-US" sz="1600" dirty="0"/>
              <a:t>               ('under', under),</a:t>
            </a:r>
          </a:p>
          <a:p>
            <a:r>
              <a:rPr lang="en-US" sz="1600" dirty="0"/>
              <a:t>               ('model', model)]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pipeline = Pipeline(</a:t>
            </a:r>
            <a:r>
              <a:rPr lang="en-US" sz="1600" dirty="0">
                <a:solidFill>
                  <a:srgbClr val="FF0000"/>
                </a:solidFill>
              </a:rPr>
              <a:t>steps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pipeline.fit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  <a:p>
            <a:r>
              <a:rPr lang="en-US" sz="1600" dirty="0"/>
              <a:t>#….and so on and so forth…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 txBox="1">
            <a:spLocks/>
          </p:cNvSpPr>
          <p:nvPr/>
        </p:nvSpPr>
        <p:spPr>
          <a:xfrm>
            <a:off x="6095999" y="543737"/>
            <a:ext cx="4955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Applying </a:t>
            </a:r>
            <a:r>
              <a:rPr lang="en-US" b="1" dirty="0" err="1"/>
              <a:t>GridSearch</a:t>
            </a:r>
            <a:endParaRPr lang="en-US" b="1" dirty="0"/>
          </a:p>
          <a:p>
            <a:r>
              <a:rPr lang="en-US" b="1" dirty="0"/>
              <a:t>To Pipeline</a:t>
            </a:r>
            <a:endParaRPr lang="he-IL" b="1" dirty="0"/>
          </a:p>
        </p:txBody>
      </p:sp>
      <p:sp>
        <p:nvSpPr>
          <p:cNvPr id="5" name="Rectangle 4"/>
          <p:cNvSpPr/>
          <p:nvPr/>
        </p:nvSpPr>
        <p:spPr>
          <a:xfrm>
            <a:off x="6095999" y="2048301"/>
            <a:ext cx="5143837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 = {'over__</a:t>
            </a:r>
            <a:r>
              <a:rPr lang="en-US" sz="1600" dirty="0" err="1"/>
              <a:t>sampling_strategy</a:t>
            </a:r>
            <a:r>
              <a:rPr lang="en-US" sz="1600" dirty="0"/>
              <a:t>': [0.1, 0.2],</a:t>
            </a:r>
          </a:p>
          <a:p>
            <a:r>
              <a:rPr lang="en-US" sz="1600" dirty="0"/>
              <a:t>          'over__</a:t>
            </a:r>
            <a:r>
              <a:rPr lang="en-US" sz="1600" dirty="0" err="1"/>
              <a:t>k_neighbors</a:t>
            </a:r>
            <a:r>
              <a:rPr lang="en-US" sz="1600" dirty="0"/>
              <a:t>': range(3, 5),</a:t>
            </a:r>
          </a:p>
          <a:p>
            <a:r>
              <a:rPr lang="en-US" sz="1600" dirty="0"/>
              <a:t>          'under__</a:t>
            </a:r>
            <a:r>
              <a:rPr lang="en-US" sz="1600" dirty="0" err="1"/>
              <a:t>sampling_strategy</a:t>
            </a:r>
            <a:r>
              <a:rPr lang="en-US" sz="1600" dirty="0"/>
              <a:t>': [0.3, 0.5],</a:t>
            </a:r>
          </a:p>
          <a:p>
            <a:r>
              <a:rPr lang="en-US" sz="1600" dirty="0"/>
              <a:t>          '</a:t>
            </a:r>
            <a:r>
              <a:rPr lang="en-US" sz="1600" dirty="0" err="1"/>
              <a:t>model__C</a:t>
            </a:r>
            <a:r>
              <a:rPr lang="en-US" sz="1600" dirty="0"/>
              <a:t>': [0.01, 0.1, 1]}</a:t>
            </a:r>
          </a:p>
          <a:p>
            <a:br>
              <a:rPr lang="en-US" sz="1600" dirty="0"/>
            </a:br>
            <a:r>
              <a:rPr lang="en-US" sz="1600" dirty="0" err="1"/>
              <a:t>gs</a:t>
            </a:r>
            <a:r>
              <a:rPr lang="en-US" sz="1600" dirty="0"/>
              <a:t> = </a:t>
            </a:r>
            <a:r>
              <a:rPr lang="en-US" sz="1600" dirty="0" err="1"/>
              <a:t>GridSearchCV</a:t>
            </a:r>
            <a:r>
              <a:rPr lang="en-US" sz="1600" dirty="0"/>
              <a:t>(pipeline, </a:t>
            </a:r>
            <a:r>
              <a:rPr lang="en-US" sz="1600" dirty="0" err="1"/>
              <a:t>param_grid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params</a:t>
            </a:r>
            <a:r>
              <a:rPr lang="en-US" sz="1600" dirty="0"/>
              <a:t>, cv=10,</a:t>
            </a:r>
          </a:p>
          <a:p>
            <a:r>
              <a:rPr lang="en-US" sz="1600" dirty="0"/>
              <a:t> scoring='f1') </a:t>
            </a:r>
            <a:r>
              <a:rPr lang="en-US" sz="1600" dirty="0">
                <a:solidFill>
                  <a:srgbClr val="00B050"/>
                </a:solidFill>
              </a:rPr>
              <a:t># verbose=3</a:t>
            </a:r>
          </a:p>
          <a:p>
            <a:r>
              <a:rPr lang="en-US" sz="1600" dirty="0" err="1"/>
              <a:t>gs.fit</a:t>
            </a:r>
            <a:r>
              <a:rPr lang="en-US" sz="1600" dirty="0"/>
              <a:t>(</a:t>
            </a:r>
            <a:r>
              <a:rPr lang="en-US" sz="1600" dirty="0" err="1"/>
              <a:t>X_train</a:t>
            </a:r>
            <a:r>
              <a:rPr lang="en-US" sz="1600" dirty="0"/>
              <a:t>, </a:t>
            </a:r>
            <a:r>
              <a:rPr lang="en-US" sz="1600" dirty="0" err="1"/>
              <a:t>y_train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098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29" y="495611"/>
            <a:ext cx="10803542" cy="1325563"/>
          </a:xfrm>
        </p:spPr>
        <p:txBody>
          <a:bodyPr/>
          <a:lstStyle/>
          <a:p>
            <a:r>
              <a:rPr lang="en-US" b="1" dirty="0"/>
              <a:t>Log Loss</a:t>
            </a:r>
            <a:br>
              <a:rPr lang="en-US" b="1" dirty="0"/>
            </a:br>
            <a:r>
              <a:rPr lang="en-US" sz="2800" b="1" dirty="0"/>
              <a:t>(Random Forest Grid Search with Log Loss Scoring)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25</a:t>
            </a:fld>
            <a:endParaRPr lang="he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CD9E146-65F0-42CE-887A-0B6DBE1B23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464" y="2808928"/>
            <a:ext cx="1614990" cy="1485214"/>
          </a:xfrm>
          <a:prstGeom prst="rect">
            <a:avLst/>
          </a:prstGeom>
        </p:spPr>
      </p:pic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28C3F859-9899-4C90-A28E-3764F144B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6468"/>
              </p:ext>
            </p:extLst>
          </p:nvPr>
        </p:nvGraphicFramePr>
        <p:xfrm>
          <a:off x="808259" y="2493175"/>
          <a:ext cx="1522605" cy="2831460"/>
        </p:xfrm>
        <a:graphic>
          <a:graphicData uri="http://schemas.openxmlformats.org/drawingml/2006/table">
            <a:tbl>
              <a:tblPr rtl="1" firstRow="1" bandRow="1">
                <a:tableStyleId>{5202B0CA-FC54-4496-8BCA-5EF66A818D29}</a:tableStyleId>
              </a:tblPr>
              <a:tblGrid>
                <a:gridCol w="635636">
                  <a:extLst>
                    <a:ext uri="{9D8B030D-6E8A-4147-A177-3AD203B41FA5}">
                      <a16:colId xmlns:a16="http://schemas.microsoft.com/office/drawing/2014/main" val="2224559240"/>
                    </a:ext>
                  </a:extLst>
                </a:gridCol>
                <a:gridCol w="886969">
                  <a:extLst>
                    <a:ext uri="{9D8B030D-6E8A-4147-A177-3AD203B41FA5}">
                      <a16:colId xmlns:a16="http://schemas.microsoft.com/office/drawing/2014/main" val="765409499"/>
                    </a:ext>
                  </a:extLst>
                </a:gridCol>
              </a:tblGrid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Score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Metric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023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90%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Accuracy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19968"/>
                  </a:ext>
                </a:extLst>
              </a:tr>
              <a:tr h="355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6%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Precision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38894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11%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Recall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1700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98%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(train)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45016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f1 (test)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16793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52%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AUC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45762"/>
                  </a:ext>
                </a:extLst>
              </a:tr>
              <a:tr h="35364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0.3</a:t>
                      </a:r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RMSE</a:t>
                      </a:r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059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CE50F7B-36EF-4CC9-AE07-C784039A09B8}"/>
              </a:ext>
            </a:extLst>
          </p:cNvPr>
          <p:cNvSpPr txBox="1"/>
          <p:nvPr/>
        </p:nvSpPr>
        <p:spPr>
          <a:xfrm>
            <a:off x="2649676" y="2433908"/>
            <a:ext cx="2137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Confusion Matrix</a:t>
            </a:r>
            <a:endParaRPr lang="he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F5648-AA8B-40F4-AB98-3C22FE001787}"/>
              </a:ext>
            </a:extLst>
          </p:cNvPr>
          <p:cNvSpPr txBox="1"/>
          <p:nvPr/>
        </p:nvSpPr>
        <p:spPr>
          <a:xfrm>
            <a:off x="694228" y="1821174"/>
            <a:ext cx="9093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effectLst/>
                <a:latin typeface="Courier New" panose="02070309020205020404" pitchFamily="49" charset="0"/>
              </a:rPr>
              <a:t>Best Parameters: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criterion'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'entropy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pt-BR" sz="1400" b="0" dirty="0">
                <a:effectLst/>
                <a:latin typeface="Courier New" panose="02070309020205020404" pitchFamily="49" charset="0"/>
              </a:rPr>
              <a:t>,</a:t>
            </a:r>
            <a:r>
              <a:rPr lang="pt-BR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1400" b="0" dirty="0"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he-IL" sz="1400" dirty="0"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518DA-CCF7-4009-9FC5-B89D58A5580F}"/>
              </a:ext>
            </a:extLst>
          </p:cNvPr>
          <p:cNvSpPr txBox="1"/>
          <p:nvPr/>
        </p:nvSpPr>
        <p:spPr>
          <a:xfrm>
            <a:off x="4667440" y="2323862"/>
            <a:ext cx="7360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make_scorer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greater_is_better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needs_proba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GridSearchCV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dt_param_grid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scoring=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LogLoss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cv=</a:t>
            </a:r>
            <a:r>
              <a:rPr lang="en-US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grid_dt_logloss.fit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F310C-7B5F-4FC2-8E76-0D6D8086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4" y="4105527"/>
            <a:ext cx="4464480" cy="24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E50F0E-08AB-4EE0-A62E-8EAE4C0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Discussion and Summary</a:t>
            </a:r>
            <a:endParaRPr lang="he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6EE0A-51CE-48E5-969D-F95852A3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26</a:t>
            </a:fld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A116F-C867-4337-A506-4A15EA6AD67D}"/>
              </a:ext>
            </a:extLst>
          </p:cNvPr>
          <p:cNvSpPr txBox="1"/>
          <p:nvPr/>
        </p:nvSpPr>
        <p:spPr>
          <a:xfrm>
            <a:off x="838198" y="1965326"/>
            <a:ext cx="10400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0" indent="-717550">
              <a:spcAft>
                <a:spcPts val="1200"/>
              </a:spcAft>
            </a:pPr>
            <a:r>
              <a:rPr lang="en-US" dirty="0"/>
              <a:t>Recall - Insurance company will want to minimize false-negatives (falsely predicting risky policies that end in insurance claims) on order to minimize payouts. So will want to maximize recall.</a:t>
            </a:r>
          </a:p>
          <a:p>
            <a:pPr marL="1071563" indent="-1071563">
              <a:spcAft>
                <a:spcPts val="1200"/>
              </a:spcAft>
            </a:pPr>
            <a:r>
              <a:rPr lang="en-US" dirty="0"/>
              <a:t>Precision – Insurance company will also want to minimize false-positives (falsely predicting safe policies) in order to maximize income from selling insurance.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opinion, paying out insurance claims will have a higher impact on the company’s profit than missing potential income from insurance policies not being sold.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from a business perspective, recall is a better metric than precision. The f1 metric is also useful because it balances these two metrics. An f2 metric may be even better as it puts more weight to recall.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E89B-4DE7-41EB-9EF4-1E28A348BAF9}"/>
              </a:ext>
            </a:extLst>
          </p:cNvPr>
          <p:cNvSpPr txBox="1"/>
          <p:nvPr/>
        </p:nvSpPr>
        <p:spPr>
          <a:xfrm>
            <a:off x="838198" y="4809898"/>
            <a:ext cx="100264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/>
              <a:t>Model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The logistic regression model gives the best results on both recall and f1 metrics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65442-5189-4797-9BD4-07298EAD4433}"/>
              </a:ext>
            </a:extLst>
          </p:cNvPr>
          <p:cNvSpPr txBox="1"/>
          <p:nvPr/>
        </p:nvSpPr>
        <p:spPr>
          <a:xfrm>
            <a:off x="838198" y="1522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Relevant Metrics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9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Further Analysis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51"/>
            <a:ext cx="10515600" cy="510629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Investigate how to use the data for square feet (home size) – maybe filling in the blanks with mean size of home according to postal code.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Try other scalers (</a:t>
            </a:r>
            <a:r>
              <a:rPr lang="en-GB" sz="1600" dirty="0" err="1"/>
              <a:t>StandardScaler</a:t>
            </a:r>
            <a:r>
              <a:rPr lang="en-GB" sz="1600" dirty="0"/>
              <a:t>, etc.)</a:t>
            </a:r>
            <a:endParaRPr lang="en-US" sz="1600" dirty="0"/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Improving / tweaking hyperparameters for </a:t>
            </a:r>
            <a:r>
              <a:rPr lang="en-US" sz="1600" dirty="0" err="1"/>
              <a:t>GridSearch</a:t>
            </a:r>
            <a:r>
              <a:rPr lang="en-US" sz="1600" dirty="0"/>
              <a:t> </a:t>
            </a:r>
            <a:r>
              <a:rPr lang="en-US" sz="1600" dirty="0" err="1"/>
              <a:t>fo</a:t>
            </a:r>
            <a:r>
              <a:rPr lang="en-US" sz="1600" dirty="0"/>
              <a:t> the various models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Expand pipeline to include one-hot-encoder, split into pre-processing pipeline and model pipeline.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Additional models and boosters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K-Nearest Neighbors Classifier</a:t>
            </a:r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XGBoost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CatBoost</a:t>
            </a:r>
            <a:endParaRPr lang="en-US" sz="1600" dirty="0"/>
          </a:p>
          <a:p>
            <a:pPr marL="814388" lvl="1" indent="-357188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LGBM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Look into a </a:t>
            </a:r>
            <a:r>
              <a:rPr lang="en-US" sz="1600" dirty="0" err="1"/>
              <a:t>logloss</a:t>
            </a:r>
            <a:r>
              <a:rPr lang="en-US" sz="1600" dirty="0"/>
              <a:t> metric (better handle probabilities) or RMSE metric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Try using a f2 metric (more weight to recall and less weight to precision)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CFE0-8BE8-4598-80F7-C45D7FF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223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1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he-I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86EDC-0B7E-4AFF-96F8-4C013BF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2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8CF9-377D-4E82-90F2-3BAA1A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</p:spPr>
        <p:txBody>
          <a:bodyPr/>
          <a:lstStyle/>
          <a:p>
            <a:r>
              <a:rPr lang="en-US" b="1" dirty="0"/>
              <a:t>Dataset and Objective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AD89D-00D2-4811-9A18-CE81568C504E}"/>
              </a:ext>
            </a:extLst>
          </p:cNvPr>
          <p:cNvSpPr txBox="1"/>
          <p:nvPr/>
        </p:nvSpPr>
        <p:spPr>
          <a:xfrm>
            <a:off x="6267696" y="2506322"/>
            <a:ext cx="54179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Has burglar alarm </a:t>
            </a:r>
            <a:r>
              <a:rPr lang="en-US" sz="1600" dirty="0"/>
              <a:t>– presence of burglar alarm in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Portable electronics </a:t>
            </a:r>
            <a:r>
              <a:rPr lang="en-US" sz="1600" dirty="0"/>
              <a:t>– presence of portable electronics in the insured home</a:t>
            </a:r>
            <a:r>
              <a:rPr lang="en-US" sz="1600" b="1" dirty="0"/>
              <a:t>.</a:t>
            </a:r>
            <a:endParaRPr lang="en-US" sz="1600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Coast</a:t>
            </a:r>
            <a:r>
              <a:rPr lang="en-US" sz="1600" dirty="0"/>
              <a:t> – assumed to be distance in miles to nearest coast.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Fire housing proximity </a:t>
            </a:r>
            <a:r>
              <a:rPr lang="en-US" sz="1600" dirty="0"/>
              <a:t>– a community’s fire risk classification grade, on a scale of 1-10 (1 is safest) </a:t>
            </a:r>
            <a:r>
              <a:rPr lang="en-US" sz="1600" b="1" dirty="0">
                <a:solidFill>
                  <a:srgbClr val="FF0000"/>
                </a:solidFill>
              </a:rPr>
              <a:t>*.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Previous policies</a:t>
            </a:r>
            <a:r>
              <a:rPr lang="en-US" sz="1600" dirty="0"/>
              <a:t> – number of customer’s previous policies.</a:t>
            </a:r>
            <a:endParaRPr lang="en-US" sz="1600" b="1" dirty="0"/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User age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Card type - </a:t>
            </a:r>
            <a:r>
              <a:rPr lang="en-US" sz="1600" dirty="0"/>
              <a:t>debit, credit and prepaid.</a:t>
            </a:r>
          </a:p>
          <a:p>
            <a:pPr marL="444500" indent="-444500">
              <a:buFont typeface="+mj-lt"/>
              <a:buAutoNum type="arabicPeriod" startAt="9"/>
            </a:pPr>
            <a:r>
              <a:rPr lang="en-US" sz="1600" b="1" dirty="0"/>
              <a:t>Target</a:t>
            </a:r>
            <a:r>
              <a:rPr lang="en-US" sz="1600" dirty="0"/>
              <a:t> – Occurrence of a claim in the insurance policy.</a:t>
            </a:r>
          </a:p>
          <a:p>
            <a:pPr marL="444500" indent="-444500">
              <a:buFont typeface="+mj-lt"/>
              <a:buAutoNum type="arabicPeriod" startAt="11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2CB40-39D8-40E4-8397-9416AB4DF48C}"/>
              </a:ext>
            </a:extLst>
          </p:cNvPr>
          <p:cNvSpPr txBox="1"/>
          <p:nvPr/>
        </p:nvSpPr>
        <p:spPr>
          <a:xfrm>
            <a:off x="838200" y="1125010"/>
            <a:ext cx="10601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sz="1800" dirty="0"/>
              <a:t> dataset contains </a:t>
            </a:r>
            <a:r>
              <a:rPr lang="en-US" sz="1800" b="1" dirty="0"/>
              <a:t>12,398 rows</a:t>
            </a:r>
            <a:r>
              <a:rPr lang="en-US" sz="1800" dirty="0"/>
              <a:t>, each representing </a:t>
            </a:r>
            <a:r>
              <a:rPr lang="en-US" dirty="0"/>
              <a:t>a single Lemonade insurance policy (</a:t>
            </a:r>
            <a:r>
              <a:rPr lang="en-US" dirty="0">
                <a:hlinkClick r:id="rId2"/>
              </a:rPr>
              <a:t>www.lemonade.com</a:t>
            </a:r>
            <a:r>
              <a:rPr lang="en-US" dirty="0"/>
              <a:t>), an online-only insurance company with over 1 million customers. The dataset was received as a csv file ("home-insurance-raw-data.csv“) with no additional information.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A1F5E-2C1A-4795-AA86-6AE47E0AB632}"/>
              </a:ext>
            </a:extLst>
          </p:cNvPr>
          <p:cNvSpPr txBox="1"/>
          <p:nvPr/>
        </p:nvSpPr>
        <p:spPr>
          <a:xfrm>
            <a:off x="826323" y="2506322"/>
            <a:ext cx="52578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ID</a:t>
            </a:r>
            <a:r>
              <a:rPr lang="en-US" sz="1600" dirty="0"/>
              <a:t> – assumed to be a unique identifier representing a single insurance policy.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State</a:t>
            </a:r>
            <a:r>
              <a:rPr lang="en-US" sz="1600" dirty="0"/>
              <a:t> – data contains 21 states out of the 50 U.S. states.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Postal code </a:t>
            </a:r>
            <a:r>
              <a:rPr lang="en-US" sz="1600" dirty="0"/>
              <a:t>– data contains 2,565 unique codes out of 41,692 different postal codes in the U.S.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Product</a:t>
            </a:r>
            <a:r>
              <a:rPr lang="en-US" sz="1600" dirty="0"/>
              <a:t>  - ho3, ho4, ho6.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User ID – </a:t>
            </a:r>
            <a:r>
              <a:rPr lang="en-US" sz="1600" dirty="0"/>
              <a:t>assumed to be a unique customer identifier (one customer can have more than one policy).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Square feet  - </a:t>
            </a:r>
            <a:r>
              <a:rPr lang="en-US" sz="1600" dirty="0"/>
              <a:t>area of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High risk dog </a:t>
            </a:r>
            <a:r>
              <a:rPr lang="en-US" sz="1600" dirty="0"/>
              <a:t> - assumed to be presence of a high-risk dog in the insured home.</a:t>
            </a:r>
          </a:p>
          <a:p>
            <a:pPr marL="444500" indent="-444500">
              <a:buFont typeface="+mj-lt"/>
              <a:buAutoNum type="arabicPeriod"/>
            </a:pPr>
            <a:r>
              <a:rPr lang="en-US" sz="1600" b="1" dirty="0"/>
              <a:t>Has fire alarm </a:t>
            </a:r>
            <a:r>
              <a:rPr lang="en-US" sz="1600" dirty="0"/>
              <a:t>- presence of fire alarm in insured home</a:t>
            </a:r>
            <a:r>
              <a:rPr lang="en-US" sz="1600" b="1" dirty="0"/>
              <a:t>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EAE24-CA66-40BE-BAF8-F1C40536EEB6}"/>
              </a:ext>
            </a:extLst>
          </p:cNvPr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u="sng" dirty="0"/>
              <a:t>Objective</a:t>
            </a:r>
          </a:p>
          <a:p>
            <a:pPr marL="0" indent="0">
              <a:buNone/>
            </a:pPr>
            <a:r>
              <a:rPr lang="en-US" dirty="0"/>
              <a:t>Predict the occurrence of an insurance claim based on features of insurance policies.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8418F-C507-4A6C-A51A-9825D618FCAB}"/>
              </a:ext>
            </a:extLst>
          </p:cNvPr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16 columns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26B26-ED9C-4607-B7C0-6A59214433BD}"/>
              </a:ext>
            </a:extLst>
          </p:cNvPr>
          <p:cNvSpPr txBox="1"/>
          <p:nvPr/>
        </p:nvSpPr>
        <p:spPr>
          <a:xfrm>
            <a:off x="838200" y="6207373"/>
            <a:ext cx="108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See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www.verisk.com/insurance/visualize/new-ppc-fire-protection-classes-to-benefit-insurers-communities</a:t>
            </a:r>
            <a:r>
              <a:rPr lang="en-US" sz="1200" dirty="0">
                <a:hlinkClick r:id="rId3"/>
              </a:rPr>
              <a:t>/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75EDA-3900-41E7-9237-FC05FA1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7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498-1997-44E8-9FB6-0D1A7CD1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86E7-7B20-4F9D-8FA3-D7EE53D3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604463"/>
            <a:ext cx="10216144" cy="4786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Initial analysis: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72 duplicate values in “id” column (“id” is assumed to be a unique insurance policy identifier)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97.7% missing values in “</a:t>
            </a:r>
            <a:r>
              <a:rPr lang="en-US" sz="1800" dirty="0" err="1"/>
              <a:t>square_ft</a:t>
            </a:r>
            <a:r>
              <a:rPr lang="en-US" sz="1800" dirty="0"/>
              <a:t>” column.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Some missing values in “portable electronics”, “coast”, “</a:t>
            </a:r>
            <a:r>
              <a:rPr lang="en-US" sz="1800" dirty="0" err="1"/>
              <a:t>user_age</a:t>
            </a:r>
            <a:r>
              <a:rPr lang="en-US" sz="1800" dirty="0"/>
              <a:t>”, and “</a:t>
            </a:r>
            <a:r>
              <a:rPr lang="en-US" sz="1800" dirty="0" err="1"/>
              <a:t>card_type</a:t>
            </a:r>
            <a:r>
              <a:rPr lang="en-US" sz="1800" dirty="0"/>
              <a:t>” columns.</a:t>
            </a:r>
          </a:p>
          <a:p>
            <a:pPr marL="800100" lvl="1" indent="-342900"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Preliminary transformations and fixes: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postal code to 5-character string (by adding “0”s to 4-character codes).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Converted state abbreviations to full name </a:t>
            </a:r>
            <a:br>
              <a:rPr lang="en-US" sz="1800" dirty="0"/>
            </a:br>
            <a:r>
              <a:rPr lang="en-US" sz="1800" dirty="0"/>
              <a:t>(i.e. NY -&gt; New York, TX -&gt; Texas).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Changed “target”, “</a:t>
            </a:r>
            <a:r>
              <a:rPr lang="en-US" sz="1800" dirty="0" err="1"/>
              <a:t>has_fire_alarm</a:t>
            </a:r>
            <a:r>
              <a:rPr lang="en-US" sz="1800" dirty="0"/>
              <a:t>” and “has </a:t>
            </a:r>
            <a:r>
              <a:rPr lang="en-US" sz="1800" dirty="0" err="1"/>
              <a:t>burglar_alarm</a:t>
            </a:r>
            <a:r>
              <a:rPr lang="en-US" sz="1800" dirty="0"/>
              <a:t>” from True/False to 1/0.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Dropped 72 rows which had duplicate policy id numbers (0.6% data loss).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ADBA-1FED-4DC5-B169-3D28A21E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12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756CDA5-BCCE-4917-AFBE-CF88C8C6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94" y="624740"/>
            <a:ext cx="7768784" cy="576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AE-2D9B-4A67-9DB6-28038F9144AC}"/>
              </a:ext>
            </a:extLst>
          </p:cNvPr>
          <p:cNvSpPr txBox="1"/>
          <p:nvPr/>
        </p:nvSpPr>
        <p:spPr>
          <a:xfrm>
            <a:off x="838200" y="1690688"/>
            <a:ext cx="3010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Risk Dog  - no “True” values (all “False”)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</a:t>
            </a:r>
            <a:r>
              <a:rPr lang="en-US" u="sng" dirty="0"/>
              <a:t>extremely</a:t>
            </a:r>
            <a:r>
              <a:rPr lang="en-US" dirty="0"/>
              <a:t> imbalanced (97.7% False)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  <a:endParaRPr lang="he-IL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11E908-12E9-499C-8501-0457DABF3681}"/>
              </a:ext>
            </a:extLst>
          </p:cNvPr>
          <p:cNvSpPr/>
          <p:nvPr/>
        </p:nvSpPr>
        <p:spPr>
          <a:xfrm>
            <a:off x="3849189" y="4040103"/>
            <a:ext cx="2832890" cy="2709935"/>
          </a:xfrm>
          <a:prstGeom prst="ellipse">
            <a:avLst/>
          </a:prstGeom>
          <a:solidFill>
            <a:srgbClr val="4472C4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178572" y="3743943"/>
            <a:ext cx="2155594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ADB38-61D4-4C84-B7D9-64E6B24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8" name="Arrow: Right 16">
            <a:extLst>
              <a:ext uri="{FF2B5EF4-FFF2-40B4-BE49-F238E27FC236}">
                <a16:creationId xmlns:a16="http://schemas.microsoft.com/office/drawing/2014/main" id="{8AD27F3D-9114-445F-AC7F-9183E0EB91D3}"/>
              </a:ext>
            </a:extLst>
          </p:cNvPr>
          <p:cNvSpPr/>
          <p:nvPr/>
        </p:nvSpPr>
        <p:spPr>
          <a:xfrm rot="2014317">
            <a:off x="2966682" y="2339756"/>
            <a:ext cx="1288102" cy="359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19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6="http://schemas.microsoft.com/office/drawing/2016/5/12/chartex">
        <mc:Choice Requires="cx6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9ABC4CA7-F5A2-48BB-A0A1-2A2786A5DE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15941381"/>
                  </p:ext>
                </p:extLst>
              </p:nvPr>
            </p:nvGraphicFramePr>
            <p:xfrm>
              <a:off x="997226" y="1259633"/>
              <a:ext cx="10356574" cy="54053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xmlns="" xmlns:cx6="http://schemas.microsoft.com/office/drawing/2016/5/12/chartex" id="{9ABC4CA7-F5A2-48BB-A0A1-2A2786A5DE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97226" y="1259633"/>
                <a:ext cx="10356574" cy="540534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17C6BD5-FB8F-4AAF-9D66-C65FFE37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EDA 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F0122-C049-4139-9A7F-0195B36CF5F2}"/>
              </a:ext>
            </a:extLst>
          </p:cNvPr>
          <p:cNvSpPr txBox="1"/>
          <p:nvPr/>
        </p:nvSpPr>
        <p:spPr>
          <a:xfrm>
            <a:off x="4060963" y="762391"/>
            <a:ext cx="4229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Number of Insurance Policies by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01ED9-4397-4123-8BDF-358120C6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51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4BBCA5-3367-490E-946F-1CF97F18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he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63103-80A9-441E-8222-A85A1725D459}"/>
              </a:ext>
            </a:extLst>
          </p:cNvPr>
          <p:cNvSpPr txBox="1"/>
          <p:nvPr/>
        </p:nvSpPr>
        <p:spPr>
          <a:xfrm>
            <a:off x="918246" y="1813833"/>
            <a:ext cx="30109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significant correlation of any feature with the target variable.</a:t>
            </a:r>
          </a:p>
          <a:p>
            <a:endParaRPr lang="en-US" dirty="0"/>
          </a:p>
          <a:p>
            <a:r>
              <a:rPr lang="en-US" dirty="0"/>
              <a:t>Almost no observable correlations between the different features.</a:t>
            </a:r>
          </a:p>
          <a:p>
            <a:endParaRPr lang="en-US" dirty="0"/>
          </a:p>
          <a:p>
            <a:r>
              <a:rPr lang="en-US" dirty="0"/>
              <a:t>Small correlation between coast and </a:t>
            </a:r>
            <a:r>
              <a:rPr lang="en-US" dirty="0" err="1"/>
              <a:t>postal_code</a:t>
            </a:r>
            <a:r>
              <a:rPr lang="en-US" dirty="0"/>
              <a:t> (0.38) and between coast and </a:t>
            </a:r>
            <a:r>
              <a:rPr lang="en-US" dirty="0" err="1"/>
              <a:t>portable_electronics</a:t>
            </a:r>
            <a:r>
              <a:rPr lang="en-US" dirty="0"/>
              <a:t> (0.38).</a:t>
            </a:r>
          </a:p>
          <a:p>
            <a:endParaRPr lang="en-US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FA9EDDE-81C9-4063-A391-FC5AC8C8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35" y="1690688"/>
            <a:ext cx="7931311" cy="47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7AA1-29EB-481D-A529-97F3AC7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51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D55C978-FCEF-4B89-8BCE-633EB86E303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Data Transformation</a:t>
            </a:r>
            <a:endParaRPr lang="he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4EA54-BDC7-431C-BE26-616AF8058989}"/>
              </a:ext>
            </a:extLst>
          </p:cNvPr>
          <p:cNvSpPr txBox="1"/>
          <p:nvPr/>
        </p:nvSpPr>
        <p:spPr>
          <a:xfrm>
            <a:off x="9422646" y="3511504"/>
            <a:ext cx="245522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into three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close_to_coast_risk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High risk (0-5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Medium risk (6-29 miles from coast)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Low risk (30+ miles from coast or </a:t>
            </a:r>
            <a:r>
              <a:rPr lang="en-US" sz="1050" dirty="0" err="1"/>
              <a:t>NaN</a:t>
            </a:r>
            <a:r>
              <a:rPr lang="en-US" sz="105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D7D8E-A0C0-4D00-83D2-D8E646C1B177}"/>
              </a:ext>
            </a:extLst>
          </p:cNvPr>
          <p:cNvSpPr txBox="1"/>
          <p:nvPr/>
        </p:nvSpPr>
        <p:spPr>
          <a:xfrm>
            <a:off x="9866445" y="1441129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Coast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28AE8B-0812-4DDE-940F-C92995EE58BB}"/>
              </a:ext>
            </a:extLst>
          </p:cNvPr>
          <p:cNvSpPr txBox="1"/>
          <p:nvPr/>
        </p:nvSpPr>
        <p:spPr>
          <a:xfrm>
            <a:off x="6423830" y="1433605"/>
            <a:ext cx="234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Fire Housing Proximity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C6B4-6F52-4195-AF52-928D3AB9A2E5}"/>
              </a:ext>
            </a:extLst>
          </p:cNvPr>
          <p:cNvSpPr txBox="1"/>
          <p:nvPr/>
        </p:nvSpPr>
        <p:spPr>
          <a:xfrm>
            <a:off x="3807554" y="1441127"/>
            <a:ext cx="20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Previous Policies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FC7B7-E0CE-4DE1-8FFF-21F76436023B}"/>
              </a:ext>
            </a:extLst>
          </p:cNvPr>
          <p:cNvSpPr txBox="1"/>
          <p:nvPr/>
        </p:nvSpPr>
        <p:spPr>
          <a:xfrm>
            <a:off x="6545132" y="3512949"/>
            <a:ext cx="213802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15 string values into 8 categories according to numerical value (1-8)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802B1A-634D-4E86-8379-EC3DCAE26256}"/>
              </a:ext>
            </a:extLst>
          </p:cNvPr>
          <p:cNvSpPr txBox="1"/>
          <p:nvPr/>
        </p:nvSpPr>
        <p:spPr>
          <a:xfrm>
            <a:off x="3776056" y="3507287"/>
            <a:ext cx="223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8 values into 2 categories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has_previous_policies</a:t>
            </a:r>
            <a:r>
              <a:rPr lang="en-US" sz="1050" dirty="0"/>
              <a:t>’)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Zero previous policies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One or more previous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B4817-4606-4CBD-B5D5-9936653C1ECD}"/>
              </a:ext>
            </a:extLst>
          </p:cNvPr>
          <p:cNvSpPr txBox="1"/>
          <p:nvPr/>
        </p:nvSpPr>
        <p:spPr>
          <a:xfrm>
            <a:off x="1042450" y="1435685"/>
            <a:ext cx="193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Age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58E090-EDBB-47B5-8964-AE62A9244252}"/>
              </a:ext>
            </a:extLst>
          </p:cNvPr>
          <p:cNvSpPr txBox="1"/>
          <p:nvPr/>
        </p:nvSpPr>
        <p:spPr>
          <a:xfrm>
            <a:off x="981428" y="3508492"/>
            <a:ext cx="22383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Grouped to 6 categories: </a:t>
            </a:r>
          </a:p>
          <a:p>
            <a:r>
              <a:rPr lang="en-US" sz="1050" dirty="0"/>
              <a:t>(‘</a:t>
            </a:r>
            <a:r>
              <a:rPr lang="en-US" sz="1050" dirty="0" err="1"/>
              <a:t>user_age_cat</a:t>
            </a:r>
            <a:r>
              <a:rPr lang="en-US" sz="1050" dirty="0"/>
              <a:t>’)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under 25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25 - 34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35 - 44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45 - 54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45 - 55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050" dirty="0"/>
              <a:t>over 65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C9B8F-1A35-496B-A416-665E1A849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689" y="1838308"/>
            <a:ext cx="2484114" cy="1617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64E2D-9543-441C-9031-8A9424CE19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3044" y="1847931"/>
            <a:ext cx="2638770" cy="1650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D19DBD-6F9E-45B1-AD43-D966F32561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0666" y="1851119"/>
            <a:ext cx="2502925" cy="16240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F16C68-5C87-4795-94DB-B9D86E0CFE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3080" y="5121450"/>
            <a:ext cx="2570679" cy="1616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C65D5F-23EB-44DB-A3F6-4DA25BD5A8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4263" y="1875924"/>
            <a:ext cx="2626415" cy="1617456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7D90811A-FC38-48F1-82EC-346EB3206D96}"/>
              </a:ext>
            </a:extLst>
          </p:cNvPr>
          <p:cNvSpPr/>
          <p:nvPr/>
        </p:nvSpPr>
        <p:spPr>
          <a:xfrm rot="5400000">
            <a:off x="10305985" y="46855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170B86-60DA-4B81-9C6C-FD2E550DD14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2937" y="5121450"/>
            <a:ext cx="2502925" cy="1578691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D0B9027-47C1-41BA-947B-277EA33AFF91}"/>
              </a:ext>
            </a:extLst>
          </p:cNvPr>
          <p:cNvSpPr/>
          <p:nvPr/>
        </p:nvSpPr>
        <p:spPr>
          <a:xfrm rot="5400000">
            <a:off x="7459831" y="4685512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6CC11-AC33-4B87-A72B-007A611E219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8103" y="5144910"/>
            <a:ext cx="2502925" cy="1569374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0D2354-208D-427E-845B-25ED56B3C1A3}"/>
              </a:ext>
            </a:extLst>
          </p:cNvPr>
          <p:cNvSpPr/>
          <p:nvPr/>
        </p:nvSpPr>
        <p:spPr>
          <a:xfrm rot="5400000">
            <a:off x="4703092" y="4686929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691216-F1A1-476C-8B7C-14121683A7C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7351" y="5082931"/>
            <a:ext cx="2440789" cy="161721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B793EE-575E-49C2-B4F2-40A7EA06BF37}"/>
              </a:ext>
            </a:extLst>
          </p:cNvPr>
          <p:cNvSpPr/>
          <p:nvPr/>
        </p:nvSpPr>
        <p:spPr>
          <a:xfrm rot="5400000">
            <a:off x="1877698" y="4699611"/>
            <a:ext cx="308629" cy="3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1C0B22-9BF4-4139-9D0C-7191E941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6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FF357-2227-4CE7-AA51-9D2D6B27AE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352" y="1868999"/>
            <a:ext cx="3180388" cy="2167409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7571F162-7195-4B0A-AACD-772C88BBC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49" y="1822833"/>
            <a:ext cx="3180387" cy="21202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081DD9-76EC-4B24-BF22-EF438F7073C8}"/>
              </a:ext>
            </a:extLst>
          </p:cNvPr>
          <p:cNvSpPr txBox="1"/>
          <p:nvPr/>
        </p:nvSpPr>
        <p:spPr>
          <a:xfrm>
            <a:off x="717725" y="149966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Hurricane Activity</a:t>
            </a:r>
            <a:endParaRPr lang="he-IL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B9284-2760-4540-BB40-4518E3068679}"/>
              </a:ext>
            </a:extLst>
          </p:cNvPr>
          <p:cNvSpPr txBox="1"/>
          <p:nvPr/>
        </p:nvSpPr>
        <p:spPr>
          <a:xfrm>
            <a:off x="3984848" y="1530907"/>
            <a:ext cx="214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Earthquake Risk</a:t>
            </a:r>
            <a:endParaRPr lang="he-IL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54217F-DA78-443A-BBD4-0A7D26E0A1B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1432" y="4318926"/>
            <a:ext cx="3789739" cy="228936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816DB3-DB9F-4A47-B677-19FD198ECC65}"/>
              </a:ext>
            </a:extLst>
          </p:cNvPr>
          <p:cNvSpPr txBox="1"/>
          <p:nvPr/>
        </p:nvSpPr>
        <p:spPr>
          <a:xfrm>
            <a:off x="3837570" y="4071550"/>
            <a:ext cx="3037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Number of Natural Disasters </a:t>
            </a:r>
            <a:br>
              <a:rPr lang="en-US" sz="1800" b="1" dirty="0"/>
            </a:br>
            <a:r>
              <a:rPr lang="en-US" sz="1800" b="1" dirty="0"/>
              <a:t>Since 1953</a:t>
            </a:r>
            <a:endParaRPr lang="he-IL" b="1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74C0A4D-AAEE-497C-BA09-424FA7CA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40097-ED78-47A7-9691-525A8A933A9D}" type="slidenum">
              <a:rPr lang="he-IL" smtClean="0"/>
              <a:pPr/>
              <a:t>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35F1-091E-4C00-8074-D8B4E161DF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8857" y="1476903"/>
            <a:ext cx="4495723" cy="48489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FB1C80-8CBE-43D6-A261-9933F2A85745}"/>
              </a:ext>
            </a:extLst>
          </p:cNvPr>
          <p:cNvSpPr txBox="1"/>
          <p:nvPr/>
        </p:nvSpPr>
        <p:spPr>
          <a:xfrm>
            <a:off x="4203865" y="831682"/>
            <a:ext cx="7695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600" dirty="0">
                <a:hlinkClick r:id="rId6"/>
              </a:rPr>
              <a:t>https://worldpopulationreview.com/state-rankings/states-with-the-least-natural-disasters</a:t>
            </a:r>
            <a:endParaRPr lang="he-IL" sz="16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905241C-8F06-4765-9B4E-4A277DD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85" y="365125"/>
            <a:ext cx="10515600" cy="1325563"/>
          </a:xfrm>
        </p:spPr>
        <p:txBody>
          <a:bodyPr/>
          <a:lstStyle/>
          <a:p>
            <a:r>
              <a:rPr lang="en-US" b="1" dirty="0"/>
              <a:t>Data Enrichment</a:t>
            </a:r>
            <a:endParaRPr lang="he-IL" b="1" dirty="0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B8BC2593-BF62-4552-AA5C-EA0140DA7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2" y="4386223"/>
            <a:ext cx="2963825" cy="2289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CADA1B-894B-4859-8586-3DE7488466EC}"/>
              </a:ext>
            </a:extLst>
          </p:cNvPr>
          <p:cNvSpPr txBox="1"/>
          <p:nvPr/>
        </p:nvSpPr>
        <p:spPr>
          <a:xfrm>
            <a:off x="570633" y="4071550"/>
            <a:ext cx="2550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Large Fire Probability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71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13721</TotalTime>
  <Words>3148</Words>
  <Application>Microsoft Office PowerPoint</Application>
  <PresentationFormat>Widescreen</PresentationFormat>
  <Paragraphs>459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Wingdings</vt:lpstr>
      <vt:lpstr>Office Theme</vt:lpstr>
      <vt:lpstr>Home Insurance Classification Project</vt:lpstr>
      <vt:lpstr>Overview</vt:lpstr>
      <vt:lpstr>Dataset and Objective</vt:lpstr>
      <vt:lpstr>EDA</vt:lpstr>
      <vt:lpstr>PowerPoint Presentation</vt:lpstr>
      <vt:lpstr>EDA </vt:lpstr>
      <vt:lpstr>Correlation Matrix</vt:lpstr>
      <vt:lpstr>PowerPoint Presentation</vt:lpstr>
      <vt:lpstr>Data Enrichment</vt:lpstr>
      <vt:lpstr>PowerPoint Presentation</vt:lpstr>
      <vt:lpstr>Data Engineering – Adding New Columns</vt:lpstr>
      <vt:lpstr>Dropping Redundant Columns</vt:lpstr>
      <vt:lpstr>Handling Missing Values</vt:lpstr>
      <vt:lpstr>Pre-processing  </vt:lpstr>
      <vt:lpstr>Handling Data Imbalance</vt:lpstr>
      <vt:lpstr>Initial Decision Tree Classifier Visualization</vt:lpstr>
      <vt:lpstr>Decision Tree Classifier (Grid Search : 10-fold cv)</vt:lpstr>
      <vt:lpstr>Random Forest Classifier (Grid Search : 5-fold cv)</vt:lpstr>
      <vt:lpstr>Logistic Regression (Grid Search : 10-fold cv)</vt:lpstr>
      <vt:lpstr>Logistic Regression – ROC Curve (Receiver Operating Characteristics Curve)</vt:lpstr>
      <vt:lpstr>ADA Boost Classifier (Grid Search : 5-fold cv)</vt:lpstr>
      <vt:lpstr>Model Comparison: Confusion Matrices</vt:lpstr>
      <vt:lpstr>Model Comparison - Metrics</vt:lpstr>
      <vt:lpstr>Implementing Pipeline</vt:lpstr>
      <vt:lpstr>Log Loss (Random Forest Grid Search with Log Loss Scoring)</vt:lpstr>
      <vt:lpstr>Discussion and 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Finger, Shai</dc:creator>
  <cp:lastModifiedBy>Linoy Elias</cp:lastModifiedBy>
  <cp:revision>494</cp:revision>
  <dcterms:created xsi:type="dcterms:W3CDTF">2021-08-06T06:11:03Z</dcterms:created>
  <dcterms:modified xsi:type="dcterms:W3CDTF">2021-10-26T10:53:28Z</dcterms:modified>
</cp:coreProperties>
</file>