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5" r:id="rId2"/>
    <p:sldId id="276" r:id="rId3"/>
    <p:sldId id="278" r:id="rId4"/>
    <p:sldId id="279" r:id="rId5"/>
    <p:sldId id="335" r:id="rId6"/>
    <p:sldId id="350" r:id="rId7"/>
    <p:sldId id="334" r:id="rId8"/>
    <p:sldId id="336" r:id="rId9"/>
    <p:sldId id="360" r:id="rId10"/>
    <p:sldId id="364" r:id="rId11"/>
    <p:sldId id="338" r:id="rId12"/>
    <p:sldId id="351" r:id="rId13"/>
    <p:sldId id="337" r:id="rId14"/>
    <p:sldId id="340" r:id="rId15"/>
    <p:sldId id="352" r:id="rId16"/>
    <p:sldId id="365" r:id="rId17"/>
    <p:sldId id="362" r:id="rId18"/>
    <p:sldId id="359" r:id="rId19"/>
    <p:sldId id="373" r:id="rId20"/>
    <p:sldId id="374" r:id="rId21"/>
    <p:sldId id="375" r:id="rId22"/>
    <p:sldId id="369" r:id="rId23"/>
    <p:sldId id="376" r:id="rId24"/>
    <p:sldId id="370" r:id="rId25"/>
    <p:sldId id="363" r:id="rId26"/>
    <p:sldId id="371" r:id="rId27"/>
    <p:sldId id="377" r:id="rId28"/>
    <p:sldId id="287" r:id="rId29"/>
    <p:sldId id="348" r:id="rId3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119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haif\Google%20Drive\Naya\Classification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entityId">
        <cx:lvl ptCount="21">
          <cx:pt idx="0">5599</cx:pt>
          <cx:pt idx="1">33145</cx:pt>
          <cx:pt idx="2">23161</cx:pt>
          <cx:pt idx="3">14808</cx:pt>
          <cx:pt idx="4">23117</cx:pt>
          <cx:pt idx="5">12004</cx:pt>
          <cx:pt idx="6">24230</cx:pt>
          <cx:pt idx="7">23035</cx:pt>
          <cx:pt idx="8">25623</cx:pt>
          <cx:pt idx="9">1945</cx:pt>
          <cx:pt idx="10">24561</cx:pt>
          <cx:pt idx="11">21196</cx:pt>
          <cx:pt idx="12">20487</cx:pt>
          <cx:pt idx="13">9130</cx:pt>
          <cx:pt idx="14">36684</cx:pt>
          <cx:pt idx="15">23132</cx:pt>
          <cx:pt idx="16">14987</cx:pt>
          <cx:pt idx="17">7798</cx:pt>
          <cx:pt idx="18">27664</cx:pt>
          <cx:pt idx="19">1951</cx:pt>
          <cx:pt idx="20">14882</cx:pt>
        </cx:lvl>
      </cx:strDim>
      <cx:strDim type="cat">
        <cx:f>Sheet1!$A$2:$A$22</cx:f>
        <cx:nf>Sheet1!$A$1</cx:nf>
        <cx:lvl ptCount="21" name="State">
          <cx:pt idx="0">California</cx:pt>
          <cx:pt idx="1">Texas</cx:pt>
          <cx:pt idx="2">New York</cx:pt>
          <cx:pt idx="3">Illinois</cx:pt>
          <cx:pt idx="4">New Jersey</cx:pt>
          <cx:pt idx="5">Georgia</cx:pt>
          <cx:pt idx="6">Ohio</cx:pt>
          <cx:pt idx="7">Nevada</cx:pt>
          <cx:pt idx="8">Pennsylvania</cx:pt>
          <cx:pt idx="9">Arizona</cx:pt>
          <cx:pt idx="10">Oregon</cx:pt>
          <cx:pt idx="11">Michigan</cx:pt>
          <cx:pt idx="12">Maryland</cx:pt>
          <cx:pt idx="13">Washington, D.C.</cx:pt>
          <cx:pt idx="14">Wisconsin</cx:pt>
          <cx:pt idx="15">New Mexico</cx:pt>
          <cx:pt idx="16">Iowa</cx:pt>
          <cx:pt idx="17">Connecticut</cx:pt>
          <cx:pt idx="18">Rhode Island</cx:pt>
          <cx:pt idx="19">Arkansas</cx:pt>
          <cx:pt idx="20">Indiana</cx:pt>
        </cx:lvl>
      </cx:strDim>
      <cx:numDim type="colorVal">
        <cx:f>Sheet1!$B$2:$B$22</cx:f>
        <cx:nf>Sheet1!$B$1</cx:nf>
        <cx:lvl ptCount="21" formatCode="General" name="Insurance Policies">
          <cx:pt idx="0">3798</cx:pt>
          <cx:pt idx="1">3316</cx:pt>
          <cx:pt idx="2">2193</cx:pt>
          <cx:pt idx="3">833</cx:pt>
          <cx:pt idx="4">421</cx:pt>
          <cx:pt idx="5">383</cx:pt>
          <cx:pt idx="6">326</cx:pt>
          <cx:pt idx="7">212</cx:pt>
          <cx:pt idx="8">209</cx:pt>
          <cx:pt idx="9">172</cx:pt>
          <cx:pt idx="10">112</cx:pt>
          <cx:pt idx="11">110</cx:pt>
          <cx:pt idx="12">88</cx:pt>
          <cx:pt idx="13">72</cx:pt>
          <cx:pt idx="14">48</cx:pt>
          <cx:pt idx="15">26</cx:pt>
          <cx:pt idx="16">24</cx:pt>
          <cx:pt idx="17">22</cx:pt>
          <cx:pt idx="18">18</cx:pt>
          <cx:pt idx="19">10</cx:pt>
          <cx:pt idx="20">4</cx:pt>
        </cx:lvl>
      </cx:numDim>
    </cx:data>
  </cx:chartData>
  <cx:chart>
    <cx:plotArea>
      <cx:plotAreaRegion>
        <cx:series layoutId="regionMap" uniqueId="{0353BC3F-0DBB-4702-A8D1-96FCB2F91CD1}">
          <cx:tx>
            <cx:txData>
              <cx:f>Sheet1!$B$1</cx:f>
              <cx:v>Insurance Policies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L" attribution="Powered by Bing">
              <cx:geoCache provider="{E9337A44-BEBE-4D9F-B70C-5C5E7DAFC167}">
                <cx:binary>fHrHkuvIluSvlNV68ApaPOuaRQgoajKZzOQGloIJrQPy68eZXdbTi+mxvAYDATIQiDjHj7uf+x9f
87+/isdH98dcFlX/76/57z8TIZp///VX/5U8yo/+X2X61dV9/SP+9VWXf9U/P+nX46/v7mNKq/gv
VVb0v76Sj0485j//939gtPhRsw/xwSuRiuU0PLrl/OiHQvT/37v/w80/Hr/DvCzN4+8/P77LtGJp
L7r0S/z5z63g++8/Fd1StD//+Ou/D/LP7f1HiV8G3x9J/f/4xeOjF3//KSmK8i9Z1/Cn6Jpsmrry
5x/T459b1r9UTVMMXXVM2zL+/KOqO5H8/afu/EuWZUe2bMdydEdVnD//6Ovh95byL8cxHFNWNcNw
DEvW/mtljnWxxHX1X2vxz+c/qqE81mkl+r//tBRV/fOP5j+/+Hw7Q34OIWNejq0puqLZMu5/fZyx
/vi+8r9yJWoHw4rMvbJko59XNZ2SNA4GdVUL0qSFVpAiUUX4e2hSMbpmnJxNyerDQkl7lf+e/h6y
XrNIn/U2HVqjC38Pq5T04fw8/H6s52wqSFUkbjGpqa91Uhv+Hoa47sJUU//5+J/XpKr04qjbVHlc
FyQfijZMn4ffM7WfcVHv7IZGVtRSZe6asMmsoiC/p1GrlnQaLYvq9W1tzY4kUlfyNu6KjWXYvlkn
x0h3Zu6Idj87U+o5SekQ29Yt2lsNhtGdtAlNJ55cYZe7pC9pNc85UZwyczUxyGyoTJk0jhX0S/7p
VGbPiqodw8TUh3CZkjGURkVxW7U/SgYudaIaQl2yjILEbXNeYm10JQtzijP7OixOYKkmSVu5DjR1
VUjeGykzDLsJ59UpC/J72nc9TtVCbkJNmVmeSp3/O0+pMevw9yxNayuIhNsW8Rr+HpS1TTx5Sg/z
2Nd+2i1+nEVlmHekzec4bOMo9Wd15EVjjq5iBrb4yNJ8k+QjkUVvBWoz0SaamiCOJ4L1mQM91i9l
mbYsF2UopLYKhz6tQmXSdCrNk020wq7C/3uIjbz+bx+XZa1CVk3ZabaVwc1jtQ5/D3JVNf95Zq3R
P9dUWzX9Qo+Io5RV+Dvz34P1/Ph7TVpNos6lbpJsLAbyOx+RZaMb554q+cVlJZlCxpxacU3ijLYn
bav0TLFJe1WNi5XT+buTmT6TxaG1cCvZFSMZJVdhoyCFG3kJlWjZUHv5EMJvpUurVmQYzjhzBs/R
aPk6VmRVWW+6i3wQ40Sm3o3MTW9tcmXXIuTf8h+FraS71bsk5ZnBNY32eTAmrJ5V2q8Hbb7ozXdt
uHbud3pCunxgy0KahCkiTEYy0XYzT7SXyVASlSr+Mgbrp3xNGjKsVM9JepZzYo3EIUklk9LamHKQ
p1Q2XUdlUsfWfGvp27hiI6Kw4uYjOzoOiVqitqTViUjILEh1qS5a5pqv5sDU+bls7UqMnK46HWaW
6mExeVmJdxU8cfx2JkVOhU2mmbQW7eJ943w23yUfsXyH8SU9ma+SQ5yYi624jCPFSlgs7sk6eHpL
VYfn6m6xaaSTdFOfmpz2Z1xv3mdi8Y88yEizkfblTHWdNO9DzbWaFDqtRmLPTF1IplOZ5yuNkaxh
b5J59Jb02PS0SsjyGEwydV9ZSS2H4JlmHtQtXb9km+biHOUEqytUgp+VDpU/moE4grQF7/dz4nU6
nVUSq6FIyXDW5k11VK/areyoYgBDSJKRLGb9SZNJHNPmEoVrMHZcrrhmkzx2TeTmubH9piZNRtKC
yCWbZF5czG1VEXGrPq1r9erw4pBNxJy4NWyc7t1JieUvNZWwiwNdI69eyWAxG4g0flkqdfKr7aW7
YqHycWlZKVjlMPtF20pvZkLxMghb/UN/zC+pQeKNGTaBCOyVjimXVDaqrPiuezdGOkRe9lW2RNZI
mrFyp2pACl9/zTdTS6SYDKe8vozb9nU+qne79Lu3LiWTQxFs49Zu9tjU4ccsQn2lVk2cniOgjMJV
VzoUiISNaIht0vjebXgayCavX8yUpNgJOttsSIlScoWLk56w9ccJCzr2RHXtnls0D80f5yt50Tb9
Q//WQuMj/XZOwJ2l5+Yl5k1DDJWU6zUq/Hkk6sTketMce82bBVVuESta6oTGwqeSmg7RD5UfBeNh
qXiDcmCSZSX9h/pR1rwufBvxULpNypPvtnenjjTse9wNGht3zczNm75NUtqW7rhzmMnVkvVcy5lV
kOgtjUjGi93UUNMi7Uaw7qXdiXWTOsAMaji+/VOt7vIqr2AzXBNvvfYO7IgWYhdkNr/1khXW2Ug4
TrqtnAXqx7LSOkyRUii5GG6uMVnevSsy0fzsW8SeSZWU5H59VhKGNe8/1pfMVT7rhwMIJZLtL6Y7
zXi+33Y0e1uuxjaOCWBx8mKuB5M74/1HalzT97Wlk1t7QMvpPmbuGjTHTPjKSLrIw14mPYuivSwH
zUsUKpFXCb84Sl9t+9zfSeLYeuRe9TInDA9UU4rnzNvhNVqDuWPyQpaJOZJr4z1qInekL4g0b4yB
qrlfodABd5SweMkQlB2LJR5/2DlJHKJ0PKmJJjw58/OImyek96ncZZ9JRp2v+Cyi0DhYOgBEe9hq
7qoGSayIzG/1eM3aXa54zkVq2Sy5GCZqaDbQRdpa0r1fKtACt+633ZdyEW/RzlGItRzzhYwxi18n
2SvrV8PMSdP5dUdy3a1LTyivS0Nl+dTPB0v+SQa8PosTCvBISx7pG7PgZfEoM18emaYQ9TS/NSmx
E4rXti7rJRrvav/oAbLI3nZhquVqSKGGFL1DsqohZnnEGHrsEHnm+eACLKzkCRmxIFNMMof0DnaG
FdE9GW/6yMosjGZS/xQB/kYyu9HM8WLAf9kDNwuTr3ihCnmRuH6Ki7dc36n7CtMVdN1NAY3eurBM
SIrSt5Fbt5BIXflz/DWa26ygeRlUgqWDW2FpS3+VXbXmSnKsu42UckXsxsnD9LqK9gtLy0Cpd7lF
1gMmqwyBYC0ZYnJtq2Cu3QwwxvT+ZOUzUZpN/u6EWpidzc3i63vtsB6iqx0iokuibKQ3S/AWEJMr
K5Fp84Yp9CXp+oOUskRxK23f9AUrMq5E/pjuK/WiOkw3QqWi0bng00vtGkxzHZSHQKnctOFV+pqK
fT5vJ323ZHTZVDx3X0VNsIPGt5J86Ykbqf4sEU0jdc30jtod6NcUkVgma7oxz85E0n4TybT9FHFG
pIpKDUikPxs0r/0s81qF2zHKpzdlL2vtDsZOGf1RZ3axMyOK76sNj4tTlfN4ILlEO0TXGUB0fQ41
kfKQdMQGuyVO0DzqlnVX6ai3nmLSAqXXpNilqCTZI81PakZxmsykWjyR80bdqD2dWm4MLDc9SWd5
y9uWZ9rGyV+tyVdVWlckVkj6pd+anfNe2qQ64erSedEm2czS3gbToPatbRimdFY340qW7ezZn/qt
ZvK2OC89W55wKn4ki3X72AlMt/PEwEZPZY6n8eouTpI3nlYeHyUlHIL+MG2099Y/mTGpHt193ouV
24cGY6w82eh+5Zk1SwaWTbuS5W+yn0YvXU1lhdobrFFbkUUmlkTSy1jTPmIq6KoDrRBUNh/zV+3Y
CtLFdFB5lbOpIp0nfzrv8m3ob+PEu+uYs/FUukXO+suyAVfCLDxwdmPxBtOTE1KExa4yaXbSN8Vp
uU237or1x8PSYdOcJJN0exSOcea0DvqX6cWsCCK2YWvjipmuxb4KrVfluj6SmWupX1a79dqFkAFT
wwRyUOXx13BsPnS361FaiakihpiskjwiVu4n5yGIL9KL9Y3A6TzlKoubk1LjVdE8ZQbbphARpnyz
14sAKcFMPhTomdcCgzWkFX43nqfEM2rPoFq7sTRXcWieu9FIth1FkMojEJ5E1T07CZ20kdsPvPAH
2a0HLufn1OTD6Jkj6Ut3Kl1hutpHEZNaI8oH79tD/Y067RRkKV3ttSNq4tXfK5c8sR9EMDpUja5Q
Ve1BXOXPkq3Om+2msptXrgLqOdO+3zUxiVa3nMBuj+O5O3fqTknpeNZqz8mD/D2dyJAg6tvjotLB
cdtL/oWXbzU+HfCAxUTGUCcN26M6UjHz3uQSfm/tVZlJaTjYpD+sPcFXa5M3il+ddREUFq0KbssM
AZ/dl55G+/wQ3TCjYZmQzLSKD2PtjRXLhAvZ5PwYoOdSiHdp9FM+eV16sZrPufSH77Zy6+mt6Giu
sSFYVhdsQjlMAda8bIi+nVatZ5XQwDkTu+pIp606gyyzQ2PI7FCbljZshiCrFTv8PVhJ5YSSlEFa
dvdIK8ZwTJwhXIfhn7Pfa7+HWMddR9bBMOwuJoWo+00zmFQTUca6Xp3IrOUt2D7kcpikDRTf82xS
5n/OSknCvLLnnULvMy8vxs3syKnMf784G5qo/P/x13rTDMwwJ/BIw7cym7a59NZ28cjVCkzR6OuG
STV05vB8oGpDHqcaltpJe69UlrAaC+Hr68L6qOpCp2pR9n9PtQY6fynKiapHE3ArmKhvMHseqbrJ
kf47SLQe8EjTmIrOMzqvjGk9stQiQ09mPBWZXD1VyvSwg2rT+ZoejFZoN6T6NBVib6F4MkGkvQwl
oRP53UCloKq1rVW3z5g9EYjJ3SiTeqZS5jqmh0F1cz/sRmJR9WJetN2iuHW2kWzXsMgsE9Xi5aO6
LUeJC3BRpyR4BvjnzU5ItE1ovBve1XcIpHWDt99nTFqJRIVvEue0JGxw9fdh196hOuOJ2zpLVpbm
pLQ5+FhTkfHWZsx8j0P5qNzNi/iUFhY/hHhScv299qzJVXOGvV9aUhhczYn6GL+zI0RqU5yNT5sZ
pxlCa/Xz5GzsC6i3z8qtAhAPpaDNVmz1BSyJ9j+SSsVb7i+PxFXuGXjfu3XSmYmls8myz75BiqH0
JpNG7/2jvrcxlXqaCZpYnrLB4rUPkMsEP4vhfYxPMaW+dpcxYjMKUsNqoOtW+1RR/069hx0R4MO7
kk8LWGziYrsbQZbjkpHKN04ijHfTRLT9osAq4pVFtB41jcjfU0aGjDg5KLvI/HmDp5kZII85NV8q
Fz/CUOu5Zf1b5DYRFTUTqkVEQ+uCZguZ3HiLqGwyWn1myVNTjbcEyzlhqSX+NdMZOJZuoxeLpjQP
zGCVSb6L3G7hvZuGmt8NRIOq98Snii34xqitRteFVr7YOD11PiuFSBeR8BK/93HhLJ3bHGPoDYHx
lUtn6GdtAx9F2SgAlkt2iHUyKtRYWT3xzMa+9hqxzvJEEStWiYc0fnHrIih8cCqCb+SqW6CQX2ud
KEwP443O41MVsboFh2/PCahh6iKMbJ3gkjlRzdM6ArB1dnKgZmT2h2t2MGpm3dpQ2dizVxzqe3LJ
W6LVbPm2qHaKRm5lNL6KCJFJsS8OHz/nnmrY5dsyQVqaKVe/dYhvKCqJQuHjPbqSlKDUFzXo/PmG
3Wg9x20OEQyhd1Un+bVReLmDehmeJNBP73rjOhACOTC4diUtUM4g56em5H3MsO1NzYqetgaN/DyF
t0Wq3NcV+F1E9O68EFM/D7CfUDhLCsNMUk7DQKNLnfDsw9pBDpT2z6xTTdoZXSBBu3+B/EGeml4T
PM0yhRgD6RJuQKG0v44BPIKUQpD92KU3bqEj5ZhO93UbjR9JRBKdpqgTPSbhmS2tQUtRSnt3+DA+
S98q6QrTA+5k5loqj+JLVbwYN1d+nYPmkMJmmkFi/DkhicymmFYamZHj8MFu1buWkHj1hpw1Mltb
Pn8qDVM2i/7rt/S0vz+j6G4/4CLoMGAQGHlOkIYwgLDhwwmugPQG8W18IkiSt1WQWaLtXVuZ8dkv
p7LYJ5lbwJB4Gx6AuOS9aZmZs7oAV9uMx34vqeBUbLw1qp91AEnMC+ZEYJ4mk8Hlyo7T3VEorAwz
pvCxFuOWN3AmSdVy+VF0vL8vjTtg0aZdhlVA+Y6pmVL7p4f/VbhWSsq7HcoJ1UtPgu0Tp+G0cyCm
LdZ/RrYrI9R32kDK15UNXnawBMkGst7Ku3NejH2Z82lgikKL4lTkLxGQ6RbXNMnp2HnxtOvnp80C
CDWz/Ryh9sIcireR5KoX2aBtRs41QA/CAaYDfIIWHup2vY3HOhz96LIwge2syXqCrUVnwbG73Xd+
QpLE2sUyUEJ3q+ZrtlsuXpmETuoCoTXWX1UO9QInzW97slzLk5IA2JrpFa4XKlFkHBMHVIGj5HSf
Frf2cNDSjXZD7gqZLLvmYB6XY+0QMyEOUGnbgyzUxAw1V2OIpudwp7Q5Yx/bKViuT6TIaHLBziPl
pNuwK+xTmmUECGsjGT9RNfrFyzLAjUKXAci7qa/5bjpad50NDi1iJj9m3R+QcvlG+hwMlmuunPhL
EpaNa8MJTd3ZIjVohHOMwGIsAuyCj1hLj9/1xsboXD6NAAH7nckyTYRXktrYQGdHXnPoG9dQaDpT
gI9jEQskpPbLmnYqVyA+9Z61SygvHiws+4FSa080XTypeDOzDSoUUBSBlU47S4HUJOJlOqsPgW2+
IN1Mk5YThyUO7y6TmKq6kcHUieOBus4Uizior0gUlQDsk30drND+JukHpDWpPpKSNOgEvPUIxrfl
Pu2QaQBsGV7XgFFJquyK7Cobm0KjRdAFGmuWmFgIpzqAQsVaSdoVbGGy+OojayUaZZ4unccn0GvQ
t5g71lu/9JOPvDDrbSHgTmp3Y+ZWxYqSN2vQDjS3vXZ27fIwIBq/Uw557Bq5q8Q8L7mpvJgLtzp/
MVD3eDdQeWJAkMvznYEsLYfXiXAkCLEEH3zjswBP0Z8bHo27pPFj65in4SIQClCVKNv5kxhJEU1r
qk+0UHlq0meg6LBTXFGcBACmR1mbdigbXctT6OSImpXr7AG/ZOLm6wjUAodSN4XjIu+mh9JfHNvt
R6jLvXxFUYQpOEAlfdenPg5qL3NT44hN0W76NT7FV/3bAP3fj5tRwNqcSU/B2mLfOShP75cpX9kx
3vQzHeugzD3kqI4C25Dagy8SmUS+1kjMDFYcfj09wL3algg0h6iA63PWY9odlM9l5DAm188ZSwE6
dxIvRk3s14WnE1tjFp16AMnTjs6hFusga5g7nfurGZYf+Vnm5r2tmZm4EPfdr6E/TIFyM9zpx+n8
eKWKm1C0dapAmr+a2u+92Lc/AL86wvKKIrnqrnzBwkbDM3f7B7j4mFEBFdegM7CTPlDS87Cnemjv
mjdFIfGPaUFtu6t9FWIimUZt2YNjk2MPaRTmMMJwSX8aqzIsywGeTrmH5r9bFjpuYHvqwLqGtQOb
rhOPX0tkAAjehMLnlpWvGLTcVCoxfxIgsEMKDGMQeKRgah2+SdRw3qo/QF25IOlKpUO8QZSJS/Wt
8yoiVcdmRAJptstJWDx6JBggoWZDG/hAWbii+TE9NLaE2bE9xz6i9QuTjFq3F1uYpU1zwCa3YRTo
oG6eke9UyPa7/drudT5vUq9wq4H0K9FUhCdMneEHZdkpaPGiXkG9jE0OURIWW+VgrMdlobgrU42B
nJ+BUZ3mq4pboEFWs9l40oxI2cT2Nmmge1yhULneQtqNn84nklMqQfIQLOq3KhjWj/S76TUKqwOy
t7/OtyVjSCiG5fu+Fy/rtrv0V4BiBv8E/s1LCprA1UB/Xz+d29p7yzWPaXlHXTL0QzHsk+ULhQb0
P9pq96hlibmxv8BOpIRWlddlQXIuQR9ejFMDQ+eSq5gyKRBuW/XFQkzeRn94FNA9YXHId/NJfjM6
UgfFSspttdEtPkfonZA6JaIgokO/hahBw51dfGxBavyZ64e6AgM3ePaquhpH7mxTrvmOWx2dzezP
5+lN8extB0iCWNov4skcxAGWOBoViYvd6EikgkhxsIvEJsqnAXpyAUb2T9wgxafS0WX0Qd9jCfIJ
nrPdkh5qDMgHNtnwrvUQ4XpF063hOR5sgulFThnEtCw4TH3NZvbq2nB4B1rPm8XtJJ47XmkHdeHa
l2Eg1cbWiFlRPCDXqDWywmHqYaW2P1jhol0bAGsOLwpuQziAIqt+oXAQxIZPX0rYheI+vYy9a0xM
fZupybDpYMyD6hoQhweoPhDTc61R5W5wM6ivUHwbNAQCCAvr2gKJdsW+SYJCpvD5VuRITvp3GU4r
QD/2a4hcwaSPyJ/e5h8Zr1cTade+ScIdvsRrpBJn8otTK+hQkTwhxqu9kT9hXBkj129S2Clecp5f
p44bwoV1UX9nYEiYFdx8E4JM9oUWmqubrURN0QCAuYkN540JO4THDenRxqtIM1N1K2QIfNgpdyOh
8ha+z3JZ1q3GLc++tG8xHCW0oEDGrYWXMGNgk5z1/D7ijdJgekuni6G7zkIXhA68+S2c9C+/l+B5
iTO2rY0IHQsYb2SIiK2wBRY5YMRf4XB+C2r9aK9oekQxL2PPQItN8dOjtu6UgvUICxoPtLWv/eA1
vbsi8iGDC6pkfoPO3oICzSRP96ecyhUpKragterZXw1RaPxWwB/T6QpnWn2uf9qxvCbzWVlYEoFp
EGQBNPx6Xg7FXphPU6o+2l9T5+PL0AXFQqyC5zugdgG1A733vbg6khq9xWO7jzdWTBquuk1YInlA
lVFI4p3BG7f+GF6NT7HNRlKWLP6QYSV3T/jNf+qFlD/i3Z6fhQq9PtPrw36T7NBjjX+0l8xzXvpw
oiME/3LXf+YUu0fX9NkbTeiQ+IbtItPGID9H0nGF7G+fPc41Cjv5uK57jJgM4fwWVZtZJWhIKtg2
OP+DJ0WhnYf1Sg19q8PuWamWkmKkyuqisZk+a9ZV+ZRXWtm+4nhoWmqxF1lsKplke2v/pudBu6Lp
RtEm6sg8eFXsqU8egZ6oTeeBGtjrsw5Sbjyf6rxpY4iuaRm79cx6iaMs9DOzP0COo725kG4kRjCF
IAToF0L4sREJ8FW9l/DWJAa0rJyTYXhp8Wr43UVx3MUGgSHZV1KRZ8liuV9+CLjnHSlklqMbXBzQ
4JgcmNLofvoQLi2PkIv7zO0gvnbxXQWOgd1ztUeHC7sHBpyf0pytynMGq03Kk8qxOIpKktJFOePD
Ljlkxq4fA4t3KIgWHeHEeIDsPV4XzDh7A1sum201o0dU++Bozod1LTVavebfsckR6uU2pw633+EE
WGQBGN1hM5WneRvv0T4VL9lIbYs5jje+QMOjoei8dxMiA4Pf2nyPlJ5qvAGXHtOX/Y4ipxrsWZBG
3wHZuK/Rs3yjwpUmA7iOl2mvP8pTC4oTWF+1SVqeJ+6iBlG0FRAHnvGmMcREhQqLTMpd9PrnxU0r
LjpWLS6C9onV2HzQ3hfWdi66yeiXWdRSiPhCAdVo9r1ca5tLCog/lrTMmfw68fkgAY5UdKZWcJt2
Io7GM4lYGquhw5BpiGuJJNfU7S+5TWSF5/3GrvzkXjS0PTbXuvYtyUdzAR0HJYNn5zpjoGTHZXp1
Mh7V4M4ACpANTMUdPnP4PJ4Je4ehLYhY13m/W3ZVYBDJh3WEWACza9h4hS+7pKwBYbpYRwNYelBD
lEf9VXM7t79ptdtIft3T8aoqtMvg225TmMY5bKmRC3CxS/y6XhSNDNo9tV2BCaINgVaWb8MnL7kl
aGbQVKqfnSrLDOLEXTs+4T+kJHdzb/I+zLFSGe3eUvxng+zaPueafswFjWiEf5q/6N64HNEwR8No
GlzTYrAsQTd0NH31LZqn6yucC4421tuANuVVOUpBeWhfijOKutOhZyCxzNO+0TDKoEc7ogVoOKQU
WHyR9UMWTgdTEDyreEQ3+bZA+4J4B+175WWhylYOV0f7gNkt7vD/m7CW6KBQddPdKx5xKRDX9ILX
0VmkcHQ5tCD5P3Sc15LjMJOlnwgRdKC5FZ1cSaVS+RtEmW4QJEEDggZ8+j3Svzs9MTF7UyFDqUQS
SGSe8yV2AoABwjWNiwd+Xh6a3JE3P6W8OXSiiDFokNvVz+oZU3N5xiBDwHP6jF7d9xCB+7yMG3sX
6dh1jlP7YUHCePUhxuh8XtKlyeoFnmwc6AR2d/encQ+qSkNoQvDKsETj2iPdkdvBbAvUVxqeS2ZY
ShFe5iSosrbal+Eu6B5snhTBbuzyIkhHL18XeBkZKDLJMr/C6N+wu/+wOHk4xnWTRtVb3SGVCQ4T
OdkPWFiU2cP6wtUL7n5cSROLb6oAfvTG/VB/xFV+L03c/IEhfMHXY8TcbsJ+KDbBjFAXi7fhoP4o
C0MES/omOJYvnbcJn0LrdnbudHeWIG31G1iAU4mgtCHPuDs4xwH1B9KwN+cwJsGDfwYmFFuH8Ane
4aLS4JeWacKgQ6g4gFHobWh58A/Tl/mpbMzBTfkXPsdOn9Sy0f1mKfN5fuXjyXZTF0lalTYX/j71
mxbKbvAQ5Ba8EQu5rQejM1/HxB0TpBsSnp1GNbsx3+INRQWTuSoSkBADzJN03FPMUyA93+Gh43Fx
6V5quREZ2SE6WJlb5qo9Rm22ztu+2NgppkGf9C5yYO+R/7GfDPzmn7COdQws4qX+Q6DetpAlEucN
/2/KcO5ghB6GN2vrvsBSJEl7JR/+0/LBy629c2iuY+dnQIryOyZYKSDEvRC+03GUw1t8CUyOkDFc
1b5YNt4bvyIo+NYNRKNe2o23IuUUPsxb+AydH0flBvO/z8Sjnc8/1aOG+UYeR2uDEd+9uB8eTB5x
rb2kewm/jd5QiD+H8RnmydrfrqfKQ7Exz/gOfVEX69s7VOcI56riAQbnnUdZXtdPlbv8ZrUOEBqg
i15hMtMNZSnoN+fdSeS1+MSw41cLYnMcnmH5dCaRx68vlNUVFIbtklfIwf4E80a/9BCF4gL/CL9R
XD0EvGv5sl7BBjTIahHB200z7sgUG8zO7wifiY5/a1zQ6FjnPOYInGAX4I1eJUtgK8O4BTeV1n/M
1c+Ky3C4ZcgLFl6AABsgJC8QLA/6JM/+iSS4peVnh4l1EJl66i7Rjj5WSf+45N63C8Nw3gALOThb
+hhGqX4Xb5i6xV4kzaU+zQncRbMcLJGCe4Esj7Tzkti7JhdT7GQESEewBYcHmQXC/JOL4NHdTmJ8
05/TycfZwr79vUm2HLcaLuWaFAdCNwbXGeV6sWlevG395PP0SP/2xQHzy996LbS6He7zL7SYgqdk
yEe6Ad4B0A3DF+ANVAeYiMF+vbjOzj8jxaz652hvHSTCJ5ae/ohx2e3rl1YkwZf/jddGe+P+QYjA
QLE/SuA0yOzf1IOT2MjYBDKipHceZ52WcGrMpgFhJWOEbJyhx3MXlW0fQ3aei9sQsZ7VBdwngeWG
ilpCLf9C9t65zxOSpDW1ndxF7U431k9/xDcBlg3d2Bpj9TpffZAvmAjNzQkOD96BFQn9Gp/lc3nA
+IR53Y4bAmUbIOZVP5B99TzuQFH5d5cfVeOTcyxMMu+QqXcIffiJWDFRIBbb8A0Wdl/FzYP9AV33
z4Ks6shfm+MNEeNJuHwys4vO/Vexw9Raoae+gwmBb9PF07ipjwTLPfC5tIvODEQseLhX9T6gBJ8T
r04Qt5f3Hu4u1Kk9fwXRQY7+BaqAhgD/iZXuuar24QVg2QWY60V/9G9WopBH11n3hYhNNoAVJhfD
xz1jBcFK4+9BDXk9MDQI4TESTbt/4H0MwltugkfbxEsRt0iP1cU8D1f6OB9UXlc74cUBMttXlSPA
nEcvI4foueY7/2QBIMHKDPlj/SEi5wmgmEO5xIh8JAPzCJkFWa8pYjfMTR4liATvKkiWV3jd6rV8
jV5QlOoQiv8meuEog5B+pTwZ9+81e2iKJEBeC8UYr0Yb5CewVM1fEcXRe/mMgkHjRvK8RtGU9o/q
VCLnQFnTx2xIWweZcip/9RcqVTHl5Sn6ZFeFVNvBsrDTMimsbY/iUmzYfGi6U2lt/R//p3I2CDoF
LuIxCBJabWGji3fUVOO7Z2CHpD6MK+scINmVcfU4/1p6217LbXNyMTHHOPgij1jppHuW/KMHw+Ji
cHmop+atZY563kbNk6gvs7tlRdbDakVi+qeH//eGHEJgff20W8hYSQ9t5YX/LFXqMMgcMaYPInUd
prLdzl3a2/FS5aN6qxr4NQmWph5ymg1adotRplqoy/BdIV7Ba+IbiGDOQ3vQeVx/4rsM0iq8jtAy
pb6/Dz6knXb5/C2a3TBABfAP1I+L5VZQuw2shFtAXskto+EylVisi9sCzK9mi36B3DkIzKDp5i3Q
5+GtAqLKt0V7DFlMoX54Setu2/pBgMzgG0Q+AlsfEF+Aoi22f8y+OHbQMtZbCovqBrolj4c+LbBW
9QBlSojm8+uiz8EuhG06bV0XGOoR6zRs6Ywj4PDtbJ74mrjLvgcE4e+dMUNGgh8s63ebARntNoQg
EZ12Y5vYWFRgRiC3dm6Xv3fS6tzNO0kO03LR7ZOozo58kN3WbQGyx4AMV/JK5t08PTZmH8LtggfZ
wpjYL9ODW38bf++FgMVeTQi5ptkiLUFehlwISYKH2wsxBCk70m4nDUWGWInbsZZg9Y4RyRmgOhM7
ZsumxPcTYHf1u/cUPQJPGjXY2FjDsG63hGyQGDVdZrdf3NsNy5EuYDheEZiFv5te/O/p8W7sjze3
/5/Pf39qu4jqvrTJf1iA+3FFyG/qiAIPhw8sPq+sWCo259QpdvfXDPO9LNDB48RktAtDK5UjhLFy
wEzoCEQ5f2V6L/g8QkrBo6ADUT8bm+56dQyJh1rx/tL9TWdtAGxqSNv31+y1wdvR7RP355HysrDv
o1x7QOxl6QyptYhfe76x9vfX1O2NvgJqf/9jBrQe3B/9e+N+3H8+Enpjg2guJp1MHuyt+0GyDl1E
vNsX3Q/VvEVhUjrVfqK1OvNpt3Soxj0DUGVkWxc/1vZFmKt5aDPGdW7AADml1vEy+ybxm1S8VKN5
UNxcFjbohIe4a6106dlvxLmui6/IlU+uR74ca9KZV3teHMHeEJXZCVKmCvN1ZOelWdy8aO0Sau87
I9GwCcp6yWrwdBWflnzVA89k2aLIg4IQNbAaa2Cxxi2tJCA2SpowQJk8ghOt3fJERPUup3beTQL5
KTpOsPT5WDf9UcC4GsZlK30422L+aq3WOXgMWNTAtyb0UtyVXdngGlFrygY7pBiDkEbnR6kd+xBR
uA/omPgNLXjxoZt1AfzJakhCZT7RFTJs6hUJxzj5csOApBGOxKgWsCwF+E4K2mKYep6aEVjjMGMh
rAaIzbO17Oq2eJ9KZ9+CTr01kjDYA2PUdVuLaghz5ZjhgjQxbXkD5LsHeBn144YKQF6rVwKmm6YH
7jt/Bgs4s1+A8B/sbF3hl3fFbMXOGvyWkn41EfSMWlAWt7RKaAAyYQnBvijINyVoCi+AtTe5tp3Y
JEXAI1YXbnwyN6hYz7IAbAcg0DS/4dKU6TzAexNPHeqHAbSYmlAGlIYni7fOCe1vHy+i+iCKV6Gm
5om1FYCnwrnYFhYO6lJzDIq2yRu5Qokbarkf6PditrQh+5UgBpq2FAkueTosQNxtUa+pkOM7s4pu
18m/VgnygSkA68FSz5u1ovsIXsCEpgdhQ3NQWpSnUst01LdYUzdfoke3hX0qux6QQhsCWlg1KvIq
+CyCQOcO87+jYn0wTg1RKrRBHls0MwJ4bYUz4h60Tafwl5OkPaiWlm1pESLpxVTbBe6YttOybLVZ
QXMXEfRgeIqu3772GImpPdvQIfsdOqIAR1YIZmVY/1VzoQ5daM7rCk0kFAYBusH8YHNhgdPwYPLU
yF2DT4TA7q8n+W/pK0hrNda2yoZE5WDIamhoTk+m4xqafbC6mCUlsgGvHD5IiLWgg4LWaxhEyvNJ
6ow+goFTf9FeQupS5XsgHCRyDKxz0F2tCiXBRBroyhNcVQu6IS+xtJVudB09Dtmvq2iiEMrKTtKz
jerfmR8ZBlLCJogRDg+TvuOgc2vQ383fmVTj0a4QuT3HTaKxR0YupMj9CFb3iJSmZHzJ2dpWcQ/o
tnU8cIZWA3q+tvI1ZhQLajvVbWaof/BxAaYe6qEcMcymFSo4nwtvGzpA/FdVHkeBREUOyPqarrrM
/EsMy972wH1ZgAwQYvnWo2FsPNgQopp/ZT3BIhX8vWhhKbdBbW9ap8qNO4yxUNWaO6PXZENoME1A
qvKpgfivVk+gAK7e1Lq+etXj0sGa0vAQl8oAfh4xggsVbmoCEauF8SkiksjKWJfAk/rcOihhquXH
CqyPZcG9bmlkUmKqFFj299Citt+zwsGtNe459CA5Eu+18W2s1XcEyMBwKS3AtrIBg0vV0yKJ91FB
bnRceJUBtGBeTFntkf2MJMJZfCw4Q6j31SQ+6zEsUzTRHdyhCEBFrnCtJxikC0dbAgMlIkx/iWy9
CceyPrQubOKyR+agbddKpr5VWUPM2dEmdfyAJ1XIUPYo91qPdQP4HZphsLQBUgaxZuOq0H4TFOfG
5s7JcsZ35YwvrcI8Gdc21YuFMj6APlHwoTjJDgUohWm/UmvjWRXEdlRzwdx1+F7EN4ewJ8I4fIqe
VHuwiL2mh4IivygjmOTRkSFEtuG7VUGmZLKEgY8OBbs0ejssc0r8+iVabu0K/vipw4LtrADp8Ox/
1778Y7Qf5XSZp9i3oMHLtPADJ6kY0BLHkUWC9jf7PLZAzSO7rZLQQ700zpC0HO7nKx8vohuKNCqi
V6+1aijN0CkwzUDKDQtAkXBNOEY5SL944OjvgeM8N6W/q8Ns4uANG2toYqxGr9b4ZObhdWifbj9x
z4ICg6rwSe4atrFLl2Kc1K8icousaKi9dwQ8GtWYGTYOGA87gjISakzFujU6i0Yk0w2Mj8knIxBo
Kx5sQ+K14CybJnquGLLRgHptGql1N9pFl/pDfZFSmm0Dm2cOhzzwnDWxihVgwzrXsCsMA2hfQ2MM
DM1kNaBBBF+yoMIZy8SW6oxGTg+r9zAl5iZTD0jEPYF7Gllaoi0B7Arp7I2vIC536xTGxED7cpgF
E0LTt9qCaCDD46rJmno96Il2HjTIpXXbdVO5b5duzyiv07ZBChlJtPaVHCp/R9m4mVjIM4YqrCJC
wEFDCQPwZAaywEOohq5RVRaoi2t3JC2oBZNwQWFfelA9Bh+134QVdhPAeCqCyKADsYaHScBigxzp
zTRten/oct4A4Qt8ejILNON2H5kJXuwIf18EXuwg9GeFQqNMRdoh4QEttwJGu73UmWAA5FXhvNkh
1GWC8Z1qCGptaQSKRPIS1UOYsFDC5Jwp5A9PXp2mfCU939oLAjIfhxk6PIoRq3GSkaPppRlK9C1h
MZEqeBsq6rxK72RcRbGQd1syQsA0VoWOLd3+4oqjZA+jNz+k87sZwx9Wy+vi6PUkx2k4zHznLvAD
HF/MB+pwkOYRivpJQoVSUXiMGvlFGSviyYKL35aPSxEGe3cdXwxGIAYr0hpkd9085OhshfQKp7Fk
VhBL5F7guFb03sB/kr73LiWMLAKIrQwYCl8BDcu16ho0mv3rVvS1Vb2dLJ2VLrM5Cgboc0L9ktBJ
10lne3lTAV0ohqc1CHbC7xNbAGpw7D4Pew6pkKPnx+X+pzvMPaovndZigYhFmlNHFwy9FQ1jMA86
6WQRscl5xO9PNOXq1Bp1YqT4MEtYbP0ZakxiSuldPG1tuYGaJJ1ozftgSicF/sca4Gx7Vp0vy1Du
mFj33jA/9nUr8sYt8kJAvbILUPxt2aMNSYxoVryVQETVaYFcYJiwTIvoxGfb7IIR6osq26QiU5RZ
HUz6uiiTxnvwiSxjn8NepT4aGS37L531T2hpHMYfgUGbA/I7XLDuhck13PXHaNHedXV89N3am06i
JW1FcpKvr0UpvAwd4Os2svedgJnjMYxae6XHuaAwU3qysQOwQoGjdoJCpV8Gp0ed89hxiYZbg1bS
gcZBqA3YWlnE6xqAu5oflgirxAzvZ+h9O44MaMh5fHVdt9zVtXwEiLA4Cg2XAOp7G7da6MVNLaLS
Bt2+mynog50J+oO3ePypK6uEO0U8KKCKoev5mdfrzyDq5qOMooOJUK5EtMun5bOhD04njgNahVMS
hLCAjEAdHbwVNr3qepHxiN+Ky1SCJpSsQgJZPRsefgs60a1r3CgbGv1k64kfpYdQ1pjqg1bkT6Vx
QSl00ohOu4J2H6oHYkzk8C4dAV/Dak+C9RQQ8LKfMXMT6auNwW4DGy0oQVFSo6XJvVrSSjoxnXkH
bc/Oex5aWdhOcaSROfXNepxp8RvMkqHL8ZtVUHZYZWiKZCxrdGdObmCfZEG8DdGgFDLP7oAcdxDV
RlS9CP5Rf7EiOCpatEPe3cjesh93UdCTmLvgv9CwSdcJIgZH7jmgQ6Sn5tXD/gjbJRQazceDnUa0
P/SWTNsh/GgdrMNzTfLKhnbUNhVIoQHimzHkUaG14NmCaTaL4UMu5RAX7gxucq6CnALMrw7+5KCE
dqaD72L90IWDJpNG4pEBO2dxVyWBAJ9GXZUKAVRDCQ8B5sda1zImusGZXnSPHugZLWWFbXjqUzSH
zpMApmh4mTGGUm91qysrfJHUI7xa3I02HmmVTrU1pLaEY4QqGnp+WCUCZcfOJf6jHfTQu4asssye
gJtYJOyhECaFiyoVCLNcUyxa2Gdg3mEmR09Dd1R1VpjxpriBFcTkAePUySQq5p3bOnnBFGxlU+gL
NIUXUtvo25Bk6zLcQGIraCDL+FmNTRX7XpgimyfxoK0jM3BrLSpBQUJuNIClqX/xUQ3tbXqZLRhi
pXkt+biNqhLSQWHXmeQEFwyT3QnTcn6jNvHigtnAaqNbv+zwiubu5eB04K3OXtNEB9qu2772RhCx
tMhdf7lMk43KWyGZYW4JKbQPT64P7ZUT/rCyW7JsY3AiLwWQMzxgnMsk5BH83eg7VKOCGlUebDI9
ltx5wImvm3BAwUbmAT3sU38KrPKzcqsqHyiu0CgR/NoGlGBQPTkL6PHJ1UBLDK6vdbvvDDypa7OD
w6L6zfIZZEaiD6W+9SnKCQ6kqZuN7Eleawqvz4LvskTQpnErPQ1jg1aqflhuOt/QkZMqvseF7pXR
1SEKB4yO0IOtozi6fIC0higruHFhWq/otp3dYFeUT20NjIEX+qewwFQoiAO9RtETwVdfPJ1YAXr7
mxlXt4M4k/ERwI4WMLxJi+LC79G1ZcyitlgF0ACtXHC64BH93p8fijbIuojONykDPd4OoDjhsDH1
FxfA6uo0u1GBrxu9tUG17cWzC5rcYl2Yj2BcFMBH2no+mqrUX4PQS6PCHOVYrxgWygfECPpojihL
PMbm01AV22laH1bLqQ5NCO5vWbtDNOoh6RQDO8hESkt2qRTga7I6B/dm71APgcmTw6tfB7DgrMSf
31bOrT02BHmdPBcw1zQEG/wof4P7WWw9soKKWWC5N1Qe3GZEo5QGO20MxrUkmUvR12Be3dpHK6q1
LnHZgawasBxwjPp5ba1saQqWoAp+A5rRWcr5Wftr4Qg7vUX9ADcUDabxIE6OEOgNdsWlBdjROSAM
O9Nvh6pOepuwq6XQIbLCF8aJ1Xb9VvtuNq07d0BvBXHFAWnhBYrJCthizhvL+YtA+VusfR8HDaq7
ZpxtzACZsMEjG6Vd2GtOHdMmbFNfRChow+i5MRST0MdADWAWzqjhzw6CDZqzgp9VCDAhAN/HwUK1
488f6KDSuIlKHQ3FyRYgqvuuWTLSl/A5iC4uxv8O+RNaHDpoUhsejVEazM6npWGmzDf3yLwHMyqX
2h8+HQtlXZcNzHtnLXpL0YK1tzQ4j3osvrQFUajEngFlWybCmZFWlTAph75/x5SDwMRs9ItY3ody
x3ljuwBPLb9xgLlb364/X1cFT0P7p0q1QAGGEDifDYBsrn6LQDSPK1B9p4VV1t7qWIoSzkYO1838
SNA4Ec6QQJbaPrJVhFeqYIjMMK8MxC/uCvsUtHbSUrRRDRNQzapbmuvqWt9hZxffqG1+KcOUtv3n
JqJQNd3hF+vbh/ShvVDNkWWd235UW8iZdOFLxnvx4VkeuKzdOGNBFR6aeYcRshpCw1GCcDEN+va1
kwhX9jnlSGIC7NWg3DnD0gVrwmv3wVyHcWNP38wpu9gBKd4yZCeGKYau62lbeLWdLSHCW2Psr5pF
L81aon8Fm/sgWMF8YstJLPVHaA9zvvpyOPaLF8LvInbiC6sFkNN/TbOX38qMuFV0TY3vrYcomoBy
IG9pV9Vkk80eEOjKQ+hE3oZ3DcSN0H7uoh61oVwIUE80xdHxHYuXuFSLNjENo2sY8ChlKwP13w8v
YdMkvum9ZGl7tKW27tXTiH+N7amk5l0eEIvkYFSdDu1PLKwl1jloPAtiX7NYCruOTH4mlbdXbeNv
A5AHbh2MOSNIQkN0crqsQRSSFvoRkCVZokWfPEq9qUBECbW3I94oYsK7uGrKaOsit9jz1vsRkkRn
UXaPq4WmztlxlyySqPbWEB0vskEi7/mpX9KM9VY2GQ3PMmr0yf2eAZ5IBP4YFWEPtrdKZDDAdWBv
btOk4eoC0p/gZxTll+ra4DGEHI2qwWz8KXiNAN9JtPqh58UzKe3I38Yb89kPfVRu5ByM6pdDeEtb
BVZi7tw1j0BirB3E+p4h7b6p9q0l24wHbrWZCx5sZ2ZO4bK4GxbAI6XMIJHrkRwEBEQxI2AQjIOI
YUO/4qtygLIuJA7G8YNz8lq2AU1qH1Vy0TXvjlnl1qHVgbHBis2M9kN3vEGWWifSoI+fzAikrQ2x
2R0eFQmxFQOX0Dl4QbPhcyTjQQ0GbtI6o6nDV9ivYBgHLFZkSCYbvTxWsw4JFQ28/RVyxIIVLi7t
qN6WjhWkvYOrShbrxx/pkztI+hERMFZh2X2W/vJlaXJylH/EWvs4486+dozuF8ut46IZQKwMmIOy
9rKyeV9QFW+Zwj4yBDRDc6xmNPKXQN/ljOCv0ZaFhWTZoB7B+uz3PzVvkJDaIfDi9rbzzv/+sDDq
MutbQxWlcr9EtC3P98N5H4QGRvWtiJhmk6Dwb/b/Oeh25L+nsvexJ8L9+X8e3j/+v77/7+PrpPC7
/j0PQjiMc26T+S/+ZYEeCRe/+Pbn/uj+h7RTs1cTuln/Pb0/ur92f/ffwf/jtf/x9H4cw24z3fRj
K5aaCq3CkVzknlUdzsbcTvE/D++v3p+v7oK3iMRuH07UXlGftPv7H4wudNz+e05W9v+ee7c+W/TR
iPdArnRbrSSOiDU4sQcpc19XesVZEr3zmNzUnQm3bHGxW04I91ROPd0XVkH3a8HCJAqR0tyf6n79
v29Ut0MC34PzQNztvw/cD7s/JRCFcn8uDveXBPW8/eKE6GQbrcpD/zL27bkfd3/n/qeVCv8cRedT
KVw0bvsNGrrK28+4v60dSnet82M8hwIYjiZ0t/pgBQR2ETsgccAuW7fdioIeZj6rsRb3Hdxfr9RX
XcKgmZRRsd/6en//4ywaQETRqhV84wpCBLvOBK3+XQhYiyakUD9LWxwqLOCegmNWDAPsQkLiCpuN
bcVtV6nytlFUcx/gt6f316ScgW6PgVJbxXXS2hPaG+7vTLyx15R1zZ96hir/73P1UGBBNaO/Z9gc
La/u33D/7o6T284jZDrgdET+7//957/cv/Y/x9zfWjScFHtu0BX6Xz+q+q9fdj/6/sZ/++7/79v/
vqELyyGPxmH379j/9j9bEW5FpQ61jQQYe2Yh/IUSGynQqEwKHl1nD+CiY6PPLjD6WEF6xnZS2D1j
ChuYYURAuvyqPLvfBj2DK9AWu6Ayzc4vSnUk4wxXqYKPr/l2Kqa01PWOcHArfYutvLDFSsIi8jUp
66/vFXI/9TDiVY1UXyFzQcVJUWVjpwLi+9DE4Fk6DJVn1LgLdoDBHkRTNOQM3gfxIQXcNt/LqugZ
CVh7qmaEtKi3gM5aVsp1xZKOTz2alWDWT40C+BmiFvEWbGowYA+PRv6ZuCCp6sBAIRdIxso8jpDo
ErTLgy7y22ftw0DoC+wMYoOkmKCSJUi64Xdr9CuK2uO7frGvTtCckd4O8VJbABFEua2xBG8n31Yb
3WAPHht1mcUEcKoQ/Vzt+FjbLRYzwcbTYsNYGuFg2i5suvFGg9c82k/tYhJWoWmrJGCJ6dqtmFrY
FCcAq4x9PwxAybAj6rGFt8jKc8HWOpZrBITG1r+UV2G6ln2QOJF9aIt5BH7KAKMPbM9DNIBYQfRW
AavU8EESzgU6iEYQPc0A8Z58jWNVZ6oZvq0gq+paw2ikcPSr6nHoUWyXtANDXaBfl4EGdWCuHTz6
GVD3y6lGNM8OENM8Y2+pD3a8aAEGtOepAm4Y1P0bugzkJgqxz4nSnG/6EDqpXQmKJXBYsSEH4gPx
2mXXB6gdODzYSgt1CGZygk+gJv3cW8iLbVSmusEeJmYQMczg01zZx9kNKfixsUx12D4Q7fbZTNmZ
ON530990W/wcgiEMccQhG1KO2DKwQWNMxZq/QS0ONZvROM578lA00NCwnGFPIUFwTWrnxLHLiGtN
KlYD5IAeCIzpuBM3lf1uafePX5Ftw9FcgY8+QA7AhCnWR0n86+Sr5RHao8ORrFUUBJhPg2gbYD+a
HmLInniWQddUVe3sEFVQE5FDwK6VN9GLrp2/1EEXv6hfOBIUdNQ34Ha9j2mwsF2KXt+KLeE2yoTV
KbdedeN6ff0DM/BW+M0kDXvUerpFE5871mlXIqq50l5hriBndRtY2kBghyawEthYTtpWwQ+fVPHa
Qt5iLOqSYhZZP2PjNgZdN2OS7a1K7CBmvji9x3Y9rhCJXAKps6UvdquPtYzAwIUIop6c0Vbn0e3k
FuFWd+xhKITae16DONLKPSSBBwtNWMswffS1+rQ6/ALZAYKV7NK19uNQLCj9cL0nkk4UqaA7ml+7
8smDEugTcAZIeKSwQdOAw6oEMPCSsvdCAKpeGwt76hQSSSd6gHXBHtrVh9aL+YHdI8gPyjUQFdau
idDgy8eDB8JuRmPPoLClEsJ55s7Yja8jkoOplf239CEbDNghMXF9bL7ngW+zIe0BfqmGLFi9+Sq1
AmVYApTBtQXArAtyQk6PDfzs/0PZeS1Hjixb9lfG5nlwBlqYjc0DmYKpmJRF8QKrKlZBa42vnxWR
bCaLfe7pO2bdYQiPAJiVCSA83PfeDuh2ynetEwU3TseaHJAWMs0oWI2G9urGngoaJgd/qSePkxl1
6yZhG66FjnXdh/7PlhBap1lIYujAu8aOz1V18U3UlsgHzgbsWb/j6R77HljMdOH1RKasANBUP/gr
ax71Zem0w0NXDKQth4eqaVSwpeEv3eiMy4pgwaq1wPyOmq7hw3NRssRgXDrBRBw877KGM502WYve
Sawvlf7IR9QXeuO3IEYJfZhjU61zNCpJ44OEHadilwdDi3QeaFKAHOtZUazlEEOqQA0oS0Aa242V
bXQDYSFLCY8oiw5gtIQSAtm7lR+77aYN1GM1gwsjWfXYzSmkpv52aJr5UneJfUylBr1QDczt4HY/
Y5RSCbTlb2OMJOFQhzlemvpNUauGb72Gg2ShlFm10061XIhtnbPq444QfmEQ4DEcIQOaQ7aoxvux
1cGDmxHRYmUx6+W8awHXpFaQHQTIjDvXKfpon5RztqyzbE+c9KioEoAemcsitiu2HU697lrw/8M4
J9up5of25ubaDCLEacreJ4wwvjgJGJB0HI8JcfvtUJJYyVxoXGNsQBouvI06Ji8DgFdnHF9Sm2S6
aseHblbAR09QLWwdCpNaG5eBBRR+6qd9V8fptlpNQ3ablhrv1Nz7XuYNwfwWiq9df0tcNQIzU97b
JLXyOUJF1GZlzhTnzRaPqq2TwkmyfT3wABGzw9ubxx++Wl0P6lQimsO/PobxrqlQst0MCnIVPmhe
Y2lAdb1qAy4nqwAioALK5bLtYCNuR5oZGpSwyYHZRRuvcsyHommDnRdaz1GKsmFcq922Ewo2g2i0
IYFMEeSPoRKG2zCrve1kjs+hglBFkxvTVsPbA15CUytWsLQy4AQxOKhdUuXapvLmhS6ih36jr0ex
B1Ad9gUV+0i3KbS1KkQ+ZaN/HMnu6SOKE5ooIjG3lIa+1XHnRvHJ3UF7UJIUkR9nUBcu3HJwkU/Z
2O7KfMrXuI8zAacpabeu7nJIIr24KOzcWGieggBJ7a1zNBGz+sUIwP5rHjhP6dLLxnS5FXTRyG6o
uETQ2bAtzLbuton/GpjdOJ8+lNE0w7xsp+Y2FHd4YrIetHEyX9g8LWwu2URUOtIlhWjk0Rdb73qs
mzYEo1qPCU6KnZOilLi0gdGBvkys66Dr2NDl4rc8N43wUbvICi5VMs6XZkWy80oTyqxSIjVIAvYs
uboemxatBNHEjgWUSfYjIco6V0RjvNS4spU+AVfv9CWIF5RZs/qub11tYzsoFrmimVOAvEpbpZeD
OgilKsRit10J66wurEPoFLwgbF3fTl1hbOVRrSr6thzsgmAGodhAaMRWhiF8MYstBz35GeSRzVZ3
YZtAuMJoX1qVtm0bV9uCY+9D299YFWomegLoNyhDSPCpZk6b0LgjLVJsc82t1mHsIsrWvMwDfh57
veyStEHFT1ioCz9QoOw4jbEtdc3YNkZcLzrW0IvWBn3g6LwqhXQyWpeek6MWgOJN6qOmUAIoLcnW
TY2pXxo9exnymDel70drLXO4nTy2vMs2Un4PYh8jm04caYMPmH42CAz9JZPr5JG7qFMCInXt5ru8
16AvKSxoqHqVHkDcOALhTEN8dVO0s7YeyY9uZ9HI7192DUKKaUYwh687QEBP/AZ4bu+NN6Kh4oIV
uJw9BQRuyoZIDw1ApcO66EC8VDi8nhASPt+AsjvFcMqLafYXXePeG8bwUpZw6vpZYCXjOW5WoTr+
MKDH8953NsNY7v5XZvZNaLbKeK0jRjh7G4I7iG8GrLzErBGfTNZFskyWDuww9XV+C9lAxIQJl8Cr
0XNceg/VD+Wh2JGaUgGpgtQWviCayzEO8SWMJmcfPs4vyIu9jUcyFv5j+JCB9Vg7Ewqnl9lvRBTF
QzmuCXuSQSzhJZEKmC4Mc0kSBHXrGOFIsuHPuRAcQ4JkxUt9vkdPuh4Qel116hpVx7C/Uu/mY/uz
oDsBG7wwAUMgcUQO8EXn8dUWAHPaZ/6UTS4O+Fd9od5BRiNJmMEGB3hj76MfGrsY6KkeJ83AGeAb
Kzu4U228xHOuxzWMEN1chdZPwDDI25YIjT5oL7cIWC2jm4503AU0Y4AWDwqRUmUF7TwWQlPufvoZ
3Oh70GkIFyzhx6JIkJJ6fStZztJL+95+s671e+XV2Pr3xOPx9RroWAbauxd+uMdn4LWiv8RP09F/
G+GGPw1oYLfrYK9FGxMCf3c58NK22UiuzGqhkMUCTr5HfHYu2XRfFM/cBzDgZ7ITZI326S7+AeOy
vMz9pWaughpGAYxY8BYQexF46JSLKiKFdQk8DqGo4QZPjPcGkHjvdg/aYj3+CKoL6+6X167aCaj8
foLn7VYshldmdeU590q6/iTXfnPSOv8sgq676LnjFwqx9JMGuqtaKu6E5bhAUzXLshn/pIFeVuMQ
p4YGUVPdlgqQlWXyW9kVV8mPbhvcoXKagltYqf5N5CymbE1Y0dm7h/kndwh+LRi9VGi7TPZCW9U+
btNGSYVOahysQ3fj5zdodg4lGqoLQ1krnk6OHb9hrQP5e0bRBGTgt/k36n6rbJW9oMJxgAN6VX7r
b+O77KH81hJxuNQX9a94i2Ltc/rdhOCy7q/TLWs/OEyVGxZi/ZWxnshIrJ1bXmZgDa6AzUCnBj4N
b9+A2DSt9eHSXPB0XCLzBrJ0NmFHtd+cAzLMI9Hsvd0vvW71q+7f7Idsjxxv+BtiAoQG5zcMKGu+
tHfs0hYIpr3EPwBDqm/ErYG/DvckFh4qfnSoNmgVM8JTjV6DAqwfKNkGwqy/t265ZVvSj3eAzaon
IBbudbG6higBV5fYcMr3twUS9eJEONlX6Q+w+ivl1viGCubKWwa/5h82xG5jHT2kQqdRf3aNZbTv
NupVuDav4YWar015CX1qCfW+vUUGEMBz9lSgLALrBWTTErgz5EieUwc2wI94eRltcgu51guesOko
JAAeDPXyF8JkkbPEO1i0l9HiCjFLxD7JYIcQCHedIF7s4Ckgp77U7khWaiGezp4QOeriQr2B2xYY
3/W0wMtYKNUVigwb/onByrjR3rJsU12N39mC81FZwNfWtnqZdt4L+8o1ntsK3/xKgTG0EEIL1y/W
K0hCEKLLbbx2l/9w5wtx/7/d+Lauaqbt2J6nm3/e+AjZNyC69OFad/trOEvhQrxjuL0eHe9ZFwjT
iwi1rldoMyCbIBo9wkhqhOK3wCr/w4ehEMLfPoxmmiCeVZPaB1+fQituR7v2+uE60okV8n+rbsJ8
OfEVIdEGw4b1YwHPLkYdgzzYsWyPAQlcaJaP8Eeio/w4//tUReL9tXCqlfCzKIVnH76Xkfjo/t+H
IuO//yPOORtFHYpz7/BXAYv/OGv9q7imWETzddIfV+bDvH86UePij87ya8GLz9Uo/ruD71UrTvUu
fhZA3mvKZwRRkX+uXqGb3AT/dbWLxzxqf739j/v2e/ur+dt57zUvbPtfHm/S9+IVJLL/53vJC83R
/2V6puPZjqV7VL2gsMV7zQtH+5dhmY5hG3jNOmc0p4IXmvsvz9AtzfM03dE8R3f+fwpeUNPij7vM
tF2urnq2Zujc8Qau/Z+3fKrFdc6exfpVGcXBQtbycaxSfVGGs7fWelt/HMwK0ueM+y9HVZcEpBzV
69w4jaYpyib/5bnnyf/uXM37HgVFuAj6strJhuRfRWDjo++NE8quovlii4O5/Gui0uztvB2vAnOu
9+cGl/RzNzJhGBXJlVd5xlNQptnesD30HUWXOIe6HAZUHnW7Mp90p31L8nY4BuPMGy3Ex6njFTD8
6dUqEdBrNe+pJ1lM1LkF/6kSSEGUevZ301T5ROM4skvP3+VghoHqfPQTssDbnoAQgGxEyB3CHm1t
oJ3vDrO2I8ftVCuN3dRO9kO7OyqFr/4oEwKzU2zm+3iG1ZWKJvRH55K4jnn5ZUB2ZWNH8JuTMuEF
Kg/LKy8Ykr0cYweP0Hg4xssAWB0BndmFu1cLOpfvXoMl6FfzOEKrIE0G6nFdNEbzzVMr5aZNcVYT
BczKWPbFdS8aX0lonGoieCeyg+0QgOIzMztblBVoHqNtr7UArCebR/NeK6IGJQY/WNVjbd2HQTkc
grJ5rDJovmqoWv1dksRUSsGtta3mrlPT9o5/Rw8wGFlCaZONeFbYo8fBRnbtWQ/u/tNJ8kKp1V8Z
dVHgmBtwDKyom3aDm3xupK3UnfHTgLT1Zvn4/pu7qHZSI8bUhvRYG1F47/uKtW5M8IcwHcL7sZlA
KA2oisT60K6rpDV2mqZ329IZkBbScPysMbaXuTsXQJVc49JSkvApSYE1DKPXszEnH8AuGD3PoYm/
yaP046gZlOhkOx85ho6mYRra0B/qiEhzjjhR6AuOn+gPeW+tg8wjt6EhmNfPIQTRZgjvnTGBNFf3
1VUwqu5d2fQ1JIwsfgvBrrdVmL22/qRBI1Sig9Xq/j4gu77wwdUhpMwuMyv9gGUSrxKf3gfamuoF
MlFhca06dXE9iaZyBguhvboE2MZADalB47lhRAlxg9yq/Ol046Hy01c9zsB3gFJQtqKbQy4CPUJ+
fWt0xSuPJ/+gj26dm5CS541mzNlutoicX5jkd3ZxTngGqY6CHPdA1l4aT+Nxo/2wBbjIyaxoWYCQ
hW2ixC4wwp9Km41oRPiC4OhduhTQmb/1KdhztYoC4u+Eh1FgsUocXYuUizdb46nJyUyOXvTZEoww
MKp6XvsmU8cU0VVTn9apE4Ax8gud/EOd/YyQWxrjbnyymvrayas1wH9/Jxveev7OEu8R2c3ky+Tc
5wc8+jNZDafW4n3ba5TlqU0CA441Pwe+urcb3X4Lo/nenK3oKXM95BktP94DDkGc1PPepwKO3sdm
Vjx9WgrfXYbPOwlN+3MnYdqeihPlWbbpUVGJheaLQ+VoGUIlduj+Iv2TbiIJK9Q9COqyPE+b6MAM
5eHX/tepn/p/O/x6bjPN6EW2o7k0jVl97KrgDtTpeMyiKH4kn+BnUPH8Al53Kn5m2Wj2bPIOy5J9
noLXlj+/XkB/kIeuOGNUyJ3LeefTPs442y19DgyghP+tv1Hl9aHKh/x+ErzFBqLWbaQD5/LJRqI8
3ZbfAc9sg9EIvpH1Zgfq+hmbSLf83u/aKEi+NxkFTADfuld2mjTfFCXbZDiEw9zej8Gc3yh2a91l
YXcIJqd7JrMfXs22bS41p+2ec9KXbMqb8JhZIELqAB1KraYCgVdP4WvvCwq8qo77Pnen+yypbhxh
b9wxXKrZTAYlsvKnuWP7IOydFzsrsJr62s+S8FVrj8M0Os/+lCtXfVcTZRDmoDc3bVxGj4HntrvW
nMmoDkH0aujx4h/uPvfPWl7cfY5j8MYzDdfAw+FW/NO3mWPDbWzVjt5iDYAolUsghavJ/Gqqs305
TDo+Q+kbd93sspQX06uaejZAo7bZz81k3IWB8jTxwK60AczblPrJvjbUZJ+V9fuRtCludpPksK2/
2OXcsbPZ6sh552FC7Te1UfON/5vLSZuKVnkZdreSHUOUatiDVbL2SQ19Kivm4Lm1kY0VD7eF7mpl
m+qTnKqH5vvUnqzaeSrMMuetUIwbSHPak+1PlLEAHLeowzagtpICyLLMb1w0IHkkV0NsxmjIcKSm
JmLXAcnG09Gfo1/nKSN6qgmRNnnuebRwG7hCdUcCnaTVXpnmz41XapvYsOvNF/t5buKX6l52bavY
t2PmAwCY2N2fp5zPlTaryI/6kI4UTeFUOSjtX0/LPPVOSSiaA1htRRZ6emDxhKLpavWzPcEWiVp3
+BGU7WFOgpB9L5pOUaSwx88EwNzy6jstogiSYuWPGuHIox6q+uNHb/YC4zGKQJT3WXzURE+MyZ7O
SnWe+d86bxZ/4eMq578X8Bdk72Ps/PfE2Ln38cmsPHU2SYlICZCT8OCWAQWeLHQKMscMDtImj85N
IgcCyk3ZqN2f5v27yeHo+1f/+Ul2nD83KeydDMN02Z/YmgkY3PnyII9hpOhhbShvUazeQ7R0b4na
xocm8ftL+UTjEvzscsO9xfWJDtWH3cVO1uXd3s8REYtKn4QL8XN0Iu/TfGk3Audn6n+Pau/Oa1PC
JDzcoE4/7trTkbCpM/IIcWSb6DA0KhPFTS2HZSPvNnkkJ7I6mlA1TK4ojaeLu5qfX1YzsDqFxPh9
lSYwsnsv31XCKc4KQ12DWY8WsqvmLuq1yI7JXiFmAPcHnQqZYBdZr3ObXrr+hKBv1TbHQR/KyzZK
sp8Vqomxb4+vGW7y8jzDtt5A3zW9a8MdJtzUajZO1rlfGv/gDciARfERVjTFryg2u7puqTrlFb/+
imU3FQ7vIPeNmgyapVxYGroPchdJYivtdOVBdlCCHcBVPpSRXdxH0/c+c3ZQsIKDbQvU70e39FU+
cDz4p1EvglrnBRMQReXKmit9b5ioUjSlqu/BCgJ4FDZ5JG3n0aL0lfV5njwaouFOI9G4h9rJHsTU
x1VbUX8nmYP3Rg4UnTeyKfzLJqfMLLLAZBgorXQEHiTOI8r6fhk5W070EhAI//lJsf/+pDhsDk0B
57VcnT39n0teYPWRoo6h8WblQsEDlguc5L8au4m4U2W/bU28wzJYGuBqyIkxRZqqnB8mjXpjOYOA
E0IGqEpBXwZR3BxMCHbXumikPYoJ/XsTPIIvA3J09IR2qx4t284D81fMkZNeq0Uv0OPZczVGGiVE
rObYjF1zNMSRsEM/mK5Oc5PYTI4mBMre7JHI1QvvxnEikN+l8Wgkk3sjxirV/TTWiJ5pUv6I+xIu
twLnaCjjnTyKh+n9KP04Oo+ej4LBiXeJ3tTr//zbuOK7/+P+t3TYNpbl2haJPcv48hZrgW3HU5L7
P4GbIe8uwL5k1dizqGxcSOhlO9mtLB+phjqGSzWTe0I6keEvE2MXwYDL03Q5aRST5MzzdHlJ2ZWX
dEvrmOpGtoridkK20Sipa+Ij51vupGUejOk6kWanjP1VgCwEchIN1KXzOHEspFidNFnPWjRdn4bf
r6KxryZbl1nLIliWtYukYq909V6LCxhc8lA2jZL6uyxYyo46mPX+0+TztEmMhKrr7cAeRWXJ5aTp
dOh3cCpbx/BXfpOimpkjDVnixSBu0hcHaZONxV4LPQMxxx2cfalONVC/Nny3nSeGXvt+BWnzSsvb
/ucbQDP+dgcYruPapm25VLM1PPNLcdnQCf00nlTk9ltw1CZ6B96qDicFZXv0JZWx38jeyeRocNPr
vKMOikHCOz31xWw5HifRtB2cejPlrnIwstCi2KNXfLqMHJBzIxvRB6BUoO3KOr6Mi1l5sfT8rgCu
igLUPpha0hd1YNyMel69Dj6aNmmbq/cwr8dlXij+oSpFTb4orzauHRqg+OCRakNc3xtCB2BqwuBV
XDFMHFVc0fSD5M41whrN+NIA7VxlP01VRQt+mJ6jPvOXs+IMWy21/Rs5I63t4TqNkfdv5ftKvJ9G
s1P3jnxpDdVEoUOKDK26j5HzxEKnipmBOgIZf6O59UbqnlVjeG9WXnivD2B+IshZlBLB9jGjHasE
vWb/rhIBBGsO4dSQql40oittUeqA+PBw/kH4EnIIPvo5W/VbOVHaFC+OUWmNm1s5cL5WJiMXuU75
kkZpt2YVLqvWza+7YCQgIo4cGNvQgnNrp5El+WKXM+SgOFNOPZ9kiTNrcebHZeUMaZfT9Gg8XVaa
vpz+52Ubr/gHp00zv2z+HdWiNBPbL/b/3KB/K6UceHNseWWr/EjQ5m+JXUA6r13Y0gWlU+UacV5L
3N4br91XaYjykqlyTZkyg5q68/w+X9rkmXM0j9f9T24kcVWxSp2u9ef1T380ip3fDq+8ZMyaW2Dv
zW3v3IWqWd2cfAbhOLAFP1sCN0tuynhvdjo6Q9wNSZta955CZcTGLExqMHvWfT5DzLQrisXK0VEb
rXtxgulzG0gTEVdOGGZUGBq0GkS4XPEoYsIKUVzJbpAhZw/Nv7iCW2Y8Asp+H5WR9/OojK3LUVVM
/nKulqj5Y5EN2WYux9/+pGc3AODzU6ME/RvsE20jTXKwc9N+E+v170xr8ptUhTsCgNLgX5IVEA5j
tAx74TnGPamtSZ+sYzWp3c6BX7m0Gj94bRxq9/mh8TyDgAiCisIFY0d2rKzD+74ywnstGZde0CpH
aRqjscCRpXLvYMW84rpBp8h0l69C1KEuLa1Ams/03KMjjkoLYC3RlHRzHhgTzzxUiA7KaWe7vEjX
5tC6xflygFgh6V1VwdmIfPhQfV0R3Ujw5uKyuFEVG1CiMz5PfZGvHM2CL1CW07PfFUe7c4e7JAz/
4TlwyOH8sewTFVNN+GKW5pC2MewvMbBu8N1aBRD4Y6yJ9MObGhWkDczROuCnQTXMqMvptOZvgzJo
uzlW+3vCts1V4lAeTHZl05cPdj5Xd7KjR9w3puP4SI4zP9SgoQexdSt76I31933k/07SqtvpEGiu
ia2apzgXPOplMQzKTsawTrGq1PXQjOhBJp/nUXGbB8tDzLfyKAWSbqUTlnl4ykmJnrX0u4o/u94E
+LJ1EEhzdOtgpMW9DO7LpkyyG9C5JWKvbFx8foJlajgUt5PZgLi2z/MLbQJKgze6NeOR0rPiKLNH
96Ga6v0g4jTSbk6Jid6S7z60bvnVbgwqq2Ec1ZeDpgb+P3hymiWyYp9dOU2zHdM2VMrEU8me+Oaf
brZb6Q34Nbv40UyDu8h9v0bLsLuOxymZqHQUjgfqt48HeYTqVLOx6+aa/VxjbeVk0c0GPwbzatyl
agrmoIiyq9LzQrBoQ3Zw4tmmjko23uNHeRd1FGXfnWzcJV0JnKAGR+r0if7mTBN1xFQgLcQEDwTx
cyJc7kReiQWpmlUX8ax0ym9y+EeeQ9GlzEc7vNeT6JdOZhPuYUglJ+FonRs7jJq9K5qzrUe5XNXG
AFkGD8I+q3t7V/T2Jvfrq0wfjScjDtEyLE1rYyE+89Ta7t7XvfKuAyB7F7f+jlcgUnnO0XGou81H
ofj2R+PO9dRcxH27K5pUu5IDZL7JEOmBuj5tm0k8PaRl46/PG225Nz93fbFLl/vuj7nSJGfYSgnK
qW83TRlQCPOjmfty2mVpdpWhr3ZlAG2kzMPH6KnvhCSsbEr5WvFgHmd7AHSVVQdD9KSpZdXZqe14
kD3eMe/2vlCj1RRT3+xsk1PI4byi09SsB2K89Y/YoE72QLp/Y+TwRqBGBS+ZgR4/sctph05L/qQB
lJT2wveLzRTGSF0RkXox4J9dZLbmHc0st281s320hd0iQAK3ZKRUsUI5nkKfQnBWPoSPCYnFwb7P
jSJ6RIREBp7MRpMdGT8yQzcUI7KTimlB/2laAKg+9sJ/gF4YKintL48U70YH2SbEslTLtsUj9wl0
NBpDXiKsZ/zIIANuHFN1Kc9Oo7hzDAgd5fqzzQxbqnrqBMJPc/I0Vfc8edbHWXLul66cb6kTlRgy
/klO1d6HykxBl94jMCqayaLUhIkncjbZEcrFE/Xtryq9ME/TgAgmK1ttKAgpbAb8DeTmvGqleu54
WY4NlYDHynuobIVCO0ZJRld0y9msrxKUlfA66cYTquFaUVJRRHQ7l7KavWoeZC8J5+IhsE4nSksG
MM2PY+cm8KKfsZrlu8wm6NyZo38hU2CT8D+/2FRhS/6cd7YpFpnrU67ty3md4U47a6DK4qwEL0Dl
k29ND5VB00OWlCnwD/YMGDC1EvVFnYONqnX2259TE4fVxxRTrQp8f4TU0dqtQ2r9FH14jQZJeF2p
hHNVquyEURpe21YFAlCOyv7gUi6XdXWjoBaH3oSY4/VWeF0raHIaISXMP51XKbqzTl1wAFUYpkdj
bl9nx1O/xTZuGrpn6aXs1iWUaScBRyO7jQ4834Bevj5NTpEX0tO+3sluoIAJt8LuaAe19i1Eb981
rF+d35FMtAzrfrKq6FDa2rNcxaSJ3NyO7U10dAoPDeLEvDOngjyn9Me1DNZfqRFLOjvqZ69cjuoV
caMv7rriq8UG7TB3680+b5+2m+JtFZmbcFSBtesuKfep2RmiQSSnIWHIEYp2lOwFkns2ySM5Tc6Q
XdmorUNhZ19r1mTd4UgFnYsYoWMsiyKKnu0Ckd9onuZDMgT+N286hk4fPau+5e9mP88vZVf3MnPh
2Gq2kd2izXd9jvBrXMcvfmN/T7TJWQS2P269sMge2zDd1WmPaqWwR8Kum+q/tTvE1KE6ohgv06Gj
7SGjI7oyJyqzoXLgnDY927q5vSpndaM0qnFAuLFYsfipJL3pnhvvo+ujjnJhVQjsydGArS/FAMRw
XenxYY42flkZh9ijVlIwUhnemA33MLILQwlwqF7YN0K+BIK964lMPpYdxSzHqHoxE8VcI/fQrppZ
LV8q3TxErOz3rhl6p9NnMe3L6VkHk0PYcZXMpRXF+6hy4X4LSIRsjAJUb5w5BsRYbHgC2rGZgeCK
3pTD5LJmvES3CxKo6Y/R6DswUISbEJJsXIwRAkh9TAJL2ixbI4PhPHpIzX2ellvPycDOh3qSindr
TnczwT2EeT0KoSS6Ea2QwQvv4VH4YrAS2Ae/t08AtD/wZ38kky0RH/vsdOkErIBI2aqGLI3FrvLP
FcJBQKvq8758LX2zv8zwv3ZqL7W7Ig36x+kYXr+1650SRG0IDcSSQ2hEMEEOnZoa9aZ4QOKE5Ge1
7jOqJetiB1aKrsu9uZRbLr+wy3WhNClqxUCh7L54H437rLj1eFQlfkHiGeRR13SPtdNFm7P9DIUY
/hqU8yUm4jzNU4fHeG7ukMGBAZYgaxuDX+6z+VnXUp4p1A6IcNTTszfMsFKI8VJneDhNU+AhHFBz
0C+lw4N3oa58C7HBcxbi7Al9yWicJ39xp750z1dmnYpOWYzzRfWx37dG7B4R/rqWecksGm41JRme
zNqqlmactkgtJ95eCcDPUv05e26M+jpqCPB3MkCcBy1CJaylF1rZVkfTwvcddHXLqj09G7CurpqJ
uoqyK6fpQJn2pUaBzsKnyCXxwOzmfC8HU/bYl6O6Pd3Mhl2OV0bGHldOkU0rbvzQLh67oVC3Z/t5
rrzm6aFRrOJ0vbiYYG3OIczuOU3uiEQjFddY3hLhnfhONnoWvc6ZOe1kzx8098ZPnmVHnhM6vr4x
WlSGz7Yv1xmRmPsHF8sSqMEvD5Che0RlABkZIgj9ZdcCUaPJ/LAoX1HGQmV/ysNDanrBYWwmVNTZ
fCysBg3NhTT+u2E50JbWS9OY5U5uNFvv2NlBfyc7SV03C913w7XsKmOnQZOkCpnc5CaJ+qsqnGDf
1651hUo16rnjSP2y2OuChQF3cTHUk31Vxd1TxNZnWUQhAJ559o6WOWjUvp6NJzc346202SJcEE8K
uTi/WsvePAHRB2sHtmnoS96AhdA/zX3PvHXDeSk/VKYTeVATO4RjzN7ZL7rwllQ1PP1guJczajMl
gZOnxUZ2K8d2t4MI9Mgu0jYUkk+iYZ0io7QvzXHR4i1d2+U0Xc9VS1QdoQwqFHaonYdul9sLOdQo
6qtXuubV5EHHCIIgvCqmvF8E46jdhQ56lTPBnbsgmfrFKI5iYSt8Vz8o0m13Es1jjYxIpachZYJ0
0iaiaSryS9LOpg+SM72ZAufksb2dayfOzaz0cLZ4ipoimFc9zNC1Vg/BrmvRAA1zH6ru2BwkZK3V
82QTeqD2bfFKl40CpTVJnOYge+cZEvImz/q4hpwRBaMglYDsOb8X5ctO15rw0PpvX8yy6/Q6dXr6
09j5lSnfj3LM797OL0t5VJmHvnFr+1osVkgGJHuDXN2WfSNgmNgaDqpWAJZxUxTInDDiS7Xib11o
IqLYVsX3KmtvvNT0f9vtjz6fKEqraOWyAEH41rTaa257ORW+qQCcE+/eljobal0xHMSZY+cQI8p+
iFA+3ORacouABUVrQ2GTA7l7b4f4gL2K/vGFDWUfJoAuKlbp76G5MUfh2UMxOwhv3SA0f34cpEF8
ssR/HYihVnOOStijcKem7kEJmw5ZuprQYmcpNVsRjJ4GgnMB76ukKKYTUSnXsrYlEu4XYdciCtuY
VkDd+MRbSeeAt099G0/HlOppkA6t/fn95/BtrPD3MtS1hb/QN3dt6CpLRwNmOURJ+sB8NP3N7kcX
QXLvNWL9luk1W0ctjWVVk0JwsuZCzoBHFS3auk4OWdc517ZvouNTOfpGcQsWXdezdiU7110tGtk9
N3WlrgcjDTdnU2cnwxoh1Wj+ptVU3SO9syT4FqLdFZs3I5nsG1eBV6GNs7PuHZNSm4Ub96uwguUg
h00xMRrDmJ1HQCKzgkcQpd6F0RveOk7reQuxMt9DY6SGl1Zz84DRv2ws33mqHOvnOFv5rxLGhuMB
47uYg+lKqerxB5KvVD7rGn8xERS/cPuivi8UBHt13b5NG7e6L+IuWqpdkqzkoBG1zhGp+ZUclKZA
yxU4dmW5kV1FTRFCDVBWzoakLYnTpI9pbKSU8i3zRWmBx11VDcKJ6AdmuzAllaiaNhlDeSiNsknE
8OlI1SkSW+akGs9zZJfXrb12zZGyK4g/OxejWUdUFo2fx2KkKkqV/T/KzmM5bqTb1k+ECHgzZXnL
YtFrghAlCh5IePP050NSLarVffuPOxAC6YpUEUiz9zLeLaoOBGr1SFmoiRhXsqFPigGZngA+aDY5
CxR9mVbcYXzBrpiTjPMsOt0/BIOoFzkhnhIt1+kJiqXKg6vHV3kJlMfWL/2LQtD52lj5cNDG6stn
u4FdwKoXA5Kz8xhdrb+6xRCzUXB6pIpSHHXGPhBfGwuHOc/WsQLtVeesaVCzeVKyb//SQwSqtu6F
+WJwPLsGxD8NDhmPshRbMFN+leY2dhqknOeeBar0n6W5bUQP6D1jfTukBdT2Fszcx/tWpgT9ByKh
H9t1CTzO6+7gmwD2fJFhSqopT5aLO0U1dQ++UndXVctRKy2UJzO3hmNpIAfez71i0TubuEQgWbam
MT4DYS1AFwsgBPKj9SJNLxqWNPLtlpeu74oNSnw/f4M4MLJNEyQw71AEOg6Tfm0zB+UNJEvTVWeT
6dOQXL7KC+my84Auwqrx61tLAleqmnwwCgUE7+dI20dlOlrFptPJpPlBzBJmK5zN9CS/QHTFi3VS
+tsYL7a55rP6sysqqdlHQ5ppw9xVdRScBgXciG1UqPqKGHl9A7o0fa8Bl2mF/+5kbkSGoGkerdQD
sq+10xEJdO3gKNg+Ltgk4sI1g3yMNNp79tQ9qoFT7bvA/a3eHIwYXYXiLQsy48ris1BTw3uQkZYC
zxQv6sVVlmLfedE63/+Iy+gEQTENKou9bOyCxluSdk4RWCaGExl2s4kjtLvlp9ljhSC+riCB4vow
mbQiJqSJTM3kV9ZRNcmsVI4G2d5vwjfevbtOS3CPNljAhD6LdEZFeRrnDBen6U1dKdF3JzXwL0vS
9t6fAmXThuO4BYXUXdPJhZ04d4kToi2gQL6kvcJfpAsBr+lZ9z9i4Oa/bCYd1XE01zB5mgztj9OY
Aa4z0DyRfokQFrS7sr1ohlJfkwYzD1EnJZ7dFcK2c51wYEclZdpuZFE2TIbz56hB0XDE8RrlHlkv
pI8X7uBhYY2U6K8bUuvZnaEG+opoFBlhB23Pg7z4mVWuC0v9CrW+RsXBGcSN7uj1QZ0vsossmnnD
OHn7Ofi3MfJz0Np//R+5f5nbL35DP+kO65CODIoHu8z7x/dVV2od9pnRv+pdDrExgAFrzPsJbb7I
O5jaLOuR2lyryIkRjqUhmjcVfWnRQB4APXQFzx1Z2SaRe8p0wzkmHR72fhFwGLW12z/uOj3VP+rQ
E/959//fr9crpDaCaSPzlBaA4JvQJLAmj8WyGJhxcpBnaFlMzAFntflI/dn62flzbFPgi/BH589i
UONjEKbYuauDBse0KIpbd8RYdU7kywvxemOReYaxIQAb3qeTl9/aDtKaulq+VQl2pmCU4T7Gnb7F
OALbVddMOBcYxk08dPb3xMd8YKy+24j/4FQ0xHuhMSXbosaufkjzl2BkylfCASn2uZgPzoNSOPld
rpOMA513Njwje4nSot6GSgvVQBbjCTUDdP1OaIeMT0b+HmdT/oIFSH4wkOPngeazYBpEy8JV671s
HU3k0sK8AjCqDhwn+A3kh6kZKhzyN/gomt5D4Xb5Xevl5bXurHOGeN/KsuJo1wKsW1aDY5HSENBz
4xkjm5TRGy/Ha+Si3GiosbGzo5miacXVF9d5UxoHDdu/D/Rb7fm/n3/d/ju3EiabY9s6LEbd0lXd
dCU25rf4/mQwayqenT3ZA3uRJ1NzzXUdxjb8W1jsXesfFNvwD2FX3oVBYG5kSdaTWcP37LMMm4bI
OzCwbd+b2W60EVjMQ7PIFo7eYjbhT/XO6KzhWpa2uBR2uwiqdLzKqrwYuvVsL7KURdlg6t49riYA
BudBDuScI/pHj7IkL4OvCchdRFU6IL+rWIe35Ey1sylaf1oNMVBJNpnholKb9GgBRngeIlAJLvov
IOmQ2YqdeBFiedDMaBh0YOB8otbPm/3xystXOWqKjWlWh6BFbcxiWdrESK/cmiS9Pi4igYxqplb6
W0M4d5EjnHmE7JwL+00zfHshPAE/rgtaklNeUh6aX3eVbJFlEr2uu3Bd59sgPADfc0cUHM+Nal/+
iAPI4mcdGgITIKajrClYjk6fIYNGD0qybOirhW4e7mGAKE9B7H8xmftvZaltblOzcB8z3c/uUKC+
Je2kPOltiOWiaiJGbLXKEySlaGMTaq170KlXCDj5lbk6vqv5g4SJat0rMZcyxJzcE3F5kHWZ8DZF
k40bPxbdQfERtcTsoDt4qe5iQvarLO8++6BSye5svnDsO4cEmfVOG7Yfh7iQ4MU+9MWjhFFI4IS8
M8MW69LCA2k+Cg57AaHkz35WAQOsVuKJ7YFm3mqRZS3sih2UMRflRW0C6zY3xd2M6EVxx0IwrekS
/1R1uNb9vVtcNuPNBztOnXzsO+sqvJWXfKiSszteZIFoIGFnIstPRatPu3zqMxOzYPo60Zx8MnEh
k0WPh+ngNvGJGSe+Dsgup0WfXmQJYciM/EU0z0bxVV6ylBTXBL+K7cVfdaZAMKoVLj6sXXjKq/F7
7XfGY2ILV5aQ+DceY2X6rUTO7aNUZ7r+mCT+b20dpKgloVdcyXEN2lthjOXifNcgSPRxJ+vgYWKi
jZArNpvI9jqWK/ZGoeHkZjsttmMf95o5i6zE6Hk75Lx3bjmOuwE966OOb8ymVEb/3PZoryukOq9F
JqKlmYfNY24hZuH35C2GLnqPOU9+s3KNx3lATCLGwcvsIg4ddYXuAaoiAfSO9piVivtmh/UP327c
l9wrvBtTaNljAUsMUVzISP89of6DuesaIKo4PDKpMpnS/AeYMLH9MO/L2nkMG9xL5FrbC/zWU8Qb
9jJ8PSgwVYWqpnu59MrWLKp/tqpa+rP1c6xs1a1h1+qFuPu38fLj5IBQB2FsVZU+HvJyANfSIK/9
ByMARR/cTt0On4mPIBaSYf3R1CO0CHCjeEQovFoEnt0/mhzaW7COiqLfIjAmnicXO4vBKeaMLEUi
herKDYyRSZKiHThA6cumPE2NVjxbVoG1Q5lil9ogjdCEyD+gxr6xOt1Ggwsx2vkgiAYwWhMAnu/j
3rK2daCWm6CJnUelM64RVKltYIXm1hjKvVoX+SsKX+oyYpt7Mo1cP4Sebq28wu6estp+klHuX13x
fPrZ1el87aOr6w3PRS+UJYxJ52S60JKXWgp3Ki7aQ+OF7OmwkXJPOinYk9H07pueTVebl/JNNcp3
JxzsV0NkLTYz/vQMaw1KpG13j4MDCSPz9PY+jdF0RLp6uFOVpkMxLzRv81zBl9ipwrNfCbSMWrM5
2r3pbHVl8Pae62R7Q0Gj0Ol7vJrLstiONmRAL0I3vx2Ecxaxpaxsd5wuOqhQUoB9e83jIl3Gkds8
oDLHWV7P+ycmLlyGskF7iXCbADXRK1+caXrhf1J9YwNwcqbSebf6bG22RbgPSNpsy57/Tmfm6e1Y
4PSUi/IN1TDtVQtMdVkHWrlPEER81pDxkPXIUzmbCmzbeggc9TUMrG2YuuFD394OvNy7yRvjrYAq
DVMKMUWSWsk3s0Q6tUza97F0cb+1W/EY+SkWZZZiHJoyD05uYGUrnH6C56S3n3oP8XEliddta5lr
u4j17ciZZlEYSXvNCt9YG63aHRyw20yIgVi3VSju6yxmugyN7M0qp7UmquaQFFG6cBLhHkj8Ox8X
WbTJxrEHsXDanRs0R0M+SN6q2awkJDt93HrzcKOZ8kMS/fYxsjOGGT1mgkW603EoXA69ilmMGun7
FqH1dQBq8QHAY86CY+bvRvjaT+H0LWdhxo07V+/0csq3Smy6W1MJ9IsSurx6pYPnV4AD9Dwmd90f
ra4WjyIzk3XLo3ewDJjZipY7ANbDgXB0pbIsxljlieE+kruP+WLMuxRZX7W40f+q+qwnK3kvS72v
Q4pIo/rjM/6fdfJD5E8YuhRVHWACOEFaS2gmwUPblfW5ydyLrsThg6yyLXT7SCbfqnOV61UZBMpI
3cjG2HIz4GSzM9Q83NNH4nH2xsQ7ol7UQ7eCXnc20qnBhl5p7pswOgQp2vi61qXbUsMCsJujWlCn
cSfUvfoWXa72Xm+D37q1I0jLzHs2EmfcCsJ0mdeDWddLtzoOFtg1eZFF3Nj4+1lWviR8ZFx8BFUv
cbSHmku8UlYpvfXFUL3mZ91k86IDAygReWcAuwxx+O/1hDjD37NDLoQRF5QnqVVeTk1T/wDglCgE
TkWc64/kP0nGrJlrxb6f3A1i3vpdOS/kk+dtoG3+LM1tn6W5TfZs5mV9+FvPf46TPev5M3/9hF/j
okSpNn2Ff7Tf+aRT/LYnveId1boDM+na41nWyMsIKGqjxMhQ/dFQ2ymnABkodl1McLwq34eJBZB9
TtPxghdnq/K3siQvZh1ZGyaKCnvLEHkf5NzaRee54yZEYHECtwQHsPWw3I78fWTEdxFq9LeySt4p
EemaNpgUVoy/Gohu4aOTBeM59uqVmU36BZNXgCMZgp+orpbATnIL/GasHtg/IMmc6W8Vcd4H9Mvf
p0YPHyut69djjtaq5qNrZ5oGdnBpUO9E0XsrolGwtxrr6ohM3CciR8vZLp5tZJGPVktsUBYH8IrM
WlazroZcPI+Tjp6+trcL0Z6VFCtFYlKY7UyFzWveW8UZX9pJq4GMoj69YyvRrLoMEuxmnKavll7g
K590zYrItPvYCh3z8zH7lnWkUIYCRgDQIIzRDTLp/9KD6GaxxOxRx9NV4BAqGpIaepadOAMLJFTV
7Im17Ds8Af9d11/bpq0vKcxic+s7FXaCpkCrzEkxxU4LbR8TKVmBubdeVISqwsHKvmlK+rMHv726
n0lnKwcxu1MtEDgNs4Qt+Az5JaTeLtKKszIGTtELmNNIcfvDB0TOD9vgGI3DcVADrD9rsiiNUsMH
rWML5Y5e/xFoJtqSTvJWwQtGE9bzn11RYo3Wp8nDiBMpOrVCvaQRwl3I4nYnC0XX7dAAZRmjLkTG
zSq2hVu4J8KNKSqSSALwF0OUwSChPAaZjfM6As4noxxhAumFsQtUZXxJcIxzxOARM/er0wDb5kbW
m36N+XI40G2euIZy+K2bmuAU1cwzmDJiKVY01s9uCfrGWeL9YGlPnk2+QkQUqtcAuYNVarvhscE3
7JxqiQ/3odXfNJRHAtX+FqlqsZiaxAMZ5el7KWQtbL18TorsnNmJ/S1L0/dc6asHpyzF/9r6Wn8w
C5iqPM0wdWRdkSozobv9HQnSDInmpG0xPoLW8a6V+eQaLRMvchl7q0MLO0mT8jXDG+LGVpr2tutL
427QNaQ1qE8mzJowXAthHeEmOiQ7eRCRxai2fi/KVrtoDmUk7rzJTY++FvX46w3imlZJtRiIdrwa
2XQXSVyu5+6E5ZQ/alt8NcbUfVageC5mRdEdyZ8fOA+oBwTxSd60YsTzNb/WpqffV3N9CBgfi1dj
/NIdy9gvbnuV0Ls80RfJpK5xsgkW8rwv4wIkuIZTpAtrh6a32WysAqPF0kKzFvFJdpbYKpKrdPPq
ZzDd6TVEl/3u6MR5wAZJHfqjLPtB0R+DwWrJSgxYD/69QXaxhc0Q2bHxKjyv3OGxMe2LRBJK7CEs
9/Q4VymQBu5C4aRITLj9EvKlenKdplw56nwYUlWBBEg0fG8imKt6YP1w3PIa+67ygqCAhRlHpV0m
yOrM/xqxuF/DIx/MmBzON/cxHG8u80cVddfJGIPb1vT7rRMN+W0NreCmCOz8Ba+jZu06drZRqjp/
CR37tfXN/hKVU3TvQZuV1aOXu1vEE5D4mQflI6c/U6/8oxmqzTNS6KbhZy9eIewDWeJqIYuDMt7D
NruNZ0GgvPLPSJuXD2gHp4deM7qlrMeT4hZQXflgNIifeZN2o6ZibTYNW3B28kfA479fPutUB79d
s0DGTnb5bJBFkKK48ZKXWOZ9PS4HPUvvvDL3Vmw3VBbKqNvMcrbHoByLXcK2cJ+BXDjguVVujbht
0QjJNCzpOigTMWLAYxYP1zT1/IVw8/oxwQkFYw+tfVHDOkGEckQb3Z9zwKJ4R25+PSa4MN5M1sa1
wKLezN6gbRLgTaQWJGF8p/nWBtG90U15/KMDTLGTGbOhJi/gt8mdOmfTCjfCe8BO7mQbGZ2PNmMm
xf9qk1m4f47D9Cpcdn2uf7AHPDOyAZV6Ida6gDLhxhr7QoRQEWeqQRM4KDXiwQnUlSeyvffUYMc2
PvgBUW0X+kX0SiwEQ1BlSM4p0q57FWmbNf7nzr1bkcWOkGZ5j23ctpFQqDSMb/DRUq5I3Rabhs3A
fgiQSwpK9pulno6vRRkcIi9tTjUmshuHSN4Ngc/gB5DTLDeNH4poXguSy89Om4hl6bbTreGIcTsZ
utgZfmuuEyUNDxiwRes0rLWDUWnRSUVIdgXoK3k2+vQJHYD2HZTLuk3M8OuYoNsh7DG8QIxgpinz
cBtUnXHnhEnIsVi33pz+C1tm6AZpbvSnSNIU7EH0hzk/2c98BdkAIujnnamhfdzg5XajYnx86frm
tRLe8NK547h2cpNY44woaTRzqbaK9zCmfXmE1xQt1MaMXtoiBq7G47GVRUxzTm0d9NfKb5q7vkju
9bmXVxgICmPmwvabIsE7Ip9K+C23+vZMPoGvQkBG+gRJTRFK1mjKEMv/BbZC8HWpIDl1K6uc3Im2
VRpuyBUYhzTBm41ckLcxRc3MoKYYamht+5DYg32jVl3/pQnEXczTgRipskqSpMA7IRaH0eiCN1Rl
IfYHkfmoTuePjYGSfGOifvKxW34WjTZt2ywPV7KI81K7UBTetI9W/lt9Htjn/96n2/9Y+2zDIECs
g+DXPPUfDG+tn6BI26Xy0HvIjue+galUOXW3ap8l+7rHXgpycPHgF2xLTD1zvgtwgUHDS/zZd4TF
uxuTM9sCukcifxAlOseiMBBK/at7pqJIJT86hd+4/+g7f7Q1s0nQUNcXH0TtfMIIMk3TQ0PE971q
tP3QFsmXpu7MRdTE+cVMKn1bcO7YBoUWXwI40gtbKYIvGYzsgE25HNT1TkIUFJzGBG5Cn2cCYWXR
g4PjhT7n40MErx4SPH0lM0G2/SqNyfRn2zwOlIvzP2RlgMz9eVCCcWKgYaDaBv9AoP9990H4xjeB
EzoPBqndZdKOiXhOLf8GiFmyAShWH1y1h4ksb6uWdGQzXz5acnNEl16W05pM5DS6iyCzQJLa00ni
XCQcRt79gYn5o9j3FkKxU2ObWyhSszotFsED+bR7R9PZdLpde9CU0jk2CUKmNdIaj0iVBDfzKeg9
E0fEGKzvchCmKAxysIFTDc78clCdBLyWoYv0ZSrY6qe3Ov5e39u+X7l6zVtSBsXCHgHDwO776jT2
9IJvd72Ay2Jd1TGBBJ5E9qmJTWUL/1DdJTi7nyzgAmtz6pW9F5pPoU9ALQVkcyRE5x3Ah8ZrJZv6
hxxOHGtlP777wJsbkwcEPB54jy5+7BPPWkVe9XMQgfDoYxDH1vLXoFEiBSqkuqpUjz4GxfNPmo9N
Hz/J15X+QfXxt+sAAG0600NqGGBn9DQ1wVc4YRqmHNjJTSL22OwSZcQgHUXSYcDEfY5BloaKXRc2
Eh8xSOSlbubz5qNIrWWvgt9UFM1+Ed2Pesa5N20zrCviKVvXip25ujTi4hKYyUvmZD7yaDDT61p/
RsbQP8sqeZFFL0OY2Sjj4x/1Zq0jzJ/12NiO16Q1xkM4CyCSAYE6P999XmRdEnRim+RHZii349ym
3ufJDDhOfeuozdlaxwZPq7u5fdRnxLNsHVvVOlbefVAN9U7PEuM5mbw1STr7Xh2c8K4K+/t0JoEV
Zu1ttSyxZ7tHY6VgCLMuRJVve+LvS/nWau6Yb3HnbT+KshVd/52vjRtLND+s+Wg2ANRfE8axqaKo
xNqpBP959Yvvxugox9obnZPc4IbaOnLU8vSx59Vdu5mIzuvIVOsIoJPwRcdajVFPq0PQ1WzVOGUG
S9jq4VHEYXZvTfHv9ROnvgGbyfu5v9Vm3qupH9MRhH/WwLFN2nBlyt8owouYrb+77I1ORbnc4g+Q
hVhENI17apKweFQa3GPnvmPezn50OKz3id7ej0MoNsI14rVMFPpJZqCQbHrHhK/sOY8vQtXGJ9Bn
Dx8gGLBexnIyFMyp4srZZ36rnNyu4XgZN+WL1SSXYI51drHY21luvfbJEAMU96Lb0o/8nafU9SYK
PPOa5ql+44JV+d7oazOpf+RwHV7z4kowuIBE+NeNovxZ83tTDnoBU4rf+uRl47yqkPtkygHsy5wj
cgi3zo9TXpMywmkzWMvWDppkWYxvroPPMWd1nz/nAipBc04jJzm2VoGzplM7r22Go2TaaN+yosW6
XUumu5RNEkBA213jVO89Zk33IHtUWcSBFZOZRqTlpnXzaKelbXlt5+Cb7OGgOyCsbjxhwgd7ZtYb
qeZLr0KmUcNMW7oYJHGut2MqHRth9NaJH7MhOht6Wl7k4lNQYoC4yMd4bvssNUbwW+nXON/nQfzv
1d/D3eEfq88MtyHzo5Go+6cWkmEpNYZUw/gweThIaH27izIwSZ5ndssOF4+DJEbIu6D1OQCZcJxw
3PQVsGSdv25zZH8gp8yu5R4nW3NwyZ6rD4mTeCubqWozmg1WjH5OVHgGE0uQcTxr3DQF+kQlhLUI
UaMD7oD6k2N6T7mb6LeypAYDRiPxQxIRtdHs3N8zb1fLIHesVxjX3x2AcnfCq5Vzgin0TQbD7Dx6
SkkMYrgLm66G/Nd+t1Cqfa2IrIFd6Mbn2MD+MarSSzIG/bmIYaFHrlucK8/xt7HW17uK02nGGXI1
tmWHo7w6HdOo/aJNenc/lthXxdjVrW2PrIJgrfvu2Qhs891tEy1WtqXfvI0VOnCZmQm+j8BY9ppX
fdV423NdOM8m9lMb6MD5xi5Fexfa4pQC5X1NM2Mp80pqgy7R2BfhxYnLu14JY2ycI/vg53BR5IXl
E4RiUSK3NvOEZl5V96PXWW/J0ESl9xIWPkKbhlodXFzLbkmJsZS20bgyrKFcV4lv3lbMToveL12s
PEAU3MDaRrWpTZyr66u3BjC4rxqAmZtCFDlWkkJw4BnXheo+h1bevbkuLtZlX9WreGrjjV2pOByp
Vv/s2XZ0U5lh9y2ADl8FZY/+t/HQ5ab3w+qUOw7F24bs/HJ0YCyMib5oGq256bPQ3SRm4x2KoR62
tqvs/anIV9oIiz2tuxsVdPXzlLfDugMXh/1pywk8b251AX6vBnT41ib9xSXZ+k7KiZiN4y0CP3TR
lm+aPYakQLlh+9HhL1ogbmQdtIX0OARhfCcvZalqByUBwjdXJYpSLaLMtVbCKrRT74zwD3rxMrji
Utq5eACV+6BVXnqLiJL6WCjaUxFozlmPRX0areoCEQBIfxbHHOHeY7XNj2oUXD143bvAySITInZh
HhUC0N5qCu3stbeJGosWl1NZVEb71hUcD22968+t3Qw3gZLnr6YSR8tKbcOD7rUnYJou+GdUxCSD
BidtDdai8T0RYbDBzflnvWxMCGISrpm7yDJqY18Up8iXnT8+khnBvC2NH9md1OdxiHmTMPTY933d
PakuMzXQ8GxDkOQ7625/l7mdcRoGZ2ulJobPCGoR0DOBoM+N6uj3d93gOHsxJW/kGOnRo5Cw8yJ0
yT7KEYq4NyOsyRt/QNxeEFl+YhvTroDes6zNRduwMZn1sMzN0WdeR54YF31T497R2kZ++Lh1zJZj
Ejsud9HPtUnAAuXqWBj3Z4GPDh6H46UcY+vWzZoNp8+V6Rnfi15jhxc3b71pdZepyTDWLdxqXUWv
U0V+N+boMrZx/aM373vX6R+xqPaOpT/BHS5TaBVJC4kkZkpHws/fqn2U3QheZ6zOWnHJ5zvH1C4Z
k/5BVsnGrqizDd7d2ATMPQA3ZWc81t8SUsJF7VgPVaJ2u762q4Us4pU1EXlLvsZKbj+gLdxfs7ZY
pHNJFDA2o6BrV4M6KMdpvoAm+3mXJka3wb/l62fVZ7fPvh6MYlIb/PRfIx27PoDi/VH6wt0PZR3v
3Nb3oIQO2TYyteDUR1G9CSsjOZNKHNeGMMrbya0cfECR9uj74OKxMm8LDO7w8p6afcjrv22jwj0a
KKWu9VGdboeyKVY+4I9rOyVIT5u9+iDSu6qyQB24U3aHrnW87cyq2sWB19yOURsR90qrV93PT2rJ
m56kYAu0vP4SV1h4gdTLLgZp1y1AKnXbiTZZlIUO3Y4o6k6z+bTeUuYloy8xajG0rzYHC12t7HdX
ZPcae4hFTVTw0hvKCnER8cOEVBYyF74GHb9hHybFxcqjdotB+9nlVdokuttvBgusjOq4xBbsUH9W
rfpNt7P4R26fQGkisMDLfLHJPb86oSEWZafVV+ReML1Lm+LoDtXBi8kJ4pNTX2AYtbhfkgkoi2GB
u2f6roYcs7ycPYntmpgwZ3lxmCbDOungSJah12svZj+eiIG4JCo9jSl7Xat2+TUKsXHuXbXcE6Z0
rnndv8OtYKIka8+JuLbvsrqND0YUoOSXdeMZwzqOL5b1FmuCtOaERYgWNu3GDtgiIdB114LS/eYB
k7vR8my8jpnZgzCv1HWVd+0z4QkSJPSI5o0z3orZnd7XBTiAeqs6QbpzJs/eaVNcHPlbJptRbexb
zyy9ZdTPakVD7G1HPRqPuQCOP0Se/2CZZn1xqgEXbvyPjf7GKEn3BkOTniIE+DZkkDFfswB3BXyX
S7uPyp2EfrUIm4MUcRs0jWitW/emRdP0QVW7/KpisWSIxjpYVZcuDLPrd22rBavJ1fJXiBjvZF2G
S+lB7SiM8Hs0z7lW4t2IDoeWSCcOO3qqveuibtwMXZJfAx1fF7Vo62+2h6Fz1GrvCimLUo2cx1I1
p5WmJa/uWIllkRveJZsvEOz7Gwyn1K1vK5gwEgjSllPliFWIfdxFdvQ829y4sendfNYh7AW/xWJi
mT9Fdkutwb64H5/98WGprW0CUA1dPz2PShCu3ELkJyUgAAhnkP1zZ6RHL/a+OInhnSKD83VY43Ju
RAt90hGs9WC5V/7e8VztJCCoLCb0tYGeIIrvpbW+y7t0vBXzJdrmY5avORxHW8FJYWnarf6M3OlX
oxqGH+TnJpDKbFQ4bVdKmt3UjYcnFbFvpss0mPZKykRtKtbdwDyyVUclXqalrT3aMW7WfqLkiDTm
vK9a+gJmJl1Obs2GSxXjcfJBj2SG5axj2xjQA0ow+1ZHbH3Ktu1QUmrvrcLJtrLu86LV7l9dalcn
ruYA/2I3giJhXT+79Wx96ZjRU4eo+7LLLOOSeCFHVLAQ4Lk3sTFBEYCQAL4HIcheL3FZjJpTXxkc
AYlQ3WfkmW4gZQ87WadlBgZDE+YlMLgusRE57+SicEFYNH7gXgODXTKOHF/V2cYN5Om0NxUARjc+
2snROIcmSqVnI5i8KHWUvvZqCGAdONAMXHYJgId7UOkdon6GvUgGt8J2FQ+tMCIhGWTRURVDvosm
HD9doeK76kw6qT3Pv45Ofw3s4AQ3GrvOKVYIsCQ4qWtVcUc8DUoy3rvw2Bpo4za7Jii11aNdjPFp
IK5BKKSpHhNRuGcvwcYurO2HCdfrmQ7+F0PcmdViPqlgJae4ZdmRAJYEcdkQl7V/bsQ3WbDDUF0V
To8tmFNNlwRprBtDawaYCcZ0+ahD7WOjpy7Yi7mLbOC0gEaKggYMNaKPcQG1cjbAs1zg4DnlsW3T
n3epIXAs78i7KlFfN+Rh6fNxy0zEc4Vt7RrJfGTxLCQnFRVqd6Z5/kleeAy8XQvTykBb5GRVNgtA
Ft81JV4zasG0yA7WudOmAXEUvpmdVVnOnazDhnWvJ/W0LWIXY00TZleb2mThcXac1BxNlXI8k3Uy
Luo4WgvDD4O7kN96MzpjulU4WpZ6MMFGG+cQwi0I1mVnqSbLNMhNT+hwcWLMUCH1ncLu+2gUJFrb
Uaw9l8CtiBJnX/uYoss7LUE+56NSluWlcc5kecd110bNirApKQoBW69X0lc/CZMvmAnMiihK88R8
j5Fo7Af3YFGilRlXPqY/PBRR8pXDFQn4tgK831osLXNRXnpPB1VreUQH4LXRpA+OjZneUsGB9mLU
18isITaqNtIrPl8wkggoJ6tele58W+/hb2hKtBAT8QAzsdJlNCnGnbyUIZRAdlvtWgvUn3VV07Yk
bPRyN6SV+dGv17QzCT37mBSWtxbxjBN3NHPfRERaPDSsH7TQrq99jecTIrgP/0fbeTVHjuxQ+hcx
gt68lpVKJd/T6ukXRo+59N7z1+9HlK6oqTE7Nzb2hcEEkEmqVIYJHJxjOv3eS1TleXlQ97tGezNA
rJ5JEPiXoVVm2TaehviQ6WVcw7WLAkYJ/f8RCqaUWmzxq+vHBcoBw3Dis4aSU2uOzxZMGtvJS+ej
5fnuXVIrX8O4SF4GOiTNrm6+BNNUI5zj0vTUag9IVddfPGOwtj0c1XzDMkSFxT9qPakZv/UfrAJQ
Fa1b/kMe279p8xy/BVlc30ZqSEXIC5I3m26ZvTk00Y146YiAujE0S9AreJGZgOU2UV5V11Rf+P0A
xoJ5dHr6FsPC3thsNO8cZQYw2FvGjWU06Q4WEZuOqaSBsAn0GH3g9k8ZqQT0K1z0IJehNanasSz4
eVcSxyLFEkLfCEx0L3N1rw+OpVZ2+8vcDtAZv/bk+ZZgnvCaQzGDjBdv0pP7M6e5ugyBafGDNY3q
QYLzIaW+OZqQdy7XVYMk39cdibHL3HH0dw4F7aMEG4hY7urQ9S/e1G4QY7az6uYyNxoovPWUhORP
SOZQ2VJhTY6OZ95Yjtc/9lDfH7JoLs9ucgf6JPqC2HWvqcMXRXP6L1k9fqWLyrsvzHy8qXqaNxVj
HB479EWtqPfoHVIi+2JrtR/VDJ/axdRDVvBgUmz21RKe25gdM0Dz8OQO7vAoa+R1lMJ5kkdHNx+3
mZMPPOIhmgZ8Or0LAhq/6Xr7NSc59aMsQ+QgCsN6zHwrvolG99S2c/bUWclPyNcHb/Qj6yd0LWC8
9sbgrU7a9kCufTqIF/BAs6VG6J3EW5j1K/Lj/VMQucbX7kdTZcGNHqLtWA5WDWOIXe8a+laPTUyR
E00LaJC8EnWQfWw5/z1Nl1NTyyp9+yng06mZaeUhmUgfBNaLTxPmV5s/79UzgfGOXvDV4N327KfF
SUaKNZiPcTC9yCiecxgw8+FXGdX80bRvRxXl1ir8OtdwB7kjNTpZNW5n4+CDTNnFtmI8Tr76fjCV
W0cZgsfVzAN/eUr94CcJWu2p2Wn7cKJSfOUoglhFC5xugTVYQshHsNeBx2z4uJzfs2G0ak37iX74
QzS008/ubPu7uQXUPGm5eq/qpLvATu9cuF7of6/DbbSIncihWkRR5Cw1LJePd85vuIP+idi0j7O0
yLz92NNQcuWQYPEOnYKE+7KyTKPZB/kVe2jISpB7vazaNO4mbWaAex1NxSRYFqVN6MLeDzGPCqd0
OcjZ6ljjVsdV3L8IWZefAcQnG1l/nSfDNWa90r8IuVpqnfu3d/m3V1vvYA25Wr4JFmDelfvqSusy
681cLbOG/G+vx98u889Xkmlyl1o/VYcujF7WP0Hs6/BvL/G3Iavj6oX435da/4yrpdYX7H+62tUd
/E9z//l1+dul/vlOoXeoeTo0ii0EITzaRcvHUA7/MP7kohTFrHwRxpVZl3FnLnLAy1KX8WXCp2l/
eQUxylKfZ4n1L+PXq64xKnXneb96Pq/0/3p9NjNsvQcz5ul8veJl1ct11ut+tv6/Xvdyxc9/iVy9
pQfCqtB1X6+63tWVbR1e3+jfThHHp1tflxBPuvzLr2zi+Be2fxHyvy8Fpr7bTSj8bMx4ah66MXT2
NYj4rQzDfqEMMPMG5A5eMFoWsvSuv1MQLtePaYOoX1N7PFEubgkcpwBMHOCVM03q9Ukv0GzaiTtA
3ddMvXswv3TQiQlx5fSu8ngKLPVSP+qT4exMikpb+v62lBmAXi5ybRcxN9F1E0k3evag9JRTC017
ZbsKvenO+8TVtErB+b4Rw3LcpD/8qFFuTSift3mWJUdqUuSj1Kx4AZWJBm/ePkC2lL8oZF/Oltc+
iU+iKj65B8+uxx1t4fmLhOkJUmIhyZaThOi+yiMSaqnLqhKQlgUYLjPWNutC//Lquts/OZbuk0T9
iyt7E8xLuv9LkBtk4HJ3uJ9BYk0bG+6PexkjNhlux9R7d68O8yPENhVCipGQYnifJnPlIHHexypW
lYSHwqR5VyvpaDHqmCqAnMqBLCEkpev4U1DiuvegL6fjpzkgT/8b/skKuWLqbkcDdV+lgcIdlTf7
Aelx50HOUrQr+j7v7q/sPBBFO55PeQ9dTRjb8NwnAWwN/11DIuRQsr2FBcruj6tNzsLU6W9og/z9
yi6LlI17V5ezfRKnmJx0OGTqNNxW4O3BTFInRMjJ4iVytrldexe7OMUuZ+sBeB3Sw8vUWQjw5NSl
mOLX8ftcmdaYkb+LjLpF8ywbD0AA+m0Uz2hdw6/XPG0qjSQJokYK71og1KTt7PEQe0X7NARq+1Rr
pXNyeveLmFY79FtfrKx12WsQKocMOPLBNoN+Oy0zxXa5hqy0GuU6rhNMl+uIQy3nb1lRN0dp05Uz
SKGe3/t1r1p3IeHzys3FdzmXnl3p3oUWFrRDu/Pg5Qyp4Z7U1jBSeM2rrDkplWJz7itq/YfzVjNq
dSvhflv3412r6fYmaPps18TGe+90onSeS3aD7uj1YJQNZJ1k88X0KeS681r8QezSjv0p1FD8QaZL
Izb0BZsIVQuE08hZmwaN0k3q2nfhAopAIVL9nhWwAy1CCmtEaGsapMFDttVvr0A/SQb4/CBGZ1EL
pf/VIgGyKz6wQXAa3eV2QOVoyQDySXmJqKJCXAktnhwgZM/QlWv7C2leKXzSS1xLNewSB9Ri2MN6
0kAdVzbPC0PBIWrreBdC9R5uQQrmwEGyeDf4Xv1cDlP9LDZtsXU0dSM5RI72IGNxX60zqvFj0/nB
bW83w7lXrf7sDVSINzKOYaG/c/WHoivGfHdxkHwCDzA63S8h4jYU7vUe/uWg3K0rdHn8vtaVLVzW
8/WHK7OtRiiV6+Nz96ES+ul35V1FtPbnLTkE7dMvzOVnhxLg3SVGxp9mXn5kBj9StwGgpy0dfvDj
KlRMszR6G+gLO+aL2Jwc0o+zSUTl1rG4+yG5zLiyy5AddH8E+f+tGTp33pD4pGvKo4k5MyPlfj3k
fvM+NIN20wETOYtT7Je5Pd0422Cu5/06jay6v+vLStte2G5NGg5pgxogAzSNKAIErFV7xWl+NqYu
C05t7gznPM7ZmEZNdRvPaXWbGKmrvgwWuQN1dPOtxNRLYCIdCZMHMrqj6kYe8kFMbqgXWx5GB+hB
Gk3Ntp5uw1c8OvMNP3PaI82s+qOcZeiA6nPU3a92Hem2c6ZbcBcR6qmAajfaWFpHh9umxQ/jeiCt
x18C6nsXKZBYX9yR6UFV+XE1iW6WS46FQkmGq603ENZ5c+4b83K1T/Y8rUDHoIs3zPrtnEbVkTy1
+up1GUSVim//piNeE3bZ8Ivb5sO2pqn/yf+IjQxnvoodnG81l0kr+JQDjRJA10COlnoN6aQ8uDHg
axou7sqOyEiCdHi3FTRWFWOFwMoy4zJZ1hnCJalXhe6mWTw1PGbaTla0x/BGQq6nLGvTWhvB+s4M
8RZWtUt1xxntRzDr+d5tIBrmX2f/Zof0iWhJ9SO0Y3g9rCZ9rOoE7V/EDA8WfS5fJFboWv4Yq/az
RZkG6IOi18rG0fhJkp6BBtUDmmEShguMWDXgVROvdBuI13EBOohX5hYddUjVM0yv3vqsszWpk2/q
RU+KfL1z0irwU+tQvNWiRCXerEBDqTYBNDUaLL9etzH9tHmEqIQOnuVsday2cPGC4NCOdky3gsTJ
YYCN+eKgd+O3mQrfPAwUUdcJcomrleQSE2wnMEKzsASv106XmwJ91dxXwJoMxyz39gQcL7LH+Gf6
oBA/Un8OeAEoFkZQDQ+d9nNlaYCsyul1Kgb685QkpRIeaD87uepQ/FT9+yCdVQQQecMu02XVvM3r
25F8779b1R91uDEUBTUrHh5vrcG1jprf05kNPmsDf1h/jvQoeAvL+TaoyPa3bjx/KapiOy7EaPTP
FQ96h2pQsETRtMizs43GjHi9RK/4U1hSvLIkXXnDWbyRqX5aMp9yCsWs4bbFb5QUUioMXgGC3ule
VAjHbzs3tA9oHdlflTl6kN/hNSIF+HlbRo51CBsL0mUTdqphU89WdZTn5DmOjDvTybdXz8o0VfIE
PquqcWfF7953m3iipv7kmUZ+fjaXR3UKPjdG0bwmi3yjkaaw6JjNqVUHZXj4GFIUDe7lMOfOLc3R
5b2toGfHQsVNo7nRixw8AB5lAhZPRnBb6PeV2d4ZvYkATDZl4zHrhp4vWSbMfP5fnCxtt4v80rGA
ig6RmFY9lW3n3EvIpPvDg+3Ox3WCbs/JDd+gdNXLBFqZrW0Lffol5nLdOXksiyK8LGJA7/gYThQ+
5S4cYPjItvvWRmLlAGo63YFtGg7msvysuOV2RBXhVUl3agy3a9E1w+sU1Po2GhC+FdsI4vYMKuo3
b+F7FVNVmFAFZeq9s5gG0OmHpLZ5ilyGJZu+F8P6Jj4JN2P6SL2Mlp1W9c3TlPk/wx0y3HlBMNxN
/ggKXU7lwNe7oqBr8RFwHVV9eCRGhn7RBtVGxlCdRXvdmvvLmmtMVsSTv11ny7pWPb3fx2UJGZeZ
80Ud6uB4FWI3Kr+ogfdTaNUoqXSeeXJ7JQI7OKucymEdi18ixe1AlfUeKWN7jby4JJSCxLTVAnhG
JEjWkLP1kmgTKMb2L68mkexRQ1gHQSaqejM+OhAM7uJRS/Yy7L0QW2+Mj707O5sBDorDlcMf0t9C
6i231/ZiPIVlpt3VeZ3ayKmwyOi+6lM5PAR60AJOypyDx87yGVL7euPX83ArQzkknfuimn18llEV
x9pzZ427HAGhx2IZeWYQPNOYuU6pYOG47zrrxp+aOdp6XQvLgJf90Gj/jrZwvMx8RHTI/mT6cuHR
DIdDE2XglKp6C7xneK4dNXylEQBcpf8qByO2WxBEln9KF5vbAFSdZwVxl2VItb57zAP9VJne+wS9
B8JgoSMnJlrRsr0z99DGLvFgb/NzXzj/WeNpDQTeZSNutgRUfTVtgz6cbmQ4t2UHGM2OtjJU3NR4
ycuvWZK+Xw1WpIr0pe3cGmmbgLopDJI27qLSB5dozF8WBzso1tHnW2xRYQEiXsfmrUGjHFz9BPhL
gETJUA5GZMfgaIpgd+VYh2i3mIfQssEIfjU0F52cyQiQSnEpNo3w2FsAH3ft0MwHqvBQ17tR+KxG
7iaeyuxPXplrIskjsanhBq8yn+b+6/kSEUJOe4lYr/BxfXGuawAKhssXELoH1f/BCuHwSmoEIzc2
zTv3rtLu6cwIIBKwhl/rNg5O8YKx3kh0Z0fOdgqN8UkOLayp96XfQGvfTk+5TZNHFvvZUe4Jimkk
Gaz6fBm5lNEaxRo3ibwcH165u+wvvCkpsU9zu2XusLx0uZpYN9SqAzqcUlpvkrI+AReEWwoA7MsY
btNoKfgvlkKNvZM95v8R1yWo9rt9WrnRfp0TDEW6mfrgfR1xQGb8/3Gd9drj//1+un5Wt4YFQ1mV
Wsa5aPRjH+vWbesbPG+lfW+cp4plePRKjXNqG/FppAUYVUDjLKZBvJcYCa9oytlrrUcvyTJFImVt
GSoj6hG7KoDwqU2qaS9GcV+uKOEjTUh7mq/qTeRGyfu3dDmB89mUpjHdoImxR/0uMrckNcxTVGUW
0G2+89uAnzwkJhh78v0ufnI5k7svq7a9eX+u8cfoliyf8sAHJHh0u9Q9jEWLXNiHTV0c6N/RmVPr
F3sO8w5iyUsICubfet0qb2W+mGSCxttnxzsFWpRlvjiGPnPPtj4phzgb6ecYyjNYieo8a1Z5/quh
OCRkgtXarmdaa//vsbJSGgU/HBtGtNp+LRVD2cqZCWjlcpYvtjJVEP/78P5zHHKgCqhgkpluur/i
xpKhDoxXySMAs8tznJjkUId98EmGOwVakPoGtG1ZcK85Ac1n1JdNMwPjPJoGAOb41VjMftYlp4m9
9FaGVkXrPRxJCgDmuXjTNZLwZIEgHF2CeaK/rDHzTPMUO+FrQLPSG4eEj63JcwwKF3aG3tuxKJ2X
xrfRTl2HNIfc9gGEJkel8S7eALKy59g2rTMU4ePTDE2KNRndHSRo05NvcmgiBRbsKtJ3Tl/y5TXG
dnKe3fcJMksOrpFepspI5o9WEu8doDS70q1Scp3ddCy0yHguabTadyV5MtOykNRbbL5ittuysJtL
iDgmFtjAzJafSn36vQss7URq2HiG1PSkxqF6r3WtG22Lt4lesed2cU1dq9xr9njTGo4XIaSdTadE
0f9ziTRp1gKdbhZbueZ6M2kA13cMLKYEw34n9rT12m2FxMfxstR6M+KWG4yd9HIj63LFm+Ylzm0e
6wGECWzsjGU/6UZKfwPUn74thS39ZjVq0wzuVvaLEg7mm0hI6y8x6xKrY7Wty6D2E29mPqdo3Y9f
SaG90VCpfGmLyToWnVnetFmdfoHJ7xcd4OOvfwwYIwQv6oC0jFABTSp9MgZEXkIGqIa2sbOr7PPQ
XIYSLF4JXofivZpb2MDTWzDW26GzjPssAQ80+u438K2afwo06NJp4oHlqy6ViTRNbN6T2zXuJboZ
211SG8Nd0f4nLSzzFELxdEcnKf+qSkGnks7QooZEDCs65uMdKSHxTkuInMmhbmiSuniux3bUGie7
/xVJM5u+6CVOlpMxSaSOVujqFE8BdO1B0me0QXMwZi1UbsaKhP3M78i2t6rc/U+amtkdaOCS1GeU
ZXcNiKht4vjaViY1burto66LeLbKHcW8R6qXrvVhogNwUUhfhrBGTY9e6CNiiyjWxWupff08Iw1w
TwPeG7vO4luXxfNGKyL/reuAI2l9Mb35VWRtvLbJ33wH2cGiCDxUFBplo1j07HYGHU2UDbyThhbz
pU/bjGP/MtSE6gG2mk/D1St9df92bpoG0dYZ2JK3S/en0QGPMepI41nBc+7the2E8hko9oma4d0Q
VHuxjUAu593FvUzJ+kLb18sKJg1de0/T671bK+UN9CnuPqFt92c9ib82tBg8q32lPw5ZlW7Enme9
uctUYOTeAuql/ZlHM+2bP1ct+pRA6oBrJT/T3dZsmsDzH8ACzi+l0j6LPdCz6pD6pkVijItETXvo
TOBELTybb9F3I4zH34Y5QK6Ar7XnvmznG9RPqhvVzIIXtoNg6O3c/i36rrfwn0gk9GbTsx1DC/P+
ZA3fJJ1PaDruoLBI6YH6kJ8XI60G6X6anPQeNJ7zmFeKslUCi1+zj7MgJ1UqtujjbPVezuKxuO9y
yLGiwH4OeXq95b1oPMiBJnbzwYp9VBtRDtxcOWQ4xf5zWWburcSuEfC8kwmzwJz2afACuV/+qtVp
vPdVYP9FQ+NYrJTl1uqd9Nd2jLezOY3fA9TF9nOdfI5olhLJP0YIT1QaR9ssClETDRQaPnKoNo+w
22R8ihQ1fPSXDUcTes7OUuEEu0iGh7I5cZZtiPj9gP4GJbLuPDhDu523OMTrpS4fmrS+n5Sypilk
2dN8mrasTQ14vGvq+3aR2tV7Er5G5ZUvE8DE28FV9MM4l8pXMliXCIOmn002QTxkx7RE5dSHtYVb
HRHoH5SetTuYddsXeBSnB7jPb4yc296qxVQcrEkfdhIrB0NNf0Bhp93JqOqimZ7K/gY+9+aJzeW2
n2vKkj5ibiKU2zbk4QqD7MjctNNPjp7vpAUaelS2w8ip7KTL2dUdbePatnpPg+I2DbVeeY38adrD
ul/YdMpAiyuH0FbVk2ItB7DmGd8inIKtNXVaCrpfMr4bqRQsHglfetr/7jQPEIGsaYel77Waxudo
+b6G7MuihpNabOtpXMh/n/02P6ySnjO4W9T9KrQCJ+dG7NeqnxKSx8Z4l06huZlh4dhJoDjWpeQs
SJpj/LHUVVjiPiqeljXREcoVPd61mbVrWzt/ssqUjaaZxMdab9Ndo0fsNNWUxvlORWfUrH8Zysw7
6L06I0WAPrVoV4ut9fp5Oypj8yyOv7Wpy1w6/GhNXWNkSlo3w7abRm0nhceVIPpStvxUxwxRLzr4
w/CTVC0v7gt39J/PL+VN00CS7sI53RWdfeiL7ic32kF+ubH0Mb0fpr4P94lCq6eT/2mYLF3G+UCG
Lu3bo4w+QtulF7leDh92WVFGYpeIj3ixm4tA0ke8XFJCve92BQFTubBWy6EofXvf9PW8WW1ytvBn
3uuFB42txFguvIT067/Pa92BpiCJHJIKKa0hcfZFlXyOWVdsIV47Uo36Db0E+1RV1sPl9ZAhrFe0
RfMCrH8RVbZLmJjc3KEK8DH1MhTPlY2M7w8/qKuNpg/qvmn5ZhN2gbIxfgNQ3z8GQIvBsGob4SBo
gio7myY8oRIlk5ygh31hoTL/86S2Se7fSyVapKH0bea0u5XJhIYU8sybpLTHexkHyOMc+olSotiU
JeZzIF3Xe76tnMtscZMT1qgskn8De21APBT/blJ5u1XyyXiSw9z2zs4ZmmC/2mra6yghqsEmy1WT
bTFS7cMiHCYHstXwrdbkvPPRh8FxEQ4L7cRAjPq7BHwyd712gM4224ptXYOcHLinxnEua4jDzjXv
Xg941Fwu1X1cDxRQephnc7h28MzxK6XX/nZdvPL4GJRmx5vP029gUIISZhFthdSwfjb0gj5rx3xs
clToEYesn5cAMUmAHGLns0lCl4mAla3LxD+utS7/x7Wmov3mRbF2cvVw49jWu8RkrBUo3mt+965r
0xaQIumzZ952atq+9H3mPfVZuOSo0JIZAvRVfZXoy5jEFbX4XHuPdmjHeSrYylxHr9eTGeqyvtgm
c/SeRtaXUVdqb1EWvo1J5DyPA497VWKEtzKU1h1vdu7oQmvupYcni73gOdbuZCBBIcz09DKaX6Kl
70fsRPvHpAc1VVs0g207pPN2WsMnR2ZIDB3I75dal1ou5ZDERXabm9HaInz2a/r8ljVUOq/OA5fJ
vKWypfr5IVBDQBbg9J/CrH+o53S6E5McSlidjuhh65A5EkbmES75mDjVAjyQKE51qkYzdlASRnb7
RrYSifzEyakc4HD0d62maRvZpohNtiVyttrWGVc2WcCk6rdR3aLbhzSAAhmCL+wTaRjNos5traZ3
Fzox2l3fCcOKqd5blg5FZo+44EGhf/JQLwXSOSmzA20GyaFaqqmrdwr0X0cNBA0lvWhLn5KzF0T7
CpOXoXhLSo4X7wqTlziqtOFl7pXjstTiTWbeyWgbkt2iiwhNo69zCVOXr8Ho7/aa9dXv9O8IMuWP
4uxafQNJnv6lymrvZdLDo5jDDCE+Y6APd9Qj++tYqM1trpbJTrxW0Cj7wIupoy0X8NE+vlzgsuTo
XF2AYuKnC0Ru4x6gMgX1SptLe7bCZMuQtIsMMwtA36Tp2zTpTxB4uufOn6JdY0XRLxWNHLMO/ylC
cOZh0AsbUosi+WlU6mcJAEDpQHYRGI/rTOQBw18qjU2w55vf0jmzDoi78LayYK1Pxwx+mAWz0i9g
l/UgthzhFeht8+Nq96J6OFQAJclzIQ52NVWGioApl7n06aIX9bHw9BJHvJmsLqjLTbfoU8jBLjoS
VXJax0Cw2uWwusU2zUG4mwcSQeK4XuKyTllTKCYLvTP02j6vh6Hrm1NfAl36sAegkc7GCNHe7r+n
tBz2c/Mppmij8Zi03i99MBYPcCXr97VykAHU0Mg82zyOX+xVdhS7WOSsXeYMSaPf82yzmgMEJeG0
o8j6h0U/rbfa/7BogCBWnzeR62x1OqeWPYVsQCzftY/jmHy/bFGkcLIcrvYfNAp/Q/QLPO3iBF+m
H6J4JFv8x1hnWa0Ko++XHZB4L/uZvhp2AJrcu9jIKlI6ef3apDTwqcpMM0pWOfAIV86XyaYzHcKa
/yBh5/6k8f1JDk/zz3Nc13e6ARAS/SLjldd82IRKq/6mtI+i87XMsSr9fY6vKf65CSKkuZNi2mvD
tJ2ygl0xGe3vLd/Pmx4Sl8e66aHzUAN2X2E2f28cuB/gi5y2aQOXozNMxY6KSvwI9Hi8td1JOepO
Uzy7mlex86EPy/CgW17Iw6ZoeBr7Rv92NUlrawW2VbN4bmt4D9xJd27NwZsyVCd4gKQ/qHYOiZUb
X5N6fEgnN/01MRI6KXl6e4Ffs6bHlIhQUY2v9dA/SP7sryI+1vjbCJrY3G1OF/DO7ZKf4KXIngTo
0O1VqltframpaQALvwigoghV+zTCsXWBOWSlAdQTNYyDMcJe1cG3eyyNvN8WhYna9oKEiPPosqjM
b3ey6ARaUhYVDAWNnc5l0U6bun2MaAnQYh5TVGd4CtQqP6NtwA4EcbLLUETqhTdWw0TuBIaV5XFH
7IupjtX8LEt8rCMmBD23TqxovMzQ99uAHmm8guQjOM+2njw2i5BeF4b5r10IYqr1vO/TrPq7lI3W
JcJq1X4TAtLxQNod7CamgeojnwodQPNYlKmGAxm5SfKnq9GCBxuZS4Wti8ymaFNtdDgflh/kwN4V
40x6bcqyx6yES1R0zbsqHgFU/dlR2wp7icURkFG7zEh6j3fx4gji0jzrBjzE9yOpqqxo1Ob1Pb8z
GE52GClQi97dzu8n9UebvKEUmv1Kpk/dRt40P2jgm840sEMR9h6Q99G+ThXwfErsHqe2O1hq69zZ
k285O9IlySGHSBGUERrz4o4U3bmL+HugH0KvMqX17jbVaWKXvwyY9d4A/f/WjTB9rHa4cfZmmoRv
fxFvL3Y98gqQjQ1cZAX0HmlS8yldcpIyVt2g3lA2thC0I3fhldq4Me2sRTK2Mt4aKi91SxKS5MBD
WHflRlg24VmB0kqB71CGpm3+86RKMwHn5dM9SaoC+tvloMBTCbwQ/Yx2/q9tccTIlKEIMwB7Uu39
BLtxqbnVOW6m6TlcDvlo7ZuygN19GckBwL8ZNTx0LhYv69THjlqxjKB0hI8DZB+SyMHdaorHOrsb
evVnMcnB7rzi1lX19jKzierwNq+t35Ho6e7g/kTGqBuTHnHQottChG5RYxpK8u2LUTwSKWeXcBmb
QfZ7nqoqeJlkPLNl0vbV3A8bwVpqA903PJfjkbHEyJkcYEmDtyA5r2boewFwll33PqFukNiuZvUx
0R2kjJTWc/hOVnReua7291MVuLs4MaYvTR+SR7W8Z10FyxWOJeyhtqbciXMeVJWGSoTWxetC/3SD
aLW/Fa/LT829PTk/6CyevlhwQb8iB1DUdd1ti1p5rAa4xSSysOjOrqZcvZV19JqPTmMN0168etMN
J41+V9gwuSNwHPFTrJcnWVYiQEJC2KdULzKKcogo2XJWZ1mNnFUHiX01QaNlozdqoodnaT3bsDnU
f/JpZqXgEUEThRLpzcAb+daARveermy+muug/FJBjrFRB5TZCl40n4RPgFxQs1ODeLzpghzAxZJT
ZTutbaMorGDFY5jpRWggY28m9/wowddSmjTbKKazi9tY26Z+9ofA0EEEwK+yg5pXqAAvJThlKcH5
S2kuJQfk9WP7ICZx2g0ENqpnDgeJEIfdQeQk88W2LqJZHRjdrHsQu9ooA5I0aGbRr6+d667Kb8rQ
f/ZnxYT6SyitgkyHyEqDI3X2418zfsshV1k8YeNxihZMcrDRDt6IEe5mwuX0Egp1Zb7vOspSyFPv
PO8tLNrpcU0BTIpJW4AfKTeSOBBH1JgjQthNveML1ngSR6o31LwL7Q2CjPTkFEXOF5+nH82s8x7K
Fl2DzIoQVPDneavWTvzWDm6xcebM/1G51cMwkJDfjPP3kg0fr2rR0kHSV78nZvbVGpL8e6fwr6V/
efqJ/UC2C/O0ee76goSAaWn3bjjON1PgdKdK9QZUefU/XbkYzc9XtpYrK2H5UE4FeZYi/U7R/vOV
+y75GpeZuo1zs0f6Oz9AYgYb92wqR7OYlB/GwPvc6xIdMuza3UPx753p+e9P1NG1ozHE6lMCodnW
aarym9V0bwtom/n/gdqISuec/FA0RX0LeifZ6Xzon4LUV470b8enKImb+7GN573lzcUXJ/QhjA5N
7ReENN5vQ+M2FD8IfukMkoBXtzHN3p9uIzLd4g+3UfNgc2/wnLztRj7P1YB8BUWI7AtUsMWz0fK1
soxMT+UAli93pvxBTDxtNTuvMbqjDGV6OINVkmFrjJfp9HU7zXaZSmMAPeaQIjuzGe16I7QQiNey
Z7ZaABNa6xU9Aeu1D5YkDCJId2Krg2BB/S5cV5Acv4Iwyp5t/306kmDUEyOLbILZqeeuNd8PzXKW
AH+3lR506TKyo34mt5IaJE4XD+Q8qPZo6q0KS+VOdB1MjewCJZD5DBssHErqr2JGXRSpmCVKdGok
Kp+n6VxW6jPPLf42Kkv4MKfBrM/9wqAiB73te56PIYOOoH+8XR1IIxCtfkRPY70vWv8Guc5ua5A/
u5XiXZrAfQXDhAsZKjhr8cJ57d1K4S/TZ+R4Xehlbd/fX4AD8xCGG98f3GMRabWxE/F3bTGiqeAe
RdhdxOLlTLw6LG6bdvFWLdiZbmhRXYck7HEOjS+6sNQuo8lWvwiFrfiW0epbItWPyD/OQ2D4Elka
tUEjGbAwf7CmfdLCoSSPgJenQTGOUYlOyPKwKKVyOVyizdagy5fS/HrwJmXaTyVPv0No38SmYgBS
iKbvALt2Zeolb1NUl7T6YRdu2iTyYLKo0ovdnRaGMdefvi/2NV7Tzd95fBv4DiP3Mi6M7XJoE51u
kaGLSLdhW73BEpc57QzYQXaLeZqFD4HGD1fbDnRaTM74zfP8YDcamX6S6o5TPM3z1LxdRQ1OvNQW
Tyk7+GeFf1pn2BQu3Mgxd24eUuBchFkHoxmfq4l/qZQ1ep09m5TXRkNxnlNTNV5h2dkr/N6gmWJ1
ZyVlvyZKNXqq8TinhzQRLTo2yL7kQNPD5k68bWqdJmgrXoIgNGUNMfdIi57DjDVkSYM8GHikJNtk
YZGgYNWFr+VUVdDvAFSqjCh8LSDuh6zF3c4j7LPbyujRNPR951CZ9rs3YVstU8X0V/OXCHE6NNjt
LTRp6B2onbZc/pTmQmDuFGZ15k9pLpzlqhXWZ/HOS2VcvFTHCQ7hN1+98mmSYejon+f+VbB81vhW
S87DXR454za3PeWLEkx/OptG/d02fJxdxSkxWu5jU4/HJk+Mu3B0Id1Z3rTgIF6mcpxerb417spu
SlE15M1Z/x/WrmxJTl3ZfhERIDG+1jxXD+7BfiFsbxsxDwIEfP1dStpdbW+fc+NG3BcFSqVEuV0F
UubKtUD3zXF6+WCnL3P4y18l4AKd+lK55rpyPQSIQGJynKRgx5G17gqS8HxBttvA37qIJbB6QfNu
w7yY3FUroJD9x4Cl18/wxl21PofEl2GJKzV5mX1C/aoHxOMvE12B1y1YglM+W5ekl0nGKpGgTXF9
UKD97h0LgN0z99vNzMcovt0h98q3O3gOsFuaNS5Yskhka5pxc3aN/DFS+d4wwLKJ6qVkUedDsmmh
8gktOZ/t28msL6bO9BoiD45mB4iBzvTiTSsfJGJOkFmooduqPWggl/beQg3ZPAnlxd1KQtxstKbw
AjnSdmFkQfW5rZCOdFgujnnYVy/QI5vtzQiVIggS2es6berPFfaqllWWD7wIwVaUj0Aaa3uvp6MC
KrpNryG5+hi53TNELsoVtPfSR2Ui3EJXZFPaNmobXf3/+BklwguFCa7pYRDWMuAT6Pb1E83ZTv3Y
vtpMjMfRBGaZrGmWW8tB4YlSCQ79inU3gQQ7gAiPAYK8TSMTa0tCF5PHL45Vmg9pPqR3sWT/kJm8
/Ng3t4Vtj6/aywy8Lc+BhykN+xF7zeJoOXgIIB/vPJKtFGI1oMjxnjvQJ0kg1LzygLrekgdNsEeE
O7UA7CPZ9ITeBXvrHAfwWRQDxJeuwdotXgCXbvZh37C10KEvD3andT7aSxyLvmj/v9nVlEF9tg4X
YhDdJS2Uv0lZX67LQuRPoDHkO+hSBksRtvmTEg2Klr3IWxgBuskUIihRgR6TnC0OPp8+VxcaTKtk
ekhBQhZh66Sgs7XKo5J9Yp2K75XXql2fur6JMJzbHiq8LLOFsqJwb/Ot5UjZ/0MDRgm6q2POhvYw
u0O2D3ozEKECeqoGC8tUDRc7LruXduUOtnoxDdlCcGrIFtSNqk4zTBqQgdWjUCWtIK6AUhbq5gMU
zCJHPSIzHdz7nXsmM/66YCiKAHKv0gZL+lBByyEEs6NRzxq/hPbYbtIM57vb6xbRkWxcxIiQQAvg
w2uY3ra3l284rHVR7wcHGhOkwILBCTIv87uaJjLEoGOQIZ1ssLvjDGmpTa+zbHk3tA/xFG7aTkRX
MnWmD71j0fxDY2S6TbrZfp/UDlN9tDr1D/n/XyfFHdBiYHvAR+ukjzipN1yDJALUo5KK19/GJjoa
CXabj0XYlp+KNPxp6V1X7TXxwsdm8gw6QT533d+7NHpzRsRKnm9dlaLizMqiehUY+9DWlcUD96c7
9CKqM+7/2uNeUSxU5tYPgISwpZMLdu8za9xAVro5gQiuPygJsZzA8+UV8WW+MgCYeJpqCGmMZd18
82uxlxbwtosScG7wE0AoNOffoLwjXl3msWWKdNu8ZG9o2keveFtSTQAsdcp5WxIl5acI3924lerV
KFkPakZcjajBW0DnQL0WEvekK6Vtf/Ur+QSa2ACEpcuhzcWGtMFChFXOrgeKixrEyWvqNl0DoXAo
cpJSGGmGVTnzzu92khZzEcDAyzhNsBc8+wVkgxe4sEO8fxaQ6pgvPg79Fx8TgJ9DP8V8E3W8W4nJ
C/dxEIyvHuSsO1VWz9Iqk3MGhujFAF2PV3KL49TYgyMYOpu2t6hYH+ySlIVbgWLFFQqT7XWsKvxf
V9nUrXiZQfeD+mNrd6AVse31AFEh6IK605qb3hZYpn9CZ4z2xFsP0FV7pat3+81E9smxZn+iuCeT
owEjA+x4q0Z7spOJBv9X+x/r4zv+4fP8vj59zoAQHe9rK+ZsAlS1bSzDtfGF/NX0ILIdWXftihS8
77Xykbookm8N98J0DWw74j9NB5IRPWH24VMCoZfEgypMgqf0v5e6Wd6Xm6cnoPR1hxwK4VoNwS4d
/S2S1TKw/GxDNtJO6MB8elGZueA9Ay82XqXcjqw9UqPmjBtTfmYvHOl3Zw8s809xzd9ewEn15jbD
yLRb0JbdGawh7lP6y21qh3+t9rsbTS/DCP/FLr79fMLBGApM17ZyoEnPa+8+lrF9D7SnQv0wvuil
ecpaMFuQp7R5u3Nd7oMrkeFQov2bKQbVoWjAdUs+o+G4i0YCTceQY5l99B3Avux8uIO5mt0zFU4n
0EbckTctOwR4bvE5OWTK4TB4QK3YoZHvMuhgPpsVUhKhF0Zn6oLqb9vkbfxoQJHuMR/5atQ1rmnG
GaqeZLmg7jRZfAcyZnMezQYBIMxQFDsapSUFBDfO1NVLjhk4+WjJAvQ6WRe1ZycKQYtiBAhWiCWj
uIluZJMDJg45uBPFUrqomqCJF0cb6lqpUEdmQrOor0XxKULe6NHO5lAKOTQ1KJ9v06WszWXgdWur
5VApjJLgfqhRqsa0WmiletBOeC2Axl0P9od/eyi/PTYDXvV/eAA5hbC4Tnn8ZQ0P5/fVEHPow2PP
krM1kDgIqbjcRjtp2v0+MTZEpD/b5nGQ6oNkv27AAusUhrV1ahtZCQZWU+TB6pNHXaRM5i4hbAhT
I5Qzm26YmvdJhNYhr3cT9cj1fSJDOcJJRCilTlh57bL0CPlB7xHQYO/RY+wZZVzNGSSxHiTLa3+N
+PawpsHWM4LziJBVqwfJVBTZpfQyBlZazE5jJ1mjpL7Z0HTflBZOos23ebaeBCmNLeD98R2ZTL/H
pgrEz1v6BEPvd0cBPeAFjdIaDDm4wmT9PZlUZaCCSHnpjj4C1LXrg8NcEwCQX58IpD9Q/TIeyNKa
OVSfpm9hEvd7CsBJEORup7qr5gCeinl7wYv2ngbpS4ZsLETfE3FPXzCRtij7+H26zKtqJVwG+uYi
9fcx3gPA7vr7NqjzTw5Lik859kl8SIdrVHN8xx1mLx0m5I4GgZCedhxECUua8D4dz6scJK6jt/bd
Mrlw/kigCYaX0AqQ3gnsO+C7T2sklRs1xN9Ag/vV7aDvA6KRYJ8LqDF6WWZ9wUQap4ljZfgrJwFo
plgZZsL2jobgW0Y97pAWtzT0Qt4jL+wswqrJNj5YCxRkkF67NOZgO82Qwci0kpSWctF2IGvZB/vv
/sgZnlnQiG6P0uUBENYUSAUd+fsjBlh5cbXkMRIat4EPwcKGIoGeAqtmEeMZ3vcluDRUeA8Vr/De
tZBlwfY42PaQsb0HRwBi/i5Kv5QfnMiDhYl1N3Rfp9FxkmUWCFfTh/8IPeUmS0ezAzd6SfKlNWhJ
p26g2afvUPcMwdsO6t1hj6I3fbLDc8mFjF/U7qnbMHMlwAr7FOPkgW3Lv93oVdE7UNAO8vavbrVe
jYDM7276HDOvRna6qdHZ8nZTWq3rwajcpwrACQiTbdspTY/QBcuOuWXY2xEohKtQJWDspeU/diFC
1zVzys8sFp9joaofdQK9u9QbxIIPgEA3ovzRBfXn0RDF57wuEkjjpN7jyPBjrgyRXSFQ8XaX2ho+
3sW142SNPFgD+uMvNTffWGOgNK2OwGwRR8wHM7QhZ1qZv9lokqbg8CMLEhuBv84Qe3uESEx5cJCy
gTCPYz+SLZKvrbL7B2XhdRA4kB1uJnBh3fwhfQVIozSxS22s5n5uXvp2gmhpad854+AeuN6susBu
bKx0TJDGnuQVyfYBaNffjbN4PBm59kzW9mGQvv9PmZonEywntwvPtWZL8OviN58yCcbnuK2/0B6Z
dsu0UR57iM3L0NyTXQX+VXAf2Ids+txFkB24hXcpDKztNoPYue1GG6o8GNVzFUGpAlIR1ipGnhGS
c8l04aE0l+TgBM9pW9tLUaBYvZFRtpSTGW2m2LEvBhC3c2MFTJwCaa/7PER4iwbIRUFuaVngR7Yh
W4/6v5XpxBGE6Tp57RXoQlonHTZlIfH3q0sDAUg5HrBpHF/BnutBotIxDp3uMrapg8F7qUBec3R8
qPcJrR1t5ZO37CQo/CfPKMCEVf2oRm580Rd+Wr1dWODHTSUEQRwL2cXCyqzn2m/bleikfVUWtAXS
Js4PSBiA0SGcgnXFoIqQWGGxzCqQ70Ranq7QV50PtDeAPOibFpJ+yWBa6//sQ47UJAnYToT2vi1G
VyL/WhRtgOMWP9GRsy/FdMeM6UQyZGnCxjs9RidMGmsYvi36cPo+9t/mgQ8FLPeD/aWBLMMCxEfi
UfDQ34w+MDYKNIZnlgTxuqul9Vwa3de8HKBmHoMHD7u676B75otBTzLYr0kA3w5nFPQkYNY0zOdp
GOZJkFWdJzUlAlqAmxhhnx7j2jGW2aSSJWJO6TEKB5C000gbJuPbJQ1NqYkAipNPBz4ggVbossrS
QCF4bEF4HVpg8SkIwaBh5LJ5MOykWpaVFF/GXF09B7Vei1597aXf/kDJ1E/hO/6zl3HwMPuDfU09
M4XukxQH/GWrczpytpa27z2yRL7EYbSddP6IGlWOAbA1AnXj1M840sWpMxwsykB98HkfFr4YD9Rr
TSjOt2MwbQkSVA7QKe8bRPRmhJCGD4GS5e826YKBgkSpyZn8hve5hDqi9cjvP67nNNij+2l7Av8G
ylNMz1jdIiy9bX4CSzowNzpIU9gABZaOC6oyjY7WDU0Koe20vtmmJLhYxpcax+5D7AcVTsmmMeBv
GK3m7qBy9zqqPEHlbhwgXADipFg3NAAmu3DBnUJsP3hjt7xqxqw/35wdTxN7p9XjBzcIucfrwckb
cIG/gCAmOMuycviiRTxgH/DwpWIsvIwS55YV4Pcbl4OBbHZBzdW0SOLQwNNlzFfAE0HU4PZ8GlhW
gcx6TQ+mluz22NmXImvzldLONBJmyMAtTAmAYCJn5z8efrR6zrgFskWUpWu2Q1fTI0asQF0mXZpE
fHgbIqOyEhuoPmAz9BTSwPvgJ3qrFCtydGIL5UG88vie2Wq2zSvwsdo1kGmzxSKvcshNWJZ9F6dT
vXPiNtsX3BmvE4QgoRGX1J8HyD16RmT88FW9c0vmfWm9fFjSpNxN6p3KLDCPBN145VhynpSb7pme
CHbR7hAjcudJIXBtd0EyrhkU+ha5rlRwdaUCNdVQLxG0Cs7cVhZwNfpoD64NAforlB6AkPHND6cm
MJfIqgbeHCGfxftks4zVFvpokDdGOucKzPBwzVNVn5kLhXrJchfiO6BAMeNmPJSBeU89V5voCrwl
2a5zdXmCnkqL0EBhROnGrAC/88KmeFslyLJ2xTpEUmPLD+N1YeOgOaQMhIS3WyG3hE8DBM2OVhvG
ZBcmibxIkCqsfV/Fa/pFlfpnZcbFI5Tc2Il6TRi056LuwPuHMWqC2lRrF4iLdVIGbzZUrt6HpeHP
v0VU1RbnauJX8qefIsjj5ToSql7fFlKhvOOQLT7TOggOg35j9BIEmUCpUmn+KyuNf0qVeHdOD/Fu
GYK1nuzSdbyl1Vjs2ETF8MQSsW1H3/qcKQtK1kUzbsktRQo9s3Cwb6aeHf7TshMzqoWrQMNFy+ah
Kg6cYIGN0fEdqgbDde5M7YZYyKibILb+oSt0lyjLzKYO17fRUCEoYRY/I7wWnnpoCh1kin8ldW2B
aHnp+ihE0KOJozkiRQVcou6aCbCHUtP0Uxcpg/icVm06d6NRmeeoMn7MKyHjcUmi4iv1Iuk4l741
n71pmp7aQrZXAzpiNCYsLu6aLLjQ2ADk4l0zcnAG4I5g1KjvscHahSBYeYqNyQCmaNzQWN4z68EF
YSDN65yueRzbeElj1RTFn9z8Z4Vv3lYlwLp3YdE/qrxIQcuV9UdXkzsBNsx3CbMraOmAL2p2QTVN
zR3nnnpJkTFgAGNrQ93eAoa7SIML9WhSgQ36AgGC/khdWtLzu3svTT6NmvYk65v0wdBR26IS9hYb
jB5yN6LaD6jdv5ALkjLiAg2K/W1Cm0tzi0IAICj0ItR0eSznRaK87vcc0OUFGCYCpLIrd5HUAdDM
lW0bC2Y4AiJbMljZ3RTeVVkZ3qFaMtvFkDdamORTM5TZFVV3oVFqyHk8FEHk3s1OaYOHS4PvwLxu
GoApyXTSaHebdLtXoW9jJaCwDdLCWaHgChiSIDLZ0cEf530vkKsYaG3qf3j7D/GYrTsPQfCqNbdJ
l/U7F9VCj5Fw/hHJlH8vzACZA698ykGX9jeHtPGegrGsZge8ePtdNeLQpVfIcFh68MAjs4hdaNoX
VlSdvczgL0xupjCPX6p6qC9DHAGnrc1docQ2BXB8g2QUf7lNeutit54gkjVN5XF+Mw4swG8kFiXK
+yCP9KHpQgDeRD9C5RcDjX630hVk3r0LDjwxH4IVWQLGsM9Jy3IbZgXU8Bw7gKxrJteOZMmTzLEV
jNuo/adErMpgtv1TIo1VeWPy2WkR1MiAz8ZJu8PxENvvg1U1KLbT00OI3czTJ99snpDy6NdJht1+
o7EQrsZHyMbG69LrLtTzTLApTG0ql9ZoAd+hRztfvY1GEcrla6cEYkpPfZ8f+EOxMQMwmMagsEYs
AIXwva5RyThoVfADeUTe3gdXFM4CvcfML536ROMhuN1WjAfTkSZmemJLxS3T8KnO4vHg6bKKuvWL
i6OvqBu5IX6nYX+yJmhtg4UD/Ix1qU7kRh6TEZXbtgNZ7B7go27pO3mNjOdozLUBYZaUi9gy1Z3V
+9UF2BcDaFakTl1Vlfh+Vlqc9NcMHqXBPQgBwWGe2d896csjvZy6Jg4ukEHbtgJv+mXDon4DJr1m
ddvq6QmuytojmRRo+jamzwGSRnhUJu7wJcyqPYh3jB+WY50gXDp9lmAWWHqo97+CN8vYOZ3Z71Be
CtSmnuQ5qFtMzHo/DaK8TqFdLNKxEOdMV6WmMeDRCpJAc+/d7kinkKtc5YeCg0vxRjIDWCh0fYzO
A7uqWRxoIMPXa11mNnL8LISSa2eO5xoMaS/dz0pZ3UvEhggcuWBFC+qAv0jwf20SSw0bcgJr69sc
5tb2i/XdjrKdqov4vqu5eGQ5BzA+M0Ff1STxYybL5oQnzmcanISozqCoPheDm534mGYrKONCYFF3
gw5vwAVdUhMaCR5hemQcUox4EO7UQj3umoy98w2QuOzeHr36kgE/umj7wHwVzWCsypoVe+qmyFhA
HVM9pZY+ggFnuxBghnkNk3oAtsL0957wkyOqTt0ltkOLLpXyecojcTaNMQCBLmAAEJJtV0bpR4dS
d7Wb1G5mVIsz4pXQRIsaJMOAwlqBykYcqPvuZunVABYDNxqBCqbmGyo7wLBVlV8DFzF1HTFPzEYB
adX5lyEoyhMq4tzVuwdSEigBSJRautojbEEpTx7QJCq/RvXbGuRhQHEOXETgSMYDyXxokUxbTzVq
QIayth5QSm89ZDLYNIhSXskjjxMOxEEwLBCdAs+ul7jTAk+bcU/ONkdNthwbYK4wlWY0ek2EI5u1
XaopX1ausRl65zODptY+BR3TotXMMM4UVkfqQqSGPzmdfOtGwxhvYpQqr4ZauruqgGAYndVd/Kt3
slTxig7yNEpdOq3fnO1WhUcEdZIFZbVauwVVcFL0m7jxDYCU8+4gbe4fTaC25uxYGoKSa0CGlSaQ
nVJnzTjE2xEYoHml24Q/10SkCKqEq1Rg28MyAN1E3qd3QYo32jB593VYwAQMwXFg/pebqU9cSCLY
uVpGbdYlS0/kcpUYbbqZ+1U0ac7ymO/nvhXi5VuXxYWWKHM3vRuHDudDPRl4u3n9DCW2IKkbDll8
zCOVnrDbeWsmPwHY58++KKv+mDdHstOMNgw4aFRNoprhF0+Dzac+hGCwh1pKHhpsQTZHD+C/v1wW
AEWtbzQgdIUwOtKoQNqJOH+cnNH5NEjAZMb42knD+UQWbkx70Ed0d1Kbem7Wi6TqvCN5FMhIrBoJ
JbTGaFzsqFAqKWtwSNFUASnZA4qxggV1URJrXf6XO3m87u5iQFwaZOGDLnNQKT3V+bHVTTxw9LtR
5MAMTfmRrmi4tLsB5MR8AG/j+5yI3GmcPKupAp/Pn5c0bjR9vYaUVry1syhdkW74PtfVYRW+JyvW
mOrcAYB/drIsXWUm48fBLX/IMO1OluremiixuxPZXB/8eo6dHWlw0h4d2BoQR3t3oZEBFXSgdAav
Wm7c39JUU++JoznWn+V7ZbmNNAOZKE1FjdGColJ7UY9caeIk2nninNH6tdZt+d/XIvv7HW9rsV93
pJVZUfAjarHx+MTDqE5ReUsIXv+9i+MOe0paPFZuo9hOfOzSKBLiImPN2XYMdR6YDPd4tR1algCx
Q7b50gdAZZ9Y1oFs1BRuhXpm3aDMACSlL6LFCQK8XdIbnwzA7/3EeKnauvxWcP/FxxfhG6ig5wvg
SeeL34bMcPCeIZVx0MOFnvm/LPH/7gMJMFR5gb977XSOc6oH114Q0UMuMrFpoFM7s0NwD8ouVWU6
lxb/5Gfmf4onxl/+Nin0WTOzQ/x70pBU/CXidnxSBYovu9wY7qhpYy+DVubyZpkQiLtzY70hT4UW
fTU1m2VRWVsrxhnVVdb4YWrWLY2wLsN5yd4CV4c56KCEvoOO6d3VobC2aQgiWLLZyFAumtYrQA1a
VOseNfX70JPZ82hM26JmALVqu8nT4GZXUflm98DYtq+Br3t2Spwh3+03/9/tZY36NcpezYkvnb0C
5SU0mcc5WVaDtvbUBc2nW/4s61m97R1/WN7yZwopTERhY39zS4p1dvQ5i+zhSKbZLpZliIoyyrlN
RpieBK8+3W7d4YGzrWsxLm/LNGH/cWkaGK1sXpoWMkHlfNe5bDlZqBCU7oTAYAZIyiWrXHdpNDJH
HcAQXuYRPKHGPepannJtI7+GhVBQBIJkSyvMc2mB91UU2H1Q0KQXfW+wPZ1Xuplua9ZxusX7xjvS
IHBgD4mTdaceZfyrIfew49YbmXnngRdfNdpIzWqTD57pXZmNoOrSXdquOEWEXJsK0yPZXB8EBwCF
X2lwdtPrukiFb262gv28LWuM/sdlaVJgIJiVKJniHIVtEC3bg9GaBqlp35cNJY4KY4Vd1dAazr5q
sbOj/YwfAQdBXdrPUNf1e4VCJKQmbl0aRS0bfi/pyY9w6ulRQbwNh+lr0OJIFHlmfwKhOPZ41Pe0
ka6oicMCErFps6WpIVjW8drQU6h/WyEsQfDP++bhD/u88oebjFkQLzy/UBuEOPr94EWPzO7NLx6E
WIPQib/nXdIvmyHxLxD8bU+g8UA54VgGX636TA4OVImXpQdO+XqoqnMBHZEVDbhbDo2pb1B2rldu
reJzIKL8IiZgD5Dair+77FNfWdNXjqL0FXRsC71tDrdIESP2ICHciXfu+CU3bbmIUx7dFYVrX2gA
RwDUVugBAyV280BlgH85ZKijGOqDZwlQKzoaAjVI9UA21TpA2Y39+FAjMrjhkaGuYSbY1WrMe6k3
tQlSSdRTrSE2BhjzoQgMkcfI89gBUZU9FbXcCl2oC3Vn5wDy83mQ/MlOzYjU0sGJ3d2fdr0s2KGN
Q2m1uw/+2k43SCdDHFGQMw/+MR3Vu8gfm2r+eLd6G3IDJLI4TlW2vS3LgKk/J75a1oYczq6LhM4A
TP61D/G6RqFZ/CDTALDfEooNQxMUS8u2qhdPNijjU032xfeBAlCq+B6kIE8q3O5nZxerNM096Ic+
IBmU4JSSyWUV8PAnUmeAcWfptyH+BzV69ZPddeNa4NF4qs2iPFrIrm4m38amEuQDiyj32++cRUtj
yvKf4OB+7pzRfgmMAcF9RN4vrmGa+9JG6b6HM9l9Uvj9UrWm9WW0+71yreyn6U2HbgzqLwBtQqAL
7IdeJxdC9dOjyYpkG9p1eqg9mV5tX0QrK+jVFyDpt2OVZj/MUbx2WTI+92oYcfq0ilNgdfYJv+xy
7fVe+eJ1CAdqV95O+9jzxbFuYmdZRUkHCmxHHmPfmh5baT2Cp8P5Ao1mqDmFdnuCflj1AJq2b2TH
PwZRmb5W5wK0dfeNFABSx/7KCFBcBwLM6GLkRXyuLYHDPuf9t8ZZu0lcfAe4BjJZ2oFJd9yihlKs
E5YWdyh+Ke7KEAVeCDhUiNc7+Z0F7TV/UeX4xFN2JRNquAxkplXAxWIwyl1ktMlGadAH/quNe+Zn
8QJhY3Xg+r03D4SoFpjC8o56wg3Lc87E+TYpK/HWH0UMEs/3hQokjFf4MSUbgyAi2FC/LUw+nrDk
Iveb70T2Nmk+zirtxmObLwpHU77NxG9zSz7UfOhXQzQdJbCuneUfIGGzcFyweJQZv8yYhQnSGAgO
JBvCOEQFk2cUaDzTIJlcYZ0Z79/8JRDuSJNFztFofGdJdBR22byWsW09MATNTn+x93Xx0Z6w9tXJ
5Jt/DQDQktgr8L15DcKEPQwRqqnmSFYR9vKN3xVJkJPnghuUMAlUqpaDf6FtWnBPhPYd/jDlUw9J
pl2LEu5NO3LrdcKDN+o88Q2vMNCnyNQ4jZ0zXaFS7YMoAwXJeiZyuuXToGfKEoGhyK3mmeTghCgC
o5kciIprl0B03Ps1k+5peoAo0kxH+OarBPiIHLDTQ+1FtM6jxn4AQjzZ4D8jOKk0Bt8wxKt3XPIK
eQHBoRbemdCj5qBX5Sz9DumizVh5U4SaRLEGR5f1PbFRWQjEbPLsTKZaBUyxa6kiY9tPfXtw63Y8
Ic8O8XGvrB9qPOZRntcXn7GN+BSmAPcuxMPUNWAMq7xKq4rYn6VhFsu/fbap4//6bFFlfvhssWFA
ZFfXflHplhhkvpRctIe5OEt3gZpvD1T2JZnxgDoSua9UmqoFIqugkKNwnd949ZrHYAyYjS7Stmt/
EMYCaewCp9bW2wwQM1uKIcRfnYyyjPGOjpzTpFW8Bt0UneltZASxc68atnzwioMBSMhZud1wpitq
uqQEQ1nouqvbQF2H32Jphou88YYNTyK+971KPPijLmkbQfUL5MkJJZ7VC3mMNmfIb/InVP+oJfTY
o8OARwm/pfU/xPjnS3Ka4EQpAC+JnY0aBI79YKMbEdx1PB81KGG2rjWsWHLZLqwWyMAesKBPrgOI
tJ1Or+QWmqA5daoKEbgeZ404bttLq936CLV8evrf3Ab88rcFoIiQsfK6pybPtyjlRl4Pv7wNc8S0
zXVXZdUygW7IS1rU5iFlLmTHjcn8bDrDjzEJ/Dskmocr2LRRsa79uRW4S9l5yFzpZfOu2JL/mHhv
y5aIG++mHJXtoNYGw+7GB2ZsiexivKejLXUrM0n288FXj6JiI/7QRSwz3ie1iUx0jepSn4CrUez0
C8vqnXVQBObJIbQrXhK9u0F5xt3bHaFOc4xaxGmyibUnFJmAXiIHUfUJAp0h20QVispLb1AbGqfG
8OKviVux7VCwDjUsaOIi6s+lrEuU8mcOGGR8d1iQMS7lmw93u25ZSYnsr/amgc6LBvBfQmkhrZC8
hdZ6d+5UCDAh9KWWbQmJRpUCzY/UPS6x82o3YHxrFz5Ck8OCjI0eoSsfSJl9WXvXm72yGKg/5tGO
r6wKQMMBOwMHr/GjpB8afkLi3KY2fnN0KfzHimcJFM4QN6cGOapMIaT7q9+CX6gArz9ZPsyk/pTG
FjTLl7TWbQ6EhBCK1w3LPb62h8zNLqAHazcmuMAvlRXys9k9WRruRQ2Z6WoSii/dZCzWMXYqHs4g
oX+aonxJLinZxqBooN8j7PVthSY2n3A6EaDp87tiYUCV7BDohq6i1GkLMCm4MOI8F6zJ2k6NDfiu
9nI8G0rnctyRD5lsp/w1m5a89cmHumWZO/byNuJaXrmyXAhKNgoJI1XEb02CaGSDenn0s8GvQTgU
/ZhtGY2Qu9N45abPjZ8UgfwQpEzjGCo/AuTpLdDsJ5wdP0Yz/whu0mTfiZ6M2HgGCpqfmQF+QMXF
CKX4MTnXY1aAe6kz7lGExpZ1KxhiPFm0AGNk8c8QpWuAFAtgP2II1zih+NEl9bcyctvXZkTe3nCF
+YANjw/uSWni/7FM93hp9WDBaVDN76VrFy9X/B6cAn+LRI2n+dLgnXGwGuypirRGJZEeocZVQGaN
oMUbcBpsY4aiPdBhfAbw8h5inc2jP1XBCcWCzZLsRgfyxbIR9TUN+XQXOAP2L3qCAFcAMkalc7RR
X/zJLyGnq8ziKSqnZjGAke9EzaiM/GTq5majbqc6uXQytiknAMJVIc/SjcqnACjYB+mHS5M1AriW
VeMW2ZMztOUTIq+AN1bdAzlGZXYBSsq/Uq9Jmn+Goh7nRaBXB1rVTOB3qNcs9YEWDyK1p242OdMK
WCB7S93Wr5AeRIB7Q90xDiVOY42/4vqm4AqN98hu8CWNIhNvHOoS9BY06rt9fG5b7FBp1BxYc0XI
4J4GsXWNF5UzmrvcMPgEtuW0QUFGc2ixOUAoKU/DM75b4ZmuDFW9gi9b7ZhVOtOC1WGPAPwIJngr
x8EwhzKzvqImgirAIYzR3Lp/87tNoxnkQtNu3f/7Urdb/rHUH5/gdo8//GjAk6rb99ZjKCCybEAl
pFzQ5a0B8YezKnk1LCCUkB1vA14MSvq6zH9Nof5t2Ncr3rp09ecNshYZScsDy+F/X0bU7x+M7kKf
ZDbe7kpGt6ntcuHa1v3UxTi76Q9xm0Ld2YUuaUpVJS9Q3qz3Bo/LuxbSkA5SQadCM3ZSU40OUCBG
WC1Hxt9siq6SdGNA1Og86l8AsNGd3DRdilqJ97k0o0yAlhs89j+EfVlzpLrW5V+5cZ+baAkEiI7+
+iHn2c5MD2W/EK5yFZOYZ359LzY+J13DPbeigkDSliAxCLH3Xmsdb/UDA3Z7UJiJ6Ki3hh70Oq3V
RqdE+liZ135jLaMscObTEf8eGF4qALfB4d3SsVWd4Cs55+FiGoo6+/WLslv/bhpK1Txb+oGWTyaO
5pwMkBCtwTBR76ya1btpz1bNx94f6sikk8JWeLDRjzbJ33u3Omsc5jYqNdzqcrCEzkOBJx70bs4l
a2xwU/lgUqeia0bOpdYhod1G+p0/WuSQV9v4ldnMqTEX0rmk8LfEecuOU6e2hlIgQDzwfCFFNKnL
5E4axgk0Kfl7NpgnzWLZu6jtk29jJ0GNdMPyYAcK3EwOc7d20T1SQjqloXtjLjo8AVP9rYosqD7O
hzugzGesxweBMsN7EOiJcxiE9gkT0pJKtNEGsDkro3pvei9CpK9CRl7m5OVcWi5YDOzY2xdKjN/z
ufVS/b0XhfyjjvYaJawX3+/VjKWx/TK1emvGnWtU19HZNM3oDN5r61BWw56qIA4RnSsk4t+5mMug
mtd5czJrmrMPMqZ7sqJNVZSbyEjbI5W6IIzORZI+p3YCJo1xZKrqSnBWWJrubW91TWoUcxmyaE0m
1KDqGKCLFCAeqqMx/Rxyol4losXtqJ5dG+uoAwP1bTzPUPrW5h3ytbjECYfpIPfCqs7UjX4S8iJy
KJVmn0bnOWh4w+kUbj8hwhdlC/av060qcYv7zrH9w+3MatsNZhw0icCk4oKRbWkV7kzTLPvTr8p1
F2mkOuiqyIQ2zgAOkJKXfPpVNKjdOBDdi+N6fjssqxK50XLkrd9+aVM02o7J9svtwsFBCt7/Wm1v
Z9clpnOXei801vQ3dLps9Lr2d1NxyMQODBvtCKZpt7YOkQQtjbu3sKwedBVHDyEkG3c2Y8jQHeuh
Z2doaXUasA5H8qcsVxWojLYyzsRjDaI7MmKWzueVxYpjYJjaQjPTeFZDgO/adPyprfrk2I4lK3OG
FXJFwJycO/xaWF1xL0F6VcmIX6mq4aD28mIv2FNd13jZJg5SNp86mLp37fjKrWsOJk6k6GFd3YRb
GhycuNEOXhE+oyJ1cHCzaBbvzlTVDHAlqq4p1jQ40CbxITSS79RIp6sFfI8Qrnc3Hb0yWmSbBdaS
BpN21J6YyE5kTxsnDN/SyOYHKnVYHq5dW29AJ4IfNGidd0amyoIaqSqFROZMFG63o2I0ZMbGDuCs
IxM6hRbIODZcqUKzofHi5APb0AmA1oPtvLrDpyS+qdrgmQVGcx6EXd9nQ/vuto7zBdLu/RKKgP3G
61D0a20B0i3kaIaOc8iKGAp8QFB/AU+hACVuXO2zJkDqmn6eqhso8NV5Dr4Q+GjmH1/coFDbTHl6
t9z8CKGPfZNks0+JekZYQkycGxcNp5157jPFrz2WfK3LOn3IEGTb1CUkfuCldR5GAwptYw34VZSv
GpycX0MTCZBRK35EhrqrVK+/1GHVQw9UT86WETRrmevdzs2tCH6KiIE1UHQPUQ9l3AQCnd/G7tAo
FT8CdLdjOINxi7or11C4NRQDJGHEkQdSA7MFjwA+U373BI0KcDmj/mbWjuhz5dgII8KhNplZwN6T
GdARH6P1o9lttCD85hLRASSPe9B8A96hzeL+PbZ9ZJc6+jNkh3MkJfJ4U3ZV9JQ34mBn3P8KPI+a
Z0iPPtW2zo4p7xFaM/rg6989WwUxCuqZWh7Stg2DLbQwRIDIS9QT7SWeFU177R/q/mTnMc4wb2bq
U5xNs4x+D2awzaeo3hRjM/urZg7WlsJrU6uNKNnS1HLATP6O0ZExjaLyckP1XahmyYDA7ilrsmxt
gX7gWY+zic/KUpIvI0MWW2QhQZxXpROfFdbSqA8rEGjrjvY02kv4yYBSQ5qC2afgUdazVl+OufNz
33LAg5370X8ot/OwnrlB7e6dCLIjSJWJ0lM8mAi48HZBDYgTpqcAGoLGIhy6BXKo3P3NzO1Nf9V7
yp53AmjOFoka+zpumge/1ZMlWMq61VQcQMQmrAKnpNvNQ93yAQSu6kCNtGltEIYB1HWmEo3WRfxj
NMHbj9E8Q/NWTZ1U8HhJPZoRZxbkhw6t5MWJSiVT5SZ04mJORdrAyQtiTq88idxBwuZoUYJAbC5G
KRGq+8MYk8XY4ecx/nQUI4f2a9aAe9LvRXbVIr4nbgYX6qSbCFirZTc+FNDoC0ZfdHuXQ7T7Ktph
zyD+usTkaO/90vPnlRzEoYxS44mBLn2irauTdAcWymzhIWvuC5m5KhcHzry11NMGoHrrKz0xZQnh
ihw+i3PFWLWvvEYumBcFX+v4mOaG89pEoF0dqiHYsVgl17EjtRdRCg0dHelCRhBZ20hhHKvUrXcP
Dh/fr9qviJa280Y4/n0kOYeY6wCWUSMdIKIcfdiaUGSpIceYLDiCpw0YesH9Idiioz0Dn6ptUku4
C7A3tY57hv9mVh1U3CVgQuMGpJi1ty6R0Ls2K4GgbI2ZqMIyAvz+9rB2MM+ccxuh9ZEvbfpj+FW/
KC04XelvqfwmPENZbtTgujcdZr4qcO1CTLF91YeOzesobKGl57Wbymq0DUOk864FJHyOuNzwknfd
gTi0nQTsnUHavrJcQQ4S+AutDeOHBNB7QLex5xUZZEMxJT9oYf1Rd2ulvYSxctkmBZiBBCZKQDTi
HZ2yayl1sPLibTrj8adYGci+yCL26w0UC8JHJ84Oaao5DyEIn3aYUcansO1fx3rF8LbQfV/sLBtU
KT/XDwhkzFJe5htMf90RC/7uOJhWC31oka4jPQtmOevCfkYtth8Msyo3/XXa9tA106CDIJ3RqTUW
b3V2pPoNctuKczNuShDrI3qBOipSw60uLe1ylbt6M6csN8p3wzfw2RaWu6X8tlu9ZofDmiF3eKaI
pvWmbOUYxRmxtXKZ1Jg9PI3rd0lkastg3POs/mOP6v7UisRS0OcgV3Id4u7ZSYQOVuVgZ49Fkbwb
8DK+B3m5giOufeWxGy2QP9Wfainh2eNpuUqUbc31ZNBmroz5QRIjAjmKqWzCI4d1jrejKtrYoxeZ
9hCmgJZrNkCIFsmrq9CugVYeAXeUxEV1IACA/o1hHeHISU/OOP0mtf6iDxXbhMLElJxpXbQVTMNb
Io+ggd6UnoCYDg/fXTwVUrfMt8zxwwU3zfjkREzu/SEtl12d1MB6Ay8ONc93UcY/+rSpHqQfVGvX
TeOtF5tQShsHI4vBgOJ6UJpvcO2HC9cekoXNZL8BhSDlqNPGSZJ86dqmvqRiC/DexfowEIa5tuIY
6eJ9dR0SF9D+KIi3iGkAYAiFhzOUQT7qcvuoueE28a3lnzQrXAOv2rFxGEPxduKzBVIWW+0K7xqu
Qht42YKw/xFCVxvEenW8wqDyBCLF4uzDGTPVUZEakN1ebYy5ZoMAoRGN/ggYeLMTejZyU0u4DwtI
Q9yKFggUcV2NY2h4yJCWljOPRoZxSLU+WWXhXW2zUoemj9w5MXpbf9XXqaEOqTHKM8EDvwSXr4Io
YTbDY8u/gm+jRs6/ru7t2urB9YI/hDKD5spkAcKhcart/Q/bxgejsaHX/sXnIK+uXQSy8G04vAoG
ZZ6u7p8hF/NRT4kY4Mic6sl+SEJ36WkDMAZVFW1EG/grBDkQ15MD5kXEysFuA1BIpNSGR3H1hSz8
KhDrEOJ8Myy24vlEPV9prFv/sUzE84iXASVjSmejW6CG860S6md0Sevic5Fa4fFvt3T986D9rfWX
vjfjZhwql1q9Hrxh1/YIukIKPd938ACskoIb1wQpYZA5Tob31L3Lutb9bgz5D8OU8rFWHF+WXuce
kAVeTH3qONOWSQ+kEj1vrBfFOtT8FL6ncQ1UjwuedtwoZzDmjL3dMNM3XHUGMoltnEPcRwB53Vpx
CYHivv5AYt/soMmAtXkTPwpWMtynbQFumthYKRPJxUGUZ0eA4JMl0p7yp8Lm3wjaqFnfMG1F77c+
LBj8heaaL7WFPyah1pBhnK9uRafs8hXkkf2Vsj3vYPaAXpndM2W/p2kDaTrf7U9SyPag1/iQCXKX
v5XRZGB0V9bxGaIFOTJE8EikWGHCLSyyA8nQxGPRHIvUajTAdlIrvhX1R2r9U9/I8hG5iBMQqGrJ
CcsErCshQKvnndznNcNSc6xvCwuEAX31ktcyNX7UkS0v0KNdgOHWi8++NwIY6uAApm5TfEuAIV6A
VkPcaRlU/3rNjh49lRZLKEkNR0C+1M7KIms9ZKlxb4SZOW9My39p9OQSq1T8ALAf+Y1O/e7nf3W3
/RrpG02kg8gf7wrwIzhwxTjxwawaF9kD3RM9/lSvi8Ra21kxqQ85vR7fA9u9TxIII90EieLMr9Zm
7YMMd4Ag0a2BZwKCH9o9GGzARJUhax/OlVluBu2eilWffhQJeoi3w+fW/ucitYYM8LD/2DcdkKOT
J/EC1LYHs7STrTMusJCNCEU2mcf+kcq0GU3cdEi2YWQHB47FJ/EZhHX73TVT/95qO3FhQ3QiMgQj
aY010kbDFVn18fAdKD3vHmvbyYqq9d6AVadgNa5c/x4L/BWTVVJm1qqWpbGEhxIJwl3BngMD3HB4
rt1z4pfg48bkfwRGBjEot/HhdGmN44BUcYgjlsalSstqnvKk+xI6xlvj2NF3Pa/QfYxDmSrHpxKL
3i0HQqudZzIIsnl4pr0S3ChtjzBJw4Ojy7U3pbliWlA2EY8Paei/0TKNPhAkUK4zaTTRjhZrjsA9
CDB8tiQ2L+L1qjtXHbUCr4qR+Yvqq64GtGOsF62c30ypHjKdCi8GJ5+BsHdYAzQTP9uQF0+49L/G
LmDQNrjYTqHy25MEgBqpBpX/NYQ0gMnAvaHbgbv+uWfEg+E+iY3nBCubIyiYkiNWvckRXyDhxuy0
J2kEwd4Ig5Wnx/lVqbC5tyIbCS0tlEE7+FzmhcvYhlq1xqwOnidfp1bWW+8lwB97LI7w1WIJDZKX
8JCRLW1AXLcy20S7o1KQO9bi3//63//v/37r/o/3Pb1HGqmXJv9K6vg+DZKq/J9/W+zf/8qm6u37
//xbONKQpinAYWE6YB+xLIn2b28XBMFhzf+XX4FvDGpE+lWUaXmt9AUECOL3MHE9YNO8HK5bR2wM
Z2RVAJL+UkU9YLh1bb8jdI7wefKt0RbTd6zX+tEeiJV1RCus1jSbDVLNTHWyBj9eS+KVg1yqmPl9
HqwnlcEoqH4qA0d88pEIc1tmhJEZLhCNiSEQAmYi2niR+7mOjPNYLRju8R3kiZE9O27MJO6Oxrjp
wqpYpZj0wMj0V6sq6i8g0483ZsOwYjdjq0A+kmwmE+pLxjQA1BTY7J8vvdB/v/SWJSzcWaaJGLQl
fr70oMdLtba0rWvVBv0GQWAPWVN8WMZCy1+KCEGTcTnRDsBB51IU92RhAfMEqDZDmtifrYrE1Xax
Lz+N07KRZsPoaogVazvTLP0XFRT6IjSi9mhDEnOfZ+DJ6BGbehpA+ozLa72PpuCfRo73aMpcKI14
qj/QY8aL/q72Q2MnhI45F5AG+7/cl47x68URDF5fXB2B1BDLtMyfL04ro1widT65Tot0KzOBy0/F
EyIU6RmKss0ZUP1Hmg6DMtFWNOVRcbRCulZy7jNoFeu+8wYfcL20zDgBaxomJj8pIdZgmtUXvS6O
9rhGxEvxkoQsfTa1DJJBWQvTPhX70r73tbS4R6L9CgF785qObPo5uG1BdxC5e6oDZVi0rjLwP1Ir
dSiCbmWOvPzwmkG1tggEcHtGPIdzKtwOdgLWfjcB5LFzwZlhtFExL12gCP3qCu168/qLreD3paVv
JZQ7flnak8KcXpvObmwk+bmh8YBOauH0wPKXHbgIvhetEz9U4waewqwwQxCAoRAHVjNrAD3cxU6W
POg1L1YaH9IltVLvtlVT7xTkvXeTv1FkOlvqooo+kcs3lT3OyrxaUUOuM/+/3BHC+emOMBmTHP9N
KGbbgCHbxvg4fZqpMLPoPahkvKuJVxTk41h3ajnolQlnGORP3Cn1N1qECa3pDp7pdifNd7BE0wpI
QYbRkVRlJ5VYEo+d5GFpt3CyLJtVo9pbgCRAaO/kIcRlonxPnaiBiv+xbhrMY5G7LkuJLJvekGpj
twPfMyH5nvZEFxn5LAl6ZFshUMQ2QobbW/NvNlOFKOr1f5l7fp72x4sJAihLMEs6OojoHOvnixn5
BeMqZu7F7soeodjYmXHgF+71QHOQ9B3zZaOc5CVl5pLWumRRFD5Qeq1owXAL4lmEETMJ7HGTbUrE
GcZ5thhn108bgIyOTQ0tNxhQNTQ+4HTiPtxp3pDMi4iD3lVn8Zk7UTAjZws1sFj7aEB0JoCXALTu
mqiTeZhl4LJxHXW2kOfyz1fFsX+7xQxhM9PmOih3mTB+uSpYUQkvqZR1YZDLPRqjYAaoTSKksI0q
t8SJ6llhuOiyc2ANavGJejmFoAHRJVMd+PMAjJWgkidqZdfukQfXWdWiLEINXNxxOadUwNQEPQek
kL29OWYMht7arjP7+WZVWshOsxmkG9vRNZS5IUgxAs3bULEe61oJhJLfG7/VkV02upom49GO6vpS
YqkttJdipPee2d4grpiGoSuieyGYuqx8Sy1BDo0tt4AMF7V+snZEWUIgVzgHv9bHW6B/xe2UrUK9
HDaJiUSVsZ6lnYU5Ak5FsKbgix+E/RLJ+KacNaXTXfURQJIBiIzQLb6UxtLY1vZQUFIV3HKQCPO9
BPTOLXe3EPfOTnUVgGZ+qNy9jO0vKqmrC1WleHUtFGIYKypSA1eAUDH+9s/3iG7+9ug40NtwOMQF
HFPgK3xs/zQP9Q7D66438ovv89HrnDyHZRF8TVokHbqdxe4R+QmQnocEYPDr+V8zMGIgvu++ZAgr
raCbCpYM2woefu7pFA3DB0x/cGItAMYVXCxWGxbwSYGulooyGJZ+Vg/XxrfBKuIlq2BUxMtSLT2C
JhappmMRXxjVRtojy81YjAuQj+bS7DZUBNDoY0gqQgp5GSDVbCkN3OWECApcvVwGg1V9gl4DLY6V
UVFMwCE4qoatEoC6TdBrMwaRBJTA+AS9htpceuca5ifodeZ15bJu43o6BB2nBzAHed96ZL/oul2f
Ld3x7qIG+NcOIJ4Xo9ahFM5YfECGgv3AvXzr+hl/AatItcKc6q7JLAzBf54h1tVWEvlODb4gqN4S
1dttWMMb4AEeu9OwWZ16cMVnh7IWA/JGId3Y543/AM51gfwceOsKu9z2JSICgBXYc7BfBO9YPiWz
eMjdx6gZ9IWrdeouQW7opk4bfUsjmRUigLeRWhZ7FyfrAE6GTlbjdnMdonFwTgObLMcN1ZtF1S9L
06jn3Bo+6qiB7Dr0MhgzpjFksIaIVXknPXhQElHHryCA35EyZBVWe7MbnBckMVrz0O594Ccgn2pX
Bd90ARz2XDcMnIGMX2VQ7ko3eQSYIbpjmA7PPT6MoHkBgWszbR4Q5/IgZ+elD2k8lJAJyJo1Fa1c
1duyQeI4FSHCbNyXJVuFtZGe4WHni5Qp+6Lnqbpjub3mfWdfqKoL3Grh6u6wMsY6XeQllDsmc7dV
yUnPki05ayEaBHZDZW3JYeRThGysqzobudENAyAciyUJ6rYXLeHnoDDh1EvLreEW+Y9Gj96McJDA
vJbuHJ/p4j7nRrkWqtSQDzSArgEozlUW1OnlT+OoaNvFWb6Gw6JZ5g0k8ZIgu2QjGgVpkFBJHoEo
iZZCtLFUCR4p1NHGhHAA2VoDZikZ5IjJd/0XmaaLoU/7xzACQEPmFkesBV/sWN0KADRSvEhHckNT
ZQsAi7pdW1QFInBt00bHMkzzecmZcwY/qb82ZBZAcSbtD5EO7zxSEu2rpSNQYKW+/ApM1VLFnvjh
1c6+qRCRoe5IB3DOwvODNRKahtU/z4TGr29LrBoEMxheDBbnHHPKzxMh3FB5pXdaA8F4Dhdr6yK8
RJAB0E3dO37NN6AKg0eE6hpoR/lV8zBUVg7BG7DkW3bGz2GTYD3Q5vG3FHclksvE880COfweAtVu
sLFHihXiWalBsorvn8ZZEqlKPQrY0h4kHCGMO/fKMp7WEQayj+e16KNT7Vf6PTUwREDu//ky8F/X
peNlMBnWDeM/y6Iv7E/vA7vrkOctWX36yGm3nRFJikeeQfkYJF5wAxj6AL7M20OvPGMhOiP/dTKg
HplCkj89/X4GPjtEysL5P5+y4L+sc2wuuZT4y0lMHuK3L08gTTmEBoPwNC3oB9cuwITuBa/wCavR
KQ+2nWidOy5b/1VN7/iCI5Xq92oPvI1TNTPq4BVSGzfrMqzshRnkCTialuTmjG0neNRNcLmkatn7
JYiDEfJYJBH3L5qXf+xBCEEs2howj8TjYtGPeze7BBJ5/+VznL4fbp4QE+90fAYLfFgYliMYyj/f
zm0/dEExmNGmdwH1MucGRFmaAVLbNhaacCDZl3ZoIag7Ak7aOrpH0lvxdLNwNTEgPqR3s9Zzodqo
A8oQdB2knHwQTCu8c4ACTf2ryeJ8146tVKSNh0Bwb3XewRcMWlV/909aMwJOmPOvrN3/8z2gj96F
n38uHl5pgyVE6LYNTNbPPxdQi7hHJMvbTBguI5tPHhn49p2j7iUIXIJDpRg30eCV4AFHfdMnwLSB
oHoWWWBx9OoGxHzMhtva0411Dy5nH98LgO5+Kt/aCRMmi/9yN+OPZIzegE8/xmQ6fonjGDo8PELK
X71YDKq+qR345VrVkdjVkAufI1MIGWyt6X0JYgcUeEg8l3YBpKToghnVIwPIXoGLEQHoIPG/OCxV
EDsyrRNHzOExRlyUzJLUTPaeD7cLFVMTtNRl2DKQOgZYLXdVtkPE7CuSrcIfcXbCohFvpMQzEJFy
5ctINTyHZ7C+CFdVq5jl+aFSjb1DELldV4UY7oHN9haYyvXncZymcoMfw/Axjq6B6dFCMDHLTtzz
8QIBg2RzQqL9UXpRutPxdPPRPVSDgcqrj4P2WIB340RWVE3Fvs6HDdDPb1RPVdRIm77J3QXHsn8+
HYEqy3HIknfNrE4Sb011nw4m7Wpd92G5/1QXN0l8qFi+MNscepPUhQ5lAvy11lURf64jG80s0lED
rYHD4vezhhQ1vgklc9ZYaeVbj4EFUQE5BhVHDnymVMkCaD/dPISZDnd9xF3Q5NVas6dyKlNvXnk8
wOq2Xyq3tKCqNkT9HATKeKNYVXy1a98+DsK9s4SP0lhVK5fPyoqZ0AoxY8RvPLHXRPzjZtGa7AdI
sG1M7SLCehE9EYizt5UNmWUawxkHAnE6SAtq80gWQuXRBr5xOKDHRqozIrGE68q/n44UO/0q7vth
MY0RYMUbDuGdXayDMgJT3NhPL2Wy5A63l9MIqZufDehb3ga1+RAsAPTM1jSqGDL3FChvJ01mpnPA
AaFIkbn9RrHpOJXnigOkW57JnMbpENafVSDS3FHR9aUYUTvI6xxPgTa5Bz4NZekH6uVJT9sUGf4m
dFZUZ+iAIyDWfSL7QAQg53C5v6Br03fuq5GWwUGCGw5zTLPSfSEuIHoUF2MAFRb0JJxlZZl+Mu+0
aAbFlvhMJsgxMABhgxppoOvpUg9FtXYasAmX6k21Sq26QQRboenZkxpcLEBs9YYMyHJhVam+h+po
d9Ga5ivP3egNeVFYSiQVP0nPie6wOrVm1JBY3Y8mt7Vz4KbRYSgrtaADwDO+l2M6Y9r0J1D1gca+
w5+CDqLchzRzDLCvdmqtstZZl0LLvkB6e96zwl3pqgS01EEYR6v2bZgj9lDDGTjH7BJueWQzYKxx
yeB5ZLOsC1g+dzGJudxLztTKraBZWPjyX1PR1xzkM0F4dRqqwD2cw0dzkk7NrhDECFauDkceFfOk
YHeANG4m26oDPhtSAenKLY1vNJqd2doaIrvmHF/h/KprnbjExp7appoESIgYGW/TqUqtSnb4ZoHU
ynjmhsL3FUhEABsq8dKEP/bjnEefaIhg3ZrOo06ZOBgi+Tjn1pJ3SCdOpnMeb4cVuA3SJR1Vmchg
H2wbkfTxAOOGzhv+5nY6r386Z+rUldpv5+xFBQj7EXe7q5Ju1WqRua4LZ5shNgcMWp0hsUNrsLSg
3V7VBdJWERPJAtvcONQitRRoxURB1m2yrADqCE3pQbVtzAsZx2iRUb1yA/kcGT6EpKmOgV7UP9Du
VJs1Opsh1c5NtGjhB3gBGNE1LHPgOQqwvGEJoq7AXaprHkORsnXOZICkAWPJAKVaUjFjkX5BZzKk
LlAAk4vWb5MV1ZUSweI6mEMKtd+mjZp/dMO4pV8hL6fOwbutN+rKPLO667m1vlnEeV/jZ9bphsaq
h8o54ookzTzPsj3ZUdfC6yDHxrpyS3VJx9pDL8KXIR/qrTRytYBnN1yLqjN3LErio9cVWKl3CzfJ
tjJKIW/Fknim/Kz/7g8rldjlj14N3/AFrT/JFMGFsHAT5ISD+G4oBT4s9co7dy54ZJJGj191LhEr
RickzOJLp9LfQtMAEX81xBc6cten5i4MO2sLasB1Ji3QC+mDva9C/7vR6jnCpBrILS1pHgO8NVYi
8zjQdJDM7qPcmTMXOQ9aucwFiDkUsizepMdOoNAew5/w2sgOFzlEooAf6Om7Vnvfcii7frE6Fs1F
27vXEvyUC8gwMMA+ho9jA8Wf7X45blB78gw8BGBzvt8+IUsYAGeOjIKfjgeJbuD50jJbOX0GBnOw
n68KcIAsXAUJnaThWHD3DX8DMG/mNnr54pSA2vtgjdsw+DKeHGHt8ngctXD4XA4QOjK6ht8lQYRY
DvWEL9L18/7qOjzb2RCTXlKHOFkPeihfAS1REMhpyy3S9OXD4Fj31D5YIXy6PG9Pfgb3PNCN0Dsf
jxQ7Hoi+hP2Ax67adsyPVrleuK9usZo6GrJZ6vWQ7jiDhwsif1+mE0HW7ExLcOEifBAcdcRv5uk4
IBKXdmlQJ0+D9PuNDij4Kq7q+iXK+hkZaAbwedDui/cgX8ovjoT4FB2qNAHeLrFquPeQA3GwwIC5
oAbNLFcOZs3nWhpiLUFVuvajTntOBf7y4zFBcZcvBl8qhHCR8QON5Hy6XCmE1WfId/EulgaFGncU
EaYeRYiMHziSXqrB8tbdkBUbqJD0T0MKnZXxQkcxeBVAgBkfrUFzkIIX6rMBr6RHBKse8x4KHgHy
CTapF0E2bAp8I/ptgjsB/iwLocuRCIYauGdftQ7inOPbtNBC85KNG6mwtsuNUFvS6zNwGjTIb77V
ldMLNYuDYZ2C92dOnciqQfZuj+XkkUpWVztQ3WjxGk5TfY1lLt8BQTWzkRXzqISmnSMv23O38Z47
O8XFAdhz8kUWBUeaE4u7JbVasacWGkJ3W3I+IpP0h8okO1FpHFFHFsVjMo4IejoQq8N/aeY47l9g
ceVDbxKgkANyT+WhNhusTpu80zetXd/pYwOwbgCRfWrWumyDSd/aDlkIDTvkZcmDa+p/7fa+BZWd
oXv3+GsrPJB9100MJ5hjRHPf9qu5xDtynRtMRHPIMa71RhqnEniTy1Aw/2jE7O7DONEQ8OvqeDGV
dfgLgdDMKyjdjIOVCXRIWXhWgaMuCI3D4e8732tLoU2vZbzUqxK3GR2oFOm3Oqv4EpnobIl8ZwNM
XFb4rDzNWsaak0LYBsW8BSW760fZgYqdoW+Qg4ZVVOqa12TIlmmfRM+eXyCSMYp6YSEdPUMtQa4L
5n60hqqLFmBs6rfU2jD7TaR+cUddNW85GAyIBZVn93C+PNJx4kTkOzqpeBwfkPE/nxS1xvA+0klp
YPjEYiHK124/sANleU75nmMxQQB85uJLZiILIJOJRuBTZqinuXCwj0Y2kQncBpqMaMxgNDLjeFjk
lbfEJ/0caUnhFXkgw6OBbPeoAjqYSqxNsUQDGzuVJDe2xsCiqaSy/mB4aXtPbW7l3IGvS95RSffY
NQe15FRCVuVz3dn8RG2JF3/lvhlMrOEMCvOIjYj2OB2CFWqGZ8M9EDc4CFaLWeL0SAgZT86tU3AW
cCX31JrgPT/jsUCchlqh/45nSiHTtvbYo2U7ah6zY2UV0RahsfRhsOxwHWmML6joKVYdZeF+sZkV
4C6GTqnXg22MGlmFQ6VG6eySUksfuqhJV0kIFz21tq4RH8oeM9rUtwJPilQPZBonoCqHox4L9/Gg
ft02Syg+KETfMZADBoYdsv9V0ZYnZUBaQEUxXyC+Xp7MHDq/SMrBbugjx6KHYsNqqsx9B015ye/D
uBFbuB56SMKNYzAkgsRG/KVo/W03IEcd5IjJlTttfMoD/8Q0rqVIFh3wwcYNyAmNrWZQVnu3R8aZ
G+fpleogdPVqxjoSscaqwGkhGj9+CPU0QM+BWtDTErMv+nccqVOuD3FHKlIPPVv5UcMuVMN9rPV6
U0UravP7qL2HG2QyJ4u2g+B1ncGTREUJtyeI+5vLYHevoMqpDlRd/X/Kzmu3bmRLw09EgDnccnPn
JMmSLPmGaHfbLOYcn34+lnxaRk/jYOaGYCXuSFbVWn9QgDXyBx1Oshi1tQnTCLqALMrD2OjPRpdl
V/lK3gK9Imb2grLEG5UH1Qrw3gj4o2QPozmpW0Pthy1PmnpXdKUTyIFDqSlP44+PT9vW3hLMkM2B
5XGVJTH0e5ole13MxRfZ3SpIzOrqov96+25ksgeyvnopflMb+KLw8aMNzk4oezuG8ZA6KzJbcU+f
VfIsnZwdSL7pKksfVRhukDacpj2E2l/D0fk3gI7Pwwalg6OoJmebmfAcZlCwD0Pi5h+HsHVXw4Xw
5PUlMjN5i9zdNBW/+hleP+56B2M/T1RxMKaRdiWf3V1BAuZBOmXiz/Aow8yf7ao5/Nd2OZ6pOWfz
l5U7slxOUJMiOvcd3Hzpjv5ZlCI6n0WoQ8jPrJ2hKdKZ5ffLZ6sc2wLLDBpPnY4uGax7a2g/ZUrY
dgUSbU1j72VKmFXbdcaI4KljFSp7hYnzMo/oFUf56O0+PJR07WXo4+7RM736MTOyV4mEqZLI3TlV
5e16pk5Ssv5sQ6uEZFzuP3W2MqXJL4JtS5rGogIF9J8uUmMrnUQdIIUzbeexTGff8YoHdA+TowRI
fdRJmJQ9dW3wYe6G5zcAkWpCAd1WXb40hJTFYgLZLSDOoPtnvMhWLMYwOMbXIUvHaDdFxOkqZURN
U9NL9SpSb6uRHXsw1sOM+sVDlFffZ71JT7Ik691e/zVU1smDaitTMLNpu1sGWscx4tTn2WmHZyvt
221Xi3Y3rkVT0ZyjnUTxRraWZuLd68Y8yUZZVQ1D4Bmq9ihL+OUgzzvn5RkP9t+vpmq7OGrsR5yy
uyclvfZ6MT5qq/35mJNC98JO9WWbrLMjBRureCQgtPaXdV567ZpevwxJfvscaM+T6sviPwYahUVa
nEHwwUbCFMuvV5IDkrwID6XuutmtYJ2A6IJGCCtyDopS6OciHO3/dcYKf6c5IeivjugRkTSiFCsL
AXjAWA/WRZb6SbHOGGP8IUvyAOR/3iQ4ne+NfESoe3Cjp4F46jpYXiaMO2W9u+NgaFNUt9crdsKy
LuOoiCdbAJLKCjwgl1ddfqQEWevAFLaLBCpfnzwkTXPODEO5ytI8wqOdRu1VlhpnHC5N6S77jMzZ
JY4EjpLrIf37zIq9ft+l9bvskWn1rx6yOGfZxjKrBFtCs0OCFhLQgmWt76GWfRvrzLura0O+NpQm
YFYEYaHpl6N3h2z8awRs159LpUPXsbLjsEIUDG0xH03ULxe9fcpXmILDo/3QVoRRZAdZN65iQApY
2I9BbamYj463K5yrbU0bO9VjwNKFeZOH0ZuwYcNDdzdgqMSGngbhrkDneW0x4S9OBiE12U+2Ai58
HnBlO0hlrcKzsUSx3bMU1vI0NPZ92SDLa6sSRn+C+YR/L/ASKrxR//J5FimzCKq1ToloNVPv99bP
flNpXTC7+S7GsX4nOEs6hJ//Rt5Vf6rJRsr6Bg96wmZtdVCnuH4XbJPyqbJfh54FDxKcbLnX+s/h
BS415wZo9kOno1iz4OP0lY0EAujrWbPWyTNZJ1tlv3FoxD9bXW/8NbZswmbjjULfK4sBSa4TiCSh
xH8CgLKVVZ/18qy0u+jau2a796x0eTaz8Kpg0vHXegJkcpQnmMJ/1DgNTr4fVuQhv0Sf9OKkNNpD
FrKHiOUvJ09bb8Gsx51HAiT8pvZ6kA3GoouT958RLp/09kEFcjBuAeNhLIFeTt1+dGvtmZ9S2Y9Z
VASymLUgjS3CNr4stlPKNo2VQtTEer8xFH03jkkCdoihHghHv+bOOyudoT3LCzdJTWB1LQqbC3sF
sfaQCC86wbP7gMDYthL6dPNWclA6YRGqWlEwwHoilR12pvEVxTAkDdO82mheZn5V7IJorVLU8Nxq
42tTte+zZWQPEfHP538ZpGizGhSlbl8LbLUVJUlZKwVRBOqSOyaI5cm4BMxY9sE2bGuXK3qxn8F4
Ex9n8pVFozXZWa2Tryx2+KlullzUj/OcmSc985QNMlDzm4po0mborfxCyGX4CiatMPFMkL1EZSrQ
zbzpzXMR7UXwKb8YgyJ7ycH/1stQ4IIUmi2IhqTDV1O5yitUXf/rZWXxHy9LrzYby12tjFpA/jC/
fR4SAz24Sr1+1uQa87gPJmvTNFZ1kQ24ixQ3yO/9RUXY963IuZeZZ15wCbMP+Vxbu5TM59vQtEG2
YpYSBxODqOrcS4IS7H0asDz/ADMxMmyS9CWru18jtTD/GCk7ZH+PrPXc+Bgp0U5YTD7OZXeI8ar4
oy32E4JVPxucKP26GuwXC5WObTmM8bWplfTcKJO+8yy7/EKkhdyWM5h/9kvvy1FpOb/3Yom/dgTj
A1Bl4iZMUquaRfwOEmz6lLSh2ER5Vn+PRxeVBzJnaciMqlTt2xJ7NZotrbgjFzkc3aZ8Z9GfB/Vk
EovCeAm9p9n9xoITTG0f/1yNTlJYb+9FrjmbsLTiB60L9YPrpvahNDSSRODvsekdp3fTLrGxYW7V
lPC9Z0LoNcu7hbVWPg9QCDYVHiEHzSvLZ5VUFXRPb9lUpqiex3lU7x1uidx35bPsYU3uIVrm7EFW
2Y3XbhLXFUfZf4kGa1/nWhbIVoL43Q15tEf5UrLKFVOA1U7/KEudMDz4RviYyGvHcaPsbDyVkYbl
zdiRUQKCrb7JvlOZN7c8tmB8x4qBmU6cPxO6ug1ZUX4zYjDSJpI+p8Z1wdYukDparfw2hzNqnr3J
nwIvj7dK/S67KxrYpMllYS+L6DI4ZTe+l0ZfH3DWa3eyGh/ToDOTHC5Frh9LXdRbedFBsU4lN+Oz
XXRQ8gzzCIYsfUpLE98eE3B36wz4U5VDyFRYM1cTTX6qOlBGYh4geRVjurGjpj+g4qWQIF3L/8fB
H5daX+1fL6BFuIAmXYn6yqrY0MHsR8/iJdEQI+u1yvJlfaFNS1BFo/HRrSmm37p1bvZ7N5vF0lFl
nXydY2kJThLxrzjtPL91NPwSusX8quK8W6AH/aqqnrjbdi38ZX2Isj4Y9h7cjK0s2rVFHp5AwUUW
Q+NliOzuVRiNeZvyKCWNycUG24JM3CNxmAy+Tc7/T9jsgaoXBCcANp0TzfO+mQZuclgnqk+ItQy7
Ke2Uc+jV/Rlyt7sz4kp5TGYE3wQc72/W0N90OX5JkYEa4+avqsCiYnK6EYVWvIer0CtuTjX3R2Ss
50MStt09nxVUhbEieSVB9CNPBvEzUg+WbvA+ak1/cTN3wo2Ge09ZSWZJUmt7mAH9qRMLbq1DYW1j
tD+f1fVBwe59+q7YLVrWxMTwixwOqaGGh1lpoqBrdeOliDv3UNUEIWRxBlJ2SJU0+ShicmocdK9N
P4pjxF2aY30WqGVivmTqRLbcKArmV4qdlUwU7fKjs0O6+lBjpPjRajdRd3CICH2MFaXDOi8TWA2u
Yyub7Ek7a9g/ru8Kek+ObZwyfLTmFkTS3lVRoVxbPa+KD5GmzB+tmRcq+2jQ1I/WJUvCPSl2yBjr
lRuHRAiW4MZHq6Xh9GzpCI7LS4lYNfZqh46qLDK3afulb5EtWMcW07jsdSvENGV9XW3Qpz32bVC1
5vbYulV3COfiBe+hafJhWbZXeeDn/XWWGHenXabLP3vIbgLKq08iL9vLYlthMlwIC9Ok1T4yN3X3
6i0dOKMqvDP5Gg7iKHa8qyPET2Wl7CcPUZl8d2KQpbIkG20F/ck+H3fJOv6za5IRi8oScmGfdfKs
09VnvcDS9PPaLc6sZ1dYpzYOmfFktzCBc1ujlRPIC2s5Dx8/hj2ew7I+f75YWGI/UivlQ8qG/LfX
h8LRInJUJFvZ9/PFHD09Wm5bXT7r+0jJT2hXv8pX/rx2XOjuhsCY9nEN50voaFBFV7sVeVBinFaE
h0v2vLLK/lOdZcLqfFnWscr4+9QilYZ+C5IDhpIHKgCLy8ep7NpVmeKLDj8+2fJfLtdl8V4PI1IL
60vO63XsqGdXJMvmrLhIjHj6Vktc1mbo4Hqj5h3riH+5LNpW6rBvEuVVtbzotcHDTdZrk2sc60Zl
GQv46k1roYLZLXBnUM7mS040QNanuTcdFzFBDpQXx5aHHAm4QmIgLGg1UgHyUHWJd2nWgyx2nVXv
1BCiuKwb65okNTn+yld11SQylTjXxOmca5q1Qe8Zy5lJ2CQ2tjbYoTNsCXwxr6QF62zZUbZoMbaN
a2+xjv2sl2deqP0aJosfY5vIOpklmqvf66zdz7OuXIA0ZK6ZX+VhNmMEq9aDPJN1MQmjABx0s/lH
A1LjEBDXsbJzogz7Wa3K0z/qZQ85lDR5uGtYLn+84r+9mByrNd53AohrZI7QbzaG805d7RHn9QCu
69ehkgaKGbSSox2p20YWP/uMRqRuVE8Z93rrJL6lWTGG0k10dKo8248iyl7jMH2UlJKlDRP+Ft3v
PTzA6P+9R6jUXTAvHfKwHgqiXt8RvOqi4qKrztY08Nr9rHKyBHGEz/LniEZP+4NR1lfoMflF1n90
dmbVCYYcRzur77sHtOZhtpg4dkzETjzSfY1zwJaq9OvZ6h4+Kqui3QPoW4VcqSvXQ9tk8ZY9thrI
y3w0aA7+MSlq2ou62jit3k6TMqubLAv7zWdd4grH+SiX0rvps0nTkFP15UhZ+Vu7LLctWhj/uNy/
dpzWdyBb5EFe0dbcX3WfRe46JnbZxy1qHGF2KQS0wCPjMvlVNFfXCTdGMjtlrZ5ruCmqISjKlj5s
9T6IugZuJb/yTlbajb2agsxGEqQN2qfG2D7VscqzRI+do+ulhEvGJn3U3TfZJmtAnCYHh8jj5rPO
tvDxiAvYdFpqNU8CrMBT+SS7y0NmeCzbVdf5eA1ZZwo1QTREtAe9dMeDlqtgYPI8uxKMy64tsY+D
QAWiDktt5L/rcpQtsg9Yzg489oCO89pbNsCd1HblYCAZlmf6qbTSoX0Ocwx/rRorPM+NvuRWPL1r
OZj1xso78tA1pnRZBECiaOfTXEOqZ+EYPSCkiUGjAgMzZevsj7k5/wXRfgMJZYz8rB/BGhkemCUT
QYEs7p+VkCTeYDRIdzhIb6tZmhyVdd0Fd6ncGtM8PVctYPLYRllfc9Pjx5UwOiW4EiL42HP7ZXlx
C5ccEdWuOhuWTh7XmbOK7NB/yvJMHtq4LQ9mayD2FEVX++8DoTW47xOPtTx29b3qtu+y8bP+H32X
qRYrtu1fr/E5VKTucMKTbyuv/Vkvzz7rlsqNLzGy2es7+McrfdbJN5MuSC+7uBD+3dUtzHhf2wVC
W5HVXhGGxajeiYzd5ObttkkW8Pv5o+dA5FTKzn2uCv2hwn7prpJIfW57bfEXp8vOw5h7z0vYtwFx
F4fvgFazHe2dwfJ/q69Fb/XSXRQgOPJKydBo+MaIP2SjhVTQU8jtwpr70qRWhQ1bxK2O9zrHcJWz
JQMFlkGW5Sky6eMJROvK+5i8lzzE5zubxpssQeX8khfqeP8oCZPAljs9fJRs55AvpfooS15KhMRG
N6AwnK/gz6ENj91ylwcdIOy2CA0ViAJ1RW3+amhAVGK54rrbTrV6G4b/2oKoih/xhDp8XqFGJ+Ce
RGJfZDFm9H9fGXK8ty0M0JceJpzQnXJzi/aY/dABunkwSyc5zKYDs2yogJasB4OoyDXHel4P2Y2w
KqWuN6K90SwTy1NKsm8Sm7rf2DF0dex9HnpMkxJluqjxPAY5ka3vqPDUmv29QWkvUNNcvxhK5dzm
gbSabKhhm+Pbqb4PowWHc+l+QMhy93PblaccswZEAD9PE+DZJ9K67bJJIr08dZqNd9ekhEcsHYg5
Q6i0raZ6FgMwcGb45khwr3rOWeDsG6ywA9maQy68NmP+SjA66zb9uPhuH7dP1ZpURWVm8S0HF8ch
8jAFgCGFrUhfqKdWC5ePQ1qMvxe/K4udI/SrRGeiQvBS1rNwKcVvRdnwj7ps7Ve5BRa0coi2dFue
LdahAQ40CUHGY87F1hFqAys2Th41q4EJU7f193awn71JNZ7TfjIPqWOGu6wawq8KNIIJKM33ekFy
tBjm7paouXGdyHZu6mYq7lMs1HYfRTDRClBe6GGM4VFrU7wiWz180NcDu6b6Nq5EtoRw/xYMLIv0
dsQ1hkbZjSn6B+Hr5CSvIQ/CjgGBRztoqeDShLngbY6UoWnM34yqQmmTRDquUH2yjwcQ4eFgiVuC
jsOtrAWar21oE4mg+Nkg1mJudkCfDEyYPhsU26qvCsBNpy5Qzi1a582IQrSWReOcbYjFX8f+u71W
h3hAHfs1OEiWoPZBMEcHDa4rClijgjuqrVwgD5vbMcpJ/KwNsk62WhrbXMTa6QMctt6gQegr+eLc
vQ6EuOuY8Xd1zp7aulaeK6Bdh3Yx9V1WF8pbYSkb2WHGYTvo69S8yJFhAVRHWq9gM/KUayr53V9W
EJ2VMdulxj2xLf1ORHLcRbmCg8jfdfKsSUS9WcMZu9mbBziE7IyGeXL5YzJWHqwm029e+SwLRskD
ws8B/R2n0vnLaeY+3bLuzrYmDL7gc1S9jo+MavDbOXT2skG+lRDsAxY+ESLzqyu2AxVf6VvxOuP5
fh8qLfJJ6BNwbpZ579Sts5Xd3JAUgW16zLtr6/97lDXE9UuP+ZJi6MMD4kTDA2wEpD4MfJLJJF0+
6/u4IFG8LC7bQbrJhjRT1Qsh1qMcJOv5vIg+dOMa4nKMO9luIuyja39VLfVNiuok3h7dAeeHErXI
92tu9eq0ih0MHvg6IxLdscUx6gAyy7hbVftrNN/oG+jhn0bU/+By0fVD508qADqrNI2wcHGKQww9
P6UBZUM3TPciS9VAzzTAwK17nTVU1aQiVTLo+0iN3assyfq1SvbyFhHuPxK/elEC+DNt8aWa9fBR
yZ8ACUN5WQ8LlkxBUk/xThaBi642yvW8r5MFYUu3v7RaN9+tJUfIkqz7BkrVcpSNsTPNO1yYi61s
xe92OucFPjyytclR9JrBcclGWQXTAqitOd9lyQqJMYTtJWR7U+jB6jedrXYaA4DSIAOQvpHFT7/q
D6MbWZ7WPm2tdBvpaa067gQ3Wpu/uC6ynbqCkSlL3uWLAquHzcT0Mq8lWaXq+isysdlV9m/5y+6x
iWfWWXu4wIgeB2ESwOdiHmQKRDZAiunY6OjxDXssloATT58qe5xVm9WjGV/JS6kBb2h8RNZOZ2Hr
89x8nJqhAlypp5s5n/HbUwZcAvq3qLO8h/Rk87B5dOB2Z/NMtjXLnb1JdH3nOp69M8vsrUoqBZC+
rWwE6ckD6dgjQsDxoxfycNfgKH5zCXSbHQrNmm4aaFyY002eKRZwo7pCwFG3+VkTZcyxb69W0WNv
Q/yJWZpQLJEzpuRRDXE7bkMzcEudKG66IskPzvQ4e+uKyEPaN+L1kcCYy5OhN8vmRY9heSOfceL+
n3xgbH+WSOw9VaoRHSM3f/eG6A+RRN4+jDXvkIYKsS22w8ySMf+i5cWK52xvr2gGt52OSVPxWdHP
cWNsik3Ln5GTeqhgIu4EsgdpCPq81p57Q/vmabrrqyDCArMPiXYqjt8YJIjUGeDPGPWbYeTuIUpQ
4DnVYduFZoj64Hkq8ufkCX19ERCASERsAT07EE+rqQ3IdGzHsWdeVrPkPAFb9EXZXXvC8RER+79S
q0Bitja6bVRq9a7qlNwfTQCmejZs0JUE6BS/a3a//NHV/R7/wmO7WHejatSz14JtZXIatl7cFL4W
zz/D/o+mQH2Zve8PpLD5Ltp3VAb3iVd8HXLAJHrVQ8Utn3TQav7YYC6vK1+jIt1YTc20UnfYjwnz
j6x4Q/drZ/DNFB6meZPT/lBZJgSW+QoboD4BOWZ3gtmLbyYDIQNFGTf6UmQArKxveqwvAL5ZU3px
KTZ0eIdMuq0KJtg5x2yqrtJbbIOsXiLydlaKR8FU9nvQon8oY1E89+HPGgndPSS0F4XoKOuE5VZN
BJDyeBWcmjImj8UJVE2/gcfkkyw1qkyEF4BIjj+yJGpu2mxghpY998OgvRjOaQBBuVFC8azBCwlK
lA2CiWcAEU/ziL34zVymUylUnLjS/DZ2eD5pUGS2S8qPQaJ32MfgSU9xdPTqbuvomCeGZYNFjjk+
9lrcsPjs6n1sIzo4DP0D0I/AbOYRFLJ50kpX8dU4zkHa9V+cpSRhOZdL0IdFcxLJeGx6sLlILZGa
Bb6u9OphHOGYlWYB8BVcF7L1ZPtjBwuVijRR1+MWN+DKEIf2zXWAOeOaI/ra3nd9jHZmrG5sEJAC
6YXDssBjMLEA8rWw0E5sy93N2Css3cPmSAzbN+tuBsWhnhJPwA+v61jf1nPdnvoU4fS7PK3hvWX+
b22LrlJRlPawb9X+WFYEukBHMkpeRZPNHxeI8AhKQt3Pp2XcQ/YoYDubjY/V+4SOxtKehBfrO6tX
76pe1SeA5At3WOxil8L+OGhnQCa9Pv9grrKhySzeYytWNXlWBj6zX3SydcQVimgTVg4eVJn71xN+
Tu+JywZudurYL/Tvuu18EWHv6+T0jhFc1a2TDH9WLT+P8JaHyrQR8K3QbiYDXxarSPbg3ZssjdEP
xnjVFs9FvNTbrAeI3PQ/cgfNEoC6DrKpVbVdlNi9D014zBdX+RIi8BvO8Vkz+pfC6sodyiXvXZEp
Wyds+fEQdkT9Z7iqthhI4ZOo1trySxsP36LG7FAyjO19apNQqcZ+Fw5NseH9puc8n/ZezBeSV2i2
6Lk1XOuSL0vLxHM+ktfXa7YuodinSb5bCCgfbNFe8rxE2ictX8ZK3YjVGwafSmyi8Ewjo5nuujK8
NBWqEik3o6oND1WovcW6Q6imbc4q+41NvwzDFuaidVJ0RRCzT81jJhC5aLr6p9DK0seT2lCbn6j0
JP5kJliTtxmGqdFjVxjaAYXeJuqtAAXk0mm/qJl4rU019j1jYuvr5rfYsaNdY4zoC0dgUxsvP+oa
i4TUTd+6xlv8PnXnjdNeqi7zXXu2feEVGL7nlbsrSffceiCLTdR2t8LqieYiR4KYGjysTqhoUrb9
CzH9xBeD9WaUEYwsQk53oXqHMUPzxG1PpTL/8Bz0ryzv3Rpz7D+N8ViQefJjQbqYyXnazBZwvlL3
3A1h6OnAzisju4aaTZbX52TseAa7k7nDPEP3+9Xp08i0VwjdE9jV5mLOrhck1YB3Rgo5VYzJWR4G
YSVnsqPnLG9sqMN2Dox3+OKmECyILPm5rfh91/xMDOvVGuc/G70jBxabF8DY5woWojMTRzRttw7Q
QfjaYja6dYrsGVlx6zYx3ftdkzWHKmrzh3wGh6fE/aPoF9/s82ybs6gLdIhZiGIlOHxpI1ja3N70
Gs7KtS4MBIHc9NDkbnTBliZE7ceIz4uXW8eQldpJxKl2SkYDhmZcLOcyScdDgQjyBWi4sdeEmK9D
nEcsZqG1Ao+pd8OIMSK5Jm1bJanzkHdRvI2aa91D6zGFTTIVA0i0M1gSFzU+hzHiv5sVBbnpUpW8
uQkk3hLCerYND7vARdQvbXsYFBu/gSJxXzqS9pvGsXrU9mM0hntgQMaMJRMS+erXpWbnpNVD+abU
5ES9tJuOlWVaAZTX1u94XL5NFkyfGF7LG7TiDnAy2Adwqrj+9cJ4YwLDWRGq1ttk9z0evkLFW9PC
P4O4yFuEIIrPY318I57Ohi2thzfNCwc/ByX15llIIVmL27xFJY8IdAzrNyhkE6LaSLxFinHCcFC/
oT/pEZBwwkAWE7Hot0KBRTTFb0uXVht4SSaY7qjb1ebEJGuap9hmTxxG5nDrEHG9tXzW8+Q2OwBn
7JWZgILKy6FaZo51Za1NRMl7UJZGee5SvrLR3Aw27xKJoRQp72lEIxlRmD4y1igoaj5Ao4D9Rjjo
2ZOpbWwg4ztVVVqMU9o/3CEjxYw2CBz/8gs5nXk3oCcSgBSyN7hhGf6gGdm9tkbHn0VqbFNCwL5h
DXu9TD08yZNxt1S3Ia3nQ98m4W3hsyiJfQGz+JLFoXggkNr7aFIxZTWKekcKHUW/YnmwzZkJu2zm
DYEE0HUod5OYYierDkm/gczQ7YzVBLUvkg2M+PRuj3159BacVpF2xIOlWr6VfYnPSLnsa1z5tnPl
vQIODvpmTCC+cP+HC4jfuXYFH8UGG4LhcLeA1nbsbZjGkR9mBFrbBh0cwekuSaAMiRCNL23MHmwl
venrozvKCFzZed8EPdqhCjpsTNwC4gMBAbRYQ2vTe7njq3lJIpLpoUtC+2msPILqVr5re6Pyx5Kg
RulFbpBiAOe3ZJa3bVzZwew2wwmhDvuaCC3hT7eAW2gJl2kmD9SCJfTdKZNLYdSAdI3LjDTddrDm
5Ay3o96z8Ld4Z3d00+qDhmKGUNrw3HGrIg5V/Wk6S48Rm7AOA1I0cZwQQp4dbdt1YbkvI5FtzOSl
tbX6IZon3Sei9o2nNxnmUcynwvKHeaj8uI2Uu121/W2yJ8UvSNdfWzGKDZrNfHDVO8VYbxQlYZ60
ax6IdgNu6AH+lA0KlIWFgbajaSjTo3npI0rrqlp6g9644y8x3bqWbCM2it4pCl0cU3P3ipD7foiU
zB9c9W4S0Nka9jz7WqecOq98EcJ2LkWn/GgmfqjJ0oyrWdXFtp3Tv1oD/E6DqDjOOQ9l3ySXbBgn
X0lmx59wGeiY91GFYFpR7fyEkXe4nUPcg8QAU7oPQ0zXkO4QjvLDnMzxbIbAt6Yq3sT9ZG1awf+k
r/T8pIgBCqhBYHSeyqM7DziDuGV9QXPspjZsqQygIgaWiDqWG4BlWZGJ3D43k4ejy8TiSWuGdg/J
dhtPCpS1WiyH3MpaoJXVc9eWj4oK4A2B7XbvtO27JjJ9YzSayR2WcfN55n3pJ1hyS3R0I1yL1pho
P8TpFjloVvCRNgcqu4/Ki8UJjpJK9mr51rYGWDmWBQE3BRwKfNY3yzThPtR771lYmH7nDMQ6kGma
MrShW/tOqnS6TYAM0Sxqd5kbvTqI1WwnT8fNVGTbZYpsNsMDX9AwiJ0dhepWONkrhkBTUBMy2yK5
qm6zGDRhqUQIrejVpZjQw2pDpqjcNg3fQRJupySDs+nypNuIMN4Tg8tOKdK7tqrbZ9b4F8wuO2TM
kwdD05R9xY3kh/NDBoBjzBPx2LKfjSwSzYZL3kTAK+nqlh2r2uis9NnZVUY07fPK1oIEgI0vXORk
k3skJovlTTtschCSgeWkj7EnzrblNtsOiVzy1rm6G6DjHRZH9WD8InLCMxwqzZDmux7h96W3S+S8
ErwY0FPfhbO6bR238aErZ7vQs3iShCLaovL0rqG7s637dvyi5YSFctg3ta5j9eV5eJYaCH/VYTIF
mD9+4adyibG4fxD+zHZCweliNgInAyMTEZQDre80OJo0CNrpYQ7MZxKvMfEZeK4bBWwgoPau2Qws
KXa1hYJ5jRIE6PCye6ozKFwGiUCPnH8zgaDPJnP2VVbSZo81GM+f78gsjGeRZI9KWC+bQdXCq2iN
d9skD78M1SnpU3EsZh7XpgKcqySbUTlnh10m1NMz3ruBhgvdpq41FJHKEOpcCE4pbU+dXgDymjI0
HaPaDxFY3asKe5ahtpqPg7WAgjDLHGsk23oMvXTZwdHEDCOFkNovCjv1KU8AAnj1EcvL/jSNYjjJ
s89DZJv9KU+ATsGpYaZ2CLeDb9/PRebu+XGrk5Gp1ckm3rXrlvI2I/Z7QhJpOSU5mzYPXtJGXs3t
SAb02bSvSTAiQ3MmeuH6hPpvQvOaU1oXr42bE0ApzLE5LHHOFtmD1exmM7LE/XwajR4tc6fFC9fW
8ty3LNRZ9MI8DspqiFftp3kpTswiBZugKdxafflqx6ACuiEquT6hlhaf3dwsN0pcxuyl3PAkDyxf
WYfG6c0i7L4LFbU5LX2DXtZo7Rseh6dGTcEuxixL/bopn5O0+7Ptiv7ju5Jn8muKFwvt8zlcXJRf
erEPVzdKuc+QZ+5aXK35+L2Dpiom3jQHewrHkx29QGqqeNBtNaT+2V2QlfWc5NUookLbtGqdHrtu
IeG+BNqYPmqKl+Bmzwcj+WYhQ4kSBCv4tg3DDQ+p9Q3U96Fsb6nC4wIJ3U2czmHux2oY7pesPoxt
jbBCgStiEh/HDl6iwmINGOxknOQ7QMyDvLCzvJC2q/CrMNxlI09bLa7Y/oaGH3eAKJEKgf79XBYe
W6vRJF6DIdUJoIP+P4ydx5LcuJaGn4gR9Gab3pXJzCqppQ1DUkmg9/7p5yPYt1Oh6TsxGwQBgqws
GhA45zenAI75unDgsZXf3Sn5TtzF5cr6aMh1uuWyOqaOBxY2qGFwlPeq0If8VM2FrMrCRMyDx3y+
lf+228eI/rfevePVu7EPCC5me63o15gtf2Fx0q5rE1W4ra2YCIxk8aErU4+kDh1Egf937kaIpY+r
yqvAZwZOCeSOogPxtxs/AjwlyAAOmtJc/KQNj4mSIuf+0mITuGvD7pr5xSVmHDihko1DWpF+Q05O
ECivoWm1eMxO+kuNNjzhcMXdOnGlrABGk04Q0XTzyzRj7J7SndaLq0NWzE/v+K6/V6pr7Ls5TKBa
VnoaBDKRVaWfRw1rmz1EBOfeVrzDXueCl0zzN0/SILEfyAREyq4/Krkd8+q443MwIshmOUrNrIk4
o4d4Q9klJ18N0OVuFKZVkLHOXJojWjCKtZrIOq+UAZCWa+ir2BPmHcWjrCjik5dPH9xs/GkArR7N
PsNbU4+aTUiKTO8b77kPJmNPULmANbaOWEJsrKrOX9QUUmPHMmodJEW0ahORv1gRGWeErBDtz/YQ
7acNWRiPXgg+GwPKtnjc6O4U/wXqvzr7WWSusUTONrUylZcY4QxDy5VPBcPszhkq95jgS3TFO5Oc
tDU1P4Y42DtTg/d8Y94dJ8j3vALZwSeO/inPfBQTIuVb65vFGnnaDsRokDwrKuue2uu2RRIG30QR
vhNJWuPAbX7pRHBFENX5mQbE0/gu6JlivyQ+05dMROWqUrFtM2v7O5F5l1gAY5SjNu2BYMmN1CAc
l7aEaEW0ZJOLOj7qKM5vnNScDqiYTvuJ1MEGlKaxmZSm3jJ93ORFH+3Vco53eESkMiKtTdDazwD9
sSsMulsGn8SI8vCLrxQ2THCSCfo9LtR8Jq+EW9Wwp1vdq1+aWvsr65sSdXIIk2T7ycPg1RK5kYcO
UJ9t0FyOr0EUp5Bb45FBatuMaXIu06I/W3P0bgTq2xtVefC6SnnH+nobeAYhVRh7G79NtoOIxDtI
we8BRlNPZqUrb4ZqKdhnqP3WbVOQjVYe7pJqcL9UxK8rzwVbX/vjmcCn2CQmckodGeQDivwbFyX3
b7XXG2sndrQXVgDGsSrCel/DPbuHZgPrnUz4zwr5YMuLPioMiZlPa8bVy5Ni9h4xD57RBVej9Alt
KEH2Iyl+IisQkiMNi9VU2d4dtLG/E6EDYbic8Nia4umFEMPHqDfHaQyae1837rVF2CLMwDNjNF3t
UQJnOJL574Qfe5I575hcWrJ61JfdsqdslHVZyO6Pox9t/3oKuduefDnOI1amHAWRT9gfs6nxspn3
2B3LutyS35suVOkk679tPvY/uss2WfzRJs8j20atyTaGWgwr1nYJ2m9ZVvBRnTdVhykM4dT/tBqd
yYRg3p8oQHa3+LH9XV8OXcpgJA2oWMpOxEF5kkUxf2Z7M0d8TNbNevxPHfVqZpFddMlHXdwsTeV1
cFNjDYhI3GRbkdqM7pHZ72WbLFS46WrY+5elKbXjV8Ew9jiowbnxaKLmv7TJHVk9VeR3Zq3j+eRL
W6TUK03r1OOjjRXnGjF74yU3E20buoXYWwVS47lSWs9qYarPfuqFfPqG5lvlap9SgMh3XVWG0+QH
6dbGgOiajxPLJzGukHjLv4QgLvYRBpAHEiOwlmEnYrK30XSv23RVQizFz57svKsvZpTsXb6xZ5w8
mSJNcXKEObaPWfKfMyRb94i7vGdV4jxDP1S3CssuhhVhP/XNEDHDV5/ioTkhhpKece8NsNQByA2K
atoanmZjepKiH5dP3wIH2UkutHcnoP+UNZX6Bb21bBP0drZVJ+2VdHPLErNFpjGPh3WNuuHerHIy
PSqCTJoOUY6p9ybuOvW9dHoAo008symIJCX4Q2FBJYy/ouLDqNualTKAxlZYn6beLDYp3LlbEiJS
UAz5d2L541k2VUJvn70kPcqaLCAKi10N9Xsj+8u2ptXfPaurLrLWhflEhml4aprRA6fWBJs8jftb
FvgZNNiw3yqi72+yLcyZ7AKOepY1D1fOc1imP5Gh+bvDNCBVTVQSDMp8Dlmk+q+wt4KrPI1XTOFR
xbpw9ejQtdg9mEqVHGVbyXt7aRT/2avJ4Y/5Br1E8apNqYqJZzzuHFfM4QmGbdkmrPCaZmRQZZOV
d6Buk/yHHNdlU9hP41otNH0vq9FY57eRqPhyhgwLbB2gksS8SpArcNDXqIicQ1QzviLZ8h/Q7dKl
npifa/7nR/uf/QjxZ8AhDX0nz/fo2GnhfSAbx8om7dcoOOVPSAaaR2OY9XPKcFjJNll0uZo/NXMh
IgU4pz5Os+YT1Jx/djw6a/HkHApdfX00ya0x8fOnR5sbpT9Vr2L2U4Xeyq3q6CnXSRkHmPUuW482
W2kAEVTeSfZQyDAt3TJRJgdFBwzT6KiOR4WJGYqaNu+CQNDWZ86wk1UtyFPcEFp4145Vvwe+P4N8
5ljh3Dnsg/QQBQGg6rnaB22BYzA4E6SaWHsF9rvhJeDbcpMI81w1Saof9BrkftO39vuQVf0hUJix
yb3JUMeHpirGjTDhyneN7Zz8ikmJHROdUxUtQCQtsd+cLmMJ5gWfZM1Ktfg+5wlkLXR9+80wLVSS
mvQqm/JWMJtIi+kiqyCmzDUejl9KdB42+lB6b1bYKUiChcrW8jz3TWNqdFAzJnWymiP1gv4akxzZ
2WC4eIXBcJY7fRAdb591Hutu3Y8G71VRvKrzSeOG6W7jedlFdsSWmDnd2OKMhHHhSrb1fHm2QY0K
lcf63guLDhINn7xBftjkt8nVHZ9w55zGaTroImvD1qeDk9S7wOkSsJ8i3GeohbyJ/loUVbrzFIyh
k37WveztO0ECi+Sv1m5zUFnvStwRnUrUz62I+bqPWfpuacPIPJ9RDtOYhLm44ZynELozOqLJe6cM
JFs8/xNy0FhwDIg/e625l7Wy6Ks3xzgyOoZbGy9LB1TQydF1D/pWjBR15gfv9UAkKylJSUGj0Q9a
Jpx1QE5gjvI56w6kyzZMzHZHGGuOjblM59P72BrZ2tRTcfD0DeKj7qs9+8HIQk8Ohqm8GFn1udUV
rHjccnzhRyPDkQ/EqxPWLooBLTIiebwWdgHVUEdDENWs/FuTda++X6pvOBlKxM2qMj3/nhLXikvm
6qpScn1GDXTRXMitYJ5j2Ln5JDKRLE3a4IcnxehuUZ38KGzXONTYWDwHFvpwI1Pcc1qmfzH3rn+4
ZvDcDan2E5uNXezVFoull3qcVkzIM3LYTQNcwopXHuLKn8WMvw6yaiXwxng3o/oYAuT9oaUIwymv
CTYmN93OzyjzZrtcI06bKVG2dfuoIOkdfmbSV+47FyJD0HgB+vRx82p2eUUgwA5/VME3VUz23qu1
GZ2fuZtRJUaYRUGOcbZL0FYFGWtP+nWK+uytb6OZXZgEJ1lNSvRGAU1cYN7br347kodq+xKuhjG8
hpU588uiegcqODrUJRohlpIdsHvCxCGxqwNBv2przrRyVubGjak/f34iB0mCYgMIahspJPpJaiWr
SG9Cgjf2ytSvuA7exMQIZDDU7oSv57h9Z6C+FK14150Gzdo0u1qs1t67ydWuTa3v5D6kT71zi4f2
arA/WgbndzNwvHtaIM+PRcZ7ZxkjLtqYMM/7BoTgiDXjajrXVPQWb2VH5H6udSSLbxlOvLKGHnBx
q714F/iF9d7kJWa7WbqX+1rPUq+OXx2WWmGW16afjqYaq8ha6Ie4TKbndC4atT9PUaMTrqFWtHW3
61zFRstIt58HXXNY847piogOmgGy0Zj3RBbfmHFMz6le2c9qr7HXH5tpa4Zhh2DtXJe7ZEECE5un
7llWllOlZW2RVM0Jo6Z9cOi7lLBkHWCY5lpVAGEI5TBZzec/QBLA5ugZ9kzWAjgR1aHR6T256nRs
g/Ftqco9WlV0p9CKn9Ok+8vMo/yYEvF67rry7wIFTGeLr1y5/mNHr3rDk85PefRtDEczVvWglSsA
5EiLzGcJG4JBgx4hGGD64sWI3WEXdJAptUQVL7xJkATsbhovs4eRbJP9XKyBXmTVLc1XGHdEGebj
H+1TWSNfVNkKuoyiYirna5tg9AMYpxRZ1GQAjKFY9klBEnluC01GT4SABHAOu3lLrey98MvgWdY8
b/RnaCWO5PPOvomUvdLbEQvprH1T7Ux/svH9ADHSAHqhRwkslcXxXVaCihwTevXTRVa1BigHZLxk
L6vFmEVHv/dADs9HIuOZvkx9uPxh2WRb4zqsEnGTNSvtCbH2aKLIaoj3+9Y250D0fHhgW8UJLoa9
ktVEd6zXCgqurMnf1wj9kNhp9Sp/ezrjvAYrUvDTnH/3DCwada3YymqBuTyPZobbjfxtdooMUoQQ
1FyTZwv97jUpCPGSWCa1ZmmZulbKujrZJAsIJI8lY7WZ1wfVJjMkMP98d4Z8XEVCON8AEJ8rtvCk
432qrekXcYtPI5HQL0ULXYSkfHDH55tPPVPDFR6dxTMIjuRQ5LZ/aowpOPu+Eh7IQ2aHHBHPFz2N
PiXIs300o3MzR/zaHbf4yNLcxnI5Hk5agamxG4G+IfYTfhxJxNdE8FkYaMKNnpMhi0DiCHEmRbqP
hunNnjJjhRwn8I0isZ+aqc2nVVpqPN68qV2SvshCse3khWgoEtn+NweFx3UXw0B3+5J8mig7AFdA
z+HQqWhstrBYvGY4A5afjlVdfsc2UzlaWjq+WW3JYze8avjBf8J37Uc2uWsS9Ch3F/4usIOfZZvG
L2EUolubOMoOmr76qbAijUlrs9Nc3X4P7D0pseSzMU39zlDCaOsqyVko3g+m6+rJrMKfZph/b4fA
JL1TOgcNxChZNhfjLITGhipKUGCC/OAFRvy1J0mUjJYLFKkkWenwYsfl4G30gPRSCRDglud7IvIR
KT9Mz5sswvwFdWKyBNrnchLewfLIfAJ8T7ZlgDym6QBW6sHC13XnX6yvLqzv5z7TboZanyCilyuy
UGKn5kTELOQuCbwMxHtV5uaVY7wMw1cdxxPjmje2exjTFvnDAYBytSbOqBw0hbwanKZyB3deRx7E
N04/gHqozwkRsA36SvYms7PZR3Y68nlEYtMWX8rUre6TzkebJv3FIXEPuNsJiJhSKOYQXAYv+jFm
mC4OPdq5WC3+mqDBFI3u4QYo6rXVBc2V5K22t0orOAkrIyofFu5GZKrxCeTn996Kil8mKpjkgn6G
bVtC/g4I1ucF4hB9065UROqOOPf1NzXXwtcSlIqsyaK0Gm0HcZ7g2NxDFn6hg3QZvLMPWeWGjIoG
7C86gI3YRngxvHSaqd5HUqtbTyfXLasWQorPaYQW/LyzA1147w3I2IPdXWSTAftg74R2uandWLt7
ndGA8gRANNdkk2ZYCL41SXySB8xfn6PBl5m5S3jINX9W+yza++gDaTXD4ipreFKJbeL6WOjMOwdW
NuSrm5OsebrW3kMlASHgIEkv23Q8Qo6dl9mwaDhAFkxKdrwa2IvOBwhXGbdxGaugEejBrDp6bXWy
D/NOZS6GnsCfAmngKHsQ6u5Pfo4K1OOUwk1OiK/Gy29Owz5fh954HyPCHaOl6ffaxxotq4JTkgZ8
6fIm+mU3NrrSzJ1uTmDfkv6jwBP3jZjmejSsAWuSzHgrhuJHECM0IfcRolXXiFN6BxCj5put4Weo
dF6/lX0zQxenEpuatdzbq2R6sF+39r75yve+AAxTjenJC5hBQEULb7JAHCXflrGfb+N/2vQxTFei
9BDvtvXwNooBlJfvof1t7pMgNO5u3hr3eFIY9MG0HGU1Urz2qE3AQ2QXrbeNOx+w0UnDpX9Wk0Ye
UGk92PPhpah2wN19BNHhtpVK69xkEUc1o13dD0dHRM6tQRv9eYgUaOY6ALTcFLCjcaTZy85EBIMr
WnKsafwmW4P6rbdcoGELsPnv81XtrzxV/C3MfoBR2Kbc4NLpWNzV7VKVbY1ZbSqN75msYWKa76cS
gN1S1X2OmtK9D3DjRTYNxkQ6r41UbD1KcZdt4+SftIwXQ9aqRukOjVXl9OCPyqKzx5cCcMjT0gQL
Eker3lsZTha+Oi6veYN2lj3q5orcLplioxc3WXhqsFdzY3qWtcF36+ewcve5noTxeqrnKHBVOiu5
Nw/5yieWTuisjqPdo83w4p+eqvLR64r6qoWwyn46eIsOtXqTBc8RCh4d2epHm2/271WoDhcUfdRb
J/zoUmn2X48OMesUlDfqev9oc7Era4blpHXXI1iBjNDaGuzxoofRazN46TPfwPSZFPqpgwRxkjWM
Mm11JTe9JLhpjdkcf2uTh1l1/r1qfLHRijIF5JM5V1m4FVFCB0IADHXaClUBpEsupuo3MRzVexX5
xd2PC8JrXhTuZVsaZsQqIyDmQZYX67H01RXPvn+UnU0Dj9YclWLDBP5TqNhhJQyzW9GG1b2ailtD
oPAJvdfqnseI3JqB4q9V6KB4PfRnpzU7LgA7A+BTGxKpIKU0u7qrYxW91JF7lDtlEz5jGsH72jtq
Y188j+Zwtqug4372xntt9sXJG6oWVNAo0qdKFNus2CpqX2zq2qk2miUmgEd+vTMVw3nqYigaUefH
s/3YFh+3z7Xh5/Dhu4tfdE9WJ1BsD8hJwUv47rfRzgoQPIgtVjo5MwCv0MrDENofk5uBYKuOaidg
TigBmG610zcNc5B1zewj8/AX0tPVBEp4PYQKRFKfr7nM9oGPgV1vgkFXlf4EYuJdq5xwL/ggEOBW
gaQDUu46/axOaM01mmKQXICd5Cr7ZNA/se5isAG9sCkM9TltkyNm1MqlbAvosV3vHtMOApxhvEd1
H7H8c1kng/ZMu8C9T6mlnUYy2sQ7GoKJRr5Ks7GBM7VSB5x0UScmfTviBuAVXbxqJr6RLIaf1O6q
BbX3OovwjZAY7LE04T0K42LWkbpTMEZZ5eGnaZreyAhtwkYrdrnduOcuxQ2GQACbj2LsUYC3jfKM
aNlnEBYDLnRNtyucAB9XXfefu+yD0wQn5FaMFbrP/doxDTK3uaJdUuaqqTWoVyPhzH2ZTmcLwVkR
ABJJFSwXYx1O3hgfaq2vTlXrV1vsI/tN7TjikrjVtFEb/bMY8A8AMdVuxQRFQ52KqwX841rq5rsS
heUhRa3xgkwiuBK+KdukdppLkedESfQe/tbkr0U5dheABIe2QpCxqeJ1VhV7Lx28Y2aM5SZh3sDS
ygxWBm5a66prD1Y5IwJFq23N3o53AIS/I9X0bTYTPZhkyddcrW4NHK5do85GBI/nxq4V4Hpx05w1
SnQSgGuhJcGKvTX42hs2bBv1exnrI7w6szr3AA2OyhzwMOqrnFFr87SaKQqPUUseJAkQZsliJCPC
vlHf9fRbZyvPSQLPF3GUdRJdQS//mlyjPJF/U/kSxhWaa+ppzEvtZsLwMHnsSffaVR+Dv3HKtZEF
4aXNSnESAzOMVOP9HQN8eZK2QG6vn5/eIiVk5XRoUjjhO0a9TDBjYqh2WVX7wB6/u6bqXgY3btaE
ApuAUOgCdsBbjdyS7RxFF+AIISDTaBmmZXk1R0o+QwTI1n0UftRpgUt2aB74lncxiBXkraodF/RX
lWARMxCGJ/uAKUdTWq8ERvRVBLps40f13XNrOGZujfubauTHoGIcjBRzPfVdvS5aYgJV9oqmqXrp
wlC7NHPhmBhWOpAwk2wV6MLfmi1IvUDTWaEoTsvYa9VbEcfuGlDWLszFh0LmASWGEEUhQhk/Oqsv
PjXImvPRPrQZNnaOC6dJF+RA1AF6qsf0+EnUAHmmKyuSZk3esyzMZ2zN0xVuAO9JpAb8eceaIdSb
EXLxy+ARYK/0diQrLG4Iq/D5bEoQSr7agsM3o8sA8nKFbRazChaFbazC4TEbgtdTIna2N6vPlt2H
cP0UgTIDeKOrJ4AYzAzgob8PJqwadQjzq1aDytT87CENhsB+t7UHnK+yHaLOzsrMGnWN0HS+VfMW
hHKrYMCiqQrykejFCOGTWCjc+1iOtyGw6wuhxnQ9tSOiaGnzAnv5RqS5XlnoyR+9UQcFqvvW0bHd
k+J33kmJffdkzTidMmq/1a53KUKGWbNWGMaSsjxMKCxhofq1B4i6L9v2K94HBpxgW2yVIh6feryK
Lg7B43wmEItEvyeOewb/MDLLHnyuYP91YNVOdEMAX4qirW60/qrOIVGkUUmgohEmWbfCOpRuma+s
2G72QNdzQHGeBeiGj8EOMvPJyUhK6TmaW0jH3gurdYny5NomjqJ9MTbmvqtK76/Ee4PL1KqN/2Oy
qw2cd76l3gyRUX6ERrfOrFSc9EHgj1iq9YaVunfoAJ7tLXCg4E5ISSk+i7cWwr1j5QQ9VHPDnPHJ
G6z+NenRKHKoISYTbxtTvGWpYp8fRdnnzlK1mfkf7QqKGDZfz5bP3NHrLXCMbgrQs/S8nS98bx14
qK9pDH1rlswrXRW8ir5pnKcqIm3K7OMjyfRtJuLxpE7INyEUddUi8dOaHaKg6lzQLZYPI6szPsRz
MYvnmNmgXVSzaq5914zPTTSP3NS8QjTXKmSqW1bJvhCOGqwTh9sIJuyoNKw/2i5h5mGFn+JER+fQ
zF8tY7B3Qxay/p4L332avBYeWqNF27q9Jk4dnwKWB6fEd8KNkUMAgI0dni3bvOrCgL3hDTxR2D32
IK6I70XbXqmuEwaVBPZYnLWzwJmWHiQGzJ4z0lCFgSWa1ux1BQLzn0JpyRd1aJvmHnYZRoCkll+A
1BhSryHMgl+Dg+z5nAhQJn2r+9i6YrgFRwIzUA+OtehAY42iH1lx+hxLaOSCoPSRBzU/1+b4qgbT
ALXDtzcDqjTrca4iUzCuO5ObZSYuQDMnSOCVtEhPThroIs/MzyAyDv0IIwW40nNrtlelwf8pM6N4
o2OiOa0lZi6YCfwW+LOt048ZnILJfR4STWMq2KYvHqm5U1SXnybgRu94bYA2zL8FfZi8qxkuMV7z
4eY+D7eMEjhzqKCadFY6CQ+U47nakyxGPmEArDxl48veaIBjr1bIUgHs6YMUGKvMPMnT4Fr5FlYi
O6ZRwZA9tM4Gw27gIaQUAMHl0zpHMS10cpv3wl6bDHlPvQaltwIogP9av4tr/h6SI/5TRID1EE/B
pwApOMRHdyPWchvHGSC4z3gjANqbWOPuov+bKOukq36xrmnOTZ/uq6HiMwkqMHawtFZjSEINPM6q
OjrBlzwrjM9IyKPIOdz0WFiHpFduE0GAmd6q7ktzNh6IvqqtcYi8ISBbv/GiyTsGofUckUpbJzqy
So2aIfxngBi3z66pjxctid4GlVVqUApkFAMow7NJU+mjaxPX/D2gQJ8WBQiRVu3OJuENlquwF+GI
ZPzV9o52B7brIo2tjCwETMZpbcbVZ0lXb/LE9l5hATgv6vg2geB7NQAj2Jmod2UUfy6YGCBfGQKt
LEimyuqU6ClzviIFoKko+7h1A+ZPRgL8xdpkojXWZZF3B9gR+VtrVvVhgC2yllU9dmrwxpWFX6hS
PzFd5v9pWnujF+JjtJVxn0fJdEb447WbAHubrh2/CKRcXkStVWSGkcJ0OifZWpVd7gto4IaAnaHE
SMyl/LyZqeH2SAU7AUnGXKycaUi3rKJfDOIcjOKbNH1pA8Bi3zL7DdOy5pjOmJlixtUFICyOpvMS
zrjRyhjVI8CIYEaSymLUw0+KYvjb6J8m2S67p/NrV50KwXX1Guh0qzRPKCXQs9ZBTmtVKTb+bsQR
8mAFb1ENUsC/D7VIdgI6r90YcIv64Y5QOeqGeN4tuhoSIyRxQ6nJgsGNHJS8Z8ENuaP1E0iSw/fR
rcUJXJY1bZms8kvkpnyjrRIu2UFuxhMRJFhY/Ht9lYP2dRsdBaFC2Y8zpJC5bHrKO+DWosbrwV/F
ijbHEWgVYLG2ZFW+OEq2iVWBQ+6H2fWgmOcLV89nlFsPfKKtxeq0lVBF2ThM6ZgeZM/QabgyyCKK
v49v5pPIXlqgjivbSZON/JUxWtMkYBE+m1399qJW91JhxPHWkNz7IxjOH+18/wYzdA4ZatQyByyL
WF5/uRmxRCalhfGdrKZpuQ8KRcd/Zv5NGbhPgXfGQf5J+TNwXg7CskecpCu3XlF8yOOSQcAxn2/j
codlo8RLZT5ZF2smjT7ahkJv90it4MkE6GPB/sqnAdotGephTIatqlffJB5YFj0w6raCX0c8FcmR
tOxtzIhKJ2GMd+utTHovOK9AFV87mItbrw64ozYSorsmru/y3tux+9IT99lNlcGwbvUhentM3Ulv
5afEYfnXBGi2PW4a2GEdCHUtNvJ2ybshtwo8PuOV3JRPgRXoPnnlduXlXXbC19EDfSY35wIiAs+G
si/xemds6eMJIAIwZ6yGMQL9bVMe7eBIARLZNbLTsjklHWgoOzzIvzfUNTHqehM18edp0E/yyi1X
CWrpKreScSOvtbwqcZOz/m80xFdmDIC8J/IIuSXblsdB1mVhJDiG1G0ARBPRx769yRu/PJry0jye
BrmnIvK5KsGwb+SlkD9S7yquTyNyfU0EnVmuVX5vZtsQ5C6X62tmTjcBvDJ2KbMBnrq7VmYNTNtg
l00QnRt9vOnz0CE/22lkO/tJTCCBseNbqdA5UcKt0ROy4iz/X3/4t98gN7G9guyuB/rSc7l7qMng
UNoZ+kYOAfL73iI3frABZA23BC7vcnEXOMVvb81voIo/r6BBGi8PYU1O9c4IMm3aRm7wVWlTdfu4
wgyCJ91xoXQ/Bhe1e00xsdzJ39L55UtiT+oOjcZuWtdpcGl6XQHmMY9D82stj5Rb/7XNa4sJ4YAg
3sgnoYuSHVMYli7zg6APSDuZcKwfj8/cwS4nOpj6ukeC7SCf4KG1+sOYWSxLym3m9BgfuTO48r/+
XTtPjn4AVtjLDOAKMyDl8exN0ZOrzwBGI7erWd6G4W0eluWTJKuPtpzozzwiWfrkbH2n7MGsJK+O
UBgjZX9ZPN7W3x7RZVPun0qvP3i1uZZPwnIItgJ75VNTkyCQYyEL9nqPQvfx8YY/nmXZJqtifgrV
rtvVgPT2gRPu5D5TPuyyx+P4Px9BWZd3TW4tx8j6svnHfln9o215bIvStv8eerCVI8GfmEcBV26V
AI/JE0BunQ3Cef5w6B5EU6GzUB31HT4U5OmZF8g73ts6xqDOSzY1V4e5AevDi07EYlJzPLbjawYo
pa/aszVjVaehuGa92+5Mc2IqUevqRhU5sZsOgZkVCd6d5B2M2WwXaU59tRFh8eJgXvy48fKvyury
Oj3qsvHxmPxxSN4nzaHDflA+jLKo5uFabukx9CUzgvMkr748SQ6ecQSzwmPX+dDq1/ItgdVOq9z8
rbV3jb8yCxEluW4ZcQ3eQqr7YksuRcAFayMlORIHhxoSzfiGIdbfww64OzImW3mNZSFvezRPTxDK
ZY08Jt+zUT95kZHu1Gk4x2aBQJnXHuQgozFqN3B2C9RzN0Euli+A0XxAyk+P8oTyzsstRvpmZsPY
Yf8x9d4rZnHugln2Y/vu43m2y+QT8RgMVE11jhz3+H16M2ibboR4/7iKReowksbzZyZ1U2vjW9CF
JKkEXsBf4JINZuIe8qOyC7k1KCcGuiiDZm0XHTM52QKvW+5H1zmOAHPI5+6hR6JRHNrrFMewZXa1
rKJCTeTk3HRtGYThUj9XRmzs5Pnl7/LtcDg2+stkZM1ONY2rvKuPWyu3srb9ERljuBryHKV/KOR/
L9AeA4civ/2yvkzsWJ4WONKwfADjv9VSO4Od32T9E4Ls5gFoWnmSrJ0+bMsTz8KvIkjT5f7KO/EY
Yx43hg/0zwR6pjl61caCII0shmPgcJLzEriM4BsUArcFl0zeGflYC5XYowU82M/xDflnMJcdHiP6
404uD/Q83j8uwmOv3JJd/u9TMVcbYC89PYZ6+WNkdZmLP+pya2mcQmw/mNAizCAnukprH1Q8FmUX
+WeXKZfcxGGTV23ZJK/9N6x++VDK3/nbLGM5tsjcNbCACwlB7DH40Mv5K8kRQtfyNZly5GDWYjS/
orVCPDno4kNeB4G6ld2XTX/+goaAQVqRLPM4+aTKGd2jeLSNU0rKQUMpUgMmNk/C5L/zKBaUpKz/
Npddfn0xDTBxnoYcXbeO7Rp4+s4mSzWt0evNSUJ9d+UPMauT7urqUU7L5KRObsliOfU8LZRVEkFo
XgsIII/OssujKrcexeM2Ptoef+OPY8PsvUWogzGMMVMOnC1AgOwg6/LN44rHLOPn/cuPnwotX4VK
r/42jZS3cHnypm8Cov1RPq4hSrqApud7ELQtkhvySfn3TXn0MlQByqkPbpFs/qSCCJgijyXcH5wQ
SfCQex87HmtAuUMWj36y2vs/eq3Kjsuvn5/khezxeGeW+czyMMtWT89a8if/vHdya+klN/+sy4OW
s/7W688/8OdRikZio7HftAmpWTmuPGYP8th/a3t0kXuXebbcfBTyfjyqckse91/P+ttyRvaWHf/4
U//W9sdZ//hLYh7wMZqr2gBG3/yK4+FMrqKclrWqfOFlQSgFciY0Ihbvc5jtUTzaphRPUOh39Ckb
g82lkxxu5ckfXX/bIzd9U4AQIgW/PNHyZZHvyeNlebxU/7XtcZh872S/f2v7/57Kn7KZ3J9HoP2G
jYtDG9PaeS4sP1yPYlnJPuq/xSr+rfsfbct6Yj7t8hfkef7os/yFPvYumtL/+h/Gzmu5bWXbol+E
KuTwSoI5iFSWXlC2bCPnjK+/A03vQx/XPlX3BYUOACmIALpXrzmm3DrBUjwaxBxU7N3f0eIZci+K
vfuA7N75r7q/iqKf1wEM6L6UCiRCnJsI+bg5WXtneCt+wrddUSvKE6FsptVpma5VJ3+6P95JpkI2
fi9L0ywjF2Xx5Gcs5BNRMlLDvoWOPN9opqV4PBD9B8laQwb+LVe7PTRMmRiCeLrkxYQIE/ib+2+P
2/tPwRKT/nuf+8/gXvfXz0UURevg1wkhCxulVy9PuttaajItxfw3JsGAcFE8PPtNH65vd7y4KPfN
7bF6L4vL9T+LouF+64qiTyDl9+NblP86g6ib0pjcCSXmNro/7G8D61u7+P/cj6zxKmHylu4MAiPa
HCH5Y+Z47yaOFRsxMLgXxd5f/cRD9F73xx8uWv46pHdKaTVpJ7ICLxVSClwDRA8i5ZpCJsf84ipw
xGuexKPLS+M03YorU8Rdlm4n2VrUqWVsxc1+/4/e7v0/gpl/DBXuXcWe+PeGeUdE79bpFuTKLKAn
WhSCSVFhZfeTU7AcA81FGc/iFr3FKcUvYJjUqH4XN/LvqFYl+yuss1k6qVkczLJ0F4MIRiWOaE1s
qprVysW97Bm+BP8sMBbFzB22JgMDMh7I98iHoSr+Rle9g9BsGywAhDLsGnFVxf+lSpEyqWX+XETo
TISeXJ3/wVMDdKe5xTP/uvziov7xL7pNXW9XXcxZxO7tNg9ZnJwcfVyJqyw+9r4RX+BeFBf2r7rb
rE60/C3mvPcUzfc/SQ0CdWlirbfAxhCrOD/zXts8GjYaIMCVimKWItIzAKT5Dp9JWg2VtTPNAtMz
tzoOaZ5qHOPdVPlPoZJulPkcclylp8KvmoXoNbXpsJWmQnflLiVJr+/zRR1yq4uNk9r60nRI8FTI
KTomsb2Ww8DIViCDMFxmZr8iKknW8GjtatWvH9BksdYMNBbheWrhXhTJx8QbnueM9kcfDOwj+pvK
hRo3QOWgKOpSgEdpzPJENUCBiMwyeYwcC7Kg3p7GCBaCRdrCWmVtf+MY3nRJyvoLveO205Xidch0
XLUS7zMrGJJX+MDvPV8mUzytnztnMr45ROtZ2fV8FhyUBjpO3y/8uqreqomcXqbkxYsqJ+YSog7p
VSHYLjmfbQF0QslTZpTwm2TZLUEEQ4YqyOPGiLE8D3MLoSTMBHocBYJY2dS5WZynMS7PYk9s0jy3
4J5lGWBhgvBGHvluUYIf8sb+Q2fxbNPIM8ovlUsNOxJIHO4cAF7YHjO3KI+gXssIPjUPI1EZgqHb
pDk5QU7TMx+uc3tPpgbLaw7B9gbq19iN4aWfNwhdwosnx59gNaWdqCpSTLrhLkLlygGfaQarNZZ/
qaFhX2RWQi+JpCjLcRh8ZhA0RKZDalVici0zLEXxkF2Mfd+elbh1HqZ5U6Wk7Zn8tlBX0+PeEKhp
slQKC1e0ntUZfcRsbhhUuDDezzEOp/OtRDYH5F+L39z9+DI0nAcoM+GyDJoF3FNtZSmG7o5jncF4
I5k+1xR9b1qkOpPWqriqqcbNAit4MBg4gBdOUBxLpHbHet7ci/w+N3FODLUHbWSiTSvUfTbpibZU
dE3Zi00++v9U5l0pLUcHlbsTJASbgRo8dx4Jo7Y5dB9xn71rLKWTF47cn3tLR89MZiLZCnkJJaab
frLc+RZksfox1jHZCgBxnv0hJe0aDtbDpLCWbIyxcSjtrNurXdRskyTKz/wLFCT/jfxYDxI/rjTR
T7LWPVdQg052GD/0ZlkjfZWqx6hj4cgC9rgSRdHAUugL+PVsVQ2LDuOOxTh3j5QEU76IXK75OFaw
qbIkZLc8M9w/DjayTyuZ9IM4VVXrytlygi3iMJw6U7Boa144pXv/Bo0f/wqCKb6dt9Km5qFum1Um
g7VZelgsd376hFHhRNA+r5krm/oBoUX9iPa8OxM63okSRrvNI6Z1iKHSAVjT3EPUWVrx90Gx/Szb
8LhwDSRRG9kPEYt5V0JBd4Sf1h2rnrBykUA7EQ0WJIsdGMyYbDYuhapLzQbYprIURXF50kSeX1UW
OWHz9TGHgUSXch7oRRtz+HX7c5I48zZmXqE5m68f1Gky8tLRwZ+e38zQ65BTxK7YlP6Ewv1eFr+2
oQEh+UelaBYtLeIOt38gcYYMPL9fkNeFpUJR8lBSq/eq8oNtZ/Y+jPeg/CyKtWiP+qBaJyrUpnKS
LALWko1bOPHAXe2H/rGdN30M98TWvM0fDV2XYCfz6ntmtELCEB2KIcXDcN6IPVGnM8vGssGEqBYp
YY3f4P/oKA659b4f3Q6YA/5/DknsnvwKWdn8fZqmzYHcXodzIRMNXP717URv8SFjXqj1MWlmHQXL
jrrRoICFSHkK500GYOIkiqPnQSwMvR7xuhwRXJ+bCxly+eLeSezhoHfgxdeyjszBkU1UJShKB0+M
UZL21qtBKj5kKdH616GiKD64gTq6tQCB3w4Vn/bHEamqr9qCBI2/G+ZvNRYRYsfrlJvvCfakZC5N
dnJoxjI52ENIwokCebNNWWeUWa1YxXmgPMlF0B9ttfqeBYr81Ju5/KQG1bnlAXtmbRqlC9BB3n6d
Bv/Lqhr1YJJa8mqnnIrFnOKUQDN4DUvpDT2y/yAa9cI/eXlkXkQbmcKrBEHdYzb3HKrXuFf0Z8UL
8xcl3okuvHPSJ7mukV+egyoZj52vJKdh3gD3U/uFHlfsmvW04JlNNt5cFH0QmrKQ49k/5bjHvdQm
dolyKXlNnQqOtqI1S1HUurrfarimuoVuQMRfmEbbPWJjBbrIGNRViKDyte6wRZDR621mfeUrqWCF
a6aevh2wzLwU5vBMCk37YRTfJru23wzJbvZpEYJOMtX2o55IpJAtI7sA0YGlG3S/fMtsPkjZUt0p
wkXcrL1nheQzGLZNT74ne1HQrCasYdEL/1OFLPJ34191qmGRFZtOx6J3qhV+bQWEOSt/TiXD3NdJ
O8Lc7vJnFcX0I9bvC9Eokcb2TAbGG0pe+SSqTK9mfcHui40oDtAkdoozxktRrCJbv0ys0omSOGPb
yycZ1puKIvrgjxN5CbkRaIcKVgyy6MqDwmZmJ4LuUeuSiwfWE7TsqvR6ay9ausZzVrrSG/zucDuZ
PJ48AGPC104uuyUan3AvilYom6QphN1BFE2MiPCBVL2jKE7S+M3mnX8WpbFLLzyvs4sWkd/jDf42
CHvpmqSNfAo9ZMSBh11Vn5UXEn1WYCe6a+E0L3HUyAeSFfqrqjbcKhFU+TK2j6KDqIeLuC6kKj2L
KrHRoRyFJgKGqlUxXM1xj01N/yq6R8jRLpl+ret8bbd2iWFhtQJjXhzM0coPYYtYboYFFwdJZlO3
pQ1mVh7dyOmAjpth/RAoFlbgo/EMISz5kI3SWcHNLLaiiEaHlHo1fy30ASSl1pFLMHdTutFbwPQj
qyYbcFeWGxLFy+SDLOp0gxzfWqusfXyYhnbIbMl40oPUOhWxQYLF3K0Z5Z8j2ZI7Xm3KiWGdghsR
e/a8mZTEWxLBq8nf/afu3kXsGVLzs+xUZfNvx6sNCTCtGT1Uw1SfB6kkXTq3Qd+R1aXzJvqZyd6L
PvTma20N8IEyNT+mgWZCNi4TMuL66a0r7avoOmjJsQo1572qM9m1q8g4JYWDAUtVQUuBC/uCHOlL
An61ivKlTdrQUS64qewh+tYqJIgZml0/OHrr7yXTijdhEshPUFWqhTi9Nb3LhVN/tawbkUakR3AY
R21LzLaAulsYV8eEOc7tbgG2VLJFnFY5ZFwYVceCZ+rRLAK389RoXwEn/91w6yOai3stOhKSn8H4
u/Lky5Er2gPyHo/ibJFlU2mWyAlLS9/diqJZdZR4WHNrh7eevqJeDT02NrLZo92+n8Kw9INJevne
CgxplSi5ii1Vb20N8n13eN3UR0XTrbUZp+NlxMfF7Rq5fuFulEn9sa1Pxs5X2DzSr9p5tvuYIemQ
G+vrk9nk+heaRGCROs95fn3ctGlsIVLxp1VVltU5Uptqq2tlvw/txsDd1yuwJWgt+Fgkq/LgQ5mp
FmCxvM77iPzhJQ516adEpuXtg9JMARWXGz/GpP8WSJL1rph1Cu1YmZ4CEzY4QxT/AQm1vUlnqLgs
ecmhSyJjQzggebCRApHjXBvEz3iQmd4UfPAA/kR8KP1QfXyQyU5ihM0gPPZt/WcKGVltu2cfa466
eexacpbhFNfPTsOcsO1K5YG8jZb0HByW0F1ZLsE1z9uqqoYH1WDNSAM5wS1OadOD2LOsiiVAEAin
Ngbrgn/No2L1znOWOO/KGEknvXMcrgH43ipIqr0othrkucyK2p0adYCpFMZlu7Yg1S2vbefFR5C+
KPtAPnVl4b2E1fShGr56FqVpzgC3VONBdHUU6xAqhncRpaDzN01SJI96rnov3sRaYm7UT4VmWS/e
ZvBS6yPiVblpBrnZWE3vf+bqpuor87MgIwvLnLLa9n6fv2Nzt+yM0H5kHnnE5CE/V54EPN9HvNF2
gbK41c0NYc6KM866s5Jl2AA7GrmJAK9pofZT2B0awNQCy29f7h1qrdLc0myNdY+l4LmdN/wwRrfG
G9kVRdHAgm1+rifctrCsPpDsxCf7bUl2A4ajC2J3+VmbNyYo3oMtaafMKqdHogDvbRGOn2M4J3o0
6DngQIHcS9T3aOrHz6EKjeUw14dz/X/3t0Eu3ft7tsd5SE9b1r4N8O2f89/r/9f5/7u/+Fy17FFu
O/pKz4xo2TNhvxb9WF1VS1c35lwHLqO6ioaMye+tTnQBFFlfi7nur2N5c4KzkpxNpPJOFBtjVls6
ZS2v+WWkv+tk7KOdTF/fu4nGIXKcRVWhN/CLByltDASTaL4Gper9lcW97nZwbNx0UPIHsRl0/l95
96oulLpcqUEsH/0SIR4PKVGA0C4fm3kjiqYmIbq/ldPS7ZiuwXr8p1XU34viCFEH2+6QhSS03atu
Z7qXEx5602A/FFyubx32HxDJnI8YPRM/qiLbOR5aUnWwHkezc75pAOiIFjr9g2HbGI7G8FbyRA5Z
fUVNjPB4VxfSWlOd6Q0iQ79pOasAnr4iy9qJzwhS0vm6sjFOOGE7Z69VWOiaz415xYPKVXshb8TA
dUDT1mrdDHu1CmB2z4Y7wlHnZq5jBDniXCZfokFsOljdK5skK5TonbXTE70ArtN419SKpSuA6NZV
tw42YvE0wXTRYMcAIbf0BUMQdDHRUG2kMu02TP7A4mu/Sr35BDHSv4URTvBx23QPYd0pWzlq0p03
JPo58FU8MaRiek2C5BdJh+kvDg6wg99Lug4dC+vfK34yG21o/XOZ1/U1nzeazPAwyMElzh00dZYi
1aRsGE1xVhJ08SCT5VXv5O1Z9BfdMHhaYRo5YoAGnCaePdlJmcdLtouvPrAOfNXq5AJ0CIMIA2M0
rZWHNT5o1dnw23hTIq05xSmiCm3Qp6Nlk1mMOt48WGkf7nJQxgdHD40dYY9874xTv0/LYdhJclgc
Ui3H2MfrwmNceyCeess+xsWI12tFkCRsY28dNY2MA4NcrW0nHxC6Al0GANVdWJ8oVklktVcP2hPc
YHIHeeKQDVR23dPUYvWDufPwHBrgkVt90bUBQSk/l19q1qCXwSBrr4Ntw/KGe/qG90y3KMNxOHn4
UIGgzhK3HIMQEhb8ON5NCD68ZPoe1/bKw4/sndXrGq5NOGvtp/CJXNJfoSlP36VY+07gF3m54RMo
9211nTa8nL1e33TzGewI/w7ywAosHgYmVOYIpJMUk+85eYlqq39zyDVgCpj2B9iow6XCSH2m8U9A
16qTY4wtKGTuAGZGxTatFUAywPuGcwSthUH5sM10KXz2JMc6WwpqWmEEH+gdkjvD67dd0o/vusnc
SVH8ZzvnTlHGLAcbIA/vIQmAK7/ou604So3iXaX1yj6zlN4llpjvUQRFTFXnzGDDwZDDaxa3Kn0E
iCi6iL0/Ks25RVT+3XLvPqSCT8gH3M8j6srSRofGAt4yxTHwbBQNVo6N1L62GFjuB09OwVdwSVJ4
28Qte5QecxGinbMamxyfy7mo6iOiJd3Id6LoJZWyQJ0YLTB5QCRnWkwK5o2aBfg9FfpYHAYnLnGw
YE9s7n3EnqjDaZzetUqKUp+RjfX/OG4CGFUgUP+vc4viHx9t4SOwYyS0+KPufoj4/CEspn2avNdj
EDzzzPUWeWQZO9VDW9Fl2pPsWN5G6wNpOWX8my0njy5mmW9FSRyka85T06bOyTCkLeii6ey0NZLC
JmveusEqF1pv+d8aX3pGUOT80BVlndk8DuCAL30lU0M6AOVt0+gXwYwH6CDR9zKsIl47dfM+290v
Y6MtTsS5DzIQ9xNCgfKUKWWwBmc6LWJdLk/3BtHKAOt3Px1LnryxlnL7SooMzs3zGcQhouO92JmD
tbD6ijXL/3zIX6eWhhi9kOq9JuSoAsycP+R+AlFMennL4le0d+1eso7t4GNAhHUoji9SFyAhUa2L
Dsnxkpjz01fJyTDQA/tWh9IXS6XE3lqECk6WjHFJJIP6vxXnOpy6+1M4b0QdKZjKCl80VkHm1nuD
6CfqykpO13qPK4AoNqaWrUKwMG4bjYT3y+p7iHDByeXqQ/FH5G9dMb5aBZP2aqy9p2zKOpdUse6q
thE0TGtIH2wNqEoExO00Gl2/zcmqheAYkrOPbdXOSByYIPNTvLfk8JwlcrlOmeteZFi7RAyIXidG
JRFYz9MXvl2wJOZtv8UmBBRj0vVPPEXfvToxvwrD28sEMn1IOOia4ipmKP2SF40Jvo8gAwsa7a9h
dI5eluVfWh19k3Si1DwtSaAna8gwOtywdFALBkjPdEr7F6/qa5jmTCBE62AFxSFIkQKK1gwLz6PX
TfVCtEZJkOJ5CVNOtI6NmZwrSf+M5zOx4pE9JFX5JNoi3SbmBGiJMXn4UDSydI5wEmLfN6bwQeyJ
jZz6H5Mql7t7ldjDDTVwI3x8bkfdW2UrtTYRC1ELUWfVAbhJu0Z3Chx0ee93/xy5T0+1npt7b1Lp
O0W4UqFEehpip2CJyGPxREmUg2O3ykFGR4VmPVQ2yQQqRjSIzWBDDVpKc59KksZyfT9G8aSvYiog
2/3nNH90MawIDZk4+f1sHTYdy84aC/d2XtHsJREf8UfPyZSkJXZYuquZDkKw+fRSXyERRMH6x4Gi
4faR4gsGqeytHV1/vdVp4hvcP3x0Yn6CntXKuzpo3H/9m+69f59X+ZH6cBtu32G+CmLvjy87f7nb
dxIttw9ti/QhAuyKVHxjNLZ8yOduooOnV4R5xK5oEZtRXH6xq9st6Ib+u8OK0Elq+zWjDezUhvpU
x2G5rDCw8EOkZn6dfTPyeoShR05jJ+/MwJs2ltP+JC13dBPAinL41akx1pG6iR+FAx/M6dtdkDQ/
qtRz1oyZDjYI07BUQ1cxxxll63yZEhbZUbuQKh7kgGZ1cPi2Q4yxxt3KruJX5plbRHgvet05i47b
Dq7H+Fx5JcnF7YviD5wMmR9E7PjcyfXRitBflmQ9EdBZJUS3cl39FuT9UWLVc8yxRBxBMBTzgl8u
segQo/fdoiNmmurEh1BSrlUTSxc5Yspb4Gd0Kb2DzlgEe7m5qh86ZFJJfLrVKZi4LKa8T3f3o3wi
eW5agVzCN1W6iAY0aN+aCcVV2XRIOaenunyqE72/9AyEGquChZ4xJe8nUkaAl0V8Ef9FKjBZwSEH
24OytSA7NMNiQGqqO+QbGsm5UwYcwObNmHjXqkfHn+YHy+8Nsv7Z5ESLl2jMhrWawxoTdRkEhs2E
yxoB03/q2omBBEhTdVPiopfbhveQzhtwFE5hlZfGBNeUNHBxBsYwl2nehIlWbO3RGheiyBNEu0TQ
KBAM1beqe31t6m+h0Wh7UWVLpQqXbJiwC63zlagTG031VJaJYDaKLn80QMzTxvr2waLaUHPWd8c8
24kPFnVe0C9Mp9HcZqxYsZ6/pGgMYzk7GCYAwrnKIKx+tizJ7f0guubFKkcQfGkUJbyyZv5rCEtv
1yvaCRB5chwwq7qIjT3B+gdrZazvdcnYZZi4QeaPZSmSkDR6Gp7X7T42YuNCsN+4HduG5mrKPdyP
gqbGRctm0uYleAxNRmFvbmUcksp1lSf6kjxf2oPCUA/z4Dmq7YfJYXTQTSVrRWWrXxwnlh6M8ODP
BS2Mfm8Go/poiVruRz2Zp4XofXD/IzHj3m+IoRwlE49ecSJLzk28K8ILhnftuchH9/aLmorQJ9e4
WUBFrh/yKvWvOkGyqxrlT4XnDwfRTWwYkqkLbIGKrSiKvgqUddcoyRwXR4k6FBUJkoT4xBxuWDqy
71ySTHMucLmnvaa1n75XQQmZ61Ur7XCSihZeZKP8F90gYO5YuQ9Oogcjv4scKtohnPj95WPYbCXf
MS+IRa0LDmLlSglsvAyGybqIBqUB7ikXLM6IomgAmKKfy4QBI84bEuTYoGEpWdOWXcjzN+6M471v
QOwUM7Pa2iRqGa3tkYwJcJbBtUAN4WLPEq80CzLa0mpKb605GuRw+C1XUM/hVW9qtKFaTPxgIB5q
awmmQrOXidgwdplwy8LNU50GRhuFjx2ehFmIN5P6PMDDv/fmIny9t6zByw9vDYf8u9laxcMcei/2
sGtOWb/eN7NKqJ1TGMWe2PQiUXLeMKklcVJUgq5tN47KivcQAXzJx+fglng153nLDLurd1mdCLM0
zGJn4cN9wxgZqYMop0L10Onpmz4Lj9pZSVPNXwFvIpRHptAfGSVgN2iQBAXg7u7FRi2bYcLgqJr5
G//ZVRPnK4xVGBh1BvZRNHfdhEJU7EZgZ0D+xxHLHIDzWbSDsne7YvaIBUkMZySyTZYQxVW8NQN7
OcxRmQ3sE+wOUJghX9BX0qhJSOzan2Or//CgRSR5uRmw/3IN5cnH13Gft927xWU9hNiBrRtF/wxG
3VkNc1ZtzGly58ATJ12Jv/d+tcWe+A+whhWsdJ9rJeGSdpBb1a1iX982GLXtTS0vdiaThLiMqoUk
t5teN18S/mrDGFDoI+qQ+Q/zE1AqxuQ2QPpJMtyoQsQ8i9KyOePamv9ZYi8F2rAqwYLw3u2UfQ3Z
wi9NFrq0AhJfnAzHPy4MEmWum+nUIBQtZSlJqUe8n4BbGRhfehpIK8045n017OvA7G8bTQ+HvafO
Vy4dP1NFLfdIfsu9k5VAx8VuZjudshK7wnpV7IlNbHkl2U4ONIw5dz6f7VgKrUSgw6DjX39YhWNl
uzAFBDBrROc/U2zEH3wvtqkGWUbBN9ObNUzTnKMoLkcuNKdit5kIeGWpNbr3/4z4nd6LYs9Reuyt
EPDy8M7hBLLR5rS/+8Zo9WDT6sYhnnPvxe9AbMK52LPEsZ7C+iiqCs/A3MG3GY0IW4NOOBqYUsf/
t8vzx0SpK9xHtQwN2Kwau+1ardrvYiBfiOS5pjMfotSxMRAbUYxCKMRKKP2qGFL2B4whm8VUWx2u
KFI0HCw7dzVsupp8GBd+irVugD+1K9slsxhV9jbEfn44yfCsFDNYl/EIvrE5hnNI6UeWzldq2qEb
jU9pXgYLGGUslE5FcDTJhTn5Xrtkvb1e9GN6ThVeEZlTGq4DZfUgl82SR0bBEjqRxaJsd+AG5qnt
JF9R36vbqcdByLTxpLXemqrJ1jqLMGSxtx1eLLW/DhuMKPVsIXUp6yOkCbq8cHloRA+6qpjLURml
lSc12MJ06hr2P3i66UXTk11WFMTvsCQKa/2j7Es8C8dkDX4pXBkI/fKmPQZ+JS94OaJMDvLcrRFk
BO0R8Cv5JBFLupLM0qsfEVRBS7UEyhau+3L2iG40snAJUbA4vZwKtcff2K7dAkRFbRNr7IZftcWF
sTsHqxSOnzrn6I9xtAwx2PKySIZrikVpqBCu7mTAt1oEHR/TzLL7FXkosmUyqZbDZNgbD9aNVDTb
Rg24CHDoQt3kSusBWvG618mL6V8dew5dYgTJeKz+YfHqnp8tigI7xjJ3WbzRpBEhsES+f9tLG0YU
05L1x08Gz8HKHtHvF5IZwyYiTceeGHvqaHNs8Gikb/KH+5kzbmP7OoBA2rLiKR9JpsU9w8aBQc74
RxeodNHMtz7AYNu3Zby2Wh3mFKqnQPrVeHjLVMNp/gWpkdmckmD6adC4zGpelCWTbMnyzrnafpUp
dCSVW3Sp9B1mTWPPemNg4ZgjR7pLQPSYxzUOuCY6MRTcbkI4QdMRhU+xnCzNZkaKwFpeDGrz5vG+
cKG8LvBlxh80ZQnH5rPM0glhQkzdkqycEaKXcWpLaZ36tXcdIa5Ppf29SHDV82X/29hJ68ZmItgr
nTsPADtTCw7kyq0NJ/ghwWFd5APexMowvTslAQsCkIr008IiEa6RFu40hUieE8lXiAv2UhsT1wu6
51Gx1xjhkj4SkIol6TKrrcyQpPgrLpV2PZVD645BUqwl+zWQsmxhRKm3qpKM+EyXrQ1Tyo9TwAn7
hshgqCgP/hA1oCnHXSt/Y+YfLJ3R6lZt9VTHWLVW+HURz1+ZTvGhNB14FgBJtobpcdO9kpGrATuK
giUunumC0aCynOCvLhwMUxfNOKSLyAq2hi7Jiw5klxnpr4DESp0kSTBfCeOjUnazCPcVG2KorLRb
RfMN2sY33+m+eX5ZAXXKf0TT+6TGwNeS4Ivk3NSt1RcsFF868iVZdYGW2h8ckKnz2kYztLZLrG0Y
W4uQGUnApqf+InwDwsT8iHrjnA8s2ifOUVfplir9SZMZ/fNMj1YdrsNNUR+9qcVANhs32POauMtm
wXb8jnM28ernOGs/lRZDebkZL3rEyL+dZlxvTiAQa3QW+nSe0BmQyZacYcCGPr+JZZW3AMGibx0X
aVEVmAJLmrQrBgZZga6Uy2bDtZfdxCLgj6XAQSvWVWp4V7wNmxVLO9FyKK0Xc0hdLWt5EEhgaJPk
HY/7xFUcFrzrqgkXdZ2+kS+KyLFhDj3EIX5JZG+aFUbCs08smdHDqpaSV2D+V9Bp9qJ+60wIdGUY
o7vvd3ao/sil+Ecaql91qWEWWEHml5lDEeHeZH07ru2UxYJQIZfdTsgjCkb/XSEKOqTA/voxf5Kj
8lzOgapsnBdif2q1hfVCzxcOSJWtO30B965aDZI5y52Lhy6IFmFuEi2ZE3VLf9jlCi+FlBwhE3gf
rBeemqa/jJRdlYYPFokYiyLJz2mc/0o1a1eW5rc6ZOI16JfATlJXl5MtiSrEg7wGv5beQ1dv9/sG
NzMfVLVbkoG+arUIIk/fxa4p4UavSs24kIxscD1N+rIhGwVeRyJ6qK10TKXUxjI341A9Y/PGMnSq
b4gCbIyJSGaQvWSDvNZx9V7bgUn+MDkrocHPTMrfHTmP9t3SD+yZIfbYaQG08eR1nJrEhT/zHFTT
Vz6Yb2o+XjtzqaZmuTb94TSB5oxNyHM1/pOKaZ5yMNZ2XsMZzFVW1PR6F3seadrmpg8l1w7xuv8Y
w+LT8ZNns2iPg0lOo9y/Bk2yrcnBiQd+E1FTr0GygabpjgHgQBLaAKNVieHGBTNwqXK1ivsTqryR
bMs67wnijjDj4EMDDcC7wjc+x2b4xJs6XViJ9FLbgGyaUP2o0/irB6enlcMH+rKfpO2SF6ttpi7c
tXr6PCIjXyZy/li0wMtDOExdTEY11+NJx0Rsk7MMQM6fRuyonjYsQAJTq3d+217xNMJD0CY+3jfW
z1qvQVPwhsVjG6v3TAf5C0B5Iek9lpdyBrYpOapNdo1B8yyUqTdWuuNsBtPZfaQ1gD5oQ7t8MBp4
+zHJ8iPpEQE+mrixHzDFyM/ohknhs8Cmq9yRhUdkh6hwY3zJaXOM5f695Usx9XsLScKA9Jm8OpV0
4Mn3RHJZsWhbi0vvnxWc6XND3TRRvx1yb11v6z5b11wWHhLM/Fk7HBas7YWM/3tQwFZxDolSbRv8
1OQaY7HBOcY5rM9Wi1lPydZ9yN3b297PJMFCOSY/LRuqN7NtjqrTXFo7WeLncC0a/9NImTciIcO6
oU8+LDT18EnzbsnSDC4POtafE78NVgTAxmcMGyqlZ0QzrGxNJsG43ejMM3YOs+U8PWM9WjEOCGVi
Vdwu7ZvZEFSeEntYwOF5SKKhXpQWREBZJ+FIS/3n3Ex+Fs1QLdIm6d3SaXGMRHRYBfKuk51HS2MQ
OQaQszO/O2g1o+yi9T7bhvtuatW1CczbqruTRvQOckrsgrgzpYTV0NIDJUruFMjdNxiEJDr5hNA0
YodVp3GRLS4jlicTD3QldVvVchD82/aii/rUTZ/qFEZUF0vyWtVgNtRV+IgBfOPBtucFx0jy6vyQ
h7Y9KoDImI0ZW9trniV9BLvptJ96A2l8lELyXtrPqnbWfgdStA7xKHZix00IEVQscCQkxruZLHHz
MAgr9WhZ+kQEWllOiVjH23Tq7B0mk29WCLyHN3jbFT+UhrHx2HN75vB1ovCoSzkOcz0MxYifSxk+
Kjx+XNRJZDXh3zOF5dEP81+YjAYLXWlZVtJevNrGqCT7rkCus6cKlYSCI5gX2vhzZqfWLw8mg0W/
yc6dw6Ih/iKgrk4IiF4Za7/aLFosDX/2ilCHr9FgBhDb3XC2HV415ujGdjs7DPI2N/+PrvNablXb
uvUTUUUYpFshFKzknG4oR3IOA3j6/0Nz7TXrrKpzo7IQQrYFg95bb4EAqaTFR7V+SfWaq0N6VjOr
F3PIR4rxLF0JhxrMyuBthPHvAJ7dHcxyccgyR/zeRvlkltLXdHOksCI0I7bxdrD6W0WO1T5W0lsj
pCAnk7bQzWJrgEzV9SwpaKNhi0jbaK18DSD0ZEXhJ/5WeKemcPYireYK4KRRfgH9PuIy3QeWMZIM
3DGtPOcVNmZY3ItVBtt2N5ths25xxHRl4iWzeWp6F25q/2MqN0QtH2OCWQtAaAwf4d6llY+U8TYZ
hNioRf2GycJNX8w4PpeLRfN7LQiuHl0NsX4ZPVXCphKCA+UAEqxqNaTuLGNsJqGgF84W0pJJNKQt
vcRC3GNNqELMj6THAnKQE5ntlr4RxvSoq9axTrgCI/7DqSBUgqnkj2kHwzrrcBzO/UiztrE1vs/j
DcyZpwxG6opckNrPNf5PRImfUWJAG5np1y20St20QPDmi4Iz38Jt83APedXbg6JtLAKPVq6pPIhS
bAYMbpdFqlzhg4oUaoJAvV3c5Uj/SFnYFOOAdeDbEBmfuqVMm0AfMEtGQoqjIe1plmFvR0Voupz9
pYJ2gMKE2MQI/Qo1fhdHeCSlxq9hdcXKGoH7TVyTWDeBEE3sBXX1LnZUHVc5e52ScrpSXM4S29Q/
AFx+yFCuDkPK1FpncD8RVZTq2j2GffkaqgwCSkNbq2lpLm/wYzDita4z2HfSrTDxpdXGcWdrg0Md
kFQeVnMt7inda6LV2FF3ByXmbCsbsWqz6inJCuRI1g3GmOu5pH6WnUuqLyDFysqirSRxHNfO+WxB
Ya/E96S5X1U+J2uIbBWnaX9nF/LNbuUXTqK7eZo8S9feyzE2cUuWWPQivgjGxsSfRBYecxC1Eg9D
at/1rYMsI8lPg9MzQKlVBtnuW2J2JNrnxmPQ3fdCxaobD1ESxEjcUe1gPUbFKTPFUWgWl27YkefE
HKNR7UtF1zGUhVxHsXpL4MiTPpCK6fbFJoym+ygwB7iA9h0DFQJckgDP5vnVce8dS4Ekoi9efHk3
el2XUGBTYGJfF64TvVxPuNgSc74amp55Q7RVquJUZE/Y5rkMO4Md56TXVJHhj4lGJzZo7KrHha/o
luE5N22IYSegH9wFssHdHs5JYfuyVl+VLGPU0uvbYMRzbwwIw8uwQavt3guH7iuqod6bxp76oi0y
Cgxpr0yqSroveVHTPZW0ietwRkpV7HpaOVh8DHkImat4AdzcojY0z3GS78mOXiPmlNPU554y4A2Y
uPq0t6eXUsSZH+jbTDCQLtChokENfYscmFL0r2kRLgg1nX+Q8K25VuNxQ2BW0mggreTVKdsEEelk
pU/jyN3bJNV7U0lKjsHqGBO2jIcjQqJd28VD+bsKyMhIo+rchdHGIEhk407joUr1z0xBsBslOL8v
fkN19wUj6YmBeLlR4Kisaq5431VsekOXS0nK9lxMGxcX4GkCbofPVa+DNMSdrUQWWKNEyJhqJS3a
vywAC4nj7zLIjqqtYGqeVCQLBSajp7jdRRhsrCAt2aum1L+lge1U9qRZdrENS+3d1pSdPY/gJy5s
HqP6LkusTvHr/sZv5oOKWm5qPTrPWA7j7JumHmmwuBDMlyYiwvV25G7KpYjgsPiAEgP1e/gl3/Ic
uEQsx6xRGkHn+WA/u9p4mBrMSPCZI0veaC5DIz4KviwsUe7i1NW3yhK5HFXTMTNVXN/jot/EMX2a
Su1fVfKZaxQaCKT6ZTm0/CactryPKXgfYnwb7YkVeko1XVmTgLV9RkgarGQdwB76dseX2jFewLYf
7byn2oSYas4wzoiuRjpxyFKXNpUlKjAoeLk2IdmC9dYN9Jo31dLfaw0uVQ5nAsD2vuSftyqkcadk
KZChMF4H5pZaKIc16T+Ln4obHiNTPIaztdMyCnQREsrH6kQFgNMePayj491a9wZEY5yEAaxu3Si8
q35YeAMmPxJl5RgNd5mgU7Ma9DSJJBZFqK9RQ1DDpJfkQclHDEizDRyu28QejowVEPop2VlkYbem
CTzKxbl1Mh60j7BwPuy+fW5VTszUfCb74kG3irUIySkkAhgXcIJkp5u24WpB1gVDfNca6mvfmZ+K
PYArw3RrDbLrEhUwJuH+b8+xgWJi2Nf9Oa3xAWcBgAa3mDdrb8HSvDpKeJxxKsRS+5jq1gxw135V
9bipbeU5I5J4ZUeG9GRJ4a2asBkCzhaqmL4oXaTiQl2ZIrspg+6zEEgoon7GlBL6U9M/2Jk4GLnV
errSU1MV0O9VDKrHRFHWYsnn7V3NRwpOFH1SfkV5tMO44qaJo42amt+R04BTNUwBSVIlSjHe6lN1
Ti0CRZs621cDkam9Wvmwwj9SrYUuqpPQbcZ+kjJ4Tjr4b0GBcbDp8ysc+uhixwUkYXksFA1/J0uL
VogeA2ncBx0SiiD4nQvlUSdKaLTK6FFJ3/FMLMxZ95RQhY0l9fOE99ja6LQvu+/2uhs/lJLJOgrA
7y5Y/tlR9j5pw0taoKsmbQH3q5K/OZbnKZWnMoGeF4QflBAfBKtGK7scNmY1vffVostTuZEruQsj
cC7xHtdh21GbL0jluGWKF62NCWhWjXUC4HXQhOjdNUmkSNvimGfEKZXmfe5IwQRdeZtDeVRrLKTd
4qSzhAvb2XZl6Xi5xOSu6PxYxq9x1gjvtzarL9PIPoOqgmupl3c5bo2dnbO4WA1pS2aHPd5hLqQf
kB8PywmttlYd0Bk96MoAOR3lLyqL3SSxJYzIBk0SFVCvLwbORjjnszDWKjNVPLhCtCCF9FSvm8eE
pMQ43cyhfUBB+WGJ+j2b58uAzxdjNevEFfJipbi1Kf3aLUo4mE641ZvEs2UP4VghLSqZz4iXbnCt
nbe1afgm9gbcfzTyKDPP0bm6hlkddmQ64KIPDXx0ekzW+aMqw70fbcAbGzxlZVDRcRYXJyN77kW6
JkD1tom612hgBL6cgvNExBTEEnUTWpwo6CfOcxZsQcRfA7s7g9xeAozy6RLQoWW15pNCdMhE/tBF
+ls+WoJGL6KsRU/luLg8iY4bYxE/XKkCoQooA3hc7ejGHgjVfq265Ivu9xEVaLfHNp9M5TlYo3t5
NatjUwVvlAfwMSJKlACg/qgwyGk0wlb6yUx9J9d3sIyA9ZLJoGSoQ/IhlWNpV8qZXvNlzMF2597e
kJddrEvTkvT0o7vJZ6xoZpGlu6I5FaXCgIAD+E6qfNH3ria0ECIOnN04K+gmcywrCckKRye8GWJJ
04hzArN9xasSk9jiydxOba7dKBkTrBolApMIm0bNiVTkGdp2mtx6jzwuXjUTGUyjZuT3ytRiGm+n
7fb69M82bOgTrss2C9Y2Eg6M+Cude1VH2Lidl2QZLOlP46sjYsy4CbCw7HHyanfalzaSdERO7xY4
sibgn9pGr+z4ezazRqHaiwCkDxN7WpvnOWva7UCF3kjuYUMDABl3D+QLf/Rdtii7uPvMitwLbXC3
dvBrk9npTZn2AY+Me00L3S1RRUjOcfam9BiqlgalvSW1n6BwuGiosPMg+DQS0XtARM4a2wDhGpg4
qwV/k8Wy5NQ3sVxKtkg5RDYcvsD+ilz9a2ihb08swkEf7HFixiAdxKpz9Rc3xfTb3FSTcqqXj4uX
CYxhQZ+SON+7zjP+edgeFiRLzIU3TMlxVq37vLpUiRhWSSYfipDpc+Y4+6YSQJr2JdVRk9vOdzOa
mPiH9e1kZnfJMjpwlRzYcGwOQg2l1zYGV4RLCjyqshvyMYp1HdYjM/xuTXEtuayNfTEIAnVMured
EUYCswmYHaqFI4FmV3iipoaNQ2PY+IlZXZpkeB3zJWhxTIZtYOS/Mp7bU4fTRgi8rZp0ykbocoOd
DOYDhuG7kfoaT/bJDX/11mAm25CH5tBwVrFTsDwmD7l8DowYdyGHHi0KjXCFxHo1dng5jOXoOW5C
72ybcsVMdZvEqvaSuqzWeMfS3QKxjDn5UFp8ED3oizWIMz32o6XmL23uZL7SiBiiRfiKxwgSdkff
omZSPYgeLIML6dAmdgjkEJCq9xbY0x90xOo637G+TFtnhWBIM023BJnyLv1gMAvbqI71MaPkzyVQ
ZTAwXMFCBYk7E3fZjfRwCrlLTpE5XmpZGoqm4VHLMARUDSxfhrKCVgVgZVbfaVLj/VLIXTaBM2uZ
6e51se/yrl9NIYOpdgZ8su30owfk425TKqsC0kObldE+TIalgNbfTCQuK9DKELuTsblV85zBim5+
lsvoKXivQVg8LVWoXbtjC2YJTba5CZEG9hQjd4HFWVmUgJ29iu5kOA/o6zw4KpXvFiYu6RNjD2tJ
rOlrEL947iXzMk4YnBHSbRPhUkF5txqbtL+ryUxft8QbLYb8B3D5U2jWXtaD24w4amgSWJNaqton
Q43jB3eEqBaBV/exeuqkusmpKVeTjXI6nkksF+rFrYSxFWpfb3CI3M91Yq+stPAjncCWOeTmEIai
PUjw9tSB4J6k47NVQDJVuyemZnz/xQz1B0Q2iNvkJiuB1elb8alNLKJXhg1eDLhI1EV87Gzmp3UD
aF8Zo4IoFj/IzM39uTO4Gcv2FYsevzCX+rNEGjcPezNlJc3i8rmwZmNn6yVsZlFON6JdZkINdBri
N+Dw2WlDXZuRJ452wxcRp4UiBQLsFiCQC402yzKf86zJPVsrAg/LlQIuJ6rXKvGIbCswgFouyUs2
8hHpxCVsZI3pCSGWPIX6aIrkpbP43wZaZ+2SOIXAxGWPzOe5sfiLa5OPRE8EEhNaLGuMZCxneDFd
E2Jxmh+x+hwPYXmnAqFwRhWrgG/Fj9IWu++2od3js7Vq2hA0MjB1psqymfX4llOVXhIOO0HjTrxw
TsRqL4otw2IDj5iNO5zKiPAWtLIfqiW6+1wP/CGZXgyJ6nKwh6c2QOsJDajZFgTRsER3lzGe2Un5
FaQEAeuEn5Vh9Wvb6W9CZqgAh66OMUo4AZtb1Tf+zfyLpuR2UHuF8GkHBczgELtRIEyoK/i0Ogid
TthIT8JmwZlsBtitcSGh+q9OYupYbsZC32NUUs6UFSbnnKi07zE0P1T9dxjnb6xnCLfAKNysb+fW
UnHGCcChgw/Mt3i30K2NmqGgYGSIe02LyATcQ5HDWTJjtkjxSaLBbyPlzW2E4/daQ+BanJYnJn+2
n80O6XiCmQ5jL0/VqHTocxD3UrHS124x9hEenhjpmtv2PjGC6cYKVGYbtD6igJJjh+W4UfCCh4f8
0CmZummcWzwuKAzV6XkYtd3cqqDCY/PUDUxELNl5eli03ihdjUIxm/ntw1PUdm+ZxYjM+NWH+Nah
26cJ5q44DCNUI9qBfmQAHbkKNfuuQTd+CckjUUrCrAl3WstW+W7K4c0IyfXKglPaw60U/bd0APSr
BAgeduVjByhA3puL729hAX4YT0NAe5jg3uAj0PlQFvVaZE+H0Sa6IE+SO0VUuOebE6fcXJWrEirK
Whvo+ezFE7+tih/VkJ/doFKxWHKnsfZsF9NtWWafcDdIr8T9lHkvnbFuN/f8RQlnVZQAv5jZNsIC
F7LhOlWSXa4S6NwExm3duslN2XJuG/U65J+8mioXeiBDcK12TT/qpDxXjm/Anl07oyBto/+YpvLC
HTahCjZWokI+15QFPJBqMyWLYLej7yC0DYL8XH0niKxoFZIHXXUDL6qBXqPSjPkJ4CQLy/5SWChz
lS+wdvmuhDumryrWTuI8tIzZ5rH4su3Fm0XQGjUtxLqBb0VT523ozu0lXh5M0LccJu3NdZOV1UQZ
gTxUqcVf2y4RNMG4y6E/wsnVWUsJVncUFxf/ZpjWVc06HFTaY9LHCeeB+tJiL7HWdN32QmPnWJa5
FrP7EsaRQOUGpl22ufSbgEYml+ggklUzlvW+HtvHwa7mrZ4YsT802XmEMsbsmOmc0WT1louHYGOn
T/ERHpnVMomjhGONRaWPTQXosG80bX8eKuc+K/iHFnO2yiutOXduV5HhvXG46TsVniwd4w1cxy5N
MAHyAzN20fgpew0XcZuxfNJrz4YFs7Bq36saJxcUXZRCue829iVnIrauZtF6FK1+gHRwYMSKZ84S
tCF/kmZaB9bQEV94kzb9uMH4G+ZicHbn8BRa9Cq0ZZtUryJPKil4jCZvNPIHKHLGH5ZczKNs51Yz
mru6T4FhrPA5m5h/Cu5LIQ7SjTL9juQHJ4GhnWPTGNZdkYcbJSMZodacX9uEo5l3z2M3BCuBDbJn
T6pntxPrszF/i9HZNQYx2cmvbXGCznn2VY9oa1W7o/ZTCDEqpvAgjeqpSSFTdJxcevuIjuPgNjB8
wiDyg7jBxaPXV7YrvhbFCYU47iStqxteoNtHHeZ1xvzFH0Jr70L5uUGo+KQtMeNhpTBtL/kH2OK7
zRBboiMqAV83Y+BgapNkj67FnFq3ySjCC+TGKqfLYDA9MEXwFt3CQGFV8QI5+70OdX9oTlOfZlto
GftpCC7EhSB9AYtItRGqjs0xw2l6yQvzp5nHkxD9hSoV2+LokAbswdmpQAhqN6noObuX6ow5ysVK
IkE52+YgJ8auNru9NpKDno8PyjRrpx4ukA4PeFPGu7yhxO1c40dPjX5VWO2LUnYzOFfKzYD/m44y
s4b01DjRoWOWBub2oYuuO2qExSaRM22UrnPX7Vx6rog4W+K7DGcGL2StL5sttkp7OJPcylNVR99f
vWcWcWLBaJA4rfyEZv+RivSza6KZs1/fyprvRcSEF5K3vrHm9j00ACGTZJHTJ0zQDDKe9NIJPYFF
GQgDE1uTf/PQDBuIT6ywN0mXPPH939ufTdW46xC8AJgW0L911ZUiaavM8Gdsx/tWt3+qrHtxpvaB
KUTg6YmCT75NcJaLo1Qd0A4IbWHvMEdVSA22BJRsIg+cVZ/PNS2/ytTZDowDRmmfWiAdry7giS3T
rKJDnk+nlq2J3dkPo4X5w81kTFubK6gIy23Owh1YyqvRx7+YmxUgz/W4LVVobcjfo+ansNsXcqZA
o4vyUouNFnDnZE3HXdnd5WLA/bj41FMHbvro904MpU4VFbkM6E6rJX5GmSDYBdq3rf8w0HT8aHZP
I5S0daFhjQD1Oq5VOL1udDOas7ZK4uhUlQqplUZ+tFCrpUWdb7vJVH1ocybVhfT6wtpqcgxxG6tq
Iljqe50D47DG5Z+Km4amNETRSbpjhPDarTtW+O1UJT9RWS+mU93eKBT+blI5hQWKQ3lLE7ZkoE3y
WZsj9wCy4Y0t2eOOGWv+aBePUdXcGj1BENhU82vEa5nDdXVAy9F7mycrpRWqGZd78aQSXGWkRzz1
7qB/Y/o3VkysRoYYI+FOMKe2dadUvqwu3axqhyIfNrJQwnWdUpRV7a4sNOpWMOG4iPn2xsJ3ovkU
5yxAQVQXvlp1N6FDcHuoErsA40hzldZ3MwW58vCajY3fDC0lQBfeKhpFvyzK75CBXp0QRumGSrxW
Jv3D6uqLULtd7maT32nUu1mXWuBBBmKhDEeWQN52ofFZiUNosGqSE2gzDvt14TiUwkTmPrg/ZKR8
AH6J2nlmgrIdiYFD03IwaEqjkDJiDPULgpVLJNVLLHvYHtq+CrN8owEPWLl1O+ruQuWhHK1qghQn
uK5Vo7+0Y/wIw5JyFB8qsxsQahTWuZiNh8BI7gVrysax+23azFu30m4C7uSIRb2+ZEBGNKWfJKCR
JHYmcbPS69FYQ6PkmRNS7FTwYtoc1Bwtd1xG22nQNnbXUZUANrpkFqwqJTuKsfkOkuE7bZlVJPNK
q++zuu+5aJD8BeWrHlnf8Wj+9EOJX7++NtSs2mJ+z7xswlihpmu3ok8gWQb2VdEAnikXo5wfI9N+
Tuxxp+rGvo4oVZVOP2K/g9xDwNHpuSGardOvjr+aUPxarbhhYA0xuGJj1txhVfnZFNgGpp/CEOSw
pXtA3TvLBonLuvJlDtx1M81iG3Xak0sOa127b1G/MOLj6KhIiBQQ7UiByMejmZN7WuoA3LnzpOLi
1gflBcOjAebV8FAPYDFdiBi2tK0TwjEC7YLqPkfIsHLn6Vj07jqeTVKU2IWJydHAJ4Uxq7Mxnebe
MPOPpiWrTFFtvPYhpKnDoyuAlw0XWYHpPMhOo2Az1yy5TKDxSICGK55SAjqRm2AvZhrNR6H2awWW
ak1q6BjrF0uzyQzFNzABc++rYLfc8pgLvMxFaq5EVKBNR+oT1OZdbbRnsxkdj1kjbTehdSulNm6z
3mr9Ak6PdGA+jt1B75kGh4xTGuULJweiHsFWV7LBQRJeqm7z1Urm5Vmm0ZfaeyB41sZYq7ivzdte
659zFQgMV6RFkb5VEHa3rkVRQqEoUassY0D8pGJsJ9RwAhyg+g3a99rRNn0jjr1t44dSkQyZsmZj
aGGXAJp9d5KV6E5aGfcnAIiZsZ5UdtBH5KpVqnGft6K6T4SS3tNWLz9fN5Qt+kd8irhtWgFekEEU
al5jqu32n5fZURkHn1jD+nLdBB2AOYQp3v4eJJFhwjrujL45t9U9OEx9D13soVIx77huMoh3Pdeu
uvuzw7JXRoDpht82Wv89EEA6Kn2pK/vrfpCtx7uxJr5+Oer1AW3JLkJQydia3+y6rbXazoNhZ2Lj
8r9tWex4GqY+l+seeHdNsF0SAG0zlRcxDv880NvdOaKQN//ZLqgNsNKRDLT+t79WW7hYiCNzUv38
d3NGtNo5hGF0Peh1e1ZORE9F5i29yKbS6+A2IdPzsQ4gTpWV7G6uTy23TJcMuNmPx6R/dJswO+g1
WGIRyp47R+fckYHgZchvOq+wx5NUWXyvb50at/VCyHr769Mkc5Mtwgax/nPgMJBHsgoBzZaPbTJc
51Ltz67Xj3Lc6oWpizhdP0nGRDbOgRMCSLC77Ot8RzuteNenMcrTk3T1p7xW+D1U9WLUWvtwPY7G
O4Eymvp4PZBZQOqrCzfYXF/tEtOb4PSiqsnKu+uDmdXNJm24tLDKiiKvt0q8LmTeeteXYTSXd3xg
vGvIYGYVX/bJ4zmCdcVQ6+9x0nYa6QeKLSCFvuk6I74AsUebUo7ZLSP4hTlQVXdY1NnrMoyH+xRL
zXWLq8LD1NSWF6C+eaT2arxQWtlzB/rGdWfKl2jGz87OTPu1GM1ilSl9+S6a6odQWeSSTfHiDEn+
NVYFssHE+C5miOyZU/52IxVFzkyFCUfpDWrFwjGrt8FIRbNqjqBVUHJzXGiElUA/IJqYcmdg77nc
RsxCfhhEHIxurr+zxr6zYfh/xjJ5c4qo+VDpCajeWvdNZ3a7SpNs2sRVSDSKq9V3hMnjq5nZLEFL
4PJ1W5hWSCpnheJnqOu76wtaqNksEkHlX59eX2hiwKEkzBTKHQ71Z78qHH0Litn6+rRbDlDauuMP
o4Oj3r+fQdZzCX2aOZop6zLy5sZWN4qh4UK87HM9vstMcDvW5vDnV72+ULRBvy1aZlrXXa7HHxUV
nv8QMe8va/hsKNJ385ASF8kI9EJaUL7razMhErSKTlxmit8pY/KAiUHsNZrZveeZctbNSobMiO9m
J4h+69z8gODtvkhLd4hA7pDNSjsDVXHrg1KUxsHWpbOheR24/nOdubgxvMpgeDVLrFwi00c9wBc0
p/NdYVfW22jppReGcr53tbjcuFaO3U7eDjew+50tqc3BhVjTdm3UqfoMozDBMCm6rdX0vph1/WxU
OUYLhiUZTTAL7NOoPnPiMCgKy/Sc0jptDbwWTmkqsm1f45KSFQy48lROp9Q0uq1RwCooBMP/Xmj5
SesnfYuzTXjSXN3acqHYxzRFCFCy4HKV3RSQTrYV0v6dYSbRHdUIJZ1mW19hdoOvhPXd0Yev2i6c
7q+7xuasgMr8b9dxaP+zq4HM+V4l43s7dCarb58+wJ5KjmSfbWWAtyluy8AZ120AntuhrmTkS+JC
11WjMvUL5F2utyQrJ8Hs6/Es764PxMvanoGdxOb6VFv20waUuKFRmduKpY3g7gQsG1efcK/H9fjn
fVECqOzoQXPDEPx7Js0PoyqQfrj+t13lYnuDTolu0NmVpKjAsZSIgdEl3Bm4Cq8h7Yz+dZssneCO
6h6OPo6bzITY77rNlsZaTtgzXZ/JKMjPWJTtrs+uB0Kf5u4S0vOgM3OM64MpzIDgZq6hv9vgczaM
ci193/+7H/OPtY613eW6qXKdAku3Zlc2RKiPWdatVV3CrgBA6TZKIvjuiIOMfNSI6DGVOQXL0tuL
zW0BIsCyEWwy9f48b+sGAz5w3D97Xp9inA/UtDz8PcT1hdIMu4vFSB3PaQcbGNletGBSd1fgvlAy
fglOzP/PxtC01J2iAfFf33jd8fpwfQEdKuPg5c3zXEEfT11rHy4NaB01xnkA/7mEeQ2tBdfAd1DD
liGPWd7qFUYV5owep+wZOBp28VPopXsXhwhv3Bo8/bo9t90H7D7UB3cpd+saWYwS9exflIeywhXK
nEibDqai9q/b+4iOSPbVC1McG3OikXjVhNFlbhI5q0VSObQ2Z9Pq+mM3kVxajANW5qZyuG5qkpRX
r8///Hjd+vf1wUW4luXK73+2X5/+Z5upO9o+r1NfOmCo5F5Nh0if/nlQ1fYu7vlbZwFfPI9s81VL
EB+oVVq9M7T7NkVlfSh28dxpWrcXliG2jpZEvpsbuH7gAf8sSo3xGQqPQndYT0MNX6Ymi19IvCTU
mAUTVobit8Z0cHDZCqbEWMMKZ/0rxvNU1/nPVGHq2bf6a2i2KgzS0qFjl8qNfNnp2oCtqMrofqVK
I9wFeUFr3SHtcvT8o3K1N/LJlXsMs8tDoWMzGNszhISx39R5lb0MKkO0Scm0jYKE690KPA6Q+/3L
0ITVjVY32UZFILYv+zB/dqZpDxhZfGjSKFE9BcEhj4bkPhDh7/XjZt3hG6zH8mKX+XAOQqYM4/KG
5feAQclMK4EbWFih2GIn+ZlgSXq6PhjF2J9q0UOvNR0sDhS69BqC5MnQYzGurvug5Vx+hKaNBk4c
/nn67yGuu+dV9ZLnWbn7e+jMgBYslKHz+xppwDjOe3xb3PP1WZEiQLMHbO+vT5MGFgv01L102rPN
QLDbtyAgsMPU2CtrpXmZBuaqSSHqN3tmbh2PWftRZvkLNA/5RUTzqace/WkHC0lWEZJgX86r0kEm
sFJo5Bc42g3Rt+QjDBknFIvcPkcn3qFTXszlSrvGYU7XqlVMtPT2+vTvC2mm5OQgw7McgLsv8bMy
ECNuYEh9dKyodjdtBcVXjla7j4z+5vrs+nDdxVz2uz6tF3WRkCF4WWffxaOq7AsHXVeOSp0ufcBE
QUd8tY6Xl6/7NEqgelkGJtqYJvtwW/2ipVdu/rxF1zKv0UPz8mdnvqezRrKE2Zj2HYIhDvLvZ/x5
vwzyhjOLz2ihFBzGqpMbr4OHfR+meXEfLC1HrDZwdf7d5rR9t06BwKDuYAmHckW/bVTHOdZ60hzR
srzQE5uPKrIq/Mas26q1sZRN4JPbnIjH64smrvZreCDVTq3gCXaDUW0LG75r1hnhUxyUtl8NmCPo
yYiOCnkn4TkDUrcxtx7nDJaNW4bKz4b5WvBTDJSkRtOZjznH8iHIpsfRNKJ1lWQIiGAKPIBm+iPH
ujVMw3yYmwDg1NbpMBHZ0Ztj6m6ILlldX7UNJp1TZwdHxvMYjMZxdq5aqznbMNYYoTfxZ23nN02R
mM+NUdloKkLsQOY8fqkUAIRlB/v/fSez1BZQ3Yk+4Yv8eafFiuVVU6vfMlsCcbfr7FFmKJQw8Izv
kiDAN0rrSkYkmb2Vk6UfEu4R0GHynol2Uh5Z37rtlKv2WfD/8e00Ne7KjPi7WFXsx3GxLMKPd1XX
wtm2fTBPq3zJYOjtSTsx6swALnHdWjYVMPhP1fLwZ7+uESXZFso/77i+0k0TCclSBEQQIm5nxu3D
SOzvLaOPHioLz4oYozf/+vT6wA7Ctvp7KvtFBYTx0N8drtvYQRPAgSAgch+4vSCZdggPVpE1JxnJ
3E/zrHvW4+Tr+lVrxm9syug74VwFTJ8Iulje42BVdBDLezIbTKFJRPs8G8v4QAY/ovjznsLNtJXu
5P+8p7bgpaRZcUBS5R60bnIPjDyZb0mdgUSd/B9j59Ubt5Zl4b/S8POwhzkM5vZDFSurgnJ4IWRJ
Zo6H+dfPR8p95etuNAYwCsVYUpkiz9l7rW9l/jrm2VCRhs2mbN70+1sGwZorNeE66cu0IaRAx8dH
qu5C8NtDeSZHffCBMCwM2eY1m1Z8vdRJSAAwqte7ESPtqulJXBdhr13lmRqvQiOSHjHJnzuuwncj
bC+66LRHfAsZbXHxL7t6aXOeh6560F8KJ/y5629n1UeZjPW8jCkjvqpVpt3LXlXc+e0vC2H7qrSm
+rlFcX7Z8vsxhVN0G1F5iFDGsiVZXMg9z1gc/zREZX01v40VgADh9FI4EYRJ+yzD7TpU8TRfm99m
MGglMlX/unZehgxf7UeNkrUzSPvM8A9YRvRNQqt4T1de2s/rMb5TPJ1XKmlvw0We9qbp52SLea/G
VBpjO+8g5rXz2/mltA16ZVYTLQrIGT/3n7cMiv/SOFVwGLjPX3z+NLZJT2FOScvs4mVKdpnfMQp9
qGmm7r/W956vbG2Nxv186F/3RW36c98adu8CxkEDdtj2j/OLAeiT6yjVV1aZwi6pG7zf89uvfcRA
u+P3febNpmwAa2kJlgmRGfp3EvD3Q5bVMvXp6a0qofia380vwufZhTwpWHyta1V7KI9fy7E5xuso
hWM2H4zFEVLTb+ehXEmTRgiT25VNj+yXczBwspbZ0Mvoawq8WuD6Wie8ADLILr4cZJcyGSw84p7m
OoOa/rphW7cA/L7WFppmuXRaNXc+cH4BrZxdxLaa9pxXiA59mMmQY4NPIyVp5nGk3XgkDKFczItY
mfKN0CAtzYuqjmVUwqt5NS+GZujygFTvCkdVL3Gq382ruxB2a62TIRcN2fAoFFq9TCGs3bxVMuQz
SZrjNUHZ+q3Ixs9TO4neHLqoKeApcRAdj2EFV4j56PRjKQk0wdyQtFNHrtKj6pFM8q8/rT79tAzD
gjWdpP7x66edTxnz06YCQHOJS38zk9BTHhfrOvfRRU+w9E86+sRT/1osRYATzUFCM2+dN4x9wp19
Xk7k7DlRkmw7Lw1peeBWicUnUVZOxFgXW2AYXmC79a6gnr3qhTUgZQrSpQeo4JQzFCI6yTNoP1Tg
s+a9Pw+0tADtdGlPuR7hxZBEeEFv5jO16K5j8i+uAMgfGqm3H2WVjx+cHteR41zKNr4X0+rMwWdT
xbTT6ya2H/tai5YU4sOreWttRmRiDPGDr6CernUidvpOsh8rTGPrrIr69XyUqnaUI5soOjlS4jyM
0dX8kbbUyleQXukATh/lRRGN3CqTNvPiEA/PI7mzMKxEcSd8bzV/pFPTG1NGkq+bNlEfdFxjcWgf
60Sj4yHLmIsJsjqSlG0du9Kg9xIppocuVL8dhkQHN/Tn5l5Cw/B1yDiOAzdREPsGj1bNwHUStLd+
0LS3BC1ROkwQh3o+iyBvCJDphtevPZTGu+8iLTnO+5N6IjZai9FyXqymE05d3Olc8zFdlRpLmCLO
xtGMTd0M1bnP8NszAEBqX0n8tcpAMhvN9N+D6yZo83cynFJ0gv6UNaDjth1rG6N/F90bpvjuaFL2
Hnsq8hezfNJUo1zVkAmvqEaax2JUSjKQHOslkkp33rW06fOpnWzfjAnZcIMc8iQxqu5mLJx2MX+e
iUkxac3y1SuQKkplz2BMio2DwFS5ykPTfkQ4cJx3rSP1ubVlPIiqqfBDUdGZf4fc68qlxTzqn79D
zBzq83fIU8ZU8+9Q4Rq6D7PyO/Lddu2Vsb5O5HjcIg5IXRWwx/282FZx5qqBrN7rtfi5dXR87ZdF
OVbLLU2jdI3bmT6JJkUPMjnprjzI1QkxfLcrlVhswSbDEZXCxLXg5j0NQ/uIBFr/YYuDSKTxoy65
TQAhjzCUc/ToeNVJUM/MG4ALnZa9dmkZbOBlpeDvkq64ojJHZNT07rfFBsgzMcN6vWQewN5l2Q24
I4iB9urUPCWKtvJ6KbyibWQvE+quq3l9aatogTA6Z1eaka/yuiMywm84QnNCgl+c3v48QbfTLJ1U
LWWK17Ms+UrX0YJOS2Xko+LJq+FzY1sFyqqqWogE04Z5l3mr06r5gQYCFP2IBhUksHVS+cZRp755
NKeXeTFIOvMwEi45L83r5z2UlP4RTR8LMnUWYX2fju1yMo4CI10HpN4sZwA7Ttf7AtD/begjmBQK
OosZhG6N4t507PiWdnrwub5IrGWjqOIF2gZu8/Yd2jjPMOQv136he1sfdNDGDpLsNu5octSS3L5r
nbwEAN28ylCbXDCOygl0KgloTRKu+1ISD5Ws3PtV3IHUIShryJxHIyJDJVKs+Kopyo4MEG2A2j/4
F+YYmLEz/xpbeXelqbV5bUwvuopu0civhyg0J6JYc0SCecD/h9ay0uNqp44MK772b4QI13LNlG1e
Nx/WBqjwh7BJN/PivEEOqw+w9cb+azcLJZUl8vSMedO8TkpPnO1WWn7tAFmGoVk0vH2dRmhWualH
TH3zQfOGpgl7N04CD8sFJ5rXKXXWE3Ydprt5sc09c52FBWoImWwcxzcebaZ0h85BBDAvimEIVpBq
5O28aMX5fU2764KZyrvFob4WdWM8FoOPgc25UfpIP9K6AMHvyz+QYcmbqCqY0szr5pcwzMQVnits
y+wrj7m29saq2NVt9owWGOu546muItvRTTdkxkVXvzfUFjDOEFexA2OG5XXamFd5fCProezKdIdW
87rPDV7xrA2qcpiXQCkaFyf7Pu8+rwkNRd4xaP31PFGSy6giamlVWW2LkbQWzz4eqs9zMLlArl2O
z5hf7GXl0JmOaP0r0w0ohPd6+7XkeZ9L872qh3Lxta39y9Kfx803uT/3nI+j59Tdqh296ukG+Oee
n583bZuAO//mOKf3UT/63c7vhviIszE+GrF306RDuwXHEh+/1s/vPteVPQ2zDmUDu3+tziru9It5
WYztW+IjzCef4eilRn6c380vohxgqqhJQ4DYPzd4ihz2vyzrVrjNZT/dRx05lJ+n+TpDK6RhpUQT
u286//wyn4tBQbv49rf//sf/vvX/43/klzwZ/Dz7G27FSw5PS/zxzVS+/a34XL17/+ObhbrRMR3d
VjVZxkRqKCbb315vwsxnb+W/MrkOvKgvnDc5Ug3zpfd6/ArT1Kt1q7KW7w103fcDBjTez5M16mJO
f1bNGKc40otnbxoyB9MwOp0G1NjM7hxKf/t4HmtnatvygEFeO+8yv9hpaS+zCr1vuZDCzmGgQkhA
svajWD9Vo6F9vqSjctK5te7pDfNdQ0vST6jyi42k+M3ia795Az03AjTzEGRyEVIUNbJtmdnd0cjS
/ji/0/58N+0BOSVjGIfuNGBqcvRUZVeHTX5dhEhpPX34ZcnJ5J0ROMP6P3/zhvP7N2/pmmnqtmNo
tqVqtv3Xbz40BnR8fmi9V8S4Hk01zU9dIycn0i2m97i3Bf2NaU25MgaSyZBt9KBDppefq6PKARtY
Cu8o0dx0U102AN704toJrQqEAut6zzSQk8ptgKvvn8tFU72VSdWQPhM8lMj1zyHd8AdZfUjiurnX
ME3dxGi557V2U0dHxcNiOC8mCk2VXpOA50/HGHgPVn4iKsz7jfGA1iJZjlaWHOatWR7/cv6++OX8
kibvuqbCaOkppJ56Xg2sQ7RHqs//+Yt2tH/5ok1F5jq3dFvB8qXrf/2iGzuzGbD62QcVkQ5eDN/f
/A37qcOXaoCywNgHLW/+jr82dzlYVJFl+8/9AtHgFIYjug/0sbqirIMfNuaCS82hITRzWtnak354
fut5+vTWUn/uVRjmR1sy7ir9wtnBrNJWrV2Pr3W9GAT18JGAmLWcqs2uSXX7zvCUy7w9ZZZDxVwt
cHJ65qkCb7wUrT2+eiK+66kx33EP+O2ECfKDG9nREBou+wRu6Wj0l9aygqumK47zEpDA4fJzfXsh
5xkCX1tk3qLVID8ic9FcT//ahUNrPfs8VJX0yh0Zn2zzCJVHADoEhH3Y38heeTf0ikLAW0stya6n
38WXnixrNTSG/CxD/98iFjI/F80hPGV4WG81m5CgMDdSAlM5+t+ddTq80mAhzJfGf//l9ifm2+Fb
XgxV6Af1b4v/2Hzkp9f0Q/zvdNSfe/31mH/c5Sn//uMux/CtygVKgt/3+st5+fSfP537Wr/+ZWGV
1WE9XDcf1XDzIZqk/udtfNrz/7vxbx/zWe6G4uOPb6/wsyizEs4avtXffm6abvuKKsv8Ffz5oJg+
4efm6bv44xtfSuWHr//mmI9XUf/xTbLlv9u6rDi6JauKbusad6/u43OT8XdTdnRVtixTMy1lurFl
ANCCP75pxre/Cbw501v575ph6aioDdtSDFv99s9f9+dT6/P/6d8/xfACT3fLr+eYwV83zzHOJpuK
rvOk4pN+fY45ao7zMLfBUKXFRx4BRRmbBbOdHw5ZgL2EOgW13H2YllcyCVakN4RLm7rxPkGxDEN8
sjJjdIHnuEj7mMaGNznFVdnfdhIMj9SzVpB+p2wfJ1iKTrm2G/ylndBo7mrysrC1H9VA4jBxYh+j
We5lU3IOkdZSlw249eaRfpJAaLoCHArjPAUmNZ7edYXKQIsjrC5pgnTUwL0xkhKx0hr7lKpPkAXg
TNAyE1GEuj83LoUk5csmNghG08QRnqm9Bl4AebVOW9A+EQYrj4zWNoXFHKvviGTgaIwaGJotoPNu
WcXqKcv1F6VCzmjmo8JWE2eF/Ap9+YLAocW5ku1ToAvDiMEljpDgFrl9bicNbIyfDWMVRMYOSp5l
0MRkhoVQO7ht0xYNQ04Ly0HEV4X2m5PKzFf7YCW3HlwigXG+LQ0AB5FxE8X4n4zivqnb7orQ2zwb
xx1QB0pJgslGihM3KfR0FQ4dRB2/6TBJBNeSOXzoiXQV+aaLuH8TI+1Xs3ET9pD5IhCcEAmZAk4g
BVBwQ3Idmzy6R9wTqQK2e7Avcj4+2AGuFA9AqdmMFSasvF1VNY071FvFskwUbBjB5JuGyEdMzhIS
Gfhy1X5P2/BUxZB/WtzJlH7laKOpAXQ2480B9o6p4jEDKuTn5sZvjLcYbjleiuI88Gsxnr9goX/0
Up0Y5WwZ1p7vIknEsUNVfln2poso8BrDRkKit33T1TrGWnmpV/lG00GNNe+FRQW6bh4bL7oaVJwh
dKlQdGpipTnqCt0fQKeJtknShjcQfDSEHzVCJNvCihrE8Y0KQ8OjYqPrWA+o6y40gLF5nu7rDOlT
3yc+bWQVc4NDOLutENOcTLDNVuza0qcdkohbHkpwLoc3zQA9zJSkD7Dn4dGFMaHLq9jjW2f8EK4t
pYa7oBc7oMNATLrkWNh5hErYU9aYDdS1MBiu22SWR0EE+E14wbGRox0PnOY2Ea5dxyUAHTuFbX6o
SXw61GF/17c+SUURfDiByWEgVGdnON4TdVP8aoOhLnqxTkqcqHYk6QdIFscWb8QSCpxrRALytRUl
dEZpGDNMBEkRwH6VGg81rLQvvcCiOdWQrNNw+Q6euEOtG0yu88HNmu6FMG/Pz1ZxzdA1wjYIqSKH
cyS/oPDm6Tso91GvYSazzHWlRfuyG8eriEpGnnPt9oo5bpR2fA5abJBBW11ltT6shddjrgfHVOv6
OY9JOrK6Dul332yR2AGN5S61bixxPRl6t8o7vSZnV8c+OVFqD1YtLFtaC96KpFJ6OvX0Sxf9xc6i
bq0MLfjQsNyi3/C2kmlvjCRwoAkpkiuD/lmqQYfJIS6LZaZo450W8NU4AagrwSy3L2/7wY7PpkxB
NnCSfWUZxTVEo5JtmnCjKD506C4WUe4BErSeYslRiAhq3MSM4IiHxlVl+HiuYqzNufrQVaG5zSeg
RgBaHFwLqVD8VThLTUeHawt0XqlWLoeUqm3Tlh0DXWjAvVo8J41lrHWJInZCGAacGGjabzodzjuj
j11aZdHK7ABC9kqN+7g3GSnbirUkW/uqkyoN2Ts8yMIHHSehILAOaJ6oho3vnlWRSaqYLc1d5xjV
rcXR6sRuTwj6wygYA73lZmk+gFGx3JQbTVtOTTU1Xvd1AGvFV3boZXpU+1MCNCJFl2fhQZRkTElF
UJ5NxjoIpe81EXgE1lsbzezRvQxipwfhCw/QdKWP3k3YpQtVsfpryDsu8drOigp8ddXpYHGIzzXp
C2TpQ51lr5bcH6Ne786KzQPFdry3NJL4fOIzbbpXRyX4DuxGLFsxIiGkvra0FeVeFdFDWknaWmTh
oeHiX4mQxowjd8kqhYqJQG2pmm2266oCrJWhbGnzDW7QZiA30F2sCXMlKtlP1iS9o3RCygPt7Fmy
aU0Mkb0nAQv/cls2C8eh/u+L/jmwABwSMPHQDvW+Yyay8CsY/VgX8YwqdujWqjTJgnG2+fJZccqb
oAubpWOK7klXMdvplXXT5ka272t+VCWYLG5WF8Bjq8adJkICTiX5Ypdpf+hjm5oync9N4YwEcoyB
W4dt/xQUypEHmtiq2Ln2Q3HBlp2sBuyhW4nq0cFs+EbUoF/Eoyfg3GRkzuakOGUxd9KY6p+XnxCm
vDZqE+4m93uj1dWz0cHjCDJFxu3B/182dCSDi+Ds+cMJW9e4qo22cYWRf+dZYz6Oln4/qHcgbPtD
UgGlylTnts1gN6t29RiPyVureTBLQs+CnwpbxsZN3LmOOlKHd1JjU8nWu8hJ8NNN8ykCfY7nIDp1
jlzsuz2MxBbbJUbDAcX4lU8DgCHweCialdZJ7U02yVJwiJ7toCC7w+mjDRrSdG/zME7SJj7ZFJuC
FGgKt2qVkchwkjPHdhupku7wr3PHG+rnCMv8Wi/lDCZzjOjNHjS+WN/neWzAVU4seeWPuNSsWMPY
Wgzmyigyx03NKtijk59ySqirGeqxr7qNmUsETxjwF0aegS3AxZOZgABt8TOMDsMMHieqbZmHnrzi
hfmc5gHZfnnxLDtJc1KnF8z9r3Y04lda90VeuCS3FOBPqm2B5GJp6lWwVCsJgIInwMRhxyadIuWb
cfCuIVPFC6dEL7HUciMx8+m5lEgLOCkmpT2LNIQ4qPaRaa4kb+RuSclkw+8QPPrVQxP8EPXL4NS5
K8MBmwSld76lOjdRfQD5B2i2glwLmJEmZQBlmN6yWHYDnsTC9OOzToXTtOxdlvkM5Hp89R5DEZRk
p6aNkN8OvbRn1n9UdAqilVVXhzi3XgM/apYKtYfFECdo6CLwn8nBIwNigd+z36k+l6YlF8rKLJIP
hkPOvvZBucqx7S3iii9jjBQemqP6WKkYuWsNVJ0mSc26rvlT0aH6V7W6rAtjh9F2D3YQSpaeuYq1
BXsWPNFtJM84JRKnaEfGWDktWM9rIVkZbb9iXOltQ51xtup1xbrB2+zGmXiLbFRnaEOLrToFmabD
Fo8RVCmjOybdyVbM4SCjyb2eLpkiTozrvr3pSildlSP+fsmsKSzDrYO/M+wdLralThTJ3lFpnw5t
ckMTqKbXF3PN+v6RxDTuoEhpuwIaW6NY0maYSIgBec/FkGUX5DGAJcU1Fk5xAb2dn6d4h3Fqxqej
dmdrzR09TB8wC+xbOkPlUg8w8igJ/jzDwSKUJ2h2wIVpaODNemOaubYUjWlxCRTfa9TBhx6nAGYQ
djM0Fc4WvO0iU1Ukni9pAFPTK9SEkLIyWwaif/Lz4mpIgU1o3AnqbiKotli84xritexDNBh4SLfN
CD/Oy/QVRngLsFm6V+z+nKdEPrcDycQD1DkUoZtxjM4+DalWadWFUcGXc7Jdz9BFSgHahg51nPbV
zMVOos4HModS0WT1TvVtWT6UivPdqpCxZBO5Xt3Fnf3d6/KPoEZ0Fz6T33QewgGpN9ONB1BT7TJ/
bYmUlPx604M8CQ3nyNj0LMn6zvPMJZKLc993E4fV9S1c5nUsgb2GpgqEwYYqRkgaYDCigzB/0IYA
rVata8C8SJ0fDERCUh6prqzB65Adx1XGcatrxo0mPCx7lvWd9qVr+zVBBcUtO8IhaQP8G8W1jRqL
Jy0lqvCjZeANNEw8ekJbV01Q05/1DnHZbdTatvjGY4iGDUIjtzDKh2kntYjvbVQL/QBqM+puYDZc
IQLHy6grt0BFD2KCZISKM6VA8aTV0OkM5nU+2DBsrB8NgYy+T3JuXKyLIiAmAYgiGIV1kQBTG9EG
VcUt/fDHriI7tNhwxd5h4jMi9PiKvRpH/4Bx/cPUL0KD5Dd9IDanrdIy73DGQ892ox2qBVS1h1KP
t9PnMqFewAA7dhbPeGnw3Vy/xZNRLFsFiq8UqCu7hwYnd/CULDxeku2t0g6IYFbK0x8Izq8UN1Pn
UoU5WOGcF8qE2M+WQxFuh5rAkyrf+VpPkw7yMaQkZwMeG95DeEx1Ub/lOOYR1UHPdmAjqLRXlede
iKeuIkeiWfdK+Sqq9p5+l4hvLKx0dEux8Bv9G9743Wi/6Jb16AUBMdPpXdaEN1ksXgQqQTqrizAd
r8A4bPQ+2BYi/64N8qVV1aNZMWChloy0keQna7jNegg1Q6ZtJF99skh/wC+wjZQGvuRtOlm2GeIw
oF/ZOWGknYZTS7FWRpbcGS3w7nNR8XAdvWItpXS7pAquh5TtmJElSx9DMOPbIl6EUOfg29OjrC4S
tW7hcaUUKsNDuWDyYBnlQvTOOd0bjCmtHA0WM72D7ivO0lzmRoe246Ytpj9I9YL/eE+xcuFzi2ho
PwTDuCoU4Jqlf0Pzmi8DKFZqD3c20XqQd/cmLveoRjfZGCc4Znu8Fme5HM4VcUNwgKVtbZenEoiT
wjTMDEMw48YVpYHHFqKRZAI47YyMK0fbpyJ8bmL5Gqg1yrvUtUxsToZ+Y0rNk4jbAzchHB8CCoRO
cBi1PjOkJ9mf+E2vcFluJ4S8rKQvg6XRMLRPhl5+xP1dpaSXUoZdKdS9P97X2NKqjoEe/XTwQe8F
UeOaplwc07+XLLHDP04D2CGhhisNRD1jN5Q92I5lnqm03i94+7a+pkO5ApxLIR4CbDTfMjNYvyIR
z0KSb0w7eJWBCU60LKN5w0G0kk3tNs3FYejy7zJEwEFqXPyyd3CKgjg5O7a/hmC60CHG12m6A6B1
DcZumjDe87P+ICn82gTxI09hfP2LVZcPPje4MTZpN5tYtPBjBDJ2E9W+b1P9XlbEu1NL3/16IKQ1
d3NPdsFlXkVK7prdm6+mG1KFmTBwsfhGRFGzeK1tBm8BmOCaXl8aPBneXSYm66RcbapW3/Wlf9Rz
ck/bTpqgIuj+DP7sh5SQYQ3nkjL8wBIDy6uUH7Oe+lRM3A65P25hKU91bd+nsYEmxDn1DCaywniC
qelyT1v6BYkKsbYqkmcYBq8Z/yeeE982ebCKHPkKOnm7ADgxyUwwdjJHN5pbbhgggSTFxZgIRDrb
S6R6mXG1xPOFdqncEkuwiZhYaBGSRse7jSBdRrqy8dXh2Bhc2hjHjQYQZ4YDlB+RpI+IKZEqTbfF
rdWWYHFKaggSbGD9hcxcWT3bKqMRimMtT58O2GX4EJY4mIuEAnvcBO8IivHh6+cw9nSm7bprJP0k
keWGmbRbeM0mqpr4puTumqZYDg0H1K/Uv6dJ9FAEVbTxbQe9QETHFxPLkEE/KWPpruKxSXeuOA6V
ui9lbZ0r1sNYcFUPWLyzEBLMEOzAa8LKuC6i8hrDj5iQKc8CTKqF4BqF2oUwzgWO+UU3yDeYmHal
BhrTrB4dPHOlVoGQBgwvUsjoMIeKBcm4KMC7bkufmIrcyIyYGwfVCTmagkVwIW6kWrwouXmtxFOa
7CkLk3OKu9mU5I1Sd+eslc7pVDVXxEqJmRr1pWvE93qX32dmcRiAb8LhctEQIhbOnoiAvotS5VYv
ehweAzIY3MkYg7Bzlnje0ogpUW6sBqI90mmgVxKUiAwUL/225mZiRh7Kt3xDOcf1fXrv1lWZQg3U
Nj30B7/Xbwytu1RW9hSkZynMDpHOE5fZn+z0BH3F24puRKM9EYfNMFk/CK4RTTbXJbGlUUBkVxvd
FYsARKrPPaLtrSOlxxPoVf7sc/FQMzyvQvFim/6RATAjLRrgwnCzFjkCVOXVdK5MHq4CqhTZYAIT
DqVrFb+Rlb9XfrOKtPnCtzp/y8CJ/5WkcjtD/5CZ0ZIP9ANewz6j4wbJeqU6w2OsdNd4pTYNDwol
O/Rqu7Ll8sOPgU3RSyfyZHysyuzYayPsIY8hTnsxTfyWpVQAf+kBpeCXs/r+avr/Kpv8uTXbB0fF
DCeSU11O1imcZPlKD4sbtYhSYG7U1MwBHOHwnkwGCmSMtZy8epaCWRFJBVql5saLmQrrYxS6ngCa
wBgRGy3Qjoy9B2ZRpt4wote8sy9Zt5ikrxW13tsRuK+ox8sj5fltXd0Sy2DUyKcTiRwYq0FK1Itt
jH55q4RrQSUb0RxaNqPpxnVWUJ6EMcMlQHWTwD8KKqRDIfjwFNLysOtAP7Xo6+svwujOzFwZMCU5
I7bhOhl3ZM3c5rStAIiMT1WrQSbM8dT7/sows7Msmc+1CtENJIs7aCnO/GEPr9svYWFX7QOSKx3P
v6RyySabTkOO1SvUTaEIoMKKykPlUVegx0fcCbN61/IdVzdVEmS6hYJ685LTU8y5lveJwQQd4/7S
Clt7r8PBk9JQPlJ1ZlSHIbgrTYjDVLfznDFWxPiInu2PpM6ogdXqVjgjeTWYHq5G7p+mwsjIyMRa
1wLnUoMToQDCrQ6hFTh2pvDruIDR4RieumgGohJ6ZdgxA1jYbls7qE0TcDF43G77HB4m0ttgZQh/
i8M7WIjAv2NG8H0MdPzHIqp2TUvJ3E+0pVUFOOXsIDyqARJxpdTvItO5eEoJ3ETXLmannwXpSQtU
bQ+lg39A+P7dKPUX3csePAPEsVHHmCD7RnKDutRxxcT9JkmA/ieqwrg5cxZhBH7NcoKVqVRw9zrx
AERmUo1ZBIh42jrM+l3Fcwv1/BPiUYY/TPVCxnILr/KllV7eGITCLasigovekBvk4+xI0S4tK8F8
CjFXDnkIAm9rOxt8YXxD4bCmzF6fQCVZjusEEyi91e7z5I0mw2vVnWASLhvduq+KJpzYpNvM4r+Q
zCFZRVMFt4cZMjEqhnnlWDB7zamH4ztMxgl0XVI0wHoXTDKQPHoNCvRMA+4FA0MK47dC38WJYiyj
tNxpyaQsw5dbe/mAWrBBPBo0OTgOPPpe5L0YpG3CEi/CpSQqYxOQEdX0XEparKvEFbQ6YygLmGDv
L9TWJL4vj0nXSEgqGbdYJQW+VH485A481MxLUPU/UhtRh/GY5jkzAFCNiXaPn/AhD1TooMDyxXQl
IxEQi3rCsAyA8bAQ2erUYJ0odBQ3MnkEY4nDkIutIoxk4fF4Shts+9jp+3SFLuwSRdoddqKHYFj5
+qUai4NVZGeyAlaxwiVrtKRMCq97JvnpHTWPSeSWSd7EIicMg9H/bsyTjwZuQzJGwPgcvkHDzxdx
nz0UHTBoySDZSdUPRV1+5xF3lLuhXyow8qEsEZHli+qYK/gwtTdl46j6ZbSL75hN3YbMVJfCMpeF
H21iT9wwvyaxpYZNa02lw4K0CCcAtKNo70lBPwxdK2BBSVuFDBIQ1NvFiog8Vw6kjY5MpOa/IOUP
OHXUHZA/isfSpuutu1Zvn4mqJ4YFOl4R48ozdqav3HshqFRVUnY8so0FV8ypI794QcNwq9akrHX9
O9MqWldN8gpQBrsRAdcd2AhCjrJnxWkJ2ujcTlZuuih8lzu44UN5i/f8u1oNx8iLGWtl/ZvcGwSU
dQ9ayKSEhjjVoXu54+njVG9S/qi1erBDeuOKGno0NMILJWnSPSnYrbkag9qnLgvL22Z2UcbR3piC
LzzNXESq9N3yIelFoBaqbEkRBAo+kRqB82hSLSSFpf8Iguo6pOrX2Tf0UNyS/GdZqkiLGKtbv0/u
VHwbiucx8giu8yY5GLVXXHVoy6gwt8wSw5KHeJqtQAwvC8ncD4D+GPJUO4rT76CNtnHv75kluQCn
EatBxshN9Vi2yavP+J4YCOO6i7tN3+LBlztOpux6s/tIzPjZ8OonWTbOtVQ1qyBNbv0Q0ifY/OzD
jyhoZIwbdagKpmUcrFQ5So65UjUCOjSofmRvnSoF0t0wDlsSpF4VHRKZGCx5oYSNW8gRkWutfUuC
CUTo4lXrmWo5MrZ1yvX0YzABVh0Kr5YUqQqEl6z0G+yCH1IITYmeYjWqJz0PrsPaenZa594zSQIw
CB8hvh0wZsdgpBIIbtKLjSZikVb1g1/SUoToWt77aX+Gf076RxVszRFOTdPnH0lWQsvKLi1C/JBI
FkgZYJlrIKlUFTW6FERc6aYIXE+2CEmdXhxkmp/v5kVpWvxt3W+Lvx02H/F5vlBs4kGj9ZTaDEXN
2zDKyTMbJ1hgiUnCm9Mqp9zKjF4BLebxBhVrutCnNEl1epnffb38P9ahJSLVz6MsQnZOjKiRFM0h
GAH+WfxvKFlW7O3RI/d6epkXHcsCBD3eV3LT1rjN1HxPphMnsHuLjNMgVReyV5AQGE7hrtL04+p9
ao+r+W2REhzIMIe1Y62cPd3u154NZ5mSep/u5xdpitz8fCdA95ueudUS5//YO5Pltpl1y75KvQD+
SPTAlAR7imoty5ogLFtG3yORCTz9XdB/Tpx7BnWjTtSkBjVRyJItUySB/Jq914ZK13anwJU83q+H
+fenxfq/fP25hXTMwC7e+G1fbCnh+rNOMAdJU/3jw9fXvv749Q0/SEh0/de3h/Uv+iSlbjkv1LZx
ggaM9frFtn6FmzCy0SRmlg1aex4di4MNB+8G2lR3Zp3anb8++9eHr6+BLzdOofwI2ukBdObvshSk
s/YNGLeguAYJ4zjfzj4W1jc32y9mCoB05aEnYPaPmJRoRRm+lYJbXDAwq7LUZzEGii6VDwF9Tzk0
3aU1CeMMQ2M3L9wmbbeOI0CY/bYozPiUBPX9lLVkFTrzESonN1dYMmTAtTvf9TXaUf+HdtvITDgE
6ZYBhbrfxTSX54kmgGQc3IXVnBMmMc1ETofFATQeIQZ/hE9Uqw6ccyjVfAv08hTkqjhbTjxe0iY5
i7n7IAWmO051XNBbkzuhYEt3rcR70YXcUb0LW4aVqevvGnc6+R2JNHow+W8sSPVGwYvZVBUpwmwu
qUl9jqrAGG7NXOHgGSomH5Y4GUoAJTCH2+T20HtQjSyNd2qtBY4undM3Ly7LOwENNalH+zZZtn0D
h8rVb5M7a3j3i93+Ac+d7fgn8la5RVTVzl2fARHljf2QjTo4+aYdE0cQUwEhvTL0uxkyRglanMPW
WEEop35fWL4A4oOva9/lgY6ZFsw8q2QqR1Pac6cOh59KA1fDjF3fG0Rx3S/Zn0a6JN9Di44Cpov5
JIrd6PGquENMiSvGZVdgsL2lvl/dhPHCdknfuQvRRWlbslJh3FaTtrifzF7hrrf8u5KJNM5sXves
frKSjvDkppuvHiQj8cdmRLCwYtt4HZFgtQWHk0neGM0cTJSqAE4L0qtZpDLvN1vazbRCk69ZCJPh
ec3WR8LuyWA7R3mDrA+ELshaotUSXhWpiTZpq56TKCxvAAnfOO/EkTHdCwXITqwvIhsllCYsVCp2
cvyttOadRRKEvfv62t/f/voOEDIgf5I4rOCyZMe6tSFiquq7HQa/pbdcm6qjdiU83IHXlzv9LU69
c27EBK5g2tA/vc7+FDJ/mauEHFdQm3Z3Udp8ycBrbUbHfG3sAoVr2L6DMmF8szCV7ZYntUzyUpV2
5Bi4fUYqRdNTuJWb7Gj4264r4fXjCaip8/JuL9OS0bMNyBugzQZNOnQFf/pO/M9xKsaBgNEV0BkD
iktTe+vF1Km+ET4RCKa3kJsAIAcTGxQTTBdnFQriR5Ul7JPU/AAmiCQW60x7u7E1rvRgdF9VrO6C
ufihDIcylcZTeAMmQ6QzZn8uj6y2KUt0uItdYnZVDq3dtdv7yr8bWaNiRZ1CyGN9kT23WRyVK3Bn
8jswxjXBTAy/f6mOIsyvBCEQ0FP8KoTDAabTMCEdwOuLF/uPuxLiOhPfipvopzjjzj9r/PtuMmw9
agfTe4inxN8SfbE3rEZfVLHA1K+mN+nZT87ytKS8bWB8PEjDKq95iGaj1AAYrWLTTg35S4ixW+MG
1V9zIwTLsXTNFuDC97hl80qMLbvdojn2LirLeGUVTv1TYDo7lT+57o07/gtROEyH/frb3Fdg9+xr
12H6lXgKAjM9rYkGjvmgpnRmSM7OognG9xrFR9HAm5rJF6cW+KzbJjz1bEgeDJ36UStZqQnLupjN
HptTe1ySGIoyfR4akBxCh3CiSvE0lPNBu9ZV5FSUA8gSFmG6NiWomBDOSU3g1Go/tWly7K+4h2ZB
miGWbUpuQZOA1SEoIlv5PmVVgJnU2traVffpJ86HTzjPhiDFg5Cg+/o8fJ5xAx9T16o2fe2aly75
OaWm9V1iWLXd4Vz5fnLKJCS+uTC+mwYAMY89LgoUpweV1Jncpqdz06Z/TJP7vi9AYvflQ0hxNhHE
I7Emb3B3wUjFTN03NNAGYBlcM1Sxw3JeS0nyXi6zy8rO8rNm5/US+JlmEkGIz888GJnUt3AKCK3m
7cWGPPkdDF598esaqRrNDxlcdnOvGSdsrJmYAW/pjnS79VM/tN9QTH1MTv6Zy9827MP9ZM1x5C3J
kfuuQ0YxJafLUK+2kOvR8bMP0N+CNiPzlPRaZmfgBX8KlzygjvHy6DnLbu5A6o+jvjdTLXekx+dR
F6MLxBTvXt2fqWEveyjHzGzlfZuY7o/YNT+7dIHwUlmn2uuDHWwiSI3ED/RpKHaLElzbI7NCD426
ZuiRzi25QugPV+a5E6U2EPwmdSSPh8DhCh8c4fXdY0nruTOsnuM3Zj/T+zMxTsMvayJfySgXfLn5
iTtSek7M+uY2Y3ZIhPmcutTMVlVrMm3jaevL7phCXN/EZf2pjQJQXT7TDnNnY6Tr3eUuEp0mvoqA
tICkRfm2JkO5Q++wO0P75abBzrf6dzmL8OC1/SNj2fBoB+Z9xlKqd9OnsgDrabOp2IUieWJnfWQy
FNxIXUx4R7filGMRAtUuqyNRhuMucInBa8oG35xWZ9uWf7xuea1UPfGzvbPrWfAOsaqVWNGd4Xei
pxfAC4pCrY8mJSA3xOIg8xj3aBLsSXFg+jwS2Ybd+TBRG2/wTX/0hlYbEh7pFjrvs2ECvKEoVZAb
xr0W4W+xwtInaZCZB/Ui7khstP326NROsMlGNI5VyXgipqXOvE7su/pU8Jtt+xGL1RyY8cVIPuvB
R1638nZZjFmXjHN3X2j2TUVqBHdpIII7nNuRqRx/K5bY2TUV4bmA5WdWxbZxFP4goyQgHn2shTr7
hLRBSWZ4OtxZCJPO4ORvTF/KgyvR6QjVx7uuKz5KKY2zMyBeH0jgIzGGKOl9RUp65I88+sLIcqQH
WFNU810bbnb5+yvrlxeyJ89W+mLb/IYwHAltRBx28fqOoyppB72Xfff97z+iOTn0jqmO0KKcPU02
y8W1+IOerIsiJaSQzzyGyMfJzXezm8bnrAyRcH59ukAJ2RDys6YQm6/14o9sDvkrXx/8KW72eS3f
+NN4FCpFoyHKy0CK6CVdP8sCWpexsk8z81QuwfpEHk99aYehiUifDeHWLrT2o+d13FQ8MsTlTIyQ
y17Y18v7XKU1t60OLENfEaXt5zteoGvLb3/p1w+dEat96hrfv75UpLDdUZZAbx9dpzgpIKSnznB3
3mCFxyAhC9cn//DrA5ErYqtblzCgUB4tbzCwXHrcvdbAdUWqFukkxFyV2mJUNRF8T65MwiuOHtBA
hrXm0MIqVtG4JCTuTLK5oC0BmcktkPd19UE8jsHRVRxlFtxkr1kuVuRkOx1k6EJAqUbuKCLZIxWo
Mt4+rkCJlyU6u9hJk/EY81+0rbwfUJFeFO0J5A4WF3kPRdbUDEw8n/WUM7cXZgvtZRQSRUdrHUzb
biglwqK7TK3oIqYL5KImsrtYWgWHZkyuY051hB2gv9TusCYOJ+vdJWER8vVFP68j3lIMwTPM860g
nS2oCYf0Z1jUgcNs5+s/zJi4de650XZzmdYnIdEsDOSQ3XVJKMF4iujrseeMny5fn8FH9SOZU0QN
mIrrGIJ0P3Glmf0vKxFE0LLzxQbfH5rJP40NMfUCUFnqOOGma1e0xiLvx4oHkAn9ZrGCj7qgv7b1
gMFcTN56bL93HhOwoXMLFCmUc7Pl/eSJ3i9KlnestdsoCPYNOqHEcFFKBUyTPJ1EZpxALVZKI5VQ
ZMOJbO88Ok+xotYjLuiQpd67PQ2veYUQ2hDDvmqRXE4L+GJrYGDu5/mf/9wO8X/jdPg3A8X/zlfx
/6AdwgLA7v9Pdojbp/pf589++Jz/uyPiH//sH44I3/4rFJYH1d3hBhjaPg6EfzgifPcvlyBSXHaO
ZQbrN/7hh3DMvwgo8v3AYhPp+/ZqTfqnPyL4K+SnMfsKLUyjAmPef2CQMC2fH/XvBgnhCh/1KzhZ
vmkG4t8NElbX1wRGAW4caF9Q+xl3yzjUFE065QLHhwURAVF5b4871OEvBjCvyMiq6jxUpJsXeHuS
cHwi4heMxpgX13pQ7TZT+JeKHgmsDoZwi2k03w+6NTeB9N5Rj8WXOBO3nn4fSfJiQ3T2TqYYihN1
Ynuw33JV9ZdwaAizqJy1FZdZxNam2juSrFXbmoFjZfb8jOvezD/6oMkfBwIUd8hjb3VFtF3TF68w
KZutMuBGlgPa/GEIW6hihrFPaWLY37VoosfxFkzlS9Aud7M7oVHQCcHfpcW+W7yGrmWwjWZTkOr5
TwbWmZZJdpIZfqsTNNoO05gB4bJELJroimFHGL/I2vllqPy9s8Pm0MDRfYAVG7Xd2JzGcgo2hokF
ZS7OPmGaJBJm+faur5h9WHZ+l1P0RoPo0boPNF6Fbqr9DEjq1Dv1C5wff4/Qp2LJ2W9ip1uiMMmr
Q5+ob7Psq2OtDmC864Ol+Ml0wLhSVyMQUi0EWo04T0byhhwVUUYfvvQeMYGp/0LCPRwlGAhVOsRn
ZNhGnWZrTbavWKxsuwy9CkTncZdP8YtrMgkxVMdsXbIZwX5OUhHhl+lswqwO+TJPIus5J9uWJMRE
LHHenYyeSJBiIuf8OCqHTzpQVsM4ym1Qgp2CIjP6UP38lh9OOOiltNn9kRF7sO1to8bmqREZz1s1
IbDrobNNsFmdSrBNXf+F8nxjlzNPQeAPDQ2QD0sO3QzR6A4P4zjD3ubp6MM2pDQEPDo5aP77V2Fo
XpT0NI88Ts6pgNBz57jI5bVmwMEWt9wFTGo2y+z3zyPLGZXFd+biA1ArxqtStGPObKloJu9mYxOI
Rs2nzlahaabJKp3RJW2m6pvl66ewJ5gTxoxNmMh5Jmh9Y0/mSAnPpdHypstM+0qad7ZDN1ksbJok
R1m6vFqat1oPV5T3sN5bJSAWhvGQMc9jlY8IbFlMwUvJdRhQYFfLfkEsX1OdOmyGI6sZgsiX/dZT
toFer3irl3vOboIGuwwjy1jeKNjWeQ8ti2bSXIQUjZ3CYZBO6gNpcZub07M0vrsmwBpe1OXswJ6g
dCJjts+Dq8ZGz8YifZNDTnQ13gbUkozoHLvJd5UFIRcoCz7PYu8ng3fQmaqJo+clIP7QRTfBloG3
wjWgEdoKMB1mnPeP4OSYupsT+tLxseklSbwW7iPtIAz3q3G5K0vEFCmRH31vtIcYRk5os1PKiBBr
4sY+UJpvVcubByX9NOmtYZnLsa/aqwEGEtMVTb+tQ1wFfQarhZO6ofOgf/IC690c3Ucy3UBc9eXz
mhB05aEA9XuYK5IA26AenhGxUn30yCz9ieAmOcPO5yWNxCA/vQYeex6ACFcuf43wAncP4hwcCgvW
RauXMlmnNhohR4wKfRtmIbdFzGKNSfvF2PZR+4qpZK3C7VSVH9mUQgue899NUpDClHQvxYAmigZi
3C6ClzfvFWkjS0l+0wASva+1sXft7WSY8uj8wS2R7dFl3GzyFo9sLs6L3+NszcLyOo+sFVqf6J7A
n57hnbPotZGqTz0WT/aIr4aneIsG5vJIGphSxieF4rdkmYMI0N3JrlYX6zCIXe0fkq75DJr62Ma1
e7GEQYBB9mHoCq12Wh7HorVO3mCyTmuKj34w1iHzXk0ZeZgQ63hDm6vniwuot4r7BssVStuY61RX
TeTKYF9kq07erxAz85d0EuDrqGsAF5UNSagMD4Vr4nXwZojGubPL0Shv6nfLtkBtp9JmHdSRvJ5U
LwG56XvUflfo9kwvmx0wwziEQJ7R4SDclneFGd6woScbpeI1S7uN97JGu9EAdUZWNwwRU7LP3CCl
Uq431ex3kk53SYtrzQCwwbiq2Q3BPO5qLHiR8jLGL9o5sHw0wP5JblsG8WN1k9wKgfTVqxkueFnw
J/MN6+o11nRYau/H3+RFc7DAkibtRsPAu+msO9hONez6imktU1PzGgPYRjkzlfvKGrsHa8YBXJfG
keL5sfCd9t6fcBrVhGGkQ2ULqsMxChcwi1JMJ8U32QJ058rsi0eGHsyROVXgDZIZlBjx4zTOt9BG
SOGu+aSs1n9rwz4nhhXfzQT/oFyx/ixW7l5BELj72iJtBcbvcNcNNVi0glsTqRfgUujd3Cyzd10g
L0Ojf4gEy3yxuOvb4IgMmsaHEKkK/8PWWc8tJBv7MB9uzqxH9Pb8vbnjXuefDSPlum+8W+pBRLM1
m4k4/eC0J5Zn/XEM+p51/3MSPXvigjVgMNHjLOz46T81IR1N9hQuY3FO5B0Dpv5AacYvnKXf4OmC
3BorIr4FvfvXxbgwUJ9a9K490fO6SXXkBoRVFA7S40mvDM5l62nzR2klTDDK8EbaE/nX/as1MK3F
i8EmPKlI6eFWI/ixvItRl2f6JtnKH0Et/Qoc5tH1HGRbWyHLr2kQSbfzj+hkQKP6OXGRU/Y0GgH7
NvnsaziOHoP3EUH51gndn0gOXziGgKSONpl+gcoiKbXeQcXXCKyniYk6YkeSZhH9DuYfDmbHBHmT
y9nYo4m5Veju5oHhdjaOOFir/odtj7wxuNsWLHqRIM57J2B/sMzmRxUXZC2H1jWmLFyPMsTY49li
YmpA9CONkDRqzWnO8g5ekLAOMLPjswnwf6PGOornsKWHM/ZZ/mPIRLerYZUCvUpJiRhu9kzUMQZD
fjGe3G0RM0taGoN5Wut8b0GXbpTRILIOXPekg/t+GVfZAGLO1DoLUPMIFJDumsZ664T3FVoQDtsT
HjKMH+hZZnHhLES26iWkU7VeczUQgnFvUXormNbvgDHAPMp0j4Iia+77gX1Luczh0xyMv4LFefba
eHoAsr1HqRI8VQiXxplEEysbLsgkAFi3OHOke204myvORtjhNk9RQWhOL0r7kIz7TOQh3bWfPbRO
R9ZesXBHTYgiJNfZ8mL10gd2eC06+3ce18tz0VxnPYhnycSGnvjl64Nq82+znpGL+sP04mhCzDhw
p2OcdIQFCtRFyRKLQ9sT+pcRhoOQankenbZ+NAwOesgaUQPrg3sgEgoyuuwT0CqEkuSonOBfv3Ak
NjcnBumdTClCTFf7LyKx/FPhIGgBn1dt6wW0nB1b7t0I5sXTaNzNeoZJLJX5RK3MNrUCrerO7gsx
73tRm8Pj318K0WbXSjA+mdcM+tF5KRIujqFrpmOT4l8YVGcdQCHNO7uUFhuOkfwrg8vXLON871b8
Cql2frlzSjix4sW1QBm33a+hDV10alZ9VwtSvRk3Ah6orHPPVGTyl2sxnIGWF1yuyNOUKCKZYP+c
AE1C8Aj8Zl0QL8Hm2gVp8GSai2LTPn0ry9Inv7bHV9qae205j7Nf3PuSDARjMc7t6vmqEzM5YlpF
CaPGFzuEhdYNw6unMx+T4Im4gGkHtDyk4CdUOq6z1zKZ+6NjYedkP5seOeKyvUI2sska87sS0N9S
1R1Kiw4gls2bVwD6N9Cgq3SyjqMFxXVOt8m6d5LdoQH+WXUHzal1MsP6G8o1fSDYiKcgPboSmp/H
M2RSLhBmbJF7XtuPdSL3lelz6IUTIx8OOwKjNsIBN523xCGnTMn2uaPXVbf/wtCn3JPs4W+ZjHUH
F79jn4XzubPMj5IbRVQ5o4kdekB75DkXyXUz1sjik3pp96RLMSkKOzRUM3aUt0yi8upZ1q031m6X
ZOR3ai+A7gD7ickM6a16+p2/D95SPVKL+JuJN3NQ9ITDvHhuOFywlucR9FfWSQYZ0Jb/Uldhd98t
9cFN3Q+K8xH3ZCh4qSX4TfUxFK1NGAdqwI6UlsJSrMKCETjvGhhNN6VNT1D3WPZxQtmzZd7JQLf4
U6WK+EaPS8DrimcIOAcLHVNAbYKNHd18Ygefrse1Iegmq0FbEbvlYwAUzKjUo85EddQWly5ZaVlq
zxvnLXGdOztBZjGhY8L03p/MZF6inioucuv82U3NNzb1jKkKpOVTRfANzOcN+6y7etGUi1P5HDfT
1ehj1CU0K5ke8AyCCR7m8XfCubsoP9iOFXueybfego4GtcBitlt0i9wcX9Qxm/z3uZ3oYjU4EZQL
y851kgfPGIkWLys0oyRCbTM2IVtRBoJEOkK/qyGB0Wvl8pqxKU6U4Z8G2GeI4NkltusxaLE0DKhl
k+xPmzR7nJrIXLK43XQl64z0t+8r0H0la/US8/Ux95zp6POII9zP0zZe05ArRtUbkCS0aU5Ke9ug
hFIhmqkQXGCRkH44wQ3TC9PfrFDhpdewp0n7oqI05pdpIYRCAJ4KQt88xlMVKeivlzBpr0S2jvcM
LH8AOsIGka66ncY/Msi+n2FUn4ZhvIuFnLaeB+oTgES7RYVZ3avFu+80TV9oNj8pD3DtsySEuJuG
iEHZiaIIbS+M2l+QvKotJRyiYccgwa+Q4zZxTS55x3h1axeVGRfXRnfcLkDfcOKDw8O/71G1EJGe
FyY3yaHEtJQM0LTarDiYRSXRWEKtzFc6IykUd8hHi6vbf3j+aiFJgZ13eIxy0k9qy0tvtSXVjuqw
O4UZ9wfZLcFJKonwykZO4seU1EFnkKdAlVeMd57R3cFjy0+8I2PeoeZdbPhIZE3vJM042NQm2lfU
bVyjMvxmOtgFKLA+67z9QDJanLgBe8TWqdUPTBWmxszayhxFSxWKF7f7FfSQA+JF1seqQxK7uCQC
tjw4UdeHBlD1YWJHgDhi4ywGF9MifoCbD8+a1EMGn9DAWXWwOZBUjU7s2JfaGR4SiwUfkPkfTXbA
TopGo2+avZdEVvA0y8E7OsJvdmVPllaLfxegVLFhA2UzGB1Q5zjU2WgXzuQhtR1S+3m4lAW3cqow
U0BNgb9u9VE2qTHqVuVVCeoPlE1CnVITQTuYd8gTzMcb+TUHGtdXTq4/08yvEBbhY2evIgYhkZlw
cYO+ZESlmFOxbz0OTWjvRlWJLWa456qP0X7jXTwsIjW3lv5epphJ5agPpskErR9rCobl07FqEha9
7D2mAK8N+JeUIz+nsSEuzOZgf2QL9+6y6CfXHFGBXa5hxgMuNntxfk304TKX4N49rIsi/XDMasVL
ayOSBiVa0Ghc/UD3lpHSkNaPFVJS7Sd57/oSETjbg1LnRwKemghc9birTPdh0aSBAuJKyFDNX1kS
8PRSGkDUKOKzW1T40/z3xRf9j+KeWGkyvpo+xfcvx/1i/CLRtT4Mybtp8wNC6vzDmshnqjbZhfby
4NcT+mcbNftE9+pZHs1Bgps36GraEsZZu34Od0BLHMJy+A3MhaLJHsRWacOAMpWjiaZltgSjmLmB
Z+iN4baSKNSYrzFGa+OX2V0ciIIrfp8uLu9kEMG3jTnMDksys/IgNdDhef5qJYIh5qdSMabdt7Fn
9q8bH0FCos/p8qgsxjYGkMvtUCIvRvYJRrNEEIKPk2qiPzj44dq17m9z3MKIXi60Zy4kSi7fjqpw
naGJBQpBxaim8usW5huOwISjfzd0isTHyptOw+h8ILOkvVfi7KT0yIRpsAepTn75bJjuG96TZosQ
MMS7VzILs1azOKJmGJZbzbL0SH76MxRYYj0Vi52ErfsxcboXUiuSi8yrh3hmkYKWl70pcJwoa8m/
pnG6m5qZXXCc/FKlTM/xUD47cibiirDgEUWKnFKLLK1Ebkca7x1TkmVTa4YuYZHOT5WdfZcAKBit
zzeAtBeEAsGl8WS6nZtO7aUpzzEqvW1akcSM5+Q5W4Kd4j0ygMS+JjNCgMB0L/9/g/F/AnSyTNe0
/qcNxl3GdlP22b/tL/7+R/8kOoV/iZBW2Lc8luT/Wl6E7l++j3LC+7fFhfjLA4pKq+EHtiVsE+ba
PxcX3l/ApaA/8RcErUzg/CeLC8uy1sXEfyM7CTbrIKaE6waB7dtg6v99cdGbJH/LLknPOI1po5LH
1qzHQ/ElC03xtmCNdw9QHQ/l+qevD95KdxUiP4Jibk+TCbu+bc5fH6DODDCI1j+LPljnkcutyCpo
Z+lCg1yS+h4076Og/Q2TmuJxcZFYVJ/egI+O1cCd6IZNNoVqP1chixRKef55fiVJDBOUFU2eRHRa
cRIjWQM2VafsVNiU1KFkz20iTUUQ9DzNZnFol+UipSo3XuGhVVzzXruA7S4WQvjYaOQ8kxxFKrZN
b+nivihgnfjnDtrmdxj3dTcTmcqEryn4x3X8MbSeFyWIMRZ2r3Ym9x4kCwgoXQVbqLC3QNXrKDAB
0tkS6YTlxrjg4nZCwAzcfkxC+0iOW2+StNat+3ouYsvIQuyJxRZEz7gvw6LdwMc7mFaMoib9ySy2
2cgeW5tuxadtvYQoKxmAr+wQYy52wNjhtLvItWEDcnA4XUKme3UkbOhbK6p0O4Lo3gUWCqfm0tpt
cciT/I+X+084A60VdcNJ7SBXtP2HMk0eghYuo5nrSHgtjTVbH6cbLiYqhwPq3yFY0vukzHaYQf3G
gvfUXDpIrpE3q/gOXN+wTS2o2YA1H/w1cJelUMW5Ptz3hldEhD/mzJN4xP4X7D8uXpY6l9i+1XTm
lDpXzRPO4uUn4zrdqU+CBeJTFYsG+d4Yqbkvo6GEv1g25bOrwqgNOiC89eBEHeMPMl6oCYuw0cRN
xhznfR4zisLpmBlKn1KjPC/6cSZP7li2oBaZ672EVU8e9micnCm4q4DGnnhqLsTBmJfEtT8nOKsb
GY9mpExeXnbLD9nEw3SR883mQQt+u77EF+n3g7cPpY8+tZjyY+z4dZS0BIEsST2fVDNnu6I3HxfW
TixpEHgEhg/cBJaM1ZG+05VipHIfjXukhkCriuTkiumHlu4cYbpjzE4jWJse0+M5stSAnNKxKfcI
FTxMnU5x1dW/s/JxTte4+kLM94ty5DY13G8TKfSRstyzYBG4BaSW0LOMJyb5ONjs/snDR8GL1m0Z
H+L6ZkR3Ymg2P7XeiOXL+V0iWH9PBxJ53AuytbMzUxaaU3F1TNoVP3hJFjwamP2jOMucY5rFC2bC
p6Sds33jDMfQph9heDafYPpvLAKU8zRDdpgWNtrEKAwUr16KK3aEn4ktqcFIT56hmcoLoeWI+8r2
1lRcPAwWN+M80AQQLtgf5JI82Nrbw6nb48dDD4S/g44Z/UZHb3BgrXNsfZAk+M72KYqJXY23ZKv6
BHNshbLIWbaWHZ6ANhV3lpndW8BOdg4RMDbC7PnbSMLYwW37amsER6sykmdaWzhGGIyFCH7gOjgN
SmKsMXxUrM4DAcVyU1XhdGkt90OEADwWPHjewGt8zVpyeDM+JxVZEOySfcvUIDeyYFia4D2OTRnB
ZyBbj7rFXhoyJusJ9SA15iGuKE0r92GmFr2fsP8bU/o9d4oYdRGWuoWhD04u1A/8DOJbEGt7iHq9
cr+UASLeBTNS7Uk0suInxHyiXAmbQmzlxCrZDWP1Jy2nswwBlxVzfLOwCGwQVSIrKzCj97DdtxBv
0ohVRAD0zPFoHEZnw5BikjW+E8dgitDC1Sp9dTcaGdGmub93SvOy0PfZ9K6HxmvbXSGHD6cymj0O
7s+sc95kh+nOqrFbZVZ7b872uhleughPFltr1eNqcvKo5tbG0tU7pbk09vM8/5ydGY9eu9Cc+sNR
VKDlBMHXdmJf1ISdfDL1Fc6bRZK3Ipm4qM4WsbxDmVkPPRI91oI5EskDYYj4L2fgdm0CupyAq+XV
11DT40GYu2AJfqt1KQE+dzBjeWWSBKQ76dBBl7+7KfuV10F++crebYx62qfzd38sAmprAt9dImD7
ecQJj7q1z2DAmj3iShDk4aFltbFprXXBlJXqWAj1B+Ftg7kYhPXAOD8bRVRiI91ONYDpVRt04mh5
pOHpmsb97atXLyvfsOoWzyqDlhG6nJqkSiXbUqjPMYQRWOfTEyqAgCZez5salMawrEYHU7xncK8C
/AB1fBaNjjQaLWKWlghs3Nn0ku3YljTeMQZPxPIo8lqepXGaflXu96RKkmcYxEeKfu4q1W0OLfsg
GGhvdShe7eERQSujU3wfpCDKdqeZymzCDzMgAhotJ4HyajrMmf0smqq4WWm6mkKL49hqH5wdHSx6
AS4/Ovmk6d6NGW6DXVrUwiHhdMTEIFplJ7nD9P7NS5e3zGlbpgWIGZTLMCGX7zj27F0jxh+jFwTA
hxIPd5evtigJ9+zM9ngFai5+zMVsYROgP2wJZtCeW9Is32zfyi+uZ/x2Gd3sCrJ/CRiyl4glLyu1
sOtu2QyuQiWAVFVIOrvClgZm4KExVXVKal5Wv6N3r70hmnOf4JAWxk5BOKaLk3jnT0AhitZlkEix
UXbQaJJBxAfO2ntk3uegxSi/WnDOwipPhrRB2qHlvrY+SJ7MJUGgBxxSyNLb+414Ze30ZmdsDOeB
VHO7FBtdAFNsCvtXOk+R17s3A+YURtCCYHRywiyP+znGkJMvDdgO0wMLtZJ99QWBBJdxNhi/whxY
nFrdCeBubKZldPs3EBDluIznMMNVx0CTu868vBUtF69DxMsxSZA8INV649RhdTX3Ma06h5nvCiyV
YkHJvtDe2sx7uG0m93AkNkMLuNsf8BX1oAVAn5zrsVT45fD6Tl576vXwTiI2uaaznzF6Nj+zkToj
XupjbnT5wSUYobMhpsxDAHwyqRi+YaensqsbJgKm+WAKukjDLb9ps2r3i1+wsqKjvfXqv9g7ky1J
lSzLfhGxQAARmGrfW+vWTVjmHX3f8/W5wV+ke7zMiqia1wRXdVNTxVAQRO49Z58MgzKgCsiaU3yJ
Iw2fCHOFdfCmGeYbezmuMSEzVhua/1Lb1bhV4Bx9hUedmgyWH+x/Sg/IqyKKlcuLho/eY+3Mp6Oe
0I60uVuTsTsH+jrmxUoR3jpxyF2w8MG0zH31ohfxQ14IFvrUTnXp7mJSUQFx+8xDpdxnJObVhn2o
O9M4sLq4RW4IRXHwktlK/71y3BwkZUMViRlLaz9zfopt3hNxN0rq8Ra0Sa3Depb2BMZz8+bMMCnE
oEjfOiRsMjWjF6YHZ2oF2JJayE6VJrDcA7lMDQRFmHqgANZw6WP6OD7KOSLXVlGPtL6I8x33HAwd
mm9vzYgOasjxHPMaeeQ8dCbKRexT35mF9QHOk3qYVZ0nN50jeuyPzEma7Th3WxodeJFouT0uT8sO
Z3kXcTU2pc4dxHXvoxmVNNKiarg40BaCMkH49KSj3dmlKpwuvT6P34mLINdCB6tkhQOjzx9L00Yr
ECc7mnblS+rXp0FigbFLQCFMR6KzrmfACJmw2zaqAdLRyfbVYPhskkwFOzueUJawTKllGZFPpu4N
1hhrDysnYnxmfgRsr1J8F5yE+UtXpvI6eeGdmU701qyamzCISKPf+KhikR0dnF70WyVtNIlRvCf2
l9lwDl10EvHXIYIQkAQwBeTQYx11xdkyGnlhInLnBh3ACTeVG+nSNWmTnRO25VWGYrqry4s/Yxhh
l+8tFxGlVN2ONQdZ7tSaVnGanEc3ZFKg50+oOL2tEZizqS47N5AuLjg5IBTG1FYUb24j+nfEI1Vs
eonuUQTqfcyJMtZjrC5tbqOnELAteobRAfWS74KwgLSzmcwwYE+vkHHjm27wh4DTWds+4ianrreT
/xEUI261Zo0/N1+xcHirHIuEbsFtVTRIUuL6W1il1gM+33OVurgN8HqZDVCHqsgkzvPiAAe8Vt4+
8LtvtnKcJdUdQTS2kNHynrSo+47du9xRXMZuAQHIr5qXwJYpus7vuIf0XVtWw4V+yRm4wVmMp8ka
CI9u312Q6ncsZbBlhldV0qfutB7fMki8qsJPWk5vHd/aJ6Ggq3KIs5/+FmTIle98nO0xLcKY6a5o
FNd04KAVRaBEONxEhLi7o3zMqWQflY78JAGncqxkeCicFow8ePEV/LFvVOWYZmmCroRkZCy7+gvi
7uiAgc8HsbINssrdiJHzaHIfVdCSLY7+PSon7gMQ7nLLGPeWUz9qOt1JF7HVZxrZW6je2zAilUfM
ccEd/umqKEtmuBTTJkKt4GpA0erj2zAOF2had1UjkudG0k1vbf7+wtAqvIAdeE3hHRPNhGqf6cyV
OS5rwdW9mfSCwmJi5PtYrW19rO8K2T+1YcAtMiz8va53Fy8ezEM9o2HGHFRZP72T+3w/6KK9YBAX
u1CgZ4SliwYkmydWdQaDKONyNIDc6zTBg3p8EJ3Zo39PXlJVUahkcT9YAu6rPetBVHccukLuQsse
9kib+62U4pUA9HgbeH2PrVH0dBu+1Y6DNF+lP0Eh7wJCRq9G190JFtvMMmONwq6oj52HbSs25Lmy
mmkTxNzjB3Ck9JeaSyZ6JmNpiZfU9Jha5v4VVNyPQmogizBK2Il6ohNHN9zUUG85UCtHgHgbNyvK
axlRO+yrl0qBTnIZB3aDJc2doXekdFWrqtH1dbdYWahPD4myti4ihrAOXytZhetJo/Cv6eIpaCRz
x06diIPvIewq5jpQZZC5YKRk3/jauh91aHypB4I4FAK6ygf+h2ywKVjCAI9c1Rrl447BpKCxDoUu
frRG6yyssaQhWadbahANTQTsdfim8zMq9pMaWx37PYV4uqklLs6ROx/SBmlnX0Qe/pgEbwfRi+Wx
ycU/JF+Z+X4KYUPT9pqL33Nuk6ldrvTUNVY05q2biwuP4ehAe0iuMiZvRPhwOSj+hMz3ctrP+itN
Q/JqCNTtRjAaZXVHRn3Yw1yKPKeFwkMSFVpLAEKaODFOqXS1PJ/a3Dwtj5YNQDZAye3JkfXcfHko
qxwklhYYp2VT2qVxyufN8pTBG5il6JN1libihM8Av17SW9yOquAmJYZH2HQ0XhL3Xnqxd1w+rZ53
YdkUZlmfcHb/3gm9AWNlJwLjuoKK0s2b5dH/9rQmpyzPtPqo5h3UUxvSgPrM6fYflyfLfw8CNQoe
uR96ZaDdRxSCcG5i4jTv7PIIgctdwjR/1w6eif1v/qkWArqMQv+YzAct9Vvx6yCZROmuDQHziIA0
5ySbtmMuYipyzQJknkh5VCOszajpzYFwNEwtU33K583yyKU+9+tRxde0vKJhAiC2ovKgo/VgOpjN
AqY14uZkUt1edXpOMnXb+VDuor49mfPvDUPNApSvyfJc/VB1APaAY54m+vO/NkOD7ZZj88//7Lij
cJagfmOte//bcv/brv/7/zJm6weo27Svvf7USOOvTaJ11S52wudBzuU2ZTz6pcxPVP/yUxfQMMBs
gN5zqIrT742B3/vEJLs4lW7Tb0BIIpWF34RSAJZZo8XFgYCl8gSFpDwp5uic0EhkEcyUfENZtmbi
1f56qsW6sXFbtMHWXCEkcbE/xVyJOC7fW9/vT7rhZ/syCC/4L/oTKJ/+tPy/k8d0p+Kw01a5M+FQ
bbJ5Bjy20AsUS3jEey3nc9ygIk3fjejaWxWN+8FO6gOJK+1JU0607vt+QoVeNKffmwT69ymW47CD
OfGw/D+fH51cxOY63rg1XJD6NGltjYVeD6jiYZgHx13s/VydTDsm+bAI2nVag7v7vcnmD62tZnb8
zj+5N+d3MEq/OSHS5QSa94JmiM4cen5eaWOLKU9Va6/Kn3NIG9vIcml3DiHuDRx/ivaQqbNMyjId
gTIZI7ugeXER8qxDN2ZMN6yPbsAIG8U9dZFJfhMl1VkVmcceRqYHZt2pVLCCtjKsphjpgq3F0xpm
NkRn23un4fTgB3RUMQDv2sh4QnX+OqZZv/UghIRRsEfffY8AfGApXTZXZDfIa6X8HmlPqLlKVHMB
PELbeYHbcjHxsexaZuugVXp3l44ESQzJ3uE6TjuqdJFIbolGLzXyV/qhzwguyFg0HCJrJlQ5JzCI
0TY3kxffQfpgNVRRkxSVF75O0u46htTkKS8cUjLT5idTOoJAbGalWvxCiM/MkWK81Pcd2fUby+YU
lHO5nM4AYjCv27mOau+inLdFaZFTpcyv5qBl67TsiQGtgLwl9K11um9Da36fRXFJ47KekC5yPaG9
A02g8gpul0srW5ve4OH8oyFHfsSnlrzUqZo2diXREycsuISDBUnG2i7vkTy4kQ0sC/FsnFTyqrLq
GEdQu7Lu2gGxPpU5yzOLv2yV1GV7X9PtqjXzS5mOa/LVEPv02mtuZs9am097p5lXmVm3N5A3rizE
HZMNXeq9I0ISv6DaJac0q15DO2lP1O6pbWgCDoDxDuEWe48UMAuyQZBd9RI1ffVMJYvuX7+P3Qlc
dtLPy87kYfBttakzhFOIZlD7GMNWGe1bZwPvpkG35Th90rBJvsqufc8UUklDBV+bSUHRmTTYKfBu
iAZCraP12VcO+CsSz62TqJ3biGKlzHzvd+I7+Q5P6HlXWkfH3vfuJ0+RD0dUApMZZB8uBRDKEuh8
hnBfAVokt9RhBG+5B0c5PVVP3pHs4+mgxOxZ7mPmKt7TISYrzq+CfTL4P8xYgpZgQk5vYa6udQ9T
qaGhFLNBG5rRoCNrMHI0zVYEVbJ2v7BCGPCGs8RsmCNAh6NW8NEPuN18e8ATQoWRVgi3Eqg/9yON
NqocNXpLh27IGHzpqkyssGFSqKK+iqg2IEL+vnpEiVGsoPWQxea+T6bT7GQxIn9qOwqhCB2GvL9C
ao22tujgXF25tDi7bOsWgZVa+bb9bqUhNo32MYetwZRteNGN1EJs13xg5INbZusJa3tOszoKqFxE
THxy/CpB9u7zxbAOtze5HyDQanTKNqwYayc6VtnMsxqnZA2lmCZU6j1PI3vq2U6+M7CDrQw7uHJx
reZWRoKEBMHjCCM3RclnEh+YhJjCVdpGj9Z9kZL3aIJMnUtbpHYI86SXzidScv2CACljeW7fgdZF
qRFhBMbZeRylBqk2+hgtRzt5hU0M8QjDHbgOFn3jwfD0NxnFHxS2cTT69LD74lg4hn9mbN1mebNn
ErcNqga89sDSLpCFAWNiWLXce4HLQhkaRfUc0FhhafJd0/jXm1VVHT7UFXcvDDOm3EHs/mZbKTjJ
Tv9Zod/qpwHUQgioDkJ6jDwnfZY9LBAZo4QdvLjdKjLQdqk36DTNqT+7DMPMp6GzUehGup4Wd4MG
+Ww8FYH80seNuNcPdbmtc848ryixMOQ1KitNfmY1bMUh2cSqIXm+NNMdDtxDaWN2yWK724Rjdmgn
BnaR+OCXfWdr+txOw54RnGjQndOMF2HaNwYssYpCFjfCbPlsSpMsLm9B8mLDV17joX0RU+SdNLPb
la6PC94Ip5e+Ixah8QSVtck+VkLCKTEp0YpdgX7xkBjhxQrdl7gIq3XjWPgyAxBhxH7txzG8drEP
I4/pp0XUjArGrz6EkH3kIXIGsvfMxPNVDzAWkyqwVy73/zyotl3TdCvU6dcwBB+hu8SPgNOwG5SM
vOQl8AqqyQp7sclipHCNPWFiT71lbKdR31sCPzXeEiSZnV2wVM4/86R7LekcrAx0O2jTP8O8B1pW
GY/1MGVUR3C1lx6U0dzvL53e3tVp8oNioNXJNbDc7IRdX4vpW2Juyr3wGM3/t/xg2YRaSXjNDCoC
l/dCXTPaBROzlGWDRqlgAnRKnTSgLAaV7xBK69aPM3ypesSa3uO2XVdlf0q6qt3LnJnBsvF0pivL
o9Fr8K0ERugR32FsYKM6JcS8QtBaabXuPHqWvwdhT/jCdGxD3d+G1CRp01nehvZnCSKP4iqct5Oy
6uGAC+qaJtx48FTdBQO3cTcyHGOd9XNWeQKZjggOZvjhnGkOOYt6kcC1wfyVm2TNDIVJrFTJSkR1
flz+v5wSsU97gPiO81BSvt9OqC4hLz2CK5A73QS+axIxekKYNmB3OhWipVKIl47iTxodga3UJ1lj
jUgau8ffALFBwMjcjnqSns3JSc6T0aZny++piLC88scQG1WPEmdV+jnKWElvRoo62lo+0045b5ZH
y6aPEpZUy0MQU/kp33WBHp+zkMLQEJsG/WHjR9FaBf4pru3EYgI3AvPaUi377utRdQLCXp7svK5O
y1OWesUKaeOhAmmyXr4j5YV/fVuqm/q9FVWXEkz8xhGutp4qTHqOUiMF+zAGzlXQVps/CpU1tXMf
HjSHI/L7Bz0NNawYEsawZwOPYRr4e2NmTBVrREd4vOaHy09GWe48wXoBhzvO8cafaJQQchYU7/F8
To46BM51HFZXLevV7o//a2R97XBfcaGy8pNT46NERlM8n93G/KvLI/rRzbHNXvpImidGTqDOnc+V
AO5q1jNYMzZq2RjzEmGarBiMhocZxEypzcyrCBdRPKJeHi0bOxowBPTkKNR9jf+7w/CVUacOI1RL
JvW8E4z2zKv9U+ji6JbmoNaiKB2qzfO03iLFCAd9xTk2T/WXjQpbQkN8dUvnZR2c9x/5SJWU2/pR
0ZpvzYBpOFO4DAAEvhqm4XjGFMuWgbLBrOmgYReSml03+aktlFobcpQgOMCE/d4AGgJU6rOEzQLA
ahxXcrNC7afVceJoAKF+bdz/fmSWaLZNxTkK/crZDSEiadP7p1qkLbdJLIvDBi6ZQmyG7OUAzQOW
OpcXVDeuNttkPeNTx12+CN+OYZJNI2qOulJyA5UKsiCTNJr4TMmLOc7eAZhyLk3j3NACokCZDhrw
ODs9+dFEPdUtDgEgmBgNd97tARAccLEzdhXeo+e6MNznr75f2Gm9PQ95de0BUjD7h8aZaOeolrm6
l1P4tRp2trMOjmhxwc4LIc1W2y7O3+qZtWYuUpfQZt7qqmlNOEN2mm/wp3L+6fLUAoS8N93m2MyL
vI5XbDzyQlf9hEp3Zc5rQZCcUCKtlhUIOYT7JqDx5HQUhc32qxTjYzRFgA7mVSge5OKUxH7OqDQ/
H/yOmmcVciy6vD0rTIlHRPWYhThlh2wI8GDOD/P5rKxqszrQPSDWnZ0LyjcMUISDzE/yhOLw2hTN
VdV8hV0sItooy/mcbGjOujufD8n10TwGEloibzm2IafS8nDZ6ND1ls+mVVWelo2oB3b093MQRtBX
rOlBa+OPwDf3sg+cfQ2rjD9nPrs4QwxYOpN28IZ5cJn/r7IgSSi6EJvlL7bg6UK7m49DpNVvE2bs
TTQAdp4PR3DJEOMAgWvlqSFsKe9j89e1uexiNxKlI0dU02hBmFumBDKM+ZdkLo/U5ejv5VxKmZ95
Y/gd61y3VTM4z6N9ONvp0EyS43hadnW5Xpany2aaf9C3QQujiZr7sufDqJU70yT2vgZsZCWoS/h2
I2XP3woK48LEz8QisOvbY5em8UmaXPK4tNdU0N+4g5EBJUlVKeLqQUugqRdPZuuYBzcmhTvDpauA
4GasaTbkRmGUdKtrF+r3zCAoRjJyiYToiorcerqtUKkwy7f70gi4BolDyWc+R9F9K6hrrnI3fYTK
8xY18l0mzq0siChjRWntgZPP9A77kkTTtC+iiNu53pzsIj/Xqni3W5N+h60/araFYRh4+npEFL2q
0w+AQVBlO5HiIgrXGSw4KiVw8EwnRtlufWnHs1l61zxhOSlsGA14K6I++cjrhHHWurY91kfyn79R
jq8fO2qVXTLQs0YemXj6oWE+hvOuWTMrhDxHYqoC8QxJWV4p0987ADxX6sHAULYtiD7j5h7eDQkz
47Bo5ow9a2sKFsZMUpmoNP2xqPJvXJHTytOYlIkQBbfQa4CXkajWsPvkmm4BtpvSJnPUzI5jVrZf
c/3eVp71LfCqkdbE3OLBwdl2qb9xev3Ft7Q7l8IFyd8xRpa++Wlg4DLKoHsYSpyjda5hXZ2vP4rO
7SGKIppvlb7viRRbRhG3EtGECJgBBQqoOJbjERkC49oIfNFIJm3nBhma71Tpx/+v9fy/0XqCkiBK
+P+c3bn+TID6Vdm/xnf++q2/tJ6GYf3DgLKkbFcSoGJb0C/+YlUYwvqHBSrCJU/TsAStq9+0CvEP
3WCS5Br/lH3+Fn2Kf9im6VicwLNKE4r+/5Pok7/nXySf7BYVXulIZRI3Iay/hXk2EziZEpPjLQP4
vTVyfVc0g8V6oBj2eJ66LzmztWNrhc6mDG0U3hUqC6MJi33otU/wgdLnVE9g2eSXbnADbpvZLZQB
Wq5NZIvsLkUCdSJc4iPUHNYlVULTBigA4IgvvUPMThaNw53bOPI/ZT7/DcIBzENa+oz6UBZuECHn
NO4/0ratbCxiN2i7my/MdN+jahCNxUVd2WC2/OyCIYacM1bo+6zSvHXb1s6lwrR/KwLrRxPgRXGH
7g7R0oAsLMkOLB7REYlOXitysIA8tfdqhv5RWIkPBrdeRNZecvUc73sX9+FBH7LHXLXGs0pzQLWi
7rZeVHQgk5DUSj372eRBf66wyJMqhi03K2cQURadzbaHC9XU7XpQtWKaGvtbOUCyMoMe7Cjm1XoG
drcgCnBWWcEZnjnRiEd8r9qTnAqTejfNVZ979H84ppJz9e8niyWVdNAo20onk/VvxzRUgUMjurkh
J2twNwQhgXRWu/Ub5T93vo7nfBpP2mSxs6EWIjmJPpq8/46UGCSDW4pz3VAb8WL9ruta89DkTYse
Dyk9co5qqOynSCbxI04yZgBSfCHoDmidZ7/5JLudukT2+Ny6DBQR7SzLYRXb43+DGdY/x6TsUueI
noYkmMuWsR+iUgaPouaEb2swgj3xB9W8MgE5TXrtHbXejQ72FmwcEXoURHrj2Zwja9zp3glk+kLu
5aZTMwPKLgJ87PndCI9U4SfiNjM1h0DYj3HoTIcoaNIX0dzg9JcXyj9P4VzO/73pXBaV40iD8I/B
5v5/Jsob//PiVZapIxmnQmmA8JqvgT/OcTVqfq+RinjL7K+xP+VnnH0mhy7SyIXCyRR5Ijx3li2v
A/yQPTLDrfTo44jgjI4yYppv31rK15eQu6AJ1ttlBVOW+su/30/5t9NGwd0BxkM4KmMMm/m0+mM3
bZ2OZEFC400XWn1COnHNZGpvbcIIN+0o3f/wcX8PKNbnzwMQRBC5Iw1XOX+79JmkgM6tgvy2qTUj
uNPA/jXc9DVN2FujMiyQsQAYQnNyn0ouKKyaNRIIhNEuiiW/tfRH9UjsoP/SmHp6pODCcKa+Io1n
oR5q8OITCszVLGn09GyLWk9d8wnwfiFAaKPmktf/cPzmHf5Tl8/RE7qwhcUaWM53k389gEqhsvCz
NCQJyPxQSRCcVcDJPzhGxXDll2tfxvoWK2e3rbtCuxDznZyrCcdvJMvHMBSIfVErNQa/ZI6MhnVh
3C+b2HJ/oPGnahlyCY7GRFVPJwWLClGzrkmlFW3FyI6Tfaeyqd/1UMwij7INaK50HaYdAAzNpF+J
lnPHAi256XjjKL9H6tUlVHAdBCek+MHNiFp04E3iEHmCnc+daoaAot75RY+glOLyVaPzajRwGDND
DCdDFQit6/ZnU+vBbSbigMymGck6w7g4DkGVxRhPB5+w3LOXZ6gWrCa7/fvjbv8t6ZoTifoRt0eq
NMLiRjJff3+cuLpssRvannYd8YGCdlwZmt0/OHb11gcaA283h0BXTr8BHfo9Npzoh5kaGxHl/WcZ
K+iZsSXvAi3SjzE5kXuIvt5jREoOnS5e22GINbXxe0tCpBWbx0HI6CPKHdhBwKDvsP4AjoUcCrwx
YSTKpPVpGZ5CjflolY69Sara3SIHplBQjvdRkc75zhO+K8vVUCIaT0jMrN0oiJ4IJgfmANmSB+rh
5S6zBusQZlSHqY4cEKyURM9kyc23GwzC1XsHHfEOdkn1YqmHioXbq1PbDVPp7b8/wAK36N9PbdNC
MK0kkR0GiAWFu+XPQwyFM9SroDGvDSK5dWmgGHad1jgz2yYgyg8NbHrSOSw/WDaDA6EPMTavqTC2
l7vfv2N42rdiArP0+7/+eIlNKNIcOcUv/n63rk7BSyrYzr/ed/mxl8A+oln736+cJMkX8DqIR5H0
H5Zf1/oqRT6f7P74xeUHvz5y2cEghf8Prezl1//RWWcPfn/46MZ8GZ5q9WMdNJv/9W/6/eq/3tf4
nvoO7bH5SC2/sTz6Y2fnH/zap+Unvz60LdK7yNgYVddS/3egN8wvW17gWZWj/Tryy0+Wzbgc/uWh
xSUbl7eAe/zeoHK2pUh10UzvHBpQF+1NmNctFTWGvs4dzC0kF2/XzHZUgD3mS2dPP6ekiXdj82XU
+p8doiVAuuYlsqaf+tBIMhbD5yYOPhPYRwhvhq9FqtubqEUq3ysnXg/DuYXY+cVr1S0iFZh+oMTs
WWWvImS6mtvTNWt18EKGv2+z9MwNnzajkXSQKzXWdSz9Ag9ZaNGQQOejnwXFIW5C4B8Yh4de43bu
Qx4OWRk3vWw3PQYGvPmeNjtDYJTTvxW0oskMGp56Gt/btuM9QtrEaz36wexsWtM7g3kdnixIuHUv
5GvtiJsMv5dRd+tiFV1DUzvytTW7WFb3RifuWpAt2xg9Hc1V/OVQBcYNktw9yBRvQzZsuBdm/hiY
pHH5sttx+X5YyYeTApu3x4JgYNRptllb+9IK6Ltb8QqDB9Vxhy54ilGk0EAbxnGBZamU2zoMoEhY
xts0TMRxm6fYVDffr4Oz1ugIWvAPODaYTBRH2xquwcWe6+dJHr/FwIKDmraCkQzfI7t4EsgJIF4I
QnKqK+0dB61b+jj5Fge4LvalW9Nh7E4weZ49F0IDxMt1rlPdbrtvAJBZkmcxamckoENemnem9RGT
Be/lhblvxkJbB9hgHHLaB01me8eXBnUmRkZjw/0yPFYFocJotAIpT9yxz3GrVRu43eEuwi5u4/yG
gc23Fw3fwjJ5xAmqXYXDKJlbJjaQYecbmn4cFUUfbeAEyzC6rNEppW3erhC4HocAPSmWkLDym4MR
0UTGHnYp7XEPZ9874lagixrPyT3NNKJjisRKgLfdTC1+EJEyFMfqi4FNfzUJCty0QdNkqBDS1fTG
plxx8HWsbJ04VvCJ5iY2oAsx/FSw9pPhxbKj7zJvUWBUHSQBoCcgsC+OrU65Tp5A3peAdHsStkT3
1VTBJUHcvNZA2nCfx1FlXDLgChhcnaioN6GVYbDvR0Eb6uCB/W4S+4XGR3nXU4lHqkEmbN3dw3Go
Ng0rvQmhaGAWdEFzcnkhFdw0G+xLHoUo9MlTuBL4tOvwcp9cz9giZH82O9KlnNDf1HlBJrFu0TML
Qc6PQ4b81mJojaaEjBsQfaJo+i1M+amA0IIA3WbWTVRe2tAV7fWLj9u6qLC56KO82UKvduAfV4YT
CAQPjo+GaNxlkfoKb4+ciSo5OXX8MrZazMquGA8ZPdXRG7OtHesInIRNCEnCRSr9Byv3MO3jCAy8
z5TuxQalCufB4OxYrTcnfSx2jsT70T0TWn9n9sFWZ0CkV4+Me5qorpBO32/tIbq18BCxQCOLiuz6
uexYDxqTcdFU3q+AjBEdi+94Yn6J/CH/wmRrF0Xulx5n1S5L8gswxvTYiPKdc6ikleE4BzOGFWKn
ZFuSYo8mqrSJ++b4DfjQt0UBbtzKwQmk7SLsv0CpIPYywXmet9aTYIa64radHTos2Wuhldomcp0f
PU6gNXuYwZRUZ5ZDX22MTvl8pAltmmhUay9aaDL6Sf+1U7CYu3ZYFxP+bgurUxhdh9Lp12DfKd/R
gI0IvieRCqWgnTFOJqyKpsiKHjBzb6F41/e1HkFNs44tGjO+ALMiuLcAz+hhRPQa191N0MOGBolq
28QfCLKhwYh1LSVChuY1AFE5xO1MCyOZrxrIJXbb5jba93mJSGPwiGOKClljaB5oYsuHZhL0eoEB
rprUPZMlPAeiK5KncGwPiY4Y2mjxYJTaubujjSvOabFWbmM/hXqCVCnG4lbFlOg9GtuiSp8yD8+5
1+CTY1108BIv2xv2R+t2F9HSdYDw8mwL56I8vuGpCY5kwgNYIdVxQz76kyiBrQ8NRh2Rz9EN5icX
GPmabfglZuBcj5CPVrEo9wGz6ikOkU/2FjXa2McBgsbU1aFJVm2xqiKeVqp4KWP9cQUe8j1D9UT3
AyECncq1Zsq3qhxoXDeghqd964l2p1SxK3MLPkVqw8MOknhH/A+OI/ppw6ykJ95ivM+pOeCOco+9
aTCDNs0nQ0sCCjg5I4BAFIpC97nVMI+WwIE2YHRmRYp7JpvI3lOYuFfR8DTHaqEIv+qd9wNCwQ+j
rdGJdgNOLxTfhjG8IVXMaDajeQwtGqhhEWAYGNpr2QAEt3qyvXz8eY2dvcqKIjC9B0ZrGhCyYtUU
2OUxSC+1W+0YYMLCtL7hazqMo2e8CVvrYJZb/bnzXe2GMoC8rvkVy2Z5Gk+Zf6fLYDh7NuFxy6/N
v0//1P7m+Hw2tjntsRna4VB0CYC92I+Ij9B/Lu9R9+NVI23kteR+ugOEKU69q0A8aoimp/k9MucB
fCC8gSgON7ltBDdMU/UlQfZK4nulvXdkZSzvpaZ0JObZdR6ENuRHlmIp6mQkRBFEptWkkk+lFdV3
kRpndDTNm2YRhOcILb9Qdumvmg4YzYXP/KFJf7e8lENPtE3sUx4JupHVWx8fg2mqHgBZOqtf79Zd
o7FOvgkFbY2EGf1OzxzCCAMNTwClli9e4b7Z8+fqbXztPBW8oeylq6f7waVvG/vqo9fZFJY7fkx+
su0NWX6nk5uvRuisT0x5zgOr5u3oYfbpOsN40Gm0r5aX6daraRXWV0yZ+trEuH03+oAR7bpBV6xX
4YsSzsvySoARtygNCDVAzbYNMdqdU632b8Em1uYsdLfTPjIQhXlpV98dP8QsJM3oCdinthfjKA6q
kdqDVQqIi/PfYuEBQPZVfx1y11pXkxPctSp3T5J24a5DI8gK3nleDpCRlPfcrsrXxK7NLddBfy7j
srrZqo82uS6qzzyH4Dm/K7CrdgXUxn4sYEUdZA5dh9jk8jExcY8sL6G9twJt5X2CbXcRIGjImlGS
nTUt0bYlEcgvnhs8LS/1W3/OK6NsUOoYA7FmnlPOu1tlphpTtdb6bJAB/jqQDur7bMq6R8ND4u/4
QXEw+kZ/pOZPH3Let75L1wVyQpw2vIddo75ujRGynF5atwaQ2TrAC/mtt1411AmfnYfDpuwq/QLH
v7kJqoO/XpBp58pEqRaFkIo0EEiXDhjgbWQf195oZt/cnPVlD6ROwkaxsNRcR6s3AVkYwWb5iHQ9
dJxwujSgqDtARD2p6mvfynQD/lZ9JR3l165ULdXVRrlXp6mQ3hdtTeipwz0ZTt7F6w7Lq5jy2euG
z7rleOQvywt0N3I+R+1x2R+JIZOwURDHcWI1cxPN3IDJqD+7jrrf/DenAeyjPHe920h43UUviTfM
Gtv5wOP16xXUIejewOe6Y/C0z8Eoom2Tj80HwNBff7U9E5JYdBp3CcvpM+CiYhsw4r0HnJXLp9So
sNYcoODed+z0nM5D07y4f5dEZiyvIBUCUZLr1fcxUKvTRGzMdrSS4D0b293yt3imY8NZkocw0kLW
BiXa8DBzt5xM41sE3HJ5n0azjVWpZPxANDGBVNxzd1Jq0VvnZ8flfYKBUkIQVcNDLTQfGcdU7uyI
y4vpAU1LvsXYb1Duc0k8TCXhiyIFvBLlct0KbEs5abX2MA2foRPT4NOJJy/tXDzapf6t1+L/ouzM
lhxHsu36KzK9o4V5kF31A+eZjCBjfIFFZGZhhgNwzF+vBWSp63aZSXb1AiPIIIMD4HA/Z++1+y9O
Hlp0vu1f3ZDZvhpS0gDb33/hTTxRl7ReUh0hP8Z0ErtDvfvU5HF+oo7aYV1T1zhwPQeMo4ZyY7vQ
1KZXLQQpotFQ2JcOj+UFRn/2+1XjhMSeTm0ecSXtvVWmBDEk0fBld0xu7OCr7qts06ih2HupWr7o
FPjmt6/adbekrGWc8Q/0dMKI75vfJqjaz9pyknsjDeMQCRf/5fT2UYmwiKy7j2IQzE6Qeuy63tJf
R8fczW9RGMS8d8GgneI6Mm5WgLhrfqaNZJy5Xuo+RbGtH9uBsfr3A1Bqddgu725fa5B4KhwXnp28
q5G5ml+ypVW5cseIRbta+U/1kEPCslmkKdC8b0WukY8sS+1WyMg4jXWnLOfP3pNmTplnfBW5xfpM
wyMbk1T/UZCCqjXDeKPNQRfb9JN1X1Q6ACszuzeu8vH7XekcaD66r6saWebZVegLzA/IEBRH4OQv
7YjREkkpa9y+Sb5qlAjTb9SMnbUuZWTtwymvVEAQPkW6eP797UhseBVGJcZy37ngnwt/v2qlNS8d
hdG7o3XpoTfS7vcPmCroXaz2kw5tQws855Dphf3iVhHLU35gRVM0Qis4xJqg86/zYTe4LA11gsL0
8EffcukOtKQ/eCYRrgZTgtqHzCRIq17UDVxKzO6fihYXu8ywyrMIkVlquYG7zBTOuUDsCpIXNlzZ
tlxVm2dPtcQ+dmjNdyqLVc3UJqQYPnevIWTUa90rPvBnwq7Ns/DQ4rmFt81ZwXKJ+baJ37npEQE0
Rmdby1YCLvB6SLm0Xz5JHKA9o0UoWDtXvAjX20dx1y8yvzQAZbm7akoXixwYZI7BqjqYEoRBFq+B
KLR3JTVxZmu7NHat10YPg6Wut+2usUmlDx3OUdJfe0jSKOSArpZHvyQjYt4EmQ7KmXrS9KPlB2cO
4Ztv9pMOhsY7gLcy3LpTGt9f9//97+Y/njfGFE/4e7cxwy3wweP8tPkF5vvHtiLob775150M4x6h
WST5NLN4UJqodxKSMMESQZxT4CuPrhwg2kYCagtuqTbJX3MHj1MUsQIKlZokbLd+jcL3jA4XE+IM
1YKNnEJOSrVy2iSNyly3wGozYE49aL7sDgDT+HJVZWVhigBTWzWb1P5yanXYk3FWH0QF6WOEPrwm
XRS2jdsjvG6vjtkQfzf9QTvp+5JJ7pdNm/lWciQ5L9oZgAeTtMMlHcpDrf4SijKFJk2yl3lDgsRi
tDwcBdidNgQprcMmI3OybN8jGYgj8m/S5sh8dWS3Nq2SCC/j5ASV3M5fD2eZXOtJF2PbrnwEdiwY
4rJ9mT8c1dHikOHQVQtGjg4xIwyrpOZVFVYqG0DKL1qLKBDq3oNMUdLSEp6AhJ3vSlOJoopr7RRp
KJ7n++ZHc8kU3TaKVYiocYUsaBlO7nJinFZMFLBjoEWYfrfQiL2VKFjFCWSp6WKMFcKV7S3TsYdM
uNuQyi3M/HYNZfliEpOdNSwtHehsWp7Jg+tOCqlJzIfAugLQosImtBv/AKCQuC1DEpk8/Z/fr25V
yNDm/Wzi48e91SxCs95DMAfb4Cc7tJD5OmCoosVCwDE69WaFEhygWpQqwOVxYdq4h5dtXT01Zt5s
1ZBGatyk/VaXDtHgZMzAOkQwTxeahkjhKZux6l4jM8JLX7o7EXgeqrClOWk1w0kAqXlqdahgEzPX
gdMD0EFbzFadoiAVRIv1YTLV2gel9390Uv6MHXL+3KZKaK8ZF7PNi20lbPxYJVC9vnuFSJ8fwC+R
9DCpZ+dbFT0ISvw4AjZ1aLZrgJEjbFHjdYw8++ynJ9ttnJsiyvA46uQPgAyERMhTz7Jr2yVUPXNT
lQrr9NiC1O1E8SpCxQkfnfyJxsZH4ANP0Alc2lpa663h5DcXHGHxPhjb19pqxiOBMekRfE7xPA4l
eB6A82fLFsZm8jMuhya0gKJ5zsYH/ndoG41wiR4jCpBRwOs+S2MuDUtvUIwtaoL86jYQAEoKxEHC
zLpASa8Oj8Ds/FsivBiYQyrWqPLHZyWnysj/QdbVULNNwjg6aAMdjtgipTjtNG3324VnegCyCwfe
IPqrZJZMNaVIt9JIjvEkEJw3WW/cPImvahD6yZ0GsJBE1f+0SRQN8ovwKj6O8gPM5IvquWiGUB4d
oM+92iHQ3aSn2UBBxJncbarCKe+0n4SiaRvU37cQndDBkRZLcDfehQYLnXXJzJ/zugVRD83m0Opa
te0MccrqAbfdvzbCRiMw4jAjdkF8+2Hm4YzEThni8pnffzcJMbHdAuwuYODMbq15Q8mpOUTOqyfa
fj8bs+o6vkZ5am1m09Z8V65j35pvtYgx6SpYr7NXK+37AZTeZK2Kpg1CcQVqUw+pgZ441Zpbpk0a
LTLFCBH0Y8rBMoRNMR/nztKYNJmKN8CvUIwlOlt1DzlkOFpZDzdBeOAAYSw5/7Kezf6zeZegMuTS
sylNpXxuC1TM3fRJ5k1mKBb4XhJ2+iluapw2BRGu6yxvkKwjj4eLLC6iVUlTZJQPfd7CvHEB9P2+
NQftzvfxYiRgkoGxSiZp6Ozzm2+Z/7L9/fUA3pZVFiNCnS1/82aOgU3K7CUwdXTsmlcR1cgmKxnH
wIX9uTvf5yaYtuMwMJdKiTTahxbPJBy7R+g6xYLh4KUJsKIQrzjgquKpyCd5PjifpZWVhCeYTr8f
W1aSU84SITKgVnpokSu6bpRGXcZ2Xe0oQ9MC1TdjJ17NdqRQY6pPfg3NPfOR23UaqQf1wHgRTD1Y
pSZULsWmOjsf543NbH0hVHhr8ydvsoR8hdSjSjkJV+dPkhBfT9rDdVDxSBpug1g3+VIbCwAKLsxy
IFOsmcapedhqODtXWL2AwKv+jfIaLKHRSNeginrYJmZ/QOji0w3o8oUAGHwgPivYJ+guWSIxaGcO
p5o++ch/7wNpWwR+k+71jkAqMl0Ijs4MnGdecZjMpukkGqZWUB/qRsc8mDpBvgn9hsAHpMvDdK7M
w8F862/3BXZzwKJZ0nHluGhqXFEFagPybzHTpSE0x0Qk+YleIenqmisWcPCnkCmAa06m1nR3WYzp
Apx2jmVc7WP32tvgs1nmftGDyVaZB1/KS+qRX8Pv9l2pgLr2tXOD3JkScMD9RrCzJ7iIgYrn4Jdy
E/Vh+QlE+xzRYn1kVtUf3RbEbkISoNc/53L0LsgIF8JQ2kPs0RA0QnpLJi1xUgY1CTMnGK4ExaC9
rxV0w65NViQyKOwzekebJm1DarG6ddIssc0SO7xlXZK5zN6JFQqzgJIyQDeo99YFxUv3hHRcXfew
01Zt2nVP6DpZRmmqvwuJztThyN4yYs4H2zZuPtjQpe7RuqkgNTkUX941D9cgBhJGa6TtSyuBBaah
E8OpZECR1dPk5BQBSKHQBdWXBd4jbeOfFXHS53mPWjxTQMGgksZY2qRnmW89fmTs7dpnY2KtN4Cs
7mmqRG+9Wa7n+52ipYugh9reNhI89RlhYiK2nr1OfIBt11deYlBTKmt7pw8IYPTRehSqVb2Z9Pn3
RaSlkMpz+SY0WIN9kNMUmh51E3VZWghKjQI9OL5KQupSLVT2KtY53E9D9eaA3mc6732X8JOYPRHl
m4kE0kEdUsrZRFnXP9cX8tTldd4YsogQT/TePi5hvDNZ1L5qpUI8kFmPoPEbFgZMPKSVDreGdjtr
j9eyVtxXY5AE5HbJmUZKA0Y91G9wRpv1EI0Z/jXSWYGfcOpYxC7IxByewrRSluDPBpDgg1ih/ar5
qqH59GmMoyvGqqsVo39wRkagtBmqvRpa+o5ci19ZhQa3yYvi1UPkvSSojmIbBOGVbiA6c12zRfxN
ErfKtfK7De5e0u6CwlBfezc6SFBDE/+/fIBXS/d53xK7aN2pJ6sXKRWLN4EvP9bsHo2cHJH99Zhl
07QHh5QSBhAnXAq9Wj5VZdYce0342BLrbC2B7jKDlM2+q8ritaLBgX0lvU74pMDsjYvt5SiMdf0B
CLx+2FjYiLRbREONb69v5DXnU9jOkO1qo85P85ke2a5xjPINKTOreuA5/Gpc6vLnNE+bs6FX53lP
cxDtKWpJ58YhtckIQjyt8EF2Sp+abw6+3WoU2XcHT2vpt3FwQYT8UfYFTjOT5rJmGYCVXEt/sqbN
2I4nK6aOnqkm+Tqs+pZ6yUHmxWl9Q/uE04+wJ41AsFXk28OTYY0QNEO6bT6Zn75ALAIaMDvqU6aj
3+bGu06xchFirnMKLfx2ESRPATz0tZsPdFf2qpfSOvheIB6eR9nCLt3PYColUKosTjSImiUpwDYA
H4vokmoYfripvYblOH54XosiKg0zci4NAHKqkBvFHOp7nWHnhX4d/eiDaOUWjv1LiWGhbJS2C7ZM
z1wyZ8mPMihwIYAMNpkbkmjZqN5TQ6TYaPVvmhcYL6WlRjQQuRDooaq/WAC0f+/Oj9LhpElqMVUU
0i/vds/g3A/mu2ngmyvJYtjk0y4Yl3ewmSju9O4PaanjpQ1B87deeh0QAxzd2GOCa1IBtuwsuVK1
zJYQgeiVRsAyp/Kuav+A9cicOI3DhwnLZEuXZNgFqus8j5o6tWEEnnxj7B4A8K3A/EOt229BM/kt
zyFqId7JMAUwS4q8HANdFdHHGZL4HaL/Bm1i/IKB7ENNRLzg/HC/dIk1zNXLX50taM34fojxekfx
ByKUTJyFVVgMyyKlRApXlfBVSEVwMeyHP8Lli5kRbBVnhEPsKNoaJkt3jVISUqJg3JujrM/m6AB9
j4vXgpE9i82X1ra7e8Y5nxtmfY0UaGEKOah7DiKTX8MV0FqTbNXIBpyraVvHoq3vokwfWkkcHaSz
z1QXISlAOusaWUfPUpHaqmpaQnDGon3jOe9JZcJpLDkxKlrFyxJbxHKoqW+RSMISzTTdt1H07sKU
S+BE9rtBhz/L932palcgGdsUQOeGVPOGgmm4Mygl7SgzkXgCM2IH8BBkv2cSJQQMeR3C3FgYfiqv
dIVZMLagHIEe1vi1dedeDXCPpMhtbDAGPT0w94c6aYI91aNxa6TWOU7U8CMMMIyPqfIdago9urhn
7RoMympgRP4h+59mDzYbIX9xNhRTLPOq1S4ybl57ADgLV2TWKW7kJ9bJ6p4GRUG2HvVN262sL/ej
FwBvZG1pj07T06NXZxpRJUDYGU1TwLe58TKOzleMA1cJRb2wgdSsRx8eEKymfCnR+W/lSGHOFWW9
B9btLuLKY3VWu+mWtggXMTUYTkhlqCtEwtnS/RJns/HAk5vKOUakvaZfXDwXlUHKbS305Z+/IFSf
lRHoD5s4BRiAifySUbxBjaxsrS5MCV+YvhXVuJdJZOzVJCVw1KePq2lyZbRW/xyOvXIhI3A771l2
69NgjeVZ5jUSkBHeLs2tleVExs9kFD8htJmbjF9/HUCoZhnhfHVIYoGFMxVbOnlYXmogggvgIS+y
R3ihuZH54bUveRiTad+5A4JKqZwN1cxINJGTlEg9ymz8P5tKbB2l+UUn49bFPsJCBb9JG439URHD
KQ21+CVSBgdZFAibMI+965A03pWzckD8rcEnQ7P1CxSGuoxDUodoU8X3NNtXlXQP1QDFgFShuzQC
jkIpqZDa+ngReXLOrYlhgQNuOfp1uMHDNG70sNQX82JaZk199FN930FuvKeaggAmim5Nhuyhtz15
YYhyhHtJO5ZVxfQJ0T8p59JnglV267h7IXivOVO8cC+ydiCNlq31WoXhNvMwtPa+hrm7M4vVWErI
TjnPra3SI8U2e0nU7g26WvOq9wGBymDde78sPqbO41cUlvnKjDt7PciBGVpGA4FPk57NAqhDTX3h
oHRDDd00/0GF91oDx3zqyIYAjNLHq0LGYPRd8latDh5PbctDDgT41VappQcghbPpNGllTgpZVPZP
yQDvtCAYmiU81jn0qkeYA1CdsPACS5ZEdlHgxQv4EhgAgVJ0rD/8aUap9DsbAexaROZSuE+GUTqL
qm3bb5cLi914YPbCJEUepEW3sZ36976yIpmneVF8QvGkiLjUTQHuowiWBuPfJsyT+GRJ4246dFns
SBmvsI0g5yHC3hHD6W8IZ1vSwpdfWUcTqKmyP6jR0FXTnAwyJrMl3Y6eSwLIQdjHYme5LRwqgwF7
tK30aGZiAHgUOHtFTcVOuprGd98gFxuVDra1DvrKDE080CJ9s0inOtbU6/OasByKud63ysVCDYPs
XhA3XzlSXZmt7V0j3ai3BMjhbRZRACAhsLeaoJ+qN/Sy7PYjE2VA83Yy8DraVno117AoeLcCp+MN
+6i+lZXQCnmOYmMNIdlxF1gB8xuZYqDl1YT+k8ZSiI/NmzJeAoiO6BuCp4LMjDVvPV1TwNKeszJW
nzmBq36BQ7/6Mk0WfmZ1mqXiWY5XXYkkZMuxJSTOCyGzFSoBJQaeT4irFU6uujoWEVd5UQ37AAE+
eXKqDw5AT9dqnlbLhEeOldtXR9bKF8VGk+XX3UtfpecyaYw9cxNCik2dMl8cGkemWVzd5EdYQ17p
G6uETaWc4Y8nFzchuE8ZzPBM5Qt/bqqGpyRNt2ZWw6uGG62pmXLzg1Fb9ASinVOqYW9VQo8yb17x
/kaQGi61a6QXpRw1OIPhbb4rSzTktJmOCTcdLpBaH4TrOI+WaD3kpd5bG1X2U1S+tf22p3TyHEeC
ArBd6tu2F3Jyma1B9QxHR9vVoeCEKUbiGKopEZ6pTmZtddoVn4ZNxzcW1qdlN+VzXDDaQ420v9VS
WxoC0GoyOPrSqLHRBNFn3LTeBstZvquDun+r0SXFOaEIWWbCCoU7eE8sDljaHzvXCyQcUCug9JcZ
kD39/M63QVGqqsMjSphFMHzXzbTcNT57MpdQavj+rhu9/gAr4QTdJruKipgY5jLVV42suFUT8Gyk
thwbCL0YP/gm4qHp3zCejMB2gpgGk9O/MWdBSOlXzw2hQmB1kyfWEPmqg2W3xjRe7SwKGFPtIDjP
m6jHBGvlpK5BX1hWZu085k1CaRdKBSGhWf/WZYihSpjl28ggrSmAYKd2inrwQ4Kfpc/l2MxRwGiw
onZpHaqHxCfOCs5A8Uml6lYb/jvU7h1r8ZapFUNB3EzQm8ZNL+QaDgx3cRNEyKnge0jaOQhSUgXZ
Vptugc9DYKPt86hHGjUeK4G2VBZcpbSLX4BgsxWTtXqUPRQvgZpGtTYOkG7XLGi8RBkOUSMJAiqq
4qgrwD6jQEVD3pnGvka0l9eadh4ky0yROiVzEyXeIrK1OCZZt/Vd+tTYZn2OW+8U2H3IklIgMsto
OAO+oe6GNrsuyuwAY7wl3XebJK1xMHHfnh2XHhVFTO/Zndi2afApDcd7bYSDaZjpCBpR4b+OvZVv
Xlnk57hb0vyKwGTdOnp3CreaSqZPEJbJixVGq1ZTu3OpT93ATGrXKjCdPaTVd60KtSs6liOGOxIK
Gzt/cXKIZH0Z05ABQx8NfUGxIo6+++FQx9vO1f1H2Q3dQx+BclTJT1pY9VmxAvnECjijv+dBj8V5
CUdbCMw+cXl2OhqvquwMtFmkcGHUcJa5dCJyhwYyvP063dVYXplgsIHGT3HM6GEdqNnJSqp4xxwI
VXTfUz4TZAE6nWo9wrq+BrmZfXk6lJpSR5BSBfeC4FKw4In4yIuABo5j/TJosxM8RiCdYTGLt7xt
Cfb5kFlCO1OmUs8ZrZYzcjxYZ5VyqnMg45SlgIMjrC3rEK904L/V1IR3dPAo97F8p+Z8iypsTJBN
Hn6tN08GZG0ry+nSMw/N1Er9ahQXvZ1Cz7jRiObt6ZruLdehZFRmxqvqGtEGvBnl/8TSX3UbuUA/
OOm9AyTrC1f+BJnw4hTIdNomGlm+ymJDU9vcUNerCBYgjrB175lTnEMCkClaWYce3E48ADiJLEY6
wEg+szc1MDY6VZ1r36oBawL5RkKDeZ3vCkPpApxpC5iVgpohV800Uv01l9VkWRfwTFtklqdBt36Y
lLSWguzbrBz7g9+U3S0yg54MwCLYeFgA6dw0iIjoJseWi+6/h/vIiu+CValcVVGDzc5TnUWN8JLI
K92g8hHYp1gvrw4SiNrVg3OHXeu5pp6Bo1F5caakHEnCDda0eGMohnO2m+iIwLl4ti1OpikxR1dM
i9JWSlNkoDiZU1TduVrobfE2EiGVihd9TDn5xuxW4kxZm2AfELxoLzCnS7jHCRMGTaBlAGVHVwwx
YhX5a+GPwTk1vT83E9PhkORjRoBuXnxlmWIf540ia8QQ+AIpuZB4ixybMoIo74j9tSenEclOjfDD
F0Fqg/FkHYoAApTN2LvmE3SY0K7qp3jaAPAtFRMFklPaq5qu6krTjiHRfED5kTbCaWvX9gQDrJmt
HJLSiFFxKlAabQKRjSwm/NVsYIK4JViWvtCvUWWQT2h79a5VKBsOndJtiWpy1hWVVAw8uXvIMexv
tKi8N7bjHilpuySEwZOS8ViuFVtk4NWkOEUKkYkyfpjTuBtokbtts656IA1hIS9rfanU8icANf9q
QoVYFV1fHKwUsYbtymyHSn1iaaCCyb+kDx4HsNAkBh2aaxdxYvrqi9E2ZI4lSK8Is1D2ihY8D6Pi
XHrR2I+h5nyPMIr9Xle3wGuWdKSpUaOBq6tPr2zHD+C+HMG+EW/mXQQiRMeOaMQpESxUkZOI0mvm
tTAGoly10VzmVvFuyNq4dd3PrsNiPsoAK4NADdRQgj2zltwkmiOwUw0pq1MPJgrqEgtuwFts9u0m
6VR1r0fNjRONTr5O0q3foBe1K9+BYsahGgrC2PBEHLq2lGvS6mhgR7557OdNf6HqUx5qWqtiESLn
ISoYFEuiqxeSx+sViOvXTO/KJUJj48Mux102GvZTaWMcEALMkmH/NIMALHQT98+dU56YHXi7LlKR
24okfqEd6F0As99b16gOVsXc2sWJ/0y8L0ptanrJxBehHFWRNev4MVpIo2i2+dDT49eJoSgDljyR
vKRAo6dMjnavUVA5OA1JRqbuPaObjpdaEpq7eRexV7tysObeRlc79SAGT6KtjGXicq4YinpGzSzW
VErtJYgI9SzUVj2nnc6IHnNJ1IxA3vvmI1P06Fl3pLwLpshKoH/ktqq+RDZfRaDkf96a71NaKG9j
ZmydWkE+ienqbqTemTJK+zEOlLiKoUXYpFVL8PuevQhgjWw0NEiYUYHqOcHwSWH0TkhBf49K2VFG
B4er2wiWmy6rrhbQmkWcjsZylK31YrpTthWgo3c+Eo2xKBZfTe2+VEHwFHGqb0NrpL6o1rdmxH5C
m4Vle+0TB2GFvfs9uWT12EGhHQbpnqCQjnAIxDtU4/yHKdFO66F9cMK0vxgqZrMwkpNzQKR7TLbV
QQfOfEg2KWj3U5y2xNPUjf9VE/7oNIX93saWsxG1/bNzqPxqTYryRUeARSKJ8kwJmfSeMU8+EC6+
BTQnj/nIS3Ssxvd2jTxBeErwxPiJ3D7BxpciN6JGSasgJZXkPm+UAbwRHGPnoHcZ6XeONxIq6ESn
eRM1NDjK0PiaK7ghOkvI68GqaJpfOkMkBPJbzei1S5QeNAL1V/rprbv2gWRwcChrQacNebWGCxIj
I2p2LduixMJt5Wc0dduajHWEOyzwTArbtVNv1Vih/mQq1tam97WzKPsuk4o2Xhl6LIHoTO7cbzxo
3lNNgWsKJsu2tAMkvG1hLIVFQVkzjtZUHi5NwFqzM+5//Oj/Z/BL/Ontlf/8D/Z/iGKgTBjWf9v9
5wPvvMj+Y3rOv/7m35/xz3P0oxJS/FH/P/9q+0tcvrJf8u9/9G+vzH//892tvuqvf9tZz6yEp+ZX
NTz/kk1az++CzzH95X/1wf/2679CXDBQ3oIg+L8jFx6/+i/5n6O1/nzGn7gFz/iHBRfBVW3N0rEW
On+laxF28g/b0HVHdTGmue5kG84Fy53/9d8N+x9w6UzP1dAxaKpm4WCWopke0q1/uMxQTNcklwDa
gmr//+AWLNP6m+FR03TLxHLk6PSJ7Glk+3fDo1orSkuEh7oHltXubNnewX6zYgpQQAjHPmMwpOTn
F89ZQG3fG4dT3niEyFjrduBP9LQ40ZOgl+y5G8utng0r+yI6LgcS7eywDWzQq5IAjRPK8MKnwnLv
HRKgSpBvFcKLnbNK8tF8gbEnlomqS6Jgq69cRQYML7SEhN9H+tXWHKhUhIFM5XCSdneVm26cBrY8
8L2FGdJXKZic+qVFVKO80MzkspKT/th4fbRQSuMGdQcUIeV75AIbq6+PelOT2zWCIlZ+UKcPNlys
HCpyzoIu70J3yJbuMDsQnghhytnTaFQXDlFRazfB7aA1r5kKdFxLOj5YvlWU6CE9Emg7qi5dE1NX
Lzv0fFGvb6mXLosm27i+/Cxdjaxy89Q4k09DD/e2w/exNADiHbTqIFqHBVpaZkcBh33V6QSoFG2g
n7OMiGsnxkk37cGL18/zLa2yDUZf9czlXLuMhIuh4oi8LVheg09hypNqaf1RYtdYDf2IG9j2lGtu
ieDmG2QVYWrZ5qIbT+NgxGtUaYj9EdzemH2Paxcf2u9dcjbLG13IBNvGxoCguY6syHw4rdQPwmlN
VgptiBrbfwv8nLgoklk3LGCRdyquf503lTsoYCXFvTW+yU9zdv4IznlBy2e8ZAF8qDzTtwV1En2h
VszXfH5ldOqxuTSywp6nbnilhBFsYl0Lj3i2CNzh8F4COnZPXe44p2qwFqHSF+gFeudEE7ZapbzO
Kppa0X3lRJeIq0E2NFz56hBLaKXq/Tbt8ptnq8rZTobmLgkq3w4gb1aNY9X3vLLMJ029tN4+NLXq
RVUEG/UTg5h/n3d0C4tIJ9qbA/1OA9D20tLkxusZvasUFY+G2jLDs2X8jtesWA2qZa9jabxTlhke
vlG/MrFvv8GIIT0ZTfOptQm9EWWOstJXoYc1anMcOKYdJVB+lTZBU25fXNoSX1eb0j9R1SA/eHlj
PXTbuHh2XF9sFZIBy4p7TyH6p1tmgGQL5tUip+il2OGHACwEN3yLITxDQNHbz2GXxJ+arykLVg/u
fcBbCfae6AnZ2R4RpO24T+M62JX8zk+jn7fLKHGtT3cM9kWb+N8t2cqYe640VbsXSeL2LkQOvnGl
Id8pxq9T39av5M41C1Alxhaup7/yhi54TRLSqItMmGu3B3GQJYa7bq1A3cyPeh0oy8ZMsJQ67i4p
muHNkdobl05xk6YRLMgESfC0wDizpGx/Zoh34aglIwAjpATHNGu9i+wzsjenmKO0j9xTqGFPM3NZ
PEIb9zG44XUqNXwS8dg+XL8CgtjC+tBNCtNp8JUp4EkpL4w3waqXtSnLRj3rCbHhZDuWheEcehdB
TJp6/V0Q6XbPdX3XWF66JEQA1+90fxe2AIejgSDW6S8cdKm7qpWYJMkApi89PCWV0z9ZZt2d8yg6
/HUXv2WyJYDgGNkEWVP0L97UAoLM6AomEtMuRpSeRFyfd5UFx6prqfFqydUXiXyyxiZ5GagO20n3
Sf91PHdlmD9otl+iXAbIN9jrgw49IKvXHevFJSkM7oMRCNBXNgSnIUrUN8p9K9pL1mPou+ZWWd6r
ha7NUe30WdBleqoFca8d4QmmPVhkUqTZ2az69KwkWCCMJt64gQ7YuOiNiLXFw9QNGKNYljc0la17
YdrUTFK//MUyF0tre2pLB9q0Aqx8TBNC3xE2Xfn9FHqrbbh1Bj/fqZ6YEFbyruQkdTRcLlc49ouN
UxTEWtjGNVDb6KfraleXOeOPftOQfYxoZ3jD2mMdiE9UCQdjdyVaSuNVU+KBlabznnJU0btJ3kwY
AUcHW9hyyDL3vYMRsVQ5vGC6FgbpKYF4b9Zc8qt3cOT+MY3KcqkV9R+twvkEAOhKuaF9tRVD2agR
0pGq9S0KCzIGgqn4TzmymIUnMT76tQMGsS3NW0Vu0rJVOYWp6BCw6GX5qm0qwgmwVb86gh8lc+qI
NVd+waPskWLdZMswcALSL2k3ORbVnDAd3nUf4xpzy4jeq2ie3JYGsamG97IzGat9xGaWAKesx/Up
Kd32BmxT4TSPm7fKUjYUj/ODreAZ7CV9MVID5R7dZPSiV2WyjlQ+0fwongGHiuIpz8Y9azcELrZT
jXQ/mictGJvj7/um3bwlBAQj/auPsfPsTpv5VpfzfrrWAgbSJy1tBGiq860ELPQyGelSZiGUNKQP
LA1zhicVM8bKjZjLRzqhhHEyqZG9rLyllJGcRP5B7Uvbem1TgBA18NkF9INMOz1EOWoAzc0QDvMl
cPzgdw0yIoVDFI5e+QGBrtsnUUDvV232mYg2BGtxYe8sZjlwrU8Fa2/YJPGFMIakumVKnT0pjLJ4
n1BjKvYvbWRCZHJR2GbqOCCyluWxTQjCtSP1jo2f5WXsa7vR8O2V41beRiQFINXyI/CyrQZqe92D
atpZXfXNIDwuhlLxrhTIIBULrIBOEp9bs/8yS5yxTYF4wuL60Pxvxs5rt3Vt27JfRIA5vIpUtiTn
9EJ4OTDHycn09dWohTo+tbEL974YkixTweQMY/TeemY7fj09JH0OHaWnumZ0HS9Ls8QxTYIOnE9n
Sh/ntGFEzfyBNAfIleOdZs0kcLTNT5hovpQtviybEpvotFulI/bC0PsvY5z2dF0Wdp6WbDAANasK
APfOTR3Th6n3itd+paaSEo2a6xvHHpfkjhpFM1UXAto/CTyH0RmWz0pnYag21tA0iaiMijUmg2ej
0T+1gu6ho54VNRx9SYp7HW8Hzb2TaADYrA7fjoSN3yDJIYPNfoqkeEZwuxV2aG8biU6qnr6zmt6C
lZN6QxeCav5nX4G49TC4stRwjEEL1EkNsOsgiI3v4BLJlbVRBxUCVh++s1cUq/JLJjYncwdeva3F
FkVU7xNqgWIPZMkADxHmCSXtJPrUqd8SH2Ld1d6qa/JPiKmAHjEh5z3VBlL1aBDchFp+aAaIy7Ol
vVSd+hA62X0lMR8XNteT+jMA6humZ1xRa5o5QR1Zu1BXDlHfXcJZoftLqk1RE1gU+XN/OwrXB3BD
2zgmT8hQPrJB3KkRnI5MBqli7yYKLhkjMTqJ8RGtRORXSi2gW7LJjRdnLNv2KqJ/1uf3pUOpG/UW
1gfMcwZAda5+ZECu/WkPSQxUjEuyTfeNbomVkao+MVBc2YZ902Rw/c3mqXIIbvKY6+m81s2liSDc
t7G4Yf2UbRnVHESwq1Ebz3o5eHQsBwHpkTaphXteDfEee84F4trKoJ5SOiXp2Q23lmV3ojLAFLQQ
ZViec69/c4rmWM3lZ9mp9VYo06PK9Rh0LfR40zF2hU7mVt2EK6vhQvRUzWcjRinem261CRGikRKu
2bkhPB7+PW0sH6YMl5wKMb101RbnXA2xvNU2nOrxSrqQ4uZIfVYr45ypDkgjz0jWjZW+zY3hEOzF
5xbkAFAsWc+ePrKQ659FYbyJ5TiaZr1FbX42ZDj4EwFrqyn+bpawCENpPvs6GVZCCrI/npA94c3R
/qTuFzPAbdi2vNUan1iDoF64P24x/TFt/UbvaJWoZdGCsZe3mbAG5kmbUCmS4g0CHTTzu7eH7ylp
bsz6W4gl+aEqbswy3ltiqdTQ046t5K4bMho6Vv1B0lZ1AwGc6WuqaWCQa5PU7wh2vBXzwNa1xl0V
x2j9+lfCb18iad0L2z5jOLrLdZzblUE2YYGiyJUnAioOJrZ2lkb6iij4r1gzmusJWJgTgjokW71M
KWnV9qXN7KNcMj8t2lN0GWga0BG4pd/ORdmWnCQz/grD4J4y3GKdgh9kvqPRuo2Yf20FbUc1ziCj
hbyJhLlreiMGI5KAPMHrX9z2fViTvUraTQSAtS2KC5pbhqx407Y0XxQJE6MZELG77+aS3tLM87eE
/bxq8S0JWr4IcVHnhz6LBpS3s53tjCG5iFzvtrbW37oTQti8fQ89ua8UJ92YPfFDuRAIwZKTbHr8
hXTOtjbwCc1s1B0oTpKQoZ4TcrpHYU3msKpY0Kg8/OR1y3oDYYxJUZcpie/Am8f4ZFK5nACW3Dpt
+JhU7U82CcRuPSwKI9+EKFk+o/v0wZXGA5rD5DGrjJcwZGqPRK0ESgjAFwfuhlWW2FsepxTJ0+OO
4ufFbLoXLTbzm6HVkfMlU0bBdz22QcNWbucpw0ksPXYlf0wMmqe6VZtBbkATlCAHw4ZQhYnRJOqp
czUeXJkp9jZAHEO/oVC3VUYclNK0n+MO06nllhcnm9JN72GtVUPnCI1fHhU+6VI5m4w+WtdqflEU
OqKN5V6GwRUo3oqNnXopixYyxmqyuSlQS/T+yvhut47cs0/cW3Ecrmccs7vWoviXVvqhLdjF4yD6
0jrMi3UOjnCAZs5cQ8iOXkwoK7rmVcAL61p3PbHxf8gKJI1Enn3oBmleUcXY924puoksEREOvXfi
pPjnI1VQ51WVOHfxFG7Y1pK/1rr3NuXsVYQfRtVtpssWTI/SUozt3IuwyrspZIB3qAcLSe29JB/q
6CnHgenVLTwM8C1onLKelCcRTr4CiY94xeTVyvN801rDCaDPTzzR6ZBdUu7qrKD42ZhsrEGdiMVs
1i7eszRf2Ne/968PGp79kumzs74+Dp+2Bua+wIv/8bzr3VRNDuzGmu31T1t8i1VCMeIfT73+Ug1Z
EZqjenM95PWhoemDkSrkanaZaEMjKo+qA0s/LSihm/RlDAuxbHVOJwpJ5fAdFyxmu0l9peBxSvb4
8sVKV7p9JbqL2bV7l7IPBJt+VUr71Ur6P1k9fzvp9N0YLaSBKQyEZ+yNYfieMxSLYB8emcSOaH5Q
1Y8+mlCYxToxZbOpf0+Tz54yDtpaOxFwTSrzF0pjIldyZoHe0m6a2g7MpCxp/hlIVzuPJBeX/vOv
0e7XfDfnoQsCuaGOLh25kwSvXX95/UHDtsAQYT012ajAHkk+ipjmikrztx/Mhu2qs8pHvDujjhQF
c8oA2i9Sg6sbrbnC96+etOv9qzGtlrusy+/gOahbkRb0bUU1rEKqSZMHuS6zc7iIFquzWS9ecnOO
N7MD1BulSLlCtfYOcQBiGiI7nILwx68/9P/cQjlvspSKuIjHIkPtr2f7aahXpb7IzmArCOOsONaX
blODUx86PXrOh+go0Gd2iXbyrPYzFuGTk4zkafOFj5Deg2FpOBrqWlfKA6STbZ/OJwOwPCZg/SZS
ILlZykqXKlyufpuMDfuZII/Z9HBusEnxPd4swLzIFwTTotbLfCe562ujh+G97mxn3XnKe7MgOAcH
lOvofdWTuyeVnmSF8mxZLGcJd3U8hAmadSS259A1JOPIU102+Mpo5UKs0VTlvQuHgNofS/xmbVXI
/mT8rs3qCXUQ18gc9dToQqopSzakqd66JT2y+L7EKrkz5HD2RrJNFFg6MxHWwjyS6GEjscmU+sZU
022BGXwlkclMrn7Rw/SSRTBYxlTaq7YcCDyiIQrai4/pcAaXCFwrSeGyyg8Wuyg3fwRow8ZQD180
miWhkrK/wF+sX0ynJYMW0kfogoKnuQXhrM6RUO0NtD9Ig+ufDAuGlysHd3LFUe8kamMqAqTOkp/i
VQtAFqo+qxbUtkRbk72c1329F1aB26JG1ipvmiJ8qmpbDVCGX1IQMn5VXyazdLet+TaFhFpCMfWZ
mg5VeiutGJKUwEAbWyBVqGIfZtlti3JmfSnSDSrnl1C661EzLD9PYiqscfJYm1tZIMDvG3YBLDhW
rkvUeN0+zCz3Vy6JQ35roxkU5vQUg5ryTbBmgdK8xZQdXChv7JjQN4tPLNSYTrNmnSbpZ1oVbkDh
lsoksZT6cCL44H0MaTAZC4uijNq1OdQ7SA7oAxc5UxXGX9NkyHMCgaswsDplTGO5673AAW3J58Pu
n/RsZUDDmOXw2uTEKHY5emnxopmkxGfzZ+cR/AHrqdpYOjEFOo6bYn7I9Ra/hypJtEaOb6nKE0ZK
LzBRW8WTJOlEWkcVV1SewAFTLxG9Ypr7d31UK3utezUJpVe6F0m0sBHX60E2ezU379NyguvmaGea
uokPQV8A37d+WsU4KRp9/Sa9VM20YoWOlExoK1xehAI3Z5H336jk36L01tCgjFToNcu6KJYmnbEZ
bEY0cFObfohvvD6M3mRdfWp2tjeEcjOa8hJGzy4XotGzCnERbNVueKd5oxdELEVsTTw0Qn0BD3a0
xvIBSV0g8oE5OjvOxFIC3nwolijmrvrI6HOt1ARAZmXgbkIN/RYjvdjWs/knhCC/clw64GhXHuM4
eyjm+idmoNDn5qcmE14Nu7tcZcxx6MEKzD1V+WdOxj8hg4KmFT+up506SWSI47xPCNgkkijGqUCY
ZFkQxpCseq0qNkT++U6GvCdJVvobcvF0583zI9IDmoGI0cw1V9cTXDgoUu57HSKMFAnS4EFC53Wo
mpGPtvOmJ/hg7iaaqkO5LFXDGmqyQutOlxqacOOpZQqQkXYxvblaqeihtKnc0NjfEJSC9QQJBlPf
hmrbXa7hlbA+daYw+uQ+Z/CboUH0YhE0ledqHvbdGN0B2rm3TRZlM5ViSdnDIoJqyG7Nahj4KMpl
7LDuWkYKTO+UaOq4SgznoUltoHDT3iKsm4qvS3VaextU7z6GMxG5ib52WBuqkT6vhgZBm5PzcStM
wWjrUuohEytoUokiFjzI5u+Wrxg77KOXewSbMyLg5NroXfypsC+D5U/SfclHiN9SNI0E35Y4WkiH
ErDG9FE7DTZ3SjCN7dwyehbEF8H/unWTz15Y08lMYpI5LOU1T/I3I3GXrZUHmCJ7biNSHoangTxB
/iy5XC+kLufUr39YfDwVS/89WoBgncoezb1tbKwhw+RRbVd0HcOsxv6jVZaMkBcHnChdrCUylPQn
KlJMk9l8ImuSmOPshvYYxyLuyOCMYUaHnkW3axtLFWNsHaAKuE0G7U/uuAzyXnMbaei9dOzzUwU5
Ktf5AtuUCvay3a4mEuqqSLuxa1q4Wuad+e/v+7JMfHfxmxAAHJMDRNko4wNGrrWbmDt82wF7F1pP
VmO/j9ZijdGewpgCRz/8sMZ9lvmDJfsKhZUbhLg3As6tHGfOMMHtiJlXElcJJLxA1pHTAd08g0KW
/ViDra6bAQ31ON1HNa+fy15uajy8q0HX/xQuoj+ABelkhSdLyqchH/0CfM95bjxEbAJ1j1CPej7j
gLbZaHsD3kk5WZRcWZcKik+qu4p7jabb7ENuJf0wJ5mMGR2Ggq69zRqa5vR5ogWzKrKQOsMyQjbi
DeDhh03ewsqFcWfjGr1xc9ah9LX1FadKuxorq2Mc7dDeMbf2IwRgXTcNdmfWxPzjYPQA0+GQwyu1
BCgtpqs+RzNESTui0uYWQd3FGqHL0S1hpTbCv24pvWbuYQmCGXL8qGkSP7XSAFPQtpu2815mMpeM
ofuUjWuuRnOGkWJFFyf3QNpQJe2Mh64ZX2rDO/cRvYy8UV6p2FpqKVdjXJW7AnYIuWIJ8ywTWpJM
f5IY9drcZD7bvJ8ZlwJacvas9Pmg2SHI6BwmAnDwa+rr3j5M/lC2d7iEEPWQXV4a+ptYqilMG18k
2K9NsuMoY2XZeq5h4mnO/coWXU8AWvUcgz6vOt5AH6NLg4dBDcmTa41ErRsFVr70OMU1HHwrvY9I
GEdq0piESnaa98ny5gmKumQlpARw0XrWJNPPGHefBUnHXeKwdiXxfRVqNhvIcKOWRoUXQz4TGkGO
m7iQw8O/9+hE1JMmCC84BY2AeLeS/YeHdjt7wn1KMSpgsSTNs2M34xFQIFXaqNJuYqSxRC+F8bNa
6wt+MMI4NYdkVogPc7bRyiyo87A/laOZBKDW+eJicoNmsWF4ngJrYJ9ODwoOI6JvZXxUsxo/F2Oe
V7FBg128d7z6w9SXZLRo3xUjRaz+263VLX2Vlwx2wmrQiqdxyKZNApjY72NyFdGzlJk6ryttOk+V
+C6VxtoowtiY1Pm1+lnr6EvbCcHBQ5L8qY+jKPqD26tbhWwBK73g+oK2N7nf0Pyp/9PXKylXKzDV
yEgm6hjFNG+t2ODrbld9X9jI39VVWiP9LXXvxR75xvGLfZRyIhGvW3uoW/3OkKSSVCrOROeODe0j
6dIfegaAZuogEcJZ23aq8dYWzrQNScD1+7F9Fzn1LTgMaRCPaMGh5TE5aReLRqEVqrUfu4x8hpKd
FHyiwIFMiurpOqObstZDpnSW7OgJHY8mTmuzBM3dXT3jDZPWGBSAVDYEjg6meqilQ8ykNEQQqpod
pDYBML1IvxpaZv5Qpo9OzrZ50dD4bakwslME5JV1OgIBssgkGBXxboUxWCODhbFK5J0HFsbX2vk5
UnC6F1InI8bFrmiX7hRIdfyUDg9ZhX5L0F7qu+Mhugo97YFHccFi+SH0LgbfUR3RJO/qFq9SCCQK
SmAbwGlSFupg71Nyv58EWl+w40h9mrJb6y74MDRoi6iAxaT1EjrGnTlGuR8mVAld4n08p3yrYHB5
8lmmsgziyiOPrw+1I+BJrURDbepAddpH3PNO0DPAHIoZlTcMnYS2vn0Oc65kOk/GLnVIO1QiUyW1
ojc2cmSSqe12Yv7RvhM2f348MtF61qatSLZDBT4U+T6bpiWufNgV+Zyvc9PeDx5TXEqAKWvpOzSH
9S4d4pNi0G1I8nGfZB49ulzdRznWxdllGWKbpu+QiDN6ItwqEu9Kipi3FCwRzHbcuL0kIzPpWvy1
bMhnobxWrXNIGrB2NQliDTLzqB59lLlYtltXW5tTqhOQ0HerMJsZi8AWQVye/uiIJ0454kK6Z3mg
FvdJNC68YucEnXOkScuFEalrTNTZTRkmD6EcWHi4vLOJXKLGRFNPq3aXxMTB0p3Eayrv2ceiQlXR
wqd0avvSyQ99WW1nLMF6eWuVNBZq9tmQrfL7AWLjC0Z+ajhVbSlfVOfWc2fjkNJ9bQGymJ64hDrS
PyXtky2v9xFjo1zBLGSkLmjHm3W1wcPyB7pNUIkU1G7sMMYquBUnKiJmlJ6tEs6GUO9rx973TlkE
VidjZpOqWpEn0QCdIbCHv6LY5nyi/yl3FjgERvXUXWvMUXYlcB/pIU0HKj4D/cjI0f6QqSGOslYu
TdYeY8d5cqcFQh/m2QXdrNXmm5qPtItQYO7ZlhwVE73cjPKfEruzR4lKPh8k4VQtbic53xgO6tfF
UqN2AmN9RqsD1LGmO+QL9WQPOX0X0Vxix9Q683rO4gfDLZGlR5Bs8qRW7zDX0kpUjCfC4u/7GPOG
bNB+9r3xlITNZsYPCvfTVPe9RsJq6w3rmZr/RhW4/8Nyvs2Vs6l05Zbz7mRkyhlRAcqPsYUK2FOX
YA+HeCch8G9WPpo4fXJfKegfc+V5IJbaqNjuDZGFncRj6lG/jaHHAyryZxAJ11oQHQf5AZztYGMv
XiFvuOt7FKxYxiWbpJGVq1vYaxPX/4pu9Euv4/gaS2MzzXWDuAUp8FTf9Xj4VzHi4iArOuz4le1S
R3LPsYcVXSDEJZ4uPhVt7pyVzDlGCMU3lpFRWpNvCeqh7VRDFlSLkELFCXjLG9VBdiIdaXK27me6
dFfsKIjvIgmDzod5zlFyDtJnurB3ToHdp6C5DA3dJtC006lkM90ee5p0PqjkP3ZlQhoysdUZsJ0k
m2qSt7404TZ+6qSwng0Qj4UnT8XWDftgaOHJKiXw24z1byb7rZdXDavDNXFpbKkoyjdGiYUxq8uA
PZ3ne5kZrrWMEduCgtL2FL4tG8xvE4bT2SAVmzm7OI61hoBYEq+F1GRnOuIn0lLKXNmPiWUnqPmP
uL1trO0mOUgkMcwDGycG0JkMF89SDliP1uGE5cRN+qeuSh/IqIZhMqQHXMdPE59GJz53SpCHdvU6
R4eCUVeHveuUG7Ms83U1qZzq/bD8m9L7zijsbYH+R0MHTaJeUPJfY7tfPGQmnKB6jvNtXzmR31XZ
lx7T5VHt6jEMQcdq2Zuk/Y4VmoHIa8QHdq8dK2nVmZ1dHoHUcarqh0bV8wwEXWV3R34PBbpIPjva
eBKTG4JUpFw39AV4SOzeMsk/7MnQGTn1o6erX6GNW3Vk7c/61n3s7W3cE21bpcMtAZBnfAc2UWTx
DmGNJOAbFvtQ6WLrZoJAB0KwaQeTQK06zZ1szGNCzNMakvKmcZTwkGv6Q4c+nq4KjUI1ZdIOX2hM
tRuKFfxvupiCkw6TRtRYvpg8TSoafjIW77br4GBepiU3Hhn3vUPKPO7LPN3WRS/WyuLuHdlP1jbW
Sww337TiKnYfCK8i6A89dbpy8vJDBIzJHulsDzS7UC2Zvt1zwnFoRoYUPnx7tJ2GSofpPSgxMRJV
L75Q5bOJIstkpdv4PyeDID7aVzHXsbIFOL1RNe15VpWvNhrNg6irfat62b174z5qY1weReSuhiq1
qXdGD7bxbWMKvq3S+S6SRLBVSRCO8XgeMULKZcclsha9HWFrkz1PvtqcwrnoT1Un2q1r1KB83Uhd
NXZX+vhbXyxXJdxYWPetYf2prOw1KrSQZNEJ1D/gdOeeJGhja3hZekQaRaDDzIKzAvR5sgsGyIws
bMpMbaDivvEjy92P9Usm5nEfLgGGqtX8qUTfwPkyfCgct11tdAwMLDErScGnbpV23XZ1EEXWNu6Q
SE6ijtZNY65KJT+Hk5LttX6aLoRA3+RRB/8nadW9PasXCgdg41I03CDJGgZjNZbNrjM1wb5kUNcd
FXrwbMBAIhDdy48bQjnDr7igxTY29Tq1va1ihyB56C9hcFXWshmHgOLIdrTCs6JEzFkGp4Hbp+dp
sh9AZhj3Zg4Pc2jN7RhpDwm9qN2olsQZdfBKLBsWJRysnsb+QXO9k+LosLxH7UmjQmjBFdoA+Ff8
rBy0g264uNQpO05ghTcTAT2RleEh1LB2kuG81kzSbbOixrO+VLM9NXnWZhFj7eo+BFaXbcxIU9pK
Ac+aClkYd9ClAKtquYlmLSMzh2glsUcHojKUvOdIKvxiKJUNvffWrxPaQNyamMPUW9EUEDAGkOgy
/+itRrtokozW4k+oWtlzThZ7khtwze11V4PR9XKi0tsQ+4e3kfFwj1lmUdR2baBcd79KEDr2V9d2
L0ojvXVil/CxyNvMyRokfpCFEWhdOypYmHoO+bRdfRk6nZmyPwxVPa/7JtozTrGbKuOXIYWpnEGx
ZMUebsdlx/mVuITPmEnyViO23xaUqzG9lFjgMxBSoiIG3TyoKJP2RsPaeqhGGbRrUn1A5Ufzu8Fm
eCTl08aHu1YruhhJ9xrqbbIGMfQm9Db0Q0p4Pivk76GtwQIIrOhe14nASyjaNSULZDlM2Zqk+0Lh
fJ0HKRDdCkauljerlx5UW3DKmOJpQzjHmsHGqfAM9I36orK6D5y+f1SjFgrpUiYGO18HEip4kXjd
phP2RM0J4q4FMnCFcp+xJQsPEy7iIBXxU6lbBfxzE+2sbiyUTKXE38zIh5akWUfG9NF2xU+HeQOh
lHNbtaq5tb0ZfBl9Bx/hyjM5WsyXc/ksB74305AEtzrVGW8MNV59HvFPDo9qD4McPjmEt9zgkSYU
FoH1WbiPvWjkgxKG5hUjZsgFsXe9RT0Fseb//Jh+pVn+PnFajvB7mJqlkG83cVcetbRs/OsTr8+p
Gxuh3fU+dXx38n9fMcywLbFG4h0kU8yvrn/wXzd/j//3NxaDje7u/7/v4u+b/PuKzHdiJgVzgXD+
fSQyQ8wcjSnzo91ikr0e5vrqf9/I9dXwiFTF7veFawUv4e761AbwYPv3+/t78Oujv0e53lKdseV6
4CTde/17ZJvy4OLA35fFqO87bawYZhIAlMstQlfIGP5/H3NnTGAgt/7vc1JEVlTV/vPM661oGal/
HxNh7o9haoIe4vG/R7j+9u8f/77W79/94zAWXhJ/1iKNiGPq6GQja1gkp+jy+0Ywji1w+uXd/tdN
vBd4NH+PVrZltNFH6ykrBrbmfaZOG1eqcFbApF1//Kak/+Ox37vXW2Ru3TgEiWz+8fj176+PXVPW
f+/OrELZ+5Qd5RZe7PcXv2nsv49dnwLHj/yCfzvW9bF/HOZ6F1BHs9KEFftUQLa/x/v7ca/3ry9X
ypoo0n8c5u+T/u2w17/JZu/gCVn/DXsXJcsyzVR6dl92R6mJIHHrN038P3fhngB/+8evB3WTzu4m
9ZaKy38C468Huv74x2NqBbnEGPF5/r7Cv73q//YxzQt5T7/HQl/YHNrDfH34ehATXgfJ3f9Jtb++
///6/T8+z7/+WvGKejelcv2vX8G/vdd/Pcz1ib/v9fqc62Ng8PBROsa3TCQB3D2ZvPGVRVoOpDLB
zwT9eAs+Ktn8HS4G41mxILHOp1ivn66jQUUJD74mfkITNgZszKX6QDZvhtMK5Wu/sQ1lmcSyNRfc
R4frYEv3tz2Ctm2P1nKLal1LLm5jA+bVMmvLZz7rGaUz1S0e1bBVd16cbrOxf2xkQslxMdA7JJST
Wo76T5KQUIf9RWjVyZqZOELJmhmg0+1U919mGAZZjJ7ASDv2HvRhqQE2i1x3gjfYoEjT1XCLd/vL
y8dHrfayTdwgiijGCnFRa60IrkvWesEqKcpOsDcARCdqBaG/jm9sVFAn+IV+XBlwZabiXGhoAWhi
W4FnlwgCWArTRa/XZtaFd3Uj96M6OTjPZ/WO3EJ9NxN8Z9hsV0fnhaUJW5su05Cws9DRXQGZoltW
YvTA+4KtPt9pgD+Pik16MXXN9un5KGtM8vRyqcdgakHoPz/B9N/Dczuh0q39RJhvzdAcqmrKNyyg
SGdhbmeFcgNrm7InkSQBO/YqECQYxxI2RMYeI6UMqMD/CqJUW6kGXQDCUZLN0PDdWZ2xC904fozo
Ic61PvhK6BIbwcZcuNMl68cf4fDFuL33Rk+d9ujCLYCP5SdgOsIyVQ9AL8ctvbMbnUhCRE8p+5Y2
fmn6nzRkAamqrAhGQFVbrOeOUpO4rtP+Vlp3m5g237RJOb0WA9bEcXhmLTluRKMCtsND7CS3RUTT
Hl0gf2tTSt4ayjTd6wuvWQ4KK/N89p0wexc9VBna98WuVigQ1JKkQ3fWCBnv8o2LRmOtm3zwCF3j
LnPvRvzbO1fwpkcYvPSQKuWglvyj640RO55PDxJiVuSqtA24ljqdnX2s/HREzATteFrOID21O4gl
8zctbJbJgvZAY753ihOeK11+NgVcK53Lz0cG2OPjRyoXxw4wYjU12U85kNLFAAnbW5kCX2iOfMsw
M3LuM1jINjj5pSBLD0fvXsIkQ8xvYzEtEV5NxAVFLq9loyQLyo6QBDn2E8hdCx2dsikiEd5N4Ofn
xv1T5yWRZ2r0MfUQo11F8Qe4HINmnKgnEHhYYuXy4i9lUb7ihqWuPc6vXjNBRDR3mvLtLFA0PTGS
PSDJwvdS9Q4rqwudPw/CuH+cNBd/mncjgcStKoXKa9a3GNezz6zR5GZuWBhTeKw3gBDjZQVtgZjH
JVVKCDkltRBSUmYuaX/oBorimnaBDtGtC7qvUv2wGpJwSOPEg90+iKx5Qkyf+x6VStur37SuP9ND
A9BsdIuF97lSQ8M3RUplPCQFDT08+w1tVDErVyHyKdodqRPj2VZIQWi0ezs1n5WUoii2tTxnjyQK
2JnwmA+Gq0VrgsZ3uJAtfje9RF7/AbaupWtcfaXz6wzgG5la/KkmMPaE/uQ28VOP+wBGBRyV4ehp
G9XuvY9ulG5AuWqcEOOl2BdXdqj/lDl6atV+SweLgIz5pYdIYOo8rdCGk6Giv+tmM133SFq6WtyE
6EMoTU3bLI7tVQKpazf9sXuQBjlIU/kOSZu+UDfdAmkPBoln0KaSiEmCsdukEdYQMa6VMCfRwgQR
54TfVhJ1XPrR8yWt2hohDDaLfQ27F0g3Xd6OPSJRI7nj4PcR1RH7e1tY4R1qlG49hKQvLy1keywC
o5QMBAoVhzx/HSKZE/tCVJdoKUcIUbzUlmb4FnF4+UjSTpQNc2C3KgWZkY4YKvu1UPJnO9Xv+nEp
Tr/0Nl3fJsmwUiKISPSvSsm+ikT/FI1BlQOnOrDsaCWdAseMZLlWhOT3aghp3JyuVjxFrxoqhbFA
1zlM1YOaNudGTADrpptaUugUFKz0gTccA3cXWO9UmEjrkRwB4Gn1hb7VKqlsoiGdiH1rNO4rOPb8
R8rMrjfoRSiPdnbkp9q+patOpDPmobw6FxmFLXiRTWPDZavX1Wjexm5eBKaa72IN/mQUdl0ghxD9
hzscOjrrkV2aQcOsu5ZGiq596KEwKfRuEPeRb2uVYxAayqfb0OALIRMZiUFnYECj5Nhbut6PsAtw
uxfmtjL1rTUPpywun8pR3ZjwhDdL6jEmiPwtsTjNlOrVU6v0QJR0DJmkbu7RAMOtzZ8JP84DsxWP
cTt/VqP9olfoahbSkN1s7Gg8zW7gAE/zNYGUVbPtU1Ujo6kEndSKpoxtij0oRI18ti0MB9wlKNXe
6Nq/e1H+aNfyZrSJjlIHBK75Tpj5WzZyTqSd2OiStYHR38QgB/MJn5vaUtTKav02IQnQaLk+YcpY
+Y5dN+rDnF5fMthI7KvJ59p8n7rxPRL0BJ0cSagLzaZL6PgW2ecASt9oxre+mb9TmrR9BM68T/bS
LB7pry6m9uq+xlUqE4XueKbxw4gfoKV222pOSIHRAGcWGF6hfnwIV+wjiS2H6ua6dIkaGzrnW8BB
xdJP45wktMQvgQgz03ItmcOqKUkCCxePUFfeZRGEJg1hxBpT1Ha0vf1bIWCpNbQ1q5E2PSa1yAd7
BfshYW5W9GOTS/bLIYJ209F3i466qcNyVTvA6K1PtcB4pA6vkje1V+uXpM4asOz5M9FVR0a+h4Q8
45WUDl99dCakB/W6vu1S0mGrcCN2ghKy4GthkEAqkWC5WhHOmbzH08Ixdepz4i7qhY6wDDEBIvXg
rlYPpGOhZtBLTCpcvYMbfoN/PVTZYC1IhRdUITe6B+/AzX1HDnd1F0FrQkwA86300yF/c+CYog+p
el8Q8AU3gtrwzLmRmaoNuJZlQ6sNrGjGNbmKN1ySW5NQlD3AJoLpz3gDUNtgBsIzw+UiX+yOstyc
u+OKXIZLnlIgweXDt0kEFxCU6LGy8+96Ma4UXT4gvZZPCYX4XRvTVUHQ4+BawGOA7vz/sHcmO44j
abZ+lYtaXxZIo5FGLnIjiZrl8nnaED4F53nm0/dHz0Kj+qJxgd73JjIjPcM9JJHGfzjnO3nQn5Bu
hSs0jO/YYDYcuWJrZ9VWNf3FrN1LW5CBV/lo6dMIzxerdVNDV4CFOktQpzqBgiE1Wwz5Td5kxduo
FA6CDJXVphOEHzZ42JmzgNDJHtBTl1xziJnQUK+spibykagA3wb1i/FmcO7cb33surMxEdvcFtbe
8dtHAK50c273juZ3NU0abOahe68bdxv0DluNCMqCi2QuZUhTsxVJi6LaIJvn5qEIq9AEVqCHOT91
BKlZAkGkdw7OnL4oivqSJ3jXl+jAqY0n0jHioudhGJ0lfqw+GK6jG3O5VNG9wfGzaTruNd9PWBNW
5yAq/ihCSVcIWHGdkU7WODcITj6NEVXKXDeU3piE/MjZsu69dEF1sikWA4ZsvRvcUILAyLQuIkqe
qbWfHdss11ZgoI8W4xdTKZYtTj/eOC6PGpJZEqf7CEpYHMq+04KY8bhdId2uuDsGgCvMbq0+Y9tE
9vxKOtRgdiq3cRD96QnvbU9WYRBuaY0aeLEBpt3gGcIaKaw0nq2KPtjubjGZsuzVkluT2Tg7109G
YvmONdsV2iVbzDnsd+hyzYb9tkESEgqiTzrlam0lFbJXEkPXiotG+yN88REVyQGyBeqysD2V8iYr
dbl2Q8TEaUYhOlvk6TWJs3Yx5cSzdak79zEDjMlqx3TlmUwGD8k78DQElliNvLYPbuNeSkQk1dtI
7nuXz/dENRzbvnyvJDCS0UU0phfhUymRjI6l/+QMC1FID6g7MeWjlcUA7qDl0EEIIE5hvTLve3ta
Rbn1EXdZuOqHaS0DKOnSnB6Fjnkp5g4MeYcTGIWL5OzHQlCySVsgipCsDRslyPgOCoq9z1OquEuz
bKi8zOB9koO8CcbsQsQ3zjjbIetxgjuaWC8ajAGJjQy5av8qmpNmbG19ZA1gaQ+yAPUEMng5pAqM
gQ4+0OkZbsfsDD7Yw4SDTTNPZti89aH5KYgE2frk7uiT702tEa+nIE3XUU1FaLlc/YU2uR6FScAd
klBQmTwskPQVifnHZF2xssfuh6X277m5iipLrCeh30Wo61dhpTaJy+5ec7lKlCU+LMf5idgvYRUs
DqYY9v0kXDYPxn1luUinDBdRsYl1Lingk1nQyCKr3SDA2o9OwmJcTGsDUaQyoIoG6HnXhouEB3HH
K6HSh9pvTxoCxapA9Nek5VOc5pdQt4897Ky5oH4eWpcdvCFI3CD7cSC1bVXAOGUU8FrK7wlJEqmS
8YaFFT6xprtT+fCmmuErytr9zFLbFsY7+k5rU5pDQjYDIe9jja1vHlgIcPGU8oGo47uOZehqirNL
j2NJY0e5KmL3LbbQn6B/gnQGFhBYpEvrvsprB7qSAvYW5pfUkmdpsPkks8yz5xGjhq4gLoWnHrDE
JmQr4MrhSfQaqR1dvg3C6R6HG9TAUd1lQIn6PvYPtFqvDsQ7Zu2ITDK1ytkjr9s2psCmwLQVvqRY
ABYcrCOysRVBQbtWheiHcD2nT8QauEc99vdck+u6DE1vjA06sR7BG36DnFQAm8nzkrOByB1UGQnl
s+d2eE9z5Q2V/qqlZNPWndj5IzhbSKMFcP11UKkOSVX7FZI8PFnmgfoCTzgFBqGiFlUl3RchXcmB
Sto6aIvypCdY0Ch6mx9je9T7Gr4P95VcFTR4Tvw9qfA1bEOSLjEkayQ8rmNXILqaXgoZpZ4vdikY
khU05QykZODZMas92b2C+2RKw7Zz48d8akSQoYVx4RPWBhZOted/ixfxlZ08Qcujdi0QtJYDJUdv
QxF0mnLFEiBHJOQeZfFd+oo87bC8aYNwa4KfxPQ6nspEfAKC2Pth3NG0oUeu2q9omJ4IUy222pJU
XXHHe66m6A1dbiXQuTf5tHVT3KrkHKD1bCs2XwGr0MIP1pXvybQHnIfJbkMYECE10Xfhp2eCXHB6
xSW4Id8qAWQ1+3CEsuxQZ8NLE9+DiakjfTLYXRP+arwr1CxqHpmfuNkhMcvvgh3QFk7rd5xi9R36
YUsM7M0cIFSt+GXdLPt7fb7WobtXtyNPU27FG5zKH5Hwt8Lq/4BkufFdfF4RZ5Shai/r1bNrjKep
1lByVHTxhVlf+1qiK2P7p9heJa7YacsoPCwhFyO69NIo77YRAkabZfOqLIdn7lHUILD7l+PQBtA3
7fhzq2zuAjI9woOR6k94ULVNxPbvWQq0I0Pl37Xhtzu+VI75gn7mUWUd1SbUFeDy1brx4Y4j6kCR
hJZS0S1Q8HJvotktql1V21vzTbcF/g/zecw6jTe0vi9481b5YN5paTJtWmm+9nA/jGDoNzNaLT4Z
NzhjIXgMZntvLLo3GYSEPDaQ7hGMOPSwuGTxd3VmxhwO12Mvbt0wuCt/OHj9ADFfZZ7HsL9LJZ2a
XQt0O0OFhEB/DetGrCZB0l86PI7oFLZTGN3Gqj+bLjoyQFo3kjXshibwPGDzHifzwfhASv2hcC43
OhdmYj2r0H4Atr3Bn38J3XmXtFhQ0unY1NwtAdZpZ9w3pv7atdanppCE8LoOmKq2uHEZxsQ8/9Uc
mStd9IequyFS/dJwALgyytZ1a7z5S/PqaMGZ6I9VZRTnRJAAo/XNV1mNi1bgOe1g2zMhHVj+UXjr
FmIRn6uFKqbL4a7NOm4qiw1y4befuezviOcmYjS26Gm6B5XKEyKLhhxETCwBUnuHjSV/MU3byCz+
oQAgkFsX7QpY8VeYhfvYInsRb7GeWN+hUzOnqmtyPMEeb0ey5acSuHVCEHmVHsp+xE+il15VWB+J
0RxrwSbWtSLw8/hv49b8DP38ro4sj78C8NergobQzMM516DfJDbSjQj8xWDe+y1JFL7/Z861R7F4
1nDsPGrJe4/GwZoB/QV6Sc0l0HZm5cZsjS8QjQfhRg8QcYJDkSffLbw13qj0fTL6lyTHqpKbOI2b
gtccDTdTMlwIJH/AQvFBCfFBfB95JEW/tcrpvSuDAWwaD3ItI1IknAtJuLpC3tz9TirH3ciRuQHi
R8kfiSOqdaYJ4buLJWjZqZ6zNDihgr7PnEGulK69zcFAkKh7DN38IjjCgaLs2qJAYjAIVDWtFw3R
a5TWcv2nssovy0w//ZLU+04Ud8Qor5CwcbjYuGN8zB92dZrzwfOxvdpM9NLEKE9mmhGZgRNPoSHJ
Ub9MRKgyiAcTGKOKtTrIL/OgTtEMTVcnx2OlFcHOrnLwb+t2Hon9U1GynQN1Sov8w5bVO9Lxa5/5
Dgl0Nkje9AW3g/K0buPmxSXqnGAn6nithi7wlJavzXi+0fz8COyWrAXL9KwO0g+PPM0jXB6qJkLR
We/3ZAIhlUNPPTpLPBYvqjTd+3HJWQfTRFdORcdVnF/M9BmCzAak/20dtq9hj/Z1uQQJFxOrnPJo
G9hcKMzyb7D77ZiIv/qqvWFye/UbX6dLEAOnk+FZcXlKybNsQ/GWjbak0Qspa4dy57gz7LaWB2Me
PaBe4DlMhK/H8Ljc0409tFP2WrbxF93v4+C07UHhBzHz2d9AEHi1ynNd+m+UB90hDClRfAb1Z82R
Xo2Oao3YHnhzJqBpA4vT48mkZKiCczZpZ+C52g295suYMdudO7UlyjrfoLQY6OkR4mCoYTIu04QM
t0teaCwI+AYwrLQv+l7SlPtHGfnOfpy1m5Ku/BAQVBHgFjv20UDTqNVbc2q0dRkjui8nazc1GflO
KVrmCkQ5mwhFo+aE+i7zjd1E9uDB0hzk+JPrrHGAZffaRFJuBJlj9/vbv/+bn+1j7kvWNxuVRgla
4FLwrGot2njw3GnobIJ8fHUkCb2Z2W1thaeqcqdDobIEx4F6t5kjGxioV8rstD2vZzsbFKqd9Jn0
Gdma1uZ5Tutm11Oh1wPPsL5mABm1DyUs+q4FARXZPH3AjB+k0bs75f9RityDKWU1VDE3npuqRy6J
iqDBm6J1BM8UJqW9PRg/uIG5aaiwyVv6NGOIpoyIiNoMEJBikQ91JFi1zbHkVEecI8vwXEO06eyV
r75CV2B+kat44hD2O/9gztFZl0ysWle8uMlNhxQBj/ClWn5ctGxgTBt24BC+D67z7EiIGE6+l/hv
1v0Un2fdvs/KaxmDYUBZ85AHONwxMh3qUjLSVFc8jKtaOd/1aCkehpC8rPQuXlYHrpYxNoR7LvVg
wAVhcke4+QQ0tD12PbrHKqjGFZnEG4rrgdvaPOS9/CGwlO4Nfgo68SoJmYTafrcyVNlwZZlqJSaM
dyCkrnXcv45ZQzk0xtgazezPEM3NpU3aXcB4W7folM3A5QE7AWHBVeW5of4aTeriBn9QQcUnvV68
CDSc5ZIa32jxQzY8+ya2lJ4wSsSZyGMLrN/En6MSJjPbcWN6Z4UsD4bMLo504yVxOa2TFkhdwogF
GpS1M6KT7Ji+2L28ocd+tPXspcmc1NNqDAa9AYIiIGwwc8QuWqRwMYpMPkS45ErfSyaHDKnQaTL2
xPgLoVnwGYtSq46zZt+MVkIUE1qQuBEnk13YVnfsjxlDYjYwqvR7lit9wJ9qFsZbS9oSuVMQlvLU
WSe2bXj+3D8aKZmOulnhLIb0szIZWFnldxJXt7WbD/t0WtxFKZ4RIQ9tRq7yFLCYamaGT0olHx1D
Pp42hYbZlIkZFPZDEPdLAS3eLBv/K9PKYMf/Xd/qoH/Xg0Detqye/PeKCQvGJY3atT1jHMA0iKEy
WEJhKEbufDAvQOYYdna6Bpf4ptcWBE3WlZ6bWzU1P2sPux+IhSRTgnF/N7Av44JxzYB4hbDeIJ4D
flcnHZhglkCN1fDRkEjPXP4SWHAVOuY2I9FExsBYk1qqPMQ9Fhq6qV1IUMua5at+aVm74yjlEFNC
4bGJLrnUr24pzZ3UO9jlU3GYqxiDRpL/ndtCkjxa6kA2p4F5e+JgaSDS5hngJiyM9omtGZ9/PgOb
YyLrkz51TAvG6vStGcZX+1Sb/Zaggno9VHl0bhX706pmaF+aI/nlXMUwwIAFtsg9aSBeXTf3cmup
P4vWgkd8sBJO0jQqnnN7Nvd4zmKOsGI6ymbZCdX6wgPN8G2phFgomVormJC9J0MuC22Q4sS+MWu5
0WizbOs5S7GNKSP3AeGucwElwhpKfLPcok3pLLfkNR35EcnELWymBJpLKU1UdNUZf+0LoYS8SKO1
oewlaGi47TfZ+FzbvGLCx5y1SDCYjYHNscZKxnb6F8u1yGXA8O0wlDwFxZ3OCIUrikU3n4oXJs0S
wlrT7vGzjXLamhVHqLFUWYpdDwBllOBx0O8ljftK10Chik7mO5bFZgj33UWGGYY9P6/60MHM32fC
90hLeQHHcC571UNNiAv0lFgr8okV0QxAYIxm/iftj8w03gEr+CxNu9sopzsG7FAZHLrCrQFYMDa3
y2/RprxFU3zbL05dx3ee07B39viUiC6synLVokHdiKrad/mpzrmSLR/XFDcSZJbyQgQVx82Yi4MS
ODspKyyuOVka32NgfejiTz/O311e3bll7FlWdTs3tn5sIHDrjf+Bdo8/LYWNofvRhyy1GUuOzJSK
h+CF/mZgx2zjn4rD3mtC7c2tCa/pjFpfc94hKZCa8tLZ+QoTyU6HtdcaZSy1xkwtMlGx0tfuRMFZ
mY0k6fLYPsSmPx1trDiriNaHFFqK2aAYt1pJKkwZPbRaqm9r51YAnt0qfXruRwBVjc5UeKyfWlJm
d/aA746QOjBALnidkawZPQ0uIUD5lFyCxvwj+ujWodunCeap2PfjixS0Ax1+tVXows2HvF9Y4TUo
cCUUJmsDapWhQc9b9G/AI9B0+xcCfPuV7L4Hh4F+GTOC7wPtsWUoAPjXXQUitxl+mE89iTc85Qhm
QwvyodG616GaIIdF8pDF8Z0mSyA00M9pkch1KFzm10ZPzwc1juF/mf/o5vDZ9joViz3sDc6eXZIX
sD7TTxzlcI4tzCWaQ2csVH3PK4q5qvAV1aWV7kITjOdcbRIt3mcEULCqNW/JNIiPBbrktVnBR8IL
OJXuiesoXxsVXpuwHYabEmuWrBGyjKCzwu5jmoorT9iYKthcYSqJYKIuuZPldoqL5oyzjKm/G5e3
+lx+xw1akDaMH4Tu+uuwYvQaFhaEvorBCQa67prb6yjTvpi1D+9asGf7ioxdk+ThsGabx/xLKfig
StIa1c1NtThzYkOfdwFUu2u0/GIxfcs0eMi//wmfyldvMXkgrZxX2ziPgAvGfYZAfAlhWfCmydYh
iJX+uJ82ZcU57JfGY9wtgb+R/tKU4bAxhFDrwNw7Np4xObsvQRQClVlyPIomG7zap5HJhplaaFWP
RXWoxuaxV+W8ExiQvB6Y0pjIgN0x2zlYINDO8SqtbAeLUuvg/TXYxFHCccbaqOzpvJLCM+umu+lL
hzA93tB8xq9aGvVN67Zk+kYgKfnzCOC1lvVGNRB4408M+Rkz4ij8HDoDJqliLR93xrNpVwp1x3tZ
5aTKEHiA9t1za3XN2IhtsLAjJ0Y575fatmfFaqRasymAlsWYtny7xxpOPnDdjdssq4CH+TdAyS6B
Ta9CW4YOtoQXqyXMYwz00G5ZUuSMPxy5wNiUc2uY9V3VkZIT2ZA4JvafkudSkLZ0Angz/f429nGN
R5bZb9o8C7ZaCv6tMpw/yurxHrbPY4vSTJLxu1YTCttm4nw25285Ek5uQmeN/yibC3TO0i/A2Mhr
VEvtR+RHmU/BaTDLpzpBTNFycYnmcUyak1uj8MGn6aEzfzISuAbKlV+SFDwKcWKHGleYa1+osyAx
NmX/4vWBfXCR/BxJ+3wyZix8QamxbS94A5T8hhuw60JtjVMk3Y7kcmyGOH2EEMHeVOHkR0Z+tIvp
Sm5DzUTCfwtvUaBwqqz9YfY60W60vr4AHkt3yDIOU+9fy4YFsWIWkRgjUh3F98QG9ZLl1k89jxcJ
3oAqdRP64QlDcr7i6tQQBDXbROLTSpbqjD3K1SaUi3K2wbDZm/vKag8GxKQuGx800N+XDi2QKC0e
A9EeLoVF8W7+iMTsVjmsCK0gjLWbEx4GvG+iIkgW0VPthKeWXRoztw8h2/aM/pPT3pm2Wtu6mwaO
sitDrpbojgA6Yx1w1hf1rpEEjPYpj3IAyV5qlO+pHWGtG7ErCe0nsLqPRCafLURlrn6xGyo+FxkN
a5g4ydaeG3C1DCFJwPU0+OyUrfj5RAESROJiY8LAxtbibe7RLCN84oQ9xm38xOd/rz5r/JKbgHkB
Y1qG/o2r4zukrbKCn7EZ7xuhfsq0fXGm5oEtBBTSWAt401v2zrjLKp92QBqLeoc9qobn2pbgjfTQ
dVZdRi6D0ojRQ3ZknsrK+DT8AcxSjk5s2WblbYDwJXWAheXloR/tU18fJ3PaKe6gHPVexsHt29qr
2UV/aoETG5b1uCsANQ8+7vn6J1fNi1sGTKPz4loRNeLz5ORMT+HX7TPZX0aAEnhnB5YnXudESOp0
WW6J0WBdrVLPWmwuHD7fSvyw0HS8cHYvI5K0TW7IL2LoyVzSwyMMoeNozb+G8ksJIIzCPTvbgAKT
vMp27WTpHrI5i+oCYmNOjNYwBuemLatt0FT3+MA83Sq4/RN5rGlKg7bSMMqDHsjcquWEx0gW/4QQ
1zAttAdzCQrxwSlKmykO5S1NmB142jRggQjdE5ON9diQZe1YkeGNKn8My/rW7MzNCNSBv0a0GfDR
bhym5euamZ8NMHdVsS5fRxMMPWUm59iu7gJYt2Q+lGysRpYYYxYzrEp3VasBKCmv7awbUJv7La4J
8GoJRVnZ7Isc1EfHTDgiVXLVjrnnhPMlgl9N9FqVe3rZHgMnPvgBGWTgIk4GAEYPfs1LRLOYjvhd
+oYSgOQFzaDoBwDxTbzbqooBK7iBFm20SXzYbXWVervP3HTyWoN6NyWpnnmQqa3ztIC1Pdy2gflZ
ylNgcmqO0aBYh/1ZgpILaUGs7N0fNbUfDL9k5TyzQdmNecCuJDmZNKVhQBkxBuKq4vFKbsk1GjrU
HoT2Bmm2NRgP2Jl9OwrMcIyn6l1Z6Ue4MqDNavHSjPBuKgamVgZmpe3jtZvbN/lsPhDpcS85U7aO
6nZJPe/c0iC+ER6xE6+7ggWZDTIpjplGYoGLsUiIajQ3yCj5nRNQ7JToYhp4xnqbHcj42k29sVVt
S1XCsNHNRyQAWnqWY/3tx/130rCriOeVUd0T2ttx00xYYYpXdPff0Wj9dH3h+ZDOTT0td7o2si+b
ABlWdO12+MlIloU9BjKGZ9rVLObH0FLPsRr3ujAPmDKrjdaKczRoC14WjU7HA9Fq8Nqe/6Cl9iq9
5IHR1OvelVur4gmrD59I1m/T5FOaC+AgOTDUvcMSJvj8ipfZdzc16AOsTsaTW9Sokdy3sEPazqbz
rIFJIMoLUGBA2ruVOQ94rRhwZ86TXvfnzi+uvyj//009eJzKn7/+8YHuLN+QhVVHX+2/ZxgIAMz6
71v1dz7Ekqvwr7yEJbjhr39cSfb8b/7Av0IPHP2fliFdXRe6sgzXMskcGH6a9q9/MLP8p2MowVcZ
hwndNMz/DD2Qxj9d9sjkCRjK5h8WX/pX6IHp/NN04bU40oSbrAzH+Z+EHki+EZG1U1Dkh++//mFJ
VDrkN1qWMhBCCqIU+PrXx32UB81f/zD+rz9oQR/mlnXIw5RGUU5X32UuBDyRlX9gfZrdtI6dT6c3
7ku3ABPt0uf1jfNauQ6iTyn7dTsE6EAl65eAsShQv43L3Jqgyv42JZ8V1eyI302peZ871QYY411p
MKsse4e7a8DXS+JqsjEhvFERu4c5vimw9y6zR054/Y3nfOipHMFN84iVHWVZuM8MgWkE3j5R1ML7
t0/vX+ke/4dl3m0R5S0vUvw3bwkaCNfiXREmEybxX98St3Nq3xhceSCnyN0HSGbXAQZtWkS2xpq2
Q0GOiIAlkzfO5o0ehHvC0t41g7I+LjPuWV5pi2IdqVTOqwnOLhGMhMm6K5EU6N16RB2Ba7+SJVwe
/v9/d4OP7//5QB3TJIGLdGB2kQ71A0ka/+UDDVl5gvuseKb4r2TAm+vSzO4Y0aPhaN1iR7l2zYeX
PFJo2EvgXZWqmPrWzksREyNl1HDHgDrYTG3QF6lCePYwMbhPPJtlGyM/ayOaaF5l1WdflmpjCnYp
S/mE1x7tlgXkP2WvnWG2NMR8Fxk8p3Ot/skY+JCw2iKGYwcOjuo09QHN8XxJBma1xOi8QmIhE60l
aTQyDrR6CFfsg5HE0cl2bslSImK47OgA3ORpPoOVmPdaLw6ZxkEZObO95tHZS8KCTXfcJFFILI78
pAzEVmD3X1N+XEA2zM38eT2EV0czaq8JtHploO1d2e23YKTJ+B7rdewTjZmy4A5Ftoci8VIN6M5Q
TCK9w6xsa89lRR/QC+2r7fBThAzrr2HaMcYCZaP3UG5bHw1W0OnnCrIQ0+oegb6uDkQ0P+aiBQM3
YgJo+SasjKo1Lo87meVfNBPxSgz9jtR0xGOT8ZFMj4Cw8c6O8sNhr+yYIQOm9jayHObUJammNajx
JGtOSQaOK4XOO9ue66egIWuJ3kTykIuy5lLJ2cT4x0Cebd8On8bHDIyFuT3m7Jkuvuvr19Kq+Syh
VjNUHEeWjgK7obOhlj5lMMLWWUsXacFtoENwTNB+HWNXHpi+gZGg6u4S7cGBYrRPa0glMX7+mQYy
ZYeZKZh9zB2sEHQScuhtGOUfmg0GJWsHVt06AvK5wKTs4I+fyukt659opZl+VvlzOcn3um0+VUo1
gExCOSPiuzb/buLoTjD6geUSQdVtWa10/YtdlW+EqZDODBlJTcSUsukPnI7plH8qZ5yioy5fVRR5
YyEulT7X6yJmsg2aG8ML9XppBDtVsjbRCQwALuNM6Mqngx4CcmDonbQ9cYzdLhTteWlIWogTzjiA
n66/lLgz3R6gfvbUGAz5An380AzLW8qNhEyRueZjgfGECRwoNHXMGLBydiaFWBNfghZ2B0SWjMCL
EHeBfHES9QiR7Ci1+Yz/V/fCMc42YRzo+xxuRpfRC0bFfWw3Hzjj30K4zjJItxZ3EgzM7r2F656j
hCkUO7Dc2TeGgR7GZYCgaxgSXZ+D1X6cC6ZBKv1sHOcP7IH3mvV7Ls0PrSFbSsAX3ChIzc3o3ka9
9RrzeRpxeE386JRU8a6tq6dxqo4VSjZlWV++xQvI5Qfi5nqnDLzCuX/vxOUldjXwfUFMwKh1n8ra
a9mPQ9lwmdr5pMXgPN9lgfGTc+et8N4jG5LpUweEyNZZz8T2Ml9dEvbEXNR4xnzWQczOCdi4V1hD
wJfxPRhpcmpMQG9T8wpweFMsSomsv5sYIkRjQiLfdIM8YV8S20upDJLdWpatKdYLAuoJAwFRlpgr
mCyErRTi0PjdIcaOtUr9T2FlZ/DLD+4E/sWexqcytcVm9unG/UG//fvnJuB6fRLlUfYRyx5/EDy2
We7vqWH+XHMrITU/+KnvIWDw4KwAag1QNheoZ/vxhzZqCcbCM62ZqAONWwZJd8sXYle9IrinN3M/
RevfB3a6aYbaXEV+szYd590ZzXPgnPzkoBoSfHzq1vkwoZ9jCuKiWvF3OGxGL3J1RmWsfQeNqZhe
2jvoKg1SXAboUWgRYmiHj/5gGYzCu4MQHJl47d11gzzBkAih3PpAMOqLif45rsm7VOrGVgWuivqU
RNZrm3KEObOEzvcBNTzaVNF4niPACLlbezma0pAmf0OMAnKDDrJYR6hsUyMgsgwmQNMcw+xx4Abz
eFtbEA94fj2bUCAIHwLTnIsBc415Tcv62Q/HW1v1TNVy9Ww0uKYgQ4QR6023M7/NBv5cy9g+519o
JNGEZxhali+xmb0vpXvO2ctCJSHMNDTfBdm4MyYbGNrBBiVKyhGiIQ/NfvdDCxpvptGZ+z+j2d3Z
KMDGIEMQNOpHZJvDHnQWKTuohoJorLeF2ZdbMVnXoEUeRGbGoUi7RyJoBrbhE+cLz56J+AwrMb6y
qiZ2zy/Q5aMfVKaFpL5hr43atNT8F0DtF9OHG4Y+K9+Ogb4zpc2ulGhTFQFsEWgyWedC/Kdbcd1J
XoDo74bJeYjhUWmOegVvAaMzc8PNe1xGH1PGrMi2zA+LQiResOAa6hRfwlMqozb3SF9hDSgAinVc
imVrk/rHC9RNAotdgpZg6cG8betbSUxASO+FxsBH3AGt4RoKhBHQncuLTcDrqW2C79nRH6uxBzNF
/hSgrXqlNbRBTD/6Ti82OuEwm8EufiKdOXlqMLCAleFlU7wLDPfQBhUfDxnBnmM9tkEUnHv/oEaI
BXWmbnU58GHL4RsFEPZ4MSGfEU8Ik/Kd1AK2sAybOqUeBwalhKcfBT4jTEQEiDBHswhlR2PhcG75
c/uR2jYBflwSl62VxpfB715m1sucxZm90sR5aOVDOlobxcL2bXnrMAuQucPnMVjWa1B13zMJQ1xK
+usAIc7ScgYpUr0ERvaQKQgeXWt4TWG8qloQzSKhtsn0u897hqdU221EWMDoVie6/9uh698lD0TU
CmAcfTTJZDeuSbUoVlVVPDsBOwNisUO7OnSTfa+J4RqXNVCP5JHy86h14yPYMIsZIUsOf3YPBpp1
/tRqDqAqLq+OxyOrn2KVpVN6WH6sacutSNwHJ7Z/mnhkJzqq51LBH+YV4grxhoTwVf/Gnqqr5tb8
xSXKT6TRPhuJtnai7ei66W3Xf859Blsz6ZodigNC24DdlAwcLDxAbTapQzui0+yH7A6EUHHkqDcm
4VV5+TS0E9kCqjt2g7EfNTmuzXQC0GeBfc2HSK1p3ojBBc4pycLaYylA51UX29KWi0Uw8mSZtSfQ
0repQj6kIUbCuiHwQAqTQLEw8uos3Vgo488JJFGjdUgkEnQwiTS/nDY2TgNS8wlROEr47AlBF7XC
kk0fSucxTrBr5YyGurZj3proD0a3BmSZe74Fxa8IuP0JTaEu6fZu7v5EAdCLfNaJ5ox545OBtd0k
ZgFxph5W3Ic5eon6Bi+Zfp/naIWMIGIFjG0wcTVgFzmWTsZkzbo0CBpuDmPQOBstbdAJ1uamJDR1
MwpQonoZ8yEO+gEpG4ocdMlTz/IvD+TGTv3sQmjEA27FZFPPKWqhMDx1qdB2jcXtoVUZHu8Zkkrq
h1hEIoHh35yiDJoXEpd2qMtjv/yi/0IB/vO3v18wJpbA9hDtfr/I6J7NNsmMm98v/v0HzNuUITOV
kf7v3+L3a5MONUj12m21kNwLkKybqWIIJsxdyA7voHXKmFkThNUxLCGpa4LgOG25YH5/Ectf6Pcb
/f62HMVtHsdMbBeiw9gv5IXff010tmmDXzI9dt7GBRyRh6ZPRCw2UhUTSFsK45DVmEVMpapdNJLx
jNhfYtVzgyOPjwfFyqWLJ3I8ydoofr/98m1+/+33RwQ4Q5PV7/dOF/e/I41x0/gcTKimADhMdoO5
IyMjaqyGc9QEChDa4FVZAKM/NvKDW+s6634yyZD6zDexu3RMplXuTFQHTiTnE5dMeK01I7ySLkC8
DoRfzoEm91LmxOvAaP6DvTNZblzJtuyvlNUcWY7e3exVDUiwb0Sqi5AmsIi4Eej7Hl9fC8xneZt8
L9NqXoOgiRIVIkHQcfycvdeOr6EfpJtxMGriU5TiUzm/DCMXhZH86mc3CFKvjjtYtTbwFgppBrzD
xBjKKSC6apZ9tw09OhpZoi+hJojl3b5cu5lubkDhk8uNAAexcUXdvkjKk1g8JaG2cfrik3oEi3mg
onMU1u8tpG6qxJxwUmM76Vl1Ea053zQGMrrMkB7Mk9qSG2VvE52/39i0fok8+qC/8GOu5+RAutSe
y4N/7LRtilj+EGVohy2ttJ5DPT6qqSOwxkYj5DSsD3nJpaLNmG02oZ1+zlyQZGzS/yz7+kQKSrm1
ZG9uqqC+g1PH0q7X7kYf6hdLN8bLMLOZEtnUbNsu108OrQ5CmyFP4CkGZmYf2ONbh6b34zsDM/zd
fGQoNfLvfXueE9TohcUFrNEynKI6lVhcBc1bMDGNCJnFerq7DGbCPv3qusEdHhBaoCQemZH0wSs8
lV9mxfo9NNgFxroFFOSbx6kfPqokG1HeufOFU0R6EtMZm/Eg2DtgV3vHlafB0dwT1HZlx89Ti5eJ
LTfiJgZeTammJ8vpbwn44l3SBd/top0OZWF9T0d3mfH0yWZ0mgoebBRfW7+NrpqJotIH0uJ1hnOc
5mp61RxN95K8Z7VMjWdbKfkaaDjREbNn66XPyK6eju9EUo0kn6DHC0XFmsfSODOuNs69sG7I+Mm5
UXqysefWeAMMekvKIdtH3QgcTCtvSvnXIdbTPabfhij5AadJWhypy/15dm/Sy/Mufq51U52j1NnT
hV6FbE2epwkjNB4j/TiU1tfIqR3exITOu23KQzgGJE06gbHJFVdVUX31qUYWnKYJ5T1WB3BEGwvL
1rVE2LEi8s86OGB+GRzegiERe61Z5l6KwWLaGMifX/WGxsNsORcEs8ETQ1w8LKlR7MY+OEYg17Zh
5v/Wwol7xp/sxXnv7qaQZAskeBwwff7o6zHZA0gAdlwcupyeOoyWk82ZWzfOVhMm+Ob+GIZYD9xh
BOIa5l98wjSfXawhOhl8p6FkCyqyyCtdToievj7lXHAK6Mq4K44wtL/cH672SL9EOuOdbD2wYzYZ
bZWV2Hsxs48nyt322sYwMaSivyOsuu0lA866DNYYD38iIwifkCmA5TPfe0UlM8608oepvtecuWEV
ZEc9KNBVzuZBD5stUcMd+ZEohKglFkxx9GmSa/BcBUxfWiTOuAXvgAOvKN36Db24nA0IAW1zis9Y
O5Vy4tWRbr6xZoBmqdqqOMt3UUwKgDRovbRkANJbCRDcnawh6U7EcuT13Y6yW0RJo699aY07Z4LX
RQoMjNkxF6dQm56op+NtUefy4C8e/E49CVH2XKsJIQ/c6QoHg6wUxKucNobaRa1yrmhEWWVqbNlC
+Eerc/I3Wxu+tr0uLvWXqtai1w7/O/IhMHqPQRAFYybsZzCf2BYD8JK5BW7ZAPuPq5GCqKgpsofE
y0wAljDCcJaPkuFNNu0gQFUntCOeawMfKFtMslQiJfhrj4n+G+4HwHV2z/aIDtyYxmpfig50U5uf
QQfXRnxBQRQsmg84T2ot2/KUFSVyu5TIg6IRd3qWK9lwcqJSHQgZg9Gvju5y8/gqQkDEOOKowRpl
a7R8OdZntsA+V8dwCd6K98PUI0tV5bTxBb0krR4VAQYaBnECA2jbIJohZq/6hc582jRCM44x/WLC
JYAsRwnJLyu9K8zj379c0Gd0FKoU4tZB5oPwn4w0NQndQkdKiERLf5GshDGZj5ZiA99mTGdTm/jX
sLG80O2wcS/D0Me3HjdTo97HjlYHSsYBUmlkzMfeNfCJP75Miio6iB51bGYzi1puHl/hDZzZB6KW
+/v9dkojb4lo9JJUktlRt2gUlq9y9uFU+FYCM3NEtEG/av34QRcFpOmOMVEWS+FSOX15hB+hPFHU
RFIs3/MfpcvvP3a49m8g7X2yzDvILhXul3/87uM/eNz85Xu/3xUizqC/1zHk3IA96O+/UrnUs0FO
NM/vj378VJeCX/nDl3pJy5Z08oxkO57xH37y+32pOSh+G+yOf30Fj8f85U8QdVGyBQ7xKC0vJqx8
h4nuCIn8H3/gL7/xX/0vvz9EH/nkRq3Ylku1yEKIfNgakc8VkTmvNQeaQVOEMVZBflxZksM+KF5k
jC4pcMH8/RnoQ/N0bNnkwS+Syw2BCbTu/JTkRdy28H+yDPBu33EVnbSXNEf1qjKEAMsZwOfqh6Ll
QzTKBFqaU7w4MtbgB0HNBt9HnYNrPX1R7XzMluAgzczC6ZQ2NU0BBgu0AMriSHDK55jPoK4HOILF
sDVQggb+pTPKY5655Kz05OqFkw1nB9wcAfJYVlPqdLt/s8hlIo6rfIkilwyIEjQoaipT3Qo9+OYg
7FnpfXKlE/ur7rwGyRlwDjIhu8iFShkd2HZ/JcsMWb0t12jGvzvNYgrXBCCaWvvW6bz+mXF3PJd7
rRp/QKRBOVSOI2QUGCkuwQirup0uZqH9AtAbcI15yQfrLU6G17CaSqQm8vaYIMAlpsObDj+ASHpo
r1q8iOWX2vopx4U9K/unDHuCkWHRpgMkiKrzwrD9aeXaOjTHkxsmp0zD9KAHn8bymjXGFcTVQls5
uXbsUyCS/9ENXkv9F6MdGrvCXgdB/gJs6DSMiryjjLQ2PFC29WTY3TuZIGR13a20escJ9WwXyDAL
y9q1kfZbQ5C4p5roiTnyi9Tnt6Tox71OQhyemuLc1vCwtfqYUrsliZ8cy9YPGKpPz2XgoOxFE19M
lEUVeIBwYIPsN82qccxLRQ6IFzmIgVjUMKeQDV6TRwREnd2ASt9GUzKZHeatPNUUWygbpMIaCcyk
msltZk1Ce0L5jzX2ua3eJuJb0BFuYwZp5I18Thq+t9E/6J1/rexhr3oc7DmMpBaJeGRchYyBRyBF
cQv14o4oii+VjQq27S8ViQpONHmq/eyHxqK9qf0YVHWGFJLsisB6L+P30oi/jOhDaMJ25k6W8Ukj
e2OjBhzMNBGepQGXUjrl98LMeMqN2vQsJDszNhERdKCxh8qxt5w9iLKNCqCNrxB8MUxaRl7rrmQI
kZmkA1mlPe5NnU8hQbRbC1nEKlg2Mk5R+PD3f6vxaSPShgza7E2YlRTROSOHhHSjmXE/3iR0fWpi
L8hOHbC8Wk/PSotIvZzlb26Xkg5ESIAxghDxq4yT0b9DZyxXWQ6OgZbiqzRBJbq2/xYV7i4XzTub
sgN7CWeV9bx3Fim6ZFHYt8jkBZejDaignk9FmP4k/zQhkKVI1S85iGoRoR9VkgKJnwmRwF/42QjT
gf4zenOyyI7pqK6NNF/PLokS2CZGz6V/b3whNo+mZObSCEojJhIN+mIc0uUi+Ev2xKNmGNShY8NC
LufqNLgcNxUkXyclDt0IAtWmazpzCMpcQzCbf4IPT7bG8lkrnYxNy7G09evyDwcphBVKVxqc5gZT
XbzV7PqVE56Vxgk5tWpwWskCtClo2VUpXYZ65uJYgJiy6jFcjwJQYQSboYBFRYuh8CKCs5neOHjT
jOCaMSrgaua6VAjBGUn+RBCfJyYNVVbAlZsocRrFHw3tnlNTJMRzSRNX61iPHrwk0oyJDKll8rWm
PbIxMyTZZl29+CkeGiCnT3BhaTdpX7MRx8E88LlyXBp2zqdRIPuslgOpxz3zLztDMKwz1fJfemv6
bGz1o6Yfwruhf8pdUI8G7GCfxJnxZ8scsk6S50gVG3dA/uM7wdsykGbaRfJHG7Y76aS7eqiiDbwI
/DQJJpihkiNscUp6PZlJkrUz3OgDmVMyRPqUZdZKtcvLb93Ik9BVq9q06eS5u7SC/R1a7AdH0+EP
2ua6scWtJe1v0zvVD6MKm12MPwRxyKFhkFanGaegYTHzs3715HNllX2ye7JtloY9ytkY9t8BSU/g
GV3krHPisxAV/zDC+JykxY966acbPYGeJa3C00WqYG33EPBLWG8719mrsS0PvjH9qPgE1bSdNWjC
fUTrpp2iD3/8NWpTCXLW9IArErPEeFcjKSjhpBO0ToXzK6FlsC3LRVDLCL5N830I3W3PzgmMMpsZ
GI0SnsscZsnWoge76iL7I9KZGsfJDzM1kJGlMx3BmMgsFQz3uZY/EtbQUrPf3EQ/IYMjYlg3nrSM
HMlOt761TYc9s0tr8J08J7SAXq6BD/Jz54nEYwKDYDSv5Nh6fNo5+g4UV0qEuHq8FdYrg7VyTboa
yUfVxAkBgHCbKe1Z8rFEDQs+vIXqRTgQMBfQxV6r7VPtJ/ralL4Bk53O1kYuogGfgbF6T9KntFCz
N83DEkexRh9lXLoOV8FYupukuwpADpuyA8pqdhclFsdDTJFUzRQHBrHij4H//1fl/DtVDo5FlDT/
6//8x3+jyrn+HP7HByX3n5Q5f/+l/1TmuPrfpK0bElELMgpHuvY/lDmu+pvr4Id0LAX2WzgGP8qL
ug3/9/+07L8J3Za2EM4imXFc1CH/qcyxxN8g/pi20k0hbYWt6v9FmaPzcv6kzJG2Y1qujZyDEQiy
W0RIfxRy6KwQCPODghlekD71xN49+4v7mvbEgFrUm3WEDJNCQh74vzDyI3RPB+n94aD9F2IYfdH/
/FEftDwLSe4Ch4ljsaiN/vQserZ2wOfoUuapqralzSKrssvcTzoZRxgApqy+1FieetB/ToAvNbDb
X9NIcjXrQrwChFav/vVTMtx/fkrMvmm0CNcylCn/cmAooQy3lCI/YJXmEpZqrSe6WYea7v6WtbG4
kTO5r8jT3Jlm8N2ySfDrbMeB7YKhz9aefTIgNh3AsZ1p22gnUqbQcJMBZwgDc55ABVOa9FXdog02
siRksHDrPTrf/WDo/lELxrd//Yp0559fEeIPzjbJCYV45y8HudJEM0Lgyg9CzQKT3KijE6WBUDL9
NEtl7Q2/jnZNMhp7vbR2LHorimSnaMszdTbxuK7xlBvyi48l4t+ooXRO9b+eADYnOjNFQlOlu5zv
fzwN26aN60G6GZO44ZmwLQZPIj2gzpx2AYgKRO4EWE5m9WGrrj2mNnNDY6gOqRMyvqHV8pRpT4w8
/+3z+qcT09H5EPKsLEcJ3qjlmP5BuBYj0CwNdlx7CzJHm5OOKzoMShrzxVLPzy0a7Sls1WbW83hn
BMN7mQ0F2mlW6hl18gVA/b85Me3lbfrTZ8W1KfNQ0ynSQxST8T8/panBRBL4Y783Y33Ysn3RoD1n
G2FI7aLSqH5ZrD3kkd+rIY1fc53BsE2hRW8x2mZ1T/yIX47XnFDHVdHjCe/H1ELiHRwwGIov9YCZ
u/fry2ym5I9Jbam+rFdkCMSr9YKmlbXN9bi+6ONTLFH0MW2mcVkasxeN2mZCH7Dp/el7sdjWcasA
5yyKs9UQclKXzcE2i4+wbQ3orQB001jfM364mkOtbYuinq517slp+hXFlbERIa6y0S17z7Vymo+L
WMhRdeTNamYXkEOfmAz5+q8/JQZEmX8+wDoiRZ3PvVDCsP5ygPNMySDG3rk3hm7lGFlxNQP/VOUK
h1Fs1gca8KjMK4SHo0/IQc7ohJyt/BaH+Y2ZKMaYVktQq2vBSfWUgqRCbTG+czXHaxWSVYCOxadH
PvunEG9yWcXRDuyH4vganu0w8HTAnn74LQCDUKp1OhrNrsDhcRwM65ZI41VNYX8IG1dctZqbx1eJ
CoJj63S3XjkVu9PJ2TTLLOdxk4bqqvuEkQ4FEZadU5zcJn/mbeyuaQtTqGlt/bW38uke+k8Un90t
bzN9J5JZf52Rhj9GQ1ijcERPQqMJWcw4rz3HKFLU1hnuFWHXa12ny8temHJ0UYaWeXywrDm5tKpM
LphdyeTMvXHUg4uRhmI7g/Y/cIHzhNPFWz7cVFRGzdR/aqyzM4DpOSd60Z4dybPHtR9ddPbdmREE
9yz+MtFC33Npw+itz9MpJ+vryqbCAPeKUkTcpF1pXl/SydaNXJ2HsCId0ybJNBWjSyZbqR+4sMdA
NZlODgypT7rs8FaFUXPu0F3E7TwdtdAa8eOW2zTrzD2bxG9537/hqZTHx3vkpEvRFQJtcoem3Zqm
+LAZRhyDalFdMbE/xy2sp0y7BiWaB1dL3TNX1YOqGHm7rTxlbWaeQz2J7r7WR3cRI1MqiAI0a2gs
mlbpL13u+qzMwNmcETeF4QRnm+bStZL5dGXAPnhU8uTBpdPZcGMXeKuFF9KJ4gPIGbHDM/MZtUF+
bkadBB4CwpEqwBJL7JEIT0l4FEINDwNJtpG9ZSxuwxgtOzfNJED9DuGVOCl/CzwpBGqps8zK8Tke
8vyIgSV6GgX5h+yQSoIaBBlqpFUdQGvNN3Z44uY7JfzTODpUU/dtrKvp1i2ju77N3mFCn4CUmvtZ
H81nS1Qagn+LeoN7piVeybblIOuFemISs3JKElKo6Q9doNynxw0MtOigJG3jx91Z5fLvP0hsXkeL
G3rz+F4YY0RY+k67zCjm8+PBJtkVHrHp1kZlIOZIhyWEIGiCe73cpNmMk3rJGn7cnSoWU3j6+Jhq
Z/f4FpALVJxEZjQmCVUEWoQ7w0gCQBShuwsSCzO3YWnPjxsR22xTp/kqlkeEUnT7VLbgyInLa0zn
9rhpDQ7oZE0/HveymgktL88bKRyPU4NsiRl1+vK4GXv/Q84E8Szmh1UDcwIiSIzf1G3BV6RZdpzZ
699UisfXHlX7wjBxwwV2PoO4ImXGVO96RFphNjTDiwmyTy+C95JeIXssFw0ulE3weA1R0CDeV0I1
GimpSYe1yigY9KJ7lFiMI8LnoiR6aydOYtETmZHa71g7GRTQeTjoVhituspyPYYVP9KiU7eaxpVr
fMrMZL64svxueu8chi4gG8mKq/cOqoAcquIeEBtyEsVerlPpKfVjuNmx2mgN4VfdkBJmalebZmjt
DVPbc4ejcRW5db1DbUEH3AW2N0kkLKoapl2aJbC7B2yE5FUg9y2jX+REZlsFnp2Vi8ZEOrBO1AZa
MH03FwAIQjP3snr072GafbYm42yLxXefwezM2fqCRYUgoyFFakSf7RBGWGvsMW9xCwuPpau6OWF+
j8Tw6o+asxmChcphh/5R6bhNsatj5JMBIOgIgsVyNAkV1w5zjvIXofgBPxJBs/EXu+vamwDDHldo
jR/rE9hK83XiXK6br1Jo5Z0r1TUzZ9DBkcL4KscXBJjRrrNPI/uQ3ZzyXUp3wFHmSKrZMH5ajTVv
rai5dsaAOYz2AvlacvGJIr1jbEqHcN6HUlZwjEOUQCr/CNL5xcHBf44CmnI58jDMu4w88SZvyKfU
jiAMQx2plQr17MT7d5NBNJzawL3hKmVQJXx3U00J1u/Q3WNCRJmlY4miFN7l/hL1Ienp89Km7Zyh
3B+jAFVimNP+0fTvQiNUb5n2lFjpMCZ1xSnuzZhHteF5JHCdYNHhDKTF1PP5CuH8lNMT/DLPe+Zb
ljcYZIFK+t17Myqvc4eZgA1ZunOhCWwtLTzOw7QNk/5LRIYs+lr/VZjJOkiE/ZIQ2o45EZ1Yq2vv
QRdIchwLsHW96012MN9kda9teoR+Q+S5W44lf570PtFKLqz9fJLgFg7hNC4XAj19EuS+HlWKLyuO
1yiwBwLiMvtYyowKfLE+TWWhzuFSB2Tadmzt+ujQJzzODdJDQeRT8UPIIvEExIG92ZUXtA/FVaif
4UByu++bXylq7AOR2j+juCDADEnUQWsVuTmme7SnGVmks0T6pKjsMFCNz2TTYSZDeXIxZFthuE/c
nVjoFGi9GV/ljvWtaGT5Ebnhe5+AyzObGu62VUZel8KvcHTTPFhdUB87/1g7NVCeBoICLN/kICrn
ivzDLQE/5g1jXq3J9vCQb3oMbEZTXlkSKlUx+UM9XSDUjGknSXrah8eT19qguZeduhQ4V4+iAs+M
PAvc0UKhUBkM0SDTt6F67fuqZhnoo4PZLj1HaYHrjuKPKkRL0uIFsHhlk1a3T/RH6KPD6zoRTUWI
ZNxB5qNGrTqspsqsntK6r/cMxptGKw9FX/Z79LC1DTFpQEyN/rb+RQ8YoVzABRzSypom0kGPK20r
g6Lep4Vp0q4FfGHx5q2Vjh6HRGdsATQvvaZhKez88YvREzsVTryEJMoYCGqFdjBizqbl/2h9P2eC
rFc7zqAD7kGy3ucYszoIpo2JchztgL1Be8C1B/0NibrOOaMR5GOHxqoA6GSu7cTrGnfDaWJ4bbu0
Vn+mVjTfwnZjRK57MFpFonQMSdSa5LEr8a2GkYx3KCeAnJM11qg+fWUY0mmV3ARlTYOYcCCyZV/r
Todai0me+QjagaEkpVa9Gh2TCIgQgKorSBHwCcmkJgFNOjJ+6ybxq7YDZ0UbF5VFB9m2mcxvPeIx
SOtZudU1IDGh1iNWg0V6IrzefE1tPrpYHrg0tfHVaVxqU0b4ey0coV0vd7uuH89cWTjEvTyFLdeo
HtLMS4cEFsnMpq8GwFd5OJxKxyZkenL8C2Wq4bnMf77qoQ+uNe5/mm5zoPdwkTVRmoaFmQY5gXMy
pLJPqukI3uiN48g27vGdaBicExM5un+zmWxiMhkxCy6PLR+/1ZWnGtsdag83XKd5NJzrLiBEiWDc
NRDK4eS4UwDRlW0SBnHuav5vSjfS7TCUYhvZ2Sd0Bu3UL/LTx1ePGzfsQ28QoMfsADYUCg1LOyFi
QIfaY11dfqOJkuOIRXQ3zuqX2xrQdASAQhJF8TY6xt9vcoKaV1Vf+V7Uk5rpsv0CPr+KPVsU6RO6
xg+B35Pe6lVnS3e3qtuIVvWmweMbCr98Fqlh7ys6OHizp/L58T2QuPU6qHu5a+j9UkprwEqmEGAg
InmgW8A4lnvYHbE6k1m2etwN9nYetGiMW2BH5IwDKbEXkE1t3kGGm/cpiQrG4DXzr5l45Jpuy6Ey
J2YFjj5exdCeOxFUL1hl8dGYz5jX0NBNaOCY5DInrvXqLFXyhrHZBeoAr9jC/IGLJdjiotKfydgQ
z6GjA/7nCfotRkmEgezAjGBDa2pYGd3y8QF9ZJTunu1GcZasv2tQLAV6W+1Jx5CNgEmI44B4FgnC
ct8tLUZjVll5DIJXMRukkzZJkC5IX1G1+2gOtODZxPW1IwtTnspwHI49hV03jDNSVG6KFATGH+6H
E21dGYyEPHGcuWROzs9Ib6aNo+/xb8Khrex7Wnb9EQlYcaIuh5pCYCXBH8rjN2IGn0G9G5vqavgz
qUXo5jUEkZRhgMapGw5j7sAmj2AwdUF2Nrr0a104WGhEcNLSei8Uw2Kc8ee+IO99noK7GGKACtG1
rtmOtMYrFd4+1rvrSKYVxGYcVilqvhWq4TNapYO0B20VT+NnBT53XTEC1IQF1VzgDo+jVwcn86om
Eo0arWcCvHCriXXP1A97tr4tAZCD7N+wQnTrfv7IBORP9N7wMzFXY9nu27jY5aQXr0JJ33wA2a8T
yhtb7Z3i5Eu4XGFSa9hNxbYRBlq0am/oMZarg1GHtyR3/B3iapCOMMT0PADNM8DVwdV4Bpt9GNyG
mN3+KBrxreieqfMhVVYTMpyRqgaFn34A9WKsbYa7vWUlu7TX9H3q8JmqQF1FKDXWQnY/IcgAU7OT
b+hOYB65Ela+0xLRshp9KnSJCe6wzBcmZHAxPaWjuyyXj5vMJvgghKgZq5/NzOuMUTtXJm412QLd
RE/pRPhX2hpwIJRQhLGlhEwktkMvmVeb8BjK2NjHjvasgTwmiqB3sSOl32GYUsQv7Z0M738i34Wh
iJJxZISedVSeM81qZddI4QrgJctoYR31bIeKTP/lc6hLxOIeOnSkwjqFQJtU35IPE1viDaAdwYbV
mG2XDnJOxvRvLBxPLEO4pE2SY2Fk2qBE3WpvZsWvwYbN4scgHXSUP++BY15VZR8K1FJ0QB0dhQz0
EqFC881R5deabM9jVLIFtpSPyAv89dmomlMDOeCeEGu7Enn9GeVF+YW35AKc472uiBCN6uqbg/gH
WHI175oB9zdwBx8nSgJzkzWETXtyslx9XMmUIdrkmuFVS5WHVhmMSZK626bV3nuWH8I65AlfvNyU
JZcv6RM0aehmvfZrP9y3KXiuWTyr+dqVUbFr3LK8R5gEbcAMWYdd3nJcl025Y+x6gNtl4WfnPi1R
UnVvQm/FWYCA8DiFEefmFQfRABS3xCTheF1kkjVWOE30B2W3nwzno9Ugm2NhjNgrahJIaGY+manu
3kIa1Lnm3HD9M64U30oxVGsQkdYpTkm0ASwJcywSO7wgdzE7F8yx0TqxdXsndagkaU/kdTL0QGlf
B5rKew1SgEeXunpC84RaOfG02Zdn3jWQJsDNTr5QLugOWspxkXluNzsnK+HTj4siqbZ67y7UEK4b
gWa8qck2DxQKkMWDAaU6zz614rt0QEgUcb4tyundVeZA/jccSDF1FY1qojPnKM49IlnvukZSeo6r
7Qjx3YaPCyyFfIYGuO0aCptcmUH11BfNNdHwP4ZLUNlDLBYJ32dbVO2HBvUxjjGJ4f8wEEsIU3Mm
6GRRkD0UZU7mFiREzm/SRgO0tK7n9ePLRo9KRDU+jqi2/JRd6q9G8VoQ44Y0HbHf0Ej9WGapgaCc
PWXpWl5afQeZ/z2mQQFmdcGf9IYtj4/7OdDgMYzCg7OIeUqDwSbsGORgy93HjaUvkOD/9sePTNPf
Hz24S+z3EL5II9/poNer3vlwEwBPhGgYzsbRrG1G+Na+hwO3r5cH0Jk6zoUk1gYxfg2x3GtDtzo+
biCB6dvpt5A9uCmAS2rt2U+76JBqqGicp65kWtNF/T33MTvgxURyBGokLTPsP0irNLORnPaddpyN
p4ZYZHaamtwAW4Ok74QD1I94fkZHQaQXkbBbfQjuLn4OP3uJQI/VQpo7Qgryo1jE8CMwhrGujRNp
8Z65K9XgvnQ1YxXVyy9izIpX5U/F6+xiDAxA5/fDQSuchDhvOV3DKcIV7kILSgp8IyrVOTTp0Reh
2AetVvLGdXQyJrzUlk8o/NxmxkobtewoITTSXLVeRhauskyOqph/481Gl9Jr9sFiwr+SRtx6UTl9
NYCsX4dwNnepcko2ius4mrka103BDnCyvL6QtHVTOisdFKknO24usijyU9XlO8WZ7GkiVzwKkIcJ
H2gtmo0h5+QrSrL6RHwWy2XU5MjBZ/Q1aX419QKfsJLD1qVGOKRt0N/VEh7M+KH9MSbhzp3bXT9j
K3LdsNjxEcihcof5O7PoU57HCLV8uneW1DEtZWF65RLNRkn1m5JifElNeGPXtS7c0frog/AOwdP9
mUGa6nEnGqwxT6lPHEsexBUkl2lfWY3zPctNpC6tzfsqaKSnXfiMEonOIBDkNRtq1yuQKh4MbTA9
N7PmfecDZZ6Jb/Ymc5FsauSIKBqTRTnEOwFhhhZHc4TEjR4p7JxrQC4F/cBC9/DnaGcXRy30NWWR
JJOieG/2bCidg1OZMeSf/CnRe/2VZtsxoKFAjaKmk80ObkIx9FLD9wMchxGhYhzXZa17bQ1TB1o5
a/va6tqNNYFzYY8AoIpdcICzElhBX+ygoawdwqe9jsr8PgaXKbbdS1wXXIc050ctm+lgf+Zj214R
F+jjqMGEE8apNEsOjNKtwxCPpN/C2bsMNZlpUG7OeqqwO4kR37VVIIWfLr0ed3cjcyAOURJbyEgL
Or63WIA2NEIuUvooESR0zwiqkEMFQnqjnH9rsN3sLZ9AKI3m6oq5Vb51BANc3KFb3Ifhyh2j5oKT
evDioWOXMAtMd1O977rpA/0cJfpQ69dHW0rZ5o6xkfOsi2+w0MptDjV9h6Dpq1MmpReWoXlMI8JM
JihbnWFwjo01U89gfo+mKt8b0/DCuzUdnBx+S5SQh5YbHSo2otZWyu2MHXiveatzgrFEkGeGqGtO
6A43BY8PzfqLaklN6xkjVZPoTn2KOWKs7POof7hd9pTbTX0PZ0BwuRO0Fw30eGZxSauHZtzZ08ek
hit+KXEOknZjc3iPU5R/hew3nHrHOcXIIqHPD18COD83IJpnN8T2ZQ5EwyE2YQGYHDiXKUHJqPWT
OWieZlrbgcvExhq6CFt5BWcq6p5nJ6GTbv9WmSMkSgJwh0Cj2I4t9MsmLi6/bOlMapL6OENyaLo7
QG2BNw7tDzFM4WnWbPCc/Vjs+z1agWiXERV8CaveWKcBnTRtvqAUsncmrghPlCUhdkvnoMlAnfot
AYUqyPc1sqNDv+BSI5Kg9hPG/RUkymuUSfejfptYlG2/fZqMBe7UJy/BaERXRPTGKWl1z6kssRkn
FKZg/YuLr611xS5SGYZDini0DSc2niENvaHrxG7GKcZsriy/sNpThYt4O5tx/tliC46iY2daEcop
Zs0USQ0eCpLWnqKASshl8nQLG5ZDs261c1xr/KdGcMPQMbDOzxdp+fq+a7pkq7MJ2QRMJdbOzPGj
sHVOYSG7U1eoN/SZgOuXiGS9zs0314JQbxNTpy+S9xA7KLIbERsnAmR/9mbqbMs01o559xyBsQZk
v0DfucK6+ZzvQnhydLItfYfPEXxrF2LWYT4/kQV212PH3BWLZWkQor86wBpKqHZ+3FrnOSjdgxqL
dwvT+tn+v+yd13LjaJatnwgT8OYWjk4UKYmUu0HIJbz3ePrzgVnV2V0TZybO/YnoZlGkkiJB4Dd7
r/WtFkfoXMgW1inQGHPehpyEQvqA7VGBIkEwuqwkwUaMNv0SOsNkbMn6yA9owwA4WFjeStaMQUfh
CDZat2GHWx81Qez3JO5tCuJojnGkP4u52hOOqDzTqkBsXACr8qd1aSGtyjoiJKkvyZx9slmRxDfj
v5m6MV6j5SFE9mFK4QSC9MDUu7/p2Ss1xdkfzzDS4upOWW9ieQ3zDvtDMLIirAjNtHvaUvtYp9lc
xdJlzLNuEyQrI6o+UEnNgT8VktOOwq8sIEq27YPqouCPOgkQejXzTdRm7dIKDUAAiv7dmL7F4tAd
jUxq7rQ+2BqjJLJFTII9R2ShThdfurnS7knRoZ9ndjj9KZwdcpwVhygEmlo0IXl1Ul0cJti+7Cmn
o5Cw5ItEeOmZpveTK4fxD5TPjGhwTd3rYmburO6ZMFI6B0QsODqsbKi3TOyUW2XuNlm44CqoKrjA
7Gz1lgGDNzjtwRygnrRayceYQ9HPSGbVIV1y2CXUhZD0Bc226jE+BQMBQSVaCluLmV8WOQgBxHXV
eB8BVvETeBWUWLurrMTjthjXKI6xoMWUFcp4DIFkWwzJaWucmrppT916cxt2Mq5gdCjp1phONC1Z
q9edWdwba5tanaT2qE0nOdSiLX5QqJ3kgtM/k9JTtN4zYuEnLdl0F92ob8dMojdqDS7QRx4LCrxH
Q3unJtnGZBmL7XLSvArt6S5KcnYKmDqLxmAHainXosmYJlVR9LDlJMzcoX4cuwlHRy4eUzTxYMby
gzWm0a6G0L9l3EN+aUk6xdi83WTl8hEZSsgOObeeegmQcNeIb4GyFG406iDLFunct6v1B8gxGpR0
Agle47duCN6sxOx9lOTITUeLUCINWggW6GcLFz7r/b2Bh/xCKMMhxpt4CDWwa1Fi9DYiny88U81m
DkhwEiL5gIu/eZvE0F10jHcNS1LygRDPqxOe61pbQcBUt0logTlZSp8pkRRYdukesAgtIFqythUg
Zs0ylZ3NoMgavJrWuiSFtbGizhlZuwJVpp4w5ECEpKY+EVR6okTvpZAoP6ZB/MEg+wXOt9wGVjtf
KsrTlBYucaXE27GjuHQ7H25nRiBWG5Ulh1d1qGTlPA92WQjQgpObM75NryoeG2IhEAu0hdo8FOxM
5wgOuagQCVZTKqMP9T7A+XIk5g2bZnxzFybShQY4uY0F/ZyBvZtPZYttH+1Op4/bxyHN1R2Bg7AM
JzSaQ1NOz3jefgSw10BhM5EQQXx3S8+qtVhkcDzrIKyUdJUIhMPqPnVfI7KUI8BGEXRaTfJOQWcT
n4mwgU6oHZfWeCaCtrsUoqUeI0V+TusHnf7/k06azMVqoLtERSxtosRCJmCJzV4d0YZSFuDu7WcF
WdPvexg/iVpYf4xmFZlVjMcy18iSxIdo7RTVMhYnxfC0v90UIIqkJs3cCQmGamH27Y2Kzr2YiX/f
TWlr70a07uuu7HajrVszaw0iv90T+5jZA/Zk4HLJJzDjFPT4GsXkVYIN8uT3/SLGrxU2ColospDt
gjjAJDwSnny7sUxw/bZeH6RuFekq/XfaQapKlpWgC62i2Her6fd2TwLvxBiuvwBJijJ7oGi2/313
Wu/GocwbNRiNolbLXfrK1V5i0tov683txz83moFdHZw8JRIN58ntBW4v+Pul/vVYo1ouVo5yC6O4
WZwsBSyiTePz7dfS22O3F0hJEMvs21v4xwumFeIsxIzPNTXSfaljPHWEBN/175/XB8MIR/mIKMMt
BoW0SGCyTjuwyad3h4N/vffnxyASWKiSTPGPx2+H/x+P/fnxz79XaPOAZv3XK2chURf0B3uW9nyB
0Z9v8fazIFR8E9iq95z8Io3LWN0HaqPuszGCM9AhD68pOm/G0bQoHT7dfkFQPy25rXaTMVUt8VP5
X69rLAVnx+1PBCVBq7dnbvekyGw9Mem+/jx0e9xcf+12j0zAdjMb5e7Py90e//2a5UThj+hxsPcy
gzAVvG6ftBiTbvduN7cn+pgdeJbiwomrJ4vm566rIiq4g54RycRlldV5u2ddZMu4Tna3rzm6nW5/
vtYs9Yf1orpdSVPc1/vbzbDeU/UZa/wSR54QjtO+roppL1Oep6jHj39ubo/lmDV3A/DRhJxsiIXI
08lC5YOECRfJ7WY2GpyIZL8iFyE7z0oGpE7oBTKNBjI6l8ZedU2QwZS08Q0dqDj+aAoD4uyZubFR
sDBjCLnAmG5s2s0bPKAENg66n9c1yL7oKhXFo5JSgh0nb6aVb1M6h+gTSsgO5g0LNPlgAj2IJQK6
Z3Z4KLmHaxbLp1xOTBAs6bdpsd+hEX7V8X0oebd2FrmmhaJ8MWdlNxQtZpkAS0urKEcSi9gq1Qj1
whr1kTY9y7V26mQwbqEa+tGyFpvj4C5I9Whv8Abt0Tbm9pNaHL1yGqM2ArC0CvhmeEFUBFDB4QiD
A7PzuVapbnZelOGDrVhpr0mCx0BVoRn1kFTpDffQVFo9OYmGdVDnNnCo1g0r3jPpZ+wi/YuaNWcq
Zps+uEpiKLnRbH5V2ksHgdMpO2vXhukXozUW6pHPE8abRDDRa9Xz10Jcn6DmfN00Zk0iSeyw0q7y
aHwI4kZsMTVMRvdldvRZZssgKlqiXxC0KR6cmQ5OJLNZYBqPVYKxiL6BtQWWTAhEr6cGRNx6/F7H
eAfHPiOMRCZqF7FFQudmyNlbBsE5NuknhjNL+UINbKMiesvCuE5cCN0cCjKmKfsjBVS1w6uGHmVh
6yYRbZaZTxlwdUnhyLXsxPbEAu6AuyQUhubIr6KM/rklvZX6RrbYZik5S/yqIedhIOO4uy9KMl5K
klJUq69sk3WN28EfYU+btdCQWX7RCIQPoyrSJkBsY0913dOxotMuy/HRapSnuSMOMNC7njzP9JES
1ZHPDs1uxvyGmCrxjZij11jg8bRFxopTPHN1/pI6t1uokyYtDW4W+GASOLkkSd4Gi0oPQ4nWFNva
03vxkw0EdqkdgAKXczvBR47Xmrq8PflBV73MHTZewOifcTXONppod6Wfe4tm1Hxg6XE2tG+CBlxt
3FcpUJum4xj3DYTkQCZFQSryYNNM6pZggMkRUe74ogC0HMfLdJUz4lEnQZg9VsnypogK0W3qctgm
IQY7NerUywRCPh/F4rBYK90pz7XLUkjtA111f1m3DbeHQhLQGtgtj2IxE1A0aZbX1ssbsZnaMV86
Y2fg13ASlXLBEsrGLtQm4yL0JJwqQSD69BURdGrBZUJdvLPYJNplXXCBKjH+Pl1bTWOq7AZ8glat
igdVLxbQJlA5GoIQhDlgxSNy2lho/NC1oFdSaKNRmWiHyzTNCRz05MpEMVxuN920n6ZWfErKuzjg
lZJa+a5NYAOSHpDNppLJlUBvEZLlJ4vjfi+TJ4U3TDDtkXz3ihQ/bLnkzhnLepkI8WMYGftIVe5K
GrMm/u1DvWj0CDoAZLnxqHSK8ThJsT9ny3AWe/mpLpqvSMwtngLSRTpacdLXNNhRhCNjSqnCqNEg
tinhiUgQCzwCRskJbJV7iZ0dyYvdAeH3B+ud1E8oI1L3I5mRRPDxzkiec0AMrP7HxgvaibNgvCD0
gGA8jKMtmfjJxoplYSYeMcyoR3Lz1GMhI1ec0DX4pG8CgOwTAkUrPaPsbzhxGEmEQKoP9TDQXSJK
2qNcRV6r8KLAHTgqnXk3obvaAhOM3TyPJlCfUuU2MXEsiPEiohi7nzmTn1BWRE8d5fko6PKrPh7m
pbWeNPA6kZa+5NI83mEhrI6JID3eVDd1Q1UyLsV9uDTbQefP/8/KYml1DPyHcJvgWA2wFm4OCZbc
P60WyyAnVmyQT5VKZrqFRwJ5LQ9Ii4mMq4lo8YnYngaAzuxrq7hj0rv4f3kL8n9ze5i4HjGOSJok
0ghU/iFnt4AK9AmC/m0uIHcKemDLISOAMOIxYyJ7y2TW5wgCKt8qh+ieHGuyPHLJEao1gLlWSCKm
cHhYxabiIOWnwQwvHc3lHdtV8X5Vgd6qUf/zgZNXwfU/DpxpiCLuCXT4cGz/IcjGzZApSTlx4CwC
vzJNMnfhENxLyoLsvczUjTaYpTsN0g42XrRh25S+kfYiAWgncvIuaFXrY/IqyYw+dVl8LinmUPzR
fhCoaJDhGpbAVGPO2BjJ5IvjZf+/vP//Zm7gqFsyLgLT0vkYN8H5v5kI5jbBMwOMlqGOSA14b5gc
O3K88X3RZJtJlia1x0HyNPhLZrwOYN/uJPWYgIPxSrlUPbT9d6P5qaUJ2b+6+WqtFZA6gUBZjOeE
RJPNVJWESeWRtukS4pW6rHduH+L/W8Au/zOYGZuMiAPj/24B22XkcpZx++8WsL/+0d9wZgPHlq4o
BuPdzeT1F5nZkv6L5ZrGWSGaOtV+kavxb/+XvD7F47gTDN6BijvpbzKz/l8WPWI8PBRd11dU/l/8
X9SW/gkiNiXZYAEssl7DB2ZYqxHq385O9qVUfKQ2wtpxpdpu7eZgIIO1XRLndVab1hmopLv4u6FB
GQ0SY1Enc6wmW1lN4299qn4taI+2WkRvWpjjxsP76IyxdUa3TPcsa61N33X2AMlorlSSjOR25DIj
C4isxUpKtGc6i6b0FSrsm9aS/iJMq2TWWB7HdjHZRasSy0QxOGugk6xJjjZ5nUHhr5EMNs1MMNfS
Db7SsiLMXkcQJTvqPnY1yNReUsAKTQb8P3mxZgssmomsM8uAGRmaCgpazD6EBuynFMUhEcAI9tsk
ezbncDmA8oFfy5olpBIj02/W5/B11MHekSE3F0VzlnP0tRpzObPzLg861uhjFjmJQmouoKH9yJLn
rhNb5dwRXndPj8ReApzn2jwQRRsTl2YlDZ3LhlzDCUxQoRDqp1Qk3PeaEu9A63mLkXgmC/z7202n
yzuzrmcPHyzvgaORAaqce6ncprnFIkRIFC9PFGFjFg0Cp1h4VNn63Gv8vbYh40WTUMQh3rHjGTaY
RIwT1HBcymjfbdVaNSko67zVdzsXi7RN1fmnGWcEuMroZa3gG2ZWbvSS0uPUzU4mgxQw0uncZINh
JyMcsKGk1DTAV2gTFSoOGcwkCFl73CJBHHqNrBoe+UuXHBVzKkzFQS1GOrVNkvkRnSEaLmWwX1CJ
SHt5rSMtIjr0vMxiT9VIzVpLl3W3INrOWO1oSf4SA0vCAjDQT6yo/xqvYiAdUiAED2Q9FXakstMZ
gGKddTlYIzbN90Cj71yQWYDcqTrEFiHEdZmDrY6Tfq9Y0AF0vcpcGX/JMYWl2inAVwuCHFj2EL3C
1umumPTs9w0fjbSxVZif3aUV9Na2YT0dVifCk96CgGiaCZ2KJqO1EUw8YzDitnltxmiSBcVTIqhn
tMHKczmwDDVaOnca8SptnBB2l9bHUJQeQabS5Vs6AlSwhivsFdJU8dtQkTy5JyG+E8ZLjbDwPq/z
HTV2Yn2pvn2mBZG4RXKXV3r7OLeEwUcWIdCgO5RaZsKREqa/6EjQxqcK85rGFNZ8AXfLqW6kM8YT
iy3uNLsLfUO7EysYC3ocuOJ0H466RZ8/fpDaMPGmHvbA0ElfZg72RSB4ksDZ4FhO2RY6WeMapDi6
ChMWBjS6JIepdUq1lJwxyIZdlbOkjocl9ZaO/Go1YT4kZ+2OZSk4Tjh1Tq2V/hymqPJRf1vDfhwQ
oi3yl9akFzgggm+R+wjwWFz10+ZLMlA/qQEN0ydF+JdEJCfXC8xxCZ15EVIQrcozIjafCCik5iU+
nxL6k0Q+xQ0TsQmpH2Plr2eSlOLcD6Ah6CpKACMVThGxLi6ooyuLYmoDTQW7teUj6nFDSCquLRnp
jiGNn7JSPsNHl+y87rZaDQclAERh0wXTnWiqW4JOm3tw6VOdoRJByaWpsNdSfbTrkoDkyPxsojdD
1Sf/R89lku3k70LIU5R0tnruuoKQOYQbaVu/zuaSeJk5AGFY0tKPVVRgQUkdZKAE7Ec9iWhFtJzF
IvtVh+NTrRNbolIcqksQn1QszWDax5CWQCw3ya5XIvht4C0Ai31iTd+hhxlsuRt/NQULRHLpv7qM
CDS2vSIj77TvGTVdrMW6PYAAQ59TbHqLGNsiT85hGUx2EkkYkoInMEe/hkHhX6nw+GIK7fAlmnOx
LBthrM+ZRX+dmDfMvC+WCmahIqV0bmT0ptP9TLaUXrXXOKvppcdnEkw7J9SJ3NIFymgVy3pycvp3
SBExiUcI0NlmOMpAkDgYO6YqGaEXGBqoiwb7zEWkvLjH3OWsDOS+qb4LJPThOYsyihazeK93EN2y
STkkuUnk77SLcpg66qxskkgjwSUbyCmrROi6aEcItlJe5CB7z7IgBmkzf1exuGP3/AYQoyLaR3kN
00q2uzp+mUTpPop6kjBfkWOlXt2Esgs5PXLyWIQrGxuI0fQWL0JyIKOUoGjAzjbcLAgg7fK0FMMv
UKF1ACWbnewDS3wqIzKIG/lXuWCP7cCPbCtEkScL/KOnZ8teGiNcnuarnOkJybVI97jW2VpEJdmf
0Qhm+d7sOvjsckyDbi48DHPf8GhhHiYJ6Gz+Fr1d8C/p4Ayx+RHHMXKEladNe99lbLkKTfsEIokN
cwJwh52o2STCvWJgYbDCU6jtgxoBK/YiglJjDcejsGxHWnauLJuBnw0iHW8QIQnXR5XmFLVm3mT8
K261D/gkE9p09VrLneykZcvWdACVDV/ZsV7hnTzOYa0e+8hgdTGX+1mInxh6zJZXb/U6dUfmjS6b
DoW1XCmZyiwe6MKvnfzRBEs8POsiWSwKGCFmIF/OUm/UCGjC0RXL81s9Immu0EO4AvTODIAYG0zp
nWUEfL3khWIM31nDrFbUcE9JxHzLg6G65+0h81Sg4ZC5wSojvTMUcdrFkklpcx3Dx36+oqiUXBR5
XZh/c6kuOyGi4mepKEX5iudcZilTGxurGQssCWwXeuGgraJvcyh+UNdiIEQZjfJKg1UivraB9ijC
C6LAq37V00OASJSeFv2wPmeHE7OKCmEcHUCGAQLXjbuKtjMCTwd/6LwgXO5CMWDeYOhKpJ8+Zyqt
dMnuLUeRIvzhEQNPbwD0zj9lKzt1mnIUG1KcOu09bJ8xpB1k+jOFIXuayinbm5cg3XaRdh1Q3nu9
BVBEB4aDoZUT3U9ZfxBpeTQa7Ghj87HMpHvXE4419VGqQ8T25bdc67u2nkEpgxCZCerRqhdpNkF6
cIohZ0GDL9Azj2lJL9FmEJUBXV9cHOLC/Cz6X13U9puylQvqSc0a4FZ+kQ4ywwbpyTMlhtSVQuO1
LYJjG2rfbNhldwqMnzi7r8YB48gCf7pMJtpvmvVGAyBwFUzXWDkY+yptO2pCiMmsOM9ZZzhCYKA5
rQ7FLQWz745UPGW0kBi/OEqlY1jyCUckvQwqkxRnZeDFVuYv+vJAWfszHLqrjiLBXNeVYg3C7ltV
wrMmcVrHbe7XUQyQFdhf1DZ+aDCRJrKK0lnYlYzgJVo1QYj8OH8VqvSMpxZHSOAJ5rYkJFCqvQJ/
Eg6k5aC12ZORoGEnHfTaSRRhrJyhZcrFSz/TxTTRIaNHcrrpZcmbFeCfBFtCEODTGPJ2imSVt6yR
5dVZG8kiekW2oLTWKa6JmJ0AdUOd9a2J9ZG2Gkwn6SVrUMMGA8BCAusmtAWdKr9baXdMQuHTiMxH
TSI2A4c6wXL03MNFcyFb7QawMlDYzO2SPsmpMNqKrl1oK6K7QGUXDO1RbhNp01Ev8we92RZqsWtS
Bjo1LmafVDlbV5gHKU2NlHLhJyUUyTlloJkTbwZLPMGxJOggf+ux4RJZ72pmb7nqtJLe1qdNIFl/
PXP7Oa7ryEXsqfz+7ds/uT0hc+zJC19f4s/N7Zk/Pxpy5AfSHKO6/fsv3578tz//++f16X/8DoDV
gyKjDUx7cPje7feYYdu/7jLut3+9z9tTNUB9UxkjFuvBXiv7p9JIK//2iW838LvojK5/58+NfuuW
/uuxHqfrnkayFgQzxTTzI7/9jdtvqf/5q78fU/ci61S2yQAN25Vf1683S47dhBVj5GqBSKft9uDt
d2432krAm+AWOK1+WdFPcDX+49//+XFIpZmOBZ6a+oZL/POMhLpzU3OEyn8Bk6N6YpWMpcG9PWYM
E3FmGZX4dIqp1c/tw6SkNeKQtfEX5RPdytvdXghXy7ub95t6JPfq2Kr3zFaLdmQ/kSRX0wNRxaKU
VNnO3pMcNr2ND8pTaQ+nkkhLZziwcsGNe83pDTrVy/LCilRO7PILi41XMFq4CEouEjw14uzNO13Y
JPoeLhkXjx3/JCcLlpa9vNCgQcqeXcyzgkjoS0lQ9vsNihzWww7hm1i0Krca/f6H65e9Sg/LGtPV
e4PT61ACSUVJ9AHDUqQylm/0DcnxXWlzt/sqNCcFHE/QkuqWw/sUOLRbI6YWV/lsjwFANKfdKC8M
Jejz/YxyqjPZwXN1SQ+QiyRMSLQ0aAgSIPIEbqxnSjuiFOl86aKiB5M2ExVk1dPN4T4PnTOeojO4
lLi2003X+yJp6iGb2egE1foR+0/5KJTobO641e6KNVkYwZUsvy5rcgpgUciwwpFbybBNwW5/CC1Y
9N5HgBQO0459j75HHLfJRLsVthaCQXseMe3j0U33a1abyQZzqwCiLVnWgS1MmdUd9QIMkUbDYyJe
hQ8qfn4XuMtWA+d3yJ7ydwbo7IxUcwur/Kl4qh8iR7A1n/BCtmbhFrQyi1wb7/SH5b8aWNOdCeRB
MAu0qPaZn/eupe87EmLQ3qSyH7EExWsPsYvEpuRDtZHmefOreqq8LzamZDYRqe3OrzDChPfMTu/Q
CGkPL3jRTnTRQQXa077yCLBCycT2kHAQ51yPdrM13XPqYKLGGghQls+YuOjWzsG3uSO63e226ltw
MXe0CDb6OT6ihP0uPvkv1uKf5kXfZZ/xFZdh8C30fveiJhR/7eAcesiGbZZfHAA8kbAW3pGXBPs1
Edz9wVDwkjv6mVmRfAnY6R4CJzajbvwevH1ZV/NsnsXBI4M99yaVYCiE0ujPAOufKSKRqmL4dFEy
e6P2JCLboVde65/0vRMcX4Qt7b6X96fw8RWomQSizDkQ3SCdDBK+S4TbW3BwZWyXZKsSFiu7kjM5
mY3a5HGG2noN7rT7H+XxMaZn5/x0ldd8ohM0Sjc5oXfjryPsvV4Q6mqudFhs1C/rWuRhijbZGzpK
ePxMZVRz2tGxvBTIdE3G50NxoqV6V2F5sJdteqWlMRxiRpzNcojhu/DpUY4chNjfldeOYtI7uvS/
H6Wg4Yf73PSI/Z2Lx77kCvApM7sthzfcL4tbX3nd5IR28Sevbc5lp9vGmlOM7uRUz+0dOxTZelY3
1Fmo9TjLFyfb1zG5m/zGHXy0RvF9f2xO3VOnMITMJ/M4qZzjz/F22mHJ9n/UXbO9mTGpNruG9/tM
+UmdjeVk7FFtY3ably/y4bd4sy/UfJi/i85uE95Kjn3PRa6eHoX7wFUFe7I5echuQeSNNGM3HMgj
CvfrwWx/doil7fGaemlAfsipKo5BuDOocezD/CDutS/CCicn3S0PwEKDbU/au76d6l18H52hzVhE
Ex8nO3ynSJI4ywtSTxvk7nvspXs4OvGefU75wIKJI1duKlKZ8gcoa7bxmbBK8cTjskOa5hN61shu
fv9eVmf5of+FlIOjAlimd5Z6i1BKz70Gwd99aTn1R3sfP87kxXL1umPzLn9DpxOlZ1a6lLJwLscb
6pOLK1USkl+f/JoJfoJEVuzH8K21btEd686HuGjZ74srYg75FYsnrLqfoCl1vKSucE/KTXoN3Oml
7pGl8wgsIGDdi2GvAjw7OkUUN501cfSn3DQE9EqO8jn+QIRfZKTBHkNY7OHIOnKyINz3UEDsV97Q
NXrtH0Z0myeOznKoHdySqt184qJeEGg5ckFSj5+xjYfvCLpvvlOHt/Io8RW1TvKKrbYADmCzG0dd
4ZVkqtEJX+64RmJPRAaxbTf9VSJMdK8iUybh4jGhXoPdOqK9bPP7hJOW3sRXT+yyy/JqnTGelE8m
S6ZAWNIHcMEMDmO4K9+hPqQwWz2OQb0hu5WJ3p8+Z1aqIlHsLuUfBmhn/e4p1ZQfwCvsaQtnUfxW
wKNyohwjf9iq67lXtY7QP+ebIVi/9pglXiI/UrjMLu8ts+AH4I6nhSvqkbco/jRPfOD1Qx8ZeuCa
xtGW622XmHawa33oMst9tx3s3/8Px93yiQvwEHp+ewWwTi8YXo+X3hNj4AQPxbm8lteQVCEVJIrN
kUB3MkKkWjH3m+xLBDNq/izqSWOxu4ELHjopSaOdzQK8JY5qZkqCE50IG5lIpGv+w8zAMPLSE/Yp
OMzn0BiqE+c501uwr23RE70QorqTfJu/9NaH3ls3zFE+p1DLtVJvmKB8ZlI+IMayB+mz8MFjpJ70
Kf/ke4PhPLO+jNyZsDlRn8uQBzx1Fl30U7wHymMXvg9TVGvhUNt7vd64NG0BsRL8ZNwnodeJoR08
LLv4R+t1J2krrzTuSee1B/E5ulhEBXAO3KcXNt6f3Yt45UL9AYrBqL5XDvV74tYOgydjBvZ3LJKf
xmEknCS0/fDQf+j7asdl8Bp+BO/CgVTTAznaLgUA0yGsw5ZJvTijZKYqn53lj/CAyQ1hT+ugfr8N
TC6DE1wov8H/+3zGQmlToCPOtLGG+xXLcTWlDYfQAcPKl6gwZQDydy/raVpvBqpGdnXAxx8ntP1s
FNNkBM+77KNgicZYB6/AbzdINrjyzXN1EBgL2TQIEsUKlkNL+Q5imAXPChomdiM/q0N2UJm/hBTT
sqsHdwN8WAXN+tbonwwTuP1TROk3hn0riruQr1ZPdhpGvNiXHlPHcH7AgTrC9uCiLLBZez5Zlj0T
7pR7nWVLpMFRd/Cx3ffvzQnnhnWutoa3CXyqWW7ggzZ3OMsf0ZWjgvLGh+kUjKew/swMJ/+qhQta
Zmf6VthNyop1BIlfiPuI3Oa4dY3wLPUoA2tSqp+TpbzXHc7lfGt+hAlakmzaCNvO+ABXs673Krcj
KzNYLmqVeSTBlIgG2bkh6HmixKkFd4Vmqx7RMkLxJZMQ5CCjytkmQosxdZna9zGAKvyuulQSCGPb
M+xgmPWLU+Iu6lb5ZGxjPmEhLRm42yGHrLsGO8kfMFg1ls9ypb6iIa8nCmM7FqpceCdGnojcw33/
Uzv1dTUDOlXFwOGyBGVBXQ0MHo/Q3bXHWqcRzMgH6owVpPe1HAhqXwLbJM4idTE+wrBJKSXLVzQw
rKxJouQaI+X9AQJp6zRPUKwJ+vhRf4Rq2zr6z7jB49Slb9WJ69x4Sb1uJxJpSmoBji2HVEGK/lRX
7PxRoq88OiuAYXSbbk+pBJWaxTqXEjQQrZmxwilbP2YU44on4MbRn/p+Xe9ACdDoRVAJKr0EFCFX
q4ygRD1RUlmyYxP7gAaT+xCtyjF9N14DDFDq/TRAcraHb9I1fh8Pxr6MKSX1VN7zhjkBZzRHOzsJ
bDwObbKrnli6UH4Ux12tokvnwDnK+l3CCmOP8ZzuE6S3pBZlNo0n5t6LOm41SFQmK2L9OO8J24bR
suDoPE+H0klW1rXf1fs8O0Tij6DeEUufF+47IGUYASLLIjRDG3Snqc08vbwCd+nvm/N8RZk9yr5Y
Pg41wtRND/Chd8VrG29XzwLvQGeRtlNQgrRPs/AcTG+AWEtwz6wZiCh67wC2JDZKNSY+/Ct2CSL5
cTlNsW35huUT7sgCA6hgf2KBuhzyTck5r50oNBr7nllAZImRuDDa6yM6Jyb/1C2vGSDwC02d/UyM
4rjTPltmgvGc+URGlSnnD8wAl42ZtB2qbZM/INpDraAElyzxC0YDgqXAKK/LF4XRTK4J0qDA8dlY
ClLjg8FuSzn30onlDPNjVwFaccYf82ck4YeSbANr2wf0S5h62lOSKi9RSGtLgJNJ1DQUWk/l0Jxo
0obDJjEY25yxtJXGL9J92mwNpAKhS5D41P9inwDTznyiFrIqtwpbJlpeAeDuYGyTZ7dI8BRtUHYG
ljcLd0XLSt5rDYy4m9N6+m0tCJAu8nbaMWnual9V9JjsCmMr+Zi1q+SOGNB1EcY8QuyOU84PYe1n
0R3laPTh1XiXopUOWhGX/WOeIoljQyLUjg5+izUi/0uyh45m5pUvYPlkNQirXd9DCmMBkZ6Bpsy9
C/BrwHuEe4VxkLhS49yIPlngTNmS7FTq5/gOctf6rATQv+x3mJUAbv7IwVYpvbnfimfN02l+QQ1i
LmcRCxuJyvf8w2Aj9gjT/VHxmaZpHUMKUmNIQk4mXDUfbFRkbbF9FS+N5OXRN9od1u4O+aJJuYun
C2+aMSfDflztQ2ohTEUsmBjrluxhwrxyYXpgfrK7E9eNuVdoYfsniad3UU093Gfd0T3lW+pXDpF4
9+FH+tHdvQOjsd+rb2U7vXxhCNDfLBz33xXUKfZpbErjj5iBaT7yJbzgydhyij5TFmjt5sxedovy
/iGBDUCNncos27sP4SnBcPakc5A+FHc4TbqXfLHsAm7JNGbcXSq/EtwMYMPV3DWfwwtjKaSOB7IN
abFTMWw27cDWiG4SXWRWqdwWp/yY7vlAdvek4fe0iWUb/XXiper+mQg+ww07vXRfnIpqOz5O3z3g
vIZC+0BU4ZZEJY1iBGd17eXt+8RZifWm9C2ZuodJAjLtBZfRlQNKVYKfQEmru9i8S+nnniO3Ho/r
RDI9cW3xl9i5b+orw1j50G+44FLeX01EGmPWXfHExcsVmfn0yqkXMKZPjEG2zPJp3EYOQa/TTrpD
gMhZNv/EXvVN4kjksvowAjff14SY+tSifolX6YHLnb+C9HE4d26ffhOZkP/ED/mDcSg34F9rWz/e
3k84nJIv0VvuSMxZt80s8qtqm52C/lQQpmvsW9nnQ4U4diBuuCbp1JQQWBavDdP+qrCgsl6SV/bk
/4e981puXVu686v4BXAKOdySBEkwiKIoiZJuUAprIYeJNAE8vT/oHHvb/4VdvnfVrrUVKBLATN2j
R4/h0Ey/svb6HwAm5StDdfwbXisNotAblw2y3LrsmcCq4yNTq7uQqWp3wkt73b0b6mZhoG4vasCI
02l9AStZnIhXc7JFR0glouXhJBSk1to3wFHSovTlA1ZT0c9DEheIr+62wrhMXSUf9ntLsycFPvY/
ZZXRvwoZ7/mPM2wjX38Z5ZakHV8sZM/c92qnbdwdvHXSDDXzjezS2Jek+KutvDsf3sktGsMKxzFu
vNEx7ZDe2cSRrz4jDKou6MFsnbrHyFn1T/Ihx2IsCJt4RTRrGo9VuFffbbAP9A5YX3+YQEG44x50
mobWbFmQf+dg2GSfzamBOPtsxTvlG7u21FgXEBewKdt6jwNFHLqrQV4wwTjZ5fYuvq2dPMnn+Bje
G3wDqcnA8IAQjM/bKr6uo259a5x7pSKht/4cDynOkpw6xXZTTciqrmlkoFViw2EvmlX2Gf4dbkh8
VUyveg/MlSU3CUve3rASK/s58TB9BLU/1cOb/OQ842M+ip1FLNS93+u/RUfxA7yJnM1U/tYtRdV1
9pHfnqu1EZ3aK9FI/2FzXOMvoqOLtuEv6SuCcQHM2BHHgg60fxAwidesWYw0UIJR/xjHnfdEbH4s
fDJM6qKbHgxTf9ff4RsPIDMP0cMkA7i7E92hVHTnE1QRfUsywfFc3ogFig992j07VMOYqahMLAkd
QdiyT68S0GeEPjfiT9rs8i1msucp2/FT2qAV5tAYKBQ02rM6gzX7iE4i2WXtC+cF33NpPtJJXd+x
yKG5klhhJA5122Px6naXEVmhvXrGy6/uj7QdgjsgDbtG3KTiIBBgcGmE9Suvdk7q9AZCV9oH1TmF
2MnPX/wHIuNBwVn+92CExwKtLVm/eM51bI/2EofaCTKFxr6u9s8Z5k/xD43XiC3xGT2I/y78W16Y
9d9gI565Q0J1CFzHb+gCAtcjx1/wEdSp9uE2sdlY8Xqo9u2TE9JHwHitEJAI38HpCOExcLgT8ZIt
AVjilxSuAx50F6/ES9gBn6+7e3fnfwvitrfu3pMonyoQ59Ba2++9sifxemDe09eVISqyJnu7D2w/
c+0ThrFrXMg03PJTlQPKXWuERCtkdfMzOyofA3xN1sZijtnVCX+TbbNPt2m9SayNJ195sy+Sy2zN
xGj7S0S+DqCrH60Uzwyf5POuPHAM4U/HDgPjhMIPQVTt61iagNrs9OwhwWxm2I775YF8cEUYMjgh
hbAVZyVZNCci7LBF8cn1f3fA4sx2eyNXr28FWY2dPoxfPK3hTqzFtoYkUrqKl9nHpkdcGr73L/E3
qQtxMVguG2SyZVty9np6JLE4/snrTfiemDdCzBTQj5pQS/3xi91tfEPjduA1+GPMR0nR6YweXXoD
1GBpPRC150FLVz/+ZXKvcUrf8RUZvzSK2AhmA82E2jbbBaT2qzGBK7JTYUffVclKu0KpcLxV+qxS
psx8Jbm0rq888JATsU7BCrFzoIZzli+mPyGhuCKupm9+a3x1N7hkJwAPAVpDAOq+E93n4MK07akr
UiFCCg3MihjBZgxeI3JFWB0+wYgG5zW99LCmVvR3/MXsjIgqs9dA7ibyj76FA8qOsARmRIqZHqjS
H2ndEc2FaRUd0uBNuYGJsmXssvgApMRlLfqMu0H+iYBz/pocigLz22qLZyxhFdIMPFGIKbRtc7ST
JIXvkzwbdwQXfM62dx6bmt6xt2GuPbsgNBlKAShcfKGz8558ZFHA1sDVFC/jF+/EtmKRsGMxNBOm
XnLYU882SS2Solu3Ohlfpn7U2eA+4pt8SLAHA3F8pfuUxCY8p9kFzUveLG9v7Fo6T4bc4mbsh1vx
SiXZmk5iLV9jJiGvr6NTzaT+wrTFu41HFjJgNUywB/fMBAdpcjl8oEFjMc8DYe9C6wewh0R9SUfg
bkif1pbUo6SESvKr1dxxXKPURjGU/DV75rUAO4LgIkO9a8u4MxqDRXHJH4GESKsFXKzHmIhP+Pyd
7DcE6PuKV/cb/Nz4A97KK4MIcNS6U51xg9J7xympgx0DkR+EKTmAtY/2B9ozdrSvzYDIuTWOhXVX
2Pq5ZiXclHS7RvscFTB1WiYPzsvU2leMGbEJyRUiuUpJ7ddnHBBa6i74pXJFsYK+z4ajPb8RmJgY
UABWVHuunmvlnfnCoDXqATyd0RUApEj0MCNRBDRe+EB2Mp5HzZYyPvPbosGSZFPqPmgiX5NyVS/q
uDa155SuO3PYU1ivWN7xTz3+8FB7+c6f8zlLurLhQXek5+XKOPJYuSPuqybcGRiRjYIsMyqC1Osp
gfHrGXrNUs9xhkfOQp44z8tU9jyjVN0g4kMYRLMU/srok/SAPeTFNaMIRPnB7OQ9MTbk3AuVfaW+
cdc5YKPIXoH9+YbLB1nvlnDE4lc6uDU7JScfKTVNCBbVTAuVb1BNZgljxr2SDYbZEjkyqJzzPFWd
iwbQ0Gg+3PL8eBdugFGnY4y7Ym41hMzhhqvnGhkidgWmUmixw12V9pZvKFF+eDT0b9PveAs/Yaj2
qvLXBLY/u9FeWwxvt+AkQJW96y+T1kUx7o25wrdArjqqYiyi30/mE7wu4BJM0mqYbsjwUB9HGRmx
Liz7/MU8BzCWdhIYQR3JMETzgMfPx3Pwl7dppmC93AKV8WVAozV/xL2nyYZh5HaY9AYKFXsWEb/h
JQyH3I201CM3RRTAfB8RmMdDCBOu5RFwjThKc/9zveHtuHP+iOtlEiyDVEPb3GCGSQmJASQHRSp2
Kd+oU3sKDyQb+NOyGXGbTAe330xn+cEHDzeqBAoZ05bP5Xb4b25vvKENzGM9MDzgwhlZs2neHOvC
qrDMgCVfGMfOClCBAJBGqNbnZuG/MYi82bIw0GNhMVibXlCse3aQ6oLjs2VgWSB8Bi9k2LlDbhMP
IQxC7Z3AN3GvsDfM/lxcBTTJpX4ADZTodzMsSxm5jT2yVXOICuyaqFB7tvMj4ImSASbcmPN8eAjr
WYHK6U/OY9qtc3VTOY/cD5qc5DbG3plPDAOvxURmmYs9tu9rHg9PbaG+grgT7jBXoXW+yD9Ws4M3
ylPmKngdw6C5yC8gCbsh4m6ccwxj0njhD2L1JL0T9TrmB0M5Duuw2AltxydRc8eou00OqcJSpwjo
HeWy+hzSPq6Ky55PFDZYFuhhdv2RSdY99k8USKNmvaxFLLeecyieI8/YjwVhCyydHSU2hKO9bYSK
SvypljuujnVsxT6R49hv2xQZ4nVNk4pTBk9oLbGdeP116N5TaGItnZp5UJi09CMujybpqtXPHW8/
b+kRrNSA0rhn+DDGkC6LrK1q3RljLnMIn1l7TnvjW253YXChF5TsictRJUGGplE22sC8pcy1PFi0
/qHo6GisQgln8ga/j39V+CA4JW6oZJ/ixRyDfz9h9lKlw+4RRHWVlRty4axB3dh3X8cArht3Rmsb
Q8Ja5PlYGJwX63KpOq2bR/MVDI+n0c4+bl74OTEL4RQ4+kZXfB5Y2e7jYsvQ8aCoWhsxbeTbHMIn
D5YdiO8bVIBJpEq/5rrxEWMp0rI+rzWTQGOZHCxI+g7r1RZM7of7Y1yZliF1O3PBJ2V+9L7ENeSe
SJyYjMmBB0uaxyVx/wshCMNYiKy2HwLmr6JqyU3hR9I03RQv83zk45dJMABlrodFeHkNem6FOxOU
k6xsReVCL/3R2zm0YqGROaCO4Yn1jt1zjW91ocMFekrsNxajd4y/YakWT8t8Vda88+AGk71Fgobs
gUlGgksObJK1VfI5o9VwPKlj6AvlrsLx/F12rrm1kcEwwTyXnQyUr7hyZhJaGC1UOFQUKYwFibVr
BYwKf3ng9sakIuWtrdeY3IG9HHoXFUbYUzijwwg4DsYVSr94BmeDyeG5R42GSa0EIbo6ebhjGSzr
B+US2tz0TQ39Dt3lQ9Wf+AFDLcSxESQVG3y1WJLyIXzliar6GWZXCnKPU0TsV+whOmoke6zxjHbf
uF/LvDaujCVAq0pBlLInilsdQD2kFyXfsrJ6jKixFeTaZnoagAi8XeEtz21CD5h9WNc9dn9SfPFA
jz6ookdXKjXyYW+Zu6LbZJHP9lyZB6YhdzFEOxJohUCdBdr4NPPZH6S7Ig28+KGLIIBvI5XF43fp
jlYKVhqMTGQJK/mpfMNYYRsz/4iD4u1H94nObxTkscupvDenudbtBg7iMpP6AGY5Pto4DiIAraDM
ecQ1z4geqOxF4jjExwkVkOFt6J6XqhdQQuwjbWCwQpsDe5UO5NQt85q1mKlr8xMYAacsY1eLPROT
oWDKwvgHkiqTHeK5sPbB+giyHNrQ12X0wmHkVmtmO0U86R75FVv7EnPEQXtVvvjejZF1WEcxHp9r
qw4YNU5yulwV96BkT/j00aLMXfDKqkYfeI1iE053DcTI+BhDtqYn2NsvkTTrXoH7+Q4iwsejQ8rK
452pOHFu5xyn60pnNlL0R9eCDZYzOwdJC9hJICjPOJeVW6ZNbyGpSHPFOmxfBRv9YqZ8QL4qnP0u
8dvumwlPDSQ0rixdeg35ICZUnD6N3BBkB1YFcnmz2NjqTusO9Jas5oEBgwPTHw1rH8m9Mm2R1o+j
Ta1cGR2Z+/VwRM4NIIfHrZRXzKNsNpbfzYjFWj/m78wZlhRXxk40D8tg8yImM5sROwdDFNEongcM
GjtPAWnFXnM+8jK2y/YTQggbFOcd0nu8vN9J8mbi5XxdwFnDNly7sI31yblx4RkTm28idU3YwIfx
qZx9gGV8yzMkOGO1qCM56iMVHMsDtl+KDAwrf1VENObAGT9jfL1ZWnLSUa5K81WBS2Z9LfEeb0UI
kmGtB1Ggpb8DgnCKh105MPsjXCH6gDUDnpYbn09wAijJEIlx9843m/wj2CjJOvnqcnzDPAH+hFmE
ncpCM8Cp3NADmBaAyRzODQhTSESOOR3a+Vt3RBqP7mSclz08kQHdUC6JBIokhuhGHubyvdKUVIsG
y055ezZY9JPaQ9+ge9lEKRGSLR9mN0/pFOqcg2UCNhlIfBYZTM5Jqsmuts3rr6Pyrx6mJzRoZDiz
rkuzCGhY+0g72iiKbtIPGdINoSoQfZcxhW6Fphbs0ktfaTKJwKIzHKI+jJDG1HVWkjRU2uLZxEcP
4KyxNXmYmuxSoyi11WZGpJXmi7Rljkh+69BYMbJzdSauQvGzMF0SqUXgxJ1DPNxn66cpok8ZcsjU
BqdzPBc71JtT4poockvU8D0a+Dsv9zNHu42uUW3t5S9//zy07WkbZu7l90dNhs+YZ6i3398VRTbt
R5CbcmkLKnXENIoWHQ0pEh5ZPyCMBYky+5//6NEMEfP3+1/hzF6v8cRd3IqbX2mTLEbf5Pcfo91Z
VsVRIidBuKE+/fOC1E6/3cnufWMRbfn9pxkm9Gj++f73q6Fl+hVlEUy/gi+/uhy/X+a/8itKVae7
skSAWqCDo2TNhI8IYmUYkrFGEvj+my5EX+H3al0FRmgjsi6HZseXvz/89x8ufw2zk9/888M6C4Oh
IQfrWrCexoEJ+fvJv/+ky8hkv5fz++XvD61a3D2VSuJo0K0UFaogr+Skq5cH+/uPXL79Lz/7/cXv
z/Q+3hupnewMR54wNNa25RAJqC6i9mVKIrcIddiZeEWGAIVkETubjvqGHrVyow6WtdZtWObeqU9d
27dyB1FepX6RIDMzZDHLXeDtFGSgHP+2OaaNoRJ+RVaWExGgUxPSgiuFRWFkhtOWAqGlzgCBYCij
S6lAlDHMmdRvaaSLWzDP2k0JyVs6m/A8n5C+Qjmwd1fKJB/rjgN5UK11X+Y1nOaJlCh/aMalm9BF
ULcd3BnrTPeraG+NBSBoNVr5rFIKSUjX1aRALtUV6c7SawohgCS40VwnXXsU6lTtDBPiq5DhqhsJ
T5DWSHZWY+OCQoMWKQH4XDVtjThP/cTkSKuG/qmFV1mDWrmo+Zzrog+sIVATzaAI1yBghvH5psAw
I/asYd/mEhyqxi+H5j6/GHnS0bRtyw4/zL6EsOecskhryMjFz4hCHJ9HGGSDtkU1xfRUyajWcwjR
e+isqSrEGy0lK1Soysx53W4Fci/10vIvB/BRrNi2tYQRUmhkGEWVvFZqh9cPrjNYrmLwAXHKcZJA
mxfBIFBmF4DQlllImaj/GCoeWiOkCfL6anjkDuVItLnYyNGsuBkKOtrGD/oDEdpwBhj/BgKT8ZuY
QoXEEl8fp69MJMrSLw8EyNIyaz8aCodXTvAYlxRgesAqO6QeNYPtqMks4bShGDZjenYuhH7Tl6yL
VojABUKE6kUHrQPzyLuM+B2vm0HBaCOW71XPFSsKJlQtgpB9N1oPKmeX08cHxI1nAnvInnWcvTsd
0ahqfXmpZ52ingOusGg0xVzjrtlkhvCY+0DRp2MfD+NGqGV59IyBRgm1gc5mVZtcW8J7rQr9SJb5
mXYwWcnh1DaDgR5DfZ1lD0OKQi8tKPNRc6w3oRtQCQZlV/cJ+lJYPgp3ly/eW7K8oKTq3ZMFQrRw
cDbQzR3LIE2qLuhrC//zujpaSnN2HEvuM9F92BGyGlIKuCos3rVQnCuab5x7yYSUBD7gyyQiz0H0
FzTH+UE3XK5mSW9bapo/QiGciwpj29nEI8qALNQil+WbRVsGiFgfY0ezUHFGxnSeCphK+FUgmfqe
JQpVoLlDt0Lj/J3MHydy5F42NPbR9vFgDJl+QHv+EFU50f8UflqGTTtHJs/oREW76bkQznbA9PrU
1OJEP02H0VuBI5H215haGmhqgDOOAGoNEJI6C01ZLd0p6aCzXH0M1MRBnZ86m+bZtm30Qwk5gja/
wB0cWGz6RJJUp/m6QTT+QIdUv1ZD60ctqgLRT3sXajknQdO+yKb8kHZOS1uPRZGRPywznU5dT/Ut
JdeRKp2+3AxXFh29JUx2Wl/SoiK0djcSf5veXjG0vUxqWpptWm1QsZlRmZDJEcUY4J8hwduEZm9J
VryQFqGBOIIOWGE5gdITb1l6pW71yDkU9cDB4oTTJkNOZU3TcKBh3BlIA3VMM473aW0dmSLFVx7q
2G9AXu+q8UUryON62txsSWVNLn5ScfOOjfXedDvlOCfQNJSlQbIecSkw3PZlUvMxMFTjJBgaIEfY
31HsLT7gfyxJfkPHlQQTICrStOlhpL4ro5REKLHmi2UadzRyWpCPOQmaxCAmrACimqkjJ6QJy64z
+GYYIQaVZsMbjKkiK1saYY1NZdCmowr7NtH/epgiU+6S0IvXE4ppi37awc4rzOFq49qL9DnUUL9m
M0bHOH2xo0p9QL7q5EWzcdSpZ9lZoiNdOVDUgYrV4mZ0lM4Huqo/49Qn+0Imf6e4WEFRj1+qTUTL
aVC5H0oyDydvkV0VU75LaTqme0D9zBeKBMaN7RHZwZNa1wneePFraQ/keVQyplw7a8rMtukOEily
J/ZxV3lllq5rodRnu8Bsox0kcbNn5X7SKlQBI+tmKo2fzxaqGmP9Jx3DU9piQhXHBeI5NWFnJZPu
lJPt5hllF2FSBkLk3T724fDcpXobRHToUHhYIBJ6h6MmTc4Jgu+mU/xtHY3+AO07pEmdJlApEbZL
Mt+y9XtXRNKPTWvcyaFGhcsZAmFNHLWmbm8tSXrkNAiVq/mrNmBlH7XTVXEiimLGMPsF2koemtk0
PnrdSR8NYlu2lt4cFmknvT/pGBFIOb+PVXdpihaMIFuEw9ThZCZ1tOuSeACDljcT1PCSouOda3gS
6UiaF9hWbRzbKoE6JyguikFntB4G+jjkpBZKc+gsGpJaG1BBdHr+TPvPRU4jCo/Zg5Lanu/MBV0Q
BPSiFoITFe68loKgpEr5g4eTn6eWT/xufoYqvc9M9qfS1IDKHTdIiND3RQStw477kzJ5T4jUbKKy
8SiZYEdi1hulatN9PbQvnq2xtSugiho2MgiVud9Y8ADCuD1UGRucqtGjwFaBNLPSsYJO+pO3zUaS
Q22AatLFME2rDmwOH4iLpWr9znQWR+10ONP1OGblXxr3Vz3P4rOe3wQeL+sIASOyG+7fpuNlnr3k
PMUX1yrgNvTvkzlCZp3IBhBon9MjkqXjqVFGFd7wT2TZBOZR073GyhP2C6AIHjaRYTr8JJMZ3ha9
J7XCEc1E+OIcRcN31DrhTgkMq96jHmfTCDgCA8x4RhWE9BlWY3FTmFcra7+1btg1OuGGcAHBsc57
S0KIGIIuYYwSWcYfTtv6ZjSj/KwNlJs1nN0xHH/QxvNkJPGprymhuqmxlZpHgdAhySEN7yqLhDeL
kc2sqphWSaSTE8T99P6dA+cJh1YUHhdFiXonWad+HYbWqcaxbtTmjm7zBWNSq9uIvF6AhtNxykdu
UqfB1wKgNzyT8mBr0P9sC78RJyvRZwRae3FGmABYfyJgASFw46H1tbG+GFpno7FP6XWkESeLUzpJ
0zlkb8q+3CpMT03Yww5Ks0VQGsh1tFB4kGq1x/wm1jfkSNYRZ59260za3bCzy9xL+6zlzStt65yT
LuxNJHIPOq5KqD8D7k2l95jZDCVCEbCadAMPrpg6J9ZSG1u7gph1edGSUIgCmYDyXJptCgLegdXZ
teXnUXtIh0G8ttAWtzX1ddQdnmy7Ab4wa4YsJ6AbVKr0Au+209yYJc171a1LkX1rLRruRssKEsTE
AwyxH1uhJvs+RZyX4BvkzGmHZ1LTetfShg0dmG8LN0e5NLM+8H5Dcs1sjpImY0BL7aMxxaWoDA8G
1IxoO4vHzlAiKyIeLuKxCyeXkFQptqU9Tlv0sSz6sQkjFHamvG82sgIHCVPzoyL29Y1C/VM0JTV7
VRZQQpr4mIi947FI68WqSxpM8JBybS57LQgHXFaMCgMDm22yRCEbEg29smH7bCBFfBYDyC46P/sq
WdoQIHyWmqWhV41lpDpoex1xiD35tCHnJSqAuo5W+nbEtG+bQwgjoT5oWZNdcS1Nd3FPcT1b2iKr
ykFG2J6MkxpmO60YbFAzrJ49awxsSfuR6/QkfaghHPJ8iDmvMjApVC5xnDAIT3aukU+0fk/Rq2sN
8E2zkt6xSnuL3nKHFvyUoH5jO3N2QpOSoE6WnHm6Gj5MTrb0C1A+Ca38RVXBRWxT0x5rl2ZYk9Bm
ZWKh5o+tS6e8gRaE6URbaIC4yIZzuY/xMqKP8Y+YnOTgzVUCctJ+9HYdzErZAjnkctHsO6BaRqEI
H9tDA4xWLprJqhtdOoPBbZGqFepMYmip4NWuCo1sgpuBT6a1rcr2TVESBO70wSNmSZugmaCjk0UA
OSWw/rsZSwz6X9ruQdGH6Oyq6UU3pfJMumtwdn7PTSvwj0I7PgGxwQkYE4KnqnSCsCRRcHqqmmrI
8Z13VNFL54FkaFNmxjd6yMjHZ4mKQ1RRUnaY4W91b0M4vgI7WKRPLruc1e7xAhc0UHj1KewxQpn1
PMhI7rGZathbRHxoqfQrjRruMpHhuoQotUtL806Z8dLopLVkoeqAdagBcTKiZtgTOpc5zFDNoPtE
k0XgFJ3xaMohGIBHBpQVz3jmQW33BPazrsN2mho4w1o4UBCnEW7byo9OZ8HR1ZI3nAO6tRqzGpkt
LGhCWNqHxnLbaLgtQXttNbbRycbKqI5Mlxc075UhEZubmg9VWg1FxYQlWtdAf/MbhqQvMcaOAIKU
5V1PhtD/KfWH0zRToBYfcSI03xgjipRwzdsa+n8sqH7EMZ5XyC7iQGXcFEcOO9Wb8Et055X7JSPo
1xM+UH6i2AXBQ5P7TXzN5+l1nidayDwA4L4qHsq2fZnjcq/kUXTLrXs7DN9j6kGijUkla2CODZdb
r3SwW71VDy3eEJsJBolWjfAV3MPgZue4ORma+tHMSDIUhnd0UBtYeZbtwr0dnlqvGK6ZKv8YkjYS
16IrZEg8a9U6WXazkvzNlq91VVk/s3krk+yK0K4I+nKmDJSOS9GZSlDrAbdm5nnkQPJBo/4Owhv2
nUctD90aTOrL2duhoIRMswajEf2WT2WmsqDZ0h8mes8wRHJ8LbuzYQ3bPg1hSpbs7/WQfCdV/lM7
kQDVFY+NFvanEi7lwKnqzO6P16qaby/SIEk3v3727mLE1itYdPCQ0K2odsII4QHgP5voj1oz7J2s
IKeR3bZkB1/32ngahsgIEKwk4I/Pc1ENYAkOpYt63o+oa6zHaaLtoEc4IrGDQl8wl6UxUS5WrlNX
A4j3AnHwmWBKry/0+FK6EKzdWJhveHP/MQql2qZ9+1XajLiehPVumu3FDglEOsXBSSEqcsjtapdW
GlOhG7AvBS36EMbHRQbOo2+LUWf5mPGmHR24HpkFVDDEOhs2rQIKkqgPg1f/JJQpu674a4UygiFP
D2oDgZmdJvTUT6WATqRF8+RPOXXkhGKcYtpUaZqvUqMLKnS3UyuqoDErtleTVC4c4nvftm/jMM+X
3HrE4LJbZb2So6w4lHAXEVVSEM1lzGeMJXvGsb12GTYesWz7f/vL/3+ht/+L0BsyTv9nobf7n7b7
b69JEyVl8vm/qr395y//o/bmOP9ymJyLuKX7P1Td/iP45ur/si0DvMDEdPdXu+0fwTf1XzayjKrj
OkjFuShO/CP45vxL81yEAx0E4Uzds73/F8E33dIWQbf/TU4RFENzTctxNM30jP8qRxhNpsxL3AEC
iUXk1tWrP8UgaJOQkNQcrMakYeQYV1TqSvT9Jx7JAM3KKZP4/EG5iU07kD1ejvQEJD24QVmCYllI
vsLsi+iUdD6TNLz0o1r6lY03dRtF3joTxJh5CpFCoq+f2MeatbmZ1INugNU3EXW1Hu93GIDzXX7a
JtqYcy+wTJ33bl/jPxrBGseNE51SskuVRGvosAkixWrcsaKjTYGcOVG90Uv56UQxDDoskVKbznuk
avDUpMFRztNqdjJvE0EuKAaiAxL4NdAYuh5L7QqVF0DceHElPiuVJjZmOti+pt/6uEg2RtZDhzWH
c67ibj7aleIXE5GjQNZj1XZwf7WJ6nLd1R5Qt9fA3YuLnenCWawiRfXzJAPh0Mdb1lsuBBRIkdBg
ppLyrN5/NlMOMzvppku6WJPnukNNjZb2fpS+PdXnRo5QXhJH2SBsQ6ODQi4R5R14ikBAWvTJViZ9
SqpVs2XidIlz5vhsDFRUXdr6q7wKRgt5A91qz+6SkkIw0Z9rTNJPaqw848/pT137iiXX1TKb9SDt
rUAAxm4gjYEFV8l91mky9iD9q8pR1t7Frubz0HsvqlN/mmWILAGCNBlNJ92vYk5HizC/NXI6VSiI
rKKy/ZCcqGusP0mtEPKh29Z86JKGtlu7ozSZV0djHOlB1Uo6oGLE5+jwlxHVhwl/46iy8qOrDmd9
UN+Sqs1oj9ZdqDWEG7Fhr0qhAgPrUGjyqsZhJ8PCBRNmKn6uBf1Fs7tdauKAOMTZqmj1wa+Y4NDK
yF9U4VjHHnWpt9lYN1157BwH3bJFF1UQONIHiKO40IGR8HnAUDxK4CvQvh89qzoxrkb1ApOf7Iyp
JE30qvFUa/opC62rnnsXjFCX0PjDjHLIwVr6Juq4uTScGOMCGytGCO+od4iGRtfvi6alW93bJg3I
1Khk8anFvbbAh2srS7rG0B3mSQpk8Gu6ZaW3MybU1QQi4X5kKJIMO/SxW7vrxINBFFapD9K2YSdg
mY0g4AoaAoh3ncJGuQ66RRVF0FJoyHPYNjsNeIiyPnlaRRk+LxzX15L4lrUmrZSzN1CUxGykpsXE
LMTZSWit6zr5Ej+bev2UNE9ugaNDZZJGqvX8k3YEomQ1P5YrHpASod8NmWPNbMEBctr7MSPoV5hS
S79yu/hNWo9hbnfUPxIaZWbC1i509uA0LJu3NH0SFk3wPYnn4OiU9TU4W00qtugsrJvpXmrjn0kZ
nF08YBRjj0GvNfrW0WiNtlx8xTMIyvE4PGKoSihcAe8MLp0lTa8szld7LLfEzg6ja9PFCMqFV9pb
Qh0ySwP2x8R7cMrKYgNA6F+v9RqbV0fgSGqNm6gCXvSsRY89Ufdq++lNs4U2z+c4YnXsqM5mArxT
52WAohkQAREdJ8Twnphi3aRttFdcPKitqPnudTVH0Nik8tDMgdA9/ZRLeC+qET6NwgtfwOQOIr8V
saio35efUx8j5GHEdBqVNjdTxX9wxfA1APlLIoGnc8O5GFEIySaWr/gpFuhGv4Z2SlMKpuSDBHHK
Yvc6UJbLanARwg86az0YGl5U1X4ex5Yv6+5UuEjlpn+JoV9R2gQkmzxo6Zn+R9JAJgvCnsmm70ux
VLgXBehz+x0lhkRku4LWmRNBD0W1NXRbQxPry8WgCyaEG288gw2LcrqRug3ekuxMopp3YwWXs8/N
6GrvNKdvzp0CElcnNaMLcr8LrWljdw2dloqnkAqpJ4K6FckVRJ3eOsYeMlix+VIsIpZGjB8v7Y0T
2lCHEKKzW8H3pJZDuVxDQTLRQKf0iGfs9GdRRC9C3beuuMgBjmJNBVdBIH0zcEri7qlfC0+l0x7v
NlEX8tCiIEbfKNZxtLopno6r40h5hRoWTtQ1aReikrYGgjOVtyanHTb3IpxyMu/Dpuy0L/56efeW
UvlbO7m4tlNNX8h+nMHY3Gy65OqDif8yOxzbS1f35EpYuTSdga+KimqRirOvYdfFOkSNfpPQMyMQ
2nnMew8KjsHcSV45C8Q6zNRs5yiR9jDEBqVbjjVZiEcja93Haikk4YeHeU75NupmfLRjBa0LKmt9
V1LNbDpUy+363O7RtlIuJupJaWwPD47Zc0Ki3Waq3o182DhgQ509KlhdPyo5uSVQ6D6u272Vkm90
/W12xAuWKM8ZCR3tQve4Wojsrrx7GtNSG8VW1v0UVA7NvQKXLVBQqJOGFwjKFvuhDdhXxRZJzkMy
i4srY3IpPJQRujHQpH3wJHWNagbcdx1e14CMTIN3nQ1luoa9aA7mNP/0EzIuyShcePbqR93Ip76b
FAj+zH9PUGbEV3ZNzCH3Sah36//O3nktR65kWfZX2uodbYA75NjMPIQWDDLIpH6BkSmglUPj62cB
ebuYda3a+gfmIcNCMyMC4vg5e689jfJE4S+gTBIuQFIj6seiIOuOpJuQvjjyOLP8WVgw26qh+FmR
zry2q9GduZEsB0xFojfQhKJ3T3Uy5ieG9m/ZIB9V6yYMlcyHgAIkSuMOzBrWl9BnsdgWM7lHP/pj
w2wuy9aS0xFRHbiJdNREht1dnO41EhFofzLss2pc2VlwsIYsu9OVi+JJBO+V4+AlNrTkoHcEFYCI
AliJVwSq3HvoR/t+8jjBx2vPq4cXWyWslars0UicF6slBmBCbnsiEBu7ZImVuWpycbA9CD5EnNGX
MNAXDxH0vKl/JSf6OwlUOT1X5NFCnukL1+xAfGM6Myf6Kx4mPKSnkWvfCBt5vxf05Ms5xFMGlnjO
Uuou204/4oYGTUpLyqmCdmVVCMQ1rXvIxuY5bWefQoXEqADVw9T/OAZ0/YMBWQQTmSfCqBi8xhy5
iBxLLkUseRdnKiGQmvUKr6soP3V4eLcSZqfl4FEZoiE+TWNzJFbjPjIYWSUlTe4OcrGhpvtIK1cR
GEB7Cl7HEu2ZW73bSntMYtj3MvTBCSBzWPm0Ug+jEwKKwrIUptN9GllIxQn4ufdd4xdo+mBl2t2K
8gEXJeUTWYQOTusaOJcbD5vCf0nmDVWJeOfwOx+pVlLIp6gvc451Ue+rXVZXGHDqHgZQYGG9Sbpx
V40D25ciCsMBiQIDJSmJy+tTutAAExLxqWnMzDsBIVQTOk5l8W6SOH1k+cvaMo3OjONMHLol9sG7
XOcQnfcYdoA/EsRa3RkOklmrjR/i6bYqwnvfTOAQ2BElZQpBJvcQZRkTTL2yyB6dHkxebd6POaZf
HRUrige5U7X+UAxdftvMs3SUbcpzOY/1iKYsummrNjZhX8yrhvaB9hx9mELdOxLsa9Zc/GTCN9QN
hIZqNqcXfyZmaXXNWXaSm2FgnMYRiUC1elJvmVm9UPJS29VkHcqOXmJe1tc2H2mLGhrj+iI8lqas
HhNUL8wu4paONzSrmoAF9m6+b0JRUbrW18Abhr3ZtU+Dg7+SD4Rd2x383dRkaDk1tMimRDo4yODY
TENPL1i0p1T7xTEmpiZvs3fUE05FW1K2SFHqnRY7FKmmuO0Cd0bbIg0nLl4gFlHHsZPdZvCcYVVb
pMbM6FPH8KjNtMnd1WAO8co6yV3sI3yjTqreq5JeZy7L9jCPapFwB/Rrs2rW7/XPZuTsJye/jGSe
MtPJ+le/jL93LtVonAx3ddj9bGVN5LppB5sqs646iw2y9jiiRJhOsgBNuG8bx2B+iO2v8M2aDnH0
WcvuTCeNuRE7ABI78RnC68os/pRWRDQfqpfRGn+KKnmoYx3frJbkWFDFTX0xNWufV8wEDPJHi3om
MMQKUzLKDbCpn0GCE5lK5J3Eg6NrI7WarowOT3VbfrCKYrYwPvea2pHWiuRXkPZXAYrqG3TPBqyk
yXvI0J1avolVDIe1DtJsCtJuPT3YpfdgDcGHSx7N4Cm0zpgyhV5sFLgRrT0SJ7a2TGNHuDh1XH9h
NiFQdOMy6YpTkbonPXWOUYYWTyDWt+gE2bV9sP3w0zOehgnBLau3bijfSjCshu09maSorgirHbxH
f/S+U32+OR3HEBMKula+CePiIe5RNuJATi2uDijaz69kpj2TDnYloeSch+VzpIHdZrI2ufXV9AK4
NKnzYMW4ckK0hbqB9pOJTwVNGzAT682gO81vFafZfWk2+ArIrUaytskIYsGMO9xZdnhT9uoaT+I1
V1iYEJ5YXXMCB3moNZ8UheKs58FtYc1isoFeH8cFpJwNmyO29CEQ94VuPMuKkEOTlmuQWJ+Qg/yi
wEjh4tyskkfPlPhf1N3oaFcYuLSn3tqy2GpJcRO4/tqpmSQCjJ/mafWrivJ4x6D4keAX5jgclZmM
FMhRp9jEzWm+V0X5qKPODyr/FoeWQETkls42GJJ3ywPJ21XWZ5t5N9S/WGZCXAGG2X4fKns3UuIk
PnoYI90kZM+vawoBpO4VpZ0dz+GIQMTr8DuTj/vUH+gIxCz7hHO1XHsjy+4xipCVZzQN5p8mj3IU
lBmmpYMXsnjPWI6K6ltcBGBCMOw6A8Y+4fbrknBosmFPjScPoURTaokXl6kaQxL/peeMNH/nWu8+
KuREHrpgv7x0ffnh6PuIEBTafjYDW8vZEFp3bQVmy64EckRf1MewP+b4cawnyopnuhcpZRSrZy30
Gcnhr44jjHmdaX17KO1QnXPNaLdDg/q0zZJrMmjRUcJtL+i4XLRE128iPAR6MdXHZhb9liEVwMQ6
qoCc4/IzpUThBB0DSbsuWSiDZJBut+fc354C2VyiQL8bWjoAnLhiuu8ZJDm8goXYaWEEPsw3gSeS
XcIKsMRvwTCUTumZEO6bKUEkm3uQt4rqZwFAm9oGtAj70DQ46V1dOS80xom6ZRUR2kCChrZu2CQ8
HJnadJvGZAhr/kG0DAp0PfxQlHVRR6M1BY+jG+6NDMo9nSvKuEDeWmHc7pxb272oirIgJuKx4RRN
7fjpdPJTQ4GgKOOQ8bVru4GhwtZzO46yRaKPEn5Io8NUFp9lhIUgY0a5psHXrw2Ud6FXX8ugQjSh
FS+2HZ8HBxAZJItPpfXjox7dVa4f4FtixOU31qMZuBdOfddOxgyhdGfvjNqj3Wl3THOeRU0Lpqjp
VsFV32mkiDlWynmxmN6NpKpWUobmrnFH9rb2wHa5E/DNsbiAs+jz5BLprnsbBXDufciiLhHAipY6
Qs901/kI3QrGvtuU7c4y6nYfluJdFsQJ1+V3s2t8EqTsTVykFgIblLICOW6RFB+FT6x932zSCSWf
J4pbPYiIZIySo+9BbQxVc0Zww9pGDwnI2SP1xVnR2RPydMl8D5ZHKkHgGj4TiMBk3W70PzLAUSg5
MKGGROrQdyfYlVbnNkv6G9l3xnaOVRMWS45i+BYD8afc8sHwNe8GgeqrhsKmT5m9mho52kaJU9lq
zsxzvG3T+q8BTfVKaRE6fH2XezVSdYXQyVD9bREZgEMsmpPRhNa+sn9lHTto61SsJHEJ2A1cwqIn
8Qudf6CA3cLc5ijusSrpU0eePTWhmkTU3qYCbXyCwoihA0ZVy9kPskkOQvis7ibrwDnVmYfjNAQ6
Mt4pxVceY/11j2YP+bF1GAf7pEgPW1UZDD6y5emj0N4ggKh7GNofDMWGTV8X2FwRsElXXqrWdI8w
envEePW2EC11QTbcNOTXEP1W3/axujoDPAVasSvGPgNWll1iACvwaQWiIf4xDcjYiJ6FZoD8xvGt
n5lj5Ls+xSPcuk587kr9m8I2oms4LMw2uML7upcRqD8XzKbvYaEwMcGUrHKoBYcWO5jO3DKIr2Vq
fo9qL4ZQgQa6CC6IKXYJ4cvsoqQDKaeKcTcU+HASDa/TIwNdZnoOb5wC7hjT21SnfZnHzX1ayMdW
K2gOjNp7riE3zBz91HQOZPIK20qgaxdUndLXyl2k20BiEBzWuiREOEP0BLzCb54L7NmpHth4OONs
S3wxfhXgOXlGZzQPxKmtt2GvvB+aLp7seTSKTBPHstVN+AbaA5P5g++w7tAi8jIdNeSnoEH6HsRA
jw0COHOH4ndo3XXYkUcujgSDE5WyalT1XWkmI3w25XnJdO+lCOEJ3RSnoC7FKYxTCyJODcW1MQ4R
/DxUntQWhe2c+rD+65oK1LTt+3w+bmjaiR2FFSFrHfyX9D6XiyxM7dOIKgo6DzoY/Ew80njRiHeF
Xb3mmHlqg6jdSRpWx1gKZOatcUtDhjl3RYYjtC/ELZYucFyCvEUAhUsgCODeNnOg5pjPCFwZYF6j
C8NiIzYO5gggiXZydSqn7tBnWHF/C9A78y9Vet9Q1LhA00pOYKkdHtviHrUjRLU6UXNUNEuR5a+H
BnGspYmbNS+8dENP3sX1xd9d/jPLNVriBT/7v9xHFUokaykOtcWP2BFXgP1r9tCqyZ0j7+Hu4Hs4
5bb46yLMWbYyWXmRc8gmuhF6XVmBhma56izpqtUMCXbn3NWo4fyTC+uminSHotS0zl2Brp89rzyh
DoMMXWKMMSLyMcm0q0/LRcteA5tK//i6S1juiSq33FeipaX29UA5yr9etdwXj5nBvJhD+9cDfcEA
A78GBsWSw1ug6v1CT/66IBMQ9MVyO4qabaVwdpIgBuC1xq+SiVZDVkmSeU0KaoMOb+Nm1Te8Zdml
CKiHO/C+Q08Du8rAWzi5fnRN5Mg6CjqjNQz0epnEwKTWaZth3UyQQwIIylp8cjmLldjTkIdn4Nw4
E9yTl4mRYmz1h9RXt1FJjRRzLl0NAqMhdU5EGFwA62yiyWuLhCzOzv7JJLw5lHl3ZE1g3bRjtFeN
m21LulIaqJ4AhVZGdUsX0l4hEnjs2Q2R3MwE/Ch7GuO635sjoTpslOfYlN8jwYllQMNFSkj8aPhp
eQPznAY9akeO0Si9hvkkgBLEEr3YFn57NVOvPoOI3xoFSL0SY9TkVtjLBhkfGlpDa2bep0ky+uUw
B3Oqa5GRtjh/skQ/5PqII8/v3iote9KHWmxj+kHYbNo+u2edKJFqQCbBIs5ySeFVIayJeRAK4JaL
giJOBJ+sfdNrqRHJZ/upx9AG/b8JBy4vf1SiuKv128AUcFpZqshxnzr0PTPrOUHUtkqU/Jlp9jfF
ojqtynOajulRjkCnCd0mpj6+SCmeksrDnkz0dAIAx2wVwxO8YUCSH+vROcXJYydy+i2yBzZkPniq
PPZefKtH46asimea8az3c/zdnZ8/jbCE5QTdoWu79zDzrvOfLV28P01Wrxy71DdhFP8gD2vV0cFn
EDe++pW+zXzcX5qefbNM58XUmOB0s0I31F9zsuLoQakfvZKvDZ/QimmMNCiPZCvqN1Ka6aqJb6q5
KVooUDQq4biPNQmk8WVt0m64JLYNSnNqPpwuuHqYKK1ZmEdr94QXgK8JXqXLys1cZbr1WPrUPxO7
R1qm+d4v9SccUYiZUOSFUfuj7hvKK9a5dMA5V4pjqZvauW4eBdrXraVn8E0JhxdVtI+E2nJs5Cxf
ZQT3RNnPxDRTJiZdscmxg0UF/jGojD6ritXoK4CqBgHewvuO2n061yU9KKMFK5wgIyJbA86J11fU
fST9NFqo6DjsrZY2vUsI9lombneA9G9fZ4lyYaHrwrxymxZ5vs0UkaBEpaDWYLI3f3UMiuRHhYCt
k9r7bVawShU+QwiER6+ajWa0sb9hUtgzpTQvghFc3AHf8gU9bx8b6sqvLsqGGjz/HqqIUO2Eylsh
Lr2QsfDSKf2DY6VElCaBC0BwNX0+c6XQGXXjd/xE4MTSbSAUWtoetKjpq0fbTGggkPaQGfIuyEuQ
Fn2ldvRrsN/G1o1Bs+5gO4V+Spv4c4R4bYj6PrLrX05CI3RCsDWiCaEvqAEx9qZ0nTCI0PkVN8h+
wL7I96mE/1MgGqxM72byqgekUT960kBWhEvNBTXYwobMC5Mr80NR5MCqSeofArdM4ZrPdsRO6kcd
u2PxrBzjzhsRS1tJB+XA1PZp9cwii8wLZvdwBEAimD2pOB5SSLBEBAqQR8pEndCVgOav1zus3KRG
t7HayjgBQ113lM7Imqo3vUUuaGU+Z9WIn8RVZ8spXnTNujWjLMUJD5pnQmZUHZGV3TUG+rcG16gU
LkyDCC9Hb8EStMNHImcqXOtqLlMZ3rmauQ8CAIcNFi2+17l2Z7Xlif1I4gkD0Jbl+4Fu9qsWymDn
u5zMAdEYN0rhyqUEqy0MsL2XbPzSfag8+9N1mNyw2eSy/SmK6b6sro6Ak2fSBhx8tsX5gdiCHJ9X
/uu8watw2iI1JMcQCqepkShb0JxozfskcTbaGH9gnjh4NpAYdHSb1qYX5/X6dfTpxFAsYFcch6ew
KNU6TjQogCnAq08t8Elm7prjZOnHsYqJMFYBdHOD4aHlbmUNJNJC2oytDuOy4218qR0Se8QLEd3b
jn2VaXOft1CecntTpPJu+btjAxNSTxKsB026U07xENao5QWqBIP8oZWpz+Zwe8Z56OBmGV3vWjN9
csLBY+oawOPMx5+a1+wLlwiggZ7KarBoslmCbHYMVA77Uqc7wFlUfvFy/8HGLCrHHlyM+eHRx0V/
CCOR4xZmv1OtqqcYlWONXNTKCckhzyoKOSoO3tWdQ30aGkVBE3IEM+VHnY4nbXTeG9f95aafOqFW
K2ZnjznahzqGhpc7sAMKpu5Kx9MiwcIrOqyDfpjgWdPGZbHoxiwjm33OgRYR3UccZA+IKe6UZ63T
Eptu0/kpfigHkkA53oR6cCIk8NHSzZcSxTPOonJFbXkk+i/dIKt7HwPUDLMhsURKUTKGWWm0T6nJ
gUV2pxgbAePAD72lZdym5VPcDacuetCt5rseUOMI0BJ9vU/ZTzjR7tOmu9M5GRghIxtzPJYFbWJj
oi/plka2rmb4gwIzFI/MxMpY7JWOA3YssJZE0XbUzdcK2THTK/9cAMrKUSe0zohv1GKWgs8OF8tb
3HYvdQINTETRnQwVGTxxdN83+Q+XaJNVYravLkzQuqk/q9F8z6r8OU8pC9roqbK7NxN1HjhUEnXS
Mt+xfsQdUEEeSvvkI2zkzmM6QbgXg4ZcfVr8nr47CHYGrNyFsXVTIzm447cg1pr7uNBvymEj9Kpa
M+uTd9iI0jVnmnzDug3TLrtSAcTX4Rct22HY5lh2mD6jA82i8pWGPkTuCBN81TCXNEBDgt1IfE4U
jMVASTbVRc+YF5t8McgJAG11PfNbEbzVmr3Tx+qcN1Q+psuZEgnJmc7r1dL0cOWER/RvH32XQGsc
H93R+KBplq4NxJTaLMyXWf593r/9IqjWdTM7mcGTZKKZMNrbj6buHLuw4+gzu4t6Od5YDpM2VyG5
tIUzcihtD4HTWHd1m7AAFdj+K97F0p5zjpp6XRGNllG3WMp8QRpwMHNbIcg2xmNIy3gp953mh7Dp
TzWBplaeZsyn5ru8wzjeIfpfTzkK6Oa7ZvK/qDXjs0ZjPmnIZom8g6i4tRHyrIWyIOwFxjHhdQft
VBnRUyLydhcUicXC6qoncXRumZQQI0zJAjFwKhiQFv6jB2pCD5kLBD6WgcR/bvTubNcukKeqJqsr
xA6Zlz/HKueQIab7PJ72TgScps6Sc8FyiK4Co5AGz4UjY1RNzoesI6h7Dv7VITZoJMXor4dDPtMl
mPCvjQLHWkgbZMX0oN+T8vNSTRF03jqjS2cwn3SilwrHQEsRufddoa88gWpUt9AojM4rwpuDmhQg
gjgEAKCPfCLJjLsdt4YO6TFtb0eaq12LK33Q7feBdsV2Kjiu8OOau1wLH6oqqLaGT+QCRm+7CO6K
sH4VU2xs+wFhsIYwqQZgK1wn2Bsyx8LVtScvaJoT05u1w8SVYdC5RKjMqdm6NfzOgT48PLEp4EWu
rsLCEYTsB2dP/NTrkLuQ7wBcyDmRVX6zxXBfbJCHwR8YUvIbcj45hygwWHC4yfpa1zWc0ZJ9BaNt
QpHnoF4eba/d9XFeHcoZLtaTtcCCUK8k4/mecanRmD19AvvqjQhDCPy9pPSt9syc9X1nJA9WKT/L
IIlv9BkvcKtYZGNVhMIZIl5lZNboADeCJqOy4YSFsDdZWYE7Hc0Sx2KpgyApY7RSdPPKNqOODJGG
esMT5hXs7/lDU/Q3VYewmRn+c1MX2UZar1753W6AL2h15GMQiR6yaHrIJW06xcwSC1f/4Cf3bhGc
J3oijkZbrKB7b7cI4dNJ+6WmiZFS1CO1ngYPNkR3tKz2l5jtI6k/7k3CTkzyRRL7p25OOJ1FfpY5
yhnZRTcTStWtFwhSpHS5jfr8Vkzps2mxWedeyQQDPQGxh1gr8p1mh/auLYNDjzC+MwZooiPBqGHT
7Ih7irb0o+FBE6+zmiTm2BYkRyg5h/CrUdvEx7od53kgfjqCTKbC26MoJqcqd/bu8Ex7hh6hrTk7
t+k+c+Tfq6z0v/WD82qI4Zl2xFObgxZACwMBLLNvh7ylFz3+MBQd2RRYD0BQfu4UwlPW+hWHCUCE
ertP3LZf4ZqwNpxD2UzT+hrbZkgSnsqhIsE7A8ZazcbcwI0/cCMDc85ee7S7qKDfa1CDeaOYy5c+
hiW3vzAQv4wDkwO9Cux7ZrOOzH/ia3XXic/Uo20HqGUsP4MJlO/k3LmRi+ZsAvYwcso+2JO4swKT
QotWpyV3YR0B2MNLVA7GZz/OlK3UAD8RHzj3BfvCeGo9UDOMiRGfpFm+kxoIxDS7xhZk4Vx2914u
vnXOjzrGFue5RBX6tLCb9hXyg1+q7JJaMbUN/yYkSzgm0nTv+9ON1FuWuQLCay7ME+PuQxLZIOcn
eum1fmDVp9H32/YsxNQADD17iqJ2FWYSJqep5MbTp2HThGu/zX9VeVJsvTaA8RrZn+Y4lKski+1t
FxkPoak3x6HPOTSP9muLWUmEuIKZJtFibB1cMtYI5CluWHLl4EJ9lrRJ/+Ra1SUU+P5dUCHNBJ3f
qp4iHwIP8ItvttBA186B3XmOp70Rpblph7DeKTJ3t6hk9qJpmKzlB0M2IOoZ4EyBD0UxuLMUnXXD
jz5sV0THTnR3tWYxnR/aDjRNFpMNNRAFYFp7L++cB80a17at38QaNt6Q9gpyyhzIqiJeZADQYqQH
hjn+thh7CDnaQZRde58E/M9E3KHQ65jhBuWWDMAf/5hjpv+/UPt/EGozkZAkrP/3idy3P7uPH/+i
0P7rJX8ptFmj/acuEUHbhkmKKiXtP/7jL4W2IfQvSbb4T113cbKbHLZQX7vGlyTb4iGcGzxuCuFa
SKj/7//+Pvyv4CdRvSlVcF7/7fZ/5G12ZSXd1P/nHwZNkH+VZFPMOA5xkMKTtJqEY5EE/mcGd9iY
6CVUKS8ho9+4A9DlKBmvAm9eEYctdB+NTkKMoqwMP9pZdd0koXUD5MBZTUI9+UXFSsQKhh1uUIIW
6V0wdy81RcCVbcBPURVKDYFqTjOGDwP3R+j39bZta5xaECwmvS6ONAwhdzMoKAbnSRGnuiUBUMdw
kF/9GmIJTDiVBPWlG2fb9Dy3VOVIYyKKAadPp1qG7kHFzTfZDtWNssxHVwYkcbQ+EWFIhdYAaOeB
E5CJRsOyVloFJIWhfm4C9WjNqgnwJS8kMO9kPtx6rl8fvbZXG9kBkNC1GGoLJr7QQQY3Wjh5rIDZ
huYFRBcTuYZt0zj7HMhSnV9Cc1EBGSEjFNG61HT0XfQ4vdfMhEVepja50F9axwEMMJ3xQx8KPyjf
CnJHIn28TGVI2FlXkTqe9yc3ZBSFKwAUvj7dJ/2b5XMYZJMgaHjqSXOZjAcvYCS5vMIO0HK4tjet
hZuDVEIaurHDNGMYjmGzITga2SfEMz+5WlNU7psCwSRhIX2EQy8V9OxJ8arLX21rnFShtxh/6Dxg
SdhNMvdhZP+wtZLShxNNiu753Ceefws814ZYPNbWHf3ebJsnd9gwESPR1sP/3/9y6v5tsLKKSS0h
QjEh0B4xU1E7OJs4jkKY98Caozytj5Nv0hDRoaijgFk79GZWVtERdsAwKTWBcQHioEGHrQdYsGjc
7tS1WbwnX5e+WsOoIZ4kUQgabj/VJxc5KvLLlXex0xGQiZNIbKGsPjtWSleWRZRfCfkG83dTTLH2
iMSrTCGQYOkqd8hf2Q/csd2zwyG8c5A1X8tKB3xcNDfONwy4wSGgiIK2+ctSnX8BUvSZY6nZ13pO
RFbsQatyQyBEpf4SmOQEB25v8vUQ7Kd7xRzTW9DMAcTUdfJWIjLqs0CdJdHQxdTLl6R0URiTqKes
BFdvtUpR0Z5jGQPj803CoUwagWYU4Mbuu7VXSTbbRgc3nOm3IhzqfViLbOvDMLkofkVGKgQn0Fdc
0xSDxVfJ9KCT5Wr3wCVRYLMCybuDawv2+T61tmMHwTZN8hdmE/WNOzvea/ko07B9q9r8G9J6zJVo
UIsutQ5eNPe+h/PQ9cFZGVp5HEPl4ArwySIx+onmF/kwjBm0D01GF6MHj5PqXr0tDY4hrt8dDE07
JqbUb1XU9nt/miuxKHsRTlZcMjJZAVijnHKcGMquH8pbN3NvQlNkh/lwhZEqo4WNyFl702ERNLrb
ooksixtH928mt6Bnz0xsFRp+eK51voNRhMVG15riEqEn2Yd+8Sas0j8HrK9ZYQAusOqkYkHdgHbB
aAH1coAp7CU1bcQIWklppheZJj1r79mcrmDlWQ0yGquuxSbsihYfPMZnH+LMVuuwx+m4avcICIB9
ZgDxHZ91XGPGjy25DUUFvrYT0YwUtWkn69qeKmi68jmbUfJNCISrEX1k6DPZTZha9u+LNI5h+ZMo
5cxGT35yjakf1WbT3Hly+Ekb1fqWBIR/ZSDtsaN35zYfNpaFArli2TVqpbl3g+zMsZ/hDo1Ulvbg
7b4mSXKeP7HAZKK23LncXq4hye0I03Db/3p8HBm2LbeXx79u/n7mcqej5tnc8tAfV5eHaG9B9BmM
6/IWy1OW+//2jq0k3VMm4sn9EC6cMax9BTbdiWCPsGQ28vuqNo9JltvLteVJy8XXaxKHLYKmM090
64iXfz309Zqv+5ZXLw9QwJo0eCGi05dqwRrOb/Hv/wfa8v9anvD7zy3v8sfV3y9b/srvq9KLz+zu
KboJ3vXvb73cXt7j337W32/xt8+5vGZQM/bOUcwM/vm+X8+Dw/NttAKofV/f4/Ky3x9weeLXn/76
Tv7+9OWJf3y65TV//E+//uLvV/7x9subOkFNU+frf1iWHe3aOiWoU2h808vrlwvTrmp9u7z/H/+J
5aGv/2jpmSzw4ddxCHwLLCJ/vh7TaB1BCsLd0khs5EnDjEoJ37rERW4Q6BOY8BSZa1dDeZ9pBrC3
EW5bXKY1XafcZXNZ7v16qFEixcShnf52/3LTml+8vMPXo7/fpQ4U7/XHO/povuKS8e1QJdUZJU08
R+OiCEIfs1zVKnq5v2+PkcZWP6fN/nFn7ifEmBcvv5+yPLC8zg9Hg4gXxnBJ5HEcmDODA/yzxjYf
Jw79YbJJXe9cJTp5NHVakTTCNWW6DN3Rb65NmtkbkZ2SYrqNPLhdX7touRwKSnErGibirVGclTdx
ukJlieUGLi4TY9ol3U+n/smRnPi3fHxPtZKWssHqFbQNF2PR/XVht7My4N/c/Hre8jJ+DdZ5OFRL
x2kPw0BseF079ELQzurDZx56aqdUTaiyN4HRMGX/5mf2N5q1/obJj1qV8+z/b1KACnCkaTf5Yez3
khLn5KYtyQ0eOUCeg24PLlm7boNg1j1wge6LGq1I4AtmaEIPZgG4aWw7noxJlwEuJvj5omwmWP9u
cdQGOzwvF32BX49hCs6uziCGljNwfq5ToGmUbi4QFwKJlwtnmgGi+JG6kU7j8M+LNiKHw4CzUSJ5
waXsy4iWhn1VfR2dRzkJKL54t4fS3dhobw4piDZUSTl2RQ+0aq4xx2ztIsHwRLHZyFhtKmFIYoFr
edLmVmfWgx8OZ1VHrHCg6f0MruiqN6O0WZST4Kpm4UQ8PGQGDfSwRKO7lYkJy7lC6dWHtn+kq2ON
k3Hy8NSdDPOM6BUHk+FS+lkcyRdQ33KtJ7JJSVkcwvn+QZD1khp6ASOWbSoLWsEZC9HFcs2zQ4qs
wrp0Jea85Tdgy66aQ9BWoA9SEpuX79+Zf4S+cY1jlT5goS6I4OhKlC4dbEo/lQdAkP3+Cxb4Gx5I
e4ntb75Ip5zSgDKv1ar8JOZfxMJAnR3QlcC4jSRewlnW4WVD9sdFMIbuuJaZedtrubFzsJ7wzc8b
tDW6EYgnaDGHGKLUIof52gCXa3+7b2TginkMcYM7Hw09h2mXFuxqqkBm2LMkRswf6Y/btgN5lvUZ
vYloPrgseMnfHwfnwGnhVy4f2St7IsumnozQeZtaPt6ywWXTyK75+3eYH3H9oxk6wKpnYcvygZdr
XxfLfU2iiW3vyld/FsGEMUoX1o/5SWsEHShsn3/dOagSdFtTVxCi2XqWTWi59nWxfAfLTc4mlKux
eVigotL7L9JosOBG/3lzTPU3wAbpOh/1axP1FomoFkeu31eBE3orwH4mBG1kRUJpbNDLVj1f/O0m
hgK464G/bypLcTDr/7wYtZByZ74vEG61Z7M4ub1Ee5P04mejjwrYto/Keb4IITJuB1yQq7qqfKJW
8n1Qt7/KKCHTbN6elu+vm7ef5dpy39fNJiXPXChUypZp71sLeGOSsxlNUmzG3lE0YG2xGsq4RAAj
iIsP0FvuR855ywcy2aWtAg4ZtmVabDWLQKgApGcLjTFJaqjhJDRzF5uk+erizvUdcyM6h1Rr5F4r
3K0tkB8dmpCMb4Iofux7oL2Iy1ACK5OR9/wB2sQNprU/H9BdYR+WT/F7V9DAReSQsyHTNpu+Csjd
xG2gglE7LFtHI7Nkh7zhMXE59P/+pedrXxuDg5XlZH7LB3B7yg9A7MxrIzP9wHIrT57KrbMzX2gs
BrWKOGWrgBfaLGc1r49OaQk12fNONqX1IdJDokvb57b0wEGTSLmpUpDgVQfEaSUM6yZqCZucwh5u
lJnjj6zL+yrR4MJPIKooDvHuWGaxGXGkb5Sup2sNaiUikyLf1hO5dCFwIKOsjxJbBguCHsf5fLBg
oormbQmgX24zzoCVkXCq9ezWP+U5VDXTcAnXcimj9bnWBtCmCFCVrFRb7Vli/MhFd5tmZrd1aga1
s43BVeqxt0mEcAK6rToSB7Pg7pQG8Gb5Ozg9oJLpN1nubAJnHuENmD+bhkrHLjZZTbyqms/uda/K
U2gUGvN/46Y0gOXgY+K+5dEpDoe1Qp0Sthxrpil48v3U38VNUJxr83NCF3sSNULgLMYbztsN+f9j
70yW28a6Lf0uNS5k4KDHoCbse4lqbU0Qsmyj73s8fX0HyptyKv/rrJrfyAgkSZEwCKI5Z++1vgVx
Nyy7R1OpaVOk+LJb5Ba0wKd6PW9Y5kRAS2PtlLv5DYqCfq1ONqPwnwGAUCjU3RcBuXPtAAP0fIIY
O0f2vF1C16VwcF5koCiQpak/jJpz0YF8MdVQc70y3FWHKKf/k8jF/Kgd4+bguaI5oEyy9nZ3YzsD
VMcgQNHCxWOdVUmDhEa+gbN3H1uofCoyyaPepLNOIEITOjvVq/v374YuD7jL0DvEZsmLrlx0tKkP
aCWSVdJymRmnZ6ReT77STEy2JxDLNh0o24qfmsBKyMMgb0m3w/EcNRl0/ALZVsPdYd476SivuwY6
M9TnxESnvSBMV0oG50fOrCP8eNGVf1Hq8ZjSR93Or2vyKjs/+ljMb7M+Pjs/n9cah1mwLQQ/oPyH
fnnf/FDVSKcwLevn+2fn19Ko34cZZsDMfIvVtMXHnuDozCXocTTArprRfZbG09md6GaBPJpwftxF
lausdS0jI9eWJTSw3bqnA+YH3m2O7je/T5+mYtTWE7Jx6uhQvpF+SlUOGUODRQRXm0EII9tYTwwQ
OsQLVshrcbt1BOZWw7FPk+rNG4BYwwZ4yVNc7flITcnrSlJqaxowFFKrtaLGw6GHvHA3acGbQKDk
6MZLrSMMb/zeu4HlW51RKGHjisPx1a7oTw259ahR+9pRYmoJejG7l1g5zn/v9YQmpOiTQ4c/974U
7aM1TMOrAcVhGaaefSl9BNNZDVBMllxeAy2/y1Bun/yEyNCiDgHjTXTJ5z8iEhJDG7/WLkL6doI3
Ffl29ojcheQV1spe41APTeMM0a2/MakLY6TmD42jfA3gOd33RaUdTIO8l3TE3a62jOtzEsrCwZ2+
lgJmUZaZKPprd3rCDbefv8TY9Arpr6F+KupS3DL74YRgvH7rWBWX+RHXsqdW3tWeQnGkxYEXVH6V
iZrC5Frxl1SpaDYjM97CCw2+mB4FR7lVADeHVRBZGtTJxLmasQNXcN47PpapsAn1284fxSnTRyzO
cpWjbey6wdSeRvTZu3zMMX7VDVE8AToW+ckgh27c1LqO99mO79tueJlfV7E+LlJ64zfamOrnyaLj
YsgPiCC/OIlaPlIZzPf1UKVE2Vj+qwlhT/7ARsnhFFa1te96tX0IY/xb8nN9Acm9Q+t8CcbCuuQ5
Xa15E00ne9TATjEtjPEbtW18EGY0vP+Aan10A61/mSynQZMOkEhTbfORbuxpXusU2ISEyEOs9SwP
iC2H3bxWTORvVKO1O0Mdw2PggAiZNz8TDC81O38KMaSKVB02aLCNfWDn7jXyKbC6o569Za1xMLCa
PA/OhJBFU/yDH1XD1R8Uum3yHa2f7U1Lib4ooRFtjLFCWc0F6UrfibR4gK9vdJIwtofjlzbM3HWg
lxPjN6qjIrd2LgiL9/WkY7sZjCT4ymgLLaqvOwfhevXt2DiUNuV6zJCc4F7pviaY09cIC1PGD1lw
WyGKRVHPO/wU1qjaeV9r1y5Aq6b9kYmBuKFMDMlAbm1F4mSdj82LL5u7jadxo0dZfKN6KAnmdQB9
Y9puOi+TVGINhYhOyLs9Yhnh+c/vaLF5AjOqX50ajlOUGFAExlC9mDhm3v+VgWuAGzmvSe4Mq2xQ
9FNtBcXFrivzfRWQrSysJaf5DWrRknnRVCHZLbZ75hZBgpz8OqhMi2i0v3WtRffTsutz7DQTh6Cg
CdvVyRtyIPm+NhfwBI1eP+tGn5/RrJMSXfWCbiTKJr71UKrOEnB1cPEUCBkIrkE16UbyLVWO8xrE
VOjLjFvbpUAgeWo9qIPelGivnfE8v6Eeh3GJUQeqiRiLE6QLC1l2o17ylp+nA7BA6b76zpCcUmTf
qHdgagrubRL6CefpbnLw/3XCKr/X6IQTqzVeSz1VIGCwjpLj8wjkhODkKFRIIfDv3tfmBveFk5tP
npIoa7pZ8dEWioFoLnQ51h2PfFyclvIfjnXIjGkblndmTkZOHnsJibi5eZdbNDTmt2QkN2YUZ18N
uycAPS6riyaM/hibOFa0DpK7mpS381s5ex5atWqeKK3Em4ZT4lBODjDUnNQKCNT1Nx3pkCH/YZ1J
7cJqLOUqxlHbMXhStpOlR/e2T0k6Y5T/PeWoVEGLv0SKka3wEim1fwnswTg2vjOs8WNqz8ZkIDpg
9yDPfOrUKnwy6kY6FQdx0MKsuhlqBZ2XUciR0fP8zqn1AHt1QlwHD9RfP4Kxa+BiD23Z3vc2toL5
bSOhUbnhji9KVNSrrm3Mc6/6wWloYd+1nh18mdoYS6v89Qr3i9q1OhpBpdtMmdMcYlVVsU1L2Spl
mzfRnecdVDKTW/hIM65d3cd7mLPjtqEvfB92EogoV+ZZ/sahXfXiqVyrHc3tz7am5CfPEBngsLr5
IlJxnN9Kpe41xDmJDrvPj+ir0i0MoHxvoZC+Ip0YKb7qxhvC4LXmVsrXuNWxSzR5TSi7CC5mFIcr
BpHNt9S5jm1qvg0KjNrOtZUbYJbaoSiNYONBhX+u+vE8rwvk3E8l8qMH+gs2QW7tsAOeqXDYtkRB
yHUAsNtBChVf8GZ3axx0wzGaAOOnda5SRWR75sX8tAXxdCE3oj8KeWmaPyY/P79D9w//0xvPGvBP
/9YbNy1N/11v/PZHltVj0r1+Yphp7x/8L4aZ8YflAmRwHQNHrmP+0iF31D9M4WLT0yzNck1d8M9l
OWCc//O/DO0PXpJdcU0XdLJN96Nh7v4Bg12T3DFBh9twjP+vhjn36b83zA3HNvDbIw7RDChmFuv7
W8M8SfV6AvGCcTwp7vuolxzN6N4YR+yXGIFri8AwRdxkiTptNBXtvaOBf0oddVlnsltW2sldgcKo
Jm95AvgnDQbV2goNf51aMCjsQWW4lHTDKbfra+9q9ToFG7MaggFWTWAsgxNAVWL8vJTCI+BdKha0
VvXhbugHImXFc+b50coL0bbnGKpYV4xXU1cuWhI0B+NSJqZ3m3+Lqg5IeUyb36yZdPRusAsD/Gyw
XwJSuQAg1iWtTyNunS3jMzqAsf/swjQkN8kkNcMFi1T1+FGxzT5GwV0YVWAP3W4bNFG38zX7a+C1
sJ2ampwO/2dfW9taF9hzRshn4C1OhnT9xNqgIIxKqLcFSLTQVG/TLlGXyOJqWkIoFdUMRRVtaLJu
IoNuZSuQyAQx0TzKEO9trfpG/MrPwHNonerKo2V35XqKYHLh+uHmh6ci7cAVhZZ25uLl4ZEkAio0
uF3r536gpRyjJs+CLlzqmUuIrIW2qAUGvR9ilNe225b7SVPR6btxeBkDAjAjags5QJTQN5qjsL4x
GY1P1OPOuqLbZ8um5z5EdbuuiiKGNdzHS0yE2qob7HijY+UxLA+25YgHaSxwebgNiNtONTA7ZKay
Zd7/bGgmisNhbGhHAE0Ki0AGJKWgr+36wZqKY1f1JHYUDpyqReyA3aSd+eaJ/BUyLWnFwCdbrJQ3
pkFcmW2NqOPVVmK0mvOE83TPHOTGhNK7s8NAu8AiRTRsfLVF2twgRzgNhVsclU6KupCNoc5LVv3k
bPVcGR+QnJJiCQyARB4X3LZpE1tU7YlSwODQeo/kTDDcICNjXRtBCohSX6Bi4/YBU6wHY8o4zfHL
ehVbjARSR+PSTkLc0rF7IkqD71UCLwGAJiX1uoPClG7Qq/8oY1KCQIgziwTanGK4viPsMOgVsi2m
boVCDWgoXdOF1w/SGpSIEx+httJwnHDH6pe2wqjKMvxbxoc4HwetRaJH/z/q0LkHAcSaoRix7lj+
ui4bNLyN+gV+dkFnFksGgPGzapff+8zjI0N9j8nAWfm195IqRMOo2f0UoNFts/BsOHT1e7K9szi2
1qqmEhXQ6V/cKrmv0bqQDjNiTYA9UXkKXxVb7TYfrXP+Gk7WuOiGAQuads+INd35WX91FWejinJH
wU9b1WOKMD30Hvxe+eGELkHeA2GYujnuBSJ1u4zvR0vm2DdqDZIg+5lSGppquwFf7ukcLziHVTrK
wq9OTHHAPVU4ybKa69aY1Uc2Vr+yl7+FUX/Is5C5MBekNUTAbyXhNXnqlje66z5UooIRZJC7ZpsQ
SNy0OTbxoxtXp95Tt+hRCf1mYHCNX9AfgJUe2YihBWps4WYNVYWZOkGvdY58NmojJEDTFOHlEgy/
TXi9SyyVhLuTHLXoUNyklnHEHEy8fTMA30agRy3O+KZbyXQQZUDCSldue5vqjOdhtTA1F6MC6TfC
Ds1NFgt7oxqEwQw5iabYIKH5qqs29HF1JFAVc/OK15EoliFId5rJxYiuFaCicFdDMPLH7bDQ3Owx
0Wp3n6fltnCPcVvCAxtQrXJ9MN2t4WjartKmVejhBE6d8ovp9BRfE73cItfCMKo/w/yjzUL4woZA
wWDX65iOTGFWu3aIn7qQWgaNG4+Mkghebo0NhawaYj3qpwkvEEP2h4YWOVQHmbI6SSJ2GhyRCXlL
S09vRs242jKBIO/HZeEXNkqB8bFIMGaEKL/vvkwJCe2x14IQcSDANIhCMX4NIMHtISayhwyFpaMe
9ChRT5m7IMfi0PdxdAFVRBmPlhxOuJAphflWysu12yLBHFMqman9RqjDTstSiPkaQ0HmJxqWBpIH
qaGCkegPikWgqm1+N1KBHQNbVOtFyrqygTFZ07go8/Db1KDhZvr53ECX04gvt7OV6jONgqdNXpTl
7CnBtOo3tQtLBJYBqGmjXhWF2Pl4q2h+4VoK0EQDLeEK06x0X/9ZWtlTbHLBGEnkWOhVuJxEAwXE
8cSiNZEIBy455FN8p+Fj4WzXSBqs9HtdC8+UUXA2lGW7UzLOYwYi204loDYEyFbQbFlN7bhBmqmO
2M7xE5D1nsoQ4VFfR80FY8u1rLyNkWLM1yGkLQprm7via4kTH/L4GGyQ1dHIQY3WqP14CDRBOgA8
DnS/92oucKba2rRBUCL18d1+chzCuQvC4wxkUEtPokkKtOrsY9+Cfhwz8JgJgsSEo1JeG0FxHZJp
jwlUgPJAwQd666WjQn+WMNCoxWwBL4rSekL5Fc09Wj/9krowqOt4WupCiqAYnXNfItodcfKb02Gt
r9C1Rt6rP9qP7kgkLngWUkvTgZwZgh5KzHkK3JtG90N+nn4LiZYpaPyGeXrPBBnnhvkcjs6bGeBH
bqsnEqC2fdzcMsd79rtpXEVlfaNEWDEHbyls99hY0Q2cqUWTRcrSAPpm0HpQLCAFPjk2IZhJQI4N
DWxQRMyIF9zbRkoGJfiSmotkgUwHMXpVUp4g52DhjLWM/ga8xY3ICuj8OCeBEJooEB8qW+SfUAPc
MEF+In0DnudAFkTDwdXo+jn3ApImB2KCVHybfp4/Vy3m7Yqr29LOAWaJ+tF1oSnpY/yd0DhnQ1Hh
Bvfx4xRhcY0EUHrXpBkioRN+Q2y3j0NHhoeVBTb2HqQU8QfIz5I70NKPWVl+VzprE+N8JoPT2vou
FpXEeTBcMyLc1N5iqlgDTJWUQY4+Iwb4NkD78taFTuEuNYlOby0ULoRcHIjvePRB7es77uwEi8ty
77zoGzOlRg9wM45Jj1n0isW5WSZ7qu/DoSqyXxfzayB1+/c/cAAw5LSwIEQtcoHkr8XceatUTlka
laPso84N3vAjKI6TM9lTW1+kkhHgyeC3qaM6ThIGRdswH/dRcZ/G+N/BomGq04aGLm/x5yKuScKb
n85/MIveYq7JF3nvNM4NprnzOPcgR9hmtUFrbH59bkPOj+bF/I66BV4RMcT+eGl+9Ev38mN1ovC4
SxZjTH22/DZFkI/y7t4PVXdv2Vq8LZT4EvgZPhjsl8ZhfoM9jTB36KL+0gl2poyy//s/IbukXhu1
1LppLc0tsbkRVoFo4hCTXdL5xY/Fp9fm3vKn17wQ20StV7tPr388dTxpo8dewXWLC3kQ4NgvZFxg
JRdzXGBh9SgF5ueGbT4lxeiuP9rj8886t5Lfk//m58lQ0Ruff3Zr6J8wWHrrbH5NtX0S4g1XBhv8
eUzMjz6tsJKt67mJ/Sl3cO7dz93u+Q9hbUriB/7u/9jAf+/l+571rMW5xYyfRvbcxp8fxXOLG+af
vJm03+e2q5sEYjX1ZNYAbsY4Nsp2t0V+sy/qyFzYEZbl95/NBxJFG27+Ced9H1lczXMTYYk6Ey3m
juYsL5kfzY39edE3Z4qe6l6bDBqIKr3ww/vDuaGdOFDFSnItKrt5nk+jeWHbEb9CIc+ozGxGTA5M
akSBkHVyOXVmTd6sxpmfzo9U2UY0uqgEnisful0UMxOlrZbZ1k4v8q8KPcdjHlIpBTW/G2P8eLy8
rKkMQe45ZED4UdiOL3VJyMM4DXeiPlE7ju8cgojBxn2pvCpBStGH5LwM2iZu8FsXtkfCHzmVmVE8
4N82NyRKXCHHIaf0M+JB8pHbJRo+eb1kMmcRd5FPcuShyS6mibczaBmglUSD4l6x3jQhoh3VVfC3
+NlwcesHM6Ie2WJScUPdWdaVG+3FwChCIl+cukWdbNXxsW9BAojOSy+alnOHtOB9N9SOFoiV4oOH
7Xgw/eJGhaJLSIdGa6P7Cqkg3BhF0qyo0tfrKNH0VemP8cHqs5+c4Q/ImgtwgszLCPAIdi2d4A3A
43GV9KsA8f1tU+No9CzLB1k+0qlBJ+1yVyCitgsvms6IUFRVuEAZk6e7WIMGADuSwHEpApibcL08
5sau4tYyP/x48dN75r/OPbmP9+W19bWqnGJZ6S5dIrqDSWlZXGXkw6lzWqT12q0n9YqT1E4KuZif
vi+YlizdJOY+L0kkEdOZiWzZ0toH6tYilIlBAnryufWpdO4tgnRqkHIdc894fjQ3jgFLDntruP34
m5dlpezySMIc7y/lFF8dreP8QVT2v67i42lWm+NCA8axqkONWxmQtYRE2z97yQUsbF6TffaPBWzL
ekt86z5KKK8a2M0Rt8jjXzbYxwQXEFNQ8f7axx/mR/PCmgWqdBeLbZvZ7934+Q9+PL5qdaRyIWF1
86KoCwAtjPMw27G/5v0SFXa4jTzjWMxsF8MyTonMzJ37rfPv8EsnlmYIjJj5J54btxhPngUxpZTx
UTrNi7FF7aAFkCw7CZ+hYgq2UgJpKomm6SWkxmHgZMr2OOPy/DA/cqXI89NrhiaA1/QaHJwcIo6P
hAl4DLdfd+blVJBzStuCoeNN1zwNw70y0YYNGURSkdVkIqw2q43koy4FypMo/c6XAhrDKuBqdBrd
u8FfV5wagOOlonbegmm+IOZy2+YNrHr0JbnEAs3/+jCjggr077Mqh8o7+YQvI1zsQ98STFaoGjHf
3CDxYlUbw3EARfFdMfkjHYpivznOz4dkABtSS1hYNPghqAEzRWfmTyMaumrYO/EPmAUoMuQiarC0
7WiPoryhf1kf/YgIU1dNDr18bV7UDebgymZ3i1nJIT83/6E1CR5C2CJb9QQ+smxBUqyClGNrXvv7
u+SKPv7F+d+a//DfvubUAev6WMP8aP7cx2sfTz9W87F5H69F9CcXnk/NrLajJ+9jzfOb7RQCw5/b
/vGZAKvCbhK41z720/z1FM2mamI2RNxJtd00yxk739oU5CZrCbqPnKgkvO+ElUzyhqbIo4/iVZDv
DKnQml/Mp+ERWXqwMSLgzJMUwEs9Xu7noE0rXVDSl4fMfOTOx8nHYrCdS+WFGmDlSDKQrlggqoMj
tX2hw+2/n+x8NWUp7I0sx4TbyPtwEaHTpqPO9swboaJx7jUr2zjOuIYPnu7wetYHG9jtynEK8otS
ER74ChSbm4OeluGeBC/S+ZTei/apHIGGo7gVSQPhm1v2osHyfZjXwV2clko/mc22EsmhSIJuGxLP
QtW6/J90lB//L40FiIwG/rf/3nT3/FoHzL2bPPtbNMr7x/4y3ll/APRmGm06ro5gi6r+X8Y74w9b
twCcCA1z3391FFx8dhrFfozuWOSE4/zVUTDMP0zDpJmgC41egGDrPlnufmvBkwa7j0wUwzHpW9DW
MHDiqRY9Tf6hXw14II/KVqlbi4gmojmyKh73dePvG1/FFtwS1ZXq5pIaE+giVxCxRxMuU1UYJ3Im
VxdOuXErssSSVj0rSfzzlz35p2HwV4OgbOF83jrXFa6t4lW02EGEw/y6db5J19/GJHi1IDGVUAnO
iQs1EeEJAXmJuHI/uTPRCnD6Re1qzBXyFSwhdq1fG0s7dcI14czUZScGQo4ZnbypdRcq9OqFLvrg
pvXCTQocL58s2Jy59+1fNl/uvE8713V12qCOg+mS3//vm1/5TUyKkzCukzsUX6spjy4lk+1lbEP1
LGAkczMM3NtAXbRIxElMaG4bAfSXOcgJFGZ40nyiDxoHkmueLB2FJq7TiEcXknKYK86Kwle6CbWy
2sNgvCOjDPO6LxY5LSEEXqp9SpXk+i/fSe7yv38nW+OOrTquw3cTn7+Tpod+5kaJfuVAB4BeqzYD
BHLs1N7ft1AlwGoga4w5PjZF7Dg7Ly+VA63Y8TQYHrGyTvnoDEA5bHKN3agUF/hnMErapRbFxp0l
qVywjpHeESf4+02XJ80/N51zx+CM4qzSPx1NWZF5rV+42lWQcKCiS7kbxbZPS8obKfmAtt8Fx2yi
ZhaOMRkvyfBS1EvKUBuTzu0uCoW75hodwvmcho1Ofhq9B4aTQPmXJV/hqETaWekQnIwIJhdalQU3
DqHhDVD5Y2C4CDnsmjJqGLuMfYGYc2ygPzACCFoOTRBd1APhyZq7LkOMrnEfBBvExlS0+iLf2Tru
edrLCUJ/CcMOruRuEqpFCaZVXHTmo38JA8s9zwuite2O6FHIPe2SoTHGfe4rZqhgSQVohnaTNoGf
jy9uToSG04fPnZK3Z1QIiSSQDBgJYVA6kUC2o4KrmR/1cXcLDT5eq7pS3+lMby5q6YHPc7cOHSaK
dZSTrJgWEVE61RCLtSKMhpSxqtwPtQrQVCm+j9bgQqCHqJH5DMoHx7gGotgRSFPtfv97a//pULV0
26TFawpVN7A4/3r1cJCE4/QMtKtCNm5nt2BE0WBsvZrBO0Ebe8fWLr1uOPt8rB+D0NTXcUp+HiMD
OjCaJ87AmrYtCU2kTE4nHMLXXln5McV3nbgTXMDMdczMff6XzZab9fkMo8OMaMfhksz//77ZlqLa
0WBW4joRZ8qFO7ij5nijEyy30qzU2ZSZBq3E811CH5zsjOjvECrxfe2+qi7zSUsNfzp+Xu16x9D3
EpuiyFaYXkIUH4M23P5+c8V/2Mu6cHTHxlDOZeHzNbpz3YwoxkFcET+WtyQLL50xfgn75BS0ebt0
HCZg5E8fnMwAhpbFJ+FHjyFqpf3vN0SXre9P+432u2objsrWmPPp//Z6x81Zes//tzfaNPpUfiV8
kfdlLIxT9ZwgBDzlIUH3qtI+pd3XGMbjfTjFZ18DGdL0mnYz70rqQZtw7JNLlRF3wFBz6S8VWXAt
wFwuqlqYqzBSTvw48JqzjBlHau+1sLuDHpRfsnI89MRib3xP1MvKRgGtKBkcqyj5EsWBsvz9V5Xm
/H98VV1Fo2AK29T/cSXTDES6peqpV3rUb0aLerx3VMTzlW6vksi8G+v4Jz3Cq0K46LrwhuSFciGM
O2K9tFCfNkXUtNvRAZ8SSBJxk9Kwxma6ndxMWZUKYNbfb7D1zxu5bTO44J7Bf7apfZItiCJSQ0Xv
tCuqbtKr0lB2Vwl1t9u3YmxghdD1WZTkPQHGiE2G9Gp+TKvIgEmkrdrYvBXBBCEoH94IHaV2HsTx
ynTyF0MVxIOr/CgQhOM9lvWbXrLpgCbpYD+fLWRUOzXQK9xjdI4z/oVdi8koQKuxSos62MCYJO6R
Vu+pTcf0pBac3CjCbW24I3bKOTVx564Rv9OJHuwU19cmm5zuUjrU95XOuYkGAlPVTLulA2yiG0Lf
HRbiqrQ2Ha3WP+SRuBeurz+mA74moeXGgQzMBaWz4exZOra9AGaB/FJapXeb3+93Q14rPp0TNiIS
doNh6i4XlL9fS6LE91pndMXVdYtkYubT3Y2ESR8nHJnMQ6zhTnE7BFyML05EjoI5gZ5u5RRbOwUs
Taoa3qatqSY7YmuAbmtbvVmaNKSXkep3FKKDle/k47HwH9sOj5ruuJsC+/PK0lv0uw1jw2w07n3g
bZsuim5oy1kPjoO4L9OOOOZBmuUFeXujJxMJjM3Uxztkfcl9VxJK5jY4YoI224Arh4QbIdxMzdjd
a0BI/uUIFQy2/7GndAOBjgq3yzDVT3tKoSffWQjQrkORPRslLFUHVXFMffmIPNlYOZYCub6vYLiG
aXo0R8CaLYj82MD+R8JOvdCL8Zzp9rj6/W9ofR62WDQmKS8wkBSm6mCF+PtvSDS7FqnANEHu6Pkx
6uP61jXNDDvHo1cqzqmyldOAfHABIKFaCUvyP8vJhMZQwNyWh2+hxyBaxgoAp6bo58oxCC9tO/U0
eu550iS12rOSLXINhQjoOET+PMWrpg1GXEVY2wz1DipADwuLSekkYD1ZBpGizauSJf1eeItMmVDO
JGaJnJDkQbRJ27GcEJGUmEcNpK9mLQ9+3cqWKs65JWC31eAF7aIJ3WAjbJCimRGbcEXdYoMuDzI4
8lmageMljl+jeGwxyqypjxorxh7Ex+faU5wKgU1DJw6+KFKZsIPH2DVgVvoaRZjcmNY6oO6VnRFV
/PufRHMNJF1/O1yYLqmcUCixDJRY/9BhTWilAeKN/pXSYn5JFQqShpLYSzML7GWunEyz/B56Q7Oh
BePsYe8dXPTID82kVPsem/UyIBFsqOKLObaQNTV7mlY0Pxg2CnVv2xXC774Zmw3EpHoZWd+SGo+Z
HXUecfY90tqaXn4Tx+SWfG2aUtzFHrCtzlLPbX4bufGN2in0i5MGF2FUvYWttZWh3fQgTTO46yFx
3aeNcoh16tJaRCxgZqyHLhw2Dqf0QieR/pyNfKXOINglj8iHcnFCccdBcBVF/mpI7my6oEihGCV1
lruzSMKOHGoeBTLyhUX211atoOamg6EhPbMB38N5O70/0torsLWD7Q06FRHPO4mwXmORiG/Msl+n
JF0udKUiOwAIaoGzkrQYQjULZ6DnHmt3Ls7BKzZHC9mNhYmwKaNnYA7VLsJlOFRuvp5i9K8VSVbL
FCPYNiCxPCnt8MYPUCSXUdFtcdSi7TRVfeHXUb1qeo/JWAv+OTbBWKk5iKaBQS9ytS9jJQSJxCjJ
8Pv4a2uAzF0q48ktBPEO9Rp6frar0P6Qf0S7QaAquYwO7rvBcy2ym9M3VLTjLqsCvqdpXAajPSkm
W5Ms09avbnTA20s1rsWq03u0UDbxP6na5OuBuinI9h+R1idHta8vUpu2tRxvWFUQxaxJaa9Gz9HD
z5tsi9T+LiIoOBVx1uepL5fkonUXWEwYHpoIt8n0mjlZsInixCK5CCYcc6U9RqdbQzZVALPehnm/
MajBrirBAUEexgZQfr4jaBFpS15/NxJN2w82STxV56gPxKTt81qdjvxsIc40+AjuKHa6iT01qeNL
qAwAXwtQjWqcgHEerduCU2WHwqs5FyvmPx6sqQDER/sD1rJDLaGOzphoJ27gKPACr64v3hjWl6Ry
VxOsxL0jnPSoQbyknIGSz+N+60oO9FT36dkr6nNLKvMCOdtwtWurXRWEUncZX8uSGaNOomFJcwLI
+oiKN7mZU6rtUzDHI52ezmMW5k97WxXxpU9+5gkn2AD7ZCfU8uKyzR5DrtyvYSHqnr9q8UeuYHcB
VC0ZgXNBrjDEA6dpLCifPfw7+RJBk5Nf3xhECIKH09it0t2I9Ip2uGkU5NsReemow5PBp06KqmIr
J2nmeVD4/t20KyT0nHAoMu6aBpzsNPa30d7M8L6FjZQpRtjO2xTQX+oWUJeD0Eep7x2a3DBPaWC9
tvju16Y97UIwPDfEQJXbRDKDPVNB8+RMxdKydcLQKveNZIVl0ukvAHCVbRfVXr8aJHfZ5shfD0M8
HfTJ51obND+Ak0vqCwu7AEZKYmi+YW5nHz2qydtuSL4jF/PJ++mbvaIh+aQjpZST8YAo6VxhrCQM
l+Jr65KZLYLqKS1j7d7ytWOgjPj81S26WmvR6QDiFA7bb+E0fR89xd6iRMS937iwVJGYMBjDYIip
9FiYj/jA60OMPHOZGoJA98m+nccykH9uarJhLh6ZeX7gBTu/QDPkxzaE6ERnfNeh4+BCYK2DussP
EI6RgHr2bZsPLyU9/6QcgnsD+6xngj/q9OmLiZB0k2IDWYi2jFcljsyH3rih+Lvg8iVuuE4Fq7ag
l6iZhFwFtbcBubfSrTRdNpbFx7qhQj+p/Agaoe/byrvFkxAsarc1HoXQHpVgGtaD4+Uw4aE+LdBB
VYdfHjJ75/l20PDdMZstAc7iMGZaVLw/1eohn+e5GIUj94ar8rSZ69Fm5kzqei6Nvz9XodDTs3eW
n0rgwaCcNbu20ZOwW9vZlPzXonIPaliYezszOD5Q/NQQi7Tvnkpzx9AZFwEXblaxaY+HUC7mhoiH
OEwB87MDQbosZa8/6Ltuq2kpljNlxD3Wvb6/HISnAJz+Fq51eyCbtj2k0tnchil5Dga6v0Q2kFLa
STZT+l04ELEBD1a22uQiEHAsUI7WhyYJ3qy0rzZWQlXec+txreXquOmz5NE3/MfKQiXsYHBeuFma
rCPpBYY2zw0oCFwQXCI82hkny1R1MMim8V4LuFCnWooTtz9k7WDuOykqCCU7YF58ejoB5QThU9LG
d4Gd9kaBsLDOnjTAZgwOJJ5DLibppf94Wo0KnjTYyG4UlEwjWXAvLg7z0/mR3+u0HebnEcJryEc1
9s7sBjrCPb4jf6803JJtUmi2wBXHlUYEdRVo7qq14mlLJ/YBqSGsXB+DURePt2oIhUFxmmNVkvBs
ix8qqIW+B/qsq6bFnBaOY+wgKG/KqVwa6BCwFVnquiF0hy50v3T6KL8k7kODW2njox9ZK1ry2rv1
FhopnFmDYKq2i62V1xcbG2AJzg2okQGd1nrEyV0nRDsBimdHUa849BUuDFd5/b/snceW40qWZb8I
taDFsKg1XYdHTLDCQwAwaC2+vjeML5ORXvmyu+Y94YIiSHeSgNm95+wD3XUVKQ4/z5AZbky4TIVK
sWqC3VDH5goA2dphiHMiOxSzGbF3xByYC6K7yh1ZsZlCQLRLFGMz1VBpLYSXyCZO+pDIuTqw30R5
tq0IEYrfUM4MCmuVak6HKrE+UhraZXMPDgkvfato7qwhSMgO3L72XlDVW7lJzG0reZxcktvux96e
+7e772ewQoqDTaeEmK3+9TVT2Ua7v0xRqtHWG4fjH+eO5TF62SVbjfZxIQ2995MX86gIwssveFz6
tJY7ci5P0zLuGj4RYopuryL33J8n34pcjQM6vjHp3Bpe+pVViXaRZMNGCH4huQvQY1SYILl581MI
5JiDgbR86gmxgw6C7Qd23EE+TDoMrFaoxtICmWfjxNwApWiW2exGHzxNh58QM720HPWo2jG+cq9j
xoEmXVkW+o9QROjv1NA6ZOSiHeLewsiQWZ66UZrwuXddfslyt3xomQfRr/PipY6BcellBqAruYe7
oHUYBcwjdEhbeZzcJB/kKkI2c6fMGbfzSeR2K3H/WkI5T9VAFd7q/gRG8rB8mS2TqDq6Owsdp3AV
4jbBwR+sipsnerNZezIpSzclQkm84/19tlI471KO5BPz9JeAKUsVeD/0V+hMyn3yobdV2pBSdJQX
DMLa0gAIPzuv77Kx+6qUmN2EX/eNn2Ro9+fJo++rcmkI6mTt1S5Xn16dAI1CogPwJ4UPpuFO85j9
JWj6aKNL4cgnGkl204D8E1EiZU33Yz6tyh2S53E/5MYzua//u6cwHIDORn7YKmypdSzl0fjqEDjI
xckYUKLcn1lHcbO1uOWQYMtVXvd3vrSoy4Pvh91fVJlFLPfVf3ec7Ibdn/vHHy73fHpK75XKejLO
nlE8VJRPG1TE8z9paB1DK27qrwJ7ZPMswRZkLaXpTv5nCqBD6W5SHQDbjrWTn9n9E5WrnoSepKR5
MCCVy3Lz/VC5JD/eKMeNQJFlpqR0nabAtHTSabaA7CBzMO4nMbfAbEwePBNxKWGrRggna/kNwA8h
6nepafPkxceGdQkXHGEoNCQ4ilm6l4JJqZWUD1XtkjZwX/etQFkqdWghH7XhCU8ItecvlzxpON9R
LR0YPgHQRwLLSLchGTNSSSCU/1X5uVQMfDd6mb+AI+n2vhQAzB/w1LziH13Lf+Cnf7/c9sdHVMiv
qfz0/lgkUI6vTdS239w2+OEoEV0sXMbHET3BYmpdgjBKJ3tEMHwcfJDryWQNT3kcx/jrmXGp7sZV
ajCK6HKgc/mzxJIephn38dpx2nBdNE297TyU0DlDyYXQp+pMC+I8lHr5xXpAuG6c3OzR16xgH3vj
PlADB3Z0QFxeqH1MWo2VKldfrB4fld4QHKlWRy81H0u30ncUWj6iDTrF8QLJP1mbXIK559ElqhFO
53ppn6M2fJkqxWGIYL6InngGu3Q/kGOitkgEOZd9F64VUqeXQ+R9K6tMw8/b4wswDdhKo3JM/ILS
mK1+80IXRIwuiFVwta9WjMNlhD/e6nh486AprvFsD4dNAo7dHzZZz4ReMUcsJwP5Z11+jAQVKFVl
8kSHSWds4NmbiuxowmEcQDNGPuw9bfgx0QDe9Knibf2gDh6wqIbOqs7MCk/6+Gbh+tkDmv6Z+em4
UevW2/mA1heO6j2VWRA9OfWEgaITr11qNmuaw0QujUVAbEXurkXaW98x+ioo0KcABGK07/kxXIOc
alUU4tUoo/zsCfWLNQJI1jLfA7QwBCv+7ZdsdGEiV9kPJVMzyFAkRiWZ2FEHfeCCVB5NHKL7JEou
CFC6fYIB3vTU9AUvkMGwyPwY9FEFAgsTE69zroBn9RSCW0EvblubWPUGz8XeR/OMl4VboSi9A8zZ
csnn8QNd4qXzyHKOQHxn/hCT7yV+pzl1SjAZuDdqqHJWiV4NPpyJea91szc3Zi5mvAyAv74nQaQs
Ar3Vd6D3E1w8y4Lgt1Nsc1GA61M+6PUI9rXWiK/QvFOZu8T2KgPjbH9al3l37ca23DnaMD5FYbWz
2hl3arWPejNQQjFGepSpGyM8j2q+aoKJXs590HUuk+njfBM0Mcma15Zhsm2bx6YV8artTPeUdAW5
oI62N/NoX5LXsWlHaoiqBVSs8mPiqbvROg698o3E5Jgo5iH2TkmYgp9Iw+4YaR+KgjUZ4BZAUdAu
C3NqcFnYJfmPNojrB1IVJt1VsFAXF48i9trP3fonWZPRRXjaG/0bRrDM0Dea1q/5deeXoeSLNWIw
M9IqO2qV84yJVz+l3ydazm+N96EX49MYZf6jFpnfjNIcHoLBt1ApjWdaeOnFcghbZKzS7at8QB+b
12/VUFnPehmfE70Sp1odfmQVNaqgDW3ChtN+RZLSePBIM5torr+45A/1KuAHWCfVLqvzt95wiz3z
0z2iCLTexnDqzJH+Bf6Dgr6JnWfVsdMmb63rgnfHPxjvpgmTbZxe4dhVLzE+KF8fHmJjE9hB/YhL
YVnl9kGJrIRSMV1RLXEYIiX6EtXZsK0iU93StCGwvgP3HyqBenKRlW7zhP4B6N3gSGwEnBbi5fXZ
qBA31spAenJsJu/L0EGlMOuJAAu9nVbqRI1wVKdkZfimcWTghRE/1cVOK4mShFHja1mLok68jz3v
nNk+QKSqeVdy4K16l/hnxcl+obR/Dwugr60AE6/7fLvVtjiWEPOekB4865VOPYFVwAWFQbdFaejF
f3jJpF2ywr20YYzryYHgimrr0hT4A8ZQXyLYjVB4TumJtusPXc1fvKF+aYLR3WBz2hFWdRZp8Z4r
1cW2qmGr+vRaveGr2sTaCi7SuBb4MlZz+1Ezfqli3yN9/K696342nZUQH1K1L5xWe4nGb5FjGPu8
M7/1emvvWtE9NZb4bcWiwulL38QCQ5ukIaE1ffUCsihY0Gmo9umIKpocsm6wSW2ys+m576gwGhkf
gGHXW4dZa2IL5VXT1Z3jnPRE6C+h4a4G2gEni/i+BZ0HZ5nCNlqMbqcex0Dd52G16azxy2SWcHID
Qg+sLhPrPC+9tec8q71ZnYIMnyKuYAD2nbtVfGaAo0IihqAeBTWF5KqoP2VqopytdmU2bfGs47rZ
hEZxDYmRQ0qutad0+sA1Vj2SSfPY6j3OCzqUc6T7kPTju1HHBL0lJ1xP4bMX2OFWCwV4yLoqAIv1
4ati+N2jo1IImzzkP5PdPpLTBcWo+lCIhVoVRIfM4UYD164YHpzodTi+M62iC5CQFnHxCIUGEFJC
XmsrOyUJ1YR2euwaE5PxvMU3oH8ZQ/YrFl6yg+a0TMfc3qpDdnJNsPdTzRhKJ4d2Vfv8YIocKHTB
65iiK86BGEjlsHp+F+QTUxqOxevY2PhIiRka3VRcyeIDBTGldDy8iochuw6plRzg51VrvhNoypGI
19wYHLvAdtaMP1FEXsZcg6AyRt9xsDj7IJsv2ym16BHn9KJiUMnQq/I2JBJTuh8RPbTNbmIM9eDY
zfZgYDzcD+SvrdUOH7CqmsozKRmwiszf2dj2b4UlwDvYEUKRJHqqkwBIZBRs1VxMD6EXfzfCMT/X
Hb5aoDiElz4qDk1AuwTrNueI0nZhKo+TsRxJ2h5MYhYbqqK6ve9yu3+ltMLXF04VWmJjmRuBeXBt
ex4r9d8pzqtb0o/NhVv23tkUHuIhjHTeEA+Xqn8Miq+8JNJg/gubUZveQ7syF6NKeFSsdJCgR2Nc
+iYlU5//zLLInNcmjxleKBYxzZXvLLQ4/hIkCDUBTsN87XWyE+yR0pxKb7fww4xknnA5MVJ9N8nE
6nrzkOmUWD2/xEQa9WSYhMNLbGU64jIzJu4tIMab6qeArbIkLcFZIg7dkQfkbikLU1xBMKza32ne
aRfVabf8I4007b8aWa2tbSv4FVR05nL6TI/D7G8sm/DkIHIPOnulZ8kziThI2CO3W9Ual3+GMHwr
xumqTYDqPObKfePU10mz6rUdEBjCrJkK8hS9+HZ7DgLfwv02TlvCtpeub+4M4f2MyiHZqh0/1wYB
0Vo49UWJmwp1Oi7CmihD1fzNqC7ZeXrvrDKLoJChLX7RzHmyWl39aSgRhWRiR7l7AdPB4a2Z6KqK
xHkNp3T6jpMf6yZMDL4fgLCGLnaPhM/M4NNS2WLrxgdn9d6+DmAlG+qbWmYfTlGsvQjgmR9p02I0
J4Uym9+epiD0ToWdXjXbYVyPemQdJS0O2ZiZBjrp9sRUvPVi51HBGL5IoLu0fkswuuY+TmVW7Zq5
XKLCjaK3VuQbuGFk9A02VguzpSwM5y1MewQQgsgrPxb2Vy9IvrkhfAMrsctTr3XEmgzBUW0IE8IA
rO4aoieXfWA8uFnqPlgZ1HBczvRCoyMtwR2lbOoqJugrL82PJReDmnbMSmspw+UGuR9o2/xD2RpP
As3MEqZ2syuVmtGyHSd7mlU8e6BhlzDYDxNU+aqnnxAlUC82B3UhXgtH8ReNSnJR46gIkTz3oRi8
8RDr6tchTYpVonFDcWiqYk8+MVRoeAeFsSuc4Wdpaddh3GBd41qNzQvurveACvSqaxRbtDLbxxPo
yyatVxGpzw+lyL8WWnyM2oJEVE0nSWEiN07QfdvWPW+HYZVAE9F0+1BLnwSBaHs8D/FqUNzfDHiM
Izp3f1F55rQftH6PX6m7gtPYV2XPqKJzyaJxh+92TQPGVIgfs9T4mprwCAefYZNdT5uoKuN1DCvB
nX09I5qyZZPYF6IREU/H36xidH5hI/9u5l8jQx2ebKFek9b4iu/Vuzpe8QXDm3ZodDNd60WN2TPr
cQgLMqoVDSdSTJRNGCH1CzONgPeSGTA3FuSWXXpBi3UI53OmVkNo2dIuPe2lS4qdofgpnbbJPTSh
RetLdZ9irr/J2FpHWElk/I1o5xAXplsVfOpWMweXnKnpN7XxpzDM+GflDh9fLRZ2YY+7KdC+5r1/
ZngEW9CwtxWxsoSVojaohocuPjlB+rU0e+1BD71ioZVlsYKhMF0HPokFzkt/7WKh9Il0x8RrbP2x
eQCP1e5jyz/k5rMNcewMiBHjdaDlZz3sHhMBiBoG0tnzE5zbqKY2iVYcAk8DPOG64VbKM7E0wIxQ
wmTD9XVJvaSmyWHhJR4s8jrDrlhV82A8VobLR2fQv2lFsJDykjQErEC+yKUf6x+amwNy7uxT5/Y7
1a2nPQBgzPbE09ICnkAThtFKfseRya6gGpPWGvW/kSFuQ63kubFJt59mzWLQaVdHA2NK1Txix/pV
BsQtIsOB/Enr+GCjHrV9/N4Y6N9CVznRpckvwfBNKRBquhQhHxBEi1VQcneXDzFi13OZjl/6GJwz
I7/0NKUWeIiS+VkWkgkuUCIlLiADc0x3TG9eapdk2PgdDgFSSU8LsF4VuK7Rjaz7njmIbDsRSHUQ
vW+chV++/VUaSBRjj1/smLNxiE8c121G5KaTBZMkYz6Cp1VPVzE3m13suT/p+O+4GLTHso4hg8Ya
lhHb3PhiBLTs8IGrlnKGYQYNtdTtlQZezOzJbiRKdqeM1oc+ZMlKKBmu/zDXFsyJjollvdPgc7Gm
hB6CXPVnPhUwKqZMAVZg1ce2BZTH72ZXdDn577VSz60VHIakr+nCbNcGJjsICtTgzSoBJtyX+FK8
tNxTAiYrvGE1LAYTHcGoHhSHjO0cHum6zvJuKWh8bJkR4xTmx7WkbJMcs1wV6zGdHuwkVVaz0Kat
6N1kEXYjzRsQI60z1Ffrumt3NCKML1b+k0jEtTMSK9YwG9szDv/Cd6Y+1rA5qGqQyeldlIIqTaOq
6aYN1eGB4IUFPhDiDrCJLwCtm4+Wp8CJY3BjiuyckGuYBamxs1Ufp3PghpupINAEkEy61Km8HnSh
tMsuqRnPI+vaBMStr2oz+lJTUzxbFWksFjFwc4ErWiehQ+jFiMMQHWa/VRzGmQWq3yMnG02YFyBY
RkhvNmo3+O8L0p/7ZdLUPwt4DOehCB70oLuGke+9DQ306yRTtSP33QZIu0sEKrNFFWHgITM1hqQJ
tiIPoeDacBJ0clYLvisuL2mSl8C3DLFUxiJdK4YYVvkIhKvRn8xR/Mp7eqxBnQ0EKlrtyUtjb4cV
Eppxo/1WatU4O3W6ntqqvPY9HkKyNA4T39LlULntLrNpn8dzczv0E+2iYCys8/BEIpxACKmmC/pD
wyF3vP4hnMTBpj6jhP0VFs9rUShnG3LOBspRs2o9dY+4Yzw3wsPfAmn77ATJVSkrdWnPE5KgtMQl
ndovUxtunC7Wf/adA6TF0wmhbPXXnkui19jRS1c1NH47AJi1Xn7z0m5TmckPXfcC5uP6c2kp0Q7+
m7olkQgTuNGmj63NiASz7MaHC7/OPVzJo1sAkUuyB+SXxt6v+DUkRbhmMEbeIWiAtUPtYYlaBxrD
hjk0WtsWohsUPjIwe6c7Y8NHFJXrawfg4q4qfJNaFo3zvoL236gjs/V5UCLwmB6CgjkC7Us67UVF
FDLiywl867ow+hfDApns0+anYeDr60HgxWgwkQ6QIHWYuya5t1vRai0dDCwMoC8i+nfqd48RlFVW
/I/j4r2LY+XQWrp4ArHuoqFzzWrEwIslwZ0xyirMJX6vQbbqguDDJBaYNuNTwOXiEipQXEZ9aRlM
yd14QMoTemB1OgSXwEW57k/Qkiqmekv6KMqmSyIYkHW8dLJenNzxqoxhxrwRbJGNp3Pr1q+KAPQI
k1PZ04I3UDPNvBZfb2DZ07OvU9M5xM3IMC1u9U2TRxoNJ3PDLzpDKMkPtaKX5ytXPRtoXVUmqT5q
e1Rjd2GFqJuSh6AZQsIXuMz2o2kuGycstnlXPseJ4yICPxu08HfovAnnzczNrb6m1k/CY0RdFd54
HSemC5WSCCh3/pexqAoSn91gYQLLuRr9A3ej6KTUzrsswSROby4tKBq7+KuRJxo9XARB+bLh5zaZ
A03ETl3VQdxuleoXeToJ5dTefMi67qeV2kcv8fs15k6U+klPcutgPVt1pixLLN17IhQYHcDc7Dwy
QeOimm2PA7CWuPjNn/1olNFrCo52VVMyXRoW9IWssBgcdVRR+lnCEfrqt0Yj3NINYhXZbZOuUmPg
uxNm9lVv1Zm5vRmmKtoWiLhX9pRNG2Am5Q74J+U/h5G1YRTJk64lry6Jtt4QmPsgIKiGxFFEnmqX
bggUMjd5al2G2mnhEwBSvJi5Px6swvjVIrE4aam1GjTRAHRCPUECJF83koOWIgUyEpBKijLFbVdT
BKm7bLV4iVeHAUaHxrEurHMYd+lRxP61z9SN6+QWmNSzPoXuyUipI6UC9wnwlZ9gs4NlqrZ8n6qp
3OPqw0LZ5r+kGN4f3I+ssOsvC2pVxDZbrr8lwJjbGz/4q93jZNVfrWHof09GvhyZMSGOgxHVaR8M
uKJrMxFDYFQD0Ttu/tDZEcXGPDE2IkeeigNdXVJtxlHbVue8d09kdGVP1G31pRbZs88vfG0E4eq0
m1EPRJZ7QnD01SwKvK8BHonWMaN1lfj6QtRJsx7LGsWDO9D6qOyT7dvLUU3RJIn86HetSmfbo7fv
BeHLSEsCqS76kCzXlqIkywBVcburVe1EpKN59pFFQ1npzfEZMHGxt8IqIJII2qgsPYqA1EqledAh
L5UbZYw3ZiPeSybDJ2Erb51P/8VF83kM4uJaR7N4kZge3aB7mvVacOi9pwJIwFE+JApp4mGdPiWO
b6DcNH+FzFERDqOeW5BI8H0UF0bJ+SmL7eFLHDnoTsN1poXYG7LYeylM7znhh3AMam9NyOr8q44p
xg0JJa44bK4o4eqrXrhbz1cTrvFr1aXsqmCycbzkd+l16topJm5kdXE24lQ90mRp9uMEiCrMw+Zg
ofnXYuVUwgx5jQYRP1YfOsmKWZTHr9ydoQKPMCCqcmsqunhWUdaT6z7SstHM8exppBRNcb0dahCX
XQ1/WNYWtOqJKYqyU/si2k4QEsqQ/ofqVtFO/TmESngsO672saE8Zw1remutxkbzzlCM9kpOKlmp
gMbFAPctKlviN9OKX5RbikXvUuWNSFbuGdRCwRt2eByoYYW6sYwh/FCwiXajIMfJImBqh0IEudCY
UltKXTzbdpatmIzYK8Uvn9XaGLa9Fm6a0HCewExsjQatXu5qlzSLvzXTrKDpivopi8GHAaNAdtqK
Y5Fb7l5kFAq1KG+OpRJu8fKr1zDL3/gXFGtzYgg+GtqDEfLnZ3MsCuL2dFO6wl5iZTdXBiPiLRpd
rLNUWMIhR7Jn66cxUT6UvrO3mVtMG4dU0k0RvTVBOuwI6Rth79gdhdXo7GcEmQdJ15zAVBQLglDS
SxV/eHm2ilw9/S64mi5w5q5w/ATnIm76daYbYmNpgquRHeUra8DEofSa8W51FIfj5kucJ/4hqZUX
o2iKC0wX8H+m5m/LSiP0wpseK4IJH/zhd0ZTft2FzC4o+YwPduiL6zDHNzvZe6UWNaiyqUSaB1yt
i6DBqX7WnNus0NedxfxBdwnF6qwzpiPrbHvxjzQAckPgt3Kl2f/sJbQ+KNdVlwFUo+ovJopBz9xz
4LmXqXOE14eJGk49Ls1d5z1R946fFeV3Mjb5lp4hFP95qtMX8WmgMnJO1AQlThDxbSPf7mTHxlWY
eX71NCe9JPXrbUXv+F4gyV4qEYI928yco2LM8R4ZKXGRafJPZnL2Euk9XxIt6E4GzuZF145weqrJ
2UnDhd4zgtJrZpS0ivKtqyJvFLZ7KjtaVnoAzrUfxZe2p5KnaupDTsOqDlt7nQylsnQKraISpe/k
TJE/AdWvUHZO3fD5Cq73rtUgsLWdrR5NhCqrBI2GEcW7QQwPVsCMM/Afq1CDvF0zLfPJNE56PVnH
fj6s0fxucz4saGSZtkIdChZxKr9PpBZvhhYJRxlo9sas4q/BfD3Bap8ty0Z5DGrYZmo3Djt0jMqK
YeScfFNSAm4fk8zoz/QNlG3ZDyFtDtqORc1tv/fQ7JkFOdjziDVjWIwkhgjKlpsDxS53oeC/WGRQ
z8yuzo8qmeRwH1Na6tD4QidbC78+lsQlrusC2VzX4Tfjb0KT2HRbt6UgB+f3rcuZlpX9DwqY8W40
wXj5feoutaIilDBCzm/oDSD1XjsW6iSuzJNJXnUiiywpi15EVuSYRYlyqRpLe6Gg3yGmp8a6s5x+
fDGFKR4DLlkBWW+d6ozPfW1xhBq56Mq0ZVfMw7NIA9CgnyguYDQSM2ohH11S5lp0OVhoRi3UXxyD
vxQJb2rq2GsMyry9W/yySebZK4yLL1lfQJI3V7ES2d9gmTmOPSyd1mi4MLXuUZsvnqmjtjuVz00p
9WVVjDaDPw0wjYiqnZ471O/SI8gmcEVOaKGRnu2TESVCmliY+kvxQNBdsoQWhUiiEc2hQG5BT9O+
FG4TrSYmXKfK1r/49rchsJs3PqzXqHd7+hVVv7CMFnWBDa5PU0NzE5r6a2fkH6Ze9hcfBlnq1cyf
mQAVvsf4w06fphBD8lBtAdwXX3VHWfdp9JzqfbZWWrt5mPJ0bwIwy60wWcrOXJzwUy+03t2By+bT
0yMyMSBFX3RTHJ3xpTURoI954nGBTEbCxwcEWnb/1XIN/khC/PTc2CnMlE6J+aEgx90GbbCiKVFy
22ydFR3MgKBpwp6aHBChohHbnoYNyC/cI0D2aROXUw99PppZmCiYk8kMgDuSBp6llGCb/tiOXf/w
EiBWOloERqfijaFTuULMLLghV+q6taed6xu0SmCi7QHwvSKVHo6eOfRHIPqA5izj0PZxea4QrGw9
d/pwjCCD8WikR7mUW0VGiKf2FpRVsfGNfDoEJg9yaSB3ahqUkVpSUhP8TWF75rY0FjoB6EDjUteR
jblRgHK6zZ967EN0kvmYsy5Elig8dZE7GX6FeNJexiqolqWDjb0KQKoNWTicK9r30l6W0V59nsSP
OYShNH37a818JYSXVwxO+2QkUXF0SJFZND2cPVtxjkY8mwoiioF1Pp31rukfDfENWaL1TObK1gRB
i8CsVZfpMS/qdqXlur6Mm995lL6HjPy3tB+o6qJe56Y8ORvGtgdaZoy/0ugQBcO7qUL900Lg8J5L
Ugwy7+9SHzEEgCz9PirPk9kHC5TSqMshgqK8doutG3YvoSf0kwIidk0Z6nvLGxFo9RaoKX5rjUWy
qcXPuFLtWa/SHDvTfEu14Ql5nrcKRP5DRBNsbV9ZjToUJmuyzqYPJL5ucO96ZrsS0cjE0O2OFe2i
o+enp6IN4lVfYOM1c0bdRtNi1/BINbSM1wDf+4FhEuwjutxUT7k7NBDZbxLZSr9ExWhsSL8pD5ni
FrQDk2aZtCnkUHx0a/Td7qZOqZ5EvaHABw3pJRcvbeKW6wD26CJTfYzndKeWIgNUG7dpsKgHCuYA
Fykr9qSAdVUs1nUKebaNAW1GkZ2gT7X24owG0n816pJmPFf7pWejSImchNpoNn5HGl6SKHQIFMU+
U8pi2K8r66hWSX5MnF8gcHY9981tSuclbesS1bsb4bqkpjtZFveBMd8hrOp3QPapu1F4Lrud0avq
Tkk/MLrk2y6PriEFWeiQWr2ra3td2/02boXzo9/VebXup759IrX4SoZrtaosBQJuS/0TsIS9iOLO
WIWxpzHS1rVr2TVnYWJbTvP3lJLaAjuRw/WlIM69cJoNUNRD5CCaGL2sXO+8pMH3YjvDZgg8UMNO
mpwJlP8xCI26pB/vjdF5LTVaJKUTK4vBFLjFYa+vmwJECX0LLIK5vrJdTzszQXmsfK06FFb1NSBA
Vc/r9KGxAEZGfXCuXe1hbMOJQm0ChTNPoU0GGOrVTKUfRv+J+d8BzWN/UUwyvqqpfpJ+gsbUXhB4
5vumYVxkmuIZjmG3mzL7rTGdhKm1M+JSUX5aZGfs0jAu18roedhtemx6dJ2WEHiNU9Y034OqbI5R
N84CUutmfP7/MeT/F9Q67Mz/mEL+31U05dm/xJDfnvIPGIoK3EQaUmGZc8E38QL/A4ZCQLmrURW0
HE13PdXGRvwXEcVwIKLgh6eRQknQdjwQKjB6Z/y6of0X+BRXxY3napanuf87IMqcqf6Htc9SPddC
Z+kBNlU1Ddr6J/897YK6HmK7P7lG0q6jEvWufJD+Fy3SJ8B5zGGyIiD7eCZI+igSDtL5cFuaV6Mp
+ZI15Bz0TezxSwcSQR4UV1C5xE8prdPwxmn6xFa6U5xuuCRJRVJKKkieHu7VQVBczceX8CbenMW/
Knkt1buqTyc9bIjJmj0M9wetrvEmyfV08ljszPSLqU/Oup3hb8CviMdzmtm1Fyiz6At47SLQFH0l
7SHyQS+bYVrePCP3RT3xfkSxXpPOlsEUlLu7DtH37UiRku+5hOpGx61D5WDrgjKJ/I+5OCx2kM/X
wp2zfOW2224MAMcaBahK7wzel8wvxU5VHO6rSRJi5ciUUDCQp4MFNSmbYktdysWgJ/fmtlWuw8Zg
8DqUJhWajPvylHfhHDuUHe4Pmj3/+QHZkORhzQJ/a8K3qqUQmmSyazjLSp0OacL6lthrBbaWEeHA
ZnnA/ai+0t8sbln0+loECmX5JCmIzIhr8jgxx2j/XIpag/r2p91qNPja2iBkcaMM2ovMII6bgn+S
PFCu65Ku+Meu+9n/OCf6n/lZDVDDZAR7++nVETf946TyLclz3F5JLt7fp3xiWqD5mq1GSoz9MXG1
25JiNvrBsIglWMpFuVs+lBNNdFP11/dNcimdTyCXLEyUO8A9tyPu2+9PQHUILrbYpnMO7i2q9n/E
1sp98kHG3N72//36H6eSixF65U1sGS/3p8il23k+n/L2Hj6f47YVWQW93Xz/ee8fZ0rs0cb4paOI
uCf5/rH/P7z5P57wx+L9Tf/x1H+7Xx75+a19PjKyBRJlJq4O2uulTEa+f73l0t9uu/0uPu+OEiPb
fdooo5DlT4dsl3/JVpavgN+UCcYtv9qskEHoXNLuz7m/n0+nlTvs6ZFOvrWXiasyb1QuaTM68L76
aRsQKRCPMqz0fyzKQ+UuuSQf5InkKe+roCC4Asp1TGmcTi5afcPif351eaB8kC/DfOtFaftkIzfp
MW2dd7nYiZDqpqgnbav2ztaY8XfgxohMnjzKv5KELDfKB4yuJlYSuUseJbfeQkmdqawXdSl6ZHmK
6I5y16QKe3qWi6oFHvL6x2l0O1DJ+2QSnqJlIvx1fu1GMcwF9hniEjZxlFPRTLSzp8AYLezhI6rM
r2gtm0VK65IWuk7HsP2IExPEZzOQW4Y9tGeSlIch+SI1LdGCiI3ejY5FkhfUiEh/o0zfpgfDCX4Y
Uwd2g1sQwCUtBZVeoly7v8vbnzGabohXsgrX0qkgI4slXVeu/u22W57ofBO8HTLfGeRz/3b15nb4
dOr/h9MQZ9ZuIVDcMn09ebOVr3RblK8nT+NKu5l8gb99J6kakZQ2wyOl9+L2brB8bgp9fCrknUz6
HLzZWCKXpIHkvu3zMffd92Pu227GiPv6vzvtzQMkn30/xf/uZeRp769yP43c5on4axrjDxln+LAk
oVJ6+Cu5VG6Tq9zBHzSBx1MeIbd3Yd1zL5yfdluUu4S8r8rnfDqjXE3lHVLuvh0pn4SM7q/Xvu2/
r9/OGRJGOSoWaASNmp+TKxdLR56vqd/CQUmPyONO8MA6RhcjAOS2n1FbuP4NRqSbmJpg7tKpIy+j
hfRloycMi//D3nlsNw5kW/aLUAveTOm9KJdugqV0QMAHbABf/3Ywqyrr1aB79bwnWCIlURThbtx7
zj7fEcUum3AG/8j9ud/6KXOyBA7Kvi3LSxdF9WEkBTFqyHTN8/Cb47Isb1Aud998IzxaeVMeJwBd
6zomMsINXmaiD4nNMxDhdfJHtozuZqTC2ArnFvrJcsfbue8aFZ7yVuftCPlmBoa7T+vuSyGMH1nZ
if1s0bGsF++WTOTH0YkmPeMzJIRoH4ko2nqoHbw83btDvR4KpsVjUY1koc3km6Q/6NLGlMT+wekM
cDKMQFOElGWj8Faj/N0xNDgQwnaPDfE712ItVhzo3nz/whIBzPEU+asOMMhMO2DlYfk74yXBMOEH
p8I2P5cOWlEQIxdgVNua2p3sj+B1nGps8/AK05aIWi1lLiODQWY/E/Q8iRffQnHoJ0W++gAYUOIm
q1P2pGmx1hTZRUzLl7oQH0G/oIifvprdKzC5u3Tx0MtDXZrltgn0dc5L93CYwD3PAOpzQcwFs0ZY
97EmeTOYDZ5dhJUS3/HJRpi+dkBLrgdYRvWkZwA9lqiyBr42p86z7fws4Decyjgd34sABVyezi9l
71/Qxnz1PEgQQ4jScn5OyuSU2c05a9TvprQQO2s8sIcHhX3RQH3rEeEVKWSFuErFsSchlVK3hfKR
n6aei6o0nWrndh09jajbhqVN111GPzILU7rdAULSeRORL5ONF+HISAP765g+x21brhuN75Mu/p2m
6WkhkcKSeMHWYR2O4jEDxrsj8sQAWDEd1RR+rTSmaRya5Xn4QuiEGsBxwN7CZGL8MtJDDHFrV6Tm
J7QY9R7Y96pIUgKgFufu0CSqq13iYSRXRNKtewiRa2tEldPQB3arttLAPrmqXGeXItc4yow0VsEs
ZIMxKtgQ9LsxBBO3OEap5dHpcaL+K+P53001q40jCbcs86fR7FE5zJ335FlnZGxjTspj4yBiDpN4
PRM+Rbj9T8NP4t0UFbuipNuCG2tY9wOB813zu5Lu3RtiGIgNh8OWmWvHoEw0+yhHUTmOa6+1aVJ3
GestArJxlDTRBm6/2HTYCvjgWNm4fmmtQgzOJEpaL6hq6MRYDNBdvLSrbPraL+qZdMF224ELxG41
wEPmN2aiDDapCYuo7u6EcaHy8IoDmtpzj7Oo5Pzo8rLdxG6+6rLseaDaXzV06s6+lU6bGGFETsjd
PbLdk6xn62zj513z/yRbN7F+KFgEWxotBVKnubmryj/OSE8P6MDMTRM6a6WK4bnhrFpj1h+526N0
9yxR3mfBnnAdUhLLOXxfEPBsTRyDCA9jKDlOYu2l577Zg5IXiTO4ddLwsCynchEZAm8GAWur9liQ
UULLPOmuZgg6K/X2yinuamL5B4kNpnsNBgItFcje+TBOeX1U7sLoqrPWPY7tLUOA3ZKNH25bdys1
IbbpOPEh9rT1ziGUvrfbrQdEZfAStbNzsiw4UN9hChDF0jvuJZbMiEhMdChGQJRUXE8bHcpNkJnf
8gJibL1tkowoVSR5L+eco5EgkGU1eONm9rgkeG0j1ulQfAZDsHYmMgUb3tnGIRMMxbu78kfg7GZK
UvZSWYjRLfWl7wnR9LLp0LBzsb2kv5Yx/lXV6ZVMxYOfqde4kvcubrw983C8kjLYNZZBzr0BC03V
/VttGxwUMaQS0yjSPbkir6MD1YqBy7ESYbXlUjjfpwyTvCNAf+RcdNO0IOASd/Kqqd0USEizQ6gD
yh2PKAL6rZTqFjv+lzLKLPSZNXqqqFyhSf26mSv7RQbNJ84+3KDtwNwwMpk58qiPYuCxLutRQqDX
yZKcM1vuVYt0ypyrca3K5B0gzrgfnA+rthQNFCWBnQeQx8XyClOH3KAxDddznx7HDFUwyboXMK9v
FpI3Xn68mN43dDXVvrHTAwgx5HEx83qrLV+duFxWSZvDsULvsgbEsvej3nsls52pJdrVJ19K4zxx
gnGmOXtJ03ul/TFS5xrDUjzjVbcRxoQhASTP6GysjUBVsp0g1TBXMaDjePdw6G9wsNuNDDj2JiLs
0NjlR6bOLVD8NbdGM+ZyRyr6NxYIqE3GDvVaFO1qdOsrz29ycu+cdt8z82JO4x5bM9sM9tzd0U1t
Zz2tI09zw9UuWy3z7J5FrcceqtgMSWCuJ4lD1hXZ1WEMqk1vwzioNQqT/TzGnxafxB5XRZ9m21yI
29PSTVJ6+jn+aNEuk0RQITBCUYBG41fZFsYGw4xYc6ZUh5iVwCpp7NdKCQsovmi3RXC2/dRcuRLz
U49/H3kBam2oAJg8ffurDAfiZ1q68wFGpRVIqPCA06phDlN/paNWHpeRimjwxc7w/Hc1zjvfKt+r
Bfko4NtDkbCHg66AuhgtFxm6JBx73RvZwy3Q3MVeR056y8Oa4KqZIDrAIvG6C6uQSMEEnWr21L6Y
va1uYV/vwGr2p5pzI8jjCTuh32/68WMcxDaJXUVGHwyWAEsbCzx0drl5knlfbVv6FROhzQcxMODp
MvEJvG5BvopxCwb3uzuqHdK2hKibVB8ZERM9s90tM/HNqMj2LiGCtT9fYv1JN9Z4q6uAxVLDlW/q
GeBqsULYkmgUip+NJTLEoRQKnQBB0psuGW11065CSBhre4RGmlVvhEhtB67HJz+JdtBIpmuViRGc
jz1s3anCzWb6JDI2NqKh+rWjcpDSJ8qq7+8RuUmrZHQQmtrNk+fbn+zWPENhQmEMWIWoC8JGsBlh
4sTE8Drk1oUfYrc5z8qzCoK/kouwx+8NqUGumYU7EtkRTnjBqR1jebHs9MVVxcgxyuAhS3/m6pM/
5afZVr+LCX+5DAx7hdvz2FWTWjsuSpPMJcy99Lt2rX47MxcQUxY1wx73PYxAqTkmwcQjwECU3NZK
IrxcVYz6kDsZYi3yKj4yjwc1Vl+aZqm2vul2TF/WiP3qVYAIcEiLAU7+JeAvrhGyZmthFd3GReF0
lExBltp1DprAUJIoffWr7CV0xx9DIDgALPzfIR9cWohdNhgtlQ867NT36fj6Z9kAB5nFEW4fWXzo
7Bm+99FSUc8DpsqIRLIREkYYiPcsH8jn/TbV0nnqLH3pLCpY2kptmE79qIh3xNy25hNnTJKEb6zY
GpZ1+7pr9jMTWhYu5YtyK+BSFZ4yx3yxUdQwVqlevWH4iWyBjEcoig2BvUWGFDZUqX0xXLk1hT0c
0lJtF4kGrE6z9GwG3g2F56wWA7+X9aVldk5aoPS3Wd5cuA9SbumkvLDJ1kPNWEVQKDTEeq1dp3P3
EucLTiNCGOWkA7W/jSS1GN64S5yhx+ZYv5RRKPbk28T4hhLiFQmJMO224Zq3BOSsZVAjRvsp89s7
qY09hkDjiEowuzbZePPEzza08XnZ/meHEDrkpI1Bva0wla+X7NesxXkEGVMcRV66Db2FY5RwPiNw
6ZgUKM57n4C/EHk18lWCrCeLk0+sRkPkVCbPlq1lTbGNNJzXwKZBp5sEklXGGHs1ZvG2B4+FQx0L
42DieemHZB+0JDYm8zVuUxN9ePE5HXCIVy0ZegPrH5t+BRazM4qHfM3pRXVgoe8qJtodCmNCl6cf
ZIG+mUntb6p4+m33Fvau0TqCY/3tJ++04zGRdfPvqVTOJy+VA042zARTBB1vspiZZnU3XP1NZtnR
IXHjMxnRlwaR5zYaTNR5xrWMpu8RzNcrnaMdEAH3ZKnu2uVCrtslOSZ0hQ/06D9AuBFa0MOGHM0j
SqZlH0TDL1Ty5MigrzHFj9HOgZm5qPOrSIClmIZjWvQ/2zKOdlKpczh7ZBjaAswkN4UmiH74Brk6
wGAMaMhe0O1d1J0hU8ZVFyfPYZt/qiFsTFb47nY4rkcWydq5+tbGkr06vFuJ4sXiEQ6bmd9Gs7tw
lQYOBVIpbDPSH+tPOOM+UoT+Rh2gORkL5NnVqsnFcoP33oEEstLDaLv2vo3YZYb13Pa5cTczcmab
RRZ3GZ9dIyJS7vHUpHBfq0LHWuvnrACx01JP5fHvbyV2nOIVVOmu0a/0+Ma4OB/9EqiN7LEKpstr
J1+7wp3ukzXt+6AFTYQjlSwGYCTE0ma8keTdaMbEgD6/nDI5BNtx7AnVE2gqOKtoEZDqrZLnXm/m
AjkTyq0Kw1iQTN79saEduWAkgjaO8OWfz1X+LPfI4Dnl//3csITZynaFvZcYSKDxxE+l3gwcjE0g
75wUYGcAM+1Uadv3RW9ozTaHcA5A5+mHHarAe9ZCJZyG7s9Tf5/vfPezoPw9PZ4KEebci0Ytm3Lq
YC3++yVxXttY+uCdPX7kP74BStyhfPn7jGdDTxdzTUKa/sOPb8Qp1LCodzYsThtof/96VyI3qzMB
lK+Pp0hXEbcAedaUpNkzvcI6gF7VW5Z4nqT6rQREcoR+V3POigsmJff+2ITkHKyRQnq7v88V8wgq
tXOQEplGZqwa2i4XxxhOuYdzHqWC9+d3B+EzzgFoNadAIKsqTNmpBeITTDvh/s/jFgvdrq0LF8up
/n7aeICViSLKuvBpibiGjIskEVMO7j2KctR/4pzoBw7Lmz8bllZfByiMp9kteIUiWbqNQnaGSelf
P6dwJB+KBVn244WgJPvnpBT3simHW1PPmz9H1NII7c3uV1FRdk811dezSz7is53Vr02cKIAAHHOP
jS9rHAZh1aB05rnHz1ph1W9AOpr4vvitx3P2bBcbo4ZTMCgUE2YS3ZHERXfC2oACOsO3JG6j++N5
OyhHFNUZQr6QuNXHj8XDjNXdTq+Pn2AVCG/McmjbcPzVs+gPRhL5d9nUwb2pUrlFAINuQAHwe3yD
8MzuaDYecib9c49voGgHgVIQc5nlvUHhn/YoRnBMj2Kmchu9y9+fTaUMYDF2wR4AZLYLZxCmixHD
0K88vPAuCl8HFSCa6l7GO7I3hnUnpXge9MbVGmJ6StUqVfgdHyjZ/68i+L+oCGzX8/+PuSpP7a+k
/l+ZKv/8lX/JCCz/H67vR6bjh773v2UEtvsPzwf7D6jT96EmM8H/p4zA9Ylq53uR49g26PSI9/BP
GYFr/YNENDdAReC7ASKE6P9JRwAw/L90BJ5L4kfg2R4iBw/8+n9xm/NuWPJpiARNmG+hKfGzyaU7
ERys1t00H+YCy1E9fEodGZ+w8PZrFKlkY4ifiZkC0ReEnkd6vP93Q5cB1FfmXJSPqrNQjr5I/RM7
2Dr5uZd1sc+IQyIBS0MFcRQFOyyB1yIZbAZgbOoAjAZKWBtdVruNRsRdvmXVW67CEyxM36csXUJC
rtNg1+XA9ZquzA+DM55jx/2RFUZ8x3PZ73on+lSFTLcW7OUalelHmzaZ5vvjlMnD8hj37s1SIVzz
roQBQUp3NTrfhZ+eYFsZ58SdaORoCKJ8TCvQTpV/xAiPrx7aBN9Wn5ppTDayxiEwVg0uGV29Upox
/a/WY9f9jFX8w0wd/6QK8pXqBt+KKP3pBAHWWgFHAl0YD7vKmrwzokvvHI3KOTmACUu4DqD/zU3r
0jVM+G+M7PQIDnP+nfP1ePhI/GKI96byPmeXsQ+qxDcOPW34USbJOQfVpWN54cuP1gZbBJl3+r+J
fJ98w4WFbK59Vg+lhclfo1Zqiu049Sw86+JtcrLLgwk7zzYUizq0V3abByf44x4rMftJuGC9DZfx
QKtOYLrolCRcjQH2FSWVHN0Da/SJfGaB9KCEit4/JnHYoUmtIIdafY1XePBBKU1Be46B0G4CIhvY
yeHOLpMAIwzlqBNVf972X1nI3z3xd+/UAgyq0Q6/HRfEczPHB6Am2coKVbN9gDofG6XcdhvW3i88
NvgKhqk7JX4GhkIDRH19Mjy++rt5MEappWMklN7O4bM6PTaPf+i/HgqH7Ld2wVTX2haQcWK/cMxr
KeGfLxdl36cCxraw7K8P/cpf2unfh4+ELuTn7iEE5vnY04+suMdXfzePg+HxEPgNJn6vG1ePM/Jx
MmKahQyZasXN48nH0TFl3henFM4WX+g/P9PH5/fY/H3OSVG95dmfcDfmOfXpT7aboxFoj7y0hxSo
gHZN6jL3U5HAt87/vVGaO/o4z0vEvAUTEawrXpCKra1RoXQjmQtbmiv6H49p6flz/0yjf1q2oSbb
pe4ApbktPrihDqd+rF14m6SfQw3gzh5asAv15vHwsbEjrQlMGoOs36+ZVR4sfBPNWOUQVajeQlXX
q8jGGbhSc472hlRWkp4riOCVAi86xZ9DRPpDbZubQAwGbnfnbQ4X3JEPEt3jTblkcYviZOqT7fGE
pa+Ej43z768eD6OuZvbVmuRJsBNYHxDYF3f2vszElRsEoNjKovVGpAPNcVaKppHgg0VpnGq5sYlj
+RRBr95h1vsiSrC2wkjTk7u888mSnJy4hL1BsBwZHEYDAZmSq3bqfWlIyTq3gfsWZk6JFJkPUuq9
nQKvXykfC7fSl4DHN0aRlfILIDJ5nCfpWzdryt7muV84o7GN5MtzF0mW5xOualIUbgRzfsfEjGfU
AGBmjheRsCrXdzqEz/FPEVnFcZGNtZP4j+24fS1CU0BGHz6ZrjxE4eSs7Sr6KBtCS5apfI52UJaL
kyjNC+L0YldJfkJSdCUACTZ4nLAwzKBrwqDah0p9VWA7LYU7wq2jowNgYNPpXBzVLJvC1oeCUk9O
m1drazC/xjNxrbWlJ1/DcBN2nezqLMxP0KrQqo6i2yf8d6s+adxtO/vJprLHpzytLkWzlFwiRnFx
mUDQGyiZ6IOv99am3Sxn4RkblbviOPf21ZLqNaTVtZ68mPDaki7bhE9+Ow/c37xQHaQ3nZeM6EbC
I6CC4I89R/n8SbUMjuaM1k2YVj8x9IEPCIcfhglyBno0M6qQzjC4wgWYFfh2A5NvNL5DvQM9nGFf
zcL+mMzTuBMKB1ZTzNPaN9In9FnOOei88lgRZAMMY5UUC+DWsvS3HvjrzmsykH5uj+arPrM0dgie
lEx9FGazbtCa4i4md10MUOenpzrJ7K3nguKhJYZSgh5mqIiAGj1RbQYHh0WRhRbX8NpZt67j7Ci4
tSU4/wUBxyShG9cAVoGi9ae3wnXsLREoeGedYEvv34FZBk/FN8cNdNXhQI464t6GF5274k4zoFqx
49XZrnLjpuaUX05+phgIbmGB8FjGzbCHqfeu4MJtadRYO6t2v5HvjrZxMU6Vs8hV6vfJfQbx7vSh
uVvwYRpGS1qIn5urZAq79VCONB28XL1OWdshZCa6NikxWdMevoaN10Dd7RLuIqb8XvgNsw+L9yWc
ocCrOsGEDcmfoCsFriMiogUPOpAqzFam+JkTaL+aynhZpYFxHbTlEmf9euR+fugVJ9BYpV+7ElCF
uQCzGRtpHTE6zchYgKLlPviEYf4ZYIdfjbZlbC3oOu7y06qce1DGz1UTXPOCz9Q362991H2FS4QF
LbpOdXlyA85bjHgtWoyELClGVnYRHCguAdrlnJ1pmjI4gmLTlZb3DjjF2M3MvmGCG0e/at7zOTsO
HvZssM07H/7JpjCzHSM3uZlSnCiDm36q/ehHYWfcTkhu34SmZ9yWfjuUkKaCGWVAYQGMSSez2Hop
rJhhHu7RgmR9jDD3W+P0I6lcHVcbZyCgPNAux9S3Pk8I2jeN4X5VPvmiQUT7lwQJUlcBt7i/8zbw
nqv2rZ3TSxMlahskfX5sc3/eUJdCHahH3m4WH4AxkfPi5Uy/w0NrwJGz8+iVN3oXAthyZ0zymjnp
Gi7OsSv9X9nsfFmaRJNUzItjxiF95LFd067eiNS9DXRHd6NvM0soB2PVlibdrZjJZ1iIs+nI3w36
CMIHzHRXF7T6Msuo0E6Q/1naEp5a8F3R98iMSO6UKa8iXsCWjTAfFK3sflA32hACV2L+DJrupTWL
fN2N/Rv2BqdLn4petOfUL8EKYcJIPMCTECmZdFgd0NMcO1UbTgCBe3wGhF1ZW9m0VGCqgxyykDXw
hI2UXAYftwIeLQu6Q7F38sG44oj48LxvAA/iM52viqHvxK2Is76XKJ1KcgamgFLGdBNmAlTeVfd9
HPICQLjxsVQkIQwQ7hJBJb64mA1Sh5+KPqchgIxBdKwfIKE36TQchsY8GyoPNkSaBCgr5c9qgVbN
B8GUMnvCHk7SqdHeF+a8BV31IPOuhGEzm8eDiS0LQHsu1Wqq1bxxiiQ6jQqXn9OEK5s79nmGhcjl
abhxL9Wj23sb0lexYjhXNgIuCEfLevLRfKFPIrNOZCxzzHGbI0yKNcQ8nTS13NP1yePx46tH4Pvj
4QTxvJtBn/9VxVGbNqe/D7klVnRLq0/K1SD1ErMRG29lasz6Iwb+sZl0bfRfD2sNa0/UqdLwdoe7
yUbCc3cQ4dL6BfDVTp04B0OAjEHq6ZUuJWjgQUDWePhOg+JTiPEAVd4dZrc7Q8PkZU7lJa2m3Q2Q
5hPNnaex0Z0WjaF/bLIHmz7UmPqKvQQRqDsRQJRtbLKlV2WKKafSbPtCbywmxHsB/b51oeMTwfKR
J4DxHXDFQqPyH0+30POTAIx+afowVsgeQ7Uzn1hjANs3PXo3CFE5vBAqIXL/OWs4P+lrcPotLY4c
TUTLU/sfm15X5XZSBnpZd/2bGd/o7OSShhYWmchbJaQwkfBBsG7verNJX4rHTFrnXV7qCC/EiH8E
go8vHyrBhyzx8dDKKJFA5OjKfsLUba5t/SXXrtRcmxSGw7TXUcq3uTPPsXCtV8+pP8UFyUXcRSzO
MjO5JqO2P5Xum4sMI3PCu1HWHNy1ZTxlgfg5pOS7M5cIzjPU4l2ogyliHVER6k1MasVSkGRSeAQS
GFNpbq2W9dGSDhH83tH6w0sQFeWT5f8Q6Bu2Lo5o7F6Bx/idQyQV8FQggPpP1jgfYjTo20onbOio
DRilp0KHb1Q6hmPUgRy5ARAc6xohHa39oVhyBXRMXy7cGppXA6oRGdCf6W0lb35ogC1ohLdhNW6s
iA/33sfYh2Zki5Xljr9pENfX3uphienkkJzRNddD0kRcb+SUDixiRnSYDFw86k+zHgBIeWeFQorr
qtb2C6virCTplDmnl4DawgZHjsqzwmGHjv3GjogOdeFld9f65XRtfnMlvm+ceBNi3Q2jVJ2SUqBz
WfxyV3ZBveuiWa5kI+YnEtunneXjucqZunQ1o5ZygAAPB+U6TiXrfw6YlTeh9mrgGzOMVlvTXMqz
kQDvASaziTHU3iId9TLUACqA4HA/VwyxOz8NCRdtf3kwh5MoiffBupdLf+0JtDmo2b13IqwRsU7g
1nXeTEnwjKsTaFydRZPgR/N1Ok2jc2q4Khw7nVwz6wwbT6fZ+MTaSHspdpmd1wcyl3fGmLrbWsKj
msXIWW4hjIiCL0Ho3tNBWeAEFF5yz3vOFAmdUFE+WvAyxP05936WmFzdBpB2BfjSdMi3Gdyfol+K
fU3y2GpmjfXsmIr7ocf0j6plT/nAIKCCgkTUz0zkT6Wzf2adAjQ5KAMtnQyUcXKtB8eSTziffbr0
vegv3jy4t8w2zqbOF3IJGkLX4YNUQWaRhll2s8MiWVdDoZ5zyfh+5CY9sWHVPF8CZZ9MnWc04thd
LzrjqC2+zDrzCCYXngGdg5QOJCINOhspfaQk8R+tyLkPOLjIUEp1mhJ2GfEkqOArnbTUwV8kywhr
8awTB3IWrBAE8YkS0VTrrKYl7y/wyow8fnYT80XSpTn0Ot1JJpjwQgKfXJ38VBGismK/bS2dCmUT
D5XqnCiij0DGlERHWR2JxWq6tDpa6vEVSxSclkZmbny/rfYFK2odC9yw7iGNaJojWAcau5oUSJVf
Rp1ihVQtO48RPSBDZ1xxM7KA9RJ7VZN/Bf0sRQUSTLts3sbZNG5NCVbS9qOTW0r/Nc+H9IXx1eqz
zOEJ9/WPIgQslOs1jpFkT0P0pPrJvJrW+J6q2Hwxq68DUNc7MS87OZbmbfTreMvVNV9X7XfLBDzE
4K3fVZEZpGu7BHKp0zvtEU6umqziCQ5n+RQ2aY6T//tkEgimeqc9pn2QvDUoEIxChkfZ8hJFVv+c
LBjKob9OdCJZ2fbQ3TBl3kyMcJl2xKXaG4d55gNilHOJtG8uGlqXMaPHXoXuvaXXMRzw3P4ctONu
0N47ExNert14Hra8QfvzLO3Uw5z49rjQdpj40P6ZR0P7+izt8AvnfK+CeDn1VcvMCheg+/ADamcg
wPC7q72C4Il2jnYPAtu7cTf62mlfYYXBMNBOQ1FzBGrv4aBdiJ72IyKT6KjT8CjOhSJQJIjeudAU
TFVt+IPTDzyJxXXWHsdeux1j7Xs8km8poV3ihqwn+2SH6bArQobZpRmCE+YayRHzJdduyhZbpdD+
StJ6rX2mPZd0jf1VjYdiZ/g5WkjtzWwwaSrt1tTdVHUotIez95kIYurknOoOQvs8JwyfHMP1Pqm+
u9oJOmAJBQFrnZT1nRJjOuTaNYrcGa+19pFqR2mlvaVapURwkdpX2E4j7KcZZfu7S3U/aGdqqj2q
lgdEEyUjKS8fZM97QK45lXztbHW1x7XXbtecITHWV+2BHbUblvJ6XE/aISu0V9YwcbSFdvS7W8D3
VX7fU+qmYh34HpAWIw5XMdT47WBVb9KBFLzMZFikU86K1g4RifnExwkI351NAbv4VPMP14GcWmeH
Jer2KMVMbQCuPKzAA57gXpuDU20TjvALS67TUIIroIZYicGfTaCA0DFzK7sQqZxcvEmdUeHQjKFY
Z5SJqk7bk/3FI8EQw7KNc5mZsHbDFz9UOyOnnMeXoLc/Fb7dnx3DPUfZ0J/SRwTY0q4CmF5HQsHj
t8Ec1CadPtxpSc9TIbk+zTpWNBfl07g0GyuJ3GtUzhT14DxGOFQb0yLOI4jIQq/bq9URuFUHFL7x
uPPCcX5NnGCfdwj2aEWBHY2CcVt3MbI/NJC3wqP2RhmW7yKWr1KYq9YiInZoyt8IvZKM8fn0gUrw
RaDc3nqMslZIk0hpVvHbMufw6C0jI3cyY5oGQGELUPwyiCXeotJOjwvlz1qIiFWr/cpK6ve4mAr5
CxgdVozduq7t31Fv0zaxQWQhmYHlL0g1Ll3uGTXWs55Gx2CD/W5coWABGqSyIZZwmAq+t6apngYn
fvLdjz7Lhs8uDn1EZkWLWKv7EeZFikgn6m+EsdCJqjzvXHXzzjHd8Vm26B0NDxVLZrnxHo4AiI2m
pf3ZWS8VN7pEltElGdPPcxFRI0pPwAxiE8SgDUp0393ogp3gPmNeWRxxP1RFvU1tKBP1UBiXxENW
n0UdUTYWUkkLSUilD1intTe5CzLdbxSoxM7Y51XzxZRhixIfRUzAu1cAjNeDX9qbkbYZI9b4o0ya
5n3mRBRjyEXWi9SLIaf90hjJaxZXh6nzOMYq5h9WBs92AQm599Cji6gfNlOJF7lgabstzcRb99xo
tmncKkYWLp7FaXQAh1TjOQWeqW/zxiaGq0EABH+l0zrSCrovV0uKeSbnqxx0Cd11z3ojfj3d+KpD
K8CwhuWDHE4ie6l9qGoVfxQsfmcfUkGFmsv6FoJfLlrv3ObovXtZFMc+L54tQ0y7aGIHBKgfmaRj
Gx8HUIdM24AKAXs8AtEmjTOFAK/ISHcj6DPShmY2VT0qcZyDY6oyRkEA+nu//mF7FEXWGPb72PDi
mx/RkiiklZD+SrdqSvhElg4x4wK60EXIRlIT4NesbluM4VBzgsnA1F4Z1f7xQZPvu3Z0+qcBR893
YvMcNNTBLM9G7kRLBTcwk+Gh98tLLIL22TIxDzUNl9vJo9X1zXA1DCKs38yCWAovIWY3S1CfzHZ/
rUEvj5DfucqCgYxJpS9W5bDYO2plGqRd/sWVatl75eJcYhCDezmX33tw++hTo+AQjWZBP7JicuJU
F+FTXMS0VzeuarNzPdU7y2gMWt9MLI850XhHz2ToVGdP3JOTc9jHxdUvXfS2eX3rzX7n8J/tG0Qw
pfSSF6iJwbUy+aSmLwKsHrFWEHHIApFQ63v/RBghi7TaePEyoFuPTdiOGS+H8Mh03PLJaxoYXhMC
zjChhCR8od2LKQiutvCrK/92OAjjyQVz7AGdOcb6UR9kXxXHw5lF/UgDn2vB5Pify8CobnIw61vm
2C9NotpzJnqysVizboNcbfEaTS+V3ig8A0U1vEQjK9VKZS00jU/Ig4az69Vyw+IBQVoANWORtUcv
KpPnRVjZsY7yaVMVFlRbQ72aCyFl2HeyjQABsidVwV4V7Lh12jXB0RiyELaGu2s8BpajptaJkNo1
4tq1lvgrTnkJD7fj/K1rhTBTioPNTr1ViVwb5SyuUTKEazcFnV5kw48JcchzxmFIoKr5OsYNsGXz
ZiRwD1nzHheUcheJXtcdF4rzgiAKrwOkFBa7tgnMVdUNTzQI5XlKEAn3oMDPfkXZ6NG4LeZouCId
lIbDzYCl6apA1FvlHsD/kotwWRj9NVKsWOg43UOIl2sHXAVl5mVoK3kNaB0Kb7I3ReO8TZ59bloZ
7o2MWJJEm0nwYzM8keS85vP4tATJeCpoB3Z5BItD2zPKEuEq4AO4b/g3MnzNnTW7aKVywFJcPJFZ
M+LpbQTGVl05W9JTYKyWEef16P8WWfsLP6AknDP8ns7BaepgIdc9mlQk4ng9Ym0raZdb66DuXyJn
Wqc0p1cN8+H9rFS/d4mMwKPAwTqVjm64AZQQBpwSGcDXspMBJEh7edBjnIB58zIHaB1LC2xaMaVn
r+hfzHBAlV33WrhHmd6Ew9sDukMD9y2xuJcg8WbWKyxQcUNwRMtVd7I5+rPnHFlzc3AMrN5mPHel
R2/3f9g7k+W2lS2L/krFGxcq0CSQQEW8CTuQoiRKthrbE4QsWeh7INF8fS3Q75Vt2WFFzWtwcUnK
EgkQSGSes/faxoz0FbQukci1e9uNlKcGHEoLEVdscHow6+mpKIFl+maFI6QcPIahbpf7OCm2qFAx
CvTtI8jTz/pUdmsE3E89lPHRHRMMh1Bwere2fWuWj0NUcALHIQx4o7+PXNVvsZBotN1Oc/DgjCLc
KZIwGQIRIANCbGmDwUYrO3FXpUdD6EBgbO47QyMwgdv99x7fudt3bv796Pv9eI2Y77uoLkjKdpZi
b77Uks7ZiT0KrR7t8UVJtCfB5YRlLpUyzeszRoJkJc7GVaPQ80Uziwbh/DzBB0TTinyW2dOx2w0U
WR2Q+cYQMX0XYrxIOg/DmEB37OrhbUg88Kojm21zbh6fkQXMoYa90UQbvY+RJuj5U265kE51be81
J5AemR/SOr4YlkqZnnlyhVfFI+/AGC5CXHeb2gqMVZJ0w8V5E2XJddCRLqBRqrloJ6G2YuTkBmsF
FTFtWCnb5i0XC4HQTv1gz4PJmiUm9f2cVJRkBorrPMw3ACAoYzgQUo4TV4iM0umQWUjkQ2tGHWom
zYXU9ObCm7nzmrM3I8Xy7onWrVYh3reVZ3H7C86QBxDya5YgAewA9uS8ObMMzumUP17TwKfu0qm8
f9OHDixmSSmrERt2ycV5z8+PyqoYf3p6/oGspmTTIE1asTxkFtykA7EwPHL/99H5abQcMKBDd3NX
X0c1xnx8ddmKgT3bTnYUXAzLhshilviWZm8URNWL88bm7nWYm5J2EO3OGQ4HrujlYZXR+Txvzk9n
k8lokpQo3XPSZtx0OpKBoTMP4GAsn2heaprU8xcZBrmEiBRSRmeq6jSN6VYw4U2shnUfiPG20j8Z
E7iEH4md6bleyhykvfCk/dATcbkjl7G7yE3k++dH6fIIe5e9g/B1Or9EI3HElPbQLbuDX+9fGxye
0WZQYMPVUhE+y2VCB+dQORVU38DszU79VbkUzQoH107WTQhl/nejrPKyN43GV1GKasRWuJLPFWGa
g8bWQ3m210gsMZZKZjyKG+Gmxu7/BWIF1anpHYGYYVC+/CmWffPUPf3Ht/NvXj/l3/75j11WNvHL
r5yZ77/zL4WYq/+XzqrEITYLCZgJ5uVfmBlX/pdjIQPz6HcaOlhsfvRvzIwBZsZyPdcxdTA0wiH3
/V/6sEVUZloOXBjdkQ5lHvv/og8z36jDhOdYCMSEYSNCcyzdYF+r56cPcRG2//yH8Z8h0QmzW5UU
WNKsIyOriek2l8mxrepTN6IjcrIo8mOwGJdxQDuxJ+RuXRI1nFQ3omKhatJu17qU1hhg4LUEP35p
d+a6xiy5IlauPXSGumptpsmNXnArj8Ay/nS8b8psQoD3HwVevzKmBvjPf3AsfgbloGsTrukalkl1
hANsur/uQl2Hs4cFqvN1vqp128c0kMjn1QI6DYVpKiZ75qr35Asu6Oyd9zYW9dz3j3R4+ec/7O9v
DqpH1yWeecBAv745aySF/sPu/KamCKtKv84syjb0r9EoDNhtw1PloFFJ62IdWBhU/77vf3x/vjbP
ciTn2G+UoBmBRAVguvNzt72xxJByczQGou5ZlEnMrk16qONho8c5zRebJt877//m/Dnvv8XeC05v
E33hm/0fVUd/0Obg23YXrZNGfQgb+o7WZBu0ESMMRVYXbjBdPTfKzdYDPrFVLsB0Ms2z2pVVNdo7
h+TPn8iiCsbFZdBc/vUbgbsdBNBUO18r8awYVMdB+4r68p0df4NnYsdtk8sFi51wTMuVb96mDV2r
VXXQ++NslJsJvccWTEjyUAXDOkWHcKGHRXA9t0s9Sxn7ftCGG9mw9M5kbV5WlojoMzkOSxnhfkeC
PY//HX4r/3BBLMf813OSPErGB9MCX6U7C9nq52varpVpRUbX+239IoPQArQfPSN2ht0T3BGbBs0+
wFry9wPy+2G3TdP0TFuAzoIb+EZmGkRpMrgWDZ+E+uGaYMJsXcHk3v79Xf501PFQeJ6LTon2yfLz
n4YrEjvMBHQhuxaO7ga/QbVqSqdlDmHU75xHfzqKP7/Vmy/YEXpYh3bW++4E6K/P1Cbsk5cKexLO
EUEWhRXR05qu/r6DFgCx3748V6IlRv/rcQK/GZCnKHXcYeCCNgGQIirsir23EKRjme/myhQr5Z0g
bvRXVTXcdVKQWEEVl6HBo50h043KqJkNieZrg0NSMghsPreJmIFx1+1xcZNQeFnbKMgptajtwjZo
mHESnWZeBdOoaAKEr60BWXNKaauX0zpMbdYtkxlfukxBu1uj174IymL7d/Z8OaBvTlsqcItY2nal
+dtp67ahY9II6BDHI3A1xviWIqC1ikL2SovUbafjCRoUqeDKu8P0Am1G0BMrlMR0CijWKT5m7WJa
plcGyRydFH5McjWTdhOSfVfQXaeLoQgLg8tO3BFlKTnvqwWjW+sb0r2sSxv46dXYPsc58PvQJWMp
+DRhj1+ZSX8Jivvx77tsGL/fu2xL5961DFY2/725VBOPGM6ZZaaPHzTf9v18HOrk21hOhIEM93NS
prgFsR3S5xspYnE4NPt18tprvYt3ZC9TbixfipT/6/pnSisYNSvjM5YqA4xGGa89Gz1Pb5fgHRy8
cZm88/pg7+lfEw0WfD522IQk90nAzuaamCu/U/kEzFnXV7AHjnBmqZJr/Ewk+e2o3FuMhPddf2mA
nhYF/TnXoqTT6cahwKs6HpOZMokVSXMVDxRPe0VS2gCz/5iOXrMu8z7elOKjrtv30AA+0hu2956j
VWtKFttOuQFYhYssLSL0ZZrczbKyNqWJeIoV1AN5kK6Bq7DDLumG91YS3/RSnRqHpVWsqFdPw/NU
mdVaA6KwNajjcuxWmUQE6N5I4Bs51cOqvxNoE9b0gE+who9py+p2rO7rmEoBjhcUciqjNVSztpgh
p0wQElaZ0j6Qk+StSu85auznUjY3trijZ0unpLa/0Ke/E7P4JHPW50QvHnIMAatAEonUufyRRvX3
TkhyGolFsV/mFaAVg5ZI0XQnYBjvnFW/D1wu8xLLZChmeiflmxFkxPrUg3zq/B6XcpWPvqtwgBrx
eBeMtLgJsF8HGUSBv5/Lf3xXm7suhUS53Ah+HZk9QOWuR1vV1/SH1hpu+zJ77Rvnepy1+0akj6nn
fPr7O/5h7gMikTsBOUlENuBn/vUt29BThZb1zL0E4oOCEvY0Jh8brWu3zZMtF2ci4e0dZdDKnm/+
/ua/X7jIRcxleu5RjbbOroufbkQhHAV6sSW7K8tPVWPSnTW1A90UDbceLe1uL7UXYNP5O4fZgD35
ZpTkjYXjMs+1LItD/etO53qg5R3KFV/08hpjpNqS4ofTOCTNJS3ip5w1Ay1kultZNEOUp+aG1unJ
UQ+J3RvvfZrf7/p8GtcwXNOWhmRK9OunSWNtNhxcwv44MgvSl2EjrNKtF7b0eVysCNnQGtetpCWC
jPeUErObZS5pBtFwVzpmgZNC3/z9mzH/9NUwH0Zwa9hU58Wb06KuSxAnCg+oaUHIzjJtWzlLales
HqpwelUtjo+2Rv5oOGbIfS+D1FN+mGSgX7aZ8TmFYL/at4hm8XpTB+4NsSL0EpZ6h1tFD++MxLxC
OCSvmYoof0SG2QX5VT1Hr5EIxi0K+uCdw/yWBcpk07Vpoi0rQrxC9ts5bSgoDwaRRZCqmD2/2HRh
f23IIN8WCqpDZoDJUwk2W0XpHfvMmO7nFskEMksufAzdm5bkR3Nm6uKool2nuDSqqts4HgEXc27R
98iynW7Dqk7DgBqicO90vJ6LH5ymP760VeNdeqPs6MOzw0v6isVtdcyyPbqwVRmTTvb3b1HggPrt
PGdlbFjERQmGs+XnP11g9N1pdbpDCwQEWG8U7SPqQDKC1TjXxiVwEkhPkThEg5ZR1y1GbOWvCfo/
xKfRVvVECzM9n1gFjs6GBSD6WwsKxkzvZU1+yad8rKHXLItZorh2XfZVc4f7Jsrci6ww2m0/LPMf
x9rkFRU98wxMMcngdlSKwA2mQxW0KIPi6Wluc3tF8nNDIbi1NiZApqF0Xv5+NM6zvl/nRpwAPx2N
N9fZ0GWDALeKin0JppmyqSHsFX1jKclmrvA5bRkXKtJ2kFgZCxrGbM21lKi3ku70989i/2mkZwLO
TZpRyJBvhz53UmKgnt36Xi4VTTl3OgozfewDKuA1kp7YVmSMxT1piyHEPj0zTvlYpksEIgTvDJqO
0VwGpQ5jpPI6lqrTUXq5tWpmDXz0MsdJCuQGIv0KSgLoVl0+dUZPnGNIvgHIAxdXu6ClZtyR/kX0
lYSzH6myQLadFtvcjV+zAu5PIM0TPPRgR8DRpxwdBg3tDrn1HBAzhjVtsvRDZDJEuZabb2zd9Xaj
12MH1h8tETwZsrwneIR7e+VtZVc/9vR4LORYlzGZ0KIJX1wD/sY7x/b3k97RdWi/zIERZy+Vp59P
eoj+MEHoHfuuSJ/CoCs32kzHGcCZ9c5C6g+DpMMSVngslPmr+vIl/3R5teTsFogeWp9witekgiEu
qz1D5407RDm24WhV5NB2RCHu/r6Lf5jyUgszXc/0hMD58nbhjNcNHU9gMzwXZM4p5DO9O9Kk7Npn
08LLNrvBRppQHBzQLys7pAuZT6zkA+b16zQjgFq6L0TLkXFTjSQSRfjzy3gXwI16Z9j9w4nu6MJ0
yDdmcsHC9tdj1IUgBoJEx8AW0bUd6mPZJk/0XW9GzUaNGb+iPnyvmHWetLy50qn4mZ5rmJTmsJT+
+qaeIj4WkFnrgxO71oF6MPYTUEFkhCMv6bqRfei0FXpAAgK78APxawezLciG9dIAFS4+c6tZBP8I
rZqAieYcT3exMRw77b0p0O/rNb5Im1un5HsRvxlL475TdqQYkwa37DZ6hSwpIwxj5aBYIQgoef37
ifPHM5YlEkIrym1U+n49MA7YxTDvx9a3iissWldC8K5m4RAKnlqrjPN37c3Ah7T3TtjfV+SuY1Al
5XTlCxGu+PWNk9agFyuq1s/n7pE0t1sDVeU6iIinjcbmxHJlbYSsP1MyltYObPpVYrebSBEHNQQh
4XR56wCQUTsdP9I8Q1P8+4Exfi+K8AEJWaQGJyQa/jenzDD19hy1BEKZmnhiVFEsZDo6PVV7xbrx
WxQzO1bC3TkgdFxiVSqCNgIxV1t4ETMVsgziDYfw759K/On7YobMN8Xq1hVvT+QuVIFpFXrjT32Y
7PR8ivC72IcMaddmxDF1TbqMt07iUN+FSg83TBwPlUkRkf46mLbcL0w7/miN4zdoBMPH3ghvI/BW
1+R3eJo1H2s3up4ZaS5rr+43TmAXfsxE87rgvuAlxhWiPqw7XuRdzRW3iUIxhYv1ydlGjqce2/qq
qFghxHDifOgP3VM22p/mPisPxFPKB7MOX+Y63uK7iPxhCevIDG5rVjNDp6k2YGfC//uI7C5WXAZj
yVzaeHN+R5qLGLdwal+h1LHAzW17MavtUPSAwnv7Lo76W0drXpPh3SL2H+ZaHncdSWfO0F33bRE7
TgzK/Y2sMV1jG0r0XuxjLQh8k9S2tVs6xmFoQJaqfLjIAuqb1pK7FiE0/vsp84czhrWULXRM8xaf
5c0RqIpq7ipX1D4CuxNdZwVhT9fRoBTlWkbG0+gWBpHzxWUizPad0/VPi0nenGouixhJLf/NVW7O
Aekj6IyhqACX6cPIN93ya1KF4SVZWeY21ryFEzcfEjI6q6iO3rmK/zDKeDolP+EYjiFs783OM1Mq
YEfYtQ+MGpYljkesBW5LxGqCHKzR391jlkJ/WEsyp9Q9D7mOazGO/zqyuSmBKeFs8J4q976WpkyQ
L3UOme8VAJ8OR2ehMjyYtXengRbgNAxeLBmhVRuD2g+B4N0k2lOR6MCOF47sEMfROh2s8KY3u8vW
qMUqLHH4kX6JW0ha2r0bkKwykTPPPDm91NJRPrSUmMhXrj6aUfbY0gpfy7ZJnoC47XBJZbdthovE
skA7c7Wz7AX6dl90FdFBVU7IuTlaj6kQX5VDDNNAzjBXeu9ehTgj1kuU2lMqNZTGa8PU9Q9Uc7Q7
gcQmkIP9EHtpcqD8FVwFMby1shTaDeK95pbW8mIWt25pbNT33SvpdP0qHpXz6FoP/Wwk38jQWoOH
WjV9fCdZQdwSYatdDU2g1lVesOZ2o8D7kEgPwm04HaM+vpnnyXhoCyPGlWV5n4I2KXxLQn3qTCFO
hZc9MJPpD+fA7dHUj3bVE9rSeV9YBKVXFZFjl0vM6Yo7JLajKbnTG/Rs+TB7O7IFps8R87Z86sYn
BEIZY4eZbroZoWK6ZLFNU19+TGL5bEbV/Kynxm3hZp+7PNZ2BcSeq0n28VU/di/VhKYvgvw9r9y8
BIlWAY47u49jiHHZqsvmZhOnzYTnLR+dbaxAyWaL06ismNXDkwTm3fvG8uz8koxmd41JPgcUJuNr
7uzxdVeWWFIpk5xfMjBeXnSu6WeL0ixZNiVKze+Pzq8F6bhpVRP48ejuktSyyUesncvzox8bVBWk
haGHXLl2le+mWHLbM0uC+wZEV6EYqXWG5KiFQVoeIwQg+MM1kFm1bL6M5JtuIZ93hB9h3z0/mtFx
bzNIvqtUhfNJK5v5BBjRLIP6dH6Fzt90irNk8Yml+5KIzK4I7Jsfm7roCQ7qzGsJJGFjtykCasrv
+3YqRua4lbgfUyvadzL3h64nkncIBDxcllQXnqofJr6BXSRluM0MO/goXFR9U2E8alFZHls0akCC
upVeVdqHDs7mh7Gsb1Um0RYmhXZjNNSOvRgp5Iio0Q7t4C4kpOYials8BsvTnCn+1TTDa2zHQ6O0
HEinTIebhbSHxwaYTRL3Ny2gS4RPJoDv25rgolWrjdkB+VOwNnBe7RLdSW5FqZJbCkxqC6Vx3oAd
pPzuqOho6THMjhmKW2dJ7yEDh+RXZUXmfGGiQkpabV0Q7MPcyiUPaJwfJmFQwgjVfFWQTPVAINWF
JgzvNteb5iH/AvljfhCoOQ5jX3AxVBI6ZlXfh6SafHRIFWukUd/XU1ODPAuJciT5c+uUPS06lsQn
p42t0/kRU9eBtQY8yDbeGUPHHAlTaHMpa+KwZJ1+gX9gX6BFcuC7Zg7nt1iJLiivFWhQAuO7xrcN
+Fzsy/1So1yZKeL9yA7VLiks46NOmuVKUzc9+Vtbb2a3PRV494rI240+uqDzU95YET1FKO1QXcHT
mI9jhUfLPBrNQDoXlfrbTimYRqP4pPqBXLqigGhkWtdly3lSmqRzaU3eXbUDeQlOFb1gGkUrBPaY
GoRe78rQzrfQSTigRZcDrupvJ3d0PufIDbetqsaDNmrtJ3t8sG2ZP1ix2FqVRuG4SJQf5LX7uY8u
ahMlK/1fopqaudu3Wph+sh0a7cvrjsUsN6u6ea1GhlVCadt7R4BYBCk97XtIEFUzk9s2xV8YSLIv
WAz55+nHxCwRHBqp8xAlO3LQ84exH/pb6JNX0fRQidq4c3HunNx8vA/7Jri34zm9Tjrt+fwsE3F8
VbTY2nIMAZuh0Pg2qL3ecpNZydAJPnrLZiILjbrQLI6YdKNNlZikPRY9lBSKS/sK/9G9FziAJmLo
iGQNT/cZudPARPWv4zACo0ap/rEfIxIFRPyhaVX7sVs2xkj9YISQsg7DFBS0sik7F95wMRTIvurl
KRr/5GNcYEAY9C9e3iiYaKPcD473abRIJ90MDteiCemS1Km9Eabx1/YbX/SwV9qAwWRwxU3gSNbj
9qbJWvuathzmpjF1ES92tCmGpt4y4DmXNrllW7sDLT3iFTyFbj2dzo9UxESmhD9iz1qym0aLft7Y
pjdjXkUnJ3vwgMbsMMQjSLZC86hD4j1WJhUbWct544BNvYCBOqy82pv33kQMKEzeTVpF13KS5TGE
6H4UFfbFtk08n5RNAs7sYkeLtr01F+C4NQp5rE23OmLM4CyVc3Q63+zwoKWbKMGHRdF1vj5vbPoG
Rurpvt424SXC6a0bGuZBBMHTHHdHJwKFndTfSk09O4HBPYc620K98VR7wPPa7FhRe5sSR18sYGIY
eggivCACE4j6hTnN+4ZlxMom31hTnk+c9Eucph/SFMQ50IJdOMfftKnxG8SXtkb+aNEKPgXzPnzV
wN2AQJsgdBTS2DZqHztScQOzeUnUpeA+zgIGE5T4DOfng64Rok7565bp/KYYkaTI1OSer7A71swh
tVxcguZ9NCdiGYelq1ydMjh73HXpLAUCJQlefZk+uhALxWw/myYAe1j3OOUC5TGsaa+Fiq8n032Z
uxHFGDBKLQyYtEqIu7Dy16MO6ZNWKJbpEEGt7GcSg6f6gsVQcmGU8wPQ2ZvaUfA1MJ+kzUzcWnar
ipXoWTJlFXz0RBSrBBiAVcx+G2tbeMN+Gjobe3E4yOkbK87byqK/OskGlHYlqEDmpIQWLVNWm92q
CubKEJJUp4ZLB8RACnjCSewPidDndd8KHaF+wKzApl4b5KSTx+6za6DtjeMcH0PW3RZe8MGZ5noD
FNrwcf4NGITypciIyYVqXF26yNl7dzvPMGwLLz90bXGx5CHQm9RO8Tg+xbOzs8vZ2OjNxA5Zxpei
0q8plRA6CTMP9oCcWXt67fxCWDLaXWUeOtKmybenqVJrIGOapnF3k1ZfmSn8YxQh5bqurBu90axV
a2fgMQyU1uYns3cxDSP8URjDtmmeVXj1k3ZbR/X1gIR9p49Gs6NVBSMXdesmLM1rW2MdUTRVvGuV
6R0nhyFByG9aByaidK1XrbD0tWuX1iqdPYhT863eeqyQkZiuAsfZ4sAq12nRhfs0wFlD4V9fhxHQ
dhVrPeZNmhbOfCUj1V9gEo3XsxUuxuRL04jvu3nuVhh8L6gEvmLKLUPck22ff8Oy+Wq1AKyw5WC7
ZGaxkqrZIW/Pt4THPjjK+oLVHIEBOBj7gzjFGs3o0FOMdcOIVcprVrGJMQvjMwIGm2DWpDsSpFim
LfSLoc+uVBDuZtN5QsWBYLe2013jIH2ue8Vt13A2RjK4q3rqLq1EZJsEKbJtaJovh+HUVHjgYjqf
K6MmIrTkvlQpecjNuPEDTP1WqM+Htu6fC26ASTXFt3AcT2rh7/dxJDdIwHFwDdOItJpHbQx5K/T6
A9ElV5RzhD/MYXWsRlJKY8kylzqjvWh0M5dQcXeKjnj3ylWtS7BlsVdswO3nmFELHDthc3QxP6My
aMlkK21K8OcX+8Sqj1UXXlrEDvj0buqjAYxlNVR6jQw4rY8m6xvsf0Nl+rjAruTyhrWYSP10JKOn
ATEgbdxVOTYUxkuBOXf57FE+Fhg3kmdaA/ExAWF6dFi7EyFL4qdqlMlwhak009P2aNeJQN63yD4a
3Mkqdq/LNN2bYaNt2yD/qsKqgK6R1qtc9eURtmx1TBOaC14hbLooWn+MbDnty8n2I5rt+WgOh9wN
qeVwz1xpLAKRAOP0sJxW27hev58qZCMDuY9rSy6WnWVDX3AnW9PbNxqZuW0egzu1BRK1PCvWWUT/
v25cYjRs7bHRgGO3y7PzSyzBL+NCJtgZc0DjdXGc86g4wqf54tpMlqweYRmFKNBFjlOvymDuSozY
HOW6bcuNAZX5yMfDT4GLWHa5dUhcbvyLfx3sfXY8O9nRlfuzHXX4IImEUEG54xlUi2VTzqRYisJ4
KLC/MpzYEuYcryeZx1B5fjjYyZYyndxDmQqPU5qSuL488qJ5T9Iwq6BB7FqBHj3GtiybmsBkyHeP
UdWOu+9PtcjLjpxS/VpYBDBYEas8MFyZFifw9NmQ6RIfx/IxK8P8+8tuJ1xUw+SOD3OVFbtOWC1r
jQABIK65i6ZOv4JZCHAnJO6F1auMcVxdW6k3krfXXtWx7xaNSw9NH+h4cl8zJKdP1lna3uAbX1U5
vA+DFdzWHIRcz6DYY+IRr4CDshkrQv1g4exqrTK5yFMEG61sdiHhAK4RYHX3oLOnTbNuigNeDn1n
BzaLa8u9mDSsXkPquitB70GrWatmqf489NqwNjoG1kn3XrBK7UY3AvkT4MMbuoKYcrKWIboQlfQ9
oej8cCZ9uj2e84ecc27R9zSjc3DR+dV++QW7NpKtFVCq0BBOz7oefU9BsiKMbsyUIWfpTu/CIDz/
8/Pm/OfPjwjIEevES93vP/3+Pt+3518tNQM1N4Tu9fcXz79UnT/ujz9XNdLZmAPIwh+fbTx/+PO/
+f5J7Cl7tE2yEc9/98c/jILI2QK1eyxNUt5x8fGBU83etzZWMdLjYXgsmvTzo2x59OPp+dH5tTf/
DilHtuv74v78+nkzhMSCoJ3995+SYWvDXY5O55dm6DzbJi+/tl3BUtkNylXuSQGPhqc/NmcOFjha
vu3zQ8Z0okG80d64mXVRGszFo7q1195QB+Dl60ulawKfn+Nsqtlud2mX5P6YGxBlRumu9KUXOCaT
WCOOeyUntluPoWGvkfc/cyOqVjqDs5820cHCDbmRYW/BQTDaHf6c8cpxWYlXNLnznOJM02KmFlW3
WKLTtZkO3zJ91P05ymmf4rpO7I3W0+2N9a8uS5dTRKmDdfbHXH5mxhZtGgZyLG2zXEN6TdC5MvY4
afatHbvrBvcHghVkn2OcbYIoeCyp2BNCMGs7fZZfPHljG/quHOuvwRhmF8GEiUnCM1t1QXcPsJ23
JgE8UU7s50vCTTM7vu7ZH4sOcVEx13uWVjfwDXaxh22kDYMA0rjpW0Z3mTUE07g9piQPtZ+FDxh/
7riyBprAcQkZU+F9VzJvcH7VX+OPg6pvYxGYqwpebeGFN1YJOCkpXwGrbEnxDXEgx9+UAqwXdSw8
XKvb4By9SOBZQyKhi4DtmlbvTLGIGgsVsYYZUseiVFMYukr3Mreqz2N/6vXiQ5BiWyX72t1QjPRu
pCq/qiKJtqlbv1Rhf6d19bTt9aFax2DAwiR6ypOdlpMsr7uLLLEXG7OJmm1e974sC+8YNmgTYuZG
RjFo+9785hSBsY/AHCDf+hCSHLmq4uBSQ59yNKbDpErUSJZ+6XldtU29BHB/X8Ybvc6hm2Hg4vZ8
nVQvpQjHbcsSGG8ygKXULrELxoazUrqSvhc2LaAknTDLsFwbbc3NHkiJjRP7WtOacN8G8zc0jum1
FBVe8sY95gu7iMyV4dZCeBbn1aOWVe1RAjyk19Ez2xF1eUXG995WQj8QSLKn9PRAekxytCl9rKpA
0QYMXPj5IhO7Ui7AK7N6YnWLZbUxMfSD4TnFzkrvmfIVGm35qu9gboyy2SjamwjSazqKuWRBWLJ2
pwQGf4PqAD+I71jQTAvtB9syfdljoG7RMXnMTJgbIDU4Oo1zr0wssynecy1D4qJvkj7XDjOC+jVI
OnHIoYgRBgWfifB25sEpJdvAguBNJRFVVPRZJg53+NmKN1bSNJcd9aHWRZklMIauKztEnT64n0aj
yi7cr2nZ49wM/CTATjrb5nUfUmFoIRDsU2yguoH6Q9nkIrQRqLFkUvnOsVvPR/vqkUlNxAG0J/Bp
pBlEMfP9ngYuy4r1bMSP1oi4NC5g4yclC6eoZJLahEWGTzjbaZDcqX7E1UaWw0AZq5j8supvbDNr
thF/xKPOdeh73MN6O3DWZO52KoBfZcQFZCZtYWjQTO0dB/xBycCc6U+LBgzUFZMRjg7rOir62fxa
0ErWyvizVlavpK8JMEiztmIm7/i5g1wrnyvypbycy4jf98bO3GpG9Ax+ZDcWNlHTXVxuosVfHw1R
hP4ZVFRdIOe0G3rS1P0u0TmBkEKwza1TLMSjkXgkYnGIgYjTTWAOL3FcTreMgAhhVN+vmnrExJ0m
RIkPRDk0c+4cNFZzBorvI3ykUwil+2goJmCWbj4ILQ92Ob6WAxEHUPJmzduT7HKseyIdQ+xSH7vR
egnsq7K6bhP6OJqyraUSnNzMpeFdRVAE89lmbtbkXNrLVTRY9XCoR+Mkw4ZFnIcJfiul71gTskwm
ylf1shlIoxOU5opOXnTSEz4ZY+TPVenV943J2AhA6jWoYWuyShBbHT8qdi+DWqov6+iyLJCp2ISc
AK7bSlqAFAcXGhoZOccW4fyRBeW4MV36FzlA8RIFXUxxnZFqmU2avt2EB6+hsmLGOXoEjZyXLiRA
Rcq9MxXaronrA5gQ/PzFk8CWv64s3NUDySybh1YVzi5DhEVpK1j3kRuRo9yEyFwZrTXMdZSIhr3Q
+6epmKODDBR/K19rAdZm7ivmlle3bhVX26o3w7XbevFax9J8jK20JOMy3jlx2D4PuXo2F8BPymQH
Jzfr2AUdCbb/WwlxYXIsf4IRQy0U8GSjVZeonH3FDPbGMMMVnktcqkg3wa3Bpece9Ck2Q7FL4uJx
7pKrKKCpEQ554tPL0TjdMHrkfbkPqXrtUF410x1gSQI0o84G4BB+pthor5ncot0xixV8JJNujtcc
yR/xGtMvOpMxqufK9PibFsPjqebwTdGJaeqwqwiYwAPoJOs8XbB0yT0lb8xHEEUL6+TNroeyVmaU
1ONsLavhegiJ1dIRWWzBa7HGcjPwqnDmpNaPN1F77CZvXZqde0qZAYaZ1tw2VkWItMdJJ1R6Nabt
p5TUJX+i+LIrcfDaVM22zJPDTVwijGumyt3VqXEVCVYhZUgyUTmkR0kzfZsxaG/CUMwgRxZe6wgg
lEr92kb9fGo9bi6W+kBUD/q5he1TLZYYVcXGdvqMpSP/AEhObpK0wMZYFAWkDE3tSoGA7X8oO7Pd
yJE0S7/L3LOG+wL09IXv9E3ukiIUoRtDLAoadyNpXJ9+PldWA5V1MT0NJBxQpiLSJSdp/3LOd4gp
OU9oxOMhyeHqJGrtWL674p5gwVM4P4sisvfu2PKMZdaF6RUYhw5GMo+6NmYuM8de3+anrg3Wg1Yi
NsoFAEk4/TQAlZ8anUXnKYqSXYGmEjWWzbJtisivQfd3ZRRgnnMw98RbAVxw6WHFbD9ZUT2FK6Ov
s9udzOgFCqVnHxIvw+G7wBJaef5kH3ButTdHPA+tU76oItngprdvaBSqF7Tx+S6stN5Y/fe2F+oV
mkB/mWT6ndutedVhT1nvyWoViT/2kJXf8FM3J1MZMCYfX6KMKzfat/OjMwBKlAUzhiYACgqr6I+R
FqeQrMoW/s7QeMG3cgbviQiQKUlArzrX01OIJw97g6YnYJTkiSw72HYzbgJrXJ4cfs0rL3PLuKgo
IaFJTfvIKEjUlu8eER4AUYe78iV8i0Rd9aTK17ToD4ygLORoxR/tASpw+jbZuaX5J9dPGSL+czP+
ZCDRXfIMm5YukFbKKjpmZe+uvR7GZ5ZOsWl1PXeXiX3D6IdTxjJrRAGzLxH1sNui7Jwbk8zyYWRJ
QvNSJSI9OMrn0U6Z4nHhHk37Vxr2W28eHFR4ibV1U0GDK/S77dRX3y7rK2lK1lqUeoq9DtBThnM7
xawE/GBnKOnfhszbu7PjxyxtD4MenyGo6euctSYniDXsCHuwV4Q+rlLhBTHaPbl3TDM6Fw017Fh9
a205USGRxFNZ0aFU9s9Am04cZc5lchgjOIC0/BGkoTn3wAPYN60gYNLEh+65nJIPrHUMRINg3ObZ
4sN2gM5H2kSsZUr+YqF7JP4+EZEJ+ZdCzAXzhMk9OIRsDQJsVjuS8MhT10ot756mHoBGAVKzVJm7
sysmIgYrMIQm89ZPXUAnI6SppS1EjJQnXmD0bIBpIaviSTG2/s5hVAUZyFQgSAHJ+WL+KhvLOxHK
gAHcRsospzLaEaQFE6tL1YtVlNvOZ6Rco27ZK7/MCPqJ0lWC3vEpYjwOQqGbN0ADJhDMMU8k4qgW
f2DwMUgioOTKRFYN4eUDVs0QDw6T4c7xVnpOKfrIB9rYdNlrEDlUCyHHqFm6xtZ2+4uVG/Ou7BsT
SrhcTgvdL3JXAmUmL323GbHGbhi9J6MYLiQFWkQy3ZIJs0jRh9RJvknwaBowUVF0d3S07cFErO1M
TXUe5yPCaRq/rAMkKL1276TpHhEminN/irHA4/7s4KOMMMk3Y36DIhtc28ZfIz6ZvpjdWmSt8WZN
bGWC9p7NRF0YzvRrplY8VzWNJ8O1c5iJZQtMvd7zwYhD676J2hNbIxXGuz/+FkHlv1nZLzWXYht5
03x2wyGM22phD5cIDvVcXmSFA8Zyqy9lRQ6R0Ln1PIzADWwMEMgSLhJA9LXUPEkY5e9zBCf3UoJC
DorUvwzF1Qvp5ZIQ1XRYJuTqlZ2+CyoYKIhtcDXAbViDh3jVd1CNhgbXr2K8MHgCqtMD2/LJbgG0
o3dtsBA61XfRNTLvrL3O5WwewKDlh3ZZXpXU2ZkVxfzckpZtLAa9Rp+xfvLcb023hPfPF8Z2hyy3
P1TtsLwziwARKvlg1O6YgZL5dRHZdOE8GJ5d0JrwiN5HxsRMrcnr7qCWkUMWdZelFyV9gdFuUAPx
a3Wqe+0AGDcCwJfN2LNjXwpnDdUWhLoaw5iKQTGVE+3NBtLt7SK0i1u3cuZt4JvVrpdldnZktyVc
YDlVDIq3qW3CtwbhczKNgXWOx7q5IY7WmsUIAZDrliVlk00hJNx8OkYJ4u1UjR9pMzaPsBV32zzA
Ax4Naw3MazPIBlttCXS4B9lBmiVjReuUF4l6qTwymlBLYVo6zxj8Z6fCpe8p0MZwS8gvlmSzGoK0
uLC65dJJD5IFAxNQ8LiO+sbynaeIC8dnyrJy42MXf3LqWa/Zj4A/LkS/rfqsXcuZZZDl/USLasSe
JG1nstLjZ3TD54vRjtFaTfxiVJ2W93Kutz7Cm9eBO/6YDV2Pi8Ak7CwldFYkHwbmzVvhgAuma4oR
U9WrWTgjJWOltktelpt5dPpN3dpsjhs/iUudTOu2bEgBW/rm4KkRYpDP5G6eJ2av8rHjT9k9ezud
iW6vR6rDJg2/Ld1yKfoa2bsztqcpSEEDT9U3jLGaSyJKt9Kwfs5w8DbzXIxHTU+8z6yw2WR+ebeX
vr2WQzo9CVGf5tmyN3PpeDviMwAjjsRDD0Sjox6ClNWR+eDoots6ELfWIswohbIxgFTeFk9e8iOy
/zTB4LxF9Yiuzy++1wb+0Mmdsu/M1dVacImNrh/TWJPGTJQS2GkQUHAk250sx9fSytrLg/Hilem+
J22WQFoRxVhgmA7scz2kBzz2r5WUaiMi2yHccqT20KG/S3Pdx1kO/k5HZnPtT6CNPsLeRrzZCG9j
e/OrCwkp7oncDc0OsYKNCLmsKj5Rrek7QnQCPYI3pDaa1DHSdlnXLr99FxVuzXKc7lGRFNiRh1UD
FmU/gfAdMwisfwVtuGgxLARI1umK4N4gykGEx1xrgXRdiWbltNDm8tT60YhtZ9lU+gZrP62ifQH3
diWi+qDcuUZoIPu1Qme6L8RyIIREbSaF6D1XmzFM2H6qve/W7p8R1BPA7ZxJvydS52ZYFpiOxjjU
kLnzgsGVPTH/8UV/aUvj+1ROvxL4O8wt4WRXhEuQP+VacW3MT8sQRBdl5O3ZqnW4QU1VstBkidpY
1q5y7HTLef+4dat1PpXtzpm+ZcQ4jVlwbGDxIb9qNi1Jphz1wSMqL1MHh3KKjOVtPVbTQTs45H1h
I7lkJEMtgb5OjWuietsdkLhwlWfyW9MbTGqZ8dOkoudRJJaiAroWLZRhZeb7XMzBKfF2ltWhHTe6
ahNUDL9sL9IHIwJtTK61sxctuKKBM+oIy+w383BzHzpNt8IoPW5HlmxFXv9gTeaTdOgw1jKw1lAF
bRNbOqvUN0+lB3x5cnrx3DBcmif2tT3uhZMxaEmbp5+bXEIZyBPkEL3hvujqR2C7xREZ7ABEfIby
LJV36B99vcFgbdCpc5ix967JBKy2HqNwPLcZY/SGyrEM3qQRhYwXVbVvTEnemyLorxRTsONpeOLD
mvA1tPQmJmGOQwXCEXv9iq3qSC2LSLzFUbTCCAU+TXbO2UWVE5cjecqBrs9EVzL56dqWBDNqTl9P
Zx7CRCuIPHoqiGYwUmZradZ4hBLoVyooch8qB7GM7GIntLONi5ef5WeyTXQb7RezRE4xrcKmDjZG
2bTXPlheLTZlj4lUcLTsotyQwT7TU/OLG9VM++/Dq9HCem3yBagKhnl39nNMNwCNRttaQ3Yx1p3D
eE8SNR2RiNBQviW19ZMkwIItR/W7o2nfT6qCG1l/VCBezkjswl3gZb9H7zHqsoEfZVjuvZCQSBsX
4c4NxU/brp5IL3rMbRlkzzZ7sk5i/u25qsHm+LFVSW89QdAiAb3o1olWxqnzMgpZrIXrBY49z9ny
gz0vTVZJ+QLenXN7YFhEeA+DBTVdHP3ODGMNcyt/C0bSI9rgmFvaWlte9oBaNmxFZdlsMfA/CD8/
2iAzd6kp8+OkfI2Q39ra6dDHTUWo4dTyKKGOvFfijxW09d10vRk1RNhuK5Vlez/hzgyiCZwjz42I
bkNF2EYS53GwllGcF8R0Fy1Rb3omawyUZtuoc4GzYJ35NRvChX447JBhjR4AxJp6IC0YBs25+0tY
jGjcXPMpj96hDkYSpj1IPvkjEN4LjZ8FRmJ4qty/NP+P3io8TQ4/njtBfXUrYu9LQXJQwsrxKZrl
wQmQdDGhBf7cCGcfsGzJpX9MSqJSx9mq49DwiY9i7LcbXChXRnhqJuKDrXRM48C91gxZHIMnjmHc
E8uDKWFHXAF2x41ctG8EqI3gqpN6rxbTX9esnybXZ6HvNAoVieK57xJO/flSjN5vxWyN2V/a7Bhe
EPOxVDcRKvcsW+cnNaX5q2jduyfIf5VzE+4smV6CYcw4Xwdry0iInE5B/4PjjA+4EwW9pn9g3pK+
ZVF9XcZ+AvzkXTL1WI/p5FUjZ6VgKjKiScq4ybvimJhJG1eTd3eqYNrbDQ+tJW9Y7605MuQDB4TO
45emXOvb8E0ULcX5CGJ8yonpKInMpg5wvmRBdSj77oddd/mrYiS0Z12GwmNwmmvZt68UVXM8mVCQ
lqr4WlEjzVI78RC1eoURfCuCnDZNkfkFltEFoc3AdA4x2DdiXklty2NLJi5TIUFv2HgYzLucVmDB
hWEl2bEBaHBGMrd7CNm31ZSE904SgWtMytzNc/QeIFxbmz5gUXfCe4B1q18XtT40du1ACE+8VUQv
pjPGbzlYBAYNo7VrHXqapTYv0WJxDgZqDzprWs0AlgFyDsHFj4g5qSNaHfzlfMbi+VqIwt9lEbks
bsNd3imbCY2sxIVMnIM5udGxoJaOhwKXuQ+PexXYxVUOhXGYkh3vg77cyJ7nOiDkbJglOHB7LTP8
E3ZiFfuSPSUrqKmLF+XSKhuXrO6ctWe62caxFhXrSo+7EIvXJjQhcmn6tmbyv4FbNW6lNbeUCjKu
UFA9lcq4lnM7xASUdNcoSUAfKFiXI/eldCbr6JU1YpNJAEJACwdwWWpixLvCS8+5IL59HjRxowCo
1lNlZgSO8OAPB7rJwFCwtjRccc6OazpTKpqNuhHw8uTYDH0Xd9gURjac+DChMnNdbhOlzIPK4QXC
b163Teu/APB9oHHtl7qiRhEj4iPC7T3EA9bPCg79LQ267VA37veQQcsaKxBvCX/HtoL39dUcDnr4
0Eq7r41j6luY6deqQz9FPwwh20mKr14hP2rfHz7qmvmeRybr0qKH9Qxa4XSZz8MDaNfZU34JbXe/
RJP6zjFYoUG0s23u1/LYOyRfRP0cXGWOpkQkdbmehn6TWE0RG6zSRWq/dmn0LMuFi8ikO59rR60x
SJPNMpXOlfBdQUeqvadBLcNaAiKoGeU9NY+X2SSjIe/a6eZOxL+Yo+l+WVCNr+T4FZ9c9OhxwWqM
xW1WznToJvWnVLCSwywA31ubCIrceYLbbiVXoLWQkuvnCtbnidEN3EzmnJsQMwPje5mtbbOSWyPp
gw2ttRc3XZtiAsDbtijq/hYtbUZRiw6uhqGgaepseK2jSvJ3y7OecCcbe2ybcme3iNx43L8H1uJR
kdePaIIx2cB4zLeLnfs4qGR3IBnRfQFV+UdxfafhUL26EQG9DX30KudeXszBfBonHj9wG9GsLiP+
xzSvL2X7ELa4QPSoRMWpJFRZpkt6xtCYX23rnLQstwn8KRGQRHddJDVxAHV7zAeuOhxD3Sn0Bexc
t+qudlfEZlO/OJ7B+BlnThy2LQWN9tYko2DpjBLnC2G9zwz79XEI5cbFIkD+biJe0Ah/dceQaCpS
5E6k/xV3u+OGr8mG2AQEmrJ0ExkA9Zrhn41Bd5J2eWZHS4+lSK2AqL/rM23fCRl5mIK9TdMXPqGG
SXftTfNi8czYEOBgb4vHKWIUjG5htaK8Q9tEugjg/qVmLtjr58SozXskgeXtMVsVv4hAq9b+ZHa3
brgBrCzOBeYCGs/c+oYwEQO31Wq8YMv4Rr84jBeh3PC7k+ma7Q+HosX4h+owYLuUJAQkJf0PaKZI
F33lHkure6cjME92y5kQEfBmYgcPRiKeNHpyPhUeTnkxyNs4Oa91SK3nWpIJyeMlZEEFcqO/Z5zf
N2wQd4vkHB9GyBGSOSqiDLztAGF2rRv8Rp03rmhZwas+XhJNv20s43go+n4/kLIQN5GXgYvNNr7Z
bAOei+vSGZaTzwDjAIJ+ZCRTwlbEFqgiJ/napoxdk7ITZz71CgcjNEy8rtV7IShEgHWk97Lq7X3H
dvQru21kevcHSdyFvl8iuCsh+oWB+kqsA90zdIF2OBjYhi5Q/L8IFpp/aqfhCAy8m98z6Rs6k79V
hM6VrdA9HymGYN/O2xlK1KbuoYkuQ0r9RIte58q8mMz6V0SYvWgEyvxeq/RNNox3mhC/2Di3OxdM
IB2ttfYoQgfinC4qL1pCEHOIO03EQ/gR+NyW/g+4t/Ve+sOLbSRPrURw2+fVtBd+R9Mm+N+0bnH3
5jA8saeH+pyNGXOSQhDnDvhnIPLjPuIuGfEdfCNJYNzneXq3cBuyKLH9FfckLg9Chud+53e2/7vH
p+CLbV4zm/p8yTwruLqJa16gMW1IA2Af9K1wm/bkF1zwVl6Z33Q79IjUZAhSGXlf38lgXxhDeVFp
hnYbNu8XycXNsDf/ipgq2zM+pKVakiBWXWKRzB2pnzMrojm1zLPMQB+oMPKOtrP0NHI++s6OVb1T
Or9IZsy/dIxwqAa8Zh0EIShjNU7P8+wTTqbFx8Q46DkV2bJTFUKF6HNeVaExrRRJQ5/jK7/tynM4
/wkCg9h6x0HZCVTGWkO46/eNfrgO0swhNG8k68kenGMnBqjulvnPL33FeQctbt61xdAfzBpZeFFN
JYl4M2aBMnmfeyf9UqjnSEX118EWyTNcbDQXWXaPRmk8AT7YKylemerM586JJPK8KLjnlZBfrc9d
RD+p4yBITcX3+SqL5awjL2Ccks+vec2kDZPZqS0QYdDmOKcxwBKVRG3zbRGssDAXKGL/0Ie1LTOH
CDUbYIE+2uU9LbSHCLt6yMsXr532XUkWWToW1dWb8UFWZDytZqTmRG49Bh8ph2rjdfXVrss/jBrC
fWObKBjs0YmpyLklKDZWU8mCX8wGjxkq3bWpp2XXR/Sy1NbzxafgX6t6HKjvDOsQWa6GRU/Lq2DA
fp3ZPeg+7J95Y3/mto02C/KQbZ/LkZAh1v+tzsUZ2bfestVkwSpa/ylHUUzWhB56cRoSCt6y6//w
cTIgTOC9zmnv7KoyfxzFlnOj03VvtJU9lh/vVBretNVTnW/dt9kr89cmMdpX6rdkZRqF3HuK+mis
6LHHRS9Xb2JQpufgrXfM/gsSW1rcoJzvrHasK8m0m54guQsWDo8N5Pze+tq6fL4Yg8WyBw8k8wv+
HWuyQ9tEwz5MF8JfCDFErWc9C++YAt+9q044JwGE1Gws2ho/cF4X60VHhv1m/Sq6/hpOUfJVGnby
BFHkbfIj+KMeyTXOLMenvu1GctKXMw5YER1B3mTuamFusKtmStQF4ytr4srcdU3bfRINTma+cCo7
nV57KrVvvVv8yCK0l1OmnDd0UhKR3Yse6Egy3yIIEajzRXbVU+AOxhMNAyIgOTDjWTJY24lx7BSf
PNCUN3+x+oM7BCAUg+E7nQUxMz3lOSO75DBNVrmLJjwzbQGwP0IHyuAkd/2JVlUGWzsRzabGO4fb
rP0qmYoTalb9KFxbfln6m69lucX4P26Xrv8YlH6elRVuJrceL5AqjkPtEAliJl+SqDFPfandFVk7
y4ZzItyPtjv8Zbj8H0Ve7z/qB8Wz+4/Hn/pVs8SCW6//8z/+9tUFNmHdIXr6f37Xa13yz79/y9/+
3u4/P/8zEL8HRfRvX2w/iaL3/qOdnz86kos/38M/v/P/9z/+k0v63xBNbShkmEv/97/+H/5GNOXn
lWny4++h13/9of9Cmtr/cC3iIiz4UlCQPuEs/4SaRuY/XIBmEWQJCBZ/kUv/K/Q6/IcVRmzdfeg8
+HwfDueu7rX8P//Ltf4ByNR0CC+ygggL9P8Iamo98Kj/Co8BjWQ5jovcFySn65LN/XdjazMZGDeL
zjoZghuxRV4llsE7coXt6jH6ORG6ezT7WrLqoZCuaTae2uah7V6s6+dXvVWHx7KI7o+HIluh8ltT
L+Pp8yumH9YKMU65s1Tyi73uR4XjpQbgfZZVi8QFEdOG8yAlc8jf9rMsT0nu45trauLcqFyoS0vr
4DRV8zxNw3cFi4Ml0vDctV3yZLeV84UzENIb9eMRAOUUMzV/4nd969hVPVeBj8bDFygcIrOVVAOl
OBEsdvCk3T25tvavwtyXdpLcLQx5jPYrzKseLlsifOUPSq5DOQ3jzpGoyubJql4a5qxsIELMLg8t
lwagSZSX494XmNnrQPg3rPzGS5l5PxyvM+HAue1Do82bbn75dTK+BKVLJEVW9JusrFePqfh7YpoA
GWBur8j2w5BR+hRP9nRikGCsioJgmjkzhxeOu0PShBGWGCbLBZFksRiM5fAIiVgx/w+u8GaYMAiU
okhp5Dl0hyfFtrfliR1b2hiuBOrt0JhUpFb1wZmM5+glXPx1byOMo0YNSCTOzCf0Nf5mbAEVpUOe
b5O0G84sEl58U2J0d8tsrXyreqpQ++VBSRugEbt3aUgUA1l90vHWIL/wMPDt14z8TiNpb6n9p1os
5gFR5rJKMJxuzU8Xm5R+N3/hY8EOeIcimF/KYHhehBk8A2bbzyTBEGuGzNDAZLgxgDTco8Lac7Aj
rdHGe0H2wBbr70NjQWha0XxNSoyq1rCQsGmq57GJxjUHiMZVlDNuywmGs6fAjocw6Q5Ae7ZhxoLD
nU3rhuCEieuQhfuggg5E9dpbavxvuDX/7iS3Q5f7jGAeQDK29+AT//2GCzt0fqJd2tPoB0R+itpn
6jecHc7qlYW1uDN7GXtO+oKIFVZg2n13BQAp6WbMqxN2uP/ywLr9hUv5VySwDSzl3x8B3PeWRYIh
3BY/4knw93fEQAIrY0/WRZTIMS6ILtl5niLCVo3PPV6W2BwAxnVNB+Gg999LyzTuQhFRgnKjiZz2
rc5YWQvSNZnYhTecrwvaTZG8jy5+pkqssMOM3wM+txVNZ/Ia/VKRN29cI5pPn9tb+GQ4RrE47qss
FFta+lWvBwPpDX+C8K2LX/gcbtG80z1/MPEVXrAI70zCKDN2lNeji2evpr1+eQrmjLAZhuzzHMTN
wIKjUk9W4fonDuF0iyKyAL6bTFcEpNrBz2EMi7eBCYV6zpAX9srZK/PN84wG7hSIIFyH5qC3eW45
MTAiJl5WcvEtEzW0AqfUs5Kmz69e7Nl4H6Nkfg5b0hla82tuZ+65xu/tAxu5LXiypbAkYuAx3EVY
gHSm7FeTOQdUFDebzNiib5yUnR0keAPI9YUbu3KKLSMoD8P4pxSOxsHbf7Fan5s7tbB1OcawweZ0
nSsGuH1g4jVMGBtlWbR1yu8lu4IHE8LbukWkN7q0fkQPTkJdIZTO+/4t8Kd2M7NqizMWysy/mQTp
ARUUFpy11JINBTOqmdg/twPkEiK/O7S5M9yroGeoUsW8pfogZxpAoPLbjLaYldc4naeFmSLKAxqj
vukP2cP0aw2/g2isiSlgXaExJlhWglOiDOa1aQRn6WX1aWiLQxh03UnmIT52L49ZApTrXrffg9Ay
94aPkKdIfH/vyr7ZaGz7a88gkUT1/KXZ4x5BZXdYsIJsOjG/DTJFDTZnO0o8TBOI2TCxuxFZ392j
+OqyVUH3siX8q1m50nVP9jK/8jM9gcp6cf0h2mYkJlw6y78WS4MkjzjBK5Za3lINYw3010FLnWJ1
cNMdwd7p3rK/AlMjQIi7Y23OAod0C0W41UytarZgkjAx/GrR2RPBXfpZvssYUJOjRwveiCgkFCl9
aq0IS3n4BUeAGxcRYRihI354pC0SHZ2wOIW0Yo2omHPxYvSGwBAUNBcXbEtfRvmzV62lDxGrimp2
HBMOucppAZL3IRA+t9nis37ttDU9h2igA4MTQHTGTPZatq3cqYoN12eTojyQMpb7tPQ7RbZR3Dn2
L6MBGjo9glzyVLzC2Plae4jHDafatwaztCar6/NMypo1PRTf061wyZKe8+qqULLQG5vRVlQpMiwy
Owd82NCPoC9k2UxgsWRvx8jKwQjNvlgTEyK7sscZnlZ7F9XjHBLTqUOR7zCMyzW+nU0ztd4LpqT2
0Bj44+viTk3SQbE23U2UNsmWtX+0Dbv6SzLMP13VtwcX5kbWRiZmOpPIEarMidyefeMW75FB6fz5
5GmW9l2aIaE19CJrz2u/DlVES+4ZK/xRmC0qw8VE9ECUktVkZsa0yRnSZMWC5FW8Bv23NoIt51k3
DYuLEmginRhpNntR1sORr7cZyOF+NNNzLbF9yMLw9qNyf6m0cK/OL3beNTVDuembced61p8xLbkW
O7H2Ovk77VIfcCQ3YyXETfrtwaqYQTgDGSo499afzziVI4RsXYqMLnDOahr0adbpoZhYOBFt3RyR
P74j3c4ORrlmuJ/uW1O/q5LwnzZEDbw0aHWzh5d1zox19Ahp+Vw02u58nG1/gR9B8Jwg3Ncrnz3h
BLve7HB6Td5Vj1XAjos78hElI2dZsz1tj6qjoGqxPB2GtmecVKs7pIo18s/2rGaF0oU0zi0Hh48z
XH+U6OhZx/Q7K+iNg7DVVbRWeIvMJLqFIVg/IudQl48W1jCnP8/9puG9rcRSOke/8d+JniMZAy4P
zlgD+/XcnYqEEhYEY6wjBfOkxD3bGI/8cT96FYXjHypoGE6xBOem3jRslzZBZgBESqoH8Zlms1sk
g2RpyFMeZpj6FhNd7ujtgDT9GUfuP6nzhZVvap6GyvnweRof8ikkCwoR19qPkmCHdJpOLRph1gBi
OhZJiCqnT37nUV7dCSe2CO4jsgbx97F1+jsKD32qeJhc28KzT2mP0thQ2jrTPcSFi91Rm97K6jRp
Yqxfd7Csr3V1zc00izvSdJ2yOHaFLbYjg9CTdl135zvFD2Pp5x0UL1yrhBHdgiS6zKlJQVb43Rm1
4QjIEo2m/QTPaSZL1A43s8lupOmxMC5YndfVQ7tTW+o6mrK5hOCC1l3CRlq79qbR3ISAVe2tl7jz
idCns88zbYdAhBBXfmMIUmc8i0J3m5JMx0PmIsJoHPYxhsHN6LI1iwOifknAbuBRi2k4G9l4xwaA
LfXx1ZgbhG8+krg4ahgSc8S+FDYLkWUxD43HpLLC4YqnlMjpVuQbc+BZTvZnnPW2uCcdWyhzD+NI
vJWqd1gPNeVOT+YTXFZYFxn6pMULfxSBKrbDnPSomGlLSCTh507cL3P7TrKR3taPB2z6eNQC7lJQ
UTxzHXErxVY/f3MwApztkIRBV1m7sbMZFCEE3PjI/g+ylTN6g2etw48cneYptw3rtSMnp4+omgpK
WuqW9reVKdzBgXVVjvXK28kOVZ5+TAlbosH3YieXfIKTT4hi0nwhSIupuouO1p0ES03EcBumo9hz
RztlwTp9zccew8YKdda4TUovuurGiAmPfXKd/E9qOuog5bw3uVZdw2zvOKGvQ8esDHL/r8QvTh5K
470jcVhwk3ETYn7UE453frlzlu2KoDKeObpcf7bAMJg3k8cuzvyu2JQTyEqooUGMVeN7gOr11KT+
fSED6Vm1wB3CqSfEFx0mdaeiCyNXLzWRdaFn6q9O0UeEM/s2aqZ2Zz9WHV1gb6N23KRRrW/lhMEa
kVW6kw/D6+cLNs3fdZbx7YakAWsfcCFNbuJQnrI+8jj9A0DeCztFRussXx+xcpKf5DA1k7fHHz+s
te/V578aSMbxy3NVMCv0WMn1nMuYuZh2L8TIM9DlCqsEpHu2sFshy+kgF1yYWWgnh0GArm6Rz6kR
7XagEEnaakKgP/sa+1LxIYQfoYkYAFoIoiP9RLoxRB4mcDZB0Wmvvn9elSV4pNswSsJzvadIsaTE
vs7gaPLUzvamn5IOaZ3ptt7VrWnvSCtkwowzeqeC5s2mu1uPKQhJqmvi2UngXmOvcH/wznh7QKI2
CTX9hv1q+UibtddTMcsdargjkC8n1mFXbZNeNavKzuM6Gn3aUIWIdxScWzjAkQ5hJawUAjuJsikh
xS8yyp/ChMCecY0GPk+wMJ7ZQG2dnNK8G/xnB5/uli3qKTGiX1Nvm0e3TT/ctP5Ji+uepq4B+GHT
NwxhuIVdk6PvyAqUsqO/i6STv4+f0W1euE6Y13LIcSvz7/19q9GBIdzCxuFgnWoIzkOgFDvDABC3
t38CByLw1gXAjvp726N/WKUVK8MqjUD8pkznBolX2DCprTxiVTfsXscH8qAAUhDehftQaY1Rue+6
QZy995An23WsrGeHQQSiRYDCokp2Zh3G0PPrr16dIp0F8cfaNnCepund1sXWudfaDw8zYYb7erKv
7OU9D/S6Zbg4OtDL7NKW8oOzwjn+CqzJvBYDYZIQP/xN9TCQ2zgcwCtzZPjJ90dw4Euu7Rcdzvu+
b4pzMo/B2eGXtaXBtzd2luR8MAAMgiSDEuG6f/hU0mOjcuv/UnZmu40rWRb9l34nEGSQQfKhX0SN
lGTLQ05+ITKvMznPM7++F1VooMrZyESjAMPXt64lU2TEiXP2XhvRHCENiCvMRR+xcYCWNXCDI+HM
n/o6+RzEpfKMddiIO42nwFULTQYWADfHnZmim7J6BvYtGBOA9/NDh+6uwPQ8IjUtIwicQCBahKHG
FTJaeuaNfQ+mxUYuYuSHfkFzmxsWQyVq7j0xmBkgrVtXkn0Xt020s8hIZieLzc9UuS/ZvBlsgxTy
onugBkgvjkUYadw+zrqM9pGVzjdBI0e368yvYtpMxLuBQSkqzv/ZFS1YdR4tBNe5O2H2Ny0U4FAo
79UcpCUbBUN4zQIb/7Xi5KA1NA+Ycbm7XEjU23PrXgSw6DHB63X/ssS7xmTsFkS62DWJsez6DlOr
XYrjCmY9JBjIUoMnaRwoGA1qq8mKtGdwheV5BJVzaNe2W1ytja+FkLZ788bFesKBQj9p5Fufm5Vk
EDjAq7VJReeYCef5/l2NnCkY4sx3zQ43cEl+DqGw9YUKzUFCSBpyLJJn+pPFo9WDhUlYCDzwfbCP
+NnWnvrvMkjSG88KuBtBUC6GGMS5Rrq3Q6N6rNMxuARGR67joOMvMrUoO1Pqp+cC9CjqLLIRMa8E
PjAVlzFN1zqU6Mk/i0pAEOMZeKYBqh/1uUel1TE6KUcvrnMbPkDwLei7/AISjierUO7WXG33/cqd
GeyaKOTG0F7HtPhCpdsfcGehS8zrU8kt6WUuQdz3IHs9X5pdmBHVOyw1c3R6D4i50metJI8jk4Tv
Ys6E/OLqZ0xl+eO4Nr20SQKnQgXWkyFG7GAYv4Z4Bf2i471oaMuQvlfLhdn5+2U0Y/tF1Lb9EoFX
oJQv1AlcEC59e5WURHPyVM4pIzQ5nAUReaYB3czBnUZbt34rl1X3aVnA7hSRR1qcM4RwgpeBE/te
Wm5yzCKwf/NUaqc0dU73PzrB6FOGAHDmxrhKp9Gv93ul0/UTp+En0t2rW1XBnbs3IStDpeeFVgbG
V+M9UESeUSdnxzogaDLYzaIYb5y+NuGStj4hPyBHRgcReG8nW5qBlMGtuEb1p8VulktDN+DaaOoZ
jdOIYFzfmKUm9nrtmpf62nU/kyUqL/HIsmSbAo+zhuARn2NyaCi9tlYc22fcB403u6fecsMrg48N
XcL0YhvJ5KVOGngTY79t6BB9VYX8ScQtTLhF+aRap33F3zQdmykFn0VcpbKZ3ERZMF5z5PieieLr
QSOy3MsKOV6lwNYhWlTYxTISgYoE3luG4Bn3mHNJTbM5wsRz2W3FdIgW/SdxmdW5BeCOY4NjEqmE
2iHoJWGnbn7Opg7rpzFHm5HkcVKl+WLifEPMN75Yg2GfhxG1/pBP/fFegDha4y8hCrO2RYCEqZwX
J621NFDxtwVKcZBvrBcGnZhE3yJg+Fm5xfNkkz9aaNJjRf0eAo+heqjCncEOtXexcHkpxmiaHhtz
kM5Js+j9iGTChsb0fW9Kqz4GyUPfpu1nN6s/NQzie310PxX51VARnlY9CR/yQtevlhbvBSnJR7YM
TPXMHDdI6JzbcudFkE/S2+6CwXxJL+6CUtmJMbY1FfN3qzxPdftVVjrPtzteVUyOPA5882SZi088
7GuQp/v7QZIAeM6NPd4yZyVNtBxutbw8Oib0iTDlz29nOqmlKr/H7fKzjBzgU+0XTI2k+CkbQT/I
wRD6zOxQ7uTZtCBmVcthKTVw1VkfHRciAEPQ+3zImiexkVWakBd8fk8dBs6rFRZfo1gbqTzd79Z6
xEOFhLtYf50Y/nKNcyYKxE2pYBuwy/sF6tSRnkLCWd2sDfpNATdtHiqPIy/NPEY1exYaUAgs4xtK
6fBsxggnbcuoSQ6tjb1TQfUYSUroqZQ/JU0C3VEhsCileA2titDRCsdqU5Vid//8Kd3mbaAtrqfM
6gsa6OLgEFG5d7IB27xqqJvl5zmnCJtzkt7pgl4w/XO6D43LAkKWJCpYc1XWyutcIKrsR1y8kGY4
VNDIxFy1BsW21UUzGTCyVz5G825MDTTgip4NleB0a0k3xVZdIe0mvzRX86/RUPW1ZWVq+5WUSKcT
lK4WbiMxWj6onJ3p5AkKbDdBPslC2JDwTkkAzaMpmu09ErxxBuWB6WO+HctXRcyoN1U2CdFaFHko
swgdgMq1AcjFMQEEBAp6z0qT5hjPvDlCe3rhDmgOVnhASBeTSif2dxIY2Wkc5FfEN4TVmuqZ+Ta2
ABF+tjBt8NG62N40untdCcrJbIP3NIGgtTaLKpE3xykGtuhaNXaAgjYXdDi8rCna4gMtCw4ZdIZ/
2YVeX7Qs1F4Iedqrcnb/1Uzpg/orY4/nakqH3TJkCJ/ANSQ5Lq1ZFYmff1YR3fCQq4QXgdLKVOW7
bGJ/Rhm9R2bTbQtNs30LSf9Wj6qjuwhOA3YhjlEYJJRY+m2uXdLAc4fyPzaJNSMawVa0bZRJf4f+
OxjROmq3PU4BJExv6dgizChZd0bDLpA/ob2t0B/pjol4KRl2YshH794KSrBv7cY6hnb4PYIk9uZ2
1mvJyrEUDKKS4CrnoXgSS7iF2gL8Ka3xHnZ69c0BVkMrs8CVTdTndhiIQUMK2FW6ewrNDoZOD7sh
GBflc59+nWhnxXRB7517yX1tm3X9ILv4uVUctN2FdMKOY65bGitTIHA/o7F4aNKFswOGTDaLUQNG
1QK0WY+mvWQNtxOqLSdZcFygUzqOzL/C8EsSt+oIUDPbOOZEx3uplo2w3fg44HMD+0nhx/JFj0tF
L0WoE6BXy5BjTEh2h+yjFxJnS28cSVa7Y6nsFRVlxfY1E8hH70VLZExPdtlqexes3Nng1ul0B8EA
7Ph8H+ptwvt26nNSxbu1JwA60lXpCSXBTnMRyLnrl0JpnxVG503XRKGnE039UNbYrSOW6q7Tn1I9
jbat/OVonTzi+nqTYePQzTA5PUEP3I0dxpiM9BkwSAiqR7PwCSqsLwiVyC+vQn9J1JvQQjwzZYV4
bBW5tmP8hf3/R1l37gtoYrTGHc4Zk4rymC5m69G1yV4V2V1aB9B3SaBBN6vluWJuCsKEN9qsJqNo
6f5JWw7fVEW6byQKpXlDDNKU9uPOnWBGOoSm5J3eso8rmGbAMbbJxHwfHwO4SweOnAZOoZt65r8B
I9a0Kq1PlEBHUmWq3TgMwQ4Sb3BNehDJhhH7/Gbp9a6zvLYORX/iMjZw7YFoZ9u54RV4awAqR44w
XmvzvSWzDz6NLW5LUl/cEb9FDUhgn648CnOkCyaX7pOyimAvm4pmhz7Ks26Un4TD7exKrIRtHzib
cFq+ZrXCdGV9lWWK6jwBnkIqDH7OEYltPlOgwFA45AwDfdFWXkJfUxpiq8qOcSRT2svimjd0aowf
IOB8Qer9K0gXjoN03S7OMO0FS+nXojKew4TeTYoQa7eMbCx8RNohruL2hqiTEsW68HToVwJY+m2A
03IfFVS1C/bjTUZ6WFhEzvMUugrtlQD9ljrVPplmIMI4fLRuxtg2oJzRsyz1qlZq/oA1lGYcq6Tb
UWGqInb2MKfR/4LaOLvBgihs/bfsmcxFhUcbs7gorUy3JcNHr1o4T5j9ZnTk/AippL0kPR5Ca74F
fTScQi0yMHiSSK7m8cZzGB941EkMgXFtOmjeguh7reEDNPTAPAUOTRPORM2WEVZ1xXpBn9qllgcr
0qJCb5MvVvk+RyFGDMS2uyQwgTnGdXQO+6hm78+n8zRyYtRI/Ob4RhOWEeDSzP0OzId5LVS3z8Yg
mTd9ApPYhA+/nZr8guUuZWQD+yJeMOYhyW4fxzyXF6H/MohIv4+1sZBbvpv2r/D/mhdn/CKUgfQR
XEXLMrKdgSoOWUf3O0a3EzWye5lUjf0hn27avLyPPdYlPEs08N2tZdYj2j4cuCANf00sVNumlt8L
Q7yqULkbC9LAHsFOiNHS1WpvDufQA/LxaEKy7bJIHOIkfIQC/GIawwkeXUEQD2ZYl9tcKe09CFtz
i+UwZSTMUaK2OJNr7bXjbMu1bPe6dhSE3vpTy+MTCf3M+SbmsmkUIuZKCcgJQBqPQLaf7HR10aw2
pnnI33Whh8wevHWUovRl3OsFaFw9F2+dRmnO8N3xQEfx0McD4wMty+mJ99WGAwm0yzcNERWPDKUL
foqkAoiqxvoi8jS4RkiSr/fvwlC7pO3oki899WIrMzkc0Xd8HUPn0xjSJbAkqDtVgwIw1y/37+5f
tKUV/mBox2JqQuIL8ug4ddF7LSUYoTarowcyQ09tOcwIVNaf9evPyLrvDp25Sqllm3hKKX03lja0
GkkF/nD/Ai4i3Pfocf71swD7077pmJDYOCsfROgkyF6j5RSG+S2digQm0f/+/P6djpWemqDBTmnv
8bbSTukrJ/EtVcI+dTihlfVPNnKW2BpDNzUkuj2t0LbJMIk9vx8n0dBnR0lDeIuZB05Fn+Jncs03
A0cRSiS08EJkMG3ThPKrwIW11A0cE4pfEc/LTnMwOgkjGF9SWpOXAfKOLtxnpRb0iGYMioEVIejo
99GLv+VcWU9jEWyd7CEu6JDJQL1hsak2GG8/Ycz/VYzxZzlGR07++GpoTdbuzOG5ppXTzfLQSIwK
WmOedSIotrnsNmSX+HaZM54e34viG26E7zrDPziO+nGsD4beeElmf4HAzVgtaskAVxdsTMaOsx1V
mwJTEhXhc8scNbXsHmt/DbOIztkG6GhLZmBf4ueCdTdg0CXJIRVIud12E731+g+beREnKdMvx8nG
NiGY2gxhviPr5EEaheOZgxKbos8AsSRWjs7E0DfTcCT7ZHo0G13QlP626Jk/206OFzdHUuHYTxnS
YLbi5sFahj3H1n61pAp6a2aQM452tVMQkPDTr53oyOqfAlriHrpoNJdZ/4APJpuiL9KqbHQr1AcJ
RaPWIaBH83yxI34hGoZvhYPoci5alt16x6bh0ToGvd7yO0W2ngrbYwoKF/7uj2xARp5YstwOSwEe
LFiNcTveh4VlJsW2Nt8m9wcRkTnms2gtpMHiuzquLVJtaNvsmVpRD+foYw3YSwbzPA458n0Zg0/U
eXj+B+vFrewtNoT3SQcVsz4XDaLfBKzVxqzsf5YYmE+ZpdkhcsZnENQPZR48MTuuPaMD8S7Sqd6r
JjgbgCoZfHA4M50ZAxQKgLq2Xh3GRHgnafFExCuDPfjppu9pD7mdvMW1oSeLDb3jGDyEOuahnLcy
KA6qKjpvHttyJ/rO5/+9ItcwWEFPMRLsLm3Rgm3MzJfIQFatq1bsqmSgBSpM2mnNF6PE5WWNscfe
8dOyxZGyfQ+HNt+MXXpihacZj+GjKPgECp3wq6V+Nhqr3gNW2jtYhA5Ss59cG5ZVHNoV/d9uE4L6
hL4eveuTvPUN3UczKLZYQrqdsDqEV/FPnL58kHGPXbPFTzkl295tw20XiI5NsjkYVvHY0uCRakKd
HOXOvkvFG0PJb1xXTOZy0rjBFTcVvmHK+Y4BfQ9LbFr3mJI2StWaCB5GqnqNzydAEoGUHf2qkban
qGsByEAjhVHPEKaiaZ9i0VyKkd2+zPaApm94ITmTphboi9p1t3TQ2HAMHDvQQ5oXZVA2t+hnE3zu
Q1wyNzTbbYGVYwvTagv7btuMYcOAHgN7NbFVhHaNbSVOd/WSgLCh2SQyL6+VvkVTt4uRN+0Sp/J0
LX3CT2F6ICwXD+AVnAnGOjOGXxZCzPuqoL/l6vKBcWjBEXapN6OqAFe64keXpZtYrynt0yZjICxA
QVfvc7JisCqa9vCQdC8PPpWucczwOniNDhaKgftLrwPvWC3R5j85jtYln7+jbPqesqJtbAvaLxQ0
cnUAlEBbfQObG+zpYGzqSX7GQxdt7Fck8t1+KfYByPijvSYE5IxqA0UjzpzhQQAZsdZ60xwtzEKg
t2BPLjvhjOlhqN4aJC8AlyOHy9O+zGMMbrVASVnmoW/FfKhKqL3ZpicOdl+SBN5oBJDeYjEumhlK
LlRV0tVe5+lcy+CbwUq07RhH7Yn9eha06yOH5rLpcPKN068QIyPMaMY/VRl+7nnqEhBmmwSD+c4s
l7fczX/aQwtMpQRU55zCqvmWqz7cLnJg1LBcykbSOo0MmhHNtEVGbO0HMPx6m0cc44P4Kvgscgxf
28xkbl4l5YV+6TvqgLewHMaT6pxfw+L+DCw23DrTgDg54m9hM7+L02xb8j+cAa4r3Y+p6XWZSyfJ
qsDvAQLEs/OlUlUHyBnpVTSGsOglwKO+Ie256LF0rK79VLtiNu23OKvjnZmumdc8YYeQ6ujP2jn9
QxKN4ZjIrS10vQqRrw3j/D+Vc2awRHbELMFPWkeemrX9pciR2NuRuaNFTz8/c6+uXAPYVv4fpiyS
egEIKAazmk5dNuJk2LS5Dt8DJaoxP//lDX6IK7q/QWXz9mCNsBSKD9K+ISoVKJUw8E2OeeS2gPPc
wf1Il1g71LxxmCjjhJmdiSPZJ+ibiN9aiUd/fhu/aYy5TLYgTstGbOy4H9PhdLMnCgHpoY+aZkWW
pl4ZK9wo1lupKDqz9cOsQAYGZZb9Rd74IZiOC+AI1+GTcaTQEUt/UFvWoWtXqIOVL9eRNIFa7HMx
7KoRqMay/sUhJG4UMn9Pp1s/+3/JLU/v//1f1vrKusX6yZ0rlEnmz3/eGzox92WR5RYjqLh+RPbl
d5gQ3aDVj8TlHeYxZ9lqp9dicX6V9tJsiTEgrppqL+8dOobxr3zK0u2MBefSFBOcmKU/Z0kzXC2r
JLuWIh6tw9/kqR/zU9e3Tcy2cGxDmtwyH+Wpc07Lx6Uy9mXf0F/RFn9c2zQlQ4dtKs3hJnWPSUFz
RKBnLpBHAmPJ8O0wQg/qYd6jSkxGo7yEKTN3jWzdpm/nY2o0T1VXdedeQKxq0O/ZUjswN0ZEvrxj
zukPY5swcGA0sSEfqb9URoRWzlYeregE9URiHBhNXym89df/793pEB7IXSJs0pjRffznB1UWZi24
0srv6RtvWh7gjZD1rh76r62kEowbGsC6nXxpVCr2f37t31c3XtvWLdLMmH0iCf7P185gS6J+b5Wv
CwWucGr3iDT7HamPW3ttm/751X5frrDErJmAlnJdlq0Pr6Y6aeBN4i+FOf9zLCtSXPPNvbuf6vmv
qQp+/vn1jHV5+fAMWK4phXSQFmNZ+HBpcebXdD5KwPlBYJMLlniUxAe9BQNe9muzYx0RxCVt/xBK
YdUUyLwI8wpKhybgOh6tG9s8ybB6votG8wrXYCE5VZGHoZWWuU9ZsDAAWY9hW4N3ppP7l7/g9wXU
URbLFxfMlHz34ZIV8RDMY6ZMP0o0G3gG7fukbW5674T+BEfiqOvaVzzbrPu8XQRVPd78iR7bKkcc
HRQiYEnaoAfYbc4u4wyFa7z6bMRV+LoUnwKrXg5/fsu/L7ZrYCijXS47+/3Ha45nLRZLZRk+rQYa
/KAUme3UBdCR4aQHpU7oF0YHWuFhLs5/fmn9/1jzuJOheNGAtk31cT+0ad7y2rnhT6t7oIaRs9Ed
lDu4ec/QC91N0AzzVe+camMmEOnSVVPbTGLaoPEb/nK36+vd9eHuwyDDMmySvamsj2GPg4iB7rhK
9zNVs16t6qFl1fzcuP+A+1WfOJXzwFEfarZW/uXJtn9/tAnJs9csTJuBze/LCrMuB5u68CshvtET
hDMVyfmr5RxymT0vMSNoaeW0QIN1hCMSaA/g8sEZqDc7No5BBnCq0e3j0pcY7qVP596L9abakhKk
e6FKBti8ifs4mfptITXtUAWmTzwDvK+hHnzLWja9MYhDR1LiposYuVVoah/COMTovrQbDCPWHgAN
u9+s3F1cZqBBTZiasjv2pK+cGUqsgz/4iITAsYIdIaZAhp3DyFOkAW8zknE3bqOzl+nFG3a0Zwh7
LTgJBoWjHhxDCAvcKNvYDoHmJIY6jFNdbcJKuxC8Ob9NozxqCaokLU+fG43CjaL20kJpZC7mMuxs
OVElPWTMFVh3IVLtpQvTW99GOqczCK1/vnmN329eV2CEAuIuDQ4Q98Xs33J+CzBo8azhVAxJFTsv
qXVAafAjiVrnaejE2QmRYaRAn/pE5yDTWt2mSIpXIB/WSSwNw2WarCEUwc7oSbAiIMFz0DIyLKma
U19bOG0LbYNDwfjLG7d+f+JJgGSVpTwm9Ny534n/9sbDbEC2Qg3o32WiFhqTRZt/9WFo/cjz5g0j
pZ9horymyxJgfcqYSRf9rXNNEIskO70ioSFGkUEeyodLkMV4bGHejjU4IIad8pSGJX3F5HPItGo3
MOU7mEGD5ahi1tAy1tLdrzIZkdfrBPacZcYkXyFT9/Wput0rq45z/yW/4ZhiYXQnKAFgFZGzuOPZ
zOXTpDELyZp/GvhWZ0IyYiaFLJnHeuVNj7O7194cWWFKyWO5RYfF30d1DxEregTzdMcztceyQ+dl
GeO3P98V/4ddh6xJ+A4OCyoP8T2E+N8urqjbaBkctrDMObo0ex5au6t3yNnwF7mES4UQq2jEMRJM
S7P0s9omVChCFJG6VXho0r+s7vpvW6qSXH1Tx0LE2mZ+fD913DK4bObF5+MdTzYJ9Y5t76ZSNA+x
SSehe0q7NQS0Qvc4ETYRLSjVC5vBWxyV7aWPSWL7yyX67cHhLeFqkkIp3NK/rXTOYqDJpnnoG1Es
kZmusIGAgSHzhjTSac8YyOtAIM5X+v3zSUHez8VgnInZlH+JBtV/q/fX94LWWBdyLV4/RunmuHPw
GIvZBzyALxB3Aom19SFmDLgZez60wDCQvjL33HZK07d2z3vTxuoxTIlIm+v8xlw/4L+BoV9z2uUw
SZTIQnbKXy7a77uToqBYDyWYmzggfDyawTGJJ1XZo681hrvBOylOeSguqGNdzmmpc6QBC1ECzT9U
QfeouYe65NF2iXy6aPEzsbc57D4L6EDTnBrS8YhfcvJLNo/XaD8h9H2u6in3WO4eOphxL6wQ+ZmJ
JYajkbylnmX4njI0m2mzW0r3W1B0PwVMxUM5SzijosvRWVUFmPgCQbgFfGV/F1YDA8z3g2OhLFRE
TKPUN1vbOlk1DK1mzskrNMDFVZiFzhZQScLNSYPpifHr22xVkQFfolkgkQcpd7+URbztk2VF6KHj
jpfRpzcaIG/UHK80rQJCFmPh+5eqm7v9MJfwbdYDSMlAD/Wr7C4LbkncIYV6XGYkCMMu723jkz5T
zsMB/pQb1bes5YgbxtlOMzuc2oHzqxHoQQZJ5Ca9l2sYETig+t59vC+iCU3Ds3CGFyInvglI8I3Q
diNKq0tMemRrdBhxJrQUthlew+oLA/8Ez4Hr+qqZj/eTdBw0v6YCBXviDlwNdgKQgaH+oGcxe1xO
LIFpTX+pOX6/+S2dkz5+Y9eS4rfDblzgkEHN1YKml5zWwCasNTT5r6CjJSQqBgjj/P9/+i2dx960
TYYUtvxYb3ahMLphihrfSdNuDzATjubgnhOtyAgAVqSxO/LQdTFdGlRZUDJp+63WFatXzuXPD5Xx
4YBjUqbbjsFOiBkMjNTHZ6rA+qHXjWUymtZea9spLjxEbMEWDVtkvwfsG+ZJRcFVM/t5u/o1Fps7
0SrJ20xSbR81pMIVzniN4+IHhQiNY9K5KoSOk5ZTO7mM8peIcApwjSXKbG8pm72Vkno3TcbfVnrn
Y3uJhHJDSaUkf4uxBtyvocT/tveYGZNKE9G2H011vHW0SPeX3BJ+TkgASVrrP2NZ1P37dynBDC0h
JMT0BosPH4c56v1bB5BAvsmcHBa31D5PU7r49y8xVTwS94nCs7G29x9ZWknzkNbFJqy7xYcnxUCh
6wCNIkXvAShu0xQDxWM/n5p6YZiSKOnHVqLlm4ggsP/9VqBM0UIazzjHpZ9EzryzVPsrd2fNj8sF
zGDb9l4D3Mby8qmMSMAYkC1lMoe1lB4TrWKunZiBnyHXhjHHn02iNQxEvp0xCzGQ8AkrDPz7d24b
c6AUheAr7mSKVSmeCqvDLNMkL10AGzoL6vDIWTQ7Tsokrlogs5mil7pn02IVQzFXv+Zk0Vm1xi4Q
GcvBjj5FeWgRgoCdjVkCenFNkRLYRK93Z+a/7FfoBbHcgQO1JvxA/cxYpoIbc9Pi73rX+IHM64fF
jCjAm3jaS2xaG9GWZDEHRCJMaEkMhhvPiT6sRNZ+26Jl2YGWZFSQMWDVZ7M5u3iCDhmrtDfnjnOx
c7ml9xzsQart7+XZPFY3MwmzDXwrZ5+ZoBY7jGL3d8kM/Fowez/1cbOGHxTWS5ca8dZNuRs4vjCZ
RyK0VZnWXTRZ9pcE8ROHiwrJvQFhuenoNXXFcAuCWrwmoXAPIdrhxnSDFzz/XlrzDAmtluxLbaVt
IyKDUPuZ17AIs8c6QTBLrKbmqVGp092uw7albcKR0ZXWDIgpugJ7+4xdHrcW3AyalFMRIV6VWnGI
pobzQstx2rXCct+2/+CdhYU66q+jmZL0V4caHlBa8nNp5aQgk3a4FNbFSlGehfgoDh0i1wPOLX0T
Q+Lx3Lpl9hioVwRjsONR1xzKHD9k2pfYLWON+U/4mR7RI1Yr2lA6ccVZpJ+M3DyGHPbRqC/Grgsa
+MSjx+gjLWr9a5Fbn80i/+q0IcLSPsJXiiv+ZPTNXhts6yhDHStfWJ6UwOIPKj7fNoPxBeEstXOR
mbsRCtmxjXYjL5r0ENR4m5tOrVz1e4dSpMgOnea5rFGpYyR7vhtT51WWO9Xuq4G+iyEMvUyL0u9S
ECJU6jCFCi0pds6IvGoAsYgStj4MAKTw9SLaC1DY3syBCRNxa1A9ou8iXNTBbeH2jVGxur0ywyN0
qMTWynEdlwH362I8EVBVvI5oxDdpnEWIk/jHrO6vGHl0Vluh0I3QXbD7EVELaL5b3FD1A7Bv93ns
JMeWcATX0oqjHPA9JxnmxQnD344k3AgXdiCf0Qvw8kvzMhuZvRWW2CVaitlLQW1N2Hk9J2XkWZ6A
oFYvkBlCr2oIhnJjM/Mk9HZkbKv+COvtFvpOBmN/h4AgOxL95yIaCtetdwYD3AkkkA0k1MqKTmbC
KtQKHohC9sSSyLTddsAQtgMDrKsyWpo5NvUTAOErtwLhFytbXMNZcB6JB/lZpUhF0fZVFwFNCGUK
hpMMYeXFLZ44qXQXWr3Zjgak69V2IvdOSUBcppXhyRlaqkwV1q/UtV7pFOYTFROWFRDkRdfrD64k
kzatnzHukE7c9KwxbUsU9dC5NFSg7Z35+yNfFbDpyH+6JVYx31BQEZeJ5WoY7XpvmZFz08IW9h0P
U81x1gsRY/oxPvi1gTv6Q61dVoxwEDIk68XXsproyRXjawoylJ1ynrddFT4iIHZe0vQfNgYmrC3R
dF3OqYeTZB0a2DYR8wKmxGQxBANCqJs76e0rbXl9L+pZemlUZP6Uhed8gpga21hLuu/ZXDSHOJeh
FwJVJN+MZBwCsZ5bMVlc0u9RH55cfDJ+6iKCmxG/72PG2huVrYETzZB/ytNPfSu9CbfVOUZNfhyG
ymfKmJw1iy2uca0AD0iFrtE2KSsrlpRnLQX9qqH/0Ev3seyEvZ8aQS5mmjyZxEJ5XcWDX1YFwQcC
T1qPwvwU54U4hXP+iS2fhQqNKldb0Ohz2x5DEvo2j5rYxYI0AY1kGHwIe7WZQrhc6zQ1qVARmU5L
ZGbNabl3waBVPM3CeiDl4VdKZuwsiYdBF4BL2pqsXYxqqgiZdyOcBSyeUy6TAKcK8y2oZ+BiPeTX
zrGom7P0EdU9H0NSkQ8L6YEJ8IjzSzuEGUYB3GLLAyNJGm1icQl5AMgYYVve4YrJD8FS45Vw9fTc
iKvRC0lulINWDT4NYQ6kbATIWtEmGXLn0LM/TF2zLW3DuSCggwFpldEe6ZY4cF1JviAiuKzT6WTJ
Gs/5+qsZCpMusNJakO6sGYbTy8gqtLNZQh3WoJfaCBNPhv2EeOJmWtJ6qVkqc7stiG8ri8NInoa3
NArDyZBi8Ql6x6sDoe+4kskOgDFeyrldLSPxpQPzxfR1Sr4L97NKH8y4t78peBstyDj8WoSTJ9M4
vKBS8+7a3zIl5GmOrO+5rVAVEn96Iux+Vweaec0Lc941Q3PjSPluxPXRGdzlpJMxRinFwWh6R86B
+zBvn2xbJ0in1K0jrPWHLA2BifX9o9HO32azCrZZmF2MVrhHo8kF8bJIbUPsiV4fjvphZT31JPAe
W8wTZMiKmF4cp47IjD0102boWmJicqHgvteA3Grz5T6W6TuZnpQGPpls5TcS5De4P9WlK+qzuYqt
p1ACs0kvZWI2JyMFUtqRR7SuACbCvHE6Sl5Fz6vxrAryI8JIv1iDOi9O9l4TcvMQIAuSNHgO3dLc
6kmm/BnB7JEZSv4VeYPkZRSzWz2gL0NSbFbaickzkBfRuDviu0QMpIFWEASBOXkuQW5eLewTOuzp
S92orbNIMruD8fvdWd7FaIzqPNo1S3upnY4MMBeCjNt13n0Y0lVS2/TkAddQ1bcT0tbdRGYZBQfh
02t6amOL8ZQmVbR1cv2pojuS9P8I8hgRI5gNFPwYTckmCgjitASGe7PAeq8qrO/jamHEIYpPuJEM
6qIfSIunY9XJG4rWYjsnoDsD1Qc+hzx08lijPR2o9CXAnnmIDet7HEh5tZZ2NSolJ0NkX4OJDFPm
ofoGejWBSnh9YlF0Z1ItX9ysAgeWaH6Q1zWaPU6gaTW+FLKF52WGW4aos9fNZkGzuD3q2H4NSvNn
enuv+WyIc7agVxmD9ASC3GK8PQy72ZbRA3ISeG7YmwGU2Be97zCejEPs038k06Zj9aUtmHNgtm5K
iz+zjDf+SPPoEVYsD6AqYZZHLCBd+tAvlvtI60TFCChjJoIILDl11+3wRvevelJPd8BJmNrT7V6H
IpreZ//D3pn1RqplbfqvtOqeI+ZB6q8vgJiIcDg8DzfIznQyzzO/vh9w1nFW1jld+vqqL1qW0IYA
AhOw915rvYOlhCfm+wrdOJBuoWpRA+XNx+dwFkEXBmAKOx7OWXVVte0OgDwaN1BwBhKs4SDCa75q
OwEvB3yRiLv0ZJeHxnUsqvVOyDDb8GeAd2gWAFRponejT+bDOHQwVq3stpYSBrRMuBMDtdyh+WbR
3aM2PmsDZPDIP1hjVd7mM0IJEr4hjJzB3i/5rrFPnnqluauy8VGXBv+WbBF4qDKRr3tI1qSHEJiZ
4gYwX2Jm+yYhaoHbBDUP+c6oEedruUN4oM4G4RWBx2uYSJ0uGD/8MOa/rcU34mHBreX2FNVUR6uZ
LCgOK4c6wb1KVHk20oVUBQOsKSEd9XqD7DX80L1eme+oA8gwx/Ccoko2+1PmJUVVblR8qCBuoO70
CQJuECcAPEo5FXKRrVfT4KHj81Bp8ia0yvwGNHZxiEJzpBTQ3ZhKZrwNvGDWDC2oS/ECDwBH3mKB
Deaz1g9RYEI/HrsYgrq/jBmEWmMWerH6rFcC88G8AZJcNqXktkDWvKas8N/MpktQzcVWVWf/Gacn
Oxx1fEPj/hL0Ku9c3ChnY2ZUroF+T1EoX3xFvba0EQ7IoKQnfG1Q7Uite1OB4wi876qrVPIXU32j
NWVz0/cgItEextiU+GF9bgcw4c5Qo+HSdCB/O0MZb8ehls5xp1iPjD7WRpvAw0P02U4I/2568LFu
bXS1aw3TYUZu9YEI+1G1BvUoZCIEy8W+h1/maaxzjRodva0fi06JNfEhr7PgZpGUKbGIQ1p7VBFo
Usa7rEW0YEj6vZ5C7CZtaN6l5os/awigSNbdgPzKp64Ir3XtNHO0WORQLuhkaE88bZAXC58yYo5w
S6OWmzhPapvEGZirfDxkIoblZq0iUdP3I3IA/QbXx+KYVgoCF2ky76x0QN0A4dwTQ82EPoQMAKnE
q9xkO1UV2WnqrHMEeZxwy4IV4Y+assUoy7jCNmALmCdBnFgyDkgHn+QxrPBAR5Rbqy+cDvAvzkOI
uCTlrrWAaoxiK+zqaWp3hS/e5dQA8DyBW7Wkt+Ym/IbtCRwcmK92hgPaCYo1XbOs31OCvx/y6VwL
sLpUZnAT1o4wHjWIok1IQq+G6ynthFRsnHbRMmpi7TFaLFOrBsMUf2E1QdVvrsuqb3Z5YMGzkswj
HUm/g1+N6jjJLzdahN3bTkGSrMf1NAW5Y/fB0oflk/AgAl8ONCIDfULMHytKimXjS6pBQcEEKk11
prZoF/sD8HZ8vom3kF4e2jbxpNb3sjYtjiY20UFbCbs0GGF0qFTBCoV62CqR1IKf3QDbCu02sZyI
FNQZTZxtrjX1jRIzkcTR6X0KrYmpNrgsM+ptPMXhfsrUXfTFXxGBlBa1z1bxskgjYVZoncd0OMIj
6Vj6c3A1VuGAaVdlIS4ZCUDAkTnRKbJqIfcwB0XlkLeAbjYOh86o9X3kj+cAwOV+lOUfRj1pqLub
p8mEF9GocFKqKR72IbBMVxSUVxXE8UYnoiBo6vFN5v7tjfpxMOkaZIVhvRuG21UIirmRyIuPuzzK
bKvMBFBz6exPkd1XYX0laN19BWrRado625QoWROwR92mD6T0ihSyPxTjadBGzySGQKuYXhNk3QbE
b4Kqll4fjVi+lgazuSU+5/FcCLJZdO7NzDMTS72Gl3ssunQEdKsGF/L3bh9bKCsHGLm3BrDKSQir
U12ViOfX1bVUdtNTh14qhS5cBK4bgOgqrDWjn5uz0WnHAP/BjY48xNbXitehZseVeqgNc+6OXX6d
QBVCwB/0ZQWrwk7M9rHqlHsMCSdoRhNiJ/gQxj4yYWgQOfT875kQwkFL5epq4DsP1qA9CoX1ylzF
rvAF2UGrZZpLUmOX1jkEmjS+qhpU2pcos87xJl4SpWmpK4fckLaNROl11hi7xCVraeG7VckhE94u
vfOVDwkxLujh1cS0StsjGi0/mf4bKorv2N1nW9UY/E0op/AjJcL+UVbMDTRLyfWbNtjCbNsHsGOS
WWk2Ks6tTWiFVzAHv6sdEzmDxICtS5Vm+y2MIADTsNXk+0QhJSZJnf59dvT8VZiVAO+hnGjHlO6t
VMdzWX9Req2/xm7yUItGeoyr7DaoCbxURUX3xR9vhgm978YQEoyxdIxcotI8RK18bLpg2jSDor31
UqRthEk76AkmlsSiJx75Qm/GA3gA2RUiOMbrDK6gd5UiqhcRqGP+JQtAGyKMRp+DKWmD3SwaP0KJ
fBSsTIjeHbCAYeJdbUCshgbxazHQ7ViN8tzwrNthMLUHZe5HmFUCMq7itKGbiLZROxzliRJoL1Xn
TyHIBUCG+NPoxj5kPRKQATQKFZ9Njcw7bntu3+MIBqwfOgu61GIW31n6Qq9sAA6C9t2ZlSq44N9w
qhT8lpkzrvQGmuywxgac8GbMbZAPtud5/DB0xPlmMbbICI7hwhVcOvTmexlH9R4tEajn/fwu7NDl
gfFjnQe5Gzx9kAdnVMLeXeW7UBVAO2kEth/IbekNMsnaFTRJoTjxdJKXdqIh6KIF4041arKwhHVm
XjY7FUeP0UoJpxiC9B48bw6x3G77BFnbIvf6NnnrWj26Yipf2bWOZjomV+YhLNqbocUDV2kMhpRJ
XJOmZPKWbWI9naRMClxFy/ttMPQvg1q326FNMUxKdHKfhlFvLHMg0BsXiko7ALQJG3G/jvhdi5JE
UfTbmmirUuCF8UxCQ0XUbsRE5Flv5EOkovJjiGdItKI2lriIUDKbEBxCdMVB3HTEzhWPLKOmUiri
hNLh/erTyXYmMvyzKN7MZiKdhxqBkK4WYGwPA+8Ogai5BDtp67/XA6oJZt3xNFeIbJgISuM4OsSe
ivSXM5v6Ll2KifhMpIRRA3D6otpRP1EOJfQg/GBy8E8zxCrJr175DPKL3G3aCL/tZqjO8jDiMjxB
ACeXfrG84hozME0nW1SSnYLpgneX2LiNVOLppDd3ZSo3t2kdYzmttqQShexSn/VBU2+0JDjVZvEN
s1dzU/ZqtTMBJ5CowKiAjC9GQwxVh5yqR1EXl1RDy23AJw0HxBlJs/gApHm6jVLkLZLJXPAb0VV8
m1amdtS7VHLpPi6GPiEXMFSBI8d00XM46Sdmov10TQ7ZVWo0PGLUTm/ArFKkq/QJ+9Oh4W1MpmsF
lhvEYXw54EEqN4JJZ6vKjbn3EZlxyg5GI7GyRilieXIrVGGg+uIASlAL3ikPKIQ3qlMw5MLDHsJN
NsrGNpE6xjXcMPhJIv1lmL6bIewsofQJMeUxPYt19uZb+WunkTSZ0vsmk+UHucdAbME/IutRHmWt
/07MH7qQpjJqFhg9M1q5qi7npwahkq0Ca9smrY2mQqDe1pq2mek47wo6oyk0PY1J0zYc1feymqJH
8AbPplRukPmtPzTynUHyYOYm7kqdGF6pdMgSmLKT3FE+MEm37LV8/hiiIoTakFK5Unr10fdfiIju
MzJGt0WQKG4UJtdtl4pUMqJpO4chBNMhSvZM6E9DTjpdiP3pri7RzbfaaXHZqjrb9wfNqWZyUiH6
/jdwvB5lpkBXSnkS5EjcSTixYnEUJh3VoOox0brGrZK6ejEXKoI/lON1VWHrMEj5M3y68jIVzQ/M
HtAlGuJ0l2Bq8DRP8qJQNwvnYoL7kQwzvqKEXvumsxYjCqE5B+OlQwWp2Bmp7ypGDCiYFJuDAgl9
lb4IFWhtlZxq0NOeH80kACfZm6HIwOcBJnsAyUmiy0pFO5TzuyEeMcIUxm2IhO7Jl4ajsqRG9Knv
mW0TzGVFPZ3B0U1nma7MRSWfrG43PSAfr176iRPbGLHZVTUw201bitBd1d+FUDb3ei/yciyrU+l3
dyL+enoqXqdFuCuMQnoIsEozZDF7qamuYMMal9u6kNoHo8oOTPzdXoftbm98uMo8jyjUIBUpvEnl
9DIgevIYWtDATSyZ+8zV0hYPzBkYmZVpB6NFfYoo3tRbjHo6xIf5bhggib2UpGP4DsjXdfpmd8vf
x8elt3HKdhL+GK83YC136FYdtbN8Me/TJ/072WC5tBsMaBUI/ii5UDZyW2YQkRs5KhSdjUUvjDrA
tEfeuD4N5nU03IFjL9Eqrl1QszvV3WzOm/PLGWaZ/WbamOTa4wah863mVYfoEl36R/NZ+YHsDbPe
UkdYkHSOA0eU1fi2ajedRuljk2Rb832kXLUXD+kRM6ULdjQvNaB1eCZwogy0nxwS137jwgQT2m03
7Mjlw14FCQKDRDyHUzYh8x7ehx0eYAiiwZaiUNmVZol9Z9bv/LhToeLXlhMrk3Awh/wM7a44m134
MhTZyIuqb6hbK+8JEwF8I0iQQtY19kFenNKkH96KEjGAbhSKqwnI3aUbxEdMzrbN0KdPNGKQSUXA
HDNKn8gkO1oNBCHRwgpuuao+KT0mQXPMdDPOjwqEj5yLuHuqN7oNx2baXtrBhZHpXRKEq/y7C14J
/lVVDrqr4ZnorYtKLSuvQu7zc9UIY/KIJayfWI5rz0C1DQvDpvbW1bWVNDwaXZadJMppHpWvkxCe
MjK320oeC88q9YJ6Oa3fVmuqI/tZ693YVHKvyAyUPMKgYilRL9uOqXm7fjL7uuZEWk2GWMowgoqV
k0GBcLt+6Bd97lV9UHjLFQyDLPyyHX81knBwcPJByrx1EcR+xsvN4mvb2kLWZun2GbNTWMvS8p0N
LvLIPfrV7KyXjpsccSU1XSeQsHxC6s7zG9zNJhx+mqNYyt2uQN5t1rSfZ2+aKP/8nt+2xRUCTlKd
1g510gcMvbFKxToBhZMwal0GNBShsAn2iHxyD416dGbieQeOUabrkUMYQhSqMTn+dbFuC4waXyxy
jcJy19cF9VhypxFWSThM6DishQIQCUWk1++1CJWtui28ZPmigfL+J3bwv6Xs/9dy/P8Xuv5/ZxHw
/6Cyv8KYDGD375X9H9q38B8/tf4XPsfPA36q+kui9QeFRwpy4oLbV1RQej9V/cm5/SHqiG9qaMzC
KVDBqPxT1V/+Q0R9Wzd1EdSxJamAzX+q+ivGH4QcoiJiNIPQgST/t1T9QXkv0JBfsM8ilBcFADjI
MmgcAAYXdPIv0JGiQuW0wJMOpWqBIigQTuSKl6fyl6ZudItGJjl677P5+w5qusPQx+igXyRz5sBS
uRBYkTZAcnGHBDREpgF5jwJ2ekfuKVjM00iyXEJDgnvemaeaQM9TfdUkCTz/GAshuuRUdgE2oGTc
jEmMVCFKP4KKAJE+Boaj1PK0iw0kjOah84YwfgmF+TmU6P0RgYr2pSokjAZY/2Ud1E3DUh1LlZod
4g7oucGotptowI1y/U/MzMqL67UpSIU5361NNZvT/mjOFOVQZoR8yVv48wAC6X/eil9Osx71y11a
91o3irq5Q9dI2nUxdeiNgU+Kx4Ci989r00d8hlxoeK8tH6yb1gV+MIVHrq/8y23q0NITrDumKL//
bKpCnzAfXo5cP1oP/1pdt319Tb4euK7/W/P//O1fF7i2gqjUDlNUj4eWJKsnmlFJdYRWvyzW1tcH
TUKH97W6tqCnLu4E/3rI12nWQ9ZVZmkIFxNUOH+1M0wrBP1/P+Pn1vVwLTD4nrUZ4WUFM/LzYn+7
pq/vW8/121etq0zwGluQMWD7OrYcVe7+uh5i/uDkJTRx8hCMhfm6hKBP/0xBB+Lq0kyX/lrPKuR9
a+pqy6bPHfPlg69dPs+x7v250/Lx1+ovHydNyLd1asJgsDbXvX473br69x+vX/HLVeK4SI7ewvLO
tlIcaONlTEuWi133BF2DpYI1CHAOWqmnxL+s4/Twc6d193V1FsLYG27XQ9cNX2eaYYkiRrWcOV0W
a+vryDyDt/55znWjKVAx7zLCtBoHKaUUKq+VgFHCkf2zSdBRY+0mV976+bjMqJGiIAckYAGnSYRB
fWegzy2gK5WoNxkUTpxqs8bzza7xsFQ4GVMvbI1WmPYQMdBAybkIc5l1fDalZSKjcTcTKrpMYD6b
69ZwkYWLgRata+tiPXDd72v1l1OuG9eP1x2/jlu3YRfWO0UMKbMKKLvafVa891MFztCvj3A/IH6A
EcLy0YD9nbavwImRb10WSjPSqRdr164vGySULZ2iqFtH7UbUJq1o9FQ8Sfb5LLrJtCDRqvtCS/EW
7muAWhCVMk/XTuDwpkO4TLzM5f9eW1+LdVuuK6VbIJYLpJr7MdeLAnRWxXTstfKkxhUyn4ak70NU
UHZEP6OHCd4I8UZCw3SW7qNskXXBckPEKNS/xyvnpol8XLrrtvWQYyHngnSVu65mNYWOlv9CRmIK
ZUTgirE8tJkdmVLhJH3ckShnpofnN51hXQFJs7ptG1UDssuPmtK/KWYnbbMmqI5R3pXk82riH6tl
hBDJDY7SfOcjlauXHVLRFCA9C5S/pwnGz1ZDrWVvyJ2jLH20iZbFhoxLBOeDmVi6dMFNaUaLDwHN
r41RL16jpzFvx+UNWhdokRafra9tNbDkLUIWCCvzIq2LJKyRa8mlg2WkE0hKXRQ9nPCqpc6i13rp
CuXAKzBljQSzAucvQezdvO4ustUPnw+isvxyX4/f2lq3VWkN9b0nFZka4hFVzBRBNt6CcsKZQqut
AXWtP9fXViV3I19mgWRGKMwVjH70ktJYfmGFyjlwwngTreshukfeWDEfTwa5d3LVAFYAc6MCPZZD
PzIHgcB2Vkfvs4n8u9WRigvnmex/DV0Jd2c4KCLxD9K0ZphbVDclkD7LouoO6kDYoy+yoG3dmF6j
UDeOTHJreGYCeBxJViMPtRUShIg3Ci8yCHQEv7G4n25gjU53iwB6eGjuxlcz3BEuY5zM5Hp+TPfC
D4J1DMyrzBFlm0cx+Y4NZnKJ+l0ZPHcQYka3FvdT97z5ppTnCl+eZs/UXgyhwMjOgl3ZIHigkZKf
jD36I9F8DsSLhAaG+r3z3wjdOXVcOwp+zPkmHd0WH1S3FjZi+IYyEYzAJY4fj525TwNEoNwYdYDi
OZwO2fyBKHGMEEgZetGw1YIDWnsicbxpDwks8n47qA+6ClYWBUVqRU/Gh14eJu1Bs6gMbpBjqeOr
Qn8MlR0qwH64MRc0I4iQU47BiXjAvpbwu0G/HKVwmHCoMXatWyqgY1xDJn1Jh6NyWdGVBPLJOoCZ
UnDthiFKJYBYe+ieEQyQZsj1J7+8hkSa5cCJEOugrIRI9m7onlCSQhnmUrbfdQz6PPNogNsogfvs
tMiLKbuMLgDxUNCoZ4KYAUfmBcmtgZIZmhHiOeg9BGybDJbQXnkbAqSZi53YeSWQWfIhzQE1koKQ
33Ia1GK4v8p9pDzOqZ1dkMgCG9VYOxFQ5w85dcTn+tGkUCbulR+xTr1i111LV5QKhZRc6kYPN4to
nrUjvusf4yOGEcN1ELnSQ3sVuVRJILIlPtZwdtIeJv0wKrgaHsAZa/VHC+AU9eriCps+KdoX/laf
T6b8Hs9MqekmOxR9T6KF5RUK0juzRobUqw3i+2Mcef3MewGvm2RenPxAw0FtruD4zccSXWqUMGdb
DHZgOKmjCD9yXFk0IIlUO2J7DL0SuJyy0fkBe6iMR+0H76yqfSffF45uJbtm60k/ivomTw7lTDi5
3DDuk1CBj8YeNnNlAwPbAxkOaB7QuFGy4GTta9EdyfcCVi7yLbJeQgUIBxzoFYW7HIFfKlzmUWz3
0uiKp/JWEzaSSqXHQ3VfRebukLV7v8ZdZWtQnyb3WDN1OBkoa6PeQu4npehwwt7R3oyv40NY2zFJ
zk2q3bTyAVsFu+/J8W1RXR4RyFogvDjH7rv2MOCTisXtR/yqAybuR3todqizDfLtkJ0MfSveywKG
Qi9ifhUZ19GzNtrKvNN7T0JuQ3WyFxzYG16FYJdJlxKcnBjdzlDHZrJSvLV1fBCj0kFbW0JYsyNv
5KQZOJOjHLg9NS8JJRKPtoTMDep1HdH/iTpum+2SADiZdN+Z2A26dbyHvDNPjv69pIr3YOI6uFHO
FJh8pEUYmxcCrBf6m1LdDi8ktXRjt2iZLXaaO8Ki4llACZeOs7QVbIQXRx67EXZx6Fipyz0/8zAb
V9ZZOWa7nPr2kgVjHKcsZLeIvHDDAEECXUzdSLAVzEtarM5tBbjJsXvWlGeceIx0A73zFp1gZQMA
gUtDQRHmKPyAMwqhXJPf7KARyQoairblBA/l0+InBtzIOqZHsdv44raQ73CCJhdn0RVLw6nH5knc
hu8dJgOW23UH4S3l56pakQLLrqFmC09UJmPoRA/5U3ZVeeG1ek9ubb4No+1s2HL1qijX+Mx2RWfr
OXO4DT65PVYD6ZU0om16hdwQ+bysfJiKbWVuDOFopTd9aINWz26izAaqLcAWhJiZ7tuL9ZRx/78V
j8YxVffjXt3Udzl1XyhAN/MxwTRS2oxP4AdQShcp8icbYIkZ7zIQn2dR8XA3iXJgA9a+SRnr0JEF
0+kmM8Uiu+LtO5XCvSYAbrxHEHeabgaC0ubNEk/AnQykoWJb0fiREfUH9LINkPGBxFrc3XfhPUAJ
09RsMG3wOjogwZhedXdB/GOYXhaQDPEkTL0nWDx2317hg0lV2hFZQS66d8R0R9oNSmxa7fEL1cFb
0rNEcIzdqHobypMkHJtkxx1CKwrwPeCyCPFrE4gYRSlS/jbadoue/nfzjau8Dp8j9cjZkyMBTaiQ
oAeKbIf3yBbuhlt88yTZndsNtIW0A/OzS91FGQEQ0btk2Hj21thIufciEDZH92RHsOOtAdbE/bbA
t57KydUvyQZR+RsUrectTiokdgF7K6/+HkOkQnOMDU+asVkcQb6XdAePwX0MUeHOOC9lRjsHQVra
4RPKOb6/txo7eFAv5vdyDwr76qN+otamneMWYzQbJ5kJnSCeWFaEDRZTtnbbuOCb95nDPbVDByTe
Vrv9Zn+gQfGt2eruIRRt+aKc8718megUmAA8oAnHG5M/xU8UciXYpU/abe87ioGNmTuWG/9eLzFH
2oTpFbsO0BJ6lHDcZIdml49N9KaXH9IINdMdgtAAjwFtazhujE6IVr5tFG67FDg3h5QnLkRLzSle
m115HVFxtMUFQ3tLuFTgeYIoQr2dNpGnur2T8kvg5Kdu+/w8ewpO9JL7btmVM+9jDAzkrfR0UDt3
ePUDRzlNm2BvYPxzFr6Jj4s/TmQ3b4gGbTKvuNH22Y34EHgJft8MCXaG/VN87lu7eCh2YMCzXXRj
vghEhvS4TxlKT4Uzg7XbBpigoZxsh8WhcIi0gCqzZBtGF25004Dwam2D2/6EJhfPGRvEB+leDpz+
Tn5szrmbb/uLdsK9sL8kR6RmXB72bQcqn5vmQCg8Nef+Uh/83SvqjvNpPiEsuzWREt4LrFrh5orX
O5t52VilXFPfg07re3s7M0GY8jv2KGzBJtI5advwpT1gp9i8TRvT873X5m08ZecR2THb3DH7OMle
fkIae9423MfEETapa9no2dnxFUqINru4xVW6tbayE1/aA9iE8j45l/fCc3SLXtJbfG/Z8b1hiz+q
x2FTHjS7dHUgSi8B7rA2jsT3WKzrBl0ARreoqNq1i+jge/tET8ajwx0G4EW1igkirJdg6cOHy3yL
7ErolIcEdTlgSSftHn1c13fynXXJnWhrvACeEFoXV7zamV86B9UvajwL6NbRAlt/EYA+4bpOK+O/
2gU7JiVUVHgcHuP79jT8SM7mrj9VbymzHjJfz+KP5+wc3U4b/0f4kn/P9iJ3gj5GO2rH7soCa4Cm
1l1+111BMdh2r+JDdANSGss0Hiteqsi+x9jTZUdxdKYHNFRG+956715ReFc3+M3fZHvzTX2oX6Yz
HSEdpPpWv8TfgPGd48Ad75JjcpQfkJO+VDfqQ7IRHW7qTr5i6SCUxBe8l4lD77MFyQcBz9ZOxl53
Ci98Xh66vfAEGo/urSOmhTnxClKuu0IFn41wdm6kfX7NkOhVHzyrxQM838N8jLfNAw7F9DHtEybJ
xRWjU/KxPvftU3wdhkiF2SiAFe54BMegUhYj6a97QNsiVFNF9KWxrbajj3Z22yc+42VCBk7HZoAY
hVuj2hyWcZsEu2DMeJ/f4zvcRGJEGhE87LeLIuG009ALMHlNhHfxin5Zd7TteKDyyNty0b1gPx5G
fpDpPH6vXyoiUFvZ8rzDwGFK/i3QbbDYj8I1ignbAMS/gzYBuvm2+Dgoz8kOssIhOgBqykFkbeeN
4glXylVbRBvjNvuYmNohgmh9R1O0CuA2MWSOl+TJNGyIueHNdCvujOv51E03yRUupnS10AEBdb8U
VBP7vX/5iG6GxX7IyagJze7AVNmLr6Ob+WlcO8C1l/CZ3TIQUZp/KD4Cm7vPf669dxyIcDBCMPQf
DIPv6MzTETy2B8BWCJXY5lt7XXnWewZnFymVWwv3yTda9Uv4rJ36a31crnpGWcJpbvvW6WqH372/
M57Eh/o6AV8977KbZX7wKr1Xr1wiTKhIc6uPHjHfJwbE/n3mZ4xxqVg6Yzo2pgjDVUO3NG1QkcSC
xZs270hIgjCzx1vljFqUDX3GAVmyqa/pSxkmX+fsaph2zUN6TZeXXg9X3NdkLzrVBpnrwJauZS/k
DWUK5EivlDZrG1XMDb4w/P4lG9EFcfM9Ilwu9KtrcYd8NLrRrnYfPNXb0p3IV9kh3dhjsH8P3XKj
7caQMW280U+9DVzVifHossdqI9FJUpXeEo09VYw478b3+QXehPZdetGugZi58dY650/lUT/gQ9g4
1q0cbwZj08UA/hgHmQ6Sh+GhfYAXQPdcH2DDusJRusMPfccMlTPvLtDMbplTDB/m8t8HXn8sdvMe
m2r6iT3oaKdypH28je+im+RGO+bb4XZL0VR6QqKNt3UUXPmh58284Z31H8kt8gOqH0rk5tFGfJze
prfyUt8nt9m5PeX0gsY36zq8N+6ka8jU88H39F12Nm9ghbnxy3vsCrfjsed1VvbLnz7a4QBc3dEf
5bf0ImjYBmHoAGwdhJIjPKOwCiApYQoF8c1+hpDASCM+Nv7JpKJ8K3u6l1Ant0jvHogXbkAmn5lm
8tTKD5Zkp1v66WI4jPeBpx7wT0C+HqztbHyIE8S04CbRJ37FGZ+n+/YevcUARrgN0jC/L26tJy7i
HRQaEiKot3RLOjTpmVjpsqEQGxEfrWk3YUlEFktJdF18bmt8W4EuTK6ApJO5FBTWlrSkqNbWZzbK
lDp8m+MbohCSUOqSTl4Xaybqa3VtYQ9k2vKgqM6ahVqvxxShCIAYdwdDugOkMR5CMPsVGA98VgcH
kwvjIIG9yvvo2AivPckcCeVUSiqbqpej/SQWgWfyVi+XjzHDXjKSYi+KuDWTkwdHERAALwtCF10U
9ENQUQitl1Te2mrWorMyuPJSrG7iJasvLYVUEkDZz2bSQo+Zw4HuMsWiKKdSKkcAzGITRR+gpnOA
vO6Q57cIJELwyBUCXniKIFiU6lKr5AYjnYyDtGwah7D3wlCC7TehxthCsJnROI1DZtRw5ShQwUll
Up4hrZleTSX2ROt1ktWiIiDG0CK1JLKgJq9WdMVZVhQ63Eq4Jke7r4M6pePkmpQAPKFWPI29YThd
gpKkZi21FGMpj6zNbtRJaURqSW+6VOvWHO+a111bxlqsA+10xCARwgNSXt66mJb6nVyTHf/aVgpd
tK/DYBvkEyTbThpqr6202uuXxbq6LsSSxBU8d4NAgTzouigFTD4RcmVd9/2btsv67ZqX/czVwoBN
idcilkOoC3s41SV4VBAC45IZhoXys6V1FP3Xbevit9V1v/WwBAgWINh8ekUyj0R385GIzYc4mg61
VTqApONVFRln4PkepVaWPas+Y1jG/zWSpPQmyEZeJSnjLi7mc+YfBrz4XLnDYRqMLYCHpSo1Ih79
2UpM6zjnIZ6j83gpUPqVNnDpKg8clNEjUtVdgwqVEMLUK2+WF6wFWXV+Df0Rwlt3+FxbP0A3Bhnd
gJz9LxvX4z7X12Y/bizUV47KTM5Vo8OXl3J+i4Iq9SQNMR5mfUt73bwucmqVlEpYfK1+fVo1PhnX
Pt2tu31t/zwLmn01DoV/HqwP+Y3ZGS2EPKRWYJVh+jaJ2lVkUQXF4GvCto7Mpj+qMNQl3kHcqIEl
qD3WetL4UqRavSssfM7//GxtBQt4wZxnrns9QNEr5HjXj9YF6gv8aGqTgtIFmuKuO60Hkb3GQlFa
y4jLOUcjZc/PU31t/VxfD1gPXU8aA8fhbv15Jb9cxLrx6/CvYz5P//X1nycecY3Z1nV/99sh6xkH
SE4QSshpf53ma7/fr+yX9b+8sq+vrjQElWUrpvK83Lf1lJ/N3/+7z390PdL/use/fNNnc93h8x+0
OuJMHcmAz59jPeHf3pP1m40m+ueP98t9/fo/f/tn1u/6tyv4+or5dW7VB8p0L79BalZczW/bflv9
q11I/5PXWnE/68frQlqLVl+7r62vfdbToglDBPa1z9fHf7Xt969ZT/HbaT/3MZT5tqXetu2Woo25
FmCDeMIooYm9FQrULePt+ulvq8Za4aR/zj93NNcq6rr7Z3PdfwEmyabWIZLDF/x2inV1XXyd5nOX
r6v52+N+u7C/Pc2639c3ref72jYuVbAVUPP/sUf3U/nxX/94+55FEK8ht0Tf2l+hRLKomoCC/h57
dPVWT+lb/v0vDvqJPzK0Pxj8DFHXEbkRFQRm/8QfGdYfqiVqCvqe4ieQ6J/wI8X6A1FXNHpMxHAR
uPtX+JFpIs5rUEZWMc0QlX/8r/8JAiz4KC6fqKLmt/X/kXf4+ER52/zXP/5Nt8YSQb6IqMiCPrUQ
ngMd9Sv4KBe7GPZMMu/LuRvcrge/3akNcwPAvJMAkAj1cjdJoVFWFUasPSai4JIME/YvmZBJ/26F
2UnNW/KRRvwfFD2l3xQ9uTlMK5AiXeRWFRPViH+9uDa1whbL82kvNJ0nG6pK0lMi5dwO11PLrEbN
6sdJReMOwKiUGWSNdaX5D5J9wLn+BZ61XAQE4gU4pi3S0fJvwqit1ohMxcJxPyEivxMZlG1wnlRd
S26K4d+XzFuRxsfxWv94R0eYsK8nmSQ8iRDFFigU0GRw5QYK/3GrOuBeKFiK6SsAAZX5FIIEXLMQ
mul/0FeTgUb826VLC7wN6UZT5v/4XeOz6yZIa5PR7jWFtJTVPfVGip6YouxTJqZOPILMNLPoCDJV
/N+Endly3Ei2Zb8IZoBjfo2ZZJAMjhLjBSZSImbAMTqAr+/lyKrO7Crrex9SKZExh8OHc/Zeexeb
kIUoD4/e8pGavEsofReF/X67ftZLPoIuIZtQeISZ8Xyn3MVIY6vybbTM10mAlVqjRsfogw/JPmVl
f+dXPE2fpE893e+TRCTJ6Tc/xmAaMByKeSuaID3RJqaEyPGjpRCDmWNv2rRa5jojXh7L5CGQz8Kx
xTYicY2mnbPDraswURs9rivK3CYyZYymQZXfM/fR9SgV8GYg3haQ4y4Q2bado3EXA5hzBvlC5snF
mIgLWEHfBYTvDVyWfZG7wdZPxSlvefNFFAS0++TVl7QmJ7fZ+WQOQU5gX7O4+c4N8ekMSYMLRn+S
+tYt4nYvuyD+JmBqGdB4G6TI57JF/urgxLfy+E769t4ysFUknRfs7eJnXPnpKSFZeVtEDvGMIv7G
SZbdqHKkvBm4yVFEwxXM5U9UcWLT6AEO756BlVbQ8EIaDWEmr3gN+Oxy4DXyqzCxzdpZACnBIMQh
gbgLgGCTOCRbNqJROx/t9bTQXEcpshy0o3aIG9ifJLeHM1dVjSqYcCX6ofLSeAkhYh0lmCCj/RHS
to1CSR3nyjkMAsaj41DEbbr52CsqbdjhkHVbyN96HBudFH883wgYShGPG1jbGbfmX1epMZrfRsaT
BDwJlwPZ6q/4qij4+upH52VXt0oeOPPsjDC/tuZI45NSelSGr4MNvaFJsFP7TgffCHNqTPefB+H0
Ht+p0TukXUaVxs5+TG5+XX+DYank+KQOk+tAiuM7DxEODAsmLgSTYp/TmRuTkehNEA1sZ7o3x+wU
MAHn3Yipq3tRQT1/POUOcS8BDvy+4bPzJZd1syTfvozPU1a8CSfYeAaJKMnAudALQlQ/bXrgJLNf
hKAlT4CzMjCg+0webYrek1Twh8hisFac8JXlNbveoTdYgC+xs4riDRjgYZQB7E7eQQyhlQTW+cVR
0wj8k5GatRQmzTG9kAeR75bR+VYehbAWY3qmXhWp1VvDIrEh5qsjT2u7dNXRIpsH93iXP2NtSqIJ
QkPi31RKkXPltQe4OuYmsOWlayCA+n6wA8tyP6Y8whw41c4hGHogKpgemx/vQ1QjxBSX4zZv62KH
B/ODVGq1Faao4GuSbJqGdBgmbh/v2aYQP+O78hA1RFSExvw4LsV75lrurVD2p7AEGQ9Ajw9xWb+1
0DKYOf7EQysJVsRJmSn1Xs1ut5XwYrbJ4m5ss8aFHSFHqG1GbxpWpGil5VtfqmKbFtyRA+upNWi1
Nl3IVxo0VAP0NF6bbgfRHyeYSaA4ksX6DKS426AO0gEvO1/XU9bJD2ImFalIPMbGu2MGX4PrcAU6
qGYbWogticV9cXDD4X2wmNmCjNC+9buRA+OjDovrvJhgsINjbWfsQwX+i4GLBDc7OMmYZSLR0R+W
tO5Ny/lsS5aIHMcMedvkOM6SsJ6Jyzl7HH3VkxvO8uvkXNrrNzL0TMxQEPbLZPxxp+S5nZgj5oqp
3eFVI1kot+kJ9xLe2ph3p7tVlaCHNBU8ekIYRllCB6n4jmqRfddyHaYe47jXrP8aRIKPTKB+W1Ty
25nZsqv8atmADdYnYpfCFT3dugPwmRV7WZjpOxmgj3bG8rIOE9YGsY9V/LyITrMVuTTGzt1Y4a9M
Jbd1E/9ch8iimM1I/Pvu6mBbFjT80iU+BBZISz99ThSv0JfVNSza/KCs/FuQ2b2THYvHkE3gcgRs
3NEqHrEm1yC/3H0X5wQL6Z0CiXi83l0OQIjcdroaVLE2pbkL9VphgIXtLfEV26a5WVJw2Hrs21HJ
ROAUNe+BDzQwJ37ZD/QRnR9dYdGMmKKbdWBGM4t3GuffRgSQA9DUfrYpv9dL99mnEYVj0e5A1L+s
o8gOmVacePllY/8CA7r3I1YJU/B1rqhN8l+KrbMQlCYsXBRNksMcmREOUADHda9QLjAPGF59FQXB
CFOcH9rR+6j46kLBpFLqKbpul11ZetaGKKPbqkEHvv5OlvI2j5svQB2wrTLELFZKkUI1ezJE+WLx
tZshn6nR6wca0QBV6bunn3mukZMN+WNpV1fJsrqBtb7JkAeOkAI2BKFLygd0pKOQKdkEZ88kz/Ue
0svoC0RLOHzULmuynWUsj6RfSlrq+JUjbjPK5q3js40CyAv+kFNkd/lnL+JzzdLnJUhaIcjRsOrM
bRr6u3XFthwmuyFM/gB9PkDbUruiTnHxlPbBidy3kXe/w35+XfcBxsS4h7B7VXwnmwW3IMFCDzNZ
1QT/AGOzpx99w6KS5TYXfJd/53L4kI5/KV34xnVPuvS4zSxmlwX1TzW9irpuSDuIrsbE4Jp9qbfO
OJ2nes9SyzJI4TueItQhTGRiwUlm4oZl10LGWPSK4/jXiP93fSOG3Oek8gEYYxVaTDbSTRt81dsp
DWFW6plzUXymqRBHBJQjIA8+3L+2IFaa0ywqd1XIPCY7hkWPVozCZ4j3+VHa0dET9iFJuMyxsL6M
/fIeercTFzRSmAc7r7Q2EA4jeFI0XkS2jmFzIqFz13Wko1CeohwZGfsabw3g8/vWfpgb4zeHkpGr
k0tlwF+HxkHcSYc8rcGZfsQFca9ST6tWwhKbSz6dtpbXEI7AprG5o3jwOtpIdrIwn/FZdIOJIrgE
cFBbUbY1fBzUJfsr2+UlZBM4TXqQ6yUrABXHmdts+5xr2Yh5MMeff8cB/kjPYSLtOYqgQYPC0rvG
n9DJy00OpmoF14/ahESZcomp31nFtI8d471WxbcfsLQC8lVIM4ySzcY3542DC0Jk17IEz5X42bcn
f6ahYvrxU5d0MBfNdj4ueh8/OaDy+uJVGsVysGfeZAUxMsHJ1glmZSKhvV1u1gfwQKcQMwOrPRPo
OJM1BO32sfYQPYqSAVN15Vc30NRoFjZpKZc59PM7mbk/DLYboG8fxPABQJcxmll3KR7TrTMN83FQ
7/lAQ6IZv6OCSwfZMAS/CWFYwJyUiP6xZ6OHGjn5DvTzl2MODZCuoakUYjUQym1xzbLqIo3PgkBe
cuxBrGXrOlpfevJzT3AxNo6XXwsyKndVzTpktP1tmSW0s2oYHeXg3M2pTwmY9LzYYqx2dom5o2aL
mNfXdfiFo1PvVh/nuPeW5le5xHsuyntfT6rrfq6eysu6DUrFRwGSHsUcIyyzgtd1D7JO4lnH4mpl
5hP0BO6W05w08/Yq4mivv8ph6N5CBNIoUbhE7Cp4lWUKyby7ZpJTjTiO/vQwJW82JJx4YZsRxqzO
pUnTLuryr3Xv63twZyKUdIFt3JUje3DpNAS1SqQt6Ii/Tcmr0hvuoss/Qo43G2tkC+mZ0W06pN+p
lV+JzWC+9MqnJqJrnnWgkW+tub3QCCJIkNZTFXDSzrIOaUre60S0/Lro6X/Jc6D0SKpYj9htBO1m
8q2PiEhecNHjKencaw7ddA9M8aUI86cq47Me0+Lqd0gUUBjYGEMddMemCl6HNHydKiBgQ+/d4R6+
rqvjYnBwFd7wUCp67GzBOVBol5x7cZzimnbsanAO/WaDsvP1Lr4oIzQhvGX93um/nMN4vIx63xCW
DvtP5GZBnX2zS+QYwrrnOnmymXlDll4Cwrw+U/lgEwDbo9O0VDb/cer+EtWfIWWSIGLjDgLkJT9K
I/+zjn1fM+PTiDbNeosi3TnslbdrgnE1dC+kINz7lV5f8oVNS/pT7xdcJ3wtAg7dY8qYsbW/SH82
gVruU0A6NMPHz7q/EqNMOLo+4gAGzofZ45uMl0PrJhciiU+GU5wVzTcNE7+KjtfaiuyY2kD0uzSs
D7L7MgEszVTmCyP71kekHTUVJrQXtTDbreNYr8P4R0/mzMvS6UBlXl5GhaPbeprNSQMWIIPPYvjD
VvPqeN6AKMk+lG7x3dsIu0bgujN4rAMx3QByYhqaHPloz03PgJRIa+jP0sTEL2WOMZEvwqmDQ+Mt
xole0Iedum+9iV4sDB/8Ah6Ax/VVW53aEJ74u3L98Zgxcg+PuckU04yvcOwAPCRqxGxs6E/G1KeU
tAYDFIHxo7cHj3layNkh0xpsFbXrMMwhNbCp1DUAq+O4XrvTsHU0EUIfOjHVeiVi32phQ4i5Ew96
9NOv5/NgyxEyMlsLHOtvHgvkJvSNifMXi+SCO70uiZhpHHtbN1jLJCyFQYYDpFGowI1lhPiB7ceq
CL/HyAfKo+iSk6l+CD8BMPRHsMTsl2JMAzRPcHxXZxbrcxxoIcRS3IiYmG6i1LjYCQJFWj7NfDLz
LxPzG1uK6NX3x5tmzBCyeIBygrJ/WbuH/+j9TUUd7eraQH1WQYNF047kJAvgI2AGGG9zG1evulRF
UpvYwQPrEBrew+p/+PsPqdunZjXRTVJisTYyrsFF6x6xqeKtUwKhpZSXHJxmfLN123F9EZFgs3Ja
W6/rD4dIJFypFrp23XstxvQR4y7a2nkYb0c2Yre+i84ltv0BKaT2Pq0d4/UPfI/7tAiS098/+usm
wVr9FroPvf4K0BN3NEXKCThCKNHQXf37Puvf/r7x37/Ajv8vS8X6s/Wf699WX8X6t3B95L9/+Pdt
/r8/+49HBe9JpYpKzb/eXrm+yRG6NbKFtbyvi/jry+t8EpqgQiHF/r+vLKJ1nuiegFUa+I3XB89J
2Sj/+aGEv+GGTzd23cxkPtVoLj0NtzVLJ9tbq6um1WZpe1RRd5dr4/X679j3nvCxN4dI+zwIERNH
VUzHpofLYJKPCrcLRCymn2iI5XbqoomwyYJIK9+pK0oGCJd43e7t+sP1j6Ypkp0dZ6h6YlKkqYIh
eiTRet91k38bF3gu1r8xnfq3UBa3Yuqtk2t1lx658KGeY0FygUTcQkHmNprHJ3Jsx4PhccLs2uYr
Z+srIw4cN/GISH8ClFL65d6z4C1bBfAvZWZHrlveoMlRpDTwB0UequYQZVGixdtVnm9ph1fAh5y3
wvDC3wNhx7N92+oU8jgLum0cjVtLSLjdXuntnSy9H2uO8jehC20wMCOUsGLczMCr2YMY8hDaOIuS
B9JFKKZUhs0aLW65Vm0u+pQNBCBl6omvWT4+ybH2N1ZXPRhBgeqshYVp1ns/fYvN+FYVPZGeEfak
SAUlyBWCVezAOECcus89dU47kKKF7311UX6ReIvp91nDth8XjjQogEQeVyAEEQwtUfw4memTjVdi
MSSehHog8ke8DOD071SRxix0AVnkdvBHzM5XUPnIihsAtaMqf8OdRRnU9F9NeRwnes1TQxPQcCU8
tP7iZsNDJy12wSUBPABS8Zcz8RImvZODE9zQJoAwjA22qzmU2mraqeF3Yc3jc4cMY287Eex78hya
RIuWGBBB4WNxsIobglbtbY9iqi3s+nEq/Yapmh3gHPvASVJr00srPxHufuy9riJ/yie1tCaaAXz6
81R6nk4/RnjsIlGeizLdxA6i+qTLqq0KXlws8ewF5p8iGUncHG1JnyDG/kUu+xLa2VbFDjXfcn4Y
SwM6WTbDxW6sQ4OsZuv0CC6D+KNpRtB33UjkBV7+erTnm7HA9CIVLlHshUQwXy2goFRgxp0KX0RK
GVqxPxZqtKjbqrPs8X70MiDzqGpO0gb5UnocMmXU/+YVcF6xovCY25gv8phULY/TSBrhpVFJsDHm
o2MmIItNRGNJ2/Mysn2Z5jdLnPavBHVCsFz889jvqgh5QZXXv6jHmdsMr/Ro9u5N2Pg7e+yj7dDJ
L46Gp1gK4GzdgEY/eK0aZZIDi8oNkPxhzFqeqkn3lFOh48IbT/CuP4zUrhlAycZqzYaPMD0Iczzh
pN35qnYOLsEoINcsLIUF8unYeTQVKIbOQE7dIXwGPPXu9cmFMsKbFwXHwWay8JLmAm/1vrT81yii
JALKkf1q+tgZan41OvOTgyslFS+7G4z6hwUPfRv6w0V2E7Us8oALR+J3TMfgpgqbz0JhAFHwyJeZ
5DRKqA9+j5AyVyNXS6vcXTwByLY/KQ19Qs64Hy37ziiwhaTVg/fgJBnAopg+CXwiFmN5DBByGQUZ
BqD0NtVkPHVl/ssaJAXZLmbYIqLyrIdqike0nJSrYg9rSgULLGBffmob/8dMS/0Rw/1BV+cqb+lu
GpK9yVLdE17J9Srmc15RRSiXaR+FqOXQkbSYNb1La0vwqIN9mEXy2ssSeTXRCvOga4+h9ajG8R7S
3nC7MHHbKekcFL65UFHhullwAz1+v0RSbAZFaukgweaNDvkSvIDE7eBSm+a5KrLkXoCtzCYjvenL
/KL6XDJ3WlCYvaS9e4IJ5L4YpFdsMpRKURJdzD6k2BQTrNnP3rvruG9TtQ0iTi/wEffGILe9UO/z
jLgYLGI4et4mdd0Zz8ARTOWvaLl3ywyOn3NkqnuFVbkdQQGkdfTDp7mH0V786LW1qHFPPVkQ4Vjf
lmLa2qOhiYQcTsESQXhtXmSJn41WUDSf+rQGBg/9PeKMWNLrS1KxFXJ8dQJvtwj/YkYccXIWscCd
nohu+SJ4EpNW/TAD5QuGeYNlodDpNo1V7HIr3TbA9FTDXsUZvrJkojbR1GLbl+F5aNxPMlPohlFh
pLROp4TMgHxPlwxYpbiXtXztPetaleKR3hbIuv4mGsvPkA6hq4e0hQjsPBKxce5re2900NDjCA51
ee5lzWr5YUXFfvKNCzlfj4Fj3ydN/jobTBthXd9nIzgs8UlemlZNtafKtN5VLJ58rzlgv4YUB45Z
ei4KY4ttOXyRh6lr7vIspg8wnJyxxwGotmVbn9JF/NSRWlYRn0WqHoVH/cD1KbSDgLqtnR4KePnk
m8W5xT3n9yyxGTifvNksOnciTyhTwcPddYX/bHPm2oxcl8UyYTeZ9lnbvhsmxiLqEZXjvOuvRj9U
6qtTw8xGcACT930W/HRAMnFiJxKgHT+iwPuaGv8VCFaIo3Ga/LeCr2OY5MfMNaSWheyZNzdKPt3O
O4VBvIsKl44XUdZW4d8QOXArjfI2tIadlReCmouCG2ltHMeCpIb5Y+pvDKxihEPsbEqnRUB8dxLv
YPf+op7yPD/PccGZ0cycHRVPUBMojMcYm134TGJLg31K9ceiaDiq3i1GhUiZD34umNmgz3dB+Qtq
6W1fXwKKOuRC37hZczWyYaGYZPzC5rvpMypLToD3Y7EsXOlzcW+Djm7v+0mclQHLr81MubGa/Hly
5z/UxH6wVcHqKL/a9C7IGIYVyxXB0cHNXFv53invprI8ERxPXRSy3NKgz7dy9MF58AQ46+orN+GE
rU4kjtv7Ks8aiI3+xZkBsg0cJSmKlufIbzKqIxDXKK9ZyOAMLmYQtn0W+PsKMCRJGrtZ5wy7aXRt
puaPnKBC910IMxXQPOz0pjTcu2k2T5msmA0qdOgectw+mD67vPn0Olb9ymEQmjktVpeisjyX1rRH
gYVVd94ltX+eOvWdjLjXKgvGrEvsRlQBqcnd+EMZjDW1wMgDVrSdQrVXxhjvSlBzO3PoAeL6SUfm
d3Nj+NmbPXM+akpxLCdsLOQEYHqeOFKBOnt3lO3f4SSXYASeqXA/eYZtEx3BQg/kdFeInG8e4LGV
Wc8zmyRdeclx8mFzijgOJv62ngdFqox5l025c2T2+7Ks6N2NjfSIkPBjqOwYS7ap3cPDtaaBmkx8
pemlrpcPc6oUOnXWdDmPZ0eVR9dgxXacI2bqH6NgjKis/DGEFE7hYbqHKlUpqarca3DvxWwz5tXw
MSfJYTBB4fmA/bYLwodtlRpvMexSHbP+ZozzvZcmb8B+8eD65FlpNHOvcIoK96g8sQX8/ZhH1E18
M0bTjIqfbhnA92X8DkPqKjuXXtemDpJXsiMuqgzeHGpydv7pLOyv2et5hJNjIucsDEf1KZuweEWY
iIX8GDHE4lUMEMovdF75b0YXwX59OyhBB04dPHd8Mem+bwIJoap3cc2kVMWaimKX61CGdTYmNjp9
t4C1W/zrdylWaYftPcC6LasczedShxRtTJ7C4+H1o0G0Q/xgHcfkV4ub7d93BQDIbIRYRN8kpHc1
levT1S6uPB5iQPVOrCzu62EPrI3UBJ0yuxV2tbPTtwVUDY8bN/NG8H9944jnGBLcDZGFf0i/qsmu
3pd82Kb5a1BDLKcwR+0McvHBYkEiqWUHWe1A/MZ+/bv+Hf/JsN2EjBxbDjrNZSfZpFoNtmvABI75
CfmGuETbTtb/S9q7nCqQ4xyJuOR+ZNlwf30TafkH/Xd9OYY8TlaF9+3YkbVE9OWdcB6Zh5BK0r/v
zW/9wiokyrQoKfOm6klmhE2gc+65h5XdEc6wHcuQEg6s9ekoHcxI/Eg/n0zkbQLDXr9Wt2uK/VJG
VzsNT/rJZTvs1zdA49omtIFe8tTg5eG++nXppzX026kwh+j3zmM07jHmtKXvTcrIY0sn2yqpmPDr
VkVb/fHot6c/wn+/VQjkOzGxm6Nu1iwcJnDYpTTW6snZM38fGujlBIBsOjpghOfs9N/1bWr6/ab3
aXJscWqqGdy0y/+6eRpjlUgjiPA6ahG7iOhRp7NpxwBEyrr+Ucyva42N5CayRzI+cEIxof5axZd+
KJPEyNLi1VB0n9v2U9XVRT+kvk1YPxTLo76Ffk1V/Sd5+PeLivmhfsFx7d7op+Ip7tWYMVMv+4x0
b/10+uE8NZx4GLslDSebn8PlpBIYGNptAU6ubH+SK7dsgqq6TILCYosovrfp6lVZRpZ92+xGQacj
ttNvn822zVVFyCb4WMOTxyQ2DZb7+bI28GWffbPcvhoTw7V0sfokJSlVIrwzSwipdMyFgkzmZSZj
iVq0WTEUg6QnjzGajsgRvmXYEb5EN3upzfRQ5dEGUGhzclsLeUh2buJfGQU9FhvxxGnhsxynkoa7
/7jKIJyGgTpiytDl20E3ReCMODXeK0GExw4ma81BvqtuquWUiDIh0Ll6QSz+CuwUtU5vcW5SinJD
cdvV45P+rwzRoEstE9NSsA7RkMi65YBryic4DLywCwI++TajsT6k/pcR9s22decfZDNhYncpUZO1
lBO3bO9dG7mB3fpv9pJ92JUP+IOs8oIDg0pYIeR1dvuXPGY/tLgU2T1Bt8meWTMcPMGGeeNPFQgk
vWC1maVnFKqUnmTvGcTm61ruhsXFLevU30H5h3Jn6H6lpTswFOwKTJv0Y1L7NBvEPIVtnWypsTK8
KQoDLLz0A0aCrKjv44KNradbZibgVOh2+ZfTpmTLxZweheL1V3/qAGxVaxcf6Cf2ptGzY6K5fwPw
/mSWNJCgdeZbM9o3vfxRSas6k5OV7fAmbFrbOSwWpdQ+GEg5GUz4sNS0aaZdIyjaUBlxCesmRR1H
6amxOeuszUn2zkDFqR1UCYVusksSvA72cYl6OrEkMmQhRZUZB5RNigWRoyOgvcK5ka1514YUI2aV
2uRU0sx0SYVfS/jFTVnzMlflVY1UbGNKhf6PPOOpo1IaUcu2dBsanKjcF/UL9GNsfFqpEvjADcDr
g7gI3b0zRcOh5CQzA+M4koKV76qSQAcy4Cgq6iEvDR/epMKD7TaQP11Qywbf6gBBWOXsGw3YE7Bs
1b3Pbom2ivto+rdhbbwv0fSVBrjE0zA7rE/dTOgvPNJA95Ooku3oxNWNyf7arXBtsKZyJrPrh98c
BfW50kfHyMWKzK3WKpzqPltStevi4K5MGRfK9N6LKWi3UlE4HQr3MIbsW5b0MarrGV4U94SOu3VN
dlQowl5trcxQzNFZeugnqCpayXCs3Oa1rCg1J8rHsDZHt7Yjip0ab2CA5rv0hxvVWO+obnhTuxwq
KyFKZ/pix1nv52wWRzQNdz0e3GgSP02L5kSiijPnQBfszpIfBlVd7KT+ot+dbFDehPvEkbdD1FwI
YT5bXvYdFPdhyNYIygx4ZYOqs74WooGxbZQAHmIF48djDrCwlQv87UTl9meiM6yYOuGUoN4qKxfL
P1/uX+1U3VBcVVJlzethk6fjEq6esu8t9vt+gUSkV2yPemyFSMjgcLAMhYm5yXX32MHxgOuejV5B
6EmQbXW7aG0atAV9ObYf15wNE5lXdAz0v0ynvriL+1yiIKTZQ+OGC3iQZKYO9rubcYCrAGnTcszH
+jx6zZ7l4GBmHj0fNeSHyKcjUA9EE9aHPLpMJm6GNhh3C9xMksTYleknUXSiq8j6UUi83oX7kifo
gLTKi6WD3SPNsqWvqA5xAZcew6wIikNUmn90/2wV5iwj8zBPeufa6CaoFd/Hc0SfljOak+TQWs+c
Pagi6XPuFFN/s8fgrsnyq7DKiy0ZC1WY4BtO8N3R1BZD5h8KRbi3mPZJP5g7N2LB75dwOAMLfZjM
6UcSdx+JLgO5hJWCFXYBWmuNDCKUV2uhRlTxDtuJmLAhsfNtlsQs2THCyjBOfyMQwzufWRXkclKu
Ysgi7MCDndeqkxogCTlNEZ5LIzhIV5ydfHxeaH1TOmSAeCNvItVfkhMRZWKV7b5uYF0Etf0iu7C5
pcm2S+thgkeP0qPO3OIm9JxHu3avmSe+5NB94stizl/YA1QmoIWRryB0OF/EWwtk6NpmJGcIEodo
EdWNaoemp9/GObTZEQfcZh0xQ8vpwRmCg09PqqQ518bdew6qPXP55Fqfnrbff1dZ8PqXeEp1vyr5
bainFE+aM9zlwNxBBDGKi9S7X4R1a2pZZ6eVnnlCBEUKXSeRI4KarkU0EldX3bHzdJN9onlDLGL6
rZuCXiDfO6FeciukWMN5g2w7d0shON2m0nti3DxXLd5Pw2HjqntnAyoRWYc/W7X8VBMTUJ3R+ySd
jknYkiBNiux/CStdeZL/4E0iBLY8y+NgYrPykGmkM6L/wZtsBRcaGljoLxINxTysTVE6v0GQ4ecl
dpIIZb7gjjKig705W0Lc01zq2cCHhGHpL2mgCWYOdV/yrbVKTcpo0AByQysZ/ZhtURT6N+u/3GjS
w7248plAE4m9o0h67362OeFg98qKgfPbSDsS4jjaBxxyHECfl5jP7R/K/H9p3/+pdXf/W07+19u2
CbHjvYf/AdpExlWXEl4sGAaXqAbxMC3WPTGS5slgad4sOtjpu54nmOyW626awCIewNKaizrjguAk
hyqA7UqN/m7WMp8EJQBJCNk3m5BfTac3YEv4GTQjIRvBYXD59NZVlALbNkdQMBYsayIpX4i44UJA
ghwZ6bfeNiV6nOZaijzZfB9/ae21wKGqKAXheiNoUkCcZsbWM1zpCY5EyXgTmE16ypM7+adJl8fW
KJz/5UOz/yOxfh0tvFFhe4FLzMF/fmiBH+T+aJBstUY3LDJ6XehR+npLtPZyp/alF7TFVjHlKo+g
63JTO5Tj9NLCgeXs16HHHGTgJTYe4kYcVnHMKmtaFiYPAPQ1x7jiLu/J/Bw9hlBiJk+UST/+UrM5
9tso6OMuHJG0uCFW6WnJ2yfCjFlUk5u2PsQJRWl9Bf7PY8b/7zFju0wauDAClIz/ZUGIh4ZURbJF
8MV24pDCWIuCeOuDlqSWG9PfGlOU28wVpsioCQbp3SrSM2y+yrTUInCtJo/m6NGVy9lu/D2T3wnS
4jYtx5tOIrFcNwxTMz9NKA1qvajETnmdAz6ZKgxfq6LkCS3KLUPGEasz7qJS0SMCPrRKh1wMsGwi
s+9CmqABVIdPHLdeHKCkyiYUHgVoBLM6Edy96pAy5WggtQSSAY7f02ubkxAb56bODTm9Aei/kcS0
gjaQTfko5Qh+DFvUn/nVjNAexWDXkSYsfke4iV5daVdJNuQ5YCo9KgRwNHTcFMCcmwYl1u5//kaE
6evr9P+dwHxbYFqxMWbYnm/+hy3EHQxbkp3enrK6ZIZks3rsg2zaCQfNTqUevMWzofZAMaua4dbz
GkGKa/LNmizh9W9EH7/NWlMntc6qaqq7JCzvAzf2tkbNnWA6/2gFh/+K/tVfk1JnQY0HEDYSYWhY
4peplt9+Gl/Rnh1Ul76KsPgOciYOIs2os7CgtjDVtaosb0lC7Gr/PnMG+ANS7ucm4vvwPhqt43Qi
akPGmKT7ZC72pW+8RX2yAE8a1GPoT2CX+juS2cxDjjczaCtM+pYC9oHcNc+JYG5pkyQ89HkkpjMK
x5afACeMlNilZfPYUas72VNBRBUbBBginYmaHO3sTirKjYVZ7pnaMG/UV63B9xuPYicTnlaGrXI2
u0eB7tq/tSC2Ldgj6U2a1xbfRRgf+oC5yXVYGlYl1fp7wUbObo0nc4y/K1zgRmZvKtH9XjeUMXkD
nkEHs63ALaw+Cy3can3Cu6L2rM/FsUx/gqu/CevojZnyqo+mnKLt7axrQ0nR/1Sh+zMy5Y5oAyS9
Y4R1JIRtlFTnZmHHFRrsEZZ63MRL/aGFQez4t46RsE1z829nnJ6asrwTZgI0IUNDn8JNVEv4e67i
dyzgp1Wp2ie/6nj4NIR+rIQzBPBiv8IS4ZblxHHT2I85I2VJ6NiRm703ck6iaUOGuee/5gYKXq3q
0jtO0rAIMtNnS0Tl54DAyiCGUga8X+vbBn3uqIjNJmWGwCma8acUDSnx469+QqlDC+ichLZTruMi
K16u6EqAjFKgvXfk62Ch52+6ES0OL4Cd7L5DGHnoBvspiOqfkZ6F/IUnN/vmPW3Ez/UCT1piF91q
ekoy3MMdGav0O8RFZlN0C5IUKAyFh5iOXhq0P4JYXVybdFrBuWfjquzociYPjJatXMn2D3g2Mh/f
fJ6a+lmm9WXWvomeVnLP8TgkSpdjYqF2qRO9EmGU7yLL2rY2aS3rsbs3KJyMFqUA+G4XS8sfa4M7
ZtAMUnUe4l9U+g1jHbZJcmdZLasHPSOCh++kh8I/6+30ruVDdhaJSKKqfqpy2TcBRrZc0bimM/42
AKm8G5CnEcxI/FOeXjKhbuY5UKdaQIYhLpjwu2WMDhjSKFkM+XNdjawnZgj0fkkuLmfLGyP3ip2M
TBqAgTqrefl081m8gBrL7XyE1I8XbMHE0vtvwf9h77y24za2NPwq8wLwAlCFdMvO3cykJIo3WJQo
IsdCfvr5CrbXsXTO2Gvmem5siqEbjVC197//EDcsRy3hoV4H4pTA9zRjsqS9ugPeKgFkSYvfE/Zt
b0ZbDDs6dMKuEVb0fX5wO8Nh/N8X5NZPGiUlwnWRDO46TeyBpFkePeXsVmJQh6yHEK+UK7GbnDg8
wyo7C7JY9pmB9+uSuNt2MgVWHsuNDWp+iAcDIktZnopOJ3IEy01cymyHBObe6C38uyQWhMWSHRaJ
E61IX+q5adi8m2g/OupjsvmuY4AxVLYlzlDSxNnz1B9fMTa0MgwxDNt8WCzX3kNfO9amsLexK57d
oFrOQfcZ91gXfAkqCpahWG6tX2KolPeEH1RxNsFXbIyL7bUXKA/TkQQv45J4qXdul4/1H0p/Z/0K
RR1D0FZCsy3ndMc+7kAA9G8WyOtHKb3gEvZLevBL8SUhwOt6inC0EkuxJf/AYTQ1m5dIVTd48UBn
GbEF9bz0mKe5hXKkh26eN8UlN0pjUw3adLBynEs82PeQ6JzDepTrUQiPJDACQT+qEA4L0Te4PQWJ
dtmZidigDd1UZGMdChw17WiOT+i/me802XUekgzlJLydWSWX0jS7Y52D01sMD3fCgserYAhe/OJz
00Ovs7EXzciJI1yOIiS0Kvh0k5oOiM0eZNR1x9HxD54FpJJRdzJomT4HqblfknlLoNy7GNNsl/Z2
e5FN116m2PreQE7fFxNOknGNqRkMmWhfuTOWdIN18mTJMAeU8DLaRGCnEWND1uKnMPI/Z8lANH1o
QmcJER1hTNaX9JBCELI9PzjdfFsqHpc4sO5tg9YCxAT+oKHS4/QUlYuFV+954QB6nclRpKF1gOQ0
HMg0J96SuEKzcOmSV2uL1e23DwVW4QxRNuls3ZcwnM4Q7NNTWoVwj1EugBFaWXemLcwQmWC7XHBJ
7NTbrq8RQeUlsQjfWdsjoTFP4luMFXSxAgRKM4bDK6VZqazzygDOFEqUqupgZhnlplURsLoXH1cJ
V9V1IMDZ8BG58HUgrF2vq1aptRnQq9/z2P2EZcOntboohrnaMic7jDbjvKhTL0ME29Fn3AeTO3/1
Z5apZerIFuVonAqgPZUETYa7lRqdT1NyiBFUzU61H9vs2xxFl5WeXdq5u/EopBnX4bFrI1obXeMW
ftR+PcqVMK0hoiUs7olBgtR4tmLr1pINJBPq9aUPGH+p57VOame2jxGvEgxsYurZgKx5LO402dkC
8N4QZ/Sgt8+VQ474BVZ/y9rPp0hBKR4XnLG3hcpeR00NNqGdU6a3z0tTvGo+rGafuwIGOsImRonT
ViEJSBBBhtWCpyeo+UicL7s+pbTLK9Uj1Jwqv1Yh1WWHCFFkzOFqjN+a/JyCK171Pe/TQX3OiM7U
4XC0VnxnFcksmBRfva7c/iGmc/fwYcuhohYZ/sv9+Lx0yaCTfbCKEVjs5tgCmgoPQOrulSA8tcgI
WpNedIBnv/MalGUQKT9EHcEpUeCchaC/babFv0rcgrBJlK/4maBBDezjZDS3rRk8Rw5+b6V9T3eL
NsQdnx2Yu0WefCxNzrPKCKo3nrMJxMF10Q608+vgw1DpzGZnz81948ljObsITZzj2kB7mm3cK+8O
tsTdWCi8xRQsrs5rT/mKpmk9YGCc2rC9N3PwmyKakUTgsNDjgY1J0JKLp1wDmrVW1xgpeIzZBJcx
7ilaxLVjw5ui0x8Uyhf+n4xglbNXhlcMQjep2WT7JgRFsyds1XCINA1UVFH4Y4hxGFrviCUWYJGU
kcTb1LcU0QQBaaXaFNKfeITueEF3IPbuBWnaKWK+gq44G7dmOqIk4qAxpO2hq8iJ6qmMqItcBAOi
J0sgL4pXZRh7lRtf1jeInBBCD+uDKIl3SR31rEU7kvWB1bb5omvPFT8IJZVI40RbXZ+rpn3KGF0j
kqH2LQBt0pS2PjYqsn6NGhs+7zGfxW1jdBjTwoIOW5jOqg2ezQgD4Jr5rRtw6gKceHZJeuvYLiZi
HJrZO8+jQyRCNH0xLTAd2+MB6UYuT+QkhIzN/CJJpuXGnL13wC34/KMWgRWYzHau+4OgcgxgCW++
7rQUNdFSJKIJOTTJnG5tEQ1eIvDiG3+I3o3oBmf4K9DqT3ikf9TGksGbzHRgDhl6BF9SpS33Y8mx
hnMaMT3ysJkfqruceSurD1KXCatUI/pGWBhyXqpUNuydO3uvy9i8Hqs5+GoWxYdlIxbQz21nxQ+u
X5AXX//ICLK2NABSgPyi6zVP2dy+DyCnQh/jRP1bez1+X8GCS6URwBzSAbnFUoV4LNenQmDW3rnS
pNE4jgaPThBKZ2sY4zYeCMUkd1UenBi2rpjSjxUR8bXxmBGqjQcQuJUM3ddvG/F8FQ4YnmX+mz8F
t2BQ5EOHm3jod+ZAajFcK86AVvtV0WvpSBSSPQb+CldZ3bD/vpZFXGhij1+DKXvzo/gHDlUNaHSN
krovt6EXlpjQ73WC1AGSOMsh1kuotapJYIPaYS9d9TQ4WnOnDCiNQ+PttWhF9+O6JXFm2mtqMt4k
izcN/JmZqJftqq9PxRsB5AgGtcJj7Y/qmF07ikn5qjrCRIbgeRVOrQoMS99UDbG4pQ01CTn1CsCt
uLWtq2ZPIUrpRtQ3GCrAK42Q/FL4FRpnlmOZbQQPagYQeewnC5l9RvK6vhVXfY6JzvEqhP1leQNU
Wt11SBufdLUfzVPrOtS9VPaDZUi0zw9uQOJ4dygq/MUtuCenRFmQsVyfKU6SE0gRl2wtn3rpcjGc
SyqjkyWxRCVNMt+nrks/BvEfka5xOyzuY1fjUOxoVZnRabc58X3Wq2xGDzp2bXhltBDP6dfQk7k1
D1F5lNO+jqG0monr7aTY2h1XcVXEmgk+SUUZ7JDTTrmF5WVJo19gf7VZD0GmrLhj2HyVsYk+nYfb
mOSdmrC+08t+WtAsNhLVvgdAayqKg2yUuyac760Z32KJ6qJfghKDNdO7qmaERIg1zqtAdMS01cHZ
0O+2SD2N8m4dcK5Nro0PZC28697Q4Qag721RfRWdsY+wwVIjD+qqug095pVOM/V78a0PpufAUFjR
SwRqa3Bpao7oFt33ChnEviu867qEQDt7APn1TDJlFX6TVQz2YNoofcPjatMx98Z8Y8vPeeQQ6j4O
CEs04uNExJF7yi+vwabPXoD2YGIJbefxo8oI4iNZlIeuSjd5fp8msIR8qqZKSwxXzfKqPImX5sSK
9hzI5us6cptn9jq/m78ugXWdmsvDUCzEYvtUHCog2NqKym0TpF9X2AqlKPtq3H/zwuVugrc9Vvjw
NdNnmZc7L3OfibC8aSvn4Ov+lZjEAtYYmi3t6xBGRrUrtMpLj5vdBrEsB7/2k4aJXwPhIinWtxmQ
T1JBOMdNWbHfrTtfWrf3qmd6zDRzrxWI69OViXkvG3XxSxvqEs7CER+lSptT0MOhI+SV0F8EMx3L
8/rIFXoisw419KCoH755rlWBgJvNIZ8/55LevePmEul94pjvZc9zaRjxfnBZOYMCtwONHPseXFcz
gPaht2Q/i74ZaQVVmbP8+0jaascrKFGu1kT1i3EdGs7TOuldryFUC2b1KaBzyzC/rVsypJlNKO+Z
QRM7i66RKpOVqfeRy8G/Pk0TVvh6GG+Yxo9BDi9dOD4AhzFwyDBii4+Jy+NRA2Csd4PR6iRR/Vys
GILBgIWRDy8IPnmYTe9R18yQNrPtOrlYB1id8xb63dOqJQqQNl8ZkBodgvS2kx/ht9gun+PJgNIQ
xvuSehjskWOVgIZXee5sGDXy8hkQVENEOk99iHqAkwOQiI2BhjMmbET1DVn39M66lu4Ffgr0oCej
Le8DX2t7WXitnMVXUTMlkQHjAbY3hRBemXrH86F8IuXO73U9JqppW2Bdo/WCeENo7EtXWhal53qW
01h+Gak7/QnAZ5V4WZ+8xcXAPTOZSyqDXSy7iqh2rLC/zDL60LO+JIafsjS39ZAe1tdy9FR3qZmk
pm3zTOP/URpIoifDw2M8izarsLjQ6zirPrDdIVfJYcWAJlgnK948kdk+KWYSeuoC/4ycCao9Jrj1
PkV72IzdstcjTKhmzLx8LkvR3iNvflE0t0sTfEL6wOACLANGvX2T5fHL+gw1lkVI+dQiWPGqXVTh
wdyhMNEeNVoS504Vt78f3a9CWl8L8LWa1zPec0AKVEzBAW0JZYZ+Mv0hfwU4Mhf64HWl6BloW/NE
ZGTxOqW2Phmf1xHHUmBKULtPc/yp/+HMlXs1Sfae0LtFl/Na0lJjRM+VVwx5mzL/EF75mhTjfRLg
2W9G+IPT3Ehv3wi4x6t+0vCpbu2anbNQ5fWszQQKL8Own1hk9ACVpG/QN+ucUNt3Gp3SZQszsmRL
Msx+VRXqei7RVgiiQP6qNYorbcQRxT6XKZBxw1Ab+hRqTeMoPCyDUQXtyiQENk65a/WDxdjn7Ezy
wY6Yl5nGPO4lYuexlkcRVR8rYQCKPTPTstuOIuq2ry3ZkzDKi/tk6SlQIvcVLcxRnzJWuhczmPEJ
zRGXcndKVejMNp53zote9dK638H2J3u5icTVOOXvGoMce2rIVcHN/vE5wksHJwfua584C8dE66Pr
9Brot0cnuoTOaXT9ZLN+hHiYgL3JhGkq3Dqd+GmdYJT63pz88Hn1tciQWbNHwv7t8DLGEyAjpXaT
OfZrMNMu5TxXSQWe7kfL42QwOGtwL+LnOnmb0bCNXjVShgsZGE2LRG1OC0G6jNU8zrnb0PHS/PVc
lqBGH9s7V4OBkJjbYi1WUELdl5hhln78oc+ofrdYtHRkWtGhbCyLNSZdSHvL9Ky+chzCVECQF6Kh
9ivMb9KYWqTyFO89wSm6cloySjRq232eJqiKS+4dxiqfTQsYJkQjWljjeGUvX5oeAa4H0OHqQsKx
JT6z0XJZ1wyldelpCqEpQz95hY7lErbTHlh8x+HS6DFM/10WT2Uz9R6tsw+Wa+Gw1LrApNVEHAXV
Roakgm43Krba+QKYiPGOVjgUbffDZOBhYGOysQcWkuID6ijgbuideisAT6EDk1pw63TDFi4ZluZY
e8HGGL67aXrQt/u6JmZpwtv16X6dh7gmqv/cY6RECbaWmWbsQ+V3vvsVEoi+uE5lHJP9UoZnZpqb
sTHcrcbAV8sCP3H29FG3q1UBroTFJp5BeSsHsVRBDbk+P7HwEHAA814VeSF27RJd69pLesxD62i5
ncYs3KikhcXnfZobVUPj/rSCCSuOYShSpvvBflrNMdp8hm2bKdie6IGGjGXUD8hyaoV3jvPqQcTc
OQubjWv70V49L5KtO8tQZhV+j1zjY5YYIGUG0tPGcZ5iJuBXpbEcp457oCzZ2M1gsPZVduy1zUvh
VTdGj/07Y8o3f/yxqtTDJoNeEnDOiWTeYbe4cerkOkap6/sDW8GCrisY7WajiQEdHREwfL3JBx6i
KgSGjFmHRNiwXSeY8Bfn2OqZo+G6z/Td9EAfB73VjfXnjiVZIysFaRvcjceGzsgLIP1BHv5YG+hu
UU9C9J+HcZIbm+uTZXlyWJ3QCCF7MQQFby+204gXNbjqlRppMDw3+5HV1WnOTUpALPClp6m+GqiH
XfZ1Too3O2aJYDo3bEYSY4QHZcv2IGcQftwnzU7WELnG3L0koTlDqZMPhWZ85ONw27T2wrwmuZU+
HKx2gQdXaPIUOThm6fBUAs7uiLkihdIlzWQBfWtASbdmEG5XykXn+nSeTnTtUqRsmoD1OFx+eBS2
cHNQvZReWeLQRZ1kLsVL0aDGcFpcgFqP15tSrPitEmJX5u5W8lDswqWbI9pTFbIoyTx/mRzxu8GR
NbylhD/0CYfsta/CZiDrQMnd6J1cz8RW553EZQDSOLyoIY0PQ5q7FUDhUjdUJV9Wc5UkazCoHp70
vtnAQQe47y84VOmoE140ZTrkWTzmKsq/V/2XdQld17MyfU1cmgJRw6WUX/IgOYQJ+ADZOZjRt+2N
x+x1T5v/asTOzirqh7j5Mfj9W90wV/dTrlluU7IlsOrIlEGAKbJrJTU5iYVmtQqhGK+vcPMDf33V
3V0ZBUc/Ga8GiDqidAF5okOzXNtDrO0BFHgN/OW9rIOLYYSHwsq+raYchcEKV2hoGg3BVatJH1Ho
PweE81FSUIH5LOca/fIwBVg5HeMSn0c/eYFxCLg3Xa0wZ82oh7xl/xAMXnJcjaFWphfGwUSFNeB5
PB16+Je5kGj9KPsB5YnKKCQVTDbZj9VYyHHZUYJKbNmBv/Sp/JGq/JM2MNLbplmliDSq9t2v1A0k
yvd1XAfb7zCr+sviUwfhulPj7aJ9G0A5NWdo6GBbKia7sX748P59RqJ5WgfAlsfEDoDmSgbBPV6A
dyF0vx2iDJbaCM57Fz7p9mmaKO8rDJkYSQLmDZ52sKI6LDTFr5fFjZsFNhENxo8VHLZdLSeeBuCp
fsOEBCKrw3W3FEz4svXhWGtznSGCJ8N8DlFRvx8gv23Wm5TB6LBxBndD0hy26Kn72MewZ/XZ5+aG
18MAsujqa2DCa81VQr1wXGu/tXerjNukCHeLz0wzdxMHzYiH/quF+AgxW2DQBEU3OZCleehS94tl
syTDNv0Wa0ptbLW7QNmMSKlDROs/+vS052Sov3SW32wZ72wCt7uFawYRXluJ6S5t0pZI6P2IK0u+
asx3KHKsAwzATw2vV+pZSTjXa3vTaaexdYza9/a7I8ty2zvvuTOhKNR2Erqz0ehowg5YKvwYxOQh
S6Rly/mxp+WzmgoioYakg3839+ZNXC1QBQT9mXSaM26dLKOl96YfiLSAmmajq9FV9EqAyxSVlrck
X5u7tKWhKPQHjXUF0PV3xtFti3IXTuTh+ZZ6WP27soXtOvH38OZx75/JZ2CNtHcu1HBViZhnOTT2
5Yxw2mZktal7hJu2+6zR8aXy3kujfdOOVrpnZPDxCU3Lscmbe+0pUiXO9QLoAYhMzThJpqfBE7al
L6gI0WGykrPcsa7ckzz/vHof5vrwA+N6Mg1z12RoiJV2o8NJpDiQJZVX6gKI+baiLNbEyhEr4rLN
9lMFzo/wNIEGmIitPoXzkuGDnQ6Pvn4mqyoUDFAgwdBqibz8nJvrVH2lUOrGc31yF+2up3uwFXsC
ozgLqpdcFt+Fxk/1Wfbr5aao/bNXM65b3O/F2CCTgaJrFh+z9jzy5LudTA/68gjHzfYx402We4YB
LvchV8MAZGJmQ3jC1HNNZfOIhI8NnTGe/rFNiTah0rhqdGWlT/NaEWs4fe2vJ4+HfnUr0r894w4H
W5ySee0AO+wVUB5nl1kvFHoHR3OUdTjv9VMKSaJOMWUztG4TZFsYO6egH6ZreEWX/NVRLLxG61Jw
41PDmVh0qe1r+B6vS6Iw0KtplufSw7huG/9x3UkGWD7YHZmU8sz305pKhFv0q4thYbEU5DJHeLax
RPU3Wdl/1WvNuvc74XIrIB7t4InKea+t2HroOFd2lHyE+GBcOWZysWq8DZOyfumqp1k4z6uDlC56
XbG85mVwQYGn7QcJW1ii6Et3a6r4a22I9/pB7jNZOdu25oLqqmLdbAwfNeg876FE+qEuVTV6Yd8q
zBKu5DCc0nI8IZO6g6L/WY3BdIW6/rkcH+OCSTKSiOfGtgWDxJSlK3td61ujlMamCDHvdz5VbTP+
jsZZFmCA46BstCPxOwvy/x2N/8HROLAEBrb/s6Hxny7I/1V9/NemyvviW/L2V3Pj3//+T29j97fA
hBToI/aFkWVp79w/stU97zdtXxx4plgNjLXt8R/Z6sL/LWDKEUDeAqKTnsuP/sxW93/zzUDY/BB7
Y9vmR7+YGf+dufF/su51TCks+jBHuEJ/8r8yXWerzKx4JkzSCICmUV/jybOQ9BIB7dKLQVcwCQtK
fR9Syg9HAVMOT70JpWd5t3m+FeqMhBCRqEiP43g/1kczueuaF2aoDB/v/3Ka/wM7FYfwf6O1mRyl
awnB6bED6xdaW+W4bu2jVDkak8msliVAwZcyPZtxsHyhF75WQ7aLViXx0SjMR6iZV/VyO/vDkaHV
N63GG6R9XAoT9g7q1Ty8SXAHGoV70mK/kd1HC+20wC6488QPRcmvpXpxeMfLaH2gVuVFJYasvBwW
VptQf4/f0LJCfLC+698ZMkavdbrVb6cFfiOmQFojqN+qi9DZiWstK9Tf0r+iX1JLBle5IfpA/VKj
Q14IvZhZf5e8+p8H1WAtqo9JH+B6wCwE0Ep3Wn2of0erGLVKMBxddDL8LtI1RtUodhC08nXD1wpZ
W4i8zS6w/UHuliB7078TI4NrnUODKE7/WCKSi5D2NPpXEc9pTv2MmM7v7iTSOhv5RoNWsEFyp/9a
IsEzkeK5WpOnXyNBpNcg1gthpDb8bYOIj46TafR2RNqnX87GVgHBn0T4p38jQwjY8NuVVgbqtx2R
CtpIBiNUjULeOeoidUCdOmaIC0PeYz0u3rxBfPjnR9Xvp4BPPUSKgLqNlizyySUSRv3/6eiY3xQS
LxuR4/oBeB10waiFcFbitfRn12+uP4NELNmgQtNf61MY6q/5mUJcGWBslD2bHBo8bSxP0Ye1MTSx
HJ0qgPlBC+x6BNxaJajVf0MFpeo5dAvEXNwOKOEh9Lt4R+l/6l/W0jwt8NOCPS3VI4V6I3WyDvVk
35M1yPe1Gm8YQuI+XrVkUL+ulhBq9aHWCOqX0BafAVOPsk9AOnhvG0/hP/5Uywq12C8jjjAh0yvk
a/0zrWIciHjUmUYDGxodd2J1T1pWWPDn+gj0n4353g2+WuznmRseh2ZG6ANlJR2qtyK1GOKJjXQJ
84O5RlltE6dnUti9Ia/btBDGJoOsbFj1V7moXzNV7HJmYsEs7sMi/zzWLrF79JyljyJTeRc1ezdN
a22WiGkoOWNebN/0E6FkmMNZmGscxg4c0/b956x8sRVOnSQNQYBIfYyxzfF7qaXIsQZ4Ih4Yw4rv
c0vs1EDGH+mvYuweCOLRch68XGCbZeKORSz6nRv+/3voP+yhLNI+Pvn/8yb6JVHfKxqP8q875x9/
9cfW6bvsdK6NrTEGJeyTf4kFCOzffB92HLsApvf4/P9r65Teb6YvoKNb/MT2PMFh/LF1SpswAVCY
AJd6G2I0R/i/2Dot8dNmJP0gQDomTFsKXs5yVxHJX0QitmXGWe/E7gU3cvwvw266k92jY5XtkQnl
vPerAXMmbsDaWsSpjBAX4XG6SzxhHnqcIf5y+v7D5mjpnfpflO/fD8ezXTOQlmP6rvVLTAHuWnaN
eZRzEY4NL6WOmXnY3/G2r+/M8i2oQ3p5LNswpK7vRoLSz3///j+LIP54e55uMhIC4fv2L4VEkLqL
CmxPXtop/FqxvT05U3jEoqG8jIBmu9Htiu1Qd9fKARX7+/e2fqa7r2/OrcK94jiu6YGQ/FzFtPEY
R31myUtWjM5bFc7ZwZ2Z7M+M4+BM2c9GGl2oCjKsG8+QEN7dIieWPS0uqZLdQYCrMmg1Y8a/ajn+
w8H9XLT8fnCW63C/+aYVeOvB/+U+GZsMJ22jlZc8VC2a6uarg+5v3zShtS8UQYTID9kmWK4MR5u5
J8Uhx+JmC5/9Ka+M+URF0YyTv//745K6WPrlhuFpsALbgYWHDuuXkzZVuSq8icTceAjlIWqwXlEd
QWFlGHyYWUY2LZ5mws5JEV5gCal8wHGtKRxNgE4O2VGlVFJCDXs3b+bLPHfe3jDDHnlslN6Z1jkI
cIuZ+vYJezibLpzOy0XNdxnd6Z3GHAu46qvbKO8YZBLkBhe0OImqV7cLPhmpLR+NrL7nISPY1Sq3
ZpdaD66Z7sESEG0G8wM+hh+qlO1DWGGJnyhfkJnmfTVc+wuu6sH1358t62eVi76Krslj5Zowy10P
asfPt1hqxWEPZUBekqrCxDVUcus6FkQbTiOjmZDOcMLEJKmwc/LL9nsVxg2Kl//bgdA3OMLiSeeB
+uVBi1Jh5vE8S/xru/FMLX5TmKF4XHp8EuzuCTji4NQzpVJI0lVXnDrfmJ7//mT8+52jddi+dKCc
ODp75OdzkXR1i7t2L4lZZlBuH0k2WzYTlr4a+5MJGdF2/U/L27+vtrwntYq+DpZuV35+T3NIpddR
XF2E6RwnWA9bQ9lPVeTfV2Fh7NPAXC6Fk94iwAcYW7wbk8FE21jiMzzMf3h07H9fb1wo2SiKXEHb
RIv288H4obCGxcC9q8q66yobxbUIuhs/XzZmmgePpj9/dzz0wwXRFZs8GYkUHMobrGaWk1rKZCvi
2rrpO6TGanYc4F+ULYGbPwrA/1M1pz2EhSw8+Z12VlDzPqtYvC2qbR63/p/SW/595XbpAE3b1Iun
tH+9s0PbssPQRQeAL3d1YRwYYrrOoBSj/OIwpZTQYeCTEa4MhkGI4Rl7UfLP7quo6uZR4fpArAVu
WD2DZH8hmU1Aw91WNdq7fhQXxEfGbY4fWGjGwdYtrGJn9hmZpNjr7XOPChYKJrKJmml+Gqj2+Pf3
KllEv6xyfCgp6Kb17Qpm9fOlyvLAnYqs5r7JsICYjJqJiMnhjmVfXZrhpY9Qk/z9W67y0J9XVpfd
SPgO7T26wF+fj6n226r1GnFJnGB6LKJovq+T9t6qUZMFThvsg8KPD7EWaKz/8bGVcd+zpiz+YVO2
ft572OilNAMTS0kqFEhtvx5JHXdVzjzeOHdhZuwTy3ySeBEcPLTNm3hKpoM9wn6np3bp/A1xYyvF
TqhacfRtzPmCPNpGURs9lcSV/cOm/avWlGNDWwv44bo80hKM8ucrgzuxtF3LC85NgAeFkWNm5hCj
ng0FEnpm6NvV0Zhju6HBV4Ql9qsL+p3eV6IRZNxuPBDKAdXoiC3UlTslR2eA+IWIFv6iA+mi4jYu
cQA4TqT5BlRlV+gUAzwP+MN0xukHl4HLZPWkeDd5hMVdY936idsc584PtpMMH8wIp6SIbJJSOaR2
1kxLU988TDHgqK/rviwukkORTfsGxx0o6RBi5yWxca+udha8xSM8KfN+PCZWVV3+/j7jEuqV9l93
mkPp67GH8+AGGkSi+vv5HJb+lAIPCHmOIJxgWeV+MhfmvBXTuL1bFncCQ2k2bTTxqdEBtHLsmwrY
dEOFFmNR2mbjOU3ZRxqMoUACHJAdbeZaiDk7pQYxrloDk3RjuqfsegXFPUHDGbl3yJRBDyHOc6p9
8jB0hagNATRjUom0cdhaU8eY1fbOpa9SHJ/G2yaivSqiweZie+ocy2gGp8fRflnTRy1t05sSRELW
onb1Xf9NYAyx6riIX5mtYJOpPd/f0wRvxFLHJyMfht3ILOaSxECzftIGZ9QwYT+irRghDgDe4YCJ
O2lnu92e8oBbaMwucOjgOsw+yENA+HcnjEMjoFehaszrbDihZ3usfOeRdS0+6rKozYfXOZl2cx6r
p9gGiR9ipltBw4C8dt3wLsPGHoGavO9YQ+9Go6u2A6E3OxczkBP1/6EhhOEawTimTE7k7TKBJTI+
JPCZo5a5UTAm2nBsOsuyBwxaECl7E0iJWaBREhiWpyjTcLDTN3CPHnaYsHNrjaec6WuZvgjE2gtW
x1aP6Q32IRPDzZGc+9H8Ug1RBPXBeeu7Pt/VCjLcYsxEWVphdYBtip7dM42rrhjEeV+VjbiSNTJX
Z7hNeuHeqCA9LFM1XMpWbfIu8J5IyWEY5Ib7xu+6Q4BX5Hle5k8pRmHk+4ij7ZjxCW3Kj3LyMTiK
g2aHWUV1Jaok2UsL4rMXd9H9MDBLMAl2FTgiviJNupN+eSzCZHgkaWyrUAO9VV3/6GZDdh3mpQtT
PCx3RHLoKVz8TMCO9xBbIWzSiMKjKFrMQNzulPgN6eiwoZSrokdjCD9CbEd2o5Npz8s8OEwdE1jl
5MsNcsYMf6dzxVqTgKjddmHBYGDx/ZexRiWTljdNOnqXEMXXgUIV+g5ZGPj9DgJS69w+9/Cog7Y+
9CShC1/Nj34RH5wqnm4Nx92IgnyVpUaH6XJbn6wgazedB43Jr2/hI5c7M3eWI/eagBXZU89YXBsR
gFjGNn6VecbUuolQcK53OFELu64IuVMDvrKa8CNI8GVGHvIeROzBQbBU96Nf3bKS2bhjLcEhEsAm
jjLnc9C71lapbwaPxqdQfGX+8BhkiX29jFQWgk76UMcSXVI5QOTI9yMZsk9KRIdIjuF95+J/PyuD
5aOwtoH7Iyn9jpFOi9DQiC1cSYbqVMDxwYuRKLc0jYkgS6OHOW3epJjUsUVdcWSo/xYihmHBCG4H
xlH3fECdS9N6JzgIbzII50tXVHAHhvEm6i0T8YsgkIKreiXbPkEwwh1WJmdlJfNnGT61dsJd0ffe
e3ftLEP8WNlQCWqUhcReiPYOzyH8a4riDIND4JP0EYyWcZM76k3lXXMnvYGx8/Itwuj9XPaz2jmZ
qA4Z+ouEZPMc+1SshF8TC8pF5cR3boVYNwojST5SkN2E0YhQ0hNnUHEcASsQ2K5hCYQcwq7Q57e9
xAHFNLhaJgZQiCJirCY9I72uGuNzSzt8cEa8BFuIvSwE1XeMhMVVRqh4YVn1fZ1F6jT4TKarJLyx
Y2Qq9lI+mVOMwWIgTgNkh9iZxS5tZvjohpdjzU7uWzO8tjETxEIdglJ56LXx4kIBMm44pe514lvH
WYU3aTCpB4G+KfTtvduBRkunTXns8CZpYZvh3Gxbz6V3jBjqIaIluMbJi0+tTKdrAwXj50bKH5E5
EbuzzBltNEcylIhq8xpLj8Idg889Quhb0qrxoPfyYVvGJiw1YZTHxIOC0uYLdNDmC0HU6FxlhCy7
76frAm5nPJMiiGT3ICYL37iYWARZ+NsGHR9yFmd+jpjboq1b9RV4U9wmFQFoQ9TgsYTTqCXpqYvJ
OSnVGKehs+6bsOHPkYCHCnczdJ7t4I/7tTkr6Yz3dtdxytoW1g/0rOrQ9qWH6nTJqRefoMtVWIFK
iM6sTg/wirqqxDcS167LnC33JVneu9YugUrxLtmZqXoGHPMuUYE0qsmC17Bwq8cCSjxCXEL5GFiO
jFsn8WWQFmHUKT7XBouTWDJ2CFv9WGaFATPczFMZhjHIpeUgMAetLiswzxg9DoJWHHKziZvEfoig
fm1ch14Cjk3Mo5s5OxR6cleX+TPhAfm1UNfz0BrYtzX99gox8wxDv6ZbrKd7hQqkldCOYhU617Vt
kA9iAQwbA6ZEUeQcpp5IAslIghAvD0Jbz5ritv5mMlBqTKYn7uwx07IJtbfxZnpp1Pwy5ET3TIXs
D3bQfDUwr36JZrkgx2TEYEYZeTyNGRI7EwKO6ebCl6N6n1M7YoFMzEuGVIxBMqgR846P/2bvTJbb
1rYt+ysvso8T2KiREdkhCRYgJVmS5UIdhG3JqKuNGl+fA5CP6as8N17e/uvAqFiYIoG915pzTJxc
GDEUU7/Ap7tv0bLfOY1QIPhV4578iEvft/KecfjMy7mErQXmPqtkdKbJD1ldSDKgzX0F+czH426c
9Mkz1VnfW2VElb3QSUdydNXDqGudhmlkdqm3AGCV/hDPQt2PYKlxQCQoG8bx0ssk8dokkfwdO2QB
I14iVBkhyFRHXmpHQdc6Vue41xAYz/2Af/hAfEqyd+3JZj6OW94q210mXOtOlnW97aHZbFAPtqfJ
EupZ67Nbt5MvtaZPlPiXAZh2kNGk3IyN4YE/A4IeWDHduNTF2u/eJrVOoW+uysNY6AAtW0peGrVU
bv5asm/HgkivictiSFPqGMBOx2pfDp7TwOYD7QaISc+Dfa7Hyc2UUXDAUKqY3vqKSR11qOTiGALq
1ywUwyUJXHVLJQ98rJaYl2ju4w13XqBHma/nqDZagudOUVQ4XoCg5wZddHegw+/ye0feKTNlz51R
eNAEXrF9/4zKfjg1jvHcF9ZLVSVMdxGOFUHS7oSrfk+VIGZKgqUJ2OqHPm/NPYJnvv+aS4i7To6l
nC+q3t8WFt7f0Gi/aop7asezMvH9zkX1agAE112NX5dmwRQYk4MYY+4dxg9AnJFn9PmXrkyjY5/G
XKbLpQljPYz5OO4DxwQOWUTPlnVeimFjpEcHuxwnZik/RwLaCKLMvzt299ls0hO0ir0Vj+6OMLiQ
QZy5nwcc7RLh4chP1muAlW6H6rlxqhQorJi9KYe/UAMEBhMR7CV9PTnRUgsicWPUgNz7pLlRNGc8
qjiFOtHunY/9ALFPjvonh38nwZ9taKdnc0xJc4zGk4MDfZPhK+ZvXX5T8+lbJ5JjN4kfpteLutig
VnwkdTDcVU6CwQi1NeGwCrq+bZ66+BnRZWyl+aJl+PCaVGZegm1302XkRfDHKI2GIbar1RucOMWm
Gs3bqY+ABUDnY2CcYl6qkEAVicKfpZ63w1Qa2ygs7nu13sb21HlCb71AV8TOqbapiidf4n2JZJx6
MHUv9eiMuzRBddQMIdzIrGb0i4oWYc6OvE6g+HF5WyZG67U9ECuMxXJsH7sKa19Wa/2JoJk4wCTs
im0jmhBHV/YhbHt48vN4FAQ5bOa+Yu4Rml5kLv7EtjlOYHlOPbkqSm+mXqUAcs5DQrTmqjEgfkFJ
RDG9E7FQPCZ9ZRuTCGVjY0xcOmTWfFent4qefsUA8wz429kb1mhtcZVsdbO4U2x56AKIXb3LBZ2Z
2o4xorN3G3pYDqroro5fmfEe0WC1ngQPtuul8YkbwwfGoi/GbJGUFnHnDu0Kl92AClyx75GLxget
Mfa6hIxZzPVDhqkctWEBStqJ9ozQN2ObwiTUEViNXOVs9Vgp9etkMsXQS0A1wBRlMEB/pZSEap9h
ZYiGsAy1RzXiapHniH2JbTkbSd7QmEwfmVX489Bg9MVOtXDMDkWoT1zHYGB3VbxLGr0gEw6PTNbZ
6KfSFycyX4fR5J6hq3Rmp+QAiP4j7Tls83XEjSAJvDyPUCaG4UUVer3XW/TgvQPCgaSz+7xKb2Nn
eCDbNuP6QcfVUNwfvcKlspeU6Wn7hHtkM5ajAOy2iBYwH/XBmPFUB0+D1F/0Ki/PekfhPEeLJeu4
3wFVGt3UCyB/AaLHTBGW3H6alkha0X3Xiw9zhm0a8a65S20vRHo/zNgPUlPHnt6bw6Ysv2cK3pi2
COlAay9pD0jILXsTfS5EL4UkkKloLiWqxKEVX3vNlFuCgC8hA0GyKnvAk2TAGWZlc6Udo8/zoa2b
WycwAfgNboj8q7nXNJ5TCapoeSMnM+B/0ahWsfR8UUxtrXnpzlbyNrewpzr2fdHDGYIpBPVIZL5p
fYVxuoj7y/FuInkk0YDnJSauPXD/Sx4EZQ83dvj801utD3PIk0zHDYpVYCYN32E2waXie/xcji5G
inH8BgaAW73LSJneMe5x3d0Aa2uJSzIg6WOvMTpyrm1mXOED/B/QtCmUqWCKoKaE1oUoB+LfhHlI
M/uzLiSJgIc+lOKooS6wrf6bNL9kWvtCgi3Dk9ZfbmHaOHW7sDHOjR5nW2Y5+qGcBQ5kaISR2rY7
pUt9Y4iOdh5+KtTqpwi5PANpZ5DrMh0mo7h1stuQu1wAn5XGuPVBaadqr2cpCJU4OdrWHG411X0Y
4mqXNUV/oQQ6PIZuKTzmFrOnuVSJ9LmWnknwMneflDwbNTuSRw7DSZ9cMrKMZyqeqi+J3tjTLiAf
tO+yowgdmxIWOW8dTIxdhut4iwQP4dkQa4exrF9N1xE3lgV/kcuwL2IG2jvX3qu9hCmplpbnGGNy
y/Mkt+taNhbJbRQutKFohjT59/6mxSKizJPgqlPGzKhULNQav4t1c10wKakAbCOo8Sq9ScBNJUQy
NWh8+6yObitdT0mRLPvJr4Ph1C775LpvaqOXqMijYznK8HbQlGOoNqpv11F4uy7M32uWju53xOMJ
qtF50gfri5HpPVLMkaJThrjtFIXKhZ4Pm/ZQX9LK5CsE+dkV9AnqGM17TIZ0ti+rDlevkuXHIsYf
ANETBasN2xRLKIiXXH1mVjwi5JyHPQTmbWrxJxShF+fVS1PA/XLSpN02QX8Ps8YtmP/YJQ7VSkE5
6wrGMJEqzlPD/Vu1bJ//Ul80eySbExDq5kaawz7q22SX0Tzkwgkh37aUF9OUl9lA1pGG1MdMbjMw
lR6TJLzrFmQpZtI9T3tHUSbcxjOzOVe42WZDlzYlNVpzN7KfiOfTv01xY+2YnvzsZhR7llHzA1pq
jJHO6L+OdrlJlXpLSZRCuoRY0MDUeXBEf2k0PfrQEXgg4uhmMIrDGFMR1RurvyxXymGadO7cIcPa
IkH7C5OIgkijnsyU2SB5G2iRM9c5j+hpL05TE9DaFXdASOfbKszKAzepkQA3fjxBEisPZidAqIPG
YhKtnRp1NM9ZPr9Mehk90r24sbU2ujhOrRwleXSbcSILEYdbYTbyXk1t9ygZWmxm8lQehcnNJAhF
T9xrmp8JIL1rTHj/WZhBr8+n/Jim8BfUoR0PNkBP0uL5iUZ16KuxSE4jfixFAYrStHO06YmSOEgN
DY1KqYzUv3Jr525zCZLZs7Xhcx4p4Y72hnlpiuLRqpFWxkSbldCqm9q2boYqjvaOxlsuQs05cN8c
Dlb9oVAb2wNUJ+7N6CFd4hiGIA4/9w3450pE38sKghcgsZh8hV1Vm/pO0does/PwFVl2dswzQCTZ
WCtbe8rksbSfErvl8j6M8w2vlaWi3MuR+wBcGPmYJadMM8qzCYRW1rK5IzkXSl/vYDaZuLtq5viM
3v8TdBLA4lLkZ/7r0aHKcTKNY+hDyPEZqKYH6UDzoeFhnXE+7m0mt6nhhjfD9EGbkciP5Ah7tCRB
GlcWPHiwZls6gsOmMeX0QCo0d3x4IGVYftZKAEzxmIErtFPl4tTFo4utwVXKeu9Y3P/R2OTEw1A/
CYGCt6Mbfsar8U1xtNi3SucBSpy8ILh4EpkpzgL40caiRudXs/KkTlH5gJbvxHTb2ZW1MLbr5FMr
6/DU9tYNlaIQ+C6EsLwAqpLqYX3IqR/eQN1Ub3ATiptGzcoN/Vh33zQq5P9153rOALL1xnksZkZv
htXcRyQUPUKuavYxPWAKVgwBwGozMiny9r53jZa08AUKQUZdvetKwyQ8d9Q9GLWk0+VGQYQIRrqL
3g1UR4rwYDsfRaVI30goY8wlRIMC42fN9Aepo/XRDXT3WEuCkW1wbRZl0UM1oHxySKNHtwUyudVA
A1QJ0+cs0Lb4mezle/wQzeKLOn5JhqDb6VncbI3FjKISZmTbEUnt1ahsiZMjz6xg6MkFS2Ue6hGf
QHQhNjp94iKnYfVOAkZ2cGaHxEq3eRm9xMA7+SbtNKO4oZ2PhC02cXQZ7q6Tdy4TMryPEw67OiWC
xorwUyrK5Cd4EbrIwu3SKJpvaJ11UsNPVd9N/rrgd/QwG8kPQ3G4kjoj4WMqpRYIt/ThB2r26xrs
e8DfQPobr6BuANckLM8qk/6di/uUH6wF56kx+VQyh5JmhOPJB0izZTTmz6KJz32/NOWY9w+4vbpS
AQ8qoHTAk7VCxNMA1qHmVdRPHP1iFfw2VC7NaogR340EzIwI0oubZadGMgnRJutxGggsCzE7JNZ6
fRUfh3o0D72o7geJ2p5owhog2HgXJyE1qR6NZ8PHrGMoLLsYDIjB9avRB2b/XeJHesMYT28bL+pe
89ogW4BYAwUaNxfz2dpZuXlKU6rRNXZLU6YKQRfukSpctdHRnR9T5xBXTPkmSx8O8PBxS1fuUzXb
8X1sw/s3w9fOqC2/nHjHo4nusG+5OjIlgy4jwxthFehGc7faJgqM6KpISBPBawCFn8wBG3sYV07Y
EsHkA1YzmFZlNxSaUk9tcwaHlCKgorqf9F7RyGFTHkepLhUQPMoh4Qc2xX0nxKg6Du6dmlKgIkH8
uWcueQJHcxhExiWq58udTEGPqtHrRjJ+CJjDW57li/1B3U5DWiNqoQw2aZPPtBO4VjJ/0MVJGcYG
s3Z0CC3joaKltTXnriatCWFJV27MNna9LlEREpKsfMgxxAmzMnYJYxJ1wjEt7JnCpqJ/jYWmHpRM
3rSGzE/ZCFtiLINDVGUHWgrONsory9PGH5TmFGZrlPQshqHUF+2Q+Y4z1y8qRaI8synh1kvJZ8xb
L6q+2akW3Ubj/RwRQjyn6gcRVu0B5QxMksLBBgQQvdQw2ncgn5Ry6ABfSdrYgigNTZJ0hf2DHPB8
F81qee6tjv+bEzGqK7jfVNZrbeTdHkvivc48m4kPzAjSxIDjy32Iw8wBmxGYwdfcVQevFu6wpTgA
pzSdzU3JdWk7V2NMKNNunJhX82Q0U1Kt3plVed8jHt6L6ntDMfxoudD6InSgufUQGn22a7XgRVr4
rUM982AowhEkPChGz7NRXAbXRkYrrbaZB8WR7at1ZZAmlD9FIn9UcYZ6oRV8HXIi1pIeb+goqRIM
DbqGlMv+QRb0aYBsHDNV9yCBfgrC8Ksrob5UMDW3hUU+Es4QAaMP7n/BbDWKS+6JAc1UnbxJhahu
p4CzMzNvbxpdu7Wn5FMb6XQ8UvmQyO4H2C++ij+HmNEC3GBkzEN1JpPH5koBj4qiCFLOWf0yy5gS
fox5IktDLkPOtJ/dPvaU0trZYZ6emcATrvPDrZYSBx3pHUkC20TWObE3IcP0eEucxIGOMHe8bESc
JaaLoESxR0b2ZI4FAMwm+2RaskKjSrpRbjJodqs63sS5Ve/SzLqfFeN5UnuL64FDgFVMxL1llJ6r
kdlO3XnYTQEKaEtfvt7KTzMBayMlWmlrMhBdGx0lD3GuDdIIaL5yjZ/qFyRi/Dyc5kUl2XE3tuMA
KJ6wd60T+1RQBBqYj4OQULdzTyFDJeZ2mJ+UvLx3Z6yDCqy8ph1Uv6762qtg3X3oYckvA0mKX6h+
45geKVVtGnGjRAImkseRKfx5WOKpmIRBRkl93U0Yk1puukVZk+y4rIKDs2rDN2PJN6iev9ph2z4l
QNXvrKi/63o3vNea4OiaQ/oR3gGNVSAM1mXIuCYESpUcNIV+8gAkapsbUw9gi5KGHZb7Lj8htETE
Xx+Avz8VjvPNysrq6Ew2rt7WvgMlBPJARvD6ZLJXMyYWJNVDKmyyu3juzzk83secluEmK9qPM0ik
c2QUzsXoIsZXBiwBNwAFaLiHymagVOVNQslJZx6sMTvKK+Ll8e2WjUU7f1pCr2sQwW4nnrJgGL0G
M2eRVoRTGeGjOcevnaJTyinn4iYvx1uzc4bDpOk1ov38RzH3TDGShgQcxfmGZEtDTa+rn7RwDrZt
rG+0Im2OVQzuLXVqGu7jh4IBlx8RYmAY7mfMixs90MJnCMOfcyIx8AjBz2FUSn4i/5uyh4Pg5JDp
03lusCDahQd3j8gkS3wgUok8BTsfd4wA22NcKXvRe1mUkobiEuDhhAZJBYC+XEpNGKxLlVYwXaKe
F/pohsVLaXc/jFrF2hiIG7O0nIseg1tATXKSDvmDpZ4B/iv1A0nxg6eb3KHpITm7JqpsRhNVeCx4
OEGQeO8B2ZKZoTq40WUnDuhivtOPbre0B+/J4DQOukOe0mTV1VZtJPrDYklDsKbbPFug4HHAn4fq
ZWxWdLhG4z4UOcJ3ZqIYPREvSDLBuLp1BoOfKcgZbRnYCkO3bhn0kpEUuw+dNFU/CHXyTkbH8hCm
bps6vynMITxMU+qj1Qm9XrFzcsM62pL0w0WUk9oZctMNosne67FGzDh/uQhxRKaNFTqD9KRy5dzi
5xc7Crqp2WanuefbDm/YGCVVSMbQVAR3TdIcg1qJfN3DY6hm9DOTsY4+Vd1Cs2MoUtK52aroUr2e
hHMuyP3ErcbSTyaUt72mwtPvZ+RRLlHUZzdKzqndnopefpF2XpA0RW/QUAdnS+4B3sCp3lSD/n00
U9JynNk3sokZeh2Gu7aZDnVYE6mXYkxwRpwKdhyFwGNT5TGoD06KkS226Rhi/rizbJtUx1cbcEY4
VsalbEcL+pWGYxWrRGqZ2rEq9xCMlTsF+6nQJTdv1DNbI5JHpcO3PCoDxdbB9SY6a23TEBAAp3hT
Ri3DwiYmJHpB7I/wWpDmFF6DqUAvne6UpEyoFKZFoUZLXEGnBIN/qeRAe9nHOZPP0DY8TaauT0Zo
8gER1UcVVdqmjLXbbDCUPSymYpdodXAQtfCsL9qYC4/6TH4x6K8rY/KVWTZGZNju+0CaPwmlFV7i
IBkUcP3jPKQDEi+3jQYltTv43EBv+6w9GExL8aFAr1dEc9GkJHvHCpHQdtiILXnT10G718vpDEyO
2LpZMP+chU3lANB9i5Yc1B1u5tW3bocNvDUVQlbQ10/2xE/FAVhXqdBqIvI4KFQQqNdEGqbSgrt9
b863HZ8ceprWN2xeump6uZldZ94FE+baIu5O6GKOodYedbfWmOGSrUJBQtJ6YO6aSKLlwJvhXQmR
XS2qecjYdFAmGW4TkS8xKvb0YTBVBp1B43hOV19QLbReYcwfFKtoPJ1Z2FbTKoQNdlvALjbyW1mJ
6dBPVrWRmg2NK2mZgupO4Kf9p2RrNap2Z5MIvhsDIJL2iIIk6m34lLW+1wzK7tNIJ6fq6Zk4ef8Q
IhV8zF3tnEo+t1okgR+o7rYaO69R+s8xH99WBR2JrUvukhA84+g+QU/6LrroyLiw49ab/LlY9/X/
emDdp2RqzR1Bh7SkpopnVDSjm7b041ArYWgucZ/r6rpzXdQ26O6msYZtJwt5KJFoBnUD2lIj1lyZ
BX6Udfu601ZU6dfcuxYaEKvrmU3A9yxqabLnts38e+BqAYWPpO71gXkxn4OS22SqlryH9ZWj9e2s
q2pe5Ce8B9xAisq/Lup+yvDD/N5pT4xDYyv5gXu29mv+e/5sqg8SovDeMKGGKVpzWI9dT1DrwGLa
WjnbhpbM27sV4dwswEr+i+siWtbsrr9AjEoY1lvtEpHKYvnYB37+WZ5OR3vJa6et+lingIHMZYtE
yDvXsiiFLlvrrsEhHq4JjUdCjnKuoCGYqDQtTzEV1pYi/JwfSn2KjyDMl1J++M2azZf14enyR6oM
Rx5EgS1ep3oyMjhWXCQPq8rufyw8H6fq9f/8r28vZNP+bWn904yj6bTM14/qx/i/w9dy96399l+v
RRu30+23nEfevg7/dfM6xj/Kf3jYLw+PUPW/VNWwTN3VkcQaf3h4hOr+hZuT0o2KShXnCvrPv+2v
eHhUQ0Wkg7gR28QiSf7b/ir+wvsqLAf5u61qqND/Ew8PKv5/FVDiVlHxyzgkBZvCcs33anpcbdmM
QDBhzBlvw9piwK1X3Uy/YrwkjtUD7l9+t3Sca/AWLtPxCPYM2gdu8nFT43Q0fxhUHxkDXcpBjn4T
WcPbQjdiAgeQwXpKPj3nQqt9nU6c7xY1P6h1tXDA6HjrahcU8u34upnaeNmU1dPXh6VfaiNfdx3q
bd4N+8TRC39diKahzriuVkw3T3EOz6MvfNjdvxb277V1X4fT0JsECVgBAyuuCJB1ikHkfikcm9nq
strOBn3cnEoSc7SCqfzMAiuXf91c11xBgy+Y5iNTotIPl4WeOegVfy/MzojwOpnn9ed6vZCu19VB
MRUG8g2xq1x1q8DkLh+C2Hq7kPVFxOXMUnrKSn1ZPkCqBL/W6wWBWj25XW+rNsFop3R8MCtZ8Zky
aXq70q2Xu3UziZOCpo7yUypON5zDGELN3Nj9bqLIMp5tojKzJarEDIB0V/1LS4id0unINGYIOo2b
37RRdycTNdxPSJIcrq9cypeg3C5uD9nYfwwiVAWBVI/CyT92EdOyKpK3sCrMw0SJSa2S8EOE/Aye
+Azo9Y0s3uVhSS1KfAvS1LOXSaEcjH6vp6kCD3AmdGKA2K0jz8ia8kSt79efiWLWUza3MNVvCs34
tP79kP/Fe4Acjmw/GCXOX2G1jHKGLiHA1pgMgmesV0RLjWcFcefzfe78dc39vXbdp1cDd6fr9nrO
dfP6uHUfPCJYDnXWe6gXquP1vP/mad4fXp821CLqs+vq2/H0jEJA/vFezfXNvXsP6+Z/vk9WLry1
YkY4vnwq6yKX6q+1d/vImJoPiunuS3v/7qXePoJ3H9O7TVp4GOm7pt2tD44GUR1kE/jZ8kuh4fhr
UfzeTJso4Nf4e3s9RxZJCup52bkeeTtpPbRuG/F8wIUVbSOtrTf/9LTv9l1fvppoVP7jQ67nXN9N
0db4CLnp764v/k/nXV9OCWGpM16/XHddH3rdd/2/XfeljXYnl2HD239Xs2z4F0W4jyoLYVfJokKm
qXod9hpfagpd4ver2lKrxm9yl3SC+RSmM8Q+IhQI0fEor89xfbZ3m+tzkWRC53Q94vJjY/S2vPiE
ffrYAq5az/mnx6373h68nrO+kbdnuG5fH/1uH2It7ZRKtTwNDJm5Qj4b3sC03W+tvsI+ngFDWbfj
DGbK9v2qOTHMyrLlMvr+UNUdUXwd2uWiHiPEgo5dDCiAYtzczXLN75cjcr0l/HFSuJ66HsNMlPvX
U9fNziLnfErNW2LQwJwtC8d0qrcFol2u0EKR3R6BI7mrHFjPW9fMBjsiqtW/H7I++Lp5fZohJv1s
3UROSoOrAJo8L59OXtQ9KhXW1oVZumDRnJkS0/VA2xDYkiJ+75YcBK7Qfy7+aV+7RHWgBCfCoPDH
9T64rGnLT3Ddl87L72Y9EorxWBm9QGCe0gOOLaPzJwe7giji2/cnvz1u3ausP/V2drDrZhGdUcYP
66JDmLTNqxAS5zIYt5ab27qIlxH4urYeEKlSU/MsP6ty7E+qEjX+usDkAp28SDTHM93wy7h8VHoD
AJ4iqOKHaj14o4OmyxA0wOyBi5PZcfmjoffnYt0XleZ3tRiFZwCB80d4xH6/LGjBiUPRN6eGgrmf
LnOBdS1pAzgbZUXSrGP6cPJN7BwtuMHO8iM1H+AF9xrFb2N+kEEJgyAple36N1//vtPyR86CmS/M
urNbvzvmchPMznMWxjxe1xDVFFYFymKQiHKWj2j9YAIDX4co7EMwqwbKd9fw1zUyH3+tMTEqvbQr
F+3iYjfBBMJEajWhMAIkmHlxomhRCRUQC+zOgbZ41MZmB7F0Hh75oJi96ATQyMqmlWFKfcYFkCxK
BIgoyAxaWvr0NWiyu36WdwpKHWWADGqD+wAa6lAWQbrJqM5YR284t/mtLdvtdee6vR5ZF8XsMs4j
3paY7JI8xLft6/E/TlqfZN3OMsXaa1p78/Y6MyND8khAtM6K/uiIId+PSguXEYBh5aMg+7UgPmcb
UEE6ivxoAeU/acvxdaEvI691rYHCxIBr2V4feT0H4D1H3p1+PUdSOkbJrgbA4qrSXxeEs3BNXVf5
ljHnrZbh7j8en6yQZmDpJGT9/ss569n/H/vWU95eZX1IEA8voRui5/39dta163+1H2nyGVMOUXT5
INZP6/rffbe5/kdT5WDO9+1yQ7ouUJZz5f69L1zuIMFy+xJtQGV0tPjCLreWcr2bXU9c10Y74752
fcz18NvTxgQXHN/ttJvlU333sus5/3afxRh+q2d0BtWwhGfCN31dYFLiqd6vrtukXf466f1h1B78
Kf/98T+e9P2pf2y/rf7x3KM28qtT6GavT/3/HF9PnXFpnxrx8sdr/PPqP7/S9U2nk/gIVyjZ//EO
1tXrKX88xXrk/fa684+Hvx3/4+3o2cFomHclSqr9sch+b+YluU1kKhzXM677rw/AJh541Ywb7PeD
AqPVfA3Thk42NavrkS5zxNtaOTFDxLo4MVT118U44YWal0VKXB4Z2svqunM9nLUVs+HrmetalEVi
N2VFTcP/92GrWybL6/E/ng7FX+NrQ1VRQFxW1+Nvr7RuJ3L+OFdutm+6zhXe9eHr2h/PeX1L67Ov
h/lzPygQTfciH0mek9qn9bdy/UWsm0Zowfl++11YfVIBgVp+hetZal7ZOzohC1WRW/zQS6bD0ToC
GpaxznXhFC1pdwXZV/ZYG9yKXNGSbtP+Wij9ovBatwkJI1JgXXVfZWfG5LYu89ls+c0Yy/BsXIZz
1818BBTsm3CED5PSNRCgomcGO1QQJqA7TtO9Tp3xEnAjz8r6MBJSuzPFY5iXmNi6/ouNkOaMYkTs
W2FAgzawui53K4TBz6V7dtul07X879bp+3WxzvBpqSGID7nNKF2RnNWOSMg0ZIC7BJhZeL1PFoXd
tEZ9oKjdYTCsJ9S5wOfGMwyNvaoy9OILI2SeeQ6yoxkhLRXnu+vcdS1FrBUG3Dl0ui2aEO7QizfT
8/8U7P6bgp0giwT3+79n7pzK4V9Adb8e8KtU56p/CQzyVNQMHMW/KXWu9Zdl4MO2wB24VOn+RO3o
f5kq7BDb0B2XrvaCXfkbtaP+ReyoCxxiAYusgJ7/BLWDYf19nU7XTUA7mk65ULN1fcFD/AFRmXKs
M8AUHL/W088jAYythPTbEDvX1W4J3zv55GhTfHGU5tLEc0NYG7pqe9K+QWxHCFBP2SGoypswmRFO
Os/08YYTLZEmjZ9iyDBdlf2cJuyo0+S+jPZzKxVxNshr7yb6uDZeyY+6OntY+/VzpcpLDNPldjFT
ShWxPWUd4uWzjxqJrPcQdy7EkvjAVpldhXR4rUJBbghXxU8H55G0EmLVW1snpIewO+lcQgnVX/bj
ycT1t9c7BSI71+x9KHUkDBgLK2HHpwKP1S7LrM9kKqt3pUaDMqPxSXlpvjVtsUusYNgElaHf14X1
aluZSxW/f43pS3qzNC+x244nw2meyOUKCfxqOhrMebQxShz0Bhqlbmi/DrEO9xYxQj9o0dYcgkNQ
iPEpVYB16gYxKeAQddc6l018JJpluh+DQj3hEDg5elYjykxpRsEYPgSTw8imB5UC43cjTfvk1FUG
MXVJCIJANBMJYCTb2h1jpF4kDkLePTOipr81aBoek2k+y1QHu36a2nA31qI54M1yI5suVBx5borz
wImm75ADtAuActWzQaRv9LG4NXr6zCPxFKMsng3ZPEHaBmsO5abJYFqIwHyBtdBtm8xq/KBKMsx+
mCjRXhLaMWADK9MPLYoav0Ot5Yn5octFTb/MoyutbSgn0/eI7bMeeZrWq1t3oQvYjLs3ENR+6npx
1oOhPUOsvSRo5y/B4OytTym+gcPsjjcZiRbE8UXfjaHud1JTfaNPNb8NzVv6Mvm+MOPxGJevCm9v
24VorOALKgc16b4Wiw0EVA5WZkzMoiCVQNMg6tRqcaKBj2NHlwWR41m7m5GO7WO0Gn0PPLc0E/QP
GkWoMHgRVjwcdQqG25R66y6Np3jXiph+OQYTs4CQ1mPqIQDHFIhA++dCjcZjZrQ3KYGx5yAw8XIP
7SlXypNp04GbNYt0940D+/ZzOd0RlhreW8lR792diCS3H75gB9SfCJacL6aiz+eJLD2UaMEp16p7
AqL1m74c+ksifhpyzG4ipQs8s8AvK5Wg3DUAkCrbkGdLDAWBAerIjUU951D7Tvi3i13bxp87q4q2
RkpyUmTn1kUtfyhjI+Fn51/DCRWRDZ1lp0k98pdoANc2b7GFX0g1S3ZhXAd866avupPju24pa1Oa
vhtyw+anjeuBYU8SqafcUXddbzwWGQJLOCa00C1rOBYu3q8KnrA5kSFlOHCQRBjgigYN2E4N6XRt
vWcA/72A1Q7aKUMqPmThwU3SLy2E28Dub8PRhCP4HGcxQldUY27k0KnjwiWmyVr4uIDu4rPZBPAY
sfjukuIZgP6i/QxHwI36Lte0DANbc59p808jUHcOmusw7j1SkghHMtVXxwpPFsGxWy2oAhrGwFCS
/Afv29mFqX2qSiJj6ExIjyTQjWlDq5jNeVviiNyVEKoObfx1XAzKQaN4Tb7kt8+ON6rRU85Fe2NN
LcFMWTlgWKxwdjXVtH2QJRjQmUw8pNkjVqmHsF5CRIr4pFXZndHAxelM60cfYQnKsO56gVUXe7Or
zM2UdujP23JGj6VFZEl8kEjePTcj6sFAtlHgA0U07+BGVJxjYtxZriQaDZgpjsqQZO0Ay8ZEnpBb
L3qb/Avt4nTPjare5kkMTmLsAaXPyOtJPsjKeWaI9UK+dbobwc4DcAwRzhJDNlny2VpUaMbI/5Lg
WvKIZvtz/jqCUDukhZxPErBZqpILG5fTxY1pHSAf/YGD5kLqRHqbEi+1aUWr7FRwSWTRnOKIt4zz
EY+a/L/snUlz48h2hf+Kw3u8wJCYFt6Q4EypJJWkknqDkKokzFNixq/3l6jurn7tsB3Pay8aQbJa
Egcwkffec75T+QQtmq5K/6ixjHwQkIibb4obdMq6DKzxI3PpzM3Kj9MmVvTMNRdXZ3K3SD8J9M5g
CD7PV5TUrEll8S4c7QkK18UY24DaHTV2BBe+Y3JOaNZOY5Iu1Ug9V8P1kil7rMbtPnP3Rg3gFzWK
B3mUoZVgPD+pQT2pPl9nNbr31BDfVeP8bJsPz7Ma8fdq2N+qsf+oBACtkgKAxipudSUPgEhn72g+
EOXsMn2oUBEw5u52ProCQwkMJiU1WJToIFPyA0MJEVAnXjslTQiVSMFTcoVMCRcmJWEgpVAScoes
QSiBA43uo0DxUKF8oL8LWlOJIbCOy00ZEzTmK6nEgGbCUeIJy6mbYHAK8AikuSZKYtF7iP18VBee
kl9o6DB0JcjAQRHvXBUu0Cq5Rq+EG84q4VBiDqlkHbYSeAiUHqOSfIxoPxI0IIUSg1hKFhKZ7dVR
QhF7QjIyoh1x0JBQ4Ix4T1qEUshLkIxGO3SbQ0gijKN1xm7ymW9xZW/O01geRK2EAXWFnsUgCCkd
Ha7IS7fFuXyf6C54V2yjlCvNxe2Ko98QVwAgM9150vUJ8gRSnmsJpQqG7iatuxP1OFJHZPETuCTy
j5Bax6Z309fCPMqvGjKxY2xZ9WZOosfQRWjIFb45OGFNwAVO56PsSdON8TXYjnG1Q2UpTVP7RtQD
bWNEk7WGgZ/I9A2ouBOJ0nBpRzmoZ4n3Q+mKfARGWnOIIhTInlIe6Z3nEvsFM83pl/zaI1CalVLJ
VpqlZmrg/auJJJmrxdnL87T/2qFYdaPaPEYLVqDtkCOMB7Bkg7t12iBEWqT87AQUSu+H2c3oyM1T
lKGAWB9dbwnVSXUJWXQV9CaHaLx2NL1+xnZRuSNnmeaca9Mxt3aM3b3gNDsjXPotzbA5pSXWeAsZ
k2QRO+qdDlAWrfx6WPLe2NnCf4ND2O4ie/iuLSGyhLUnR2Akn3auYspVq6lABI3sVwucyagDLOTo
yxMf1i8cLcTjXk173qOSbETHiC1DzoENeyCBKOsQwGjzzui69449OJIJuqfrk5zKEd0ZrBsiVBJx
nsBTbqcBk5fVPsnC2Yc4g86RJp/CrMuIxPqj3W5gpUmrOTqsnfWo9q4m8sV9anEirs3Y9ZZJ7Xhe
b/06FIItVw37tzdGeV4P7Z+3EENqpwQt1RAml9ijHVb5D/jFUpKpwwyERRqUvWeQnZul2zJ1ol1l
kznYsX+F4lDfrU8XxIZ3iLPo6CjZSK50H+sBgiszmV/3nShGMRI639ZuvFAt+gGLU3kM1dd+SuSw
+TnQ8CUAdqXfWccXYi3015ut4O3NVJjrer7pxjcD3/TJUxN0cDVkWq43AYhkm2bBdfOr1erZEBtR
8avj2ns1iGpfHB31ozm9rl1lzk+G5Kq//Ouwdp6lamQKwvscE1f5sozzz0bj2oG0/+y4yjn70Gsk
B78eymr8TYIWN1tB1UdQ7429vi3re9WaNqG1Sbg3H0vZLeffO+DEgXtLSl5EYsaX9dCqW6332VD4
ExpWzVzPkABkETUK0jMS1YeJcCPHOYa0O9Fj/XHwFT9Kz91qn/nLU6EBGqvjWCPiRp1zCd/PRlPt
ZloZ68EbXAgZTvuR67CJGNw0yyGGAElekwQUTSdqPXi/bpWqE6UvpqCn3r2uXf71oOJrDPoMDblf
5Fb7fduwqvvLJiWBkNZxfxsCsTvQse/BXLXywXfHeb/+4zq5sBqyfuBA4X5d9U19PpHIXCEfXdeJ
dboi/xy7GLPHLGK9P3TRM9bkaL+2gNfPYv2gBqVzckoXbI7qjIer6Mrx925iOIf1k/nb+duOpDnU
bTrh6v3jxHYRurFtBq7dKKKiGjhNrBpIHtQMQrIh8NY3hOv4X98vf1K9tyLt4xPlxM+3YH2V6+td
Zza/XjnLNpw+GZ+KeQhqeBZBrFs/qtzDATOV4uh2xr1BRewKrwhsU7L3tvD/6ot4bZmWeubg7Lou
3c9z9aQpyHSKdpKO/jJtfI/4LT4VryUmIh/nF5llLLAezvCyzLFgSt8Cc9BlN78OZHMbW9dIMAhi
wxJ5v3MWP9vI6qhDW9iaif0wxJgpev+mITjajMI76VC7aTEXekZsEXp2ZtHOSbTioSK/oRF7rpiY
ZcRiEnDE5t0AdA5+5WYabtKy/E5+1zPpeGjEtYzKb0y+FfpzGsMgzL36JRqgSbuhs00tvgJGkd7K
uMyPROPd65I0nAbl+lRck2hsNoWOA8IZrG99S+VJi5ylvcVU6pLCqS92to/y/jiGkIUqd3hMAa5c
ItnddNboHaM8fsJlQM+RjaouMvLts8RVwj40cHp36j23PKDQ2hINeAcv8BGZOh3HLLl47xp9AgAS
xZHx2ohnk2ByCPfnVoibXH6fzHtvwTqfJ/uQbHZ0c9k1tqd3ChIg8Zp2q/Xo7Ewkd0Bnqdaxc9KJ
KBp0EG5EzwHIiye/ppH9pczvZi/7Ec4Jcss5ZgHNo7e2Z7Oizfq0BeN49ewJFow7HO20fvDkyVel
nsngEuQsCUZVd5e5BfuEySJAi85gOBY3PRwadn3DjT49h67bAZpxbmY2GZ2UfCUMyBCtDGL2zIFb
109ezrXOYsyqg+jZellyWrqqCKZtJ7I3aMKPxOr+psTnS4wBpB9hnvuO/VXm2dkjAqCB9UR3wdrV
cvmemdTUaLRJJhnbexG6CM0doBo56QdRnjxDTAimwXyaQ4Rgkd+WOD0+JKgRci2bU2/iMpvb/q6o
h11c7RcxXToAaXzhP9ukK0HS+HGgkkDMyb5ig9y1drWt+lhsjSZxd6nt8kbq7UNRg9abj2aKDx3F
3ftiZg8pJPQtLI+bfFae+owsrHBN4zwjSbpkot9DQgMjL6bv8EBu40I+LdL9mhn+q+8AjTMVK71a
7JNuZdWmbry7vC4OpZ7fjsrQxZ70IJ3+paqKB57lxhh8QCFGihk2pvAi8Ws/QdgLZp0Y0JBnUFRU
7m6yBBofQzTeTTmRVBOGsiPsU/o1BLXukxFXohjmLfo6F+CZf5dM7Qsz8bNrh7OyvbzIKA43I4iU
jtSsbeF5dIaRb2+6KRsuZgLpqVy0V1lmZN2Tmn3UToivPtyqdUGwOBS3zfCmmz2Ln9Yjowb6wKic
tCCV3ujm3V3fevAMtCAGWLKJI/bKWp5ccAg+Et2LQ6IZ8yBOSY4xgRZZcpD8eZfQMNpyshjGS9+2
c+BhfZvxtIPy6aatHMlA8gbFvS8/88ZOtoNTv0AbBxc/+LvKMD7w5rUB9Jrbmi3WhmkmcUqANbc9
KjycsuiKRUyAXvIwZzG0pQJOTgTPKiMqoy5ikhIyoA6uq53TsdGuuhldY51Ih2jU0zuwAvMWH9Wh
td0HHyPfthrMIXAtHHX5RHj27Hyys4h2Vg8ug++oa0YG14nnuU3uqYuXKwSsa+UX7Kyd/tNiGrP1
GxoS0nrDcqYfFqm/giSqdoAXL71rKrogwQgeKIne+iFyaBBLukw7L1KhgPV2wjGSWN6NXRdE1Rd8
kRfH3IsUplnK7671UtuQAv6UJPNdW9KNLTJrOOidMM5sYJ+5arScUjQC5/LaRiOlmjteq15/8NPl
HdBueQPYu9gurubcdrn9BYB7wuK8mquYsncDeJ4hOhUxbYEOw0sYep9pmk87yhB7ix8NI6GLm62w
DYV2eWnpWF9Z1siE5tO0I/lJ22PGiF0HlsiIKAnDrw1r0Ln0m884H7edFXL5LORHTBcF1vanR8Bq
oJVXT8+7XSTy+yQeyKwcHOYdhX7tZP9FNPkPLjHXloVsj5iPPUf30g/eB5d0Ir+mmRmRLc5GoZ/g
jWe2M0M96serM3JtTNmT9YKgqNZr6V7t0xbNXc4ljS9S6+y0bKLhlcaADglm8ActOhdhUHn+nTGQ
+WlrrDLsapONpY8my6CH/XPR3l18LkE9e9ZWZ/5iyuRBZnZx65TjsHEKJyRFYnTx/G2M3L37GcCM
lyfQxGgFg9jJ/gZDNCHg4jc54Sayh348VIV91JcP6fGVLwzItRWRMJbRQRngqVXdADCR/jm2wP5M
GuprpTfldukCvwGONYzlF2tp53vcjfBWimTZWVOkY7KaPAI5voh+AejSuLxg4sAq3QDWYzoPbaoM
fuAcjo19tKxmvGqO9x779o1GFRY4AsdpKR7LbEmoGjKXZikLWtQPd4hCkebXxzHBmGMW0+0cDeLG
4qxOlvGwpON8FRbTfG02+318zopcBlObXxJWCUxtFUi6HFfiUkXfYDcWHRASGt7M3fuNsI2HiFM/
N+CIuKR/j98zK3us+puWxIoNTq8syPvY3w69Sc1EXN1ULHTgHAIZve6QEC9yNw8H0E/6mTYZSBcd
My+6KT9IpHOfJOZdrDx3ufiW0d8mZ4dzaj24JNg1WRkejbJ+FCxsYzDCC9iAw6bjRXOo7qMKaJYN
P1mGuznJuPhHn8UU4pVEwXJwQ6KG256s2QY6qmbl5GhY2yzu/dsE6z4Ag/JrOrwn3SU0G+AAbIk2
LnpcRDbWkwS+49Zzih4/e/PDodowi5DHOR9eF2N6Z9+0M6L8N0zDmxGCwn2YYh4c2LfI5N7KeT6t
O/6YYnGiU3nVCmaZhUt0XSjebHtGEIE/lkL5tOiUV0mXf/TCfagIbcEvhCDJSt9rU7zDQuK62mkd
axGlZs9Z53najZkoJkGFUnrqq2jLZ8IynJWEcUfU+0oiYOQxVtcIEMAMMIqW6YPVQGnH+LmzSVnt
DP8UOtW4N/O02S+LaiWNxbM0zGrXu3i38846ORYO6tzuL/NUIl9yxBfXiJtd4aX44QvfCdqkqr90
ebbXM1kqTQwum4GwsklmzRVn/SZjuAzCCRROYr+VwwDXVf/e1F0Y+HyORR2b+94xpl2t+28jaCr4
IuzatnSdECfpZBJ5qmHe40l1m9txoWnhy+oRHzPmXW0mGNEgVbUjqBTljBJirff1JupoNVF6Pa8m
Dbn2EVaXxnr/1yGpY5YLm5VeK10m/ohTY2PEp0XjP1jn0JrOH0jWms3jfIuTFFUcf6icyntmItOe
DU/386H18fUwjCOkJ2WZWR056WTn7XE14ujpTboUrx6tjF2d+/3ZAxDJH+6Hc9mVlUFu8YJvPxm4
rlRZREcgikDdM3U4j+rAE7guRlQe1sd155W4gBntO8o5q5/GM74l+s6zbQRjxGh8atqegRuTkfWu
63Q+ok9i8miWIRpTTY5Yb4r6WLOdAUmTnhh3tdCAlzFwlU7RVgc6N3895J2eBIu5GBtNFfYrsniC
w48JiJ1akj/aIwo3rIaYx9SB3KPpjE2Xl+Vox1/g5VjRl1cE86/HKn2860YIy9I1aMqrCjwKZ8br
jqLLrPd/PVjKmCjh3Djq6dif0YbvZOYgxbYpjpaphs+aIpELpA1VnuSG7owVtTs3pWdiVkpTWm2p
be56pltays85is1cN0t7Xm/BHPv9lvo/GtNT1jKctC0WKkR3d57lIljo+oETv0+9s24avERHii0b
NvNcOKZ5rtWtIQX64TL5HFokKGE2EjhuA7nau2gE1sfSiJVzvWVMcAn13qHBWfYfEESmXWk37Cag
zRL0NxinrHlf76wPi67sThmfWKeX+nk9yD9v/e0uG952l9VQ59fnp1WTxXlLoCgvWO8r6+dhfXju
uhAMzX1P4G6xoUzIDnUOmUnE3M3Vk12fccYmYes6lkHKH89RzItxdtRhvbse0P6nQSMfsporcZHz
MQG0Xv/+X56EepMcz8aEOqvnsf7LzImQhGyZ4xGqJzmyoAG/ELda//TY2qAqGv1bEVGsQLNAdEqs
Bt5SCq9Z8agnKzxCI7NkLW6XwjfY09PS1ga62W3YAb2yU2SJ6Vs25e/sgba5NQNeMqHuGVXyYdvl
U9VxlmRzuY0rsgxBI/RMeogrhVWKTBKrMtt8agmN4eGQtMXOoFGxtwin6KhogE8C/hr4dVKLg089
mKg3D0soEjYn0YWmr+SRk0yMp8oYPrScV+AMhLpFqca74EKyY6cYyME9R2QEsKjqXzUoyZvGkcn/
u7x+erX+F9GIi7/qf9KMALUpP753yfe++6vL6+eP/ZFxaPzD9XzdcFyTCEFCDhFn/JFxaP0DbJGL
7MH1BCx/B//V7yYv0pjY3RgWX42fOU3/pB4h+pDIHMtGuGB6vvEvmbyUeuWfKPkeghHf5HJJdout
k3Txz+IRGxyMDyNtOMpcP8YdSaF91FxFQjhHvJT+1u66l077zKT14BE0gpaaVbTsJ9znKfGkpceU
NtFabwsF41tdiS+MLR494MxnkgDDy9B8Tn1+HTxmwKqGQUTGoD054SOnyEsHxne9oCkR0XZwB2g4
RPweyhmrE7nSTKqWJ7aLgLGN5daItfvaZ2hTW+5bO2VPrm/ek1umM7gfb4Qm6cvd6TsbfUFg1oo6
605U8TxJWRRXolBJJnlL2Shu5yoL9OkppNVLE03c+/PDkPuPcmQCs5SPcok/WSxuHTt974G+tA50
MRlep648Z7q8zQxy2OuOYq/vHZ26V74scf0Yh9XDEDavbS4PtIB2rU4qQxG6z0JRytzsE84weheK
MNBWn1UEjwAIXcL6aN47tX2RtnE1S96nLOI5R658AZGh2FxWYR7CsN2lY3nb+TSJDcEwQtwOfvqS
DyFsCiqdbGn1ADqB1aQ7Kb1TovO2hW2Vgk0nWSm04fL74S5SRaKbZzvLmW/MjCxAB7XfRmRHJEwI
tAuCeRqeQz4wxSGw5agzRosQR0yx47EJ805icn4L3e47ohzQKMPCRjDVGEWhrisLCpvQJHx2PVO0
lr7Z8puhGClC1vssZvxFmX9yGoe+QSbuF5dYmNrCLM8vTgXD5fXTZoz+Q9Tfopn3oc4ho8I//Zb2
5ryhJcxIvsrvW3axdoPfGWBM4ozLJquJh7FHuguMoEgwJheyHW97ytiNBU++hykWWCo5V1+ip6yl
VxK69MX8qvxsrcXf5SnZv0l0m7icOvx36LzW3rDRNbZd5X6TnTdciPz4HqJIRGDlP6Yu6ookuoks
5OzMRdy4hyKmpymonXTZQ7BjU830VhuM76b8bmQg5EB/BEa+FmSESYFuJoI9BE1wFgtSFunCBfAn
Im+kxVSK5zoiDWIAeoqHcrt+WULfp7cYD7tFEcMW/bNm4Q+M2bpHdUDXRvcfm4kCbclvM/DAGenE
hW7fD4kkUdKI7puuxA43h3kgSMMkVJ6XWe8jGMvbOaynk5l/nwaIaHWJEb80H/yuY9v3oI89gzXf
vYWJNlIq5ZBv/Y8QQFBSPNSmtTPK+ZAL/dMJaUstzLzZK2YnoKGgemz7dpqzTwCjgD3IJGQ4WH2z
x2MMvSwUGd8E/ZvBNpFzdNowSioDsGli5BRxBwj8RcFnFZWSy/gYvRikQAZd5WB0bxCryFa+jKnD
RvNURB6FoxrqYkB1tzBpm7q4QqAEUWc9urgQNkOdHSNjOS/Ze9aQyewVW7Phve55FnieENgYARZS
sSSPyTLtjcy48+K43nouXxo51EpOImk8FKdGTBp3wktnuRnwEP7d8dJ3y3Bp50wkUDP5fmH3iXCM
j9AV7qMpLW3riX7Hv0AI9hMiNZqJuthhPbXKEIdtTNvcHkk7ctsXN+PvOi6RE6y1zIFm1HvObea4
KbyCu7JmBSIxw9g3UEngihbvGgvZNu2aU1GzsMA38bdVvM3N1t7VkdLI6Bbt1djZy9x46BGkbdOo
wepEQ2Fr1mO6WcFfYJ34zvZ1w5zbvSUCG5yJlG9m5X+aE4hQdFeM55sJN/68qbI6PFRCu0BHm6g3
rLssXs4ytsyd1fCC/PgZrkW6y9yKeFSCoJIxJXW7r1pkCH1MR1jsJYITLgbZjcUbQQPJu4nCi54w
JEAt8lWDaDx1mqChAubWyKpAT7NPUG7ARrSy2g+xfTtqfIKDsNttGYFbHMrS3cSz96T39rHy0LyA
iG9u9EJCqe0hg+lF34KfqljeCMQDf9XviLcrDyPhpvRwByCvpR5ABKcwFnSVLNp51het4KPQwvJq
1iGdchqZ4E6DuE5/9GX+1Rr5tDL7ZewoSBc3I2Wmlv6hmev3OtN5za39OHDx3cJm4auXe4RuAnS3
BKeLWkui1ryfZYbcyu8egCh/xXz6A2zrk3Ryc+N1HYuFE9252Y/1LJ/8Y5fFCstPK8BBbjySztcy
Gqjd6ktiJcAiRpZbAuBOjeVN8DE5XeyYj2TReKKV1sLQbpEohL41bFM7ebcIPpzm7s3ty8+YOHLg
Y69Vw2lgGPkPXeO7WFhUhpFZHAph2rtkEKew1ekhwwTe5Hp8aWh3XqY2PNiA5BpW+xk1D0Hw5O2a
zu0yujejsjalOiswBqdtE4e7nkYSmyOuU4v+oTvds7dEySbO5/vFIm1kKZvXpF9cVbjz5oOXRcFo
KGgr3+VlkJKLU36rtT6viyQdthPFmz5m32Stnw3Qh8nEdRI3cq3rH7aIwdGE028d3KBNJhCaOdGb
EGLYDvXVHl9VGlQgpd1uQkX2llOnaO4sNj6aR7/np92uK/dGWx5p1sGnGtutht2KforR7fqaxWd0
tcd2WFgqPLKVwt68H9DZND3E9EUtkACwFa2TK7FOTh06oUuDXYnoHxKaB17EqPr2aazAO9BncuPW
wq9a5Hq3B9RsERDM5ZAvD80Hdhy52n2lSU0dYByGhAVRi7THZe5epmzJzlPVi20pWWxtca9rWUC+
FYKvnitlbN3YXaX2b2wbGJd91UZeS+wDTjVCVrdcD2JEk1eIf4wM4lu1dUlq88bFkbWhI347L/rL
eub4VlVxBjB4gpUYl5qzcycyNXoucXtROtkOZqvcSK39Mg7htyQtUErCxotufdcC9S5EubUntwvI
7YDOOcZBR68aFHu4SY06Btk0MzgsP7wRhWliO6ho9PCt622Y7UMMbBA2m0uV5z4XFVulTGOb5WR7
G8ibW8FJcuoByr8hHnjLy6PpOB2l1/T7oZmr7iLHQUkTZcmWaedMg3+2kNJ6XW0c2YG/xo3DVSLq
grYt1s3xeJYS/8VY5d9ylJax1qrf9mDH7hs0xXRPy5hmLeR94xzBtoFjqO7r7ZIH5ZDCMK6X8BxX
+Zc0FRMDBf0rMx9aCjMtJEMZP7BQd15EAHHPDHZ1G64ew3rlh/xpPgSa3Z/D/RzRWHbE+2rWdNdm
RNNVW2emt7RqF7LC+yKc2cYejPvQ9yS0sdRwtprVXnxmPnut2ztIio+LC0OvFbdGERsHHWXsJs6A
bEKLSmmRZL0PerQ8MABCbcN0hOmA6mlNRf5EYlu+/ynDaTJOuS6RAKJUe23pjOgM2T5p4HOncKj5
JoXLKWnBgPYyu8Tl7Zx1JBqYkUnhbERXmk/XuqffJvOwYdPeRlcSUq5AoPWDFVsOKic8kj5AExqN
E92YbiMh2ob2hzOV4dd2sdiA+cN3AITDNXb14brc57FzW6OL3wBesM/8lScn/q32IudsodVNoiE/
5Whldo3khPGA+mI0DJHQrTcz12SL4+Sf6z08utCPe8aUxpJ+XW2oqQHVYr1F8pJdutEFgmN9SdHc
7SfTfS21pQ8aTtbt0jsvBCG0e6JjrDN5GtaZ6Y5PZ//P++YUmTsHvH2hcsX0ZKLd8fOmyMR2djP2
jiF/R5O1eTY00rI3eexfUFMReWENWNQnb2EoYV6batAuMsV/GBFXsN4zafszLokcJNDeUAeDl2uX
9dCq//nn3bF+thKYiU4FYIZCJaGH242McZGT4E5CbAKW/FKQL4OQmE1ApnKtnJDBr2XaOFXhYReL
bl8Mz7cvTVE6P2+FQrqB6DSLxi2Prf9L34Tnsl3OhpPS9VY/hI/CZjZZ8uWVxAH3rX5jWPZNOKbD
R82TrdF8vmaSKAAP58XtGIYFFU0PIq8ZGZFr2pW53BYc5viV+ALttiPutxwVLdga80vj9sajxgQu
MEkhPax37SW+tYq43rkje7N61M3HPEkNxlYT+MAhr7azUdR7ENHgwdCu/lYvkG8nN7vPbDPbymx6
LYD6P9e9b+/weSEALgF16E68tXre7dh1Hv/SX7j7GV73b2Vf3IFA7Nr/+HdDVeN/zbSjWheO5UFh
5GTxfAWh+avVI/c1cxEkYh27oi0PZHepWhXbtgcQ13vsJbsacjIDHBjQ9BOuXv+Xvy8MTzcdj/wa
/W/dAn8W5kxIQn9s3QmyVHMrXTaTFIJWkv1gs2+2pFj1TnwOyXX7n/+2yg39Ly/dVWYbQb6J7/3t
T7P510SylP0Rbjy5gxSMbe8/TgqcGIkZeL1+1OP2/0PKf+cU/S+9Lwox1Y/67w1Ttx/v8q3N/sk0
9fsP/WGasv9hMRAVaDptR7eF+n2/t74MXdDgcm2H3Z3hWivE6I/Wl4Ii0SjTHawyym/1i28k9H+l
1WWY7t+BRqTy6rYhaMKTrGnz1P727cE9pM9hPFxL5lBqCt2E8mY13a3An/XWr8O//thq5/O95A9Y
0H/7q6WItT2M8V4K2IBFul//VtU4dHLXHxqERbnqJgJS90mG+X1IHtwl9xeEueZ4IE9pk+Htf4zH
58qrzBPjGHc3WPy4ZxivhWae+F2EPtg51+pSfiuA4qGOqLGuiLe+1+BhLpvJTpyN5fToEUj3WKxh
OYx+/Rh68UtNlBVX4Bl1vPXU9aq8aPo7PCpsbgnx2I6yms8hiXh5Ojx7pSQSTjpkhILiRPRjn+vR
PZmW1ID1YdiqK1L5JP4MfY5oUhXPNEPfxpEFU4RkyDDM2NYzwQO2TomQmdprAVKVa59vKMELPX/r
h9E5m4IJQcnf2fSWme2pwEvEvtWNr1GqZRWTxZDIoS96FQ77LllI1IbnAGeZbDEDuAV8vZRpQZrh
u+jq8tlMo2Pr2P1JaMMnkhRBcGr5NdPBFWOy7dGe5cDZUIF7EyWElT9HfFA71ztnIgQ7qHRqU4ny
wThqFF42MVol/bmSRuLGnxjKJFNOI/NHCONxP3g+6zE8rf1is8+xvWc/UgW6A1V/kI+l4+DG9vWt
0PXuZk7Qj7HFvJNxAyGq2y9FCRTB8r8NqfGVca+9F6I+tG5xv9Te61A1YNLhIlH/UtKhQ6edKrG7
arAnpky78VLrZDWZTyPQ+j4k5MyME+dBgg02RfcWhGMNdNl51pkfknKpOxuhy47WF6PumDCBlFhK
zY2oYg2Eo/qVZhfJ8QIZJAmRy3ZuqCQiLAgEUDKjHdSwtlRj25BrkFSDXEP/XqnBbmq/aWrQm6uR
b8Lsl5K3uXpqHCzUYNhQI2Iilfj0GBoD9HaCUg2SKeIbaH3iC9NdB214f3HV2Llg/twDPd4MI2ly
kVM9l2R6HHuzbvb9MIx7dg0nh0l2y0RbqNG2yYybEa5Hnn21BSgiNpaNdNyaJFM9SdCuGpIzYaIH
rgbnBZnqOx38NfmNM+NyjaikFNyo6OKA5vJ7Lov3mNg4nDzw8ZnNp8zodTWsj5H4q+G9o8b4mngr
1VgfbzWFi4kPZiR/b15+pMMU7qzuXihJgIY2gLw/795ALWCiGshQD+ioCBbUBPHUyKOdIYGuu/LN
U5IDhowbDQ2Cp8QIvZIlaEqgkHYXzX9HNf9Vra8Mx4XPh0ZiKhnbvpI4dErroEQPmpI/lEoI0YXJ
p5MVDyyPu8WP0kOlRBMJ6gmNmgl7AyF/40701qOJykIquYWmw4dSbI6fB0jpm0J8S5RII0WtAVz8
Pus0H045+Y82ud4bo/f0s2MeUiX2cLOBrgW6QsPRL6BA2PJHSPJRDNDmpCkmlWyk7G9SVCRd0X9P
+XYJbdmzAFhoTTRQxxbakwIG3qWBL7ck3+ylQ5zStUrljGBlRrmSKwlLco4WBC22krYwBcYOhNqF
1/JjWeUv6GCmVRBjNse+Eduom+4aynr6Qmiv6ftR4GdPs1YDXHUR2CAKuYlc791t9PEqycNTUhwk
bkos6T1UiZcjbKXmG1Hu2ErCY1tf2Mp7m3Rwll2UefNOU4IfoaQ/ZLmUX0LUQHoX1Eoc5Jjpq/AB
9tQWyhptnulRUeV3M311UY8EDYX7VsmNjOWjRn3kKBlSqwRJJsqkGoVS26MfJvdSWkGNngvJEwym
uLCJnqcul+42kSRemGOP6kUJoCyUUAaKqEZJo6jLgNyiluqVbGqpDZrGAgpOHiZJYCp5VY3OqsQh
p2RXOMMYc7OBRg49MeecnV2MrgeRDyLYWN+bS9wFAP4taMYhGT9ou5TIC4MMSVfpD1JrTiEqMLlg
pgXhP/Cl0z6acXhhQeJRpGPQpa/wnH/U1fiFi8FVRiiWUyU3i9Gd+asArbr6SpAmx89ECdRKpVRz
YmQR4cilsvucw7k/t1n8mHZtfcS6FVRQO/ed032mExI4DS0cRhtxhaH8UqKSQ9eZc9lDOEc2EGe5
EtNpqOoWNTkp0dmNSnDXorxLC3tTKCmeoUR5vVLnqREXg7sCU1pc3cTCeB8n80HiQuuUuC9WMr8h
3KPNaImkzJ8NJQQslSSwU+LANJnvPNSCtF80ZPIICG2UhPaCpBB8M4Y1VIbzGN50DTMHj8Z0OAZk
t0+0SiZ3FxYfflK2QYZicVDSRR0No58pAZQ3vXb4Dg4hOscQvaNQwsfI7T9rJYU0lSZSiSMBKd/P
BW5xRJNcgFyxYFtWcsoMXaWtBJawJze1klyGSnzZocLkVx4aJcuMlUAzUVJNA81mpsSbQx9f9JrR
XqOEnUJJPCvzwP+cbMihmS9eR440u4wKTfOg5KGFEorqSjLaKPFoUg23vZKT1uhKG/SlvkBoOjr1
S7FKT9GgAonctiOi1I4t3XZRQlUfxeqgpKtYMcfLjJpVl8hahRK4ZrQ9toaGK7E18sDDDrd1WNho
6V0SJZBNlFTWTnaEY/lbKxvu2EfSIpriJPDLeGaWBM+vxSNM9s1b2DGw9JQcd0CXG51BV7hHLKo+
4ULaq5mmyWFq3f7CXgF0bC5qLvY+OYiG1QUEUVTbHK0G+RFs8dCOhNp/sndmy21jWdZ+lX4BVGAe
LpskOIoUTcm07BuELFuY5+kAT/9/B85Ku1zZlX/fd0Ykg5QlUSSBg332XutbdvoAIAj/uPs4EZCy
pgtKPgmiQOKWmEzItBLTg2MX5ihNBH7sjgS9lg9rNaRk07tmtVGnhIGcEXH9xp+F/6D+3vdSkgw8
euPEjoVoqZpW+aRFlxpSExJDkt9NQ0l2nZOXAB0R9kOIYhOncgAJhJaDkX93JnJYkASxFu3VMf5W
8EnWsz5RX+XjwcEHtR0zDzuwCKaH0WmMLakdOPUVndNI0f2pnqzdiHZwXZHwnSQp/nye1xtnupRT
W4PIKPRNOxIm0CF+KYGmf1Bao8KHGnXbxtaa3ZBEtwJTz4OlVPq2pBm1IlTtPCS4QSYCfpmg+XUY
cHgWwzenTb/Nifq1bZynIBLZujKxC6Z9/4WIPddf0FtNgn954vruo7b7qNBj29tFLs6klj1781iB
liaXpSJpJRi+mcLzlS7C9dHPLWMmbpop2nENI7U2Lk+F0b/p2NQfPVppuWdgaayU5zx3qw8ISWLM
6G6t5StyU4pt6LnnuozLTaJxIZ9DQmQNt8DyY4T9AxvrLXkL9ZpQ7WaT1bFyyuBwIcXNH61CHXeW
YzMPH6OcDFVq+nBWhmdFWI/MaS5pFoV7zTAxiGQmxhJKHjUot1HE3KULuviSlJjA5xJIiiP1QraS
M0jDVYCGpSbCO6KyIf3GWDP48ViU4+pBTcJhO6T1d2K76lObGPVpuQdc9NGwVO2gK4KykRbKSmAj
olqwyEMqx0/KhDF/TFGVWr11iRxObCvu9mSX9YeRyyZk1qzYJeoAXnpKLgJhtNRAUbY7nrJi51jt
gfmrMu7nPGk9vvahsrYjup4EPMyeC8VD0zrdiVCyeN8GM5HaQ7DHoYw+VkWq53T0Y+Ae09Bzboyz
i40Xm+khSGr1nrvGNWGAKrSp81M9BFaQOKBf6xXoCuPUVyI514F7zllIeq18aMtZvYKlXxvaFD30
hv25I1dspZoBSb2ifK7b2T3lVf1kedVmVomG1vNbq7rzdVbn2K/nHNx9kQe+x7x5F9OKXicYoLcj
CgRACsoTo6h4HbCz2BbI4fUMf12nk0rSAEUneICYuaJ8LMaHMKBVP7sUp4v37Bd+n6T7/fY1N83e
4pCKI1AxpVXuwGUx7AM0g4r0pi1fVSH7kKI97hn5iqMt1XhqVqT56ufjIY/jg01em9SRAJzNp9ov
ivA9+eFT+9PARrrrJLFn+ikk1C3ujB64h7SoKdLB5nm5vCvNWT8ed/UrY53ZX+xkPzh9RPBBd7Ci
TfOnu2z519ioN8oQ9nukItFwYiEHHID51BE5re7FQIbX8p+Ox4EZGcTL9hOpUogPpdnx580omT/L
QzqGH2qTmJm+JSSkDwsmQn+azZbfSQDalg2I88OitnxpuRmaOsEjEimEzuBCW34b3jzoQMvdn1/0
zHhP8xoCvERGovjJ6Xf2mD+Wuw3Z9IdQI8Q842xYbJVep//zLnnQxbFOY7GdIuVxcVOy8VBmv2vB
oQn6Bz+a+n2Q83YpeGeMQVPx0tB6LwqV/UYtVahlYPUrh6b6JtJ465cbRXoh7Ye0tkiiTGcqRijy
yFQhJ3ryo1ruidyYNZ+0cGnMgB2KD/OnI7NSrWFem8J5YaBk+oaUfzIwqY4lfOhyPyFlDIlD3i/+
WObB9TElsxZUhBSVLlZZ6pN5byi4eqQKtastpKjyntmk/d5yehS9Y3P8aZfN0Fr7TG8+D/JbYTh0
XR4dYynuXdyTy73YRfhAUlkxrbVETqvl0RZS6+B9kK9+MVB6HgmiCQMof0EiLo5JGrgCZXxOVhLz
kd3ihF5uFg9jJT3TI0jaUUVXu3xpJgSWITI5smnx0VpAzAvdzpVH0GI4XR4W5JH6wui/AQPqtt7U
IcAwsCwm8shMFoT9j7vy8RQlAEe8nPRbyaHyQoVjYTHfLo+Xm+XhrNBctprCKx76nG14LDdi6tw/
sIkLtsuBo7Bl8KMgf4kiG2zX4ttcXtDyWsStL7X0WC9uzGmBSet/4vsSvSh2NoOWWgpdl7FSA0+1
QSCUsJQw7TLJvFr1DG9+kL0yifdKOVE2TZlozLo51pebBRa23JsW6PLPx8sXGfjyAoF+jT595def
P2erKTih5XHX63nzstz9+dNza+TkL34XlQSj1ibH3Y+7Zu1lrOI9tYn8IsGuxD016CJ++c6hxdiN
r6FGTsvN8o2D4DpM92ZahyongZ70fmXZOcGePFI9rLfLPc9oXupesvfl15uUVpuvhoz3x7nCXKIU
xP2Wgw4BhpNo+R5L3vvtIZi1nWezqowum9TVz19vGK1CWGHFkEm+t8vbCtWqBTLOw+Vm/PPeX31L
hMON5E5WdEuei4s82yi1QPWVsLH3Dg1Pttlm/lhK577Q6pH+WRhlP/wUzmLQXlwV9aSfYyexiRG+
lpM1HBZuerAsTp5cl9zlLm3cegN/BcJo+UFZPs0Fhf7L3VmueSAX9mSpDDtw8SySXMK5LT38tCmU
o1Q67Q20rWRMq5+49P2hKV/+/OVhLL9jubfcRFX9eR57gyRaqJGLwhxGEKv/z8fBOKk7t1d2P17O
n3YR5nG+GKBK0CZuNjpcgh+vffk2cjqxFtGDQhk/scOb6P3J9YUTiNCW5a5QDBiQjtutF4fAku2Q
yNnq8lCEDTvQxUXQZa/RqA2HRdK/3JCSg0NquTtqygVuy+8HoTwc7bD/45i06L9ttdG8/nJ8L3cJ
IYB2MNruenlYGWivM03GY/15HixHNvyTi2YpkEp+nibL9/x8jloDOFjgsUALwfMCneB8KgQVbGyC
nVr+wOVHWruy8Vwz2yQPZETOt3B5E3n1i+VaFcl7vz1c/gG75f9lTvx/TmTIImZg8T9PZG50Qr7/
16HNXotvv+qR9R8/+FOQrCH31WwDXS/y4V9SJxztH65nmqonxciuVAr/cyaDHFnXNNO1Xc0mp0Ln
n/4Js9P+oTFVocNhIIn/38xnmGD+PuFzXddQGc+YJn+X4fw23KybsG9yKuQ9UoaCHmj0BVWJrT5P
LDc79jHXBkmtP2FUXQ9FR4/NEzYN6+SAJkPb9plzIaiMMGi3Hp5JHjvFuvXCpJ/NL+y7liXP0mh6
pa95kJ6dUt2OCsGHyTnKwaESY2rFwOGcy5jgPbNGsRs0Bube0ME9cV2MYvMtFjbgtuoD/pNtPkfp
Zi7HdKUFIZKg7JKpQ0criWxF3chybGkzwKdevfdEA5NKi+MSLGatmMfUyCb6vSjtVAqIQbPeu1oF
ifalTJnDkJ18x21y8QpwLfXcrbD9aCh9WDIJuIWZkbwnE2l3butcqoyxvy40crkyAn6cbwOm+QZk
kRS/ojZrzb1n5Gc97Gh8mBsD1F7d9M+dyXMnUgWXfyck+aYQ5j1H4XdIMY6BVTtApGOhZnVi5QlR
BkkJ+nBOg/IUIoVeofEhh2z4MKrZGVfauWQh74uSHwHVUqtEWk7XuHEuSqye8EWdSk+9eoF6jxQc
i8V0DXC4j/q2ybU70qCtlTY+zZpdbGfnpovftQoWjhJ/CtrpFrv9sx5ZL30a+iDV0UA7pXtxDLHL
RXq20+RVsyCmjbzMtDiz4N4QDx308OCl3dakKWHq6RmC55XS5ZTY4w4ox3H04mPDWGGYk3PsqhwV
8bkCmsTgwRn6LX2kTUwfR8/Ya3cpLlWP7Ze6Lh37pZ6YIinTVZ3tczd9UrOZAsaM3o2c44AJxElY
EaY57RTU5n4sQkKjIKEpptqtDFfb9zxzyVYVV6G2ibtqo3XGSzpkr6GVPYSUQa52rSJrX3XRMQHs
Rh/tqDbpWX7CWjDe+1Yn0S79SpzsuxVG73UnbvJtrJT5Xrsc1Ob8rNW7JlXfJhWBpYbITBW7qbCR
pGkb9nUHRDrr0BhvHo0IRnnjabargCwxTJWGdxTaeBWzve+n+Ei3M9WsCzUFFyvewUqctMjcwxM6
xRGSmLADCiKIUBbGVjURcFrzXR6TM8ZUVWWWBdIVRe+bi3TMBWeVimc7muj3mS+RkR7nUSOzFtpF
nbwuzzH1EhZvXNsYhdhItGlfh++AsPBgFmIXiuwVJNHJNlvf5FOJIDylw7owOf666Ur/bRWr8YvV
J+9N2rJISNFcclSn7KyYBDVynuf0CQKU/2Uz3QWNTclpE8l8jef0nI7dtk44VpXmKS39IRG7ph5u
IDeeGyU/D3I5cL+KaL4zgr3R6yhDcdP5SBBovrbDZ0r7YzfOd6ee7/IT7NXppGTp2YzyV/nGyONR
C8ebE48bpZzvLYOSAf8aJEkyMVs/ICwR//nKcMw9XBFim+v5OrbqlTbgrgy3ZLQdQqPh9zUbj9eT
enTREE6Oo/XSitb3qPy4Zn/14BzQH0dX3T/1GIvksZ2m4iT/tixkLRuH7jnWxDqZGcUkxTkhqGfV
R/OJSehmpqG56sljzdvsXZimH8cv49D6Wiyeda1jcCd27BC3JNPfA8CTen7veKeMwXkRiKzwcs53
1Ty0ivcUVu22sZIjgbzb0uhZpuer04grsI3nXLU2XeFXuSBNZro7yUh0TM8qU8avbqh8kiGZD60A
+diob1FT0T4LN4OO1pIcJUSR4s2zgo8kFK48K3nviumk9xoyp/GE3tTvpmMZ2hfEi5VyDcbywQDt
bo+kLwBEq5FGZq4NTHJ4pnK9VtC/iKmRx6wFe9H4aifpB7VMjl1j7Gs9O+c1f7vg9JgiDgneaTuD
vPilNZpH+qonr+qe23bezuiykkCcAOWf5f9KHG/L+gjPEeoDMAgrpECz+rc2EFfBsdmY/XOtc4oh
0toF0ew3jkW4fHqOW06rWevp14XZUQONIhdsmpe4HpJHjytbl8x3DaVrV9cf9eDe5+LZCAjWiYFf
6NH3NvYOobAv8pSUa4JU7eOj3MqTqNU5xzSNhvgQui99L/W9BVcaz2RfY+25JtLtVbubbXLOs1Ct
6H9HXfLa8RwZhjbh9eeIuOrVaNicavlr4o2cH9FDQzOZ5wLWd1nOOE1cNGxssCfMLx1UFWicRAIr
0SNGBHSZyciAiPDYWWduAq8sOQIwwhwwGftMgIdUre6Tm9SvSI0GGj3aWxICaKzBeTldUJFCbgC/
GW0AEQWDhmjK/HiaVAScNCsc+8jl7mMGCXSfDO0mjxiPZ336kgtYMWU6naaS8Hit/UJMAQPgwKUD
mGJGCopxAn0Sd8oaFZe3MnVtRpn+LGRnTZP+0SW2Yrm3fG2a42k35uBoHBsIQqJv58Q2oBHE5nG5
t9woZvPHQxOv5hrvptR5elL2ucC6PSf8NBA/uxmM7oFGTcCGE6VEpmTBmmC72IBNgZJ0uRknTJR5
Av02mK1PmiuNvD0ZgDJ/GElqFJMwHjL4OrpeBRMCQ22fDfV2UuM7YJ/oQK/edyOyAb1e3dcdIDGX
iS9WD6I1yTFU/LFnSKchlFde3PbdbmzwquyoCwzHEzLdVe3Um8nhK53+oFTR6KNCY7jTK+2pknra
5aaXGlv+uBlZaXtxokaAR0Rd2SHti4gNhuVwLaRgl/rr7q68zHqdLW8vd69+HbmvTaG5ft0P7jEu
+i/MTtcFKXy+5nmrXuqDe1twNc7Muy21wxUk4XWuoPttLOi5HYoNjGe8M4n+BsToCLrxwmCEvRw0
2rQBLllNLz27JkgGyTFpWDw4BYqpv+XefAsbRhqi8aeAQsdEAoxWoXtEBuCx2OA98ZkYoeysg9WU
Oi9y2mflI96O6Tk1y0tmI+cO3B300dfY3CsjgVZ2+gPh/SNI7i81gNq/1cke6DrPdDl3VfRVv9XJ
hV51QiLq91pGnVzQwoe81KzijrO7cUCYKal6KjOIAFoExpCM0N3YVodIKE+6t8Z/MA+XhsVoYAHr
TfvCtPfYdncLoGjNdUQuMMNwbXNxi5TwAdDeQ+0mn5H9MVqBF5SoF7DRn6AfvSY6v9/RWR7HAiEN
OLWS8rSg5djr1iGpuVANrC+8ZwX9pr6h8RRYl8mhXJnR6TLmU8jxhDb55sAryrP41TFKmIk8E4hk
xcS74oidxiWQGjNQxM1zh5vW0x20xDYvv8illPgheAZihwBgW3EJb41+l1vDTdZudiXudaReWYbE
aJLeQL4886QgHUhHRz4MVhgufqj19B3bG9PCtwm3TUGD22rlhdV48RIccsRgwn/a9eV4ty1eMYyo
s2sEHyoKyc79mlrKjSOs+xux5W9qNdN1qfc8+Z9mAPbWfvuYx7CG4TMOxX50MXuDGTMrVD3OOO7k
FcxAqGDaEJrD0y+bxr84vnRL8sL/RWnJE+uqYSKlwGBKa5J//4UnXpsQoYBZE5oRWfe8yc705c/4
KwYAZCMTqDLLkeV2G1nlpQmjYMPcNzKndKI8oA7XKRMNaZ6bdRiGFFZUzSnFd8NEEdnwTrO/0gWH
rY2/024YKYudI67yGkwm8svgtduxTo6y4Bjjc6/ILo4NYpeXzlmbedY+yKc3aIaXCMSYSQmagJ4E
oH2GP4MVIKXxZ1+SgkK3gO2UW5j//DbJzxOqLgYft9As9lSzZT2/6XSaSaJHI2VCn5n9oUvPhcFV
I5lvSEtPOdxspqPASoz0Vb5mY1bvswYTbVbPIAE3bfpVcbIzMptVz8+mMYJxOH663fqiyY6hPZ0c
oSKxsS6wgWmWb/o6u3TA6qzghaqVM3ZwX+R1NBzIiY7wQBjmpZrzd3nRdgfxWDQ+mdO1txuYTWpd
udHG9ybD2AAtzDaxjE3z/JarvhE08kLGzGWtxOIyd5yVZqleZ6t4nVV2vuP0CG8K67sJYSWqtdWM
TaNlUU7S7DipJko39Vxl7BcS59KL9LWfnIvcW2lUlbImgj66VSYTVVO/sUz2GLxoDETP2AyvtRIf
VYeaL+lvGm9qzLkxDtYFNsNVPq70idgEBPfZkXDAMzK510HY5whc5BjNWPTSFi4nXCjG5Ps6Ts+y
/mOq+Gx2w6M2+stSO/XP7jS+aWXyNFNCaD2e96MsWHq2cmDuzzobXMT5r2acnLWil1JGPD78VYr1
ohbsEXJ4XFOQ4IgIT5Zlvch6MC/4Bs7eQrVeMpN9YhZjFxtuVfSU1PZDaPG7suluZuZLwqSwDHRf
S2fIzP3NKGXDNSf1PDlCnj8qXrPV6ZSFzjF2w62sCLsuowiusdLQQE+PVYXqQR7wbM0VxDuxbu7F
yPvJ6mVy7TKLwpfXjKxyLh6ocipdYD3jQW69CrO7yS3Z0A6bInxTFXaf8oCTe4SkMjmmOwYGNVMc
kbNR5iLYOsM9g5q5imZCvGsW/3nYDYCmc5ZjWc3OVfD9Py8fmNT/avlwgPOo6HtNQ5VC7l+Wj2wy
klo3rXzfOtNb0fJGzsQJBB+pxrgs92aEnGK4uX3+QLFNJ2FkLs9wlh2SPLDaSMrWOi6/HaOBVTlm
t4y0SLlsL7/A0b/WyfQ2NFiovektcRUaDwJgefzkIbxANR+uQGw2D1Qto99+SBW0bmoZr0UMRMIc
uOYUjWL6iIfQafbT3sAmil4fcJ1TV7sQRqRqVc0hdkmRLOMXJsT6A3mXwUrYebPV9Pq1amBMhUmF
E03LnhvGHzTAqcBVA4nWpWCpXdtRvxJ6uRuTiP1a/4SE644TORqGd7UxsOBxgsv1JZqNQ4lleKQR
K1d12+xOvs7iJNecp1BRL2oNSqqJXlUc9e4w3g1V3ITM1mNOwAR/KBtfXsOzuGMdxl5iIy0Z55Nc
Ar0+O3sckfL8ax3vSTOeBnbfWaJe5W/rovgc6mKHdvCYPiqQzUp2rvKoSB3zIn+Jx66Ulva5yPqb
wqYXks2xq5DPtcOzltp7q5zeppw/gN1lPhV4NrXtHsnnzSv7m/oQ1470Jo+7AXGqXVR+WLfvWdc/
G7a4yhO6c+hj/c3h9+9NRA/ht2ubrm47EBJIzv316IsTsuWSMS330raGB5lZ1TPRACwFAlolBsjp
VNNlEk7t/80z/0VZpnv0Vg3WPiwS9m+XTc8c+8KeHKC6oXadjKpYTZl9yDZ2zu6LNlCctGuRBSvF
sy/ykvg3Ty/F679dtckBcWFCYCSlMPzt6UfHEUYCEHuvd5RS7MTkKaNwSHsqq8Z4s434lbjUTnyI
rfzUmOz5aPtFyfQ3Pg3t34wa+FKQ9Dv4VDQKCee3TyA0Cgj9bVDsZWksT3WLvg0GHtdRH6eKtkmG
xxXIi4vwEUmiL48uWXLJEjHLaOd55p6wRUq/T//5Lfp31oX8y2BnqES5WBqQ1n89NggQGedkcos9
SFww92RRRAYyozhfi5GyzrBs30z7r0vxX7V0L7PpjT4V9twrIRGvqifejIjt0dI8c635Gu50W/lU
ZfMdJdjVSDjxJ5o0dL7sfNrJWkc2aGxv3KWJtY/YHsgeptqxj8jELY8SSeG8zganHZ/FGLrg9ut1
FA23pG98jXPVVbc1rQE4N7uin3aN295IZ9lnQOZQi9DhQ6ONoFDWUWrY+jVlmMjDuxJOb+msfrKF
eZHsTMdorq7W34Iqf6+9nl+fvDagxNjhI/F0Bop4rh2Zilg0ozsOC4cp5Dg8E1FR/M0Z+leHh6mp
uqXZmmrpvwNHdGIc8lKnBIv0disLlN7Ljnn2dek7ChSRzeE/f+y4wv7i1DA1Q840XKpa97fP3Rs1
l849Z6Ysx9pMmvfQWBn3pBxvLW2BLVfm10m6cxmtA1canhkGMBrOCZ3m0AXYrs1PUVscivI8Uxl4
kmCnw+9z5MGg0q7LhulqjHBuXf2x1U9x5yLWLCbeRDbWY/Ews1vsaVTJ3ztCXEB4Zw323qQ9J3um
GUeCF6EO0cXJwwMhd0gDPefcanwvgc2Qf7EBUciCgenHTtbjRTxs4/arK6EBWtpvPIZzG4EnXUc4
FU/EjpC8wh6MEeDGrJQVAu1Qr/y+yXqOouAcuAEc0yB907oeXx9VXF35eR8+Fqm4j07wHMdI3WlQ
0580XvSM3mFT+pllfG5o1pds1WRLT14NMJlc8qn91PRclnWaVUXMQCO61VxE0T/34WHgPZZlFKy3
c+SaLzpl04jK2ZwehJK8KzpSr9AiWaDfTlX2qmUwUnUK4auojH00WfuJVXvo3Bd70K6yGU4/54SQ
mtNVolVlF7m093o/s+xG4Ls+CCzn8nUoI1dBO7zgbFjLq6CjYRd01bfANS+O9rcXn7/YsWHZdz1H
U13QPr9vnIB0lrWpkDYom9uy4S342LW7E1Sf5EsuQIgVf7Pa/tWqj92RVoQLd8jS5b//Umw1OpwG
ilYW25R2dUvbnv3P35w/S8X226UF4x0Scnnrkcr+r08SR3XaZSg096YLy2y0WkZc2fzciHRXh0j2
GZR9SNX6Ns90Tlx2Ppp6aiOYGvQgG49ipLP92EC9a2lyDrXHxXhJaQoPuvnisBA6RXYkROZEuuO6
TZKvrs3T1APbMgkNI6NXLsRpLu59qN+HhKW6IX4NrjZbzvzc4iQRDsU4nz/RJq+6N1F1d6cSeafc
RDrGfI8885JSIguDhmVbnC3nNmOGsGgDyz/SouLGMHWZDPu5ZKQDbX9wq48V8xfXW4HkvKZGcvbG
/llzrJcwFyfXTs5FY5wjPfSVdjrJ4k0WVOrsbFKreeDwOM3hIwJtSnKmKXrDdozZ50oM5Setd+pV
EEGlETSmKF3fLS4XykTHlp3PINKjjtwu45N0M2MvS3/5dGrDQjMk1kth9885YTRp7bCrUddyB+Sh
cQUp4QfB+CxXcFk/LofB/0XH/Y0TktE2ld7/PHb/7yZFm/Ta/jpy//Ezf0zcXY+UOAt/ne4hB9aW
wfofPkjP/AeGVs+2ucaiyaGn9+fM3bAJkHOZuWvULJa3xM79MXM3sEhqGt9NOUOpK92T/4sAORpJ
v1WumsavUw0MmZpmQaOWMoNfF5E6Zr9W6b15sDKA0YbUmYc5MXGxdc9M0tV6naCK0TbfjHnrtEBM
NPtAptBnMh5Vv0fcKC+sT66df269DP70jD2xLBkIaUr4ke7WGWpQfDDmXvi6EcMJjZHeh2eGZMJP
dHIFksAzV/hGQD4xT/KUxI9MRP/YZYj+MlaT5cznTeQmYqvkigsaA6aBrksJX2Csq1T76gqJFmkf
VC6L2F3AnHdOgjtDMwYZW/Ke4o18Qra/HhmD630SPWZWsM9a3GlFn8GuRoEGHFC1AB0AXNFMkgdU
G+H9FF1NsoAYBICOzL8cmir6WFWzfXJrd6KXg6tlmM1Ljt7gmmAex1cwq5v2Q2SP3YPigvZQHWr/
sky9fUmbJU6TQ1wmZBRZClFXSA3omIpHq3z0NLfcdhRmvqfmGlUZy5qZY+kJ+/J7YTnfA4cw1Lop
XzwwhJghi+LEHo3uD+YgbHtrFRbY6qIN7Xgo+2PlBSQYNe25HSD66Imxc5LpPub6E81yY1Pk0Sdv
Bs5Dz8DcItXGfGR0zXYe34NMPHZNcM0SiAM1WrydidYV1FdlgwXP92kfmyeJ3LLw+z0SV4giua1W
Y69jxTO1T8xYmcIVJAIEKXLEMEa/TxZFYMGCrpVyi8FJ3ZWjdbY0d+vW4S7xXPaxRr2togyKdpYQ
mwL9cKcBaKJKr+2NO9EZCi3vubIKaD4NvPZ4LDehXSVca4svpZrekNodwNJ+adwe5DPN/EugOM6q
7dR5M3tNfMBHQkRCfSRbzFyDrMykUvtLrRAOVIUf22TngHjXw+KNPAgYkuLGvr5wpwRxQ45a3RJf
Irdkm25ra+LPCMhWtceR6oZwJ23f2e6LSlN9mzVD6mNW+oYx6KPHZBdHbZO55dHJcl6X5ryaApOX
O4GC6/l0a6t8dYaMvIExLTaBSwEaK4qzp1qjDJ9SKUqGiJRsgC2lvp7aMA5ko5941c9qFX+f9SaH
aRDjjKtMJC3VCoxRnmXVJplxxCUT6YRjHr4yP7UOaXBVYA37Xj69kFODSt3eMRbdjLhpgAqH3s3J
B2S530EjqJTGFn7RzCTKK9yjR8DLGkE9z6aIN1T/0JLXmEWD4d/LhJK24K9e9S5FtAo2XPT2lYhC
fKxrDUAPBlLsbXWanAZz7NZGUpY4iN5SjaBF1ECsH1W3rnXji5mQxjeAZl6XRMdpFYFGEvvUWAEf
aocPsbiV9jjs7JmeMI60e4Q7tbDNBDdzwJYiu1eq+bkknDJqOhDT4YoRLXs9mC3jmdeEYOesxe4t
4YyD0PZgxTr+SCdZ6RaMtcIjMEMM/YZJQbPTU2OjuMphyJwPpuIRADvidu2TvTCRsIhWJns0kleT
v+kDBC1SJ66102EvyeLnUIkYMujjOfSATuWFpm9yAh3RjaPAGIvxndmwWMH1/Azhhb6E5htKw36Q
UQVBjBGz7+YQfK5tRo2SvXc0cZ4aXdzvY2Bqcs71TnYcYWyZCE7hDRco4TpBrTyZOrWz8y0rEneb
g5nx4zzj1CGBrgzNCL1qna49dTjkQXbUib7xhRe+LC5OrgEc5owlJF/IWsez8xlJ7E0ICIuclOOh
wgOcjIFxpulW8GokUY8D1BgEfSQ2pFMFxIicnmDvgERd5TMdISp2TChmLNBFii/jBIlItbBYKc5X
Mz43VvMttcZwHaYp3Cw8GmWL67qJdA1D3Ep4c7bN++TRSOtsO6W4WOwQq1geJMrepQLUWtU7JAW6
dk4VjHn4NhuhxA/dzE6c1WefZuxxs28l0I51OJbINtyrHtuw5Khn6TnqqCgzB5pjP7Cd8NxTP4Y3
vSsVGvvKQANXZxiNNU05T+o0bwxSwxG8wGqrNPvogFpbAWXKdsLiyCgJ+ApaNjhgXGaVhDA3a2KC
IxJl103EdCB744COFKZytCOzMQq3XZ3fA1w9XMyI7IjamC7+iCZ+sBniMcHclDHPgNNuq+e68iq0
TMd0Du/bVl3V97ricRDV5zh2XEzF3UVA7ofjI16UPlMPon9RuoLht6uWRBUpayhn0BajyEXylNq0
3B+bkEg2FgMW5cIw1jGNZItsoHVrs+J59B2p8BmuePjWRLfJDOvuluG9hn7s19AscXTn8IEtQhGT
oKy28YRaJ+2Zg+rGbszScDPaCrrcMH2t4vFjUjbzfXb3LWG9m96Iw7VOmJ5BSmSY9Hu2Hea2K7DV
2MPeZQ63MkX9WAxz5lveMTQIMTIL50xMI1dEG22Ra+zxCRv7tCLrMR5jdr/efbAjiKHuNrSMFRbz
HSW3sXIrvEJJzJ/ah3yys0V+u4HaJmLZdQKuqoMV8Ky4orgCDRD6UFNxebEDL9hUM99YzcSSDinS
/EDHrjk9pYX+aHf8jQoLySp1Y2UPEm0zKF1ztjHXZ2kw4aS0v4Q1cq9GjIc51ryTRWqEKGEbNCoJ
IA0ncqlmOw3o0TlI7IeYKN+HlmzeTi33FUzAzRijgsgZR+mnInA0maL67hkSbjptyyhqP0a0+yvy
6EnmwoM/eiXRVR5RnGgtiCnLztqpLYjBzC1hnIOZzUTc2weXqgnbYr2Je+I25uC7133KEwsutQVw
EYQaIFiS0UWWH3CjB77iTFfrsZ848FKt/mKrkNgUMGXaSHyjw2JG5mg1r5CJ8Omn8U7ngBsDOlhk
6X1tOBE3mdq/DErZ4tSrMBdk9mYGh9R9mUozJwrSvZZUbxi2aYuOwmQ2k3pftKSG+AVLkjM3fU4U
hZ2mvGr3YUDwmKp6KI4BHwfm4GPWDjZGTryKYqi7yKzO7O4TvvO5Todoq+bf9TrFSI0JsYSKEIzZ
q5nmpKeSJ7Iq0lBlPWKxauM22TvqfHBN7wNbMAIyMirB2Jw+TdKD5LSdAEmLkQX4pLIqVDgPnGFk
xXQ6sWkKh0ePuzqIXNowkRYSLSIO84idNOkil2lccHAdghmI1KRmAnJzoAoEWegehMGnnk4Kh6iB
8nogtdQb4v6hamfyZy1NenxSfYOpZt8zMF7nRjWsNCN6zdJoBH7RbLPZvXBdEgx+jGkTItvkiOQA
zYrgk05C49w/DwDOyJ0Z/x9757XcOLpl6SdCB7y5hSUpUpSXUjcISZmC9x5P3x+QVZXnnOiOmbmf
iAoWmZLoAPxm77W+JV5yzMJxim21hDqgRvKbRu/DK+F+kU81/15zZULiLpPJV512nLXhqRNS/ORk
HAAVORSmfobDmx4nnSlwEZtNeMbKgkAoFEYqRlFNIYNzyFTCB/FPx1fSzCEe9gtvqREf1rw+9GH7
gMCFcIIVJkPaEVrFQWg7FDWS8toN/XKU0rr20zIkv1UhM0maDIxgjeFOgzVuRdBAoybi6hxMp5h1
C91flB+RMGNrestZu+AaTXtXntvxYqzGu1Q0nxjgGgAD0WeyDp689YPgnpcExqNkwX92swyUNBa2
HOAFxm+piwwEJfDdDaBM+C4Nik4YAVm2qSw3WWqGKqakalJup+9JqT8WEJtNpaCFwqaZ5Gj04kF5
ayg6D1mvumran+o86RjcwK81W2g3KD5I4l2b1n431XBTcD6xGRpEl87oA0Xk2c2LNvUVgwS7bn7K
xhqxYN2Qs9mrkOtmk7TsjuZeK5J0phvZQ1cxvGsCXVJjJGi+7xc80SzBCzn9SEQRI+G23CTEKTMs
J8ktYOJ6gxPgaPw0jcjDFoGjWCi5Tlo3MyfxqMMqrIqfa4wzUxtJICHZ/IadK9rs6agBIaRM3PpJ
1X2xVnpnpVfOiJOqCtwpSnNXy0SSQZeh83oSQ/XNsFwRVga7cqt2CxpgPB0Qij5WPqd1WIwQEtm2
4FdeztFCSIw06JchrHQSycKvVZ8qf2HOGYxS8Urwaw7BYnlvChsfrbIVQMMjTnXAOs4Sxyy+8v6q
Qn3R1tFkiENJQCjkTcYFeGwV+RoPmuZEKZKzGINkNqbvRYf2ORXqi7LitCoafbQ1sp/dbphu4OJY
98OSXoTYGo4okDg9zOmHOGDgVNqV9pfyTfT449gwlOrSxSRFFk4ZOSVpBWU4E69R54uJ0Qdq2J0p
CbKNaRXTm2T9OC7tGRLQEf1OEpiN8gJyokZeNVWBnsNOZg5d2YUByr7R5esYsZaIRPmklLPuRK2Y
oMta3UgTvpQqwP6R4MUiu6bLippgpi7ysau6SK4DUMSf6QQsnlpAhOySGU5TWJOw2ZG8wYhjXxaj
E347NvP9ElOFqqDiN1BOWNQyn0uxRJxUh5s+ylwTvIrdwDBgt0qeBdPpN7XK2xjzZCrFVgAldgbv
Y/1IVPlVEsP+0TKEB7FElZnWACEtsLXRMyVA5lGUQH7Elr1c2Js0D2rNbt5asRoagIXdCOO6LNYf
UgYxQk8yy9c7VlnpClpGhT1IwezJMkZyhq32AP/yiSygxq7bBQulrQ7iU5oqNvX+TbHW4oqWgBMM
CaChAqySZTYvywLfcFl6OpWJ9il02nOdom/p5DdLK8gCTFvmPZZRiuRqsVR604RjD7364jeZ7o65
fsqyiDi0blHsWFN9hb4bkcs/wNGFBH2Ioy9P71MSVzcVQ0FSmmaQxvKjOc/otFUCbIpgpBoI60aH
s0SXlrQmtHk9cx7ZywiaPIvwXadKv8oofsXbr51pEV7oaSKje5dm6dsS2ncsvhi0RF9tCaiFBIuf
uJsAGgCZCaXhDKwL94HGNRxPKnNIht9QpmkOD8WmBBEe6XaV2ftEZspZRjfmrFN6a4gToNtveQJf
UE0ICsRhcEJqzjglJo38SWJmdEjhaziN7krKd6nPkldEwJSwVhj6FN6HAjIEA9ROJivIdSTBFgbz
AhvFY/cmeDCruEJN8yEP2/CAj8wpenaVZgMbZVqGiTw/3a3y/tyrJDfHAzWqLi59wxSfZGArR1NZ
XwvDr4QshAnO4FKF0iUrenkj3hz1VErdcYL7AENka9PUt+G2LolC9k1KXl5ok6hBby4S46n4QpTZ
M2163db7F70xV1/R5a8JWTHaVc5ltTlPJiuHoevji05VS5OjS1EXMH4Zouhv2eI4cG0W6SNp1RPU
EMoyTppHjzk+KfZiCwQPSkN9vUycTqL8UK7JWyaL3YMUQzZKywlJJKK9tD6C739DgOZcoDA+Jmv8
tIIH5IgygCVq7ezG4A4g6F9BuvvjtPiZDWZ1JHqCnCg8b3WLRXO/kXQz0Lnmgv3RbmduiAsNTBUE
KzSJpTDAssSlheFuFfxwENHsigYXyXDsClU67vZSDUA/+TWbFXDKzaCn9kYsTsJIhnt330yarWr5
eTQrTqx34/3WpVoID0NblR1jSW89LAd3nSHjaSBiBG96eVDY3knjSCA4I/LXJNzpsTZ8Tnl9bHI0
IWOnlTTvLN0RB72lxDEh9yUAhHdGXrnQ5HyfUfulG/NRF1YKFhr5m6aEppQBwpMKvKaSnF23y9WO
rYz20aNogIASxelOCY0LvSLWkGSrA3WvCV8eKAJJCVs6ETFbvzyEQjWzOPFGlCMPgtZ8MRSVdqTo
F8JAT9mUv+vTdFtFwuRWAhrxLLqVjRvcp8+TYmbBmgyiXW2G1JpTuzYLL7bkFdbJeyIxtBcD8tQ0
R2W3mPIDyEn6X0b9g+nhRhL7U5OmHSGm6wr4XzuHdcmKTsjUoK0lyzVy8zbr9R9WLb/Bc3lo6rqj
GjR+DTOaE7hxSVXgx9ClISBoBoj+CFRayRlWkP+Q3uJmnLRbH7a9SMsI/b4ytpjv0JZLCSVmg4gX
KsJBy8vHVfBYkt2PmpAF6F4EyqzjW6HENJjDyJ6KAnsNnBswmnhwFb8tYydDxUz8L1HzQZRnN5QT
blVFPi+L0Pi7l3qClmHPm0WdNiQxQv/cKFtwr/JPyK8WhyCXlbmEBo7LmqTR0ZNN4asuctJhaLZ0
nErB/ihsiueuMD/JwAJt1OWdu+blYO8XB1ALCACiKTPIdM6OlK2STDn1J3Fua3LvJqoyE0DNuXnb
je3TahFayxqyPsH9gCqj6oxU29sSZlhSycrebzXI893fKqlvNKyMKTaDJFKCaMzeyXa/b1OW/Ggt
69N+U0Dl2TKR/34scaDEVI+P+1vcb5Zy5nv7fT3LB5Vy+rFiZ9QrqeU3EbocHPnw2/C9IqQz/BaU
YdSRmunsdnB2m82xN1/3i1Gh9anIY3vYw7X3p4TH+/ezb6+tZDAelsgsBnykEWqNsgj2T4wVn9T1
/XvYH5cxgiJDXh40Zfi0YD0MMeWTqePoakOLlaEhk17dgqbmVWU5xX5MJK9OIVI5IqdKtfrjlGR9
IFQj3tHNuP7br749rFpldcxt39Rujt39rbdK/tYwWzHFoJi3CCYf9FE90G/pD2VYeabB8EvyAstG
ebjvu1D1591f/DsbeGcxCJZV+k1pPewYhnFRD3FdjQFrMMYEDIf1IU5XylJYlZdiFgJF79rJSVIR
EH2o3kgtVqpxRu3+O9KZCA2g7YbuFoR5IsLavPv766wRlgctXwnHlHBs79Z5DLgbb12GVqzqokNx
cakP2wpjH3+zmLgpq+xu+2U/hDUlf2wOlMPi5rTHJP8HikBMhO9VRN73l2sfyUdIxhK+uu1S+edG
1sHasU434KDBuxhqMwE6sGEfLP7YNmGbuTtTukqINio7DGLpQOvcTBDAVMd6aWJ2GNqvYktyKnIU
9FQKfHEZRhxV3CgGWgCNsBjbMEgnU+rG5JxXZsNJrZa6UdhF1LsZbcibTjqW6myuKswIYZDNaQIm
np2k1LPr2S/G/abezuf9XpwI7aGHui2QfAqMaXN5/4kFX7dT42vQB2ZZaQuDimpiqgb9WSzT/rgf
B3lDfvw+IlRzTFn4EkaNraCefDaTheYgK8mmVHu4TlHaBpG4Ps+yhms+Ka6LYCoXcbtpSF4ZBHnx
uy5+ETW2dLO5/PUzqRUCDeDb0Zgr7ZxvOL1VED2TkDS3oCJx1k0qXXmiI2zmF8pp7m5kvbf3n0nF
dO70EOZkz5jRCIHaTksgZigs5CkaVcIg0XgoXGjgE8vidlSVA1TJ7gBG3JdGTHsEEWjxpdGoQWjz
YHlTtn2qqnapXj1SW6CC27JIkrc3Lbb0uDAIbkEgoox9h22pMPJQUNdPCz53kyrDuTfUmxG0fbYS
QWzllC9KqbyEy3c1SPFZlztqSBTc7DVesiMenoMZ6aKf9uyep2lRiTPoZOnCkClfxnYwXGTl5D1n
+TnO8IEMjZA58pj7PVss2zCFH01ksJuCiC5gxoF4ZkKNb0NiymftXrRgCEtz8U6scu5qYv42NOvk
keuM5Hcyv5K2uCuyiqpDN6bB0LDGRmto1iuo7uQsaSRJDxYALHmByqBLKL/tJo7oay4kY4myUtz8
uTFQimDNXCW3DM/yaOh+bFr3FG7FChRQk98UsJGqYe1Zg0QQ6hKmOhMNtraQ3WZ2KEr3e2oqe4Ik
6wdRzIsbZTXz3zeGSZHT0licDcaveTESl3w0L7Gqzq6WCIq3qgBa2+41281+788P4g7Q9xyWhPvQ
MXX2H4gxGgK51gr3z+/tz7L/Mnqil476ut+Ign4aVRkzVJWiddvvolsRDosau7mgQbJHOLD9wp+b
dqqM3w/LFpJspRWZI40KS7TZIHywF21z3WYS6uRk7onmaRbhsE6g8dtwcXFcMdpwck6NSBRz239S
XCHceST0rsB5O4Ux/iCuGKtWPKYCjkt30iJFOIlMnMd6M3QvDJuFoOYU5SedZIVsupFgCqnpNANz
YzGJC/aoyoxrvZBVvsYogGpP+tJikcu7e8WO/IvqioMK9k1B3+8oZu8TmfCUoMmgTGu9Tpm5ZbnV
Nt/jgXLrcFuG8c+8Rks3E7zhKFNN6w0Bf0c021bDPClZ/i5Nl3SZqGNQSRt18iaFLShHbBpP4SvL
2+7LMuh5YyWzZuUptd7AokVuooG36NXlmSmbuHXgPqSgUOmq2kfDpPGFqIPKyca1KUC9k3vVxMlT
jKnYoZihofbCNVsVr3kHH1gBZA5jjEmWEU+DQth1Nd+CRrmtTO/MDuJ2Hm8dtvhpLN4TvK2Ma1dl
EQhoECF+yILo1kX4HPbbxV55JGdgyS3ro1TOVIcaFgvQcqUUdGNrlPWtSVlbanHUheG4JRX3N1tZ
dlv1K0r9bQhg0WTjoDfpHYl2GqIzptI17z+ZGSYfEVwuzCf6+HdzhQYyjXFO02OzcqznQOWZaFWu
/XYqn1ojjO0wySKoZJwBjJQBEUd4fqO5cZQwva482Uh1sZxbvqM+Cbq6omKcE0zuiWTQQlal2G9r
slZCrFxui0ymsf/UEUSApU6+WxkAuYI3UjoXsNz0FG8370YY/uglypRJ41VNcZzNme8n+ajpBBhF
jF+1uc0rujnCHfK0U0ifRLfy+yZ0+yEHchyWt7pk2RKx9PFs/RyN8rYJMWHFY/KBcMObBzJBlJEZ
7Z605czJOsWD/QX/TlIgtLaOsKDIA0M7ERAwUDMwxwA/g1ulgq1ataep8plCIARdTBlTOAYDUMxR
ET26EGfK56o83+Yo58ZD0nFUtfZrrteLCT8vm6IbmIAvQPMeJf0cGtrPVrnNCpCR1P8e54niGg3k
YzNb6c0i6LO7yfjtdVSkG6526Wa/t98MSiTfLCZjKVJV6PcSkmZjg76qa4ydtniVNdIVUz0vqfTH
MZ312C62IYCeA46HaQDC0qX3Q3P443fc7Y96a+Hf2P2PXWes+O1ZdU9yTxwsqTfOlnE8TGrDHo6R
d4oy5UfMssPOt2AEtnOusu0zqVVwMHuqpad2u5EhrtgxbFyuTtRRSYSLRUjdZMNPAbRtT5LFPjbR
S5OCAvvw/cYwjPuuWFu/3sFMyQ5iMpV6dbr5U19FyMgFmxhj23GMY30wQ2MJ4jrc5ASVne/Usf2H
8zXtivxExbXebLsgiXauEmEJvUO48+AUTYr0JIFGnXKtlDFpZo2Ka8AouYYziSAJQRc58DToiJLQ
QFyAdmIIJjU51oA5WCtqymkWSzq6hLlG203BluckvivbertfhUez5JOUwjbl7b/UFjQMYhxB8Qb3
6jaqGps1qEP73TmtCfFEZ5zlRBGb0StuPrYTRdKyWtS2Tzz/Xj3SDEJUj3I9N5ThZt4orPJQUIpP
WaYq3QJLSa3Yz/x5XEraUZyiPrCglGP2/efl0+0ejT063YwtG5+ryFTT0RuMSeCBNrQX/7bf228E
uTpXXPqsj0hGY6liHGYj9sJ8/aGoXc/OtXzRRim5YS6QKMFRZKpKgyZdpYQQhIc3kQRioHRbs3Cj
ng0iXr/tJkIWCI9MowmkS8xG2020csFGeAlLasOn/YZoF88MhRS6xvYJu7Uq3ZwlD5WAlHjxSKCM
JaWJn9TKcy4wLHpzjq5UMqrWrVuRcXoYBU4AMlPYd7LdSNAWdngq/wIF7eCgqbce/79Yr4RstPyf
xHrIE/BJ/u9qvWP5M/koP/5NrPf7b/5W66n/hWRJ0VDrkTGh0sj4J7XANP8LGpcBIQfxnfb7R38T
coj51DbThWFokor5BAnd32o9478MfmBZALdNi33E/5Nab4PhoMb7NzWupBCgYukgd2TdJHPh39V6
g9zF1AFn4biE3qoOQa4rhMKkbF7Im81sHY58Hg/GLVmJiaencE9V6sMaWSb3OQtVChtqoOY0bWMR
eQwSAf00THlQDNQ2u/aj7wqBDFv5E0H5Qstdum+RL55gz3w0W2tgmmIWWKqJwBZOOK0pmoxpAdl1
0mPg8ELirRVqsqbsOswmb8Q1ZWcxW4N6UEZQLRG7fpm2UoGHujAoyigFCOe8jP14Gc/jYhEVXtEA
Q7Vw0SAYMZiXmQO9/ROhUsOuZe4Ymrm2w65x6n54EFrquYjQoNWMuhsWaIxBBts9HhWHmgDFvjh0
aee9V8LMrFVI9BFaAmGA//ArDXSNKYAxSmzJKFUXqSMKqjrVqVr+1HTtRwrJxygYl7O1/h5fSXr1
AQLnNwOaJxeeKHkysYZGvzAClFapowv4tVgt8BXjJ0BAj9K9lbzcmhQPBRwKFGi/4vgRD9YvWtM2
/e1zkWfBWEpXEXJ40GAfJMOmedGa0q0JLBxyisyhNPe3SIDO4P1BriTxXdGygpMr9RNVT3+NVXq3
RqY3B9IUH4VHcpwi7AEEbCnFtsYsyRGPJW+RS+vWCmfxvhm+0/5qyXL0Coy1cgHYZK5iyF8DQtbT
BBFcaXqUR1ay3qoFjurVeFiSmhVsoerXJr/H0EIfiqq6nuX47FYjuuvy3jgWvfCABH7jcWQ/9Uaj
PLWSgoafvXHSTTSQGMVDNVYR7jVpPRCXjnikCTuXnJD7zkyAIusp+Xt1/hVWOENSA8FASYVUmiYI
wYbQHRJTeE5KYKoIsO/jOMdtDpQU9UlU3qD/sOeyWb3upZornUDL5aGHjOkq1UTj35A6V9brs8S0
Z3UUjwVll3KxgtUWWNHMWbeIwCwPSufg9aL+iJWsfq3sZOlodZFs7dY0w/xwA9mNRDY7ZY9Lk/hX
h60RqlYVHWlFtwKA+EtWV4RSIWoK52g6yjQpmUA7R8Y3edARcTpSVjZ+gmBOU1n6KsKAjomMiDRe
b3Xt3ZjU+WmgHmuFW/hlJC/HFDWNSYiJu8i4oqOp8YqquRomKXZzWZuwW5rWYXt0lipy0Locsjx1
cncSi/iciN1HsuqvdKeA6k7k2VnDu5yO13RhqjSTNCVSpH4QzIiKRnNvTClV5RQfYwpKk3onEsTR
+IXEip4/kt1wHeVAUg0kcn30KeQxPFKAyNZafAlZdhsrwkK6QHuQOd6ePMSMNIhFFK0Fw286SYl1
NaPZC0NRgKqbYldZ1BVOy0JuNtrBpRTjA5AIzR4rQBU0V6feMO216d/SpblJBzNGvkvVwFy/ynyj
a9EixpOJnndGMsDS437Qhl+ZSDNfkJFE5sniGpqATtgYqN9tAXu6oT40F4WvS+2rkOTIobVhMEOq
OMtydxtJIjbb5bZvxsgtM80Xi/WQGaHpgqrIPKNmAFI1WLOSuR7Gno6wQl9S0Umuy8fhJIlYqmsJ
uZJQiAYRDWeJs+M4l/MhjYjWEiId3UzZ3MelsTgEcBXgLaiDa8pFJeKIKgEmoR7/6CgpD2B6f2gh
pvmoKG4m4TWXhwRlXPYqqGxJNeCKbC2JIl8z9V6wmojhb0HWBynQmmkGiKTAXyGBsru03uJp1jDb
EQK2ymwT5xYQbyPfjgkVzjGrXsylhmJOid+Ns/LQTskvqaqme4qoxKms5lMxCqGvCr35CDfYjhI2
90oV3YWAkeYESD2VocqT2n46WYzjoGwal6qfCg4Ax635HUlJeKrk4Zkdv3qvJb/MfoaWXUx2PWmN
l8KyDlJ1eFtphHWr/mbV6QWV1IMwiw+92PxUzYHLccRUaUzmmY0ga/pl6E/LfJXEjrY/AElqgojL
hJrqnzlXTjwE0Rawm8ILqMVbAtPq6yAZz2UssWeSEPCs6PICpflRimpyk0rCWcksCLvV+sFStQ5W
Kf6lrAj8UuNbWiNcndaxFJbGNXXluLDoK5Eo3KPPriBoXNm2rg9qyBgqZ4RczgM5F0O6HFrytO2G
9SjiZe2aWgvbVgM9jJiTib1i7fOAJijwap15Nh6jaYGtjVpjA7ApMxWfLB9qVxiQ+Mbi2gDmWD9C
tUxPWZ29QNubbq1aO0bsYiGxzfVDMSeHLDPzQFUZDXQgx1SjNIBb5f0kx7pTdOJkDxaKHgzROXHV
9S9Q/eK5zaiyg6uk/6MPH3qrt6cFhrnJ7pFtM+XD0JS3QgQ455wN7VYExLmtwNwNrepGEafPVdFu
xbQRXhQafXRqP0cDaVDfmBoidLn2tQK9blmVd0g/TlLEfJtY689sHD5T0sDJGaTZRVIxoLEUREuE
FE0u4hsyQR6X1JpdIRQhzQ1MFcMqTe7SN09ixhJHKPTRA+Pk1VKiIZoFViOX61NTZ4I39PldXTAX
Ckun+3Ilhm4kPcW1xcZqYTjrN+R3uwmmdUFnU1SQMZEiOq+zDmB62heoC7+3Dkhg1vrF6MVDBPbH
XSQ6/StkFNxJ/S373FVaDpmCUJj4F1ZfimgE6cBEGsUZaby9eS0FRJjS8kavqnB7ymzoEjEgdbFb
sH66WQzxLloUevbrqN72Y07FbJTJbOjQRRqDcQETgZihI/RTM9gbimr/U4q0+dzQ6He1nDQOjU+S
PkGMqB2pan/OxgCfXaqedbV576lJHLKOaSRSFR2d+glsT05gHnkhjIYm9VWKxcVrnDQqNDxKBQj2
/Hik3ziLM2N2PQueLKyfSUftQkrL27bSdGb3XnKkRH2Re0n25Tph/eaPVvtS34mhEFRmgdwUfSti
CUn1zd5EajXmHko+/BHV+hVPqWzLrPQwPQ03qYxytKYKc8hrtul11gT1IrJ3WqUfwtB3LOJaBjbc
vLaZ08pciNK1EhS/PVz0UGJckxrdrgS8FXRVr/nc+HmlmDZTxHAcNVwgeikz0org0AXWINWavphK
I15hhMSwy+hPCUcl6ZEqSQtqL0oVa3dTpCYs+SVB37CObjETT2EtLysD/UytbLYq6l656Y8S/SuA
RQAOqeVAPmIViE/m2LeNfOzDS1wV9W2miu/x1odcWOWzyZ8sJ1X1ZLkJY60JZkE8ZUb5KAPD8edy
690oLW0cY2FLDoO9Fr26LrHZFWRFkjlx0vO2QnGPZ1ONn5KQdvgytqObRxmsd1OlV9MjFrXNMCEv
dLvRKJCefLbbfz3e/5E1tnTM2gdl2vqdrUpvsskYTPnb1Ivo4lKsT+jQaSpMKHNCb7r/uEzQmqBh
vzYDLVFmEQC2273/6eH/9G/weA3HyhLD3v82b/PWqQu9dv7XZ9l/L2wk2uf6POTE1gjjv/y2lhW0
LP/8NTWNAvMQ+oB/+cm/3P3zpiKdmgDZajklub8/gSDImGcjEqxFCql/Pe//7aeUImSfWk0tm0vg
fWl0yfvzar8/wf5U2aZDLRQCk/78uGrpyoVGZjodPbmTtSV59pVy0PZTod0w4vsPqu0M2O91eVOg
aGE6+/MDPIObeoqzjFpV4dB06x1dWjml0EBQ7NnbyPtNmJY3FYv5ADkCXfit3f3nZv83S5nhXpSZ
jJ0hXQMKoYe91baTybN8BoMRg6HoDKQjDr6dGOxB/ixvB5Tc9MrpNzK4VczFbxT+fu8//m3zgojp
OASLwbrlhkSrMlAtGPtYKpxJq+HDbP2/vU8oa/SWiHZh9xuXaLfxADgjrmVbrqj07s/+52bZurvV
JBW/38D+g0pHomIgtPnTgqYChOhlyugn/Vtrehxny18q+bxj+geDAqVQ8Jp7G9uK9QfkYJVvaSra
7gjNd8a1Qkf7n8b7f7Q4/+OhvCyDv9Jpltfz3u7c3gHmtCTYoxKyrWa23zO3Ctn+MCaExzY3Yry+
1d/2wIR249TvD3//G+edi8k7yI53i7+eCB2179KWE60HreW/ipYdkCpCLfAB9oCfnUvbuLzOJ0Qt
RxRtbudqwbh4nXGYQCxp/t16ep38oPcQmVK79ciDXdKzFXpw8sJHIB8nKtOmE4SPrafdQ4j3zzSh
HUCXDgLUYD11LjV/78f2YtDj2CDad1nromNzzrOTHV9Lw301BV+/Ll/8w+DygrkdPmqUOaqfUuEJ
2SMXdlCcX8PHHpAGCx086tgZaDIfWQXf897IwubFA56bc/u7c9H6udJpdSa3t8fJpa+9Feasx2LN
cAhlNmwEPt30ljQXtbzytaxF0K3gHr74epZM9Nb1aGlvOevo93m5og7xVlJMYurQqFlDD+2fKPgd
VvkCiv0VaqduHMPIm9cjGaoscm557fCS95GXs1Kf7iY0VSCDPWweTXrOs8OI2Pe7NB1qFkbuklcv
Ir6ZXnkf2XkwA94Gaup2sVGVTL7OpHBMJz4W2Vud4tD/MqknKg4PLdWv1yPOlzmmQoAa31OvcRmI
0421OEVlbypgJKnWxWTD/KVoTLg+VSC6ltL7GHr8q4YRcnKBbbbZ4wTpraHu252S3Ke7weJ/ezHA
jmRZ53b1tqo+4wdmJl4dMJ6gu6SERO5CRSd3xevKvHYZIs9KjpwW5I6Q8+PpDeMT2DX4F4/mFWm5
ec3DO2Ysj/+pr5UnB4x38v3W9m/cEIFSH2TIMp3kRbkqtlg7oVMjW30AMiY54yU+Adq0T6ppT0/s
MKXGmcxP8UscDhrftRnEn+IdnB++sPEXou3ynW+nWF7CB0ZF8rfgLnwM3urTM3OTzFk+D92T6FPB
tbtzRZv70gtY5X4h0ZWFI5Cgh8zJP8vikk66X2QvUuu39MWz5iI+DLblone3re/wi8WixvFandsa
f/hNf1s+5/VZOH4j2rKb6cd4nPN7hImoFYujxohRg3rc0TBjPLtN2HuForgscbT8pHzP3/ScS7s6
px+cAoMm+KJxVCUg7N7wON4WP9GTtS9SejT7oMANu3gcp/RFr+8tCv1Z/SQVQdTcd+UP/rxvYf1u
34d6JYcbrSpHXWKPXXjz/C7kbr1cOR85ZIPzup7Er4AfDm/USt6l9AB2m817Ti/L40TK1wPpW7k7
4/58kGqnKK+8drpwQrr5N4e/RszPdVM7lBBxZHByRbEbG9tLahxZ87FcL/ELH46n5IKIObBG99Av
XoNmWXEwDy6Cz4m/AmJSR1sfbJ4UmXk33aiCz2CwyN/CyF5++OBMxv0pS64lnOPowkmZGy6YJTS4
/OOw4OApb8zulO/fUgmW0Hxu6ier/hqUnyQUBlZBAvixao8wygwKW2C8yAJLz0L7Se6HyhNo5qPS
oqA/jyzuRzTdpYT/ZTlIw4cS3o0KS8D1WDT32dI4jBVN+UNETplXd3J9MR9X6dT0EioJLmKEzlzf
UrlQWTmO7MXJXOcpoLu/lrZVvXRAPFsWYi7XHrVAjT4pYaS+iZOYOFRndNQvU7IXP2uPEA+sd/PK
EZbJ58BJ4nygebz29m0SP2jB8sUVrIN+20qGbIiIbT1sIpRDYV0n1ftQ7pWghlLkMJRn57Vg9OQe
h8MIxtPobWM3YywixHteI5BOwxfj6symaMHiyKhbfms88Hgr5/KFOtPiy6zGbJVPGlkfxArIj8Kv
lkLdO5cKOYLLl+ijfLI7lGgZa/LbxVcf9atxIViN8yQZoJvYDPTKiZOQdzKfljfAnbd8B9TdqGIE
q/pGm4cWSnhd/Em2oydGTsLr2iMaB74tY3jmLaj8Mv6N0QPV+GaSoOPnCy/O6MNQin+Wz5WZTIvh
QTpJwTZzqACGvcTBPFt4JQxBXo/N/QBJk7xBZq3QMwIzOetXM2Mm5awXntU+KL9htrdIu/zxxMGi
jIMrTMJQ4xVHwuz4+yJ9/6E+CpdfJH2KX3x1xKGBUKVTxYKMhhlPn75SSWHY1ZLjGnLlEzqO6J5p
iz9XigDjWXU2aufDePf49oVn4x6K89sm+Dbumf44jgbAUTv+AKIZkOCLCHebRTJcDghubBJVfSZ2
kQO9zYTwB+lan4RnMulNm3NDKe9q8j3Na2ogKfHXeyyCHqcW77W0Uaqe2dhzOiBu4HAofF0sJTMU
tj7BYV8fnHlMF4aDl+PUnJm/zCtHybrnaK7MxJ2/OtnZuC94PuaD4NV4Zxt2rnlinMT8OoOCEohX
4SI8SycOEv+9pi+z88WXoD/ODseFr0m78I1zl8/Px+LkZwodyTfhUr2pvZjMClu6Z3rRdFerXvIX
+ZHDWJ2ZnsNH49LDenMUxqjAShmy+K4MYOUcdK6y4szTph9xeSNz/JwN5rEceMU1YCojZXzhTU/g
RVie8Dlr/pKhkjqrzyjavf3gj1mjFJzSVnHDUBkRxHwgbIAjxwD5wjAonbjy6Jec+WSMAW9M7trl
B59CeefT4FdlDuWb1eze6wSflzLeAeycEybUd26oeC4OA2r0xGlfoND0jPtB4IT+b/bOY7lxdcvS
r9LRc1TAm0EPCiBoQYqiDCVNEJJSgvceT98fmOdeZZ24N7pq3hMmSdEgSfA3e6/1rdLle8ltRV2H
77l2aJgnd62rrhglOVnp+XAAxoZPOKtXyj3jP88al5NUH9ecZuk3h8Xkz1uwFUehVW9L/9x88rMG
dMq3khNN1TlTwrLB5a2tI/7YaMcqSvB45qQTfPqwnKWqm0obmRPdw3iHL4+i8chiASf6Of2mFm+y
2gsu9N2JLZzHB+oHIYXX7ol5s2VMrd7qhd+nDWc+gsKLzvFEmuOmQ622622o//nB73ZLTZ+zviX+
UOabtMkrzoyapN6jcDEoBm7hR+JphXnQeBQ/emolYdPwuJoEgF4/pGG0nRW28DucCTS1KtEpmzM+
11Z/LGkfpLLpxpKjHd/NBzbpdqnZDA3jMsjJkm05w3gKjKfzVL0gi0WOFL0NfPEi1QBCWhE3IrKJ
4HG17Y6UCG/58KX8tkRbR8PDNc2oLK5ZNi18JcfsD/KDLHk6cX4GsmmWLp/jHpUZrhWKAKVDR+SV
6XTgZYYodlQsFDWz2li50HWtY1k8a0fd2pd8iTREpI0P/Ss/WaOr9stpYBbHEtsx7/QU4FCfzVNY
r6fpzMocdKtMKCmnKyti9aCuRMUtGPxZufL9XIKjVrio48Lsy2Sv/8zUajzF7Cg5gQNX4XcarGj9
sKZZTjCvYhxhrf/JOct0zjqbczfbjtZqONfqunmFtOmz8tdsSdyk2rp6IfcPa8GaL7rrtjE6XXXN
HAjFIjRPLTfvR/MkQZQdsEutdMXdbDYMcm19EZ5qFG2qW7wwXnEGgH/WqGmP6846ZiyHUFqVR5WA
ThdROqmZjAIMK5MzUwCTdzQF2WGwWhkd8ZcZbdDQCOLj0B84YHYcnFubEBEA+x2mV9ZuqOts85Ho
ROqOLNKZMZpuK53SGs8LSbhuyEJ4YIJyEIROcKtWmdd8js13BkFDuKe7B6FivrTaXn6U3qoVP0oD
WTSDMfuNQ4sIjaUxA7K6V9SZpA0BbyyRw1SkW1/dGh9WTZ6pGr5WELzidzw5KluZyHpIY4wjz8mG
JwZsUddRdpnrAx+FuUMpWeBE26PDiiH6dXaI5ARf32FO7qJ7wWVt6WqcXFsWtrXLCdgiycgiDyis
oByb15afe7ZhImXVCvx9S8si1R0MLKKNEMxuPvnJFUSfM1kZ4M54bQ2PCr9H2gws5CwYnjsqX6Nt
Xak3TdTjMXpSHfpsv5mmjIOV4ySzhSODCV9uiM8mORbxKhC2qeRkx+FI8ZFmZ3MvRs6cvdHcrfZ0
WuieYN2lgMjSJRPIycRVAxvVBYdWuzotsYFyrb6bBLRC2LJGUBHZyVTO4mtFuIe1GvkpE6/S/TKt
0D6jsw1JbREox/4yw3OL3bF7Huh0a/tYeEk4bWoHj7RQHbhnYuf9jI4JVnWO9g6AGktTOxpfRo1I
ZDJXcba6jfWl64xCr53mSOUmLnBdga+iZ+N0+VrED4cgHd+r+E5Dnf+KHm1KEHSsnvUVCjz0s4lj
Pl4sp1mDe1gWJjK7Njt4I7G7d4yLBYzmK3iazkx41kyH7qCKh5jKLkaphGBKCgHMuhnp813uxQrL
kI3gTL8CivSXTl0lh5xp0M6vQrdGK+0/ktpdUiVcd6ECD0BP92IMhkpoB5o999qloTCsruJqk0Gd
pfWJ4e/NYPyp3qDD812zcwpXLO8FkotrR7v493pmK79SxYFh8KYKDBkZajU7fgjQodnaxSKHrfww
gcLku7LaDDQjH6QZLc6KYUx68z3r0iLsKxYVfu0SpxwPzIp8zWq/w/4oe37L+DLuGX84FQybV+K7
BohVGZ7WniAm2vVh6sFZnoPhcU5fMIIXIeqs8JU4VZuKrh1VdqbibtARHXhS49R36eesrLr7/HV4
q1K28itmYEbJA4TvVeRNq8m3rX3jMSvLuYMiu/7gX2hBd/JTe6YR01hOgr0LmUV/Z/XYfRwfUy+8
E8aL2BWw/a4g8lZU2hAevDNiYCWNyTQdwBA5SBdy2W0cbHs7wCt7PrsBWID/Nq9HT/NCRje39QKJ
kRDCL8uDd3NzDLbzY+ImA3tLiGEBn0i/Q74f6G+oF1ZIUCNjv41L1srs9zBhvzeCeRYNflPlDorK
m7WW1oyZTOZu9Qxh0jzqTxRZMASS5QWrkh3GXuasvbY92YHrnE47hTv6qAj+Y5vAaaodBAXYo7/S
Bbsm8wdQ5DohCyiyrTvhcJiyHW0M/T44VJvgSe62FbAagJcrPIZQCMjwfU2O40ETbWWbJa6yVVbZ
BWqiHXohw9kKH6pw0O6QYD/IjAoJDxu9AuBu8A7DQeT0cYgA3OU0f1YQUTYi6ZvqpnAbfV9uVK/b
kUZYnR/8k7YKPeNOoKRgG3eFWxzEyR4foi2x9iGrUNmDucv27q4aV+Nj5KZrfXCC+UV/Dd66p1Zc
iaTurKonlU98yxE3hKR4InoEyDSjzbR6lS7QKYrjlJwK+VCYbt088EXj62H0sDNCc+08WtPaGoRt
XaDEYLG1KY6L9Y0xsXAsxvxTiTB9Z7jNS3xlFBVfFyvcRuJTVnZRzPh9KMhpMqDfQS1/K6NHHf8/
TodLpZ4nopkNe1Z3pvTNqsust6wRxHoXkwrFqjvLRG4Ba3ll68T0xwpB6JddRFYg+qiJOqclvPxb
aIQCsChaxZ7p5nti6TOn2dVY1hgzD7cIKpDVq5gICXyoizVUdzDDecOLgQSBNa15zbwIyL6JIB4m
6RWNQhG4yLZ70Q6I8TvQzGJXRUuHVpuJMAipvt3dq+ZqOsoW8BSnwCQEiRzdaLvLYX/grCMQEWaM
Gj+x3GSHPuGHXM0ETnZ26RrWeZbuKfWLu3zZs6MkcSPeBEmrsKaaAZ5l/c5ZINsMcUa2oW0zxW+5
zQ8CHvsp3A6/aP2xa0JpiZWIvs9T2rP3NNz2aul7JBZ29NwRpgzi8FjY/usyegdPLa0h7OTjS/Id
XbuPhCoM5fcVenOqJytrm0y2D1Fh2kEeS6Y34MbYtZVFVMxa9QgOIqscfhffemMzxqEuYMXhSdWK
tjgNKLnxKAcQg5qHbmWnO9pM6IMoH6AAYoXAKI+iowSy8lI+hInTkJ9ta1tzxyL/Ya72jZNd8FpJ
iMPL9+K+RklaIsY5oH+iOGSdwjsVHWK+Ta8mc9WA+czB6O//inMy7neZSdS0osF8CSGgrcZ99Nqt
BCpFyrJ7CZ97adPJUMmd+CIgY2L7bFWv5TMl1c82vmelJWwy9dy1qwDALJGnDSXhkjbTvGXoSPYW
fizAU/1uOElX87UT7E21YXvv8ZNU1v1De9VfQ0ZRWuLrIoADvCbRYRvE54SMtFTbIBXoYHbY7AK/
M7JovrQFUKV6ymVkPfEE10smkexdZt8buDOnCGr1NUguoCouTYKC9vK1/Cg/ik/rqO1rdvbUNe6Q
C6AWUKqHJXscnXFvjy5Lla8YCgLa2uhsnZQDZ0eE19ExN9rdWN5jHIkWb6D07XvtR/RUXnGHsyq7
8x9zZRu0dwEoR0h3YwIv5qtqUFLry2DAlJRG61x+MkH4fAEXJul7GxwoDRiubLiEXjO42awAGIC3
0ab/IPbH7vn58KohTbfDuG23I1oEkuKcfstIEtyzvD1ap6qyH8t1cUqMF8hmJuFbKzJcbMQbDxfr
FLzRrwoN+qqv4gM1tud3GkD6Mto+h1eWUKijgRw4xNdWT+aZBACC24QAlondX40Tcljq4ncKIzmc
A4qfdryW2cdvsqN2HX+hWi3elEvx5O861Tau0X585Ez8wgbQ50SWx88qxq/Lowouzv6snOhJso2T
j7oB5+Yp2QunjhmZUwG63ApWQbXp7a5wgrcMyaJ9l4TbXnZl8YU4KkffszijupHI5O1Bchp2rfVo
FILXCsE5WJqncDjZ+9+uDhCiZqeeWEOKhrUGbqE4YksAznBz9XUCliQNnHw20AG63WdV0aFEx7NJ
FrdYuAjCkUhQkJFrSpLxPEzOz1+y5TE/N9UAlEksPraI2TF40J27Pf92cXtoi6Od3kJClDWeKMaB
//r8RK6lHRaYaMmRbQW9+n0RLDdv9/kYyejQmdq7hWbI1dkOEw30x0P/9szba2hL2OzPqxU1ye9p
0jwAnkT8V4cujdqtX9Etul0E1fIet6saDXvJvV01jaSRXEMkA7gZQ3Ls/vHw/p+H+XMfEcWwcH5u
3x6TQb3aMtWs/3b/z83f18IsxIG0vOrPXxI1VFDIMDX9/MFUWt7kdrsYWJdJZWmtbk/54+1v/20U
oQF75YmfVROwgOQ3nZVW76KMovi11HCjfFr3JWbyGstH3FdbTTNCMGmmuJGV6gj0kjJcTO1qVh6J
JGc9Ojw0Esydku1foqg7oW814Erso3TNaVumdj00L1EgfJhJe2xU+c2C7DHl6ChbIDS1YKGrVa6h
gqFUoWVhCRaCEZX6z0QsnYOWN3dEK56pNZsEfEgSFeNeXfe9tBWBMYF0M6ytoiGTDZNrOsRgKRtt
1041GjzxsbxpfZJ+5CXHJ4WAInvJxhjAQkIii6AUuXk/rWJpK8eWO6qsLavkHGcvAVBGlSoH1uaV
Zlo7oRlZKsYZVbm0XgNLZL8S3YVNtlYlg7FLCc7zu2iqe6OrUBfFwl7N6qcyEt5Ffb7PtQTM48fQ
K/SCcvbNDDiWfDfXeD7RqJh0STXZ1bv2aHQSBdCZoo5vvI3IRZ3RzM9IzQKnqEuNzRHqSHYAdF+Z
RTTrNQgQ65UqBZ1i6IVjmJ4G3/ia2lGGhyj/QklyFAPjJUiQsMJ/huLzKUn7YEg/8wG/0JDPLALC
Bv1q9x3m5gdt5PzQYTjbFOIcbkJi2kphO1dIEzWN7XQrI9Nt86tBILTUSvu6mvaISXZZRp9l9r0x
ki9N3Z+nSYbGUqOOyvdTQkcING9IxHeGI6EedNZiDPd+japRlZ86i/DAR12dY7swZLfT5g0YhkNA
zbPV3viYPhpEf5KV3kly/KGy2kpHayQFLnBllWgIqh6w9A5KLH2VcffRBCJmtVlltcccXy/2xICK
nIGvCxCzUGshsRKm7beSyt306qxK0XFW3hMIr37OZIjWvnbJ2uklK2vqoFZHNVVJ0RnlX1KQZ8A1
hMPQFKtRLXCEVsZmzCiDaR17KnXpU7OwjGNh2oVV/KvIHPx44irIhqfSZHadWq20874Zd30SeyN6
oFWj4d4T6tLOxLQ8RY34Opdysqow72PRYj+Zyc9jJxUAJua3RJ8ZUmQJrQykP2QAAgEKwyt7fbpP
gSOlKC8xoK4tRf3iTHIlqX32B/MdB/WdT1eaYHbZwSL9NI79oU8jt9YrlLv9AqoTj5MRPBhhvs8k
mAOVRflDGeTL+FxnFHRS/Oy7mF5mKbeyE0BuUDqT0DNNfq8+RcX6rpKs3yUFH9cICyc0yA7TJJ+0
Il7cmiYmr94/tFq04ChG7KjaXgqF0yz6axS+Pgmz9cGK2y9psOSVz+YhLfUn1OQ1QkzUt8TrHOde
e9dz5AtjwTqajticWZUr1CJdi6n4FU84v32lu0vEwnSS+YT4+U6qYO9I9WSt1cD/9pUh9obuRZMY
5ipx3GuprruSQnc7nCQTNbqV42n6xnjntNbALG6a97XfsMhYIhH6b7WZH1A7E8wXsC30/Qg/VhEf
9MVe2bG7yOShtVEAUoaxaHakZpW45XMqZdqm1eZTKQjPIb9NPl3tJdKtci0JVGQicWcGE71KPXK6
Ln7DCHklnh2Tct0GG1FgxxyFGuaESaE8RFI5nLKd0uhHzZQOeiQDtJjEUxamrFSH4Fx89XX5y2/p
82g0IAH1h2B3KzWC+2kEjiH7cAKMBr5XSq1Nk5clIR0XHxI3VrS3Yqb7qQmUPQXGnm2d+lTMxugc
ptWbVjZPVT6c+MxPcy1vKxa0YxfTNRXEa2BS9EqsR3+ozhk0DqEsz5FKLJWQMzHUxiyCr4q+1fFB
KUac3CSd2HERnmVVAZSpp1TkxQSTvATyCoWpI2g9ii5dtDU1aR34XZ9CYYaIq9tvVae8VaXVLlCT
j4TB22mV8MOsZwDCKHEOhs+Wn/E7rYqC2HIVMSJSOKN9AEr23UYyuUstZ/8coFZXsdchreYXOGOb
zcw+ojwIaThuqpdkLAenaUkzOCtUQgQgoEH2pWWy7PzSVdoFVfiath96OPNTF2X8VZOYO1I2uwj1
93J2L/j1Cbdmc0JdvahKKahLBa5d2a+3kPbo1rTZsxB2H5qslCtDXlpdS61OxaAJqBZEbC4wPQ9P
kT43rE6tO2Sfsk0CH1vYhHo9Anbs1enC2zCMjViotIETAbAJFfOypQhiou0dy+Ks5PS+kOLmtuoP
V3G0JlIxzV1d+An+UcIRI0u7irXIil3MOWu7lkJInTyKs/xZ9EQ7NR0xDM4YUKwtNVZPKeIS+LMo
CCZd8xSyTKeW3We45CUWWYzeyE/7Xa4WIIEbnLF7ofMgodBuEmkzQOtDazKmWynR/GNAydHKEH0a
yvRppVSnxIaSUZZRou0p6CfmKesKfxX2ncXR0ifJseay0pEotJf5pWuI0etVkWCJhhKAKe9Ff2ZA
jODDRb5g6zWk1QhxmNt05ecSz/P/LWX/LUuZKBKQ9+8dZf+Zvn+8Z//VUXZ7yo+hjDw9VcQVL5MZ
+if+HUOZakiyYkiEFZHAuXjN/jKUKdp/sFPRwLuLiqrrhkXK1j8MZeJ/yIwXFqAuXdeYd6T/Cf5d
+hv8XeVlTFIriA2SFVlU/h6OEkulrDaKKmzbrLUo11DJVGbrIADY3pbBWsooWrOwprLToMgfU4Mi
fQ8664/P7Pzbvva/8i5DZJa3zf/53//yMIyFZ8/RAN/5u6ttlpp6AkshbKuyWDQJskloXvdhNOIv
ktBXQcWQEDUlSu7ExPguUqAK5VH5fZL/+3DNv0fF8GkQFq8oqqxYBtj+JRvxjzwNU5ViohYVn+W3
WqJAwmQ1SYK8A+BGzPFuGIqXRPfPemS9pFPNTrtosXRnsj3nOZYcpe9PQ5T/P7OlVHVJTfrT9Wdp
BtFFkiZKRAIohrh8jX8c2Jg0WiUZoNGMnpjaTOwKYmCqO6kITS8zNHrUozqukPkK+3omxAxjgbQa
Y5nWRdWgLu17HWQLA/rG74J9XxYWJqiUoAoDJotveg1S+a1mZeeBcB4PqeNfFwTR1VArhgRtkDkR
ZlNQrbHC8W6uomkfCdMV2FJ5GP16wXEJxTGA8WzrhfglVCbY6nstuFQavWRrHDaT3hJtPQ/CLpAQ
D5HJ5ahKIzpY592mbbZGlWJ1S+mQiGzC+5o9lZg1vxBf4kce0BiJXX4U4/nBZHdLFuGnHwATb2Jk
0i0Q2L3fD3RAjZQqxtQfgmRHkixodNqQeqasK6E6GfEva0rOECXCQ5qkFnnWLTW+iiy2XCYlLOjj
tdl1Ot2dgyhQ05Xl3APOB4vcihEuGURxmIMHMSrewTpd6f0isppMhEboJ/x0h81um8YcVpJ9T5WY
7YQSXBQ0l692+ULycDwO0TXT9Gkztl22gkrQQJULVglcWWYRlQWKQgJ9a26GXvI31RR95RkVGnKX
XRaD31Dqz4UVnCuFMqjqI2Tvq/sYZWT1MRgZ7OY+rxfW5KouuvYOUxbmFnw6sF9XTYBeR1NArRt1
7wUZVgsBsr/ezbR1oC8rNbwEZm0SMRHTWdoDmUr6RkZb1ndhDMuqxqQTTisE608m8ciYKarOFcYg
3Zdj9aFL4to3ztJsvAUG8LgSAyvESP9qjQQ+lBJOHHBQ99h9TkaSfkmLV67NlJiMztlg64hvWhx6
6pEGDfCHSAInbOVTdBeLH0FfogjTVga5SmKYUcgRR3GjJMPXWCSOVtJfbBpL2uTZ0qUsUySLJpZ7
Px+P3SThCgo65axmAP7TOuSswKk21uxIgId+ToEEuzyWwERMwzfsatVJJPpAaUfUhKRDhWu6ippy
GrRroNUGsMlSO+Z+7WnAkVdR1cCNlhBgManvi06hDaGr3V7QuFAFAwfk7aoYEyH9c5G1obaqYtip
t/sAyn1MUTq7mTyC6hvDO0jnGvrCkhbfclcf1FTfbrdvF22XP0mWnP7xkNv9ZPT99Yyf597u+7l5
u1Zr47yJBW1BLeb7XO5Be4BevgZ+qLu3+7qlJna7psqz4SLBvsphLs1uK1TYMiK1aA4/D5SW2kxR
44m5/fl2UVhSCJdwefjicaBv1Ak15ggpd25P/H3n78vboyIrQfEyKOrvJ6ENyalo/eNi1juTDM/b
U/84kknEKuhDbmwbwDNqJcW/j/Dn2AiVp/7++31u9063g7+9vHE7sNvV6na4DCEwGmg6q0S9U+uw
vjpF5fQSOD2FQPoYEuiessqPJ9AQgNRBdWjBC637GAGNL5L4JvruxEK0HuthH5IuH6nNr6y76/0J
WaYue3mm7wkF6++Nan5Wle67Bd+ArTTDR0NpyS9DNNZTl22VuZlR+Y7iTlj8GzDbTHQIrKrF4KIK
uuxi/Ivt3ogvMRbOWFfu/ES0tlPV3suBSdWB/Ow0tVxqh8R4NbW6CnFa21pQ6hvMiKcwn3wvz9+I
szqOJdDqNp7oQAh06Ymt+Gp7A2mVXm9zBc+ML9M6irQYHYMoPWAUi2Bplydh9MP9HKY7tZ/mR1kp
Nr7QfBL9SXNVld0aoouTaQW7dkRI+dwujcRmXJUhHe9IKS0AbLG2Eg1au9FUoh+eU/YIcCbbKGY4
EDHFhZaITiXrgIPQwgUyTwUgkxl+5ztBk74qfr+vVXdH5maxiohVWLe/EiPQPT3SS2S0eYxHe+Gx
tMukZeEaoxTj1uSzAuHp1pVdjEvlxpoQN5S4RJNifJp0ieksl+t1L5gqZcQD1VDtbMCVHOTJX8mq
pq2j7lc9ZF/qPH/0Yv2kwSu7CL1RbWXB2loJU10woOvAvEyjHOQa4Mq4OKjs7HSLTdEEzoZ0gp78
erg9/XuzoLmMupMcxYjQBwB4pJ9HQy5hQwWPAmoaA4CW0JYOoFPNqDdmiPSZHqPUpvSAKm7VpGdo
/zSPAFDYZRl+RwU5a5V00OrqlwSfbA3kzy0reqDhS2Thh5SNONwZVbenwuwaQ6RcMf3lfSQT4U6D
MqJVshUK4UHqlHrTQ6hVpAhdu6R/yFn1pY+j7JQRXehpxmwuWJihi/Ig6eMRU+7sqMV8gskeIrOA
tiYLpIdhLHFEYCKWyBkgA4lsDAXONyFvmuwRLrJhiQGUnq4GJ/adLoco7APWm6oeEBNXrCVZPlRd
T+dmQkwMAkQ4F6xmUNJ+zRD9KJkGM8EN8zpoh7eIMh/KQcR3QXifRtknP3EsYPp9lGBLNkrNm4lP
wWwFGCkH1V3Ujzq5w/3FJHvcHNtL5mPKFWr5ve7LrRLmuBAoc1GgDF+UCDU9QapYXWYiVcq7eE6p
FvV4IGUmqNF3EqsyKXHLqRfVwVkMCb3U5kuvKxcshy8kabC7NMfxEPrxWugD9If6mZXfLtEC+PBj
sRUiGhx6MF5qSc3WetUx5c7Kt2XSigzkw1ggpsiNjHyGEmNiJr6xDad+h65Zzdm1Dgbqgqyjg1tF
zGJJ9EDliWZn36OB2CxhCkp5N8b0rJh+QjpilisF9OrGHan3bO3Ns2lU50ZfQlEEFbtb8jr6w1FU
jeeanCNEj5yHwr4yMQrSMDmPUcAHPZn3FLdcTeofC5NGSRmFJAsE6eiYgnXBP83oEobsooPOHQ2q
hTF9G4Sb8rY0+mss9hqKx9iOlRpnREhfKKnWLXts7AgocPVsb6CH1PtoG46Tp7f40DRB9PJUWY1z
3x3q+SLPoQz3bwjswC/fSnpDdqdKz3GLPGlQlUdjhmQFeifywyPEtscp1r/MUSQC0kkE/0kgbiVR
65PGkjaMi4fAymA6xJNHbsWvfMiuRanQToy2FrB4MNZ6ZtDnCaz0ZKQpZdl8GrNTWiFho9/Abmr5
y+2+33+WqJtsCMxyIQs8Vkwy27SXX26P8kvSdMtuhMPL9H8SWMQQpsBp08omyiBfotuNu+2EkXjy
ZApMc5hNJ3BwZEALmZtSLrIT3croC+qk5tUlv0Z5RqBb0XYQoSzA5COWyRS/jW1fVJOnBJXhhlF+
qVV/l5UNythWNo6DxEqvmKVxbdC1jspUpinNlIbxlgxy4TEykFqly5GoYju7euNnS72Nj68XgVQr
hHrXmCTLTsMwEH0H7ZzfjUrBxVgj3uj79yGsoXEl6HoJES6RY4/+sTPgK/Z83zP/FoXB/7rNjlYp
f8nWEDqCgEWhVFYpzmS2SL4XtyPiN7E4NxGkxTxXj3QiKCvP3cnMyKAij/lbEPS7xFDG/dwGd4Os
KEx6rXKSaOEafpoeP0Sa9Tyl2IkLLaLAuD9o9VEdJAAAcDK0VBZ3RtZkHlGDuAiFhueiBQuXLxFD
cbwOUqC+olwU0O/QHZhVj0dF63cTgcpBBnyIqtihA+u5a6uyOyXNkJ8o7gy5n4BoCautNFUfEWIR
RfVb6sMD3fNxvvjdMJ3UkZ6LBLUpyJLvUOcYrWSjND1vk3FmJbNWnAaNRCOgsywatWuVM+5rjbiV
5GpVtMarqfGtpDW9eXYc/UmuReryInkp5bQPzfwuTSR/B6ehBmWQ+1hbK7SvluBW0jStYHlVmIfC
Xd6awwn3MhZzefgazAYlnciJrs/PKfZpZAnxELAZalm5qEYyOaLvt2jxog8rGIctlGb0NzWUEayF
O1+ef5nFeNasD8QtnBbD/naBh2LYC4Ux4exZrjadNBOjuVxVgg7WZsWOLqz25WJzu11Dmg+T6ef2
7U61rGn2366Gt7/fbHG32//yTtJoVgnmfmhRiEdbXOO/PXS3a9Fivbu56f7Vzdt99fKM27Xbxe3B
t6f93Lxd+3kpWrqMVdRtWZP9w7vH+K2BVNj5i8NPWBhYt2s/F//2PjNXceL/q+dVDPxkHSUrX53L
34+4PcyQYxTQPy+dVZAYbzd/v9bPW0Wy9Y9HqiE9RTiNlWK3ohH/fvwffwdbYNFDvhkUye/864hu
t2+v13XdW21OsstSiUoozL1mn1QaA/XtakosCzTyp3RGMyfD/QuFPGXhqaRXXcs2bREQtiZQtac5
AEKFLd4uDprWyZOeuADDJKkOUI6L4fkcxsF9NBq0gpF08tnQO9XJeqnVIjtOHbpxtc2adWX66dEk
RnMtoBXH9cvNPpCQtwkh2OJQG9dDOaioBskJpn2zQUCOP0HzZYROOFFXuk4WV15LlGJNBesD7BAR
sCMxVKEab7u+Tr0YbKdX0np3RBTgrQR0YR6afmfWInYLi3y5WSPyYeLw7ECUoRNZW6OdC2/q909s
xGevz4XZu10za5lFQmEx0y5/kJaLXDGBuvnxrqmivx4WzNLsKaRQrxOM6EBlNhW0I2/WXgHC5cc4
gkE2T+wJmoQyeEmb1WzJHhNboMtA7iFc+4GHuTLwJGoXTUxoXFyhYCArQF+lJ1UQjjI7lX2QV8pB
Ds4pExufES/Idp7pZYFkMJoiZwyyxwoaFuMyj6gDYfBoqA+IIojHalKdOpBRZmzTUyoMY/RsyHV5
nE0T/I2PfdZS88+QbBfckviFrKbamqF6yGZRO9CDR8bApnBOF0op7KWNPkYgEsYlPzF6qS2UtoFZ
iJ4IRMq7XbtdKMMkEn8gzo5MKo4da9Ga2o8AF9ajoC8TxLE8iaiKfE1lBqWBaWmHKsv1g6ZI27w2
DZw7xqfFdt4ztLre50HrCsutbjlT2F8scijEGj/3IcRBg9jYTT9cypxVbzxnqnc7sW7XzH4I1rGG
AaeTZOKh5dbrhk7fatmsLJFeCjrK+DpbqlyuAiKFNckzlj/d/q4PJWqtdlsvsYmhzH8lGgY3AKiw
w3O+L0E7HASg5jTACOwa+ZF4spgJ3u1aGhD0FilRjsinPEaZZ7QRaCX8hdVK0YTcTdPqOoN/rol6
dOVqoEOe9Aks4DTxFKN9rZWNpY7gsJZ7A2Gq0ezjwKZ/FXvGPx95e/jtwjAPsU46tIVaoJsAvSp9
hqFjYiaOls8d9FELW5fPsF1O+tuFtEA+Zgk7xNSUbAS1+DDDivh9IUQBernb7d9XBQF5Mrt2LE8C
+OXlgd3ylCLuQMb88cDb1dur3f5+u2mIgJiURJF+v83PH37e9Xbfz02rrVCGdyx5f+77edNSacCJ
d1clhhds12GU/HHoZaCzBVAttNj/PL6fd/w5vOp25GlP5cynF4C6l//TwAlnqSQu/Dzu521/DuVv
R3t7yN8O4/bg2+P6NvpMu+pYxz4aQDUVmXchNsFcfkg6wzMH6PwZIRIrNYvyc0HBeauUykuRqsIp
rpFIB1R+yMJSIycxQ/xaIWBgoyGDs7BAwoyfYo0yc4ZTbY+11q1yLQV8nMqyR/GRbPBZ37KqD6d2
vgvia4NdLaVm4cp18imzznVN3bIYpNjpqoUJDodfpxpQjy2JtV32luEbEU4RsY8gihvCdIZx3quR
LCJmLzmDZVx+nfnq55NIXkf6ErKv2VDdYDuqkObHTXnHQbSo/FkOahbZiYJ0DuaJjryfv2XiZNKt
fi/bcF3Wo3RnoCyq+3or1P193jPOti1WvInNkzObPcnMefIaEsLHrmgePLWikDR0Cmy15jPpUnW3
VDrcPiaJqB1jzC/9Kyyyc6aJ+lpQsckmDcK/K/s07ZBOyNT5jlzGc/xshURJlXC6Q4XoWOhC68HX
RJnuNnkWQmbSABgxTk/BgXU/Cmq9xO0FJquy1A+ttFAyi8Mu5yd4kQuIVv+XvfNYrhvJ1vW73Dk6
4BJmcCckt/d0ojhBiCUK3ns8/fmQu1SU2H2qoudHg4y0EMm9AWSu9RtlDACw4dqxctVc3BV9fRoq
urK86YkGD7eaWYerqbXA5dTqW1/Wr40qtKU5crCYTGMZFi9TJPyHtI5XiB9Ci66aQ9/z+s9NMIGl
Hi7tajgpnXfsRgI63MrmNllPgxlzBIO50VjVRXUbzHVDzOkxnVp7idfvxDSBxzwpjVWvIhW9KNe0
9uivT3d5rgcEoNvi2LxGnuXsexT1HxsXkCbhy03eRShNIQ4InKEVywBxTsgZuXXCkwBlttQkN1xP
S6Rcxb0W+UscMBEpyK1Dr/TawVO9VVSkxjYh93qXYOS2K8P+XUcGbEVhLNhnj+uh6dsFsTPM51ww
AF4K4rL2WmyehK9s2JDkuKspKAb240JNYQFHtqItA7Mrb4iRwREag2PrYJNhZSlRjhZ9VtEW+jof
ox8m3nEn1cyh2s/aBqpmEOTrV8now+JQun4ZIN69aJP+jVMfjsXWtIgdoW/K1NnEmtVc03L/Z/r9
DzqibNlIsP3vSd+79+Rb/616/1VH9Lrmz6yvTf7WxLmb/MCcolUtEon9e938//9HxP9ftmNbgmeW
RlpYJwX5M+nr/sthk0XW1zCFjY0Ui34mfUkVm9hzq1xPd+ZE7X+T9EWz8XM6EZFBPMRnKVNUSVVL
/T2dGEddEGmTW65RfMNfGb3iSevKJcktzr+Btw1TAQ3dBEsJEn52YACjsMCNMltrHWLsaQks0K9h
YuBNCBYWENcYgcvIsWS4G2OOaiLi8YdUASfCom78XQfKXXXyDqhKp9+RZGx2Ndkq/Av3bZ3D5/df
HauoMTts8HNjc70LHR9wtgIxQyuh0pA4XtW2xXkXwklY6LehZYodvltZgNCemNDBCMf8Pc7TaWXW
gjQevyIBCYJjWf1iDoT1Cn4tDWetNoGvhIq7h3rqMJTN3Thazq0b2M+jofqLOPA4u1bKAgmXeFER
gFl41azw6IFYz5CLSYV4yKNkp/qESZRWNOBAAjDLo49yMNZKNmoilYZuyehwH6fDxmnVCWPJplya
dXzWff/V8hLtgVsciCeo9ChFB3ni4KuOj2BABvbGxL2aoCJz6EzIDEZI3g8lsZPJBz2nwifIsA2c
dAHYUy9AGcbxg+fbX8NiCUPHqKxi0zd1sKhM7X3K7J5HUIFyx4xAHd3bASu+Oz0d1ZuqDl/bHK1s
RV9EMXooeaoNt2PYNAurJ93YFEugj/CXmiXfoR9xT5jDKAR0jah5KPyCtILGZ79U9eY51X3YgEPt
QBvwd4FlIWrof8cpCCSLhy6ZFuiXqtMvIm7rW9eNg7u+Ddj8sYlbnnC3PFZx39+pfvxjNKO7xN5O
ncomROPY1vLqQHf00fMyaA61VSJUO+6ALU9LNyKwnRNnEkjM38WWhepDxCGQ/wjbLDzz7ObQYJ6D
yZl+ycijjoa997r2gFodmM0he+jCBjgUfga3bHBuhx7UXRIDqB/9ehM7/kV30n0+pnuhvlVFesZ4
cYvfGQFYzikAIflQ4hHSnuWhBGiBf0PJPt4khoEURPxaio6gfp4/tDHxZvTZn2PiQ4A70wZXPCMA
6xWrs2mIsm7VsYOHkIF6OvltScCM972NTn7s8Zt3IOctAS6RnAWsLE1bph3HBqXkaN+qM1cbFxhf
gWNMRL5qMR+UaYKUe/ym6IZ13vcmEWQbLHPlgkPuAWiqGKClObL/g5GtjCyBO1MCZC3UES6S/2hp
oB/xfSiBtqY/IufebYIdrt8o5rvayTOVbeMDPGrZ+h1G56Gt6v5kVek+VfE9mYoHSxlxyvKSpcub
L9MqxD4KXAf68AegUC9NYY32Yu05gFUd0ZSn2nLX0fiAC1+9SAaNUFLsPLbBwU4gSeGoe4sQeLhq
koI8MbKFt3Ua7TFxI8xmxCqpXGBpdlnCHSagXcc8auKqCzfFW8Wp/SyORhJgtmMoRGlj9nHzs00J
JwW3Gh9imfZl7DlA+mp3n4a2cqc7gM5thNTbUXfgWeJicwv+ghiohdGKqfT1orfKSzkmwx4nbwT7
MGi7KRso+oGRVYssLMwVsshIE3Bymrrk3mETtk5D9RaxwnrpxaQy7baZlmagQiWc3KXn3vQldAgv
DB7yAA1bHB0esJgrb6Im/ZFEHqbYk5/hZqj9YYdbBT28bf8AdHPdkZJU0ejDVM93tbNdwjZ3x549
10U3ol2DmQsgbsIPWEDcOZ76RxR24R0CVs+Tnj2EPjamnW7abEM8a4ePn72Lhk7bZASpOyf1l+hp
wn0e0OYr9Cld9vwARtlUu7DVq53eRzjeK9P3Lh7uAm9cGuPwHGlilpfALbMTzsrwm2Y9tuHFHmoM
HjSC5rnn8N6wK2un68LfFEhJ2+lzNT/4dW1od6pGzDJPMtDBqtqspxz6awhfOPZg6/BtifcC7KBG
EgjuMXDuuBcrNlWQejDxA5oawoHClPQ288iMpUb9Q7dJjRTepOwIuim7MKkFiAb9rGRC7Eh4FcT+
Z5NsRNR2wGohokf8d4plIxrRT8cGWCH7/RyTm1HF+zRFMnhK73qfWG5QusQ3M+OL207RCrAViYGu
JF/kWhCdVfZp5AEWQUUIJWzgvcmfopp/FFkrpx+BHdlQ+ulJ2cau+aJdf8osiIdd3KIEBgQ+BTa9
xZWGtNy1WoZ4OTfPws2nLdp1j7lqoJfdButRs9AfNPXLYGDRh7poF8TGFkAsyipzLdM1A2wCAZsm
EphOTN2PVJT+Mh8hF+nRS5fQ6wFXTUg53VYziEgdzbOfmfFidCfkrDBi8PGbgnvpg+e1MflQpkM5
wJuT26r/24D+wwZUU022ZP/7BhTUYR1/Ah3OK/7cfmq6+y/X1tliOrbxm4q9ZuvsJFVNRYped3Vk
5P/aftravwwT9J1pm44whCbAoP25/RQMCdVl1DBsUL6G+d9sP4Gr/bb9nKXzNV0TpsYrhF+UTe/v
208HEFuatqr5PtXNj2oY/X0wifDYtQkPrkqbvoXze09rou9l1mITFmjGpYrqaKPZNjf7LHeJjPHF
B4m7aNuU9KsQ+UNVdfWlDcEOO0nxIAu/bcCrJYDTA38sHvyyMA+tcM62jY8hYoI8s4mEdrjJswKY
yLhtUZhHc8qHAVigfWqEHUEAwud1kh8+Crvocrx9m2DARAJn8hoSwN3HsKzJObLWdbayJ/v20Z3p
3nNlp+iTEBnFybTUXhJbO4qyat817vlRa9uvYzVkdyhEWUekPJNtrKIHBOgkfDDVDqFKG2aePaES
mal5BfPcQ8Ou8Yq1l3tPH12yXxYffdi1LepSuECLWKSEVg1l4KIYuYU5UlkMu2wu6tgfdrLJNy1Z
u1X6b/2OTm61zwvyjnK2LK7tfIgZkxcKnX5TJX27tuV8cV3FERutDOiydlWjcZLX9cXv2fKbI4zT
NDFTIr0tHKgg7tIdWyzr36teiBy2WSjJxgU0wV49c/oDp+rhIGtTn0PRdeo62s2jcqApc3bpooE3
GaFZUMVV+TWcPDYkXefjT+g7L0WMdatbfHW9wl8NYLtRSh+OwZAS2x8x5dQ0gOdZZdY7J2rNZ02H
5tQX5Ve8xLK1bVT+Uk7DU/OCBbZxzx6u/2V56XcmQDg/4KDQYjsHHircOk55vjYxQzKPlocsTupZ
Hdr3qqLfmM4J5BBBlLbo+EaUClwH1znZWu6exFwAHd0FrWZi3/izvw0yb2vr/kV2yaKdJvdkJjFy
d2n/5zUC15+gbw/pss6ift/ORaeKDj0wJHqVge/XpwE55aOvnkW/cZWBscJbbAeWOFhpdflFttrJ
RHNOVj+3AyVhiKyNvUuS1Cb/ZqJZMF9CFlmVzpGeDhPVj04cQuApwk0lYNncy0JNmlVlK/Yxzdrm
vi20Zldl4aUEV/S9I4s7ghf8ZhShdpMULnIadWrgN2TrKBMEyDwNWrrzor7Y2aE/rETutjtfLZT+
KWhayMQoTyt4WaukK8pRW2PfGJ6vRZKhekYU85eueVBxSnErYh++3V9zw84Nz991MP1/rp1H0qiG
R5Ul2F/r0OHLppxFiNxH6S8rC1Pnc26twCRnlvDbzkWIwJAbwVvCdqMha5+0e9VRros8Nu0boFG4
NM3wXTYj2T5OV7IRRhO0pF+qwViD8HULB7E5488RTuXmPtIx+b4xA0QZRwO9gapWg6Mz+pwCS/MQ
tTz32qQMjqDtgqPwNfo9xyTVNOJHe53XTt6f42iMfzdSbTt2AZ6fjanCnsORwb6T9WvBAXbl16ON
yUes3cu+yebpGHvVPp+7Bj/NILfFLx+LOBqD2fz9ot71Aoi/noCEGXyMQXZ2SApOqt4evInWtYvz
J6IBdod5On2JVmdn3BjSj7kf/WLMakRj0BcmeWRzRkfTcDI774BgtXsbDCL9A+ahoiTTm9qg7Ka0
aXxwxoQJ0IvkW+GfJ4gIzBTKEr/sB/4Tol79/JJ1VRdOqQUS1xJY6n5+yeYAd/KmnsS75drtuuGv
vx+MStvrwu2spZ0Ia1WmzZOia+RcU7NgFx9O+YoDrnbfws0bccXkJMqHpnUCgMTICaOaB2Vf4GvE
ywE0b6c+FActjTZQemJnk0XRWzIJABtqtSom/1sM0e8x6cqByGe2lC1Z9N0msdr08dooECQKpvDc
BL3yKBpgs3jqtHs5WKQ+iupZhSzifC2V03dtESO1oxnCkAhla0yjgiKtSrIsKc9+kEbfNRVP7bjV
nnIrNJYZiK/lqAGWDzrOQX2knsMIaaYqMcKtV3fawWRTvYADDq42Q8chqId4BV+0vYtaPd7qfYYU
YdeZ90pLYTsafmT4eW5GvA1odskxnfy9bMlpTp2Ud0nBfz3WSKtfp22wlMYyVjfScw6KYgXkT8Ej
K7SfiAdyePa7N8+PtRu+XdN5KqsJK0ufI1s65G/esbe1dqGlqL9MHIKHSxNbx7//0ug6279feAYm
XwXb1YRtCkdYhgMR7fedGfr8QwqR3P/eg0S7S8Dg35MWny4GcbFIh1FfdjM3tSnPljOmy9Grm4UR
DemjWqQNhyBEf3o/GnZA6vkGTKa343mCvgt2S1DjFA0RP0iSHwOyJvvkPNn81Pex9tPAf5r80ccO
U4epaW+SUM8WRWiKQ2HGyoaTKT60ndmdUygKt4GpmC+j3T64Rm/+qACNFbXh/9EGqUYsxDfEvp+P
TGI+PPWV6gAhm9sBWwQE0ubea1X2Wo2oV3oQ7q/T54myH9jMgHZhm+z7yIrWpa7WG7y3i5MboZab
xob74uTNadRy7z1UshWx2GKTuhbyMm6vHrH7mBZ91GF91KU0m3RCf3CuAiM5RYUVb+U82TUSoViI
NOI1B8iRV4N4G8rY3TcG99qUp8GizjtozpEaX/yYQi3gqtc5uwIwEvHF6JT44mDevEKUvbyVfXKe
qZTKGvIgkd95mSyIBilbzC2gYP/sMocuPdiTsTH4k9/pVa+vGUPcqYiNpxj0ZzpY1k4WplH2eLlB
W87m9/7HgKzJvjpswQH+p+G2QgBr0AMFMf6fF5S1RvfrCmyN8W1K+mpvuf67STzpODiteLYTBGgM
P3zEx6N/CMZ8kUZCuS9UJd8XrgGhrgk0vK/Mtec7+hd7SskidT7yLH6gPvBy+UNO0CEwFELUD64I
yw1MBpRNFUP5UrXOyix67c0lqgTl3yUkFjvFnrcPQNR5IFkhoY4fiU6aDQ+G2xwW3yEes+AwWnoO
EDLQNz0Gjke2xsEDasDnMA8wrDSt4EHLQRZHNtqdclAWnVKdxwpus2x9zAAtyfJ51V/XkDP0LPOu
12giH5VkPdUXpVdClHdiz9leq1GuOVuF2DPqkB/V4UxKS1nZWEUvStEqz14XTHcc48gGB47yrBoG
6TWHt4EctSq8OnD7Rb0mU+57XKTEPAtjw3L1T4+t359a5Erm4+Ts2DbzmjnX/v7UQtZlCJU4yd5j
3e3OuQ4gtY+8+q2Ig10XVyOgwqMWpojkdH4HcNDWn7CRMbdNhLRi4kBtDQkW33mg8Jfy7ebEkDkw
NEq2YUeofRk1PeKo0FZurDjrF3//40uO3Qe5y+THNwxhmq4lNIeHrjO/yX8hd41JWrqTNXjf8WU6
lG6WPw+Y+bSJY7zURtFush7hLsswzJeIZClcrpIDBQfmxxIF6ckrzBcDsN06xOViIZtem6PMVldn
w1GUi02G9rq6yOyl2QTBSl4bMPylRgMMR4gMrPQw1QANkd0HdT4WsICpXtuN/WctFiWgHXT4612T
o6uVjxmhvDzHRipwkQIXiOVGreCHMFuC5wLd2KGLHaJttn0toqFG/ki2cZgq74hpaehPK9h3zG8/
E+10sg/Oi6kF9XLQ82Hj5kX1wD30XU6ouLuRs1Wc+2lKkFrPq3hZD279NRHOrRm68Tf8uuNlPPCI
I6OvP2HlqC6zujAWamf92jTB2IIyxizNNv1DpIXBQdZkERQcN0F2tctPA+Hkp9u///it3x395MfP
mddQefMYeDHI8V8+fs3wR9UdIut7VzuVdRR4GPjYDB+GVD2BbR3vDbehwLfwLgiBiYm5KQcSpVlE
uL1fp/l1720CH8SbhZiUq6kbuEdAhy+o0XiXuArgtLXpcweE4mJOvXcZtSJeCULGKFrniP2pGYqX
sRWFMINYISdOvv+F56vYyRWyH/OV+aqyI/NNR15VtuQKedWUdA95wZ9XCcYKupoow5WcF6KZU/r1
0jBKRBLiJjZvr9W5LWuy6MGSbHuL/f+NrLZ4vyJxBmkpjrPlP3wKv6dEYcDODFw2RMYcm5pJqL/f
hHrgFxOB9PxtqupmqZkt6idZWmzKUEueoj4/OYBuvmVgBpGZJlgVTwEwRTdRkMVgoHDMJzUavQe8
ZqMt2CYA3kOJ8GLVPCRmD9JsSgKOrFGyuTYDu7EP0VyovOJWeNWSfiPyPCGz+XNk1CP7MEbKJUas
ZyNbclDWdMX4da0c+LjoL5NZL//fj6Wy5g0FsaNsQM4hsf1dkQEbsa0+4os/twMj3xr8tVayZc1d
H/MI7mDnPa9w5YqP4SQCMYdyKsqof/8B6fqnAw2fEARhzRC6zYvx36OGtQrQsE9i461TwnI2Hnex
ja7cpeNO3sFVSs9HSz45Rh7sxqJxSTBgHvdi13q4M5IuQykyyi5a0kNE611zI/uuRZfDbw4K5Nzn
ebJvzKF/ArlAtWzua5FSufQFcnZjljTLUf7nnldo5LIR60vM0FsUAaGg2DQ4KQzgndhxxVRL0RTo
qDv1bWxrBV6XBXq5v1Qb0wzW0eSdPbUWd/yI/MX7RKyzzLH2E1u31dAb4YmEs07Kqe0vUZOg2OYg
XAAjky+jx2lZKcBWasOkfE2C4E1RR2z4dGcfee70SESUSIFGEsXEJsL2WlLQXhSfZS3O8+9cYNp8
dOVN2G1JOT2b7jQ41wVF6SMykhba6mM9Vixi7yEMHCoiPueV064nixP7t7GJnEVn4yfqq6UNsrzH
K15HhkrWYntiWyGr9RS6107ZVETFK/mHgOHNRiyIsFzEWDhZkHckCygLP16bzog9k022+MZUMArQ
HMgkbd2hzjMl3p5HYrfLsVWTLdlv+ZWF0Ng85VoNy2Dh9Pq0/ZiTu+NUwSDhCpZuvUWmX6+8vNmE
ahE8BSrOa6JP7D2oJ+foshMm3phrb20KNY2T9Evdd/nSyjyM7FOYIgHO8SRGrREsqFk/yGLwOBo1
qK3kcdI8jJ0LYbgmFCEHDaePTn0Vb0PhTcWtWRFsHNUo28rJRoMHjp6FrzbIy/00Hwnkfl8WEM/j
m8Hy7dUv54JIUyzUgWNoy0y2tHd1RIvWbmLnMHJGux2Q13jFhFsleS2cY9vVsNsGpFbd3Ahfqy43
bz1i4nscRpWHStRHgh7eU52n3Y0L+Juz3xHdD8ASHS6GTsy5unbL4oSHZSpunDzb9elU7mRflvnF
aZq04uSE6lNfcCKDPYTUuuhJm3ZAS9djUCN2VAjSuErW5Su5Ti6RNTcgVj8rp6B0/fNa4Ow8/Bwy
hyxpwh82MvpkYRJ4urP7Ch+YBumXhUi6Y5bCyBJoMZ0wJrJOY2Trt3//YDJnUYBft2/oBejw8nmh
GmB0dHV+v//y/h4qL2383hbfBs9bGNnY7nB3AMASFe1ONtHY8hEQ+KuzdHBSqjSOdx99cnZb2+0u
zhUSbh9tWQsG31ypU9pvwskod0VD6qAg6OALKz6CAE6uRTdk0dG9lR3WZEDSkLNk26+ggjY+xPh5
jey/TnHt4inVWn8zIf6m3uSYLrUFG9Z/EFew5134738nCxEDAgvEFXQTLNHvfycB3VnPFKv4ppgR
ufqojVY5+8kVMfnpayeaRWOXwXPOrgtKLUCKau53IoIxaiGmUzIpHlhR83tfWOPXXi2mu7qo663Q
B/VLVLLln/sDj51wV88moHNTy+IdCenyEbM6Y28GyETLy5YgEcmrqynuEkG6BBoDs5hwDwoYvsOz
N7a/9EYHxaYfXz/1A3gyizZ/9ccYqKlXRRv819ovoZqTDs7HV+xs7Wt/aGrtl8TIrv2f5mf0Z6U+
vrqhEsHg24WVkz+kApsirFPMpWwCochPda2sAYFwE6Qq5Kc66PJNBMTjITV7B9H3+n0cFe2fDiX/
th/iXWtbZN/5vIT+b4ocVVkbeMEawbcOs+IzDoJfJohelwjs17HPQT41ou2/Di3sPst3AclHjvYU
Ag8A4Nt/Fd2QrJxWD1eY22JugJjhjWHr9Y4EJYkTo6nJyfysyb4AfaDb3La3+P9lZ/Y7HCNgft6W
RkeUVhXYvw48XPpSLfaeNvb7gj36UzOKU1BF08kamvyJpOe7W/jNQbaCvFZvmiKod7KZttCYK9cm
GTWvJI0w3PmTYZMEYGmIry/y91W99F09JahDRiTjq7jvOIHtrWJq9+1tU/c1pLnBam5kjxz7mFX2
uofafPHiZzUktTbqv/PQt2rd+p7qFlpbQg3ueY8V6ziCpAX3r5/DKEw14m6eClJubXuuwZNztAG+
dOwGhZnbh7wyZ6vFcVPOA3JU9muNZf/DBy+lVn69TUkMC6Gpc+IYN3PI37/fpgQ6h653feMVY8UK
pXA4f0Io/bVA8gATmdR9zquIIDJcooOF0McFMMqda2vJSbbI6CYn0SHu7OlIiyUFqcrcM/GcqEFw
jX3onWUBzjE7OjbPfr9BNDTLDPfsoDWiJ2TcOrbEm//yUa0LQ+XrjO8mv98Mz/z9d4tNUQL9jLRX
W/O+1LmaHzBm/LUY+ra7U7hx2chN9k2KqehB71QckzLPPZcpDOS4IBHiu369FlnuQX8Nra1qoZ/e
JXgVed1QIX1RiTNugv1Nb4zNjuwTetxmUZNE5TlVofPgeKm3ISLQbmWtwPXuWsv+qv2n0Y++j3nI
+8T/8EpzPt/85AAs3UFrxhDEgEnS//53YgM35U4/Vq9Rmr5n2akTrncYosg6hiQ6jv5cCB2XVMiA
4u6jT9biFvV2wKeoos8LSsQ7bmQ1mnwErI1yBGfFBeRkOdDjgxH2gYdB/JyyHQaHspsF0IIx2Jdz
WvfaJ6vqUOPWUYGM782uDxY6Soc6YfMDsbP6ZGf2gLkZfXbYaofrlIZQl2wa8xS/8QAFAW+9Sefs
T1Wnj7ojzG0wJ4SUa6ZINGvUGGB6zn2ykHPzNL7OTccCBg286XbtK5DFIr3G9cZpNXjU5SEKRuc1
UFGimZxc7ObD5302iRez8d1Xq7cBGo55eygwXD1XCZFkfR5I8sm46fIgO41x6J9QnOQXmQeyWVSn
8cbo0oiABNyg9rfyUtFUfAHb+k9vankf/PYMIB6ku6ohbLDK3C+fAmqj6QeJVtjZqwWm51LWIdoq
2VAvsHC3n0vk1e5EXVvrYG4qPdh31Wigl81NXt1r5DnU+5EA6eNs3S67iW4GPBL6N8+I7OcWJsDW
yU2VGAFrXB37VI9bhWIedfJL0PePTdqXYCKEfRB+qKM7FJdvgdXMKcvxZaoLDdgwoJAs9IvHSqm+
yAmQCFDUacfmMhBY2AX+lGAvNyjfoFvICbmeuXgABtitFpl7Rrhj9kHm0mmfPHIOsB7ZxSBCbyBX
MIVBNZ3xr50jhygQOcKtVyoiUcROKMwCTzrZV2VmdZFFhELmL31y8sdahSj+dd5Hnx6l8Js/Xevz
9Uv7u6FznNTLDOFyWz0GmmV/TYygW8TlkG3yWrFfoAfpQ21/7ZoghlauVktsYa2vCI2sAOUObOC7
ekeiI0LSkP5SI93R1pmFfPOQn/zEO1auW246chMVktIJt4nh6+HC9wu4N1Y19liv533w7ObNg6Mj
SkLI+tklV34g0e+ARh6NRQ9vbwEl23lABqXDjiZ5jqJxRJoo6LYK4L6TnDtMgYocD2bi/jzX1zp1
V+Wof8rRa4G6lulG0yXhCLkXg2bgYNPpO/OvQvNTfYeM5Z99silHO3/EonQyzh9dsv/T+k/NT5dr
05qElcDIUa6V/8/H9VLC41u1cJZw1ZtFh+b0WQA/wNqR/9aYa8PcJ0fVwtWvtb+flxcoZroqutRe
5qp7C5OY9kZWfVA9RmuZ1wHFSbW92yQ/R515tpxXDP6zmOfFKjrqBsnOib3YHdI00UUWudc0qwTo
DLpJfnzta4Q5bewM4rSc0s6T1aaN92asnz6WRnarHOHX3/YRTF5n6p5Mxx0vtoq+t9Z39Uo2ZTFk
WnvTgx7ddE0xXWQfOeKvRG7RQJlXyX7YlpvcKcbDR1crEH9AnfKcGaI5i+zd0/CMqRGe48RTjC9G
pr57fu2fXUUz7wcNqAEysS+itIzVNATR0vp9Vh/zpAm08TimhYoxA0qN0Wik5W3iH5GimfCiUIYH
tBiJNqgDVvEdRlV6ORr7sne+Ou6sbF74+aPlj91Bzu1yxVlO88tJix903hERQg8XCSFTh7RdWBqC
lbI5YmyMMxm21H8h0tQR0xPT15VVUs8hRjS0b0ekdqql4ZnGLtQ7dn99tg7Z6K2FafX1Rg7IIulV
B4FmEjkLNEqJo8+z5Uhjq8gjF+W95lZAKRrRH2KS1EevNbg+m/a3RG3Xaap0X3Kg16usS7q1UPPi
CXngi5zwGuq+vQ3sWgkXtm7Dg2vMw+A4A7GncTjpQZweR6yMrjM0djI7JTahZf2cIaf5Rabd9FaD
XgnIPzbLlUMUIYCoNYhh/psl1U7DPq0JUpoJpt2bjLDzAsXq8hTnBHTswUvfDA93sdgavjeJaG/M
vnXuu8nH4iZtrDW5y5Fnr4NPxjwFjEfvWvYfluhn+elyOGdZOm54H6crO//SwgZB32wI9nGd/1m4
c/Ojr0hNPsZO9N6ycEOXRL/wXnKh3OZGHbyllR3fgWo39lGZ26dA5bUctHbwBpP63k5LfV/0/JWn
Aj3wwDTG18nBCGfQlOGYqoT0zBhnRJNDqhrXt0Wjla+mBvRvDNwcGiVAP2PiLJCVr1M7VSuvnoqV
bCY6og5e+dUexnI9jWa9lIvDFjlbQG5fekWpNpgN48U7XzSowzUwZfFUTCAak57sq7yMVtlHNSFc
6GU94rOt39yB/QB3BNPkq9kgLwSUMDxN6G5cuih4lf0a6qV3Q4AoRqZxdwFJDObpeqOoazfLxELO
KlRxMoFiPKiTNx4Mq1BuRhSfvo4CQvksRpJwOuxJBD1ZamvfDMBRXhq/RqNND8dvApJBZlf6dyPK
1k7MnuPGVn7kSGvgoRKdSk7scHLNbtnnafUOt/+ikNa5TD4i3t4k+JhR/7i1eYEvY/jbHKOU1luP
OoRbOxyCmhw3ikleEp0Q1oLxbWgARyv+pMs480mqRF/1QMVaCdSlcvB6TTkMtljksQ59ae766Jc1
tfd6fik2nJ8GUK1XSHlFyaoarJsJV4GTk4QBYQLUZMbMSHYWmhpnEln+hROOc2N0GqfOuc/ykQMR
ekAejrykavQ7Y9DME3x8cVLrJD7YDpY5c5csUrVGDKodSNgB9tsYLdsPV9WCpz5O1T1wH2TOlDZ8
GibXPsVdyfOKQUgSw4NvvOdliIGFqmP7CjjiZnKH5oDSeHModJTJ0A1cq16G5KJjU8w1OSinlaYB
sUYQtZN9n+aVybBUe+txcGxtD2Fq2uEhXy6nqY4ep6EFMKB5wTteMVFjeu+dCELkfRtktiof9xnE
Pq+L7NovMRVGaxwtrJ2tZ8gvKBpoNNU3urViNudrs2wGsGt1AaINXbosSJ+azM7uqoLbJBIo05cd
LqIj1JaV41vlEzoJxZKnur2QTb00+1XqzLy3eRQxG3sdgNhDdoim03bIi1T4dchmAHBlF8ZVixEO
o+lkqQe98L8n+qMXT+q3sOthUxTh16EuIdxWwn5MKr2+yx0ruJQWUeGoH9TDgCI4Qf5RxeWSDymx
oAq1iY7NBeC0c4y+5lrl38bSxubYgNDBxnPUOGR33zUt6H9wayhVkvyI2NndxKYZPiO/Cb+riP+H
sPNYclzH1vW73Dkj6M3gTiSlvFJKpausCaPcpneg59Ofj9DuUu083acjKhDEAkhlyZDAWr9RTn+5
uY6IlZ3yC1Bj2zv2FWTS2OYHUJr2W17lBtyCcbzMvaopeaeCcFa8AmOlaMaEfIGavTqBGZLIUcRe
jnpanq76JKkhDDGqd0P/YNbetJbdpoljHL2q+GEa8+w18JFyzFolOXpFHZ51XfuLm2H3HuHJvkXH
PHugZt+9B/CGSPuV6l6Oel141MOmuDY5dxArCLcy7FSmOPRGKm+o3XtjVvpDOdTw3edL8mVBRSsV
6aO8JIwx0Qb+G+Vi0tsAeO6va5p4dcqu0Q5rvfIPttrV14gSH6qfldjriR09BjVVVVdk9Ttk5Xed
PeivLsYXqsi97+4EJUeeZKl+sRlCq7qdFIJxWBmKKd5RvrudhCro0hWl+z3oM39mDtXXYH4lQKx/
vlJsTvV7LoJ3WwmUX1kFCPH3KyWxup0UbJHY9h0SS+SYtlSadZCNyJr/UvAk5comvoAqXOS7n///
/811Z8dE0Ra2KQBu9G4/bfL0KE+TMrL0n2lZCyhwVXLORHr13CjdO6wNz7LpRi05xxE/iKLkdyRj
cq48Eo3Dil/zcKybz7gPDFXf7BC3+/IpPg4ieSz750/hZH51PYiPTTGGh/tl5LRaidFcTA3l9uoy
dmuMLnmo20a5vfp9oFaQs0U+CqzA7/+IPMrrIDkFADrv8fuLKRoyarmmHOSgjEeoxaCUJNJNlldY
DPfsYaYG4arFrf/5UE7wbdwcIP8z94/DP06jtsoq8H9dbD6hUfB84kHqrVoxINGGiMlJHjnZUofF
foJZ+xwNwbNcWVVFXWEn3RZrK2zGju0YKy05IldfsktOpVw3kHcXSYwOpqeE/Wuta8iK1MEVyP3w
6BQOisHKpH6kmcdSvku04xS4+QvKXwcZBz0cr6leldssjLQPHf0KvRNfoLzau1ITykrO+jdX1fJq
+m+FYFko+OcX19MoubhwoUl4AeD4Z3YqLgot6Ts9+wnKm0/Y9ocJU1HdPVEmXze+SA6yV8Q835GJ
zmAdjkjyyuAfIz2WmH5anWSoGdVIXZm664G5M/vVffIwBd5tTl0m2XFExqWhwLdRe4AaetJuIg1J
W23q3SeP28DZhqzrObn3JEN5k9fUOBN0z0gUP+lzU042XuKxkpFVpCvnJQ2KtdC/242M9WlwyAAg
IRaEv2+u9dZBHt0bGbPDMF+DSQlw2mWeo1cIEX2ac+/+MYx27bhVPNC7kW9+vv5/fLn7paoaDNAI
+/rf/GUoGzn7lPfogBGHciycXDnKoyiq37rEUjaf4sM87R5D+Q+vtMKcsVgQZ+7nf5rXm0E5261Y
q08DRVGRuZAXrAPszVz+2uUfQXlFm6zs1oM4ELaWefCTHn0hKEYHxM9ZoVIHUNgVQ6qgcYckEovM
iKzbvPsZ7PKffF/FdfL3Re6nyWuyd418ECCsz1z+lgdVafq3Rrc+jJnrkwwI5gKs/mZ3ccdOPcQb
C6rGBU3lB2Hjj+yOLqLFowBS2WJ8GdaOtVJMcjceyHSJc7bTsESwSk2fB51lhFPFzTaPYVenlX/W
/WnLPql8U+qahGLafGR+Ub3FQVIe2wpfN9lto9DZZYlAy1POzVp9I+AyPiTz5F7sFOeIlF21DPO2
vxhDLHYjzj+b0lKiZ3IcLQDN1Pmpeh+xi0ZrWqFS4kOuhfM6ubsuxlJOJMYMYWqna2li32bHApPE
OWbF9XQZIwxr5hNkCHYTpuVh1a6CIEYKbx7wAwNX8SI8yRko4vAfBNOPIWbVL20vhhbDalKsbnc8
udUEGNFChazALrMHlY0cvd8Z7wMJzxZLh4hzD932q/cb6v2V7jE5W/t9eVyjdxKoFEy4avaNh06n
BDLd+jOaadSQM2M5fLqH7ngn7d/An+S8Oxrq0+Xu5/IWoGcj+6bWh/9lsTDLX/xzrWAZ1E00i6Ig
lRNr5hr+WeNWtEBx0NcxfgSGcsB9N8WbMEq6bZK5JYnBue9FYXipK7Mm2d8U21vQrdzyNEziwWko
ly4Q/gwvk4pH81yyXMlTGjQIl2T+zCVgYbZ9ZoaqKRBEVlh2fJYx2dipZ29qABkLOWDNo+weg03H
Qm3sF/93qUimuP/xkLFAk9rzP3L/UCk/lcEMkdbCi5P6hymCnW5H5TEtfX3dVvGvQXiTuraqusTt
ez4MvPemVJw9zwb1R6D4LwXPrTctxGzaHyyPcp5Tn8AwmqgoFfpKJFV4wAwLF5ja7k7TYHgvdqav
o1B1v0DWzredg9Px4ITel8Zsv5V+bV/SIkifKDt9wGN6+r//rzPp89On62qWZ+L1Y2qqZn+mimhe
4uqDruY/7HhArBVdmauf+IspCe2L7Kmqq29yoNrLFNH3fJnZxVOAoDCKUczNelvsU32WSfUcc51U
cQhRe/IPJC78gzwqjf7csbLdyB4UT6yT5aFsLBRg7Xl31AeWDwvLpqymdPhlJ426AcTVnMMIJygH
2PWLG1Zwjj3K963Iw2VYuwqva0XBMbBpoI4oB3kkY5Opx7vW8VFcZfDTNDm3TbqgRiqJYURBuFYU
dY/BGFWvLDutteNG+XqKK+WtAfS1TE2/3suuaWjviuJZZ9lT9VU1TM2bR73k0lbTEyvQ+L+UZbTP
vFlHtTy+kDoFOVbzuva5fOkrmjpg2qV8B3JVbtpc+SrBabLxrSGFkRZfbtg04M7qKVLzrUSuSegb
O6XsnFgzrG3GyjV+YF8iFIoRAxih0X6zesU/y2tJGJxrtlTgEcK9v4YV8Zm6LDHl9WRcicRrgN99
k+jTU1uiU5RUvndofUtDeQ19g9S39SuowHAZ9V3/rW+0bUat/S837Td5arvf9B497MDygucxnpp1
p+X+QU3mlLpApMW0i8c7/82cKv5UQ0v+5MQJ+4pbinGUnDjk+9pTqlX/9qSobdQUlxz76swnyOsq
7tCe5ldpKHlh/DOST7u/Anp4l8jq+2VZFchBZ1V7EpF4jBK1ucoQPwqclUMDP6F5htZ5BZm9NBhw
2Bwd+2j64lee4E4EiM+DkE+RhF/VF2EjQ9UOPO9zv7W/UEY8dZ0XPw94XJ1Fj1NtOcc7bKmQ3nfT
Xc4OfhEnabSCqkAKfcS/uOmV070JVfvvriC34icdpKLncM4QQ9z5u9HnHHPaWqiCkEM3dylYRBmT
U0bsGA5hHWoUDwBHixhYi/5DOJ3xjnjNeMoqFabu3FWUclhThbMxUIqMd8GSgGx/Hjz+fU4RVOZV
C0J7E/ZhhZxOZS5T/hs/sPSa1FL9GqF52dtKd+wQK3m2R/DcwN2+VqOFv0SkYDXYN+Or43TbDJLZ
VwO62YNiJNmuaKPoSwzvWs7PQs3h14nWhux66MBw8gfYmnwLc6X9L3XxGc31+UnIrw6cxvwMxNHH
1T5vPizKgCJrRfHdrdnDGaVrn7W5qaZwWDaZGq9lrEdoBfakqm+Fy3PiPi9Ehv2Aytmx6o0GFTRk
QFtn0DbB2HpYKfcPcadP32IPM0qy/cHRLPxxb4z5DpEeccktmwdSbu+cMKovMtSYMVr/Vo3X6u+Y
HEBWjx9w2p18xPsvlfAirDYKJBtVnc1gZpDUhR/VH7TQNWHaQpyX3T+KfbdDGcUADle1PybIw7KE
5BbHiMnMF2rm5jZ7LhV6QgBm9hP70JnUUsmGls/k3aNtnbisHEZqxCAzm0U+UQ+3Ymdcx3OCXjb+
nKAfy7n2Epn56h6TR+48+h9j+IIkB0Rz7rPkVEiB49JVMUIJyxrVi7LFh1epVEzuUweJcNvXd9a8
H/PnzZtdNuva17RHGRoxlTmjuLIy5gkyhNFKuoeJhdA22NmL7vQ89tmIGkU9flQiDbYmtQjyZTMo
LQpRS/WrFz+lYqKGVAvkND4YzMzcJHpED9q4dsK8yjj0//5B4Fa4k12dPV08ZR9ArBYoNgDBLJJD
TAV+0Y1h+NLMTafBOPaa51skzIwFkuvlPrSFdU7AsR9Cq6E43Ao+AhqSV9MiDft4P2m2eK7DQN2L
WEPCdR4NJ0Ts0AEqdwoLh9UYB9EjvHyxr4e02DR50iKyrnoLtuj+975qltGc2LXt6h0Sr3jv6x5P
h/mkKlRqsop2vE6DCAdJXSRsDeWhk7NLvDUKxOOlPDRQjt6UMcrrkHbQ19QtE0Uy4W0DChXqpgRY
RZY/20oyGzWsCr4U4nyS6aZmeb8DPrJ3kSF4ZxGRLsmD4ygUutMznJXHfE5dBD7Fi6RRhpU5ufHe
GibnEpqNd9QsZSd7OFA5F3mElwLp9cJ+JJ0PDcsd1ok6Yloo77luNHbbRo8+5H0X9WwqCXJA9rNp
wL681A+f7s+RZVz7FoBKRtaYZ1TmP1AG6p+cIkaAVujRa+rBbG2SLPwwC/unk6jlj6EY95RSAYh5
/ZOSTN2yxeaAV0NXUTZuZWeAve0H1eksRLnmAVRo/cci174AGIW9KweU1tMfy6rbeLJePE4UjWUl
ee66t3Ly3Be1XW8rp7zc5s2h26js8/NASHdu5Dy+Yhd/vtRQp+dIgHnRwthcTrHaPctGY6FPnfNq
F1Du/LgisWwnYiPHggI8S6l1r7LX+nn3XIn4u5WG6lIDP78uXcs/y8ar4nrlwrt/uMdaO1HOvY/l
c1bbx3vcSZx519r94pWUsw4MHWlQJI2X44B+pQzKyThexjsR57hpA/aG+Z5+GQ1v21gZZD9YNBfM
Kr/LcByZmEVn4G5lt+OLjv4iNrmgvt0Xr1FWMt64TrEHRwqGTXNT6mYhakRJ1K9dLWCjaxfa10Ip
PXKp3Agw+PMuZZ6hoUHZ9pufAHVFryB4QuwBnrbR+/y9iD6aI3JNg6/gCj43iW4bJT4q/+oPykTd
s6+CVTfHgBoyHMzo48RGZw8cT7qj2ICqe6zkF8eD2FALJfrZTNRaG8RZ4RcvTT9qKfTWNlTSlmdY
kjpvQzY8yZmRrr7Fvee+WujCr5XUT/deqH66VuCCQ0vs8uL0k3bA+dGp1vLQHBLsDuXhYEabErGn
nYrN2cHufrRUXxa1Z3c7LFuq1yrTGqqWPRBeNo2vqh9R2+UJsmbZKl6L0eWNBCz+IEe9rOe5jwAq
XsGMOq5IdrWd4980d+uMW5qpDcpCdsNOzY9txzpFdnM+MCc17WswYX1h5l34y/PA7Ps9Skuqz6/B
dR0URvNgGWlu/jwBwn2wfM3nO98Ve8UNsYLRlno7W9I6j9VYhhShC/3FzBtt0Tjl+K1u1EMrDOVr
ops7kvEoqgGDvUzG+EBuPq6XhZJ8+HadnXQlDl8KNeoerNbECzk38x2c0/FQWDxh0J6TjQbB8XYk
u63mZMd+bu5TFN8eHjQL9bqpCca1lscPKno2B9mQ+W4OZhjD7WtcGwZf5lJPF2a7NUgYnGVTeFm0
6/Lm2z0kjyZFIPsaFdpWyTLsyeYqd6Z7Z5QHkpcGwcODjAdzPFaVs5KMz0MnDAqBaFKJAPU2kHzF
Iwnl4lEeqRgCPKbd+PfoOHdlTI56Kdx/oKbTF7NGelEfVQTc7KE+CTh+S6Wsq++dQGqvtLMPtFHF
utazDtnrSn8ujeCbPrECRh9nG3qNeERYVTzKI51834pNtr0kV8bnpLgMyxHXjuEvBpbgdkzsPiBP
HmsLKUZnzDdyQMZuV7D06NlhibYx9fro8RhDkgjLsr6EpAvU9NYd6wCA19z1SdUvbLhBvRiQtZ2Q
MWyADZARcpLLVIL9NnXMix22y2DYhvZSN068SrTIIt0SG6+5a1XkJMFBi392FWGDoBtJ62XffLfg
S1xlxgu+FNFHZ5h4MOWa8WQ2qb1G8NI8FKkKEKwdow0a6eUT/HRjOVU2CfAoLDb8ctNz55lveZSr
cG3oyVCUA+tNnTZe2i1mqLkF95e3heEsTKoHV5vfWFGd3NIOrwCCQGDZjrpGw6n9CLMU/QwUwLWo
c44l0MglDkLdR+PAoBvaaDhFuj09N7p58jK3/dDzIlvjtw1bfj4dwYKF0uXxU6XEG8lUJkHh7iU7
WTbYOnu3rhwoJKX5PsdEzRfZ6epBU1rzWTfjNQCY5j3l93nI0JdY+mbYvMMigTcQAu+Ro3yU2qKu
ehQj51E1r5e5kbkvZlP5l7xCyCRGUbpQsS+EOexf4KHGp8KGsDv3ZEg2ef4xDthzmSijXCbFK3dY
D17UJI9WlZ4VO7+q6zc9s2Y/POEcZDfVh2/N2FuPsoeMHQXiKr7Knqs8BM7QPqsZdsro86+M0raP
9djbx7lGB8pmPpR92UT94C8qUacP94ly4FO3dQoDMYzyj+vdL/Jp7r+7ZlNB+lSR9WQdklrnVg+i
rSGiBisaV0keUtbNy8iMswc1eR/t1v7ZoAxpmLjqgcGoz1WUKh+1Z4nlZBjBtZ+/rV2vjocRztzB
L3ptrY1qsvUH8tyDlmcHq4R/LLiLfA2s+IzLQPki41EY/R3PNYDoLIeuevetyaLwUg2k3cpyEN8b
a/aDnOFyfs1iPWcPVuNx+SbIP8gJio26XaSZwznCH/BoT7DAzCiov+cWjkiO1n7NFNt8ELFb7LUw
7a82YObbtd04/hnoWfk8BLWxM1snXePLPHxMRbeU1zYAPi6HZiopRprOY2lAHcznv6pPzW1Y4NhI
aRPYUoz4lVTAko0UvJLaWPLoPvBp3qeunFxFYbJ07QGd9YSL3i/w6Xr319BZ0IPUmcpVZEO+smDV
betqbD7AoBVdm3ytwSdCD+VjijU3+UqSByVcZyQXakyQ1rEFk9Oyojl6JFFekBSM9rmhIMvajOIw
9OgcRoCiDvduN8cSgDwscOZD2b9N/H3KPVYWuPIVicCi+99MDhsRbYUF0lHDIztKDL4Fuqe9tHX8
Iyyt/GTOPTG61hL5yGnbKL4xmyh4wI6KJnOWMqHE2wOGy4bfeU9DuUOEMrgd3pJMrkfmLa6j91sG
6X7CrR8rwaGeJ6tTqa74SYd7pVOXVPhaPKh0fBfl0RyDGFX9ZQK1gfXt4ePhsC2ZG9m9N7ihmIdG
+3WPfJo1gQlfTk3ao+uBXKwo6msyi4Fg2a6jX9K0e9nVGsVkcZl4K6/P8xdbuDlCE8pH3JPOr4zJ
W6Kpr50ULVFXeI/kHymwiRAq0s9xcN4MwEtveWBbD6ao9UOcAUFso0rFhW6EkVdmyl53MiSpfAzE
csNWzrbZ/d0MpulC5bHx7kBC8iIHGqVvzmoLbpBZyEn7zsIZRY/PHvKrXrzMUaoHjqwmvzQsMkMv
/auLQBWpLtUtJWFXEEK/CCnG4YDbZ5vJ7csrWizhcuIB/T0dUmZwEmukS1N69he1RmfYy63x3GLA
ujPwGdAisQ59r16FytR8r7q1lHiKKiyHh6yKHu1ZxkQDcj4WU/FkKkhr6mauf28m5Rw2if+K57q5
sVST9WuiCeCx/rXO7fIrwLLXSc2KK9YY+VV1IEewvcUPfu7KAUXUWxx2OrxRCSlOBmySQmBjvLNb
BveglT+1pH4XGTzM3IGhbuCttAcpPJ3ZGg7LOBryH2ZxcKek+pl1gJGAESVPqa9UO/70euNRMH8J
cUjBI4Ep9WhvjEbrP9Cus/FXdnyIpVCGex53q7abGihc2Va+LglxvqisUa/wWrDGzf3+EeX5v5sC
PYtDFnTox/0r7uEiTTIpRtKsYtu0vE++zxl7ygXFqPmLNrGe0F+ON/FQhW8s9dQVBqjZ9tZ1a3eZ
hvwnZHeCxoc7ZzrtZddK8H/oatU7kEwL36wGfEOlJeIkR6PG/0JC2nnkVhq9sQ1+hHzaXm4XotAe
ZEFylSdqhr3w+yaD5o0ss3x4Z5Sw+kTRFvKhLWNtH1M1FfbpHpJxVEH6imxyYwc7NnxxczVFG27Q
p/mmNR16OagEV7sinX6glDQh9Fxn56Lih1IVRvXWjhoS0knt/RwpMutjAWilMmo4uV7xNcqtfKlO
VXv1MTdemwraQrbf5weP5MWm1PLmiaw6msIo7KzSCR8k2wdpjyktOuSeFV9l47XpTlXb7PHWi2ry
tLays6c0uU1wFWvaGHHXLh3AkwG2L1C6h5NsfL3BP1Eejt6XborXUw3iqvCd8NDXkBLNZPLeIn3E
PTx3wrU+d73ed5Z8vbydHBVG+rPMoU7LU6HlollNuozER3k1Uus2yXZLkLRGMuFSxyWKwMYBKsuD
2Z3owTdZmky9KY59MXraeiyd6mHg7rQw4trV2BVG9VGNC2Q45VDhFdpCzjfkRwBdR1sFaYaANguh
s9a6cNyN7En2Citozv+Mq3o/Wqz9mKunaS/nSu6QDEmi0e9ryLgMDRG8RFJVr4WaIZ/PZogqFp5X
LTV0R8+idwjmtzgGxvqDXRRiB9swev/nfBnvRFG8iIAth234h7Zrkc2aj/QMPS09RZxQSUiWD6My
bYsKqtntezt/eS2MzY9TD0147kHw8S7yKyv8fUOFb1eVlSIor/Tv/3F5Jwf0xvpV1lrIuugf68n7
UrBNeo3cM1r/tf2FpEn/QQa82/r45j44czeM+jP5URZCaayfgppSj4wbiccXW0w821Q7f+lY5wv2
G4Fu4L+YRah6msjpZarykejKV+F31hOknOQx8oBWy7jtspBja16S0PK6B5gc9r5XPX/PV49E92+h
ulpzUnwGxmYbzFp2rDeUi69XfMvpSbG7MoYoM/U6dNA5hruN/jDFbf2goewAGEW/4OVrPcepgwoA
DL4Nb6/1TNJcPUA6SBZBqZjPcsrvEwYAiWyVYzRpPDV7GfT6YdKd6AnOFYJ3gntikcUvcJ8w+K2d
fWdPpO0gXvqPmZP56Cpml8HSiz04h32eps2hC2ZgYNmcxhmOJxt93ngllvPFh3qxk6F43qCFc2OT
1FoicZNQoKGEp0wotU9KMHqrvGi1veEPp1tX5grNBA+oEv8v2ROTzg3VdStEL/0NiyD/WTZo2Lwb
g12ho+b5z1OCFzSLd+dBzN3WZ8VilspXM2kcsQwgYLO6mkGnDBaR5y3jqVVuVzOiOe/sxBbiuZXy
bOid/jz9GHrVFktlRIvDNpGgwGfFWnvYee3M+C0Hn/MXsONXfMmbL2h1oBee2z/tqDZXN/5UlDQU
MUz7UTKuJBVLw7ZIhvK8Yz8+z8BgynmUg3LaHHJ9bY+gQblljweEDv1j9+jYRShWkRY9q0Ittixo
4HtAh2VkHr7NrLRpwsDQqJd/nCknWUHwM+lbZTmQVruK2njKTBPKmspWn/RRt5ZdBNK+pty8MLCc
brO0hpya26CzBUNWNqxp+DJOHUpJv2N5kIc7KqQVuq0zbVZNp0WH93U8xCxL+zo6+IMdouFOVzYT
OvSUlVKMgPDKLW4TtVQJw7Uch4082Ut5KM9s1tQ3y22D08I2DQHNBlWI4LDpdD+BRnGgd9/VVAUM
IIz63OBVuYe+Rf6ht4EWdspXShPdTz3W936iPeH6qO6zIGuDTdtZlNAjqv1uLsITuToWVJCcL0av
9g+6yI3XDsm2DP1xmD+q8TrQS+aeHOuRGJRj6jxzHitFot3G/vd5ckybRZ9+n2diUDyLoYfLOinr
pTHkVNRGv90hq9VveAyUz4Xh1Qs0PZyfQHQXJjnBGMZhm0Xm9x5c1GJsM0TjJ1Ec+qQqMMwlwVex
Nisn43sbzB+5Si6j66LkEZipjvsQA5oBtlpjxyR6fjSiDg2EPhrxpFUOj8L52mncn4dAid5CjbSJ
3mvFVsPb+AiIKWHRa1r7uMqsfZ12fx8NdrH1lT7cGkU2A3/mKfdReXQ/LYRciICmHz+yXF8MlWF/
CRx93JRJMmwGL/W/DFhJh7mZfeMx1cCozZK9ze35hbfpgrgP+eTQTxdVPHUvmKEATktade2NSveC
btFA5rzOl3K0U2sEWElHGLnjYziF7k3fGsnVQk/4BWFwEsGqOR3uV6odBLqK+cLMhxttiIPwk/aY
eZ6xDLpYwRBj7tZIn8imc20DX+O5f5s4HyVK/KbxTdrc58mjagqeQNuhLV6KN2779V9izjkg5faT
JW+36CIvfSltJwBA25bHeohUjAbieFnC3kmEMzx1TjY+DalgSQRQQIZkYw3VUg/r9ix7ZLCHp9uo
PCGEBADgpVneryE8bt/4ae/v14hMdzx4oXiToYxbyaNW9oCEZu1jFLmcQzfrIzdzc+9mSoDaBKYA
gZRQlgMImeFibnbIJcu+bOrET1BnrJbyAp+v+kc/joJrhWQHCtxWttUAEa80R1HfTB0Yht1o3cYP
Gu2t06oK6M1g7atJQ49qTq4HOkilMI+KdTozMUI8sTZpa2ur0M7RzULhYmeHyBSNvZq+dlYSHu3c
EGgAzN0QWUbdK15lr1JA73qVaJYTbNyDiNE5kUf3RolcSiSyH1PLcm8za+xSDjGcBKyKW+3BVtoX
35tdErAAf43quN4LCOVL2Y1tKz3kem4tKjUbXotwBBVkYkUuR51BcY8oV6QwNKz+tY9c64SG/o98
7uWkOx5hsr7JsaZKjbMXlRd5YhL4xmUMwoMcQw3KeqocZS3HirJ0wC8irT5fxct54jX5Lzk0mGHy
qnE3CuJoXMbJFjdv80XOQyxmEQsyovK1oTasKLO7q7CtEaVvbfgb/YhTOKVK5NGK1ykkP1l49aMc
c2NgwHo84Mw4D/Izz5aZJ+K9HFXwl1+ZrKi3slt05AnyYVDXZqyB5SvdQ+6X0an8Z4MhMDoI2lGG
p1aUZKjN6e9pMWZTezTrVy1E7Xol5yCwzpypmaZtqounv7vyRDkuz0YERl37oYmDZYkgfWn36p7l
ADknHtlAeqzUOBqtOywViumrxjc8Pqo52FfCB3cqJ7kRSGp1IrmIqNPp3kxDAFsnNtO9a+k7be7J
QRlPRvLfSGJ7YtNPJhb183CuIduNFAGXuZ1cRNFDLdp5QaP81ZWg2yj5gtTttWRVDHZ6lE0YAAzv
bthH2bptg2vQPJ5VOZwTZzYg+D1HHmJXiesmb3bhwK5MHNx/dIjs+8qM67eo4uk+eFZAPoau0Kvr
lKjxRfYwtV1NRjc+s3phq1Eck6BCmx4hi5WvUyDH1caY71jmU1hBPRyjLFjFXowdFkudfGV0BSIW
Jt+5ZeZQaQ9U6ma3via8cwiv+ZiZuvkkr+OWPMBz4zLN1yviqHm0Rh/IOS8hQyhMTvsxaf6SoVt8
SjFpCM16Kf8IGevcAh3jDs/3sNOKWZbKZNXEPTKZAgQZJuRxTd84NfOGS8yNjCvIYIXILp3kVLPq
e2vBO3WL3afJs37PlfHMHaujpvO9b8to/IpzFFynQv0yYAi1HVqvWccT0j5zPPDt6YsrJgQf1Aqb
PbNCKACSGsaNMIGaqjI3bdZ119HJ+muobUO3MZ9khBWKviXPqSycyfPTZZwjuKS4Vr1TAqe7moD4
Lhr7/9sogCDUFqPQW8qTwyz5hYVTuEKrIHlDNGI35Jn+ZLRpgpKqDXGFG4WGcNxr+E0G68htn0Xn
UHzhBHT7sqfCbg5yzGa9f/aU8V2OBaRrT7pe44TaIP7mdtZbMImful90L3EV2M+lva4VDIuWXO5V
8XzlZM5jdlo7Szcpmq2c2rnGtMGdoeZmwWgGHer4+zr6WMvrxAnr1T5CK7nW9LMx74yqebdU5saz
FvcGrjD0ArUhF9RAIlNQt3r2Il88zvPlIL5O1jPid5/nk7/tH+Sgb0zi0RnNs5OFgJZSHyc0d3D3
Npphi7IvzSsPKfOKPjtmO6NX7BoRWtdc04PzWEZbOSinhdpgruqAdPz9LKt/LlDnfJLn6KXRbiZE
0Zb3kwZNXF1fj0/yHB+L2707v7A5v+anF5bdII6PiYhebbvTzsIS9UrFVO4Nf4i/PGFMv0K8ehQD
2bISqWXN1aePBhMm0CoG4CMeM+tKWBM6YD6JNYVNUAFC8ilyxmbZI9bx5pfZNsg79O6H7LmeG4H8
GKhOEDJ5kWbPnstCQo+so+zJGU5VOwvPM5udPMvrMM8So/fdQQOo4LIFW+akakFqoY+E/HG50JMw
eezcQd9lTncGEYGbmpBt5HvBSVM/5IxbyKhhdcl+RZUJZJx60OaQjNsTm5M8roaVWrTdGU41W5A0
qT6m2hCrStXGfV0b/nsvXtxMLz+mXvW3fde0eF8mFTnIFFJMMtXcQhV1WXllecUIu7yafqMuwilE
o3PuGmiKXFGHjVs3uKI8Wlx9krCgOwpULOYxOatE2R5iRnWy+s44G3Nj5Va37K0mXstYrSXGueBh
f3ZC54mNi76/hyqjNR8j7UmvWRcs5OklUHF+8NmSXzSUmp+TnVhH2SiuR6pLHhZdxWFhBuMKa8V6
eZ9UD+3f06n3WqxA/9UNg3Y3UJndmX78g/vGrwF3EvKe02z/HUb8govuGYVjh3K+6n/LbWej6Yby
l9V56KKo1ffRto1F1mTW8xgm3sOkOPYxNmptH2EgM8Oqgyc05vcYuILTgtA4K4fgJe2utdgaNtrc
VSjeYQtjvbuG7+xivG7hR1Nkx58sX6STb2ytVPkfzs5ryXFdWdNPxAh6cyvvVSpffcNoS29B//Tn
I9Sra52ePTsm5qIYRAKkTIkkkPkbjK+C/AWKofWgoz/3PFFdlWGRhPFRCfNhKZuBAac86zLzvx5k
lAmGqFMNeovkdKmF3+zQ0ldl0xhcDWNwDfLZcNco31lXfpgqqJrOtKzHqvJPMlxr8BLGuhbrNkqr
9xyJgEU59DYF5iF6pRJzP3qAprrhnt4+pG52GCjGfJCKwbIAnNAmLcfgwxjDB78Hk6dwG72Sxq/w
ECGOvYe24sKYk5tB+FFNqP9Y5XuYazYTjSlehcXgs3QxtTV4y5Pqk0DpWDGeO02Pltj0th91Twpo
7IwYUSWY+TxejrLMXUdht5ncxtrK4jj8tmVPlee1AfV+HMs6WMlhBuwfeG91Dvu+027jaL3L01bF
bDOoB0CZ5ldp126LfoBIMeBx7CbG65toN/n8RT25TyG4o07VQp50KpVoZYEO2Ivxm9UhZrvQjPEp
TkJjV1KbLLah7oa7HM4ThvLUEZK28bZqE5rQGpoO3nIHhWGI+yPJVU3jlydjRXRuAgyB55Zldt2G
+XCyV+xROdZlgXFQn3nPUTUqV8tLT7KVIHvyPJs8zF1u17fHosiaOW0BmwiK3qmoqdNHLfxFH49V
fl1F+J653veys5QfPu6/FCvw826Y6Lh9PX5HWjpdgMKyXnXNjmaAUQU0d+iwNB3qp0kZxnUNUfHe
7IbYfvDUELd3rSG9bYDWzCEsYOzn+5dSd7unAGgVN/LHaOhp9Fm1SgxU3WWfEiKYFpoVJE06Q5Ew
ItF+4H2dIEChxBtel6JWYjTLsmN9MVWZeS1bFdWMGQSmD9WvXB2zxz6jqOYwwV3JuNYNm5xF/5tW
i3JnmBaYt8GwP+qClKsQX7mKB7Qw0c/m1vpL98MRXkyVImUBmX0ljJE7cILloTY4B7mBvgEgU+4y
kN1itJ1DNW/+7v/X0M/jjabtfh8vg/Lwe3fdkC+ocv3mtuSNBixfvzoqsBBHLWYldrdCTB+gdniN
PCX8qge5vqg603uusUhk4ZmoV9Lj2taDMYvlVC2OSixQglDt9FBnln/DY6fbhl7IjHlo/JuM9bAh
lvyWjU2XqySG047fYYrhSF5O1bYF8vw+1vZXF4HahxoKw1OeGduQGwSrVUzukskGicx9z163A0ki
UAztCfG6HsHUEhiDFyJ5hZ4RSdrKf2wASexU5H6xBLSVx7DnGiqZN70YSKFy1YiM2poPPbwchoVu
W8nZmpuKpywqt4hewl4BYto5jzLc5IO3T8oMM1DmCm88431A+UgeyF7Xs35By/UuslOGZLMp+qOJ
xPnLMPTTzkNlY41MivZBRuzcdr71pOdacHZC8ZwMrrMo1C6eQQ68uK7Fm7YYvLU+N8HY1bvazxPI
qDQhJigHxacSjqNP9GJEZXBBgeCjUayPvAjfVGu0noXI9Q1YsWIt+AKeDX9G0jp1uOyEYj27FCfQ
F41f0l54CJj1w0apjVNrOe1TNyM8c3RAAfjGyXGcQaLY5wT7CX1X0AP0ynGYo6NiSopMtnpMOFd2
BuTSrbwbIOHyAM7Oxua155ONYviutRXLizz74ptxuGZuz/RGd9VLW1rYo88jSmy0lCL+3pC1Wgrk
GS7+BKrDqR19NXn41AgUSnpluthVdPJrkb87sRaCFkvag2X42Xtvusuex9BL69jdpS8x5gz4It5x
S/TXzET1rVGPcPYD8iO4HAWLSQPiUnThOq34mUc6NDfHxIA0Btl5GEoeM1z/1rMe4CBvVGV5M9Mw
3mWGopy9WY1EbtS0erQwIdh/xhuQl6k5NHu0VnQYCMPwoUzFtQXj/MtHk6+21fR7jtcxi3nATrAu
k03Xsk5UB7U/2hMvrOqZ/diUqInqOFV8c0p9E+vW+MsI/MNINuaL0It6qY6Bd7KQaVkoswKGCr36
NTLy+IAXyYiPKc06tO0tmBWqdHNTT7AgCDPf2oBPq18p3BYrR3Pc3Tj32joJI9usSO7MvUyG4C03
/CcUkhN4kWoYPpXJTZ6pnA1vC4EIHM6+z0gpzIg3XgARtJ0/O7q3w/AVQFf7y3f3pooIKsXgbDEk
WvliQ6dZi9HMz5lGch+B13w7kue9qcAll2NoFV8Tt97B0Wt+ZZW170m0fInDALvQqJ5uiR5B6lay
5pCXIdJUalIg79LqL8ZcqnUhq/602yXzv+YXt4AfmZ2or02aOoAJvIJfHJz4FPLtdqiZEVkeCGBk
3DeW4HsExo8GWv4MaFSL9pXT1EfsOQQ5rdHB2DQ2k/ooN7Lrs2nrEaAqF6Omfx2Tp7AqtMpTdjw+
iks9b/CLTVda3XcrrPmKC/klIGyyWxNu8q+eiDUdM3bGyF5YLS8eK4lmQI+LZ/F9YxUBs6O+2VR9
Cl517ugrH2BGLvSP3lH9fSubdRy7xzoHsDoPUa1pduD1O4ovWnSkIl4XC7k7Btq8O+ViW/jd5d5T
dX507Dq/Cjdy91/jQ/c6kkW5eWgfRWRH3iYEQ8/UFIGUzc0IMaGdYXBz0PwueFNb3ViRNJl2spcn
dYUcT9tj9kwvRXWsihT1yRqr6mk+5dBoyqs8ZdROiLbPTXnKnurXSjYDpjf3U8om6hAI2mKjzDWo
HkRDtiqAjoUrkxotPmNyr0dW/WD19ZDde2TwrzH/KcaEZSe85kyFx0RM4KUpMwjhRuc+tIHjPrhw
uVK7mE6fcXMY9EWWgpmQI1jfuijmgkpEKd6mQvXPoTp6Ozvd7tA7nIcMB9OgKMv9Odn2Yeue63lP
c+PfezLGUul371/j/lMvoAT3fr4iDc4+9pUIMzmHZkBCHwFFGLKuZ5rmUu6a5sSsQ+7eB8ixFPP0
Reh24n6ojNXyeLn7r4Mol2Caq1n4t4dOBlFAqXdRB1A3S+vgYcqCAM6GxrSyBqZT5R7Fxz8dY+IE
F+jzSznsM+4lKNVyvwBuT6raXcjuxtTPoIr74+c4BQGrg4jG98GynH3je+rGEepw0BNvOHQWxhEL
2Z7cdDygDO2b689+s0SfjPU1Q2XwPv7e1pGGAxcICBR9m0WsXnM3n74GBRbYapo3hzCK+idda95l
3K/LhTWOg9Ch5jPNS/GWvyFaqDzkLpZR/NibVS1shWlHaIgdpUcVe64Bl82pauwjKMv7aHkIk0vv
mpTPskHtj6N6S9l4lLjOMiY3Rgq2GAgvdxU1ROnGFXPydGbJLnqRmyR5Eo8rK1cOXZ/gpRCML76R
NbdS1atbWiavUsQPzQTs2DZVWKovzUvtO92L8DuDfT3puheJdf69bxs47WXBdIWm7S5ju9A3vVHq
rK9wxgGy9LM2WuekR+nwHNUgNEOV1VMU+8MzU91g1zIDX8leRRTpWUzeN9mZVobGFOkILiFtl9FU
bzQjuBpjB6LRrLyz3GQtRe6F5Y/NtlM8TOhl+7Nf7jlVu1NNxNraNlHbbaNE/qrMya56cdkdrY5c
xcL3lfYo2+gfdfe9v2JuqkOlJzPJRMxAQkQ3wfu4RnRCHDC4tm7/e2M5+KMO8VRt/uqAMICxT+Wi
ef3nCPJ7wTUz8/jM72X5V1ye0w+LJ7wBuJPPrzDYek9VjUTyTOiRHJ9J64s9YtNwtf6h/ci4JbUp
5a4c7DNmbzDuM3Tfc2EPfZ5OxuQ5/4yVob/Ojh3LUbMrsTOHKVGWWoRYh+W3Oy/J4hImQjtSpuuL
Yt8hFcwubbmXYw25MNIIZSmErhLHNy54FpkXU59wsEBUQOuU8mKPvuWstCjXVrES54Du516T+UPf
eQsx8UMBqwzRrh6jt1HnZ5TPalKymftWsUK8pdqDG47fUJP+iVKZe5GdifXIVeK8MMZ/oMD4UGlK
9AaW0TvYHf5tclAwVEhEu5UOuoHzc1mnS/CQ4igHD6F/rilH31zbpp7Gb0KGRWbV+HDaWDTMB+mI
aSvKlzv0ocw/EEJMHiSkgTmKuBGBwZM+fCIdwKD/FSm0jzjpkodPSdr/+3nuryOs989z9HjC+9CV
D20+gikg0Rwea9UfMX8JFaBh8wZmY7PKMdVYdHmJSnCntPEpg7B6knuNDE6TzeJcb0JWbvMg2R8J
vfk9/j5KHpBkVNTxdgKa+9dJZPf9oNgJk1N7KFgRHROvFduu9Z5J8CrH0Bys+ix3oz4PYFgRHLkg
uWlAagDt53Rg7CA68juIfLIhsY9VPNmRRZFfBu9H4/rxak4jlgtZdJSVyP9clJRdAAJwwZg3ihFu
mr7OD6Y3IJACQbXSZzRpzfr87jt1b//pFmqv9Jc/zSHCmHchzag09I/EKk2GZV9ZyXHQ4ibYflpX
NcZ4f4HYospy+dO8nwEFowG5nKyH1Dn1N+3DtizjJje1rbfn2AyB24fcvbpQKPvIqTP+d61xy0Vq
3pIqgDGi+OryM+ZxD16JxKHwOp9KdhRO7S9GnQrjZ0xV7XcvmZqjPJOMc19dCfDj0Ig40tCK+EFx
6vvryVDtmjnl2fZRHhM7EG67Rt+jrThA3i+Hk9Fwv+p8r2OGWsWLHMGOlhfuY7ZqbVHsmgeMfrBS
yng4BPOBpRwkd/2AwqMWu2L9ORGr55ndZ/P/YcL234eIRDQLAF3tZuhY+EzgG4I2qK8+cGbsVeeN
3T8EozUcWh7zFsA0YgiNvpKBNfey5SR1fc0Nrbo6XvVjsCpQ1X9CcsSoGylIkqncjRbeq0lXKmds
JRFaDLvxLUVreYnkc/M49Jm9TksFw6Sm03YmlkoHHcfak3CnYGsUTf2gmFa/irMoe5mmikVzZ7mv
6PF3R6VVwUdRIHGBabIJsiE7lRVuJ5F30n30cambmb875QhdH+OTqYcLlYWxmlrxQzEXFuModi6u
jSfA3JIbhbvAITWaH90YJDEw1Kjfll4lYCz49krYqXkQAWTzIAqVrTlO7nOn1Cxac/3YWGAKKWk/
eNHFsawEvzs2CU/jW4NXaYac5VW27vHAO7AWVE4UIKaZaye++HZkHeQI7KPSm4vb7ILStbUznUAN
lhA0gCSIOtx+nl3NcD7scwrnn7FCpMiAGmm2kqeRJ2yrdtxSVucTzW/KmjdDnjT7MgyLxf0tIMPO
3MDWnk0xjcHSRpniHDbd9vM9t7aRPxSkT//3p+uHEQGZDND8/LblcGQs75/uM/TnE36+g9h0KYnE
gb27v2TOcgOgCtOHz9eMHQcFnpwK3OerdpHir6HC/f6E8oQ12sf3T3j/tqLQxdt0/nT3c+sWjjPz
p5Oj5fnlJxQIp32+yX7+hFlz///dv5a+hASeDL8/nTxadayDErigouYvQh5dZPmXWK+tw+fpHcqO
Cwy44hUwvOoJ3NHMd1XLc2m37iOlsiehO94H5Bs09nIfgKXmV2+Fli9LW8kuhe6ZaxzFDk7jFFdu
TNZTrpORCyefu0yUUPVMTf2EcuZX2Sk3FWAMw/LG+/i6gzTfkADdyHpoH4ftyS2TH5/jPY38Ic98
JpyuumoNhbleNftSZwNa3TipPIZBoT+ifHVyh0Y5x3NrrJz+EMZ8tbJTDrN9PLqZbYcY/zHEb0Lk
KFw8XudzyI3elMM665zyXzE/ERvPdsT1/ipjLMj5+/pCvow8qjEjQeWqzA6yOWijuABuvrfkUUOD
nFFlV/gv/nm/od6DPtDcBxmKEXzYoRxfLD/fLybJvwo1FUc5Im1inL10cX+nMqTZFnnQIQmp9vGB
ZMz4SIKuvX8lgP3LrRpnwPiNL4N3Nvw8vwhkYvkqg+gq96w0gzrV1+VONh0rxbq6QiEY4moTr/4a
7SXqsK9hO36eQI6QG17Bz8ffr/AZtpMyhoz/zyt8dqRV+/tVCkgoGGYzH1I7TGHVMFsDZSa1zaRj
o1uKAaU+SPZM53HvRWT3SNXZpdxeVxfPwxt+UMPmZoAuWFHPsZ+VcPazM3KUzkUf4vVmjN/iojnX
GGH98iZqNXmIn5bSUVVmahYsUlcHPqWG3x1T+9k4gfIeZrP2sNHmLzq8nlWGoeQN6hJLU8NQL7xd
bWuHnXN0lM7de7lb7weFX65ROEiWWQ0zL83/zsU1noBqle1CyK3GlL8xumwvewbDmxlHObXkhd5l
4+kexVFhMfAgWIOoyPkXNPyX82UkGvL9ipZuWo3pybLK53K2dssTYT5W6A9tI1Huo1qLyJl6wVX1
wIOAL1YQoOzSZaJnzXkStvoYq+JFxt0gMVbxVDcH7u4anEpjlZeO8gGeVdt4um9TSObwoT8XeovL
aG+Gey4NbS3DrBCPfTWoz/HNmkIXGpidNrhdevAsN0wTSUJS8U2P/WCmRyHKBo7yvDvpqFa4lnbo
taAgvxiuIrcr79q4nk35rB1wg3cdO30pFXzk7QJ8h2x2LZSruFB/ydakNO7Vi72zVNVF88V6xBZ6
iRksz+J54+Y7kCXNs2wgbL/Fqrq5yWOzeHoxg0jFToeX4ZNgveqH8UkOTXtAgC2p+j3pA+U5YyW6
51IoZ3swEZGrZ4PAdLRUndxYT1H0OzZl8LkWLE0ACluk/eTAeND/6Z4H2u1UHvyxAGr8J15ac6Kh
UxNupNNrUgQDsOoqfeuUUcfvnCe/bBolOU8Dr71DAEjrjTnAq2pV8QN09em1tVZykJZ76dUoO37H
nMHVY/hMtsZMYD4kdS3K+YoPSmDuHTVujr0zuWfZO1H/BocUvIygq26W0VzqJs3eTM2NjlMT1aTj
OajoJrz7wFhs5EFWqaJi3kYsHrKcyiPGd5tgZkzKTYziaYHUXZYdU0Qd70EDLCHZ0dm7Iqjrp5i0
1pi0+q1NjBp72ShZF3zDG9nZj65/pex4b8lQ3fbBMk9HLqH5cI+S9lHD6GVhDCUFSIRQX5Q2iFkm
cCYSwd4+hlwAgvmXZolvKDsA+4lmmrjplA+JWVloi08zZ25A9lDhke21tnhqdNNb4GVcfhUO9Clt
LqNrrbVsgS59t318iZKsUF/K0KbUYuo6iWzT2/UoRO09ZZrxJGW0Rku2eBEpSzN+lP138mur+5mq
PNmjz2x+Rcbdhrqumk9tQ9arSaPsbKgFlbtkCHaR6vjX0DGKlasl2VtkKz8yx7F+psPtfp6axavS
CPWjtfoG8FWn3DxUH1b+NA3HfEhfpmAsn6MpLZ87gX1p4sCfm0OxMLFYjVuQ1XNn1SJAXpBOX8te
7o3JqTN7IKJzb4mB7HNz/DwX9bg5q5U0J9nveFm2bh1+ZMpH7rXd89hlqwrH2rfWcjXgF5GxkE2j
tJyNHbYVXsWNeGMlFi6zZIA+MQ82Mn9D4aN70vBTeYRadQ8PdhYesY4CHT2PSguuOegjw3ZUW+vY
K026MGfDrVmfYqWKEK8fexrOMiY3QBGGMxricDjixl4lNRqYsqNHunec1cV/j9ZVJFo/u+UY2Tvb
jB7s3D6qIo2XbT/5F4GF5LkpnGE5GpP7lRTcIRj86bWccKwvfFFt4WRG74E5rcsodb8qEJpXuT6Z
p6jTcOugfAOtV3e+5vH4ppnWOaCysQgxHQDX2EcPnxun8c+Cic4RMmPlLhLXS/YIX2MmM49LI+f3
4CBCddlU8/Nd29wmVbfATVVw/cNrWuBdRwYx4+uJrHx8EAiaHaYeKI9kB3Rj+r2eUFaSzIGGFpCe
EDUnWAWjF31X7Ta6SHbA3NfMI/8/jpNnMa1h72p1dFUnqAKKoBDvW4n3GFq99+gK4COufZORUSXp
g0xOs5J9Mma7zWbwmukqW6mVJDvRo1wW2iFTUtsXD8j0Dud4Plnh6ziPNLPxh2U/huMAgTXKWJgY
jf2oF5N7Sx1gLvTJiLAtZe3DZ1+l6ERDnEzitQEB5KyBynbrOl7GcVK/akX+e0/GoFm1T+NQLsFQ
RJiE/jLson53SjvfOxDc1jLsB9HRc1qTYi93K4FA7qrK+uhLPKnfoex3tzBpi8tojM5Cjhe5gVRE
4fQXz1Czm6+bP2Xc8kqfeUBlI1vDdea51UnGubc2aGdm7R5F/+A9NinOz29H6ZV0myLBtpVN3p31
5931vTusi/ldoDBzrFrn97vrmEotsebbCKRU4qovflaOdiUjW7xPcYFLRoJCv9941bEqEHvs+yh5
mTogCuRpip+wwZcJjgPX1kBmvzUNfEf1QDnIvc9N1irj1u6QwLdb/1+dcqypmq+B6YYvXWcetdTW
3/2hQocsT8JzpbXQ4xGYX+uZ77wNenr1I1f7ERvFI6i47M0I+Fh9XSjH2Jj6M+oUMEfNUHyAld8H
zL1/aH75JU8180WtlXzjliTfjahRL30wRbNopv8lUYK1HIocUgSAvhTPBezvTWe2wUGFyn5FPWpY
6trIRTyaHeLjow+qbTKdvRF7OxYYyXIWC3qb8rpZ9NOYfrHK6FuZCf8bmYRLgUDHz0qf1iq3/XDh
dWdET4p40drI38AYWUD92Jizj4cXqg8ij9tvRhf9nLrQ2im2129UZ8qefMB7RfmEXETx1NUVC9DR
1zYy1k1mfYU4tsuLvriPQK4wWHqpSRqjM5djET2Geexdy8gCxTzvwcQXqzYtonXjIieyDlEc4z/g
HWudojSPV9aNVpU83nvxVxO4NzbROnEQL6Lc3XKefw65x/hW74fI84daoa3jIWo2qdsp+JylytV3
e/2YjgDlkqCov3bxK/hj51tat/4SsXHtzD/MPs/mNct67mjH7xk85K8xPtrroGYdYI9AVEq1R14t
iZ1vk1nCyGjD97JPuk3kxupeKS310Y3D9D5i6OxnAw7mS5SbwQ59UBfwnl2/tJn2JE+BJFG2wMEL
yJkQ9VZXIp2vgHqRtLexxbsDJnunpFm5qR1z57RJ+Iriv75PTa9fu4NqfbHHdhU5+fjm14O5c/UU
ZNUcr9VvzRClH21TudsW+NFW8yL7S5pl1hfDJaMwpKqzrdo+/RjTb7IvgeO8YVlt7Cojmt5GQ6xk
XLNYqMYi08l5DeErCeWdfAnyO84qUqKtYaeYwlqhcQxYSxzlXjk3P2Oywwzr/2NIb3r4vQKHWP11
7ADS/oCO/VL0SPzJTR2DU66i0vhXLM9wgOdNxFsqBTrItH8Gp3MH/gQuOtvWj7/iegPlNgya819x
H4+Gcwviv0vwiBawlpd937/llqhv+LvVNxcNn+OfEKx3cTOwZJQhqmw1SSRYsQrL2tActVWpF9kt
KCxj3ZjD7LzpeZvSMMuzx0pvByt2OKoN/0/K4v4+sL3yiDlKtxOofJ4tH0WdJimpYCiBt07QQn4I
Y4EmgF8HT5nWoRAbMxmNdfUCDKC41rahbmyt8/HrtHwW1vfvQh13aCSwMrXt/Cpjcs9PPesAM+gi
W5juBEgZZWF1FhSkorTPr/dYXGfeesjUdBWOo/oEGTw4NFMNgNU3MdBK9HAJALq/yV4rbaqVExnZ
VjaNxO1P5Vh8K+pMfRJm3V4QWzylgY9qrx5HVHQt/PDmpmli9JuXMUbhczPqp63pJf4j1dPgudHb
lQy7E/OX2mQer8JWBPiF1sxoYXwW9X58CmuzeY3MepmMBnLMDpnCyezatWy2TfIDbvyIaWCX3HLW
nlaTAhL1TGNd2lWD7iUHZTEXHxWTnVo43daxLfFYu2SBzTQ6t2raPCaNFZ07Hv6yT26CvqnXLX4i
a9vWphQgdPtgWra6DUCQYILoZ1e50cwqWamVraxAzeT3WNRMGWylINzgEAOccR4sY3IPBifePy0F
zs+Yr4T+CrUXbQHysJzWXTpQG5k1eDKvzQ4xpKZtSvuB45Cz69qWG5SHA6/h/4rSAw8M9ydOyL90
zCpfs1qZgCXhDdMUwt2hCB+htWibl16Dv1saZfWqxWVEfaPqfoLltQzD+2XU8XP8nNeqyRNqtO+b
JnNQqOuyW5UU7uaveDd3/hUjt2HBTFqkVvirsgKhXzzwzFAy1GltAiw447mpgY2MfyJwPqLqMo5H
ufe5wSU322pJC4va9FFeYIPxpQLrcd6Njfq506kQVywVjzIkN7oCT1/G7oP/jJO9n4OHWqvWqWr6
OwU22lbTmGJNpKTfdE1R0A5UrX0sgugN+7Wvke2JKw/u6M2cq+CpeA18ZyA1nD3JQ6ZK6AdKhv1S
DkpZwYL8gu1BFpZnyshjY+phFlmDY7zYsamtsmQU11TT052mVhn4BcM+VXGabsJ60B4dSGLLHjrJ
Rz85jyTZZyA/0y+KVgsfJnvkMw3B8gxTbV00j6bgCZJVGlZUaNUeclcJdlOlTtcyzMfV6FfBa9+z
Si7fuedkJ9MqKQHEol+Q4FKTFfDW9BTMNCmvhQq5kG25AZIXg3Bop9WIluDvHnkOOVyOuR8j27ri
3sa++xiFmd1C1jo3DSvG05BXVxmK5xAIBOsc981WhuSmN/X2Sq5gIY/5jMs9HQzL7R5jxH3on/Mj
Dba9n1DNyNNlibi6YV7gUsU7UKdI2fjWJABiGd7WIrF1nKq4OjRF75GCb8OzKwxjA74teUAX312x
cBmfitFqKBgb1fzMLReuawQr/GWBBySmdkSxBRGDbFYL0eom2chgrOVudd91AxSafbJp41EddSBo
GuvpImjFU9enIMFNn2R1pmZbte0RRhxKcz9mdbXP58xkjCLjZvLq9KFUZCpbD55NtciWtiqq9xji
+MJ3SS12CJPC5sTTOR23/ryIWgAsXHd9hdSYXzhbxx0XVlmO712lRAcW4GIlm07Y+gv4EsopTrPu
9c+w1gFd6A4wZooQj1c5zBe2fwrnYR5nk3F5NnseBq7l38OYhdjgBKb0lDRNvVVSl+J+MupPkW3X
t5A7uN2EFn6MOqSADkWCQ+2l+pNj51hmBRZM/nmwi7nNUw61Zx5qllmx1MC67eRQTW3SQ6sA15ZN
02mMzejhuNU7lISQDVKfshBlTcuzktcyYNXTTrr93sRMhvn3a1+TCSmJsNF+KHnHnCtFaJtcxQIH
T5a3Qb1lmZGj0RPla5Fk1U1RhLkULVTzOu7QaGozUocUAb5CIj8X2BBCeHF3QV24v6jPvfhDXH2U
mVUuHaUyHw1QcpsGHdWzHSfGvh0zY4cFQ3eRZ0TqJ0eUCztDqxvCr3XB7JRn15w7vp+xykDvzGc0
O8yNx1mk0AQWtZdrnP+0CvorRkWsOoQZqe3J2oWQFOPCHHIcdsZsnaE/hEq3YpTZLWrK4qVqq5ei
N3RMJrv8hXdZAG60yMjMnZNSIHXnGvVB9jqtiNHvtLqd7KXqUaHu5Nsb2Usa1toIct2DaC9gaCrw
70b64UbqyZpdV2yH5QkGh++5ac9yo1F78WIBMLPTfJbnDYSwpOoWwnCan9PGD5TyJ+ZrAwARJLHU
sv+A2uGdfKX+vWlaMa7TIjUWf3X81bRrwWoLcqSMT1GBdohn5ItsMr1T2JCGRnydRWtsscKvouEH
MzIEmYf+F8qHr2nPIsDL0AmGV9Rf4xTfZwEvB66LW14zCsIrZLbtrW2O3pLHG1/7vGkhGBxtzUVH
bjCsYiGDheN4a78a8QvEcYHn1xQtIjMwT70Q/rMf9POFojd72cw6r17XrYXlxTwYlwAbZ1kTuY25
GbYeOs5jYt5P5ZReewmV9kUeOrEqfkTwaOnMQ+2m7ZdMfaJNynoCXmQwJasyZeFZGMpgvLUZtx+x
Yt0whAsgyQPODxGiA9aqTMb+p1pqTzlVxq9+Z4uF7tjeKw5m47KcguxJbdVojfD00cscdALDEc3W
eCr2A0gclE80pVg2dXdgquGCZ6dXc8x0q1huuioSP3/K5s1IZYFKw01GVD84ec60V+k6h6HtnXWt
sKZF3kKfVm0/WwER6tWV7K9HMsJFh16xaP1zTF5+WZmDu8hD9TlxYF/Zgv/7SPlpY/s5Xsgzx1UK
B2GKjoZGUS7yqgTWipcu/iqp/uqYfDwX/13ZUkmhg7x+TmC9PGhoDh/qIq9XQe5YH2NX/HAyK7uV
nlAuyENT9LZ6riN8HuZs5I1qsviWhe0Pi+/sg4cLboYJsIDYaKMlis0PyRj0lwIS0zpyXZDEnuPv
Yg3r2TqAbu2jNzniFoTBkDqduFq+aBM3SHxA9GXcdMHG9kBYovcW/fD4xxi1ou0SLVZ2JAC/jTXC
5pmJAHmFHvpvLgsKkbleOm/maPpbrE7yrV2V7S20y3Pqjzo2ZAZL/zr7rjYIp5J0Dh+cuLr1Shjv
hyGyj4h4owg5b6z0GpRfiypsgkXQwxctou5Xr29UQ90OUeW941varxtDrY8uC4hrwFvEBJVJloGC
w6ZOfPNaT22w7MlFwhaqYpSivRC79TZxoH2qV0Nrp69aIJArK4t84TtlyS9q3BT/w9p5NbmtK1v4
F7GKObwqx5Em235h2d42c8789fcjZA9nT22fUOe+oIBGA9RoJJHoXr2WbL/6cO1+s+0AZpWOgjNu
KOHWLGFGcWWje3VM4Fql7rffPWPYlh7aoYtGe2pT3aFKT7r3zHRX65AtDBakI0OkLutaIbqS+PY2
gpP8mPVVvzNt6eCOWbpWBuc4xhV6mAQ9CMQga9gGmrnJ3OaTb6X1Rc3tYFGlQ/ANXqarbRTWj5wv
D1TOztKDBn3jSHV9gPr14FDffIdDIi8o7fXv0gFcegQMpPf88F40EJQpCPzCSj+ZIkmCViyxjTW5
HeXcWYNylrv8U2/n18JMicZn5RPl4/EFYmf5OZMQr/QU604N8+o8GOW1C4Hy5EkYHgPnRyg36UmG
dMIJ+2HvWTCgAO/P9JOEYDGVir6ZfO5AZWzBpkPNNA2lwbxMka0HU227uwb50IUnAWrTpTBYlXLj
H1WnOSt1Y8NZPyEOJ7Si79DjEeGvKPfBSA3QFwi7aCjGAk8vXMTY8asvPPSnsGgPzz1qSpciDp9r
JavuCLTyTRo7Mnxd1b7IdhouKLJItmXQ/mWTCblPgGWf+96itFH3gyVPG9mJ3r2YhDS+u0cXAbjy
GH0jrI9HpxjD3gmifHEbB6rVL4ZKjQHVpS2Kl3bxUmhhs9YsEt5iaGomtx9HgV/WG6l/c/Jh2dWU
gRJl09LjrWtxaj26OpV+ywlUcYw8/YFUsLT0O2QXfeeQVsO1GELjYiegWrt6rTvaX5zrCsRD62+d
brTXsU5IO2XQfJbB57HkexhK6nJowupnpz92tgXLT+Q7p4I00wIWqnbVRxTPNGGMWMqkwYs0HgEn
vs7XBCbPazr1SENfEzUuKOLEJCbbjEKpruO3UgxlVU/uJKX8FoHqyVA6eyojueUeBC2UGFqBN54H
m2AZ97knMJ/dQ9JkS8ogzKc8k5NFAEyAxHn/Xk1unIZxpHHX9c2v/yQmJzzEhMPtYa8NXP1Ns86C
KXsI4p+Fm9uHvoD70W7Qt6HqJtkFOhVW1GdSmVzCTcaRe9houVZcEIC2KLaUGwI2CJXXRbbLeFQ/
pjZ5OZ+v/457CMm5DCoFCA/HC6TM2doNAvmhGSMLlaFOfsrj+7LkATS2x+S+bcNw1+pluQ89p74M
wZR8ceLys+qmZ7ngmx7F/b5RgDMR5dKWpqUlV60x9F3jjvIOrHS0LDI1XiuGVewVJJZ3gLunW0ZX
kJnmuZSq5bUql+YPO08elQGZoCqTZWRrpHVnhPlPTnl3Pr+Fn72WV9j5UQZFU9DsShRrbb5K20i1
u21v2MNVtmxvBQe0+iqToFTNJPyZmmcyWUDH+TJfzb62Pls+PKco9VYPJJiaTRHXGViXEmw0YSye
uaprVunNMq2s6FuR9Us/K+Mfsl8igpAG8bMJNHDTwm5yHEcNlhYDLK/vdAo5/eGs1rr9ZDuOwk/2
hihX8TXwDco7bbk4uHpngSfsfihexA+lbQHFNyoTIHwTHqEiDtdEboa7xDFzFMGNb6GSe0+UIg47
BeLULaSnzjNndKgiU+87NBYACFEbfxgSvaPsp5Q3Zdo2r/CiHoRHYNYjVWvE59SuyrZNX+1ky4v3
cEKYe4X8w4n/ZUTqrzYvUE84qwAi/3XTE3Qf1GA4pYR9F33guE+GrhMOKvvDhD3pNBiCC3QkvL6O
zwFAPSpqynpdGo304vFerkwUP/fcXKSXJhz9hd3apL+n2aqxUZwx9CdZhmmUxAMPRTU30hJIhaa3
3b5piF6PtpJ+dmLrRwfS9Fo4oX7NNP+vYPrNJbm1yMFRL6njg2HBkc09IlLDtm+j9MFTp8h11lTf
TcizkqBRfnDK+VHIgfVcQP20VpTosz2U+Yq8p3NNpgbMMkyq5I52rimpEvwelbIaSzBLvls6V+Ho
OCbQ/JAk9mzLJYSiS4MflmkX4RYTV7rat71vm8Um4jrNpW87gs2S56/tLE/PklchQDDGED+1WnwC
dfHFAjB5DjQkwP3qEQrqYKmO6mmsnKOeEMe1HFs553kEU/rgKyujrvudE1fqHh2S4ZJPTbBLB0Iu
oAyCXe45wUo3G/XVHODTL/v+J8Vwo99xYofW6rkk3r6oaidbdxAk8XMZe+OBDMLS1yUDoahc28kD
ILa4MBViNZ61cyMpXfKR5/uqxJ98R4UGxkYERpPz4TRSrLpMNNLRoan1q86IiNDLg0VJXdO0i6hu
HiELSnbCNjdUhf12qWy1W3dWpy14GjnrpApe7aoj2GIhNz2xUa7axNCukeM7G5/ibDcxtmSkxhMF
RunOM1C86dQCxp+gPnelljzCqMBztS3DtaTq/V7YlAToC+yywEEl+8pRwPqhqIShxkmOzH7wNJ6S
UZv4KkvScPD1bDyAx+bdcclgBBT1nxqwRzwIRp+kirRDRxHuuoWAeZcUvX0vI2gqW2rLoUczAYrb
xEoDzjh+0CxjLwlOYIbTfTASsLCBeawKa1RXmu+4kLt0Dx7RcMcwSeGPoWSeaxCKLvVq91LmZfc8
S0/VzshGjCZPTR7o3WcTIQDEDZEzL+O6fEbliyB6pD/x+THB6CxheE+vdjMpKTfPFsXIVyKfya0p
yEuvChjC1sPkJSbConLv6vy7GCDtKq9JmEYryyrHKwxTzkJT6p4sizZebzbZMLdqbOvgX3ERE5wW
9IsBRHKy5F0YLWUj5QFYaspT71jFqWniX70YqgUYuqFhhPQakLLwuXX5JeJzFcvtJuZOeC4N9Iwl
2ci3ieK4VFXS8DFw9k1tEb9Px7NRmtwAkvC+LqSIrz8/izzBWmjbwtCNsAklJGij3wtbbWcEGito
S0Nb5ZhUuSTpiOqC+tuOcpqusmK4a6ADusowGyw11/fufV71ltBcTLawgzXfG682YKITX7qqU1bw
Curcpl396ORqsq1D/XPrt9HZb/8iCF7exc2QbxzbhS0mQIGociHdFD04laHJEd25qa27vugHQqfI
j/SmbCI0YcFXLcWfXVhRvhjIWywMXapf+L1XlnXoeo+FXaLUFpbuxZT5UAQRpD1BdDQb1IjVxuDW
Mg1F00HqQRWkk/XZQkypPXHrtFtJXaxeteoh0CdyJtmMkefhDb5xN8mE4/ZUhZG+GCkq4dSrTqE+
BNwEwZJoCl/hscA3m43iydqNwKmsG+RXexV+oYnCSfh16FrBF22eogwegTz04lVjKfqhDqjXdwBz
PSm+WT1wnF7IfZI9wfy4BiYp3U8P6m5TKa9a7BSnMgnc29DIk2QZDl24gcAFjZW07aU1cq3SNgam
+1Dp2XdKJ8CIpV134LsWLDoyVfdGFoGXc+JxazgugKtSevHRtnrohmSpN2X15A1D+ZQl9jWHTPgu
96TyydE6Y9kOQ8MvLEPbVtwtKYpw5dbunZHl3bnNB/cuDc2/4OcMX70kLPeB7OcUbnjRqxkRmyQO
GezEbEQdNRh5UmVi1pUQrkoj6VG2dfmB+8dOmHurTU+xn4Fs4qAJQHL0IW8gg2loVbyiHsJ8NuII
Am8V7nAqqsznpCL2DdBMXtnT0BhkZZtn3N6lyDKeE6qUgIQq8VqsVZ3W28Lw3axvaxuQw9ztNRh+
ceYJr9pko+vBk8ZWUdsHkLZT/yWGKiKVa5j55Y1wTjsw6Tq0o7dZ2YtSQjd+vr2t7Xt3BeGPvBXO
GsUUq9K33dtsbFbNyqLMfiec5aAD9NROaVhx3dGXlnpdR1twozvDctpL6w3WJgnG/GRHx4wI3RNq
X60id09TJc1TUvYv5OeccwazwA6GB9j1tb67NHW8p6TdOVqaBBuLsNXK12KkMutmarUuutNBKrhy
rgZQl6b6kezIwe7s7iL80zKIV5yfAwTbUTex0o5HvIA8sRzGR88jd5Eo/fc0N9qvee6rCKNrxoW6
9HAXwBtVkw67Nkb03MhIhZlOqh6IqbfL0Om915LQ8UaD52AjZpUK2Y+6iFEXmWYzHUhflbVXL7C1
l+ZrVSTeTvUzSMs7wnZhYparSirKLchl7lu2Nw4HB5kKYx0a1u9uPHV1JSnU5TuHd109UfJNNFV7
ecYD4rbei8mfR9HysJKgAXrR+LTduzFCRNNIMjr9EnrDgxiFY5rdFaDzxAiMlXHSUOhZBBO9+lhC
8mT3PXzn064IdGqbiV1rFZqSdhlc+VejS3tLoiBwNvPAnx9iFzDl5DTbYx3ORX8IzOWHicwL5UXh
JsN2dhYuxCM465hwzb9dzm05MBqlojwjTLChvnv4bI+muxprpzsNSiqfZZVwV6MCHAw5I/sDZBPB
pCgkmmKSFRK9WDMmHgyEYUcLRSFhU956cTYlmVvkaT9MCGcxC2svoh/TzmIZmr8ePAoQWaxHQNS3
XStiy8CeSEo1C5DMq2gY00NWBb8aagPTA5Hv9CB688TsN0988PsPXObtgZtBeC/2n9eJ4ewzX+k/
cPmw1bz2j6/yj1ebX8Hs8mH7ypN+v/w/XmneZnb5sM3s8t+9H3/c5l9fSSwT74fSDug7+sGDMM0v
Yx7+8RJ/dJknPrzl//1W85/xYat/eqUfXP7pah9s/4+v9I9b/etXant+ydOhliHaO/BoF0xfQ9H8
i/G7qajyWZWSI7ytuo0bPcrej28L3i37xysIo9jqtsu/85+vOr9quUOFZj3PvN/p3+33767PYYaj
d6eHPJ3PV7zt+vF9eG/9X697u+L7v0RcvR7Gq1F07Wb+a+dX9cE2Dz++0D8uERPvXvq8hZiJp3/5
B5uY+A9s/4HLf7+V7ZRQ55ba10EygmMjtRNDImCzY/zWiJloGIqDql2FWVhErxILZl/TLcOjmC5J
IO2dGFk2rfMeMq3Rl15lUFtVG9J9FsQQqNX9E6dgiGynUZxTSQiMRcyLNWOgmwey7z/FvLC78ERt
xhJGLGETTdXDlmHqgMBqyPZP0EVfIPWIL4UtxfvOdhB87qjztc3o1sBQGZ/zFAbSyUuLIpTkxGxg
ScDZPPl0s4lpNdJ/tACoiJw1UMuIrXK/p845V+X1zdGFVXJVGYENT7JBfUk2IrHDyR4cJmKqGz9C
y9WG78agfr4rLjpBA/L2IdU903AIrOJSKHFxUZRG23p6AXRdrG61ati5BciGd6ut3gGYnDafIRdk
R7GwMnNkiYz6ft5LbO13WkVQ0zve9guSojmFaQwt7+9LCre07/qzyoPFzU0fOaJZ6s6Ry54iZvSC
vEmh/iZWDz0yJervhOsbmfqrcei2Bv/XI6Bc7+RXk5a9ELwXRrF8ni7AiTiSox+SrgFVYecFRacp
TB+Ztc8Ly78NHCVwQMNM9hw4LgRXBK9uK4RxXiZZY7Qk6VGv3625eVZDue7iJD1+XDgqg79vQun+
w15iaGTmmUi3sVcqA636GKG1Ue68u6BJvDvRA+zlodtaelsXyCx5bWbnCeHXOWN0HqksnVznlbeN
tPbBtqOYuGmgH0QzEjo7oIysH0QPwbRhn0jJQkwmb25i6Oq6l1JwwoqM4mjEZqVF68jAy1Ab8yEe
awr1rpUk5U5YW8Tk1mBqtaWYuM1O7qLXjTIhb9U7Cd/Zg4yTuZFyKD3Aa/zynWcjxX9EZEglYPu3
SW3M9J2u2l9nuwmeUIVPK83I8rjyVszMF3PQMARV10FhMr3qt9d1G6aU6lFqaK/FizAsT+UdKRMY
tmz3IBojy1Csv7WztYtMrBk1IUQLJ98EZAvC1wPKd2PcSe820IucgEHcxdJtw9uidxuWPVyvEgwN
KxVm9KM+NWGYN0cxFL25+WCjTg/aWA5iy3niv9pgXna7hto7mwxqu5SDT9mfEo6IKCCrydWX/fQa
GimnqxBBCTFBvC1CgxqR2gyOdHhp7QOlAGO6EGOwp7+MluE/IbQgb4Qd9JhzmFfMvqUQthTbiLWz
z4dh7vVUYzj1fpSjz1KTksnIDZjc9DB6DACo7W2LoIHMJ+y1aLWd8KCAy+HM7fhXa4KxpxnVdbkZ
l0CqLCj8JzhJO8FJmgFQTz7mlMKJrjDW04zozT5iSdVvrB75ptlVmP9pGAiIyrxTLI93blsP96Nj
XPU66Z4KDtyHXFfL9VDG6VdPN0gpAbAidDZA8jaloOTI/VQYAFejAvq1sK7dhVQPewE2Fihk0dSV
7S4Nw0nWs03AllOq6tYJ+K2lmLjBk13HDbeazUf/HejZq9toD/Pit5tjQxV3FcCYi8CVe3AKxzlw
ctXTheiKBi52AwhBhab9zVpSpt0XqrHRZk/ITl1kOCcf8kbIxE6NWG4XdQDAkrBAblY9jKEphOry
6NXI5gTVXZnD+yx6osmHhGrbVAfV4Va/JqK3XuwBcoDJWd8KZ1nTkIOOfDhRa6u69Gn8ErqOBflw
DORUigd0Q37bQlJZFzHhT70/2ZM+fYnf9ojaJ8KW+al28ugM9390bkprVTmEPiH1+mUSk2PRjeBJ
KiXfQ0J7gth/6BbCp+pAUJP3RBk+dSLqA6e9kraugq3oxo3xww7UbPvOJi4V/szhBT+JvkTItO+1
BKI73TkkU9ObCoyU81j00AlGl8Ssdh/tUusc/snWG757kBB9QtN98rntKqxiLNaIph0oPVmKmaIY
5B1Z5dYwlauu+/lLTbzZlwGym7GvPxP1qM0mf/G8VEZBvQPXL2cvChLyF6MzH8WKMLfjc5nz0Jjr
RGvNhh8anZLro5/67lH0ki7/Mni2uRGjbijco1cBSebm/tslfOvNtg6YKWo4LuoT0+w8cVss9hE7
frhcTbXOKq2TiRP/b+tm519rAxkVCivYyH6QbYtR9+4luYSFvnDiT0TvPhu9rvxEXNsxdFK/thc+
xlZUf3baiJRO2PoPfmjzm2mE0tGszfj4YZ8G0q+j35Xw3fAhPilyZe07KSf+BO3AokY85xQgLzGc
G1gBN20I9BIsglm+hpHkrGPYuhYWgXISpkm0hnesOTVTQ7LufTPbhIsiK+uotKX9bBcL5qFwE7Y0
18zdGDlotf1tSyMf319hXq+FpCPqJLm6hkEhVIy4gwUr+VYMYzlP7pwkvgM5G+XLJkXNwvNR2/K1
Gp6vHgUuRQv6BaRaHYnzvzUZer3ovRpwey/EVNgp8FiLbu4lqMAWhNXeGd0iM9daF4Jyc6pmEyiR
MpUc+I+iaXQIJNC6vxcjr4AAZ/boJrcOj8Aaf3vw1AT+UUHeWynSakXa0TuXgiSpqGMe292sXwsj
1Jn+eRCESPHkJIx/9pnXzD7VRLskJsJQ83YyWD0YhHLtGa6QyFXy57ZCie734PdMIRXSJqU6imKY
6XdP87J1CJXDUvwMzr+K2QAzrj9NzLbb7+g0oQ8ugfTpZ1U081bzxLxs3mp2zhBsIl6bpPyu1+Mj
tf79wibjfhgj9GLUxPLItVJSFFtuUywruEr8Rn3op0mIMexlo4DMFr69ZBrHoJr0bjOtLUirBEe7
VIOLmA1y/iNpAo25GFpk5u90rz8iHCQ/lsO6pT6mAkkHZGGSO7czbeU2pr9PEbo4JRYsXJyJ8mgl
uhCLD9XCzkB2UoZabuoh7atFocm/XG/z81LR64KJg2HgrCKGRNmpZuoB4UVS9mBTbXzn1pryNJD0
XGqRpe9BTSlPfmnZsN17LorTOVRhst4tzSn7aiD5uje04nsxyjbH1ckGptEDBNaU+3HKw4pG9xR9
H9T1dzFqppyt8A0o3flH32nPebnoiX2VTCr3sHTFxz7qCurXeZ5SeB8ueglgRthahWrN2nGd7Vhk
0l1One56qFvU5novX/ZVohxG0cQVAKdskhNcCMO7qWk+g+vj4CXtr55weeetRcGnNJPLHeid8qDK
EEu+qQ0KyUExzILsSFrEPwpTLVQJq4TUmSmnEwX/b31C4VyaVM5JvQr0GMnCdyt6JT8apuUdbxuI
mXmXMYXuevX2Moa2IlE+evHSCPIfpFLzRzJQxaMkxV/I9bcnfRopstHvgEwiZTV55IVaICrYrKA+
H6/CXylGhIh7SqTEpGSY1b1aE7qflotFrhsrAI7Q+r5dwI6Tc5Ia1PZreb7sCJUszMjJjsIZFMG4
VwcqhcT1UYiQ94NNWhLiaqvVXpuq1M6WBDxWDC0PUuWxpipHDAvHqhayHlnn1JPk119r2lbRzlIC
z7hbONrrvIaH2PCqqu7V9+G0DKz4WwIG55JNDSlM5eKribHuJ/XS2SYmEj1DJyFC5UcMRSNcfD14
7EEnHmaT6FEz2psEZ+Z9yB3aBzeF8vftcjdPlVpzt3fAuk4vQTS9pcOgnvrbzpXqo8HZM4dtQK2P
al/uzM4bdrZS19DTYopVU6NqRYxFV1hva8RysyKJCBS3qNb+CP65qbN/WJDJ1HxGgbRTGo4Qoolb
zwV1NY0rWVJvRspdfk3Pjh9s47SiMRvn12IxrWuxulXA5X/c2ogdO0Hb82/b5pS+7LQB/kaKveJV
hOLMJ6VxOu60OiKdppd9UuxnSJGtF6jNynMVIhlo9XH6KXWHfG17lJdzxIbouZQXViYrK2dC5iMF
nR6NCbkpesI2AkQHVjzNiCZ764khNGlMO0YMLU833Xizbi/zzHyCl7q5Kn7SXlXFcFddh+LNbDPl
wjtXubsVpo6iS1hmJ0pXbbD7vTCKJoQYYmsC6Jh4rpvr3JiPYe1mV9CZFkdFgyLOrCodAPdcsAhN
+ZwYoNkoMV2F0GvucrLVL03FO1SFBpLDkxIz9b9UV7tNfdSnYVeDYKVC2D2JWdP2v3aDM9yJpSBg
L0mpFlcxZ+v5ttHN+EHMBVK9AIETPymO4jx3yA/D8OKY0lMAU94VwGZ1zFwQqdMogdrg1mucGBEC
pa32YqI3vPLqlHazg0mL55HJeZ5ofGkvK3qD4AVuwhccm7dpPIAps6/YHRG5IvL92+rbnF8Cx5A0
ZS15nrtxOh8egtjLLqKRDaShxhoBXTFE0PjXRJVXUNPIsreZndNpFsmJbuVHOdRzb7tEvZJdPF91
1l2TIxD0NiFWGB1Ru1CyIGPSpY0J0/ae65j7VEE1ZuKllCepPWS50AoWtJbzeJ5GuBDCSzEe6rrY
VTrFy340bjPy/7A8ee3V1VQ+b1NPi84hGoAXcsq/LKGbdVPUh3+QcJgm2rwuqWAATEq0eO1KMXX6
oQNPIAS0+86preswNVTlogJcEh2LlcC6+olhXQ3FtbZ1H1mL2aYrknKiwukoTGKp8IXGZlGnqg9G
kd3EpOJ5we0ys22+jNNScdzCTXN0fKvdU5hNcXqcj68mj9yrRG+IR05DGzYqyvb1+76VqsdIt7ae
rI5gTVrvGIMwXQZiqFvROm68aidmg6L/GrpTqh50znPBp1d4wa0C8T0HQkQr2LqolHQDLUewFcMx
LEBRKr5zFkOlBPEppa+p5jd33Kni2yL0WWAehqlhLbxyzZAWZQmeXwxTC8JOFcFtveBja+YZSgvQ
Ae2r3Eq3/OhqjyQb+CWHSOCvwIR+G0L8b3AE9ksLqe/LB18dngC0WPBNY1TeeXxcUbzrrGp51I7t
1IieaAKkqI5W4bsFHOjMSMCtFq0W1RBuMozK6kFz6vC1i2onfMrTpn7N5eaH0gQb2yqK+7yT1SfK
0oFHlhVPioGvPfWgPVae0blbMRvonPdRLdEAYOA8oPx9jFxgUtHkXBJDvFICfhCTYn1YfI9tTkPC
4ufhZ6+UYLievKUcYv8RYnnZMORVzFftQTQUX8mG/9AZbf5AMedILEmG7HJ0o3hpxxxXU12HGPXN
v26zreYbxp1qqT/cBEGyvlPiS5fxS8njJOz4oBEvzdSIiT5Nzb3XJ8+1Wfw2TQvS1M7PpRkub/6N
6R1Cfzw3gqJ0Ip8Xvbmp/8E2JMa/85uXhSGf/0yq+5UeexFYaRfGnUGnYniqOVUrX4UxiEb02pw8
yUKMP0yDBQ12fuCehP22g1jywW+2vfPJ4erY8H34ociFykMGF353pXmJ6H18NalObKjnsW7xR0ex
47y38NN8yVgX/KrA1I1GwLKzYZXmUxvlG2PilhZjqE0CwMMAGmdb12toGL0bTwsbYRRr5qa0rfCQ
5510D3DQeGyr9LuUGd1JjAi5qhvOZsaq5XPziHDILoiy/pQ2toJKDpUagxmq6Jum6kXYRNOmBiSX
tpqtxTCXRrC7RTvuidny+W9K/wU0dECFmtKgFZilG90ZmnMUVQ51KoF3kCbmVzYlcA1AyB9LDwy6
519Ez1C522RKAzvy3ydQGSN67Bqvwm6OSQgNxeSixD+rjkSS2CPJbB9yiF7lZ04yUZClNvS2sfAt
BxIG7vcYYZJjUsfZ0erD+0A3km34ZhL2wiz9fPGx21PRjpU3+rZazL9zettN2P68Ze46v3evc28L
yMleK52Tnqs4aCFaoNIgp8ZkEZit/yMF5kkR0U/+M580uLFeRyWrV65ix5csg0kQcj91N5iFcjF5
RluZbZMvKd13SD7U48nXgWdvSp9SIquy+tU7o+iKRvMAqLe15gLXArMNtlsdT/P0AMV9s2hc3iZ0
k7/OEwH0sCixoXkpJ9kDd1t+jqEjFSMqJfRjlY2fxUg0Xa5PH5quXKvVkD0ImxxABFOONl9uTC6i
2aRqg7WY0ycT9CfqdpS0ZjnbkqS2F0MLWH3eqI++uQoC5rddKQc7UCYXLsQewpY6cMu6cR9uhI2H
o2BZqEG9g2fkkuUDEh/ILD20jtmf4c08h9OIMvniYYCFfwNp2rgSQ9EQw/8BUD4kOolbXBnOxSXj
LRYJU0219RZmg3ZZQgxNnXA/gCRzkWbsc/USg47X8zG4q6eRsKu+qR95djiIkS2POihFdSi2FpJb
C2G8NZWsXlwVqTCtgWlO2PxO1u70IVxUSRmuTUcq7oLcIDsLNe8uthTtjr/bBvBsKc+tSQJFbnX/
ryFXlglkKBRzt/oh1YPsq19QuGrDSgXZkSSto7GwTjoMJQenkvWtRVDk2lIPuYKCRX41suAbGa7y
pxVuUdTwNvzOlFuL6rlr46jmMis8bGbTOIuMZ/NTUzsHMWtKEYz38cBHHK1RcyeDhdzHSNysNLU0
T5TN/4BSwaeAQkHSezLNzWwz4WjfZXJDvTkewi71Q97CZf17GbWb/8t2/3RVYZteIecude2BlC+n
9GU9Nc2UeRUNxUarEMDvaTYJD08dlE2jyvxDJ19hE+vFkELQB/Duxl6M5n2pkknhAtlmlEsdGmDl
k8xy8lS0McWi1heo7J1LRYZtqNJil6lycJd2NdW/hmbeEw1CecpxIVdCh3SBLIbxpTeaxy7iEyz1
1dLoyHFyyj/e+FXfUa2K7uAk6rosdEplJmZVVTNoRG9qhMs4sbM2U9Q6GJOfo5oPF37RoLnu/fYb
xSqHgrLKVw9yoy315e2uCNwQGRv5m8FnbJfaFvQ7mZW99BQgbR17HNZiWPV1u0aoKd2KoTt24Uo2
tHAvho46kV8hdHEc+Kl88WCyotwI6q1ClqUz+s/gmlPo1wrZVp97Jf01LKd4qxg6keNCRdb+mhXD
5Jrr68GTf7Tj6MD8asqoDsU6WN86jUBHd5xgTAXFEv6YVSK18lmMRJP4yURkof4IOy1N1r21V00C
/YQNNMphZO3Wmx7WKYwpOpJAFJqJCR0ph9ssXzWdEqXJOy4NdZ2rHdyzb9NOYWj5Sux425bK2sWQ
utK6Ripm2cZtdjCiBJ1A5GJXI/jzb7IBCYPqfJHGzliPih8cmtJOH7VI+4aIZ7LNPQ+cTuNlZ9HY
bl+fOvsiBkNVFM1qntQkT1kaJRJLfVN0OwgNX9y0oJjQKdWFo1rSXT3JeZAN8C5pDNuSoWjv7HmR
evqisyGfDOqGuAFuYhUMtO1+bFG6JH0Rfm5UOCpNw/5adx43uiiHJ76lLqPp6hbOiMz5Ck3QVyVv
y0ddG6IDj0rKGorn7mvE43GsOV91InVkanMZLKyqPOij/UOs4xzA7Zuyk/ueikfyEY3OfTcwbpRk
cv+oK6byhYpStDuBiOzF0VE0CUch38q5TU2nSdEEBWWfcl0gEJ5aNkzD+Widc8dciUOoHU5ybam3
VNxavlRRKF+yyv1cBp6yFyPRiMkwchcdtXHn2a6pqn5qcm0skKqUK+fFHLXxbLrBsGhlRAVHSObW
jtrbWzFMJOMZVeclaqxoYky0NboS+rxrqn8SvWj0k2ohup5nR9VinpLtmkNLqYAMZ8k7x19dZP8W
em06sDmO/SmcGo8oTLoqte6TlZnNVkygvuUifRJkr6aeUnGYl37F/7oDPSS6/kS7E06iFtMN53Rr
Jiaf2/jm1JByU9D6ghBrwkwLVHQFn5vC8dO30BiFl1oiVIye66ju6km7pwIuz1091HZ1oqrPcuv+
moX6LjwMHcpwPCfYC2rpvG+jFW3LUNd/wrC/r8KGIB8kDRwf3b1ZWdlVBPJjtRgXspf6RzH0FN9f
FzLUZHZkPVf9iD5SNH4xXTvfxHVP8NGxyk+TPSvU4Qsls9Cy8hEmvbMsQEgdMrkPPul2BJmxUz01
AyyQSdD+EGY76fxtrvULI9mZnNEOMHfD1Dz19L8PB6nvJvlCpm/dm7sP3ArpcMhz39Z82OfmrSAv
kC7mPT3Hureog9iWqdWdJC/rELxHysrolEuDlrmOmC82MRvJfXcSTVamT1LvWduoCk33LGxQg4Ch
UfNyIVYAMgkIT0+7FukY7RTyPznir2h9U5OUx90meivm4h9ojQsxawTh56ySm91YKypVDdOKwK/J
BOVmQJXem6OoAoPSxzwZ9VeOsVEEtWXLA03OQ0hZk8TYSv9H2Hl1t42sa/qv7NXXgzXIYdbsuSAh
JlFUliXfYFmyjRwL+dfPg6LbtH367NMXaFSkzFCo+r43NKm9qdAzQ+1a11Q/DNvvVUUoX8lqfALh
vcCsQAhDmr1L3/a0G340/FK3KGT80eAWDuTXyzSyt3SJl3eXBjn/eerfp7nUyS6XEYWFsgq/Xf6u
ePlr4sUeWva+/K1WpD+EZmGsNEXUPjGG8g6HseLOWe7AF0Bgsm9ljbzMES5yzWA7v3T1snbiPLQ7
D/k5w1hPOctY0F3JkXJq01X700QsS1aZeR/heGGZhJHjKNnMiRV6K43n6k3lDleaLMpxeZWVpDNV
c6OG0Mah+fXdMQYRevnL5KvD93VY8Od+e2nw2q6/FgQdz3+GqS4mYIqPkbNznxN26jwCpbpVu/eZ
8MwbcC8H2aYuVeXgINRhTOyOlqJsaKtuuGo0z/P1hH34mhNcsBK0L27QzrkPH+qtjXjPUc7CqtDd
42ZzaQf71+5Rdblx3HTnxp11aq0y4/makwLVhApEB2WDUzKb1kneuWFj7MO2fTz3k0PCIftaBMW8
y/nPIPDNCIefxK4VRryyl1llv8tUCy50cqrycH5JDa2MGFaWPyzZxqHvQih4VbWTRbzOMQK2oCLJ
opsj9dF0jxgGuNf4Szjnyx9F2SDrei+JN9UUJSgPgv0zkiFb4W/T3OMx19zHCTkvs9JhfA1Tw9vM
BZ7Jr3WyM0/B1s8G1DpkUfaTY9uEvYdJgPk89o/5hIjabSXgYmu4nl+bZf/j4nXO9cCmAQo8SkuQ
qf5uWCzLa4wQkOO0ElE2G7TL0ZxAZrDW6tCXM/xyK6eVvWVLgIIIPzSskWYV8yjMN7HErHI84dvE
O0KZJsg2WLilV0Ou+ucyLFT3eO41eSEKFnb0/kuLJQeVy3hUzzl+wxNkG56xXzGbQLmeYRWyv+Ji
pZWCDTNZPwR9dO2QjlV8jOG5oj5vHJI824TEOHeJA61qrmrrQM7W3oXm8KAYAyxrVJFXxty3Gw5Q
0+eUKAL80+lVD9FE4BvSbpqsP9cXdjOf64dc/6Ve9p+Bk5z7m1mn3OCqiCTLiHzSUNenZnHXzVKO
x201xYd58d4dHKwFNAz0NmIx2zU4uOz4RUW+bA2RZj0GdsoDahlbF5N9pyrxrlv6Yn3gHtwweEHC
dL4Xdm+sRINqD1pwKxS7jS+G1mGPEfYxcuYmFFdd6Kss8dJTH1fZI45LtzVq4m/ArIqNHQoFgTWv
evNgMhM/qiD74dFOwh/XxPwGimZzg3Q1BkI1JkCD25yrQjtCoIhMfnOjNQqxtBx4tuws+8gGWZSX
yoHHHoQ48oTRovly6SjvlEXSuRw+LtPLajnJpW6I4s+d85aN5bxpDBFqm3q2IS0qHNd8jEjrNeuo
YBu1NFlJWh/HzmAVz70k2xBAylf/ZRRYquRgeIZ/nkTOd+5kpv0nTTGaXWIk8elysUtQ1MO0vtQg
jxSf0LHEK2GOrSdCkuFe1l26yDtRufM60DTFvzRok8swoqbh1upzeIfLi50r5W3ZgOxAvck3MvPX
v8JwCMV1VffFbdLhEAZTf/BU58dF1smibLgUf+mS1Eq2+qX8cxplDsx1gK3WWrZeBv+3cznLCytt
Fe3wbN4j7TFv49GJVs0iodWi7I8UgFv5leIZ10XkIb0lpbZSRKNuUvI768mKCfYGzaTicskYteRD
mWb9WnZBfiBGWQkDpjCsrN2YOQ67x0Z5GwZtD3MONW41Gkl+LdrlS30919+MFKWOOIn0U9WaBxF1
m0HpD4mwyvcodwVPSUN5jhOz9kehDHe2asVbB22NaxfriXWXTRXWdjri9237JRdO8mxUinNXQiQu
kHt7DsjHPJXhQTbJC9IPQJpVgW8gvdlX3AthrvDc/ajxCn5KMbfFuUJZy5KFmdGTM/Ijc9POn9hr
+46xspU4fQyjrn9Mxzzx3Txot1lu949qWSY3rIAvslFexjD47LJbPMoSchzOVphwNxOVsNCaydxl
Ms+Jfkw2i6zbEgi+mbqWhN9csodZRHx6FLLBnCxFlE+unFbf1hlqQHGsDDyE/3bikcY4WiYQdrbA
l14aalF9webFQWKZKICSR2SZxvROIq1AGd7WbZ7eSRDW0iaWkmwLk+RWqJm6mlp2HY7VVqQLU3UF
Vr96cEqzfGAvDVmimIutLMoGo4QnnCTOSVYJq2+Oeus8nfsvg0JlsUsNOfRkU59k68Fs3xMv7K5l
FzIZ7m072+vLAE1t1yqL5FFo5ip12ASnVdxbSAVnwd7LldukCRUOSwA/T1iW9ad8EOT/1QzSSoCU
59Zw4CzgUdRsg0AzeBMDsa6tiBTZ8jDN9BRt4wTbn6UkL7KxXHpcuv3nuqnHhW8UkHtT5aq0XdQJ
OVO7yI1cTUnuXo9jVN/iUVKvcWnNP/7nHjlzjL/P0Wk1niRGGe7qNGsfxaS8BvyNx3IpNUUX7eZh
1NaKYopHoxzbxzR71c0sfZA1Fh4jOBlaw0a2xZPnnMwRnaRQtPdZogNrrs0TZ1OcufO+fx94ZEeW
kry2jmdshGfE+zJV7VPHYmAPbnDd8JhroOtyO86ecuVWACBxfXeRw5wxW5pb/XlCeulc1Htbf+76
wPmleGmVnf9pbEHsb4fmbT7r7VFePBXlAx66JVKOf9fJO7VD8YJQcEAWpFgAnlOOra6KsqR/ruwW
NGnSObvcNubDXKGOLUXZOxyQeCY5T702K7up74DqF3r8ptbGGtHP6B3gJHCw2H3WnQSLxAoMTtoj
7GrEJ2tQ9FOKggzkJn4mxzysrs6NdtI6eztUP0VQGkj1BC+lYInw7Lnb9hjY+KU3G091ZIpr0h/9
ShZ1xMHvYpFi0tMo3dowPml61T3KtgaBhVSpo5MsadVUrd3THLOU36GB415PqZKuAQBgLzLZ001f
z8Yau6Xo3TGcDTsl61PfVqiK6Chk2ZMSvVSLIdjSQY5MF2OSZkTRSY5kax2/z7W1KSbH+jQMQ7Xt
06soRPp7BjHcfI1rfA6nVlNe7H54b6wmvZUlVX8RXas+A6nr7kmu3WRZifN3F5DJ1LNwLYt6MeRb
oMD2FTi91xx+/L5u7GIGZa/MuwrUtZ4RGlKXixWNaE79vBtzlDI4DAwb2SAvWpXZ534Ogh/XiIat
L+MzQRIF+6NOoAARRBunwEVrdDtOxs2UnrxO1VkxM+0BpeZhnVbC5U2fw5VwGhM5LmNcV25YXttd
Xbvn2zyoymvNtQhBOxWKjMpHZ6DOTcCtxGpoBAY+8ZQqjQFbnK4dHvVg8QzPzeQjC4I1ocfue570
dyZiVG/zxA/GNOrqrvXSatcPNjFCLddPRlKrfqSRsEez+4scNLn7ChWib4415KtILZrnosdovXGC
ftWEOICTH+xRFOU3Jyaz2bWp3T0Rk1i8xsC2y9amjEKSPOaHbHTK0HvkjZFN8oLd+Qv+3d6NLBm2
cNeGO4A4W6ZGuvgf55KNtTK7v88VY3hiGpp3Yy6D5VyJ/hRmuenLsFtvdRnuRnH7I173S7kfFXed
dygOiWVv3epof8zowezQirCeMi1xNnVfpFftstfukwbpW4UVuF+K6mjMJ6LW5H0pKVqlP47pvRwo
J3Osao+Dx8Azj3YMgmrYWrl3LedSjfGfXyl8rsKYR48RBudLqLcW0NEojTddL7qVbPH6+kezLJ77
qLnQ9uA89pfBScXJIkQ/aKVNBstoswia6zbeZsBYyQVmrK9LVbDInquRNsXYMnF77p3HgGsVLTnM
SOSprvZmqREw47YLNkNYTp+NGe2pv6u7GqVdWa06/1j9W285SbHE9H7rLaujJPnqlWgbj6rb7zg5
WdsUNfoncwo/eruZPhAJeVAQIHox9cSCXGWpMDcbjj/dPK9kD2QWN0PvweYMogpAe/fJSLRxbZCB
v2E3ifKqqrTljSx34MaHRRfKGz7YWmPbVZrfi7A64Svjvg16g9tRTVTbIZ66bdDZOTiiU4597+lX
czmIJ4TNB3TlxPhRNsay8JjfCQxtUR1edYU3P/UAW9AnUcF4Le+a1QD3+Id6PNRuWrNSn0IXLdjB
sn70jzGKuvS/1C/9+6V/4NBfzi/f0N/7X143ZJ4/+su/5/f+/zC//Pub5e93pvJqJIHyZHjWt8jo
ho8OFeg5zfCHcVcw6WIE/61iR8hA/8A//euYmM4BkdueDadl7VAPSjaBG0yf0WtDiq1RPjk6msf1
Uo958fQZRZ61+bO+gGh3rl/6z67Z74ietKscw5VrYaZNs8pyxb6uB8PBwKPXfdkiL7LhUpR3jTAY
8kdzmXSHLhrRG1tmlcMmbbCIlEXqI7bO6DLlqf5W9eLZJav6Hb3dXHHQG+vmYTfiUbMekWHZZJXX
IO3HBT+t5iiL8k5elIF0eWi2AiUUHkkKFK1qbm/kJa289iZeLrIYWKO1RuKl9S91jdkRx5blUJmT
jWGG80qOk0Nkw1ShKguns0He31Hf+tnA6q0Jn0vXio/94Gjn+ilB4mTMbOw0VRxJOBuYp35A/iXN
8kPtdLioZ6C5tl6BcTfa7cqRQC+8OQcq8mws+nfF/DjGHG+8kuOWMz3iDjI/ungXQCntMV9c6qDd
TBi7suGIbWh+tn4HuW16bEcPCVxgGSgfe029DkcXRkGmn2SrHS88K1BiV5oRzY8dQlzLaZjNZLs2
VMN7TaLpk4Yu4fcsvXNQMgxXtg0+Yl54gsjqX3UZ+xa9BHbQq91nHYbbsMV5LjohAbUcMY0BK1+U
uMad6kQgAzSE3dS6OsjSSGjkVt7Vt6Kvx/O9wjPWt/SM92wECASHH9ZQHkI9r2Em3jRFNZbbpp/Y
MiOotyY5Od5Y0LYKtKBQ+jH690CU67GaTPRuK+UqVPP4kGrD/CCsBMlZhOV2o2p5V24biY074hir
KeH40qaL4GNbRHs96caXyU20FQfAAh8GWuc65YmCAZ6ZxyMuJTVPjJ8XTCB/FDkfJQfFq9GjRwvo
BA2qfxZOt2YvQtYk0Vg20hBPnKUIzx7Ru77wk9Hgn2Q4i7pmCZaYEPyVXQn9tVIWD3GRerck3Jpr
E3QJ3lBKD18yijZM3q7qFnZE4br6vbywub81VA0pwxDtsnM9sgOmUt0JkNv3ZQYxJdZnZLf/HmLG
9UDcMHq9VM2IdO5Ug4D2ZRrypBjb8GQ8DxUIU66zuSt8LcAIuQGMc5POuvEJKf46VNtPpaWHJxcx
z5WsVlMdBw3TftVQtSTf726wYAc3lRJQ9BV9gSurxb5JG0/xu6ThjFQW5mbutfzWTcPifMmxOsEY
GglsGyjKqQRZuVUNfNgs0U23edjbsG805zMSzZvKDMtv5dC+lo02vpiOOlwpeiKOOLwNx7Ita3/Q
u/apr/PAJ0Ue74QWzy/EF4DRhA3ki0GbXiK3+6yANYEmSEkNLfY3+fBoFq35pIKd4uOdXwqcee6i
2XuQnerlKwPnQVs5MUrLetFtFXVMN7WJfh/cl/HZ6L2jwnP3i+2ig2mMgHPiGNdJKJno0o1D+6We
oNCVTubejyiLXQ8aOIAJpPaXmuCb4TnVJ5T3s13ohPFWtFb7tqSMZAdcetHAnYr+0PS6/qjH9UtH
3HUbEgvYNYvwa+tp2tOCONqkjRMfMP2FBImY1RqzL/19VL7XujJ9BVDK6gdf/CHynHhnVLGxc0Wg
3rch2t4Ij81fwQ8hoKV8NKGbgbsR+l3oYFstegfLWaAORSmSa29RkJaXYJrVI9iffDMt0IpL3fnO
RWTabflCnVuspWOk8RY7hkml83Me3hsbI1Ts1eqqGA/h7BBa/PNWluVFN83xoEIj+a+d1FZRSTuH
w3iwkppZADBGYISQSlABmRmx1p/CJrbuq2bs7xLvS2Ia2KpneVQcwyl4kG2O11r3UdWru6YAkzpA
KUjWqRWZV31pa+SwlnKIyuyapblE9o3unonGY+Vu8xqVv6nStd3ckJKGzO6wD9bI+IgZ/DcGln13
J0QM7F8dTrKE4G13V9kuEeYi1a9knbwsegp4FWgnjEyYSta1gf6aa0p7OPewXvU8PBChmNES7eFu
lWAt8I5Z8I+17tyTvU9uM9XDZCZy73Ojdu6L3GoPeGrHK1kMnVG/xU2REF7vzl+ENhxGHaSL4qXz
rlVMc8OmQ30DgIj8qbIXo3JP5Km/H506PbiW7q3CIPxuVumy5Vs8rK1Hu2Zv0pI3W40oKD/raZL5
IqgFr59hBABK8MYRbFgcB8q6mjfudRepgoxt2d8Gi10BErHTY9eBEpxMJX8NQ2ybHQehOttGXQCe
930ViPQdF79w1ecmxh4DkmqpK3TMIBKgGU6fPyEXixdWlzj3HYG/q2kEfghtXNu0tYCNAfBgZxe6
cd2z6d2HPW+jqy5rhGq3O3Me0hvo3yxF9pjeYrXIY5FTwP20mJnUYTU/Ym+mEh7BkG10XAvtlVF7
xT8hhXHIj9pByLaNnPqrqU77qlhE+AMLxnA3Y3GQR9PK7jXnebaxx427hkN12MCQ1lPfE2HzCgIJ
ZwijRHzYcJrXKltxFgpfJ9Uuj0iJZGvZK3PgfBuZi+3IMgjJF9/NCmRRddGfLBE0/KbtBivUWnlx
Iw9SpEd0otT7RytU1up0jKxTn1UxnjVjcdCxUPowquKrpVrJm6oBX4wTF19ZzSbvmmUzQFkbqYs8
bE7SrkdHtN+x3boyVuog+lt3oZFJJq1k3ILF7JHD7x/chY4rq4Y0RJ0l6/WD52bV4wx38YDJdL+q
m7TfjWDiNtgjqbdpG8foV2gnWQIpCzBluaBc2G5T9Il5QoZmclUbg75Sqtx+QI5FX02jHXzuu/oW
Fwg3XPGotRdBW171Ji5SmCN1EW8Ko+RJORipAjgqw9NVTxyIGa1zQ5jKmP0QwhX7xO54LtZ9oG9a
C0Eml7Q0H0OSbNxUU9WDmgp8tpAZXWV6UN/IS74kbxre+fFcmRY71GvMo2xUcxP1EWJkV7WFmUfm
ggppzTA5ZUa+sRWk7ydwYPyMS/Mu6T3jLir7+gTBEFXXv6vEcteiMBmMk3N9qR9TxVzboq82WpyG
6ERj2Lk7T8eKCHZnss5TyYmxHO2Oohm+a2JGW3+Mym/5SQxu+01JrW5luvX06Dazx7/UHA6cbD1/
aMt3dgA2LhqkkHu1iMiEQbGTxUvDuUjyKvVEcfNH/Wh2qp+gq+3LbpdLWRLCMIs7WWO6eeX646R1
a930iqsxOKh62D/IS+Ty1gZ6r+5lEaVyDcVflHhG0T8ofAsfkLkstqHr4i6/jJJ1qGnCXtcS7yD7
DS3El3QONucBS7dSj4qNmIPJl6OGxuwfmkZ9wZK0PMqq0cVrthfJSQ4Cu1fiNhLtKjIUJ20gEDdp
OFcazUAwFll+Vk/9TQnzcGPaRnggrKw9aDPyrrLH6Ih3olvqo1DdZt9YYtgELV7BapnsRVlZBiYv
enCqW/j+nWcdUSVBwhUvAd8yF5EqrAl9ZGCbPXFL99Xm4RJXjvkSxVpyHMCgravAdl+NSLAUqk3C
Kbu0XqwA+5PcjdZtCWJe09x0L3JDO4JPi7dJkgy3ZdtWV6iNqg9E6+21KUTyUtexhr5Mji69PX1W
MIT4EH2yr1LD4NnmTts4mAN4JVy6iMXZKyad0w3ReDtAWD+b3gIrc9ft7M3Xddo7z3FmX0XVTD36
K1ttRjfVKozxrdCJSvfIugZEInAhN0iBLMOnElhYVI3VbVfNzX0QDV/k8MrVbT+3kGXXyV6ncX5D
sNnYex5Q864a+5PhOMVVhNvuk1VrFhTWIv4ibNyj5ZGnGfZxP9jfETl4tuy0fIvLsl6rQtMfinEK
N3LGgaPHeUYH3daTkg+YT412+VSPowW0X4u/WFF/o6c6hyhmLEBVfNXIeE0fi/eMoUfumx0bfB6D
bRyNPDIfowEYxpA5b4MBlEVBfWBvoiL9qIYZp0gECuZKLTD0Ks4ourAwu2tWjm4tUXSgWrv1VLwH
bh1jQBW460Zr9F3oURz6DLGkYcA1mXgNGOrW3MYKFuGydUw5oUVAstey1aghtTtQC/H2s64VT3d9
NIvD9yy64uGvvded1mLalatHKxbZ7aSYxUJVG58WhFlV6vtG2NMzZ/3qEOpJdCWBZb/Xx0u9BKL9
Xl+xX/inetlfGauGjGRu7dQsCTe5p0VY0BvJc9QbyrZL0T9wgiR9HnSlOtg65peytdQyhXPHxBNp
afU8HTf1MbuZtSWJ04p3CfcwlT47DAMyBRf0h6wj30k6/if6QxnN7CDrJEBENgiLvIAAHOoYCB17
OLTduLNBGllJ9LfaZWUXuo3lSfXW4nj90iwC+gQBUThbumbfrHTTlaAaZaTAnDrzJO/05Q5B/9tR
mbODrLrUl4Xdboefo2QDCfEfQ4PW+mWUHs1fm1mYO13TktsuTx2/hO7jWxUq67JOXkKoDTu98nC1
gsRzK5q+Y4ML9w+el7nu57TnX/hzCO5gW6/u3OtzPzlXEECabBfiyi+VihrYvjODd+gsESt+b5bN
rkHodpV5IsJwc3mFlFeQc8t5zqOXVzCr3vHzQCPuZHTevT1rMO20sfnqGd+qMhnfraow1rwN+S2p
ZesQYRC20bHbvY201MIjTThXSu5xstT64sVWe9g5td7txqVYWA3Sy6nbHGQrYg49UKZoOE5qXLxY
Xf7ZSwb7BKe7eDETjvL8qg5txNdGzXhVMavVGxg+5I0iMzklipc/why6lfWWW5YgNCANzzgqvTlD
5U+eXbxg+25eV0P8Y3iQIzEWo6J+MuzsH4eHgFre7Lk8D0eE3bwOHU9fO7kBGsOIg3XqEe1JjYmz
gNsln0T36iFq9Nw2QrkLMxLpuZt86ozIPRDiafG0qdJPI6fWjeoI0FJ8JitPscVWnwIc5owmOo0t
7uwj+tA7MWGRpIRT77dRZb3Msf29ynCnqLN7qMlssRcSBnyNVWKXJ9cwx6N02pV+vEsV33fsOKy/
LXp/VjU1noVDngRAWJtu32T1Q4I6tbqFE9D+UsQ7pttjFfVQd2p5itIGhmHg5b5hmiggLpc87z5n
yKXsp77GOHBqk/xWQ3F8nThOt5FF2U9dGvJJJ4nYGMV5gmZsfM/IQOH1xvQ0BkQREkO84kBYkyGf
LB800hJQQHAbTe7sZuSh9mK12Sq10vbVNGz1EIyuspajwlDv1rmFTbRsVV8n5P1eCbTExzzDSQ2O
d8vuPcn9SQTVQcSq7RPWjDZ9xhMcjYHehsfICcwxz7clQt0CQO4R/BBRkp7sfxqJfG8sMjk+e293
1Q4Nz3c0ytZEH5Nnt01BZuGV+i0XIPUC+2sCDIGwsTM/GgU2tONohtemBZ8NqYj4SnHg3FtNiV/R
TLiZbDr6iNb7wCpMajBE2hLbhO0YVM4e7rZ9ErFX+96U6a+Nbt3KFzLjaJfChcQajgdppc5ADcog
uZV3tqi/KkrkkAj8rb5uWg8De9zFc0Kfu1HhwNmrVn/sbTEc5V1XJD/unMFSrtUYqDgdLtV/dMUd
fTi3dv2iq2JXBCZT0mZpF+U7Dyurc9ps4AO6qfXkVTZWC1ykjFdT5mZPMvnlKOYXtkrFjWzCP6Dw
dfwttrKRLUh2nquOPeWQj6STo1QP7zCxs3yMmoA2xbDZZV2w3BF3v1JUnXQxLoXn+jrQxa4ne7uS
PS4DshhpKc8Za1Caf08S5/wpbozIz/Iysl6OSnvX9L0UO3LZ8MvsvKB5Gydqdc9RonsWhXsTTz1I
kKXkavmzosbeSZYcUX4N8kWTY8r7ZwdHd7wmq/loLcUKPPOqNt0B6AQjVURr1nro9YdOzP1z2kfT
Oscnby/HEvHGWjIx550cO6os2NMQmdvz36ChMBL0uCbIsS5Jrk1nqNlGtg5pYAF9XPz1aiw4m9zG
QrEfqpfATnazqjufbVOx/QzwA+ShqHqCP3h3rkeVw085zx/VsWgfXFP/IuvlPPEkUOf02vnOLuBe
9+3sfh47U2O1bZvbKE69k61bNmEIDQ3BNh99MWIrWbvRcAcLc7hTFnp+w2NyVj0gZz/rLd2KfBKX
Fjs0esiG0NIwqyhQYFmqwkpVPIRdp9sCs5JrWZebabJixbT8et8mgL81dvFXtadP+5TE5tNQzvdt
M+AT1BILnBzRP9kOZEQcAo7DUjpXRaiZNGjOylICXw0v82y4lsUpSIqrMIumTZCCQXS7zt4Ukrmj
RkG3qpZbzOM3ZtNHyxaGum5h92jgeiu/TSJAOAsOV5vTbe7Nh6JylLeWJdXK2ZFztN4hMsq3C0Tk
W5t7O0zUymceEuIahdjFYZd6NII+JlxvVO3RGooy8qe7qK6165ht9rUBT8btiJDrLNoraxibh0Ip
vF00JeN2TLLpKdfHD0L/9kdis46gl/CprMxs44K8OBBMj++QwEVOxk7tD7d4sNWxe291LH6dwM5O
ngYoQAhQr4qTm9doI4hVwL6HZY6ivATpYF4vgRng/kvlL7eerDW6Ot+QH0bzcWlvLS1de8tRk+39
GkOC4Ej82nT9wVFjP1YUx+/y1jnh4N1x5kn4tURVvesNwwFfQ0NoCQCjvTVCUmSx3slKMlruudmK
Isgmnt2vRpS6/E5D70Q17PkB71xruxhLYeE1tTmr8fgNc5cGm4Zkfgg9DpyIrJxkSQ4ge6j643JU
VZWqy9nYdus6E82d7BLwDNvPpWavDNSAH6zlEuqIb4RF6u1l0ejD7BSpOxjPd1DuCes3LxbqC+EK
4vyDyp/8FoVpil1SXD6qcFeu1ByLgQpVlr0TzNGe01J4yrwYPyRiL49RWCsrfvjt577OfsyokwP5
e0aBbtbWmwv1CqtQfWdqKZoWTRO8IsT8rbGN5i6CSYDdo/ciqydDJbySz97WXXpVjrG19Fh74rQ9
Y/quW3zW1Pfo4/ojWO4DzlTitch9+f84Ow6jbXDkhU7nlBVc7Gz8tYi7pbIiCWWv82nGaGkwm2Oi
QDjdTMttv1gByYvQagfvEPpUCKC0K1l56WOg3Lu1qlxdxwVhR+kMrOnTrmhJVCX8JlcWGM3nycl0
8kAzPOCwDK+GpnVfWnv5BpWfMBbzTuEQfz+XAG3uBLs9PzK78tNU5y1La1Dsw0CJfTcI+o1Sg7vW
PZy68p4nVTD0W76y5WuB6Em3BG5NKDB+WqXYfyJEe2+FTrrC2mz+0oEk5QmWZ/d6mmakT0PYij+l
GuWdFFw8qzKeWzhos8sNNpd+fTLk69jOjXWBN9/QFcPdtFyy2iWOHlbfuhwNEFmS9UYYwyKtJ/ai
6C+fu3lZU99W1qvsdaluJzY4ll7mu0tDXRHAShwAjHI2+XpC7TXwrkaRfqmG8MpkaThlYsTnqpvi
hwIsz1q3QaFODQCGISrrz5rWvmB6GX8rDLKheseq62nbotMqjoBmeNBdgamUYn0zpsh49eopIoKT
j0/6kI5+UdXmXY8EzEYXibjpdBgl+mAuhM6h9y94+T4au7VbeVD0SJiRYRkicSObBXxQnGGGb4ID
4rYmHIwUT5liE1fez52Nj44GjKtQKmLvqY75G0aTfNpxe+jA473CzJPdE+Is+7QX0boRQ7ljlUJ2
USSmHy0Lrry0bVJF53JqNUWzMgRM8r/+9b//3//9GP9P+K28I5QSlsW/ii6/K+OiFf/+y3b/+ld1
rt5//fdfpqOx2yQ/7BmqpzuWZqq0f3x5iAEd/vsv7X+57IyHAEfb90xjdzMWrE/yYrlIK+qK2Idl
M94olmEOvlZq441WJifhFe3+0lfWq5X+zBeV2L0b8LlYtQrxbHSe8ETJdiSQM18WO83SrxvMd3jL
aQWZENwaQXKUpUEEzhO0d/BG51aDnSWSl7eyodRHqFV1ia6Zi1CX2WdXXWtUr6Ebu3t3zlpfFtEa
LNaNmyfH0ayq184HUZ2/pgbJoGzWsrXspKZ973uEQvdmET8XbnGa27G508yg2nlh2a80o4Q+LiuL
2oWuFgVHWSKk2tw1mjJdFcJLfbfOm7vS6b/8589Fvu9/fi4uMp+ua2q66zj675/LVKGGQmi2fW9R
zgFTV95XU9PfD0r5LE3hjQJMUTFb9kZazCe9+iJ7cZrIOExzIgi14lu1cGbkxeq1Dk+f9BvQvOae
j5z6JO0OP3tZS6TkZ5Ua2iaqvGq3rsJkfMnQrZgD0gWyBDYYMkr8ErVZ91DMLmRe+oRKIE6JZRIV
ufvPb4Zj//El1R30w1Tbgs6qG5qmLl/iX76kXRFUkaISXnSSCFulrMNlrCn0l1xP3uYwEbfwYPSX
yEg50InmaayV8XGYAl92ApqAyjeRh/OQqGVHYvKQlcXl/LCFlGFcVcsU7qgM/v/n7Lx241bWNn0r
g33OPUzFAMz+D8jOrVawZMvyCeEgM+fMq5+HJW9rWV7wGgwgEBVIqgO7wve9AaiecZB3hDHFoFOl
w5XsnePkJkWR6VaDGHhywL9cl2VQHKIM2RHgTuDgxBJfhW5WelEiBBuUiWRrPiEUl1kP8oxweoQC
MdzL/ggVHv53dy1rsdaFTGJqdprd6IPTuhb4QcN+V6jWPmgMZV1XO1ekWomWr9VWKZJDmiYJ0y9V
N6sn2GYu1olr1ewsEqVVp58jh7zb1H/QHcBhdjoU79JwXtiYYHyJVSqY1TAZvmlxkZ9lLwNof/nz
N6gZxu9fIaOMKiz+C0FzsX7Ff/kKEwwBSdE545ON19y+wVrcKD04m4MX5GDFO7Tlk0svMLazmkIQ
e0YHaJ5wLCmtWdwGxRdddZJ3VYNfWo2m+9FJRedpUwLOwoVap8LT3bdqjHd3WQ0fVQxkvT43cMDG
6PEeivQxU/Th44It5mER7GoiuBIfawMg2lKJ5toyEYwiXPJyOdHS7ui0rPnH9W5VT8LYdaz6MqLW
82EmWiEvb6ulPFVw2NGj47R6HV0K3DOvcjZjj86P/+m6bXp23ML05VmhgN+iJUN3lvcAIhzYpCgU
J5n8yTaMWx3CxW2FFknYhER0fja5q9K6McFhkG3yEKBMtTMhm75cCrtZuzJr61FFU/oqRG70UBo5
9Ie19Nr2d6U/n2cnOFPJu2Ad+qP05i5p7Io9kYRuCNW7dlCCfRLFsd8H6nInD1oeZTvRD+XmtS3E
bXwz9JqxlZfJjsHUa9/M7WH/2mYLB/7AjAegGJdvhEVgi7Wa4JcXqkdhTPVlESPE7TZ23iGHUPpW
EfVP+iAeWE5FzEnKlgbi+apTXxv10H768/Otr9PkX4drw7BMzKjhjTA8WY7s/8vjXVhYkMV6Fz2B
24zTk2UfWqN4IN/RPVtOvxdzq31SQ0f4kW4bNzUSE8cmWqw92JfyqkQMwitZR3ssOHjI14OCysXG
StkYyaredtd/fsmG/fYl267A6tghV+WYjinezDCWpoZxVLXtp2WeNom7tDfRejCzCgl02+4OI4Am
b1SDH23qZKN4j7yjp+fm8GQX7ZlMF9EXjYxDWDDpGnk+PoWEr7xc5OplBEJ/r8z5DRai41PV8AXp
KCwd8mgDiqAKC/0ydw3MOwz8kn2ZkXW1VtfZYu2RJXmQJxpFNyLjFpf/sP7Rfv0UbJs1j7ABNKBs
4EKjMN58CkTzC9tt3OIbag76YzmXjz38C3tQlpusw+UiTpn4icNuqyBheTqI6jvYc3sf9aKAa5Ai
QZSmp9Q1Nz2mwMy8jvYPL9Fw3oydfDeObUF7tnANR5lefbNGA/eCrWSxCoZYjOkiq8urqSvDVXqf
or0ecj0sr4IKlAix3OObdlmVZ7yeK9syHCTR0DNR51xv8ua81+rrtaVLqJ08RAKL0xzfGcgRnCPh
PhHqi/HQNmckVexQ7ByzpXc9hdytP4F1uZVNrK+mI4P9ApuUTnmTUUV4rXVi8wCBZHqnVvUI/O1W
JCW3VAZ+PmHTg7NcL5A3UYI68vJKC8/yJuSE5usUsUfZCcIs3QbVaK5+OQOeQslwjtNuOKfrQZY6
HDo9iNH99k1HkaOu4MkTLX7Nvq5B/Wz6yoYAky5+ZMQQ0jILv2w9fNfD0XmQh3p6IseR3r/0W13s
FYaDBM96AuoYelF0V2WGSpVVd7Avw0hDZcVQrzKt/lGSbfKQrr1vTpZtsrftTPsoQvCk4xJWZ9Xt
i30xZ3dCq6qz/fMgOxcHiYpdac7VWdZfu9UEEjJ5/MnrZxeFbGVRdsa6ONDWgxosx0Tr82tnXSqo
rcBUpituxpeVAmGtHfLKPaoUa++qvwVprvDG2i1O8iZDnat3ot/JPnlWnC/NEZ7kzFpqXW783X/F
Xu6Io+2P/5rkk+o7k8BjMMdzuRyRVM0gyTy1bsa+V6vcG1Ktzo2sjvqsPOmjiu4mkKmrYdKLm7zo
PqMIblyjA2Fey5IVmOnFRtfGqivzGr230PBkR9IlbCkIeW9l9fUgr2hgYr42qWyovF5LATZ2o3Ix
tQ76hF44u0i1lItsez1Eq7tyWMXZKRvU9AzqHs3OtSQPrYL1rCeLDnukHWzGm6SPsqskLMCsO1Wx
dfgaNk1SNVtkvVNwYDC4d4iSk6rqv4d1CeJtHIr7tluNLGbcoV6qbd/fuQh96YYZlL4oGgW9n2pA
QZKTI3fs8YtdrhS4vpfQFORSZ+F4QWcaj9OkW1uyfcteVkvkPD1zmdObGjf7Dw2LKs3NzMdsmQcg
Br9cZQ23OWFtVsRd4jeV3n7h13yaexE/BlbZ7MsRy9iyjCo4aPE7eQLcjNmzo8C6nWJ3OIuqhPQ7
udUX9m/rDZxKcTaFCcgAKLB+28/m4smOIKjuzNbq3g9BWIEHhQKaFsSbYkc/yRNEDYtcAeIyOCgg
V36aB+bwMLr21glgVSSd2ezWsPnnaQPVKf08p6ScWNUbhyDWzQ9mq+1ld+KkxF+sAI+NsbG2TiSm
0xoOIFMDWUSJlHMtOSKTuils4O4ylBpW6TFqq5xMutudpzL8EWLVp+Hb1NrVHaqF83VT18QX2TQ9
tatNfNwpNyCk5nczFit+xa7vkBb69E6HF3XXm1eyT7Y0ml3tsy7C8ns9gcDHnWliW4YKanRsY8PY
papWfpzx0ZWfhTX1gx91S3udZ7UGKVuIl48X6vSmKMriSTP4UaOjpR6naKrvBRJt8spCwwiMHBVR
xNYFLW2G7tad5ugT0dWXL0IPoMWMDqw6A3WdGzWrC3yxgDIpAyS1woSN2NZktkhH1+5LYZYFtL9e
Cj+7ZvX/55zf/wX3KVp8qFm5vP4LJdTFP0zL+u+zMlpyhsq6wbQNy307KwsRdm5u9dN7zFqcmzTr
bxDcqZ+0HkXbAVTlXlYLgHZWoxcBZGph+GMf1E/zuAnKUBlSPh678gsoLKT1lIQg1n9Limm7LITm
ZC9LL721dfjzGhBg4a+LwHXxZwjbspG0dizHeLstY3vT1hVRjwezGaHKwZNVG0M72DjGvZRe29y/
aZPnueUNOr/erOTAIEF5ZsdYTMMJX6TEGzM3OA16dZyLJTH2WGzYO8jVANRkHT0pbEgyUIxT9jRg
lbwx2sY+1S4UQNHeJzYm5BW0xCN+wDnDM9VkHr6hl6rdknwwSNPF3+RZSqjkW8NBe1BWm+DBrirr
sRpYjAyt01goERY17JC4etR71h9t1KHYulbjqtyERtA8hPli3vH7Y1mqlY/LbKOVVrpo5EZsRp00
yPYR2Oub0XbsKzuYdrI2p717I0tN76jwAlDATG0I45jNcLJi5U9g3oPj68ny+pUGrK6Xvpwrr816
ZmPZOEz4BMShQV7bwPE7jNWatcpYPWKSY/tTUmUn+U4S130H/8S8LZB2ej90hSebLRRGfFAgExj5
whZPVR5/jpIl/xovyZPZlCY7kyngAXXSg4mc68N6Qsw88T4WNUPd6CKpty6XXopyDaXPKd+sNvet
bxq8iNeFVaP1VeC/LqXgFKKSQj5rj85ZvnPipT6yZXAeKje6M4zY+FyJIIXjFBrXhhFV12HdMgmt
HX20XOPb1b131SI82nEz7OqRAadNvsr+LJii7ZJhImF26qqmEoxbgx3KdZaxrhg1t/qsu8kjeZkB
Io4u8ClWlI1s51P3EwS9P67sx/3Y2+3erlzlYwTcVJ6Qofi21UejOaGIkDwUMTGk9YZqaDa+My/O
hXy/cdNWA1ZUa0cfjKEH9ly504M2OC95Xm+sXLi3yUhMGibhh7YpWwgHVfhesH2pQm1+HGy7upob
nMfyuZgfCczGuy42CmJo9MYVVEgFsbZr2duQpbDN4hFc9HTdIHTCromz0nhZ9nOoAF/u4+WxS/rU
VxGsOsuLbDfc9pAtsCcflVu7QPtZ/mMi1UfbjYaNvAiZ1GzTBY51hITQXpoENOUyLwCFcAA/t3Fi
vH+touz2o1pXQXOWAmiyV1Zlb9wQFZHXdqseWlyHDwFQ/iRzMfZaVq+oOBxwA5NFpr5hVZSv8eED
eKFsf+uTpymB2BqppR5C5ZgWQSA+1lPbALKDIpJFmQmgQlsF6KxjVq5kkqDCdy62k3M1B+I+XZx3
L+2ZaxEYxFzLwdPjjtX0s2xvWZL4eQuEhzRDdpt31WqDOTuflBmBpTxyzBsLd67rAqHSUk0gwg49
iQDotFu76OzTSxGFKfsk60EXtmAuFlCtTLLAV81LMUM8a2vEtV7a6tq6xOqinJC+aG9sKeu1toXa
3dwiXsVgwfIV7taQxF8aTEztJIifh7Heoy1eRl6VY5bhZolX9Tds3gVWNmkCBi1cnts5uLEaZ/yC
Xta3pSm1J30xJ3D8UFImTYs8dB0gxga2DQkoYwdBysllHlIDGHADzCBZlCfJUosP58ZynNyXbUpD
kNtTIu6Ry3soZhfvYdx9l92v1zkjYoERHheoMeWT5yJMQHY4DbeKVZvX7HExAFM07Vi4SX8JWJdt
XRG190rEWtlBLf8T3I6bIERZylM2YTEML/mIeE1DyFyEzDuEYa6do6UD+EjGopsRk7GMvPSGZrIv
3XqwTaNbowxrrDphIUL6Wef2t3AehlMYtR+1VVFRHggODLd9mF+wdFDOskmeakXQuAKYiZvXc+0I
rVBNRIcsacRG1+fwRs+7Bb05a0ZLMjMvXaIOW9wsigeU7HSy5Ub4xZiMw9SyhvaGtMJBPbO+llO6
cmY0870bQ1eSd2pC7cedylVS2bAUfW8pjbgQcysFPlDOWslYhl7yccmgYox1vGttZVUyocfOzITM
IYq6fpiqBHaS7kAhv5rWUqLV+VVYNd2hRDP0pRT9bHvTW4btuFUB34AfUE8u4dvck8XIAievCA6y
Kg/CcApr+3ISXCShI43DVU5qaX6pVfHtAFkuc4zs0RGufnLMvt3oFuAEEG5g+SOiAySY8lsnM1BO
XjtgMFSb0e2dUx1G7ocmw//MMidUjcAWFuMw72QVjukR7UfxgBpXAqKClE0GX57YTMJHzeq7jNvg
EzYLsZ+XK6VAMRpcmOPiCiJtejYgymLDFg53mothZhSBN1Ezh43kGgQL13BYN8bm0Smax9cmWXLq
0dzEq/6oikSXlubOFR4CDpt+Ml1wQ4Svr1XZJg8LnnzIiMKT8XMHOg0Y37vGwBNGSxvMwsbVVErW
l7U+teH4o84s/t96mDePplqA0i/Uj2ob3OWNWnxngwjNrhDsl3RWHalpvXN6SHyRU8Vny87DS+9M
49ZUuuZ9Xxbg1eDiPvdfsiwtvxc6bIqm0Z33CsPeFrG77hKOjX4q7TzdZ3Vfv2PXCSgvr7MvAxK5
8iptqG7CmdEqByjpM7Tu/7ww1cWvAVXicqZr6yqRa1cIQ+Vx+jVfQBg1Ghy1Cr7i0AZgaTHCc044
MlTr73obtl/ydNl+FJjRfE2wRPDT+DLriFlqLUAARWgx2tbTEe0yRDrrwGBFVl7HSdMee3dj2FW8
z6sSN73iXZZ2N6URmieVHOeJaAESTGWV+fHQG/vFVMMtuyZzU6ozOP0pw3Uq4nbkvGHl7fpHzVTM
Df7ek0fcrtsDdSLibTRHAr8RQjTaycr65NZWEcmFAv5R14DDF8bH5Ll2CPUv5XvkI9296cA51q2h
ROvNKa5ULdD2edO/V9wFabFQExvQMeLg9Hi0kQpVznZyT9ADHr4+tjdiRjsvGAA2xPC+z4pq12cB
p9ErUFbe5ToRyTFAUc6JMj8QWrlTDFvdjUFm7BbxtUfm9zgQatnahPB9AfVwR5AeN4ymYu0t+mOw
xNmB7Hmzcxe8C1OBgY11RQoW1UMl5iW3JWmoVMC6zmtvUuPlfoTmnSjorc6IoXsk5EEB6qm9LbRe
2epFV+1mA1pMGo32HrfeeqNCoUCrBfSnMuqf0xKSzWAV9bYIg8JTlBo7klCv3iVmBWZY1y/QzvUL
zIYN9ng9GipYzeTJdJrG3j2jOYpUQVsPW2nGl5Lm9LNJJ+SIEiPiY3VzhDmzgcH23sK59rigPAG8
qvKsiYhBsvRfc7U2rtKy/RJGxt6OWDNZdZlgZTrgSE7APuzC/Co3zA9TgiNy2Kn2JhUQblm1hH6i
uR1qr1ZLGuiBXV1+Bfwmv6oZpOcImmbv9Odm9fWKzOpBiC4/ifhoaYF5JsJ+A5Dd+sjYe4wc7Bhw
CsAb91IaVvLYKNles8cRGbq49UsypnembjHjmV4W2cqtVUVINqJ5SW478YZh6C69dVpUY9yu/Lsd
MtyXPnOWS1RCLVZssZH0+ypAF1pFlw3bWlOcqjr5gAPreAlmgrIpKDdHa4IDwfE7h/2ox5DsHCEa
QuPWp3stafpredBtuE5TXSCaGTXGuQWzdjbmFoqgYV9VsKJvRitJNrOFTYJmIxydLNiQBQtOKZew
dsQH2FqeE0VnnIyCk5Ir03F2h6ccxMfF1Kd0ZXchx5MoSE4YSIGzo88wpO7LzdAAaQoWR99PrGQ3
uW77sWJ8Vcd6q8c608s8TRe1yG+7lvdd9LCagbUAaJuNbpOio8CiPdoSsHD3WWiXG2jPG2sKP1u6
MfzTsPZrIptRzTbZausuMErC/Lb5JpGtqXrW5HWVPE8IpcFwR4JzVMu7OtNKJJzn8aDbiApVBFn8
io3ZLtNazxhRzZKs2moBpJbMcOyNbGdoVrsj4cKeIO7yu1ItXMxxMdZY1oGsSMfYd63M2Jq5QBKr
jB67Wf2Ht6P9GgKRyRMItppwNJ400zHeJHUJFCJGYjb5txx8/wkKknVuNs4GW4UEjbIMeDjaRYFX
zIniEQsNMALIUPjXHaRkheP/ec5wtV9iGfLVYFMAY9R1NdNw30JZJp1BYeDX+s1liQ8MEJfDXimf
BydKyHPP3WYxXVzvEoCLzuR8N5T0a99101WPcfqxNJ19rdpsCIjJHVh4TacAJ0lIibG906IamYUF
clU/RB+NpFCv2yW6RtFNA4s6xJe817N9jzCN2MrYAsqtj0oZB55eJQ9xjyffvLjbsBpzBP4ysW9U
4zHO0D1NTEgMppVColij90nv9nxcYHL72lK3Wjgc87zV/Uiogz+HWoN0nS1uZLWxMFlvR/scpijW
9UWOQQjiqPDWvrtdHO1F3D3pxQLTqCrfSSNePdROY6zcA5VPPqT8JDzNcb/kJdwZY+7Vs4U+y6EI
GZ1xj032ItCbM0mvxk1I4fbfsca54ceW77sm284jdMomSPsrXe06XxtdNEzU6tzVfXfJsCHcYA/X
+9B3Uy9VnZggjHaLlohCciRGuLedl+9//v6135YMPInkxwRJPFO3befNkqGEOGjXIiy+4QA13Q4Y
eaE2t9pTkTS5x8eHPUdFyFpfn86qLqM7QVrvz69B/+0ZXHO/YFR4EA1Sqm/zwJpit5NJsOCbVmZf
ETnsrkBvZJAt8tATLsBJmZzW0+YC0GPP9iY8RrM2YQVbYXQ7ls4uFvoXdDr6y4R2NEjJWTlnQGyS
uVA3IzouV8uISu6fX7b2Jg4oByZUN0zX0TV3TTS++SVrKXs1EUb2NyxXcDtIxWe3H3XcXjQwc0FY
HwvbAiKzdB9EtCVwfkRLwPhU4qLHvIiiPbKczPDVeK0MlUdo0z2BVcu8BOupDdoevsZ3xjrT0R4A
FKvbOSoPwKXVTdeG6HgBxQpQ9LTafIOckHWcwqXdEJZ09qNDIG3sMmCHOfK5aJWtrPfsMVCmYmeP
kJMxZYA0a2XFtg4CgIlhPFzBaiRZQhp5pygo9PZlgvlqMn/BL4l9cNWzXlTmHsOFyd6VwonY5JXD
pk2GejsGs7sLe2MXlaK5M8Yu99DGsLcTMna7wDQTpnuXpaAIR0JnS3cpG1zbGhNX8qBiVegmn237
FLX1F8U0xYWRXWwUBTVrzUFHt85GxKyTeCbQFDyUhIGOoxl/71lUuWiwrAvTaT7CSK0OVYshDulS
dc90rJ2glMZwaL+qBirX4OWMZkBmruyio7Umskz2sojBxgiuRlidjeGEcBoGnq4linsXkYKDO/TP
0KaUnBUDQgYakLPbqmUZeAMAic2TOp2jUzBfuXqVHqJ61DC6MeOFUEThizrzZ5wAbg0b5yjYVug9
Y+KEIa6bKHcxfo8mAAaEWbT8jPwsC69C24Tjd7j3+X1bmtbBHNrF74jvqkK7Re9hVf1SA69cuvYf
pgHtb+ZY03SYCIhtu7BQzF93Dr0auPwu7eCb1cQRS5UBA11bcXcpCKSdpsY9Gd1huLYsMWDwqyF3
m4TnMkP8ARzAbjKH+2HV32xdUO18KX/+pf0+QLACcIVLNl+zdPs3vKWhj1hMT2P6PMb9TVIY2r3m
Ij/fiCT0A8btzdw32W0HOQCcxOBr+mx4E+xTvxOgERQDkfu21cpPyOel7CZt49SA3rq3xwe3dL7M
4Vw9hCTU/wks4r6dW1mrGDppDsNwXJNf3q8fqqXFLeazdvashOBAFxhGY2m/77KEiQs2386a9MmL
lKA8uuy5vBFC7T3k21s7c0+FZomj3KkMKpaw7QRerzjqI+JxZc9mQkOuxQs7xEy7sb0YWnVMiMrt
NSdUPMcsO1bUgXtqxkX1jKDdo5T1dQYp9mSkDsCVrrkkedDsCbymD/nQEJNi9On66fHP39wbBJsc
Ih2TnZGjCt1SWcX9+hEseT+yLUqTZyfX262bWiHzSbA8Oa1zZ8RVerYmzdoO4Yg/E7pp/XRS5lac
86nZ1qtoljJGF2NSmyuBxzB0b+2jjY/DrYFzOgKeg9KZHypWhJu5jlY5kiD26jYbfCIWlkc4o75e
iuBTr/YMagE7FqGM7wOH0a3poeb/+b3y/Pz2fYP/YQrVHR5SS7Pe/IiaMRct/q3FcybwBuwrZE26
KHLRnR9C+4ht4oCZRLoBhFJc3CW8N7voe1Av2LOquthlphte5KF0iZsCZNW9VoCsxFom6fv0jqEq
OFZO+4Qi+XSlEEt1unwbK801+uLTtiT5ClE5ul59UW5N8Lcxz9YBpzUsHjLFxDBDGNdp8RTbRxRm
MJyekDURn6fCNTxROQdRqMb72sJ7hwS4kWKqh0Z/CpNjwPyHaTXtAaUUeehXNnMJQaVDECaR36Oh
47VhsWYW2L/At8gLbzYtBY2fvCPallY3SoFsULeCgMPcxaGZgcIDqMILE73yQZmzekP8/wb8Ynmt
Tw9dt8QH9nMhkW9rhCRVYLKXDJnfFWiHLcZ7FihAPNvxGa/es1s3SFsxWsON98jYpTcZizpvAdC6
TRAA8vJVlsISDcrddXHNCtI9O1YZn8kQ4cCSmuKgRcF0wrz5+xT3OiH9QjsFq8BxoBfPUV/X55Yg
oYeGxnRVIVoT1Mi0dlBdJobCnWCZgqQU0QQVv5E1zmiKNbw1DDiolvV5Ghow9kn2wTIbJF5XQWrd
IaAFIOdYFNq5jeb2Yg7fyX53NxmrB69juwj1YdyvPhwf0qE+BQ0B2HL+4mRKeMWmB9uSEJJ7A7TO
S+bQ3BN4Vs9iPRiq5SFYXF2FQfUlnernxrR5h6W4hudsvjN7JERtyIUjNM0bLNXO0STyr0XfXEwL
kYbOCW9HZOdu4Q76rZa/Q0il/G6HzIXWNYFz+7HQFsubieufC1W/noSm389atJ+dKr0d2fFAAZi7
A8MSweMxGlHUihxPgNc7WDFxddh6TMYVljEJU/l56KL5EvbEgRbHbW9D5AD/YX1p/7bGtS1NGIL9
o43N729I6AGhVp46s3+2UFPy02hm2ZNjFO64PWMoS4Ybx6l5INudjrUBzqWh5lxhMrGBat/urXj5
mk+x2Gcp+guJgIf/iZCC7YEad49psoZ/WMcz/10hmJqdV2YIQ1x4UckfpFYxIoYUWJ5uIA8TjrOz
0fDE9TGTma/U9lOaFQcD0Oc7I0Xlqimx6NA0RoOk1L6bYnROiWrskfIxjmIiwQKaP33K2yHbmPww
7LKPwNjxv8Y8FrsJwMfeNOP0gLlmeR7BmKer/G3RYi/RJ7rmw//MSStBQ5iSrVpg+xUtxfPkAOOx
pqHbhwHZmnR9hIMmvh6SYb6senvdUjUvSID//QuJopWkiq/48ZF9i7o31f95KHP+/s96zc9zfr3i
fy7xV9J95ffuj2ftn8vrz/lz+/akX+7Mf//x6jafu8+/VLZFF3fzXf/czO+e2z7r/ksGWc/8f+38
X8/yLg9z9fyff33+lsfFJm67Jv7a/etH10oesa11w/+TbbL+gx+96zv4z798YGrN52/l79c8f267
//xLIdzxb9VkQeEKw2IHsM5C8GZeutx/q2QSbFL2ujBclf9UlE0XwVnR/q1qhmVxperC+lKJSrSo
+NJlWP9m768DxbaJGtsEj//137f/gwvz8r39PTeGl/HLLChUx3Yc23Vd2yGmZLJo+3XKV5mo1QB0
3Dlroty3w74+jW1Wn8TP0ksbQofsdWZsI7xRluVZv/XBU182zYwU+l/61/vJqjyUml7DYArHXTi6
t13agw1qx+wuGuyOxIVTnNI2AhXfti3DLswXBLpojOflx6FiZmXHLU9qigTUouyTZ2W/nvqX272e
83onWZoUkmpNPz4NPdGK1843/3U0EyX9S/ff3e/llbWKrXq5O0HCXF+zvE+htY8qIkZbJetw7G5Q
oQiK5lQsY3NSCY6oPlRjyPuyVR5sq/2ljtBtc5I9S6R6miJYm61Xy6YMbcKT9iDLryfKqjy8nvly
+nrhX/7B33W/aQsLNu5tal0ispZwwKrj651kCSnAi63W5GQAm5wmI61Bk65FeUh+lmRVn1hJ+Sa8
gpfufp0GFxf7APmRvX6Lb77Ul89Sfv9OiB4Wnl0sZCwEs/zGdKrTvD5qBJxIGk92vE2ikKdWPqRl
TgC90Sr15UTZJi95uU4+0rpQDCBy2rV8TmfZJrtzTTvXRoTD2fpPstEi/xZDifzLtbIIze7W6u1x
J2svP471Fcnqy03XqhGx31Gu4W72JzPWCZ7IojzEozYc++xzESNMO4cNIeAcGCC/CQ7EozusJiiZ
GAL5s2KUfqwZ7ckus6g5yCI+XcQFSBZrEfxw4hgTU4TBj2o99O3UeyrfPkqZfXywnXkr2+OfZ6hp
sNeLRt03+lSeApbrK6UqybzXutGUxjaziid9aqqTPGAp+KNkZGp10taD7ABGCcqocrbOeoaDhGgF
TeQwifXHFCgqR4QDhr3b2Ac8uvPT0MbFKWRxDAv0tWjEdxPaTl6LGh6R3ozeKAlysEtrEeWA4jTW
03AU+a0VugLyvnqRb6wgN89Ysb49R/QhomfEk/2SWIxf4OWdkyQIfTtJ8AUyZ1fdvr581gs4Y9Qq
iP312a3WjwO2RnmSVXkAWfWjmub1xWkjZyfcuDp1dpVBIVhMaKvq+hkhy97tlrm9k59CAniIV8Pn
If+b2ivzYQJulGgNy1o3nk7JAh4jKuZ6O412nHtmP+HtEtcUyaakmyrFDztbURkOLrI+iWTFm5O2
W/yX16WRzuID4gktoQT48kXJ78RUGpJ3rX6QTfIbev2ugt1SDcUpCxYGefSAP1RtEe5eqtn6mmf8
6PwmKLE7V9GaR3fpGK5PX2CLD+5Uh7vRBFcNXHS/KH0L744+WYL/t8UkIjvwjaMXiHIFkWdK7lQN
mafUbXNCjKJF+Lf/5kBFz7xVg/CE2F3Ng7cWZR083T3yX+wuBrM6KYNBolcWgyRixlobnTaHud3g
ghjq5UkriuqUduHEB7ME2H2th7DpShwleKSFG35UlajF9o+DLL1WncWttuYSfZdNfR8+OcOEBFjZ
80jYBEFPTpYHOyNcLoClu5NsikJ8U2KrPEyp84g6AOP9zzfrIInFm/1ZJ4u4rhCVavP6Dl/eJgJo
PHUtibiq0/Qj4AYce9lV/HyXsirfb2VW9ckcht3kNME+zrTZV80h9uU7l2/XBoTJW5VH2QBO2rfs
UT8k60fUT1CGej1Bwfj1eZVPB8JFJJItlCGNdp38X37B62Pr9so+jwxt/9pkAmuvWVijb6QwAhtM
8a+HcMli3xbx4stvpQRYsMO/8TYBKsDCoCtP5jptyyrbDeRmZB0qL6ikZUi2aDEx4/c4o53kQUVr
j8emHnbkCWPfGgx3U+mkSu31mSfHOZ5yfKbI6A/sR1dpVtkWFPMnaG/JTu9FcpYHK0vJz5Uq4YgI
xwAD4pzXa8yOE0CckyzZTshDihDjdGzse409AQqw6PSV9dKeqjyHLcS812K7xGGYECVw1SlH6llb
xXhw8jrJB/ylbtZd4BcufK0o1DZW1fBTk19/s36R8rCwNcu8eh6J49eu8FGV1RZfxyUMLXWeZ5Ri
88wrE8/typgZj49PPtyy9FrtGkvblurYA7GPPXsmeyUPYag9ClS0/QVhmJO6Dp3yYMeMp69tslou
BekkWZTnyO7XqmwzkjDa67N1ljUgdwzI8ryXomz9y31eio42+lbHuGfNg7Jr2vpKL/L2NKHjfdKR
WD2qGNqBFgDIZ68+DpARBlzF/VK4YKiLPN3oFc8ZhG6GhnUh1WoFo4a5Nr4UZT+Dyk2QL6v33hph
WucTFO5z4okKr1IWZaM8VP+XvfNachvJuu4ToQPe3JIAaMuXSlLfIGS64b3H0/8rszRDtb6emZj/
ejqiEQAIGqFIIPOcvdcWD8s1hVEzNw3xdbs9R25OTwZq//cXkQ/JvfKFVhKoeJK+YXHrbYhacjsV
L3J7pSTKSNtLrWoWAxSkleLhWo5n5GoiB7liZybW5GZeEojE0Psf2/LA2+b7w6UcN8sj5ZMK+Yu5
vaY8/rb5/vAv75bdnmN5WX0YRsh7//xAP33K9wPfX8NpScSII1ffdzk3/XoRN71+5qYntyMdOHIc
YSGR++RiFI/eNjeXW6Y8WK7dnis3x61NzoW1kxtm7HBjlavYcLdtLw9WTHG7lavve2+vc3sr7ojq
Pi6KhCCBf7yffMrfHfzTK94e/uUjyif/9PriVeW+JeVK4aZHPFGMhMTPVi62f679smlQ7thzg7cQ
DXCwLm5jrRht3BYI+oAUWet3uUsdU27vnhia3Q75ZVM+8C/34VHJ/XSEUiGPM+R44ZfXen+Xv318
hDWDm6gVMgfxif/5D5WfXe7r5UVKrt6OkQ93BlGMP/1Tb8dYBIWephaI1Ux4QdoKV9mPV5cnb1bA
l9JEnstQye2Xpqn63VSMk1/LQR5WtLskLp2wF6M0S4zNHDnkk9u3xfvODrjAzmtbYHW/HEShuyYJ
TYwb5YvIbfn0951yW12LJdBElpBLzyJx0Ww0s6owke2ozBe4nhBbDUHbpVjA6b5Ax+6MLWgbx0Fb
rlgMbsVtbwHY/KItwCHXFvCWqdIV1zqV6xW/JVOMJUc5ltzkSBvJKbFIXQeDSVNBq4+eefY2FYqB
WEva0npfM9PJOTDVPybi7tOL8ZMnR1VZRYImUtBuv1JzUvcoQXWu/6Uc8VFMJeCmKhhypeL+TaZk
e5Y7baVX9pPem9SItWc98bqwUGPsayncPnUZ1sM0utZ5EYuRWuYpHfCCxM1Azh5zFblWTv0pyxgz
IOdTz4NYzKB5zgDvtCCura9AdsfzJKZEt4XcZzNC8A3NwFqHXx1fUjsHdW8o3Ci2BI2+be21Nvu0
da4bEADL7dgVd2K56DdrOtX1R5VLMJcIcSYsMa6SJ0auyYV8oGhi0ounqNqnpT2f3xd6kRz7zQ0j
eW0c5JV5E+WHWVwYM7kq96pVer+amQeSJyF90cZEtqN4rGHsXI+/HqyJq7V8mnxEriF0bgz+GFSI
hp8W5V835aNyH03meqd4i4XBqZ3OkbdOZzsDd+oZybyX+24PyLVFnCqPDI4dvYEff1+5dltM4jsg
/+Zyn9wcNFH0uW2/r23jEyQcurrvswXxgvIB+WT5vDR27gfb1FDgccuF216dGRtW59umIm+RiZzs
9eLxFqwC47x/HpqkmJ8idfX2Px1UGOkhTYcgmZiqelsd9eSwjMAqnIITrzsugyON3kJup8jCheZ0
dtA8TSKYTS7GllrsMLpHNBQ9NwWNQYdcIGxFd0Dn1SdApHm/gONj4+Zyu4aVmroEzTSmpPu467mg
Mz6Ty3U2xBRNE4vb5riZSbm7bcs1eYw8Wm42kVq8W57+V6z9D8VaKqbC3PWvq7XHL/OXNP25Vvvj
Kf8o1lrmbyhDNAthi+FQKf1HpdZWf9NNvqomKAHLUQ2KuD8qtbr+G1IYBG+WShcO8gdd5R+VWs39
zUPaS4PRwDLLI9p/U6nVDNGP/Im/4LnUiU1wjrqtQswxXVHJ/Ym/AJehEMng+ovaZMqxWIuR1PWa
TJpKA1GbKx8LMjJ3zVxdtGE0P7gYpHa6163nvGy8A7GDb+QLayBKK4TSKTMedSOOYlCh5OctFEt1
ZFqM/uoweX20XwatDJoB3OFolMhsLdrhrlJdjbx/TRsI8gPlI3NQziv0gLMaFbOvIIUfPKUJHJ3c
glFDZEaTrQ/iuT8iALJ/dz1wxdjGcFZ5/EBdUoOOqTA5rdWM/5wM78BDRPHI3a7akRkw+HVCWknu
jk9tPGX7jSZrOM5Fvhv6zL0bxjjYevtDWyW+7vUvbb0cTTtqgk0ZLCRjVrCM8XHLiB7zYqffVc4O
Lh2henT3Qr5L3V6lhAFZxkFB7Uwq4vrZJPxn/tZ3TC/XxkTj2ozoqAkImxX762CtH5nFd/dELD3p
Ztc8TEPn7rjbB3Obl08r+FWYKg6Rj5nHzXJIree5yXyzdYaPvRv92TZYlu3cK8MF4wPB1EUTpKi5
21Lzc2Ee1r1xDVSth79PbHg24WO2TBjHSzRh+mt9GDsm6tzlzxpjz8M8Kp+UVH3siQZ4Li0UlWPe
xy/EboeDYy/7hJyXuwnHBRo9rERo+v6Eezlf0kT9lg2efd85ReJHeO38GIXbsd02COEUxJohwa1V
O+0j+If0P6hXbKEi+OWLbNs0HWhtqMAuZGP+py8yDkRK6VFvv1Qt8SRqNB4tZlWBYBwwyJ2ik6U1
Q8D7JmWR/a5aAgZNid6lqftuKpq8uvEV/FC+PdeHOZ+0JwfZlA/8E7skOB0vftXqhsSg1Y3PTjM9
pblKUSpBWFoscNE06LXzqN0XWt6cUKFCCUajvKwEo8ytA8RvQ7LROqlvELB1nTyUQuArVaXv76G6
H5KVXjWqdyoPQ/HNafIvzrT1H3vcQsjH3xiTWs9JowXTNv/O+Cr2Se6LAw+fztgb9UOmrc+9Sf3W
GAEmOPGsv3ZF3UJUUAkJhF758tNF7kfT52cAmi46SX894yZdJi5Crku6jGn92uRp8MXGkdpULw4o
U59Ub4eC2hrMU2LcGTESqsj6WJH0/FBcsexMl2xVHrlz/j6oWAvztFn8lrQgHFndN2uE0sadlj6o
BgZoFR34XL9LtZQMN1cHnC0W1J+pQcUgmPpm1s4ZsxsKh+NeGTPjkbClE8x995wuX+HE5+eimT72
ueIesyLF7sq0RE0d8s/d8q0TIRDQAD7oTa1dOEvVVdGNgzvGzrkgm8+I2+XRcklANxf9ALk5PdsN
xYUcA83eSTdttznN51ntr0XRVIdy3JSDSeoY8WsQjTpG6N5CrJXbfE7V3n20Z0bUtlse1c34Xtnj
FZuIdnS4uK0Gep1y0lqSvzIASfF8hXnpA4FxggHfiW8Ae8KE0oRJ1hCokGFPhXzjXVYkauNMZkaa
1NAYYOmf6e2SqIhdV91SohnR+xmDdUj0+VSmzl4jrAdb+4Q2PfM+MTv5VkPcyhMjujbmh7Kv0xfL
nE75wNil6NFUxUZ+SLB6DC5xltDCSdmdM5TSY6weS288MCj0+6Ein07tOz8rlPspYSCdZ5t1aWzt
AwFuD6NJjqiKB9Onwk5GfJ/OoYc+/5imPU7XxCn5Nq8Xdev0vQ5N029AibZFbt6PEE67db4oicud
ZOInvaFEvrQpUqaGAqNDLcSd4/FkwpmOPJxH8P6XsHWIrq/AbOxirRlRjpjWi+uOR4ZW63ld47tp
ssoDP/Tvg53rdB8mhTKll+4jN/9WJT0M6aLTz+grC0IO7/he7V1Ar7q+5dcWOXgCZfgycjHRm626
m+e1CldNCyPI0WHbb/nDsj4ZlPwe6YNAT42sA6KBLRhXqznYpFpB52HhoJNpWsbE6EdaASRtjkCw
q51nDXdmAdNqm93fDT2NQxU/fqg19BFcPT8iVYZFbfUHgifMXTXryxFlgIdDJs7PRg8SW48ByG8i
S2tDuBjn8TUhR22nu83jYPffxi6Z34eFf2nh/3wZoNv8l8uApdJJZuIBXkczmOQBBPrrCILAkAgn
hKM8Z0Vn4UkDuapXSCk8JwMjYW2nzTO7p7x1z+syo3F3Rm+/jftEcdITPxY4ZLm3XpZ0oxxT8fMq
q+kt7vpmr3F7P03x8p2INuslLc8kQjYoV6493LLCottRKfZB6RorKBumhQpsOgrIA+Ti5tPimbnf
bst4mi2+yRDK0v08rPoVf3Ua2HCIHtSBqHc9JuSNn+MV5XCG/KMfglLXYP4a1R92ZIyXJB7dXaJr
9L+aaLpsum7vwRKshIdfW6gPIXTiZWcmEa+/pFlgqTrC3z2ZC1+X0oiPpWqWBE6DOaqX4ojw8kw0
MEBu0gyDWaGojmplvQL4hJM6KHqw8sO6Go3m7QcVKVuGt597T2EeBvi8/rgMZTgQ0kXYoWJd2lV9
m8rk96lJv9pK7B30Kd6jCcDzpYFrxQEVjBaRFj3xwMlgbyEJbG7gIMDee2k1nzvEpVmD3GXjB3yx
0X/u4smYwjQaZhzag3k3V0azc9cSaK23Mi6z8viSxvx5hyVDl7YUGReAnPQD/qJ6Cj7fa/K7AeOg
39VFta/jOb+6cf6dOb59aNfnVPGSEDESkUuG0j/rmTpei9Z+Nao9WuLyqlXugV5CeR03J36Ui+My
jX/++5uXLb6Ut9GC+NIagg6pujbIayhRzl+/tHOr9Uq8ddFzHy2e702xd4nsxiNpBZinaupvTVce
0UAvz5P1Ldu8FT0XIYoY5jA8tV/UyDgoVZHTiCkYBevUWlK91kPQ5MsVa8lAQeEZFWN2XgZbOYCv
f1Is4lvcihAa11OT56Z0KAl4anowBwIt274MLFef9jD1vL3ndpNvitjHlrQ+CMbdFm7pUlz1GKMm
dYTowMf4atPWBdiMoW/pN/KEjbtpeaoix70ukd2DchudHepIAmyiomMQzR/N7tQ3Dz/J5mzacTbw
ATMStK/WHJDyMDyCDyr9Oiqcg0MoU5uOSvjvT7z5qzKEE2+KuQ0iXtVwUKj89cRXW953WhI7z4W9
DcGSact923D1/GSOW/RYLd52UE3csySMhvMwkNOQXOo+Ha8NjRsRgJY9l/U9NlElaKmIhUDjbH/M
mzc1Uq3L1JLlRVyRdy8wv9xXjF3tatY9rWeIZElx0RgZnGCIFAjUGjhVQGqPtQ4Btbam5kKqQv6q
qdZDkbufIZfW521KEnq6UUUClktTWe1fhjjqIaSTaMIo+URifXT+9+cInfL//XaayJ0ReaFW081f
T9JcdmkHtMt6ZozIHTPL9YdUeyJlYzx3yaQeeM9PNt01elTLeFbHbWG6kk37dtLMUwlmmsQlqzrk
/Tgw9l3mPTkXDGvNNvYbp2kDENga+HPtQlt7u1OJZUUgXHZctyv7hPl1or2Z3jlt9pG+pHms+2tS
TlfVaeqwbxICockH2bmwgAe79A4ILL6uCTZLrorbqwODvFsM79QYBBdRWyNvqfS1xl13nZptYcOI
0ddd6POam633hclFLk8FND7tQ4VIVeLka/PcDpV7JUEsRbwyj1BQVqLT8/sM9N4nRSP3t0o/ShB1
OpqAUXLy4ImW8sc1MV9VDS+YkW9wHXoEdwwkuJCcYwwO+wwvwAOOymmXTDgC9SU0FZVcqF5T9l6T
kS/RWp/smZ/lzFwnWGZa4p2L9c6s+/g4lwQeUu7ULvUJBy74aM9WjgqDpkfNnNNA8brOV4aivJu7
da8nSer3tX2tR3Cv6aaGyhA5O1Bm9j0FJsfPUjW5elb6aaQXei0RJhl1/lVfluGLm+v7dBA5hlbk
HkvGhDND8Ucg5N8Jw1vJstkN2Dn8qjSp8I+deZB3IDOpHgU25EoE7T39+4di1tyHrlW6EBNrHZi6
v1VFT9IiqfWqYp9rD6O5U2tn4u1rUHTkljrKmdzVExnt8ZuRl2RFren6lNIw6WwpZVI/kq2pfZgX
lI9F1/vVoqzMOhXy7nR8/9MEQGlQ3OqSuc7j0HwodQBdbcssB85jqFseSZw9V564PKT6hOURoW7Z
IiXF0QECppj/cLTR8dUaKWqTUrdeMai9GimiHiW5tiTah01fpHAZ2HRBRzgllJO6JBBlYRTHT4pp
r07Ojeu1fGc47cRGXxktFQiRhxeD1kiYABTfOUPsEfgWQ1w0VPc/SMG5mP36K/YMk+moRqSfLNgI
qfhPM1K30sqxR7j7bNkMDpbSy/zGGp1zT0XlnpvS82Zz6QdQbT44ufKiJ5FFbxamazEv7WFFGrzX
MpsRBbO7xbC6i5GZkPeiR6WscLBm1asFLUUftifiNpJjaqwexYZE/+C5vblPXRu4Adl0h1pvXofM
tQ5qz31bXmeNDntOWgi3bASUPI7HmfzZ6Ds4i2e1MLzXOK7Cmj/zPeVQHNY4VclvWjraxp0bwBtr
9vrkLgdGuFiRPGUEyKQVYT/3BC4qdnSMgIrvl8TeuIBHw67AwtMpq3tRNtdFg1zHx7Fsy10D/vM9
+NYajQsRkyIgwtt2VhWPnx3gsxlCPECZWJIBliYB6YfWvmqepmqwKMjUyQdja9tjnvK+hbJkr2X0
YkNaDJgEKXckghUnz+yL0ygSEduIq5vqxE/I2tS7yCN8vCQgIotszKRuR+XDMj72NizaZNXzq03a
4WlKzNKPVxW1wOh8K7FGPaNTtvd9ksYXx1CKXVMfEc/PF1hg/TPAjJXKjef4zbS0wrimPA/02Qdq
CIfeA8OdWty50moEwcKEbtE2RvN0UMOimA4Vg71d6ZTRvd7WHqIOKusJFPSDm3TlbhiU6r5fcuoa
s/KWTjUBtMLl1K0a1zh7ZJrBoINES+tS6a+qmmBmrydCAqJx20eEoAajnfipAShnK2f8z6NHKBee
QorJdsdXp22HwG1GlMNeXKEkyD4mWUyo7KIafjGi1q/QRO/qwmMO2wM/yez1ifPgW33+bYa29lLb
Ir4OKMA5pYv2YFPiFsKI/TC35TfNfOCOG30BbLb6iBL1a6zNxSmvU4OCYnQBYZjfkxd9hp1XfMD9
9ZWCjYYPjK2h9S5evD23bWHQtrX116Ia8iDWyGO107eyV/SHXu2NxygxEC51OQEavYrtXC1d/oRe
/oxbg9p9zfTbzP+Muvmr3br2U/amG0p8Tvp5C5fjkBn1U6p8T4eEiL6OINakAMseO5VxWCcL0bZa
ux/MrSgPVBHbQMmK+pBDr8YAZb/BSbH9ZOBeSfy17Ue4Do2E++/SlyuqrTJ9LVa92Q9LlZ1iq/rQ
xPV4GEXHqlFfJ6NjyIOrGTlQeWy7u2EDS7qBPA6HeviuGZl7WUtdsPcQ4pHGF8Zakt6rqJGf5ng4
IcSxw9hUKi6vzfqWR3ztGBwl0Os+gY3mywN00i8trdqvXMWJZ6oAWFWfm6Wkc2g7zlHPrCs9YoxH
S73tlAmuT2N2LyNWgLDwWgW7n0eC3AjF1IsoT07pwphM6ddzTAJXBTIqcBlD7UfXKw9lBUOuiqeE
IAMtIaHXafdYMB20OQ01h+47dQr9Pokbz1/SFMxdnmwhFBSwvpPZ7wfCEtJ4cF+PFWOjZxHYoVSb
dnXN5EMWDUrQxFBkhu6InCWjDGaVF7tZGQYyf0LPY0bHUnHJPO/izjcybXrWmrBUrTpQh54gG/Kp
tl3ZRY+LReHUnKriRLA2EHzTiM7EKHecKOJQaAljue1TnasOEQdDO7+g+yzudHddDgbI2hLABZIy
hs2r9WUomu7E5P2F2Mx8v64eUDoFfnqa+oW3Hpox+1aQdBhCSVGvCAB3G4BWn2Zlsq9rmPP2Gl2V
ud3u5ylH69MIxqFpMphVNfe4aQbYYAdIR/8Z2Y5+VMt1OXkag4R8yOAZps4MTaAFXEN7WDVKlTAB
CLK64XHSvEd+LB0mgnG+L5qlp9Zk/Fm08RbkC1Asc60e4i7R0bm0XNPMvHvOOzv0vDeN2NJPLrVz
Em8tdbckY3+0Gbu/3yn/11n6T50lWxMux3/dWbp8qfov/V86S+9P+dFZ8szfLNdzHPT2lml6OJBv
zSXhELBMirYgqrkMiinEP2wA6m+q+M+xqdV4PMJn+NkGoFI855thu5jX/rvmEmXgX4ZAvAHDUuba
NiQj3bZ/cZa30eASXLnYFy2KTkZWqNeZ7vvVGUgk38C5k0pvw+FtDuDxWiDDouFrSl0g4HIhU3AT
LSDgcNfbaXGS+2Q/WK7JfvBts9bLPZ0T6ygfxPIHFbc5yVa47IzLNQKiaRiPoyEkIbfdt8fkPvTF
NONvD3NVJyXKyC+doxcI0IXUMDXjAHtvUCrp56msNa6SBGm2ykl2onM1pxJvd+QYvasMpQwM4gH1
lhoSn902x85DkLEv1VcoassRIA5qQWa7hZ7SB7DtP6dhbA+OxhDk2pFu5zLK97fSUs9yQeIHFju3
+MhgBoaksQC5UznfpyZGhMN5dKKKCYerHDQp8xDaDykA+WVzaYzftz5WA9KPH5yCkEorGWiobeNd
IXQWGvNb6rn9QYbNy0Vhgaar3NKlqz1cC4S6O2Hd3WdCGCIXyiZkinLVEk3vgn9zXca9H6ERfNeh
yI8hF1KGctvkcwxhr85P/1JohKHOX+ZiOFZZGx1baGVSUpNZIIrroj25e9siutVUIOsZLgEnO1so
a+UCqouv1RkB28PW7Yayods3FErIRP9lESrpekGKx1wtFbppOxXajmQn5RdRlDJFbhvNHzejCJYN
8p9pTfkBz9pVzeYRdYcRzo6BUPdBmmm9FpWgQWZBUI2GszNq0p7Vnppvrm5nZlR7jdL8DjW5ejYb
Ghw1LGgGdal5njWLBJFW+4o5+ZoJoXkkhJVyoY+lelTdiUEduzALu6E7JneZVK3HQsAuF5GQXso1
Qm2nk1Y8w2z/6KyrQlCHFqRbgqah1Wz3ZMAB9EZmiFF6rBy+mRDmAi+qcbrZxeqvQnY9N17NAMo0
fEVFgJ24WRcMuven12J1y1IKKvCmtTMKRXE01AZ09fJIs/9j6T9HJAH1qnGcMjPi7I5P5hiZIU1b
WB2T/k3pjfUM4mXx6b+NxDcO87mFj38ey22lK4Amq6RM6eNXntFFcToAFfBbaoUoS54Gi0y5UG0a
huD8s2//djIgOQsYOQ9D1Ck1AErm+EIwIlUjck0qQyypcpSrkUUTdays4+iQ/TV5J5NBYTe1SaiU
V5tc7J0+uB48Ka/boU72/L5lahmtahVsEV2iglDsfTK1w84eE8uPxubVXrKVr5hjnzHpfEBdtIYg
TBNAqO0hz1PCYRfYZFF57If5h4TJLg49xpeTlKtJpZot1dbw6nWomn0hvuQ6NWeTimLV1nyACDnf
aJD3lyWd307WjBYFDLYQHpumruyLiivFIDabctGCtYy/lML7IaVUeucVobLEX4k+bXf15G1BMdjp
cUrdYz6ltt9bkLEURluHoVgOGufvbIiFlHXJNbnPnbUpyO3sm/z1u1KF3+ZcDbY6pt2DpRKQxESD
2MKck/ZABlpD62hPm1PgdpBv3z9SXizHlkGZvAbJXYQQDDuqDJ0/FV9uepfcRaCDRNbMSsDJDUgt
WCa+JTXG8rvwvkq3fF+TxHf0hDZZy+vfvSo1gtyIcMF4j/SG9NOobxhjFg9A3WCBtdJzD9dEPN0n
DVcIXaWHlKOvTg330dMaPZCn0sRSspr6ZU43smGt+IOtP20lc7w6X7m+JJ6PTJgZgLj+yotclaiX
xbSBIYrrspsoADBKIhycLq2OqtZQLo7nJ1IB6KXkFaOy5i6ttR4/xmhiGE6J53OcdY9fJkdskcY+
0MbWt7KOHqY9H6g1jJghULzJNca/694Big3+shFVrO5MPbI7M6/kWyE2I3383qr1GCRJ0xC1wltB
weGy5xh/rDk6OkzaBXQK8OvwbYS5Srr4SC9E/CZX5UL6kt7XSAgLIpvLZocEb7/YA5PLVci9GGCj
ljXrE8SE8kINtbyQbF9extluAgD51IEGStF2NcTAfLjMLO2YnSCsQMUVF5QhSrJzq+L+Lr2zqoIr
iPkWhYzZMYKPfjsYddC67lNF7iCZ0/qhrJG9GVlfnxwHcasu7gVy32o3uu8VtMbhky/n3nXWA4Xf
k1Opy9lqJ8pi9OaSQ+Q1DxXVC5z7xd20qMtxnpcNv8CEVg/V9RSZkZ/B5NlFhhUHbk4PFo7WFpnx
oeWoSyayFDzqLu0S5J7ua0sThRB+FHUv/z5lR1FXrslFwkDoYDgLMs09dMz50Mfj87KKK7F5P6QT
dZNWyL+GwSjOXu8TXTSf5aJymyw0muptNPE/3Axv0vUmHW5uU2Ynq6pIBRcOqfcHILzSphnK4o9u
mR9Kp5mvOswKukXxHlQcpJJOe84Ej3Mhq0tPckyNoupRTB/TuP6y9gzejLmDIayQB6nC5llMWH2r
84I+SDtoVNb8foVTgIImWua3wkq0XWSPaDTmj2te9IE1EjGpNAjcky5wPf49ucL1JTGUY2e1H6Gt
vubRgjVLga7vJutXC30LPvndzI8RMUZ6N0RWcdATPBYEoh4gYHZ7K/XeSi2FN7BhBwDt3qzGn2SS
35NjaJ3GSA+Wya19VIjbW0cmF0GAU2hsRF47XftmTymU3eLNGZYS+HtQGqsCfQmJkCVytMrNue9z
9aqmNa2yOBH2D4oqdMcNxk+0tHNvRygUiX0bALxFrcSIkTg/owwLZ6DXsBQ+hmdxH/hC6Gy8V5rW
Og21nkNFCDRsPoOOYsH+UBICyjs74DUfonTu6RCKu4/HrWWbsB5EIuzB9OyQ4eoIhnBC8jvP+ADN
8jXVCVlrUlHZ2BbtjdLcnmrgn7ZZUpMrlG8DIZoEMYPg6TJ7F232uttgOewW+zuoCiyr3vCqaWKG
O07xIUZZNVQT1e8NP4K3bHZQbmlAZsEhnnp+dGSKLM0pyihUFbFd7VK1/H3pjU/rOmtPU1Im+4a5
+UJKiK0X8WVdfm8BVF50i4CLNZ25pkHGsxznQSf/52TOK6fXi75QU4BYnZFkLzAUdZkCd320yzF7
zlOc+DpI0XAsnZPhroApLJV6C0RIjIOIsrK7xS6zXcTAIVQsC0HYEH/QKUTv+BIU+75qUygL2Qkn
U1iZCBxImDfCYiFKEFwj5Izq81QrYZpm3PKyJKicDno/gch+maiY75Xpd3ccTBQN6ttsUbXM7OcZ
UdHRrN3P+QrZwrFMWlWgNfo7wB8jGu08CyiwzAAGW79CZO40q7ZTDRfAzuZ9hqB6R+eG7N7XMX5C
anpJ7KHec6WjC5F0OrSx5AO8mT2UVfW4Uf3ZpWn9OBhkttZ00XfmzOHLQhqilfa/O/w/Z7S51o6a
bbLwFXU+4OqB1Lll18EqGJLSz4Gslu0NmoF0wqanNU4INl4JRu5IGAUb9b2nOnCAtpHtzdrJD/YU
qQdFXWy/no80Gh+mrPb4FY8zOhTID0oe7QanTal5LBADvXwfaYATVijMauSsfhJHj/Fc7zLQHnM5
vdSl9V1RmkOj8Q9HLhMaRRbEXv0xXio4kiMfe3aJdt1IGKYfTIvCSb7WzkL2zjR+1pC7fdUG+8tE
1XdmuhyS/fGp80CD4XWn9lhl4Rpbjo90OoEmdtJqBtoefc5z09rMmUh1wB+6ZFlocttgimU1URTK
A24LedBts5LPrMXQUu785eH/z31l2t0hdEwJitgPwrocC8+AIe644P9xNsttuUjFI7fNWfqi5bYt
zNLYM+86YWACcNed5dpgY66OcVl3uK3xpruh3C0XpTjqduhtn1yzbWEZ/5cP314mE15yubm+oJ7D
ECU+gnxxbAvxCYjnTu66HSg3399ArsoFLQcxXJT+dflsubdm5HwAsnvahOF9a9qPN/cR5tPUzzvi
mH5yKN0cTXLttvjJc/R3xzgTHclKGT4XkGjevVS3597e8ycD1e1haWy6HVONZKqToSKsVn/7yUYo
9qD+quXHQfKpVAiHMJ+zJwqwuDvq2XkE6TSHlfClTcLqfVvYAqggN1uJRxCghFSOtSZpNL89/r79
94+BB/rxKvL4XEAbhqVmLmv6EWNyPp2t7mjSEiEqp8IFgIT5Qa5udLIRg7TKfhHmE0uYYeXabZEK
S+htU20nirBOB9ibJ9wWlRLT0e5pV+d/fYJ8/t/t4xeDZ+n28rdjVM97app6C1XF0M50r1l01R+E
SqzBSDrOO9DzfyXM/1jCNAUt8t+UMAGijN/y9a9FTPmkH0VMV/uN/DhwNp6D0F6/6eNd7zfL0d+x
PbaoYN708Yb3G6BIKD4qgxSbTvtNHw/JBBgjdUfkIJqtamj3/wuSya/iNnB4AjfnWuDbELn9Hyyl
YRtJh785Ps9wpKSLKZcFIHtRTujB6CLGTJS27lw45mvZFAzM3Co5qguNpOIMdHc5VUNHzwRwcQhb
j1aoV6MrGBgu2HOXMCXCIDw0pGcXi+snefaSozMP5qUE+Wcz/43gU81eGp3mdv6j06lLjduXn/4k
fyflNdVfetX8OzlT1JFV3dZN8DK/AFuWHpVYTgLpifh4FAHWEC5pXh4jMX2PhLkclgOzDhTvvic8
9u/2FuCoe6ft/SnfimOlqW9VZJw3S+Vm3lklfaosvWSitWhHQecZ43n0EIYOTr/XxvqlUtSvzGXM
R7lAw4rJ2lvUIPKiEAwVhKz5lCpizNyAC6vQy5U2ldZw3XKEoQXtfjAAx3Qr22B1FhLMI32+kBka
89nNL7nRMLbNV2GW715dJQEpLhYeNZ9zuaKu+4djTNZc1rx2TpvydNvtOR24rzKugmww/N7Tt6OR
6ttZLpKU+VGkeQDS/2lSkvVoI4qeFubrYWQN1Es0RqBhHRmf62Pj6H9MWCQRMcUMZYUDK17bT7Wa
QsFK9OGcjJyzynMiPwbwc26wJh8I57qnksCkTfrgjLGl22gVG+1UrmRD/VTkS37eZiARzNKf7WKi
Wgv38gzjsQlwwuMxF5vboHo/LeQ+pXH83lydY1NWySE1+sdFHNXz9QOiPx71JSFWTLgOa9xR6LEZ
RjoaB5OdscanvHP20iLYFtMPi+AqSoD9x1zBQz9QoqFEFQ1hXDHYLtpjE29UHN9LqcJX1vNz8Gdl
mdBVpTaD480jTK39ouejFqhtzBkRrIfV0J7UgV2bqodlEY9Xz3YoxCYTqTNi0dgqgb0xMLdJsVKg
pf0S5s34JnfJRYzW+zKVpPUBVHrCwqJUu2IclbNcNO6f/4+9M1uKHEu39BPpmLQlbUm3rsEncMAD
COBGBhGgeZ719P2JrG7Lij6n0vq+zaqowZIIHyTtf1jrW1pVbGcS0qXIeKuzHHvfdCNNLqoGtrhH
bIx5iuu19RBlabsM7KJo13OiOwNQT/3cVu1NzmEGKEO82fJVRffhzzEb6O9p6PcctGagvKvIF64U
dgs1UO9jXxu7Ikc4uKtBhcKhOLXj+XsVEVlr4lYj9EpI0c+OTAs29al66phf9MUqj13ax+dyiWSg
O8kjeaH0BCZZD/P9QNt7apPsNh+AVjQOBLO5sfGAmBNY8uhgpSU4zHyeih3J5hQ4UkEvs9ktES7d
5OrG8lAa3VWQXx83cKIxYLYLkW8l26ybarT9a+43q4gDtEYg8pyrB2UzDtdOjnBAQTglq5/8vnXk
6xKnlfHnRvmD1tsw1usX+qnYRLHOmtMrRgYCatUw/22YY6dGYCAQQr94zpoq8UTdP7dJ/y7XXDnN
w2EmJ/QYgs5D3DgyOIrJlkqaH1G9kIOnI7swaPam8qkp1k1ODo2v60HuEfXkGQXSFehQO5nXr/oU
68FmU2Va2O3DiOzSeAPfoJk+cBWjpEXvvL2/8rnsJdaaLF8RI/+qgAOdmu1H7lwZ1i7HjFGhS3J1
534/KDn7moNRjH7YmM1+nYuHzkLNVKhZy7oEx0ZRYsxA/t7FpuX21TJSANbIM+fZdE1CkRji5Hff
A/EKutbRiZ5gGuqnOSvP6Cu+UHWj5wNZwZLfz8T4mVZkEhDmHWCRuOm0iTF17rzEFih/DW26GuXP
WAmrYzwh80VV5IHugqi/JQvZibKi+JLvaEdxSNb6iN9XEW7aZI9ThO630Z9KkZ9wvCh7tlGXamg6
UjjCT+Y7RlS+hT0PXxZO35f5koN5SVpoeXbxVqqq9Js8QndH/tmuLa0JU0rHJdzKF0WuvEox+ilm
L66HAbZul0M5jykUyXpBY90FUSeeQ8iWB54TV0t/7tjnM/pVugD9PiudNb+OaDKRUJqospfG5cX4
dYlKqBffSJTy6LTDIcX5ASWZpIG1GcyLFquuAXkJGZ8KYTn3Zr6cyczMQ1LTYg3m4OeKLqFpwORs
F3ForLY/GgOXV6lfGQ6AdZbqLTrzV2PvpOkYdEn9KReQm7YCu7dLJQPZhuV8acKbZKBaDI0LX5DE
BZvBes1v6FhlLuiFYl9PkJ6GGQZs0UI8qPC16YJFhj1b1i7MRLPHpvoxp1WQ0FY/rOS57tRIDT3H
HO9qixxXNTs2zKkDNjX+d+0N06U8dKI8tAsC2no5pAU2J80JwUrmgEeT5ieaDFZmpPswT3B2bUL5
Eo/th9XG7Cwjfdkp8GNYbKa9n+TjeswUDAjkRcb6tMAkpZEv40E7VOF6OxNO7GZN1noEQ3T6iEel
7makWQ7PozUnDZPlbeTUCeY8DLIOYs1xBbRRLcqTleAzXEtFeZDgVnInZTpXiBPWCtdWcox/vzAW
8J81MqhO0JhL/nmtr5FmjMnCmL/2ib0t/dxE7EcWscu6mHzXBrqpSmU2XWdu5i0roGH+Ft5PUjQ/
ZJ3fGtbg93nuuK1ttD6R78H2KAv0Hpkd4TpP5cBfl/2UDmbrTE6os4UJn7ZtiR1ZGq/KCCvG11dm
0e2KD2+ytIL7fHhQ1TbfK0NdnYfxzezN5yTXVw6UzGI/yWWpGZniqT36shqVcxW1O3TNuM43/kBN
UJgP/GsI8B3uDBVgbLN0mE6o2H7m1Z0ZX8O+n+6myH5tYDniSivgcLes5KZAc6wXvI+9a5RK6+MG
M0CnsF0nbu8lFaSahQNesxjx6j17I3FfxNPeqMIXogHBQ9bTYzORMKGPxleOUbpaEjRMthqkDhVZ
MjQDniaJJ14zF6+z0NClrPe87gvdq3EeYEqlfbjvbVM7RoPulyVZJmtiVO/Y6VsQ5GRqJDJ1DjOb
BcDLYbOP8o64ADJadkMIpCOK+hvLaThCHg1RiINE/a+RTG4LPpgkbbCLdEfWSgeN1YzbqdH0tqi3
xmQvz3ZVHO15MPx+ULxWdlynJrnosrbOiJXZdOS/O7smq2wtX1jVMgskWk0a1S1gdBw0SsfKLrFB
OGX6QgxTLN+tXdsQL7VGDMMM0GgdauasmV1MdTe1FWZ7yj/if+E8FSY/FHwCt1bqNv3wUrXFh+3Y
pHFRu6fdb770H5U+PmQmFhwnL+4Nhb16XpRBh+3BHR2jcGvtCSMCdV6UHvJc80ji6LkVlo+VKfJO
y+J9aepB04SujIwHaxV3a2lph6JUNTfLNgjZ7NwR9XKoVt0ntzClYbBD1ypHEKxYWGZiqptIPqyz
jT6KeHCFESN43DaoMJm6fewEIhze5tymlspeFkKCFSt9l32HYcRAJaH0AXrmkixXMPRRgdC5IlhG
TCRv5TYjP7VWh32oHEvyOcH5kheltDFkoHzANtVWP/vl91LirIlKeVkaBx9wSbRIOjRPQszP82y9
wIL+gQSfQKh+/MAtYQXWWrQHZ36uS3wIM8QJfYFCFSsuAsnYzQhItdpjP3AHk//Hmk4rPATUBH5A
BwR6x/CXQj/hduoDcxGpP2mz6jFnuIwIxyK+5aC08zLIYOXjZPHZRNeuaXaEYufPTVNfLN3wQ4JP
d6qGSArw1Y2BjxHuscAFbaD/cOzPanifOvHEebPXHZR/0hy+WPUcsRxxvSboK7uV8GZqzi9ryKFS
FuVZn4ppp0jn1qmis5I9ILuYrh3lWAWq2iuT9aqJ5MoIPdxJNeq92Py1otEb+sLDkPPcjliPBgrT
yKyvMak6Sq4+FSHGRkQtRxJSIr6N9Gej4hSW44Tt2l6P2AKYcYYtdOKC3CV1RQfb7JY44rvV1jPn
fv0QZhfNPDZRlt7IWv+YtOzaEuC6L3KdTs5MiLSxl8DM5L3ojcmfpobncKMLHilgnlZkcoAB57Rs
DqtERzBZCo1Tk817nMmoLs1q2IVamrrsJtDLJUeRsQ+D96xhu4N0oKta5SXR6MsRwbbYeNKzSiEZ
2elTk1cPujlNx1a7nzLq8Zb3bBL3tTdK6+K0EJllBSK8Fr/XBkVEtHVV5jic5pqNuCTNw+qYv0P1
n2d99djwaH5Nhp1VRXczyK6wCncN+ZN+G/Om58II1IpnYa+uue/kzpuB2/CWDc26sgEj03T18vyu
nJtnUUQEpZnK7LaRyZOcZSgn5uegHBZ9W7yUobOHlr8r617DkUWgYOko1zhU22BuFnuPVaAI4MLX
LjPnx6zZPlKehRIwaRfWxAXNvWeViG6zrMDhWsq7Coa9O+fUxEPXXuwBS888QG0RiXgnD2P2dU3c
lStPL7aQ50Yxn3Kp36qt/Stkn2xt/lGZ85RADJ/7WfYr1UgyYtH1ahoKV05cZBRW2Nq0uTqRlJap
rYt3sTwM0IkjPXKbWsWHa8gqoDfbKSzMLjwcyVAgXEyzPTvpL3kJhR2Lu6vMX8OSvE5Er+4ioT3j
ixjBRZ+GePpVI5U8AulCPY+zecLLl5WRS64RuOJw2ooS9Gy7bMp/DR32iML5VWH80wdaRLi5yGSH
4zCxjHAUNjmAR+6Epp8t9sRa9TXl3fKoKNQcJKSB5j3qUU/FXch2jxn6lxmyXc7kcq9IVWcCYPrY
wLpdbOoN+xe5lzMmRJvn+zKIxAOqPLHtTAym1jbK6TRhb52kSLLHeReivkT9o8/k21LCW8ST7HQz
S/xszfZ9H/d7oG0Yr532QZHRU6knpKg6ld9l2bUu609dDp+CXsQoWuGrOOKWN7JrVdy5Fjf99JYP
9o+EfdOoZBeRjryGHHyBDmPSVeSbRQWvTsibytlSMVorL3m3HjqDxiHHV2a0zQ/+YMqmlAdYZ2cv
KqGEddYRmjcjssGkhTaB+JqAGB95rvrXJJ9KVLDLSVvwIHIbl7S6CHgifE8W8WMhuOpORJeBXs5N
J7y1ZV55dYzmAcylu6g6Otamx53M010ZaS5RDqVcJVPpqlTYpsOCV0g7ZfkJ5WRd60c1YjUjC+HH
WmpCkMf4DhXysv27QI+UsO2ZM9a+ZZ0FvfnKBJHLdU7cfqlrWLGxuwzrMVbjFzJ3OF+V6pzbDR4t
ztg6L3aoCDMqBm4HyoJh1+fJ4GG64/bfPsisFj/tm7Fe+TAs2ex0luAmabSkCNcpTffMI0CXkHDE
m7HCHgszDCdTBaVwIlG4zp2vPM5+1ElQx0Q7MAtogI/ugBOGXmyY96aKWqoce5tVJKB0UahHavvn
tAIDYIZPDgBEf3bsx5Ii0tXbsN7FVfigkNZGvHDmmrRFLnf4XbPav0NsZu56dUZ4XilM+qWi3JhK
6aqpjUwi60KWFCXcW3IDdv1BFWPldgweORx/YaAPvUqgPTOshgCMTNDLc04gOJwPoeRzC8m8oIi0
XZJ4Q3dajIW5W0NHXs/Tbm6kGawDSbtGirB+IqVtH3aOD1JI3Tmy/sAwGnpKnFzD7Y5kE1z4uKjO
MTIkDCwx4xPBgZQ+15HxDE04289Oc1NPyq9p6jhj+7ckZl9R48Hrx9vWNNxsueUZMg7KDxOZCo79
4pGg0Foa/lz07HJHh3+MtK8hvLRzyMBuCkI4rG9ZRv0arNkyfVFaxEpzNdMhgi4JpJPVme6yKt81
mY1Yi2xD1zmTirFF6SG1dvKnWStPhMnHO5uDklPPYJXLd9cSF+b1PETXkCddQieQNwAk7GrZggG/
qKvGS+ksV+iLCNKzMDsVqMEwW52GtjsQ8XUjDKr5vBpnZEfrk97MP9hU3fW2oXqxjD9rw8BKQNAT
sbdXM2+ejdh4SDtXN4fnyoQawhJwKIrdTE1hzfnZsLIfvc7dMlL1x4W4olUnmLbyy4IAvjCyzs5M
17q6RZlyMOTha0h3owwJo6r5bJYKbK3+UyPNz5vUkidtcRyq4QCnggh27jW9+mza8ifZ6r27sgc3
x/7XWilwKjSBWVLI+37An0Q+6GNbiqdQ+6FIaJpGpXx1/XJrg9XmWkSmxNUze0BxOXnb+Ve21gcL
O687akCPWuV9xnNH5rEyc2foHxRs7pQg6Bi66KWRuMKHxKKJHtRdPyb3CHtkKr/EmF2sKmNWpkXv
se7ch3ScSVXfydL4UpTiR7W9Z2Xqn2SVegVUf7gVgBCA6JBMIXlEpwb43By8XWnfCmenzfEUjAbu
CmM+ImKtLrV6O0eJQKhcE5ssMH62dhi0paMFQJ3QwygyQF0yBXPL4Iz5Ph1IPm/yUHQe3ZIwQkzt
FXjmWW9APpkaaUVJPzLV75VjpDh42G8tvVE5pdNnJSSyFsUjPix4Em0Tji7LqeE4tyviha4OIjVT
74jUcEerQKBhVJ7ZhwQWJIs7C/DCOSWzjVRsNxdgKMOh74J81V6rRUWRVmcIC2u4X1aBM4wUYW9W
OyzOsHwosRlhrtOvAkM4LqBsM25siB96c1nYLSMCBCGdSk8HTLp53gAECF8hWItATYxn26SiUUZM
UHOdX5rMKV1dWT9wFij+wmXEnhA6gUYrEdhkWiVJg0RizX52aUs2SXdtwlz3SA7Mf8yEgs7Qb/MO
RdE2fTo0VfVW9cWT0xKrGC/Vb4Na11UechnfajUykKVsE1w243xjYyPp48hxjcTQ9tUyxwgJM+s2
pMin1lrfZ2DpCFJy42KsXAiNvdwDiVnPzhR5SiHS27oG+dNGhScWzhCeoPjd7uKYzNYMaP7OQtm+
r2qZ+LkeTW64asuhPRAr0l+SFXcxpoxdPFjSs3vkuJNxK7Ah77X8S48rOA19abj5wqCyp7TkfSOy
7bD7DZsuhSwKkrtWA/lm9SjUAT+2kUv85Um9K8b0flGckA5kfpxipH2VlpjsiVY/ZP/h84yzd03J
79XTRM4zZLlVjrU3p87sbQG5jihiLPq6G6cpqN9yOVMl8/haBmPfWe1HUsy/a8YyZG+bJziA93mp
EXu5jnUANszcW1ISfJlaH6iv/M6CglLa+gV538fM7OfcVAT+shfrgnlSdk4HIDVE28Ljnghiu+3S
24YaSUKBPjGJf08z4jBHMQ8ujeN609nFZ7qYuR9uodPCpiMwQttEAZU/wJEybiXQeoPxdZClGqIu
rt5+zuvrRM460iT9mIwEiwNPfg5LJTnZ9fzep01z0yJ/w5Fc155BkolngQrUFVW9i6cFV+g2rDQG
V9V2ek8EkSpitCotVZyeoqxZFv0uaaxyX4rU4a615sNggStBu+kbkxiI6TWW61LdKWMM/VetB5K7
VF9txZFjAumleowxKh3L9gsE7HTDl/d7atJ6n1YrywwHCZGm3FjqmJwt+0VnJ7LvMkp8S2nW26Ez
nyaBw9OpL6UuPIPGGfXJXlVZJ8BJQtRSsWqyybk7ESLDHXrX2Hl/CnN8mbopbxjNdoFug9lCLvzb
GpZrtKTXeonxkMkXldMjM4aXTJnNfTPxjVr0oE4/93uZfDZ9YTzUYniiXQ5Pof01riwokQ/tzDpp
KIC3VNoMSLgyVP6SoBxT1uFqVNE9o6Npz6MQBHRv/yhHJQzM1X4MnTLGVF9ND92UfCaE0fb0SEBL
OOKnrHqekpiBF7ck1qL3MtPt/bYt9JJpNv1EdV6AXD9qfdnfhXPd7dAf7wZ9iV4iACtErRoPK8QV
lizxyBJMAPFLkp8EEuKGW35Ga3buI4aoa229Dpp+7dLYQ3ulUNstoT8Npk7COBJBasOoRECblM1D
qqsTPVCxnRPjQdgGGXIT9hTmmDkwebe2J2MXh93JyrLYbwXKHEuLb+dpORBkB3++7ho3qdbMz60Q
g2CBhiozg7rHad/m02UiTaCwm4t5UgwHmEfYtFyC9JzCsm7q24y1xLUzLFgpjMDl1k3GwHLWqDbg
zlg2OJPu01B4neB/gmpMQ490j9tWYxo62kTSoJnLBjs+6GF1Bu3xYky6vcPZnA6FDCqFaOFG7+KD
Mch7c1qIg1mM1RO4ilnk4XhPwTJRYMO6110Mh9g4UCoTL/cVVnDaLHZ22mAszOuyS7gWv2iu4j1a
/8CSzvtcC53tTEXaTDV4+PLTo9V+5tOYesrm6SMIrOceNKyLGd63ZP7eqE15zTIavGzRuT3T8Y7w
nbdoIyV1i0rugP2zKcb3CmTNTca223NStp2iygKdT2ssGgCjZc1wpyfTk9nSXUbb7DddiCpU4rZE
NDTq/XKszYo8+5HqbzLmR8t8w114SQojD1i/DSfNNIodR4nIyiawnEW4xGjLA4xXCq8OBsEcTUfS
bkovr6sfg5I818NEhBZkAgaLuTfWGwKc8Uw6bHP7TQ+JtscIspB1vZzLzHutGFX/jEeD3+4Gv0Wo
DJCtiC6FWk/nvje8tAW5EE+Sk5603TCrbgptgiqRVN0RH67mgVK5om+Vx+yxBybup+QvygnRNOaE
OehVAlZNcCQPC6JTuThPWW4ArExa4TUqMisSyfdCqGxu1OQXZQMOPjupwH3rgHjAV6Bp1OG7UIHU
Y0ULZxXXTJko7k2SuaZ1aFnrI0lHYv47MkrNLfvNUNpbfC5QWSw8+sRxawwbU4SJOXp3Q96tSS3c
crWuZsFp4CTrBSw5WlQ5uKNBtCMBv7/KiUJ9nlHehkJEP4kQb4evkNr8YRWlc+mU1S83Rf6K6GEh
aNUdxMDl9oDc7weWy+bQh4zlpkjv7gZV+yiWJfeTTLnrBtSVVPw3isbxPOZ9fNvU2QF3uacaU/Pc
EuWhRQjCp1JDz03khrBucvypyeB8ZvH7ZGXHQuVuqo1GJ25W9S0SXWGoEW2mTcZ+IbwCs5VC8Z8W
FuJkwHJG5ngk99qegcP8TGxhMPxM1/qrbAdK5D4HK6S/OmZV/tYlUdUFFKi2uk1jKwXeOewBsDT7
VuHxUrf5eS00r1bmGKypRVMUUnpPy45PyuYGCDGFI0hXVlV6Y2UzkU4ULPXTFUopyogZVLaJrXPp
0EkkevRhLaBB+lETHvKz20zpGMMvThYky3hjEiccpDN8nSEbdjaNA+uNufWWSDnm9TCetWzdD4OZ
3QzzS1t23VGlNnJ7JUFZG6s3GR54tyiY69V4Abwa4tx5GpWYltTim1qUty2Q7zQV64OcssUbp/WD
akPZte17PsjNDL5thUp5wvsXbX335InZ2OPf4PBbtOJB3+ob2aPn6NrEr6fUukjG5dhbaLBHPb+b
wxWuDUlVjeGLTB7Yrf1KiV/w0eembhoqjMRoPzQysSDpiJPVGcfJYBPMX98FdZlfkw4c5JiNd4Rk
pLTGfJ1ps36wrrxF3pt+rpZ6pMfjMItIXOVdUOB012WJb9SafFXTtD7SDhHAQLCxVKsInOLA2UeY
PS2j5qeZHqiMim45NXbs2vo7KVu+Po1bOmtu24S/U/Cs6FTbY0iwhdMN1b2IGZ1YJHD7eQPoewzr
A1t3lsaCqXY5hxtQr/MUrXx10vLOhHfhdaJl+ZLe5LOW/bAwBm6MoO8f3/HpphXSWYzCAxso2M4l
yLw1pMhmhnrZYULwHQfTVjTzSSESNkd2dV6t0BW5NQZWLd+SymJ3G6/6vaOCa0jZK6IaYBNBTPm5
n80XYgzPCGtHj1Ccu9JMi59Fznfds3wvJVa/qAcLM2+bTmAYvhileCLVQl/uWlaEJ8em4FocO+PJ
3M38yRWZs1LunKR51IfFQubvKB6TOswrJ6Vj6GWbYt+YUnenkXzLZFJc1CfImK1svs/E6upzv7hm
Nd9JezPndxj7gDP4DWUgRdznjI38UDHHnIZh9HWH7YGso25nS9zhtbaGPmAQv2qZEBnadEaXsu6d
sthHYkwv4P2vmVowtV5HhTLZYXDXGwy/0Ggf6nnEE7ptDjdkTZ0hM5TiCPO0uXz/UK3UTxIyYE09
ORo1mIhKj9V9PfOYZSZHFL2Ttj9jKirCC8q9GjLFafAawAMOL8PGNpjzQdzEmz1CZ+Sqf4OJNkyX
bYFYM3F6w3l217IkX3FE2T4Dd5HUTnPPBmSJDnZJqq+GnmCJ1nNPEmHUmOaNgGOxZ9NOsIuav2Mz
bvwir4Fp2BGUhgXDipigALHYXPJM9ZtR3MwzD6aqbo7Kc2qg3aiVYgyYO0+HpONwF0SNBjV2yn2u
kbTV1ai9ZyrvaBpt1tDjetXz3na1Vb+Jhsz64RTrL3vnDMJ4rnXKWjKP1bKedoscipu0t0+D5PvR
M4cElKIg2ci6j+gRWmE3vqMXjQuDWzmYc/0F9u+31ah20Kiy84nDMnwzWSwmKGBv4rWq9+DXmYaZ
H3nhILQpUqaYyM9UxbqBzYogP7KOdiZfyyRhutQ7t7gPox8pi8e0LFzKYp6M+RPosOmC+EuklS/M
6I5NCB1daR/p/TllePCzhvXbNSpdDhKGhdUSVJaY3a5ID7XgS+/oFnb5yEItafmVIbIDMcsA5sP9
wIKM8d3SKfuuQR5YYmDgFLu0E/4M/PfnaBVByLBwN6iY6NqYGUrdo1pn3J1jwd4ri5UHYph5pQbT
t2I5sgZkWU15oLDZDdrqGiUhtIUkMQ5qOWiespSv0n4E1y926pjdVLnJvqZkusFc3cExpJfFW5EL
um1mQE6/XGn5w2Ofso3RHAQObSgIO2zbq2Wr9ErdkWlL5GnpxGcmzNMEY8hLWEfQIwOJy9Tlbo0x
S6f5Q9WVdEpzfIqR88GW15lwT93IFpSmV6L3sxH/S81281RdwNT2rzKzFSKdqB+GRLlrzKnfhSbP
3bVgbKba0q+MOn4c5US6Yr0+GHOX+LoeosKsNtSj2VG6rc65GJLwsI285zrF6dEbv52F3j53ysM4
VdoeHC/+9Hw5paX2nGmQfWngFwxX/Pj+b8ZmBuzlxmVZ1bHbzSEL0w25/y1B/v7xrcZAmjASUKPO
LKFjNEatnpJTIFAp/ZXfAMmfgjWmn0IdVvbERTONZi9EAAIdyb9+dFsKEkSlJ146K99vO7Azl4w+
te7+2w37/X9FjKNxrk2HdJO24U9/inOrCox8ZUnFM4NBfNYHVJ3+WgHe2NKJ1u0HmkIEICkkn2TS
6fg27DkT7uGvH895z5u2N/VZqaSPVjv0IITl+tf/Rarg5H6rUf+/lvqftNTYD6E0/M9aajhh5A69
l6h7/4qZ3LIktb9+63+Lqe3/AtsgHG4V27DQU/MH/gs3DixCRebLv9BNa38prf9FhND1/0LxK1QY
tERrO7hD/g8RQvAHbpnbjiUEYGX9/xE3/qfOGMHZhv8zNNNCn23RowOM+BsTK1naaai41o+liVkt
iTsHLvLy2KwMfHB0MzeSil/GPO2XdnbNuZgCkaPgwDIA0Gi9BbAYLBanjiPhSqJI2ZfN7dwP5kMb
Fk/cqBRtk+ZViLHY3/ad15Ojuw83nEo5x8dCY5djUDky9j5J0b7mRlMEHRxYF1pa4w0ty9b2p33X
xU22t9pu3HXkF9fVS04EbFCm+ojwUDumIwIn8DGsyELrZnWmAZcdPXtd8ARoANnag7q3SyBOTsuL
aIr3JjeGgzTax7bpespE3mul9rBbyf6j1hDY6EA1NYxItVIZPnvI4ccBzVXOAe1bWCs5GJeA5qOn
Yc/f64I/oK0XHLLQzBBWVEDhmvms2WgdNyGmPd21CyhLrVLdmSmIn4w8GOSMHuY11tracywlco1U
KuwzhB5kFdvKgsmvO2lw9DZ2j2PINig0ZiHgfVjyKvZ6GFBy25GFH9U23pbM1P8JJ/uHEJ0LZAPe
G6BLiHYUDLD+/QJJF9CX1VgD0IZCpvba6H7/yO2OBZ3s6l20bPzYfLhTB16UkUPSSax/fZh/u7v+
G1k8JoK/M0K/Xwr4Et0woKhYmvqHJl4Qw4qCLIMhosCRBGn1qmvMJg+VMtxHonhSnPIzMf6Vs/A/
A3X/YKZsf62FyM8Cw2Lii9iiYv9+i6yDBAoWy/zYKQkzE1zkXNhbLxNvyIVetPtFSRMvRfO5qzfD
vNJN5T6c+hNvQx6Zzz7/589hg9L8+UFYhmOpUFx4fqjqHxkBqSq6qSjBqBkxHwT6YcPtHJLJl6nf
z1CrdsqAVF4ywvZlmp2nMl/RoCKTS+H8wqQXLqrbz3GuHVfKVYO/nIMr5I+SITJpmMJIHtIf//lF
63+ARr8/RhMLiG0QryDJo/33jzHiDsCDm/KiHeipSbfA97KRzI8KEq8UjqNKdpynT82r1JgnNRH3
YRKycIPpVzHq+93IpUTb01M2KNWDpFFGaPyUh7oPhY7yHYQBw103b9KPvqqRRoguO0GAIR5EWT6c
obswQuGDEMnvWQFpEpoV49JYXKlcCTLIncd/eMfbhfE3pu32jh2LqSDyXdUxtD957HMW5Yg41ATH
yXQETYdmgGzHfTQ9xfYqbkAP+06JYEYVIO/RMZHUoxBXlK/w7+qte691GthxLJjvMW5SW5OGRvcS
fBgkCjqPI7s52uvLEDKVljUPAadG1lrm4btTawykhiY7weFQg9Ic3slNWA+twnqgAozRhISwRgZi
qvCfnhgbqvff3/aG87UsQ7Ucflp/3C+51llobHXk9K3zWDnDxEe+3rVh/qEM4bBvvsql8sqN6TxT
V3uMORF9+lYXUQR3SIoRQPQsCN2CweDlH76S/+61aSR/4CDa0jXEH/yjtnFyvW+R+jfLQW0z67Tm
1UvFlsRrOvlYK3S0q2L638eBGBFuSSwBZUTHoxNBRZPrk061IfLFW4fr1ViXzO+R83FZdt4wNrZb
9ZhctbX9Mg0QloD/YBWfzPJs2+Z9E2ntQRGT6leIyjwm3/cdUhJPAaNfY+Q4IWl5S4xQ3v7nt639
348wgkukRs66BGjOSPrf7z1mvFMSyTo9rhLiDROVe6NbHRc/U+PibHgoGx28cb+fejqMkP+xEh6O
pCy+poVRgHZFMPgPL+mPc2WLOFENqlHCISg9VOOPlwTCBS5J7CQALx3uVXW9U2NJFEdRHku8W8eY
nL1DBIaWkGzT6632AlNNoWfT/umVbA+ev12v36/EBD5tGPCnDVP743pNWbsqrcJt2ich9OXfXYyX
bPO1BEk6TS6sdgbkcXRaGT7SQIIFjOsDoCJSXKdcunpvPZGGwKQCLU5gwt2rpPiH16j/ASD+6zWC
AHMkJx9Pk+3T/FuZNsgcmX418yjpzIvTaw64nIyZUfWsCLt7Q7QHk704Wwn8pTr+IKii3pmTUC9m
UlwoKH9nKVkAdv07M530x6whVgHcM6Z2cS+UPPLChA125Rilb68FkAyhPA1D3LjVIrrbfKbas1v2
CFb9j5/+H8fC9s40Qm8MTgZLSPXPO3JctCxpsGYdVQOyQgONISaM6ZzYduT1HdGveo9UT7BL6LWG
siIfYJlAjD2ZXcVg0SKJqTxYWar8wz1j/lFtbC9McMpKqRPJI1T7jwt0pGmu1hAmPikLezCPKVKw
KuWsXx5NFXHNjOPWTbL1aoe6tn2AMYupRAQGgkKIUBSh0f8i7Lya3Ia5LfuLWEUSjK/KsXP0C6uD
TTAHkGD49bPYnpr7XU/NnQer3EmtlkTg4Jy912ZjY6a7USN6XMJWN1Ut/KNjT9ZhztVupo9PQmt+
azJK2fkahx1sH2sVoO5PUEc9iaVN08+p8UGsNcd+QMP51H2PmbNE1lo9gHaiKxwbHZRb3PdNJXdT
RcMKIRltOFtO67Aa2osMuu8Is9U56/ub0s5ouGtexy47NG4N2XiGy2CfeKpRvsv8EEIJhUQa7o1s
RnhZoUn4oTdFPJD7/3kR+JfIuzzHKK84HpFNzzb+L46OcjUaZt8wDg7lx2EAvp83hUSNxh9OvIp3
Jwp9H4VetA4iXSK7DvId9sJ651mIdK3YhnOfi1WYkSXqg8JyZcGwPjA3kyafrq3K35Vwmh2amNco
D9WB6zkADtq6G2DoDjbOITkGnUPzKItC2lT1ba1b572OnjD9Idu3L5Wb57t2Dt/IP/UYE9nQ30vY
eZMWwMgVcGxpo/c1JugxCBXAcpwHumFMqP4Myu827uAuLBPcTh5BOasB7YXNtfwhFV2XfJjwPHBe
ED6mDBXGhy7jwA9GGQRw1DJGbLqDFcD/rGFNbQb0r27MkKmsplsecbdq2moHdTc9OfPI7N0N/x79
/9+17z/7JS9QAOxCgCB0qVX/L14gJHJQeznPkpF0PZ5PdZsBUqW5CvZ+sqZ9Ct6yGuiBNAGzXHMs
n4jaJUs2qO6la9E5J1khM6p8LTKHaCZFmsP//Bb6WZ3/++odgP9f6g074PbfQ0FigLSPDEUPdylg
m0E/FlEcE4nL3o7gaDVwmaF5wXsT4T7PW+qfuKl+TQllsg/SiBSJ+ODMPuP/mQPY/+fRcbz/Z28J
TN/HzLswp/Ea/FNvTIFylUPI0zFobYc8OzNcg3b+lad+tovsmgwmRtdnw+mmc1kkgpHZgSBbG6TM
sulJptb/8wMSf0/0/zxhAqUMmWUcpXho/9TheVtj9Grs6DCK3N64QmUPxUjZZQXHUpfGG1/aIQov
L3GCWruof4e5XX+I6p0GokmTXLRfPX1Fw5DFYZgDeXaq35Qz/TnyhxJdvJfvZAL5t5jH7SAbwtKX
KI5cc1UgcBfkwrzEPUwCLbutzsb4rvUTjlRc1Udeyms6qu+qrtIrsIf6oLr5LiLIAewSRlp/icuS
cUz+TQi/2WuTzzaV8jK6qEOyqtXbMKUKdkMPxpR/11NhnGTI49TM08hi+jLhfgE4I9Pr5IgxPDRl
fO5z7golsNq5aDJXqRk/hN4cHBl7Dwg+Fo1aVCSnOo3IIarmcS+1+sPLDbaV6dcOY8+3IHx6m+ct
f1TBQG2RuZVYkg6mMNc2EqBzFSfWxpdO+mQH7zzZ8irK4SEynWjnDygu4y6DtMABmk0usBD9Y/mN
8nh4iWge94p5WVi2m2TvxfYmsOv2zIb6y/CH+V6MSJF8WhLuDHCnGKQLOZ7OBZqTZG9VOXhaYzwn
eS9XQ7Kw44uIbEbtvBf0vKn1wHQscGyUdFcsKeO5QOW6ath9D2HvsWP1ZKmEMpL7qo28t9lmLkgA
k9TTsSvsPzi/7Yc+Tz/8eRroA03GPsDBzKxj2UO8YM+I3Nm8sQjeFJYRXhEWH9XQRTf5MqWHXwR9
cxx4JQMNIyW10U0US1A6wXK1Hw7Y8sdm7dAUvavtAmOCUx6IGrZA0/T2vrO5queyh/DpgCIURoSI
s/JfYoux7FTD5h5GpD6eQJ5LBOQaUcF70AEaSuOyOk1JiI5xCL6kgzAON2R2oQe0GExzJKf00p84
Nhc7j5EIPwl+xzJgtESwSNayrLqj1w7fA8CbfWwQiBe4NV5k/L/kC9S3NC+ujqvgfvpID0d8++E0
AKrG6EFRFW+8ud/oxupWijPkVmOYRNrgnZ1Q0RYaFIZF5e9tp72aaS4RpUArIVxi13ulsbGsLkNs
w1DOARp48BLn3ha62xGNRp3aMwuaK7xXKTlHqzwq4tNYNHdzv/wKz7/4eWXem411lppjY8fA7Kfo
bssId1k/bxqrQMToYXbMSmvPEcc+VnldAB0hvtVAjFS3LjWi39vb1hfjHgMWRncnf42skumgQiud
6TC5y3OmqLNi+xLBS8X46761yPjqsxwjfmXqa0iY0Isg9HMl7WfbiMcXexl6OQpNk03BhIgZAvKo
Y3tXeWqfRXF0QfrBeSxA8ymg4WXjoy4n70oNVKdFhGjWnTEMOLch+v6rWXxpE9PP7ETuZsxCBsnL
g05UeGvlCHkkePyVQnSz9jgl7zJByKyWcbMJJeajGquMkPGNPX15CAEmFCDXTM/GykmrgjwTxnlG
WroXE98+h0Er3iezfnLwykncKhc9YlgCdEKkloleTjEvwaN60dZ4jbyh29ogB++Nsd9Yyx+OTW3Y
Wzpot07ajy9BDUk9SufnzLIv1I/GAVdPexvYPLiMUdGr7OYXpAcherXQus5BwxDH1MASE3dfDLN4
qX0cO7D49VkLTrnshonM8jWXFTkNLskpwM1JTcuc19KOPSLN0vI8kVS1rgxlvjeR061SvEUKQeSe
ozvPU0B/wmJiRbaL2pKSsoxWgq9qEJoZnYN9Pe1QCXr+QwuH4tEz8Iu0U2qfLTf9BYODiSaXK6Xk
zeST9RTQUh6b+c1pWXoaoFsY7WhNRL8LTdeAU+O3XTVq17gCKr8y9C2GWJ7CIrzXmfJ49yEt5ZjN
CacEvxeO1qacHDyl5cH15VMxjO2tCQht4+BG4zyOZyobrn50y0uZH60BYy15unR7rfqIqwNxrqHF
DW2SN4tCpnA74KoykdeizM/AAPZz3ty7MOtXVSsYfofuyFqv9LpNlToRDdGvExCB7fBRVs5Lh477
mqXADHXrNzvkK6eEcChYWtPNz72OCneimQQRsO+h3eL8IH7J+uWMLWvV4IKmy03coi2h16VZX2eF
/PkHSYK9C54klCw7POEs4C2OP2UVWEOJ5+E8p2l7j4+JAEUF8sOKrD2cuMe28NJdHotmXYQwxCcr
Rc1WecgRW+tW0g73+6BfM6XIT8MMtzcRrXm0wso8xJgH8JsMW2PIKb89fC65l59BGeHJpukaVRAR
+7KZrkPVPoMEoYYW+i3vP7qC5g0nFrFqCYgZJcqqtOUFTmCqDIXrYUjM2x3rBWaePMU/Uqa3Vete
Ss9LL4Mk9iZJBoaqglE+lhh2NTbBpqjEo2Sk7FhnI8QbajbtMTWI5CwLgv40tBPhH5xmkfLN+TGX
9tsc+tZF+ma1zuTJ9BeSX0EJiDswxfBbkcQj+u4QlmA0g6dQcnoIp+5UGMpaOQnbrWl6LmaagCye
bvS3uoZIJ4q+PZveonlsjW0kbQsuZi0AwWPZGjLfQlkdPOMBRfgpy2voSODQNLl6EkaxCmL0yKLp
PA+q3Rs6JWkN3ZhOXY9zTL+uvHi8zZ2SBB/ggIVGw2+md9lsPOROK7eqYIZCDmuzybNpXfs6Iy7M
RRY7zlj50hnafVjtfWY4K6YpchcUFWoXc6iPKBlegmT4NRivY+GNMf5fWsTTugki9zFbBh6s40eu
gmBFLkd0cNvouR7WLbPokigChfRjbceOdbGLbRAkj0lPm5FLTrHpJviTkWwz1pnhTtZ7L+s+4DCe
RnZigg5uDfrfK05+tJ3wuBp5s5sCvDIktKKP8l7iYQYRqiLSvefo3m9CcmwR8HudYWARAcxBHMyu
7+ob4ZPF0VI77Vpyp1LHfaSkRpbnDZcex2aMdXo36Rlqap9/kjBa9p91DBEFhQtGN/Ee+/iIxig/
BE721NIaWZlG/9YPeHQ028BxQGGx0h0CNebr8FEmAruMiLLNhjJu1skGyOQ+S0BLmHPasLyV4WrM
+mjLVMA9CNtMUKJuzRHTijb1pn4d0Pyzn2b41nK2ZqBYT8P8ZmMe3WZxn2wcUWkMxY5Yj37RbYdm
+q4HAc0gB/jo1C/p0EoGbgrhuZHuyE+gS8OoFy7OFiDZewIuo8lwkZH4gwbUZX1HqwGitlpLMs8w
rBvreTDenG5BikwfnO3RfDTBXiqO2/l4DEobrWmG9AgbcgsuVT1LDnCUFf6W79tpbVSbWNafloed
zwPuOLHJ0YCRV13Ssku9fSqwRalGFts2DU9l6AFeYXA3x6AXR+M2I+gX8S85lRAC/AKwGmqQFUNv
GLQF/v8Ie5QmjiTtSN7MZgsbMp3/FbvXrYj3I8CFqc1WIwenXqIOXJpBYW1/JH19bSYjX3fINFsj
/7KR1IfxZfIWCvqEY94ipn1F5XaD/rhju27NtYw+ARM/eH7xWHvtAYH+c0e/AcQmTY4m5JDuIOrI
4FiUwLzDmIUvpC2zinIuF8TjXyBAN8VQ0ptAnd2hKaKXaG0EBnSFk+ToLSDiX6oiCagIwoNkKdh4
GUbbdOkGmtrW+7aWj3U74ZmI3PbKCJBLohkNoiHbXxRHbNmaaEtPhs9eYrJ1WuUe8AtGqOVGL7z6
ANvfOgEOhECXD3++8PMtPx/+vVkC6xOf5ulK//x3iPQWFsDHz/d5P+S7n28MGR/+7+/5+XhqyNhi
FTr/fPT3G3F8hbtwNC9/P/yPX7Xc9ZAFMcRvGUUHC/wuRuh0XzcFL8V/v2e7q+15+593O6mF9Yu4
5OeTP4/z539/f/LvL/uPe4lD+xGHDnLhH17/z8MwMfNTyJOL+l8//s/j+4+7/Od7/nni/n1q/t7P
8ifGffkcKppRJJVifGE+25nF0VVK3zIVBp6OOmDwx4+QlG5q1X4/YsNFpC7nk9H6qG41nX20s0jg
WNF2KYZQ/Lx6uBMBBX5aDG+F7AkpTD50Vl7zljaoql0yCLpd62Ri03byZehGj7d6H2zNLiOvCA7T
1hr1ayzL8OpDNmjMIcLKIku2NgdARIEwkAhTtbKEvjPnDPRyZBTHNpInFdTlpWL27vn1xQuK4o5c
uNELMlS+HME4gMgt1Hlr5dnmHyXD+CE1P9sBSZydgR0vWwcTd+iMu+A4l9Tnxjh/QPy7z0ZJ/rde
WyZYWg9hc0O3byMCVtM0H69I94djbkELaQcTAJm4b6dlDgHRfh2Mlw4cQ53k5qHSs79uppyjVND1
e6hSe+l4CDlzfNPENsMPxbDrIGULjDuUyA0tknJTCp2vhtpnQC4OsWsYD/G25cS2jisnWjcGdtkG
H/pWRQbTzR5lu4PHxnxMaHVv2tn/CnRvrztyW5Hmw4gfjh5vnZVvf+fUbLbg2ehwpkFDbeDjkMtG
5M0V4YRY+7aR7Meyb680Jqh7NN7Owrgpxia8NYJjUwxX+hofpqX3ldlv4gz5VKE4B8mBaAS/e05F
FFwkQeFJy7MnwumdnNE7tIMdmeQWndzC2Omh60lXaBeWfArht8vua+wFKz8OfXCv052Ts6A6MHyB
9ey0R2556eaQogbmWOLV1ni5PE0h0vhZxaOlnQ6A+9Jyor4NsC3GzY1PsOnFmQTJdbzrERMGzT4q
iI2PifEa5wnGtx9CCaD7mtRjtBaT+ZwhZVsHs5EcZhBwcPOZ5HhOf8ryaWXRewC8H+zLtsYMNbXH
JQ9BSCaZE0Zmv8TPVvTsgZNB4E9ggif4qRc9w9NI5S0w2oisYcbHyaG2km+gMuWuMMV3NKVyP04L
eqTzghuJhsrSPGJ0Jtgo/CTCKF7f8aepa8E0oWSufGOkGE0T/7fKEbgYET5Ako2tdeq6/aGX6Rbp
fFmjq4wMNNSiaY5WMuLd4I0VNHH66I/fjqnMIz8kwWqCyikW703l/dI4nwgg+UznR1SDObnqAQ18
oa5TsK510m5nxLiohecP16GSLJPhNi+jpyx2vpkiOa0PuMJfcFUGQbodD7LIo4P2AwPQBxTNOkZY
TmS3QMMf1ls2u7exhwsXLM519NpQ6brmVqT4oegcgX7IsktkVVvZMhEwXZ+NGOruamras+1UiKDn
z8CkdVZaW1EgYmjxW5B+5L+CVEEYiG+SfdN5Uiq7X8YDUz+M7NpeshOJespUfHHdT1zlpPQRG97O
6FpkAYTDX4gf+YTD0DRH+ESxvoWmNa1zWF68tLV1aBr3F3AwFg0HRIPlQinzkfmv7QEFsqi7N6gq
5863kEiK+dtMF/Hg9Iibbp/86aPYgp/snXQfKgDC1h/egMN6GHNqiNR5sXxEd9T5KNgdBP2GP+1C
YeMuhzIeCZs3IFIUmedrXAzhjmMypsTJoj1n58U2/6TGGLs4OeOAAoqWY8ftEOItw+fYbh9CIsDB
/OEpdSGFZ8lLaIpVbZf1CTNmuk9S64oPYq9nGElOSBeVvG53Sp7Ij2vXzBSJzG4QvweGU+xb6DOA
9KuAItSl0VKmRNcahfC3faGfUtoWokn/EJN1H2AmAazvjDAunG3yoIqGNLpGcY1M+X2RFdfJtc0t
wwLhW9+dEPZWdd2liJvXcMLDR/a03vZD8VTPWEbTAkME/DUEWlHnkZFSLziQfOdXM/WMwFLi0Eyw
ui2Zfg2SL1XdoViLr4Z5k5j4xGvFdEIMHxGyCcy6cK2nfmJ0Pccvaeb8tpsp2qml9TTPHuJMSgqA
Rv6DIFjSF2tzxE3jNr64KK4A2RqfCn7havDfjLbkwIJt96o7WO2u+0LG5MlsIAmZzRrbvmbxm46x
Mu7MJmn2gYWaPlvc4DPZZZHP7ExGbU/ob/AiF5pgYxbvHoVe00EltHufEh5H4mYYvSdYIQcrgh6g
uEKzGX6RB2C7SioHcszAebZgTlql48FMwcPnCIaTPvogudFcZaLTADeqa9K7v3oauLuwAyY/+Xua
om/a6pIzIQK/PdiCOOPkeq44JCZRuFZ12lB/0xcOEt6ZMnQhdRHDvUKQVx8Ke+eVnDeCZIIV16ty
p/0TZmL04miJyU3bNcThEsOaTZdhoV5YQwU1qukebI+eRuPkT6rfGZ4hVoLVk6MqSvdct8ec0Plz
K5cjnlL2iay6pzrkXB8A5lr3tYvG3iOvNnGo+NmqTiYZiKs0mTgPtqTnpKW/MUydH9wu/hOhY0eo
4u8pRViWBybbs4KAEXeLdZNu4mrpUA1OVMApYeM05XQe0+JQxfpYlwS5YaVm4fRwmWzKDCEeNI5n
VNoZ+b0jNppkvLOdCeSCpikscHFXJt08lu8BczjEymztxwJ1r8RGNlaH1gu7rVug1M4QWuvlIgVI
n2/5jThRIH6FcUK/rVg5QXzIUlnwxKYYlizMDgFBqFvgQQSTu3RAaFa0jGFgwfTDpYl/kyRAklPr
B9vUrrFdBNlDis5/31v1tMHpNFei/KYvnjfA6pBZ1Bg78uQVmtlr7+CJRGNNcWQ1Z2Mxgpdg92eX
GgiRvosJ5Rb3EwYawz9zEX27FTZFgkTEaSLaAjugfWMMhcRdDNZ51PZbbCW74BRj4Tpw2qFRp+pf
RNGOW7uqb5LQTW8a3zu2xKAQlREOO+Wb5dFrxC5ID12t09OGgxsm6MKEPoCrepJFeJjM6WGM9qjn
jK1q272XEmjNtIBN4hfWNgxN26SeeHqsvl7hU3woulBvWtHXoO2dlyYc8Nuql0YyziYI4RXXtL0z
5tveiQCf2N3VlJQkTtFdyUU7m7G4w+TEMzD4AMfkLcQPd80w+CZ1dcHF3kRAD+l3KvUa9d7Iyubj
E3bwtY1sjQ3nMd4juBW6cd66CtGab5X6ZMWXauyemBOk68AIC0za6cNs3XVtsUg2UTw1AHFXzhRt
cGZWqx6T62y0F/SBzlaPmpIrxCvtes1NZNbySsTQQ29pep8V/Ugm75Zxi8vgsVBed/qx4tC6pSld
Jl68TWu6KX8/2WvG6y3iINuvGCyB7lwVhlGzxdbiObaZUfWxYayUSm0mMtjGurkqN71TAX8FDZMe
POlvqyVk6ufGj4nXcCSlU9phJlluvGiuNtKHVuf2Zn/ylxuMLCd/NsUBQBXE1x6+WYVtEyaXfRqI
OCKChCSsblDJefCeSYxhTmDk8zvqXFJ1ev9gLek59diiQBPVJVqowT83xoIT/vkf2xUhFjSE1j+f
gxXkjk16yuy0PXU430/J8j88LgxRLWIu9xWYKkdNzSmmLXUafv7C//pY9IRcTzGMWbycoj+7fYr1
vO4EnR9A4wQfADb6IYaLAQPMimjLVzvLI+Tw2ymtsTQsv7MUUvG1//PrE7pvCrwGHEVvONGyTotV
WM6wtGbj0enx46h3Bs0o6Jev/3zTSOTHdrShvc0iYoHulAH8J1ugOKW79mrOH7FvkvNrET0DLrpk
V6Qb0eoJ9KJ0Mfck5bpsSHGACdavS1MT4VBSVvAOwBNgLjeZKnB33sCmrk6FA+ZgNYOcSeooOYak
LOxpBx3+fnE5v/NCMigcP+dAQFdM4QKfCMuJf2CyREP7/v24nD9/blK2is1I22plL/FOUwIbvoCJ
hdr3JvUKNKh1l26o4oATxcBgx+UGkyGSGcbl3aFN8Tx3k00GDdX2YAT2O4jU7hgk2QEtN8yBLP5o
vMbYipL3b9cVu37CFPZzQz97Q/gzpfJAYNMEzI6OBkyvny/+/C9fPmyDmklKF4Lo6Bl6SgP8p1h6
a74eX1ReM8ppoFItHRxbEvzRP1eemGilQTrKpndWQKyoKwRQiGh0ju/Zt5ELAGqEa/Enrvj0rIf7
PDhnkfkCWIdpZqTp8povM+faFZLVO3sUr5ZtvbiatJwOegcUuIco0btpHkEg2f2Rmvh3FVM3/4rd
/g3KmIuqj7smgufWN4Z7FJgvCk4bcp3n0aMCIWAHqzC/22q6jdF8+o7zgfjyfiSylVaUOa7RLB0L
krUNmvzrYKBlbtuYgqEaaE6UXL8OtBRdUDKyKlXQPybiVsEe/3zqv24U/SiGDr08lsTJ/nw+95tm
b6Sc2Zev/fOtSb68+X7u8ufLZt/523Z0Xv/5Ph2SpfL3/n6+b1YE2JqNc62ygqlQWUASm0S+ZtTw
B+/O1clRuzRh8gbXJ9m0dJuKegGDUgGs/CLsTro1N4FxLtIoOLfEKW29HEYLHIw1c8F7QwW3EewT
RBYwXhriwYaYF6QASJfo6MERyyTMNXZxRhiAwABKcjLmvIDRhk4Aro1d7T9yyVnmnx474W0NM6kc
h61btVeLxePi4VoeiJwJMrmZQp0+AK1IqegpbsoqS09wjc+jKsYbFzj0ul16d3FOVp1Rd58NMs99
heQTE9aBRoKN/6p54tjvU9M1e9eFr+V25s5Go7wpknLeer31SIjriF0/puiO2IsDaoyJ7XovvBvR
wtCUjbob4ao2ygSPHdnH1pXQtQLAimkwHiRHFkpFFNcSkfmeTiRn/c7648NHP2WwnVTGJCkV6Rvp
ELRonHnrs+dPw6tpBfoEX+fDSvJuR5Tnl8qDq++pe0xJd14XfztuaZ5BZ2/iGIST1M9DZu/NTLkY
3/BjmhS/k9p3bqCPHGefizawmQ0zqLOK6btSwUtji3jXLIMAVfk3XB3PSSjRG1gxqdci2AWdxFY7
vLHa8ydWR0fYnCWkfAIIfee7iJyY9885RKci4zrrhnqnq2Zg5jL3eyRfv41vzlkDcYnek+XFgAoT
cPV4J55wnHQn15nmNYxrCUrT/1NXAxiOGeOeQrbWihNzzCI00AW3oCyy+dHhsFK4NhFWxavwnC+/
hHS6QLrXzNWm7aKF7pjGjj6PR0TJoqWCctszROqx7u6Ttrij1UuVy+FcyO1g2Ide9ZdynKuda4CF
Mhy9dszkjoCKX76Qd0Os71LEAKT69VAsCY4Df4tzO2xoXWcb1zC3uMU5aW6bzDtPNY57wfAqQ0li
k6FFA2l8ii2GwGUrvw0xkxbUGOeyweUV9NexGN8d3KsrKYY7WPf3rUevonMfzEG/yly/lVJifh4P
KT17N63x503Fr8BHfwYZZiUMLgtnqC5VWX7w6pMB5cT3AMS+qLVm4OXyaE/ZhYXeZK707anq0nvD
79FyfveM5FmgP8YcQZtyAQIm/d1cFi1eSbWEpNoXv5g+CxX8wfZJQeximmmJG+6sO6G+0cB8asv7
ZT/Bnkpp77BQzk31NZkez778PQYZzTPAfmtIEjeyEO/ZvLQCbGYWSr9MoT1yJkoRCwQxl2hHhwIc
GgL3d96XyTY1iVGl4L6ZYvOlC0hIT9EJ04c3d81yP+hFAAtbGFunMTuLoH20AlwPimkirZNi7UZA
+9DqLDJAn1oPGp9Z2sxu8Qvk9nwRvmBIzwPPFKATYARPadPV+3IuGfU3Z9l3711uloz+X5Mgy/Bg
W6vCIlOTGBooZeC8srZedYZ7K0fR7K3Spg3a0KNAQ26VQ7gZrPFGaNyhCAzSqc/2um0u3shgg8P1
rYxtdnVQ0diGnOa5pcnrxe6lm+hd+cuaZbsw7yN5NKUDso+wb1A2X4OJDMdOm80UWHJjxz21r9k/
BSp9GNSwArRpjfVCcSWxrzRo/eLkYbXiDQgojPZf0RyMlthIiFjohI/poO57YXxEYfDAM0z2wsje
ru+mmKWnqLfGkt0Njtzou1uw5qcqdg+EoXFgsLdVMbzQYBK++Qfxc9mHTAj8jJj76VF382s9wA0L
rfwExOUC4rFfGbw82kX/aNHAspIvhCFZLu5FhkXF78JPyzXVOtGAZOUgdioxUdS4el2XidqXokLl
qpCSfMRo6Vahjn7Ng6m3hCAWOVelNO5coDjEtyKoYV7Zi09aE+fZxafkRPUXOMVXh75OWiuPU8bv
ukeG1noRsyvfBbCvXmTiPTO1oInW00EGu/ibNFv2TCu4h4ew75v3yIzwCvvmjVkY19TCHU2W3Uh2
ZsCkEEEc2Dx3pmgoXwyC7ldVWH8tkV2a2m/BETc7HUTWTtHYX08hx1NHvTFMctZDGtQHrArYvLRG
12abVA/jdLRt/R11nF+yfr5rPchskSzMDbIZmuXlH5O2KJurvoetw0WJmmBKG+yw8mlWX0aC7ajP
Wt4tXXe2SENcMbmnf1Q8Fq2FcaxB1FZJgglwf69T6C5T7CfXJGxf4xIcNAgE8MV0U1fMkj8thgIH
3E+gewvAzpK1xDEYRCBMKDYGTrfNbPB8ppDTUIPSAp1tcalm+qymD5hbS/MmXGT0Zh2d4sC9CUbP
eWwmyCEZSr0KeYWFGo9IipQ5hbflr0T3s7SXoHh9RRQ152ZWPMUDXpE+GvZzHzcHwUGMaL0Ejp8g
bzCqka9XHudLwmksxs/qT2YNhzxE9kRiCuurbdcbHy3jam6RVpV90Z0SiH+7MagbAP/hUxTk9WOX
ZrRQHKX3lJvJNuyBgLldlpxLd7pvmOddQqfzL17S2Du8JRKhmFtdrCKsN7FlX0M7/4y1P18ifBTH
kZnYEPrNpV9ugirptqPFy4t3zzvZi+9kGvNzNdIiN+u5hAbIATHLls7SEgPQ5n24W2yYU15YB/pn
t16Keu7nJuiBPtnFpmjccJ+5/nRKlEATRFs/9gbgWT2bqOWALxoyRX+MreTm58aaUO4ZIUpzZ74L
GNyDdRgWVyKiT2By4WUhWO1yb8RZmIL50qh+7aZyLiObIX7yHvJFNcK665X5SK2qH32M0ub8GLik
ouama5+9vrJJDGH6pUnxfOqssdjhiqBKTFN7H6S85eLONe5F9Rz3FdyA5QMvtqadtczwCRxdaceF
8GRzeW0cG0V3ptR8I2fJvupRzdQmqIWw4+nx7NK5SF3+Vk6X7IXdepd8xllltcnBY0K39ho1r02J
+MePxE3oj8jmeiIavAxbRE4neO34g7OFI9ztbQj8qy6FDDpovPtTaDBcLzruTTMYnium/JNJz6UL
b8ZgP4iaQDXb3NhpB124YdKdgghytFUhw9OkrAwe97mHhmVd4oktDnw9YkbbIHMgGw2ceT1HBgkm
YurNQ6TF0QixGEnKiTy10nM/ajYs2Olh89DNQtIItKDv0TPHRMcQYzbg/Lv9JpDU7l6P8g55TLfh
MnNYUqODMaYzb9JmQjC67Rp2pkTxw8KMdx5P2b72aMQbNX1FpbpgM2jUF4gHMFE6JDUjqFRCUSv6
J7Jh76BcHS0af1RQBswC+yUwOXv8GHr72knWZqwgFHHyA6KDP48NdOsE6dZy4onQlvYaj41/lemY
7+euva1n5zIrkOuj375n2vgOncFBSwpsMl7kLRVYV1XwRKDX4egaZee8xHxMEVisgpEVZu4/nWm6
mXUJYFKDogrB7ZDZSVYTNZyo2DZLTC2Jb2zdNk62QTHFC9vhTxYRQtvRzUPiNN74aXRe/s0uu2/q
gxNswuZVIhJjrCnbAYBQZD/VUzLdBoPB6ZP1X8C6Gif5DhvhoVLGarTiCCFLhsKLLFw2V4ICmJ0B
c2KpdiogFwig1uAcYMF2/UIIiz/zFK5KKCZaA1M1X9PkKy/dkOSkkgaqp+A3twS4OiUyzCTCUmx4
7jUrm4UEhiU7DmmCtdmJxisAQZFCXIF7zApqMiPzXnHJpHddPLw1EeWH7PtDGXNgm4f0EqagYHXh
EPTZL5Zp2IQhJZNngUqJMxFTzXTyIEZO1mlBaid0rJ3dDNFJeDlXpZl3D+CsD6nzHWWhpAZHcT0y
Wj1HqbzrXW0cI2bSXWyRrZGU+JSkdVbpGGyqIEaAletiW9AjXN7j5rYXtIbnMGvO/4u9M+mNHMm2
9F9p9J4FDmYcFr1x0me5JNcQitCGkEIKzpNx5q/vj56JRnU+oB8e3rYXlajKipC7OJhdu/ec78yd
sWtKNox5co9xX6ujjvkqlYJhz7BccyN/jJvCPpAEBJvIIUC2lLUGZN95YD981af6F68QvD8Nrae7
KO/orHnWFZ0806x+mEyh9nbffZZpSna5TJ5QFa9uk+luTmEb9onLKZj6oi3HH4pAmMUeUZ0w85hs
mrM2kSsxJFzfTpmQLMt7M6ietqK8a3XsA6LmREW0CbokID1YKdMTz1dCL69+lEBfJ/JNCGiocZ+X
4tgvSGmia1kPAv+4PLuAVSSiZaYS8i1HEWHJwcVhMmDoLsWnsRjarsxceuhMJLbJVAeh133erPG3
K1aUHbneyUOMMSlssYUur7U86OABN7XrnFsubVCqqg0qQYmYG1A4MyorFOa4P1GI0AemSeEKMmo8
eR0IVPFvFoqb2U8fO3m2ecD9UE5rbqpcDhJF/30tnm5/SnUKhaaHpxVMAWLvkhpkiFsUUHHjcdOJ
bJQdQgTT3Tuj7e2xYVAVpC4xK20VeA0sFFGmF0dnbtKQvV1nZCt5iOMuldda/F3wAl2zu1kz9Uj7
jObihbM+M7MlPjB7OWdGRrGJm6bKPuMx0g+GTTO4XYxtJpPPUiBiRdICuX712huD2I0jA9yyQMIU
8gZAUOXcuXTlPt6u5Be/WFECGMAxaSLT04TEs/Bu1SM2b2Sj22qGoBcy4HRLzHOR8yunGedzwnyB
QjP4gPlBIDbhMbe44uiiTgVGq02LA7a30cwm+YtoJj46w2pMz+Qg6uGxt6i44IQPjLJQS4aKGGUv
7De3P+mQNvvXkprJpvAjEf5Kh/Al6mZWOmZIyNc47fYE5oye9scaoFEXDVScYWFCk2GgVlhD0FnB
DdboXUGLaXDotGn2aNT04syxtDaGy2dkTRrEMVKI0YT6nw53ibQ+HIP1COL8fRVTUetAtiKTdT5m
foyckXdBPmij4CaZ8qnhIZn5Vm6rvYAG9fw6nX91PWcxgkPYrRJutoDgFs8phZGGyqxtg/XKMIyE
PehS3LUTJLcJhQcNzr2DuNAqcjfojfjztp8szRpcVR7n9HEw5W8AbShqPf7KrX1HJicHwvhzopac
yuFnvHDvjEoDLVSV2KERoQB1WantD8Kwyr1dT8U59cAIKQwEbd9NuyLmkOualPNuPmqvdtxNp9EQ
h0bX75fWbi+q6btLxcwdhHJ+dLJyOq41sJ2PzSN4ag4Os/jVR6N4HCgj9clUGP7yrWaZw2PWrROe
JWDWVgaklaeHsrd/EeKbn2//0Ib+PY61iGTpWm7JE7jTol4nmH1GXm1wCDkD8XuLRxLKkY2Yl3nS
k0O44ARnHX1i2D7sF1N/qmVn71hL5NnqwzNiFOoh+Dc1R/xD4zbvXm6YftMa1xgMbNDN2na02STX
h0pfsQ5xL35qJEUEabdeP9prJznjTBOE1QmaoPyWd5NHrEXnkWnPaXbqnA0CJ/3YuQenyb09TX4S
A9H3ASvUg3zU1RFmIIj7VXZr9IPlGyZ0hJ67R2FABiNlwrie1ExlRtuWAUxXMfrjRYygsyc/0wEl
aObgZqB+vMqMIJApwlK2BAp3T0s2+moB4lkatfuKSgaJA0VTbmfPopMlMpxvHHZuYBPyzG444fdC
O8R3q2e/UoAqR/tHV7uKYxDlUoS6p2ybH4rK2G8m1qDbQkR7BfyTZ3kgoNmOw1yTvOyfS7meRnuH
s38CP7zh7XeYSzC7p7htNs0EUg5lxLFwmPrTWRvAvD4UOsiSMZybgw4lYo2ECQZToOiAA8insRr3
7fBmaBiuQ8oyAjfpf3M8JGLJ73J1wvWC2nZgU71dJ9v+qY1o04SxRjPiGLp9YQj6ZBxRbelj9LpQ
CAaUruz1MFAMSEcJQ/RdzCOAMMX4hqA3BbyTgVYJ3Fg9Ygl3DClaJxqZuOroKPCuJvCdQLSm9AxY
sEyDpSZD7tN1Q0/Vw9AhJvjJdY6kEBLNV8cn5cSfq/m/a/PPouRpQkiL2NvQIDuvtnN3eI6M7sfM
Y4VHCZLK34+grhh6p3i+gQO/GKRYsmJlsLz9Euh3c0+gNvuje0yM+Ccu+jYoR4xoUCEoS/hDVefs
50Jy9A0VFOpM/9YxsNMtcwNdseSH98VCuHdrjxda17PvgIMhUaPbyAiRCfqAdsXZcwWwuhjFE+f4
ey3CIOgAFLut5EO7GxBFoNlnJW9nDnwZf1woSj4MIrQqzfTTa+fLraWOjYRgek7xyCQqWnDpHGjC
vnPWPiVL+7IL65VykRWPtdNfEhaZjVZ8EtLYYCPmt6n1YruArG7EcijCNg4k7XOygLiPf62J/XjS
jGzceWP6Sd4MwEcLswyRRYk5WOc8RUAhR48UU952d37gTBLfN0yhNgV927dhiBvcIlW0yx1gvQWe
Q31013ZG/53Q0Dk0hLc/upX+PU3PkVeZ7zQqUDyXy3KXCDs9SGtRfoRZPdBoUFU6bNOqqY6JNPuL
NQ3HYuDw55Eae4FFDMN/QWddERvkEWWBmxdCSol8E20/j3MN8mDTOASoRGMekFgHVV0rP2VpAPDI
eR/XJ0QZ/e/Om19Ns7zAFLgfK3AgoVrTrNh3dSWO9L455PQGYz36zOP69Ei9YZGiStTXlWDyMrZZ
FhWLSDleKd44EbnvC+gwJ8fnbIvsbV0PeU9QHTgE0ySfsRO+VFlzLRfxs5vjrzy3D/FYsqqlYNno
ahCRQAsfcvBzQ3ltjXQIrWTt7OeUu2J9iZqJD2orGnuLXK2QRf0Q1UDNUfyQe0HZge+WnNqZ5pvO
iuzlINVz53DbsEPOtrp5xjRHZBNBo0HKwKNPz8PZVO5nrbvHTHi4A80jyGjsWV39O2xdnlkeLr2X
L5PLnJxcK/zMpVfMG5LSARpiZllKNl8C8ChjGaSw+aWfNmbqTbR4h/XdNdN22RV8nUlzX6aO5U7p
abbRtA76IbViv5YTk0UybINb2a0ewpqXQS9xS7e0umUk7it0eJvbN1cDLu3UnkFla8/9IDTG8djf
qCLqxbs3V2/wvLARwBVuN53HIhfjtZocaPY8/jcQ1e11icBTYpC4aGin6S1yfyNMCH1PlpGsWZYA
924xbPyw13/N+zBtBmUBvmRXqfDXBgXgj8rw/HkW92AKuQrCUSxgEJYTsZT79d/rM1IrSlc3yAek
QkiGVNhwJwUT05mUs7AnkZ7PWv9sywIHHmlTRaB2b8ed2tFN37R4k/rkgiNq7dKz6cQloRKu1aGh
oh1SakxLbBbbuuehcPE05bbi5hXsYX2Rf5qFdVKZi31s5WSlSXnIHTqKAOgR2Nn82ouXztu5OEsX
PlW8nu0LDbBsJX/LmpNKWLA/x7Sgnbj29rlG8iOVz48BiL2mONzx9JN7hmXgZs11YbPzAK2dQsL7
QiL6mpajeJFTIjgEdDjAjxjuYMjQRuu5MWWyQd5ms4urtV1BSAfA82bdNnk4Kjzpyx6LhrZdGtxn
kPt55t4r7hwYVu+1xVhjJNoV4muElN1jaiqAdKK780Ml9L0BrD4g3eNZjP2Pbj1l5co5dwP5OEnE
Nu3qjMvj8THF2x3kS/I5mrz0Stj7fsW92hllbYOLAwOSOkRI/NFYLkhKFo+W8fo8jjc+UjUIvu2f
29qNl45Gg4GCfaoOA3x+6kZu2WRZz25Tp/fOLL7z4hOM2fSTMag+Q6eUJUL8HE0vTuYjnMv51Bgq
w/0svEAS7eQja8geUnoPoBJrmjC2s8aSeczAK/eZcY5fjrEZ8CN2GIWRB+G+M3iDjiLNt6M3vWb9
HAeeyhDhzC0jfr1LfJqHMLihh+qjEV60hRXLdOYX10ITxcuPW4PQKbfxlsPQto8G3/GcOgjZZqmO
IhmbnZofWjpeC7olNw1/eKWhgHOrHTocez9EuAaXGp4GzAgDYjhWU0/tOqtnj40ogDA3VHDvy2U3
Nd0j2CNMLXOWPxkWypuK5RsjDeGUwuzTS8sJnujKIiBTunycOC0+LQg4e/QkfyF9/j+d8D+lExJK
82/m/+Cj+/gbQ3j/UXz/r/95+UjK7/+bTHj7G3+TCW37X6QaSWFbJmgHS3rwTf4mEzrGvwged3Ga
O7ZpwwmAP/Y3mVA4/xLSBbXgeDp0RCgZ/4dMKIAWSscBNKQb5Ket0ML/QtD7f+A6oHGB9cYPAg7j
2Yb9D/xK56S61k0ahLt5IzdrXWgw0whQOpu/jZN671+IcAkWtoAj9qJ/u1CPf8EQ/geN/scqKbsW
ZuM/AGuAgKA2SukakElgM954Sv+G26lKWTXwOggYn6AgY+HozoQHoHOnr4u5H1O6a3+jz/9vfuzK
yvm3j0VMJweV8LHqJxm1cQEOew+YzJ/pqrdnCfak+E8+8p/so3/+ov9gH2EtJ0pt4BMRZfXL1XDQ
jW4jZPRJ0KU//t+/HoKG//BxrgH8DfGOqTsI8v5Jm2xzrUa32NxW5vCEOGIPtWXV3FGSlW5DGUyq
g7US1W0PoP/Mye3iFSOhY44sNowgMbwgzEi1EEIvebB+OTOZHRsSABZVSBgWFm7NVu8htupvoTMY
mwpP2W4u8ETSu2RD30zceKi2TklzdLXYWEW3J1yIRLEGhlM6PoR0S6gUUMPY5LAkS5sG2PDKwL6Z
4gaSheg3dpV+FJX5RPy2wOEzgYafsZ0sHD+gy98TsxufQtSBgGvfMo/NX0umV8vlnAgQ+Hly8vD5
0icmh5U6OYzjom9DRwfzSO/JoI12sNVHO088eRbrNxbsqpxfpQ4MsuyJlc3lKgtyfJppF2ckR0DK
ExHAR2YZv4mkuzdDwkq90voG/X9J6uadPsTrONdB27YXTY5vswmQ1+m4sgQwkiRHZyMzmKuPdN7t
lmilBalwbn8CQK05YcGhWwbRICMeX6eW3auu1bseNdwYZOxlou3mGeR8UQHQsMFIBFZ1aLLfDMe/
SZxo4OtzJ0yskLbJjzKjrPZdt/CNcrlWRrWvx3zeqn4Mt1y2g9bMP0vtZKNRAq+4MIquaSHkOG0T
Y6XcJ1shqneHtnKaMAns5+9smV5jGwNvhGBITa8zsSZk19VkmyIuzZzlGwv1a1R/lUX70bdNzhx9
ra7SVvN7zZ+ztNg6Y/0eYn/UHHtnlowHLXt4lXXxrY/VmlyaB+vPKazpVZ/lw1w92g2VddYKTpSk
4taSBhjVD+P0J5xiNaAEnNalxh+pqq0wWzDwJAPh1xqDXquZ+a6DttyixVO0XDUXx/hoY7pC9ro5
EsiAE70S3xoAlz0qc1+QV77JNGAoJAc7afKnXevDomXiE2vdXWYZuMYsAA1mrn7Sf0TVXbVfXoX4
UoudiWBmwtAy/rS2WN96Tq5RHvHMmYvtk2aPKr2C6eryRRoBbWkpl8LXB1SvempecoxG6AMzP274
zk5bXj1DPYEcorgxjLsq9XDhabS7LB2Fa67FRxQUWwS8NF0bnp8mg4oeEyBKFBYlEkjHOGsUjwx/
YWgIXONGey6LThN+wNB55GcBI+tY40Muxghgs2ZqwKd3gRGPF2rtKxyBvx7fck01CZGfkKECp9rN
r5BPSE+K2mXTCfjwuGLXkE7s6ZqBtHnJQPnJBQuKnR3X54aA35esGO9nU5L8l3fvRmNHPtSBbVUx
sReOB97AI4ZlMLH1TkjHgSl+5xqu9jnWD0OPznxczo7ppEfSXGm+W2RTZ+oR5RoEjb69AHR41UqF
l5z8REIruG86qRusu+U6YeBgzWuYJ02xT9Nwm6gw2sr1jasQdvvOnibGzhvwhOB7wh0nzPQw0I/p
zRofMSJwkCa8nVlE8IemfxdG9wwh/p5gQX/FovjG+g8LA4vf9qzxQqmdZ4+vg8M1bqV6d1aru+P1
WPJsgke8GUxuRCCthixk+BEOpGH2Ehl3AfGODvckfNbPNbtjwY5cHNfHya2AU80mi1nUJYjrk9fc
+qEak+xWl0gvWdhXWeF+tHkhYyJw5mqm8Ya2KNS583Q7oLiw5N+WI+QEc7u6TJCS97LPNn2ORb4I
+aXIotVtPiSNxDcKXtJfZu4IMOLKn0aAkuEThHH+b26qWMxv4n5Yiz3vsFj2U2wxC+WLdRP/svSq
ayJAkgzjvlflq2YSv0wvGPsAuWrr358Wkoqd6s0zx9dmmF+VtzaywwcmdPi/E9QyUTq9rjMy1BPP
/dJsWVSRh484Yiq+J2JZ1hhVvKtEvjbldohqMoWUBSiJBobkaWQtY9RlXUeRXw29uBZe88dbnGDA
0B+Z63tM0tpmmbhcrZbtxICSRmeW6TMMoN+OoFhoxSlc2kuvcymKibvTM8qJuaxIVB2fxPhNDYeL
yxqjkwNJAfGfYM2E/cdX83RRucau6aFoo/36zbyUtTNNXvLuAahNs9Cey/C0sn5qHr9a5BJZNmnz
sfUUY7D5dQYRzZekdYBVYVNg+4P8stx+QUNDwdv08en2wMOYe8e9hD2cfq1H+imf6c8G+2hSEW7W
dr/YkYkwMclzSrnhHsEiW70tro5oL2zt77EV/VQZ7vXEEXhCl+wOvPKmdyCReAkNpSkmFNK0tr3K
PxfDrv10XdWYiVab0cjQNqilAapKgEkyJluCMf1qHLOrO6r5UNUoBbo6RETotNd0LmkUeLBuXGWv
oTK4JMn7M2I1+8ZYXFXJS2FO46OoYvA57aUppbZZ1fD5uvPFXX5hJnsVWtWjWY2f2aPP3MIwSIeK
Az3CTnd8rbH774Q0l02WVgS5TN6fLir3Ba7FAAVMHRjEA7QuvwIULlwAEj3WQptJ4409uWh20VnP
r2Sj+yk+8S2rrLav6wIwVBJDHMKPNbdnNb4sKJR0J3voTIxoud0sgTu5P1UD4rQ3iWCO8S80zoDl
A/usA+/T76I23+qSH8Wm+tXKZVuTxoB0w2ADnO4y/lN1SLjnsCM3YTDfkF8Friz2+UBZE6b9eUy7
/pzayGoauRsYYt8tGigo0QNWId+AKCP5y3Z4lJtq5KMm83000OtXWILiuqUrv/THwW5AykXew6Km
K8oPbNY9suuQrL6MIZA/jC0okrxkVmPxS8Wly+XM7QKAUfYyLHTfTZwFjJzhzVYZkTr2wl6BMp64
Bk1n0V4zmQQwiIo0zGmJxOqsgMIxdse0KS3fY5TMgO8KWftTELLhExb5rnWwrRFNcjXm4ZA4fkWH
iena6G5Y+J60wT0qj559ajJHQumFCm/aOUCYeNaiOigULhC9X9yDJtSduTQP1miX53bJfkQai8+A
NmRLFvaWnLFJDvrB9QzYU0ZNbnWCuBAkKGVZiF3IWKPRGHAdBnf8vTgkSqaWoo8n4UgR2zl3wwvW
aUE/b9UFE13Rxbq74T+n2WJPV2KkMdN+sdqNZ5vUxshiYtpNmJvcsUct2Fe0xMMPPOLT5q8vkTTg
BmZ5EPODqS133pS8o3pKVts5fngrhwVERiNAJczcFvgQjHXRLtX0Ny0K0Sd09cEGZHlYiJlGilmv
M7oYLWOHGJtD6CaLxctsJU9W7KwxgUN0UoS04nyHjGV5YRkYFeUPkl21J33pXtBILBPaY+y9aUPz
JUmZPkjnCG/kM3QFmCuyJPfQuIxl+hocXqowNupLAniaBZiioAs7lM2Y3eKo1g+dWT2RP0WV1LS/
W15NukRfqN0w1A7xb4FHls4kcMA011dKyhJ4VLxBOnfhlol8JqevRR+M7VTmWOTQCtDfy3hbWHIb
jYA5aMPJX08UC0XiuAnvS3hJGAcE3rQLHYUBi9Ujmu+MsSaXuC9pjgsToiktr/UkYWxikjshHeDQ
nrTwMZdfUc7NbglV3WJcuCCNzrfYXogpxyw1VTLZzm7YbK0k+cy6ISenN+EEkiI89OAueXJh1kSM
sC/cLCRWpIN43MCVdwid2fYGQgLN1F8TC8p2ZBKjx+nL9/IG9skoPwpiMim2jrh/h8cimVkGJJLb
KNyHbOG7dJ1iWGP3h8xUCrcp++RUhDbVpClXN4JauIB7Y9GurOuIHR39N48xkFGLcDc40LtSN3+s
iki/M5j/3ijMRnUPqkrzrZj+MEEpTEZiErt1rNVrqx7ERrz3jKbfKMSBoMMaPPAp61Fn+h7hBPjg
CMCrpHUnEoQCJXOHZjkyuCv8fu3/T0LcE1j/1XNgZTTIFJO5+TrlZ9MXzlcRmX9KAqdPSlLagiUk
t9TkvtqCoITJbo5IzTK/1WlA0+p8y+3hyanpYRuVs0qR42PkAlLOzbC7qpjwLccYt7GTMljq/0g1
hVtZtxxs5/TV0vMYUPY4HqlR7yV9dDMHQZO4VrUzzKE5t5QWqGU0vek4bGbplpqSmNm6xcve9hw2
iJOK7R7vgp7t7Bn1bOSEO0tNqBNa92eXGTJQQntOaufJrAeb00TR7nNrFb3BGke0QtXMfA+5GEXs
XLf7MD14g0wulgyfwws6JfnUQllErYD9Aj8eMZwI5itJ233g76ZQXyo4c3iLyiP/69NZujgwyOgd
PTQvES6LAA0Aq82wt8QbUrYODbr3jBGoO1JZMQic7BAx0wpa9Ui94om7oxAu9sPEe+2N3gOIfU7k
tAzifoS42qqSKYrr7vD8viB3ALowfQqVY9pk1t3n0X2KQ/JY0pkNc3sEZjl9rqBOFkXeMwMRz3YM
S87uLvM1ri6Pe0faFAHqgSMi79iN+KldoZhJ2BOnuLa7mwAIbkWqxoONrRVWsru5zTQ5bfJ4eriA
pkhhsZbafhjXJy0nWhqJ895qTATDcjfGnBiV4dGJZrWk4YpwlYyxE5o/0rOp9UFmzjtuVVxFAR2I
Q+nqeNQcgDwt/YYy22rkMUBcc4AA6MuBsK5zNdaXLsdY7dnz3mTm6CSwh2KxALGKd0Q/64FdWr9K
o94qA2zUwIzB0eL3MUVA9Fvpy0lQ1Wxq2XxUAghqOxlIzMSp0YHuwXxa3AlcFZO0MCuu+tJ8Z/MM
bYpr6Cnc/zFhQKz/PL/0Cw92W/7SZ8gAVWkc56q+Von2UeMAZJbN4avA3j3Mwi8Hgz2NMoeBrPfU
AdUMHgwCsnhi1Zc+ZjBM4CZtzBIMDlhrosQdknd7grer6qmXnGTDrlqzTbPP1IrajV6K0Z8FEno+
5rkUdA6zFQIQbgdI8IHN7PoudHAtlTpy9B/a5JT7xZYxmT3FvenSAkuQLEOezLdFSS4Ymn7iX5ad
qPtvQrOehiJ+dkqyd9eppZ03HNnj0sZexKLqaGdLl1pQxEIxAa3e4HeaAcy/ahe6W5N+1IaoVyxj
TuYz11nONRzUPOIbcHXvJmVd20RcLFsBcdJhTKc12YW5NR2F4NvktnsQUtx5CyIsBikXLaSTknLb
qGqtxxqT5w6x5TowK+BSaWIvOKEETlbsirx5JVOq9idUYuGqCsVuJIKoLh7tVQth0E3azjXHuw6m
U9BT2MM/YREMa4SyzfDYWZOiO7TO+3T7h02RBLhN8wu1JlKK3saAoR+xzDDSP8yoZiBn9n/s2G6C
dH+br5c1l8tsI2qkdXQN93PNGASjrQoGlI0RnnJUVRvE1nlBOq1dVY5P9/kV5aW3W893qJ/Udm7e
CHMGkcqIgnjUHXoQQmT0mTH/qjdt6vve4XWM5zy+y1PKn1lop0o3n/Kx/emUHbiNGaPQUMz3maM8
FhSIL1Zi72cnW3Yx7oTeMEp/bNs5mBOWsBVZm5HRxaw9Y6g0DWTaTGs+X4zZgJbgYS5W4KlRTQfN
Uj6CTuzreW299alz1yOy32E8LvcC7fC5yiYE0My/Lb3WjoNMn3D8FsfKlFersaxzSREUrkt9BrNY
D6sd8t2Wdw74BMNnA6UBnV8rigq/0TBiWDqqnnmxPuMWRmlbP5gOjjNr1Tx484ykflQ703EEr7N3
QXekjv2YHwfTfMibSp4nuA8iasb9LbGmgIajhpiGE9YXbB5/7dV27+X+yDEtjTk1eR4btmxjSt3Q
8Win6XEwLs1btRT7ogf16KLUAxPDEd5YdRam7VLJOeGjZ1VYRlrLvwlfajPHEEInE6DMwzSObyFx
zBvb1PEEzvHppueqHEsdm/G2LqavMMvVkTyr8GSTQdaqKtrj+uz8wSzyrRK0Whv5BtXZ2ppAaZSt
vupC+5WDSsJWN+HGzdgVcukhMuICmkzBDDx0FJTurmbwGGWzQDyXePvSSZU/sPYacSjBWXg/XIm+
F8whHWYU6FtJIuKaxA6n45TP6mzDW481uoatx445ThUVSxakdNq4MuXuJqziqdkYc8YkchU0Cl2z
CYyZd/PQt4FYn6+ut5I9EVFIdYuGqR9PTq4xSp3b33YoaNdJ8wf2iUuSl9s2SuIgUxFHo1+2Msa7
KODEPe0npY5VARujG2k+YobjXSHx/DbxzuK030lJWQ43DrmnwTPPwz2d6fh+kQ1CUzDnmylNXHJL
exhSwqyn6a4sjVU0aGaPotY+Sc9NoswJTL3+8BQmphHdGvPFyjhF77b2x1yYMANFwrSE4hS1bOzh
VgPxYg0MFRzsWhA0c3RGF0OBhlg1VPwqVFn9eAXPeacJDhDeYki/8bKvcmJ9n70m3ZevoJa3SLxC
f5C62jROA1FhFVJkWJAnBom+tQqRWqe4k15Me07y/IHOx8e4zszNUnu5KawSa5Q+SJV4u4TQqxwC
JjbKphPkgarTm2ikS4sYdf3Jeue+tO6MVwNGb2Zmv8dxAo88F9dk/lhaL93TRbnYGlaFGBHBuosm
YAh8Eq42GspTmEbSYyS7NgEXeuPV2DyMJmNSDnsdJIDqdeyApUaKcQCknjf0XGttbdogDe2HUaMB
3elHjDd+MRQv2pcM0acvneOjnnH8OZYAPpNdV1toqTSxk0O8awhm6kXz0cjjrDK0qg1H8laGn3aY
7ELkthRXO0/AIvJQqziJwQTadt+syToTKcHAdibKtDPuYBhvWpirRcv7PvJbuJX6yBSZBmCB0fjK
qN+020oNX8SfoSIz8nsb3L3MIgr3tJ231dNk31n2jFbPnLRtJwtKRIc9r8O+WdvtXVSHTI9740Wr
gWK70AxhJXEhNYJ/ZHyNMCxKVRl0BiAY6pn1FqLaE03z4ZozQ5teu1KhftQICAHQvKWRe8ec4Noa
LHajdqoTxs+LqT6mbK79sa4OdsKvpqbqg8bgWzJZL4smXsYMglU3XjRmjpvM8pC71KCjeeI/cE0+
C638JRT/ItPU2Wt7cgQkZDsN/JKt1U95DYy0ZbPMFolVAQULfayfN5lOnXh3Bc8C+qnqN0H3SBkV
goibmHD+URjGO2xWLoswCZBhv7tJXpyKlZxIS78hZlCCKvpLj6ESzsA5geecr3TsRHvRpEi4CnAF
0RRfVhWHwbEWyNIUFKi3fCmeKlt4zwQ14+XkEIjczi9DWItT6xKtXFNzS8Ysdqpsf+hMnN3HmVeS
/NpwINheuZvRLRx0u+l4BdZ8wJ38bpJtzkH7oaW/tE2FC9bOJtIVwDr9cwSKBb0m075kLS6GuXXe
Fkm4vT0kgVlQOsVxNW4hKsarAuMmGB9STu561FN0Alm86TTiVcpyO+TlEV0EMVDS6eku1sC6Z/N0
30qW/QRr/aaIUr4DZ79lRtjTOU4Nhq56NgbLRRdKR2/Ga4rOZ4Yhb9YEPoSddx2LvV58j4P3Wbrw
SPALQYZvfk0Dq0WHh3NwXzQ18XkpUpbcI+BDRkh/KIxIvNBz18euzDQxnekprwfbzjrIkHxJg9cq
twzkpMXVXSPt+pQFcoqrE1mlnPZ7yhLHcF4GI3pCN0wDdRixq9enW8HSIKABnjHkZ7xPbZkqxNnO
45SW1R3SlPpq68fB0n8UIxiYVun2SU7JW9o3EWo/QkOIat9plR6fK2Z1RELZr7IZxQGfDm2BZA+k
PTwX1C6CEVPT1OZBFdkTuozm3nb7Y4WMdL+QCrsHok48qoZmyHqJ5+mr1VBpw/SfzxR76iyxfGlT
4aHfYAQTcprvp4XdpK3YdCNuhBnarFRcM9epkBgN5OjJ10JLoiNqlOigvTWQUTCXHBflnlC3gzdb
69TbXghIHJWv+YQCgN1gsu8jyZYNouieOHhuNk3VbS4vjeViB5TAL7TaebnJH9UUg2vAcpqELbPR
iTGizs27LfQoFspNO4bXTqJsa5Du3R5dSE8c8fVcAnNagwCJ5LKAYPzJkSYGgpRevXAfdeTuQZEN
97BLMX4hw3LQeQEbH95XFZo7oKa7veecV/5YivuOXE4lBn3lpv7TR/HWDfmx4BOhmdaVRVIvst71
aRiIFfPW71itAYFNtgSdS+uiqThasGj5TVpVQVVWzMRmGqHIoOyacS/CDdLjUT/dFGAx9lVMBQvW
fNf2E/KtTmbqfXgjY1IkR9s6d+dDmlEBpA7xKbqB+6+C6h2Egn5HPoTXXjxbNBYBCiw06PItijuk
ZDleQrrDMYrcrbewKy9tz+gbANOOK5QO43wywI0EZbkEMOF5B61ioT7hS5qcN0z4socOGI23ao44
e8GV1LWtO+l/EgMcjhd7zmlwTkZnf5Gg552sNtI3qAKsIHa66f7235A8GwEPqsFAf0p2JBIApCWp
EeEq6lydLaKLSEoUhLFsRqpjv0ZcR0Zu/Yo7Mzsa2cGZrqbGO5t2BbkHcVuTLDkD+HdZrSPjzUzC
M/PK/GQMGm8yGXirZcV4wEqIzHwcyCRHHBmnJN6E7I8HpU2PpKIAwfWK5KHT8+9csMtMtoLgTPlo
h2b+s0mtvdK9vZWLXzCqp+siZ46SyWNMZ2YXLelXqTuMSU2XqY1BuFYfvmOSchj3W9ABi/d5jHpa
2TlVo3Mp4wBfm7fR7C6991Y/TbMMeD6S5q0k5mXrcpiC1QXSC+tH+nPmm/NOogKVirNdHXkBTleQ
ty44AElnwWwshIRNneydyv49MoCXZs47W0PmlFjKyzElGKJqHsd1Q0OFadVKZ8NLsU5ZKSkaCXnb
RjL/6TuyoDoMiOgiHgfOERuZQNcpmz2t/6+wTi5aV65BxzqttxhhYOEx10gipMFOFL5FUJzf1+Ry
i3D1dHmpGhTjk9N+e8zlAw34p6DfW3doMBnQI0lPBwpkRquBSBM0h44ETmX+b87OY0durNvSr3Jx
50TTm0FPwpAMH5ERkW5CpKX3nk/fH3UbjfqzBAnoQQlZUqnC8PBwn73X+ta0FeN84k1x3CfW+iSF
5b4gCZ4ZYVdvyiI+pkUJ6k8GhK/FNdHlDLAkr3sDe5fdhpZWrBVD6KjqO6zufNOHKDSpWGfrHog6
a07WUMStV0P1pzF2NOJxljf7o0N1M3fBh26vFmoAVA9SpOrdZY5nuLg0skaDm6RW3ooHn0kZOKob
j3/yKjsyHd96ugg72ACN7GfmAYN0sytS6S1p0EQOMO+dntUI6pJaDtXltCbbvXJSgeGnmsV7JR6/
ZQYiqxZ67Vamt+SocfackTiOCHCgOcSU3w4GuyNTYIc4e1P7uefoWkN1JMvOEAksvmkiYVkngEfy
O8a7An7Tvg8BoPuzdkJCnWrQKB2z/lqIxPLpGo9QChsklcz6TGMqHwwVpHaJvjK3zr1Mo1Mnvpip
C6Y8QYntJupOsdpL22JKiVWI5XUGU9kNOQ8RaG7apC1AO/Aljh1WUG9//ZLzFN8qEgRZJO7T//tR
FllgEn5ekf6wqttlVh//568yP+SPfv23ZVNNyvOv/0Mo3iJPXiSIFThZAERuVIjOFdeRfjz/W5Ld
QluJvLvoFxrA2sMtC83qlPTkqUqZrzicbNIlQCgLBcpkXSzugKVSSCMYi8JyJcuOhcyHM+mfLNiF
bw/6lFdYZi2PHAMWSya/Z43xFV9GX5A2YUNcSDF6p6Lud3FgTWc+Q7gVCwxdkYaSNmwXSP6tkygX
BUZefz36MtF7IdNj4lliBDBfmsY+loqqgbAtZr7P610lHugTsmkPPlKcWHt8V5tMa3I7KoqXOIgb
Ogn9S5RKy3TwuoOIw9fpTZiDhEXgkbeUg1+pcMMTrqGCSXAo+tZmrp8hlQ/jXZoOjhXyjaTgVhZy
qnWHMoebB2fTLciZd2VKpjTK7NBSdlXoxVTW4OHSvLKFOL8PMsKMyEthmqhUkMrAFUzbpyYH1hMX
1xEO1VqSm7NewS7udaIPvbra0ZOCzDdhi2mSTtsKM5orkGJ1Q5geUm48oPxrzobQwAzPv2ktUqRr
yZOVY3wPDbvXvILLu4XiR6e0JAos2onpfKcDcMFeO4QPoCOOXW8Yi4DO4VoiXWvLFH9TikyXcbrZ
aNw5+vT+Kkrx2vqijqQPDGKAEpqknN60DUOpj+1EBeXXzVERZRCDkwUofSAPrmasRvdBa++odCIO
3iOhR3KxoQGII1O03B48OSdS+GTj1wgW8wlBxQLv4JaQEcLPa7QfYcC0ucxwvY0avbysw8+pW3Jr
xxmLHbXWokwgkrR1wOiriP012Ap50Qrc/3FRfE6BYthFYD4URU9nomCKW46MpqNZhtQFWrRTBw3w
Q6VvR3IjsID333LUk0KAvcFidmdM+XekaI9aP34QS4OsKFT3mqHtmL2taAzRjIReM3eWnpDlAXhu
sxuLWDuqIymlTZVgpw4m9aqfTSFsL20Id0X2aViKUrSC7pSRhePpcD96Y5NBiBKMFOYq0y1oYYrG
rdIZB2DSvaMZCU0zDuRu1aTmDv8xLOFasLYdyJVNCZV522t8DJZ/uvEtcPS5mNecQSx5r7fe5Ayx
rBwirzDJcem0Y+4xYY+CQ12q3hE9FFk1ciSeDcnL1iRdZu7EtAeFC9r5Buf4g0QfcqVJWvdAB7Zd
9YImPCjYRTqBAs700+HaqIzWK6EJb6VK2K5QleKttcoRW6aR3pHswDo0cgpgYoJxsTbDRvI4UKnc
YUs986rHnmMMFtO4egSlwwrXwuLRBwW4HMQ2e2xKhkgFoUmPkoljnBCX+FGsimRJ+zJ6RH6fLEkE
CR5/OUElKfYfvZH5UkOReh8yRARJZJl3NiYa8nVh3JFX5Us8r9UZs/Yao7lMhxt5lFmhSPz1r1Ew
yUf42+J6CJ/bhDShome27lkCo8VSOJM+r21Cve6Pnq92x6YJe7DShbJvA+aY8+83ZU9Ik5V2zKkM
7VBLzQ5Xniu1uvnYxOa96dFFZtM7dMRwBX2Ungh2pXVq+i/R1GCiCyrGx35trPQB8KOeRYOd91CT
6xbsvtlxIYQhJzULizzzytEOqwrzcqer6zJnNlqJ0niQqUtojMTKOm7SN2Gc9jBA8nOkR8BCimPf
K7mTlLFxnnjHQqTvMz/aWlGZPKQa2zET4JTeq8V+1mXoonj/XozdIO5ljwcRE0G1QCmh4jmfRY4N
5JSKBriwrsJARxdgdAdN7Zie9J65RbSD1aRqHxo/2jVVPjll3TOt0eIz0Cm3rfpoO8yaL29ik+86
5skksO293OyXzbT1SkPHfBFS2VFO8RBoXjMxn1yGbPU6HatP04touGFjnXdtn/RxsD5tRXgDKJai
0piNzudapiRLSK0amzubCM76fVnxaNCDkqmf7kw+QiyEYAUCAZkuT6BgyyDVB3AC3m0r6URWlQkl
SdP1Q0SxyaEJFIkytjsJUMMiowV8MvJoz+RrB0gUwJ1n5nZhhhgGk2pwWX5zyNhJ6IYSESt+xy6k
eW4AYchGOI4qbLCllgSa2+o6Z/ohW2GokNa4IDg5RAwW1ehe61J59scBzBBNMbZtokXyEo+FgnY0
fJymbnrwaSPgpkPbkimid6iDPlgqeLpbMgu2SOIAwhE95gUJW4lfLeO2hEU50BPgQ06QAwmWMyZJ
plN3MEUpPtbkSo19q+4TgtnXxJ6YW7UjiLkNgxS6yYg/QpjPZfKJqSBCVUV5EqLia0yqe4CQmZWF
x65gWD5okjKbM1KMOR1x9exabuJrNC1zerWYX/eiV9MUiEbg01Z/QmgxGGzHFvysLc9+bz3qQbbE
Y/WUD8xHRtHCa9Jm4FcGtd+BllQc2TgB4c1XdcDApi3kdCsEnciu3+4H5GUYlcAYRmZe7qnMjv7k
dXbLemO0HkMBCfIbxzoJtRGBHYM1bJtBrejdd/BVVJDcY9PanEySrWYI1bofUeLl/osgWsjeaRk7
Y1uex2HOY8Pn4/IMfZZljkGBYs7NH7cyqqMl41ZW6ySys9JMHKKByrXlzR5N3d+2ZsrDs6gutcIJ
uKMggKne00PNCOGZhoFZrCfuqWwAUxnd3jAaG+B3BdlPP/06OPJNLqpUF5ygnFwjAWWYaCgIOs1B
k6pfBL3C6dxqybrl89jwqA+agRw3yTp9HYuco0tRRhku+McplYt9PXG8EJQRRIWu0tYhb4Bqh5Zr
n6Ib76LoUfG9ZBtPcHZFWd9ZegM+QmtcNYrOWj7SJUl8goBLtd3g9+Us1PiJtPPzVtpNHfNBGIo0
Quff+/VLN//kTRayNK0aaVantbZKdcBklV6TYGCQ/kHOmbDEY2WrXplulGEUd+H8B79+kjPG/Jk1
M4aHBpTuwcTDc+kaR5OXEzQk1uk2nBaoRM1L99wjd7/5q3ITrqRz9my+dh/WnvxUNcBrbAs0foFp
rdRHjgvqpWQhqOv+gtXNe1MwwvWXunQstITCYm6rwApU7cBaSC9+ZxdO5Ipu4mRr/YPfOOVXnb+K
jF7ivJEv0kcZn9dxejEiYERLRHbamdQcgoeru7EP7ekgiLbgPlYY6HCCUuCfiGaybowIxXdjIx8j
Zalc43fdsNV8NYE8cIZVGa+yz+IW02grD0ZxggWtX/xHUqrr8r0rDmwIMyqE5wijzGwn1WvYLIq8
anG64pw8oIxOoUJmNOxWlumEBSeGxI6gHzlIYeSH8j0HSeGmycE0boLwwUdHnGcr97hZIu2hx9R/
lhuEJQ2jyDcYq8NRRaZVLYtt4ZTxLb1SdauwCkBhIFdk77jgIWk32WP0KLwiJaCVhO1hnTuttlYe
1fdE3sniQgH3Hnw1B+VubSFUJ26boj12fYaJi24HQC6FAb+IXru3tFsol2Blnvlw41L9GJz+iSxq
uAe39lGyiaVAansgUqEAynXlqYaEyOHEKa2Ri3RH1VhAv05QYSyyO6lMqEmEWwTMBjdnt+6aldcc
p1Pdr2DGZMxzGPjQrlzA2++jJejCa+9if8lthj1CtGa6tQObxrUZt9k+fZRO2i3rl6p+aWU3QeF7
ULcA6LoW6J1tXcWLcZPHlczCETYkqVBePrdbvAETveFoKezTnXmgccxB8hZtkmFeAT4njtH1nxjY
dXb2VR3KF+EyEIFmK066mdbq7o5wck1eGx/mCfYrghq6yR81Je8bSSJH8Sh9DrT7F6CrsTmcgMQ3
r9ghntiAU2WTF2spdHrVQYnR8FA9WpsA8XW9NDZjuhCVTXQ3xWXLSXbYGjSZuVVX7a20syPncLQE
I7DkbfBIpJmlr7giNSOWalXv5UW09a/DXXCio+aEG+NeZWct3BDz7PmrJ+kin70NtWkMIPKpgbbx
Ve3SJdtgTbOE3qrtQ4NCCfoCweW52nkoNp9am7D4h5nTjo5t0bjBnB23CI7DW7KtDsa5cN6GYFnv
FadYo8otV3ien+JXDCFX44LGJX+eA4thMq/V2CY0NCBJ4jv6hmCDeKIuF4gQj6JyblxpR9Onf2Ur
U96Z882CehTgDt3vBFneUeGLQanpZlfrXYuX+DvvwpKRCeSiW7Mze+QOrvRev4oz521prYVDuRHb
JSpQazkszedyY14liFEfQPlWldOe0uvs6EGKS1aYG1+T3hVu9IqihktKO0i8AXr5qJ+jN3A55dpw
tMtkLKqnAhTslXPi9A1ssUncdC9elYt1CaINbTBvM9FAPvINcVgHY20u6ndBXTUO5Ua2Zkykb4Nt
ftKfe9t49fbVzncyt/iu7cBbRu+Ys8d2YRGqzvSE//miUBetuPBylzndrjUekguYvNDuhEVyp2//
LCpLLJ/qSptd3avaxW2NGBlpXf/tiwcQM1HLI3FhfKLjHMlOMY890hp86OxANzwLJc8aFg2syhG6
CdI8kshAqpPMteGbXxSPwZtg4DVa1h+cWId1MxLSuWAYmywIh3OlMxEraEeIkNq1+7DiYrOYyEmY
H02z9mFhnooLRnMzhyTEbGcn9A4UVwTQyOv0db317kRfqlCZqwcEkcN0Fq4yc8eH6I6eW6AVvEhS
BwOpdBhdjHeqy8y0WbLrfvhH81CAPFyJ62YvXIeztZ9OAkNUKoaDtfe1g/fVwxvck3FIB5iJ6I0n
ItyK7Fm7GWfjxb/ySHgxNsqnsK9d7r+IQz0NgxQ/2jJwq8dqixgoRCm6FE/WGjPDMnjRv/0dMnGf
4etCJp54CcGXiQQsRRYw5MFF6DDItba1j06BNCBu5pVlrc1rRe7Pt+ivhW30CoDIe5A20qls36J9
+gRnjK4dwXNzkPqSUxsyGbg4PW/nlLCVjZ5bsh+KvaNu6nLlb9LRjr6thhSNhbnSeh6ZKnFASwa9
grXytRV3FhnC0Gxe0k1duIyU0FQYrPONcGAEi8p6XCmIZRiAuNMlyBxRXmRrH5L7MlgbSLMvyriQ
7ebROkiiU+wwQWrGonSGve5Y3CbSSXiO141L6S6fwy//EOUr81PsNjp76hngBdqFdmWkDjphiiD1
I3ObHTPOlI9Y3uHbjf1SzpbDbg5AXefH7MV6pkaX9qUAhhu440p4o8+PHNf71I4xRNhzTLynN6Fn
WTTvlohOD4HxofLYFlbw/K5+d9GH7bRLVrVTL30MQE55IFzvPXuSb+NzytDondZPsDV3UFrUdf0S
PBbjuv7gloPe1eyUd+GBb9eWCMZZ8YUZ/YkvYiqXwF7CWxy4lnWJ+kUrbWTGaKSVClwl7umF8iSG
W91cDxst3oNDdyVnQqTx3LgNyl1zASNV//RgtQ0rAIHijsRg49B9N0D46H3J9IKc7LFGMLjs7sLL
xDfdrQm9JigJRCPzpnU2PkCtzHbEzXL2X5T7wFXfVevSAs1E2TIuAQp9eBtFWFqkADxEmiuQ0HAn
HBL/YgPTB88WX94Og+K4JlHFL9z+pLV7PXBwYwDe/SZflvApDeDbgZm8dgHZrgjXkXojXGqP1aVH
Jv8OtR4rP06PMzBtJDUoaw2UyQAa19yYAP4c003B55E9AYHhnBYbKVsF4pKBFfKHdpc0ILQXY7aV
H/jvDZKScBt0azIiuh3J5LO2MgZdvmCOpAe2ktlQ4jmzh/qFSiHK77p6aJpVbd44SArtgYKt+Koe
GguKputRhr5G6Ua6sEEhf5LDO03B7KE+hacMT+W2L9f+tX2KSwcyI3cM45oFUTkbUgfs4gNob8BD
/1E7DQo+FZtTMcoA3fVzYBBbmnOUc6iQwqP/Zr7KBzaJ5Cu6dK8GvTuXeJPXfF9ugm27a17UhyJx
RibCaEqvkAGJqCOkZRlMJOquinVpuNZrkzomiqJ0l5NKkJ3IP8ECGAAoOfnTNf8sXmecDe5NNA8m
pfkXESLYPbJvvF2p+oW3bHzGu4gNK9GBIaGdx8K4pGYkkPlUwVTZ0ia9ZU7Y7uor007vSQAmeJi+
871+zZ8jc+m55s2n/Npmj3hQl0qzHPDmHQptVXCxsI7oy5KblavEYruU0rJCgbJM7tRxTfbmk4RL
a/Qw0Nd74n1iDsU8wONrC+kEg475wMTNK5607iKc0ytOmQG0IrcZpw6kou+IPacvHmwlxogdNFV6
lN5OfEK3cq05dWwBRWjM2o+mS0YUXx+B3dpFO6Cjjx5H26NGfWfhC1BattStGH7IA15mr2G5qr7a
PURkbhkeT6jqEOQ/Auwm68qlblmlF+DN1Uqz821ig/Q5mPsCL5hJFbwEF3micvBfuWeSXZdvCyww
qkNEVnHVJ5LY7dlvG6NgXwMqIToUNZ2kbbWjAYB6R1+dPoUKVhMpvw0QhIlncWX8679KbFhUVNEK
Y0m2i00nefQk8nA/X4TXYngV80tHnN4zXWcfnqFNBRU6SBQQUlOekQg+qAQRPbQFYS2U9Q1cMWof
cWF9cjF4qsaU8RxoNkChDultuJvhonsl4rjaAgijy/45agvthqGF6aRE4My5YuRnl0+E7QK4fiA1
iFN7WO8CCj+ZDCPbJE/6zg2aoxy3QcpdfAeRrcn+uSXidp+/debC3yU3/1hwhLKolVoEO180Ah7U
d+YzHEQpWM01Nhlrj2IZAiBi8W14zh5429JZfAVXdaOZwcvijuKM8ILXBxootbi4y1dcXGGXvNK7
46CQfNXeDgHJPGW/+Z/sxuQHoahqjuYTht336LtyI0Z6m2Ktfnh7E7Omx5mPGnmRH6wHvIz09Yp9
v03rJVjEdfCZRsywOA+5pBpyH1XbaM0zivXSkj8wP6/bZ1ofTbkk/ZlDw8o/qQ/CS2qLH+JogzME
DSycY/ZDhJ985c0boRvqRwVcH0v4qpmWkI/6TdCtQDR/eLv6ya92EWLejbwXVsY2xeYWrEq4H+YG
uPiLRfbJwB3Kl/2NhF4Ae77FB2KglVh5g6051qW6NHfEnE8mjBD8jwg/uVdRhNrjPoCkvI6+2f2k
ZKUD8HkfafD5i6+uWFIiUDahz+Yp3zy1l0DZJ5/aM6vzIXzzHOLhvdUQrqydcZTwF34yW0B0YU2P
ELHztaEghV+or8JedEuM8msLFsqK3V/fMTpZBUQTIPRZR5t6G2CBP0vXebOZRWKc4YyNdC7mQ6zJ
hMGhn+cfx7v0/FxKjOVXtH0Y2uI558FYviZo2ZeDrR5ZOFyk4CLvgi/sr+YDCNDwO7p1HzwEhKtk
Zy/ZbUwdci31i+cMG+PKHsVNYXwyddsr+3ELKsh4IWUOyMxEoM5yeGn8VQsdhMxRhSptGWyoiL0v
lOMc19HeRl8qRwwqIxVC7yI4YK8SH9jl/cWA3eIQ4YG55cf8DTm6RRTdEmEAoXbeg38NuJ8W3lPy
xRrunimhR0hUS/ESntiOZLYcLGcLxl31U/2kvdRPbI/BAzGUi/Bc2v0TZ1f1kO0l29ht4ou4Np4r
7rYSQWlus3myWWov1Nb37rV3mcY8FXcEaqS2oiPddpTS9vjMgR3eZb0v0EmWq9oWGfkx7Hu0tqym
9+pSEsXrL+FBsmX0N/N5HHbWqjt6H/3wFNW2kDqa6OSky/DUXzaucSStnaPf7PDhENdjY1yIL/MN
NEDw2hXfBCLI7qTaKRVAS56H6zv8h7mj7cZjcWIXRHNobUfebOVUD9p2cPgGxL2yrhkI3vEYBwui
iWlJkPmX0xfiQclw6ziXz3gJ3zPKsmA9rMVPogfies0G/iSwkc/ChUXhGofirX7GTiFz8JQuwj3U
lr7WdNxKreoYiKB7KwEez2hm++sn0LQdDtTCWtXE3qyMilsa8T6Gptc5DjtnrkkKNFM3Cdr2Gmp4
vAt//X6MCCuNm5KlYsW7WuoI6Kp4juN58kBVYphSpuRZSJTaNhqNz63XgrwVtYwffRMur0rvrIxw
l4TUXqiUUYj27TkWo9JJCH1cBUWH1XnkZujnXyJkN8uWyQYe70lBBlfvVWmgXBry//vLYFaHVi10
J9aDZDuQB6w2KgVlUiXl1vqyvvLa6vYWkHTg9HlOExZ9wjotBE4qv37RJ7LSBd9huEATE4ExyY5V
SPkQmE+ILCs3KCjM0T1iQaTxrOI9RclBi3YkGlGLbkJ89ulY9IVvIhqQsD5Xx16VP+UYvHgWzdxr
8+LxebchBDe0TO0qLzlzke/ULi3c3aU/fimFd4AwL1PC+i3msedIl2tuFRH/MReiVWUXvXJK5tvE
43G4GDUxBhNWCzozDM684lGtn0YV9er8c2gOMArD+lOIopsFSr0a6odGmGL2SHWZD8lbrxe0UMen
sRAUp1Ghn3a6LY3GOR59txDko8LBE7b/QyapV4PcuYUhkxJAcChRMgohRd7FY7iz7hvzsWgnzY59
1EDeMN37ST5xOShgyHqlT1R8mgI4JaNrV1CeP0yZcE3LC3D0BeRBVvs6G+pNi8uKfSZJNkS+sWkN
bi+OwbESMJ1gxhgdr2ydTvTD5QwFg5lhHMzEGnZdRpFJKrStQAdjDDSpjmXJH+ROK2T7Gd4iRJwB
Dd7DP/o0tdq32lcKIhHuurhNbC2hXJiTvDCwH6My4DQsmcv//q//9QOj81//JNeAACr+B2iz+fzf
/62ppol4ydB0S8WdyYv+ALroQyJnnWBWbq/CGcgtMAUdzwuZGKo6JdYlLZ1KjbaFAleSMOr7n1/+
33yX+dUtSRFNnQmR+gPaYwza0Gi5UcH96r+9QV2JtU/rIKKLIcwCJcKB6HaJeKX//LoS2KF/fWxJ
VgzL1BhuqfL8xv5BzhFroK7yIFVMWsj5qHCKVboTGv151PHCTyJq+rQ6YMM76BZ6TsbJnGxzZaNa
/fYvb2X+jD+vgCQTsEHSncU7+nEFpFgTR+ShleuJYBGiUgALIXwFcLBd4RRA/mM+OQNhWL4D07Pu
ToDFRDienXf++JflYPzmvcjwtxTFVDXZ+vletNCTZCEPmZWDBmZ74AE/YwWSsXgL8KJ5gqn+5Uoo
v1uAMhYPA4uJqKv6jysRM7GbikIgYj2j3Wf06d1QNHSSVFrtBGtz/voNqXktChLP08ypcaKWA6U9
cgBcJslWIYYAiXFErCAHGDD7fEsaf8mLbWy3OK6q6tFEA1KMKFOblMtbEHuCtJK2bkZaUrkOzeby
54v6u2sqK4qBRdacqVc/1vXoqyQdxH7tmikPQvLYoOSU/V9unl+L9OfKUWTuHU2Ev2UY8n8u4gGn
89hYcuV2lXaDTXPpUmPXGzS/G+6Yghas0WeXqejAMVj80JubIdIO+D/gHPbJRQ9YUUldnHtSKEzC
gPFBm+qX1czMkuI1KavDNALQKPTSEWvvLLbBd16llf3nL0v+Fz2LPUiRdU0WLVMC8TkvkX/cjJam
Ag6XFY4DFqWpb+TQCkActoxaxpRrOlVh6gIL3gzQnsS5rWzaWZU8+hJM1yCGMKIPX4S+f5lxBTAQ
5oLiQyuYev/spfB6//x2f7t3KCqDOx5ehqz/+vN/vF2ltvTcCHm7rKxlK0G1wXC1nGbslJR295iR
+uzpfx20XaTQu/QRwNGTWSSm2Pztvfzu7lHYuEUVRT3C0B9LwEdYIgnmWLmxxvTEKONxNdNGxoCe
UCmXjq9xPzUdI3afMUYfpJ9//jJ+e/sqliarIpw3nYX449rhN/mfNTggKFpVkkyTuQsRiY53E8zm
QlbyRT3fefiyYoAg88Xp5Gtk0leacTIDNjls7MMXAVBcacT+yyaSvhojpuHqH4qkgN2TcMomzJW8
81sXeO9wInbYKGmYRt12piw1M4bqzx9M+v03a+oGT2NZNf+1L6FBZQGJlVvnO62lxa4ruAJRrdkD
qBnSX+LNJFmbhMZ5BPnlz6/+u+ciK2wmnokA95QfzwR18NRWTXkmjDOnR6A10c/s866PHMk37pGW
0SDpm7985t/tWqoIMUmF7wPJ7gdOLiYuvBuTvnKngWuJ4OZVN/PXP3+yv73Gj08GPlnGJ8qCReR3
mPTKUc30L5vvb9ckN4OkWNwXDLl/rkkrgtUiN9wUpWQrPSOAkV3EGlhgWp5dyNOm8aWGa61sD/hl
LpiaGMajH06SfeKVu7DqDp2IP9SUJTLxEqZUBh2DYAxew8K3m5lJSiTcCAtsvMMhoTM6A6N846EI
vfcZOGZ6qDT+/MVJ8638n7u9IoqaqYDnFC0k+z+eKapWtIoALMj1EacvGh7jC5VQchkRFERybjOj
Tu64uxk5gLvxhZKpSUHpW0CR//NbsX73TiC5UqxqsmT83HRK3RDNsVBKt8y+BZ9heyDTvzYaiTnu
SNhl4+0UgBWBsvvz6/67OkE1aSKsM3TY+uavb+gfG6/lS81UxUlJqEuwMmTuyZove5kXHX40Nt05
f/LPrziv+B/fOZ/P1AyM85qi/qyOrToMJ6IKcIepEHojlNmUss9FFT3+f7yOKosSF5jdXJ0/+T8+
GbkHmMsqI3dNejeTR+4SJG4w1X+pNU3ld5/nH6/zo9gSlEQne5PXAUnRCJa6QvPNKV9fCAOyAClX
mSs+JGG+IfBuYN8uXtRoY5TRjY9Pr6FrO1uwZs2Vkq4V9FiSEoh2RCW0mEiNJnyTWAeVFhShm6Fb
qgBuWp+eEfmP2O8LkSwFGXkLpHAUvdB9WstEVOH5Vx/Wsix7HPMjZaOVtW9PnZ2nQUpcOBM6YrDy
peWrCODzZh3k0wc+c2HTc6DEM9kjj2SWX7QfnSkiL4gDMp3LDNfOEL/1xorjKaO2mYVsJeaLZKCU
APtYYG7qm1W+QYYk3fAxbk0/eOlTXUS4Cl1HG9QL1O1vESbeKvaYYBuaSQ9zkgy70rRngj+j6cyh
uXQ8Oqy5xQC807HbRDHiAXMIHsNpuvnh6c8rRfrNg4mC0tDYDESUYdrPailJJkHhmJaTZwwQQA76
a5dkF6WXr2ZlvdON6BbiGF+w8zxZaXSurUAF0tRj9d/nobYdM/WKef1Zk8q1FBT3SUheJZ2sTFlp
yHhPZGcaAxo7pQ7H33+sOp14xcBrl5gSnYHgoKrGX23EF2xtTKnU4DHvGJ0KAEEV6z3p+6tG6tXU
tFcZMnTdAfyOMgYiqXWsymCtYiNsVP5ClBDHMbSroMfLGV1SWd3jJbnITXfFMudXn9GYbRRF+hx9
yfEE0N4qjQ6lkt/aTHKKgdFjyNfukearhmFCq2kNSRpxBZ6F5fw+ZbWPV7XRXgNd+vz19zp9X+f1
BfXtqu4gVMjI+ZrE2kIldzXGgm0lvtVR53oDe5qkPitytsFnsU3C7DAF8tnX1JMfw4YIqrsw5Qfc
LjB3guAe9PFLRYLsvglg8ni+8NBk9UFtjU8yzOnmm9VTjh3xHHdE3WTwjac2f+AMypqawfZ/WSG/
eVDIFrRUmk8aqkzjx2bipVBL5WpEHQ2GLPercdtALl3qFn3ItNJsKNqfIQJ2JBkVchaRyx7XA0NQ
T+ndv7yX+XH+YwNVZEMFN2HB8rB+HlHosnRdX6S5Cw4EeTox00I4G9UIQ0Qv1+pSR1436VdC0b8N
RvMh5eK1rlDWBIGprvOuYJpoCv6mb4a/PMSkf586FE5ooq7LkgkV8+feXvljJwStTqIxlgH6XYWJ
VJbBC+Jyf+cN1YuXTtAJDTlxawPOViD0m5aclb881GY48s+vCL4tzzPTJAeQiuU/9/5mjInQGFvw
suYdIkDq4P9LhfUvbgimjsUQDeMuSxAnKiT+zjSNZvacq52FrDiBhy7qH1q6S7AT0JYfzvD+pkPu
CcifMJbIaryULZSzXtWsJl04K13CZwkbGeIcbC2VqBWv1RdYNpK/PDx/t1NxPiL/VdTobcjyjzqs
jpsiifFUQWhtj41sMXqv3mBQLbqkupV9dkvaEemPMgGLyd/+vPL+XUGr89NUMkBCG5am/agz467A
3SRF2FFMxk34lVbDON7o1tmhXu57OX2YBMRDf37R36wpqnZw14ZBYaSI+o9PXNR53vpdm7h5jOQT
LWER12+T3gL9iE6ah046wyM3vKWRcUFF/fnnl/9VAv7n3aaKCh9bllRJ17WfhZkfJkWmJiWpd1qj
MlvsWB26jPSOTN9JPUWJfukwBzDe1phJC6AteroTZacuBtF8qlrl1s5/TND7aazx8heDScckfxvH
B6U9gPHbRjkWfaP629X69zbBG+fQQdGuabz9eUv7R/1TavSt9TbljWO6DxTcwJP5GWHCB0H5l9PB
7xaGQtNP52uiEtJ+vFSAVNgzGyt24xiugYHDwzecVGsPBjpvLGOcKBvr6c8X5t8FMx8PYroC5Hze
bH6WXWoBWFMwCUlhv4ut4i0fpRtIhpVYSPdfX3nspWtVNv6yHv9dvqoiR3JFnIt1XvjHTaDVNDEa
z4hdoW23Y9IRZBf/H9LObDduJUvXr9LY96zmzODBqb7IWanB1pSyfUOkLYnzHByf/nyRu+rATies
bjRQJWzbksgkY1ix1r++/1Ps6jd//njGpWfq6KS7LPxbeKxnSxhh1xjH/O5dWDj3bs8ZHkNulXBj
qyy/1pp1k9rmJtGdjYAtYLesso1Fp1U3XcWIAoFUYWthYVqlBR+NrAuLEM/A0Infham7nAh/HVqj
Zo6Y+dH229AHNMfRo+WMrAHBjYzlddd/NTAkXLgJjCjjo6HmqJ32fD6qpc9zgISx05xdmw0EA5pI
pjvfAS5h0+hHBgTWgu6VrOvlcCVhui1o0ATXAImkwIOZT4CqOMdfUVm8DX0wYxIV356At8KgEVAw
qS2D3uMxTyHWsBNgMc+0J2FmmM2KzjhEIVVXbIK2eMhsmshHRZA5Qcek8t8M6SahTyxTHW1PJ5aB
Vou1MwAvOn07QDwfdhLQJ5rISbWCgxuGb7J19idXlrnUVVM8PtPCqpewj0FyxN/J66F8G4H7aWW/
A8TlL02jPgJ43lTqGPDBgFOT9LcHK3yVmjGEb58PuDmB4RrZLHTToH0LEvRykbN2p33eoEarAaIE
TrcvC0gkNE290p2ztqr2859v4uLkwnKA8oVvwv8/W0hyuyZ4CMtsR08nkio+tp4aT8KTHxzaLuQb
GcG+y7mXRd0l1/frCKbbzSqqush2g0XRCW2i6EB2sE63db8nhHqCeYAeHFyGtBzc2sybJuhvBjF/
dCO/RyoqQ29QJhIkP3n6v97InOi0EYNm3Rkt3IuOL6ux2bbhMc2nL45q5Tz529TOnWqEz8X3//kD
5ynYbOi20PXzjBzTwO3TiNVsSoNX9bwb9GV5E3ywWJu/H5JJgrEyUmcgfW+ez9qxTQtjLlkx3JQS
gw/nf5FVGeos7z6dsC5xWbMSS+7i3vUXg2SUAyTH8nTamFgZEUujNIfIOfuEvKp8F9v+Sw4zxwww
GxiRB7YGAqePl+FLqw02FLZB2eFCWka4jQDh16coO7u9hq+3VlVHHuUSy/mbSf9w1b/4nEwL1h3Y
C/Fb5SbjIXku2a/dNH7SjA4kclodO9KmICEFypos/t5l323AL4MGrmogInXrfVwggPnzwPDUDDhf
DnhRFHltw8Kc5Gyf8zsTwFNYpzuajOnSAfQvAD9AoMS8Ko3RftEkVcr2c0Q0QUhw74t2q4uvnrCf
crQ15dsY0roS5/2uJVxK2CBBTePROPOl93EsGkbn1vGD20maT2IkmVExGHSrOtoyPfiWfMyr8uiP
+k0FqB4vMHqZmq+NcNZ1iPMUbZRHUtWkIP2n2agfLGhNmF8p8PBbXFJsj0RurUvTvaHH+KG3QMBU
XnMddRZ4Cwx/MI4MPA/gqftSxBxzGfY6itNRB2tp3kQMhwUeprB2vp3+23NzTGp5ylVNRiUqvyf6
R7uqffHde2RYWf/o7TsP7ZugVSmFnJ2tbvYFsCWR9vuBIudKTYhmGNAHRdPOMXABH3EK40knvvGU
NMUxCZsfXdRezbr9pMVEmXJgwa6b+hEWx+fZbgbCUn+ZNtGP5LvhgxzpIkQJ7vSZDq9dCYssVZwp
L3NRRmvua8/gEpXTLnsL3aNaiy2Pf9Ih4IOXqujW6ekkKMMH2VLP8rQPtoFLAYah2xwjafD21THu
11Ux87oxiQGI7DRpLIyxeAjHYI/rnxHWz2UzHfUKrU6Q3fvl9MEZx7ywBRkshipoplhrncf7psGs
tmnf3s2B8Qqu7Quw/4NnROvaLx6T6ltnWDtrN725qrHMQbgTfdFL76YMrKPo5WNRA9QTFVW/SmWq
tu2IgMIMig35HlqqfPkYNdnVn+fqpdWVnJbhEu8Tj/127O6hrY5NWJa7IUHR5hVXdUd+Jx8em7S4
mqt0rw/exoro0EKlORXcHDqSxaB3j5lEHeFFtM5EnzD1/JGM9pdc6K8zLLhEPBv5dExb/YMz1cXX
axiUJanFcKY7331tzU/iRrTljna6u9odGkRDh1BW17oe34cEW0U2rqck3E7C+dBX6EJgzbVV5tk0
HJ+1+texxZI3yNauGVuYpyzxg2eA2TfMmq1TrhwteaSzfh/N+muV6a/kqTcQ27bFENw5ZvdIa/4i
lQIZM/BpSy9u//wmLx12uTmOMxYxGCe3s1U3x38N4DxvcpblF3Bjm2l2viQOy2UYeQvOpzd6QW4p
dJw7N/T39hgePriDC+cq3ozuW8LlgCXOw8DKs2OZF2SX6ql/VO9ncP1d2AIxl19sv3/E3PpQ5u7N
mIo7rHt9dB5lYn3BqfBVeuE9RpRfCiD7Gpa19BR/MDsvbMeGharGt2z2pN+q8z18Szwg6wIldMe5
unxznPopaxlAcVjfi674qBh8abBY2GyZjmGaHPfOBgsjIyjNdi52ZAc2DQZxDTyTBeTVVeVGj0k0
8ZfjB9NZveOznZd6ve5YFhVo2/TVCvXTwb2ah7HRA5JXdCy/zOgYR3rDPXkblsVHiW/v0tv++Vpn
483XkjSxbZUo8+FjtXFAg6kBqYsTjhEf67EEwCaQNdrWNtLru7kqPZpwxLWYfCatu6Jl/UkRfXPb
24TU85pqutJL+wVQfU4lH3cScEvZvK2Ube7g6VetVj3REhuB0LckyVooEtfeddU1TyfyMRLNnPIj
bL7qzS6MHfbLu8Tpwa4k81UbGVd14a2Lsv80xa+h6a39tkBJ5+0FPdikXEzcA2U5bfXav66a/s7P
gb5o07aZW/yf66cUgE+n0WpKA2jW3+b9dGV1dKnV3XuSyKe+5S7D4m4sIJjkwfzoZFRKTB9Lo5Im
7WXsgbDJ8PatvourSBnPlrYP8yXQv2Bl8zVtXUwMu4U2WdMSkLY/rnodkxwLIs2mph/tRLj0+Sgb
G5Uk3Xj23kUT5CVhvclHlNJ6fqyQZpFZbPHBktdzOGWwUAv2EbfGyadkBIIX2NoW9p7CD+M9M5hO
UEot2yQcEG7KATYdoKhhSjCI6NKHLidItHwbMEimZ/wKRd1HlggrwbmLRi/aQhZCMk4Ge4EJwxd8
NkdsHKxtgS2Q0Kp7MHr06DDqZ1HcgzpfWRXxmKePV23BVuhAjUvpF+7xDvLTN5/2IC9un0QglDPm
Wx+X92FT3GutREsRoHmyaWkvf7TCeDEz+haLtDwk4xUsw4XngrulcPDiAUcKKpq8gRT70S5y+F1p
cKtjatUBDrAiZyO1KzUkRre+9yfvWrgTTaTcpFoHgKRv0bdurRTuYRDdDHH3pfTCcVV00/bPy+XF
+WN4nsHiYCFbOTuwunVby8llQTLbYNW4rMj4Yk4VjheohOzJXXezf81H/GAdvBSkkP/g9IqYAq3S
2WWdaIKhEmK6LCn/GLp/V6Q5+fzig5Xo4nbkEGFaVGwpI/pn17ERBwGv94vdMPm7bujoiYIEn9Ot
SzalRE63qOLo3m/M2xhbnNr4OFK4tOKzqXouz5gs7PnB0a/yOq8Gh4oCPRxZjeK0Q/8+aO4Nf32H
UIBDn1gE4fzA4r+OsNZegUS80RsAyYLkI760N1I2n1MTSy3hXge5SQXLAZYcYEQzQM5c5EbBFGyD
XZgVr2UoH7oo3MMVv/anHpgCblO909ChUJDNDzEKCWkgzoduNZXuk9WBgUtZLrtJ1QgzbWk20Eqj
SXU66dPRKuYdds2Ivr2lgWFyHukI+V/NNkWY09OAj68XJuXxQ13dN6JEw27TNKDL+ajeZgkZjP6v
MV2JxD1wlEpzPJqrCXxWct/AW4LcSyTyLcAU9u+KXcS6YcHRWxlhTKKmT24FQSpeBQk4BbJQbe7J
lZn0uJU3YBwNEMIZ9sZYfuBCgEBdZtUbjVSASXXY3GMPlh9hxBDaWBpI+6kacTCd0Px7lQzBO/h0
aBtwKKg9er27b3WaKLMmXHQjPbZ9cpjTCvpGrkTi9HzGARdQWME/z8FL+6VrcUT30bsxVNUc/Wm/
jPXWyYu0L6AfUmMyn3M3u54GfZsa2NX8ry51fkTrK3jDJcjHXeRBUizgCxfk2MEkLgepffCxLkbJ
LucqdCnI0TjO/fq59Nqsytpu+Fzpro1w0wuLdTSWGxW3J8b01cAxfaaTHdzwBx/zUtRDloaUFKEW
57CzqMdtkBUUGcvLSNkXAnqe0/Ii5Z0X+ddGxfvlz39+sJev6JDJV8amv2UbgFOjboFjuGuShgaw
5gmqzNEIppcya94kewhUp/WfL3laOs7jLKWPJdeJWtk7F//MbQXVHweFXTJm0dLG5LBH40izpY/R
qN4sZuk+trCZ8IIbskchnjDCRhAzESM0gyr1lfSYy3uNjaql2ZU+01wSkcbz1p+QNjhaCXUC5xEv
d65TRG8kugKa4uYrt/Lc5YxFcxhUcukJ5ttAVxpeA+S2r3s4uivmynUcw5eieNviSvzYZDTGSZhw
uW/tytx8Hv36c6EV0yIgE4ugeRXJCJqwr6UrE/8EcrMDXceq+7xugSYhAMQkrFxy+iyWcPy/JgLq
hAMc789P9eKoZcxalIIoTaNB/XXUDmOAV1rk57uhrt6yCYNjMinBfAW+7s6017JbJfQ7zh8lMi8N
IHhAJDJJ6Nq/nQzaXpuiynTzHYTqt2Tm9flze5wyecyVBmNsqnu4P09//rCXdn8qTyjedfXlFF3/
tPLofpMiSIZ8mLKFlOBqlj46LbX1N6WzT4TxKSvrJxWf/Pm6l1a8n657fn5OZjvrS0fPaWwetwKr
ejhD7d1gGi9N2f/t7fxj/D/hW/n57/nwczeDfyFDjQuxi0iMYymrwlmqXA4CQw9MmXZWkTyMYz+s
YmTrIdlYs8kkNi7Vu4OZG9WneTvpEb3sAmYGeUODFx0Erbdw2p0VvmYl9CPXHT8loXUPq3LMAwCn
VobITzNeQ5derNYGlhc4XxM0kmvTRJY3YrvXwhiMEsA5zvwsO5Amc/rI2gi7F/LUJiquiGlpi6bb
pKVbG+e2l1NziSsSHdsn2u78u7SkG6nWOG8Y4K8XnLxIGJfE+lrxhM1GS0sIeefA2Ia9g8edbHHT
wxgSKdW6cIav/WwPmMBx7DGks0XudRe4ISTnAfglniZswRLGRLoMTRjCqTXe21m0V3Fz3Vgvgoh4
bBkbWCqsw2h8scMZGyz5lJTdHXYP1dpLtesxddYD+NlYi961uZnWTiT3eMzKO6eJcIui+RWH3g+2
mEuTxlcG1BQemK3nos4sq1p0lxV59YrTVWm99OAopG6/OJVzTcH3RWJR9sFKb14avD6aDLohPErF
5+OJ82WIbyELhJt5dybAe2S3gbky2mUNCTdW7lCGKsG1sb9zgwRLwzy4G+Mk2YVJ/th0lDUrk7Jv
jmuHmbwXQfUFvT3mVv2s0BLpNSxeeAkdQHWwWeuspwXYcKBB/HkOXugUsOmxQOdhstyQqzybF6E2
ZWgqM5hHQb5BP0WHu07Ge2yMOzvnU+G/hTk7TX3aBH891SLM9nwfYfZUkiEPaUTUfLntO1ZhWTzi
qod+i1anLa4FdOLCb8fSIzv01iZwLeDxFcRLqWFAkenKGlrH9zXuo92fP9Tvjt+gHxENGCqYEqR/
1Ij5aUXz3Unk0rSy3YjFfU1SHZSaeJKl2y8bc9wYflCtyhx0eG4aTxF8Bc7wBe29Id4gski3ccox
AGqliMQH69AlIQaibUpHKkrwfkvMhqMzV0HPYluJ6KaLs6OW1fdRSWO0Y9OILPE4aeB4t874BPzx
UzTKW4fS16IPOHnK1jsMmzwq3mTKi4JSj8wtf5twK/AGfkVXiGtMa1D72Nr7B89Uv7CCoo1AKoDA
jcLOeVVTT4LQJW2Uo89uMFJK6ffrJpaNQN/j/IxGhKc7zmV8NUR7fwA9UCbpfOvrsBuG6FWfavMT
BTSq2xnEICtQ/pxdjerNmI7hzHSZsu/4QxbroZCfoKPCPcFZ0a/IcRQus8WJe22VwFXFt5PJNkEd
d0T8wGIFoLIovV2W+jZuuwVnKWHtSxOHHCsiL6wqX3BToj0ANSB9GQmKvldc0+CNPsWHl7a2IrSG
vrbW6wrlqWY9CCd+KZAhLazONhZDRawkNHGT+j+8gSXYTbrX0NFXgUM0U/Q7hGyr2v0GsfQtDML9
GMJ+ChNnFVrlvdpPeu8ZG8xvKiiUmfXSNs2T0XWvJrW+nj/3sWlQ/ecXW7p8ioj5h6G/8itJgTy6
hlrfr8J4eL8NdOvOZzcI7STdki2kJb2psUzxvXvskDk+QgRkie1hflVyN2eKOzrp34py+vHBWLg0
FBCkWTqiFQ6151W1iWJC1kor341JmYGFtBbgfR/ysB23nOd4PrF/39saJp5q/aLPJs2ND5QlF4IW
GgQFOnNH7ejnCV7srus6VwGaX/L6hqw6uB6I4d6veTbISXf+VK9n+kgXMazlj2bxhdWfVAk1HdK4
RIjn2feCGns35HGxSztMJKsi2dklDDMP0P3KqmmvKmlGuhHOo8Mc2ORBBDy03QVVie9zJMXWLJK7
oKvNK2tSFoC9D4QQXy7dueq7MbiFlrnCMOkpFhiHEltsiWqICZvm713sP38Ji9pT0+ePssJ4NYzk
2R//6xZbtrIt3+X/VT/2/7/t1x/6r6cy539//JbtW3l3zN/a82/65ddy9X/d3eooj7/8YV2gq5nu
u7dmenhru0z+u1lVfed/9x//4+30W56m6u2ffx1feQXQiGl7/iH/+tc/qeZWJTu0fhrz6gr/+mf1
Ef751+2xbY8/oq59k7K98JNvx1b+8y/N9f/BaV1w3KMBgFonCa7h7fQvnvUPB1mPRc6HHiGkKGxB
RdnI6J9/2eY/mDtE+Ui+OROjjPrrP9qyO/2T8Q/KhBxWqZy4qt3N/evfD+FfMe7fb+9yzPt70klp
HCnCGjTzkj47O8P41gTktdKqnd4MdyXmgZRlqJJVpFZFSYux0D+Kii5d0aSwSOmX3qTf8ohZYXMw
HA1IROs2sHpyrdUztevBJvU9BFH3QfDy+ywkZ+mqSjNVMNrczkoModSCuanSamdk+PbSual506Ga
0yMWxYefXv+F88OFS9FfQ8+VWu70307ZvZcZPp7C1W5q0/c0S98DLX6PadZOw+9/vtLvSVGDKzmC
TBBj4Le3Jmm9bCNnrHakw3zM7Osa1QDY5nSMP3p+F/RDZF4Nli90sOiUzut0YaXn+E/zqSwK51TJ
9YPAbKUiwQhMGre6WidmF1dGI7GgmuqN13t3Fs5hs/lRyfD35Zw7oTZFjshCqHKeJfL6XGjSH6od
R/+NTpbc7aYHUggHQ5sOYzU+tLb3FsThByPoQqTIdelHwfWSxDCa+18jRc1wSsszSoaQll4lurwy
vR4s1fBQy/Gh6TTQ/OFNUswHEg0BnFc4kHaDfnFg/tjse6NwnxI3/eBEfvm2bNVrdwrKz6eu25Sd
mUVFtZN2W+MM6ezY3ZSKi0Y1XUg8Zm+7puYvErhROpZgsszup1Rhcbr+UTgTVsOQd93wg4z9xddE
Kp3liXMWy8uvjwujkG5Col8hG62bXdVjYNx0PdEYJ+fBZkZ4ZIJM+ZXK/EdSngtZfF7VT9dWQclP
Qb0gJu21Lqt2o2N9GnR29i4ETRWO2Mc042HUcRrUEwgMrvs9jp+LBs/oP0/NS4vAz3dwtqAOaR6V
fcEd0PKBY703HtwxOc6lBlGGJeHPF6PF6/enjXhKCMal53NKOxfpEtqz7ZcVlhR6tfFq79ot0/dB
p2Nx0ntjA5JkW8MqzuJn6vgOfuRwxTMxPDiQLqSPqojc/bXgZ6ZsuvYDxo4FCn8c/E3V6gd8OwDM
93eh3j3YVvdQJpsRw1Fi9Hc/To6u0Vo06YyHOdv4WEpV4bZzc/z8Sn6P+v7OnRSBZ2kOJfge63Ga
gmVVmvOyFTdhMV/XLgM0TfkmR0K7tLq7YsZgwXNgHmKkVwZ9e5pQ5GIebNvFVxJbQyPaZUacLyKL
w4TuF7deFKMctQ2IrNNxaEf6qqDmh9Y+KMerkwdUgeHCnBafpafoUpHyFM2JytwovcrrcDcF1qZN
Zsj4wELa17RLjhn049SiCNlj/2TjJlEN/dr0k/fcyd5LTuNqPJk+Q9igQAWL495y2h9CLcXqyUCk
MJeR2W6qASPv0fyheZQN9T7CrjQGqO3dtm0bLAY+lzG6u2HsnzBqWTtOu2p4nqfFQ7pQEqnuLbSm
0pbjlB8NrkmEh/SLFW/wG34B4nojxitT78Am8uEEFi7YnS+6XkYL2CaIX6RPVtQYsbryeC3lWKyn
vNx3AQuYevyBk7wPaUorqPbkSHw/tTJ/b/IWwUP0jtDhFhAGXVJTrmHQCcSwB/BE7sse+ajawNLj
zPoB7Ppd4r+NgvSEIwZQUuwT5sxxFK5UUvn7OsIDCRexRUCpbRGI+X60cL1gE/ZF/+Dj6JSTPI7S
np/3W399j9Ubu0sVHn1KWAv85WCIvtb9eG3r2VFdopiHh2hQAy3uNup6OOp+U6ZCvpYdrVnHrogn
RfBzN1YuNjv6QRuylcapNy3To5Hkx96jkcEaDzVOFpz1FqIM7y3sTRZTYzwkGHDaumRMhY5cBmF3
n+agq3wLNN1EO/rCJhuyzsqbHnD+gvzZtY1PL1K76TBzR8sikvglxtqyrZMjpHltye74yQ37N6FS
TabFy2rAg2zr9K58y4218dnx4AbJwt0zr25Od++lfL7R6B/UvpvUmFbHR7MSwCnr4wCPaZgw6kW0
hoaBZDcJD8gX+kENZUonTGXdvdM6gwR/kO8Sg3cTE6hu7TrEUa0/WJgPbjA6ba/SBExXXDQ39si9
dVnU8YVqX/ruBk21wZl5ZHxYOJfQiXIajrUTvidq4s4546DRMvrdwntPFuYy8NS5XS0lIs7eB3c8
+Blzpdyx3OLbORxOR25DYy1GYojfGnYmeAlxJvRBXPfEETY+cfwp3U7TYzsTE56WrV5t9WgWl8PI
EKpCezmOcBATOR0M9aLoVtN/AArtY9SVM3rizusell0avSOYR4Wrs/TJJqSilz57TXrEg25Xx/Kb
E+/7iTnQM1yMMD0iBZAIAMFYdWxZ/kAIPAoDzDOtCNvTN/jdNsSQggv0B6E+qNS4rdHl1i00AwuD
qwTsQ5h4WKD+AXKJ6Xqc5A2Q7BLeUEPP22Zuxmu9ibVVijRU73g2/qx120HfOX6/HhvPxGsgHjcD
eWLgrmG8Qe5/K6AJ4CxgHtxMzS4X6KBaMV3ZTUunYqZT7cyXjSHRt0gDOw6I7WUdZKvgdnZC5ybV
eDCVEHjh9Ax4e9hXZgv/Pxr2HJevPMkq2lZqmyzHYIFwLN7gsvbE3Iq3iavhl6WJpSnb23qCg4sp
NcZhlf0YKfMCbaz8dVYlz2PYUxUqbOBpGQ8uM/R1gtk8g5Nn5Q7TQVeJh9OAPAUvODO+q+1Az7N3
J3TRq/FoWOKkhA1H/9FrHehIkIplrxv3Q+BfT12yyQbFQ3Phaf79iib50vn5dszD/WnwIwdBPLu3
OkjzmjK3KxKALSRc4cXDrG8nOHrkb5Y0QtFE0ZfrcureuoDGOKd0H+vCn66GILkyfICkcT7rimND
p1sXtBsrbJ7rjicStvFG1PmN9DWK9rXx3e2A6wdzCu8QYxYyhWaNjXRtrnQFZ7JCbVu7ZcwLxLnY
oU9YeBj5xZWCRo6u6msJ9x6NyZTUmId2IFfQ+61Fl8x0KIPepA9jl8zwMHQd7+jaEJKeI/8qLuhX
jmSNQ6cXLZnIJv7E5W2BcouOD8J2Mb3VQtKhyLo1sWcugv7N1fNindc8pD4FH5fhwdiJEetih4v1
LOa4zoEiifu1k1JAO727MmMO9bN8L+xD23SfRigyK5k3OEL75jGNaOBO8ZcH3FmvTGTcyyjjtSN4
OPKDFMXaeFt42OvZpL9OMZFtjj/8xOGQ5Cf+atIgXqVASatMcSgdWrGdiPMFYMKVnVN37lQsG3T4
HnZvo55TjBbK+B3wmV0+FNI9FCNTgH7jx7kY7k21ljvu3aw70Gxbpmg4WMqgW9J3y+twOrRZiQEI
tAqYy+YyZm+rWucweuItG5m2CDqfSefpuPYm+BrMmMlS/FI9LfwXbyVbSTHe1BwPNnZF8abinVt2
aC7TcNjIrrsJYYKtZFg8SbeK115AUdBN8mZtsy+u5slF/hjetOg3meEEBh1zeVWgWbrpMP9eFI+m
FD1KW5e1vWxvzVn8mPLh3vDE8B1TWgzQ3H0YTu63cI3J0KaV2kCxxb7pe6vacfjGuH2Iv4i2169z
PxluNEGBNs4CDE4STNz6ba1c9cJ61Fe+GwNPMUN7RR4UzEpU/ojJj7HVkEksSHzGxsGHvupilb40
x+w5Zitd6fHGG+f6aqqxVcBKED0aBmMMaAgBoxJz5aJE0K/pQCpruKwm3r2pe9VE1q3emo/F4MI8
/HY6kwN4WwwFbOnO24o2MDZYITXLzLopyM4tGsf87IxNAQex/JS6Mt46mthVOHWhXUEtgNEm1kPi
gI9geSWVAi0FyRnm3Wfd6PlmD8gkxvDXFCyucc6oN7S+YFwhp35d4I4GOU++aoN7h/YFJYApN7GF
VfdY5dd05tVMivTBR/zi5AcxhHAJVcjQjOyokPC0ZRWA7I1Kd50HPX2RhHmO90OObB96NxgbOaRI
J8pPjWXcBJ6N3ZnWkJFOVjp+T0jx7S+2BtB7Asiz0EL46EnIwQRbRaa+y/yffHvX56mg6yvaehYX
9Gtck+fK6fBxZwvoTVT/6BcBW9IXnVBT80n9zhOWE94UY2WBrWbYpPqqk+XAmQ9+Y0NDHehzePHe
BOvXwDxsCjt2pHHTTW2/FX7zKR36dOmQNVwV0l4Z6PHWrQdkSe/7rxStsKiYB2CCqLIXlsAjhNbP
rU+51BMVqGsvggvXJ+tWh1vbDjD3wgbrg87ZlVoA8JIdBluLYFq5la7cYClH4pu2NrTge9+mDCce
6tJWV3el3EoHoz3HjTBE9fbMwWx72uno/+aQSWOadFtjGYyhjQfsnG5D8gQsZ3S6FcWDWduACfJo
H4vQ2nU+jqDsCtsRZnw4mtGtj+LfCsJn8C35Zurb71mtQdoMcZVGRPWtzKS/trDhBDIGJ6zfpEZL
UCTjcGvD2hbSpXErjTec3lxcOftbd2phqSSl8oysFwhaypUXjCvdJDaYO7ETY0iAWBCmGxCiC4NB
MKuQkjaxnjoZrc4cH1A9wjA202AhJsJ0jTDZwV58MVXZUW2Yf2eX6JehYyWNiX+SkuHDXLcX1DV7
XFtx4goJoXlPYI76hTFr16VWs7+bxFmuzskMLIk+pCyCyiT9FLYig0Njgd2G0b5kEo/GgNNM0stq
0+TD59F3AaV6/hafXu7U4gUN2iIlxoM3yjOZLfGEvexn1qQXNHN3p1BXquYVYWIB0sbJwRQEbyna
M2PRlOabnPjcjV4fcXNQkXIZmIcCGqltVrQzFnq/jXXsQWPtq8PawSIYLMYAedCMLbT6P6wCiLhN
8j43XUAQnwCzz4JPGoTLBZwLoqABAkdedxuT0K4pCDRyJ10ZtYh32soSTXMTCbgS6FaruFkmNo4W
PbZEs0V0ITrOd3mgrQNYIoGnCMBwLzKN15iow1anci2degqRwN6ti73noE2+0+R4cJKGjiUrPZo2
z3+YW06cnNNIFyf7mjcmE/xhMk4k5Pl5uGX22evHu9lzHnOBKQiZw0rV+hK57kWNx5yaYs58cNin
lxXA6xKT3iXWSI+OOobAKnlCyVTTK59lG0O0OOhCnrJ6LO89O9+EtRjXQVx8nWzE/ZwvEfcbdA2f
sqGhUrQibybcS/nyd0glARslrHMFh68JG8NF1QZLf2ZDVcdSV/rfTLnTbDi0MeWv0wgNO1hG9CBh
qYdRRoXvRIOg73TbnXCp9Rnhsjc4LfQ6jfWW/smFN7yimpgtsU/X6WfyHlEJ7tKKnRoW2oOV+wMC
LGMXWsODNUyglQiOO48HT2TPAW2Tx/G7Rql5nXT9Q1oT9+RZuA/z8tYtO06mbX89m+bh9A66GCMt
pVJEBcw9qHW1KNXZQp2P9Wh6sd3p2OVgx6smnoAw+XgUWvS0nE7JVjbvRk+7A/eqfIdJVs/MQ6PH
ovd0E2Zbrnx1tC3cHO4YOBeytADLOaxWyXzdOc84szYLrcS5hoY62uZTCGYTsN4Cy6npOkvlJ1r8
Nvi27hH45Mu04DvUr1YJRSfsvw/ls+1i/NNN2SphjBRW9NknpQcbb1d24lvVO7TyGuMNnXVsGV58
tNQRHc/JVAcMrNJvp5s31J5T2YxXMydRkfD3Rmy+SxdacMlPwiUlz+t3V2Se1XkXv5OWAZ/G7l2Q
k+8xxmuRG/eo5mHgW+OtlbBjag4ebPmKJ/+sFoyuQKqAVYPOauONhrsAeMcg5fFoNQcdkbU3BBoE
wZz1OkFkVT+essl1yErXON804ZI8MzlepvaEc4h7Z8pwIWcMeXrmtDrU9yUhe2dQrcAS/AbhGzsA
JkkyAOxUh7Daldmc5CTMCOYnQite5+HW0MfladbOKjtG/f61kqhsT2NeWPV19fdE2wgI+V37LR05
gKiFtqJ3rn9t6v5BLSXqrUZzt3NL54ii7pgYP6DULMPWTZdZVrDMaJ8my7yF/jOt5piPrVIQfcvs
CcfxwfGe0i76AV5sLsiqNK4ZsqtfUZuF3KyeCRba4Dq/qI/paiqnzKJYSffOESQzPdXrrRKXXYt5
C1ErG8mzyeyoMeNdDjTSr0dkjKtTbcCStYfPPcjcIKDhWjPmQ62172OVPdDovJmHESMHpj8d0Rzu
URiNdaktVQED3WWIu625T3SSXn3xZcJTmRo55w6V8HHC6H2yyWrQ06Qt8c+8otSzNQgSPTW0T19i
qngGQvUcrnmNn/QC7i1aGPduHBmCbU2BiYLF2h3Gz56Lr8EpsRA9ZbgCo/UTyGQGBl4YcwCXPlTv
igFuTJvSzIBQEAl0nQGhzSHPnpL1yDMcCVTGw/LzI86Idz1Y+57cieuoszWj0hwxlNEgtbYk58ZT
+izZYjQLAFwEtwPgyqllVfd5OAm+Ueojjs3wneThum6Gddbh1tIZBH65kX+RvXF7mg8ysHmFeBOW
MQeqCS6Gm7uvzkzfelpPXDmVG3SOePK9IPrYCYn7FAUCpl/rPVn4Aa9OR+2Ajk4cGvcGOca+5Mw2
jRlGnAxodbxnv+/r8N0NWbidbMYcmmORK9KrZugeMrRxU2VaazBKxAeGHS6jni5QFVE7ZGFPJ61Q
pcqykZWhqADA0WC9Emp/pOACfop5nWvsujFJt8K5Gf4fdWe23DaypesnQgWmxHArEpxESrLkQdYN
QnJZSCSQmOen7w+s2m2Xa59d3RHnpiMcNElRJEUCmWv96x8M2iMlWQ28hOqtgDUxVAnglOQLETmH
ZE1UrWTRDfXqbZdWpPcCUsbWSIzuJPd1P9CDhl1Ihlv6hKQj3KsjCvRihwWbsbVokE2YD9Kjmiw6
Qo3i9s4mhUeszluD+tQlJflELUtMLvLfi2aw7q69Z7F4Uarw/cpbPqKOONSmm8+jGtml4p6kio74
SQaur76lqRjuEse9cyf9fkVpDIM/usnTbV2hf/fMINiL1NwIqOSbAmjyutlRKmZRTYRTKmiN8a4k
slJRns7+774MWr5OPkcd4ywvVfA9yGh5G417dSUJZFoBsaoCjW4cPrssREabUyPfFOFDqbSPBW76
Pq+zgCpkhiSt4os7ee89kuAwCAlVAEVIHfmuqgc9s4WoBURpKZ/bpbuvDFrvuMSic84FCyrbG7oI
A15henvtmQtMvDbXvS3zKKM73/tetwZJQoDVywpN2YITs3Ayn4rxHpThhmH1amIOnTAJdwbxiTxE
sWf1+rXBhTMgZdgIsDa57lX4Xd1gtnt/reauf+hqE7WthMvaTJMHMqvD9Ut3Op7UNUiwJG86QbDc
BtVbyICRbNQLmtOvsaDcrhgCxEn+4qdVsHWkEwM5EMy2fjaeSyU51seySPLNetRP2WOdET5lBDln
ZY2LbzF/xeia4s5P75bww0jiN19ATJZPTh/aeXZx6i8YhwIGxo19SAt9UvxpqAiPZlDRFDTz77GD
Y4hbVDva8z1m6Cxu4dxv6lA/V3V3Sioy8LD4nwIOLVHkO01+sqy/Vbnh7aS4j4fyaJjV1yUJcEz1
6XXjrj23blIdi8w3blguh62Y89uRUPnLZA7902zqTzobcDMT0wHTfVEZ4W4R02MVSiPyge82qYlK
s5+xsOpLo/ncLrsFAVMZtwH25k59hkWq7uPSJaQ73/YTqR3mUN8NGfatRj4Q8WAPwc7rseWrkh5l
a523u9yibFD9dN+mjnm2cVCSg1x2ZsBkrorjAbbh+LHpHe+oib+CD054T/9ajGugafBJwMQSGpFD
WxkvHQ6SYKSJgkcZhFFlZl80XPH92K8JSPFo711RPBRjAGEf3+FHr+67XWFPHTEcXndCNtadBDKN
oxrIhrAn/3S9iC2u9V/LYrBOHAtkL18v8PY+dWqm/DdDA6CjIIJ6mKsPeBR5p+sFFBvvJDhzxiQp
SaSvePq8uM9Tj1yWwYiywOGPsUbwAwleTFg5J0yddCCErHbEFdtbD9r5rs3zb61p2Kdem1+LioFC
rlIrgkVH4s1o6dP1gpiAr2Ezh5Ht1MQcBPLni+t9CqP8SNbZW4o7FraeSASbwj3hG+2ertd+uemg
0sdltzmlZV3cIk/EUCnEuNgolHn6cUFaMkHnIe43Qx0D4dRT2h4VGa1lXEXCGPqDQzo6Z3891ojs
WAWc9JwlzpMeZbAbw343ORMJCzI96262T9cLQuCdU4NdBZlKuYx+/IBoaxXlGYiGZTjW6XoB3G//
cQ1zFyj/uAhaIJUrNomjD2drWj+EhLCyC5iPbWaZj2WtErLFgQZl7B1lUfjnjHAmx2uIiUWnROMI
T9DIzYSoPOexRGWjJ7N6Mr1mlTFNd57Vk7Gb5epIhi4ys7Qg3TogdDooGueDsAziPqVZRZ6SaRSG
BWEnlmh32GdgTvg4h6vJSNBxQK03Adrrh5HXuN6aRkFeJrnv2zEsgn3f83YSItAfF0dXj7OLFiko
wSmu9/kr5TLsvQfXuJ8yUnsW1KG1IitqSb+6Zpnfp7Ce4VDjgigH0P3FzVw2Ij7ntl+J2NeropC/
Y/ZsR57fOrQAloMNIteG9Vv46T7Ta3dD4j4HI9FE2RgTEG77Xw2TVNopzOpbt8BfThPBEqakcK4X
12vTIJ8AzpYbPE2pvlpzOiVe/q4YtEcZY8PT9a7rhZmRwXu9VjUdQU+4k6D41/nRZs5gg0mehHzh
DX7IBo5yu+xI8s3du/kDjH/CJtaLYJ6/sR1hS+4vMWlh+3JsnoTR4bhfzgcMgiN7PYH99ezsZmIr
e1eda90mHH5xFBhFtwNxP4vZ4h47IXi5FmT5TXd+32S3Askn4cphs0lZarayXuvTJpo7Kzk16yne
pg3sSeyIIJqb1tFNP+hU9ach8wITui6rTb4uNGVcwtLtw73j1opgwox4t8rGY9Gkp9znk30nAzJP
gtEmRWxX+RkZF057y2M9Cjr4dtn6VJ6JBkDp4L5XnbzN8C3ZpAtq4WExTIqI4ltd89rz3l3NWga3
6U84S/asaxk1xvUq/HCkYUGiIqAIkqLj1D35+FecrteuF7Hb/HkzFZW902HAztkfZ7+aiQ7BqEd6
Li8yyj+vXe8TyacxQW8Cehyyz03A46gCMcau0hIjhqCLbEO40P/bl9niY019tuh5eKhk+pxLlLDO
1JBJ0swHK+k+2ZnPN4+f1DybUcbBDPAwJuc4JWu8Jy8WK7DqXIUCkM5Lji4tT5GT/phW5lscuHvl
37bKPMBSfgnr6jMWcl+yiYrRmp3DSF1K52ur02xTwiez80mokflcChl1MYjfKsAwWsMA93BfTJuo
9mFoiYOJL12T9/s8savo3SETOLUE5+wYiKOcbQxkfWhkFppBz4esncVIYfz2WQn91nrBG43JjbB8
aMF98jbV8evsNpvJbx+LBGeWElEwqOkuMeRx/QNMe9xTlwWcEpN09ktGradmitse1zGqZP9jJ8ct
IMsGa3zSTHMQ1Im1rQ43luPfrZ5WWeO9pLnztVl4kmaR78HENjf2aDYkUKMl9JekImhKyOAjUus3
x+/eHOxI23q188NMP6GCQ3dKrLJunkcjOy/OaalthnE2814P73yxFDSzGMmcdZk+swpdMlM2R8Ni
POXX1d7u+we7rvConXpiM4la1TjFRQ6x1+DDbHCQrzfM4oab5sOE4COimm3OiwcCzijqXdnD9AfK
4xqEq5Xm7fpnyLURyAlk8klkhZBIRZ1f53Vx2NkEWxwwc/hgkQHZ+7RPV0RPhcn7CgVN14YKM5AN
lu2bziaoZ8j0RonxcxOS7SVQyijoFmYX00A6G0GjYxv0La5Cctj6yFnrMXK87DUNCVulWAQ7pGeG
u49GvbgJBnAByL9UjVAJemChHL68XQfGzcGtw3+QfF0Zw38R0oUmXQG0ppCpoGO5v/CL2mVJ3L4F
vnJKcShmepXKMtElL+iumJH4lX6j0otpY3K2Mw0+sUJNIQO13tY3oVQiaqm6AShS60avncH1o0yA
GV180ZzxmNi0s5Q8Kyzc3k3KY8osaC77mH67EjBG5nfP4SDoFTWh6R/wGqrwG0hfS+VZu7b+irDp
dRKEVGIDAHSQ7xaWa0p+Rey5cfagsfxnEpK1Err+9qHAIcU5Cg9G+/qh/US68hM7mQMgkUOjrc89
dKImo2Vd31I6BRe0Qct4SMJmO039P1m52f/mtZFKE/juoimGFPuLiqN1B6GB+vNDtU68dUz/xQtZ
8rMAZjBscVfa86MHW2SerM8IMo/hOJ7WLoyxKBF4CT4O+AVQRzBS7i5NHh4nF8jnP39C3t9IYWj1
TF+sWiB8dv7mAlM0U5G5XsZhE/AuJQKJTdC24w3LMM3kvMJrhZVtKg9ZVBLCq4IyVo/Z+0rmSDHy
RqLFdKTPg11JRwzX4NVZe7kgh/3pl5giNfo1ByrkmNi5NkVZouRL2aYUtw9XCmJirn37Cgd2tXtX
P6vZ94mLoym88jRoE94ZBHtbP5c39kAjb2cwytEvnZJlus3Wdxk40t60A6O4qcmJnHVRyhO3psXw
OGv5HTXTPZl2+ePasIHzvHrN+Jg3LbKK6Yu9goypVx8F2e2QPMqF0WPjzE/5JA//+bO2nL+RY/mw
8TDBV8rHn/dvhNUKf2CCZvrskHqZ2CD6jeCo0v2ufJNmXcncdmVFkVIKRjMQajzrLd6m9p01uDtv
Mku2AxDlwE+pjNGN3cImHw/ILvfox102YfCcRee+PskE/KQJh0c3ZgBcWeV5aUO9G8zlXS9o4wWs
lJ1Xz7sr2JxIEAtktxstX5PWgAhngVenfHXrQLFIAcnUyNrf0KOYcFRuHE3VZQOIOso+VD7oGzBD
2QC3eWyhkeoeRslgKrNGLDzK/BnNCysPzbtGTo39WL+pZlaeJvZfchIxSAHm5zLn4jpv7Y3vuRqr
HZiDYXVVpIruG84Y65RBE5EBABHlY4oZSvHaE2W00Y65R6jFyMvU2J4SAKwcfx2NpMluLMxPFHrg
VSA+LtBcZjdnA5ALDgN/tQi7xyvWXhklkfDZUVbG99Lm8CmKxNqWCCGtgXIvdhcGIxkNlgmvrE1a
iCxoj4t23BvaxhBA1dWOcQkZoKo6Vq+2o+bTCG1qk+Xis+CHTAhOSTm+uaPEtQUbS7e/4JpyrFaS
gJeyTzShd3Aa4yXRnOfrW62PSSm/oy997LPVbsUjmNDqTcgA/fTZiQVkDcIQsrEjFLpsP/3D4bpK
239ZPFG9exaOhJ4IsXD+K2M16eGYuAY2eM76J6+7gc991HDh70Z3W/iKppVkNhg55FmV6/BuHZhh
FMzWsXIY6i7/B/7u3xnfoROySeA5ylnE2vrLW8LlgwQ10vEOuUi+VpjAUz4fV+g7Hwm+bOZjvDLO
ynH4vFKvdJC/xmb9xQnEP3w2/2ZxJ0cEhA2JBKp1/1fqeZ/2Q+wVZXroJFKxqeeswplNtQQMVfCZ
YYp/a2jVhkV88xrmLyh1L+2Kb3grfww+xaadSVTTcfDR7NOPtivnCCQs3qTV9A9M3ND52/eId7Oz
MuTx+sJxa90CftoEKbBdxuCjPEzZmmHNFB1mxdYcWkyUY3sdZtPWL7nnI3dt0HOat3gJjyffdJsI
dTGoc3qes3SMelyIIvgT/sZe0ahU46jsuOkWnJX00hZiXtmHn29aRpKROWqax6I0kISG7XHMpk96
VuXWXGDF2hr7ghjD+dAQ4eeQXsg2H+3mycjyJrpi4omRsvs0y8HOnC1IXxgNI8Ba/qUSuM7mddFH
VZ9KUm1JXodZ+cnT9s7Dit+TM6o9PEfSmbmF4YzbhFi8k2o4bZy6QnZvWcsuDY0vTdXmZAoNgKuh
+TznkHUN57BijleqaAGmFoTGR8kA12SPkLZ8GDwW5KUonkIJNypx9LzVjnEMTfFQ9AkKbLPfe84h
VnlzKNsAQLuc1K72Grnxlvpch1X1iKMDzWnGaqXnbsLqMyXlJy2315P3fyWN+h+Inv5n6qn/S9Io
Cl947f+dFPh3aRSEs+9t2bHy/KG1ugqq/vitP2VRQfibG+CgL4R7VXMgY/qXLir0rwonE+0TvteW
8DjX/qWLCn/D5onTjHw5GGWcbj90Uc5vawKewJ0Im6CQZ/7f6KJ4mb+e0ITk+Mj2fGpC3p9pX6ve
n05oR2YhPjCcp4VplLJmM/UHTlwiCYA35pZC7tarOud7PMlFoYfxcw5FPLGk/7FWWDC/4385it9N
6ZXGJzf26uDzCODSviczOqTXxXcG4/cBq9EGmJ/8kMVZsH+dqoFzsobwb9VQtX1DbUuGFe1TI3xS
2U3Rtp9TMheziGVQ9oep7jAulQn75C4M8iH+JmRPphj1TGLfVnLI7zNCWojLHQ0JeloaoPOu2U8I
i8OwLm/rIqUVMQM5V/dJX8fOnv1P2DSSQ8wgVdkJq1ifFy/0RWRmwQfPPGYowiNShQ2NKMwicVNz
D7/P+m7PEwHJbWvM02aSia5W/63O2wxsw0SFpn3rnee8zwZ53xdQ/wwyNvOwbXk1NZvtUSYCkzCy
BERqveqh6+RRWpA7WPdy07+hJM6YIkk9NvtYuo/uSLqIcpaayUnpW93GmVH07poyzt7sdoTgb7hh
Li8ddFT0Arkfk3aHE12u93qRJIdRQ4bx10K30DjNuEXF3gpHE82eWvOqT3bUdsBYjbmY58/hQ79I
f/zkjEHtPE2LZ2Ex6pbutyQc828Qjpd232Z1m21V01ToxQXtEuFuTveCzqCHexBirajDrtwQVuN8
LCwhQbhEkUS1Akvc9BDJA8isk33KXNv9UEBRmLFxqMkXprhkwNzWsf+p96t43BVD1U0f8K7NLbIl
lFIk4MymdWoa/tQEUkqW9TgN2C752Ni7VA/L1Io0Sr3ZLm6auq28LRNqhkgQVkoGPT2SshmazVA8
MLUyAghso9PCSlzw5b2ZuiwsKDJDTZxi2vgUrEOapMatTjyH9Rkte4IWu0LMty28gYIMw6SRrdnG
lXJPoFYtYJjmhohis9XJXQKLwT6otF03FNtrzbuqGqwn5Va22o+ZGOtL3rUkuBlTMvmfC2GE9oFg
qiA4xawoDrm5idcvWZSaJLRKCCFZO955I/i5Pdcq8uwhPWVLYjxXrp6fBkT2j1bTJhH+6WLTZu74
YPpzcuYMUJuqE+LeQudGbHqXp7/nTAA/Gg1F51jYci/sMX2rBy+BL2aLW80AiX0HT+AQSGNvVyQD
+QYf8xJAxr5ZzKKBjdg5t25j1RdM2swNm5lzb2SLsQ1TY/qYM/DfQ9Yrb7Vf++eJrMc9bRjsCQsI
Lq5dfWxEMj55dYLTWifmjVYWnhC9Yx/NOBGf0cmTW4MngbhrF+e7q0eIK23e3LnG4GL+MsYfxgEM
tbCs4kNVDAmfRyvJ7xvaD2gc+rchtypyQlPnSUJfTMmL9SWhsxMPzGtvD2ZjPeuiTQ8O5M+jN3Oq
5IwLdk6YlocsUIyDdFDEhzZNSAdgJBI1hpecIfFDcaqxQ2EDboP7ZlHFSzG5+Cv0YfLgeY2/R38e
M+oCzgbPD6IFO9cDo9z24PZV8YFZPMFBftdcHA7F/WAwAHOXTDwMbmy82uk88VRlhdyk6h4ClGY7
qBbzLkdUfb+oJD96Cg5qLKkOhUjdB5PAOAKcpavvMmDnrVTKfNemKnDX0O2dxQwnvPFWkS1zDG0f
aQ2NL2a1tJcOOSfDsHkmTNqUWfUgndz/QGowBMF5Sra2o/FUdmDq6wHWuyptjPGNwWkjgjO6G1tx
mvcWAsGFGdjOix0LpkQMy6mbq/kQJzYsetr3faaZ1QWtYC6l69VGul/z5IH5vvWWrThCTJZbs5dP
cAK8u2YS7V1ZyzKK+X4OdloJ/ASz6WhXnbFzM2XsmEM7pzq11gnjKLYBePjFUHbObjUX+6DDkiHW
ob8tYiiqzegyJFvq9Iyhx7zTCI0iTPKq/RiABsCAxZvD95q7oOlssuwqCb8tny+yD+Di2SZl10L0
V6fQtYcltShaNOjXBhkx/mRYW52n095NXf+Sa7i5Qdur/RQocUtBX1+6bDD3aISmD7E2mzs+A58l
mbiFfQYRaQ8UB325slBHzYsdhXFg7+eGcDr0Y9XO1PjkFHjI7ozEwgbYhmljeTHOXasnIW6W/Uli
p0K/K2Bis25GU+I7UC0G67B4Q3zprWTYzQ78GTYEuKCc0Tv8auJ9XVUkALhmdunmxv4dULa5E6pl
tuULJvlBqfcBk7RNhZ/o1tAw+4JgnI5GlrqRQv0I/9apI8fv+cbneTiS/ANWqMlUABqyzoxyzKPu
VfjF97X3KWsC+95AMoPonyiRMcS+TnedC0hFigKnN4toN8dR3rFbVNgh7mrU4u/SNZNbKzWznbEY
zWMQzIw1RG9Famxh6kKzg4uFS0y2BACRs+fdaAjgp35ZCJwc+vE+ANqIjF4PdxYrx36JVRbh8kJ+
3IRDnsJRICoAWCNtIhIVBkZ7NyVqlEOaoLpLi0SdhrZqL2tfutWWQxIXMVrbKYwdnFIXDod+gI6D
wcRyi/N4vm64ZlT7GIVqD+IWYQXLsVdjHHnIGTZ+l5PUHqommizODO0WMzMXKMxTEXIMp02z6xSW
YF4xApMpOgAJVMIGMpa3M/vd1kpMsZkqi6NU4wmYk0a1ydSCccIoOhWpwWQPbcz8nM59/2gQ8wWV
G7PbxSq9Yzen3c4QDHXIRo43ScMy0zqhcfDDVkClRvyUFl7PTGCdCrkzqTxlU9VbZQ7uvignx4VY
0xMNTGqi/ADYUx3zIJBQKYO2+UJe8EKO5FLdueAt+S5zaXaxBhtHe9dmqAAvU+p21tZkpoCQDXs8
cZisaVzOAR8S0q6anvXj5C6kWVFfEsTkNtV4YVPPy41jSYo4z0W9eaNru093Cp9WzCOhzMwixr+c
yIXZPPd+4L4ly0CY3Z95jv+/u6D/U/2NMP+hv6Ei5B9Unr92ONff+1eHE/yGszsW16ABlkcyN9Ld
P50fQus30sqFY9l0HX+2No74zSRsB7MCwbOEmFT9d2vjmL/hUuRbJGaSzeCRFPi/aW1snCX+2tu4
JFqR6MM785zVD1f8IlJO/bQWGdkLR8zV0kM4di+9C+lYd+HGLfCfDziPQmNY9vB3A86y4phMM0qA
TpqHxraBUCuk1f78kMH2uUW8eR/GXXn0jOo1n0qIkBbyHB2zVGPEd8o0ARdjMr4PpV2cWxoN9uty
Qyex4PirkP2qzZzM+9lv+kgaw52jns25hMsCQYWylTFH4+f7UWIB2jnvDS7LqJCRcow6vxUPfTIv
kVm1Lyh5Uer1tb+b8SrbMlyR/bdEomvqAvfJK8iiaZDybsFgMzRaOASbMbLTodtPfUUJZjZMBYPU
OHhWGd6rjFHYYhTFTsHGDY04v8sMkT2wA/dYKA7tPp1QViy5OZ/wiP1mNFZ4QqTkfOw6B8iqjr+S
SJjeheUg7/yYNqqz2ND8KZ7PlPtj1AyDCcFXH10NvhMVbWVHjTKMqA2RlYR+Yh6yaSVnpT5vrm5l
JBx5CFZTpBS3v4ud6cscdu1GZMNlZhEnNqza6zgdH3K5PDETRfRO0PBTYL4hbzsOshi+N0ptgIG/
joyrNzpcJiihcb+fVW1taxyKSCzFOLn1bxjd6G3mQcZnOLq1rfmjVRXzPmwbnohxVQ0hbtVnx1sl
BowAx+lh8flCK5Jt9+WUlcelRpFIPuSZ9QjYmicmi8+J0rJ5RVy0uT567uSdKJfwdkofdZzfBrFb
EzyCYs/kCZWuxYaRSrYdY6zl5lCVN0yBw8PcZKcY+tk+AIGGSGgRT+XJWz9IgKK79NsghaLG4AJd
458X+IpmP928/vT6uOtD/t3N6w9iV5n7afXdWZ/JAMTd6IGdolE9TPFfXuP6fNX1J9eri3bDXZ14
j7+8DVcRu4AS5EuNmhgKyF/e6PU5GVnjd9nVVCzr6/4/3971d68/dTPHigIT1dj1N3784HozUQl+
VterP72/Px5pICvw8uImSTLmhD8e+NPV6wOvLwMXnCaKxPLJ1nhsBqWJfoKL1rK7bb6gxvRG9psx
gefmDjrEXiqDlBUKuodk+ljoM7k42U8XxuxmZ2ISuQ9tyibJ3QZJF/dNI0b0Trz36/Hr9Xeu9/bB
MiM2spcIlsxJjO0XdvUyqm07abYOEunDPJylQec1lcjCQg4li0DEM9Zoxvl6zZGaviPGN7OD33Gb
+9NpDMfl2Ch7jLravMHEWt+Y1sGjgDrTcjrI5rgIRWqf3U2RUB9v8Sb6gumfs7/+3CaW+uC3AxoR
g7RFQ/BRA8Dshmp0z0niIchbr3U5c9sWxX443MC45QuGn3FebCUwQzCGTWzyGf64z5d95PRmc8Kh
TpyxDvzWhJIpceYc0nH0biuNc7Nk+HljyazcuevnvsBdQAlUBcha0DeEahcr2M9VK5bNQoT8+fqo
64Xp5dYfN51Aqn01Zs8g8SWLZ/46IoTaI79AqR/OxWnx+wMGuuK2pQFuZ7M+aMko0Uqw7HOLb1kc
M62qld4VplVdtJ99LqrO2zf1qJlIgxzM+LhGZg+R21nK6YwH9nSelQz2ocYisJinc7leTMrG8tBq
QoRePMJuHuhjHSz3R82YR97Jh3R0va0Rk5ViDqU4MuuDCVLIM3Gv8jxMyjm1mdyYE/yu3DG2QYuE
tfB5wiGlHPUQy12c4gX7nvxMqW+O7spxF4jgCmM5GxBGz2bcLOdWaQLaqzUdg7uu9xPnXiOsCtTu
elOtB/312lvtnkg4KkG2jqMRSLghAFJOzVdQhCOmh1ll3xcu9Iiq097GRLZi4WcIxaXJzzGayXOC
B9lhoGYT3RMMopuMdeM8T4t1ROyJaxjwzVbA8Y2KigmMYyRiXzni8/XAahxj2nkyR9AXxPmldkt9
WVpsM1p3bugVuMl4qd3NDOIQ3sz60oVNuR19xo1gHBuvJawlVcmHPNEPTZ93UekHSMazgdFogp+u
o6r82Gdzu5mMNmT6kFj3Pt7opePkX1KDYDEnVve2h0zHzoPiNEE9gBstsvI0MX050VwVpzlWI3X1
OKA4qOgDOgf+jFofM7ZdCTeXa3/c+eP29RcJH5J/PvKXh19v2nw9u9Dp768vDdnNx6Y9JUV5fcIf
v/DTU/9xtdD5pza25a788U6ur3d9+UXrld4zxhi2Ilvd/PQmfnp8UyA4tDGz3CSm1eUoW0BxrxeB
wUn742ZmK+Kh/3rf9af94Mq968qc/tM2LEa/sentSJS8c/o6wnVzirBF4ITz3kBZ37o4qclNqN+8
xX+xJmLme6IcttmQ5nu1PJP1HE18rsd88jiBXGg2FIL2dlLuHvexgcCGzN8iM+c37HIDfS+PpiXF
ASLP56OurC8gOUcPvCRFPuYuVnBjSyRbwq8eiXE+yGJ+7Ij8vInHgb8Z2paBO37PgCkTCI2rknAz
bDQRsHpj5CXw8N0A49nOWtRR5+Is0rg7oNxo/bjcWtYpVO1IkRbUx9wAY3YHD7k8T196Al5hDbE1
sZ/HgnEW3ae/036kG21efBvGVd21H5H+ZEX8RTKmRVbndahxgCJHMgdBNII71JC7DObCRmrjRVca
W/tUhJtkCg61zOxtKyy9LVtCeoMh7c+9ZqtlIURZj9E4bvEDX/vRaIL+phjaEDL60JJSD0wryviY
dcgLzRFANa6no0yJXrRTmW/tmg7aSRTCnMA5SkFWhwvPNLJg4sM4q5nltegg63Cq8aQbv8AmnDZx
LpBPOv4Hg++hSVt1iKGT3+gsIclCoKkbIWBtkQq+VgNWHbPY92Rd4b77eypKudPmk2dNah3BXWaD
Ib2t22cvIaXBi90BUTQiqjkMT3Gum2OF/GKbGka4gYf1sbJ9gPoFF5BuQUO+DMmtNJt2N3J4Uot5
DzN0gnORNS/FZ7/Pve0CK2Q0SsSMZv/cenG2DSf/DYE8Q8yp2ma47O0rmGxOyCwDd+hxa48GRcWE
wMnMVnVq9QJsRGz7BQn7QwWUHcV9mB+tGdLbSPgcaPMmV8LdBN2XZYm/yz48+GVbI6B1NsiYvWO4
OEymJ+fSFMl0Y95ay5Bf8Iu976CIQQ4MaRqAMuk9SsQj1cktzeaTbHcYQULkLd99gFkGoz2UH0wh
x+K1hIK5bU0SrwUM/1l351B5Z4BleSlAE4E32d1QuOLMAl8mHbaD04S3TjocXRs6TG05L9Myzx88
8PJGZs0lxa7ADLwY/MCC7ddxgCKIvicu4Un3J39g4ILLGOXzIhrSdPHw9dx1TQ4/oQPoo5okzI1S
yORiJ98T0oypCA80BSoLqbSxLVh0tlkynbPRR6bjhXsp+D8MdpadfLJq/7OrGk6pODkMjekcehiu
ZFWnJx9tlyj8C3ka9TY0T83qn15aqEFm3qMgwK4ghcoKcCfRieoPPZHeVkZ0dEyVTbzn1jEPg4qx
OhfdJ89JXycPlviUZwmoju3s8/6udlwYSh3LikgRqxWBTLaeh+RnnoUfmUb4aWqdzyprsbaocmyi
G8w4oVd4is92KRAqwMNEY+lsYk0PyAzAvVXZvWeRDFRLGaCQKJZNhYPT5KLQbVLFaZk8x31uHrF+
eh6ZlkTB2N3J1A/O/VR9DbriXpgB/OK8k4TDdfbBm0LjdcIgflekkJYXZW/1zPtGUwsFsdZIBcMR
1F2aO5FkcMngudgS5qRdoXjD69Pd9fMczY4y9iGm5DvTxIgAcbkdFXF7WUscYMONJ/IcvwtImMQH
eqcUN44ySUB0zHnZ9pWBI8s2jVn2M2PYWV1pbLsxeYwx474t+yGqcp/j0fCCDVAOBgoWQeNFEjwQ
d31TTH62mV6DZGU7GEFIAj2tnLJTCqmQtAuTUr6wqxN6xvAYmO927McHXPab7ZwkBQY7JLgWvbq3
hm6N3eGjtYn+anPQbb8qtoQlsfSM0OXTChvbs+reAgfTFNRKGT5M0wsdK5OgwVKbYmGtCmRpraVd
jC5kjXKNS45gZ7g08FdsxgXYLiEvNUjNuFg91uShNxxxwDBvxgwTp8X/WgyN2KQYnd3odcVrh6Q8
dbV6tooGY+s4PwXUTwshjdTfrowMt9Ms7HiBEHgbiSZgtGm4/8XdeSxHrmxZ9ovwDMKhpoFAKGqR
TJITGJO8Ce3Q8utrAbzvBoud9drKrEc9CQNCBwLC/Zy91/4Iu5MzB8FDw0bfhLe5JYOLYArBY4Xi
d0QJY6O3MWYJDKtDZJ04U5E06L4YdX2ss4hpOvJjXanRKWs+E+SIU3P1UksuSjgWfpcxrv2cDQ3D
CtdetExHI324ipSo55QTP9Z2y8wiz2+NfqCSr+bvwYJeh0250WqJB9LMk8OA5KFwHDiw5l3owh9G
eyEyOppTT06hi1+yQ/7p5Y1IFsL7NXvBpeHkN2rs3FP9vArV+3DortTtiEBjo4BICWuEQhmnE1W8
hHr2NJj8DRaMXXekgJ6FTyZU471E+bnv5X3JzLMyA6CFJlEKJY6fEOF7ommo6e0g8SdpvYq8AxnW
uzCjEJy40buewJvuxABrp4ovAruCGNS48bYnejE1vKGzbhukfp2Caa1OHJsiqVbubkunoLlRWQ/S
Ue9SyeGnRIioU9l8ZDI8DHEm9u2Ieofi8L1Q/nIIfuma0L0fK3TiM7MhazT3RqUdSrN/rhMGFs50
O+ghI/88fJMdu5eSEkcDZZwh8kz4Q7nRS7FjsxM1odcIScr4r6ESLwCSUizvnMaTMkh9WvYme8oF
Fh0su6HOn6jYB9dREMf1qdxaPafd0ize8EkSiWWh4S6S6MWOTYJuyA4zoFifdEM+RpKiTfijzOcP
IJmpj1+5gy3iPM9WqR2KSDkE+kyAEP8rJHQvZNrgxeb42socG6EzJYempYww3sdV62mhfLfkvK2T
vVOVvKtymFT52lZEXZitwjmxL05xUl/3ThITEtbP2zxFAVWJab7G6RZv1LR4ldRopJreT4N8Vcwy
OcRtuZ36qd7T0EBBHIY/aOFN3jrk0lNCz0TNBVpLmJ1my9x3Nt0K9Y5zsisIF5qzk4N5RauLLn+l
oDMwe+Q2VrVbmFRuGnD+UGvPLdLYJ8H2ZyHpo/cWU6CRQI+sLd2byZk2TWYaF72NLJMenycGFw8p
CvH92AfutqkD2s7jzTT8No223o25Ir2hTcXOwWrjY2f+2XULmqYWD7JTnyY0VIgRmcIn3RU4J+Mi
NE6moQ7H1zSd8dxaNZu5xhQunAt9HOTFuHgdJ1E9I2SmG2HafylEmIQ6p83AwgKLKYJGelMkfpTr
BdkM14Urhpspp9ShuIFnFYLZZ+TER+EcRek4BydMGUY4CQAOa2gv6zuCAdVtHCfaNnOKGbWAuG6r
Aedc5UyoOGbrgvbAD4R+xWtp+eGcIZ0aEgS6IWak3B29HD2fJA58X1Dq2ORwLD2ukwHj6+Cg2yK8
GQw6OmXvNXltPcSd+K3n2IDHOMS4004jLKi498B/N5eM64pU+xUxaOqCMfVLu8bFUtkEVjAp3QEm
HeerLkQ/yNFPxnBD3YGfPiUjXj77Zxqg7Ej1vN92c8N42rjUsnSbOyZeRLhlvsyH+OhoQHyU8Ics
0Kias1Ojhc2irW3lL4o5PbTYd7nSViodlPqFYrh1BB6StLQp9feOyszW1Of42Br60zBVGA0md6vV
huOZ6k2Glggjs+Sq2124ScdFUQnRcZSY6PvJs1EhboRZYGwoq0udhglgqILUFxBSI5niAyivjZkm
7IfVba9H96or8q2T6FyuxvZRDS8tTfYnur2d14yzD+KfrY9bxrPdTqVzRtSdGB22CSkGlEp/NkHj
a+2w/BXMcDCwXtsNlcChTG6sHGXKTK84Dc1bxE4XZt5eaRFfh0HVFdsJQkFwo0dE2Fut83NChrEd
i+apdIf7tBRPldEx4m3dfiuV9D7TIPNH5WT6ma/FWAGiV0SFdNzsrN+mSbUvUKxQ2thP43AfJwEI
JCUiLg7w59wl1hbTd56cGmc/pfpONRqJJ0MfdmRwYvetzWOl9cl118nrrFkMgZwtynJiNmcExqGh
yh/thl5/dsOKWLohj/zS0JeMwBGyCj41UWBvdBX9o7QU+4JJEPJeiv9lzSh5NgsPTXU98nYApC9o
XzoYQ0qLCE/3qad2/dOK2vI0Gs7sdVx+KK1/GNlDV2FpNsLQ2bdOeh/rYLKm2nb8nIvDtgz/ystu
uKwWTazsaK2WI6YHsg6d0mHyhZnbHzQp+RdlvitkfBhJM1GAyzMqWkpY7cGhTu4z67HIBI6hiAnc
F5bb+h0BikFDccHi1BFgcfb6SEetHtyEtrhKE6ffsSfTXh+HR2LEbmuncbxgUhIvQ7Bou2GztVSa
5GlzLJDDuEhTxdgehyQH/bogVWFkolrIubTql4vwc6M0AtpIU2vMoHXCnQUl0tCZ7T3TyqNow9+B
2md4lW0g3EQXGrKjp2sz3BAz/EzQYMiQOAf3XAtpr6YjVmXoP11BvkoDp6GJmPTkia5d5H19pNdA
m0JFPxaiuNy03a6akkcN6wiX8PZ+tOPQD3skl01nUYvT0GrxXXvbkdsm4PLe2ae+aySRsBODYIk/
CJqCqoEVs3WE06FrTr4dQ/ibhpJLYJlUSJ0CuCHoTjqulnBoVHhG5l+2qscXGFhf4gT2QepysRMJ
eiPztc0Kzh9ZzxQDamNs229TWBKokXWMg6HEdfV0TbQRRZgmEd6EUkcVmeuxxZjaGBb44uHQj9Zj
HUiIAh2a5LJVdSiJtOrV/CUMR4Yq0nkKg7pjG0uqNS5hI0bH5FmViKy6soLgF92V2kzYZUzzSKVN
PFevBiVrrXmqMwwTKNeKqzlWJv6i53QxhIW18qumSAFLxKDuXVU+MxJcojsnr+x7hahHjhbz1EpE
ywYECMoQ4i93Dp+mps3R8Y4p7SQ93ujG8FaUTb6LVPLjquswacOrOgKfFGdptZsZm/uyfpL4Srme
UMixyfNsgZGZGUSKcJTaJs0TZ1vNarDvh/zRCIPOH1uGpboqfzYGNeB51P05nT+YCs6mrvqkJ16V
U3YX8Y9R4064zt8aA0PoFjBKOo5k+bnWnaiS3+kobvq8f6yVwfZti5YHJoF5y1FJ4kbY+8ZbE8DT
UCoLLyaCgO2MtdcTU/yYMTM7asK972b9JO1xHzv6FTmvyZ7+X8lInrlq/ETRKN/RnHyiKgozQrT3
7XKQUo/cIsFXCEYWJwy78QUysvTX3NfLrgZvSBsm2nRGAJYXPkYCftvrIoE2az44CNpAcdrTzm0X
9iQt1b1qwztLxBOca5M9tGFWFs2/Z7RtfqugsqiwjFbvQdjvjWh4cBAqd+EIvaMb99GknGqnegYq
1pHEijsfpAz1q8D9neN025WV+TobmXbgsonrEjIK3Lb+ht2i9fNFgIz5nFycHMtHs1wdnUlBkOS6
G7f6leGFrZ3y0egh6MVBM266EiBWk96pqngcspHdq4E0O2f2z0pPaUIiiYA74tsq2L94/qUJsgnH
ipz32oWbYDJVDGtBaKQq/UxYyeUEw9XWiLUbhuKmZBfhuHZtyIVhRPU4e64NowR8qBkeF9tmo+lU
bamxKB7kS/eQdyWEjjw4hTbBsbXN0FpFsyA+EOk84sm8ydDCbYp0fJNOSbjV5FS+ZXh2AhmU8uRW
CZvsoOQPsNSSKhouKsN4zVvplyO9Vy3uSNlTG/VojR+MMZMH26LbaHbQmpziiHKEKmCJNz8ffIhe
fmqaTNpiBDUhVTCSG3soybH914wCnSgafJw2I/Kqaai8yFvdpfEcCWXaRjXxLBpn7NLpnWtIRtrB
TPj5mWp8EE0jd1qdfbQpLXD0vcHWNi2ajBBAP50VNifPzah0AO44oW2VVqEuGcptPRf5Dm3hlWpN
9REhCC3UwdmXTrjnANpoydCdUMXERwXaiROLGCFWzK5RTT+mFtII/fpsN9XOsY2r5CT6ZOvmgh5U
4VT7qOMbFxASNr3U4kuhXDVJT1elzm9E0lxOkuJhbafF3qZ0fEJBzO5o/CyCwfRxc9J/QKsVM3w1
M9rjnSI8gJC3SqzZB44YqgZtimQ04Zo51LXfDdAom1zZ4XjGTWKQ0VRo7m2bqS+WSaSOFhW7vgeu
ZFg/MliQmwzXEs4bZ9xItdtyftrnmIOYWV3N6lGfFedmqNzrcSoDyoLAIkpqYT2Vgj1RS4ZnZM2V
YkXk3rpJ5U+m1e+KSNXgxF738iOe8EeYwxGhYstvcj27hwLWu+KdvLN8GxUPRnY7dJNKkVxhPBuE
rV8qtu0Twx14lTmR7LDAnZV7B8NxI5iHImxiEJhvKQJRN1dvHaqlkCxdyQ41MKjPjKtYWI+2Xe9N
p+329ZQRbNDPNq6LTD10pIa646UVUO7sOxLTjVK7k850YSaIbcrR7o9xNl7pDnz1krS+rRkXnqqW
VKN7huhj7BtQwedUf6M3pW/sIxK1EYmdKJiHxlShB+jTsfqrjtzwnnPzbzsKKKK4NPoTfLi7jImS
X2vHGGn5LQyly4LgrRRYySU2iFMTEHCvzWkNSa2/pfPf0MVBPJ0k0LbUwKKQk1Go7quUY1G6V+rY
/4wgX/ggZdjAaef4fTtaVNKjJ0YixlZnp9ZVFYZEFh/nhpLqpLzCvNuRVdc/25O1V6Ce3caNAMpo
oTac1GLyEIvFXlDb3b5wovk0KFA2aA90ZPV1i3xqfEMI+EpD4tCqUc/+0aB3EJhjLf3SNAaSGqfi
R7f0iVqlAtrSxPJk5gONx/P6ulQvD5/vW1/ihIoDf295zbq+Ln17TkwX25sXzM/6gEQYPHv5jMpO
cfSHL2/z+al/fEsnM0CQTI2+/XzS+jlcDWlCnz/885V2Ii9AbCaM0rC8REFw6FMnZMC7/MTz9/t8
H9lqlyrxHvBVll+8PlzX3QVzpnj//Z3X9c8nrr+kccy3aAh6ArZ464jSE+/wz6ecP2rdcOtqlMvI
s2UwQQ5jk523qGpqch8bGnw95UfQg0c0XWqVcVK+ZnqtbCPVWjDoQ03xDkx6nynMXHqumKOuM5OE
HtzqGmrPnkkxY+a7a9I01K0z6u4xMZK9pQptG7ZUwgic+JFxhktQkwotfGfKH4JNhfvEJXbwE2vi
NI/haXBp3+vtRgm6ZDtOKJQtKX8QBXaYDPQsJvriHhGzhN00Izg1u/RaVZeWyYTNcVJsfOHhpSan
i75K3pcWRj3BFUq68qo05re0kbAHKihXuiDAlL4wQwzb3ClSuTbykfP9rHF9QqG3bQgixb3gYhcN
blWDE2pioxAwzJi9fsAzP5e2xwErZxe0O6dI2XekH0BoSdwTCVMwaQ2BU93ad/TiNxIzwhgTNWZZ
SKhLXJZDm/+aYTXDc7R3GBX9UB3lApn/AUm93oQp7RqbnXZjZOORC9tBKZ09hTRtAzrrzaCWNw3K
MzodYJP6eIk0xzOo2UL2JJrOjOt9iTDejyJjZzbTC7IcZg7tDl1iiMAr2YmRFOV4wDqlihKCmvVR
DMa47avpgxCzlgmi4MRtFOSdhFwDta7N/X5+jkL9scgY3pacyUhKK9Nt8bNTqYKOM7Gy2qINjr1a
ic0D5NvAl1ribpyaBnoSzyW6I2dfqdjjoFIEQaxt64nKgDBk5nXtmlbBdKOzNe3YDgLMrdI9V4MO
KFikj0PAuMIi9Y1mz8sMtI5Cmk07qv41bcMu+zVxUfMVJB67FlgrjMLh0q71bSzMh4oSZzUSpKnb
dOVRf15zGvPdEfGC2SpAd3OwEJDKTuoc3IG7NOmRzYU/NtYToEpvdKTlSaL4du2041HaTC7GfLcr
btrZBdVUnsyUENYxvp0XE56Iuhd17Cy0rplAy2Pbu1XzZJUgKb64q/6QPKQvgr2vLlLaRbq5BI0J
g6ESuj4e/2JWigIEoHFHcWqaaLrkPREedkpnIday20xF3RGL4NEsKxBxudTpz0TBzgmpCoO71DzF
OCLB39ND0fBVhN2FlivunRgnSBh2fpOyIxR288CpIPy/fPHVRfX9i1squwP2UMOi7v/fv/hM5oA1
UaM90ghOj4plItegnLcZCdwBcdBSGkwcevpZdGMmUXyaDGBP/3njLda17xuP+odFnDZSSIdR3n//
DnEVJ9YY5YQSdu10U2b6MdWS6MjIT4OFYSuHAlr9LmB2oFQMGTr1ZN3MBO+8/Ofv8X8Y1/kTkYoK
F3OdirT3exZ1WkyTqFM7PHZlgCPHqcWxAw3bqJwEhyZ57ueQFJXMeoTgWV05KRL/mGJLX4pjGTTK
Ve+21SUD+k0tneEqRDDD9QoKZ6RFgy9CTtMoQoEWAhAKhHly2gH9ttKAnrfph9cKPWmZBXDwMV9Z
Tt8fxqLap24BuGm5iZebNpuf//PP/sO+u1jsiLKyNUcl82z5e77su53aOlHbR+HR0vTcGwAY+Ym7
UPpDe1eaQK3EXF/21cDcsp8Ppl4e81HS3wfIGlXjpczD/pCrgzjAV+mPgYjiTR9i66jJ0NxnxPAc
On146ILC2K3f/P+18Pn/Q/un7aBl/g/2z0K2b/Kb+XN9zd/SaHTR/8ItbZFJruExJ5rtH2k0vIZ/
Md4gNspAqK4TSfePQlq4i0Ia24eOBN4kq/2L+VP8y2CiR+1eB8dkWYBZ/heheJBcvqXUqaYFOoIT
Ep11RydgabHtf9kpy7lI9SCYohtQ3ncBZemlsyIPEr/LBlDmcZaFvUsytGkdDKmsj18pD7YnYySX
uUCBZlbRRadK2rpzmGw7+XuBCBG5ab7oTnsvSqJLmcJBcIbTvdMYnNitKw9ol58aAkPzwbxxI+Dd
qJgc9ZGM4F/zTKceBgRVYUpQ6K5fonR8l7rcW4iOb7J0Uu+WmrpsKNwroOKzoHOgpM4E34mRsb4w
NkOpbY30tprnJ8XMfxqTEu+L3+FQ+APNodqhsKJ1Qu6iOp33FZYGLwyyhaSuoTCk4JXE4XMGi41q
9PQxighhgul4nKcoLvXoYQQTrsmdTmH/Ns5qekdIvN+5uNCbuU7QeNoXSh+JQzcHOnPqiZLRwGQo
dsn16ZwL2WdLb0nFWrjV9Ebdqw6nu9EFiuh2fi4aKrRZMeK4o3NkEnxAAjd4CheGh9DE1nT45WIk
c4Hibxma1g5tQgzLHOZnNxBvxOxvC9b1NqLzTX3lppL5Vi9T4hnEUlIx3AclBvkx1+pt26Nw7sCU
ERoVFRurfCCPoPZJgps3usiesRJiRNPhP3cLOT6G/RS7mIOi0oJq6Tg7I2lecPLoG2s2Cp+O1Ymo
qOGyrCLg3NiENJtSLajKXWxRmwzZAuAdGAGPCLuy/t6aURjQN1c9KdABO73eetMMEK5wppsKtMVF
7AB3SzHkjjnybDEdIYEIpK+8B3PCJ3r4+Ght5Ldwfd/CAt4kxBh/TKL+mKWR3KKZDVDRAHOMrPFa
MSrkTvOwHeNFySlVcyeJvNkjGNhxpFzls/tLQxCyt1L7Vc6t9Aqsupt+Im9evWZamXiDUb7hl06o
k0hfUZvkutLqdGvR9gI+eAmk+qSEzIncOoFzn1Wxl+m/XWQTxyjvntUYpm09VoyoyQIZC7xdBuIU
SJ7hRWsdmuI9xbh8SsDhE9pVyL0wzOlSVUk7iSP9jt4j3r6a7nYUPQWRm12ICnFeG5sD34euc5KD
z2nITanGTTLG9yMUe4vKUiXezWpPVFOHx+DGVga5CzUYUy29QCr3ma1tTdtJNilysKgW6XFyip+u
gVO0ZJaUx1S8a1cyxRb2W14HHy0nME+dNaDOk76LZ8oz0xjTDacOLkFlq5L3TqDpQJHuaNwN7Oq0
m72+0eCKwY3baSZtAxAGhwXUPyG5CCWqImiBkZY8V6YzHm3mMLc1sWJjJ9tt3VehL1A01zF1QEJk
ax+odLftsgP/GuCQ0Q73alWT1eOor3HcbgumR5Nj7DgDE9VkfrDFJYxC+gbpcNti46g1h/+2tXus
dapHIfM4ss/WIUJPwpExKetkiAxvWMx3RdONB7OLwbhZVCvx8zNqi3Na6n0xHBM9egZteo2tGdCc
Q4kSzW61iVPSIUSGRcOh1+3SWEXxVcD3a8KdKuS4L13A9OST7VzFJf8tew6xlHqDHA24wsENEzAc
z35XN9NxpGKSCeFBH2t3ulDeHCO/T0FymzK+kbkBltxeJngBeqMqnO6SDvfijzj2s0ybtlpCnD05
MhS02z2t2mKnWjFaTKZXLYXAQy0menzjVumOnZnVN1Gipycw4y69qJ6ALBlPfcZ0cVgAnlA8Mzdq
ECov7bBQvTjftT6joTarV6fP13w+trzwy7oeRehzZipIiaP0+JeL4bQuaYNxOyvWh5EG+yQytL2e
qeUJCShTDtMpT+vqegOCLkc4KX63/TzMXmUTtzw17g0WVwqnaaFuGrTRMO2G8KaZG+SeNKH6YEBS
GSFF50S9tSI8kY4O6z6iFKcCSvfiGEukq+WSQaNOnWFdXG8aBIXezGagxmLmp/VGLsBU3FPoxv+5
DyestpWI1T1lnO07ZI9MummhRcuZMJnreyMuTiXpKbtQnx8LcimMtHCuZ5NBXhNnh0l0N+rCHF1v
yoVGKsLo2DU5ypZaS0+VecF+lZ4i07q1wvBnG+R3DYQrTNWEPxbhldM67tGwVQrIdRnmhzrVfeSs
/HOmVu3qNnwYrYKKwnpfUy3/Zj0Nx6H9kVOlONEXc9JmOoQ5TW1dhrtxdN7amI2K2/MCp+1vhu+m
D7g+gYXY3KAuQQDdIG5OiR8/qfa1lCVtPkORxQFGTXmy9Xe3X0SCyNxAKs5bSnHmJtTc+rTegFOt
4dE2fOF1UWs5PdZh0fqVMdkHpQbb2VrMikeXC3iaI30WBWfcc1FsrRMBAkhP4o4+4oNQ8/5E9F+E
uB4cV4RTWlMvATr0Rw7OVxhmxS5vrWMMRXan0tgAeUyiwtBQ2xFhxn6SYjFZ9wADhITXCijR2qLv
Xj/pfPPtPj3s6i3M9W6TU+9Q/XjZInmT4K8q6eqtW6nGbEfPt/pr3Tbnm9nu2b+X7fXlBmvozgYv
jFj+b+bm3E7U7uOaQgUM6ckTlDo3Ca3WEkjEiC2KJIl++TfiRRm+3higAHxb059lOsKuY3eYFQ7f
UNAXqVT9tz7RDiYSh45KsB+cKY5+kTL0royRM3nVsnuPy+7txEF+Oq/Cd5Zkni+PjPZYz/76UI5e
BjdsT+0eWQAam89nrI/BZ9yJviHTqpkIpPvnjXtJoAKqynGzvpuxHH7r0ufbfH7E+jnLzZePWR8h
yOIH2AX203+esi6tb/P5dc4fdX7Oeh88Ll8Asg/3eWK/fnvwf1xdH/j2np9f9fPj1sc/71i32Zef
8WVxfVbgdDMjkDFFR1krxZeN9eVN1sU//pIvb/fl8S+L60vPN9++tJ0LWmcOMQ8ZA3MsWtEFDIPo
opgA+O4qVQMfPteH9YEAnRtF9OU5eYi7hM4ki+u6mf/gIOGQj8wHu6FsBEqvPTmZo3NR/+NiUzLE
U6pkITcEJPC4GUnxY0v/1y7g2So6oaTe+tJ1fb3RcPWh7NeAHvZafSgzp92WzYgYobqAw82PwDiM
/0dXtyqXUV/0PQjvjP4AeV/FaZIkPyAwGOptGJc3dl6dooQdeuVdE3pIZXlZHWOVPfe8vt6pLHv+
uvTtJcWQtYe+ZVhEFO5pvakXQee6pKdgU0XCOACYSH5a36SALDJ562IfkAgFXIxLSL7euy5+uXdw
jGdJNLZvNVN1QtiOwrCAeqnNnIyjhsJhomTHtid1xUscV/HHVP+B3+Yt1C3mQcvhtd60yxKRvOAh
AjcBG5L9kiCb3YS2NDCXixQWyaZxu8NqZdGAsrS9SyexbGlGEe+4bBuj/cgH+jDrGzIxxcu3vGvQ
EAsn7KMVDx/z4N5WEMg+MeJBaj0EYGx2RLpxQlh/27oZFn7kkdedvx95SRrmOfB3561Y5jbj8wVq
fsqdnKBBM8f3o4/FiZHSc6+pYN9nl0bu+hSx/ME1rd5y1ExfrbNmRn7COVCl1ENPzj6Se3s/IjZk
SEAUF74Z0DvjYbXtgIZB1QCAGRG9rWv0KPmz3LS9rhGs7tb3X79XYMXjsdVvZgOosyqMu88n/vPX
rquy694TY4o3Y1FQoC+SdCbPdumILF2dfllSmoiftq6n88SilhMpkU7ALJtB9TW0vLTvWzlcdaot
DlmXVSdnGfsMJCGc2Bd+lxHA1fM/0axvvfwd5z8mdoy/ssWTMYEjNSE8cZTYxt/+HlKQKkS9BZqn
7Hn9Z9bdOlTJLzaZXkDd/9xl18fWm2n5y8+r62/93KGX/fdPq+uT16esj55f++2tWtmPjD2u1kNu
3dfWL7OuwnpkDHZeX5c+75xjdN9qaGef/1eodNZBpZu8PmX9WOaaHMnr4rgeap+L6/G9fhtGfv8+
ANP1g85fOSylA9dJXCpu97japVaLVaQEyuyvhwllk4LUvUm8FrUs90TLpLByItAP69M/FyH45Cf6
J3hcGT4tJ4Z1T12Xzjfn+ybscOQi6X6pEUrxzzlp/U3rDVEsXPLXRYDE/942n9++nEcqx1djgc69
Z7kpphnKp5szOM4aPOvil7N+EVGfdEdXj+vGxrTNYbx81Hnbn+/DO8fMPITZcn7y+unn1fNr16Xz
33h+4Px+314byx9dqjScw9g064mzs6NaHtb19chji6ftxbr++eVn+FCbWBlUCDeclNf/9LxvufNb
qCjyuO5jUADtiUOJ/yDq4Lh4647458X1LT5PVWMxNQenzLaIpbHWLTfruWRdXZfW+86r633WMgr+
Xz1vffIQvA8o5o/r56/fr1930PMxEzjLbvy5M6/3EjvYzf75BevS57PWxe/rX971y7O+f8D3Vyla
vSQNPmqzihpt2YbrZWRdWl/7p/vOT1kf1ddR4Lp4vln/j/PqurS+7n9811Jz2ALnl6xP/PZRf7rv
27t++6RwOeGPql93UcccfRnaU0kw+mrenz2V69IMVW6mXP9v++b54fN9eCE4xNf1T9/l55NWT+f6
5uenfnlkXQxESGKhoXNKXvZoi5jbv8956xH0Zf1z8fu96/r60vU4+/sQQwA1xnQZ01mjpMfguHpX
G9/SVXGbQXdh8tQidizdfVtRfHOHHwSAYTtrOvUHp5MRPUhp31EXRtw7d9UPmqtHUWHvmDVrepFC
HghUV37oWuAiOy7IwA36B2TI8a6oR9dXiQE/0jkeVcu8lyMuQc0IKOo1WXk5T7Hc2mGLV1LklzOQ
NV+hToIfrQnJ8M2r/WBTrUPvuFPWc9z3H/x5OplRiXXLpGrOR9hPi6xgvbyuF9bzDSKTf19tv1xy
18U/Pf3bfeule73v8xP+9LrPTxhS99Jq9tijmPotQ7rlxlmP3fO6u4wjCShhQLTeua4Py8H1eecf
H//2cstsJ5TndklvczmprS/PHVsmN+sze8B8O32s7tYHpvUQ/PMiFB48r1nxrsW15WEkIbZyGtDN
tRim0ep7yRC92/KyU0r+6OIJcSEQdvmc5pnYxU19oGBnky9jgMgNzFPvtOKpKeNbrbYuySO9NmT/
FjtIKxYYht7k5ovZmffBqL6XBHB4y+nZjxn6HwbNKRAO2oisgWuj7Z+bbadFKnoepdlWDURFDEXZ
Nk8WRyl1xn2rdBf1qxVG5k4PGRmC8SMDorkNCVk5BNgp/GwqasjQbbsdIqhEcdYc3AC0lWamFxrX
2QOX+EVNgM6zsM2togRPVte9hBHhEmGWI4Ax0KFSZ6PKBwpJUgjfECxNBT4gKNG1cX3YIxljsCOv
aelRpbBIV5NqXuyCNCQml6LFVLJkAmcU4TCjvyWnRTQBuClRfCiaeyPwijFVbvdWqfzOlXHyc9Sy
fonbI4bynAE7QgnAFLws7FvkgW/R1IcHezY8KgR+UwQ/O6u6c/IEwT/m7cxiq/ZE9+q/DFe2191E
LrBbIWpOzJ1dB5af5fJjcsCBKz0hlXAhkcvnnT+l8rYqVPeGed+7jTPzpGKNx4wKu0Snfq0NmQCg
E5WevbiaCZKqQMk3s5Xs9GCJRSflkMpN5jNto3LeRJDxpHXISPpQkt7akXYDdwBaTqLSRADeme+0
EhshYhTZO8o+DSlbaNAwyPBTSQQyHoaici7MqRJIQtAhVs0Pd4a3Zduh6wvHfUjGdvIWoN9dYnbP
EW3/NB+VRzKbiJ11tEcFb6BHM1ZsOEElF50WXMm5ljtYihS0jcGbohjeaW3OPklMRFANghjg6g0T
DE4xlGy4xwVmOsQrl7YGH9FS5EvnXMsJ6asOsHFDS4JCuWaDIdbemH0yqxSZtpMNzeSgDvi5I0Vn
SZmpU7ALaP0va8hgXorihKrIIkkbrwLsc285+0fGctaj3gQFzMvwz7Xwgy/rLtxHQuvQhmD2Mo50
FxVfKYniARW5SymwVl19QC/ZQgPKLHoVrla/zEbzkbtm42ea9SgC2jyN/LBLLfo1GeovXAUQAfs0
OUmzwHRWaFt2Oe26JdcL6mjkiXq4cOfYeRhgZtgD585AENpKPgqR1M1hMLmuFHTYOr0I98TIh8Dj
b9Mh/XC04RATgOYnNfZOEsqvJ8Q2ujU86J36a7YkIZFGRj6y0Q2otsVLOmJdwQRR+3VVPS9OaD92
a9BimBeASR9JFMvgNUZvC9QToVB2IgM08etAPBc7vRjwoVjNqzXQSkim53Cwp83c6sQ+6K8r4blY
mM9QC9XmfirfZWVGd4ma16TWSbJQGnIsTCyuOJzrSxvqn6dZw4tuQ1LvqBFPcUwiqGK/ayAWcVzm
GHMXEaNFuqddaKVnqPYjXst8IY8iJAjGzFNwdrsNZww06RjbEHz2Sy8xK3OIbFDOc0pt+Tjs0TzM
l1lE7GyVXlCOHX3bPqYWc00t++nGXA37DclP7H5KrTw4IZ/hgjzSqXtK09wLI73Tncza1PE1lz/L
TOG/V/aREDrNn6oHTOD6eygBZRc/BxkFW+Hg7h2ywGsyNqSiEdSWQHyq+bhtOP0Xe+ex3EiaZtlX
aau9l7kWY9Ybl9AgSIIkuHGjdK21P30fRPWMdYm2tt7PJiszKyOCABz//4l7z32RtfHVmhDH5hh9
0aLxoZTDQ6EV+wkYqqcIK6L1uohJO+p1MsX41g6qovBDa5hdKnHXhPjXWR/lhqcU3QuiR3gKljFh
N5b3ZoujT03DixwmXtWGqW8OfecCidvDAmdILgq8CZV0NIdkA+5tJnJFCFExddwQC/dSETWrwwJg
OVDP2M3Y/kKi1TcN8rweNuEaIhMbFRAQCaKnXl3Lbd9iDyymAVaiSkeoy4QcCxLf8gjRL+aOZQp6
PtSlmaZjWJP6a7Jk9oEes36t200CMpikljtaNgEQiFCZfTaDXWi7yPdWQ2UpO6u9a1q3umdnKpOA
aEdi9CtE/RdkAcD+ymWcFGOLmgwyRSv7s5plTjyTfaDF0ZHQp6t2j6kolyzb4yTdKcsHnFrhlMsr
j0ucHydBwNNSpOOWpRwy6VF37nALTIkBg4LSNooRBwqsX7tvu715z8oEOZO/cj7uddz/gDp4UMtF
BY/LYSVLACwUI3tkuuxiQkgCkXfMzRQrDZQsfk+l6pSaGJuR0KFHbasVIop8lIXxYe3TvdVyvA2h
/knHTIQPw1orObIUJ+4AIaPNWo9FaBgdZV2unaExT6GIV0EhUMdGWcS2Sp8vWqKhxs/xBanVulHK
0trvpJpd8MzXcS8K1xyLhh0xpgcgr6uOkryK3WR6IPdDtvrCOuT+DPeUUKYBMdDLKOq1MwqXJs+S
nazpl3lRAhZzWQyqh+GRQg73crAmvuIN+X0d4keAj8M7222+oOQx2pVaYFlFCKYV0hW7S3/BPtPa
ciXjt5y2Q847VHK4tNac7mETW4g0vbY+THNnPUZJNG1b9Z6EunqyjiLTQE45FZiHQ2vapKDSMjbK
ORK0FLfcosNQ6CcFikTT7GTQyM6UU4+jQPVKGTU11pB7bLXE0bcmTwNoX3spdKppUpPJMUVvKQlA
fWUB5ETXNNdQejBWOG3TiLziXbHWzFmUkdGWDJATL4wn6vN98KNp7KJwB2oJ+azNLNyXlsNeG2Wc
Q9leFd4I+TCCSCEjU86F1hmT7rZOIoZVZX2esXEkXcPbUGaTzUMiu9xdAW57KHemdltQasxFvZ+E
HAgR0BxbmQt8XeMEADXeSEbZbPu0JVELXhqX3BY7tcBmPx62lk6+Jc6yAIwX+SzCQzyUNqF1nJOR
q0j1+phCXOrtPBZUe41EDOvhfAonrLhgQTwZ3ZTdIgtdcCiPWvxdl+thVozQY1/LO5FIfrytjOge
VQsvtxDdWnlCJWES4k2u1txzoeb6XXUKebOp1x23EpvgoeErmECrgisyor4gyhaqgjZuLTSaoLlN
17Li32LJbihNcI0wlzi0Zf8oI9bzYaBomzkyP+Mie9aKu/U6AvnXG2YPeGamTJK0p9h4Leh/WEeb
IB1y3LFSTVShRljAuxHFTZAM9A6LsBemdTpM913VQgpnV1G3RD2lGKcpfOz4MRm7vVGtxhbgHlv7
uAd/wqHcyE3uLpLB1nfC1zDYWV48yIoCTHwaXszF/G0bXXLqAguLNZLYFC/H8R41hYTX0c1+CaAT
TPGKfAHT2DYRHsA0YnjTuYtNud0iKMW1iRcJ0omOhcFCW6xp9AxQZ7RwN/NRbfAEq77wVk4yhXpl
VXs5YZlemFtuQ/Up4XQwzC0n+rVYSRBmTLUX24dsRh2eF9PXitk3LLGmJEiAcICnMFKPfR6n7lqP
m1QYLVwchKkPOEIqzVq2UxiexA6oVNRsscvmXnJfcCXDFJRp00KVEzBmJmLiFcr9BOLwU7rpYZjn
nUUdRFWVBwDBe7ArUGgaa6IIz8RAILLbVnpxM6eFeilWF9ELi9B4YwnxrVzuEN+oPfXlgpQkboVz
Hkl+W5cAqur61NNAIwEsT1ky+wAVaE0m4EqL+U7eDAtCXHdOreOCAXVwjfXGXagA5rB+TA2QghIU
o7En9FQBNBNDLXdztL15uXoRa0k3BVW4NNK3sUa5W2spzYIR5ggIlcLJizSgbXhrqh6VDZoD/HMd
4ACIrSYMAltam41VtmAgURJYkIL5+XfyOlxJzzR2ZfowiMq9QkcTb5ZkSxfGwUgYAGGTx8q3oLIY
JG3EZ17pSA+3+cBTOMn9erLy4onQqy/N1Ka3yrRem5ZI2U7Jv5NU0N1wkFDbkGE3KzxfZCy2mSa/
5K3xShaezYJU8npSHHdrCW2ixLkp9N3kIxAnCLiJNlKZYp5TiyewSZpb5AUoH8ROaSJcy3RJEI7C
NqkWYkIwMNCrra963DaeOOeIS/ksdS3lyak6N2ohaIbzEPs69UC7VLVrIkxzKmZ3UuyOgnKaFKyi
jQL+p17GEfwIHmzgDxP4+SAyrGWjr8Rt5mjXWx3AB8hnytl5npwI9IprwLWE13eRuW98wZjYw+Rc
uRmaL0mzRcabiFVwsa0w8yotHLjOyMmam860I1AgNqEKmTcxDc3v7uZ2WpCV1z1ffTxDS8/wOTcP
ZM1Drhp67bWgXUojVvkVqjRHa1swIUjY1rFBBCP2BR4DkP4ta7G5JTpJT7vRLSLUY9TBxBvDnMhp
PjjJ8qzbEbug+ZBGMF0XCzj2dcrtNV51Wwel645mFxTI7fOiWDZLl14K3aigDs5bvtToWMOEH6U3
zuQbIriecdfpuohXtB0vKa5H7c7WjA2VzUmLOo3UudSlO+cLxxMIJY7TPyo1aRdbSuyHS/4ipgrH
PJcW+BLQMwaMvw7Q8K6tHuepezGTx1jtX2CPY+CNssqB7DGWqb7l02ijTrdDeBlWxIenmivO5RmB
1dDwhQYjpFQ4BsChv8Q1hgb23hdgQnqAoqwMDJX0MIm0xwHgNl8XSTqj1UVOF1LMSBBh3Ym8XSP+
zXkvHdCgVlAn2U8y6Z/s74P7j7hN9eFdY8plh3p+beeJadjSb7Q+ggGYFrCOytadhjc5JP/UsFAb
+5EGVjprem3/20DA2IVhxCswzEeZFoTwa7BVKs7rKARjgGVORJOFa4pbOMLUexoq0lA1AhhdBsNo
8GDLwke+rvLwVkiRDN7BABm1ticRRwYbgcpgClJ2XkbYhW+1yhPRHOxgdQMaWH+fQSznoYEp1pE/
4iYN5odSkSLPGFKwpVL/N1H6/9cWPy/1z7//5eO7YJyZdPDAvvq/QygrooUW97/XFp9+pn/bfBQ8
g0n78y9+5X8qjA3xr0S/oaIH3X+HLP8neNmQ/4ogSlf+hErpCM6REP/faBntrwqaX/y3JBn+gTP/
5d+6aujjf/+LKv9Vt2gpyO4zJPTAovK/URdr/xQVZRj8Tjqq4nuYpPiPOn+VajVqTGPd3Cu9LNGP
6Ak9aAbCtTnkG0NnvOQ3xi6UPSbIw3P/QcTIc/+CVJapD18tzAEzhnPhta/3Qxjg98O+hTtZu/Nf
NhY5j0waGJZfMfo1Jd6AR4AnruyXH+QLUA1BBipCN75K383eco2t5Wrp/+Sp+Kdcxvtr5Ea0NE0x
+J9/EPW3oczCrjBXto/GyyBJj/GApNhUHtJJ/Rra4VcQiKavs+RG1Mvjf3kg/oUbRrX+kW+NiwAX
xd3LoULTZyb59+rtqghn0qcVHOFXa9qLv9Vje0ZlKL73fvELl/0en/lrPKmPFXOAfWw52ZPgm0fr
iSj39Qx6UL1ImN0ONCUfxWndZhfCVLpT0trTBVpH5yWn5cNUyc6y0XakATQhRCpf1Ut8UB5ErMA/
6I91j/CUl+wng4b4oN7o7jFrQf3l1xwJ4VkNG1SiPbw31+I6Uo4oWwg1UA4Ny1VWm2GK1Npr41DH
dofiwL3/DYVD2YC4NDFqYLFGkOG2T82J5Ehp3wXmTnGL9+pKr0gwzTMvx59fy981EB5XPObHcMOY
MZPt8SMyN9NhOKcUBn76s2ywyLrr4tE0EPXyK++JBu4tZHnCVkS7/UnZO0CvcItPuNAzmQfb9n00
CX3x2ivwIMxNsgyoxY6eEStYJEQEeXpZwEE70TEiStl8ri7ZT6SiVbaFY/WsBesjAr/ytZieIcIS
TMrbER2WN7zEPnx/2FTaLzwJ46jr21FCQOeVqRMBsyPLnIoCS2BE2WRnRHwtb/BYFOW4SugwJa8U
L6roM0EzLu37tNc/q4fw3Fcn+Wmi9WUuXRFg4MRgrB6TQDhBlT1FO1wlhJPsKWcWV88dEHBgzHeN
Sdlhxxd8v7+ph2lswLtLiWBPnwQKZKMfg0jTXc0J3+TOq4E2PPeEqOxV9hCTg1Us9cA37NdA9WMP
pT8aE9TlBB1+h0eUJfpxfUOsYrnFOXTy9/goH5WIt7arXdBHFEOFxqTITgMCYiS7TAOQIq93C6GK
KtjNf9oL1fR8AiOhnsWbPHraY7Q1Wpu+UYFVJTsT5qXnkXeCPqh3DOPQkEqyST+GbesUZ/lRqm3z
Gn3qp6Hb9yQrv4ZX87ImNo82I4TepfNTtvqpOE9bEZ6BcjAuneoxzq435Sf5Q7WTbppN/mahorUt
+IJOerQeLEAWdjUEBoBoj8xIvh12/jOeGBsPezl9hvvenNm6nztyae+ln820xsh20xvqQOMCh4gG
Q0av6+Ze/6FvEjdn6+VZsbN6HV2yb120XTTY8REuiF7cHeNomijivlpnub9A+KmesSV2GUElQwJp
CtIjeSv1BkxW67SnonCGbQzfxcEzEF+V3sVSPo7kEjmD7hKVQ7sjfefX2GPteWOImAeyvWzmhwxS
TLDg7Nim1/59cTfLJr6qoiNQCDBZOhtITXtbew4/ul+h2w3MTI7juF1eQd54uBitC2Gh8AEEQky2
IhOegJiuTrbNszJcrct47G/xLtVt47Y8iq+ii+edivRROrfT/3A4/0OyGRA9cgfYB2CglMAuaf/g
dwOfTzuiy82mQx5bguBihvpqJt3f0vG+5v8T/VT/4hj+p0P4/sdolmxYIpcdCVB/fwi3rbAMYig1
G02CoMMfYS3zdonmn7UjjAvMJkL5hiv+/9UC/+LPlHE98tv+V0chr07FP4c/SCXTggzLv/9jlahR
kXd03UYS7haXJPS0uUw39Ry1dqkrwrukdXZu5eQzvqSRRViK+VEpU+mG9ISjIejQvZbnKgzHzWoS
QJDnLMoGjTlMooiHbJjPc8RICLxz50vKwjxWJPgFs7PptzLQuxXVtp013amfOTLyFSlOpe4Z8qfn
clWaO3EbjmZq7DLdD2FWvMj1oDELShg7iIPFoqMSPBhJj31Bz8BTbgjRcjf5I9qvrr1mDE+R1slH
Ky9xGde0LpkhkGIc1VvCAA4z6NgA5KEBTby+WXD/I402vDD8XPsagFKS6pj7LXQk/ANIy6AmNf1O
LDIpUESy5GmPff1OzlJpiAU9hB/Stk5tMbqcGM5RaowPSclL4GPvOQ5MiGWd37SSsKtERvp0EK9y
jWkctlsNz4tQ4rbPTvLEpjCpxKcMKO0xGRvVLlcdEqIss3PThF1mLhutaS96nmQOmGp/TujnVEig
/JDmr/wcSyFnahnPLo9caEd5X7lahNtRFlZGAw2O31ksfUFG0aekonHsO+OYMvl20Xxz8RnqeWmV
hZ2V+jlZs3qCAaXmpHKHkIM24yiDOO01+LodXBWwbEolfJFAKLASWp81TDT8vFB9i++2UsONVuvc
Z6t8Tsf+GOOmcnq4xb6c6C9ghlccGVwU+MeYp1EkjLReUktA1KrrT9oaPYk1oNNMOpG7txEW7UGa
v5tZe1xrQQlw/LzOev1Sz/lHfIZCWXjd3D3OcfmUhtGznHTfIDiYufMAr+pALEf3ev97dfJIAgZA
mWDs1grFjSCIu5oo8BIzdYOSeyoxUmkrQy5ZxYAvs+Qs0lQhyyA6xbV2TeT1KAgiw2jrDm+Sd1Va
CYGQq8KmxVeSjmyXFPaLdjtMEN4LWOYTvug6Mn1h/mHu6YJzep5r+Ts0yOVdSEJTLbI/yDcTsmGB
nsJmDhAt2WsYvBduhv408gksIMhz3p18PUpL7daglIbpqVZrp69jfo7MrYcckxP0Drgj989MDAV/
zn+sPPINhudKrLlTaXgtcTm92WzUBx0oTaFZ9gi5Bj4dY90GOcTgaBK982wgDd8OSHnAszmh9K6N
gmO0IkjllWXET8p2bX5aRw317Xg1u+lA/41EXvTVOnHuU9uOEIKOEm2cE31fGK2+h2CmBklRnJdY
A8AUhYbsIdDh0mgH5RAKgznYgL2JZCJub9pqvRrm94bVXUqp2TIrXzZpMWy6jMUivfY87MumfRSq
KAygrkUusbKtU2mxtIu6VdrdgSOsbM0OerUcYfwad9LACCMLZ4KlIXKZkohbukp8oxPk3Z+/EP0n
7/KkpWaTrT4Omt58CPuxxNSudS6oTwBjC+L3iUA6FM9TtjP0jzS7q13+/KvEfEWSXu6Y7rMsu/9H
Wmxlf/u7Uf7iG5HuV60EohdJhIs0wKcj5Kfkneccn7OVg9Mf5J8mkgVfhsPhPWACQ654Xh/BMlEu
UgLUG9PtjhUqUjsJRraqPLw3+UpE7S2tPbA/R7LHj9JHDiN2jyNQt1wLa4zN2Z3dlie++w2Bes78
2waSB2ehOCgn82ZXlzuv+ybAUjvHH91B9Wd0pDaQx89iT8kukhhmy298Rvqbue+e4o3Kss0miq0x
z0Yd4NjnpC/uPgjeKEdEP6G60PONk/jAzB13UpS5LZZEXAYQLZgKG1vpYiLVwBVptzcJp6dxkDgT
2N1TIDp6amuf5oP5bW6bn2S8xYxjUhdUhDrwC8dfnPray3SQBwdBj2A5ZUbV42REbJyswHipnink
owfTnl+MwAjEcxIYLWwPl822dVF+8/c1DUrH/Fzf4VMaQdN5FUzyFFoEZbMr6S7ywY3U0Kr498Hl
rop2+cgBCl4tPRkM4bVAl/bYJiPZX6bNjKWR6mrylG4vqVuNwB6+bUT/hI54xHTBWcr8BYEsGdZ1
46GZuU/PVZuAT/1BkxhMutml4WzaF97kJaYfCzYzKVCN+N6g3WI9Jyg5qr3oNe8DUK4UpyeTn5y5
1BbnbPsm14GCkGByqsVB4ZkDZ0C5fZbxX2z5y5GVUkVcJQHopm82tu5Ob7zHGd+vJWCg1iqYbhxT
P8yDL09Oih5p9BbyTHubUMxLxbtFdfmDn09p9+0n9k8+HiLIWRllUBDs/Gzpu4xVXLTRy8dp3M7W
TThxhFknmJj6jU3iuOGxKIQtb/Hd3Rk9GSf1myhAMfNoySAftvflrOSs1IzmM34gJsHpyUz2+je+
ocv6EoKJtbtbi3CnfCTxiyk9Esd3St+38lBvx296shJOxo/iJyf9WHwM8IZA+71O12SGMeJYRDjZ
mddXGxPMGSbNa+23TzGtVm+bN74BymdBs5a6gA0Y+1lAMHjAr3cDoaudsiuwdD4ojIA6+W21x7Tz
dTTsaNrAAut3/LzicJRhYlF281ZDmrMN0X5mhYi+xGiC5go2ZYm2vEx+6xEqkfSGWAbLo2keIlDX
hNZmDm+iQSN5ylpHO0iNZ+zDHfCvwaSv4ZPy+T1gFvEBYVINX4bsJSKGCi5cBl18L3yqpZc8RtJm
WBm/Bw2F2Am+LDPu1S7m47wdDxmWwcjnyQW6IdhN0O6HzJ93/S47kgxHZZN/L5ZDxJR1IH8D07Vh
A+0H1yYiOP1sSUSlm7NhblaRbbzxXC2I1WEKDE6LFn/D5PBz+Ew9dYMxszvEmxIQtulmb3lA0i3F
AA0YRt4XpsLZuQ9CrIwQj5nTjsCagX/ZgulMJo8I2RIeZEsa8tJdj/iTeNg5mhlmv7eQSyYHCnx8
oSMvd1n2PAZUedazaTnDa0WFMwemA7bDkd4kXw4AdAUMc24FUkSuj21+THzlWjJX8IzDHtvH+jQV
3vzAZLx5yC/0M7feT+9aRFCXHGORW7sWB/c38IRoU5wwVL6Nb6h/3nkNFzpdk/yHHfxoYLeE5B5y
wMoeoQiVO5+hGi+tIxo+sh7xFD4iHSD+la6udiaXtrx/7M7CrdlrTzgm+zcTt679Hm+7PdILjzLh
QryeRaw5p/b4RAilGawc+lvLtz5lr3jhCu0fSsbMh9mvTtGp/VqJ/DborrLEsc5AkVXKrWv9Obja
kRNWfVZOyTXbRxtV3oH2VBePIGN5sRd2cNmh7re1+KBf1KPxVL1A4aHAZFQJv5Awg1TbtN+0BjED
lXYrvRndbj3T0p24YRiF0CMmn5g/e9m2Ig+RQ2e4xsDixikKl7AY3vfCZc20Z/Fd45h9kxRPUXgM
zJPWO63kG0IwhhuY0LPk8zmFsc9rqWD+kX+jbqHT0qSydwkHvzwyVplI8qkOdJXSd9d8UlVYjVv1
B/USPwtkINmSb17kwHpiR0OyBMsn7LoYpNXEgcQ82O02ll0WV/MhQaDomdapORFxJqqnBmEj38rf
EXHZlscuel2/itOfY071ol3xznRlAj/+XkQbyiLLWx4IfNlllyjZKdIn6oHUvETTMXln8TTl+7Xd
wYJN+71J9mauHzn8BzAA0H2m54EIkUj4tccmMA2vSh84f6wFmJz1nO3Gp8WLv+7JIy4dwXTMb0wg
lDfpzABkVGzpnG9Xv7kwXoewWFyid+4lDgNF+bBGfziO5+ox6Wztq0e65BSvmK9NCyyrg16Itjnl
KuN8ZFPGPQyVKL/O9TUyqcKdTAus+84DqZ8vcdrd0vfecLIzzIXlMr/BkBeIxaUA3So8sSnCR7Qe
HozX8D0Cy4CmUfLqz+ZavVfhQX2pk8f0waz3lrbRNuntXngKPvEIaISwTSYuRsRsl2KS2axcFK/S
htVFAAy2gH7lNBsx6Le0p8MxybCxB43sDz8mYALWP5oLNUlkt3Yzn8T1FD6VG8MLb8MPu/qaKuCZ
MACIWUrr8kWJTqJXXDGJhQ/VRXWix/qAzyH7QFnb/Cr+8F4z3/hddsWHrFyKxOlo6lbe9nE/sdqm
CH/izksuCL0eRjHQgDPvoPG+q4PbXDnVWaWW/K7Mxk6ok54wZt6XRxvzhV34HYF7ZqD0ofjiD/8g
acEUsb1lVeuqcxCmNtA/ZCXhM5Lucq/BoSeX14/zS/GjrFSxXvGjIeXKLqu1zyRf8EwCU41ThGLr
YdS3IdfiIr6rjFty9XNcRZoTcrmjt1Uv3DbjglK9qrsjgO2ExnZSOekm2cnQ6OSUQE3S0qh7BgSC
jmSNNIClpx5Btedv0IPDY6v8du1XG7vtA68JnQm6p3Ab/VDDlOeWIuGCST4kV50qYWf0HvhEiyTS
WzpQ49rqT8jHCLkuo/2w2Rvj9YT3/jwexm/ja3oPdZRDzvrZ/NA1Wp1btU742wFG4KJhBW7umCVr
r6SZcGeJpSMFxm49Eqt9IKic6tKddHs6ZZQZbY1MNqgEXxrdGgOI3ZwSbxVBZfvqt7ilREyCFk3F
Xj02GwZ+HC+NF53yW7lNg3h2us+h9lAUx8/NHqxhjkLymJyhcZ1Mc0/O3c/4Y554KgVCY5/XIwEo
X9ZzdO6PBSLdT2ubvIDi4SlANfMyL/5S/korITEwmyCVOku6LbGhgG//MkwWxf5s0crAOOZBR7I8
J1AgRzMicXdexP0qq7zPc6NFu5UuNtYMcT9FuQSq/f5/SGJ/HIteCERUSmR3cNviF5L2f/7y57/7
83d/fpkxRRzkWdZxKA/SntwDCX7H/b9mCVjvwuUhj/oNybDxpRNh0ZEe4yqmaCfEe9l9Q2KuiTzQ
M2Ter5qYuqCodSQFZAzYJI4YWnpGAc0Xu2C7SVBS4mpGdkmseK9rJj+b1TO5VQsRRSQ3yGqIlh2W
qHR7DOm2PCJ5GjTEF4MO70NOqagE4q/JgvY6JJaITESGUZbGSw7jyOvT/kZOQUzQdTc9SaAmkqLM
/UZmwi5aFNw9XB23CXFRAud76jrFdKvQ/JCJx6SsrhEvIgnO24i1fi67SA5bb8pbhuZyWPhE+MYv
SeJrDVIHITUk0sp6BE5KSFiYdpcSllyFFUqJx4bqyFSI6rEgcBEQQLM2I71GfwZalHu9zlYGKea0
j9P8IpCc64wiiuK4U246+Zjs2+tdOuB4KBcmmaqQPtbwDMza2JPzyd3X7Ec2qdKa99SPVMhTFV7y
JHxHydntelLqx2qmfU45/7pV8/PMRwGAScuothkEK0N+6GuRyCV1ZSQuF5lHEDCdyEJRAYhkG03W
NS4AhKTJ4MejueuM6BDW85uelfJ2nCBj43V/CNOPfGhb4iSlH7Um9EEbTeQJS5oGIrFA9wFIOqj5
TTVpVsIMCygZ94gz1h6DRki8d3QpylJ7A2LSCWQ7zGJ/Y+HMeHly4bM/N9ovMsOWdXX+MsY592oD
uXtqrd+mNPZSN7c2KnsmJyU/A6ppDxWlN8km+TbF+ir05rjpZyWxGzH+XUOowC3dkInGJZ7GeAOy
zYcMfm1Y6MPAF7AECOBKCCRgwxBNr8v9D5NlulMJhbYVFkygcw3tg+UBY/dVyRLAPILW68BkgS4F
C6BY5ByrSAegouAt3Q/r69QIr2MZn3Tu0NFSmDYiou3xYv7t1xap9iuaQNNqDuuJ/p15WmIgBZlz
85zrYoMmTXzuRfWtnLMNyWb64Agq5T1SU4prC1oNMSyDGfET3KXF3WulTTv0Yqlbl5SoStVfywYr
dqlihjcm67OdYQiHn2TK7LJkHJB8UTDXBRsEtIeWerNy6Q11JhlZ5Pt1PeK3bFoO1Tj4UU3LIMes
UNImwWhBQI/UFtH2MdZYKoFwuKvGoOxLCc1MJ9pyY1ysxXgR0om2yWipp8VbVk+f6cxNY0IGWCzm
QUW/1ZKePKUBuXk6araaXhsdekuqcKQQEWt4cZdXbpysXl8oi9csMmj6pNFtq0z03ShxARjR8wBV
KTCUYKQvTfsRY4YgouEc/K5DHCkkzyF+B02VwE1LSGLMvt/KuZKh3aq5F2VYScrI3EKIlHLbNUz0
EjaIHJGesqDUJD2ajDP2bdFQn02rvEB+vErNch+TLQirO6iSUv9oTR2uDnG6FmpPjI2MPDqD/2rD
ZEK90WOAqVgni0a0qZErRjqZ81J1UXhreTrlEmoKJa3Wqh0a2OE1rUDQhTm7GM7w4mA1LwogDfr+
9AbzivUVeVInFb9EGpnP45QeIMm4oaxmvlmKQYVc0Z4h83uaANE5zRb5XLMHFMRq9HUr0e0cA28G
XZ1MoxnNBowMKbc+mpzOtYqL60xKazLyWSmW0trLjPmD8CNSdfqg74kX01VXGYdXLFN/+Aupredp
6tULizURKnM37sxOfo8JARjq/ibqe/hAJ/Yam9poeAD67gfU8bUh4kjsGgr88lgtCrOZIjo6j5Wp
bYumeRIt8zTXLZB2YOlJT0xJ0bbfNdr9RfyIImLqmcoLtpkgohIAidPf5LdM8LuM7W+rxce8QsnH
LoGChxZnuX3ocLaAjFHYd3HjlCNzUkWQD/3AVKQV7r2qST4ExEo7S5OL2N4tTRrKp4a171zdGaXW
U9SS2AmHi4s1qzddt257fdyRFyruqxZ7Rirmj/PY37DSk/dbgGyJ5IhmmZoIMMilEsjQGvHJxMo5
Gss90onzNFsRn8bQ2Su0RltCcCVASs+7mMgXjX/UUfptQpSEKLrQpKHUoY7KDbeyims1T/yrmrEa
QZH7PI6uojG7XTWSgqJJQTPlsFCnienvKAcdp5mtmxnjjlE5SSu6uRFG8R8a7ZrvNK1cP8D+7iXC
Nbe4Di6FSQ1KGs11mgkRGPT+aUZRC8XVuAw8p86icsDLVqAAGnPNIadvYtcaqXdNn6EFXVhjLlHc
MKk3iiIESc2gT8kJCkmkcoswbj+ayZPA638BHg24LXvLjCzmJkaE2nKRSSU6Z7JXxK06invRQnQs
KwUj5FThnGrVxI9rGnuja2kwQ4StiTBU2zSl74CS6YhRmvhhOY7nDLv/SMaSq0+YZCIZxtc6kZTL
Xse5axHVRKY1hA6rZhbUJLTHTlWTZirCc6nIrkkBpJqCJNjxgP6+JMJCX2cSlmXCE2P8Q6vcOZ3I
56+HRDbH9GWINnUnTIWHRe2LrVZD+WpN/DgDtq4GnFSQTvLv1IyMcclBmZ5HQSSgQ4eLsaS0Dt1w
7OQ4YbMbeyseycXsnzqij7DqtVsodZvcIIXKaLULlF2CJNdhm2CUy3iLnCQ0DrUeCiSBcNmwtMrz
5KlZOr4xnfYqz7XmiFlxy0LxCsV2CTSsJeQAvoLJZ9A3zj6Q6RAHA9jpMdLfkL0xdUiJnpGAa6tF
adiSamC+yCcfvPYb0mWsETozAfM+s9bk/HEVhH1cr0/AzMB4sZFSESfzNSaU9tksK/wTpvQNbaU9
QmgPmOOjBFbrxh/D/jEiGyQ3PnU5Ed2u1HdRsfymVRT7pg4vL+QdqlSVJBLma5JAxZaosUwCAt62
mW+10XwZCN/4LHkk4i4s3B4WrZv5UpE1jgwh3ill6RqKQ3QYBxoFFXVEFQ7jf7B3XstxA2mWfpV5
AUwkPHBbDmVpik7iDUIWHgkg4RJPvx/YvdMdExOxu/d7oQpRIiWyCoX8zTnfAaeVvRANMRxY0KzC
VVRBLavsYkQCsbr+SFya2WjoiblG0vs3y6Yy4MZ28wXQ1yHE4qrktgc5F2X1+DjaKyybvXw62BGG
Meesqsk5f/3uv304E6h1AtCG7Lj4mbEZ2pt2656ngECMfz18/VnQ6XCfieQzWQ2+Xw/tyDuAG5a5
rxqqtti0votBkunr1b/w1Chk7qQCjMJAZd4m/dlNRyZ8KczxxKSRzQO73s2jgdzdY6ZZ0rklTX8e
k0SeHKZObjmsQ9zynw+Dbp6NygbLGxreWeXErm0sV/pnK7W9fzzUCFTP/ffQnP2z8V8PGfICPDTt
KVdgWcr1oSJK+uy2sJVXLlE1BUzFbLd+EkS9oKF0i2vZFk70te3+/yLB/6NIEG3fvwkDdj/6H//x
p+6zXj/8qJAXPsiuT/9j+6OTZfbfOKQwPfnS/60SdP/TcS0wpIHn+pblrVKIfyoFA4ii1iofFCZK
ArjK/1IK2t5/uqgMIBYTVWLxZXzVP5WCtv2ffKoZhBYSQ2GGqBP+HziktmmtSrV/VzOEiBlsm8wv
z2JjZ/ur2uHfOKR+MbcV4BYy3ITrRJCs3txAE1ydj/u6sYbn3PbT5ySfznVllpHoEwifjbDv9UCg
T1EtAzR9UsSm2rs3RhvuF2XVcAmN+jppaoZpcdynkaTRhCmLNyQHwiHzF0ns7YY8nOqqhqb5sLtb
iMasyMTyGQ9oEDnF2gerr5tLsSA0THKluema/nMbLsyO3BjZD4K5AqrZVpswZgLL0IfeMq2LKzO8
WCNxRCZRuTsrbd1DMzNdAC8x/+pD45YGHE1F5cFwrL3yuMxxFY2mnr6JrtvFKpu/ZwF+PWTBe3Kn
+iivPPmhtYUHOiWSwS7BrlXJ8DZrzvPU0M1t6Jf+jQNnIFSkd3cgfFBvCzN9q2mjKreMymqpLmqW
D3p51nHqnMag/RH6YU29WURmi2Ae1GNwzckpjLrBOEwTK4LefLDxY4VNilXRYwS7VOM1rK5jUOgL
4dK7mCfrXfQMoBrPPuUhXDuvgsDtMnb1POePgZFLSv47AYlvVywtkrZyRmZPFFjasFhYpvtAx8lc
4mWCyZclzlfCujoYjpKRIa+5GsJ3ccmfUY7XT8nA4HKqJpzFJcutisht3Q3yGEYFlcJBTeR8hmZ9
nOfRfHLm8V53o/lQDflMWVamETPYxfIIu6dDZF/OHgklWt+J6qh7xADKz0I8jl3+zpm9c7KlfjIC
5slOa8pj4/zmfdQeC3whEO08NpIhXS3Q5VdVGDH2ULXHJ6IeA6uymKjEqFUaHOSdix2msXoOal6c
Qx+mkSP0WtqL7lTOGKMSPMX4ZHQJxbMdjjAM043RuOnFnIy/UomfjSHQ3iet/SwM0LOxfTKtOry6
Q9icZv7RbRln9r4XXnK2LfYSdF0lEb6ZcTDiHNKDF9TbnLb2yQZvgzW2Ultydz87W7AtWB/8pb/Q
+ZMSUw/NRRTUemvGfKjsM34mxoHhnZge6xaQWXADKFztVOkUHOb5S0EObsaVdQ5iJDNTrpn0xUT+
rUaANsCeZzMJB+HFhwpLeVcxGeHbKPehQLiUtAqNrKPnpxw7P7tFn1NoFLz8KBkMmflUfsaw66V+
B11l7Eae8q1Pyxfl8fqacvbncb7qu/Bi2prAFZ/xn9nkw+Z1mmuCJrr0px335alrsbO6Xs+yLi93
eGXB+uKqXPyuO+rlPmX9pW0b/8kXFdGk5vrja+ZRtS2742y0y653Ahqq9WJt4j7DjEVfhUCCocxY
BJdsKj5E6nRPobRevKQ4ZzGaTSsJ3iHZSOiJ6Y72A1SFl8hvlWT+2SlkCdyBb7x3PjAJMOWk4z2Y
5fJMpJU+kYvGxZ3llzpu0oNt2Ome4KySDKGYrAUGb7s8ZxM3CDZWQpdE+ZUFbzSH20QnG7bD5Ww9
2FnW3nL8T3lXfzpOy3YlkPlZtFs1v5EPs++dbLhJKyeLsCOwh+gc0LZ2f06DjM4XdW8910DTmJaA
qxdbNc3jWSzhtyCETLzUPnEsbvXdjOOd9Jz40AaGJAaN9RXbsqG1m1tCJtKDF87zvclMjEp+k159
jdCohYlOdqWJUqB26Z2ManjsCTJ4dgrxaLVEGgc0LstSQJqVNL9B4o0PLS1RRRTgT0ZD+1a6p6TJ
35MpWfZB1QT7eifHPD9RPOOLJbjhNPq+2qnKD/dkGGdRltKyZZaBK6gxfqJimRAcWY+ydA9Oag83
T3jsTaEW7zmH5NXr7OdaDx8CY92z+QcWL605V/8+FZl4wAOHWDVgaZnQJEbJmguH/AdTwOjgV4E6
D3rrR5LF4bsd6/iBUO5zV9j4xpqY6Lfc6NlAVcTvAH8gasYNDziMsLCK+WlJA/mZu5Pz6ANb0cK+
EIc5vEl/r6wYE77JOtYy8/Eg+uFvDjyaaQHSkkLJ9OrWLYeHWLIjwan60gbsbTPzJclm4xLEeJ2K
snjt9K9mjB+H1ArecsP4VvnDpWl8vHbMZc+FNeEdRsmytVye2qryOWmXtnuwUspYPfLBpD8Xclu1
x2eOhJcehq4NEeKBX0gSrbYy67MjEenFro/D7nlNAXbs34nEfdMmLSNkkTxBeMY2XAQpO9EC7ZaG
WkyEOrRTftW5catS9N6zHe/MJhwvDi3WMWvrb3HqtltwoOBUC5bYY7BU0bwYJNLEzXDwupxtMcM+
RqrylS7X3taqmhF7SNY3NhoGOP1gMXxSVUZXMK5hTyMZQ0bBQvquz1DyhLVq2gUwGJjr1cnDZIQs
kaX3aZmMc0fPeptMORNTaz4thJ9tOwfajcM1lEzTAbTCeO5jM94yEncjTupmh8U23E3tStzUP6qh
MN+1eRFjHb7rcrpTGP1Y6rSmmVRgLgr1loxh2mx6Majr0hr7pgh+pA6OPWlM3xpFnW6zA4QOslVh
U9wsx7z84yDx2U+kAdIIzdx777SdOHaKM3EYeosaoDd3+D3JRHNU9RSWGPUW64fVCve5mIR5KkVr
X63CzohR5aROIYzCLamDY9cP6EsIy3qVqzmTiXiwH7C/byqpu2NpK3npLKymskoA7xb6LOIyOPJ2
x4Yw/fLKexkv8aWdycfrTYa3BKKbIIyTnd+P4cVuJWOjLjwrF1atz6hlcMS97x9m1bDmMbMzfj15
aooe+oQ0LuNM1w7Um62oatSzCuNLyA3oKmN72KZFVUSqU96Vce7ZawXDPJiCGwAmf9qlpSowiAga
pue24spuEjXfEzG89MpwXzuWsCW8WdiUwFMCfFuGzzK6yj9LsNYnTLK/O+FitArjfp+uAG0oN7cZ
y+mmV13D91MkdURo1LAZgzKOeJ2ZDybV5+R4wcEShLpPbIo8QqgeGMs2DC06RAd6FgdeaSCPyfcA
wwy3Rjmovd0byWla0GItbHxHGQyPozdQPObTNcYHCu4GUaHqXODoAVL+jhTYq+fKP0M3xwfJ/p35
N9QWx2FQOgXdk20YH5NMO8jhL71vyJd1RUgZUQiJIce851VtHkSLNIVEm/rb2NK2c2szlifYOb/8
nLLDsXBNO41/C6gLGVgw8EsXRKx++L1270bqTI9O7DC+TYeowhkT4LMgglFhtPM2mK/9S1AyzqeD
uSI26OlfL8y0/tpEp177mMlbnSwcCn6GSTnr8WcQIX3pzWY3ZLEmY6dJqdby/qmi1EK+x6o3H56o
WVkj8iwiMZ4XchaT8pjCBN4KgxyB0cagW/ree2Ux8zWKRTAjIkfb8guXsavoL4Vbsh2SCEVKic4w
0G+OGjALW/ErtuLsCJsmi9x8egRAT0HQLae6GeLt0vOeR71Jzpfxmg9nKw66b37b8C8QsZa3jw1C
HjuZnkMra08FMOshl0fihoiOM7U4u4hP1wq7zVnEUciQiY2PmJHJON8roopSFPXF4DYn0FicnTjj
C4bi2Ob1TWZATJJ5fpIJLkg7M09qduwTo7l9SKzJzqbnRx0g4QyoQrCBrn/Xq7Y3NuzsWtQamIJe
BUC97zywfhk47bwlouvCpAgonzbD8A8qWBiQrieKKsaPqsud01cxxPe7aeQcELhAaEA2NGsXAB0z
WSeNS3j1C3YeBDuzprWaF39mpQzeID+0LMKLyslv/P259AJz5wEcw6NMJAp64g5pL3qImsUoQkmK
ssmf5mueAmuDyY7mrs/Di5iqz1zipemMury2Q96exhroig/y5epO9b6mJ9qHvm4YzrV6HxLLchzm
nJn3iDSrTfiv5tJ9IYO5hYHDdEZwWu5dHe8tQFjT3Q61+dD5dE/rX2ZjkPJtNZulanRUxwjCQre6
k2nPe5fbceqJnmjcEFvNiCyEjWW46uhJesWNT1UZngybwnfIqKmNzt4GZNwd54qrsjXIDExt6+j3
CPvCDikU6J4djPc9Xv16L4dPEhG47OgDNp4r9rkz//VJBN4pkA+7si9+YRHgDWk3IzIk1lKA10gU
dVCJJgq1wbR0WRSGwSqaKFbDagW6fTxZiSZXSvVIvBoT0YBs0/jIWJ1LIEW1UCb5t5w0t32sgpIj
ltsAL91ele+51y7g1C0kGwR9nnps4UuaYACS03T0OpwmlpU8hFNdv5oAtsKOCliO4TGhYNxZM/f6
WM/pxZnnl0p4YyR7EURljObfoVzpZxoWUTb+sRqy10UVepsVZEe4vseWO5zR4r80nhq2VrNwFy2G
igMcjANw8Q7VmEEKTq7xDrXmQ9yTkluqeNqF62XZWWQRTjZQ8KIgFrb5yFJkjqXHbDeo7ezS1Pq7
qmC3jI6Wl1zG3iFQc87YAI92mxXfhhDlwhh62a4YFoy7gXdzLQMhBKgqXnEyUkoWuGdnxuptOe3J
bN3fZtCRRAHMAIGdhzYxK9FDJdD+81bZ5NRDxAIM/9VwZ4HGDtZXL8Ra8YyP5l9J/bIfc6Ib0mT8
pV2Sx8oSlUHrBNee5pMId4cfrmpZh3pZeBUTb7Wswmc0aSM5dK0P9KKo2fIxDN2xILIP2goU4Q4B
G5CmPrISTXeZL/xj0WBNKEzvVpiZvBmOfcYL3ND4xogUnSFJN8r9ldnkx4tW7q0psSId993Ri0JT
QcgpOO5ZMSWH2Gl/eK7+tS5Y6DuPJKqHt2ZEviYBvtza2Dg1c6GO3Zzbu8G357tpzR6voZ4uulG0
5T034YZwldpa4tscj590rnxCOcbnJeg/gLd7p8Zy+6dOPtXZFHGK948x51HkMMoB5cHzwtAqInLB
XsrwukxIq3uP96LrwkUVHQAFkcwhjt3lD4n20KTbGcVAQxMGn+FaWob56iWefc2CpYwyv2nZyUws
tU0iN+LuZLsWGTQgLsiNIGDVC0C6BJU6dfXDLC3nak1+ecrqWDHVJkKNEh1rv9KL2puQNFDuVllU
xTmePAdbW8F4Gb11jT+C/Csy2DEIpvF7aqpoEE1xSPJw2Jk21Y6sASKFy5Wki2jF/6P3MvpoCEle
acpE4Kolbq7XQbf1SA7amusROHeWuMI/e/O6fiYvi3NOF8dFd0/oBvSlKtGi57F6heFTKRvrXBoC
IhFzlPd18NTP4t6UmDXz8L2Azb0RXuCdhiSW1EQVN9UUflSYFy2prJvGjEkCHTKsr9Bu0SdN3F86
awQil58r4hBOxhI8m5Uyn2TwOSpWKmKST40JCk714V4uQJ4NjoMTQUXbbnAu+FmMo4YOQFy9B+6s
YUjlO0bI2zg7afM20A6jIpu+lb2h3ttgYWBQ/+wNI3txyuxbnI/VJYnTz68TKy8RWip8E6bZ1ge5
GG8jgxhYloiGC+4vdmffCgt5UTr0Y8RNzjpxW6FkZ9nbl++pjTpE+7vJxlYiO40iLUGwlI3W4yQc
VhEQNiPJRd4fJpECaZYQZEPTfF00KS6gwKCGcFFzVj9Y6087G7aga3ayU5hPPXnMfnvKdOTP1HvJ
ZAJ9iHsWMHinNzDSmTWZyV+yhhH3lN5R2AYeGUpAS98rd0CZZchd0OfMjuwigb1QMpty5MWt87+5
04kbFKC9W6UEfDPiPeUmAuAQzlfUK4HSAePKgDSfbYjyWAzHbVSlE+7MbCku2QyKIylCRIdz699q
KY1jGwwvkuUe65FCnMaqI6jMrqMxDWOGiGsaIGy9GzERFrCVVamnZ8i7s+P8HNgjtiS4uZP6ZiqI
1IQS9xvu5I9ONafHEoYE7bK/C6RBiqv8Hcx9NM+t3naqD4jmDL+nBs9WwHxmS7GXoNdeuidVmXex
FKy9B7oZKpvpqf0MnEUeJrtrdx0EcSeO5bWqDJfQHFAOSnykY29/JgbqR0CSme2eQ9OLiQghMC4P
yjM/zPToKYSqptVFTs5aqcy4z3OKE71rGAxjKvGMBAqYYOaPD5M5nvJyYprLxv+lHtooJDaLu2aD
wCbmmpXrsNae1J2gSoaZAVkqGLz8/ZKj1ZdOzc1C1O+qeJ49zXbH9X5ZdjqdRwI+Hx1HMo2cXrOk
8B+d6ZQwQ78CUdxa5oQ9S0EWUh4yYYziwP48TFBjNef7KgjiiME5U6za5z/Jy+E8xwau4gmljJEk
xjEzqK1r4qkOdREH22ac4o3Vk03jNiNitnViMS6QOSoSMiMjw/TAQL8Hb2JU+OAAnDSZxKPBW32R
zMr9Kn2Shr5Lm24cCs3DAEPnHQD5cuJ8fpic4Be8uBBMrBnieWJCMDObCJwntAJ6a5pGuI6c8wNJ
J0QSigTzQNy+pC7pqBR3tykpPlRJ28vtEj8Tc4Zn5iNbOUuIKctckd3jET2AaFUiTDiCrNoZLAgA
u+hkY6xJRllbRcFkfbeYmkN48/ZD2WcfHlgaCHDvrftrJEpmnXAEbN7EX4+tMiNLxh9BQuWczuHJ
98AuyqZFIDRR2BKv+ozI4MVbej+i+ppPpXYeKHWSUyIKWEGQKdHXS3VFFmJsS8nCOW4tvN6GxWZ+
MM8uQi9mwR0K/jHvjsaI5MmvqY84K3KLXYSq1c+xwfIwNezRR20+zRXc/sCofwSGtUmXIonIwT5z
4mjKYW7J1hfLePY1AE5koSXnEXvebZv4OIQxZvmiVeex284DlgqVMzYuyruBeMcuwvlsrg8Y8OGJ
qqrAjukjbiNe6kUwQjn0cfxpgBHbO5Lb5ACKm+J+2XodE1eDTzLqXJyDIT3qirT5rkVarUbxuK5j
D9MaYeIrBxXogK1UISI7uqtGquf48hUWdMJfSNnNQyp/b3gcEqpqIkjAl0J5sp1sP9vI6ojtnM4z
eKOAp43ZLZlHfpc+0VbsutY1IrtyHkQSugeRew9qwE0xLe2zE1s0vCU6JaNKJFHafJ/F6C38vKAy
7bIvMZjw/IfyzR8kbkq2mnPr7Uo0ckdKam6u0nK3ZgYfFLZeuv3Vc9NeafztOdfLFAEFO7Xtos5f
DwnleiF9cdItw8FpQq9ZJfux6eODOxYfkjT2RkpEdyq5VutWtc5oHW23/AtxnazlBF0Jg2afOQ3J
V2mPlaTQfjRBcZ5dDmsWR9IornkXfl/ib1/IZwsy4RHD5obcenX214ekwNCWpBpt/BorI4wAH0c1
/xN3/Q9OvZX3CLMIRDNCPZ4dVxako2ItsfLurGd8UDIFA5CGHXFFxYtPHbSl3EO3o9e9hMO6WQTb
pK4mmoaRjtA0eaXr4g4iC9VKVrs7BRnIYx3NdJCU9VXYuFTVVcMIiih17RnYUa1ZZKMTmC0QEhkk
dRKKw59JW/6WzhL1jf9KjPUfqIIHxFAJyxsWGZySHtfKSa9RNqaN1MBKxTtssfFsOfhX9Kg/XYC5
myYkfW8sIwVlTs2BedJIozE8m2vymXHWJNeidyYnrdW8EG39Jmx0loPA/Zl5znAO5ieuXI5A6d6G
NWoB9191AOR7kRNWDjNvloj5BBdPkryPzmi9yaVHX1b4R5ebwMlv/VWNJ2OMEPqNLHbSwNYdyaJk
d7Hr9f96uJqZFg9gS4vvAVhWkFmwM7AynhvTfU2N2ToIw7fPotbv1jR7e5EBMpixhrPGSKLCmLhn
D4nzTXtWSvdIrFKM2qtgys3ECtt/w/qEXsYLtg4xglwEyONNd672g0wQTjOnX7MlvgImtGq6A63m
/R/X5brt18wZN7CK35xsvHXaf63C327/3mXp3dBARpah/eGHyEC7DntLXXuPQSXcLVrnv7PQOyeE
WO0ZOBOMUCCuc4ITY2Fjo1TvQXiNe/Y6jn1sat86G3xxSugUA0deY6/u/fUwhgYpVxKWlaMLY4Z4
gOW0835RpoSevccCb+4yw7mCKb4zcdx+RWYYTvgjsJpPkaGcqOvLWFAAey+zelqS+dMJ0fUafkOD
M43fjLr5UL+C9KEyvQGx61WoPMEHtTbV1lsn1Ivjk+o3MZbR470Jhh0qCEBl6MxjZkGAo3fChIPQ
VuFb0aX72ADrxqee/dTcT3ZeHN0ww3IWN9NxWoxtNT8kbWuf2G4M5yq1eIq9Gv+EIqM4Gqh4FyZk
bRulNRNtlsxbr8f8EVynfk3yM9GMu1o+B8VsIo7xAMS6ICV3NKxiUxWHdMFFOxVpwfQ9uRdWyzSi
NodtpYoHB/jlwhGus5eE8RPlC5KSkGMHBOSySxEIbuQSinWkIc4+wqAGBvJeDfPvfI2Tqo9NCvm0
Iw2alSk/fYqfStvVqVucY9rhU0toiEyvn462hj6PYAV4G/eer7QEkTv4KJqZKZplHH0MTYlVHryc
PNBx4txuWtybXGu/q9RQeytZqJkra6LJZ/TFfGBreDlNZUhmuud/oyDGLBy3jyid5HloAjTds2se
ky4RUWba6lzG+jubCVqMPMi2rk54b8Qiv7BDScBnI9cdV3VP2BACtmhxHWOc7tSTzPAGARRTEusG
cqxqKatnH4GtN88flYkhxw70e7N+WZwoDryWV0cZz1QICHPL+BHGGb4MjruvhzXtkOCPvN7nboAx
jZAlK+Xni7FxdgiozmDyXlrX5RYb4z1FG0ccjpPsude19CoWfWE5ngGd9et328Y872myuofq6hHV
QrutYoo+OeCJEfwTYYJnenhs+qUgxZI3eiFB+Ew4TjP2aP0KO/g6pdfv/Ot3U/ljzAgq9dVsAXc2
vrHAxG9ZV+8zXpBy6/HENg2aT03h21DOMJ4NYhjk4G/QGDcOUWSVf+e8mnDKtvdQ5s6BpnQ5uwJz
lDDNjMmZfwtnc0YEOH5YPo7OxMPJiS5ra5SUv5VloTYL7Z/hWp24+9Dm9mzXLNUgXwAAioNzIc3g
HPtjfeoANDuWaUeDOb27LmfGyq8AE1Awjw+Rf3XQ8zZV0zrg8gLohSV2yDKMObpK8vtSGJLn0rT+
to57ckDYgjewo69zmwHWcDLUD1sYr042P6brlRLY8SVJQA6bzl2hw8Ej7WM974uFaRlbBH8EmKbK
1fpzmIXHcrLxIsdu3/WYJ1ze3UPRzxebidDFEQDn7M652x0EiZx8V4rd+cor2SMEmF6TcXqksn2m
Wwt2AUC/fRV6xhYs/l/X5AZBr7wLhYN/cSk/At5J7dCAKx31bXKaY/9RiME6LUr723oCy++hVt07
4g/0SaonifaQO10cZSPDPLCZLx0tIAlKqntkItrFGS2LCo6xRaRqWDbzeRrmqCxb7oLrYM72V7fp
a5vDJq7TFPuSiBkrMsZw2WwHTLYbkzujiRZw6KZ4r5DP5uBPNwxvqydZ4VkzYPl1dhtHbqHKY2Jm
Pgo+7WwtwzgMlStOIlCHOlGMC6rge0b6z0mYFDG+fhxZiVy6LGCagOJmyKbHnszeLYVJ2Q0/4rz+
KXiJEcpq5MLmoHboNwgCHtvP2rM+jXxb2vD1RIOoX+Q/axMJi9Q9aoHAmE6zW6yKEczrNZ31ti5J
Jxvv0ppQNeJUQFmdh2I8OJlt7Tkf611YkLUYa3/cUTm/h5Ojj+bwW5jGUZlWfLIbtDAtOv7QdJ/y
nCev94suMisgQUmbv/osbI9KD8dijM3z5OKqwsGbOsnJpZfcdh5WkVD+7WQMdggPUoOq01Jp8YkR
GBTENqeCPE5O7WCrdP+EjfL2uYJZ1WP+BMB4ydIcUtAyBwB9m5OtzDVpXCSEfjIgc1ySqQJImyxA
sXGFkN+h2c6A3r13LgJcpgyEUtVY9EcIA6BQuetmPg6rx2wqk6PV38WIdMfAzq6LjAKPrIh16izw
xFGwruuUXx4CRpJma3bbPhaxREclvAriEgZGjaLzSFydeINXp9D1JjZE0CpiPSVMml46KB0nJFh6
i5JBPQz5+JT46tAAAqhC8zfje/cpGPyKVurWL2a/G5PGiMCbAs9VDN3L8tGkwXYrz9upJIm4QeXH
QCKgpZXGvnJqSvE77sBbJvacR1mIT43lVxPFbh3FDIa4W1GlCLirC7FU6SYO/XHvL/oyzx0FCKB5
o0O7PTuotmwH2ZjlSJxucU00M7HIkGt6MDb+n/G27GeY+JuOuM+NdhxzK72cZfmyw23PAu0Q586n
1b3avg2lY0KjkIH5XvdXKH9Qf8Cu9zAYMuSS+EGw8zwjrggOwDZAuIKTyqrgWDgGx1EB9QBgZegu
w5atDG38wNKxh61pQWowitq5zGLt1lDoQMDN/TK5eEJ+82dvV3lDCOALYztqT2rqlK7Dwq1rc9Mw
vhwYRfUznDocUes35hJau2m1vlp17KDKb9s1mfh3wDy4FRcDBtE+SYvXsmnNi0Y1bLcG/d2IE6I1
KJI55nwkM8jBMCnAmUX3PWBKbu90eRzSogRhgnfEhC5WZoM+OSU6oA5UjQtGL62mepst1TOpCvnO
zsafiKlfcCiNW8b8u6bJT/GjF9gg823WRswdt2U4nESHENmZu7NU1t7Tojj2Qx2ilLEOeTyxPYTC
UDq2OswFzx0K2zsa5XCbcnUQm00aBrC0Nm6i3DGIREQF784CXJEFryXxMVwnyvzF6tfeeo1vw3eo
GMRY85PI82o33+lwurObEdIXW9kBYfZnm0GWlXHbM/TCpiVvSag69jfOz3KywbdMAFiGjPd5Jcfv
iH8wz/aQgPIyvLAINqKyqzA5K259wXzvauLLCW9BhrT+K5MnHLTqDaM2VE49qmxGQafcNppnr6qf
8rIPz+xvvB1BJn+lSOejXQNmxCSzoYWA3VeonW1BrQgKMM5Wkj4WE6SAuHfgB1gvVTlekzowN7YD
Prrmam3aZgKHI1k0s7fYJWD/OgYpGKSqfWIk3zvrue7r5a2pooUrypkorSfLwo+XSwiDPmeRWwlm
vf4kNjOsAnRj9o6d+LyvlpUZ4H2rSz1sAzUgdJlfElxYB+FauOjVSlCq1qtB+WzhS4D0MUq7qV/2
QuSvg2d+BKyPcPcwX0EmGpgSumz+Bnp9OSDRoE3n+kBEZqtnOw3SC2uq21QLc4N0OjuEACICL/4g
Ki/eDb1/yJMZiAX5aUXlYkljit8rD2HMkBCtR/2/GN1uMdkYVXrFBTlpsUeX9dQ25WPsz1C0TC6b
wOlixH2tcWir7Fx1U/rQNfp7/gCU+Zdd8nbVTf3W9C1b3jH8zJzQOqRhu6nSUiODw+/JbfNSLrQW
9djznkANNm56mjcgABh62kvPKj6zOJcxNMKoW7L32AV0gVsHW2/CnFO4/Xmq13cimdnrvQ+Oy1dU
bSuGsb803hvcyf4k1srdX6vrr4d/fOjTOHlYSHZuRuiige+OIQfRV18BWPY6e/p6+ArG/deH/xd/
ViGO3/Q0nktYAqwLGNzGazjdCOJqK2b6TO0NgAA67OEryFJCBx06uBNdQXh03k/nr9+l//W7rw//
pz/7+pR/fcX/9CmOM9MsZC4wTMcsuNO0gPxVlz6meET3CanOWyF7lHk6hr4HC6ZIl3xfp92bMzm/
kyHpHrM8m/axV/gbhzCbOkiZjnhwuxzkyFuPzyJTGAMMjkdqJTREzRnnAQNBzdp16JkWwva/cuVF
3GKJkNDUJEOYzo8T3pA+Bc9TuxoyktWzqWTM4bKq3ThDdkn4e9IMCC4woVMsR4Zt8eenWZjhzSn/
cs+ct1JwmxsUIH2v7SPXAclhmT+SHAqxjlWyI4TJNcycu+SKR6AnZPhunmVsfQ+4dZxib0dC+Scp
Tk8a/FPk08KvS2xjmH5aDTSdmPB1s2cJ6vnMhfSkeXoeuzC3mRmSkjSS5L6xPFJC1ooSz8v7UP0V
KqxeJvN7b+o/DFfT3SLit4TcZ4bqOrJV35xlUYAHwNQFWtRyMH5FRTM4h3iis59m+XvR+Y3ahWNQ
qHf00MylF24FOigfKBfwECK8JLKnIHVquFcxYWPGHRWRveOHevtf7J3JcuNIlkW/CGmAAw44tuJM
SiI1h2IDi1AoMM8zvr4PoMpUdFRWpfW+NzRwJjG6v3fvuX1l75ilY2Y3dIyTInyrKVBcgRcfcHd3
6V5U6jHT4FA3fU+gehs2K+bLZ3NKX1XbPwwpAwddQr7sU3c2IlkUW3z/RNqBuQunSR7N2R/StUoe
rVw9JprRMuZlRjek8GUoFw1rZxhhu1XVbdK22rF0QW54rd3TGP6Bedyj3c4H5rUJgW6IKGTd+VRg
S6epTvlwFvSqcS9v2mqTcKFZE04PpCZ3s00wpHfT2D4ELhQtPRHduoIWRhIMXg87LfMrNablppaZ
dYhot8Qh5dTeTXaLgYRy8z4D+r1zZz6G64oD4LvkNBIf2sRpv7fmOV6H74r+QeOt/AqthJuzLgw/
FSfLmV6YKJLM4xobnziOPclYx6KI0XwPsG3m/29UZ9N2KKEM+i3dcnj0o83MO31x4vgih5mki+4t
eLY8VEBKL3RkCRSWKUrftxHjHQJcvy0fRBiBac/+lZ6SM9jwbUPNoAsqe49uAw7HRC0WViTZ4qPy
SPIWu3Rw+30ZdN2+G+XOlPpI00rQVc9PcQgWNLmNsuiYpy3f21HTJ4/LB1usEXVAlAU7DuNhNK7M
/mN3yyDvFWfWubWAaKWK/IWxYPiWxKTchzdKGi/NILOV6QLOLIxrM7J3TeK8TlnyZYCYtA+HfE/i
0itJeR5d7Kh96Eyc8JMeHNsgZVZDy8wyLSTPkELr1vtilK2+dcyI4n444tXFpFrE1KO6SIs3XuSx
YfVAf8hl+a6nzq4K4ui+RchwpYNFifpk18dWeJ8FdLbaKXl2lOPeaAnjdaYPxPvoJI9IRaxcHO11
DYSLllvBTdTY7gFLsA7NnKpLb13ng6vt27Ci41i5lIRKII91cDbgoRzkN1vAosGimM0GytK5Hyjl
+HQcC0Qd23oM7pJ5FtUTNkZlCt2CovNA3zFa01B7VAl1jqSNnFU9dx3ywv0e4T5AzdVmG0Ml41HM
u18jKdW7NasddiFsy7o9BaJgfB9T3dIZka48xhk7L6tvA9+mb1VEL1FRmFduH2Vr3BTlcXIarmLp
CEyV4ArOf4Y9G3XRAQMz6CmFbxLMK6uJGGamNNLn9M9VNuj6184Nh6PZDv3HjVtgbe0FdQOirW4y
o+t2Bp0IZSIKSspDlkzR0WsIqfb14q4z5KGZGxrLTVsgUJGz56tT3jOZ4PYVvoPiypFhuzG74UdK
LhvcF6TOWOFPDJnyeL6CAEuzhP+YpQwUcU5AZptrT3arU3aabyZyiNYSkxvnfFKCDRE+TwWvBfLA
Vc0W8GpBO01p9UOEMREW83tQADCxms9pNrFVrlIk1oTWs1VhnGfXwGZn0vPsqhuFvum1KOjgFQjN
Mm94qeYOdo5hda338Q/kUsGhU4V+7mrU705rUQwMtWf0iunkhRdExs1q0Kye2UVsbfvarrlqQs0n
d4JcHJW1ZEu2wWnSfo7U65lJWCe7Du0zYD8GoJNRvRM6Rmya7PyV1RtcVcwvfUujWNcRY8lehefY
Kq+pnyegzxIQbFZ7k/LrKzfL7z1Hfh9q88G3gulVy/OT6/TDe2qGIH57OQVAyuhpT5oM6eAUqJNV
VGMFz58FDtJokv22i6jgj1gGpoAmqiuKEMKv+2r2svox1i8O3Jsk0y9+Q2pVWPdybWXmT89BjIpB
UoPPqKKN1wnmhhmCLRMvytoI/ICat/ceTxj+fJzcwYgM0M+n7GZ0kIhWxuQ+OLME3M0r9dXoD01R
Xxpd3ttlCB6q8uNDreDDpeUTNSoaV8nsFkjnrPnxm4wu1hAGj1llUEYP4ZXR1OfI4MzmlNE3AVLj
JD3UlE1jtltG2cVB+ohK4jx/yNHIFZ5eoy+uyZ2wy/se2ajlmt2balTPpcStHgn3O0aMbK9kdm+P
bXPtGdOmHA1iyEPDQyuAsGssCx8HjIEpiu1oB05x8BU1WDG+k/V2nfnRLo9766coAVJWSL6ZvNvb
sGdFua0pz60yjAOnwnZnobB4wPPFPBdP07v098akFfuJEe6aCKD25AcSx0xrXCqJVHuoaCs6tg1y
MN+NeV/edIE5XVq7DXaxAOAxUG67UbZ+1yCXRr5cZzd4POmuRhRTu0pXnNNb47UWM2w8Fs7RmdsU
y03KnPAYv/RBU9xksGVv0iq0N6qguvpxl0L+rm6scWUyVhlJo7+oJvgSjHi8yPA0OaGKe+IY4HG6
HXqqMiw2iVbONhH4FaT8rDxNOpzvhhjYLziT2LObQ+PUXxxnikHPzeu8oHJjxYZ1Xcbak2yFu6EO
kG2a4Kfh2PMlcnymHdQxR53QQ1qopSXt4Naj3cSQFehZESNyTaZjHUjvtkMPYCb9MQzG+KIeejtG
QiRBCam8RSDhEnxXgYiqe+SYmDcYEguLWlKBaSbnZLzX0kxtlAfU4hef498AkOXv4H0MgxI/o8A2
KBzMgzOV+RfDYBt4SVg0YbS3RY2JZ6rFTdfox1A07h2ra9tSmzrGlgkSkLrNxrZGktIwS5MviimF
oRRi9mQMExQt0XNXKwa4aSKOYRxqe+Qr4LOVjdW4L8x/WaHMBM9yXhE57hf13h7C6DgyhEcxkNiP
TeLWeD9g8pgxOnws1jqFBH3aUE8K9mRJvSaZ2d/UbhkdRGueC2/ybz5vVEq4YuK3j75R0teyGCd1
KODAadiwdNu62BS6cd86UHH++2q0fmdksxqVadDvAiJtsiqt/70aiVcx6DGADmt65wdWf+O1rSJA
BCYsHEw3NhWOLvwyfSnGGs2Pk5hryvjmPWpHiRwkyQ8wY8x7+q/12bGmLZoFDCz4zXGF6cEDBy5m
nNZ51MdaO8RudYW+xL/AeLXXrHtgnbb9lhCuekQcHNwJbIhILoKvSZWgKSLl59kIh2xt5RaFUytw
iE2qvVvHaA9qGEv4R+jUBD49qyZqjL4z47PaeFYW/fP/vp7Mmab9mz/VNRVDQGFjk3Wc35IWMrP1
8gBdwL4VHjGdQDVt+P9Fn/N3IzEylIQViuKoOXU6Utag20bsA7vebMMD5eFbL3P164AOhTMm1X4x
sEWygRnuS3dDApK/+iGL1D8ruDjT+JQO4e2gE23sxWgZNS991aKoe9B6i2iwf9gH+N6//XM2f9BG
LmxYvxHMsxEXa9ZNyN4J+jogL6V8SoSpGX4lIwcLpJ+XHEpsCLpX1tYsa7CnWqgBDjW4duUMgsky
21uRJNxW0Wylf0p0ElT0p8qV/dqpAP7G7FbwjeBwU7qqz77pJL8sxTK4dYTZ3I4tADxNxM0baCKc
WGP2Yjcwm9QO8c9wxJVr3E55na19X3devSIlRppuXDboz3oTvYbgdp8Y3bS7BAfM3nJacZ8gBIcB
3iHE7Ecbibr2QtXHfsAqEV+1EVDzijkHIVAwLkr6JvsxsQ+2uebIMU4iuFSKXMbSN9QDF70j0nJQ
4WUSXBeuHdwymeWEQGIccOnBO9Vl9tLVdvfe0ezyrOZr3o4jGnekoELeNx06htiZCViysR4Kavm7
Ih2yo2JCvdYMjKRpiZzPaTv7SznkZ6Oa5Dun1j3VT+9kz6F+duh5Vw0QocfIs5JNa0iiVnWkYXQB
yeikgA+Mo46CLdftajtpWFT6bT0V9Su2N4Tj9YFjF/9u7zbXIsLlYnVcjvqq+JI5NvR+RAposaxj
FIBRacwK1ESDFLOLBJyZvDE3CcOMwMuN1384wv79TCQd0CmO6Qpdd4zfjzAaPKFm4sklLQazpY50
2aS0eeN0L0knLoScwX3wK3tDMVGcEoPQpyCM/T0Semb8qgc+MvccQ118TyV1Xove3c7R6ZPr0Cy6
dBzXk4u9A7hPtm5nVf0Ews5p6nSVjtQg60ptzNylfu8FrwjbEG1QHSWFc7rRG16ZqF7uU3qV//C3
f08PQFoodVxvtmmRx6Mbv51YNFkSbimcAJxafg5n7I8Yie6wEy289WV7SjOR7jM/e8yFi0y+09tH
ZjRnrQd/MVZ1e6nherSdI+j+SP8GxJY9FytNZDJ4losO9befdigHZyHkNHwzcP9dmRoOQD+KnjiI
AKLSE4ur+tY2g6PI5Z5ydLxNBo/+tFPKmUMutyVkGPpf64l21j+sAv7wv51/IBJY0rXxe1B9NH4L
anA6vcARXAb7ThTdeUx8ddNWJv0y8cV2muZu8u3gWPrhm2Oh3bDC4qUPgfY65CDbjk5BLnWL1yQ+
N53xkIwxKuZUmI+pA2WwzGBUcxE5ybLqiNd99ZApXLq++14Our4XJflxkWbpz2bkrFGkcKTVEX6V
MT83pod8nzZ2kCfPGY238xRWL8S8gh31iFCutap9cMkv8rLisaUitC7Todi3bX5JCr0/g7oZrgd/
/Kr0ukNmmm7rYkQdLu3neozkuRGWdeZ8+SWxwKbYgoS4DvTDPfoh8xrWwK0oW8nUMMUe0ms3La6i
1eRbchMSn3uuadWsm1HcLNoSztmHOmHK3+mDQh5STveFNO5VW+SntqzuTbNR1yQeoxlmMli4E4pj
9JI7eq0nLS/wnDTEKahW4qaY1K6FTdmQeXqceujqlKXupNECt7cbnVAZH3CbhiAVm6JfWCjQnUJd
C1lriJaQvwxIy7bUP344o6tvcFPHV1jAslXfJt4lSY0zFYdkF3VJtSkUSuI686tNyPR9oxtpuR6U
g/iOpEsYgiST62G7R3KKfC9kXu5NFLul4cOdDProhKYb1JJG0VwGytsYpSF2FqnFVfLM4IrxX0JF
TwswPtffpUGGRDWNSLmm7lV3zHo3BYhQcEYy9msxOBYZJIUuYt5Adu3PMhEXdJs3BpKtc59SHLVw
mCqEOVcl065LlbTA5RxpbghKpag4GjGt9QwtoIPaYgz1R3zm+V0SDMBHbd4ZeDZj9Uk9oxS7IkyK
cB03sq/TdqTBU3ja038/sxjC/ffDyhGOZRvKMizbtX4bIgeGRmGog8VLNxUUH72jc+J4HtyqZoY9
A+1mEn2fFZFHZmhN4I1jZcc+ML52GcyzYaBwp0VwJXLXHS61JoJDCyBmlQbuo3RVuK9AFpBh1xt7
UsBeGoIIh2JMb2Qu63Mzakj3yq6+MgPSD1xPW7lS5UzwLkMQB5e53XfHgBRvhSHg02Wofj2a80oX
0U51YOHSpuN9PuUUoj4SrkJmfGPniB862bfrHqv0jbRS2ua5QYiQm3+jbU6lWuU3bRAQT2KwP4bS
cG5F0pQr0w7rbdADFRwNrNvp2LykvXAufRxuTNxms09vmwbHVGvrN2esDyHYU4SWFyG+U77o9lpO
tzyPthODiFuHES5Xkp7MczgUm8mO1gSsdpueAF2UkjawptQj59j2L00WIblhCkZrbjzAvZDrxQcv
nZNpU9ZLvGLap1Rs4An37jM22pt4LKFTWHfZhOaKgbd5DKSLHbBxyj32eZDuvmtuLGzY5GZl5jmG
HzchTLpGh7kytILBBkavKkEZ02NNOtmZT6JDpGZR26yEQFyN3kU+RjhvqHwBJe88tJhRTDSzq4DG
hehBJrAVG8vHjIdKMvKj9M2NEQa4kQB+54mTcPAqLnvs/2N+/hnzM8+7/sr/+Q+Yn/W3OG++/e8o
QHt+478gPy64HhscjyMMy5TkAnE++Bfkx9CtP3TLVq4upCLfT+cK+2ccoPuHrutgRiwqebrUHc4S
f8YByj8QWgHj4W1MDpkZ/F8gP4ZjEnD4yyTKIonJMh0MSPxCyTnJ/G2sQ74dUpXBEdeE2SR6cVxu
EOGbc2g6CC7dETsxSyW1wob9tgg+P+8vDzY6zOUOneiavFRiWysktCtZHbvUMg5oFwmLS6r5HNeP
hGVa7QBmPkdIdOUYJHpUcyLvEGgItqiELjd9rwC/hGbnHihLLY1Kv2IYvw9nxeNyXwrvZA5lsGuh
HR7ICL5CTXmfkUeC+zF9TrA0BaN5r/uJvs86AIjGhFwtRGpAfdcDZIdWkixxOuO49Z9qf3pMSeq5
7vv0oPUCLuAskR7jYhvBBKJmhfTVt9RdD/XD8gI0hRNYk5greekSVAyxrGVcYu0bw0iB4JY4j/Ai
0Qgu30xOUrTWnEthMoFQ8X1d+nej3rwksnTWQjKCIJ9pAyvBXzkpNjMtDAGoSu+6zEhgAij30x7W
aQVom/ksZLSQVn9WNDcQQYiV6W+sRmqkscuXMh3PqKbuDCaJZAQl66RP77LCWWfCA2ak39toAuDN
fe1cydXOEgAv/J7oAjAt8wc2Qf3CeARhJGqkAew9FRfwgP1sRPLdEQ5RgbdEYmMr8w5ienafozFY
Me8AHw6VLDKvgyaD881apYtN8rudeFxLphN5mq+FUo+44x+Msrqo2nnCrPZcK4dYiz7au6kN58lj
vXMuc8o7oYGmRToRWx0Z8cWp5yqxDvzyR9kgu8nN7AfezyFHzJRMpOPaGaWG/q3vkQybZNukszg8
3gUIPFGsHr1aYlIIt4NWbE09JMWJ+Vrs2IdKpzBWG2QMdJn0NrlV/hSCGdeoQ58LWvqW/p3riHPS
GO8SUqRIise0Q6ZEyjR68kD+TP1khV7xFDWggltnLs73pMBO/GnMSGtgsKxLp2XHq4KvYV/SrnLy
cVuJxtw60EHLxCHbyv1eSACTVV+ds+xLr5uo/ehVrAz2hytgGQ/GC1VNUjOMFF6qZW/1zrs2B3K3
2Z8KPd/nuqLzCE0THQVBD1NyCZND1mtnytX0DFBKO/ZZdOA/zEkyZQlRZ1E3pkk2/piM4Tax6Tn6
TUQNVwcIH2OnaGkHdEZ6V4GAvSr1+LkyvBczc2+bFv1jq4+oVzVJaxUWgUbsktXoFw07SUOqChQJ
zMAq2ktTxKBkiCsYwD2rAoRYb/9o8xr3c0ocReehlqhAv+sUqiQDZncazqainpv3BJAKM8RDSG5Y
acPTqa1L5njIaBLvViblPsV+VLqQgNt4X5k1faWRCYoIbyrVPPYxaY6Jm26sjD3ZJhGbBDaGoI1P
zWGV2uhCkhxKVVNE++qh76AFNw7CAJwv/cgwhqv4uo1tNPrSv2sG8zQl+omgQclK1TNK7yrGopsU
40++4DUNrYsWAD2Pq/A73rmD3qX0RKsHz46+sxxS57D3SsN4NkT83kMRdvHW9KLrsPSZuq+7dtd3
ORru+f/UkkQBU1C7NwHLroSFMlVKiCsj7BEMxOfagCXglz+jRmNmeItN/bGp9HvXp+fbGBzTgD0v
LehWSqOo7+o72wyfewtHUI0ap2zaQ6/Bddfz/iKy8d6hNMNVgt0r+tqZYEAwGvysVcOIHpoRyPDh
ZCf6gxuxMxOKV0IH6d91eeu5hHn4ijzF8N0zBgPfa39PfQKOYtY8Gjn5D9aIIgvrHYgkFJFq4pIS
tN5DF3RvtZnf60X3dSj4keaU3VoCKXCD54x/vlaOdQnc7NBHFMqdNv2mDfCCe3PdCespT5BoW5Na
4cIpDXx9XaLfe1wEEP7+BJ3x2PflDn33z8HPTtEwbTVRNHh4uJo0NH1WCKYBisFHbcm3QP4QgRoQ
+S1jc8wQcrbNZk86Hy+UQ1Cph74mNjEcpvYGjPEO2rj7ZkecK1oGzUq+TaM1bPBF8SEhXSqaoBuZ
zeO1KVNXzWTdwh06+Uk2u0BfiOV+d7wZMWFRCJqsFuiLc+2JbusO/ckZwdN06XQJPRBZOiFms6hL
yILRK1JtQSwbaay6f6/Pw8O0uTbNwxCnFyv1sJw6CPLaQhLA4WLyR8TbGKiFs7ukS97RkiDFQKHm
dsM3ZQ76Wg35pSuByM5H1zCVW1BWs70ueJ9Iket6iY6ZygtCW9KxYaCRX2jX1KDj2qVCj+TF77t1
HGftivHKLTzqty6bMkboBcF80/dG+M/DQGCOopDXRSiJwE7tQ8qZV7Wjf8m8BiOZCehbU+NhKE1A
VjD0RFldD1p8GQOGE+BTmb7i09fIcrD7nS6ne4PJGR7cbo9aD1nuwOfG1o2egSKIGqxlkb0vQNKW
0nmhyRCs5r2dFqCxqxW6Ep+QF38Qr35PQQcew/fUrO6wOuCtjGiff8kCfe+Mw7s7EDCIQh713xOO
n4dsQKSAG/g1Qlqzm1R/rCcTvyAQgRzzb+nP6Zy4Xxp3b9QKIdwAlToX99YUnCByESFDVKwoY9K9
7QsWVsT6vEhljy5eENo736xeZLPU87mY2BHJWkeaBBiQRLy1IwvOd7jMmO+AB8/yGAQ88+tMst90
1M8qktTQFZGHrpLyi+zTEtkLj9OgwLcP4eqaIcWqz3WubuwhplXt/CzZ24V1RJp47Gx+MArPJ3dI
TxWydbb4a2h04SGa7B9BDLTJoaIa9dp3l5bFqpBnGQXuoY/NmyZBRFWXydemlxCzCyaKNQjxuFcr
XYdw0mMZ21luJk6hFOu2xRRQhNmjTZVhjdDlm2lFjyQ6Qh6qyndzpMilyidy/txNNIPZsyS5pqMk
rjwM94NuPuUdh2tQqGdywmShnsIOwarpeC8xeKyNDKpXoZLzaOdkEeTRvZ1671lW6RsMG1yCIlAu
I8VrXAuhBZpXDznf9M2VmQ7fzaLAwOvrt4X5fcoNgLbJo+GiSHBe01t6cowFUA5QVeeMmFr1o7Is
5m2p/kJqIeevjj3BQ8/d1bxFz9ULmDKbwY9zpYNjoajZH1GwNQCfeoSmKBnodz8Yqnij9GW6OmE2
6kcNvJbaR0+MlCLmx6IfGUA7z/MnPE3IwwL9UmOQuopQTSkTta5obJr05Lpp8SBwn/lnurJ0fw4t
uaBXQ+y/AmhHn+F/K+PpNjCje1oztzhubsAkEuyW6iezhhRRE2MClXtbgy6j8Ts8jxmetHQqHyZl
fs00+5STtgrcPCFHyb7ODf5jPZA7AsgQ1OOlz/0XmQ+AgOKAqp7JeZeWAae/tZZZj1Qp9CvNpqbv
0qnPwuGLjEAhp01x8RhY81dwmo4QEYAUchEK/HMuqSsN6c4Ve5kgWDDgP1FIJkmUi5Ya3yLcs7qP
FaWiDLFF7wA/Xp4YkWtWqqgw5GAaxm3Ze4/UsJqVavQ58Ci80d252RhIE4fIXW4iRYlqTnBjkNzP
XVyiw3y+YObE4AL4Rnfr0VYIXrXMMzErQSaBffkSG7NErnzLaus+0lAhJknwbVD9FyfoftBafxeT
Patvv4currlCZ10FHjIfWoh0qSkCuGRZWU20R5YKbSPdjbK/Zv5+sgURcKNffUX0qxh3VNsw31FT
L+oILF7ofBFRevLK8mfQcIkdjeRrLxQ0aUVKAwP6ScR3RksWO3rMt6AhQ0jP+htDj8+u0WFGD+zv
TYJpIHMIE4rnC96w4jqet7NdtK9mb2V6UDYarFEvufy3D4jivpsRZDoMzDtOuADYUCVimIh1i/E/
El9cC8MbJ5x7M5BXrnfXo8eIsRFkxFTTnEMDH0bx2onLO2Q9mAYp0u0DPNQyehqs7HH0fS7/Kw8Q
6spN4QfEPQ2fYNbbaBHACcFIuZXyqpQDtVGUFzngmClwzr0HiRAH1HosazR4A5Og2l6FKt12or0u
8/5BoOLFMZIT1ibWSnffiDa9r82ElK22vIy98awXimZVdK2ht+HQ5QBTFOYxOF5BVWbn7dNVr5HW
EXJMNbGNcsS4izW1qwayxOIpvA4yzlCl+ywMQCt5TfHQDHHU6I51rsjBjhvjOXaCja0kCI6OAPU+
3UdOehq8x6i3oAcl86jWAg9jR1wAQyqmWnjTomndgnYhWTRHCT5yjnJdmh3eq9cbzaElF8bwAySE
j5oOnyqjGH9Vz+q5OW+yR8Pipc6TaQXPCv5H3ju3BevVL9pZeP7e0v80yu46Ey+W6N7DwPvhT/0X
+AXf28B+9i3G266Clq1fgIn9LOPizlMKGWRY7AYKoitkPleIr5GvyDdICQfDGK6r8EwDutnAIdmp
nI4IhDXDbPelYLAAAh7KXT/mm9Cmf+TnxWNd4l+PKMjFGZNaV8exRhf7Wwo1ioNz0JjxBa9BdYa3
B+G84DLvalDIwvheTCbM/jF4j5S1bf1HyXVP2Ju3tjfSIyIRZ48B4moxXy83YKwoMyyLETQc6OpG
uFnupilezoJ9nYb2SDOngMLgjbM0FztxN1ciXP8chCUyngzemlsUP5b3JYNPcb0q/TUF2z8/O5+/
PgPrspF25X983/IYcbTtLtIGhElYV4/LJ6i56NF1BvIsFMS4TkT1zZsfW256jjRIlTUYXpvQtbTs
bYQUJeSkkU7nRgtnXLkbUlIIoJd3PdJLtw7owy0W6CauH7pxwhAdqzPFT4AqH8WYPozxMcVXzVyg
ofnaoFdGEVz/9W+z+X9JidJYlzI9NvMaWJYKgyRZzok86KZDSudFwKVip3VnJbiLUjlmXDIvzje5
5mfrWNuV1Lm5ePfxRMQt/y2pNZLyfllcXu2MMHI4atGVfyzSSdjYmR3ul+8b6pqGLemwTfyC9ea4
rLmPtRQSxZXLWX0/89uXtRI3XPPrxqDqMj+2rP/lHcvS8tjH7rDcX26IUEgY6wf7Ekdj07f3y4YP
IX+R8Dqvms+9YXmmGtDi0HSakKOyKpYfKbqK9dP4pN6LhnLHKMvvoPI3qk7o+c4fYmVON2HbMbep
60n2OkogGZlrZrDNphx8LdQYTrC8cL5JI9vZTf4ENqNks6Krz/bYblsbhmGW/9sX//IblkXUIATP
C8L3lp/4sfXCAOFo1pliPcw7RzBX0VpSNvY20KvhPkmQ5SyraqDcF4NJ+OuoUcRdj6tl5f2+Bs0y
uMW3pDTYW2aQISeLVPBVa1N987mGOUSOwlGwF//agXLsFwjRCHydf0uHWzixJ31b6BLWV51yoPdk
9C6/fvmc5Z3L0n98zG2LiZ5DEK+XPYGOPrUEZPrLTwZn5eyBTdBy/PMgm18ANY0XWAyLC3+kk8DO
O7Syh2802+TLTeZQlvLUfKT9x+8lZOcAsrtYuZmJlX4+NpevXH7tFN1ggQVvYeY2VrLlSFv+8VLm
/Ny75sdyx9rMZyQpJgL2nLLfBk5ycXyNHXHZ85abz6P1l130Y3F5fqIMCtl11tdytH68pQnkTntu
6mz7sVWz0q93wq8On0f48veWtyyPLXf9eS/UO8DdTcxqcsLt8py17OzLKz7f//suuNxfttqy9PGe
5f7H4m/PL3d/e+xjty1Km/DA5ak8ZRQlE5K1CkBVidgbCIVWemcTkDKvT+FKIq4FbNwRA1kNk1jW
zIbmLd7DEKIneM6m5s4hA9bLaYySsDJhvmv6+C5T5r6v2pPsrOJIrfEOK09eQ6CADkbkcY41cm9q
kNtKrd1rI/CF5SZHUX+sjAoo6XLfSZTAlK37aGtyh/Q7gblZZV1AFbTkmeX1f7+YKfJdeiUeoHtP
SEEeRysKTv1844U9V4HlvidsZJ3LYiugMIbVLGUa4Ezg1/RPyxO+z4XCVqB2U87Q6XxZWm7cedf8
vPv52GAOrOLl6Y/F5Sm17Pafr/8vz39+cjg4+d6qRDRcy6Gatp9v/+XjPhad+ef88ujHV//ywOcP
/PyUv3vs89uXZwdbfs28Cv6GWWNY/+9/Wsw7x28fP1WZD0Kpefr4uM+V89vrfvmpnx8DWXhAZs5c
ann18vURO5eR6K9BhvcYaCh1q18WhxnxIdLR3bdgsfW/2i/GUGHdnm+Wx5alpS+z3K2HeNtCXtnp
bQgHAGt7fixnF+lyMy4P+rCCmaH5JMUul5HFu8WP4eT/eT9OC3tFoYpB6HLez5ZhzHxDJ5nz3hKL
4lZIlnLTuFs6MzLtud4389lL5wKHRIdJTbWc2+DWMRZzIAHPB6Tqy+g4fPR0ymUIAaDd31ux2jBf
piOU1UGgb5aGjj9fj3QyqPIws/eLsS3Bccj68sEofRrdlruImb+m9A42xoxBEvNBuywxktj1wVRR
qQz9K7rrIXiYlpl5lZGCHiGjXGczDEjNNIPir6XfHqsqHaZcRM5TXdLBagy4x8vNEv/38VikDzsQ
1yt9sojU5gWd5Vq7oGQsOW9PDOnlcVkyWDEfS8tjCKXZByTohXGMIP9WNaNfKXHpDyAEEaPN23+5
b1fi2ctzb7O015ZuG61vVsiyhT+7b2NB/jWzayrG87iunG+WpWVL//YYbsqawmD5Rigal5WPDtzH
8rKhu4yaWqPc1bI5l0382ZGzl0vRx/35gmVPDL0ytJJLMy5c7IrL4riYDru6IbE3LN/xuhf4tPEr
Whp481+26PJglOXUZhmrtprOGpiCihQjzvJaBLLPmret18G7YDLIfQCpsGrT5EnOiKeka/L+RHRa
cxjtV093qyOwql9v/u4xKjB7LayNXWCY9XFEWPBx02SUAWqHXKbPx8Y55SfyqS5DVbDWS5zPFH43
fbc4UIOUm77uvkhj4hhctpO/bKJlESfak4dRF5Jizb7+uSWWDfO5dYLKYJLqwEdYNsHnjTOfnD7v
Lkem29j5Jh7j92UzLBvo7zZVO2+fPhfF3qfctWyUwna3VpHau+VI+9hEy5GnIhKfATrSEpkdN8iM
VkCtxn3sZQTnRTNxah6dH6SG8m+Bv4Rx8ebRSdj087rzDVZ7QqAUbtP5/sei6zvdSg+YPy+rUJ/X
48f6npeWu4YFNAS06dXHkREJBZtCvSwnyOXYcccB3d+y+HEs5XZ4sHPqZ4WiNW2naliZbH2YJzhi
A80QKx0hDbMiEe+HjBD0LKDQvDw7zWcKL8OtZE8FaYrsS6UF5CWfbz7vLkvLY8T90XhgALHsacG8
GrT5M/5fWrHkIP2DtAIxs4Ga+T9LKx7y9j8kKP3rrX8mKKk/JB/l2DaJOYQUIWH8M0DJ/MOUjrIt
dBJKCWWYf2krTPmHQM4olUAAZQle9Ze2whQIMpQuHSltQwrTsv4v2gph/rvYi7wtqVtYInTbNEz9
Nw13O4vlqijM91UOsh4eq0O7r31McU6snNmV1dVMOaE1VEPXrQPLkNfReOomMhlbaavd2UFDBZ7A
S2/piXsOXRB3cqddrhlHM/eHtRV4HgnztyMX6X1HkSuKSHnVJtJL7UELV1TX8Z3jVqbENIDJu1Vp
Ej38D3vnsRs5sybRJ+KAZCbdtryV9xtCaqnpvefTz0n2D/TcixkMZj+bQslLpapk5hcRJ7xE38IB
Ec+TTzkJNQ5UOs8dFnq7BbidiD2GDqbrgQu3i83UTtYgyRuDQ6zuMH0iaRIfzCL1diUKtJMHFtXj
OBYkkWvT4MLML7qiI6vYsnfIjwUMUXccx02tUzctoDhgNohYyKS38wHGoP9DBUSbBIGcPpJlh/La
C9g+yQwOsy82VWQQ9xj7lagG95hFxELNcMQ/4Cp9IK4vmrXvRhdiNIhGWgiH5l0TI7o+dlX8tN5O
SyMJfRoFyuf5crKH/LtOJk7EBRS0vjCRhpIOdcWgMh2jLD7lqHlLi+gy9Vr4QnPoIY4xNJM4F3vk
mqPJs+rcFY5xQh36qhXywMWdciRc6USGhaTT0AcOWj43a7nLszC7BKPPHs8MTix8wdrfZgzLP+e+
uWTi2fIsqhZwUmwhXzwIPc4Pc8q2ytZTF6v1KuidaOPZ2QPlNszMtEbeDpPMjo0XcEENfbmGz6+f
rU474wZLTyQaohtKhRgteeUz+ki7E91UbeYotC5pWUCSCbdph4MAgXoi6k5EDLTprs5lfY/y8ZqX
c3XRa+dl5CBDkxxwn8nXnYeBVGPaU4zoV1BAOI0M5L56KAZDRXy+LdZz5FsUNDFcMn1xNOvgQU6R
2FVpDBWypBYG2oXu2zh3yMStR6KNG2S++TwlM2mA1rqvuQI/8ICCPrRJizXDU4lws248HTUuDedV
2pNSmSn6haFdDCDqA7EL6m8KVzyi65hsZBIrtut7mRnlJ96h+JL6fX6v9RjzpE6FNgRk+zWMrMMQ
TxZzP5znhZPeOjaibTKWAc97u1+51UTHiQOesIc9rZdnAtsPAHq2Udc+gn+YcTmFW5dQ4Lk07IvX
+OIUabjRKxxY9z5hpBKk6dHICadIFM1oHNHdWqoAwEUApq26bevC4xybFsqI1TXnVpvvsdWQ5PKS
6jx/gxCeT05E7yBR70d7bPFMRtN9EfjfWYc90HRAi5G55dIddPkuVP071JHRexoJ9OwBGqeEiKeV
+XDQ8LifMUwZ2gf+3yf66KvbxN9kMQ5y/lHhQKfWFLsXzWugSyqTpts13impk2c9o6rb8rzLRKPh
gptArbkd4cbf5vvgxnGQhuwxPo9AmygJ0/WtjM1TB/B7C2C533thOeysojj5Y9ntE+jpW5hm9S14
2LXXVjtP5OET2928ttfwcfFk6QYm+wC/cezBPjM0584v7CeWIOcOP+fvsBGoabBV11GR0QaUTfZF
R2fJ+hLuYNdFyAfS3scVKCR4KVAp7eqGAnHnUrSev09dsjrEnKAW0Fd7lS7YgbKCVhHRouYOE5bo
oKMnLaZudSo9EsrC/DAcCsvpUPT2eth9N8SVA+h5ey1Ik0MsaHFpZf3jdFO6HQdo5i31FtshdrM7
iPI0UA219gxK2WSqn7TrrIQymjOIXhUTho8w0IipxtOWoXe/DYX7W3r+Sy3CbF1S27qKEM72lMxp
XXQzubiU48r3+b3HWx5a4hZT9lDlP1nads91Z6wKoDOx9KyDLuMO74tiFWUIzRhdgpiALXoTNEVC
Nsi146bvQZIwcobt0dJvO/34lF7vm8qhqcoIZ4Y+1WtsoddEfY2mxed4+JPqpK5WrhMU60qOzzmB
jg1jEQe4sn8JDdqVBj3/NbvVCXZiiwI4/IJAlq0JEB07EkfErcJ4TVBtizpKLD819oYO3agTJBKj
iqSiAQS5DaYdqQtelKH+Uk7AQAuR9CsY2AixHLF2/OqH0QuPWKCci5TaeAcYSiE1jyNDmVPnFFwe
ZhYOUVv1FqNbxjI/yvUsIaU32quMguepGaMt9CRxnLxmXU7DFwTOEV67O+49G8KXmKt3qIdfbpj6
93V9tEfZP0AJW5FoIMUio7sgMgy0AEzVkvzdZir4I0hl3Nch7eFYp/JdnYmAHl0NcVRehY+Oj5fb
2xkJvRy1MNYalF/gdwBxPOk125k2oI2uX93emqndAiUQlLl+cPP4a54tMJKGpa1mudVY6fb4vjC9
VNMpgBVxk0lQvm2GShfkMYZq2zQJwaJWAR636EqeWg5uFQNG2GheIimKEPWraG3SkFQo0hIcAUQc
8k9YJeux9eIjHV9U2tqzhU8Rf0XIEyytTBZYp/GORXlnU7DwPGbaIRurLa0TM9VO8ntynPBKBzPl
48Ji8Wl/wx42nohT6kX2ZmDFf8j64LWo5l+58IPt3PKcyaZos7jUKRRZEPeUZPiaRjdL/e7CeD5U
KaM1r8Ry4lv0ZUP8o+zAmbNHw2yPia+hX7J+4/vwyQjwB4jaNe6Jt2zjXIveYAHHY+MfXAhRW8Kr
mK/z0T8xOWtfk14+0p93T+ggfOtJM+cWqi5NddYTKdlnliWYm2H7CqfiO5R9Q09Q0tw4EVgP+oaw
kbSFfkioXN8kbZc+ymjAipMiZ1c6ax7VTWALqNB9gyT+YU7UJxkR7c5efLEDU372ekA7H5SJc2sb
N4ArsZmFcJcau3U+iVC8+aX/GerzcNRlJp+oAQSnHaTOJYTw+dQ79WsvVWWPQc0iSYjgwbIxQtVh
mB3mKTW2LRzWdemMyamzxgeZ9f1V9PDyTJXItgPEBRLalcpqI17RGqjy271Kcvsdme5YpbstlfP2
VOKboT91T2TAC8LgNBVeBsLhISFxR6XFK5Ubp5p0N6sk+aAy5YlKl9cqZ66hEDgqeW7nD4lKoldE
0j2VTUfd5IervPrIhLMkwB6pJHulMu0l4faUkDsPlb6eVO69a0nAUw+N2qlS8S7x+Ejl5GOVmHeI
zhc1GXpLpent+E7ts7BT7UyVtndU7p5+jmeuvTuUugQSMNn8jvRcR1gftqCvsvuuSvE3Ks8/q2R/
qDL+kUr7hyr3nyJD08PxYyoigFRsgFJRAjT1xEkUOSBRDAFN0QQssAKx4guEijSQgRzACbmem1ep
SAQCJIGv2AS6ohT0ilcwAC5IFMFAoBjaIA1GxTbIA1R1XfEOGkU+GBUDwb+jI+XqKzICIONzqFgJ
pBIeNZTcRlEUcnAKE1gF1iNWEBfSQgpywVbsBYOnJeFLeAz2gFsIPkOmSA3F2itpfYDe4CuOg6OI
Di7GNfzU2lbXfgvFfKgU/SHW8SFrighBJzR8WEWJmBQvIlXkiFwxJODJZYop4QKXYB8XbgbFmwCp
GB4NEBSlYlE0g6JSgKeowFRUilfhKXJFAsLCX1gWDlQLC7zFCOYCGZo6DMAXgyJgsO9piWRCxRCK
j8Ex4VsAzEhsyBmIp+ZKVzQNkEHEyJlGcvSginFhbqivWb5wAcGGis2BVRtKx+g/loPWbGZF8OCM
FafzmTqGl1wRPiSoD1cxP2ITjluqGEgDQBAM1ZBBShghCwN9uWF9PoZ6ea+1EEUKxRYJoyMBAHrG
gI4Uij7CBuw6Kh4JORN80wpUstwMilsSATAxFMlERkawFjq+GwvbFcHCba+4JzTbemvil9gLke6J
9MJH0RdUSq1mOL7ipwCegSENUsWYZobFbXWjKdqKYcFdCRWBJVIslgEoS+B0zdoKZcOJE2KLUOwW
HFTTaVA8F5ExCZU6xhHFeqGt1VmjfkYwI9unapziTaPYMAJIDNhg1GrFjWkByGC+s3dWAFOG7Qnq
9UMBasYJv+ykTy7td0iwlPMDHBurszC0A4/1jQZiUhoc8eHIC1WWk+LZJC1kG/Js4dVQtBuADYAO
4N+4ioQTh/EW8pyzchUlpweXUyhuzqgIOgkoHUp+Ud1h60DpjLENOvsS7I6n+DuaIvEMismT5rTd
J348bSISaNqgZWsLGsEuCdy33IyqVdEOcu9RWqn66Zu4CU/URCAcifZxjj2P2gb3ncKBw6R4QTrg
oA6AkFQgodK4OEP4RU4oXyeZfNXqa4jdvGo9DqIVTFEz5qLV+/Nt107vLSH9GWyRrvhF9J9iVbT9
k6tWthDIEazTIweTM+5fdOKbFBSSDxKJQNxGWjCS8CxDE4KalCt+UoexYfGE+IqtlCnKUscZcFUT
8j/Ae17j2tPwQeq3kuzHybcuC3ZZgG3qFb+pA+SkNRCdPMV2AndN8Uj4gqnv0x7FHa/du7xLXn1R
2ievzZAq9BupeFFs7JdvVCiSVAVSqgItJRv6hEUpyKXriqEOfiqAQ+UrIlWo2FSVolQNildlqadf
pxhW5IK3nqJa+Ypv5QO6KhTxagJ9hZJinwAOQ8NKtNt+wMWkOFmeImY5ip0VmPxNjeJpGYqsFS2M
LWBbLDz3USfY4ygOV6aIXH3NcWQLaNvHyH4byaQ+B0pwuy0VzatshHbqFOGrVqwvrf3WFPur9qCA
ZR08MJpZb1xFCIsUK2xS1LDl788UScwCKcbJCraYgDIWs3k7eYo8ZvH9yj8sMmxPugEpmvIf0IAg
y4gzvqd2e2syQaYLEapZofhm7GWejKrApwILZ6dTLI+dLfjFbqhmXx9EK4nMS87oeVDsNA+IGg1X
MUg1wzWSbYLMuerBrc1g13TFXwtmSGxcXl90xWbT7PCKcPiduamBBwqErabvNZ29spkglA4plRmO
pCcvAT4sexqsdUBwjiLCdaDhhvwdFFT2aJo/9uy9gEkIdmaCgU0x5UAlJNT/upRchrcwGKcVGhG5
Ew1KRdps/HA0zrHTfhETPVAcpVqgnT3OGlqHjY/O2DR5BxG6099bZoCnwm0J0s4OVuIuPhSUBvg4
VsKYIKgwPj0mEisLfF6rOHoBuT6wYtUI0vxH9Y9fbzpQUcBdDz2lW1WXdaCNiJ+4cFcVqc9TzL4K
eF+hKH7hFMhN0BLqSMRwCzEkxC4amzvLd9F5svhistVft3UTbHV6XCJ8nwyUtxZWfzn5Lj4Q43sY
IQTCQuYMwGSE56V99jXktoi6mS2aWnU78FmxVTzrJYa52cZdklnzhtJmi443sICp4TlYR0B+Og15
CVcMCVEBs4NBQYoW+o9YaxGxD+U0rHhaH2ocRSXxjySHvjEWP2SpMb6GwSFyehew93hbPodOu6e3
gtBo/eJpsl6lYXrXeKA/mugDzmiB5p4qj3Gyt/CShS0LWsEoZDZveF3viJ+esL/8lC1PB1NUBKJA
1MG5uYLxHnldJZvRJNnfT9APy/xTrwMV4His9DhdEzzdJL7QFc13VGGwzykfD73gKucJ4tVcS8Bq
aiuwOFutna+OY3FdgLpABcSq4PwRyW83Dr+ZG3ph/DgGWbdNCAO3Y/2W2Mn7YKsR8VFCPV8ZVbmD
NrG3fOs+DPiD6z79BOV+7Sm8XOU4x1PK6KgSOTqtfwh0QkV1RW03uNy0tVAMqMiMcdpJdsor1Y23
hmZzlK1fXjhUnfVYu6NDArAO6Iw6for68tENy0it8DuoKRs2Rw+8RtoAT0HU/9gmVfONYb8G/XgD
v3YlGVHUcfnAgAlGjvZFMbW9kimkdpLsugsMR7LMB4BgfH3bGLDtWdQ07Nvirm6pE/RGVtxehuxa
X2ev/jUP8ieem+dM2lsaFfDjDC+Nbx+8fPxFOr7aGPV01SLxpY0Ye5Fn+jj67nXjwaFsRKeDcE7y
9z7FqR4XzI/wG2HYTj9JTYEZHMZvAza3b7a8fPg/cFAhsMHYlGPC0YtsKrwD41nYFmUeyTFA2vEa
2iDL9r0g1jpwChhI6qYs5lgqDk0v14KeC9Lee0qMN6FTMHW1DhCKNME/lJqMpDTiNY3X38ANN0xH
51XrREjVbfpi2QW/o988OJxCAF/zIVejI5EO1MktvxgD34VHmX0X1GjAhb6KeuDCqicA6YeJF5Wc
rkWLTcuUZ9+ajgURn1U85i+4aPGEGB6hN/ZlLdb7Cc/kRL2mhgvKStXpxs0Ok9yPhvtd+8O77C16
owz2jwVMJbvMb6u5PGviLpVbFDoQBdZTkbR3Hs8pCmazKtrAGF5V88A/NsGUZPl0E8MyAWzAcgvX
02oojLcJiQG9SrGX1nSj1h1769DSHvOQU5Afy5dEPCeJi/2O+UfBl8/MoEGCGAxDx9+lTDhGJd5z
rUl65Nz5PXQzIvq+mI8CvEicMG0B/Pi7ycUNaOyJl6d37NxuC6MahnOY69eq+JmYg9l5uY1EKPZ5
52oHu3sA9SePOuF4ZhxrizqirRzUf6R7aBR3KnV7mJheePWTJuRUnu7I5+XYFqPbrIfGrYY5OQit
XaQIrQbYCYgiw77uacw0QphXsz9+BUn4oaqy6yg8O2EE9UmxqgyC1O6EEsfwFLY9W5gD+h1Wat0n
cOYHmzhroj2U6GItS151Gi1Rph5j9PG44rkNZ8w6BBsfTR2jKr+YLhovKzMF6x9lFTNZwwJ9XMqj
CsliW+3YeBJ/pI/h0w6D4TjqNGtmXkQHVsWLY0yIgIEBXJnAIy5jshdAHmao+QzMMwb8zimLXPZA
XbTqeus5MHiUhxvbMj7z9Bd2YPHshigE0EJWpmrAaCbqFWbHGo4w6PIdBYI0sKb1zuj6euVHJnsM
g7mkkHTNs9PKSXhh148e5rgrGJdLDIUVw0841pzUA5JFfogzwyoPdV93N9bt3P3CiS5BDhRU2LE+
Sys0dqY2FZuh758mU6dQRnuYS0HNFHlXzhQeoa0Ys3dO3a1pKKhWgbOiTMY910V5MMdO20B2aDbk
nwmx+vnLxBSuDoInKDoWNszoNWnBs6u2dAIUd56BRyKyvTtA608G8LKV6WLKJxlJx1SQinXbWw+Y
3evjFEqOLUn/VYfBU2ujzcsmYN0JmKsWZg2EvXl0odezGnjOxgHsD+PVmI7tlAdrlwnQCjAcjH4G
9buaIvCV6wHTbqTOXkSE3p3Mm52FZXk1BRXPFF+/1N7cbwPgcgnRTn4v93cee9marM3Bno1821f2
IayKCSzwaz1p5Z0kKWDUPA3bPNh2aQQpI6ProicT4ekvbHDrtQNm42QyE1GlKr+6gnKwwnymM47S
YY9DmOVl4lYP5o/GUgnNVBQ3oFF3WVo9Zz54fWHRpmDRQ77Kh3KjZf5nCRSUAaAJUBQaHVOpdE+B
uUlagfN21b8w7QfD0P3EzXQaRfY9tP2mMckLzZr9Lu0c0FKwJRuzr6hVXsX9/JY39PTZXv44OvxS
+r2rqJ+w+NjxDuyHP0xneHRzRhiUCenb0mKgEFAequXExThVVHBPsxJivewGHurAJsgzEbbQIbhI
IkbG2BwMp1OeYG0lW0KzEx5yYpGMdKKRhduJOcDpZosTy7/XfOexEf4t2wJG/zMokzzGAAh73OE1
7jUm/QRzjBiWMFBAh3iYakm60GGW3ugk4/jkRAa/s+nbmuqro/sUKpTIfiIqH8xoa3gxm29JMVh8
U2b1Rz20PGPTd4vtrj2OlygM1sx/16VGg4dlOxGrcn+XqLOBIA83pdc2e7VHlMMwsdlz6dWPMix7
IakMj3GX2FP2cW+OwyvqIgAxsalBEWpe93vmIekt+UMTZL3RS77LEBBfrTaR+BQ+xTNJ9p0ZpLG9
+2KihcUwYdl7w8XUbdRXOs2z3r6vVcNvk6y9INk6dnCl4uajAZ1cF80Luzy5izqXgj/nqoG+CGpO
rSvyX099176V0HHV96qthMpIeWbHum/FW0VdG4oFh63xRPEHe6th70f5OchuK4eqYHO6G3T7weua
Tevv7bl/M03nwn/SGyi1m/K9BaakITdDbWZQie2UG3uTJRK6X7epC2ubskjVrTqf6GTCKfnMeM5e
RclSGWXGI8EdAjr5G9k6YAN0vjr9JbPLsxiK51Q+8aiRbiH5QQwS3C4quXcLZ+RW/b86jYFuFt/y
I290kPOFfe+3zcdQMtWaY3JadsdZeyTdTl/ZSvPpZB8IU0QxNiv4rXXGlVEyWy/hwzGmr+7ttHut
3JqHu+EKYD4oGLbWWitqLe8ojNnWotghZ7/HlmhWRVzdN959blAtM4XH2p12dgjLlG3xaqisl6gz
dyCmTn6XX6u6I8uXaE9jXlPsNtzHMZMqjXauFYULMfnM+GXUxm9UReJkTUuNTXAnuuRBd3P45Gl/
GKFJU01r4UmHwp6QcCh7eVuZwS7uwu9ChVjDiszlGL0wew5ZCWvVktWaa/ASt/aNLz8YbJ0p2jGh
hDO0pnyDJNQequ6h4JScUUrN8ii7u8Aety3PEc2YrpE09jRPHLs4fDJjNt6a2M3ttE+a8kBJJw7r
eg0V9s4tiS7Qqqn5xsZ3CVmkVvfoMwRuNYW7z/cjzYQrFsWLCX8hi/JH9cRvtfizSJl6cE0rqOuc
inVPsLgWzltKhqzWvJs0sbZN6z4jtL8NSbGJrfHMCZvlqtJfjcHFMTn9zoUbcLFu7ide8ivDDvjn
9IO2HgwK7GcYCj1ETL3eU9AHq8x/Mpk+lOxfisy8GaPoJo/LT+Tr92Z0D0bcoo0TyHKGX7mkPhPZ
U2pEBtm4aKyobqt9gbD57jL5PJnuc0MEgxXQ/s5bPLuJjbPRPNpt9YKO+TGzV+z8D93y7+Xc/E6q
8DnPk11iJfdozschm7FaIbTir/BIdOv9XiuqJzvsNohUu8hLv0wdHdgWj3kQ4ZPsfjGGOcztZuqS
z1rTH+q0ec941dMfdOnC+M0sh/eh1Rw4FYSkEzqks+xuRoIVNE1z9qx3FXUtaKZrN/NOoRNvuMaQ
9wqeTWHQV19tyN1/87uuKpJTYVPvi+xZR0mzuX5WRnYXj0/oSz8U5d1UgXnTpMlHWiLGOfEhDYNL
NI83ro3nRMuvs5DnWpQ/hNzXddKfLa17E7yobOr8IHBkmwjNNNHv0yZ6zzPzRC0m8zwOuB2LCS+w
V0uzLlYUbbBxgrKqVmFU3oSOdxA9YoreDjDey9vBxJw5ixstMxg/c710g1PjJ5fOGJ4YLj3WXFOg
8QQPBTHYYJqpROepzeppGTrBNV6emXnXlZyfHnJr0FbtOsDeura79mxjHeV8Brf9pM/OrTWZFOVY
mF+8nKCverL4ZkZ68c6Ag0gcFQQz8yvWGYxyTlOnpOwYWuFc9DMx4Z4od0VNjjm4lT0wvZYqdulu
ezGtncICX19UWyKKEAimbec8ing4WqovtWTCH5hvJA8FMEtGQM706NhqGjN0TNLq27mX13gy7zyt
+hJATYO63IfZfPFRUZt5vsmS5oPe9ocie6L4FBaH47xO7ge5ffqVxl8FPAzbN8ybtkkegO/P4/Ng
VJ9Dt+vr5jI0zVsop3enM7ZZ4r0Ab7RWNBWnsml/TWAWJFNwZJE9AApUTJPtlKiL49iam0gLDonj
ZEhjKBv4YiKMEoPHLA6G65jQ5hnOez9hj8SKsbUF/6YBagbVNw4gmZCaIyPfVWyzQCE+kpQKNr1j
PKNuXb3cXOEOOHHGOUQyfYGUSMHKHPDd57PO+KEUzSE3ap5+DJ4sCXVF/kx83DfcrQfEZDRu7Sp7
KujrCcT9OEevzVA/2pa189hGoA4wLg/pCqB/I6b/WwsZUIMDtQ35W/3cZLLvdeGdwyq8hgZzYWoP
0Jn5gcBuHp3MgvIfeiDmugcvxAatyrvC6NnMzF3bFy/OGk701YImvfJHyTkk7Pep5Z61EP1ZfdKY
Va+dE3Dci37MJmxXTmaDGSzvu3DnkHSmvKHIH10sJRLWU5J5XyYF0exqLSqXZ67kVGtygCMvHTMZ
HsHg2/OLmEmhWfQ1ac2+idy1LRmKaDVDbjY7gDFMBsxNol2xfgO1mbgcjMOhdvpbzycvqsujPzS3
k+Zcp0Acg7Ddx7M4yre+Y4g9PfVztBmj6eC63a2M3gM1yhyKn3hwv5i2Hu0cDZQAsB04XxVljLZ5
oCXsx5fuFap+vJ7s6giN73P27Qc/owWtgy6dM8HpyNcbSDn0dG+mmSWyzJI9I7x1NzkfOWraxkIh
h3d7oo6JhzLp5HbmqkXLu6NtHGTVddxmWBewDaBA5WspmACMmfmulsygoeYnA4GH+kN9QHNru61Y
e7EOVrU4eCbLI66JqzUR/mQ/ccq1P/ja/ydr/S/2T+jQHnbM/9n+eZuwVS+yf6Vq/fmif4yfnvwP
KQzDwaNJASGzQYBb/zg/mQPCzrJtB+SWDnTL5UP/ULWEoz4CxRSipetSDwpw6x+qlhD/gePToguM
3059rft/cn4a+r9h/ngHTkLTo0sOrpbgx0Hd+i8k7BrbD7V1BvbiyDmnxWSuBqamjkMDW+qHL0MN
HmekdpTDNFQE7THBwkq42aDCNMlWdA8O1Hno9jrXZMr2NGlPFTBv2jrROZQrQgenDE/glNdBLbad
iYcrj86IC8TokrWgNnM91O3XWLFDodWWbTBBS+HOGzkZB3SVZAeqzD3Ngq1A4wb9Jg5pKjULm5XV
tl5KJjvruiHqUeuaTZQMQWW59/cGUwEGvpGyXnwbDnUTy4dMiojzP19UDQXLZRY0O3qRX7x0Mk/l
FPxzE9BlRzmQn20Si8jI8ib7FQZIM16Qv5+8fGC5idRXLPeW77Lcm3KGY55F7wS8ARBZmMNUe6Wb
AQHT0+y83FADC9WC1eVAxyn8LzwxHuBE9iHqXltsMkLaa3TSfh0YVCz5HbVg85ye2SYREfM87b6r
ImdX+BeKwugBbQiduQKwzN+bGFjGmrCaS/uer3ymUW9teo/l27TM8hzZ0YWRz7xtbjLbAmfUAFTM
wZGt4jrDduD+skvCEQwyhy2uz7d0ztINW54P16X/zZtwFA4xB8fQdjm1u/m5KTga1IGzcV3tvXOZ
9Ig+3fWVlqwNb5wP8CUuAr16NdSdw2WgMq/MNozriHGU5p8WjKwX2PourjkJMIg5ai6cC7MJuH52
RnjRpt8iN/Jr76UJlXvZdWhyusbY1CG1XPwJHbw1v4Jh7ikG4cyf67p5BZrbr4269TfCKsS1rC0O
Xj1WzSjtHyfCuWPiTRd7BNFZW3gMA80Kr2Zf8+xs53Q3gGunQFEcmjLPbihFrldhVrN9HQJgY0bS
I/3Uw7SXlcaRAiMGTSp0FmXDBSiUhKHfwowaAcojnlz0NMLu4c4vy8eUTgaRQd+i+eHtVJ9gx7aL
Q1XbG/zp18mdxNVQv3XbhC+9prgDEekN9bFZ3bAHvp1Mi0G1Pj/bQVzvW4gDuMDy+YIUOV0GO+Lx
sFKQFdovZ26D3TxV9EgaMzOHqbvaHQ29GMNIOsWxcHb4Jv7lfUP9ThnMTdQGOEwSJgrU0euHiYs0
1csEDVXakPPGTJ5J3V3e+fcmD1GJgCgw5KZhbqHPGpKfzIHmvLxlqjBZQvE0nB8HyIEZ0JgY+dsK
x6+FhStCduG5YZ4L0J5BQTneyIulEvZdGhh/XAERtix2DP0NdjWg3xaWXa+t5casKDZbUZZsAIC/
S0JmOWXsmgDtso8lDYtFCHaEZ+P3VIn5P1He5W7pEKuBGn3Q/TKd179Sl1bdxQlhKk8ELbjS4j/n
enTw5uwvT3CpeCx6guuIe4flXV5dwSzCVs0J3agZQbD+dApuFZU9rhMb/VsvgmxbV0mLxlc1VMWp
QAfE7V8Jtnssl+S1YnUzqfjWcm953+j2+zhJgSwribbxXYsmOWw8Lfn0svfmrSyZYTu+9ylqL901
qLKn5Veas+DTiGoD06F6JLtBrgoXrAHxrPpEqTRTH/ZXk+cAOLNmA6SG5FCeo1yPPLHXcMyx+0Br
QCEhVe4swSld5U+WzngYwPbRRjaIcCEDztZhKYjsICKEYYo2orzaQ8ENd5lmTzShtM9ClTdVnEl3
ZgF5B/ffJuoRITJtQODyDWzUk55vuVTyb2yFtxkius7NSXiY7Bh+Bfml6atwZ0XaN64iD1ry2uhy
nH0YERd7jc2x6Z+g8pJz/pudHyqXOtcISbHQ9BDAErH5f0t1N0XxgNRC86bKPC0wAJujH4wtlcn2
O3XxgqIMsy/GLOpg2Y9iYDpaTcccdasdlVD1iFIrMK705i8T09CWk7fcibm5d9LeP1VDI0BAw4h5
t5qfQCW/qixAnZxVZslZw2A0TijrCXbjUKxD1/4duYx8ls9MKULfjKWHdqQ+O8EnvvFVT7SPv9bJ
4vLgDmYE6K7d1dOxgmV0jLIBohnL4ZbmW22jzfLVTB+GauyRmkhXLlno5d5y0/8J3VM+MTWh++dh
ANaPeAGudnlQlpslom6N9iU1p68hpz18jm1BSg5Dg1Wa8Z+WcDNjjhfjx091nh2JeoImFm05SjSv
Ta/b+hXS1tK3PN+MjoABgGrUqNZzN68vg1Uk+9TUwlVnj5DsQb5tfMVyiDgznGBbIMHxGjHq8YT9
vByt6DQp05Leh4/Yg1VlMI0sXjzUq3J0OjgO/WapcV5uZnLBJKFVINNBTdty1o4J04X99AdMkcXz
Kk4i/5DaXAvKutyUKtdqq1rDvzfL+5q5u9eDut0ty9tyIxSl9O+bulryskgjFx449SYsmHzzNDss
r/5AN1gNlrvLjUsGg9Jux+LI2F5A62L51A2AXKM/nJab1uiaPWetP2tQNrOkhy0nv5xxZ2P2t+T+
GDBI/WP5uct6u/wu//bmrIK7uZ0xHiT46Xhrw2/do5+UxLD7apIrPBqvjSXzFUWS+mm5aTTaF5uM
R6TQA3kxnKramy3sSfZfYOe08GxKbTPn5Xgw8yeNgkMqBNQzM6SyvKB9YaZ/CxfcH1AI3TwoakDN
/2ACBr/SaP5CDFBy0AAxqkq2lGpsIxcMQeOYLMyVSMi7NMl+QTYsrIpsnqBT/MVWLB/5+2EjOzQd
h78FafH33cs9OhLKo9N/UKzJIzDERDHQOZa3XPWgxCol/ffNP/eEnRzFwNJe2YGxXd5XJAF0heVx
LFGE+3NcFXtgG7TG8RfnZj6eZJzqlxgn0MXqvGNfQu8JHOzfUZ3/RFlvnAxNGKeqJIVqeN79pGKr
OPth2Kp7sbqXRzUOiuXu8s6/n/Pfvc9pxmENBCXBq8p3+HuT5U59gLyz+fuuf/v65QO2isou97qx
0tYaet+fl15ZZvRrL6/CqrZz0AKjqTbsWbweWdCpYNzhl00Po8Ai+PcS+vfN5V4/S5WDURfX5e3l
Mvv3zYwJbNbPtLeNdcRQQ8capeKVprr41AggwCzU24N6HVnS3fRZMwD4VinQ5cbVR4y7btu5h74a
1oMou8tyMyJok6eAhkCLa7MpjRKb/3+ydx7LcStbFv2VjjfHDXjT0a8H5Q29pyYIUhLhgYQ3X98r
k/eJt9V+3gMhUCgjVsFlnrP32qYnVTdcok/z3A+ncKnC9sB0PdzPUbvt6wNCGk58EU3LWq0S+sgw
mZhG7MS/PfWXVyV9SqtqKvhD1atKEl8rcVw8rj5b5aRt5dnw5XYHWdL++YzIXCzk6ilmLTWCK3nB
XiRPw4hRHSA/ZHVWYICvTzFbB4CeNw35OZIUkqqW4ApDwTI+P/yvW74+MpSEAvWJatvUmv6x99Zq
82+viufYnz+f+VxV//vnH6Jeqh4ntcer1OPP//Hro7CV1WszcLvy7HkzF4hfX+y3v+Lzz/56+uvT
/xfbqgI1V603w46J0HEJZ7hsuEdodpruhkBLYS0HfZzphdgTdrERIo1RX9mpDgZnLLnoLeVTmgA3
rQLxlCGsZTC7OLuy0W38k94NDg7xwlT4gyH6W+fF0nVAqaZetHJXmbzcqEg+L0yHuk8bPxLuqG/6
NAOOFSyI5JBAFiEg1bZ1522eBN2uq7oHq0q40/h04hfuKCuXdvgywifs6TNAt0ecQWveG7wz7Ugq
dUmzgnwVrAGDkD9PiW0e+3aXa9z4XFKsxjnb1oxPcVCkDedCB8CoLeP10Ih8L8ruZ+jGCacvbMtY
H17NDguK6774KQ4aT6Q40HFPU3rezZPxDUsMhefdUEmpT+0n68XVrKPXuydY9tUhazO8z/xueWuf
SYLpufQlqD268iqOf4zze47lKbWIqx9SbdhFZfzcDUhnPQt9TM2EtKwmIoqtvdWJa0NEHbuq1qSj
7IdL8I3QA7yWIRUJgHtIS5i5Ee/7DEv4h6NtGlcWMIqZeytvRSc332VTuLOyndPMGEZFoa3t3N3G
ufWOEuQ2oDTxNBTvBBpvERsb1zPioqJhrFs3Ms9Xv6nxngOBQH7BWkPcbsmMw+7FOnK/LYGvk9MX
tMcqI29Cz+2ICG1sQcyy91MDWBmmL+xtAChNTlE68Ls3fWnjzdRET+0UpOeMzPU1hZNuI5g+bsmB
3GsoZagIOtupsfNdIigSGpb/lnKkn1Lu1Gvoq8tOj5MHhG+PoUfOlDA1MKoMQAtGq6XjGvupC7ki
IsCLxQRKJqKvOdJ9tQjiiovavkts/94X+RVoO2bvEXFaeDUgY6R7VNUjSbfaNqCcscEYmUt5xF4b
wdEibLsokzT8oeES5R/qtQwnF8VqGbLDBY4U5BbWOZfJBJoFSO5NWgHyduz85Cz6dQAf5phFXXPS
vfRCH+b5OiAT41ho+ZWogUO2HK+GAcPRFu5+qFGHVSgA7ZHId79frN1kYv7sAwjBKYaHyIa423Xv
Cj7h6950HMWzZvtcVpE85JZosJ35a1okNmOizrn0lwoy4oBkyoSLcIY2Z6E68O5IW01nHU8uirDS
yV5qy3l3WucOD7X+IsArCi5R63nIdCRmvb4ep6XZm8s4XOKJSlpy+ryJWaRtVg2vAhqRW0ShNyjq
yCSjdYNu0rilfdPezOUH7SPiEVv3zJV1pU8x174H76LWA1ymojrW0WRTwNJAYBtPZRLu8jg+BCLA
e5siES0it9tnsPCZ57fJuhzaH2GcO5vQDu4dr24P9blPW3tv22gmarfGgdQjmsVxMeKGDjndnNNC
VYthnr8dNQFXGdNtm8NAHcP+J4NcxP8TJf2Qi1NVDO22y9N90nv6usB+WfjxhBY1vaoxxG3dKPsG
i4h7QDBt2jhvwANy5fNqBqEddR9TlBT04/CZzNsULi6kIyc/YCS6F/jGT3mXwZSikYFy55zp2Mm1
CZdLiiZ652UtShHC8kKuUUC0kVQmHXNcm7TTpGvpkY43hE64u95FxCdFzYQ+B4ASN76p/0hc80y3
CrHVmLwtYy5x34jUoF8gdjTCXRkMl6HZPGHDI0ed8LDdPPBDm0+YDz9E0mJUDRrvQI+4dDQOX/FG
mYLvNOj8Okb2GoTTYXErBEMeEp4qgx7uYVZZ6LenEqga21ZxX7j+LqD3gW+pv8Eb1VrQLtoqvxuw
Hm0iG/joGHX5thNJtQtmayNSgNCxsSBvm976aPw2+WAGl/Gxi/IT9StEs21+HyTDozaDwilwjU1t
fEbgdF2a7vtQ7ggKxq7opadgcK1tTdBd5Y3+ZtI/xljoqHSGD98A+RwPOkU5bwD2xuGXCGQWrViu
DPkDEUFOqlOEnG6Ct+pnNsgXEO8AwkW5EVYJxY3x0Wbqk3cxbv2cPmHaD4QE0/InQohwXaaePrcq
3D1Bf5lbBC9ZhHbB2MUJqJfGDwRR4HyTFzq3Jf46G8hOO7z3bWescYdzXqCETzBtyuiGjflt8Gpz
HQq6x9ShRAUJGx3FVdQmaPcR1unzjLLZW7sdmt6gcHEQavGr7VyCLCBjAftuPMKEs8P+lWbLqWI2
vGtG59yDcLgyyviy0Su6oAFu/yz3r6g3+7tUat+jKEBsSnkYeZ64rXPjwF0Y7GJn71IPQaSZLs9k
/aGPTjsXH4xZbmIGjWjMseMk6PrdpEIfQY3diqc3G3HxJmWPtG3+1MTLxJjR/GlWNxF5V2u7mhGg
2zOXwic3M8/tm4jTR0S+b12QAOwJe8D7y5Adma5ezSENxwX9tTUYl3ZsoHkR10Vp3PgLBr8ySDGi
atMWjWFFszMiAVx20OOwJv/LeuxqyPd9zH2ZAsKdrVmPXsgFMkuEfisiGmNNmVqUebQ7G4ErBhvo
/oOI1n1X4GOu7AFa/LQy44Awma69yfBCmV4iD4jlItGLm6nSKVazywrPO84RHJkQ/TCGLO+slVF8
rCrhwOTKd/TZgpA0LkZ+dLk971HgdOjL+MZLaow3g/1u42oxRIOGHd9qQogVeRbUAuMUWWtP6GZo
6ORvdOF3I54e+oXfEY90TVROg2QW4x91SchXQc0IdjDvDMc6OVF6tSAvMTWr2+ox1Fm0fdHGSOMN
9Jf3HML/zqmbEbwgyNCgBfDg+G9hOuD8NBkCWkF7rc9NsZqEhTjE20vVfORU0U/mHNTuyawOnhut
vAtENKwMO5kpCYsbwrHGstqPpZefzBQHz6BDk0byuhP9eMcslxs1Z11jaFzhHGwK0H/R2kb62jTm
ByZ795XZZhdjYmzHPKFKhlrHtYNLFOTLeinu0Ajnm0wfNoafLZezJW6NBHu91qHHK7Vzm3aAkht4
qySnILxbanEbDA21Zt9AlW2N2LbEtG7q6kxJPIbxyOjWY86nvWgeFbiWudc6s9HDVBkmxXwusRgH
3jWZaFNXBd+4HNHuZTC/EyiV4ThMxtXQZOdG10+B1PDjGpu405bEzucJHZhx682OdazM+U7Y83Tj
WXqBnc8gtjBFrtEnAuMxlckD/uUUuenBJPorKjEXQeP+8BwUGD33pI3el9+r1P6RaIy1cq+X/iEK
QmOuT9f0i7fZSHqxu+wxyLlb1FRHMeo00gFDHiwuDVwQkReO3UTiZg3E13eOrk1tNx+DLcMkbe0M
CIqYw64Lp73K7Lhh7oV+qxooUAYeBBJNR99LGtuGeMjmiMgp3VsuUosuF8ke+42bI2/tzMTdVXRu
uHe8925B6FTOVTkxycx02vAixRXOQCv+SNrLtDR2BfdXhpHhwSnEneXeI8syHsLG2IzR2O4CXwpb
s41T169o731S/MwnG1cMf5F1W0TOM3KDDQW8W8N3C+Z9ZbedjCXaTG0QbvRquatMbVhPhUWcH7/4
HGsdFZ8IhLfoD/l0HvoMybdHKK093eEtAiZYjcXGm/AoYpK3Eah0NDrXnT59d0ofXIk/JqRFsQmt
SbjSm+UJbyHzgtDcjlaJ0g65ATCmFog0nTlDoBjyhM4Qhr4YHHXSOmKIT9xtkG0/zEUzrb2kwDzp
GRuE+C7zMZ/kuQRfY1Wbp7rG51p00lU9bboMnwuwuqpxiWPzKPlmcSXAWNcEVXmAvnIIuMxywK31
hHJZxWXu8j/nlQMhsyW/ZbSudWJgGXVlRLEv6QZ3MPECSf+t59q/JpeVdIjMfW26tOeC54OQRiNh
ND22s+4h64Nbm3RTZKPUGAzQ/uGybVpUG9Y8YSNBPlSYwfNQpJCvPX21iNpd9YtguhbPBUf2CEPE
PpO5G3OmFpT0KQAVPhlDjSa/JcISJ70Oxd4bICu2xXCqzkOSvDuJB2USZdrKMZ9gw33gu94hRnN2
bjT8tGcps5E70MWbHKdM22yiz4tm3o1B9UjIHrluRfCcLcZeeMPPvpgesQ4fK4SoDOvfwiyej1HA
YLkM3DudZOtYmx6yNAQPrXXkSvf7snLmTSnzURCuOT4nJJQHvGvWhBh3PFUhhOTJezOXEHnlGAXb
RZgItSMazZFK8Ikq46LX0ZS6bj2dO/uK1lC0cbF7rOIFkVcGb2iRwHargHqRz9fMXagEOdq5Y0zK
VTigXKN3/dNSolFmlmJmoQyO5SfDn408GczNHHff6dt+xP0in6LwGJkc2q79yFXiR03zbCcKa28M
CM3AxRGNGXDVDh2oAssUXQzawE00IsOBzjqeF1oLgYO2Fg8F9phht0kxWt5x9oyOyJilhI1UcG2L
PPmhL4BhUN68Vhg0Z9zZZdZ6myB59xqHoh/HZOshRZxoV6+SAbdDiWBFMygmtk31ES/I+uN4PoDS
eDdKRJP1kB7DUP4B+lAejLjpYQiSNKK99JHEgnreFWOEZ6uz7htzuLFK7ZY0y+sgZS8VaUQptRi/
W2Ca8AE9N0zk696a1kkSP0ZeSEYKnH0ryvxTPHfA9rWYGXIc3QRmBZWuIJuZWSgjAPLMt0NQlIzA
bSrMXNVmGGdT6VMpDWYQv4ze+6nkBwm5Rdo68PzKAdsQ0buJZ/gF+lz1q4TIr4uMCkPiyBQub3wj
KfjV77V1sbiI1gSQs3xMn2bjLTaNV+y0+F5aR2Ar5u7cYRQejPYKh7iXoywEpXtpWjiypLl6svsQ
Fxfmk0Y/U30i5wg08iFv9foKNsfa7vtHWE3hZTNKLhz3YWL7qh67WdYP/U5jGs/aeDcLb2d0gGOG
LPsIGvrTWo00D67UrrViAJZezljTGme+EYK6ojOoJM5o/rWq2vXO3VRpj/34EcRUvV3jcXTqHhuK
/01zHqHTcJezhoIxn3cIc2aL9IlWXs8VwMMfSJhDmqxpfh1j4V05Qq/XSxUZFyVGQK9npFqnNiMH
9O5TJZK1AR1H0zsPUE17E2s0BevM5vKQ3gQxcRO9/m5EYbOf+RNgt3Dl428G6FJta3rmBsPRJtAv
5RyVyMxwZYRGzQnJV5r06bmHxwzxCXedZprrKHIYfrvYl4R/k3R6stVQXPdBJLZgCR6ztvnoiupD
akowHF4PJXkVzFRCyRqsk6d4DPyNidArS3JG59qLhSYNLqczX3rJdzsvbhw8wUfSaO1VwbhzWCw8
D7V1qbfaI0YUusRuWZJAqK+MpyLsyZCsBi7G5DkYXfxdG8jSqsHsMbsHNyIeuGki6l5uvYjDs9ha
cj8Z4EnWI5peYnP5AYfabBhHc7RILZjmJeY2IswIZtmdNRqvuO0DBHjTxnKPInXTdWx59zEFaChG
l5mDxCAPaQ5G8Q31OEyeY3bjObRPkVnUUKLcWdrvljviZm6jZD4mnUDTWOyw5zqZ+VrxFUIIB179
XcRMNkbMjM7C4aVdTAm6w3LxdnJiumAP4sRlQBsZ11YWvYGxelxM3G5SQdeT+JPGXoPaHVRiIdNr
tEefCCTh6JcYzQ0MSwjPK6yZa7z03+xluDXZWzi7ttD8iem+95flAWYO0Q+vNBWsnAEis9K1lw7F
ris4Yhq7RJ/rNCj9gy2692+L531DpkYJwbjUjeKjb4NvVt+/l+X72IYeADT9osCNSxvpFojHunDL
D5M/Nl/ERxRn97lTPUD+XuAkBrCASu894HiWwLPXkgE2xjEuSWk9Y4zpqjdoasem8e5LabqycwoF
09GeS5x14t5x0nPT6s+e0d6PXrGLJ1rFlR/e+tNCZXloPjI/uw2ip9Hur81WIwsuJYck/y50ukqN
p51zDcftMnhrPSKyvBlqvPZtIDamUT9ryY1Yktesa38W0ZUl2W1CCIOfx7+sTCLf+vg6JCAOYzxM
NOfDMYj3jsCLrQH9kfhtVmt6aFSRGGnHYotV8BR2z5bdHuLopZki7Vh0MwYTpoKejgIN41SyVyq1
/xf0/Q+CPgllRN/2Xwv67ivJc/yPUZl/vvEfoj73D9v24esh55BJmVIz90vUR1Sma/uWjdTPMwmm
/iXqs8nDtG0dwoNP8ojnWej9UCp08d//Zpt/2L6DnI8ATiKsIUT+X0R9huVJXCMY8agqjz/+/jdH
D/gMU9cNwwX9rTuGjNL8i6gvYHDWMdbSzinSGW7TodiWiF7XvYkZd2qzYxuhsdaQTWNBg04+hyeY
Qy9Lod3kc+gxUad8J1vj9kCjwBzIazIOdAvm3Oakjyiy9ZvcSxYKjPBKG18yygkUIE1zgwww31Xy
bmik+M8DZ16h8WAsUdxRoXlB6rCPQAThFKXyP5X7uvZvCDbDyV1xobcaUhrdPpR28led8ztgZIrG
7Wq0p+/4N/Bs2Oiei/lsl9gcKLgFWXnhZAYM8di7RLZlreGq3lUd+NuUnMoFbbrmkgrY3qHfY4qP
QG4r+pj5l1Phac63uTk5F2QxiBYVPymVtHa08gMk657IxTNFuFIw4Gv7m36CWGnm7XGY/GYTclND
yohkLBGrzra5s9sY2rInzcMtzBULJitXvWxsIRVi1s3oB2OIMr8vhr2duxEEZW3e1Xl28l3nng76
tLIEVvC0pzbYaN86Z3gQdfnWgT7rig2Z30cjbZq1adHNJmt3q1LmdBcC18g1mLmFA+Fw7SaEDEbu
peZBdjemJz0dLoeq7lfaSLZywdfN+BVa7HdcYocblFKk9ph41kQSHzL96KbirsPnTpiQj3Ymu1iY
P6x9+t4rzUze8BANK21O8PH6GYaemywiYisigKcnaYjP2GW9gESQJASxQZUxLWrJ0RARXKdpV6Hs
CyTO9N4U2YVGOwhPSp7sguWOq5xwv+uM2kaS+U4dP8IsqumOcM9DSol9G7z7WXLWRKOvRR8+EO15
Q2rq2gwJHhqT4ejodCv8qfaOhp2h8c+Y3xmMveI8fuyt0T/ETXeZCSSOTG0eKt9u6fb0B2NxZAg1
hXOnbXctOxOdEJOMOTWei3yyGJMp8EJ24VY1NYdmTa35toWMfgDbf0WpTWBVQHseD+VL4YuXDJQU
IsMn28ueRUZOVzZQGwPj9ZSV5feZ3kBQXpoF4WEZLeXaJrPJcD0UPxNVkuq+Gt27pfCPVcxQehYj
QhZ907oFETtReONSbzDLK0+LmC8nzt3iEYxUVwdnYYbrWE2/1dHIW1V27qbRWDPuzy6/Fq2b2Juq
lJUiPwpQoWclJ/Q4v0AdaRGmbUO/+wlDAjiRXxqrJYd8OdfFoxDsInNwt/A7KDfar7V0dHbx0K5K
OFUbQWwON+7bvBts2AQaFiq88PVADirD003QYFtxOsgSUgFmSS3Y6IXL59rXNq3GZQbnQCaLqEUv
FYhqTWkR5cWYcHj/5c8nQeJw9BBquurtr3VtEc6m6JlnfD73l48rENfbgtmHMBEITWNnHDgwPx9l
DT/T1kiA61gm6GZzCqEe1NQqKfV3wdrG/XDy++S7p+M7Ez19wANJvGD/8HYXtEzJCQgOcSrtO7A9
0BVK6WO0IARUaygLbuY5w/T+a5PanjbmVTIh2f16PeakP985cy/ZLCTbkloDON/0EQ3Rld4XC0HH
TWJCWVfbdPmEeolalFHoHCOwKPJNX+9Ur4KVz7uSCkOkbhsnte3zk0iu4xm1YUjSu4hC4M5vOLqd
obpve8z/WZnYD2Ohned5L8YsfcPH5wEy4HLjW6/4IMOF4WdQJ/6+Jv3vxpBuD6po9hmQ276vu/RM
DfxhnDG89mZsHlyjvFIqkr4Dv9LAczymLb0rkzJytLwBmbwDuxqYC75fIfNwC4xqU02ptkBFO83D
A5qpalsOpNeF3qJtCJP1T41n1hQGq8dW8jMpIV5oQsAwTYVHHz3ddnF37heMnPgI/RmVVLi84MDB
z6W9LpZPMUZrlv00pd1VlbXHzNRJUV/at7o1vINW4tkp5uqdZhieW6eOD3E7kO0XEBLnetkBhJ27
RbxDNrMfvdZz/7OM+/bO1cPqxmQ8aVEY9rSuf1jKPjktVXnThxPTKQqm+HUzkuXjuyKNQ+JP3WYr
YleWBPSXocOFlEW1f8oCbrit0W/iH72g6m/Gtw1H124sZGduJjHAKKFdzWVfb8KoI9GMUsKaK8lq
kPHTtgyidgGsKrlTKuMMINmTV60e+8M6lbLJiVSt4qCUWGrB0Pt6GOD5qOCYz+gd1AIjskFbWkYH
0uBsxY/3vME45ilCNELS1pmMcVj6xN04U8AcVkrk1CKUSRCpotB/PZ6Fbu5FP+/jCVAEU3hUcWpB
op6PrIcjtDm5kqhPf4tyBORzAVfhBIShPjW/1tS2r4eeBKlLorr+S5c6K+D6DHo9kQx2Q9LYE42a
hZIM2ZLVnpgUQopOZou7BBuLck6OuVR7qYVD6x3xs3ysdGC+5Ty77uBvlS7XYVRgKmq8hMjj6utO
ABHYMb8eGpI4Dwp5YH7uDkyrpV7zc1WJk9RjbUQpnAKxtxXO3sWvJ3H8HJFSE6yw9zkqhMMICr+T
PDWaRf4qSOHkq/26qHwDlaDkCHqMtUTry6trDGyfX1gcVP7W117+TRCrnsiB+MMYgnD1Sw+rlKDq
QPgShqq1pe4JrRVUbdV+VypQtVBKWbVNFB6jl7Bxo13h1o9q39sql0CtGowbKHxo7QtEG2eLPlYc
9eRd6ZVDmWyQyYwD9YsqiatadDILoZepCF/b1O8dpa2xd4hRCGXawtdCkwkMXw/Vmtq2uK+1TGnw
uxEWhPpN1eGm1gBBuuDXII2r4+1r8XUMfh2IHskQuoyIGFRaRJT710RiLTtfiubUQmn3HCWYVo9H
GT+Rk0MxSjXe5777PEdVYoVaTWSMhZlRWpfBCWr//B689LUPYTYygkfYqvbNp3L388z9XHdS8d1L
zXardszXLlJ77LdtHp1xxN4lTht5Cquz91PlqvadeqyeQY7LxBdyCkky/zh5Gxkeoh63qYcuj8Jm
cWTYt0pU0ow6ZdSppKTsau1rmxEZe681wdhIRTrsasbRJUm77YTWnUATm1yJk3ru8wVyWxVhQBoc
GkFwD9oTiGOk07/WftumyYA8TQrfbd9H8pswc9h5MphlitHXBdT5labQGpjpqLVSRroAMfqmdqEh
VYZfe7RQaTDqMeGx7qFNNXA40kohF5VKkokig7GLQ74M3JDo0Bgytu7zOnsVyDAatW65uI1GGVWj
NOpui3nTaJEiq138Fx27sIxbGLpE30idXKkEfepsVYvPXLCmDjl4e2A7Sqoe/JaF9/m49V0oKbns
wJQTncbPPSwVzUrHTG4xG4uh04Adprvf1MLq4ZekWV231baQbndY1sHh63KZhwtMR3Xl/Fzl81/L
IKKNlLX2LviVhuTOGUJGX0X8TH+JOKLvRwtaft3JYHx0UKvqbSqv6ethZOpU0U1Xex+EiOP3sMuK
fSS/0gBC/6TWvhb/2bZSg51N5DJv+VwU8ldQq7+9fGKusi2W+ENtz9X76J+dHcdK9tHX2/6z9/62
LYvJZV1ai8Px139MZsibNzojWfb8LdXUrd2Wtiwuph/GKG9HpYExhE7zn4uh5e70tW2E5M54Udd2
egO3bhrzc0ECHn1JuS/U26IZ4wxaWj5GvVlt/O1j1MO/vAfH19ZJLerQfPm4sZ6NmIAU9arPj/t8
7SAmdCo+v4ZhDdlePa8Wrvx7P59F8bvSCw4UzRYyeHvk9k9tGtkAjNfx2Lpi3g6UupvDYOAydDWv
PSWxz7CgLPcqOMWQd/jPNBVhpVx1usrITsv9b+kpEfJYdmFYvKDVdCgWY96gJxTufDFCYSCZKASJ
D3gjCcuLWaN/w0WmPAHJ+nOhHvoqZ0htBL9jSP0Bhmp5ln8u1GVbrYrO4hDy5+4W5Vi3A1f6o7BF
s+XvJjZLLlTCkHpoqztCWj76ngVskQkeCgSuPKCXS362ENEDIx61SZPpMGoRpQa6uCLfd4EziYMK
yFFRMIm8NfoB6AMVOBRJ9bPGjUHyLVmFcpet6cwQm0gmlVRHM0pRqUJqre2K+NRzIMoLqEM0mDMC
8+5l2pSKl1JrBrYJQij6QycvvZN8qVprXBsDObaQXl64EUpiVh5NDkEVNaUejzbimZn+sN05enVI
5HDKk7J6RLH2NorCl25YpEtSDhZRuDDJUWt4h5CSQsG0FoIo5GjIl14ptUZXHqIdloe0djDnm5JK
wJkrv7hauD3YijJ0+pWQJiis2XxvlfNTMZeH5BxrC5ECuD1TaeAaY20XUwHc05qPMOvIU2/Wopva
qaadOnACaQWCw8oEXK2GnXSO2eA8gmg5KsW0Tj1rXqvVXsm5TSioJVRIS47GRnkvV2vsI+4LXxtx
qmibvsE0lskv8bUo/JTgzdbD4/aP7Y4cWHQR7biuRZiAXKTZTZp2qz5NZVypta9FJI/Uzmif+yLy
t+qD/pJk5k4FP7yNMs9qBufQ2UzGzvQl+kOM8N6RY3C1qOW4M3bijZXictMzjR2sntAqOER+V7+F
cteoo80PCkQj6jEQVFZj8NjsXOsNM9S5VDanr0grYtGQGBRl9EGxr96alDn5aIDuC1C2Yy2wTATR
KL09NqLfr8cQW8ZDhogjlK6rVPqvKn/ASmDU8NkYerI1wbO19Z3ye1nWiPmDeTiRqItxXj78D9uQ
Rmsktayxbw5mWV3XcFOv+pCGVGtuGddQKBqSFZD6cLcUSB46V7sffGDKiR56u9h0icUNqnLvlcDW
xFLUuxmx57bR/eXGKO7o6RH6SW8hF/W9aBf/DKP3YbHD8NAm0P46y31F7hNfyOiSplr0m743qos8
OojQv2S4nV72s26dUaevjNTjhJDoMWPukNcQBeFbNyi/9CcfYuwxGxDroQ65S1EmUIWhwzjo3mnM
KFRO6RAemnC5zcI5OdSEkZ/FOFwgpgwPYy2Tc0dnR2zGtEHYfdl7pG7NbVofXA8WlTbCyQymFhtN
m1+V+LCIsW/LvY2OFwiO2x+7vj8g94OzUTvOVYTPBTGFRil4fh6twFqP3ki72xutlaHhEDFhsx87
c7ymslVLLy+AGbnWZ/VPFJMDcqxWXFixGuQWFlkzU7yJqHOuFyH5dX0zSDY+ZrnIcxCg4DInkzO5
ynP61AazccLg12TXAJ6y7OqQgoU5lPTg6PlAhqBPh8LD381mXqwNT4pfS33cRznkXaAT6xg7LmWQ
qN04UBjWjTftZivqL0y/1NeD6FGE2WaKKjEBeOf7l1bZlDsPMg1yOxixKaILX9w6QnvIMYzufQ/i
V0chtbBg5yTV2QrMcUupdd9jMl+Bz8DD18XFxpqCrR0OP+ihltWMswYWyaYOrQcHntNlKJL0YDvz
46SboIpT4sEnCfUV8eIjxuy/VfbUwCM30J1TWZ9T/d1tKeKWww8QdLT7F50Kf3BY8NiuLbe/JDYe
DJQ1mrvG0qkE5+ld7RrNHrR+twtluknpTPpta3OzHMt8s+jIQIu5rXc+dwp0CASJdwgl88ChcVtF
66mG/exo5tbWAMN6DoLPSp+tHRmFy0U0R/3KZei/s+ZiPIrFnNfFBBRgBP2ZHzpc1VYmC9Ja+lMn
V3zVM84DSlxKNokgEq+oLi1LSyk18R8LByFTPhvxFVDQmbGsRzKEVfmbrqeZgWPsZ+fI8aaF8z1j
grkCJ7fpaVdTpYi4m3eoD82p2CdW1x0iaGEh0TIbq4JiHaK3Q5sQbODHkB/f+tehXpwDzc0uar87
6LkojllWvwtwUuvKsLrN/3fv/ldpbBZc6P+ue/fwsyx/tu3Pn3/7p5/qA2UzzPp815+tO9/4w3Wo
G8C6sFXvDhzGn627QP/DQuzpuYSweZaMYvvVurPcPyBx6C45RJRFVX/uH607y/4j8C0XcXPAhMUK
oHj86798n/45+lndfHbk2t8e/1PZFzfkg3bt3/8G+OM3Hoftw+Kga2frhuXqAZlw/751582NpcWj
g9DD8GS+PMMelaoKb6A7dvqTGnVVlil0yBGE5Wg19uuv8Zh6WitmqkpqHKYeq2GZWlOLr6Fa2YO9
mnrCwGW7SA1vUFcTcRpFzHLU489V36JbnQcdhlDwFIwUAD0y/fLk6EetqUWv/MEAr+edVlvXKj3y
M1dSrY5hhRddraphdmanFAkNSwD7kpAft076Uzxqx9p2I84++Fe2nz05eVlTi0fY5UDA75bzyKh2
Kpr+ZOhY8iBrj+NqMksD1mB5ThZuhEVbY74O6KbZgYnXAJf71JU0WcRjY1hQHDLvu3Zt2foroUzx
1WympMVP0sKzhIeYCQjQdBsKkcivO324Ge0Y/j46o/VshPRqtGZDpMoq7yM82AMDwx6Fp25GmKtt
BrvRlJy7ztsFI1F1ehm/iMY6z4A/CMizjJVdAYuOcrpZVn875e0+YQC8psRRL3QUxkd0+HjiUTb1
48SUaBQ7s7CfdTd/aEfcQG4YMC3MUVKXkwdrtsAMClO3Bbe1tjXh7Pzg3o+MgWGwye3Q8F9KmkxC
NBN4fACVs05EFkrjlVEAykV7lW4TAu3WFfOC3dhADtNqyuSgk5BsP2rx3dilrznTuzJZcKblGHhg
5m0yxst07npCpAOb1BgocqOvGaveAwYZOfeFZ9gHHQcaPQoivHp7R2AeKI2EZDYDnrrpU4BPY/8S
6P50sG3jQys1d1MmZnCqc3FjZU19a2YnB28ibSr0dDPQ8Uj37B1N2gZKmmlvSkwUQDCXOy9ooZu1
8HtnX9sneXCOOqq6mEOLFZq2VzNBqw7GxICq5dfMANz3UX6KO19m6fRSgjo+CKmJYSb9LYG3vzOY
UqsTZblv86rYzOZ0o5e0TRmUwTZMRmttx/b3qHNnEKce8BGPwyZMxZFsIhP8f7Nve9zCnekSpZft
myIPgESPd4GONn6qw3Y31j630GjeAuDcTXEXbOCyZHSlLIbOLvOzIcGgNh4XSP6iccF+0ljYhLfo
Yo4OsvPSH4a12zj3ZjK8571G2X+pbrtOxxuGk0DrudFyWduJxpyPMckvBnGKRijIwaCXS8+qvSub
EXT0lKyrf2PvTJYbV7It+0UoQ+dopuwb9aLaCUyhCMHRw9EDX/8WEPdlREZeu1k1rwmNoiRSIgHH
8XP2XntIqpUmBOrFmhOxOeROXjOMJpZnAPGelArheJhcKh0TP83ysz4dlI3G2myR8iSZODiFfkUV
s8Br5WqIsMp7VvGNowMfRdtHWz1yLDC2hSTeeIxXmr8yrdGHbu5uGBe/0rELGUvsl02ekZWrIMnt
s6H3oHPHHuEd06WiQGYliH3IZ5YZO61trYX7aKK7xDxGK0ABQqXxyfEr7wsSA8txfK175ESVbZnb
0dbBVEMVXbdW2GxIgaqPmX3JDOc9cQHfGbtIYIdR2btT+2Qr0aZf+UEHF2LXU1q4P2D+NQfHc1C8
zaRF27SLTZXULymH2cG1yFsCNMMKxeZGy3VQq7Lf1mD2S//asHU+nmzldzN0TOT7GKfvXvp+vYFH
F+/9CquA2xvoT49hBiE+JG/EoI1BUockEIdTg5wkkojyW2d+kUJl+6nrtb10kQAEOpIrAkGsoRJ3
rW5/TwVraohSIhruhi5qblBujBg7q5AwxsdgQPxUuwLu8BjhWTLyY8Uxprejgwh9LFfS1NRqjMJx
38Xuiqxxgl0AQvWd/mkmfJXp4UeorasIC+uQQAqfI+yylMAr+TCGgUbsJStnBxaqFERCYmeaKUhb
W6LeU0G09m3n2UJMyGGCCIDwbzyoHsVjSN/dC9tsreVuSGAnrPWpV0eHTfWaCFB6xor0KSS5XQ5H
TfQjDpve+2EPLC+dM6agSjjPUTcjGXhPHQZEAVcqr8pehf2lZQpJuyY6dPgRJPoIb1b55RW5eUIk
fNAqHAVhn16GbLaTQGMHfNSlG/YGzp0A6hrneI8SDbMwhgy9/V4qUsSCyXqmCdaBDDI0KsmekMbc
N7cc1d0OIWFY2sY2TMejy67LYwenofDD+1UjD0bUbDKkPOYjuPrMyDrEFt/AWvM8ViPOOGHIRXvH
XfRusQPCJgDdFoUueh2SAJj05N9IUPkYRuTKbKxaDF9EC5IvofsnekM124hb3cXJOeZJesQR+lYV
en/0ZMtVRpKalcm9ECaWySZ3MUZO6UFD/bOvmGn3wtZRq0zZncY0k5QFexXo5gwLL+qjHB3mj/g1
/eFcG5yStGaDTSXj+5Fd5Lp+rghN22nUIBtE/d2qt0aEQMNAeotCyy6AY8bg+wq1Toh1u83nDLEi
kReVcS2azJ7sQx3NXJKzaPTJlwg7Gqu9lbLhxNEV60DEaqLEyoPfjddlS3kPvQTob/ri6bZYlwpx
ku3O9Uv+hVRdW/sCPmYu4afnXFTCerwlx/NSOXWzS5x4RNIN1tHAI8TcyH4IjWgba5M404Y9s07f
RFj2d8JSzxUJ9vtRd260eEf7cthrtX4bxej7G4hYW4JutXWd4/1wbOdB08TBF+yc88IkDLwcGNAF
GyfEd27oN24uHjlzXvU5wUiV5bCvEnlaEAPLTUIhkdRYmlzzoUR6jv+XxovsKR86QTSPLDBro53O
gJcds8nXT8V8Y0nznfl0vNHZdg5tTnc2YVGfkvReMgZfk1DwTjck25awjIZQWHta1ANrnQ3+JsrE
BSE5UvtgfNMBem17m0ADT4p0VeoZOlgv/2CT2Z7QRrenLtHoUDdZ9qAnMTb6OiYb3IGgiZOLjdCK
5qXaBf73gB0hIFNIXhHgSjDOnreinjj0mvaNNR/viqZuw6YTu5BkOhq7trV2ep8xomNzzUKqv6qU
h/t3JNQpHRGxReMMiSSqItkEuISPDcJu0U1rfV6/4x6j3c9pVN6pHf2nh4W30jM4necX7CMDGqOb
3qK0TqwHJyaqUJunLcvQmIiz8JjzmvUsV8mIbkd/wZm3B4d2G+n1xrVoWy4DMnq3F4ve65r1/3pJ
xHIts9sPdXwKHSl2/SBvF3gFuCqMemOjMJClkIyJNVpminTBFHlv3kNeNwQeRI8jPoiKPjLGc8Rp
c6vX8VHKJ5E8un4W7WAEzWEhmBeHIDmhHlnnDv4yXKjRmiQfakLfTHdaU15+DtdHKuldO+AD9xNB
FPySGwfjaa7dQwYiCNWzZGvExg8ltGabZA4pDQ4hBa4il1kZAWJmyKENFKaNHuFVkEFbcmGgab9M
67Lg3a4DBHoUy7QBwg0niW55D1ljVYeeOaBlOvWOjMxO0qns6zTAOtlmq8S1m0NstNsJZcOuqYAK
hLV+qmkAbSSeS+Tu4XQqYIRtXeBcWcQodUrREsyDclA0WkOCkgjzd9U9ZrH3o49YL6ReYAA2tH1h
pidfWU8D2/pEJZdIaSZtmTn7rJ4zfmLnw4/o805CBieMUxZvQwDhvC+pzTmdjDB9nvwWLjQ0iDDz
X6kDJRKo+AqYXbRLCn1HWtMP8B/aluZtECYEteryqxnSs9EW1qnULyVi3yMS/vHENOO2sQsayU4t
aMiV1botxo5qVHfXuV+oFYcRHPlwm+vUYHpZupt8SO41JdReZN1WeLo6/Bxap0W9pugr12Ve4wr1
H6px5iDON334mbreCMliynamyp8tcr4BMU6Gj1MJ2pZmkYQXSkAPStR7i42bDQieWWf5RkXhr0TG
YgOgpWkwPqhSxy2RTd4mHPInxWK7c6yNLMfuHEXqsevxNBet25010u3HycNN2h7cKdVOddR8UD08
p4rwWM2pobqRn9vG9g7Rm0402cl08LyhY1Gblt76qaUnFCnax7Vohy2JEfGqzFLzpCWFe3SLFxQ1
wzZlLf95Utt9dm8qE8j+LClZGGh04zhRbHhQKDTHVYCJaAe1x40ZGwVYedaZrlXrsE2v0gEseOxo
PssK3namcpzdHrGb7AjJrqGfA8OQMIzKD1GRZajPo+Q6CnrYUXdA69p13/B0rhVeijF0dk3cyHOL
P+UIFnDO38AN4sTZzpfuc+gSmCrdaY5W5SAR6uzkNIXBuKLA47VbzIxNi6ozDBj/FrX/THo49cI8
g1kO81GCv2DhQfvovOFCeJdJCXp8LK9i0zg7ltVurWo6p9h4BOFMOGQmyAbTJOBfUlK7gmbfPNCC
QXGU9nsGkGKm8EC58r6WSLDlRtdnGSakkXs43xyj897VDou/btKyfe6Ketj1ZDr+fFw5WLss2ZXb
5SZw3AppP81PwIpLkb6dGEj/ErzQszPIR1IfwppITooiZw1DHizGJJpNNnfcIwc9XjpJD5eNUxx6
WhJOZjc7mZKIlWqq2zUvEYsRSi3dPkXkTv28l/QOWgzFas11KF8lop7doIyvc212R4Cb2jRh3x5q
RcJNX7GttNUd8VNyrzvKPUyECLrK90/d/L1fN8tjacwIMtSGcuvPP0KgGWCWOH7IEWvuhrFIkC/e
mzaApjAPxk+bvsp6nJutcYHOc1U4/o3SwnAvHZ0rs+8Gm0YxU4Sr36BZ8Lwt4sbXfp5jgqWOVz0s
njXm3B8lXX3rrWzpFWSJBx05rYBdEcl4v7CmfqqN5hlZMF8lDUm1G6tmOi03OjEZh7w1NxaKUZaN
mZA4Ky2Xmzm029Kc43JZ+/WwCcVfzETBjBAAfb6Z2vKSNzZGZA8N2RjZH0GdhDsjMPvzTCZaxcww
thPH6CHMijl4tz/nTpdhccrjfFsOqWKrnu78nBxAQmYC09+xBuhcXSQZOjKz75abTNMBrBSPonHr
deMbT8q3Wi6cAcwrH45FHJ2LSqDkMJtyX9Umkk1h7+s43buamq4lR97aNsJ8YyWGfaXHbr0inyCh
Ef825A+opfK2gW2UF+FGkrvxYXctUbWpqM94mu4lVubHEiOtr3vrkiysfc1Y8C7w8eRkMv3eANwM
/I7xctmisbWnYkN4+LglULfASQR4p5XWWbhktyRktJAjVpC9Z75Penb0Eh/PCmA8LMGrooytl7qM
zZVNes4K3WCBWQXTfQ56q49r5Noe3hVhix9Nm16knvkH0erjbsBHLnu2Z4FECD1F0XHK848gy4xP
AIwnmgIvo5lZ0PUdouBjcnrN0JSn3gNP4YbDTRmp77oPSDcCdbEqGtulVxh3577wj6Ix3etObyBM
ZCNBaF7vX0XlN6NPrXN5O6SZ/cAOxCQZI+vhi/obIKfhphin8hgjFt+EpTGHeoLHCcPCXo1OzowA
sRGm52FTqVwdkqCqrvpgCK5CO34Q/cc4yOTdtAfCquAixIN1cXznw3uB2kmAgkecfdUI40J2FMY5
srcG9KArDIbjVcMQZDdpAH7csfavZJFg252xEBUeUD8kLbOTw6ksBcTbMhn3rvVVyXw6OiLu9xPl
CBsQT9umdXApJmgBoU6BEbv2cK3qetxajdORKt5/S7WovhV5/SKRh68XId6iDcPM5m7oWlIHzlNz
bZ5ojlGSoXWud4HV4lggcmZNNoJ+It5mOnlVSzSfFl+Wh6iFxtOdgnpBX4ubhSAW95Yig3aC+TTP
zbt5qN7MNxojCh/tW+L5xATA+mWCwAGYGnpBTk34lLSEOVYdyZmhJbEmol1YJD2jWd2xq0eiOT9k
LmLM0nSemkGRcTgLI5abRQSJxXFHqhhMkPmKo+RdjSL4uHx/kTnVi3gil9QKmT7gxTVriutFqrto
npYbc6g3Y8Dhq+sIwVtHorleQjGXoofpEEnf83+eGnGKdth4XnY6BdsaN5OgiAaIIwMHimMY3w3l
yT1OzWPWOeg/nNI/myEx6kVHw9CnrQL5n3bLmMeHMuTD64bUocr1UR0M7CgVjjdMcSvM8qwf2t1g
JGAYgsbYTPQLANc4PzoQVefR9s6eBycyXwRIfUte84MMib01+jnGlQSuOEguzmTFbF7oHkdzDp4V
GMmmLNRtrHitTtkYGJW4C80w2HaBQybt2AfXHK2McMeCJbIwN5LMc0a83iRvvWZb9nm3LxhhhnBR
1h4aAtpHc0L4vNSEd63l3sUdRvM2CcmHMs2jG7sPSRh/0dSCI6+dkgF3gCRbhkRbANBl95TEAN9s
FW5Hr4XfNg+7Kj6CVaXh0onG3Nx6tQEaOH5KI+tHO+bwpCJMNn0oP9jH3+IP3id+QqenDsCB+vHa
pLnI8tjtBsUlGoEdvs89TQ3rgC6BUFYt7rbEPA2MI2Hy+YbJWu5huCsj3mx3UqAAauKIG2se4ImV
3XtXia07m3Zyv+WJT9RaepWpEagE5yoZVi+id08wxJQ5JLfYcenRAT7fYPNVWIGAnGW8Q5pOcZM4
/HY7r2HTdG5HI9m77fQ4GChJKV7jbQylZl1bWIOUVV4RUERrU4uNWyakm8zUOEC9iFExzV4DlJty
zH7HOINQO19dO/RKUwaKg05Pt/cVsnLa6FaVvRP1Kw5mFmDmTRltNnBwaoa+lkdccaM90uh/3KqA
+UtpvHY1bd+5jM37D53dNdQ1/EbZFL2GVEUPdcm/XSuQoXaT0XCmHIzS8JGNQAzGmWEnXXH5WE8l
FK+AKx5SkXVeZhfYx9cuNTH6DXk9zB802E115QJSLMj0sh3z01XetHOb59xPnVVKBCajn2dh18ZW
tra9d5v0undphfgOWZe0m8lD8bDQEx7MJcMAdBC4x1oa5oGZ/XUaczXLtSRYtzrif6y+ceQeSdi5
eF66M5zR35SsWVzVKnRSYjOMLVoLa2ho5hvlDhz3WpJXfEiF82CaDASizg+2ethvJ8O5dmjF1TW5
umlWVrBJMeNDy0VugH4B9OlkgiHGsrzTgx72pEOqzYhL1Ol74jVF0jHpbdZ2yKgn87FzmtYPzW++
W6bEEVPAXdOKlML4LZR3siUBd8SyT9cQpDLlwYrGCQ0sEls84TBVrvsrI4MDNdukXTQbpIFMijcL
2BeENE+r3kVlfw2fOVPCVRrm12CHxVUWypc8/mSnKmneNckWdX07NelGd0y2bDg8InwEk0/XytZ2
JP2Ul9rmAHGnRyV0j/2StYFOlp/b6B1fIGda7wRg8l5BW/W0B6xdU4+ArpKw2rQEB0N43OhlARq5
pyUwE324dFlQbmmzVIp/JYs3lflaxDFQfGIW7cb8FlnEIKoerYyciucc+CsmLgzv0CvOVVthlB8G
SmW6ifloXJiEK+gP4BcUNHX7EkR+dQjmaKsiuYCzs0mZwEntdBQ/me/tZEykjBnlH6HBaL8U6Pol
rHCLycnaUA8ujZGeqqdurH6HXZwEQy5YNuOhqDxMedFtPFd7IJG3eZS2+VKM/lueQJjhj/P3DUt6
LZ0bHF1fYYxGYuxDa4Xlb96gxcyMcq5GkgoqDmvUgXNMpAvxGJKSPCGL3eREk2nHtqdv7OPe2jqw
EkGUCDJXDD9ccWHDmR1p32qSRUSAKdKoSaWaVdfugCPPqzBcud2e+uOTk30jK6zsNskItBVMNtdS
W7vmrZWdO4MzTcVPyDNICoHNti90hhV1aDy7ANhw50Ca80jtyFF6RMPcwCMRyi6qq8SfSLNNd9Q0
t1DetlVaOWvdkjVPcz2xu+ONSB5VaX2ZFfkojEw4dkhKcsEtBtJvj5lKr+VlpvK1/dkRORMg5fA2
+DxFJ0t1HWj9CgTvO144ipWoeWGIIGDimrcxzUHiGrWzEnjd8HsDZ7CpQNLmlrxgEIjdlBH9Xbi7
ieg8IlFL29RA3uBLl866cXO8VzkRpUoVuy71P5ug4J2ZSuc6jKdjN59QNT2iQCOxDBy+C6gW4gHu
5oTrRI13jokNi4uYtRX1wB50bGv2QLq79RyAO3kAp99h5lDm8CTcd7qbnwqpJ+jwcjX0RxcizyUq
XMZBeDCtuUgMrc9obM7JWOhH1prNNGRHR58dSG649b67eyPP9HWaY+HS4rll1NFjJydc6vptasYf
TNjULmrI0aJ7Lza2Fj9WBYxF4Sag2DjE9IGBXc4pjbuSkLy0BIuQ5Em7cerhYrsFWMUq3nlqGDZI
xR9cCUqNUDSgEVjvj7XrwYwaYWJ464m50Sms3B1GEyy14yyIo1xXQ3ag+n1VKfGEqQk5QEHuihhw
9mn+YX/GIrVuzJKs9xbGbQUS7YjhaD31rrNFkuCsZF4XWzF4sGO8+os1xl0r3fXW+dCdm5DpwjBT
wIyOzquc2i0pEd8Irj+7E6NgzL10e8jHCgjbM+bWIWitIvX2DTG9+2BR7f3rxp0NFIu+8tc3lsd+
falNM6aa7RgJynlt4PJEX5gvytflbrToYekiqDUjnHI9Lu4UrmzFT/Hjbz9fBSbz7yx9KpdfX37m
t7s/n26R08/NBMfk9DBmJSUxi7fGZExM8f5Xhbv87q8vf/4RiwhyefC3p/719XLv5+uNPZnyIYS1
HYQxEh3/pddc1JO9iFG3LS9tONI4ZJOOCzk0n/QJxbdLSvPODptPmmLjoW3KBFucVxxyqust4IhP
xO2HrnuJFPrYzAKiNsrixnXx9iiy+4j/fZcAI8lLcK88s4Vhb4J7YLPE2KUn1fA/7uYqq0/KY4OD
1u59kVwuqt/lJl58RsvdnwLg5a40fcWYZ/50a9ibp0zQ7yWGDjbun99fns9ddJvLt9L51ZZ7y41j
IjL8+Uw/H7QnakunoHLmGvzr5379WT+f69fXf/czf/eYrTXe0a33i/RUzErUnlYjqe+gEpcvF+Xz
ooFevvylhv715fLY8gTLvV8//Mfv/vHl8nMZmH/qNj6Lah6OzCJstXjPFlX5L1H2nw9aQOLpEf5L
tF3MvxT9+qXl6+XbjmL303rHfgZkVy2HNPNq7gaFi+Zvubt8a7khxYsWmXb89et/vMTypaUjrPz/
KrT/KxWa0E3zn1Rozz+qrMibf9Og/fydvzRorvF/bNeyfMfS2SX5wkJo9pcGzbWIi7KRpzm24cw6
M+Kn/sqEAh+hGzzs2UDWLGNWwv2iR7imbyA9EwI5h7Dd/xcJGoCK39ERpi8EAHnwFJZtufAqoFT8
jo7wjK6dosITh9DxP72Wq210Pxn9QN0F5Oe3N+Yv+dvvcrcZefH7i9mew0CV/woJna/zfvwhdgta
YDtMTYPDSLjKzvRakxpsoLGprGirpnWlf2fLcGzZJuojiXreq9KGY5pR30YdcyGXjA6gbchP637T
Nz2JlCTw2Qn2di+PniKPQUzKSNhxrHOUCvYvpoKWXdUM14hAGgbXW8UiuipC79DXurnVurHYdlp1
98//qDsDN34Dciz/qHB0TydqC/iH88e7Kp0UmAA9ncMY2qSkejVTKI/tQyTQ92KUNVLykyPz09bT
L3bsh3KowEPm2boJ5lzzsqFIzw40B78yO7tK067feJCqZ/XPNsnNjI5rhEoeX4tZsLOqMuMlaSWm
8X3S4kU0PevYOTYU5tA2t0UDmSZM2O+VjL7wvc8zK82kw+S78fNv7XiZk2ReSguLBhV2SiDgnAbL
X2rzZzedlyLbRkjmJ4wQ3LB5HZVDqRGqg/SMpzwadRJZEE54fnyAUsx1wLIEvxJ9GfEIl6O/gy7i
0YKAWwgGYZx+ENJ8l+jhF7BTgD9J9Fi248bsByJGCrCIo528FYpobzqzHzRhZoFE2m/+y2c1H3R/
flauzeck4Hxzhv5xUOrMXa0MqtFBSloihgousZW8g01FdTLoqzwBUl7lbQvUJyY7SzHMKiro2I44
1JpbrIK22RtoKMLE8tZuIvVDRcUW9KYJ6apHjp07W6G816F20rVpUyDDvEYKF+MJdsJ9hVKP+Se5
TN54b7x0OhxnpIVfIiZ4EVouQa5A0VdxwXGvOm1b9XApJ9v/lkp7OFmVek1lfgXomVTgSMQbL2pn
C+I5M8vnts/vsoIDzx0oZsfuih0Hmd75XVCP5IyfCKQ9jvDvTSO9iQPttjWbK8HQnSwcS68RznR4
ifiBAZlf9IUonux0z7/XDRQcwYhRmhT2W7IrN66NjgYop1clc3PzIfM5Yv7L5/Q3H5PnOr7hLRF5
5szA+Y1xU9vApUa39w+RVfabajbyeKEYd4YNFct8bOzk9Z9fcKHm/HlgeJ5uCWA9nvgPaa7ojDor
DV7RGmiTO87d5KG7seeTgejIFwyfN5Y2U4q99jUZOYKjgk+YfuDsT/aOVRR+0ZgJFfnw7ds//21/
d8z61PYcLShafYsr1O9vhkmWXY4Swj+45pVfF3LvSv40rmQEEQkcEG3hYIiYsv/yGfzNyyJURkkN
ipKBtv3HZ+BXpgkWVfMODEe/BuFd9JL1gMHTV63aYBsOyT6pvcs//694/P7zoxcmD7uoMqz/vEbF
oWH6PSfuQW/I9YzC27BnLiX79Coo9Y40ezAcdpfQL3oKahdEpQ3MYzC7deHqX4bhQ6SYOkRoPqu/
zK6duDirmEUm0BkfRDwN9KH9yEZylccjO0FkxusyddB4OtmdDScIGUr0klfafW47p7zjrR5R9G4Y
X24Vr7tNB0ZdKdqLuOwbjs07uhEIZZ26XSdpdvQdLgChdc4JA18V70hZ0f7lRJyChFY0UwMY+Uhr
HK/6bPSnpEwAr7c9GaeKLXQwEAel3PeGzSxII9bgBPVpouqYZTGBVeLRumrFmYFdAoC26Ug+GLZe
kuJ5o0+PwR7MPPGFw3Rlh1wMmIYwouZjK9VOc6jWyckT7HXGi9UVT60x/yyXVgbj44PbcM1RWqdD
+PEvdsiJF/i8uUJZr844obaYrw4jo7heQfFm8qd7MjmgfQWLxvhtYLTMSDNb/5cjwrSpmf590Qa6
bxgciESxoMYXfxCvAjNIWwzbwyEEVcPAZxfn3W07TtNeC2rG5v49UzYgh0Z5bVnQR2XjXmMuxCPC
ABkQqr/ptmlHc5epe7UKPP1geH1LrzJusQpxIaJWWQv6dP2MmNb0NrwqTOMJqr5BGm4CXhqdTe1g
L4kBftsdulbVaihqPyN3HogidB/rzFwLr0dakDYo3ly8p4ZL53ryuIKEciez8avJnZNrRgRICHbr
+rGS/YNf9LQqZtRQUTcQTe3qupjs74mGniQIiCgpAw37utgWHE51skEJ8Gjp8ioV+YOnvDkbqoLS
USRiVRrmq9+m/c603Z0g6gcRu08nM9Y24FrpRraUWKGRIWgwaAMzQiCzo93JTgNwIdBTy3HvZdZT
PRVvQYFEtarFSwVGheSz6DGOaeEoOgBOoG3igI1rSlfLqbUbNbVHdJWgYBv3ntdlpOP6h7Ctjk3m
oQmV/aNFDBQJUFvQIxFC6P66GuMWTL67dlPeKvu56VPgZap7yJX4GhXgp6wqoXNBPTVKH72Sy98d
xPJeUlivXdHYKwfkTuLHJWGdgGoGOa6HwOTqNA0b3qt5XpOsdY1ukh3RIAks/6iFFF9lchwGIj4F
v4t7fPygNPPo7NLYb8Z0rk6NnW0EzL/odk6G9DYe20CwW90tSvpoR84wGFZyMFVsETNNg46jgUMC
+6jk8LejXR9blIBWVq6TJEbWDty9yoV+LOeLs4Vo3UtlA12llJvEyF5HQd8TdMvzFKaPMVqSiIFD
7JC+p5IxhEsMhYh4DQYgmwYhc0+ylLQ5GEbaTLoLXRWIV8JhdyBQgurJK9q1Ofr3fujgdNC6x7BW
/ro0qieSHGARGNa97F2Nvl5yNmpz+iBzzUl4Gi4lzr4M7GehxI2jk79VG0hRE3SEOGmZxA2KVZA5
9F6XPXTIEZB/9JQnA5pHxnh9oVurIi2fBlOBNpoZ4P5QWKCeoTxkJmBvRBwriQyNVgKmOvTXaM6J
XchHVpRREk1DxDkZOOdJWrdjB6dd0z6yYrinaAXWnJBYYIFgrIYMmVzQvWHYfAh1Pv+s0nHiV8MJ
ms7R7KhQBdUKuOdslxNqawWszFPOEmuHOb5Lwp/i6D72yC6tvf6h1jrYeS1ZcxjXrqZqxs8YnNWN
ER/GBLecWg1vFqfNaqDxWgaE6Gp9jLMARi3AAZqmb5VFEF8NwmblZCPRBkGJOyG1PvzmFMj2u2K1
OVY95zEuyn0tgptUqcfcE8f7HVLI63IkasYjrx6mws6JgVi58jnJuh8o9UCW6bhWjPKmHsgvUG+N
ai9+bb4n9inB5wnRGOG0j7Y2GV2guVWO9dHtX1KEoW0TUHQ3e5GoG8BTYONJ/yJhjdn7iIimlNlT
lXYz9s7/SDwwTSIZHlOfDM7MRaVpZc7KLTpSMljqc80zb5sqnTYjcr9tmAThKhmMvWbaKL8clJNp
etXlwYXpE2EpxXTT1SFiLzN9i3PeHWk/A+DMrrKK/jNDYH1Nafvim1xNtFhP7kvNzw/ojxVOa3Vv
M+ndFewOaLcetAFEHvSZgH0jo/2R3qiJWyS14RbznE8eCfHsProHhXY8tjmZywIvsbKbJ9fP7zUy
hZBcwyvDVRH3ZBs0SHRUDRK2ntwnl/0N4ovMXpVDxBo51eUqy4JkX3stsBiZbvFz5Stfxh9BdKlq
JJv9yKIprfucAeAslFg51h4UltwbMr64ipU0rhxgTuTSR2WA96TwR5rl+rbpiMcRru3COmCaFHko
4vv+qfRHQiNM2CdYbk6tcYz6gsvtiNdl4LOCe/hNi945y+stncp4g1nxua39+8HgWh36yVNdVnt7
MPj4dYKW73V8PkenzvbJzEO05Fgg7lPQ7eAd65l+pTN+XVNHrjS7rVdisl5L337z7JVZZi0FHtfN
qGvPwslPpRV+WuamS8PPzAYeByEfyPrQPTUlk9iGCe2mFP3JDOoXXfM/gyw6OGXPNiLQnskw61dI
1InFWhOigQnlgHvhtavGS8byshoB58QuE6vGTVF7+xtwihxU6an13a+YKSuQ8Yo/tCteep8ZuOsQ
hZDLm8KSr0H4WpvnNMfgqSc4MWPL3xvlgAAF9tjyuz0Oh03E5a0GYTsOqVhZPqVBbwiICGINbhvk
fNi/SKc3max78ZxNRevAtVEItnijWpKY+k4emL6SdMH3c501t0Gy3jlMk9KkPxij8UICTLhRutia
iAe2uo3AjzWOXgTD0MjzzkPlfw3zi01ewamG+lSWzBEUUVWjCp+kyXbNitdG3L81WkFijfvKHEW8
atV9HOkPWPWrreY2GvkVEyRjmyU+r7LsLSkIDeaa249xvHc6DwNYmc7GG+OHjOn5tuNH3jh3fY9z
yKWLcNTK4bVxw6sGXWyXd0i4NHIRYAePo2EfB73Z0hEn6YOCZ0tqr03agAD27Np3SXk2m/xoz0pM
jZ0rGJfAEfp+ge+wAfxL4iIQ/aGxRYTYOOKecnXaFRakLS8ZMTBMGn2dAckFrkkF7bKfMX2A95Z7
v27CWS+YxUxikEnj/Jslbp0X7mE5e6i0vfJnJKMza5+bqbgZh2Q6yUUll0Wki6Q0VJdn81BBYbEm
g4I0WtvDM+ZlzHvT5mYR/ySIaCsP1fWi2sMUxpWjN+VKEubGkMfYt5Z5PROV9dza5L1Jw7sxr2Pg
dSz6TxziXHbtxALRjG2xDalGBNpzpWXJRjeb8+R1iNMNuMpa8oMJz10/ZUx/vfyHMNJrV96XEXuP
aQzvgmC4pkxCRuvKu76on/KaOSE4THrRP6oeSClWOMMzP7zWebdPgF5fk47chDYrfphpeGc25PqY
IMcKl0FYDCqUKgMOtMN1vX3C/vmDGurcqblMseWGiDsufTTDyChZVSOmFUQlLKYNrzLhEdiWfvbO
vm88LXqf3mrzbeeSjlQ4uBFXQnC6mrl97DTyEsvyZxTnT2oRXMWtaIvnBS3UzE7ThA86qcU5zDhF
tQjNcD16wWm5yXv0xMhWbqi7g92ixZpalrG0F/tFHF/pzFTX0UzmUlVxiZPmc8mHXT7d5d5yrEQT
0rBoDKizcekz3Zpdq0vg83JvYdgZCsmklP66rnyEFxUZHNn0Db2sgQ1BHokoewtjuj99lz8HHoFg
c0NDj5MvsAkXNkwA9PCV+bm4MpvwCSVjtB8dHzGlLg7RwNUt1zOArG148kb6O2HTs3HtGmjffnKM
M4q4qJAkKlO6rW2rwSmYi60wp+/2iBd+7mE2Mb4JbAEksGlrrzDYsEVi9z/snddy5MraXJ8IJ2AL
wG032js2/fAGQc4M4V0BBff0/wL3+XVCUigUutcNY8/mDNkGjarKL3PlLNU7pza2Rzqt4WLGZkF1
G9+wuG9uBsHxBNzaip6K795GkHMc7e/Yp/5KSp5AZ2orpx6BV88Fmxu2mEeX46V0Qz6IE6OkRnxn
y7K+SH8/h8Swhmsg6Dixi27vVZihfo7cc8/PNhKykACiDrVZUC+1/LoELLlhTBvfS7g+kPB+ZC6t
8J8bPf8g8Mq+NmN8rufp7zbMvu1x3mBaOYiR55fKa6xrsCGinDYhnMqUfemPqUm1fDjwl9zppvWM
dSFuWjsmcMyOuR9ugP1rdWKs6xFCpyrrdd8Z5EiEHwfCfAi7PmF5ZgvH8J8pcPjkyIUxiz1SWtne
zdVnAaQdfdk85EjkZzM5g67yAhrZVz0htXWMg2jvoqd2n7TbQx/gihnnWASUzwammM1NEW97A/VA
gpzfOM4Y2BL8d6R7hJOWt9LD4kKcTM8Po8NnXC2yIhZgn6c13jtX/gkFikA5TKfaiNiv9wgVIm3f
Qo/KjwmFA17OqwEWYm03IRoGDlyJuzTIO1btQdqbymLThOZeBgU8TOgYPCihdUQBD1V7UgYf7p+3
J+ZOk8QU7Iow/YCNVcNpKF9NnaUsRRmkY/mWkjNbZdBYAi0cHmebohvcc3w8MuuqWd5ddxBOkobd
tOdTe7HUpIwkmNYdr4qbomJQo/orUQlEc7Ten6suG+NNYeh0aozsToYRzouhf88z+4cYO8MihGSS
i2e2SJOGKI7MH3RCSd5zntqEUpfvcWpruKAOYLV/3gA4DhypFyXGLZy7lPbvvEYb8sMa3If+N9H0
a2k/xT2e6Cn2tz8vaUJAYMPkdREqyaWyzykT7Ak88Cr7ZG9bsfHp47NbLDquNkMyafG+c4Fvhi57
Ksbxmlao833FWa6gO3EFQ94M8nkGWFlgp6qzfYnYAJiZ8OnMBQ9Wgvf1R9wuEeNQtodDh80DvwYv
ryjKTZUpk0EySZpmSDfmiDBc1XayZ7jeITplyEaFc1DdsOAe04/IRoUxtHNvIErIFF4uzt3Qa2jQ
83KW49g9NYMRb0qNDsK0p3muoNO2tctu74dPMV0Yuzic+dAmiDXUGCmCzg4W9m0+cFKY/fFg4IeW
moORrfjmVIC5qAwBDWVfQ5T1h0xBJ8q9+bvQX7rlAnZihDXNz7DP4ZyTdK/MSx4uQzczpH4fandX
WKhzeoqsNFNIgS6EZMGFh36B6y07/cxksOR9I6/wNg/eM1n3az47d8BGREiNTZsX3catFdsdLHE/
19hsl0MwphYudSqfkl6aG10197a1OQlUGe2K3GmVvGCAJ8yYFEA8Jgc1zDBPpkkjNYK9XlBVbSb+
mm7cgJpddDUNU1/WZ0sPxIL1bX+HIR0hqLhhdu6a6ZHo/5te8KEeBWaZ3Kc7qG8XHY1dcNR7BxFC
Rpr4PPMM278NRWbrKYlPjkGKvGbGt09tBFIqyPdUq3BfiWcD/YFRWxFhqSVsGG6G5DET46ckJsES
C259OnDgP/sDlR8UeZLvcdkl0t+6om8y3Jmddov8fVElh6rZS91sIH1uMxt2TU2LJJOCt8Tu7no7
7KsFvWCm8FW8pGPqRiM1tXe8H6+CSB9QX8DTAwVHBqkX8qsvYnb3RuF+9p72W3Z4q6gloyuXHVxj
HYTBtjBJE6Qox1pLzjfUvL/VOamGZBo/XGegqpWeut7Kz1lhcK6h03TlU7q56kV7DX1zjyX9uVli
xHNy1Zv8ak3JXVWYsPIiOc9+CuM3l3tf6tGpqcSXofL3LuKwmHj5xqeBcZOSc8lcvSQMPVOyljjv
4Mei7dA2V823mx2SbXoq5pShPTFwu1OAzP2sOo0T2xTR3RMbPXOVqP00E+swHetvOFNku9bpod+g
M9PGZVXz8edLpDek2P7zZ+kjazbM6LW28k6yWSA5WvS4ANCORkFm0bW5h/SjNp3a2VlxL2kCi/vS
apyXfAixaGBvQurHnz/7cXgz4FBDbPQK1EWrPIcMZGn6LZnVuRsdsWAVJyaJsUHfCUz7ICloB++y
bEl8Lf9ZO5F5/Pmvny9ZpjExZe3e5PTlUbHJl1ABk2xabEJdnFn//L+fb8xxckbzHzdRik4oK4oP
I+spUlZypjumIR/PJy+rTGgTvcI4ynwSyZSjcXtQLEfOSff5RRWrNuDHlEjU//ji+DVeSwzEm5gC
spOGGfxHCP7/xRb/t2ILx1pGyv/nYovXREZJmXz+z66En3/0364E51+mLfg5wPU8fK0G1oN/uxI8
61+C5J9r+y4OA8e3GAP925Vg+f/CdQATR9dxnHFHBmfzb1sC0Bx+GsRspjSeaZri/6nUghnW/zZs
4vdbGBOExcPAtP2/zNC9XlQVsTtj383Nnblgs7KzMt24ZyyNbGWjFHFEwVlr+KzP7qkbKCfsjZ0o
HCYUhRWStVqOlANOW8IO1wr4u2GOHNEXxk5VS+xYmblhytYfi5p2IZlspl57mQ1QL45SFJwi3lr0
RRE2YBIE7MAYH120qkh5x0Zvn4T5MnuUQ7bA7JDFLrkh1MaNrxl7G/lWh+N76Nb6lg4QZjDR+DG0
D8kr23DqeIhWJYQdXLP+SNvoa1wStgWnkYimmMQUZwj9RuDR3tprh+k7aWVgu4Le3pZoP+yeftq7
nr9OMpMg6FJ/GplUZYSluLFBNY9tZVt7z1VB5ixcexvUzcqw8anarI/CTWIwBfMU+BP1HWX57Ra6
A11G3Brpo1wRbgkm1XymI5ygPksfpf6a+38sx3+2kv6SJv7LaFg+lXaQ6/MFm8jb95iEEOQji2gZ
kixPxlkVWordwBmLjSxodK4Uspjdad66ipnDmHTpUmyZ0QmoLajn0SfS6caBlKX9nmpDtJ3TZNfN
kNyyhMdvWpbYSC77F9zL7xVSpp2XJ0ZP32w/63OdiFPe8LR/Uo4mMhP+yeTBVK1cO2FJX56D6dxg
Cd9Cnt1bU5TcCr37Uw+9AkAOIjsG6f862ZPxOrEu14QJzIaFg3M01MohRE2dowKviTD2Xnq3Mpcw
vj9sibLYt36S4cFLmFdYSxYo8x+mRchQGjvF2UI4qcsXUrsdDEN6wTm68FDsiA6/0TTWjY+BYyRS
K0eNf9eTtF0CWDR9cfF/qBBd9gdjWLTmK7HYeItS1h4TVKTDKPaJy9vv5TpTpkUTSfO/zuA/w3vY
DVH1Z/a0rxhW5HYwqdvUQ0pyOS6kOZkUQhRTuQj5XnmWSyjJNMpquxBWPXS2ZG4pVuBpYYKgXoVR
HPTJXqy0gpwGxp61PtiMOqb4lEn26L3MjXUliqd6TtttZUxflNoN/9A6fdWfGZUQ41g+as5oD0Fp
ptDdFnvlzxdZjArsKKfaHyiqxoCUhQeSxQ/5tVtikzbDNey8zv6HujnmvwgN/rL14hxKxjmdv5xP
f2eet4u6DAyUpAK6telToEaSszhuAVb4/Bs9iOjpcskmLQO9CvnBjqs/uVu8SbqqtiHgEtW0FDli
0U2ZHh+G0Fn9oGd/voTAB5JpHnb/8RYyHJytmCLNsApcjUlqSv/aKkN9o6/bDazlhYFEckkLSYqH
FLwccw4ATrtJl+zYP4tlEVXomEi/QEraU6W3d6lEtptTcfXoQt12mXNtiOzvhJ8HWp0+uI2kUM2J
mbHg76aoYzj+2ANNmw0UAbpDR5dfF+ndAXbHLU59et+wnmDipw93Ggp9k2MIlq1W7V1FWFq0tDL3
C+WBU4NFA5Z+aziRrBIRGWsKP/f/PM7EeaLpbNj2lQJArOO8sKoe9zC4/XiIP724RVzlL/2QeWWR
QavHADz/QbcZj+byBX7Kyhses6FDNFeMh0h5lLTEHy3MyXXk8tLCI8iqtDgwLlm3I8T7H8ttoxns
0/GtrJSqscTKiFwo9jGt/BwKq9gSFHqIBuzjilvBWpbt18RcdVtjogxaZTpcS80dKoUdaC7vUpNk
7hFcbrU2zXR6pJbvLCAFogJp866jA1PIB+YG1pXxJBKhO5+MdCO4eLfeKN3jXEfPMqbOKCeNxzF+
cLkjoHYMk4E91EadaJHAneyPSaxhIwSxVeg11alr8yRohL6Np+zwsxCN0r4wFqmDKSqH8zhmT2UW
hjsyuHdsRvKKMFI9St/fRYaUr5OsuG817a+fP0Vxm25di14mq3sbStO4mEZLh6aT0FebQ0qCh2zs
FXv7dRlGvOqhgJrp61RnLBlaozH/dn18LGQl75l3HmybOjyvmz9NrMmxzJaxxwL6HCRHEeK6WF4E
tFxs+JNej+eygFVhZt1FxYlFibhJHaVf10iHVkIzcWhEhGCHtFlHoBQxKtc7j9zbKss6rroxjILS
1oatnmugT5ks0XAI14ALH0JISwSNmXP0EMVfdgibpWrsfDvJmqDTqB7kPHvc8puEy26aVgz68ks1
Rl91mHprDlnElAzv4DiVezR9TRwFW1zsu97OlUO10Bbe2s7Wzw6wcjwQpXWuOia7CCxZgPkIjkGl
2ZswDxkHRhSNmm36Cm2IwavVjsHghIpAXE4PaUwBid/Eb4IR9zlSWodGF8LVqAexHyfPPHZV561G
xNknZqN2mLc3/H232K+qg6JbBrI6LhW4M6h2Bq0uRf6ntFhFOjj0QZN5pyGx1YHe9edkMPT9wI6M
+4QidegZzj5fMg5GGeUXnZ9FqoJv8BKWy2F5x02JoUuSPXBweICQ3D+VVil2VRs9Ki3sOL1101X4
ZXmpJX9K9PQxV3qyxaH9HEXWQdOsV/DpIXYxqJdJn9UXaaz7Ps2eKO07Gq5NQ844q8AYje4I0rT7
lBMgn0E7xnNL1SLwj10Kzw9SSa4QhZtwq8v0RN5AY4JZi/FxsFowSdoDBBf6cwfMGEzD5Kk9+VaU
rhXTQsR+ClhQPpZQhWQbZ/j7wevoc1LFpi8YCXhT/qkpqhqRU26ZgLXh9M058tzpXNZnEHecPZ3Q
PCp3vLhdD1VL+vaWitvb7LbDNsluarSig2f30Ub2/KVZsC+rw+GXmr3owejKXWk2/sYh11ESWi7D
3nriLWKkI87sTrtHbarnrTC0d8SoAs5EWbwUkY3ZkiZbPAHncMjAQI3tfNLlE5YVDZzskF9pQ9aD
qTCqk9naT44uUIQLqd1ifYovGnSLlfcxlRFxUQ0/ZpZRfaaYJzJiBnOWYaupKeV+6W0UMGiE1dFo
E/WivMzhnjmYDC0b4od82iaval4K431WhgR3xdtDiKqIpXsxKoejqTfxdpiko4McUMo+deanjpzw
ucvIonZ6Zb4l5o6ohTj53QxozqU9re6Sk+abLL6qK85pOl/CsteOdUuRbx/7qLBzRmyh4SEAt6x3
KFrWmcGZs4dEdtaX8KXldNZLw/W1xtwzbWIRfUoOI9CVhnLjS5BCaUQxU2sN5W6Aq4s2W3j3sZe0
2U73nj4G0mzmuMEbqS4ZDVnHeJtKLT/V6ZRuzTp1X6RlUjVNFKxOupdk7Oi25dhNbZz2wC6s2FDu
CzkyTvKz2xS/U9JScPJqfB+pct4zOo2jDzPDVRSzRdxMLZXhhbS7wGCFvE3KevQnOLfc8N0NILpl
6BmLLQjNDioJXata6zLPxH97jEbabzW7k3vE3Qw2E0lEky7TJ5S+LsjKNryPVffWteSy9MitX3Rz
5IGRy/njgH5J+tp7kTNNz0W21kZXvgC9IRs3jtzVm7n+RRiVQi5Di0648iAEQTwNwh4SXyEBXU9W
vxJV6WzLtsGZQRzZiL9IA90ctL9kyaDYFQ7QcKpzOsYY/ioP0AJAPQYAHQedVKjXmBrpQ2iB/HWc
utpnMyoEdztuU9KEE9bOl0T9bZngEuJz2TwBhbe6jA1xL7g6eF01DQ22LNgkh/JtCg2JFS3iKKe0
fttrwjo4xWTvtY7xfhqLE3HhLIiKkjJz5XrvcRHi5maAOE0U5loe0TpGCysw/Pkuc5vxWvnpJz8l
PJGPQ7p1K+ezp3rvBrGE1nl/iHac+zZzOBrv3WINnKPHaIzIbgK/QhiLwS3renswDF73NLI3dedO
D3lZYkcpWyp+Z1jMem1he4AssXPy7hvMU/yUZaO9tnBWlBJ/Nk3q+UEPyXzy8QeTYV08A25ygemA
nRog8yEJH3oSsFBwHD452ncJ7u8gCDEi1UWp8jdlkck9Eal5y4WGyt5pEJ6iwd570wIKabWLqU3n
lOUT7py6uSlqN5A5KrgrrnwcoE2AdWWb6BC72X3dKKjhZISBbCW99sAiwbBWoRWWjvMVD7OxbVPh
rpBvmElErbtL+iWDyBjxQuD+nqjuefARtWle8DZjX/ucgqNz3TAN6Eyz4ifPfCTQH9uZn+w21jcN
iGrXMOcOMEik2DQH9hskLx9lOsKRimMakNLOxz8BrLoL0/BYWm4duFGBiswOIxBhdB0LT13DX0gQ
A0aHVu4LRAxShPgD8GRYh25y70mrdXuirRRy95CCXLFkqfssP5v5ZXawyLAymZtWVXTRxe77ZMWY
x9z8pQz1m2b3XItxcY7nBrNfk+3smZygz7uW1inPjQlHUA0lxKlsyZwjq1KzUoHD7PmoDyz5A3WG
/mzHJ5XNvMjhEjnM1F1zuTCJoiYlwjXljn9nZTen3sx49KX4lBFtiINNbNItO/2o4b9ZDd7gHwx6
HKM0BHjUCnXPxvoXrRrTOq+TiF0fRiCjWjiZKcHqHqvNvsC5kJLp3U9wfAKv7sc9eeOEtHjxkMTU
UtUVCDpDeLTRzd7vbvKrk0Pmeq1K8xQ6iymkyYazGw43JgObwZ2xhuWpuvTEgLXi0bFU/IQzNLng
X3jQNdBcdV89arIiZsE4kvGiZl9G+IU4JUd8PO65ioV/ix2CWYuNoGiYhtKRedLcP3rVTSczi9Cc
U1r0Ckof9OppUK0FPINvhciaSuTRATtzcvDMgWO3GZ3aSKNXvLXCZ5u20dj1q8041x8d3K8iNR6g
ucS4vVaoOA0oVfPa9qAKjEqWV7PS07WF4WXrO5kMvGXFpd1ccMcsxn1HudUafNF9dFuu3iHV95EH
DMYG7BDDNlozGqcE0DZPfeV1pzSxAgOm97ny2ueJ5oBN1AEPFDkcT/oaaJzQnWRTMtDYdla+b10f
y6CTfrBUMxakmu0oIObqcaQOcWsHKafAg2GLlygu1Y4sK1VwZlngGNbMo3jJNSIqFTsXajK3o2+h
CIP5XftZ/CpkzrYm5/Nk8npvWQJW9deQReN9pDJwPff9H2Psn+NK2bs0c/bW0DjUk9l/cQD+dfLR
3AGc/O2ITB7iudui2IoLh2EaOenTZpouzFfLhkHt+y+mX35mQ+jtZ58J+mgAQ/TU0ZxFc+lKQAp2
0ZJpN0o6sltVf8ZG+8Qr8W63UNwBSbEVjO/lvAfOyg6RGof3uLsC8JrewojGVz5zMIkbu3hkzHbw
q2g6aG567nv1CpUDa5XtsxzE1c3hI37StMWKI4nCz1i07hWWvBZYTOS03W++BHOdrbOmppEb0jFw
6K02xOx/XckV31PiIM04GNku3ZKkNalWmZJthOwkCIVnNq/ohNOZFIb8JVysDHFm02NrYS100/mx
1JInRueQSIF47tT71KY9x3eaoqVRB/w/uvoqMjZaWW/p2WHuOWyjzEEf7Grubh2lE8jm+9jsu3WB
uAK7cKbzAFk/4G0qmCIh+PXGZzMX1ebBdMe3fqi434wVS6FiPKdmnVHMMF3V4NkP3Pqdh7wgAG4g
2wdC1Xeczt5J6C7uTs1jR8bkuZF18suM+wMHqvwDn8HGdhdKc9LEF0AKCTv1Fnj0iGt3bmIYiBIl
ph1VezN09BeaaGFWxuEfIrUM7KQg7yAnlFStSA992t1Lb7YeWs2y1o0HVGK0kD10nz6YOeVJC+au
ATPulm2NEe8llxxxV4ZWNhbt+m8Rceo3oiYw7JZMOALrA6VDAyF52bH6A+rW/cS5+IyXNu7E5KPD
5JKDEZNNdMlLnDsTCzrllFS/ljgrzaK6mll4TnK9OuGk2bWWKp4Z4vL5B9ynlP2UDLgHmg67baI2
ve88V80cBhRJwUEXTfzYL19iAVnQ7QqcylygnPpEVDMSpXPJ633Wxta4+VrgqmObAqaA5TytaDBf
91N0MRcr9JSBGBeML9vKKumi5UMq/GItZe2uK40rrKqTL60f1o7fvBnKvjZYsUYQbzJSOxlizBhl
eZM4awCocsfyO3pse+uFV7mXyCQ3x6x/jaG9z0a07oKAHusg+xycgKVnXRwmukgZX/AuWDtfpOM/
1F6Mq2WwVmQEUJ8j0X7bCR61qoqx+TD3ytnxwIQwb8wy15np7NSgTsjWcuVxJeJe6WiSjF+iYbpQ
2/YS5zY8qER7KfOelHyj4EKAcljNMVCiQf2yJisKeufigkRBxAKxkVvC2fY+LIoxLd5wS3mIztUb
SC+hsd9wBnyyBJJUGZO5GvlXdTX/MpOHOGanUOfvXJMfNjgi9Ecr2tai/dXFdrIzjfDVD9Pf2ZjZ
u0zTT/UElIQ1fg18ihpGg5brjE22OeFdTI1HYD30C2VcmmIkLpi7KEa8rADe75n26BoNjaeD5Z4Q
316jSTDWi8sahcBWgSzMnT3VPm2U6YuN98DMgaEjaC9AR20OaHdioqCNG0Vj27pCs6wkb59epr8U
+uAqswWY2d5adwNPtivm71wDkhPNAaV6bNgJadRn4W2MzOGNsWu1d9tcQiZsvpQ3frlajWyMfJDV
3GqniVhZoRHzYCBuRKDsutZfN6jJcmz+iiT8mEU7B3KEKVTlV5V6LnEc+8SewSRCDt1ob9jOybTp
QbHn7Kwik066if6SwnAfqgyVppc284Zu2HsDc+y5aj/CzLu7Bj26+szp3fDb08Q4xKD31PaPDeC+
TYXMwmEawnPKgLBNTrKuf0cuGzkAZlvG2OXFcE/+MH/peaEFqClERFKMpEPyFdkDfatUGqDfPaT6
ZBzgQrmrJkkDW3GP8lzrLPiWJYwI0HRF60vd/g0buKyzTAEoR78H0+7f2algIXTLi5O4uyEcXl32
3Awr6cXRQ3Z2lcVLK+vRWQ21aj4y5sUrpbnZrZsWuI82e1uP57by4ZZ2Doo3SSCu7N7qA7OWh3Gu
zJWTQs8YIo+2cdu8RiRwziXzDrL1rx6kQtEfXCbEHzp9JEGhfWupiWt35oojBhodHJy9mC7hvMID
4kY1Uh1ERQwkCqbiTq9eYn/ElVi3DwR1EW3M/NxZmnc0835hyrEzyzsuBMYbzbPDlnY0NFaOktNs
xb+x+wrTWotlPcFHugMT9caRTP5KBT2409hr+xBDb+BoLZGIEANHgeS1Yteo9lo22yu/6C6e5Zz9
siYhgIFMPWhz6AemNjQ7w0WFwQYDOcYnuCHiBn4QB8+xL69lPT3SZMtkwCTxwtkzoEHmLoaI20zx
rM8QwqDIYITKbbyStAVsTA2Fvam0B6sCr8SN18RZplR1A1n3OOtdDaciy9bptZA4+h0SaEEsvPjU
pvGNHB00w37+wJj5pcx64MrnkMQ55ovbjQGhZIefdFhZ7Vc0GPm2jy9YlpdFvZ+2bkT7e9sOdG62
ULTo0JFbX8Qulm7S/XmUn3FnlZC5E/Y6LcWpuIAnmF15G2HMntODhXl43ZWSy72k31uG32Eyf0+Z
bd8dnXGOn453ErhkADMWhUW1ssUEpiDhHqDPxDIcqWEE/xgxU66dOXqPnQjVHdpJM96NyWs2rWl+
Chk5J1qOH8qsPXRjlR7pm+oCG2ApThfr6pv1F1dEgfuqD+v6YmuEMDzdyC6lz46CwRJW4Ll7Gfol
9qXm7mzl9WGgaWDoPI00aTMHRSVfU797FNgq1l7DUK7oIFU6Fjt0kX+WOYlGlPnXqRJIAHNjkFqe
zG0Pevbs1mD0O/elbXSDctSq2wi9avcyMU+Wnu5Y60qMEP6XD0fwPdc/qpisAPVB7X5q8F03k2bs
ZzxW3JracN8cFBT6vMZ1kLlvVlM8u2jOm9Bvx7dhgHqFuzkJk91cmB9DFWKmm+MXo2+w8tGouZeu
224TbBEfhvQ2YiyKm1tEe8aSK94I0sMSp3by3rOtvOBqW08aGuws8hMaPNFbZIS5IIFjsMMDzbYq
QPttQGYqDmUhv8F81LhHcj40ntMwZD2qS2rDBNWBjcFMl1xGjXWysflNpJYh34/V39Kx1bYSf4Ya
j2NRY66tMq1CImXr3xQ31fCKQaCxMGsk48S2kFnSXlVmtHZGtdZ7WhyKsNaY3qjHztQ/Jh4c3jWA
XrY7/IHWDDCw0Ke7IFXVt9y3COBsbYm1yRFLll4b5DUnQeVNJz021X0yK6Qq+DM4PbcyOwhGr3ub
bCqS+hyIwdxFzN4wXBbTwWnrbZ32xdEY1JsvU29lm69tiyOtG91n+pxezE49CSrHkrol7CzAgQ7F
Ier17KHutewhZVuIRdh/iupeP+GyvWSx6K8Ot9XKEtqN2ZeoLwVmonPfscjqbnJwYxJkk8lRGj9C
+V4SLK+pMbNJkT4Q6nlgq90EYIsPnhYZVy3Ts11Ss1YVySshJPNcoJpIJ9Qf+AyzAW5Yt1ho1q1d
s7sgHW+JcTnQT5jyJNgywgzBAGU6cOqrR/xnmDl1s7BO9XgQeXPvLZ19od28q99Joff7chYfju8k
pJ0KMPwqf5pMh9ct0fEiAIvFjuoFChnSq5AoAB8E+Fnh1C7AI5/Tz1zQnZDi4Hcm8y6NhJQiEQS/
h0VgF/3O03h72j0NL9C3RnXxGTHQc6NvB9hprszro5dpxkYR/05SH+6Vy9g/bYK8ZjzSxPZL5ONt
rQl/Fpl1Sl22XvpEYRYT0SbF38hODuqgS1Gkwa0udpZDh5/Jy7QtuK3fu265tydUjetjAzLclIEx
EVmcmQIwPmAPz4UZd19pbRiBG5fbasSXORvcoSujHa6D/9XXEYPMeXoWFRdKZA30jnOotDPzbz6x
jc1mxpOxJl6d9Ful1l+iC+caXMJmzPEWeuCDeDKIel5CSHROAd0Phnt3IxegGyaOGYXWb17R14pj
Z3Wvbm30x9FxbgmnUmYthXXzC0D8Q/gnc02iBqVDm5AG7X0csk+Sm+RznUfD4D7aDuGLN3uPY0hP
yBTp5rn2xoMpBpuTMRZAQ1a/Z5VydJhBQ/euByTf7HY10dIhZLvb+osfWY2fvSECo6/Jc7ifo0sk
ss0/fWPaj17jr4YYrpZb0ZpHnKdZq2SuV64yrLVlJU4AI/TaF/HaN9uZacPN08M7r+AWVB6NE2az
I0u87ykRkgOe0jDC4cz1Swx56h4wCjK5cryJTXW9JsRpMg4bDsZsXaepcneup/5q2RshEhRgr95K
YV3nbEw2akHZutixe+uO9vtuEHIKXQ6XLbUzY6IFoAT5rc5DSbTpfZzlsBE9bssulwyqOdXvaLmL
1oUzbrukvqbj/Eer8Ajr0/CHJ+RAlFDUksjHSi8f/fs8R8MLA6+tI7z6Ijrn6jBCnDJqODybAy0s
tsescD3EzopyO9xxMbZcBpLNjsvnIhoJhcABLdbFj0YSXbxGa1eGBZaUMPCxi3HCFClW2cTPDypZ
PNLAlXscj4niDZrZkzBpBS/XI2DHJS2kMS1GVTjvCgEqzqM/ivqOiIP/KFZpwd21IpVoiMbbLObR
1MUw2jUSiyalKzjim1tfxe+M/MQmAeOX+Ro2G/eWh869McyzpluPqsnYZNr5xYmwMRgmWhAlm8/+
+BvmVbKuJxNfBjlqA4rHWuh9F8CKAaRp8HkrWY40Kg46q37P4sk5Ld4m9q6w9FQ79Juqp5tEm+RW
cUXspK5T99GoOoipjtmNXs65JqaLw3UH8Icxnkkcz1tEEy/gtJedw3h6b73uUhGtODUF+Zqow6Hd
CcqNsaMaHLtsyKzI/dXJEF1Lf4wcVoZhX1XhMzdg/rQeU79ax2X7oWIOT7EPuDNnuBKKwxjiS8om
VhZPsWqOlCvW5efy3WQYL7Z0b43mnzh4bZD24Fe9pjxygVm2FigSg9jaNuaceLiPXfuqM9qcY+25
6vrhnNfms77HJ8xKLi+GxagC2Gh5IH69Tlvx6CfF+Bzm2saIszTA/JRumybekufpV1FUNUEd9egD
fYQy2xlaAOpVrdypvszATKlKxLvk/szykoCj+XTrRcxQLPpsOFyvrUmR94SzpBwPfmIPepRNUuTb
+gZcC0FTqrl2eetQ8ZCl/qa2sTRBzJarqWiXt023N8aQaBtElfmBXp+LCw92G+K7D0zzycH2sUET
b4IqLC9h3MbMi0wCfmy7CsNbEYValz0GqSGrqHOhhWfkeI+5cj6b4XjKeE+WUPnWi1CwLQCkw8TY
2bERY1rvv9g7r924tWxdv8pC33ODORzsbqArVylLtiT7hihbZeac+fT7myzLCvbywl7WacAHB7AJ
JrE4yckZxvhDn21bG41uNMERI1kiSpSvdKlQ5xrquxX8NIH6luwIByZnzJfeBzdC9dONo6UW6kh3
27WDxMwu9huTXu7ES+0zf3B6Zle+uxZf7VxHEgA9XjldhqF7UafGXq54DUYgzUYxaRgKgtmlscrQ
SJ1BXTC35TKKyubcVE79ErFsGI57BHvhASBssIz0qDxRZe+iCYns2m580IcR3zS5f/DBiLdM1bSw
ddao3oMkha14ZUqbHJDUJlMHdxkq8SYkCdNmZTOvs3QO+d6F/qCh82nKoI6giKb4n2ITsw4YcS38
BkZYm+Uthil4k0BPuwDMGGxRoWTwbQ+LGn8ajbgYX/6NqonQjZ9utLo+aTR7XcUkFdre5ztRcx3j
nxgYcsadWQBkd4T3bkK3KtZm8b4Z02EhD9aMnjck0FudydXw3kmM96FKuHAI6zWAgkVrETSK26GY
VdbeyVR/036qB/N+IPswC3TgO12gXCNKgIIMZnYzJzA/gfSH3YSM3LLJii+AiXpJJG/TXlsgxDrO
CmYjVpa8r3o62fAM4cnCVsjVeZW8aZxxGwfmMiW9zEgrHY09dmjDUqKT2IVkvJY+rFXCX+lZgpIP
Mw3ALYjt30fw+vM0fEiNZFd2nnWimWSdHAaBPd1VRRx0yZwYskk73A7FWVUO7UfDN1CLjmRgllvG
Yg7ryEr3RnZW4C6qE5MnwnyDI8aV1qgVPCqMuEsKgGZEBOtJY/IJOZpJsmVvsobqxLCrnGlDnu1L
KYANAurfoPXaSoEDN+9LaIf6ifw5ZX66kBvJ2Bo5wE0zUX0oYzE20CFYrkgdV55vlKc+Tj2jonwJ
ehiTJD7f4RJL+MC07hu9WQeJqVwqUqNcEp1DANojMKyRFia1N85dUnJr4uvlElt1IDCtcS8HkPtI
38oeU2605hd6Z3xIlKBDe/Kqd86DOlXv6Ccod2j2sNaheuJrRkzFhjmNvjEgx6xb6jUanfKwjtBt
nOd4Ty2UqmG2hCL5DNzZiOK9dlu3H3FlAQMil/F66JsralGCEnuwsCr3NJZKBqfQlcKaRFOVXwbt
iH5kWbfoCAEGjcrgzsrnCpYq7+HNX9TEiVcpfLuUbmbpk86beyZmwkN4xisobkBGXQ7uUMCjhOiY
xNeDaZ+1SBbWFnpQplPOIwOthTrCMdAsGBKrJumoAURsnQtXHfQ03RzAVYLtxcIqP1dhTHZ6mDMM
3xkV3sAmMsLtMEpXbR8xhMwdkt1+BI9BWxmC36SbcYAclJgZYDaMR5fDAAuFk8otsEOMUdAmy8NQ
CEEDdzwb0cvfyMhX8eUVVGyZdm8wNoOVjIhvuwxWVWRKeeC4+AE4ROo0+9TS4e9G2Hax5ASzJiS8
q6vpHXpbMDcd9wI0Ckrasj9siBpUJSqefpFuJn30yCSeYSKVG6bhVsnAvjj1hYwR4EIbU5wjC4PU
mpusQF59Svy2WEeqZiHX1dIu87i1knCTykQdgr5ULXLf9AEQh9a5wwDKHqG+R+CpFoOdE2Dx+QQH
Rz9L0YLILMdYeK1JS2BIZ1WRHNwQTyZm0r38ofRHsnNoXpTltYE12klplfVWQq23zFrG98lozmnb
loEWj2CzbH0TA4xBSK0NUf7N0D1aGCkEbZySzv26BcRIHI0ulQlcCiyPaoefE9UyweeNFBCzsZqR
y0jeDD+waxR8mXfhEqRWe0Xwgyc8cCxs5kZhKVQJcyFfZ7Ay5MKRTlgP5QLzl2J5EOhxs5RD5TAK
oyJPE1Dl0E12A3GqYjC7rZTXxjYp/XPwbeYKADceT6VcYqyMEVIsdE1LmfoyJdRaAISeME6Si34R
CSslkrKYKsWFvzUg7U+SjSCjIKIWBOd6/1YPbixFGcnIu9eaMGuaJCBT/Jtit4KzYiPX0+uYO01g
S3qCC4wijJVjRztTWEER7+53fGFnhJ4JrtT5u8letR1qBTG3CvhEdwFnvVq7LgHwWVV38q5ENXYU
JlTT7eByQUySzUUU3nSlDCYMCblFYg2QzCb092QRC5X0mmA3Cj45FlqSWkKpbF150baI3Mw1YnqA
EUY0wCWjuWrcfFgbDAKEoVYhrLVkYbJVJbxVc8BKylRw5NYdAGheqmIoij8X/kTgeOXgc46Gadfx
cZiIuc5jH/KQIwy+HOehrfDbQpUDcQwTIWhMq3o8wUZhDlbhEtbQD+MXJkClmcDdSla6RztZXbqT
w1iLBg+c6HCJF/sHgcQgTWO9Q1PVBnUImnOulB6K5ka2aXwMzKpR+qgQgSC9kl7VimssOmF3xmd7
Bg49JC2qfkxRPcZZRiyETVqAX1ruY5yme4xhHHWEvKrDxMnwVzPV60jO8cmGk2KTODwuCjzZ+OD6
9Sjozh1+bSa+bQH+bWYdnXQIopuN1+9C4StqoA9sgTnx2AWrsL8obf/9aO0122tBdVjVLnb0tWbA
ZMp1Yxsp6hdPah26WWEG5bgKInshrxmHAmJgeNYUQJyEdgMDSRdNKeCDsG4NYNvYUd1qqqKtCxo5
x2pTlJ0Ve+dGrr2DxLFQU0uC/angkLHKBZYWw75PMUQ3IIwpHmQDVQJSej9X63zPFPfO7hVcnBIU
kRTI4brcDMgqkuVHyEtfFXVxDXS6WwaJde0wHTCYkSRdvU6QkkdgmajmMMQnRJ4L4E58fcg/KDdV
n92OaNCg+SLdm1WvMvcVBNp4PyGHLUYfR6zzQBB1rYfOFRMHBk9o7USCHFCP0TrTmwvJcbzdKKPS
4p2D1k4BZWKjFjIW9rwRgxA37eckmvUdDgcuhLIdsNOVbPAlNHTRpLeUheQQyswNo8TGPL6ZvirF
JRoCl79a5rIPD8m91Lj2cqqWE+p5WoxlRmbfvfB6aBC1dIXUClkBcedZXmCyZQ+3CIXhRd8Tn7QQ
5qPr8VaDcBWTsDvDKlhed1Wi7BoX3N0gn9JsA0wWd1tmoFcKUVNkVw5P9MHzF3JIbLw3O9E7DB98
BSMoqfC4hAHlJYdNMEMZDBc1t7gwRqYrRebep5p0huVUsNFok8w2uY7hJ6wUb0TAOvYlytd6Byft
6OdKuH4DAGdQo8kKMci5HqrSpi5E7Q5RivG4ZRztcubUaFSq6BzJJsmfTo8JmHnuuhh1kJca6mWM
pwjM9TDjmhGD1HqBBp+QXC6b/oEAOf0+EgCecD6aPkBPo0mQ1I5MpkSwOhCmaq1o5NTopsEDDt2O
uIrOG8Vo5tXQAwwLvOs2IqHqICoC/GOFGwWo4xzLdXCQYK8sZGX+UkLslYCYI2vCv1vRiMop8F4E
++iZnKDndA0T874EoR4eRkN3F6FhYx9kkkwa8ClDFIf6q9o4lgE8UQmhkDUbcJIjjLd+Rs26PCoK
PpdF5Y++uxldU2xDhV/OVEQ1Xsn5xX47oJ5RZRtZBj5tYTaxiocEyFEkn6l5ccOMBOuGEjlO0FeE
gjC3UGotXVS4FoNbzrzbLLuJ+LROrSBKTwUSmlDzde5H0blJpCxtcY/UB5/oE4oMnW+nC0v1pQud
4WRoRYTFg0Db1RBtFxALqlNXtwBR1mQ6laAu57UdDjs7ZeDUIW8UYG98XdcYiTrjOYarwRcy95/k
VrY3ipr74HKBGtHlNHzw5GPlJHXntdTo7wcDk6vBQ/0jkK+g7NO6d62xjSOyBkbG2F43GP94Md2m
h2nWrAuVFdVR+oCxgKEVW/w0YekW0rnakyxM/D4A/CQHd6PD0NKM0yXQERgqvrcNTbvdNnq9deXc
vNCD/F4tURpC1T87CTQmNoObXkt5ae8IQ0ArKFvlPLWp53kZ0EwKWZ1WEz3maGsXssgvpjgbOaHk
3RJEiT1y5sy6tZVthOedZRGFqchKALnV1nHsAmjLQnsrG0j2IGrnrFWa0iWBH2jH0FqwCpLvY2NM
riXDvtaLeDzLCEYv6hyt1iLIW9zkw2oNPEvEostPkZt6Jz1oXzgSuCMoaiydEjl8oKtQdtHAbSIp
BvEVf+8T3dXWgdX1pyj417NsqPszkILSPNGNC7krsk+4Mnkz+4peIt0DNAhgcPsbspYGylQwJWw1
vw3cPjqVyFKCatOp97CffX2koye0mCWq+k5FFIehY/gB2snGymN7CaqtBiGoj3eJA/M8yOMvWq6i
CpZQmeCjDOCno/LWseqPSqx0xD4JhXVDLJ/pZplsdTe5bMRWaLYdwQ6xmlKhzjS1jlcY6KA2aqMV
S32xRiKCZPvlvoGQ51lqjw4Up09/E6RkspoBA+XpRNmSLMwshmHjmkQlgJ9FO72GktrAZcPlWGVI
amBB7wGj2/p4ll1XfYkomQLMra8I+di3egh+ICUR7duWPs88C3utIb7Jhqw4yxxTXmCFKvNVEksd
GUmBAoFfyzeZ3lTdCdih5FJOLG+TmxpaFfZw6qDlPovRxpL92oRGXZQrVSoPhYS0m2NV9AAZUYwy
6rAKzkr9mvEmqGr3Ii6o+k3jCk8MVV95mQsdigd7UXdIdzhdZJ/JQucrqXV8kgkWXoM/xwABKd6t
q1ckvF1Yey1qFkoeIn5lfCm8Fp0skDQGJt7LCtb5EmSmgdIcbpcuxJfIrhW6QxC+lhkSCxysT7aX
lRtbbfVT12tusOLOz/rWJI+p9KsgxwSkzktoi81IKC8rY+w/aMhcHWcYg0AO0lJgaPxx6fYmXHDE
YPxUOw9NudtpWbaMEZw7CbVyijFhcd0miB9kvj6v+647sbBRX5CcLlcARlHbN8dPhHjLOWC/eC0P
2caO7WBheIRlft44f6cCCwHUMHUd1VlDl6HFvuooolJRcX2Ssw2IgjlD33KuK2m4k/GKOjU61WWC
Eh1K6jGMGRyxVTvACmNEfs8x5OBUbaULpWCilGIQd0uu5QvRxL+4RVUwYZ8L1U636Jg6LF7d1r5T
MLZLkyAfGKgNgl/asvIganQ2CTywXuqJHCPV0yRJeHBpyvUoQccuVhmdGpp02YbdQpGv4pTQu0/4
EME9u163ZW+dmYDVhDA4qmyaQqCbfBUxQ5xPGNAT6szUv+gFFajDr0qB1q7tIIaqy1j6GEKp/FmP
nEtA6eWhz4CNpcWZ7hmXEPBmJpOPhaEY6VmV7PKsxWgFQhb+kEIJTSejCSCP1qcD356/18sgWDj9
nnQSqLmskMDrJnDCfl4ldKjR392pjiqKoyqW5nz3vKEhSm7mliDh0WScqwXm8lUumxvV7hapV8CQ
qbrPvVdeFbVd3tfmZyxB61PLxK6+TiF22G6CoWeaLnq3xb42ce7SwjpJ0qE/tQFxL8uIrt4oC4wU
A1Wd9S7yOmaaGzskfQA2kgCd5ejxrduuVBdOkqxV5hR3rtkf2vFCGuz+Ks89MNCxvvECx4QtC9Rf
rgnvRBbACCL7AdEk9CLI5E2P5v8T8v+KkG86KhK0f07IvxsyRFW8F3z849985eMrsv5fssEoUCdF
rlqW0M7/ysdXFIVDFqL5GsEY2PDf6Pi6MAnQdJwT6Wt0lKAZOD66BMj/5TgO8WPZ1mSZdKX2v3EJ
eMXFR8geFIvOR6moOr+jiQHss29TQU41Kp2iO9cK4LyIrTYAp1ZpT+KBHu4vvi/tlSfBd7/2qiUo
PA16YcevuWfDl56+5zZDwBV5iSsmGuCmjLssOvHOtHX2jo9bv0eR4uCtgy2ew1AQoUPP/dPuVjnt
F9YWzQ0mpQzOpGWdLbOTZy/x8vuhu2IKxYPnjQF5AnoGTVFRpnYMXt4rTWxU0JXYiHXlzKpkctJi
/j0RWp1OAx+ii0BA6zFiyWtkKLX0HbjzfottWwuwlBjyjtk90nxiLfQcgjwQQhe+ioJZoafjTMXN
62RatAqJEVeXPxZ52iO61yH+rowdcHhsgqd9qduZgBCGHB1aGJdRUAUoZOKnO9rAUWqpSHfTwq58
+v10JPbC1AiClCBiH71ypnndtN3CQ9lNm0hskxsuOgjgTBlNA/3TTMnJk4ng3tOiYXCwQ3DUXHmI
8GFDQO5VLGD9KGv0STZPu5hCAQEdgRbOeEiYMwtFBjkm2NUwnOS5NHm0BHUCJU78pGF1GNYx4Z3m
w6iQoIFgTstpxzSJHXVkvvxYIbBsl+5aA3c0WaSQGs53kyfKtOZ882OpSkifigrsZeAeNZ8J9JM5
DCPMYqf0IDA7GYbD5EsDMRIc5ZMjzrRN2tdB/du9Y3TK3FpW161gqwNyqXejgVRgULuraVc9qR0i
qo41gB18wOO7wjATxfw2LEBRsTXtmhZPm0oR3hsdMU6pqEGTiXiAIRZh7fXjfCr59Fbs0ju1Kgys
n0o5rcFWTIU2Og9BtqN8hR7OzVTMqYQ4qBVfi23hmIxMk9Y85CKM4BaYntp9TiV9Kvy0puhxvOFz
WEIoYbgqE7WY1khIEf/Uxy0xUizZLON2OhYHRDarXMPWtyKxJKFlN4ld+KCKuTbieQDustvjpmZr
6W6gN6MmQAbEw1SsTbVDxXKF2ATum2L/tIs3bs9rhzrPTIhHVACr3TFOJpoO8YqIWNVa896TQA04
KBTpTEEWkl8E2FmTBd51GFMQb0sJQwUj6hm9iN0GCprBnW7BQIfCYInfmqptKwQ6jmtjc5UYmGg+
q6+wDam1001V+DCsKrc8m+4mm27p2wJ2YLZzRMR2OupWxEeDbDQ27UClcRmu7ZKMmjNtToteHHja
fHUKuEpkwKpBwm+O9yUP1FAviUjxGxBk1qaDxhPj5t10lLBouXu1iZe1OnOcChmEEFO0KtbSGQpm
pOKnPzGV0VrmcXP/dPlpra6CdNPE7fGs0q/46vqBvK/O8+oqPnoM1TBqEotpH/gqmu+0DBDzaH3s
NMSJCK2gL4yC/PJ4+NmZtXyQWinZhqLNioSf+rTW62FeIg7CTtjyyricVqdFYRt7ny6D0S/57dnT
gemvi6edT1ebzpHsRJnFqQ1sVzz56NvjN3VApISxrhsfW/mCfpYgakc75SGqystOCqjIZCW6qWgW
shHH8k6FVjXkLhxPPjke1c2R9s4fRKt3PO6Tlg1KDU9EkTYLtVN3sJaGuMjx3OmsaTtTUFN52pzW
pn3Hyz37G2zQk/UA0EMpVWutQUnpQ/GR/egyT/tUzJLHuVrWD1aV5UBT6rkvqikg8G6pxNZ+2kI7
kWihqK+xP0KiFpudwvc2rT0tXu9Lep+22tCCtcTTSCQJVNd0Tjr6XwZR+B/+7fRnT0ey6e+etqe1
1z/18pY8GFiyw2MYINjD4PuS0ZotJ2VazVeWVp/HGymV73U3MJahiGZOi070egXqMVYsqX2+blUk
NBnfz6IxA6czBiVg+Bp+SyfSGtPCNuRrLUyYmIpg6tMCsZPnm9OBNCgOVYAH5SB+R86zcM60sJ+H
optLuxpdjrpDRgHZUjxBRT2fFqrooJ82n+0TvR4UuJ72KhbV3nJlkvs8ZELAAHcHoB+VMW7CTsSv
HX1rxw36cGX9kcfRbiVFPmUGE68DU3A+6FuY5dGmtzf6hR5F0fE3W772nTV9QYWOw1sPEIQACYy8
wODxlGW0HIzCAmsb1Eu1RjR8km5l/t4xZJNodaCVfV2UtQ/gy4QDYQ/Zqu8Gd5O3n6dnw3Q0zTYI
LI7bCgFA8USmp3TMs1oVypQjlPoKs+ykMwSasMBZFZhzb+8Lcv4rrEA3TlQNG2QwGyXzdthnC2zZ
thIjrF4MTxyrwSSyJbsXZOSupn2iOmiqHm/KPuSGKzSVt5162il0IVWBCB+DpSsyZLc1Y91h8KJd
0J1k+FftWijPa8Pzt+gJqztF6LBNi5E8BtNb9KXqYaNHmX2eY8rgq+O7InHbVTgku7bLrwMhGZop
Vgk0HwUgYGVXZKNysjS9spANkBbTQjS2Owfy4nHzeCAQOaQYOvckazstjjVgWg0Q7yfKKiRnfdJ1
qiWdWz66oIIWsCh9HaN2MkmWCrOjHisgQ513UfcGvrldxHhZZdxqNtaFOcK4ymUD1IaSKF8IyidI
VNIETgtl6qVF0nDaTDW0t0bTXqeZ/oDE7GUaa+0uIgWwm9aKMIGgicc45DfGugklAIww8maebTso
GO7Q0Be7I2xOj8dsmo7WAOzwtGs643iNpGkbXpuJBlDlZcAxRd9SiEUc2xpa/WK10TH7dsmaLiy9
YUQkd5DHCWVwKCcPeDx/WutFpzWtPR2Yzjv+ydgHD3GoVqAF+VurKJy1XeorM8cyAfPaZifA/jw+
sUplV2YKQvILxmz1btpnSTqH8/K0HRRjO+2aDvoeUmXTWiZF3rwtuL24KdEVs2Usn1x7mzbGZe+a
+oqaQpeu+tsYV3EQK16Ecv60ry4Pnu2VSzVnZD7tMhLQb7LmQPkVZzwdeNrsLuBxOTqsQqBNs7Zb
2tKCCqDAKVsrdnser70QcuuJgggGkd679GAryRlGMIj2q+tqYb6Lz5l2XEsA91HLXpCUgpji9+s6
XLKiuieFuUMCayivsY0tUXtklhQuQm83tLeNuheKvn60JoqMGpsfEXK9UMK14PlKJ1l4YYXrWuWb
WVvKiY1MJmIxTnqahudFf9r0p/B7QJ0hEFBLWxTREAnwgJY5Cy/YRgnamdm87Fcww9oVxj2nxBZH
euw5Lp3k05bJF/xVy3oNvNeSPpL9QyWou6mtrRGGc3m4GEo0F+5UQEfhzFv479HoKD4puIeAIVPf
gYAgk6DDl4HiNkPUoZZWZjTTNYSuVmYCiGDpBSuoZ4V+YWMl8r4MLyv5U3wmr/LZqbFDjXgWnoOG
5BOdg0XbgZ6fhx+HU3I1X4aVhtrwDAToQroEz13h7vrRWSOdvlUflKt02W2je3mR3xYLpJc3DmDX
C23TbmpwXcGltTRhFl8y6YR8uUXL+EzZ5J8CJpb1ORQReDZoAsTAvKUt7nHmKVSnHDASI+x6ASfZ
XXzCreQi3aI3/c4c54C7rqRz7zA8+Lf5l+wU23Rm/vNymdynyGMxzX5fI3B0rr6r7vXFod6MJ1ss
SbfcFeyNdTDnhhmH7LLLndZvrDVsi0HHKJx8LV3WAgwwMmQJ8KH7OtwE/jWSSSiZljhfFBt3hSMY
vjzrBMsnx5qbN2O80Ou5/KBnVziEDB88EK9IYWsLJO36BDtiGJObnmktDBJrFhIc6FGwnQEdJS6d
K9gDlB/Lk1PryqFY6dacpzdmv7PbpbMMtmjfSe6dBn3ZW4/DkhZypHK8b1aje+pvnCs4Tmfeqv8I
ULJ6UE/JDCWQXbG2CRZ5vxhugAyZKG9BNHeWnbsNMR0xrwXabq/lJ/K4+oBxRahepREWEOeIH33O
pWU+Lpc+Pan4j5jB8Ml6sFJqIlL8J1icWPKJy1AYP9oLMhPRbTHMT4x3LWZDJ8oqX8CpfEDEZAb0
oqImnbo4oCysD206H0jX42O3kDRxUD/R9U37cXjn5KeqvpFPGXtdxR+Vg1zPiUzIn5x0Hu/avUyt
LE6VbM7oB7TVApVbbwvtL8QAGtSAPROayeji3aWArFF3mFm35qf2KrnESWjbnyUI4kLmTE/5/KV2
a7uL7gbduAQX+gdvXh4AUKPpm5pziMO9soozUMBr7pDLx0AdoBeeaTuMNAao8EsnAVcyCw7kd/bS
5/gSpes5k7R36r33EL1D5gHMHcZ85qyeu+eA3++yE/mK6IC38peQDPOZeZ5twB6P9/FWP78dro0b
aaNdhgfglZY310hMLOQviCGbu34FV6Ce0dCU74mAX6kbwIRbzGjKWzjkLbDmWbStFv1MX0r3aAhY
K3eB5P6iQZppRluozJkVhKDK4gWUqdqfRzTZTCCu2o/JFlot9iMgQTAdB5a6oE2900nezbybjMSz
Oc+WyQyun8rst5uRdl7Zm/TK+UAS4bZfmotxE31M1sZSQg7GvkBUUMZJZ06jufB2eCt15Mnn7iw7
5XMLVwTpoOcQJKMenkK/gBK7JCQBrtuDErsez0N/bvcrY91ffXY3uD/s3E26GflQY+RhLusNqne0
PJhxiyQZSprAhWbqorjhmW7rkx4Br4WazQHsDN4Gfq/XLmJ5EfJZXzr3uAIP/SzDE0rDEQJ5uFmq
zopzCw7iHLYlyCfCO2tvGc2LdfihO8vK98y9QmmOimFKvPsOEe+MuofOy6m9ABR16q6SnXmrc89r
WHAbiNvQvOYIXUNX2mj0KXNUdKy5RzgSB6tweRguUOfY41Hx3jvz1v6nVJkb530MlPCp+7PTgoDP
1EVqNBtJG9cbgkc7WbfKta+554rNwKYWMxw3Y76ui7lR00GoDtDoWGIPdW/CG6vwAYBFBa4sB5hP
BGzXij+Z1jwxIZnWOrh1gIjF4c6RUaxHuvgk0qsQTDLnxNPs5s//WsPUZ15UKpMSpCUWWWPOUVCr
EFr44iP3yYQKs/hd820RljJgKw1szLQ2Haiq/CNWImTHCxtKTVciSzSOK/AB6rYicmV3koJmFIaS
x1UA3iOqNTkQUmxE9WWFHCWpdxelUbvtdz6kIsid6EfT7hKDCKdt1+KQpcWLIUL5zywdhtNyKnyj
4VSCNWGtRhePsM+37TITsw9fPjFbcCd5DDdHVXBrkMXCCkD+TWtP+8DfdEi5NJeu3C4ChcpvDrxg
pifMdIsUYYYhVKS1i0egAKQA7WIMYqbKNvTLat2IsfS0qIWiInTEVSeiC0+Lo9P3t30qhB7c0OSL
KcrWi1nbtFZO+JynnbpJks0KSn85KViaKmw+DFM2Uzh4ErCc1iZYGKqt8kaIvSqmchPLmruyHUJT
ed9G8yGnmwDdW5yUsoLpmEZ73Nz2BaYQHfISktE766cAkmynzXzAhZCPMYDqGgjTE0Qm0D+pS1p1
BzSxrzLybFrgjUajHTflLoCMw1DJwctiQmb5SQ8c0R+Vd2AiCsziqAjkAXpk7nptrQX2xhvFGy91
4y4ZgM21MX5O81DE67A8QcQfq4KFnbXMVMSbe1o87WtbeQBnf5oCVNgpbWkxVGowdBr04p1cVecW
sx7Ncs3NBKKcQnRClHhutEIES0SSdUBmfLRT8PgpmKyqQM0Ni4ZVQtlMynptl6JQyNwXaxOz+IQ/
j8M30tT+Kqu0O2iTCjM3FjLOM6ncNcuqxEZoCqtOL3haPG3aiJ9TSCaGMmPy6fVO8pYS7G0mRoUD
L3XobABfNuGdCW52XIgYspELF3DPUxYJMKqZVtTuXBpR959NEdZQDWF0Ttu2jFDu/1vJuK9ZxcW+
3i8nK+6r5lAO14eqievqX//9uf8/3gFqURA/TIeDQ/W/OeHPL/DHYfq17cM//0FN/pYWm35J5PmO
v308SWz/a/8gDBGCqi6Dz/V/i9t+dnDafrzRr3/+tWTf3/sPb+px5yY4lPvysz9MxR2+3ub5Pjn8
8x//jvef9skLPW9CjiSmn+7kn/94cZ/PEll/ceEqenVd4ev6y9ctgzFLX17Y0ckb/vqFo31a7avH
K4nXqJCYfNz+Yab2W2L2Z49ivo+DL0hEvZRNN/BOe4Nr40te7h+yxyuJu7ZMkfn81ecxz9L08LkO
Pjf148Wmi5Mvftz++49kcYj33b48PF5JXNkGSvy4/QtX/vo5/ZF9+WOexU3y6eVjB5n5BrWQ+UMZ
PLyshYqskSb/1ce+PmRI7L+8sirLZO1/9cobnngQPF5nqt5o5bxBTdk+7P0XFVDRLWABv3zD2zgO
0ix4+UWifvMG9W+bPgT7V60IUKw3eH/brHv58pD/BcHxqy/v5Pu2yVTUN/heTriz5nM0PN7iVC9M
nvLjjr//KZ5mEKW/e8wO6ta/fu2zfZC+aD1gtL1F93KGmjBiJA+Pdygehyqj6P644+8/jrN9Ve0/
+011QADh8XLH6xsCCvarVeQs+OwH3j59vNJ0aVzI3+ALPwvoC6qsflGzVUVX3uCDOQuwh+Jfnr9o
m1SFzPtjUX7hoXPprClfX/pNbjxL61dtCLg92/n1mz4/fCr3r0ZPqmqbb3Lpdv+y31I1GAtvcc/d
H5t9kld+8LJb5/rOG3w954fuj92hrA7D471O9Rv20Rtd/OzQB59fdGOqhgjq46/9/Soo7vxDVkaP
V/p63+YbNN7nTFT9P+b7MqOnfPlxaqbyZj+w2INPeH15gRb+1Sbrwg9ePnGd2vIGl41iRiQvZzW4
UDhv0MhekOrKXjaxsEfe4ElfHkBqYxG2fzVNUA1TfYP7vsZu5PDHFs2YV32bZQrHp199kTcZcY4f
VkSNXuINXunxB76viOLybzAefMfTP1TV4cWQQtNk9Q1axneH/uWsUuOm3+C67+u9//jmRJsCXld9
g77+9lAm9GwvrkxX/AYN4c/Mw6bIyd9vY+/29DuphxTHy/u29Tf4NO8OVf3HD2/eBKz/+IO/cPNB
9TnDvvLlvZvwFd7g2n+OD//pI/9RpOlfL0JSS/H3L2Nnf3nCt+jbJXN/JMC/v8Rfn/EY1frBJb42
Y+JjUI5z5m/xmemnXoa+Xs20f/7+nv3a41Wmfpw4n0Dnf31cz856/WSOUce/c8LzUh1nvz8r1etJ
829SLDH1/mmxXk7Yf49STTP/n5bqWbDgtyjSFGn9WYn+/TI8+3sUSgR5f16ol6Hh36FUX4MWPyvW
61jHb1GsY0Djp8V6FQf5LYp1nIT/rFjnh+cz99+jUNPk/OeFej2r/00KJgIDf1WwlxGF36RgYi77
VwV7Hs34PYpl2H9VrCmS8u/kQCp2/3LYzdi8JtgspkTfHsyzcdzz4aAGY5rJLqf9hwaERDVEwOTb
ff1gmPs8xvJbvKyvQ+rjgPkHBXqfBvXh4Y+bel8fvsXRjyX7nDVpLVL9XiBmgt8ey5+8LhWplmO9
+I+9rilW9O2+flC6lwGm3+KFHSNUPyvUj4Jbv0XRjtGxnxXtR4G136FoX4NQPyvai8DVb1GmY8zk
Z2W6ex1r+S3K9a1b+dNG8WWXlRPmPRz7q/9Qy3ZEs/zsyX+PgvkdHr01wV1+Wq7vcTK/Q8GOOJif
FewRmPYjJM3/5RL+VaUlSihO+Rwf9uW//gcAAP//</cx:binary>
              </cx:geoCache>
            </cx:geography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C03C4FF-055C-4BEE-9CD1-AD165495FB51}" type="datetimeFigureOut">
              <a:rPr lang="he-IL" smtClean="0"/>
              <a:pPr/>
              <a:t>כ'/חשון/תשפ"ב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3448FB9-E166-4613-9A02-57FF31E2767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80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8FB9-E166-4613-9A02-57FF31E2767B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257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D11B-7A0C-4F4E-BEE1-E3B9E87A2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69901-446D-401B-9FF0-C33954A1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E8BD-2797-4CAD-B12C-FDB4C1F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4CFB-EFFF-461A-82CD-C0B1E1773F6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C364-8268-407B-A6B9-CD829A9F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1530-328C-41E4-99FE-D44562C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0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4EB1-1362-4827-A302-81428735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1065E-BA0A-44D2-9539-7607C6D26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7A0B-503B-4B1F-A846-607C173E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7E1C-6D61-404B-82DC-E9FCDC23BEA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E6FC-1D3E-4D04-A926-EDE79098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389A-E381-4530-9933-0560758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9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CEFA7-4A62-41CC-AE36-DB2E74425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A88D-DA5B-47B9-AE42-1FB47FF74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AC6F-965A-4823-85F7-95AE9B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F56-3DA0-4716-9FF5-487D66AD22A9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542C-8671-4564-BB6B-8900A26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1FCA-404D-47D5-B9A7-5DE1AD1F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1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7A9A-6811-483C-B777-1D74BD43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17BB-A817-43C5-A889-FCDF799A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EF0C-1ED7-4EBD-805E-FFC655E7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80F-12FC-423B-B248-22EF4E51231C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D97C-E8B7-4E0B-BD62-18C23159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0DED-F74A-4893-8F82-E974AE93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854" y="655954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6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B257-CC6F-4BC6-A0FD-0A495B6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A0DF-C77A-4F2D-BE5E-5417B0BB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043A-BB10-4FBB-ABB4-F1DB57B0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58D-CF40-46E2-8961-F4B8B4115CA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5408-CD96-4669-9CD7-DA19A29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D666-7DEF-463A-B2CB-42AFDBF5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3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5537-943F-4A08-A748-AD12F870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9540-534D-4B61-A053-01A479A6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BA69-57B6-4C47-99F7-C3D2C06B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DE3E3-758D-4594-A80F-307DF98F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52F1-DBB3-4BDB-A67E-36E18057EB12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DCA6-07FF-4BB4-889B-0A002FD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F7CE-D8B3-4A55-8212-EEF3A82E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7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4468-E9E2-4974-BF44-BDB49B97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9A83-8535-4087-B6E0-9E0A41BC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D6F07-0A19-4192-B185-C64202B5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CD1B0-5EBF-4A2A-977E-72697E61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209CB-5BDE-4173-8400-08F44B6D3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9E4C8-4AF5-4294-A644-A18094F8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1E30-74FC-49DB-92F4-1497F712C2B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BC07B-404B-4482-9421-7E78C10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7DCD2-EE05-438F-9EFC-14B58B3F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9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F9D-2C0B-4314-B975-356C63D5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D1BBA-0850-4865-A564-26446A35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B6C-72BF-4F3D-B3AD-509245F7DD81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D17E-0E5A-4A77-95B4-371A4C91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246B6-46D1-414F-B6E7-9AD82B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37C59-FEB4-4289-BB21-65909DA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3EB5-5E5F-4CEB-BD4E-35A897DC71F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8A2A9-26F8-441E-8C50-C020F97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1F9F-FEDC-4D7D-B485-319383E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2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B11-74C6-4820-8C9F-AF9C06BF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0A2B-9000-472C-82E0-68AC2662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A3859-A103-4573-BC2E-D4399F0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B382-9EB9-42A6-B0E7-00841F7C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5B8-5048-4FE5-BF5D-CCFAB9C1EEE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3FF62-3DF8-4E4D-962D-168FE2CA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EA9F-A66A-40F7-905C-14134B5F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8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1D2D-8524-4222-AFED-6CC2A093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DE26A-AA71-40B9-B2CB-B8A32DE6E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F73C-440A-4465-8B1B-347D36CF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95D3-F704-4A34-AE9E-543FEA2B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648-E3A9-48EE-8E6B-E2EEA5D74E18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6926-E45B-4F47-B74B-DD31437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D222-D41B-4C12-B878-3E654DE8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6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173B6-B8C5-4B3D-912E-7C1B4EC9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9535-883E-420B-9B6D-1D889F0E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680E-C26F-4419-B4A2-E571D57B4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08D3-13DF-4B67-80D6-6D3FABC16E4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9CF4-2128-4D7A-9B76-574A19DC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C9D-2FC9-4152-B018-099F9212B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7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oybar/Classification-Python-Project---Insuran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rimegrade.org/" TargetMode="External"/><Relationship Id="rId4" Type="http://schemas.openxmlformats.org/officeDocument/2006/relationships/hyperlink" Target="https://worldpopulationreview.com/state-rankings/states-with-the-least-natural-disast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machinelearningmastery.com/smote-oversampling-for-imbalanced-class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machinelearningmastery.com/smote-oversampling-for-imbalanced-class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sk.com/insurance/visualize/new-ppc-fire-protection-classes-to-benefit-insurers-communities/" TargetMode="External"/><Relationship Id="rId2" Type="http://schemas.openxmlformats.org/officeDocument/2006/relationships/hyperlink" Target="http://www.lemona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ldpopulationreview.com/state-rankings/states-with-the-least-natural-disasters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Wooden houses with one house standing out with its orange and red color">
            <a:extLst>
              <a:ext uri="{FF2B5EF4-FFF2-40B4-BE49-F238E27FC236}">
                <a16:creationId xmlns:a16="http://schemas.microsoft.com/office/drawing/2014/main" id="{F8F9E8D5-A172-4056-9897-8C0800A7CF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" t="1035" r="13595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64D0A-2B59-4689-B5BB-0BEDEBB20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815" y="3066215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800" b="1" dirty="0"/>
              <a:t>Home Insurance Classification Project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B3DF4-42F5-4741-B134-9DC163BF9EEB}"/>
              </a:ext>
            </a:extLst>
          </p:cNvPr>
          <p:cNvSpPr txBox="1"/>
          <p:nvPr/>
        </p:nvSpPr>
        <p:spPr>
          <a:xfrm>
            <a:off x="518577" y="4439014"/>
            <a:ext cx="4722016" cy="914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Linoy</a:t>
            </a:r>
            <a:r>
              <a:rPr lang="en-US" sz="1700" dirty="0"/>
              <a:t> Elias, Roni </a:t>
            </a:r>
            <a:r>
              <a:rPr lang="en-US" sz="1700" dirty="0" err="1"/>
              <a:t>Shternberg</a:t>
            </a:r>
            <a:r>
              <a:rPr lang="en-US" sz="1700" dirty="0"/>
              <a:t> and Shai Finger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October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2BC28-5070-48A2-9D01-9C11BA4E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240097-ED78-47A7-9691-525A8A933A9D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1E85B-73A7-4283-BE65-CA34C376A3F1}"/>
              </a:ext>
            </a:extLst>
          </p:cNvPr>
          <p:cNvSpPr txBox="1"/>
          <p:nvPr/>
        </p:nvSpPr>
        <p:spPr>
          <a:xfrm>
            <a:off x="518577" y="6014466"/>
            <a:ext cx="25502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hlinkClick r:id="rId3"/>
              </a:rPr>
              <a:t>Link to Notebook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3492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B70B4-CB8B-4AFD-9E37-2F8C273296D7}"/>
              </a:ext>
            </a:extLst>
          </p:cNvPr>
          <p:cNvGrpSpPr/>
          <p:nvPr/>
        </p:nvGrpSpPr>
        <p:grpSpPr>
          <a:xfrm>
            <a:off x="862099" y="3852693"/>
            <a:ext cx="3836896" cy="2753049"/>
            <a:chOff x="5635708" y="228557"/>
            <a:chExt cx="6410104" cy="45993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D2ED57E-60E1-4E72-B826-F1F0CE88E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5708" y="228557"/>
              <a:ext cx="6410104" cy="22082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FF6628-C555-4527-B941-FFC18DDF4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3865" y="2436762"/>
              <a:ext cx="4435338" cy="2391171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531109F-B06E-4AB0-8D9A-52359C86ED0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953" y="135604"/>
            <a:ext cx="4944157" cy="3603762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EFE5BB9-9D51-40C7-82F7-DC374A6B248F}"/>
              </a:ext>
            </a:extLst>
          </p:cNvPr>
          <p:cNvSpPr/>
          <p:nvPr/>
        </p:nvSpPr>
        <p:spPr>
          <a:xfrm>
            <a:off x="1754160" y="4702629"/>
            <a:ext cx="363890" cy="2146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E80126-A2D1-4334-90A7-60ADE3381D02}"/>
              </a:ext>
            </a:extLst>
          </p:cNvPr>
          <p:cNvSpPr/>
          <p:nvPr/>
        </p:nvSpPr>
        <p:spPr>
          <a:xfrm rot="19397531">
            <a:off x="478054" y="5289748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95D35B-7ABE-42DC-B8FC-FC281547BAF7}"/>
              </a:ext>
            </a:extLst>
          </p:cNvPr>
          <p:cNvSpPr txBox="1"/>
          <p:nvPr/>
        </p:nvSpPr>
        <p:spPr>
          <a:xfrm>
            <a:off x="97123" y="5789377"/>
            <a:ext cx="810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Postal Code</a:t>
            </a:r>
            <a:endParaRPr lang="he-IL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E2E510-442A-466D-B389-E453EBCF663A}"/>
              </a:ext>
            </a:extLst>
          </p:cNvPr>
          <p:cNvSpPr/>
          <p:nvPr/>
        </p:nvSpPr>
        <p:spPr>
          <a:xfrm>
            <a:off x="1847435" y="5174458"/>
            <a:ext cx="641521" cy="367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3F8EC1-C833-4EB2-94E3-5888A32F7A5C}"/>
              </a:ext>
            </a:extLst>
          </p:cNvPr>
          <p:cNvSpPr/>
          <p:nvPr/>
        </p:nvSpPr>
        <p:spPr>
          <a:xfrm rot="9901452">
            <a:off x="2525467" y="4984582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120BA4-E0C1-4811-AF95-F5A9B25D1C0E}"/>
              </a:ext>
            </a:extLst>
          </p:cNvPr>
          <p:cNvSpPr txBox="1"/>
          <p:nvPr/>
        </p:nvSpPr>
        <p:spPr>
          <a:xfrm>
            <a:off x="3651894" y="4547901"/>
            <a:ext cx="186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Crime Grade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F076C-E6F2-4085-AC21-E85D134EDCD0}"/>
              </a:ext>
            </a:extLst>
          </p:cNvPr>
          <p:cNvSpPr txBox="1"/>
          <p:nvPr/>
        </p:nvSpPr>
        <p:spPr>
          <a:xfrm>
            <a:off x="5617846" y="689788"/>
            <a:ext cx="6310088" cy="54784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#---- WEB SCRAPER USING BEAUTIFUL SOUP LIBRARY---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 sorted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of zip codes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df.ZipCode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zip_list_temp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sorted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zip_list_temp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num_zip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 of different zip codes:'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num_zip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Scrape crime grades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zipcodes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crimegrade.org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[],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[]}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zip_code_query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query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zip_code_query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"http://crimegrade.org/safest-places-in-"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+query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req = Request(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, headers={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'User-Agent'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'Mozilla/5.0'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webpage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urlopen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(req).read()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Exception: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print 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'Error'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'Error'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].append(query)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continue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soup = bs(webpage,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html.parser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soup.find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(class_=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overallGradeLetter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get_grade.get_text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].append(query)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zip_df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#Write scrape results to file (in order not to do repeated scrapes from same IP)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 =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'scrape.csv'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zip_df.to_csv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(f, index =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6B6CD2-4DE3-4E26-BE66-6CACE80AD41C}"/>
              </a:ext>
            </a:extLst>
          </p:cNvPr>
          <p:cNvGrpSpPr/>
          <p:nvPr/>
        </p:nvGrpSpPr>
        <p:grpSpPr>
          <a:xfrm rot="20676853">
            <a:off x="3678129" y="193272"/>
            <a:ext cx="1593611" cy="1012009"/>
            <a:chOff x="2405062" y="614362"/>
            <a:chExt cx="7381875" cy="47910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C21D900-92AD-4A2C-9A98-FD2337F8B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062" y="1452562"/>
              <a:ext cx="7381875" cy="39528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112DCCF-5625-42B9-849B-18D767651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5062" y="614362"/>
              <a:ext cx="7381875" cy="8382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1F8B11B-D527-46E1-98C7-A144770D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8887" y="766762"/>
              <a:ext cx="2962275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8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Engineering – Adding New Columns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782300" cy="213604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”</a:t>
            </a:r>
            <a:r>
              <a:rPr lang="en-US" sz="1600" b="1" dirty="0"/>
              <a:t>disasters</a:t>
            </a:r>
            <a:r>
              <a:rPr lang="en-US" sz="1600" dirty="0"/>
              <a:t>” – number of natural disasters in each state as recorded from 1953*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 ”</a:t>
            </a:r>
            <a:r>
              <a:rPr lang="en-US" sz="1600" b="1" dirty="0" err="1"/>
              <a:t>crime_grade</a:t>
            </a:r>
            <a:r>
              <a:rPr lang="en-US" sz="1600" dirty="0"/>
              <a:t>” –  crime classification grade per zip code based on number of crime incidents (burglary, arson, etc. in the area). Data was scraped from crimegrade.org.**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has_multiple_policies</a:t>
            </a:r>
            <a:r>
              <a:rPr lang="en-US" sz="1600" dirty="0"/>
              <a:t>” – “0” for one policy / “1” for multiple policies, based on recurring </a:t>
            </a:r>
            <a:r>
              <a:rPr lang="en-US" sz="1600" dirty="0" err="1"/>
              <a:t>user_ids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is_coastal_state</a:t>
            </a:r>
            <a:r>
              <a:rPr lang="en-US" sz="1600" dirty="0"/>
              <a:t>” – “1” for states situated on east, west or gulf coasts / “0” for state with no ocean coast.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endParaRPr lang="en-US" sz="16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170000"/>
              </a:lnSpc>
            </a:pPr>
            <a:endParaRPr lang="he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00FDD-34AE-491A-854C-4C0BCEFDDD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9350" y="4297519"/>
            <a:ext cx="2754866" cy="17812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572D04-7851-409B-99C5-A60790EFF684}"/>
              </a:ext>
            </a:extLst>
          </p:cNvPr>
          <p:cNvSpPr txBox="1"/>
          <p:nvPr/>
        </p:nvSpPr>
        <p:spPr>
          <a:xfrm>
            <a:off x="6477848" y="3868230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Has Multiple Policies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2CF91A-4DA7-4444-A8FD-A464989E01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4587" y="4353013"/>
            <a:ext cx="2754866" cy="16702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D2D405-5DC9-4B9F-A1F7-EE24377F08C9}"/>
              </a:ext>
            </a:extLst>
          </p:cNvPr>
          <p:cNvSpPr txBox="1"/>
          <p:nvPr/>
        </p:nvSpPr>
        <p:spPr>
          <a:xfrm>
            <a:off x="9194803" y="3883688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Is Coastal State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C172A-B759-4BDB-B347-8DD5C7B15962}"/>
              </a:ext>
            </a:extLst>
          </p:cNvPr>
          <p:cNvSpPr txBox="1"/>
          <p:nvPr/>
        </p:nvSpPr>
        <p:spPr>
          <a:xfrm>
            <a:off x="423374" y="6087123"/>
            <a:ext cx="9421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</a:t>
            </a:r>
            <a:r>
              <a:rPr lang="en-US" sz="1600" b="0" dirty="0">
                <a:effectLst/>
              </a:rPr>
              <a:t>from </a:t>
            </a:r>
            <a:r>
              <a:rPr lang="en-US" sz="1600" b="0" dirty="0">
                <a:effectLst/>
                <a:hlinkClick r:id="rId4"/>
              </a:rPr>
              <a:t>https://worldpopulationreview.com/state-rankings/states-with-the-least-natural-disasters</a:t>
            </a:r>
            <a:endParaRPr lang="en-US" sz="1600" b="0" dirty="0">
              <a:effectLst/>
            </a:endParaRPr>
          </a:p>
          <a:p>
            <a:r>
              <a:rPr lang="en-US" sz="1600" b="0" dirty="0">
                <a:effectLst/>
              </a:rPr>
              <a:t>** value for each unique postal code scraped from </a:t>
            </a:r>
            <a:r>
              <a:rPr lang="en-US" sz="1600" b="0" dirty="0">
                <a:effectLst/>
                <a:hlinkClick r:id="rId5"/>
              </a:rPr>
              <a:t>https://crimegrade.org</a:t>
            </a:r>
            <a:endParaRPr lang="en-US" sz="1600" b="0" dirty="0"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193E83-73DB-47D5-BCD7-A39D5A1CD45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3949" y="4258265"/>
            <a:ext cx="2766570" cy="18008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3A8595-68C7-4EE1-B4D6-62E905C53DE0}"/>
              </a:ext>
            </a:extLst>
          </p:cNvPr>
          <p:cNvSpPr txBox="1"/>
          <p:nvPr/>
        </p:nvSpPr>
        <p:spPr>
          <a:xfrm>
            <a:off x="719435" y="3779105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Crime Grade</a:t>
            </a:r>
            <a:endParaRPr lang="he-I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4D9885-2FBB-4BBF-8CA9-351A78C2697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500" y="4237562"/>
            <a:ext cx="2729641" cy="18160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5A39FA-1C98-4B9B-8F1E-85D59D071B09}"/>
              </a:ext>
            </a:extLst>
          </p:cNvPr>
          <p:cNvSpPr txBox="1"/>
          <p:nvPr/>
        </p:nvSpPr>
        <p:spPr>
          <a:xfrm>
            <a:off x="3483865" y="3833913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Disasters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EA872-0E11-4A44-97A7-43157827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580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Dropping Redundant Columns</a:t>
            </a:r>
            <a:endParaRPr lang="he-IL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C40154-DAF6-48F8-A8D9-FEDFB1D3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444"/>
            <a:ext cx="10782300" cy="499635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b="1" dirty="0"/>
              <a:t>Columns dropped: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  - unique identifier for each row - does not contribute to the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user_id</a:t>
            </a:r>
            <a:r>
              <a:rPr lang="en-US" sz="1600" b="1" dirty="0"/>
              <a:t> </a:t>
            </a:r>
            <a:r>
              <a:rPr lang="en-US" sz="1600" dirty="0"/>
              <a:t>- has no meaning by itself, substituted with '</a:t>
            </a:r>
            <a:r>
              <a:rPr lang="en-US" sz="1600" dirty="0" err="1"/>
              <a:t>has_multiple_policies</a:t>
            </a:r>
            <a:r>
              <a:rPr lang="en-US" sz="1600" dirty="0"/>
              <a:t>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high_risk_dog</a:t>
            </a:r>
            <a:r>
              <a:rPr lang="en-US" sz="1600" b="1" dirty="0"/>
              <a:t>  </a:t>
            </a:r>
            <a:r>
              <a:rPr lang="en-US" sz="1600" dirty="0"/>
              <a:t>– all values are “false”  - does not contribute to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coast</a:t>
            </a:r>
            <a:r>
              <a:rPr lang="en-US" sz="1600" dirty="0"/>
              <a:t> - substituted with '</a:t>
            </a:r>
            <a:r>
              <a:rPr lang="en-US" sz="1600" dirty="0" err="1"/>
              <a:t>close_to_coast_risk</a:t>
            </a:r>
            <a:r>
              <a:rPr lang="en-US" sz="1600" dirty="0"/>
              <a:t>’ (low, medium, high).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previous_policies</a:t>
            </a:r>
            <a:r>
              <a:rPr lang="en-US" sz="1600" b="1" dirty="0"/>
              <a:t> </a:t>
            </a:r>
            <a:r>
              <a:rPr lang="en-US" sz="1600" dirty="0"/>
              <a:t>-  substituted with '</a:t>
            </a:r>
            <a:r>
              <a:rPr lang="en-US" sz="1600" dirty="0" err="1"/>
              <a:t>has_previous_policies</a:t>
            </a:r>
            <a:r>
              <a:rPr lang="en-US" sz="1600" dirty="0"/>
              <a:t>’ (</a:t>
            </a:r>
            <a:r>
              <a:rPr lang="en-US" sz="1600" dirty="0" err="1"/>
              <a:t>boolean</a:t>
            </a:r>
            <a:r>
              <a:rPr lang="en-US" sz="1600" dirty="0"/>
              <a:t>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postal_code</a:t>
            </a:r>
            <a:r>
              <a:rPr lang="en-US" sz="1600" b="1" dirty="0"/>
              <a:t> </a:t>
            </a:r>
            <a:r>
              <a:rPr lang="en-US" sz="1600" dirty="0"/>
              <a:t>– data contains 2,565 unique postal codes (out of over 40,000 possible values) and many of them appear only once or twice. We substituted this  with ’</a:t>
            </a:r>
            <a:r>
              <a:rPr lang="en-US" sz="1600" dirty="0" err="1"/>
              <a:t>crime_grade</a:t>
            </a:r>
            <a:r>
              <a:rPr lang="en-US" sz="1600" dirty="0"/>
              <a:t>’,  which is relevant feature of </a:t>
            </a:r>
            <a:r>
              <a:rPr lang="en-US" sz="1600" dirty="0" err="1"/>
              <a:t>postal_code</a:t>
            </a:r>
            <a:r>
              <a:rPr lang="en-US" sz="1600" dirty="0"/>
              <a:t> in terms of insurance.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b="1" dirty="0"/>
              <a:t> </a:t>
            </a:r>
            <a:r>
              <a:rPr lang="en-US" sz="1600" dirty="0"/>
              <a:t>– only 278 rows (out of 12,398) contain values, of these only 9 have “true” in the target variable. We considered filling missing values </a:t>
            </a:r>
            <a:r>
              <a:rPr lang="en-US" sz="1600" dirty="0" err="1"/>
              <a:t>NaN</a:t>
            </a:r>
            <a:r>
              <a:rPr lang="en-US" sz="1600" dirty="0"/>
              <a:t> with mean </a:t>
            </a:r>
            <a:r>
              <a:rPr lang="en-US" sz="1600" dirty="0" err="1"/>
              <a:t>square_ft</a:t>
            </a:r>
            <a:r>
              <a:rPr lang="en-US" sz="1600" dirty="0"/>
              <a:t> of the data sample, mean </a:t>
            </a:r>
            <a:r>
              <a:rPr lang="en-US" sz="1600" dirty="0" err="1"/>
              <a:t>square_ft</a:t>
            </a:r>
            <a:r>
              <a:rPr lang="en-US" sz="1600" dirty="0"/>
              <a:t> of each postal code, of each state,  or in all U.S (possibly from external source), but decided to drop this column entirely.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8DEDA-6805-43F4-BD99-9D4010AD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Missing Values</a:t>
            </a:r>
            <a:endParaRPr lang="he-I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2A453-1482-4598-9710-57F948154A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122" y="1801673"/>
            <a:ext cx="3352800" cy="35528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DC3E6E-01EC-4059-8B4F-5E20038E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08643" cy="49963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dirty="0"/>
              <a:t>  - considered filling with mean square footage, but there are too many missing values, so we dropped the entire column.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portable_electronics</a:t>
            </a:r>
            <a:r>
              <a:rPr lang="en-US" sz="1600" b="1" dirty="0"/>
              <a:t> </a:t>
            </a:r>
            <a:r>
              <a:rPr lang="en-US" sz="1600" dirty="0"/>
              <a:t>- filled missing values with new label ‘no info’.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user_age</a:t>
            </a:r>
            <a:r>
              <a:rPr lang="en-US" sz="1600" b="1" dirty="0"/>
              <a:t> </a:t>
            </a:r>
            <a:r>
              <a:rPr lang="en-US" sz="1600" dirty="0"/>
              <a:t>– filled missing values with mean value.</a:t>
            </a:r>
            <a:endParaRPr lang="en-US" sz="1600" b="1" dirty="0"/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disasters (enriched data) </a:t>
            </a:r>
            <a:r>
              <a:rPr lang="en-US" sz="1600" dirty="0"/>
              <a:t>– all 70 missing values are from </a:t>
            </a:r>
            <a:r>
              <a:rPr lang="en-US" sz="1600" b="1" dirty="0"/>
              <a:t>District of Columbia</a:t>
            </a:r>
            <a:r>
              <a:rPr lang="en-US" sz="1600" dirty="0"/>
              <a:t> (not a state), so we filled with the value for the state of </a:t>
            </a:r>
            <a:r>
              <a:rPr lang="en-US" sz="1600" b="1" dirty="0"/>
              <a:t>Maryland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card_type</a:t>
            </a:r>
            <a:r>
              <a:rPr lang="en-US" sz="1600" dirty="0"/>
              <a:t> -  filled missing values with new label ‘no info’.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DB60D-F97E-4AA2-A6FA-DF46D3D5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1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Pre-processing  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555491"/>
            <a:ext cx="5003142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Changed crime grades (A+,B, F etc.) to numeric grade scale (1-100).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dummy variables </a:t>
            </a:r>
            <a:r>
              <a:rPr lang="en-US" sz="1800" dirty="0"/>
              <a:t>to 5 categorical features (product, </a:t>
            </a:r>
            <a:r>
              <a:rPr lang="en-US" sz="1800" dirty="0" err="1"/>
              <a:t>card_type</a:t>
            </a:r>
            <a:r>
              <a:rPr lang="en-US" sz="1800" dirty="0"/>
              <a:t>, </a:t>
            </a:r>
            <a:r>
              <a:rPr lang="en-US" sz="1800" dirty="0" err="1"/>
              <a:t>close_to_coast_risk</a:t>
            </a:r>
            <a:r>
              <a:rPr lang="en-US" sz="1800" dirty="0"/>
              <a:t>, </a:t>
            </a:r>
            <a:r>
              <a:rPr lang="en-US" sz="1800" dirty="0" err="1"/>
              <a:t>portable_electronics</a:t>
            </a:r>
            <a:r>
              <a:rPr lang="en-US" sz="1800" dirty="0"/>
              <a:t>, </a:t>
            </a:r>
            <a:r>
              <a:rPr lang="en-US" sz="1800" dirty="0" err="1"/>
              <a:t>user_age_cat</a:t>
            </a:r>
            <a:r>
              <a:rPr lang="en-US" sz="1800" dirty="0"/>
              <a:t>) and dropped categorical columns.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Duplicate rows</a:t>
            </a:r>
            <a:r>
              <a:rPr lang="en-US" dirty="0"/>
              <a:t>: After all values were numerical and all redundant columns were dropped (specifically id, </a:t>
            </a:r>
            <a:r>
              <a:rPr lang="en-US" dirty="0" err="1"/>
              <a:t>user_id</a:t>
            </a:r>
            <a:r>
              <a:rPr lang="en-US" dirty="0"/>
              <a:t> and </a:t>
            </a:r>
            <a:r>
              <a:rPr lang="en-US" dirty="0" err="1"/>
              <a:t>postal_code</a:t>
            </a:r>
            <a:r>
              <a:rPr lang="en-US" dirty="0"/>
              <a:t>) we checked for duplicate rows and removed them.</a:t>
            </a:r>
            <a:br>
              <a:rPr lang="en-US" dirty="0"/>
            </a:br>
            <a:r>
              <a:rPr lang="en-US" dirty="0"/>
              <a:t>Results: 5,150 rows removed; 7,175 rows remain. (41.8% removed)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Split the data using </a:t>
            </a:r>
            <a:r>
              <a:rPr lang="en-US" dirty="0" err="1"/>
              <a:t>train_test_split</a:t>
            </a:r>
            <a:r>
              <a:rPr lang="en-US" dirty="0"/>
              <a:t> (80/20).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target encoding</a:t>
            </a:r>
            <a:r>
              <a:rPr lang="en-US" sz="1800" dirty="0"/>
              <a:t> to one categorical feature </a:t>
            </a:r>
            <a:r>
              <a:rPr lang="en-US" sz="1800" u="sng" dirty="0"/>
              <a:t>of only the train set</a:t>
            </a:r>
            <a:r>
              <a:rPr lang="en-US" sz="1800" dirty="0"/>
              <a:t> (state).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 err="1"/>
              <a:t>MinMaxScaler</a:t>
            </a:r>
            <a:r>
              <a:rPr lang="en-US" dirty="0"/>
              <a:t> to all values.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52C19-E313-41E8-98ED-7F615DA1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14</a:t>
            </a:fld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746E8-CD61-442A-AC07-1D59065278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0834" y="1106905"/>
            <a:ext cx="5054401" cy="53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Data Imbalance</a:t>
            </a:r>
            <a:endParaRPr lang="he-IL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EE96FC9-CBC6-4573-96CF-3B49FE76986D}"/>
              </a:ext>
            </a:extLst>
          </p:cNvPr>
          <p:cNvSpPr/>
          <p:nvPr/>
        </p:nvSpPr>
        <p:spPr>
          <a:xfrm rot="5400000">
            <a:off x="9365104" y="3490247"/>
            <a:ext cx="747330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9C7782-6ECE-46D1-96A5-8A856EEA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027"/>
            <a:ext cx="6208643" cy="49963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oversampling</a:t>
            </a:r>
            <a:r>
              <a:rPr lang="en-US" sz="1600" dirty="0"/>
              <a:t> to the minority class (train set only) with goal to get 10 percent of the number of examples in the majority class </a:t>
            </a:r>
            <a:br>
              <a:rPr lang="en-US" sz="1600" dirty="0"/>
            </a:br>
            <a:r>
              <a:rPr lang="en-US" sz="1600" dirty="0"/>
              <a:t>(from 211 to 552). </a:t>
            </a:r>
            <a:br>
              <a:rPr lang="en-US" sz="1600" dirty="0"/>
            </a:br>
            <a:r>
              <a:rPr lang="en-US" sz="1600" dirty="0"/>
              <a:t>Technique used: SMOTE (Synthetic Minority Oversampling Technique) provided by the imbalanced-learn Python library in the SMOTE class.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under sampling </a:t>
            </a:r>
            <a:r>
              <a:rPr lang="en-US" sz="1600" dirty="0"/>
              <a:t>to achieve 2:1 ratio with the minority class (from 5529 to 1104).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Train set now has 1,656 rows (1104 “0”s / 552 “1”s)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3C790-1AEC-45D3-B20D-0B60369ECB15}"/>
              </a:ext>
            </a:extLst>
          </p:cNvPr>
          <p:cNvSpPr txBox="1"/>
          <p:nvPr/>
        </p:nvSpPr>
        <p:spPr>
          <a:xfrm>
            <a:off x="983473" y="6374883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https://machinelearningmastery.com/smote-oversampling-for-imbalanced-classification/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A2090-B0E9-4EB9-A080-89F79BA3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15</a:t>
            </a:fld>
            <a:endParaRPr lang="he-IL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53290E7-A148-44C0-9ECB-D141B46D8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626157"/>
            <a:ext cx="36099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426ADBF-AA0F-4938-ACDC-ECFBDD0C7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4232532"/>
            <a:ext cx="36099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5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Data Imbalance</a:t>
            </a:r>
            <a:endParaRPr lang="he-IL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EE96FC9-CBC6-4573-96CF-3B49FE76986D}"/>
              </a:ext>
            </a:extLst>
          </p:cNvPr>
          <p:cNvSpPr/>
          <p:nvPr/>
        </p:nvSpPr>
        <p:spPr>
          <a:xfrm rot="5400000">
            <a:off x="9399740" y="3361134"/>
            <a:ext cx="747330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9C7782-6ECE-46D1-96A5-8A856EEA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027"/>
            <a:ext cx="6208643" cy="49963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oversampling</a:t>
            </a:r>
            <a:r>
              <a:rPr lang="en-US" sz="1600" dirty="0"/>
              <a:t> to the minority class (train set only) with goal to get 10 percent of the number of examples in the majority class </a:t>
            </a:r>
            <a:br>
              <a:rPr lang="en-US" sz="1600" dirty="0"/>
            </a:br>
            <a:r>
              <a:rPr lang="en-US" sz="1600" dirty="0"/>
              <a:t>(from 211 to 552). </a:t>
            </a:r>
            <a:br>
              <a:rPr lang="en-US" sz="1600" dirty="0"/>
            </a:br>
            <a:r>
              <a:rPr lang="en-US" sz="1600" dirty="0"/>
              <a:t>Technique used: SMOTE (Synthetic Minority Oversampling Technique) provided by the imbalanced-learn Python library in the SMOTE class.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under sampling </a:t>
            </a:r>
            <a:r>
              <a:rPr lang="en-US" sz="1600" dirty="0"/>
              <a:t>to achieve 2:1 ratio with the minority class (from 5529 to 1104).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Train set now has 1,656 rows (1104 “0”s / 552 “1”s)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3C790-1AEC-45D3-B20D-0B60369ECB15}"/>
              </a:ext>
            </a:extLst>
          </p:cNvPr>
          <p:cNvSpPr txBox="1"/>
          <p:nvPr/>
        </p:nvSpPr>
        <p:spPr>
          <a:xfrm>
            <a:off x="1043858" y="6374883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https://machinelearningmastery.com/smote-oversampling-for-imbalanced-classification/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A2090-B0E9-4EB9-A080-89F79BA3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16</a:t>
            </a:fld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3B8FA5-7620-4397-BCDF-11248F94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88" y="4336294"/>
            <a:ext cx="3240521" cy="22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6618E5-9447-4876-985E-E2DC757A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88" y="836389"/>
            <a:ext cx="3240521" cy="22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5E035-03F9-4F9C-ADE6-79971AE62282}"/>
              </a:ext>
            </a:extLst>
          </p:cNvPr>
          <p:cNvSpPr txBox="1"/>
          <p:nvPr/>
        </p:nvSpPr>
        <p:spPr>
          <a:xfrm>
            <a:off x="8273472" y="518201"/>
            <a:ext cx="29002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Original imbalanced data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8FA8A-504A-4CBF-AE3C-5623CC52E4CE}"/>
              </a:ext>
            </a:extLst>
          </p:cNvPr>
          <p:cNvSpPr txBox="1"/>
          <p:nvPr/>
        </p:nvSpPr>
        <p:spPr>
          <a:xfrm>
            <a:off x="8783781" y="907441"/>
            <a:ext cx="6834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5529</a:t>
            </a:r>
            <a:endParaRPr lang="he-IL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B7272-DD5C-4C4B-A00D-E803702683B6}"/>
              </a:ext>
            </a:extLst>
          </p:cNvPr>
          <p:cNvSpPr txBox="1"/>
          <p:nvPr/>
        </p:nvSpPr>
        <p:spPr>
          <a:xfrm>
            <a:off x="10081486" y="2546831"/>
            <a:ext cx="6834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211</a:t>
            </a:r>
            <a:endParaRPr lang="he-IL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429F8-8E7B-4828-BDB3-B52D508DEF85}"/>
              </a:ext>
            </a:extLst>
          </p:cNvPr>
          <p:cNvSpPr txBox="1"/>
          <p:nvPr/>
        </p:nvSpPr>
        <p:spPr>
          <a:xfrm>
            <a:off x="8783781" y="4384204"/>
            <a:ext cx="6834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1104</a:t>
            </a:r>
            <a:endParaRPr lang="he-IL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41D7C-50F9-4290-953E-E9B65A09FD8B}"/>
              </a:ext>
            </a:extLst>
          </p:cNvPr>
          <p:cNvSpPr txBox="1"/>
          <p:nvPr/>
        </p:nvSpPr>
        <p:spPr>
          <a:xfrm>
            <a:off x="10081486" y="5249690"/>
            <a:ext cx="6834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552</a:t>
            </a:r>
            <a:endParaRPr lang="he-IL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9D58D-F35F-4600-944F-31F70395631F}"/>
              </a:ext>
            </a:extLst>
          </p:cNvPr>
          <p:cNvSpPr txBox="1"/>
          <p:nvPr/>
        </p:nvSpPr>
        <p:spPr>
          <a:xfrm>
            <a:off x="7977906" y="3991356"/>
            <a:ext cx="3472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After over-sampling and under-sampling</a:t>
            </a:r>
            <a:endParaRPr lang="he-IL" sz="1400" b="1" dirty="0"/>
          </a:p>
        </p:txBody>
      </p:sp>
    </p:spTree>
    <p:extLst>
      <p:ext uri="{BB962C8B-B14F-4D97-AF65-F5344CB8AC3E}">
        <p14:creationId xmlns:p14="http://schemas.microsoft.com/office/powerpoint/2010/main" val="246448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E063BB-A215-44DD-BA11-7CE95C8C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4" y="1757358"/>
            <a:ext cx="1101419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Initial </a:t>
            </a:r>
            <a:r>
              <a:rPr lang="en-US" b="1" dirty="0"/>
              <a:t>Decision Tree Classifier Visualization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392233"/>
            <a:ext cx="4229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Splitter = ‘random’ (default: ‘best’)</a:t>
            </a:r>
          </a:p>
          <a:p>
            <a:r>
              <a:rPr lang="en-US" sz="1400" dirty="0" err="1"/>
              <a:t>MaxDepth</a:t>
            </a:r>
            <a:r>
              <a:rPr lang="en-US" sz="1400" dirty="0"/>
              <a:t> = 4</a:t>
            </a:r>
          </a:p>
          <a:p>
            <a:r>
              <a:rPr lang="en-US" sz="1400" dirty="0" err="1"/>
              <a:t>MaxLeafNodes</a:t>
            </a:r>
            <a:r>
              <a:rPr lang="en-US" sz="1400" dirty="0"/>
              <a:t> = 10</a:t>
            </a:r>
          </a:p>
          <a:p>
            <a:r>
              <a:rPr lang="en-US" sz="1400" dirty="0"/>
              <a:t>Min Sample Leaf = 3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26BBBB3-570E-4982-A819-A456C8B4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11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00" y="45359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Decision Tree Classifier</a:t>
            </a:r>
            <a:br>
              <a:rPr lang="en-US" b="1" dirty="0"/>
            </a:br>
            <a:r>
              <a:rPr lang="en-US" sz="2800" b="1" dirty="0"/>
              <a:t>(Grid Search : 10-fold cv)</a:t>
            </a:r>
            <a:endParaRPr lang="he-IL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35B187B-8700-4F85-9F43-1E38D8B4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18</a:t>
            </a:fld>
            <a:endParaRPr lang="he-IL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09AEC1D-E4BB-4531-BF93-03F2210D1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19798"/>
              </p:ext>
            </p:extLst>
          </p:nvPr>
        </p:nvGraphicFramePr>
        <p:xfrm>
          <a:off x="1016470" y="2924341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7740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2FF81D0-2338-40F7-9F8F-61794329CC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6852" y="2751690"/>
            <a:ext cx="2137288" cy="17165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7F37DF-A993-4B89-9C44-B77CD25489DE}"/>
              </a:ext>
            </a:extLst>
          </p:cNvPr>
          <p:cNvSpPr txBox="1"/>
          <p:nvPr/>
        </p:nvSpPr>
        <p:spPr>
          <a:xfrm>
            <a:off x="3056690" y="239811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60C7F2-5431-4661-9E3E-12172C9BE5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4287" y="2422829"/>
            <a:ext cx="4286250" cy="4002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5FE9C1A-6FF4-4664-B058-E5997DCD157D}"/>
              </a:ext>
            </a:extLst>
          </p:cNvPr>
          <p:cNvSpPr txBox="1"/>
          <p:nvPr/>
        </p:nvSpPr>
        <p:spPr>
          <a:xfrm>
            <a:off x="7403907" y="2020275"/>
            <a:ext cx="321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Feature Importance</a:t>
            </a:r>
            <a:endParaRPr lang="he-IL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5C790-870F-490B-B2B0-DEAD8D59B440}"/>
              </a:ext>
            </a:extLst>
          </p:cNvPr>
          <p:cNvSpPr txBox="1"/>
          <p:nvPr/>
        </p:nvSpPr>
        <p:spPr>
          <a:xfrm>
            <a:off x="917978" y="6195914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0C2-A1F8-4B57-9DFE-56C27B4B1AAD}"/>
              </a:ext>
            </a:extLst>
          </p:cNvPr>
          <p:cNvSpPr txBox="1"/>
          <p:nvPr/>
        </p:nvSpPr>
        <p:spPr>
          <a:xfrm>
            <a:off x="917978" y="2398119"/>
            <a:ext cx="197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1D1E7-6D88-4A97-837B-13B04115839C}"/>
              </a:ext>
            </a:extLst>
          </p:cNvPr>
          <p:cNvSpPr txBox="1"/>
          <p:nvPr/>
        </p:nvSpPr>
        <p:spPr>
          <a:xfrm>
            <a:off x="7385177" y="625587"/>
            <a:ext cx="404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 { 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min_samples_leaf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#'max_leaf_nodes': [5,8],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5F4D2-7C0A-4813-89E1-0D70DB7CFB4E}"/>
              </a:ext>
            </a:extLst>
          </p:cNvPr>
          <p:cNvSpPr txBox="1"/>
          <p:nvPr/>
        </p:nvSpPr>
        <p:spPr>
          <a:xfrm>
            <a:off x="917496" y="5826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28C46-D579-40B0-B37F-1EACEC6DC9C3}"/>
              </a:ext>
            </a:extLst>
          </p:cNvPr>
          <p:cNvSpPr txBox="1"/>
          <p:nvPr/>
        </p:nvSpPr>
        <p:spPr>
          <a:xfrm>
            <a:off x="806380" y="1684165"/>
            <a:ext cx="66379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'min_samples_leaf'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</a:p>
          <a:p>
            <a:endParaRPr lang="he-IL" sz="1400" dirty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85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76" y="3583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Random Forest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66DE-8110-47D8-9F1E-B0619C91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19</a:t>
            </a:fld>
            <a:endParaRPr lang="he-IL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240B7C6C-7B03-4CF3-A344-B8731912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17870"/>
              </p:ext>
            </p:extLst>
          </p:nvPr>
        </p:nvGraphicFramePr>
        <p:xfrm>
          <a:off x="897438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7886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202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D618DA8-5F11-45F0-8596-4EBEE1BB1E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245" y="3288218"/>
            <a:ext cx="1629086" cy="15272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475B26-0EB2-4D06-A8A9-83DDB8AF4CAC}"/>
              </a:ext>
            </a:extLst>
          </p:cNvPr>
          <p:cNvSpPr txBox="1"/>
          <p:nvPr/>
        </p:nvSpPr>
        <p:spPr>
          <a:xfrm>
            <a:off x="2815170" y="2915202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74319-3126-4C18-B6E8-51E4244EAC41}"/>
              </a:ext>
            </a:extLst>
          </p:cNvPr>
          <p:cNvSpPr txBox="1"/>
          <p:nvPr/>
        </p:nvSpPr>
        <p:spPr>
          <a:xfrm>
            <a:off x="836817" y="1882904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70B366-0C45-4531-92C0-C9EC264F214B}"/>
              </a:ext>
            </a:extLst>
          </p:cNvPr>
          <p:cNvSpPr txBox="1"/>
          <p:nvPr/>
        </p:nvSpPr>
        <p:spPr>
          <a:xfrm>
            <a:off x="6870266" y="1900691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27E8208E-6954-4200-9248-21EBA682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6500"/>
              </p:ext>
            </p:extLst>
          </p:nvPr>
        </p:nvGraphicFramePr>
        <p:xfrm>
          <a:off x="6957344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05480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02547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0.29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46D7C20-B4DB-4F27-8AA4-87442F5012CC}"/>
              </a:ext>
            </a:extLst>
          </p:cNvPr>
          <p:cNvSpPr txBox="1"/>
          <p:nvPr/>
        </p:nvSpPr>
        <p:spPr>
          <a:xfrm>
            <a:off x="8875076" y="293248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665A97A-3287-4B36-AFC6-B33E5683C1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6630" y="3426779"/>
            <a:ext cx="1644159" cy="1356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0C9770-8956-420D-B7A9-F94310E2A485}"/>
              </a:ext>
            </a:extLst>
          </p:cNvPr>
          <p:cNvSpPr txBox="1"/>
          <p:nvPr/>
        </p:nvSpPr>
        <p:spPr>
          <a:xfrm>
            <a:off x="6816412" y="660187"/>
            <a:ext cx="493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#'min_samples_leaf': [1, 2, 4],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CC6DB-A8D3-48DB-A6AB-C57E5F51C258}"/>
              </a:ext>
            </a:extLst>
          </p:cNvPr>
          <p:cNvSpPr txBox="1"/>
          <p:nvPr/>
        </p:nvSpPr>
        <p:spPr>
          <a:xfrm>
            <a:off x="785276" y="2208744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6E1B8-6E50-4592-8015-CB29D3C75010}"/>
              </a:ext>
            </a:extLst>
          </p:cNvPr>
          <p:cNvSpPr txBox="1"/>
          <p:nvPr/>
        </p:nvSpPr>
        <p:spPr>
          <a:xfrm>
            <a:off x="6870266" y="2252236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FD58-BEAA-4090-B318-3A89DFB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F528-0B52-4ABB-9F35-B551F8AF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9390"/>
            <a:ext cx="10842523" cy="50673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Dataset and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EDA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Transformation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Enrichment (added two </a:t>
            </a:r>
            <a:r>
              <a:rPr lang="en-US" sz="1800" dirty="0" err="1"/>
              <a:t>csv</a:t>
            </a:r>
            <a:r>
              <a:rPr lang="en-US" sz="1800" dirty="0"/>
              <a:t> files; using scraping library </a:t>
            </a:r>
            <a:r>
              <a:rPr lang="en-US" sz="1800" dirty="0" err="1"/>
              <a:t>BeautifulSoup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Feature Engineering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Handling Missing Values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Pre-Processing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Handling Data Imbalance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Classification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Decision Tree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Random Forest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ADABoost</a:t>
            </a:r>
            <a:r>
              <a:rPr lang="en-US" sz="1800" dirty="0"/>
              <a:t> Classifier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Model Comparison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and 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Further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7335-7769-489F-9CE1-D99E34B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73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br>
              <a:rPr lang="en-US" b="1" dirty="0"/>
            </a:br>
            <a:r>
              <a:rPr lang="en-US" sz="3100" b="1" dirty="0"/>
              <a:t>(Grid Search : 10-fold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2BD5F-DD3D-486E-9070-9B92618E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20</a:t>
            </a:fld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6842D4-151D-4D05-B348-53200CFA3863}"/>
              </a:ext>
            </a:extLst>
          </p:cNvPr>
          <p:cNvCxnSpPr>
            <a:cxnSpLocks/>
          </p:cNvCxnSpPr>
          <p:nvPr/>
        </p:nvCxnSpPr>
        <p:spPr>
          <a:xfrm>
            <a:off x="6057966" y="1720377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8657C-2D27-430C-A081-12566120F3D0}"/>
              </a:ext>
            </a:extLst>
          </p:cNvPr>
          <p:cNvSpPr txBox="1"/>
          <p:nvPr/>
        </p:nvSpPr>
        <p:spPr>
          <a:xfrm>
            <a:off x="909401" y="1755783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0A28A97B-AAE5-49D1-B8AD-2C97CF81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91048"/>
              </p:ext>
            </p:extLst>
          </p:nvPr>
        </p:nvGraphicFramePr>
        <p:xfrm>
          <a:off x="974798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44%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781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1058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7D8B0F-9713-4D39-961A-F18F6ED0909A}"/>
              </a:ext>
            </a:extLst>
          </p:cNvPr>
          <p:cNvSpPr txBox="1"/>
          <p:nvPr/>
        </p:nvSpPr>
        <p:spPr>
          <a:xfrm>
            <a:off x="2875330" y="2602383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49D498-2122-4B23-8775-4AA93C2BB2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1079" y="2987799"/>
            <a:ext cx="1706964" cy="14382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5F54F7-3778-4BE3-9DA7-B282A335107D}"/>
              </a:ext>
            </a:extLst>
          </p:cNvPr>
          <p:cNvSpPr txBox="1"/>
          <p:nvPr/>
        </p:nvSpPr>
        <p:spPr>
          <a:xfrm>
            <a:off x="6512106" y="1740289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roc-</a:t>
            </a:r>
            <a:r>
              <a:rPr lang="en-US" b="1" dirty="0" err="1"/>
              <a:t>auc</a:t>
            </a:r>
            <a:r>
              <a:rPr lang="en-US" b="1" dirty="0"/>
              <a:t>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D59813D6-C03F-4CF6-A302-3175619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49762"/>
              </p:ext>
            </p:extLst>
          </p:nvPr>
        </p:nvGraphicFramePr>
        <p:xfrm>
          <a:off x="6551696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20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266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0.37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F965E1A-2946-4A27-B8E9-51CED3E43E69}"/>
              </a:ext>
            </a:extLst>
          </p:cNvPr>
          <p:cNvSpPr txBox="1"/>
          <p:nvPr/>
        </p:nvSpPr>
        <p:spPr>
          <a:xfrm>
            <a:off x="8450773" y="2592417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137036-22F1-442F-A9F7-AC5B302DD9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9637" y="3045882"/>
            <a:ext cx="1634065" cy="12860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A03F27-B857-422F-9989-E41E81EDB529}"/>
              </a:ext>
            </a:extLst>
          </p:cNvPr>
          <p:cNvSpPr txBox="1"/>
          <p:nvPr/>
        </p:nvSpPr>
        <p:spPr>
          <a:xfrm>
            <a:off x="6181767" y="590524"/>
            <a:ext cx="4772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lr_param_grid =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4259D-0A9D-4DE1-B50E-18E4B505C17C}"/>
              </a:ext>
            </a:extLst>
          </p:cNvPr>
          <p:cNvSpPr txBox="1"/>
          <p:nvPr/>
        </p:nvSpPr>
        <p:spPr>
          <a:xfrm>
            <a:off x="909401" y="2075477"/>
            <a:ext cx="4937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E6FE5-5C43-405D-A3CA-9114BA3FC270}"/>
              </a:ext>
            </a:extLst>
          </p:cNvPr>
          <p:cNvSpPr txBox="1"/>
          <p:nvPr/>
        </p:nvSpPr>
        <p:spPr>
          <a:xfrm>
            <a:off x="6533268" y="2098651"/>
            <a:ext cx="441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4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BBD60C6-8A7C-421E-8294-68788136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58" y="2044618"/>
            <a:ext cx="5442284" cy="395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B49427-BCAB-4909-A55C-2D36E2D1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 – ROC Curve</a:t>
            </a:r>
            <a:br>
              <a:rPr lang="en-US" b="1" dirty="0"/>
            </a:br>
            <a:r>
              <a:rPr lang="en-US" sz="3600" dirty="0"/>
              <a:t>(Receiver Operating Characteristics Curve)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967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ADA Boost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3819E-E4AB-4D49-8017-D00FE24A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CAB58-349B-43F9-96D4-BB349AB6A347}"/>
              </a:ext>
            </a:extLst>
          </p:cNvPr>
          <p:cNvSpPr txBox="1"/>
          <p:nvPr/>
        </p:nvSpPr>
        <p:spPr>
          <a:xfrm>
            <a:off x="5941738" y="101143"/>
            <a:ext cx="632508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</a:lstStyle>
          <a:p>
            <a:r>
              <a:rPr lang="en-US" sz="1300" dirty="0"/>
              <a:t>AdaBoost (</a:t>
            </a:r>
            <a:r>
              <a:rPr lang="en-US" sz="1300" dirty="0">
                <a:solidFill>
                  <a:srgbClr val="FF0000"/>
                </a:solidFill>
              </a:rPr>
              <a:t>Adaptive Boosting</a:t>
            </a:r>
            <a:r>
              <a:rPr lang="en-US" sz="1300" dirty="0"/>
              <a:t>) – fitting a sequence of weak learners on repeatedly modified versions of the data. In each iteration, misclassified samples from the previous iteration are given higher weights, while the correctly-classified samples are given lower weights.</a:t>
            </a:r>
            <a:endParaRPr lang="he-IL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9C687-545F-49C0-ABA9-9E61FE9E898C}"/>
              </a:ext>
            </a:extLst>
          </p:cNvPr>
          <p:cNvSpPr txBox="1"/>
          <p:nvPr/>
        </p:nvSpPr>
        <p:spPr>
          <a:xfrm>
            <a:off x="882315" y="2286437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D252AC5C-9822-4FC3-B4AA-1BCB3C364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43539"/>
              </p:ext>
            </p:extLst>
          </p:nvPr>
        </p:nvGraphicFramePr>
        <p:xfrm>
          <a:off x="954503" y="2781523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67588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557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0.26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D079CE-22B1-4CAA-960C-A9EE7B0ED5B9}"/>
              </a:ext>
            </a:extLst>
          </p:cNvPr>
          <p:cNvSpPr txBox="1"/>
          <p:nvPr/>
        </p:nvSpPr>
        <p:spPr>
          <a:xfrm>
            <a:off x="2986744" y="2639536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B99B5B-A20C-4844-81FA-7E1DE61613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497" y="3008868"/>
            <a:ext cx="1577771" cy="146027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F403C0F-E7AB-4462-B52B-626DF64A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98" y="3322926"/>
            <a:ext cx="48387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661F69-F700-4E87-9A92-18FC0D176618}"/>
              </a:ext>
            </a:extLst>
          </p:cNvPr>
          <p:cNvSpPr txBox="1"/>
          <p:nvPr/>
        </p:nvSpPr>
        <p:spPr>
          <a:xfrm>
            <a:off x="5941738" y="932779"/>
            <a:ext cx="6116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ada_param_grid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90BD-A801-4EBA-84AD-2D8922F22D9F}"/>
              </a:ext>
            </a:extLst>
          </p:cNvPr>
          <p:cNvSpPr txBox="1"/>
          <p:nvPr/>
        </p:nvSpPr>
        <p:spPr>
          <a:xfrm>
            <a:off x="882315" y="1661582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b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259E0-F468-4AF4-BF8D-6A9C09FE02F6}"/>
              </a:ext>
            </a:extLst>
          </p:cNvPr>
          <p:cNvSpPr txBox="1"/>
          <p:nvPr/>
        </p:nvSpPr>
        <p:spPr>
          <a:xfrm>
            <a:off x="6399279" y="2755568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EDDA1-A33E-47EA-85AD-55A2F8A2F252}"/>
              </a:ext>
            </a:extLst>
          </p:cNvPr>
          <p:cNvSpPr txBox="1"/>
          <p:nvPr/>
        </p:nvSpPr>
        <p:spPr>
          <a:xfrm>
            <a:off x="6398797" y="2386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939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A1AB1B-2A24-42F0-953F-F7CC61D64B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636" y="2641840"/>
            <a:ext cx="1884629" cy="15879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Comparison: Confusion Matrices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B3CC-C49B-4E32-A72F-EE3277EFDDDE}"/>
              </a:ext>
            </a:extLst>
          </p:cNvPr>
          <p:cNvSpPr txBox="1"/>
          <p:nvPr/>
        </p:nvSpPr>
        <p:spPr>
          <a:xfrm>
            <a:off x="10146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Logistic Regression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3C9A4-0C0C-40A6-94D4-8292D4B2EF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485" y="2635013"/>
            <a:ext cx="1609831" cy="1489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6DDB79-ECB3-4F7B-BFC8-49C211C7B347}"/>
              </a:ext>
            </a:extLst>
          </p:cNvPr>
          <p:cNvSpPr txBox="1"/>
          <p:nvPr/>
        </p:nvSpPr>
        <p:spPr>
          <a:xfrm>
            <a:off x="93323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ADA Booster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AF85BC-8352-4EEF-BCD9-BAD0E3D8EB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1275" y="2665366"/>
            <a:ext cx="1629086" cy="1527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C7D355-8F35-4CEC-B002-53E0DCEC5D20}"/>
              </a:ext>
            </a:extLst>
          </p:cNvPr>
          <p:cNvSpPr txBox="1"/>
          <p:nvPr/>
        </p:nvSpPr>
        <p:spPr>
          <a:xfrm>
            <a:off x="6761275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</a:t>
            </a:r>
            <a:endParaRPr lang="he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34DBFC-978A-487D-897D-B67E071AD8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45726" y="2600564"/>
            <a:ext cx="2137288" cy="17165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0AAD73-95F0-4A51-A67B-1A2643393197}"/>
              </a:ext>
            </a:extLst>
          </p:cNvPr>
          <p:cNvSpPr txBox="1"/>
          <p:nvPr/>
        </p:nvSpPr>
        <p:spPr>
          <a:xfrm>
            <a:off x="399091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Decision Tree</a:t>
            </a:r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9780C0-8E23-4F15-BABE-8C3CFAC13360}"/>
              </a:ext>
            </a:extLst>
          </p:cNvPr>
          <p:cNvSpPr/>
          <p:nvPr/>
        </p:nvSpPr>
        <p:spPr>
          <a:xfrm>
            <a:off x="2255384" y="3585933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45D64F-0D83-450C-9F97-79F76902C833}"/>
              </a:ext>
            </a:extLst>
          </p:cNvPr>
          <p:cNvSpPr/>
          <p:nvPr/>
        </p:nvSpPr>
        <p:spPr>
          <a:xfrm>
            <a:off x="10453840" y="3021951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38FAB-DDC5-4406-90CC-97891D283167}"/>
              </a:ext>
            </a:extLst>
          </p:cNvPr>
          <p:cNvSpPr txBox="1"/>
          <p:nvPr/>
        </p:nvSpPr>
        <p:spPr>
          <a:xfrm>
            <a:off x="1056738" y="4899743"/>
            <a:ext cx="2397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Highest </a:t>
            </a:r>
            <a:r>
              <a:rPr lang="en-US" dirty="0"/>
              <a:t>% of </a:t>
            </a:r>
            <a:r>
              <a:rPr lang="en-US" sz="1800" dirty="0"/>
              <a:t>correct predictions of positives but at the cost of many false positives (173)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3CA4B-87DB-4C92-A979-1805BAAC4106}"/>
              </a:ext>
            </a:extLst>
          </p:cNvPr>
          <p:cNvSpPr txBox="1"/>
          <p:nvPr/>
        </p:nvSpPr>
        <p:spPr>
          <a:xfrm>
            <a:off x="9332335" y="4864704"/>
            <a:ext cx="2698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Lowest </a:t>
            </a:r>
            <a:r>
              <a:rPr lang="en-US" dirty="0"/>
              <a:t>% of </a:t>
            </a:r>
            <a:r>
              <a:rPr lang="en-US" sz="1800" dirty="0"/>
              <a:t>false positives (50) but at the cost </a:t>
            </a:r>
            <a:r>
              <a:rPr lang="en-US" dirty="0"/>
              <a:t>of fewer correct predictions of </a:t>
            </a:r>
            <a:r>
              <a:rPr lang="en-US" sz="1800" dirty="0"/>
              <a:t>positives (5)</a:t>
            </a:r>
            <a:endParaRPr lang="he-IL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290261D-6A23-41C7-B8F2-10257E835DAB}"/>
              </a:ext>
            </a:extLst>
          </p:cNvPr>
          <p:cNvSpPr/>
          <p:nvPr/>
        </p:nvSpPr>
        <p:spPr>
          <a:xfrm>
            <a:off x="1956950" y="4346765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5F281CD-F704-4FF2-8EC2-508B460C204B}"/>
              </a:ext>
            </a:extLst>
          </p:cNvPr>
          <p:cNvSpPr/>
          <p:nvPr/>
        </p:nvSpPr>
        <p:spPr>
          <a:xfrm>
            <a:off x="10063032" y="4276820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248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 - Metrics</a:t>
            </a:r>
            <a:endParaRPr lang="he-IL" b="1" dirty="0"/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FFFC4F00-D953-4319-AFC9-897CF763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24843"/>
              </p:ext>
            </p:extLst>
          </p:nvPr>
        </p:nvGraphicFramePr>
        <p:xfrm>
          <a:off x="838200" y="1574800"/>
          <a:ext cx="107350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4168">
                  <a:extLst>
                    <a:ext uri="{9D8B030D-6E8A-4147-A177-3AD203B41FA5}">
                      <a16:colId xmlns:a16="http://schemas.microsoft.com/office/drawing/2014/main" val="503199221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3225546885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035425456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80096215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723440879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3167313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7978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roc_auc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79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0.084656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0.290909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0.384363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0.131148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0.582773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69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0.076087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0.254545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0.383456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0.117155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0.565679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23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 Boost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0.930314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0.263982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0.527339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2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0.900348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0.068627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0.127273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0.315676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0.089172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0.529216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65096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588937B-2B7A-48C4-879D-DDC827EF6222}"/>
              </a:ext>
            </a:extLst>
          </p:cNvPr>
          <p:cNvSpPr txBox="1"/>
          <p:nvPr/>
        </p:nvSpPr>
        <p:spPr>
          <a:xfrm>
            <a:off x="8123925" y="3665229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f1 score</a:t>
            </a:r>
            <a:endParaRPr lang="en-US" sz="1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FD1A724-D221-4C5C-86B3-F243CA1A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972" y="4034561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79D4F2B-C7B2-46AD-B76A-CF62BED5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6" y="4073329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EC4782-5899-4B4F-94C6-DC3B68A88596}"/>
              </a:ext>
            </a:extLst>
          </p:cNvPr>
          <p:cNvSpPr txBox="1"/>
          <p:nvPr/>
        </p:nvSpPr>
        <p:spPr>
          <a:xfrm>
            <a:off x="1911621" y="3743797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Accuracy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9272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58" y="543737"/>
            <a:ext cx="4955697" cy="1325563"/>
          </a:xfrm>
        </p:spPr>
        <p:txBody>
          <a:bodyPr/>
          <a:lstStyle/>
          <a:p>
            <a:r>
              <a:rPr lang="en-US" b="1" dirty="0"/>
              <a:t>Implementing Pipeline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855058" y="2047325"/>
            <a:ext cx="4930747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encoder = </a:t>
            </a:r>
            <a:r>
              <a:rPr lang="en-US" sz="1600" dirty="0" err="1"/>
              <a:t>TargetEncoder</a:t>
            </a:r>
            <a:r>
              <a:rPr lang="en-US" sz="1600" dirty="0"/>
              <a:t>(cols=['state'])</a:t>
            </a:r>
          </a:p>
          <a:p>
            <a:r>
              <a:rPr lang="en-US" sz="1600" dirty="0" err="1"/>
              <a:t>scaler</a:t>
            </a:r>
            <a:r>
              <a:rPr lang="en-US" sz="1600" dirty="0"/>
              <a:t> = </a:t>
            </a:r>
            <a:r>
              <a:rPr lang="en-US" sz="1600" dirty="0" err="1"/>
              <a:t>MinMaxScaler</a:t>
            </a:r>
            <a:r>
              <a:rPr lang="en-US" sz="1600" dirty="0"/>
              <a:t>()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 selector = </a:t>
            </a:r>
            <a:r>
              <a:rPr lang="en-US" sz="1600" dirty="0" err="1">
                <a:solidFill>
                  <a:srgbClr val="00B050"/>
                </a:solidFill>
              </a:rPr>
              <a:t>SelectKBest</a:t>
            </a:r>
            <a:r>
              <a:rPr lang="en-US" sz="1600" dirty="0">
                <a:solidFill>
                  <a:srgbClr val="00B050"/>
                </a:solidFill>
              </a:rPr>
              <a:t>(k=5) # optional</a:t>
            </a:r>
          </a:p>
          <a:p>
            <a:r>
              <a:rPr lang="en-US" sz="1600" dirty="0"/>
              <a:t>over = SMOTE(</a:t>
            </a:r>
            <a:r>
              <a:rPr lang="en-US" sz="1600" dirty="0" err="1"/>
              <a:t>sampling_strategy</a:t>
            </a:r>
            <a:r>
              <a:rPr lang="en-US" sz="1600" dirty="0"/>
              <a:t>=0.1, </a:t>
            </a:r>
            <a:r>
              <a:rPr lang="en-US" sz="1600" dirty="0" err="1"/>
              <a:t>k_neighbors</a:t>
            </a:r>
            <a:r>
              <a:rPr lang="en-US" sz="1600" dirty="0"/>
              <a:t>=4)</a:t>
            </a:r>
          </a:p>
          <a:p>
            <a:r>
              <a:rPr lang="en-US" sz="1600" dirty="0"/>
              <a:t>under = </a:t>
            </a:r>
            <a:r>
              <a:rPr lang="en-US" sz="1600" dirty="0" err="1"/>
              <a:t>RandomUnderSampler</a:t>
            </a:r>
            <a:r>
              <a:rPr lang="en-US" sz="1600" dirty="0"/>
              <a:t>(</a:t>
            </a:r>
            <a:r>
              <a:rPr lang="en-US" sz="1600" dirty="0" err="1"/>
              <a:t>sampling_strategy</a:t>
            </a:r>
            <a:r>
              <a:rPr lang="en-US" sz="1600" dirty="0"/>
              <a:t>=0.5)</a:t>
            </a:r>
          </a:p>
          <a:p>
            <a:r>
              <a:rPr lang="en-US" sz="1600" dirty="0"/>
              <a:t>model = </a:t>
            </a:r>
            <a:r>
              <a:rPr lang="en-US" sz="1600" dirty="0" err="1"/>
              <a:t>LogisticRegression</a:t>
            </a:r>
            <a:r>
              <a:rPr lang="en-US" sz="1600" dirty="0"/>
              <a:t>()</a:t>
            </a:r>
          </a:p>
          <a:p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 = [('encoder', encoder),</a:t>
            </a:r>
          </a:p>
          <a:p>
            <a:r>
              <a:rPr lang="en-US" sz="1600" dirty="0"/>
              <a:t>               ('</a:t>
            </a:r>
            <a:r>
              <a:rPr lang="en-US" sz="1600" dirty="0" err="1"/>
              <a:t>scaler</a:t>
            </a:r>
            <a:r>
              <a:rPr lang="en-US" sz="1600" dirty="0"/>
              <a:t>', </a:t>
            </a:r>
            <a:r>
              <a:rPr lang="en-US" sz="1600" dirty="0" err="1"/>
              <a:t>scaler</a:t>
            </a:r>
            <a:r>
              <a:rPr lang="en-US" sz="1600" dirty="0"/>
              <a:t>), </a:t>
            </a:r>
          </a:p>
          <a:p>
            <a:r>
              <a:rPr lang="en-US" sz="1600" dirty="0"/>
              <a:t>               </a:t>
            </a:r>
            <a:r>
              <a:rPr lang="en-US" sz="1600" dirty="0">
                <a:solidFill>
                  <a:srgbClr val="00B050"/>
                </a:solidFill>
              </a:rPr>
              <a:t>#  ('selector', selector),</a:t>
            </a:r>
          </a:p>
          <a:p>
            <a:r>
              <a:rPr lang="en-US" sz="1600" dirty="0"/>
              <a:t>               ('over', over),</a:t>
            </a:r>
          </a:p>
          <a:p>
            <a:r>
              <a:rPr lang="en-US" sz="1600" dirty="0"/>
              <a:t>               ('under', under),</a:t>
            </a:r>
          </a:p>
          <a:p>
            <a:r>
              <a:rPr lang="en-US" sz="1600" dirty="0"/>
              <a:t>               ('model', model)]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pipeline = Pipeline(</a:t>
            </a: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pipeline.fit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  <a:p>
            <a:r>
              <a:rPr lang="en-US" sz="1600" dirty="0"/>
              <a:t>#….and so on and so forth…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 txBox="1">
            <a:spLocks/>
          </p:cNvSpPr>
          <p:nvPr/>
        </p:nvSpPr>
        <p:spPr>
          <a:xfrm>
            <a:off x="6095999" y="543737"/>
            <a:ext cx="4955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Applying </a:t>
            </a:r>
            <a:r>
              <a:rPr lang="en-US" b="1" dirty="0" err="1"/>
              <a:t>GridSearch</a:t>
            </a:r>
            <a:endParaRPr lang="en-US" b="1" dirty="0"/>
          </a:p>
          <a:p>
            <a:r>
              <a:rPr lang="en-US" b="1" dirty="0"/>
              <a:t>To Pipeline</a:t>
            </a:r>
            <a:endParaRPr lang="he-IL" b="1" dirty="0"/>
          </a:p>
        </p:txBody>
      </p:sp>
      <p:sp>
        <p:nvSpPr>
          <p:cNvPr id="5" name="Rectangle 4"/>
          <p:cNvSpPr/>
          <p:nvPr/>
        </p:nvSpPr>
        <p:spPr>
          <a:xfrm>
            <a:off x="6095999" y="2048301"/>
            <a:ext cx="5143837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 = {'over__</a:t>
            </a:r>
            <a:r>
              <a:rPr lang="en-US" sz="1600" dirty="0" err="1"/>
              <a:t>sampling_strategy</a:t>
            </a:r>
            <a:r>
              <a:rPr lang="en-US" sz="1600" dirty="0"/>
              <a:t>': [0.1, 0.2],</a:t>
            </a:r>
          </a:p>
          <a:p>
            <a:r>
              <a:rPr lang="en-US" sz="1600" dirty="0"/>
              <a:t>          'over__</a:t>
            </a:r>
            <a:r>
              <a:rPr lang="en-US" sz="1600" dirty="0" err="1"/>
              <a:t>k_neighbors</a:t>
            </a:r>
            <a:r>
              <a:rPr lang="en-US" sz="1600" dirty="0"/>
              <a:t>': range(3, 5),</a:t>
            </a:r>
          </a:p>
          <a:p>
            <a:r>
              <a:rPr lang="en-US" sz="1600" dirty="0"/>
              <a:t>          'under__</a:t>
            </a:r>
            <a:r>
              <a:rPr lang="en-US" sz="1600" dirty="0" err="1"/>
              <a:t>sampling_strategy</a:t>
            </a:r>
            <a:r>
              <a:rPr lang="en-US" sz="1600" dirty="0"/>
              <a:t>': [0.3, 0.5],</a:t>
            </a:r>
          </a:p>
          <a:p>
            <a:r>
              <a:rPr lang="en-US" sz="1600" dirty="0"/>
              <a:t>          '</a:t>
            </a:r>
            <a:r>
              <a:rPr lang="en-US" sz="1600" dirty="0" err="1"/>
              <a:t>model__C</a:t>
            </a:r>
            <a:r>
              <a:rPr lang="en-US" sz="1600" dirty="0"/>
              <a:t>': [0.01, 0.1, 1]}</a:t>
            </a:r>
          </a:p>
          <a:p>
            <a:br>
              <a:rPr lang="en-US" sz="1600" dirty="0"/>
            </a:br>
            <a:r>
              <a:rPr lang="en-US" sz="1600" dirty="0" err="1"/>
              <a:t>gs</a:t>
            </a:r>
            <a:r>
              <a:rPr lang="en-US" sz="1600" dirty="0"/>
              <a:t> = </a:t>
            </a:r>
            <a:r>
              <a:rPr lang="en-US" sz="1600" dirty="0" err="1"/>
              <a:t>GridSearchCV</a:t>
            </a:r>
            <a:r>
              <a:rPr lang="en-US" sz="1600" dirty="0"/>
              <a:t>(pipeline, </a:t>
            </a:r>
            <a:r>
              <a:rPr lang="en-US" sz="1600" dirty="0" err="1"/>
              <a:t>param_grid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, cv=10,</a:t>
            </a:r>
          </a:p>
          <a:p>
            <a:r>
              <a:rPr lang="en-US" sz="1600" dirty="0"/>
              <a:t> scoring='f1') </a:t>
            </a:r>
            <a:r>
              <a:rPr lang="en-US" sz="1600" dirty="0">
                <a:solidFill>
                  <a:srgbClr val="00B050"/>
                </a:solidFill>
              </a:rPr>
              <a:t># verbose=3</a:t>
            </a:r>
          </a:p>
          <a:p>
            <a:r>
              <a:rPr lang="en-US" sz="1600" dirty="0" err="1"/>
              <a:t>gs.fit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098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29" y="495611"/>
            <a:ext cx="10803542" cy="1325563"/>
          </a:xfrm>
        </p:spPr>
        <p:txBody>
          <a:bodyPr/>
          <a:lstStyle/>
          <a:p>
            <a:r>
              <a:rPr lang="en-US" b="1" dirty="0"/>
              <a:t>Log Loss</a:t>
            </a:r>
            <a:br>
              <a:rPr lang="en-US" b="1" dirty="0"/>
            </a:br>
            <a:r>
              <a:rPr lang="en-US" sz="2800" b="1" dirty="0"/>
              <a:t>(Random Forest Grid Search with Log Loss Scoring)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26</a:t>
            </a:fld>
            <a:endParaRPr lang="he-I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D9E146-65F0-42CE-887A-0B6DBE1B23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3464" y="2808928"/>
            <a:ext cx="1614990" cy="1485214"/>
          </a:xfrm>
          <a:prstGeom prst="rect">
            <a:avLst/>
          </a:prstGeom>
        </p:spPr>
      </p:pic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28C3F859-9899-4C90-A28E-3764F144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86468"/>
              </p:ext>
            </p:extLst>
          </p:nvPr>
        </p:nvGraphicFramePr>
        <p:xfrm>
          <a:off x="808259" y="2493175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167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CE50F7B-36EF-4CC9-AE07-C784039A09B8}"/>
              </a:ext>
            </a:extLst>
          </p:cNvPr>
          <p:cNvSpPr txBox="1"/>
          <p:nvPr/>
        </p:nvSpPr>
        <p:spPr>
          <a:xfrm>
            <a:off x="2649676" y="2433908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F5648-AA8B-40F4-AB98-3C22FE001787}"/>
              </a:ext>
            </a:extLst>
          </p:cNvPr>
          <p:cNvSpPr txBox="1"/>
          <p:nvPr/>
        </p:nvSpPr>
        <p:spPr>
          <a:xfrm>
            <a:off x="694228" y="1821174"/>
            <a:ext cx="9093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518DA-CCF7-4009-9FC5-B89D58A5580F}"/>
              </a:ext>
            </a:extLst>
          </p:cNvPr>
          <p:cNvSpPr txBox="1"/>
          <p:nvPr/>
        </p:nvSpPr>
        <p:spPr>
          <a:xfrm>
            <a:off x="4667440" y="2323862"/>
            <a:ext cx="7360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greater_is_better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needs_proba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GridSearchCV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scoring=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grid_dt_logloss.fit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F310C-7B5F-4FC2-8E76-0D6D8086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64" y="4105527"/>
            <a:ext cx="4464480" cy="24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73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Discussion and Summary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A116F-C867-4337-A506-4A15EA6AD67D}"/>
              </a:ext>
            </a:extLst>
          </p:cNvPr>
          <p:cNvSpPr txBox="1"/>
          <p:nvPr/>
        </p:nvSpPr>
        <p:spPr>
          <a:xfrm>
            <a:off x="838198" y="1965326"/>
            <a:ext cx="104000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0" indent="-717550">
              <a:spcAft>
                <a:spcPts val="1200"/>
              </a:spcAft>
            </a:pPr>
            <a:r>
              <a:rPr lang="en-US" dirty="0"/>
              <a:t>Recall - Insurance company will want to minimize false-negatives (falsely predicting risky policies that end in insurance claims) on order to minimize payouts. So will want to maximize recall.</a:t>
            </a:r>
          </a:p>
          <a:p>
            <a:pPr marL="1071563" indent="-1071563">
              <a:spcAft>
                <a:spcPts val="1200"/>
              </a:spcAft>
            </a:pPr>
            <a:r>
              <a:rPr lang="en-US" dirty="0"/>
              <a:t>Precision – Insurance company will also want to minimize false-positives (falsely predicting safe policies) in order to maximize income from selling insurance.</a:t>
            </a:r>
          </a:p>
          <a:p>
            <a:pPr>
              <a:spcAft>
                <a:spcPts val="1200"/>
              </a:spcAft>
            </a:pPr>
            <a:r>
              <a:rPr lang="en-US" dirty="0"/>
              <a:t>In our opinion, paying out insurance claims will have a higher impact on the company’s profit than missing potential income from insurance policies not being sold.</a:t>
            </a:r>
          </a:p>
          <a:p>
            <a:pPr>
              <a:spcAft>
                <a:spcPts val="1200"/>
              </a:spcAft>
            </a:pPr>
            <a:r>
              <a:rPr lang="en-US" dirty="0"/>
              <a:t>Therefore, from a business perspective, recall is a better metric than precision. The f1 metric is also useful because it balances these two metrics. An f2 metric may be even better as it puts more weight to recall.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CE89B-4DE7-41EB-9EF4-1E28A348BAF9}"/>
              </a:ext>
            </a:extLst>
          </p:cNvPr>
          <p:cNvSpPr txBox="1"/>
          <p:nvPr/>
        </p:nvSpPr>
        <p:spPr>
          <a:xfrm>
            <a:off x="838198" y="4809898"/>
            <a:ext cx="100264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Model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The logistic regression model gives the best results on both recall and f1 metrics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65442-5189-4797-9BD4-07298EAD4433}"/>
              </a:ext>
            </a:extLst>
          </p:cNvPr>
          <p:cNvSpPr txBox="1"/>
          <p:nvPr/>
        </p:nvSpPr>
        <p:spPr>
          <a:xfrm>
            <a:off x="838198" y="15229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Relevant Metrics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997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Analysis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51"/>
            <a:ext cx="10515600" cy="510629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Investigate how to use the data for square feet (home size) – maybe filling in the blanks with mean size of home according to postal code.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other methods for handling imbalanced data: Penalizing - the </a:t>
            </a:r>
            <a:r>
              <a:rPr lang="en-US" sz="1600" i="1" dirty="0" err="1"/>
              <a:t>class_weight</a:t>
            </a:r>
            <a:r>
              <a:rPr lang="en-US" sz="1600" dirty="0"/>
              <a:t> argument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Try other scalers (</a:t>
            </a:r>
            <a:r>
              <a:rPr lang="en-GB" sz="1600" dirty="0" err="1"/>
              <a:t>StandardScaler</a:t>
            </a:r>
            <a:r>
              <a:rPr lang="en-GB" sz="1600" dirty="0"/>
              <a:t>, etc.)</a:t>
            </a:r>
            <a:endParaRPr lang="en-US" sz="16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Improving / tweaking hyperparameters for </a:t>
            </a:r>
            <a:r>
              <a:rPr lang="en-US" sz="1600" dirty="0" err="1"/>
              <a:t>GridSearch</a:t>
            </a:r>
            <a:r>
              <a:rPr lang="en-US" sz="1600" dirty="0"/>
              <a:t> </a:t>
            </a:r>
            <a:r>
              <a:rPr lang="en-US" sz="1600" dirty="0" err="1"/>
              <a:t>fo</a:t>
            </a:r>
            <a:r>
              <a:rPr lang="en-US" sz="1600" dirty="0"/>
              <a:t> the various models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Expand pipeline to include one-hot-encoder, split into pre-processing pipeline and model pipeline.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Additional models and boosters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K-Nearest Neighbors Classifier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XGBoost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CatBoost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LGBM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Look into a </a:t>
            </a:r>
            <a:r>
              <a:rPr lang="en-US" sz="1600" dirty="0" err="1"/>
              <a:t>logloss</a:t>
            </a:r>
            <a:r>
              <a:rPr lang="en-US" sz="1600" dirty="0"/>
              <a:t> metric (better handle probabilities) or RMSE metric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using a f2 metric (more weight to recall and less weight to precision)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CFE0-8BE8-4598-80F7-C45D7FF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2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he-IL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86EDC-0B7E-4AFF-96F8-4C013BFB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92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8CF9-377D-4E82-90F2-3BAA1A5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69"/>
            <a:ext cx="10515600" cy="1325563"/>
          </a:xfrm>
        </p:spPr>
        <p:txBody>
          <a:bodyPr/>
          <a:lstStyle/>
          <a:p>
            <a:r>
              <a:rPr lang="en-US" b="1" dirty="0"/>
              <a:t>Dataset and Objective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AD89D-00D2-4811-9A18-CE81568C504E}"/>
              </a:ext>
            </a:extLst>
          </p:cNvPr>
          <p:cNvSpPr txBox="1"/>
          <p:nvPr/>
        </p:nvSpPr>
        <p:spPr>
          <a:xfrm>
            <a:off x="6267696" y="2506322"/>
            <a:ext cx="54179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Has burglar alarm </a:t>
            </a:r>
            <a:r>
              <a:rPr lang="en-US" sz="1600" dirty="0"/>
              <a:t>– presence of burglar alarm in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Portable electronics </a:t>
            </a:r>
            <a:r>
              <a:rPr lang="en-US" sz="1600" dirty="0"/>
              <a:t>– presence of portable electronics in the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Coast</a:t>
            </a:r>
            <a:r>
              <a:rPr lang="en-US" sz="1600" dirty="0"/>
              <a:t> – assumed to be distance in miles to nearest coast.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Fire housing proximity </a:t>
            </a:r>
            <a:r>
              <a:rPr lang="en-US" sz="1600" dirty="0"/>
              <a:t>– a community’s fire risk classification grade, on a scale of 1-10 (1 is safest) </a:t>
            </a:r>
            <a:r>
              <a:rPr lang="en-US" sz="1600" b="1" dirty="0">
                <a:solidFill>
                  <a:srgbClr val="FF0000"/>
                </a:solidFill>
              </a:rPr>
              <a:t>*.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Previous policies</a:t>
            </a:r>
            <a:r>
              <a:rPr lang="en-US" sz="1600" dirty="0"/>
              <a:t> – number of customer’s previous policies.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User age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Card type - </a:t>
            </a:r>
            <a:r>
              <a:rPr lang="en-US" sz="1600" dirty="0"/>
              <a:t>debit, credit and prepaid.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Target</a:t>
            </a:r>
            <a:r>
              <a:rPr lang="en-US" sz="1600" dirty="0"/>
              <a:t> – Occurrence of a claim in the insurance policy.</a:t>
            </a:r>
          </a:p>
          <a:p>
            <a:pPr marL="444500" indent="-444500">
              <a:buFont typeface="+mj-lt"/>
              <a:buAutoNum type="arabicPeriod" startAt="11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CB40-39D8-40E4-8397-9416AB4DF48C}"/>
              </a:ext>
            </a:extLst>
          </p:cNvPr>
          <p:cNvSpPr txBox="1"/>
          <p:nvPr/>
        </p:nvSpPr>
        <p:spPr>
          <a:xfrm>
            <a:off x="838200" y="1125010"/>
            <a:ext cx="10601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sz="1800" dirty="0"/>
              <a:t> dataset contains </a:t>
            </a:r>
            <a:r>
              <a:rPr lang="en-US" sz="1800" b="1" dirty="0"/>
              <a:t>12,398 rows</a:t>
            </a:r>
            <a:r>
              <a:rPr lang="en-US" sz="1800" dirty="0"/>
              <a:t>, each representing </a:t>
            </a:r>
            <a:r>
              <a:rPr lang="en-US" dirty="0"/>
              <a:t>a single Lemonade insurance policy (</a:t>
            </a:r>
            <a:r>
              <a:rPr lang="en-US" dirty="0">
                <a:hlinkClick r:id="rId2"/>
              </a:rPr>
              <a:t>www.lemonade.com</a:t>
            </a:r>
            <a:r>
              <a:rPr lang="en-US" dirty="0"/>
              <a:t>), an online-only insurance company with over 1 million customers. The dataset was received as a csv file ("home-insurance-raw-data.csv“) with no additional information.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A1F5E-2C1A-4795-AA86-6AE47E0AB632}"/>
              </a:ext>
            </a:extLst>
          </p:cNvPr>
          <p:cNvSpPr txBox="1"/>
          <p:nvPr/>
        </p:nvSpPr>
        <p:spPr>
          <a:xfrm>
            <a:off x="826323" y="2506322"/>
            <a:ext cx="52578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 – assumed to be a unique identifier representing a single insurance policy.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State</a:t>
            </a:r>
            <a:r>
              <a:rPr lang="en-US" sz="1600" dirty="0"/>
              <a:t> – data contains 21 states out of the 50 U.S. states.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Postal code </a:t>
            </a:r>
            <a:r>
              <a:rPr lang="en-US" sz="1600" dirty="0"/>
              <a:t>– data contains 2,565 unique codes out of 41,692 different postal codes in the U.S.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Product</a:t>
            </a:r>
            <a:r>
              <a:rPr lang="en-US" sz="1600" dirty="0"/>
              <a:t>  - ho3, ho4, ho6.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User ID – </a:t>
            </a:r>
            <a:r>
              <a:rPr lang="en-US" sz="1600" dirty="0"/>
              <a:t>assumed to be a unique customer identifier (one customer can have more than one policy).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Square feet  - </a:t>
            </a:r>
            <a:r>
              <a:rPr lang="en-US" sz="1600" dirty="0"/>
              <a:t>area of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High risk dog </a:t>
            </a:r>
            <a:r>
              <a:rPr lang="en-US" sz="1600" dirty="0"/>
              <a:t> - assumed to be presence of a high-risk dog in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Has fire alarm </a:t>
            </a:r>
            <a:r>
              <a:rPr lang="en-US" sz="1600" dirty="0"/>
              <a:t>- presence of fire alarm in insured home</a:t>
            </a:r>
            <a:r>
              <a:rPr lang="en-US" sz="1600" b="1" dirty="0"/>
              <a:t>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EAE24-CA66-40BE-BAF8-F1C40536EEB6}"/>
              </a:ext>
            </a:extLst>
          </p:cNvPr>
          <p:cNvSpPr txBox="1"/>
          <p:nvPr/>
        </p:nvSpPr>
        <p:spPr>
          <a:xfrm>
            <a:off x="811574" y="5553310"/>
            <a:ext cx="1065438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u="sng" dirty="0"/>
              <a:t>Objective</a:t>
            </a:r>
          </a:p>
          <a:p>
            <a:pPr marL="0" indent="0">
              <a:buNone/>
            </a:pPr>
            <a:r>
              <a:rPr lang="en-US" dirty="0"/>
              <a:t>Predict the occurrence of an insurance claim based on features of insurance policies.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8418F-C507-4A6C-A51A-9825D618FCAB}"/>
              </a:ext>
            </a:extLst>
          </p:cNvPr>
          <p:cNvSpPr txBox="1"/>
          <p:nvPr/>
        </p:nvSpPr>
        <p:spPr>
          <a:xfrm>
            <a:off x="838200" y="213699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contains </a:t>
            </a:r>
            <a:r>
              <a:rPr lang="en-US" b="1" dirty="0"/>
              <a:t>16 columns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26B26-ED9C-4607-B7C0-6A59214433BD}"/>
              </a:ext>
            </a:extLst>
          </p:cNvPr>
          <p:cNvSpPr txBox="1"/>
          <p:nvPr/>
        </p:nvSpPr>
        <p:spPr>
          <a:xfrm>
            <a:off x="838200" y="6207373"/>
            <a:ext cx="108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 See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www.verisk.com/insurance/visualize/new-ppc-fire-protection-classes-to-benefit-insurers-communities</a:t>
            </a:r>
            <a:r>
              <a:rPr lang="en-US" sz="1200" dirty="0">
                <a:hlinkClick r:id="rId3"/>
              </a:rPr>
              <a:t>/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75EDA-3900-41E7-9237-FC05FA1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7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31" y="1604463"/>
            <a:ext cx="10216144" cy="4786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analysis: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72 duplicate values in “id” column (“id” is assumed to be a unique insurance policy identifier)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97.7% missing values in “</a:t>
            </a:r>
            <a:r>
              <a:rPr lang="en-US" sz="1800" dirty="0" err="1"/>
              <a:t>square_ft</a:t>
            </a:r>
            <a:r>
              <a:rPr lang="en-US" sz="1800" dirty="0"/>
              <a:t>” column.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Some missing values in “portable electronics”, “coast”, “</a:t>
            </a:r>
            <a:r>
              <a:rPr lang="en-US" sz="1800" dirty="0" err="1"/>
              <a:t>user_age</a:t>
            </a:r>
            <a:r>
              <a:rPr lang="en-US" sz="1800" dirty="0"/>
              <a:t>”, and “</a:t>
            </a:r>
            <a:r>
              <a:rPr lang="en-US" sz="1800" dirty="0" err="1"/>
              <a:t>card_type</a:t>
            </a:r>
            <a:r>
              <a:rPr lang="en-US" sz="1800" dirty="0"/>
              <a:t>” columns.</a:t>
            </a:r>
          </a:p>
          <a:p>
            <a:pPr marL="800100" lvl="1" indent="-342900">
              <a:buNone/>
            </a:pPr>
            <a:endParaRPr lang="en-US" sz="1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Preliminary transformations and fixes: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postal code to 5-character string (by adding “0”s to 4-character codes).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state abbreviations to full name </a:t>
            </a:r>
            <a:br>
              <a:rPr lang="en-US" sz="1800" dirty="0"/>
            </a:br>
            <a:r>
              <a:rPr lang="en-US" sz="1800" dirty="0"/>
              <a:t>(i.e. NY -&gt; New York, TX -&gt; Texas).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Changed “target”, “</a:t>
            </a:r>
            <a:r>
              <a:rPr lang="en-US" sz="1800" dirty="0" err="1"/>
              <a:t>has_fire_alarm</a:t>
            </a:r>
            <a:r>
              <a:rPr lang="en-US" sz="1800" dirty="0"/>
              <a:t>” and “has </a:t>
            </a:r>
            <a:r>
              <a:rPr lang="en-US" sz="1800" dirty="0" err="1"/>
              <a:t>burglar_alarm</a:t>
            </a:r>
            <a:r>
              <a:rPr lang="en-US" sz="1800" dirty="0"/>
              <a:t>” from True/False to 1/0.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Dropped 72 rows which had duplicate policy id numbers (0.6% data loss).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ADBA-1FED-4DC5-B169-3D28A21E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1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756CDA5-BCCE-4917-AFBE-CF88C8C6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94" y="624740"/>
            <a:ext cx="7768784" cy="576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DDDBAE-2D9B-4A67-9DB6-28038F9144AC}"/>
              </a:ext>
            </a:extLst>
          </p:cNvPr>
          <p:cNvSpPr txBox="1"/>
          <p:nvPr/>
        </p:nvSpPr>
        <p:spPr>
          <a:xfrm>
            <a:off x="838200" y="1690688"/>
            <a:ext cx="30109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 Risk Dog  - no “True” values (all “False”)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</a:t>
            </a:r>
            <a:r>
              <a:rPr lang="en-US" u="sng" dirty="0"/>
              <a:t>extremely</a:t>
            </a:r>
            <a:r>
              <a:rPr lang="en-US" dirty="0"/>
              <a:t> imbalanced (97.7% False)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11E908-12E9-499C-8501-0457DABF3681}"/>
              </a:ext>
            </a:extLst>
          </p:cNvPr>
          <p:cNvSpPr/>
          <p:nvPr/>
        </p:nvSpPr>
        <p:spPr>
          <a:xfrm>
            <a:off x="3849189" y="4040103"/>
            <a:ext cx="2832890" cy="2709935"/>
          </a:xfrm>
          <a:prstGeom prst="ellipse">
            <a:avLst/>
          </a:prstGeom>
          <a:solidFill>
            <a:srgbClr val="4472C4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178572" y="3743943"/>
            <a:ext cx="2155594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ADB38-61D4-4C84-B7D9-64E6B247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8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966682" y="2339756"/>
            <a:ext cx="1288102" cy="359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19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6="http://schemas.microsoft.com/office/drawing/2016/5/12/chartex">
        <mc:Choice Requires="cx6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9ABC4CA7-F5A2-48BB-A0A1-2A2786A5DE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5941381"/>
                  </p:ext>
                </p:extLst>
              </p:nvPr>
            </p:nvGraphicFramePr>
            <p:xfrm>
              <a:off x="997226" y="1259633"/>
              <a:ext cx="10356574" cy="54053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xmlns="" xmlns:cx6="http://schemas.microsoft.com/office/drawing/2016/5/12/chartex" id="{9ABC4CA7-F5A2-48BB-A0A1-2A2786A5DE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7226" y="1259633"/>
                <a:ext cx="10356574" cy="5405346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017C6BD5-FB8F-4AAF-9D66-C65FFE37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EDA 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F0122-C049-4139-9A7F-0195B36CF5F2}"/>
              </a:ext>
            </a:extLst>
          </p:cNvPr>
          <p:cNvSpPr txBox="1"/>
          <p:nvPr/>
        </p:nvSpPr>
        <p:spPr>
          <a:xfrm>
            <a:off x="4060963" y="762391"/>
            <a:ext cx="422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Number of Insurance Policies by 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01ED9-4397-4123-8BDF-358120C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51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4BBCA5-3367-490E-946F-1CF97F18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Correlation Matrix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63103-80A9-441E-8222-A85A1725D459}"/>
              </a:ext>
            </a:extLst>
          </p:cNvPr>
          <p:cNvSpPr txBox="1"/>
          <p:nvPr/>
        </p:nvSpPr>
        <p:spPr>
          <a:xfrm>
            <a:off x="918246" y="1813833"/>
            <a:ext cx="30109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significant correlation of any feature with the target variable.</a:t>
            </a:r>
          </a:p>
          <a:p>
            <a:endParaRPr lang="en-US" dirty="0"/>
          </a:p>
          <a:p>
            <a:r>
              <a:rPr lang="en-US" dirty="0"/>
              <a:t>Almost no observable correlations between the different features.</a:t>
            </a:r>
          </a:p>
          <a:p>
            <a:endParaRPr lang="en-US" dirty="0"/>
          </a:p>
          <a:p>
            <a:r>
              <a:rPr lang="en-US" dirty="0"/>
              <a:t>Small correlation between coast and </a:t>
            </a:r>
            <a:r>
              <a:rPr lang="en-US" dirty="0" err="1"/>
              <a:t>postal_code</a:t>
            </a:r>
            <a:r>
              <a:rPr lang="en-US" dirty="0"/>
              <a:t> (0.38) and between coast and </a:t>
            </a:r>
            <a:r>
              <a:rPr lang="en-US" dirty="0" err="1"/>
              <a:t>portable_electronics</a:t>
            </a:r>
            <a:r>
              <a:rPr lang="en-US" dirty="0"/>
              <a:t> (0.38).</a:t>
            </a:r>
          </a:p>
          <a:p>
            <a:endParaRPr lang="en-US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FA9EDDE-81C9-4063-A391-FC5AC8C8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35" y="1690688"/>
            <a:ext cx="7931311" cy="47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47AA1-29EB-481D-A529-97F3AC76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51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Transformation</a:t>
            </a:r>
            <a:endParaRPr lang="he-I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4EA54-BDC7-431C-BE26-616AF8058989}"/>
              </a:ext>
            </a:extLst>
          </p:cNvPr>
          <p:cNvSpPr txBox="1"/>
          <p:nvPr/>
        </p:nvSpPr>
        <p:spPr>
          <a:xfrm>
            <a:off x="9422646" y="3511504"/>
            <a:ext cx="245522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into three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close_to_coast_risk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High risk (0-5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Medium risk (6-29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Low risk (30+ miles from coast or </a:t>
            </a:r>
            <a:r>
              <a:rPr lang="en-US" sz="1050" dirty="0" err="1"/>
              <a:t>NaN</a:t>
            </a:r>
            <a:r>
              <a:rPr lang="en-US" sz="105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D7D8E-A0C0-4D00-83D2-D8E646C1B177}"/>
              </a:ext>
            </a:extLst>
          </p:cNvPr>
          <p:cNvSpPr txBox="1"/>
          <p:nvPr/>
        </p:nvSpPr>
        <p:spPr>
          <a:xfrm>
            <a:off x="9866445" y="1441129"/>
            <a:ext cx="116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Coast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8AE8B-0812-4DDE-940F-C92995EE58BB}"/>
              </a:ext>
            </a:extLst>
          </p:cNvPr>
          <p:cNvSpPr txBox="1"/>
          <p:nvPr/>
        </p:nvSpPr>
        <p:spPr>
          <a:xfrm>
            <a:off x="6423830" y="1433605"/>
            <a:ext cx="234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Fire Housing Proximity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C6B4-6F52-4195-AF52-928D3AB9A2E5}"/>
              </a:ext>
            </a:extLst>
          </p:cNvPr>
          <p:cNvSpPr txBox="1"/>
          <p:nvPr/>
        </p:nvSpPr>
        <p:spPr>
          <a:xfrm>
            <a:off x="3807554" y="1441127"/>
            <a:ext cx="203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Previous Policies</a:t>
            </a:r>
            <a:endParaRPr lang="he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FC7B7-E0CE-4DE1-8FFF-21F76436023B}"/>
              </a:ext>
            </a:extLst>
          </p:cNvPr>
          <p:cNvSpPr txBox="1"/>
          <p:nvPr/>
        </p:nvSpPr>
        <p:spPr>
          <a:xfrm>
            <a:off x="6545132" y="3512949"/>
            <a:ext cx="213802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15 string values into 8 categories according to numerical value (1-8)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802B1A-634D-4E86-8379-EC3DCAE26256}"/>
              </a:ext>
            </a:extLst>
          </p:cNvPr>
          <p:cNvSpPr txBox="1"/>
          <p:nvPr/>
        </p:nvSpPr>
        <p:spPr>
          <a:xfrm>
            <a:off x="3776056" y="3507287"/>
            <a:ext cx="2238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8 values into 2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has_previous_policies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Zero previous policies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One or more previous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B4817-4606-4CBD-B5D5-9936653C1ECD}"/>
              </a:ext>
            </a:extLst>
          </p:cNvPr>
          <p:cNvSpPr txBox="1"/>
          <p:nvPr/>
        </p:nvSpPr>
        <p:spPr>
          <a:xfrm>
            <a:off x="1042450" y="1435685"/>
            <a:ext cx="193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 Age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8E090-EDBB-47B5-8964-AE62A9244252}"/>
              </a:ext>
            </a:extLst>
          </p:cNvPr>
          <p:cNvSpPr txBox="1"/>
          <p:nvPr/>
        </p:nvSpPr>
        <p:spPr>
          <a:xfrm>
            <a:off x="981428" y="3508492"/>
            <a:ext cx="22383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to 6 categories: 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user_age_cat</a:t>
            </a:r>
            <a:r>
              <a:rPr lang="en-US" sz="1050" dirty="0"/>
              <a:t>’)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under 25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25 - 34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35 - 44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over 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C9B8F-1A35-496B-A416-665E1A849B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689" y="1838308"/>
            <a:ext cx="2484114" cy="1617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64E2D-9543-441C-9031-8A9424CE19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3044" y="1847931"/>
            <a:ext cx="2638770" cy="1650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D19DBD-6F9E-45B1-AD43-D966F32561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0666" y="1851119"/>
            <a:ext cx="2502925" cy="1624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F16C68-5C87-4795-94DB-B9D86E0CFE4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3080" y="5121450"/>
            <a:ext cx="2570679" cy="16162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C65D5F-23EB-44DB-A3F6-4DA25BD5A86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34263" y="1875924"/>
            <a:ext cx="2626415" cy="1617456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7D90811A-FC38-48F1-82EC-346EB3206D96}"/>
              </a:ext>
            </a:extLst>
          </p:cNvPr>
          <p:cNvSpPr/>
          <p:nvPr/>
        </p:nvSpPr>
        <p:spPr>
          <a:xfrm rot="5400000">
            <a:off x="10305985" y="46855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170B86-60DA-4B81-9C6C-FD2E550DD14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2937" y="5121450"/>
            <a:ext cx="2502925" cy="1578691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D0B9027-47C1-41BA-947B-277EA33AFF91}"/>
              </a:ext>
            </a:extLst>
          </p:cNvPr>
          <p:cNvSpPr/>
          <p:nvPr/>
        </p:nvSpPr>
        <p:spPr>
          <a:xfrm rot="5400000">
            <a:off x="7459831" y="4685512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456CC11-AC33-4B87-A72B-007A611E219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08103" y="5144910"/>
            <a:ext cx="2502925" cy="1569374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9C0D2354-208D-427E-845B-25ED56B3C1A3}"/>
              </a:ext>
            </a:extLst>
          </p:cNvPr>
          <p:cNvSpPr/>
          <p:nvPr/>
        </p:nvSpPr>
        <p:spPr>
          <a:xfrm rot="5400000">
            <a:off x="4703092" y="4686929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691216-F1A1-476C-8B7C-14121683A7C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351" y="5082931"/>
            <a:ext cx="2440789" cy="161721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B793EE-575E-49C2-B4F2-40A7EA06BF37}"/>
              </a:ext>
            </a:extLst>
          </p:cNvPr>
          <p:cNvSpPr/>
          <p:nvPr/>
        </p:nvSpPr>
        <p:spPr>
          <a:xfrm rot="5400000">
            <a:off x="1877698" y="46996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C0B22-9BF4-4139-9D0C-7191E941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66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FAFF357-2227-4CE7-AA51-9D2D6B27AE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52" y="1868999"/>
            <a:ext cx="3180388" cy="2167409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7571F162-7195-4B0A-AACD-772C88BBCE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49" y="1822833"/>
            <a:ext cx="3180387" cy="21202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081DD9-76EC-4B24-BF22-EF438F7073C8}"/>
              </a:ext>
            </a:extLst>
          </p:cNvPr>
          <p:cNvSpPr txBox="1"/>
          <p:nvPr/>
        </p:nvSpPr>
        <p:spPr>
          <a:xfrm>
            <a:off x="717725" y="149966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Hurricane Activity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4B9284-2760-4540-BB40-4518E3068679}"/>
              </a:ext>
            </a:extLst>
          </p:cNvPr>
          <p:cNvSpPr txBox="1"/>
          <p:nvPr/>
        </p:nvSpPr>
        <p:spPr>
          <a:xfrm>
            <a:off x="3984848" y="153090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Earthquake Risk</a:t>
            </a:r>
            <a:endParaRPr lang="he-IL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54217F-DA78-443A-BBD4-0A7D26E0A1B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1432" y="4318926"/>
            <a:ext cx="3789739" cy="22893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816DB3-DB9F-4A47-B677-19FD198ECC65}"/>
              </a:ext>
            </a:extLst>
          </p:cNvPr>
          <p:cNvSpPr txBox="1"/>
          <p:nvPr/>
        </p:nvSpPr>
        <p:spPr>
          <a:xfrm>
            <a:off x="3837570" y="4071550"/>
            <a:ext cx="3037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Number of Natural Disasters </a:t>
            </a:r>
            <a:br>
              <a:rPr lang="en-US" sz="1800" b="1" dirty="0"/>
            </a:br>
            <a:r>
              <a:rPr lang="en-US" sz="1800" b="1" dirty="0"/>
              <a:t>Since 1953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9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235F1-091E-4C00-8074-D8B4E161DFC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8857" y="1476903"/>
            <a:ext cx="4495723" cy="48489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FB1C80-8CBE-43D6-A261-9933F2A85745}"/>
              </a:ext>
            </a:extLst>
          </p:cNvPr>
          <p:cNvSpPr txBox="1"/>
          <p:nvPr/>
        </p:nvSpPr>
        <p:spPr>
          <a:xfrm>
            <a:off x="4203865" y="831682"/>
            <a:ext cx="7695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600" dirty="0">
                <a:hlinkClick r:id="rId6"/>
              </a:rPr>
              <a:t>https://worldpopulationreview.com/state-rankings/states-with-the-least-natural-disasters</a:t>
            </a:r>
            <a:endParaRPr lang="he-IL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905241C-8F06-4765-9B4E-4A277DD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85" y="365125"/>
            <a:ext cx="10515600" cy="1325563"/>
          </a:xfrm>
        </p:spPr>
        <p:txBody>
          <a:bodyPr/>
          <a:lstStyle/>
          <a:p>
            <a:r>
              <a:rPr lang="en-US" b="1" dirty="0"/>
              <a:t>Data Enrichment</a:t>
            </a:r>
            <a:endParaRPr lang="he-IL" b="1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B8BC2593-BF62-4552-AA5C-EA0140DA77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2" y="4386223"/>
            <a:ext cx="2963825" cy="22893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CADA1B-894B-4859-8586-3DE7488466EC}"/>
              </a:ext>
            </a:extLst>
          </p:cNvPr>
          <p:cNvSpPr txBox="1"/>
          <p:nvPr/>
        </p:nvSpPr>
        <p:spPr>
          <a:xfrm>
            <a:off x="570633" y="4071550"/>
            <a:ext cx="2550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Large Fire Probability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1664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13720</TotalTime>
  <Words>3464</Words>
  <Application>Microsoft Office PowerPoint</Application>
  <PresentationFormat>Widescreen</PresentationFormat>
  <Paragraphs>468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Home Insurance Classification Project</vt:lpstr>
      <vt:lpstr>Overview</vt:lpstr>
      <vt:lpstr>Dataset and Objective</vt:lpstr>
      <vt:lpstr>EDA</vt:lpstr>
      <vt:lpstr>PowerPoint Presentation</vt:lpstr>
      <vt:lpstr>EDA </vt:lpstr>
      <vt:lpstr>Correlation Matrix</vt:lpstr>
      <vt:lpstr>PowerPoint Presentation</vt:lpstr>
      <vt:lpstr>Data Enrichment</vt:lpstr>
      <vt:lpstr>PowerPoint Presentation</vt:lpstr>
      <vt:lpstr>Data Engineering – Adding New Columns</vt:lpstr>
      <vt:lpstr>Dropping Redundant Columns</vt:lpstr>
      <vt:lpstr>Handling Missing Values</vt:lpstr>
      <vt:lpstr>Pre-processing  </vt:lpstr>
      <vt:lpstr>Handling Data Imbalance</vt:lpstr>
      <vt:lpstr>Handling Data Imbalance</vt:lpstr>
      <vt:lpstr>Initial Decision Tree Classifier Visualization</vt:lpstr>
      <vt:lpstr>Decision Tree Classifier (Grid Search : 10-fold cv)</vt:lpstr>
      <vt:lpstr>Random Forest Classifier (Grid Search : 5-fold cv)</vt:lpstr>
      <vt:lpstr>Logistic Regression (Grid Search : 10-fold cv)</vt:lpstr>
      <vt:lpstr>Logistic Regression – ROC Curve (Receiver Operating Characteristics Curve)</vt:lpstr>
      <vt:lpstr>ADA Boost Classifier (Grid Search : 5-fold cv)</vt:lpstr>
      <vt:lpstr>Model Comparison: Confusion Matrices</vt:lpstr>
      <vt:lpstr>Model Comparison - Metrics</vt:lpstr>
      <vt:lpstr>Implementing Pipeline</vt:lpstr>
      <vt:lpstr>Log Loss (Random Forest Grid Search with Log Loss Scoring)</vt:lpstr>
      <vt:lpstr>Discussion and Summary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Finger, Shai</dc:creator>
  <cp:lastModifiedBy>Finger, Shai</cp:lastModifiedBy>
  <cp:revision>493</cp:revision>
  <dcterms:created xsi:type="dcterms:W3CDTF">2021-08-06T06:11:03Z</dcterms:created>
  <dcterms:modified xsi:type="dcterms:W3CDTF">2021-10-25T22:11:12Z</dcterms:modified>
</cp:coreProperties>
</file>