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75" r:id="rId2"/>
    <p:sldId id="276" r:id="rId3"/>
    <p:sldId id="278" r:id="rId4"/>
    <p:sldId id="279" r:id="rId5"/>
    <p:sldId id="335" r:id="rId6"/>
    <p:sldId id="350" r:id="rId7"/>
    <p:sldId id="334" r:id="rId8"/>
    <p:sldId id="336" r:id="rId9"/>
    <p:sldId id="360" r:id="rId10"/>
    <p:sldId id="364" r:id="rId11"/>
    <p:sldId id="338" r:id="rId12"/>
    <p:sldId id="351" r:id="rId13"/>
    <p:sldId id="337" r:id="rId14"/>
    <p:sldId id="340" r:id="rId15"/>
    <p:sldId id="352" r:id="rId16"/>
    <p:sldId id="362" r:id="rId17"/>
    <p:sldId id="359" r:id="rId18"/>
    <p:sldId id="373" r:id="rId19"/>
    <p:sldId id="374" r:id="rId20"/>
    <p:sldId id="375" r:id="rId21"/>
    <p:sldId id="369" r:id="rId22"/>
    <p:sldId id="376" r:id="rId23"/>
    <p:sldId id="370" r:id="rId24"/>
    <p:sldId id="363" r:id="rId25"/>
    <p:sldId id="371" r:id="rId26"/>
    <p:sldId id="377" r:id="rId27"/>
    <p:sldId id="287" r:id="rId28"/>
    <p:sldId id="348" r:id="rId29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35" autoAdjust="0"/>
    <p:restoredTop sz="94598" autoAdjust="0"/>
  </p:normalViewPr>
  <p:slideViewPr>
    <p:cSldViewPr snapToGrid="0">
      <p:cViewPr varScale="1">
        <p:scale>
          <a:sx n="120" d="100"/>
          <a:sy n="120" d="100"/>
        </p:scale>
        <p:origin x="71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shaif\Google%20Drive\Naya\Classification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entityId">
        <cx:lvl ptCount="21">
          <cx:pt idx="0">5599</cx:pt>
          <cx:pt idx="1">33145</cx:pt>
          <cx:pt idx="2">23161</cx:pt>
          <cx:pt idx="3">14808</cx:pt>
          <cx:pt idx="4">23117</cx:pt>
          <cx:pt idx="5">12004</cx:pt>
          <cx:pt idx="6">24230</cx:pt>
          <cx:pt idx="7">23035</cx:pt>
          <cx:pt idx="8">25623</cx:pt>
          <cx:pt idx="9">1945</cx:pt>
          <cx:pt idx="10">24561</cx:pt>
          <cx:pt idx="11">21196</cx:pt>
          <cx:pt idx="12">20487</cx:pt>
          <cx:pt idx="13">9130</cx:pt>
          <cx:pt idx="14">36684</cx:pt>
          <cx:pt idx="15">23132</cx:pt>
          <cx:pt idx="16">14987</cx:pt>
          <cx:pt idx="17">7798</cx:pt>
          <cx:pt idx="18">27664</cx:pt>
          <cx:pt idx="19">1951</cx:pt>
          <cx:pt idx="20">14882</cx:pt>
        </cx:lvl>
      </cx:strDim>
      <cx:strDim type="cat">
        <cx:f>Sheet1!$A$2:$A$22</cx:f>
        <cx:nf>Sheet1!$A$1</cx:nf>
        <cx:lvl ptCount="21" name="State">
          <cx:pt idx="0">California</cx:pt>
          <cx:pt idx="1">Texas</cx:pt>
          <cx:pt idx="2">New York</cx:pt>
          <cx:pt idx="3">Illinois</cx:pt>
          <cx:pt idx="4">New Jersey</cx:pt>
          <cx:pt idx="5">Georgia</cx:pt>
          <cx:pt idx="6">Ohio</cx:pt>
          <cx:pt idx="7">Nevada</cx:pt>
          <cx:pt idx="8">Pennsylvania</cx:pt>
          <cx:pt idx="9">Arizona</cx:pt>
          <cx:pt idx="10">Oregon</cx:pt>
          <cx:pt idx="11">Michigan</cx:pt>
          <cx:pt idx="12">Maryland</cx:pt>
          <cx:pt idx="13">Washington, D.C.</cx:pt>
          <cx:pt idx="14">Wisconsin</cx:pt>
          <cx:pt idx="15">New Mexico</cx:pt>
          <cx:pt idx="16">Iowa</cx:pt>
          <cx:pt idx="17">Connecticut</cx:pt>
          <cx:pt idx="18">Rhode Island</cx:pt>
          <cx:pt idx="19">Arkansas</cx:pt>
          <cx:pt idx="20">Indiana</cx:pt>
        </cx:lvl>
      </cx:strDim>
      <cx:numDim type="colorVal">
        <cx:f>Sheet1!$B$2:$B$22</cx:f>
        <cx:nf>Sheet1!$B$1</cx:nf>
        <cx:lvl ptCount="21" formatCode="General" name="Insurance Policies">
          <cx:pt idx="0">3798</cx:pt>
          <cx:pt idx="1">3316</cx:pt>
          <cx:pt idx="2">2193</cx:pt>
          <cx:pt idx="3">833</cx:pt>
          <cx:pt idx="4">421</cx:pt>
          <cx:pt idx="5">383</cx:pt>
          <cx:pt idx="6">326</cx:pt>
          <cx:pt idx="7">212</cx:pt>
          <cx:pt idx="8">209</cx:pt>
          <cx:pt idx="9">172</cx:pt>
          <cx:pt idx="10">112</cx:pt>
          <cx:pt idx="11">110</cx:pt>
          <cx:pt idx="12">88</cx:pt>
          <cx:pt idx="13">72</cx:pt>
          <cx:pt idx="14">48</cx:pt>
          <cx:pt idx="15">26</cx:pt>
          <cx:pt idx="16">24</cx:pt>
          <cx:pt idx="17">22</cx:pt>
          <cx:pt idx="18">18</cx:pt>
          <cx:pt idx="19">10</cx:pt>
          <cx:pt idx="20">4</cx:pt>
        </cx:lvl>
      </cx:numDim>
    </cx:data>
  </cx:chartData>
  <cx:chart>
    <cx:plotArea>
      <cx:plotAreaRegion>
        <cx:series layoutId="regionMap" uniqueId="{0353BC3F-0DBB-4702-A8D1-96FCB2F91CD1}">
          <cx:tx>
            <cx:txData>
              <cx:f>Sheet1!$B$1</cx:f>
              <cx:v>Insurance Policies</cx:v>
            </cx:txData>
          </cx:tx>
          <cx:dataLabels>
            <cx:visibility seriesName="0" categoryName="0" value="1"/>
          </cx:dataLabels>
          <cx:dataId val="0"/>
          <cx:layoutPr>
            <cx:geography cultureLanguage="en-US" cultureRegion="IL" attribution="Powered by Bing">
              <cx:geoCache provider="{E9337A44-BEBE-4D9F-B70C-5C5E7DAFC167}">
                <cx:binary>7HtZl6U2su5f8fLzxdbEoF6nz4OAPeZUWaPrhZXOKoNAQgLE+OtvQKZzZ2W73efc5+vlUsUkIdiS
IuIL1X89Tv94VN8f2p8mreruH4/TP38unLP/+PXX7rH4rh+6X7R8bE1n/nC/PBr9q/njD/n4/ddv
7cMo6/xXgjD79bF4aN336ef//i8YLf9ukgf3kNZOuvld/72d7793vXLd32r/jfKn79swH2b7/Z8/
P3zTsk5k51r56H5+Vh2//fNnHGCCf/7p19eDPKtvHjT0PD/U3UP3F12+P3Tunz97nP3iRzwMfRT5
jHGC+c8/jd83FUbkF+QzgoKIRZgxn/78U21aV/zzZ4Z+Qet/YUA45aCBOXSmX1U0+IVzFOEIERpE
OGD45ePcGTXnpn75HM/8T3Wv74ysXQfvgxD7+Sf7ZLi+oI/gARSFEcWBTyMSBAj0jw/38BOs9v+n
yVykynwKzjjLjrRU6GpkPboK3TidlmiJcySDfT3bPZ77ZjjLXjUn1k1GidCP7KkPowKnizSiC6Q6
brJqtdmoQfbN6cIaouPBtf5hU9bZV5kxexznpT5hFdWnjaIr1fY9PQ7N4SK+6DaZWuasEhe1M121
t7Q6tyFRS1xEzbiTLE/9RqXak78N2uCd4mLIGu+4+L4+VahyMQ1aHUddAWP1naxPNRnkEpemSJeg
sYeWI4VijT7U+TQdMPOSsfCKsyJySoMg+GNwfbMP8VCwq1Z3h6hvWbJoH522psvCWsyR+ow1YmKm
U1AJBN/7aPNk+45hVu88F3l7PLX2RBSyJ3iePb1hJ0u/Ll2O0m6ZbkOVl8IvXCHU0l+rLnAn3GUn
G+Bu39h6Om2N8lkt6khHgjF3pbLQFyH3eVySsj1tjbdgp8RG+qi3BwXvbHTeJdkgB3GZxjaXZZ3f
Rm0NzMPtOjS+4zYwp4ZMr5tN5kyTTKNyh7psskPjFuFLa06lP4vAqOYYxYGvipR5lAkaRYsSgRd2
p61BdEywKYfD5JZWOG3zdHHK2y1D8X7icjqZyZenBe0kbqdTIMPm5BdiHovhlGWyFaSxOOkXqtJp
kVIwf6j2Ee+uUDn2J6npbgypOUy3uTfwE2+WUlBcDmnd01BQk5kEdUMjKrScZFPEWMtQ1AtHJ2ZJ
KUzD67TOJDuN2O9j2+DfuYmuyojWp8wMzw3pNTqgaIg3kTQm2kV9cV0aFVUiLzN92ppM/kmZ2R+O
WN1nC/sczrOXBLCr5FJESjQ4iI40OCre76Iik4c6hJXJyz7lmelEGag5mb2+O42WG1EZRhMP0e5U
RGWbOsL/4I2mcSlzFetlwSf7ZG11PiuxWbLu+9T9lk1CdogehpJl8HX7d6zP2A6HIUrxQB69js6w
RNspMTjsRVm68dQEeDz1epkTa+tOaFvaRGftKIr1cwRzBHupGXLz9GX8Ctsdsvb+zbvXI4bvkYXF
3mWtZ8SII+G8Bg6BtdmobW/6euTP2zTzPYH62j/0YazpwI9Met/aoSl2nr4KuiUTxEU8Hjveiqbg
POmaSYlsRnW6ZHiMlTd2cTE0TgR94SdZbz8EUznDEguDU9gOH5UXzLuq58WuqJt9VclDa6bdRDJ9
6NyITmOYLadA7TvUBEdS1/a0hIOF9TtUSpDckDiaO7UuchKPE3NxVDcGJpC1adZTLGRZtEkz+OMh
RDpp8dieGCNerGo4KdzKWj3hdNb5gyaTO7W5dSfScrXzpvz3fIYFaga+pMoF8jDI6FANMkg6X9bC
Gzp/79S0x/D9TnRtJCXP1CaLRjykVVA+brs/arr21DQVnAaLyXU6BDgXhR2KJPNRAGtiqEVDcZuC
wx7SqG1K8TSlSk2HZnDJdgZtopBTJ5iH22RQD7ifxhNdmypSw6kSFSv1Ete2M4ew8RN/qeHn3NbC
E8maMDZ9MBw41uAQKvOV15KmFc3cqeJ385yTY08WosTER5Y4f7GCVHw6lflwU1g4IQjq51OV40TS
6I5jS9LtU7JKDDMj51EuuZj9/GNA3i3aS6WpZjhfCp4g1c5iO3+3860u0HliQfl0LkeF5+JM++Dx
WlkfELbevsrHd57UYiyqWjBrr6XBXWxlz2KdySqGkGCOaWuqBC0yT9opbBK/bK88Eoz7IJP9yUNt
f9ooWuI5Dj130D23ghn4OTBH7alAcFZvbEb6bw0yfVoU1sbz+ignCzj2Qvp9rihOjdTqPBaoOtud
6WHD+Tk43qlUjRIbuTXhKnyiSFemWQDHZpsbP54Cx0UxS6sEo1mcK2aOlFB9XpDS5xn3+tyPgU2N
Z2qhnT+mQe1yUc9wzExNXx4zPQmerweKy4ry1KB4oZqfEIITNodVtGOVvq+7PmkcNWkTRe/qsT20
iyJ7bZw70bIzxzBUgpPVF2yyObAk4Qo1Qo9wzndROO8x8o9hjaaT3wwcxw52/D7j9rZWY3iUgboe
JjQdxnFaTr03iHEuG/D4LEvKbl5ERv08jSp8jEgYLxnL9w1YnUtLhjNvuGimtOIkwZPNdkFuPBRv
v49u0fMvtbEFBEJ7Gk4nxmPtlnHf5f39NK8nMbtxcsgPfcMKLZyj6sS7RDWwBbamjmy5o7b+1LPK
nOQa9qg12NmaeqUiq8ujX9cizJBXiScFD+BYiJ1W39tpvNWhHa8IlnB+uTyuCKlF1+L70oxETOHw
QIpKtL2nhFXDZ5mbh7mD4I2ObRWPXk8FmtF+YjiN5vC9thzv8UhR0s3hSWY2zabxk/ILLLKgL+Nq
/DxXqkv9PrtqPTsIW7RpxNct7cH5UlDv0PrNZz0EH6psqkThdcs+KubffWXTzsL2gM0ollleu8xX
e1I40UeM7JWVbexL/kljeeXGZT4ElO7sTP/oSHBj5sU/9hlJpyEyicNy+dTy3ImcDTu6lBkc0M2n
YJB+LNWn0E36RkOMR2dP1FJVwi8LKvQS3nQVukLSDDuZF19D4xqxlDylED+lw1JxIWt9KMNlSIIJ
1WvEeFAN1TsVOpeYSSWQuqx+4MGaLo892/hHZ0gVuybFh6ly5K4pgo+6nk/w5LDQ9jaTYyd8t3of
Dq5lGQJRZxOKI8aDHYSrfRpWQ5eE41iIiekPkvAqsXJcdtMy4U8d+KRoQH8ETC+CK+/RIRrsBtUk
bVsGIluCWSwZRH9T8A0P8Lfk7gPGqhGuH/J9bifh6gEn5QJBBp+WINWLTI1x+3zoYNPh/DzZY1a2
Wqg8qIVE+uvU0S/zPOJ3Q6GL2BLRT5EVAVH5eZ6+Nr4pzsRvj3yWI5xpnRF+GN6SjtZHNs7weXn2
EBn/xFxZiDAsK2G0VAm9C3Rf3ldSd4JQZXe9Do80mlU8+cilU1CKwI+EncrrKdClyCBw2Hm+b8Xs
8o+kaToBi0DFXd1I4aLyCF51V7OBxKYO6E5NLCmWUO5lUf82GG8nZQkuryzSOmyxaENfJbpAKmHe
8DXqHdvxAn0afb7AHr0ffasPzES/VbPuIYlhN3XBqeiuAzL0MaNVmYaTGa/7oEnqfkhCO2OBaOR2
eOG/qWi89jjMdPjQ5++qQJ6LwJkYTjpftEVLBJ2LjyyisbIdOiyQhAopzZ2juIpNxWfBRjCfppIl
vuy+hvBnLK2L5zb1bTHBEg0/BktmE7uUV85XEJJ2tkisV8Z0pMvBkOHdnBdlEs61KFvii8nn37q8
hYOQjWXMTFjtgyFDew9NQWLGw5QFt0NpOOzifhRKsyj2qky4sJF720+d6HkVZ9jfq9kUkJ+Ec1Lk
2V0+GlGOuRj18N5o/5vn2b3F8OKoi3ZUlWnOzed8qn/Pix6mPUZ93CweFz38MIKExe8mnJAIh/43
jJj6HbvgYWiGdIR0eRfh/kvLMeRQoV/Gri53c+6HCeaqmK0+YgOBNteTPtkmgJxpXtO1YSrLHQO3
ASmWb7Nstxlcms3owtZbT7OGlpvwjfr/UaZle809K6e5iB2F6Chfsxq6elw8ZQ1kyyu/NfKF2tiR
Vn+qA4gZd4SH121Wt6dqgWBvo1yA7DFHuWir4NrTkDNs4q3Rq9XF9CLbqCDoIHr7t+rLMKXxnx82
v68G+DaXgZDn58e5QGITXQxfPeAyzlBla7jIggqy45cXMBA57zPljks58HSxzedy9XFyDeP7rJNJ
1TIk1JZtb8KtudhcZGZes/sL/8YmHDIpas/9poLSvDJ7M161JQxv+hbrlC6yurflEj9Z/uXMek5l
XEX19Gy0dVURcrtqLN9Z1tIlNWN4h6N83NUYAu2hA/jj0gRr1LWxzTw3Yszcksgt1hrsCqNc9E/8
X+vYyyibfdUWOnaTgVyWJRnE5DC7AAk5IIPjLRVWdVmNtxu5sBCSiqnx4qlzEBsumTlt1KWROXkt
Q82QKDhMDxeLjaq9vIqDbhrj6scOW/+/ksGOkUpchr/YIM7fWWuWHfIoPhV6gKatv3uBntPeetF+
w+V+fQIGf8C+Ho2dW3Dqz8jgC/vfH4yG//9r7XMRrtDihbv+E5P8W6v9d7Pif91box9GBiDueXYr
bPkD8y8Y5muA8X+q/J9BmBxTgPT+PYL5J+z5k/njp9ioXv8uH17jmU/9n+HMENBHxAMOiGVASYSJ
/wJnhuEvGIeAdSJKA44ZCl7gTBoBZsk4jzjFUcTCAFR/wpnRLxFAkASUgR8SwB//N3Dm+vjXYCbj
CPmIUewTAE0hZnwDZs64rnAxT+jgcSKsFTr/w1/OfZ7vUKcF1qNArEzKKEoy/N3vCtEN73sEXm/5
RjwIpFGWyikXuS4hibgb7QHJW9d8wQxiLHn36jP/BfZKor+aLQ0CTCl8HsJx9CP0avwgsFGUw2wn
dMJF1IlO2zsUEkhV2JeZ26tuqNJ80RB1HTyN7kMI7OxyM0fDofHc7wTCq4GRw6JRmo9VylQGeWi0
GwEtmhkT46iFBJ/e14Xgt5ArdnYW1aRFkd3CMA1ANlUG6V5t79bh5kDH2SoDi6odd6wxj6vNUAEe
Y8tkfZzx+WHkWYwWD4aOdi7vhaVXEUROq2g1WYcEBG6/ziCy424dCmIuSOD6FNlHBqP/OamG1ck6
p3WC24QBtDXIh7BAx6vNGj/mzSyyMUgyC7bGExlAOkSSeKUboLsxizPH4NHVrsurVEbodrUpdJC2
/h5i9GRVs1qL3EKX1TQHWUniuamTyN2yajoCYAdIFfxp+3TtzSQ/IJ19DTrAj9cxpKmTprCnzMtF
A30b5ot8XhHXZNT8eh2OlOd+6A6MDrvVopLjuwasjZureH3s6NAfJGpFXvUxZbd+d2Zm10GPqoYB
4BnbvODhDQ53f77q+rzOmwC9xXuHRFMPh1XFaLH9PR189HtX9jFp+nR7ARiH2V5kntyvn2d99/Xh
6zswr0ybutqt9PoJs5UGXWe04CYpqw8IpjbT+hNDkyBtAdG7YiF8L7TXNBc9g61BJhEAPZi7knzI
Ap0gCcvBnSTPIKh36cquxh2ehOmiw4xagSAdbZSOWTns+lLHfV+fV3kG+O4wQHa+fJXwjHXcroJ8
rdJxBcOtQxCguQMEtpfxOquAgH977hoRFzclE+CIUymZyIBedc06bGoZvBmMVjHphMTuPVLDTkP3
dQZrt1HtAv4bph5gYdlhaObdwGsmysE86BILHtCYBYAvAjLg7BXJ8xjRInkYJh23fXU/edkHnntO
KGq/Vp1OFQ4En+ldptWn0QZlIn0KGLy/z7vwDAn2ddPieMn72JVVHBbkup9kn9RRj8Xc7EcHERWJ
og9V/YV0qhSezJq4KqMZ3ml8rFkOOU0NiVMOG8bDxZ3CNO0GgABkn9LRvYPCQWyDLu3BpcqK3sIh
lsf/34e+KgM+mr52a1Uxh9382gcSBlWzf+9CP9bSff/203v34L7/UAvc+j27zgBcJ/hGHoInJDgK
XzwnDskvjLOQQ7JDOAHv+uI4Q/wL9VkInuzZ1z57TQwOlRIfc45JiHlIwv+N16T4xxogCyLw5ODW
MSVhwKEK+MYRKVy2NR4r/3tDzbVfI/pxahRJbLHwPR4C8nFkDUn00vL9pkWRh5+0pK3pk1ap6ln7
V323oTbjv+qL+QMgVUWSD7Y5b02kVGPFhefT3JzDtXkjK/MF/PyT0OuuAJecDjlb2qtLoyx/zUqm
vbOpDoD40c+5VfoK4hkAeFa2mWuUAjwT7knQsM8kdN+q2o23+bQIXECBLGzLHeRZ81ffNnHtMP88
5NPO56VzmUDhwhKVLdkZAv3svFGB5dm5zvKgFRe+yjA9DUMpqhnlKQszgKFbWuZJNC74PCkcNjsM
RePzxhdBf+uZDP1uK1ke5pLVV+VSmCu1NkU2hTFsfRa/UWzs1gSyNVeVrbxObCQUjyBauNp0apq8
NC8mSOehqLCb6BLdlF077HKbRTfFSi3TNImW+yYBp2462n3iqPHunDLVvvIKIyY7mJthbTKvgiYE
j+3begQEdMx7QLQ1eAnb5HxPnbvBuVtuwBOz99jILiVDlu/aqfXfF7kdr3PbfWy0zhJUIH+4r6oS
EOYiDgO/u++RcvfwHsOhllI+yTbFulcEl2V+3NhgIfn933XaBlL+cACA3hzHiZoGypP9fB6j6nWz
ySwJp1eKTTYw+/H5N4/ozQylSoZHddtSWbzPMs/fdyzAccsCKFh2gB4NYzclJRndHsos9Iwx6U82
HIdDhBt5409lkNbRYu7JBMCR71XF50pB6Xic+HC2dYMSQyYVl2NXftoo9UJ1oyefZBcqpIQcSlUE
KVatjHFY+3teZD3UMld+rAdwSZrnhwGQ7GRYikZ43Vi8D6eqPixQRTvkE4rubTeAG/V0+a2YxtQ1
hf7qshknBfPkte9IdpXTCpJPN2dQc4BwSNsM0F4KIbqARW92VhFzU8yFuUFha27mtWnCERAr3trd
pmijGbDmTe0VzhdRYx/DfrpuMvWVlHoESJI33mll63oYitiEiwd4i/kK2xNe6IVta9a+65YjpgtU
LXxHG8Eqhs9lrao8cZVx4CMhLNiET/qyw78HVheHUPsAkxZeEPeDV0Z733v0nJ6uqzCjN3ricVSG
avk0qFEJ1Mg8qkWUg7MGMGwWuV/Nd3zxp6emZgn0kK8l+RRB1bhdAJ8D00lN8cTIvFdhLt9BtZkI
Mrf6UY75YSr76bPftTfhWnNcz5GtgVMvO/vrObKxejtMLjz8gLfZUkuoTmGADAHVuS5aFibgbpYv
eYagHkqCb4Vc3rPFl591xMcU+Vl5ZZZWX0vOn02HerkqmTafX7nCv0hzMIZ7LK+SMhZAxkgY9wNA
uSExJNsNlFc3TEKooPdFUETfAS1VR8mrEgIdLu3JW28PuIoAv5Fv+bemr/h/Id/2hXpPFXtuYimj
C/rYN/l948/TrQas+KMZoZ7XQbZj5ixV68+8NThYGJxhurqqlXuSa2KgmrBpo7XH5LVZutldur30
uMh9suRUbD3+8zOaur1u6rF+P0dtBRmpGd9J0rZXWQAwrx84+5BXwymfaP5Jc08eWZTpXd5G9mE4
O5lXD5023c5BOnYIVNV98jx91ADFj4t7P+VLfecFzr/XRX+dz2H/BZDQ4rAEAUtx6Pov9dBooduu
uNV+lx/aPMQxbjFkBO1cfB2ybo41QtPVUEfze101d+Eq76KpSJFesmMj/frz0qN4k/e8DHezK8k+
01XxFbvbcZ7CL9lce4cBbsekmzgf2NGVVn7MeeTOji1Vko25/EpJmfyH1ReRt6svDCmceIxGFCIc
WIo/JtlLSaMuQIH8VuKKVjIG11WiavnK0BLE40wgZrAZve+XCFy5mb8iBfU2L3fd1dLN9L7Ivc8z
bNgdHk2ZzCqrrlqKqitt22dqk3mRvqvqJT+8kW+2Ux8AzL7ZXdRl0Ny1tIUv/hfDbTLUlXtb9O+g
RGHSCcD7K+S0f1W1UZlqs+RfXFDehuvm9jP/rgkY+ryZkoI9mw4LeWVqQhV+Mx69K63Gn4NsNim2
uEhaKCSyQnjMW2x9F/XjEbbkbixZmYuVQopVkPj1xTP1o/atnTfJ3VQZ6PGjnYk6DDcYoEAe1Rxd
efPyuuEWH0u4jHV8I7/YVplFVxsb+OYKqn7ZQVbz3IuLyaXvJvNNfUtGuKSwdd2Um/xtN83RvVeR
MZlMtcsWNX8A51nGOMLtl2BeCzguGn+HCxjXS5UXuSgryCel10uhpRXO5+09lrqNPb/+iMupvCUF
Ih9fuIXn9KOUzUcy6PIWr9yq2zgCnupi+T/qt6xPeBnl8rwcnrBxL7rL81bdhXuZmV+r8FjBpQVR
YllcRzZnUKAjJtEhy6832UZdmmpTwP2AOMDTs91fGRdTlh3+fieH4Y8becUVKcCOnAaY8TXp+XEj
T4X0SNFS75ss0Xu4GRa9i8KyvO6qbIi3HQ0hwWNf0+gdhD7yunmRRyDvXuTDAqVM05B5DSEep1Dy
V/abnObho8oeZMvvuYNLdgI2N77KXlbtE7XK0NI1aSkDJnjRITBcF/Wm3ppttW3UZgjekQF2wmDE
Tfg0eISzGipnBUo8A0FxoyoragAizs0aFGtD0b5AVCYbi+pIvXO4fOLMakGz3Ao5aXOW/le4JxdH
2eyfVeO625GMFi6KVPqx8Yu4zILpq4YwOb1YBP63zD91QxQcQ0oruHkUQJB14S39D9GAD1Dv62Bg
/RXXZJcQHxEe0be/ou1nE8IZFH3zcoXhFpePG5JuiaHBe9UT78PGVNUBMEPvg5WBeS/nh0GH56wr
8+sgaCEqfGFthmDC5Zg9abkM23c8nxME/sZfGnJFmcoPnUXkyl8puso2apNdtMZm3v5it1GjHO9x
vcirMeSQgzAy7VzTdrfVkj83m8L0fIKk8E/ZZgI3TCE6XRXWVxOUhtd+eBVuw2zWmyGvZi7+fqcE
/7pTwvVGcUTg6nBEIKf/cafk/iCh+FvQbz7c0ok7KfFV/9IEnYSVuvHOMYgO4XoldbI7XURNDT+M
kgOFe71QHvdkxW6qDi6L0qK7ZnPPbsjabHJZMpXyGbP4jWLTThxuBLVEpq7nnjuaRYbqBpkBsDGi
vzSTxEff+N1tN/XdLV2pVW5YMB+ebKuSVbesr84DVP8/LsTwuzCU53a09COt5uhu1TUoeqXrVo6x
8YMxak4N8ZpjN9ryvFHlOD9T6oW6aC9UPobluSJdu//73yb6l/Xvk4BFvg/ljgA2AX1zisF1PVTO
VZ09VnOdQEElMFAxb9abVpC4BDiCm1Yr2/gZFn5bLolZIEoWm/qNYRkVYRg/mW9G0zrGZnkx34bc
2G3IyPq3Cm527WTp5hvJKFz5cJnqb+x5kywjnW+qTRzaMtvlI2CuCo45AlcWocemBxwLLk6Eqtov
WM43T+rnUTDk1aJttZ+aPLUt3L6AHLJvr3BpGp1s5NZ0nsrOOk83Bo2svXplfDGbV02BIn72VCqt
heE20ROZ9RK2ZEizXdYpc93V9byzEMWIENCI6022NT7kWpPYyGgMryya22MAV6ifZRfDgrvnETYZ
tz4//f0CwPRfVgCNwihgcMEFccAD2ZsaVREWmSoBpv5WuXrpWBpavmuL2btWUXNnvWk4btyTKMTZ
Itq6n5OcwoVW9cSv1pu+rOQMd1Hb41xH3jXVhT/sZ25eDbMpNlsZELg0aUYH123aEu64L95vPqnv
jW3hwicgZLML4e+c3k2kbr6Omc1j5Wr0HhXLlNbGy64bi8ojkTXc3w4Kel1B1JTisWzfU12X8dwV
+dd1xKIK11sMVyzLq/uIFu2eeZYKNzb6kSG0hwtx8xc56CxdvHA8YRVkd5uFaoPxRpVlCdW29dBa
z6dp+9cI26E1NrMVPs3V7qK5GBrSw82jfKjjeqTdOz4ZAbfuives4cV7MvYkkTzqdpvsxQKq4hVc
+MvumxVA8Jei3hG4RJ50K7vJpAr1ruEQ/Icb5JC/8DWk6u82w03m8bJMFlx27zbFZSy9IRc1YQJ3
njuxpkgbF9U3fT4BILJSIdHmxvq1f8ZNnr6Rbxabcu25mV46+WvPdu35Muxmsck3M/inCk/DbqI3
3X8ctuPmPwRtmL1J/kPkcyjIbvk/LFAavVnt+f+l7LuWI8eZZp+IEaABQd629y21vG4YqzEEHQB6
kE//J9Gz0xp9e3bj3CBYhSLlmkChKjMVjikNVWN9ZHW2bFC7cGdWFZQA+Ld6YfaI214SdKE+Be/G
kQiFULOnDIVbLrJx/BVvfObOMRn1qfuGD9L01GmXuj7rz+dfv2iSsp8MCxiam/U9oEX1fccunHjl
3TVnmBIHHMFvnjgosjuVHrzWmWusQvcASNOH0OriRe1Jbx1HIX0Qo5/u/dIBXWCa1bamD9MNXoSP
gXGh4oob+hGwl1qsTW5jhVm7wA4hN8aMi7JdOLktN2QqpoOK8mvWVN5vs6bybmbJFPzlXjsj4kkW
fbEdlf4ZDU5xxwkX18GKu++jAvDVuMxkC0z2NnWqn4Vdi7ucOONChw5w4gDfinaVuvGimzLHtKuz
+eAM9FwOpN2zmqolraP4vWbWvIq4+zqO0SKOS7mOdAvMuKr4Q1e6/MHO9BKwTetsXDrREoksoGw9
TbHEtb2zDJtWrLiVdHNqy/BcemFwZtOVonE8QzUl394mdBZ6x9ICoWAKu/nNQ1oAHz9NoFY4zlxi
IdkAw2jcd1WJ6kaGbC5V8o5Y/rdmYPp16KRYMZsOa1+p4TVq5dlvg/6Scf4f7wFDD+ePtBdVMeJ5
xKM2Q9vG9acOzKcaWNtHQUXKUX/oCpV+MhMacAPf0/SIPO1e0iJSc9Z4P92Oh/sxJd0DyrboDLOi
nxvTDB1oCmIsL8ZwEnxuPMailTG5LegxTum9sdpIdA9dEv3M8rLdO52lTqitetc6F/glgCz11t7U
sK61qjyYuA5dns1vca6pYoVttCxDurDynUnCihCZcqZysjB5l/zTDIewWDRMgTji0KObywdT3DeD
yoq7uKvUyVgR/gTL3GX+8toNSCv/Fi/twQVVrPF2XqrdhbkqfB08lkN16Kc6jfF7Q+btwiYKHptA
ffW7PcFumAJq3Nskjv4jk7Pp1BVDygiK3cSc85ht+8zzgfIDHMb1UN/8828alE7dDLUvP+qhDxYi
iqptU7SnVA+gFWjB9TGWlT6aK5mJeutX9QnnuZruTPBkFn2UDrPQveQkZ8cQOP6NCkMO1ktfHFkK
DC8ThX5AHhXOqiQp/mKF3metqrG/5gHglZnzHXyhdCYIPTmoCR5RxBeocAUD+krYkMqRBMEMHCFx
JxhgwWxct0XkzHjnZMkPB53NhRiAJRunROs2+DypD8E03HydAPjTBjyGAcuyDLG7NxfZ+VsRVRvQ
P9wXN+VyMSiPbmluuS+NHxwiJ1SXNh/6S9pEeyyB2bNiZ8bG7IBvJTuYKzMEYzVh6LtmL+vc3hhf
FQK47Ezwg+uxGY2nR+Bqo/XtoG3O5jfTHKzNuft3rHGZCN8CwJ12zbZW8bC/DWOnhn2RF5uiaJyN
68aqnN1mrzbjaFj50bilae+dR79ftKIoj+5kGVeDXWdPGn00FtaYX/5OkmQ1pKSf33wmBD2cd7sd
6nWPGm/1kbogJ/WN9reu8HH8UkP8VrjCnaN2OezlUIgXu0qvfhlFEljNNF2iMsffXFmjFuXb4dkr
hH9ve82TP/kpCiQrEGSitbCYQBNp4GM/i0ptD/tO9/6DcGXy1MiVKTx5tW0MUz/yeMCnGWPkU1jc
fQqLE0BcQr7899zYJX8ioqZXCmsjc3wGBgYB/Gl65T4tk9rthQrF6H4A6lBvmUeCgxmsYExX5ZA3
s5vP483QAZtS/YoRObirePPo77tM7BfTxFMC8HRe4EdiZfPArXHYAbGKwug0DJTMQeXVp5vLBzEO
GA1HbEpHetcw7vrZygcYem58bp/ZC1qG5YqEgZ4rXQPHrMvwsfQtsvRdhY7uZKrRqzZZE3BknTDT
QaAfKFUzM2YbUPvcEe9orIyP8jGm1xuNpwA7KkpTdheHybeUFGJf+Cg6t56OZqYFNkz55xcfmXzZ
n3E3n0XRub722r7c1wKxv6e9k81GK35rsyJ7rrvOWtoOx5YyxNHRHwlwojQjb2SMt8Ru/e9/hmYM
u483hdKy6xaJ1v06qDibeJH8FExDSVDOJYTPeZLzk0/LgszMrLH7QJ9wCvC2VgV61sz4wo7yU2VN
7F0+iOWn+0rLYes8AA6g5Dw/u2PzPrKQPKc+0jSvQHHMmJXqvTXLOMiA02zt5MnSDfpofQ3OIz53
8q7aGzO2yldGeXv248p+5hk4Gi790UYtmonUpQ8DLZMj2LevZhczLvTm9jjeJGcmQ3aIM+/iAVpv
A4eFXN8uRjJTNmpJt0T9lpWbWadE3ehLum5FRG61nQS7cIyw+jTtAJ5V4m25JgVovAFa7kO9d6ch
LlSNhiGuRplJrHbh4uYyVybMRBjTDKRh9T6KQCNG1z2ZpXEbrJ2IuWCQJMmrL+UwS8ZhPGZ9HD2H
w5mzLnklEY32YyTAn5lMJyy8BfNJsTWmbMS+E3Z0Sav0Lar9vzJ7YIvYj/Qu5LJ4ani+r/JueDf+
ZPI7HvlHP0NNHUhyd5yZdqj2Q0D9JtP0RE031Ezc2qY3Xzs2GzWSrQV66zEiXK6w+RE0vWHehvC3
GREKyGXpJWszCyYYABrmsiqd9Dgm20iV7jEN03IZa08s3dENjhqnsFnc9+Ubzo3jPOF+tO9QmXxS
bYSXPSnfvMzy1qmTgzs9EvVWOt4xwc7+EHg8vN4+TmFfbi9aa2H8SJW8JU3SQ1IG1if4gytVOksL
5u4M/AGZgH2uRxt/B4AmBsGaOR2RJQZtnJ1Z+5ToiAUz1KBwOECzcaETq1p2KRpYxkd9Gx0M9hS2
8o8wQV+zHicfUEOt8N4bLiOKe3Juh8JaZI6brKjb8gcSltE0WU7Yh6jzz/++QwDI+yXpclCwAkTK
J7ZLfYqu8p87BCssUXaiU+8q8rp5gfxrT7pEVDM3sTFer/2I0n3HFJk73PfANJumrgFm6jpUVK3T
Huh0ND/LdVeI/FqIVpMZ4LO5NEeuSPpqLa06Bw0aUCi/k79mU2gK3Id4VQ1+weAZzFVbt08Va5Pt
zX+DQvR/T5p4g4m4hYWkf0rH+iJB6htFljxlqV6yrhhfHTvHO5UUFioc1fAa9iMIl6jxnrKwv4ZZ
ICAfC21NsE7015BdkFVE7eTaHzO+Wyb0paNxC/6STn0xb0/GPpVcuxi3hzq6OzRuGpxD3ZxMX7IA
BNa2wCL0QBNcemneHEIrCw9WPPClZaXFa+1Wp6RGgb81BWIRN/Elwl46s1VTnj2K3Ld3yA679vDq
1hTs66FCv2AyTZgDKNNB2aAoywjkCtQDi7vbZzkeiieQKsju+mF2faU3boEzrgkxQzN98Lkvn9pe
kt3Nf4s1z7y+NBaV1+elckjm9cirOQ6p2QWVaHuhaxouVUjTixmcInkfC2/YGysCqf0uyl6NYe7h
LHK2bhPWAMvgnn96jhYZ+Y8Ui36ByKPzAjBhiKoMQEbuVIT+cmrJNKCqEZfqveEORDAGwY+5F8ZH
XQ9A3eLwsaA1FaCtTs5/mjYTjaJvde2pvTloNuG59ePuYoysquqFEwV8bUxLt/aRRPpyPeRmGflR
ShYfuiqgm8GmyTzSmvaLNGzjhVsqueirwd+UafsCgqYGtZkDwDOO4Zl6vc1QLXdfAuGlO+Pzp3JB
OljoxUXl2ljj4LUT1g7Ypr5TWAGlrD0QMUPvPuDj0nxThYPKA8l8yHxMZ+1Itvwejey5L+P+wURU
Xo4GjsglmKg4SpfMD3b9VOgxpu3mgFQD4b3OvVEclKcXDbKlk68G1MjLBlV1m5N+GbegjvOgFf7C
TNUWeQ9V4G2GMAZZLI75Rg6iW0BdxL5wVncLMK7tS5wN3UJPV+nkk1HgHC2TtrPMDrFHJmil5/yO
cgdtk2mop/6S8ePQd2esMSFL9LHDfeBn7G60ujezdNQyHledsgroA/Txvm1Sf8tFdA/FgPpoIGuN
I7ItDyvguacl3QxWEd1nGauPxrpFGMibuev3M0xEEuth5uKNn93WRbPYOXbNwQb+/sVtTNY5/IhS
lTFuS6ZZH81c1H6/LZbmqvSOXR1UIA1js1JBmh1c9Op2ODcCDJPS/khsCbBMkGvU+3iCXypNn1vu
daCxl/KvsmjuwtyLfvrNRycGHygIGzR3IAi/1439LvxQvMWZH88F6t076H+ABWG57Dg4KTumrGHH
hIK5LuzsPsiEOy745DMTInjwOXLAjljTAVzH6Vx0Try+lea0yFcy7I74FNwHMfe+/b4ARfnqSf++
mKYam50t3mV7n+TB0eJ1O876CqXFlloVjiJwhjYQnIuyidRK9Cy5By+W7hTRyYy3DQGh1qMx1EGy
cGWSA6w+1X06nHOwrUqA2A639Y/ht7FCvgcihskXuvrS8MBaMhswyz7J8kfEv9qR1360iV/MOhu1
fuqF9Y4R5S7LCi0EBvqGiZCtnSyaqsqORduykw/Vn3lWMmdrBRKbbhDSvcLJdV9NgzFvQ1WSde/m
fHtztX7Wr11QwMZnu6rbNdo7SxTf+MlBN/JOo5N9F1hgTNt6ZOuOeVY0kwGoB7z0ydxMe1NgonmK
k0eMRmaZroME6kBu54brNK/GHSQoxCHPGnvVQmXmvvM8b17TiL2UjH7TIxU/VOaClQEY32yMh41V
Vvojs4ClcNo6Wgwois+CTlYP0gL5BsSn+7wOygeZtsmStFm2MpNu0rBzZIUrM2lcsS2sWYOC5NaY
Fsn7PY0pDvh91ijUafKnPHXz4zhRTxQFHndV1qRYJgWafzxH75B4PjqG5tI4zZBN09cr4lA5UxAH
uoYbpzGx3PrrwNPWLou4w8BRr5IdT9JXLXV4jsoiPHfTVekk1pxkaliaiT6TehNVsQWC1cjmWZRg
WQn08Oo4aJxo9qI6J9rHWtVzgRJPWXjp+DwKQvDBddKLGWLrqY3K6M5C0fnSUKH39lC93+bdyguW
vdLOwvgcUoN3rlMkCqwfNKjLCfqCsfqroYW/CH1HHpKesJNtD/0cn5Ti2z9EqJjYq155ry6OZ5cY
9U8Xh4wnY6U0/mRNc8g00HKeIqVtLW/WNDeApfyjQBF3n8s2vWuBmbu+b2WOor9GJfSarhvgsai7
feQBsBep4jQ0tvVMg3peVWP3GFl1dyG22Oa5tJ49QfWhdHN71k9RqerZOgUHaWlm85TXC14roIsV
IATm0Y7M8zu7aT8dDrq+k+sqSn99B2nsFusmzlJQYwL3oEfn0hYMVHsxJDmkX9Dps/ugvpgB7bKT
VpIum6g+UwNcqWr0g3nSoHg/ZZlXZz5Que4cdNKgToAtzLdwNnMycafcTgAKa/XnlG+N5+a+hXKb
FndmIi9sPYUSZoXrToEbsUkkgRAEd2vwcfz8Rw1wmS2jH6wIEnQImuaJ5iEg+3Y7HrSy7T2zZhoc
psqxFlcwT57sQn/snkjMql0XB5/8nnbToxzlRxEX7gWbz5zkbvhoKi0yiOZh0quLsdKIvdpdFF3r
Mg6KoPOuLSfSN2o4XdyEIOiPOeRiYCau36zThDlQlcHT/KEadsyx2IwGUb3qoGyFkmaIVmFU0QPx
0FmpGJhD4AXzD7x7952dxU+eiw1MORCrgoJFeRymDhdO0+u6spLvLHfBocvy9iEaY2vd8mHYAIXU
XfIxaKEGgpA0Q7UFKJD3vLfwF+k4wGtO0f1HDdz7Wq9DMskIY3bggtUJmbovpzEXuM7YDlX+niTZ
zO/K9g50qvqSNU62U3VWQlKlai7Gp1htY9HP27UxzcQIxa0vd2nL3gwybKwH6nfQ3ZoHOiyymdfe
LtBaL+5dEjtLVKPQEWZuU+/NEBW0XElK/hotq96LmGkoBDGn3oNT+SvEmJ5ocJ+5vN386R7zHD1U
b/9xejW9ffmpZeAw7ENg/0wEWSDZvv6+6orUvC/c/s3pRLEqYhvaY1M+YU+DuVI8x7aekOZSJSzd
Gl8yJRV9STGBPkC9ZpYL8Y/J2WZJcCwclx2yjuEIJEF0Zb59/nLVOblz9enfV///cb1TrRoaj2vT
p6QABM84RJL25lhszNhLs71pTBoz83T6yTSzt+DbvY3sAqhD/RF8M+O6whfKLbAMtc0OgZTyHAzZ
ppia+2ZAvd6dF6HrrlGA5Q/5GIqzz8Dec0j5UWWQZwFGubkHT8PZqAyHSB54Gc4FrjtLded/hxpG
jb/2dz9rrVmR63SnbCzJvqrVLNC5eI0HLPkW1/bamEKzR0sycS8cNOOAzjtBY7F4TXJZb7jVgmpg
zHQcZ34fDcc+7YZnV/yA/JV47XMh9q4HZUXzLDANkoUMSL0zs4NnzUMuKgBGicZxAt+BeRgpknhl
voOr6YWPMujEfRuK8lJ39FTEnC4pTZNtC2DdJDhF0dJQ0V2SThjZrEw+8HK8JYF0H1ySuls/sfmq
hibVe8A+rAaCHV9ujFr75d8//44Rk/z8+UeJyncYkE/UIQ5UUL6sF6OLVdMK/eLZ10g7nj078FY1
T6G1FueLtmujveW70Z535T2PY29tLONHZ41Vs5sNNg0q74CBgajtFdvBB6FTcE8Wc+aAUAl5tnrr
dlRfytJXd9Jv53GVDxfjElJ3q84SzcKYZsJzwge/agEYnG5iIOccaj4+GcsMOrIVyF2oqnSA/C5T
B7wlNtZsLdtoXOoUUEkkmXxekSY/UIARXnQCVEJQDE9A0sXbMmUpJOc62kxomHHueCxYmJf4+sqb
Vzlp5Nrzqn3cEmdGsS2t03Cszx6aXtdBZZ4z83KIKd0m+BRi7mDTHSZYKP/DdiMf/BkFflwH9Yg9
CbNyD8L2r6vKzBgbjd4gmAcB+6ZVCMD3FAhO+qkh/t2XOoAxb74EkkQAMR2MR2I7+lQyaJy4RJct
8iAHKPgODBDrGXJv7x7W/rOx2uYMqbHgqYCu3j1h/Iy2k/XstFzvIWSazCvaWs8gKSVrH6XWugc6
9QICjrhgrU7va/xBeEbog5ViKDkEa0KVlnvjg7TVWjbFsI5S1e2tyGr3lhyg85U7EDi62ebqFhNM
0cbEse/EUWR2Oltvroc4juLFjkfqycAoDHDCXHm8LWdahkCaDyD0z2KUkm9xVIIBVlvpiPTA9s52
Quncr5BBuZNpBtLE9Cw8dT8hendDRSE52UBj5Vh10exLWFo2w+zKjiPQMNtndcXPZhC6yk7BcGcM
VANRdkZl+VlCM28rxr4AUXqKZcnUfPJslG0nM8SHaR806RErTnrRNZvlss/vjKX8rED/IplWo/Ri
hiJHi2sEvwrpxd8+T0E2plXBvMg6fhTV8L2OOvcp81VgLJWk7lNqjZ8s9NyuVl04zlOWRZ/mOpCi
Fii9FotY+SO0PVOyM1eQpB2vV8YHHibkzPocAP3fgrOutCO021grcmh5Tte2B55ikebQVEPPextA
hGWrizY/OEEEPp41RKe2L8alhVbnRRYqWXiCN0+Clgy6A+hb6C75keI8+Y0KGx9nDeG7NElnXgeh
FiRb1YxlcQFdwbw9FKUVfPi8/hn5TfAqQhlCG9AuniRYYosoABnp3xfU/2HuBi4QVZNqhgMFXx/T
X+BVIK5z0Zc1e+JNREDZn9i4qi3neZ/mO1O+1lAumytC8p3Zes1skdS/Zgnkw66zt3vNrEM1xBal
uv+n+83jzA3cAcKYVpUz7EUJvSfRcCgE/kkf8FtA7nEY7pzZtYgVpGF/8BxI2OG83D+pKqrmcej3
Tx4O7S2wjpblnD0vUS8jFER3msmpIwsTlUKyDGJ3wCIJ048hRBqVTXkcG1u+UCrn5VDm65Y24TJu
uL8B96dc087xn9qRXsxBcGhGPgsAeH5Ie0o3kNUt13ED1S2rcy8JqFKbmHJv4+pyR2op3qgFaD7U
ku2j5wpnz0OHLkPpd89F7T+bKvfv0KIWv0IhUGRfQ6GW9yJ7ZS3AmGRHLwAteWFD+Zakst03IUdO
1w5xcHTQgj26TR98OMV48fFSfhC3/MG49t9cBaGysIjGF7DWQIn0/e5JM5AwitBpH/JUDIuyRZGC
WA0EOkvunYWwOkgDVfwUVQp6fy1EgP3eYxvH0uEuDFixcy2pt5CiI/ugLOVmgBDyMUxksm61YieV
UmvpB8N45wAVihZg314E5GsXaRI0j3Xl4CzviP4ZC5c7ayFV+powiDzUqrfe2Ti+4iepviEBOLKx
ZD9oX6y8VnKovHqQLunx43SeyM+DHMp7ocoPnbr2mx17ECKMbShG1yBC2nk/M/5CN2xdAdu20jEj
bzymG54H/LFvzxov93YMh3SjQJUGU6pO5mhqZd+8sp3xMmt/DGUA4Qq/VU9JlMcrh1ruvilFfAxi
CskGUsYvWe8/9+HY/rCydNW21Fv5MnU2A840c+lm7aWQkbtyW9LtGbDbWBBjKNpVXD3URYrlkrvF
By3Hla2qZp/JJJ+zTAV7NP7ZdTCmj24cchDKF2bCZhB5nZlLUqS4NEHXy3C63W1Gsc+ST48xwUHS
9HNGZL51LIhL6p5Up4gkzq71hbOKgVp8BOARUjaWJ364/K0f+fhNYGOe60qQe6ccxcZKvWDjWbFz
Z/EAr17Jyo86rubmHhEEP1uHyCdVeNmqxUdvT10wsy1bQKHN5tD/jSqCbTEtdlgNHxKTfUyDO2Up
xl+14wOQn79cNz+6kg/G6iMHpIg8qa/P+H/6zEPMV9Bd/lq4gAn4SUAXoJnEj21X1qemCO4cK+WP
xgUBkl2NZvKZTK4grAoQKBOyNpMpDQrAydAMMGboDKjH+WuPkbSe17pbgl53cvOxOfuN1Tw0PNnH
eYYylt3lm9Km7rKbqlqgTqezzgnrc+m67YPTxp/C2gFIyyJ8cTM2bBTKdEXYA7PulEF10BTYNTMY
s8gG/P0oFQuUj6AaYsv4Lk12oOaiXmlcVk/fXRI2v3yjjxcdMIByaWaRZaj9v+8nqDP82V4NQBgJ
gPJEaxUvp22TLwCc0hXFKFPhPKH/iWbMCmut2vVjsPZRd7svp418DMM1aJu/rGnuZk1zJrKZtnX9
R+T/3mci6+mZv7/C7/uSzKrWfSUghdRFaKdEbY/2SnggdQfMZOAPJ+MxwwCw1NpKc0gR/DlR+zlO
AaZQHAQFWYSV2PGMAsg+tdzwgssTrSBPPllm8OqErrFQVHOb8j4DAhGyhl0YDGsuoN0C3BI4gC20
lIYkgqpyep+INDwbl7myoJa8aOPRwo7x9wSqW9VKQG37lIb1Etqezl08Za1DUaqFn1klYCeCPnA7
JXvkD5A7LJyPCnXex8QOfoyNw58qu+tXg4jsnR1l9ORB/QeI4bjeKtmHS1SjwN5q6IWpQj1kSqyh
BSdffNGnB9qiNmhMDbwiVi3arCot1MswOsncsne+VO3JykWxQE3KAdtE+njNeypPcbUc7RqQ0dqy
oEkL3c6uAAl2PYzjX9SR/WzIumaJynTw1Crn4qLZ+g1KsJA2lWAEABrkb3IXnfR/iEB1E8Kuke2s
QeSxV6Nq0NRwiuKIM7BaFooUz9jLvoMnEP1wnLe2aeu7HMxibxOxKsbRSVFUb3J61+fS3qWolCyB
uaevRFkrrmnxzbbyXxH47sluIp0tmY/2Va08COcWGVLwCfKLkno7zyEYuncUQC7AnCZW0O+vELmI
t/EhGfRBk7iEMhG6KI1Vgw9apxTKHb3zM7a9E8rM2UcFXjAkkcLoJVClmCMpzR6HLrEXEX6YuxxC
rSsB6PiR8mKArD2gLEPS8X2kqdzIQAZHlBvzVVpBEgB/MYgyuGgoD3Hh1yvk4OPRLQcwgRzpQh/S
Gl4zCPAxpUPUzKPqqMG2mRm/F9XjwuUaYdPCpUv9KYxkJYWYKlYwaxB4WkN/hWUZKN5Z+BNbe/bi
4VcIEYXqLYbcwTL3A35o0rI65XY2CUO3zocN5ZGY+N8SQuR8bLIQyKjQ2U3/XAPfrFO+ZBKKvH7m
fyvy/Iew+uqRlaX6r9R3+vcYn+G3WKogTec5NspphHqgu/2JBGl0ZrO8lcMT0DrhpfKeA7fFwgu5
jB3tQjAG8qx8K5IUcrZW0567vnTvtWNDWgP+bMyW3dAvOFhHc1fpbGsOIsZMavrZNLO+bPZlou7D
McgPkZ30K15pdcmrrJprVDve3GK8TwwuNwy2irLyZ+2rv9whD14sUDznBZRIt2j+/GyamuwtUqN5
06rhnTNxqaEY9FBNfg4w/iL23OG9O5RpJM89QendnOhlhv940EOhfW7O++b4jwaXPiaOols/Z16z
ppJAq5266ZrlHTJLEMfRqwxE9auYznp7AbR0d2CpgHAbJ7o/GDuKZX+INW3RldDp1wkT4isIT85M
YBNWelkE+qnx/DuDJDTYQ7Dc88PkskAauOeK5ZCYCPoFyJfkGDDoJjMyHYYIUZAASfT3JgFz1Ynp
TxaUlzQKrFcIClBoXlX23QiyOtZ/G7W437cnETBj5nb85q63+zT2flZJdxndIT63XgRB/USLcw1a
wUzGvnitqqRZBcwv1lZVi1fO/Df8X4P+LinH5CEEbda4h1AEG4gnQOJnukkMOP15ThUdPE6al0Ru
oItevIZS+Xt0iSvIBMPU1vAAttk5nQSBRBWdWErLx7hvoMVuux1kzeCPRXwGqK58dJthIcLRxv/W
UCuvaZCCI5M/ADz+ebj5CGv6pScrSBNPIbcJYwIp2i/B0GML0dfDQjtFfh+WIlwi3SDYKJNunaRF
eYjLQW4zpIW7AsiFvYsXdOOmbQuNkMJekbgDlyIdC/yngVRf8hzSfioQ9VPWyGimbej0El5nsyId
3L+caOoBK/mjUvVqgMwfn410HVBgUaF6HM3aLE7iGQRI9yxizbc2Th7cbhTpzw5giq3pmOkafYGo
ze7J1E2TQbKLsL7dmzl0dK5z7kSK/z1nenL/e18IBdRF1wvnyh4IvcQHqDTkG4PABDfW3UnFQUWc
ONJNzKyV1+cKUFd8ItuHkMRbpPHxTxDVtjySyRtqITYWCp2d8jB3dwTSNqsiddhDUKGLnUCa5Ufq
z/H2s++VXZLZ6AjrEtijXDdIBnY6hlxSXCLfLJ18eJNlvE/CvDnWJHPXDJW8GQqf8U9ATgvhuT8t
1bxJNJdfWJupRRm049llatiMrqO2btR6q8zK+R5KKckq57W9dys7OZIGYoQAfWUvbp8/Qweg/QGU
y6rNPP7XkEG3Q/kDvwMxAitNKfgmrjr3nvGM41js0A/WvyNlBt0gF25/hIYxwNK+Vv1+6k/2E1/B
TAAR9OvKswdIilM5zshA/buub94qFerXLhiGFRMeao0TEKuxvQVprfBxyPvyAF5TMieNl7y2MgVc
DR+PjTHDsTq2ddxfqqhp7nuZPThTVCjdfFM0A0RpJhPFO1Q+Lf5N0L49oZ+AX4UCGekGkhqTgaHT
nKCW/xtsNUCn+/9oO4/lyHFsDT8RI+jNNr2Vr1KpN4yy9N6A5NPfj0h1pSZnuqdncTcMAjgAqVQm
CRz8RkFy6l5WObmDX0cabtkrMI5pMkC4CBxva5YNTwY1VVaN1nUviT3YC7XuxR9tUD7GfDuCRYkY
YJIgPZnH5XE0+uBbO2kQ+4PI/KROd5eJgZJ850H9GWlF47VstWnXZXm4lkXPQwlTUfilXVr5s0Qe
2Hd/P0+3/+3dh7YpCWIdBD9WEP/G8NbEBEXarpQX4eUa2CbDQMxy6u9VkSWHRtT+BnJw8eIXTEtM
PXN+lOACg5Yf8TV2hMW7H5M7pgWER2X+UlYhtgGFYV/DMxVFKjl0Cr/xcImdh7ZmNknjt0iyS1J3
PnVA6tP02JLx/Vm32mHoiuSPtunNZdTG+YOZ1PquYN2xCwotfgjgSC9tpQj+yGBkB0zKZadeOAlZ
UHAaE7gJfX4SlFYWvTjI3evz7nyI4NVLItj8nZ8gsu13aUym27a5HygX57/IygCZu519wDgx0DBQ
gdOpSKvcwOhI3/gmcELnxWBrd5V0Y1K+ppa/AGKWbAGKNUdXFTCR5Sl+DM2xnQ+XltwcPTQk53KK
OwMOCe4yyCyQpPZ0ljgXCYeRZzeYmJuiENaIekRrmzvIUmgDdX3PBLx3nx1NZ9KJMOtRUyrn1CZ2
v26Q1viEVAn+LvMHnpUnxBisH7ITJll0cuJuoxqs+WWnBpuTtRq6xicHQ4fASu91vQx/dEKsXb3h
V1IFxdIeAcPA7vvqtPb0xdPaZgmXxXpSxwQSeBLZ5zY2lR38Q3WP51Z4toALbMxJKAcvND+HPgm1
FJDNiRSddwQfGmPiM4mXHE4c70ox/vSBN7cmXxDweOA9+viTSDxrHXn1eycS4dGlE8vW6nenUSIF
aqS6ahy7Lp3i+UrzsulyJV9XxIvq22yRAADa9qaXrXOAndHnqQ2+wgnTTii3x4epjD0mu2QZG5+5
bDMMwc6cc5CVoWKKUI3eJQeJvNRiXm9+KlNrJVTwm4qi2V/K/lcz49zbrh02NfmUnWvFzlxdGXHx
EJjJl8zJfOTRYKY3jf6KjKF/J6vkQRa9LN2QeI9PN/Vmo+vLLhP1Oh+fks4Yj+EsgMgOCNT5+ex6
kHVJ0Je7JD/xhHJ71m3qc57MgOPUt07anEF2bPC0upvbJ31GPMvWsVOtU+09B/XQ7NHaNV6Tyduw
SWc/q4MTPtaheE5nElhhNt5OyxJ7pUy6sVYQOd0UZZ3vBPn3lfzVau6Y77zR7S5F2ZrZWFNo49Yq
21/WvDQbAOpvSOPYVFFUYu1cgf988osfxugop8ZDUVVOcENtEzlqdb7MeXXXxm3M7PV+RXKa6UyC
uptQY9TTmhB0NVMyVpnBCrZ6eCrjMHu2pvhj/cSqb8it7HmOt7rMezP1UzqC8M9aOLZJh22ZvKMo
K/dM/d2VMHp1Z08W/4AsnBZZ27rnNgmLT0obrOU6c0Rmfp+RH16KRO+exyHETME14o3cKPSTDMeS
xPROCR/Zax4/lKo2fgZ99nIBwYD1MlaToagb5sbOIfM75ez2LcvLGHVqq00egjnX2cc4UGW59SaS
IQYo7kX3FRZje09pmm0UeOZTmqf6wgWr8qPV8eRpfuVwHd7y4olkcAGJ8M8TRbmt+diESR5CtB9j
8qp13lTIfXLLAezLvEfkkG6dv055w5aRHmnBRrb20CSrYvzmIuo7slb3+XcuoRK0d2nkJKfOKiK0
1xrnrcvqdZO22ves6NSFpyXTY8okCSCg7W7SSHifsrZ/kRF1FrFgjdJPbZlW287No72WdtVTNyff
ZISD7kBp9eO55Jm2ame9kXo+CBUyjRpm2spFOZx1vR1T6aD9m3ZO/CkbojtDT6sH+fIpKNGhfJBf
47ntWmqN4EPpdz/f54v4929/T3X+/f0/w23Y+dHYqPt3LSTDUholUIfxZfIOtaKJbh9lYJKQGe9X
fRHbR0mMkGdB57MAMuE4YYLkK2DJen/T5cj+QE6Bh09u4liZg8vuufqSOIm3tnlUod7dxhsbg4ql
BBNLkHE8a9y0BfpEFYS1CFGjo82T9bNjep9zN9HvZUkNhoWRxy/oEjcPmp37B57b9SrIHesNxvUP
B6DcY+k1yl0y9cMig2F2N3pKRQ5ieAzbvoH81/2wUKp9q8msgV3ox9fYQP85qtOHZAzEXRHDQo9c
t7irPcffxZpo9jWr04w15Hrsqv550NXplEbdH9qk988IfevLuO0DBJ/ZVSh51/3w7GZh8NntEi1W
dthgfhtrdOAyMyv5PAJjJTSv/qrxa8/10nk1R9PfQgfOt3ZVdo+hXZ5ToLxvaWas5L6S2qJLNIoi
fHDi6lEoYbwfhsg++jlcFHng9QlCsaiQW5t5QjOvqv8ldN637NBElfclLHyENg21PrrO2N6zJcar
tIvGtWEN1aZOfPO+5um0FH6Fn6AAUbCAtY1qU5c4T66v3hvA4L5qAGYWRYlTl++UJQuecVOo7mto
5f0318WosxJ1s46nLt7ataoteQKIV8+2o0Vthv33ADp8HVRYFHXGS5+b3i+rVx5ZFO9adudXowNj
YUz0Zdtq7UJkobtNzNY7FkMz7GxXOfhTka+1ERZ72uAjCbr6dcq7YdODi9sUfscKPG/v9RL8XgPo
8FuXiAeXzdafbDmRs3G8ZeCH7ga5oPaQAouRbD8C/qQF5uOEmdyYngZccB7loapU7agkQPjmqkRR
6mWUuda6tArtLJwR/oEov2Bs9FDZefkCKvdFw0rvHhEl9VOhaJ+LQHPu9LhszqNVP0AEANKfxTFL
uJ8xNoO4SAVPHrzufeBk6IzXUWGeFBLQmJyEdvYmbLLGZafWG1lURvveLVkeYigk7jq7HRaBkudv
phJHq1rtsFTyujMwTRf8MypikkETepxVaDYlZRhsMyyZPgiJJSQxSdfMITIYtbE/FAdF+t4fP7Ez
kt9XafyJ2UlzNw4xv6RJaAchmv6z6s6S4bi4bUmS/OC9Kx4ztzfOw+DsrNQMoyWCWiT0TCDoc6M6
+uKxHxznUE7JN/YYicDoctx7Ebpkl3KEIu5ihDW58IccnXUyy5+ZxqBC7ni81uaibdjeUvW0bp+j
z7yJvHJcirbB3LGzjfx4OXVMZOB9ZlzuUsy1ScALysUEMRR3pQi9Q96MD9UYW/du1m5Zfa5Nz/hR
CI0ZXtx+E6bVP0xtVi71wq03dfQ21QB9Y1Y6Yxc3v4T5LFxHfGqS0DtV/gR3uEqhVSQdJBKc8R6Q
8PN3qsDFr+Tn/JApXfmQz2eOqT1kPPSPsko29kWTbYUwgqUsAm7K7vA5/JawJVw0jvVSJ2q/F41d
L2XRiYKJzFvyNVZy+wVtYfGUdQW+k5TKAsZmFPTdelAH5TTNB9Bk72dpYvTbPrS/XquuYddYD0Yx
Wxtc/XdPx26OoHh/VX7pHoaqifdu53tQQodsF5lacBZR1GzD2kju2EocN0ZpVPeTWztrL0PaQ4jg
wePNvCuyIjuiR9weQn7+uy7C39RAKXWjj+p0P1RtsfYBfzx1U4L0tCnUlzJ9rGsL1IE7ZY/oWse7
3qzrfRx47f0YdRF5r7R+0/38rFb80jGO3Hda3vwR152xBKmXPRhsu+4AUqm7vuywSyh06HZkUfea
zWjCUuZXhqiWrmNoX20WFrpa2z+xy3vWmENgBqGqDwIlf8RFyl8mpLKQZ+Fb0HOHWDQWD1Yedbt6
bO9cfkrbRHfFdrDAyqiOS27BDvVX1Wq+6XYW/8rtMyhNBBb4MT/Y7D2/OaFR4g6hNU/IvXSbKm2L
kzvURy9mT9APlOYBhlG3zBt2AqpiWIZFnf5UQ5ZZGFimn/B/zjfQC4vjNBnWWQdHsgo9oX3BQu1M
DsRlo9LTeGRvGtWuvkahNa2Fq1YH0pQOroniJ9wKHpTs2rMibuzHrOnioxHhY+dm/XiXefPyxbK+
xVoZQMtox50Wtt3WDpgiIdD12IHS/e4Bk1toeTY+jZkpQJjX6qbO++6V9AQbJERE88TZrYrsURdN
AQ6g2alOkO6dybP32hQXJ/6XyXZUW/veMytvFYlZrWiIvd2oR+MpL4HjD/hAvFim2Tw4mDYmMFOF
IRZGxXZvMLTpOUKAb8sOcruW4K6Az3Jli6jaS+hXh7A5SBG3RdMI6FfTuYsOTdMX7NXyJxXbIqNs
raNV9ykOGr3Yd52GObCr5W8QMX6y6zI8VB7UjsIIf0TzM9fC56/slXIZ6eRhR0+199gbj9uhT/Kn
QBce+cqu+W7jlIFKsfZTYcuiUiPnU6Wa01rTkjd3rMtVkRveQzYfINiLhR7zRfVtRVcWJIK01VQ7
5Tr0a+9BBnqebW7d2MRT83cdwl7wWyweLPMoMiy1BvvBvYx9GSy1tW0AqqEX0+uoBOHaLcr8rAQk
AOEHMn/ujfTkxd4fTmJ458hgfR02z5OBQ5U+6QjWerDcawwSPVc7lxBUlhP62kBPEMX30kbf5306
3pfzARvhMcs3LI6jXclKYWXanf6K3OlXox6GX+zPTSCVmaiw2q6VNFs0rVesBblvHpdpMB2UlAe1
qViPA8+RnToqMU6XtvbJjgNn5ydKjkhjzu9VS7+AmUlXk9sw4VLL8TT5oEcyw3I2sW0M6AElxcZV
R+dUVF3Xo6TUPVuFk+1k3fWg4QD6HtK4Onk1B/gXsxEUCZvm1W3wXswdM/rcI+q+6jPLeEi8kCUq
WAjw3NvYmKAIQEgA34MQpNArsZii9ixqgyUgGarnjH2mBaTsYS/rtMywF/3UzvYl7kNsRM5P9qJw
QVi2fuA+BQaz5EhXv6qKMh5Ank4HU4FpsvDRTo7GOTVRKYKJYPJFaaL0TaghgHXgQDNw2SUBHh5A
pffI/Rn2Mhncem2DobfCiA3JIItOajnk+2jCGcctVWVVOZPO1p7nP42OeArs4Aw3OggRB1JIsCTd
1tfq4pF8GpRk/NbgsbXQxm1mTVBq6092MeK1SF6DVEhbf0rKwr3zEvOF74/9Mo2weaCD/8kQd2a1
mCsVrGIVh1cxG8CSIC4b4qrx79ryuyzYYaiuC0ckK8epp4cEaSwstdsBZoIxPVzqUPvY6qkL9mIO
kQ2sFtBIUdCAoaYUmKKoVs4EeJYLHDynOnVd+n6WGmWyRjbSQuZLNC37sMRcTnkS8b1K1X6DZD6y
eBaSk4oKtTvTPP8sD3wNvH0H08pAW+Rs1TYvgCx+bCssVtWCxyIzWOdRmwbEUfhk9lZtOY+yrnWL
g5402C7G7uz5A7OrS2124Qe0D9UcTZVqvGPXyXhQx9FaGn4YPIbc9XZ0xnSnsLSs9GCCjTbOKYR7
EKyrHgMrXtMgN71Sh4sTm289pL5z2P8YjYKN1m4sN55L4raMEufQ+A1zsflMS5DPuVTKsjy0zh27
vDjXdNHsq6myRVHChBRK+uYnYfIHZgKzIorSfuZ5j2Fu7AfPYFGitRnX/r2t8qWIkq8srtiA72rA
+53Fq2UuyoPwdFC1lkd2AF4bTfrg2IdcrBSR6g9G8xSZDcRG1UZ6xecDRhIB5WTVq9O9b+sC/oam
RMtyIh9gJrhyRpNiPMpDFUIJZLbVbbRAfa+r265jw0av9kNam5c4oWl3bOjZpwTrqU0ZzzhxRzMP
+B9jkoqG9YsW2s2TaLD2QgT3xXT6tZeoyuM8Ufe7Rns1QKyeSBD4l6JVZtkyHkWMF1AZ12jt4oBR
Iv+/RYIpZS+2+O76cYFzgBAHfmsRK2ZzeLRQ0liOXjptLc93j0mtfA7jInkSMCTNrm5egnGsMZ9z
IT212l0ZKPWLZwhr2aNRzROWIi4s/lbDxxLPBP/OKgBVQd3y7/LY/qFNU/yKY0+9j9SQHSEvSF5t
2DJrUzTRTrbCiEC6MTRL0Cu0YjOBym2iPKuuqT7x/gDGQvXg9PAWw8Je2Cw0j44yARjsLWNnGU26
QkXEhjGVNAg2gR6DB46DLakE/CtcdUVen9ZR1bZlwetdSRyLFEuIfCMw0bXsq3s4zZZaiUuW7NsB
OuNtT55vDmaG12wKPGo3sjXpyf2Z41RdisC0eGHhzraRwblI2d8cTMQ756HUIMnXdUdi7NJ3GPyV
w4b2VgYbfauv6tD1L62pjZc0e7rV7tI3Emy89WwJyT8hmUJlyQ5rssWMZ2c5Xn/fI32/yaKpPLnJ
EfRJ9KI0y15TxYuiOf1LVg+fYVF558LMZ1NzyJuKMYj7rkWCLuo96EVKZF/qWu0rRqfl3aWqR6zg
zmSz2VdLdG5jVswAzcODK1xxL8fIMUBE8ySPtrOJZObkgile5KyAT6fHIID4Devte05y6mtZhvoC
lId1n/lWvIsG99C2U/bQWcmnTk2CV/jI+gFfCxSvvSF4rZO23ZBrHzeyFfAAxuBV6h1ka2HWz1lT
9A9B5Bqfu69NlQU7PSzUVSmsGsUQu1418Fa3TcwmJ54WyCB5Je4g69hy/jxN51NTyyoc7a8BH07N
TCs3yUj6ILCefEiYn23+vGfPBMY7eMFng2/bo58WB1lSLGHex8H4JEvxlKOAmYvvslTzR0Pfjiq2
W6vw81SjHeQO7NHJUeN2MjY+yJRVbCvG/eir7wdT2TuKCO6v1Uz4y0PqB59k0LU+NTttjc25vbxp
KIIYazUftsA1WIaQj2Ctg46Z+H05v2fBaNWa9gk+/CYS7fjmTra/mlpAzRgQqmdVJ90FdnrlovUC
/70Ol9HsgiIP1WyKIs9Sw3L5eee8wx2cUWSd9vssLTIPA2wIJTcNMli2ik4JPrRC9sF+xRYNWQly
r5dRm8ZdpM0EcK+DVEyCZXY/RS7s/RAzVTik80GeXRuucdeGm7h/EHIdfgIQjzn0fOFrP1m8xlyv
9A9Cboa69v3Lu/zLq13v4BpyM3wTzMC8m+abK12Hud7MzTDXkP/t8/jLYf7+SrKbvEutH6tNF0ZP
1z9B1l+Lf3mJvwy5Ntx8EP/7UNc/42ao6wf2P13t5g7+p75//7n85VB/f6fIO9TMDo1iiUDI7Gws
fZHnw9+UPzSxFUWvPHVxU557XcqdmRQfy5cOH7rJ2NuyrJRDXUa5bb8tX696vWuVfedpfW35ONJt
/9vyf7s+ixmW3sKMmZ1fr3gZ5fZz+Fh7e53b8n+77uWKH/8S2aOFA2FVot9c/9rrXd3UXYu3N/qX
XWTDh1u9DiFb0vlfflMnG/5B3T8I+d+HAlPfrUYcfhZmPDZ33RA66xpEPN6eFMN+lgww8wbkDkUw
WtZSrVx/pbhNoW/TBlO/pvaYUc7NMnAYAzBxgFdOkNTrg17g2bSSzUG/Ns0Ua1SnhkEnq/rJS4+V
xyyw1Et9q4+GszLZVFrC+1uyzQD0crZru5i5SV83aekGZw9JT3lqDVOiLK9Gb7rz3vFadbWC830j
RuW4Sb/6UaPsTSSfl3mWJVv2pMhHqVnxBCpzZ1Z5e4fYUv6kkH05WV77INtkVMUvd+PZ9bCCFp4/
yTA9wUosJNlykCG6rzJFypmaMqoMSMsCDJcZAxacLyIb/uHVdbd/cCzdJ4n6H67sjSgv6f63IDfI
wOWuOE8gscCBof1xlmXMJsPlkHrvzdcGHHTfQ2xTIaQYCCnEe53sKw8yzvs9ilUl4aYwIe9qJYwW
o47ZBZCn8kCWEJHSa/lDUOK6Z9CX4/ZDH5Cnf4Z/qEVcMXWXg6EKZPqQcMflzb7rtci5k2cp3hV9
n3fnm3omRNGK+SnfoZsOQxue+iRAreHPMWSEPJQsb1GBsvvttU6ehanT76BB/rypl4OUjXusy8k+
yEZZ5aRik6mj2Ffg7cFMsk+IkZPFR+Qsc7v2LvWyUdbLs+sBeJ19lMVJCuDJU5fNFL+O3/vKbo0Z
+avIqFs8z7JhAwSgX0bxpHvY9XrNA27DJEkwNVL41gKhJm1nD5vYK9oHEajtQ62VzsHp3RdZda1H
fuvFylqXtQah8pABR97YZtAvx7mnrLtcQ450rZTXcZ1gvFxHNqjl9CUr6mYrabryDB2ox3e+7g11
FxE+r1xc2i7nkrMr2bvIwoJ2aFceupwhe7gHtTWMFF3zKmsOSqXYnPuKWv/LeasZtbqU4X5b98Ox
1XR7ETR9tmpi450xnSid55LdgB19PRhlg1gn2XxZ9SHklnkt24PYhY79IdRQfCG7SyI28gWLCFcL
jNPIWZsGROkmde1jOIMicIhU/8gwf5ZGCteI0NY0RINFttT3N6CfJAN8vpGVzuwWCv/VIgGyKn5j
g9A0OuZ2wM7RnAHkl/IUsYuKcCWyePKAIHuGr1zbX0TzSqknPce17IZd4oBaiDWqJw3ScWXzOCsU
bKK2jlchUu/hEqRgDhwki1cCa+3HUoz1o6zT5roOUjeWQ+RoN7Ism2/GGdT4vun8YN/bjTj1qtWf
PMEO8UKWY1Toj65+V3TFkK8uDSSfwAMMTvctxNyGjXu9R385KFfXEbo8fh/rpi6cx/P1u5tqW42U
raIPj91vl9AP75V3F9Han5bkELQPb5jLa4ctwOMlRpY/9Ly8ZIQfqcsA0NMShh/6uAo7plkavQp4
Ydt8NpuTh/T32ShN5a5l2dyL5NLjpl4WWUH3W5D/XxrRudOCxCesKQ8Sc2ZGyvl6yP3mvWgG7aID
JnKSjbL+0reHjbMMpnpaX7uRVfdXfVlpy4varQnhEBqUQAzQNKIIELBWrRWneTPGLgsObe6IUx7n
LEyjptrHU1rtEyN11SdhkTtQBzdfyph6DkwkVWH0QEZ37LqRh7yTVW6oF0smowJ5kEZT8QrXbfSK
B2fa8ZrT7iGz6vfyLMMHVJ+i7nyt17FuO2W6hXYRoZ4KqHahDaW1dbhtKH5UXg+k9fhLQH2vIsWb
dwbm5sj0kKr8fTVZ18yXHAqFLRmudr2BsM6bU9+Yl6t9qM/TCnQMvnhi0vdTGlVb8tTqs9dlCFUq
vv1Dx7wm7DLxzW1zsawh9T/4v2Mjw5luYoXzpeYyaYWecqCxBdA1iKOlXkM6KQ92BnpN4tJc2REZ
SZAO73UFxKpiqDBYmXtcOstxRDgn9arQXTRzS42OmbaSI9pDuJMht13msaHWRqi+00O2Fla1SnXH
Gex7MOv52m0QGuZfZ/+wQ3giWlJ9De0YXQ+rSe+rOsH7FzPDjQXP5UXGSrmWf41V+8limwbog6LX
ysLReCVJzkCD6wFkmITiDCNWDXTVZKtkG8hWxwXoIFtl36JjH1L1DNOrlz7jLE32yRf17CdFvp4M
fAV+6lqUrdXsRCVbswIPpdoE0NRoqPx63cL00+YeoRIYPPPZteFaF86tIDi0rR3DVpBx8iBQY740
wN34MbHDNwnBJuq1g7zEzUjyEiNqJyhCM7AMvl47nW8K9FVzroA1GY5Zru0ROF5kD/EbPCjMj9S3
gA+AzcIIqWHRaW+VpQGyKsfnsRDw85QkZSc80N6cXHXY/FT9c5BOKgaIfGHn7nLUvM3r/UC+95+N
6g862hiKgpsVk8e9JVxrq/k9zGzwWQv0w/pTpEfBa1hO+6Ai29+68fRSVMVymIXR4M8Vd3qHa1Aw
R0FaZO5s4zEjW71Er/hTGFK2yiFh5YmTbI1M9cOQ+ZizUcwYblv8YEshZYfBK0DQO92TiuD4vnND
e4PXkf1ZmaI7+R6+RqQAP/dl5FibsLEQXTZRpxKLerKqrZwnT3FkHE0nX97MlSFVMgOfVNU4WvF7
63udbIma+kPLOPD6WVym6mz47IyieU5m+0YjTVHRMZtDqwpF3P0usikanOVhyp095OjybCv42TFQ
sWs0N3qSBw+AR5mAxZMltC30c2W2R6M3MYDJxmzYZp3oecjSYeL3/+Rkabuc7Ze2BVJ0mMS06qFs
O+csQ0bdF3e2O22vHXR7SnY8QWHVyw6+WljLFvn0S8zlulNyXxZFeBnEQN7xPhzZ+JR34QDDx7bd
txYyVh5ATacrsE1iY87DT4pbLgdcEZ6VdKXGaLsWXSOex6DWl5HA+FbWDSBuT6Cifniz3qusqgoT
qaBMPTtzlQCdvklqm1nkXCxZ9D0Z1hfZJsPNGB6pl0HZaVXfPIyZ/4Z2iDh6QSCOoz+AQpen8sDj
XVHwtfgdcBtV/W6RMbLoF21QLWQZqbNorVtTfxnzGpMV8egvr73luFY9vt/HZQhZLjPnRRV1sL0J
sRuVN2rgfQqtGieVzjMPbq9EYAcnlVN5uJZlu4yUzQ5SWe+RsmxfIy9NMpQNiXGpBeiMyCA5hjy7
XhJvAsVY/seryUjWqCGqgyATVb0Z7h0EBlfxoCVrWey9kLreGO57d3IWAg2KzU2DL9IfIfst+9v6
YjiEZaYd67xObexUGGRwn/WxFHeBHrSAkzJn47GyfETUvl749ST2sigPSec+qWYfn2SpimPtsbOG
VY6B0H0xlzwzCB4hZl67VKhwnLvO2vljM0VLr2tRGfCyrxr072iJxsvET0RH7E92ny88mKHYNFEG
Tqmql8B7xGPtqOEzRABwlf6zPBix3YIgsvxDOte5DUDVaVIwd5mL7NZ393mgHyrTe++g90AYLHzk
ZBVUtGztTD2ysXM82Nv81BfOr2s81EDgXTbmZnNA1VfjMujDcSeLU1t2gNHsaCmLipsaT3n5OUvS
96uhilSRvrSdvZG2CaibwiBp484ufWiJxvxlcbBCYr04y7qosAARX8vm3oAoh1Y/Af7cSUbJojwY
kR2DoymC1U3DtYh3i7kJLRuM4GdDc/HJGY0AqxSXzaYBHXsL4OOqFc20YRce6Xo3Ch/VyF3EY5n9
W6vsa2LJI2NTww2eZX/I/bf9ZUSIOO0l4nqF39eXjdcxAAWj5QsI3UPqf2OFaHglNYaRCxvyztlV
2jXMjAAhAUt8r9s4OMQzxnohozs7cpZjaAwP8tCimnou/QZZ+3Z8yG1IHlnsZ1t5T0hMY8lg1adL
yWUbrVGsYZHIj+N3q7y77D+0pqTEPvTt5r5i/uhyNbF27FUHMJxSqDdJWR+AC6ItBQD2aQiXaTRv
+M81hRp7B3vIf8mmS1Dtd+u0cqP1tU8ginQx9sH7OLIBMeP/x3Gu1x7++/10/aQuDQuFsiq1jFPR
6Ns+1q196xvMt9K+N05jxTBMvVLjlNpGfBigAOMKaJxklZCtlxgZXkHKWWutB5dk7iIj5diyqAy4
R6yqAMGnNqnGtayUzZcryvABEtIa8lW9iNwoeX9KlyM4n0VpGuMOT4w17neRuSSpYR6iKrOAbvPM
bwNeeVhMUPbk8122k8sZ3XVZte3ufV7jD9GeLJ9yxw8kuHe71N0MRWugdfxnnTo34H8HM6fWL/U5
yjuYJc8hOJh/6XWr3Mv+skp20Pj6rPimIIsy95cNos/ck62PyibOBvgcojyBlahOk2aVp/9UlA0y
ZETV2q4nqLX/PVaOlEbBV8dGEa22n0vFUJbyzAS0cjnL57oyVTD/+93693HYgSqggklmuun6RhtL
FnVgvEoeAZid53GySh7qsA8+2HCnQAtS30C2LQvOmhNAPmN/2TQzMM6DaQBgjp+NudrPuuQwspZe
yqJVQb1HI0kBwDwVr7pGEp4sEIKjczAz+ssYE3Oah9gJnwPISq8cEn62JvMYHC7sDL+3bVE6T41v
4516LaI7v+8DBE22SuNdWgPEyh5j27ROSIQPDxMyKdZodEdE0MYH3+TQRAoq2FWkr5y+5OE1xHZy
mtz3DrKXPLhGeukqS7L/YCXx2gFKsyrdKiXX2Y3bQouMxxKi1boryZOZloWl3lznK2a7LAu7uYTI
hpEBFiizsfWmjz+7wNIOpIaNR0RND2ocqmeta91oWbyOcMUe27lp7FrlrNnDrjUcL8JIOxsPiaL/
ukSakLVAp5vFUl7zejNpgNZ3DCymBMN+lPVp67XLCouP7WWo683IZnmDsZNebuQ6XPGqeYmzz2M9
QDCBhZ0xryfdSOl3QP3hbSks6RfXSm2cwN3K9aIMB/NNJKL1l5jrENeGa911GNx+4sXE7xSv++Ez
KbRXCJXKS1uM1rbozHLXZnX6gpLfNx3g4/d/DRgiDC/qgLSMlAIaVXgyBkJeUgxQDW1jZVfZx6I5
F2WwbJXB16Jsvelb2MDTWzDWS9FZxjlLwAMNvvsFfKvmHwINuXRIPKh81aUykqaJzTO5XeMso5uh
XSW1IY5F+ystLPMQIvF0hEnKv6pS8KmEGVrUiIhRi4/5cCQlJFvHOUSeyUPdQJK6tNyW7ag1Dnb/
HUszG170HCeHk2WSSB1U6OoQjwFy7UHSZ9CgORiTFiq7oSJhP/EeWfZWlbu/0tTMjqCBS1KfUZYd
GxBRy8TxtaXs1Lipt466LmJulTuKecaqF9a6GGEAzg7pcxHVqPHeC/0OE3LvvdVS+/pxwhrgDAHv
lVVn8aXL4mmhFZH/2nXAkbS+GF/9KrIWXtvkr76D7WBRBB4uCo2yUCw4u50Bo4ltA++g4cV84Wmb
cexfipqUekCt5kPx2ip5df+0b5oG0dIRLMnbmf1pdMBjjDrSmCt4ztme1U7YPgPFPrJneBRBtZZ1
A5DLaXVpnrtkfaGt63kEE0LX2tP0+v9Y+7LmSHUmyl9EBIj9tYraN5fXbr8QvV3EvohN/Po5Snxd
bnffb2Ii5oVAqZQolymQMk+es/IardqCPsVbpSjb/crS5FmgxOCq9zW7DHmdLche5L0V5Dpg5L4C
9aL8GUsz40s41e0eX4CAUkmefkV1m1iIyA/PwAJO95XWXskesbxeZ6FlIzCGi8SiXXcW4EQteDZf
4leTJ+PPYYogV4DH2rWv2mkL9ZN6q1t5dI/tIDD0TuH8jF9ZC/4T8gS9mbw6CWhh3lbW4JtE5RM0
HQNQWGSogXqXnycjSg2ylZRudgIaz70UtaYttcjG2+z9LCoQKiVb/H52653PkrE8dQXIseLIuXKs
Xne4F80zHVDEbp3tJIRqI5QDF586qCmT8FpVubcj35sHeN4RCbOBOe2z6B7kfsWD0WTJKtQB+y8F
CscSraqWdu9mP9oxWU6WHF8jqIutpib96CGU1vT/9CCeqCyJl3nMoSYaaSj4KEC1uQG7TY5fkabz
S0iq4tx3A1sHJ9gsGc5pc+LeFMYj1DdosX3wwRnaBb7qoF4/8/CjyZqT1KoGRSFqT/NhmJobOeDx
IJpTq6R2WY+Ar1n71b0EMHE3eBpbj1OlPSOCNXuYKPpZ5BLEQ06CkqgC+WFD8a1DBPobUs/GAcy6
7T14FOUZ3Odbs8DHXuqlLNe2ZENAvnQw9ewbKOyMA7XqLp5QU9lvwecu7rC5XPZTg7RkCDE3Espt
BeJwpYnoyCRa+eSyIqASaNCjYjsMOZWAqpw95hoLz3H0EwoUlxk3eu0hDqVcgXW/dFApA1pcOnBH
1/earQ7Amud4iuAU2FqLoaSg+57j2YhMgeohd1XT/l+nRQQRyAblsKh7reV4jdXzGmRfNnI4mY1t
PQoXil9T2Bbrm6TnBNwt1P1qaAVKd0v2z6qf5FIk5njIJLcWE1g4AnKkjttUdBalYpO8T/XJLfUu
mm/kIt6AcoUlQZvbQds6xZ1dZdhoWmmyaVibBYLF2GnqGQrnOx06o1bzfahyf816fYIUgQsFaiVb
TbbW76flqI3iSh3/adPVWFT4oTT15kNDskYMy06ORkCJxxtB9Jy2/JDH5FAvWofD8ERZy7l75o7+
83xOb1omJOlmzumu7Jx1X3ZPXhyA/HJhszE7DbLv+SrVUOrpFn80U1VlXAyI0GV9u6HWu2uL5eal
UYd3O81ILbKTx7s/2S0lkPTuT5ckV//VqUHAVCnWajqUVeisRN9Mi5uNzhR/5omVPmhsycf2wEuI
ev23ca03oCiIPIe0hpTWkLqrsk4/+txmbEG8tkE26ieUD5x9Xdvn+fugJlivUBaNL+D2FyHLNruR
yStcZAHeh85N6vlkQ8T3Wxg19cJgg74SLZ5sxC5QCfMnAPX9JQK0GBhWY0EcBCKq86NlgSeUvGiQ
G/VgX1BU5n8OakV6ekuVGLEBpW+rQLlblUpoSEGeeZFWzniidgR5nHUvkUokm6Z8Pjqi6nqFp5U7
j6ZuxIQNZBYRfwP22gTxUPLLQuZtpxXSvKPD1PZu4A4iWt1sDcrrkELUo0Ve6Ba2xZBqH5RwGB0Q
rQbfaoOYdzGGYHBUwmHcSU2IUb+Swwdz1xtr0NnmS7Ld5kBMDrgn4brzHNThFIZ/YhGWmupS3fv1
gALK1tNkDZ87sOb4gdRrv7tNXvv4GVRWh5vPZ1swKIESRom2gtSwuZqsRJ21a11EARV6iEM2V+VA
JnKgQ+J+NJGrGgiwsj0P/H2u2/S/zyXL9osfJ8beY3zhOra4p0NilFC8N8LuTdemLUGKxCbf2nV6
1t73fe7f9TlXMSpoyQwR9FVDHd5zG4Er5OIL483bRTnOXYmtzGfv2/VohK7mJ5u0Rv9uxPzU6irj
Jc75y5jG7nUcsNyrU5PvqEmlO/7kHlCFJk5Uw5MnfnRNjAM1yImDmR61jNZjrOp+yA7vcJP2QE01
NorBlh2k8wJD4JdDI8gHFchvl7pNpS7lIogL2W18GKMt+TVsUOen5tBReXUccJncV5ktPSzWkc4B
sgBO/47n/bmZMnkgEx0qsDptIIrNQOYIN0QewSWfwE+3AR5INbfe16OVuFAShuz2lrYSKb3i6JQO
4HAMg9YwjAVtU8hG2xI6u9luIz7ZaAILWb+F7pXdiqMAFJAh8IV9IA1Dsai7a/TsMNOJodz1jTCs
lM3KthkoMnuIC6411E+uG5UgndIqX6PMIF3XKpt665UR+zEaQNAgpRcvUafkrj7B5KlJvRVSjnPv
DSZPcHpkafk89lPHPJXqTSfcydA2RHQLVUTQNHqeKjB1hQYY/b3esJ/Djr1CkKm4UGfXsgVI8thj
nTf+vWR8Q2aeQ4jPHFCHO7LYeR5LXewKvUoD6rUjoa0iP0EeTV0ghPbxfIF5ytH9dAEkEz9cIPaE
twaVKVCvKHNpjzZPl2gi7ELN3AagTxpsmaX9HgSe3rELZRwIO46/1yjkmBj4TyEEZ60HVjogtSjT
p1FrruQAAKULsovIvNxGQh6Qf68NbIL90PqSTbm9hrgLbisbrPXZmIMfRmFWegV2uR3IVkB4BfS2
xeZm9+NmWNcASiLOBXGwT0OpqRGYUo1FnS70ot4nlvdJjJvJ7qKmWnRKn4IOTtkhUEWnTQIIVqsO
t26yySniwTQgEEQdn6eY56kaJIoRhQ5M1oBH8f0wdL3Y9xWgS++mCGikozmCaC/49xQlh/0kPviU
bTxu0tb/3kdjeQZXMjs12poaoIaGzLOD5fhsr/MN2clCZ60aM6SCnbC2uZkjCEqC0w5J1t8m/TDf
zf7bpBEEsfpCxJ67ZKicUnsK2oDYoedsxjF9JdPt8Gn/gULhLxD9Ap5WjQS+jK3jZES0WDVvvq6a
rebx67wDot55P9PXQwBAk3dIzLxGSKdoHkSGAj5dm1CMktcueIRr91E6qEwHYc0/kLDzngw8PxHD
M8LjlDTNgZkAQkK/yHzAdz4suNbqP7X2Qjpfaoxds7cxoaGFRxHFkOZOS7kyBrmUeYldMSLary2e
z4seJC6XRvSg89Aj7L54Pr0KF9wP4IuUy0yAy9EdZBkgo5JcAD0ed44ntQ1zRXn1DL/Gzgd1WKYP
umVFHibj4W7sBfvyaZDRNhrYVq3y2jbgPfAkc3fW4MscqhNYQKI+qHHXqV2Yz2kznjPpZT9SM0Ul
JVZv9+DXbFBjCg+u6eZzM/Rnip/9zeN9jv/0QBGbtyxQBRx4XfoEXor8joAO3UpHduvZlqJBARh/
JEBFyXVnP4Jja4Y55JUJqCfUMNbmCPaqDny7m8os+mVZWlDbVkiIpIjnSWl8G9CkEmhJmpQwFCjs
dOdJO0N2qwSiJYAWY5miu8NdpNfFEdoG2IFAnGxukkg98cYaMCF2AoYVtdwhuzI1iV4caYr3ecgE
Qc+lm2gGvmbQ9zsAPaLwCiQf0XFyWHoRSkiv47z40XEgplrff5WTHgYZNlqzh93q/YIDpOMDabd2
RIICqvd4KugAxKWsMgMdkJGTFD+9GW3wYEPmUsPWhUYjaVMvGDgf1As5coJynBBek3l+yStwiZKu
eVcnIwBVf3Y0joa9hOqIEFGbR6S9j7tYdURJZR2ZCR7i04hQVV4KXTy8xXcG083XIxLUpHcXhL3U
v7XpC5RC8x+I9OnL2JfT2QC+6YgCdlCEvTkUfbxqMg14Pi3xNrLt1rbeugdHhrYbIFySrgsQKQJl
BI156o415h5i/D2gH4JeZYbSu13GUMROfxlg1isT6P+XbgTTx80ObpyVlaX85S/+jrKz2C+BbBTg
IitB75GlDX6lKiZJbd2LmgXSxjYE7RC78CtjXFhO3kIytjZfBDIvTYsgJIIDZ9501YJYNsGzAkor
DXyH1LQc638Pqg0L4LxCnhCkKkF/qw4aeCoBL4R+Rjv9a1MdCWTKoAgzAPakOysJduPK8OpjIqS8
cnUoRnslqhLs7qpFBwD+rVhg0aksft7plw65YmqB0hF8HED2QRI5OtxMydjkh6HXv5KJDk7nlztP
Z+08UsQN3xWN/QsSPd0B3J+QMerGtIc4aNktQYRuI8c0VIi3KyP1kCedze7UtqL8V5HpOvAy6XjE
lslY1VM/LAhraQyovsG6HD3UJh86owNY0sBbkB5vZtD3AsBZdd3bgEZAYrue9EvKXEgZaa3v4pms
MXxzXROuZB15QZKa8lH0HHFU278yHVguPlZgD3UM7UCd06DrKKiE0Dr1eqB/2kK0OlxSr4dXzcmR
7jdUFstHG1zQD5ADKJum6ZZlo13qAdxi5FnaqM6uZaHvaB7W4Kcj7EGuqJeJbtgbqHcFGyY+EXAc
yV3Cqj1NSx5AQoKwT6vvqRUXIKLElrM+0myIWXUgsa8laLQc6I1a0MOzjR7bsImzpxDFrEh4xKCJ
ghLpdsCNvDNBo3tCVTYezU1UPdYgx1joA5TZSnxpIQI+EeSCRKBHybjtogKACxVTxXbaWMYxr8GK
h2bOSm4ugGZIT3gpga+lslBso1lukLSJsczC/DdH7kIEIKzztV7UUAFWKThNpeBClZrLEAPy+7E9
k4k6HQECG923hjV5UIfTgciJxpPtNolhd8Do5t2Z7LrQBkjSQDML9frGsenqYlvx8BpOmgXqL6K0
inIGIisDHKlTmPzI8S4HuYrq4cLHKbRg0rUD7eAFGcHdDHc6nV1BXVmsug5pKchTB77/wstWXm4h
AKlZKAsIY21LgQPqiIU1QghbNAEesOYddWRMIOddGi8gyMj2blkWePD5bGPlnX+uWuga5HYMQYVw
mpZ64yYv7eCVC3fKw2+1V5+HAQH5xTi9Vtjw4VstW1SQ9PWv1Mqf7SEtXjsN/1rUL8sn7AfygBeZ
uHZ9iYCAZRsnj4/TVkZut691f4AqL/vjyuVofbyyra6s8epcyRJxljJ7RdL+45X7Ln1OqlxfJoXV
X6a4WIPEDGzck6VtrFJq38wB97nfpQxk2I23AsW/f0TNf79HHt3YmEOi36UgNFu6oq6+2KJ7UaBt
jP8H1EbIdE7pN83Q9Jeod9OA4Ud/F2WhtkH9drKP00ScxjaZVrY/lY8uD0EYzS3jO4Q03j6GgY+h
hVH0vTMRBPz0MeTk//ExYssrf/sYDRY2JxPr5GU34vdcD5CvQBIifwQVbHk1WzxWVMvydRyA5Stc
WZzJhNWWCHxhdhtq0nA+AatEzdYc5+Go63bFUg1FYQBqzEGK7E5WHPQmtyEQb+RXbLUATGjtB+gJ
2A99pIIwEEE6kK2JIoX6VVxXIDl+AMIovzrh23BIgiGfGNuIJlidfuxa6+0g1FkK+Luj9UCXqpYT
9xNiK5mJwKnqATkPVHsMfaeDpTIgXQfLQHQBKZDpCDZYaOrpP8gMdVFIxSgv0qkhr2KS8ljV+hXr
lnAZVxX4MOVgNcdeMajQgbV9j/UxyKBj0D/ubh2QRoC3/u4tx2ZVtuEWcp3d0kT8bEfJuywF9xUY
JjyQoQJnTb3gvPZ3lPjL2QQ5Xg/0sk4YrmbgwDRwvgjDwduUsdGYAem9G8oITQVvQ8LuJBZPZ9TL
wOK2aFVv3QI70w0tVNdBEnaZuPnIiKVWtaSjPxKFLfWp1q1Peervnr+Pg8Dw7FmZjYlCMsDCwsGW
q7QFhxItAefVIBnHuIJOiFosUqqcDrO31Zqo8kVq/nbwpSZXssLqd+DONrE0EyCFWL4C2BVUmZ++
yLipUOoHO3HTprEPJos6m+2eVAxjXihflf3mbzDrF5ZvA55hiL2MirGdDm3KUC0ydDHCbbDdeiPl
l7vtBLAD7RaLLOfnyMCLq20HVFpId/zi+2EUjGbO9pTdccu7aZLi5ZPX4CYqt7jPsIO/avindaaD
xIUXu1bgFRwJTiXMOphivNYS/1JKa/QMezZKr42m5l4zSzcfwLKz0vC+gWaK3R21DPs1UqphmYHl
HOMoIlI6NpB9KQBN5+JAvW1m7yVoK+6jiFs0B5l7SIseeY45aEoTcTDgkdJ8kfMyhYJVxx8qWdeg
3wFQqTZj/lCCuB9kLd5yGsE+u6zNHpqGYeiua8t5602xraahZPrbeOVBnS4K7FY2NGlQO9C4baX+
FDETmLulVR/xp4iZs1y3eXOk3kllxqkX2XE4c/Cb33rp10RN7rKPY//mTL81PNXS43AoYndcFo6v
PWqR/ONMjuzNNryfffLTEmi5j6IZN6JIzQMfPZDuqJsWOIh7WY3ywe5b81B1MoOqIW7OBnTfJnYv
H+x0M4f/+g8JuECnvhwcfVU5LgJEIDE5TIKzg2StE0AS3lyQ7dbxtyZiCaxe0Lhbt1lMTtByKGR/
6jDU/BneuEHrmZD40gx+oUNeZo+oX3WBePzXRGfgdfOX4JTPViXpZZKxSgRoUxwPFGi/e8ccYPfM
+X4zmzKKb1fI3fLtCq4N7JZijfOXLOLZikbcnB0tf4iGfKdpYNlE9VKyqPMxWbdQ+YSWnMd27aTX
Z11lejWe+we9A8RAZXrxphX3AjEnyCzU0G1VHtSRC2tnoIZsHoTy4i4QEDeTxhSeIUfaLrTMr762
FdKRNsv5IQ/76gV6ZLO9kVApgiCRtarTpv5aYa1qGGV5bxYh2IpyCaSxsvdqOCqgotvwGpKrD5HT
PUPkogygvZc+DDrCLXRGtkHZpLLR2f8fP61EeKHQwTU9jtxY+uYEun31RLM3Uy/bLxbj8iB1YJbJ
mma5sRwHPFEqbkK/YtVNIMH2IcKjgSBv3YjE2JDQxeSaZ9so9fs0H9O7WLCfZCYvL/b0TWFZ8ovy
0n13Y+bAw5Sa9YC1ZnEwbDwEkI+3H8hWch6MKHK8mrZpPyQQag5coK435EEDLIlwpxKAfSCbGtA7
YG+d4wAei2KA+NIVWLv5C+DSzS7sG7biKvTlwm639kd7iW3Rq/L/m32YMqjP1uGCj7w7p8XgrVPW
l6uy4PkTKAvNLXQp/SUP2/xp4A2Klt3IXWg+mskUIihRgR6TnA0TfD59PpypM62S6T4FCVmEpdMA
na0gj0r2yLohvg5uO2z71PF0hOGcdl/hZZktBiMKd5a5MWwh+p/UoZWguzrkbGz3sztk+6A3AxEq
oKdqsLBM1Xi24rJ7aQNntIYXXRMtBKfGDGomaEZVpxgmNcjAqiZUSSuIK6CUhZr5CAWzyB4ekJn2
r17nnMiMbxcMRRFA7lXaYEoPKmg5hGC21Osa8jW0ZLtOM+zvbq9bREcyuYgRIYEWwIfXML1tby/f
cFypot4PDtTHSYEFnRNkXuZ3NQ1kiEHHIEM6WmB3xx7SGNa9yrLl3djex1O4bjseXcjU6R70jnnz
k/rIdBt0s/0+qB2n+mB0w0/y/38dFHdAi4HtAR+tEx7ipO548ZMIUI9KDGb9XTbRQUuw2nwowrZ8
LNLwH0Otumq3iRceFpMn0Amac9P5vUm9N2dErMTp1hxSVJwZWVQHvrYLLVVZPJredIdWRHXG/V9b
plsUiyFz6ntAQtjSzjm7esyQa8hKN0cQwfX7QUAsx3c9cUF82Qw0ACaephpCGrKsm+9ezXfCAN52
UQLODX4CCIXm5nco7/AvDnPZMkW6bZ6y1xTto1u8TTlMACx1g/02JUrKjxHu3bgVwxetZD2oGXEm
UYO3gM7B8KUQuCadDcr2V7/SnEAT64OwdDm2OV+TNliIsMrJcUFxUYM4eUXNpmsgFA5FTlIKI82w
Kmfu6d1O0mIOAhh4GacJ1oInr4Bs8AInVoj3zwJSHfPJx67/4aMD8LPvp9hcR53ZBXxyw13s+/KL
CznrbiirZ2GUySkDQ/RihK7HF3KL41TbgSMYOpuWu6hY72+TlIUbjmLFAIXJ1ioeKvyvq2zqArPM
oPtBbdlaHWhFLGs1QlQIuqDOtDJ1dwMs08/QltGOeOsBumovdPZuv5nIPtnG7E8U92SyFWBkhB1v
1WhHdjJR5//V/ml+3OMfPs/v89Pn9AnR8T73wOy1j6q2taE5Fm7Ifw89iGwl6y5dkYL3vR48pC6K
5HtjumG6ArYd8Z+mA8mIGjD7mFMCoZfEhSpMgqf0n1PdLO/TzcMTUPo6Yw6FcKWGYJW2uotEtfQN
L1uTjbQTOjCfnodMX5g9Ay82XqWmFRk7pEb1GTc2eJm1sIXXnVywzD/Ftfn2Ak6qN7cZRqbc/Lbs
TmANcZ7Sf92mdvxjtt/daHgZRvgXO7j7zQkbYygwXdrKhia9WbvXWMTWFWjPAfXDuNFL/Zi1YLYg
T2GZ7dZxTA9ciQybEuXfTDGoDnkDrlvykZrtLBoBNB1DjmX2UVcA+7L94Qp6MLtnQzgdQRtxR940
7ejjuWXOySFdjPvRBWrFCrV8m0EH81mvkJII3TA6URNUf5smb+MHDYp0D7k0A6lqXNPMZKh6EuWC
mtNkmFuQMetzbzZyAGHGothSL03JIbhxoqaaUmbg5KMpC9DrZF3UnuwoBC2K5iNYwZeM4ibqIJoc
MHHIwR0pltJF1QRNvDhaU9NI+XBgOjSL+poXjxHyRg9WNodSyKGpQfl8Gy5ErS99t1sZrQmVwijx
r2ONUjWm1EKroQfthNsCaNz1YH/402Pw2kMz4lX/yQPIKYTFVcrjL3O42L8HY2xCHx5rlpytgMRB
SMUxLRwnRbvfJ9qaiPRn29wPUn2Q7NcNWGDtQjM2dm0hK8HAaoo8WH10qYmUydwkhA1havhgz6Yb
puZ9EKF1yOvdRC1yfR/IUI5w5BFKqRNWXrosPUB+0H0ANNh9cBl7RhlXcwJJrAvJ8tpbIb49rqiz
dTX/JBGyalUnmYoiO5duxsBKi9FpbCcrlNQ3axru6cLATrT5Po9WgyClsQG8P74jk+71WFSB+HlD
n2Dsve7AoQe8oF6agyEHV+isv5JpqDRUEA1uuqWPAHXtem8zRwcA5N9PBNIfqH5p92Rp9RyqT9P3
MIn7HQXgBAhyN1PdVXMAb4jN9owX7ZU66SZDNhai7wm/0g3G0xZlH78PF3lVBdxhoG8uUm8X4z0A
7K63a/06f7RZUjzmWCeZYzpeotrEPW4za2kzLrbUCYT0tDVBlLCkAe/D8bzKQeIq3ZXnlMnZNB8I
NMHwEgoA6Z3AvgO++7RGUrkZxvg7aHC/OR30fUA04u9yDjVGN8uMVwykfhooK80L7ASgmSLQ9ITt
bAXBN7RabpEWNxT0QlyRF7YXYdVkaw+sBQNkkL50aWyC7TRDBiNTSlJKykXZgaxlH+y/+yNneGJ+
w7sdSpdHQFhTIBVU5O9TDLBy42ppxkho3Do+BAsbigS6A1g1ixjP8L4vwaUxhFeoeIVXx0CWBctj
f9NDxvYKjgDE/B2Ufg2efyQPFibG3dh9m6RtJ8vM546iD/8VuoOTLG3FDtyoKcmX5qAp7bqBZp+6
Qt0zBG87qHeHPYre1M4OzyUHMn5Ru6Nmw/SAgxX2KcbOA8uWP93oVdHbUND28/avbrWajYDM725q
HzPPRna6qNZZ4nZRmq3rwajcpwOAExAm27RTmh6gC5YdckOzNhIohAsfSsDYS8N76EKErmtml19Z
zL/GfKh+1Qn07lJ35AtzBAS64eWvzq+/So0XX/O6SCCNk7oPkuHHXGk8u0Cg4u0qtTF+vIpjxckK
ebAG9Mevtam/scZAaXo4ALNFHDEfzNCGnGll/majQYqCw4sMSGz43ipD7O0BIjHl3kbKBsI8tvVA
tkh8aQervx8MvA58G7LDzQQurJs/pK8AaRQ6VqmN0Vznw0vfThAtLa07W47O3lSLVQfYjbWRygRp
7ElckGwfgXb93TiLx5PRVJ7JytqPwvN+lql+1MFycjtxHWO2+P+e/OZTJr58jtv6ldbItFqmhbLs
ITYvQn1H9sH3Ltz0gH3Ipq9dBNmBW3iXwsDKbjGInVtOtKbKAzk8VxGUKiAVYQQx8oyQnEumsxkK
fUkOtv+ctrW15AWK1RsRZUsx6dF6im3rrAFxOx8Mn/GjL6xVn4cIb1EHuQyQW1oW+JGtydaj/i/Q
7TiCMF0nLv0AupDWTsd1WQh8f3WpIQAp5B6LRvkF7LkuJCptbd+pJmPr2h/dlwrkNQfbg3ofV9rR
Rj65y06Awn9ytQJMWNWvSpraqzrx0urtxAA/biogCGIbyC4WRmY8117bBrwT1mUwoC2QNnG+R8IA
jA7h5K8qBlWExAiLZVaBfCdS8nSFOus8oL0B5EFbN5D0S0bdWP23DznSIUnAdsKV920yOuP5t6Jo
fWy3zCNtOfuST3dMm44kQ5YmTN6pPtphUl/DcLeozel73/8aBz4UsNyP1msDWYYFiI/4AzdDby09
YGwG0BieWOLHq64WxnOpdd/ycoSaeQwePKzqfoDu2VyMapDG/h0E8O14QkFPAmZNTX+exnEeBFnV
eVBTIqAFuIkW9ukhrm1tmU1DskTMKT1E4QiSduppw0S+nVLXlOoIoNj5tDdHJNAKVVZZaigEjw0I
r0MLLD76IRg0tFw095qVVMuyEvxV5sPFtVHrteiHb73w2l8omfqHe7b37GYmeJi90bqkrp5C90nw
Pb7Z6pRKk62E5bkPLBEvcRhtJpU/osNQSh/YGo66cWpnJtLFqT3uDcpAffB57+Yel3tqtToU51vp
TxuCBJUjdMr7BhG9GSGk4EOgZPm7TThgoCBRanImv/F9LKGOaD7y+8/57AZrdC9tj+DfQHmK7mrB
LcLSW/ojWNKBuVFBmsICKLC0HVCVKXS0OtCgENpOq5ttSvyzob3W2HbvY8+vsEvWtRHfYRTMzXHI
nYsc8gSVu7GPcAGIk2J1oA4w2YUL0y745oM3VstBI7P+dHO2XUXsnVYPH9wg5B6vRjtvwAX+AoIY
/yTKyjYXLeIBO98MXyrGwrMU2LcEgN+vHRMMZLMLaq6mRRKHGp4uMg+AJ4Kowe35NLKsApn1ih5M
Ldkt2VnnImvzYFDO1BNmyMAtdAGAYCJm508PP5o9Z6YBskWUpSu2Q0fRI0asQF0mnepEfHjrIuNg
JBZQfcBmqCGkgffBj/dGyQNytGMD5UFm5Zo7Zg2zbZ7BlNW2gUybxRd5lUNuwjCsuzid6q0dt9mu
MG15mSAECY24pP46Qu7R1SLtlzfUW6dk7mvr5uOSBuVOUm+HzADziN/Ji4kp50G57pzoiWAV7RYx
ImceFALXducncsWg0LfIVaWCoyoV6FCN9RJBK/9kWoMBXI3a2oNrg4P+CqUHIGR888OuCcwloqqB
N0fIZ/E+WC/jYQN9NMgbI51zAWZ4vOTpUJ+YA4V6wXIH4jugQNHjRu5LX79Sy1EmOgNvSbbtHFWe
oIbSJNRRaFG61ivA79ywKd5m8bOsDViHSGpseGG8KixsNMeUgZDwdinklvBpgKDZ0myjTLZhkoiz
AKnCyvOGeEW/qFL9rPS4eICSGztSqwn99lTUHXj/0EcHv9aHlQPExSop/TcbKlevYal5828RVbXF
qZrMC/nTTxHk8WIV8aFe3SYaQnFnQrb4RPMgOAz6DekmCDKBUqVS/FdGGv8jhsS9s3uId4sQrPVk
F47tLo3GYIcmKsYnlvBNKz3jazYYULIuGrkhtxQp9MzAxr6Zerb/r2knplULZwANF02bh0OxNwkW
2GiduUXVYLjK7aldEwsZNRPE1j80uWoSZZne1OHq1hsOCEroxT8RXgtPPTSF9iLFX0lNiyNaXjoe
ChFUb2IrjkheAZeomnoC7KFQNP3URMogPqVVm87NSA76Kaq0X/NMyHick6j4Rq1I2Pa5b/Vnd5qm
p7YQ7UWDjhj1ccPkd03mn6lvBHLxrpEmOANwRTBq1FcssLYhCFaeYm3SgCmSa+rLe2bcOyAMpHGd
3TUPso2X1FdNUfzo5P9UuPM2QwKsexcW/cOQFyloubL+4ChyJ8CGzW3CrApaOuCLml1QTVObtn2l
VlJkDBjA2FhTszeA4S5S/0wtGlRggb5AgKA/UJOmdL3u6qbJo1S0J1nfpPeaitoWFbc2WGD0kLvh
1W5E7f6ZXJCU4WdoUOxuA9pc6BsUAgBBoSahQ5fHYp4kyut+ZwK6vADDhI9UduUsktoHmrmyLG3B
NJtDZEv4gdVN4V2VleEdqiWzbQx5o4VOPjVDmV1RdWfqpQM5y33hR87d7JQ2eLg0uAfmeVMfTEm6
nUbb26DbtQp1GSMBha2fFnaAgitgSPxIZwcbX877WiAfYqC1qf3h7T/GMlt1LoLgVatvki7rtw6q
hR4ibv/kyZT/KHQfmQO3fMpBl/Y3h7Rxn3xZVrMDXrz9tpLYdKkZMmyW7l3wyCxiB5r2hRFVJzfT
zBcm1lOYxy9VPdbnMY6A01bmrhj4JgVwfI1klPlyG/TWxGo9QSRrmsrD/GYcmY/fSMxLlPdBHunD
oQsBeOO9hMovOhr1bqUzyLy7Z2x4YnP0A7L4jGGdk5blJswKqOHZlg9Z10ysbMGSJ5FjKRi3Ufuz
RKxKY5b1j0Aaq3Jl8tVuEdTIgM/GTrvD9hDL771RNSi2U8NDiN3MwydPb56Q8uhXSYbVfqOwEI7C
R4jGwuvS7c7UcnWwKUxtKpaGNIDvUL2dN7z1RhHK5Wu7BGJKDX0f73tjsdZ9MJjGoLBGLACF8L2q
UclM0KrgB/KAvL0HrijsBXqX6a/d8Ej9IbjdAmb604EGZmpgS8Ut0/hYZ7Hcu6qsom694myrM2pG
TojfadgfjQla22DhAD9jXQ5HciOPSYvKTduBLHYH8FG39Oy8RsZTanNtQJgl5SI29OHO6L3qDOyL
BjQrUqfOUJW4PyslTvrvCDNK/SsIAcFhnlk/XOGJA72cuib2z5BB27Qcb/plw6J+DSa9Jrgt9dSA
/8Pal/XIzSNb/pVGP48w2khJg7nzkPtelbW6/CK4XLZ2aqUo6dfPUai+UtmfuxsXuIBBiMEgMyud
KZERJ87hKm2OZFKg6dvorgWQNMKjdcy7r35a7EG8o/0wmHGCcOnwUoNZYOmg3v8GvFnajkm93aG8
FKjNcZLDULcY6+V+6ML8ZvBtsUh6EZ7TsSo1iQCPVpAEmnofdlYzUa8ylR2EBS7FmWQGsFDo+mjS
AbuqLg40kOLrtc5TGzl+04eSq9T7cwmGtGf5s1CGfA7MLgBHLljRvNKznmvwf21iQ3UbcgJr6/sc
k5f2s/HdDtKdKkV0laUV3puZBWB8qoO+qoqj+7TOqxPuOC80OIRhcQZF9Vl0PD1ZfZKuoIwLgcWx
60k8ARd0SY2vxbiFjSN9l2DEgXDnKNTD12Rs2SsgcenV7p3ykgI/umhaT/8SVp22yktT7KmbIGMB
dUz1mBjjEQw420UIZpgvflx2wFbo7t4J3fiIqlO+xHZoIZO6fhqyIDzrWu+BQBcwAAjJNistd4ND
PnZHt3p004MyPCNeCU20oEIyDCisFahswgN1P9yMcTWAxcCNRqCCoXpFZQcYtor8m8cRUx8j5rFe
KSCtpHvpPJGfUBHHVx8eSEmgBCBWaslHD78BpTx5QJMo/xaU72uQhwbFOXARgSMZNyT9rkEybT2U
qAHp8tK4Qym9cZfW3qZClPKGPLIotoA48LoFolPg2XViPixwt+n35GxbqMmu+wqYK0ylGdW4JsKR
1drO1ZAtC65tupa9mNDU2iegY1o0IzMMG/ziSF2I1FiPTNbv3aDro02EUuVVV9Z8VwgIhtFZneOv
3tW5ilZ0kKdR6tJpfXa2G+UfEdSJF5TVauwGVMGxaDdR5WoAKWfyUNuWe9SB2pqyY4kPSq4OGVaa
QHZKnVV9F217YICmleYJv6+JSBFUCVdJiG2PmQLoFmZtcusleKJ1g3MtfQETMATHznS/zqY25pBE
sDO1DJpUxksnzOpVrDXJZuoXwTBylkfWfuobPh6+ZS4utESe8eS27yTOh+Nk4O2m9VOU2IKkrjuk
0TELVHLCbue9GdwYYJ/f+2FetMesOpKdZjS+Z4FGVSeqGevijGDzofUhGOygltLyNXNBNjYO4L8/
XwqAotYzDQhdIYyONCqQdmGU3Q+sZw9dDZhMH93IWmMPZLG0YQ/6CHlbj6bW0stFXEjnSB4CGYlV
VUMJrdIqjh0VSiXrEhxSNDWElOwBxVjegrooiTUu/+GVHKuUtxEgLhWy8J5MGSqlhzI7NmMTdRb6
sg8zYIaG7EhXNJzbsgM5sdWBt/FjTkDuNE6exVCAz+f3SxrXqrZcQ0or2tppkKxIN3yfjdVhBb4n
K7PS1VkCgH9maZqsUt20jh3Pf9R+Ik+Gku9NENvyRDbugl+P2emRBofRQ4KtAXG0Dxca6VBBB0pn
8Kpl2nVOUw2tEx71vnypPyrLbaQZyERpKmq0BhSVoxf1yJUmDmEzTZwyWn+tNS//61pk/3jFeS3z
r1eklU0hrCNqsXH7xM2oTFB5Swhe96OL4475GDe4rcyj2E587tIoEuJhalZnm2nq3Jm1v8ej7dCY
MRA7ZJsuXQBU9rFhHMhGjeAF6pnHBmUGICl9DhucIMDbVTv9owb4vRtrz0VT5q/Ccp9dfBFeQQU9
XQBPOl38MqT7nfMEqYzDOCzGmf9hif9xH0iAocoL/N1rJhk7lR23F0T0kIVpuKmgUzuxQ1gOlF2K
QmeXBn/yk+k+RINpPf9pku+a1cQO8fdJXVxYz4FlRyclUHwpM627paaJnBRamcvZMiAQd8ujcUOe
hKPoqz6yWYrC2BoRzqhcGf2nqalcan6Z+9OSrQGuDr0bgxLjK4wxvdvSD41t4oMIlmw2MpSLqnEE
qEFFsW5RU7/3nTp96rVhK0oToNbRrluJN9tVkL/bHTC27Uvg655YjjPkh332/9Wel6hfo+zVlPga
s1egvIQmcz8ly0rQ1p6kVz3M+bO0Nctty9xuOefPFFKYiMJG7mZOikk7eEkDuzuSabKHy9xHRRnl
3AbNT06hVTzMLy1xw9mWZdgv52Uqv/28NA30RjotTQvpoHK+ldxcDgYqBGs+IDCYApJySQvOl1pV
Z6gD6PzLNII7VL9HXctjNtrIrzJ9KCgCQbKlFaa5tMDHKgrsPihoGhf9aLA9nVaaTfOaZZRs8bxx
jjQIHNhdzFJ5alHGv+oyBzvucSMz7Tzw4Ct6G6nZ0eSCZ3qXpz2ousYubVeYCJBrU35yJBt3QXAA
UPgNDU5u47ocqfDNbBPmz3lZrXc/L0uTPA3BrFjVCc5R2AbRsi0YrWmQmuZjWb/GUaEvsKvqGo3t
iwY7O9rPuAFwENSl/Qx1udsqFCIhNTF3aRS1bPi9JCc3wKmnRQXx1u+Gb16DI1Hg6O0JhOLY41Hf
GY10RU3kC0jEJtWWpvpgWcdjY5xC/XkFPwfBv9VWd7/Zp5U/vUifetHCcYXaIMTR7jsnuDftVv/q
QIjV81n0PZNxu6y62L1A8Lc5gcYD5YR97n0zyjM5MKgSL3MHnPJlVxRnAR2RFQ3wrQWNqVcoO5cr
Xqro7IVBdgkHYA+Q2oq+c/OhLYzhm4Wi9BV0bMW4bfa3SBEj9lBDuBPP3P5rptv1Ikqs4FYIbl9o
AEcA1FaMAxpK7KaBQgP/sm+ijqIrD44RglqRjRCorlZ3ZFMNA8qub/u7EpHBjRVo6sZPQ/PGqPRr
PW5qY6SSqKcaLdxoYMyHIjBEHgPHMQ+IquypqGUudKEu1J3ZAeTn0yD5k52aHqmlA4v47nf7uCzY
obVDbjS7T/6jnV4gGbTwiIKcafC36ajeRf5YV9Pbm+ttyA2QSHEcinQ7L2sCU3+OXbUstbo7c46E
TgdM/k3r43GNQrPork48wH5zKDZ0lSeWhm0Uz05doYxPVelX1wUKQCnx3UtAniS4/CltsUqSzIF+
6B2SQTFOKWm9LDzL/4nUGWDcafLaRW+o0SsfbSn7dYhb46nURX40kF3dDK6NTSXIBxZB5jbfLTNY
akOa/QQH95Nkvf3saR2C+4i8X7im6/vcRum+gzPZNRZuu1SNbnzt7XavuJH+1J3hIHuv/ArQJgS6
wH7oyHoRqna4100Rb327TA6lUyc3thsGK8Nr1Vcg6bd9kaQ/9D78ItO4f2pV1+P0aYiTZ0j7hF92
vnZaJ392JMKBo6vVDPvIccNjWUVsWQSxBAU2q4+Rawz3TW3cg6eDfYVGM9ScfLs5QT+suANN2yvZ
8ccgKtOW6ixAW3et6hBA6shdaR6K60CAGVy0TETn0ghx2Les9rViax5H4jvANZDJGh3Mmvdb1FCG
69hMxC2KX8Rt7qPACwGHAvF6lt0a0F5zF0WGdzykN2RCDZeGzLTyrHDRafku0Jp4o0bQB/6rtavp
ptECYWN1sMbn3jTgo1pg8PNb6oXcz8+ZGZ7nSWmOp34fRiDx/FhIIGG8wo8p3mgEEcGG+n1h8nFC
o15kbvWdyN6GkY+zSGR/bLKFYCPl20T8NrXkQ82nftEFw7EG1lUa7gESNgvGweKRp9ZlwiwMkMZA
cCDeEMYhEGZ9RoHGEw2SiYfG2bTad/8aCHekyQJ21CqXLYmOws6rL3lkG3cmgmanP9jbUny2x2bz
haX1u38JANCS2Cvwvfni+bF51wWoppoiWcJv63d+VyRBTg4HNyhhEqhULQP/QlM14J7w7Vt8MPlj
C0mmXYMS7k3TW8aXATfeQDrhKx5hoE+pE+3USzbcQKXaBVEGCpLHmcjp5o/dOLPOERgKeDHNJAfm
owiMZlpAVNzIGKLjzl8z6TV1BxBFmslCV/9SA3xEDtjpofYiWGdBZd8BIR5v8J/hnVQSgW8Y4tU7
q7YK5AVCC2rhUocetQV6VctMvkO6aNMXzhCgJjFcg6PL+B7bqCwEYjZ+YoOuVp6pzJtcBdq2Hdrm
wMumPyHPDvFxJy/vStzmUZ7XihdsIx78BODeRXg3yAqMYYVTjKoi9kut6WL5p/c2SOtv7y0o9E/v
LdI0iOyOtV9UuhV2dbasrbA5TMVZYxeo+eZAZV+1qd2hjqTeFypJ1AKRVVDIUbjOrZxybUVgDJiM
HGnbtduF2gJpbIFTa+NsOoiZLcPOx6dOxjqP8IwO2GkYVby6sRFSdzZ1ALFzp+i2VueIgwZIyFlx
2Z3pihoZ52Ao8zlfzQNl6b9Gte4vssrpNlYcWHvXKcI7tx9L2npQ/QJ5ckKJZ/FMHr1tmchvWo+o
/lFL6LEHhw63EmtO63+K8U+X5DTAiVIAThyxjepCHPvBRtcjuMscFzUofrouR1hxbdXNwmiADGwB
C3rgDBBpOxm+kJuvg+aUFQUicC3OGlHUNJdmdGsD1PKN0//k1uGXvxWAIkLGypGPVZZtUcqNvB5+
eRuThcM2G7sqLZYxdEOeE1Hqh8TkkB3XBv1FZ92PPvbcWySauxuwaaNiffS3DI8va+kgczUum0mx
Jf8+dt6XzRE33g0ZKttBrQ2G3Y0LzNgS2cVoT0db6hZ6HO+ng+84ioqN6FMXscxoH5c6MtElqktd
Aq4GEWsXhtGytSc8/cQI7YqHRMs3KM+4fX9FqNMcgwZxmnQwmxOKTEAvkYGo+gSBTt/cBAWKynOn
Uxsap0Zzom8xL8xtJ0yJGhY0kQjac16XOUr5UwYGGZd3CzJGef3uY3Epl0VdI/s7etOAdIIO/JdQ
WkgKJG+htS7PUvkAE0JfatnkkGhUCdD8SN3jEjuvZgPGt2bhIjTZLchYjSN05QIps89L52a2F4YJ
6o9pVForowDQsMPOgOExfqzph4afUHhuEhu/OboM3fvCSmMonCFuTg1yVKlCSPevfgN+IQFef7J8
mkn9IYkMaJYvaa15DoSEEIofGzNzrLXdpTy9gB6s2ejgAr8Uhm+ddflojHAvashMV0OorCWPe7GO
sFNxcAbx3dMQZEtyScjWe6KCfk9or+cVqkh/xOkkBE2fK8VCgyrZwRsbugoS1ggwKXAYcZ7z1mRt
hsoGfHf0Yo4NpfO635EPmWyW/zWblpz75EPdPM+YvZxHuOHkK4NDULJSSBgpEb03MaKRFerl0U87
twThUPBjsqU0Qu6scvJNm2k/KQL5KUiZRBFUfkKQpzdAs59wdvwczfwtuEmTXRY8apH2BBS0dTY1
8AMqK+yhFN/H57JPBbiXpHZFEZq5LJvQRIwnDRZgjBRvXZCsAVIUwH5EEK5hfvhDxuVrHvDmS9Uj
b6/xUL/DhscF92St4/8xT/Z4aLVgwalQze8ka46HK34PTOCziFV/mi41S2oHo8KeSiQlKonGEWq4
AjKrBy1eh9NgE5ko2gMdxguAl1eIdVb37lB4JxQLVkuyaxLki3kVljeJbw23HuuwfxknhOAKQMYo
Z0cb9cUPbg45XaWLxyAfqkUHRr4TNb3SspM+NrONulLJeslSc5MPAIQrUZ9rHuSPHlCwd7XrL3Wz
CoFrWVVcpI+sa/JHRF4BbyzkHTkGeXoBSsq9oV4VV2+dKPtpEejVgVY1DfE7HNfMxwMtbkRqT910
YMMKWCB7S93GLZAeRIB7Q90+8mucxip3ZY0vCq7QaI/shrWkUWTitUOZg96CRl3eRuemwQ6VRvXO
rG4QMrjSILau0aJgvb7LNM0awLacVCjIqA4NNgcIJWWJf8Z3yz/TlaaKL+DLVjvTyNmwMEu/RQC+
BxO8keFgmEGZebyiJoAqwMGP0MzdP/nN02gGudC0ufvfX2p+yd+W+u0dzK/xmx8NOLWS+9a490OI
LGtQCckXdDk3IP5gq9wqugWEEtLjPOBEoKQv8+yvKdSfh91xxblLV7+/QNogI2k4YDn898uE5ccb
o1ehdzIZ51clI69KO19w27gOMsLZbXwT8xTqTi50SVOKIn6G8ma516wov20gDcmQCjqJkbGTmqJn
QIFofrHsTevdpugqTjYaRI3O/fgLADZa1ptKJqiV+JhLM/IYaLnOMc+zfdBRuz2kuBPRq84DPeh1
FFfJRbghduYybPk6KSJvOb3ix8KIUqFwGxzeil47lQKn5NKIV9NSNDmUL6mjwptpqVQaxTqMtHJy
8TTvYoGEaAuGCXngUpeH6cpJ2/erP9jIpXNtJ8UPG/OoER9Xs42Py8yr0sBsK8ESuoxt/OJB7+bd
Fa0DbqoQTOrU9Vni3UkTEtoqMW/C0aOEvNoubFi7pMHSdr27HPGWrFT6eZqkJJQCUcSDyBcgokLW
4sa1rAtoUsq3YmAXjevFmy2dS+jgQsDi+nF9cqIU3Eye7u+dqnskQDrB0IMRi45IwGSfTeRB9qwc
blBlvtB7HAhSFt+CQM++xlHsXHBDWlOPGm0Am3NqNW9tHyTI9DVA5BVeWS9d7oPFwMmCY5Xa43m+
5C/Nx1USG+82umpTm7+EYZ8u9DxzXqbRYKsb3n0iZXJljCVX8F7zU90MRzJBHCK5NgDi3/i4l0E1
rwuW5Na21xBkTLfkRU1T1bvEytWZel0UJ9dK5M+5I8CkMa5Mpq4GZwXXzGA/29rcqpZurCdbcqGB
VGYoushRxEM2WjMsIScaNHayml81cKS1TTowUM/rBVZq7h2jA17LcPGG43xwjzZvrjSN/iTgIkoo
lRafVjdK0PDG01uY/4QEJ0oF9q/LbBJ+ddt5Tnia35l0/GhhgCYRNan4wMi35pW/0DTufPqrStMH
jNQEXRW5UOMN4ACpjdqY/ipa1Gk9iO5lmVzOL6s3wt1pJXDr81/aVq120F31Zf7gECAF779M9/O7
6wTzbvLghdaa/g+9rhijrv3N1B0K+wCGDTUW06i9Y0IkQcuz7ltcNw9mmiUPMSQbD46uA6E72qFn
Z2l5cxmwDwf40603DaiM9m5W2I8SRHfkpHPTWDZcr86RxbSVxvJsISHAd992xpNqenFWY48X3rAB
VgTMyaVn3Fe8q25dkF41bmLck6k1QO0VZEF0JFvXBsUui3J9OU1gZnDfGRtfSgNMnIDoYV/dxnta
HJy4yQFREWNBXZrg4cuicaO7kqkdEEpMu7ba0uKoNslOsSV+0CC9XS0yjkjhBjfTqzeWAtos4mta
zHUSddHt4kL+1Hhx/C1PHONEvQ7bw63vmC3oRPAHDVoXXIFUWdEgmXJIZC7syu8O1E2Gwto5EYJ1
5EJvQaEyTh/uyaA50HjxykHf0RsArYd+CGSHoyTOVCp61iOrvQ62I2+LQb35yvO+QNq9X0MRsN8F
Hbqh1FYg3QJGM/a8U1FlUOBDBfUX8BTaoMTNmmPRRoCumdfJ3EKBT5Yl+EIQo1m+n7hBobabcHoz
Nj9B6uPYimLxCahnxTXExA3rTsPbLgL/mfLXgS5eZS3zhwJJtp2sIfGDKK33MDpQaht7wFe7/qoh
yPkaMwAgE2X/TKz0pkl780XGTQ89UFNcuRW1W7c0u4Nf8gRxikQHa6DdPSQ9lHEFBDq/j9OhUWr/
jDDdyRAMxlfU3/hWiq9GqqMkYawjj1wNzBZGguKzNOyeoFEBLmfYZzc1Vp+nnoM0IgJqkxtH7T25
oTrifbV+dJtXi+LvPhEdQPK4B803yju0Rda/ZU4IdKlnPkN2uAQo0ch2ddckT2Vrn5zCCF9Rz5Mu
C8CjL9Ix9XNu9EitWX30+jFTpRCjoJk5DwDbtix9pcUxEkSBSJ/oSgQ8ma7UH2x/8gt0Q8d9s0g/
5dk0bvVHMIPtPmX1phwb6+81NvA9pdemUQdZsjXTSpSZfOToyJlWSct6R/YuThdiQGL3UrRFseWg
H3g2s2Lis+Kpa6wTy632QCFBnDfNJz4r7KVhjxsQaJue9jT6u4iToUoNMAXW5+BRNgtlrkfs/DLk
HniwyzD5F321jOXCj6R/9BLIjgAqk+SXbGBIuBhqRQPIE+aXCBqC1ioeuhUwVP5xdvN7Fm76IHWW
nY1qTgWgxlFmbfsQKlOswVLWbabuACI2m1d4S6bTPkhlDCBwTU80SI1yQBiGoq4r9Wi1LjHeV7MN
9b5aYGnBppWiQcTLNZMFcWZBfuikXKO6UK/W03oXe1m1pC41CPKCmDOoL3bpAbA5etQgEFvao5QI
2f6wxuQxTvh1jT+9ilVC+7VowT0Z9nZxryXGkbgZfKiT7hLUWq278UcBjb5ojEWrmxKi3fe2Go46
xF/XuDk6x7AOwmXjDvapTnLrSQdd+kRbJ0V+AAtlsQqAmvtCbn5a2idDD7aumbcoquev9IupawhX
lIhZXBtdb45N0LorPUiiV5md89LyvrYJaFeHZogOepaK+3EijVdJDg0dE3AhK0r4PkmxDq9N/hYg
4BOGjXpFtlQtW9sLbxPXMCDmOoBl1MoHiCgn774MiiwScoxiZSB52oKhF9wftr7q6MrCUVUJ6SJc
gKtpdLyywm+s6aDi7qJMaGxAiimDbQ1A75Y1NpKyEneiBtsI8Ps7w9bDfeZaOkitj3xp039G2PSr
miPoSv+XadjGVyjLjRpct8zT2dcUXLsQU1RfzaHTlzKJFbT0ArVreKvtdGQ6bxRKwpfIyw0vZded
iEPbE2DvjHL1VS9TyEGi/kJTcfYgUHqP0m1cBVUB2VDckh+0WL7b5lG6Erper5WowAxk40aJEo3s
QG/Z52l64mX1bXrH45/CC5B9kUcWyh0UC+JHLytOea55DzEInw64o4y/QtV/He2pjqeFGYb2gTug
SvnVPiCRsciNutzh9tedseHvzgPjCvrQdr5NzCJalHoX9wsaccJoWDQlC7e56qFrpkEHwfXGoNbY
nW1OkvY7YNuqazs2NYj1kb2Ajbo0MNvy2qk3pW+2S0K5Ed4NZ+CrY3N/T/i22a458bDVgR1epETT
OitbeVZ1RW6tXguJu0egGeaNSJi2jsargPfvV2T70yiApaDPAVZyG+Pbc3CROtjUg1M8VpV4sxBl
fIvKeoNAnPpqZH6yAn6qv0jXRWTPyOuNSB2+NMWgLXw3M04uMSJQoJj6DBE57HOCA5moccYoMl0h
TQEt12KAEC3Aq5vYkahWHgvuCMRFNhAAQP/G4mcEcvKLN95+hTRfzKHRd7HNcEsutC7Z27qGp0SZ
QAO9rQMbYjpG/ObjV+GanH0rvDBeGYxlFy/R3WM45PW6k0Ki1hv14lDzfLPr7Geft82DG0bN1vfz
bB9kDEpp42LkMVhQXI9q9g2h/XjlO4NYObrb70AhSBh1ajwhyrXvMHNNXYXivTv+7mBbbMuzDHDx
vrkfhI/S/iTK9shpoMAQCg9XKIO820rnrPnxXoR8/SfNCt/Co3YcHMZUvCNCfQXIotLuEV3Dp6Ci
oFhR7X+C1NUOuV4TjzCoPIFIsbqGCMZMNurSANDtzc5aag4IEFq7NR9RBt4ebLMYualdhA8rSEPM
XQ4CRXyu1jm2AiCkXe4tk5FhHFKtT7yugnuHNemp7RN/SYze/C+7zK30lFujPBMi8Gtw+aYQJSwW
+Nkar+DbkMD8m+mtI3kPrhf8R6Qsau91twLh0Hir7cN33zYEo7FlyvAuNEBeLX0ksnA2HL7aOpR5
Otk/Qy7m3U5ADHBkTnbyH0TsrwNtQI1B0yQ7W0XhBkkO5PXcAfdF5MrBboOikCRNd0aSNV/II2wi
extDnG+BzVa2nKjnG03vtn/sE/E88mWokmGutzM5qOFCXkP9jD5SWX3u0igi/mpPn38Zqb+N/jZ3
dm7HpUpXk9shGA6qR9IVUujlsUMEYCMqw7oXgIRB5lgMb7l/U3TK/2EN5U+Lue6jTA2cLIPOPwEF
Xk1zZFZoa9GjUol+b3pvV9tYC3PEnsY9kBw3PGpsUm+wlrr+ba6ZnuuqC5BJ7LMS4j42Kq8Vz2oI
FPfyvRJ79oMmA/bmbfZo67WO76mqwE2TWZuUAVwcJWVxRhG8WAP2VD5VjvGdShs1/h23reRtnqNH
Q7jSfPYiOf4zqWoNCONyM3e9uis3kEcON6kTBCfWo/SKdc+Efs/zFtJ0od9fXNtVJ1PiIBOVvvGt
TiYHq7vXO2OBbEEJhAh+Ejl2mAgL28WJZGiyscvGLo1aLWo7aRRnRfORRv80N+EhMheZAIGqJi7Y
JmBfCQFas+zcYyl1bDVHu6o4CAP65qWUbm79lInj3kGPdgWG2yC7hsFYwCCjE5i6mf1doIZ4BVoN
+0YroPrXa07yGKR5tYaS1HBGyVd64EXCt0ORW7dWXLBly3j40priLktz+ycK+4Fv9ORbWP413Qkl
4BttYoLIH88K8CN4CMV42Yk1rQ/0QPdEP3+ym7bgW6eoJvUhrzezW9R2H4WAMNIsSJQVYbNlMgQZ
7gBBonnAKGwIfmi3YLABE1UB1D6CK4uSRepI3abP37tUeoinw+fR/tcujcY6ysP+5dx8AEanFNkK
1LYnVjti740bLKARocjmlll4pj41o4ufD2IfJ050MrD5JD6DWKofPsvDW646+04fkguRIVhCWVvA
RuMNefXZ8ANVesEt9raTF5nN3oJXl8Jr3Ll+rAX+islL1AXfSLe21ohQAiDcVfpzZIEbDr9r/yrC
GnzcuPmfUSODHJTfhgi6KOs8ACoOccTaumvyulnmhui+xJ71rfWc5IdZNpg+5qFYWuKopCdv3IPQ
ahcwHYJsAX7TQQ1uFNUjTdIa0dk3tG+p5tvThrJNjOyUx+E32qbRAcFFlevCtdrkQJs1z8Z3EMXw
xZrYvIjXS3Z+etYqPCpG5i+yN51Eacdot5W7nF3JDpnOFA8Gr1yAsHfYomgme3YgLy4MN3zNfJRB
O+Biu8RpqC4uCqgBNWjC1xjSAEwH94bpRP7215mJEQ23IrOeBXY2Z1AwiTN2veKME0i8Y5325FpR
dLTiaBOYWXmfpnF7yxMHgBYFZdAOMZdl5ev6jka1ljWnIHC/TqN6z99qFH8csTnCqYXbGiQvESEj
X2pAXLdhSmg31ItKj6/++Y///f/+7/fu/wQ/8lvASINc/EPI7DaPRFP/1z+5/s9/FJN5//Zf/7Q9
13IZs8FhwTywj3DuYvz7tzskweFt/K+wAd8Y1IjMe7vO6/vGXEGAIHuLhR+gNi0oEbr17J3ljawK
qKS/a5IeZbhSOm9InSN9Lr632mo6xwYqTI6oWNkmtMNSjLU7QM1YeuFDmG1d4pWDXKq9CPsy2k4q
g0nU/NJHHfElBBBm3mbECYtXyMZkEAgBMxE1QeJ/tpFzmaUrHd/xA+SJgZ4dGyay7myNTRc31SbH
TQ+MTH+NppX8AjL9bMdaHTt2lvEKeCS3nVxoLjnTAlBT0Bf//qO3zb9/9JzbHN8sxpCD5vavHz3o
8XJN1Q6/b1TU75AEDoCaMoZ1ZmvlS5UgaTJuJ9SAOujStatb8uCoeUKptg6Y2J+9KuFrhyx0P62j
9JFmw+okxIq1A2N1+JJGlbmKrUSdHUhiHssCPBk9clNPA0if8fHyt9EV/NPAeI+uug+lkSDtT/Qz
M6r+RoaxdbBtE/dclDQ4/+F76Vm/fzi2jqgvPh0b0BDOOPv1w1FuUrqAzov7aZPOC4a6/Nx+QoYi
v0JRtr2iVP+RbodRLbQN3fKoO3oBriWufQGtYjP0viEGLNecZQKsabgxhaKGWANjzRdTVmdn3CPi
oXgnYj1/ZloByaBCwbXP7WPt3IZaXt0CaL9Bwp7d5yObfgluW9AdJP6RbKAMS7ZNAf5HGqUJVdRt
2MjLj6gZVGuryEbdnpUtEZyK94MjwNrvC5Q8dj44MyyVVMvaRxVh2NxDu57d/+ZrG7c1N/culDt+
29qTwpwpmXcYB0l+bmgDVCcpBD2w/dVPhh39qJSXPTRjg0hhUbEYBGDoZBFvFy1KDw+ZV4gHUxrV
RjOGfE2jNFupdJqdg7z3Zoo32oWpr027ST6Ry7eNM96VjWZDA6Wph//hG2F7v3wjmK67Bv4xKGY7
KEN2rPHn9OlOhTuL2YNKJrhneERBPk7vLsoAvTLVGUblk+HV5jfahNla250C5ncXLfSwRdMqSEHG
yZlUZSeVWBKPneRh6bLyiqJYNKPaWwQQILR3yhjiMkl5pEk0QN1/aZsWC/TE39a1C5RNb7npzlGD
cdRt1zjSld0lVrkQUQ+0FRJF+s524/08/DefyWBXcvsf7j2/3vbHDxMEUNzWueuZIKLz+K8fZhJW
upFmun/ndHWPVGzmLQzUL9yakeYB9J0Z6zb1xEuuszXtdcmjqkJU6SlbgeEWxLNIIxYuao/bYlcj
zzDeZ6vx7vqpQZHRuZUQb4MDmaHxgaCTESKcFgxiWSUG6F1NPbsaXhItKNhCA3qmvQ8gOxMhSgBa
d82WYhkXBbhsfC+9cuBc/v2n4jl/+4pZtqMzxzBBuavb1m+fCnZUdiCalN/pkMs9W6NgBqhNEkDY
RpVb4kQNeByvuuIa8SFdfaJeziFoQHTJZAN/HgpjXVDJE7Wy7/TAwXW8WdVVrIGLO6uXBAXMGeg5
IIUcHNmIGIyDrSML53n2qjnQaY7+/xk7ryW3jW0NPxGqGhm4JcE4JCdrNLpBaWwLOWc8/fnQHJuy
7PI+ukChIyAOCXSv9QesG4clNFT6MaIYkRLsZbFb6gYHhlI46f+ok/3KJdR07bz0k3VT47DUNpT3
epH3XtnBbDzzGMZXRAtilLqs6iBbogqPLb/Ghku2/tTbNZoGg1zDPYWdtnwFpm98ncptrDXzPjcB
qiz1ohgtnhEEFVFNYcePYL8DGN90Vn3jjs/aQiApISKTumWntJSWtmHCQSltCcthERYGOfLOg+of
MPcuL10bITM/t/6dk9lf07xrn2RVwavLS8lhbGVRNqgpFCqhfv/v74hm/uOn4+K34aqYC7imwS58
af/pOTS5gtfdpFdPYaguUef8LW7q6CMfAB36oyUeyPxEwPMAAKOvF36UKGKQ3/ffS9JKW3xTUcmw
rejl7yPduhdsYKaTmykRHFe0WKwhrolJIVcri040b8Kym5/70EZVJMi30eKIVxZKcUYmFqjpUmSH
0e4de1G5WYpZjfho5ZjjXhYhGn1OKYtYIW8ioGYbR+dbLhlBka81m2i22p+o17DFWRnV9ZU4RKBq
PqQGVLcr9drMEJLACUy9Uq9xmyvufd38iXpdBmOz6Yasu15CXmeCmAPuW0vsd02zu0dLc4P7pIf/
OkLiedc7DadwIbITCAX7RQ2qgx+W6juqIu2WZ6q/k93iGP3zklzX0DrgnXp2ELLeMtrvt2n1YCYC
vAyX05ZdERCKL09NZ8zgRrFunKo+fEFz3QCfQ7SutpvD1JARgFZgr1G/iH5n+ZSvsrnyX5N+1jxf
GdP7HGzovit67SBnMlsygLeZBpEFT245Qk7GJ6v3x7WGaRzBabjJznKQ9WbdTpvG1Lu1as2fdbJB
9hsZpQuhX+dwoh0mVs29ExBByY0u+4YA/FE6Q7Zxe2eOs/sOiNFax/YUwp/APtVua3U/RgTsVU3X
uQMn++ZEzbHx81fIDMm94HH4OLExwvMCg2uz6F/IcwXY2QXFS5HNDTYBZb+TRatKu0PTAxyXRUyY
9YemEdu404tHIuyqV4jUftKqIr0Xlb1Tp9F+klVj5Leer/nzVl/qNKNqcO64dveHNL9oZX6QwVpM
g1A3TK2DDBiFMkO21LWjDTa6FxDCWSw5SLe9K7n6GNUmQb2iOeh+Xf3oteS7Hs8OnNfGX7NNNx4q
VW92Rtoo4IFm5BpgcW7LqCue/m2eNDmMWVntCFj0m6rHEi+PyqdyYaMAg8QleSGi5EqBaWOT5vyk
qJMHE+MA2deaeUo5UUVOfpy+OkXhzVMxvcYJBA2nslRyLezYWd0aEDQKXqSLuKGZlh7EovE41G1N
Bm7oh+TcxEW1blThPqJPGu50p4xwnCmmU6IRnQeSaD9bGokCqwidDzhVmzQLjB9B5971LRkZORw4
gPtoBGG0A9A0b//7Saj/+rZk1WAIXfBisFRV5Zny9wchYaiq1UalxzBeJcQ6+KSXJGUAuakHN+zU
PVJhRERkXY93VNj2L3NrVRjeoJJv2aX6GPc564Ghyn4r+FYCLjPebj3A8Ackqv1oby8SK1JnpUNk
lf1P726kqEq3GNjKMywcMcZdB02TXdcROujjdWdMyaULW+1BNggyIA///TGov65Ll4/BFKwbln+W
JXfYP70P7HEE5+2I7vKJabfdhUnKT17gfIyIF2EAXZvRy7z96NNA94xRr359GMgRZQrIX/76wxI9
OzJl8fq/b9lQf1nn2KqjOg5/OYeHh/GPnSdMUxWjwSi+XBf0s2/XKKEH0TdiwukSlEdtJ9lVri92
f1bLd3ytAqX6Z3WAbuO1Wuhd9A2rjVvvJm5tz4yqHI2mjQxzZrYbvWomWi5FupnCBuFgUh5enqjh
kxJUn2cYIRje0EHzyAPV8Kbl7NYvxyLvf2zH5f7hFgkxeaezDTbYWOiWawjKf/86D9M8RvVsJvvJ
h+plrnVMWfoZq22bhSYBJPtpmAcMdRfCydAlD4De6i+3Hr5izOSHtHE1BD6ujRpUhmgcsXIKEZhO
eefAAi3CZ1Nk1XFYWmVRHgISwZM1BqfQEHhV/TU+H8wEnrCqfojh7r+/A9oSXfj7f5cfr2OjEmJo
tg0n6+//XagW2UQmK9hfOVx6ub5GZIjtu2ctyElcoqFSL4dkDhp0wKnvpxxOGwLVq8RCxTHoeoT5
hE3YOtD03YSWc8h+AeruT+Vbu+SEOfX/+DbzR9KXaMBP/xlTaPxPXFfXiPAYjvNrFEvg6lvYUdjs
0i4xjh124WuQQiDYBjP4GmUuEngAzx27hilpjNFK1oMAsrdoMZKAjvLwqyuKFLMj07qo5BxeM/Ki
sltemPldEBJ2kcXCRJa6iQeBqGPEanlsyyMZsw/AVvGPrLywaOSNlAc6GSnfeV+khtdEBrsnw0/b
bSaq6tSmvX0kiTzs2tqYH+BmBx6Pcu1tmadv/ejHPH/OoykoPVokE8vyogYhLxAUJPsLQPuzEyTF
UePXrS7hoQ4FqqA7z8prje7GRfaS1bI4ddW8h/38XdbLKtkoD1Nf+Z7Ksn99vYKsbJYpG3XsV12e
BztZ99PFHLvddVPc3P1Ul/V5dmpF5ZlDhd+kHCIvZUL+2mlpnf1cJ/soZl0sHmg9AYt/3jVW1OwJ
HeHuWGlVh0CggpjCHMPFUYWf6aS5B9tPM09xqRGuT1QfmbxO6e9kuXCKYN0GasTqdtqkfmPhqjYn
0xoBZd4oVps9211on2fDv7eMkNJS1aW+umpaYeIVYmbkbwLjTjGyH7cegyl+IIJt82g3EtaLjCQR
Zx9aG5tlOYe7TIRwOqIFnXmWPYy0SvbExglAL42yTk+MDaGr8OF6pcydttk0zd51jogVbzzH93a9
i5oEpbhlnNY4+UZ1VXtznaHwq0cdf8vbpLY6Rx5Ez3InZzXm0r9EaXB0TGEWa+iAOFKU/rRPxfU6
beAbJ6xb3mR3Oc9IWn/VIqR5lEU/dIyFtQOuc7kFeagC9DRSSzvJUYETKPu65G8i70rW6Rp0BHLd
F9k/MiLEOXw19ORnM43+N71oopODNhzPmH6rhYbxhNCj8aTPSGHhJ+FuWssM8/WoJCscW7JH2QWM
gQ6FDTfSSNOKjRYb7c7tURNu0u/pkKbbcTaig6Fo5Zd09lmA2Ol3EJCNZ7WFdofr6Pik9P2HWvnJ
d3BRLCXyVr04gZvcszq1VrIht8YffWUrj5FfJKe5aVNPXoDI+J2zwBmLfrog1YeM/cifQl4k9V+K
0tVRXx3TXVoO7q4xlPIr1tvrSdT+VksbqKUuaRylvRviitxDRzBwzdMlPqiJLeBY85EReRSrcoxE
tfZ5iPlqkD/KVtWKes9i57+TxVBxwTNhvHqdquY7XBGjuThuJ54xxIi2vkYgTxarvBb3UBr3177t
CD8bq4Bi6zf6b3I2u7SVHSa75ppduPqsKaPxlOl3su1ak8OEyEC8XW/VUdr8yJ4Fq5XlzvWU/RUi
ItCGGl6axGM/73mJicYk63byPrpCGCfdyD/vebCce+DE+fWel6/DFm2DYiOvmpog2GfbJpO+XGA5
yPsm3jxc7+u/7lkOGhvlH/ccJDWC/eTd7tt83A5KYu662j2U5ObgoHUlwA6lZ2khT6e0q4GtkhMp
I9vcu7LFUQrYinmKrdu1ZwupIzadANe2BReyzDGAqN76kfOW6CFG0rJOIC8anuTptbbsNbECaufn
SuKFES8APXmOmwo+R43KG0uQ9BneZfpcZThSDu6j7ABoQN8IqFQbWSxFoj0xWHaUQ3AAc7whHPKt
rGscksVdtMYKdToUfbr+HMa8TdiCy+kqdLe1Pn0WgdneT6q1u/XIqqnjv9kVezlXN7fumU8k79dV
Wd7JfnJoHYzYsYmxOci6fBTDaTLi97mau4OjV6lHZDfeGe1oHkWSZ+dgrFmpj56flwcnKbC3Enm2
SsNy+iOct2luNz+mdP6NHbT2xSlILsS1n4MJR/hubgw2llobPI4+OjJ5r2XfNNUhV8wgALPsdFrt
e2zqCPG3c/YkrzxOhXmM49E6IA24Kx0LeSFttu/aOPxDH7SKNKmCuKXlmOeIt8bWKAMVNh2W2VNS
uWvhg3lQmk1lIMyRgrL47gTigoT2kv4kauOMfMgxQIEw0orflS74rcLZ9as1imRtDJP/3KBP6WHD
IKB9zJ/XhsVfHn+5btQFziN8CGhzYTh8ASUMwVkFUfC362HRDZ+vaMqtO5UomKN+vq3RAPH8FAud
vFdZcE+9+h1i3srvtebdbaDah6jG7QWxjC+uYR2rbJm1dtW1M2N0pI+9ep9HCbkcOZJYpB9W07Pv
quXRxkx6Iwdk+W7WYucb1JIUg5yhOQDTd15m13qQ7bMVE9NVq+ESloTnYTfid75cKXMDhL4M+4Wf
XXsYRZhsK632v/n19jpQd/qN1s3FURVEuDD5+3q9EVCzKyXng0vYEJw18jfrYpkQ4NKxiLr8y+yE
016DCr7N2q57T8ppJTsoOvw8vPuyO8SXqifXwXxKXqoxIW83rBoeAjAQJwsFTE82KGazdXlqvnWO
buwcpEp3YTIqb4XBX365JhJ3lTeHTkoKF8QPHsnV9eMqMFZfgXcJniwFhxp/MRGWI+oYxA+BpPd2
toLdOJf1HheS6ctc4LOyfNBJhq4CApjZ2ZoVFwherK1mXkmvJKteqwkHjwg8wb4IEmzDrolvst8m
2gnEsyxSl4sQjGxQA/tZGTHnXN6mtRKbT+VycFLWdpUeKxv5+ozcngbnt9Aam+sLtcyieVeg+7OW
g2SvHvTuxHLyLEvW2Lm4bgy8hotC27HMVY8wqFY2qJjX1FCUxyQo71S/D95Gu+DDgex5jUXWtQrM
SWTjRrZaWZB6Cqm7gww+giT9kZaOuMjSMqMGiuI1X2ZEng5hdeKXZsV1/ySLpyF+k5BCTmBPnVNn
9qxO+2rU9oPd3WtLA1w3SGQ/NStjueehbx3mMsbDDlyWc/JN7c/TKbRw2ZnH3wP122AEiH13fUYQ
zNWTdWiH7drhHbmrdGEka+wYd1rv6JcGvsnTXIvwrGfi/rNzrpDwG7vMu5Y14oUwNKsWp5tlsibH
h1TEj2nkpk+kxgn4h+4fnZXSpnVOttHahq+ZvFBjFL91ZatuQKKLDXhnHSUuK35LA8XaZIpbYGxD
sRqQZPfDpDzJ4qhrezBorKIK33zO53JTTHnyFoQ1mYzF1IuFdPKGW4Kzq4X/2RqnY+Kh2DQdZGsv
7O9GEdb3cqgSbGZdwFhIq/KB4MurvE6WG9VR3lS2zA9l/N9vSrZmRB/lTSkofLJYSKqdP83iJFGe
V7znUsxJgK98djJXsQDZ5Soj8BMyNFB8AuxLJ1uKCdwmunaSc0ZLJzPLZq9qgw1b+jWwpPgZHMj8
qoN2T1rYwbIkhoIlGmrssuSo+kGfRXItpeV00oNieJBtfuveo9fl3MuSFojnCmnJawlU5Vs32upF
tuVB9qGGZnRVDRc4zJMbMYbz9RKiTlf8NvyT1AZHYLVe5e4EIGS5Ob8r0CxQU+dOtua851dqZpCn
ka34v/ObSkHadoF4tWw3XWfi3Fp1ciA1VrzMlh3vEkWoniwGqWjPTu1/tYUV8S3GpzSYUBuTjaLl
UoXeuMe8UYqXMemLbR4Topetg69np2biiXYd26KT4qQvsmuWI1VOoJ6F+3LRsBv6DY4PKdl3JnJR
YDiC/k/robmkOtYCaZKpHvn15mJW+PwCyuE0DsFYTDg2bK+VVejSVDXqQ5z1xoHQw4Ql3DKHAAiS
6dnXeggP4wxGHXHE/Fl1h+xSReFFKKpSABad2bCpOnZCS6sZNe2dP4E487OqeJZ1GF19MzMNINZS
FbkDpvHLRmiSE0wqrAWtaHj6Mn5UgU75IeaOsihHaOU2THrxJGvUkLXeZKbJVraFUzI8EAa5dpc9
hhHD664kkiSLDmFPhPv7p9kevyGV055kdasAa+QL2h9lMWgqA6YRdAFZlIeh1l70Nk3P8kruDL0i
4u0FZYkblQdhenhveHxR0ofBGMVGF12/4UlTbfO2sD05sC9U5Wn44/q/bSp39ibI5sDymGWOde0+
SeOdFk75s+xu5iRmNTFrn7fvBAZ7IPPNTfCbWsMXhY8frHF2Qtnb1vWHxF6Q2YpzvFXJs2S0tyD5
xrMsXasw3CBtOI47CLWfw9H514GOT/0apYNDWI72JjXgOUygYB/62MmuB79xFsMF/+h2BTIzWYPc
3Tjmn/10txu2nY2xnxuWkTckgXomn92eQQJmXjKm4W/+QYaZb+3C6P+zXY7n1Zyx+UuLLVku26tI
Ed11Ldx86Y5+K0oRnVsR6hDyM0tnaIp0Zvn9emuVYxtgmV7tivHgkMG6b3T1h0wJW06IRFtdWzuZ
EmbVdp4wInhqWYXKXn5sv04DesVBNrjbq4eSpr72XdQ+uoZbPaZ6+kUiYco4cLZ2WbrbjlcnKdnV
ZEGrhGRc7G46W6lSZ6eQbUuSRGEJCujPLlJjKxnDykMKZ9xMQ5FMK9vNH9A9jA8SIHWtkzApa2wb
72ruhuc3AJFyRAHdEg4fGkLK4WwA2c0hzqD7p7/KVizGMDjG1yFNhmA7BsTpSmVATVPVCnEOE3ej
kh170JfDhPrFQ5CVH5NWJ0dZkvVOp30OlXXyICxl9CY2bfemjtZxhDj13WQ3/YuZdM2mrcJmOyxF
Q1HtgxUH0Vq2Fkbs3le1cZSNsqrse8/VhfooS/jlIM87ZcUdHuw/zybUbRTU1iNO2e2Tkpw7LR8e
1cX+fMhIobt+K1ayTdZZgYKNVTQQEFr6yzo3Obd1p536OLvcBlrTKFay+MtAPTdJizMIPthAmGL+
vJIcEGe5vy80x0kvOesERBdUQliBvVeUXLvL/cH6xxkr/K1q+6C/WqJHRNKIUiwsBOABQ9WbJ1nq
RsW8wxjjuyzJA5D/aR3jdL7TswGh7t4JnnriqctgOY0ftcry6468vklQ3V5mbEPTPA2DEj5ZISCp
NMcDcv6iyf9SjKy1Z4SWgwQqH588xHV9l+q6cpalaYBHOw7qF1mq7aE/1YUz71IyZ6coCHGUXA7J
X2dm5Ha7NqneZY9UrT57yOKUpmvTKGNsCY0WCVpIQDOWtSsXtezLUKXuvVgasqWhMACzIggLTb8Y
3HvIxp8jYLv+mEsNuo6ZHvoFoqCrs/FooH45a81TtsAUbB7t+6YkjCI7yLphEQNSwMJeBzWFYjza
7ja3z5Y5rq1EiwBL58ZFHgZ3xIYND91tj6ESG3oaQmcBOk9LiwF/cdQJqcl+shVw4UuPK9teKmvl
roUliuXcSWEtV0VjfyUbZHlpVfzgNzCf8O9DvIRyd9Ceb2eBMoVeudQpAa1G4v7ceus3FuYJs5uP
cBiqd4KzpEP481/Iu2pPFdlIWV/jQU/YrCn3Yoyq95BtUjaW1pe+Y8GDBCdb7qX+NjzHpeauBpr9
0Goo1sz4OL2xkUAAfTmrlzp5Jutkq+w39HX4a6vjDp9ji9qv1+4Qajtl1iHJtSEiSSjxHwGgbGTV
rV6eFVYbnDvHaHaumcwvRuqfFUw6fl9OgEwO8gRT+GuNXePke7Ui9/lLdHEXHpVafUh99hCR/MvJ
08adMetxpoEACX9TaznIBn3WwqP75wiH/+nlSgWyMW4B46HPnlaM7W5wKvWFP6WyG9Ig92QxbUAa
m4RtVrLYjAnbNFYKQR1p3VpXtO0wxDHYIYa6IBxXFb+8O6XV1Rc5cR1XBFaXYmgxsZsTa/eJ8KIT
PDkPCIxtylAbL+5CDkpGLEKFGXg9rCdS2X5r6G8ohiFpmGTlWnVT402xcqK1Sl7Bc6v0t7ps3idT
Tx8C4p8v/zJIUSfh5YVmnXNstRUlTlgreUEA6pJfjBfJk2H2eGNZe0u3zG2maPluAuNNfJyXryzq
jcHOann5ymKLn+p6zsLqcZpS46ilrrJGBmr6KhBNWvedmZ0IufRvYNJyA88E2SssDQW6mTt+dR1E
exF8yk56r8hecvC/9dIVuCC5aoVEQ5L+zVDOcoay7T4vK4u/XJZeTToU20oZVI/8YXa5HWIdPbhS
nG81mcp7fAUma13XZnmSDbiL5BfI791JIOz7Nc/4LfOeecUlzNpnU2VuEzKfX/u68dIFsxTbmBgE
ZeucYpRg78cey/MrmImRfh0nr2nVfo5U/ew6UnZI/xpZaZl+HSnRTlhMPk5Fu4/wqvje5LsRwaof
NU6Uq6rsrVcTlY5N0Q/Rua6U5K5WRm3rmlbxTKSF3JbdG791c7eSo5Jieu/COXprCcZ7oMrCS2iQ
WlVN4neQYJOnuPHDdZCl1Uc0OKg8kDlLfN6oStl8nSO3QrOlCe+Ri+wPTl28s+jPvGo0iEVhvITe
0+R8Y8EJpraLfixGJwmst/c8U+21X5jRg9r62t5xEmtf6CpJIvD32PQO47thFdjY8G5VFf+944XQ
qaZ78Su1eOmhEKxLPEL2qlsUL4JUFXRPd16XRli+DNMg7lvcEvndFS+yhzk6+2Ce0gdZZdVus44d
JzzI/nPQm7sqU1NPthLEby/Ioz3KS8kqJxw9rHa6R1lqQ92Fb4SPiZw7impla+GpjDQsN2MFegEI
tvwm+45FVl+yyITxHSk6ZjpR9kLo6tKnefFNj8BIG0j6HGvHAVs7Q+po1OLb5E+oeXYGXwq8PL6W
4kN2V1SwSaPDwl4W0WWwi3Z4L/Su2uOs12xlNT6mXmvEGVyKTDsUWlht5KS9Yh4LfowvVt5CydON
Axiy5CkpDHx7DMDdjd3jT1X0Pq/Cinc10eSnsgVlFE49JK98SNZWUHd7VLwUEqRL+f85+DrVcrV/
nUANcAGN2wL1lUWxoYXZj57Fa6wiRtappbmS9bk6zl4ZDPq1W52PP3VrnfTnbhaLpYNgnXyeImkJ
ThLx9yhp3VVjq/gltLPxJnDezdGD/iKEG95bVhWu5uUhyvqg37lwMzayaFUmeXgCBSdZ9PXXPrDa
L6FeG5cxCxLSmEzWWyZk4g6Jw7hfWeT8f4PN7gktJzgBsOkuVl33m6HjJod1onhCrKXfjkmr3Plu
1d1B7na2elQqj/GE4FsIx/ub2XcXTY6fE2Sghqj+vcyxqBjtdkChFe/h0nfzi11O3QEZ62kf+017
n00KqsJYkXwhQfRHFvfhj0DsTU3nPipVe3VSZ8SNht+espDM4rhSdzADumMbzri19rm5idD+fBHL
g4Ld+/ihWA1a1sTE8Ivs94ku/P2k1IHXNpr+mketsy8rghCyOAEp2ydKEl+LmJzqe81tkmtxCPiV
ZlifeaKIjddUjGTL9Tzn/UqxNeORolVcO9ukq/cVRorXVqsO2r1NROg6Nixs1nlpiNXgMra0yJ40
k4r943JX0HsybOOU/tqamRBJO0egQrm0um4Z7QNVma6tqesru6BXxbV1TmN/R4odMsYyc22TCMES
XL+2mipOz6aG4LicKoyEvhMtOqqyyLtN3c1dg2zBMjYfh3mnmT6mKct11V4bd9i3QdWamkPjlO3e
n/JXvIfGcQXLsjnLA3/ez7NYv7ebeTz92kN2C6G8rkjkpTtZbEpMhvPQxDRpsY/MDM05u3MLzqj0
73n56jbiKFa0rQLET2Wl7CcPQRF/2BHIUlmSjZaC/mSXDdt4GX/rGqfEotKYXNitTp61mnjRcixN
b3M3OLPeOaF5bCKfN57s5sdwbiu0cjw5sZrx8FlFsMczWNZ3t4v5BfYjlVI8JGzIf7o+FI4GkaM8
3si+t4vZWnIwnaY83eq7QMmOaFd/kVe+zR3lmrMmMKZe57CffVuFKrrYrciDEuG0Erq4ZE8Lq+zP
6jQNzXYlyxpWGX+dmqTS0G9BckBXMk8AsDhdT2XXtkyVVdjixydb/mO6No12mh+QWlguOS3zWEHH
rkiWjUlxkBhxtY0aO6zN0MF1B9U9VAHfclm0zMRm3xQWZ2G6wZcaDzdZr46OfqhqwTIW8NVXtYEK
ZjXAnUE5G68Z0QBZn2TueJjDEXKgnBxbHnIk4AqJgbCgVUkFyEPZxu6pXg6y2LZmtRU+RHFZN1QV
SWpy/OVKaMIgMhXb59hu7XOSNl7n6vMdL2GD2NjSYPl2vyHwxXslyVlny46yRY2wbVx6h8vYW708
c331c5gsXsfWgXk0CjRXP6q02U2TppyANKSOkZ3lYTIiBKuWgzyTdREJIw8cdL3+pQGpcQiIy1jZ
OVb63STK4vhLvewhh5Im97c1y+XrFf/tYnKsWrsfBBCXyByh33Twp61Y7BGn5QCu6/NQSgPFFFrJ
wQrEppbFW59BD8RauMqw0xo7XpmqGWEoXQcHu8zS3RAG6ZfITx4lpWRu/JivRftzDxcw+n/38JWq
9aa5RR7WRUHU7VqCV22QnzRhbwwdr91blZ3GiCPcyrcRtZZ0e72oztBjspOsv3a2J2F7fYajndl1
7QNa8zBbDBw7RmInLum+2t5jS1WsqslsH66VZd7sAPQtQq7UFcuhqdNowx5beHKaa4Nq4x+ToKY9
i8XGafF2GpVJrNPU79a3utgJbftaLqR3061JVZFTXcmRsvKndlluGrQwfpnuXzuOyx3IFnmQM1qq
81l3K/Kr48Uu+zh5hSPMNoGA5rlkXMZVGUzlecSNkcxOUYm7Cm6K0EOKsqXzG63zgraGW8lfeSsr
rdpaTEEmPfaSGu1TfWieqkjwLNEi++C4CeGSoU4eNeerbJM1IE7jvU3kcX2rs0x8PKIcNp2amPVT
CFbgqXiS3eUh1V2W7cKxr9eQdUYoYkRDwmavFc6wVzMBBibL0jPBuPTcEPvYh6hAVH6hDnx3HY6y
RfYBy9mCx+7RcV56ywa4k+q26HUkw7JUOxZm0jcvfobhr1lhhec6wXNmRuO7moFZr82sJQ9dYUqX
BgAk8mY6ThWkehaOwQNCmhg0KjAwE7bOqyEzpt8h2q8hoQzBKu0GsEa6C2bJQFAgjboXxSeJ1+s1
0h020tsiTeKDsqy74C4VG32cxpeyAUweWSjrq05yuM6E0SnBFR/Bx46fX5rlF3/OEFFtyzvd1Mjj
2lNakh36syzP5KGJmmJvNDpiT0Fwtv46EFqD+z7yWMsiR9sJp3mXjbf6X/rOYxUu2LZ/neM2NEyc
/ogn30bOfauXZ7e6uXSiU4Rs9nIHv1zpVidvJpmRXnZwIfyrq5Mb0a6ycoS2ArM5IwyLUb0d6NvR
yZpNHc/g97NH14bIqRSt81Lm2kOJ/dK9IJH60nTqvJrtNr3rh8x9mf2u8Yi72HwGtBrNYG11lv8b
bSm6i5furADBkTPFfa3iGxN+l40mUkFPPj8X1tynOjFLbNgCfup4r3P0FzlbMlBgGWRZniKTPhxB
tC68j9F9zXx8vtNxuMgSVM7nLBfD/bUUGgS2nPHhWrLsfTYX4lGW3IQIiYVuQK7bb+DPoQ0P7Xwv
DxpA2E3u6wKIAnV5ZXw21CAqsVxxnE0rzM6C4b+0IKqyCnhC7W8zVOgE3MdBuMvTCDP6v2aGHO9u
ch30pYsJJ3SnzNigPWY9tIBuHozCjveTYcMs60ugJctBJypyzrCe13x2I6xKqev0YKfX88jylJLs
G0eGtqqtCLo69j4PHaZJsTKeRDQNXkZk6wMVnkq1PmqU9jyRZNpJV0r7MvWk1WRDBdsc307x3g8m
HM65/QNClrObmrY4Zpg1IAJ4O42BZx9J6zbzOg604tiqFt5do+IfsHQg5gyh0jLr8iXsgYHzhq8P
BPfKl4wFzq7GCtuTrRnkwnM9ZF8IRqftuhvmldNFzVO5JFVRmZlXpo2LYx+4mALAkMJWpMvFsVH9
+XpI8uHn4ocyWxlCv0pwR1QIXspy5s9F+FNRNvxSly79SifHglYOUed2w7PF3NfAgcYwJOMxZeHG
DkUNKzaKH1WzhglTNdVH01sv7ij0l6QbjX1iG/42LXv/TYFGMAKl+ahmJEfzfmovscj080i2c13V
Y34/RqFodkEAEy0H5YUexuAf1CbBK7LR/AdtObBrqi7DQmSLCfdvwMCySG8GXGNolN14Rf9B+Do+
yjnkIbQiQODBFloquLTQmPE2R8rQ0KdvelmitEkiHVeoLt5FPYhwvzfDS4yOw6WoQjRfG98iEkHx
1hAuxcxogT7pmDDdGhTLrM4KwE27ylHOzRv7qx74aC2HtX1nQSx+G7oPa6n28YA6dEtwkCxBtQLB
HOxVuK4oYA0K7qiWcoI8bGyGICPxszTIOtlqqmxzEWunD3DYao0G4UrJZvvebUGIO7YRfYgpfWqq
SnkpgXbtm9nQtmmVK19zU1nLDhMO215XJcZJjvRzoDrSegWbkadMFeR3P60gWjPlbZfo97FlavdE
JIdtkCk4iPxVJ8/qOKzWSzhjO7lTD4eQnVE/jQ5fTMbKg1mn2sUtXmRBL3hArDJAf4exsH+366lL
Nqy7040Bg8+7jaqW8cH/UXYey40zWRZ+IkTAmy1AT4kURUkl/RtEGRUy4b17+vkAdY86OmYzGwQz
AVIUSaQ59xij7P1mCp39emJ9KyHcByJ8Ikzml1RsBym+0jXibSLz/dqXWuRT0Adwrudp71SNs10v
c0NKBLbpMe8uZ//fz7J6Wb12hC8pht4/YU7UP6FGwOrDICeZStLDd38ncwrF8+yyHeSy9USSquoD
EOtxfdLaz/+L6UM7LBCXY1ypdoOwD679Q7XU99VUJ/b2+A44n0rUYN+vueWb0yj2pvfg1xmRaI8N
iVEHmFnG1Sqbfz2bT/Qd9vBfI+o+ebno8cvnb3UAdBZrGmGR4iRDAj2/rQHXE20/XvM0UTd6qkEG
btzHScNVbXWkint9H6nSfVxba//StV7lzSLcfxV+9byA8Gfa4l5OenhTsmdIwkhelsNMJNMmrka5
W5vQRZcY5WraV/GMsaXbPTRaO12tOcPIkqp7gKRqPq4npTNOO1KY8+16lrzb8Zzl5PCsZ+sMR68J
Htd6cu1CaQHV1pyua8sKwRjC5iFke5PrmyVvOl3iNHoIpZsUQnqwNr/zqr+Cbtb2uFzTVEobrJnW
quOOaKO16e662HbqCkGmLHnnu4Kqh83E+DotrbVL1fU3bGLTx/X6hp/snph4Zp3lChca0a0XJgA+
L+YhpsBkA6aYToyOLi/EY7EEHBl9yvQ2qTarR1M+UpdSN7yh4Yatnc7C1mfcvI11X0Ku1JNgyiby
9pSelIDuPWot7yk52Qw2NwdtdzpNVFvTzNmboOs71/HsnVmk72VcKpD0bSUQlCcPlGOPGAHLmxcy
uGtoFP9xAbrNFodmTTcNPC7M8bI+UizoRlWJgaNu87XGypAR314upsdeAP7ELA0UC3LGlDyoIWnH
TWhu3EIHxU0WJvnBGW+Tt6yIPKx9I/4+FhhTcTL0eg5edYnKG/uME/f/6ENj+11gsfdcqkZ0jNzs
w+ujnyKOvH0oNe+QhArYFtthZknJr2h+teSU7u2FzeA24zGuS/5X/HNcSUyxafkTdlJPJUrEncD2
IAlhn1faS2do/3ia7voqjLCN2YWgnYrj1wYFInWC+DNEXdAP3D2gBDmZUy2xXXiGqE+ep2J/Tp3Q
12eBAIhCxBbSs4PwtBybDZWO7TB0zMtqGp9HaIu+KNrHDjg+ArH/k1g5FrOV0W6jQqt2Zatk/mBC
MNXTPsBXEqKT/NDsbv7ZVt2e/MJjM1tXo6zVs9fAbWVy6reerHNfk9PfsPtZ57gvs/f9xAqbz6L5
wGVwH3v5jz6DTKKXHVLc4lmHreYPNeHyuvIjypPAqiumlaolfkyYP9P8Hd+vncEnk3uE5o1O86my
TNhY5htqgOoE5ZjdCWEvvhn3QAaKMgT6nKcQrKx/dKnPEL5ZU3qyEAEXfCAm3ZY5E+yUETZVlclF
2jCr54i6nZWQUTAW3R626E9lyPOXLvxbYaG7R4T2qoCOsk6YL+UIgJTJxXBqTJk8ZmejavoFPib/
yVzhygS8AEVy+EzjqL5ok0EYWvrS9b32ajinHgZloITiRUMXsilwNtiMjAEgnuaRePGLOY+nQqgk
cSXZZWjJfNKQyGznhC+DQm+/l/BJTzI6elW7dXTCE8OiJiLHHG6dJmsWn221lzamg33fPUH92Jj1
NMBCNk9a4Sq+KmUG0667O3NBwXIq5k0X5vVJxMOx7uDmYrVEaRb6utKph2FAY1aYOcRXeF3Y1lPt
lw4RKiVlorYjLa4nlUGG9sV1oDmTmiO6yt63ncQ7U6qBDQNSYL1wmGd0DCYRQL4W5tqJbbkbDJ3C
0j2sj2DYvlm1EywO9RR7An14VUl9W01Vc+oSjNOv68MK3Vvq/8e5WVfpyAu73zdqdyxKgC7YkTxr
fRVtPf31AhEZQXGo+9k4D3vEHjlqZ7P2iXof8dGYm5PwpL6zOvWq6mV1gkg+c4dJl7gU9sebZoJk
0unTJ3OVjUxm9m6NWNzkWRn4zH7RydYxV8ijICwdMqhS988zeU4fscsGbnIq6ef6L9127iLsfJ2a
3jFCq7p14v532fD1CG9+Kk0bA98S72Yq8EW+mGT33rVOE4l/MMGrtnjJ5Vxt0w4ict19Zg6eJRB1
HWxTy3I7K9K99nV4zGZXuYcY/IaTPGtG95pbbbHDueSjzVNl64QNXx7Gjrj/9I+qLXpK+BSqtaa4
N7L/J6rNFidDae8Tm4JKOXS7sK/zgPebnLNs3HuSDyQr8WzRM6t/rAo+LC0VL9lAXV+v2LqEYp/E
2W4GUD7YonnIsgJrn6R4HUo1EEs2DDmVxESRmUZFM9m1RfhQl7hKJNyMqtY/laH2LnUHqKapzyr7
jaCb+36LctE6KboiwOwT85gKTC7qtvortKLwyaQ21PovLj2xP5ox0eRNSmBqdGtzQzvg0FtHnbXB
AblwmruairfKVKXvGSNbXze7SMeOdrUx4C8cwU2tveyoaywSEjd5b2tv9rvEnQKneSjb1HftyfaF
lxP4npXurqDcc+mgLNZR015yqwPNxY4EMzV0WK1Q8aRsulcw/dgXvfVuFBGKLCCnq1C9w5DieeI2
p0KZPj0H/yvL+7CGjPhPYzjmVJ58KSgXMzmPwWRB5yt0zw2AoccDO6+U6hpuNmlWneOhZQx2R3NH
eIbud0vSp5Fqbwi6R7ir9YM5ud4mLnuyMxLEqWKIz+uhF1Z8pjp6TrPaRjpsZ9B4+7ubILAAWfIz
W/G7tv4bG9abNUy/a72lBibNB8jY5xIVojOBI5q2W23wQfjREDa6dfL0BVtx6zIy3fttndaHMmqy
p2yCh6fI7ia62Te7LN1mLOo2OsIsTLFiEr60AS5tZgedRrJypQsDQyA3OdSZGz0QSxPi9mPI8+xl
1jFkpXYSMtFO8WCg0JT5fC7iZDjkmCA/QA039poQ02Mvs4jFLLJW6DHVrh8IRqTWpG3LOHGesjaS
26h+rDpkPaawKaYSAIl3BkvivCLnUGL+GywsyKBNVOrmJpR4SwjrxTY84gJnUb02zaFXbPIG8th9
bSnaB7VjdbjtSzyGO2hAxkQkExb56o+5YuekVX3xrlTURL2kHY+lZVobJK+N3zJcvo8WSh+JruUd
WXELORnuAzxVUv86YbwzgZGsiFTrfbS7jgxfoZKtaZGfAS7yHmGI4jOsD+/g6WzYkqp/17yw9zNY
Uu+ehRWSNbv1e1QwROBjWL0jIRsx1cbiLVKME4GD+gX/SQ9Awgk3azMWs37JFVREo3yf26QM0CWZ
cLqjdleZI5OsaZ6kzZ44jMz+0mLiemn4X8+jW+8gnLFXZgLalF6G1DJ1rEfW2iBK3pMy18pLm/CR
DWbQ27xLLIYSrLzHAY9kTGG6yFhQUNx8oEZB+41I0LNHUwtsKOM7VVUaglOan26fUmLGGwSNf3Gn
pjPtevxENjCF7IA0LMPvNSO9Vtbg+JNIjG0CBOwbVr/Xi8QjkzwednN56ZNqOnRNHF5m/hclth/g
LL6mMhRPAKmdjycVU1atqFes0HH0y+cn25yYsIt6CgASYNfh3E1hip2s2sddgJih3RlLCGqXxwGK
+ORqD11x9GaSVrF2JIOlnP8puoKckWLeV6TybafSe4McvOnqIUb4wv0fzjB+p8oV/Cs23BACh9sZ
trZjb8NERn6YArQ2NT44goe7OEYyJEI8vrQhfbKV5KIvQ3eUAlzZWVdvOrxDFXzYmLgFwgcAAbxY
QyvovMzx1aygEMn00Mah/TyUHqC6le2azij9oQDUKLzI3SQEwPkNleVtI0t7M7l1f8Kow36MhRbz
o5vhLTTAZZrJgJqzhL46RfyQGxUkXeNhwppu21tTfEbbUe1Z+Fu8syu+adVBwzFDKE14brlVMYcq
f5vO3BHEJqxDjxWNlDEQ8uRo27YNi30RiTQw49fG1qqnaBp1H0TtH0ZvKsyDmE655fdTX/qyiZSr
XTbdZbRHxc8p1z82YhABns3846p3kkRv5AUwT9LWT6DdkBs6iD9FjQNlbhGg7WgazvR4XvqY0rqq
llyQN+74SYyXtqHaSIyid4pCl8TUzH3EyH3fR0rq9656NQF0toY9Tb7WKqfWK16FsJ2HvFU+65Ev
arQ049Esq3zbTMmfxoC/U2MqTnLOU9HV8UPaD6OvxJPjj6QMtMz7uEIwrah2diLIO9xOIelBokcp
3YUhoWtYdwhH+TRHczibIfStsZSB7EYraAS/k67Us5MieiSgBsDoNBZHd+pJBnGL6gHPsYtas6Uy
oIoYRCLqRG5AlmVFJjL7XI8eiS4jiyet7ps9ItutHBUka5WYD5mVNlAry5e2KW6KCuENg+1m7zTN
hyZSPTBqzeQOS7n5PPM6dyMquTk6uhGpRQsm2vUy2WIHzQo+0qaNyu6j9KQ4oVFSqV7N/zSNAVeO
ZcGGmwINBTnrwTyOpA913kca5qbfOj1YBzZNY4o3dGNfKZWOlxGSIZ5FzS51ozcHs5rt6OmkmYp0
O4+RzWa45wPqe7Gzo1DdCid9IxBo3FRAZlssV9VtKmETFkqE0YpePuQjflhNyBSV2abhO1jC7ZS4
d4I2i9tAhHIPBpeeEqx3bVW3z6zxHwi7bLExj58MTVP2JTeSH05PKQSOIYvFrWE/G1kUmg2XuolA
V9JWDTtWtdZZ6bOzK41o3GelrW1iCDa+cLGTja+RGC2WN00fZDAkN5aT3KQnzrbl1tsWi1zq1pm6
65HjHWZH9VD8YnLCGI6Upk+yXYfx+9zZBXZeMVkM+KnvwkndNo5b+8iV013oWYwkoYi2uDx9aPju
bKuuGe5aBiyUob6pdJ2oL88js9TA+KsK43FD+OOdr8oFY3F/An+mO6GQdDEZGyeFIxMBysHWd2oS
TWoM7fQwg+YzijcJPoPONVDgBkJqb+ugZ0mxqywczCucIGCHF+1zlSLhMigEetT86xEGfTqak6+y
kjY7osEYf35hszCcRZzelLCag17VwkfRGB+2SR1+7stT3CXimE8M16YCnaugmlE6Z4ddJtLTM9m7
G40UuqCqNByRihDpXAhPKWlOrZ5D8hpTPB2jyg8xWN2rCnuWvrLqr4M1w4Iwi4xoJNu6hV4y79Bo
EoaRIEjtZoWd+pjFEAG86kjkZXcaB9Gf1kffh8g2u1MWQ51CU8NM7QC3w2/fT3nq7vlyy5ORquXJ
Bu/atXNxmTD7PWGJNJ/ijE2bhy4pWF/NbSkGdOm4rygwYkNzBr1wfaD+i9C8+pRU+VvtZgAouTnU
h1lmbJE9VM1uOmFL3E2nwejwMncasnBtLct8y8KdRc/NY68sgXjlfpzm/MQskrMJGsOt1RVvtoQV
0PZRwesDtTTk7GZmESiykOyl3PC0Hli+sg6VycUCdt+Filqf5q7GL2uw9jXD4alWE7iLkmWpX9XF
S5y0v5s2774+q/XR+jHJ2cL7fApnF+eXTuzDJY1y3Wesj9yluUTz8X1v6jIfedMc7DEcTnb0iqip
ZKDbalj9s7ugKus58ZuRR7kWNGqVHNt2puA+b7QhuWmKF5Nmzz9G8c3ChhInCFbwTROGAYPU8gaq
a180l0RhuMBCN5DJFGa+VMNwP6fVYWgqjBVyUhFjeRxadIkKizVosKNxWt8BZh7UhZ35lbJdSV6F
4c7B+rDRZMn2NzR82UKixCoE+fdLkXtsrQYTvIZAqhNEB/0k0JgHpYOOrfrlzukvcBeXTzbEQ67X
LZfdMW0ysIhBleK4flelPhanejmszfVgYubBz3z5Kv+v0yFB9P9x9eB4zW4aBOBivtfKISBs+YPN
SRc0Jq5wW1sxMRjJk0NfZR5FHS6ISvK/CzfGLH3ya6+GnymcCsodhx7G3276I8iUoAI4akr7EKad
PKZKhp37tSMmcNfJ/paH5UPCOHDCJZuEtDL7iZ1cBFDeINPqyJid9WuDNzxwuOJunaRWfIjRlBOi
eH4Oqyxn7J6znTZEN4eqWJjdyV1/rVXX2PcLTKBaVnYaI2wi61o/TxrRNnuECM69q7mHvd6FL5kV
L94qgyR+II8QUvbDUSnshFvHnS5iwpDNcpSGVRM4o4d5Q9Wnp1AV+HK3CssqxFhnPpojXjCK5c9U
nX1lhKTlGrqfeJF5x/EoL8vk5BXzH75s8mkgrR7NISdbU4/bjaREpg+tdxnEbOwBlUtUY0HMFmJj
1U1xVTNEjT3bqECkZex3aVRcrZiKM0ZWmPbne4T284YqjMdVGD4bI862ZNzo7py8w/qvz2EemwGR
yPmmUebqIcE4w9AK5a1kmN05Y+0eU3KJbmRnUpO25vb3mIi9M7dkz7fm3XFEsecWyA8hOPpbkYc4
JsTKzy40ywB72h7GqEgvisq+p/H6bZlK8TMq5StIUkACt/nRR+KGIarzmQnwNOYFPVfsaxqyfMmj
uPJrldg2s7F/gcy7YAGMUY7adgfAkmdKg2hcugqhFWjJpoia5KjjOL9xMnM+4GI672dKBxtYmsZm
Vtpmy/JxU5RDvFerBe/wQKRykNZWdPYFoj9xhaJ/ztGTGHEhP0KltFGCU0zQ70mpFot4RW5Vw56f
m0H9aBvtPR/aCndyBJNU+6nDkNUSu7GHD9CQb/BcTm4iTjLErcnEILVtpyw9V1k5nK0FvZug+g5G
XR28vlZeib7eCs8AUkWxtwm7dDtGcfQKU/CXIGjq0ax15cVQLYX4DHXYul0Gs9Eq5C6tR/ejBr+u
PRdufRNOZ4DPaJOa2Cn1VJAPOPJvXJzcfzbeYARO4mhXdgDGsS5ls2/Qnt2l2aJ6pxL+WWMfbHnx
n5pAYtbTmnHzirRcskfMg2f04mZUIdCGIvLfafmJrYCkRipLf65t7w7bONxF0kEwXM1kbM3JfAVi
+DPp7XGeRHsfmta9dRhbyBw+M0HT9R4ncIajtf6d8mZPa807oZaW+t/tr9PrlWvn2l4P6+Xfz/7u
+z9fYj1tz+E6zmNWphwjkE/UH0uo8dfDYiDueG2vj9b5ppcqF63t/3j4ff778rVvPfxX3/o6a9+k
tfnGUMvRZ2+X4v2W5yWT6vJQdVjCAKf+u9foTRYEy/lUgbK7JY/tX+2vp34dxUQZULGUXZSI6rQe
ymWaHcwC87G1bTbTv9u4V7OK7OOHYtKjZ0tTuR3czAggEUXPa1+Z2YzusTns1771oKJNV+UQPnx1
ZXbyFDGMfT+pJbnxaOLm/9W3nsibuaa+s3gdLy/+1Rcrja9pvXr87mPHGWBmb1wLM9W20i2jvVVi
NV4olXVRS1O9hJknmfrG9mftam8ZROS7rirjaQ5FtrUJILoV08z2KZp8LN6KDwnjYh8TAHmgMIJq
GXUiIXsbTff6TV+nYClh/mgXffNgxuneZY49k+TJEmlO0iPKsX3Clv+cY9m6x9zlNa9T54L8UN0q
bLsYViL7cWjHmBW++piM7QkzlOxMeq8gUgciNyyqeWt4mk3oSYZ/XDH/FA62k3zQ3h1A/zFva/UD
v7V8IwY736qz9kS5uWOL2WHTWCRj0OBuuDfrgkqPiiGTpiOUY+m9Sfpefa2cAcJomyxqCpCklHwo
Iqgi4z0u/xhN17BThtDYRdbbPJjlJkM795xKTArKsfgFlj+d16460ruLl2bHtbUeEApHuwbp92a9
fu1rO/3Vs/r6YW31spipMI2PbTt58NRasSmyZHjORZgjg5XDVomG4XntkwWLXchRl7Xlkcp5llX2
iQ3Nvy6YR6yqQSXhoCyvsR4y/a8cLHFbX8YrZ3lUiS70vy/oO+IeTKVOj2tfxX370CrhxWuo4U/F
Br/E6EmbM5UQz2TaOW60wBMM22tfZMlbllNBXbusood1mxa/13F97ZLDPAVqqen7tRlPTfE8gYp/
vUJOBLYOUWnlvK4kV+igT3EZO4e4YXzFsuXfpNuvS5qZ9bkW/vju/+/rgPhz6JCGvltf7/vCXpP3
kWocO5tsCHBwKh6xDDSPxrj451Ry9Ne+9dAXavHYLocoVqBz6tO8eD4hzfnfE98Xa8nsHEpdffru
Wh9NaVg8fve5cfapejWrn1p6vls38WOhUzIWhPV+Pfrus5UWEkHtndYrFCpMX5flUZUeFB0yTKvj
Oh6XJmEoata+RgBB25A1w25taqLISEPo0F07VvMqwnAh+SxY4XKxHER2iIWAVL00B9GVJAbDM8Gq
ib2XsF8NL4XfVpggzEvTpKh+0BuY++3Q2a9jXg8HobBiW8+mY5Mc2rqcNpGJVr5vbecU1ixK7AR0
TlU0gUlaar84fc4WzBNva8vKtOS+1AnWlnRD+8UwLVyS2uy2dhVdxGoiK+eHtQljygzIcPyo8HnY
6GPlvViyV7AEk8rW8jz3RWNpdFBzFnVrs8DqBf81FjnrxQbDxRMKhvN6MoTR8fJD52fdB8NkcF+V
5ZO6vGjSstxtPS9/WC8klpg13dSRjERwob/2Dcw8W9HgQuWxv/dk2SOiYcob14ltnZtc3QmBO5cy
TtsjFwkMW58PTtrshNOncD8juc9xC3mJhltZ1tnOUwiGTofF93Kw74AEFsVfrdsWsLJelaQHnUrV
H12UMLtPefZqaePEOp9RjtCYlLW44ZxnidwZH9H0tVdGii1e+IYdNBEcI+bPXmfu11ZVDvWLYxwZ
HeXWJsvSgRV0cnTdQ76VYEWdh+K1GUGy0oqSFDIa/aDlkRMIagILyucEPUyXrUzNbgeMtWBjLsv5
7D51Rh6YehYdPH2D+aj7ZC95MOtBTw+GqVyNvP7R6QpRPG41XXnT2HAUI3h1yt5FMZBFxhSPg8gu
kRrqeAjimlX8bPP+KQwr9YUkw5Vx49emF94zcK2kYq2uKhWfz6TBLloO6yOxrDHswnyM8ij96tLG
UJ4Uo3+Om/R3abvGoSHG4iIs/OEmlrjnrMreWXs3v11TXPox0z6J2dglXmOxWbo20+yzIM+pYbct
dAkr8T3MlX9EC/9a5LUfkY3xasbNUULk/a1lGMMpTykxJs+6XZxx5s13hQZOmytxvnWHuKToLX+w
6Kv2vYuQQbSewJ8+aZ/MvqgBAmz5uxY/1Wi2916jLez83N1MKhhhHouC4GwX0FaFGWvP+m2Oh/xl
6OJFXZiK09pMK/xGIU08oLy3n8Juog7VDRVaDWN8krW56MviZgcrOD40FR4hlpIfiHsixCG16wOg
X701F1k5O3PjmaU/f36mBkmBYgMJahsrFPopaqV+rLcS8Mb2Tf1G6uBzNDMCGQy1uyjUC9K+c1hf
ila+6k6LZ22W3yx2a6/97Gq3ttF36zmsT71zR4a2P9p/OgbnV1M43j0rsecnIuO1t4yJFG1CmJdz
I0ZwYM2kmi4tFb/F56oHuV9aPcXi55wk3rWFH3D53HjJToSl9doWFWG7ebZfz3Wepd6csD58tUqz
urXDfDTVRMXWQj8kVTpfsuXQqsN5jlsduIZW2TX9rncVGy8j3b6Muuaw550yH0QHz4C101jOxBZz
zDRl50yv7Ys6aJwNp3bemlL2GNYu7fXUeqCAScxTf1kbXy+VVY1FUbUARs0GcRj6DFiyEQSmuVYt
EAzhHLY2i+UPUASwefZCe6ZqAZ2I5tjqXD276nzsxPTy1VzPaHXZn6SVXLK0fzeLuDhmIF6Xvq/+
dcAB09mSK1cF/3ViUL3xUeetfF/bGo5m+M2oVT4EcqxFlleRLWDQqMcYBphhdDUSd9yJHjGllqrR
lTsJkYDdz9PDkmG09q3XuUQDXdemW5lPKO5AGZbnf/fPVYN9UW0r+DJGNUu5UNuIKRQoTjnkcZtD
MEZiOaQlReSlT5qMnhgBRdA57PYls/LXMqzEZW153hQu1EoSyZeTQxsre2WwYzbSefei2rn+aJP7
AWOkhfTCFRW0VDbH97UhampM+NXPD2tTa6FyIMZL92uznPL4GA4ezOHlmdh4Ztd5kF9/eO2yrSmQ
dRo9ry0rG4BYBzxR1qYk+31rmwsQvTxd2FZ5Qoth+2sz1R3rqUaCu7bW99dG+iG1s/ppfe/ZwvMa
rVghT3N53wuxaNK1crs2S8Ll+WnmpN2s783OsEGKMYJaWuurybB/SksgXgrLlNYsLVcDpWrqk02x
ACB5qhirzaI5qDaVoYjwz1dnLCY/jiLnJwTic80jMum4nxpr/gtu8TaBhH6UHXIRivLiTs43Uz1L
Q5+MzvICgyM9lIUdnlpjFucwVOSBOmR+KDDxvOpZ/JZiz/annZxncyKv3XHLP3lW2EQuJ+NJKwk1
dmPYN2A/8s+RQnwDgs/GQIvc+JKOeQwTJ4rOlEj38Ti/2HNu+NhxQt8oU/uxnbti9rNK4+fNndqn
2XU9KLadXkFDscgOfzo4PAZ9ggLdHSrqaVHVQ7iCeo6GTsVjs0PF4rXjGbL8fKyb6hexmcrR0rLp
xeoqfnbjk0Ye/Bu5a7/z2Q0o0OPcXYY7YYvPqsuSq4wlvrWpo+yQ6atvpRVrLFrbnebq9quw95TE
0h/GPA87Q5Hx1lXSc6R4v1muqyezlp+mLH51ozAp71TOQYMxSpXNJTgLo7GxjlMcmBA/eMJI/hko
EqWT5UJFqihWOtzYSTV6G11QXqogAjwXxR5EPqbkR+h5m8eEv+BOTJVA+1HNkXewPCqfEN/TbSWw
xzQdyEoDXPim6cMH6x8X1fdlyLVnQ21OCNErnypUtFMLEDELu0uAlxG8V2VtXjvGdRz/0Uk8MW5F
a7uHKeuwPxwhKNcBOKNy0BTqamiaqh3aeR17kNA4/YbqoV5SELAN/kr2JrfzJUd2PjI9YrFpRx9V
5tb3WWfSpku/OhTuIXc7AsSUg2KO4mH04t9TTujiOOCdS9Ti3xkZTNnqHmmAURNYvWhvFG+1vVVZ
4hRZOai8LN1NlKvGG8zPX4MVl39NXDCpBX3KrqsQfwvA+qLEHGJoO1/FpO5Ict/wrBaafKpgqayt
9VBZrbZDOA84tlyxHsJSh+kyeucQscozNioatL/4ADdiG5PFcO01U71PlFa3nk6te21aGCleshgv
+OVkD7vwPhiIsUe7f1i7DNQHe0fa1aZxE+3u9UYLyxMC0dJauzTDwvCtTZPT+oRl9jkazMysXeSh
0MLF7bPs7lMIpdWU5W1tkUkVbVM3JEJnOTmys6Fe3Z7Wlqdr3V0qKQwBB0v6tU8nI+TYe7mNioYn
rAcWJTtuDeJFlydErjJtkypRYSNwBavq+KnTqT4sJ5XlMA4AfwqigeN6BVD3cAoLXKC+XzJy0xPm
q8nXe87kUATSm+5TDNwxWZp+b0Ki0fJanNJMMNMVbfzXbm18pVk7PTvCfk6HPyWZuC9gmsFkWCPR
JLnxUo7lb5FgNLGeA6JVA8wpvQOMUfPF1sgzVHpv2K7X5oYenSpiaoL17KBS6SF+3dqH5hPzfQkZ
pp6ykydYQSBFk8/rAXOUYlslYbFN/rdPn2TmR5WHebety+cpGmF5hR7e3+Y+FdK4u0Vn3JNZYdCH
03Jcm7HidUdthh6yXqINtnFnApucTH5dnzeUkUdcWg/28vQqqnfQ3UMM0dG2VUrnPK+HJG4Y7Zph
PDpR7Dy3eKNfxlhBZq5DQCvMCHU0iTT79WIQQXHDS449TdjmAazfZssHNG4hNv/r9erub5Ep4RZl
P8QoYlOe0dLpRNw13Vdz7WvNelNrzGdrixDTYj9XEOy+mnrIs+ZsH0LcuK5dozFTzutilViPKrqv
fdMcnrScG2Nt1a3SH1qrLriCP7oeenu6lpBDHr+6UEGSaDV4vuHk8slxuc1bvLPsSTd9artUio0h
el4Pnir2amHMl7U1hm5zkbW7L/RUJsHcLChwXTn+eraQzPKppQOdNUm8++4zvOTTU1Umvb5sbppE
VfbpkC06NurzeuB3hINHT7X6uy80h9daquMDjj7qcx+F8UOt2e/fFyTsU3DeaJr9d59LXFk7fr1o
0w8YVmAjFFijPT3oMn5qRy+7MAdmF0ropx4RxGltEZRpq/760EvFs9aa7fE/+tanWU3xq27DaKOV
VQbJJ3du68GtQQkdBAEo1OkrVQWSLrWYetgkaFTvdRyW9zApgde8WO7XvkzmYJUxFHORF2XwP4yd
13KtuLaGn4gqcridOdvTaYUbakVyzjz9/hCrG2+f7lP7RoUCTBuEkIb+MBSuvKLvu0fRWNfwaM1Q
KdZ04D+5jB1WzDC79ZqgfC7H/KkmUHhF77V8ziJEbnVfctcydFC8Hrqz1egtN4BKH/jUho1UkFKK
WT7LQxk+VKF9FJWiCJ8xheB95RyVoctvg96fzdJveZ6d9lrpXX5y+rIBFTR4ybX08m2abyW5yzdV
ZZUbxfBGgEdutdMlzbq2ERSNsHWjyX5si4/bp0pzM/jw7cXN26vReii2++xJwUv47jbhzvARPIgM
VjoZMwAnV4pDH5g/RzsFwVYe5daDOSH5YLrlVt3UzEHWFbOP1MFfSE1WIyjhdR9IEEldvuZitw98
DOx6HQy6LHUnEBOvSmkFe48PAgFuGUg6IOW2Vc/yiNZcrUgamwuwk2xpH/fqG+suBhvQC5tck29J
Ex8xo5YuRZNDj207+5i0EOA07TWsupDln806GbRn0vr285gYymlgR5t4R00wUctWSTrUcKZWco+T
LurEbN8OuAE4eRut6pFvJIvhq9zeFb9yHicRvgESgzkUOrxHT7voVSjvJIxRVlnwNo7jCztCm6BW
8l1m1va5TXCDIRDA4ZIMHQrwplacES37BMKix4Wubne55ePjqqrurU1/chn/hNyKtkL3uVtbusbO
bSYpl4S5amL08l2LuXJXJOPZQHDW8wGJJBKWi5EKJ2+IDpXSlaeyccst9pHdprIs7xLb5biRa/WT
1+MfAGKq2XojFA15zO8G8I97oeqvUhgUhwS1xgsyieBK+KZs48qqL3mWESVRO/hbo7v2iqG9ACQ4
NCWCjHUZrdMy3ztJ7xxTbSg2MfMGlla6v9Jw01qXbXMwigkR6DXKVu/MaAdA+DtSTd8mM9GDzi75
mrvVroHDNWvU2Yjg0W/MSgKuF9X1WSFFJwG4FloSrNgbja+9ZsK2kb8XkTrAq9PLcwfQ4ChNAQ+t
uosZtTJNq5mi0I0a9kFiH2GWNEIyIuhq+VVNvrWmdItjeL6Io6zj8A56+fdoa8WJ/TeZL2FUorkm
n4asUJ50GB463Z7tXrPsIvA3VrHWUj+4NGnhnbyeGUai8P4OPr48cZMjt9dNvTdPCFlZLZoUVvCK
US8TzIgYqlmU5d43h++2LtuX3o7qNaHA2icUOoMd8FZjb8m0jl7r4wjhQaZRUkzLsnKKlHyCCJCu
uzD4WSU5LtmBfuBb3kYgVpC3Knfc0N9ljEVMTxie3QdMOerCeCQwoq5C0GUbN6yeHbuCY2ZXuL/J
Wnb0S8bBUNLXY9dW67whJlCmj2iaypc2CJRLPSWWjmGlBQkzTle+6rlbvQGp5ysqKxTJahh7jWrr
RZG9BpS1CzLvp8TOA0oMAYpChDJ+tEaXv9XImvPRPjQpNnaWDadJ9dgDkXvoqQ7T46tXAeQZ76xI
6jX7nkWu37A1T1a4AbzGoezz85YxQag3A+Tih94hwF6qzcCusPeEsAqfz7oAoeTKDTh8Pbz0IC9X
2GYxq2BR2EQyHB69Jng9xt7OdCb12aL96dlugkCZBrzRVmNADHoK8NDd+yNWjSqE+VWjQGWqf3WQ
BgNgv9vKAc5XmhZRZ2ulp7W8Rmg628pZA0K5kTBgUWQJ+Uj0YjzPZWMht5+HYnjqfbO6EGpM1mMz
IIqW1A+wl5+INFcrAz35ozOooEBV1zhapn2S3NY5SZFrn4wJp1OEzbfKdi55wDCrVxLDWFwUhxGF
JSxUv3YAUfdF03zF+0CDE2x6WymPhmuHV9HFInicTQRiL1afY8s+g38YmGX3Lnew+9qzaie64QFf
CsOtqjXuqsogUSRhQaCi9nR23XLjUNhFtjIis94DXc8AxTkGoBs+BjvIzCcrZVNKzdDcQjr2OTca
myhPpmyiMNznQ63v27JwPsfOC1ymRq7dH6NZbuC88y11JoiM9CPQ2nVqJN5J7T38EQu52rBSdw4t
wLO9AQ4U3AlbUpLL4q2BcG8ZGUEPWd8wZ7w6vdE9xh0aRRY5xGSiba17L2kimeclKbrMmrMmM/+j
WUIRw+brZrjMHZ3OAMdoJwA9C8fZuZ7rrH0H9TWFoW/Nknmlyh6voqtr57EM2TZl9vEzTtVt6kXD
SR6Rb0Io6q6E3i9jcoiCqnNBt1h0RlZnfIinZBLP0dNeuch6Wd+7th5udTiN3OSc3KvvZcBUtyjj
fe5Zsr+OLR4jmLCjVLP+aNqYmYcRvEWxis6hnj0aWm/u+jRg/T0lrn0dnQYeWq2E26q5x1YVnXyW
B6fYtYKNlkEAgI0dnA1Tv6ueBnvD6elR2D12IK6I74XbTirvIwaVBPZYnDWTwJmSHAQGzJx2pKEK
A0vUjcnrCgTm34nUsF/Uom2aOdhlaD6SWm4OUqNPnJowC34NFrLn00aANKpb1cXWFcMtOBKYgTpw
rL0WNNbgdQMrTpdzCY1cEJQ+0lGzc6UPj7I/9lA7XHPTo0qzHqYsMgXDutV5WHpsAzSz/BheSYP0
5KiALnL07Awi49ANMFKAK90avblLNf5PqR5GGxUTzXEtMHP+ROA3wJ9trW5I4RSM9q2PFYWpYJM8
OGzNncKqeBuBG73itQHaMPvmd0H8Kqe4xDj1Tztz6dwiSmBNoYJyVFnpxHQoy7GVq0gGPmEArBxp
44rWaIBjr5aLVALs6YIUGMpUP4nL4Fr5EpReekzCnCG7b6wNht3AQ9hSAASXjesMxbTAykzeC3Ot
M+RdOwVKbwlQAP+1bhdV/B6SI+41JMB6iEb/zUcKDvHR3YC13MayegjuE94IgPYmUni66P/G0jpu
y9+sa+pz3SX7si/5TIIKjCwsreUIklANj7Msj5b/JUtz7RMS8ihy9k9q5BmHuJOeRoIAE71V3hf6
ZDwQfpUb7RA6vc9u/cYJR+foB8YtZCttHavIKtVyivCfBmLcPNu6OlyUOHzpZVapfuEho+hDGZ5M
mgoXXZuo4veAAr3NChBeUjY7kw1vsFy5OQtHxMPvprOUZ2C7NtLY0sBCQGecViZcfRq31SaLTecR
FoD1IA8vIwi+Rw0wgpl61a4Io085EwPkKwOglTmbqSI7xmrCnC9PAGhK0j5qbJ/5kxYDfzE2qddo
6yLP2gPsiOyl0cvq0MMWWYusGlkVeOPSwC9Uqq5Ml/l/6sbcqLn3czClYZ+F8XhG+OOxHQF767YZ
PXhIuTx4lVKyM4wUptVa8dYozWKfQwPXPNgZUoTEXMKfNzE17A6pYMtnkzHzVtbYJ1tW0Q8acQ5G
8U2SPDQ+YLFvqfmCaVl9TCbMTD7h6nwQFkfdeggm3GipDfIRYIQ/IUlFMqjBmyRp7jb8u0iUi+bJ
9NqVp9zjvjo1dLpVksWkAuhZqSCnlbLwNu5uwBHyYPgvYQVSwH3uKy/eedB5zVqDW9T1zwiVo26I
592sqyEwQgI3lOgsGOzQQsl7EtwQFY0bQ5Lsvw925Z3AZRnjlskqf4k4FG+0UcAlO4jDaCSCBAuL
f68rM9C+dq2iIJRL+2GCFDKXTU5ZC9zaq/B6cFeRpExxBEo9sFhbdlW+WFK6iWQPh9yfetuBYp5u
XDVdURwt+ERTieRxK6CKorAfkyE5iJaBVXNnkEX0/pxfTxcRrRRfHlamlcQb8VdGaE2zAYvw2eTq
t/cqeS8URixnDcm9O4Lh/NFMz6/XA+uQokYt9oBFEon7Lw5DlshsaWF8J7JJUuz9XFLxn5n+phTc
p4d3xkH8pPgzcF72g6JDnKQttk6e/xTnxb0Hx3x6jPMTFoUCL5W67LoYE2l0KetztdkjtYInE6CP
GfsregO0W3ao+yHut7JafhN4YJF0wKibEn4d8VQkR5KiMzEjKqyYMd6utmLTe8Z5+bL3tYW5uHUq
nydqIiG6q6PqWTx7M7IfOuI+u7HUGNaNLkBvj6k721vZKbZY/tU+mm3LQwM7rAKhrryNeFziaYij
HI/PaCUORS8wfNVlX7lZOVmbnvB1dECficMpgYhA35D2BV7vjC1dNAJEAOaM1TBGoO8OxdkWjhQg
kW0tPc2HY9yChjKDg/i9vqqIUVebsI4+jb16EnduvktQS1eZEQ8bca/FXYnqjPV/rSC+MmEAxDMR
Z4gjUTZ3B5EXiRbjGFI1PhBNRB+75kk8+Llriluz9AZRUxL5XBVg2DfiVog/Um1L7k/tZeqaCDqz
XKP4Xk+2IchdzvdXT612BHil7RJmA/S6Z6VIa5i2/i4dITrX6vCkTkOH+GwnoWntR28ECYwd30qG
zokSboWekBGl2f/54Xd/gzjE9gqyu+qrc8v56aEmg0Npq6kbMQSI73uD3PjBBJDVP8VweeebO8Mp
3r0170AVH++gxjZeFsCaHKud5qfKuA1t/6vUJPJ2ucMMgifVsqF0L4OL3D4mmFjuxN/SusVDbI7y
Do3GdlxXiX+pO1UC5jGNQ9NrLc4UR/9a5jT5iHCAH21ET2jDeMcUhqXL1BHUHmknHY710n2mBmYx
0kBX1x0SbAfRg/vG6A5DarAsKbap1WF8ZE/gyn/9XTOLj64PVthJNeAKEyBl6XtjeLXVCcCoZWY5
ydswvE3DsuhJIruUZUR/phHJUEdr61pFB2YlfrQ8iTFStBfJ8ra+66LzoagfC6c7OJW+Fj1hPgVb
gb30VldsEIixkAV7tUeh+7i84UtfFmUi6029UG7bXQVIb+9bwU7U6aKzixbL+R+7oMiLpyaO5nNE
fj78UC+yH8rmbpsXpvln6MFWjg3+WD96cOVWMfCYLAbk1pognKcPh+pANPVUFqqDusOHgn165gXi
iXemijGo9ZCO9d1ibsD68KISsRjlDI/t6J4CSunK5mxMWNWxz+9pZzc7XR+ZSlSqvJG9jNhNi8DM
ig3eneAdDOlkF6mPXbnxgvzBwrx4efDiV0V2fp2WvChcusmHU7Iurg8t9oOiM4qknIZrcaRG0Jf0
EM6TuPviIhl4xgHMCt2udaHVr8VbAqudUnH4rrSztc+pgYiSWLcMuAZvIdV9MQWXwueGNaEUH4mD
Qw0JJ3xDH6mvQQvcHRmTrbjHIhGPPZymJwjlskYe4u/poJ6cUEt28tifIz1HoMxpDmKQURi1azi7
Oeq5Gz/z5i+AVv+ElJ8cxQXFkxdHjPT1xIYxg+7n2DmPmMXZM2bZjcxnF8+zXSp6xDIYyIpsHTlv
+fvUulc27QDxfrmLeWIxkkbTZyaxE2PjGtCFBKkEXsBncMkaM3EH+VHRhL01KCcauii9YmxnHTMx
2QKvW+wH2zoOAHPYz91Dj0SjODDXCY5h8+xqXkUFipex56Yq8yAMl/pWapG2E9cXf5drBv2xVh9G
La13sq7dxVNdHq04SpvmR6gNwarPMpT+oZD/WaAtA4ckvv0iP0/sWJ7mONKwfADjv1USM4WdX6fd
FUF2/QA0rTgJ1k4XNMWJvvA795Nkfr7iSSxjzPJg+ED/iqFn6oNTbgwI0shiWBoOJxkvgc0IvkEh
cJtzy8STEd3ak4k9GsCD3QzfkL8Hc9FgGdGXJzl36Gm8X27CUiuORJP//1LM1XrYS9dlqBd/jMjO
c/ElL47mwjHA9oMJLcIMYqIrNeZBxmNRNBE/O0+5xCEOm7xq8yH72n9g9fOHUvyd72YZ87l5aq+B
BVzYEMQegw+9mL+yOULoWrwmY4YczNob9K9orRBP9tvokFW+L29F8/nQnb6gAWCQxovneZzoqWJG
tyRL2TAmbDkoKEUqwMSmSZj4d5ZkRkmK/Lu57PzX52MPE+faZ+i6tRxXwNN3JrtU4xq93oxNqO+2
+EP08qTaqnwU0zIxqRNHIpkvPU0LRZaNIDSvPQggS2PRZMmKoyVZHuNStvzGh3OD9LVBqIMxjDFT
DJwNQID0IPLizeOORyzjp/r5jx9zJVsFUie/m0aKRzj3vPGbB9H+KLprgJIuoOnpGfhNg+SG6Cn/
fCjOnocqQDnVwc7jzUcqiAdTZFnCfeCECIKHqF0qljWgqBDJ0k5kO/dHp5Tpcf7rp548kz2Wd2ae
z8ydWZQ6atqwf/L3eyeO5lbi8GNenDRf9V2rjz/w8SxJYWOjNl+UEalZMa4sswdx7j+VLU1E7TzP
FodLIp7HkhVH4rx/veq75YxoLRp++Kl/Kvtw1Q+/5E0DPkZzZePD6JtecTyc2asoxnmtKl54kRBK
gZwJjYjF+xRmW5KlbEzwBIV+R5ui1jicG4nhVlx8afquRhy6ugdCiC34uUeLl0W8J8vLsrxU/1q2
nCbeO9Hun8r+10u5YzqR+7MQtF+/sXFoY1o7zYXFh2tJ5pXskn8Xq/in5h/K5vXEdNn5F8R1PrSZ
f6GLnIsidb/lxvHXYmgQa1BxtHyjxRiyZMXRMiFbGn8o+5AV7dwWwYD2h1IiiRBlJkQ+Xk723pne
ii48H4pSkR8JZbOsTopkpzrZ8zK8A6aCNr7kpXGikYu8GPmZC3lElIzEsOfQkesZ9bgWwwPRfyRZ
K5SB/9DV5kHDlIkhiNEly0dImIi/bf5puF26giUW/UubpRssZR+6i8iK2t6rYkIWNkyvTh71TWOp
8bgW698IgAHhoqh/8eou2M1vvLgpSzIPq0te3K5/zYqK5dUVWY9Ayp/hW+Q/XEGUjUkEdkKJeI2W
wX6eWM/14vksZ1Z4lbB4S44GgRFtipC8WzkuzcS5IhETgyUrjj60E4PoUvbuHxc1H07pnELajtoV
VOBjCZUC1wDRgki5poDkmD5cOY549bMYutwkSpKDuDN51KbJYZStVZVYxkG87MsTnd/9d8HMd1OF
pak4Eo83yFoienOjOciVWoieaGGATIqKVnY3OjnbMai5KMNNvKJznFL0gH5Uw+qzeJH/RLVK2dti
nc3WScXmYJomxwiJYFjikNZEUlbsVq6WvGt4EvpnvrHKJ91hazQwIGNAXiIfhqp4e111z4KzbbAB
EMho14i7Kp5LmUBlUovsJQ/hmQg+uTo94LFGdKee45kfbr+4qe8e0bx0ne+6WLOIw/k1D9icHB19
2Iq7LH52ScQfsGTFjf1QNq/qRM1HMufSUlQv/5Lq++raxFpvhY0hVnFe6r41WdjvNYQAtyqMWbJQ
zxAgzY74TFJrqOydaRYyPVOt4wDzVKMI76bSew6UZK9M15CjMrnmXlmvRKuxSfqDNOb6Rm4TQHpd
l62qgFddJE5i62vTAeCpgCm6xJG9kwPfSLdIBmG4zMp+S1QS1PBgHSvVqx7gZLHXjGgsxPPEwr0o
lC+x279MiPYnDxnYJ/g35QbVuB5VDrKiLEHwKInYnih7VCBCs4ifQsdCWVBvrkOIFoIFbGGnsre/
dwx3fIyL6gd8x0OrK/lbn+q4asXu1zRnSl7iA39yPRmkeFK9tM5ofHOI1rOz63psOCg16jhdt/Kq
svxUjmB6WZLnr6ocm2sUdYBXBch2ydlkC6ATSh5To0C/SZY3BRLBKEPl4LgxYixu/VRDKAkzgQ5H
AT9S9lVm5rdxiIqbOBJJkmUWumdpirAwQXgjC71NXiA/5A7dF53Ns30tT1J+iVxo2JGgxLGZAsAr
22XlFmYhqtcyhE/NxUhURsFwUycZmCCn7lgPV5l9AqnB9ppDsL1G9Wtoh+CxmxKILsGjK0dfkdWU
jqIoTzDpRncRVa4M4TPNYLfG8h4r1LAfZXZCH2NJUdZD33usIKgITQdoVWxyL1MsRfGQXQ1d19yU
qHEexikpE2B7Jn0LdjUtlgpfTeK1klu4onXszugDZnN9r6IL4/4aomC8zTnQHCj/WvS55fwiMJwH
VGaCdeHXK3RPta2lGPpmGKoUjTfA9Jmm6CfTAuoMrFXZqKYa1Sus4JHBwAE8d/z8UkC1u1RTsmTp
n/soI4baIW1kwk3L1VM66rG2VnRNOYkkG7y/CrO2kNaDA8vd8WOCzYgavLQugFHb7NsvUZd+1thK
BxcO3Z93S4fPDDIRtEJWoBLTjr/Y7vzkp5H6Zagi0AoI4rx4fQLsGh2sh1FhL9kYIuNc2Gl7Utuw
PsRxmN14BAqU/1p+qnqJzpXE+lXW2pcS1aCrHUQPnVlUUF+l8ils2TiyEHvciqyoYCv0Ffn1dFv2
qxbjjtUwNQ+VGFO+ECzXdB472BRZErRbxozNu5ON9KsVj/pZXKqsdOVmOf4BchhOnQmyaDs+OMVm
+QtqL/rt+2M0X7fUxvqhauptKiNrs3axWG695BmjwpGgfVaxVjb1M0SL6gnueXsjdHwUOYx26ydM
6yBDJT1iTVMLUWZp+ceTIvtFttHjwjUQoDa0HyIW06EEg+6Cflp7KTvCynmM2omosFCyOCKDGYFm
41aoulTvEdtU1iIrbk8Sy9OnygITNt0fs+8BuhTTRC/cm/3v+d+Jo9Tdm1kJ52y6f6hOg8hLBgd/
evpM3+kop4hDkRTeCMN9yYve1tdISL4rFNWipoHcsekeAM6AwPO6FbguLBXygkFJLT+XpecfWrPz
0Hj3i695vhP1YeeXu1hFtakYJYuAtWTjFk488Fh5gXdppqSL0D2xNXf/rqJtY+xk3jzXDLdQGMJz
3id4GE6JOBJlOqtsLBtMFNVCJajwG/yXhuKUufVydtNjDvi/nBLbHfgKWdl/vEzdZIjc3vtbLhMN
XH/460Rr8SNDlqvVJa4nHgXbjrpRw4BFkfIaTEmKwMRVZAfXRbEwcDvI63JIcH2qzmWUy1dLI3GE
g96ZD1/DPjInhzZRFT8vHDwxBkk6WW8GUHyUpUTth1NFVvxwjerowUIIfD5V/Nq7MxJV3zY5AI2P
FdNfNeQhZMf7mJmfY+xJQS6NdnyuhyI+230A4ERBebNJ2GeU2a3YRpmvPMu5311stfye+or83JmZ
/Kz65a1hgL2xNw3TBdFBvn6thv6XVdbq2QRa8mYnXIrNnPwao2bwFhTSJ/jI3oOo1HPv6mah+Sjq
QApvYwh1T+nUsi/fok7RXxQ3yF6V6Cia8M1JnuWqgn5588t4uLSeEl/7KUHcT+1WelRyaFbjijEb
NN6UFW0gmrKR49q/5KjDvdQmdglzKX5LnBIdbUWr1yKrtVV30HBN3eS6gSL+yjSa9gkbK6SLjF7d
BhAq36oWWwQZvt5+4le+AQXLN2bi6ocey8zH3OxfgNA0X4z822hX9idDsutTkgdIJ5lq86UaAVLI
lpE+IqKDlq7f/vYss/4CZEvdjCEu4mblviiAz9CwrTvwnhyFfr0dsYaFL/xXEbTIP5UfylTDAhWb
jJe8c8otfm05CnNW9pJIhnmq4mZAc7vNXlQY009Yv69EpQSM7QUExieYvPJVFJluxf6C3eV7ke1R
kzgqzhCtRbYMbf1xZJdO5MQVm06+ymi9qTCiz94wgkvIDF87l2jFQIsuXVTYzPRK0D1sNmDxkPVE
WnZbuJ11EjVt7TpbXekM+h1uJ6PLyINgTPDWykW7huMTnETWCmQTmELQnkXWxIgIH0jVvYjsKA3f
bL75N5Eb2uSR8Tp91ELwPW7vHfygk+5xUsvXwIVG7LvYVXVp8QjQZ4vsRHvPnfo1Cmv5DFihu6tq
zasSoipfRPZFNBDl6CLucqlMbqJIJDoqR4EJgaFsVAxXM9xjE9O7i+YhdLTHVL9XVbazG7vAsLDc
ImOen83Bys5BA1luEgvOz5JMUjWFjcysPGxCp0V03AyqB1+xsAIfjBcUwuIvslE4W3Qz84PIwtEB
Uq9mb7neI0mptWAJpmZKO7grNP1A1aQ97spyDVC8iL+Aok720PGtncrexxfT0M6pLRnPup9Y1zwy
AFhMzepB/jWAljzyaVOuTOsU3Ig4sqdkVGJ3TQSvAr/7V9nSRBwZUv2raFVl/0/nqzUAmMYMH8p+
rG69VACXzmyk70B16XyJfqWy+6r3nflWWT36QKmaXRJfM1E2LmIQcd34qS3su2jaa/GlDDTnc1ml
8sYuQ+Ma5w4GLGWJWgq6sK/QkX5IiF9tw2xtAxu6yDkvld2H3xoFgJih2dWDozfeSTKtaB/EvvyM
qkq5Epe3xs9y7lQ/GvaNgBHpITqMg3YgZpujupsbd8dEc5zX3ULYUklXUVJmKOOiUXXJGVMvZu5v
WlcNTyXi5H8q5jaiOl9K4ZEAfkbGfyOPnhxuRL0P7vEirhZaNoVmAZ2wsPTjnBXVqqNE/Y5XO5hb
eop6N/TI2MtmB3d7uYRh6WcTePnJ8g1pGyuZii1VZx0M8L5HvG6qi6Lp1s6MkuFxwMdl09Zy9crb
KAP9sa2vzJ3vaPNIvyvnxe4ipqR9Zuzuz2ad6T/gJCIWqTPO0/t4aZPIgqTijduyKMpbqNblQdeK
7hTYtYG7r5tjS9BY6GMBVmXgg5mp5shiua37JfT61yjQpV8SSMv5h5JUQSouM34OcffNlyTrs2JW
CWrHyvjsm2iDM0XxHqBQ2/tkEhWXJTc+t3Fo7AkHxA82VCAwzpVB/IyBzHRH/wsD8FfIh9JP1cMH
GXQSM2wm4ZFn678SlJHVpn3xsOao6qe2AbOMTnH14tSsCZu2UB7AbTTAc3BYgndlbQiuue5BVTU8
qHprkjSQY9zilCY5iyPLKtkCRALh2kTIuuBf86RYnfOSxs5nZQilq946DvcA+d7Sj8uTyDYaynOp
FTZHNWwRplKYlx2bHKhbVtnOqwchfVV0vnxti9x9Dcrxi2p46k3kxgkBbqnGg2jqKNY5UAz3UeT8
1tvXcR4/6Znqvroje4mZUT3nmmW9uvveTawvIZ/Kfd3L9d6qO+9rpu7LrjS/5iCysMwpykPnddln
bO7WrRHYT6wjL5g8ZLfSlRDP9yBvNK2vrOayqSLI2HHGWXdisvR7xI4GXiKE17RA+yXsDg3E1HzL
a16XBpVWapvCbIxdh6XgrZkSOsawqfBG3oisqGDDNrtVI25bWFafATvxy15TgG7AcHRF7C67aVNi
IsV7tiXtmlrF+EQU4HOTB8PXIZiAHjV8DnSgkNyL1c/h2A1f+zIw1v1UHkzl/93eRnJpae/aLtcB
nrauPBvBt7+uv5T/2/X/u734XbXoYG47+lZPjXDdsWC/591Q3lVLV/fmVIZcRnkXFSmL37lMNEEo
srrnU9mHc/lyImclOftQ5ZsoEmNiWzpFJe/oGcmfMhn7aCfVd0szUdmHjrMqS/gGXv4gJbUBYRLO
V6+Unbe1eNc3LTo2m6RXsgeR9DrPK2vf1JVSFVvVj+SLV0DEY5ASGRTa5Us9JSJrahKk+zmfFJuW
5Rpaj3/VivIlK84QZWjbndMAQNtSNF9pyccMemNvP+Tcrm8t9h8okjlfIvhMdKo8PTouXFK1t54G
s3W+aQjQES10ugfDtjEcjdBbyWI5YPcVNjHE42OVSztNdcZPKDJ0+4arCsHTN2hZR/EbfgKcry1q
44oTtnNzG4WNrunamFc8qNy1V3AjBq4DmrZTq7o/qaWPZvdkuCMcdWZzHcPPIOey+BIVImnR6t7a
gKxgorfWUY/1HHGd2r0nViTdEYhuNurBwUYsGkc0XTS0YxAht/QVUxB4MWFf7qUiafcs/pDF134X
ev0ViZHuUxDiBB81dfsQVK1ykMM6Obp9rN98T8UTQ8rHt9iPfwM6TH5zso8d/EnSddSxsP694yez
1/rGuxVZVd2zKdFkpod+hlzi1EBTJypSBWTDqPObEsOLRzJZ3nZO1txEe9EMg6ctppEDBmiI00ST
JzuQebxk2+juIdaBr1oVPyI6hEGEgTGa1sj9Dh+08mZ4TbQvoNZcowRShdbr48WyQRbDjjfPVtIF
xwwp47OjB8aRsEd2coaxOyVF3x8lOcjPiZZh7OO2wSWqXCSeOsu+RPmA12tJkCRoIncX1rWMA4Nc
7mwn6yG6IrqMAFT7yP5Evo1Dq7m7qD2hGwx2kBEHNFDRts9jg9UP5s79S2Agj9zoq7bxCUp5mfxa
sQe99ntZe+ttGy1vdE8/4T3Tropg6K8uPlRIUKfxphj8ACUs9OP4NkH4cOPxe1TZWxc/ss/sXlfo
2gQT134MnsGS/g5MefwuRdp3Ar/Qyw2PQLlnq7uk5uPsdvq+na5gh/h3gAPLsXjoWVCZAyKdQEy+
Z+AS1Ub/5oA1YAmYdGe0UfvHEiP1SY1/RHStvDrG0CCFzBvAyig/JJWCkAziff0tRK2FSXl/SHUp
eHElx7pZCmxaYQTv6y2UO8PtDm3cDZ91k7WTongvdsabogxphmyA3H8OAABuvbxrD+IsNYyOpdYp
p9RSug2xxOwEIyhkqTohgw0HQw63Xs1F+oAgomgijt4VmlONKPxYszTvE6FPyA8s1xFlRWHDQ2MD
b53gGHgz8horx1pq3hoMLE+9KyfIV3BLEvS2iVt2MD2mLIp2znaoM3wup6yqD5CWdCM7iqwbl8oK
dmK4wuQBkpxpsSiYEjX18XvK9SE/905U4GDBkUiWNuJIlOE0TutKBaLUpaCx/ofzRgSjcgjq/3Vt
kX330xY+AkdmQqt3Zcsp4vf7IB9PSfy5Gnz/hTHXXWWhZRxVF25Fm2rPsmO5e63zpfWY8pgtJwsf
zSI7iJw4Sdec57pJnKthSAeki8ab01RQCuu0/tT2VrHSOsv7VnvSC4Qi56euKLvUZjhAB3ztKaka
0ABR3iYJfxPMeEAdJPxeBGXIZ6eqP0929+vIaPIrce6zjIj7FaJAcU2Vwt8hZzquIl0urkuFqGWC
9aedjiVPVltruXkDIoNz83QFcYpouGRbs7dWVleyZ/n3j3y4tNRH8IVU9y0Go4pg5vQjywVENu7k
A5tf4Wljd5J1aXoPAyKsQ3F8kVofColqPeooOT7G5jT6KhkIA9235zKYvlgqxfbBIlRwtWSMS0IZ
qf85O5Xh1N1dgykRZUAwlS2+aOyCTLVLhWgnyopSTnZ6hyuAyNamlm4DZGE2TTgQ3i/K7wHEBSeT
yy+KN0B/a/PhzcpZtJdD5T6nY9pugIq1d7UJUcO0+uTB1hBVCRFxuw5G2x0yULUoOAZg9rGtOhqx
gybINIp3lvwfts5kuVEt2rZfRATFZgNdQJUly3a6dodw2mnquubr34C87+Zp3I5ClmRLwhRrrzXn
mPG1yNR6n7PWvVdh7dIxoHudmY1CY73Mn/l0kUfP235NJQQUcxHig0zRt6DN5FdlBjcqjcwQEg6+
prRJKaWfy6qT4PtoMjDQ6H+m2bkERVF+GW3yqQi61JwtEdCjGjLNgTQsAWrBBOmZL/n4HDRjC9Oc
BcT27GRF1TnKsQJuzxZEeF6CYWnd7dkki3IyL2HKbc/OncyujSI+0vUvMfEo7rKmftyeS4RNzwnQ
EjV5fFd1qnJNSBLifmgu8d12b7tR8/B90dX69O+h7R5pqJGfkOPz97f+PatauXVIGES522NWG4Gb
tFt8p8BBvX+v+/c+6pjftqKUN8Gi89olIZUKJ9LjlDoVI6KA4YmWaWfH7rWzio8Kz3qsHbIFVMz2
xHYz2VCDPGV9TaMoc73/9ztaoHxVSwXZ7n//zH9eYloJHrLtj//7awMxHd5gzZX/9+9uTwdZwlv8
55WLVBSPOCzhG9LBCLb+eWVssAjiYP3PL25P/H3L7QNGuRrsHSFe/j5mbJ/g35vPTsouGFi9emqj
zv8/v9O/V//P39W+8xBuw9/PsG6F7d5/Puz64f5+pu2Zv2/aV/ldAtgVq/jB7Gz1XK4v214QiIY2
z3Z3e2a7mbfNv90Vdg+6YfztMBG6VfpxT7VBnNrU3rZpXHsNARZhjNUsbItPs2xnGHpoGgf1JKNg
OVhO/wdZ7uxngBXV+GvQU6IjhSSPwoEP5oz9Kcq67yYPnD0109kGYRrXeuxrcl5Rts6XVIjITnpX
aTiRA5oV4PBthx5jS7qV3aQvrDOPmPCeRTs47sBhB9djfmqCGnFx/6yFE38Mmx9E7PQ6qO3FSvBf
1qieaOjsMrpbpdA/o3K8KEw955JIxBkEQ7UO/EqFoUOK3/eIj5hlqpOeY0V7aLpUuVcTlrwVeUb3
dXAW1CLEy60PjdOATSpLb/8+phHi4i7lmJ/+/VZIJ8/PG5BL5KYq99sTeNA+uwXHVd0NWDmXx7Z+
bDMx3o8UQp3VwEIvWJKPC5IR4GUJHyR8VipCVkjIIfag7i3IDt3kTlhNhYPe0MyugzaRALbezFnw
0Iz4+PPybIWjieqfm5JusYfHbNrrJayx7bECAsNhIWWNhun/f6xfKCRAmuqHmhS90jaDu3y9AUfh
VFZ930lwTVkHF2eihrlf1ps4M6qjPVuzu/3IGcS4T6BRYBhq/z707/FWitfY7Iyb7SFbqXW4ZNNC
XGhb7rbHthtDD3TGRDAbt5f85wmIecbc/n3j7WFTL5nvzmVx2t54eyyIRlc6neF3c8PEev2Q25Nx
qhZnUwIgXB8yaatfLUvxxzBKHspqV2IIvu80LX5gZv4zxXVwGjXjFhB5dpkIq7rfbuwF1j9YK3P/
77FsHgpC3CDzp6qSKFgaA4PM6/4mNVPznma/+fd3+1juljIg/SjqWlK0bBZtQUbG0GJW9uHvzyQk
1fumzISHzpfno8rUz2vxnLT23eJQHQxLzayo7sW946TKnRmfw/UHI07+52Yym/eeruXNLLJ1WYjf
h/Q/hBn/XjelUI6yhVPv9ocstZRkV8T3BN7116qc/b971FLFIVrjzoWK3N6VTR4+CJpkD3pSPlZB
OJ23l203lGS6SyxQddx+3F6rQVn3zRrl+PZb22M4KjIsCekta7jJc9TQuc8Kw7mHy73cGEb/EQYN
lJD1cd3KB5KkEjdIbJz/28sgYJ6Y3Ee32yuo/O7VWDPO8cL+V85xd1RCR95jFrXuSRCrd1pkk2Uw
Ldb99oTWAfdUK4Yz24/bEwBTxLXOKBhJ3lAgx0Ydo2TD8IaY8286mJd/r43onRJm1lqHTK+TvT2j
mABnGT1UuCF84lnSnWFBRvOsrg72hmNADoff8gDqOX4QXYs31EjpH0z0Q20jI1RozTLZbqhdFtKy
SPPUl4lqowqJw1MICwlWUl8AePh/7q0/wtd7LTqy/MjWcNDfrdEqAeHQN9s94ppz5tc33eoS6lcJ
43Zvuxk3oeR6w6IW4eT2IOja/uDoTLynBOBLOT9Ff4VXq85bpexu3lR9oc3SsYpdjQ//bqiRsTps
P+eb62EQ+atYjUf96qRp1o9ANhHOI7n5j8wasBs0SJoCcHdvthu97qaFgKNm5W/87109c77iVIeB
0RZgH7enh2HBIbrdTcDOgPxPE8YcgPMZ2kHZ+7vF7JkIkhTOSGJLRojbVvz7NLCX89qVOcA+Ie4A
hxn2BbFTZkPBYtf/mXvxHUCLyMr6MBH/5ZvaY0iu403ZD28Wm/UcEwe27zTxEc3C2U2rqjblz5TO
mTNOvtu+77+tvd3b/gPMsKKdCNlWCilpZ7XX/SYNxbEjqO1GGmV1kiwS0jppXEXtD6OQzxnf2jQn
HPqYOlT+w+wCWkNNbgOkXxTTTxpMzKsprVgV19b6z9ru5UAbdjVYEK67g3bTQrYIa8mgy6gg8aXZ
dPnPhsGizHaTTgtC0dI8RckD+v003OrI/BJ5pOwM81KOzXTTRnL8e2OIeLoJ9HXL5fNHrun1DZbf
+sYpaqDj293CdgZtt93dole3e9tNagU1aicHGsaqnS/XOJbKqDHoUHT8nztW5VjFKc4BAawe0fVr
bjfbF/73Y58bkGU0cjOD1cO0rBrFbXOUm+d0u9stNLyK3Jr9f/+ZbT/99+N2z9FG4q0w8HLyLuEE
cmOssr9/N2YvokMvzHO6au+3/WC7idcfR0Yc+yVuL9tDVWAS7hDaVCNbrMGwJRpIZeD/O5Tlr0xr
G9JHjQIP2Ooa+3vX6vXxlAL5wiTPNl35ELUgxmC72X5MYijEWqz8NJSU45lgyM5dWmsgFUVJprNl
l75BTFdXTrMb5kTrRuRT+6pds4rR1eBA7+fbyaYnrVrButQj5MaWBM5hpZ8Zne/0fMA3mt7mZR25
MMoYlC5VdJFoYW7DoPeYt7fuOOfXXOMSUTi16TtQVs9q3XmcMipG6HQWq7o/gRtYl7aL+oD7Xj8u
IwlC0iaT1nrtmq7YC4YwqNj7gSyWNtzHHUGUonCVIWc+gkzQ54LLSSO5E7omvVmblV2gdMTCDPoe
9j94uuXZENmpqCr6d0QSxa14r8eazMI524NfincmRr+y6y9R2KguF0ecyVFZ+i2GjKi/AH5FT5Iw
0lVURq9hQlMFL5UHlC3ej/WaEd0ZqHBpUTCc9pZKH8k3tlu/AlHR2vQah+mntdgw9uAQlcLvL4Nz
Cec08WICtoIiUeGaElEaa7SrBxXwrZFAxyc0sx5+kgBHtoqSypsW0z4EsG6Uqjt2esRGgEMXC8mW
FhFe8XYU6GLGF8deW5cEQVKPtd8Wl+713KJpsGMseSrSg6HMGIEV9P79qByoKBaP+eMHxXO0s2f8
+5UiU9hEyHTshdpT4M2xwaMh3+SLh4UzH1P7YQKBdGTiqV4Q05KeYZPAoBb8oytcunjm+xBgsB3a
KllbvYA5hespUn66gGyZZrpd9yA9kd1tFi1/TJ70ipYLZc0iW7GCa6n3X3UOHUnnEPW0cSCsaR6Z
N0YWiTlqInwaopcybUnAlfjEcHD7Ge0EQ2AKX1I182S3IkVgLbuT3r0GXC98KK8uuczkg+aMcGze
S9ZODBNiGTxUOTNEL/O2r5V9HrbBwwxxfant31VGql6ohp/zoOw7m4XgqA3+WgAO0ojOaOX2phN9
K3BY3XIim1ibljenpmFBA1JT/lhEJMI1MuKTodHJcxL1AeKC7Rlz5gfR8DRr9p4gXOQjEVIsRahM
W1khKelXWmv9fqmn3p+jrNor9kukFIVrJnmwa7KC/sxQ7E2plJcl4g+OHZ3BWNPuwinpQFPOp179
ZOUfec5sDbu+eWxTolob8rro5++kU71r3QCeBUCSbRB63A0vKHINYEdJ5JHimbtUg5q3wF91HQJT
3W6ecjexoqMpFNUdQHbJRLwAEqsFIkkwXxn1Ua36RUL6ig0xVNX6o2aEJs/Nr6EzfAZh3QB1Kr+T
5W3RU+BrWfSFODf3W/2ZCMXnAb0kUxdoqePZAZm6zja6qbd9em3T3Fu0zBABy0D/oX0DwkS+J6N5
LSeG9plzETovy7Xx1lCp/jmnJ7uB1OGuai/B0hMgW8wH4nkl6bJFdJx/k5xNv/opLfoPrSdQXu3m
e5FQ+ffLiustaQQSjc6gT3CGLoBM9miGARuG7BNeU/YAwZLPgY3kNhWhwIqhnKqJIisSWu11B7a9
6mcWDX8iBc5GtW9yM3gg27DbMdpJvKm2nuWU+0bRcyJQwNBm2RsZ95mvOQy826aL3bbNX9GLYnLs
WENPaUxeEupN2RAkvObEooyedq2SvQDzfwCdZrvt6yAh0NVxiu9+PNmx/l0q6Xce619tbRAW2EDm
V1lD0eE+FGM/7+2cYUGsoWW3M3RE0Ry+aXRBpxzY3ziXj2pSX+u1UVXM6yD2j9FaRC+MfOAIqWw7
CBfuXbObFLnanau7IUrcuJR0S1ahbh1Op1LjopCjEZLA+2C9cNaUoZdopyaP7yyEGG6Vldc8LX9y
wzrVtfxsYxZek7iP7Cz3hZodEarQDwo68lrGAF+9Pd50pJmFoKr9GgX6rjcSiDzjkPpSIY1eV7rZ
Vcxi8gND+bIhG0XBgBA9NnaCUCm9s+RhnponYt4YQ+fiQBfgYC50MqPiuZjUvSDVe29HEv0wmpXY
ZDdTyjdHLZObwQsje2WI/RqMCNp49jIvXebDn3mKmuWrnOSrXs4Pg/T0XNZ7GU63C2jOVEKea8mf
1KS8LcFY22ULZ7DUmaiJ9pQGATJteRhjxbdjsu7f57j6cMLsSVb9ZZJoGtXxJeqyY4sGJ53YJ5Ku
3YNkA00zXCLAgQjaAKM1memnFStwpfGNhuMTqryZHeu2HGnizjDj4EMDDSC7IjQ/5m76IJs6d61M
eW5tQDZdrL+3efo1gtMz6ukdf9kfZLvoYo3DMsSnXuRPMzZyL1PLX1UPvDyGwzSkKKrZHo+CELFD
yRgAzZ9B76hdDgwggam1p7DvH8g0IkPQpj8+dtafVrSgKbjCkrFN1HshQP4CUHYVMRJ5qRZgm7KL
3hUPKWgeV1tGcycc5zBJ5/SetwD6oA2dysns4O2niOVn5BEROZqksZ8JxSiv+IaR8Flg03WOyCqg
s0NXuDO/1Ly7pOr41vOhWPq9xogwIH1mL06jnDnzPSIuq9y+t9j04VUjmb409UOXjMepDPbtsR2L
fctm4STByp/Z4eQy24up/0dQwFZ1jelSHTvy1NSWYLHJuaQlrM/eSJmnFPsx5ugd7eBPlhGhnKJP
K6bmVfbdRXe6+97OPPIcHqou/DBz1o1YyIhuGLN3C089fNJy8BjNkPIgiP5c2DeYCICNLygbGm2k
opl2tqEiMO4PgnXGyWG1XOZXokcb6oBYpVfF4dK/yo6m8pLZkwuH5y5LptatLYiAqkBwZOThUymz
P1U3NW7eZaNfOz2JkZgOm0g9DarzyzIoIucIcnYRDmejpcqu+uCj7zjull7fS2DeVjvcGnTvIKek
Pog7qWRMQ+sAlCjaKZC7rzAIETqFtNAMeofNYLCRLTYjkScLJ3Qt93vdcjD827Y7JGPu549tDiNq
SBV1rxswG9om/kUAfBfAtucCRyX54HyrU99fNEBkrMbMox10T4qYwW46/YfoII3PSozupf9oWmcf
DiBF25iMYid1/IwWQcOAI0MY7xeqwsFDEVaLxKtDOgK9quZ0rNNjvgz2iZDJVysG3sMVvB+qb62j
Np5HDs8Svk4SX4RSkjA3wlBM2F3q+JfG6cfHnYSqifyeJa4vYVz+EDIauULrGSsZz0FrE1RS/NYg
19lLg0tCIxEsiG3yOYvbPqzPkmIx7Irr4DA0JF8E1NUtBqIXau0Xm6GFZ4ZrVoQ+fc0mK4DUHqar
7XCpkbOf2v2aMMjVXBIglbRwVOvXVK85OkZPNot6Zw75RDGepa6wqcFkhm4jjH8G+tnd2SxXQpY5
wXubxmezHHeabk4UVoRmxBZsB9nfK+NUnWIlvTdCCnIyaQvdLA4Gnam6XkYK2mg4YNI2Wpn7NISe
ZRT+hm8FOzVFsxdpNUcAO43yQ9PvMy7TUyCNiWTgjmnlNa/AmIG4F26G2va4mGHjtxAxnTHxksW8
bXoHbWr/x1RuiFq+xASzFjShAT6ivUurHVbG+2QQYq8W9TuQhZu+WCA+lyui+aMWBFdPjoZZv4ye
K2FRCaGBsmkSuLUaUneWMZhJJOiFfUC0ZBINaY1eIjH3yBlXiPmZ9CAgh3Ems13qe2HMT7oqL3XC
ERixhVNBqARTyT+mFQx+1kEczneRJg+xnD6W6QblzHOGItUlF6Te5RrbiSjxK04MZCML63WJV6mb
1xa8+apA5lu1bR70kDe9PSvaXhJ45Dqm8ihKsR8A3K4nqdKFg4oVakZAfVjpcqR/pJzYFOMMOvB9
iIzfulTmfaAPwJKxkEI0ZHmaZeDtqAhNh72/VPAOUJgQmxjhX6HG7+IIRlJq/BiyK1w50e43oSZx
3qSFaIIX1NWH2FZ1qHKWn5Jy6ioOe4ll6p80XP6QoVydh5Sptc7gfiaqKNW1XwD7ch+pDAZKQ/PV
tDTXX9jF9Ih9XWewb6cHYcKl1abpaGmDTR2QVB6ouRZ6SveWaDU46u6sxOxtZSPcNquek6zAjiRv
AGP6S0n9PHYOqb40KVyZRYeRxHGonctVImGvxPesOV9VviQ+QraK3bR/sIrx3WrHL0iix2WePalr
H+UUm9CSRxC9mC+CqTHhk4yFxxxErcTjkFoPfWtjy0jy28HuGaDUKoNs5z0xOxLtc+Mp6H71QgXV
DUOUBDESd1Qr8KeouM1McRGa5NANO/KcmGM0qnVXseoYymL0o1i9J3DkWR9IxXT6Yh9G868oMAe0
gNYDAxUCXJIAZvPyZju/bKkgEtFXFl/eTV7XJRTYFJjg60I/0Ut/hmJLzLk7ND3zhuigVMVtkT2D
zXMYdgZH9kmvqSJjNyUaK7FB46V6XOwUXRqefdOGADtp+qFdIBvc6dGcFNZurNU3JcsYtfT6IZhg
7k0BYXgZGLTa6r1w6L6iGum9aZyoL9oio8AYLdekqmT1Nd6p6YlK2oQ6nJFSFTueVg6StyEPIXMU
L0CbW9SG5tl28j1b0VvEnHKe+9xTBtiAiaPPJ2t+LUWc7QL9kAkG0gU+VDyo4U6SA1OK/i0twrVD
zco/SPivObLxuCAwK2k0Oq3k1SmHBBPpLNPnaeLqbZLqva9GSo5BdowJW8bDESHRjuXAUP6uAjIy
0qi6dmG0NwgS2TvzdK5S/XemYNiNEsjvK2+o7r5QJD0zEC/3ChoVt+aI3zmKxdrQ4VAax/ZazHsH
CvA8025Hz1X7QRpCZyuxBdY4ETKmWkmL9y8L6IXE8XcZZBfVUoCaJxXJQoHJ6ClujxGADRfRkuU2
pf49GmCnsmdNWsUhLLUPS1OO1jLRP3FQ8xjVd1mCOoXX/Q1v5pOKetzXenRdQA5D9k1TjzRYKATL
XRMR4Xo/cTXlUMRwWHwiiUH6PfyQb3kNHCKWY85RGkHn+WC9ONp0nhtgJHDmyJI3mruhEZ8F/yyQ
KA9x6ugHZY1cjqr5kpkq1Pe46PdxzDpNpfavqvGFYxQZCKL69XQod004H/g9puB9CPg2OhEr9Jxq
uuKTgHV4wUgauGMdoB76dqbX2jZe6W0/WXlPtYkw1VxQnBFdjXXinKUOy1ROUYFBwcuxiciWXm/d
IK95V6X+UWtoqXI0EzRsf5VsPLcYjQclS2kZCuNtYG6phePgk/6z8lSc8BKZ4ilc5FHLKNBFSCgf
ZycqAEh7rGFtHXZr3RsIjSEJ07C6d6LwofrDiTdg8jPirJyi4SETrNRkg58mGYlFEepb1BDUMOsl
eVDjEwDSbI+G6z6xhgtjBYx+SnYVWdj5LAIv40punY1H7TMs7E+rb19alR0zNV/IvnjUZeGLkJxC
IoChgBMkO9+0DUcLti4U4sfWUN/6zvytWAN9ZZRurUF2XaLSjEm4/ltLbOCYGE51f01rOOCcAJDB
rfBm7T1YF6+2El4WSIUgtS+pLhcad+1XVU/72lJeMiKJXSsyRm8sKbxVEzVDwN5CFdMXpYNVXKiu
KbKbMuh+FwILRdQvQCmRPzX9o5WJs5HL1tOVnpqqQH6vAqieEkXxxZrP2zvaDis4UfRJ+RXl0RFw
xU0TR3s1Nb8ju6FP1TAFJEmVKMX4oM/VNZUEijZ1dqoGIlN7tdqhCv9MtRa5qE5CtxnvkpTBc9Kh
fwsKwMHmjo9w7qM7Ky4QCY+XQtHgO0ktcjE9BqPxK+iwUATBz1IoTzpRQpMsoycl/YCZWJiL7imh
ihpr1K8z7DHf6LQvq+9OuhM/liOTdRyA312wbuwo+5i14TUt8FWTtgD9quQ7x+N1TsfbMkGeF4Sf
lBCfBKtGrlUOe7OaP/pq9eWpXMiV3EERuJSwx3XUdtTma6dyOjDFi3xjpjWrxjoB8DrdhOjDMUmk
SNvikmfEKZXmr9weBRN05X0Jx4tag5B2iludU7iw7ENXlraXj0Duim4Xj/FbnDXC+6nN6ss0st9B
VaG11MuHHFpjZ+WcXGRD2pLZgcc7L8W4C8iPR+WEV1urzviMHnVlQJyO8xeXxXEewRJGZIMmiUpT
ry8G9kY054swfJWZKgyuEC9IMXqq1y1TQlJinO6X0DrjoPyUov7IluVugPPFWE3ecoS8yhRam9L7
TlGiwbTDg94knjX2CI4V0qKS5Yp56QZq7XKoTWNngjfg+qORR5l5ts7RNSzqcCTTAYo+MvDJ7oGs
86Uqw/k1WTRvLPoprkFFx15c3BrZSy9SnwDV+ybq3qKBEfi6Cy4zEVMIS9R9KNlR8E9clyw40BF/
C6zuSuf2LgCUzyoBH1pWaztSiM6ZyB+7SH/PJylY6EWUtfipbAfKk+i4MBbx4yYVCFWaMjSPqyOr
sUdCtd+qLvli9fuEC7Q7gc0nU3kJfHwvb2Z1aargnfIAPUZEiRLQqL8oDHIajbCVfjbTnZ3rR1RG
tPWS2aBkqEPyIZVLaVXKlbXm65TT2116a09eduGXphxZ00/OPl9A0SwiS49Fc1uUCgMC/sDOTpUv
1r3ujBdCxIF9nBYF32QOspKQrHCyw5shHlk0Qk5gtq94VWISWzybh7nNtRslY4JV40RgEmGxULMj
FXuGdphnpz5hj4vdZiaDadKM/Jcyt0DjrbQ9bD/+fQwMfcJx2WaBb2HhAMRf6VyrOsLGrbwky2BN
f5rebBED4ybAQlrT7NXOfCotLOmYnD4kfWRNoD+1jF458n32i0ah2ouATh8Qe5Y2L0vWtIeBCr0Z
uYYNDQ3IuHskX/iz77LV2cXVZ1HGk9AG52AFPxaZnd6caZ/oyLjWtMjdElWE5Bxn70oPULU0KO3l
qP0JCpuDhgo7D4LfRiJ6jxaR7YMNEI4BxFkt+E6S05Jd38TjWrJFyjmy0PAF1lfk6F9Di3x75iQc
9MEJEjOAdDpWnaO/OinQb3Nfzcptvb5dvE5gDIl8aoR879gv8PPAHhYkSyyFN8zJZVHlr7y6qxIx
uEk2PhYh0+fMtk9NJWhpWnepjpvcsr+byQTiH9b3s5k9JOvowFFy2oZTcxZqOHptY3BEOKTA4yq7
IR+j8Ouwnpjhdz7F9chhbZyKQRCoY7J6OxphJIBNoOxQJUQCzapgoqaGBaExbHaJWd01yfA25WvQ
4pQMh8DIf8Z4aW87SBsh7W3VZKVshA4X2NlgPmAYOydS3+LZunXCH701mMk25KHZLDir2C44PSaP
+fgSGDF0IZs1WhQaoYvF2p06WA5TOXm2k7B2tszRZaZ6SGJVe00dztawY1nd0mKZcvKhtPgserov
chBX1thPUs1f29zOdkojYoQW4RuMESzstn7AzaR6CD04Da6iQ4vYITqHNKl6b2177gYds7rO/1hf
p62LQjCkmaYHgkz5Lf1sMAvbq7b8XHDy5yOtymBguAJCBYs7E/exm1jDKeQu2UVme6mUGo6m4UnL
AAKqBsiXoayQVdGwMqvvNKlhvxTjMZvpM2uZ6Zx0ceryrnfnkMFUu9B8sqz0s6fJx9WmVNwC0UOb
ldEpTIa1gNbfTSwuLt3KENzJ1Nyrec5gRTd/l+voKfio6bB4WqpQu3aXlp4lMtnmJsQa2FOMPASS
vbIoaXb2Kr6T4Trgr/PQqFQ7pzChpM+MPeSaWNPXdPzipR+Zl7HDQEZID00EpYLyzp2atH+oyUz3
W+KNViD/mb78bWjWXtbTt5kgamgjbU1qqeqUDDXED64IUS0Cr+5j9bYb1X1OTenOFs7peCGxXKh3
TiWMg1D7eg8h8rTUieXKtNhFOoEtS8jFIQxFex7pt6c2AvcknV5kgchU7Z6ZmvH/LxakP3Rkg7hN
brKStjrrVji1iSR6ZdjDYoAiURfxpbOYn9YNTfvKmBRMsfAgMyffLZ3BxXhs30D07ApzrT9LrHHL
cDJTzqRZXL4UcjGOll6iZhblfCPadSbUIKchfgMNn5U21LUZeeJ4N3YiYrdQRoEBu6URyIHGMkua
L3nW5J6lFYEHcqVAy4nrtUo8ItsKAFDrIXmXTbxFOnMIG1ljekKINU+hvpgiee0k2zbQOnlM4hQB
E4c9Np+XRvKNa5O3xE9EJyaUnNYYyUh7eDUdE2Fxml9AfU7nsHxQaaGwRxVuwH9lF6UtuO+2YbnH
e2vVvCdoZGDqTJVlMevZSbsqvSQcjoKFO/HCORGrvSgODIsNGDF7Z7gtI8Jb8Mp+qlJ0v3I92A3J
/GqMuC4Ha3huA7yeyICaQ0EQDafo7m6KF16k/AhSgmjrhL8rQ/a+Zfc3ITNUGoeODhglnGmby+ob
fjObaE7uB7VXCJ+2ccAMNrEbBcaEukJPq9Oh0wkb6UnYLNiTzQDcGgcSrv/qVswdp5up0E+ASsqF
ssJknxOV9j2F5qeq/wzT8g16hnALQOFmfb+0UoWME9CHDj6Bb/HbQpd7NcNBwcgQek2LyYS+hzIO
15EZsyTFJ4mGXRsp704j7F2vNQSuxWl5y+TP2mWLTTqeYKbD2MtTNSod1jmYe6lYWdceAPsIDyZG
6nPZPiVGMN/IQGW2wdJHFEhyrLCc9goseHTIj52SqfvGvodxQWGozi/DpB2XVqUrPDXP3cBERI6d
p4dF602jo1EoZgufPryN2u49k4zIjB99iO9tVvssgrkqDsOE1IjlQD8xgI4chZr92OAbvwvJI1FK
wqwJd/LHVvluyuHdCMn1yoLbtEdbKfrv0aahXyW04FFXPnU0Bch7c+D+FpLmh/E8BCwPE+gNOww6
n8rqXous+TxZRBfkSfKgiAp6vjmzyy1V6ZZIUXxtYM1nrUz8tir+qMb4uxtUKhY5HjXOPYcVuj2W
2W+0G6RXQj9l3svKWLeaX3yjhL0qSmi/mNkhAoGL2NBPleSYqwQ6N4FxX7dOclO27NtG7YdsZHeu
HOSBDMG12jF3UTeO18reGahnfXsSpG30n/Nc3nGFTaiCDVdU2OeaskAHUu3nZDXsdqw7CG1DIL9U
3wkmK5YKyaOuOoEX1bReo9KMuUfjJAvL/q6QOHOVL3rt44cSHpm+qqCdxHVoGbMtU/FlWSubRbA0
alqEdQP/FU1dDqGztHfxemPSfctR0t5sD8msJsqIzkOVSr5tu0bQBNMxR/6IJlfnXEqwuq04UPyb
YfarmvNwUGlPSR8n7Afqawtewtd03fJC42hLafpicV7DOBK43Ohpl20+7pqAhUw+4oNI3GYq61M9
tU+DVS0HPTHi3dBk1wnJGLNjpnNGk9UHDh6Cje0+hSM8MatlEkcJxzkWlz6YCrrDO6Np++tQ2b+y
gg1aLJmbV1pz7ZyuIsN7b3PRtyuYLB3jDahjd00w0+SnzdhF0++x16CIW4zlk157MSTKwqr9qGpI
Lji6KIXyndNYdzkTMb9aROtRtO4CrIMDI1aYOWvQxvgnaWY/kENHfOFN2vTTHvA3ysXg6izhbShZ
q7As26d6FXmjktKP0cYbjfwBipzpD6dc4FGWfa8ZzUPdp7RhZPiSzcw/BdelEIJ0o8w/E/nBSWBo
19g0Br8r8nCvZCQj1Jr9Y5loNPPuZeqGwBVgkD1rVj2rnTk/G8u3mOxjYxCTnfxYkh10ybOvesJb
q1odtZ9CiFExh+fRqJ6bFDFFx86lt0/4OM5Og8InDKJdEDf/j7HzWm4cydb1q0z09cHe8GbH7rmg
p0iKlC/VDUIlqeBtwj/9+ZCqLlXXzJk4EQoE0iBJQmQic63foOLR6gvHM19nxgkLcdRJhKcbS193
jjrI65T8y7oL7L0H5OcKouKDNtuMB6VCtr3gBjjmm0ghW8IjKgi+bgbfRdQmTu89mzy17uBRhBbI
lV2M584ge2CZ/nN4AYHCrLL0+2nd6kD3u/o0tkm6BZaxHzv/jF0I1BdiEYk2ANVxGDMYx6cst97r
aTiZZntmlYpscXhIfHrw7VQABIlNYrZ8u+fVGXmUsx2HJstZkRE5MXaV1ey1AR/0bLhTxkk7tWCB
dHDAmyLaZTVL3MYz3vXEaBe5LZ6UopmIcyU8DLhvOszMCtBT7YaHhlwaMbcX3Wyao4ZZbBy640Zp
Gm8lpmLpmSHflugmRZlhGTDXF/UWWaU9mEke5Ymqw+8vv6Y2dmL+YOA4rbwHVvuSmMm3pg4nvv36
tq/4v5gR5oX4rW/sSXwNDIKQcTzT6WMyaAYeT3rhBksTiTIiDGRsLW5zV3cbgE/MsFdxEz/w/791
vtVl7a0C4gWEaQn6C09dKD3bKit4H8RwK3TnvUybJ3cUd2Qh/KUeK+jkOxhneShKVT7bAVOb0Tvk
URVcg20TSDaWB+6izaaKLb9K1tnxjQNCad80v3eXVQ5ObM5m5Q30fHZq6QrbnX032Ig/XI3GuHX4
BeVBsc2YuH1b+WK00XfEzXIiz9WwLVRgbdDfw/o9d8QTPlNEo/PiXJkbzefJyZyOurK3y8wO9eP8
m564YNOHdetGQOpUs8SXAd5pOdvPKCMAO197c/R3EpruOpy80wAkbZVrSCMAvY4qFUyvF14N1qQt
4ig8lYWCa6WRHW3YakleZdtmtNQ1sDmL1UW/bHN7q/VDgNpYWWHBUt3qDIzCGj//xLyq2ZQGMDpx
dwwhXntVwwy/Hcv4PSyqWXSq2Ru5wufGldO0ieKwvGUTNnugjf2jNoXegcjGchB4j7tWpK0HJ78P
y/pitBhBIFPN24hWfQbW1SVaDt/bOtkJW6GKdPkyGlWMq4zkiKbeDfBvRP+GkozVQBJjwNwJ5NS2
apRy3ZfnZlK1Q551mz5XglWVsCgrxa7INdatxISjPOK/N+RrN5xOUcYE5IdVvlbL5ipwMW4PVGwX
QBxpniLWXqpAV+6+pEO9rjvBEqAJLorGor/Pi7eAhF4VY0bpBUq0Ukb9xW6qs6k2u8xLx3Wjsd5N
m8QmHmRAFkpRZPH7SxMY30rzEBjMmvgEOqTDvntgHArTgubeee94pLwQ/DIr95EMynbABg5Oy8Fg
UxoGLCOGQD9DWDmHvXqO+ha0h7YvgzTbaIQH7My+DLo3Q3lYjpYVRoojWNey1p/EEN2DsGQ5ig6V
1XQQNXL7Op+MO9+Ib03mlI3rtNuknrZeqV35PMkhiy7bggQZ1pTrOCYaiWNnHNULvRqMFTBKSm7A
YqcEFyMyouZwuaMi3I6dtnGahlUJwUYPz4JFqaRHc6jf/Lh7SwS5inhaaNVtWrUtPxoof37xRQ/t
t2iw3tuuQK9fXxlqWm4RvydfNiKsULFrt8NvhGRJ2Jd5TfBMORvFdB9azmPsDDtVN/ZVyFJVafQj
8jvQPUwwOi0PREu47eL4XTOVdaWWPDCQhug8c2NVPGHV/ludIxuYfDMNEx+2ZE9Q98Z2iMSlTfE0
+d6qHidzGzbag4cPa1V5z2E7I+Kj8Kj0ACkA2uECkQ1HK8P3tNAJcGfug4qKW+sXZwSPOpBX3V3V
EYtpAsiwhWOfII5haOeXtxlEhoU3jce89VbRZOGiRBcyJkcDnRTSrO7Gcutbw8peaoFXmaI6aO0D
SFO7e88kvGx40Aos965vNBZs1ooplww0GgnAcM2HBINO6CbIi1lG/ZKr7UoBpVrhGjpE+tnWHDxD
0Q2Mibm3pb+bH3nkBZ6mPLEWZpjDTYfq41fWTWWIa6se3CW5RrbdmNYtlMq4pK0t1jmYnt4F+Tg0
B70lGxyQTqmVV5QcsHoktrroaxQkwaXqDv/annx5mmrsS509IXjmxkgrea5N21ZrHzOVEBiqSDMj
fatA7BaezaKEhWIPW2VOA6InFSE7oQYjwQFWv774Wrnapq3NY+s46KGUOEMmzNkIWjgFAc22OfWl
2Zy0ImpPBCAm0nq9sgM+0i+EUg77TJjlbWwqyS3b6vlcVhQC/iM6RTw2bR8tSD8MtGVtqWL7o5mO
ytCtsTWszrIKOAB5CMt8/hwk7oOYedwd1tYkylviMNUtcLG7UkW8Q1YZ2LteV566++gw90oxMN3w
bsPV50AE0mHp97qyl/0AWw83Q4V9/TyqPMAt2YUQKklb885knbBFswRhZyHj8lddGrlLDVGfs+yB
dtcI2iUmoG0l/dkcuh8H9nY3rpn3V7/Vm6wNkNLpSWj91V+rbFQszCN5Uv36szrFWu06AGEkB5X1
aTFiPRVaF/Yim1Kv/EuMp+d95QOcKsq+uZJF2yuS2QNuWkdD3N57dZAe9IpYYh70LU+Oxr3BA2GZ
Qr9plrkznHqVyVdeOtaeWAaA9fayGKdevIXYYK4+Bg78/ohXIUGz+WXrFNW5RPvoKl/K9consi7m
Sb5SH2HZOPluQECC7n1bZTu208pSFiOYp6fe0x+ySuF9qOrZqDRxJ8fRuJJQRl0d5UBWDqivyj1/
I1ub2FqOYHph1aTFjTxYaVVvkpqfFlJZYbhs7QKtiz4TS9kMorm44QWjXY0HM7P43CeLphDUFUmt
z3ESMQ7sB/ItQQp90zRGdCbEHm6KfkgvpOBn5EBZ3iBR56yKIOpuEyQ1VwJVhbuxruylD/vmnrVX
vQx6O31siL7xu7P6p3BCz85JLedLPlj5IlXa4qtZl++YykKXrPMnt4uz16HMoQ3Gxls+AWRP3eJ7
M7CiyMipkOEolp1aMnFM6sUfWNEs6iPRKiC5GSo0ph0DP8CamOVOR++p2IbkQt5JRByMZqre0tq5
cUD4f4v6+NnNw/pFZU/A6k14zzq520USp+MmKgOsUTytusFMHl3N1GEKmg2XZV2QlFAqJ4XFT1dV
N7JBCzSHScIv17IoG+qI4FAcpArLHYb66FcGw9oGYraSxWYeoHB0d90NLop6P18Dr+cC+DR5NKuv
inA51Y66UQwNFeK5jxzfIye4HSqr+3irsiEXfrvNBTkt2UWOPygqOP8uJN9fVODZYKTvpi7BLpIU
6Bm3oGzXVlaMJWgZnviZKetGGeI7RAyiZa1ZzdcsVa51q+wDcsQ3k+uH36vMegHg7T31tu5igdxA
m+2dlKiKVx2UvDAOjt67GzavHb//TCcvbnRfer/7YhVIuYTWGvYA/6ApmW5yp7SfB1svlkHQT7ee
FhUbz86Q28lEdwW6393i2uyfsTUVK6NK1EcQhTGCSeGlUpPbfNL1a6PMEFow7J7UBLnANgmra744
JIqCIrlO2DptDbQWTkliptu2QiUlzUlwZUk/nhLLaLZGDqogN0n+t6aWnbR21Lco2wQnzdPtLT8U
55gkEAEKJlx+ZVc5oJNtCbV/Z1hxeMNqhCWd5tivQXqFroT91rAPX4gmGG9l18iaFKIyf3UdOvFb
VwOa862Kx/e2ayxm3za5Az0VH/E+2/Y+2qaoLRPOkHUEPLddVfbhuscudFXWKlk/v7/JdIGzcuxP
az2a+ht5wF7WWRrISWxkUZv7aR1M3MAorW3J1IZxd0wsG1WfYK9H1fBxXRgTVHZ1v74iCf424eaH
UBWRfrD+l6b0kL2Bp8Ru0N0VuKiAsewhA8NLuDFQFV4B2hnWsq4vXP+G1T0YfRQ3yQnRT9Y5vbHq
R+SZZKkP/ewaibKdLMmB4Kd5uxj3PODMjCEPlmn5GDfzG/qsA89Zk8q19X37sx/5j5WOtN1ZVpWe
myPpVu+KGgv1IU2blar3oCsIoDQbJTb532EHGa5hI8LHVKaEWJYuzg6PBYAAcyWxyWT5URZVjQAf
cdyPnrKIcD6hpvnwOYRsKKygOduk1NGcdpGB6cVZ80d1JwP3uZLyJvhi/j8qA8tWd4pGiF9eKDvK
g2yAh0o6eL54mkrg44ln74N5A1qFtXHdEf85B1kFrAXVwK9EDQVJHqu46CVCFdYEH6doSTgaTv6e
64V3EwUQb7yKeLqszxzvDrkP9c6bl7tVBS1GCVv658WhKFGFskbcpv0xr9ayvg3ZEfVt+UQWx0Gc
aMBeNSZ1mVlYzmphrxyEw7dpIU+bEefSfOiQMreUg6yq44RWWf44lbWf7Z0HcS3NlO+/1cvib3WW
7mr7rErWvUsMFd+r8RDq44+DqoqbqOWzTiZ48Sx0rC9aDPlALZPyK0m7N8ss7RfFyR8bTWv2pm2Y
W1eLw7WXGah+oAH/aBYa6TMYHrnuMp8GGrpMdRo94XiJqTETJqgMZS2M8eCisuWPsbECFc78lw/X
Y1Vl72OJqGcr9C+BJVQQpIXLjr1Xrvqnna51yIqqpO4Xam8EOz/L2Vo3ULtcPXspPe0Zf3LlFsHs
4pDryAxGzgQgYWg3VVamT51KEm1UUm2jQOH6avtLBsjW7VNXB+WVVtXpRoUgti/aIHt0x3FPMDJ/
0XqjgPXk+4cs7OJb3wy+y5ebdJf/YDUUZ6fIums/IMswzBfM7wMEJTmtGGxgbgfmFjnJbzGSpCd5
MPKhPVVmC7zWcpE4UNilVwAkT4YemcNC9oHLOZ8C04YDZx5+FH8OIbtnZfmUZWmx+xw6NYAFm0rX
rNsKasAwTHt0W7xrWcoTCGhOh+y9LMY1KBbgqfveFdcOCcFmL4iAgA5To2VRKfXT2JFXjXOzenYm
8tbRkIqXIs2egHn0r1g0n1rWo++is6Fk5QEO9sW0KFxoAguFjfwcjvYC+C3ZAELGDcyZbp/BE2/g
Kc/icoVToTCna+Uiwlp6K4ufDUmqZPggg7PsCHefo0elw0bcQJD66Nph5W1ECcS3H2yxD432Spbk
QXax5n6yWM3sIrMPiJc1zk00qMo+d+F1ZbDU2aV3iCjokK9W0dws+9SKry7TlJhobVn04bH6ypZe
ufq4RNfSZa0H1vmjM/+naw1nCau2nBsIQwzy8zU+ru/9rOabxWsIIAWHoWz6zbIBh30bJFl+689b
jkitwer8rHNF26wSQmBAd5CEg7miX2rVdY+VHtdHuCxP7ImtexVaFXpj9qUUDpKyMXhyhy/iUTZa
qNqvwIGUO7UEJ9h0RrnNHfCuaWMED5FfOOuyQxxBjwd4VNA7Mc/poLoNmX0/paBsvCJQ3jfk1/z3
vGNJatSNdZ8x1hqAbHIcLCNclXEKgQikwB3RzPXAWBfDMqy7qfYJnDo6O0xIduzNEXU3zCZeyFbH
INM5No5/JD2PwGgUpdelsOtrB8QaKfQ6+lY52VWdx9ZjbZQOnIoAOZApi55KhQDC3MH5+5XkUgVB
dTf8Bl7k40qbGWtZjkK/kFsi4u5U6X2fwlBCwDO6iX0f3SitKUiRpM62H239EPOMAA6TtWS04+LI
/NZsx0x1rk3uz9pJEuOmSLG/i1TFuR9mySL0eBdVZbpb0frTuMhmD4bWGbUTqc6UwCWqW3NVDoL/
VM6Hj35NbRZ4Wyg/rpAtzTjikNybPhaEkNvJca9BJLa3ttGGd6WNZkWE0NtaFuWBDqZjt7es7GcW
EMJDnx1kHR00k3AgEZB+73utiTNtFxzsPK1Pfdhn6yRLm0c9il/lv1ozvkdWH77FfFcJpo8YXczX
uEgVHcz5mtQhplDHpnicjDl90PvvZv5xTe6l2kJ3sx/XVDa4lCTND1CqvIPWjN6BlCf5rV4nIVHF
ebBJeDbUuGHTlMum309ZBBsrpY026VBlLSYFJjw+XHUXgk+PyjM+6mOACMPCUl2O+VzxeWjSCANg
UK/3E0TadTvguC6iwTgWuZ6sIytWniDJn3u+hW9W1F1M0RtP8BZy0uLiX7r6WXuWS1czHC6lF/3o
+tuo5qTisV5UCWHEF73OjQfVr8v7oPulEHUvWmfrHy2a90vL79eUXtlvRe0DQpmqDmdxoQ48Y2H8
kxBVzbU8TTQEAaL5UHoxCpPuWUW361An835NnuZo0Cp4qv69VpZRhq+vJoOQtTcqV7kVHKCMmNuU
VPEVWXnlStZDfCd4Kiu1bHDRRZ57k/Tz8oXs1dpaa+1kByFr5ak8VK5Frsxp40WJcsaP/rJl1IKv
rVeHh5F5/hLw09ilA4E5Lavyi59r+UWesQp9bEimXn3WD36g7VyDxL289O99QZv+6Nug3btA46BF
dtgNTvJgIfTJ9ygz106VoV3StHC/5elnHzGS7vi9j2y2VQuxlg5jmQiYYXCvIP5+yPNGJT49n+oK
iC95Jg8i4NkFPClcfNZ1ujtWp89yYk/JJs7QMZMXQ3FEqem3cQhXkqQRwma6csmR/TIGCydnmY+D
Cr6mhKuFXF/nRReEDPJLoIb5pUpHB464b6y8Uc9+bdg1HQJ+n7WlYTgrMq3GSl4oD0gr5xexq+ee
skL04MNslhxbeBoZTjNPE+nGE2YI1UIWoTIVW2GgtCSLugllVIGreZTFyI5WPCD1+9LT9UuSmfey
uo/Qbm1MPOTiMR+fhEaqly2Es5etiqWecdKcbjDKNu9EPn0M7aVme+jjtkRPiYvIeIxrdIXYj85v
S0tREywsxbju8VV60n2cSf713Zrzu2UZFm7IJA1Pn+9WDpnwbjOBQHMFS38rldAzHhebpgjARc9i
6R/q6LOe+mexEiFMNA8IjWyVDdOQMrPLcqrmz6mW5jtZGrPqwFQJxSfV1l7MWhdaYBRd0HYbVoJ4
9noQzgiUKcyWPkIF1wVLIayTfIv0Q418luz9caFjhGCnK3f29YguliKiC3izgK1Ff5Pgf3FEQP7Q
KoP7pOq8/OgNsI4871J1yYOYq3MPnk2dkE5v2sR9GhojXhKIj46ytbFjPDHG5DHQQE83JhY7Q6+4
TzWksU1ex8NGXqXrPeHINo6vPSX1Hqf4KF/SVTr1iNIrGcD5pfw4JpFb58pWFsdkfJ7wnUXDSpT3
IvDX8iW9htyYNuF83Xap/mjCGksi99SkBhkPVYVcjJHVCads59RXFrmXWLN9cKHm3TimJnJDP5sH
BQzD5yXTNI1MokjsWzxaDQvWSdjdBWHb3WG0ROgwBRzqBxSRvMFAph9fPntorf/Qx0Z6kv1xPRFb
o4NoKYv1POCcxZ3Hktf0dWYt0RTxtp5hbZt2rM9DDt+eBQBQ+1rh16oiktkadvAW3rRhV7zh4ZSB
EwxmrwETtu3UuBD9+/jBssU3z1Dyt8TXgb/Y1RdDt6p1gzLhkWikfSonrcIDyXO+xkq1kl0rlzyf
3qvu7ZTiDTeqEU8Sq+5vp9LrFvL1bEiKaWdXL34JVFGpBhZjSmIdBKTKdRHZ7hPAgZPs2sT6c+eq
cBB1W+NNEdGRn6Hw+2rpsI/66zMk7KE+PkORsaaSn6GGNfQQ5dU34Lvdxq8Sc5OqybQDHJCtdIQ9
HmSxq5N8pYeq/mA24kfr5AXGL0U10asdSaNsA9uZPImhxI8qPukrdVTra8Dw/b7SErFDNhkdUSVK
Vw66eV/GsXsCAm1+d8VBpMr03lRME4iQxxDKuXry/PpaEM8sWgQXeiN/6bMq3KKXlSF/l/blkcgc
llHz2W/FFpFnbIbNZsk+gN5V1Y+wI7CB9pvMvk41Y+0PSnQkbeQuU+Kua1lfuTpYIIjO+dGwinXR
9FhGBC1XGF6E8Ys3uB8D9HvDMXHV0mZ7PcdRj6YJFnQuVXEAiqeox4/Grg61dV13KBLMDbKLbPU6
vTiQQEBFPyZBhRLYJq0D62QS3zzZ80EWw7S3DxPmkrIk62UPLSN/RNLHQZk6j6G+z9f2BR5HoZVt
QlxvllKAHabrQ4nQ/10UAJgUGjgLKYTuTOLB9tzkjnR6+FFfps6y1XTxFbUN2ObdG2rjPMOAv9wE
penvAqSDtm6Y5ndJT5KjUdTuzejVJQLQ7YuKatMKGUftGulUHNDaNNoMlSIea1V7COqkR1IHo6wx
956sGA+VWHOSY1tWPR4gxohq/xhc2GNAxs6DG2jl/dHQG/vGmg+mDm7RKm7GOLJnRbH2BATzAP8P
rGVtJvVen1hWfPZvhYg2asOWTdbJy7oQFP4YtdlWFmWDGtXvyNZbV5/dHJBUjiiyM+RN+yatfHF2
O2X52QFlGZZm8fj6OYwwnGrbTJD65EWyoW2jYZWkoQ/lgoFkndbkA2bXUbaXxa7w7U0elaAhVLxx
vMB6ctnSHXoPEIAsinEM1yjVqDtZdJLioSHddYFM5d/BUN+IprWeyjGAwObdakNsnkhdIMEfqN+B
YanbuC7Z0sg6eYiiXBzhXEFbpq86FcbGn+py33T5M1hgqOeer6801Y1v+zG3Lqb+rSW2AHEGu4o9
MmZQXufGoi6SW9WM1JVKdmgt6z4a/PLZGHXtIEtIKVoXL/8mu8uayNLUPYvWX8eJ00IFFdEo69rp
OoikjXgO4FB9jMHmArh2NT1DfnGXtUdmOib1r80TUITe691nyfc/SnKuGlC5+Gzr/lb6eZ2c5H72
lNeRc+rv9J5c9TwB/uz58Xpz2yy482+u84YA9GPQ74N+TE4wG5OTlfi3bTZ2O+RYktNnvTz7qKsG
EmY9yAa6f1bnNTP9QpbF1L2mAcB8/BlOfmYVJ3kmD6Ia0VTR0xYDsb8afE2Nhl/KphPtCjXIruIe
H8qPYT5H6IQyrrV41u6bx5cHORaLgm7xxz/++5//+zr8T/BeXIp0DIr8H7AVLwV6WuLPP2ztj3+U
H9X7tz//cEA3erZnurqhqpBILc2m/fXlNsoDemv/J1eb0I+H0ntVY92yvw7+AF9h3np1q7pq1AcL
XPfDCAGNc7lZIy7mDWfdTmCKA7149uclczgvo7N5QQ3N7N4j9HeVyLV2rncdDxjgtbKLPLhZ5S7z
GrxvtVCi3mOhgklAugnixLyuJ8v4OGSTdm0ytV6RG+Zeo5ZkXoPKL7eKFrSLz36ygZwbBppFhGRy
GREUtfJdlbv9ycqz4STPjJ9ncw+UU3KWceBOQ7YmJ1/X9k3UFjdlBJTWN8dfSl6u7q3QGzf/+c5b
3u933jEN2zZdzzJcRzdc9+93PrJGcHxB5LzV2LiebD0rrvtWTa9xt5jPYW8L8htzTbW2RpzJgG0M
SIfMhx/Vce0hG1gJ/6SQ3FxlpmoheDOIGy9yaiQUqBt82wJOqnYhrL6/ymVbv1Zp3eI+Ez5WwPXP
EdnwR1V/TJOmfTAgTd0mYLllrds28UnzoRjKYqqRVBkMBfH8+RoL7sE6SEUNeb+1HsFapMvJydOD
bM2L5Jfxh/KX8RVD3fdtDdHS13A99f0GsQ7RnYg+/+cb7Rn/cqNtTeV77piuBuXLNP9+o1s3d1mw
Bvk7EZEevRjun7zDQeZxUy2kLCD2oZYn7/Fnc18giyry/OqjXyhamMLoiF6F5lQfCevAh034wmX2
2GKaOVd27owflqe+b86njv6jV2nZ713FuqsKSm+PZpWx7txmemmaxSiIh08YxGzUTG/3bWa695av
XWR7xi6HiLlewuT07esaeeOl6NzpxRfJ/UCM+Z454LcBU+AHt6pnADRcDim6pZM1XDrHCY9tX55k
CZHA8fKjvrvg84wCX1fm/qIzUH4E5mKsfPOzC5c2Zv5xqa6Y9WpifbIrYlAeIdIhSNhHw63qV/fj
oGkYvHXEktxm/iyB8sVx1mNrqc8q6v87wEL2R9Eeo+scDuud4WISFBVWhmEqV/+7UefLawMtBPnV
+O+/TX9CToevRTnWURA2vxX/uX0vrl+yd/G/81U/e/39mn/eFxl//7HLKXqtCwGS4PdefxuXV//x
7lYvzcvfCuu8iZrxpn2vx9t30abNX9P43PP/t/Ef73KU+7F8//OPF/SzCLNizhq9Nn/8aJqnfU1X
VX4FPx8U8yv8aJ7vxZ9/cFPqIHr5N9e8v4jmzz8UV/0v11Q1z3RUXTNd02D26t8/mqz/slXP1FXH
sQ3b0eaJLUcALfzzD8P64x8Cbs58qv6XYTkmKGrLdTTL1f/46+P+eGp9/J/+/VMMLvA8W34+xyx+
3TzHGE21NdPkScUr/foc8/QC5mHhIkOVle9FjCjK1C7Y7Xz38AIcFNApoOUeoqw6qjhY4d4QLV3i
xlcpiGU0xGcqM0QX9BwX2ZCQ2PBnpriuBrteQcMj8501Sr+zt48XLkWv3bgt/NJeGCR3DXVZusb3
esRxGDux98murlRb8Q6x0RGXDZl6i9i8VpDQXAnkUFjnaWhSw+nd1KAMjCSG6pKlQEct2BsTLhFr
o3WvM/0LygLoTJAyE3EMur+wLqWiFMs2sTBGM8QJPVN3g3gByqtN1iHtE0Ow8vFo7TK0mBP9DZAM
OhqTgQzNDqHzflkn+nVemF+1GjijXUwarTbMCvUF9eULAIcO5kp+lSG6ME4QXJIYCG5ZuOduxsAm
8NkgVqHI2KOS51gkMdlhAdQO77qsA8NQkMLyAPHVkfvqZSr71SFcq52PLpGAON9VFgIHsXUbJ/Cf
rPKhbbr+iOltkU/THlEHQkmCzUYGEzctzWwdjT2KOkHbQ5IIbxR7fDdT5RgH9gpw/zYB2q/n0zYa
UOaLkeBEkZAt4CykgBTcmN4kNo/uCfZEpiHbPboXtZge3RBWio9Aqd1ONSSsolvXDYk70Fvlsko1
aBjhzJtGkQ+bnCVKZMiX6+5b1kXXdYLyTwc7mdCvGm8NPUSdzXr1EHuHVPGUIyoUFPY2aK3XBN1y
uBTleeRjsZ6/QKF/8jMTG+V8GTV+sAKSCGOHqPyyGuwVoMAbCBspjt7ubd+YEGvVpVkXW8NEaqx9
Kx0i0E371PrxcdRhhpClAtFpiLXh6Wtwfwg6zWqbOG34I8ZHY/TeAERyHaioYZLc6mho+ERsTBPq
AXHdhYFgbFFkV00O9GkY0oA0sg65wcOc3dWwaU5nsc1O7LsqIB2SijseSuhcjq+GhfQwW5IhhJ4H
RxeNCVNdJz53nfVDtHG0Bt0Fs9wjOoyISZ+eSreIQQn72gaygb4RFst1F8/yOIwRfhN+eGrVeM8D
p71LxcptkgoBHTdD2/zQ4Ph0aKLhfugCnIpi9OEEJIcRU5295flfiJvCVxstfTGITVrBRHVjxTyg
ZHHq4EYsUYFbWbFA+dqJUzKjJIxZJiJJEaL9qrQ+aFjlqvJDh+RUi7NOy9d39MU9aN1wZp2Pq7zt
v2Lm7Qf5OmlYusbQBlGqKNA5Ur+C8ObpO2oP8WBAJnPsTW3EV1U/TceYSEZR8N0dNHvaat30HHbQ
IMOuPuaNOW6EP0CuR46pMc1zkeB05PQ90O+h3QGxQzSWWWrTOuJmJvTutDdyTd6+SQJ8ovQBWbWo
6kgt+GucSsnpNPOHLoeLm8f9Rhs75EOjagd+w98ptru10tBDTUhTVirSP0s97CE5JFW5zDVjujdC
bo0XInUl2OUO1d0wusnZVgnIhl56VTtWeYOiUUWbIVZxnBx6cBeLuPAREnS+JIqnYRHUrlI7Rkc8
so61FcC5SqA2F/pjX0f2rpgFNUKkxZFrwRWKX4W3NExwuK4A55UZ1XLMiNq2XdWz0EUNeNDL57R1
rI2pEMROMcNAJwY17VeTDOe9NSQrUmXx2u4RhBy0BvbxYLNSdjVnibf2sVdqA9g7epBlgHScAoLA
OYB5Iho2vflOjSepZnckd71T3HQOV+uzdnuK0R9EwQTRWyZL+xEZFWeVMdF01ZxU05PN0IRorQTa
HrzMAGp/doAGpLjiWXgQFR5TShlWZ5u1DkDpB0OEPob1ztawB3Avo9ibYfSVB2i2Nif/Nuqzha45
ww3KOyvstb01Efj62JvI4mCfa5MXyLPHJs9fHHU4xYPZnzWXB4rr+a9ZrPD62Ge6ZK9OWvgNsRux
7MQEhJD42tLVtAddxI9ZrRgbkUeHli//WkQkZjy1T9cZqpgA1Ja63eX7vi6RtbK0HWm+cRV2OZIb
4C42mLlilRykG5zeQToB5UHt7FlxSU2MsXuFAxb85a5qF55H/D8Qw3PoIHCIwcRjNzZXPTuRRVCj
0Q91Ec6o5karRldmWDDMtkA9a151G/ZRu/Rs0X8xdch2Zu3cdoWVXw0Nb1ULZ4qb04fosdXT3hAR
BqeKenGrbDgMiUtMmczntvQmDDmmcNVE3fAlLLUTDzSx06FzXY3lBVp2uh6hh+4UokcHu+WO6OGw
SCZfoHOT4zlb4OKUJ8ykCdE/v7gGmPLS6m20n9nvrdHUz1aPHkeYaypsD/5/+djjDC7Csx+M19C6
pnVjde1KWMU3njX20+SYD6N+j4TtcEhrRKly3fu/zJ3JbutMl2WfiD/YRZAclkT1lmTLvSeEfe3L
vu+CfPpa9JeJrEwggUrUpCaCLXeyREWcOGfvtR+HAnaz6Tav6Zz9GawAZkkcOPBTYcu4uIlH3zNn
+vBeLnaN7ny3JQl+tpRvCehzPAfJZfT06jgeYSQO2C4xGk4oxu9CBgCUwPOp6jfWqA23YpGl4BC9
ulFFdoenkh0a0vzoshlneZ9eXJpNUQ40haXapBKZLnrhuX6vNdoT/nVWvKl7T7DMb+1aL2Ayp4je
3MniiQ1D9mMBVzlz9E0441JzUgtjazXJjagKz89lEx3RyS85JfTVhHlWzbiTpUbwhIC/MLMHDgAX
LzIDATrgZ5g9ygy2E9N15EmRV7yS73kZke1XVu+6l/UXc7nB3P/pJjN+pa2qysonuaUCf9LsKyQX
a2k30dpsNAAKQQsmDjs26RQ5z4yHdw2ZKl44I/lItYGFRJbLvpRpKzgpktaeQxpCGjXHRMqNFsys
lrRMdvwP0WvYvPTR37b7mLyu9HU4YIug9Cl0TO+WdCeQf4BmG8i1gBkZUkZQhpktt+txwpNYyTC9
2nQ4peMeiiKkkFP46gNKEZRkl35IkN9OSjty6j8bNg3RxumaU1o6n1GY9GuD3sNqSjM0dAn4z+wU
kAGxwu+pDmbIpenolbGRVfZDOeQduxCUq566wSpteDLmxGDTnM3XxsTI3Vmg6ixN67ddx1vFhurf
dOa6q8QBo+0R7CCULLvwDWcP9ix6Y9pInnFOJE41zNRYJSPYIBggWYlBbagrg31sU2ebwVhte7zN
flq0fxIX1Rna0GpvLkGm+bTHYwRVSoznbLy4hpxOOprch+WSqdJMPKjhNtZavqln/P2a7Ggsw62D
vzMdPS62tU0UydEzGZ9OQ3ZjCNQx60u5ZsPwTGIaKyhS2rGCxtYbjrabFhJiRN5zNRXFPfIYwJLt
AxbO9h70dnld4h3mZRifz9aTa/VPzDBDwCywb5kM1Ws7wshjZPjzhIdFqMzQ7IALs9DAy24nZWmt
2146XALVV4c6+KRwCmAG4duEZcLZgrddFaaJxPMjj2BqBpWZEVJWF+uoVW9hWd1NObAJi5WgGxeC
6oDFO+0gXushRIOJTXroZ/hxQWFvMMI7gM3yo+Gqa5kT+TxMJBNPUOdQhO7mObmGDKQGYzBXooEv
5xUHRemi5QBtY48+zvApy/ag0ecDmUOraLF65/a+rl9qw/tyGmQsxUKuNw/p6H4FY/kTdYju4nfy
m65TPCH15rjxAmpqWJefA5GSWtjtFMiTWHhnatOrptuHIJBrJBdXpcaFw+qHDi7zLtXAXkNTBcLg
QhUjJA0wGNFBmD8YQ4BWa7YdYF6kzi8CkZBWJqavW/A6dM/zjXne25a4WW2AZc9xvhhf+m7YEVRQ
PfKNcEiGCP9G9eCixmKnpUUV/wwU3kDD2tegtbZNH3XMZ4NTWo87s3MdnvEUomGP0MivRP2yfJNZ
pc8uqgU1gdpMxhvMhjtE4HgZbeMRqOipXSAZseEtKVDstBY6nUk+lJMLw8b52xPIGIYk56bVtqoi
YhKAKIJR2FYZMLUZbVBTPTIPfx0bskOrHVfsEyY+kaDHN9zNPIcnjOs/0r5vLUh+yx/E5rQ3Bs4d
3nxSfF0MU7OCqvZS2+l++bscqFcwwM6jwx6vTaFf2o94Mqr1YEDx1SJz4ypocPoIT8nB46W5wSYf
gQgWtb68QXB+5biZRp8uzMmJf/NCORCHxXqq4v3UEXjSlIfQUgzpIB9DSvJ24LHhPcTn3G67PyWO
eUR10LM92Agm41XjXbXt29iQI9FvlVF/ts3wzLyrTW8OVjqmpVj4hfqDN/4wux+247wGUUTMdP5U
9PGtSNuPFpUgk9VVnM93YBx2tor2VVt+WZN+P5jmWTYULPSSkTaS/ORMj4WCUDMV1k4LzTeH9Af8
AvvE6OFLPuaLZZsSh4J+45aEkY4WTi3D2YgiexID8O5r1bC5zkG11XKmXVoD10MrDpzIsnWIIZj6
tkpXMdQ5+PbMKJt7jV53G3ClVCbloV5xeHBEvWqVd82PgprSKdFgcdI72aHhreW6FCPajttQLW9I
8x7/8ZFm5SpkiegZP0TTvKkM4Jp1eGN4zZMBFCt3pyeXaD3Iu0eJyz3p0E324gLH7IjX4qrX07Uh
bggOsLbv3PpSA3EyOIbJOAYzLu5oDbwOEI00CeB0FAVXjnXM2/i9T/UHoNYo73LfkdichH2TWv/W
psOJRQjHRwsFwiY4jF6fjJlJqgv/6R0uy/2CkNeN/GNyLAaG7kXY9U+qnhojv6912JWteQzn5w5b
WjNS6DFPBx/0XRE1blnGvSfDZ81pD/jHGQB7JNRwpYGop3ZD2YPtWGdPZfR+j7dvH1o2lCvAuTTi
IcAmv0tmAeu3zdr3VtNv0o0+dWCCCy1L9H9wEG10aT3mZXuaxvJLhwg4ab2PX/YJTlGUZlfPDbcQ
TFc2xPguzw8AtB7A2C0Hxmce61+Swh8kiB99CeNTH05Xv4QscHMqGTdLLFr4MSIdu4npPg+5/awb
7bfXaV9hNxHSWvploPvgMu8So/Tl+Cc08x2pwhwYuFhCkdDUrD47l+ItAhPcMevLozcRPBXtYp3U
m10z2AdVh2e7JPd0GLUFKoLuT/C2n3JChi2cS8b0F0sMLK9afy0U/amUuB1yf/zKMd66zn3OU4Em
xLsoiomiEm8wNX3WtHVYkaiQWpsqe4dh8FnwmgRe+tiX0Sbx9Dvo5MMK4MQiM8HYyRld9I8sGCCB
NMPHmAhEujhqpHrJtFnj+UK7VO+JJdglHCysBEmjFzwmkC4T29iF5nTuBZc2xnHRA+IscIDyEEn6
SDgSmdqyLO6doQaLU9ND0GAD2x9k5urm1TWpRmiODew+I7DL+CWucTBXGQ32tI++ERTjw7evcRrY
HNttX2RqkciyYGbDHl6zRFWT3mpW1zzHcig8UL+a+s6z5KWKmmQXuh56gYSJLyaWqYB+UqfaU8O2
yXSuOk+Neax1a1sazstccVVPWLyLGBLMFB3Aa8LKeKiS+gHDT7sgU95bMKkOgmsUaveEca5wzK/G
Sb9hYjrUFmhM2bx6eOZqqwEhDRi+zSGjwxyqViTjogAfxz1zYjpyMydiFg66E3qyBIvgQtxpXfth
lPLBSJc02UsRZ9ccd7PU9J3Rjddi0K750jU32o2RcjRStS/SZ3ssnwtZnSbgm3C4fDSEiIWLNyKg
n5LceLQrhcNjQgaDOxljEHbOGs9bnnAkKsVmItojXwq9mqBEZKB46fcdi4lMApRv5Y52jh+GzN6d
uzqHGmjtFPSHUNk3YY33jVO8RflVi4tTYrPjcvrTPUXQV7pvmEb01htx2JTJ9qnlGrF0ua2JLU0i
IruG5KlaRSBSQ9aIQTlnWo8X0Ku87cv2paM8b+L2w5XhmQKYSosBeCv8YkCOAFV5s/yuQp/uIroU
xSSBCcfag4nfyCm/m7DfJNbvhe+M4Z7CiVcla/xR2D86J1rygf7CazgWTNwgWW9Mb3pNjfEBr9Su
Z6MwipMyh42r1z9hCmyKWTqRJ/NrUxdnZc2whwJKnOFeSvyWtVYBf1GAUvDLOUrdLa9X3Zfvgxxe
PBMzXJtdunqxTuEkKzd2XN3MKsmBudFTkxM4wuk7WwwUyBg7PfsMHAOzIpIKtEr9LUg5CttzEvtB
CzSBGhEbLdCOgu+eOEVJu6eit4JrqDmPmKQfDLM7ugm4r0Th5dHK8rFrHollEB3y6UwjB8bpkRKp
dp+iX94b8balk41oDi2b6Md5W1S0J2HMcAnQ3STwj4YK6VAIPgKDtDzsOtBPHeb69kcrxisnVwqm
rKRimx6y+UDWzGPJ2AqAyPzWDBZkwhJPfRhuhCyuuibfOxOiG0gWf7JynPnTEV53WMPCboYXJFc2
nn/N5JLNdqOFHEsZ9E2hCKDCSupTE9BXYMZH3Amnet8JPd+WJgky48pAvXlfMlMsuZaPmeCAjnF/
7cSDe7Th4Gl5rJ/pOlPVYQgeawlxmO52WVJjJdRHzGz/Zl1BD6wz9603k1eD6eFuZv2UBpWRKNqt
bUXefQdOhAYISx1CK3DsHOG3aQWjwxOBueonohKUMR04Aaxcf+g81KYZuBg8bo+qhIeJ9DbaiDbc
4/COVm0UPnEi+JojG/9xmzSHfqBlHmbW2mkinHJuFJ/NCIm4UdtPifTuA6MGbmJb93K0ry3pSStU
bS+1h3+gDcOnWVP3dlC8BALEsehSTJCq1/yoq21cManaZRnQ/8w0qJsLbxUn4NccL9pIo4G7N7Yv
QGQW1ZhDgEhgbeNCHRr2LdTzb4hHKX846sXUcqugCbWNXd8EoXDrpkrgovfkBoU4O3K0S+um5TyF
mKuEPASBd3C9Hb4wnqF42tJm7y6gkhzP96IFlD5Yz2X2hyHDZzNeYBKue9t5bqo+Xtik+8LhJSRz
SDfRVMHt4YRMjIqQd54Ds1cuM5zQ4zBOoOuapgHWu2iRgZTJZ1ShZ5pwLwgMKdRvlX1IM0Osk7w+
WNmiLMOX2wXlhFqwRzwa9SU4Djz6QRJ8CNI2YYlX8VprG7GLyIjqFZeSldomcQWDTQ3lABNU4coc
JPF9ZUq6RkZSybzHKtniS+XhIXdgU5P3UaP+5i6iDvGalyUnAFCNmfWMn/CljEzooMDy2+VKRiLQ
rroFwzIBxsNC5JrLgHWh0NHcKPQZjCUOQy62hjCSVcD2lPfY9rHTq3yDLuw+Sawn7EQv0bQJ7ftm
rk5OVVzJCtikBpesGEiZbIPxneSnb9Q8ksgtSd7EqiQMg+r/MJfZTw+3IZsTYHwez6AIy1Wqipdq
BAatCZKdTPtUdfUXW9xZHye1NmDkQ1kiIitsm3Np4MO0/hg7z7TvZ7f6wmzq92Sm+jSWuSzCZJcG
7Y3zNYktHWxaZ2kdVqRFeBGgHcP6zirmYehaAQtq1iamSEBQ71YbIvJ8PdJ2NjKRjpcg5w2ce+YB
yB/NY203KudpsId3ouqJYYGOV6W48sRBhsZzEINKNTXjwJYtVlwxl5H84hUDw73ZkbI2qm+OVYyu
+uwToAx2IwKuR7ARhBwV74Y3ELQx+qNu3MYk/tZHuOFT/Yj3/MtspnMSpNRahfqjK0FA2fhixRxK
GIjTHXrWR3Yfr/mjla/WYEcHpDd+20GPhkZ4T0uadE8adluuxqgL6cvC8nY5XdRpchRL8EVgyVVi
al9OCEkvAbXQFGuaIFDwidSIvFdJt5AUFvUTRc1DTNdvdG/MUPya/Gdda0iLmJvHUGVPJr4NIwio
PKKHss9OoguquxFtGR3mgVNiXLOJ58UGxPC60uRxAvRHydMcaE5/gzbapyo8ckryAU4jVoOMUUrz
XA/ZZ0h9TwyEeBjTcacGPPj6yC8zDkqOP5lM30XQvem6uHZa02+iPHsMY0ifYPOLnzChoVFQN9pQ
FaQjTk5unDVPbkyLgA4Lqh/ZW5fGgHQ3zdOeBKlPw4ZE1k6OvjLi3q/0hMi1wX0kwQQidPVpKY5a
no5tnXY98xhMgM2IwmsgRaoB4aUbaodd8EeLoSkxU2xm82KX0UPcOe/e4D0HkiQAQfgI8e2AMUeK
kaZFcJPfu2giVnnTvYQ1I0WIrvVzmKsr/HPSP5poL2c4Nb0qf7KihpZV3A8I8WMiWSBlgGXugKTS
VbSYUhBxZcs28gPdISR1ufGQaf7z0e+n2vLpf7nvv3z6X37s9yf++X1xu0sni9FT7lKKysc4Kckz
mxdYYI1JIvhNq1xyKwtmBYyY5xsq1nxlL2mS5nLz+9F/3Pxf3IeWiFS/gLYI2TkpokZSNKdoBvjn
8GoYRVEd3Tkg93q5+f3UcxxA0PNzo/dDh9vMLI9kOvELXOWQcRrl5koPKhIC4yXcVVserq1yd978
fljlBAdS5nDv3BnXwHbVNnDhLNNSV/nx90ZbIjf/+agF3S8DubcyDypdVR9c0fN4fx/mPx+my1/5
/byCdEzDLlg5VZOuKeGaowoxB/XG+G83v/f9fvr7BccNSXT9jy+3yzc6JKWu2S/GdWm7JRjr5c6q
eIGb0DHRJGaWCVp17GyTjQ0H7wraVH1knFoffz/6j5vf+8CXawev/3Kr4R505neW6aSzNiUYNze9
c0PacY4Vf82Mby6Wk04UANHCQw/B7O8xKXEUpfmW6Sxxbkuvyhx/0s4dOaVy43LuydqyPlUGYZye
p22mmWXSEkXgA8Js1mlqBIfQLa5DXJFVaE97qJwsrrBkyICrNo5wFNpR512JyjdCNkFOy4BCxas+
TNlx4BBAMg7uwnxKCJMYJiKnvXQHGo8Qg7+6Q1Srcu2j14/TxVXzzU3G9GjaQXeKyvCoT/UXKTD1
fiiClLM1uRMjbOm66vFe1B4rqjwxZViYus6mFMPBqUmkUa3BnzEh1WspL2aZ56QIM7mkJnXYqlyt
vZRTjoOnzel8mPpBG3WgBEZ7GUQDvQfVyFzKQ2XOcHQ5OT3LIMvOOjTUsOisy2Ba1gUcKu9+i9xZ
TV5nq/oLnjve8CP9JRepnxf2uYmBiHJh38edcg+OYQXEEQRUQEivNPVheLRR3ArnsNnlEMqp32eG
L4D44Ota58RVAd2CiWeVTGV/iBpWaq/9HBVwNczYxVUjius6x3/LXpB8Dy3ad+kuJoOebjrJqyLa
gBJX7+ZNisH2EjlOftG1J6ZL6ixmoouiKmOkQrutIG1xOxjNiLvedM4ZHWmc2bzucXEzw5rw5LKe
7iQkI/2vRYtgZsS2kjWRYIUJh5NOXudPbEyUqgBOU9KrGaTS7zcqjptRjiZfMRAmw/MuXh4JsyeN
6RzlDbI+ELoga4lWC3lVekW0SZU37ERedgFI+MZ+p+9p0z1RgGz05UVkooTShIFKzkyO74oKriyS
IKzN733/fPn3K0DIgPz1xGG5pzneF5UFEXPMXy3P/e7lfFfmNbUr4eE2vL7Ebi5BJI+JFhC4gmlD
fcra+tH75GnKQ3JcQW1a9WlUxlMMXmvV2cZLaaUoXL3qA5QJ7ZuZrmw938Z56E95Zvm2htuno1I0
5IhbuYz3mrOu6wxeP56Agjovqbd9lNF6tgB5A7RZoUmHruAMr8T/7Ie0awkYXQCdAaC4KLLWMqBO
dTTvRiCYWkNuAoDsDkxQDDBd7FUoiB/GOGSeNE73YIJIYjGPHG9XlsKV7nbiZQzGszul76NmU6Zy
8NRli8kQ6YzRHLM9o23KEuVtAkHM7phAaxdWdc2dc8cYFSvq4EEea9L4sYoDP1uAO4NTgzEuCGai
+f1nrCnCnFwnBAJ6ipN7cDjAdGoGpAN4fcFs/RULIa428K2IUN2CmJV/Uvj3RdiuJbWDIe+DIXTW
RF9sNbNUpzGdYernw1svrZs93+aIywbGx32vmdld4qHZyBQARjNdVUNJ/hJi7Eq7QPVXLIRgOea6
XANceA0qJq/E2DLbTct9I1BZBgurcGhurmFvxuQmxIUV/4koHLrDTvE8NTnYPeuurjH99ngKXCM6
LIkGtnE/DtFEk5yZRel2HwWKj7SENzWRL04t8FNUpXdomJDcaypy/KpnpKab5skot9icqv0cBlCU
OeehAUkgdOi2n488Ddm0U8K80xMqyhZkCYMwVRg9qBgPzklB4NRiP7U45Fi/cQ/ljDRDn9cRuQVl
CFaHoIh44ftkeQpmUilzbeX1jxPaXw7hPCuCFHd6D7qvSbzHCTfwPhJmvmoKYZzq8HOIDPO1x7Bq
ifaYO054iHtIfFOqvRoaADHJHBcFit2ASqoNlunhWFbRX8Ng3Xd0kNhNdu9RnA0E8fRYk1e4u2Ck
YqZuSg7QGmAZXDNUse18XEpJ8l5Ok2BkZzpxuZFND/xM0YkgxOczcTs69RWcAkKrubyYkIffbiuL
k1MUSNU4/JDBZZVXRTthZU7EDMi53nPaLW5NWz2jmPoa7OQn6b8t2IfbwZwCX87hnnXXJqOYklPQ
1CtM5Hqc+JkHqGe3isk8Jb2W3hl4wU9dkAdU017upD1vphqkftepqxGpfkN6fOLXAbpATPHiTnxG
mjVvoRzTs+2vVWiI90AYP3U0Q3jJzUMhG3cDmwhSI/EDTeTpm3nUeW939AolGnVF0yOaKnKF0B8u
zHPbjywg+GVk9zweAodzfHCE19cPGUfPjWY2bL8B85nGmYhxav+YA/lKWjbjy00OrEjRMTSKiyi7
eBfqxmMkqJnNvFBk2gbD2unrfQRxfRVkxY/SUkB1ycRxmJWNlq48JwKJThnc6S5pAWGF8m1JhhJt
YzM7Q/slInfjmM1HP+neTlbNA21Zb2+5xjVmKNWI6JalYD0tJhUbTw9vzKz3dIbcC6mLIVd0pR8S
LEKg2vt8T5Rht3EFMXhlVuKbU+PRsvq/sp5f8rEY+N3yKKQJ7xCrWoYV3W6/QzU8AV4YKdQafxh1
yA2BvuuTAPdo6G5JcaD73BHZht15N1Abr/BNfzWaGlckPHJaqOVPSQd4RVE6Qm7otkr3vvUFlj70
Gpl5UC+CmsRGy6n2dmG7q7hD45hntCcCjtSxrPVtXRxS/rN102GxmlwjOGnhT9E6yOsW3i6DMfMU
s+9uU8W8KY009xy5unvGue0bo+2s9TmwN2VOeC5g+YlRsaXtdaft/dAlHr0r9PHoENIGJZnmaXs2
ESYdwclf6L5kO9Gj09HHJtjUdfqV9b12tFvE6y0JfCTGECW9zUlJ952OR59qcYL0AGvKWL4qTcSn
f+5Z7p7Jnjya0ZNl8R/CcCS0EXHYSTY1W1VYtWrbN/XrP5+iOdk1tjHuoUXZWw7ZDBeX4g96skrT
iJBCPpI0kfeDSDaTiIJjnHlIOH8/nKGErAj5WVKIjZdidjomh3zL740zBOU2Kfo3Puv2+hih0dCz
U0uK6ClaPopdji5dbh0m+qm8BYsDeTzFqWrb0id91oNbO3O076SsWVQkGeL9RIyQYC7sqPljyqOC
ZasGy9DkRGk7yYYX6K7ivz81y02tBeM2Etrr711pBNsdZQn09k7Y6WEEQnqoNbGRrent3ZAsXIf8
w98bIlf0taoEYUBevzdlq2G5lKxeS+D6SKoW6STEXGXKpFU1EHxPrkzIK44eUEOGteTQwioe/W4O
SdwZ+vKEtgRkJksg13X+RTyOxtaV7vvYvfSNYriYk5Nt15ChUx1KNXJH3e8bpAJ5zOUjdJR4caji
kxWWMY8x+cOxlesBFelp5HgCuYPBRdJAkTUUDRPpMJ6yp+pEb6E6dXqPoqMyd4ZllZQSXlqfhkqv
fboL5KKGfX0y1ejuyi686xKqI+wAzakQ7ZI4HC6rS8gg5PdOJyl8Lima4DHm+Uonnc0tCId0JljU
rk1v5/cPxnTcanEslVWehuVJCBUDg76Nz3Xo9WA8df/3sSe0n06/H8FHdfw+oYhqMRUXAQTpZuCd
ZjR/zFAngpaZLzb4ZlcOzqErianXAZVFtu2t6mpBa8z9tct5ALGu3kxG8H7tNndV0WIw1we5bNsf
taQD1tYiRZFCOTeZ8pMnejuPfXZmrF35rrst0QmFmkAp5dJNkir0jSCEWjyOCqnESDacHm/tB/sW
jNR6xAXt4kh+WEP7kuQIoTW93eYVksthBl9stjTMnST5+z+3Q/y/OB3+k4Hiv/NV/P9oh/AEtrj/
3g3xv5r0s2g/2/9kh/j9mX93Q3j/krZAsWB67GqG6+A++Dc3hGf/Sxo4E6RpO0KgIsF38e9uCPkv
oCu4JwyPJdOzlp/6d3eE9S8SKvhul7sBwGJ3+J/YIwzzP9v8hGHw63SL3cEwBIg7yaP4P+0RdVyb
dmX29oEAE6Icc5uOat7i1hUvGW5EerdxuBml/Yf6xKHMJiTsIL3m3VG1vumJIN6Hcnp0Zf7eellE
jeQ2K8Ru1srQwmfPsM5lThSfNfeK9hxqrQg3OTyRXocDmpj54CeBZ9NEdV7DKVE7T0vIBWt9Jkku
kjWLZd+Zz37kQkjQcm1ZbiaxNU0LCE1gravU+HLVOkj09k4v4PNHOY2+ziG4ODesYVWXzt90sCSd
PvxkJuQ+tIfXTKDKb7sAATdgI4iDpCkoXexycvN4WRBf61LfsMLc2wXd4kxHtJd/HCBJP1fVLE9u
7U5+X9O+Hmam9m45g4lNDD9tZ91vHyI5dncaYsSV7uTEl5RIOKEVTHGaAKBO4vuZdzv2RphKJqxs
UV49wwWMkfQJtU5uAKFHBW/nqMDDvvwphPMTgHza1Q2BBpgqOYsWxWmcT9MMSjmiy7/G/h2sLsbQ
juDXYNkE5ongxXM7MJsjGGLnJNPLmJuPQH4sv8ijV4+cn42CELGdciLkJCpWlqW/QaauXRPcZyDz
aAen+s4eIm0VD5VcY+Pfp31sn+QIp7vWvStBBijjOCuOSPxWg228BiXNDMqOZh2kwTYI423DZroN
xMDWoZVb2xv0XTmKM3rfrVuHu8Rzj0PJQBx5FGrtjDgRq1HhzkhdGulFTTdwiqZ1KLynShRiVTdN
s4vH0g9lleyJrv0oAXWWbXNw2uqjcRkC1bk3XwLNYULT0dKdvSY+TF7Lob8+ejhJ11JGmT/rxUet
7b26Cp/bZOcgRSCz5U9CsmAfqRvuu8KdEjJtclojQn1ES0cuk8Z6zG1m4rpxHfvwQECOse+k+6Y3
ogcIMNBC8RDk1/Gz124Cr0Ig4pZ09nL+L8P5hKn5DqAYLmbPq1uL8tNZUgrCkQFC4JL0EGuas89D
85yXU7qWNOdOOjLFKkg3JgLwtQMmZKVq+12v4p/Z5JBplvGwsiobcRfnfWYcGYr4ZO4gSE1awsPl
ZAZu7ZAG91oC3dLLp7fEMvdmLncTYRBjzdypa0Pv5uR4n7UfMUf6rVXiz8CInaQX6MJF+80Ub8Qh
P8FE88wHlPmP+JeszUuZEMBS8KhXPeKrlY6tXvXyvkktgjLZzUmr0hwEjgwnToONcchKSlD80R9E
athMbUQ9klie2rQ+7ISKb6AsRJUrtwaJI46BiKURHARq6rKxuJWI+ndyHuRu6OOXqE8ABC4mFd7Q
kZm9VDpoa7AIEb78EOmmV5FMq9NIGIlSvpVjejZi95bwjuuAwYnYvAQN7hkTW+K6gA67Usi0rWxs
dsRS+JqrHYbMebA1b2Pj2ZnqPtkrG0k7jcKVOTMoifScg9OYMDZE7cT5fTNl8VOoEckUmkwQvISJ
ZoGXATk14VxD2kPnH/9y2ENQk9XvosdNMBsbSyPUm1nBR5tFETr35hC811LRuFS0lmzEvhYu5H2s
ltluJ/4GPXoSk97FKby5FSqplLPGo20eHdP5JkQE3wTGsE0MFTzEAbYuQxu7Vci009OHA7Kqo4nG
BQZW+PbbxWYP4DJHl7UqBwwC8D/fx2K6KWXpy5tyBOKPWAwHGe1FreC/aRgVc4FagzqHZgfzBarX
mr5nsHei0iDitmDWOjCVM216KnmsPsZJS31dLInazhcphY1ovqFNhdBFUd0yc/TLlqAA5tjGjlcN
gWO2zfvkSquMzFikORxe28bPg2QJL6Q3RgTYISmaY8RbBcMtqMRmQYR0M1HXrD77NONon32XCgBg
ONJbDkltWoZ6Mz1t30uhC5NhPMBoHzYabI1TP4Y3RnsanjgAK0lgkrbnD5V2BiwHDgfK3jpWMW0F
Qx6dvMKfK9uMlgtXRqnuljTYyA3NzayTQuGi698qizBmuHQb7JIkaVTI4Y2ojNfZGNEVqHPm7gXw
XBToXdTGG4sE1rUa5OLtQMRaElgyRVA1zdzUPplQmXtVlGyxuou2oqOzrqr3OHbcO7ohF1WjZlSo
iLU+09H5vmkdno/M1ZGgFdqafMV5XUWRi9OC1Ic4vaKRtk8sBizKpAgSVzPuRMBZtJWseDQOGpXu
EvzCm6FRBGpY4sUtw5dakqiFLl/zE5FTqgr4K0lAMk2MsQEp1iWTJlThDLrIKDmQm2H6WcXjc1I2
88vs7lt7cRJYS0B0uhmscV+gZN+bLs9PB0GNa2bvTj3zN1UjY8KaIbxjaLW1bxfOGZsAO6KMj4Fr
7ZuCmxRN6gh5HicValMZPcfkEYTC4njt7XTbslZMP+4gdfJQ+5BXlpHCylyCcSKWXTJUst0gAv6q
KXh2MHqOaJ9dthcZeAFxRXwjaihnPaS5sQrMY5FOpJUSTNDxGDUWEjLxYm0fwwQetK45SzqaNC6m
hymXHyHiEq7J8TCjED6JEL8XIwzyUqZ10PBGLvVsZ1R9dA4SeRdPOdGBCKk7veQ4HBA4EtefTBvy
xDwVKH3CVWX/9SyUpca0LaOofY5qxkPM2vWMswWywNLvaRbg04iu5jxkZ+PUFiFvPqGsM+1TBDy9
PLhUTW7JExr33p72wY/XvebIPQkOIE5FR44VdeQRqSw/EHIQbDRnuhfXHgs84UA1/qSlcz2yQY+g
ShwWMz9p6MN0OZYZ+FI7kwtuDHpsD579Bfc1pRHdvw1a2cKFqnayz6T/v9k7k+W4lS3LfhHK0Djg
jmkg+oZiK5GcwERKRN/3+PpcgG4+vZeDtKp5TWARJCUGIwDH8XP2Xnt+lTqWiUJkV91X9wXV2yXN
UIAPo0DSnLjvQC7KfWUyjODW+ExKsrv4LtNtF/gM4gBWnGPeQImVfieDxt/S1HydAQccQlHeJLgU
fvK5ShCB69lvs0oAFLNjLvAsolL7KZKs2DYld9KcVCrWIxYr3E/xUbLvU8J9ME2XMUhKJRiJ6ccU
IZeUDdJ3zAeLJLchIlIfRwqdZtoErXmKcZaQS2qAxA3xHS0+D8+txhOSC0KY21ARaOifFBHUXjFj
/5hd1i6qwI7R2mm0+NQTkMdbAwHPps+gzfVRdy2RDG1bG0VujaeBQCH32CEl8jKrxCkMriwlRxQX
DOziWd1xXyLGskCtHCDg5YzkBE1zHyobXrfuuR9x1fnNoEOh3JHqLvd9HhfkaZuvtqxQSjj2RqkG
keFSc9HaIaVX8VYzN4MUcSZFFFV8sTHstDtmyrmWloxPyMbRCugVKvCQyqJGnW8Y9Btj24pwEyYC
gwOOmfCbOzBqsNqJl1TpkLTKY+vXj2FkBeiBgRbFzUz8AAt40546w/oBvnU6GTGJX3EO6F63CAkx
SAQgrEhCvnD7Y9raB8IVkcXxYZLe57g7smTSk7P4TefXlNqFiIFFZzTW/U3O8h0C4geb72pLnMoH
EZs77LrNxohVfhgTGsWkx1+mDuTpxJbDy8z+i1YEOpO8KXbSYlGeBumgYQqXsk1QblJq+oL09WIA
k/c1WOXPKUS1WFi3zFza0CnJJCG6xork2S5pxVbE7RmJK/pnsFSUiOpcFa7Xko1dx+W+GUp5QmlV
sxnq9O0Qzo+yGkcsWTXWSVmc7WZ8Tnq8lGMJItMGuwBsVqFLbCoXyTnzZEcmjzQAnI1N6Osse3sb
t0iN3ZYSPDPjnxEZEDnFynI3JIbYJcLLxUJCJ9LLT/KXkijvdDQuPVp3ug30kgf95KT9pch+kZKk
bey+RO+p1IWdq/48DScbuQMpfPU+KppPaqV3Kj2k96iDCtHtVoxfostdPXXNrh37rWMGxoYIGmKO
nKLyQg0evYk5EwVksee09rMe/QTbFhQj0zWY6PIanXMjqMYhINT/nJ2h2CPrJ0Iot3Y56Eevwdzb
KvqhPspCa5+EvdwrA0sJJlmKr7T9JkiUsWcEF7W9aKML7ZJwAZ6I7v0WMgL1gpgwLhiBjHNiNJjM
yWKtvFkz0PCsgsQKEWZJ2BwuCCndh26Kb1pIT2mULaeHGt70bog8q56PdWl9pVb61FcspQ5YwxAL
aO8SUxwX7i5N9G80/XSIewfhN1ekuGxjakvtBtM54eO4+pF/0hI9OqjK+h7IskTMOBTL4FLfcA+d
2YVtZH9xzG99QC0R6ObZykfHC2gR7aZ23ga29mkVB72llM2bXuyaJCt3BSfyXvj+tsZYk0TaRww+
YEMvIMBrxh3OtqhJ2OwYu05iLIZtcBZEOeCYnMKzSjF0NKSSMoDhFDMNyCghhZiXBPhLGzxWVZ6Q
x5gRx8Tt9EspeRc2EjRw6B4K4iy8cnLfImH+MHS/BeqnPeo5k9W4PKbCFYSbvgCF4T4a0TsN2LLn
E3uT6lGU7OZRVs4s/L6zDcppY+rlTwNrvOdEibt3lvZZPOdbsqQFjofk2UXX7EYuLP5OPGtoBTdl
zVQtRPqtPyNzw40xEvzV1cU+NMKL3kUIdrIZh6mqvhNFxTRxassdhp0PrbFfyjjmYzdfXZsUrzDG
ZLaUUZaB0AQt6ICqa2uUxbSvyHvsU+ecJEwSSIOyNiHRvRYyYa8v3tpG85m36gDph/chCrH6shRE
uVJ0p80nxcg41UX5zGyt181oFzmORYlwrzdK0oTHwAXOc0SbuXNxlMKL+AQV/iNWlX0Fg3EDDKA2
3C9H48vV6veg888wbRiyzdVB0XmhIzjszIx8Xd/oriAvJk9bNNvhILiHJMamM5nEzkgUaEEwuG/u
8+R9aKf0ag5N6c1DjP5+IJPvyxwwXhXDPGzWBr+dwGkYhgUrRHSagzdw9uEZzK3c585o7DKykzcN
+g0HpTHyE4g3Y31OTKx9lYHzpVM3PSKvRMTaLtMAPtmK/Em/9o80bT00JiX9Aawcw9QxKyAeArcd
qBnCjsKOHlUT5nup9GdzqORJWfOPTO4LLQFUGrO4FL7B4B1tbkvF48TgYXBOcB8NcD/WqrwjbRd3
sM++yUrzm2Fr4tCqCfDfqH/H9/1SW1xpTvvdAf/IzNX8HIqAL8Scy6K6ogNMNl3ThnD/sDKYwS3D
qtTrLFGRS9eC+Y8XZPHTGFZE4Ia0ZTwSL55ggp/Zi023tqI11JbTwOmkm4/5HL0mpt48GiGxa3E+
/Jztw9DE5Ula1qtjjd6tddsnwnSeZ0tZfKIsYJEovVV6hAq0nv88XJ/HCKU7VZw08OzHSqPRX7fc
dpaDgdvf4Zo7rM/SRT5VGTnjeeHfmzrkhEzqJz/MXRRds7b3Ox3xjo4+Ckks9gTjtKrA7ElF8x9B
2JCqQ0vv7RAaEStZ0qFkRBKlauHu02BEY0qw2EOIsG+qhq/capITYRr1LjDD+0aa37umDral6vOj
xfbO6EnwaVmRPwft3gnt7mNIy1OVus6mb+wc5KTreHqHVS1LB/KZI1/xykYWpirl/QzqT8QreCCY
0uL9YUUz7B3vdL5b2Isbw0y+LZcr2IJk2mlPugR/oevDveXLmzY41JBT0m2joDwtKELEVxFbOhLb
m3Z69LVipDjZ9XraPmp29clSlG8Cy7kJlZ3BK747BNbCex+2ONDBAwR3przUkSARUmHFjFBnAmRA
3MypXSpQDwjBiWJ4jwyW9qzriUtPFdJZZT6mrjK3iI/fuD3A1GvPVRwj2o3n+aBs++qXORWdlohD
XcLikKm6S1rnzS2RvLjZY1USxkGB+NkRJ8HU/xIVGbQQENOHuELe0YCC5aRnWZlL9HuUepy0+j0o
6RtoCOZchTToz8LTywkWKCuiDSbdOtpQJBdyYEw+kK0lDG4IkWhl/5pZoYeNMNgMWZach6E7pVFM
whwGyzz0Emkv6rxq9g9Bih12tO6EZV6nSav2di9wq7sWWuUu7LYIGsuz+a+Dtcj/EL/+8zVmfI2n
WWPurWrAAU0HhnDtk/Eavrk5+NZwKh3WZ36VvaBi/Ih6uiYVxrDtTMzpH92eE5XFWejKZJFpPEU4
3LmIEuvcnvWxLs+5i/QfMSwqeNiwyOXOw+xm3PSWb/bpPEHpYTS4vnJtnIdDNLP3m6Ux0wjhpbYo
1xY1Y6gOUWAdgj55x7/zUMeU/MpW6BmXA0m46PD/Pgd0gMDWCf8oINeLeCKV8B+pYWweBe30U8HO
qLVil8n0tjbH4hy75EltiPiUe8ICbkFjxv8IH9ltVqdW/VgvRgviqGX29RE3CSbWRWRpBFA0/7wh
y++2kJaepkBl3aXil6Ranh3Wv9jG/rGskLwP6/M8dOu9NCf8PN0HPNRLF9I+GcCPMUquD2RVohcX
HdP3cRaUU+zHwMCyIrAZC4azcNsTQk/cS4sEc5VorgvK+rSorZlJMPumenmJ60uvrfSVeSkcf61r
sHl3XoeO/si8pT3CYdgpyfIbdtg0fLN7aBtf7EfA9PRHV2XpOLHgEnedM2Z3H5lU5Od+EsewLPoD
NRhrQua65TGMZ9pSdnaeslEDxtFAnoti/aJHvrgY2IR5j8OBzDLUtXrQIuCqJeYhUpESbvQkFa2/
B1kcexmYUSwcSXuWWBrPWCC8QmvMo6MJR/doLk4lDtryz5KchNhv3Ly5a/H/8xEi1kCZSDW6iDp9
tIv/Jupczzg90r5mHdX+lIecZmZAg1np6fHPpbJeL8vBdCYWzFIS3km29bkrVYTAblnsXf4xavoG
SVEUd5z5lu/lDda4uLMo9KKdSIpTOVVo30r7dxZ05jlL7TtFp2CvT12PqpKDJetihxCctUKmPC0r
xTlvjdKLXYa7hd8E9LtZbdr5HDWU6myuIFOl/iEZ4+gycmPbGi27nvViXA/lcj6vj0LG8McWHRKW
2wR41aJ3DSqn+HOYl1Pjs3M67rJGV1jnAOrMuXNe9DxuT+vnsOqO/3widHOUqX1qGBgOvUMkBgCj
K1u9+dpARt7YQVyjbJlfRtOWWzvKvk2asgie4FBF8HU0Ezl0E37XbbZ048K3WL9n1NrBjh2EmcQA
X1MftdKMEl+VbJhQGIuro+h0pUg41x/Ih5EZP7aO9XtGNlwbx/8aBIhgq2J6XQ/TQU8gAqIE7MXi
iOkPOIfqTV3m2V0vrGOPO+TY0A01+rpggfLt8FbZ9CDsESzRgFL3OgK8oHv1RG+BDi7yNFravGi9
ZsZVajMYCQqNW7ioo7Sep5qYP1y4mFVsdddWigtQh2MyZ7fOTWlfEB9w8yf0oUZ4dcyGHhINt80c
TskpqmOkC46O95jd8zBMuBY5xY0bS6Z56+sOCr5ioCCS9IqNcyb+TUs8s0/3LVusjVTaWxVIdlMx
Xc4iu+BSU8Wmq/1qW472A1p3LEZj9l5OdHtsPX3tqnkAHcLJYAzqM6qz+2yhOExNHx+6ihpbv0YK
wkroRFfDNstL54a8mVNpbx2jwTwH+Im5JghATzet7PL3IEcQjJaCdJb7V7MH0BQq94HGrV5s+qlK
SQ2avKKbW2oQNAldxK1OQfkAz2meVaOZ5/WRiM2dZpjOUdfT7GLNKv1zkIomp2tTnHXy9ziR1Ajp
eRe5RbMppsA8G8Iyzuujanm6Pvr7jbApzTNxGqaXMDH11m/ooaD6K+1s+/fn1v9l/WFhRN8b+uv7
SseJ0QvTOZtF3OTM5XjoSkM7TiLcphoJD7XurV/9e6iHQv75R3nt0Jq0s8QzeosSbcT92LY6gYfL
nYQ++TnwdXUedYhHQ6YfCQPbplSEU8PJOZAwiqS4/aC5IvgPMKhmw8EdfIQ9E1eMW1o7bgV8LiyP
gaWddW6cyCLxm04sm5kmUpryg+Nh2R8uxpRuRIwOoskoJkm6PgmTda3VkmJvswogNzc+7VDn8m5+
RG1KrDYNNqd9JUSEy0u1+65onqOEPW6iCBQEfoJLCC8pVxXt1u4u98Nf4OT8zSjT0LOGktEbGmIM
EGsP82wl6bsx3OJpwD9LJ61HhrdFOvo56lW1s3jL0rr5dCUzb9Xu3NF6jt1XgewXDoqA0CemF27Z
S+I79uVpoNNV1E+SdCJABTGdk5Z9NlJX8pUPVRg9o1HC5tUq22N7tBsLoqKaeO9bJp1Hq+Mmy4pn
h1j3GnKmWpt2Wx7fqyY8+yDRmbCFz332HmW9Yl37Zk0AAZWefStMIiHLjHjvdrnYi50u0h3rYHky
8pHuUEWxMIeYU2SKWSwv72B3b4za4ar3+7My0/aytGWXqt9a9OpayfBLHp0qvrcmYW9NuWBT0vaD
O8OATeBbqo1n5vj3hHcchjh8rSZmbG763DI45cRinOVs6iF/riWeRj9KAm8uOANYKQ+uC7+MrUPl
WT7SVv6znu4iWiPeI4SITVnQMUayU+/0Rlwki2Jgb2xiV7BuTXcZMvlj+ty0EZI+y7yfWQC5gpH2
scH1zKqleTvrt8r331p0sXFU7YoqO40YlMos+lkyCZAZWaQ5CY8F0xwEuGZ59pmTOG4KxHDbdsT0
tH5+5xgglyJ5Ckf3Vy/zO0IaGSn00U+EGzv0nV1p9dzRHnx0fKRwWTu3wOpZGtZFw+wMlgObf+EN
3ZZuBFa3/mDQ8itibSNcqEXCvNIILNiq6jeCLQ/dQPlpkQmaZFfa58Ic79IvzeyPAPJeCLP4HMv5
pvJ0mwwEVpjBd/TZT4Zz9aX9q7bukgy9FP2/p3GgucYAmcQpN75MGPe3tmOJzdxb4LuXw/poPXRW
YF4mxVqahfE7yQgo8CSbuwTe4h4Rwg/T9tGhO2lOpz8MmayHm2xZApg5VFzjnX5QTfyATBRYTEOR
5NZnPeeyd/CBEX6xPG8aOW+jgqp7MNEoJ2OHupQOYzeIij0cK+8QJNZbSNlB6taEBZ9azVr2mfQq
+DBbuqXnejlAraMtVU4xV2dT76JA3nVavI0sszp3AU4cA4oTQ6Fc0VCgLFwPUsqHJgM0U5LohSJz
KeYmZcFZasYPZ9axFGZsYuTiP+r78kj4+3QIS3+RE2C1JGmKwmf5Jn6uhrgqOq7k4C2Hca3QMr1v
lxDczssWnZ0ZAfSJuVbyEGBcJQxuhznX8JpBpDk6HzwDOpxtBF7kM87LLHHB2NiDSR8M99cw6jkT
XWeAO8wBICbv6Lu11NvtrD2pnL8k15Zb3vpDdcbAIHRAC5F5dm6Qx53ZrDWYOZeHY1z6J5LjjSQl
LkQFP8yh5c/Joppq0V7/qD/VI8MggSqWfZG0ussIV2pjdtgqtaVCtRpomb0o2M/8fZ4b9kkfgvbg
tgPT3r+/Pl5eCIM9Jt2sLRgc2QqhJHQqNKeuptd42fja+mg9IOG/Flz61EeLbNXq5HGU4c5P5zdL
wBBklP7d7o3owr3AoAVHk6nIJUO6Aglx3nWveoPDx+qXYSHlr9Pp3ZlWYHcOJNShKbIZAjkGd6Pl
EMxcsIE2HnJ6w+f1YIdyp3wtPkLx5y9s5iLHKjlMdALAqZJhSxvLiKN9VBK9obEskv+JPBg9e70t
a511uiOLIFtqbfZebDciJ9g1DSsqD/li2kBaGVr36f+L9f6v2MWMjuX/ptY7FcN/gov//IN/pHqu
/n8MW0pUd2IV3P23TM9BwWei1CP63ZWmY8PB/0emJyxkeg6iPiDHrsO/Qzv3j0xPADF2pGsrnWmI
kMu/+n+Q6eGhX2R4/0YxhslNLDudRtDcuknfb0GZ/xuNn2qF0Ae5jIyshGwh7kI1SccNk/1uMRbo
fvxdmVN0xaNGTtuMgK9kqign86cWW9FOWxgJflncgnjur6V6DyumN9Y2Br+wpCZA6Eu/pqmD8DS5
v0b53jLRvBDs53VTT1xFEpnPlj7vRnjGl1Kvr7Ag9btuePFrPTlleVLvuwG/sK5bD5Msr1oD2qMc
2OaTpuQ5uQbjLwdpmKAbEqWCZNdKJlc0GoJaXYNaQgjoxxN1frC3OoRMtk8ILsMRrJsyW+BM0SlP
JK6m1PkBplenqsHtybBlV8bktCBv3MaOjxW/FNZDlTu/pZO6XhP2vyO7TXfoxq+R244noZqXCnDW
XqZUYZYP7lYUlnYRGBS7oX0bIku7i7gp9wODBgJmDwSkjS8JSqrSEjdTdNmH5TqXYhE+FvP0QI2u
n4yupQmdQpDIyL6GbBof/EmdwUzoZNdL7uQ2XeqqTCm/8bMYJBPPMNgoEZEFRduesa81IamvoeFs
1YAMcSU2IqI6ivSEZXA74slCanJ0QwnXNyIyFunDVoXTByoLOmodjhA5JKjMxvxO9J2BMS4FD58T
gt68TGZETeKLA/Ki7GD49q8qzzqvSZ3m7JNBiTRyIlSiB1QIkMU5Fcl924C8wTY17IyZWAyjOjMH
jZ0J0rWt4kMayYsV7kyT1qWLlHsnaS2hUBBflpVfULK0l1yrr2Rjuld/iev+nrR5cJjd8ZaOCCrm
NPwQQ0WWhKmfRZ+YiD3tO2EX2T63cRZFxW+Nl+d1gZ7gfsg0qEndWw4HdxvNU7br22Fr5D6JbaSX
sOvITwQPEYluYXWnd9ZuZxt+W+RwL+3lr7xAWSaFyewi8H8ZhCYfrQQuZhJAHU2iiTm7ES0WdvnA
rC/w+gEdhx3Yxl45/XuuhyPDqvaWBHNx8XFCWcXQnjKtONlQRS6zCbh+Altc+D+KCfdOEzw48dHq
AdWFNc0sTrADtrWtXaqFi4Fwk21Er5n+KQNRR9qQdWOK3MOI+sJRmFJ4UrPaeUgnWfO5SeXNppSi
Rls/5BeuOJLeav2SibI7lS4h8m0b/eicEi97AvUhlJlz1YtP4h7qg9tnb8HUMtNUKQrHmkZP43om
LIw73fSvtVbG2yCitFXD9GapTB1SqipmRNq3IRNkyOXthlv+hJMC3Cnikl48AdzKb5mBtFU5Dgoe
xHpOKeioTHniCcUEyAh8z00Qu7VTYx/tttqzwfrI6d4dYF4EiF/T4IAW87VNBTbO/i4Y7c6b3qM0
cvdNzpg1VI/1wMKFuxi2XKVvTMV9vvE16EOcNXH+bsw22h8UjSTkWluku+gEiuYhNecvAXNLJRkS
QMAsZECxG9N/wwc6ISCyPdMv/S2Y7+MYZ5+8brgeiTzhspw2RFou9gJrY8uiuMy4WQr8AtuiI+S9
jd5GRnOQKMhfZo/FcI5SXw9fMhbtjTOhsrNT6t+0LRchQzl5jySZVFDkGODZcEfutMegavcY0KKT
WabfiMzs9zgDP/swZNtnxMHOd6ocolsJuirpzBMVGKOdFKiNE9/XDVBi2jPljjTeQ85Mf5vZykNl
pY6x+IYmu/XixAAwWAR4x/0E94wW7l2a74DNXsu5TvbcqComZMAYdOYmoqIVZqLgIXgYj/z0yw4c
Zo0JcxUzCPbQOhTu3PrdGTl/xMhfWTGX8JpZ/sh+j1TxiEMB79ZthoeEXXUEGYVszwEZUv5ZjC5b
NZncJR1CodZo4UuTJYhK5hThYzoWPc5XUILuKc9MIKCmDShU+4241NlHTM6wguv11sJzLgc0GSNg
kQa9yHfuuRBh0FDXKEsZdNekHk5XGGOsSXn2IRztRdP9izE0uMpphDmBiaZK639UbMs0HaWEEfts
2w25Q9t9YUIfPLlZ/1j1ub2fR3itGP6QpnWMMMiPlQtb4GnycVmogh2FbKCRYUTsv0+kU5y7uAUq
jU6JbYUDGgk3PCBbgV9atjkoLHzMomkgzsi82TELuPcTZJduV10Nv+H0sXX6ajESq8TICk52mshR
PF9bohLwm0n3DI4OXUKdMCUpbWsL6hZVbAXHVriQfWghHwH/HUHEn9hUZhBoFUqaBrROHna15zZI
TnqEAU5vz3eWU1Zb2DMmSp7uwryde4Iayz1Rgy9qUvCp++oFsvcyAGrCnexH7NgTqo1OX1REJvLk
duZ9q2cYP3ZfpDAwJhZf8M8ogUgdL68Zcd0XPMm1F5jNlemf2trAVr4NKXzUwLqbS3c4m1rD/DZK
LnmUBTszOvY+rQdHaymgF9cNd3Y2KEN+AEhWc0cvNAQdyJBi+kL2MLees6A3cIAzjoG7olXVRba4
AKto2IwRInpVS5cddXTQUi0Ce2pw5sYlDAV6immUFR7aNE4EhYk0NNWtK4V5rJ+0qNSOIS0OtgbB
sy9RcS5Qq4Pjl0w5QozGdYcjPEw2qe0YV9tHXhrGsX0TJY3bBr1aqSEDtZnopb2N/RZmmjPUaAhE
nn1rIsoAN7G3WnUIgpT9WhQGjBoBj2oaSgwHbNUV9cBhAqoPvm7Sgf9XkgXIyM4hrA2UGGncPbVE
E8igNIl3W+ZOfYopKAgmG6mV06CrbpEcLkSIrla/zHYCGGvCI2evtn51fQTqsDpLximQw/Nd2vRP
owSDpTr0WRgmBs4yOoil6ZieHcZ08JZJhVNa73GywEbznuFriUiBReyog1dHMzSd18OcdgbtC/dn
kg3NLrD7T20mDOzPeFpnKrMzU53m8DKKyuwZnL2tbVELlFsRBin8LZcJRZeAiDNVeWjXrVIlWpQZ
ieQ+kNg9eCWY7XqwBGG17UdLDY6UCV3o+iLHfEDASrfdK/xIQAuzQwS1ib6xmpc6czAkNPo50OoX
P2kJju3S6s9IDmzRNaapyoSVAV1QqisCSm2PTL7CttGRNLU8Mmvtn0fr0/WQ0Ty0ysg9/g+Wx/p0
Akhzwj5T9350CRVDjsJ9JM86vtCCSk4960neKcOz8yT28pjdYWHDFmypX/fwnu/XlztIS0GqDEDF
0GpYp/brwVo37H+fOwHbVWLbf6zTj5XE0pcBUan+ctmPUd1vavYy3FvrHsFiXh8arQKQ0td8bX3Y
CN7eBDWpt55vuvGDBi4awIX90veGNjFS52Fqk4pSzfCw1mniOqpTKxvlz3H9giGK+9mB7JWb49s6
weH8/GeM83egs/JM1mmmIN7dQT8O257cg3UOvI5U18nX+hTF7G+9bAD5/2sqnEBboWPWUWctk6/1
vbDXt2V9rxoTZ7UZ+XvzGbH7fA7tWpz9WTj0snEVdgRRXdZDszxq1FfVYd4PB5j0CZKcTUKfAPF0
1Z/HfvQUxc7xDyznPwk8eiqLfeLOL5lG8DMtHO2cDss5F3F9wjJmPEQDbD2oHvui7jS/Ux37tjcP
1XxALHXUqDsAgiwtkOWg/j7Kl6RYfTYFQ9D2rV1aN+uBsBWWS4Wwj8KRta9D0Qs2gBDXZe7mRB3O
BibiIxDubOM39aMrh2m/frNfLnarGkNANVj8RTDTFOrSsd3oBX6sdZ1wliWiXn7b+sgAmE5zeHne
t8H3iHAAzKs0utbPYv2g+sTK9k4unxorZmS+DjArx93LyABmsowf/8f526Cg8somxm31rxMbSSKN
U/dkdhVy9fVE/jPLFVPVHGsKAqyuvCHcx//9/XLHEmlaFgO3Zjvx5y1Y/8r17xWROZ///uUs2zng
5fBE1B+wgRptl279KlLVb8IxF0eYSw8GO2JCw8gHMWtq74UtqM/iDWSep8ze2bVtvJ+m4kWDT+yh
IF3cIDg6XNX+1vlUFEy2MR2mV+KAWWBVgLM4B/mc1K61rac2uf09jG5t4HOJwF7Sixdpt3OwyyKq
xMddjJ4Z2Y99qMJt594qrcLE5N/XDns3LeRGL+hlxWj9NASEohGPRVs8VWLPHbNjLzYzeEgo3o0s
2cPVv439Lc7zT0Ma3/XAoKWqwRsahuhHpn+Pw2TCY1y+Bn3+akqQ3bHFJWBk8R2y3vRYCJIoas8u
qhiVdnaNAlQ9GcM0SgvrByhnhFVU72B0G6gUyCz1GddrgFp48CdKH9k/x/C4LyRF3lprwPWThi+V
Qbz2UqjqIoHMT7b1ydC5vwY6MmAl8wMcPs+Yxns3U8+xhZCFRsRFfWj0CXY4btCFqeHR7pamrurP
jRCEsH6O5oOaH2FoRns/1BD8Zck1tMcPNiQZoS/andYFQCNEhhCWmGNa9BWdiAynnE927WKUTlX9
FAf2tzy9J+3klz9F84aBJAtoGvxsOooVbdJHtEhglOwRwojsjzacNVWfwCseKuIiPEOhWYaecJ/I
jDoBGOhGZOnOHxiyFliI5ri/6eN3H6QV2iXnNlFktDUxEpSQqNGB7FAzb9GAvqiUe52F2kCPqatU
Ep0wqWdbTCMi+Ylj4Llx1HvPmzCHZKh0AwZIWIJPdZqcVaY/VmmLxoPcpLKePxOTPXUfg9OIh+ZB
+LCDcMPxdzGkCtLoewewY+zNF1L3kAi7TA8z+3ddWwwprAovaCiZvHb3WdnvwmI/i/HSuvGBC/6r
iTDtuK0bbhEgJeZoXytSdRq7YAADbMaoIrmL8XJuSpRuWamhpz6iWAlgQMGgMpPH2J1wvyTOLZ2Q
kIN8uUp/RNwwndHMXRLR7ZMe208vxk8g7XdhVr/MtXxKDPfNxU3nmVxHczHTe17w+agS7tOF0UtK
Ioi5BZQIt8TpXgk2euRVojYjPCFA/n3IQzZeIk2x62ACnHSIrT6vAO7iOZHRvCXQEHD8/ZgKCsdk
R+BOP9Ov6VFtRKi1LQElzhZoxq3MvY9GjAiTf5Y2dEQf7HlN+OtmQPnW4ur3YDp23lyjK2/HpL+Y
URXRcNbeUDu4W98ouBWcOjY9skBC6ytmcGHV/9TNjsVP69AaurhbSQHZ0vFuNjJt77sG264PszNZ
eu0BtTJcq4uTG8+NyntPVVB5yVLaxiYYCKvugTDVsqJOjjB09sMFIdS0VWAEp4XbgzJi9OpBRzza
I2WJ868Ue6DXO+WrEiZeWcLWC8P43WKo3EJwuSspsfC7owVIUwIeO9IyvAD59iBwbSbR45SEE+7+
PtoE6BrAAW7KLMR4kgA3kFIj57TSrroZXDEohQjT9fgeX8YEG886NLZ8dDFAeUVv9ltJipJIR5TF
k/NFZRHsLCKBAKLcA64xzmP2HSTNA/vi+WoI8pXcjMra6b6szq0wY9CQqK2fo13rh7nW33IAdwD2
xaWTpkFw0xL2EUKdtH6JFCTYDOB8pwIcjwkhi9AnIkvdbJD5o59xIc+OuRcxRHAQQl6pE3Ar/fwl
iqb7JqcbmyVWjwhbGMv09Dt3jYZTikbglF8bJmMnTYJ16vRHQiQ+HN3Kbyb6I2+WGhzp1P6muwgo
UgwCDHLI+G17gE59cMqY/NJlAETiq68Yu8KObYjtNRpEw1giEshsYxfa5SvKYXFlWdtGI5+mHdRf
tD2mPdS1rSWS8qj7/hNusQ69W/VFYLUHFJjbZ1b/DumibJBqKlguWy2/Ii9qd4FIH6KQiLqkB9Vl
Z/q1rbtvokp/cYu5Nixk+wxdjhO1r12vfnNL7z1rnELED+JsZEj4Y4x+DhzduRuuDq7pMaYm64QF
1001dK/2cQNJJuWWxoXUELKSgGGSDBSTYq5pS2rBOfNhJbn3BrbPrY22e0tVC1tFZzgGnQR/6Kx9
yK62tyUTPE93OtaD6LFO7OzOyVGIOZnje103SI/fZKTyPmVj7aEyLreaGKBTiV3d3QpMuYYQ7/Uo
c+rMbjgUmY1L6netuOQzw9272Nlx8uJ4VLy0AsXfxqR/jgquw80RvhU6Doi53cIM9cJ+yL9ZczM9
+DYjroBR4M4aA9A90YgjyPoGuzYi+k7yB+PqLnTjv9g7jyXXke2K/opCc7xAwmOgCb1nWZaZIKqu
gfcJ+/VaQHX07b5P8Z401wRBT5AEE5nn7L12AmjIekAhBUPIidHvmjtdL7sTOV2fgWueFVZhOF7S
YpEZT1mMnQi4s02xlAHNb8D8tfqyqQoscUR6aGl/GdAUnXWO6hC14hh1w8nQwcAqg9ZsgkOcgrru
a8AojBJLhdQ/vhqU/iORFKG5TiU9dgreOB5x6priwefQT8RGT+yNaXffYj1+yptznYGeb+kkrJIm
oGOJbGwI3Qbu1kgFjqQBUla3ITHyd0O77cWoHiiTIUtRMcAjvHMhXFj3YajdAXwDI2u8xNS3Eapy
TM0bG/9EGWfeTmTI5BnYoKrasIZsqVHxojhU0OFdUwsOtxEsG2z2nPz9n2nvFUfMxOrWnjRadQNp
puz6naInZ05z6Goa9xKiiF8kffYYtZ+hPHpaaa4lUyJAjp6Jn0F/RqPBFUhxcMY/XK9FGmGH1W5I
2rdR9J/Mm9bCT97VmCZ2nDj3Hq4qHfHBsgrvwbnTXLW7731g7KlUnpTUMdYpsgWcQx+mOSAZzQqL
hfJ+VFleTRKWxrAfQMy0WLLlytSjT4BTn0QScV4lD4WxiKVmw1HnOMpZQ+NKtrGHAL/JkR/a/LeS
OEspEDB7VxqLnxOVs+IjNQDfC2jOfNDLkhT2Ml2bBM1KAQrRyruNlkCUG8eplNSlt0poOV4QjP2J
1PeWjiw9MZvj0GfWIbCMqy2Cco3hQwGR6ForuqzFVSbxRo1JzWA1IBe42pmhVHF5CkAZxGparCio
1JvQ/MjaNlup6reyQJzm8jumRaBtGkv060J1PzqINdGkIE6XVJ2QnKgdosWpYN6I4WSXl26kaOFW
+RMoJQISlaFZBkKvD3gW1GRR+IWEW8d1kjMkpSaWXre50VrNdYRfjdf5xnkTFqRJaSYjvQI8uh9E
gaAdvCZghWBFXER9UFReMJzXbA7HWxBGh2p6o6zP7umJ9BsmPPLrpvn2edN2HTp5G19MPnV7o95M
6l1rVM1BjWBbpm8OpYw17Ofm4ExKyn5SV2YyI1QlcwA7RGHLeSWPfSoCk362oetwAODYscYMT6Pw
s+18u2q9RZox7Oeu/ywHcKYwvXEwxaqbtA99WQPdlnRG5qvYA92lkuNwoFhWHmaNRKCWabFDwrgg
tDfa0+6qF2EGv9ieCiLgS9CVzjrgPzeJVMPVqI0QkaeFvTEpNXtPfxAyYaYWEqTSAUcze687zJuy
yPrDSJRIFFrKzpvUtNjzOkpbbOZLv27LkeXLDnZUZQuK8tMK3PcGgLfIbpKv679uJOJulZuJ2KlR
N6W2SmAdVrFTTBZHY18EnN09mkWVGTWLfLJBJFM5i+RvAiiR1lNqI4Vs3dDdUiKeh7+5PhTliFBl
umRMm/nS9IgS9uROJ096VUu4vjK4c/BB4upoWg78GaelIXmLrAo/rYpCMLU07VBMl1rk93ubzmdb
O+IAq99A4dG5ysau4ut8WzQJbudLUC8h2TYWBc6s+SF0vV9nZslsQgkE9LBW7OPyc74y32zITO7J
iiUTIFMP86b689JvV5nw1uu40EExTnuFr0HnuF2Jmg9MwqX+tZlvHqREIpLfN5imcQpYQUwwQXQR
BjpGNFrs7LzHMZMEPFq6WJKaxO4NozhY02a+Om+sUkK7qx7igjMx5o0GKNnX+/9lJ6bdsRwTNdww
7cd8z8CBgM2Df3hHgonnPBlldXWRUcPoKHzWXIu8VF9Sn8XKaGPNDYMKNXPPwmuwLXocxJDhbtKr
wriMqQuWIKekTcYb5VpPnoRmRsveiT7iPvlkDoQ2kKgNtE3WSuThD2x/zzk6ZS8eENHkolyOsdrQ
6cHMMcZ8Xbjxj0zzWUtgtlm2YQ24lELFBlXcUbKikX1mbuOWl6uUYPVTXfWsN7cQ2yAlVEDO+A24
ZV+F4jkX7Q94EFTBYe2CFiWAYwBgQqeUI7e1D75ElGm36qOC4mRR4rtd/r9o5H8jGmF+4f4rzcjy
IwGEW2V/j7z+etYfwhEszf8QOumhJiIQ3TQNRCh/iEeEZvzDUE11yqAWBjryX4nXhgbIydFcV6Dn
cHRNRdHxh3hE1/5h6jqyEVB+jB8kz/xfxCMan+dv0hF2C+yT5Vi2ruqGZvwWgC1HEGxl0/SXjJCM
tcjVTSF749SqRb/1i6B9praT7RsjdFZlaKJvhcyxEDIsmLQ1jzD10qdUTeC/5acWqR961OwSWsEK
nwAjZ3ZNVVc5EMj0HioU7VmvtXv6K7vaLZ47h2i6LBr6qysda/OXH+LuS/zyH1mT3uVhJuv/+k/z
d03M9H2rLopf21ANB43O3zUxRjYUsRs0dI8Rdm87lymvNL6NRmXCMPCzU06w/UrAENlm9NGZ/dfO
qYLDeykC44cMSDpw+/aaW2CNNUGhHOGJRL/aWueKLqvaVc2dPYFyXaOLd6L3qf84XnL2HO97G3fh
jgHgIbcb8WSnOXB3rW7XXlS0YAYx1Vlq9lPmQXesLM40gyHXSlZO8L4sOupNB0tRclbu7dreDkPs
r+mCeCgqOlDdirOqp5CLpnfxdtpGcCQDhDjhfTY4yqM1FvoOZmy79H0YI//6O7U4Vn8/WAzLthyI
qKaNEUr97TsN7cCx3EFe/HGQm7YJQkJcsXL70vafWhrLZjEOB2U02NlQoXhRRO8y7747hl9vQ3qS
R9icm8TD69y2jb6TuWyAC8AVLKNt1VfmI5LR+AEe4RSDoT27eG8XlWe++qSh4rGyOrwrbQa+j/xQ
wxkzUMIjuR5q9wTpwF8EFjJW1M7M2iG+bJMAMbKtpfnF6EWwJTKIErHGSK+Q+H4F7bFSm3Y6+Qh7
wu914kmfYt7c8c4JLCoGRCYjeoGbiPTyHIv8OsDwtoswXobDKGEKmQ9x6Iy7KJDpTZOX0qR1q2Px
nidbvzatGyJ4GqI/hmV4eP9zfr345z8v6jLV5iiH4mrp2m94NhssBFynpL5k5ucsP3Fi0ou1FghO
RXoh7BUtPLaGaVHdNcJtXAVry8uYqARHWcIU0jLz0pBCc6I8t9YDBVEma9NSvf2b4+a3w8YWKOcc
m0Bxxhg202H1F3maqXIiK0g1RlSi1IcoNs+ZlZprkwDfVTNY7r95Oyh3fz9Mp/dDCKdShGfOZzu/
/fXxQIKbr4L8sqoVEVwVULmSAraiaOZaVMIAs07lPdRH97HkD7VQQcpZLlhMV4U23Rjqg/1AVK9/
k7qa7tVOZzizPyPqsokMlRuZApjK8GRtiW/L1jVQ33M+ElZTaFQwa9Wzzv/m+/sNw6fy7WmqZmqG
bljWdDb5+xdo26x5/SwNSc/T3zEjBEc74ODvHVExXPnlEmkGCi/bbNc1SKIT4oPkWI2Ntoms8oHV
s78imJoFHU/SB0ZDpAh38yY23B80i+y9HvIXHMQYE0pCcmQ/ZhKBXEUlpmJkF3w6IGjdpoP8GXll
dwBnSb08bQW9K6wqakhnoa7sBG0DqZsesoUXlyDeJeLvQXjYnKPGRpeYOMSESTJ2xpohoKg3ftE5
YJjjHpttshQSpRpErB6ldEGuRd38lLUaXJQKBzJpkAZ9uVCcHIdw52KIR/BgSX308qyjoyGzy7/+
3s1/PpCIDeb0iHEFDqNtTP+/vxy4FIrQW5sejCdnKcEhM5czu3vHrF67QGHgbVH6digFYLoM32Ph
RD/0VKy0CKlpGdsQp2PDugZKpO5jspW3ktbJA9w1kiqnx7b1stcR1jSkKhuxvsdxFL1HuTMsiHIM
rtRGga1D20YfmDASwTL7MARFebd4MErHXOEugWvSjvZSK4e7qMA9NsYjeFbDVfZ+Jh47bSL4acQ1
BaPTgitXM1Y+arnJjN7YhRm1NCXrdv2I1cGwsuQCDWzRetVbC1H4ihemuhn2faXV/YtTm/JM9+pf
f8Eox/7p0NYNnRHBgk0jDM4qv0lXscyEagVU6CxTj3QwkYgjlgBxVOueUEU/FNtktJzdfMe86R2o
tktlekylKEyofz1HeHh+xwKT058v85eHmAQJTjGNPPHXq7V1CpLZJg/h63Xnuz1Agwrchz8fOVqk
RREfRaSYRTzB/HSlq9I9bp/NX5443/H1lvMOBimZOdC9bl+3sRpkD369+eDG/Bie3aj7OsDV+D99
pl+P/uN1xffUdwa8+XxT8zPmS3/Z2emOr32a7/l606ZIrzAoRdU2W1M66jGfHjY/wDMqR/n65ud7
5s0wf/3zRYO/bFxeAs7xW1r+4xoP50nRvWMoIBWbWDTq5twKhr7W7fU1dBRvI6HULDvmsTekRT+x
/8SbQT4PSvezzUEFkCp5iozxp9pL6BhD+CRjgEU9UqQg7j+LFLJaRMD1ssM8tOx7XHtq8ew19iWq
gfFTlkErWmUvWsh0NTfHc9ao67AS/hYgI6R6KqCNSIC0Zcpa1zyQGxBiFgU1DgoYTBMIvLpoGgDC
ob/vFE7nPrT+EOu77KwGbxfdj1EiJoxtLJeOAWPNq8ilU/vHjqLPuml5jdCxEVZHP5idTX38kZyI
8ACGbFnDa3lBm3Kxwu9l1F7a2I7O6Ib3/GxyQ/wRZWrtCkpoWMdRR84hRb5laslhZTfKlqBGwKOu
AypLzx8CHaWXb7Ub/r7vRvLupAS0UBgsFmTRLU29xhlmBMUyMuJFS44oe1VEvBhIbwXlD+2JU06G
xZokI5f2sXgd+1EhUfkQ6/aFxkNwVCSSkoQYO8cELV2BX6izSjuZEM65OX6NESQHNYUZkfTfI7N4
1ChRrchpIliuOrulpLEIWGD00U0UdbEtXcSQlKuUzHsCcOmR8IjpTu3WWdN+IzSAQMAs3kpB56DH
uH7VjfdYFksYcTosvAKGit4vHAAyvWJlW7yk4pgDrNMEhI8hBLKKGsI6VoFlHThjH5EP0nwMaOZG
ToULD+lZa/PrRf23sEweUjujDuowSuaY+gq73/hCUfeDXdYrpecAyxz83Cz20yZvFhm6rD7wydjE
Kl/5cicik9N7UJ5Kc9iSTePtG2pCjOpT2h0kQbyokQZxI/BXYxMxu0kZimP7WZQga0aAoQta3WnS
4+nS6mZtjzmCQZ3eMCTtfWUTTpjCSVuOWv8TdfYh6W+GGX238maDsaVdm0b0kFGio41sHwCZ4jft
SuDzKPMirf3U7eCEX5PSfPggOc8v2licsjJ+bLFjRkW9Cg20sqJDlG0kOw/FPu2jW48z59oVBnXK
Bnxd3d5VFAxWkpXeqOaPgV5oyyYny96viotias0aJi1Rh2QQnZEzb1ooAAfXE+s2yp70lkRGnKyr
Oi+qRaMa+UqGxLRQCzYXkh46UcAJuXAtmtFCAsKXy7FQsbpltsmsm3jZVKLR6dSTTwe8qJRkqw7W
xdTUaoOBYiGcQEMW5/iHDqxdFtmfdHvIZqoSLLbxbWiATUDKHXaZph8Gb6AtE6sHAKkmwV0Jf1LL
v4etRsIYur/A+0iREa50JhsbH8gWq3XQDgMoGcsfLu2THSVXvYOEyYAIzyvzluOIIat2GjzGfXRp
akNbphBVFpFZPxH8ITdiFCfFRtfb2/yV+4z4DeaXC4Ldn5lsbaLIfe4sP9rAMDoJtU7p85ZvHEP0
3GH8IDNHWGCmUPvKDjgAGUlvisP315ugYouCiA4jDwGDAG1c9MgJrLxaQ4sVCxhGjxoz1AWn7Ww3
oYGWGoFOK4C5P7qaWBL2MFspyPBZDn2aCYzP6Zsm6HBcG45yU0Kd0c/yX1qb/IIWZ10xUvelAGWG
0bkvHehEvq0yQCarCDbJSh0oW5kZ42TCqmiMjOg+gQlA8kV9V8OgjSpj30BS5AcgAsSyCoIekDYv
POm6m7GlqycjfP4yfo/bFr2wBknSQikrXwK6333cOJRzSbOFK1mt3EZeBvMuLxXC+GiTLyLUizQI
e7EKrHs5as5aH1g0ytQ9VgPtJ5e+8qAmA7oaVd8auDftslSO7bVrHe2YFksstuZjCFHRZzxcBiBY
iJejVwsi9xGGHDNQacAD0YKdl3goS8x3MHInDZ00gAL9ydQc9Ab8wqMM9g6Km+VAEjKtjfFRK1Fu
0kktl1o+xR3pH/zBWoTs4XPMwLkcKoIqY63cBsyqxxiXX9EZAh21vyVeGJCpmq2GqsHuG3G1sotb
GasPiyIf3zJABrgOgXW5kYBvYr1WZX/BvgCef9w2YC02to2wNDdIMkXtTYGTNgt6BvKqQ2XbYztc
EAk1UEJxsrUauvtOx2fQ6PqjUJKAAk7OCKBRfRxy+dQo5OOVglxFosHsDWKNI3l+5pbCxJ0d9fTA
xl2eB2d02j+aLP4hkL2jk+h35kiHU4j+VYUMsBABHu8Q8wYB6LSko745k6tcrYyOPEyfOE5pZi9W
Bepm5CBftCbYt4pVU2CW+yA91UBEGGAwzRnf4CVhOPLEq2YqiNtVozu2vqtcYO6RcTk9Yt7MV+Mx
86+qFfRHD5gbhgueNj1f8MV8cwBlA+MeFYquTb9DDmZv/diPiFxSf86vUXfDGdJI81JyPt0YSJeA
z9gK0AcCGhDJmd8y574FF/dpRXFIR0EEl17m9SlpdNhAbqW8teRLza9ljynsS87h95rS5yA1k3Tb
EMFzjIKM2rCdfGCSrr5rqThaYS1fFQNgGCyK/ETZpTsratCvXLVJ3xH+buaH8tWjwYt9yiNBO7B6
60AljWN1XyHkXHy9GuqtoU6+aTbpIhBs1atKY/XgBLBqaYvrz17h4i7hfdElnZFUB69UqmssCn5w
6hppnv2YU0ZhuMP7iFWmE1aJ0wtr8NCUzSNTnmPPqnk9eK27Q+4p7lV0MIv5YarxghrM+BzIWF/q
YVZdB78XB7PG2dGpVXizNec2P9IEiB6hxX1pfIcMJbs3jqlS+xfooQpibWIxlfcM+mZegv91/LBa
qJYePboVVA1tAP1mS0u5N0pNADHksxgBfxk1qz9Bp9JTQfpybezcpcPgxZsWfzcreOdp/oJoXd9x
uipfEKjqa/4H3bGMywpvWBetclWrPnIEdfNDCwSS+L5y86GIvWRn5Ua7Q8pXPiQ6vMT5IS6zXSdw
vA+iTtylIxTj4upWfFTQlK9LJzdvnhs8zg/1G/8BGhxlg1J11lVh5seU4+5S6Sm6ZKsxPmRCAtP0
fauOAhJszNoH4Y01zYmg2IlOqg9e3rZfb4yck4624xLewWuYNe0DOp/FqVZLA1ZMPywDNc2/dcaL
MibaB54KdVW2lXoi+0ZeNKqDXw/IlGOlG8lnFMpmpSiVd2oVJbgM7OPSG/TsG7zYpOrEZ2qhdDcI
Bz8PKCFwIokASSRvkaKd5oDDAknyiCPHs2eRIdM1Vroqo8H+JFHsa1cq5FcNUuyzI6vwLIqmJigc
U71d68nJa3fzo5jymUvJe13yXtFP8wNUN3I+BuVh3h/LwyiRDaF6iTFbndwav0MH0eSjxVn2tUMB
7JI8d73LUIjopJZEAmfSdN5tfqz5EdQhkMg5aXll8DSPwaBNDfJBvtdkJ83vYrodgoZQiCvysA75
ml2sA0a8NzDSXx8bkhTJwHoW3PmOmR7TaWiaFvdvFjFT87uQpORO0fb1XezrzgGetLYejCR4y4Zm
M7+Lp6OJ0HJrF0ZKyNqgHA9tmLlrDibo672xnV9HKqZYlLYV35tDBe+Hc+7GspTotfUBcE6/UdBT
SoA92N+Ti+fjTh8BZ8ENfGF6cJgfEfuyWeAtcO/HksBijfyDTQQts9Hs/JbDUzL7sf8IHfRlpjqE
R+Cl2gP0fiBrcf/Bn4d4R3B4Vydgtq8GlDSIuumRnCUn6pLmc6LRRMPlKhFTQjAU9XF+Iq0z+LfU
NQ6cz5O1rtLct5zseb6zyEneDofCunSmA5oaZMnXq0bx+NB1avMU4Wbam2VCeBH2uw+rY3Jj+R8S
t/cGJHq+dxO1fNYo8M27r1qyg+GS6ufM94jQSoi8nXezbft3adrxY1Pr+iHMHWx+0+5nAdqFWnZv
xZAzOwEPtOvIRruNtrGbdxFQrk93fBCnSIb6nekDOpifaQF0nnAgzn0YWdqxHRirv+7w3JWGwuXV
wX67xdw4blXXil/V0FjNL9n2AUo6WM9H5NvevRwA2roWizTFqd27IhNyUdaluCvwMZ1G2SnL+bPT
ot5T5hlveWayPhOTwg34+VtBcrhohvGONgddR4MEgL6otEMYGekj6chvX3sFbQeGRt5dVZAjZ0eh
LzDfUQfjBQF79tyOVrGXbswat2/iD0gu8942I+zGsg7NfTBlfOca+eWhlj98fTt1ky0RMdSM5Z59
MQPIk/OrVqJ57iiMPtqiSw49qPyvHzBRjhon+nfHL5sNDlAOmT63np0KId70AysCy9J8iDV+513n
ww6hlvGOU1bVgm99y6nbFzHgEIPYc51zu/SwxuRFArqNlI59FVnv9D4htOhmec4Dn6lJhsyOaGz7
XMSWuXFsKO1l23JWbR5cqE37yIYu15GNAWxHbDvVQOnqNqgU3da5RnJ8GGRlnHOSGlSncLcZK1hO
MZ/WQPSeFhLapneTgbTujBVckmFF++XddgraMyKkmdw5+TOitH0IomaReqWOT8CBS84aEL6YfbZ1
VtW+0cBvCGm8jVr7qCTGO2WMXRI55g05LRh0rW13jSW1TWDzHyUxHaYZHKXDKAlN8kobEdO08QF4
EHrkxtOPlh2gC2HbmC/2JkyVBhxb1ZfB1pkSbH/d/vvj5gfPG33ycnxdbYxg62fjcX7a/ALz7eNs
DZkv/rqRYdwlaNI0Fg3oTtZOQMMOyBMh9QClaRXslKNTD2deC7ks5uR1G2e3zCalIQxZAQWKHLfE
Ht7C4BV6o8uEOE1WlYWZAJRlcSinTdyozHULgoexlHYHvHIoXyTh7qgCVibimIXDV7RJrA9bqsOe
XFB5yKtELkYjL/DuJQ0ngR4jWHu1DRCg8wPaiTAUQy48pNNmvhQfVYpTO73XHmOEkGYdICRSf+SK
wgcKJpvSvCF1aTGaiOzoxmgbcPtg51Jymsv2Naz9/Gij7dfQUNZ23a0NsyT2Uj/ZflVv56+Hf1lN
fAfk5TyuoM0DzMKk0D7PH47qKExAQl3UgpGjy8eDND5jyasqrFQ2mP6fRYv7oq7lEzncJIxitjyA
1uC7EirxjZEUp1Ag/J1vm+/Naqbolg4UrBniFTBBTMHwa4k+XDFRQLmkL+cdC6ATrXIEtwTnTWHM
Y6T4/GhbpmNPNTh3fFMKsjyvXedaezEg3qYNS0vb1ddiYrmgZq4PxYA4Kvc58SKYapceYmz0LQGm
V72GgTEdH1+vblbw6ObrKYjCJYKoBhST3Asv2tW0DHejaLK1z1BFiwVRyUjXemWZlByiMAF3hkB2
aSE0XLayum+MrNmqAY1UbFz9Vqvtk6UMcILC2PYWdKFpiBTIa8aqu4VGuLHzEtOp77oHFouGNMND
gJ4eLowKQqbtKUK2ZNGZTi8WUKXRWE3EDhFpw1oEunVQeu9bV9ffI5tsXKepYtprOkb7rNhWuXVN
RrCMWt/dZszgjBOcLVXzpS/bVaV02UYGEOtlbI27rNJvY+haZy+BGNfYd0peBljJE+aHUeHsG556
xiHcLpPaNTZVqbBOh9O/RuoL2AaW/9azqx2yRny0nmYtNUIKtyay9rXeiuaihMQ4AjW5SbMZj4Ss
JcesNoqHcSjjVTjgODCtXMfipiTLoQnMJU1IJOe5px/aRugHDz+QO/TMLXqPpTGnhqU7KPoWNUF2
dRpzk5UUiGFA52RjY/cYnnyj8+7i3I3WepKACARm9aAAA1rwPsWhaqjZxkEUHsRAhyMyy3GRdELs
ZmhnYLhnyIj2ZvYCfWFDmzJPtrUeH6MJzDNvwIDdubUqWM5qp9mMNjvVfm1iRaByy2EsqbbyzQdu
gSNWLpmAeWidmpsVYN6Oe5oNFERsSP4HVeEvb7fvBImKzdCjQtWx+tm1yRLcifCDstBZl8z8+V+j
Yu8CcKGtJqotSrxTOkGJfm1yC43AiJ9toaT5pxek+H7ySTxkOV/7301Mnb5N4JcXLYrOSRc4byg5
AYmxb24OBaOepIVSRtcwS8xNMkkL55uw0v1xqYW2RFfBvM2usqTvAaX5k+gxnDbaoCtr1e5ffezg
W6o1d6kgqLImhxOJrgcgKKmntKX5OMe2MIniFBd93QSslP6o7hEfD0cz7U8x4PIFoAAmR5NEERgv
MudpM18l3BMvjDvdo1I+R0ia77vpk8ybVFdwpSLUo9hFROM4bQpiz9cpsVsLoQb6MhvzS96qJBAz
ygeTxG/eOJPBbr40++3mS7wYqdGTkCyeFINyYvbMl4xJYvjr6nxJLexVOqn5frMaxrBhfUOLNoHA
QDZv0pJxbHbd/brNibE6R4FvLL+MeTruMjwU9SJwbHzuuvXc+NY4RRKjw528erHGUBLoI8KztOzB
KwIiHhHp2lM2oXCdpIBJij2brhulUYexXYOQhL3KLrTN2OU3ox0p1BjqvSehD6R4no8d2t2FHBgv
/KkHq0j4Z0k1NUr5ruaNxWwd1XiI/X76SpqJFyVmov+kWZ0/TlzxH/JYrqvKLtOdZtOH8YfamNHR
bP1VOZDD2Uwu0HnYavh3ghZEl+ao3h3ltYYgGggrftD1B9Mw+gNCF49uAOrtfKIkETnp72NIuiyR
GLRTm7+alqmAEObrboPDymuSvdZht1Spqi2NVAeG5RbYkzHG6R7n4kmNKRsNj29i+9km8Jqn2S44
00vn4WC+9NttvsWB6MqSjivHRSPh6xeoDSZdbbROggr2cI6FiF4h4ADQ5gslINxoVP1+a6eqpLvL
YkzLjac4i8uN2kfOtcfU0bDM/aAHQ+yKS6amG2OnTj3Ag5NNpaQnjXScHCYcPNyu48m1x/iko+I5
eCXqZrgF726qnUNarE+pWfVHp9XBspGe6/YPWT26lwyNATyQFn4vDUE9oLdk0BKHUwDgBeP5cO1K
2BGWJGYJAxC+AGRQ5brWOto0SQs4GxkBpMt8m8ZWcJd2cQpVUEvlKkh9SsrRtFyB7oHipbvXqPCu
ezjq0LG67p4cQpZRcPjhgg0bbVSyuxRV8ABy/s5zMC5oLq2bCvW9TfHlldQi6G/lNFpHGEUhvscn
gU6MABo931haEp/swh/pzkCsblPffUra6HulesV5vkYtnilgzqCSRG68rPGDvOCwXA6KLd4bQ7FA
LQjUF1oavhBfsp5vt4t2itMNBLrzuLpVKQGceWQ+uF3+VgHKJLhJp6ZUSmunDQhgtNF8KlSzeoHC
JPYFQG1ow1n9kiN2R3CZ0RSa7nVi/PRmMjnXAQLXqU/mXyICZa/mzKNt0hdeyBk4MJ13P0tD8Hvo
45qYmHirqjKglLMJ045YuEtsRfV13uh1ESKe6N19VE7OwiIXH1KpEA+k5hMgfkAXEROPGi//XUO7
nbXHrZSKc9MxKu0ywshopMCkyAPtzp8uYTOEDB5OoAEDIzKt+vhQx8ZwHySVgkDdGpbDiDEH7Zfk
q66R/SfRgPUCmbooRkxnIyNQ0gzVXiWZe1dnyY+0Qq3aZEVxc4HsACOrKbYZo7IiQdHHqWq0G+YN
WH85V362oDDiducXunrrnfBQ93GAmNkvn2ytT/ZZj3sMBRf1ZPVS14rJTiDXjQS5dK5Rj8j+enmG
TQzWH6zcghBBToWurO/xG8COE7n3Q49luq5xKDGDrJt9V5XFraLBgYUDIsoYIfoCEm65GZh1TXsK
A10+WbihiIEl2FtG+6pv6mvGp7DsId1JXWan+Z8eWpCpQkIBBlpdA8/hV+NUlz0kWdKcda0iZYlr
wka0p6glnRsbKbDug/30xuC6U/D3vdh9sq3GPP3sXOpsXhv5lzbp38q+GE60Ral9m7qNitvU7s1p
M7bjyYyoo6c4WFmx2Ix/JQeZG+HMQ/uEGUdj+KkqqEWeNdyTj1zs24Bum0dOtpcjFskGGtralIPs
tZmO9ZZVQtDjdC1E8OnUTCWIIaGv3byhu7Jw69TmwXP9/Ml1KVsQUPDuT6UESpXFiQYRUAcsGZsi
NkHmVMPwzUmsNeal8c11WxRR8J/IhtaJWQeWs1GMQT7KlLROMLvht94HKVXY1g8lKvt4o7SAZpie
OeS0S8K6KHAhgAQM4wSkQDfqnIXCuqh/Ea6vP5emGtJA5ESgBar2DB/jj6vzvXQ4aZKaTBXz2isf
rZ7BuR+MV7Kmx21JLs8GGKnxWlb9a1sJFHda97M21fHSBj7eQTe5ArHKj07kMsE1qACb5JRdqVqm
S6vy6ZWG2Nun8q5qfXNT2vdIPIInw6MRQJdk2PmqYz+MAk5NFeUl7quxe8q2pukbP1XZfuY0k1+y
DEs44p30mvgTRtHF2JdWIX0c8udoNlQbtInRsxH2b2qcR+SJxM4HHrb70tHKH52V05rxYNyM+Y7i
D6mFdWwvzAKcDBpMSqQmLul48OsD6nTryRs7fx0xI9gq9ki+k62QA9i33TVMxFsS+uPeGGt5NkZ7
JaDF3gpG9jQynlugS48p//lMN+Q1VPwMoKgj9hxEoDxNJ1/DZEtXTd3Iw2BY5rFo5WNeJk+i1CWE
rPE90fKAZDSNdU0tw4daqcUKtokCU6RoX3jOa1wZGE1L/hgVreJlCeZyOUjqW4OLP8c3DOdlzCcT
W72Ebmq96nT402zfl+Ri6mWN4T9QN6XhNRRMg51OKWlHmSlcmlZn7LI2I43ZNXBcSGT9gUZdBgdi
faUrzIKxJQ/PiD25zjPNfqwGwyVHJLMOSUxcFIQw+yBjojepHo1bPTHPUawGb4FPOM+Y/Ddl57Ec
u5Jl2V9pyzmyoIVZZQ1Ca8FgUE1gJC8vtHQ41Nf3QuR7lZ2vzdqqJ2EM6iABdz/n7L228hVqCjO6
uKd2DaCfDKzI36L/ZcI+DWaENB0NBR9vXrfaScTypYfCBbkrsw6xFB91rdW3NCiBvk79TdutrU/3
vS/KYC0aS3vuND3de02mEdqBs5zVNOXkmxv3cXQ+41JbKGHRYJUgtH709WALFjqfiziO12KkMecW
VbNtLYPAq9qjOmtcEEoKBBEid4YDUhn6ClHhrJl+FUdTQnOwTOUYI9JeMi8un0qM2CsQ1Pr8j/9g
o6cLOK3Pdib6heslRBVH8Qo1MojyLky3bjH9VVTjViWRsVWTtNyXPnNcTSO+sbX6p3DslROYuvXj
mWWTIsueQnBs3iABGbHkMtxaWE5k/ErG4ldtaSZcKNNdBiIizEs4nx2S2HGWcBSbQzOtTk3DIKOq
xrvoEV5obmS+e+09D+MB66c7IKgUytFQzWw/wAVASqTuYbD++VAXa0eRP0wyLl3sIyxUDI4W0djv
FeBSaajF90gZHGRR2C7CPPbOgLK8M3cl0JBGg62NZusHpxWBGqE5bhhTxTei7OpauLsa0P4uUBUQ
FQFXoRB0SGGOnIo8OebYg9jvwL2OfhOuEpmOKz2syMqYimmRScyBqb7tOuHdUk1BABNFFwkGjPgs
smVZopzCPaUdZVU5vUL0TwqgYQ5YVbeMu3sGO/9I88I9iQagoVK11ksdhuvMG0ZMxVq5ZWhcLsYK
l1GU87WNVXk7vt09UbvXiKLqRe+JQ/Y7eLt+Vb5Pk8fPKKxyYsU6+HNi4ISWMUDg1aQgiXDaNPQX
dko3NGurBMil03dNI/1KVKa7SmiP4dSP1bV0iV20OtDwDTTA3KzEC55kwI1ZOM+m2wQ2PJmJUdVf
k8H6UsvMnkr47orEPtubHO0JvZvyXwqxbtp6euX+PQAHz6adht/+dKJU+g0cTX1ZRGS7ulc8rc6s
btv2y2VjAeQdLukXpciDNMBe7TS/x9Gu6qO8K368BCscsdUR2WPhTJ0brH+rEGTOwRLGzXSYstiR
Mp51hWjpDhH2JvB6f5Uy+2CELz6zjiGQrLPf9GiYqmlORoIPpyXdjp4qF4piasbFxnLbbp4bLNij
baV7cwoVhYHsbBU1LTbC1Qj46yRysVHpxlmk96AZQ3NROkX6SoonLRb69XmTsOfjr/tS2SzUMMhu
pROfa6hhC7O1vXOkG826dMJ2PxRRAGE+sNca+WlnXTLLstv3rKgChrdZuu8dbS28hj0sCt6swIGb
ZfuovpVFoZXiGMXGMlVxnMwqo80vOpE3REcmzJ80SiFeNr+UcQ+asUHfEFxL0HBLfvV0SQNLewJI
rD5xA9ekNjZMRk2Tws+sDw+pONDjeqlEGHrtsQUG5oU+2GO1XbN/IIuSer03qqbelxG7fFEP2wAB
/poThz/TvAnDlwMpS/jIvnb7ek+tfFJsNFnY8O59nR6rRBpbzib5Ijd12nxxaOw5ZrG7ifewASve
S6vaq4lyxKqXnNwkbdjhzPBI5wsYWqqGhyRN1yb+5L1GZJqmZgqsJKyIfcutTCSD/VonzChz+dIE
K7Ak2akBz3lSqlHbwk2/PN6VJRpy2kyfw7EaTqWePAdAxZ5boHLIS73X9uFLrl7bHoxOUD7FUUED
2Aa71vaFWJZmsnQL+iQOCdBhwQ1TjlDH63wdKBx1MmutM674MGwmvnFhfVi2rJ7iCTYvssz+UuGa
G0UQ3JLB0edGg40miD5i2ZLwYtn5FILRvzbokuK8J/MxgwOqKKa4JRYXLOOPjUsemA1PPaD1lxkV
apf8xl+DplTdhHuUMLNg+GrkVO4aH31Afmjc+/6mA8G5i6LkMLScc4radQCvFPVng6y4VYmhthJH
J9mlHzF+8JeIB9m/YjyBLISeggGT079OGIeGMdATHv6FTlT7lRoiX3Q5abF2YdcbiwbG1DsIjo+H
CLLGwsq1duEFzRwjrvP8eEho7Q56PeuirH/toLevqjiI11PQQhCQ6Kh2irrzQ5kehc92bOYoYDRC
yzdpE6q7xO/IVc6I/aZTdcG/96ZYCoRo0XK0YimIJeWrK930lH/oA8tdLMkINm2i1gXjHAQpqYJs
q03XQ+YRjMHY57kZGdR4VAItRAh2Ke3kl3jxCHChVo8yUuWSguA45xIHSLexXv94iTLsIim6uVvW
5V5XEgqVQEVD3pnGtkG0B6hJOw6CMrNInYqziRKvEdlaXJPUbX2XXqVtNse49Q6B3ZO/JwtEZhkD
ZwVRi+OgzW7KKtupNL49wY2WtMbOJLTn6LjMqGhiek+uaOZeGnwIw/FeZOEAw+I4gka08F/G3spX
LxT5Oe6WND8jMFm2jt4dwrWmFsE5CKvkboVgaDW1O1b6NA3MhEZAsOlsCa980+pQO6Nj2WO4q7YG
vlQi+zTMz1XMQKYKltEAWsJ34+irh9YSrztX95+rbuie9RHSTg1Cp3Kao2IF4koFnDHfI1239xXa
C2BWMPvE1dHpGLyqojPQZklGECpkxVw40SYpoM6xeKSbpvFqDhg82CKhOWb0IATV7GAlpJJwBkIV
TcTULCssxsOdaj2HTXMOcjP79HSoEJWOIKUObqUxpmAKkuI9LwMGOI71YzBmt3Ov5CBqcYq3vDUG
4RhGXaEdaVOpx4xRyxE5HsDuWjk0ebXMaUu9Oy3C2qoJo30R+K8NPeENEzzafZTv9JwvUY2NqTKy
Z7/R5dVQ3JmV5UzpOYdmaq1+SoWQUCCF2l5qKuI2pqZbCzc4cuzMeFFdA7r4oND+TxheA6dmiRuc
9NZlGq16V4B1SO+gCkimkNFI+QqFkKE2WdMdk2T4rkJr3VvmlMcwyZY0raxdTxZ6PNTDJrJY6WY0
PTi9qYGx0unqnPuW8EfRiFdbFOb58S6Sht0liY3lxioLeobsmmmk+ku21WTelB1dTWSWh0G3vk1a
WvNCKq9ZNfY7X1a4d82gv2hWGaw8LIBMbiQiIqbJseWi++/V9IWK74RViVzWSGKz81TYOAgvN0zf
DTofgX2I9ersIIFoXKL2OuxaTw39DByNyt2RzWoUxC1iTSMlVTEIiZbRHoFz+WRb3Ey5Uix0xYT6
6qUMRQaakzlN1Y07xVPibdQXSlrc9THl5huJcMeZsjQxsyN40e52FFWbICB1odMKtAzENzEVQ4xY
R/6y8MfgSITlHw8R4Uc7woWyjHWq/Mwyxd4/HhTRIIbAF0jLxUuhCam0EYrqhthfuzqySDZqRJwT
qD47A/sVVQggCKYce9e8gp0I7bqBMcDDFLWpmCiQHBJ6G6aqC03bh52avGtA0Yit1drlw3gNN1Hb
JZURo+KEW93YEg90FucbZtEacCvQJLBg9HNEwNYct1+zaRXahkMHpRveJ4BPOqkYeHJ3l3ehu9Ki
6iZtxyUdYnD3XhDGCxGP1RJgSDY5oYtDpOTjTcTP5rTuBlrkrtusq5+RhlDIi0afK434ldnITMwB
blnZ9UAFyMelwhLZBpX6zisnFUz+KfwsOA7kuSAGHeS5i7gxffVutLI5+gnSq6TSla2iBU/DqDin
vpD289Bwv0cYxf5ZV7fhMM6ZSNOjRgPX1B9e1Y7vvU0NavlGDBGXpwhEDvBO0IjTIpipRR7u9F4z
z6UxVMhLR3OeQ9IxRGNcuu5X12nyMooAK0OBGkjSgj1SS64SWP/YqQbSP1OvWsDd2Vhm6L/GZt+u
kk5Vt3okL9xoTPJ1tV34Er2oXfvOWpsu1bAoyZaD19e1FWFe7TTAnlLH+sdDf6LrA+6P0WoxC5Hz
bNDb7uxEV08EezYLIlReMvIv5wiNjXebrKVsNOxrhYUckdS2KAz7lxkE6Ipl3D91TnXgdOBtiPtD
blsk8Z1xIASUSU7uGvXOqjlbu8RDPgFqR6lNTy8xwh2UtLAm/8HxY7SQRinX+QBRedTzX1EVUPJE
4pTGnTnjumi3Gg2VnUNch2Hq3hO66XiuJaG5eTxF7AXGCWvuZXS1Q1/maNbaGhKLy71iKOoRNXOx
pFMKogyYx7FQW+KqO50VPWZL1IxA3Hr5nil69KQ7QtzIKlwrgf6e26p6j2z+FIGS//HW431KSzLP
mBlrBwLwMcZ0dTNS70gbBXrLQIurHFqETVo9Rcx4IHoKlgwNDRJmVMkIMRg+aIzejK7ub1FFFHab
JhgAbATLssvqsyX0iODo0ZiPorXupotYc5gCiHhJDMZgTH3Kxr3XQXCNuNXXoTXSX1SbixyxnzBm
oWxvfBvsUdi7X5NLVo8dFNohSdapiuZJJSR4SzfOfwbvh5g5tHdOmPYnQ8VsFkZicg4U6RaTbb3T
Vc3fJavUMLtDnAJZcRvpfzYW0GJZ2m8t9LVV0di/OofOryZTlC86AqwqVZUnWsjAeMY8eUe4+Bow
nNznI9+ioxrf2g3yhMJTgivrJ3J78i4RoEYWPUpGBSkkydvjQRkK7Dej5+z0LqsWo+ONC0Kto8Pj
IZIMOKrQ+Hx0cEN0lpoC6baU8kdnidxWwaUBG7FJlF5uYvqvzNNbFyQ2Y2ZDUZYFkzbk1RouSIyM
qNm1bI0SC7eVnzHUbZuWeVaiUOCZNLYbp1mrMci00FQssgcMd2PR9p0nNWO8KvQogZhMbtwvPGje
taHBBQ3fJWqkgK/PkkZyn0VDWTMgPNAFq8xOnz2ccf/xb95e8Uh9+IbWT5swbP7y9L+e8c4X2X9O
X/Pfn/PvX/Ffx+i7LkTxu/l/ftb6pzh9Zj/ir5/0b9+Zn/7Hb7f4bD7/7cnywUq4yp96ePoRMm3+
TKuYPvN/+sH/9fM/IS4YKG9BEPzH//kT/vjK6SX842/PP/2n+Nsf79r++sff/viKP3M6ptQN13VV
4GY61kKHb/YnbkG1/24buu6oLsY0151sw39kdRj2301wAZ6roWPQVG2K8RBQtMN//E23/u5yQiG/
Q6UH7Hrq/1dWh2VafzE8appumViOHJ05kT2tbH/xlDaKQgI4piYzrtuNLdpb1QoqpgAFROHYRwyG
tPz88glwCXizcTjkIGyj0Vq2A5+ip+WBmQSzZM9dWW79ZFjZZ425Guyps8E2sEKv+ozXixanF15L
y711SIDqwlrUIdwgvw1xOo0moRUgKBMVELdl1J+5igwYHn01TDRg/WxrzoSo3WlTO1yW/qZ205Uj
xSurgDUzQ+YqJYdTv7KulSFODDPZVvKONjaRFTOlMi7Ep4olQ03O+wmkn2avS5IqgpF0D+WbPn2w
YrOCZEa6B1Peme5o+qLD7JCmWrYcHcAnoTqDD1su3QS3gyZfMuDQwMU7Xli+VpToWXh2iEcQGboE
BzdWELu7qNfX9EvnpcxWri8+Kldbydo8SGfyaejh1nb4e5DmhohAq3dF61CgpVW2LzqFXwC0PRjD
QD9m2aDunRgn3fTM7Cv9+HiL6DOD1Vc9sp1rp3Hg75wXkbeGxGTwKkxxUC2t3wvsGouhJz5Qtz3l
nFtFcPGNMZhMLeucoOzDOBjxElUaYn8EtxdO3+PSxYf2z6cSbteFKWSCbWNl6EO4jKzIfHZaQRig
05pUCm2IGtt/DfxcAQoYAMgn0YARh+ufHw+1OyjnUi9urfGVeb2z8UegaOQ12OMJJJ/cg9Zfl/RJ
oAnVnNcIPtigU49NUJXgn6ajG16pwghWMbnuezxbBihaDaSekriHLnecQz1Ys1DpS/QCvXNgCFtP
ESblIppG0X3tRCeyHOaA29j5yG6GM6Xq/Trt8otnq8rRTgZ5E0MUrocgAq/oWM0try3zqqknOL+h
qdV3VSl4UD8wiPm3xxOdFEMmO+3FAS6pdbF9bxly4/WM3oAtp3tDJRY+sUX8htesBNlp2ctYGG+0
ZYZn32heONi3XzGb0IwkWvPa2j5Ri1WOstJXO2BpKjAzrmlHCZSfyla4gPvy1Fb4utqU+YmqBvnO
y6X1rNvGybPj5mSrkAwoK249jehfbpVtgw7uHIwwml6KDfiv4xZPvTWG8CkYo7efYBbFH5pP2DnV
g3sb8FYuA9UJV6KDiebm7bhNY8CbFf/n6+gD64wS1/pwx2Bbton/1YK3w9xzZqja3YVTjJsQOfjK
FYZ4oxm/TH1bP1s+Ei1QJca6V6BdeEMXvCSJCwM4K8yl24M4yBLDXbZWoK4eH/U6HTa+CaXKdNxN
Usrh1RHaK1tncREmYKi+xq/l+hbScSHaXxni3dJ/SkYBntWt9mnWeifRZxA9NdujhovcQ6hhTzNz
UT6HNu7jmB+dCg2fBGlDz65fg9BqYX3oJo1pELqZEgH9AIZ0Kah6qU0pG6EVmnDetGRflYaz6ye8
IkjR/lYoXX/LdX0jLQCjnchx/U7v78J2XDYRqe2Pz3DQpW7qVmCSDDP83tlwTWqnv1pm0x3zKNr9
6138LxMSEqN9ZNvIovD0vaolBJmRhIfl4ylGFAiUIVBZmPX7umvp8WrJ2S8ScbVGmdwHusN20n0w
fx2PXRXmzwzbT1EuAuQbPOuDDj0g1euGenHec2J+ZgWK5iAOgwOEQvWVdt+C8ZL1PPSdvNSW92Kh
a3NUO30qmDJdmyJf5x0ZNaY9WEs1TrOjWffpUUmwQIAaW7mBDhOq7I2I2uLZ1I2ORF+XI57jW7fS
tOmZpH71Q5mLpbU9tJWjL2yl9IjeSfLjlHRy5v+nMFttw7Uz+PlG9YqXwFTETcm1bC/ZLhc49ssV
EOJoU9rGOVDb6JframeXM+N3v5KavUW0M7xi7bF20mPq8ni6KFpa47Ws8MAK03lLuaqY3SSvJowA
UhtJpoLe7L51MCLmKpfXLOoIBnXsoHiTS7b8+g3Wnr9Po6qaa2Xzu1W4nwAAnWk3tC+2YigrNUI6
AljforFAZqwZKP41RxYz8wTGR79xnIXbVualHkQ+b1VuYTo6JM16Wb5oyZvd2NiqX5yCf0rmNOQS
R/kJj7JHMpPM5mHgBIDiGDc5Ft2cMB3edB/jGmfLiNlrIa9uy4DYVMNb1Zms1eBINxYpcQc9bg5J
5bYXSKsKt3ksX2uLKIGoyHe2gmewF8zFTPJAtugmo7teV8kyUnlFj4/iGXDoKB7ybNxSuyFwsZ16
ZPohr1owyv0/3zc9zVsIthjpX3yMnUd3eni81eX8Pl1rAQOZEMO9o7f7x1tJivgsGZlSZqHfL5E+
UBrmLE8qZoyFG3GWj3S9XMTAsInGzqpLShvJScRvel8aSUKynKemgc8uYB5k2ukuylEDaC6495E/
AtcPftcg8+Zc+Aa5ou8GIr1tEgXMflW5zYpoNSgxG3tnccqpHf9QUnvDJolPQPKS+pIpTXZVWGXx
PqHGVOwfQOyYtdkU1pk6DoisRbVvkzKd25F6w8ZPeRn72mY0fHtBCqu3KpJyy3jpPfDIuQpafdmD
atpYXf3FIkzoX6V4ZxpkArEiVkAniY8ApT/NCmesLBFPWOwPMrGdeTncIsI1VjpBtjOjafixDEsc
02x2hvPtDPHzCDLTG0ghhMoHsLu/atYY8Eb1249gJ8saX5ZNi0002kVpQNQZevvL6IctUxeBWE6L
VhiAqlkBSXjjxo45B377htce0LekRaOm+sqxexx2UYmima5L6ZXfgUBgwd36ojSk23DXeJZBNGeQ
LTEZvBiV/q1lTA8d9UQMTj+X5rtbhutOc69gxwkCT4FLSydkRAtEPorseyDFC4LbNbHU9rqS6KTK
4ScpmS1YKelyTCHo5n+3hd0SQxnsOWo4Rqct1EFdYNdBEBteicWSM2uldioErNb/oFYUs/yXjGwu
5kZCXi7FGkVUO1drDcUeyJIOPjDME1raUfCt07+dqZl1JQO9qdLvKK7fRpJlx7Sl21DLaUBw8LV0
V3UgmEdLey0a9Ua40FMhMR9nNveT+ruzZ103vOCKWjLMWZSBtfF1ZRe0zdkfFaa/zoKraTly/hvb
Sy/cOYAbxsah8tQaymfSiasawOlIwCkr9mag4ZKwEqOT6J/RSgTzQilBm0uK3HByxlK2FwHzszZ9
yh1a3ai3sD5gnjPiasHdjwzItb/tjixxF+JgV8fbSrfEzIjVed9l3NmGfagSYxGY1b2YMPAeez2T
17I6V4EJbSwUB85PyZpVzUEEO+u1/qTnncfEknijumVMauGeV328x55zhrgG6xBVrZP7e73irenY
HaksMBkjRElubeq1705W7Ysx/84btSQDZHhWuR8XTU0cg+kYm0wfKdgrf2ZV3Iieqs0pxGjFe8NF
GxAhGnGSA0724fHw76lDeRuI2srUOAb0S0TAYJQ57CQwwTCgZ9KFFDcG6otaEERLZg9+aGK9Kit+
HyvDmQl6XvQrScqO4iXhTz0HufZFZMa7mL6PplnvQZ2eDOl38wH2/WwIfyqTe8RQqu+2JPFHSBHP
7TuyJ7w52lfs/mIHuPh1za9a4hOrENST7eFmw5dp6wcdri5tlayeh7TmEmFBfCRTF1XBZ2u4L4Nm
/rR29zNE1cEsf4Qw1XlWZAczD7eWmDo1zLRDK7o2XTLFZJefWmEXBycc2L4G4nXZi9qo/ECwA/e2
ctcEBGyKMETr175pXfsaSOtJ2PYJwxFZZTi3CwPWY4aiyIU/jSDdxNbO0YgIwDr8FWpG9bgACeNC
UIdkq5UxLa3SPkM53ctxAB7MeIopA0MDJgIX5u3clHXORTLirzAMnindBesU/CDzA43WJWD/tRW0
HUU/FqtWyEMgzE3VkucnAKM8vP7ZpW39ci1BD40BmUx1lp3R3LJkhau6ZviiSJgYVYeI3f0wE7Cs
1Tj+EMcgZlB/94KRL0JchPn+nEMDytvRTjZGF51FqjdrW2sv7oAQNq0/fE9uC8WJVyZhM5gdBEKw
6CirFn8hk7O1DXxCMyt1M8BmFkrxiRZIblFYa7NcVYixczz85GXNeQNhjElTly2Jv4E39uHRpHMJ
qj68OLX/HBX172QQiN1aWBRGuvJRsnwHT/HNlcYNzWEEY854JfU6mwWiVBYKyvIWB+6KU5bYWh6X
VO5hL6f5eTar5lULzfTQ1dCl/WggphDhar2oKOU2ntIdxTRjV9Jn0PF07qzSXKQGNEEJctCvzEUw
sJoELX2uyoMrM4TeCoijP69o1K0VaPSs3fZL2GA6tdz87CRDvGrJeVmQqrZP+K/tFV7p1DkbjDaA
nZyeFYWJaGW5565zBYo3AlliL+bQUnvo/WDvuCz9c2ZdH3btyC11IpFYob8cccxuaovmX1zouzqj
isdB9Esjj4KbHBxhB/acvYa8Sj0bUFY01ZuAF9bU7nKg8L8lGZLG0bc/dcNgclCw9n1Yim4iS0SE
w+xdZ7GDql2RITorIucaDvDw/dydV7X7ZNPOngX4YVSSm9hAwfQocFyDxj0LK78OPgu8Qz9YSHrv
eewzg1D2Hdurm3kY4GvQOHk5KHdB5IICiW9BNNyblZLoUFvdEaDP73Bg0iGbKN+UCSFUWmVSWIM6
EZPZrJ68Z3GKbpW15M/nj3cS9Pma6KOzfLy/y8gYIg7n//68x4djNdpRjVWkTPD9anyLBbFC2798
y8cHVWKvVmavHh7f8vGujlBD4r7G2UjiJODxIN+rzkCjPqOFbjKXMSzEssUpJjq8ybufMOMw2wzq
Gw2PY7TFly9mutJsC9GczabeurR9INi0s1zab1bUfiXl+OPEw09lkBMhB38hPGNrdN3PmKBYBPvw
zCa2R/ODqp5okYyzgqWb0AxM/WcgyiFhWF2X2rEY8PW1v1AaO6s0ZRdoLe1QlaSSR3nO8M9Aukq+
xly4zJ//ZbT7l/luTH131nZEm6F5kRvZIU6fnHmPBwa2GYYI614lvQJ7JPrMQoYrKsPftiMUPIGM
n/Z4d/opMBxzComeZqCS/4SLo0KMzXY9edIezx/GtFJukia9wnNQ1yLOKhpWBTGxdJOGKbY8mQLM
jSnKfNSz13QKNx8dYs5RiuRk6MUfEAcgpk1h6GprAC2bHvT/fgvlPNlyVcBN3GcJan892Q4deH7S
1tMpdl0YJ4UUdt2mB6feGj14SaeMdvSZTaQdPbLbQzLcHRJPw4g/eH/C7t9NA0fi3nWFeC5Nrtt4
PBpTHrxNMHygQHKzFEK4Vbhc7TrqyfQDm0+cvM+1QZEy9/hlAeYFc1HqS9R6CcFq17YkkX6Qy8Z2
lo2nfFQTgrMjuj7qvV+EJmzJkielIj9ZFsfZ2l84RN5Lzdo7eb1rqmsfyGOZV/jKGOVCrNFU5aPx
QfG7CUd8UrkKZH8yJJZTPaIO4l4ag5YenU83ZUqmNNWLS97EInzKsUpuDNmdvF6npwlLZ0wZ4pr7
FkwPEptEKQ+mGq8zzOAziUxmcPWz7sfnJIDB0sfSntV5t24pqGegvXiZDldwjsC1kDQui3RnUUW5
6TNAGwpD3X/VGJaQ4019gb9YP5tO3a1ItvjyIbAjB/YhnJUpEqqtgfYHaXD5O8GC4aXKjlhEsdcb
idqYjoCLEA4EbjEBZImw59SC2narI1yepWVbboWV4bYokbXKQ5X5dxjr6gJl+DkGITMHkj+Yubuu
zXfidbAChzkBjeGuiC/SIge+ERhoQwukCl3s3SibdZYTKpUIEpeK7NWX5EVqhjVPI3Iy6jB6Lk2o
Iwjw24oqgAMHlz6ZxmV9Gznuz1yPuWtN6CLGr+Eegpqam2DNyB98D2k7uFDeqJjQN4tvLNSYTpNq
GUfxd1xk7oLGLZ3JAexhdzST9KP3GTAZE4siD+ql2ZUbSA7oAyc5U+GHv4bBkKcIAldGfCKqaFja
rvcKB5T8RondP2opZUDDmHn3VqVkZpF00NniVTOHNVCA78arkOYpSbGydIeVAcdNNt5SvcbvoUpl
biLHt1TlTn6dR1YgttxB6rNaWnsVV1QawQFTzwGzYob71zYola3WvJmm2CjNq3SinRGWy05WWzU1
n+J8gOvmaCeGutE8rSIxd1vrd60YR0Vjrl/F56IaZpzQkZIJbYbLy6CHchJp+4NK/j2IL4YGZaRA
r5mXGTkFuW2sOpsVDdzUqu3Cg9f6wbssi2/NTraGUA69Kc9+8OJyIxotpxAXwVbp+lfN671FwFHE
1sStEuoreLC91ec3JHULkXbs0cl+rNI54M1bFtdbsyk+E+ZcMzUCkFkYuJtQQ7+HSC/W5Wh++TEq
AsdlAo525TkMk1s2lr9J6lnrY/W7VCqiwptrqrLmOMxgBeaeIv8ikOTLZ1HQtOy362nHRpbM0p2P
AQGbRBLFOrUQZl7My4Lef6uR0tzBuXcS5D1RNNPfkYvHG28cn5EeMAxEjGaCa1fucOGgSLkfpY8w
UkRIgzsJnRcO/tHt+4033OGDuatgKHb5dFT1S6jJCqM7XWpowonfYAuQgXY2PbIBAdTPtCFfMdhf
DRGlIPlRR7a+Fd22a6rhlbC+dbYw5uRzruB3Q4PoxSFoyE/F2G2bPrgC2nmyTQ5lI51iSdvDqhZ2
l1zMgoyoKFLOfZPtII/EwPSOkUaWVmQ4tyq2gcINW4twWzq+Lt1p7b1TvacQzkTgRvrS4WyoBvo4
6yoEbU7Kyy0wBaOti+mHDJyg06UdcOBBNn+d/sTYYZ+9lAgUmxUBJ9dKb8JvhbpsMZQFxxxeQvge
o2lMPThfKGOHmYA1pvfasbOnVAQwjfVYs3pmZF7B/7q40XcrrOFoRqE3syzlLY3SdyNyp9LKA0yR
vNRBnM66e0fEBF8WnR83UpNy6Ze/OXzcs2n+HkxAsEalRnMvlY01pBs8uu2KrmOY1ag/amU2qP2r
A06UKRZndjI+Z3Sk2CaT8Uj+QUJr9MB4jO9FyJzBFcOODj2Ladc6lCrG2HKBKuASddpX6rgs8l51
CTT0Xjr2+aGAHJXq/AHrmA72VG4XA/l7RaAd7JIRrpZ4J/7725Yg5bk7+U2UXiX/xqRtlPACA9fa
DOwdc9sBe+dbd6uyP3prssZodz+kwdF2vznjvsj0Zsm2QGHlLnzcGwuuLZJZjI4gPjtkX4lcZSHh
BXKOHHbo5lkUkuS31dnqsiLTPOmHp6Dk56eylasSD++s0/WvjFTGGcCCeLD8oyXlvSNRMwPfcxor
DxGbQN0j1L2ejjigbQptkpRnmRwsWq6cSwXNJ9Wdha3G0G2cQ24tVmGqMzrMAxgKuvY+amia45eB
EcwsS3z6DNMKWYl3gIeftgHQzoVxZ+MaPbgp51Dm2vqMS6We9YXVsI42aO/YW9seArCum0QQj4QP
NsLB6AGmwzFXttQIsbYwXbVTpCst7YBOG4GIZRNqa1DFF0cJbYR/zdR6TVxCKd1Vl+JHjaPwXksD
TEFdr+rGe/3fhJ3ZcqvAtmW/iAj6hFchUGfJfftCuNv0PSTN19fAO6p8ase5cV8ctixLsgTkyrXm
HHNR550x9p9D45ibyVxgpFjRtchdkDZ0SXvjvm+m59pwLzJilpE3ygsdW0sth80UV+W+gB2yseOE
dZYFjYytjyRGvbY0GVl47Z8FlwJactSdzPmg2SHI6AULATh4n/66ewiTD9r2glMIUY/Zo/HWX7u1
m8Ky8TU5qm8Wgg8uzjJ/qWHiaeJuY3e9DGK9eopBn1c9L0DG6NLgYdBDcgdfKyoAqbDyB5dDXMPB
t9Fl1GwR7e0aU1oBwTqflDePUNQHKiFlCxdNUpPMf6a4/yxaM+gTQe3qJuRLaDYbyDBQS6PCizE8
aS77J1xuU+Hz8Z5ERD9phvCCU9DYDrCB2Ke4aLezR9ynNKO2FEuDeRF2M50ABdKljSrtKkYau0mj
MH5Sa33FD0YYp5awoEH+ToAZWpkVdR7KczmZyRbUOm9cPNFe6wIuz/PWGtmnM4OCw4joW5ke1Kxe
+ZB3sVuxQYNdfBBu/W7qjJNIMu6LiSaW/HZqdcdc5TmDnbAhu/hxGrM5SAATezJOAws9S5mpi19p
82Wuuu9SaaxA6YzApM+v1U9az1zaTojvGJPkoz5NZK0fHanuFLIFrPQa1xe0vdn5huZP/5+5Xkm7
WoGpRsCWyQh6xEswFwG+7nYjCd9A/k4kaI30t9TdZ3viHccv9l4OxCxiMnJRt3q9MahoplScieKW
De1DHI7vegaAZu4hEa4BVr1qvLaFIN67HyJPTu1bl9PfgsNAgOiEFhxaHouTdm0xKLRCtfZihyuf
oWRnBZ8ocCCTpnrqZ0xTfD1kSadkR08oCPusW5sSNHf2NSks82BN2wKQSmCj1THVYz0IFRKQQbqz
qtnb1Na0rezSr4aRmTeW6YPI2TavGhqvLRWu7DQBeWadicAWWWSynZTuzQpjsEYGhbEa6r4LFsbT
2uUpUnC6F4OueqODXdEunXk7qNMnqXig/gv9xsEU7jkTmcir0NMmtBbX0IqU8EWMzCCuTmiS93WL
VykEEgUlsN3CaVJW6qD0aLnfzR1aX7DjSH2asvd1B3wYGrRVVEAxaT2Hwrg1pyj3woQuoaM5W1eU
rxUMLnd4GtKhJGfQnfe5DLUT4EmtRENt6kB12gfc82IrucAciwWVNwydhLG+fQlzzmQmT8Y+FQpp
Z5GpklohjWCYWGRqu51Zf7TvhM2fF08stK4VtFXFJXujjEV+yEiUj8du3Bf5kvu5aR9GlyUuLdsD
tfQtmsN6n47xWTGYNiT5dEgylxldrh6iHOvi4lCG2KbpCZ0QW7cLd8qAdyVFzFt2lAhmOwWOHCoW
mL5dw4KYn3TKS9WKY9KAtSOTDsDnSY1qMkYjGipG62i+Oac6AQmSYPhs4VoEtgji8vyhI54454gL
mZ7lW7W4S6Jp5RWLM3TOiSEtJwaZc5ios6syTO7DYaTwIIiI9ixdOxNNPaPafRITiM10Eq/pcMc+
FhWqihY+ZVIrS5EfZVntFizBenljlQwWavbZkK3yuxFi4zNGfno4VW0pX3Tn/KUn81eu2a0sM6bb
XYc60j8llcmO53uPsVFuYBZypS4Yx5t1FeBh+YBus626FNRuLLjGKrgVZzoiZpRerBLORqfe1cI+
SFESzNsPMatJVW3Ik2iAzpg2jJuBZpv4RP9T7i1wCFzVU8fXWKPsqsN9pIcMHejwjMwjI6F9kKnR
nYZauW6y9hQL8ejMK4Q+zLNrdLNWm5OkW1v7CAXmgW3JSTHRyy0o/2mxCzKYADvZkIRTtbiZh+XK
EKhfV0uN2ncY6zNGHaCONV1IVocm8YTsI4ZL7JhasfhLFt8bToksPYJkkye1eou5llGiYjw2bnUn
Y8wbQ4P2U0rjMQnJZ8MPCvfTVA9SqyuvdUd/oecfqB3u/7BcbnLlYip9ueO4OxuZckFUgPJjaqEC
SvoS7OEQ7yTN0VqU9yZOH50XGvqnXHkaiQ8zKrZ7Y2RhJ3FZetRvYyTove/yJxAJP70gJg7DO3C2
o429mJxsbB8SBSuWceJsjYnK1Sls38T1v2Ea/Sx1HF9TaQTzUjeIW5ACz/WtxMNPTqlbbrOix45f
2Q59JOcSu1jRO4S4G72Mz0Wbi4uSiVOEUDywjIzW2vCaoB7azTVkQbUIaVScgbe80h1kJ9K3kUde
faYPzoYdRemZJGEw+TAvOUrOcfBYLuy9KLD7FAyXoaHbkuhJnU42y+1JMqTzQCV/2JUJacjEVmfA
dhrYVGul9qV1TuOlIoX1bIB4LNzhXOycUG7HFp6sUgK/zah/s0Hu3LxqqA79eUjYUtGUb4wSC2NW
l1v2dK7nZmboaxlXbAsKSitpfFs2mF8S4eeLUebAFqLiNNUaAuKhUT2kJntTdH8iLaXNlf0xsexs
az4RR9qGbzfJcUASwzoQiBhAZzJeu5ZyxHrkhzOWEyeRj32V3qcE3PKRpeSfj48z/40u+7c5QR7a
136ODgWjrg57V5SBSVa1X80qhzoBlnxM6V1vFPauQP+joYMOXaiLfGps94v7zIQTVC9xvpOViLy+
yr4ICS43ql09hOT3Ipt4HRi/Y4XmQuQ23Tt2rz2VtCoWsc8jkDqiqv4wqHpagKCr7O7I76FBFw1P
QpvO3eyEIBVp142S/OcSu/eQ5O/2TMIiDoGTq6tfoY1bFbYdrN3KeZD2LpaGHVTpeDPPzQXfAVnD
SbxHWDP4IU1cAEF6t3OyjkCHkZDqmQo4V0VzOzTmKSHmyYekHDRCCY+5pt/36OOZqjAoVFMW7fCZ
wVQb0Kzgs+ljGk46TJquxvLF4mnS0fCSqXizHYGDeV2WnHjiuu8eU9Zxb8jTXV3IzldWd+/EfrK2
sV5iuPlmFFex+0B4FUF/kPTpytnNjxEwJntisj0y7EK1ZHq25IDjobkypPDh25MtGjodpnuvxMRI
VLL7QtrFJoosk41u4/+cDQNIS0fSs6UrO4DTgappT4uqfLXRZB67ujq0qpvdOVfOgzbF5amLnM1Y
pTb9zujeNr5tTME3VbrcRkODxSPZhlM8XSaMkMO64+qyFr2dlW1me5k9tTmHSyHPVd+1O8eoQfk6
kbpp7L708Lc+W46qvtidddca1kdlZS9RoYU7M51B/QNOF3cWDdad4WbpCWkUgQ4LBWcF6PNsF1wg
M9PxaDO1WxX3jRdZzmGqn7NumQ7hmkSoWs1H1ckGzhdhqOFw09dGz4WBErMaaPjUrdL6bV9vo8ja
xT0SybmrI79pzE2p5JdwVrKDJuf5WhPpVR71BM0nrXqwF/WaxgHYuBQNN0gyIgI3ajw0+97UOvYl
o0pyaMuivsaMRyC61y9XRD+GX3HBiG1qaj+13Z1ihyB5mC9hcFX8oZlGItCT3WSFF0WJWLMMDgNH
ppd5tu9BZhh3Zg4Pc2zN3RRp9wmzqP2klsQZ9fBKiADelYD8JIP9o+a4Z0XosLwn7VGjQ2jBFQoA
/CteVo7aUTccXOq0HWewwsFMQE9kZXgINaydZr/4mjn0nO81nvW1m+2qyZO2dGTtOv17h9VlF3Ol
KW2lgGdNhyyMe+hSgFW13ESzlpGZQ7RSd0AHonIpecuRVHjFWCoBs/fWqxPGQHw3s4apNx2x7Oy6
QaIP+bu0Gu1aG6Q/Fh+hamVPeUjmcG7ANbf9vgaj6+Ykr5KmmjVuMMTjHWaZVVHbt1vlZ/erkC9q
f/Vt/6w0g+sndgkfK16DD3Rr17Auq8CE7aigMHVFxz6wvh57nZVSHseqXnxJOiPXKXZTZfw8pjCV
MyiWVOzhblp3nF+JQ/iMmSSvNWL7XUG7GtNLiQU+OxYc1Hvy3I4qyqSD0VBbj9U0bFufVB9Q+dHy
ZrAZJiXes/Hh+mrFFCPpX0Iiin0QQ6+d3oZeSAvPo0L+HtsaLECHFd3t+27rJjTtmpICeRjnzBci
KBSO12UcOkS3BL6qLS9WL12otuCUMcUzhhCnmouNqPAMyEZ9Vqnut0LKBzVqoZCubWKw8/V2gApe
JG4f9B35zEToGlsLZOAG5T7Xliw8zriIt2kXP5a6VcA/N9HO6sZKyVRK/M1c+dCSNH5kzO9tX/zp
MW8glBI3VauaO9tdwJcxd/AQrjyRo8V6uZRPw8j7ZhrDss1FdcEbQ49XXyb8k+ODKmGQwyeH8JYb
3NKEnZWRuxgeYjea+EcJQ3OLCTPkCr38+Y5+CmLN//02/Ydm+XvHeX2E34epKYU8u4n78qSlJYnh
6yP+3KdubIR2Pz/Tx3dm7/cZwwzbEjUSryCZY3718wf/8e3v4//9jcXFRncO/+Or+Psi/z4j6123
+P95S2SGmDkac8hPdotJ9udhfp797wv5eTY8IlWx/33iWsFLuP+5awN4sP37/v198J9bfx/l5ztV
TC3nAwfpwZVvkW0ST4sD/1AWk37otaniMpMAoFy/I3Sl+vvd723OggkM5Nb/vU+KyIqu2v+75893
0Xql/r2tC3NvClMT9BC3/32En9/+/ePf5/r9u38exsJL4pGJq3maTR/dx22CRXKOrn9fCMaxFU6/
vu7/+BbvBR7N30cr2zIK9Ml6zIqRrbnM1DlwBhXOCpi0ny/pvJTMH/jyz22/P/58R+bWlSBIJPjn
9p+//7nt50F+f1yoQtn7lD3tFp7s9xe/T/Z7289d4PiRX/DfHuvntn8e5udHQB3NRuus2KMDsvt9
vL//7s/PP09XDnVKSMr//1//vdN/e9ifv8kW9+h2Q73DBN4fu5KyTDMVwtfXH0WYMEZbv/zzI9wT
4G///HpUg3RxgtRdOy4qSMGfP/r98s9tagW5xJjwef4+wz9P8/u3/zzVf7uf5oa8pt/HQl9IovZx
+bn55w9MeB3Eta7/2e8D/Mfv/3mSnx///bXiEro8p4P/X9+C34f9fR3/9WF+7vjPfX5uA4OHj1IY
30MymB46X2SEpPghlxhJZYKfCfrxBnxUEvy9XIzGk2JBYl3OsV4//lwNKlp4ZDTjJzRhY8DGXLsP
ha9nOK1QvsrANpR1Ect8Trj3HtfBjulvewJt256s9Tu6da3JFtsGzKtl1o7/+aJntM5Up3hQw1bd
u3G6yyb50AwJLcfVQC/KkjFih/pvICGhDuV1p1Vna2HhCAdqZoBON3Mtv8ww3GYxegIj7dl7MIel
B9isct0Z3mCDIk1Xwx3e7S83nx602s2CuEEUUUwV4qLW2hBcl/h6QZUUZWfYGwCiE7XCPVPHV3ba
Fmf4hWT/GnBl5uJSaGgBGGJbW9cuEQRQCjNFr30z68PbuhkOkzoLnOeLektuob5fCL4zbLark3im
NGFr02caEnYKHd3pIFP0ayXGDFwWbPV5T7f48+jYpNemrtkeMx/FxyTPLJd+DKYWhP7LI0z/Azy3
Myrd2ks687UZm2NVzXlAAUU6C2s7FcoVOHfankSSbNmxVwRJH+Z4gA2RscdIaQMq8L+2UaptVIMp
AOEoSTA2vHdWb+xDJ44fImaIS62PnhI6xEawMe+c+TqT059O8MY40n1lps54dOUWwMfyEjAdYZmq
R6CX047Z2ZVOJCGip5R9Sxs/N/JPGlJAqioVwQSoaof1XCh1v+91xt9K6+wS0+adNmmn192INXEa
n6glp6BrVMB2eIhFclNEDO3RBfK3Nq3knaHM852+8pqHUaEyzxdPhNlbJ6HKML4v9rVCg6AeSDp0
Fm3cmX0eOGg0fN3kH4/QNe4z53bCv713Ol70BIOXGVKlHNWSD7oOjFi4HjNIiFmRozI24FzqdXb2
sfKnJ2Jm207n9QjSU7uHWLJ8M8KmTO4YDzTmW6+I8FLpw2dTwLXSOf08ZIASHz9SuTgWwIjV1GQ/
JSCld6Q94w0xO3yhOfItw8yU3ZLBQrbBya8NWWY4ev8cJhlifhuLaYnwaiYuKHJ4Lhsl2bbsCUkY
JjmD3LXQ0SlBEXXh7Qx+fmmcjzoviTxTo/dZQox2FMUb4XKMmnGmn0DgYYmVy42/lFX5ihuWvva0
vLjNDBHR3GvKt1ihaHpiJAdAkoXnpuotVlYHOn++DWP5MGsO/jT3agASt6kUOq+ZbDGuZ59Zow3B
0lAY03isA0CI8VpBWyDmcUmVA4Sckl4IKSkLp7Q39iNNcU27hg7R+wXT10F9txqScEjjxIPd3ndZ
84iYPvdcOpW2W79qvbwwQwPQbPSrhfepUkPDM7uUznhIChp6ePYb2qRiVq5C5FOMO1IR49lWSEFo
tDs7NZ8U8rVNbGt5zh6pK2BnwmM+Go4W+ao27HEhW/xufo5c+Q62rmVqXH2ly8sC4BuZWvypJjD2
Ov3RaeJHifsARgUclfHkaoFqS/e9nwZnS7tqmhHjpUTSb+xQ/1Pm6KlV+zUdLQIylmcJkcDUuVuh
jWdDRX/XL2bqSyQtfd1dhehDaE3NuyyO7U0CqWs/f9gSpEEO0nR4g6TNXKifb4C0b8cBz6BNJxGT
BNduk0FYI0tEUjAn0cJsI44Jr60G1HHpu+RN2rQ1QhhsFocadi+Qbqa8PXtEokZyIfD7dNUJ+3tb
WOEtapTeH0PSl9cRsj0VW6McuBAodBzy/GWMhpzYF6K6upZ2RNcVz7WlGZ5FHF4+kbQTZeOytVuV
hszERAyVvd8p+ZOd6rdyWpvTz9Jm6tskGVZKBBGJ/lUp2VeR6J9dY9DlwKkOLDvaDKLAMTNQrhUh
+b0aQhonZ6oVz9GLhkphKtB1jnN1r6bNpelmgHXzVT3Q6OxoWOkjLzgG7t5hvVNhIvkTOQLA0+pr
5labpLKJhhQR+9ZoOlRw7PlEysyuA/QitEd7O/JS7dAyVSfSGfNQXl2KjMYWvMimseGy1X41mTex
kxdbU833sQZ/Mgr7fjuMIfoPZzz2TNYjuzS3DauuPxgpuvZRQmFSmN0g7iPf1iqnbWgon07DgC+E
TGQkBpOBEY2SsHdMvR9gF+B2L8xdZeo7axnPWVw+lpMamPCEgzX1GBNE/ppYHGZK9eKqVXokSjqG
TFI3d2iA4dbmT4Qf51uz7R7idvmsJvtZr9DVrKQhuwnsaDovzlYAT/O0DimrZtvnqkZGU3VMUiuG
MrbZHUAhauSz7WA44C5BqfbK1P7NjfIHux6uJpvoKHVE4JrvOzN/zSaOibTvAn2gNjDkVQxyMJ/x
uaktTa2s1m8SkgCNlvMTpoyV79l1oz7MmfUlo43Evpo9zs23uZ/eoo6ZoMiRhDrQbPqEiW+RfY6g
9I1mepXN8p0ypJUROHOZHAazeGC+upraq7saV+mQKEzHM40vRnwPLbXfVUtCCowGOLPA8Ar1471z
ukM0YMuhu+mXDlFjYy++OzioWPoZnJOElnglEGFWWs4lc9w0JUlg4eoR6svbLILQpCGM8DFF7Sbb
PbwWHSy1hrFmNTGmx6QWeWCvYD8krM2Kfmrygf1yiKDdFPp+1VE3dVhuagGM3vpUC4xH6vgy8KIO
av2c1FkDlj1/IrrqxJXvPiHPeDMMgrc+uhDSg3pd3/Up6bBVGHT7jhZyx9vCRQKpRILlakM4Z/IW
zyvHVNSXxFnVCz1hGd0MiNSFu1rdk46FmkEvMalw9o5O+A3+9Vhlo7UiFZ5RhVzpLrwDJ/fEMN7W
fQStCTEBzLfSS8f8VcAxRR9SSa8j4AtuBL3hhWMjM1UbcC1lQ6uNVDSTT67iFafkziQU5QCwiWD6
C94A1DaYgfDMcLoMz3ZPW27JnWlDLsN1ntIgweXDu0kEFxCU6KGy8+96Na4UfT4ivR4eExrx+zZm
qoKgR+BawGOA7ryM5AnpVrxBw/iGDWbLJVcP7KIJRCfPRuue+4oMvCZES58neL4YrRsKugIs1EWG
OtWJBAypxaLJb/AmC95GIXAQFKistoNO+GGHh50+C5PV4h49dc0xh5gJDfXG6loiH4kKCG1Qvxhv
RufW/VKnYbjSZmKb+8raO2H/AMCV3Zw7vKH53cyzApt5HN7azg0i6TDVSKAsuEjmcpo0LVORvKqa
LbJ5Th6KsAZNYAN6mOuniiC1yCCISOfgLPmzoKivWcEHWaMDpzaeScdIK8limFyZ+LFkNF5Pbsrh
0iR3GpefbTdwroVhxpiwuYqS6o8glHSDgBXXGelknXNBcPKhTahSlraj9MYkFCZOwLj3PETNyaZY
jGiySTe6UILAyLTOepI9UWs/ObZRe1akoY/Wp0+6UgxbHDldHJelhmSWzBneoxoWh7BvlSilPW43
SLcbzo4R4Aq9W0sWTJvInt+YDjWYnZtBGiV/JOG9/cmqNMItrUkBLzbCtBt9TbcmCiuFtVWwD7aH
G2yoDHuV7MagN87M9YOWWLljzHYN7ZIp5hLLHbpco2O+rZGEhILog51y41lZg+yVxFBPcNAof/RQ
f0+q7ADZAnVZ3J9q81LUqum5MWLivKAQXSzy9LrM8VxMOelindvBfSgAYzLaMVzzikwGH8k78DQE
lliN/F5GN6k0TUQkzetE7vtQLndENRx7Wb81JjCSyUU0plbxY20iGZ3q8NEZV6KQGlF3YspHK4sB
3EHLoYIQQJzCeGXZS3veJKX1ng5FvJHj7JkRlHTTmB90FfNSyhkY8w5nMApXydm3haBkm/dAFCFZ
azZKkOkNFBRzn8dccJYWxdj4hcb7ZI7mJZqKMxHfOONsh6zHGe5oZj0rMAZMbGTIVeWL3p0ULbDV
iTGApdybFagnkMHrRarCGOjgA52f4HYszhiCPcy4sCnGyYi7VxkbHzqRIEFI7o46h/7ca6k3R3nu
JS0VoeVy9FfK7PoUJhFnSEZBZbBYIOmrMuOPwbhiY0/DN0Ptn+vmJmks3Zt19TZBXb+JG7HNXGb3
istRIiz93XKc74T5ElbB6mDo417OusvkQbtrLBfplOYiKjawzmUVfDILGlli9VsEWPvJyRiM67On
IYoUGlTRCD2vp7lIeBB3vBAqfWjD/qQgUGwqRH9dXj+meXmOVfsoYWctFfXz2LvM4DWdxA2yH0dS
2zYVjFNaAS+1+TUjSSJVMt0ysMIn1g23ohxfRTd+JkW/Xxhq27r2hr7T2tbGmJHNQMj71GLrW0YG
Ahw8tXlP1PHtwDB0M6fFWeJYUphRbqrUfU0t9CfonyCdgQUEFumydd+UrQNdSQB7i8tzbplXpsbk
k8wy314mjBqqgLgUnyRgiW3MVMA1x0ddKqR2DGUQxfMdDjeogZO4LYASSZmGB7ZaLw7EO3rtiEwK
sSmZI3t9n1JgU2DaAl9SqgMWHK0jsrENQUG7XsToh3A954/EGrhHNQ33HJNeW8eGP6UaOzGJ4A2/
QUkqgE3neU3cQOQOqoyE8sV3B7ynpfDHRn1RcrJp20HfhRM4W0ijFXB9L2rEgKSq/4xJHp4t40B9
gSecAoNQUYuqkt0XIV3ZgUraOiir8kQSLKhV0uZpbJ96X8H34b6Qq4IGz0m/ZhG/xH1M0iWGZIWE
Ry91dURX83NlJrkf6rscDMkGmnIBUjLy7ZTRnjm8gPukS8O0cxumfGpEkKGFceETthoWTrHnbukq
vrKzR2h51K4VgtZ6pOSQNhRBp6s3DAFKRELu0ay+6lCQpx3Xlz6KAwP8JKbX6VRn+gcgiH0YpwOb
NvTITf+ZjPMjYapVoKxJ1Q1nvO8qgr2hy6kEOvdSzoGb41Yl5wCtZ98w+YoYhVZh5DWhb+YScB4m
uy1hQITUJF9VmF8R5ILTK63BDYVWDSCr28cTlGWHOhtemv41Gpg68keN2TXhr9qbQM0ilon+iVsc
MqP+qpgBBXBav9Icq+8ox4AY2MsSIVRt+OJ16/xeXa7b2N2Lm4nVlFPxglP5PdHDQLfkH5Asl9DF
55VwjdJE6xdSPLnadJpbBSVHwy6+Mtpr2Zroypj+CaZXmavvlLUVHteQixFd+nlSDkGCgNFm2Lyp
6/GJcxQ1COz+9XJoA+ibd/zdpliGiEyP+KDl6iMeVGWbMP17MnW0I2MT3vbxlzs9N47xjH7mQRQD
1SbUFeDyjdeFcMcRdaBIQksp2C1Q8HJuotmtml3T2oHxqto6/g/jaSoGhTe0vat482gKGrdKns3b
3jReJNwPLRrldkGrxSfjRldYCB6ixd5rq+7NjGJCHjtI9whGHPawuGTxdw1GQR8O16PUb9w4uq2/
ufCGEWK+xriaYnmbm+zU7FZHtzM2SAjUl7jt9M2sk/SXjw8TOoVgjpObVMgrw0VHBkjrYjKG3bIJ
vBqxeU+zca+9I6V+FziXO5UDM7OeRGzfA9ve4s8/x+6yy3osKPl87FrOlgjrtDPtO0N9GXrrQxFI
Qvi/DpiqAty4NGNS1n+xJMZG1eWhGS5Eqp87LgCumRRe22uv4bp5dZToiuiPTaNVV5lOAowiu8+6
mVatwFM+wLanQzoy/KPwVi3EIiFHC1XMUMJdW1TcVBYT5CrsP0pT3hLPTcRoarGnGe5Fbp4QWXTk
IGJiiZDaO0wseWGKsjWL9JsCgEBuVe83wIo/4yLepxbZi3iL1cz6ip2WPlXbkuMJ9jiYyJafa+DW
GUHkTX6o5YSfRK39prLeM607tjqTWNdKwM/jv0174yMOy9s2sXxeAvDXawENoVvGq1KBfpPZSDcS
8BejcRf2JFGE4Z+lVB701bOGY+dByd4kGgdrAfQXqTU1l462s6i3Rq99gmg86G5yDxEnOlRl9tXD
W+ONyt9mTT5nJVaV0sBp3FX8z8l4mbPxXKXJPRaKd0qId+L7yCOpZGDV89tQRyPYNBZypSBSJF4q
k3B1gbx5+OlUTruJS+YWiB8lf6IfUa3TTYjfXCxB60z1qsijEyrou8IZzY1QldclGgkSdY+xW551
LuFAUXZ9VSExGHVUNb2fjMlLkrem96ex6k/LyD/CmtT7Qa9uiVHeIGHj4mLjjgkxf9jNaSlHP8T2
atPRyzOtPhl5QWQGTjyBhqRE/TIToUojHkxgiirWGiC/LKM4JQs0XZUcj41SRTu7KcG/ef0yEfsn
kixYInHKq/LdNps3pOPXsggdEuhskLz5M24H4SvD1i2rczI40U5vU0+MQ+QLpfSMdLkoYXkEdkvW
gmX41gDphyVP8QmXh6qJUHRR5Z5MIKRy6KknZ43H4p+qDfduWnPWwTSxK6ei4yguz0b+BEFmC9L/
po37l1iifV0PQcLF9E1JeRRENgcKvfwLdr8dHfGXUPQXOrfXYReq7BL0kauT5ltpfcrJs+xj/bWY
bJONXkxZO9Y7x11gt/UsjGVyj3qBdZgIX5/mcb1nN3bfz8VL3aef7H4fRqfvDwI/iFEu4RaCwItV
X7V1+Ep5MBzimBIlpFF/pTim36Kj8hDbA28udGjawOLUdDYoGZroqpiVK+C5yoW95vNU0NtdBhEQ
ZV1uUVqM7OkR4mCooTNu5hkZbueyUhgQ8AAwrJRP9r2kKcsHMwmd/bQol5pd+SEiqCLCLXaUycim
UWkDY+4Ur04R3deztZu7gnynHC1zA6KcSYRgo+bE6q4Itd1M9uDBUhzk+LPreDjAijtlJimX/Mdu
9/Pj39vCYp9yXjK+2Yo8ydAC1zprVW+xjQfPncfONiqnF8ckobcwhsAWeKoadz5UoshwHIg3mz6y
hoF6I4xB2fP/BItGoTqYIZ0+rfDY2jwtedvtJBV6O7KGyZYGZNLf17Dohx4EVGKz+oAZP5iadHci
/CMEuQdzzmiooW+8dI1ELomKoMObogwEz1QGpb09at+4gTlpqLDJW/owUoimtIiI2owQkGKRj1Uk
WK3NZclpjjhH1ua5gmjT2YtQfMaujvnF3KQzF+FwCA/GklypJh2r3tWf3ewyIEXAI3xu1qdL1gmM
YcMOHOO30XWeHBMihlPuTfw3npzTq0W174r6uk7BMKCsuS8jHO4YmQ5tbdLSFNd4GDetcL7ayRIs
hpC8rPw2XUcHrlLQNoR7bqrRiAvC4IxwyxloaH8cJLrHJmqmDZnEW4rrkdPaOJTS/CawlN0b/BR0
4k0W0wm1w2GjibrjyDLERp8x3oGQum5T+TIVHeXQlGJrNIo/Y7J05z7rdxHtbdVip2xELgvsDIQF
V5XvxupLMouzG/1BBZWe1Hb1IrDhrNfU+E5J74vxKTSwpUjCKBFnIo+tsH4Tf45KmMxsx03ZOwtk
eTBkdmmias+Zy9U664HUZbRYoEFZOy05mQPdF1uaF/bYD7ZaPHeFk/tKi8FAaiAoIsIGC0ffJasU
LkWRyYcIl1yoe5POIU0qdJq0PTH+QmjW+Yz1WmmOi2JfJisjigktSNrpJ4NZWKA69vuCIbEYaVWG
kuGKjPirbmW89aQtkTsFYanMHS+zbc0PF/mg5WQ6qkaDsxjSz8agYWXVX1na3LRuOe7zeXUX5XhG
dPPQF+QqzxGDqW6h+SRE9j7Q5GO1qRTMpnTMoLAfolSuBbT+atn4X+lWRjvu3d6ooH+9UUfeto6e
wreGDgvGJYXatb/COIBpEENltIbCUIzchmBegMzR7BxUBS7xRSorgqYYat8trZaan7GHLUdiIcmU
oN0/jMzLOGBcIyJeIW63iOeA37XZACaYIVBndXw0JNLTlz9HFlyFgb7NRDSRNtLWpJaqD6n8P+yd
2XLbTLalX6XiXDcqgMR8y5kUKVKzrBuEJMuYgUQCSAxPfz64qk9FR3S/Qd8o/Fv+LYsCgZ1rr/Ut
IjScpvYJRS1rlq/mpWPtTqKUm5gvfDI26aVyzGsoHXvvmD3s8qk+zk1GQCOv/tXbQpM8XurYae8G
9PY8INJApc0rwE1YGN0LWzN+/tUMbA5FNqJ96lTUyOqcW0uCr96dsvWOogK1HpoqPXc++9NGIdpL
e6S/nKsYBhiwwA67JweI9zCstpW7zJ9158IjPro5d9IirV8rb7YPZM4ybmH1dHLaZSekzIUHWpLb
8nNqoZzCXcGE1Fsn4bIwBkfcsW8sO95oHLM897UsiI35VhUBwl1XAkqEO0hys7xFWxksb8lrMfIl
8om3sF1QaO44jo2LrjmTr32je5Bv0uo8KHs5Hhre9ptyfFUe3zHlY8Fa5ATMxtjjtsZKxgv0mxu6
9DIQ+A4QJe/i+sFEQuGKYtHNT2Wb5O1Swqo47vG1LTnt7IZbqLVMWT67HgDKOMGzWB8cDu4r0wCF
Knqn2rMsthO47yE2zCTRfL3m0wQz/1iKaEtbyhs4hrPUvoaakNX4KYlWVBMrohmAwJjO/CHjj1Ma
vAJu/CVtr9/4QX+K2aEiHIYiVAAskM09+Vt0BS/RlN30ktQNouC1SHRwIKdEdWEj5arDg7oRTXPo
qztVcSW7Eakp3kiQWeSFCipuN2Mljr4g2clY4XLNOdL6Pcbupyn+6HH+3VfNQyizres2t7n1zFML
gdtso0+8e/zfjvAIdD9HkKU2o+SWWTDxULyg7wd2zB75qSzR2zYxfoWK8preUuaa+x2WAsfwt8Uc
fCe5w06HtdcaZyyzxswsMjGxcq7di5p7ZTnSpMtj+5jZ0XTyiOKsUo4+tNAyzMb1uDMkrTAyfeqM
wtyp4CYAz+58c3rVI4Cq1kQVHtVLR8vs3hvI3VFSBwYoBK8z0jVjFvElAShf0EvQ2n+ETm8Bp30O
wTwVtR7fHMFxoCevtkpCuPmQ92s3ucY1qYTaZm3ArDK0+Hlr/Qt4BJ7u6EKBr145/e8hQNCXGRK8
jo3nDlEA8G+4ikXlIX7YL5rGG55yFLPhBfk0OLqrxJ8gh6XOscyyB8ORQGign3NEotehDtGvLc2Z
D2oc4r+sfkx7+Oq0ycTiDQeLe88+r2pYn8UXiXI4xy7hEiPgZCx89ch3lHFVkStS0i32iQ3Gc242
uZEdSgooWNXaNzoNslONL3ltN/CRyAJOMrzjOqrWVkPWJumG4V4SzXIURpYRdFbSf05TfeUJmzEF
2ytCJSlM1KV3Uu6mrG7PJMtQ/cNM3sxZ/s5avCBdkj0JM4zWSYP0mtQuhL4G4YQAXX+tvHVaGt9o
7cOHER/YvmJjNxz6cFizzWP17fvwQX2Ho5Fq75slmZNZ5ryPodpd0+WDi/pWGvCQ//4WOZVv7aI8
0FbOd9sGz4ALxkOJQXwpYVnwpvkuoIiV87GeNrLhPhxJ6znrl8Lf1HxrZTJsLCH8dWwfAo/MmDOH
b3GaAJVZejzqthy2KuIgUw4zs9BKjXVzbMb2Wfty3gsCSFsNTGnMnZjdMds5WCDQzskqrbyAiFIX
kP212MQxwnGP9XDZc/LK662t2v5ey4AyPV7QaiavKi1134Udnb4pSEr+fwzwRsd6oxkovIkmRH5k
RhKFX0NvwST1WctnvfVqe42Pu+NDNhWtMhQe4H3fhsq/lmzENkTYsRPjnI+ksdOsWK3CaDc10LKM
0FbkaaLh1I2rftyVZQM8LLoHSnaJPc4qHMvwwUp4sUaOHkM/LMkOyZAz/nDLBcbmBzfLVg9NT0tO
6kHimNh/OjyX4qLjJEA2M9K3LCI1nrq23nRVGe+MAvxbYwV/fFeTPexexw6nmUPH79qfcNi2E/dn
e/7tjJST29BZsz++xwU6l8U3YGzsNX7H7Eflh6ym+G6w5YvKMVN0XFyifR7z9i5UOHzIaW7xmb9Y
OVwDP3S+HVrwGMSpHWpDYa8j4Z8FjbEF+5etjr1jiOXnRNvnizUT4Yulwba95gXwnd9wA/Z9YqxJ
ihS7kV6OzZAVzxAi2Jv6JPmxkeNZm670NigUiehXcsOBwl1lHQ3zthfdxtDqAnis2GPLOE46usqW
BbGPFpFbI1Ydn7+TGNRbWbk/ah4vDngDptRNEiV3BJKrFVengSGo3eUOOa18mc7Yo1w9SrkYZ1sC
m9o+NG53tCAm9eX4ZID+vvR4gYR0eQykB7gULsO7/SNyG5wxrAijpoy1n3MeBrxuoqFIFtOTCpK7
jl0amtuncLrujP+Tu30w7YyuCzctHOXQSbha0gcK6Kx1zL2+VvvWoWBUFzzKASRvC0t+FF5KtG4k
riSMn9jtP3Mn/+ogKnP1i/3Q8HNx0mENEyffeXMLrhYRkgbcrQGfnbGVPJ+oQYI4pNhQGNjYurzM
Gs8yxifusKesy174+T/6X4q85CZGL0CmRfRvQ5PcIccqN/4Z2/GxFf6PLLq3YGqf2EJAIc2MmBe9
Y+9MuqyJOA441uLeYY9qkLn2HPBGZhIGq76kl8E3qNHDdmTfycb6sqIBzFKFT2zZZlVdjPGlCICF
VfKoR+9Oq9NkT3ufd1CFe6/kxh15xrvdp3+UIIkNy3rc14Cah4j0vPqp/PYtlDFqdFVfG6pGIp6c
3NML+HWH0tGXEaAE2dmB5cm2D1IsdaYjd9RosK72i627xFy4+fz2xQ8LzWCbzOFlxJK2qSznmxr6
B8LCyQmG0Gl057+B8osEEMbgXp49QIF51ZT7bnLNLbY5l+kCYmNFjdYwxue2k80ubptHcmBb0615
++fOSXEojbvGICgPeqAMm447PEGy7CeBuEZooTvaS1FIBE7R8VBxGG85hHnx1pgGIhBJeIeysR5b
uqwDN7W2o189J1Ld7N7ejEAd+Gekm4Ec7SZALV8rND8PYO6qYV2+TicYer6dnzOveYhh3dL5INlY
jSwxxjJDrCr2TWcAKJHXbjYtqM16R2oCvFrOUCbbQ12B+ujRhFNaJVfdWG2DZL6k8KupXmuqrSm7
UxxkxyimgwxcxJ0FgHELv+Yt5bBYjORddMsIQPOCYTH0A4D4Tb3bqskAK4SxkW6MSXx6XXN1zO5Q
hsW07Szm3YKmevQg21hXRQ1re7h1sf0lnbvY5q45poPPOuzPUpRcOy7ESh3++FP3ifjlNMErG5T9
WMXsSvI7m0NpEjNGjLG4+tl4pbfkmg49bg9Ke+Oi3FnIA17p3UZBGA55Su1lY57gyoA2U+KtHeHd
NAimbglmpdPZOqy8+2q2n6j0eHS4p+wCv9/nat6H0qK+ER5xkK37mgWZBzIpy1AjicBlRCREM9ob
bJT8VxAz7Eh8MS08Y7Mrj3R87Sdt7fyuYypBbAyrEQuAUZydUf2OMv07b9lVZPPKah4p7e1500xE
Yep3fPe/09H96XW9jSCd22Yh96Yxsi+bABk2nNq95AtJloU9ATLEM+Nq1/Nz4vqvmT8eTGEfCWU2
G6MT53QwFrwsHp2eB6LbkrU9/8FLvW1MyQOjVWsdOju34QlrDl9Y1m9F/uXYC+AgPyLqPhAJE/z8
6rc5CjcK9AFRJ+slrBVupPBX0mNtZ9N5NsAkUOUFKDCm7d0tgyeyVgjcZfBiKn3uo/r6F+X//1sP
nidJd8EnvrNqQxeWSr+7/6PDwBMmbQT/79aDt5+2+8drqmLew5//l//z3+0Hvv9Pn0ZzklzoG6GF
CeZ/2g8C8U/PtR1auUNAlvwBPvXv9gPHpBfBtEw/8EMAIJ4v/qf9wPb/SQG9Z5qMJaYjQi/8r//d
zHCriymuq3+VVsQ/9b//+x+ssG51WnXt0p1g+f/1D9prlz+4dDW4TmB7vhU4ru9bFsqcxb9Cfn8+
plXMn7f+F2nKgSGFxDQPQCjVov4pNatWsbAfiekyAiEJFJInCu+ezw5R5YjqmgNjutesfpawfa9x
bseoRHO2rqo84kRYGiBVsIJ7/icnimtPAm5beyNlenHMjh0j1J6+Xw76cXRJvTs5zcD5TRJvU7hW
MatVWgvzLfPN24CC7oKB7VmO9fMh6CXRqFgegNfCFKiXNniq53RnU8bJ1j2gkctxiLzpiWOXqIZP
P07ggQbDLvMWKkoEdCMuYKbCJ54XPFWcNFdkFbwkIboL6w345quhENYxTNpkX0XVxagtELGZ9rbk
S/ukTDc22eEdguWlMO35xlbF2JaThwW6JffWdpmCLZGH3MJluB1tIG+ulZR7h0bZVR2D/0TxBf0l
xqe8XwLTrNYhTqymiti56D/VVDhML910zQj1bQrhQ2PIkKrHYQu19KKGsUfi942N1+Q+QHuWDgzF
HL1QG/g54T8j6LmDdpRt6PvbJZTnPNs6YI3SrtuafCKOtXIj3PZCqmBlHUopnmWnWa0kxrMlLMwX
7auXDA+uw60Lu17jMbYoMEaYF+r0bQbbkoYTtzfIjkC4oXhedB++mD6EEXJ4WsJRyWm/7XL6vbHE
H5fP2gUslC7x2Ze1H0OGJOlWxIC6MoQXZDn3XaoWHRVTIXbMO3scGVSsCuksoWam805DzJIQeuYp
rt3iLjD1Bcf6e1q3Od0NItgIKst3ic3U1LAkTIURUb0oOxLvjrWHJMUjJXD7DQCXbp85LUaAJF+V
YG22NRf4qnNL8OaND9iH/ol3WoLIADCs+ooLLq43TQCJR+IBXIPyWNeTiPeMPzCNxm+CFM+mKOXC
7sTYQThBKFyokWk/Skuc88h94Ah/rXMwRc3w4cSFv2w23huZqKsqAHun83AwbKIReY//IB1RPRip
twbWsFRZ3mqE4HJuXbIQ8OQYN6w9g/DMK9mcWv13IR3u7akHbAicioAf3WB9TOtb37+JgkbdOKpp
VUV55E7A22ykPsjwW1Am0TlSxoMWgLX8Rl1ZiF4icsBWq2FnOTazQkl3QekDZkiTp3wB7E5zqEnV
WSsGxPvOKRuaPuml77rhJXlG+HhkRc22ZrE3VIhccv6ddSV4Rpb/btDck5zfhZXJe9Fpy31fKJxW
Gn/jNKthWwdd8j64twgfzYHmEoNVV2tjrPMPiUY5zN+zDH9Oka76QW60L9Ktbbn3voLuTaUP1K+3
yhp/JkP75Mrd+8Ybj+hH5DHwRNMRNO3m3KpBwGjS5klBpNJlhRCwqFW9sckGHONUg+29KH5QsHOB
NT+0Gh4G0T5F4JML796vqG6xc2wnQnJm9h2fk+0MBSaGDbwOXWA/eGMOZvtJWbCL5fZzHPty45v+
ZorNT3NefkDxnKwtyNp+ROWnTriVZW18MKiZwDenvnthFpsSGOS+UPOxEaE4F4PGHmJHj2MTRi9J
CV67eCqThmhMWn1OPQj/2k6oA6yw7Kg6+ZHSpBxzsBnc2MoUtn+140ifxmR49VnRnBLnNUJrY+4v
8IpBlMyT4EFjcsulLtejnjHmhxAIMd+jTyWJy8TbncvA/fGyP6nhvRYzS/ZyCjtKSMXPgK1hKE3E
aI8Jy3BNnA4leab2O07t4Z7ikhzGmolzv4QfQjsA4JivoMKIXU7ASkOq3pLOZvkZqE0guTM19bwf
a4rhevLKD5wY/F5dOgMxXqaSn65Ky33kThuvw56osXWtwA6fcx+ZMrdBMkAbTEKwZInzgl8vQ2CV
DU14x2ku0lO0MCfrQmxto5OE9mmOJwIDRAoJ0fb7S1PGL0CM2V5dcaDsUSlRoLMq3miekpGKxEMZ
mhjpgF43shxg0Bl6Y7konu6mNUKBOWncYsgIeG1GNvl5SSIDHFAwVU+YYKc1Fo2MrEj44YW+PpR/
wqJ7z4IF/lk0D+0kx6PFSpLtQZBP18LEVOF53OG4vXSy3yRwMleqs4NNit8alJ3a254saVBuEtBE
8V0D04jGn5AdlM21k77yLIC7kpv5nhoVWqIT+4hk0XAMam523gZ0e6Ca0pLuUXYAppbkrpewMJ99
HNddJSGldDQHevLSHirbM64OOnCWeBpJDV9ZrU02aOFT2hr2qdb4Lo3e5EMxlBSieYeEc5Gb+VuA
WU+z37y4TvicR1wocf4GNoxe7mB4C9mWnqwFoS/7ZdHZjHA/7D0RItRSOzw2qcTj2B65rzZ0E7Qn
sGJX4Gn6IQ/uJOdmiqrVfThM8AfmAMCmz59Tc7ibdPjAuWh6iPpGAW9GoZ44AQNjDXa81T6kGh77
bjKObcz1T+MgqEwuTGaO4ZBGolvPk30i5iRYR3CMraFGAW6ocyLZVQgFZ0A2Bz9eu06/a8b6p+kn
b+01gOqslJZI7ahd6g4WUAicanTvnnSbsEC3n1VPFxNG0MeYASQtMr2CkE8LGr7ksMfVYJbmMZrY
QSnAlTaPoxTha0Px75qHgr74QE9ESo8QFX/IK5zI4oPLIvxqgnpOUhF/NBTS7lLLoLZSE5erZ0Iu
dUSuuRQfSZTuhznkAc/xLKS31lN4U0VTPlu5/+Yi2vEXr71TPZgQYKWVbJuuEgcaKAkGxctB1wJ7
MqafrjEP78qMv+vEqvYKd6Qt7DuvGbCpB7xipmEjXorwRWN79Kl+PKNhkt2IKSbwlvB67AqWOcxd
hKQ+oRl2nIVIBDQxPQVN7a0NQz+WU4dpR88bYn8xyTv25nNznOKwA9bA4XBmOdKwYFvNGXeuFlUR
XwqbaB8V/EKWgw5AXE/yC/y+DbkFbIzvsdRNx+w0T92xTJOH1JLuXS7dT6lTtQW49ZDiJU2p1vHm
+B1Jmzti8+Ep4znPOvIlSYS2GGOOimB20UCQXFonZ9NdzA8FNnX42Zn7EAXWn7Jkb+rAjWN8YCnN
+LQs5LMjOt2WXs1xQ20UZ+Fwp0S28/k5H5lWinNgjYxI3OtS2pt3JVmWbdcShQtit16nuZ52zZKJ
Uorcow+U1//Kcjms6CiWeyCFBaY/A8jgWgtMv4Ywv9pYfDii9o6tkV4LnqJ3Vhk6GywSzYpOLJNb
dDXMEHGn6jFqGpgabb1y++yR/UxTJw+RQy9tB+IdxKEDNjlcuGQz0ChJc54/sNppaUGlEWTDvnQ9
Naa9U2Cgaoq+7ztmHz9hRA8DnmMD3b0uEL5VnznNng4zLDqPrglgYqzVg2+756CkISVHGK/12B8K
w+PxEpERdYy25Sk7I+WMGhCWJwFYtbP6RZT0jZGX2a5lMW1rUj+oMbe+msgRWQaVIWyA2Y02z7jN
FiNm1l+sgmxfS9Ev725ebx9fAfuoG430497R/cuIu5exXLHEDbCOzl053WkjA8Bn2yuUd0B680IE
yUR/Kow/3GMyZvK+/HD10W8QNuz+VZntziAZf54dATSRZmOH73k1LJgUSyoEW9TrMSSF1LqK7Qv3
Vd8CFCsNEtUAdTA5G35+zSJg7MxJzUdDygsTFqjsOZp5rhnxgo9siAxHw6uT+vsZi/7k0/BQd+Xw
HsnsWwdMo2x6r22if2DTIQc6HopV6d7InDhnt+eOwt5iLHHLk562cMHwKa6/OiIb5A3pV2vrOzPg
Gs15AyCHiK+kOBuly5cyqIpJhuZtcqcf0eSPbca+k4kVn+Mozu2F1dq+avDzWsTh6rZ1oKspVlH0
K/tm8hXnCEVMIh9lq46BN/Hcu6kMeFkvPzlFPXh6eh2w4ZhspvFf35VFQ05zwEBR4QlJ5/Cx1PHe
jViToNaB/XGosChwaT16Mnx0x/gzCGJeYXQ1FPRCmDV5vs+IqsxQWRDGLOxPiPfOcBE5MPvIwpil
61NdBCf6y45pueS54BTRFbvxWu/gRclXaL2MM15STm96lL8kpRaWF744PrZKtLwxfI6m8Jvp85ev
uYc4kbk25C8BQ5yNqSIKmvFoCcyCs0F1mztuf350myGB03T7mgLOl/TQz0F7I7ukUYD9RzfDaJug
UpoWvKEkIy40wvrrOG/GIBf5qyidepA0n2vPPlklztAyEiVJtPHqeslZDuqG4+W9UjU0POIhujtV
EXdoI9oWLvy6Kr6vXQzU1oglnfvCyKvJ5UiCDBXwoTZZBjXqUBBM46HtfuX049b1ZTbYcdJKS8Oh
fcmkuk6+cROsulvvF0jlLZDoc8xS1G+NjVRAqminOr+rtKLowDafk8o8gO36Mq0j7c74DjLnOirn
o6nls9mKS9xE930OW51QmvSh3eYf7OCZ9xr3qy/DM/MvGDHqWPER9N9j4+0mRhwY+WtpLbXcI48C
BgEPHZ7Rzsuqe1/027JNvkN3fCgg41k05a5N4d/cwNvYUj+nqWA/i2iw/GiqFMtfCJ9SkXvn8M6S
zxDNU1bH+QYa1cofWWaIYFhLo6SsWyCE24cE+TRwxVuA8YPIaPQ28ERaXnNjCJ5V7ewp332O5EUP
8tOHv1kJJEntgfZxAZZO4Q135GusUcNbvQ2jTHILWiODvDBWvKJeFIxRnJ6NJLrlnt7FWQqhRTvu
06P0EnWHC7Tfjl1ODKLMb5D5U5oDmKdQXOgjM81z6rbs5eb22GluGqzg9DBzjqrhzgb8mArTO8Ya
Xr/XSg7K8GzsAORQV2EosLtLGpvXsUcB4MEFKEyWF28wntJa7Ag+qoMROTfEKLXhBIithz7FbT5F
d1U8nufc576LQUTVzU/NVobZRq9t3kMzrsVr2/hvYan1AQz1KvGGeTX2LTHoDDv/bMz0FkfQ5qOD
6NkTmmbyiYL9kGrWrgVLSdMKzjYaNsoVY1xs37Oy7nf+vRdcVMNYkCWCw3xyYXb88qlFwvXWKsa4
bOBp4XV/A7EeFCfWVyNHtNVYpAf2518yJWNVOhIaUGgNa6scdknY3mTcACI16jd4YOzekd+j1vxS
xkBBT3ptYAOuwghfcNS5z04cXHj03bSdoZqb/t6fjGdPG9feHl5FiwRTt6hVpgx3BlWfdJjxXKzn
D4soEuvKBPwsrLKo7g9clzuh8D3JEt19qPJLagbBfRpbLPIEwrhMwEynycnIi50GM7OuG0hXBded
a7X9PpHiw65rhmjJypJd1chCPqsL92ib/jYT1EGwQP6sIwl5mrXL7J8xxtf3Zpx2z1VKCgomapKo
7q5A8dy4bH7ieW9SO75KNQ5rv4XD4eWs5G15V1kRUcnY4dxuDb/LrAV16yOUJ7M64M+BkorUuS3z
4Qy7cNnSiDvhcuSoxyf8HxvGrYjQb/dhBWJJUWP/KtRmcIzp6C5Axdjt7qYEgY3e5PfY8XAiGaCc
cnMH1ardzMq2DpYa7lkjwk9wESfTmQ1T4/0pNW/Q3m84Sbr63etA1NbDU1EYZAGU6kkPgw5sQ04l
Q+HbCPizt8Pa9tAXArZ3LvItwI1qVbr+frS7/CBExOludg88U0miByw7tW45JTCchTRdrge/A1Pq
LqBr76QSQpBN6W8dJzLQUZA3SmvSj2P/u7aHEV9IrXhyD6hV9qXpneCIf2jYhE67BUzAXID030mE
ykK290Ombv5Y7y2k2NUw0sIDQSC3mm83QgqEg/6baIW/zjnQrZlEvwll/JRYpqA/R5itAj+709J8
UlBhTfqyNk4f3zpao+3UuI8Ckk1AEUvsQgQgOOUwC8JftQKynnmc3WThfKdYPzZBps9pHV9mK2Kn
T1ufIFmwUT7FzzXLwHWcG8dKPEdzBaTQ5y8uMNNMxX1hIl9WGYT72n7ujRpxYDI+KkPYGxoCSMP5
SzEdnbKxaVwim8nEkLvUhIbsAVJoTZuyrVKz198Tt3qt2xg9Nva2MmTP69C8SM1iuyZwRIgyFqe+
3SaDCn8bpnjxZhQpL4ux1Ll46hBUD5EuD9iel5aKAqaWGqtT3KV7GWdYbK2lisRn+GUFihWbWkZx
bKJzgemxU803xmQBrDAfliPTAxs5cfKXD3ErBTyWwt3RGHCzx846pJm1NvKM2aL2/NOQtP/+lYrh
OA0DodowMowTbxROhJx1Nm6A9vn3w99ylQkDyElMDRfg398kRUYrGmjbdcs980TnbL+zEaxwPonm
FPcW0aHJJfdO5Qod7skGaYZ+n1TWJ2f5YMcxYFkSifVpYnlWrHCjkswMFIeNzDo4UzqRCe+bk5z1
YaCFd2+DeznZGjLr318NHUNNQE+e5AFWeMmxx2pvNRSEwRm8i4aFl/73qydWiEXdiTYeAQvy6gEn
9r9f9+8/5u+vkMSXECT/lv/8HlPoZsykOLQuP0S91LQMIRm1Qc1Y9LBXrZChxanyxL8/JPRwrNms
vNkWqL1xAYclJVDi9d9fEpIGqdMsELAgjcpT2vH8IRx6blKTT7SOS74tzejW4xtk6dacEomHBHK0
s/7bU/P3A0FbczsI8/M/vyXc4MSUK/f/Krb5zyf+Ftv85z8zACCbaeE6/ecTQ80CAxIPdi3J7S3G
tc1Rsj7950OobJgpf/87TbttQyaHgBnvAnjf3aoUvbH3e+NEpWm36WIK9YKyIaYSlZc6Zh7WWAPH
AQG7KaO70q/MI85yYHSUslqggDamLu2N6hTOU/pEkhxmQsb40LeUSHNYyUIDFF8J3oQnwUNZ8eAf
pt58LCJ1n+K3x+eLdj+KWfA8xaroZ/FMLgqR1yMFtU209zMLozvISh85E7hncN57jDTlVqJKGeOT
iImAlEy3qJAwdZzgeeBtuLEMVMUpLV+mrIUFMw0rn4vyLnPs71TwYBndBbxKu6MVUcNtEPCWlk+V
Zi5OUzwuDwFA4q4YoAlH/Y1cVHtnzsnWqie1k1W1mwOA/vVoZwdcpTxVqRGdqZECyII/ZNaYSMLe
pA4gNw+VOfWEgfSvxihfzBFAcYYeBP+sH8oHzokkNFzpH4uo57ikfAJBAF+bdm9kPR9qhjgRf3H2
LW7SoEsSrCQuGCiBlQNFppK/G1FfW/M+dsShsTmqYPKgnfXBK93X3AKClCv7B0vIk+JQXTTkMIqp
OC7wSW3gB3aK7GLb4iUnIoBbj6KB4AgLTrE8wWga6/G5nfxTlj9rUaG32MM16p3HUElY2dk9qVwM
bDUVC4rzfjVhzo6qlwW0as+YynWvP5IyvC1fVgYWqxKiZL4nwUam2W/atlc4UwEbe9N71JjbMrIp
nDPLJ9fx3xyDDY5GlC2wtVc9d9Z6Vr8HZb93fIduhjDSQda1e9H+SiY07Fo8qe5cL22UCJVYZ6b2
bfnu8G6GwQVzOJaBufv0iVCHhGXc2uVfmUCJZp4AKJPFASc34O2m+ywj5p+Zt0cBRmcfSfOl6cY9
bnVOiWn/ux06xivOuSjgPCvFUZqOcdd2zyIjsO2SBeF+FhxFk+7TBTBCLerKWzj1Q1r+5I5TsDHR
9aaasCnUFBTGiqflkkOPFH111vQsRfjtxe5810o0KAuS4ppCu+5qTIRTwqFh7iPv0RmJQnHYuz0y
fWD47tomLH9oktS7VaiYtTvTMcougzhRtS0VDZ3VzLdQsdlbXjoWRfZnk09bbRsf9/RIJxsRsYTw
e/fd8MDFdIBJ+wxoRe1c8LGuMk3YJxJo3pGF4Bs1F+XZ1Anw81AskncY1ENCTe3FmoI3rUxoKJW9
qWr7l8ajxlmW77lRdIXo6TtX+EyNYhvDvtl3QzHwafXsOTkCwuQx2FBDDP5qNwwNSE104VWauWcL
se7g+bV5Krrsa8KSY4n2IfXaP3TUkDuhp2YqcejHrjGs8WYW65xFhMlPcWOPMUVf9scsA348RGwa
JzzPYfMIaew3dcNq1UZornULS6DDvu3wi+VTaUoAJgciLFoS0IHz6qW8SaNU83asX5VvXcOJqKmb
a0yZDt7ghm6DMFzb7O7XMVB54C5UgoZkX1vwwauydJ/ZqDtcpIi/4bBUTdgGamOzpXITAk2rGZ3T
dNP8Mnv8si7dzFwn/EgCSGt+/WZShkhcsdggIwD+emt1Q5BhuHYkAtPO4ysLXO152h+xSVtE+5Pn
LHGbXeBheo8Vy7vAcPZxPDEbG9iiUoJSdc5pKxRElOg0SQV1xMEBNfvdSCiNJ+PkTHe5b52V8j4a
RrDWxXkLNhEnVfDYhN5XAO2VQON7Zfc/op4fZHPz6YWZHGRAnIkofnyCJCOL4CZ6Xy74xXDXp+GW
YNbRdozT2OK3T3rnIc99bErZZ6vjQ+jVNP1SaNh7aHHhYN6mCCWGYUFs3Gl8oVkBsH5uPJZ5gcv9
y6B6Bohad5xd8zg1GQxlFeMRtlgeuriIMUdRlhlvhSSu3vjhwtg55N50j06Flca72UX3UBGWrSoP
N6p9/ft1J4zvAItyohkwxZRfPyYAzHF38XCfGbkdk0hN6i1+fpNgEKvrXe8UL34yEvEtYtIt1fRj
hMBlApHw5FnOiC4imyvwK/WPLdG9lTZpDgtUdQmr6NGz8o09DWpfOp8kGuXKc91vyX1rmNjaquYl
a7J9q5I7tzLu7VCf0oS74hjeAtQku0MoiruEO5hjg/OdTsbkf3RB8CcovswaJze7s+cK70ObZZh8
8RXmNVt3AH3cXAdEYRTW0QRqpz6QcTksBhnHyG5fcaM1quYTbvkjZoorwdJ1IZfeRwIKG13CumcG
OSdmfDJD59k1nTdZ85qVfAPMlkeiSQXF9bRNxbgZlnpFiZVCsobBxAgm0M63bF9PBI23rAM/zR7J
uC/gH5Bq1emj6Xbf5n+zdyZLjiNZlv2V+gGkqGJGL43zYKTRJnfzDcR8wqyYoQC+vg4YVRmZUdWZ
0vteJIRg0Jk0TKr63r3nRsxxzGzVoaLMuU8YaHfwv66CwUDGtGzs6VCVlIkl4e1gZTGz1ZJue4Ou
MiVM+aFKzV0jZkrMpflIFPYG/PnXehZL9yo84dhdw4nb9N6Us0qklwIjw6urj7QfvrRZJ1Zmklwt
7AMPXZrcdKd++j4VJMSvX/283rRd+72e7G9Frd4VPmEQ5m+1O3zYHhb0QY035hpqy/rRYwBIxlWu
s8+4s7YB3YkHyqVwcJrvDucz9EfAEzT0x1Ju/Fxme396iVKju6WlOFfj2hQAR+j1WdecvOQVIw3E
oXrAG86tVFrrxOOMVv04bpROuBKcpqZPWX2loL+IC3FF1B19SZnh10MRAMb7gbaYtUUb+CgK+sU2
BwY5ATz2AXSRNqOP1sB7MdUn1THzsX1GSiQkJyqvT84SyuLFh3S0P+FYoUifXv1JflI0yxcI3s6A
/Mh4qX4s93dYRrjX0UVTYgMbbXZ4z2z31RbeYYgHnj4uXThtTWcMMqQ8NoCsXJPInyjv9xE2x2vb
ZyxATVyYNd/iGO+Kp6Zo6/7BLZi3OI39BWnA3lYuNlIitA4xJeP7dN/rfpqQ2eBJG+TGGnIZmq9q
CJmo1DwyIb3KrPth2PyK1pDfW6hseBzXcwCDOlWAFxYyVuMEyDrkIePf7Y1jLZM3kBH9Niozh4XV
E0lgyamnU2KhvCznmY4M5uWiDF+DxP0qYvoCUTjCQwnfOzFgTPJh79XtKexjcnwUTvoaToFpzjcF
gRxH8EJ9yE4lyyGqCrRCOr9GMJ6iavI+rTaZH0j1XmMSlBSS0g3Cw70qiBGhww91IiIugzII3EBL
70rD+UKynT7UbUGVTtKf9JIvtTlfeyaRO0TKEPPM7MYUCI3C5H1FeLMnfCwACRQ3q1BgFigtetz9
tCF7o97k/WWiuDr02KRG4X4bKVds5pLnCifX3iojfiY0s97IEAyfTrduGV3LuP1qzqnc6NGa1wbC
JBJKqYR60U6ScM7R749B1BEUSsXAo+NKM+hUtawqyta5yHDwdpY/vnEpNAwmT6aj9QHZz41o4Tct
oE4g34lWiWIgq8n9SUddrpGHEf825pJZM385j6iDQjsUAlJatS3RWRX3Cry0jEmeB3hscoN+q8FD
76voMIMQQDapjqLG4zlo2qWyszV1AvcpmBCGYCd5zKlb7eg5i90gs2enQj4bZelZOAdMqQ2L7Fsv
5xMZY9aBllknyH2OOqJ1Ceh6KO7mwsifD3Y1E7ctnIe5StFKUc0DU8Y8MhYPTTC+dZSFtKmecaqc
68HEWiCa964tQfE5X4Pqh9t57drAMgXeIHkukvkZx73LIoEktzbSz2F2g5N2Ig/gER6nZoJYntw+
19t8Nn4380xLKSFdvUKyvCpNTHdO/9sM8F7m4QS3X7zZxrc8c38JwlC0MtXJUihnrCE5Q2QGnhKZ
CwXNwkqviCLJ322Hy1qRfWdQbEtnQBJ+rraGG7tbDP573XaXAUrj2p5MioMoccNY4nqwoQGaWQ0D
yiLttp9IBrIYQzhrzG3SQ9tPSz8wxm4cErMX7NzR9tFOezsfQ+JMwb11DW/rdwPoJtoyRRW+6NH7
Ks3xnXLEW6/w4KCFaXYGGUKj6qlFTz9lQ0U2xxwTErnJ+spNVkUfQiMyDnMlUBz7eDGljpw1YyiX
ad4+pa4NM7FsFIi8Ydsp51AH1OpRaH/OOau2vviqc+RPYf+tJfVZdQ19+YqAl9DXjzTEH6eRzoGo
I/dGb5Y02l+uGrCxhnQ9+n7EzsHyM5qLfTt7Vz8h7w1sFzGpDNl7dzavTmQz0aLU6VjbuE2wa5tk
TI3yu54gnma5XBcR/jGI2btSvvVYYFa0iRGf5IXaWhDPYBQ+pSRDMzsbboEyXwbvJ9m56yAglZrZ
+veq67+SiBhWTQHVB7x3x/9mJEsPJJ6QbhAShiNACBRm2z4o0z7S7t5nCSz/YKaW3oo9qz6Dut9G
sxCD+Aiy/C1JsGEWeC4ru7GI/ZzHNUihsFe/a4UHKegjCUfQ/W5PuHtJJcEmnMjn2BbdYdQo86HS
fe2/+6UZ77OabhIlxt6TMDcgk4IQZcmlqm0csqTN9Jvv1ECO3WTnY0LuZoyaTk3ITlvDJ55fXNPI
jgn3LxO+PN10JuHdBAG22ybvzQ0qmZ3ZdXTWFDjQDvYXDZw5Cs0Hgu2chso6VOFP1zeTw2CCLjYQ
ozdjDxgLuT+x8+O0nm1AyGrwng0H7pIrzqlh6U1MeQU5pUK23oDgw9aWyHxPM4dU0knDZzCwxww9
7EB+mZnisLcGerhRtbHE+POuPv7/Qu1/I9Q2LenK+6H6Mf4fRM/rz+7zP36pDnHs5bNA4n35pf/j
o2yyf9Ro/9c/+m+Ntvyb70hGJt+WVAV9z/m7RtsL/ua5AtU2Gu1FvG3yn/5bo+38TUjHd4RAP/3P
Gm3k20AgLQe5kvCdAKf9/4tGW/Ln/LNC23Et23MsyxEO0m9X/LNCWw5uPQgRlYdJRPl1IAn5OVyA
PDi1NAaiNUX3GXgSrsIo/A3bCe8j/Z71Pxy0/0UpLu3/5VcQdApYwudYSB91/D/qxIdWGPCIpToo
9JHbyglfhqB4nIdJEnuJJ3QqGsoIHqmBFJfR0+Gy7n5z68fEACJSgI3bPPzrn2T+D+m649po4E2U
kyjhLf8vB4YEYJO+m1AH6DnUx3KjQ3Yyy1Weez+LLkX/RlW/LttuZ1nRd4SvJc4fVHTLREo5xnNI
LNimh0G7sxyH1mJewG4JZjQwwmTBINDQVhaB1l7ZRRu/Ine69OhvomrSpgyPRjS+/eu/6C62/ycx
vuM6KPttQJKu50v7Lwe5NkQ7AmVVBxHMAm7CyLKBkWlTJeHKqgJ7b4ZNsmvp5uwlcdIZ6Aq6S27Z
VWd/VK9J6ZlXZfpfQlyym3/z27jU/3oZOlzolu1SAEUJgyfhHy+AblG1a98rDt0yBdEuijyRHzDs
TLsIahn9MjLNJ6v+cIK+O+bOIj3Q9YGGwLiyEPJcC+MaCfh9/+Z3/Y8L05XchPwqG0cEJ+ovBoYU
z05ltk2wp+ZEj9pbMZThWTemBrWVOpOYBSC0CzYkxKc7M9LvyDVL7HTMdWcHFyOZRf/mwnSW0/RP
p9FzxMJAdIKAc0mZ5p8P1QSXnPFlHPZWKikppaFBAAgdatM3HoM8aV4Wt7dpRbea8fRVSXczOWMM
pMZNEBoMJNKF1XhRdukhfgITNIy5jeuP2W45iy8NOitgAs3jbOVE0lIxhOphv7oTqE53EEe7Z8ou
0+ZRjtfUd5zDaAAwhA0/r5PR2Ez+aG2GcPpeLiQjDMzw2svybLfk3jVVe3Cs8oNJnPkwLr3cnBaQ
ZbQXSzfGtiyb6cI8yZ+m30lamxsRAxqg+T2sPVuRPresVN2gSVhrMQPWCiAZwvzXf33GTft/3iee
I1FHS+57EQjT/ssBZvLvRynEj72pWS6aRXlB2nyqVYDpPLWaQ1pDRspqf3gaQ3KvlD2fiF5VT2ms
0KXitAB3lGFgNKJTMDS/GoJCtxMLqPWE/T5GlzVOdUhHfQ5PMbiaqk4pASdTwPGlYuVSsXeZeX+E
HUyr2A9W+Wi2uxLT71Gb9lPmm6/BFA+HuPXExWjY3F9lQRQdO9ikQ0AH04qpj7I+jZlxsMnjgFUR
+fS6JNW8d8uT16pnTmN/QUIx7tvOka+DraZbHF5HiruILAq5E9ksX2cKYhmFpCtueYRlkzA2XDwz
MJ61a5Y5BrwCQ7NwmpWUVUTJvK238eIQqlSKW2bOHrugwrPgfCemXaGrk9GjSb1+O5P2dGCAWwsX
Pwk3d4JSpsn28dTaZ1dDbjyjpu/Ors+vB+SUPEri2Qszim5F+oVSRL9naEMRKefppIh/vSC7NkkA
uLieeGJSh7y/IiBPmio467gmMN0h3D4XI66WspIHBvYUznpBELk9lSfp94hc46Q9U3MklX6mKhbb
I4iWapsXvbXPYEyoYXgDs+Ef7+cItmazqmM4nh4Lla1liQ8nDuQxqqlcjdpxzmkH/rMwLhH1Ysy4
uXdmVD0EtZfcWKSfiq6wzrHMkltoDMlNpAGrZ9KhLUQsO8Oo5UuvPDreIbxeljBbabrR2an4G2tf
TRdtcLWYTIKRsU9n00shEER2fQvcJD1AIRS7vuq+JV2kzu0oCWUM6Ln1HnjZzBlJdUdaZE2M8niK
i40/2OYCoEixN7JpJ0H6g44vJIyGW3iaMZxzyWPWH59TYpuOeJqT60hZbQtttiK7SzBFJsCUEg22
pZIK0lPoonBN0uRQT/3n2NTTU18Y49PQFe/EhJzmvrP2sxytZ1vUBlYCeonLnmWLV9qsHGRZBtcJ
y6RbEZrn5POhjwLvet/Qx0wOgZ/HD/fdGUXFH/8hc/g78Bv5m/t7cYo3lSfUuCuoOp/vH7YW55Pj
K3sTFFCHkQOQSxW12DKWTV6go+Umwa287E4IfG6NFWNtb9zd/S1bKASnpKhRwIHMxlJoZ5pZBJss
9nYRuOrFfmGAQmYjUudICMl8EcsnYl+gN/XRvlkkKLeW+3TfdCYHdLKnH/e9ovFncNbJemTieJzw
4DwMSZy/3DfjEH74iDC3ix/2oQVDBiQuBUHidRDN8qI4zmNdPQU52BdnDLqXCFYpA+xMB5Mgod4K
3iXN6IdCt/rFguJMAei9UgUeGMeb9j3gdYjJbY/yBVuYCFrj0rcYynogLQQzUen0kbAn5BEnWfLW
TVzEYiBFLXfeoX0EgN8L7yBtFsh9bXvrGkZzXvbBE82d3DO/+YU1PIEiCfvpvXe7k+3iUUH0s3dZ
NipA2/upg81Br2ud9kF+ysOUKJWUJgBIL6fXOfn2DmVU3TmbpKDXC+QCLnPT7DJ4h5vIw0I1+XQa
g1rT5Cwy4lw0ZAkizCQo9OQ30eHFNqg0nBAMh+tc85xoTN9dyd1cwqSijrAumjG8xXnxrbP6eGvz
8N0XYNxV0/uQ8oEKGqFGITIUOwEWbIVj+i3twCPz6Kqf3FjdEqFf0W1TpY4WUJsTh8dAAiCBYATb
wUdKQo/wj6OZw5Q/zApTn4PrF4u6ptuCQL7vngTJPGldUV5fnk+QzK3XiWu5ab/66GlujFQX1sik
SSQBLBR/fPHoUeywpoysQ3ZzzrtM3WGJYsk6aj1+s1t73tpJe+lNjQNB85BwfX9BhwQoGTVanHTe
x75fs5ZFuMcXfGBnfHGBOp2TqA02CqIrPBd0ouBqNkSWU9ysqR5iQg5iWSDEG578KNGnLvKeAI3g
9xGht6mnDBpQ7O3hUtA1lrjkmQov9ke0hX7oMtGwME8Vfo1mPirpKytolZRXUeU2zFf7TQVdgXpS
X55ShG58qovPoyVPZM3rM9w+S6r5IvvhpMrU+DLPe4Cv9lqbxMP7SZ7traS6zL1PUB2BCzsPwNTW
NuLjrKdtnA1fkhKtICLsVzoMCIqE85JFBHj2FNW4HI33qI8QLiCFogyP08qJ5ie/vjVOigq7RbHu
VWPF/z2mOdH5DKzDfPIhcB3iCf/TqGV+FYXvHoMcq36ariB8aDKDC+dY+QUz8MUNP1UlitNlHlAY
27FzmqMb2c5xbgdvJUgBLX8Iv8zWiNvTvdVXj3VuIp0LfsUa02IYWl+Z1DiHzGl+JSmqqBqFwMHo
gqvsLe/o4H/bKNr9myiH8o+nfnwmrhi+gGczHPv0qmcz83ZiAZY1fUjagXLtz7L1q4/Ei9+HDIKy
1VKc0naVrPscpJkrLeuApKs59uGxcRs4jS1QLeIdsoOo3Us9bLwKFrhqSxp/bbEnIuNJpvAHjWBd
VeSM1kE1Ac0syY9I6XX5Xtgc7j/e6KL2VvUB8pKK7J2axA5nKiFgLmCyoAArT0woSsnXYagbHgMD
ItQOcTSzZRJckvSjjuH7ddglbP6yyWi6KyiOFoVLQp4ugt51kPbAmpmj1j30kcCqr3kzNPux3bat
UR3KoRr2w/ircYBo6pLExDlsflczenkdMYCnDm0JHCIyRRHnRyXS5dKyjgxqamNz8laBbBOWqpSi
4ozuLbJ0avHh+MUcSCKNJ/6ELCkK0D+lcTBTrqblO7owVJicZb3jCjoAlHDIO03pTULl3FhUFCOd
OZsxIjqa50qAzM49F5TYQwg5Z5hDtHsbJ1v3rbfhMjHXXbdKUvdXbifzU9xtzISkarML/F2TApe3
J//YV6hQ4sRPdwm1ioeB+Nk2GPLXXq97o/Y3UdXUJ40puowt/ESSIANq0ehXvpAdXG27JHilEUzu
DazNXtfAw0BWP/DcIGDJ9VM0xeJ340QuZXQvfW5wKvbtZH0OKIZWs1w8rQbcwNhAZ5uCpz/hP7Ve
c4dbtwNYtSau++K2HnNTq0j3RjwSgLLs9v0wnhlZOMREG8QdY9SAFe6lL6A8Gzi2aw0LVcX6VLkO
WoLJDR+Zppprz8yKrxJps6HT4ZfltQdqD49+UxHHZAORbQrlnvDTO6eg7cliG8zjyDLu/k6itXvy
TUQm9UwfMiWmG37E8tnq/q/66oRmGG914cWrXCX63PQRJi6Beg6ZoCaad4qA/LNMghnErhH+DKSZ
I1+oBBau4hvALgMDeRIBq+LVfePFQ7zWAhqtE4ELRY6GjAQJIpLzAZrJ8rk2yY4j1JDdOAe/vc4E
sChgVhMyD+7CNf/Y0GvEUzvU4ToZCFL3WH6RR/SQIrMt86s/Jx8CBMjWEBfJku5m108jpsAnA0Sz
RrH7LHLT2ddUcMD1TNXz/T1SEhrUAoO/ayvLYCptwK+b4uYZLzLmgQ4+27IHAQP6DTG2D/ddXGQq
6tD9d/Av3SLZuD4efC4Z60aKjHWbsqSk/tzA35qXnjPVlkNtTXTFXTlehO7OvYjqF+gpkFGtZwAE
0bGclmhssBzwVmR99oPsDdaNB+eLCAtbe2tbIGgRUSyfiV0Tz7EryYLiB4Yd7Aw8aKzAzGhDaUpT
k19uH2iYZuXtWW6UZ5/nL0J9B/mSYVwljJ7jNAtxxGVDU/S+71UQnT0bE6hfug8pC6STMflICIsc
qA9FtKNtRM9W7ze72RoxFMajPg5M7Ho9zqi82CAH6gnZ+Pt+jIeY+20k95PjzJA5ub8S2U4bl9K+
V8fVQ+3c8qofkHN25Yl5OSA9bG5kwQVr/kV6An/f7Ma2vpjhTJDlog8RM7eDR/YM84bDqFziahKw
nH1UnM0+/9qU7ndi+KKTkTd7EaQu35ach1IknNjoJnQKYyu5NA3Lkc58ZYa3T2V/GRN+6iQBpOaI
cujM5ueOUcB3tEGjd0QPEmer2ky/GHSM5SxwCKXJqwvc5qEhJZc52hC6Nh3fkup4EfxwZvtzyQTX
/vBmqLjHAv1RCGDwrkrQp8DbQe8ydGm5U5jjHmI/4iolxUm2ep/a3Y3JyZd4GWFyW++mctsKs0aD
tjdleojyA/75p0y54Y5wHtpg6BekiqA16pIQ3yk6k6Ry0LTJINQeRSs+y/6ZeT7w8noiUGZkViPR
9KCBDc2VM4x7PJbZLh8Muc9d7inavadEINoSfv/LNjz4uk72OWYzGEzP/4KuryO1D80LM3SfLtKB
UttqGvJ1Sk3p6C2Py/umcMjCioGsp8GvdubvXMR+teUepN/BYbedm5sgH+kaWNKA4x8MhY/YJ2VN
D34BIQFbC1qGfeoaz4ZFw6KsB28zlvl3sPZM4pfyToHEKfPfhRmQLuj6UNvbMVi7mPDpkYMYK+HZ
QRmPV8nAcqgs5O+QQ13pUK1ng3HbkEwEuqz+zD6stCqeKgGJDaZtsV0qyKqau588OK48hvC+YdK8
gk3HXqa9em8V5W/t0NcIUyhfcgyc98i1LkHtHMqkC6iAuhJKdWyzvoqtNzLdvjawE44J5tmzHYTF
KiYR5WzSFm9hBdwyb5l9qeZbosrqC6fkEV7be1OTKp809afbdyn5GfW8azU9GHhf4SqJM1pCPENY
tGcn25Mj7S6LgplnxRcjD9akRUG2y3Jv23bGO31ISgys2kEl+ZuqYvjyaXutTQmzFNt2vO9yiK2z
eA7mS18l5a71quqWJFQMYXUVfebi0/Q8FuWuSQ8YYUsZFuchr/C79G9CduIstFWtuYRplamag2jC
Dq4hpeBuytdO3tCvN8RwCJzum6JwhPCmPZbmGG957vH8csTVyqX3FFOgVob7BAhqQKbxWQldr6CG
26c0J+QQ1jgY2kTsssG/wQx4nENco5kjnZ0vAdXlQ+BsMz2QU/CqKSrvDeBReKTC+lrWyYuHesiY
Q//MWYNyB+/2FIrAg+ZGSTml1ez1s3uyM+7+gzdCUZGDt4DkGDciw3wLlkgMJgqEzUR6nbX8+txO
b74LVaxM1RaF0AIR0IuuHmbH1NcUqklTn5NULb6oG35LnlsjQm5CgLBrkE1rEtnVknewgiGDyTCq
r0PZXjID+Ui8ZNfiEgKiJMKQZVFNV7k2iaWDiEFtQpNUjSJxRsyIWOYo+5Jxs/BKQsNneoN+dVxK
1zOmK162MsG90mIXSLrqm9/n4cMoXkuSfY1M27TeW18eqyJHmF+xpqw8e53X30lR+p5SoIC8vxDx
AGL4x/u+IkdijJP4cFek3wXqzaJSv+/eN2S4kRvxf/3P95j7Pz+tvaDdTjp+8U21kxhz68H98DKY
n62dm+7GNextMalsP9RFsG+WD1CZOs4lFs7amVAQNDmdVq8+3jfAYeV2+hmzBse8MzJZO4d5nxww
szD1uvYV3Zo+GW4qrNAjYjtQBfS5vCo+pwIppWG1Ppc9ynE60chJiHXE0bfxMsLtJAQYQHDpjBcY
t4SHvGhL6/yG26INi5cEw3UjfGtHbhWqikVmP8LnGpvGPE1yXlu7KtDeS9/QVgkG/4sYi/I1CKfy
dfZQEkakKQ36YJRudtSWP13iKUEm6QGQzEqkZgEyj3rIj6GIxT4CuMaJ66lkTOowY5yhot0V5oMx
4rvzEXRQXLVfFl9sVWXHoJx/crLhnQ2Gc7A1Th48RN06qaavpu6Ci45na5cHbsVCcZViIV07DYYd
UaBAHkqfsm5OZaUHLHp1UlgUZalOda92AVfy2hAq4FPoMyyQkSvRbkx/zr66RYHdQVFsAJys1i39
snOWq4slS+O9CiAQEdXtH/Iuoktv4Hqn/dD9GLN4583dbpg7+wX/cbnjFlAEtcTqvVT45lRqfPYh
1Tvbl8NlxANyYYhmoRRgEmUyvgRpvbHqWpXeaH8MUXwD6u79KoCPDuj5TZ4xqMtI6FMRsI9GTPva
bt3vhbKQ8nYO51VQSM/7+DkYaeggAkpWLKi9dRm12cE0tLX2CuSBfUhOx6x4dExWDm3JIFqO5vu6
rHS6E0AHKXG00Eda9Khx714iosqoB5ZyTQqccfYQMADkxW3OYv+3Vbd7FpTuwcUjDwxSXTM5yFeK
bceIggJzlGA6OazgJquM0YOH/WbZ82racX3ReZeOHi8c89nYNzaEAXuC8McaAWYpq+CoKZJV6g8l
GOxu5YYTuffMzG9j9DiljveYNiXjkOH+aPwWJeI3NXbdpSeMbRzx3DjCPFUW9hovkPZBp6OxbUAv
P+qGGF3Ah2cIMSBrxAjwwi4PPDMfB5n2N7NwgVAyJbbJjCyp+D6lAto1krV1J5EX1m7/3LcMxm2E
dW70559tXUCCDjFFGxRXH+hbqa0raOA2TbxNmwg53pi0j5afaWwVhGobs3jQIJX2fT99xDFSm1E3
8nIvSwWOhcR9dJ+l+KwtEI4KKf1u6PyvbgWoIq5i65gn5NtNyLF70+QaG7GbZ9H8nqBV25sTFrgS
nZ2rsBYmGRG5Cjb1g0f6LjqR3txBfJ23kguMRwQRtykmqIzqcFvy+dhqvgSdB7OYNlI9if405N2Z
MqdzHuWH1xdXRUjeLZ5hA8N86R4NLASFfQchtOPOmT6mQF8CFYhzlHUbh8N7nBL1FdizPmGNPaVm
CkBw0l8i0I9PcNXPXoy+2dKkBQuMt0C+XdDnuUGCF+60OWqvM6XtyKNjY2uQWDNeqlOX9M+ziyLV
d36SLQCc3ESfExlMtlN72rSWWlbqIKNqw2d+jHJVW97OdR384xrhqp7i04xAZN0OIy7KfUnOzK4o
x/4xRsm1yuEwbIz5Ude+s7MmdDGiwpF5rxyQcemuww4IRxCpfeNpIA8Z1tOEcND9lHE4bNu+JIXv
fTRvEw9lJ+yuk7nwPofsJRrN5JJOlXnKOqAZtS024xSAcI+r8hEboQxYRQam6e4NoqHjiYVnTEFP
973YzS3Lf0rF1Ree9szCRbqdrVR962aEYsmxt+wE+ja9ZiZJrfsgCN+9JhEzIY/O0xMGtWxlNZ1x
ThuDLzXRLzsUA8ZmfvTtUO57lJxbySJkE9GVAJXB8WNi657i0u9PfRm86RGkUo0vcCUbZb15NqFF
DsnFsuocILQ9Gr5SpOZpDNNfg5W78L9SrEz9MxysnmyjJQeIEdZTs9rFklNs40LfVc0M0b+Pp1VM
f34iHvYmU3AxJV6UlRZiuLjkRlZIy8O0s88QS7xDMJbvtkzjs9Ni0pyUGcC2I3R4KloIApOBso6v
WAN7mB9MKw13It71c7QaRvj6rP9PbYcL3Akm91QyZwyhg63B5XY7Vrj1IwraHr4SVVMSCh+T2H0X
hd3veVa906og1U/BL92Oy9RCNjR8TTiW68zk6jN94D3BpG1SHHSyYXTAD9xHGYUTQkUGhl7MeuaM
ey4bdnYygc1NqrO1bBKTJ3IT9YvTjtAMctQfetpSx8Sl2Vwl8lUXebcL0wUbWp+opBbwQJVcCCm/
cyAf9CfC6tWy/eFqENrg+B/CmZzX1mjc15mif6ezj0QM3aOXywZQRLj3NDItOafhkSMyU6dLXrup
grVVz/Tz/A7xHYUzMA12cYojOPqqiYgwlrU6jcQ9sKYcH42UKV8siNDJHbdHCR0lYKXqfNuTW3V0
Bb6boHsnn57OAalbK5f4FBTEDOyUW01eNnk0H5OsqoiKYGXrtjww+IEjDji6AmBVJXaTiKKfl072
yjSi4ZBSF2p0HTb7qm8JMxsQwJVoKRBIM77MZhjBDMZnfIkdX27TnEb8oLo300r0XuklnU0rWky5
svQjtrI54JGctd61qZv22i2b+2Mn5w5Gh5LtvfFKU4C5et35C3eANrU9yvbRGa9m5MR7H+wiUmFE
PdMks2u8vPIS41dWsuhWnXb3GvGfNINhDQec90ARklvRnu003/lMY0+NOzqbas7yQ5wWrBTimC6r
xwo0sN5UkzNM2kLgzQhBTanIfdTdmOLhFI/Z2B0hzxanQGfxoSa0ac9zD3ZyAGtu4tm8y8v5M/as
iBVyEbz0kmyJrhEfoTWj49QuFNtZPvUtC/+C3As0KNm4apNa7eymNI6VyL9pacbrTAfkVDpq6Zp7
7wGGHOb7R09Y0Ss5XadEj9MpciDxxqnXPyDy+YGRudlNIaGeBo79mL7Rxyii9ex27kPDlJTISKCR
9pjCPXWWbAiq24T2gSEv5feMlLIZLpiHP/KEeYpKaG8AUQXW98xE1ULZWtRt8JqqYBfE3UozdyVn
g3rCUJhHKZv6Snb9lRL9JsvM6nMcxC8n6n+Q8FDuw6DF00V5mtLCa1JZyV53FJfu18P9yghFtbOZ
cmyqLketXBThIY9wL3Nxc8W32Zvd1AJjIGKBVtnNTbEynWJIXsIiJbamVEYf6tsQd3IlGTdQx6vm
HKXylQY4Ud6Kfs7A2m1LZYtlH+1OnAnt85AV9oEMavDWI8apoSnHdxU4vwySUMgJyAW50p35NoOq
WqvZnHf3h7BV0lUiI3jeOWP3QyNLeQQ4KKDp1oQxKjqbTQrCD2C18zi33ntclhAAcIQ8xpb5ntU3
l/7/i0vA4CsUFSrUKpG7OA2QCQSiOdoa/BxlAV7e9y1kTX+8gm/RHO+72P2QWSUJ9hqHePEuSQM8
RIE3r7I+r4/3jVL6i2yyRRKawNNOqmPvVXTuRS7++2VGW/ugp0eKzeXxvnEWX3NQ4c28vxJ9wugB
jjxcc8uneJstvL8QyDLKJd7ipLm/VomLYrixCMk1jfwQLuZgpeV/bUAd4Q4mMEx2tcAV0P/MOjzh
6byEKugJ0wEuLHW8v5JZ6fIMd7+knoOheqBodvzj5bi8TEBGHWv84Q9x64DhXOzUkkHriCuuOt53
/9w4XpyAj6NXmzgYgu9fcP/CP77q7+81drCeSbbYE1vRzKs8y7Ewjvr9/rHs/t79CzJCZSGfLT/h
L1+YVYizEDO+19RIj6WrORFGiv/5j/3lzSjGRqwRZazVgLMeGThRo4tbm94dZuXl1Z+7YWwwUcWO
/Jf374f/L+/9ufvnv7do80Dr//s35xHpZ/QHe6b2nMD4z7N43zeMijORtNGRi1/QuEzsY2g39jHX
MazGzikQZATZTms/oHT4cv+AYX8PzLY6jN5YgfZf/OL37/VmxdVxfxmWg6IzzH+5v5Kx325E2v34
8637+/7ysfurlkzO3eSVhz+/7v7+H9/5n+ydx5LjSpZEf2Ws14NnQEAvekMtUjCZujawSlHQOiC/
fg6QNY/V1cp63xsaCGZSQEbc63487yn8GQX6uVRwEaaCJw9Rbf1cmp/OLzSQ3iB4YToPi3uX5ude
Fki8h9ZKSOnktEomQz/jImzFerKfd3MwH26X3ZrAlptOqvlM6icP//zQTkuGNeCCBxWyVvyuP4AT
6A+C8jxFPZ5eHuZ1aTAyM4RHH8XSwzWVwASdf4gfcZLMD4MNMMCPqx65CHHKbtQidUIvkJg0kNG5
YPdD1xSQwxNXG7zDMG1Cyn2uOqydFC+Ia6LYch6IHcH651nbCJM5t2hrk5YlFOfgUcuysx5Tgu36
9UArH6uSj1XU15AdDFsGaOLokM8bajHaemZ4C1qHjwk4lVREzkYM8Qc0Sw8pUv1o5XxgKqfOIue0
kuXPzqDv26wmRcgL/G2t69eEWDJVKhHq+YA0qII+idK8lSLyr3xjQupOxeYQempsBQebL7jAmz7U
b9Ti6JXTGF0gAIsLjz3DG6LJWNQ10RLSo/o/wOqyqNwFkFkRtcTWFC597RlGhQ8auD694QYORW1F
t6rtHnFA45Cwju1EfI9gvJp1gyW6OlEx2zbeo6YitQ8G570wnyVQ9mUuXWT78TtXa2LQO36PH24j
BQhWVA7vIwnOipGyu2nMOqTULfzCfBSd/V1Rt2qN5r235bsj6bMMrq0shEa/wKtjotAHOjiBYLLA
bTw0yEolDXEZNnjFFE9dN9SAINGF38qQ9OyuScinE/0+R2wR0blpU+aWnncKYVYt/YGhfGZ4C7sg
jdUF9k6CHN0cCjKOIzbQnfeGJNMePcrI1E0j7TZxQLSQvquz5WpmYgcPb4vi4/ugrxBsCrAq68zV
XnNrK8BgLvSUIT6A203denehvMlyYv9ywvMMtwEJxbhmBW8URf4mqQnIYPhFI5BsFUPXth5iG8wl
ZUPHiqqkEOE1AIb7QZIQTcZ7Q8R7fKZEdc1vh8gyhFOOIvMqO2TrVS4xCCbWoMLKnjg7f2ggGUbq
pFFNg5sB/t7wObg0TUBuNOhh6AG5w2G5thr1jQlEzSkrtAqIGZnQjA/zFXX5BTRGWTwPEnMVWTlv
YdENCzTRKxSSHhwy3M16qp0H2/wge2pldocixh5fSbZxUxGaAQsMx1OWetuqN3YQuvulinIHqho5
NjKQ/aPALbHpFWVYM0oWW/wS6qoq83YX+TiJjEAaDz1u77RTs+M4eQGdyQQ9Zlp9R1d9M07ThnmV
H4PpbzrtrGYDmZW9iUm1HF9JUjev01HaezuKAWIZlAtAntl73+ztB6Uh9F73PHVDXxFBp+k99KiL
9y6TxEVeZpygeggtxjI15D6GWIGNoGRaZHeGlY33kP9WeUU2ljJ4jHiAI8OXLBN0LeiVdNpoVCbq
9qHvh4honOiRGwWor+lB9oe+r1WYXlehxztFpf5BWK/LHMsjrtcgpjUCZKFE42cShs1BEDF6CmEG
grvd6AXBzlGaEEVsj9NpooRnP7CB6+pXOY1ZpzXbYzma9AgkhuTUPutSt889BIghGduT2oj7Mqve
AzV1eWmgVj3o2a1lYIvrVK3bO1o84Y8rxDY5IBQtrYo1mfOwlWv9RmNm1+aZPCL8/s54J95ElBGp
+xHWnQCWgMPxlBIlxei/q9Ze3XMUdA8IPUCjtx1GKLD0ezjKRASp16XlGNemGIxrLCwYAdE1bAhk
tziTIzLmCyuh7G8voSxr5IIbd2UL3Vax/H5Nuape5Mqz3rfWtS6dqx7d1W4cyxCGcdCvcEoUqyok
oW9yU2INkp9DIu5RVgT3kvJ84Mn00eqOw1i79yb8j8CMn2EidVeeOxTXkYJvaFLdlBVVyRBqgA9B
qrX4+H+tLNYmx8DfCLcdVFfAJS1baJYqfrdajK0AqWLrxS7WnHjXtTS9ZQonCc3go4No8Z4kx2pV
jcPGnMQdvSXDf/MVxN+5PRzH4YKqaqam0gjUf5Ozu14gmwhB/y5VkDt5DTiwCT6udEG44kb2mgjG
5wgCio0Lv/wGPCDxbilIoSJvl3UJdimlcHicxKZqq6W3reM/SJrLe6ar6s2kAp2rUf96w4lJcP3b
hnNsVcU9gQ7fQPX+t4p33AyJHuU9G84lAzYxNWfvt96Npo/I3sFxbM3WyVd9q+1bawi2TJviVwIA
NSN+I4X8yqsN93u/BmoVvFlCfcop5lD8gTRN4LLB9YshMNWYUz15vNIwHA//5vv/nbmBre4KXASO
a/Ezfk9BGOoIz4xmQUb0SVlTDNJlQlnzI8yKJtug7lFlZEskT+1mTOyX1gq5PBjXEZFaQLlyY422
/6pz3sw4qnaj5by4UwWkjIpXzrxT1BdkqwDQWtZpYG5lROKmTJrl/CP+awF7+NdZHUK3puPxn2d1
3FCFDf5n9T3O5d9Edfz8x582MNf6A6OVa3Lqg7U3cZP8aQPTVOOP+djA9zP5n36N6nD/ULGAkcXB
9UKlz4oXpIYCHfz1L4b5B3ka0MJxKNCBUnXtP7KB2frf+p0Mx7UN3bZ0wTc08arpvzlwcA0VNTHV
4gqf9TT9nR8SGerjUuojfSNbMPJhiqxMU982Fgy/L8/nlaDd0A0qYDHmeRYV6gzYAAWUlIAtUDlM
uJKKFi3HvL6AZo2yJUH0AudymgBVcdhv+gBu4dTxmx+YTanpLtRbZhnDUk8coGlVTTthnoXMz03h
EeZQUkj1U3/y1i6oGZ2zVmDLD9KnJHe+BYN+xtwGZIkOF4zkQ5yjORo0c++1twxj+hUm+orZd/FY
++MDlPnmqpvI4jhr3TgEyzPExSYKHFT+Pjp8+FF3XRgdDS8gKGPUc5j2+RE0klx57L117xk7qZGL
6A8I4vI0bKlflO96znRAWPap0K2X0gFkW6ItV+UzcmZ7JcySqF78pS1JQ0s71cA6IUlaWKZ3hde/
WCK1+2H1XH9TBKUmQxEZOhoNSXntNjDy0u6afptCfwD7fjrcmnF2p+nhN5M7KxrnlHKQvcpAp5I9
f7ZUhQin5htdfn+hG6IjBq5D1gdLYHpDGdTPSJYpCkPK6TNYyrD2FzHVNGiw7rABEkGes0kVm/Eb
YMDsnBNisvRydNsMmI0IS4PMvhXcSBe97afL2OI+rONtB+H5WhAH7A3lvVZWsEjsR3TDT7XDCNPv
oh1G8muXqZwbR0TflXcCxZtSV9AzIO72BVLEisG0X36UEpY6YZcfDlVt7NWLhJjSxMr2hEG+kw77
7uiQIdJGEqFN5Qg0YE23tzYnhB3D0GKjq2G/cmFsx7a1J5UMQLJGYkebmRhsjfIH3Q53MagjkbgN
JWD/zsX+lkjt00zYW0nxkLag52Q2aOQWmz9SaFtmRCdJ+pPVWPbkWBNCPvKjlchc0W9mW9oNB14V
fAsnPoBt5wNIbtAedg7jNrGXXee+FWaSrKquus2yl46UswVVdpw1HA90dPN7wpYFm4rJv7toDWAb
rXel9+5mOp4KNQdu6tz5GiqlRK0pDY7JKUz2WadQPGbklloHxbZuRTvUS31EGGmEyrbLGRfCjf/A
enGDQCYHOhDdNg4JnjJGBd6Y/KeW3lU9YrxSjZ8q0ur1DEtOQ65fwxTbD2mYk3iGiqIQH4ZUT0pz
sKVGEmmsjcvCiXamDpHFwG7IAaEBEi0ezc76aKjbreKp0Q5cehFUyb0DNmDDfW7vjv2t7lDNyLu8
XFElP6ARXZalZS+aGgasTaWgTLwbEzVHCua/JLR52cS7SmeerQ76VmNWVTnyoYu7mDwEkI0ZR7IF
SoRRfvJE/pmzwE1kKRU5LlG3lMiqq/uuddjJNmAwHwLfYF6bY5mtEO4ozNL9O9nryPDVI4VppG23
aiaouFLKZU4+/OADXtPQOClBKQGqhW9Mg/eMVRkaV/eEYbyxDPmTyrujKEgZSCSL9wBgY4iK0VVY
+ueAGmKz7VoayPn0e2ASsqMAAHOSUgEXBuIq0wRfCZmU6LvottacllyeH5FUdr57k7nVA3X0s+sX
8G80zuk20k9NcJ1UNmW5pL4DxfXUGe1GqXFNlLIhmKmjKZd3J/hDZ0LTEu4SHF7Rt1ZHEpLW1o+a
ngtyCIC/vtIfrUS9dyMOZoKpCHWR3adq3jCQ3vW+c1sn4aen9dqiSLqz1KuALykfNHAgC/AN8cod
s2Ad1NbaGbml0GG9h+byXuv5WS3ab33Bl6QDcGMIxPgSJRW/fOXYxilwM1rlHQaqJv2ukJyroRto
hfGYU8nF0gAPAZCHloGrS9Szx03Abocf+L4eIIPR0Yp+9H52pIC9UUQhETtyN5ES6hZ5SnYIqiVp
JFP/eIHZYi3yG6WEDydMhrxN9qhOIEhQpmsVig6qOnWXpFgqiFYpxyUItohrRUNqpmO+j4PRg4tx
eJOQOb1Ddh5S13Q5jmhE5EgDtiUvL8l2cWQ8e6H6aXvikOdEuQWjQTCDYV95ot24fXe0B42s33Q8
0T069mqF3A/ijECmoKYA9ETyHfkMxu2z6sXkqMsrtPh9nJ6MFICaY8P3bgpzXTUu6AI6VFLbJkl2
l7TJpx/p16NVV8RB998dHbQGsVanFu1DOJ1d/VhudAXdhBYEn4hI1rB9AEhPpaWIoOcOgAIkOKuO
QBrV7q6kI4hnt12hfG+WjFdunMx7b2mmonqFW5yNb1L4T33PzNUZlnkbpXSLS30XWhTasTC+ZJ4k
pEoHrq44w74v9Xxp2y1Ak+oKyvtpCBhOdN7StLnIZ6QuBVZH+Pt41tIGJXZEm9wrl/SqeN/YuFYz
xP2RpBIbWbuCVIzStJ/7vgqW09HuikLb1o6nr3y0zrS9X/0u9Jd+rb+lenXXYn71oXO66UuGLsge
+k+3l2slta+TTn8sNPM+w76IcKJ5jWxPbtEPHGqynJqGAIFcqc+lj06ZS8NeujuthpDR9/mdnouz
MQZHxyVbGR6zDsZ+41aYIaau9YT7crIHt3Q3dRF/N4C3IPeKnoqRA1FF/V9YdIZp/q5ss+B6hwxJ
Ib1kS9Nogn2oHXZzjhskQ6QlU3ZsxnGidpQvZpeWC3Ivw2WhcuRm3uBdMaRYdrnK3Y0jRKcX5mfJ
ziqmpqhxaHFaEn8zPrp9eqwwerDHX0MNc0U0Wh8057fIjlGpdsqba9gOfGP0SwH17li/lgkz67pM
vhEgqG7zIsIMQk8shsKqqlCTO8oltFgycQxNsWoaGAOQPR8s0F4rKy2/6wZe5YFLTlWVn/pAILNT
PuoxTvOoAP6VJbDbUGMSrqhwOuiPecvpisTuyWbCWjiPIQi7pW6TdEHJdG0G1atwaH1aeUFyUnS2
Uu8zyyralS7DJxvafTU8W9I5UMhHB6qGXG/ocelp/6YXBbAsX72Bz0NtcEGE3YPmFqQfv6ZMcaFP
+hq5DlXCFTE16gfHMKJlkqrPiqJy/Wo5EjzV3wDB1rmwOs9MzSwGP2SWtiQkc8U8GDhEFk3TIUyw
0iV+uHvNKd5N94Qt8VtnOh81oTXLuu6u4hqagGtE10NAKyfPHz2XIjeupBPKUnUR0ZFzQI0thIT5
qGKfVKaOc+/4t4BP4Mvt8WQyPor910SP3zAug3IcbwI9OlNrxhGsXttgjHAnwAOotYVEMVBBy9nU
CKWxwvZPQzbxX0eQJo4OOhlhgmm6BDEn9w3eE0TH+qLuPfJClE0adacu95/NvB/WWRwczVLnuott
jsvfSsmMB0Vgp1IIsqvcqF5lYf9C7ABoGlmcPAbW/BQ0w4NVSTKKuQkFcKBMCpt9unUFzrH4I9M0
SRz7wU9tblrO8E7qHt4oysiVnSUbZxjxNJhHRuSUoIGGmzn4enJMOo9inC2xJBAd4QXhter6UN8D
CFZ2e5frCAiimgscmV1nxH98tkSDrZrATCF4ffeN4MFyKLkqGWoOc0BlBLPwGXOyv7HKdyr750iZ
IjaT4HvvdC9YNj4GylCC3EFG2m+489BMq2wrhJTnRoEIBAj3ULnttjVktAP+g1U03Q5md6VV3hFS
iLcc/Opb46Of7KgSICWOc4D9UbSLQvtFROkRccWPgEhiZPd0wwmooyyykz0DeoxcdxrSTFCB5BtL
hTDTrLvW1PjWRYdLZ8N6k4mF/NVGlzBl8uT9kvt43qiwKLsK2KOVkpShQHpUS27/zb2RO29USEB/
Js6WCy7SOAr3Nj0VFUZlh99ogfH/nQvOWQ/wLHl3XUFwgt8tMxmtvTyI10CPYxBI5R3ELAhNLm4n
bM8MmR97I3sYfJ/b/9JLacIh+/OZbLgaCg6F4yUyjgwINlVjmvTk+33ojMYyp3Q1BvZth5pIEKqy
Gsp6L0ssurIGeeWkm1Y0V/St70XVBeQW57sGfLCjuu+GP5xrPTF3VVOehk57UgvnlRiTK5KkuL6o
nGAOxT8rg+yKYAmyF8ZDRezbkHOKENwPCAx3sYKJqoePGo/hVZBxhSrdJ7gd/gbLXLTWQ5X+tG3c
Vjqyaqk9xXCDsblsS2/SfXTpLrIxonkPUUdgrpVMo1qjWXQWXtcy7LCZhNcNnvtNqPekzeT9Th+4
RrmuhJn+6nWa3Dfw5pDLZevgQYFgt8psKRcEunhol0He02HwUvtRN4Inx2uXeWffFGxXv2iWMk8+
G6FutRLZpng2RPsZBt6HP3Yvrk3wBcoi32C87ToH5t8no7B/lLDJPDCG5CtRa8J9gRqDQqqbk0Bn
vkci22taf1WFt73G/ZI4wK2To7tKvK2mQ0mhtMhZDHat6YZ8HVpEjPhEcCDbP8jIMpdxxqTWVctq
OZLcnZZMIkdsUsz4gtegujVi4r99xOdLVwmuZBifxaijDx2CT0LNNo3/YHLfQ938TlsAnTApNbvM
M4gxoX84P8RzmWFejCThCZYFQ2x+SnL8Nig41vtxakBlKKJ9b0CQOvXbZ+2x698GYdntZdaWa0Lk
P+b/S4gtIeCwJMFOCkoY88p8buh7iNNNq0K2OH3+vK4vREOPrEdO1jbF13dypqJH22oK6PAh6Sny
Vd+9uRM8PXScaU2V1e0Kj06OrqSzls5IX385TD1iZdIPgFKnpADy7FuLg2zt1gE9asuI0g3Ox/t2
kg1YsXNLhGq/IbBgKsbg2d6bHXm/Uzc9IaAZOW1IE/3PX4uqHsmSCdxh1lzLP9XXlE/5sHmlm/bp
wURaAn8BWc3cwp5FDsq8OD3kip9hbtyWGpELGQzLcTn/tqRWjJFIZH7h1+L83/bghGj0p5771+KY
tGsrs8Ld/Hl9XfdLr56Gdc9jLw7zlpvfo5sitIhNHFD4sEHmrRJL7vm1BKF42f7zf8x7Yl73dTjM
z+cHfdLc1k2wA/e7kl1znnd8CKBhyhHiQLgcDfMrVU9aQYmZdzVvivlLoqVk+0ifxBgxtR0Gs3yT
fb3GExt8bV8jswGiK4a+SV3P5KijBELauK8Hmwwj2UqK4cwFNjsY0wNMM7KWfNzrfsluJdE92/mw
OKwFpZ387z74l+8wL1IyJ2haBOLrL7/2XhgAMUVcIVb9dHDQCAEwXin5zqoJvDonSRx+bdyecl8M
8nUqzs1bzBG2hxTytxPqa+OVASkYW0cZ640eZBrAYSf4pjSpur5sYU6Rg7CdjHscSv55q+Vqe0qr
joy36bu0WEsSa1TRGBKZMJWyr2QnlM3Xn07n1fyf8zv+03W0XkdgewHulOn8aKOEWkLuUf/hmegt
Gz00KTR/nmTTH+AI4g8gRnSFP+zmI7hvzG43ZOZyxHmS2ZSlvFmf808/18pR9AR0P9wMJMP82fNH
zt92jK4dhm4MDXOr2n8dSfMvnsucl6NrWpfbxnq6IplitNeeXZIGYycn21fYD/ORNz9cztZfDtGv
xfn1kTLozp3qINPG/voXSWtAgQOZbb72alb6NcCian85w+efN//LvG5+6k9Hodq2m1rGbCY73Myv
GfPBPv/F5f9/PwTn5/Nem5e+/md+/rX42+vz09/WfR22RWlZPy89ecooykyMvV/UDWlbO41G0lKd
4o3m3ylckvF8ARt1EBtCT1FfETo17/EOQuzasm+zUd7RIqZc6VzRlF6MYJqRod5ljg7cuDmatLFA
aEx4hWNek4WsuYKwmjxWq52uqKuiVJqdMiCvmR9yN0deo1UWGVzTSpuEFqjFKs4mO7cJGBKetnSy
NqAKWvLK/Pf/eDHDTbbpHHqXSTHCtnoYcN4du+nBCzvuAvNzT1iEFs6LDdyzXVip207vCcR2Tcs/
zi/4PjcKy8F4iESYnjqnz/zgTqfF5ellXa/3bOL55a/F+SVnPuwvf/8vXr+8c9jb+Q6Dc0SGPDLu
zeXff3m7r0V7+jq/rP366F9WXL7g5V3+0brLp8+v9ha2C69y/K1em+vfXrz8/9fHiely8Nvbj1Xm
b4pQPn693WXj/PZ3v3zVy9sgqu4XHTLi1eWjEJHttER9DbKkZNA4KRB/WZyFUygoXHwwZBr/2X7R
+grx3vQwr5uX5r7M/LTu403jqaRmzBLEWZJY/ilTHOaVfgx7v+59f03RnNvILDr7UrhdnsdpASM5
8xmEztf933WJswTLrYpqk+va3dyZMVPI7hMaHm8WN7i1WTOpqeZRBNJtxmJk68x/6HRldOi/ejrl
PISQMdB2I3bWzJfpCKGoDtT13NDxp/uRipCBnABrZ48eQxTUxWyvSVA4P1cnOeP8FKHnt5TewXoW
N+KF/ylzZCSxxYBVUakMcZqoY7jxmdokiyrDexxBSCdfYKzJtCvrQ/Hn0m/rqopAZUqO6KRKOlhS
634+dHAaDl/rIrXfxmm+VEdjMf9BC+hxGyBumfdnSJnnMC9pbJivpXld2AmOAeBJi2GIMnLCaka/
pom5EP8+i/Menp9blXgiBs9bz+21udsW0hkBSz/t5kv3bSiwADO7pmI8jevKP6WS857+bZ0+jR+Z
+7yTzMVt5asD97U87+g2o6Ym4Y7Nu3PexZeOnDXfir6eTzcsa2ToBe17NzfjMD0j/5wXh5SOCNdk
FKlxWH62IVr6eQ8aShv/ukfnlRHsOQyUAJxI9oAeG1T11uIqPytEjWnfeq0+ybsnxag/RNGmTJNH
swZ1D/YiB/OQR3I/WK/YUKvDrGC8PPyjdVRg8LTWiIo1vT4MSvPzQSLRoyo5Y+b/f91Q+qgofarL
BHYbpDtOhsnwjSSjYk8NEvJ53b6Ys01z3k/+vIvmxYZLiCf8YKPNctPLnph3zGXvBJXGJNUeIJhP
Q5XLgz1dnC5P5zMTEUS+jof4c94N8w76R7uqmfZPl4tih8kSCRxjysJyN0aRWtv5TPvaRfOZR8SW
ucT/REtk8n62U0V9AAZFSGGiLnFHVYdpdL434V7rjEJpJsTFu0cnYd1N286fwpcSB1P1Yn7+teji
j1qqAfPneROq03b82t7T0vwUZABzx5AG2HS2hJFw1nXsPF80pe6AVGg5n0Zf51JuhXuYlJS3HVrT
VuoAgGTvY0XkyhAomkB4RspCAG1r12fdmv4lheb51VkB7UEMWGMjevpNfXx5Oi/lkyIZ2gONBwYQ
85EWTJtBmVTU/5VWzIzcfyOtgECqImj459KKfZLg1Q/rX+m6P//pp6zCsYHhWro+yyYmfm73Wcu/
/kVxtT9QwpoIblSH4ETguhe0rpheYj3gR5tvYCCE+Kmp0K0/XOz34FHxs01CDPGfaCqw7ei/C5c0
YSP6UJHCgti13Ulz8f79HGZ+/de/aP+L5B8zjVbTSW8eMTK6+8FrSZyqSQt8GYyqpsGD1NAi9IKg
EeJLK9ViwliqzsaIww+rL36MYF12VLNLBpekRvskvXahewIJx8Apqd1tQ9WHePrDUBjplSNq2vhh
o+AVPBZaZD5h2iaXz9eRpE9uyVHpJxqZPZ67enQwKBgahTzVO5nw0t1eBNu0TCRzImhMVTV0u2SU
7UavEdsmL11elPtJBFC0AltLrK5xAW21Lnp2B1esYgdiVpKQkmWbRrn21eS7UjHg1YLQ3yoFLMQ6
Sp6cwR+Pqr63sww5KHx3CtGAqQb/paM5jT2YNNKsOokUdJmJTBLh4z71JB29LgmWkU7V34ec0qEm
vZJqrZ8ko+Yb7KeLkRYIxdk228Ifw7EdVc9qX5Hw3Js0P/RA3eqFMSwaUw/3QWiuR1p6Dtrpm/lB
WmLvlOWwZpg/3ZiXbiK6zdBo+S5OyexqlUhfp5GubJ2sgh0TKmcDVfmNyefVVYHRReMuBBdlEQ7d
utRQI7iWmUPAItuFvge4D6BF60IlOCAbtV1sDJ8VuakqnIM1pZCN7ST51spxdfVyWCZiXJII0p+q
hJItHZdl3+a4eFpFX9aRsR1jRaeDrLsHQJxe6K8rYdhrCqEPKYC4WOmzo5F1mOArprgBplu8rLl3
GN1b8ARi8kmOKoi/NE/CtWFaO4w/OGvlCA8vQUhqRulzSP0dumKLVbvAWme/0P88xh0Z3EQGZYvA
QERO2rt+soSHo8x2vnkmPclMx5VMJMsxdG2EdXmqckRGzUF3ux66eZGsBOjO65gkH4n2apU1+gpF
KWoPVOlXWW8lXw/8NJN6PMzD5CouEDTUFVJlv7j1RfbqUQ3KexAgpgBjQt8QPauHqrF0wp0TKvpa
DwRNI9Hkp7xF4WvXU54o07g6jGiHxOW1r2pn28LBHozy1iF6BUVUeB3H+qb2dW0tGuQltIQeSphN
N2mJGigmuiPB2PRGT5vqcHTFqLk+D3XBCIjwj3Vor/SSMnGpRZ800q4zT3szgtzE80szRQEceltW
2gmmp4t7YOK+Y8le0JFwl40Veiu1v/E7ywWhEN5ptR+t+4Z4ilZq707qp0Q2UFGOTY+0+WSnuLRi
bQW1vo4WELYvBtRjT5yegQ6n85J2X6RIhMJ2jNejbKZQcKSGg0XwOeklBA4FcF/ojgw+zeOA+rbb
HroWxs8o3s0qfkCDRulFzfjvSp3QdM5z1DJsLIkGwoIOU4lQqYVRjs95pIHwy3y8ZkV+gg+0oQYC
xS8PiYcgg0XLKXD7A9ATH2teL5BMdystTDdeD4TFQPthx8ptQFzvqhi6R/TG2C4qOnBKzU8kRmvp
IE8CC1WsbK17E3r+hPhGoyAqd2ZJW9Mzcii9Sk+GSV/WN6S23OjpXV8mADhUjm0jI7WV7liZ6xBj
nLcqeLUNq998Wqmg6CM+MiWl8U+azUnK7DbpqQDHdfkyOGO0Tpw2XCZjnG9CA8AOnQyq97jrNkFD
jTcLxpOaJT9Kv7svSYiNDXw3ZZ7jfPFWjtcfQr3pj3FJslejB29Jb0g2XvxWJSX1C2hNQnY/qgzt
rRrn7zIp5OQoIMYDo2nDVXMFtZ26RmnEoE+ybePa0MPT6OTnXk/isAbr1btnmP2jbXX+yxhMDCqA
dsibOhHitlW68pS4oAsIfYeT/uwayiTN8HD0EgPI8TbUzY1V1I8hmedZH57qxJNL31L8naUwvStQ
TC88dGKpN4SHAusaudPo8Foq+a1lc6sS9E5tglR6yNhGMKo4tw5wc5fpJIKqio8MOqF/SoIEP8ig
3ljS5ERGQxOlzrWw+32Q0v02UOsQPkZ3JmlTbBqqvyW4Hdmdoz8jWPuWJF64tP3howjVPcaE1wGA
wqZs9Rc/LsRCluFzr2o3QdCYW+0F0k1MgKUvVrVBLz4NVbkoQxvOj1WDeYzI0PE68Hlg40twoAu9
Hu/HrP1BFGRJNg40ce8O9TSmE6EsA/EjHyGPy851dgW8qVu39qkiJeNB6wIA2s6LSKzoKkdGTeHR
RLUd5KTKBt2t6t44kvwkS4R4n4dsDYv4Y3SMfplFUYXofkJZNOtQkCTbhs73EMUIMit0F5ATVlxb
HpWqvhcdd1Yc5p8GIn+niojysqFD0pPwzYNXoqCE3Eq8YGgCk1bGXYcbeiWE422SVgUmQLRjxPlR
xCl+Ibpsi/BHWJvfjcYhgD00HkshadTlNar/VuxrEu6W7kukGufBL43rJqCA1Q5ktyrhPZceh7Sj
Felv8arjviGT/pi54yNuNMHgAcDBBEnonO+m0j5Zar72dOPT4Q60EUm8Rj61NIDlhmJ4LTtocQWo
iZUiNApdI0oQXfvGMCLfN9EzPhf2WcVdLSvteDXY4jX12uKGrwdBSx9Wrs2NwzbjK1tXaQjSPV9Q
qscp2QyPVMu0FbAj6acfnKrjXgkwU7kGtbAp7TMVDGVKe+tWXQbtESV2oxzNiafntNkn4DLYzOjc
gNqYC89SX2rPPKsx0gq/MN5L0rlK3cIuzFy0SRGPh4yi/NpEEm8jfhwt+6rA0Q87awl1exhhwklf
9bhvcOmKtM8m5VZaWNqioQeqBaD3Ay48jb0MyvRNuMmtNPVrtcrehDS/+fUTrN+jwPqa2WJtGhyy
DdrJeEcx97EFarhuCBbPqNBmsMI50Dcx448xTq/Ryhyirvo+DoICRg8M2DhrpQ/HMP8QJblT5XBA
E3RwBkRoZvFMFqO+tjjE1FJBVKOAIwipxI/BtlX1FmRSmB3DzHnLmh+IQ5ttXiNSSWGWEIKTv/fe
YYjf9QZJV4wQX/Ptlzrzrmvf/MALQbPBsz/D5KboWpicY+sv8gi1TmK6r8yAvZUOzx5KJte+wtx1
puLD781OAzK8peLZ4LwI+9ZBwTNAuPYLU4CZgqnLVkIo5IpbYNOUPTB94XsT7dvoJpvRGu9wDL75
rXy0gD0407hSLfVD9mHo/snUOKzDOt2QgnnbAz3jN1Ub3+ZGGpFkrdUKamVvRRLWQlHowaYvZL+e
wJUD26QWQ45QS6wLrQHQr4u+G49mndzbEXhAsrQfpYa/xU25tPSp+tAMGMQdax+DelnK/pnooWYa
nHo7QuFQn9li1wfC4CubCLCku9XcaNwIlzTPMgZIGTITwJJlMb51oErjWF4SgER4GfI4j1zz0jXe
e7AN0hDf3FheR77yZgfOmXoEjTeNNj81rMofTULTjX1bkA5e585ujO9FPEmALPNBqzKQFgCMvLa+
FnWkbSVWpE1rVbvMyPZVzIXOCLNhg4BwYencB3H9dLjkEjIn8R9yyITQA6abjMoMuVEsiptlV3GK
TIum07grg/bvIppednyF6tf8yvw8LEmhhqNFvXD668sLgm2vLi8rL69c1tmk0nvaEO7mt7qs/+Xj
55XzF/vtb+I4OuoC7FLcZFJbz3/HHbb+uch1nzLH5S1LYjLJRwsYrHsHM2/ukXMTITT9pPlBm9zo
l6fzkvV/XJ3Xcuta0qSfCBHw5haWViRFUu4GIbdBeG+ffj6o55+emYhunS2JIoGFZaqysjLht/5f
P+sb5bGjR18Lw5k+JfMz//uMv1ep/+9L//MzdScSp5Img938mTP3q23zkvcSDDHoGBrobwpzgB/+
vebvi9aAuU06Pp6tfisfsMn/v7//77dDKs00gyJXWmcrXPff30gIZwU1I1SuVar/uFzXE1EyapHu
38+MYUqdMaPJMZ1i2iDn9jIpGHLhaUS39iNfzb7//tkL0eom4OYQJsfHQTi26hOn1aIdySeS5G56
iQ5Hwg49TuqdSYvj+3hRrnA5T6VTj86wJ3JB6Pye03btVK/LKxGpjNPbN+qlXsFu4aLVcZNqmOf5
1TzoQpDoOyi8LB47/k1O1hMqj8trf4Rgeslu5lmBuf6tABmVfjMjEWrnDmbQqN9WbjX6/S/rl1yl
h+OKnu1Hg4juHgqXgEjL50pno+koD/Qgl3Y4avPP7ptSIa6l+UzXoVtCZA0dOtkfHC2u8tUeoUfh
hhoor2wlSB/61JwwqLfDl+qW7mGSSei70i1Kr3XmClfssLHBlI6IcHS+dFOR2pECaBWuCoFkeMoj
54xc6xknmhjL2aDrfVGCO08y+zjBNnhGWbV8Fkr4aQe+aocCzjWMwK0svy0FWnWxbc72JBz5CifN
FOz2dzA5uXoId3Y0TFvyHn2H7lCQiRS/NxZaTPY8OhzJRYMR1ipwTYK5UWSF1Hon9yJkHSd21Bs0
E3o4nxPxLnye29LvQnfZaBCY99k1/2CDhoxuS5vSya7Ftb4AeNqaD0mf1CzaGLZMkGsjS/9p+W+G
dYIVgZsE7nt0/+4yP+9dS9914tohaKey/yAExcbAiN0qd5NP1Ub1yJvf1FPlfZOYRgfr2I3u/Ib7
L350dnpYaQ2XV0jUJ8DLAw2Q067yIJ0hEkN6CFXFOdcYm25M95w6MONRXa7Wr2XiIgl0Dn/MLXbo
brdR38ObiYu6Hejn+IjI2E/xxX9H5lrzqm+zr/gu1UH4I/R+96om9NXZ4TnyUGSzCb8YAIXaLPMK
en64gw2qu79oNb7mjn7mVCxHW98KHr0NJKNu/BG+f1t384xl5OBpqZN7k7oNIzTokPaBDnwGRALt
NHwaVDM7oNhnQPLxynv9m35gxOyLuMS6H+XTKXp+0+xJcpvM2WPnKp3oOsig1msbfXIw2cZ8UaU2
LruSg+mojZDHM+a/8T08aE+/yvNzPGwF57ervOYLCSZYl8kJKSE+Hc20+w0NNM2V9vi1kdKy8C7T
I8jekajKWUsFqtAoAjmWl0K4roXf6FKc6FY/VKhJ2ssmvdMtOuxjdpxg2cdY53D3iHLshdjflvcO
MOkDyb//+SmAhh/tctMbMN8pnvuSFeDTwefCXLOxWF/c+s77JidkoX6hwDKXnY6WIaegz8WpXtoD
GYpsvagBOAtYj7N8M9m+j8lh8ht38JFxiZ/6Y3Pqrh3Vs3g+mcdJZY6/xJtpi9q9/6tum82fzjWN
fK7h/Wem/KZOYDkZOaptzG7z+p0GGDo55g3Mh/MbPlmbcCk5NEQXJcD0KDyFrirYa6sIWxDLmYfJ
LKNhxIl262C2v1t06OzxnnppaNnFqSqOYbQ1wDjgQO7FnfYt5PbkpNvlQrNJuIEdsuibqd7GT48z
PGXLcMrjZEcfgCSJs7yiomVnfvoRe+muBh3akeeUFwImRq4MoGsP+cUfa9v4SohSPPG4bFH98Uud
RhU3f/ooq7N86f/B9GZU8OzBKrneQLzVczidjFppOfVn+xQ/w8TsWb0u/sDyTwo3VXoh0gXKQhQ+
DsAnF1eqJNTU/EqHenUQJMdSP4cfDV5od6w7X6U5x/5YXBHdzX+xeIIH/SXZOJXKkFyfcKpO76E7
vdY9in/8BJslDelGw161jezH6QG46bAm8t8yaASH2Er5Gn9xX1xkVNc8trDYQ+z2yGRBE9FDXGKn
MZvuj7f+MgaDcWJ0ln3tIESt2s0XAvWLTW4kF45i+hlpvLnO9Md8UIf38ijxiFoneUOxvMB3wSYb
p4jjlZFTIjKwHFgjsSeiMLFpg/4u4a67U81DJ3vCcwJeg5I9ZpO4bkROjgeFN/Hox9/EJbxaT4wr
PGTtyBFYO9M+cyM2hzHalh8YaqQa3zIGdRBd4LFn/vQ1E6mK7kS/OscfzM712QPVlJ/4gtjTRrI1
8UeBrc9EOT78YaOuc69qHaF/yYMhXB97TIiXyM8Al9ntAypF+YknynVhRT1zieJvc+WG15s+svVM
4TZ+bFhv2wRu4raF6e0uT91msP/z/2jcLl9QFfeR57d3ug1os8cKyUufaLtwwktxLu/lPYpARnCb
oZfKRtJjxOwr9SY9yL7FvrfN30U9aQS7QeJzBekSwEomAG8pvs4cSUPqJEIA62O857+cDGwjr31t
4yrJeY7RRXVinnO8hTsI8Z7oRRumVfJj/tNbX5NJNTmjfKZQy1qBWM84cpJyg2j2XqSvwm9VRkX6
kn/zncF2nlnfRo7RoxOCz2FKn1w7C4GCU7zD78gufJ8Cp9bu+LrT68ClHx57zMXWjack8miStMPL
so1/tV6Hdlx5JdRMOl8G8eVxszo2y2B5Sm8k3l/dq3hnof7iN8KuvlP29QeuuQ6bJ3sGzgKoT38Z
+xGWcmT70b7/1HfVlmXwFn2GH8Je2db7yBdcAADTGXyO2F3ZnhGJA5XPzvJntEc/GM2U1kFY8G9j
ctmcsNzyaZfIXs6oU9sAdDCboSo/8XDauykFDKEze+tDVDgyKKm7t3Wa1hCD6ZKq9lgkxInH7ogY
nWZ38zb7xFFzYa/DCsJvA9QwWPnmudoL7IUkDYIEWEE4tJQfEEMJePhK2+dMM8uQ7VXOLyFFD97V
w8PQObLiS/nG6K+GGVTj9QH0G8OAF8UtHVsiBFoNjePYl55Tx3B+AzR4hc3eRbTBJva8WpY9Q2PI
MR+1JZ9GCfyscTToP5oTopjWudoYXhD6oFlu6Hc2pjD2+IxkHwIz3niZTuF4iuovevXy71q4IRPn
TD8K2aSsWEcBLTIRWodDYdk1ojMc7N1S557wktDKoTvM5XxjfkYJMh3ZFAibzvjECWiN9yq3o8Ev
XG5qlXkieltw18nc0Eq5AnHSAlpoturBpxSKb/nW0L2EMDtpIkY8JqTlMTyGG2v4UF2QBPoTdmw7
aJH7xSlxF3WjfLG3cZ4QSEsGxgGTzfLveXJ0hZo8W59wpcYJNagngLEtgSoL78TO87DHx67/rZ36
vuosO1XFxoFhLJqHFIHYPJ5b1dWea50ee3Y+XOSIIL3vZT+ElGNsWjPb1EVTGnugFChZvsNJJLJO
PZ015nbFhS7d1mmuS7WpfPVX/RWqTevov2OgmIQR79WJdW68pl63xeR32IKYyCbFZAfQH3TFzp8l
WvZHZ/W2GN2m2wGVIABkEecCQeNPNrNXOGXrx+xirPjRxrXk2vdrvIMBg0YtAiSo9GBhyKxWGa0O
9QSksmTHJvbxcEyeImRAjumH8Ubl31SfpsFn+IYfQYJvv44He1/GkZJ6KtcccCYgOs9oZyeBxGPf
JltYnosL/CjiqK3SXsrAOcr6LD2Wf5++pDvYDKznGYYK91LbN3XcaJh84W/s6Md5J2KdjQwfYtnn
aV86uK3zxLp6l2f7h/grqIck9vLC/cCwHfsFkbAIOZYASS+4NZzPb/jm9E/Neb4jejfKvlg+w2Ou
0wAbY0AV8d7Gm1UOkivQCdK2CiIb7XUWXsLp3UT3Fy4+MQOtgB8dXjiJjQgQBx/SoFhtO/Lzcppi
2/INy8fbngADv8b+RIC67PMAmlqmnQAajV3PKSASYiQuhJn6iIQMh3/qlvfsKqQ3ijo7HHrNcat9
tZwE4znzZ1qnYd+ShGFRWLnSZqg2TX5BDwkhCCW8ZYmPgTEZGpZyFN3oBWY3k2lGKwA4vhrswsVs
b5Bt0QApnQhnOB+7asdmN/6av+PktkCyjUt7iGUEteqnPZBUeXtElLYEv9IcTJPFylMZmhNF2mgI
EoO9je4pW2n8It2lzQYOPwTwHDui/h95AnaB5hUsZBXFwWKc3gXFVjRn1AC/6TF3xSpANCu0vFk4
FC2RvNfSkx0Fp3X6bSzMNV2UAynHpLmrfVeP52RbGBvJRwef9oQZfUmCMM4RzaXSM1+i2s8eB+Bo
pPcqeoWQoQtbEQOD5zxFbYiERKgdHWczYkT+l2SXjmLmnQewfBENxrTi7DBhI4BIz/jRzL2Ll9qA
rCvCoOyD6qdpnBvRr8UdRza8ikr9Gj/ok6ZJWXAIR+JfTiW8TH9XInjpzf1GPGueTvELQybOcoJY
bKdAvudfNhv610CCR8XnmKZ0jAmTGmPS5GTCXfNx5HpYGxR1i9dG8vLHD7IoxO4OrY5JuY2nGxfN
npOZtlLtIrAQjiICJva6JbtM6ILeOB44n+zuxLoxdwolbP8k8evtg+5hKs2i210xyWZHp1P0KfpM
P7vDBz4/9kf1o2ym12+0FvV3CzODnwpDL/I0ktL4M2Zjmo88hFfkLjdM0RdggdZuzuSyG0QNLwm2
C2DsILOkd5/CNUHL96ozSJ90qJ4m3Uu+CbvwDeUYMw63yq8EN8ML425um6/hlb0UE5RLzNyTmMRT
E7QDqRHVJKrIRKl8LU75Md1xQ3Z31ZDSttugGf314AV1/0oEn+2GTC/dFaei2ozP00+PJ2ED0D7Y
kUifpa0BRjCray9vPyZmJaqmpQ+p1SaHmhbKCy67KwMKKsF3o92pNNkcUuq554dbj8f1IJmurC0+
icw9qO9sY+WlD1hwKddXR47JnnUorixeVmTmUysHL2BPn9iDbJnwadw8nIYi+FY6oO3ELJt/Y6/6
oYnl4RJ9GKGb72qUIHywqH/iXbqw3PmUnKTh3NGA/ZPSBPEbX/KLsS8DnHVrWz/+XU80nJJv0VsO
ls+xVx4J8qtqk53C/lQk74uxa2Wfm4oQQ7VxXDKTpxIIgbB4LZj2d4WAynpN3sjJDZ+mAW0j/wIw
CV+pF+bfSIahvY1y1LpBFr7JngmsOp2ZWt2JTFV6JbzUne5dwaEeuMA/iVueOCL2J7ASuvNAnmIf
iyaRiJbBwTA+dqRvgKO4xUTNA6ymop+FJC5oipl+CZVQtOMP/b1FR5sCH/ufYKdIg6NzdPs1Bj/y
5Ps0+iTtA4Jj2KW+lwFe6AGSgKQZYuop6anRT3H+T7KtVz68G33smwWO43qlhSQdrkZIKHjiDc9V
cUUPFu3QnVf25/P4lD18eYu9vU00qyrnMtyI7zrYh36mC739ZQJtw4B7kOkActiy0FVbtnT/fjaH
hoaYm/YIhO8QqXTFySEuDB605PNAEQfhepCX2o0OeuG/1t9aMB7GG8zm1+Y+cmCSdI5orTmRaT8u
TtQ518Z4LUXcCZ3PaZc0NnCinftuObsDIYRboELpctjXiEN8hv+GK+5pJdOr2gBzpfF1RIBQd1mJ
pX5bW7w7UPtDNbyNn5xnfMxHHmjEQt37a/Uv7yh+gDeRs6nCv6qlqOqkH9n1VjpKdGgvRCP9h85x
XTqyjOWcy18i2QrjApixI44FHWh/UV14OKzZUXMx2RF/lX1gPROb73OPDJO6qNuDYcrv8jtSbgPI
zFP0NI9bZNFmhLep6C4HqCKyTzLB8VxciQXyD3kObgbVMGYqBh5rQkfQse7Tdgz6jIeqW/8mTZD5
mdse5zTgp6K8p28unrYCBY32KC5gzR5+nrihaRt6wqrQG9UzGgPVK5gvutXEChNxqNnu8xezO004
Nm3Eo0gBuN+j6AzugOuug29MyUFQg8ElUWWjaJkbB3F+A6Er9J1IC3Lha8sX/wORsaDgrP95UsJ9
jo3ZWN0t4zK1e32NQ/UYB0hlU5WbW1rjC/iDpj0+VnxGD+IfhP+KE7P+G2wEQi3utMPWNOi4d9nQ
DuT4Kz6C8dcm9GOdjTV0eaP22QiRaOR52SFKae/gdITwBZgHES/ZEoAl0jWhs2Wg6cKu72EHfO50
r90r/1kRt432aj3XaJmAOIeao7/3wobE64l5j2Ruil+LQ/b2OrD9LJVHGMaucSLTMItPkVZejiq0
YUoci7MjOyofA3xN1sZifrCrE/7GfrNJ/ISYET2Q8YU3+yK5RKgBCk9/isjXAXTlvZY4OdmmPb0K
TxxDJUa7eC1xvJEQbPlkOdrkoDaBnD7FqdvQP7NZB+SDK2pHNlIKYTZnJVk0JyLssNVMy/T+dsD8
yHZ7JVevrnRqunryNH0xWsMrsRbbGo0Sif1YZx+bHnFp+N7fH9+kLsTFYLlskDEt6r6xkZM9icX+
N6vc8D1Wr4SYNFTE1IRa6o9f7G7TG/bBA6/RabDYjxSdjlj9JVdADZbWE1F7tm0xTJhBYzYSp/Qr
bfXTl0QRGzon0Ewo+WmwJbW3pxiuSCAiQvIqjqy0C5QKw7KTm0iZMqUT7tTCJX9ikOPaScAKVfQr
vP443lVvxp3SJq7GksBXvrorXLIDgEcNWkMAar4T3WfgwigiizapECGFBGZFjKDzDF4ickVYHR7B
iAR9H1EUWFM2lPB/GXYvOCzpDpC7irOmp4VgMIQlMCOSwR5AlX5H7RU/YphW0S7ZvglXMFG2jCB9
7ICUuKzV+jIYxt8IOOefyqFYzwEViRJdXGT0k4ARhZiCIj5HO0lS+D6PR+UVLwuPs+2dYROT15A4
i/zbBKFJMWHAPOSL7tX3+CONtmwNXE1+n754J7YVjYRdRN6BMPWUwZ666SS1uLX6ZnlQvlR5L7PB
fTyu41M8rTMwfUHYm8QmPCbpCTtR3ixrr+xaMiNDbnFVNsM1f6GSrM2H2hlfHkxCXl9Fh1V95CtF
O+467VnIgNUwwZ7MIxMcpMnk8EFhrpHxotqwd2GjBNhDor6mI3A3Rg/V0IQm9BkD6hetec3ngFIb
xVDy1/TGawF2aoKLFGM0n+fO0xhorYXrCyREWl3DxTo/iPhqj78be5cAfVPy6t4dGaYm4K1QFIkA
R7VXqjPmtrDeS+FfBzsGLRwQpngH1j7pH9j66NGmUrdEzq2yz7VXga2fa0aHokBIPNpkTTCJ8zp5
4jXzYMsmtYb8AkWCWVlQ+/V4DrRidadlIG3zHgLWSS5He3YlMFEjRwGsKDdc/Soy1ay3oaA6+wSe
ztOtAUhxP2JGYrao3PlAdjLGo2JLmW78Nm9QiUHYyQNN5N+kXOVdnBxVuiX0UqvDhsJ6yfJ+/FTT
D4Paj+/8OZ+zpisuA92Rnhe2smdYuSPuqyLcGXgiroDjNQaN1OspgfHrBXrNWs8xhjNnISPOeKnC
hjFK0BCBi01+ZXMxBtYvPWAPeXHFUwSi/GB28p76dOHcCwVUit646wywsU5fgP35hssHWe/WcETj
VzK4NTslJx8pNfqOGtVMDQN1UE1mCc+MeyUbDNM1cuShcs4zqkjMCAAaErrOPuPHu3ADPHW6g7kr
5lZDyBy6XD3XyCNiV2AqhRo73EVor5lLifLDwivBT74fPvwE2sZF4Z8KbH80o40Ehjb44CRAlb3p
rZPWxIzvjbnCt0CuMoZtLKK/T+YTrG7LJSAzA6ah4nBEfRzTaXzQ7GY1MPa4UO51hhHUkQyj4bdl
+Pl4Dv7iOi87hpW/pzK+PtDI4Y+49yR2eYzcDpNewfxjwyLiN7yExzHSnE1peL1t7laeHC4tQwNW
W4eAa4zX5nx3qVzejjvnj7heJsH6kCpom24Bsw1TFlslB8WFdy3fiHN7CHckG1HG2UOUBNDimL07
H8cPPni4UiUQyJh8Ppfb4X9Le+UNdWAe7YnHAy6ckjWr6tXQTqwKTd2y5HNl32lbDDYApG2VIrDo
wn/jIfJm68LA6obFoLl9TbHuZuCCBsfH58GyQPgMXshj5w65TRV3b3fQg/oSyRuBvWHxlvxSQ5Nc
6wfQQIl+3WFdyjiZbHAEW0IMdh2iQummZ3vAEyEFTLgy5/nwENazAJXTm41z0jmZ6JbGmfvB7pTc
RqEv6cBj4LUWdoTMRYgpwM/yOqVW6iuIO+EOcxVa53381ZoA3iijzFXwOh6DZKKNTlugS8TdGMcH
jEnlzh88xMNoHajXMT94lNOAHAL90wGfRM39QYNyvEsEljpFQGs/rqvPIO3jqrjs5UBhg2WB1WhH
CyPL+kwXs4o5p7OuxcTpbhkUz4kx9h41YQssnYASG57clk+rtvL4FIuAq2Mdaw8Ub5yp91s0jyyn
Qv/TKLbP2FixnVj9ZejeE2hiLSLY2TZXcUtwRNk3kX+Rjx1vv/jIL5filtK4pXgwxnCFizRf1F55
xlzmEN5Ye0Z75Vtud2VwYcUUb4jLMXwxkFYRXGlg3lLmWgc2wt/aZn8geYLhuFTbv+G3cw8Ep0Ct
kOyzvqvT9j8jzF4qdBs4lYxPinRX46QNxtGe+TJt4bpxZ6gG80hYi4yP1iL24xRr1clpzuoLGB6j
0S5emW4kvH2oa+dXQ3ZlwWPAinbzyH0eHQNF1Vp5oNDvZxA+GVh2IL5vMFgmkSo89C8Ydf4+xQ1g
cSSVQGOdHCxIJJ0r2weT++H+eK5My5C6HRokJEDZ3vqqLyH3ROLEZKQhW4cuvF4S978SglAngciq
eyFgPjIKa24KPxI9+ia/L8uej18nwQCU6Qw8z8kBPdfCQAXlJCuzqVzIhTch4NcAqdn9gPGIVTsB
u6dT45okwwV6jvU3FqO1f3zDUs2f1/kqOLzzYNJk5ePuQ/bAJCPBJQdWydrK8Zai4jwdxCn0auFV
hOP5t+zQZ9BxGFHBPNedDJQvv3BmElooLVQ4t2KOFdtYC9oaRoW3DrjuqlSkLEd7eZA7sJdD76LC
CHvKRRcsnPeDcoHSX9/A2WByWOZeQosatbkwuRhITrAM1vWDKQwKwrJbQb87N/2uRA/EdHnUdb1v
apIK1P8gHzvjU/jCiIryEWYXujQ8bVZAyR6C9E670TX6HzaN+bXOa+XCswRoFSmIUvbEzKwDqIf0
ImT+KizW+hAuQXLZgQpgUuhcubWO24zVMvuwLFvs/qT49RP2B6CKFoLf1MiHjaYGeeemkcf2XKo7
piF3MUQBCbRAoM4CbTx0kvUP0t0adbzHUxdBAPcjkcXjdUlAKwUrDUYmjo/l+Cl8w1hhG1N/a4Q8
NpP5jKh+y5gS3lhvRnOpWhcO4jqT+i3MclSNNIKUoyW4LcOz7JXoicpeVO+Hx37GYGV4G7rbWvUC
SkDDLSZGcLJmx14lAzl167xmLaaio34CI1iUaYKq3jAxeRRMWRj/QFJFHOBLDGsfrI8gy7BZIkV0
5zAyS7Q91iLeaO75FVv7GnM8tu1F+OJ784FjhhM9bogVadWWp8ZJjoC4YO6E9DmjZjavd8Erywrr
ZWT93ArnYIiRj/0DsjWyZtZmjaRZ9wLcz3cQET4ei1dWHu9MxYlzO+M4dUqZ2UjRH8sQNljO7Awk
bctOAkF5id2i8Jk2vXZhWUJOD9uXmo2+9athhzNYuHhd7LXdNxOeGkioXFi6yDjzQUyoR/I8cUOQ
HVgVOBEutasjw0IjOetyGXhgcGD6vaJtopEOc18EOo/cSrjwdMbMq4Y9TnkAOQy3UFxCIi42lr/N
iMVanbN35gxLiitjJ1qG9WHzIiYzmxE7B48oQoM/2/LQ2HlySCs6zauUlyBque0nhBA2KM47XA15
OUKE5M3Ey8jLwVnLnVI6sY31q6wiPGNiczcSkWVh7qyxD2cfYBnfMoYEZ6wW2mPl9EwFR7OA7dci
A4+Vv8ojGnPgjCP0yWFHS04yoWGmvghwybSvNd7jrQhB0oAtJFta+jsgCCfIbRUDsx9VIbHfsmbA
0zLl8xlOACUZIjHu3vhmkz+DjZKsk6+uxzfME+BPmEXoc640g66F9beFaQGYzOHcgDCFROQNAmCS
6ZsT8kNOq6oFzZ5sHtqqeBvVOiYkdTcxmH8KuE1BtWjQdHS/CjZYrKladDSwFG2ihAhJH58WM0MB
reiMnaYCNim4p+YpTM55FOOg0tVLXE3/22rUqiVoZAkkqkJFd0lUP5KONoq8m+VdiitGKNbpVhwf
FLpp8UWcqSk8oUlHvCuNYRf1YYTrqCyzkkZFdAbampnsAGeNLo27uUlPFWZdvrTwRNpRvY/6mCFx
0xo0VkzsXJ2qeMPjVqsmidTaZ22ufdfGov00efQ5hhwylcLp/FjyAGPshLgmisxim0KatsfOyrzU
kK6TqZS+vv7l35+Huj77If28fz9qUiUnyBGvf7/L83TeTCA3xdoWVMhoJiAz2e3GGuU9sx/wHINT
mf6fL/Jfv+nf993anNrLlelINQu3WXs0o/TxP1+UNtC0kqNknGvCDfH5vy9I9OTbnPXeU9Y20b8v
zTDTGPrf7//+NdDsScttvp3XzuX4z/Lk75/ZX2uzsArbFQWarjXMTiFtZnfCdJzuJ4M1EsP3d7sQ
64q/qzUFGKFNnXYZNDv++ffD//zh+tcwO/nNf39YpeF2aMjBuhaspzFgQv598t+XZH0y6d/l/P3z
74daVb9aIpXESaFbKcrFmrySk65aB/bvy7h++//97O8Xfz9DtnKjJHocKMZ4yHFg84shQtRzQQVz
RLT2zwNFT+sXHB4wn64fhttR35CjdnTFQdNo84dlbh36xNQ9ZHHxOxaq+wgys0AW08wV3k5ABorp
X5uJDZlf+EXnMZorAxZAIermY61RGFngtCVAaIkxQCAYiuhUCBBlFHUh9Vsb6R4tmCcysoTkLZ1N
Bjx+XMUwZexNW5jHc9VxIA+i5vRFVsFpnkmJsqcGKS10yfAqbhFV3liT+ZW310YDENQaqbiJlEJi
0nUxznGiNesE2ZWKQgggidrol1mWzrU4l4GiQnytx9DuUJZyZjiHgdbodIPToEVKAD6HkK/yQLs5
VjnSyqF/buFVVqBWJkZJxyrvt9qwFWNJoQjX4A039VQNTXItSxs2bTaCQ1WqZ9Hc5+UTIx3Nflt0
ndv0BYQ945BGUkNGXv9MmO/xeYRBOmhbVFFMT4SUaj2HEL2HhkNV4eFKCVmhQFVmyaoWaeCcQUXR
bBzARy1R8asRRkgukWHkZfxSit0WPn2sjxRo8XGxS8OIt9KyejGBMiOWCZCYhpSJEIwuGbSmHlWQ
1xfFIncoJqJN0cIwJ50QGKajbfqgPxAPE2OA8Y/knfJ4q+dQILF8IGzdlyrub8mXBQKkSam2mRSB
wysjeHwUFGB6wCo9pB61gO2I8TLCaUvQtCv74pjX8lVesy5aIbYmECJULzpoDZhH1mmyRlbNICBX
8xjfy54rFoQUUiBemz26eE8iZ5fRP3YoXC0E9pA9q0f6bnREo6L2ZSWWdoh6Djg06FYVzOhV0skM
4TH3W0Ge9/1jmNwa/Ym9pQw0SogNdDatdDNpDe8lRBqisciOtION5Tgc2mZQsLqoLsvYw5Ci0EsL
yrKXDO2tlhWoBIMQVH2MdddourUZZHIUXcbihEmt9Ypi+LAgXIJz8T6fim0Slwi+VZqdhiiNa0Jz
NAwkitK6+9AjHEtQuYWrwuJ1asG49FLMuRfPuHREJk5rfUGeg58yaI7xgyX7aC8jvW2Jqv7UAuFc
lCt+pxOPCAOOW6vki6fmbbFFDGT/MJBJH2HSYkWWw1Qaad5L+vc0FqgCLR2WIBLn76z+GJExIp9D
Yx9tH08K+vA7JUWpscyI/ufwU1N02jnS8YgGQhTMt7w2/EGVrENT1Qf6abo9fSv7LJT+If5JA00F
cMYRQK0BQlKnYdcrJYGQDDLL1etyqd6Jy3On0zzbto28KyBH0Oa3NQcDFps8kyRVSeY0md7u6JBC
mTbUfsS8zPFT1QOEfDkJmvY+NsXHqGe0tPVSsCjZ0zrT6dS1RE8TMhkX2PnLTCvMMbCyMh+0vI20
qNSIs0/E36q1ERRpM8YVLc06rTYYBCEsuozxPuEcsbohdpeQZu+RrHglLUIDMWo6YNGk3Qo98ZYm
l6IvR8YurwYOFjS23BSnGoem4a0kCst2VDAeVR+PTVJpe6ZI/pWF8tEsIK935XRHBjwwkCd39JHK
2tgCG6J8qrbTRjU7Yb/E0DSEtUGympbIV8z2PovZtFVE5VDzaIAcYX9HD8uZe+VXQ5b/QsfVCCZA
VCRJ89NEfXeMEhKhWFtOmqq8Yj/Ugnws8baJFWLCEiCqmTtyQpqw9CqFb9YM2DJJCCiXD6rIgk8j
rOKWCm06Yq1fZ/pfd3OkjkGMmKkzo8ywWtPt9Kw89HGlXPo6uYUSxuJsxlhEJ3c9KsUnnMEOVrQo
e5l6lp7GMq6gA0UdqFhtI0j70fjAsvYHjfJ4k4/xPwRT0dlVHvfSjWg53eIDIMTLcLBWR9t6zoKE
pmO6B8TPbKVIiCH1LBwdD2JVxYdUerwU+kCeRyVjzqSjJCxsm+YwIlKCkqOUVy/MUgcpqOqo5x3p
+TASN1ta5sWtQBUw0q6q0HjZomFYMlW/yRQeklZWoNPm+BJVhJ3lGHeHjGw3Sym71CplIDOV9H0f
4hqUyO02okOHwsMKkdA7HDVJfIzT2leN/F9rSPQHSN8hTeo0gY4jnoFxiuqg/Nrl0YiStDYF41Bh
cIaUcq3NHLWqrPvaSHpkNKqfi9mLNChwNNr5IhgRRTEFcboc2yoLO3IaH63uIE8KsS1bS68Oq2sW
ippylZ/HcXmfyu7U5C0YQTopWAoMBzWuoqCLH2hN6uNVBTU8JVikZ1IZCDK653kXGa6hawVQ5wzF
RVDojJbDrTwNGamF0OywL6DErAMq1J2c3Wj/OY3zhHlm+oQ0p4V8TE4XBAF9XdU1JyrceSkBQUmE
4qdISi9LNI/4Xf0MRXqfmezPhSoBlRvmNiZCRyYeWof+6A/CbD3j/+NGRWNRMjELCNyuULbJphra
u6VLbO0CqKKkk2wtkfkdL0Sb+A1DlUGTMG3kaKuLQJppYWgYDniz5acTyaE0QDXpHjBNyw5szqxZ
M6LUB6pRwjJPhiNdj1Na/KNxH48AXfuslre6GZBdxRuK7Ib71+l4WRYrRvH3ZGo53Ib+HVVxyKwz
2YCMi1Gy7+oGsU1hEuEN/0SaTmAeNd3LQ3geNfjoqdXWfpgMP/GshtfVSkss4x45AdM8RtHwHbVG
GAhb5X+xd2bLjSNblv2V+gGkwTGjHzmCgyhRUkgKvcBCIQXm0TF/fS1AUano7Hvbqt7L0pIGgBJD
JAGH+zl7r22WHsF8FkbAgTLAVByqjCl9IsjVrTPjaibyp2i6fT3T2CuHInjtTC+RjxCjwiVcjiOX
8ast5dYIJkK1RUe7GWh5pUzJRQw3ox6F57akherE+q4XLg1Cm0UOy/CmMFnwJiGJpEURYpUklTqC
I62137nh3FuORnjmTJQowXg3w7b0ffNcuulpEFOD23yuManFw0By4YF4rBP4TN6khsHXpECvuwbt
QejToO2rbV2dTcKNyb5tqxvABJT1AcaRM7Fxwk5uxVDe6qKxzolL63XAiJOEMU7SGUwMsv7NKWDz
A3tHHRQne8syKbkOJoSHnrSF3t4AWGSNZJ7EoMgd0PZn3Upup7a3bkRaP2Fb5z7poN4kffioaQw5
w0hxD6zyXWLxVQKKQNWkwbQbQ/qcKnFZlrhSMWvSTLKgqDIwAflNbkjyRqqGWp0F1j0N5DHuuupJ
IlvclfTXoTvcWzBHIQCUfGUpE7pOpUsPFJ/ScG3kmPeKhyYmUU+aGO5wdB0ictoPhuveyUqNvDYm
95jJN5UzW3aPoi3KvcSGjRyY3cxJCYVNzNfRRe4WGvUJ5DAXhyFea6O6zQrdRQE1Nev54rGSccvi
kQ/XBPaMJpcpqZLtcmsYd0SPgfGNmEZA0jmkLUT5gjqIHxuvBXPfrZ6pH1md07NX+wxJSB2eosqz
XS7SUgsYxnROcJ92bdq3ggCXzAGPC/PVYpjMCR9HRINX1pePOinPN1VHZZcIJa+IZhsCgs9cmALw
7nRR1U54GnAIj/W03k/zrADpOjH0u8GYkDMiCGNBfRRJnVzbyI3JK6C5nsy2yKKwSWi2Rv0MfX8v
sg5EfRX5axc8sdVjP3Js0MAONAR8eR3kX+D46wz8miEmnenJ3tGJBsAJHTw5ZofeNMnxjhXiJXiB
XdSsYyb1G8uekjNxn0zq+px7nqb6l9FOZr8A7RPfTL+pKnURyxDirnQwwxpMbcityKbtIB2c8jos
CMMOdsgA433pT7kXNuTUmOKjGu3o6E5FROVEvrZWeZiUXFJySPs5DvFIIByNIlsSykMZLZ/jqFWY
4o3OlythjlfqpCBDBD0PIBgZ2Yg2Q4lVc1fk8kVRopFbb+cyZ4nrQz0iR2cVQckpQvXfTMCz8L/I
5qJoXXDjqPGtZvTKI8tdnXvnz6mW1dqQJ1KwqNg49Bpb5b7I7YOfs1CwW7qaqs/tO23oouf2hcXQ
Jk/0n30SWuiaieuJjSyn7QBmNmteOn94ouxgsnxyGOVM6RV2XWGgcMuz3+o9DYn0kLC4P9plzdhS
hUdJp1+pVX+fVAkMY/K+HSzNe2XK8hV0+3kVqnbHUeoIJwN6hi1T5zxFGSp03CeC5CA7a/Q7o+8O
HeWRjtDKm3CEnGW4VXXh/GQ4jfVpE5sqYyfpGlvDUt4JZopPjohehojbqhpyNXK2cEEzhcU+NOS7
WhQ7iexVCobR0YJQXgaGww/U3wu9J8dvrF9VaOE0FSMu0bKk9De9iEj9Fsa0CqeOtrzj9j7yf1r9
/jgCo82rV+DGYqsPAU1KtOayRP4fVnQ/wrBj2ZUllyHSHxS77/aqO9r0PaaV89YHM2s9BOoWKRbJ
C3qdbuvwmk7j0zSNWMhcCsBtkV1yKb9NYe4paRA8pOaz7LqfQ+wiog1ZSpaUOTb8ueVKo3arSfUo
YYtvRhQkohjQKzjHzkluwvqsC/W1nkAyZLp7sqENrFzTctDedvfSzbprovYfeo+NBOAnlfPINcG4
JcmDGaUvVv9UFoX5PhkPeZRcyTCuDm0+0QaKh7npTCdIEmukEh9BXAN1cqv51VUuFDyXXh7cmo47
/eTuISiBYRUoGuG3/FAmOgvC6rfdiPdMQcO3FckzA1a3a2MfpWTO+F520c+oSN9LO6io6lZ3NbB3
qNsYR7ir2pPz7kpVbK0ZDRI109OP1iGFBwbi1s34kOBWFPtK99EBbGviZu9E3Xl2krGm6Ztdzgi+
bsVw7rpAP5AFyoQ/vJmyoqOWYNO6KCdvgK4BX3rEdtACjoisQ6bNNZfZmNiTY0tqVUlBvK3IXZ+Y
TGnlLR5fWhcV125YGS+5637oGXlRcSvfcotvXIv8cj9O1q2eCirSsb0jl9JLbNZ2pYOVxlBwA7Z5
hUUfwfhgQAJx8W3xrXP5GMCQBxutR2JSKuhCjQEbq4BC2uylc8v3iDZl02S/TL8PUMjjQa0RMDPS
+K76Q8mQE4lgGrdjSh85ohmnGBZdmvotF7igfGc3yqo41EbB8GqwlPO78LmV8mXopuk2Ne/cDKdx
0iopoZVdjnYRqJJCHjHfOWEuvIaSymuTQF4PewCz/wt6+++A3ihZaKDP/j3o7XkkBS0P/uS8/f6d
35w3eCt/qaYuHMNUeS1bJ5LvN+qNdShPMQHQddcxSBD/Ir2Zf6lCJ2qP/1RyIzUi7X6T3gz1L9d1
baGqjq6qtiP+R6Q3oHV/5lOqDrVkYv1cU2gG/44+5z/+gXkTkyaT2q36i169hNyjTHQtLHsHWmp3
avZ5Ev0c/k/wAY0qHYMi/4+8ze6AnDZg4paMzj/SMP+ff+0fGZ5VoKvl0POv+TfjL4Ym64mRErw0
2Jp8Bf/DfC4Q9d/o++KRcdV4YYj+CPbRgUUfLTHUTuvw3D+JMzD/A6XOYk14AWNhQ+j26Y8v8V/8
qcJSiTX8vz8a4Th8b5quQ0Pjy5szUf/4aEYhRQquWdzYEt/bgltdSKuUtoYU9ZAtj9Qf7HUJRJ9a
/KMtp1m3OgKSbP8Gry5bcUAnKQDoxpTbFJvKIJxDa6PktDx0gjxZ31Bfl6jxJWCcvLl+ncUlfpM5
fjz3e+KdrbHcVLHrbpII/TIZGkRuOhn4mBlduzw4C0U/n7p4Sw4t8XgzfOETbPqVOrhwTZfdEop5
7gDqXqC0lgnHnlSUaK3PzNevh3bGxo52bO0CvGAL3nJ5yGpf7Esz8L4O1SIq8V/bZGzxIaFR+Zv/
29olHYu2LTFEkauHo4WmgGn3mpdXJTcTui+fdFVrYax+AXMnA4xVmAJ76J3a3+vwvFknENM+k1UX
3OWy5c501WVX1ueiEdrBlBBWM30mYSxg0OWBPkB1ZL1Tbmhm4XSYexsLY9XODaa9X/uFkbpUP/zn
ipC2plI1NLQJ3Z66YQ5oojCOGn+3HGqmOTuHdRCyBif6vrB5gyb55XQIOi1aWp+43uX41y7Ihxez
j8HCVkwYlrdrzh8CGXy06r5QwU4dnG2ZRfuvd7lsfTJll02VKt8um+KHr3dI9QVQybJPaA80E1Vv
38tQkVt/bt84Q8lJ+vVmly1hpKnH5YDDByqqov4XWzYiKHHfzVXroULXYZtPy3NphJtb0o7tNGmg
UZZg/lim/kZD49AISGksnj5J0focj4BEdKZDL3TgZeuTCW2qmtfTaFyOL4f4xp1143LOB1/E4MpP
W4rVZMIg9u7s9RAo9rFxK8yFZoN2LqwwosAsg6/Y22wG+YiWciK9hqU2ODNRD8fesAFG5ZNnz8Ti
5bTt5r/5c2tqr5npN7sFUP15vpaxzVm7/FGyKJyd9OubhV9c/M2qXnbNmRvyBbH2yWhBuzyZXjdy
0vgOQ0VWcOYsu8vDMD/xtfuPH0mNMlnVckQEMbNVVIDRmObnbpyZowywXHwTM7NleXaat/6xS2AW
hU9XRhsj7vBczYkKuu5rqFTmF7QEjP4ybV++Xn7ZaiCmeC0BFsse4dVcdeSCr2uDz6uXkL/H+WHZ
Wo6N5cDwndcRorsu9Glr8oOTaKmCkzGx/Xz6j59scP11SnYgcyg/JjPld9kajLisX5bNMVhiGObn
l/3KMYmLQzgnF3zzcmx5WH67+jr49WrL04qTQcvKMZ8snzwRuL8/b8voWSso2j3FanyN3GdpJPdw
ygNzHqJEVrlePxENtLw1O+D8WN7v8qDRHdi7gXr6fNawJsa7cJxHvc/nQyjAUa0/F4SPbi3SRP3R
3przi3z+7PJTy34hoAZ/7S5by7HPl/vjd3ICKfYj8ipRa/ZeV5kLxzOK/V+9zNcxjQ7MtNbq5t2W
pIroLs7/+TR1ekpAIrV/LHvxfEidz9c0JPJpOdYLCN3L1tfDP48tjBwLHule4dPImIfyCcy/l0/h
r3F+8//yd7/QOsvTxfJ7Xz+5bP3zn5r/wq9jQWuEKrZHfdS6Nc3dXwWj2babb7g6RHV7KNFO5uqL
4cNJjWcq+/LQzz3xiv6RnSraUFLIgKoHypkQpIIUmymqsb00o9wsbeflwaELr8dZvftHnx3pwu82
/NcTOZxwOXPCl+a2OkOdcwk1a2l4s94hUKShRAiAmqrRkqOxPCyRKV+7fxyb73p1gqn5M/KCxD6Q
tQYfct5LsWlHBBvSnLy4rzKIW8bBSbGsJHXzysdBA1uo59gK031k2Xi/uNOqWceY3j0YJBIlCagq
rq8ldeIzoKMyimRDBiNUHQQYaG35eOo62Y40frw8ijApNxUax/l+2WWyZ8o2b4YzO3t5qOG6rUKL
9qQzFruhH30K0j+XD8jUFQxHBd27g9Qui05j+ZQWfUViU2t3p3gfSOIOst781cZ6dWoxhI6D86OS
YbDr7cBzEzl6LppIgsuORkBZgItXzmj7YZ6euKRrIiAp/fuo6CrgvBybTwddM1KvHmL+YKlMc5n2
3AtuIbJC1kTk0NUS7lPDXHcEJ3qM+lNRi4QPBs64GYR0HwLtKGiUfT4QdHnL0j3xumb0IFc5F4pX
q1CbHisgf7t4JLGkL+8jwQSnEHa9mbsCNWFl19io0Sg3MGzUOddkeZgH2884ma9jasTSOklx1vwz
r2bZjyyi1Jyk79ZR2KxYbSgXO7TBhsup3tShce599Gs2XEYiO+Whc3oqX4OJVrtPmC9rzFut1kbZ
goe/VOewGtJ5f8kBLpQ2T9WWB7IeuEvPYqFlN9c7+ouWs88L470cxB31ou6YOEp3XLaqGKE1FZd6
A0SyPma8A+QNE9/MH/skgVdHCvTz4QRNxOdzDkNHZwJi/jq0/MTna2Rtx5SMgoZLdDNpXXK+t6D1
KWdgGB25ZbM1sEf7UQfKxkBBsVL7OYZg+dEy4X0sP7RsDfOda9n6emL5uc9fmYboPaV1tV2O2VXl
7h2aTVaZt0dnflCnHHXMss/JDoVoyrE6T35zXI7ZisHTdOG6OZ17ObQ8GQZ9e1y2CgVbSQf8nwS9
GsANGpO69zFwtObd4FvGjjOFW7oWHkga7/e9FSBJ/DzW1B+BE9RbrWRmvhwyM6FsVJ2mRzP/1tcT
X7v9bckMl1YQdTx8//3WUTB40YxZ2XsBjivdBzHGjJNwt6az7Z/zD0dkNz0OBe6Oe7mxHukpr8S9
svVdxFsoJO7HbBUOe3Lx2CC8vLKOkwGR9Z64xzq6zKukeBMHx7F7arUfHcCkMNlT7Ui0bZg8GfEt
fXBaA5lyKuJbO9435NyMe1ucnA6lHBiI/JzHl2o4t8MZYKTvbjL/1CgHB5CXeQ1U1L6bIDokGTzQ
Yl0PmKtWWDOO+dlZI7ihQdj8nIINZuFfFZbdZt+Ga1t5pVRk8v4fGvtgxjHYlVu8UVnyrNUrsmKD
TUibdlW9CYX4b+JpH1tEonMFc92CqaYcjLxuR8KMoe9tlVQa1AzERu8oxlTGLQKV+Fsd30n1Lb0h
AWp1No/lDzxAl2FVcolCF5uO+tFcx6/jmRiwX8htfiA/77bFRrkzGYkAPrxSn8PJo72La77tD8kL
foKnaoN6wHMRAN7iVvIoyq2iO/itVK/vWHSCDTlQQ7wRXvkGRShsLrjQQFxh0ErpxigHcOrWWe8Q
k+4EM+wGJuTK37zJlY5n39xNj1SNYDlclUvwMb6HT+Wv4lydB1b+63pLiCzKf5bZ32gQmxftUb4Y
m4/Gm06H9tU/8FdF+2mPHfjKNWcei7ujPnj2vhzJ+dmqeKQKFFGbiebOPs+2VvVCVGQU3lMX06pN
Xe8s9LU7VyDhR9WACA3Yk/UwpRtKieq7UVxDuuvfg2KnqFtL3xDUMZAmjha+JauZLw24yCqmODAc
ITfGkt7dthTNSq1f69PZvgLruuYHVHoP2P8cKopbREH9RiH7e/KKYE8RjhFy4uT41u4m/xx67hV+
wU2wG14bdy3ftXMwB0jTjvSCiL7nZnzAsUsCRTNQWN32/gEQSmHdG8Uq/6GXJ3XafQcTGGvXPMEa
eiHe+GepQL7YbkPupPP/EcKvN/sd/VfX493CB7iy1ZPPVLhf67dwtZOnalyfzEd0ZMpJ7IAgPZvv
IfdBwL6SM+ns3wfqxv5O6W/01+mr2+Bymp80Tobhda/jI20BzfDUM3Ova/oqPlQYE85KfXPxGx+7
HypnZXXGk8zsZ58jXwWEcEiZo8z4abilq0iwZFxpz7OZAjXsyn6y3rprdue8VIfhBhh6ie4oP3P5
K7ha8S49oPvNUBS/Y/D5cLl8BNJxwqk2A1icAp//nr+Ql0/hAQxrcaMfEWnAKxuoEHs9hLYP9WbW
e6d3xhb5LyRE7SV4Tx7RvoGRgXVirZq1f0meq+fipF4Rrga7cItHBLnGpfAAoE0v6cG4PI335gOC
irv4I8eLjS8Nv/9G/RXlG+s47IotOgAGmvpbs++ummec1AN6Vlqc4ab7weo4OcgNXoCt8oLV3d75
G2QDm/YRHzBjoYBBOTO2O7QvYtOEOFIPc5zLtXvNDnW9Qhcf07sCLnhGxL4Png1xBPT/UOAewtG2
hTQPLZvVb7/SVnhNvPzqfseB8zRsofF6yWzm3irlOnJudWz1ZENi2AWVdczBfWwsvOer4szlBoDi
onu4F/H67hqiJFdiRemL+CfKykAlIS/FIZ6Jnbkfrj99Lziz8vRyb+JChdrg3DWeeqDx39U7eswT
I6BOL3mlbaoHPtNDc5rROgT1rjF34tVDyhB0GxTVMZf1nfsC+3PEkE5HT9+hKCCnNgevdLE9/MZg
k+Tep7yzD7bwIfbx9/6mqL+x9oqxXvCK7s58xhZTcO5la/0MNPFQnX1IVdaTwd+8RyvigeS8RaRv
n7ALQknhnrI2uKuvg1mFs4ZZ/jHeJmf3h3GXfAtugn1I3XxtXoYUMPPX7c/JKwo+yy1SZ9jIurTx
KB4Bi7Prfaj7F+EwsWnmlYpfII0mDBdMQo/YL5JIbCPNebFih7m1Z1g9Bf6yBIRJBezYzb+ybAXz
gmTZ6k29yb3PTVeN1G2cdqeEfveethBc02V18+9/e0GOVhIZjN2YMairmSVaoOWxfxGibLOgCl0k
sH8/IClrj4pOl2HZWp6QsnxVChXEZ4V0w+1r4xhM0y5MEpDYVK6cHt34NBmMlMvmoFJ7lEjU0LMY
EopLyISzr9CfB043wJ236RlmeRgz7lKDiJd9H2Dq0dZTnGPon63aZTqt5pk8ug6lomULDDEHv/Zr
0pT2ZDaerM5IN6B7x9WSMqbOoUBLdtqy9XVMuF2/BzB854N4iAQnvzXyBbM8YaVb5fgox1goex96
uKWqR8dOmYNYuTjEc+DSEie0PDSJealGuFz9kiH098MSG/R1TCNnaxd26u1S+xzm1eGyVZcOQ+7X
QcOS6O+jGnrTrL62NOR4BlyqpRzczCXBZcuaq8FRoqlehiJNWOIhVXV/R2o64+wA420suU34bYlB
RRViZ+iMx+3TMMu7+ghpljm4+68CErqeFtsqqKmcRlm2ioi3OGYTlRi9wVyiuRXLdY2ZZ4tMbzBb
/XNX7aMZqmVeXXxqdkBLEpYtUoRwEo9l7SBLMzgR6AMMR1cMOt5Vh1zO+RuvDROrcgmAKR1wcS/p
TkZCT9j2HVwZSzbq/M25fz98Hes6dTxocL5o7h/Fkq5otKAuRqN6VKW82Kx6dNu3vG4uxC0lurzg
XZhdx6g3x8kh+qOK9Fk8/ioma1r3apqoFcihBmlfYDrIx+bE2jdkZK3exiZxuUbaJtwVUn/upCNY
ufGgQqLP1b7dSnwE26WsunzBy8PXrtMUcELmlNQ5t2v5epc8NmW0BQujyjXX5RwrhQGK8k41F50/
H+Yasgnxm9tRIDYEuTElqZoZnDur4pcK6xI79bnvqEO2/d9m3H+nGafpQvx/m3GXj/4/jh81vJI/
+3G/f+13P87W/2K1admuYZBB4S5dt9/9ONv8iwh4w3A0QxPOn+048ZduCeKVNPOzhUcP73c7Tnf+
cnk1VeUZ1RCqsP4nwUtCs3mpP9tOhktHjvqzcB2HJ4Xzj7aTVqEg0luz9uQwrGvEFzcT0aeUwodw
Hdc1tJYggtRY6822ygjQri0ELFGWHSUuPKTj1SPdpvs2qLh1N3ECrYt1UdRD00hqIOiDg5UuRsa+
k0MpVk5rvRrZ4JPSqV5q8oZ2Ypz0o29aiHjRsFauVe71l7jP6hO22XHOXWJCkrUoBpsu2xmtm210
DbiaG+njQ0UMdPxWO0V8lQYCXEPalzyb+nNRJ09aUdGxU9zqlMrO30jpouiMFeT1vWLsyd25w3XU
XJwO0HU53YxmBy4KccchAHShqOqTa+JlDROXhtAwMruDeBus24pqs1YOkEYU49gYcAyq1pf7YMhu
0VJg2M2Nn0ofv1Ykt+Ptdbq7ijz3kr7LoUnhRytiNbVjcrQTXICqFsXrmzrDIKzp8U1cK9jL1Fpu
HIlvNBmKDLpboNCmzx/jSdg7Ek6yranXhLlUZCoHcbavg/7b2NYkcvd7x8dupvW8cmmB2wzoJW/G
uchTFOqxU4KXoESsJWv3sbY0DdzcY1Ex2UQGfM5CaO3ANhRSVvZWWdMDpX9RRagRywLVYswgbwr4
z2SllFuqCOtY4HVB/oNkGx1L57oc5kMEtIL5Iw3ybsNs4xUePopDPV+3Y+yhamCjauKVbJp2TS7X
usDL29hDtrNLXjz1k1OqW98bF9y8rq+LvinuCzXic8s6Ap3qrkEmxOo4U0eqI/xGb9nKNvaxfzkx
NFY35lg2FHLTmJKcmtFTNT6O2sUmKwclWncG1NX6SVVweFfhYSSsnPSYgtWva3hTOz3lIUOtOWFx
jG20l6NdPzQzOzHyb+hjWGcnac59j8LIGEEpjiYh6bromEZjNNOSYasMNuHN6FtxXHzT7OHerWuc
wNyScQEfR4e7CDWuZjv1XBrIaPe4Xc4URzGK+l4y4bxtWeKG05OG+YVbZbrnHB5mKZLP5FwleerY
ZLCpgqk66ARZxoOLFRsz3m6qkEvSbTBsgQ6/kLB4MXVbva7cjlHykk+3heHYp7QCW4Kb46KbEzZr
aWPKhqmZuHDhqz7inO/6Nwtfcyy6h1Z5JiAhnr/UiXA2hS91xsbXsXMeGj6kZAIELEmOQBg4reox
sA6GXsTbTCsIk9aKp8pOdkwOYBdHc45IwVdgVZDHClE/0Khozo6v4ouBWCD8uL5q5LZltej2iMWv
Rd1qe6TPoG2Y5mLIbqYborfhXlm49mql3Ps10BSd1V4EFqLwC33vQqTpS06ebGt08K/ITZnAIZZn
xa9XYUecU0qveD1mNe6IFvdr4Xo6tQCktK+iMa+1zkAS1enD2E/BmT+FNcHdmCntmuqrfHDAJtlj
zazL7tKt31J+dvhK4cK1HxZOLRgOgOOZqlMe0Xpzhy+R+AkbksLQP6YBPKpoYIXmp6FcuxHQj0FC
Thddvi+N8jrYLJnIYnTXXQYevQuh64zxexEkLLyD6jGRrHsQNDZrQsmcTVzjROJbAKwgMezWBDbu
TJ0ENtF6xq/AKSjN9HzPjjt54yBwDywgDTc9j43U16UdJjtEdg9pypou1SkgdLWhk+DsPCmoM7eT
I6ZrQpGoVz4SlYXQNDrIUbuDnnUwBaWkS0BcVVV8OEXulX6O80JVsH9Eb8qABpCegNeQPHSwJM5N
rSDQSSrbiABmIrT0jWorcxuEpZpZcgHVWnJbkFGEvwmjcTdkxcZsnV0SwXKubeo68w8NATWwIZ8T
3nG8O1XqQo2A6kYw3oYON959j+pe/qrpGm7SsCX7bYQmmgbZo4OSDazieHZ1ToW82CqHHGsdY5wB
CsWu2ptEEEWU0Xnoe2BBRlH6uzZnSliQKb1OC0m/Jgo+YtirbTsPqtF7EHYkrVQIr2h3bBSBJM7B
QkBS1ggdKQJBOBjUNwwUdAE8RENhcZkXwSVRdfCUuWnurAhqt61oZ6vQyI/JZ56dap1xzmg7oibK
1aD7KsrCaq/jNUItTK7faKXi7EeUlFoipnYZ3ZI7bcT9n6eKF9TlNbGN8tbulOicp6xdZQbPSJMN
dhT7OrRqd+h58uwESBYEot1allS4uKsohVLtjUDxr/QcLq4eVyemxCA/Iud9UPRjoGhoaRqqslWr
/Zq02Dz7GW8i1+CealElbypJfXhKGJoaLs9cwx6MahEBqNOeZDF8VwP0g8lkzqcBqxcQaUPsr7KO
HoQx37dazH5uLC8GCeFbxefnxoqxzj5icuC6L6xLaLWUSQc0kT6L8gz3djy/3JB1D0P9o1OJ2ukS
cnJYYKqocSuin+uBpV0R3bv4sPAB37RjUO+ZmvGGo/CbrBCxZQ3Wp0BVqJbNF+OEPa9DarOhZg58
KRzA0QTbMsFWbhDngREbT/kgvmNGc8nfdaG3INl2KfJIxSYkDlveGGD6qRlqSCZROIvhiEfDpc3V
yROW/9MxDEhaI/ZyvUfzS6MNk4Zhey6f5yqzY9XTu+i+UZyNpYNwHuy9YeF6b/DCrFEQ/Zg055Hb
EJLeRu8xb/YRUkJqXQ6if4jAHaRB4tc3Vd4TAyTFL27M6J/HS9yOyq622ksWCw9pLtKBptFoRNff
db3hxGC0xTx3liJBg+6gKUSl+oYk+7lAOHb2mRbOtzKdLOOjhqhFKZkgmX1lU+2fMw7SdGOjXyGH
iMyGkJJlT03XH90SWbOyi+LvMlIJBIop2jUtGG9DXjBNh7sefeXa4MNdJ/5YoKdVyMgsjedS6XBP
KwWkAQcp/uDc1lNT3xQCoXKoHVVqt5JBjrkJIR4MDNvQ1dptWh7w+1sGgJRwVMlmmQEpFnSDsrQK
bC0Um80WT6hqVTrKYpfWfERhOC2i4raWGiCMCevL6DQ/ncl4sEq/uxNmvKtlDB8ifygaWH7klclT
Imjj9Vjx3dY8F9ybM+6N9/mk8xEljevVaqrvSRqJVESdWWRHd6VRtXixJ0ZUNLh06jaa5fePtUOG
Z1Lp77GfTw9JcR4HqT60AB1l0D0uD30ZfxsRSFz62WhgDFQ/ueFC9wuqFO2PNiGZ8lWIV3OgYQgK
yuKVGqPMr4rCjb4Ao1EQnsQYCNGhrHL94JdEPo4UdA6G6T9ySywuhu+ru6CDgRqag/2oBpp9SAyY
AE6cwH+ZaGug7DBvmmr6bg2muxU5mBjZ9uKeuTLElcx8VM3RJH0r2am5kNfPQ7O7BttBfhrHcmWG
jfGYBFwciFA7rwghVMiePPBRUcatTmTprg0bXHsKl69I/XhnZryFcDB+Yv+AtNDz5Wp0Vsvqpyxd
E7yRhvdDRWcclFZ0cTPtiHsi7kAQJZRKph6v7EA4WY/5oQ1M8h5BqOb0NGxoEwrf2wrkCWFQAinc
yrC6b2maElqnAxDXS7EbNOOKo+DWbvt54a0cy76egRwi8KQJO3vqm0dUj2u3kvLJGiKbbvqBLFFC
n1viKKa2xBWcR09pMNaeoUHczJQq9LjFRVhSZ6BtIZ57tV4ZiE9wuLIC8NvixUr8FKoJt5Kw07xG
29cTDsaghoDZQt93T3lW7QfuWgfh5t9gdhOzTnMpKEPPbMndsfiEBNMFL6+19sKC45oH7S4TNjc9
t1M3LTe7FUUE1aBtEZctevYI4EZs0LhrOvsRR22666PaXk9NUUEBDXa4j0AFagKyuw+pwQD9kel0
mFLLOLVcN4TMYrDPp3IH3R3NvVsJcz1OU/wStTETxKKliVZCdwsiVVkNFpDyoW02cT9iLx+69/gV
fXF2ZS4CQ4eT2Unqs6k/WqYrT1h5400zz1A6pQSiaj/mmVvdVlO+N0Pzjcl5s8WQAt1kaOn79m8y
wSXJcAPFBgZNgkZlbTnA51wR1GdWUwM6TeY9Gh0vRWtgobCutJNfGYpm2BRcAlaVPKixttfM8eAw
N1k5LtLRQHc+TItrQ2U1mcmBAMWq9BzFAXXYX4cIeP2gcenOtO1QJ7buJTCNGz2I5L6zrGLTyPog
sAVggFXlxszjBzMUL07JNwL6wtp2CCN0Bzqjj+0jn1Cu+l364ENlVWr/1bFYrESDfOhyv97IsXkP
uO9OvY2KLSOfrLO1F6digZqUFmE6A10yGYaJF3X261h2rGIHjQJ8h+3DNII7S2mg281lbfwVFuZ2
VhEYgtSzxkSCdxfIVaXF7RlLKL5ZxT5IYj2CQL+vmJtwG9QgdTjMZYPoV0kLTZNTt8fhg6EqJYU2
fLftHv4d6CcwItrgxRZoLCT+ciMsbt1+EpKq0eTqaj0APaqNkOUttvpt7/bQ5Vr/WxI49rpL6sMw
mTYrqN49obDgqRArBDeJRyLY975KudhBxuzhc4I/5pYnNyjPlsia274wvs++MSsKtYuBIclLiuAW
ogVNS9nc+GoLI8Aa7Y1hQHRqXDu7xeN0Ww0s+lxR/GB68DNB5LDC0hO6lmdTsgRtRhvOlo9BEvUQ
BhzMWYZSrtKkxfBn0l+bDOXJzE0wPVxcQPYZLiKNqM48y7jN1RazFswkcSIYJGWqEVsh4QKVIP5E
krWw8kJIoXZj30yadiOxJ5/N+s0i2O9khO2NXoFGi1umDZoVXnKtBYVoZNXBjRgf2mpyDm3f0k/V
we3aPlNqh6RCAu4hXjU3llLdhNyPDpyRPmeouPEVG+a2sA6t8J3ZmAOaSYGmGLTuN+TcFa1V5SOP
y7dJGZIDAzAmBa7YDRVtuuRNhLciRoaR/Sd5Z7bbOppm2Vdp9D2jOQ9AVQItiaLmwZJsyzeE7WNz
nmc+fS8qIiNPnExUVl03EFDYPh5kWeL/DXuvbYlXrfhEyMA2fWzSVVLA7Rk1+Hg5dw6ZqZNVeum0
066NRkbFSzXzRvEupzidUQKxOe8UeRn5HOVeQ9WouqqyxdJ38uRGmhdlfM+AwgxMqoUyA6MCYsN8
GppKX6miga+1NDFw+8CARB+4JJHL0AHYZtYqdfbood4hV7qAozNU2zjiUk4VJomEs4O5lstF0LK3
LlAyG1Ne+MiklToFSWdWSfuoiKXzoRp6h8b1mZPrG68+K4jIOpNzOSX2NayGeXG7XsOICl0IyLh0
VWWA3eoOtZAgqhc0zIAdVEryUfQljB4vMd4eB+iCI0lM0Er2O6U4fqlyKvBKDN5cCvBUAHVPOfLe
sq2ZawoH+znM3DetRRNgph461JhmQqtMrhqj+ol/Y9aETWkrOghR0f9QUd3MZBP4O24OoKLEIttK
BXwQjZhN62dnpCYv2+aoGc2lLrOtjkl0JVEKLUK1qu1E0k5jD7EyjOBP+UX4HFT0Mg2lAfy2iIy/
CDZIZryNhljeo2Oqwhdxs9JfxHpTL0fh068ZS1VEUyl8A4s630kF0i+7HIqXMp6MFOZGS4DU2NK9
6rJOc+DBizNxrcFuB0lXDpad9hoCGZ/fQBopmhQoVl0vCLYXhx+jP4G0REYxA7m1KSKeedK4yTRf
Y4yWu9dBgxo3BMnLo4sLiwbgmXJwOcyc0QOWqdWgR3mcH60EMed81wk5V9zqUuyXfWawhvdYWI3n
TmZsI2QN7EW4SEOHX7vCXOiFBUQIIysdtcZuNtX9eYgTaizIJa0L4ttqXr4FVeE0QxPHUoErwkvG
gESfTfmQHke/XRUdgYWJ3q6rWoVY39Led+JG9emRUznDX4dljiAISXstB9J2EQda87SImYVBSZxG
lUNLIk0vet5qTPQLCyFhgYBLJn20kFYeO5LBNMi/CZOTO7D1jn32XVmVgFrOoY7TOO3bDCih53qf
JMf7G5fATrUZ4q0chuda73YNTqRdWXnNnN2XZDMlgRvZM3SxIp88BSV4aQqQ1VOrEVf5tgp6k0xA
pDFDhva/kZqN6xJa7SeA4dW8v5ALa3c8R6oQPY43YMwwJe13e8X/+YsVpPrbf/D+Z5YPJcl29S/v
/u2aJfz3H9PX/Pk5f/2Kv+2DzzKrsu/6v/ws5ys7vCdf1a+f9JfvzE//494t3uv3v7xjP3YP5+ar
HJ6+qiauH/cCS8v0mf/df/xfX/+9DQba1J+cKNNP+OMrp1/hP//3tMFYvSd55Qfl11+XGI+v/PsS
Q/xNlyRT0lVRl/Hs/H2BIbPAMHUKW1kHSoKB5WdHkSLqkoZ1SJFUFWPLnysMVf5NtzTDtBTFkDRT
FpX/yQpDU35ZYJiGwXfSTdXEomSK+mQ5+sk3owp67xWmAbXIq5wo0PdKAoCEwL1bsYtX+OdGeVkY
G1e2ifBrrvW7+uld6+dJS8NsnNncsKSXN4SXOgco4UDjkJjFAc8jY0ZcWQi6IYlGM/82KbDSNZrP
2EkW8hIlDmMIxSaxPnERdUk/ii3w/LW10MJ/Y2SSpiXMT0YmhrL8jpbJw6YpBv/DnvXz71i68iDJ
CWQmcTSeG4lOiwThwkSB0qmfTdl8CwLSzzwK7logPf30hDj9s4tKtX4xbT1+uspfytA4REVN+eWn
Z4nbF6GHlsm8Wd1W/M6eyiM6CvGtXibfqPBTNDnfxkV9QoOibn0m4Rdhae6tC4XbeGRZoJ6lci/t
io38nhzGdXSOmgXRd+WsOzf5vLKDw/BuqhNCXCMc2GHanK36T9wcO+VEO2t+QW7QbcEan6OvqLP1
k3pnEpdxrZ+EJbSiCSag2QwYePNW3JIbIUqCsqbsSIgdsKBmAceaU71R2SK0qnbJDsXUD/oQhWAp
ZoiL1IBrS2RleSkOUjSXtmRvbaBNvmU3/PP+Z3jl11n2L+k3UfFP4OkDUqQwWEbM+N89GH+75gid
01yGX8MqWTRIyGxKKzh83/K2qCgq0Y0JaxSL1Qf9ZQPlcZF8MHjv1QXLnTeOvwTb6o3RZqzOZNlG
AOldKYesG6ulODwPp5Ex9B6AUGles3P0RXOARk3YZ1dS9J6QBROL2V0xf2Z0SFOoJ3me7/qSttcN
Ztp3WMwNGIbrFrHQVNQAplu1Jq0nDwjxTzOFwhBbzfDaUk0o+5GTibogFc+quBzAHJ/Lt26rf2Qn
91hnB/mCgAUVDsxnGPX4+KwnhPmHZNMdvE07rmgqtsRMDwt4QdOY+T3eFFCk/Zl/zhbKd0jShUwb
iqYQcMAHAq+oRUKCrmlB3fCKKDbPTsG19vfmVh0WEwmD+Debqep2dFQkWdh3LBBiTBbv0g+oYfJM
34+vsJBQcB4nsZq/l2m3eGihoQE8HelRySgnls8xdr00S0Nn2JovqFlT9KSAqb7Kc9zP+oNMItGR
crS1tSfCI6n3KanIWpBxrM+ta8sjgaoY36KxQ+Mlr8L3Zl3Ok6P8xObJvHkf+qGpkJDOghf3Zp5J
aeWpTUfGphRt4lo/0Fqs2ZclCrJB5DACqMpV+tEtadvCVbGKXzGx0YOu/GYe7q2T9TwWs6xxWB/0
Nv0pr45Z/NUe6CgaDuQrc57imK31Y0UwpUZwEBMm8GKb7hXxv3FWIZciBiP0bBHb9bu+gnMFHgVK
3Hy0cVCROnHWmIfOfPzIcx3YW7eewLIz/bOcD9MvqC9T21gzgENpT60udU64H1ZuvgLfBlb8kJCY
tfb3bCckRKE3iBMDuvjWZonDaqUlLFKcST/iG1nQK+UeMWBz6BdX/Qlxne7Qq2jr8Fa/DYvVsPJv
KlUy6Epv7h2NeoFbgiHSe/UtTMjImbxv2/Xwkm96G0GZdab5QT0qOEMJL27Wg3WdV6SyHpXmZp3b
fX33NwjljPvwJL7QVy98gpWepGPZ/ZuL82RZ/cu1GUusxoTQwF7LMaf9YjKV49HUOl0Gk+vVhFKN
jpwYLya5dv/1ZfifLsLTj5nkAGDnWEXpv+zpWXYNjehKxUqTuuv0I6yhXw9e/zVW2M8GmkpxLDji
/7QW/4tLv4yf/Z9/O1UWTU3Vgd4gFuAY//nkUbxC1XurqlZgSV6Y07q21qfQf3qiAFNdEd4kjaUt
2Txu/ozvVF1I5juIBSa+esUkQmCwmA/XzHXb1WhCAIzjbAQ4Dx4iUMRd1PRHnHWEMJlltZSUgcGc
GKiwiWST1AMpX45j1s2iojrUDC0gjcRAlxBUKnF4ZMZaEFHBRkoJjU2kL5HCVM9yzmZaN8hPaEWw
vXGaCTbOpKc6SYjexvspeMMKXxUTc/Jyp47H06BxW3G6LcJ8Yo8aAmMIL19bdbVjlQuId5pAsKS8
W2229rQjuyRjGWufjdfNixROTklHDQqN7UmyzIoaRVAkYZwa18a0cdIjkq/UKTFAd5t5V5YQm1mC
MvbjtZG2J/LiWdRaXBYEGorUgkNYSsImE5Mp8MV6kXOG2KUFuF0qg++mrMmV6EoSfDPxEumuumeW
iUJjZKSQyXI+yzQBv8Sw0oryrMdBhAI9AWdQUG5rLFiEzPyWr77kck1N2WvwlGNoGtcs2zwJRrEw
qo5aJCZBYOlSkMGiKaFo7OvK2IfqmDLc7zj4DBVVuzI4iCA+OqtXDyAq1VgmWbcx4lXbkmUh1lq1
nkLi+y48KZnwacncs1QbrxqBmtxfOFHJjzJT3ZUG5xVAtXwM23rvExwB9wiatBzozw04NVtNOCjc
wWfKSJHQVtRoJQr8Udcv2uhdxLycM0k5iCbs3EE7Sf0PpjdPYy4oLLOGl17Pn/M+fvePjch8iZXr
U++nl9D1rozwf4RYTQlhzJ8x3MD+rV6mt1Vca11AJEUgTMNnZYFRliRDkTATN0IAzZGQEhakjboy
R9+zUGWmNklImFMZegc/126glPZsBcFJWfylTRJFw4xYypggiDKDUd0yZFQiFkVl0z2nKFVFs5uo
xB5jxP5r4KkuCvG1z+UfrjFsuiEtufCRNSBGjhA1dHyYuzgo9BOuffpeTob60PIXgJpEFQEsadxL
eLjz3CPK4sJ2eV6zpgAYhUYf6fvgOylJc9PfTIQ52cdfVuwtsbVAKQbhnxIjNMbz2ixW6gl/CSeo
NWOczvYS6F6EXYB9mSa5aAfo0ct1Q+4RMpK5KzGYgEpcEnZO4ZVqX6H/PvYXWvuF0rc3E/OGpfgM
3sWlivvbiBCIjowoKdFaoBtEJZU6TG1PdVAZHQdfC5kFuZCKTGM6NMoGk6PQMOfxjMOoLMIMTaNW
q8xicq1doH8o1rKeDqswaVZV5KosG6S+2aZF+SRkHnT3zCN4LoLLnzF13XjVSGYgV75ZDgdtYbaE
Bg1tu5EafMaRS0B9noPEl8RgMzCsNypB3jxuoBjKmzgoqdkgwPlOUZsnt0YunwpEM4dSxTB/IKCn
88Vo26sdih/9PXzsth4fCsyXtEXjmAVguR4f0Xwr+v2tVv7kFRFuRyaIaFIlJBGFSkBYybbOr2Mu
n70Vuxu/kb8KTxaWaBcD+4ToZpiJx3HSMlMuUgIwlF5U+4wNDIruycXMk/cu38YVwVq5jVJnH+/7
vfQeI0vcMn/UrYV1GtlskUJ6Hy689rFoME74Lh3JnsjyO+Vg3gm0YxUr3gVE7Ef/vdqpy37fsI49
ZB/JlpIdryMKx1f+Rvqrua0u/kpdICIzkBOZRyN3GIBwpU8QM6o8UGg/GJ4u4EwbB/FkMWelPIVq
TlJWNyNSxcfubqylMxMbj03FrLxL1XwwdkDt+DLywzFzhDPtg+h30teKr6C9++MCninuDrXhC9tv
dnzac7dDTZsOM4GJybQFRv28iA9QIZ+zK4W8d2JM+2w4UFGPAch/khxY2VBoKN/xG45Bpjsf4xsr
DMMpKjuTqbSZ/lA2M8he1Nt6RZR9bi7brdxvMA3GpE2JFkuzAwHwpebogBcj2yPBrIMxv1SorpjZ
VltJxSXEr2OX9dYiR3OPM5RrqQZhluhGUoCwlePtIRgEUard6ScimEgmis5TXM42sTs7MJe+AP+L
CwLnybxM50S6YtTw8A29xLXDHpDi9ACMCDmTss7DWfkqo7KDYcyye8DgN4s1UPUz7ShvzGDNDThW
hkJ4pIguYAo30xcdOvUZod3D4NR4NZUV+d6mviP6QkaBRNxci5F/huovsINzxqNFdflFXJhSbsuP
DH/EB9+m6kmWmZG7Eh8tAjULBK0rPX2C/tRbd+EwqfoOmrbR7+QutiueFomw5iHG3ph4F+Og/kB0
QlgLLRnxpCUxgKSNjdSM5hXZH7yt8GAGW/0H/obz+Owe6Z+qe0lyXfpUX/sSoDpZhpS+r+kuX7c/
6MmQfatfyjI46Pvkncg6kTyRl+6GPArotsUWcQY/IluZjPgJLLuRxHQhHhKWrnnnFaB8kC4mhwsI
6uQYWdC9eILfCpLx8DBFN41SlagIaauHNtI4d1G+tECPu1XO/d9wf8VmT0Q2r0lKKPQL5PeKs2uJ
owFTyRQdyYBs8Nb8mnzrtj0BPWOJQnySae48bQHEEgAwD6JBI3kguUPbkfNtbN0NZErGm+CYa3HJ
9yCjjD9QuhBdEjmfvZG1IEwhJ262woea2sGTJ61gHWiWQ+5AcbCO4Gth3Sf9vl+3bE9xYSx55rKN
ImnUKbdNtETev4n2AK6pbOIfcM7DV9HaxeTarehtdSQuFNvpmnBZAtbo5tBdTfG4xivPq2GE3DBr
mzk+OWElc81oPgCIrFJ40lijEC8AuopeY6cmJWk/NWCkVT3DZ4mOteMmc6FbRBhAWjJ3iBiEeD9H
NI0Jx9PtbkcAd5suxr3Fs4YWlbmAHb8hEZO6ea/N/TMdOSCA6No6VHnW1SSQ4CWjwoE/PVfWTJZf
paXs6LfYYZhzx4M0cnys432wVG4pcwXb2G0zyR4vXWL3MK9nxSk+08/cwbquA5RL+4jLGEkEC5bB
Bn6qGRF0B5Xv276qjvnG73Cm02Ux4G/AXBCESg7Ujkw/kgfXGU6moyfNh5K57jLNluLBfWLnWJMk
MKMFhATIWvapOgp3ZDkX3Kr1q3mGffVG+sPWZZBCmXB2sTs1NNvzvr0Q2Ws6CD6x0C2tD9lOnjlC
6xPxdUBtlhmpiuXnSNSIQXfFctw6krCpUm7d8g9G4nuusOpVOQS3aOuxtd54ykYdbBdvBRsUcRVH
u7xe5+JJP6t745I9JwivEDmmJPUuXJ51AAN/0BqArdyy8HzFswDl8+oeOGGmaHcw8B+4bRGfWJ7t
82KFetrMSQAjezRnq7DmcVFfWYAEM5jf5auk2KgqoqN50IigkZaG4LTuyhdWSEn4O7lkPCKli85i
v8tUcLgg/YgemLvNMt0zVulYZ2Q7ukrpR1V8UFVYxSKrd+oZVTPrVkLOzbPsWBeJJFdm4uBAxDlb
P7SsgV3CA1oDsFTwaO6Is6UisA7FofQ5kA7MvrEWmt+sVpU1TzvvZfxMDo/LnGp7m+SN6Qr2M+kt
IXlEnBFqfCLxeROdvWCjSB/k+IXm2ev2wRvZRnAXRgCv/iysoew2VLx7Lv7NgGJki0qkkXimC9+z
tnAIeszCE9cfi7zj2LpiJL8Mtv8pvQjWgo6ANNo7EwjlVToyAGmVmXSM1+OyOGNdnAJez94b5xIX
A0V5tyCx7dtj9kT8t/ZZLz1ssy+iCARvoYvoFLEOk9x74JerCffiHMbpEN/6/OaZVOHzSCO/CJPW
kkNF4mp3D99q2CdHmbr03L+67gWeLPTzeq3wjA0JiwBLYI9Yqd88Dx8YK0c7/yhu2Vvm7tTnPHgK
TyYrXG2lrcL7VHiiHHrvScYiTAJON3lFm/A4gtPloHjBk7pE0I2kE33YvFiJTr2ekuphAC98krHQ
knyZ5HqxayS8qyBBYtbczYs4HtxLSoo9EYFfbLdyqoArJmLcGUq5mNx/B9FOboY4d0/ZmYCop3xH
4kX0jjm3+FaWzRvrK+972CTvsnIm6BVMUocteN9uu46n9Cy+cOYFZ7Smp1Z0tGBN6ro9vKmIsm5T
hi1qGr4rs7FDtC0vUB44RZSV+awzpsR/emSg9K4sxS/ekciA9dZES/qMWHsygfBW2rE0d68YXNOt
9oT5V4PEFp+TL3iJqDmSL82YpdF5tJAoLdFkpksFBOQsb0+tTmwtfYL49lhZqx/tKNKckC3mvY56
sigx79dYJCsglUywaGw7pGpFR0YcOImYEqgICE0WbQOHZoV6L3QkeabuBxr015RwoX2pfFflJwvA
8sTvRJIRIEcicr6oYdIj7MjgDCCGVWhMlbAxarssbWJU8nvYUOPO1C/8YQAjSGGpeerfUMvwPPav
7a79YXx2b/gBsbaPH8UXXaNFXgzhMt+Vvuw5aDp65g2zZO0FUDNnlkjckWNskPcvkh3mX6pLdJmz
7hBRZpQI1lUnI/ID3/KWPKLiENjkVg44pn6Ia0rEwCkTUrXUfbFi4MflhZ34Ib7DmXcwsVYfeLMN
xprXAoUZvtMZJ8XRdIqDaW5Fp/9qv8wDz0qBnJfruPf36ad1BZGwxzGkfljr4Bn/Ps8Cd1Y8ox4c
0m9pPA3aLIV7Hc8HMs3hGpbL/tMwWXove4tWZuahmEngaPYBjsrW9IjN61G4jbLK49wXGoHydLG+
ht2388AOIl3iHySx3rdJLThiNZR2HXPaNtO/Pm4en/d46/FlRofmI42iiotyI22tPpCIaZw+O0P2
sHGHU+zVqy4J/TNExoWn9VASTTzHGL9mdVGpC1MkstKQebxyxeudJNelRdgn1PImzLfw6Pk9L+yk
IlYhR6quGdE5sPytrpncNwtevIC+f9kKnCDslK2ZmxbqAiExEc9tlDA/krl46NmS/BMqKsGol+4g
2pVhknCM4I7geI1f2WV/X4f1XYp03y6aqrtICfLrBE1TITNhFy0K7prFFjjEsKcTLi9VpZiLzDXf
ZV/l4ALc5Q0oI2ICo7wSlYZsGaXdxSVDc9lNyNjr/eeAJL9CJR0gNKRl4NXlvEVfvCzgaVJ6chTi
Q6mfCqojU/HJsQoRG/cezRrASQy43VZtONfzaGSQYnZbP4zPgkvcTCtK7t6vlLuujtjHuT6ETeSv
04FJJuDIpzzrQEUYW4PDyfWJnyJYWxqRhhcFFXKXuWegWW+qgv6tlvGBs/aHzMz1rxq1ZRwtu4la
IhOGHXlb+utTnYvxQsZtuBhkQk1ZltOJDBQVSa2uvc66+YmB+DNoMDKam8rwdm7eI1FL5XXbAbJM
av3khu/QJoCcWdKXmqMJ1lqzB/sZho7oEsfIACRs1PiumjQrbsTyejRzYUY+QonYt38avXOSptpr
0rxW+ExZZNf3tCEXAD99ELrXQvuWhByQghc/tz4Kva6IemZq1jdSga1UIeEUBJfJCSJkNxkku+hV
G/4ytLBkfBFqE7JBj9CgEP1vULeMkeiGTNC0ftf6K5dZXtGMt8JQTSjPQgWh22T2PVlzda97GaYf
JhNXF0kDrkj0BX0fI7sfLVv36yUZDag2Qtz3lS+vxJzxdKCgAIhU0gZTCCqlvG3Gl64QXtrUP+ic
oa2lMG1ss5e6phl7fG0Sat+iuY6knIt1R//OPC0wkJL1sXmEwF9gshCvtQhvtI9WzZR0idCO8r7g
1BlG65mrso+M2uMeGJ+SW71kWoczk4Y4B60DA7q+pYUQc/go1Nqd9VH2CylwP1Sd0jhom62RUTAT
xTIzCE+21LsVS69lw8QR+Qe+HQRPUTfsCG9Zonwv57LPCiUsAsMO4tiRysRbPyEdRTYz0NGROYRi
JqCZqZCgF9ASBuNZCDvaJqOknhbvUd59hD0njZm6zmAxD0rqtRbUGzSLKYueFuZaeCNYCpGNwiUl
FumW4exl4KMIEUuUwS4GuSYCsQBwmgY65mkOAMO7Nr3qOwYYafrSsCakQBLEM7kHy6pC9i8EV9cP
3zVVIo1WIsrDrOu1HCuErFY5fY1M5BwSbNpuT0lxNzPRC9ggcom0laGwcH0TwovVZeE1+dG00nPQ
lTepGKYxGXiDoZJmvlQ/WV2Fgk7sbmglYRDIOp2MMZD5ULG2mAjWXcY6WTQIz8XB4BFAlUvZWeGh
5dkpoweClXTWSrVC1d68hFlMPRKzi+EanuysghxGWjQpDclnIfxRDd3hoKZoxzzz2nYhgSFISWUV
n0cqOojfANQh4CCzA3l1GA3yMWcPKIgZYBMrIFfNUOaRhXpejfpLaGKFkGLrvYjpXDOfhOSGE6nl
b6VYCshaHEBzNSoOOWOGuna/fF1dEBDyApAKisSADEyPw9DOBxZrIjbgqt2YWMJ8rDBNXt9FfetJ
+YG9xio3oDCYdfVl9SzuYWGIkPkNId1ng8JsJvH286fM1NYoyi6iZR56Yn3bDjpJUIvdOinLH3m8
sQbxneAPjtO0gdsXAHURqphhkxHfSdeoIra/pebv4wxBDLsECh5anOH+rg+Q7rWCwr4iUiRtmZMq
ODLqhqlIKUy9qtk9BXhMZlEYnEXg8VqsJSulYO3bZ818zKyLV4bJMm6Itm+ifFVV47rW2w2WJtTn
pZDNQzF+6tv63uYhlsFkpDwhzgQCvIoBvj3DJnvv28YefOXotekW6cSx6y1UnFZDxE9IK4lHyxSM
fhlX2IJUjXf1RC5XbiQ6vkFPnHqA5K0oNhaZldyyvuNDOWO1smu3se/dRKNfVBnAp0qTnKKbhPpd
x/QXynrF1WymmxHjjlY5SKP8HLeD7gAGJpQ8BqKYju+jFmwhCgvrUJTOiUkNGtdkWPUEEjV6fekV
JrhuR6gOz1NybrjAyxaelSpamE1M38Su1VNpq1oSsis3X6J1X7gB7AVFcIKcQZ8SW9IcL/5aifNt
awYXgd//OWB4HmXRa2REPiexT7U4YYVSBYq91YlrtRW3ooVgUFYSRsihwnWqVIOln9PYG1gdQRYR
MBkIDQkIIX3HGKRYMoijd1PCQvBYbtrQNEiN91r+JNbCHzsJCFtDBcYASIXRMMFQ39XIIp6mJ5Mk
y6P1KEqrJDPXalg3tikA8/GbCAFnpiN47Ak6kCfR9jCPRmxIFZZyBI8j0Vf0ZXhwoZaEwmlQ62St
5fClSwz4sybJlkWGdzDs5O+ugNbdoXXrILSIGrnWZPcNIa1D1ewrmRRCdFj2qKYrPAqXKjGZa9bl
2m3MVWwEzCBK7dwlHLn52KyD3jpEPETzwDV2ue6SrUGmZMjSKo6DSzFUvGIq7QVQnTYXo+QeuSJ5
P/7gaLrGos56MURk43IL7ENBNBlYVbJuPf1VhUc9x/u30CRlSkJCrYeDBRAncHzYgq9ojKdAX2YC
5jSz1uT4aRSErZ+PlzJiAzHBNFVbynkZJ2p3hcyvwYWQfjRJU+7VsHKY4+cz+OzFsnXrJ6y5WWx8
YLvALEAah5cM32Hm+QTq4qslSI9IB9VueuZrkkDFFqi+PNeBShY9r2qj+ASzxckGUALrmpss6r7S
F9gLkqiYy8Q5oLCTbsiBvV3b0CioqCMyF3FwHAaXKAmbJQuaBugEqqCCVXbUIoEYl0HsWouejQZK
OGHmodiVFSoDLmx7QwS+3lhn1wW0XiOCd4K0PbbKUjBl9vKY05yxTFWs1J26ebz1y7t9nA1r4Bwz
r4g+AjZDtqQU2qYz/Z9vHh8zJ4lkIBIgHrrJ5nFTtLwCuGBJdpJTtbmSfBebTNlUevqpZWK1RLwq
L1pREGcibMKN5rdM+HyPplSikZ2oDIu+xbkWoCMnTeZYenm9IZQqIwsDqW7cTEPc+I+bZsjPQqIY
y9ES9E0VDgCWZaTcG9lXSE6ZbtIU/Ul9BwaBnevPmwB5gTpqxTqs9JrsV26SKepQKxCPGpr4lHQm
UzFFS0+i20HGbbRoFxeR6jy23X/I8P5Yd/+iCvzl3f8vRYIgR9n6/6kL+CeN4P+N3z/ek/ef1YG/
f8kf4kBT/c2EJy7qlsmi83eQwR8CQdP8Da+xjM4PxYLE7T8EggrIccAD0MhFwOPwEdAp/p1xIP4m
y0DCYRuSEgNVTvqfCASlSaLws0CDb2Mq090QZQWx4XQffpYwYAqX1Uph61ontbVEBw3WhKmIEHTZ
it0oESHItAuEKl7Fmrnn8jkfW8aXPz1m/0JL8S/vBio+w+LeiKYs/3I3RhaCQzsSxFXkWU7ysWxu
a7f5MCrxh5WidilCeRZUYLyaCLlBLdJR+cRKrf7N3fhVrsKjYUmSoqiyYsHceQg+fpJLoncPK4sG
dSWWar5wYxVsriTIa4FdTWusuy57RVRw0gPrNR6YnPtg/3MpkWdjmgpOBRD70AVpYf+bu6Wqk07m
r38mQyEwauLDm5Ji/Ko06alKCiCW7spoEQEnXKkcNSyO0hSNlhjMAPtehd7u+8KmHOmxDAzNiz6U
WfByJpI20eqZrekq6TQNKjRs3Tupj8udYThR75q7SobErFmEcmWyuhv+vIlzyJk+xMpFPpiDnXYc
Qo3l98exCKYg2eHFLZKcIBxcV0ogZHtvQCuoZ6CFC1PfqGfNe2LqQoxj3zmDzpRRGDth7Unpt+Wa
/VydhOoMGMg6rlZGEe9dKa5w6yn+vC1xY4hJ9aOdRjtjl8/5tdO9GI4XMyvdpTB8ul49V6oQxmlt
G97GxaHA4JfeJxrarRetJdPOgrad1zrRhIUAISv8YQ3RSQ07H4sD7mgLmA/AmHjYpnJ3db025IBu
dLuytogZSI2X010sqvpSsmBbasbK1E0AGkEUrksfolkL4CoacIXJ1JVuvDZ9aRWH3K0o+R4KMVkL
uc7c0re+Jt5oj6Rk3wUviaYPJP9hhRg9/NjMHRagDeJ5V6lgnNCJBbXpdK3kOsUQfKUJI2WyLmzs
XN9GOp4yyzsVijIPVVemYSnO4SWNi4/OIC+5alPkHpm1wEtWHwG1sqQJOj7LWhCoSB2vkPFslO3O
S1SHiDnW2Q0CA4CZS6WUT6Nbrow0orGxtIuk6LojS+G6bXygsC1j7tynDUu6mwk3YCYMRQPQgSFt
3hcfuiQuXeMEBeLNM0YaNbSyrKHcF0ZkUKckEgIERTzXfX1Aq/AlqQMB5gky4TJhH18pfQcwtPWR
m96l/BJIkEytdAiOofjhtTmNF0GyrGnRqOAPFHvRUaLuq8/QpOSY9GhaJfCGxoTJiuOlYTYEJaVs
3gepWppeQ45Oko6LuPR5VqDu6MsSy0aifw7eZMELpZptb/cd6zL0bGnA4toQYSrpAF2qpkgciake
Ey2y50I11/aYy3YaHplFQG3IJYBOw4oVsuEVbUGfBxpM44ZcAnb9jzfFsANb+udNUiMjKQA+M2/n
HwQNhFIQE5w3ne157x91r9KWj5Li8aHWK2WoTFOJ8bipm/QmWTLqqulDj095vBVNX/+Pdx9vPT72
y+eVWj86oaCtHpyuFIXESPmuvniur9uPjzUTrevxlioDKFeH+EX2Jxz4I92gC1TgaP/4RGnC52el
wbJ/ohk/bjJL8sF5T+/zlEG6wENKdrvAGv7xhb9/8Pfbx2cFFvCKsVPU37+o/PM7Pf511BsTL/fj
S3+6J4MoMptimFVXrM3Ugg3L49P/cd/MB5f895/z+OjwuPOPb2887tjjzeJxd7mEpPMQWTB+cpQa
ofXVKOxVKoGnp+BJH100IANTefF4Wj0Q1F1sax9RUhu6pwpHZteJro2BflH2JYOlvr0GavUjaY6t
O4TPui7v0oRar6OpNYrxWVWa7xpOfh5nGPo0AX5FThMXDw0N9Fih/sHLvxa4sAMW9MxDXNLSit4T
wn7GFAGu4dYIn0KFNYOuHGl2rRVEgLPsmZbTps1bTHICYbX4+6op8QIhH6TyXHdISDn46QAoLP1/
7J3HcuRItm3/5c7RBjgcanAnoSUjqJJMTmAkMxNaa//6uxBZXawuq7b3A2+QkYgAQhLC/Zy9134z
dPc8lm6yamM045y/QS165U8srhCuSSnLTYpavqjp+1tkoYa68ejlxI8XfXmnjX54UCHgx35ST8Is
tr7WfDbOhDRMItrOcZFnVpFweq7usUejIvEb2DKh7Cj/lZi+PQKidQd5RITRbDULuxxBIFsbwcUZ
IDA2oaevi5SCWzIyW48md02kAMnrobpocwYZx+93Sg0EMharSDPVpv2ROIF9siO7RCeTE1AUjt0a
GxkXLa9gOk4Tl7Lmxm26blMtCsqom4zCG1GvEbmpxKFOtsHlLBc1VXbaJVzgmjG0ro4KdoOYfOrA
UB2i7kc9ZD+lUh9gFZ4trc4ftN6pdkLzdl4yN9SGqLzkKTpuMyAnXe/i4ih/Md6jZk8EH45ZCs/h
lC7JB3tvRjQkVKsZyztRsbZtrqM0Co4hRQYCBQ5jwxFW0/Xp2wBwJM0EgsSQbttzwaRnxkTBrUmv
rs6ESBhOgZc//AWA+5BVxtGqqx+GWw4b1Jp4/LBvhq8R0Vor4cTh3sFynznd2hki88Xu3vM+EkeD
1MhFlFbjDuzFo9GZlJRkhjCGOlhu2B8io8M0joKI46paT0y2l5qXQrYtj4Y9nlNXUv0qFO1sk1wY
i86poC43QLZe6nTFPJ09QMCvbBxzb9DKmCxxStJpyxADI4cuqYDGF5vy6UYPGG9SMSl3ogCfK45V
14/rYCJGvMHBdS0Yzex7tL4Ou1fiB2oTU00I2uENEahaAWqfFgEU1ij75BDf95Z9HyVORoPOItKQ
oEYnf/ZbOExhUWOlviv6B/KDkNm2D5kPTUOrxXvdU4oJwedqpUu5xA1fzQhROHEf5IMoRAXlJQbk
zV+iOILIQR9CxJ9XkZ6oifQU1cFVD8HNWuqht03Qzf3r4Ju0e9xxPIYY+LU+QJMGTFg39olFg1mN
xQ78Bk2JYHyoDZmB6e245Crzl+cm7FviOBYQhXMn89Z9WW7dTH8bKzAZoVd+yjxpF4NDVy6j1k1H
kqtYEj0OHj1nr+/NVUdI8Bmq5GWMUfJx+aEoPkIrCCgNjns9g16RIRlzqmtjGwjINXqJU/J99Icz
9M5vdcKpyQPM1WuYF/qSs/Z0HaOAH3py731K18R4PhUuSLAyCiWnSdi2ruY9gDDk7BKS2BkG3Xp0
LC7C9YTNuxBUOfuXmDz4pUslEt4KWtYQIhBRtW2OIakyo5NtZwcEJIHdRzuwYye7pZJuaWB2U3M1
KsrztXoQihKuKwas/n75VpqogDppfCPNZdbEmU+OOroR0p/ID8+6nj5Nsf3THfX3CbiG5j9rIXN2
Wd9ZDGnDuHgEHgVQLJ5OeIN+5EP2UpQIDUm69I5TV/Qrm8bPygy89I58ElrB+TRmd2llm3gwZkjk
vOb22O/VRmozlrKhHhflU8VFZpf24vW2lV9m9brsxnZO5WvuNAYxW2rfVLOFS2aRb2gbKBP5ncq9
iVBdCTU5m+4EQZ6t0LI1MRTVIrFhXa0UntuoLjkaBQxup0J/oFd+Q92abrCr/3J2fVFNJwTsNAui
/KGW/h4fnHM2W+GcB4ORXqGMcQMha0GeBoUi/MErVN7oIbWnyHH4hvMnkXpLoiTlIs6qDj9fjwDN
A8Ez1Pjh0Zrjuoh+Ba3KL6NZcDPSUYI79T6EkFMEyEj+8KhwE3f0z50zmWc6/4nif2rxfOs2O3ul
+Cm8IQQhNL5pJfglMApMkYhBbkd3n+nFFTiYvc1zec6tZFUJ1UEpSqK1bpY4v+xL4pgjUZHBZRCm
yUWvpYRLMdPx0/T8oce0u0hv2+uFvRd0bQ4EH55JJWnuglG/t1Kh752syU7lhEnC1Rqei0AznP+I
ZZbFG5hVYMcE2jNaGtParXo0sRZejNpZA5hDxTUSxSwrb99WJZSJZshn8cuQ+8ldQ07SzpiqjwhJ
pCl9NI4xSlhvVA9+N9CpGF15MABcEjfzK7T5jN7cful5G7hXVE8t6NZWcjb6aR6CWy+0+ag8NfrO
QPhQtM531+KvktaEcjDj6O9Ere/7RJ+TxqdD6OaXNDH8fc5YmIp57q+UIsLH97R1ZUxIApoCnddE
UxVc7V0633hi+AnPQJL7zI5uq2+pRwefbvUQMBlqGblIJyEW1/dBB5rRhxeMwy7y3eTk1MUqI8xg
7wv1A5P11fI+bHipJn3a200/L2kF0bd0iFlsOkMh5pwXzaBzuUgxoyNXCqk2P8i8FIdz1+vr/u1B
+ZsFOq8Pb+uZyP+x/W393x9sJBlepsLv2BXDsp1xohRFKzRGLNFBJ5/nv929bVLP292Wvp57e9rX
3dvS10u5CJ+hAWEvvr3y7QU4f1v0X/e3IA9NJ8jjtvR1818fc29ZWf/0vIoTf2QTJeLLWf91S9ea
bxwRw4/+up/RUPr9dr9f6+utIti2f2wpwyOpGnJfoXHSnfj39n9ZH8jOM9a3F00oOP8RSfL1sbqu
e6vdSawZKkG1Kub3TCqLE/VtMe2bPWEkz6nCpSX8+BJqOVwW00xfbCvbtkVgXAatoVuRTA10hTLd
xwHxpjkkp0XuwD+vsBJDEcuuYRzcRyOdvFqxV8+9ldCGlUajMEODg2uNvgImEtdPz27W1BstnDuQ
890+MFCoaCGSFDq0m6Ec5MlozG+xbsmtMplKpxZGWZkOFunKdofQrTb2ruviV0vxT+r1o0Owcijj
XdfX6YmuVHoqQxznusk1zKAvBdUQWnutE2nu0XZV1lSfJj4eajoRbiZv57QKtlF/eGYirk59rpG6
PC+5tWCQUHhcaee7xnyTmwgNGDzQfY3+2CxQhjqZ2EA2iQG0Lje3VcknUdb3KLPzcxwVqIUm5gRN
Qqu8NP2V28Lr11ug8aYtDn3qgyqfbwxqF00c4EBDMLEIhzlf/k5q2lkwUzkEeWUeRXBNubDxG/GC
TOe5vKhiPHE2HU8WRLlKWA7nZbaoA204JdrcgofmvG5SmzqQU0K1dFMqDGP0zRF1eVaumzJ2I9/Y
k/lniLF6A6V50XjAs91QHjOlW0etb3fk7eUHlSI1KzwYnyCF3v1qLDZtHL2SERptgfvppxun5bZ0
uzGHST95FglTIkVUFFvRhtoP/CBkRirBfXXbqpy8fENlhiYaNJtjleX2EWMbjCC6YJPhfHpM50+O
hYwjJ0Zam+91857C/II6pcRn9PVY6FBaGZHu9sNDmc9aMJXJ023Hui25PbC/2BLw9Q0xMXBsT5BJ
7J2VKfPkDa25TeL4RXmgV1bBcoQocHLmVbf19lBCb293dQgzmtwbaG3DgKWwULTNmFFORXvUdDQf
jqU5DLVc/yT0TMO1xVIauC4TMKSaXlaeo+zktFGzizpLq1ampeWQL6oX1cGJsgdFTsQwLaykT062
QNdqOu33GpakRFp6ezTQphoQW0aFp3Djk/PnlrfNbzeOe4zt7gk2G8S5CVS32WceXS6uxNH8xwoR
AMDY4Tds553+dmN0UYE9lc7p1GDIwOxyBGXxx40WBcgRb/d/L2paPM2z9nzRaerbbUU3P6WIO/ry
f9nwtnh7tdv6211HJ6vWTEzj99t8rfh619tjX3e9lg6t7Bjyfj329aal2WSHqXsxY8jWizokX/K2
8nZTBjZTAOlB8frz8329422T22tWt0+e9lTO6N9Zy9uagR3Ok7G+/drutvS3j/e3u7dN/vYxbu9x
265vo8+UWPua7tg2kIgoRgidmlUmj0nnnNwh7FZz2uJKgsy9FhScd2Zpvha4te5iZBhAtyhPMkqP
CGQIrbMHORMKGxJSKFymPn7q0EhJJ/c4GmqrW+VWahyKVIgTxcdrgE1sx6g+nFp1CeKXxtHR34fm
WtTJp2CcS3/X8zhJMdOVBTRAk6NTkkO8KHXIjcwtwzc330a0PxeuagBmDCM01kjo22y2QtjC2MrO
/e7nk362u/Q1ZF6D4Yc9ZTBHOCauI3AuKiwGDcNBCw3aRjOugZqCs/LzN2C67ksfvpfAzUGXGBeY
l1nd1zut7u9p2sEybSOa+kyeEGz19TrJk++hhgJdDdCWZUUhaejMz042nxDV5X6udKz7mNSIdozv
Wtl/b3z3mlm6vdFoL4ZJc4yNF+Zp1jGdUsR8obXmfO6vffrGaPoH0tdxXWiEDjz6RDZCCZ44E2WI
80LcLf4UHBn341u0sYjSXV1UnvywyhnmiRwk5xB8gDZqUUEHo9QGdbL19MJalUNzGWseyot2oBoM
N1Y2EbBHO1mix/kYquat1SHkyYmJhZJYQ8pXFVvBY9YkWxcyN6719jwMXP4LGV/7SmAJq8eL1pPJ
PFHQ4VCWh3SnRpkwBdMWXWvX9zqGnjqJynXXa/nOT/3haEFNGaKL1trNNtb9Azor3DQuTLCiICfE
yrryrn2Lfds9Df1UPqHtObSUL/dFHxMTnfu4a2EwI1HELWWUhX2RqJ0W4LLzhWzUpu9L68GIg01e
g6PpC/s8aAOgJ7La4zIzD2meo3j0Q/dYRcNPkQfEZeaBiVQvxc7QQrOndpYsHI+mtZ/h5mx8ZCi9
BYuaAUmx9kP6wkyJ13pG7kvskIAQyn7O6lbafTmFdx29cgh4OLz6DvOM1ZViV0zxLxm6yUWXhYc+
p5srbVizomFL2G+38bR+QMOsWWsUBB/M+uCL2WqduJbY40hFE2e3v9ty/7/pC7QKvsv7j5nwHTVt
HX22f+3g0qk1sZD/967vJYyKf3jCv3u++r8sA1OkzuTcolFi0nT9d8+XdrBBAVN6yHXptxrgQuaA
hfB//0ca/yKwVdgejCMoTjztq+fr/ot+pE5R1vx3p/jfWJz/6Nz/c/Kz/Ltt3fE8Ws6W5Rgmvnnp
yv/s+fqDFvQhdN19HlJtZT5y8T1GKT1FuiwLrA+zmzBdfLi98VB66ExTTyYr0hxeKw+hvCUlHbUh
8Ne17PcVF8CyZj04XLVJALozPrRQpI4ctg7gGUKNV5ZX35eGTU2yB8ZhDJlYKh+rrZnNpMPQ26v4
rmgFyRwpui0L1WOih2snZ4zSPOUF+78Kd5kh0LU34mA0nfh/dFjFP/wkgh69xa8i6GrNf5a/tsG9
jjxjYyC7UWkOOVMiMvEeaHcpFWEk8BpaG9xUYVOCu1Um4WrhTqjkTTNsC5cXpoCJb9qWyPQ7L+fb
BCev1HvUP2T6JIW9cXsq+4Fnv06OXe7/suf9U++cP9/fusNklluuIW3Lxs1sS/Nv3XM/FGlpd1G1
9wP/Nat8qCJmdp+Nto5aFND+pIxLTqhcBNpyKlFnVg6JjbJ2X4pYG1ClBoCggxQ0+JCiBSrE2h6m
Xdcma3uMDdLDQIg2sMKy6oNSo7MyBeqowg2wrYGTa6z0aKK3XGSxwuug7lHEI5HX6p+ZhfqypK5R
pREwj2I8Tj2ZTFi/k0H2xNe5r6IPnp2yleCijb2u0BZiwDDQ5Rxt9xqQWrhoSsr0tIae1SntfbXT
erHPNGRFkYu5hhjlXiIGNr2RLG6mWkp+0BqomPX1nxMdrMrFMsXziCe/IEWr5+zamsZe7y3s9ocI
Q4wWmDxdpKFkG6ARDEW2S6X9UlGrRlVYdbimkGpq30gpsJd49z/bLqH177TWJUy7nSMcKh49arjW
Z+4YdPoJNwhckZAzPvESe9R+T7lADFqPaPBaXgSrdbWMOnlPT/KTlht06AHTXYy1wZuM92R6IqYG
g/Uo3925X0kF3a/aa2SBfNFL6n41fI8kg68LiQDC23el7LUHNZ0WnMQYK/E8RRm4aamwyIQmJRol
tk6evyua1eT3Qdyj1oNKrn4t6Q0sCipCy2oGJFcFzmjpAhJlxs/1bQl+ktS5GFhNRNLjRfhdtQQe
bPoGPLKqu080qO9usksxNczq/UwxRmHMSkeh/fCxs1ghV/NWgaaJ8nfNzmgItYNDMbHPN6pQ94EL
QGoqp+9Z/1z3U7VMq/xbOcm3um0+nLRax7J7pVDuLvo2/8EI7V6E9G6NKLqgEMAm1/UvdlV+V9h0
Jfa71qGjojS1DlxsetI/lkpHH44k3CFFYCzEuQIwx5hJbKMJD3NS014vjQCOjAFmYPaHEC89LSo5
7fWw2qgQE1bbX6a+24bM0OgSbFstJt2L0NOk/nTEven1B7I3nhsDIm2gj+8g6PBUgFk147XCB1cw
hKaiyvCX/DICUUGlTs5biPSWsOwOGFMOmaIIl1KXL27iPKUJaThMg+Iy1NfhGFN7jAN9l0t72WUT
URrFQ2w374VovodpD8Yh3VgcSYs87N5ad2fmDW/n2MMid3eNYdA783yD7J4YlIbPidV+UgXTbCf9
aFz3F7HIb3U6HdC8v2tNOIejckJnMLxsRu8a9dZrzN/TiMNL4kfHpCIssq6eIccfqj64Opb16Vt8
gVy+y2moyZCk5pT7D25cnuNZWImelDqo9ZBKDCwSe48hPBBOCE+XKuu3WWD8BMSOfjcckYfL9LkD
rg2xGUm7DX7D0iOsLarA2DBC5Gz02QxZPDhtujGShNdosVL0NoXIMjUvRW6T3qUteGWgxO41GpP7
2J5x7RodBghCpUucrdUFayftOV1762Jo7kiAoEcaFBIHAGFdfreP63AO3PgQVnYi9eMRADdpEdP4
XKIRWGGPoCkw6NjF5vdNWgXThQJEH+wChc0jcVbz8T01+OBrDqU6i/YMbdfQQtYGlA4lg+99RYSL
onEFyJ4ens90VgOJ0BpXvzTu5xWx57wmiA2BzHyIlsxBOwUEDRwxYoSLluvNHc1T4B79ZO80XgDj
pX9V+0lHvlAZHgUef1ukdKciqL8hHh9I4dj7dPq/haAb4Nj4t6LQqjadHT75g2XsMLDsUWdJuFU2
+GkDBZgcLhQkKQIbL6a1lnGd0jFz7myneAm8+phE1mubcgpzlYRn+k6/IlqBCz+hJAYh5dWkoYDB
ikMwLnmDkbCjo9q1zhNpJTN9IlwSBBbvcffYS4fLGyTuiBK6+c2Mwh38TfzNSHM2pjQvaVl/88Px
ajvQGoLc+WbgmoiTBiexg8W8M3+YhPMULYmAOQu1HwG7z3oSLVk1edUDJItT7mERK+mnZKH5Jmgf
qTLNyYpg/unhK9MkkHvI0yBwFEKmBNUqJN5fo9ndo/oiYCH7sBGfHOhkUNm2bco0OJkC8Ogb2nHl
RkzWJWiljTEoQ5DbPY0ajJ5Anzi/cO2ZDL5zYnxmFSQDk3RGaiUYtE3rO91teB2+eC+JxqzD7mz6
nUcFr8hJUEbsIm0MEfo5ozm8ELBiFn09acsONZjnTRLMV7KF9vMYW+NKc51XNM8eomkvXL3FZfQ+
ZWrd2Zb5PksMYiaytSZaYnJGgjuiNl8nNQQBF9qJwpJYlZiVlMsX1E2gat4sPx+SXRi19VXS/g11
IGrkxg0LtzTbSyjwEbqZV57tPNKPbRP8UK7+VI04uPkO42Le4bWmARqB07bTixX5TSlGw+JnpGNX
So0CV6HZrGlqbANw3W0wNy5b01+71lMbREiO/b0zpj1SIeeqy4E/thx+qAhORCWYm03iOaybfCu1
gGa5qJad4zwN+B/BIx9E29+N2DdDEuMKy6QSzqflvOWr9j21bbW12CXOGyuNz4PfvSgXY3RRZKT4
idPQysd0RHjUJu33+adr/RgtFn+PwbJeg6r7oTQO4izUXwdnoBOZA5qQzgvOicfMQVjftVSUYBM4
tSjBxzDjl+mPPodlXTLabiMLKj8ZTF6qXYeuf6OAqpbMrOH55M/ou8dln0ICqKrimwtkbDBTAh6q
fTfZD5oYLnFZE/6aPDH8PGjdiGMnshYIjzg1ka9tkNXMsxYqsJ5v347L41Ii8cioKgCVqI4mQcd0
4R5dOqBNDEl7Gp1vpRPd93xDWzbrAZiP69/ZU3XRvJoPLodVmAJNTinF126E69JLr13/ofqsXARJ
R0hUQzWB5qddDs7SaoZ9m03Ovh0hAfUD6PI56JFTvUEvoMpxSLTTd1U5RCsOxE5qclya6UQ2p0Wo
cD6AimfydoApXS0lrKGdZjPy8epiU5JesHFVtJZl1h4Lb7imDmhArZgberloVqUwDwYVr3Wd0WXs
+vKUyPTJwOS2QRaJz0Oan24bAx5BaDZVatiqiEQirWOsoCFYC6X7FCchYgeFaaWFXI26Bh3EnAKY
r30r3nYFKhPPGPaMSzrykr2fUVD761zNyQUxP3wykBw1CSVWSTNbxEu8FZlf32Gy0h8oMXAhDKL7
Kku0LQYEcP25pEaQdQ2CMvwjzZ68Lbgu+BwavzZXpYtRdER4t9bBlGQp9o7K0Y6pBM879Ro4oUCu
7NTPzk5WPYa4XkCoo8jow/DYpQJ9KkLMhVbhXLQVkGgKHATQ0JjC0o2fcVU0FqOngejxfr7Rb+Gc
f969rTAm+0hFONreVg6zVEjL82p1W/n7CeY1rdXIyEj/60vc1k266jdEq1yrTpaHYtC9FRpJru3m
NgyUvde6Oeyvj+beHSappSaCibEyO8ztRswf6PZCt7vlKK55HPebas5uH/sa7d9tMdF95hd+iVvC
/T5aRLznhI0uc2vAjxwLbV8iMMpq3EumQyEwGnO5d2oPNWLpBQcuH48OVr4unvwnSaenuL38/DK3
pdtbBAi9YbXMD6azSg3hMO4hnxNToCVVtpvmpEojw/87VsMpagIwgc6wrjIM3ARH5Xuv1gkc9oiw
SkOXsFhvnjGZVrk1tQavnlRHdpnwUmtGeBkRlVKrcxzOAw2V+bIy8CDAcwn9IIUfBpu7DLDjOT7k
jZGLwui34sEJMG7WcRduGMEwmksrEEnDZK2kTcqqoUnr3hJGhM4jwaUsKwFmp4cAl1FzgsW+yArS
7jD7Vozbh3zZJDH5nNS17L54YzyCyyHwolMU1t9awicYJebrKgXgY2TVWW/hVmvkIRhuRuQIYSEU
VEvingzev8H9SNnO+k594VPVKtlnGaPUpvYPnYZ9i3CSKEMXgv1ePoRGjHGtQ3prKeQfDeeHnNo6
xkbs7BSwgQ9xQXJjCBVp2dfHaj7PSrcnUieo7zMp66MwaMUbQ/0oDYH6VjGZ0rOpocmTQ5+h1BHa
dXAxxoi5OslbzPHlnkg8eM4excGAQ4ahRv7RtyeVaN6hkFzAGi3Lj7nBSCyuguY5mCICnzSP0aWj
caII+/TVcYJ7EOvAQ5IYmkjUB0+Dyn+ZFefvAdSeMdbt3kMFREL78L1KsnHrDI46s4u4K1egQhyG
mQAkZiQB3RPsfM4RE75nxQ9TW1I8SfNXqjBM90pvutB4uiZJTN5TF3xYJLDsy0J+pKMTHhO/T9aj
3VSrElXdXYu27k4zB5A1AdyfTtiHSVXTk2ZrxirJiVZG9fAAu9h9CrQm3+PwI6oH4RCzevs6ArYD
ilRiuu5jRqx57IpTOd/0urxOg9UvQ89IQL+14jly7CsG1ozG0nhugOZfMZXfDbGR7lA5N0fUAc8p
eu0D43JfKefqrvK8i9E7kfYSpfYuhAATMjV5mCagOXFtGYehlK+RXdv8EQGjDpbp7sMRbslg01mk
tg0+vHr1GY0A2NSh1iDh3KfUZGVWl3dlhR5XZoHcQ3FHzmhegwE9hNaAX01Qr+3SRsA/eDIaCg9K
2me7CIOLEEg+yD0stmMfHCKZ55sw83+0fVI+GCPRjnnvbDGe01s1LH4wQ33va+zHUbvVRr3Yg4E/
mr1e0EgkogoWg6abz1nUo1CwYKIMY7NxwvzFV0by4OTdiu5uQ2oOU1A9w6PmsEP0Cit0lwXHgKoM
SkUjIcYo94c7a6Re4trjfTQZ3qawFLZsmVhI6JjHG1YJ2aMRM7gw1I6+PLY9Kv6uxuEWdN3POG2h
/o20RjLzW+8xkhlVvS2Hqb6v2XPDKiBENihWBP8h0gubTdnDXs0m6ISMJXA91NGbicbwoQqCtUZ6
VJ3lwT0JSHc+GWjon1oyDdJsGaLqNHPtWLrA5A0zg2hEh05P4e7EGZ2bGBOlC9k2JOqQgsIiKMiW
BQrXHQkXy+t7K8quEUMakB4ugA97agBZdGYJZiLXj6E2XRhPx5uizmcJBZ7yzrvoegkVnsgv4rGm
Ox+r4aFOJYbODONl1Hr2nUUHdSHrfNrq9BgkhXhEnAO+PAPO2EtVY4Huxg4vQUUQMgZ1pNXvaaZb
D3qAjVIFqQSQgYlejHiWGZ0TDlAzyMYrQeaLWI8WLrpmdH8EWTZt1dBVxzFVK8dSG1G2FqKnfoNp
jdKaLZ8xU7a73uqZHlGBG9PYA4SFu47Mg1OdPNP9Pzu9D1GlHfzDBDmtLY9ZgbJFpc1RFI1+T81y
4TbsnItyGgCIeJXnHVB+eYfbUhSdyopLslZpCMrqeXHE/kFFjasjrhGcD7th6rNd7JVQjHRqSRqY
fgsKyRx/bHaUbbRSO4DE/4WEe1pj2xSHmHox9AxQj1Ey4eszZgfd78WonDOCaX4hQN27ZBv5F5Gi
0lMkwDH+4FjrWmLUx4RWnccEntRGJGwWMMcQRkboILxkhkEe4fzQ7WZqvG+EPqYbgrmHm/dUHXpH
AGWm16cOSVFFe514Z51O2mGab25LAqk788A5KeB2v53SaKXH4JOS1M0Psp7jpuelnHk4I3yZFAeo
6SbznXx5W9FFYEWKEWBuPQ9cKhvahIjBAeokqf5+DLAnQ5ev1TbX/jWhJW+c5u2llXgQgf987u0F
bjd/e+zrrq7HNDmJURJoJ5mDfj2lchjPBuSk/f0Fcc7ylNuGvxeNkpKtFQYZoZR84r+s+brvaggW
OJxSQFD/+Q1u23x9oNtdz6UXPwYhcOP5y4QVsJlWjIDd/nyDvz3jn17laxNj5MjFo74p59EiJ0IE
/KQr0eeMTLXUbCtcNAXx57fVlXT52QePLxnXDzgx9L1dYIe83Th+1B0onuJ+uN135zVjA+yTkKgC
j/3E5M3OMuSaPdRnQskf09x9QixZLMW8B3BcfXqUfMjXmQqCGwkrPNDWYEVQM8H3a+QlrkjJjFCH
Gfm+1SDpT4TnEnY50ligBEDKfCwR4eZqX/fDjzArho0Il3aAtlGUB8wp+Ah6nwvkZAlOGZA22IvQ
WDNOt/pnsmujRZ1gfYkcMufLC5iWVWB618II3tFxFQujT+6oxP6qUXr30bUiqxCwbuSsSjvaM+1+
7aMSrbnlLo3M/LDxLMwFH6iAtfY+U1RsBQkuVuVOq8bPJCMhUoHhWNGqlmDZXN69nc6waH/5NgNg
z3jMB/kcJ8NTWE20Z4V7vXUQcj+iwpsOnyZErgCbEaEk5UstEdFSybXc/pLp/U7ggtbncNsamkUY
tj8l1MPQHI/Eah5xNGEsCt7E/J012hWA0DFPHsHfoFS2Qt5tWLWM/+KOfJFudj4H+aOW5Edc/0to
xaiCAThZ8iKsjsAVqKwU09PqWz9ZD1bRIAyScttG2o8Gb+bKa6KLqMZHAjufk6Ifd4aE8lZ7xamt
m12p1YeUsVuS+MmhbP1ghxvgAZFGf9f7v5xiYlhUAYCDggI+FrVYY5vnKiBTKbJRnHNSg95JZmYt
FcJOg9mAB/3LRH5XDcS0HGsGW0BhoYV51CG8SplgfkhVkDHD/0CroNg9TwnmI8HUlEZa4ppvkzZs
qtHfG51/V1nDzuu9c5tXnCYJVYgEMN/4SWILWDjAFSAXxNO5suQyb/tz5Vo7GyOD174B0YVUNWif
g1edkt4gBDaQ38r4WyniF5wbNUVYbNZuGR+1rsnW3kCSJ0WEB1cIpGF2+VGYYP68Bok5J5KtGZvO
curMaDNUEIjZe4bFINCHBb43rXyaSXPLa9mVNCEyE381VqlxZ6KQSFwX3UDBQD6YJzJ2QRpCBd9Y
wx+iBDj8ZmemkMvR/dFyIMgVqAM/YDkAt/dIrVkyUz+4EHGmB/DQ+rJU7g+nSy/SQTYkRh+Sf5Wx
M/r3ovZLmBEwsCgpPrmI4daO5T9HBVo0vfnGpGzPXMKGycnfTuoe2jtpXSOTL4yElmimWh2LMP0J
zjYJk8ci9X65A5mMfVEewEcA91DQz3xPvDW6aSMnGFcqKcHpUVGdlWXAZe2KwCPsmA71e/FSpHi9
0cxQCEojOhIN0Qj6WJVwjopkl5Sot+g/jShUFqWqjoPD7+YFyevk6fsOeQqFIlR//AQl7FwshG8p
F7mNmI+10s6YtBxKy7ib/yFSB5zE0JUCp7lOWq6vmlU/scNzprEJBvRqMF4J+Mu6oGRHZhPFacXF
cSaZyXpm2eoYL6MYVkAI5STDSRkNYPZaZRN/LoK7jFYBVzMSyDAhnXBjTbYHXGfSiEoKuHKnQ06h
+HtDuYc80wTmoGuCcRqB6BQJyUCqGbDeJK9QoNXazGoLBGr16KcOZFaZYlckRsPXXrMRrtxsBFvY
DgU7+00UwKiq+Yc04p7+l5XdMVuhq+U/9nJ6ayzvs6Yewl/DeCPuuR7F2od0EqvxZ0sfsk6Sh8gr
MLjkLlKq4HluSNPtgvaEZnnr2um2HqpobWeochEw98uhwpzq+wzpjUQBArIyMLQDoWAucAlSyrBD
3IJFWydauRUj9dq0qOQ527TymTFL5oOjafOGRDY1ln5tiSBZ93b1KaoQTYuYgnWl7xsaaXU6yz/B
kD2N8lfvMhuurKPVa5dxLti38xGZd/s8LUjz6gCv5j5INU/7FGGMX+b/2Duz5baVLIt+ESqAxPxK
EpxJTZZk6wUhyTLmMTF/fS9A95Zcjuqu6OjXdoQZpDiDQCLznL3XLt7ruZ4uujim+0E61cWBimJ2
AEtKXYHUa+1dwqlQXY/vFUdQTdlZ0bSnLqJ004zRD3/4NSikMBB/CP6kvvYa7V2F0jcw0EmldKpa
vxJKBtuypHVARWYNWmcfmlO+Z+VEvAOLGSAhDqhc3AjJ1qAGuwJL/iPS6BrHybueitQz04mKYFza
JOH1d1PtvCeMoaViPtqJhq6To0Fo4kbJMPa0mvHayBnq2ab1upF8JoJHN7lC1oSfWzdYIAhIyxED
49DZcLSz9S3iqJhBoFWdfwrjG401cCtunTFQjewQvkpiu6vcOxyW2Lkg4zYIhwsCjneD7uJ8U/ap
8lHjoKBuQGcHHSTqpwz8YjZUYEFv0sKdMKf1Ag/mWtdLcWnbilCM0vaS9qqqeL7LFn+03l5cFRS7
ETNJqiYmByINPl3q/6/K+U+qHF3VMez/96qc60f3+vNfUAzIeOan/KXL0TTjHyppSLYFaMWwVBfh
y1+6HPgHX0IcAXyBE4NLMhOxSbaDfOdv+ILJXRATuN+gDWZq1v8KvmAacBx+9/WrcB9s1D7C1bH3
C9v8Ix+DoNcBw3apX0KEsHFXm55dY4kOXBpQ5HPTdFcovsWchMvwtZ1Zb00Smue66u3VJOpHv5g9
hGYwbC3F3+WNAIPPSED+37axWJHQqAU1JsCTgRR51cJuG/q99NpWaut+DglQZXGgdrxPWy3fFoP9
WDPG08j3AZtq+S3qQXOnOcc6CeQF6BGhkqa9mepyJOw2QmynTkeph86+jpsHFonVuTYNzroBDKXW
b7ZaTTEcW7ftxaIj3EVRjxQCsfG1g3xiav3N1NunOlWLZ92lyZcPV9fx5cFte3CxHZMDetaMLkZ1
E9oYf0azZjAJtHdbgYrr02VeR72tnWB4HVO1zW4Vh86UFvYEN7TOqbUqFvwzMpCBvEmyepML9Znm
0DbWJgCq6b7wg/JHUcjbSB0vqE/CTd8xnxE59MAQ/jTOPekN6nSX9D9M1hg0LC3p0S2glzpp927Q
MQOan2EFDaHalou63KEBapstcFiU2Wva6Lz3gH6ijrs50vOWSmaJpYG4cn1LisJOy6ibFpXBxi5/
ta125OyM+K/htB9EaCT03N+6xk9LIRBAOiT4hLoFLp1KGvJoyOnTKKFh0ZPz8uTGqJqWBsg4bAy3
/2XLngp4Vu2VuXYQs1Rwc1iB7YCNPY4gkMas86OcVsPkG2i5MQWYOYx0ew4eMKFhhT1++BRzx7pQ
GxvvxDaXiSfoohwpC8a7CF/vSm/UcBNPervp0M2WdZ9cUNXHnlO7FysdVbT+ic4EgWoC2QH+bRAr
0SVNIALP26aYYuVbw+wr1ViQFFm5TakOeza1ol1Q5EmJIThNb6lenHwKm2f7gZQG2uwSx7TV/jLr
zr9UWvGWw+PaSTXvtiJ2YbU5YX/0S/U5MDhVBE5PtSbxTxMzvgMVLnrtAFA7vJBXXQKSoux60sny
LJh2PCeg6llg7iP8tqcBvmcKu+QU6/GMIzWmDcsHpOZR8OhafUeIr85u26gAQzL1itlYkikvMs/X
hu5S8yv2UevuwkjAvlSSYWNVekpnNT1YvUkugKydWz41ZAlMvEGfmh4iKczySf5cRLE8O0VB+V3/
pqdh+6Nq84c0yB9VVek2RZeae5ew2800nAa8BKca/iMJpLW97XFdIUnupycriogBC1gDcga9aL3s
N6nqEiOlMYY4RM9oCrJVQ1evddT2Ox8F3NYhC1LYWXHJhENObcHJ0rZjc0fLiIyDzDmHJHrs5+Eq
r9aZXnsBRYofaqpdGtVpP6q2LM626p8nB3ReEoOBJFIlPEmVbTCKkA6w0hR4bRzgbH7xQ5ilfwoQ
DXjUQpm+yKQ6+k6DImOEmTcpQ4pCMZF7i6bzISqN9KITUIrQt3OQnstuYzYKqVRSCkJXi9Yjz1hs
/JqUDqUbupWqgXSrmRNt4qwnYtT3n5rGiL/BFMOJhO6gExHUh8xyyJWhTUbqxS3fsxnhNTli1lJ1
2CuKODuHqWl9XkDuw2/oHyQYyCrnJ1cspIta3zQ3rj580DMyH5IgMjZZ3HhBCY+kRVNsmgjSK9Vi
fVcaOyfIToz90O8Mv14rADI3Wo4xarnQ52ttCOYMnBtXl9vLNcLjZ4OV0/59/zjOhrH59nL/183P
Ry5/pMHFKy13/XZ1uWvAG7iVA7KT+SWWhyx//+MVW51qiJ6IR/ivcyeuhehxRCFGdSQs6dF9Xl1a
c8vt5dryoOXi6zmw6mg5LndTsOTpX3d9Pefrb8uzlztmAy2KAoITmN8B5V/++O8/gbJ8ruUBn2+3
vMpvVz+ftrzL51XdjU8c7unu68P/9tJfH+zfftfPR/7xPZfnDDW45sHGYfn1ul+PQwPzMJpBvv3z
rT6/4NdX/3rKcu3Phy9//O3bLW/92yf9evrnM397+WUT2IFEn/j1CcuyA0MORRQqq8KWXp6/XBhW
JVXa7P/8wZcnLXd9baMSIW2ZmvWOIfBHYHZzX54nfD5qMABF+t0s8Eg2VtLkVDKFb17iAsgc8TPG
mjUWYIahvMvmKpw9+hTWylQSjZA77C7LX7/uaiCj7MD2Hf/4+3LTnJ+8vMLXvZ+vIpe63m+vCCWY
Fr0uj0OVsAxXvVjF/Rl1TknBcb6qVCjePm+PEeXEMI/ozn/9EUtvd0iK58+HLHcsz/NDkNmD2oPn
iFzGAcWaHb0uSQn5ODH0szBPHfdUzTXQUaao6uZr9Vzu1FudEA70bRuRUeCerpHrD7uvQ7RchoJS
XEVD3k6rFSeisDhdJfxmzIHzg8OiW8ruw5YfjOQAxvPxJVVKtH+areOhmy/GovvrwmqD4t/e/Hrc
8jR+DTitpPmUtt3uhwEAlJQ2YWZEuqvDWx669bauJZVad8Lqb+g9HSbrofA5zUeQSFalYOyw5oop
irniuNys8L0bEKL2Y7/TmeIcnbQl5Wbm5bl2LNf+QDB2GwT9cbmQ8zWnwPKJaB3ZHclFbJi248Fp
d1Tna8vNEoPjrnOKA0bs8LRc9EXiroORs3nRabAxOQPnJ0yJBZBdflJjaQvMFzZAXdH7uOVnGM7w
z4s2Un6VmtkjaS7nHEpfjzAhWrd1L6PTqE/00pWBNk7pzHoM1pZDgv5xyg+G4c4hUQoyJAjdiOon
po6NDnizEpp+tG2pH5VZn5z1sboJdYHLuRaoUrHkr6yugoxkXbAgkTQyb7d4uM8wXh7CMkyFpycG
QMmq8ZE6W/5BxTuC8PvoKgQ5acbJNmh32QgXiJ5gJI8DwcV8rUfEXut6waqeW4PAg59qauHlrFuO
WdAKzlj0epZrLmWkHWuCC0Sm7rj8BuzZVbMPWnoITADG9bL97flH6BtHO1TpPSDM4qiiLjjaSjcX
z1J9r1aSuMT5M4xybsDYJqyLfr663E4ngLwh07x2lleI+ccwK9/J9ppbT+so0qlDzLoMNxuy3y6A
gjjjWs+Ma6/kZGCYZIJxpmH/NkeIt2tVjN0+JoTVmPe9rx1wufbH38aGIDBayxMqN0ZD10bKqQRb
ySwQwQyi86OYv9Jvty0buRHrs2iVR3PTwJq/9+fXmb8oBue/NrtbkniRTeCjln1q+XrLXpdNI4fm
5+8w722OfzBCGh3qrDRZvvBy7eti+RsQFOH1jv7d14jMCmfEJevH/KjAjUDZ/s8/wl6ha98gBFiO
umUXWq59XSzbYLnJ2YTpamxAheNkr88XAZjpz4uvm2Oq/kCnADB7pMoV9ea0dkxGrs+rujEreh0q
02PUknALaOkYL3v1fPHHzWLmCuiEkDWVWTOY9b9fjPi0P/8WCKfasVscnV6HdZv04qNRwfbnuk9w
0HwRYtTwBsrRRERV/t4wSOyW7a8ySgxPzvvTsv26ef9Zri1/+7pJgesoBdZun+DHXWta2w5H34xe
EZuxt2tEIxbctTIuNzHVb9Sf0IZhcxuH5QuBoGLppJHBq8J2Q4lNgVcLBPR4BWFbqtXDUSjGNjbq
TaeKG8e3jY3obOsYjQYt9VHQcg7V9DTo8TmI4m9930S0EsvU02qDHKf5C0BBDCZS5BnQYUvul2/x
eSgo6gZ5IYDuSRIcRl/+1NoDRatR2S97R6NTpBvC9BtdBjhd8yiyXPvaGexKj4/GQz4QVlH7gboh
mqA+GenroNHcdevcBKrPhcJiUKka+GuFJJNlOashhj1SecuRI9GHq5x9pIZbNANPbekqW0ICAtJj
gFVVXUjGhtDMc9Smw6eVtTFyslxleVclYMKMyQYXH6UKyh+jQCfWths0Uwh0HUaQzi5yT04CUSog
Fq2UBz1G79DmBN0vLduli2v4KhCl5bbmI+ggg50aOApCWKu4cwzNqdauw5xXnSfYwzyLtgX9FThl
T3pMyVF01zQjWg5x9a0T0+ulfoqudKez7F1/vroxt4DTxCeVaR6k+qnQcVmeof1uAhtnRUZVXWsa
ZjoWAIwZUUaACKPGrKsLNdI1okY7lyBFp/Xyt+VegNbU22XzLZyN6NMUPPqIx7cQbIqTNN4mQxmP
QgZUTkFGoaE90gzoj1HVIWCQMxB8Dp1OAaqrySS95YPlDsTgNhHnwi1uauoCpFjRj1R+hZIXDRGO
azIALNI3nh/0Yts5qFfRiH72NZfmZq4oAR1M9cOQHIsOBJdJqg+ODxm8PsZF0xzT+WK5tli8yTmg
HYuw4mB3Nzg4Yi8O0Y/kjCVeXqfoj5cHcPQeEuvV7uoWB39vrjrV32BJdvaqL6GDzN8tLJF8qwNh
VktHWc79ZvIBuaDIsklhF6HXfi7G+ilQmonFNuyQyaa/YVvJUxNacDwTP5/RWuMlbnJSUalFOw1n
h2XrZOM87iIjoLcAZYGsRg3QUMRAulxznAi539cf3fkeRY70MdVwt/xdzKPscu3rYnkYpem/n7vc
Xl41ifJwV2r8gPMb/fa45aoqLARUlvXr87nL37K4P0S5CkTbfE9U0jQLHPqbviAOBJCiQtMUCGSW
EO41q4jGGqNU3N/HNTAXXRAsVttzCU0Zt7qPeAWPysoc3begz54mAPTelBKm0KIlogcF5xhzkEVb
u3wO2nyXOYhc6M55qNKRO+SBWFV655P5MSCeTet3f4AG1ZfuC2HoDsEG1JT8rrLXhmyRiBvUJBU1
GY59NxEPLshgincDUNoXOeeiNEHv39hhUIP+VKBMJ9H4atfRGQCW9SiofWENr1pCaMzuJVFOy/3o
oAk61/r02Pm1/1Bp7aM1TMOrEUraV5lvX6uglNdcEpEwl1xeQ1Hc58JXzwF9lFUpI/PQTL3pLXdi
IiADM3mVtPe27YRBLw5AguEiuy6vylZjV49M4+JGRX9jUhfGkcHbNY7yI4yN7KEva3HEapQgYadd
psJOvC0QtoIWn35UsJy3xHa0+0oS0t6XAHXmLzk2PQE/MtLPpay0W1Y/HBDM128dC/SVHOnJ0bbw
7+wpIolmALy5fFq4epvJtZLvmVJPO3toNNiUbfjdxBG3fKp2JLc2jC1BKzF17syExv7n1gkQMUVE
C992waiBDxmDz5ccbWPfDaZ4GvO4wYdcuNtENv2PLCw/nxlCdYCvqEPHJo3mAfzay/KKaorePAv8
4UaMmX6ZrKYnb4cto4XF1UnV6pHKYHGQA40YTbGCV5O08vm7IwsyvKiWZK73avstSqb75QX7knTb
znSaaziW1hUfFhzY+Qc0nfxRqCjQqiFJPcB9yVEzY8JT5jtVeXJD0b9MltNsEwDje4Ex93ES6Xl5
1Sm0tfWyi7W+5d8su93yRKNS36lGi3tDHaMT3muIFPPHz8kRA4RVPEUF6WXARrdjVRqHkGb7HXBX
MOejnr/nrXGkzyOeB2eqCGRWAsji9XAXDAgvlke0QX4wLSX+rkRGjG2+Bl/EgHQnARdyDGbFezQY
O9+Mxu9tlLteqFcT8zeqo1pB405nR1teJxvb7WCk4Q9mW8KLA8AvmuvL27FxKG3Or2OCDIx7pfuR
mlTCwI5mzB/y8LauydJZHhEAwQnUzv8hXbv0kjLrTywMtBvKxJAn5+9Tw1eUKO9eglHwc/uCE72T
VTcqQoHP17DsOX7EdF5Q7IN1L7X4nNOZvabh1H0+osUq0k2TfHWkiZ0lNZpzNkbq1fTh/C7vMjAG
4BN8TQtn2OSDop+lFZZXsggQecxfxe32ltTT8/IAtWwl7os6ujSN7V44Rfifj8JtUcaj/YZ/PuOc
bstLAsqGXVCLKeHL9D396wMVJNYNRq9fdKMvLinvtUnqXnujrvn5eSrVWbeKEl59pfbPUdQQIwDy
8y1TTsvn0Sbgs/RfmysCY/Xc+qGKWDUVrx241PkDy3EABKpWxrUhUvhsyAwKatCo16Ll5+nIsKJ0
T9bfXEVV+0ZFmh2WnNsmuc+mvLufHIUoV82qfgLSIdKuNV4rPVPWKcqoa8X+STyv6gCMiJQnpQnu
P1/NDR9KpzCffAWJI92shFAMxbiyM6EEDx3/1eHHWh6a6MAmM+zBKGOMbl+giNrrRWHeFxYNjeUh
eYGumuLsq2Gj1iHAuL7iYe9PiSnBcHRl9aym1e3yUI6eby0QpydKK8m24ZA4VpMT3vRAGpj55PJN
xwyGeLv+qbOoxWRrKXfaOIo9kye0mZYeP9gBJemcWf7PjL1SdTvlJVZI6Qk2qSLJh7YHlKoB2UhR
xuFlTMZ12TyWcJ46tY6eDNlUuKIG7SiQh94MUiGM0CjnmdHz8sipRRfddpp2N/idi7ARK3ODPHxo
q/aht+nyLw8b0c8Xhju+KHEpQTE05qXH201wK+DR1rfD71ObXJbv4pbud7Vr9Uc7VLrtlDtkfKqq
eoPgm2giyjbvWndZNlDFSm4VTFN918k+OURhRypsEpgPUTexJpw3DBKErUO76sVXGasd4fYXWyjF
2Te0HOCDbL5rGdr0+aFU6l6jMOc8mYH9wHgDilgZCuARrnNnTdlI8VU33lvIgcKtlR9JC9Spbwp5
zvHWIRdLCMPI0uYtc+6Ayprvg4JGpXNt5QZpD9qRygi3PuC757ofL8trhY36S4mDGOFIau/k0A4k
oHLqtgM4Onxq872L3P0w+tp315w6b7LC4RRPeXADMQ6j4fx5lovlZhu4ypW+e3/S5qFpedr8/OUR
enBcGr7/3xv/D71xbc4Y+J9645fXKP/4HVnx1zP+ao1b1j9c3WI9q4s5EMD8rTVua/9QHdXRnL+x
FLTD/0ZW2P+gRW4Lx3ZV4cz5Af/slBv6P1TTtvG3q8jQDKLf/led8j/5945Nh03lhcCfw8G3/kBW
NHZMx2igT020uwnadgWWQDSbmRb3TsP0pf0GVH5DpJF5gPv524b6d4AFvuDvTXrDQQJgmRAW3BnC
YWp/vHmRm0WFmmDa64SWqQQgNKe0vxJIYzU7Yqqo9DnWh9b/X98WIcPvTIrW8M2ujnjb+jue+zC7
aZUd7BcaaDQNT2a5tbL/8JYzJ+L3lIE/v+gfagTYobWPyA6Uhb5upzvNxm3tBbTdI9jQT//zVjXs
BUvxL2/naCBNbHx5qm1okEj+9QtKCtFx0FX1flG1hxbx4rh8hwZzuA425BLJJPT0woGQ7wZ43PQk
vrhZT4GM+Q2qhgSjWz55seI7W4AqJJczC0W6VUINqzNzAzihXREw0G7JSXz27U6jiQelfiSKt40J
zIaEMfDDE6Js5/s8SHTqoFmzI7SP+L3K98KYor1SiQ2rr4vB1GIVTTLemIOEdlkB/ebfRqqHsCmI
WmIeSf3cWE8sroYBhVc9mWCkreyK4yY8+gXyA6N+TlzkqUo0POrUFdf4uh4GO/UfLm2EkUCU0b7v
J9XzSRVCz4i6PpTa3qpfmWWw5+mvIYhslEvjo0lQUp+jvjVS88iC2F5rurzYPYJm00TU3x560bzr
hXsVPnouN9c/ACddorJ60UX32MNdlVJeFLN/HgVeTbthy06xBosf6H2i1eu2B/tryQHsitl5qfXW
RhiXrJFkvKnDqui0/SNY6nJdlvWLSgoPGDpcm5GyRW4drrPCJhx9YJpHbblK3rVcfOgKz+t1fgnB
ickSvJQIyL51nGyt5dNdoRX4T9KRTOHe99hsaJXH77lCNSnJvAYh4qbFO5WlGjVWIN1lgQPUKF7s
gC4qod92O34g2HsMLZ24OCw+NTTvHi5I6pcA0a3ZqjF96Hr2GJQ/qfq8tmjfN6PjYCmOJX5qZT0m
GBHsvnzxiRVUbGsrcvIdaLQ8mmX2ofaFFzXN7IGfPjJ9eFQxfI/FrVW5GAqkoREguY5KEw8X4DeK
KPeByXAFN2wz5QoPKbAiCYk7nnIEUv5+0yqE2WUWLYJUB+icSbaaU4pNb6m/pOA7HgbaHPjxjA+I
wGKnNSRpZ6wuQV/7otdWdhz9kgnfIJPMekKlOcOxU2nLQzQTaf09pgq7igvJDBT0gcLsihSV5Jgl
PJqi5gerOOqFAfucAKjigiHXtAIciMMHqQzyyqd8ogXRBXNHTFxS195jYiNFlbUYyLT8ztXqe2Ni
N0k17VzECBA7xU09XQXPmirhoUkR1DOfRIzH/lMlTQ9AF03sqG4iX8VPznyTXYYnENy8/NCIgPDk
Mod1nVteC9BMwxhPNxG5MQYlxZh5Bs0Goc8lKAWch+hz982FyyK6KigxWN1mcNI72jzAIejoY+xw
7pPaT3HX8O18DIlIT+DT6CYKWFZlh3m/Gcb8W5L111GY6PzS5kWrrGAtmbgUBflfhu0qK5zQ46oT
Km9A7jgL+4/ZI7MaQ3WPJmbL4XuCCRMfWnVikYIKtEvq2ygftJ1s5cUpm0clr6F3tWy+Zc9TE4AZ
TpcjIipfhOAwTCMiJ+LYZ42McMecj7jCRrJr79Qq3LqdSm2OUjRWLxFjG4IfKVjTBWjIWARxdDLd
XNWK+pFpzYPo42siKIcZHKnafKGbpCvLljHeqOstGpbHzmYbS7N+sZlPwwhp72oQ1KvYHXdOHhBS
rJDW1j35HZCX1kQ3kjWgbALyQ9eMn2stwNjkt6SdsDs5BdKUEW4fcV8IocroMdWf6koYW9Uho9bM
rDuTumdscUCGibkai/GpKQlL9klX80LQ7cyugVPMw1GizlhluFBZc2lNqk8tIphV5vOlKE2qFm8S
B8ZHIxmoupFfJHUY/Iee0i38kZJNgQT40ZgE2s6esdh195Nu3Yf6uLP4YCQvDCAqirvIiO7wbOza
On9UREL3MhqjlcsqZX7+MDVbE9wF9OPHqhsfa5cIRsW/US12ZxXY7DqIh0fcedvAjh7aqfIYVInt
7o0PhMvQx/t5jKmzlzoyH6vc64ISC1+tf8DtexQmeyNj2UEd9LveSO8gr97NSS/uZG86jCKBmI9j
g190GthcUkFki8hlpQKBXptYite+PYI+yI6sKC+tyqagKVau2/gsQzbrMA/ug8IYZDuom0mrgEAR
oy3r0amT4GOv63G41CmglsnFnyxq8RHZ6F+jOPqWNjdgb6qpeRqTPeXBgb2frxZQTcYmPx6kW7/M
mwQDPT5ug7CygKMpA+QPDHxavqCmIP+p2pCAXnZ4s2xeKhkfc6oQO3eiiM+eN2qcRyOUhrZsfnBG
JhFahF4d84O7/uh7qszubENeOLW/hHrwvU5CbRXZxo6CRHKe40ZbW3oahdKdS29j0wgdk2P6NmlW
SYYPo5rpQ43pNbyFWj03yInUXUV95PlzjF3fJ3dOX4/7okQK1pQ+UYa2xMeYd+vCrTWEbCRmzLLL
MucQCusRvll2V+ccFGLob40Cop8PbikHy9HXDHrzmS9skCnFzZ2hoEgyi/CBc/SJnxAVUoe3KEFK
7fSP5WBnW8NEX5QggFg3g/urCai51pwBwgxNmcbaT86kqwYmHVFMpadMDqgjjtijE5FlajXjoztn
D1uEjjPKKruyzMTGiUJC/kZ/O8pT3X+bgsxT7eQGhSirbKsiBh36Vl2hr29Rp9JznPNnSUbX0BbZ
Yx0BhpSpp5q8FCfVn9KcvDIzbuNYaJwAh3PC/wW1MvrNvhSdeO5DZeNAa06ROSp+3J76uGmhvlbs
pea2yzNxnhQL/21LVyaKjGrdmz8sm125KnreahAvvQb4m0ifPCzluqhJZ0Qzj4MlcG8mKmvhFCqM
scYrDneMDAjh1lhcUEQCbFw5FM82Ye6wOVMr28Zu8q2bIC0J2rA0hdI3pUhazsgT5wraXquwVcCO
hLXYVAb+jQI71DAF5A0KPlHXN5CPc33tKr21DsjttMgAHtNknTTKC41V5jrKyNagnwykAp6XhBpD
e4KBjxQQ51C7jbOJhYknsySzXIGlHzOB46uUoFTB6art5OwVo4aXXN3ovYUCYUroXjD4dIOgaj/h
ezPWg9mpe8fVyH/QyjmjGFmBratMy3zSJjTsUxrRo/vO6d8nu8zprtYrpzM1DDvo/5rum9O0xsoR
yoazAzmLoerAb3GOqBSydW30ijfJn4x2/cnqhnOgQ4NuBtClACq/xdg5MUn7rwUKx9Xnh4gqKrKj
uQcaKABUuUP0omUuxB8VZZ1BXZ7jI2RugKZ2rRMxAtcNxLGiPiuB36yjptxbJNrsJzKb1q6KYIRM
LGxwTb0rWIQSiIx4X4/u9dDOqPtht64FhaG60TRPd/18oxVMf8qONJJhcK5GSoprpB9rzr1x5ReH
KMY7ZtqHobDf8AqbFJQysStrsr+Hn53NQeWHGsDjOAXBoDMpwA2/dZooWmE1V/fN3CcgGAxKBik2
HJpeUf6MMnaIsAvfDUHwxjjZ4yqGZI/na9pQdybeeWzgAlJXNIefk9ppEItg1SiEw4GtSjhaGHIr
hfzhVOfDL3sUA0VkO3hHTP9CkTnGGkZ4Fi01ZAM4ac5aX6K1bmnB0j/JwYJ3+rySmEOToZvFgR+d
B8W/Tc2fQcqPLa0i9sw8v5jJlHrATlEKDxOwMzPyRjp0nh5Fb0DMwEVkESuQGM+sayneXL9Zsbhl
ZuMkPknyaC5p/dRbBGGc6TWQRIpQH6PZfB6IxEtZfa3dtCI1rjdf0d1smGwdJnqBt1k0MgxQvjfp
4PucwrextJhd9c2vASAIyS/JG6uiDngckaeUnZgLZ/VO0dEWl2XAGX2E/eFQfmz0klJgYW6pSD6Z
ApxPo6V4lnAorrXiakeJgt9PY1v5lJ3LMLkvVdJ24s7/lhRtuHM1mH11y7RFyKogmYnxqBFroMSM
ilkXb6AAnY0oeQuJYeLcdmhtJDYQUrr1YBhXIEE/WxasZKISEFebovEcllu1Yf/MAvErNyZ87uac
PLCwZgS/K6gcjCSAHSykq2upku+sJu1zanX3dgk7QCtstosfHgKnZi8QfnNXz/0cG7pVaMdXJZh1
zIPvmSUBLoBgH3UM2FsQP/2BOerVzNOtSC25jhx9jsDpqhN6rqIBC6KCShqGJPaYU1qER6Hrj2XL
YgN3aQjseMNKYWuNkdwFtr/V64HEVkieTaIh+jGUh6i070VJ3y9RMrlLdZxxvR1soSUxa0bRWtWS
SexYyp0f40I0o4tu+g/+JYUfei+TAl2jT/Rw3h3j2IBfh/kMGRzPjclILbAAAYLID9x6s6cmhDti
bXu3M7wAfjbEZ/oMQwfc6tml8/xKWvKDpY/NgZlVsUoHC/gbgWQbOGgM4b15ZiKc7bqB49rt3Zt+
IigmomQQkpaxRleGXxsq2rZRxTdTGDeKM7wZ0CM2xF/y+wbXuHfhH5Ou66dWv8vK4c0xTfykIccZ
LLHCA7vE2t2R4Yaty+7e9B5h3dYGIAxYqh6nlmPgpWisgVWcbM5DMx9ucd3v0YRsQM45K0HK/Lza
ZPd0kxi3dA0K21R2XT/vaQTEbEh53FEaB25lbkkL0Fa15mInYLRcT3PGMCFWR1qxoEiZ64eVM275
qUL8X1Qg9rmjmmt4INtOUm/IExTOWEWUGFASnvA92UCnoi8vTUrokWvBxvKZ80XgQkJjqjeoMXD8
qhtSh3/kWunVWIrpo6dvthK+9DFhtu81jg6DWc2qNKvXAjcXI4l2TDQDFZh/btG1T86wU+jvUiPJ
7tSp+kjG8UACLnH0NRjAMFZhqhTsv9QLaeXkP4CfhWv6m4exKO+KSHktg8zGS8biK1MrTicYV4Eu
ELHN3ict974JO7kh3BJdMjFAP9U+yQjrJl5J5Fq+syOgjImNVp+2P6zGexTB6IIb+Ilgrd9iwrZW
KqQqYrZLRMIiechhKe7Jldn7vtc5DpSkVtfOPlSVGplZZz4pg53TmjAphWvZVTiUwKKR/dNvUi/L
I9NTqnXRRtPWKNuPTJb3XRY+2Ln/lFMnX1tpxZI9JAAdhqriwWTSVVPZZKFRHyB8PUN7EJs0x0Tn
Ox4kbSY8PdZ2F4VVnTgTgEp9ndJy3rF1z0Ot34FxuOhWjWVELWKQ1Nq2TfUB9SCfJrWcvWHCgJ/M
aV8E8UVBVgq/DiAAJrvbUkn5lMh9VsaQrUDEGTuDFQqcuWybpdWjmlM/GejQ+MPM65UdueNldgtZ
h5GZapI3wu1aNV3ublom9iurZxD0CV61qu620QcSJkmSWbeq9WQxSdpquLqzuoXths7jREP/EN0q
qtPtx7DBahe3vyyIZZsY+ii6irxkc6FcYY5kY0NNJzy+ehrvWBx1a7XS/GPqD82q9TdpluR7bMKk
Yjn2YzlG7nZe3yVmVXtj9SyoYKytOFyHOcNbHDs7XwWLYYR8g6q8tjaHI8lq4TmNmf4gkEDZL+7T
Xn6380ZFMoGTqiM8KUEMz4DSCiYr1m7E9rINTWPTaoQU9lKOmzFiCAv9CIOkITd6ODMBsXUMzUDH
DFLVKqEkuB+zkWw1rRj2il6vXZ1bRVrqz21sn9uq77f/xdd5LDfObln2XWqOCHgzBUEA9KREiZIm
CFl47/H0tZDd0R3dVVGDq8ibmb+SIoEPx+y99kI6nKeCdzuU6YQTcrFsRayE3aAl7FUEUIGydlMI
9TwUFEHBetSnorEXg9IVpqTlngOhGRmBtGlnJr9KGOabWgjh8IvYP+ZF+YpapEltdZGNCAdngPPQ
muEToKIjmxSTQqVZpzFfml0/ZrtBli8k0GiHCTiZGtajV+U8XfNZ3DRDxMCpPnDg0Nivz2q9t4gm
pU1LIromy+KBDXKfUjcwLMZpeH/GpX6US+7lPcZvM+JknxZaeKmBYCLrJpWcEVwtBQHUiNE/F7mR
KpbzDTDUclrmyzSOjyAp2VfKLGOzOdojF6NYNpRmV4//zsXkZVhfPLi1YK/j+Ggb9L5jMHSYN/Js
26iMWmvtEZQYTfGDbxq9+aly4R0ptEn22ZTtyfi4a5lmbYlvcVmDNDuppayQStOtCK8P01l1Riu2
SEZLcOpw9kpRoLltYb2aWosOTeU9LdIWRISZurnZOMmE62xGD6jlt0hgakgGKQf5VFKxpE7CpI13
pnBH3eD2AdgjzWlBQ9kq+M4FHSbm7AKVbR11vb46bPWeqAKelXJsqCNXTiYILe3bt44PeZ+jz7BC
5rcZyjeg2WyxQ1qjd72RxiP5sdk8eVPT7MpcEqFZMHwsloR7Rcr+Ch3IRxqR0a6h1YP00XXbVuKa
5+JmcycZPxpmVlYLvLJGUE+ZIlyGpHGJ9yMfEijuMsnpVa2EryJ14hC2qSxWn1YjDvaIps/nUSTt
ww9d+JOXyvKMjAM4bMG8RGVkeVqCRFsZWCoYEOtjGZr3HJ2kJvfLlmtu5X97THtvsVIcBcJ1NiiY
tE1tpT/FxPkOtzPxipcSjGluVMFm0MTGrlnhElxPxYbyDgaGBjZQgg7QGvlRsyLGcxrXH3CTs4ac
0U7kQrgbuIWcGGYF8dFRtMXwxpMRYJHd6EyC2M5zAIUjU1oMPet3Fjvz3gKr2U41b6+cfo8jiGny
rkAtfS6tlRDOAvJSKGBBSxanSfYVCxZaChiQQrsQzdhruPONdQi4MBsvx5oIMrOiJNY7FGYl7EMV
1lHDOiCQeEpIkIetjBSFRtIvo8AAuhN3GYmV+ZDfhR8twL22dMYmz8jLnSPtRjiw21XKuH5orjZE
bl1Vu16tP2uN/DEICFFNS95qwZcexG6QmGeKK6yEzXaxtJ6yAEJkqJsPZVIOegYA3piBCKJHxMtk
t3Xr5kj1rZGfgsDlz7SBCpdYHKfMRnu73ZbN8GPJjJRjKTvrgHi1lBSwMGnnbfk06WsOkcCIfxK2
nZavub488zqCmyu9PYYVthizl+5CxerebFEirU0GgQ2OqEW3sIh2WlNKTAYi+MGp8ghgcKt1/Ykf
i6VNL9yoUD/BWNhzPz+S0DyyJ7i1EofdKOyrGGnjgpxhSrG2j1W5AjGwmUzlJ4PBRzwp90VQ7yN6
r7gbTwI7RztVLJS8q6iXK/6z1ZdnVSje1YbfQI96sNpedGY22AzAqi2r+acM0T2aTYPAOk3YkrcN
W11662pkl1VsHXOuBbtUym9FENH4Q5MiYokv82suSR+40nlbSEhlq0mXmKoMPEtO8j5fNjVKelyY
gBbWc6GJ6YEzAzXIjGYEKbNaJy19zAhqfIpOuNq2Em1txn6IgDV0qZqKsEO1nlFCI96kCRT4LkVQ
w4ppzdRrKmpujTWLnkAmGjo5dprdzC25sYJgAIXVmPZo5samSpLxVg61bxjThwyXhUb70jJfAsgN
ILjSpyuNpMH83C+CnFmTrJ/StlxOc2s8Fk1/E0lpxLdC6RRF5bhVi3PUYZdUI7B5Q0LnLoY9RSf2
Gh36wNqtgKNYm7wsZIqgkmjaiQkZHvFXk87TudU49mMBFnQeoiRV6f2WuW6dzjCIN7PKZ2lQVrkb
E705nBKn0OcKlnFVu3rQWbcx98T8dxysr8JUroLMba5Z9ftEACufDt2OeQd4xb+XkFFIrB2r5LCF
+97ikgaHZW7GmKteSWZmymtj2ym+FiBilritMgXrqpHfzKzjI0w4IKcI13Kq0+33lCWGZNzJiXlq
QKzbxHhEzlzt/xUsNSFZuAaH7KAJt7bACCLUxnVKivI4snG46QT2KeIrMtHYbRtR32tT/Ej6OtwL
BKW7hBGTCiZGh5JdHagd/UWrRxV8/ZWxQOw1yN0OObULGXjAIwkZafL0aTCG+qyb/a7sssZb2jDx
VMlLzEU4paVyj+bpB5E5uyGG/geKvQZuHfmLE3lNYJEm2LKT3U8LT5O25KEb8kHIgc5JxXtmogdi
ANjcG+0lJ5dpp6ha6AvQ1AjP6hgVNCamXOZX9Vqn/nsWhgLfIAFYaVg8DSb9HGo8ss0+PSsCA+Cc
oSpcsFOtkPImaEh3hcq4awTHcz8Tiwyo0AWHzW50Yo0o8uH9O+hRLBR2Owa3TgOWWkfx179LF247
Lb6YYbxN67UCjRj7jcJfJqkUQlAHxRw3rlR0DnTBc7yELkl1hMtDBrb1CkDvZJzNAfH4v/ucfuVP
afjc5eSrIfXAzmoc3GG0NQHqgc2Jkk1SlQqJPJH372oYMutura+xXMutOl2czmR0UZdrRcQcsU7K
0imLkp3YzCC0szZ6tYqGNNWf4pJvWfE0i1axUkLQcS+Z+iaWNHkvJ9anNbImjQN1W2Xm7CdA0ghu
yIFdSv16ECUFQYDMOyC+3Xr1WWGwuDdKrEpltuX46bYxlkqG/7RqiM3wbVlcGj2r72akZRf+kmGc
9xI2DhCNi6MbBvegki/UJ7xImX5DXkbB78j4hTe3+PReVI4i0rRJ/IulStpakWXsB2MvdfrPQqrz
XmlDlLeyqkB766bzv1/17SA5XKgSC/0pdq0AEm9vFsBqKQVikUdEh+XeVxWsEiDlSkDhZuEAMHnR
ujTdSakPQRB7BcOHLgfKhRPELqYZG47JaR1KDzkODuwrs700oNJMIsYUsiVKlwrU9a4cCaxl1rDS
9ul6eD76DWxTKBGEeVp5fOnE7DdTecpMeoMZjfJRD+TsrU4UrxEtD5H0O9Sb6bZoM61kfI2YzLgA
4X8K0WBNKptsbaQ1Niz4APECG5SXv6nyj3kkO2oYIYElxqmICOLsLVvQu+RsWSJQtwURYRjXDxzs
TKNopoS9GLetAx71beaVc0/2CSnP9HagYJ2YbFZogOWx1JgsyLXSbfu6ggZT6t8jC3hNBn2P1KDc
aORgF2S3vxtlfR3XB9qiXZSqEXngQbqOlGTYsgaDuxPPf303HJIOfiq6iOtAH2GjVXuH/+sx+v8J
qvgkdIXkZAoYATnSSMmy2GvEIWkLRhg8QiA4HwYEYKVz6IDuZT309oQz0WIv7wgto07mvVVnAPon
Sw6GykCBzGrVUZNYR2qofcgr6E/ECMmLot0vGJ1LcX2sClI85pwQybpKz3lVy14h1z0FSbtS2XtP
CoZPQBrFHX4gCFVcvsy1Xoq5KndjLK+MFsb3xL9tRIv9Z6yI+4BQRT6e4QwOKPE1JZw9qpt1Cj4N
R6SGEYSybVGpwYtMe1YNWO+EILpLahM4PPhMysBZ3QX8Dyrlme34PtAxf4xGYpGeaJ5mCRVRlUuf
GWjpNRZC8kauRuJtqeWCFDxSiSHCywWWn6Q5H5V0/pNZiDg9XkRkjyTBqmnxVkQsOy15YjjElt+N
JncI9PEgkzeLryPwdK2jOpJlb0oELj6UueyJyoyNLULdROhF1CYxaKlw1U5IW001GJTOxfhciXPp
6BqPUAoba9Ow60NQWj8Z6jbqa2xRpXUdZQad+jLRhJu6D6AHPWgyXFLic/fVkpsbJq7gsLEixPRD
Ya2ZrpQZl8oIJdoOCxPJvy8lT/G9IhWEgaI0+D+/lEUuMKlVO2hflaq7ddGe/9d/yv6QP/r3d+uu
WZS3f98hFu/g8+0MsQKdBd6uTh1A2vE5Mo/n2yZ5F7tKEryIYaXtluJ0x+zZXLJRCVmyhYpHZ5Nv
ggE8aDUu1s3iDtgolQQUNaosH7pqKhSkMCbhxYqgKTzpayRF26J/ng0ulkL+KjrjN73NoSDt4i7L
3WoOLlWLjJZogSs/Q7wXK9JVkpVugfS2Egc4pXJV4UIKtzMEz1sRsz1Gzp8igPnF+YTeWlQBriQp
+33+vWeJBzqC4Wfg+0qaWUdhVHeF1pVuUlXv+Js6Jgnje5JLGyLIh5OoR4M3mmqOOiDG12kpp7DB
uDUTUI2NaXmZqrF32evjjekJKczBEFu4K528WtFiuQZPrkwKFC2TX5X0ejIlU54UbgwQo4mDlMo6
fULFS5BqWr5MMsKM1X+4UvQ5m/HnSXn/6MrgqEM2nFPieiS5u+rNmk+uY7IGf3FgJlWgNxuGbZcN
2l4AVktLlao7Bd3fRhOntcPCZwvqLTXKP0aLFOla9rDK3MljWBdaAPsp3zdhz6S0tkspOWCR4U5X
keeBY4ifyFE4D6MB05bJITHnrbVni7+ricrYjsTKd/imWdiHECJyVu6ijqQP2k1kIQUb49F0DUNp
z/1CBYVV/qyIcu4tiwVof0osr2WtxvRB619Q6RB6scxAs+VqxwAwvkQiAuRsg2y+3ZfC/DsXZvpA
UIHZWNoPUTjtihbtByLfYbOCWzYzGaV2MXTDVodi46YFFztqLbvO8vrQtxGrryoNt3qAC7EXuP/T
qvrBZ224VWQ+VRXonKRii1vPrKb/5U8Oa86kOmluljfQnmUk83ELbzAZN325urRXKsZS/iWK9qqN
83cf4WE0YvWoGdqB3ZvDYIhhpAQfhcnSA1letMUZdOci1s7qLAVU0Fnjd9GiPutXU4j7Wx8TzSGj
rwaEmjiKuBTgxQLdwbVj7IqcDCQjh/fKdmvfoEflVhmMU2Cpo6cZGUMzGnK/6XLzAPso3kUt5O1h
CCwCiNtoP2r8GFz++Y5MLeVQimVLD2KtcZLB4k1YQE5JAMMlVQbtXAZs2JPo1NZqcEYPJW8bORGv
hhQU0EuUwl/Y9qBwgbKMbDp8kphDOpqkDU9MYHtnFDThScEdNQiU8yA7pudOZbXeCF18r1UCGwVo
uvfequdNqBr5C5Id0F9GSQGM72xjsSjfSQENlcodBrgsaF5H2phNnqTNq9U0XOFaXL2GAbXpJPbF
a1ezRKogBr1KppkyKWAvLDZVtmF8mby26zeV5yZ6ZRaKaE5Kw1eofAQ5UqS+TAUiAujB5gsHEwP5
tjJekFeVG2lQm2uQWtt4LsEFmMijTHjFKAT4v0m0yFg04J5O8VtPKAbgRXbrJIGzWqwFMpUJi8O4
P56DUB3OxF2O5xEO+7GP2GOuv9/VGAcrKwe+kxnaqZW6Q5MYvtTr5muXmi/diC6yWL6yaUSPnq7r
BQFKeG6G78nSQRmO4KqpYWs4+qRKvEsrM32MSUzpc2brAx8EqnfJQev2zb5yduOm0RhT6yqJVexG
G1GaTyDx6P0iWENpl38K83IURam8JnpCuEN1HkeFKLk6Na4Lr1hI9GMRQpdPcKjnGscxG2C4ooBm
nnKYXKCpDT8gF+WAwzjgQcRGUK1QSqiFtgp24LyXUcMAXNg2caSjCzCGk6YObE/GwNwj2lGcoumf
ujA5QIZePAzvbGu09NrEsd9DRd1Pq+YrWDjkh4F98qRkx4CkqA2I2aAmUJXBPpUd5RQPge6jINnX
Z8m25qQ0P2aQMHBLzzAB00OYVcTU5D009yKnP8JKE0OdAHllILJADsrhziFSDO2xbng06FHN1k/3
lhAhFkKwCoGAzJQnUqwtKkrdVsqWgj0bRK4qk0RpTddPCcUmTZPlmsrcH3CHYD5mBHzBF39k83Vo
G8JI1MAs3cqM5R0HwuRz+eGVyy9geGpErIs7DjHDc2MmqgrPhK0aC1VaFml+r+v09NMKk6QOwU9E
50D8BqXfS6tL9TWcJ9lWGIpxbC+eUtbznlZIDuPXZRmWp5AxwtGo0bYUCvEPbTRGG4Xk7d4SrT2S
ODJNFZXdf8ZREjabtK9Jc56YCfBDLrss6parsRBcVi0nU5TSc2vq7jz26jGLB+o8wzD36gDju4+j
3M7E2RtCYe3L5AtbQYSqivLAQ/I7Z80LCfMGV9Z8IQElRb8hKSdh4cSNWvw/LaeWn4UaQ8uSWW3f
JEdMrgwF8DJhtx0vCC0mg+OYDBXMp6IabGc9KjbiPDzKif3ILFozkWcFOeYTngo1oPWQjUun9qQS
YDWxiRLFmxoNoo3v+jghL9uZJAzYiVnWRyqzc7gEg9tzvbFaTzcKBr07bZ2E2ohsj8ma9t2EzVxq
htar1H7LOrZ36UxAtBtCs8VKcyL45J2U+JXBnmF87+vrPOU8GhpJ9XmGvskybVCkmOvwx2+M5mzJ
GHTUNkvcojYzL0iVmrg6xFWdHu57E7odMeW3Flv1ZqAgcPKeqHBCt6CFTxO7WIybVDYzF+NwNIzO
HacML0+r42ilceSdtJtcF7yoXnwDiDfjAhQEg+ahSdVvgt7Im7rXsi1c2t7NZOOkGchxs2LQt6lI
H12L+JRKITwvuVwdWzJ4tsSC59ucqEVUHhZTQsR4MMLQjQPafIVRkO1TcB66KOsHS++Oc6J1vpok
V+jRTEmyUN8otdrvjBh0LC1rJh3CsgfVNrAfrNaH/7/f+/dlWP8UuD2yNK2ZGVbnrebkuqH4jd76
oWaIB2RsprDRQdyrYG53yjSLh3j9g3+/kgvW/CQfrBNxACvmyWxc9TZ0nkbMZuigVIAtsOLcbPM2
vI3I3e/Y8HexI12LN/Nj+LaOEuvC6CEJLlBVBru5o77SLqi3mgtB3Y43cz4Fn3AJu/HW1h4p9Jw3
61hl3sBsiCxbeg+B2XuJL/qZV2z1b37jUj7r/KfI6CX6DVKHXuVb3J6XdyOxuTEQ2WnXwrIJxmle
jGPsLidBdAX/lbwjYLer7/0CdNW6syIUv4wdTyllozynX7oBSNhZKlv0JqdOneKnukNntuqTUV2G
yNFv4aua++2aVXniQGhZMa7JWzYSK6ndzsA7ZKcPXZjz/QllNAR7xtZcZpbpxRUdAxn0xyDzkMLI
T/UX2VS9n2cn07gLwjc/OuI8V3lJO/Kst8yYxp96h7CkYxX52RHud1aRaTWbal95dXrPn6m61WI3
S1sRuSJnxw0PCTzX1+RV+EBKwCgJ28O29Hptq7yS2CEfZJGgO2iqv91JebGAvDiZ3+doj/2QZaI9
HOoj+rYMWtHH8JkTI3aLHNDcB9gr6vfkjY9q2g9v0b1/lVzCOpDangRm0os9P/NUQ0Lk0XFKW+Qi
w1k17GoDU5FdLVC50kFNItwTwSabaBq2Q+cE3Xm5gIxLjlbBPoeFD+NKO9M2cGnbPYEzPvaX0mXZ
IyRbtlvgvaGK24QJHvNX6aLdCyzB+q2X/QyF70mF5UIGGLAF13oWb8Zdnh2ZC0fYiVzXtfPW7/EG
LMyGif855gfzxOCYRvKe7LJpvQJCOo7ZDx8s7Aa3+G1O9btwm/YZCn0v3y1b9fCCcHIbnTAW1g/I
4AhqmCZ/t5S8n43D7O8s/UALQInq1NgcLg3PuA/sEA8O4FzZldVWir1R9VBidDxUzxbxIjZbM3I8
YUkqu+TFFDc9ney0Nxgyc6s6/b12izN9OFoCAovEffSarbpqh09kZQ/COTzKdrIPn6cXwUvOmhfv
AG0WVy3e6aEThM5DusnXYEdtmtZ28eg6O/1tDjkRMDYYj3W26oYqzx27fW+d8q05BIwBH72rOsJT
bCcFOja786PIRU0SnafPbN+cjGvlfUKfaI+KV21R5daO6UyP9ANDyLNxQ+NSvpGJzSw63KopvMNt
ZG66v+QPMAPiiba2ESGeReXa+dKBoc/4wVGmfLHnWwX1KMA9pt8Zsrwz+aIiSk2/eLa+tHRTf5Qv
woaVSeWp9+5gjsgdfOmr/RBTwKIbayuc6h2ES1SgsPM35hv5EM9rDuC3bpdO4/WX/Hl19CDFXWzR
T5+z0RfuzIqSjo+UcZB4J7bsu31LPgPWVFvD024L+QqPKnPMZ/rE5Q/YfZf5+VF8Vm7WLUp2jMEC
GJeOcOYdollPoJ7Y7ZegOp1HuVFsWRPp+2hfXvS30TU+gmNzCL3Cr/5aiKmb5KteN022lR8Mtid8
c5sY1h56Y+mzp4Ox8pTdMmZdLvCE7IW5/ZuobNJLohKdCkrZwerLAYR5BjXQXyieVPS6PY9E2/hB
xznPGGDOI9IaZUMqfHPHs1DzrOGikZGD2ZWFNM8BGkV+SaDseOft6jX6FAy8Rpv2m4512uLxRZ3I
MhYw2bb1pWuE+tiDJ68f+mPc8GFzMUFYWx9Nq/bBNi/VjXAAfNCQA4r4IIyeoW0QQCOv07ftPnhR
K+LiNmLzhCByItDpWWbv+JS8oOcWGAXbeFHhy0un2cd4p/rsTEmY/xq+w7N5qhJncMRtdxSep6t1
XC4CS1QqhpN1DLVT8EuyR3KEfsIEmI3onSeiRO32pt2Nq/EePvNIeDd2yo9wbH3uv4SmnoFBjh9t
E/nNK8D+yY5Rim7Ei7XFzLCJ3vW/8IBMPGT5asvvBL+r4Mm5VNmR+tLZCu3YY5FrAa1Cp7BBACwq
Dumf5nNDfvOfSIDNPvkQ+UifpJ10qfvP5Jg/yDRhagcbJAaXvaFrQyazQtF5ORfA1mgg/JrzUBw9
QqOIa9jls5v8Wd0rcWymo4F56tTTxGtZbSNOSPoWxyHqWqd/z3dtBTaL1tnGqS3uhBMrWFTWs6Mg
lmEB4i+3qPBE2S62IQlrGxKxkWbflNmW3e7VOkmiVx0wQWqGXXvTUfcsbhPpIrzhdfYp3eVr/BuC
1XPMH3HY6Zyp11mCNe/2jpF76IQpgtTvwu8O7DhzfsT6ZejsedzIxWY6IPONtuW5eLcwQW+kYy2A
AN2wBhQ+mfMjxw1+tDMQTvmaqkRtLuhZ7O6LoFF+LxJPTcCx4Ag3/Tkcbvq0Xw5El3rtJsQA5NUn
KAFfxUO+z28gbMwvRj/R3jwU5xxC03v0SgRN+80tR3JAd1C+hCfeXVfaB5HDG2aMF94IEgHj1onv
aeRbUBmggUo7mTVax1iTT4l72lYeYrzXze2009Ij0ZO+5C2INN46n7hWC9x+ZOs/AQgpsts2OnhZ
0TFOw18n+gGzL5lZkFe8tggGN8OL8L7wTg9bIPP5xTyQD44goZifskNWHALfove362Pkq1+qdesv
CBNLqABwNb+DnSJsrNjtnxLNJ9ahfYGQjn8RThsS1Zw374BBcd6S3xNWPnyR/qhHHm4M+Wj8wbgl
SU7TbOPETl67kV2iCM8z9Ua80V6b24hM/qtAc7mFITBdYSwhqUFZa6BMttVyy41ZeJVn+sQLNcuF
K6y95tVOKpxI3LCwQv7QH8gINLEiwVl74u8bgk3oAtOn+WkaDkbqrtpK4Dh4JnNbj4A0u6a2p2eP
9RuVQlK+6Cp0Bqc17zSSQn+iYKt+m6fOeu4SP6AM/UjynXTjgEL+JMcvDAWLp/YSXwo8lfuRCPjn
/pHWXsriReOMwjjkGDuTwqX6Fg0yQzbhq3aZFHwqLl0xygDdD8tzne4ZzlHOoUKKz+Gn+SGfOCSy
3+Q2fBjM7vxhq3yUx3oX7ftD964+VZk3sxFGU/qsELKAmx0PVLT4Ue5U29rwrY8u90wURfkBitNc
XIA4YQGMNmZwCZfn8qf6qCKcGzatH3SiUPsNtS12j+IPb1eu/uItm9/wLmLDynQblRzCwVXwXdmd
a1wa2Rb3jEnvBF71h/aZbWfwIPURaMVfeYSO+JYQTuCvqWv2tC9e8aBulA6IoJ2diPGq+LCwjuib
mpuVT4mL7UYQYIMCZZO9UMd1xWdI6jOj0dPEXO/B68QcinmAxxdB1JjCbPOJjVtQPbThJlzzZ5wy
E9El3GZ0HUhFvxB7Lr882GqMEYeQUgI+8EF8oFt5hrA17QUF/44dnE2/RTANRGHZkCJ4QkefvM5u
QI36xYUv7IdsT92K4cdhYF58xLXT/PbH1pG4ZXg8oapDkP9acFTvA5+6xclvJKQ1juZCyXPNXXwy
jxVeMJMqeGOcoguVQ/jBPZMdBmiRWGAIdwGJ/qwv+ypxV79tioJ921j3AGsMV5u2185Gbk8H5urM
KVQ/wMFXuSl3hLypnln/hh8SBxYVVeJgLCkOqellr4HkLOXPu/BRTR9ieSMLr35j6hwKu8Clgoo9
JAoIqSnPpuY+qbVnPvUVwCzK+q5g7QYAw7Z++DB4qqaU8TQ0O9kWTvl9egHDM3xYhtPs1chmyv4z
k9V6x9DCdlKC6XNtWPm5kDZ8PsbgKUBSNPK8O0QUfrLLINiU/eiFG7REOe6q+/wWeohsTc7PfbbL
juXnAHfikN3DM9mIpUWtRKpd8ssg4En9Yj9DI0rBakIvd6wjimVSWRCL7+Nr8cTLlq7ih3hT7gwz
+GdxR9EjvOP1GVAkI2c/lA4fLmmjH8zuaBSy3zY4ICBZt+x3An/BQAt7FFXd2Xxg2P1K/hofaKe5
q7bqd3A0MWsG9HzUyHZ5sp7wMjLXq47jPm83ZEJuo588YYdFP+QDKeI+Aim25RnF9dK/MSrged2/
Mfro6k2DscWRnfCiPgnvuSt+izNBajaJz8I15TxE+Mlb3n0CGVa/mz+eWiPEwwXWkjPuosFRtsF3
cGgfUO0SxLw7+Sg4xj7H5hY59WD35k5063cQ4gURIA/e7D8k9AIonj0+EAOthBNMruZZt+bWvSDm
fJgz2HB40+udTluWuvMx+qSqTv44/aTM0WMn+5oZ8IX271ChsnQpm9Bn85TvHv0tUo7Zj/bG1fkU
fwZe7gOqnmLHOhhn4rbEH3YLiC5AR0UMMLcGUaacxh/CUfRrjPJbCz61w+mvH1idONGJy2pqt8mu
3UdY4K/S83rYrCIxejhjJ12rtYk12TB4zPPC8/wivb0RDSJ1DmMflrYrICuy6w8oJvJmctUzFw4f
UnSTD9Ev9lfzCSxw/Jfch28eAsKz5BbvxX3OPSJA9FvgTTvjmTOKm8L4Yet2VI7zHsy78Z6Cbsg2
yzPfbHqHW9YvO7D8DG/nZBPBudwEvyjHadfR3ia/JFDlVEYqykk7OmGvEp845Qlfxm5xSvDA3Mtz
+Ykc3Tqu802Brc+WhPTniPvJDh7ZL9fw8EYJPe/RY4q3+MJxRIqlgOUMiNmmfbQP7b19cDxGT+IB
I8G1dscHvat6Ko6wQw+79CZujTcwjW6NoLR0OTw5LLV3auuX4WP02cY8qhcEaoIzoyPdD5TS7vxG
wx7Ednus0EnWTuuKrPxY9r1ae66mr+ZWC4xlNimisMIZ7+bbPB0sZzgH3+P0SFpXyD1N9EqV3tJG
1e8b55TRP7cNDh+aOPIGJFt8X2+g6VyPh+ovcDXZX2BnUgH0rlj7ocdfLD3tMJ+rC6cgmkNrP/Ni
G6950vYEKBq2eFS2LQvBFzzGkZ0yDypeJw0v0C7mQcly67yWz3gJvwg6PUfbaSv+1KaXtlsO8IfA
Qb4KF+zKN07VZ/uGnUKm8ZRuwksMx0nrBm6lXvUMRNCjlQX7Nbh5/+9X6aQPOFAry2kXMXGMhlsa
8T6Gpo8wDfjwFCLvGTTEUnzAKxuJ6SH+9/uQ+oiG6mouFSs9tNJgbpOG5zieJ7DCCYYpZcnehEwh
TrPT+Ln1FmytqBX8MjRTgjuZndUJ7pKY2guVMgrRsb+mYlJ7WcHriaoBq/PMzTCuXxJkN5uezQYe
70VBBtceVWmiXJrK//1lMpsTQXi6l0Ih3E9jwYpSpaDMGijO1q/1W7bWcLSE3uxt5FwMYdEnbPNK
oFP590VfXjKDLDSWCwwxERhXW1hXlA+R+UBk2fhRRWGO7hELIoNnFe8pSg5GtPPyI2rJXUivIROL
kRxJRAMS1mfSclT5R05F0KMJzZxu3gJ+XuCQrP/qvHdISaQGEOi/yY2nI5p/lSo4QWaWKWHDHvPY
G+y4lltFxH/MB9Grso9eObcFEi8YyN6Mtk+9BasFkxkWZ0EFj+kxq6hX11/H5lSjFml/hCS5W1n1
3EztU0eiEGekSopi9jnqFSPU+TFXguJ1qugzWXel2bimc+hXgnxWaDytIXgqJPXZCGiODFmzU32m
Y2kUX86CW8ByZzt25mvVL8QKh6iBgml5GRf5wsdBAVOqAXOi6scUoBkbw8oOnb5NWRP2VhDh6Iv8
QGmOLeD+XY/LinMmy3aNQelqTP5Igs+5ETCdYMaYvaDuvUGEo0YsM1vM1jiZmTUdhoIi0xoYBtY5
4yBhUT3Lkr9JLFC2pmwENozHyQmlAP/oY+m1P3VE+CgE3HVpn5E3T7nQiz0gZvWc1KQ5CZK5+Y//
G3/z35FrQAD9v0AX2FGg7oiywZ3JP/r/AV30KZOLQTAbf1ThQ5QWmIKB54UcxLs27+w8ByStJvsK
Gi+Iivnlf/7n/wtO5t+/bkmK+J+knddy21qbpm+ly8eDvxEW0lTv/4BiEhUsSrJl+wQlWzJyzrj6
eRa0e0umOOJ0TZWNQhKRVvy+NzgWGSJxoO9iD+bQmLldbdW4/+0NYqnWPqEDFBMX+Ccjb1hZRLtU
uNIfX1dDdujdY2u6YbuOSXJL6PLGfj3ehplf//VJ+19qbRWDPmgVmRZcwCqYYpWFVUl/M1pw4ScV
NH1aXUHDu7KwjFyQTmZmmxvnaOG96FH9Gv63/5wf+wLyGf/UuNHBdSEbi7S3yx0dfAEtNtUReGi1
RYu2W0algiyE8oygIqjIz8FnvyA/KQVhKL4D2bPui+mV05nLSBiRxhPF4cBsSDh8D10Di2o4wtTd
w3sxQ09DZSwkV15mEKoiOngpK5CMxWMAF81THHHiSxjHCqAOxcOGYqJawjr4EjEZu6nAjmhrZYT7
7D79YhsmOElGWu3UAN7k9dta86MoPARjsk0NE7UcGNoDB4BlkuyMxIuAGCNlC5V2EeuM9YXJH6E9
B+0WxlVVfUVhdV2MIFPRSAN10pICR0IfQtwj4LBV6DT7j8vXsW+KDrANRdaRqlcH5Xr0RUGv5GPU
jvP5ykIeZmGV/YnKMxfSw5Jj6NQdU0V/y7b1PwsxasvN2Lh6JW1W7tGm2XepjaQnwe+GGlMQgsXO
bj8VHXIMLiu9cz5E5hX8jwH6erK3AkpUUhc3PbpyziXfflM44tltpGZJ8SMpqyvEppHQscqNWns3
ahv8zqu0Wn/8svR36lmUOkO3TF3FHtbVhCwibyqja4oB+WuD6YDL0NS3c9QKLDBOpFrGlG+KiXS6
TW3jfEDtSZVhZWeNOvBXH6uaZRCjMGINz76rPztx9aWWmguGj1rB1Ps3XupUJ+rI0bbDECTu6Lxs
3ZqPv7ldo3at3A65XUrWGY4VAAvJ909SdkpLuy8xKXXJ6f8xmBgCEbv0AcARk1kkjtqcupdjtceg
4VYFiHqAoQdFwAdYoinOWG1jk+yJXcbjUqqNjAExoVIvN75JfWo6Uuw+aYw+SJ8+/nZHq6/hmrpQ
0XmzKIgH3w6+yUsZHAAULStNJ8jchYBExy9OG0UL3cA9QdY8eFl4WEqVGKPT7yKHuJKUkxmgyUFj
H549KYgyAfY/w8jzubFjAq7+VZEUaPckzLLdBnr/eN8F3k90Ii6gURIwjbqdVFlqpAzVxw+mHX+z
jmXTG+vCedcugUGlAKnVtsaVvSXEbhmwAkGtrQekZpoILPGkYRxP4DxC+eXjqx/rFylhUvFMRXDP
OOgTxOCJVqT0CaPU6VEITfQT2dSujzaab3+JzIwASd+ceOZjrZZQUUwS6PugZHcgJxcP2CWNSV9t
p4FvCeDmh+XkPz5+slPXOHiy0Gx0eKIUWEB+aLFWG+GkJxrfo2WSyqAZLvWCJPdhmUQ8tq/0hkpR
amujJwUw0oq4AwXMzLP9MMsEiXBllu0VfJk9pCaS8eCHEzRlvfIirLqrToUf6ujash8TslQ2EYNg
DH6Ehb9uahDAnUFJbpXxS1DQN49SMMq3b4vQ+ykFxxwPlMbHL06TVfnP1t5QVdMx0L1WXSD7B32K
MIvWQHmcyRvg9EVDN74QSbrSAUGdRXjpIrSVfIHdTcoBuRtfKcmaFAx9C/xXP74V99id2I7LYNXU
Nfuw0SktW3Xwjy23ZfZb8Um2BzrxaxvPTGGN+6FqvAsDwYrAuPj4uu9HJ6AmHYB1tuXohjO/oTcN
r+trzVTFSbmdpgDLN+pkzcs+y4sOPhqNbuWdGg/JEn/wznk+x8QLUjMNcTg6xhU6nMbRgR0mHPQj
QGYzlP1WVNHXj5/s6HWErmp8YFrz2QTyzZNZzOEMt7LzrUPsZvL0jYJNQVh6J8aazvthr6HZb65z
MNhSjMTCZofrIEnRKK5Ygvlmlm8tlAFYgJYL8oq3SZif53U00G4X30V0bpfRPY9PrKFru7WCRwJh
uHRlgMfSjEBdR4yEFli7csfZ6HAM5YMeBFspELhpfWJGwh2g3xdqtrF04C2DqYLoRd2ndR1AFZ5/
56fwwHSPaX5knJtl7a+nbp2nQXrZCzJ0Wmfn+MIKAPB5swry6Rc8c+W8Z0IJZ7IHHkkuv2h/dY4K
vCAOMIkv4YshKPLY20ump6Ta/KEBr+Z812yQEsg+FpCb+maZnwND0u7hMe4cP/jep5YKcBV1HXMQ
e78IfuMGiHODRwbbNnGDSCfNXlem+U1d69F0w6S53HhEWHOXBHhnQbeJYsADzhB8Dafp3g8/f1xS
tCMdEwNK26QxUEGGmYejpSSZFINpWr6NUgQB9KC/65Jsb/T6HW6KP4lGoCE9xnvoPA9uGt3UbiAQ
aeqh+l/mobkbM3EHef2bqZUrLSi+TEryQ7MMPNaMplrkib6ZxoDATmktQ9X/WnVWxsf12jNIiZvB
U5+qGn61He+htZGlEsHXvCN1qiAIarg/k76/Mxv3emraOzwYF7jZr0UkvVFS97oqg5WARtgI/iBK
wjNjaJdBD5cz2qe6uIRLsteb7k66oVRP0ZidG4b2NOIU6ikI9gsCHUalP7aZtikGUo8hr93D7Fjg
AkKoaVVWE+AKOAtn8j510cfL2m7vAkt7mv+usy7rvN6Dvl3WHQoVOnC+JnF3A3rwJmnBtlIf66jb
esjxC018wxbhHJ7FLgmzqynQb3xTfPZjtCGC6osy5VewXdDcCYIvQR9/r4JiumwCNHk8X7ltsvpK
tPaTa1pE853qIYeOeBN3Ltyt7AZqXH7LHJQy5UG4OlFCjnQUuotaKsEnE1SmLZvRN42Jl6Jaqlcj
6GhkyHK/GncNyqVnlkscEkPtdZi6TyEAdiAZFXAWlc8e1wNJUM/otyfuRXbnBw2oodvY5AoXLQ/3
cIpClKXr+iLNt8iBAE/fxYoSSqJaunLAy7WW1mHIgyS0UvSPg9380nL1rq5A1gSBgzF9V5BNdBT/
vG+GE52Y9n7WYTBDUy1L1xxUMQ/bdgxvOiVorWzrQxkg3lU4QGVJvAAu9y+8ocKQbEKd0NaTbW2j
sxUo/Xnbqt6JTs04ch/o29KfOY7J/8O5YjPGTu+NLfKyzhcUAdIN/L9UWc26IZA6FkM0jBdZAjjR
yM8rqabRSM656FxgxUkEo9H6hZh/Ap2AsPxwg97fdJV7CvAniCW6iM90F+SsVzXLyVJujC7hWcJG
R3EObS2RT2uvtRZQNpL/+eTEYH5kIMlgEtvQpYHy24JYx02BCWeWodDaXje6S+q9ekSDatEl1X3Z
Z/dJOwL9MSbEYvLHj0ve+xG0kL2pZiMJbbumeTDOjLsCdpMWQUdxSDfBV8JIa7wnWrcOrfKy19Pb
CRuYU2O099+SUTty17bNwMhQrYMnLuo8b/2uxTU4BvIJlrCI68fJahH9iD6bHjjpDI7c8JhG9h4U
9dPHzzwPAf+sbUI1eGxdE5plmYcDMz9MikxgUb6dzEaQW+woHZYO9E49I7T6OUqsfQc5gPS2SU5a
QdqiJzpRdmIxqM5D1Rr3rTzshPHnsYbLXwwOEZP8cRxvjfYKGT+se6Do29Wpr/W+meDGmXQwaDdN
bl82aW+arNIkbm0hQr+VpPvAgA08OU8RJHwkKPcfv6RjBcMg6GfxmhgJmQeXCoAKYxzrxts4RtfA
huHh25vUbK9scN5QxphRNu6J6dz7ATOPh2K6gci5bGwOh12iQFgTWyqQQPy8Wzzmo3aPJMNSLbQv
8yuPvXQldPtEeXw/rBQqU3JDlYN1LnxQCcyaIEbj2fFWadvdmHRbIeLPoaVefvxKtWPv1FQJdxkO
yoL6YRiXYdcQhvz21s/MvdUxh8+paATc6Crz7yUOHrHQ15Fqrh20BURNK1sZMK3a8TwEFIhIlYkO
3GQ/KN6pknVkuMQ70LBRpy9ULWaEfxatQdGHLIqg/VbwgKYwuDPMgTbAu2zC5qLtvmteBMgnQiNK
O1XUzPcTFq5N02ebiITR0xxcmw6kcVE5ircuPosLAdGPCAhaC6qd067n/XmDptsCgiZyDSiRZHgW
8gSgilP/cwAJHuNwD7e8JryaBW8dDSKgQ6U2NLjHQxqjWENP4IcLqj0BM02vsJADjGgUbbb26uw2
EZDIB6kgM4uONYWAQA+bBJ5YIhlt97OWgVI6K7NHvGg+HUE8F+0kRJ8gkRNqRQ6u7380tbmrOiQZ
plyVpHh/HThGeYb2MZIc4U/ieiDfBsT98FLcIsTlnula+YjA87qQ04ATBU5W0sOGjpmSDM1ojisO
C9wUoeEaYBGEE6jyw4vAywXmyhp3aQUarUQQxTPbXY79zgLS1BPsnJVR1Dcf38TRyoXlgO1qro7+
/0FDkoqSwYOfJ1s4nUCqeGw11u4duzkxaTsSb6QUuRbzXhp1i1jfnyUYtpuRFWWWbHuDpBPYRKdF
soN2ui67HUOoezQPwIPzbRrD3Aetfll53WXvTKdu5FjvZjGwdHSH4Cdv/88bmSIVGjHSrFutRvei
ZbEcKsywH+N0/GZKKmddJz+r0ryWRPjU+fk/f+G8BUGHLhxVPYzIUQ2sLg5ozTBqe5LvuwJfllbe
icZafz9JJghGy0iegfC9flhrhzrOtCmnxbBiUgwuOv+LpEhAZ9n7eNRQeaDNioxmG3aWu+gbSjnK
81jSjWu9QkU8hvDAzGE7uQx5ZfouFO5DimaO7mE2MAAPrDUATqeb4WOtDTYUghk+SZx3YRnHqhwk
/LoYZGe7U/pmpxTFI6/yLNP1y1E92eoffU+6gdYdshfOu8xNwkuyLaJf23H4rGgtkshx8dgSNkUS
0gFZk4Q/2+SnQPilV5Cr6hmR4mscZgBgPi4YtqwBh80BH4okr9AMzEkO+jm31RF48st4C8kYlg5C
/w7CDyhQlqhWhmC/IEnlTX0TMJpgSLB3nXqjOt9tR9ynYGvy58GHuhKm3bZmuBTRQSI1HWDlwKJz
NZDtg3llut7V2Oj3zkAwo6AwqEbxKJr4q2s0d2mRP7qDeimNkRY1yElRfa8cc1X6CuhaxkuEqglB
uveTVt4aqDUVbiiFh5/DnGR74KTGKtetSzjGt52BBEyBiWjQGshbqGsy/EvPxi0ytx6ykGkuxV4F
cTqoyFrqlwHFYRGbIVo7P+Z120pX81suSiIqQf4zUk/1quLot7eJsNL+we07HNpXmHURUkjp2cpq
lyG25MS4+ZLkXMoKUfU9+KBg3JpaWzGB+WnxpiNXu4+q7DHyq1+41p9PqrhXQkaZTU+DXVblHVoc
N5OoeoalmHRWwa/op+YiOdIGgBKs8QaG1zZHiyyWOlM2NljEsKynjsLlFGZ91hngHmVbbNgcUlHA
R16qgK3TwSTI/dumJp9lKye6gWMDDE0VTCMheLtyGvdnq5jY7RCFCIhslUZbaEN26w/eTo1Wml9+
yavxUS3A6njJ3s3HE3Mc/UgXpNEYykEzyVrjcLyva9RqgYvEdvK0J+TaviH2/9XWglXpZndR8aPV
jK2xHZ8tSSwzAe4E39Tcvsw949HpmrusRFDPKcj6FTJShZETAArdy9bEe6BUuc1dUCXnH9fVY60r
MS3NYrzPeOzdtLtDbXWo/Dzf9hGINgzIy5b4TtrfVXF2PhXxTu3ttRHA0AKlOWbcHDiSRa+2d0kD
OsIOoM4EnxN7+hUN4lvqqE8TWnCR80VLx8e4Vk/MqY5+Xk0jLUkuhjndYe8rFDcKK6fOt9Dprkur
x2W7/uo3xYWqhnufwVaWDKsxwlrcMU/6Ch0ZWHNtGXnG6dalrf6zbNHk9U0tSsoW5ilnOqVZG8Ql
tWZj5ktTie5g1u+CSX0qEvWJOPUaxbZN1nvXpt7eQc1fxI0DjBnxaUPNrj7+kkcCKJQ8OZ0xGIMx
cztodVOvEgjO8yWnJv+G3Nh6nMxvkUlz6Qf2gvnppZoRW/JN89ry3Z0Y/K8n7uDIvIovo2JzaDHB
cg6HgYUtwibNiC6VY3cnv09vuVu/RsS8+Sbc7k5V4695al0OsXMdwicD55FHxreonp4a298rmfiW
IbKvCFiztnaidh7pjjUDVI1rCPqkd9n5Dn3LbCIODRK6ZV6dP5tmeZ/UFKDQL/dOm51KBh8rLAY2
W7qp6UBKDhsiSoaX6/WUbYkOrCsfNDx6JguUV5eFFdxFwcjO4UR1lt/4oOclX6+ahkEGWuiubKHe
TNyLqR8q1SN4BWP5YQLHOMANt5srP89OBb7tY1/77bUOypurRHEkhAyUuehj1aEHwVRDqYsZjhY+
lkOOAJsDrFEYm0Atr6cityHhOBcOts0UxyWU9Xup6JsKe+2Tz6uK8VzNxQNC9SmZfNxJkFtKJlx3
2xAZHvW8Vop7KLEBEvpGQ7AWFYkL+6Joq/tZ+RiIZkr6EW2+4llk2nY0GBeaHbIr0XReBxjbZ/Yq
y7vPY/jk6/bKrTOQdPbOgYNNyEUf8m2Tjxu1dC+Kqrt2U0RflHFTTfW10pf3MQI+rQLVFAJo0l2l
3XhutLDUyvZ3FDX3Xc1d+tn1kKFgknrTnZmQKdFdLI1ySNpnoY2ETTJMi+Kncx7ETM/wMUTzxVO/
YWXzPa6tbYVkmTIa4xlC2u6A1zgmOQaKNOsSPtqscOnyKGsBShI2nthZYILsyC/X6QBSWk0fC6BZ
RBZrfLCai8kfE7RQM/oRq8TJJ6cEIi+wEcakI4rkhztqMExQUi2byO8BbjY92nQIRfUjprJFG9+2
KYNEwxUIgyRqwk9I1X1giWglmNfBYAcblIWAjBPBXmDC8M0rwVlHrrHJsAVylGKPjB4cHUr95GR7
pM6XRsF4zFaH8zqjKzRRjYvhC3d4B7nxsws9yA7re8dzLkyneu7CfO9X2V6pG7AUHpgnAaUd+05H
e9ATeItZnH+NhnO0DBe2hdwtiYMHG3Ekr4DkjUixG2wDk9+KvSsVU6sW4QAjMNeNgvn4dD5Y5d4d
7QvHGiGRcpOyHUAkfQO+dWPE6B56wWUftt9y28f4tB03HzeXR+uPZtsajYMBbOVgwmqVddmMFg2S
XnvLyqJFDvob6UbsgBISo7VqJxf35FNjxWODFOIfzF4BU4BVOrisGYxoqPgjLDLSP5rqXmdxSjw/
O9ESHe2OTEaYZDgJOSN882dTJAAHIV7vZnh5utu2b+FEoQSfwtYlmoJPMKD1MNi7lX4VYotTaqdH
CsdafDpV2+IdE4U9nDi6RVqmRW+SUYDDkZQgTlvw771iXbL7GqAAkz5n4fnTLY3/CgfyeIkk4qVa
IZDsEHxsMeRpmuom1rHUcqwLL9XJYJmIJXsY0fQoZy5SLaMK1t7WT7Kn3G9u28DfoSt+4Y4dYgq4
TXVmBUMhI5rvYxTiQyBO+3Y55ta90SIDF9NctqPMESbKmV6hVhqMkumkjo9GNm2zCcOdwD7TXPs6
DVSA/E96HQPM6SDg4+u1sI3wtiz2lZODYReQBtRmepRfM0cZDP7XEC+dyPrKVCpOLUQbRuSzon2F
3hLKvYxEfnhKD3BBZuwC2g0DHb2l5ocEarroymGQildBhJwCUag6tZulHnU+UQZkHDUkhBMv3GD5
gQsBAPUmKZ4hUiFMqqLNPXTI8gOM6H2BpUEj7ouhL9cjmH+7aHzkHVwY2ho6FOQe7c7a1SokyqTy
F+0Ax7aLvk5xgfpGKkHicD5DjwtIWcGP6+Cx/tIymKK74N0oqrKOvukvQ7U20yzuMtQPyTHpX1Ir
uRh7dRNr2NX8f13qcIrWFegN50g+bgMbJcUMfeGMGDsyiWd9o5x4rKOjZIt5FbgU4GhM5/58LrXU
i7wUFc8Vb+sANz0/WwVDvpbj9kgbv2s+9mIw2ZEbPvGYx0Y9RGkISTHUYh52MES2KmAFWULzMpD2
RQE9TaG8NM21HbgXWsH3ZfvjF3v8iiaRfGls+i7agDg16BZ0DLdVVEEAq+5RlXnUvPEhT6rnhj4E
VafVx5ecm47DcZbExxLrBK1sH4J/prpA1R8HhW00JMGZwOSwA+MI2dLFaFStFlNj3dVoM+EF1yd3
jnNfxqg4ViNjhKqXqb4cjnmzV+ioasiu8EzThhFpOG2wuE4XppKjOoHziJ2aFzGgNwJdHqS46dwq
bOtswkfe94rmzHaobz2sNLwGiG1fdOjoLqkrF2GIvhTJ2/pM8+6qBGJcgyZc6hrbPNW/DG55kynZ
uPCIxAJoXgZNgJqwq8RLHf8EYrM9rGPJPi9rRJMAAGISlp8x+8zO0PH/HjmoTpiI4338Vo+WWsqs
QSqI1DQY1D9LbT94eKUFbrrty+I5Gb+6qI3E3nSOfN21Llb4fEfwHadTgcxjBQg9IAKZBHTFu5lB
3SljUOhWukWh+jma+Hwufuhj0jymEoMxVMUe3Z/7jx/2WO9P5gnEuyoX8+j6TcujulUMIBnlw5gu
JEeu5swFpyW7/io3d5GjfU7y8l6OTz6+7rEW7811D+fP0SSSLjfVFGLzsHESyljk1Ne9rj1UeXf9
8bXcIxFqXIhx+cZzGMjmYZvX9A6GHpgybY0suh2Grl+GwNZ9orF6lTTYuBS/TczcyD5Nm1EN4LI7
aGYQN9T40J5X2wuz3hr+U5KjfmRZw+fIN/ZoVQ6ph8CpkQDyU7Qn34KLVQvE8jzzewRGcqXrwPIG
bPdqNAaDCOEcc/rStEiaTPEdbSPavShPrYPsnDEttGjYJjVsbZzbHmZyieVEKrZP0O7c6ziHjVQq
zDc05K8XzLwIGOeM9ZXsHpuNGkoIcWdP2/idicddU+OmhzEkUKpVZvbfu0n0mMAx7dEacwPc6xov
cZSce8Qv8TShC27QmIjPfB0N4dgY9iIJdnLcXFbGg8OIeKgpG1gqrPxgeBD+hA1Wcx/l7TV2D8XK
jpWLITZXPfKzoRL8VqZqXJlBs8Njtrk2qwC3KMivOPSe6GKOVRpXGlCTeKC2HoI6k6SowV0WxNUL
Zle58dAhR9Go4sEszAsSvg8NFmUnWnr9WOF1wWTAhrBJFR+WJ+aXPr6FNBBWYl/rCN4Du/X0pVaf
lSjhhtIdSpMpuDp0t5YXYWmYetdDGEVbP0rvqpa0ZqGT9k1x7dCj35lXfANvj7lVN0lpifgCLV70
EloE1ZHNWiUdFGDNRA3i43pxhCkg4FiA89BpbohVHqSQfGVMwFQmaB556Rr8FAx3lYj3UGnXIuWp
8N8qFiGkPmVEfz1WAsz2XBdg9pgTIfchIipus+laWuEmu8NVD/wWVKcNrgUwcdFvx9Ij+doZa88y
EI8vULxsFAwoElVaQ6v4voZdsP34oeb40kGfyGjf1ORgyiH8I0vMmxbNtUYnbXQj2Q56tCoJqiOl
5tw3OVYWlT6sNdcrlnmKdHiqa/cB+grM4TPovT7eIE0Wb8KYaQCqlU7gnGiHjgExAG2TOpKjBPtd
YNYfzKnwOhrbwgku2zB5VJJyH+QQo00BEbnB46RCx7s2h3vEHz8HQ3NlkvpadB4zz6a2v/brNMie
m5gPhUo9MLf0ecStwO75iTZzLjCtAe0jlN8n3ql6pAUFGwFUAIAbiZ3DrKYaeb5F2CgFn11hpBTD
92tHmg1P3eH8DEaEtztMeXjeBzu3R3ogj+LpylXRbuiDJ3Us9c8k0MhuJygGGZ7052xLUG/a+OhP
VJcx+Yk/ZLbqs+Yz6qjonuCs6BbEODKL2mKGnbKM0FXFt5PKNqI6bjrhLY0VApVZbm+T2BW47WbM
pRxjl+s45BgBcWGZ+UI3JdghoIZIX0KAouvQHwi8Z3iKtw91aQRgDV1lpZYFyFPFuHXM8CEDhrQw
WqEt+oKxkqM4l7H7y+5pgq2offJNdemZjGaybguQbVlaP1AsffY9fzf4aD/5kbn0jXwv+5PO/oIN
5g85KGwS46GuqnutbZ90cn3kzR+6UNfI/vPDhtrcB4z5+747d4uGBHlwgWp9t/TD/veVpxrXLr2B
L6J4Q7QQSnpVYpni2nvskJk+oghIE9uh+VU02ymRuqOj+iPLx18nysKxogAgzVABrTCpPcyqjSQT
krox0u0Q5QmykMYCed/b1K+HDfM53k/o7juhYOIp2y94NnGqnUCWHBm0QE90wJmbskc/DPBid12W
qRyguTmfr0+Kr5aNxHDnlrwb4KRbdyxXEzzSRYjW8qlafKT1J1RCTocwLiPEw+h7Ro697dMw28Yt
JpJFFm1FjoaZjdD90iihV+WQkS4d886kDqxTL0A8tN56RY7vc9A4Gz2Lrr221M+NUVoAdi4ihPhy
qeZ51w7eFWqZSwyT7kMH41DGFhtGNYwJq+qlF/vPPyiG9b//i+1feYHxqh80B5v/vsKWLa/z381/
yT/757Q//+jf93nKvw9P2Tzn14/pc3140h8/y9X/vrvlY/P4x8YqA1cz7tvnarx9rtukmW8BqqQ8
8//14H88z79yPxbPf316fOIToEYM7flX8+nvQ+dPf316KbL/+fYCfx+VT/DXJ3wLMKV5yt//zfNj
3fz1SWFa8C8VTJPrmnO8zKGG9M9/H3L/RYCH5KckkBJ1p+xkedUEf30S2r9U4msWfwn2kDGo8ek/
6ryVhwzrX+CwdJdAmGkaBIncT/99dzcvPdvLdzvOHOU26OHe9IAM5OWAHqYOdAgQtocFVE2DQvWU
Cc2NKkhR0G/LXV9DLIcY/vfay75iQOIxGkOMVPp5fT7r3TE8c6dlBb198ea4/L15c17kml7udMfv
137v3jRxK4gXQSUMOkQ3s8TJdnGN3SNAkHo4S33QR/NOvHWy3bwoxpHDLydVGfXmbN49n5XIv389
9c3PvZ7zenheGxRsAKqWYW+LY93rwYOr9iKCXPp6eF47OOflzmrFRr8J01p0j7nn+ZxMqx/UCLyt
kjTnZOa7Te1lpL2nvtoRkYBI2uO6APpF7p0XtlX/sR3n5t9HpgAhFcX0z+e/nk9OOi3daffz+uuJ
rz/2eubL6fKyby5w7PDBPj/DwqyOratAJd5lqcX56y/NayC3r2wVClQQFvkOnwMYxvPqvIjkztdN
zNM4LFr/750tQNjF5Nb2y6d8/YrzyzvYzObv72BZvhwtG90jq7Cms0o4xQ6533IXCRKW+WCHqygA
XLWYC2meFgHi4hhBzSfO++a1l7+bizTMfWOtNdr1XE7Hed98GN7CBZ0/vkbyIklvOWdtCC/4zd/O
q3ovbqzW7tfz1kvlkHc0b778qNyE5jFoChoKVbsToQ4Ma16dF2GvdTh4PmZhBN7Sr5B/S2uroU6w
yPShQcuGNWEjITUqBtbJmlHjsQLVbjuvwqVEXaX0z7UgRfrFQekqdgwqlVy09QCsga+PUE4bbm1n
XM37GQj9fYYae3Q6lbph/JvjomPluwiL0WTxum1UubFKrOy7TphhNy8sk/cyrxmYFu80uZg3k2l8
mMbCWdExFdBjcIFwEUoaTFmZEIhgiYd4t4G5tFWJtu86aaqA+BFaYW9WjXA/mKhw4T9VLuM84ejs
AJDOq46WZrsemOG5icmkD6+9NNWr+cGyiQjRywtwzBbdsiRNMWN3EYbNiJEhGo2ZlY376jYSo6uu
Xm/f1iIprYIxiiXLbiFfB3HjfDdvzgshD8xrcVpeOdgVrk03LHaNXWA6qE8CIp0q31Ga4oYwjfV+
fgtRSxmY1+arqVAAtwNOBpFWDTu6+WEXTcyOgoyBydDbIZIc7dDvsGZhFZJJvCxiqFRJrJMInErI
6CFKuWNUIz/0cl/aFAJnjCihOfPgs/mm5m8iFOjGXq1v513zF3r9VqhPFV1GgHyikUf3/mtRZyjY
zpuJvOcxypHc9HKxABW8SIkUnvuy9Hm2+dXFwG7dE+2LkErfTEpb7+Zj8xpzhJWO+MWWL17tUHWu
dvOaKxm/0ga72hHVxbXBaJ+cppfcxMCmnsRKScGTq/M2XoN3mhMXa7MTxU7pDHSb5lXwt/RYcqdT
pyGFyb9MGO/vtCwrwGL7Ay9m8nLeFgu/wrTIwo4GYQD/m6rgEIJWcr2b1143nQmdFDHB3pIH29b/
7nQDwnB5S5GwFbveMRnG7BimRKvFzW7eFfiNvgmtfAtc4KEQCe39Pw/rZALL89ftQQVWpg9Kge/u
fz/hy2MaAarlVj2W+NRoOqK1l37MA74+5bw5P28hihLR8G5N4sLbhAlisCqOJEx0ePL5cW2loxia
83LekZcohNq9vsWyJd+1A2KWrR7FqzfldS4deVy7S+z1YEzVsvN/qcGyGrutsgH0psnRJleRCyHS
6zKg5pEPogVG6uPNwp/IGNlEijFd45K5U/bIYXc3kRnnDAyanMgP3fa8CdAskMA/tsFxMj6euoi0
txwQtEpJCyYXqpMiAliW3ToJMeWyOsNdFnpTLG1Z5q3BQ/HLjsHwpV1/RsBn2M37vGz8YRMaRucM
q4p5YSUx/uy5Ckk3SMXSgPWwaDV6x8HPq928hl4LhTSLqwHtljutJ95nY0Vzlpf4vRR4mVAcVMxl
XLnohsFfuOqQrnxVo/+O9YgCLwv4y7YoUQXKXOiFhESWVoHjwksBr+SHnBfT6LATXw2UM0oXnaPJ
1qYz3e4KUjB81UZR0a3Oo4WLnhE9Hq9vLtzz2utmU1naKlf7duVoBOXHSdvNC9/XkOYL8bXLqeyq
bDrnhR1KR5V/9s2b+ZS5CGrII/M58+HXzXmfEfnBRh+ti3lL0GGT6pM/87I6733zOy+rjtafWQ3t
ngWDal3V5aWepTWCzbQMej2Y52q9B8zYLdvWFkuhxQbOGL5/htWUuuizlKB/QTkDrk7TMA+ZNNQc
FriHlrt6Xp2P06h8BkGPrkeCEHUmu5ZedjKVD5MCRRZW553zopCH5zWFUTOdhixpr38zb3Z7ozXD
lx+ZD8175x8aLdlnxTpe9wXSMAxN5HYof+T1lwIPkVk9NHHvZICCWqw8nM/jmXk1mAe5cmck1+bN
OO35CK/b84mvmy+H03ncPJ85/1Ey15jX35zPf918OXxwtej1b0w3yjdNW7zcwfx3b+7y5cSX3yBx
5YGQd3Rcpun080F2esQcCiQs2fZ0QVDCa5AElfvmRfvP2rw5OXSZ88nz2uvfzpvtVAY7tIDnDeGj
4/CyqprWNOGMyY8qQna38+rL3tffeb0UPSIBkYTM13x0vt7r5ee115Pf/OLrbx3c4sGfvJ43hLQU
TrjVZWXVZLWdF9M/awebmAC4Z3TwWDTKU3TZjZVytPG6EGZarTxzfJp3qS2pb1z6GJq9nnKwOR/4
v+7L8wCP3TbGEkFeyJjHCwe/9XKVo8fbzvSgbeDe+HLH/zzofO/zvnpupObV13Pmw5UR0Xy97JSP
+nqOqfmENcqtW/TGtg8BK8ofnhfzy+th200k4PsUGyjrrigy1KuTtkPzSw7y0q67CvB8X9dylIbb
Tb6z5yHfvP26eNlZZWQn3bLU6ZjkuPD1uCH/8uUn5x+Zt+fDLzvnbfSWhpWWTQStbIyjHKU/K3qM
CCkVWIEkCMypiolLeBWC/qoixM9NAny4hiMUKQx0Hru52xvE1N9pWLLa2JNtO4FUXatVKu0VdUfI
sWQ7jyWneaQdBDy/U5H/GjU1X/0f9s5ju3VkXdJPhFrwZtgEQNDIUNLWdhOsbWrDe4+nvx+SVUUd
3arb5/SsV/dAuRIJIEmRRJo/4o8IB0c/OXCgT6IWN4VxrenJaAVs9Q/xNvvAxUAnTqyq0hJ1cDDM
1l3yKCFl9qyojP9Qv5hx5oQdfwy1Ht3Zbf6OtkI0mlInuaPaIeRuKc9q7LT7XI5m2U1i+yTPPUYl
A2q981YMelXjS4YgVlST67ftVUStwDcvRcsmaOVSPvVbMVnheupaTfGjyviub3kO47YluhWizWSF
4KE3RXTYRpJGWpvJrzpNYqJAuDWXTBzEm/Tz2tq2X4jp2N5mYlF0qzEeq+qTzBDMd7x9Esa2rhIf
jKiJQpzI6wht8THEh6wwp9O1UPP40K3o3omxsRcj87qFH6ZtfE5FVbTKZfKw6KmDoUs8nhxTcdhr
JPy/JE9DJ/rXi5VttBa3iTOiRp5ArfFlECHq3xTFvx6Ks6ItabC7kJzZwCqTJJ4Q9s7JTHXsmLQY
McGt7XZC1Obto3JmB4B6W82L71fUbsW4/QbEdy7axGGvbEGf2/G1tiIpui4Yh113C1uH4oS4WdyX
RNZDD0awX7d5dthmV9aG5el2iPckUyT2KpTddr4BCWGd99elcYKBrrCwfXNRjoV5kkB+GtmqOmsV
dod5GcaTTfblaUuzYnGk1Ox6zQ2JrEc0/y2rguxQD3eiGJB7sPrBPkDq65gUFBYdohgK4lA7XScc
Lg/1dQBHaIbJ5TaGYXw++/VIoB8MZTnl2EkgmDqdyLiYTspW3A6HVUdP8XYsauIacbU4rLH9vaJa
/1Gw9t8Iw/578dz/i4K1gE5bqsA/R2svv5dlR44qwZNvbyO2f9z4R8jW0n+D+Udymk0mEGRDByLS
HyFbW/7N2Gj8nIYdaGgbtPVnyFb9jSaTpDIVShaYIjjEnyFb5zfQD4j28Ao0Ut5gNv0HIVsFpY5/
jdmiGabr6A4QW9YtOPPvmVJ5oUHCqGWiBihfTum0+mGRvujLQtJi7LL6xMhDUh7LXF73JFBAjFF1
fNZtbBzK3CDfxsqfazbwHZ4eK6ZpPEV965uJHvkFQD/qlPCBzXyc7yqre5octfMLid3VHM+tR4KY
G98V6JQgllNAHBj406LIj7T5eZ4gbDnKpzKMUvRpVwRz9WXrK0NDWpNwxttg/ocmN8ILSUXtmBzb
rEKplbllneC+JnFk+npuxm5W6qnXbTRiPRvsYLEY2ros+uRoubLLJWM4DU6+UZPMFL/C/jWNn5O0
rYPFGYO4R4IDvvQXREfaQOk7d+miX1NnBp2mwDReGhc9QudOh7TBkn1GBizPT/mKHpNlTklQjCwW
GxON127G1EjG2ByX81LF9A5icTgoi7fGGbrU0pwdLbX9ri3Jrzi0G6/SpFfTGkGU4FzvhiVxWKLY
x2KMdZib6r0V5iw7UjtFAbe7z7T7ae4xd9cJ5sZs27XSmdwQsTdvIMKHWJ2KNDno53FV5Qnl8YxJ
Jl7CXeqgE22O90mk9xg3fe/iLrvTRv1ekzRE/PGnwkK0G/y2rgla5jghyWajeuOM0r7Wqb5uonbN
moMYImkf7CTJCB7JA9p856RAS5NPumo4u3he4FJF7FmSOsYTZiV2tlrdB3Otz2M7rSzVWGSMxNeM
jAVP/yNUqm/tbCQ4eZiPg2MVj1DRaj7UxfJQg2V+7ZDsynPpmFfRI5Qy62AlsYp3l7abK/2LpRT9
YxjVd3Pt1GdpLGA4WAqpK1ruTasdaHhbfgiHuN51MBzSbHLOZIxYWD21xzyyLRj42BM6U+Gir2f5
ZIkXeDFpu33Zl/IOohZWEiYorx3BWMhMfTwUtjofhhxs2LYmA3Xun1DPPExHa4RLuzFQ8HU0Sul3
yHCYlszw0FnO7Ioo0p57ex9PknVM19HD7XG4K7sIB5hprveymWNmAX8OhhS/kzDng7MkyGCmHl2G
EePdaVYHcpVGpN9G6ytctuwgzzV2J7UZYYcI3XTt5c8zS0BWXqpNYnRzL1vNzwlrRy+dUfY3ERWK
uvBrIU13hVy+rLGysXaTe92OdGxMLGIWmenLqix7yqh9dtr8BTHkTXR3Wb2ha49tSGZhCysGVW3z
vvqWrPAEiGCUu0V9gXNRkIw/PTmSvZeV5jCYuFV0SwF1NglRVZB+txPsmrBZxLHHWI5KqgaoB75g
Jdf4RQ+Pr1bKXwUOAWtn9VgghBq/l5DFrbW3Uee5M2xcye1W0dyyY9xayu7Mm9We+JS/J+lE8nWi
AOlDH8BO7Ttml0FVOM0jsnMfWgVd3RZTb1Cy1DOdoj/32auTtXdTKAcQuGDemiuC/1+VefyZTQSx
1nno2ZRj85TIEhhW3/iM37i+DLhzr+uakgqgbKrStgttsFxrSC42IpfYMmLRdg5tqABFPwPAZ9nk
LY3+XTPz9aQ08b6cyR2YLDJ9QzCcPYl2H0pT3lYNibEvM9SeZD2ZfKilQ9bwLEEc94YkGtw1H/dy
ZYD9R+MDekTFQTUYjBTdCqY1wV2MPKglIErolK+52jnHCi3d2jlnQxPEpP1LMuOD4SCAp6qHFjwk
CVMc5ezms2EjCDCxOgkqdkmNrMEsreHgwObcD+MSkwiOnh2M+/YwzNlH4kGhN235MGaZTj5r9YXM
Exdl3e7jqjPQTf2H3jAXN53QlFWIySFWGZ/HBr19UyseF1V/skaVdAt8POqoJmsmXV7rXEPln+Xd
8+c112x4kcPqr/ZxGXu2a/gAzXLmWfPG/9HkDBWak0bSxh0MSkPXTtOUpQ/rwlaC4Gt1z3LO9Hrj
BztSCUII3KeFMJBTWD8kx2CtVoSoMeF/NLay6ncoZO8arJRdVvKSGXqrZfxEDfEZtg0Z1WGKn6ZF
/M1cF2Sck+/4aOJRkmCK5fcJXgopqvlytHnKKq3Xh6Z9DA/WIH+XR7Reew3nlBWtg7pW8AhBmNUJ
hyOiCSjbpysjDNuVSPvVmOXHzGDAWFpHQXUqcVeF2KNihzDoDLnbxU5+H67ZMyp0/BR61XHDVnvR
1OTe0LEEWpoG0ZeS55iFCNrQKE6jPezVnZZ667DsDUK9EG/R2u7h8RTomFWL5qf9A3uYJ6Iye71Q
G1Jh+BEhHl45yhcIZ60/d7jGRzEeE5I6Hnt5WtgNKXBkMGSdcvtFrpTeLSx13Rs95vUzrj4rmr97
0o6YinN9cHH/o+6yNifyY1YBiqGVa4YRFP31WKoIdMX105yvxyrlJ7dgHOjGYfJ1BN+5jyTZTwfM
fBIDO+Y2J9W2mVFOd7SHwkHlpwPN1RQFjQiHfbXT2xO+wdMPe2xSLBkCNQ2/RYv16iw462hN6yNO
Op9kBMSzZvmRSTYeRhppqNI6BQradH2U/Zgc6ziYBZ4mxqdksX8YcaF4Q/uxs6VgyvqLok+fonFd
0E3uHqX0jkEhdCGMnXszfQx5g325mf0M95KutzvJ1O6bKDOPSc4ka409/jwNCu5oiDG3LX4fIprI
aiPI6xBlkqMB8wbe5WTu7KX7jrV7gRI+4Yv4pLb2nUJ+tR/r0Z4IfHRX9NpjNY4fswXDvWS276Oe
H1evaWgxxVGQzqWOTYZ6JPUVFhU7pZbRzbUqK0iU7tVxiMRpS/ZTnRt7P0vaY12OWHlgdYh2iYLc
c+9Ns6WeIzbs/Lh9O4Z/1NRkKxAkXnGo9YijPZdJ/Fo2zU8JvfSsKGfE9cwgckjCzu0PuoNIMs9c
wKbMN+MJ1eSYX59OmghgRs3aqtYgnxSbQtNgArGEyKvKdvka2TJBHWb2yK8msGpRTL1R7Ia8qPws
65lwSXPh2WzyYxhN80nE7W+FaBNhfNHGD4AlJ2oODODsPQU+JQoBR7RIPxylaC/C4QJXIJcNXEEc
83Dmx5HkKXJtAK82SArG1+bcSYpImFTLMa1fCngJ7pi0+BRtoGu3RTNEIYBYURMnjHoySVjnH5F6
lX1suAXUnS3+LQDKhbSWTle6QLQLoFLURCGu6Ibmh5GyxL41iZro49rnrTulDpkl6yWrwdm+r6kJ
f218IZTjHJE2yIIas94YBR2NJL1Eh27HBda6yAEEoaMF/wMVve292SKwf32J7TgcMIqbmbNcgZq2
WwStLSziHKIqGm/FuzbR47u2kL130SFw/K79dmiHCQ4c6YqXSsVAHseYmQk0S4AgAuGqEVLfgP0N
4gJizOvFIYUJvOP2tQoMKxeYkfia8xmDYFb7GygyTx+LLA/9UrTJVlQdOt3xbjeL2rsO2yxmv2LF
iS/Allshi+DsVoi2hCwcr7UwWBFvQXSVid+Y6PBajULzk5pVpj9vASABXYlaJuJGeV9sk8nwUwDd
Th5jfDBNPK1maeHqtUVNzCoHYu1ShDNTDW6h+NqiqOGLudbFZ5+ajOaVgS2rXKJqsxMw9d8B1lN/
n9WFfHwD9V2rUUMwObfx9GhIqGit/tMN2rOslG+h3p6o0ugXcjXY1Cg1yNTq8OhoG3CzbMCNOBQ1
eTvUx7SRXXHsjGnGTrT3Q+wMDlpdfZEcezhXCQS4mZYl69oLzbAy6/aDoZzKlqFE7ZevXRMG2bLO
zwq+GEubPduJERht+BkFxhzMlaS2hqX0HseOdl9bYepjQzGVev0BL2aUa1EGLrU6co2oTIO4Wpgu
Bw3ertKxmTOTxa8Q6ndtlfixbhDoITkUkUE7T4n6mT9QV04PIyq+WoY8i7Ja2slI5YdmyBXPSTTb
7VonPSozq4gok442+bRuZ3bZeRrgeCgjzHkV2mnQmGTbkC6OQYtmZuDly242ovpRNmYPQWz1PMzj
l1Etkz1QRu/FUYu3To4SBs4Z2cmcyl884R/ADutj67AvQwExPgwy+a3FMCxeDlu/RJuk7xCsCE0z
Oi7Sot87uM7A/GqBGsfkQdVYESpb8HiKzYocDrVvdmvKVlMAX8U2Kl+BrLFlahHVW+O7a8RZZ8MF
b9dVnfmlbW2cXjXnXpzLG9OEvCuAxdEe9tWM/2jFL02AJcqG+4jDa8G2xHXyjHl+ABZI2c6AF6+N
eYzlAKuFTYB+wG/K5AmURucyy+i73lAXURMQTdau89GcL7dzIeFP8EM8A0UbCgxJIINY/h2EcwOB
ys7AxGJJCq9LoLGyeo0Ri4o6H4uY8lRjAb2xJKjeitxOu2Ayp2OaNxU/qFJDMpBHgR87zwhaMtsW
VLm23U6ImijM1iEA2ZZRHQyldYVDxYkoW76pXSozkNCdKOoOQUllQ9/q7fMSn0taW0mQhvq5TmS+
Q93EWhzDDyQd+KbE92BiY8Dae/uyo6LC6kpUVYECa8YnXB1mt5Ul9SSKZai0kxrHkTu2q+2ODuZ5
Q8G/1hqRekJoXT3YLJwETCKQIlETsNO7NnQxbFedVCf3cE3BsIR/o9ymX2cS/3LWnjGjT1I/XJ+q
IkmOuJmTbMsiclrurzjQBhaJ2lgUS5BL00FEsHWzXgJjVA8b9O63PBp4qG4AmXgHqxgQq7/gtHbC
xaUqyZYVrz6bCyYYNe6ygraQS93RHr8u6TScJpKn61pWg3CbIFUzwe/atp9uaFCbZhG+kRtaNOPW
AxgZOqmfzkgo4jYGQcGK1gVmw4YGZr+LGL8o0t7Ri8OwzQiIdLbdOUqXKnDk/CTAAFF0fZbuWouP
+x1UAHGBoQpWFTPAFX0YsnbxoHphvLZF18XtovPbK4pDceIf2yAv0eOtB1G7dfN3vYpLbm/v1nXa
8LCGETGzzko/vkFOxMXWFc6+ISfixji348MKTehNN+ISSbWImhg9tIxaG09ADuMJWwpzX7fZo7rB
ZNUC029g6mWLv6HBGy5K8CquDgJAE43VOr9OfY918Ub1QpTftTYqUBVVCYZk5Cb8LaYqftKzZT+0
YaLu2zWtZbzGUw1QTYANic30P62AC2tZwEUqoXbv+m0ertMNqFa29yPehNyOL5NqYmoJ4y5KIMSb
G4PIKrHvsm0sruxCSU78CwLf0YomOcZ6m1quNIXpsdhWoMmiXJS8R4SBKXvXb5Qj0QcEsxUCIcQV
KPU54xJsOiRNfkE0/kMk6/8DC/8bFjg7RWjT/4wr/K82WavyXyCF6y1/kcBheqMli5YyCbibS89f
iIKi6L/Zim5uWT5kH6Nm9BeioFm/bZ4sQAqIuSsm2Rk3REH5Dc00m6wK5E4NdFr+I0DB1N6TwLEw
skAt2MbLvCG0ZgAc3qRBFY0F1zozpztbywc/afoVKy+Kec6IcCXqinoG2ijlhpA6234p3BhNoaC2
idpWJGv+qexNWIB9BvgpcFCBSooav+2iK+Ir6nkbWMTjfhtdroODaJSabAgcNT7Kc5ruo2r5EONW
RMqpmKtKAoifceu5U+M+3KcbffVWoC3IICmOC0ENGPWCgPZq+W+gRYE6moIIZBCq2UWKpHriYRWF
2vSwBsXgwbrrz6qaOz+SjM1a1JXwXMTpcVynP65MixIfCNYwBBNGdsymui2BxSdmL5gOEOf3U9uE
Tibarqenpjh35WmW91MB38FYGJj6bZVzO4S2wnBSSnF6atBfqECIyxXTJ1dUIxzJWIpsraKQHKU/
YZCmy25YDvJG9IrxpQRfvRWKgF4jgbeyvoZst1EAlILxCDsaWNnbKIqkASMeoPs2m0amgg7A1iwu
uF01tepHY9IkfyWDYU/U6lms+W/7AuWvHUIyaFjIvDsNDTLE4B1ayF6alQ/htlZC9pkPSVwojlWx
l3hz6tb7mz5Lbftol54lfL4Q5BH3316dtfefnYpG0cf1lUT1dqW4saiDemEzn0mZitmsrVxrkt6r
J80AhEP0iao4LYpmzb/auhz6tyZRK7YORI3d1XIo8Vh81367wei24EgdFBJWj3Np88l3ERrdu2td
NN8Ka/utXM+Lxr89ftOVqCbNlO4zQ/twu0XUrv287+LN6/63aur81IqpOr5/hTc95SaJeMqIp/ub
u9+c/x/e/Jsb3lRvb/rNrX97Xlz5/q29vzJBthe2qba34KK66rYluf28Re0f267PxfvTCUqrh3eN
0rbnEY8OPkTD6r57BSS/W9mX1o20rbezGagMabd7ble/61acMPFvT2rjKKi9gl4raoL/ezt818YS
nA2NYI3+t6q49MaWvvV7oxSLft8wigvRnbjSmHp6/p9fXVx4exn8Hz5Iw4Ql87YkUzN2Mp9FdUzj
kWhxtyoBgn6BIMuLRIOFdGqSkba4n2gUhZ2rOpEfcUpcJVr7ZDLgjK0NBMQmnTy9R0XzLE6tcmqu
L6IqG2yGHt90o5rYsM61kmFZv6WQXPuSNH2XntlCh/sMdU9vyZV7R2JHXZvz96TVv8CFwe9QwVA4
LrC1bYfvWa6zocWgyh/zn6i0uEUVx6DpWFsvNYDyZCdnMk1rP5/xKjSRxC1OmhX90FY43SXzDtCm
UgAMNJb/5l1e/41lS3RZkjb2RWhp3MZxEUu6MaX/rq3b9glvLtlmBnHdtZe/Obzyr991/W90Q+bb
EMCnOYieHTHZile6VkWr6AbpP0KT4gX+8Z0UckJMddsqib3K9d3ATN/X6vJci5kMhIF9bjFDV95q
/fav3NreX3M7fbvm1laL4MXt+O+6VUWoRNx96+I/exnR7e1Vbt2INifNvhQZMQZyU/7Y99+I0qJN
HDKDX5QU9WARGRDtY7xxmd5UxalUzKvinnc9isNCzJDi9PVKcdP6V8zhev52fO0z1rEmlozcA9+C
LV5JSEciqKDIX2Ny687xWtwhHTGyulgI9w1oeHSAATuNFek+U6AV2JnsgQ4jLMRm3k3j+ns2mqtn
kwvjMj/3IA3WjAhk5gRtUdx1jlMdxl4JRM43GvxfNT0iKSYhSeqrKdlHhSDncbLhdlYhAKluPS8l
9MGITI6d1DU/AOx1D3Gj3E+0B9uM1gsR1aCrZ/uUtRu7JGk+yJakEzDsPueJ9CMtuiRAt9khXGg8
RJNsu6m6ghV/6tB7CZzEcVA/J9EmiwN9qNwhlyd4H+W4M4GEgHF/ZGGFjMFE8LOTetcIJ1CfbF/U
mGiPcz7tS0s/IPx7CaXkV4b6JsLBFRJ2pnnHFoGg3uSYO0S0UHjBYtWws/KcsCL3yBI95ar8qdCy
GcXs+k5eOkxtmg3ptl7GqUqPRrN3yG53m6px/MLBS1LHL8Qdp+TZVFbJM6M8230by6rw4qGK+SZl
Za9jjHOXTOvnKk++Wf2q+cr0Re5ehqi+NDooeYMoj1z4tbWNc0YcrC3C1PhpwoBPAHUNGwATmJW4
9Tq71pNu5ofGHCD3q63qaj3mmQO+cNWmRWD3kcSwGGLRHWtPqvYzHx0NTmo8YluMyX0WL89Fb96V
SfPFMEKoMTaQ8PIUFdEpVetzWs+/akTNSLMgGGbUzcB3QU48tJ8QD1BU88MyTo49shu7bGnvS0Kq
U8+gCipeIrfSuQXCXr5dqINrNc6PVEHMTO1U+25DVx2ziTzDQa0gttQvY/wUtm1BxlUyuI3e2mDA
uK9vnIPIsHzNNfOStT+hpz0Av0TW0XScJ/tLCeH0cRzq9Wn4DMQ6D2NgbVojRif9LmET3JT1Po/l
jxV8xoDQ9i6PYuhOq3bR0JypSkTYwNRnp3bc3piJ+6FHjLENhgAlLuOgpFjc6hriMHl3bNIc3ek0
wf3Ubi0vbkZPQlvJCzdhJ6NoDprTf4my4VddLjNJ6P2wK7LHUe6hyiyd8WgoZ1x+xswJH2qtN892
FLoLVCt3rn9KZhTuMdje50Vdg5xj8NwPysnp6l9lo1+MIVT2dc3PwY9bIqX6mtSBk12adBxdg1xG
1+xSaAcx0KlWYIYNSpV4XcUUbebsbHSzULDZGnl4VuUZZdBuh0sJ/YTJsEunL/06P5m92SKWQlLH
oJI+ud2xANx5sbzcl1V3gXpWf7GNnGzI9dxb1r7g+eiyokVrDpppmj4NrPbJ0cjts6nEkxci+JnJ
Q3FxVP3UYKtxVtOUJJ2GzZoeKT9mo839cNJzQISlvsyleUQBbjm0uSN7ta2585wPTzVPFUmhBcIh
fQUpQ0mKy5LwTSB8rrvFYr+u08gc3qJkUg9hv7c0TKkaQ/+gDnNz16T9S6vFNr50JzyDUh3WQL0g
h2WwIWMJ3SC8hCDkqYhjI5i1/EK+gMyXpINgVMZrLOHW0K7LYZyy6girfIdhg+L2G5BQ2+QepuM3
nex+tOPJLEQ3aHUrCbN5BFzQP2l9QwoD5M/nvZpt3jpD/UoCH8SDXtPvwga2h7N81ViMQIkrGU/r
3JVsaHtmu2meYx3rR6jodXoDu+GMF1ED7I0WoTF6i8GQYLR14sZD/qmSse6chmqHnF7raTDgmsnB
13YEipC3xOK1RFlKVubPfY8Wi5FOh5ovd6eO8e/rGP5eVvF9Mq4HM51fwrK5dGFtBHaPgJnU4M6r
SI3XS9ikzlX/ocLGwotDHM9lKY8DUPSXUVN0b02cY5nYpc9QuFymFO0jLZGCMWPQjeM82/eFYe/q
So/Jkqv3WJYDXBSIl+XQ+Zv5IdTMz4WTYlSYoahUOGi6VusXD5np58aqP/L0baI4SKtMjlx6OUe9
E+6rSWc/mgF5Rmt0TrFVndtO3clLiRZKEb0mPKbBoH1DoXAmgDI3hPaxlCLw9DKHDiyZMbbdpY+P
YwpfUEEPMosUxEG2oC3u77Lx1cnDEqFr9Cx6OBpFmNs7pS1eNPKf8C/OkCguM6Tc5Twwnd54QYdq
HG2Qp0ezaRDg4AHjSdOCJk0WpFYtt9lkPbvCOavLiIQMMgLA7U/jOiteUvNMTmGH+3sjqcfZuNhD
/0DUt/Uai9/eBGFzF3XZMes/tUBAELBdOWS46/vsKxuEyl3GDnKH4+yrTd7FMOsMlqfWBn2bJj4r
6WO7ZUKoS3fJ7ARpbD19wsXUY7RLd7gp6uekikOPBw9zQIvc+caeXD1J79FQqdaedBrUMVxSx4Jl
DD/CaqvgzzkfF1VeIZciYwhTwO2X8Fs7GGdwt9KbsoL4Vmb+XrS5BCdpSVyelPIQshPYRbX6Us6J
AgSUtH5unVWTFHy9CZ1dPzvKnkhr5qfYQMMOUb809gDZot0EXm2aEBe0D4sloWdTVl+IqBXHdWRF
NJjJXjLM13lc9qZSvJYrngCkayODzDdsdXjxxs5619ikDuNt8wEnknY3IIS7EfwfMruCprVAu2yU
JHQ7u7Qh0EaA1ulj+yz36vyAqPveSokcVzwbVhZOewaS3uvHb7DX/SjUZxip4UWz8ojpRsUTO5NP
TdaXfku8YsqS5ZAMOiIpafIRfnEOm0B6sAb9uz7Oe8C5CGJHvP0ynB0mSS35zeZD1Up5oEOZRWv/
Ltw+6VoZH6rSYrNUM/JNvavU/eSXdgt/x05+1grat+RNGIgxY+qAGBeMxKpukdFxEBcdAcLSEnVd
xR8Yj08kd+/jTpnuyzQZd6GhDr4+lQ9DLJvwj2vVXeTqpWPl0DQmxK2+vziwhBAG1dy8V+tHw1Q/
qq18rsJgNgeV8QxhUitFVnVAsgHy4pApd1zE16aRca7k0Nyiu0Qdv9dwZEjPwTVaRvMJBVesbMLm
TlHjZ33OR36j/X5K45/Z/NGcstOizr/ySUIdypLUXRkpqAdPs6vpmYXsVTFAtO5ad/6FrEuxk5u8
2mGB92o76KZqcvwQjrbkklWk7BoLqeeyTB2onRK6b1kZHkG8A7mt7tDcL31ERLpDhb4z/lDkJWvH
Ic4HiIZ3Fq/orgP6SImSbzY8mnxsrHm/om59YIzzC+St7k1U7mx9/DEg3KxnChmLNh9cnCf7dJBa
Vj7DuYlNk4iveW7qAzKZyRFHB5inx8yYlHPvoOHVyRCqcftEqAwXV/C0gO2Dq+pfp6rRHjtgC7/J
kcsy59krhvFHCZk5guPNJw41L7I/sGOr2dYFVQeBO9JNNi7F86yXtieV9X2kyc/qVAweCvQvxoCm
UjfCaK5xcLfiz3mK5h1mmeqdpDe+nKjDIS5mf914ZVWcxmfZMh6wllhm6Ohw/j+3SezAjW1wtMvq
O+ZBllsbL9RGRmqoSI9JWCjUkNjI1Or0oGkcVzE6KMfNVHmR/HXsl6+SMe4jDTEzRaueC8dOAtgc
oVcaEWRiIFFZbWvGPHioQ5Kuvjyqj6nZXuAo93vMyY5DZqX3dTo+GMnP1lYfUNg0P2lQLvPkVEus
t2dcI901/X1Z0XjoR0RI4V7FyCis/EahokqWTsQkx6KtN6Gz2hBo40oZvGZSePiS3SglGSuTJ0Wd
yIMO1QeYFWRT9y2RbvD2XQqRbTemod8rkFBLsNzdIGfnpB+iwGrhJ0fLfdhizVpG+ad4WKOgbGGM
Dux/VOIVr3111jdjQB4vVgfKYMBCINwxI//SZfE3mO8fZNxGvDKcfqk411jOqByVZfxlRq+E47P9
1C2/pmLWPhpxM6AXV28Ly1nzJ8Vad2nVDfemlyKEc4j08Cx10V3dj6vvDHKETPd94UzfnaXL7okc
7RPcD05k0d13GVmD7YosAVFhVPzLb0bVAdH1Kwl38tGMwxUVrOH32q5hTcC8k5Mfo5q1u0Y3Cdo4
aAg703CM8/5nW4TOvplnpN8NGLsqeowmk0JtOT9MCRZJiu5569wbVhfo5BbbTt4j3hI92S1+AWp4
mBT7Ve/QaxrZJGMnsnxoQ+QcsuFViVCGUcIRgFjOHka5u2OUTtwGyhKZgnCdq4+Vrn6Lq+lOQn5+
qcbcXbAOrrNkfaikvEMaUYkPo6qrARkB50RSnto+ky5ySlZFvTb5pQnPmE5AoBRNE8IY7Zxn99c2
xYLAvlZTcbzdFalh7BXtHO/rrSdxAn3Bb/1qzV7Tj54Wry9d89Ll+nSZFFQTrVbdsVHF12bNxh1J
GClvJHqVwGalXcgqNm0Gyx/HHgppcoZ5Rq6zkT+MeN0/9Vux5OFTO7k23gtnK5qMiygIR64uycqs
RCvrjzbU65pgHWIe+b/ahhXDXBXxlKCxSTKxjfCx2AoshJzaai48FBB8UMLGal1VL+tWEJqtD/YC
+UYcdn2sXdLWSh6nobs23do7U/+UsPw9iSZbatRLXs+rVyCh7Ys2UWhqqB67CNcOccmbE9rO1li+
3FoMtSqQD6rgA24vLE6E8YTqZq95bE5rTzSJk0kml2fo1i+iCS5B8mBZkjdFcfpErLCysuXSK0ry
NDXzrxmT5+OkaPfykuZ382zoF1EgDTIghGsa+1tbvoxlEHYaPD8Zl9tdTdjlTpOGU2ZkxiXZCnHx
kJjAOWHmYz3XkUxox3ypeYRGj1HbwfW4rdZm31ZYgdbifFwbKiuj+ZJ29qbLt/ojqZo8O4N+QadS
ejSSc7QdaGxvrgVbqy9DGq+nBdk9iVUIgn1zqTE5/HXdjOEtEqjyRpvnXkuuzDNWz5eiLoaHukIY
T/yi1jpBSx81VicvuseK1deTDhv4SU2rlzqM5rO4TBRmUyGrbpf1QRyKaxW77D2jmWRf3CXa1EXN
PanK7vNhnl1HjpxLXmrOBWrietK04WsUts5FtKtWMT4iKQLd1Sa5QFwWDgtCT2qMsCF3sgu8yOjz
ELbh91ctSX+QIse8NDhMXOqSjAkltlePPZZ1ESegindHucZkUxyKE1Emb7lTkLrTrJdY+Mc9Cuea
Bk91YeU2Gne3a+OmsXZO1llBrjbp3sZexlulMH6qSywMZn3JfM0KS4gQfYOKiUP0rWua5GnYCh0q
85GYUkkG0Cz/H2jJ/T+ZnqgbJupv/0wjeGx/x9PkXxITr7f8SSNQzN8QXnVkDQ9wRNLf0ghU/TfU
PQ3cERTTlBXjjZacSWIi58hJVFU8vzfB4z8SE5GZg/+HnOtmfoOm63+mJadc3fveismRlsFbQM0O
koOB3uE7jdisG9YMVd+EIMxXkX9dbhoppMnM/8XeeSxHjqVZ+lXaZo8yXOBCLXrjDld0RR1iA2Mo
ABdai6fvD4iajKq0mWnr/WxgdGZGhDsJ8YtzvgOpYTpiOt8HRfcemcTSzx4EK1knb+5ItokeLZkc
i3t51U//dWDKgDpZmZfRtoSfjuZykyoe1kNtJue2KtKDWnW31rI+GtvS2YtRu6YksD+sh8JBHTtn
yvDbot55fV2dbCGKHXfhgZAQ26YsnV0sXRHogKQfdmVDKFln9ufAlN9VqgWPCD7bfWt677nLdmsJ
i7ID59H2/Docpsf1kkFpegpaeROj616MJrtaCLNOeW9+i9H6lwGEvVDiAqi0Id//9jmvRui/WaJt
Y3wvB/IKqsK+m31eHqx0qV4pzdj+59u+aX4EY/Bdj0wb2RlqoqIsKNoXx7p0cScNfWzDaOr2uRis
c7kcvH40WZR9DFmIyi4Idb8Gs78N+TSa+g1K+KNqW1VzK+2AJd7rmLQJvzJ+B3loa8eWMXxfheE5
mfHkY0IpN3kv/HyRE66fxiN98jgt+qTEpX5dP5zOv0atVKa7fmhpPIv0dTDVRTGKOE+TsQRLuMbG
qBNoVl1k0YkZ91hCKNMk6wGQWEKbmJSE3I2zhskhlRzTA9HbGJxokPAGoT1p7RMQkuaQWwsHRrRF
6VudbTDvcupzMJuG7yR0o+AE90ZGWi9qbnEyvX91o//tN/Hnt1PEidxpdffLlPlBJ9zmiHpRbYQ7
lru6zbuH9UCkX71zC+snyawTMRVD8xDaqj50lVU/2AuRYP3qz2FcuFLU0sFBIkJcBYjrYf1Af3u5
AhnqOZBgiQW+TERu83b12//+ckZZO6QJPGlhfFn1K7+VKwtB4s/LVY82O7U8uhnTzJVzsSgj16/+
HNaTYX05L7g1ep9+s16W68XorBr0aFHcrN9cz46BIDYzi83dauNff3R/Dn++Z0ZEIiXqt0iRfQ6a
81XkZy4y2lUduEqB0nlYPEY8T+OFF5X8dRgXXf96nWfxIoqg04gZQCDWNxZ1KNPIf0OL/H7NSM+e
2icG/RilCRrIHiJ4avOuTj94oHZA3Qq8uRpevyxB84Tian6wlsP6cj0YnmISHUJZy6C1C8jGIjjA
SiOtuKR6c0eyEQBMo8MbJ3R5IDr4ssqn/JCP7bkegk9kney6wtB9J+60B9c0Xyd3zpj0LZ6R9U2R
FYDO5kFfLrb1G2K5Ca4H86+v1pdeU7D7AtFHig2bweUPGDDdDpmKsf7qflrlgtFbWJwZjtMp6lq4
gxQ487k56Jo2PXjVEO9nOX6OM3glQNijBzm/8ZPFJ0T4CTgJk0MfeTAIueD3QUTQXtOG59qRr64y
s/36FqtlwRplOjW+bWT+uCxd1//QxyqrPju6V52mobLFTQzqdZramSsaB2oyPzVeRXs+yHLX9c0N
Gfq3ljTrramB1tf7SxzSlS9Puq1hBD9iT6SnuSrFvsrIcwnql9TV4yNLjHddAoxxBxNYjPeRlcLC
Q5E9efsOu+tDnOkX6LvpHkYzGzCKLjIh8L4OjFMABVxL18kPhHF+GYfZF2PyJZSFdzJHZfpN5s4o
AGY/NZZTYRzvJumCW9HpXwKCLXaFWDZfXXeLjSLcF8pNECd3NtPwuDmEfLpNG5ZyV08kluRGf0+i
/JKWc8Ytoo8vkg0Es4EM3cG1K6ytbpTzObY0f0xkfCIi9Cqq8cVl1LUdrACKYMaUDUiysZs6nm+W
Ox4razjPi1C5dGGB0bo1Zy+Z3sm5ybeTYnTjRvmPxJQYq93uO+F/2IFKwY7KZTI8Ns28rfqnwNWi
neH1bzEY9kOpJgxwbnsKQbhj6MoFFOwJUpcW3dFnmWcH08spT9x2o8xNiF9+m2eZvbMCpoRWqTbK
kC1ekOJMawzqGQbJ1hqb6tB0CQufJsBlGHeGHw53TOVEiqCsW0ZiKCWYYbrjjAndAtTbmZ3GPMkV
3MMLMOfSNPcU3ObWzZKfk5h1/GjTa5dOd7Bew2tKxPNuNrV9W5gOLtvW3Ots/SZb731Qut0R12C5
r0r+UvigjwwDsB07+Xg28kS7jVPEHw5/RFNq39xUS/0qKLtDHmRvY9mOOwY1Yi8K+RU3I9rGWXvI
zbnaRHYbPk5peTZbV9/PNfN1rdZunQ1UKRxcIhaynqGDlYwQGupmb0mMGiGkJ4fx8NUtLYJGRRPy
FNGrb6kN0X0WvK/Y7NK9EQ3GFqr2p4GpFDYZT6dhz41TEfW+rsc/EuybGLyDGXaKdu16Yyumatr2
PM+P7cgF1OfRlybrSx/Up8OmuxInLR8mZCzezkhs7cqb+eFIwt56Q2hgF7eNnH+I3Hx0suAJUfI1
SfmZ2nrxtfWaL/D6NsHoXYciw4jFdZsYVY0WI7wNy8rKSJ0jxaXYRglXZxRFLI6C7tJkwnqbnUAj
QSnYGFaoney8fEsmdeos7aGrR7G3pdb5qQ6RTylAKoBrik5G74XtfU8NxeMEn6Lv6pZ2m9tdlxXq
4EwoA1KRAZcd9JTYiHGrd1P36M2Gtus9a1GbDd/DXC7mjEBBNyd0rT1Ftvg0QK30S01+GW108iQC
QAp8a/EY+KMmfyW1Yz3l9Ws9RZeSCLydE7YJdAqbnGWZGw+k8PF2VXBsTJxYgZWw/XaPtWaMj0bi
vfBGH+PF090QvHdVZgTJNjw1mf1TTebnuQyNrV3pF1MPXObIfb1lXO3Hkbx1TEf3AOfZJWSdBt5b
Z7oVsPl00/ism9WvEn0ENjw92hcpoz4lNHDz2IuYDVS7una+jcw9lOZV+1GvrnEwqx2CT3s7Mspu
u/HGGIK8rjx5MpzkudbTZNv07atkmtoQgtrGpAQTFFI7GI1DqxhPQ9Kz6RDNzKkSW7huB4uwgzCk
Z64EBKuaCmxsPg3J3PnlPS4Yh9t2jhBJTuJoNyk5dJ12dS3zw7K+AsYIzky+cpa+A48irvq2QumU
Jcnj4FDK6DJkJ0DlnTff+i5J986sfcx5s4+6/HMUxlTis4z9NDL5v7xPkYv7pIsb+gdsJGU0dMeu
1M9wOBzfk56DsrL6AfS1PfGDYEup7iVER6/UavxA2YbAsshR1hXrF7t5MlUSLXYw5VTjZijGyTdT
Ukb7Md4YZgl+kSf2eRKAN+Kgu/EsXVa3j7XLXEUEseYbCLi6RfE72Gi+0CcV0CwUbY7e7xKESSuw
Mxr+D5jSPzzPoVHbZtIoyZb2ZT2sTsM/L3kk5kxL8/dRQjXqs1ztOFgbfVA5UgOKqPWw2g7/9hIr
s3UKR7jB1HsmTxO/mqcXExEuo98yB57SxGenc5AxVMv2aiklGOCldEn0/g2CjQPm5LcxT99Mdrd7
zWumHXkdFDeirPddGn1fIa8reHglva4HNY5UwC5l0BGPuJ8tPh9HAmowcFJtsshAvmwG7UO6HAQb
4kMcxZfV55lP/UdC1sjONLJTPPT9Yf12LeJt6BjgOuBEm0U1sQnCXEOPMT3EOsZmCyEqpxeuIkTu
P6Z0RtCx8laBV1mnXkfVCdTzz6FdqnJjocXR1l1Xau56WF2TGQOtrWd71iZcfJHmUkW30pp05lK8
ZtM6YY127qtH8rdAcP1yVQn+ofsKRa2JDX+xFmE0h7e2wlG5d5E2Bzbt3A2HxTh0mxr9jF1XvFhm
8R6kSU9svE6Sx6iH17CvrrPM5KtEhqFM9xFaOSd3IbS7cuIfXYSbkb2Ec56arti7pZ5vglYt2z8O
QdT+nFMbuYblTA/akOk7HIB0sFHnDT7QcO0QBfrXOKd8Evb3GH3DTk59uc2wS7N+5xQhnrc6TENm
30U/HQM06Dsy4D66QlqXqg8e0igOb7lX0ppmJiNhLSVIyB4g59TGx0jL5TAxfb7waChftKrY4nj6
xGwrfLVdDUhHGVs+3bi2mOWstz7AHWkbBNjI/hcD4uLaitbYNKDZdsnSL+ommVrS6rmkHVGTXR7W
98G2FkxB0R1qZZ0581zuq9wy7RgQ6CYrsF7GthX6UovGq+FNoAmaKzr2G78I71iklnqU4qfZ1MlN
VieVzyYOyRLPZ65qMG8pOpfZzvZZ45AnSFgElvl4uuNPHPaCkMU+YevSFKxaso6cJcz3155YcxgO
2ActmIXbsoLD0DnjTtfn7KyFWX0aUQ4Fuaxv3hQ3t64Ym32JsIFxG0vsxgYkrQ/1T2tiaOCFwcHZ
ttXcXsl8mWGdyccmdgtErEPGGodOJmt465YZbqXHLTj08D5T32/LRp/PdEynpnf118lBMmOlhnGy
iwaQ5EwsLN5kMrUQG4Mn2hVVFPtT3HOVC4QRnvOZNI3HqBvFiXn8RsPp+aTGCJBTMn7UXviVNDbz
sSUI8obfdps7uXYlEggmWyd/xO2cHgqpo2Ohx3oy9ZHnIW7XjKrlQPnAIiBPz7nVU8+521xvi93k
4MIYTJSBIuFOpcAKb0mbqu7ZNrSZ0hMKcbGmTt6UoZ31LpmOcsy+o+uwd8iTFBBGpW6Gm4ZbiBPj
U1Kxvu95SA8c6JqnizMaDzoVxa7HLEsgnRCnOv08uSQAi4Lfa0pqkh91EkDIQEJT1KgG4IjOJF8x
Rq1VCVgqcj32xLybmAo+5zZzaObJ3EJNXxQ7HiQDGlaDocOxq9SnwqaRnZP2gpdRS4InGerPFVOa
I39tvquIWOApn3Nm1s4hL5Jqw+9tJ5IRZ1vckO4ZBBc3YCc2ZfLBEc1Too/Dpc6d4bJ+RYtisDlT
OiATknbITyagkTKVvoe4pCXDlK7vqkVhilT5uVdLTmagq3PvMQPSCvLKrF4KDHT9Ivjrrp6CFYIT
adiraReooSfoxmshJnkPMqvslyTpomfWV5tPVWIdwA9/T92U4Mmlx9FCBfDpPraDftVF/xaNgf6s
51+IL1WP8Eb3VZ/pt94uQETkLjm49TehY/5n8Ubqg6c70dbIcHuiOEHu01GTDSK9N2mY3d0ySm5p
823QwxQkjVmfIrzUryUKBDKR3FNV81ekqvgxiAvxVzbBkazRgSSChw7r4qZL66D6SWyiumrP2GQ+
nFSYFw/wzxauhWTNiKc6SwNyXq2mO1qF9qMrnWkPgyvd6rn9npAzd7Skeular76JyCpO5P28rjfa
Zm6e0f7p4Cas4SZURns/JYdxgVu2ec3OKsMFqqecCF00+60rHoEBhdfOgqlSNNljZOIoZxHSBAJP
rDs+Oa4nrnHBGdiSrtyVWKesNht2yCQa6rQE1nsKY8pxvDduNClbVeNEC/y9RKh2nUJimFubPX+Q
ts7hNHt5tVNO6frFYDwYbtTtU5dldqa7xE5zj+SM+ZxImt26b69xY4h7nHjioJIeupJ0QMjjodhr
doIWMiI4oDTq+zgP3fMyTR2Paaec763NRrBhZVSL5hjboDbJqFvO4eIQ5t/koOtcDj2snIgcPPGN
EmM4JvlULMj/TabItJsxJpNX3FTwkqrtqMXjISez3kudn4qy/U1S3XcVXWSkafZVWNgpUDJO+fSB
09ICmcalZPfTuJVNFfNYMYK3hCWxdVKxzdaRTIwnyut+O9QJiIABCLem42hzDe9XM6twk9tk2tVu
BKfcthwi+gJikgoK7E7kr2QPb6Z50oj5gqRmjYaLSMyWuzGOm21jUMDONtX86jqohtrcY4m6raWY
3rLMhpqAe7Vo3tvUtf2oLhBMWuZbxX1atl3uW0WHtrMMB3K50THzKLv0YRxerGE8o8JhGEOxzioT
VV3gFr49W9eZAHeGPprPTjg7hF36fawn5JRT/+y0xntqGziTNXn2VNc+RGyANtlMiLWTlifXUsEr
rNWRKKsPOczRecCnj3ZX9NzG4uzez6UvQg9+ADQlEpxcas6o9nWBFxAqTq4X9VU0t7IvHArfoN9b
bj+9hKZzSBoEe4yiCCb3nH5XNAGyPzSQt9Si9kYZluw92tcq1iHXRNq2K7Gp6ipUrM+HD1SCzzHK
7Z3FKoswpqBF1RG8zlNiMtbEWZtIxTbNcRg4eDqRaHOwQ6UdnWbKny1QCrpW44VO6lc/6yPyl4Xw
UqiFL2L88lqDsYlhngYkM/qkxX6YZJJnBuG+ZsugoyOiZ1fKeDx3nbb3asQSJlvBt1rXx3tnBndb
frRKdZ9kp3iyzWmNWKv57iZgOzbcJW8aKrCjRxb3GQbl3oTC/1TV6B01CxWLEjI4WEmt+bKsGX82
4jnnQRdWmXcJ++jTlHrUiBXgvEHj4ARFdc7QfTe9xM/Oc0a/0hzxPBzTYhcZ4OOLLtUuZIv1sACb
+pgJpJICSUi+nLBmbfiJHHfgfser9BrtkOTlZ71ya5T4KGIILd6MmoNQ3c6gAjI2Y8UafGRhWb5N
XIhx73KTtbzxWauGw1xq4YsKSMVuLM6xnP2HUIIGtHGLg4UePfYg2w3ZIP2U1naX6aG1bXnQ7EBi
jawswPgnQ28eBy/vz1ENSoPHvOYHrWlc4+VfaRYdaS5mHqRgTHw255skUz3TdUu8moRV+fbYoBVg
WUP7UHUPsXou7Nzb5fyjW7cn0CKKqVCTqri54W1Ma+tcJ+i92ypNT22SPgktHvbewC/AQf3IJl2j
BepIqWTbRvTgpHWn2ABsGUbplcHEYZCeduwrozmbxMyhEsc52EejYhXkiFNrF98Ni6JI9G57CDQr
uMGgw/lZifBIVbQ3h5CfyNwgZpxdRscI2U5W4dKvFXXtM4PsfWfQTLAdWn5Yf9ACeQPgq+mmVUDY
zEA/OyV1MO1Zz5NoXtAgqnKPrZ1dgtipn4CDboey5HYLOHyyv2rSq7a5W7zqqZqPVmhqDypEfTIZ
7bXICDdKZ8FdNmR0MUomilk3G3tqZQakTfJZVuN8sLLZvID09A7VlH1rswTp7OQ5R6/XU+aROZsT
M7/ENsUFwOnal2OtzsVQ7IVWaoy+2VieEqfUT5bO0qlQd57J4dltg/RqZxK9bVLcWr3dm3yyQ4kI
Jqus8DlgtnnNdX5Sw+c4j/EgY/nY2IFZ7aTb2g8pxmgme9qzpZRzXg9uvWRCaAiPdFOCmARyuZcD
Ak43pISsMrc+xDB/r0Zs51c+ttvF2l0qG/tA550IvtHuraO+wImszzT1PQN87gWDaX/KHC0H76IX
NyIsnstwrM8qbvvtRM+6cxLIv8Y0POfLYcQzkObds9fTqeajqu+VfEce1J2lVVQ+zQOCNKdFQVgV
FrMoVZ3nWKhT4YEPzFPxaETa+KLDHMWVMCs/HmfzICS5mim/uG3UlM5J65S7jXW5Ly0Wlv1cQz52
qV097l3EkQfqIclmwhK5fotiRJhZxUeDX+otD6utlk3x1Qs72JGRwNSiuu8D4pAnxWno8Uh+6UFu
Ral+08JC3Oh5TzNKuUuFXlf2M8V5epKF1dyxn6f7uiTTKm+6OwPC6jyEiITbUCZnO6dstBjcppPX
XZEOVprJw4DWFJJl4ueJVZ/KjJtwlmrt1RvpWJg4PbotJ5HZ1wll5qWr8+rqMDqMrcEgktB8HSzj
XNaVe9BUGJ/CxUyCH5vlSeUl92Tq77MT9g8p48Am8QaUcdgzsgzhaoxYcpD4NxSUk0ZMEq1U4m0m
bp7IrFnxtAYCY1HkJry7ouf+4XFd9/avWNU/8QNWBy93v0WTQyxJn92KFk0qEnG8HsFiK6nnW22i
7p89c9hGDKc3JfvhwzSO7UGmi26Ntgkbt7kM3KpyH2sk8lWABiMj7N4zq750yO5OpsO+eZ4ctI5g
H4C9D6Q3pu2z7naosot2Ee5Rppdu91oGnnthgPsaCp4lSLzZ9cbC25EydULfVTRVeYJhYp7ouTk5
Orq3Cc9dZjHbFTPS187INLpH96kdGU8NOJQ2mqZJKFiIlvKOiVIlmp9mOBbnHI9hqFvFMVb5DhUq
RoGu+ZTbxRd9KtotAu6PrqOydUeF4ZDP0bmVdTBn59MQ5ZzAcZgeB9G9RW7fkZOz1Vi73efg3R4B
3PVaNXMLRIAceWxuSTWqH4pWvpbJWUh9/CwtnjtDLTGBg/b9vctftn3r8u/P3m/9av1eGHSvUZXn
e6a5DHuzZZZULtvYDoVWh/b4oYBUPLt431k+5b7mdSl3ArWRaxQOucnZoplFg7C+VviAWFotoWqe
jt1uyfS0IXmIIaJ8l5JQptbDMCbRHbt6+BR2Xrhpl5zmlSmwIguooYajqCMfmgjSBD0jjBvs0ahr
R6++A+JLD+ECvhmWdCQ99RwoKTh6sGOQ7oTrzq9M2JBKtcPDeohSwh/bFpwho5qHZpL9To6c3Blb
rHOQkKZJSfPExVJvert6t+bBoGeJoePSyxRnlQoU11mY+brnMsawRVmeJ64QJ0qmUwqDnCE0Gelq
SQlwFqyDN/PkNWZvRorlvQmFaJ0QYqT6Jo+/YIU8RKHc0oJAflw+yXpYWQbpMuT78z3NNDCZT8Xb
3/bQgUmVlNCNWEtIz/rJ16+KJaTnz8v1K6eclA9MyiRQx6EKrpOBkB2+cv/6an1J0BWwWMN4ndvq
RgoC8LuSUB5u7OlusqIARhUHDwjUJiV6we//ChmweHqdZgCJK85lhsOBK3rByJcpm8/1sL6cDYpR
pQqU7tl46d1kOjfhrFMH8MNY3tG8zDSZ5y8yDIIJESkk3J2ZqrM0ZltBwavMmr7PjbAZ6p/FBC4h
WqKzIBtDO1jnpdQg4JDg3HWeiva/QxMW8Mv6FZBqCnno3fumReHP2vmBReKIKe29XT4Ofr1/HnB4
EnNKXCx2Wq6fVSkT2jiHiiln+lZ6m9muvvUuQzPYuv0mbSeEMn8derO4dIaoD32UoBohKYi+apkI
sxwUOw/l2REyJGNEhprxKB+lm4j9qnr6/5iZ/wYzA03OQ7f1fxeIQexnmvrx7xKx33/onxIx1/gH
FQKzTxLOrSU3FLHXP9n1nv4PqbvCQ2prgZuRNoD6/82ud/8hYM+Q7U06um5aS0z2H4kYc27dZNTH
eoVQZ+t/hpr5Wxqv4RLUwc7ZsaWrS4mS7d9JM9WojdTkjThrgXihpS0g4PbWw8LqKwbv24hE5UFf
bKhO2uq7wojne11N0dmbxW191YmCczn10A/X8imLss9VMQ/n9ZU1Yt7VRJTtRRl+l5n+Mzeap4LH
3SXKscDOokx9DBQxEzp7101RdobkivUEb+xGY3y7maxMHM0qr55HiHxlmthnx+7pT5rwTpi1+RYo
xsPaqKPccdzxhIoaiB8DWVC5z7AN471tB9jscGtHZIpmwZkx/NGKjOYujda+YRTNjDB8EhaxNRNo
XDi4TQvPa4g+7LY6ZmM/7E2wB/40ivylShR7NcKVdizj5amNAuDxjimfZp4wWyewH/vA0F4yZX2Y
VqM/jdzaFhkBb7r6bhfh8OJkkgZOpZ2vSDktKmP6Guo6ITA8oTC+WD13NBuymTGeWwrSTZoyxplg
17/QDB7DyvUubjdG+GjxLQW9Nh+XlmrD1NW5uXCcGSg2OIeEii64SO4l3uA6b4GBtxq+n27clzLM
mfF2zgVFlPfizva2g4l46HucME2i9DtqeQiqNemzcZ8k0LGa/oLJ88XWI6IoZUZkJOiZe14gWnYy
+0LezBGQjUvjwmYrMq0tRkN3X/C/34hsJCesfoyNX/lMz7f1lLR8QzObLZ/upNMgPMIFD86RhVR/
0JkROf3zHOjOM+SKw8TchCUAy18NSZK/jry9FPgybcc1arWvKZX6rm296hxMrBjS6j3McEKInmCe
SC+fhwp+v0XGHCVn4p7ZSlpbY3SMU++GzdE1gO4ydN/KSRePjTcO26FX7sHJsfFN5r0T5fDwLzeI
fwb+/keOObWIGVr/5/8SBGD8a76vAXAGwAK3BGKELQYcf7vg3AayRlDP9XmwHRbkWD8w3fYXs4VG
Lrr42uhddLLM+KUlkA5jZPMFmEfjR1INGxFmwe7//X4MYSz/4r+IRHlHoLAE+z5LurbHneDfbwHa
IsPXOjpDL4yGU0qjv7esEsFHOTyjE5EnvWdC0FQNXM7O/krgivaEz/Ncs5auPLP+VKgKpD676DbN
3McqpYuPsyD8OsjhYufg2iX9rsPvbdOYLJq877BKJ4bs3nTuO5Vh5oGqTKacfciVGwAYsTZd25Nw
1PInGFVf7dRGf+lN+7bjD4Z2SYSZB0czNJrhZJZWt5EOysPW6ua7MylGMxk+1ck5VX3v+nl5F4AM
zlFvxjudEMCtqsPxJikXMGN+0/rZ8olcdg7Iaq61nNVr2LWXSUTO2QkcFww6UOkkEeYJ7/M10UR4
tQWQUqMMUkZmUXvN6vzFmLSvgxdOz25NL1Pr7yQNyktBNWEbmnycSYOMAoERGWL73vN6v1Wl8apj
EkLFJNWon0RIE1sa6hghJKfOS+VJRuNJaE527IdfWWC2uEHxq9Q2FzfE1G1lar3feNFtynUuY7T4
5zBUF7wf3s7MvmRZG9LF5xYeSw+jYSY+PBeTaJHP9iHpuk+OPdb+1CbJSQ2VX9J7nTRYtRunJO4g
aiNfy1AdTCzJZJMzbUXZeawTs3/KnW7XGPmJt1Qco4nBMyXYTinioBDtj5dxRhkVOOgKyg5ounLE
xhD9D8fD+xQvoaVtNG+FCOXOyEDr6ppziSxVkGGRHl3YZ+cocf0Gsc5JWJwgXVt/cVyhHzSIyJTC
SIRl1OEtbmdta8ER9cuOvxRX6gAJUzvOOuu8Jpg+9VGM+GZS+3ad27WTV5wr6aGMawxM9I3apFj4
d4zKq42MpDwb8/TKZ6KfDV6kTTy0or+4NsK+QT51fZwH4pbKmLcEhMbxXP3YRm28VZ6M98jg4oMw
3vtqYtzG1QEOPsDpCWGLnYraGoXXniNG74VrehcrcJ4iGwyvGkwUhylqD/yrLiPE+F4LDzeB+1ZZ
nAOpR+vomsGHxW4SoVVIgKaIDmKIbfyvL1qnBds0cqqrRPDVZV7ybOVb1FCFn3sFLIwR2VFu1mLb
dW5/GLHkFWXz2uD5eXYdhUORJ0DQaBObCrXL5ZifNGl3zL+tF3MU8j53GLln89SYxndsN+V2XMYe
CZETpnTeC4u9m2bmB8SCoH9VUVwmdhJi3IqmGh9TifJqSvJbqRj1BYbugRyO3w2kTdveJgGaR3Hi
KzUh74mwszVTb27KutwXLU111GS4uvo4P0jySIjhXNAKAZiOPImge3JTGGvrJazT+lhpRKIVKSGV
LOpyoUvfi6sQgMLoAUwr3sJ++ibLrj5KM8RkRGplW+k06PX0PDLlOlQy/eppsudc485TzfXXSHcZ
8UTYliyrfu9z761BJgVomQH/mNOxD8vPoWCyqbP09ZMiP6p0Ng5W8Op0n2sQy0AHHltdAw8sRrQ8
XdhuRtRpICzanbKNYzfo8aWIsJRE5OcchlJ+h7Aqb+b3bDYwYdmZ35HMKi3xa4gzzsUm2FpN9IOI
VXvnLRdjHgSPkV0fBfbbjdkzcejiaLve48pEcjFIiozGMS/l2LfnqY2P6VgB9xAWBO+hhvcxqKNG
OAs44UOtt1/LjFFZ7cpiM1c4mFVvsE2Etu8tIw0aLizAcsJMa8/scVnTBEhhrOzZCkxn3+kQCubR
urVDjvl/uSKXwUs0RQVuqfqhbCio6oZVbF93t2Iuyqe+DpC3zvUFqgDBD+yudzw4sP5V7c/McJtb
1nV74XQavu/yFtTC/e3vgdpZE2ux4CgGFLW92V0mrJa8N6xumcm63f7KooY+MjCTZ5u1vSyn5pyG
lLBFHJ1aD5aDk2UR8v9FrWd7r0Fq2se8zPZmOjuXqvDx3SBSV5ry8Z0b12CCAUHAHa6vSIuAKoAB
dWf9nCeDtUcE+msYuP6iNpl96cb6uc/NnzZ342MyukxOBZAQ2wudvYVOy6cqQTwSWIQ7h661Nbvw
R+Il+RNSHsGaiwFPIBXy6e4Ja1l7zrmZ3OqUIVzczWQjlfg36R5OqURO1OoEVTYts/ewLfcEG2Dv
viV6rE4N2hMzSx+a1Ah2g0QG2jI42dtYD7QlsELaJqt1RndY/bwr+TIUZKndXHqFzAKOAQ+jex6h
wooaw/UnveIy6STRn2Y+IzSdCkS35W3QI7K2XVdum5CBVCsNDIpchH3boigN5XRmRHqxuaft3R4J
ucVPbKv307BHfwqUng3oUUlcTZXJAE3TuBilVlknB2EMerHK3OTB2F80NTxpBdiU9dWQaKyql7k1
jxpS1XnEvqSwFqx51v+LsjPbjVvJtu0XESAZZJBxHrNvpVTjTi+E22Df919/B3Mf4O6SCzYOChBk
lbfFzCQjVqw155iHikMynjgaiRmzce6xZGP2rOVMyo9IdoMnDQ/YNPfC94NPWYmOFU11tmtH89E0
AQXNsa22s+t/TQFrYOon8AbZ8D0iktetnQ9T/UYfsN0WywIbLUttp+NyyyAQuCSP0tHqJuT3c3ix
feZxDjrpobFt9vQm2ciqY4uvibYKw+e29X8m4PLPiW1Yrw1dJTIkhwtGSUXdUv+w4hLhqWdBfrFe
uZz4kCfRz1Gb7a2X7lEQQ73qRsnIUVcfaDvLfeTQHnfGoN0PVTPTW+FjjwY7epiH8SNmoHLDUmSS
fqMzVz20lXFEavHoiASkOXbMMCSLgnvVof30hLjkoW8SNoPZ+q5lenYTv9qL0N4aPGQ8hBsudNxO
y5s7AQVNkZw8s3U5crIe8tq8mSy7B2ducIqMxAnUYeodXZV98dIK50skn2Y6hs+Qg9kBxw7JS9Zh
XIdkc59CRSZgTytmsYCCSkgiMAdgNPXOVlp8aDx7q+phE6mivWUj6vRextEuLKocXA5futz8UcQx
f90IOYDVejqHLVPGPjvHHbD8iX8BdG9/7EDVr437ECbklRzGanSZngMCwatZXP45QNaRNz/n6S6K
XCQeHftyyaQXJRKiy4hqENJ/0KA4Ec42CLPxEM5BBPHU1oc+aJFFh/muBHi88cqkXNklYVkZ8IfD
nKU/g0CqtdH3A3+VQavUoXMkpAe1u42sKurKL/e7koir6dYPIVIT91GVVXkLK52tCWcud6QUfQs5
Ia3jFogM9EKSfxSVd+lMJRT+6pPN6W49ROgVqK6JCEevhjyZESpXxuW15UAocInXB1nBos1ASp8S
SzOL4eQtSz+j1XyruxKskZ0wMhkkx9ByE45DwL4lijMd/HkDPpnpW4idUzPzUkb2DSQtZgLuUQ/P
QU3SkJlUW5FQmje9fBYGgHHfSM/aUN/HzjZPTh39dKLiG0dc54xS3TtYNueGHthJXCJeY8JF8Fgy
SBhaAnbJfdBBQpQmtI9NjkeZn8t93U7M5cmFW+WCSVjFmGmr7aPoe+vSd/Y3a6LK0Y5ai8m2yRmZ
TaJ8BpQBkRK0wgPo9CHhazg12HERIWwK2vmrorfTbRX6T4FDVLQzqGzfNH1wcd98VraHIbeeBY0I
AO80NrFyEiXlH1NC1T66RTTCfjXr1Vx74nEc3+w23Yon3MCwSBj97UHxP6iaUiMzDhitahJls2pH
3Al4kSEQp++eNZoPac/olcEiNn4Ga8Lu5mNkUlwHUn9ZxmwvSWu/tP6077oqveAa8C6CN2vLAd/e
2LGG2R+jwfN0bO0bx/nFpxKdqjKxNlkhwo2uj85sDbuiywXEraY4ks2DAxVoeFRI6B+tuyYMg6dA
YXdyLBYAlVXfgqQRF7eb6lXjeGcL2u5De+gxJV/Tgc5rESpxMGujudAdvxYgcs5c2NcAa+2TG9jZ
vpvJlMowMV5Nau4dQ+N0pZ1bWzApihpoii6KInayyPlIlfsC47sn4+845u0DNUBy8aHd8hcfJ0uE
u9DFi23SyLG8Cvp2RJuJYYi15t7k/J9e3awuz4MLwidT49kFnna1wLn8U83lduCt0dFf08Azdxi+
4x1UppYpVQGrzSTo1JsadSG9dj1ghzjfv8zRtnac5DEILXNbw6Hbdu2SXleYBwnBZh/bw4+EtIfT
0FMw2tRWANqM5yHvivNQE2nXLG03GD40vmZGGvfmjaq9NQcKfAKowc514fjrwIeIaowyPEdjHCGx
5rvKyjZBj01JOa3clAWOKCQU1YUKzT8wvn6MIjN+pj+ZP7pdxgmNhWCt44KpAj+Dq9N9FUGc3HhW
EhIckJWIjsMj3JCdp+3ysYLCdAngRdgrzNnUokaYnin1k3Pus9nVKPHWyMaCU51aaj3YbeNTosff
Z5JvyxVhWc80QK2DNXXW1m4NAuOHdVSh8nXy4EvQtdmlDZcnK8e7iZDDP3Uux4jeqxAO1bbxOiT5
Jyrdbh8lE0PHrDoW3JLrVCFbu8s+0YwSOpUibMHcnp0Teg/kXibPBuFb61QgVUGDTGddWWc/tLPH
YWl6GaN46Ec1gnCRmiGdjl71mLsnaNmIliMzZApWzpep0D8ugxN5L2bleS9hVbMkWODGwsmt14Sy
wHsIJwgA4PsiG3+qyUDJsWvWRgYltHWrt2LGGBC5bk/PrC/2RpTZN3B5Lz0n9p1wVXxIw8UGMxbG
EXDi8f6iY5HsCq2wDdX2VRDId73fKwAGjpyGn9BClreyTGciqWhClrZMzuSlBRsnsH8EkgEBdTJ4
v4CxbLCdzHy4cfpa6TlpTlY81qto8CfqZS/e0AykDG7Ma1jhDKnnS0034Fob8jnwqNIq11o5hWHu
rEo5l+ratj+R2RaACFmWIKu3NPeWWVedxfua0ovgicg7F25AnrXCVKL0tUeCS5cQ+o0dj4QZJQEm
rbHcwF2xqeB5SVY0jitV8Ek1fvOaU1Acamyuh4bhrkQ0tA7TYLhmcxesHbuKHgwEfmsc/cNVmDGO
moaUzxyPGRFmqL+gkj1nHc3IhHCwQ8qCzm5rjvtwtn4yXC7JGEnTTRhxTLrLrQOC64D5ZOd0BPLr
2BMADXR6aLD44hR2uycC6IU4C+/cD0hP+2zEv7QUIL5Bwo6uSSNpRuskoBuuZ7QNBcYaYl1NbEuy
YL2w6cTEBAnNw89S5c+jx7Q+N8SaFfWrFk1B9YCY2maH2qnWB7yiDw1Nj5XTC/9ouPR+zHj0uLt7
FCfCrQ5B/NA1SfNRpdWHujSvaOjVhzy7wsAit9XCBJTllnV1jWhnoik6sGUQoDexglZJ49/mNgXw
1PtPnafmjfLm5KJmBI1+JM5VXT7WiCnPY9V8FqXF860GxPioLoNRO0fXmU+IKV4DcDH3gyRySc6N
Xfa59WnoNA2HW+TwBxBZ2JnBse2bJRcD2vLXqJl/FqFf71TzCYk0My/pHTHuXLE/V7vJp9zJUqju
xEHM+7kwJInoHQkUDMww7235kI21gJtSMqADEdQ/tTAkr6QIfQ4jY6DyVF/d5YiHryJdSukx71Eh
RhkThXhbEzgYsMuf8nPjwi1axZzVncqm3xRw02Zarjny0sxjVMOQNGhQr9o8Xg4GSydy07XnLoA4
AKYI+sGRDSniRyrlDzG249iS4UoWwnzVLq6xpswbOjSFub1//pRu0yYwZrWWTvnJ6Fv8jQx0IQX1
RA9CTpxi8XHKKMKmDF0kXdCL8nxO99q+zCnjhWmKnG2ZNuI65f7O6gZnb6jc4VBBI7MGE4KsoilB
LQGfZ698DKftkNjQ9iU9GyrB8dagBcBvU+6Dmml/JsH82LK6NqxMTeejFqLTuYcSo0E2Di7Wyhyh
TxYf6CUhvx5YCGv0kJQE/gplSL25C+hqv5frPqBRWUbiVTKUB0dJSGOMdXWtO69aa9/GZRbuOSYg
pKxRPbhJXB+iiYub8AyZqj81Qc67oOliUulEp62wTH1EmfYZAi3SDkc+56ie6OdpqESuy0erupUw
6O61RasPThP8SOJ+w3mYPcvM6sPCXiFYD/tQkNPmQjiOwyhB/bKnZcEhg87wLy+3qouRauOlY7gj
C0LM7s0Uku4+M/Z4Jtqo3859irllRkGSAUidoHKdso8ypBuueZdIj6S0cmTxgxhJDJZ2vyNgqt3k
huGd3KrNNlZYHtRschrwcvMQ6iCmxLJuU6XQzmU+5X/kYDZp5tU94Fg69Hfov8Mhqwj27coh3xry
LRkacWoK1p3B9vKnfqh2unRPVF7ODjMdevCeINv71aNozLdDRWJo8TVs++ENWd1rwcqBd8t8ioOr
ADXzZM560/kCgHZSKY6ZFmhOe3BoZeZA4BiMb/peU0zZr21pqaN22ug8ogKm0TPLE/cpCbjskHRB
7517wX3tOVX1INrouZEctNXMaKTlmKsKSL8o5tXHXhHYksycHYKSBbQejDPiW0xay9G0E6zhXky1
5cczUZ3pUB8G5l9af4qjRh48E8CD74x0vLGHEVWrokPvCOQDPYUfyxc9Lhm+AHRb8ieF5hgDTUmK
LnxBn1GshwEPgLsILbzlixt519TUIGKXoiW0EXcXDfLS1NNnm1untfwZPUnQZrsl5o3r9iuAthFx
jLYCTK9kcnT5o6Hs7KKWL7k0Pkpyk1dtTSyThZDroaiwO4cs1W1rPYFwCzeN+OUbrTjkXv8mdO3T
zXA4PVUeXK/WJmS40d6ZNuktGBySJ5KyujS2RO1X6iUz8A3HOMGxRUm0bjUGT80QfWL//0bSqHpJ
WLmYl1QeNMauOCSzAyAoHNNXOaM5I3gbalm+tI+UvS+ZmxJ5xoXWXi8+hXP7PYFivKIqQr4cYxtw
6mzcQ8UatorY4cwHHJm1VsM+LrOtU0/VJh6L7HU2s1Nlg9hoDXxq7dgx/4VOtkpK4KeUQIfea8ot
drFgO6dmcI07LOK2DRG6w/jdKX9+baAGZ7FibIA2GSGU59/aOHury2EXgjJ5rZwfjW/Kjac980Ya
5kUNGMcBf2W7pIDB5gx0wcTcfpBuDjCnxhreW4M4W3bxgYRLXgBKKFY4hON6nD+jqW62AipCkUi2
1IEQ7CBzt9Yw2hzFKVBUn+HYtxMsKTCv6WsK6ACyaBlHMqW9zMq5Ea7K+CE1x09DFfwKkpnjIF23
iw+A0WQp/ZyX9rNGl8RQu8TFPLCx8BEZ+6iMmlvvoKKO3AtPh3WNI4y2pBMnMIKpaufI74Bg2otV
wn8eIRGtUXnq3Zz45S4eJ1IN4/Cz0U7A4PD/k0KFbbRsEJX2qVfTjGOVJDS82EtQqruRzNMvZQdQ
VwUz4sbl/2XPZC5K2Efs5BcJRmlTMHxclzOnCAf3Mhrfxw4O/iXuyMdzpxup3v1RG6F97aHmxnIa
bjyH0Z5Hfc1YzFw7vtt9CMKvlUEouW0FzhGIE4r+GNUhI6zyiuGKPrWilu/ysEFE3cSf3OLHFOqY
WVtBEzxwkO1FVXjWXVix92fjecREVRjo4zi+0YRlBDjXU7eV2excMQXsUgKYplUXGzyNSH02Y51d
pslKGNlMLFxzTEFS1c0jTgxxMa1fNoLC+1g7ianwVdLhEonqF3/4RPbPTUIIXjUsIxit/O992tL9
RiGMM0W0L6Os1Jlmzs2Y5h9Dl7fPWiBO99UGozzw1JmUl96KAX41clNX4mtum69SS+KSTZXsgDpp
UoOVUa0nPel1O4pHp4l2LWDpfRTrx9jtXlAiH2MOH9u+gzKN4Yd+k/Ej0I2zCQ3oj3QS4w1ogV1h
NNeWsy3vZYPA92CaoMbJDt7CbbHOnG8i3jaDQgSMOQy3Zu8Nhzron7wkxkiRo32a+uyHZVok3lDu
MEoBOoxjDoPLxsrMtxY/FDHDvU9Q/cRDH/WMD4w0oycOO5cDSZSWb0YZ2TwylC5AAuISl44cqouZ
JcE1DKW63r/T2rgkzaBQY42diYVX9Af0HZ8H7X+AYkgoM2rqtaxCzWifL/fv7l+MuTFPvW0cSAjV
DzrPwsPYhj8qITDxN2kVPpTBcGyKfkKgsvyMxInwAWVou28d9gmmrTHeZ2ltcSBAoxRU4A/3L/CR
NFI8k01i+VkwT9aubpmQeM4YP5jax6k2hfNR6+yWjHn88P9/fv/OAnNGTbCABQkPjwzaKV3pA+uR
xcVRPie0ovopB/B3ZYU8nBoSk7uRG8QOkSPEv4+Fpe/Sg6AhDM9A9PRYoLsCg3qzJ8XTg1R+TX7k
gVTEmPIrLzY2atGtpSh+zWiat/Cdra1pB8NLQmvy0keYQkz1TGK2Xk+gdnH9J+ugpd9HL/6W8c6u
QQxQOKcPEYSxtQjk28DJC5Jy9KEw4YMP0UcxwDrvkhP95JahBM5pXdHKaSexr0VE+712ztbIaCUT
mD+K9uQRVBm2w488/yJl/5WEHng/tXUYqj0atXWcep9Sy2WsFjYo5uRFIdTecrajasO8vApz/dww
R01cryM+kgxp9KDoGjjFwdPoUKOuJkP1q9AlICkxv+aIulfhW2d985gXcZJyTiDqvW1eoba3ep1t
CWR4EDb2YKeXCKK71FjZsZuhM7FJhu8PjlOMj05tgQeWX2by2CYP68tsZUgqfO8JLy4j3rJ+cAmv
5Nja9cGKrOJ8ReA342hlHIMA3nW3dKJDt3sKaImvUdD3nEq7B+MwpmP4Sbilh26F+iCmaDTQ/63d
Nr14uC0WDcOX3Nds5XnDsltt2TTWtI7dld/wb5rpcipsDomBQTsvvqW9CwML2/GmnyHgGYFcx1Ab
FSpJgQ9x5U23UUH1BFKLeWsppEGHKkuCJVEJbZsdUyvq4cxLN3bXcPRdXkUtfgDw+UCdN2Plc18A
Mm6iOfoBnUpCPd91tRmu4dNHK6f0vs9R5awK2EX70B+eEY0/FDAomB1Xa7u1zZWZjNVO1sHZFh5P
geZw5vjE4y4KgKpyX33GRMprafGE1rD2QvenSn4kncfUtMEAETUku9M7jrBZyUOmBSZ/QNmyzNv1
hDV5a+KQ4m+/DH3VrI2ugv4OsBMcQc25y3kJbSzrlmzMLbRWWqA4Wke3/mQXCKFdTLbsHT9dzzxQ
tgNPN7G2QI1ghacZH+4gS/MJwDTfZnP1bNdkMWSzu/MDBknC8J6UNzBR0ASr96ALda/LLefMHxaY
s66m++gEOTbksN2abovwKvrpOfDxm6jbMKwk1hO/KtEFmoR6E322V+9tN39saPAIOUqm9BlGtcR8
Yyj5hfc1Kh/FaHCDS26qovUp51sG9J2xZWrNHlPQRikxb6UaFHph8PkESCLQUueMBpLmGLbNgTNn
zpTNZQgDbZmTiw2ZZGC3L9LdMMW3ZiGZNIlr4XpWakMHjQ3HLoZkhcH6RdqUzQ242dhpt31UMDd0
mg22AhIUM4RJKdvhABmeU3m8Io5j3Givuug6SrYV7uXEptlERjVe1EVS32wj5E3bGJ+wZSRPhR87
68BNweYaautFjHWmDqSQhqK2xSy0sOXEA+NQyAZI42GWYrAB0v6tJQAjsipKe9I/GAib+doof0wx
6JmspGk/S2UBVP9QKPuQZvRSaqvWGwbuLx2umFW9ywrnO2mwTFemryibviasaCvPJdAgRFCTNrXc
Ddjsq4mWDx2MVQX1thtwUHmvWWdB5893gQ3Sx/PuXp0AOyONOGfK1rlVbNyl3nQGF9e/7FFnU8Sb
/pDs+/KtRvICUzv0eXual2mIMK3lKCkLojHciA9VmhLvEiD2ofkUx8k38g4KIjJ+5Xk9bVU0hHvT
V6/TeEZ5/sVmJdqAnh93/ug8m7TrQVJuO8fn5Bsln8F9hltd2t/LQn/seOpiZburOBkp1Iv5DRL+
T6+H34zyHHz1UZf1l0x2UCdFz6hhvhS1oHUa2jQjakI8stbFFNDfLFIBOcYH0dXks8iCuF1cZIhG
YoTIufyBOuBNF/1wlK2Ps0/9DFw23Co1cFn6/8um/D7+j/5Z/De53O/iNGiI/M9SnlKCRMT/FKdV
BYr9OC2DU5ckm2jyP5WybNdoRlN4M1rsbRGSbF/bDms/QW/pODAnvCYc9DedR2feSWSDWFKGe011
9GftnEXg4zvlnOe5LrpeicjXcxRZkf+OaQSNG3ohs4QThFVxrJf2l1QRURK492nR089P1VWJLlo6
Wum69yEaztE6kwxmDYu6bJgDjijZwoVBiWpPz3+5QNTFv10gOfOSvpXNUmi+k/b1YSG7BmDByeGY
h0expprIw10yE7BQceG4mgZYDQETR0wv6JvkWtiiePjzZfymMYZo6ZmmxedoCV857z5Dy+kaQyM9
PKGmYUgxJ+sikpsic98KSdGZLh9mibslKNL0L/LG5Z/+T20joZw+n4wvTBKnFgznvz+hSiuvRB0s
T2IZSeMsZp+LfPJoFD6w5RVrCZ4JkoS/+fNrtpfP/t1vhvppW9y5psQs8w69aQEBK/I0cxlBRdUj
sq9Ti8VSBQ2wAU140ZCxbDXjaz77vwpvBg/m3KZ7tZd1sCiIHcpARG8m1dN/y0eoYXN3TuO6v7pu
8TWTFPFoHf4mT32fPGr7Du8UCace5kBumffy1Cmj5aOojE+iq+mvGPNpWNo0xQJgAF7W34S1ZlJQ
HxDoOTNWzQBwxQUBbo0ClOQEVInxYBcXnTBzN/BZ110zkW1eP5VtCWHFhC9Xo9/zhLFnboyIfP6R
DX63h7vDwIHRxIpUqu5CcAZaOQ9qUtXEqCdie89o+krhbb3++ZP6/e70obFyl5ieZzNkfPdBFblT
mbzT8tTRN4axo9jS8DpWffe5EVSCUU0D2PLiTzUQmN2ff/fvqxu/24NmwJnEtZEE/+ftmQb2gPq9
kSeLvAQCJ5odIs1uW5Iz7S1t0z//tt+XK2JlcQeCpVWKZevdb5PYeyvUkvIU2cbPAWY8Gm+oLHT3
Eyv7NZbBzz//PntZXt49A65yhEmsHLcVPYH/fHlJRW5ySTDfKQkCbxsZ8ZqSeG81To5deml2LCOC
qKDtr43nsqyXeA/Bblv4NAGX8WhVe85RaHzoi/SMgKJ4nQtOVVA8jMIFR8qCNbfafdRNdaKGVn9Z
PuzfF1BfuixfvGGk8PIq/vMV5FGPyy6VDnA1g/DngvZ93NQ3q/P1afTUCHjS+CwYhEnF5SKo6lYE
yNFjW+SIA0TJVUkaAw7XVeqA/5gLefWN8qMdlfp1zj8EbjXv//ym/5fbWdmK0S5vO/v9+/dc2UNk
zpC/T7QaaPC7TDuwhOcHFIBHKyiAwy5GB1rhOjPPf/7V1n9Z87iTPSloQIMvfr8fejRv+d2ZfQJ6
SJxXPk8ry0e5g6/0bAmm+UHdT1er9cuVE7fMuhZNbT2a+La9rv/L3W4td9e7uw+DjEOas+lK6Yrl
av8VotybYJTwNlqnVFasV4t6aF40PzfuPxKxyg+cynngqA8Nzyj+8mR7vz/aONU9F0Edfmhm4e/u
/WXW5Zt5aJ5K0/xCT7BEOSKmz66/z0T6PEeMoIWb0QKFXLdq7tAF2Crg0OSbF9mHIDWsb7XlHWZw
lI+9ONG5h7oAlZ7Yc5igMgYIyeDycXSsG/goDNyBc9Kqs85JX/Un1yXvye7NfevmEl8kI7cSTe0D
HIutoM+ywjDi7rKqZvebpNpGRao2sZM996I9dJUiz25/XxrcyS6h6yl5cEpUs9akyWEKbaRfDWW6
AgRGEF/+Fpv62cZav4sVg8LBCg5QOHxulE3k6fECXVLuh7HCv1gaF0v009s4iINBovpgZGDwDAo3
itpL0w8zczHFsLPhRBV3Jplqfu9fci99aXVy65rQ4nQGIeLPN+9/2bCViRHKVmx7HCDui9m/bpcc
s3M0GYF70oPjn0lz3qM0+BaHjf/Utyapa8gwkgnNQGxxkGmg2OUk4XRj4B7NuWa4TJNVV+iK7S7d
K2yqax8tI8OSsj52lQvMNTdWOBTsv1y4+/sTj6uSVZbyWPnCv9+J/7pwnfbIVqgBT3eZqIvGZDam
X53W7rcsq9988LIpvLFrMs8B1qeUmXTe3VrlxHwYbKdIaAjQY5CH8oGMIMBuSgrUg6AiGHaKI4Gr
9BXjj5pp1bZnyrd3AphlbcmsoWGsZanPIh7AYlhG5kDBYpJPLJA+WWN5u1dWLef+S0ZQG9yJUo02
kRoRPWRmy2cnE0/AHvFk1t/rANHzZiTfce2yZB4qOng10KSd8eaLElMKPGPASoicZ6p7wTv8mAUY
2GvcYIeiRefl2sOXP98V/8Wuo0z2aFYRS/AQvyeom1UTzj0U6VPqA78Zw4fGa4HQeOifQoWnU7fZ
RCOOkWBSOOCTMZcTe4AoIlGl3tfJX1Z367ctVQrefcfCQsTa5ry/niqCwGTU03zi4x2OXoOkwlsY
q2b9QFgKsv8nAqOKtQcN0B7NchfOKNVzj8FbRHgmkBYr/Eul+/uqzyXhahImKHx2y/crHcwrEhVo
Hp7skPjOeZArevQMDJk3JKFFe8ZGXudJ4gDp909HSYBiRv7OWVieWP/l4/qt3l+uBa2xZULXZ8N+
t+ZnuHPKJjCnkwsHEX6iu6R7VNAnBnC9HR9aYNtIX5l7blppWBuv49qMoXzUCZy8qcpuzPUD/pvO
2VScdjlMRvF5Hue3v1zo77uTpKBYDiWYmzggvD+apSKMRll6w8moQY3inTSPmTYvqGMV57QEkqnA
u5Kj+X8MAnUw1L4qeLRVlIUXI3oWMyaUwXM/hLquj3VPXFxd+9kFPPA13I0IfZ9LApfWLHcPrWrL
F1aI7MzEEsPRUG7tjmW4SJpyMzlJTbSI+hLk7U9zRv5ZTAICndlm6KzKXMFEQRDuxg7NxUVYHVZB
tsOujLJQNnuBUt9pPPfoVmJc1VPmbVubcOcSs9DZDWlto0zbOZ3v7bsmXVRkXn6gWQCsgCqV7Ksc
w348T4880zldyeFEb5TcJmn46wIG4XkUjIXvX8p2Asw6Fc7+fgApGOihfhXtZcYtiTskl48wHPIN
wJvOsz9YE+V8nOgPmV1+SRuOuDpKt4bTgs8L/F+1iR6kFzOwu7y+6tBt17IDmHZfRGOahmfT71+m
qvtiFjPeCGM7oLS6AD56bmwQAHpES+E5+qrLTwz8YzwHSp1kPR3uJ+koqH+NoO+xBgHHL9kJ1vms
AdulEXtcBrXWcce/1By/3/yuxUkfv7FyBWiQpST510YQ5ThkUHM1pyiBr5/U63sNXQ5bHw/wDtgj
c5Hp//70uxaPPXEVDCk88b7ebLVpt/0YwvlMknZnFA7xLL06xwa4kriX0Wb2xR5mAl0aVFkZZp5/
9ApuJ/3Lnx8q+90BB/gZpZbNTogZzDV/e6ZyrB9WVbukhiIdrDw/v/AQsQW7NGyR/YIG5C4gdOpq
LPDnxa8xe9yJbuGpj3Fi7ELyj+rcH65RlH+jEKFxbBvrEqHjaGTUTopR/hw+CcZ/mwJl9nou6p2b
kPA7jvbfVnr/fXvJ4bVIIaXgtdjkeLiLlfRfn6eTMql0EG2fwrGKNpDBLdKPXPOUNTF97fufsSxa
p/t3SZ6um5IwuGEB3cUtTujV/Vs/QPK0SkkY2EE5+Ejg4Xy6fwFwilhTjpjgapfsRn7uGgXNw4Vf
rivQ+/aYMFBoW7CFSNE7sxIbkIM2qU7Tsa5mhimxFBANYiNbhSWhFv/7rYkyxdA0nnGOi1Mckorh
yuZXpibjFBWEj7gNCJc6awJ3nS0ADRH0yJZSkR0cNzmAuWCuHTvATJFrB37Jyx4J3GqXbyfMQgwk
wD/z5f6dauBBr8zc5CvuZIpVYT7BeMMsU8cvbeDglg4qfeAsmh5G6ext30RmM4YvVcemxSqGYq56
zcjbdStYzoysSCULP4SZdvdehZ2NWQJ6cUNGpGKEr3dn5j/2K/SCWO6ATLsjfqBuyQ4sU6e6GdFX
q62B9mfVw+yEFOB1NO4ENq2V2RT6kAVEQ4xoSWyGG8+x1VuveQi1FC3LdgwSRgUpA1ZwOfVZ4Qna
p6zS6ykjycTLxIbec7ArHZJ9l3V0GsqbE+t0VerE36VOGx4IWkbki0eBGfg1Z/Z+7IhnWJte7r60
CdFp8IrSHccXJvNIhDYSFtCFRILuQnYz+mBZIrm3HfJCWnpNbd7fgqAyX2Ntqr1GO1w7KnjB879O
Kp4h06gE+1JTGpsQyg9qP+eqSal7rGIEs0WCAksOUh7vdh22LQMeO6Mro4ZhkrY59vYJuzxurQP3
IIHkeYh4VSwcrrHmvNBwnFauhvXafMc7e2jFYL0OTiJWEEUNPKC05KfCzS6oXBa1k3txE5RnGh/F
vkXkuse5Za3gn+q1qhpmj4F8RTBmb2PUNfsiww+ZAA5q/chg/qM/0iN6xGpFG8oCAg1N7mhnzkFz
2EejPoPLDurTFA1kPJG3Vlmf88z9SHzAZ78B6xl2Ib5SXPFHu6vBuHrugVhhrHy6OEoTi38J23tT
9/YnhLPUznnqbIHsRIcm3A780rirxxuXuWol9vh/OpRmguzQr5+LCpU6RrLnuzF1WmS5Y6VebfRd
C7IIhAul3yUfu8fCmrt1bkAN8gfkVX0afUIJW+17n9vo7i4OUNjenJ4JkxHJ6HsdfjX1LPeKaMg9
8KDF7ZXa6zwOC2ytHNdxGXC/zvYTCQf564BGnFzxNEScxB/Tqrti5LFYbU2JboTugtcNiFpCMd4I
j2UI0sfNLov8+NDAXFeukR8ERGvmxZgXRwx/W8eYwPQEgXhGL8Cvn+sX4r68jema29hIFi6pn65i
dt61nzDyLI7OJMsXyAwwwGtYUCoiEFrMTFjzdNEfYb0lNnOVmlhOERCkB0cXCtGQXrbeSSO2NZFA
1uGFZkl4dGJWocbkgcgFuEGSjEDNAkPY9AywrtJuaOZ41E+Dz4ZPdCIXIFDo4Sw4D/sp+VkS73FG
20fgexQtyhQMJynCyovKnziptBdavemWBqRaV14sdn7hEC1pFPoILI8qU+rqlbp2DZLOeaJiwrKi
mmvedtaDEgbknuoZ4w6wrrpjjSEsIt30xPWuCI0dzrz+8CRhn0emT9qbm083FFRkQWC56gev2rlO
CKdaN9ZjycNUcZxda8SYpwgf/NLAHU59ZVxiHz+xZkjWmZ+LEhYR+oHXxFYBO+U0bdpSPyIg9qHO
fmdjYMLaCP/UZpx6OElW2sa2iZjX2beYLPqgRwh1U6PVvNKWt3ZmBZWXzI2UkCR9zsYT2cse1pL2
azrl4OEyaMm6TDrCZvvgXBT+c2OOLm/pV5jSR4VP5v+xdya9bXNrtv4rFzXnAftmcCci1cuS3CbW
hHDimH27SW6Sv74eKgcnX32Few9qXghg2LKjlrt737Wedcg8RHAT4vdNQlt7ZUNTWlntULwW2Wsv
iP3GbXVMUJPvhqE+0GVMj4rFEtd6VogHpEbX6JAmh+pcjE9KFm1qBf2HVnmXqlOdzdiq7TbM0kez
pNTX1Qx8IEhmoKh40noU5vukKNV9NBWvLPlMVGhUebdVCn2e6DEkoW/z2RN7WJDGIchpBgMCtVdj
VMl7NzWtURGZrjjWeHCTVe9tlaZmNKvW2UuNryyyg4n4hhW6AFzS1mitE1RTZUS/G+FsdZwKtstN
GIDXuoXNpK+gIeibzrXYN+fZBdU9H0Naq4GA9EAHWOL8UojJxiiAW2w+05Kk0KbOXkAWOrG92JbX
uGKKbTgTVpF7WnZs1Qe9V40zxxa0avBpLrIldyJE1oo2STfWLjX77di1QeXoLmxCq19XFjBhpFuE
gAje+i6fNlWTjXvLaPCcL3dNUzjxtYXWgnTHZXCMz5JZaO0whbrMQc+NHqW+EfUj4omraRnWc8NU
WRCYe50JaNzKoSM5t7UxnAwZFp+wdwHAqdqadzJdW46Fl3ISi2UkOXWJRJU3j+mH6r3ZcLiT3nm3
4W0Iq8nxa1XmKh3l8IxKzb9rf6ssoc0SWx+FY6MqTPN47ynk44aK+VCU5rRuh/bKkfJTT5qdO3jz
XlMDk60UB6PxEzkH7sNCPDrwoFdqpVk7s3fOeRaddWrcF11M75NZh0Ee5cSQqd5OJ1HCnw2kthH2
RL+PpLZli7aGn2rvBOaJlUPpklocp47YJBZhoszQCbBpsPb3RdZoQdWYz/e2TN8Z2d5WWpvnXd4M
FQVHN9inrmyO5iK2HiMDmE12qlKz3etZTzs5jDBaDx34R0+OO4NH0Ypawg2stkkUE7Y82MfZzT+b
LvUW2FlgUODZdnN7bUYj42WEk1+FM8hPLQzi+VhOXn1GX4ak2KwVCIU0OD219dYZb0cCpIFSEASB
CUCo58YPFvYJDcT4qWntwJ0NK2hD+XF3lsMTX7lNEa/bWRCz3bkry4Mg4wECvjdDupok+X7IgqbR
tGBE2grwlxoR4SQ66edcHI4qSbOq48AttMea6kja/1StTYMYwWxDb09+AUExYU3CuYrh3iyx3ts1
1ne5WBhxiOITbg0adfEPpMXjjiypK4rWMphS0oNDuw8PHPLQyWON9rWF3hpiz9wmuvWRhIbxYM1i
MSqle13Nv4ejNDf0Q8FcF5gXHLw+iVqSPuXYzx5p79BzlUNYNHCSK06gWS2fS4Pggd6MApqoE3no
xJsVhthp2H51tuZP1PZeiklXj/mMXkWG2T5Pcov29jCsJ4cUcuQkJOJgbwZQ4py0vsN4QgDdknSm
rTFl5AfKggUHZutqK8kb03h7kBSPLjOLsYG8dW+4MRNIl5372fIulE7sBAFlQkcQgSVtv0YMN6p/
9aP9eAecRJkzXu/7UETTm9wzYoLkXINpHEm30nTtWmHkB0o7q6gLQSq3gBiPsxmYoJb3iDxEEBnu
8Kh4cq/ia37oekWghLegDFl2toUcfklVs90qRY5pZkZ4B7MAoYpIfjhDNu9H2eNYJZ261TIWtEIh
+cWst6khPKZ7iOKzJTGDJ+HeG5v6qZwBJWiKvayc0S6seaxxyL4NhnhuCqLCNRk+US1CD1Vn+gUS
pbWA9vvVlArEfIQK7kTGqQVvE9a8gYwooc4XvQc80BZSuU1GfsGJ1NuK8xXGKa+2VT84DytBq3en
pKU72sxUQbtMI8qmZH9jcm0Q3FRhatmLGtMROXryZOAP3dmN+wM6gI5z7Nh0dMnmcCoOWdUQCkG8
JMYN6E6/RcACOAHiUdqpmItWdjOBvSvS18bS1zFZEI+osas9KQwAN+P+0TUK50MywLwZW1Cfi/IQ
IY58IsQOzWdr75NoCdsa+xSDerisGRy1xiI+pOZ3u1HYD4JUnla1qLWgQ7J2EHWT7ONiukbNXG1M
cw6/2zFqm9EGPJ4O12ggwdtKhXEm9OCIfwNfSxLrVwIdLx6U/40mjfw04aX2ktx7cQ08jsj7HvrG
PNZyah8tUYvHYUAROdSz6S/nh/t1K9GE+7KF4SJ6lL+9Y4xPo2y1c9ob3hurj7e2JvTwGH02Uw2Q
gGy5LGidvgW5Ou1nhXMeJ+w305PmUSlUDJaqXkJndr6NbWnRo2O2DVPVrz3UoWVLjO2ClKlbxPFT
NpoAmozxueiAFhDTs7NzjN2UDd3n3H0PZwsAiuY9S/Arv7kiDOvWF3PCsr60C3od2xNXG+bFKqSN
WAJuESSwpSWoXwpnaK7KcV+ogLPdlhgEcxhGcACQvHv2A3ljALjIs3nr5RK6QV6ZJ5aaCT6EjgCp
Lr8oZXhruiq6L9qi94lGmvaqhisiHC1jkyLSezAqY4OYJzsWNJv2ndOd9DFuDiNNFteCkAiYg93H
hIQ5y+pt5yHVGNVO2baEx22rUH0u6QEQG4m3ailvzSL+ScYmHhycrzCNoclisWZq1u0XWvAvspzO
rYKry2QHN5UixfFoYRQVMQr1Fq+nBltTFX63sIxEar0lCR6cRuRiHS6uJqz64lI3A8GSkYfPSnOP
TCTDFn81QZIUv4KkFx961xsgyQZCC3KUO6shWuawclJeVeTLhANQ/J3I5SPnnWbZ+J5bWFCmTZHn
NlvbcW2HEnl7VJect0pxll2XHbQuPBRdXh3dJvsRwU0g3mHE0WHSBasM+mF3RFKHfnaNbCsmcNPz
E0pQZ5g4m9IS7aORspEM0/bHFHswhhciqJsMhJQXeD91+i52MuYBgJTuOEQkXReJRcGsgr7Kdjg5
WcWR1NLoYWwIOsEE4K1aWiVIwMGc2DRZrZj3sERF5VO3wG42yn3vtPYuCcdzhOByN+r6l9NO1gNR
A6fJxRchTDwpzZRKaN3CCFTFuJkojtc2JwoOTcPsD7x/O6d9ky5Tg26wrPdSPt1BUOyNVAa+tyIn
8jdmAqm5dg6nhEjSuH0AG/vSoFr0Rdcu0Vx2yIE96ddDpOUPlJBDWY0naY0HlzMEoXnMmijr1ih+
M6hadnt0Uv2ikdz2xPmcy3MxyBbJeXCLg5t55gVf7hHo+ojo1owIgeZElHoNKWFkaXQOsspJiZtT
29S9n7fNRav76RsprDBfapWUGoEQ3cS15gyzODu9dQT7zicPHmITWtVNtvzh3XpoQagPxr68ZFiF
APGjvmxwVaxI3XtreuNlIH0Gm9G0xOf5ThqCCYNB5DPz/yiUGA8atP8HyWPuPWm9KZV3Y6+yakw3
32KrZZtLUWObtyUGmjx9aERB5D2nzLacfhdK89o29qWjbYRG63W2WLvUpWrpDfm50WM2vH3+HBq/
NGBc2MObiW2VtVMJ1f7mhh9QFH9EI54Z05HhOtZz/JEax/5RN9w1NkstCEUXbXC27SLcMdlsiLU5
wI6JvfgB5+Cn2bORcygMgKttLLKMcAQhmMatpr9kBiUxTevtz9m3y5syG9FDFZecdlztxcvtlYjs
d2Owhoue5PtWdfJj2hRPUcvByzRMuC/h+CgnU0GBpWTrLrNdXyS1u086/Sj6aFoLaVgfg5ZYazDK
ezsrjQtn0ROXfGWLcY8eQA+UBI/xfQdXMbtqCd2LBNUxL8lD0AaE0RlKNCVdtJ1V5yvWqEfhysTo
3SMLkBNjVaBYjR3Or5Vk2vGE8V1wra/iaOr2xjyMOKuUcu2p05ppItkknTzqEy3QQWvOv0GQi4AM
+NMYpKFqYHCgKjGmZh6Q/2xswolrc+jRGZcVdhaSvNQiffbsxV4pEA6i9oVKbSoB+reaxM2wY+cc
2hhm0gdcY3IVhXMJegeL0DyPvxwbON+sph4VwTFevILLhC4+6zRpd7BEsJ4P8w9lC5cHx493lnov
D7bUpT8aBBbe8V1QBWAnjcj2I72rD1KnWHsXTdIoJvGJ4uUqswC6WNG4NZ2WKizHOresxdaUbLu9
nOMUS5A9oOctMZavuiFb66RpH4Yu++g7O3lgK9+sWptsPpd90z6uukfZecC2hcOSMqn3oimVvOU2
tZ1OWqFFgWGVwyaSw7s0yZCRXV76WQYAfXIcoqJdyUFvXCwqnURoEwtiTJYVv+8gSVTkAbacthoD
XxjXJDZUoHZjXsjvttD3iYnr2VHPmGhVa6z35UjLbAI4BHTFB246XpF4OiunpVOqEqTSk00RMsn2
ri2Os6o+zoB1z5IczaBvCXDVpWTscBB1l8NO3oU/Wgk1wW17ruYGyIZriWqlejI9mKC//Nm1t/nS
TFTx5nGMksjpSfKif2Lsa+xBqxlixi6cMVZpYXPjd5hf9H4JodVOQjZnXY72XpkwgFNLv3qH6uJD
bLGpFtVUp3C17NOMKFehAXPWbfFc57p4ytuUKrDZUUpUimt7tqVlPlpZdGrd6qfq5u66Hsxm6yJO
oFABG5uKr/bSsFTtS7oeVVtdSWHygc3h5gtZEDCY75E0T09JDt4im9xFv5E8pE8E/1hHu8+1gOnj
6tgTuADZRL6eMkUD1bdP7ESH6UINOTBaGB4ptNNHNKs06RqbZC5bCkZjNl0MXG4Yh2sCI+vGeFRc
JltTF+4uBDJD4B+ORs7KFq2I5cptoMJg9e23wE8BdFllRCNcmD6kfBgNtYzXxag7xNz2rGuKTrna
S+x3OX26Me4spQ45Yupjflbb4iP0yltvUTSZ8hdR6PqrPsy4TdE/gvWoj7o1fHLmjwNMUwU9izm+
sFoFpq2XJwGoZGPg2ia2B784Msqn1rLWMxPnMxnU9hS7B4tN0yYezR91MyVv6A2+uxoRR47X/rKo
d0bZq1u6xqnv1fjBZELW0JSd9J72gUu5ZWeV8y+ZVDHWBtK1UHGbb2H4zonopaBi9FRFmUHQWnbp
+lylk5GQUhHHGEwlmY1s6E+ypJyupOH03NYqw6ebLDzeTb8KQ0mC+kxNKrYj8YjH601nC/Rg1CdF
T4g1JjiZ3OE46+kGNW+Z1Yugydrm3V2sCKGsx0vTVOqj1Mrv+Onq61SJr7KHRqZLslkyqTjf5okU
OeYl5VxNeD8yOZsbnaPXTvReygZKEedovPZQkKqtQzaT4aSIgimx+RBImKvsBVRgdU12alFPH8Jk
pgAIKHvGIoOfB5nsHiUnhS4vV1exXj7LdPwWVsq4iUHonkJNHo2lNGJPw8Bum8NcUbXTGR3ddNaZ
ygJlHKnq9tNr1kfmdZi445XJU2sayW4372hCE5n0HGPZ3NmDyuBYfpzqsH9Wvb1p5+olr+Jt5VTa
axTLtaOrxXtLd2VLnGq9IWSoeyWqdc/GPxhs3O6rdYhXmesRQg2oSOVDq6d3CfTkjZTndeF67noo
AmIIslMxIyPzCmvvdNCnOMW7NrlZcQ98mMfGAZKtlpZ0it8BfF1vr7dP/Pv16zqshhX+d/6xXq/R
Wm7hhRyts351X/Jv9ifVYL1eCbmSBgZ/SC60jYKOHQSRMz4pn9baYxaGDjDtwBu3J+leEvmMjr2G
VdwGqGa3ZrBen9fn9zPOstWHu9L8cDWux7W+sQ7NPrkm1+HN/W58gb1h11vbgAUp5/h4RPkxfWqI
kbVofawzIqx/jLSrduqeHPqrvOov4p3UH5qRGZ4oEplan8J1KIhrWSvdppdbavm4V1GC4CBRz/FU
TL5Vxy9xX28EQDTcUjQq+9qtd4AQh22Y9iZW/NbzU2NS9q4sz78Tavr4nSjdkYFqr+lbGz8yNgIr
trMKaNDM2UVldSIFUn5UNTCAflSqhwnJ3bWX6tsclRsB3v0b36QokwifLkm4/kYl2bdaJAiZFTd4
y03zmzGQNjWnbDfT8mhg+Ch5Es/f2rW9wmMzba6dDHBkHq4Z4Krw+eo84qtsamkHlpiaw/1LY9bN
oQH3+ftHZwk8iGpcP39CA+65APcf799l5C5t+6I4abTTSGTQTkp8Kqjcbpola94jeZF+Od/97ceW
7shutoYgXaLlq8KB5BFHDV81+mWbMXef7r+ZQ9vyE6ulQrzEooepcXJoEG7uv7yH0TdDVB2WZyCl
rvzl9rp0KMLhwSmlVhzuX6J7ROeSCf/ntvt3YG2WaZ81mxRKVkgeU5Ss1+EcNiRnL8/fSmrOlfR0
/UirseH09SEUUbWdurwVR7XW+20F3m22CEW/36dY0tLv3/3ttrQB4KS1eevTJ32dywb8v6NjZBJx
0gUsaBChlIYw+NwtDwJbZ16m8xYdo87Uo8c4hGhU67n61y/32yKnzSnpkce9vOv3L/RjqZ0mXsbX
0R7B3ShIJEj7sFdkb0PZagkNyJYHkrT3f2sH/5fs/+/I/qrpIh75/5D9P9op/yg//+P//CqpO0/7
z//7H1gJl//0T7K/Y/1DNbG12DZCE9XA5PEvsr/j/cP0VMtAY6+iRNGtf4H9De8fGCvQybgYUhCZ
mujN/wn2N5x/uC4GmSXObjGuq8b/COz/dymMh//bVXFysAJ4iD8XHeFftCOl2qecYLN5V8+9DPqB
PVRvCtyvLKiTUvjw5rKAQG4W/gYY4gDI75BnjksFnrbaZH96cXEyy85YsRL/G1W99jdVPW+OiqXL
VRfLg+HSuf2vT67LPdjtsz3tFNHD7TdNdgZaiWlWXqYOU71ZtG+Tic6USVsrHE7stiH+jWx2+RT+
Kg9fngRFfGwuprXYt/6upOwsoQ6NFY+7CSPnVh0mDuW1zFcs6RZsiJea5gD2VKiz9q8feHnqtTWQ
iqZ8UynWMAuxKfXY2zm4bNPO9FUXQV6t5re8u5lsK2kK8pyV2M3/jcYRSvx/f+qaDd8V+bSr8zr+
rrPvezLhhsnpdpbhBKHXfxsIElzrhrHLQ5CQ6cjs6BbJkdVBDSIVdY/arAZ7fk9UXiVK2aukBebf
3+s5G5APwAfTbYBCPN4uIxgtMGTxOmjqy6gj7brj/obwnTfJ2KVFd3RKHqaLk8fOA1tZM1GtiBbe
RrRKKfrpk683brJLOO+u5p3GcrACm6WvVQN0w1SlIJ4pW8JSetJNQ/dDqEcbm54AFXNSNbENUfnI
A0Nlq0Cx1y2zhzFp16FaSAxUGOk0jEbC1VO/nUJQ8Ig8zb5+hjtwVUYsu3ezXY7LboU2Yp1nlus7
ib7LWl58HrruagRl4NRoPkarCRy4H3QvETTPVhZYHmdlYBScRJd3cvnrlg2mnV7ZgAF5mVHapwok
56xuWYJMumFaFh1rx1hrxF1zoLfdtZF/j0on2cXQTcmIMkGk6dEXkqF0L4sBy7xrxVs97G9Izb9X
CGhXzXKB4znlwkpKFKmeMWBhr2/s93nvMgQk9c9cpXRtpC7dSgUjdYzrhSbgKiZ+mQWwkYHD/mec
WT1sgyT1pardRw36e+jJHvZys2JlBnACZbC+NnYMyEdA9nBTuPveTJ6QVxN9ftNEQBf6YlKVaRox
bTtqV0tJiq2VxpGs49Qkav2X7Sgul1LI/bqaP1Ex/T1KlUH9UlIexOVBGA7wjUG5QOtwHflN2OnN
KsE4oDBRvOzWqoNvwP31w8J76Q06qE1MS8MxyVVlwzhF6m7iTuCqRkc52JtEpNgVjfTbaGW3+28o
GhT+IOWGJDXUmnzmXg+dfaaQIjLUOhlFkyEewN/RJl2VUryaqpA09Mw3JcLFbIf5ZiiHXWaCXHDp
gnW0yjdOzbBu5vjLqaPTmOavOjRQW4FKEC/gd9ulnly1ySZzAQXrOgUyIKpSoQnkMHm0iQIJJ27O
ocbFWmJpk5oNrd6MDMyO6t5IyyXeXmNa5qx+fwURLgkoiNOzKccBAT5XatpaDMwhueLJzoJ5ML+k
Dc+gpTmUyhcJOdZXNFzTER8dTBt/FuVWg49BB0dkBF/gtRrpksbOvpQS1gypImhbVFDy9VU0qPAd
BxS5FT4MCfcwuSa5x8BZyXrhwhicaO3NJsCBqBj8jKSsgDroO2RY6et0SNC4QxdMPGrII38frftp
BgHhWPUmbLCJe8pEbmn+llpEw+rS+KFrnP8ajEebqKheWzrWzBy/or6tgZtRzUylfCsnS/g1mg0/
ho9gqBWdkJAEqMrg6k28EpJNUrx2hcz9JOc/FuW0a5UO0p4gPX1yibm9T+OVaglctVRjVJIV/U5W
J4xCYpWQm0itIHBi+pD3yQ/V+uAroX6JlDfgID+hTzICTZeyMYSHFmpol28sr3/rNWY2NwWcdf9s
6p7ro/Ly2zSrWNHcbWWk20Zwlqp7BgkdJSTdEctEvNjvtVojgtn80RYsERmnVpi3sNSmGmDGyHBO
L4MjO9i9LL9mxtC+fyKA6ClrUr+YR+WXNcZP7cgcMZVM7UTCw+clGCHZUUGgvh3x6soQODWIVmY3
7p1g3C3Z3mgU+IwqPf2q6vtlanMdEwDpo5yE+tUGI4lgMv400WzNMrtpBs3F+wOxS2FEjwerRwBy
l57navIGh+9ipCwv98uEtUFfRzJ6mnWx6JsZGgPhHZr3kcr4UDXR9/slMktmM6hbX6Jy/QL6DZie
aONqyMqd5CmWPEOnLm9e3mYbqWVfOtzcoBYsHn0KG1LT8acMhE/THqiQ3VlrEWXAPZadAlQqni/w
fe8COxnwNQeBVaEG3rJWELgYdJr+MzJUdTUnWNKWa5/MDyYCMydsFV7MylVBj89dzxnY/CZyjQ7p
GO7vFyaRMlxpUfalhDTFEXutJ9Cim2oWP7qErEZPJ15x6J/vV5HhMa2Y0fxhUIJBir92QlYJVefj
vMvdYTDkvjkDK9IJ9u0bOpjITyBhYECg8yWDNmUmU+zqpueYk8co27SD/V7y0Xk6k0qxTNFVOwdF
YWsrcCKHsrHo4C6/q4uaXL7mJ81y9GUp1SEtEcSsNWs4fnyw9JZUj/dU6ZY7GnBhkcFgL488VYgh
+uxCkOitZlld4XdcpUP4MtCtWwEjrldVbQysDUzJKpZSJnnGuzc0YIzozHHKlkHapIGmzBcIdDXx
HvQMQv5mqCGS896GLt1Ph7DcdWPxY6dHp4qlz46xsqHi9NVRqD5hwcF9xdZMJrvei39hvNqgeJNB
TpSabxXGxgyt14FXH9ACut33AcrIdY/L5Sb5TFYzFTvgHucJXizwDQSRxvita1hU0owi+iSyr6zu
32vTuRYWHqOKkJdq8FON2WVOs69yfNGrirDrJrwpIxcXgZDL1pluw1gt/HyWQXsLUj4kA5yJTJ+p
5hACGbNrgfNDHoYafQzU4O8vRKnXGWQsRH6sQrPKRrpp3Z+VPyYeuvFl5pwl72mi61uH2YZmOm/u
7y2IhvgJID35HcxjteCy6CiXTDU2PSe91Ea4tXVjE8cMc8rIz0M3v3n2YWRAZ5F5NrJynYBiXJlY
BHxnBJs4eM0OSl5wB3S2LRdSHyrrivMt5sOH1jhPjfLJoWRgdDJUempcW5qjR2AbjEFz/BblIBfr
ZVrVYpbYrObdaav65tHLWzUG/1E/26ICKkKIx/29ED1M9LqgyVhpYeorDl2Mgv2VYQFJSEck7c7g
34esjlkoSq3G7zLGshJxZ6YzfUYuNUrbZCIlDafALYYSorOUX55JGFGGVOxuHh2WQoDrY47MSZjJ
x3VkKm+VzL8cl6UVM40MqkQp2Gx8cd7YWLTxg5YleCr17127c8i2oZsWPYqYriM75Wk7L/v40USu
2uUvxOjOG2PiRZaotmOqSQJPJYYCxw4ytdog0dmRM8y2KGYCHaYkWhwnl8omeUEvuGBKUfwUff+k
NzObtIRhjgPxWKfWN4XtBvaTs96/Y2LhGk01ghIIzjbHftr28i3rDXvVDF9hztCZCcFaGWN/ZAhC
vtC7S8dGbxXm8Ze7PH4xZChynZWtSrnObWxMbX5L0/JaKz9yoJiwpJE5pvd1tLp2MCx39KZhImW3
HE5cUFasQ0rbHQh/J0inok9e9OZxShxfJZsBGCLXqjAKMFwVW8Ssut0vP28wq+BeSx1IP2g+ijla
MygfnGVSve/nqrG43rdBif6eYwuFzswVlmruy30Pcp/EyXNtVlqqPtLB5L9lwJrUrL3pUbhePsq+
F68eZoFVqTFEjNJ9qYsEN6G4pTWnGn07OON5jF8N1CjRzDaDmA3BIoD5MhTZz/ve17HRfoQKa7ih
HIuBPXhtEmfPfFCv3CT/UnHpIqCpb7nI3j2ONyttYAtpq+Eh6ZOvRMtuWNeZL+3isQkRoCwx5uZB
m9qrO4fAvCbWP5eTNhlI9Qpx9UIlym7zMv3PWYYx1AZiQxy8r7hEfTvaewgWE8vWsIuFdctwGKwR
ND/nXvZYprzXML1vjgBQZre+QXHWFNSIpfvSJx5sW4R49NiOVPBv99VxVji46nZ/LiQ8d7bgHCiW
SpV1Ncm1SQS7GhgTn2xQCCDgas6L8EWPeMnLax/JFPCi4Tos+wavIAMnIkIOE8gXu0SOIax7lklM
7cQLIqqLv8mqE5UPNgH014mnIzlUXUWJ9aGXv/qESQKbO2nF+jXb1kr2637tO4tvMwnBMd//Ik8g
TTqhf6eIlr14xon84JTL+kI8Slwm35f9gmV6L7nLoXtIlsBOG2b78t64cn5IELOsrHH4UXU3UKYA
ipcjDuacrJ+Qh6fRvGmt+Bpp7k4x85MEC78Y+m4khuEq1dNtYmBkFaRHbGrxU0XkNCUak3X6tRyR
AmoqTGjPQE9hyC7nkmUdpoa7Uyee1kLoKLLiOki6KtrjpI5LkxN33qT3v9hq3kzb7jdiMDaFlX91
BlCxAYPLhERtAyoXkQpiAyClOLWIKUTMhGO6O9UqjTSisykO8kGYlbtp7FnZKUrzbiTWa6e6H7Hn
nZ2cnpzN+Ko0CvcAzD5Lyxm2KVfu5pJB+2ZP8oKWlCZrLAcK/uSssTFeTilJhRQnREorAx1P1DjD
uoAri3Qs9CEgZHRL2VQuNQBNcFyvrLH3zaUruxw6KWzbBYa+cmZDSIGVPlD43ammU2+Qx+binEap
Fr7aS+aK5ygj5y8WyZkOUVWAeWhMw1/iDrc1/cy+9nrU/jhzGk3xqMkblzL3vobQQRgjc4R2Vrbx
ftAEJU9iYNT0UbgZkcXSdSlPLNanyGUnhgx+r0egcsEZMdiB8aHyGSfemelDbfmQluvccYZ9M9A/
UG3EKm7RPTMYqRZ7SX3onJrwxDGvwqCqFHoxJY4MSCtORdWbHqW3ZM9mRopK8lrmcaXSknG1jafY
Z3upNv/5Ui8VaJXmILt/fdYw41RYtuaQG2XkmwVGEBID443ZDK/G8tD3JxHqbFZ27fJ/7zf2oR4z
UrVkrS/F+nxILhTP7Y069cNhYCN2cCyYKpHh9EE2L2ztfqlD37+oWFqS3I13f276/SduARsOsi4l
5PuvEFvxH1U94QQcNohyxr/ezf1P/vzxnzujJQaadvlyv+3+4/27P7d593v+c+Ofv/l/3va3e0Vi
T6WKSs0/X15xf5EDDjOyP/712PenJxwoKSiz0t+/uP82VHNIHVNF1VCh5n+/8wyne/HXN8X7xLs3
7o2qmeCuVCsCQxaDiVqY6VprDbKN2qVhYQwyFOQ80fy4/xw59iO9pGYTLm0OQD76VubjtlkirlUY
hWjnsGmM8hD2ESFpIhwBvuVgZRyzKikZdDYtARcj+XLj/UvT5HFgRClYgAiSK1UwEsChyq4hyjuH
KCcO4f4d06lzQOnskzms7SxNXDtgD5tqinTcw7V+IJteP4TT8AhLksBxmxOmaJufGfNWHXLg2EcD
qdYjYoXCKdY2ySKoBRHgSTXdMm55gSpHkULBJxja5a7yhl0YGzMw2YxkA7MuEQCZr7lie589wNHJ
OLQLCThKCXeLYCFqeo13zi7stZkmD0PFUX5PCL2KNiLMthDnyEwNlz2IUm88A416fMbhTzEFED5r
tH5grBoM+oQNBGYm6okvaTY81gNYZU2UZ8XN0XC26NHVau0kr5EaHQD0g9UL+5QJzQXCrwE3MFxl
g+rrIbPliZA01OqO/VOE2bU2TBsUidb73TBzpMkpd2ZRiYwX1uscRpdRTR5J4brOSi1Ay/RgN/Tn
HkvrUeZJxELnwgM23F/6ZP50S8f0lQaTyCCLT7wfaPia7mdTbIdxoPXZ5CY7xBpNYne10v4saiB7
tBdPESYFejxMvABdg7o33T1tAlw+MhhExaHUkGMg+89cm4YnIQSwWTPEf4qnuol5yjYXhJs7uyrU
8j2wQ8PvUnB3uVFdxsJpmKrZAU6Rg0AgIQ2z1rIdgOVtZ4sSBowDObDCHo2F8WksbHshkJpH1cKj
N+VFQuJK369ikZa+dJ8t2lLsBabvejxAvRuMmj5BtILvV/uzZ6S+jExqvsV0HgoFhWA64U1rtA3Z
Vqlvdg6PRyJNQy6UKQZs5/TTqsGY9kPeBqKWK5Xq7QoM6k1DmE8FZgik96wnlKEl+2NdDhp1W3mq
O1RqXe3CHSmbXW0guyhsDpl12H3yDDivaKG3zQx62lkE2cbmNJKEpAvImKiOaWuqMbYhFcxX3HY8
jXRdJNl+jpLuBVgeKnKi3sjMLUPEJmVWfVCPU/3UpPOudtbeg6ltDF3o96L+ydFwF9U6AknRI2lw
X8pGqrAYM4wBGTXEtOWhmoQ8WRuHCp4/8gPd80DtmgsoXmmt2vAWkhKpDjvLJitJVubGAk6A7FG7
uVYerdrIvKiSdqhQOq57rSDWV77ZXXyljPBqh+62N5gs7Lj5T8LOYzduZmvXt/LjzAkwh8E/6Zwk
taxW6glh2RZzTsW6+vMUfTaw8W3g7IFhW4HNbpJVa73rDVc0Dw+F4d1CbO5JaQipV5OnTpvmm9bp
XzSuQCpueh606t1Ak7gOvOFadwIsC0/O3K5HLNjwBCyD5isnAtCYMPKXM+5FQKiPXo/PUjaNPC3t
5GxITaNT+QIa+mJ6/TAa1lnLXW6G8tF9tOMU0lDEnASOEJtxvfe7EHd9dMTQWVel0J67IvtpDDWA
bBdx24aANqSDCaLOexe4KnJV8BJ8PJ+6/NA23vssvPzJdIhJZecvXdkdyYP+g5+himPkeTXnS1aC
IhRSbENiHlepFO2GOfS1tWokCoO1m8341tfFQ5Aib54HhT0GxhN+5A+wXYeTZOG2EhTyAN88qHkI
Od0/ouDcyrA2V8OEc+BAOmU32mi8OYHY6dCG6fqlzNP4wYQ6ngotOfZFdsUqoGbtxLarcuP2/Awv
x3nRUJDjmY2nbBxe9T4AbEKIte1n982xnVdRrv2Q7gWO8lYb6nVvTm/zHFyp5PCxdF0VGTOvSn8P
VfxnKAktSuHS2nuWuht88fUowf6q8N1juLf2HPO9x501bpxDjx47GKtTYYq1NWqKFUxzCjUIlUXz
UhdQ1xkFhfOhTyoEmSgwQ3pEUrsvcUIaWj3eyAjeSNO76qQOrzM2Md8Rz9gn/ML8bZuE1SMhAKBW
80qH2aocJhqDDG8jWTcQWqeGWsUefqWxAJuAgrrui+AyNM4XvgVMw0AYgdaZlKDbzbZMySCMmw/E
Ft1617iXhfnEbAvaaE+0dfEVMCF01C1tROnuMiJzv/SVtdU6FIlRyC5NelBdsVt+GmG+FZ52xWvn
ybct4myy26yxbARV9UBAhD2aX3gW0SNB+Sx1422KzGfPJU0BeYNjIYmqXQd+vUFZzoz/UXTNOUsj
5gDDwR77k/rMi7Y6JNL8ULY2Rh5dzGR6IlSiWDkeQDs0rFNl9yjximdPzy9tRK3Ws8WmUGqyZiWV
9juLganQpGy63Pth0XMRZDVccykwZxHbtG3fNN06I5N5Lm37TV0adajEmw4NKxviXRbvh9T/sKFF
0bEjy23Hz9B3f4nGu0FEC/AZE8J7JccBlkr9OfMMTVLi//DqhPGXQ55C4EebMHeYeGEnaxDHh+z3
VGvFKTCGjZHh0OHaE9xtgn8QmJM9xIH6oybuAoE2WrB2lRNnmcUkBYiIyJXgx/xjjnJ6Rj21NyCe
dojel5wyEneCH7gmNCuWpX6f5w2t6llqpdxMfPBzzsqGArTzi58oB059dSXX/IA3KxlHzV1LBwmY
pP3sWMn6FGTJ9gt7Iw0DTc2cP1jIt9qHXpiXSYNP26Z6vTKa7Idw5j9gYu+UKpumrn+1ydlPuQ1J
baRBNwigq4xsaxdnURQHzJvBRWF3yibcuQbZe0HmP0Neu3uTA7G2nw64/lrbMktJJTS8qz1Dihxo
JQFFi0vo4V+t27AegdeMoD1pPMzISPrUx6EacjZq9s2svD6dJLw3ovlTC5RZfRegW0DsiX6xKTTn
LGb9kNYlq0GJJMfVsKbxxVeXNV9ux65f2tyEesaI1QFUri+FIbYGKLcfE8xZeRfRTd/xiIyzNNB5
OEjfwxKiSOZEn5PGvTZJeKoQhtYimLaTNkZEbjpyow89ohQv7vDdbY6al75aM/1RU5j7Qti0Fyhm
IcXRUkE3fLMnyzu7Bshxqv0A4X52NctSdt/wNgUYrZlx5REdGanxY6ZIUshLtoH/AKBMOxh762oe
Jpwd9HMqMnvP6vfLMMI3J9KSfV+Pn8TLRDvwJTxkxHCvGKDGgkuaXKtKfuqixG6fZIRVPY8Xeyr2
jsaObROFU1Xvo8k9MqXF+xAAnMJJd3ZlMiU4G/Jbg/NgzsSChNPwOcfxbtCho3qQa9cS4sO6TLTX
CP2Asjp+1caZsKP4FcHNxjM9PGWUPAqq8Tk1ied1VVCE+ZSF4CaeHtWM8JIt0zJEl3L8DgJwlY3D
rGtV+fEN/fZ1KvxXG0zOyr5sSX1NreeqTOy5oBdGy/CcimY/hfbBNuvPcXgy+rXjG1+NZPLKnxle
BPX6ephInGxJqnHGF53p+8onIsPoyWHdJaBiTQnY5djAsPZKn7Kt+jXsb9fm//teQsCFTXkPaZTw
ceZOPqGR3CA6L+FyeHU0WKWQH4z9GP9sR23zr1+FhMtqBFlE/UjA7EqQeMnLVU5wUIcg1gEdizI8
GEgJh/dsKqfHtWnhkp28SnlVx40awub4W/1wyGsM+K6vQgPOuDorYZVvMhvWSXbzK1SDAHNgZ6iH
dgYbEm4JG9iNOyTw2+Xf6nv8qQOyErhzrHpQjgqbmiLVwASgTQEs9C+SD7Ass6x4+btmvEtXAR2H
kGpuRg0/CX5f/UhteDv1b/U4BhwnLYOHduzwO8F+7mzaT6xDawPEDsn8tzqxsifrreYIaTI91ymC
b6z8e37DSM8IpNdjEQDhoHcU+5qkXPUT6vXquD7F6EjVuTpdk29lEd6tJDioF69bHD/VG2BwbSGc
ZpYsmnKjDqfOS72spt4OXvvLe+cYjbOP6LbUb6P0f2qZZBtkcqlvtyQLq49HvT31Ef7rraIC3JiC
ag7crJE0ExYVHIO1Sthb1u9dg4IQEf6qYwKGgQWO/9HyMxXzft390mlb7Ao0gx/tsr8/nkT6HqEC
qkxldxaufLNfG+BYIBQwFHfqSxHfrhR1mx+pe8yABjoUYjBtI/+lDqXj2lYYnA2gOxFlX1NVXtUh
1c8EFaHrT+on1DmV1Z/48V8nFalQT044qpyjeile4oFUClZqSUq2sbycOpw7DQcOY7U4UmC0EsjD
FOOcM6T4j1eXov3A20mu/LK8ChNgsY3kqbeY6pVpip90SwyoyaQjspJvj2Lb4qnC6A4Jh+bW+zjS
Nbb7+boM8Os+/Wa7vWmC27XAV17GBU4xZnDWC1QKTMzNCXagm+rcS2DResmt6Mc9nmih2ENH+K6D
DgMUptmy0pNdmYUryPrNwWkRsDXppYl+pgB6bDbmM93CVzGKgoG797TQIOyGG3UsHtkkAcvUUMRu
bnaF4N9ERo+obK5o5LvyWMpDbBYxpqrlSzWWNwQHsHV6g75pmoAbSIuuxmf1pwgaE4G9AkMpDztI
Q2bayd24MzzMe5D4OMgw4289HKtd4v3Sgr5Zt878jj8KybkOEDV+JxmWp9bWsaAbWK33asn00yqh
/7r4Bec0DFPMDlHfZ6d/ySLqIekAsrsm0yZrZs+wsQvQ9KNHOONxVhtWm+LSHjWglG5N7elH+m2B
u7GA5idVPDRKW5immppXGmoCA2BHThrWQGZiHWZC6g9BW5GNQVKmawEKQxq+9kOGt0hePUQ5ha2r
RmY64gUYptkvPAXwd4roHs2J8y//VD5+Dq2Vf8Kf2OpaT8XEcP+I6PRAAtm8hzGfrXXiKfv6vayN
8oJXTbohYWDVWvZOGkCp5PzhNDDoaDTAtBmm3UOUbH8j19WQoorC5IAFDgHsajhJ7YywD+ygjAG6
8Q+IsUKy9jLsmcSiik5xTl/N07wn26TE9m+E7KoCilv93AaAEfjQW3jFMcx0cGZeIPz8WFSc5sK8
qqCKrfR6gv+Hp6ggxF0PwbINNYaG0l9v8+oFBRL2N4pr43ux2CBx3bYke24Jmh52BZ3MjJnDHiea
jLQhRNX4MAEqqlu+1jw43xNiIodsm5ks4Vnjqg6oeKaMulHz/QN6kunBo1pirOI86d4pqLQ3GYpf
iS+NbRKku+WlMSCAe4Mj31aYZbwe7ag86tTXTtmsoTNAIhF4l/+mFVR9pQePkYcVmpvyXi/Lh1Qm
06aL/HORcF9MuvuWC58Y+QngdMgxvw+oW2TyRP76vE9mfhOFCkHhVFQwwm6WYmYgNsdBfNcLjQQC
leNTOs2tKIGa44n0cnMOT/hqE1E8HuHh41j/7oSVv2pAN1zRyl1pxNhZiF9UnBXRf7O5h9Nw7omB
C4X5oRsMJ+Ipv9AHElAtZLYbpvJqxdUv5t3xCuZNsI3t+kRUnTJCvRhu+u3nD0FAadTgIbieNVBn
9SyEA/e2Vgj8AadhXbusAQaKXBMhNnaV/QX5uhGBE4oY9lZROitXUfr+jlPVQHFhSRUV50ORpyTL
d3eyHgzqfbK7ScWYKI96wg+hkB0LYBvkgvqKJHOVszIx6hop9HKMB0i6U+OiZWjQ5szlKD/uGQUT
vjNMDNT/dLu6OtL5UcAgZNjD4IYHeKjxLRysNyelgSsRszFyzMbqMrrNlu1gp6cuM59pyHYE7F0k
icWrvtpl4VXoAwCuP5K4CS+utKjK1ItMTKLL0HjP6+re5c5LFsMDUiwvtg6qR4ZlsicVJOEBLlxu
s9zPd2Gh/1Hzs4WYI0fWYV707FjwJsCKH6I5ZE5Lj2bHGYqJC70HKJLqc0UE/maN/rlJs7tpFFer
5l4og/hTw1xp1THUNofUI8sK721TbOOenCQnZMPvZTBcIOw/CkLG4qj7jBUM5GAYiLTHQVSmODKQ
UG6GBCMqeYetwKpnIAx7ncYRW3YEsTKIkt8QxCyGqkaJehCnmcjlQRjgRLjtdJgGYpntJseVVfN3
tWNe7IyYM0bfQIfcIO7Im0jURSLwhDKiaLdVU3Vbv7Je6i7Aahv7vKQaBJpQmB5V6uTHwLWfrMq5
py6BFEP3pafMkMkHDMF2+nUycgkCm/6CjDxo+8uYEa+PUxyaLaS6kfzxjPo3ylB8jL7iaakx09DS
PWAeufOYSRUM59qoeyP9Zp86fHKtx0zb67/L1L/9JU9N3c+y/tam56Q6lvZwzhBUbpeRX564D9I0
TrqidXaK6ZnFyMCJGVnH9QihpmshjUTlXU3sXDVkFwxvsCZLvtVQ0PXrt86cXjJSjnvVb+Av5awB
gpN1UrvP3Dc/ylZb6RrpW8vsbIAlUlfBRzvJj0mwAFUps08coliECXzFkyv9L4aBizX/v/ldQwQ2
XIO0B6jVHj7Ai0/rv1G+W5MHDQ5sj6sFHIp5WIaiTH59P0XAjPUbNqZc4A4Y0UbclEqcitSjng58
SKXG1F3Ro/SehU+wsSuuUpNwNygRoKaYjMSGA9oG3nH5nxMKdbvndz6T5hRH7t6Me/dhtuhwUD6k
+UD/NjKORPUH92HAVCCYfsiIz+3fmPnXv+/wf8qB3Mik7Lv//T/Of9LJ/75tHKvJmPCCf/heQuOq
ihrNxoE27ZCzcAhpPGDlph80tmby4zBX+a5mgS7ScJxV4xtIdA3FuahSHgg6OVgBlCsV/LtZ0Xxi
mACokdNvipCfTacKMBl8+c2I0N3fDQ6f3rKLArCtMwgFY862ZsbFCzYTPAhQkFV+gyqbYnWfZoqK
LCyux1+uvSI4lCVQEC5OmL2ZqL5YsdUKV7gYCkKtPPp6kxyy+Fz/aRL5RA6b/V8+NOsfrtHL3cIb
NS3Xx7w7+OeH5nt+5o0a7jKLfFrW4U0yo/RUSbTMckX70hMytF7IlAs9gqnLsbKB49TWQsNy8arA
ZQ3SXsdSe4wIx13IMQutSUoWD0SgpMsm+Tnr8d0bXW6hWI+fgUk//7LZbOt1xINmJ2mRFLkhmpKD
zNpnDEXZVONjW+2iGFBaPYH//3vG+897xnJYNFBh+DAZ/0OCEA0Nzmbo+w+63pm7JN9ooU8Wdsw2
UWgR860xgbnNWqGbqRKIJ+eFpKdZXMqEgOl9qtjk4Rw+OQTkWo23ZfE7SJelrhiPXQ3FcikYRDM/
C5gGldpUIru4zz6fTBkEN8JBeEEDuGUgnE/vtHNYTMyIAowWVOHqpDGUOdqKvNajVTF128mrToh0
YVKlAoZHLkhHJchYzgsPKZ1sJQqrj66PJNZVexsJXMHeSewjXpk+jv8jrkU5YyAL+CihBd8HLezP
7K6HcI8ipI9QE6SHH92yuzKuqinICaZbCmUzDTbwuAHA7GMDE+u/GMma+j8t87klPctEtGIhzLBc
759pGM6gWTX+xe0hJS9pM1Ks7smSFxvThrNTTo+udHHC6j220mY4uW5j4qQYf7Mn12hmkUBGr7Pi
1NWKZ1U25TkOigffiVyCG/gldFXvrUnzXzK/+rsodQbKzWHVjdiIaYb5U5/kby+J7nDPdlOX3AiP
/PYzFg5shQA+2FBJFVtYZVmLG1lXeQ+pPdxlUdfbuQm5Hu5no3icdgg2pI1xso1nIqw87TXsYyKu
62F6Cjyx7WV/xh1J3xHYtfFxmjmXxuScHeiuWYYNasuYJObQlxGrvDAYW75SGsdwMjdJ0Tx1YHUH
i9QSCq/OIBys02GTw53d1BNwY64XW5Y2xBvVXXHwvcYF7GTBU8ywhc5m9TDQHeu3WvHbnBpJFWlu
m3/nQYSlHGsTWd98VTGplu+bFHJWqz3rY/RdFjk6YgtOTPd7KSgjNL+uxgSzLQd8BNSToYhbrYeB
TtheVF8c1ckHktFjUBFEFxd31ZrSRVvrWWFDcd5/TIHzEer1BnkxlF6ySVcyaPfAkJeGoBtgG2oE
WY3k2FefihhExb+2tZgyzcm+7VE8N4R9m3rs0iTCoU8sqnAZ/J7L6C1q88PCVO3jn1U0fGmmOlZM
DxFg2VEiiXCKQtBuatsx406RMRM7vGu3WkYnmjT4CLveLdNg8CpWl6o4caTBTEj1lpDKLz6mcX6E
OwYCWosaeFB9R4l1LU4PmL4wjD8kcEixAL55MVCHItDZ5NqvMmXZVnK6ZlfIHbMnuPd2fRsM+PxY
bcHF4QSoZLckKOm7brCe/bD6CNUq5EleXO+bt6QxP5YHPG6xPnNK8RynIwwAfA6Zd5jXOhXhqWrp
8TuAh4iJXuK37340XR2SIGgJEOI6U7p36Ml9raWUKyj/DCIS0KbrP0RT/SDE5Tor3UTPKLmnPQ6w
s6RNzEnLs8MbNiLZJjTIi7dwTFja7l4DOBkNoABJeY/PFxNHjV9MxREDpcsQ/QTp17Tlto3js2G0
7B7MjDD/PNcuDP+0t5Jzy4dsyxqSRFl+TIXcNr5yXpkYXDMZfx2yyjgP0NMwR8OCJUuuqTkd59kn
AM/EJxPLTgyo5BjuEKQBWQzZj6oc2U/0AOGpjK8OveWRRJx8U4c6A0B/ukyz/HKy2XzJJFhyNqKW
RQsmEbH03qsfNyxHLQZ+Xg/ilMD31GP8XL26B94qAWRxbN6VcWeuJ9Mat3ToGM4irBjIhHB7zWH8
PxR4RwuFkmKjKG0GdxjbjSdImuXB65ztQgzqkfVgpJNyJbbCicMTrLKThR/CLtPKk5TkZ7VCt1ZC
kw8mqPk+HjWILGV5LHqlig/kQ1zaGWmT5lUbjJrD1XJdyGwvbUkma/pRz03D5t1Eu8npvpVH/8bR
wBgIWLJOUNKsk+cRPr78i7GhkaHJ1UxsMAzX3EFfO9Q6JuOxa93coJKnoH8jfNwFX4KKMs0NXqXL
P3uGQQMCZMIqBXzFRjubXnuG8iAOuOho58RLvVMrv5f/dOory79Q1DEEbW1otuWsAlEtku0s/0FC
Xj/YRK6cw0Gme7+03hNMdC4iErhIy2KDBtlhNDXr56irHsjqgM4yycfI89JDnuYGypEBunneFOec
fNZ1NSb1GhjROcejeYVE5+yXs1zOwvJw48GU77sK4bBgP9FCfkgYqfgzMnfa0HWFP82+8Me9Gc0x
0QY58x08CshmD9ZOwsvpVXIudb0/1DnAucHwcGsZ8Hg7GIJnv3hrCOSzTCc6Zng1YfBEERIaFXw6
0Yk9YrNnO8J/eyI2xjOAVDLqTgYt4i1IdaLk5g2mTr+tKc226WC2ZxvDvTPeXb8ayOm7QlTDGV9u
le5cRLvKnbeZGI2jZ5cMc0AJz5OJDW0aMTZkLX4JI/8tS0bsoUMdOkuI6KhwsTOjh7QsjG7nZ6ef
H8uOxyUOjKup0VqAmMAf1Lr0IF6iUmJGnpwkJzAoXXyRhsYektO4x1cYizksw/QCP0uEZbI7OZrX
gWQQCS8ZoqzT2biWMJxOEOzTY1qFcI9RLoARGll/oi3MEJmcfFZqRcb0NssxIqi8uIZYYm16uKTl
SfyYwBDfmEqjQjOWrEpKs7IzTgsDOOtQolRVDzNLK9eEoQOre/FhkXBVfc9el43fkQtfB8LaZVm1
SqXNgF79mxDBV7uQr0t1UZBDsGFOtp+w3lhHffcxRrAdfcZ9MLnzuwrvyiQRAbrSMzgVQDsRm6A8
24UanQuCtGMEVbNT7aY2+5qj6LzQs0uTSCuPQppxHX5EJqK1ydUe4UftlrNcCNMKIpIhiSpYJrv1
yYjJFSDwl4e0W8shYPzV3ZY6qZ3ZPqao2McpdKs8DPB7HujO2KIMAO81liLPavtcOOSIX2D1t6z9
vIsUlOKHDEF/iy67T4oarEM7p0xvb7Ip7ooPq9jnrgUDHWETo0Sx6ZAEJIggQ8J6F9ScuGec1bAe
z12OVE9Qc6r80oVgNz0iRCtjDlc32IjnpxRccTUMvE4P9Rlj8VIZNNFa8ZVFJCOjWl/dF27/GNO5
e8nOy8EIimzaG8N0k30yKncNskOt+KHNp2qnd7tFs7UQhJdMqlanFx3h2W+9BmUZRMpvq47glHTg
nIVFf9sI6a8St8DwDeVrSsgmz7x5EFrz2OrBLXIks0rzSneLNsSdbg7M3SJPvmWT86wyghq0WybA
zVwX7UA730cfhkqvN1tzbq6NZx/K2UVo4hyWBtpTbOOh855gSzxNRWftRhwnVr3XHgmaB01TekBi
iNuwvS4m30U0I4lwQVerUxfUG5lbL7kCNGulrtFS8Bi9Cc5TPFC0WBfHhDdFpz92KF/4O5nAKknJ
CLEMF+tUb7JdQwI0qPHJIpaWgQwqqij8M8Y4LC13BC7eYJGUkVhM1I8U0ZhxKKUaqZH11sP4wgv6
PdZTH0jTjhHzFXTF2bTR0wklESfdHYsBuootqJ7KiLrIRTBgDVKu86K4d5q263LtfXmByAkh9LA+
WCUWC6nT3ZRox2Z9YLVt3lXtueAHoU0l0jjRRtXnXdO+ZIyuEclQ+xaANmlKWx9rFX6bWr32J+9H
PluPjdY/JB4s6LCF6dy1wU2PEki1zG/dgI8u0EnSTdJHh+AdCPLgkoNzm5wcHynxrhvwoU2PB6Sf
uDyRgylzO/ODuAmWa332fgNuweeflAisqNQVcv9gFlxticAILr2SoiZKioQ9GKdmM6dbWkSNQwRe
/OCP0W8N8zQ056DVr7oVfteaJN8Z/iSmFfhYYT5HlSavU8m5YmmP/3Ts9Ws83J9y5q2sPkhd8BhP
tOgLwx7kvFSpbNhbd/bucmruh2oOPvWi+DZMxALque2N+Nn1Czyb6z8ZZrKGAkAKkF90vfoxm9vf
I8ippc5RUP/W3pBu0kD2nGIAc0iZVBayCk+yrY+FZUIXI+eGRuMwaTw6QWg7G02bNjGRYmu8D20C
tWDrWiL9XhARH6ZDpIXd2gMI3NgM3Zcva/FMzrHx4mf+T18Ej2BQeLTi4D0OW33EORSuFZ+AUvtV
0b3E23wrh2wE1DtjX86AQmFaXcSFxnr0Hojspx/Ff8rYbUCja5TU5MyEXljuhLFTLi57SOIshx26
CZyNhTVRVFuE5g40OEpz12lQGsfG2ynRiurHVUvizDRG1GS8SBavG/gzczXTKih9fWr9xAQYwaBS
eCz9UR2za0cxTjtVn6+8MbgtwqlFgWGom6rBmrLEtZ4k1NUCwC24tamqZpxbsRSYUN9gqACvFFub
icKvUDizPZXZ2uJBzQAiDwN53oUgomQZACz6HB2dI6bsQP7eCJVWdR226a+Tbjfpx9Z1qHup7EeD
jCgfTkeA62+/Lyr8dAy4J8ekMyBjuT5TnCQ/JXNcsrW8DrbLxXDOqR0dDdt01ji65bvUdenHIP4j
0tUeR+n+6OsyXBPFzYynH0G9rV+zWmUzetCpb0MCICCe06+hJyP9ew2UYYtdHUNp1RPX29rWxuy5
iosiVk9mdqIy2CKnFTkho0ZJo19MdHvLKdgpK+4UNp92TDSKerg1YT91omR3ZUVKC5rFBlt9PijW
uI7iIJtsPL7nK2bUEDBQXQwyKI9WrXurakZIhFjjtAhEJ9KWnYHWqN8g9dTKp2XAuTS55ohuz/Iu
g4bBUgD63hbVp9Vru6iSj93Eg7qobkOPeaXTiGFnfQ2BuAVaJza9jUBtMQ9M9Qndovu7QgZB/qd3
IQqdKbkHkF/PuMNV4ZddxWAPZN5jv31YbDpI0p4fTPstj0inKaYRYYlCfJwIS2CvI/kGbPrkBWgP
BEtoO0/fVYYZFu5+PHRVSsDINU1gCflUTZWSGC6a5UV5EsvmyIp2C+zmcxm5zTN7nd/PnzIwLqku
n8dCYk3rU3F0AeayRlRumiD9XGArlKLsq/Hw5YXyScDbnirv1jfizc7LrZe5N2zkHtrK2fuqf8Wq
rIA1hmZL+TqEkVZtC6XyUuNmt0Esy8kv/aSm49cwafhlxVUG5JNUEM6bFYqD4O/Ol9bttRuYHjPN
3Ck15vJ0Zda8s5vu7Jcm1KXsFVNXlsm0OQYDHDqMFjHeRDDTszwvj1yhJjLLUEMNiobxy3OJF6kg
75LB8pbb9O49N5eVXhNH/10OPJeaFu9Gl5UzKHA7UMix78F11QNoH2pL9rPoS0srqMp8yn9H0gap
i1CiXKWJGqR2CTXnZZn0LtcQqgWz+hTQuWWY36r4QI/ZROfdGDSxs6gaqdJZmQYfuRz866MQxN6o
Ybyma39Ge/zow+kZOIyBQ4ahV3xIXB6PGgBjuRu0Vrn5qediwRAIQwIFR62v8Mn9rHs/VM0MaTPb
LJOLZYDVOz9Dv39ZtEQB0uaVBqnRwcxqI/xoBkiUb7HQoDSE8a6kHgZ75FxtQMMV4YNrRo0cPgOC
arAp5qkPUQ/w4QAkYmOg4AwhL5G6IWtyYSkbmXxa+CnQgx61trwGvtL2svAaOYtvR82URBqMB9je
FEL42Ksdz4fyiZQbQ37qMasSmwLrGqUXxBtCYV+q0jIoPZdPOY3t94m60xcAPovEy3j1JDH3UaYz
l+w0drFsFVHtGOFwnu3oW836khh+imwe6zHdL8dy1FRX1kxS07a50fh/lxqSaKF5J58rv16ExYVa
x1n1ge32OXbzCwYkYJ0seLPAN1l0zCTU1AX+mbvWqfaY4NbEXybfzdTLnRphQjVj5uVzWYr2irz5
o6O5xeH6FekDgwuwDBj15kOWxx/LM9QYBkbBokWw4lVbcnu2fo/CRHnUKEmcKypufz+6LkJaXwnw
lZrX037ngBSomII92hLKDPVk+mN+BzjSJX3wslIMDLSNWWDbVtwF4cx8GG/LiEMWmBLU7sscvw5/
nLkiAMNm7wm9R3Q595KWmtBQrnzHkLcp82/LK+9JMV2TYEZuGeGWT3Nje7vGgnu86Cc1n03VrNk5
i668zMpMoPCycldjTYoeoLLpG9TNOifU9r1Cp1TZwows2cwdYexKVajquURZIVgF8lelUVxoI45V
kJiUAhk3DLWhT6HW1A6WVxFxapHInITAxil3rXqwGPucHGE/mxHzMl2bp52N2HmqbSJ+qu+FMADF
nplp2W8mK+o39xb/NxjlxTWRAwVK5N7RwhzUR8ZK96EHJGUAkyZKW2t3xTX2qI7V8Futemk9bGH7
43/aRNZqEvlvhUFOAzXkouBm/3iL8NLByYH72sci2dHR+qg6vQb6HdCJSqJJJ9dP1stbiEe8yYMS
N+0KbzEnflkmGKW6N4Uf3hZfiwyZNXsk7N8+OpBwc89wilxnjnkPZtqlnOcqqcDT/Uj+ECR8rRrc
i/i+cr9lNGyiV406zYUMjKbF7qCzdnmziozmx0wILx0vzd/AZQlq9LGDsxo1hMTcFkuxghLqWpbk
8fnxt/pE1avFVktHphQdnclIRGHShW1umJ7VK8fJLiUIsnTKfLfA/DqNKQHHbfF7yJMHVTnJjBKN
2naXpwmq4pJ7h7HKm47vphWiES2MaVqZ8r0ZEOB6AB2uKiQc0zbw75DnZc3olC49TSE0ZegnV+hY
zmErdsDiW06XRo9h+l9ZPJWNGDxaZx8s18BhqXWBScm3xiDa3mZIKuh2o2KjnC+AiRjvKIVD0fZ/
dAYeGjYma3NkISm+oY4C7obecTAC8BQ6MFsJbp1+3MAlS9GAZBI2xvjLTVNinYr7siZmacLLDelu
mYe4Oqr/3GOkRAm2lJl67EPld375FRKIgcQsO47xky/DEzPN9dRo7kZh4ItlgZ84pLr4j4tVgaFE
8fEMyls5iKUKasjl+YktDwEHMO+qyAuMz2V0UbWX7TEPrSP5KKYsxNG5hcXnvc5NR+6z/7qACQuO
oXU4vQ6j+bKYY7T5DNs262B7ogcaM5ZRH9f9XWt5pzivnknMJBeKzcY1/WjX3aTN1p1lKLMKf0Cu
8T3bGCBlGtLTxnFeYibgKyKQDqLnHijJD4bsPRq7KjsMyual8KoHbcBjnzHlT3/6s6jUwyaDXkKQ
o8QWdevTpDp1colR6mK7z1Yg0XUFk4kdPsSAno4IGL5e5yMPURUCQ8asQ1bYsF0TZoLPYGwM6whH
bDV91z3QR9IdVmKq33qWZIWsFBV4jFEfGjojL4D0B3n4e2mge9m9WNbwNk7CXhP/gRFynuwXJ7SQ
cYlmUfAO1kZMIqY9h3w70WB4bvaHxJLjnOuUgHi2256i+iqgXjbl55wUP82YJYLp3LiepM5aB2XL
9CBnYEA6JM3WriFyEXl+Tsi8gVJnPxeK8ZFP42PTmpJ5TfJo+3CwWgkPrlDkqTqieHd4KgFntyNb
SzS79iqXoG8NKOlGJ0JqoVz0rk/n6UQXlyJlTZQKPCX5x6OwhZuD6qX0yhKHLuokXRYfRYMaA2tW
pkEexxMpLv1GCbErc7cLeSh24dLNEe1pF7Io2Xn+Qa7BwmLojPFn2nc4RnLKXnu3TAayDpTctdrJ
1Uxscd5JXAYgjcNBNVv71mx9uwAoXOqGquR9MVdJsuZBq8YXtW82cNAB7oczDlXIyFULnzId8gwe
c+LfflXD+7KELutZmd4Tl6bAquFS2u95kOzDBHzAHUWzEm374DF73dHm37XY2ZLC8xw3f0Z/+Fk3
zNX9lGuWm5RsRIxka+EhwLSyS2crchILzWIVQjFer3DzA3+9q+6OUISDn0yrEaKOVeK4r0f7Rl7M
MVb2AB14DfzlHUHeZ00L94VBkoEy5Sg0VrhCQdNoCFatIn1EoX8Leiqw0KIC81nOFfrlYQqwcDom
GZ8mP/mAcQi4J1YLzFkz6sHz1N8Ho5ccFmOohek1NSsrYh9YiANq+JcRvcs4OvsD5YnKKMTI1m7+
L3vn0R0ptmjpv9LrzbmLg6dXvx4ovJFXOk1YWalMvD34X9/fQdkZSlXdqn49fhMEARGBCDh272+n
3xewEDmYTC+VJD1H5qcusb4nMvugAEaq2tQJE0EX3Lx4pbxGRPmyTNeh9ttNsvo0q0wDqDsVbBfF
bWD4TGmGeiLeV5KZ3Ug9fOA0n7Bogs+n6BUuM3YM0CCx9O9gAd4GyP02mDIoakM0723wqLpP40jz
vgTIxJQkg3m9qwhWtA5zJfHrrPzaSX2D6EHt+zI4bDjKTkwGmAHqhRkShKw2v7uQKOGLxkNjreA6
fYhOhvk5TEXdtkf8tlpuUiZG+5XdO6tcCvjhifPQRahn1dXn5kbXwwRk3lZnhgnPSquEe2G/tP2W
vlup3cR5sJk95jQzJ7bxjLj4vxqEjwizTQBNSHTj3WiluzZxPgmDIhm16R+RktRGAsa6NJgipR1i
Nt6DR5/2GPfVp1Z49ZrpnZXvtDdozRDCK5SY6qWNComE38+6suIvSind5xnoAI3BTzW8XsonCcv6
VcjaKtLYMo3adcaLbRXFurNfAIzjKFQ4CdWzUaOjxPj8KCQ8BnN0sSXSZcvY7Sr7rJKCWEhDkt67
nTr9OipnpAIm/TPLro/QOilGC/ereiCSHGmaga9GtaIXAVwqaWm5c/ylvk0aOhS5+kcj1QJou1tt
7zR5sQlGD0qIkPcLvyudqa5jb4tunpCGyYDdx3TrxkEaLksz4lkOtG0xYZw2mLJaVR3GTcN5UqPj
c+m+FFrzVRGtVJ+RiY8PeFr2dVbfKaZIGdvnmUEPBpFpM44Ws6f+IwRSknMafJiU5BR3lCt30J+f
FvZhpk7f186jrumbOsVDLBWNDpIIGW4mMl15YhDz6zLKIkZKjkiCrNWbD8RgzxhPY2SARKirSzjN
acUp9w+eEvOUZWAygYIIhq6WmRUfM32ZVV8klKrjuTy5s6LrqT7YMvbEGMWR0E7MpPk3U42fqqvs
VfN1XnlHt2K6bna+5UONTQaJrp7/mBTzyLWIURvv1c9j2k66jZjepLhnMsDhPuTXIAayYM6mBvfc
8Zta9QMWPip0pvHUboMm2ohL46pWLSt1mZcWsRpOX/rXo8tDv9CK1NETdDjU4jSZlx5gC14B53F6
WsJPVA2O5yhtIe91Y4JIgizTbiIAFgcvRaG2sXP6w/QanvElf7ElBS/ZSDS44dRwJWbV1PbU8D2s
y1tnxK+mVJ5zh+K6qb2HpSbpUfmAO9JpyjO/n1S0RLhFvzgAC/M5P1pBCLONIqq7Tovuiyprlrrf
DuYbE+HRBp2oNW0Viq1DjnNlhPGPAA4G+WXxSVSwDeOi+tyWj5NpPy0EKdXodcz5OSv8Ew48hR8k
gWEOw0/tjS6jL5VmvlT31ja1SqLXKn5Q1apYKhvNww0KoR5JpEd6O/lb/KrGjQSWoJKHDkkxHLBJ
3SLR/ygH4lBx1z8VwwPxZvgbNeepNgyTicSEoit9Xtq3WmFpqzy4iqX9oWzq4XU0TggGA2wbZ6MR
mq8qyP8mGv8T0dhEy/dGA7f+2n79yS6++Zp//8//uPk+/I/r72P8rfyNafz6tp9MY6Gb/9J1ywFd
bFJUkkv/i2ksdP9fOjhZRFoe8+uGw64C0Uj0n/8BuZg36ZbLu1zfA218gRqLf5mGLxzPFL6rG8Ly
/itQY89/J1oEZaxbzHBjkbaF49uW/js4GMtPNg9w1s+yjlch8M6Sh66bd2k2El/qECjsa3pzjAy/
pl6HwMswm1hpGrcgCUc1GAX7m5VH2sa0z+XQjEcZObhe1MK0YpRWhmdtwDQ958Koj2al1Ue/IH2K
b2G18Og/bJZVgg+a1/3LZuqCt9CU4UkqdEipgC6VyXRf3g2vwPOFhi6kpNWwrFZApggUpSHTAxNZ
iCJq4f5aW17rMDxtJoH0P1BM9PkXurwU8ByuFnZ5O1vw/HIX1uHCglkoKYpsftlc1pTzPwqmeR/b
aXkk/xXEiWLCXBZ2Z0Vog+1TGhooDSXg8WURq81BszUUBxK/Ka/DSB5XU8jYQt1PIHR6Qptp2ms9
Rpq+LB8YomfcqTeh6Vg9hoXXVRdHyCEdH+yqqbimcgJlv/Ds1WLZTGJCi0Ws/Wg0rxtOIYpguv5u
v55sLRlPLh7BTGk07QB1QtW/tLh3tM6kUT3TdZDo/ci3u8UOHG4n2aMPofonWgiHcBdjQh77JxjD
OxE0+l54+VMXYSeqouaGStreTW690askvIvwJyGkmJnhepVUdDkc+V6Ir0GablxT9X4Gq9+aaUqA
TDqjthuQKpgYBDJZHhaI/fLbJE79IZtbxCTXhWF9XH6/EPXOlpaI15B1Wg7OWjitR5xdl+DctSaS
S3Tne1tCLnZIlzxyP6N1VGv+r7XLa2Y10JW9bC/HXDYv71teoyNGJVZn/aaZump/Oe4fPub97uVj
QyNS8ZnqzF73Ex87Q0q6fKe9nNxl+/J9//XXmgpKeVrMeHHUNy6LvNF/rr17DXE9OH7b35bu9t1X
vV6Cd5fp3eZYJAPyP9mulzdHg6h2DTzNTD0usXq+lkXxazNduEeX7WU3magpc9zqoGXP60GXd1rx
TDSBCwXHAALyVx/77rXL1xOBBcHp3e5l83LM5WyKtqZ/i7JmvRyy7Pir4y6fp4WISJrUP19eurz1
8trlf7u8lkrjtnFALb7+u4bjUvEX4TZaAg/Ihj9WoG4Ap2BhPxJ2glnn/arhgcfSpvA26YTYGk4t
9Y0uQrFytDBEystnXD7t3ebyWUg4Ex4KdaDPwwaFV335FCTWXqFvl2P+6n3La69vXo5ZTuT1Ey7b
l3e/ew3Cj3FIISkdgPb2lJDPRLvnBZAxp6+OpKjSCly2Y+ht8+r9qj3BCsvgQgEQU+96c1TV7XMT
m7wq1GOEh8gCigEpR4zySqoyv1d7mqVKeHNQuBy67NNVxXE5dNnsHAAPU2oTlZkxvqMWnsqtWBZS
xJTQQmu67TxJDKfsWI5b1mw50u+4bC9vvmxePmYgAPj1AyPdxqxYMFsMm6c/gvnqj8vasrBBTgEQ
mQusaL92tBKlajpBIFUCsEUFdln81Wut0igiFLvAxpY1Qz2Cy9orD21UT3AoiPe1erEbCWqELu1Y
JBx5nrcVRXzz/uA3qLVXeFo7e9vEyKJ9ktN0WBZdH3D2VcgUBLCFo6Mqt2URG6pQVJvLDpFqNUP0
5Se9GfuDrkXyuCwMV0eWUSREd9p++HlUl8qUKF8qCRss1OthA+0WtbAwmRYbKJzsjuJvsKgeLovl
tai0/wBFR+Ivo1/HkYnYY68W2MXErujlQYZVe0yl0x6XtQQICiDPCostfDIEQvZRjC3jrJ1zZDqd
LMygN5ptaM0PTUBHf0pKMmvVDbP8vpP6kbNg5oZZXuyWe8dWSS7Zac7CmPdjqqb0dmAltUODiEZd
ouXCBJa3t0Th7oJZt45+51vHZQ2z28+1yUGITeJMfJUD/J5XCyjPmC1aGrQAcaQrUp4Bmw+As56s
PYaZ98Yo10zVzMMjFwrWH7gQRutcd2XbjTmDC0zCTZzT1UsjHRyX1pVA8WP/mOWdtok9jag8T9k5
mS3xRm1Ajk6rzlpabxcgXHt5cdm/7FkWxezTzsPXCx+gxAj2un3Z/+ag5UOW7Qy+2tYw2uvX75lp
GSLEZG5q1sxHTwz5dtRaBqQZua2OKH1/LhTcNagGcy/yvYMa6WCo/csCEtHPNUn3kwaX2l7eeTkG
pQ973h1+OaZxaov5ER0+5C/eIapUytRl+xV4WKnm7l/un5yQCZPSSzA5/3bMcvT/w2vLIa/fsrwl
iIcXAsWJTPp1Osva5V8lycRGIZszlaIuxHK1Lv/uu83lH021nT3ft6pCuiyY8aDk/vVaqGqQQNUo
grwisxkdblhVtZRLbXY5cFmDX0W9dnnPZffrx8YotvbvXnSluqrvvnY55t++5tCGX5mZuWXetLwy
GNk8Los2bPio96vLNja/nwe93y1thYr69/vffOj7Q99sv66++ezRGHnqtI7BffXVf9q/HDrHZXmQ
4uXNd/z16l9/0+Wk00k8MbmYbN+cwbJ6OeTNRyx73m8vL755++v+N6djZjtLklcFktJ4s8h+beYl
gnXEZNBuOOLy+uUNjOcEm2pmEuLXmwKrNY6GzSwapnxWlz2QmcXrWjnROcwBzNJUPS6LcYI4NKtF
ik8IeIBaXV5cdmdtRW/4cuSyFmXEOk8ZiM3kstvpVGd52f/m44wil0djqBR1Uq0u+1+/adlOmvlp
rvwMT0rni83l7cvam8+8nNLy6ctufu4HjamcrchHLDeN8XF5Vi5PxLJpIcRWloiltOmTSt9cjtLz
iuSbmFYI1SnRWH1DdzhaWkCDautcFl7RYvMpEP27Y21RFfmiRdbb/lyQ4c5g1LKNOwIt1bLqf286
O8awqvqzmbpxLdU8G1XD7LKZj8yQHiEiF7tJ6+RRetEzbR9GECZGDz3ZfZ866yWgIs9I+hxx5+L9
fQwJHjyWXf+ZXKOc/PhJbFthMQ1u+Zulb53yMaV/8lsz3zTqv1u675cFURtYQOIm2lgh1YzWFYSK
dnjhoL/vW+XccEwqc6d10Q5gzdf0bjdYzoeM/8W2xxOpz/hhaIRxw4gmzzaeA89Ds9dJk95e+q7L
UMTSi81hTZKUAtfLH3pxXEah/nvA7h8G7EzH8Qjl+vcRZJ9i+Y1efly8Ha/7+a6f43We8y9Pdwwy
VKAhut7bDDLf+JfnYcXxfYuELULFLuN1FuN1non3VbDHcF2T0/gZQmYZJJcx5esTiWXgwuQM//f/
+jb+z/B7+dOILd9tvzVmC/O3iC3L8304FaZuWCYfJ5zFsf7GkW4IPUo7O3JORB8B2w/a8dZqH2xR
NHvkkAQKlz0kWOQMlZjJuA4hGRCosIldU2ccarh+c/n+wicu1OjgxSD/ejqMXOo+Y4i654h3mWi0
sowKUq19Mm0DEXwVIbAyvhGkVd3qxVe/Cpg4hA9N+k11O/hD9nqn/3Z53l6O3wcvf369ha/Vh8fC
MOm7wUs/cWbpG651asbgSwmi69EeCbDEUncamKHfDE6br/uqPUubKfh/+N/5ud//79wq3Cu27egu
07G/j5w20RCFXSqsU5oP9tcymNKdMyEjpsnPcx8bT1oSnoAZpnDijyieX5w8O6Zlkp8SyoudiYgD
VaceoTWV8/4fTu73PLPlynCv2txvns5AsVAn/+Y+Geq0n3StsU5ZIJtNIusvNpARwmYDsc1lrF3B
OglRJ6KRsVVyVJzvso6EMMyzj1mpTQesVfUwetu/Py9Gp/900XgahG/YWH6APry7aHRyZe6OsYU3
LLB2ZF9icWkrHV6s/0NP0/ADHY6daWTaOpmxJMisB+9c57ZyW8a7dC8Ty9ibst86WT2dJkZ7tpoe
dLB4wuRWF0ffB005ds0jLGqDKT+meRzQIafBGV+YBYQ3XX5h+MPd+6nFNDHI5SgOy2en9T9oiWE9
aGl1x0OWXvuiWOttIu4dndDu0IAQ40/3QNN/yMJq7snBxfAtPfMQJe4XzTE+EeHkn//+aonfLfXq
V3R0HitHx8bquOjIf/8VExEFHfpk60T1TmJEIK21YwtU/VxGdGAB01AjxMS4hB3rFc23Mohq7PX/
fydCxqLNpAPBfly1308kTEw9i6bJIiyjHY4qTTnXA/Nh7oCyGe0jc587u5okFlLr0Lb5ofW08env
L8af7xwFffKYp3B1WwUd/n4KcVs1RPl01qkPUOUae8sFK06wx0EJDaw42fIb/VPx9ufSlu90DNRJ
/KVKeHe36n1iua2RWSdTt/cjEuu1Jo3HMvTuyiAnd9XX51NuJzfQvmg2ze61ztBxUwvzI6avf3h0
jD+XNw7+T/AFjmnxQ3jvbgYvMEU/a6CCy7Q9l+lgnk2/vfbIUNWTzH/Qvemb7QIrysnJW2Xx0G/J
P7+mvzUf5FzERNBV4rprI7Q9k82ghIeN3neyBxOl0aGckg51dBocvFZh3CTDjSWFt4Cix+PW/VNU
5J9Lbke3qMcYF2PFeH9nB4YwgsDBdEwIUHlCexiQ8IQqk1SufDcmyJgD3ztXmtRQnkHeQmPXbYLJ
eaYdVj9IEHNk6IHe7VCterNr4tlomHWvAH10g3mCdKDdZMCHAz3y104u8o3epRPNyBBGkAuID78X
Hu0K6XDiy2b/9/fq71Ghr8+tZZkYlNTtygT57/dqmvnOmKcV900Kb27UKuRXOqc7FF15qvvPXYh1
/e+/cmHR/F4VO9RGpmcLAlLxt757PsbKa8rGrc1TbPvjQx6G010VN3eiAl3h242/9XMv2kXKDb4s
PBiWzktaF/k/VMri97qHit6ydMATPsYXzuVPT2oVtWWG+Fc7tkGqbWOhP1qAz3YuIKVVNMbjjgxz
fVt5nkMaqGZeG1JSE8rG3HsGJHA/C9dh2ISPheibf6i034NtODdAPq5Oo49H2kIQ8fsvQxSKZTjk
wx9rH+CdlkFOtlvQ3H0OrwvB7nqJT+HcrnWMbSfRdkvk0q2qV8IBGY5Ru8ghehA1AwzaK2eM93aP
y0T48I0DG4V3yW1cgBvbj4O38WmVXQFFoSPCcORVMoEVNabgNIrOPiOaCuFp1+LGi516P7Wevx6t
4F4PwbKGBCEW0j62TYU0M/H03RihxPBUuy+N6Ljm6bitwXvif8V9N82xQVROuRGYpPaYMvS7YR+L
sjz9/X3GT6jupMudZtP0danDeXB93TQdWn+/X8PCGxNrzE3rGKJuh4/rfNBnRKUl0r+tU+S3Juk1
VNoAuBKtZbCNc1+VaDRWtNDQLQVNygBvQj1SQ6FlbNCGDKGSI3JzSg+J5lxlynAft0Oypdn1jGTk
gOafqdaRAEvM1+ZxShSUm/QIXKG4zVJkkXBU+jVjrGg6DZd5ZZmAlx1u6jAJV3nYG/zYeKMjK5wQ
BRGfNS/DnUuAd7IMgloqQmTZJp3SXEtmk1WQPJVM5TKIDW5zZc5VdNCyvt8MCL9OcYQOxIsb/4j1
PugGjNwDKuWsA5rBlPqqNZx2S/OAW2hITxh2EFZPjM0y3HrvtKa2q028HCBUsirtD8AzHkrPfqBc
i/aqWdRk/fMUj5spi+RjZCD76SOkdH6NGrdynOA2JTMLGoZ111KG3g5aW657EjY3DuTBA+3/XU3i
2xk6FQRYO3Q3qUn+CtBDzJNhg0jNH2JFNx6PVtEFq3qGiOSOME11hnGZOxYIMY3P4LLVDdwB3+lH
2NGN9pgxylIkn03IUDO5KqKDsAmrcERJOZRMRuifyj4M0VnbX7u2yzaVxHkza0w7EFxW7rC2Ac9y
de2qzXvzuC2L2ryyKpg6dn8TE9F1LX1i38eyPxWNXGWt7z4SyYnyzAm2tde2Ox8w/XGapw8JVGLC
RM29YevRASP892L0oKlGfr2BjIeUoYzjrSVwWbpRG971PcIlvYv3Jvj1ZzgIt5ZX7PMg7h9cg98c
9MDXsu0enLRPz0FWkCJvB8WG/D8l+YueSPN07yPmupHr0/DI8wbyoNMeYq/O1jHWC+nI8EHrgx8B
jMPNYKcKsJ/5TIkg95R2xqR1+DEFJnssKWtiAL43bZCjQpo97/NQMdOSFNd1MrinALzEjoYqXgGC
9wgX6U0cdFPz1GHa9Jtq12nByvTk9ODl0c4uo/FGs52VmRPmOFdAXxxu64Pw02bVungmvOoG82Ox
0TN73nOvmViwOtozgt/G9JkAiwzg+Axo4N0KwcUsdzi5bps2D7hTfdZEHfzwY0Jg8KK/+Ey6A/2d
y7vBK28oyQxQvLO/C80kXdlSn5h5cMRayj80Ho0PgfkFsdODn8bGeR5oWZj0pHdVZAFBKHpU49l2
qKf6UZrhLrSG4K51CNuapEbxkYu173yPC6/d2HkD1USLBAjEvjzkGAoAv5MbnSQRecdJeD8l9VfL
HOW+wcq9R0H8NcB5T4Hh3/Ro3+74B5n+Shr3gOD5q+UH06nNS4TK/XAddkLHaW+SfsevesU8UIw7
nTusiI9M300freCxMWLuiq5zX9qzPffRQ2mgW67AmJCxZza3AE6BZeZM1GCNQPTwwx+Edp3Z8qvM
2vrWcns0rvMfIalSx6Kb5MZOzXKXYvaOdfzpZDUw/P0cC/TdpR3dOiVzCWEQWoSx+ul1EA5QWVzz
aEu+cCxdhH41RSBKdGqFLrvpLHCLusavpUObxYEdwbV3teRc1trHhu7wzh4Alze4CCkIym+klphX
qUR4K0R1V6WhPPQeMtgyDq6NCE+8MReP+hhBc/fNQ4+yOrInc5PUE+ZXzc3IgSJkuu6fm4jZy1zu
/EK6zCgD/sVuPqy4pM459sR+ksF14o/y3gSmEHjG1mlh/1p2k/DYAUJsJCmGGqiUp8LdhygIIfaQ
ksnw7YfGSsazBi7lY21Z30N9JONznlK60ZxJX0DwySr4gcwb+h87qEs3ZkCJlLhZvy6YJL2isi72
sYvevclmvGf1p5EW2pWwQhhQXTeec4xk0URkOXygnTkKINURGWxW7q1roCF45+3pKUQkCshjMXMD
wruJS9KW+7AG6EqsgbDoUzOqd5Cy1g59K+7qoObt8KYCCUoZqEzTe8N26ZwV9Iy3RttyyZoGiwHT
EeWu6QoXxM2c0V58xJtTkjtg4aqkdLrHxIB8BUg9iODTlM53RdtwyYyi3+Y5Od56Ip8YHHNPYQ6H
oU795yB3yocc/y3UHxLAUUcOaDtH81NviX4Lv4gpOgonc06pIQz5nSlp0l4wgh2KIIiuNHpD0Kzg
fxflbqDPsI6g5xDHkY7cJMZ9iM9k5dj0JRD0Rzy6qb0BB2JtqiJ7IqksO5vyPPWNBiu67tZXkJMm
7MAVvcVqvJNYzhsLj0MkA/tcGdoHvxEA7rUeAmoY2ruxI//MShvq/MbFPdNRpjiNtxrRnR1HmGe3
xpAqj7bcGoBgP9dy+txn5ISOudXtkKp90UjK+RxO1gz7Bay3HqaEf9Z6QMZlwOCY6lx41iBfpsQI
KSBj/ZTCpUC1yqhRbRU/wEbg+tZs8wwM+77FOHvrSaGBC6/GLWF1575vm3va4TNf55PsHNjbrGqi
E4piYpxEUx41e1uBWT4C1LIO5rSx9Zl5pTLSmBMyiWL1TNQLUeochmmkd2m2pE1o/S6ehb4dycDB
bp0gox7Hc98kyaZNEubohg4N8gi4AAl4SD6D15xrT8NEN1anuDdwM879AKxoR1ZjsvXdyaU/DprL
Kdt1JnzntinretWXCSQkK2oPkyP0k9FnN37XvNSGOT3HoWqAGbsmmrTrUVobWMskLgVODI8q9Zm4
9W+S2mSgb67K3ViY0PNbhrwMxlKp/I1k244F+cETxWLYp4DKkXHA9SoHxu8BgcORRtRl5sEWBUZy
PWUMOECv0ezN8o1JHXW7yolj4ha+ZKEYzkng6ytG8siqMBL7HM29mrduIKxmRzNHIt6Scn2IosLb
BLgHrjFhdjvkxD7PO16yJtO21IxiA7rsO/qNH1HZDwfpWc994bxUVUJ3F5dKESTtWvj6H6kWxHRJ
4CeQ7HDX5629xV3J/W/426oxm03QzGfd7G8KB9BQaLVfDM0/tONJm7i/c1F9t0gfMn2Dp8twAJiN
qOPGmLrD+gb1nymGPv/clWm079OYYrpUgHjnYczHcRt4NiT6Inp2nJMaDBsjM9q55TjRS/kxkgZN
6n3+h+d2n2yZHkDjbZ149NckT4c04uztPIDPanA5jTyyG0kywmqonqVXpSRQiHkz5cDeatJHYNIF
WxDea1RrJMFG4tqqSY3qE3mtGd6418ESdKLdek/9gJ6vGc2PHn8nwc82tNOzPaZEx0fjwQN3dZUB
MeK3Lr/q+fS1E8m+m8Q3e9OLurjCGvVIxHm4rrwEmgHWzpxMFkxEqzz1UdwgAl819ouRAf2QaZNt
EhhBV11GOB0/Rmmhz/B8o77C9l9cVaN9M/URZDJQ4DSMUwQdFX6LItH4WWokQFNpraKwuO/1ehW7
U7cRZrsJTE2svWqV6gDAUNRdRU2cbhBMnOvRG9dpgsVBDiGQ+qym9YtlDxfAOtMtErji8qZMrHbT
9hBzoRg1Y/vYVXBEMoynB1It4wAikS9WUsjwyhqyu7DtCa+ax70gNe5q7iv6HqG9iWwFQ2nlfoIB
ekDawqC4nW4qjdSYPCSxd66kBV4YJDv2zLWIBRNe+q5sY+JnXZgpiY8Bzplv6/RGM9MvuO2fSRny
tpYzOiss7CvTLm41t9l1AXjg3qdAp6e2po3obX0Zd0AsBLbe+Ds93j2Gj3bTwCJe9431kYrhjrbo
izU7xDJH1NyhW4H0GLCcau493rR4Z0iLWXow/MVcP2QQrLA2FeTWeNGWFvoVoh8A6CZujpFSztX3
yHu/TzZdDLOEigm5vQkGoiYYSsIiTLMyxLBUhsajHlFa5DnOQjIiT1aSy1Vupo/0KlAzSahCsBsU
NHlXhOZEOUbgTlfF60SaBQHUGPKzzsWskb54kf19YF5tFZm6u5VTsiP16imGCEtsdERFkASbPI+w
QYXhWRdmvTVbzKe9By+OWOX7vEpvYm94qGgEU34Q/GBp/rdeo6jsG4bpmfYJt2j0HU8jHcghx8x+
NAdrBuAUfBga88Ws8vJkdgyc5xg/mjru1xBcRz/dBGCGSb3CuR2WVD+ydfC3dn+Yxd2cwWjCKWiv
U3cT4vMdZrzOqW3CwurtAaXHH5k2Ie8pQrlPjZe0h1rql72NGRB8sEbs4FTIc4kFamjFl96wm5XT
4hekIbgCBg/lnsBpy65cStox+jTv2lreeIENLXzwQ7wm8t4w+EwtqCJ1Igc74L+QulNc9YSsanzc
3ONtqJqb3IGF47n3RQ/UFIApiFWRHW3nC4EKyklcjrcTMYeJAak7sUGEkC2mwucY9vBjj+uf3hh9
yAysoDtuMVgF0946evQmKCr+iJ/L0ce1PY5fYY5R1fu0lMm/AFVl+leQoVuyWS1iu/DyW92VV7v0
uMIHYKPkYKQgbYMpAtEYOmdy48iaFjYadveTKRrix3d92Ii9Qd6H6/RfG/tzZrQvmp/SPGmPqgoz
xqlbh9I6STPOVvRyzF05C3BHqE4QNLVrrUuP1hDt3Tz8WOjVDxFSPJMIRSPXpztse6vWy25CarnA
yKNV6jt3WjtVWzNL4TXGyd515nBl6P7DEFfrTBb9mSHQ4TH0S4E8e5o3hs8okTnXzcb2ipLaJyU8
U8/2phAAY83JZ6LdembEUz825PxtmS4I1iB8sr0IPSame0KlOwB86wwp6wq/Dy6XITZ2I0lvtu+J
a8cB9k4xfEQNXhpr393qfQPAXi+djWeNyQ2fk9wsa9lYJDdRqNCm0QzW/v++Llv86NrMBLuFTZEe
lQ6vyeC5WDaXBZ2SijQfhxq3MmUC2xbl6CgxFPZZHd1UppkSWV/207EOhkOrXmuW16Y2eomKPNqX
YxPeDIa2D3WpH906Cm+Whf1rzTExGY4AZeDCex/MwflsZWaP72tk0CnDSXOIQu3MnA+b7lCf0wqp
pE3MjC+YJ6hjDLZxBgRoW1YdCCEty/dFjBmZ+ADsci5BCvBn4Enm+jO94hHX2DxsiXtZpQ4/oVBK
t+pFFkCGvTRpVzLo7wFk+qg6qK3B4VQaNj1f0IaJdHGaJPW37rhH/qW+kFv8YdOKoe3rxh62Ud8m
64zJQwpO4rhcR3tBUXeerQgjUcj4mE01A8D1MUnC207lI0Cu2fKxtwzKhKt4pjfnCz+7umKWNt3G
5KNcNf30JGvz6xRLZ0335EenFBmOVfMAqTHGyKT1X0fr3GaUesWQKAPpDXg0CcDzwRP9WRpmdNeR
ribi6Hqwit0YMyJqSqc/q5JymCaTmjukWVskGA0BoDIgIvWDndIbJNwP42Pme6ex6tqzJ2v9au6K
W+SA800VZuWOSmokLZqHJ0hi7cHuBHlNcHjpRBsHqY/2Kcvnl8kso0dmL65do43Onldr+4bw66tx
IngdnEZhy+ZeT11/39C0uJoJb3wUNpVJgFFtrUVpfpJ2fovaiMo6zIjKyqd8n6bA3vShHXcu6QFX
U8UjGtXhUY9FchiBP2gaBEbZztFVT27drjH68k5nqIyI8XLl5r48B8m8cY3hE64X5CeObp9lUTw6
NT6umBzlkmgcWbvO9VDF0dYzOOUiNLwd9eawc+q7QpfuBseFuLejh1Rlvw1BHH7qJVkzlYj+KCtw
wVCLY8Lc1lVtm2vNaHvISsMXPKDZPs+gHmZjra3cKWv2pfshcVuK92Gcr/muLBXlthmpB4BQNo9Z
csgMqzzZJF40dSNvrawECd57uDgmalfDHp8xF38EhUiKUSPyE/96tKtysAnjGB7BcR5pqKa7xgMd
yoSHcwKzsnXp3KaWH14P050x48cdwyHcMCWJJLlC/ALnitCkiSJb2s30UNG8byGEn8qw/GSU0F7j
MbP3rptqZ68uHn081L5W1lvPof5v2ywni5Lxk5AEonb0w08Yw79qnhEfndJ7AEndnBFcfBCZLU4C
0uqVwxjdsZq1D/oUlQ/CNA90t711WQtrtXQ+jbIOD23vXDNSFN51EhxxXkBwTM2w3uWMH16D+Nev
QZeIa6ln5RXzsf5WSp2YseXF5ZgBwe+191jMtN4sR95HxKE+gsmV25g5YAasaAKQ4UPLpMjb+963
2gNVoQJWoFdad6WFSSoYzU3uIDkmsaEgr3BkJsDsBkZHinDnek+i0pqjlTCMMZfg0wooMzXdn/0w
OE+4Tfx93eQwIGFDOwyL7qoBQLBnMAfOqTOvZcAhqxK6z1lgrIAnuOo+fohm8VkfPydD0K3NLJYr
SznfdZJTXTcqeQxGbUV2NeHJBU1PCiydfuiGrDZy0mF2mBOFnAFXKglo2RFqMSROusrL6CUmKYA7
aW1YxTXT+YSmxTb4CMtfd82tT4cM0MoEzqNOybt0IuAtmjYdE4zPXeRgrZeacbSMzjno4ceq76bj
suA5epit5JuleZSk3kjSsc5QC3EazMMPqJOXNYK2EGCRCCY3BeMGSPDC8qTT6V/7oG54YB2gstLm
qmT/h73z2I4cybLtv7w5chmEwYDBmzgcLqmcKhicYDEiGNBa4+t7w7O6MiM7u2rVvCdcDEG6Aszs
3nvO2Q4tzYh4hRPplx6nsdOit/F5GNahHHX/SLREX2qwCHQiAYFX2CFOTYxkRHRX9E8c88YuuDcE
S7MISf1yI52AvohYSTfLjm1DEWLMRPSM0JFDnNXYlNb1VX8e60nuB726jA3WXjjoNenD032chPSk
hk1EmoPfmKSXlH1M5qDF+tWaI9V/n5wis+WMZ3atH/WfeW0BMrPaswb6h8V8sbd2Lo9pSje6JttF
NqkGVc890IWrNiYm10Pq7OOKkm+2zXEPfItopsp9qRYVX2IFXEyGn71V26dy5hlP2MH8oWN1pCQj
yrIJb3W7AAaXu5WXaKjeqiIBXYixGeQXgDNFFgUrJ0F2wXyK6smirMpuaTSlvuiIlBW0IkAwuK/m
oBlAn7WnqRFrBwT7WAhpTdHcd0JScabRvRcpDSo3a94Haskj2Zf7Uc9YogYu7mQOhk1v+f0EUBSa
NUFWWb56rdFYjmmNqIU22GzMJ8pOdMrJ8mDqR22cWpKhon1oW48VIy1PLn3taz3CErTpsotdv0+E
RRvEjvY5/jNdVtY24UwiZuKZdLXQ2NTMr7FuiL2WNbed1eTHbCLIbiqDfVRle0YKjhflle0b03da
cxrVGi09m2Mo/UUVUu84S/1D0CTKM0ULt15bPlPe+VH1oVIjuoumy4JMEUSDeNCxEOxRzhCAWDhk
DkBfKg1SvXryZbVy7EnZbRhj63D7jAasLl7zTRHn22gR5Xmwe16bE3GqK9hvKvuztvJ+R/7JxaTO
pvAhoA50MSQubAfEWThk9AUy+Jq7AiWi7o4ezQGgCOkiNyXrkrdUUwwBdjvN1NX8MoYpqVFvZVVe
BpCEO7361tIMP9gu0eARPs3cfgytIdt2RvCjsQl3Cs3MJ7Ad+yKk0hg9z0ZzOVxjOOWKVdRBcaRO
oq4s0KX5S6TnT4IYGj+0g69jDs85GQiimRq6BGOLriFl2d83BXMaEv0OmTB9sAOvQRh+dRsiJisC
/L3CBsaKDV0nEBzIWEG1GsUle2LAMNUEbq/VA0oZQj0X6va2NY07NSevXWQy8Uibx6Tpv5MxzKX4
c4w5LQApgXI2VmcAoIqVgvBbmiJx7y/ibWliWvgxTu0sDVmGnHm3uEPs43naqjBPzxTwkDy/u9hN
vIaJ9BZsmZc0dQ5jM+SYHnt2IvZMhNnxsglxlj7f6LQodsjIXuRUkLbfZq/SbqotBlOqIcmh2a3q
eBPndr1NM/uyaNb7LAab9cCBlhsXPjkxpe8aZkO8HQkZc2CxWKz2Sl37KRMyNJsGWKI9W3JPc5qW
h36uLdBnDF9Z4+f6BxIxbg+n/SHAyG+nbhqhUkXV1uj1XarTBBqpx8mrE94y0MgQzq4elxctLy/u
Qk6JRjB3243iVFdD7VcEaz8MgKvWgyTNL6Kn4pgZKV1tBnFTgwRMT54mSvjzuLJwKcKIYUxPpptw
JrXd1ENZk2xZVsmexjhxknHDFVQvX1XYdS8JBKd7Oxru+8ENL0YbHFw5ps+EqzFYJfHNvhkz1oRA
q5K9oTFPHkmk9XJrHkjzpaWhwnLX50eElhX+5z2kqReizT7srKwOzqyIEOrUPbml5Ks1EVbdJtmJ
jMIiNyif9Da7j5fhnAP/eMoZGW6yonteyF89R1bh3Fh9xPnKIrjMDfZLb7n7SnFQqvI2oeW0KpEN
qqO8MrgWa79sbcb5M6Qf5gZcf73+kgXj5LckxxQp7r3BCp/kEn+C9KCVUy7FbV5Od7J3xv1smKvN
Nv9eLAMlRtKC29ScDyRbxiasTPFqhEvgdbGJ/SZtD1VMtnTq1Azcp4eCA9cpgphmWe4XklI2ZmCE
7+ZUfsnh7xFIQFgnp1Jg7byaciB0zcnBYKXL0pJ3ogof3Td8Vlt/gN8KvE3l05YTYHeIK22nD34W
paAXXWiBTmjhRSNV2KXVRJpTKRgFMyUaeKBnGRY/StV/t2pBjkqg38rSdm7MmGw31CTHxgF2XpoZ
KeOluTf0bMRvzg7NDMnZtlGlOE1U4aHgx6HOE/QFNQNAn3CIvmp6fY8u5hvz6M5jPHhxWIv3pgO8
dbbryhNtg/6wWNFr9nyXZyuBCGu439C9jGXFhGuyLqGe7wn4De9IlUG80AAgZnXrLQ4/c5Bz2rLI
MAnduuPQC5A1dh/7RopTEJrAFSfH9hGmem2d3xZyDPfznJ7Q6oT+oKkcSHHPWJJ5uB7lxsYN2XSD
aFY7Mza+BgOfXIQ4IjOmCp1BehSsnB7hYfqWhm4qu+y4DFzt2PGtqaELyRmajuC2TdpDUGvRyfSR
9IuMeWYy1dFr1a/R2RxFSiY3nkCX6g9LSr9ADTNbjW0eJZHSOwNnNEx05FHuYldnN0rOqeqOxdC8
NSovwNoyG7QgDHlA1ggimesNjqlvk0xBczrLycpmKvQ6DLddO+/rsIbfnSJ3dyZLbVQchZAqUu0p
qPdOSmpGrJgYWmhHbKVAyH8qUvrCqbJuym7Czq0M4nGA06a2NA5VuQOXot1rZN3oZsPmjXrGs6Lm
oPWEJGEuo9k6uv7MZK1rW2hkQFE2ZdRxLGzjBKIYPK+JcEikOYXf2gFsWqc/JikFlUZZFBqMxDV0
SgC/1k4O0ZI7nG2HJlSWb+DhPTk0jB8QUT0LVGmbMjbustHSdgS/FtvEqIO9Xuu+/WZMue7Tn8lv
LObr2pR8pcom9YhAiF3QyJ+1U+h+4iAZ1IGIxXnIBCRet40WJbU7nthA74as21uUpfeyBZWl6e2N
0TSAPu0QCW1PZpHd3A510O3Mcj6TXA0je9GpPxdd0TmAqtWhJSdXm+gkew3JUmFLuLMgjjcY6hc1
c6s4pGNXgmjMCPgfjQro3W1kkGBTsNsPcrnreefQ03QnS/HQVTs0m8V1lm0wk+RTxP0RXcwhNLqD
6dYGFS4gRxoSDaMHalccEOSLkfLKhY3salXNg+FhgjI3oZfo+cpsVPPDKAWHzqB1fKevb1AtdH5h
LQ+ajWnfpArzDKNC2KC6AlCKld81lT7vh9muNo2hiP5NsGZMphOc0uE18exWGPeq1JLtFJBYryYU
JNGgCMOvzZ1h0XafJyY51cDMxMmHxxCp4FPuGue04X2r9SQ4BcL1qqn3W234EvP2eYKc+k21NNsk
JAt+cl+Iav2m99GBc2HP1pv8+cv174Zf/+H6d1omanYEk1hXkWo+KQ1frg6VayBEolbD2PXb619e
v9QKTlDb2qPXN0WzL5FoBnVLjr6BCVZb9I64ovXPf/ylIhXgVLN3rdGjfHv9n23AdRZ1DNlzpai/
R1YLIr+bmek9P50Xyzko2SZTUfIcro8cXZ/O9VuRF/kR7wEbCH6dP778HlXxx58V1lI/tpPvRPX8
I4likeKxAV+ysyQRxZrR7q//9sd/EHVgU7ZWjteuHtbrs9XDhYiQ67fXL9H6YlU/3BBPm3Csx2eb
G4At8vVtH7n9szydDwq+4Imx6lOdkkIq1z+Bn793V/P89d+ufzU6sKjb0HqCqJqzgoZk0qZpeYzp
sHY04Zd8X5pzfICXtLbyww97kT+uP34N8aiImdjrBRlcJt2TicOx5iJ5uKrs/s/C8zxXJOd8/MhZ
CuO2a+Lv3S9mHCkM5Ib/u4Xn9ZPA7+LvfuYfBh6l/4bOxnRtU6CUdhFK/zNwR5m/WaaloKRZOnpu
afNI/wjcseRvCL0tHXm5EqZuIGn9w7+jyNvBtyOlowtpqf/Ev/OrhlsarpSIyZkUmRbBPyT8/Cqd
pLfa48x05CG03e9Or2ivgP8ZJwZuiOD+9Mb8jTlnNR39otPEj2PySqEkmMzeQcD9+mBBP9SGSRTd
geB1cBROb1BPI0LUazP2uW4b8YOV9dinfi3mW7dw3pAWHrOcEK4VLpqr/FRmJTbvFcEwImBLpzlE
lsHMzSG0PnbEM1Bk6SEhOseZZA6NGIO2TwscOkWsMbHZJTK+QS9/GFmRobfRcRy05uFfv1D1q9xa
WusLpc/qCJdPSvHx/vpCIyBBk5k67mHGrnfNJjUTcix7hssbFCCpDkQIvMR3S0Bjg1ldTUA04gLt
FGWdH1cd1or8gC//J1rTmyxDL+GkxFrYjfTTwgC/YXNCNzhHGSUdzSbXv6Qc7k/GHsmVdTRwgQw2
VdwSWuT0deatCtPbLOHUQZGq96V50hiyoMZIXq+pCNkSURUz66BqZVhJRRxts0ZfNpoiXoyoJnAR
AzvziLIcjBymes7Jb/MaFheF9QG+8Eux8knCgsBxx00OicPs2TXJtB1V/FNP5kNRjQ/XCPWoJWXX
2Ojz8rnG5KUi/GmD/dkQJfpUwZw1VhoKLwv3lpV+hUkbwiMdPoZaEjpmowb8N5/VrzaO3z8rnCyu
Ll0huUP/clEyu6sQbSzu4RroiaTwmRjgd7dD2rBiOIoUjgrMOzJeLdJJB87z16zFxZaHVuOUGPQ0
SYiJIPnc8RTzlUOjCC8dqcgo1E9VBEdb1s7bBFPJMywDhewANSUijDGwwz3Z7xOSkC4ELHTRv0Ca
k9s1Ak7iAvDQoIabWnFkT0qu+3rQ/GbkJLlY7reM4/XJbOq3jLg+CwP+Rosl2Qhxv6HJes6N6nVN
M89LLjw1gZWah5tYT99bWTwE7dzusDChO5kNG2RqdpcE2n1vICFUZH3mJ1O0pFwMjGD5D4Rv8yla
BdK1yHEvQh9XPAnK1ShJEKLT+7Wy5zXYzmnSEx/U4zU98N98Tn+zdjjKdrGZIJm3/+qsY3Pr+1mN
7iEmiWjbrNn40PhIskOC3RlPnZW+/esH1P/uJsasZnKJSId55F8uDII02rzSeUST7Er0zQ+0eGHc
rDcDbcgvxIDegZSNNrHTvwGTgxla8gkrorr9vnCOTRz+pJUa1uFh6L/+6+f2d9cshgasnSymhrum
wv3ZTGfozHdyLXMPyrhx2xJJTsRTYyeDl4Fd0+tLUNAFVr//+GEtLE9QVWEPG+ZfTVdug20mGzXn
sIaSThAfRbUaAAiMbes+8MMp3aet8/yvH1QXq3z/z/J+VlOJxY1tct2m/scelYS6QR6z7RxER+Bj
HN6HI0fFNWj8SkFWFV4na0gRZbysQZY42AnAmkidLZX4qevuOR/IbsYbw+ofEeSaYHlZ8ZGBSIHA
82vQoeG6JyOySFA28EQyr8rIeVwzeNH7YF6a4y8FZMzCsk/FwFs9q9WaiDal5nF9dAxI1Cx7l1Rj
x7X5gDl7ZHLaopXO8uOVIROaMOLQW5TvV06CWlHsZsQcgYMcce1kdtlO870TL2kF5QeFMrOKOiAE
bcL3X6t3zAcI0HhmsIlIKa/REAdu6noY1H4ysDnrK8criTsyHVG3OWlGo3zT24REzOvCk8FesEI2
A0Eq8zTzscEZhPoTbuKJVhZC/GdzKF8Qx/J/2Vo37jw/qjVKqYbzTiIqid8rV+OK/pC1+WbPsBPr
dXdYMTljXRcI7nbCidIDfnOGB2THThaZFVmT/xuuMZiyX32I3JGOwP/GhWgoB7CxXO/dP7lJUUpn
fbQ00yF0V1qBuUsKem7zQiRY0JZojS7OqsqN9OrWNIOcOkPdLuOiIZIKj/PEMIhG0OCQHSgKqg5n
jYobgUbmSQ/Rjo2Is4onR7TNfU6lLPrwBiXwS59gQjBy1A/ZrmdB33Y93O3IGkghr3ty4uT3WGUk
h+eEaLe54UkHoRnzUUY3SqK6UV5rwh4jJoCReT7/7Ar7pIxYbC3pfivh9UQjYahjvYuZ0BA80u2N
1Gpuy8X6kWqt9IJgfp6qQCNjXfqrfKeFklEtT6aIbhCsPTqU8FiAGpP0oVRuKt14c/tspMRUO4kP
D20S6p8u0bbSoY+z9Byx6CQdu4XpaK/PO3oYPRIA7YuNUhCc2rx3cvOlhccalCg9m1Z+aVBOkwUf
IwDQ6g2wdzIacccGCkQqKlG71Sj5++OETng7dOrC47ZewFQ87JtjlzszU5rxyUyqg0Fz2hF5vLXT
8bbB8LfFduopgoB967UbkYRP9fBY1PInWuhynzfVrqiafqNXbrK1CS84BkmE/QGbgZLIo+yUjjB0
Fi9bDH42mr0pMNidlonmgY0MpUxpMEnePfKYEeG5Ry3k8FWlK12FK5mf9QyS4jmaARkBLpp0M4OX
2kRdgv6ddDHSoXW0x+gCTn1oD/dtW8VI62KEGLTg6sQsj5Niik/CFUaaCuxt1ljxblz5EqaZo/hL
Exo6qXFuCslYdN2cTVoRTob6zbFgu6Z6/jZLFEprb2wJs6dE1uc4qY4k1hpenZKmT5P5kPf1IauZ
PATVblRyH1lcDHNhbYWiO5wgh+SyO9QroSYABeAZs3txQ8KZcm14CtuaXoLevGDASyG4mpdoVIjE
W3o9rbF8FETupfwathJ7XwXWq6zlnQ1Hjtx8FFSIwfYF6e0ssrhMUiM09iIaPUfOUBDjlwIKaKIP
KxVI0ObKqpcJj9qWoFqEYlOJIX3tf+agsKyUvRRZBJnTmpp2EUqeEOeUUxACPc5wC4ZF3ZdxdYaO
gJKrR5uofdBkvnBopYnJJJk8Rk5PU16joh8QmxWPoeDzJzVQnGVD9qcSR2PghCo5rZSyylGRak9m
wMq8FCyxFkPPFnEX6IhL4mCvadHb0WHp16DqCL0d5pCmjTa2zl3dISSd05jh02b6anLbbKYUJ1OA
qJJW/m0Kk26T5vu6Lr825qqIJv1qY+czA+OgCmBamR9udwqi/kfNanNsRu5jDAj7VgZ3+BOfCkce
L7vRZTAxkzPpaMUtE4mdjQ64UtFrmg+ftWLYMqAaZ2W7a6dzb9dfu7p/JtL7PbVOab2catL7N7FL
QE06w6noGkbGixq/ZFJu+y7g0N3tAX7fMVVaeBNUs0kGmvwzM8gqwtuQ0ZYyMveDfnyIRGl6ytyF
MRyOVtsEtavKYdhlLPUF6of7DgPDFgEsrWbAbJt00mmorPgtu92qLLsZiuB5JLx+RDZzN7SgnUjM
wnjDuxNZrxhmc6y9zMM0mxAajrbE8bObaIlILxUAuoMqWzwjeg12ES9fSXWQJtFBm0hR6GcvoG7c
0KyzN5FB4y2zaJnzO1+csSVE2xwea+YNCbI0VkNUSLXVvSi3uGhddZ+aqJwKZ9gmI0LPznH8ujWh
OC/qBQlIcVyK3ELdG7NGLkyv8xxIX0tT1umizMeTXmzoQH8E8TOung6VL4tmZF6KUDCFCnsGXPtu
ImlVj5JnVbOSMoQ9pW4H8LYKAMVitvK7FNHpUJdb4PWKtqxpcpQkOG0cXyp3lpvW6OktLv2p14/x
WLLdztoemhgiLnf+psXv3OWtHyRjspUuRpPWvUw6e3Xopi/Y4ujS6nz8ArD8RTR5eLTbfJ/WMRR7
cCzbqAIFjbRhJ3JxIxwqP86RaEh6AGOL+Va51ldkR0RpoGws2TfjAfqMXZwqM/wOFHjIwu8MhKdN
XjOb5jT10lUQQrusIgdMjicjaL8I1KoBqCCbORtDCe01tZdxo4BtUesziysnMB3CehuameR0UW/m
zLlPcCiAxswO7uBu05EyMs1IOlA/k2SlwzhYMNqh/DK6poamDxE9jjVS2t+C8K01zhkqYkb8MAoS
093rFaqlLjIO158d5zhEodnv2oVePGofbGYcDUZdzshSYHGnk8eI/EtkjwASNCfZDIlG60ARX4fq
8mW1hGFijw4FCguQWMmmEKy5XfpTAoDcqCwdD5DmvpSgxbe1kL5RW7ovrBa4C2aPigkGHzAitMb9
Oa0PRvwbt1qYvUZVxxwS7N1chy90utUEvV5Pxq+dVpJmpN6MUJdvWnMBcPOYj0vja6ojuk4D9jmi
eYI4kOdf01Ij9TbejjO8GHtwJl9WWcKIW/+MErqu/fxRdPbDONKFhq1kHLVqesPXdNPBnh5w7riF
FoEx0F7mWbeOE6l581gNm4kDj69bqA/YBrJtr6yHtDobXXG0iC46aVSuKLEDW4r9NeWQArBZq8Dm
JBeJaa1kGtXZ8sJxFU8unWbPSefc6xeNvs5KNRP4Y4683P40rbmR1+/++IJcoj/lSdpvRY8i8veo
Q4eRFSGnewJHiLvLRHViFmvvuqW8m6d0Qf3RLWQ2xtCQsISu72V/cjpD7fts2kMVPWCZP4dODjUq
g3agrxFbdfHarGC5oiE4Kg4Mdo7RgFuvonqTJszQTOO2QpaFjQ5jkgFvuzNuEwPXS5q/cImz7Vqp
iV/Ijkhy5zQihw4EVZ5uhdGdF2ygdcskhDynz76JH8aFqSV7zqfUs1sVXaqY2mOZw4cgmG45Jk3M
tKOHsWxfijalgRwz1y0/m3E6x4a11R3jw+ntd+TKa/k5uN2mz8tPIwsfjE548D9zyh/lMtEA/uek
t0Nvs6/3SISzT85QZ3QsHFOsaLvC/jBEG5zEmF3MTkQ+P+AAHDf4W+Jc+pWbv1P3zScpUEONJjD2
gcSudcSKqEZKblejsLDiZSSiVvtr9OY1XdM2psBHxfR6je/7PQWRDzptJbYwblEtLuNtS1D/6fql
QJGD6jG949wd7IJ1ULD0LGPZKPc0aepTg3Zn8eIciXDdlM9J2n1vO84q10/3+t31WokXqRODG3DO
NsM+2uO3Kk7AkfPT9TvH6uEs1nbuR5HrtVAbbAOCssyXb+gAdRS10TFuxNcru24citfACdZBPPKA
BGQX1EEKJqBL+DrcQt6A4HtxTRCjs70ShYjliFc3VCEIGdL78OTM9HfCjqz9eOhgBrk4ynMOcTHz
P6/m6OZZoFM1Ii8Yjy0/rBmn9NrD7BIwXUPpuSGJE06pU7BBa1qa/o2qjeORgA9hL7drPHrCP5is
m6QLUZ4gMtg0IEwHi4aclNrntE5jif+ghwfOW1YgRBkpcLjhiHlSlJeNCrgRZ/h2tf0zXbf1tfV3
LRKDChaCDZbRyruDU+LXuJbcC1k+zAjteZMP3bEy8CVO68PFgfmi67PvOtil1hbetc2l5e4zIIX3
elk410LaYvqbfG8DsL8TwlUGxvbE60uau0hoDMlDDN4G6WWYU8RjYjj02Eb+k5rvAReXsGHYXRHu
FV7PeugDltGqWGc2BuurLyoPr+OyJVoecofxEHQDlqOZI1wSVx8OsBfZFIdkhonemOmBEMcPoB0o
fwbjmNEivzHiGxJOGUrBkUDug2LRNsaDop/afbQlFdR6xUxLhC1q7WPaUCXzaDfodA+aDsSOlNMW
yyvR9cKRtBH4KK+khaQQ2XGS3OP92lYcUSjxsqZLp5ofgY0auhjnc4WIf2V9ODDK2i+BU+0VYhpP
ivJV7xc0kjW56CQPnBvLCLZZx649NpZfrsQ9eu4F1EBlgMfiSdla90D4LLwQPMQG3lE+noiVJo7i
zrOD5L1bkWfDUrwagq0soTM4yvI+cWGzpmIZt1owonhEbEPqK7dHamLycS5C0ji5Uo5JenrUYuQ3
k0tXYqWfqIQuBkSar6BPLlpAs/161aVTBPBTDBjPOJ2MEyxTXfxcFs4P0QDJhUbIlbS6mGHB5RVR
YtFfRI/8nCXAUK4IO6q2mgsKd5dx/QDMaC2p106MyuWlaazvWUVvyA3wrgrxGWvirrCeImyFmzly
SannLY0T8nXN+IrHnEPuUVnE+vW3lekHZ1tERtinb1S+9nFXMDNDW9iDQ+ePXfqEG+4uKenODyW1
XB5bzqYXmbHNFmDJYa7fkplwKGg2oNuEWL5wwW8monooSunKAbPL6WxjL8B/RKwUb68NiKZMe+MA
JITzwpig2aMxXFZgfpmhwq+f05bfLI99N9ZIIpP30KILo2s3g05ToknIks6tx8CB7037nu04Uuca
d5xfaGWD2QWXVR632xZY4cENnqIW8UQUIB9eZ2Eribgv861MSsh5I5XC4k5HfB/HRpNvIaMHqoLK
rwHHdWH6bQxJhEj7OkG5uvzMxUu3XsAS7yPTxvQ9HoMZfRPlMWl3qCLyB70Rl7FS+9ykOycS2koL
YnT6QrQsuPDoX+CgSc/XmcxKq6G9ArxvdJ7jDPXCIi8tiQU+B6g2Q56oqp7jTp9urtfYlQpHysIO
6/TMrQvXT/T1pW0tKgHQsWJhpe2bW5OlEtBwbqAMkHTDdONsGJa2pWEv8npvGLHrTQgEc4GsddSq
40zMAuBSPjq3bL8HQXC7dnGBvnX1/BgN4ReBqNKbbAOxHCJUd1id9jWn4HBwjnYgoy35Xw2vsP2s
K4IO5jg6Sx3MfcWM75BYNEjRkR0wc7OuoICm/8CojTQQmFVk0/lj/Jja00dDPjZb7BZUwJGC/8Yd
S6I/uFE2Qq1wZMqclrDKvdFp96F7wBt/LOtDI1BDTiXWqHEfVgDimBR8ia3uIloEkXSkdAOiOE1s
5A+UHYyMIz6PVyz4HMbCUGxH+2ujZww6svnFXhRpw+pjwFtG6GzsNboGoo4TXG0ebaiE3E4xrSiJ
kpD6pjKSLxXKKg9lwruSI6i6IT0OZnaT5jp1Dck5iGlhvYHnugtc4yA747luCs9Z4jtRZ3fMt0lC
E7Gf5fHN4ib2JsBK4DYiPNeljawhe+tCisXYISNqEImfZFyPSsD5Fqh69Vi+6cES7sa2vsPQu6J8
4+QMw9jdaqgErK4fOAmn5Rnt93Cyu0ts0c/cxP1hXvLZN6T5GSxGTdBCUC8+fWZwHGa5nK5fQlH3
xMT8888NDrasRruttaVzJl6r2Zta+NjwDE56ns2eIrDRGyZtPsPEw56U1luTdQkArhAnOM8zIi27
Eafrn90ouMe3XW5SCLB0F83iBtvtYRkdMBm9QmCL/C6Co+MXo9jbY2ZuZs3UT12KqADxEN+SpmIQ
Mc531y8gK5iYsnf71+Ca6xdy2yJqXDAZ1/jQP/5hieIbev6THyb0CZuS1PPQfAp7M74BI12PNdwr
DSqmZ9EWgV7OfJKWKaVxe+zZjuRZEMYLHAPFaVAkKMz++UW6VbwxrX7yo7IuzprV/F+u6GfRxd38
b0QJjrOKCP53TcL2M/sYP5rPPwsZfv+Z/9YkoC4gBNTU6eKKdRbPAGn8bLv///9gsP2mmLNJ2uo6
cCAD4cF/M4Dc3xzSlSRZS/8QJfxTk2A6v1kWCQyC38dw2RDmf6JJsP7H/JxJrK2jfeDSdh2e3l8C
nVKMmom+uDWOdPq2Dhnfiz6sXhyH1F+qVcqS1g8tzNME9awxSdpgs3hCENOHcdrmtWJPbtmspJ4j
6tJajHTIjktG39s5VfVZQjLY7AQZPIQBdeEZto0viCrFuDkY27GkYGtzVG1pdNO3JX798N2xq3bb
yc72Wtvuz7EDqMLUOrHV6+hDMONBPGrfjXLOjzEOa1qUQHbsNfDD4mCBjDyey8+UdZhoaZnsSJ5a
U75c8kLaNwsbeQkPYl0rmz57tzQqkoDkiGmqO+TjtuO5kXqdTRFCyA7uHLPR0L4WKZJdoXCaR5W3
MM7CgrYPcsCoZZKdRQiCHKob1usgWs72HOL4IuJGxfVto8vAJ8Bl4+RY5nuxHJToUES16YMRhu92
kOlPTJJZkxzcZTlyLCyWnpife9xCqAKyiGWkqTcmdgJsPqTuT3XDESIUXxfBWbQoXW8xJE4ko+Ls
maZPQai+xhVE3Vuzsavj2CH7ayz9kw7k6CWqutMzgxAdJE8YX9utkXNebdr4HTAAGHDQ2ykuNuoz
RJBx1/n26Od4uEkbyQnUJOzYFj/TsSQrvZJ0hJPuqUJoTN+Wz35H/f2a02jZLhM1iVzCc2Tb3uCE
P+Q6wC0CqiE9Mi7NYFxk2ree66akLfQcT2MKjt19lBp3hISNW2I7QNDij1SnZRCk9ullfttzrskt
+zkIimijWps2YjOfZYWu3E3qH3opYTSST8PAkAa8TKBA80C2SRkA6uO2K2tz0xvGpdDoAFGCBKDi
9MAlqmAqnoa4iz04rY5HW8KbRgB2WYpLayYYJ3XQmDs40+b8RopvTZU/EK53wkpZENETpBCN+VA4
Qby7dnCcK/uu0nB9p8fMNC/pnL7XEp+PKsunnugV5RTZazoE3oR1sSPSy4yibZAKzPBKO/SrRBcc
iUcwIr65+8kM/ECxT6cBr3xAxGuzp3tEhWPQgemSD+xoWr1w7BJh783YhkNtJZAaXtMTtzRgjdqQ
B4NMd5gO5ThaO7tWh75q0GPjlTkOQGvJ0Y48fTKLPZSpylOcGDhKzUfMSs/EuU6booOrs+pkEufR
7aJzO+JexOh6H1ik/YU02HvUGLez84QKaLyH/niTC3uvlurJ1ubuUQuynTvUm0JvolezyvxpRK7C
eREOxZHGwyFwaCM4kqCkFnNYMj/hNG0Z+OodMSQguKNbldmNj5/DwyUMwCWr4Aq5FTTSPLmxg9VE
v/qLk1wUPP+a7EdCFdqUpSZthvhYfWsyGTzIO5MJ0Imm5h19xGiHTSHeaDEDyzIIE3JOvuCmLHeh
GB7zWGlb+jEgShPCDWa62zA+sCbqiGG3gV1WW0vDPz/a9aXGYn9jLlNMbAsdorqbQz8yiwbqeWXt
85KCS5/XsidjcuiShBELqhO0IUFq0qlFZ7uzInHvDgs1lMuUF8pqEEdPZcQhCd3JU9vRHEu6/GeW
BPq+W8JiN0f6dxWftHzRT+MTWVeHgRBiAceGtJrQ1R9UrWdbdx7vhvlimMm5I7qB4VhkM7kOtk4g
vifxmmtkyNfFKJ5wFTPyYIDpyT6wz7ZVqDP9Zv1Y2LMPFjvchchi8Z+W/bkylnw38gTMGrZX3BsN
wXcJA09tASNLZkow78x5ek0A0LE2JAy/pLOH494dZmpWRbbS3tXJ7SsDh31DNTYFgwyPFcEqKn9t
1oXf0Kf+LHRIuuV/sXdm620b29Z9lfMCyIe+gFv2vSiKphjf4JNkC33f4+n/UUyyd+LkbP/nfl/E
kWRLpEigatVac46ZwCROVfwlUx7uzTCheeRF7pyrJT5YSLw0fwy2idOhkaWHhTFiYNFhHR3dEOl3
niEs9xhfp0b9ydhDjpImZY/lRUG9VltrIIFnJbOsPZIDJoc46XExlym0TEj3xB+RemeLaAPj79RE
YPSVKj8atG32jpYiIuLE2fsDDczSjQ8iM17ddgJlbAp3P3ZlsUGyeMwjND1RNkbLoMJNGzacoB7P
opJP5fFROX0GIhKEHfGVtIEsyIX227PMAkZ9cQsHmTZ9OhX6rhtLKAy/fViGNuOSm+VSRvu2cWUa
qEMtCDYjhNsVHYznwaAzl+D9egDtRY2xV36U6ZqxMxWGgE1kqdi3u88UqgvjH6xNegRYia96drIG
6YhoUDdpKI3m2c9MZNTudHzUtj4wkK2W+AzyxLDuwV2VA+PIR1n1X1XsTwpQGsdIkv73AhQTcPb9
owk/2ubPNehv3/ZHDapRaLqIXAEZ2obuSH7sHzWo8Qs2b7SEBhIn2Kc2sN4/dLE6EZWWZgiYww+u
PdLKP4Sx6i8Ui1SuBohbTXdc7f9ShDriB2osMbyodnXcCIgOLBUy8F81Jhb2WRemRLepEnUTNMS4
tn55MENgxsGUydu8uTfKZ1wZFwcwMzPGCY9AO+DWiRBGZg4hsaFScxB0stciN5/Uxrk6wOx2flZ4
NODR7TAhdehxCcUG38adoIZbfDfIK6POxe1hDpgUKARER9VFx3mdjcQxEvpdkTf0JXQhIozadGIo
/1y4SsiWLd7qIWbKqT8nmkFDxe+PFJMYos/q0qKNutBpIGiloGWh8SSZGx3IqYXk/MYKUsxRSCzU
4Qu7HkqI0Hx2x0uXuNeqB8w4ZddqCj5hlp9sK3pvMcnWNjSGyjsMTbajUDjFGv2goknhJbW2ynix
uk9BcQ28/NJ55a91Uq1HFQuZCsU29cTNlFQHEX/CZcN7aBV3UACfud8YM6Ad4RwZ4LNdWPvK0g6M
GCR/gufsi+qOpVCyDIxUX3tevYz67NS4YOc0c02y6Klzo3vSeXj5etqhU60ucHMZZYR/3NmGKi8b
KqGI+R8keo/OUOeiXmuYx7D5Lg17POqxAlfH5l014w14YbgZKSDzkueQdNSVAK43KrQqX2ciFdjO
slCdrTnYXz3RfHgV3xd2lD5JpMzzngSQLIWS5tEItB9XisJU256+atJTaqJqiYMEWenAjLa0w3kX
m8+TAKNdGJiL+MGRSdv38W57tfLNLF79kdehSCBJwYt6jVp9nNWE3S/8PHmu/XKHkaibY7AN7Z6x
cQFO2+pxeUCzI146BRPfn9qM0suAv9nCYFgYMtZYnfwvcQ1QyBOY2NifPhErucskIpg59E+h7D3x
37pxagtFKLOGJhevVeN0exDJHx6pKTPZB2bfRGvvH32DyK2EoWrQQl1QowhrckRFwbR9pmGxUTrt
Q68+tBjkBlbJhZYwkgL1qS5A3ZWUrFi5duaEvboS+KjcAUQ4yiaoH/Git2jJe2IbdJRV8mbxXHeY
q0FH5xXCwqR+FqLjbDYaz2nHPVOpzCAG/5V08lMMTi2mW5yq1nMXVvpc1/znssmI7By9ZGGmNJ3L
jF+zWPkw6eajVwxbPfkYqI2LIsO4lOlUm8xs/Yvat81cdcWJ2RESGGLf2sT97mGoDtNLoaO2zsZ1
YqqftoeMdsIaBO+MAjwY2DEt6zSM8SdAJoyQOq9KpeevVr8JoD14ZsydoL5q5FFxjQ7IdJSMycLB
7LlEREcJnaa8V35W5TMCc++anLc0UviplrWLUqu695GtzRSgpIjCwAyEc0JyxRyGV1mkB4g9ID2M
qyApbdbRvPa1aTfF7zE7bSwbUSWvdcuzUDX/06y0BTG35hRew2lYabF2dgIOnQ7dcuguxTAL0gpZ
W7otzUHhE2/fGCKmRuTvbSd6NzRGFKyNDkWkd88Qlm1a3kKUD1e9Mphwme2Sv6G8d0OUUyX6pcRm
PTUyj1FK0JdQEOj8ifqOxBqRmeDMxFq7Durx4LB6xlRC+LvOWcEKBGFYW5W4ODnOp+8KCxnQyXKb
Fiws+EHdOaeKRK8Zbfol8deUBSCObc6m2qV18HTifSCOsUZIpBd9NHuAErDBc8+2BSqFUJzIJ8f+
WVVveu5+6gNIJaVO8H2WA+4lmvhx4a1zU9lDkxjWjW+c42DaVQGDAaPkF3KDGz5AFDqohUEGGIew
Z+xCP75elHUbAHU0V1UUcgQh+MHghZhZqXP0vb3KaXDmhsaLAgFuaGjJOrjYTS3OF3I6CfoCc6aS
5asusE69wjvYoVeeZz54mi5jehWMzhe1tTa5o3GyQlJ+VFPaBHkLSUFNOXi7AoUWgYAWEv92SRxI
tu49mIZD3C07LVMXEBQhipjumZ7lyjSelJS3QvGyg154H6Cu5z54KOQl0bc2S16Mnncrtu5ISlN4
alIBwAlvXY7FexGr/M61de3YfBEXBdx6CepABQAmVSrVH2uJX+vPYxVHC99tLrQdXrCBfgNz9aWy
EyRSDf0Xw/bPIv72uMoHd9PEAcO+qgOov+4BZHE1cJYqRP4UGiHmup7llsCMbWlwfnxsWHSUQsKR
eKK5UsMcrDk+e8iH5nhF3g2CYoaxeRNt9hmQFQ+sAVMCl4GmJd9UhXsxNRp37uvpOjV1axl25tar
Gdo5MNRmiRqgNYbEPtTe2gK8UbLaj15L4z8cZ55un6ZegKhA5YHmaaF6gMjKwFviFFlSHLFPTep3
1W5uzuSHsyAZnyc86UxZSoZsk5g9mhyQaFnK5QhV2LIJ01UVm1NyUmqX3wvyOOVE+qb28WtVqDsN
VEw4sE/SCi6YlVkmjSjHG742+KxnsUnJbPtvpolOuCsOVv+rpOcvHpM8T5IQqwF9AZNmdghQoW7L
d4umyVZo0jc+B8gF7py5QiQkYhpOyW3B4oO68Fp3E0uF4xs4JvTnrgW50EKYnOQCCTBQ0o3YiVVy
PeZJt4c4iLQ0muQ0lAFui3wvCqRRGbduop0MMnXTRG1WgO2M2WM75OZBbUjFkcjqi2nvbFC0dRey
ICq+cp3G5o4yhO4IkR3zrGKxtcxnVUE/i41w5bbslIFxtBo6V3FE2aBYxYvS87sE7tEAHsTqlqiL
oFSzg5T150pwkqULvb6jIDVyJnTtNEJheFw5rkErynHBcsOWCTLFXooBBnHLFrcyMztewriqEBnV
T33nvYZRumFQXM78kysM0Jimmc2tQTQLOMfQjPoAPyl0k0D1GNQWAZYepm1h9t3pNTI2LbtYQZJ9
a1oLxmUXAGeBZSFmeSluaU6pFCuUWXa8soBiiJzpkV10UFE188JLnm102272jT78/kc55s2+6jsG
pGOVUTIt7aFzd4ZWr52m0DZU4L8Gpc0u4TeLuk4fxXG/qyoy4vo8eU1UDtpKLX/axQrEG/QZ2p0F
KgFI+zQFfLzAcF/k52o9JYuso4ukF5O3C/LkKWJKtmixTKJrqXcIIeudJsPpiHluHD9ahi2jJHBL
7c5q1XZXPPyW8tPH14AMtjtvRXMMCav5/siSFZKzT9h3PrfHnijiUA9ISHKeTHu0iDDGuek6FQqJ
SLPnilHvXb1yVkqzsp1e30wC5khtnrQ00NZqiCg6iIES4a6PwNHHrQuqKVsTn8ToG8Bty+EVFyhq
4i8kXCQrJIf8RRlzyTVhhaG+9KFINpq/gwQalvAMI0b+3EnetA1r2rFtFe+D7DTGDQRYlLUziEH+
QdjNoWiDFky2V1K01/4BovQBaJ66NgLD3jkJOa4uBtDANocNs38sS9mLZ323h8x7qSe6ObXbfQBs
6Q6BULvD9JwEtAPRMMwIh7d2PMoXO/haOL69MzwLz2+XbJMmAj5cccE4QNB2TefhpH58GAudEsdO
Ph+fkSMMLa4VsKyn6CV65OVqqG8fH0GqtzLh73F3FPsoD9sVwRO/ZsrULkouVjTo9h1wbL1iAmzs
4A+TbcfMAgrBvz7XB5wLNjjQVOYwqOEg6DE8PjRjEy9GTO3o8ThKRQtCUzxglkng7omxAhFsMNIN
B2da56l+KPNO2VeRWex88K6Pz/Q+5DiFNjqbg+ovFvjclP3jj1r+498+7YubEcKYsXMMuRxUULfQ
CtnTVNOWel8w4RY24A143HMswxBcZQ6A7YFjIhiFNF34gemk4tJwXGtfppn920eeWYmF2SgGtl6+
9vgnDNV2Wc0g0Y7M5eMrhvwmO8OHJiri09paPWKNOHp91H0veLLFoFa/xhXoVIcJzan3UDV2bgtS
BEzXcVSUQzRRhUPVewH3qpwa4tEQsEFXM/pkX4pWuyp15i50UpvWj0+tKTgZaVAsRU9tVvSqfk3C
SDvUE/2kvkvyOeDdYgVSD5xCaPRfiwlS2CDi59jS43kVD7+mQFBvRetaS7IowXNkFuW5HcyNllc7
EPZPXUI/moSEYRI2A7WGi8X5myUqcRV9AuHZbpq0ztZkHcizKtHSDgAx+rQVVQ25QosQxyfyf3av
P/U3/sHbqv3NpCQf39QQytkOvG/1h26BO5pI7BtivGsx4MQvT5WgmOQgaITxN4p9vcax09oBIrTp
Jxkyf3ODyYdG62rjk3FV1/nhoSn+FQwNWbuBs4nUmQNj3brXQYJmmJEB+1Q3alD7/3WE/38NX3Vh
Sz/v/978ugT5t+//s62Tt+zbn7tfv3/jv9tfGs0ljcRE16ZZpeLM/qP9pf3ikFWkYh12YeT/ewJL
dCPfoWEvJkrv9+HsH80v7RfNtFRN+suZ2f6Q4PifEh25X368lbBYGqpJWhQqWHpwNOb+bK4qK4w6
qevmGzbODIFy8JUaxlavIwraterl54oGznI0KirErEFB7Q42oSnRlgpAA4UmTmCE/PTslN0VLhB6
VevOvhJwKwDflGkcyK7i+A1N/VEQI9crYMmiY5ASEAxk0Aqfy0yc+giFjdUPsOpYnl2ppc0dZ03I
+QXLmrPTiueGoVGKuHoBRy/GAeJTgCanRO2aReNAPtONJMUyg+icjvmtBdwJM3IRDrTPSwW3BK63
uRJxrlMRUnQQzZtS3WfKV1jotNsC9aZE9snNoFuWiLwyBhXUlUwhwU/OMz36jEbkcU4tTkXCJqMP
GtScBPyG+NYx7avclPlhTSnJyGfjGulR90kDQlZrKD0HgfbamDx2JM9c6XcQphcF1C7icSjVCyB7
HEIoCS16JyJUXigBPA4M3TH28r1P421GRQklqHvuVVR9TXLMM3PTZjnfwgSoVAHOjeewEiclVPch
uXC5q55dT70FirUxsvHsle2spxGfajcK0ZUVV8saNE5oJ0eiDT81VJ/0FF/xCl+wuF71wLq3sb9M
dzUdN5E7J2EMUNzjox1Hb5o17cGhbdw4O/Zad6FU3er+1o2blcmWb+rxEXve2YzGfWT3axejcO+G
uypSZt0UHbHuc1WEx0LDex6vBL6ExmwWYS42etKvrSZGWOOeep3gJmHfS0ZUQhnP6mQfm/FVTVDr
uWbwaaRcB76NyscKtp6t7b3S3PSZD9Il9TE3qA0Ta23T8sh57UloKUrhplhojYGGOnnzLUDVPfJV
7VwE1qZogl3EjEfT/Z1axUf5Dmtej9VChzcVvwN7/LT84LNshot8GQtlupVorYU5XbVyXcXqx6hy
nCeUiqIYxTrKXEdbJFm8pSSc+wZmv4yRZpX3+8nGIuSjN68Ndzdo/XmYbLD1IUwsTqnIAybrpAe8
gsWw1wJzQ5waeU8UYAyvAJcBOAVzrpq0C6zpJq/JqbQ2KnYUk5Bj+kcfDgcVbC5DPFztYLz0hXkP
jBikucbMPD5WZfT2eIwRld0wGuc65DzSY+5oSyRwtYPDNRvW/pC8CXVgDFcvTd6VQGREdM4zk+uv
Gc8dhWaohnerjT6ruGaRkEe0aKeOyVExwahxn6egTDz6zHk13gbkA/TnFkM0ncMpPsZ9syojrlWl
eolBM0TDGjHcxUzaa6WkR8Qd6855H4LphjHm0nPg84cL1GpGc8lb3f3qjs2u6aebKKebfAeZWu+V
JD6aQfomXxh5PWp+fxEhCsx8utXw3TpGoB2WD/kreaDMABLODGFuLJ23hgn2ua/Vc6P369xfQVDa
+kbFz6sWLr9P7AqASbSIeute48ZxJ/TfpvPuQlcPWBPQcLxgJFvIaztmWCafW+KzlvVdcw0RM0ST
vo6IWIpClgIsrXvbaheTx73eQktMa3zWprkMwzvnsaUWDledEAR5MbllvYIbffMaf6Gnt4ZXyujE
faCkl/rdm2pua8V98Yt6VVkRca8V3ouWZXo6i2o4B9Zwpf+5aLIlfuGz0o43EfVrh+CtmZeHb46v
vEqE3aFGmmJW6kdQFcgQ/EUHnGBuUGYaYvhwLe8L/DDi/CKsrONebzWK6h4Ac7hsxl3u2yeOyoVy
9vr8YDBXtXttNQJmKjmIJ459Mq3uilT2XIBpHeSH1sYypr3xbkfxs5pHu4YQvlJPjmnJcx+4PcaA
S4JX2k4wjH2tCThq22nvFs21rqfVxCkg8ob9xI0g/yMnYJXjUTG4vAYbD6wPXdBqEZ8PZwJOmEK2
11LnFuNIsEYls6wE2n4WK1AxDULkFrmcn+w00aFWbK8giuixwzxgZ2ui6abRV2nK8ovu3dp0uBoe
cujQHD704Hsdult/sE/ylpRrguwRB7Aa5U2Es4vtSsNY3vnOvZVNRS1jp3HNe0lvjj2RbojaXJAQ
0VfGbRt356CJ3hoeI4GMN7jtMRgEJFvD5lZL3yK35/4IDlVwko+V6uL0uOO04aSB5px7UBkbRTlp
SF2WmHSeaHvTBYh6oB+gHVHqhHD59AjpCC1SfTQ2yeADY7OaV4f4KgrbbmNF2kfk2/62dOkN4juF
EYyXR+/tXcQSe4gD4jvDccSWALMvFvaO7e5LEk7jJurqRRqURKe18R0h9dnN43E/5qCdtfqroXBC
MjynWaJbZNNDCJ+xzzbKnDODOyPTcaIPev23N+iBLHmYPh5fI2hwXPdps22F/RwGkb6aZBof9mNz
9/jo8Qfqw98/NaUFSUeRQFfBlU2GR3w99v9XLBPDojOag2gRmaku8pFESTzMxUFozF3ZvHj8ATxK
w5JExro3Wa+aAwR2bCF0STooDRC0mqjTGjIHHbfwt2kXz9sE+dqohjdNaMF2TAH4Yl9fuK26KRt7
pTnKcmKwAPgOypiy7Nt6xh4wy5W7U3/alb2KIYSOGRjfkaYQSJByMQq+0ugHpQjQQgGEmOFAr/eF
7N48/mhlR4cnR7qaqE8iqAbCuDnLNxwkA6CeCV2hTLaHqL9u5CYl1ttkgUFhF1iWgfNWZRquyLZz
dpjmvnKEnmcwsjA/usSV0Y1q7YHdODFvtuxUFUUPyFKhywRmcKYhlGM0wYU9Eb+dANCEbAbJv4C1
1iFeqJxNXoz3Fo3RbOI2R+S/17kFsrG9pO508atxzs22HD0KHZOGU4Kf5gnZr8tiw6Rj6bD8YSv2
Zsj57nJ8aqU9k4TxivfvlNg0Dz1njeL8LTQ3Sl/tTTv+Waqo+ncIgStcyzXB/AjStn8MOM30ohmQ
XiE6JD1hlqUAJ0qoxGHD3Y1r0J4psbrPE6WZa0FP5PgQrvu62AbEaenunG731J0qFiMQTPvWtIlK
c3Y1gokchzH7iFxguu5cp8MFrvuhdmhfONGvHDIBHyN7itRTZISvoxO/RTo/X+gsj33Wbs3Qo5kS
fWawAFvd2kZowuKO9YXXLNPiXVsNl9YjuEZQrkx0hTwst1D2Qq//ECZ1eRK+CSM/mgWPNDo7xWRS
gohCYwukxvSU4eI63UVr20VrET6Vf5VLqYijXcW0w5oa4ryIwTPadWp1F1m72cVwKwP1zDI09Ca0
CejPAXdPTIYpSw6hhqcM5pHW7syqvqRd/zEy28nGcmnVcmM17m7EPBahve3h4cv7m23xG7dQjRzD
wzq3Ywr5HlvKhSus+cnR/q/JwBasCeo98txdV0Mqq2s/HId6vxQJ/q1sgyCbFM5uZuLGnom+X8sd
zGiGM1QQr/B/lmtq/TXs+bcH1lUD3oqGnMH68VxfmgY2cLPNNk1g3dIqORJccaSb3yXMylTejCSl
CdQsZJWHZJZWl7mpJEVwpDygDtcpEw05qp30RdZSWFE1xxTflaohReP9tN9ttnu6JrPMroj/Gujh
nOUeDLH0Tl4PMWrRThYcfXhsFWVdd/aa+RNNIbgGLuK4dPzwPfsUgEAm45zFSdpYk6OVqjSe413E
RRdlFLqZZFRZjJqXdZQeR7ddoKYEzpxBvtrn5fShk0kKJ/pIbsKBmfWya+JjZrBrRNOFRsY+FRT2
JpUBYro3+Tsbk3qbNPUWTeqxbHlf4ndUqcfRZHHie+OQ9qSolrpdLwcw47497sWg7hsu+5r1FTNr
i+ugqWiZeXeqVu7YzrnLfdTHpNSgfGwM81RM6afctJ1ueJKquW956a67dDhqRJtq/WeV0EbvQcqY
DCihj3yQI2R4ldzI5vQTlXA4TQ13pZmr58nK3iaVk28/PvmBBwbK7JF4ltpsYihQsyhHOJ1H1MKB
A/sfnyocylM7xG9wj07ybKVRVcqaCJfwShlN+pDtwjI5Y/BLM666MtQ+l0q4U0mhq6L2ovGihtwb
fWedfG88y88LfdyrLe3dZEeY5DHj0NMN9jEgcLEPJgbCcT0ntH3EyW1uyjA+yvovF/3VbLonrV8+
ltqxvTpj/6Hl0ctECaG16ouykwULArOj6kVH0MZrWsFvxMwctay9ek7ARIlnhbUI+2yPq2pkrB7R
f/f3lmXdZT0IJmSFxnUBZuqemJwTk5DhZHcpgpeotA++xc9KxpuZmPfIZwbi6Ustnj66oL0YuUWQ
SYoMHEa9S7XrViuseXNf7NBpr2RFSIQDRXDJ4AY9R7wrinH/uOA5mittv8ZTC/ad15PVy5Su5Sxb
yj0jKcTJTZoFlS7WjH4rj16Z2VzkkayryXP0P1TpFZMXnDwjROSJFUMjAzeqnTugqiUefFaL7oZR
DBvHBGIX+EYydeuu5GzEciyrWeLGUfP/q+f0Tw1J42/8KtYtnVRkKaZnEfmRtpeMBnG5ppXSkRw/
spoXcuq3hveFaoxtuTWDGV6+i9OmB4ptOgk9BpSMUQSTDy6sOnBt5qtsv43LQSbvkwvpZo9l+/ED
hP5eRuNHVyHYccePyIEFYw0nVQ9fwBIt6NEScgDB/EDV0i/r51hB6ahiJBpCGbDQsedAVDKXatIA
wWjHjYEoge5we05FWax9zP6qVVTb0CGiNg/vmqx17InbZLDTaqXp5RuD5IAAiIK5p5ZcK7jPxPhQ
gasQwmanDMTU3MaVPej5uo8A0XMWi5rxhu4l6LpPopQZ+HKDy/UlmGDbI1DpC3UuV3XbbPZLncVJ
rjkvPnZCtaxmeYXSH/2W0/U3Qx0uQ2RumoKkWm3X5dVS7uFJ2LAOM8wgLRYM+V4ugRB4ji5XpLz/
auG+aMZLx+k7idSz/GlNEB59HY1iH+7iJ4UUqpyTq7wqYmGe5A/BX7yoOARlSXtROPTGOsOYosdI
0F212N5Y+fgxpjwBTpepJHa72mpTFc3FzduLeghLIZUw/bqLJ5alAiZZ/Zk07dWwh7O8oRtBH+sn
l9/fm4igOlzHNh3dFujxfsg1DyPbbKM+zjdySIripectQurPUjCcKqY+eKNKukwD8RM/eeR/KMt0
l94q4DaVhvyP5hHX7FukwSLbELtzHg3cd2NibxPCKTh90QYKI9hACa5h1z7JLfEnD08v+K+0MoYP
huWgQES2QGH4Qze+F5Le4BX5Rm8opTiJyUpH4ZJ2VVaN/mIbIUZi8hmfQyvFyMuZj7ZfEI0/mQpo
fxsLyCfCCsBUBFoo//9rGxcBrBs4tZdtZGksb3WLvg3jIkeoT8SrXPQERQWZ4k4JME5jd+PqkiWX
LBGThHYegvAwI0FVvP7nl+jvykr5zFBqqkJolgY/46/PjFDffopGgq7dlsJZzfbMMJ+VGjfv0FPW
gdZEXN++P4r/oqZ7mYwf9KkQg5xzK8JsM3wYAcejR/PMsaazv9Zt5bVIplvDwd6IuPFHmjR0vsDv
rGWtIxs0BEOs48jaBBwPZA9TJcfESYZLGkQ7J2WHNrjteC9631mQjoNDs7tEbQX74p446qqkNeA5
7ZqQ5HXl1Jdy7DdJY81j06PDx3S+81ayjlL9ellShg0Esyn++BFPKikX5sklo0oY1dnR2otXpJ+l
2/Ljo7cKcxwn/DkSd+zQXDWoRuCuJXTHYR0xWO27a1DhAP3P78I/XR4m1m+LcBnV0n+Ut+pJ6KY5
ITmbQK9XskBp3WSXJu+PvuNw05pq+58fkBnkP9wapmbImYZDVfsjUZHgaYfOPXemLMfqRI6KoRsZ
tygHukRbAFB8/DZKLcgEKFxtuyvDgB1RHzuDpTjprK02YWPOtll+nKgMXLedD3r2ZAh5Mai065Ju
PBtEV1ZADMDBhI1DElMms8w4WPfZYeK02NKokj+3R98HRAZ4y8akPSd7pglXghukO00f9i6iHHlC
6ug5p1a1dCOUgOlXG9mjLBiYfqxlPU5M2yqs3x0pUdOAlLiMuRcDCihdFJsQeCaWErhOOA6UhVng
gMDuiyeK7JuWq8g7QpdoZ0xCPrSmZYpMFVfikmn9JzBat1541zCEe0+Dmv6kcdcTeodVvkws49eK
Zn3OUU229ORuQKzTKR3r16plW9ZpVmUhA43gUrKJhswR/G3HayzLqFhNj4Fj3nXKpr7bpeZ4GLBg
KzpINt9aOH67GovkTUs84HQUwuehMDbBaG1GVu2uce52p51lM5x+zn5com7BMPhbF5k0TL2dWHaD
XZk9Dwic5O+h9OyCNhl6Ro5NhVJfYzjtqB+eY56E9tPN5x9ObAjEHFdoqoOQ/MeD0yQI7jIVI8ND
qyFcG66gwu7aTXgFUV+cbuxik/1ktf2nVZ/hOq0IB5W7pcu//xOQsNJRBVK0stjGtKtr2vacf35y
/zwqtr+AMPmVbGiI8E9BXurODw8SBhKhrqoZ9JoOUZVVM+JKpmuFrbz03blgUPYcq+VlghA0Opx8
NHVfByg46UFWLsVIYy9Dw126Fk4VCl5m5qeYpnCnm3fBQiiyZBcFfA/4gDqK3h2bh4FweXTod5kJ
nmIW4jgdbq2v37qIpbqqYkbbE0fO9IhBajYIinHe/9aL33SXJPum2UPPnslDpDCmW+Cap5gSeTBo
WNbZ0RKXCUeJRRtYPkmLiru07dNo2NeckY5NtewUXwrmL3gVp3A4x0Z0dPv2imT/7qfD3rGjY1YZ
xwB7NBHge1m8yYJKnbDbWdWBy2M/+U8gOCjJmaboFccxZp+zAYgU7uqSZAs00AONKUrXT4vtAvzN
UZ58uiHe6WDDEt5JJzE2svSXD6dWLDRdZN3JW76mNae9UnCqUefyBOQOyRwB49Lz+qtcwWX9+LgM
/us5+YnnhLG3Q+vlX2egxVvz9j+/TexPbykM9232LXzL3v48cv/9e34fuTvmLwINlCUIQHdU05b7
z+8jd8f5RQWoy9BdAzzx21/94TjBp2LJOk4IS0PiIe+634fuhvhF8BcubHecJzhWnP/L4F3O13/c
IDUDBRB+F8tARoLk+6+rSKsT8DjRH9yOHozndk3OHaqmKEyfyJIFSOJyOglacULsHy7tCAquOTrI
9LT0OTEjfWGg6zSTrF8Easi8U9JF2z5Zp61NYkP11tSpAmdbf2ePGhdmpj0TDWbKNMW3UgTBqieD
aJ6bDvdsjuMtSdthFuESRO4ZqAcir5ZTTg5KmdU19esdvWF8UGMS/1qjY/rrc9gmTz1OacumgtAY
mCoHFyTbKoA93Y2kgao5omyKqaOFKIIYyUzmwkbvjITKuWIO9bxG95l5ZKQUDWedip3clf6YsLPx
ZLJstcTBNZS9c09v4buSRjZa4muuDMFqJIHGLyoUTegJ+CclA7t+TYYguptOy49ajZYx3xWRmX2z
bOvXCHEAwRMFWszis3vFqrQi+SrZt3nkLEKTQywjb7b9VKxHUmnmNuP5meebvMSUKOzJbJ6Vtkzc
3lgSX5yDbkm3avcWtO73uAtmpS4OaRKvu0x7Uv1EX5d0JBBhleA0swXU0U2bNMHR04bmZEbtoWrB
ToZhcE4rMwHubr77ZtA8BSaiQxHb5QY7wIvyghDRp+JAIQpPFOYQACyHFMNRz9yT6w3qc9l+Rs2T
q+v+az84xDb3MZBRoX+0GPF3vd3OcUdKbA/pp0SyrdNJXEZpWR8xMT+VyTM1Mo4jDcRqTKxRPQn/
XCeN2KaNcmFXlSO++JsNC47RPTJeWuQlHnvEuaFIL3kHsD3QtGkThBFztdKrF5ownmsnzEmJiRCQ
F8mHl1NsRqJY2xnOFw2bOCdjpd6EjvIlzDyC1CqgpBgdeevScRWOfkaiHE86w3ha3/Iht3FkjJfG
6LQFsOV66wmtXujEZmmMDdwaIZRiIHAYapyQ1tjvR7X3Txm5CgCj0F42qv3C6bR4zWfhCETXSXya
Y1isVh6a4Fnng+nPoPAs8C/NJ9EmC8ccTXTy/aZRwltc5KgqC+gjxIxu0XatlETUZEJa9sZ2R32u
xUS9hWw1lpnOMkNpd0FqJqsomDBPfRW9OVxb0u1cT7o3fJ2EQZAdTquoi1Gn0er35TLNyyf8ceCa
swLYUAqvEUfcQYPXY9WJNVdTYPi9mgaHUK3fwsl+bWsyjkCRzoXbfiWN7yka4RE5oeSSNsVFAZh+
SMpn0UfOCY4mwLoI4aYFTmXRie+xH0bbHlifN3X6WjMFOa+N/64kwf9j77yWG9e2LPtFqIA3j004
elKi/AtCUqbgvcfX9wBP9c1zT1VFR793RIaSomiBjbX3XmuuMVHJzhG+S/m3kKbnSBFmv5iarcz5
duUeAB4OmuzaGm1Dm3qM3V+aAogxJQkLeClhBbw6YOrjjOlrr1/nQsRSWYVnP5TUvkbk3R2sqKXu
3pK5PiSYBm6zFrG0uXzD+EOw0+sn0jyBU0yY445h99Br/W+MAyymWloTshjGryZMkBLBtCC/AUJl
qI/1SeFwqV0Z0PrQYxGkgB/tjrLcnkMJg61wPnf1EGJmpnlivmxTIzAdql8ptCECkKqFpiuZyxY/
5JOgyEgXdaTX2QBwTiRLW0klDqW5iNPXeIRlMe+mYtomIdpQ3CRHJynqh6gwZtr/cBul5WzqNeWE
DVXgxvR5b/CwQ3qgPIqV8a4F5OHDPD+Mwmsm97GX9+mroGKUpMXRQIfIXNgLXWGCBZO1U+bwLQUl
ak0VULquIEbo5VMkWm8RdvPs31GxLvJg+lNTf4a1fB5iSoSgNF7MuTK27cBWJEqLbTPGv6WyHB8s
C/8zdTGf8kEIPFXozFsZj5swztnnlBAJ0VpMMV19oS6WrtR0494ijlMdx/SPJBgVBpJ45k8oxcG+
lPtnWgDVBy3+bXZT5+s5znmjVruJQANEovZvC9zAdtHfAMecSjF7FCbxsRPrX6oJcQKnD9aKI9wJ
eEJcnH23n6eLhGuSKcF5DOG82bJQDa5pTqUd9X64dogllCAq8Yzit7r0kvFcRNJyMqWWXokqEnyl
fi9ENYZLLByxnxS8tFw+pzqpfHjOv/G1nY6J8SMtIYkia1cIc+2YOI/NleQWidQ/GAqa13q5KFgt
P6oBMVRO6dKYeowsetwtGhpCN3ULpDoeNSBq4Fs1Y54A3dHUuZAtcKnDKKHKfnUybuE472RBFC+r
pkuZtBzrxL6iN1oAKikuNbW+5TNQi2QPDP4FAd94tiptF1Y5+7hqqh7zKcY32sx8VSUa6FgfmnGo
oeEpHkBW6rS8iOOmh0Kw5lgz+i2r35VViDieyUT/WA42st5/Uldu9jO2GmYuJydMj2g3MeXe13rg
KFlBA3wXtCSD8doFR1EeFHH8IkdyFpNaeFGgHmAh+DUY4eR2tan5RiJXQMZVuKhlcRU0fS+FzLex
tfxKh/4roZ0VoXyChdEqFSEo7QENMY/n0QHy8W1OrAnonIh4rWeq6BcJs8iufoJHQCzP9cFFGeJW
UgxNF421IxfLE5Atwe277FrlzIV0jOueXIqBE0pPUWXJ4ERW9mg1JSjahk2iC/puagByRgkVjipt
aRQEXsB2nR6upvLNSj8ZnQio3NCdWYIOv1BsZcPTneuttUgY2CrhaGNmyupLEQ0/6ZlIwyilnawz
L4VQANma39oGG7JOTxExUKDU2sjJWT8dZkO8hjPEYnkZ1HM3ZPPOGORP3K7CjW70xonKE6Wilq4V
zYDsL6rdLynUpiOdbLGjZUBKNL5J8kQRqrKlsvnFbqv0Sql81tX6o6sUvAlbppFQVXS3s/YoATIU
343iEA1NaTSdSshRJ9QqAru1Zz7DYm0AzDCJpJlSHJddkLJfcRuxS0+Kc1MCVre0Dn5qrL7InSR7
chWzfvMGq3mprmKAv6wJEzruIib5SlJxnKPbJxkwIgyR14nl8h2NmNfJrPTYR/XYAaehUxk5Eb4q
9mOV1n41w60BFvEu9F3LIq4hsJEgBIlOg9dML5gVk87rgtoOJOIa5E5kEWTu+0G8YDruZaVCc2yv
97tBi0fy2zKRFnBfKLAGKZfkxVRq8ULZMUIOFaedsFPiDiUSmEq1pnq1tIc8wSCwm+PBWZbBySeN
Drz5BfKyNGklC6Vy9MzM9AZJClcNBJrJMsFdr2QVaEz1rmtwie+CU1Tm1TlVxY8I8vue7nGCQD6C
YFX1eD4EkVb7kyDuU6O4ydTXvakwsWdQwKvtjXm1BpPFSnTpMGXnntPsIEjlXs+a0p560kBq9BRD
UNzMQzM4WZhCgzNVUkGA+KKNGcQ0vKw/sKns9h7w1P/8/X4na2xph5usMlp4MzQq0Nw6JZjy3MSl
Pwfwcxkri62pyEzAVGA6s/65AMDp0WZzqXs6JphFcFBbb/13v/53900D7YBWGuP4vT43a/Dgq3IY
OP/jq9wfF9SSTKGC7nibFdHwt0draV7QTvOvz0B/CnbDZkZ/5J+//O3mnw8V6goqXvDazp9nCwI8
1DCkBRMnJ47Ln0f/ecw/vvSfh0hhxM6rGnWbS+ADKyTJ/fPHv77B/blphRokVwTrrze+31c2KEED
A0sqzFQ572srSlcqW+0+FBoFlNr9D+U6Au632qzG6xwp7t/+QBpisXHMoctQDXJbItdi69LCkIos
6CA0E0/l/v4jSIpDyWLel1ZS8hrq/vbjfp+lTJTSilTGgz5Z/K7P0N2axf7O8U2zicoa3FDW6OSb
bLGoIyop2bO8nlAaf0u7a+Nib+UYB0FvyP+69Y/7EJtvxWTo/dlg3XKQa63wVavYqzO+w6NWUXIe
Qgb8eu3IAOp5n4bdb1TItM5jYj+QCMXuKoTyub7Pnx/z+o7lKP39vlK3vMxYoGFJIEYEUFn7cBkE
jzTQMTaV4i8U8P3+YZgsby7l4x0R3BsVO27YM/b9j1akP0KaxSpLUy2kxRjKYweyvpxCGlORh2Z7
/8DVeqzvt/7xqzyDhl/UAyP6qFmQytZPkLUgU4Qal8NUXj0T11vmyju+/xpVA52tUYItBiwYuobx
IGxW/vH917/uY9zhEbPx090Vk+f9tYw3V4wt6YpCreO9itbGz2i4baNHyhleegQhcXqd9mChdrNX
O62DBfzstsZ2RLWheddl/zp6Pk42Gx3xr0tD05wcgSIgvQtu1A33uJCZth/cGld7oMfdO+qbwUY7
a9OJ6C/71kHa7L6vb4YgjQ3i5po2zmti2sfJTnevheG8moKnX+Zv7ugd3hBc4A0I2VL+knJXSG9c
2H5+fA1uHbU5FjqkvSPTXvbxjlXwA5+NZk7e3Oe1Gds/rUNq0pH2iz06WPaODvb2ZeNU1i1fUjvi
WFBu4duNb+DO1OLCYcFHsV2oIH1zeGbg+8uys7Q3WJ/TxzRfCmvE97ijHLKvW7cL3HL2RMHDKWLI
XWu+IATWjV0QutOyowmIRc6Z9w6gzYRuxkp9vMLRwJsEiqdi18kxS7f4kg4/hQnvB7CEQ8O1KDnm
+MrnSI+96fMx1H7TzDDIN6OnMynskpGvtUAQVWxsCYDGcYNfLdWrlt0y42lChmDT5a56iQpfHA/W
bAOu5SSwJNCtk8mG+VvRmHA9skCyvpU+hgAHUyIVbVwO+t0mvY2Ix2rFBkwfZ55RUKC8vxlaUZox
se55W1SP+IFCnXdHaycABtrp2JiT0ckc8bIwr5360LXiHcMCYoNdzC7+32GwUvdc82Ze6p1pXrLg
yozl8p/6Wrp405m2/JBmsNAcMAtL56cv82zHL8qFjvPKBq4AbuMR3ZJkD6doj3Z3s1cBBjyxw5Rq
ezS/xG+x32oca9OPvsQr0gEOGK4YkV18cHTy+SV4JCpuLBCy0Sem6F70NDhxas9f2/ZJ9Fxo1+0R
Z83m1Amulf+uSkcGkGArj6mdfRX5KRl1L09fpMZrQtrDaY9/xGzbiR18736CbxaLGudrsc8VKedD
dy6es+oo7H7AvW/q8X3YTdlDJ28NDxSCRsSoUI/eq81DNDnY4rq5ojgscbRsr/xMPwqffFMek0+G
QK8JnmjsVOjVidvfhnP+qwJcgcgYjBIcXbuaXQZF8qJXD1bL+ame8IAO4d4W7zx9xVHgdjE66oVG
0hBlE4ORPXbuTtOHkDnVfGE8csp6+3XZi98+f+zfyJV8YGtCJw+b98xGss9AypZt8WPhcWAv7aME
aKK48N7JzIB0sh9Of4XGgOsGe3vpQa1ODK4wciJjfUscAhbzViwneGoMeCBYgRtxYo32sZvdWl1H
dKrYs+Ax8Be0HeqwAU7AixaN144HbIsJBrP8Iwzs5ftPRnLbYIjuWMIxCk8MyswAV2JrqsedPYqz
qgCzsM/uR6lA6Wg+19WTVX33yq+otn0rp4V1VzY7ZE8GiS2UQYIXJ0eh+WrBi/ACmnlTGo/u0IHF
/ZAhTJHQOs5bqf9UgusAxYRLPq8h5tU2saIu3kURPHN5lauTeUMUXHdgNjgjI9wOrm862smsUG3D
9lnyeQkaxl4xDCmBPrhhw0LMWU0hACJvGq7J1DMp/O16xR5s9duUNrOXNjuKKNaHeeEMy82W4zrY
n7FtXrrNOY4eNX/+5gqG7kF44jIhLIzNtiPrus2ty6i6n8qD4lcIHyCQb9LjkhM91y5V/On8YQ/J
gRhMjH1nKPEevrTvv4mrE5ui2eVJy7740fjF5aMcixfyTLMnsxrbqHzT0PqsIlu+Cb8bEnUfXCqY
Aczfole5FTjtLfYvGTYMnnrTL8YpuoemuKdguiHQg/jijIHG3s9vaIHPHAPybmQx/EV96yWHik9w
mT3aMcInIidenc2OagtHy+if+QgqD6bWOLioP9/MyZu9bObNiT6EUppc+V6pybQYbKW95K8zh0rP
ghvbWG/nboEskfdjc98jzoUowKwVuIZvxkf9YqbMpIx64Vnt/OKHNjAmd8Eb9pws0jjyRZcclf6n
nQVDhZpt8vGu3oTTb0wOxG8OXe/wKfCx5kriclxfPnklk0LY1eLdEnDl0zXrEKrvb6/kvmDY5dGo
7E/jw+XoC8/GA40hb0ixP4wHpj/Oo4GGeRN9osv1F390uKqZRbBISjOPhjTmYSZ2kRO9zoRIGq2N
tBeeaape6XYbpbhWQBhXTxWHyWx5gCjkMrT4rCAg7PzIxp7h0GxMTofC4WIpme7Wr2yL35+MPKYL
w8axe18fmb9MAFa+9cBVvzATtx4+pkfjIef1mA/8V+ODbdgRpLIdjXj/OAQFxRcvwkl4lvacJP69
Ji+T/c1B0G+TzXnhMGknjjg3+f6r8xP+Agz1/XqdaofKjWiq30gPTC+ajrfUS/Yi3ziN5ZHpObgZ
pw75mK0Qo8BqE7I4Vgb9T5x0rjJMzkMn+YyKg8z5s9f64LzlHRefqYw2WbiH/kjFkuUJ37PimYRK
8qweUbR9e+fJrFFyhrSVHwiV4a5YtvQvMgcSIF8Ig9KeK496yZFvRgx4Y3LXTu98C+WDbwOugzmU
I6ttOrcVPN7K+KBmf4yZUD/4QcZztgmo4RPDPt9BZjQeeoEBXbmcF4iIqhd9FtqhZZ7cQZt0iJIM
Vmo+fADD5wjnjaM8EP951rQOUh2aRuBmP3wsJn/egq34su2bbRVc228ua7TTnJVi2TFlzynLBpe3
tk6DK8Q7VlHCkWfO+nYyb+soVd1M8mUG+lER/aDekTSeWCyo3njNfsjFm6tS5tFIOaLzMt3IH6AK
1vtn5s2OmFp/NKskUKOTDfLuMb6iymlHH1+9fAf8Epr1AQ7KmtNn1HeWo8qcyQ1+E7nR4EZ1Eh4x
V423SFLpDNxXVnsk+YGF1AaOPY9raCoc9EMWxdsFaAMWdoZHUauGOtZecYXvdLyAwULKpgupQTt9
mjc26ZtK2xAapjXIydLGwpjqHBrP17l+K3IfG8n4A8O+RSQbYIcCSjuhtGMkPl23o/H0uB58qbgv
0bACur1mOZlFj2XTKtmw4WDJN1k66vmFEGWQlhi/p700k8FYkwCVTUXknel0da8csaZRsZNrmNWm
2kWwb52q8kU76dYeEHxGQUQCbeYVxdmaXHVYh4FZnqpmzQ3bz2GLbNg8R403z1dW5qjB5ZIOWvJj
e3Yb2MAp4CnZbLusQWinOGmlq0COzH+b7PVfmFqN54QdJQM4dBWu09Ch9MOaZh1gx5o4wlr/mzHL
dM46m7GbbyfLGa+N6rXviHcDVv7aRhL9TPPqt7nfibvA40T3/TZRvUn1mAOL4hCZZ1BG08NkniVE
6qAeAaAqru/7BLmueRSemwZIhlu+Ea8YAXSUaOS0J6+3TjnLIQybqpMaO5ab+uVoL0QBwgo97STA
5B1FQXYYrFYmW/xlxr4iuoL4NEKPwY/RcBhbflQ6LfsdplfWblBGNuYTfmjkHVmkM2O0/VY6Zw1a
o03GOoWF8MgEZSunaUYK4+TH9ntqf/KC4t8D1b1C42B22l5+kj5qh4vSoGmMYMx+49DBSmZpTEBW
94oKuIYsO41615qMdBeoW+PLaiQ2/NF7jSgo+QxpJGArE1u3LNlr3Uvq88SQLaoHOWxpDhwKc5d/
wPGfjL2qOQkiQax9Ozu34+ywpJf4QXBZW7oag2vLwrZxGYAYsrF5OqIzF5RT+95xuec+EymrVvrJ
tpQsMt3uBRvfgrO5ab+55HCK4yJODBRUvDb4zoTrkTIDCzkLWTAAU2/aWK/km9BRxbCZyA59dz9M
U8bBKtyOue5EMOHkRqqP9r4E1iRsoZPmp/FE8pFiZ/sgQiLKP1aoz55KC9WTyEP9GrB0yUESh3gi
I7d2UVhBm6EkNpKu1Xc459H9LNhTQ6EW6PVVfK/pF7aciUuZju3+lwkxDs079odeLpCO/WVGV/BE
Rf8yUunW9onwljJsGntSTkJ94J6ZnfdLOW5ofyngHqLJYmkKIORt0gDBdXbriL3bWr91nSj03mu2
VPk4bZj8heoRje2FBy9M7R+66GKJnxTU+Sp67MPRCVk9645Rurropbb59Ii9kBed7wsTPPnYHH1Y
Zy4c49HS/Px3+DyjBdxYCxW6gyoeEjK7MlZT+AWTCGDWzQWarIpjorAM8QV7/hWSpH/sVSc9FEyD
m+JV6LH42ARPwZZN99R7faSUDi7EezFB2SJ0I8WeB+2xJTGsOknt5wjZKX0iTv8Al0bSmIYzzjU7
J3ygIG/hmtfY2mPwAEFF+ZUpdv4SfKgYIQo5krpNcgtP5He1R6sPN9WXCTix2FW1P1KMvGEZpADO
tU7SR3C0HrtassvOpK/CHbZJMjIrcprVYRf7NDIFHfFl2hN/GArGhlfiXKOxqY2j1p0RYW4aILUo
ZK/h+LRkb+qAKHr2o+hd4QOQ0d3QnZyrYK90RAdHCZu2S/a9KE7/ULyPH3XGVt5hBiZKHmgacuLj
jH3nxtq3R2ZluQA/vWm++D+6ZBf5ubtSiAGah50jyWh8Pa3hjOwhUB11tCfiReIKdFXSK+7WZNoQ
HnwSMdqRHqyNPgImsJEuFLLb2tqx2un+vOfYjXW3CT4Wbzpqx4jo5nbHUCIS0jTA8uDT9E/hdnkC
BTWyt0SEFHJEhl1rOKH+gXrBqWs3NvbbpGKtzH6PhuLPVjCvosE1Ve1Uu/ywPMkjZjKZu/ULolXz
pD+TZHEhKyGxUPG0I1Qxal+7wQskr6DSTuKOOipGvfBK2V9tI3oPN1Pg6MKGBqMY7amXghdAQn4R
DgdY9pQx9AdMOPzwWe63deLg8YzhIIm5C9FUfU9P04GGP2WLSZyyVZz8ESHmJjriSY1LGfZzB+0i
OWS8iQqwhrbTsUTDH35iCiIyfOzmDTknxR8neK99EWS/6pduq+8rXz32AHw39fUWnDUHY56LQEph
gyOoWx7EeTPd4m0vuBGrUPmIjJ/t3QX0zvSEiYinj3a4vOnv4Uf/DCNOpJHfqZ9VjviWT9zSd30U
0SNgwTVtmFZfpUct5Macnkv5UJpu09440a1tEj02ub3S+WKP0tYobJsSJQaLLb88rV0/xERcuoj5
ZzRk8s5w27fklSgqvlMhC32Jo6wALCd+H0rQDwaCOhqhPqr4SY8drmLpsVavM75FxmZRd6b0w6rL
bLasEcRmlwCaYNW9Qu7Jhoqbd7ZOTH+sEIRh3cTkJaKPZsKyLXxb/y9pXRFYFDnJ0XSL/eJirtTu
Gog8xMzDnWpBF4yT0JWqK2znN4tud3Z/HN8MJAisac3X/BjTt2fCyULm/IpGoQxdNUPctgndSjhQ
zGJXRUmHUpuJMAh76U3/oJoO0FQweBRm8g2tj2IBnnAHk2b1ZzX8UeJqTZ5ZbrJDn99S2Vlml6U+
hCHrukgPpPrFXbHu2VGSuDFvAhxe8MhmCKfZ+2QU4LHKsjf3KdvghFQAFrVp8TpH2/EXpT92TWio
Deomm/A5G9h7Gm73aul7JBab+KU3vBDV5Ams5vsavcPnjtLQRvGmNwhur/0XLLyS9LsjfWtkTxxr
m0LnAyo678T2mM4f9EvQDKmgmCCOWydAp+BguS5+dMwOUBeTotsURwnGKr10HJz2SDpAJo2C58om
21FmQh9E+gAFECsEojyKjgrT5LfqhmlO6wOf07bmjkX+ban3rZ0/YgosJV5QfZYPDd2GFWIcrIRs
kkPWObqoIx3j2+zVZK5anXfxCtwEv5JCctNdbvbHVtEUm8NYgDPYx++9I5ApUtbdS/QyYGUo0+hk
J4/4PQ5sn636vXohpfrdJQ+stAQAdNe+c0I06+VeakkJV5SZli2hI93TABkIiT3sxrP0ar73wsav
fbb3Ry5JxRtu3av+HhFFKYl7ZUhrgUeT6DZMrinYlUzzkQr0vzkC7AJ/ctrbf2s0n3fqUXmcWE88
G1hiAjn5lNn3hu7CECk3khdzDdJXR5EAbC805a/qq/y2Ttq+YWdPXuOCXAC1gFLfMi7ofrKxrXRZ
qvxOrDU/MsZX66wcGB3xViOP4WuXqXoIyS/su70o/QTH7it+rl5pjWFVdgmeCmUbdpcQdShegbBI
dXxzW5WrZQ0GTEkZNpHys4mV0m/6FTDY3YYHUgOGKxuu4CIvZYu+nha2jP7wBUlgM3D58KoRRbfD
tO22q0cy8Bl72BJJwgeWtyfrDN/8qfLKM3LlhTQaPA+HtvAN4o3bo3UOP6hXRVDWxHfxRo7t5ZMC
kL5G25folSVUwlnmbQ38VZ/NK02FsGCwlCDsD6/GWSsd8uIXhUiOspbk5ybxZPbxfn7SXqdfOJWV
H8pj+RzsenVjvMb76YmR+LtOrkNRk9B+UcO98fikCny379qOn6WNcQ5QN0B7PKd74dwzIzMUgmvm
dItT+8MGt4DwI0eyuLmk0XaQXVl8g3Bh63sWZ2Q3UhmET7BNx11nPRmlcOyE8BquBSCkvez97zdH
Za0FYTr+gETT8sKxVGyxo6d+XOs+cy8YCLzoUMtHKkD3+6w6PgDjZqJaS1jRvBSURldVF6TZiMg/
zvafv+TrY/78qoYDugfxqQMPYHdrde7+/PuP+0M7NeGV5hSvL2WiefMfz0/lRtqF4z4WKex0gl7/
9QNX6uav+4JqZIkemdqnhWbIhU6ZQxv420P/8cz7a2glFaI/r1Y2QellaXvTNBPxX3N3StwCnq33
9x9hvb7H/SaoOjSK95umkQKuxDILXuEUgcb5Pw8f/vUx/9xnhQIs4z+/3x+TZ028Zarx/nH/n1//
uhXlEWro9VX//CVVIyh3LVPTnz+YSseb3H8vR9ZlUlVZKz+33v/t7e9fG0Uo/orCzGXVhiwguabz
yhowqGXmrNccblzM3lDRs9jU+S4ZajTlRuRR2Rd9WalPYU7NCxt17JwVeuYE1qPjrZUsDEfY/qWK
uhOGDoNs5BONjvtmx9SuR+Yj3jNfZtqdWlX+sIzOnwt0lLAZ00aw0NUqr5GCI7FCycISLAQjKvmf
GdKNjZa3AAwN7zpOTHqGJYmM8aB6wyBtxQZZQRoY1lbRkMlG6Ws2JpOtt9qumxs0eOJTddf6pANg
ZXV6VmAeYDWT4KezHPKA5ZlIn9YwO4m0lRPLnVTWlnV6TfK3MGSdQpZjZPOmmdZOaCeWiklOVi5r
PKsBhRvFl6jNPVUyiF1KeF1oalT3Ro+1uJYIezVvnqtY+BT15aHQUi8Iv8ZBoRZUsG8m4FjyZWmK
0kajYlIl1UAz9t0JiiAJ0IWkTmB8TMhFoSkWV6RmIZzkSmNzhDqSHQDVV2YRzXoPQ8R6lUpCpxwH
4RRlgAuN33M3yU5ayb9QkpzE0HgLwQ07tJT4Ey0ywEPH7LsYG6BjBRzbNmrRr/Y/UWF+UUYuDr2o
4LYhLpEfQX6phO1SI03UNLbTHTDuoCtejTmhVi7tm3reIybZ4SD0C/jocYrlx7YZrjN27vHYoI4q
9nNKRQi1f7SSZjvAhqPOWoxwHzSoGlX5Gf7nYD7p6oKTniG7vbbQVW8eQnKenfbBYfpqEf1JVnbB
fO9LZbWVTUC7Fyl0ZZVuU7IeOcdMSaTfVdJ/tSGE1wlgHyaEF7VB5MIRm3Xj2K29HUKjRXSqmpsA
dCt3U6uzakV3qumhDiv1ewFL1gTaI2jMt7xqyINaPdlUBevUofgthUW+iXrhMLYlbq1lsaVvwZ9y
0mAamBsA3NSpWVgmiTDvojr5Vea2KtM5Gubjc2Uyu84dgN5iaKfdkCYw//HJaXE7bcFuYoOSVee4
xf6pklOnlk0BkAr7yVx+mXoJsFu+fGD/TUiRJbQybQO/BH4Z2sB39vpUn0Jbgr1vwKXx8B/7zUhy
Jal7CUbzs5v1S0BVellp2Qv2BNM0HIYsdhu9Rrk7YJ8piafZCG9GVOxzSQEVZ5H+UEb5cXppchI6
mTXIu4RaZiV3sh3G6rPSm3BUNPmz/hYV66dOc/wESw7XVA9MsuBINCkAgMCLW/PM5DWANNdiXARr
TGsjbY/pwnkRAw+FbwC0rjlYSfdbGi3Mg9g8ZJX+jJq8QYiJ+paO/dMyaJ96gXxhwrtAoCK25Fbt
Co1I1WIufyVzDu1E6S+pWJp4FpwRP1+kGjK81MyWp4bBT6CMyXHs3zSJMFcDZNUyXXclhep2NEsm
anSrsLP8Bz9fu7NGZnHTfGhw4AHTx4J8+FHb5YbaGdZPyLYwCGL4U2Vy0PX2NQa5y8kauw0KQNIw
FsWODGdRt3rJpFzzO23BPEp4ibg2ObraW6xblScJZGRicWeGM7VKWNh9n3zMo/Q64DPKdNuFviiw
Y44jjeaEWSE9NEd20NKH3uonzZQOOqwcdjTiOY8yVqpjeC1/D031K+io84AMXej9ixbRqfHdAK0a
2oYc2L1utK48ZOTaNHldElJxCWjugebzUS5UPzWsHjcCsQfvjoCM2RRfcc750Kr2uS7GM8f8vDTy
tmZBO/UJVVNBfA1Nkl6p9RSM9TVfFl+oqmuMQcVGKJgYGgPvYszsf9TpppSTuglpnt4kZXSVVSVF
GpyRkRdTO7EkYMYoTG1BG1B06XgwqykWAUP2LZQmhlpL96PqpLfqrN6FKrx9grfdKdGX2SzJDmnw
dDACtvzEbzwmSxD2GPMQk2aju7U9LX2xDMqhY/QvIWp1FSIO0mquwCUtvdyEQBtnPf6Ybf2WTtVo
Y4x9Ua4KmRCBVvUw/63lsmz/0lXKBXX0nnVferRwqYtYWZQzLlVSjreTDvgjx8S3OYdT3Z5RV6+q
UhLqUomFsRw022DMqNZ0+YsQ9V+arFSOIa+lrjVXpzbOkGOAhG+pwPQ8Psf60rI6tS7IPuUNUB+2
sCn5egTssitkGPhNhuGLpUoZOBVwRyZjXnUkQUy0vVNVXpWC2hdS3GKjBuOrOFkzoC1z15RBahcT
vKXY0l7FRmTFLmKLV/UdiZAmfRIX+bsEiV0ChLYiewpJ1lYaq6cMcYkhpSgIZl07KuDR5o7dZ7Qi
mMo8QW8U4DBaqKVkj62tKHuhPxoKfbmKSJkhDCy0JlO2lVItOIWkHK0c0aehzN9WRnZKbEkZ5Tkp
2oGEfmqe8W4PnGjoLT4tdZKimGZWOhKJ9qp47FvIPIMq0qvakgIwYRzjZYrqcpqcOBA2eiPh5YE4
zG37Cr8Mffv/W8qK7v/uoymJKt35/3NH2f+CGZj+e0PZ/Rn/2U8mydZ/WIZs6hZWQf/WTyYZMoaY
oiTSFEajJg1d/zIwMqT/UNQVr0rbuwbZR6Mt/z/byTT+pInwpBQFvqAoK+r/UzuZ8e8IhrWJTZIl
TZV0qMSqCBr537vJTGOY87wX1d9L2/00E0bCEUSs89Bn+K9h8f4JpGGTSl3yqy4QsmOprjw0SZvs
JMNgFbUKT2koeAi5Jtwevh19o1p5a5qhfQCijlY8q273H2Hfsc/PmCaicK5uYV2pp14zr7T/s+Lu
Bqzn2lQcAKTxjFAw531Prxfqj5C9eIUKWYkHJsgKV56sPP35YVRDeTKjjrzVHAtk05mOnT9/vt+6
P+Z+axgM4QhW5M/dBVy+xoCjqIbCCNGklt4yQzproPx+S9AYZxBW73MzFQ5aDdgdBAdsjKjMh1oX
31RxQDJqsEc2FvSahVg25IAD1GTA7yBYgj781133++8//txXY1Xc1pq1v98vxHrL5P0gKCXGNllN
Q3ux/mjTkNb29RYjLdtaTf5f7jdl/B3GssoAyayPvv/463f4APzt/kKxOe6abOy3xv3x2l/PItBQ
tSJxZTQt1caybR/CEedSdSb3k2dqfsDVl91IlA75AadI/b/eDGIaU2hdz3aWvXq6NIU5nvQCCtL9
1jIC84OC2yaH9a/3P3R1idmo1pHBSKgeNGmDX8USsDQahnCvWlAPq9QOc6t6x7I99CeiLD1L0zma
cLcYZ6N6B49IrGzU9mAmvfoiyWw4xqp+p6W82IJRwOp5fdgYiw9lqSqPWFGOf3t6HQ4qNP8w8iuj
1wynEKR4b5r19a9fgzhVz3pAgToP9IEuNPF/E3ZmzY3jSpT+L/POCO7LRMyLrdWSLMlr2S+M2prg
vq+/fj5C1S2Xb99bEd0IIJGgXLZIApknz1H0G9M92rbuc4MUUPENpcKuw3OPjpZ7R2tu2BTtRKuZ
u6u9FQikO3pwlibZtNPkHWGxBXiW9r+uIbxgmrlKU4ieon7fzk2nWvDwp4DllYHv16cJ6XK1QY5B
vFLU7B0R49vVhinWWl2+ylE7maC/ZPfzWCgJUxQaOrskSR00ZkyyB/MlZJNVqQ47KTjty1gaebAS
MSBK1PGMfZANLD3rylGc+xQisYe20JpdlYXnMvWiH51W34/qTLBahNpNUngkturUmMl7dXIEAsDF
oKU7P+qLnRMGMMTlXrsL1ELpn0UDHfySGhDlXtTIwSjlqG2GbgxPlwaq3H2WaHcfTPOkMnOWWHHA
yfcf3xChkNMPnbfrr7XzTBrVnGiyBAEgncB0SaEKcAAPyRnIT2Rj6vyd4WU3l1dbSKrfizhBUADb
PFCN2e5VV7ks8tEe3TphCqsM7Bl7NBUzNM7XchBGEweED10x1uZ+9AoX2Jfxa6afl0W6Iog0CuCR
I9JINzBqi3t3DIjzl+YhannutUkp7pvZDmkpdrgSiOWNMcot0q+d/F/zVPv8MFLtbuxEs1YaU+Uc
S22ks5D9S9PrcCrVo0O5baw9SNvk8HSM/Wqfz6YhSDOOmfGX66JGVNbtp4v6lwsAwz6WgWbwZxTZ
yU2a5aTq7cGfGF1MyOgSvne6WzlMUIc5URcJKfjfvle7NcL8lSog/Q3uaaSGQRdOMEQdKB3xbgX1
Ud+JAShKMn1TGzBWSptCSTAmOLDRl2+FPztY0SJHJv0PJCpU9v1Wsm1Sco3WAGd6/rdMAynD31+y
eW1reVNPKG14DuID/Pb3g1GhV2d5nb1yEstel2nzrOgaGcPULBAjDad8jU6vhj6AshgH3UJQlz+a
1ln5Vh2px6nmSWkTSOjcOEMm4GkOrYOWRls217G7zaBnSCZL3AIbX6O+8DXmyP0Ey+hwLkhsy5Fs
+m4LKCd9ugwKoAFiCk+N6JUnq6GEl+r2di8nixT4Y5ZVABTna6mw0tR2DvQjcrNjkljKnTGNCthw
NXqdkvIUoOb2Q4PsOY5b7Tm3Q2OVhbGz4ii6T0WHnGsPw1UYAZKoEgMS6rrTDibaoEuisdkzcoNU
u9VwVxC5aRdRq0O30MMVATmX+aC0NI6L1gtPLbSLqTJk2MFwMgV7OZJubp2Ui6Tgo8eaIqeL27bV
SGRCSpiecrc214MdKWuvCZ1nC+ojuwq6b34Qw+Wue9NpKivYN70A5dl0yL/5972jtUstJQ87oeUL
OCm27z9sIv+Fmg2SiM9fGjhCNMuBLcSCnYkj4e9fGirlhpSQbvCjd0CNJV0VP3TIr50N5L0jndh2
2c1RoqY82e6YIhhVo4QWDemTWqSw02ak3/sgGnZGmfANmEx/x/OETCvEBxxSFQ04HeGK64TsSZv0
k8NPtuvaTxP/5ny1scPUiZk42yTUoZIOTetQmLGy1SzXX8ed2Z1SpXRvhamYX0anffSM3vyr6oEP
1EbwvRWpRngtMKy9FH6xHDRg+0p1ie/NQjCCLQJQpdl66Uqr3Vj1Whfh/uI+O0q7p/dAtkNENRG+
i6CNVutt4afF0YvAraex4X2BAPc4arn/M1SytYYK7jb1bBK9kP3cU3g7LXvI7W7rLmWIjCVIwLk7
JOUxQiHxTvpJE9xU+dJKI15zsZPyarC+DWXs7RuDe23KU7FEPYaAI6pe5yCmUQuixnXOrqCiZvNs
dEp8dqElX1MeVd5Km/QzlVLZcIwHLTIvk03vlsodZaYEQ/82mUOXHhxY6wx+5Qu96vUNc8Asith4
juHqTgcbQZm5MY2yXyLoTmZyfu9fJ2RP2uqwrf59Gj0i6ul0oVAW9/cFZa/Rg7rivGp8nZK+2tte
8NOETv9+cFvrxUlIBRtB+ERFbf8oxnyZRpCzFqqS7wvP4GjbCA0WCshkA1d/dabUohIxIFEaCPWR
l8t36aDHyc/CsupHzwrLLfX3YIwVQ4HhyF2bRa998xDHJvjuoewdu8Wet88EoIeJZE0xE5XBego1
vUGNFufpQzxm4jDaOip7ltC3fa0H92yNxSO4/FOYC5hETVs8UteN0rcDilZOyqZTqtNYEWWUo6tH
aYQsn1f9cw3poaPWc7lGEwXUK+ipviz9kpC1G/vu3aUb5ZoLNbmL9UMXBtZ+VNZOa5A7tlrlxe/E
tOAYh2qDcJUX1TAIgri8DeSsXVE167gKeeRMeejhc7Bmry6byj9QHOmwrXxgtjMdlRcdZU5wp8wR
Rs61vz+1SLAOoRIn2c9Y97pTrlND2kd+jZCf2HVxNYKEu9fClHR1F3T7qHHIkLa5eddEgBwTlyBT
aAwoN0OzsJJvNzdOjDuoBZK7sMtybxU1PTBlhxIRO876P/ACSnaxK3vS/OPDy2ea8M5pLg/dz6xQ
Y5KW3mQP/g8YEg6ll+UvA2X1beIaX2qjaLdZD4TGNgzoRVVOrF1XcqDgwPxUUssx+TA2Ij8UbkLq
TZdy6Lc5GKm6OhmuopwdK3i8rC4yZ2VCIbuW1y69/FyDxqE2M+uh0Z5qspsUwKlwRhXE4+hexo3z
qxdbZZGuqIird00OwiUfoQbP8xxCBwHjWW0BW49aix/CbLexa4HgHlBlhCbPcS5NNNQAEeQYrody
QVBeoxJEoZB2fvuZVDGFDTxepiZmGu182Hp5geKCW/yQDhV3N8ByxYVKKqHoKa/iVT149VsCMMQM
vfhrDa8UpOQ84iwYbp8nT1VXWV0YS7WzPw7N0Q5uIgPaEscMDpEWioPsyUYUHDcRo2lXnybCKUj/
wJ41a/R8+vbCOKcbKm8eg6pIOf+BoUszghHiwMj+0dVuBV841YRBZ1eHIVWPdRiOD4bX0MAgtIDA
XSCWx1BOwOC9jHR7vLgFde9vRUAo1AbW4WnqFgBko7tn8sL+Oa4QHlPb9KXLXf9sTr1/HrUiXlsB
5L0IZwG7UzOwp7EdhWu5QjpOQfDK89XayRXSThn0fFVpyALTlVeVI7lCXjXVhA5ghs+VNjFW4Ges
MlxLv5DsdRnUK8MoSVfEDVppl+48lj3Z9C7ZjN5m/09dFd02mhaAjRDPiONs9b+3Prbz6a+gQXAP
sZEHJ6XObfiZlFYXQTF1o5F/m6oaKQ6zJQ+ZpcW2DLXkOerzo2tG6tfMTWsKPghWxZOI+NYnCgkq
JgrXfFaj0X9skWG461JvXMZDOQsLNo+J2aPUMyWCI2uEeJ0cCqdxDtHcqLzi1q0SwWVLamUC8Pr3
zKhHzmGMlHNM2nwrR3JS9nTF+LhWTlwv+sGZ9fJzr0tlzx8KYkcZFbRuggpekY2zFF6P3KocA9i8
M/htreXInl2ufgR3xGWFJ1dcp5MIvTgwzGCU//cfSJe8jx8fk5rmwZdoWLrDi/E/o4a1qtVJn8TG
t04JyxW5aC8AQOutXG/yD55SooMOq8V9hMr1vmhQgLuFxuWLU+vhzki6DMxmlJ01qH9vkt4zt9J2
abocDJkoKKya/aRtzJWUzDlVwXLYktQ89wXAsjFLGsgA5g/3/UJb9DmwuQRm+2UhCAXFpsFJYaiU
gh1XTLe0kPFJQ7e+jR2tgHWqALn+oduYpthEk3/yVRiB+BH5jfcJXICZa+8ntm7roTfCYx4l+rK3
2/4cNQnYKZcUQtBVfBl9TstK0YO7GiblLRHim6KOEOLo7j7yvemJiCiRAq3ZTCYFm47fxifdj+KT
7MV5/oMLTNurKW/C7g7yiRfTmwb3sqAoA9J9aaGhcvX3eoqiLbSajXWoWPEpr9x2M9mc2L+OTeQu
Owdmr0AtHehqeveOs6QLVpxe7ExsK2S3nkLvYpRDxUIIo/nLiglqB7cigvyoM3O0lXljwX4xN0EM
w+AIUYIDTfuNqVCyp7mCktS6I08+Jf6eR2K3yyE4kSNpt4PKBvIzu1y6YSngEtCnu6sPTNGoXsix
rdvfIjOo137eIMleiGehwoFi9YmzzyfTvffYCRNvzLVvLazqOSfpL3Xf5Ss7881tkUbjXvjg7trK
RsRLMetH2Qw+R6OGvGceJ83j2HmUPtWEIuSk4fbRsa9iJFP9qbg1K4KNoxpld9LZaKhG17Pw3TGc
Zj/NRwK535dNloH6GezAWX84F0SaYoPTj1fSxdZ+qiOocKeJ3cPIGe12INH17vWztvtoufdtV1sn
ZwD07OVG+F51ucmX2032cH0pj5VV3xP08J/rHN0wSMx9zn73ZOBUSBDhE3JjztW1VxZH2KRS68bN
s12fTuVO2rIsKI7TpBVHN1Sf+4ITGfpLFD1Z/RDedHrZb0ZRAzsorFglpdnla7lOLpE9TxCrn3OY
1Jz8fa3J7XwqKzMXIe+EX2yEYOTSJPC0cPqKiuyGJOzSSrp7xC8gdwIVcYQiwD7CXK9f5Aa/D/83
+Jn/y6HZ/F0NweSRZOiqZvJCNUwNcuX5/f7h/T1UftoEvWN9HXwfWfCx3VFn2cIjU7Q7OQTtgmaN
7Epj6cJpUGkc7642OdHWTruLcwXo/3Use6iym2t1guc9nIxyVzSkDgqCDgHElLBW89iTTTdk0T0S
67PBntCCRBICLzkOKm/pNEG3k2uk/eLiOcVzqsHCOgHDUm9y6A/agg3rJZf3X39PzuddOvy6DnSE
FiKYUIW69icOQauMOIkrdvFVMaPs1onaaI1edbomJj+9dRY09U4pXpDSa3eNKJTbara7EcEYtbCm
YwL1LiSx5g/AKeNbrxbToi7q+s7SB/U1Ktnyz3bhsxPu6pmOax5qWbwzxqF8gjbG2JuCgg152VIr
zJuoUVPqPEW6SnQNWiLCPUCHA5dnb+y89uhso9A3vn+yp+QoijZ/D8bYXfZ+FW1hQmlfQzVf9EE+
vkMs51zsoam1r4mRXeyf/DPsWamP716oRMuu2IWVmz+iS9IvKGI2V3KojE1+rGtlE8OBxNFZhSCp
Fl2+jdq8eEzN3qX8qv45jor2p0PJf+yHeNc6tq5b/L0gYf7M+FiVtQErmyG+ImPgneDyeZ3s2j9H
aenc93nV3zRW278NrTBv7cCzd1bkas/hlKKyg93qhmTttnq4hmaOMkNghTeGo9c7EpQkToymJifz
d0/aAGJQ0w8PIEw82Yn9DscIldumNLrslKhQXFKRA3qsVIu9D2f8vmCP/tyM1lFU0XS0hyZ/Jun5
E2Gj5iBHIq8RzChEvZPDtIWEp/IcklHzStIIwyKYDIckAEtDGPYoRKvqVeDpKUEdMiIZX8V9xwls
bxdTu28hE+nrvYF4VnMjLXLu6lX2uk/dV/ElyJDGcmGZ/8FD3651+0eq26BeLFU88B4rNnFUqxuE
wvo5jIKrEXeza90EGweZbp6co3NwYHQDfW3mziGvzJn0aETiigk5K+1aYzt/+MPLP+zHbRaJYcvS
1DlxDK8oRMW/P84IdA5d7wXGOxRHFTU7xXCwLKW/NDFfeIRsvZe8iggiO9Bz2aVrn6FJQixSS45y
REY3OVodZRa+DsgnKUhV5r5J9WedIZSGrvFJNlDlZ/euw7M/aIDvZpnhndwehuqEjFvHlvgPRN//
8ajWLQTgyG6rDv8+w/gc3oxNq3Qh/tPeHc1/rXM1P0CR9LEZ+rZbKNy4bOQmB6R/ah/0ToW7IPO9
U5nq+SouSIQEXlBvrCz370o3tO9Um0qmDiGNg98N1aqAcfAEr09/0xsjolehRmWMWdQkUXlOVcm0
dP3U3xIRaO9kr4B/5tLL/un92+zVdvVzDUCd/3uv7X6++ckB2LoLSa1hEQMmSf/7d4AN3JS7/Vi9
R2n6M8uOHQLthyFCdDQk0XEfzI2lw1fWu2xarzbZi1vqqOAdpD5pXlB2BaTGczeaAkpJjHJcyQtI
ZznRU5Ea9sKHqnVO2Q6DS9vNUCQxin05p3UvNtlVB5jOrQpRt97serHUwRzqhM0PxM7qo5M5VHvO
NgdF9sPFpSHUJYfG7IICWgfZuTnepHP2p6rTJ1SOzDsxp4yUS6bIajaWAuOCtMlG+uZpfPFNx8KF
ZqkU7SZQhhUJoZr6c7fVwPiXh0iM7rtQkxysfG7tHA6fD9lkfTGbwHu3e6e5Hca8PRRQn52qhEiy
Pk8k+WTcdLnIjmMcBkewn/xD5olsZI/X+GN0bixBAm5Q+1t5qWgqXs3B+tObWt4Hvz0DiAfpngoj
seM63C+fAmqjGYhEK5zsHSU14wx9oLbmpFgvIVN1XkqATgurru2NmIdK31IYiyrsQc7y6t7oIlMf
RgKkTzOJqjQT3RQ8EvpvvhE5L62mFXdubqrECLiEp0Nk5nOr0Myzbn4Wff/UpH0JJsJyDlYQ6lDB
xOU3YTdzynL8MtWFtlICQCFZGBRPlVK9SodOQRfVbsfmPBBY2IlgSiB6GZSv6ENJhxw+Wth4BMRn
ReaduohSATmR9skT5wD7iV0M5WAGkn9TKKrpBJPcHDns+ftaXr1WtagmdkJjFrDDSFuVmdVZNhFY
1Q826XxdqxDFv/hdbXqU9rBc/n6tz9cvnR+GPvOVlxklRI56LzTbeUsM0cHyPWTbvFacL32004fa
eesaEW+STq1WELTZb2iOIn4WDGzguxrNlj4CXIi91Eh3IHRhU0gx5Mcg8e8rzyu3HbmJiuKOhNvE
CPRwGQRFBOq8gq2WjUcvXry8eXR16N0IWb945MoPJPpdQOCjsewhoUcX1HYfx6DqKAxPXqJoHCFu
F92dog3tUfoOk1AXSQWtZzD7Blqn7qocHK6cvTR5c2sCVD8nHBz31qAZ1JJ3+s78p9GCVEcPwfxl
k0M52wUjZGGTcbqapP3T+k/DT5dr05qElQWlklwrP+d6vZTw+J1auKs8d5plR/XHyQJ+AMkSH2vM
vWG2yVm18PRL73/75QXYVU+lQsTPPHWPehJ1RrIbgOoxWtu8TChuqu29Jvl71p29pV8xBC/W7Ber
VDQZJDsn9mKL2lejs2xyv2nWCdCZW6sI4outscxp62TUK0mXdnZWEQvcmzFqFf8sjZxWudcn+D+i
UV+6U/eMTPd4dlQqbbS+q9dyKJsh09Bw7lwYFZpiogoPP3LEb0Ru850cSXsxetvcLcbD1dRaEfwU
bXTKDKs5WdlPpEuh50ycuXoAZUYjU3/6QR2cPEUzHwYNqAGA7S9WaRvraRDRyv7dq4950ghtvB/T
QqVEEswk5MMUySXBvV8PE1WhyvAIKpJogzpA2tpBGaGXo7Eve/fN9eYaoyLIn+xg7A7St8sVdzXN
LyctftR5R0SUeJwlhEwd0nZpa0BH5RBi8RCOEAgi/0GkqSPlx2YAlXJSzyFGqllux6aD/MfwTQNF
8o7dX59tQjZ6G/jgIZCWE7JJetWlVIJEzhK0MHH02VvONI5KoUJRPmheBZSisfpDTJL63m8Nrs+m
/VsCQVWaKt1rnqbZGnm1bmOpefEMUP8sHd5DPXCQTZ7Z1B3dAaPfmIfBdQdiT/Dc6iJO70dIBS4e
GjuZnRKb+6uHdAsKtMh7u0lXNsg/NsuVSxRBuHsIgOGILEVS7TSITBqRMkygz9wi8GUsqR0pj3FO
QMcZ/PSb4cPzEdvDjyax2huEk9yHbgooNk8be0PucuTZ61KxOruA2+gRN/mO8uJcCFIOpyxLxy3v
43Tt5K9tzTcKCnexj+v8V+PNw6utgAEb9UKr91eFF3ok+tHeyy3lNjdq8S2tnHiRqraxj8rcOSIg
TgVg64hv05g8OGmp74ue3/JUUJkjTGN8n1xK0gdNGe5nIWNQ1nAUmRxSVSTsikYr300N6N8ovHzD
4aJ9MybOAln5PrVTtfbrCfLxeZjod8Xgl2/OMJabaUSlTi4OW4DlgNxee0WpttD+wYo3X1TUIcqc
mvVcTCAak57sq7yMVjn3akK4EP1aYOBt0CzAfoA7yv3hDaXsdoYShscpnsZzF4l3adfAES8GAZl5
pnF3AUkUs7veKOrGyzJrKb0K1TqaQDEe1ckfD4aNisyY9cPbaDUBSEL4Jzgd9iSCnm21dW4G4Chf
mgBFv0gPx69WBJOSU+k/jCjbuDF7jhtH+SsH4U01c3QsObELyGa6VZ+nFSTgoL5J65yngHIaf7L4
M6dUSju8wFdxrEOm7Sqtv4GxP2evNwg0s6ncqvwEVWRLobTb0ACOVvxKV3EWkFSJ3nSoqTlhlZWC
XKWmHAbHWuaxXu6k6WqXPbX3e/5RbDg/TVA/hkguH4b8s41oLAwYbhIKwgSK/zxmRrKzfU9BWrgI
zpxw3Buj0zh1zjY76DM20oI8HHlJ1eh3xqCZ0BkF1lGtkQd3XIrXZ5NsUrUG5w65810G2G9rtGw/
UAcQz32cqvCvo9BkKW34PEyec4y7kucVk7YfD4+B8TMvQ0pJVYQQgG6kN5M3NAdqfpoD+sovCKpU
G9XPmoPqOjRzT05KNxQ/ITaziNpJ2ye/MhlWam8/Da6j7SuKqXawuZaraaqjp2loAQxovvhJ1XbU
mP7PDs1igPbN8DxWAXXgY6JfFjl1UELvR9VPPdiATjNzrykaaDQ1gEBYMZvTZVg2A9i1ugDR5izN
TKTPTYbYe1Vwm0QWNWJlB5/XmOZi7QZ2+ZwZ6CnxVHeWcqiXZr9O4chFTojZ0HGcjQCxB+URQ7ft
yjs2mHBPz0MBcGUXxlVLSTrDdLLVg14EPxL9yUc+62uIImyElOXbUKMtEVSW85RUer3IXVucS5uo
cNQP6mGgNocg/6jCNzXLaNmFfd8mOgWngNNOsdXHG7RS1S3cv819A0IHQq1R45Dd/dCQ6P2LW0Op
kuSviJ3dTWya4UsZjmJZwTJ9+MvNdHi67YQ7QI1sb9+X+iaPbG6AwrRfsjIzIO6BjWcelQ3SAFUg
smd/xlgpmjHt20JNnx0kHQjkKNWdnPW0LFkgz1BThsis3g390qy9aSWHTRNFcGuU0XIas/QZCU/z
Jm2VeO/ltTjquvYXD8PuNYQddUNFUbokZ9+9BjmZRgdVxDs563Vir4smf2gyniBWIDbS7JRmteuN
RD5Qu9fGLPVlMdTqWs7yZYHmA77ee3nJvl9UbeC/kC4mvA2A5/q5pglrlhwa7bBCkHlnq139EJLi
Q6IeDUw9tsP7oCar6lZp/Vrq4avOGfRnF8HQkGfeN3fyvRu5yFL9fD1Ak3xZJMA4LAzFrF4nkVwW
2dAxuFXhfgv6FFZ/J6ofYNTO14BYP35SZE71a1YFr7YSKD/TEhDiP58UR+pmUiAo4Ni3i60qo3y6
1KydbCqo5//3GZ+Q66eMpwqW3zVJqpkAuA3qBX4/5OthlsRFaOk/kqKubkO/jI9o+aKgHCZ3DnvD
o2y6UYuPUcgNkRfcR9ImfWWvahx2/JoHd8y84joxlH2z7cT45ZN9HKr4vugfP5nj+dP1INo3+SjQ
e2YkPWRTK+h16ImhXD79OuEYXUzlCYLsH2zzz1FDeI7MIZqKnyayGuLzAEDn1X79MEWDaT3TlJ2c
lPbQbAgGws68TrMSsr+eM8zUxB5cRnL8uSsdfJu6SurI8f3Q/bCM3Cq7wP+42LygUWBf4EXqLdpq
cA62mrgH2XNSdPhaYnFR+xgOwaPcWZU5iqluD9m6JZqx4zjGTkvOyN2XHBJTKdAChpYmjmCE8BTR
P9e69jp5dfAA5H64d3IHpVJlUt+S1GMr38Xafgrc7KlI9J20gx6OVmSvik0qQu1Ntx9GGIa/2MDy
t4VWKQvp9S9X1ZBF+VMiWCYK8mTkVtj++H//Z8bLIHitq66NmhkVLBL5+iHhEuW5Fvednv4A5c1f
2PaHCXov3T2QJl81fhXv5CiPeL8vhJ4m6HwEkInMLh9mesip/KS8mJpRDVWo3lwPzJ3ZL67OwxR4
F5+6iNP9GME7SIJvrfYz7XPcrsNZJ0ebevfs8Rg42g7U4k7mnaUpa7KaHGcMfQyB4rM+N8WEGGMa
KSlRRYbSL27c9la17XYtbX0S7FIASFu3gmkv03prJ3vXRtpsIbIVmJQAzjv8HL2kZvyTz3X4YdqK
oRFVPNC7oW9+vv5//bjrpcoaDNBoL/7N1Wsa5w4BIX9HSayyz51M2cteGNYvXWwp6092WP5/eUhf
owLy56HDAhaLwpnr+k9+vQmpC4XP1uLTRJ6XRC7kh9QBRCMuP+3tB6O8ok1UFp055160lrnz496E
bZ9SkcmDZSgmD6BwKqaogsYd4rC6SY3QuvhdV3DKP/u+Cv/TPxe5LpPX5Owa+iBA2J+5/CxLFe6r
l0a33oy51icebHg3M/Or3UUdJ3UBSwWlGqchSKghhqnQHd1pkYwVkMoWCipRO9ZCQebjzQOZLnHO
diIQmCDW+DjobCOcMmo2GQoufVL6R92fNpyTihelrgkoJs1b6uflSxTExb4tYViRwzYUaCjFlX57
8U1bfV2hmL2MZ+e+2iroRYWz7mjW9idjiKrtSA3+urCU8JEYRwt+M3F+qN5b5MJglMCSDxNLOD24
5eRuuwhylyo2ZghTOz0UJkQqdlRBVzTbrAjm6zGkdHxeIE1UN0EfKsp2EQSImsgJPzDg98zFQXp0
Q84/EEw/1FQlygoeGvMdu8lqcXniyaMmwIh2M2ol2GXOoLKRs9cn43Ui5t1i6RTiXE2X8+r1gXr9
pKtNeqMl8uvy8DduJVApmOC36huk7qExANJ0Gc8QplGzKOLSqMyULrPpinfS/gX+JP2uaKhPl7uu
5VdA1bEcm1ov/rBZMH6XLuaRayGOamkWSUEyJ9Zcnfgxx61ogeLkiWN8DwxlBw9eAktQGHebOIUh
7TL2QiFOdYko2hA1+eZidEu3OAyoPjoN6dIbIQxxmlTYEueU5UIuaWLNvyXyZ94CFubYZ6KMkgFB
ZIdlR0dpk42dePa6BpBxIyeseZbTY7Du2KiNf5KJliHu314yqHNa9vwfsX9KKT+lwYwqqSsviuvv
ZhVsdcjz90nh66u2jH4OSFYiP1HWBbybczfwXptCce54N6jfA8V/ynlvvWgC2kd/sDzSeU59AMNo
woya64sqLsUOWgrqsWu7O0yD4T3Zqb4Khep+ybQs23QOnIODI7wvjdl+LfzaPiV5kJxJO71Rx3T+
31vBuejzdwQiBe2WhzAp20FVsz+Ximhe7OqDrmbfUe4zb6tosB/82EeQT9gnOVJVV19nQLVvExSI
stvUzs+Bxp9WzqY9cj2JniJC5znmKi4RpI39yd8RuPB3slcY/bFjZ7uWI0o8ITGUXdlYIzT98+mo
DyyfKiybtJrSwVwZN+oaEBc6UiGcDA6w6ydXlAGpANL3bQU/vKhdhc+1wmAf2DSUjig72ZO2ydSj
bev466vp6iZ927gLavSjWKtU87XCsLsPxrB8ZttprRw3zFbTrCvUAPq6RdACgux5aBraq6J41lGO
VH0B+0Lz4pEvObXldGYHGv0hLaN9rpvlLvT4QiLAqLKb17XP6Utf0dQB+gzlG5CrYt1myrsEp8nG
t4aEirTodMGmAXdWDyGKrBK5JqFvnJTSY2zNsLYZK9f4gX0KXeQruhD+9var1Sv+UV5LwuDg3SAD
b1b318+wQv6mLltMeT1pV8LqOYB5ton16dwWCPTGpe/tWt/SdnnUTLD62foDqED0Afqu/9o32iYl
1/6Xm/TrLLHdr3pvwwpveQFce1ODlk3m79R4DqlXlbsw7fz+Wv9mTiU/qqHFH2viKvvBIya6lzVx
o5e1h0Qr/3VRCEFOQr26/YBSrkGdI7V2iju0h/lTGlJelOCPxNOun2Ap5Sm0+v62KPPmIU3L9lCF
1X0Yo6gqTdwUcBwKg8r+2UPrvJzIXhIMcF2Njr03/epnFsMTAIjPOw8GSRLuqi+VXXOWHnjfZ35r
fyGNeOg6L3ocYJs4Vj2cccVs7yCIWKKkmWwzTvA3UZzA96/khNBHmASbXjlcG6Hav4YVsRU/7igq
ehRzhJjCnV+NPseYk9byYCMIqOhPwCJKm3QZm9TYiRpq+FgFHF1FwFr075XTGa9qU46HtFSp1J2H
ilIMK7JwNlQGofFasSUg2p8F97/W5EFpPiBEY69FL0oIUkvE8PhnfIdcY0JL6D2ERq+3FcQ3qzZ/
tEfw3MDd3svRGmFqUCD96Zvx2XG6TUqR2btBudlSMeJ0m7dh+CWi7lr6IznpcHcWJltKls+6Rix+
A1uDiJyZt3/Ii89ors9vQu46cBrzOxDpeoTdPr0JLdKAVdpW+Te35gxnFK591OamRB71tknVaCVt
fVtUVE+q+qZyeU9c/YRb9DsfpGLZG80OojZY55xBWwdj60Fq2C+jTp++Rh60UET7g72Z++OdMWbb
QNGrU2bZvJAye+uIsD5JE7xfcP1YNaxn/9jkhDXZ3MBJd/B9VpaVF95UaY6WKHrClBcbBHWpj+p3
mkDK0OoonJfDD8m+S1daoWKB3+SDg+wWBUVuUQTvznyhZm4u3nOq0KsqwMx+bO86k1wq0dDikbh7
uKljl53DSI4YZCZs8RP5cCtyxlU0B+hl488B+rGYcy+hmS2uNtlz59n/ajPiPt759tPVS7pSFAit
uQpJryhqlZrLFkY8pfz/fJ3XkuO4EqafiBH05lau5EoqqXzfMNrSO9Dz6fcj1NOa6T27F4NgAiDV
o6JIIPM3KnKzqVMtWtvXd9a8H/PnzZtdNpva17ST7BqdtDgr2bQy5gmyq+7wpIaJhfc02Nkn3el5
7bMRNYp6/KxEGmxNahHky2ZQWhQedBaQL35KxUQNqRbIafxhkBVxk+jU575x7YR5lf3Q//u1QDdo
J0OdPV08ZZ9ArBYoNgDBLJJDTAV+0Y1h+NLMTafBOPaa51tPmBmLIB3KfWgL65yAYz+EVkNxuBX8
CWhIXk2LNOzj/aTZ4rkOA3UvYq1eyNFw6qBzq2O5U1g4rMY4iE7w8sW+HtLiocmT9qpPmMSwRfe/
9VWzjObErm1X75B4xXtf99ZKnU+qQqUmq2jHmzSI0HLSRcLWUB46ObvEW6NAPF7KQ0P1/YcyFkhz
jmFlrHTLdPe98LYBhQrsBABWkeXPtpLMRg2rgi8VjA+S6aZmeb8DPrJ3kSF4ZxGRLsmDp49+6E7P
cFZwkyF1EfgUL5JGGVbm5CJvPUzOU2g23lGzlJ2MqrJwnuSRS3nBUwv7RDofGhamDok6Ih8kn7lu
NHbbRo8+5XPXAh70e0DG2TQgJFrqh7+ez5FlXPsWgEpG1ph3VIa2Ny5uF6eIC3K+evSaejBbmyQL
P83C/uHgdvZ9KMY9pVQAYl5/UZIJj4xkBpY1nX+SjVvZGWBve606nWXcBhTF8k9Frn0AGIW9KweU
Fv+ZsuoePFkvHieKxrKSPIfurZw8x6K2623llE+3eXPXbVTG/DzUozyS87jFnvz5UkOdniMB5kUL
49m/UO2eZaOx0KfOebVxPX7244rEsp2IBzkWFOBZSq17lVHr591zJeJvVhqqSw38/KZ0Lf8sG6+K
a9xwZw2dP32tnSjn3kd8Mavt473fSZx519r95JOUsw4MHSlnTc2W42BpG9kpJ6M9Fe8EjoKJA9gb
5nv6MRretrEyyH6waJ6Qjfomu+PIRLYxA3crw44bfRHzMDuD+nZfvEZZyf7GdTDYSyMwbJqbUjcL
NQwNImz6tICNrl1oWEKXHrlUHgRI7XhPZZ6hoUHZ9qufAHVFryC4IPYAT9voff69Xb8xxy5aDb6C
PufcJLptlEgj/xMPykTds6+wE5n7gBoyjC0tUGJbbw7geNIdxQZlXcVK/uR4EBtqoUQ/GqxLhmb4
DqkV0wss+ij01nhjei3vsCR13oZsuMiZka6+xb3nvlraOGIo7Kd7L1T/ulbggkNL7PLJ6SftgAaT
U+GWyqE5JAgPycPBRI+8BGqsmrPEVve9pfqyqD272zlzfaXKtIaqZQ+El03jKzLs1HZ5g2xYtorX
YnT5IgGLr+Wol/W8931LRbWPUccVya62c3MpwzrjkWZqg7KQYdip+bHtWKfIMOcP5qSmfQ2mCmvL
vAt/eh6Yfb9H9k/1+TW4rvMl9vEajTQ3f54A4a4tX/P5bXTFXnHDYNtrS0xLEYdzTtWIAW/vFfqL
mWNE0zjl+LVu1EMrDOVLops7cprBiw0M9mkysHd01LheFkry6dt19qgrcfhSqBEuYq2JKmFu5js4
p+OhsHjDjNlRNhoEx9uRDPGSzY793NynKL49rDULYdYJ7fSNlsdrFT2bg2zIfDcHM4zh9jWuDYMv
c6mnC7PdGiQMzrIpvCzadXnz9d4ljyZFaBszKrStkiHVjvrY+CXTvTPKA8lL40TVQfbj7wn+WVXO
SjIiGS4MCoEG+90g8Zcg+YoTCeXiJI8QCy9OaTf+Hh3nUPbJUS+F+w/UdPowa2yu9VG1Tsia1Y8C
jt9SKevqWyeQ5y/t7HMMWox+dFTyrLLSn0sj+KpPrIDRx9mGXiNOxRiLkzzSyffhQO/aS3JlszWS
y7Acce0Y/mJgYWUwn3IfkCePtYWguzPmD3JA9t2uYOnRs8MS7cFEWdnjNYYkUXSO+xKSLlDTWzjW
AQCvOfRJ1S9suEG9GDAknsR4aIANkBFykqepBPtt6sgIOmyXwbAN7VPdOAibz9ayJablr9jRVuQk
wUGL/4aKsEHQjaT1sq++W3ATV5nxoupF9NkZ5oBRlmZczCa1N0PVmIciVQGCtWP0gOV9eYGfjptb
ZZMAj8LigV9ueu488y2PchWuDZHsinJgvanT4jjfIkuWW3B/+VoYzsKkWrva/MWK6tEt7fAKIAgE
lu2oGzSc2s8wS9HPsNsXLeqcYwk0cqlT//psHBh0QxsNj5FuT8+Nbj566ER/6nmRbVC+hC0/n45g
wULp8vhSKfGDZCqToHD3kp0sGwQWvVsoBwpJab7PMVOoITlWz5rSms+6GW8AwDTvKb/PQ4a+xNLH
0f4dFgm8gRB4jxzlT4mPVdU7Rzmq5kjpG5n7YjaV/5RXCJnEo4pPtB+jPVH4T/BQsY22IezOkeyS
TZ5/joNtnE2UUZ4mxSt3Seo9qUkerSo9K3Z+VddvemaZiwasCfq3hKk+fG3G3jrJKPd1CsRVfJWR
q2CNOrTPaoawYVxVK6O07WM99vZxrtGBspkPZSybqJ/tLUSdru8T5cBfYesUBmIY5b+ud7/IX3P/
1zWbCtKn2rch65DUOrd6EG0NgRQ1XAYlWaesm5eRGWdrNXkf7db+0XT8rEwjCsBg1OcqSpXP2rPE
cjKM4NrPd2vXq+NhhDN38DHS3GhY8m79gTz3oOXZwSrhHwueIl8CKz6LQClfZH8U4pgr+3MNIDrr
pKvefW2yKHyqBtJuZTmIb41VnZx4hsv5NYv1nD1YPbrjmyD/ICcodjo//c3hHI2xdrQnWGBmFNTf
cnTBB0drv2SKba5F7KJFHqb91QbMfLu2G8c/Aj0rn4egNnZm66QbFBKHz6nolvLaBsDH5dBMJcVI
0zmVBtTBfP5X9am5DWePc0qbwJZixK+kApZspOCV1MaSR/eBv+b9FcrJVYSeu2sPAQ7rXPR+gb+u
d/8MnQU9SJ2pXEU25CsLVt22rsbmEwxa0bXJlxp8IvRQ/kyx5iZfSPKgTeiM5EKNCdI6NhFyWlY0
R48kyotvp9E+NxQVX+YR4dveEYcIUNThHnZzXwKQhwXOfCjj28Q/p9z7ymJAGjIRiGX+j8lhgyi0
sEA64iW/iBKDu0D3tJe2jr+HpZU/mnMkRtTQk96ato2CproS8coKF0WTOUuZUOLrAcNlw++8p6Hc
ITpUkR3ekkyuR+YtrqP3WwbpfsItjpXgUM+T1alUV/ykw73SqUsqfG3I3hGrTnk090GMqn6ZQG1g
fXtH6FRsS+ZGhvemCFD6arSf956/Zk1gwpdTk/boeqBTL4r6msxiIIin6uiXNO1ehlqD96g5JtgK
9Hn+Ygs3R2hC+Yx70vuVMaFQX6Tao6Il6kopPMwcgU2EUJF+jIODz3rQv+WBba1NUeuHOAOC2EaV
uqop5ULGypS97mRIUvkaxA/DVs622f1uBjx3ofLY2YOtpcGTHGiUvjmrLbhBZo2x6TsLZxT9hqTd
vvbiZd4EmFwFavJTa/Zl6KW/sCz+Gaku1S0lYVcQQr8IKcbtxdRnD5Pbl1e0WMLlxAv6W4p/tDyJ
NdJTgxz3h4rl+8rLrfHc2ihnGYO51iKxCX2vXoXK1Hyruo2UeIoqF83orIpO9ixjogE5H4upuJhK
2i90M9e/NZNyDpvEf0X91HywVJP1a6IJ4LH+tc7t8gvAstdJzQpMybr8qjqQI9jeosw6h3JAEfU2
Q4TuJLsUJwM2SSGwMd7ZLYN70MofWlK/iwweZu7AUDe8YNiDFJ7ObA2Ry42G/LtZHNwpqX5kHWAk
YETJJfWVasc/vX5AZzh7CRtsIuSUerQfjEbrP9Gus1dB5fgQS6EM97zuVm03NVC4sq38XBLi3Kis
Ua/wWux1nfv9abCn302BnsUhCzr04/7p99wBLdUuRtKsYtu0vE++zxl7ygXFqPmLNrEuERjjh3io
wjeWeir6pWG2vYVujY9WyP+EDCdofMvYT6e9DK0EbeCuVr0DybTwzZpdfSotEY9yNGr8DxLSzolH
afTGNvgE+bR9ul2IQnuQBclVnghzceH3TXZpxwHXhvnlnVHC6hPsNORLW/a1fUzVVNiP9y7ZjypI
X5FNbuxgx4Yvbq6maMMH9Gm+ak2HXk41oqhbpNN3lJKmbavW2bmo+KFUhVG9tSNeNACtvB8jRWZ9
LACtVEYNJ9crvkQ5DtzqVLVX3583ggraQrbf5weP5MVDqeXNhay6ulRR2Fmlk4tdjg/SPqoQlyo9
K77KxmvTnaq22ekWRTV5WlvZIXqd3Ca4CvLgBhbYSwfwZNDqeyjdw6NsfL3BRlAejt5HN8WbqQZx
VfhOeOhrSIlmMnlvSP96Gz1H2F6fQw/F9CW3l7eTo8JIf5Q51Gl5KrTcRQua8oXER3k1Uus2yXZL
kLRGMi3kOUVgp9s8y4M1aMi1b7I0wZlBHPti9LTNWDrVeuDphMdF7WrsCqP6qMYFMpxyqPAKdIXn
+Yb8E0DX0VZBmunLmoXQWWtdOO5GdpFRYQXN+b/9qt6PFms/5upp2su5kjskuyTR6M81ZL/sGiJ4
iaSqXgs1W8vNEFUsfd211NAdPYveIZjf+jN1QJ2+KMQOtmH0/t/5sr8TRfEiArYctuEf2q5FNms+
0jP0tPQUcUIlIVk+jMq0LSqoZrf7dr55LZPixtRDE54jCD7ek7xlhb9vqPDtqrJSML8S/fv/c3kn
B/TG+lnWWsi66D/ryftSsE16zK+tFuKA/UHSpP8kA95tfQvpf2cOw6g/kx9lIZTG+mNQU+qR/UaC
IrgqJt5tqp2/dKzzBfuNQDdelTCLUPU0kdPLVOUz0ZUvwu+sC6Sc5BR5QKtlv+2ykGNrXpLQwm8B
Joe971XP33Prkej+I1RXa066TJOx2Qazlh3rDeXJx+VFRlLsrowhyky9Dh10npE58FemuK3XGsoO
gFH0JzEI6zlO8bqxYPA98PVazyTN1QOkA5SrS8V8llP+nDAASGSrjAeg6anZy4AM9KQ70QXOFYJ3
gmciSs4vcJ+mRV07+86eSNtBvPRPmZNhKhVkeFPqxR6cwz5P0+bQBTMwsGwexxmOJxt93ngllvPh
Q73Yya543qCFc2OT1FoicZNQoKGEp0yINU9KMOKbV7Ta3vCHx1so84dmUj5Gpa3vZSQmnQeq6+LR
UvmYGAz+s2zQsHk3BrtCR83zn6dEm9Ys3p21mMPWZ8VilsoXM2kcgd1SuWF1NYNOGSwiDyvAqcW/
Z76aEc15ZwdxdMqsyjNm9frz9H3oVVsslREtDttEgmJoegtbCM/emfFbDj7nF7DjV82zmg+0OjCA
ze0fdlSbqxt/KkoaihimfZKMK0nF0sL21pXnHfvxeUYzNM5JDsppc5fra3sEDcotO0AgdOgfu0fH
LkKxirToWRVqsWVBA98DOiwj8/BtZqVN02owjHr5rzPlJCsIfiR9iz8gabWrqI1LZppQ1lS2+qSP
uo0MEUj7kvLweqqj6TZLa8ipuQ06WzBkZcOahptx6lBK+tOXB3m4o0Jaods602bVFBMfFTGjIWZZ
2tfRwR/s8CBD2UxFkFNWwgO6KkqWwrJTS5Uw3MhD2Mj4P8hDeWazob5ZbpvarrZpCGg2qEIEh02n
+wE0igO9+6amKmAAYdRYSLb9HvoW+YfeBlrYKV8oTXQ/9Fjf+4l2yVJV3aNB3gZYrFqU0BH6X7m5
CB/J1bGgguT8ZPRqv9ZFbrx2SLZlqaXC/FGN14EomSM51iMxKMfUeeY8VopEu4393+fJMW0Wffpz
nulhzN6FSbiskxLt9CGnojZi9oqsVv/Aa6B8LgwP48kZzgREd2GSE4xhHLZZZH7rwUXh/5rpcERF
ceiTqlhr4GG+VKzNysn41gbzn1wll9F1UXICZqpj0siAhruPrbFjEj0/GlGHBkIfjbholcOrcL52
GvfnIVCit1AjbaL3WrHVmkQ5AmLCPCowMYysMmtfp93vo8Eutr7Sh1ujyGbgzzzlPiqP7qeFkAsR
0PTjE8v1xVAZ9kfg6ONDmSTDw+Cl/seQaYswN7OvvKYaGLVZsse/aXrha3pC3Id8cujjdRZP3YuP
msRaJK268Uale0G3aCBzjqeMHO3UGgFW0hFG7mBwUKF707dGcrXQE35BGJxEsGpOh/uVageBrmK+
MPPhRhviIPykPWaeZyyDLlZmQX7CGukT2XSujY+GPLxNnEcSJX7TuJMe7vPkUTUFF9B2aIuX4o3H
fv1LzDkHpNx+sOTtFl3kpS+l7QQAaNvyWA+RejCxAliWsHcS4QyXzsnGy5AKlkQABWSXbKyhWuq4
vJxlRAZ7uNxG5QkhJAAAL83yfg3h8fjGBGx/v0ZkuuPBC8Wb7Mp4lJw0XLkzqX2MIpeDmQj6yM3c
3MNMCVCbaKKHQEooywGEzHCCMTvkkmUsmzrxE0SzqqW8wN9X/VccR8G1QrIDBW4r22qAiFeao6hv
uKw0a7vROgy3Gw1/tqoCejNY+2rS0KOak+uBPruj5hHGBTMTI3S86SFt8egIcYF5jVG4wEkZmaKx
V9PXzkrCo51juH4LQ2QZda94lVGlgN71KtEsJ4i+BxGjcyKP7o0SuZRIZBxTy3JvM+ugrQ4xnIRF
VLba2lbaF9/D5zALGvwd6rjeCwjlSxnGtpUecj23FpWaDa9YdwYk9zBClaMYv7hHlCtSGBpW/9pH
roV3oP09n6OcdMcJJuubHMMfyjh7UfkkT0wC33gag/Agx1CDsi6Vo2zkWFGWztVHyUKOeTlvvCb/
KYcGM0xe8U2HfRiNyzjZ5jhUvMh5KMgsYkFGVH421IYVZXZ3FbY1ovStDX+jH3eJRakSebTidQqb
d7Xw6pMcc2NgwHo8JEc5yM88W2aeiPdyVHGiYmWyot7KsOjIE+D9oG5MXEltSAyH3C+jx/K/zTjC
j+y1o+yeWlGSoTan39NiDcFINOtXLUTteiXnILDOnKmZsOfTxeV3KE+U4/JsRGDUjR+aGACVCNKX
dq/uWQ6Qc+KVDaTHSo2jgSHOUqGYvmp8w+NPNXf2lfDBncpJbgSSWp1ILiLq9HhvpiGArROb6R6E
306bIzko+5OR/DeS2J546CczXMjOXEO2GykCLnM7uYiidS3aeUGj/OpK0G2UfEHq9lqyKgY7Pcom
DACGdzfso2zdtsluQ1mVwzlxZgOCP3PkoaLE2dHhyy4c2JWJM3ZLHSL7vjLj+i2qeLsPnoWv7hwK
vbpOiRo/ychsMUA2uvGZ1QtbjeKYBBXa9AhZrHydAnk0Kcb8xDIvYQX1cIxwCoq9OITS5IPUMroC
EQvsraSh+bAIVOpmt1gT3jmE13zMTN28yOu4JS/w3Hia5usVcdScrBEj6PkjZBcKkxNuVM0v2XXr
n1JMGkKzXsp/hOzrXFxG3C5o12GnFbMslcmqiWdkMgUIMkzI45q+8djMGy4xN7JfQQYrRHbpUU41
q763FnxTt777NHnWn7myP3PH6qjp3PdtGY1ffB8Fd61QP4bIweGw9ZpNPCHtM/cHvj19YHGD4INa
YVts4jbGQiU8mhVMoKaqzIc267rr6GT9NdS2oduYF9nDCkXfkudUFs7kYcAS5wguKa5V75TA6a4m
IL4njf3/bRRAEGqLUegt5clhlvzsgBKv0CpI3hCN2A15pl+MNk1QUrUhrvCg0BCOew2/ys46cttn
0TkUXzgB3b7sUtjNQY7ZrPfPnjK+y7GAdO2jrtf5osWT5+p21lswiR+6X3QvcRXYz6W9qZXGa5Zc
7lXxfOXRnMfstHaWblI0Wzm1c43pAXeGmocFoxl0qOOf6+hjLa8TJ6xX+wit5FrTz8a8M6rm3VKZ
G89a3BuPMgrUhlxQA4lMQd3q2Yuw75nny8Fino/43d/zyd/2aznoG5M4OaN5drIQ0FLq41HlDu7e
RjNsUfaleeUlZV7RZ7dwzfGKXSNC65prenAey2grB+W0UBvMVR2Qjr+fZfXPBeqcF3mOXhrtw4Qo
2vJ+0qCJq+vr8aM8x8csae/OH2zOn/nXB8swiONjIqJX2+60s7AEzt1J6L/hD/HLE8b0MzReCsVA
tqxEallz9emziYIWtIoB+IjXzKYS1oQOmE9iTWETVICQvETO2Cx7xDre/DLbBnmH3v2QPddzI5Af
A9UJQiYv0uzZc1lI6JF1lJGc4VQ1Nuqe2ezkWV6XxUfcu745aAAVXLZgy5xULUgt9JGQPy4XehIm
p84d9F3mdGcQEYO6ELKNfC941NRPOePWZdSwumSMkeIaZJx60OYu2W9PbE7yGAdktWi7M5xqtiBp
Un1OtSFWlaqN+7o2/PdevLiZXn5Ovepv+65p11aUVOQgU0gxyVTzCFXUZeWV5bWYG9Nv1EU4hWh0
zqGBpsgVddi4dYMryqPF1ScJC7qjQMViHpOzSpTtIWZUj1bfGWdjbqzc6pa91cQb2VdriXEueNmf
ndC5sHHR9/euymjNU6Rd9Jp1AU6NnF4CFecHj49hlkCp+THZiXWUjeJ6pLrkYdFVHBZmMK4ydkfL
+6R6aH9Pp95rsQL9JwyDdjdQmd2Zfvyd58bPAXcS8p7TdIROG/ELLrpnFI4dyvmq/zW3nQdNN5Rf
Vuehi6JW30YbJ+WsyaznMUy89aQ4NpbttbaPMJCZYdXBBY35fWwF4LQgNM7KIWGauRsttoYHbQ4V
infYwljveCM6u7hDpq9IKLIXIRr86eQbmNYqxrsX5K9QDK0nHf25l4nqquyukzA+KGE+LGUYGHDK
sy4z/78nGWWSL61JgN4iOV1qIS5geLSVTWPwaxiDc5AHC4Lyg33lp6mCqulMy7pWFV65c7fQ4CWM
QtTrNkqrjxyJgEU59DYF5iF6oxJzO3uAprrhmd4+pW62HyjGfJKKwbIAnNAmLcfg0xjDJ78Hk6fw
GD2Txscwee7H3kNb8cOYk5tB+FlNqP9Y5UeYazYLjSlehcXgs3UxtTV4y6Pqk/Lo2DE+dpoeLZW5
ui16UkBjZ8SIKsHM5/VykGVuEYXdZnIb60EWx+G3LXuqPG8NqPfDWIpgJacZsH/gvYkc9n2nXcbR
+pCXrYokQ7shAMo0f0q7dlv0A+oUAx7HbmKsdentJp//op7cZ41cEkKNC3nRqVSilQU6YFeP36wO
MduFZozPcRIa25LaZPEQ6m64zeE8HSeLOkLSNt6D2oQmtIamg7fcQWEY4v5AclXDPvLWV0SPTYCF
7xxZZtdtWA8nO8UelYMo8QGu+8x7iapROVteepRRguzJy2zyMA+5Xd8eiiLDD22IYRNB0TsWgjp9
1MJf9DU0hKy0CD8y1/te4ur5w/fx/Y0p/CwaFjpuL8bvSEunC1BY1puu4W0OwKgCmjt06z4axPOk
YOEoICrewm6I7SdPDVejpjWktw3QmjmEhXVo+P6p1N3uOQBaxYP8Gg09QZ9Vq8RA1V2OKSGCaaFZ
QdJkMKwTZiTaj8QbEwQolHjD51LUSoxmWXbsL6YqM89lq6KaMYPA9KH6latjdu0zimoOC9yV7Ne6
YZOz6X/XRF1uDdMC8zYY9qcoSLnW9Vd+xQNamOhn82j9pfvhCC8GD1vE69Eeq42RJzAOsOjvOHvZ
QN8AkCkPmchhMdrOvpqbv8f/NfV+vtG0mDfeY3n6LRRYJAZVrl/clrzRUCbdV0cFFuKoxazE7laI
6QPUDs+Rp4Rf9QBf8qozvRdRQcYGCaOeSY9rDx6MWSynRH1Q4holCNVO9yKz/AseO91D6IWsmIfG
v8i+HjbEknsZo+9cJTGcdtyHKYYjeTnhAg7k+WMU9le3wIxWQGF4zjMDK9a0YrfaTgg92iCRee7Z
63YgSQSKoT0iXtcjmFoCY/BCJK/QMyJJW/lXbELLrYrc7xbcjXINe35DJeumVwMpVH41dUZtzYce
Xg4DfvRW8mjNoeLhOegW0WvYK0BMO+cqu5t88HZJmWHByFrhnXe8DygfyQM56nrWL2i53kkOyi4Z
NkV/MJE4x3O0n7YeKhtrZFK0TzJij23nW896rgWPTli/JIPrLAq1i2eQAx+uY9/eFoO31ucQjJ3Y
Cj9PIKMSQkxQ9opPJRxHn+jViMrghALBZ6NYn3kRvqvWaL3Uda5vwIph+8cX8GL4M5LWEXi214r1
4lKcOJll/Jr2OF7qTT9sFGEcW8tpn7sZ4ZmjAwrAN04O4wwSxT4n2E2zR6UclfPiBsdYFoAXGfWj
jgB+BuTSrbwLIOFyD87OfgqBAnDf1sN3rcWRscuzL74Zh2vW9ixvdFc9taWlL+WMEhstpYi/N2St
ljXyDCd/AtXhCEdfTR4+NTUKJb0ynewqOmKUmn84sRaCFkvavWX42Udvusue19Br69jdqS9Dagh8
ER9davlrVqL6gyFGOPsB+RFcjoLFpAFxmS0e04rbPNKhuTmmoZxikJ37oeQ1w+/fetEDLVgYVVle
zDSMt5mhKI/erEYiGzWtrpi75rt7Pw7gT6k5NDu0VnQYCMPwqUzFuQXj/MtHk0/YKlbEERk9WwB2
gnWZbLqWfaI6qP3BnvhgVc/sa1OiJqrjVPHNKfVNrFvjLyPw9yPZmC+1XoilOgbe0UKmZaHMChgq
9Oq3yMjjPV4k41KGIrTtBzArVOnmUT3BgiDMfGsDPk28UbgtVo7muNtxHrV1Eka2WZHcmUdZDMFb
bvhL4L8p3iYwr+jBJhd5pRLTdruoEYGzqvEFKYUZ8cYHIIK29cvCPrfD8BVAV/vLd3emiggqxeBs
MSRa+WpDp1nXo5k/ZhrJfQRec+yxR/+iApdcjqFVfE1csYWj1/zKKmvXk2j5EoeBWOaRmC6JHkHq
VrJmn5ch0lRqUiDv0uqvxlyqdSGr/rTbJeu/5hePgB+ZnahvTZo6gAm8gjsOTnwK+fZhEKyILA8E
MDLuG6vmewTGjwZa/gJoVIt2ldOIA/YcNTmt0YkpkZiJOMhGDt1DW48AVbkYNf3rnDyFVaFhKLzl
9VGcxNzUYE5Wmui7FdZ8xYn8EhA2OazVbvKvkYg9HSt25shRWC2vHjuJZkCPi3fxrbGKgNVR32yq
PgWvOg/0FTbai7zWP3EI8netDEUcuweRA1idp6jWZOIH6HcUX7ToQEVcFAt5OAbafDjl9UPhd6fb
SNX50aHr/CrcyMN/zQ/d80iC5eKhfRSRHXmfEAx9pKYIpGwOI8SEtobBw0Hzu+BdbXVjRdJk2spR
3tQVcjxt/yhHKapjVaSoz9ZYVc/zJYdGU97kJaN2QrR9DuUle6pfKxkGLG9ul5Qh6hAI2lbOlt+g
uq8bslUBdCxcmdRoce+TRz2y6nsLoGd2G5Gdf835X30sWLa11zxS4TERE3htygxCuNG5T23guE8u
XK7ULqbjvd8cBn2RpWAm5Az2ty6KuaASUYq3qVD9c6qO3s5Wtzv0Ducpw940KMryfE4e+rB1H8V8
pLnx7yPZx1bp9+hf8/7XKKAE93a9Ig0efewrEWZy9s2ArD4CijBkXc80zaU8NM2JVYc8vE2Qcynm
6YvQ7erbqbJPyPPl4b9Oolzi7EvNalZj6GQQBRSxjTqAulkqgqcpCwI4GxrLSgFMp8o9io9/BsbE
CU7Q53FxZtq930tQquV5AdyeVLW7kMONqT+CKu4P93kKAlb7Oho/BstycA331I1Tq8NeT7xh31kY
RyxkPLnpuEcZ2jfX93GzRJ+M/TVTZedt/i3WkYYDFwgIFH2bRayeczefvgaFLdZqmjd7zOP7Z11r
PmS/j7+5NY5DrUPNZ5mX6kFwQbRQecpdLKO42ZuVqG2FZUdo1FtKjyr2XAMum1PV2AdQlrfZ8hQW
l945KV9kQO2Ps3pL2XiUuB5ln2yMFGwxEF6eKmqI0o1bz8nTmSW76OvcJMmTePyycmXf9QleCsH4
6htZcylVvbqkZfImRfzQTMCObVOFpfravArf6V5rvzM41pOue5VY59/HtoHTXhZMZ2ja7jK2C33T
GyVW6R3OOECWfgqjdY56lA4vkQChGarsnqLYH15Y6gbblhX4So4qdZE+1pP3TQ6mlaGxRDqAS0jb
ZTSJjWYEZ2PsQDSalfcom6ylyL2w/LF56BQvRuNoju/j8sip2q1qItbWtonaPjRK5K/KnOyqF5fd
werIVeBorrTYsBOjf9Tdjv7qc1MdKj2ZSRZiBhIiugnexzWiI+KAwbl1+9+N5eCPOsRTtflrAMIA
xj6Vi+b1nzPI7wXnzMzjR+6X5V/98pp+WDzjDcCTfP6Ewdb7o/BJJM+EHsnxmbS+2CE2DVfrH9qP
7LekNqU8lJN95uwM5t27bkcu7KH75WSfvOafubLrr6tjx3LQ7Kr+P5ydxbLlutZmn8gRZuguZtiY
OzuORDNbpqf/h7Xy5L516lZFRXUUFlgLbUtzfrAzhylRMJxGrMPyxc5LsriEiSBG0nR9Uew7pII5
pC6PcqwhF0YaoSyF0FXi+MYFzyLzYuoTDhaICmidUl7s0beclRbl2ipW4hzQ/dxrsn7oO2/RTPxR
wCpDtKvH6H3U+Rvls5qUrOa+VawQb6n24Ibjd9Skf6FU5l5kZ2I9cZU4r4zxbyQYb5WmRO9gGb2D
3eHfJgfhW45EtFvpoBuYn8s6XYKHbI5y8BD655p09N21bfJp/Cdkc5NZNT6cNhYN80k6YtqK8vUB
fSjzD4QQk5uENLBGae60wOBJb59IBzDo/2optI846ZLbpyTt/3mex+s01pfPOfoBZVLoygeRj2AK
CDSHx1r1R8xfQgVo2FzAbGxXObYciy4vUQnuFBGfMgirJ3nUysZpstmc623Izm0eJPujRm//jH+M
kickGRl1vJ2A5v5rEtn9OCl2wuQkDgU7omPiiWaLt/kLAV7lGJqDVZ/lYdTnAQwrGkcuSG4akBpA
+zkdGDuIjvwPIp9oSOwrx4joyKLIL4P3s3X9eDWHEcuFTDrKTOR/T0rKLgABuGDMhWKEm7av84Pp
DQikQFCt9BlNWrM/f/hOPep/uxu1V/rL3+oQYcy7kGZUGvpHzSpNhmVfWclx0OI22H5aV7XG+HiB
2CLLcvlbfcyAgtGAXE7WQ+qc+rv2YVuWcZdFbeviHJshcPuQu1cXNso+cuqM304Y97xJzXtSBTBG
FF9dfrZ53INXTeKQeJ2nkh2FU/uLUSfD+NmmqvYXL5nao5xJtnNfXTXgx6ERcaahFfFNcerH68mm
2jVz0rPiSZ4TOxBuu1bfo604QN4vB8B93K863+tYoVbxIkewQ/DCfUyp1hbJrnnA6AcrpYyHQzCf
WMpB8tAPSDxqsdusPxdi9byy+6z+PyzY/u9DmqRpFwC6xGbo2PhM4BsCEdRXHzgz9qpzYfe3YLSG
g+AxbwFMow2h0TcisOZe1pykrq+5oVVXx6t+DlYFqvpvkxwx6kYKkmQqd6OF92rSlcoZW0mEFsNu
fE/RWl4i+dw+DX1mr9NSwTCp7bSdiaXSQcex9tS4U7A1ira+KabVr+Isyl6nqWLT3FnuG3r83VER
KvgoEiQuME2KIBuyU1nhdhJ5J91HH5e8mfmnU47Q9TE+mXq4UNkYq6kV34o5sRhHsXNxbTwB5pos
FO4Ch9Rof3ZjkMTAUKN+W3pVA2PBt1eNnZqHJoBsHkShsjXHyX3plJpNa64fWwtMISntmxddHMtK
8LujSHga31u8SjPkLK+y9mgPvAN7QeVEAmKauXbNV9+OrIMcgX1Uendxm12QurZ2phOowRKCBpCE
pg63n7OrGc6HfU7i/LOtaFJkQI00W8lp5ISiEuOWtDqfaH5T1lwMedLuyzAsFo+3gAw7awNbezGb
aQyWNsoU57Dttp/vWdhGfisIn/6vn64fRgRkMkDz89uWw5GxfHy6z6a/n/DzHcSmS0okDuzd4yVz
thsAVVg+fL5m7Dgo8ORk4D5ftYsUfw0V7s8nlBPWaB8/PuHj24pCF2/T+dM95tYtHGfmTydHy/nl
J2wQTvt8k/38CbP28fs9vpa+hASeDH8+nTxbdayDErigouYvQp5dZPnXWK+tw+f0DmnHBQZc8QoY
XvUM7mjmu6rlubSF+0Sq7LnRHe8D8g0ae7kPwFLzq/dCy5elrWSXQvfMNY5iB6d1iis3Jus514nI
hZPPXSZKyHqmpn5COfOb7JRFBRjDsLzxMb7uIM23BEA3Mh/ax6E4uWXy83O8pxE/5JnPgtNVV8JQ
WOtVsy91NqDVjZPKUxgU+hOSWCd3aJVzPNfGyukPYcxXKzvlMNvHo5vVdojxH0P8NkSOwsXjdZ5D
FnpbDuusc8r/aPOTZuPZTnN9vMoYN8T8fX0hX0ae1ZpRQ+aqzA6yOmhjcwHc/KjJs4YWOaPKrvBf
/Pt+Q70HfaC5N9kUI/iwQzm+WH6+X0ySfxdq2hzliLSNMfXSm8c7lU2abREHHZKQbB8fSLYZH0nQ
icdXAti/3KpxBozf+Dp4Z8PP80uDTCxfZRBd5ZGVZlCn+rrcyapjpVhXVygEQ1xt49W/RnuJOuxr
2I6fE8gRsuAV/Hz88wqfzXZSxpDx/3mFz460En9epYCEgmE26yG1wxRWDbM1UGZC2yw6NrqlGFDq
g2TPch73XkR2j2SdXdLtdXXxPLzhBzVs7wboghX5HPtFCWc/OyNH6bzpQ7zejPF7XLTnGiOs395E
riYP8dNSOrLKLM2CRerqwKfU8Idjar9aJ1C+hNmsPWyI/FWH17PKMJS8Q11ia2oY6oW3q23tsHOO
jtK5ey936/2g8M81CgfJMqtl5aX5P7i4xhNQrVIsGllqLPlbo8v2smcwvJlxlJNLXuhdNp4erTgq
LAYeBGsQFTk/QcuvnC+jpiXer2jpRmgsT5ZVPqeztXueNOZThf7QNmrKfVRrETFTL7iqHngQ8MUK
ApRdukz0rD1Pja0+xWrzKtvdIDFW8VS3B+7uGpxKY5WXjvIBnlXbeLpvk0jm9KE/F7rAZbQ3wz2X
hraWzewQj301qC/x3ZpCFxqYnba4XXrwLDcsEwlCkvFNj/1gpsemKVs4yvPhpKNa4VraodeCgvhi
uIrcrnxo43o26TMx4AbvOnb6Wir4yNsF+A5Z7QSUq7hQf8vapLTu1Yu9s1TVRfPFesIWeokZLM/i
uXDzHciS9kVWELbfYlXd3uW5WTy9mkGkYqfDy/BJsF71w/gkh6Y9IEBBqH5P+EB5ydiJ7rkUytke
rImI1VMgMB0tVSc31lMU/WmbMvhcC7YmAIUtwn5yYDzo/3TPA20xlQd/LMAb/20vrTnQ0KkJN9Lp
LSmCAVh1lb53yqjjd86TX1aNkpingdfeIQCk9c4a4E21qvgGXX16E9ZKDtJyL70aZcf/mBlcPYbP
ZGusBOZTUtcina/4oATm3lHj5tg7k3uWvRP5b3BIwesIuupuGe2lbtPs3dTc6Di1UU04npOKbsK7
D4zFRp5klSoq5iJi85DlZB4xvtsEM2NSFjGKp8XCi7LsmCLq+Gg0wBISHZ29K4K6fo4Ja42J0O8i
MWrsZaNkXfANb2RnP7r+lbTjoyabatEHyzwduYTm0z1S2kcNo5eFMZQkIBFCfVVEELNNYCYCwd4+
hlwAgvm3ZjXfUXYA9hPNNHHTKW+JWVloi08zZ25Al1Dhke0Ju5mZ1d4CL+PyW+NAn9LmNLomrKUA
uvTD9vElSrJCfS1Dm1SLqesEsk1v16MQtfeUacaTlNEaLdnitUnZmvGn7H8QX1s9ZqryZI/ks/kN
GXcb6rpqPouWqFebRtnZUAsyd8kQ7CLV8a+hYxQrV0uy98hWfmaOY/1Kh/tjnprNq9I26oew+hbw
VafcPVQfVv40Dcd8SF+nYCxfoiktX7oG+9LEgT83N8WNicVqLEBWz52VQIC8IJy+lr3cG5NTZ/ZA
ROfeEgPZl/b4ORf5uDmqlbQn2e94WbYWDn8y5SP3RPcydtmqwrH2XViuBvwiMhayapSWs7FDUeFV
3Dbv7MTCZZYM0CfmwUbmb0h8dM8afipPUKsezYOdhUeso0BHz6PSgmsO+siwHVVhHXulTRfmbLg1
61Os1CbE68eehrNskwVQhOGMhjgcjri1V0mNBqbs6JHuHWd18T+jdRWJ1s9uOUb2zjajBzu3j2qT
xkvRT/6lwULy3BbOsByNyf1GCO4QDP70Vk441hd+U23hZEZfAnNal1HqflMgNK9yfTJPUafh1kH6
Blqv7nzL4/FdM61zQGZjEWI6AK6xj26fhdP654aFzhEyY+UuEtdL9ghfYyYzj0sj58/gIEJ12VTz
80Pb3CZUt8BNteH6h9e0wLuOCGLG1xNZ+XhrEDQ7TD1QHskO6Mb0Rz2hrCSZAy01ID0hak6wCkYv
+qHaIrpIdsDc184j/z/Ok7OY1rB3tTq6qhNUAaUhEe9bifcUWr335DbAR1z7LltGlaAPMjntSvbJ
NtttN4PXTldZS60k2TU9ymWhHbIktf3mhkzvcI7nyQpfx3mknY0/LPspHAcIrFHGxsRo7Se9mNx7
6gBzoU+2NLalrH347KsUnWiIk0m8NiCAnDVQ2W5dx8s4Tuo3rcj/HMk2aFbieRzKJRiKCJPQ34Zd
1F+c0s73DgS3tWz2g+joOcIk2cvdqkEgd1VlffQ1ntQfUPa7e5iI4jIao7OQ45vcQCqicPqLZ6jZ
3dfNX7Ld8kqfdUBlI1vDdea51Um2c29t0c7MxB5F/+BLbJKcn9+O0ivpNkWCbSurvDvr77vre3dY
F/O7QGHmWAnnz7vrWEotsebbNEipxFVf/Koc7UpEtvgyxQUuGQkK/X7rVceqQOyx76PkdeqAKBCn
KX7BBl8mOA5chYHMvjANfEf1QDnIo88iE8q4tTsk8G3h/0enHGuq5ltguuFr15lHLbX1L/5QoUOW
J+G50gT0eATm13rmO++Dnl79yNV+xkbxBCouezcCPlZfF8oxNqb+jDoFzFEzbD7Ayu8D1t4/Nb/8
mqea+arWSr5xS4LvRtSqlz6Yolk00/+aKMFaDkUOKQJAXzYvBezvTWeK4KBCZb+iHjUsdW3kIh7N
DvHx0QfVNpnO3oi9HRuMZDmLBb1Ped0u+mlMv1pl9L3MGv87kYRLgUDHr0qf1iq3/XDhdWdET4p4
IWzkb2CMLKB+bMzZx8ML1VuTx+K70UW/pi60dort9RvVmbJnH/BeUT4jF1E8d3XFBnT0tY1s6yaz
vkIc2+VFXzxGIFcYLL3UJIzRmcuxiJ7CPPauZWSBYp6PYOI3K5EW0bp1kRNZhyiO8Qt4x1onKc3j
lX2jVSVPj1781RrcG9tonTiIF5HuFszzzymPNr7Vxyly/lArtHU8RO0mdTsFn7NUufpurx/TEaBc
EhT1ty5+A3/sfE9r4S8RG9fO/GD2eTavWdZzhxh/ZPCQv8X4aK+Dmn2APQJRKdUeebUkdr5PZgkj
Q4Rfyj7pNpEbq3ultNQnNw7Tx4ihs18MOJivUW4GO/RBXcB7dv0qMu1ZToEkUbbAwQvIWdPUW12J
dL4C8kXS3sZuvjhgsndKmpWb2jF3jkjCNxT/9X1qev3aHVTrqz2KVeTk47tfD+bO1VOQVXN7rX5v
hyj9EG3lbgXwo63mRfbXNMusr4ZLRGFIVWdbiT79GNPvsi+B47xhW23sKiOa3kejWcl2zWKjGjeZ
TsxrCN8IKO/kSxDfcVaREm0NO8UU1gqNY8Be4iiPyrn62SY7zLD+34b0poffK3CI1b/OHUDaH9Cx
XzY9En+yqGNwylVUGv/Rlmc4wPMm4i2ZAh1k2j+D07kDfwIXnW3r57/a9RbKbRi053+1+0jdnwWI
/y7BI7qBtbzs+/49t5r6jr9bfXfR8Dn+bYL13twNLBllE1m2miASrFiFbW1ojtqq1IvsHhSWsW7N
YXbe9LxNaZjl2WOnt4MVOxzVlt+TtLi/D2yvPGKO0u0aVD7Plo+iTpuUZDCUwFsnaCHfwrhBE8Cv
g+dM61CIjVmMxrp6AQZQXGvbUDe21vn4dVo+G+vHd6GOOzQS2Jnadn6VbfLITz3rADPoImuY7gRI
GWVhdW5ISEVpn18fbXGdeeshU9NVOI7qM2Tw4NBONQBW38RAK9HDJQDo/i57rbStVk5kZFtZNRK3
P5Vj8b2oM/W5MWtxQWzxlAY+qr16HJHRtfDDm6umidFvXsYYhc/VqJ+2ppf4T2RPg5dWFyvZ7E6s
X2qTdbwKWxHgF1ozo4XxWdT78SmszfYtMutlMhrIMTtECiezE2tZFW3yE278iGlgl9xz9p5WmwIS
9UxjXdpVi+4lJ2UxFx8Zk51aON3Wsa3mqXaJAptpdBazKm3SWtG54+Ev+2QR9G29FviJrG1bm1KA
0OJmWra6DUCQYILoZ1dZaGaVrNTKVlagZvJHW9ROGWylINzgEAOccR4s2+QRDE68fwQJzs82Xwn9
FWov2gLkYTmtu3QgNzJr8GSeyA4xpKZtSv3GecjZdUJwg/Jw4DX831F64IHh/sIJ+beOWeVbVisT
sCS8YdqicXcowkdoLdrmpdfg75ZGWb1pcRmR36i6X2B5LcPwfht1/BK/5LVq8oQa7UfRZg4KdV12
r5LC3fyrvZs7/9VGbMOCmbRIrfB3ZQWNfvHAM0PJUKe1CbDgjOemBjYy/oXA+Yiqyzge5dFngUtu
ttUSAYva9FFeoMD4UoH1OB/GRv3S6WSIK7aKR9kkC12Bpy/bHoP/jpO9n4OHWqvWqWr6OwU22lbT
WGJNhKTfdU1R0A5UrX3cBNE79mvfIttrrjy4o3dzzoKnzVvgOwOh4exZnjJVjX4gZdgv5aCUHSzI
L9geRGF5pow8NqYeZpE1OMarHZvaKkvG5ppqerrT1CoDv2DYpypO001YD9qTA0ls2UMn+egn54kg
+wzkZ/lF0mrhw2SPfJYhWJ5hqq037ZPZ8ATJKg0rKrRqD7mrBLupUqdrGebjavSr4K3v2SWXX7jn
ZCfTKkkBxE2/IMClJivgrekpmGlSnoAKuZB1WQDJi0E4iGk1oiX4p0fOIYfLMY9zZF1X3PvYdx9j
Y2b3kL3OXcOK8TTk1VU2xXMTCATrHPftVjbJojd1cSVWsJDnfLbLIx0My/3RxojH0L/zIw22fUyo
ZsTpsqS5umFe4FLFO1CnSNn41tQAxDK8rUVg6zhVcXVoi94jBC/Cs9sYxgZ8W3JDF99dsXEZn4vR
akkYG9X8zC0XrmsEK/xlgQckpnZEsQURg2xWC9HqNtnIxljL3epx6AYoNPtE08ajOupA0DT200Ug
mueuT0GCmz7B6kzNtqroEUYcSnM/ZnW1z+fIZIwi42by6vRWKjKUrQcvplpkS1ttqi8xxPGF7xJa
7BAmhc2Jp3M6bv15E7UAWLju+gqpMb9wto47LqyyHL90lRId2IA3K1l1QuEv4EsopzjNure/w4QD
utAdYMwUIR6vcpjf2P4pnId5zCbb5Wz2PAxcy38OYxVigxOY0lPStvVWSV2S+8moP0e2Xd9D7uB2
G1r4MeqQAjoUCQ61l+rPjp1jmRVYMPnnwS7mNs851J55qFlmxVID67aTQzW1TQ9CAa4tq6bTGpvR
w3Grd0gJIRukPmchypqWZyVvZcCuR0y6/aWNWQzz82vfkgkpibDVfip5x5orRWibWMUCB0+2t0G9
ZZuRo9ET5esmyaq7ojTmshFQzeu4Q6NJZIQOSQJ8g0R+LrAhhPDi7oK6cH+Tn3v1h7j6KDOrXDpK
ZT4ZoOQ2LTqqZztOjL0YM2OHBUN3kTMi9ZMjyoWdodUN4be6YHXKs2uOHT9mrDLQO/OMZoe58TiL
FJrAovZyj/PfdkH/aiMjVh3CjND2ZO1CSIpxYQ45Djtjts7QH0KlWzHK7B61ZfFaieq16A0dk8ku
f+VdFoAbLSIyc+ekFEjduUZ9kL2OaGL0O61uJ3vJelSoO/n2RvYShrU2DbHuoREXMDQV+Hcj/XAj
9WTNriu2w/YEg8MvuWnPcqORuHhxAzCz03y25y2EsKTqFo3htL+mjR8o5S/M1wYAIkhiqWX/AbXD
O/lK/adoRTOu0yI1Fv/q+FfVrht2W5AjZfsUFWiHeEa+yCbTO4UtYWjE19m0xhY7/CoafrIiQ5B5
6H+jfPiW9mwCvAydYHhF/TVO8X1u4OXAdXHLa0ZCeIXMtr21zdFb8njja58LAcHgaGsuOnKDYRUL
2Vg4jrf2qxG/QBwXeH5N0SIyA/PUN43/4gf9fKHo7V5Ws86r17WwsLyYB+MSYOMsayK3MVdD4aHj
PCbmYyqn9MQlVMSrPHViV/yE4NHSmYfareiXLH2iTcp+Al5kMCWrMmXjWRjKYLyLjNtPs2LfMIQL
IMkDzg8RogPWqkzG/pdaas85WcZvfmc3C92xvTcczMZlOQXZsyrUaI3w9NHLHHQCwxHN1ngq9gNI
HJRPNKVYtnV3YKnhgmenV3PMdKtYbroqEj9/zuZiJLNApuEuW1Q/OHnOtFfpOoeh7Z11rbCmRS6g
T6u2n62ACPXqSvbXIxHhokOvuBH+OSYuv6zMwV3kofqSOLCv7IbffST9tLH9HC/kmeMqhYMwRUdD
oygXeVUCa8VLF3+VVH9zTD6ei/+urKmE0EFevySwXm4amsOHusjrVZA71sfYFT+dzMrupdcoF+Sh
SXpbPdcRPg9zNPJONrn5noXip8V39sHDBTfDBFhAbIhoiWLzLRmD/lJAYlpHrguS2HP8XaxhPVsH
0K199CZH3IIwGFKnE1fLV23iBokPiL6M2y7Y2B4IS/Teop8eP4xRK9ou0WJlRwDw+1gjbJ6ZCJBX
6KH/4bKgEJnrpfNujqa/xeok39pVKe6hXZ5Tf9SxITPY+tfZD7VFOJWgc3hz4ureK2G8H4bIPiLi
jSLkXFjpNSi/FVXYBoughy9aRN3vXt+ohrodosr7gm9pv24NtT66bCCuAW8RE1QWWQYKDps68c1r
PYlg2ROLhC1UxShFeyF26yJxoH2qV0MT0zctaJArK4t84TtlyT9q3BSq+x6itfvddSOUVXoIZzxQ
4q1do4ziq1b/7tnAtWoz7H4E1ritA7xDF8J46XLTg6Wn3AM737UmYgujg+jImOjLttWIrmShu03Q
JD8WQzPsbFc5+FORr7XRO05pgx8mQQ8CMdgadpFhbwpffAmdvL3qpRstmnyMvqPLdHOtyvlVcvEg
5ewtA2TQN57StgekXw8e/OYLAzJ1AbU3vOQjuPQEGMgQhPFdFgiUaRj8oko/NyWKgqxY5lprcjva
uXdG7az25ZfBLW+VnRONL+oX6OPpFWFn9bVQMK8MNOeix2VzHq361sdAecosjo+R9ytWRX5SEZ3w
4mHcBw4KKMD7C/OkYFgMUzG0s48eVMYWbDrSTHNVGe3rHNl6svWuvwjsQxeBAqjNVOJoVasiPOqe
OGutcNGsnxGHM1ox9DhiifAzKUMwUiPyBbJdFpCxwNPLIbLuhc1XFv05Ktrj64Cb0rVK49dWK5oL
gVaupKknw9c33Zvq5vECkkW2raPup0sm5J4Byz4PgwO10QyjJauN4sTRXXYiGt/f8UUArjwl3wnr
M6LXrHHvRUm5eNQj3RkWY6OngOryDsdLt3qrjFisDYeEt6zahs3jx9PQlw0m+G9eOS77FhooUTYj
Pz4OHXatR9+E6becQRXHJDCfSAUry7DHdjH0Dnkz3qoxtq5uBqq1b9emZ/xkX1dhHtp+702ru01t
RtqpQOazjj6mmuswVvTlKOLmd28+966Dyk8SeqeKNNMCFapuNSSQZ0ScYpYye/BijUfAicv5lqHk
ecvnI9LQt0xPK0icNMnOroAo1ffcK2VV1c3somj19wRUT4HT2UudqB3PIGShZNWJguk8ugTLeM69
gPnsnzJRLKFB2C9loWaLCJgAifPhP93kprmaJgZP3dD+9t/M5OQI2eHxeNgbI6/+17POQSl7jNLf
lV+6h6FC+9EV+NvAusl2kQnDCn4mzOQabTK23OPGKI3qigG0A9lSFQRsMCpvq2JXsFQ/5i55uZDL
f8czhORcgZQCgofTFVHmYu1HkfokpsTBZahXX8r0XtcsQFN3yu5dF8e7zqzrfRx47XWM5uSLl9Yf
up+f1YorPUmHvdCAMxHlMpa2Y2Q3Q1jmTviTugMrnSyrQk9RB3eqvYbF8g5w9/zI6Csy06xLYS2v
dbW2f7ll9qyN2AQ1hapiW6Oseysuf7PLu4TcCz+CjnfYh0mBRFMkdjWOtS6X0jbR3X47WO54Ux03
WKEBrb+rJCh1O4t/5/aZTBbQcS7mmz20zocTonOKU2/zRIJJbKq0LcC61GCjCWOx5mpuRWOKZd44
yfeqGJZhUae/1LDGBCGP0lcbaOCmQ/rkOE0GKi0WWN7Q6zVy+uNZb033xfU8jVv2hihX9S0KLeid
rlodfLN3wBP2v7Qg4UbpOkDxrcYGCC/iI1LE8ZrIzXjJPLvEEdz6Hmtl8AIVcdxpCKduET31Xtmj
IxWZBz+QsQBAiNv405iZPbSfWt3UeSfe0UU9yBGR3YIYr4jP6X1TbMXQ7FQnSPdoQth7jfzDid8y
IfXX2lekJ7xVhJD/WgwE3Uc9Gk85Yd/FEHn+i2WahIPq4TBjT3oDheAKH4lgaNNzBFAPRk3drmtL
KG8B3+XKxvFzz8NFeRPxFC7cziX9Pfc2wsVxxjJfVBXxURIPLIpaHqQ1kArD7Pq9EESvJ1fLP7zU
+dWDNL1VXmzeCiP8Gc33XJJbixIc9RIeHwoLnmrvMZEat0OX5E+BPkeuC9H8sBHPyiKh/WKX86tS
I+e1QvpprWnJhzvW5Yq8p3fL5gLMMkqq5I52vq3oCvoejbaaajBLoV97NznQ82yg+TFJ7M+2UsEo
ura4scyzyGEpcaWb+5j7MVlqY64jrkPXE2xWgnDtFmV+VoIGA4IpRfipM9ITqIuvDoDJc2RgAR42
z0hQR0t90k9T4x3NjDiu47nauSwTlNLHUFtZbTvsvLTR9/iQjNdyLqJdPhJyAWUQ7crAi1amLfR3
e0RPvx6G35DhprBnx46s1WtNvH3RtF6x7hFI4naZBtOBDMIyNBULo6jS2KkjILa0sjViNYGz8xMl
X/KX53rV0i+hpyMD42ICY6jleJogqy4zg3R0bBvDqrcSIvTq6ECpE6JbJK14Riwo28m2zwJW2D9D
Glfv173TGwtWI2eTVMG72/QEWxzspmc1ylWXWcYt8UJvE0LO9jNrS0ZqOkEwyneBheNNr1co/kTt
ua+N7BlFBdbVrorWkm4Oe9mmZUBfUJcFDqq4N7YCzi9NJww1zXZk7lNgsErGbeKbqijjITSL6QAe
m2/HJ4MRQeo/CbBHLASTL0pD2qGHhLvuEGDeZdXg3lUMTVVH79j0GDZAcZdYacQeJ4zEMg2y6ARm
ON9HEwELF5jHqnImfWWEno+4S/8UEA33LJsU/hQr9rkFoejDV7srRVDcWUvPbGdsIyabVVMAevfV
xggAc0PszOu0rV9x+SKInpgv/H9sMDpLFN7zmytmJ2Xx6kBGvhH5zB5FRV56VaEQth7nUbIjrhr/
0pY/ZAVrV3VNwjRZOU493VCY8haG1g5kWYzp9mhTLXurp64J/pUhsoPdgnm1gEjOLWUfJ0vVylkA
K6I+DZ5TnYRI/xylSC2g0I0MI6LXgJTlmMchdyL+V6nabVKehOfaws9YUa1ym2meD6uSgr+Btxet
Q/w+n85WbfMAyOJ7WykJlz+3RVawDt62KHRjbAKFBG/0u2xr3YJAY4NsaezqbJManyQdUV1Qf9tJ
zfNVUY0XgRzQTUXZYGn4YXAPeddbQnMp2cIe1fxgurmAiU5cdE2vrdAVNHlM++bRK/Vs28bmRxd2
yTnsfhIEry+pGMuN5/qoxUQ4EDU+opvyCE1lZHLk4WfROpehGkZCp9iPDLZqYzThoFetpB8+qihf
LewtFpaptG/c77VlG/vBc+XWOLXFtX+1Vf4UUYJoT5QcbYEbsS4sHi1zVRY9oh6wIL1iKBaySx+I
W+f9SulT/WY0T5EUZ1LtFHsevuCHdpNKOG4PK4z0xQSphF2vPof6MHCTAkuyqEKNZUFoi40WqMZD
wKluBfarg46+0CzhJMf1+FqhF22fkgIdgTIO0pVwNPPQRvD1PcBcL1poN09spxfqkBUvKD+ugUkq
93mh7otGezdSrzrVWeQ/qlaZZct47OMNAi54rOTdoKyxa1W2KTDdp8YsfkCdACOW9/2Bay1a9GSq
7laRgJfz0mlreT6Aq1p5C/G2eurHbGmKunkJxrF+KTL3ViImfCkDpX7xjN5aduMouMNSdV3N35Ki
iFd+61+souzPXTn6lzy2f6LPGb8HWVzvIzUsIW4EybudEJskDhntZG8CjxqMPKky2esrGFflifKs
uqb6xPNjJ5sHp8tPaViAbGKjCUByChFvIINpGU26gg9hv1ppgoC3jnY4jCr7NWuIfQM0U1fuXLVG
VduWBY93JXGs1wyWEpBQLV3Lc3Wv+x/Wzms5bmSLsl+ECHjzWt7QSaRcvyCkvmp47/H1s3BKEtic
1jUxo4eMPCYTJbIIIDP32Ts4wvDd7W9jO5DDPO0NGH5J5g2vORSzH8CTxlRJP0aQtlP/JaaOSOUe
Zn71IMn5ACbdhHb0FlWDJGfrJiyPt7Hj6O8g/FGPkmxQTLGrQ9e/RVO76XYOZfYnSVajAdBTvxzD
ynXnUNmabZscwY2eLMfrH/tgcg5ZNJd3bnIt2KF7Qe2r19ThZamkecnq8SPnc959AbPACYYH2PWN
cXjs2vRMSbt3dQwFNhbxtdrXaqYy6+bqjSF5MEEq+GqpR1CX5uaV05GLO6CvLfl5HaU71s8Rgu2o
mzj5wCtexDmxGqfXIODsItPGP/PS6r+WZagjjG5Yj9Slx6cI3qiW47Cnzko+dCpSYbaX6xf21Ptt
7I3Bp5qt44MBz8FBolqD7EdbpaiLLNHCBNLXFP1TELnGx+5rU2XBSQ8LSMsHtu3izK53jVLVR5DL
PLfcYJ4uHjIV1j62nJ/ddOmaWlbp21cJr7pmppWHZKn2Cqz3iNsGH23+exQtTzsFGqCPBt+2d36K
ENFiKdZgPsbB9F6seM6Lhwp0nlhgrKw7A4WeTbTQq881JE/uOMJ3vsyKQKdxWNi1drGtGI+Tr/5o
TOXsKBQErm5e+MtL6gOmXJJWf2rCuRhOkb19EyiCWN1UfjYd12RJYT+CtY4N1/yvy/k9C0ar1rQP
CBMcqO+evriz7e/m1hvuJi1X71Wd7a5OBzgYs0YOJ8gmokVRSJpqkRWSXmpYCw8GwrCzg6KQ+LRf
vbRYDpl75GnfBCRZorD2IvqxzCzD0PwN4FGAyGI/A6K+zdqwtwzsiUOpbgOSeZdMc34pmuhHQ21g
fmHnO79Ibw2seWvgTd5/kbJOD9wMwnuZfx0n5pqzXum/SHkz1Tr2t5/yt1dbP8Ga8mb6JlB+fvzf
XmmdZk15M82a8r/9PH47zb+/kgyTn4fWT+g7htF7ca0fYzV/e4nfpqyBNz/y/32q9b/xZqp/+qRv
Uv7pam98/x8/6W+n+vef1A3CmrdDo0C0d+LVLlr+DKX5N/arUNKEjMo5I7yNutmdmRSv7duAV8P+
8QrilKlus/yn/PWq66dWB1Ro9mvk9Uz/ab7/dH0WMyy9BzPm7Xy94m3Wtz+H197/1+vervj6fyJX
b6f5yaqG/rD+b9dP9ca3mm8/6G+HSODVR1+nkEi6/Mrf+CTwX/j+i5T/fSrXq6HOrY2vk2JF107p
F4ZEwGbX9FcjkWSaqotuPIlbPNJrZMCaa/t1fJVwzQHS2UuRZTOG4H1hdOY2aCxqq1pLeVdEKQRq
7fjCKhgi28VKSyoJgbFIXMbMkWlfOH3/S+Li9+GJOsw1jFjik6YZYcuwTUBgLWT7d9BFP0LqkT5W
rpKeB9dD8Hmgzte1k1sDQ2V6X+YwkC5ZRpKgJCfRyFGAswXq3c0nYT0xv/cAqNg566CWkanKcKTO
udTV/S3Rh1Vy11iRC0+yRX1JMSOxw8oeHCZiqocwQcvVhe/Gon5+qB5NNg04t4+p7lnMKXKqx0pL
q0dN64xjYFZA12V0bzTTya9ANrwa7YwewOS8+wK5IDPKwMYukSWy2nfrXDJ1OBgNm5rB9TZflFXd
XZyn0PL+vKSk5eMw3uu8WNzSzJklmqOfPLUeKWJGLyhYFOpvYvXQI1Oi/kq4vlOpv5qn4Wjxe70C
yg3uwmbRsvctBolThq/hCpyIp3jmJRs6UBVuWVF0msP0UTjnsnLCm+FpkQcaZvGXwHEhuGLz6jZC
nOswxZmTLYce7f7VmFtmM9X7Ic3y69uBszaF5y5W3r2ZS0yrsO/Z6bbOWmOhVZ8itDarQ/AQdVnw
ID3AXgG6rXVw9IHMcq5NdA1I3uDNyf1MZemSuo68TWT07103Sdk3jcyLNDNbZxeUkc2L9BBMm86Z
km0kmP1KE9M3zSCn4IQRBcXRiM0qm95TgZehNhZCPNZV+kOvKNqDeHvE5PZgao2tBG7RJV16w6yy
5a0Hd5K7ZnDiZB+UEkoP8Bo/ctdoooXPiAzpbNj+LWjMhXkydffr6rfBE+rwaeUFpzy+epTIejEP
DUNQdQMUJsun/vW5bmZOqR6lhu5ePoTlBDo/kTqDYcv1L9JYRYFi/a1dvUNi4y2oCWG3cMnNQLYg
fD2hfDeng/JqArMq2TBIh1S5TXgb9GrCeoTrVYGhYafDjH41lyaOy+4qpvTW5o2POj1oY1mIbdfA
/zTBOux2DX30DgXUdjkLn3q8y1giooCsZ0+hGuZPsZWzuooRlJAA+20JGtSI1BZwpMNL614oBZjz
jdhgT384HSt8QWhBPYgf9Jh3WUesubUIW8o0MnbNeWOWwUg1hteeZzX5onQ5JxmlBZObGSfPEQC1
s+uwaaDyDftU9cZJMijg8lhze+GTs8DY84LqutJOayBVDhT+C5ykX+Ak3QSop5xLSuGkK852iUhv
zZEhzXhwRuSb1lRx/5MZCURlnSlV5we/b6d3s2c9mW02vFQsuC+lqdf7qU7zr4FpcaQEwIqtswmS
t+UISk38z5UFcDWpoF+L29bfKO10FrCxoJClaRvX31qWl+1Xn8CWc6rq9hn4ra0EbvBk3/Pjo+Hy
1X8Feg7aPjnDvPjtlthRxd1EMOYicOVfvMrzLqxczXwjXWngYreAEDRo2t+8NWXaY6VbB2PNhOzU
R4ZzyeHcCJnYpZHhbtVGACzZFijtZoQxNIdQXZ2DFtmcqHmoS3ifpSdNOWVU2+YmqA6/+RFIfvXS
AJADTM7mUZJVw0AOOgnhRG2d5nHM04+x7zmQD6dATpV0Qjfkpy/mKOtRAuHS+50/G/OP6a85kv6F
bcvyrvXK5B7u/+S+q51d47H1CanXD5cE52qYwZM0WnmGhPYOYv9p2EhOM4Cg5twTZfjcS6gPXObK
+raJjtJNO+u7G+nF8ZVPLhX/VcILfid9hS3TcTQyiO5M75ItzWhrMFKutvTQCUaXxG5Ob/1K713+
yTdaoX9REH1C033Juc0qXrFljDT9ROnJViJVNaknTpV7y9aeTDMsP7bsN4cqQHY7Dc0P7Hq0dld+
DIJcRUF9ANevFh81JOQfrcF+lhFx6ab3dclLY2myW2t33GhMSq6vYR76V+llQ/nHFLj2Qaxhqvxr
0ABJ5uH+MyX+1Vt9AzBT1HB81CeW6Bq4DZZ5ZMY3l2up1tnlbbZw4v9t3Jr8Y2ykokLhRAc1jIpj
NZvBO0WtYaGvvPQzu3dfrNHU/kJc27NMjn7dIH5OnaT94vUJRzpxH74PY5d7phUrV7u10+ubeTpI
v67hUMN3w5f4TlMb5zwoJftP0A5sWsRz7iLkJab7DlbAQx8DvQSLYNef4kTx9ilsXRuHjXIOTLNk
D+9Yd9ctDYd1r5vVJymaqu2T2lXOq18GrKakiS8vDfs0Jx5abX+b0irn11dYxxsxxxFtlj35lkUh
VIq4gwMr+VHMVC2zBy9LH0DOJuW2y1GzCELUtkKjhedrRIFLM6JxA6nWwMH535oCvV70Xi24vTcS
igcNHmvplkGGCmzFttorp18V9t4YYlBuXtMdIi3RlpKD8FmazoRAAq37d2IFFQQ4a8awpA1kRM78
M4O3JvCPGvLeWpU3O44dg/taSJKqNuW13S/GvTihzgzvJyFESpckcf4+Zx2z5jQL7ZIE4tgITipY
PRiESuMDXCGJr5Uf+gYlup/Gz0ilVMohpzqKYpjlvmcExT6GymErt8H1rlhMMOOGS2D13e6jS8Cc
fDbSl9uqNOtUa2Adtk61JhcINrFfm+Xc19v5mVr/ceNy4n6ZE/Ri9MwJOGulpCh1/K7aNnCVhJ3+
flyCEGO4204DmS25o2Jb16hZ9G4Lo684Vomubq1HjxKNSn4jeQaNuZgOJ/MPZjBeEQ5Sn+tp31Mf
04CkA7KwyJ27hbHzOzs85whd3GUOLFysicpkJ12Ixadm4xYgOylDrQ/tlI/NpjLUH6m3+DpUekO0
cDBMrFXEZJedaqYREF6iFO9dqo0f/NbQXiYOPbdG4phnUFPaS1g7Lmz3gY/idAlVmGoOW3s5fbWQ
fD1bRvVnNasuy9XFB6YxAATW1ed5OYeVxgw08xy17Z9idcuZreRGlO78Y+4y5zpcejKvVij1GZau
9DomQ0X9Ou9TGj+HR7MGMCO+XqNas/V87zhXhfJQUqe7n9oetbkxKLdjk2mXWZq0AeBULHKCG3G8
Ci3xAq6PS5D1P3qS8irbSKLPeaHWJ9A79UVXIZb8pTYokoNiFlFx5VgkvIqrFVXCJuPozFbzhYL/
pz6hJNc2lXPKqAM9RrLw1YhRK6+W7QTX2wQSWWeZc+iud78+xtQ3HJTPQbq1ovI7R6nlMydQ1bOi
pH9w1t/fmYulqdZ4AjKJlNWSUVZ6hahgt4P6fH6SfK2aESIeKZGSoGLZzTu9Zet+GS6DfD/VAByh
9X27gJtm91luUdtvlOV2YKtkYydecZVkUATzWZ+oFJLroxChnieXY0mIq53e+NQ1tXHvKMBjxXQC
SJXnlqocMSvPaTaqmTj3eaCon36M6XvNuFcyeMb9yjM+rWN4iY2fdN1/CkM4LSMn/ZaBwXksloYj
TO0x1DNrPy7qpatPAplZoJOQoPIjpjSSEprR8wg68bK6pEfN6GizObPOw9mhe/FzKH9/Xe6WqVNr
7o8eWNflI0gzOiYM6nl4HHylvVqsPUvYBvT2qo/1yR6C6eRqbQs9La5Utw2qVsSWrnhvY2S43XCI
CBS3avbhDP65a4t/GFCo1HwmkXLSOpYQ0qR94IO6WuxGVfSbk3KXH+E18Y1vXkZ0duf9GCxh00j1
owYu/+3UVuq5Gdqef5u2pPTlZEzwN1Lsle4SFGc+a5038KQ1Eem0g+Kz5n6AFNn5CLVZfd/ESAY6
Y5p/zv2p3LsB5eUssSF6rtWNU6jazluQ+UhB51drQW5KT3wzQHRgxUtEmuJXT0xo0gh7Vgotz7A8
eIvhrPLOfAcvdfekhVn/pGuWvxsGFG9Wn61WwX1T+kdxDRRdwjK7ULoakzuexSlNDDHE0QbQsfBc
d09rYz/HrV88gc50WCpaFHEWTe0BuOeCVWyr95kFmo0S010Mveap5LT6Y9fwE2piC8nhRYmZ+l+q
q/2uvZqLObQgWKkQ9u8karvh12HypgcZCgL2Mav16klirlkeO9NO30ssUtoNCJz0RfM078OA/DAM
L56tvEQw5T0B2GyuhQ8idbEyqA1uvc5LESHQ+uYsgdEK6ievdrsTTFq8jyzJa6ALlbOqmR2CF6RJ
Lji24NAFAFPWXJkdEbkqCcPb6FssrIFjKIa2V4LAP3hDCA9BGhSP0qgW0lBzi4CumAga/wg0ZQM1
jaoGhzU5X6JITgy7MCmhnvs1SzJqxWMQ6t5+6EoEgn4FZIQ1sGsXKw5kTKZysGHaPnMd+5xrqMYs
vJTqIrWHLBdawUJrudprGOFCCC/Fntq2OjUmxcthMh8Lzv9heQr6J9/Q+b4tPSO5j9EAfORM+Ycn
9oth2fXhFyQJS6Av25oKBsCk7BbvfSWlTj/24AmEgPY8eK3zNC0NVbmoANfsjqVa5DyFmeU8WZrv
HNsxcTarz9QU7Y4Kp6u4ZKjkQmOzaXM9BKPIbBLUgiC6XWb1rZfxeiqOe7hprl7o9GcKsylOT8v5
k80r9y4zO/YjF9OFjYqyffPd2CvNc2I6x0DVZ7AmfXBNQZhuIzFNJ9mnXdCcJBpV49fYX47qQed8
qPj2ShbcKhDfsyBEtIKpq0bLD9ByREcx57gCRamF3r2YWg3iU8k/5UbYPfCkSm+D0GeBeRimhr1k
lYalbOoaPL+YuQNhp47gtlnxtbXLAqUF6IDOTenkR266xjOHDdzJIRL4V2RDvw0h/jc4Asetg9T3
45tcE54AtFjIzVNU3nl93FG86+1adTau/dJIT5oIKaqrU4V+BQc6EQW41aY3khbCTcykbt4bXht/
GpLWi1/KvGs/lWr3Xeuig+tU1btyUPUXytKBR9YNb4pRaLyMoD12gTX4R4lGJut9VEsMABgkTyh/
XxMfmFSyJNfsIT5RAn6RoIyPqz9Tl9WQeMIy/hLUCgzXS7ZSQuw/QyyvWpa6S/lTey8NxVeqFb4f
rL58TzHnzF6SCtnl7Cfp1k1ZruamCTHqr/y2L45GaFkPuqN/9zMEycZBSx+Hgjslr5Ow44NGfOyW
RgJjntvnYMw+tHb107UMyHO3vK/teHvL7+zgEofzfScUpQv5vPTWpv0H35RZ/ylvHRbHfP8LpR13
ZhokYKV9GHcmk4rhpeZUb0IdxiAa6fUl5yQbsd+EwYJGpzDy78R/m0GGvMlbfa9ySrg6Dvw9fNfU
Suclgwu/utI6RHpvP01usjc08lq3+W2izLjOLXlGqFj7irsKTN1oBGwHF1ZpvrVJebAWbmmxoTaJ
AA8DaFx9w2igYfTKXgZ24pQxa1O7Tnwpy0F5B3DQeu6b/E+lsIY7sdhy1Q+szaxdz/fmGeGQU5QU
413euRoqOVRqTHaso2+a64/ik6bPLUguXb3Yi1kqM9jdqp/P7Nny/e/q8CNo6IgKNa1DK7DID6Y3
dfdJ0njUqUTBRVmYX5mUjWsAQuFcB2DQg/BRepbO06bQOtiR/x5AZYzdY9/6JH57zmJoKJYULf2r
GThIkjmywg0hhxh1bnOKjYIstaG3iSW3njgw8P9MESa5Zm1aXJ0xfheZVnaMf7nEX9l1WG7edkcq
2vHyg76NlvirpF+zie/3U5a+93P2tgyOgJzcvTZ4+X2TRj1EC1QalNSYbCK7D7/nwDwpIvqL38xn
A26sT7NWtDtfc9PHooBJEHI//TTZlfZo8462s/uu3FK673H40M53oQk8+1CHlBI5jTPuXjmlK40R
AFDvW8MHrgVmG2y3Pt+t4QmK+27T+fyY0E3+ugYi6GFRYkPzUs2K9zxtuR1DRyoWlRLmtSnmL2JJ
M5Tm8qUZ6r3eTMV78akRRDD17PLHjctHNJuj2mgvMXNxQX+iH2fF6LarL8tadzP1gNXXicbkm68h
YH6blXKwC2Vy8UbmEF/uwS3rp2N8EB8vR9G20qP2BM/IY1FOSHwgs/S+9+zxHt7M+3ixKJOv3k+w
8B8gTZt3YkrDHv53gPIxu5OkpY3lPfqceMsgcbVUWx9hNui3NcTQ1AmPE0gyH2nGsdQfU9DxZjlH
D+1iiV8PbfPKu8NFLFedTVCK+lQdHSS3NuK8NY2qP/o6UmFGB9Oc+MJBNR7MKd40WR3vbU+pHqLS
4nQWat5T6mjGA/9vF8Czo33obQ5Q1N4M/zWV2jaDDIVi7t685GZUfA0rClddWKkgO1KUfTJXzp0J
Q8nFa1Tz6LAp8tRTD7mDgkX9ZBXRN0646r+c+IiiRnDgPlMfHarnnjpPt7dFFeCzu87bFLyb33Wt
d5GorSQw3qcTX3G0Ru2TChbynCJxszP02r6jbP47lAohBRQakt6La21Wnw1H+6lQO+rNyRC/Mk5l
D5f1z2HUbv6/TPdPVxXf8glZd+n7AKR8vRxftkvTLSev0lBstIsB/N6tLskI9Ek7dLrKL3TJFZ+M
F5NC0Pfg3a2zWOu8VMnkcIEcC8qlLh2w8kVmOXup+pRiUecPqOy9x4YTtqnJq1Ohq9FDPrRU/1qG
/Y7dIJSnPB9yJXRIN8hiWH+MVvc8JHyDlbHZWgNnnKzyrzd+1VdUq9KdvEzf15VJqczCrKobFo30
lkZS5oWdtVt2raM5+2vWy+mROxo012PYf6NY5VJRVvkpgNzoSH15f6oiP0bGRv1m8R075a4D/U7h
FB9HCpCOnjtPezGbse33CDXlRzH9eYh3qmXEZzE9fSG/QujiOnGr/BjAZEW5EdRblaoq9+g/g2vO
oV+rVFf/MGr5D7Ne9lvF9BLPh4qs/xEVM3sqzf0UqN/7efZgfrVVVIdSE6xvmyegowdWMLaGYgn/
mV2m9Oq9WNJkYbYQWejf48HIs/3onHWbjX62DQzKYVTj1lte1imMqQYOgSg0k4CJlMMtyp+aSYnS
kp3Wlr4v9QHu2V9hr7KMcicz3qalsnYz5b6yb5GK2fZpX1ysJEMnELnY3Qz+/JtqQcKge38o82Dt
Zy2MLl3t5s9GYnxDxDM7lkEATqcLintpXH9s7wb3UYypqaputwYNJdC2Vo3E0thVwwlCw49+XlFM
6NX6xtMd5aFd5Dw4DQge8xS2JUszXvnLKg/MzeBCPhm1HfsGpMkoGGj789yjdMnxRfyl0+GotC33
azsEPOiSEp74nrqMbmh7OCMK7ys0QV+1sq+fTWNKLrwqaXsonoevCa/HqeF9Ndmp46S2VMHC6tp7
c3a/yzjWATy+KTt5N1LxyHlEZ/LcjawbJZk6Ppuarf1BRSnanUBEzrJ0lCZjKRQ6JY+pZTUpTVRR
9qm2FQLhuePCNFzOzn3p2TtZhLrxIteWB1vNb9XHJonVx6Lxv9RRoJ3FkkaCceJvBmrj7le/oevm
XVcac4VUpdp4H+3ZmO9tP5o2vYqo4AzJ3N7TR/coZqZYH3q92KLGiibGQltjanHIT00P76SXzGHW
bKQbBG7SbNaQ6rYsWmoNZDhDXiX+6CL7tzFb24PNcR7v4qUJ2IXJd7UxfHYKuztKAPUtH+mTqPhk
mzkVh2UdNvyuB9BD0g0X2p14EbVYHjh3t2Zh8rnZt6SOIzcNrS8IsRbMtKCiG/jcNJafoYPGKLzU
ClvF6LnO+qldtHsa4PI81WPj1Ga6/kHt/R9RqO/iyzSgDMd7gruhli74NjvJsY5N8y8Y9s9N3LHJ
B0kDy0f/bDdO8SQb+alezRs1yMOrmIEWhvtKhZrMTZwPzTijj5TMf9i+Wx7SdmTz0XPqz4u/qPTp
D0pmoWXlK8zxzrYCIXUp1DH6bLoJZMZe89JNsEBmUf9d3G42hMfSGDdWdrJZo11g7oapeemZfzcn
ZRwW+ULCt+4tPQRuhXQ45Lm/xryZ55atIS+Qb9Y5A89551AHcaxzZ7hTgmJA8B4pK2vQHju0zE3E
fPFJNFHH4U6aos5flDFwjkkT2/69+KAGAUOjl/VGRgAyidieXmat8jk5aZz/lIi/ovVNTVKZDofk
VzEXv0Bn3kjUiuIvRaN2p7nVdKoalhFR2HISVNoRVXq/EqUKDEofG4DZV5axSQK1Zc8LTclLSN1y
iHFU6sQ+lPCZwXata+ouCNq/ypKtfCWt0Amk7oXKCogwROxddNuTbvgReOVbGDLeBNzcofh1nUay
RSVeemtA5r9N/fdpVp+krCNyC2YV/nb5XNHyaaJFHlqy189qhfr7wMyNjaY01Y49huIJhbH8yVl6
4AsoYLIfxSPNHKIiVw+28yrVS9uJ9dDpNuTXDGM1ZdzG/G4vI2Vq01X7h4m9LHGZWR+ieGGZbCNH
YXyYYyvwNhrP1fvSHfaamDIuK9OC40zVPKgBZeOU+fXdXQQidP1kcnXqfR1u+HN/XANe2/XXhk3H
28cw1UUETNkh5Oy8y9h26jw2SnWrct+ljWfeg3u5SExdXMXgQNRhTLwdLaYE2rIb9rXmeTs95j18
ywrO3zTEFzVo55bDL/XRhrznTmbhrtC9Q81mjYP9a8+wutw7bnJyo856aK0i5fmacQSqNSoQHZgN
HuLZtB6k5wa1cQ7a9vmWJ0OCIf1X7ufzKeOfwcY3Ixz+JE5tY0Qbe5lV8tapFlzo5JTF5XZJDa6M
iKqs3bCcNg59F1CCV5YnMdE6RwjYohRJTDeD6qPunhEMcK/oSzi35o0pAfH1XhwdyimMYR4E+2fE
Q7pB36Z+h8Zc/S6KOfMyS52Kr2Gq+THTUGfy2ifJPAXbXTrA1iGm5MnYNubdw2SD+Tb2zXxNE7bH
sqEWW0P1/GoW/Y/G65zrwEsDJfAwLVFM9TOwSJZXCCFAx2nFTVEf4C6HcwKawUqrgp3M8Kor00q2
RHwYRPhDQxppVhGPQnwTScwyQxO+jb07SqbZZBss1NLLIVN3N5sqVPfuljV5AQwWdvjtVcSSQcUy
HtZzlt/UCfIanvK+Yta+cp2pKuT9isZKSgUZZk79IPTRtUsyltFdRJ0r7PPGJc7SQ8Ae5yl2KKua
y8q6cGZrnwJzeK8YA1XWsCJvjLlvDyygpj8SdhGoP50+6wGcCHxD2kOd9jd/btfzzT9k+iu/5M/A
SW75Ztop96gqQskyQp80VNVDvajrpgnL47acosu8aO8ODtICGgJ6h2YR2zVYuJz4iwp3Eg2gZr3z
7YQH1DK2yif7SVWiU7fkIn3gXtzA/wiF6fyusXtj09Sw9sAFt4Gx2/hqaB3yGEEfQWduUuKqN/om
jb3koY/K9BnFpccKNvEvwKzygx00CgRrXvnFo5KZ/aOSYj802jnwRzUxu6dEs76HuhoBoQoRoMGt
b67ADiEo4iS/vtdqhb20DHi2JEuOBMSUpnSoY/cDFHmCcOF8WROlpyyUzsXw5zq9uGWS1TeE0R+d
8yUdi/lQG02gHarZpmhRYbm2Q4i02nIfbXiNWkJWnFR3Y2dwF8+8OD2wgZRt/q9RYKnii+EZu9sk
Mt8tyUz6T5pi1KfYiKOHtbELUNTDtF090CNFD/BYopUwR9YLW5LBWXxrivSa0p23vqYpuzWgTS7D
2DUNjlafUXe4XOzmlG5Rg+yAvWlnpObrT2E4bMV1ZffVrZPhEvhTf/FU50cjPjElsJqvUuJKSTev
7F/TKLNvbn1ktbYSXQf/di5nubDSluEJzeYz1B7zMRqdcFMvFFotzP5QAbjlrlQ845qHHtRbQrWV
QBp1n3C+s52siM1ev55UVC4Zoxb8UqZZv0oK9AMRzEoIMAVBaZ3G1HF4e6yVL8Ognamcg41bDUcO
vxbu8sVfzdV3I4GpI4pD/aFszUsTdodB6S9xYxXfwsxteEoayocoNqvd2CjDk61a0dGBW+PqIj2x
7dKpRNpOh/y+bb9mjRN/MErFeSooJM6he/vgcx7zUgQXCUkD9QOQZrVBN5Bs3iveNY25QXP3zwqt
4JcEcVuUK5StWBZiRi/OyB+Zm3S7iXftnWNsbCVKnoOw65+TMYt3bua3xzSz+2e1KOJ77oAfJSjN
GPh/uLwt3okFHYdzbExqN2OVbaEtk7nLZJ4T/phsbtLuyEbw/dS1HPjNBe8wC4lPD0M2mJPFhPlk
77T6sUphA4oiZeAh/FOJR4RxtLSB2NkCX7oGqqb8isyLA8UyuwBKFnLKNCZPgrQCZfhYtVnyJCCs
JdYslsSCOH5s1FTdTC1vHY7VlhwXJuoGrH753inM4j3v0hRL5HN+FFMCRkGdcBw7D+JqrL6+01vn
5Za/DAqURS41YNGTTn2cbgez/RZ7QXeVFE4y3Md2trfrAE1ttyo3ybtGMzeJw0twUka9BVVw6p+9
THmM60BhsQTw8wHJsv4hGxrO/9WUohUfKs+j4VCzgEZRffR9zeCH6Dfbygo5IlsepqmewG0cI/uz
WNJIsFgy1rR/75t6VPjGhuLeRNkXtgs7IWtqF7qR/RRn7nUcw+oRjZJqi0pr9ud/zsiYY/z7HJ1W
oUliFMGpStL2uZmUzz6f8a5YrDrvwtM8jNpWUczm2SjG9jlJP+tmmrwXj4XGCEqG1nCQWDR5zoM5
wpMUNO27NNaBNVfmA2tTlLmzvv828MgOLSX+3DqecWg8IzoXiWo/dNwM7MH1rzWPuZpyXbrj7Cl7
twQAieq7Cx3mjNjS3OofJqiXbqbe2/qHrvedV+YaleR/Gpuz93eC8zab9fZOGk+F+YCHbgGV40+f
9NQOxgu2gn1OQfIF4DllyOqqMEvubs5uQZPGnXPKbGO+zCXs2ELK3qGAxDPJeem1WTlNfQdUP9ej
L2plbCH9DL8BnAQOFrkfdCdGIrEEg5P0ELsa0YM1KPpDAoMMxU38mdxlQbm/Be24dc52oH4KKWng
qMf/WDTcIjx77o49Aja7wpuNlyo0myvHH/1GTB1y8KeoSRDpqZVuaxifNL3sniVWQ7CQKFX4IJZW
TuXWfZgjbuVPcOC41ylRki0AAORFJnu676vZ2CK3FH5zDOfAm5L1qW9LWEV0GLLsSQk/losg2JIg
I5NFmKQeYXSSkbxaR9/myjrkk2N9GoahPPbJPgyg/p5BDNf/iip0DqdWUz7a/fCtturkUSxV/9h0
rfoBSF33jsO1+zQtUP7ufE4y9TTYiqnnQ3YECmzvwel9zqiPP1e1nc+g7JX5VIK61lO2htSlscIR
zqlfvTGDKYPFwHCQgDRamdq3PAfCjyukYdt1fNpwiIL8UdfAAOGHBydHRWt0O1bG9ZQ8eJ2qc8dM
tfcwNQ/bpGxcfuhzsGmc2oSOyxi3pRsUV7urKvfWzfyyuGquxRa0U8LIqPzZGbBzs+FWIDU0AgOf
eEoVxoAsTtcOz7q/aIZnZvxn6vtbth67v7K4fzIho/oyT/zBmEZVPrVeUp76wWaPUMv0ByOu1F2o
cWAPZ/dXGTS55xIWou+ONWSbUM3rD3mP0Hrt+P2mDlAA53ywh1GUv7lmMutTm9jdC3sSi9YY2HaJ
1kUYcMhj/ilBpwi8Z34wEpIGufOP6Hd792IZduNuDXcAcbZMDXXxP84lwUqZ3b/PFSF4Yhqad28u
g2WuWH8J0szcybZbb3Up6kZR+2O/7pXdj4q7zToYh5rl3brV4f6Y4YM5wRVhvaRa7ByqPk/27fKu
3cc11LcKd+B+MdXRmB/YtebcF0vRSv15TN7JQJnMscozCh4DzzziCARVVGtl3lXmUo3xn68UfCiD
iEePEfi3JtBbC+homESHrm+6jUS8vvoRFvOWo2aNdgbncV4HxyUriwD+oI02/R/OzqvJbSRr039l
oq8XsXAJ88XOXtCTxSJZvko3iJKD9x6/fh8k1aqWpqMnYm8g5MlMsEQDZJ7zGoPbaDULmusW3mbA
WKkFJtxf55A3y56rgTaG2DJxeh2dhoBrFS06TEjkqY72JtQAmHHTepvez8dPxoT21J/htkRpV4ZV
+2/Dv4yWF8nmnN4vo2U4iKKvbo628aA63Y6dk9jGqNE/mqP/pbOq8QsiIfcKAkTPph4JyFVChblZ
sf1pp2khRyCzuOk7FzanFxQA2tsXI9KGpUEF/pbVJMqrqtLkt7LdghvvZ10ot//C0hrbrtz8nvnF
CV8Z563XK9yOSrLaNvnUbYXOzsGuW+XYda6+nvK+fkTYvEdXrh6+5JUx33jM7ySGtqgOL9rMnR47
gC3ok6hgvOZ3TVTAPf4mjofabWMW6qPvoAXbC/FjfIhR1Mf4j/g8vpvHezbj5fXlG/rr+I/X9bnO
b+Pl3/Pr+L+5vvz7q/nvt8d8PVBAeTRc8S0w2v5Liwr0FCf4wzgLmHQhgv8i25Ey0L/gn/51iEz7
gMhtx4JTiB3qQdHGc7zxE3ptSLFVyouto3lcznHMi8dPKPIszZ/xDKLdNT6Pnxyz25E9aRYphis3
tRlX1SJJFeum7A0bA49OX8keeZAdH015VtUGU37rzqP20AYDemPzVeW0UesFmbJAfcDWGV2mNNbf
iq5+cqiqfkdvN1Vs9Mbaqd8NeNQsB2RYNknhVkj7ccBPqzrKpjyTB6WnXO6bTY0SCo8kBYpWMTW3
8hAXbnMbzgfZ9MQglki8NKuPWGW25LFl21emaGOY/rSQ8+QU2TEWqMrC6ayQ97fVt24ysHqr/Kfc
EeGx623tGh8jJE6GxMJOU8WRhL2Beep65F/iJD2UdouLegKaa+tmGHej3a4cSfTCm7OhIk/GrH+X
TQ9DyPbGzdlu2eMD7iDTg4N3AZTSDvPFOQbtZsTYlQVHaEHzs/QL5LbxoRlcJHCBZaB87Fbl0h8c
GAWJfpK9VjjzrECJrTUjmB5ahLjm3TCLyWZpqIb7GgXji4Yu4fckvtgoGfoLywIfMc08QWT1123C
ukXPgR10avtJh+HWb3GeC05IQM1bTKPHyhclrmGn2gHIAA1hN7UsDrI1kBo5y7PyXHflcD1XeMau
hJ7wng0AgeDwwxpKfajnJczE2yorhnxbdSNLZgT1lhQnh1sBbStDCwqlH6P77NX5cihGE73bQln7
ahoeYq2f7msRITmLsNxuUIW7dpqg3jgDjrGa4g/PTTwLPjZZsNejdngenUhbsAHM8GGgdypjnigY
4JlpOOBSUvLE+HnABPJHk/1RdFDcEj16tIBO0KC6p9pul6xFqJpEGreN2McTZ27Cs0f0rstW0WDw
XzLsWV0zB0tMCn5tFbX+Wiizh3gdu2cKbtWNCboEbyilgy8ZBBsu3izKBnZE5jj6nTywuD8bqoaU
oY922TWO7ICpFJca5PZdnkBMCfUJ2e0/p5hh2ZM3DF4/QhMinTvVIKH9cRnqpBjb8GS8Tq0Rplwm
U5utNA8j5Aowzm086cYLUvylrzYvudD9k4OY50KG1VjHQcO0XjVULan3Oxss2MFNxSQUV4o+w5XV
bF/Flaus2qhij5Rn5mbqtPTsxH52PaRYnWAMjQS2BRTllIOs3KoGPmyibsdz6ncW7BvN/oRE86Yw
/fxb3jeveaUNz6at9mtFj+ojDm/9MW/yctXrbfPYlam3okQe7motnJ7JLwCj8SvIF702PgdO+0kB
awJNkJbqC9Y3af9gZo35qIKd4uOdnjOceS7B5N7LQeX8lYHzoC3sEKVlPWu3ijrEm9JEvw/uy/Bk
dO5R4bn7bjnoYBoD4JwwxHUSSia6dEPfvJcjFLrcTpy7AWWxm14DBzCC1H4vSb4Zrl28oLyf7Hzb
D7d1I5q3uWQkB+DSiwbumHWHqtP1Bz0sn1vyrlufXMCumoVfG1fTHmfE0Sau7PCA6S8kSMSslph9
6Z8H5XupK+NXAKXc/eCL3weuHe6MIjR2Tu2pd42PtjfCY9NX8EMIaClfKt9JwN3U+sW3sa2uOxvL
WaAOWV5HN+6sIC0P3jipR7A/6WacoRUfseuZg8i00/CFuvaIeWCg8RbbhknQ/nkd3hsLI1Ts1coi
Gw7+ZJNa/P1UtuVBN83hoEIj+c9BaqOolJ39fjiIqOQqABgDMEJIJaiAzIxQ605+FYq7ohq6S+S+
R6aBrXqSBtnRH7172We7jbgLik7dVRmY1B5KQbSMRWCuu9zSqGHNbR+V2SW35hzZN4a7JhqPhbNN
S1T+xkLXdlNFSRoyu806WKPiU0/gvzGw7NpLXYfA/tX+JFsI3raXwnLIMGexvpYxeZj1FPAq0E4Y
mXApGWs8/TXVlOZwHSFe9dQ/kKGY0BLt4G7lYC3wjpnxj6Vu31G9j86J6mIyEzh3qVHad1kqmgOe
2uFCNn170M+4KZLC65zpvdb6w6CDdFHceNo1imluWHSobwAQkT9V9vWg3JF56u4Gu4wPjtDdhe/5
380inpd8s4e1eLBK1iYNdbPFgILykx5Hyar2yprXTzACACV4a9csWGwbyrqaVs5NG6g1Fdu8O3uz
XQESseND24ISHE0lffV9bJttG6E6y0JdAJ73XeHV8Wdc/PxFl5oYe/RIqsVOrWMGEQHNsLv0EblY
vLDayL5rSfytxwH4IbRxbdOUNWwMgAc7K9ONm45F797veBsddb5HqFazM6c+voX+za3IGuIzVos8
FtkF3I2zmUnpF9MD9mYq6REM2QbbEWivDNor/gkxjEN+1DZCtk1gl19NddwX2SzC7wkYw+2ExUEa
jAur0+ynycIeN2wrNtV+BUNaj1du7VevIJBwhjByxIcNu3otkgV7If91VK38iJRIspSjEhvOt5E4
2I7Mk5B8WTlJhiyqXncnUXsVv2mrwgq1VJ6dwIUU6ZKdyPXuQfjKUh2PgTh1SRHiWTNkBx0LpS9G
kX0VqojeVA34Yhg5+MpqFnXXJJkAylpIXaR+dZJ2PTqi/bbllIWxUPu6OzszjUwyaSXjFixmhxx+
d+/MdFwZ6mMfdZak0w+ukxQPE9zFAybT3aKs4m43gInbYI+knuMmDNGv0E6yBVIWYMp8QLmw2cbo
E/OE9M1oXRq9vlCK1LpHjkVfjIPlfera8owLhOMveNRas6Atr3obZjHMkTILN5mR86TsjVgBHJXg
6apHNsSMxr4lTWVMKx/CFevE9nhtlp2nbxqBIJNDWZqPIYo2Tqyp6kGNa3y2kBldJLpX3spDOhdv
Kt754RqMsx3qNeZRdqqpifoIObJ1KTDzSBxQIY3pR6fESDeWgvT9CA6Mn3FuXqLONS5B3pUnCIao
uv4ZquezBoVJbxjtm4/4ECvm0qq7YqOFsY9ONIadu+vluCOC3RnF9VLywliOtse66r9r9YS2/hDk
39JT3TvNNyUW7cJ0yvHBqSaX/6nZH9jZuqu+yT+zArBw0aCE3KlZQCUMip1sfnRcmxSvYrfObn+L
D2arriJ0tVdy2Mchz0lhmNlFRkwnLZzVMGrtUjfdbD14B1X3u3t5CBzeWk/v1L1solSuofiLEs9Q
d/cK38J7ZC6zre84uMvPs2QMNU3Y61rkHuS4voH4Ek/e5jphHpbrQbapJ29cyVl9ZXb3VaU+Y0ma
H2VocPCa7eroJCeB3ctxGwl2BRWKk9aTiBs1nCuNqicZiyw/d0/9TfFTf2Nahn8grazdaxPyrnLE
YNefyW6pD7XqVPtK1P3Ga/AKVvNoX+eFMDB50b1T2cD3b11xRJUECVe8BFbCnEWqsCZcIQNb7clb
Oq8WD5ewsM3nINSiYw8GbVl4lvNqBDW3QrWK2GXn4ll42J+kTrBschDzmubE+zo1tCP4tHAbRVF/
zpumWKM2qt6TrbeWZl1Hz2UZaujLpOjSW+MnBUOIL3UX7YvYMHi2OeM29CYPXgmHNuDm7Gajzu6G
bLzlIayfjG+eSJxlM7nTTRl39lOYWOugmIijv7LVJnRTRWYMb5lOVrpD1tUjE4ELuUEJZJ4+5sDC
gmIozm0xVXde0L/L6YWjW6tUIMuuU72Ow/SWZLOxd12g5m0xdCfDtrN1gNvuoyg1AYU1C99rC/do
ueWp+n3Y9dZ3RA6ehBXnb2Gel0u11vT7bBj9jbxiz9bjekUb3daTkvaYTw1W/lgOgwDar4XvIuhu
9VhnE8UVM1AVXzUqXuOX2XvG0APnzQoNPo/eMo5GGpgPQQ8Mo0/st94AyqKgPrA3UZF+UP2EXSQC
BVOhZhh6ZVcUnZ+Z7Q13jnYpUXSgWtvlmH32nDLEgMpzlpVW6Tvfpdl3CWJJfY9rMvkaMNSNuQ0V
LMJl7xCzQwuAZC9lr1FCarehFuLtJ24UV3dWaBb7n5NgzcNf+1y2WoNpV6oeRVgn51Exs5mqNjzO
CLMi1/dVbY1P7PWLg69HwVoCy36Nh3NcAtF+jResF/4uLscrQ1FRkUzFTk0if5O6WoAFvRE9BZ2h
bNsY/QPbi+KnXleKg6Vjfil7cy1R2HeMPJHmXtfVcVMfkttJm4s4Tf1Zwj1MpUsOfY9MwQf6Q8ao
d1KO/4n+UAYzOciYBIjIjlpQF6gBh9oGQscuDm23zmRQRlYi/a10uLPXuoXlSfHW4Hj9XM0C+iQB
UTibhybfRLxpc1CNMlNgjq15kmf6fIag/3lQpuQgQx/xPLOabf9zluygIP5jqteIv8zSg+lrNdXm
Tte06Nymsb3KofusRIHKuozJgw+1YacXLq5WkHjOddW1LHDh/sHzMpfdFHf8D39OwR1s65atc3Md
J6/leZAmm5m48pegonrWyp7AO7SiDpVVZ+bVrkLodpG4dYDh5vwKMa8gry2vc509v4JZdPYq9TTy
Tkbr3lmTBtNOG6qvrvGtyKPhsygyY8nbkJ4pLYtDgEHYRsdu9xxoscAjrbbXSuqys9S67NlSO9g5
pd7uhrmZiQrp5dipDrIXMYcOKFPQH0c1zJ5Fm35yo946wenOns2IrTy/qkMT8LVRE161ntTiDQwf
8kaBGZ0ixU0fYA6dZVw4eQ5CA9LwhKPSm90Xq9G1smds382bog9/TPdSJMZCVNRPhpX87XQfUMub
NeXX6Yiwmze+7epLOzVAYxiht4xdsj2xMbIXcNropW5fXUSNnpqqVi5+QiE9daKX1gicAymeBk+b
In4Z2LVuVLsGLcVnsnAVq97qo4fDnFEFp6HBnX1AH3pXj1gkKf7YrZqgEM9TaH0vEtwpyuQOajJL
7JmEAV9jEVn5yTHM4SiddqUf7xzi+44dh/jTovdnqCrxLOzTyAPCWrX7KinvI9Sp1S2cgOYvTbxj
2j1WUfdlq+anIK5gGHpuujJMEwXE+ZCm7acEuZT92JUYB45NlJ41FMeXkW23G9mU49S5Ix11ioiV
kV0vUA3VyjUSUHidMT4OHlmEyKhfcSAsqZCPYgUaaU4oILiNJndyO/BQexZNsohF3LyahqUevMFR
lnKW7+vtMhXYRMte9XVE3u+VREt4TBOc1OB4N6zeo3Q11l5xqEPVWpHWDDZdwhMcjYHOgsfIDsw2
r6c5Qt01gNwj+CGyJB3V/zio070xy+SsWHs7i6aveL6jUbYk+xg9OU0MMguv1G9pDVLPs75GwBBI
G9vTg5FhQzsMpn9jCvhsSEWEa8WGcy+qHL+iiXQz1XT0EcXnnrswpUEfaUtsE7aDV9h7uNvWqQ7d
cuWOif5a6eIsX8gMg10MFxJrOB6khToBNci96CzPrLr8qiiBTSHwl3hZNS4G9riLp6Q+d4PChrNT
RXfsrLo/yrM2i36c2b1QbtQQqDgDPsK/DcUdvb/2tt2sq2IVJCZjymZxG6Q7Fyura9ms5wO6LfXo
VXYWM1wkDxdj4iSPsvhlK+Y7S6XsVnbhH5CtdPwttrKTJUhyvVYZusohHSgnB7HuXzCxEyuMmoA2
hbDZZcybz8i7rxVVp1yMS+E1Xnp6veuo3i7kiI8JSYi0lGsPJSjNPy8SpvwpTojIz/wyMi5nxZ1j
rtwYO3LZ8Zer84LmOYzU4o6tRPtUZ85tOHYgQeaWo6VPihq6J9my6/yrl86aHGPaPdk4uuM1WUxH
MTcL8MyL0nR6oBPMVBGtWeq+2x3aeuqe4i4Ylyk+eXs5l4w31pKROe3k3EHlhj32gbm9/g0aCiNe
h2uCnOtQ5Nq0hppsZG8fewLo4+yvV2LBWaUWFopdXzx7VrSbVN3+ZJmKtUoAP0AeCopH+IOXaxxV
jlXMfv6oDllz75j6u4zL64RjjTqn20wXK4N73TWT82loTY27bVOdgzB2T5YuLNIQGhqCTTqs6gFb
ydIJ+gsszP6izPT8isfkpLpAzn7GhS6CFYVLwQqNEbLDFxpmFRkKLHPIL1TFRdh1PGeYldzIWGrG
0YI7pliV+yYC/K2xil+Xrj7uYwqbj30+3TVVj09QQy5wtOvu0bIhI+IQcOzn1jUUoGZSoTkrWxF8
NbzMk/5GNkcvytZ+EowbLwaD6LSttckkc0cNvHZRzKeYx2/MqgvmJQyxdmb3aOB6i1UTBYBwZhyu
NsXb1J0OWWErbw23VJGyImdrvUNklG8XiMi3JnV3mKjlTzwk6hsUYmeHXeJoBH0Zcb1RtQfRZ3mw
Gi9BWWo3IcvsGwOejNOSIde5aS9EP1T3mZK5u2CMhu0QJeNjqg9fSP1bXyKL+wh6CS95YSYbB+TF
gWR6eEECFzkZK7a+ONm9pQ7t50bH4tf2rOTkaoAC6hrUq2Kn5g3aCPXCY93DbY6mPHhxb97MiRng
/nPwL6eujBptmW6oD6P5OPc3QouX7rzVZHm/xJDAO5K/Np1Vb6vhKlQUe9WmjX3CwbtlzxPxawmK
ctcZhg2+hg5f1ABGOzFAUuRmvZNBKlrOtVsEAWQT1+oWA0pdq1ZD70Q1rOke71yxnY2lsPAam5S7
8fANc5cKm4ZouvddNpyIrJxkS06geqiuhnmrqipFm7KwbZdlUlcXOcTjGbafcs1aGKgB34v54OuI
b/hZ7O5l0+j85BSoOxjPFyj3pPWrZ4H6gr+AOH+v8ie/BX4cY5cU5g8q3JW1mmIxUKDKsre9Kdiz
W/JPiRvih0Tu5SHwS2XBD7/51JXJjyvq1ED+vGKNbtbWnTJ1jVWovjO1GE2LqvJeEWL+VllGdQlg
EmD36D7L8GiopFfSyd0686jCNrZCD7VHdtsTpu+64LMm3qGPuxrAch9wpqpfs3Ql/w2TYz9YBlte
6HR2XsDFToa/NnG3VBYUoaxlOk4YLfVmdYwUCKebcT7tZisgeai10sY7hDEFAijNQgY/xhgo925F
karLMCPtKJ2BNX3cZQ2Fqojf5EKA0Xwa7USnDjTBA/Zzf91XjfPcWPM3KH/BWMw9+X34/doCtLmr
We2tArPNX8Yybbi1etne95Rw5Xhet1FKcNe6i1NX2vGk8vpuy1c2f80QPWnnxK0JBWYVFzH2nwjR
3gnfjhdYm03vLUhSnmBpcqfHcUL51Iet+FOqUZ5JwcWrKuO1h402q1xv8zGui/p0GVqpsczw5uvb
rL+M8yEpHfLofvGtTdEAkS0ZN/wQFmk5shZFf/k6zE2q8lyIVznqI9yMLHCEnqe7j46yIIEV2QAY
5dXk69Vqp4F3NbL4vej9tcmt4ZTUAz5X7RjeZ2B5lroFCnWsADD0QV5+0rTmGdPL8FtmUA3VW+66
rrbNWq1gC2j6B92pMZVSxDdjDIxXtxwDMjjp8Kj38bDKitK8dEjAbPQ6qm9bHUaJ3pszobPvVh94
+S4Y2qVTuFD0KJhRYemD+lZ21/BBcYbpv9VsELcl6WCkePIYm7j8bmotfHQ0YFyZUpB7j3XM3zCa
5NMOm0MLHu8VZp4cHpFn2cddHSyrus933KWQXawjcxXMN1x5aJqoCK7tWFRZtTBqmOR//Ot//9//
82X4H/9bfiGV4ufZv7I2veRh1tT//sNy/vhXcQ3vv/77D9PWWG1SH3YN1dVtoZkq/V/e70NAh//+
Q/tfDivj3sPR9nOisboZMu5P8iAcpBV1pd77eTXcKsIw+5WWa8Otlken2s2a/cdYGVcL/YkvKrl7
x+NzEaUK8WywH/FESXYUkJOVbLaa0G8qzHd4y+kFmeCdDS86ylZfe/YjtHfwRtdeg5Ulkpdn2ZHr
A9SqMkfXzEGoy+ySddsYxavvhM7emZJmJZtoDWbLykmj42AWxWu7AlGdvsYGxaBk0pKlHKTGXbdy
SYXuzSx8ypzsNDVDddFMr9i5ft4tNCOHPi6DWelAVwu8o2yRUq0ulaaM66x245VTptUlt7v3f/5c
5Pv+++fiIPPpOKamO7at//q5jAVqKKRmm88Nyjlg6vK7Yqy6u17Jn6QpvJGBKcomYW2kxXzUqc9y
FLuJhM00OwJfy74VM2dGHkSntXj6xN+A5lV3fOTEo7g9/Bwl5kzJz5DqWyaqvGq7LPxoeE7QrZg8
ygWyBTYYMkr4HDRJe59NDmRexviKV58iYZIVufzzm2Fbv31JdRv9MNUS0Fl1Q9PU+Uv8ly9pm3lF
oKikF+0owFYpaXEZqzL9OdWjt8mP6jM8GP05MGI2dHX1OJTK8NCP3koOApqAyjeZh+uUoGFFYvKQ
lc15/7CFlGGsi/kSzqD0K6B6xk5eEcYUN50i7o6ydwyjc4wi00WDGHhwwL+c8tzLdkGC7AhwJ3Bw
YgqPvpvkiyASgg3KQLE1HRCKS6xHOcIfXqBAdA+yP0CFh9duTrIVao3PQ0xNDqMbPDu1a4EfNOz7
TLW2XmUo87raOVJqJVs+N2sli3ZxHEU8fmm6STnANnOxTpybZmNRKC0a/SZwqLsN7bPuAA6z4y67
j/1xYmOC8SVWqWBW/aj7qoVZeiN7uYG2t//8CWqG8Z8fIXcZVVi8CklzMX/Ef/kIIwwBKdE5/ZuN
19y2wlrcyBdwNruFl4IVb9CWj25bgbGdVWWC3DM6QOOAY0lujeLiZZ911Ynuiwq/tBJN970Ti2ah
DRE4CxdqnQpPd1urId7dedG9qhjILtrUwAEbo8cHKNL7RNG71wlbzN0k2NUEcCVeSwMg2lSI6mSZ
CEaRLrlOJ1va7J2aNX8/X61oKRi7jlXe9qj1PI9kK+T0upjyQwGHHT06hpXz3SXDPfOYshl7cX68
puvW8Y3jZuZSjvIF/BYt6pobeQ0gwp5NiUJxomE52IZx0SFcXAq0SPzKJ6PzM+TOSuvGAIdBxuTB
Q5lqY0I2vU6F3awdzdJ6UdGUPvrIje5yI4X+MJ99xP7u7J/H2RHOVPIqWIf+OPvtKnHoii2ZhKbz
1bu6U7xtFIThsvXU6U4etDRINqLt8tVHzMdtfNW1mrGW02RHZ+rl0kztbvsRs4UDf2DEA1D001fS
IrDFak3wy/PVvTCG8nYSPcTtOnTukUPIl1YWtG96Jx5ZTgU8k5Q1AfL5qlOejLKrP/3z91ufH5N/
vV0bhmViRg1vhNuT5cj+v3y9MwsLslBvgjdwm2F8sOxdbWSP1Duab5bTbsVYa59U3xHLQLeNc4nE
xL4KJmsL9iU/5ohBLHLW0QsWHHzJ54OCysXKitkYyaZeN6d//pMN+/c/2XYFVscOtSrHdEzx2xPG
0lQ/DIq6/jSNwypyp/oczAczKZBAt+1m1wNoWvSq9yOmDjaK98g7LvTU7N7srL6h0kX2RaPi4Gc8
dI007d980leLVKTqbQ+E/kEZ0zMWov1bUfEB6Sgs7dJgBYqg8DP9dmwqmHcY+EXbPKHqas2us9nc
I8/kQQ40sqZHxi3M/8v6R/v1XbBt1jzCBtCAsoELjcL47V0gm5/ZbuVmX1Fz0F/yMX9p4V/YnTKd
kwaXizDmwU8edl14EcvTThTfwZ7b26AVGVyDGAmiOD7ErrlqMQXmyeto/+VPNJzf7p18No5tQXu2
cA1HmV79bY0G7gVbyWwWDLG4p4ukzI9Dk/uz9D6n9nxIdT8/egUoEXK5+9/isilHfIyVsQQHSTT0
TNQ554v8Nu6j+TE3d0m1U4eIYHGa/b2BHMFNINw3Un0hHtrmiKSK7YuNY9b0zkOo3S4HsC4XGWJ9
Ney52U+wSemUF+lVhNdqJzR3EEiGe7Uoe+BvFxHlXFLp+Pn4VQvOcp4gL6J4ZbBIC82/kRehJjSe
YsQeZScIs3jtFb05++V0eApF3U0YN91NPB/kWYND5wJidLv+rSNLUVdYyIEWv+alrkH9rNrChgAT
T8vACCGkJRZ+2bp/38LReZSHcnijxhE/XPutJlxkhoMEzzwAdQw9y5pjnqBSZZUN7Es/0FBZMdRj
opU/zmRMHuK597fBMiZ768a098IHT9pPfnGjum22zcbkTmhFcWP/PMjOyUGiYpObY3Ej2x/dagQJ
mTr+sGhHF4VsZVI2xrw40OaD6k37SGvTkzMvFdRaYCrTZOf+ulIgrbVBXrlFlWLunfW3IM1li750
s4O8SFem6p1oN7JPjgrTqdrDkxxZS83Ljb97Vezl9jja/njVKB3UpTMIPAZTPJfzHknVBJLMW+0m
7Hu1wj1TanXOstnro/Km9yq6m0Cmjt2gZ+c0a95RBDdO6ECYJ3lmeWZ8a6NrY5WFeULvzTcWsiNq
IrYUpLzXsvlxkDMqmJgfIZUN1aLVYoCNTa/cmloDfULPnE2gWsqtjH0cgtld2S/C5JB0anwD6h7N
zvlMHmoF69mFPHXYI21gM56jNkiOkZ+BWXeKbO3wMayqqKjWyHrH4MBgcG8QJadU1X73yxzEW99l
D3UzG1mMuENdm3Xb3rkIfemG6eVLkVUKej9Fh4IkgwO3b/GLnY4KXN9b3xTUUkfhLLzGNF6GQbfW
VPumrWzmyHkuzGmMzyVu9s8ViyrNTcyXZBo7IAa/zLK6S0pamxVxEy2rQq8/82s+jK0IXzwrr7Z5
j2VsngcFHLTwXg6AmzEu7MCzLkPodjeiyCH9Dm7xmf3bfAGnUJxVZgIyAAqsX9rRnBayw/OKO7O2
mqfO8wvwoFBA44x8U+joBzlAlLDIFSAunYMCcrGMU8/sHnvXXjserIqoMavNnDZ/H1ZQneL3Mabk
xKre2Hmhbj6btbaV3ZETk3+xPDw2+spaO4EYDnM6gEoNZBElUG5KyREZ1FVmA3eXqVS/iPdBXaRU
0t3mZsj9HylWfei+DrVd3KFaOJ6qsiS/yKbprZ5t4sNGOYOQGu9HLFaWBbu+XZzpw70OL+quNY+y
T0YqzS62SRNg+T0PIPFxZ5rYlqGCGuzr0DA2sarlryM+uvK9sIa2WwbNVJ/SpNQgZQtxfXuhTq+y
LM/eNIMfNTpa6n4IhvJBINEmZ2YaRmDUqMgi1i5oadN31+4wBp/Irl4/CN2DFtM7sOoM1HXOalJm
+GIBZVI6SGqZCRuxLqlsUY4u3evJKE/Q/rqe/Owa1f+fMf/5Elwnq/GhZuXy8RKKr4v/8ljW//Op
jJacobJuMG3Dcn9/KgvhN25qtcMTZi3OOU7aM4I75ZvWomjbgarcymYG0M6q9MyDTC2MZd965dvY
r7zcV7qYt8culhkUFsp6SkQS688zxbRdFkJjtJVn197S2v3zGhBg4a+LwHnxZwjbspG0dizH+H1b
xvamLguyHo9m1UOVgyerVoa2s3GMu559xNy/iclxbn5G53cxKikwSFCeyT4UQ3fAFyla9InrHTq9
2I/ZFBlbLDbsDeRqAGqyjZ4UNiQJKMYheeuwSl4ZdWUfShcKoKgfIhsT8gJa4h4/4JTbM81o7L6i
l6pdKD4YlOnCr3KU4ivp2nDQHpTNynu0i8J6KToWI13tVBZKhFkJOyQsXvSW9UcdNCi2zs2wyFe+
4VWPfjqZd/z+WJZq+cs02mil5S4auQGbUSf2km0A9vrc2459tL1hI1tj3LpneVa1jgovAAXM2IYw
jtkMgxUrfQPz7u0/Bsv5Mw1Ynadex8q5ScvTWAa7AZ+A0Deoaxs4fvuhWrJW6YsXTHLs5RAVyUH+
TyLXvYd/Yl4ypJ2euiZbyLCFwsgSFMgARj6zxVuRhu9BNKVfwil6M6vcZGcyeHxBnXhnIuf6OA8I
eU48haLkVte7SOrNy6XrqVxD6WPMJ6uNbb00Df6Ij4VVpbWFt/xYSsEpRCWFetYWnbN044RTuWfL
4DwWbnBnGKHxXggvhuPkGyfDCIqTX9Y8hOaONphO+HY1T66a+Xs7rLpN2XPDqaMvsj/xhmA9JZhI
mI06q6l4/dpgh3JKEtYVveYW77obvVCX6SDi6AKfYuX/UXZmy21jWRb9lYp8RzUuZkR09QMAzqQG
a7L9gpBlCfM84+t7gc6qTEkOqTuiSimSMkfw4txz9l5b8s7X8667MUDvr4v7cTN0ZrMxS1v6GiI3
Pf9BCvFtpQxqvYeIEN/mET2k5Q7lQKtda5qtE/N+9bIpe6Kolhs6fwgctOfSteI3/mHOssozMt2+
igd60jgJ75u6aDAclMGdzvalDMT00JtmeZxqkseyKZ8eaMxG6zZSc3po3BqVWCElYG0X51trphSm
lj+gix4vakAn7Jr4qySa580USMiXu2h+aOMucWWAVYfzPzLtYNVhtiCefJCuzBz28/mB6VTvTDvs
vfM/ApOaeq1vGTtMCM2pjlFTztOMUIgE8EMTxerdXxchu/15sSr9+nAGoJ1vPV883xrVdEXO/7Zd
eGhRFdz6SPnj1CbYa16yoqKgJw3s/Cunvn4hylfk8CG8kFbvbjv/meTrKzUx5G0g7ZLc9/Wv1djU
iOywiKRhqiGoEAuAztilxWIm8Uty5yIzPpSTr98ks/Xl1/WpbdAYJFzLItPjmmr6+Xx9Q0niZg0S
HsYM6VXWlksM5mR9lyYAS1loaZcG6VwXOaDSQo4xwvYdgwDstCszb839r18hTJn782W/DRo0FzOq
Vk6yyFe1Uz5hPGsq4Fq/rqsq4xTJs7QHfdFcmmes13JdIK6nBngViwXlK96tPo5+1ISYmrEfPfdD
tYEtXoROmRGWYaexU3aXbN51omySGA1aMD83k39p1NbwA17Wz7kuxDdl1kZ0/FhSRiFCB64Dxljf
NDEBpewgGDnZnIdkHwdcjzPo/Ov5j86/NeRweoZlZe75Oqmmye1IIfeRne9D0tpog+Pu5XzzX//O
GoAFhmRcQGPKRscGTMB0OAlWklFpF+xxCQCThNjldtydfOqyla2HzY0UUitb0PK/4+249APIUo7k
BXnf/5pHRMsY4jyLOM8dgiATh3BuET4ysWgnYDKGmhVOX4/mqV1+mJraLl2GpVcdU4gwfla4+ys8
D/0+CJuvYiEqnn/QHOivuiA7EekgHc5Xnf/UCLFx+TgTvb/+1gxhhQo93KZxrXuKMgWXStbO8OaM
CZZkqp3aWO5XpFnkt5DsFKblavBDHdXt2FBDO31SkqCeGk/FmCyeGaHd2RF2pfM91YH4856KBams
GpKyMaRaP9FzK3RyoKzlQkoZesqGOcWKMVTRujGlhWTCLWaqxUwOIeq6QSLT2InbLb9kx3H5LRZV
dgzKut0WMEN//Rb+57o3txZBM6xkxDfoB+S9Tfs2c86/hgY6eUnnx/ni+YeuWrmx+vVHeJF0BTQO
/8pKDOEWooyuesxyqaWmD5ZuK3tL6xpPMRAnoHBDyx/SHWDAlF1ZqQo5ebkBB0PpDXZn7asgtO/r
lPwzQxuhGqEtzId+Wp8v4jHdwX7Ub6FxxSgqGNmk+OXpzcS81VTfRdT434lZiNysWCwFklqTwhzl
R4y0yUHFKEsMW9BfC5vAzDBEbyKnFhvJpQkWLO2wdoi0nZXXD39ddf7NqgbNixb+qAyiSySZdSRD
wGLTz6QLb4juKsvF83XnHzOZfGBE8cm4mYWdBo3vda2SCSOSmrCwYQmVOl+el8tjEwx/XuYs/u/L
QVY/aHKOSj+Xv8qNf53Vcv7CBhGbXa6zX1KoOhLN+GJ1mPhCq4wOhpkFp84ah5UmtfVdV+To1fDi
Pnc/0jQpXnIFN0VdK9adxLK3AnbXnoKhVvaFmSWbtOqqL+w6EeVlVfqjB5F7/leiLy+DidUqQyjp
srRuPi5MFf11Q5W+nGabikzn2tZ1VeZwej0voI0a9pZc+k8ktCFYmtXgkNGODOTqRWmC5keWzKuv
OmE0TzGRCG4SnSYFmKVoEAJIuohgW4872GVAOitfpSIrLqK4bnad7almGW2ysiBNL/+SJu1loQba
XmbGuadbAIKpKFM36jt1M2tysGLXpHmFPKHTH1NSp0Lujpk3rrx19yA0SfPI9x4d+nbtBqkTHW+1
3tH4DQHRiL2RdvGVKQPJxQL+VRHI4XP1a/xcWbT65+IOfKS90Sw8x4rRF7DerPwoC19ssrq7k+wZ
tFggdA91jL61OjLaGIVKBzO+oemBD18Zmkt9gp3n9wgbInzfB0k2q4OOp9HJISuvM4WO5OBDlLPC
1PV1Uawl1ZTXg5+q61l/6sD87npaLSuTFr6rYz1c06QnDaMuqb31bufPUbplel6v7ZnswkQnwMY4
MoKFeihFPOWmYAyV6Lius8oZ5Wi+GbB5xxK81QkYusNAHhWgkpirXHTSSsnbcj2p2GKScDA3pPVW
noyFAlYL6k9pUB6TApNNb+TVKg/83JGkijiSQCm/xFqJZlhRTtjOlRPOBo94vA6GClEzWTzux6Gz
DzBHQRU0Vb86h/EljDnddFRoOUJiBD5W1TucMx4OtjuD5NrdDHkCeVXpGCMdg3junjK5Uo9J0fwI
QnVjhtRMRlXERJn2JJLTsA/aIDtmqnY/xiQiB61seomO4ZaqJXBjYbfQXo2GMdAtu7rsiPwmO1Ys
0lOITbOzukO95HqFWnmr622216OdIXztQIf9EiG78ZW1dxdaxDGQFEA27qlQjfihltKNMIcBDF3U
uAUT02tNMTjjaU4amtKVUYYgG2FeMtuOnb7v21Nn7GdZHVaL/24NhvvUpdZ8CgusxZKpe2f7fenD
hZbhshFbq+n7sorvSWAdTv5EUzZB5WaJ2t/SHL+22I86LMnWDqMhNm5lvBFx3V2cfygmXqexyoFm
hrV6aNCsHdSpwSKomscSV/TlYMSxNxnEJAgTcHQ8E0PmzySlnILK0u9xazlWGB5IMvL3UiaNu8nu
v2UoPk6aMiaLuwscTyyBnFBBgbOjTwmk7gqvr5E0+bOlbEYqWS9TTDeS1Cd5qFZKpHB6mcbxJOfZ
VdvwuvMOVzOyFgRtk9p6CRwFivZwRcPC3qSBWXjYnj1jDB4NRe0/W9ZeD7JZ1UyNrbZiI6OkzW9q
bwbZQlbSOqvK+HkElIbDHQTnIBfXVSoKEM7TsFVMoEIlTRa3ZGO2TkXjqAPUrLOrtpwRqcUTHns1
XavCaNYMXNgTRG12Xci5TTguwRrzspDlyRC5tpGqKy3TQWIV4UM7yZ+8HPG6BXIenmCwFbolONI0
S30z1KVRCIxEq7OfGfr+PRYk41B7lkesQgyjLEUeDrvId/Iplhx6oT5BACmEf8UCJatb7sfnDFu8
6mWcnw0xBThGbVtoqv1WyjIqLAo939afNiU+MkBSDjupeO6tMGbOPbXerNmk3sUIF63RelGl5Klr
2/HYEZy+KzRrU8kmGwJ6clsKr3HvkySJKTEy1yKswCzMmKu6Pvyqxrl80czhBUQ3gRa1j05Zp6Sb
DjCNvjr3FiC3PkhF5DtKGd9GHZl802yvgnLIAPyl+qaW1YcohXsaa5gYNCPBRLF07+PO7ni70OR2
lSGvRNDvsqxR3FCXe3cKRA26ztQvzxdrg5D1ZjAPQQKxrsszAkKAo+Jbe7HbKNzoUftNyWecRmXx
5RzEqwRiP0TSDVL5+D7hK+EIy/6RFXhn1KmTDwZ8lm0esDqTHhtvdF+pDwy9ajtmhNu9EI1zyZct
27R1upoG7JS1n3RHRW5bVww2DBO5PLRV155SYgg94uE6F/tu4iSyFdGEEVewRCSGIxHg3maaXz7+
/MW7koEjkfmYzhBPU0zTelMyFBgHzUoP8p8kQI1XPUFe0OaWeCqGJjfk+LDnKGlZK8vRWVZFeK0z
1vv4OSjvjsFl9otGhQNRZaT6dg4sJLMZNZoFP0WRPgE5bI+oN1LMFlng6DbCyfNwWknqE0KPDdub
YBdOYiQKtiTodiisdaQrP+B0dKcRdjRKyUk6pEhs4imXvQGOy3EeoOR+/LTFmz7geWGCuqHZliLs
ZdD45pssEvZqehCaP4lcIe0g0R/tblBIexFo5vyg2uWmgURmbu/1cEXjfAdLQP1ekKLHeRGiPVhO
zvDlcCH1pUNr096jVUudmOgpD7aHK/jMqDMtcYugWF5NYbFFLi17bRPA8UKK5UP0NJrMAydk7MZg
bjzaktZmsGikDW2K7DADnwurbHG9pw++NOZrc8CcTCgDplkjzVeV7yNMDKL+iKuRYQlj5LUkQejt
ipjw1Xj6QV4S++Cyo16Upo7AhdFcF7oVsskreq+J+2o1+JO9Djp1HRZ6fa0ObebAxjBXIxi7ta9p
Mad7m1JQDwZaZ3N7KmpS22qNVHK/pCq040fT3IdN9UPSNP3Eyq57kgTNWlhwdKt0AGYdRxONJv+2
oA20G7TopaOosmGwLIXpOO1wpJbbsiEQh3GpvOF0LPZYSiM8tE+yCuUavZxa92DmijbcGcsgS2Mv
Cww2ArgaEnU2BCPgNAI8bUPPb2wgBVu7756xTUkZFQMgA4Hk7KpsKAMvESCxeZLHQ7j3p6OtlMk2
rAZB0I0WzbQiclevUnciCeBKNUmOwm0F75kQJwJx7Vi6jsh71BAwAGYR2QH8LIVXLrxgeMF7n900
hWZstb6Z3Zb+rqyLK3gPC/VL9p1ibptPTgPiN+dYTbM4EdDbtnGhaK93Dp3s23wvTf+nUUchpUpP
gK4p2esEBdJayFHHRLfvLwxD7wn4FeBu4+BQpMAf0AGsR62/6Rf+ZmOjaudD+fib9n6BoAKwdZtp
vjAU853eUlUGIqbHIXkeou4yzlVxI2zw87UeB67Puu1NXZ1etZgD0En0rlAm1Rlxn7qtjhpBUoHc
N40ovoPPS9hNmuq+Rr11Yw63dmH9mIKpvA0YqH8mFrHfnlupVVSFMYeqWrbGN+/1m2qIqCF81kyf
pQAd6IzDaCjMuzaNOXHh5lsbozI6oeQXO5s9lzNgqL3BfHtlpvY+F4a+O+9UeplI2GZEr5fvlAF4
XNGxmRDgWpygBWbaDs1JFeUupiu3EVYgOZZWtFTUvr2vh1l2VL/ZQMp6mlCKfVMTC+FKW5/izK83
NF6T26yv6Umx+rTd+PDxJ/dGwXZeIi2NnZEl64ohU8W9fgvmrBvYFiXxs5UpzcpOjIDziT9/sxrr
Wo3K5GCMwlj1wUA+E9y0btxLU6MfsrFeVQs0SxrCkzrK9VEnYxi7t/hqkuNwpZKcDsCzl1rtvqQi
9KYqXHAkfuRUTdq7dCwMh3ZGdTHn/vdO7ljUfHYsujTc+RarW91hzf/4tXL8vPu80f9wClUsDlJD
GG++RPWQ6Q35rflzqpMN2JVgTdowtOHO94G5IzaxJ0wi8RCh5Cd7Dm60Nnzxq5l4VlnR16lmB6fz
j8Kmb4qQVXEaHWUl0TJx1yXXLFX+rrSabxDJx6NEL9Vqs1Uk1RfwxcdVwfAVo3J4seSiXGnobyOO
rS1Ja0Q8pJJGYIauXiT5t8jcQZghcHoEa6I/jrmtOnppbfVcVu8qg+wdBuBqQqgejP4EJ0dP+A+n
1aRDlJJngVuanEtoKm39IA7dDoaO0wT5Mllg/4LfIsudSTMkGD9ZS7ctKS+lHGxQu4iAg8wmoZmF
wkGowhPTO+lemtLKo/9/iX6xuFDG27adoy37uYDOtzFgksoJ2Yv71G1z2GGzekeBgsSzGZ7J6j3Y
VQ3aitUab7zDxC65TCnqnBlB6yoGAORkC5bC0GvI3VV+QQVpHyyjiA5MiEhgSTR9K0J/3BPe/DJG
nUJLPxd7fwEc+0r+HHZVdWhoEjowNMZjCbTGr8C0tlhdRpbCtU6ZAlKKboJM3sjSZ9T0pb3V9ySo
FtVh7Gs09nF6b2g1iNcFSK1YNLQQ5OzyXByacGpOWv/C9Lu9TKkenJbtItaHYbPkcNwnfbX3axqw
xfTDSqXgyKaH2JIAk3uNtM6Jp0Db0HiWD/ryQ5UNB2BxeQz88kcyVs+1ZvIKC/0Cn7P2RetAiJqY
CwdsmpdEqh3CUc+e8q4+aQaQhtYKrgawc1d4B91GZF8AqRQvZsC50LigcW4+5GI2nIm+/iGXlYtR
F8rNJMLNZJXJ1cCOBwvA1G5ZlmgeD+EAUSu0HB293taI6Kvj1uNkXBIZE3MqP/RtOJ2Cjj7QbNnN
VQAO8JP60nxX45qG0FWd/aNJzO87JXQPqJWjTuueDWhKbhJOlD0ZQeGW3bGGUjJcWlbFAdmsFaIN
SC4NhHUkZMLDat9sjGh+ysZI36QJ/IVYx4f/nZaC6aAat3dJvLR/qOM5/x0BpqaHxRnCEhecZOYH
iZEPwJB8w1FU8DDBMFmeIBPXJUxmOsrN9yTNtyqizy9qAuWqLojoEILVIC7Ei6YP1j6W1Q0oH3Wn
jwxYUPMn37KmTz2NL4ZZdCEaOx5ryCJ9PSL42GhalGwJ1ywOAxrzZMHf5g3xEl2sCBf/Z8ZYCRvC
GK/knNivcM6fRwsZjzH27SbwmdYkyyHs19FFH/fTaeHttXNZ/1IC/NcrE0VzNlU8kcfH9C1s31z8
n9si43//vfyb//zN63/xP6foiXFf8dJ++Feb5+LiMXtu3v7Rq3vm0f98dt5j+/jqwipvo3a67p7r
6ctz06Xtv80gy1/+X2/8x/P5Xm6n8vlffzz+zKLci5q2jp7aP/68aTGPoHRd5JL/sZssj/DnzctL
+NcftKfq6CfOh19397d/8/zYtP/6Q7Lkf8ooUI1zEwHT5h//wDZzvsH8p6EqxrKTX1rAEPX++Ede
1G34rz9U8U9ZpgixDEUGOK8ZlCoNEF9uUrR/6kuNYp13MIph63/8+9X/aYX59bH93hpzLhT/0vTq
mm2oOqNsQQOaX/nKvT7hL7LL2SqLbquD9/bwedA1i4v40JTVZTv2wjPSMNxEmZQcIx8gYwfXGaFV
4sXlFRmL4UHpuguphQ9hIX51TTw8hAcpuPtoT6Dca3at6E+NXllb2vjVhtms9evQfHVk/t3e87ps
49SsUAlbbK7kRXKvKG/KtoqURLufASzJfFQuTuB1ApDKkfwupX+n9O5cKU5nmz9NdvyfPPab/fif
D25jCpY5B/ORvHnwWo17wXiXZigMUAumWpVip6gnsPOKGMj1DC5Lo5QIpctdn8L2s43A67Xy1+Pz
sdmqYXKMaW+7U7NgwjZpWrshyuAK/1JCb0QQzY6MPjOBZdXJrooGwjyyZmXpjOz/dqz/xloltFc1
1J+Pz6snLYjDUrfevH4WoS5Jdd58mrwMUOoeEB3DFnRzgtgVTiSq2uKAtVg3esh8wzRpDtIERCR5
ptL3K9HtffyUfv+MUGcsXy6B+/31Ed2OjG+xhDCnYE/miBgxRS606vjxowi+nH8Twy8vXFeWMxTe
JZqkaJdfP0wTYPaFwtxtxlmw/UcetqpHI74vfejeRhvsSTnzL2bgn5bSi203kC1h1vXoAj9TjqWq
hZt0NIxDHNEB+Pi5Le/5377T56cmWB9o0SgcktryDv1Np69XvaKC9O42AA5Mn40zjK4nmokOBelt
pMmyy0ig/ORIeP+20wliw6BrNEoFq9brB/XDJB4s/GSbmKRtN8du55ayXXxSG/zuXafxZbPnlW2N
IuH1o8iA8mJiyXhpoGM9mlwwzwp8dqkqqk+Oo9+9i39/qDcfMFaIoAp0sjKsKbIX+JsXdPFPzGOl
Q9O7cSY19CJqoY8/uzdNql/HlWVaBuNkA+3d2wV5ChPDGga+0Iopd+w223xrZ/KBDm22nksF+gZK
rHgiGawcblsTmNxU9VuWBtuh3Z54faqrqyEmyGcwlG2Cqpfnrax7g3WX2doANS05VvooO31nY2qW
opc6gKMh+QrjkLF38zp4aZgRbqfkqraKiSm7jiR2UqKj5aRBC21f+q5VerT95JW/7mmcX7kqgz5l
p0xH491hazWBoQDyIumEfIK1GKNrtSWPLcQP7ElwG1u5dqoBl4vZ27cU+HTetOlqyGnUALUi2jm/
SZu2csAbIF82hVNaxeCR+dV4QaQ6OcNJR+l72WnquXKxBVxY5rwtx9CpYOCLWVGPuqLFp7F5irJc
cgNrkLf+18lomFvG3RFg6yfbbSHen7sY/HLuWhYrnf+/+arGdmqA+EzbTVGZGUqn+TBUDE6waMCz
vpvjInHnDoYLWO5xm0+8HZL+MtnNhdwSKjZDZw6Kn3nCf2X5mxIZhVeX4lvoz2IVEZHi2rpYG/Qf
XLU11kxUzFu7Y48p/4glK7zLRkK0BpPzpFRhPlBYzdo+m1zNl2VHbrNDZi8Qc4nbtDi7Hnvr2i7K
u7ZDC4CGISfvhAHQSWll2s66q42HeA5sVw1NsEFDtR+6/pp5wJ2FMWGE0FtkHR5C7UaW9TtLT29q
/INb25BKrEwd7ijLd4t8nyY5qgBNMtezWapeoQycR7XoPsLwKkoClMf1bAV3xCNddWZ/WRulQ7QF
AbXT8AS/tHSlMp8YK1QZ7x2y9gS39BWhNkYmbbEC3mqy3rqDhG1uiA5Jg3pvLO8q0jfYBaeqU4Da
0uSqdWIIb86k1wRm9dIXUcBALeynsNafCrO+0rVbo2jYrFb6d0UYt9qsfTUzbFiSPe4ylDKOj6KW
rSF3gkrxzgjoAMd6HdHqZGfBesWQoGYDGU6fHFXvFy7AlFStLMWUd+9ctagq9A5kdrvpNKSV2bix
+oTmdDTe+mNteQGBGn6a55+s/799VJ2zLpRNczkRvF6Zbai0lj0DDpfk+0YdrrsifelQpI6zdFdr
yUNiG18/XjB+U3tZusmZgD2ibRva2zlEA+8lxydL7aX1hLGgxJvG+KaWWsIqHnWzn1e2fJBb0q1K
fb76+MHff3EtHU4f5TmGz8UY9/rlBp0OV6AveLlm8bWslXU8KdJOmxNpXbbKXm63pvRTGszsk7f5
zThyWSV5YI0JDAPERdb85n2moYynYeB91jrzwuYbtsKR1rtpMI3oB6PHzCAcXO/JLk7RmTYLTEHN
00ejv4/1Tnz2bN6f9Xk2lhCWogMSpCR6/TYkkQTpqbSRBI5UQfKybOAMAGO8QHphyhFA24gLgu0J
DteKy8T3vTRlIpWFw22Bnmejp7L38Sej/O6joR5eJrY6Ruq3I9KqKjQst0hfFZK2yGOQVqWhiTXc
+PsymF76ZjAcYjB9h+Z1wHkvfcjUAmaNLx+bVHxLRhE420Zr96ElTU4CJR5abMk4rVW8Vg5uRYwq
I5LNC0qRfjMOuEp8ZHVz+BJq/rhC/eR/8jafy5rXFR2aMdNcdoSqzV7tTS0SaGjj/ZDmhqmBGMm9
NkCRYAJEy/uOk7JICqQ3EWBEBGbIUcdkC1CvclJ9+eJn7NYa2XhUZkoXJh1oMBtvKMvWA5xrr2bg
HQyZ0rVMQ9FLYO7sOnTMslKYq8AAGjxqsIFr0hdH/JJ6wQsOtF2gclodU7DfvEdFFGafVF/a6+bs
r+OcnTEma5jaLGfL7X8rYn1R29lkDQ0NkcalLbsNzRQfjTRtZwxlPR6zAK71LhwkaAd5PjpF+BID
8COpJ4SroUlbynOSovzR8NgADg7vzezM/aS4Q1x8zcaqc+JlM4vJZN2mP+BN3tVhau3TXDSrDgv1
lBiql5W16ig6NgZdKVXX6EFHBzA8wDjPqE2nxxnRkpMiECAFrFE9RW5uhsL4+fExfa763h0Af3s3
3nzPGA4OuGinZgNqOHGndKoReop6adkOXplY2Yp1YdGaMPsXfezaCgN100Q4HLeXHz8X/XcrPQU4
J2lWIWG+XfosRmZIf7tmYy/+5YFJ8EFTkgeYCyujAvYf6b3pllGHGyQIWBBSMpnHIrk07XJnM/KZ
eeJH5Le8pYResFWdDqZNbCtx0fMiGFedOK/cUUt+6Ap3ElXFYyvQstiBVjp+ZVgeb8Ytd3sL4ib2
ZtNP3bAvcqaPCSgkK3pJ83bCca5ctqnu0+81vmb43x2cShOWTH/cJADtQPbsQoUlylKtzNNli7mY
3WVOJD9gKXsUZnFH2jPn9hIpdFs9dEzxVKwYx4jALq0OfloLheKT95aD+s3HjLJUaLT8dUOmpfH6
oNeBZCQ+ZKiNpSWPgc9cWcLlwASRmv7jR/rNIsl8h/4PG2Xu9S1toknpdKKfbpDk5y9xWbmZWW5Z
Oq+sIQQbB2Ymz7TQ1XLt9uMH/k3JSy9MAXJhY9giEPLNWlb5AV5TX2d5zhGS9EytUW5qu6RtnhTV
HJ3Z8j1T6VrHyBPD0QlDWGWMJxyfut5N0sIrTeunpnfRZi5Hw53COl4V0do3aN9+/FR/c6AbMqIf
6AMUF2xsX38abRBVih/Dd89DopaH6kCGwGMvp1ejREJLFL0Qa/5ZM+tctLw7BPBqWwLjlc6w6PWD
2j2zwyji2yX67kJWZY+13zPNyJsN8xhYTP8VoynX8F62dBm+KL61U5q8R0dM0r0KZHtU69YLw7Zf
1z6F5hxNt5EYDq30WQn0fr/GB6lz6jT5XDT5bfkVdW0PQ5g1CW9c68mlabAOEvZpyDhy9DB++fjT
+O0RyxbJsgXtNjp9r98Yw46TIOvGZqPmJ0DYJ42pqafkxgWLMyZXjl/XnknVkj47YE3u+O0nIuiS
crjygUAReP3AcSOCQmhls8nm9mGYtGthsjv0Q3RU4Vhfsl1xCbjuV8kYSq4RtD5Dh4ZZBNaVwQ+g
o2WN4apyv5atZD/PRBh//Mb8phUFbsRk8yjzZWYo+OaQGRgUz2GT8I0CD8mq0rORaeN1UjYn9o3P
aBWw2GjW2oDqaBHOQxiJ52tzuTJrBKOsYi+QtNVPvjza7z4vKmQ+KXa31jv0QhuAPVNzud5MXRCv
5WwKd1IOaIs0CSDpFK9Na9tuHAXyOujlwKNw3JXQJdwutrKrKdvkih7dqOP43MXhcNOJ4BoGaHMR
5AdbUmFyW+HFzEpzxGvZeYav55uIQvMi57xgx+LUWiJ3Iju0T3PJaSLvKeEimSzA0LD7h6Y65SU7
hGikw7NryHYlIv7r3KXFTlJj816pgp9zFa2SnlHZsPgvUsFpTa3n8liUXlNRA3z8Mf7m/bJswzBY
jE1q6bPk428FTyhZ0QT9pNrg5kOHF8WrTpuxPJO46SIhuI3C7hqfxAsMbu/jRxa/qbVQa6LZwNkt
Q5h/s9BFsaDdX5vVxiBSdxvLnbaNCDHcKD60IYvkkN1QE3jQZ8OeaEGcAyrh2eGk/v/3VOyl9AWC
xDTi3ZmhhAjXlpZWbZJouqy1jHiFRJZXEahG1wzF42iRrDAV+RE1fPPJ4fq7zSQPTjeXTQwK1rdN
U2VmOF50PHhr4mvqgnCjWMWPuAwCCBiVwtzezt1gBhvQB4QdIeL++EP4zSpjy7T8NIQIQtPtN8sb
lVLe2iHOxLSbM9SxOxXPgdU0AHQzxavlT18xWyH1/cpGTSnbQEFMS2Udf72yQQYrumAWPGaf2T8K
ckfdoWxxqtO0WUdtfQOQI/XEWNm3km7JHIb+TxXx6cEc/WoDtg4boPSYx3K46rIpcIYoCt0EL9BV
R2YqLELNQR8puS26aS81IdxZMLuYPuoOdXJylJLRvG9oMTUyUnElTB+aqZ9cs6njR6LC1mir0+sm
zQamCIXOGZCps5aPsMzaclhF6A23mTKqD4mm/SA1Xl8NCvGUy54Is9lyR5rwH9FFbeJFZCTLX+jm
SLfozejNDPp9ZCfxjvaXf/KjFPsbwVRXaFDr61nxU6cb1GsGG9Vd+6IWFqa4sTceLPW+m0X83NPX
rzE+1V10iwvCuC6Ag5wGYqncMsvZc1uhb38hNmdygmA6hF10Nc+TuG9yQWrJRJaZ38Q5KVsFLSJS
gS5zO72nkkFNHAfzxaggDig75Mat/Z1NUHIqwUAd4b8hD1qA33idbuUlDByLlL22RTt9w9hD9dyO
j1qhA42jJPfaGSVqIqeDO01dcRNH5pNCBMGTnAjSuNJvbRZJ61zR8JWYXYSap/1ZTg1Uz27Ad2Vl
RbfKSuRxgZb2+6jI2YERilR75GSRhCay0VhFPSaKVG32c1FS1XfpQyvF3UYsl85XETtjuQSJQ8WW
TZJslx8t/IT9RJvkfJWwSn3fIm1P82g4xsuPQtb6X7+dr/OBGjZEHxMmbq3jRNWPtB6N4/m3v34M
RG4Bh6AnZ4G4XE+RyWkPlenJH6YICMRIrzOYqlXgJwUiClkqIIu3xaEya9xTBbuX2W9xcA7d/vwb
XtcUJ5ACKLMP5kupqOdL9GhK4VeX52uY/E2XEfKwrTUDoaqNY5v7TN//86PKOzeiVrkwsyb0dAyu
gEzYnMMtH6lxS+1uBNm3bc1sM7QdNoHBhxIDBdba231F6FtWrEPTDFYILP0bjdxXgdTlQQqLYlGh
OKpEmSyXpfSlLYX0ZSyq64VQfkKuKl2Jmt6xHbUbf5RUTw90/zYIExJMmyZwzxczSnziMFOva8Zd
3eNHcEYzGa4oE+phSiWHuHXUM+TyyPFBaUIfDb+tEyUzpru+rHxXVEaxJmc8vkZaGsNcpxs1TtHs
zZNB+93oQ9QtUU+8aBm7LT6w+3SK0w3eI3PV5op/b8SNBEGhzaitrE1jjPP9pKFWjIN+PuWSP9+T
mg2TQdjXmVzX99n3dLlSa8J0N3YgTNXS3FRsX+4Cn+Al8vKc2hTVXTXV/8vVme22zXRR9okIcB5u
xUGzbMWOk/iGyEgWZxanIp++l/QB/Tf6RpAV25ElqqrOOXuv3UcDSW30yK0idlssFCsl8Ys7COvl
eY+j60KtsSMlTCTGMnJGKlZLXrx+8xKvLz/JJ3JOnj+6J5heeExae2ePaQtlD0kV4zVAqkYeQUHz
vj56lDuz9DGmOdmcPBWP8GdBH2C5hD4QI06t9gHZDV/nvHEjPOne3ir5j2eBNUMZS0dmk7mdFWLV
wTwbkugfpufpfZzn6TNT9vd5Ws7G1jQv7mLCHxm4TlpUSZEm6/EKXHNnY435k2Mr3Jl25tCD0IkF
zpw6nrFVUVGP9RvqvvvqK/dHXfjEgcxQijTo5t8d9eE4Xv1hCTsm3J7G8SOxM617/8eUn3pzdT+Z
/6pEyW3E15qV3x2CYobH41BLrbjqxi2cAbHvLL8dvgLEXgEPgpWdctJrCJT+aFbxyUJSfTZWyreX
b4XZylffKN2PnDTLTNQfalqmu+WLa75+dHZvvPsS5oJfq6/ZJNOvjtjKWzFqv59fVbYQ12aoml2d
tma0NBrvBr3XO5vMzsvc9C143KyjDVsv3+xzxQg06gpTHqxmwiRBc+nQmcb6NUhdLI6is5i3tevX
ynZKEAz6L9KPalJgiuFtUniKAhucyzAPb+PjxlD0D4CKmqQsl2PYzg5t5yZYTktjMqN6fFlMY/Em
GkyLi/4Z1HLe977yDosbfAfkXVKvuXwW4druYF8cUPWLX8Nf3ujlMGsL6OvFt19T16MedyJZDc6N
sVyNNLz0934/MqZYZI9HZnYvjuZ3sYMZIlIiW18yMpBenveAoBM9XlahsxGvuiqLeZ4ayldVd/mL
W30EMPSTenYCWmOZedZnyzh3Jh0br/e2yNVc8+Qa7L1BH2yHYK09DGQaoN785q1ee86MsjvbsIRj
0naC/bIW8PlBSTGiHe6mICPKUjaqddPvzrVrc5V6W/7y3Oxam3/Ni4VCH3Le7XnjMDcwykDf64PM
LnbQx35mmEc7TX9uiN7cHO1k0f9ttfm3mxrsOfTZ+APOwYzfscrx7flGELWeioU9orfXsyxyGqPY
NW19MtftgOY/38HCwAUV7C2r+yPK8ktZphaz3TUhke2vBhxZoklEdWojwrJ5Fpz7wFSg1fQPG1Zz
4leKy5AP30awHzhH/hTzxWYfp4AJ1Wj/mIX7RUceGdH+unOcjxqFJMUrcWits5NF8KNCrbYvoJm/
mSugeHi8tENeiDJ97LpMllIbJQmZhl75zTdT4tyc32TF7G20wso8kXrJsqb9a2ZxW03/D7BWtSMY
LNRw5TDzxNUrsQsofexCRqFiBzFtjuFpk+uEq49iqDgZ7fYxre4r0ZBbZFTdsSRFzoKvhYbcBnIl
qm45EtwLbl8ZidVsezI44nU2CTBzI4e4msxb/1Jx3jviyKPVk3ZYdzYdyHq1eNk4sjr8WV3DWRkM
1DzOy8XtvpZlP4du4WBv1LdwGuCxGZjnI8uhX5uCRQdr+BuEaL8Tos53kG7vTZB+cdetjzRCtfZD
wclE0+tHk9ELF7pxfeu/VMXkx9tGclQT1MdxaE61BbDcbrQXodRPscGObTcj0uXKH2QZn02n32iV
zKHv79FDkv1C7RkM258c1xDDP/M4zlxf7ElzSNZ4hW9Y+smq9YQl6UWEIoTo18561SVex8FBUk9o
SkjohDn5t3VA+DNjd4yhVgPaKEF39nl/WzwN9DmEuIRRFRQCsDjktZk3R6OOaGSHv302g/PqsiTY
3l9tnLsIyN0/rbFAhDkt9PYtQDa83YEUUSHDF96lrhvbJtEdZTNmhzKFyEbjXw+znLzXWWhYPzyG
Fu52RRk7nVSOdxGH8b5f2otpiK8kgQHXa5wTncB/gJexktS7Yar/+kXxzxpaBO5b0+8mThY7b5ZJ
WfMeY3H4cGfrszc6BAaEKTtfyHPQGEZnAQbSZVGRIpZiJ0yNF7jTETA4jwQSgof8hCCcLtKXqYKI
Tk6V6f5ExUEGKHz+RLpQlftpZts13MgoFn8HgvtiFTZMZV19dwxN22MMfZHdbEWCyefOICl2atmX
SOE51qZ4OAirnZXp23Hop98NG2DRreIOpfsF/g6BzSL3oqbv1LnEL3l+3iPoJJJZMOFHYetREmrK
AzrXKas9C5xWJ/qMzsO1Vvm2hhQkJ0S0xxusezIORNBgmqZn7BdNRA6jPPtTJlEZDNkctg4t+OeD
U2H1527MLpZC48nspj8bmqSj2OmYgoOyP5vUN90O84+5R/x+fdrkehuoHVQjVk9DOXxKcfsoSWMc
F1/4fO45sunE8orfjAYEJjYlzi61O96zYXo4Rk2Wq4xIGgL/zk4PdruHOIczRm3xDOO/LcuDmUkt
HtL615yBYvOyst/VMxzk6fEilAXDBZiuDlMUbQKB6K0HQrf2OcP2WpnLsfYzejnsmTsovaAQpAub
xx20CKXuYe2QjSyYskOLXMfz84a5YOINZnCQWGzUUIujHB0biVpdNWGVM//vpd+chaPhBE6XZHh8
9XyIEvwiGq+IN1mfRds3oGjy5uyr7dN3OCxZgNPQ5bhdPLluv2vTbWwJa+ZV7oehjYzuYSJwm+a4
pXzmx9o6FmSUiFyvzmMmq3P5uGcs4Hyc/EElm777c9riHQfq8rxpN29M7Mb4aKqsZjkhE/P5+P8D
f1mcIqZN5x36Zs3Oa1li9H3cC/LtoAmsbxCkksE2loMAVOfJHkLjLPtveTeo5L8vtTyozlxSE/wh
Z0NJQZXnI4nQRAHlkZtVcwS4tW8kltb/PeyPtr9r3EJGy9aRUjra1kCtgYS5nibtJPvyl0FhGjPM
8E/WNFes42TMlYE65d5w7cUe8gM4iUZfmHiyrxkel081WtoBqugKjgWBMrh3GzsXSKSt0iLh6/61
omN1rVSH4yDQu6TXOpMPOdBAYPIygT8DJTQ90+STcUVSe4gdpnABpjvE6u0myz+tOP/DpfT9nc3s
QeupVatS/71g9QgNXDekSgZ/VpNUOBIMY9iXXE0j1DyS1bZw0PrmhCgbs+vz7ibsdjjzIW5O7vPR
INN8cgTWrTk9H50eP+D0RhFbKa0KbTXiTdfzw/NxuOkGH4rHT+vu5FsITh7f/rx5/vrnPX2x7BC8
uP/fv/73//x3+/zRVjOasJ40Gf734POHuufT/d+v66TnRuZSQKj4v89NPZ/883v+eyakGH4D3uj9
95T+9415mruxUvY3slAFZ+7HEy41EhgcxTaddeMJw/p4et6rHvf+9+Xz3vOx/+/7kHJUyTQ1X5+P
P2+WTGI8/9/PetngJL3KX54PQUrYYlm3v4axoVT203ZXB54dPb/8381WUEi3W8+7/bzLmj6d7EA5
ZL1ap9bgLJ73gxMGS59Gsu0vs67ZVzSUbtRtzpCURGLtVW2kUac8f6c/ZoGqWO0Qcdw/VRhgcYBG
hKJ2f7MRwTRhcd6XMj9adbNFHvbG13E1hqRKG3WFTxyKjiF3XdOckQNhCnZHVBYZdaFZLn8rXen7
La8Zn4LtLbAzTkx7hf7Lp3QhrQ3Ij969kSXJiS2PJAv5rq83gh5rYC66zdrjltXfQY036ZiAVgxk
n0pUUZqnZI9bqJFd+KP6BsDJe8Xgm7Sq/5XiCcGN2E+xZxpU/+n4tSoo6SZJKtbs4qNtxTGXEJQB
iLw1I+KiZusPlFav22ol4CTJdc1SQlJpnljGCHC1Gsnd1NcwQO0Ht3beleCRLJKFX0QbRMS7S8IT
QdjB+/gl3pa5vws7NXedRTpGkL1arXo1C+T9thPXtZbt2D//zjN0tnyk8PCBCcyDfSo2vJKY+SIM
FD6jXlIrfHosdMQkJyTiF6U2x0bb+vAjCKGbXia9+ZKW/bInntuPaEYGr97c/pobghZLv//TZdO7
NvYrTK+lC0WjzjiVftZFAm7P4519yBInOzLJDI/rftp7bROcM4k2QXA2MppFO0zmX9JzSQGav+bI
t77A/K+hBqQXDX3K2VhJYGtRI0GkDQLCQsugEKGYWhHpPSlKkxDkiapb0f1pYY/GAyVwYjgZ0XUO
YbGbIJxm1mdvH2Ry2NWkezxSKUJj6NnsZUlbyyhvGlHHB6Iz/qJxLG8eEesnm4joelZkJjnzcrcQ
nmFw/aZB3jl79qSYdUycduy+vVaiOzizrR8JNT3QevrQeApnh9bHrsOpFNmpr+LNruykhZd1GMzu
J9XtHDHDafeZh1eNHDgdwCURa4zluwnOfqM8Gc2MNxGk90wUa4+CsKV2pwVWx5LuAP8g3iloSENl
TLQrmMue0/mOjingZMLZAKkBsHoXAJk/7MoVAGKFxIU03KnWyOxBfCFUYx9rt+kujejYiTDw3taS
lm1qDbuNTiKqqJxQA5cdfrNEZBVSXkb6Q4OPMsuufRlCw0OdvvjflQH0z/9VtpN86YGrp7IIN8e8
TRkdBgK8xaEkaE83UH/MjsHSn+cqBDlEDDGYBuL5cE7DBvpcKlACg+3mcL04708McCkrQmJPv1k4
chLRTE5UtBROecshVWZNFVbk1JA7N9D9AMvktctCG6tZ9y0OMgekRZzzSwL6XMcHXcPWh4WrpvKx
AbdUkL55q0zGwiUM2yjDdxumLQtzpf98aMA6orAKjVeHuo6OfrX9axglA0/4obXdv2lR9mkyNm3H
Sd7d1y5yrXrrkswJaj5G/HygRjPWjPw3CLJENU4fc+Ruo1wE3jVfiACtLNHv+gY5J4F5CKMDcUHn
5Ecdgm22TjtNbKlWgi3bbV+MmBpTc/kjRLveWQERwswT3r5eTSdRFj2hQnMZyq12jxrVHEZZ41xT
u2cAYiCHcQCDGPpha3Wa1PhajvDOH9A7LTisc3rup+KR3Frkb6Oy/qTOte1uRMbr1N2wQTlHFCCB
jABCiwXyyOFsJms+2o9P0WL1y7FXxouXSYq4YK6ZUQLPsVZkmRyUr/3jZgmLHIjLE0c3eoG913p5
GYKuvP53Y7I2jlaAVTPngMUQgvSEhdHfzqCXuvf6/NI2yFQcUYQe40CPESDNwb6hbC2n84Bw/kxB
ScyEz/yizlLZoqATNNdZqR6nSXPvyOwYSDorpqjRI2gNWYfZEjeed3DXRkukIEYtneRONT9tA/By
Z2F6X/zcjD6GuXGTChEWra0UM6YPpbqVGTJXVmttLWgMBbju9ekn9NCc8KqZ3wUiPA2GmH3FjHk0
BnrVxd1kEoQ4BCLUvbE6C6uEV5OLxBXZ8Hup59+mriBWcthpdEEdqxqDc+L6tzWt4+pa+7VcXXqh
/k5Jrbugct7PnGBfDdB8BbXMbkK6uTMnKHrsQd+FmdlJIZpv21hc85ShRgaNaM8sh7THAKNHPbWH
jK5XgvJKru9Dyipb5aMTM27+QbPRCTncot0xYR2pzWSaE8hzU+4Dae4bctKYpfDJDPid1gNM1vPy
raRdB2pJuglQnusBKK1Lw0uG4istb8xHRPY11kuAERFlrVfRUhdV6HXLbcnagRND4McLmKMIgv96
Ciot9LRJvebDeVyDsDVHiLacALNKk3dpdb9FGXDR2XN5VeXwvewLsV9pvoCMnROHrlnMOTmLcHx7
sVw7P+lL45rbVCEtIOYF0CJ0cjivFYt2lMEdShYJITYn52mlUx86qJ+BebO5WDNQ+Az9XAGqoXtY
YuZOGPH6A0tH/WVmgBQVJVkaXtM0IRnjc9LaCNj8MbkoNOLHOSv/EH3bhfBx7B2fCQY8lQXrLMBP
uEjWWHpdB0NuaTx6uHIZqB3py6xHB2bweZBeOI9detTAjqOKUr80J7DO/VgEFxUEGUAemjNyMxm2
qaDdeej+8GX3+qWs+tCY0uK1t6lh09V8MYJW+TsN+MTrXRdq25WMVw8Z5t+c1RZ/rYNp/oBzS75a
6ZdZWvVbV2URCcnmKxqF5g1tfJn4zThGxvRDTim0KOIaryoX2Kb7/n30J471DhiGIP1nzkX9XUxz
D+5FU6H++BJlXB2NrlmeLJzrx7yix9B7WbKQfftPE9XZ70boLiqae8f7Xq/gCREB0iXxqFXXVr2Q
diKxN4zUBLSSnLQoDqbZL5FnLNuLxcu8cwq7PlYNR8iVX7QPtCrBv/7pqPlYFf5879w8uzEzvY2q
q99FNR1oQRnI0ap/ozPOoTWBG7Nr/R8YtgIR/6UHYFlUw7UssGmNFdLKvAlORT3ZoTNZ2MeFOupQ
3vh06dg3tGk+FwyzFhQw+xpRD7Mtjp1rr1eskQtDEooXIGLiYHUuSzvHFIcL96Sbv4U/xc6K81mv
MiO2RUqBm46fptXC9Knbm2PQLkzrUR3hoR+XAuyewKxUrluidbn7OhfO3l4t98jQ9jCPyxdi3Mfb
WpB0m5rGnHTtau4yDNUidTz4x1a+J9ohuFQ9Z9ilIYk1xwRL8xJVZXCoO/OXN+okkxfWVVm0EWBG
xu4yyT3ouflUMW8iACyniPftS62yv1jraIh63hKXxebGVbPsK711j2MumiSrSDjasJSHHoj3ME3X
in6Csg8WnK85zXfMUYqXmVXXEAZxy8Jxdnpae7uaXEACzeiIaIzAEJqsMVZnK9SXYTpsssJwm3O6
yUnBIzoJWRUrxSJJI6ZVFTkQgI6ydGDsp+vHM8TMwrGAax0pc67qIGl8ifN+EN2bUdXx4NJSblG3
7Du3LmCVEmGdoXd8CWiP78x+WCOPwZuhD0dWJIX0w51pfMw5ORD5Dsp5NDjBX/DV83G26AwPFvkz
q+DQt8BEBPTD9gLhOcl8tlG9tmHP2ZiSgb8k9dTr5Mbl23mjnEXumjIkcMSnSYv1aPvBZ7ak81U6
sZEX+WuGNTypJp9zkqvXHC48Oiod1R0VrTzoiLUt2GeXZYUgaFL4FVCPvNyRe0uIPSJMFOeuOqal
xP0JGCdZGqLDlvK1KHoPErwbIj5RRLVCdpHaN0MxlfHkvVj7NNEs9XvlrHhpWgpPmmsXv0i3GIJB
u+eNSQ/S/pa2ThprItU+3eVP6jXuN6P43a11CltVrU8IJSiujTlclrKpl/k1b3DAGHbztW7UcE0h
t3yZl/euNDFAIEu4ErpW3uqRlYRW/r5EcHKv84n2UCVcOMg3x6eWy0DUMQrPBk62w3hPOcH8Wyvp
kYK+0sF2EK8CZd0JX+P67WgvEMMpdx4wRxgY3AxQcxLpbd6OY2NwC/Q7Y68LYKRDRs7TgcS/9y4f
iwsjivWLtLeQoApqjalg/OTY3/th8+/PG9p2h6I0CRa3GN7plYcI1RMhZ3fMQNn6vpGTdGU/mL/Y
s37KzfxzoU1M13pmQgMHfAcf5hHvlxJRqjQZoQbiZbWaewthOIQkttAanpixbxWZ5RXaZ79b/CMn
ho6uXCpfTairThKgXYztxlpjz4XSSX4xnJ58iMfS384NjeJYmDqkBeDMZ12bGec4jJt7J98ba7rc
S3QjC0PKvlD+Be+oOgUZ4m3RLX9Fv/TMjDY7hp2jTg4FayvEEM15j622zoxoys0sMSBbLca5rLLu
rYF50KOWwrR0WSv8H1aTJ9LpYJIJUBxbmgfhqKXZRfjNa0l0CWFK/aMDuoYuoXqPvLwkIxwvUQXJ
1y6m8xeLRFPCO9wiMat0ipupkCHAB/tiOL/QompHJ+/8vTLECb2BPD9vNGJ/wk7xwhD+WN9rGKOP
DKX3mU/8qZgHPPqTPp9WUkrhTP3VMG++VlDBd1RNR8RU7W5NrYUjY9PFW1mTwb1YU9TKB4KlB8FS
j5mCqtFne2+b+oNDQjvtfzp366roveaPGb9g9uwkYwE8BpxrF/fC/74N25VUO2Tv1iLPyhMdQ5Hm
O8bYkUsiEHGuGb9WW+f8u1bLaaQm3heGD9zDre/mNslbPQv1Al/kvK6P0OTacpKGVQg6balHswtj
w+jzbyuwYxbJaogtDQFf6hcchQqQCx0diRcn+xmY/3pvtr4F7YKuz61+tBr+UGWr4gd99Q68RNgv
tnuksHZZvTH8LTlB9qMFyTavl/ca/OK15Ujh1GI/uaO781lHj1hg6A7sgbiLAx779ybPuwgyEhEE
3sLZY/TdBGT7dCzKHulKoPc3SHG19xd0LOLNPgVJ7KzvtlvbxwkSla8PiBVMRMh10/COjiN1h49O
YELwhtRmdHZCczPGtdsf10aF2zIcp3rsWva4td+32kjqxIzwHTPImLVdkhaVxLDgIVmnKipJQMdC
4hn0tTaTdz/t4XVODUBv42efxoNhctIHAmOPXbAn2ocQvKA9dPbaIjTIHzmFzryv0u0A3baLVIfo
HdTy4mdMP7u9a7f2v4WsMIKjSzr9TiqsVzDU8ynttUOrV3FZ0bgyFf0fN52ustZ+qFr9zkx6IfWU
TWFDTNau22zj2GrryzaTz9BppbwQau1HqKlqBpoMUXvDSBrLFDH7/eOj24SlqmViqe9FC2i+INxg
rFnvbaBhbt+z1XtErAQAvyyOU2Jd4nZp1GG0cMi7qYnkkpYMZwn0dR0ku5Zpbt0WPoGz+fd+0ujU
0uOnSEXP062Ucsq/VXJbT51e7st0hQ7oJIYxoB3XhibyGppfphOMBy0QJkiXxiJaMIUJxh51ap3x
D/1wfe9b/QDlI1/ihSEbmOCfjMlckPMWbS1yFhpOQXFm5tZOuPq5dspmp6wp/dLTXFoV89oJ98JZ
g4dCmTd+6cscykCZIYeYNPttbH5C7apOyGDn3VivRtTnnXOYHnW9RmONmC/rsGLvDTWBa8GhFY7n
tqCN3nNyrL1vuUZOwlB3zb7XcxX13VYidoDlxmp45s1S+BoktQkU15cZ/g32u2rHVHXhLItIXGIj
Ayuz2QCfB+tio8o51kv9Gnhje2mags7PIOXN8zhzuvAhWYQhbadl8FIJ+iCC3pooemenhvGdE5Tk
YrUQy+TDEaZtEdl4+Rl+ZnE2ymC/6TVyCvXILfUire7lbfK2d4NJ2aMj5Z0Ms6oj8oFXampeuKVb
Kf9dLaXlabz35TaeWOFO9uqWmG6Wn9MC+qQoWi0cLNp7eWynQR6bPce3rDV+5dVYMeVo/gwU7XvV
NWkIAbMph/yCxM5PPKf4s5CHhkAmqw4FlnvHX9rIxEWY2H76yyQ6KSUXhr4tjezVZE4GONG6TFzV
gaa7R+NBtlYB85e6rcgYHTvtPDgFB1msheGWNTbrbP2XOS9FVs3xJSXrixAvmkW+VtBY6NTVGj/p
YYQFB5Fv3nJcR+mdSmM0QsMpeHf8nqkoIX4xBv5TsFk/Jck0idDz8qQ6d0TIbwB2nadj3xQTBTpL
CefIe5P+MzzZ3nXbWVFD+DJuYP7vXbBG7OdqR88xoKBGoBpgG8msx8ZaA72plh9jJSEoQVXpGi/M
ZN9dKpwFYeG2TAg36mF/QIa1OEBvWs4DoqIZtJb279SgRUPkD+/yAv3SW+adCyN6B8PKOjm+9gtS
+1cdT2tCy5H9YF79s7L482zlu/hH+jGCfy+jjJHjS7DmB8tD0kWHNotsoNV7j2ELOOBTVvstGFuj
PfqaW+0L2n7JbP/QV80/92oEIS4WAQjr1tJksTRWHE27Z4YDU8IMuAJMUO5LBcLcS5cTxr523226
G7aMn5QNot22+g4VSce6b4/B+XlTLc4fOLQjvT/RA0QcxZGZzCv5aPYll9YvmOb670radyfV81u+
9n5i5OLqzUvB/jobhIP7c9Kk1D84zniDh7Si1nQP9FvEtyJob9syqV1FE6zoHuOxMXsfkbNyYKqK
k9nUx74cqlOmZ/II9fFukZWwN3sWra3sGe+FbBk55OIKncfvkePaJH1IXpLDOaTgvSptUK6BpjgH
WF8LrznU0/DTbIfyvaMltGdchsJjtvpbPcl3DlXrUek1UoKm+oDqRntltI5zQAAHRvA4BY3NnpMP
rEgEy80lDVMQW6+MZ8g6GM38JHV20YnwBzK9HQzmQ0kpsOHCMLLi1AM0uCCZI3mbWM9GZf59yFvQ
bqrTk3UNPj2Ea6HuZhjHFd4DrFsQq9vx0JutdVZr5uwCarGxoP0GUp8ovGkxEgI3In1rdfhrBvug
1+1romZ3a6kVO1pjHhGK5X5oA0od/OW8x+mXW5VWblIEkxnbPZ/yoTPp0ORNeq11ddCVHZwqztLH
ucJl7nYDeieTbPm50g4qS3ge1OVa8WVtvQa9zZrfAiyDOQzbxMyMal8zp2QEpYbj1tmUytq1aAcr
JNS1iCxj644jKY6Jj8Ur8oE/YgeZaWm63ys+K6+1sUqOCnDEUFC91J1GBIqcj5NbDrcgy0AfdHl1
Xfhc5pYyTk7dIjYhzsMa0cLl5S0f7SkcKkeQcdHx9syjSWpzxWrV6EX4XPj9mWrS07pq146meWTv
uImVo6Led69tVrxYJk3fzZ6jZ7YNb6bHJTSykHedfujKifgFujyyl+5b6jKcyKX5BuWqidIF8dEM
fQ3xgPGrKbrmVXhDPLe9/cOn0RJiBeIp4e+Im762PvT5MM5/x26033tLH1/9YnxvBvRT1MMg9Kys
+nCq/G/ruvPftqW/56xkUUv0sI5GKSy29TJrrnUcAGNffdPeb4EC1r5BTR9AMcSl2+anyZJ0x6fV
u+UlmpI0a+tQzVOUGX111Bilp8J8H0RAYOrGRaRTna+t1YUYpFcki7V1GyX7B4R052XuNjLEABG0
tPJe+sfNqtcVblmpXm21mPQHdPvrhmp8ly8f+OSCR40LVmOpXtfOUodBdf/qroRUVng9VDcdQZG9
qtclMLKbJCuQccOXJqXypXXjnR36nJGPmYH2fV6Ept6A6M4mDzje4Bz7QQpMAHjbto5zv0RLW3Co
RQcHvtseKerMhdifLis/Dcd4wZ2s7bFt5okpEbmx3H96xka2jEbMr2iXLBqFLOPNLF0cVPlwsPE6
vZX19q/j+hYQ+9/tYLIOvT9z8OKzvOmz/rIolp/CK9Gsbgv+R1G211o+hC22PzFa3dJzLTumLERC
Y2gsb6ZxySTD7Xa0agQkwX2sshYseitP5cxVh2NogOaX6tfZboabOVRHvW/fLIdksBlnztGXkgPN
SLSEx4nLCDLrq1qDL2TRjCco15GNRWC3tln6hkb4w178BbB7X0LHTau7OfCBb61ARJ4l6JDRzbsG
RUvzz8Sgq3KzvjCjpcbq5kMdGGsyFaN5b9XTFOxE/VS5F+Vmw23S9avBmhENU2vG1WMX0Spat24m
UN6hbVoYYDnV1tIXnMYvmdbq9yA/De4es1X1u6Q9FbrgdF+H+bUdq+oCdVqj8CyN7wgTMXATFooX
bFu+US/OgOg72/9hFSMZfC6bokH7h9Ohx3Qpy0J6ltNPCHBIF93OPtXG8ElFoJ9NyZ4QCCvWsYN7
y9qeR/TkvCssTmU156+Lst5bn7OebeR0SB43PgMqkBvTvWD/fsUGcTfgs7swQk52MaAiKgxxntfA
C8cev9HgLDtK1oWrlptspN7WYDMfqmnaz3NpHPtHjm+KMM4lvctjXQxra97OLg2Mw+pmCy2Z+rRo
2AK7wCJdUdB2zeohvfCuNzgYexrQdtl8VuQnMlT1xL1uJnM/MB39YLaNTO9OZ8+1yxezRnBXj6fO
97qPenpUz9AF5HzQsA1d7Uz/mjLQ/NdaPVug57y6E52+edD5ralv3ZgK3cuFw5A/piRgQ4mKiH27
tdssOD9Rordlp191ev27rJzeRgTKvK6N+Jb3tHd6H78YOfOJbawWFa0ROhxC53rurl1ZyYjYDog7
fcAiXDjpq6zdn37mtvvcnd9MLXuROYLbqWzUPnUHiraU/0baZJquvn9mTt8yCV4K+iRVemgqwD+z
vc73BXfJgu/guytpfJaluBu4DRmUmO6OzyQuj/SI+y9xB9P9M+FTcNO4bOlNPW9AH3rAf239Co0p
yiKNedD3yu7l2a244I2SfJVRzhMitdw/WwvyvmnIvX2lzfW1EwXabceZvuZc3DR7yw/EVMWe9iEl
1QYftRsyYxeQovZrZUS0CkO/5AXog84PnJNpbROFHLmA1sCo3vo/1J3XktvYlm2/CBUbHnilAUmQ
6Z2kF4SUKsF7YAMbX98DVN3KKvUxfe5Td0QVgj6VSGKbteYcszTfPaRCLz0lHFYD5HG6rtehqZjm
R6Wc+qwN0e8z5aDHNMqWoKkQKvjXelWFxrRqEpPeDeUrp+vLC9xP19XmeWeaKDuByuhbCHfjoR1W
18Ea42UvBMukhjTDPpJAUnWi4q53nYb5DlqcCrpCjkdRIwsvqrk8qUlhFijjL2o005eiefQbv36V
RgQE2CSygFjQB39KtDvAB4cmiZ6p6qhLb/oJ8jzffSC6K3nVr72IcW5CGVVbH9/nc1Isl4GMasop
uXrOayptmMzOXYEIg22OCbMVSxRU5vbTEtHCwlzQhHgz5aHrqDn4qNkAC4yQndeUUhsRdrXKyxe7
mw99OXn4S4rq1lb4ICvCIzYKqfleAhYM6O6iqLR7CK11+YNSA+x/kNEHn/i3EytyLgkWG5u5pMEf
KY1hhpXulsDcJRh99rKsrdWNw4J/29STZH2n6UcyCYY7ubDlbfLYeFX0HgaiPh75h/1QXefvFuQh
+5HIk2OFDG3TDXl0QfY97Olq0mCNOucuR1Hs5dtBjgCBYxa8JTmv/DkpEMZ9zxcJLnlV5utUrJv3
7HSte7aVI5YfOMOaPe+Huc731puyy/y5jbXumfUboecaWXx2w/poqthjT8uw3NozhbJBuW+jKcYX
JLZscd1SPdDa0W+XiJB2Qp5vsHDYdCDVl84Z9JvrQZM6zR48kNQveIw22bFrfXkg5u/M36oIUevp
j5EdpivotyH/4wxbnjFNZ1vjuObzoj8Nvma86e9FP956sx+/JpoR30EUeZsdv9kVtkvGsEqmu7Hr
p7uSTF8csCCgQd6Q5LVQNwgIPabkhfGVNnElgr7t+ivR4CzyhVnZ7Iet3aRkxlrF18xHe0lmovmG
TipBZPc0SHYkGVjUoDZld5P01Z1rSe2ODQMioERS41my7qzHhLc1/OWBpryRcDEeLbkG4LjyMzsL
/YRxzDxTsouP8ww815/xzHTFUu19dKAUTkhimtmqJu7eiKN2V+Odw23WvSZUxbc0u78WlpG8LOO9
MyTlHuP/tF/68XfZDI+q0b3dbNXTDaSKUNamDTwufon9VpzHcrA2ttKWHfMEiHzDkj8Nl/8R0fSf
gUj/Rjj9nzFNIaPy3/8FoqkJW+Iv3tT/RjQ9fp2+punfgKY/3/IH0FS3rd/ACtI8MK0rtPQPnqnu
iN8MywGcrnuW7V6RLX/wTA3jN2CEruFj78NGj4f/T56p7v3mI1/zaG1T+Fzd/f8Jz1Q3Vzf+h1uf
cAfyTy2ojzjPMfNa3q+EQMcvlsyOjSfRZNqxUHRjNWLJcUDpN3maa29FtVQbapZnhB7Wi7fyNQy/
U2FeUjuR+vLaU83eoRokTSwVOAcWaw4HGmJD3mpnIcaamBe9O0i/jzB96OWeOvFpGlklVCRzPE6e
Vl0wdz2jhgrAtJEzO2iUUhASi6iYdhrFCMYGlC1GNOy5urUj+q5+H0/9kZQM54vnr4Iesgu2hb8W
1bzJPKYDSaCqmlz8SxHXHkkD98vcVRvhsP+ukzkPcm98aGPYL4sYjADdVb4Z+sy7GcaYK855aauE
Glj/1Nbz0XIiOg3aYJOrghB7jI9LZmLyiV3aXJTtV/W7DgI74IvRbUUaxfuooyofueDzEmuy7no5
vfeoLjXV0KDNmpGwsWk8TJrzbbDVm1dZHSoMpj2ra1jOd1CK6IpMbV4+KJZOJ69fC3SZb7FTSO3H
qaGm2LrDW+9FP9qG1ZGT+4DZTLDklOmafUrkWVvqu3xN2DbY8e1pkFdHFsVBJqfx1rbiGwQ1kmTc
FleLYxFhNf+47uQQFH/SUnHf18byWNIrxKfUx09V2gWD68z0AazmRnasZoyGvE2Cb35M/I5nxOHv
2eA7t51bJNSE6bbGYqBgQcuunV246kNCpGnttvcl/q1/4wd3VvP1L1/kFQbAxUHD3PtJr/8LD4CY
XivTot55qtoMWVkEotcc7X0yF2of2TI6YUsY9vzcpCyyL8Cbdrhea4I8iO+wE6O/k7D6dlqts5+c
6sMEyeDBpcq06xdp3iORd/z4GZ8uOnblxaHbyIc0FxIVLOlLVP8CQ68QLY36LXwp0Ax02LHLluGs
5m08te7B65ZVXgWaxGQJfpH+BNu82gs0Y7d12R8SBdCdaLiUAnPx7jb5V5Bs/VtPpCYZa6+yGO3H
pNH3cpm+GGUV71hSxaDDHNxBZn2X6eqxtzwyidbCsRtPxnNX1C12J9FunKH0n/4yyN3/PLN/xQiD
bvv1jFvCXQch0KnCsv4b76XxHLpKoqme3DYfd4ka3BDY+R7Fr3ljAvLwI/utipP4rrhA3UWTobT7
uZFfBgGiJafqu2uViWZ27N7tEUeNW0hg4XrZXVjUEARn3KR6mgUZBXSCIjnEa4I7ePFl3zeTHmbz
RGp5NLJEzMx7PatPY9J7YTp/o+Sc012Wb2wzvGNWpGRCo0EVqZsAQS1fMUvgbcYYbzS1fuYsVdAq
zQNuFJdiF8CGuJ3vbS96ja2ZilFbpaHTgAnOSZncuumib0Atfp5EfykKOg7luGgHy7v07Kx2CmT1
vvVnjE5e8zkVvXfvTFZI1nZ5FIv5vXLGy7SmrbgMbspE61FKYKwUrutXFU8XK8J9XAocv4QzsmRH
T8BWIEiyBpwG6IAt7hWsT+S4jBO2wBRdIDSXBJUxYUbMQ7eFWFKaGkg7zQHzyeo7Sd2tjpyX7Hea
bbgPP7n2+F5Tg6DHG13wVZd9nT7ZllyxQjR3eoJHYiqmCXmIg6dhSNelsdWmjDixMRbUAuDWWtUq
Ye8IM+q7XVZotzKBYofuxD43jv7iVNi/rakNIBfMOzUDlS76dArQvuVH+tTEQScwPNlbnMWCBsJI
R/SXTXtsoYOhYEWpq6azlgCbGiSX9EIv69wiSzQbow5xrlBHiseThaMr8jHySTTpQetqXsjCHsmI
3ow4Tiz7yfPGYyNHFSoV30hplwcu9O+Dk4MjMKS2GQ0kgZGXv1Pl6Y9lQc4lJqdiGMQN3yvsZPnO
YDcCBLbDhEmc1chgYmCQuZnWTZCiDRKt1lBUB/ndrB7MpMSLOlLRwNh+gKy/7Edl02703Yb6KweX
MImmHVs8/bLdxFXeHKsSSahvszEvIrVbJu8L/cI4EAjQAr1xjlwE+ZE8r52v7B4IHxn3FfQG4COm
D8suRs6FN2AyYvNAE6vfqYV0nziPL1e5K57S+8Hp38eOnca/Hgb0Ky7nY+C1hfAIigf7buomobiG
v1Iz/jLwGoBriAt0tUd6t/ZmSpB+GxV5Az4pljtpL6fFtzqEDDhY8HPtOnf0WaVvE82lfVB3/V7k
vjrP6WKTQMHlVVbyFdV4Q31Wn9Huzd+XWNhPaRkiUWrGcb70dgSrrw29SnMOWtcgvgfPF2rIm8rE
HG5br/k0+wiL22UeT/Ro8oMWK8rQgzIuhJCne8c9JHdicNdVOCQ6LscL8VrUwqBr7EtD1/YoPX6n
tISNKwYZmBj6sKkRlp8XA15kZ1RI4hCmJTOu8a6YN1YS8fkzFBobkyQlUt+IvlEvhbghrPLc9dZu
rOfiSDpRSC3TuGklY/+kSdBPa3QhQoiRBryG9pEL62I2OkoMgYcHYzTVQaeg1K+55Q7mRIlal5Kq
WWn2uVXilXLEF/SQ3xwt9g+GjLc+XQN22d2GoHt9P9psBHu2pcngLEHlt97ehT609dNqCjsSmLIG
0C+Ge+3sEJK0iaUpgzQa6Bvrg3UzVSZ6HoVtufQV6zLMY+c05s87zHToAeBkDAD0FDr+okY6Ha+a
4oF0XTwqmNTqeMovHvrLGoLPoVWPqeYngeXichSm1j8a0HNQvznPJrx3qy4vOruXum3Ky7i48f31
cKRC/eNff2ud9Uv59y+tyeLZFZ7jGKSVuCte5i9f2qnVMeYvXfTYR7O/82Xsn6PV+LAMRn8UlvHa
dOWRoLD5Udrv2eIrQk8CXSNVllTQ9qug6KhVRb7XRMEq2JjJ/TBqI0hyY76QvzhstOWRqJ8snAdH
w2bjPWh2oT57FZtQj2bjY1O61Tb1RXqwUKGnbV/uAaiCQ7E7f+t7ndxZVTnftDVjmel2S7Cgu74Y
MWnGpTNFiMiWb06KsGewSb2d6SIMvXkjZ3qerneZKZutkGB3Q4SQeLRpgrGI5o/mdOLVp5a3uDSI
JpOwbFaCmOKn/cCVc5+Vc7mro8I9uDC52nTUgn994q11P/HLibfWvQ2aN4GH0f5ltKgW2gM6jOrH
wlmGPb6k+bZtGD0/WeMS3Vezvxzg4KPvpjU2QWX1tQSOXDpeGlu3tsqi1YQOk46ztsfXr5B2Umwf
8+ZVRMI+Swoc286SPhkLWJxojyBI0VcaAL0F0ifPOiuDU1THBSkuDWw4zHdHNHTsCWyJaVWZ+bMu
bCBl3me4/HW4yATHsRFVFwcfm8d0/jTEUb9bEIjS9hcnzeqjf0M1JMzrH5wk13JJQiHSxYDb/su3
k1iJbrEm+5E1IjMmMra7VH/oFzGGXSIF9vbok2Nk+daRtJ3FuMxsV4D2tFLHWyIZ6jQfvlfej/Qp
qepsFTLOnWNRbWncpt1Xua/vhkw/O+RZ3wi/QkYalbTaqso5IZaXYT7Qt22zt3qk/l33l6SUF+E2
ddA3CXgrwyPBNx6DwSlpoPfuN5WU9pFRcXl2fepYs+mfGlOcF2ghFylLDKUeyh+x1ipZMaJrKOcd
yjR1W1gMcnkqxVlL+0ATiLtrv7ZQxFTYoUSdbvpoGpHKImRBfpjFafJJA/l6pNQssX5d0tEKFCW0
G3SF8W5UifUsdDR4Zr4457JvAFx0ioEkjONUwk8r2V8h8tvAM5kOxhxYmhi2ba9rW79BQ4Nk9RMM
Clby7HX281TZm84jnxa7ZHycSkffIULWz/XJ0JETx9C4jxqLpnvdmug3+F2302hZgzaC6YGFfNfX
zqUei/ExXURA1dbdtEPr3C51hGgdAcPFt9NPo9kzbPSIWev8mzHPw1cvp8k04K1r7cg7lqwJUd24
91Rnv0uKfjMZVAOZhzv0uPZGH/FhX2cg1PX3FN1aiEDtbdpod8Wke3ddq3UBSc/13sJHUBX9rWVj
HBGaE9Y+aexurYdFjAMbS6mRuVqIlPkkIGi8mjm0Vkel6iFtaWg7pJOmSryVwOJepnlVSnQ9GieY
tsLS9C3QezqcsuqDQcOJnHnu/dC8lEaZ3bUtuxxwdQFKo5kkZkaeuDysReZzP8MlaeV4JvZwRVZO
v7s6XT10ywgz0k5slEHp0kzDJNWSS+vFddD0BQK+9a4XQ/kts3ezLusTsKD3ikuKba/Rs/72Afjl
nHarMC6slqjeTsOTaaoySNSEwnOAU4k2Sdxwcr1/Q0hjMPv1KgYWynZU92z7WrD5BcnrVTr6gly2
j7bD4gClc7Zr7NENeyoqt0xKj4tzNSBV1p2ba/C8YFKgb8YGMs3tQeHHoTvisKJgdzebdkdD0xr3
aXSvldWDZWTVs00ryhiWB2HgX0hNGsL4Kwz4Or1Fi9IxNwgyqkNtNM9D5tloS5m3r+Os2Q1ocIs1
UjpCvxnH43Tn5dF36clHUZj+M023oObPfCsBrG4M9ISodhDCMWci+odItDWkB54pwttGdWbcsHEu
gn5a6UeaEx0jnfjtOXEWBvAIpTM5l52G1EVbPI+grjpG2tVi9HLaih8cV3f2aJ41lUZsnXykiFU8
fnYb6HFZvjw7OrndRQw2rZ0NwjIa2BsYZRatTl7MpW2POdoKGvRz9lxGT46/vlos2s0ceQUIXXqm
Y+obmzZidBNu/CD1UtxEvlh2pTAvWeRglfa6/I6V4lvv6Bh4lJFfnJZ1vkwgccVKZHt/dN9LoA+P
8YhOpk/S+AyhDVZ6fSRhbjrr63ImJmKByo3v7ho5t2u6K6wpnZRLaggHvCzDBlG9tsdPdzJzNnSz
vrCaT7U2KAp5QLuEtsQto1tAy/4GbZW9TUQ2HLyEtv0waNVtDw7LNiftNZWQSqo1CrRTOmOcM7LN
YNFR14Z9roxnvNrt2Qa1s4micUHAnUGPdYjgMJN2s5TTqpnGuxIRvFtuJgfjf9K2A06pkXgtNMbk
SGRvSQZEp0WbvCsQY2+qWAeqUPjsYelIysxRaFbSFdT1PtmF/lQ7Q36AvhGHaVP1MHMgUNcDKKup
Ld91644ZN8LFh4I/GrgiYx2zY16nAKP96AzyLL9NvTSsi7F4geD1jYKNTlgq94bWP/vx8tiSFhQW
FDOfQRbn+xgyMPat1xKBw10vehq0iQlLGasZWB1BNrsoPf6Efv5IpOG8yWu231b+I+qmb07rOQ/Z
q2FqMYivaQnQV2Zm/ZBq39Mh8bYDGJNzUkDZiF0EkeBoSDYTtfdiLUV5oIqIpzBDbp8DUKMf5bxq
fYn6Y2CuRNTo7CLg4GbC/Au2AcbUUqbPdBGb7TBX2Sm2q5cG1B/0ikogy3yW5mppI/r7syfLY9vd
0DKsL0tse8FQI8A0M++sSqML3EENqJ3gh6CsuoWBmD5M8XCyNUlehQU1xbAb9ZpHfO1YHIG1XT61
s+LLk8tqV9oY7hWj+AV+RH60qs/NXKKLJxThaGT2RWLBvXdnBNCanIv7xuqeRvLygsJvtaC2/QI5
fIvlK6I8idCZNZnWq5CYl7cqxTfpsYbajp4PnayaBN8WifbV0JNPpe6222mS7n1mN9Qcuu/UKYzb
JG58HMlpThZBsgS+WzgHS1rgy1M9SOPBe6YrZpuPrFZAoS76BYPHSxYNAOrjY0HI57FVU0YZzC7P
TqNYBrJ/wn1hRcdS8/pA7+IO+6yOe6zBeWnXezHAlSsw/QHO7qL7GQDbxpJVcYIMNexGnBOhlZe0
p+0UF5hON6zqU4NRB0DP0E5PcV0UN4an5oMpVQjvrt1cl83K/joUTXdi8/60RAriuKL3W8Eou00h
OfoKf3H2XoAiDUThiYuBz2TRkN3SzYRWWtPRdBTW66ldbvGS4pttWpOetsViVuiwlHTzs1vBver7
z6hUjKMoiS/wdRYJ2P6dbZ66062etV8WisV7YZZgS7zpkR6Cz0nz77lYOpL2xum2aGZAQJX5oyAG
DASvrt4sVd3FHR1Mq2kZ06y8e8wx7/j+q+73FVyPftkBBhebORn7I94t9+dM+R91lv5xO+j/o6/0
z1pU/wuz8gzrWiz551l5d3nxNanLr3/tLf3xpj96S771mwWo1KW3RKaZSYbwn3F5VGQIxXMc13YN
YWA65qk/2kumuz4DNNehTu6RQUJlt/8Zl2eav9GpYvHh8IPW93r/SXuJNe8vmF4egFNIABXsE9rz
/Li/b2U6mXvVzAQeaqlLpVWhd1dN6LoY5gskAFO34ARZUPfms7EbtacchyPgVCLGEwJKKrI7zoqC
xrZiEbedVT6sWvmNyCzr5EeaFgpr7EPLClmtduZ+NEg4qNLzaB4aYec4XSIAGN3wbW6xxC59PW1K
QCCmt+wsRX+eqSEgTdALF7MkntyLyZwBdQm00nHDxrFfG7rmW/gXQDDW5bLsZxddJ7c+Dpq1nY10
DpVgKnR9jeA+njdi+i0/3wRBCq0rlqig1vJXn2kgbFT8xyFGb0n8KWSv3AbGd72LpQV//YJs7OPF
1yeuh3R9x/XW9VOutxQcMcqH1V6fQQyV3Y91Sttq+LBobxXl+XoQ+kglaomco00Ar7NaHn1mzvDn
LeD5JThyMr3REsS6O5zWdUO2LFhCS58kWd/XHkZyf4I6wj2GkkT2pPZ4ZgxW6M8Doy39C/bKW8XC
sdxEqbR30k+GDUbX5pw66aWN4Ej3t6VjT+y7DMZJ1gCbrCvvjcl7d9AHbWS7THtHFJ+KpSxw1jVf
PA/3o6/ch2jKup1IHNTPUBnPfY0ltIvdnedpn0ePTqApERq1Wr7V6b0fkdRc6ICywOvYUlhUoW/i
wdBvZsDkapMPEactdkSQddlRJCo/aR6LKYBU+DpGPblo6odZ6dWN9AtWmAsbO7poo2udu8wcLxGB
8SjivsUTUsiUODus44LansZdFGvRzmQ1dNN09jqjguhKC/mk6DLNVDwvzjz6+87utU2s2cmNITu+
ncNSBFPh98fJMo99U5W3VgIfLFmJiOYUS2uj5/g6bICjB6vVDrMF6cEToBYMdNKVG1kXEz18Pc3I
BufavgjMeQfXW16vz/nNxNnTKOZFhsTKzAuczPFORqcddH71GxTM5g0SdvOGqfJVagbKnzSh8sVz
y3pw0hITvO3uErG8oE7uDoM1kO6GTOWCrUtdJiflfNjwOw3t3UWYESyq1cNJXzJstuONM3Zc872V
12GWmbjTnf5vj03d5w7pbjrECy6TpDxrBs47xQ7WqOIhhHIJsIcfjkN/vXl98ONQIazQShg6DIDU
tvy0CXWLn5wN6ny9h5unCXNRqc28uN4O5TuhJ+u2A4yxHb9QhobLrCzjXGfEHyPDtGcultZ07nEE
79DFKBa3hRb8CYUCJt9s/KGDyYASvcD4gR3Im7HPGYjvqNvvpVd+SbIIXZ+h5LH2na0/GMCW6kkv
w583G3hAHbE0R8DOxbJ9x0YrQ2ucp9BYD1PxlR17t/N8k+CmFVSEVopzwaKlx6N0vD6EJgoYlW7J
fWfqHZwNxh/YUA6eBhg8CDAR/UDB2ndtTknZRy8b5kbWhYWTveezlPvENNowWw/03/64dX1s9uQh
I7byQJUE5l0EY5MYo2M5OCmdFX/ZWw3tHDfyv5qdzy7wT7DSUsZf9bTT9z/P5DhR3PFmbSvXE1uB
qkshAx3ZLrUYkOiqMY2BiVuBcUCbqMoUCSLiAaCMGdfks4AB5A/ryiY0q6oJB9E6JwdUR2osIct9
EbKCL48mTSZhx8eU+NQCaVZQao4KZDawV1RO2HreHBh19exEnPRUklxWamh1RUSDT1MCsyj1Gjqm
pr+bUoeiGPhpGNsL4vTqQkgOaiE2CZUp/VNqI7uv7KNmI1Zd4VJ/oVtd8VQfMKypJdvTS4Eo15pI
yIKZy/D6BVC2/cetvq4fBzHigtPLivRzk8+zU6YrKCpo68d18ipQYfkRISAlOwEsR8MUal0+hQSP
UMNDqL+LB1OFmHTeDdcVe3uMrMBc+geaq1HYTr15BF2i+s82+FQdDjVGUQVxSmMWdbcGVrWw8klq
mHUkhInn/Ei9rGOjxSuR5BLtjczv56vRU7KPiwBHRBlEphK3mjcZKbtT/LsKI47yTmk5wcBmONx7
SmmEs1hvRvE4tZAAfvndr3dlKqBN5eQ9qz7xfp6GnrKmIbDwXU/K9aCtp8OenUthqG9ThfRsyRwz
tCRGX7uhT1wvvggNup4bgBFbSgFhn69fUNhEMGqwFncoIvZE0yNMh24aAhB3zfroaHpAR3Okr9Rd
JrvOSVbUwCDS5NiPRCTsIl0Dt+lYVGHZHoA7DDO9m0MhggadZ6h8VgFCJk9iYIAYy4bufDbRhpld
pJO23LXtwglfD5RSGMDqSpCVhap/74P6JO4ngVA1cHGEZQZVK0+jY0Hm1LHpmh3mxjp0UhhJH4fr
Y/0yPmCIGYLr8HY9IOhuwo+7Yh3yQJePsNVdeph1zNw6Nsfr1R8L2HH02hkIrgfUqD7Z7ahNbGu4
ZDEl0UaQDOHMq09oPQz6SHQGVe/rGFQuDOkJCkccoNRq4SppMDRpXosv1597HW+v/5Zf7i6R0PC2
rigijwUhhqVo8LDDg2Rg/qcMvHjFW2/DVYWjIMLrodcKuGklZwRAgHVhW9kejMH+Ac2SWm1Cq8Cw
wKtUzUwt+lmLHPie1frNTKx4X38w4Hzg3DkI6I60EaKzt0SwMjrj+jw1Nr7JRA+MKf5ctPk+442p
14JWRDW5bFszh6HZ4yVaYXRGAWuwXBSfdb1prfevz3w8rZfHfhxNtob/77nrS68vyCKrObkrw1Nw
BqbMPk5kM13vESPXhNlYtOHH3Z+3TCc/mRNDO05nfX99rM7ZmGII4S2N7dQoLXCAW5Vrr10iuhe4
wxEniUsm3eVijz40cs0DglWqfdpVv6cIEEJdM/WwbeolIDzwQfVDTUmYRvv1FviROkQABBbnevP6
4Mdr/tFjbk/boQZ+jRyfz/o4QGvpjhT0dh8P/fL+6xMg5f941zjjjtM00/p56TUAFifgXVyFmG4q
HXAcyHk0u9l2ZkAf5zpoI1Ec0WQxLP45hX7cvd6SiwX///r09f51mv24W5rtrkSaEA5zRxFAF/P+
OuUY6+TTSUVl63p/Wq8jlDE7WfZTsUl0vwuvB0/MCCk81L5H2WLhNBtUH+thdl3Y6szI28LBrN/o
SNawUGNGpf6B533lekR0B/pjSun1oCB9YWG3FGfDaeJ52V5vzv46FRaaDjLtl6f+8io62pPY0ytA
Ir2+qoIXVzenxWX02Vfr6qNfJ63rrethLMVqR1qfaXJngTe03mTX0pbH681lvVD0xKnL4/WmMmcu
149PMXo72TbuLItzXCf5rm7ZC4B9QAy3+fnhf33k4yOjlOXR9ROvj8294Z1Gd3t9+JdXJSrxSCtb
3/Dz5vWn//yHXF96vZ+2Lq+63v/5Ez8+SqxxaUgahursuooBYv0drz/7l3/Fz3/2x9Mfn/4/eKwu
YdC0opMBGyEoqkr17EfT2Noazq5FwIR+UEzqea7wgCzpZIC1b2+tjKL0MJE2KpfqNUvJQK395jVv
TMlidoEm0AnroEcuMQNz84mt8A+W6F8JDGn3S4LRuF2oAUKsYv8BmG9bGna5TfvkZbapR45ZHoUO
5XUrGRXuaNvc9b2Dei31h7XO+EwELjONh7tjYUbZOFI+I0UB3NaKNwd39GbQQYlLDOSw9rQkhdJm
YPzP118Ti99GTSMASY2Jz3GDYVL5vmV9iuoTKIQ3DP0u68mqlV1DqEE1/B45MJa9eYq2iZCfjWFG
mOF8wvjmblyCowEyS6AdHSx2/QuldkgUAcyikYX2FbqimSd3JG6Ay+WY93mYaJy3orfOxGWMK2Xl
c+IN1W2SfJ/Ut8KHj4cYdCMz+FBxlbwN9EY2rpmcrJYNaVXPYWyaB3No7vQmBjwYtxq4yPE7Rqld
gySXeB8qEnD5grhj5zZ2w5vmOt/heXXAKskxUcytvBVXu3rM5yiA1GR3azJxU2LvLUhSAjqVY7vy
KU28yvKbIP9hZMl1p8bia4kGSrQdGHi0l62CJEtlnKYFwPBtAbE/yK2xoU74ZSFrEHGA35+A1UtI
RVZ8ykzKeuyyDxCP+cs6Gk0LtwBubtGe9YavYqHwOdPQ62c/O+caGVwUToZdw/aRuHd50CzC4+YS
cWtnFUHaJIR0md7XjG96mDFTby1LLoFI0udl1l/ICgQzamg3dLAm6qCMIbYDpWGIwklU8SZBEXuc
Yv3Jm+hMmoRE4d22Holuf/Ka4hZ/H7v3GJj/oMd3IyS1gRLrbjE05IzwqCJO+SF1fJDZbbMnxQxU
YhZ912R/4X/clnmOVn7qwBGmDHAggrGZJwyTKWurTVuDKsyWgw1OwF7EnU8L8ZTHQxcKN7sIqRS+
ai0/lVpx24Csm3u+r7oe1VurcQ6yRQ+LjX1vTbTRvXExg9lwQZz4BH1kyP5jqw37YfiGaqwJPeHO
p6l50yyPYRVbUmE2iOEgTttljESLNtWNtwB5wF4G+hIr5Nmi5XlopftYIedTNCcLcKGVnX9qTVoe
vf1oIbf81PT1W8MQhWcV4aLXjgJ10dIdDICqN5jt0t4ir2dmF2nhvOJVJdOBSa+nm2/ramc5I5nN
xNYQ5dHfq+oHmsAn8jCdMyPrRsxA2Nxn99LCQnvsmvrUxiAVldC+L7r+WgFNLEgQxdKDaYxQpW0Z
O8MhL0CmK1I4tpXsv0f0RkhF859st+2P7XnMenrQVg3r2wEUkY6zxfRfAKwAphiDTV9BLSzzQMxp
JIuVMiI91sDCHo2/s8hdXc7mBIxk2dSlBI9TZId0dMW27P2w9JKZ/kN220b6gKcw/1LnQFsjKGUk
m3R0zRn53JZF6EDdx2gq6OuAZMsIdXfnIJOwi2MyiafG1aKwgJqXuLa/H1rrnAu3fdBmiwxNfcoD
aJPfp4E8yYgxaitUSbsVRXpjzeyih/62yqZ79FFOAPhiqr3naUSIhZNkwKcpvqeOcbaViZRxSr8u
U7G1vDU72oiTTc/3C+2VvIGc9Gp2uASVWLWDkhNtvEpZ/GhSxJOe3yFHkZvK1vj6Nl8pU/A7ScHZ
0fPPfjQfF6d+hstYbQDOfx9rVNU13C3EmLQWEwtcXOl4lO79nafr433hYrkqHRzfxaNUerWL8SPs
aRgV+6FJ68BXJikfyKITnNhku30d4+nL7LUkA04vQ1yE1K9omvfFk5/KF00xi5dGTksrAaw9gzd2
YNKSBstQk7oZITyOuW/JccEFhVNl1YU3Yjfp8gfZcscc5QpFORejDnBx4DruhlLmcgtAkd2Dl+QB
pPBNMvsDTXsLdpVe+kjPUYs0ZmXsfNZHu3lMvxFl5SHZ3WejRKVNx3TE6LOJ2Xoi/d8Vh8Ifbwr6
+XvTj/HkpVa7FZX+XVVxs8nST5bVIv1e7aV1L7+NPYwJ4TdcFzlslkTvd72Md8YX6bYGnJ3cPVKH
ajDm985o3cb9f7F3Hruxa9F2/Rf3aTCHhjtMlVVJpZKqQygyF3P8eg8eP+MZht1w37iAUEfnHqkC
uffaa805ZuwFIiRbcZpMezIcva0R3OU62UFC9KFqh5np7ViSNBMNBdquoPtQlXRbcBr260Hb4U/T
XwBmHGoRGE0IPdFPMxPLGR9bAleOIxqQ/I72MEKL8lxl0ppduPKsFpqkgXdVTuZ7gRjYrpJW93pd
fqK8njp76CHix0N61uOCzCF67EpEthUhiAhWlhIte6ujGbiCIP/KxSkkUc1Ri2nAUDSxFL4hh901
n2WUMOAUPlsrrrYjSE5Hmvt0w3H1ZQqecBbC6Kj00kGNJLKoy2P+lE7mTIDm04KD2iNgn60WLk0b
4oRSWYyjoPI7LIVtFSFkjtiXaSBcVEG5GQELJCpw8UykaoctH62tEgoXtYDOB57A7vsSJ1ebo9gv
1B6zFkCRiMCTGbVNWvMHA2D02M37WMxPY0FKRsJHlhtw9cKJ1QH2r4crZCegQd8UmNbWap1BGEKX
npGuOyH7CQ3jVqb1DuDtyUCDtyt69UsFTieV9bYgNAcNziR7IxKIEfqZp3cQrwNJfGIwCb6laHzt
Zt5HIakqXIeAT9nHIvqSDTrdigq2ly9kbm+1MHlBcAcPRWE6FxmdVzbQoKUEe3b//MqKofC1Ct15
lACvsJreVjTzM0iw2loyJaBiNUdxQgIwAtlecFJQFL1QK8Jfzhx08VVUgQQAPDFhYj+X1HiiJVye
RJhbT5wM5JBtQRZRPuGc8FJZAT0yXDjlslFz19WSwAqnmbQ9F38jzmBHlqZXDnvXQiZ1bgC1OSC3
yQXAY7oKimY5hsz5RePU6WKBQMiVzodJKc8SBiCsqb1dPkHAYAYBKVh2jmjIqT3PVXm2+ppeswmh
KFQG0DAlnC74PLTEoUulVLcGJ0XsJwYduIazF3a5qXCKlDDObHqewtgyjhP4sbawHixH4KAo5v2y
lSwwQqP0gmN8V4vi1rLYwWMpHNlpn6PXZTETmMEjqhD8rjxdQESNJ8wNpLAIUg1AQI+dLi5VhgFF
jd0ngWbdLWkPHikf0Lya9M/QkNV37Emu2D2/i0T9QbaB2MNAIxlSWtlAlEcAAKAXh9cnJeFKLkp9
MXRsygHZPhDdea2wNLAgQrUbgAgRLyYfYTVtdIAvZjZYHmWSAGwhrR3OsE6uNS+pGtWcveBQFT0N
SuTjBcIQXAMQkRCQqfVmkOpkpegwFJlBQxYcXT0DvN/KsY6ExxLZO746HeDMnLEqx3JjLnEH+6SI
gKIF0V/cHDB7+Tn7K2VksNby8qLoV2MhsgW15A44reBlkRerpK5WVcBpaZx3rfxGZl7GM1LOeajd
S2IUaOCdJRMXM44KlA9AW92xsQKkXAhTZKFHBKVgUOId/4dykojbsPFCrbNx13e4cXHJ0UweLx0K
PCBFkEqNcWt0wB7UXD61DDoRRY/f2tOcXAbcsZN1fIu0jcAW6/nNNJZzQSB7AwBiWw2I0xqE5oFj
IUaAiDfDKEVKGOZimLLzbkTZObHbDG32ig+YYL44/4EpI7lQ73XOY2YDCVMQbbBltO1+5ShvffR4
I9a2bhtP1pJhR9yUwXQwBYy9lgI474lRouCyEo9Tjop8O/GZLR4ynd+cFRqhu02y4GiOIlRsqq7U
gwefLESziN2pe3Ss/Vh44nkVpfpH3SYdC57pBQXwS6nuPvWxfU0760zklzdWMz0GqQYhR8JAI6EU
nkY4yDmvTrbufY4nXTSQGpTQNbq55LgWoX2DFAOdQd0ZJlAARky09GkA5SZyvlpYXiUicC05BmA0
0JoOTd5vi10fx19abCAbqheqpvwGoO0PkaqfaKPm62H/q07zC0A6PkC9xImzRGipMMzzGrSlVdzM
iv1jyq17Okur0uh/O7LK5CjcFCFI6r75DNJo2oQWxfLT0i9i8zxEwviaJoGtZ0K7bbVu9Sy0yX3O
vpbC5dFMbshiVGO3V8YDQvNtEQTkvRifhJMiLRtCy5tL6MxxyKA5zHOA7PCw9p2IDEfXq3HXqi+M
hnAgA0mxozm/iWRCd3MCnBsHvgvL/cjZhU6QJuxaalJW4cVhKLbd20yK1AunFJloJLuZectKcI32
s0aMGrXfzG3/og7XcTPTeAxlLm1dvbFK/FQMz/wyV1ZSH0JaLtBdtBardoC+iP05BOLSs4mGppsw
WYeHw2jBIi3ZEqo3PSQV2U2E0LwAQhu0El/3EMB9NhnoZfGPOEczKE3to5icZoJlBuTLcK34y6g1
mn5ckw3GcWYrcmzHvUF/ZI5dQaKZ2NTFXzRXwJ6iaR3F05cEYho5cbIJguUJiDizpKgGeg67rhLe
4al1BJ8YL9QId6VVrjhpTjgSzqYUH62ETylPIBQRiPOtoOiuWvYnDvJVp4DYjqNbaASgB+AQKWFq
0seBhEXiHCfkKDxZciGtItJqXE6hVABZh+fNQvAatyodZla1CdzR+DTplJIXKslU7x1IOYe3gpae
2LoD0DrSLpjdwKCSbXEqiCM1VWmf0mGINSFl1R4+lar5MElbzWd94X41mEiH5G2SPjF7fIR5kuAH
1Uob4XEBPs2BX9W8oH8zMoFByagfZMy+uxLQ+agStYGcYmbcv6P7lIIatrJ11qDB7bPRUbvuRrhZ
cKjJAzZJ2+ll+Yvs3BrMZd/5Asd4Hg34uw1faiG/92n6Z9XMp4VK3IJuDf1GiUIvMhDpIjVEbDuR
3JS3sG6nCVaiUBR+p5FnKdy64c+K6Hrr0m3QKohRpvkQtJth6OxycD+p+Yx1kHFaZE5kGwsWhBQj
ZqmwhB2GX5uoNF40gpacuQglIAI9/xOVKnFIVA64J8cCkJIEPAzZNCgkszlFAkPBKlVZHpKTBVES
geSXBAd+NfEUnFJi5eM5R4QdehUzc4lytLbEw3JGtSHi2FKA/03XeUmjON67rhZs2Dh+IshLYCBY
uVJHDVWaJ1y9aKzJc0a5WHrSbN0wE/wB+PlbNCWwLiH7FZLNSSXgM26q+C0a4A3JsYlCKqM6F96V
OLLsrtGmgxF/q1l+AjoLO2iuQdcvkTazglivUg5iI9yaSWJKTAiS2wfQ8N9yrIYwJHsW4/lJbkf0
LfRh7FcpBpUI+mZeIn6XDko5n42QyzP3lOVzksD6OANYMUfPeAP7CjrgHHK1iJFoY4KSvTAqqc2s
izJIHwUBSb6F/GWBSKP+hWxlXCMa0HBfDqmGxACrNamr0Yl+3GDD4D8ZGuNTZBZVM7zqU/Ia9/Nl
HONzGE+buAWz3eQ+7EItlT8KXkKARciovsuIw8YgnBpt5vIS9iPoO/JSDH85mM64trlxKWhD6aik
4SfR1rdZ7iRbmVEtJtVfEhm1rXJK6FEJ+5pwM61pXWpwijpLsusYjGMR8HK1Sn+ocw/Pw7ophCKN
lIORejUXUzA807X0wVBBySgQOZU6RkI2RZtzxdQqKdYmlrt2trxYrB+zYTz0vKKFIB1EKf9DkPpQ
uu7r+fwaGmT1YGDwCwQ3xkjnSqhAdj7/YLKusrn8I8j1mmnFKyzW2aFjmZOBYnxZXM+rJu0+nhTY
9hyzJCXVlNpKW3xmSb2pawPXMyMilbwrcdwglHMzubxqWoKhS7wbUnMdDLTkuB3wqwRn0rXoLPf1
X2qmZxAWg9od5UbYRy0hGGL2XYpMlWpDIJqqg7hBProYRqpf91XuaBinXFmq7kJ8Kuf4A0/Bbx6+
KE2NlKksJd4e81BAOC266BhICBYEBbKe9qdJOfJBgJWOKSsvfY9FiRkaXSQqbcjgrRFvg/auqM06
Ct/rMRQ2eTudhYCjoCGiQIsvc7z6Z/L5/4K+16n8/W//5fMnj59u3LR1/N3+r9o8CcsOVp3/u6Bv
84Oe7//wL/4nKUKS/quoQomACaEg3VNxDPxPWIRkgIRQJA3NoG4auKr+Q8unWmj58LyTAUR2hyVL
/4mKUKX/ajGt1ZF5Lg4EQ1T+X7R8wCX+d0PD8iMWSSHQCEml/bvYlv4X01xKfdtpRkADY0p6Qt8K
Z0AGv+nkGd1LGWcKPchF9fLvSxm3PXVhdNEFA/GAFDdozpaH/74kDcUNEZUEqeGr3f77Qgel2Y7L
l39/LDAYkqqVRX626AqUWmAYunzpFvUIvfH/+OP/+B5k+hV7DgkZyywUEnoFbIYv/x7Jzcg3CRcC
nWxQI0rLRLxMDMZ4/x4GFSDhoQchoRb3uVoKB6HOvWpJujM0cw0670Svc6QNU72M1sC5PMotUBME
vDUGOVnQeukGQwgY/NbMgccs0PCRyRf5HL7Sdsxenrpol5axaab0y0JAjw656rfRMsechqjfwtCR
/EpuToK2CAwWHYIqIA7A9V5eoOz2vmDwnBjI37rJ2hgwreJKLDaKjHAmbTTEh8sAeJwtNvd/D5u6
4SGYfXpBbChpLHC0XZ4nE3rmhssjoEfGJuBUk4Xz9t8Xaa6ilTjEx5HM9nVcT+twkS6l5PSmY7it
ltiEUcZgQVy1L+EWaz+TON1FOKpQVxsYowEgBUO5CUMMWyrtcTrm1zyPK3DO+bb9lxO3TB2lJR1O
GFHFKcto/D+/hBrSsP/847RM2t3nkJxHU+rQXTGK/vdFXDRA/x4Zy6z43yPZlPU1ljIo/gwl/j3z
f1+M5Y//vifM2JPHXNWZ82cdDWNy69okYSSUrmQAKFeEF5QQqWOEhR0mTnVW9jQFKfyqm6xdF2nM
D2kOxIQtmSitD2iIfkcv+Ogh8bn4RH851JSlYzKWA34hXCsSXLruwiNc8xYhPm8kxxLo0lDIikfi
Xm3O1wGdeWOXLn4H+/me/kku1eS9OESxh3GDuLEmxcjgFqAgG2I2xqtK8pbmY6WvVTpO8Bcmogcj
qpJtRG67U+0Yv8PqJGwTdBlBQ5v5S7xRZ6DpJOQ5voiEESDltyEloSXa6YxICMZB9i0TR+ZidzdU
IMduz1X49PRfKjvLBr9N1jkjEzrt9Juf1+dVSXz9TWckNy5vW4Vzh06o6nSjG6vbbFgl1O34PCNr
XbHhgLGizTTaleHU4UtpfZU/EAB4+479a3zGQ4FrPPTafXvtMTPiHnHJEWAPp4ULLB4gxGTS17Pj
XXEGTNtc+D55abbhfaYbslt38EEpt1W7/OgKD3JCxhFokTm6YMeZ3YheOjshNyvgQXvsVxNbbePQ
7pt+Ox2F6DchAoaFBheayqagBP4WqRxboths3t0W7jEhkZYjfoIWoG9QZchY4XABgxo5Mstb5iPd
RSEp9STflDvEMkljDbExzdHta86KSHfXKa8kZG7g/qM0AxGdhr7OvXkpTUQtNpMRyiHgOYy1sqsO
edpu788v4/Z8o8N1TBin0MXqdlb9gdrGWNMcE/gUUUAFK2wbNKdMVqT+20A6nN7MVXzIJkc8TZxh
lx6ta74qe+GdnC9eDJet+qn+jq8xnOidvgXFujEJSaTElgFAutlP0ZDzTMjZKvnOK5uUghhtMece
Voq1+pbuhsoGzd2d0+La76u38SQ/gFzU70gmAPwvRe3eLF/4ULs/PYPS5hioiBvSEDwt82VSjdGG
GTuMuqbuhI9658UbUfeKV/xYlF24o2gzgbIg1Mtrzyrojj9YtE4Phhx7j2c46Vb/s76jVyyEv+oP
fdbP+Mc6s+5MjadfQ68saVTY+XwLkIP0tjxw3t6Vp0ZhUulI98CF3GptQUMPuaPjjDs+1zi+jtPT
K9kOdHuabfjAn3nhFdmaqcic40f0op+qIarILt2f/tApbn8o4bbcQSATrpD7/cFydU/OXej+mOEy
O3iPAzvx4NTSdsD+uWvd+rXC4bOL4SMsItW1+UdTY3qjd0LbTGnfG+WDtSOYoNNwAPnBgpYZFw2w
d+7WezHZyJ/T7BSQTmy2nowfNxKJMHv1hwQeY538tOFKBwBtp+viIkUu73nzOb/S0/wqfkHjEd1j
riedzB9+P24jJ3mfbtqe9D6WxWEVeupm8Bl5TYgObvEHRe3gF2gp7eHR087alKekXUsQGQNURl7U
IAN8EcVN+Rpsl1lmu85OwjctcT7fQaADuuXee76OiFC5E2POdPa4796CeTMiRiYjj9RcwTd5HQVt
PLvJbGHcaR1BkzjrNtyQAfbU14SLEiy24IWYY21OcWhcmSko7UpMiHP29DO39zk/JF+0C63v8MIw
WgPhxgKi/ELPwBllRwaZmO9Ff0uqQyqtrKtQuaPg82NIVICvPAl7Q3g0RF9LDBybff0tXdv34MCJ
xphO6WQzGqKsF0mafNMQtpQ1LUAyI+mzrlrpDdexKJ6b8WiIdH94+W5Ia47VNvcCFYokTZrfHJ05
HX20rufxvWTkB1WZzKjrfA36h9z8Niyy3L0V7HfDB73Ql0gaLEBBpa3nJ36GimcVOVLa+SwWCycU
Lg49TELILLux+GTwVTyi/g48Nk+2lPnFX7bhPyYofjBiEPBZ/8UVtdk2+g4nR7JfoV2cw+w9VQ/y
C4dzBHHzYdg4wXu9JVo8ZuvbEQ6dMTGDIBV+9/o+AfObb5h7xp3/5K1FDiQiqiUY51TUOLk9qT30
w4qnR8MIvx/5OVJxSGEnHXmyUrdpXaKyQxvb+gbBVsIyBqn2bKQjo5cdo86tsk0u+m5aqy/KcT4G
N3PLFc25bSe8Gy1qbS5uMkBFpyTgym8WPP9RiNFfELTwgjuYyCxPCtbkvj/lq2y5qrbF+xZcMm94
ZdjiKj461gx0PVoH7xm/xe1LOu4H9TCRo7t7eqn/RiAyn6D2Q4ygGvmBvB4Fm2jIArw7apaa8gsL
MQ3sOd7pGPUZZu7o2VdfLchugdz6kiJyPRJxWKyTZEW71kSkX62G5HVe2jUHqV/3Km3/gw6O/enI
KB2y8xNXI/En+L64ui4sRLflRyH8PUaQX6lubWtT/tKTrG/CSa1WErhLtl4du69N0zP5jdOznBBR
xSCV1tUKlyQgdczQQ4UW2AVmLKhuWnkV81NlZ6VvxkB8F8MJgDk2HZF7ebA+cmIpz3x3IiJ8F+1G
4cWk0nDMe1W6PKWLvOtne9qPK/OLaF1X3GeXCeTMspy2f4Lh1i+htYE2tGo7t18xul0RdP9oz8Kq
P89eeBKkbbdpjsNO+ajWZ53Avd/6Mb4gRTGPJT9j9qKdun7isnSjzk2GA+aYd3EdB69IPkQUfzve
IwKaJljkYB2u6C6awJUpVy3OCpunSQftDWZXizPEgWv+JB8FL85K/LI+xHvX3PvBq29kyvfn3MfX
0VynHbUSzwJGvK1NK8b7YO6ybXZ4kklwJnnpPN2He33j/eeXxd2uPJM6BLIth4rtOcWmeaX3gkp2
N5UuOM0WTVf28twab9Jt/iWOmSid/HmYb/WWY8BQMkEgb88Lv7tT+UkHAMEEHVBmvo0rQr7Cmp6u
o0u3Ca/Cq/HDhVOvpJvY3i0aKm8SzeOlC+1wiNDFuznDznSAZfefEueZt4wfxni4Xdf9hYBurViR
+FNhVkbZ6aSpT8N6j5GbPAfA0DSen4/k3Kq4o/2m87J1R9huB5PnEuseE3adHnbuD3RlyPP6BBy6
BMh+ek11LH7Yp62Mnr6vvCGTj1bFz+wJq/ala2k2O3Jw41RVHdub+JWTefhuEtjgp0+fIFJjdJrm
gFYKOH4+UN2e+kt9qeWDRIPsohQrK92kHzFJMhFXfXWCvwvTtbqm37z4SvGGI7+AMEo4Hla8rU6A
U9rRa3QCrwjsfZFFV4i3nWk3R2bQ/K+F7pXS+nlR2w1BUM/MQ0LFBZ88JuK1XtJjcOcZdSAmZtQt
4bEvVthlk9bn2GT9Ea4cCOjJyQ0Dibyq46tRfo35uvup0NoN7yhQUsWFUYGHdatJx2HDe56Xtrof
ZoZizxZ2ux0hKrdrZUa/XAMp0/6liw9TtS2J2ykkc/vvixERbCcA6zfN+hEoCEJxL3fbuUMV+u/R
v+/9+xKq/K0lqlQYJtPHDOfxroT6p7RB4oIcH4hfSSuqfY7LkBOWcN3l0SChI//3KCdXBT3v8jeZ
igYLMdluBEgjev/+ekTI/1z/X/+1Wpadq+kDdaS2NhLTqVLhvarD3pOfVIpwdBeYHufMbvmFsrkc
NhXeaituVmD9t88+a9fqPLlN8Ky3eD7Y9v89VEqO+BOpD458gmAArrEt7uFv8RvLu5Tb/8ARrWF5
RKCHSXtFnhomt6J3UfszURv5rdzJNKxVe/gljmtXrxV10xtbk1b+F8BjE16RnQDoeUF8HxMH+UGe
WwA+fQ+/h9kcgHQOk4eesd/IZN+39BU/VNVfugO9cEe+6ldsUpJfoICk8WnQtEaK4OW/z/t0EryW
WpT+Ir+D+vNuMmPdR0546D7kDw5I845X/5LghLAFp13rNlLryO189aM7VA9OnSHiFpVBkMsUITcZ
pTGgs/t7BTD8I9yKJ+mhX9svYXLDX+A4vNHqR7EyBl9OXT77qYKL5dFLlX/7n+TEIbXMLtoXA9/z
uKDW0OBctJeM09vX039uKDyAHZT7lrwbqiSnQUzqtO/pevrF8vVIqPs+jLPq6rx1qF1eyIlZDs/g
Apzgo/ktHlXoCI1DQAsYbImBv1v9UlxG/LNwUf0uhyn5rb72AZxmRIFuweq6V75k9r9zs+ITQelZ
HXKP8QA2P5+Pu2zt6TTho1tr53YbglizlZeJ8OOEuFhbAbfJ9ONnSGxgXYxd1WObrEeonOjUWPJc
q8D35POP+FHgAtzmPfDLALK228qG3ZYEtZF/bA9+uOeqLBPn+ZWgcRu8/o5FkTCg/i5436Mzso7F
++DVcGIn3eibGVj4IcDX4jV+vFXWTMIUTvUrZIB8BD/81IqsXgZq63ZnocT8IjtWuLaRh3olXfON
i3CpmBIf1BKaE/v7hfOzsqOPIu0kFpZrckQN04NJn91i8DBdqB8N85mLiCdpmenxS8p1dq8DTvjU
VHgf8Wz4GRv5rcAT6KrbcKd6IfQnZu/U8NUFK2QZE+dFE4YBNq/RQdxa2yy21kHc4JIZ190tOWKJ
Me7VVsItuMqOxSO6pqgqGCz9gBs8B71nJE54awOuTIfPxfL6r5FgAz7l+zRwtNRjT/5ROXxzohIw
7NGKthnDQdYMrvKmXo93Po1qZfnlkfmo+SEj+rlBscwPnF66pQhcxw+19C0OAilrcOEj65UuFOfn
kjDI0F34qoVLrhDBdQGkD3pb8ALW5IXwoG38kWBJ9dLRfmLjpI/O6UE6d4w5rkXkJZ8EPhODa/4h
R1SEg1ZvsMFY3xR/HE/1VblZmmVEEzDZjDyNE0r1r2NAj4Bx2Jv4Z+arfs85Ugyd4THvg/4zChDa
McSEYcOTWOmVU1CWspU2fvepfeVrI3cg5s50JxPfkL0gvD6zV+3ui2/jhkA52kxEsUprhEIR4jhS
x0n/4x6nD3Z/fjCPC+dVl6I4dufKG7+k0pV2uGGWfkvjNI/lKnqYv3QRkJdeuTBQ0XIbLgBOrEpn
ugLCO4dv7YuLJHqfWxu7XfVQZlf7aqZzTnJL4mc0JN5hSsOm/SgrlwzUIqNW2/Wn5kWQqanc/l7K
REGxSPK8aE5s9POgu3S5ktPwABlEK0MPHfpYk3ZPSzqTsHw98ZfU7+YxlT5hB/sBVYk9s32HDuIa
86+h/5X5Bjqih7ldMJb5SqDtEyJSOpDZ7hpu8xVAAOZSPyidnb8Rn7hKjuS4kug03/OHdZk0BAbe
0Lmo0LPsnKWvASvTHTlelDp9vQqHQzMubRaWUD1hNs3eS3Mo3AeCD+BYczBIAkixl4MDTQf6BNi5
qv1870/Ftl8H1wnKAzgGez7T1kK27vHp1j/pmZskVK5At0kKnZW1Yvr5tMqjrRXjHrdR0d9kj9ML
nbQ12tfplp9Rc1SHcnij68VOFGgnwpe5sdly6i/DM17ooMU75c6928I3OpRH/TSdYL7okU0oAj5D
igXAyVvFV/Az2cuPO8focmaXyO/ptqwUjAavfPLccsIdxaN5jhlZs8KS91h+sWsQUp+gE1TAMhGO
mO6KG1ngJ+OBR8ZyCBUWf4l+7bjl0p3wRb47URikO0/RFqmQSScUmZVh4zkcrRPAM25D1i76iIXw
++/95oMhKZwwDkc0P1xRhC+4yu1C23HODlblkbg/jVys0WHxsRD0U4QU67xwatkjCFeHUVlNW3Fa
0cIyf9lqzcGJp5WQvevJjh2KVZQLKx4OhsRR025fh4v82/IxX7ndgPzng0dLnN5dIoDn9JdowsHj
F6qqKxk2MmImwBA+Weyjl2IDWzLSbXwNKAienzh/SiYB7yhu8/fpMRy401iwiV/Gyaj0gA8PWXID
J0eyJxG5G0SypIIbXE7FhhMq7xX6RaqFwfCQdN2fAoE4K1W4QOZiiMv5lufO+61eG7j+lacXe8Je
y53ygMZvMEMEgT1vGM6n5qoafTM/dlyNP7HH8Rhpiy+FXpp7usQw18MrNWnsex58RRGx5oYQT14z
K0vl0evkcoTPY+P+yNfaV0adQgYtCcX9ISrXoXFKcSW2XAqcKtm2Aa0QJh44MVL3wclkL9ad5UJR
aaeg4j2T1tYspuHhwLZRV0glXCUAI+hbLyy/Npb8N5AuETWUvGNKzX03/DIDtUy/6Tldvog3NkWa
gh2npJ/i3KDtWSV+rJ34UJS7egvP4U39IZrQeOl3fUtrc7Qb6MV2uLaIxqb360rfySncQULrC9It
V9yjqDu48IoVfZFAt8VbwY0JDZZL4j78UntVMFgYDjlwhqwLlpf6KH1NPcFA9vw18lZQzp3bVw3S
8xt2N1wGoRucGxaSpR2dclosNpCq/eHS3PCSfKYX0dMfeAh0guaJ9f7X0O+GjXSHR4gqY5EDS37k
MNZ5boTxG/xTswrX5ifLr8pleWOTRBWF2Bz8ULfcu80vtThKdBKzEZXn5UH4ZEtPt42jbs1D+S4x
2/3TDU7b/mzeWsCbKGFNcUXHJuUzdIJtSiOMb6lLYxVlhkX4yl/+wpn/YRhM3Kj25M6tyfHu3OE2
eOFbzh1AgTew8fk5yh3NyWFC2fpfxAps2Yg5RTTCHn1g+pgETcjbcS//seqCtMMxSGrHjqusvT5/
VBhTqJpc9AhEleync2t4wS/COlZwvXRK+kDJdmb4MfwimNomp+oSrrlav3mSSH+bdk+ztCwxedjV
NtiolG4rLT3IHNsf5huGJ2/cEaPmQyBsZhu/yyLlc7o/tmUST7NX+UbppTF+9xgn7KWjNp/Q9vK3
oqO4FOcX1qhaWcskMTMgK4hrXsqMQNqF5j4qOff4i7672HO067+sL25OxCr9nYtF/pERBBq23RyG
t2D7PHL3NrfxPiUuN5TL2/fzyF6BGlybG4tiQv+E/s1rTJngyRv1Y/6y7sC7pluKzerBvqSpx6wj
9e6bjYbyP9grj6ByI31nflOdCIgNn6s62USXnPLhVTsjxzOvKb4vDWGgq+/lV+T12b1fY4jg3LPN
julhPIvvWm0TmwSxaP/cqQZiZGYneIMIQrfbmnmLLW9KzzqExH7Y0Xr01GPxpALXPOhWvuJx7+xj
T1mTs32yduN6vAzv0src4+8iE1V4mdqlcmiPtMQZVEQ+n0aNI5FCyqO6iExb+gJN3F9ZI5tl3bCz
L2kxnKwp30PEnEvP2axwSjkcSFAkGaVXVyuucMR/8V5bWasFr/a6SDBHV0QVaroKGWCzb9Lh7Zxi
3IGYELzUWsHqKgB3XTGoL0gRW386/IKUKBvS1ywXqaxjwt7YEt5XsrCm9KLoNmw7SmR5nUkeBWLp
Dd/Stt62j+G1b3wyjeX30dEJ2Vwq5k72wRg9j5z6KEwvheJID83TN8WNE9+OgcCGg4VxA5JnHfAG
RZtMxD9CyNpy1Gg+sGGELPohDg2Pa0f4DNbD+/i3yJvQ5B6qd6H1u+/2LZDJ+Vln5wrXENlFQLDe
zJ34ReMKHZ96F7Y1+rbLCPvG01qf1kXxg/jK5FnRzdc5kIlEvW6B9WICR6lHI57+UBF7JSLOiOA5
DGU2PxjttLxvRQ74tFMe+C7FPX2f6TrNe8UDN3+t3hcXASMoinFj8nKaMbRJLmr66HlF8WZ4jweg
37hAHFxqhKbKezrp3+uGmMtze+FjqwIbrjaNNxuFmym5Ey1ylhHSD2zhp3WMP+WNoQdpB3kI24MJ
4Do+KfNBytyGy8IhIbcybw2a/8afufI5BmcgDdeE7RmI21IXavp6SLFn2NnTBZtFR/G7tCUnfCeN
QVTxVECsXN7/uHZToBAXaXIj3IJUtQHHTo540zF7aYmO44Y5md8D4cHcEtxQEzo9Lz2wamecdjjv
/Uy+yk3NbPFUvYC5gjvvyT6+eG4eSmU2kvCgeUQUf3Zv2hfO994mWDr8JOyZSGKW3/SvwFn3136Y
47JRMevDV7NtdtGBGWv4p7wmK+u12QIi58A/PdQ/IqYZdqCw5MQcEUmzBubGnQZj/RIIp5ljP9R3
0AvBthZP8/zCT4y67fgePHcjGDOdm8lmsUYAjGvJxEMyw+rdq7R7ABghJsbiOfsMNuNlz7pJXxgg
nuZaslYMLZVwBV8U/TQ+77l5V1MkbgzdHMZEtT0ipA1X8lJHMBM1HSRZAHKqi0pRDkyUGd270m+Z
muZk4WCxEjy2hWZ0zU+K4+BFB+Ta29oGLImnMy/k4Of23ADfzw9gck8BbTcMibOmrWIiC9f1lRzZ
yaSAsZPvCMclW5abrvNPItbD2s5EN2UanB0ZcCCATxSmn2sOLpWH6cJ4SXxCM8RD+JBZx6juPblh
wsWnRwWcEsAAiGR5BrNpk8Dt8eZIMrAcn+3M6w7RMdEOTb8xvJoN0SDFxwlXLNkvvFwq4+Sdajkv
96Td21hIqdGsT+OWK87zLf0JdY9LPd+njuWZH3QCDHtiMXrQZsrP5P++MD5tX4FTmChsQUC/coZn
oGh91FDjaJgk9wqIDU2oglfgCb/DN2HmHRQkd9mQejLltvkD8SPbNzsc6EAW1/46vKi/+bmixNkY
34VuV14a+ZOMCpdULC447V1xuSae7LDcSRjZmOpMfvz873Sd127jXNSer4gAezkVSXWrWLZcTgiX
Gfa22Xn1eagv+CcIEmBgWLasUSE3136r3wqvmKj2IDkTkmoDdRi9eLVYwybDl1mupazaHy6gmpv8
Tq+ljbuKwZ+3NE89+T7441liOVJhpmZmm3pYOZqfUIyp0VCE1n81c1xLq+g1XjdEdK1kxU8JGCq2
0WdGF/mlei3LrUUUrg6y7SsJmN3a6XdKcpmGO7pjUktQCwUhwwZPZd19p+A8GxN4x4MW5FjX/eZp
eip21LNvgY44FpjsKq9/BZedYq9iYLpZF4O19KzuuTzqd20t1s2bRhYsXd2Evb6qiosRoi9IBI4Q
xLhJ7y8Fu7fwPt8UJMLaZ0yaIk8QGgIqa2uDk9Ow1LqJ4S65LDBVlrkLo/Us/AFBSvRpnky/oYaY
sjlXvMeIDZJXlPS6H3+NmUsNJv9opdY3/XSBMIcwGrq1aXlAlowbiP99/Qh5Ot9BLnxorPcOmvJV
uSDBO9cv2TMXdbKdzIPkYeD4hTBK2I+KFWERhyx2WYtvsn5O9sPZRCgbuNmf4E1+m9j7Mnjv6o9i
QymuN/ugOtoXYHf7Cf5fYdd3O8VVD+Kz8HHR7drX+MbL0Ykv8WE5tF1ELosH5Mbrjp7C8/hUbFQU
vIBKC0MXU/3GZahi+BIvnJrjCwcZC55ar42b9k6Ms3RexN87h6oR9diXH1jotbsJGEOFLjEcxTob
4WRdq/Wgu6s/hXagSNMGE4Ir4xLNe8+4QywGSnP2V3iW0/UU+Die6sGz0nWZ7hN7Z1VPSuhF1q6r
NmQ6dfSZjnAZa1RkebDGbweLQHI0/MOoUtzhZrT8pG/0wYIpHnrppDxxYaGmCOqLd4+s9eXtNTxS
4FJqvtglfYg/8S3/Hqlp+AMhfOXhOWKWexEvtSIvv2Sj9NYcxB8hc4hwSV9Zx+QVj5D9bMvLq9MI
YIVZAtqqV1CABJT1oH4vfDq8xob9B2PYm3roPOvJPCMTcuWD/bz0agrf+jUS3wvAIYRrQRTS3ZUc
zEP/Nf2kpEyxEf0Lz7FrT2JctTXet80w3GmtVDSfxs4o9Ytr+E53RAmyaz1ZGxluRGa21SE6N3Pn
aZ3HuEF0nU3irLKavqlX1mAFNwIbOIwO5Inf7Q3OUyQ93/YBp110rV4zQoHX0o7VQV7T2yfKo1Ou
52Fb44jzOQ1qDyG2+qJfwj/KM2nDzQ+95q2LLOI1+0PdJJX0PKb6xv/Xr3ntYFZPzZu81V6hFCWv
vEkf5vP4ESL73anGhvz1n4YR5bfzlnLblfEqhbvWdTZwi6/WhN3DbW4EalCv8BbeWBRMeRGiGbqP
qYxNysl+GrbwDBWJWktIsVuv44uyGX7SSwv5Jl06ecURX71qHzokT3wjPaZ6tb+JUDUAfw7dC+TJ
XC/vp6CrbjW98BjtVVzlb6zBZ4fXKtwGgvOhRxnv86fYaOFCtTYADeCiN0hmgnJokURd8q56+S36
5LALbzJgs2ufoXwqrBDHry+21SkIw3bcpMxgfyyS3l5rQCE34j/iOcY3nQXvlrzON7QBBVMtK3i5
IicY1xT5rfW3w984x78Zb6hzzDYUtLBwol2AG73lgQetDHGLbsrP/kw3cx1dm8MyIY9ceBECrJCQ
vAJYHtpTfjZPksdHmnxWnFiHeC2ecebtjAuFGZdxo39rEIbDClnIQd0aFxur9Hv8xqkb7WOvuOLf
92AXp/GAGh/dC7A8Y+fVU3YFba6uuiYNfLK26PCAWQDmn4llx3HDi+je2s/+ZPJqoW9/F8g25KOG
pZy96CAZq4n3me06buBXfZs9m6F/NP7W0YHzy9zqJVjdjs/5FywGN4TUbDpjhbwDoRuHL8IbUAdI
RGs/XzV1Z+LwXKX1i7OXDznLJ5ee+shxWe2z15K+2y/zm591CNr/sERwoCgfGEwzJvs38aR6ChNb
zETk1eplaP0EpmZCHY+ezmXJ5hXq4UZjZ1u7wM5DtBwi8ou4ovuUoNzYUeeg5V9M75X20jMkzb6i
brAAOMZK/qmPPBJiWZuC784V9+FmonzhRCgWJtg+6Icg8oyv7iV/SQ4cn5DXOFgkkG2EmLf2Sdqn
L90OFZX5YPnZNT6rx2jyhh2TesXSx1PkiskGMdrab1DYGHuKJ+UDXPfPyFR1DO/FcZGIhZ49fgbT
zjnXXxHuL5xiqA/RhMDbVG7frbLjksiJfM6vnHOAIhY93F28N2zBB4/8Ntbt8b2G3QWd2od3FB3S
0byCClDFEnxypXtJ0719RVh2ReZ6bT/qN9kTzNHZuvpixZbIm8fRyuGjnbmCcKUx96iG9BoZGkC4
y6Cp1E9h7U5XpmzrokyEirtYxDpxnV6am3EZDmKTpbtYdy0m27vYsMCcqQSQDs5LFu7Mk4yAhCvz
Yl7+kWLcXohiDsnosvKRqYGFEBkch15EKOhm2jgeK8G7sLzxDtct7sndeWVT2lIcysXmNWQbxPjl
UzSwf8+CJzriLOZaEGN+6qyYT6BUp7/E2DvvyQsbhpYPMiRHbGX69UWcEmYOtjW1GzTkUTEp+/lv
+8VONSZh7+R8BjfBqI1lSexaWuvlbc3mMl4Fw6GoTom8NX/Mn1RdsehEvIlHy/KMdAuNHr+zp+re
9Qk6xDchruQzUZ5h7qaX4Vdut+Ut2RYnvC3s4Kwv6cKVLtfOefhRo2HROLh09lPDVp6O7bB1iuc4
u9KiRzFmDdXKYPqH9LoJEwF1U8uYUQJj0Q6ybl/DnzH1CQOJ0EmwzeEMsv283A6VXyvumG468Ya3
jsskl6YaOE1BLbvlKBMl6DK8K+AVXFNIbuFKfaKQeeNmnzzWxFjFz1laeiJh9tZHrvjVZviOix2d
pwiyD4bpRuOyoaY4RsfBqLBZXCYaAg5zLtZELpDcfZu27Z9xox5izqB+4RaMl+YtRaIabqPyaAfU
EnuR7pXatsye6JZCRsXKt0ToIOKz2LS5ys+0j44VWMa8jLDsbsAtQ7epfayLHEPFleh9htyxPVs7
2sRR9WgaMtQj12lo6XXIgkNxxPQczp42kj64jgmH7dZMJDzhPHtXAiSjFAPi6Ev6XVdiCwcg3wbM
1ury9teqn54rSrykA+0ubfkcL93OT3m11UqE7Ispd5bu0rAb+ksx7W3YLjjIEmJiP/ZPWvZN5qFu
Ixa7TzZwTbFlLGEuYxZiSCBsWwCGMLIzdqu+Ha9ZK/k4cKQO49GRNgGiOposJjoXPZN8c8DDd/3Z
uSBPImEkbcl2J/ebppwVg1FRrZXyK9R3tFkYIxqOOwtzbO76V/Mbe+BC7HcL2/+P53/cpFcK8Uuu
SP9pAR73i+xwQUcEejj+gI5xPG1Edg8bQ412j59NtFwTh25d+mBpqV4skB3AWNJwJlQSoBwJYi1G
qaEDSuE7q0JRP0wKbi9xtCWdveLjR49fqjPVWk0LtP34mTITTkkIN3/xuI0Zb23XtUPWKRL7PFEp
rRrjX2VYtPaPn4nlF3WK1P7xZWqwHjy++/eLx/3++xNb7zCGSXSfe70OvfW4U57ZuJMe3z7u2oYl
G5NETfe9kYlz2O9GKvOW3Jdu6oKtxpNVzNjeiKEp10HYbiY0QGrSYn0czMkzCz9+TbvpSYTTdQya
1gttPrUy14yzWcTnLIu+HC1/1nTpS5X7dk1egu460Btxim9MSnzB+doF57EYNZrglAS09z2gVXpl
Jdm4ztDTEYI6LnkM4TpPysWjHLlOAdWYIYudKKujC0JhS2NbbJM7dKKZlpykOH3P+3LY9THzKY4T
Ln0m102ziyGumm7c5ibMdjx8lXKpHvQAWRTVK5Ot+3wq1E3yHhn4YBt6NzgGgUaHS96qysExYB9w
TBAuDxdvk3JATAp5NZ4tpk9cIc0qmxk4ut4klhhJmhQyGGUxlGWMvtNAbdFQH+RPHbLGZuBCmDaA
zQPGr6yM3vtE3ZeoUxcjCf0VcGhVRagjUbtx0q15QwqXQAZSkwyi7XKnxvEbI/Ka9QQxXd8/hab6
p5GRM5uELBSNsp5n+PKKWBpXna3fJDe+CFAkYzg2AppYcNpbKBNGG+2LAL4hV9nVLai9XlMUj34y
FjxJrmxsswN2PXHOI8R2CAKn4tcei8Qn0TQe42fsym2DWkz0bAOSCT8+rkFc/MufR05Gaec9Fn3x
HJQpgqdIvSoyF45HJZkVlcWmyGeQuCYjKs74HqetUUj7WWINnMok9njL/WZE4q7E2ezHefceyFG1
q/K/coLyIRAI1q2REKA5NUi6PdY9podYAXMQbUzcQEuFerusNVnxFde4LZRTUtWIFEob0cJM/JGV
Wp+RZbWEb5nfTkTMhJoBStkKymPZWFMYAs3HKwp1sE01MsdTbtSoWkpyDJbqwIxTbWdpnV/247ht
pxk1d+SAB8MpamZ5rzkSfWVQwCHrHY4oxJEpi1liZ3/FEIlDZU/neQYTseOJBbrg/AgGUn2MmeoJ
OWN2tT5ZAqu/eh7+JqYAWsu4tqUKEJXKIduCoam11B9ne9pbs8ZZkjAN6EnzIdlcC8jKdOsWgkjo
puSrnclioGZfRp0DdYnkHXsog1yA1tmqbjIpA1hNsDp3PayqDG4YJlzaEs25dXoI7Fel5BGwlCVV
bpwxCUrqcAk4kDyikIBScZXXVYg6N0P9XfwdpLQ7UlZKu5Gq0Z1eM5HHebw0FRp7kk2Q/pOgQbxa
6taIbktVR2dIoczYZsSwuHS/QPj2WbmeDPNg8gb0NehhToKB1xPDgL000rc0bxzaWSRH8jXCVd4w
9RVVSmvFV9yMhDOj+5IRGbDEhltSSKj4goaI0+E3p3Ee3274HlFpQqRQpqxKNd1Qmdm5sUjnjdrp
xbqxJ04TlKphT5/ej5j1mA1w+ibm+a6nl7GCmmrhEMd0QvzccQRHwl5lEiBWCfEZOxKx55N8tfS8
PZcqW5h0/CE04WMc+awpvZh8iRw7ZNnfTcnenhJCIgXIBD7bOpCjpN+pg+Ja/ZAATRAuiYzYNi/Q
4Briecwl/SMFblQ1uEqqX8k6IvNJl/YDQwQuci44jd3u0z7+zDo78THRHbQmslBFUpxo9BCkY4gt
IUAlEk/11VFIR+qS7FBq0MRJzeTQKprs9XUp1hROnNV28gn2D73UpncnENqNApWlFgTMkGoPikCJ
uF53s8B+Y0XnQgnVk6x270LtXkvBedLNpd+OMtt4C3wiCpvolFdsQA1I+9kgTUROAdvZzVlDVfG4
rG+qFDxLQQhPQe76Hi1iTVNyRP0uGQaQ5M6RhOB1ab/LKTBlkBMLb+JQUJKp3ZIS6ktm9uqMi13B
7D5bOwoo6WEcHszvzMz/TC1BcAYNHK4pg8HnfmRaqpcGSEtUNY887G/KmSQsJANKmXq2zn6pG4C0
1NDczGF3Xaz9vhM5d72Ul0g8cApOM5RyzeKppgkg5ChH6ec2If4eGOehSMxdZq/7EL0h7aaEWMTD
Xe6ep6G5N2Q08xSx5UccVBHlftqEhT3RDI6T7B47WrSOCkPZ02eK5pj0AGgcNB6KAzJit5yKlCC0
a6djmC4gPnpT6pBAy26jTBIpdmGwpqP0nAZMo5ahl74j5h1J9JVvNtk1z/OJ5jPgUZvaKyIHiMKf
ETaQNgZdMQUI7TMwRnJu1nnaYBDhQUZ2OF3i0at7LkIOeStpem9aYOqGQVyP+UwduaWctke7IuE0
NgXgcjX3NnHYYF9qIENCtMZbJgMa5PZxbgl01mvUE+XQtCiX5m1V9cm+HKt9YISZT9oV2+0ca18S
gvJXRtCt+oAimSVCKpXiGAaNLQzCkwHJQmiDGmoTRaeWuGpKJfmRIUMSjmzsEx3Ug+QtOFuusCtr
SWy2MJqPagaHKaHFRjlST31P6lxTbcICCZ9lGqdpBDMu9w61PW7Rwe/HFsGbLP3rSGCUSSkhIiDR
SLYxRLsykngYIJAXkfqm2KDLEse33wKolQlpQxgnX8kTsr3AziE5B5z2rZ7f1CK5S3W4VZbsibBr
BnB4NiMyWWVdiOmlaBJ8S1xMcmG9NSmRKbl+mgh/40JebaUOAHOSUxxbbfnLO86W3XbeTNsY3qfO
/iGj4TbS7XXKu745DOFOG+EDVDMeDoYaojR32NT3OSiUcOyjU+RfRkCXTC/D4pfJZYxsa49X/3Up
zuNgZaxhuquGZoOzFegVppFYRwIcmL3Qcc14b+CfclN/z3OILAkRW2IFbHxjMCxNzjLUaMqvlhr3
UtQKMeDkyg7TMQ4QfRK/UnlG3xKTqei0OSBdiJpn/Pq72CRMMUbUgLF9Y9ekauZEJXkaKZZaM9Ts
vlrCR0dALKqtKoN4KTFjGIM8qHJ17UiKdO54/l5rhOJUTuIUELI2jXa0Nclamb0pyfWr3srbkNjc
JfNm3tRW7/cC/Y/cwGzrcrYZx4YYk3je681wqTNS2Qot2kQx6JUSoeIvkxobUtxhVly2QJLI/IhZ
oOm5TMfOKRyUiZxR0BeRlF5KXvhariDpsyjxCv2JqM3ENUPoVcPEyCgrf42h/bHllruFF2TQ04H5
jjeseg3y2d7VR1rA9NusmvhuyUCh4vAwM5xs5ntEnNMaBzjF8sq+iiFzdNpLVGU2jkNkQKYQSKpY
aIUsVRA9D0pPTi6pEvOlCnMMtxNW0sZwLbud0NbmkTvPFrqr4Wl0uEoMcD9NbSquM6GGHLq7pmnJ
LiMCAyHCqAoMlwjqa4WPOm5HjWAs4Re4fVe9VROpZtUHfdTDZ3JZvVCNXHIJ0PZpurnW6/bTcqrh
mDv0UjtsVxyj2vTjZ2E8qVVMzGOFLt+yoYAmSpFj6y1SjFubjTRY81x5mxLUhHmQMkCmL1Nof8dG
b2w1YvfXTdE+KySiH3OdpayY0g8jlf6kLW+oAU5KMM4uMqoPQVUbM13zThA4vIZcnuKgpriQDffA
mevlJiE5bcu7QPoLm5IMS5N2k3PZo+vyTA0VMTKbOrTltU3Sn9Mu8Qr0WQxG9GsNeYDL8TtIQXaC
dDJ8hrF10VbTSbOUUx5J+kpqUSmsdSKmnusKUK1j18vi79RX8jVBguOy2VSLsjepu51j1ZIbaui/
MGwacw+IETJ7NjhEamO662OOWdGOW8zHjeI7Rn2oiSkrG/uDHj+q2jLqZBWwo7JIUQo1gG9E618E
1oIXGdJsiJuPfEwackMGdJNDam2IPanTg9mrbKHV/mBqXD/aSMVkUuR8N6Gdk0NNeFaMPs3QhB/H
SDVErLPA/MjznLgSMbp5dG1rPNADlrJImYj4NTCHDn2MTHEKk3VAigsi8vQWRCadVx1cLZ9G6XZG
6tPN3fjEOYKJ1zV4vk1vOduOnSaZF0LcwbuaNYmeewndxJhDD9mQFBq7VCTMOWUxCNTYyO84k53n
pjoS4xdN3YK4oRXk5EHjVJG4Fw07kkA3USCglUlhuoIpvBKvim8jl7ZawAdI2BsYyNh9pl1Be6pO
sNYQSW7TynS5wNbKRo4KErhxQixtmFeT3dBeMa6DDCGWTPck7LaEuAIdRNQd5iGBhwYnu2r7yfBm
KFQBRcQDIqdb/LLNHXP3eFAr9FZnnXx8+vhm6s31DkWsEW00c7z2vcLOWzDMBFoCFFrbJ80Eew2l
8GkOlmFZ4eBkLkWQ0zxxnOeeTc1zMDnftujIUWuTgyL1lyRUn3jh88qmhXxFnwUe9r4+WXLymWop
/cwG71CXs/iVBSpBK32mDrP2e61FWjLx/srL506PuaspwUENnOxNNgNgRqk9JGSFrmwSW91sypaq
TmmT0Sw/jDK8y+iATfNR6jTMuUYqsieqlhCsVNJJRN/daOzF1KYHKik5OmwdWkeEuHyQtNpsK8JJ
g7SecdsOmrWLkueStgaYjfYnktFUCMABYl2X7qEPQSOIJ1t4+4uBd7cCnFlTW0lKUwzhLZVsLswa
19Y0jRTDgTg4qdDQ6aJHNGtzeIpKa105xrBAGXi8VURxsRp0vkm1JjYktdhRTIOBW58Ldtu0Rmmo
yaljsTcdGhexdNmVuompSvydWHoNJ5qOeUcnQDIJExEj6qPBMQJPD4Lh1KTRtu/np1lW00Nho/sb
5+rgdERgVyJAOxjEvpEEV4rWgEZn9aAt9I5BScBKz5u7mVlQcLJnDm9zGMp7AkHuva4h5uoba8WT
Mld8ntFWl4jooS4WPpAOPK3oMEq1aKenieM6l9aaga9humuZiRVVnkc3qVBWkTSzCjnqh7mU12NB
GzS74DekGZUs1J+5vlHkrfjLqm/xgWIwdZv4pMYx3mAtvpYIOyoVhWE11VvSvb1akYKbLHCI0LYO
J+tnSvaWmdq6n3dag7dC0uIDY+EVxGRGbDFsCln9y0L5S+JY7VoFu7uiGxTOgNwLGoJZRatBr6mZ
S9Bf6Zuxw4bWdl6Kifi8xORAtSALB/bwZ5XFBnOW9TPHMZoQhO9dI7PbMYcPHFREgmlCHCeDFxuh
qK6rYlxLdQLPIbXRdTK/7fAZi0MFJkUWK6He1qB+yi1kyrCwR9O7NbBzyczmU5XZ1lXrJtDfgxJv
KRasvdyi88i66KuVAYUSMgPInSZgcWCsSiApm7p+55QDYAoU/CKy/iG0blgpGsJT2SxUZO7yt2YO
t1nAabTmKRUlUoDGRs6nICAb0t/IiovLjFRfLaHKymUfa7CFU5jhqiE8Shgn7AEIZMyUYzDH9o1i
qAPABRAh4FeoxcrJKhWvNLBRNT1SzbQai9usyd92pUTf7G1+jYBTWjFfCscA1dRIdlbER75ETxtt
yJR1LutObIEzjTEc12Edf+h0/WIR7wYuqLGOmbfpgNVYGo45CpepwLffqlT75PXGCBliLLIahDas
uXRBTeglVReZ7ZI6/h2oCUWyKMXLgOlkogYN13VPW0emrEeb5a0gji0LnNdiTvCvZI/FCvIpGE+0
oX/Y5JBtZjNvjvWo2/BdkuKZsUxDjlN/9YO+WbYZbkn9lj+Z+nxwHPopE+aWchbFuleCJxa65GCr
jr4KK4LsZVt5qZyavWE+Skg9McUZ3TsXr/iaju3kGrZzsy1yBYktQ/VfN6826WDmVOveWNbYUkvt
presfwVFRl4WkqAo0XKCRlWtsD9RR5tznQPjGVn7ilEWpI5Q3JkLfS8oMttaKA80EkU3gcQQauPk
1IKCVSiX8SMwJclkNtuM7nkfsaLYrU79eEfZd1i5aZE4W43ZYh+W+k+cS845TqrLLGPqHFRtXDs5
u73ZxvGSFwzyOtGkibEOanndT3SI6U7RnrRvgl7dnIWf2qW8RtubernVwDoEb/Rd+PasIdLv4TOi
5IvccOtiA0eza5hWZm/dHcR3OVY/PC/65BuV9JdWos1g2iY7N+lsdeI3BHjzS4FWYqi0eeOgxJgr
wPo6YOxeUPtSzst1aGnpaohCi0KU6WSPI8nmFhypEUwMctQH4VFBURxIaBAmlRVDAb+imlhFyjpK
rtV1H2Eo3ZPSMrzMZJccVcW7Os35VjXSQxBQzTEN2A+1bhFZtq2XT/j4pYGFtFQAm7XmIiSbKAZS
I1dWGBlrUkSljtQvqj+JYMfUQd4qLsuO6K1IIvhUwcsjF3PjGXEBtz8DR5AfWrqJQhJgosqWX6u8
q9Io/5hE9WkNKY2OhMbKTqrPxBy/5FY6qcI8cq29DHyy9yow9jTvUkZcNChWGs7BPCNus3gf2RVv
yTq89xJqhuKYDhj5KaqBk2Xxb7FlcSEZSZzsuT6b9U8WEqMYKzby4nJJ3vl/fxtN4jq0i6Fq6fgY
HaNMzo+7h7VFlYYM4L1inpk8Nv603DzutHz5dzN/lH08bv/37ePP/5+///fncy94Xv9uWzYM47BR
pOEv/2WER4IarEcX1uO7x5dHAZRYepL+3Xx89/jZ47f/7vx//ez/uvm4X0DaTNX/KCLwpxSr8KOc
678mokc713/fPn76uD0/Wk+knLQP1Slv7E/K/eMLRxeO23+3pZmSqf9u64vPFh9N/G6ROLhNaYxw
JJmKRx0oc5+l7cyrlNqdHuSrrJrsbTBqpOXYsKd5Xxv7SI7I0I8C23NsRprHzbae//cv0uUulqnD
PEja9t8fPO72uCkBCm3MITo8fhQbVGaOqo2TrZNTHf8yuT2P+z1+8/hS5oL/nE3ncxJrGLfNAkNX
sjyNx69b1TDIUv6hK89AMOz0uFvpffRiUsQODA6kbC1pRVYNmR9kXIvrCvZXT9pbm0DQ9GISrklj
9P7xRR1bBBFRKWb0jTMKEVJn6I7+HSW0FoVtgH4mSnxIuYDrAsYsahroQklyU8LGtiQxF/tkCYqi
r5fDZbn5+JLnA9LtzhJiK8LWK5Uee8PjN31IHrMfVMWfbACV//d32aMbaurMfVBhi0sfj/B47CqU
luQRqT/wcuLNv//vv//l8bD/3efxq7GFSSFcFVfo/zyp9H+e2ePej1/8H4/9//31v0eo7KTZOF2z
+3ff/+P/LGN7GxNonikMwGRmsfzZOUEKBt3zUejcBh3hoqrgs7Om9pgCPRMnRXpGbxeQYVIMdPmV
6kq9teoAVqCMdlY6FTszSsRRIjaYfnd4/Dbc9lFP82W2k0J0K3VJlBcRK9Q3SF+9kP+alCvtSTU0
yBVl1KcEBZ9bZLDLJqlAMk0wMThLlWxZzym0kQQYMoj6pXcB7oP6ePB2wvfWqfPCAFae0oElzalp
mldk2Q/blPKRsK8xK0HW94VA+GmzF9HpPl01ZHgU+R+COSUSmNFAMQt4NLJcOiA6D7s86iKzfGlN
CIQ6IhlEQUnRg5KRmm3Bd7f4FeOlUqUelZtqFWfG28YdMxkhQpxsMy7B295UxKotyOBR2JfJQYyc
ysbPVdK4oJRczOKgO40KxFIHg6lo0HTdogbPQmfflyO1eSmmrYRGXACAaubUIhTHQqtM7seEUNKu
JHEhw5ZmvXMUzBkRtQ4SGqX9NYjL9eektjzVUQ5lNHTITwPE6NSxhTYGENkiYBlZZQsP4oVhjIOo
Q9FTNID30lfX0YwuiuZbtqgdyFqIRgNGP00vTc1mm3ZuNNQRft0ANagKuXbQjU/L0L7UtMM82wCm
LbW5hol2PCoRBpTnPkVuaGX1Gy6DfOXY5JyINgxXtQ1OqqQ0JCYKnVJ9yvog6eW4qy32DiEcbNrG
4mAN0gmeQPTtSy0zFyvsTNuCDJOJnhHI4BMlJseBBlf0Y13it3b5JLVavR6M4Cyp+ndRL7gtT4c2
bbxnFPatpKQjMpBGFXI0ir9WFh+yYMA4HtbSU1SAoXE5I1MolnhPMvUUkjKiyb1wRQMcUCOBmapQ
JTpZeZdb7Y+ZSlsKBAgtLeon4ABOmGi+UCl5600xXsAe1ZBhLTVQgJnU/24t8mhqwJC9pMsTrqk0
3RGJPviFIx2s4JbqvXFtM/WvoeLij7PXkAEFR32Bblf/6BuZuJR2fou2UqiwTZjVZKuni67XbH8g
A5eN3yD5hGl3l7bExKd1mV8lrGoa+bWQK8ys1CA2MRLYprBkDxpL9cvU+gl7Ed1L4K0gIGk0Ggiu
HQhuC8B110Ee7OU03gFmvqq1Huxq3iHJ0SSgztJ4Vcr2mOUOGjibRVTPB2x1urHttcjetlXw1ESx
2Ot6wTpS0mg6YjDHhDU2/UediU+54hnkFSLYPLhWpXJpopGtH+93L/m9wSioddOvkprSk4jxCagN
EJ4UUaIaocNKY2TgiRG8RzGi6rmQydSJcoZOPMBtFDyVswnWy/lBeoT0w3YNRYW8KxwMvmF30FHY
DRh7GkGkEsv5WhtI46ukPERTm9ffuQls0JCQ6FGrpzzp6NsUoD3EL2mztmZ9uOWtQGWYIJThvUXA
3EbSiZmeAD8F0e1UHAhYDS9WxzU5hBbS9Thcj5ryaSeOjBqG8gGhpq+THndEzbINp7zFOPVR8NMC
oXWKQSSGirxr7HhedZdcCOxdIqk13LNBx9lNMSuymGnl9CBTRohoqh+CtTGPql9Z7fBCKyi05fBS
N42MtjT6o2qd5taABevWQPM7Kip59hYPCkuMxqVbnIiD47gCz3TW5C15JxTcSv2Zp6h69Dq2KEaB
PujzqjcFGZXQ+Chhx6k8FOHQEp2HmhQhx2aWJMMfEkwVpAHlKUpjszHynaoRLGRI0bnMmESjcUlC
gL2jeMNud20on+sZXRhk1Ws3Z5ia+uvQNKTy2mAfU6VgL6TacT/Y3U9CUipAW/E7JkQSDoJOqqqX
75JMUUdrCTxIBkmZNc2+smFjbOssWl47IPxSA+DRrCUGlH5AuR5vY6uiB9dj0GL6IdVqPrSIazIj
zJ8WkRlHrlX28TGtZvpx8/wITnqW5IcAPdb9MiG0e6otsela9P8UMaX7SfBBO3Nz0sOYcJqqD4AR
xg8rRQOSjeM5BbffDxXESm5j4xoTDdNw6ezkMf0YELxa4/hBKUCxkc3kqaNaGVEpVgtTxcIkC80N
DaTwUz8dO5Fk+3o9Dfk1qxTW1ML5qooGML/F4muKe2rLMZqZ6mZCapHoToqoyZU5l6xf6mgVl4oY
Mspy2pk5gcDsmPbm8TsgnHyQp4rQHF59guNdkbFk2zkW5Dp6UZzGUJDqOvUOXU5eI0QgBZSHoyfT
JNwOmhkb1PKzxy9mm2y82tJfyqYND05kvMcZyYaJkLt9tyTYDMsXKpYwU4TFK02d0T7KhbOf9PE9
kgiqaApqaxWmPeQlfBGSEfpGjpwgQQd1SOtC2dXO/L/YO6/l1rX1Sr9Kl68bpwBMYALoaveFmINI
kcq6QSkiAxM5PH1/0Dn22XvbLr+ALxZL0lpaokiEP4zxjaU5Tw/92twMcwis7tAclPSRbg0zHio0
X5ofzH//6PfTvz/F+RvqKGIxt/r9QvcbwjzMz9ztjQctSYH8OL2+dPGWo4t8zobmoPIx31A+ktZK
nF2zd02XD1mkk+Mrc7E0PA0ASeVtcpiIWfUqArT/hofO87ek/32wXA4Fc374/TTUXCboNGxLq6na
feK/BQRPTn9/UqImuH3VjPUFvnYMWo77QRMn043kbKG5pIkoTdAlkKD/8dFfvta5HvdNicGoIipo
Ec/tk6YpZkSBaFFfJvYpaNt/y0b8DTL8Z65hG9nBQmfjvLBKlp1bYyaz/iJSgySgZ8n1zTCneXbz
Q+zYc17M/GE0Q1mnkmmMl4qt/M1pJg6NUNOZzJpV165xjZ10IBa588OUIuTVGtIyer2fSVXAYvet
wnVWFfZt6BC9iwjM3I9tIfa/H1W6Zu5VLwuGGYxig5kRWwox12I2LQef/T6H348kre5SWki4wuio
bCKNm9o19ujYu1D6O7uEZmImiH4DFWKCTw0SkEJxZS1CRKbhlpswdoGy1a8T0So39HrZgrVByVtY
6Es/0LDsOLXYK9MQ+1oQR99yD71pJOoDx+RSOaOTYV16Tg4tAOJN6kNTUAhKFdu6sbbMhejoZdhj
3infjzZG5nA4ebS8qybSYNnTx/w+tPNHRu8jpp8Eg6F/w+Q6eeQuq5SBSFW5+SHvDOxLGjc0qF7K
Q4gbRyiceWC+uisa8jaGOVZ0mh9+X//fTwUjxTRjmMPLHQDQm98DKrd/PHgDDBUXrcBi8jQUuCkN
kRkKRKX9pmhRvJQUvN4MEv7nAfj76RjjKS/GyV+2tXsvRP+qiLvgHjFrJeMprtehPnwI7PFc951d
P6jD/86srg6tRhtOJjDCydsx3AG+SYIE4Zgx8MlkUySrZOXgDtPfpq+QBiJmTLhCXg3PceU9lB/a
Q3FgNaUjUkWpPdeCMJdjCuIFjibnGD5Or+DFvoYzGwv/MXzI0HpsnBHC6SL7AaI4n5TDhrEnG0SF
L4lVwHgjrBVLEOjWpJCgEmhe8hk4BoJkzUV9uocnXfWAXtetvoHqGHZb/Tqdm8+CT0dkgzcWYggQ
R+wAX01OX2OJMKd54UdJdnHIv6ob/YoZjSVhhhsc4Y08Rh8GXQz2VI9vmpAz4DfWDninmnhF5VwN
hKUsTGsd2p+IYcDbKkCjD8brBYDVKroD3E9Gy2ybTR40JqXaGtt5PIOm3OP4GdyZR9RpgAtW+GMh
EqSsXr8Ut7N0Ie8JszyZ99qb2Pv3zOOp9WrsWAL27o0fHqkZuKyYr/HzePa/Brzhzz0M7GYTHI1o
Z2Hgbxc9F21JI7m2yqXGFgs5+RH47KRoum+KF44DHPAT2wm2Rsf0EH/guFSL3F8ZFqmaOApwxKK3
wNgL4KHVbsqIFdYCeRygqP6OSozrBpJ473JEbbEZPoLyxr5+z+mlI1L544jP2y25GW6tcus591r6
d7L95/B/IIjdUZEERf6/8ja7K6K8qf/1X0wXnjt14fz13de//gvCE93WKSdsx0Waati25O//wEBX
BFXGqTAwaup7pSFZWSU/2oEA0o92H1yhnKboFta6fxc5yzHbMFZ0ju7t9MkRQl2LRi+d2S6jXBrr
yqds2mnpzEmNg03o7vz8DmZnr2CoLoW20TyTHTt1w8ZE8vcC0QRl4NP0A91vna2zVygct3hAt+qp
u8TX7EE9NUwcFuay+o73EGtf0ncLg8umO6V77v3oMHUOWIz1W7EZ2UhsnAsXM7QGW2Qz2KmRT+Pb
Fxibxo3ZL6wlZ8cCzBvK0snCHdU8ObdgmAem2UdJJE27/q66L/mQHcHxhj8YEzA0OD84oAjtkAe6
tCXAtNf4AzGk/sXcGvlrf89i4aHkTcdqA6uYv+GshtegIetHSrbDMOsf7QuHbMP68YrYrHxGYuGe
ivUJowReXWbDKa/fHknUqxNRZG/TD7T6a+0inqBgrr1V8D19EJ+xEpvoIZ05jeaLK1bRsd3p23Bj
nfCFWm+1WmCfWmG9by5gABE8Z88FZBFcLyibVsidMUdynjq4AT7i1SLa5Ta41hvOsPE8IwAehL74
BkwWOSuqgyWRscstMEtgn2ywQwyEh3Y2XhzwKYBTXxlXlpVGSKVzZEQOXXymN3DYIuM7kWq0cZZa
uYXIsONXDNbizvjKsl25Hd5pwXmq3MA39r58HQ/eK33lhsptTW2+1XAMLWfQwunVfkNJiEJ0tY83
7uoPQQX/2ZE/w/3/w4EvTd2wpCM9z7T+fOADsq9RdJn9iUS6E54lsuu4xnB4PTreizkrTAlaWuZv
2GZQNmE0esSRVM/E71mr/N88GYIQ/sOTMSwLxbNukX3w17PQjptBVl7XnyKTWSF/Gn0X5quRlwhE
Gw4b7h9LfHYxdAz2YGfVnAMWuNgsH/GPROffp/M/eRf/Xd4FAgkOk/867+LwnTftZzL+KfLi79/0
j8gLl4wKEltM23OkLU1yLf4ReOF6f7Md05EGWnNpWah5/j3yQnh/MyzmW+ReCCnps/8ZeSHk3yzP
9YRnE1AhdYMD4//93z9d3eu/fP7Hq734S+CF5XK4S9O1PSE8ifr7L4EXQgrEwpMf7FEoxnkKrSEp
ERS3ctB2BYMP3wv2tjNV+5TWJ1MQBCY3D7f6cIk0qNdaP+zyBg+bV8X+WncQ5KZegUW6QZ8maWiB
G2UY0hGB0TOS/5XE94nW0FUjAlrqckY565jK6bN2fdl/Vybi+XZ6/8Nb8p+d2fQMfz6d+D15peZ7
mylNy0Cu8udze6jtkXQgV+5QkBgMBZv1ECXZ1i/rau/TD8wLGIBLXgDrQNOrfTDn3AeI9Bnvs/xK
pnSbG/pT7guC1HW1UZWdofmfy9DKg7zlrxgh0Al6xqNsnHrBXPQ+13DZhpl19/uQZqFE0zjolAY+
3iWMCiZ2Rg0+r6NAArN7WGWyYzc4Tkl/0IiUHiet3UZTVpITPlBI+WYPe5Guc4is90QAtquS0UNH
UT24jJPIHeHBo5vZMz5q9Fzf/z7UTa/vWfs4u0m7/PPL3tx+TVmQM+Zm1euZkL7Q4u9/H5hFBQvf
IMzhN17k96GLWpB/vn8ZooKJmo1yEn8O8R+FL16LrXJgchbMXEYrYA9XNdAtx/Kl0COgFyGhKWHL
a5Z7UMYCSYKl0oJgk0vvFOHMgE/SuvZetIhMAjudPg0rG1dNAQJvSPZTH1JKZhhm087fq4JhniWF
WtEVYTWZP0WA7P3h4fdrmoK4Z2HUVVkebiJWnsP8r2oOvxrT1NYcQsQIKWSYIgU3kpgjuguDfwxj
bgwwi0Kmaj2LLIDO3v9+NGJp2WOv08oO6hJkOWkTLRJQMuOGwqU4QbP/jTrx0eXua06HZa+xy3WR
liwsgd/Ab8p51GysdLSi+9AQNbAf40LgHomhurnO0qA9ehKnpxl28FvmByV1rBxBEeH6t6NDW9TD
OlHIG+cv/T4EwcBfZpO2xq9ymXRy4pFttNr+90G5PwaR08Sx4GwKrDcFB3dX9Edpc1CV+uAso2le
s6mJ+rS3yVqhLTEr6P3Ca1ddCd2gqI4pbTCqLvPNla8kO5KRHCLuHtlS7zVEFcg5aSULoT0VGq04
jWy8a/Bd4D8ySX2gJELhsK+6w2/fFzhgiIvOBRhUe0+I3DKU07G+rxk9NMTV7eq4CQ+IrOVaeNFD
EDMvSjFdLYa7NjOifRUlt2mLkaNEjBgOpbs1ET5BgaPXi3Mm5OnQZze6x4+OpOYtZ23DRmvSY6pr
1aLVSrHQqhE0mv/WWgwNJt8FM2N32Dnn6J3fwJ1Bp2c0yDZBgV1cfhNllIc6DEUtaQjFM9/v7Hi7
zD3xevFNZbcDstp02DYjxv/QtvaxxymKksG40QtQgPAlMDZYa2J2Fr5kcVNi0zZV81RFzbucGM4M
7XaYmCP47oCo2+kObU/0dRiV94Eau4MNpq9DEIMh6rFEartUCqJf3Vhzv86wBYMXSksoKql6FX0o
oNYD6C5ttk5BWC1CxnOLeczBUextTGFwxTPK/ClvJDyZJCWzI/gsRuns0ck6+9S7cuEYdwkbnIWX
QiD5vVBywyy3VkZGXGmXICuyS+2QypHpCKksq4WUlD9UKVq4OkTI0xRELCSugl43QIq3DQibQqVn
rWYYVrim2HkBoS2D2A9JfpBN8uMFCRzWfN8mPswss/uO0XD1E/pL14yPtdGHay31XkLk7rlBoJAe
pE+CfOFdyDhkGgGSua6D39pmVu1GVPtmLN+bmpL6d/wSlhCA4zJ56AOQhKV4zM2UuYELZ6stT0WL
HzVz/e/RubeC/M1HI7JSwfL3MEf/s8dNV2+km73luo6WeA4VmiOusUE4tAJBzSFcyRdNTjxLkwWi
YzUcD7O6v06ZF4RMkWgITFMSPFKbT+xoqi3XiasjnmqjwlWUsrTxChyeHBDXDg+PaRLCOJkjO2bM
ZCrXw1Vj0k9pRBl6VbuNw0Rfer7uoF9v7RMyDdzCOOjiHJnQOOdHg0myE3sbKTb1rQ0BXRNykXuT
CT3EREhYsZNvObxycU0Ha1jmUr/NQogSiFeIDaoj9S3H8GS5iI+COpbLagBTYCB+lsjV2Fqxp2xa
hR8HXofiO8TYOIA8tBAofNqwC5yYflc0gwUiWWEaSLoGx0FrTFiAjs5ziIt1pCX+ZQpgKOmB7uO7
687KCQ5CB+xkJt46JhjC/k1BCst8W5v5dk5dZZOxjTPoX4bnn1NSr5dFVD6bBimhtseuVLDlqSLK
l7CDSlqFAF0CPOLaoKlVpsUNbiQ0fIkmt3GgtgiKR7jpM54hbI1t4U+3Q4XiLimTCkfhshYE2gmF
7nfSAIzaU8o2FXVw4JEYmXol4cX48hF78jRG7dGJsMdPuaZdJKs+AnPlqcjMPbP5haulS01++ih2
mSJIe1Hjy7Ml/57lTEBuUTSyoFarNhnyVWrDb3A8rlsOMJK+zF8jncqsvw6czDeyALoQuv4dU+vy
Xqr01iJ+u0lTFiCuVa0qdlzzpWwtmuI8mDJ7zFt+XPJMC0S1J3u6GtMmaL2q7qaCUQZ0mnDqUHgl
CHQV1kXHyDjP24uuV+lGaxVdX/dmN/YTVi5GWBazHTvisDSsRIN/NwO3sSkUoK9qPAcrxnMEXEYx
7Wkj2RyyyrR0nGflSPR2ScX2nBZnO7z6GE/OfeC+lnldLUmcbVdooZKih+rvvKQe/GUrR7Lf1sLa
mOM8gHSdl9gkT8mfxZVhJo07bMnmXRb2G6uYF2qZS7Qgq6M+jpeis37SWSE0RvWRlcI69qjIqGlI
lioARaYGoa61k0tomVmwBBWeNNahzel3G3/TuLaxC1piHnK0uVNkFe9FDZeob1jvRRJp2oCwClih
X26ClK4QfRowDV/tGTs2RwepvKYeLDMzt1JlR2Mob12TFyaKS49mbseAHp+NN0daBf3bSHho745P
bpHt3KFlDNhqy0rWHKeo7DupnAMx2XukV1+IKRdZPeUvlk3UgcL1Ka3itmHme5NryKvRTBbA1cS4
wg0n35mvlfgrwANgdtznZl1jji/hrBbjUTl+sqH8wyGNAJy4bK4yqspuAWSXTftSVNmH6xHn4lK7
x/UXb/p9IbpLYgN987BZWBqREmmGZdGM9UXnWXC/jcf6t86DiJOm2GpGrESE2n5MHSpuIwk3uS3W
ZQmENbAuzgQCkXhqkiSA++BTZcM9eOcAVEAxiVXXDjENA1ADJ8e7xeD/eyAltQwkbCNXMg01bzW3
v3VlUq2LpnLZn3qIMNq3AWiDGSYvYwqHwInfZVOzubPEroNo2PCUyQ0hZSzI6jujQC5q9sEsLEHL
qit9Fivu8hY8axHBu9Mqxq9Mi5OlWRXPzfg14r+6CXJ5GkuvAs/FSCtu8RGYw9MwOC+5AtRtYon1
mu6jkZrD2jWrtt7wpHJn46DrxAnibyIkvDmLfdJUOLKrXdNyBkcCaBy7nqWof8dCxI/1WEhhbRrk
/DbN2h5NnNDGwBq8bk6dCuCpIhjOXRyRCWK9oPRWrW+phW3XBzGlT2WpTs489A0QJbP/w+fGWtCa
BQBDbuYHgxCr0INX3L73tfnI/WbDVlUupd3+KLODsjdwvEb9bMmbqh0154/TpuAHs/wg+gy0hPRu
vSI4aMllosy+1pRjhajkMo+mq2FG17jCbyJ1Zq8MeKf8VbWAQCKfMqgzkZlTmAa2uoZIsbRUf8Q1
o4PcyHc64hLejfi5hOxaSJxAMnCnXR5DxUFXexM2v1PqCbEOq8wQ/0lnEEYgEnXxk9MMRQiS+CgV
ClAjuVZSkHGUCjo5O7r1R3eESyzvzMZCAtSTem+UYubssW6b8BGWwW6I83I7SUaCvUN8xURY4KZU
7XCT2NBFfANvg9Mzxg2jnZmUqDZT+CC+K0q0F0BDI3IjZOcBowpiXmqdQjJwga2lxUXYfb+rjLs+
oR6v+J1tAshxfzsnLMNwIyBOa8r8muZFdTB3VTaZdcT0QguOwo1Ts5AJaLkH0NliwpGnwvrFKcCe
xRz7hX9TZhQxLMOvFamAa73gWtjoU7ryUu/NEsq8hWw6TeRcZAX7xxRQ4VA+mRkSl87WBlis8Fnp
bwh30r5bbYtrCXh7DmCgxZWYK2h/hHQMdHbaNfRR/A7l6DLZrbL15MDOqyrrISnnl5RroSS/vvYV
2/4BNm1O7lOSZKCucnkuUNEjQ6Imbuvq5LaEjgwtfgUzMt+DvMNBaZjnfOLq5SbGoSTzGQn+rV7h
JAz6ixMrh/hhrhJWaqJWST5jA21sF9mvtgUqWQ+zhMJqXARzWkdOvQuYLLKnHJ9bvg2AXpUK/Glq
yQJ7DGPiwOpOXByngMoxMOC5Rs0pZR86aoRgacNPO0avPS7u2Wjx5FXMQMaaTXD/qZpU7bRx6wmM
2h4ynpsEdSqkvoj1TT8XJcz9bpI+/Wxrdg6Z91kAiREtLWKRFsGyaBGe97CeNdyqSE3ObOEOThuT
L/XTp/X4oGnUHDqih6jeiaCh4sb9tanS4tP27X6VSFI6JALERif3o2Z6ilG5XBuT3MgBTLjL9X1s
TeyjPsuXqsUUVPluuIziiKjNCOi6jinb95hxMrQaFm5CCe9kSK+QUEYEDCabpgGFDm4A44lXXTQZ
POaCCOqYcIo6Aaafq28h22+TXsTKwKHra8sZ37oBDFgdY2XI+9kLfh9VeHi05GTGoATxh+aAejyi
oiTUZyiZveAWNrAd8XztJa2nbW3ROKRwZayqvOc/pmyKuYDVLtlJ5HWrBOqbMVRAeF2KvKaALNkw
Rj0UzWuU9vkuC1jAj5q54jTOaXWpoYOjTBwHBPTIpN4MTi29HPs4BaAXZLEKp3naDa1HFxgYMOos
LK7uWkdzKdMRfUbQ44elwrY9BSBNujEBluwApkk96EGOpj0zV6EBtacNkbGn/nSa/2S71IsIDRyI
NghhBSBkeWWCyOE6MKsfFfRbCpKxnXZoWV8KbabFa8UhdYEUMZ9PFeAxAl8TKgZOB8oCRNFp1C5V
5nD6zy9kosxn99ipiRfDQdshUjpw068XeoLbxYZ12jB6RAFlkl1NOrpPTDJQCrX3er3kv/B+0jC5
R7XAAvlbYxZQDjaZCmIGIVn2na17AKfYeaMImzDtZvqO2n6Wo29c23/0BGD3wXMfcorIhagIMQgL
/6Jh5RODz/KEtgheSopSxv3ytUhfTFePEKM2Nvb+yIqi7GF66TGxUDBK/JtIg4kCvYWF4VY35zAs
Bo/cHD8jIyIOhJx6PBgASeoETPbEfSIYYGH4ktfN73VOtoJUzRrAZD9aI3M3ltm6GtCKlNImCVwQ
chALZ4EbErBo7a2UYBvpSUWANr+wFkZXfz4jg67OVp5i3+G37Jf8kPGJyQ0pflKB9ZR2RrIZYLAh
X/vs+5p7bPMWzUE3ytkWTXdb2QhTQIAKMke1e9vwZrtDhh/0rCSU8Iydjd95/DMCy1ofMKLPwK5f
+yi435KE+nU9JWP/Q2kRauXVjmGRufYApaLEtODjHi0T10MyLOhDsMiQtyh4AanyHwcDYYg1R1Vw
o+SuB7hT8t5VgUiXDRdRfHhgu+gE0hJemFuMICX8H+qq7pR74xU5QbBNEz/ZY4BdlhppxlW9rb3i
aFpU8ynmXgy906NAh+TX0blxLR1eVvitLGuDZgenw2hf7bR8skLrwsJd2O1TAU281gE+Y0BAwrfA
xX/AtXffCM4WmCVYps1rBhXZdxAvZ76HMME5eAiuEW9An5jVpv6rT3ejtRGjKgIViSmIwubbqHq6
Fp3VuMjATeFn1JozqiRyz4vvssqfC4deYhrouLrmcyo0uDEG+0e68rumrdWq85qHKjcffeNekxaZ
kYX2UzfjrRuAUIy0FqawGgZSDjLuvNXwmUxq60wOcSHIGBFSvA8aznqn1tgjZuJjZn70c/Z8Wwcv
pYx2Y8vqtBpaljpddFe3RHnIH7NLcDKx3FJG8B4KIinoOKOC3Izc+tG07L6Yf2ccHI8SD1bWciFH
FoVd2pjpQZJLdAzRyYTfUebuLQttYwj7dWc1X4YF4IdX8aT02wEt107EapdQpi7yyiXyJ/eMtaMP
RKxocp2qqF8PFYMz5vt0IOkA8m2ckOiNESPE2J32I5VkCY7BNgBxkIHNVL/RdoHm3Uf0CqLUuUvH
T5pvTNuUkgPevkHT4YO3yMZ2N1STy0ZfrQM90c9BDoXPQamAa2ppNyRXg6EhbDZYEF1tcqfHoDVk
FX+Ps3CdTsZrAVLgplNJuUkUklIHk2BkJkzTddIJJWkElNiMMKf+M2sQTnYtZNYCZrDq6c1l5laM
CFi91jo93am3yifiKBQyBaMxzLUeWU+uTUWjdcitB5WeygSgr9AmoicGbTVyGN1EXU4gEa3E2u3w
h0UlgPEpea7jik12fS39VCxlFqb3A8TAYZCrtMZbP0+ftmVRvBVN9uhVRYHDt/iyqHUX2iWV4a2h
wCGNeUXGY9MNR7ShXw2K9oWFA21TjAMBKSJxbn2KfGqt6X3IvGEHa8c6WRMHQumOd9k0e8D6AKe4
Gd8q2JRNFSBlG7mHcAXNGvcchgktRks6iyN0Z1Mo4o1SEfQLfzLG7WzBGZpTNGF8mwxxE7aOBN+g
sz4nOrNN1MZIf0RY4EVucgu3LIPKhtKS31swtIUY3aohpp5m3OxN6ID64sHUW5/teirXhoYvO+tA
JmueTwcyPPShw8DBQBvPdHzls/9YcY3Du57zfaqHepT7YORkp5ZD7MHrdu17DybKIQoEMP94rxCp
H6iSuXzBf9jUTvURZcOXYiyzd3IcIyq9S3P0Jt3UKYKydHvjSLTKfux8VDbAf8f1n3JXnJyg/RiY
/RzKYhoX7MVYxPcaIS3gCn2za7ncw7tzqzq+LamRpDlwFSzq9zgBjtKZQ4sZxJ+OtZt9xyPJAlg9
ixvTpSOwfLTdmkovtWZAUwDzZjG+XiexkW74VbbNkKprX3FyD1Lsoq7sT7oWPvk5AX+uGt6buCyP
mE+pewPyDKzBzpYO0BGBf/Yc9uNuHOZhJZ5rnV11M5PbTBTuaUUVJ+IO8uMozlHpgLoyYwiOhkMu
1mxJz0JvZfUkFMSxNV7H4qx1IX4uXUGUyfUVVtkdt4lyac+bZ8ve5dVPFWj9kTfvqy9jtYmLiWUG
YpDIIFZW76KD474IdiIIgSnxHa2cbtvafsSdV5w9dcqFiQCmpQ7PNrrOOiHDHLjqC1ZNbliT7N5V
nKHn0k2bvZ9CR2dxemQ0W6+Fiyah1ssvp4UzOMZXNYbkC8sXnbtHYrUviTbYm7LnHXXoQb1maAhl
+C4b6BkK7g/tMkAb96ebWFDiLkNjHpUUwICH9aTfBxpp2iNGfNQh7dUqgjtGR/2GS+GNrTXufd5p
syLZffC9PFyYRdFf6j4iiZQ0NHqkpTdyi++T4qmPQgZenJKoS9/zBODmvC1cRv1gryLde4kwZhhN
3pz9QSGghOvfijF4CbCl3+BSukw95lK6uo4lmGkh4Y+eFVuCdTA+B1NyaAKGqJNyXltDXGtIOyEK
dmo7IKV9a4tbKogWBybDCGdcRHl5iQWROh3EK+4TKJvwMu66/ug0zDFTO4bO5vY44/167yRJiI4b
SKhjhLeAT7a2HbgrV9UlYTpTskodjFlGNm2LxF6rpgyQ5/WnHudh5pYne69ZBHPFfomcEC/ljek4
R3WbsJa41pYDmp4RuJy7yTAZCKhRuGkQIC2ysP62NJ5nGGOR7eDLS926rQymoUB3PvHQoHAGhiJ8
tNle+WL1gnh1wqbbTK4LLbG5Jta4xFt5Z/fot6nvUNAasWSRB3wuTqjKQyJNXXh5wAZvnJnMqvs/
fkHmNp6OrdFaI/O65ORP2SfNVbiJUT0jD3kfFI5LU4FbsAowT0EU75wKK1VHtmGEm1o3UeQLzXJO
tn9XZcI66mV+TRIavGQkSoZT7+x67VtAlk9Xj/gxNRcLSfeOpyXE0QgK3IvZdppFsha8Wl1GTPWY
46TRGh39W1WcE9rmVVn7GzeU+lJAu4VmMO6UjZiy66j+MDs9OPZbEk6nKLPAxgkNDbINLZRbiZnk
5RqUEGJM3ZbbAJvrAvHtWhuCftdMipgmVdy3WvSkWpCoFowEBovpsoNxHWeMZ+J2nttPOMJwjFnr
xGddLwdIp68Fo+rnsLP4bsy3ld55q6jNglOmq/7QQKCPK3zSYS+50+Ne8ZPimBl9vZzghOzCEryO
GfXXPgnkLnlo0mSC8xWiFxDZwecgWTd6CF3Q0MzLGHsrOXqPCQGe2yHC/woBQZ+V5BvT1Nnc6NEn
ZcO0bFxIHKYjLkk5exAZN99EBhWI6gpaOCe7JlpPcY/JCipAC5O8xGFfFcQgWCjo80a7Nmnj8Lo4
eB2SFOZnB+Q/BYtepZcps+R5ihSmmYmY8oy7gRdNJ4uGkIt2u+gsx9lbjvmZo//GkAIJxofO9Zw0
56r98anNL+AXvFMNVioXoDonRA9joueL1mw53C6FM9yLDtxA4zOW6wNRn1vd+ABzkK6iRDtjaiDC
Im6PmsHtuUub8LZUyVaWOYavvnyqgOwZQWpu+tw452myqUznmCIjjlrvOwnfeyfZZTpnk7LIlg1g
GzmFtQ16asDWwEY+zgp6rrQU/3HmbIzQXoVW4gH8j10St+r04OqEGjzHk/rJq5YSuSG7qBKvmGjx
WstsbwM6HKviNg4dnM+i3TgTRKQKdkyoqvQwZcYS9wDRA7ZDU+RTevfjDa+UywmAShAFzUKbkLZ2
hctEGi1l2vfXwufy0wzEaNhDjbAYnUQkgg9njFFddYa5VPGEpQy5YQ+WZ41x+2hL8g3iITviBGtv
XBoH1hsQmcZA26Wq7Q4GtrgWZMuxHV4witU7ndpo0ZDoPchQPyYZ9rYsY66nijZYKsttDn1HtlHZ
O7xTo/bGyBj3RjZdZJ+My66fPqg2QDpU7yiIZ+vJvBXK5T7QATbQd5PQM1ibBNzDEmtZdhFzfSOR
xul1hTukj50TzveFP3LDizuRngcfqpHWNZvSIulUbtmtfcZVUxCVBqI09kFKR7Qfhj8FC881905N
mr3FJpgfD7A7T68RXM8JQ9q51RhS4AgkKqmcPlhX3gKWiL8nR9/R43EzgwYa8ltQ4NTXcQyPuoLf
YdvOR1wjAmhdokH1IjhhQ+HeN0HZDISxiucgPUZFt9w10PtNzVnKircP/R+XLDxO/Ezig2QN5Iwh
gX2TmW1xZ4aMTpwIS3hautG289WWrTtLY5Opdj74cMc5czUjf/Xi/GwXWbGszYrlS3xMByO5d/T9
BBPh+PtAgnB2tB2fzoJcilBxLNRoOChia7aSMDssjwlBDrkUwT3NfASph82RC4rKQRufOt3aUfIt
Khx2t+Ek7jy95KrJXhHVAJuIutQPzWC/BE1+8NKwW8ZhcM7tOHvOSImvGpbvuYw6FMQ2OpJ502mw
rzI7aT7ioRDjuWJFuPfwSN2MnjtrjGHxMTTJD61EqhyVD1jCnFWtoDMyqctab6/VDL1c29yUthSL
viuQW/ZEW6Yd/h1y4+8SEw/cMEMaiuEs3bTYJLW2njwxmznGHUXc95BP7C2ZY/bkKa8EHMobqQL0
k9IuVsqY/FU4UqBUTIgsoz+gS4FQkGebwOziE+bfa6JnTK2nTqNMxtSmNyS+jbJB3TN0CJLnzSHB
XLVKSFeQ5s6DGnn6fdAdZKJEMXW2QCqt4CUUItQ3auAyy0yO5Ccvrp5DKio5dniCfKY4ZQioMHf9
U6vX4m5IW7AkQ79PBCNX0YX0pz6iXteZOZHCO4qMViDPqzucsXOxvC/AMr0MDRuQkXy6PDfXBnqC
McD7FKdPQWnbRxOs0oZNO85rPX13batcZakCQusGmFRHDz9YHz8XLDbHNNFXZWceh4ELU6HKHXgF
C+0GXjpiGKey30Y1N3dT+JxkUxduUtjUWa38u2Cg8g56GJ+G101XKB6Y7CZxDNrEuYdK8eneeK0J
8ADZeYpPTc8V4Qww/45x4+5byfsjSAeLZJbtrci5m1HQ/5+9M1mOW9my7K+U5RzPAIejG9Qk+obB
TiRFagKjRAl9547+63MhlJV5LzPrympeZrIwkQwGEQg0fs7Ze20l/GYbQBhZG01uHJyx/mVnyYfX
mP6uMV2NN07JrZNg7uoKySkwV/UeIwPdMOc7VkaENgUu8hL5mWl4KLKRopQRAO/MfSuThO5SG5Dr
NJPwwOAxhcHBspgrY/7cWHq4RfwlAB4LJ7pjEkJFV/pHan/uMlz4GcNu1YwNjBsJzcJq2lUeka8a
x0It+NA11QJBAwzUEiCl6y7yd2J0d+0c3XcMyGjfTdrY6wZ5YInVjrvYrQLoTLWpz9FM1CXNwlVn
9vFGxfRQ6lZJFnWwlX2xNyYv34luZEtJdBfFdGQMyLCa5QFMw2SnqscoIXM9SBJ5MMvO2hhT+eb6
T7bFaMjss5sqd5jXlHQ36KsH6RGoMul2uaDapgcUtNMjJX94bFOmMVaAwEGRFVeD3HpEq0utpI90
W8hxTAf2mXBOQxXQimccQY3csb414enGebBK84cK+szQjDjBkPPtAwm+2R5gU2KQrizw1QU+iRkz
zzpPcdJaefvmZgSTmqSxhl1i3DWQ9ohW5bo7I04G3uJuK1nHT70Lgcev5wcsjCTf2SEqzAqXRecQ
CoSV+lx0SQhepwSonSb7pJUfwURtnwfloR8wkpVSnRCrEWdYWi+ZleY7CvjpFCwP1/9Js5tOrRsr
VI5mr0kjY2BqjXqTLUao68NVjYE0gfCH3BwZQsdojJSdYoIRqJROVBwMfJKKBWtMPYU6rFz8UHSj
mQvxo+vPrw8LYHnXGv4zm87I9+roCsaS1qel7+PF33X9VkQ7uukBqKWLtC2RCIdyDwx8DvZJcc2g
EZ+1O1ad2xm4PRdljdOOBzSFCEBSx6QOs6n4FpMQHe7u98NL3vKm/UV9Vhrpk6e6FmCXO//+VgCn
6Le0+/9rqf+kpQ6uXpP/u5b6puoSnbyXqHtRVSdUMvhRrN+/9X/E1P6/fPTKAaeKL71FT/2fcupA
/stE5ss/dNPWb6V1ico0/t//Ztv/QvErzAAOj/ACEXj/9r90RY9rsb/8yw+QrAWeEAFq68D6f5FT
IyT+u84YwZkNSVpajoc+26NG/7vOOIE621Uc6zgpesqQWAd7X01PzUzDZ2L26Qog2GXM1X5ScBHH
YtiJHAUHSHUzpl0Sk3k+gd5j+pDd+ChSsF1exrZzHlRYPHOismgbwF0hxmJ+C2ythaCyD+vGZgkV
HwuLWY5k5Ujb+4TT9i2XTbHDG96vE8IJNp1i2Kq++nc6bjJcn5qkJPIQ6uo1d4Eml6kNVKOzjmmP
wGl00D8YoXczB9jBxpmavS64AjQd01DcPn5ZBQi/2YimeF+gfwdXqifVQMxVdMoBHcHC6IkNYK0h
oFcDoWtokVql0f1svd48dmiucm7QW6+zGWoZxLsVhC7HZf5eF7yAqqfT2EzFDmFFtZ7GZjxbPlpH
cu1BxNypSR8YrZvrkS7INum5MLgjepi32CIqNvCMCMaai+uGAdEuq5hWFnR+12BCo01EbRRIV+0K
i15ISQeZqE8wvx1Kbj/yNBch+W3KHPvwz1J0678fIFIiQXc4SjjmaGD9/QBJJ1/1VV+DkLeDJ7O1
ejhUPOQ+EGbH1Xj64T6u57y7Mzs2SmJfmxPvP3bmP28LJoK/Wkw4VqUMbNOW0nR9zzI/aeKFYdH0
z7L6OBhYppKabHZCnxRmvO4+EsWzEZQ/E5n/aQ8sp8BfbDbLn/UQ+Xm+he3AEvanPTB3rjXr2M2P
2kjomWR0ZJ6vtQwIlm3bCrWfDMj7KZrPVa0INDf0UO5DjPm8DfdIf/bln/eD+OS1uW6RDDzTcjlh
fcxvnz4TU2h45jo/ypgdgX5YrnXQ4vUaiG6rSN40sKgjq8oXohhI5zKf0aAik0tJBRptV6xR3f7s
R5yprosXNYCqc32phfMy2kIgeUi//PNG28tGfd6NDhYQX1q+dD3/06cXcQYkrJ7YaNzMu4SsuTb1
kcz3BhKv1LWY+zrJxh6aN9einwT7lVlFyMANu1FFq++jcTF+29gFsCFWkERDzMTNcx7a22YkdLPC
8ERzd5036fe2wj6aCw35FscEt9bpO4CeW1oo7AiRwDAaWwwBFe3SWDyycm23qJee/vCOlwPj0zsG
y887ZTIRSEt+escjfFpEHCYutRYOqsH6TzUJtcvwHPuzuLEDH/A+ghlTyPSEjslcG4ZF/uRMzmu9
VO81IB7V9wX9PdpNpnIoaOxNgg8DfEHw1DObo7y+7UK60m7NRSCokbWWefge1PANna7JTk4GFaN0
uvemGueDgqWMqrXcNiEu3Egipgr/dL5wc/r0tvFj+p4nTQzVHne9vx+duaU9NLaQjFsVPFVBN7DL
5zsV5t+NLuz2za+SIKFSkJgxsq7e0OZE9Ln1dMQiWCMpRgBBfgnB3TQGb//wkfxP22ZZjsBB5PtS
frYPqQY3fKuQ+jfTwVTkDs559VoxJdk02n2qDSraGYbG9XYgeoRb7hKiE1Hx2HnXrwfiCKkKVnUn
vmkv/i5nggha5HwclnrTwYqFGukQmjGrX440/VUpnuZgOjkwPn3nvoksdSAAwoRfocDGIkHUSEk2
RpQgPKyLE5KWbwn5Kpd/ftvWf7+EOagmLCuwXJIiaEn//SOhxzskkVtj9HVDxpZ5ei/1DFyRacka
Z8ND2dgbWRIW2VJhhHwxA9NAUhY/gvMuwNsjGPzDJn26r8jAYTNYjZosZRzLlJ82SSbGYPUxmccx
wEdMz/OdGbtyr4ryWOLdOsatDympN88i8Elo9dRtApmIms3605Ysp+FfTtPrljgWswSJgVg61qfj
NWXsaiiD07RNSJ+SH8BwiAPFKLFLUjBXgutQhj7vNNN8pIDcVFVcH9qiHk/TkLtru/Wec1/QqUCL
s3OEs63AB/3z3rI/WT1/b6Pt+oHLnY+rybI3/+Jx7twcmX41cinRzi007AAcR0bPqHoxhK+/Idqb
I7M4e0kTHur4u9fP9coZhEmubnHLgvIjSwkH8OuPDO7Yl9FCrKIAdaV+cS+MPNqECRPsKpALULLo
z6kwnrsuJlx4EvqSj6z2fMUcwav/uPc/3RaWd2YFPvd0i5AI1/x8RvYTRKoGa9bRlBPucsiPcdNP
58T38eVrMpnsFqmeYJbQWg3LihzmVGhPNHB1RWPRI/O4PHhZavzhnHE+rTaWDROeZIfbPnW66X86
QHuK5moOPUK502DvtfQlNTBZ7vXTk2MirhlTfB9JNj/6oW0tOxAAF487iaBQ0CqZ8eatFDPdjR7R
4zpBsqlq2ztKAa9rzsnfpo/vAl69Mxml7Lweh12f+NbKR92foI56spc2TTenxnsFTN6xe80AGwBf
JuutnC3y/GR3M+D5HSqneOgashSmioYVQjLacCKe1kE1qJvYbz9CzFbnrOtuS5HRcO/5HNsMunnd
vvtzehnFiV2N8j3OD8HiCg8gWhsZOUBthSYhXKgyIRvy8M+Htfc/XARQXlEeeVRIgel+cnOyXA2H
2TOMg2T5cRh6FGdNEaNG443nnePe20X/EAZuuPbDvkR27ec77IX1zrUQ6RKUsmfcbZMFPzpHT9ob
Jy4Y1vvmZuqr+gjA9SccvGaHJuZrmAf6wPnsr6NAORvBMhMb55Ac/RZOZ5iFAW2q+q7ulXyrCZcO
6c9K0AxODp9tDl7TKHYZE4kENlEYHqfehq8CBr2K8TrncB1YOy3Xh/E80A1jQvVr0F67cQagcZHE
7QS5BxY82gvBufwea7ou+TDheaBesD1MGTqIDm1GwZ8YNHaiUDFGhMQCs3Re1RBcNgP6VydiyFRW
8B4yvKsNwUazUaUnOY/M3p3gD65u69P9kpOAaC7fhrLrsFZ1P39AZlC2lc7ZS0bSdng+NTEopUlz
taNPbE371CGEiNAi1BzMcs2xfHJh18Fzqx5ih2jc3BPMO0jiAW8L8E3rdvvPh9D16vz3qzeGc05P
zxM+j5+LgsQQHESGpoe7rIWboSd6NYq2lcm9HcHRauA0Q/OC9yas5l2uWP9ETfVtSlgmeyQXrcCU
H+TsMf6fKcD+sHX2f7u3+KbnYeb1wfbhNfh0gE++drSE+3L0lZD7hJE6uSSISVNQUqEgiw9V33Q2
JMSsskhsRmaHYk7F6vdNL2Zq/c8bZP+u6D/tMBuljImz0rTZtE+r0lzVGL1A3x5GOxcbx9bZYzGy
7LL8Y9mXBBOIcIcovLyJEtTaRf0zyEX9bldvNBBNmuS2+tHRVzSMuDgMsx+fZfWT5Ux3Dr2hRBfv
EgWQ2PdEa4zbISZdEWMb53XPWYHAHewMne4OBlEftzAIx+heefBdkHzXRz7KSzrqj6qu0oubVvVB
t/N9KJhp6wgjrcee3MURyI456O29q5LvKo3jm9FBHZJVCgBGyirYIcndTr37jhXGKQ7Yzp55GizB
H+ZEq49RgqpP0h6DQ1NG5y7npVAC652DJhOcavQYuMSCMPYeEHwsGrWwSE51GsK7rsikjnv9i4+b
HEimXzuMPR+2qnE9kTJ26uFitIvMrcSSdDDBUQgkQOcqSgDNxDJ9Ev4bOzu+2OXwGJoy3HkDiksA
mmQfUEBzk/MtRP9YfsM8Gl5CmsedZl4WlGpDDFgkNr6o1Zkb6jfDG+YHe0SKBO8OrxnAmGKIHcIt
6VygOQFjVOVvnmWM5wQmOjkU0D8pm8rT3Mu3gp43a71kkwXepkZJd8GSMp4LVK4wXnz/EHSERlQd
2OIgDmOwKaH7OgvmgmKv4n46toX4hfNbPHZ5+u7NpCpNTBvhfjFKGd3lHuL6e0bkcvPKRfCWMMng
grD4qIc2vM2XKX1b0opNx4FP0u93IkgFugliTFUM8a72ggFb/tisJU3R+1oUGBMkuVsCdRnVjdi3
grN6LjvjOEvyhGwjRMRZeS+RxVh2qstbPYxIfVzoKY3JOBZRwZvfwu5Mo7I6TUmAjnHwf4A2r3e4
IbMbekCLwZTcn4Je+hNlc7FzGYnwmxPOcaPyd2HPsRyXVXt01fAxeOisIoMEF9+p8SLj/91oFJA0
Ly7S0REZR0gPR3z7wTQ8S9hPKxZV0cYF0EkwG4BESv1tj2ESaYN7loGmLTRoDIva2wupLmaax4hS
AOaKNNt1bmlsLKslpMFhKCfrYjy4iXwQNlmRXjmyTu2YBc0V3qt0RKOWh0V0Govmfu6WP+F6N15e
mQ9mY53jnrKxZWB2XXSrMsRd1s0kBxSIGF3Mjllp7SlxxLHKyakIlbWNDMRItXJYI3ow/ZRnj3sM
WBjdZf41tEqmgxqtdNYHyT0kU2c1a25ftv9SMf56UGQSkC8FRj6szP4SWJP1YoeckLF4FkY0vohl
6CU1mibBggkRcyxWYx+JXeXqfRZG4Q3SD+oxH82nDfs+G7/05eReWAPVaREimnVmDAPyDjhWdDGL
H72J6WeWEG3HLGCQvGx0ooM7K0fIQ+QEsb6IbtYEj9HrtAkU7OOoIbME81GNVcaOo1sx/XARAkwo
QC5ZPxsrmVbFWknGeUZaOjcmvn2KQSvaJ3P/JPHKxbhVbvoRw5JpcCsPTPRymnkJHtWb3hovoUt2
tShj88EYu421vHFsasPe6n21lWk3vvg1zPMwnZ8zS9ywfjQOuHrUnS/YuIxR0de4nV+QHgTo1QLr
Mi+YWxwQRxwSzp6MOvulJl5wbVRxf+5tqlzuhkmckbMWh7taO+UNeQ3IVZNMfi1F5G4IHSrPk0Cg
WBnafAMz3K5SvEUaQeSe0p395NOfIBcQkDGDPMuCRGSN/o9qsHtmdMDecaaiEnS9RwWH4otLlOtK
TSmgXSf9BoODiSanK0vJ28kjoNynpTw286tUXHqaDpVujvBFhT+Lnq4BVeOHqBq9axy7I64CDiaG
WHZhETz0mXY5+pCWUmZT4ZTRoSOnblNOIK3j8uB4UMSGUd2ZFfEKEjca9TieqWy4eOEdH2V+tAaM
tQHW7sq06iOuDsS5Rm/f0iZ5tVjIFE6rYSMm8aUo8zMwgP2cNw9OzDlYKZvhd+CMXOt1DzdL61M+
oKSEJGqr4b2s5EuLjvuSpbXYQFFvdshXTklGiiqd8dvrq44ad6KZ+CTUj4Pa4vyId9L6JkfFtWpw
ynVMkiNkBw1G2awvs0b+fEWSYO8ycMOeahGccBZwiONPWfkWYaN1fJ7TVD3gY6qImwH5YYUW/vD+
iyrcdJdHdrMuAuXuJitFzVa5yBGVdRfTDvc6H6ickPlpmNt5ldjKPFpBRX4X5gH8JmSFDDnLbxef
C5kl5ymp8WTTdCVaFv9D2UyXoVLPIEFYQ9v9a969E7CJM6io7ZXys9sxRlmVKj7gBKbKQCYXhsRc
7bheYObJF9ZTCdZeOTel66bEaoFdS5KBoarNKB9LDHc1boKwjO0vMSNlaZ0NEiCRP6hjagAfLMm/
I6GitGwPxtgi5ZvzIwjy1znwrJvYM6t1FsOlbBvyjlgC4g4EJBVULWVk1xKtnREp+hTEVA/B1J4K
Q1ukjHG7NU3XwUzjg+VqF8hr3aNMKzp1Nt1F86iMLcGTFhFYtX3AthStSHayUFb7z3hAEX7G5SWQ
8WkuaHIReNdhFcTokYXTeR60ghmXbokPJYcvdVzqGGDVbjTe5bIMcGHh6u/R8JvpPVz6x1yqeKsL
ZihTFjebHM5z7fXZSWkHWexIHpSXzkcJymbvMcMBiAVw2S8q1C7mUB9RMrz4yfBtML6OhTsSTo6T
poPb5ocO+GMaHFzHj5wF/ioJWBk6Knyuh7ViFl163kEj/ViLSFo3otj6fvIl6WgzcsppbrqAuSYk
24x15r0NJ83N2neI3KeRO/E4FXcG/e8VlR9tJzyuRg431ccrM4J2mLT7EhF5s0gGHXpm4YPXBKes
QMDvktKHRQQwxzRGu66tifbqGNOwdtopooBS6XxhSY0szx1uOhybEdZp4KxzRxuGgO1tWHbf6wgi
CgoXjG72W+ThIxpDGGwye1K0Rlam0b12Ax6dntvAkQAU/IMtAjXm6/BRJhcAWciyjbggZdbJppi9
fZaAljChfXN5I1x+zLpwy1SAaDRhJihRyaDGtNIDHqy/Dmj+uZ9m+NZybs3AMJ+G+VVgHt1mUZds
pF31GIrhIY9e0W6HZvqoBxuaQe7igKhfgDYS+ztqhOdGujN8lhN4CnZwcba5b74l4DKaDBdZrjQa
UIfrO1oNIjqqdSzGGwzrZFcOxqtsF6TI9E5tj+aj8fexptzOx6NfCrSmGdIjbMiKqB/9HFPAsazw
tjyPzEuj2kRx/d1ysfO5BfwubnI0YOJLX9KyS909OGDg200MoTcNTmR/AV5hcDeTQpaOxl1GVhbi
3zVCxpXnkT6coQZZMfR21mOB/x/kYNu3KMTafNhks4UNmc4/aZjxnR0tES1kixBEQeHUxagDl2ZQ
UIv3pKsvzQSkr0WmqYz8h0BSH0Q3BMqQaz/hmLdM0Oms3G7RH7fcronMjMPvmQ+Pxyu+1K46INB/
buk3rGbaGpsmoEiXiDoyOBZlYR6CiAsffOdmFeacLojHf2QE6BRDSW8CdXaLpoheorXAxClNjODo
ZpG1+aaronwo/OAQcynYuBlG23TpBpq96Peqjr/Uimxc4t3UhREgp0QzEl8/q28sjrhl94RMu3Hw
TGIOt06r3AN+wQi1PPRLYIGP7W+dAAdCoMuX1x9cn3L98vfDAihNPJqnq/7634E0JVgA79fnQR/m
PnZ9YsD48D+ec/16asxkuQqdr1/9fiKOr2AXjObN7y//8qeuQNTMh9TZxGF4sAyMFNWQ7uum4KP4
+yuLthbg5pct/o+XnTRI9RxxyfWb1+28/u/3b/5+0l9eJQrEFxw6yIXFEhZx3QwTMz8L+RQP07It
11//tH1/eclPz/m04z7vmt+vs7wspP7nQNOMmqILxhfms61ZHB2t+zumwoc+RR0weON7kAPC6aNu
P2LDRaQezydDERpEME+yRjuLBI4r2i7FEIqftx/ubZ8FfloMr0Xc7eIsee+z8pKTYXHUtQOItN0R
MW5vUAu8DO3ocqh3/tZss3ZFKHe7tcb+axSXwcWDbNCYQ4iVJS65tUkAEQXCwDKr9cqy+3tzzgja
CI3iqML4pP26vKmYvbsevEi/KO7t4Di6PmllNiUYBUi8JUqXwFlh/tJxED2m5nc1IIkTGTkWpZKY
uAM57vzjXLI+N8b5XSU5UUzxFj3Z2jJJN3cRNjd0+zY2THx4VeMF6f5wJIdhWqnBBEBmP6hpmUOE
MHr88aYFx1AnuXmo+tkj8zKnlPLbbg9Vah9LFyFnjm96GtfEw2LYlUjZfOMeJXKz4V1vSrsH9lgv
ccP2IXIM4zHaKiq2dVTJcN0Y2GUbfOhkfhlMNzuU7RKPjfklodW9UbP3w+87sW7tALV5DDJ9OLoc
OkR6fuSs2YTN3mhxpllO3cDHySNGbu0F4YS99oQB8rTs1IXGBOseIi+rwrgtxia4M/xjUwwX+hrv
ptXvK7PbkBQxrgpNHRQPzrTy2ufUDv0bognBzrL37GB6q63gHu1gu1epRScXbms/APtkqaighqQJ
PdrsocZeAIU28A5jON3LnAuqzKMzsJ5d76rboXRySFEDcyz7q+jxcrlo206Nl1VsLe10O9U3ior6
zse2GDUAXUOQCpO9wFwxpI2V3+xD8j1PkUYdPk8pvxtACaD7mtRjuLYn8zlDyrb2ZyM5zCDgiGJg
kuMCf8/yaWXRewitwd+XxOzN7qSOfkfLI2aSOWFk9khzXhUd98DJICTWN8ETXNeLrkFgqzFZepMj
st44c5Qcaiv5ACpT7grT/ginNIacvKBHWte/jdFQWT1bjM4EGwUMcYzi9T1vTV8Kpgklc+VbI8Vo
mng/dY7AxQjxAYqks9ap43SHLk63SOfLGl1laKChtsEzW8mId4MDy2+i9Is3fkhTm0d+iRikEVRO
sXhvKvcbaY4ku6E8nr+gGswPeINp4Nv6Mvnruk/UdkaMi1p4fnckK8kyGe7yMnzKIvnBFEkqD3CF
t+CqDBLMyaNuCIo+9J5PMp4kzrCOEJYHoWOj4Q/qLTe717GDC+cvznX02lDp2ubOTvFD0TkC/ZBl
N6FVbWPFRMB0SJtJVMCVq1FnIStE0PN336R1Vlpbm3z1lcJvsTNz7ytIFYSB+Ca5b8onrbOHZTww
dWRqeZ6b7OxEP2U6unGc77jKyShdwk1ndC1xAYQD3juRexMOQ9Mc4RNF/R00rWmdw/Lio60tsNTO
N+BgXDQkiAYLwj+qajQjYkCBbNftK1QV0gMsJJL2/GGmi3hw+oKbbp/86sLIWmNJPPVdoEnRtn5x
AA7rYcxZQ6TyxfIQ3bHOR8EuEfQb0KMDW+Aun6dDaAsOQKQocZ6vcTEEYK5R0TSTRXtO5MU2/84a
Y2yj5IwDCihajh23RYi3DJ8joR6DMiXLscNT6tikxCUvgWmvalHWJ8yY6Z74ows+iH0/w0iSAV1U
2R+dKXkygGStmSlGGzJ7DOY5stgr6DPD1q18FqEOjZYyFdXaKGxv2xX9U0rbwm7SX4XhP/iYSVZt
CGZ7nuU2edRF0+zyRnOOTPkDYW2XyRHmlmGB7VkfrW0LonnamyJqvgYTHr508ah1A+zhGctoWmCI
gL+GQCts3S2ZlwsOJN951cx6hoAnJWkmWO3Wtfgz2aSrexRr0cUwbxMTn3itmU7Yw3uIbAKzLgEo
Uzcxup6jlzSTP0UzheBzWd/Os4s4kyUFQCPv0W7jnUfSx4ibxmk8+0ZzBsTK+K7hF64G79VQJQUL
tt1L37Ygo50Xz+pOZgNJyGzW2PZ7Ln7TMdLGvdkkRFVbqOmzxQ0+e5DFPGZnhKt2e6P0X+KFJkgk
75vLQq9poRKKzmMJjyOR2BD3CVbIwQqhB2jO0GyGX+Qa6bpKKrJhg4F6tmBOWqXjwUx7MocQDCdd
+B5LfDuZ3S7B0tUl6ZxvHQ3cXdBmjD68PU3R195qCcAKxE8XtiDOOPKdK4rEJAT4X6cN62/6wn7C
kRkHUHB9UTYrBHn1gShtt6Te8JMJVlyniT70TpiJ0YujJd6wzG98oApZkk03w0K9sIYKalTTPgqX
nkYj8ycNXdk1YNBz9aRUReme9+qYp8I6q3gp8bQWp7ZqSU+krvcBc6272kFj7/bmPpGs+LlVnUwN
2CpNJupBleCHK0Eem31+IGjyV4iOHaGKt2cpwmV5YLI9awgYUbtYN+kmwhoWzB/DAk4JN04zns4Q
7w9V1B9rKOgSKzUXTheXyabMEOJB43hGpU3Oohix0STjvZATyIWeprCNi7sy6eZx+R4wh0OszNZe
ZKPuJdKgH6uDcoOW/AmU2mSqbPrlJDWDMN/yF3GiQPwKIjDkkCelTzBCGhfs2BTDkoXZwZ9wUwAP
crZAosYNzQrFGAYWTDfcNNHPMsnlZlYemcHEY2/pCT2m6Pz3nUXwDE6nubLLD/rieQOsDplFjbEj
T75CM/vaSTyRaKxZHFnN2ViM4GV9DGeHNRAifQcTyh3uJww0hnfmJPpwKmyKQ5zZp6k0R+yA4tYY
ihh3ccOloRevkZXs/FOEhetAtUOjTtffCj2OW1HVt0ngpLeN5x5VGhGvzgBzpz3Aem5j7/yU6J8+
PW0o3DBBFyb0AVzVU1wEh8mcHsdwj3rO2Gql9m6qesoZfJvJN6xtGJq2SU2SdmERZo5P8bFog36j
7K5e57V8aYIBv61+aWLG2U3sfsU1LXbGfNfJEPCJaC9mzJJEFu0FCd+Z7Op7TE7sgQFIfBvfuZz+
awbut6nTF5zsTQj0kH6n1l/Dzh25snn4hCW+tpFbY0M9xjGCW6ElhMPRiNY8q+xPVnRTje0TcwLg
4wbROfT9H2frvlWEZksLxVMDEHclp3CDM7NadZhcZ0PdoA+U237sWXIFeKUdt7kNzTq+OMXw2Fk9
vc+KfiSTd8LtcRl8KTQZeFcrDq1bmtJl4kIEr+mm/P5m1zNeV4iDhFcxWALduSoMo+YWW9vPkWBG
1UWGsdI6FUxksI21c1VuOlkBfwUNkx7c2NtWc2Cerg8emdXI71g6pS1mkuXBDWd45R60Oqczu5O3
PGBkIbzDtA8AqiC+dvDNKmybMLnEiRxXFostIOR20Ml5cJ/bJGZOYOTzG+rcbWZ33sHKgvFUjwoF
ml3dhAs1+PpgLDjh6/+4XbmUDtJfX78HK8gZGxJqRapOLc73U7L8D48LQ1RriNp9BaZK6qk5RbSl
TsP1Hf7X13ZXQNyPYMzi5bS7s9OR2dDXLbmysFlP7kJHLBPqB0wGGGBWBL19FVkeIoffTmmNpWH5
m6Uda372n38+ofumwWvAUXQHIrp0SshZOZP4MBtfZIcfR78xaEZBv/z8+qRxRPE2Cmhvsx1ygW61
AfwnW6A4pbN2a+qPyDNrckcUY/SS3GUl6UaofgK9GBNbZiflumzIh4EJ1q1Ls29xvrKs4AjAGGAu
D5kucHfewqYmXkWCOVjNIGeSOkyOQUjQI+2gw+8fLvU7HySDwvH77NvQFdNrdkprE4feFrwTht0P
41J/Xh9SbhWbkbbVSiyZJ1MC1biAiYXa9zZ1CzSodZtuWMUBJ4qAwY7LAyZDJDOMy4lySfE8t5M4
QRzoV4PhizcQqe3RJ4oOLTfMgSx6b9zG2Nolx2/bFrtuCda5PtDP3lidx1J5aLz1BMyOjgZMr+sP
r//Lly+VXzNJaUkHLTuGnrEB/tNeemteP77ovGaU00ClWjo4Iq5ZXD5Xrk2E6QzpKJveuAJiRSVf
3kdE0+f4nj2BXABQI1yLX1HFt+d+eMj9cxaaL4B1mGaGPV1e82Wmrl0hWb0Xo/3VEtaL0yd63ULv
gAL3GCb9bppHEEiiO7Im/llFrJu/RU73CmXMQdXHSztleecZwwMKzBcNpw25zvPosgLx+neswvxt
q2k3RvPdk/Id8eXDqFyKzdoc12iWjgWBL8RVc00aaJkLgSkYqkFPRcn5K6Gl9AVLRq5KZAR50w3m
Z4q65Vv/9aDpRzF06OJjObWr6/dzr2n2RkrNvvzs01OTfDn4ri95/bHZtd5WjfLrp+f1QY++/vrN
6/Nm7fjQwuSlygqmQmUBSWwi0JZRwy+8OxeZo3ZpguQVrk+yUXSbinoBg7ICWHlF0J56RRgT2Sdp
6J9VZyA7zWG0wMFYMxd8MLR/F8I+QWQB46WxW5zBfCAFQLqkDx+lvUzCHIOI5YAaFgOoY/Mj7TPa
6BOAa2Nbe1845SzzV4ed8K6GmUQ6+dap1MXi4nHj4loeknzjZ/FmCvr0EWhFyoqexU1ZkaUN1/g8
6mK8dYBDr9XSu4vykjlG3X5vkHmSWQMsWBQHGgkC/1XzRNnvsaYjF9uBr+W05k6gUd4USTlv3c76
YqXNiF0/YtEdci/2WWOQ+xXvbffWVjA040bfj3BVG22Cxw7FUTkxdC0fsGJKAlpMycJSEcV1jMh8
TyeSWr+1fnnw0U8ZbCedMUlK7fS1HitaNJLQKe750/DVtPz+BF/n3Urydidc94fO/Yvn6gdMSfdu
G31IpzTPoLM3UQTCKe6fh0zszUw7GN/wY5osfie9bx2/J3wvfi6UL5gNM6iziumj0v5LI+xo1yyD
AF15t5wdz0kQozewonZV2P7Ob2NstcMrV3veYnWUtqCWiOMngND3noPIiXn/nEN0KjLOs3aod33V
DMxc5m6P5Oun8UGdNdykvvtkuRGgwgRcPd6JJxwn7cmRxHXCuI5BaXq/6moAwzFj3NPI1pR9Yo5J
dC66YCLInWz+IilWCkdYe6v4arvyh1dCOl0g3WvmatN20UK3TGNHj+2xw2TRUkG57RgidVh394kq
7mn1ssqlOLfj7WCIQ6e7m3Kcq51jLHmV/87emSxHjizR9V+0x7MIzFhok/NIJociWbWBFVlszDMQ
AeDrdZDdek+SSSbTXotOI9ksMpkJRHi433uurda2SG4GWYGeFd90pG4pYgAn50Cp7RigUwgjVgcN
rets4xhii1uck+a2ydzzVOO4txheZShJTGfgnGyOr5FkCFy28R/Dmk26C8a5bHB5+cN1LMafNu7V
VWzpG6z7p9alV9E7z0Kr9zhXH2UcY34eDyk9eycleyidil++h/4MMszKIpqKK7a6VGX5m3c/wx0S
PQEQ+6LWmoGXx0dzyi4s9IK50h+3qy6Dq79HaX8PjORZoH+PRLaknQMQMBluc1m0eCU7gMOuefGK
6bPo/L+wfVIQO5hmWsHdKW+E0aOB+VTS/WW+wp4inGVZKOem+poECaJj/D36pAV5gP3WkCQe4sL6
mc1LK8BkZtGptykwR85EKWIBcl1bAhqmBhwaAvefXJfJNhUeTfbKepgi8db7brxJ0QnThyfbcfk5
6EUAC0uMrdOYnS2/fZE+roeOaSKtk2LtECUO10MvMkCPWg8anyhNZrf4BXJzvliexZCeJ551gE6A
EbymTU+8z1wy6m/O8dD/7HNRMvp/T/wsw4MtV4UkJslTIZQycF5ZS+y24TzGo9XsiZulDdrQo0BD
LksdbLQcHyyFOxSBQToN2V61zcUdGWxwuH6MI5NdHVQ0tiG7+dHS5HUj59JP9K68Zc0yHZj3YXwU
sQ2yz49ordlfWiDDMdNmM/ky3pjRQO0rhle/S591RzgsndexXiiuFRMQg9YvTh5WKy5AQGG0/4rm
YLT+gbt00QkfU909DZbxOwz8Z15hshdG9nZ1myKWnqLeGoQhDeDIjaF/BGt+qiLnUBEmXGiCSwv9
RoPJ8sRfiJ/LIWBC4GXPVTW9KFJSaw03LJD5CYjLBcTjsCK1fa8c9I+SBpZMvhCGZLn1ZGVYVLw+
+JSOIP9FAZKNtbXrEoGixiH9u0y6fWlVqFw7pCS/I7R0RG6Gv2ZN8K/keeTclbFxc4DiZALIcMO8
crA+aU2cZweLkh3WX+AU3236OmnduZwyvusBGVrrhsyuPAfAfvcWJ+4PphY00QY6yGAXv/uKVBEl
/Sd4CPuh+RmKEK+wJx5EYVxTiTs6Cd7GiFEok0IEcWDznJmioXwzWnbbKqi/ojilFViHC4642Sk/
lLuOxv56Cjie2t0HwyR7rVO/PmBVwOalFLo2U1A9jNPRNNWfsOf8kg3zrXUhs4VxQcwdxjF/LP8S
tEXZXNUTbB1uStQEU9pgh41f5+7LSLAdDVnL1dL3Z6mIjGZyT/+oeClaiXGsQdRWxQQT4P5ep9Bd
pshLrknQvkclOGgQCOCL6aaumCV/SoYCB9xPoHuJEj7GrCW2wSACYUKxMXC6bWaD1zOFnIYalBbo
bFqXaqbPKjzA3CoWD8Eioxf1koXsPPija780E+SQDKVehbxCosYjkiJlTuFu+SvR/SztJSheXyFF
zbmZO15ijVdkCPV+HqLmYHEQ23pZAsfPiiQEaeTrlcv5knAayfi5+yuT+pAHyJ5ITGF9Nc1646Fl
XM0t0iqixvpTAvFvN/rgOaAavoZ+XhOBntFCsTu1p9xMSNICAub0WXIunempYZ53Cezeu7hJY+7w
lsQIxZzqIguSeyNpXgMz/4yUN19CfBTHkZmYDrzmMiwPfpX021Hy9uLdI7Nv8Z1MY36uRlrkop5L
aIAcELNs6SwtMQBtPgS7xYY55QXZzo336Kao5+4P/gD0ibjPonGCfeZ40ynpLDRBtPUjVwPPGthE
pQ2+SGcd/TG2kof7g5xQ7hkBSnN7vvkM7sE66MWViOgTmFxwWQhWu9wdcRamYL4Uql+zqezLyGaI
n3yAfEFSNozbTrxQq6oXD6O0IHLPIZQ+F455dofKJDGE6ZcqdPvay7HY4YqgSkxTc++nXHJR7xAK
Vv2IhgpuwPKJG8lpJ5cZfkVmorIdCE8mtxdhVii6M5JoH+I5Zl91qWZqAWoh6Hl5yFC1L7Eqvzu7
T/aW2bqXfMZZJdvk4DKhW7sNGbYiRvzjhdZD4I3I5gYiGtwMWwTh4aBRPW1v4Qj3exMCP2l+kEG1
wrs/BQbD9aLnpykGw3PFlH8S9Fz64GH099qqpxd+ysZMe+jCDZPuFESQrWSFDE+RsqJdfuYeGpa8
RBNbHPh6xIymQeZANho48waODDGYiGkQh1BZRyPAYhRTTuSpTM/DqNiwYKcHzXM/WzGNQAl9j545
JjqGGLMB598ZNn5M7e4OKO+Qx/QbbjObJZUAsjElM9ZvJgSj275hZ0o6/rElop3LS7avXRrxRk1f
set6f6MV6gvEA5go7VOYIKjsrI5a0TtFuX2DcnWUNP6ooAyYBeabLzh73A29Q20naxF1EIo4+QHR
wZ/HBrq1/XQr7WgitKW9RmPjXeN0zPdz3z7Ws32ZO5Dro9f+zJTxJ7C1jZYU2GS0yFsqsK5dwQuB
Xoeja5id8xLzMUUgOYIjK8w8fNrT9DCrEsCkAkUVgNupuoisJmo4q2LbLDG1JJ6xddoo2frFRKYi
KP0s1O2hp5uHxGl88NLwvPw3O+y+qQdOsAma9xiRGGPNuNUAhELztZ6S6dHXZEsr1n8L1tU4xT9h
IzxXnbEaZRQiZMlQeE0kEySUKTazM2BOLNV2BeQCAdQanAMs2H5YCGHRZ57CVQmsidYA4cLXNPki
Fz0gOamkgep28JvbqYaljQwzCbEUGy4Z9GWzkMCwZEcBTbA2O9F4BSBopRBX4B6zggpmZO47Lpn0
1kf6oyGeWsbDQE46B7ZZp5cgBQWrCpuM02GxTMMmDCiZXAkqJcqsiGqmjw/WyMk6LQR2yCLamUTu
niyX0Ewl8v4ZnPUhtf+EWRBTg6O4HhmtnsM0vg2OMo4hM+k+kmRrJCU+pVieu3T0N5UfIcDKVbEt
6BEu17jYDhat4TnImvPUk41csmEQvXqMh7o9CsxXqWMz7FHzUy7zW9wQHkkSEGwiTyaX0iHONxu9
R/bDH2Ksf3ILwfsz0Hr6cxscPRnB7qWTZ5rVm8kUau8O/WeZpsTZOskzquLFbTJephS24UC6eYKl
atWV+q0lEGZ2NaoTZh6jS3PWJXIlhoS7dlMmJPP8q1HtQFvRuXQC+4Bdc6Ii2gRdEpAerJTpiesr
oZdX3xygryP5JgQ01LjPS/s4zEhpoqeyVjb+cefsA1ZxEC0zlXDecxQRlqN8HCbEVvPtn3KWBIVm
Pj10JhLbZKw3YdB/3q3x91esKHu1zZLHGGNS2GELnX/UzkGAB1zVvnfueGk3ZUsAdWVTIuYSCmdG
ZYXCHPcnChH6wDQpfJuMmsB5UgSqrO8WirvZT+jeObtc4OvQGYeV5zjzwUHR/1Dbz/fvavsWhWaA
pxVMAWLvkhpExR0KqLgJeNPDhMM0QgTT33vaDfbYMKgKUp+Yla7aBA0sFLtMr55gbtK4CEcyspUC
xHHXKugs/i14gb7Z3a2ZIjI+o6l45azPzGyOD8xezpnMKDZx01TZZ6wjcZAuzeBultvMST5LGxEr
khbI9YvXXip7pzUD3LJAwhRyB0BQ5dw59+U+3i7kl3WxoAQwgGPSRKZn2A6ehV9WraN1jGx0W00Q
9EIGnH6JeS7yfuY049acMF+h0GCHt2oQiE14zC1ecXRRpwKj1arDATu4aGaT/NVuRn51htWYnsnB
rtVtsKi44IQrRlmoJcOWAMkgHFb37/QyDrT3JTVzGmKE7fBnqsLXqJ9Y6ZghIV/jtDsQmKMD4y9L
QaMuGqg4amZCk2GgbrGGoLOCG2zQu4IW0+DQ6dLsJmt6caYurZX0+R1Zk27iGCmENqH+p+qSONZv
T7IeQZx/qGIqagFkKzJZ52Pmx8gZuRecR0PbvEmm89xwkUw8K78zyFrFU16n089+4CxGcAi7VcKb
bUNwi6eUwshAZdZ1m+WVYRgJe9CnuOtGSG4jCg8anHsPcaFV5P5mkPHnfT+ZmyW4qjxO6U2ZzheA
NhS1Af/k3r5rLTRBfOtILTmW6iOeee9kZYAWqkrs0IhQgLos1PZHW1rl3q3H4pwGYIRaDATd0I+7
IuaQ65uU836ujR9u3I8nLe1DI8TD3LndtW2G/loxcwehnB+9rByPSw3s5rq5gafm4DDZP4dI2zdF
GSlGs8Xwl28Ny1S3rF8mPPOGWVu50XpMD+Xg/uwiKHP3B0MNv+LYiE6TUTtb8gQuRjSIkMhX5NWS
Q8gZiN97rA3ks8RnXKeRdPlwxgnOOvrMsF3tZ1M8107v7lhLnLM1hGfEKNRD8G9qjviHxm9+Bbk0
100nn2IwsJt+MrbaZZNcLiqxEB3iwf4wSIrYpP3y+tFeOzkTzjSbsDqbJih/5WUMiLXog/1y5p/G
3lshcBLH3j94TR7safKTGIi+D1ih2ORatEeYgSDuF9mtHJS1liZ0hIF3j8KADEbKBL2c1MzWjLYE
guNcZPTHjRhBZ08+UoUSNPNwM1A/PjkZQSBjhKVs3rS4e7rCQ23aJlxL2nioqGSQOFA05W72YvdO
iQznG4edv3EtBNiS0/oK8BzY6aae1lULqFK7b33ttxyDKJci1D1l17y1VMbrZmQNui9EtFfAPwVW
AAKa7TjMDYeb/XMul9Po4HH2T+CHN9z9HnMJZvcUt82qGUHKoYw4Fh5TfzprCszrYyFAluhwag4C
SsQSCbNRpo2iAw4gv43VeOjUuzQwXIeUZQRu0v/meEjE0rrP2xOuF9S2ik31/jq57oeh0abZcolm
xDF0f8IQ9Mk4otoSOvoxUwhuKF3Z62GgSEhHCUP0XcwlgDBFfkPQGzfckxujsnFjDYglfB1StI40
MnHV0VHgXk3gO4FoTekZsGCZkqUmQ+7T92qg6mHoEBP85HtHUgiJ5qvjU+vFn4v5v+/yz6LkakJI
i9hbGpCdF9u5r14i2b9NXFZ4lCCp/HMJipahd4rnGzjwqyTFkhUrg+W9LoF+Nw9ZMLE/+sdExh+4
6LtNqTGiQYWgLOGbqt7bT4XD0TdsoVBn4ltgYKdb5m9Ey5IfPhTzxJrs6iut62ntgYMhUaNfOREi
E/QB3YKz5xXA6iKLZ87xD0aEQdADKHZfyck6Vogi0OyzkncTB76Mb7dbSj4MIrQqTdKzu+l6b6lj
I7FWBad4ZBIVLbh02hi2e/GWPiVL+7wL64VykRW32huuCYvMyig+CWlssBHz19Si2M4gqxt7PhRh
F28c2udkAfE+/r0mDvpkyEzvAp1+kjcD8NHCLENkUWIq65ynCCgcHZBiyt3uT4+cSeKHhinUqqBv
+65U3OAWqaJd7gHrLfAcCu0v7YzhO6Ghc2hGR9z8SnyP40sUVOYvGhUonst5viS2mx4ca27XEWb1
jUGDqhKwTaumOiaOOVytUR0LxeEvIDX2CosYhv+MzroiNiggygI3L4SUEvkm2n4u5xrkAZHsBKhE
ZMSTWAdV3Sg/nVIC8Mi5H5crpJXDVx9MP0yzvMIUeNAVOJCwXdKs2HdFax/pfXPIGSRjPfrMerl6
HNGwSFElimUlGAOyq0MWFYtIOW4p7jg78n/NoMO8HJ+za2fvy3rIfYLqwCOYJvmMvfC1ypqncrY/
+in+k+fuIdYlq1oKlo2uBhEJtPAhB780lNeWpkNoJUtnP6fctZebqBn5RV1FY292FitkUT9GNVBz
FD/kXlB24Lslp3ai+SZYkYMcpHruHe4bdsjZVphnTHNENhE0ukkZeAzpWZ3N1v+shX/M7AB3oHkE
GY09q6+/ws7nmuXiEoPzOvrMycm1ws9cBsW0KhuWaNij5Lyx+RKARxnLIIXNL/10MVOvojk4LPeu
mXbzruDpjIb/OvYsd60gu9kweuiH1IrDUk6MFsmwDW5lv3oMa24GUeKW7mh1O5H9UKHDW92featw
aafuBCrbeBmUbTCOx/5GFVHPwYO5eIOnmY0ArnC36gMWuRiv1ehBs+fyv4Oo7rdLBJ4Sg8TVQDtN
b5H3N8KEMAxkGTk1yxLg3i2GjTd3+TL3w7hSrQX4kl2lwl+7KQB/VDJYT5P9AKaQV8H2WhYwCMuJ
PZf75etiQmpF6epvcoVUCMlQGza8kzYT04mUs3DY3H/X8r0dCxx4pFUVgdq9H3dqT5hr0+JOGpIr
jqilS8+mE5eESvhWj4aKdkhpMC1xWWzrgYvCx9OUuy1vXsEeNhT5p1lYpzbzsY8tnKw0KQ+5R0cR
AD0CO5c/ew7SaTsVZ8eHTxUvZ/vCACxbOV9OzUklLNifY1rQXlwH+9wg+ZHK500BsTdaDndc/eSe
YRm4W3N92OxcQEunkPC+kIi+puMoXuSUCB4BHR7wI4Y7GDIMbb00ppOskLe57OLt0q4gpAPgebNs
m1wcFZ70eY9Fw9jODe4zyP1cc78q3jkwrMGPDmONTIwniK8RUvaAqakNpBPd3TpsbbGXwOo3pHu8
2Hp465dTVt56516Rj5NEbNO+YFwe61uKt3uTz8mnNrnpW9vdDwvu1c0oaxtcHBiQ2kOExB+N5Yyk
ZA5oGS/Xo77zkSpl82z/uq/deOloNEgU7GN1UPD5qRt5y0bLevGbOn3wJvs7Lz7BmI0fjEHFBJ3S
KRHi52h6cTIf4VxOp0a2Ge5nO9g4RDutkTVkjym9B1CJNU0Y11tiyQJm4JX/wjhnXerY3PAjdhiF
kQfhvpPcQUc7zbc6GH9kwxRvgjZDhDN1jPhFn6xpHsLghh4qtAyvxsyKZXrTq2+hieLmx61B6JTf
BPNBdd1N8hzPqYeQbXLao53oZtdOjx0drxndkp+Gb0EpW+Dc7Q4djrtXEa7BuYanATNCQgzHahq0
u94a2GMjCiDMDRXc+3LejU1/A3uEqWXK8mdpobypWL4x0hBOaZtDeu04wRNdWWzIlC5vI6fF5xkB
54Ce5G+kz/+nE/5f6ISmdBZW2/+ZTkjNADOwTf5HOOE//+i/wwmDf0EBCOB8u3/jB/V31//X/2IE
zr+8hTro+h60ln+YhLb4F8o2EtxNj3m8oNnzbyah5f5LLAyGhTAkfLBV9v8Lk9CEe/4/UxPYvT1T
2sKhj844zvlfmQ4tR/lmaKL4ZPaYE5lr1hxH93eIJ8a+/sRV5+xJrtzfP7s/uLHctkKkBzFlNUl6
yG3Jm7w/+NVEJ/j+oUCnAr9ufsgSPM02qatJz36e+tWvXuDACaKSa392NrFVfDMzXUcYAa+iodkG
x3M3kWCybgW96KRIL+EIlm/E6IlO4DEsgNOM7Dt4gmkztMhKywBUzSTxsNGzf1lAN/t6ns/DgATd
xdR9RHNFHoBf6A15ew2EQ2pT6WxaoilRZ48ZPP2tqxEstMH8LsYTZku9HoL8UmX84zL87GrXhZ8V
wppZoaAcdm7HCMGdia2qksxam/6Eil2a7spadFGmE5KTFtaKPZ1skD7CLxEfVQtzTDekufkNcEeD
nC9CbNdJR1J4HmQ12+O4l2b4OEYxYgQCfzjAlWTNiG/LfA06uvfpVCJCNmBhdRBYV2Ac6JgiOaVL
3HBgQ6E51+oHFW2MMAfal29Ou6E611ad7SkC/3JT7zlrTPPYk4uTKBumluXd8ji6+TWggcW0Ktwa
kVlTrXEdnqU5qL2/BKnN8WOUM57aCq9Cz0yiQlMm9caddHjVZFbjhYtCWOLezTM8vJqIm6DFdI+t
4bJak2CzUhnP2Jt5PciLep1JtITDr9WJ3eZUVM+pHObfncmSx/A8SMJjEYLClyQL6KnNKfLIrMur
/IVSe1P7DcP2srM3TU+vKYgWAXFQkb5LsDpRLGm4K3rOvaCvRjqWyMXGJ8yQ8YF8NLotnv0aFO2i
rzOOtvKvRVsbR16as0fNco4c61vNZIVg25cMmXl7Dce4JTQdC6xizN/2o+Cva/NcHQBlujuOp/C+
M5UeQtsrN1HNnBUI8nSkciYWr5VP5Gp76yo141ffIFNuQnphNjDnmpx6tOh741EwO3PJiDg6Qv0c
BwJnLaCG6xwjC32wcqtBsS+AYH9BBUcLNFgt+OASjjC2oGnBCtOMAnVzRw3DHFYLfBgp8UksOOKK
kcRGjf3RMOWil2qf3SglKMfEzd1zn/kt1qbCcabn2u3Xg2//yUNZ/Iq7Y9c458EGPz3hz5VQku0F
l+z5rxEJnXLBKDN9sQ/xglbuQCzTyd/RCD0EFvDlRfNyNF16lxYImzgpdg6CXPoXG+YrvHsLxJlM
CzbgBexsTHC6Y4xxCV31JK8JRV4KRGDQ/YKF1tVatfsBVrQFM9p0XHBDA5IYmooQLtiaITGJfb+w
phnIrxvo0/GCoS6pVdYaPyvheGs1EGNqYsZyiLG7mjJ5NAnM3NrrJLH0QzH9QLI47526LdYG2fGF
Eb1YfPs19dMHIfyfnvIBa2CIkrCzKxja4wLTLhasdm3i24CznSzAbbfjPb4kyITXCR+DbxfBMUp+
QJ2gsZ21Mbmo3VMoB2LW5nUUkQ5joRmirlflOh8MogIKTGiFc8NrOz9SZ3wQwvOe2hl9bLuaUIhz
CCSecVfxM2qnAtDi4isBCjMvkbYRahmSZ1EFBOJ3hMMJ6QR0FcFBSdMC6ou/mFeehqBmzDCFDyaK
SUZyjGQcQntX7ei563qakUAIw6dRj7inaXub0mSl8KKvbZv+1b2nk3v6SkbCwZlTb2fn8ow/4dFK
EAJVbl1vs6H7tAuj2lVB8E2D8mNo0vZolkyJE7N+lBPRnvE4Nxum8jW+5pZ+iZ1CLXQI1EzcY5wO
xm6apt8Ttqk1wg2meB5016JSWwE7gNTus1b3TNfxUiX4y5pS9zs/Kxj/qkMHV+BGzmRrhYcUh/q+
7hk1dBMzlzqaHqDQwHggabdH/CAkTDb/j+bMVdEM6mQ4XGLajo3HMJwh+p9GJV84L9JzqHCTEw6h
mBW+e33mb9uJgEfHH/mAIt92FrceEwzJXIofRFu+Ru2PpYVcGmS4+pAJ/dcEQXQrM/uqu2BCrEaZ
nUJhUeUMCHhsmyNby5Ngjl9Vzh9Pv7lJ/tETrPCiEaevArBsa1sjJMkFUooAfheJt8+h49IgDqCT
lFZw5oBorG0pfiXtRfvZNS3Dk6joRHF8IIBtpqqWJxRj677G0pyHEYcQaZFwWPMq9Up9Fc57RN7r
i4D5QOePVaV4QFhk7QUdHlr+4s1aFC5tvnVBl2FqJwFkjKZ5hdzEn6Gkk54ZIdfcT4n1IqqC5nAc
szA3GRL60dt5aHfskYY3YWl0g6rmlzFN89bKTXcdBDrcCczdpGMi/ojdkX7x/JHYdQ0VINlITfws
18evioYyHCr0RC6pIbMbucxemDQypNt1y6jYGkE35DR+HMlhSMZdgcUaBVYgkw+LZtLZcY0/jg8O
JEMjs21TAnNhGKo1oTDNQwJ1Fn1lmFw1nWZHq6Nf9Natkro4RkiUV15jAmhwma1Bm9q4tcnou6Op
a8/p1lPEFWc14IGCYoMURXaKe8KcTB+dJoYlxnk0J1n+JMz8aAyW3oykxpO43cInc7pD04LTzwZC
0rxKvMG+/7ASwRZCgLewYACPGVnlVWZ9xROemtZ5MDpImr6Z7cuawHX0jD0SH+9Id/cZ+s9Ncxmt
ne4sluaPnXTGF0dDy9bGayDSx4iWMCiM/kH0m7yf+xO0/GkbQ9Hgppk/iAjlhGOqAGpFOiGJ7z7Y
dZxdObUhymk2M88RNCAFBJeeGG/6mO2KZTN6BMxEOAR4fa8rsezigROVPJUY0nfCKOn3uWDkxu4X
enzwztBLTq0jvzlrnZuQKN7UaNK9A6m1sSqJqt0XR+xteBaKioYWvOm1hy/hJkkvXhnOkmtZ1MDk
M4k2S5CYqVGZ9gE6OM+bEeulMB0LaoU1/U1pffAskWYGKBzJK4veOqedtl6wtyOUpAOeVxfAHRwI
kuxhJqQnbi/6uwJVu1PNRwKboVmyW2+6omAF862LXTCVQ53HLlhHxnpIMipSbWZPHIzh6ZS4Z9xg
lxVyV8z0lFvYiPuSjkQnnUOnLEyXjnxIg8Q8C0AKGw0rs/WD6uB2/WZmeHml38T1iUZMC+R5roBQ
WRUnQxVMjTSUbjZvrgyr3zQmflxwaSWl2cFSIj4H1lzgCWVi2BrmNxPpDi+K+8vu7WazSOuIcdIk
Yo8E7EG3SrU97eqs2rHnxOB9MfZYacGYjdcTnwpagmXpzL0Agkn3aNX2r9HkWkns9jyD/9gUGZZE
Utu2k9epVwx3aDkGtsf7p43CLaeYl7PJM2lxguCWDhSnk+Mce24OYB5DuU7z6oWmI75UL5kvWizr
dx7g/GSyRxYJhB3Umc+NxcAVT8Muwy36VkTdaXQZ8jhND7DY7tKzABeT0m3aOE5MYlBDJ/kJ6kq9
yUsvXnSvgK45pnRuk57d0rtJzhjrELPW1uItL1JW7qJOQi7C6k0xKScaNXm0CoR4ht2xCRv2WZJK
SAyV31UHX5t6C6begBcCuCBEJRRUYXqZzeyTUQGIl5genzvqYpMH5tmWvXuhEHkMYJ5t5T1WPZho
seY7HxfC1U0A+3YN4wK32WYd+mYoj3jL1Y4zR/eONJiqugAaEyQUBaJ6qWgYbmWMMLzX5bmXlXvR
GZy4Lmv3trdxA7wWpm8+A9D82SXB0Yy9nxO8VVKAYwt+isNUBnl0qllGR/p4UZBaO1XHm9lKYp7p
tTXm7EFI/hDM3WsnmrnMug4n7q+4nqYTNIiUHuGKg8NHy+h735lsq2avFt3YFxJhG8lBcW7pSzEp
obOD4XcN3M092U59iE5x54X7OFJfDu2Pq2RjX4fM39PJDl+MVP2BMdnsRifpydd4VsAn3mLHLfZJ
/KczRrEbmna8zHN6zg3zbE7M1ZjEZgOhVIUig+NRzAEZRQ0KPYWfh9oVI0qLaKqZP+j9OL+nlObW
mJV/RVusilfec7CTQiK2bubHuve4p2O6hqYyGQSMc7KZg90AIaT0wGMKzaSFQduxdXFV+wOWppm2
O5bgLxj/lFkGLcDQZWVsVPcjqjt6/Iu2jZs0LtuA0Q3X0Rw8ezGi6QjuCwlN7AMepDwbEqTtd8+G
YEBPArj9u0gZR2HWT1Kj/IMjau0q2vJtjb3aIdmZN4c7mTMw1AAQQdN4iaLkse3N/LV3ExZoh7+/
lgT3MkrI14bJYN2w8LOXglqZ12Vtcnejga0heAAWQOO1dmjcPtaufhmWOEKO+9FeCHUJsxHLFJ3V
9YSjYNTzT6subqMwh4uylblLEEquio5s0KpcCiuw9kj4uB3lvCURa1xB6nxioqKx/eRvBVaIncvh
frRNd9c6U78tPXUcVe3uEtvBwlygc3dd8723kmwbE8N8NHJ43YH86nwfQ6BX/JVmzS5u0+QqlXo0
OWxTZWZQzVOzO6pQvQaZhKRi9zNBtezxo+VtIuqCS2lixskLMklIULGOBMVd67r7rrHNbzFgbp3c
A83Di50CG98yWIeDWtMBCMq6uTZ095BOv7UeoqiAdWA32q61Y04gr35LQpSAz7jEFvSkEo8QmLeB
TQxVl7y3DFnXs2EzuhXmS9y71I4KBSP8wc0MKS5ODUosj0FHxHPjbVPfXSJ/dGNkHz1UO210FiFC
sb7mCCO2iFeNmN564W7qYHD2pAY8k+WHSX1qdjpBpkQPogenOqGxHMvqzFjn5KHyIXASn3tSITEy
MvAONcR71yl/EPD0PZv8uMKaOB5b3PwjCCA//W2asLj7sL9Emmu7XBIVRIFeCv6jjTKVH0/97U4e
pjeKt8YbuB2YZAP8Zm5XN+LdpT8QwwcN1VSvnaaF6vCa6Ix0shBs1iSHW+ma5qkRhnlinfIAbyyf
z0Nlne4f3R9QRIdDOZx8l/iKyXiC2ppuAiOWp/tD4zTyVC0P909ZvOVamBrPOiE/p3p5iHNNRmLf
xg+ui1iGobFD1RbcYM6Sub38tm55CveH2sJhQEbEf56E6AVOCXD429EL0WYuD/eP/nefdhpncGl0
R295gqJwxKnzfoOMl8f7J/cvjyZ+1Ey136KV5WaZeUAFmCmclid7/8hSyWNOmb8bRpJl//6/BvAW
LvvomC8vUhEN5t8vEvw5G2kA3nJ7SP2T2w8oOQLLS09DfOt7m/5MT8DmZIj+MLSol1h4GDbycP8I
FNg/H2HYq+/f0VMAmFuzBW/patTqVLM9go4l6ayLIG6JSiM0Vox951QPJ2v5d+PYcQDlbbLDgIEA
iUlV2ajTjLPm74cR5zfCx39/UbGjcJUwwOase0P7rU8hVkDKSD6idc989t9fK6nWD7D+1+4Y6lPv
yn8ecoMI2cxPXvGb0W7z5HPUEBdC9w+WaKwJ8xpUQh4fwNL/PMhc1CeK7PrUBL3eQHVYxhrkdMuA
kVFvZPXhbhLMh7zBO5pzeUfIcuwW9yCWrxIVaTn8/SnybWL1hqZZ3Z2Td7dkxp14lC5ylkifME2X
+yZOLgC79AnoMTK65et+lcFxQPOIbNefoen15VIBL1FFgccRHj3IwPWc9VvcH6Bjr9pucbiSrtYd
6iXlzvBAIWit53UX1f3pPw+5OfYnxL7jrhrLp/vX+f3pKQiI+kX8D0DHwkJjDN2pLkVMF09bRAbL
GuG2d7KQiaD2j4d10eHi/c/D3bqLVnhxES3/50b0aHeS0HROyfIDm+VZIKdCzHb/vDUmnJ651zKX
ql4rh+sutZHvG2OyiTyWSU9jxREck8qSkAo/GqGg9G+BBjOWBKRqxtL+pZiUIADQ9EVm98skmxu6
lXXUmUEsdgcUGMuBEU7jas5AhTgQtwmgbrq1csKfvlc9RTHxY0I5uyGVL40VvE9FSRZ0sTMSQChV
k96QjuBCxJ94jXsbcJDr/kmxwQZmsx3JS167jv82OdHFImx9N1CtQ3PVwQ4HWJEgEvG5jwu1hH+Z
+UOO6m2XEux70Chr4epoH2VFaG5c/4TkPN1WFuxePAgrxHVB9t/YO5PmtrEsC/+Vjt6jAuMDsOgN
50EjZdGWNgjKtjDP48Ov7+/B1Z1Zroqs6H0vkklJlkhivO/ec74DHRUhds/6Aiu63WQvZeVZmzDv
Pinp+mNPrDKf6Apnsl4JprJrfT9k0tngW4Ofp9rlTAaw+gTDzoco+pigQWGW6JUq+hYNASmXeT2m
O7JZBemaw0rHaj/11o/OQs/Y+awnFBk1MbU3W+e4KKUAooAKh3gxHOAjo1Phi5uWXdsczZDTCG3l
Zyy4TCZXvUi1XTm6x9ZPnJMHoBBXSiPu3aI5psnAbGy4H5qSuR4C1jVKTwaRbd0/tfhUWs16raHf
MICGFwlUDzzAFxKZ571H/F9Dr2wPzwsu70C+I7jU8m3wCS1iuL3LTnnRfIXWRpiXEPQ2NBPFqvHW
W9xVXWHiCy/Q3oTjNcFl/QV10kqY4z71sR372aiWndnzFDrupi2SHaFOsG19Y9oCz/g24DqkxKQB
1YkbA5vsQwz9W+FO+spQgpzZjVcVKY8YGNkZaMwmoA7FBxv8q5klWy9TRkgTFqBV7sPB/DHkw0sM
uk1jwB2GwRMwfLmZevqevuHsO58GCG2J1SSQvDZuQKWPcdxmvEElU/pb2u+PxXgI9ElsnCHQ91bp
pmTKgc5vwoY0win8aaVgQSwKcmYLqrs2PM+1Nh8MM13Pdc/KTq/cFRTjO2ljfrJa/5UVwoSggyVm
R40Qt+/0Ct7R1NkbIlfL9UiHkVEIt5IoLp8kqV10OVodCi3TEBm9Dg1esNZtaFTRX123RXTOjSeG
k5hEkCKO95Tgb7PldTtRoRXKgZN2ot6IqRzvSWxLto5JsG1zz6nF0UU+CaY8VCCO82bnMbqt/lLm
jGUna7rqRm7vwqF7ByyUbTRHx1Xqcpi1SUTnIqHwKTWUWMVbyI5hHe5sypDUYkiqtG1YMQJdPaJ6
glUjYRZDZ2EIlQdfZsk7DRyv3Blugq7Nie45uVZqlJGBSER7Dwd6yF2ooXCNszhHwJT3ycV+qnKc
s5YbEtLE5qYXY8Fb8W4hIp+7oBwKlufoMUiQXjkJ9umeVp8UWniuk3dpe0CKKpCrBuCgMI7WcZQZ
z0agfyNg6J3GdrEKQvSowCYrzwjPXFu3UJL3FHHbqAE8Q9x5iiQBQkEEIqzn3rsn9KFeSbP5EjFY
YWnyQ9P4fxAx6h8mhMrcvTatbomdl2nfHRswsIsZvBmV3WAyriQdzJim/HRDbfRFjCPUyBQlOdDI
fusS7LDLyTHG1kb/2ecyTD2NzoFG90pEKHCwYWSFPFWRwDfbmU/6oa23bcmRF1S1cyyxFKyhYt+K
tnwtpmyTukRTpDUgoNCrSU6wIQKkzrCJkZ/1Mxd2MwuTbQHcwwq5ncLUeAN6NWCilXfEaj1wwTKR
crC4Ma2e16Y1yeLyIcquGNaBEDT11ZwTPHfWgK4aB25rxPMVl1a5IWOZztrsHBtTPJTSokVr7iqr
kYcMQbyNGw0dcgN3HIOPAYiFfkiOlCW+H4ASsujCc5ZVWzeSH6HWzvskwOKTDeILhedXPbI02ljT
HiYuNIWoISm5G1ZZHt7HCLG2uv+1h7q1droMhNA0XpEq0012T/posRipfGPvSvdltI3tLPW9bUoE
K8xjWPA5FUvl8lZmw9eayQESzBTyz3CLy9FkXWtc2gl0V2dqq7wOmjU5xuPdoPePgBR+0gy0B7GO
FARhsOmLMbdECV9CU0jU95YfLA+xoiOiFiZzMcyu9DUTFBVUKctDXVOc9lx0vTyiLSbhBcfCfsAX
TbZtc8nzdtyHzrqpxxP0HIhzJZXB8hAgGfz1TOLFg2hgxICOAkKhF4kFYAeT0UqvQQ8J7HDvMZjw
jPnYxzq+enqSjOnsYMP4E4QkI7/QLueTa7fTIQvS+zzjxuP7FaYLbuMokdG+FyPsiSqzj6muSyr8
eDpN/kj6I41btE7Ur9wkyYZUZAaB1gJ9Vnlcvl/P5Gjjt2JR74EAnsrt3DOejNPLCPJpp1u5j4vD
p7BG1IK2F4JwT6cwx/7jM8o6uh6FkGhrbDIoBhEnYSI1dXAYUs9AGRC7eZ6NPj/b4UhHhOVVCAQY
4h64B3QrJWAXwWxGmG2ytUPYFEI9LM+WhzHJWFItT4s+hIGAT0BPz0VMY2hKSWdGQ4QvkwBOibkJ
Cx4FnDTifku37EeoK/SIJuB9lyA9li9Z6pESrOEOkiP9D7XLXFxLv/YWCpRxbyfNXT25Nax8Hwpq
k6QbkBqShn2crn0Wf+tYvZQ9FfTOQ+zGbI4kHJ/1PNb2li3yQxLAwpGUhX88WAWlYmvGtHKXp8tP
JOGgAQ6IQ5pG+TnqAGIORfxQRNVbqo5JqQO6Xqdxc68Bitz96XsdqnLyEAiUkaz8cCKEO2SCDFQ5
ug31q8sz5tHdsS+uYyKsE1dO65QPIWcCQjylb7D9GLKEejDUEgFgGAZU6PkbgnjpzahVhF+xnlie
LQ/gj0zYLWWFahpSjElwcqIkznHSwJKinwdwaV8EbXjCE0ovz8IZbFbkrtDWo6y3uyBEdNRwjKlS
f3lQMLedGboPuVrWdbH3s5R0SbmtH6F9x2CxKMMp4YqYY6dUtb8bti7Llom2gUpnZWAHA2ZSTBiQ
Pe7aEPCozAJCxh8PRGtkByNkCbtwV9iuyGNjFFwDBw6YjPrXg/+/zywFEbIwGOMlibzdFPcPqUqy
/6UW6ettlorqsJER2eLrEdnLoRM2CRWcXrlaLfoO4YIypI+77IhQIVqyWaLmaBsXvBLjazof3cgQ
n5K8KmGMeE3hnGvLOHeMgGhQ5hN4BMfJTwjX6Kf61SFyFZg1rMph30v70Csmal4Fl8D3i93yOmOe
Q4EZHXXJA6dvg8Een2ErM85xe2r1oKTxa3e82cE+eLD/xmUhpDkAqiEEthBgTpY6NPTYoW71gQxC
gyhO6gZ/qtVPly/toukQpHXHTi3mBv7FJrDw4oyzzYXSUmoRPyKsjmUhK5B2DvYAePDHDDSFrf5D
mPKSzIS3m2oV6jpedcrSELzR8vUUDvQ8G5hs1lD2ZzdDLF7RVlgkOBOxn9mvp6U6PpvWag5MDzbL
W4/qb1JkzXF5p2VGc3htmd09EkSAxHCIGKMsx3MGlrL2dyEvUurSAj15WP667GMOpeXp8qCn8a/X
ZlRVn5YHs514o398PQxWuy7s+Vnr0/coJIxijLx9O0iF91FHF0eIAapx1g7BpC4u6nsIDusV9lHk
D2oL2G4P2mbZDonWfpttAyfXRIC6+mF0VyDGQWHci1OHMbUcU+vXubm8xUHWPZJcBKtoQagtc+8j
kOUr+WM0dGoZ7oVqpaivAhn/QFWNl0BBhgLGhzi2gnZtKP7Q8laX82X5cnmY1Q+wPYGg8em5L+98
kloN0c+880kSC+0MdQl7Fze82isSoy/RozGLwGHsj0OepydhccqTz7ymg/6NO5iGkDfPMGw1z3AE
s7p6sXrPOvhp/2AUBsuHMFgVrGk2E70WxLzNPaL5JyoImpFcuUzcbBv0wPgb61CuLEH7ujYizkHt
ZJZsVbMavlf0NXFE5BevMr8lnXiDhPBQw0aFupHae78qMIiSlp4l87yvwK8xzQMoUpVn7HZvTm8x
73D0i4YKcZVjRlnLCI1Bm7+DEsYsNMAxz4CDFCi06ZToq8Hy0n0d26+9PFt1cF9mLCdNZ0RL3z8k
Y/ZOCBLXWfsermKxgqP6nXZ8e8HUaA6QGZopkpcs0A8d9ZgX1tgyZXF0a63bEMEdbJpM3NOmf0J0
iQnl2XCDaVvZMDgnET9OGZVxXHWQAqW9tUwWxhSpFCrdeKya8jtnJAlcGkWZiSOUOzMGUshizdpr
kT8wLSC8oXZwLmM3kUXdf5T6k+MG9nf4iJLRhBrxlNSoQx5uvFG/hrb26NO42CZGmh7F2H0SGo6b
PRqep7q1EKpr/m45GWk694cE0tRUNPp+JM5luYr4jZnM6+Up8T3msZZHZAhc13AcPhoZdCPgqT65
I65+XASM/6/1/HdaTx1zx19qPW9te/se9e3Prmv/QfD56zf/LvgU/t98U3gG0Zccn8JE3fl3yadr
/c3RhbBcx7VMnD8qnfV/hJ/m3zyP8sgTnnCIirb4EcJSFUZtG39Dyu77OpJQgZdDF/8X4efvWWOe
Z7hIPy3HcGxmE/5vGYeYogWtS60ismR8KG2IFw1necQFiRYFw1uPEf6fNtLTr9Cr/wDo8FTGRdf+
13/+q1ekkrWJwxKWaVi/vWJW2Fz3J6M6jMChLTA2XvVqMpK0gYCNAT3Ev3653/JgbfUBeSFOLiS3
tu2pKMQ/hTiGnRbMTUV31siQJDG7B1d7reb0Jur5+n9+Kc/yTBvOr+DT/R7rPbgZIR7NTCO4TT/T
LP0MtPgztrZeGn789SupN/3nODE+FK/kkOqLuw8e/G/bsEP70kbOVB0CbfS3vsfaV4Ulr1Mqrn+z
/QyO+X96LWEQf+76DFgRI/+2AVGQMu/nUwGPMdeDpV+9utlUnjhPuA5Xokb1UnpHo+mQnjJNcgf3
gdX4dsYy9Nef+vdwSPWpqWaRFPmWIWwUz/+wK10kDVpHr/fg+9pOTwOs5PIiw+lqaPI6VdOltd2f
QKj+3Rb4F4eQJyyGPAS3CR9i5j++rmY4JS54gtGIqjkmenc03QEg33ipO6ygKiCpCO+SYr4mHp6V
UotvDXmUFXJYJX6wVhMorkSkX/56a/xTCN+yOWwLMLnr2kTM/nYQIETpzSwqqkNnt3D+MucAu91a
0ajFNe11P3r9nnYS30iCTKXOQupCHZqSr8B8A4CIxP7T70YR3v76jf3L3eSQDGgJnORcXv5xc80o
NWQMWvygMXo/VAMO54aWnpQjJ7jNGeF2KHG6t4rAodVfv7TxW0i3Otu5YP7x2urnfzrbPVJXBzp/
DJYc63HU6dX1IfazkALKbKbrpPtsCqDDoxAfcfxaNOh+/vot/MuD5U/v4Le9MqZ5RNXPO5iZL7Nq
m67w8W4zISyoV9LPv34xUzf+eWsj/feIAoLtZpvm78HPZZA7ZM5UEID1aufW7lmU6edIAsFKMmXG
KJbv8WIPWfzaIwNfyUjr0GmMF6exDuBmGfvr8sxg6VNmkmg6jh1Lo45gXEEL91oRpeCnw0Oo9xfW
IJcyQWlRfp24wPlxchMGlt0W2uSc7fyivGP834sc+zvl9kr9+15I8i5oA4/lnibai5TBuiopB1vv
LizmMwRMa5Wm/COnoyS0yEqdEbsRXsyxwoCLgc1yQk3DeLFtcRzQAkYG4m2DZVKEi489Wty7qInX
mq0E/fI2ttMT4lJ67RYLsOm4GHSZFq3ntHgCFTHCTGbanuc9zeQoPeZ1CMsYCFYyX9EeHez2R9on
t8zVzyA6iE70ERkgv63IoSYu7zN3ss/STD7V8WT6HMIGQc6ruHi2nPa7py7FastAhAA/aLY72Fwr
dzK/a6DMVsibP0UU703XvW9Zaa5GPhfqosM4DV+yrt86TkudPl2Xi0cnpjN93BpMNNgKcn1uoFKv
dsMGMrnijX7DH5DyYsQeO7u/jRofziPmDkTOqh86AG4o3GAB+926NOg/5gTurRjw4WJj1R9wAVOb
P3CSzxHXg1lqX0BQsyXL/LPJ253fRJ+dG96bFhMzW+YQvSIdwWv13afhiYyGdzZy6QF3dx3iAZXa
T/BOcCQ8OpYUvZ5Jt6vzuS5W/qmOjMeqZE4BZJ3Gojc/T9AOWQddfW+4+PinQIOeo3Tg9/3W3z6n
LexfUYU3cmLA+QU1HFhkt9PZ1rObeoliHi/ERXKgYcJQrxfL+r1lFeVr2c2a9bOjthTFz8NUiQc3
1a+kauEH1j5TRXhM8tvgErLB1KDG44HmYOWV4bNVIhwhqOuSeCRi6Bi86tBB1xb2zyndUkbkgPul
z/FptwErmvIOjicDPpXJKWieM6+5zrwj1jkAxauY9Ow6uSVppDErqx9FOPzEeg7iz2JnNcKX+zp9
KH/mxtZgBdEFSEHEifPqbnn3bsrnm4zhou67SY3kOr6ZEHFINbyN+BJGad/5Hdz1yUDhY5sMzCL9
qg7lUd2cUSI+aD3qojmgvWawb8g69vZ0SNHyDFerSapdC66E6Zt8NbDd3NkEPTAEQNMMelvVMAJC
xq6GwsHxYZmr0Eoel8OxdkI0NZy4RAOTzKRl3ywzfHa7wgQUz0svlxJaTJ+jmK5+xrlSEmUSoHgd
r5ZKjTU0rsV1UEO3nOUOQ03C5DC6dQN1hJ3iQWTOSJ/upZ2pCZfLFp6YK54Acz1OHEIVoS8TOEVk
2/JqqB21LkP9ezCDNXWfddVe7N3+wlgn+nTLql5lOpe+rgm3bpW+uk1602pgE3H3Tnd2kJwDA4eL
EaY3D3Ipa9sJiA23LH+kBJ48lFRjrVn75R/4JFDWIyeZO1yxVZOqqfG2JsFbtyxeyuBVlglUo1kP
rVdraw9Mu+zuqnlVujMJ1ba9m5sJ5W2sEQYa3Os928ZnwL4fddSPuIUa12QaHE87ouAcpPthvHOa
6d5z+hJwj3kVkLdWnSjRtvK+0W8A2a4406cmQj5nID2vOsPfxh35KAwwN8H9gl1KNTYMTWsCikgB
Ke2RzjTyKz0aT5ZVH130gZu2UrfJcsKGofOyQte+cG7F+0Sgv9fAOJtdq9KgsNFG0E/Cyn6JBkE8
41T5rPGTV9WMAhMKgx8ABqIZQ98mwAM4ONlWYpTXxRm+HJBL8SL65FPdDvQ8+3RCcdB0Ng2XuK4D
3i87/Ucd6C9JVKwH3Xgmwuose6hp41BuAuGh3V52key+9n6+n4jfXA7+Hqf9xjsx+PFo3HJAFUlx
M4xUbg3MQ2iY051kIY9eF/jUNJTgZvqfPTQC0LfipS58TDsBGC7cK7s4nwmcBjfKLDxod1bYvGKW
i/dhCze+zu86X3M3TW18iL51NsGcMv71027TdrhqMNaZG33kmLdCbY/UhAyWCTaCY2rkKuaclNVs
En8pMFtY4ckdOX0cjfPQpqk8hLi4+wQ0eUX/GJTDIZkNmlx6Kzc1FE485f4xLnDggu6ZmHZGa05k
c01y/X1RiYj2IWW7J3/WXvdg9ly3QJn4QBd+Cj0vtgz7S5gP/arKAM713lTtLIcXG7iY14lVk5Yw
bB0AOr/2XZlxDg1z91nY17bpH6eJw6XLG5eIRvOWRhBpUj3WVgMuDrzyGTEg7HbXNW784oNpt/Ge
CEJYUCFmNVUT2eaE6NxhkeQnPmoj+HiphUo9m+GVOBESqoj1RTRa+Ok7pJaqlg1IkFn3Pyc9n9aj
h/mLD5XY5aXoxLWYOAWioH+Zi/GZDGPwwuJhJrgKnTunaDha31wMaavlEuT0OYpKg6QIqJG9S4gE
9zbSOq+T6/3MJk5by9Nf3dEF51UkDM3nihZV7IMeGnnGXsk2HVlKsFSptKr8xEKzIzA3hFcajgg1
euJtTWfThQUSS0IOkJmTf5uAD7e5L25mKcrDHN61ODM5wykMes5l4DmTQ74etpjixey84QV+ABuq
bO/N2fsu85Fmljd+JHCBolScwlCK93Db6+6u7TTQquAD6a9WBxbf8SYZ429eC94Dee14p5GLnMZZ
gC4gOZv1sK+DKr4P6wlaiSBlsiNxcGNn0EmtqPwe+7LmVoNqudBw2BhXHwKsIMR3bU7Za8ytdKPH
O9i/DK3R1yFlh4BSz/WWAzomt6cg3CwnHbNuNH0DxFFupCm3ZSqOTUS4VEvCGEOAlfu+rMltDvux
wIbYuwQaQ+8MiciG+0Inl+k+ZKUnZ2oKbJvlYyrADzqYsqqo2vhyQC2bEYgXS+9qgHjD0lht6rTD
TJX3T7ox8I9Jmc7NNjzb8GZru68J9sVvIjoJGQAzAMLa7gc8swegWj0imW4XW7G/nyr8/r5N89ZJ
L37GUZRfvRERVqVKhmbijprqrQapkVlrVApmBZBPYOd+Ou73buL2oROIjZFfcS7Lx8Yy7gKXKTZh
NSUwiw12CLS1k/3N1jRwniFXci1MKbRCFiawvDn1Bee/9O3DkKeQ8Mpo7xLPuvZrx1/NlUMOasot
YGC6SNa0h0Te5biUW8dHvz9LHxKYjOFWxSRhNalOygnpU6NAydgkunOIpmY3gg29iwzUfTLsuSNN
kOjBG0HTfkxHhspOSSBH0dkbQpDdbetK/BrDoKTiHWk5SISY4lJGedmmgG6/983i4HokSrhu1BxG
AjdbnK11i37XZ3SwH3u4tloQ4OnFfdRFgdyISreBXBAZH1L5IeP5GFr0KcQ2cIFQry66DqZ2HW8d
EX1ajcucbMj2y50OWi2LTKV0FS1AGaV/naH27UP6BFzO/H1QFBezZko/59Ep9kLr0PvWJuKusGdm
r8zE0b2POY6O+2sW1KRlDe1HVmvBjojNaANS7L1ER4AP6VtNFjTBG8MuNVqKog5UrU0EqdeJLx5w
1B2rN7GDfn8PNfMV0BJpm/kAWiYmXob28wZjJ+dT7x28KaRAZMy4MnqipgwOAlgJFO8GkYVD758d
lg8rzzeuhYnJz4PWvNIokx2MiStZZTd1w/zVXSJnRrH+FIkgAbAE2GKwVzpQekepY82QEpr9lLoM
s4xZO5dEg25akzoLp8hqAJmhj+CEkjjy90vZiuZ/G1YA8Y32a9ZJ7rCsZpKhq3YkJj9NIDPXOn4Y
zZh4p0ieGSGsUmq89bJNUPF8KYvyiWvSVzRcD0up2yUsMz0TWGobJ1fTo3hLw+6CSqI0f3aSz93o
9c2v9qpSLgPzWuBlsjHlrQWWqn2sNwX23TeHawcXwQDqb1hsZ8s5qP98kw8N1vhzbsB/D1FSbMMs
eNSyyAOwwbeqEVRQXvdMS9NbU1Bo5CQ+GrUXHwgW9prmLvK20C3JaUbPkdgTQY92z9+nuvB61nc5
/FJgwJy4eDc1gyGmxm5EvqF0z9QzvdoKkQcUpI/d16BNPmbcWU4Cqi600ptps/3HmWzZnHWaJnyC
3dhjZG8gHmJFsjcLNm6ZPbnD9DC7zkvuiQc4a5+YWrgsQYjy6ocyUKeYM18d7tNw9OpNmVRYV/r6
xVHLkHFKv1R6AXG6JkzA8Np5g5P+bA3FnebayGdqb9oGcfEGP8UxWV+60CvSgLUey5XQY2kKQo9y
L+XhV0nVFc9uwnWuYPEF0w/RbRus/ZkbqlqWIkN4N7uDZuPkim3j1xEa9vBWsM2fEwISvQrfe5Oz
r9Xb7j3kAyVkwwFNlSJbHkxLB49klegcWb4IMplWJjifOPMPacWd2siHCyIKUl4i4xBa48Ua5Tlu
KI57EJqqsmeBtsvj+FPz/Wmb9ANuduqePAtPYV7eixKok9MOZ1Rm12Uf9Ci5tlYxHyIlvR3UdbUo
1dpCrY/JUfpqk9jaEzSHchmjm6cgn64lsWaoVbKVzYfJ1R50h1JL6DSrZ85DYwCZt7wJUxEW1dK2
EPm9KqbYThTiarFaJQAInFc38ZuVhroRevmdIGpp1SrKsVbcIZM4Z2n3aNKGAOl80iS/mSIHXak/
rRqKTjh8jOWrLRrwNeAHE44RMlqefFp6likOZe+9VwOQmMqYYClQ7GKbu1lqiT6GlGTB16X9trx5
Q91zKpvjFXnpDUs4SVex+YmIc/OL05Lm9Hn9/kjnWa13y9XccsCnsXgIcvo9xnT2cuMZrLigBTPd
Wwl3TNDsWM4Qopav6oLRF9U3xnmpztXGnQwCMq2Gg5TNo9UsdLysvaPQoAhmrdd7VFb1y9JNRrpD
grXzrnmC5hkw/VVqy7O6L5sdc825+NkMnNNqUT+UlOy9wbTCLf0723a4A3SKdVBKFDLYcCPL34IX
vnIE8xuhFSNu2Rvkhyxn7ay6Y7We/ai6zlkvx7xn1efq14m28yA/9O17OrEAURfa6msRDz+aerio
S4naq9HcH0TpQPSPbomBGRjUcSvQZ2YFlxntUVomyKwSXHfMx1YtiKHl7Amn6eK4X9I++l4bOxIA
NEp1M+SufoT2jHBGbZMheJ7m6Zv6mEJTPWUuilUnHhyPZqarse9V47JvQexTtXIjeTU5O2pBo2K0
ITlMOXeuZTZgdbC4gg4TRhAQSK4Z87XW2s+pyi74TnbzCJI24vRHH8DiPiqOU11qmCrTz8SA4duQ
Z5boNL2GAo0AE0ibmMGNavg4YfQpbboaYuRdR612ZNSzNygSXXVoLw9xo5pTKCgh0uPqY2Aso4PI
xMMEapq+CAMmBhbgNki2EJmEk0SfK/qSORK1pem163rkwAuxV9JGytt1xQEO+aI0UQmoSqDvDYPK
jD57Stcjz5pfHQ+YP7ei6R+Yd+8GeieCaO2lKWdO+b7VxD5uac5NS/uMREEfunXkga6A+Cdbruo+
Gycx+Zh8xKkZP2gebusGS1fPKL03KPzIJvjW4eFZzgdiA9mFDSt7UoK3UgN+mIsfhP2wFiKpjwVN
t1MeSsf7SszDwQMuTdSROv1a94uKRtosS+0AYeZkZSeDHuNQsmaDVo5nlwNaLe+53w91+AljzcFV
MpM1yLJIeOmxGftLNk57WWF81mj+A6Ww4acO06pSFbVDF3ZZaYWqVZYBZJQFQjKYHIqQy7nEwIWp
P+d1rnHXjVXglnM3aqxWk0h1YUKqt8JHpVMBXu4idoiTcUjWs8mFlM5dHkkqnOrA8pT0cFROdAaj
fc28f934Sq0m4xeclP4+OY4WeblNmmkbgwWybpXP8LII6ewwNAQtrFD+ds3ldUheuxBH6dByiQGZ
9aNoBuNhWXsWIOvjxMPLBEkXP0D+2qD1HBNEezLotXXW5fh8HffmGjkVw0No2Q/2lH8uXRpN40M3
WbypK0Htr3uEfMQ6QC5ubQWtyeVmR6mY4nbhsHVYGvuOCUMroTyV7g83gsjmq5ZcHhDOEyXeTw9O
2qbJMWNVmCWXTnZV0Y1uLLYd1hXaTtTIq8J/KpPc3alLiVTr3spnhhQZxVd7Ep/9ZNNAxCZQ0kWI
regzqZ5QukGFnukozSiM5u6xAvSFACBlEZWhPMAKSjuBvFUWeedlzYx1gJazurelgjK6c8XPusXS
p5rVs2pNmQ4nZmGlLhXjI12GFcNqsH2EJTWhT5gBBYnpJNyz+vzWDDAZgWZopKYs53KrmaxRq/lx
qeaWD0rpJTcVemwWqbAgJpaYaqdbHX/U1mBbmfFzaNQXApA/fAaM+6y+N6T+BpeAfgNDgCDM3t0Y
VLMVWSo+zvjVExA21fUI86AIUVVz1E/ppU6xSmtexllZF/u2kG9aQK1SufHD7D+PLprbCg3e2cpY
h3Zw6k/9fcu9lEtpYx4IXTolfLSTDULWq1gUNPJHYLlfNbuodizP904IPsT2sZ/Ufv6tqrtTWOU7
gmggf3JoOSD28gKuWf29yjSxi5zHYCiPml69zfAY19JlrRt07V1rh9WRDC0NKzbBlo7MzqMZm/eT
PvQvUs9fc1z/GsDMQ4r1vkL1MTvTpfIjsG+079axruGTkMRWoFRvruAA58k5leAFN+Vs1XeGlSVQ
uO1zTu+hx7K704f6gcApqB7ZUO1Sc/B2Am3Qtgp7Z13XWQuekrIh6afHNrb0O+RKq2iI5p3uMZmr
gmA4hMn4pektccxJ8YIgW7A8ImPbsjeB9+rY6c7JEbS3lfbelbidDAz/wIU8f1vp6dccXOB+7J30
zghGc4/R5AlEKC4vMCcXAcJ3R/Ik+j7l/0nVgzM79TEBfxiaE7R79RAYPPRvsOWNE8eC+PuDg7eo
SyTlPywVGh2F5e5wjT2jbRWn5UHlXJ4czhzgF+Vx8S1hdX3MVHigHDT8mIjsImOkfxDRLwbEzwmj
7EckNekrqOr4bEq93bVZ9n0x8vW5/lZUDBSyJDa2eQRXiiSM/LQ8xGnw5jfS35pW7ZwmL/rzw/I9
sHPeNqrTjxg9r8xKCSOzsE9dPtqn5dlvX0IVtRBDN6e4rIuzjR9sK3z8tVqR6Kc/HqoRfSKKoWQ7
1AEtHFC37TEpMA0iDHdgGR8sLS05++sRM7/LVcCK79LQeiFt0tuNfr+brGkCEx7fLaF0y0MfIZBr
WnVe0fDf/vGDJOCFslSpx4llOi0PtPvNX8/6NMVbOKufuKPqTeomnG/iYp98YMncBfRLmxr6BaNU
uEvJAt5EAeyWonDvUjN+tQTJPHbXNSwcMW9omR6e2EuXsgvXOdaTF100d/x4ekCkFq2tNEuOfjb0
NCILHM2eApkWjfXsGJr5HEcopgUwoS1azmLTGU67s6kIuOhIH6Jk73UcUOpLGu3108hrLF9NEJC3
dPhJ6/JV5GjP2wlHWV1mK68u0rZdWuP0KZbvuSzDOr8XT2i4plQvscs80BSTO3eOMUGV2WNMfHGB
bJcWEGkkKwTBOJtV+F/ba+QzLU8Jh/phoNzaCrfFp0pvDkU5zwa1F/70PV0AwAjtb944QytV4MvR
dN803e12kFTrs1244Tl3Vtg3ptOgHpZn0xC90DjDh6MiM90Wclkoss+EQfs2ZWx4Wr61POgqknJ5
hkMTJDIgrC0XvexoMmcw6UmenOidN/icDhzlZtlV3PHtB/nsE/DHtIkHT8rv3I6gV6KKfJHmvhyb
F0cjNAf31gEu1dZUZ/Ev9aX09X0P8b7OybPOO0j7WtHt6LjfOZJ00dwMVUiXo287EiL6Jj1DuQXn
2vgNCI4w3ES1qk+bLUq38NQsvkVSMWjdISkfY90As/icK4XzkAoPN5662mTqQlMG5T5Oex91eZ0Y
6zANok1lgkiBiWZghTIfImDYjBLNAz7Qyk09hL8t1huDZD0x+KtU/SkBMm+X5N5jn3TROc2QpcYz
rqdh1rAtiuJ7XfPacm+rvNDBxsGwyK1DM6XGWJ7qnj1AP8CpQiuC0LwgtlWoqH1ani0Pgd38/cvY
qcxd7nvcOfujdCu5z5T5NYJvdZLKFrs8W77nhK+gaOYj3WM4v8GkSAQx7o62ikt4zF6HqduB02S0
73Dwzk7scouWwxOE3W9ZhOPRmhqcQVhaCJ97NVNicgA5R1Lq25SDmcbDGN4FsXcyYZ6vRReAovEd
mnQiBJlpfC8yNP5xpX8Eno2YlegJnZSv6d2vq+vsdF8RKgYwza3DSF3KytdMTtKkhAfV/Oog8ITW
Cs901mAwFPQwWk2j72G/6yb672Fof9QU5R2xPPssNKvtp0UGRWw4nLOj5xwjaYqt4SIjMzAaCLfa
lCqp2nfbb4mTf7TC+2BhAuXHBfXThx9THcCNataT2/43e2fS3LaSZeH/0nu8SMzAojccwEmzZNnW
BiHLEhLzPP76/hJ2lV+5qt+L3neEg0FRFilSQOLmved856GI8E6Ui808ZAoiTZ7UG8D9faAu8xRh
V5qHJaXWS2aK297D5oXy4qmT444my7YaoiBmQW5A5EkiTLa66d4AzgvSxnmJM/Nrs/AkzSI/YFaD
C0LGG0tajbqdf46qCKuX9J4MP/qGUv6bWej0ve7jlETeLKKCQ7tubJe8+TJq6dVinpfaYBhnMO8l
djSwl4LN7NwZV3kZf2EVuk6FbE6kN+JEq6uD0fd3Rl3lpFb183EBcZc3GgrXIcSuHGNXV0wdZnHD
prmfCpwnVLPN1eLQAWcU9ZEYOFvXLo+l9buiFBf1NqTaCGTJ0+A2iNOZKVtTts7rCMcwtkkJK7u5
18Vw6l22T2tHL/GjD9UKmtYNlaDD4uXFtjPwWg1pvk3s8bkhIw5WNPBx5BaiC9lAmlubjY6BKHyD
95AGidvcpTU4NCd9jX3xiMjeo3fInhns0jYmtM4b6AvYawsJKUFPWyiLs1ej9rTN0ar981/rbSwl
MfsX4Z0v2BUga8KJYJi69Zu+qF2WyCKKKTuapX2E3Uc0vQ4KSF8aKN2UcFX+jUovZBuTcTnL6U+o
VpPPQK030ARLCB0tVTcNihijo9oZrB8lsCsStHeZOZ4ig+0sJY9qC7c3U+IwZSbXBGsT++3KRjEy
fxBHzrwqoSYU7jEucQiOdHvKxCHxrP7qeMbrhJcBcrBqHQCBY7mm5IfA02tXDjKWv/5Q9N/IoZan
PhQ0pLpr2Ur/+Lsuj5SK2aMlcmxyHSrVfCHUhb4Tv1I8AWxxL8t4jPxmN01w1P/6tY3/8NqA7Axe
VEcA5f9OLW2twQb+UWXHSk2885COES+ky2ebNoNm2DclrgkHtcg86c9gkk7+CDGAXRhjURwgiOEb
C+IGupaZsIkm80+TRcvnr39L599EYb7QhWv78JF902Ro+K+ytKKBpGQ5KYeN4j7Ljg0ihJxxwzLM
ZnJW7TWw69vK6UE3+uiqkIzhwv5QYg5oaLyxgulIn0H4Y0eM1uDVVHs5cjP8vVsWr0mTv2a0Cjkm
AsugKAMrjHweEEN5t0oQI6H27aod2NXWTf0lmWGITBGbwlWnwTbhg0Gws3Mzif+CjTz4pOqQcMGN
lumSqt/SMyW47UEZbZvsGvPvcZyhWef28DDn8j0uxtuvvpM9qA0bfZ5XpxkfsqaF9j59NlSTMXbg
0BTUt/K1XBg9Nub8mE3y+NeftW7+mziWDxtMr2k7riug4/4m16ymuNTgW6e4DlN8csLao1Fl96v0
Jo1ayaxWqaLy6kSPZtikBdl3CXSMGxVYQ2ZkyeWAjjKpn1TGWdVeMDSPxxbTFlY2i4sw/Zwlz9z8
LMk2o+E9PFghA+BKL0nZ8vNgEMtHvmgDi1tXBk49QzRTfxNJx8KMSL2Rr1GrIYQjxxJmdf6qBopF
TJMMfxMbaPYoAo3KxsypugzVe04MOJZ032gzlA3tNodL6D7p7kbJYIrkvXiTl9kXd2FHzEz7NVd+
YhWaDbYR8WXovmTAAgGu8n2ZcbPOW3vtPUuIj6XnoOldtU+K7i2HQ0u7Ps8NKgVzn43xQYritTdo
N+amOHiyY+RFSkIRDWQQmqDqQxlHwViIT93MB2zQ8bFozaVGc6XR5ELDwLu2/e5h7bVXWnljuelJ
Vto7Xg9wK0Wk78rQ/qoPlHtE8TIYSdlgCXRlbdQiZCnLTYFjVMsN6G5JXQWMS6DiJJieXw0zmc8j
sinCruxnm28yIThH5fjNGiHMOkUQWiQjVITmKZGAEzNqgLB2NBvtJco5z9WvWp+iUr6Dh33o03K4
xQqFsxv+NvGY07MZYqGZanzqY9ecs7L99DeH63+4oui24egCJ4DtA1/+16Uh6tGYWFqbHk31ltXV
wOUxajj/u9ZdCpImHYk7DEUONm3CHnZ0NejpKCXdmglVd9nf6Hf/XfFNsgoXCZvzyKAjafz2K3Wz
MzpVrMfHzI6+VnlyR/l8Uq3vbCQnuplPoVKclePwrKRXuZe9hqL+bHr233w2/2FxN3301gYWCQtJ
5O9nch8TIuwUZXzs5FShvOGs6jciacE8KzQtSvG3hq3asNhvTsP8JUJy3qr+hqP0Y+gptpiCi10e
ek+ij58g+MAEoY7dxtX0N0pc/99k8pCZWHNQyPu6blq/63ApsC3G4KM8TmlCoCZTdJQVOzEQekuo
nRpmr9gsx93bqN8upEhLIxzPrrAamDm0b/z4ak4JriEeLd+jn8ACqrpROHZZei1iFCQub9EizCt7
/5n4MQQPYiS0gE9I21SD34I4mT7lc1LuACoU10beRLQ4LKhHtv/ssxcisMhoHjWYG/u1Jw5QjKtP
sxwNEnHp9Pn7YaSxln0m1ig9ZnXR7yvAXgGnxbZDWfnJyY3Ayf0bBxf4tT9A8p6ZW2iAKiOrcs5J
w2lj1hWkMF1fgtjXPjdVS7gI8l2OYPFlzhDraibwwh5EJOKJgp6a52tPkLk+BNcIacg7YnxJ2i2K
R1+ijYrMfAYypZ18Yd/hZf6wS4Fn3DyGSdbAIYURMpdTEtTOmi1WX9V+VT1kM2Y1J2W1yuduInMq
fu/GuPxRffy/NepvrFEm6Sdcdf93DP7Te0EGaPv+/mdb1M+f+gcHX//DsblAsznFw2BbDsL2f6Dw
xR+mbpuQV/DuUFB6VNk/fVFQ77FSCQeqgrB0rvNc3H/6okzrD9/DDUMZiDPm/wzEF8a/KesN31fG
F6GbjvCp3f51ZXZnUqnkaBeEvAD5W5TXezV8j5aJhRf+ak3fDk0sSrBFeOMWZUXGUIsH1++sNxr7
bYYt+vjzwUmT4AT++X/Wb6yPFYz9SHnNCKQmpXr1qK52QAEO+qe39sddzwSZnPndoSBQ+ZhZ+D5V
f5JxR3Fe7603IBG44PcogQKtNm9X+7Hetvib17tjWPoLoS14lFfTb2ol+cI2tmKgaGsNNQvWfsLP
TrUF+dKYonRveSk1NZfMOoclwvSNaexlNNWskZYH1W+GlQvy3mYyCh3cJfm6i454AjftLqZpnIBH
ClIZveoT1CXSgT41OsMqJEVv2q1pia/5TFbSTI/AlpMWEEETHsmtrLZ5D1OzqrJb4OB3oyXTfTaD
/4bx38N1a3ZxTyJKj1BfEimz75uEnXwEQdSiqRpN8aXrQOyMBAuTEfClYumdpygJLM/UN/Ahrl1Q
9hfN7O+nrD3EFrNg6wA+YAmM8VNKnzzI2V71IxMaQa1k5NZnuNpP7dgteyf0Nzif0RwUGPb1PL+f
W1gHrYvq0iJWLvD8RxrhQ5AseMYX3ftSgEuvqmba22EC01r4V/OAAVzH2ESGQplAseDixvquB2OT
QwGqkz3Sp6QUyydNPpBH9DVDvl/EywJehJCjEJJYajLJhlU07nCIINFf2Ht5arvgjldGhJ7E1a2j
iIkI8OLbNOwtRVrWGKuC9dWzdmfQU2XW510zdpmQZuofWqGR2RwbqPYJqMX3Vd8b6dkeGnc/KwHo
jJgjEq4VEKPQ0M6BE1foOuWmtjy4ftsEEiKxNnvaATnHJepc1b/DsEEb6asBI3KblmTrTrqH1jF0
viFkp1ajk5FMX9D5d7DKhgFB2fISh0aMmoWiUJ1By2OblTkawulOFBWaIPKOdjIeTRzZ1lvUOTBs
TKjLcBSrbUiBWCCEJZ2sObQ9stHOcM66lR6aPPO34F4ffLRuG/pCLe1r6FRFNO/RNwQTRTX8fS89
RgO61M5pzmJQ4uvxtDjjtmqc6SrWPLIs7n0jPdnegPBtIFCqsR+NePgGsT3ZUXjfdx3NIp2AHDZs
nD+6CKrGmE8SojTzzz3RM/XW1Ix468b0pJqxp9KMt+VEJKpm2ztM7ZyI3bFwCjpRfabvJ7gfaVXr
FzSCT40wi32s6RexHGvL+o5rut7mQIlRJYgrnaEWcHghmbAPMxVE+Y2jg7iAfiS3IXa4alL1IjWd
qaXh6Jizv+EoJka3gWnVo5PMDqvrH3gyRUQB0ZYpfN/NY6B3vU4BOsGxZ4tBhhFbRo8UCi06xORY
ZSbjC7ghB0dkfsABdF9iiQbb96UdfWSHlmnsZ/WL1UVpocWI4BjLqD3l1pOCD6duWAV6ENtixyzj
hUkmmBZdUh+hrNyYgUJCue89Nf8R7+zCnyMsdpZhsc9JUaxxmB1dc2hp5y+sUJgYNEqtEP7avkXs
W/nEdAv+PDRjBgRpvl0cEgGEWPo+qZnGlBz8hs6kO+rfsVhHtOFSNUfDOkHKSQFAy+LUUAV5LQvM
HLxIicNqGUbtIF0CKkKB6ZwUTlqr9l0vyE6wWVPJY+/j6W4a4u5mzqx5OzRNBAXtMZz86Ll1bSaZ
czwdF72AFDsSIjY7sPuRQUhDY/wYR/NhSNzNwijM9lN/Nw7izUj5KhfRK1jpJmbmP6Ux9l3mI3k2
7EKJNTLUDoZk5RywP1W2G+8ItY1aoOSWAj7V5KL5lvNsToLzINZI8oyYuE5eYSAWpeyMegRizBsI
2HaBjzCSdeC4beeQvUhMTjEl7GYAsbKxx9mhdvTerYnlhQIuO87grrfViYTb9CVzihODxk3hNfkX
2/rQctz6umZTVWbxKSyxbJbVh1cWxjllHKk1es/oJXuackwhk9Y0hyIdED1l0rmzkUYlxNq2qQaF
U2fd7L9XdUQWwGI+g5gfdlOqI0lsxwKWpA/EaQKNbLBMVeCSomw+uS7SMUnqaUjOja4z8VQYbsPT
xlMxA8NH3DFcLaj4KpPnMTubuGUYf8bLMNQvWGZoIOg9SWe9OStEMny7pPgGNuh1Ao8NkGzba9Nt
PlQ9sR3+GTZKezH9W4GDFOlFSpCpEX5tSjGePIkocZT6KczlwbZJjrW6wkXxvGTMxYjtazJ5BPgt
EM4u+Z1WYWQQNPRDYYT73MW2I2en30k2pv50gW4/YWYiLrWRyf08JcTfPTeQawKNGmRXqV7HSPTG
5E/TObSZE7a2f4Tgjeyg3sK8bm4LXFTw4+UTyeYJBt6RsB+B7iYtWDRoR6FCwzEwkn8+t8D8E9Eb
p/YzaI6jP8zXVV+x0Mzkny/ZZ08gyKrqfpdZrqpfio/Cd5At42raFxLTT8FFJWrn2zldnhpg5kFK
WuOVii2kbKiZ/JjWQ6TH+EYWJOsSqyAKkRg/WGCbNb3jyjnMyt2UBEObTQetFbfgdNB/DTWZASXn
BKkb8cGxnAdNQyZq004uSoOE+WpC6RzunIhAWl3cuIX9yJnzRSAuONdVNR2aVP7gaa5QzZRCIm0T
b+8axL3iVrLSemfLkfJhYFxSS5U9TDC3clKc8sUX51Ld0C17IRpHSby966knLt5OWdSXNLuXVcWR
J/2XQdIihqh+BC5oHsJITKx1Vu2hmLKfxKAG9eH8leROJkdknGkMnPHuiNzYR17xuhI9ezVwGlKN
2WOX5w8CjGJAlt42ShjSxGRTY/sgVL6EmOR/J2S73ts6o4CYuIPtNHoeiqCC+Yz2jTUfx59W30Yd
6MsViOpolom8i5T51LG4ZvkZ3dIaVKQ1ozLP5m1vxPMhsdt7WCu7MNeyE6ncwh6WLSAcgfWgrFSm
UglSaKiDum0eTB9s0pgqpkw+DMwLY7IsR5PSOjUfnMSOdprjKnlUVZ9JLo9OBa/ZikKcc4TrgEA5
8w6OPd7Got25ZqYf1YT/LIriyVRjO9Z/6FIMRSEuDIepTZiCSjsYJ3m7slRnC4aHPndE3SSZcSxr
LA/ShZwFqSYwMu+haLvlZMaPs3yOwObuRD+U2/XXcZhhcJzIk+vncZANIUIIDDcS9B0bX1R4CsRU
wDwhFpDQ39w3skDrqqfET3m3M5V00E/aNQns9invjZF1z/qhLSCXUjLTydO9DpWrZo5KtoAjT8jN
t7VLUrRT6yGJHMzeuniodyjp1FC9rxRHpT5L8CXnPHzBj/gpWSiWWwvqCCeJML0H0ikQ4dNGRiXa
onRBIQ38aWyzcNfPPUwrF65RoqN3xi8adI3zxYta6MO4dHYSMzXRRtFyLule7V0vf8nB0x2WrPiB
gnWpo7qcQyoqXurhMUcPNcI+3EpR3hSJrh1Q6p392sQPRgOtTp/iWkNaWpmkzbSo7szEefVjjA8L
mYgKtUaDY8boGeOZtUpOJx263OL3GCgQb0S5/4U6UAak8V2VhRPTlxABeaLvQ4pEG4RXGKUjcZ64
Vqfsovelea7EUwVz8RR15ny21CbCUgBIpyVQ2KsaRDag6HkaF4kbMxgOI9sC0l4IajBRVe6umNJ7
DWbfAVo8o2KBwlr4xEXRCcRZNVTkabTzKfcfGgVCrdTNGL1lrjeflnDJA6Munk1TRzEhFt0/yBTG
jGaSqE43mOwvuz2YbNzoVpoBg/ivVBSws3IWG9farRTmuhKIV3ISMaOp+FSz2AYO9oVqHi5MBh6H
UWaHEh/iRWO0PC+efpr7o7tk2rmNu1eqh+esxnCmOS1GFmZ7fWIFeRqIUc5nA4UvIrWq3vXStsDc
2Ye4zqZja6NDKVwyLyvFlkZaQmZI+TnWnGmfsZb/OKmtMb83agOy8QSiOVFHodFAO3asMj0AM58V
nVKHB/HiJjWHe5Wb21xoKC367CqbOpYOR/NZVuiORTnxBxsvwV9BHBnjeJSy/hx7x8aPGFvlGIni
9DoOx/g83+HABsHV8XSuGT3hWiEpU83m+3xxTh2ouFU4E+KzAorjPpPcoatAShV2zkFi12Q6LIjw
YUmSCESyGhkpuCeTUxSyZy5b/7mOscz+Ih7PtMDpCLfp3ne+urHxIlMwpgiRrhJDvzim2e/NZrlk
EdJMhCUb3E/NDkiSfW4EJbWLbQkXwlWdZsNJWi954RPoXObDrvY+8r7XzuuNEJIKLLTN+5HhQSDV
3tWKyp83WdU/D2WLG1Szfz5UY+DDxzZU+/UmhP6wKWBWXQlBdhZFOh4G/Z4LaXteJU9mykNaV7+i
r/BpNxI+N2kThF9m9Tua4cSvOYgMskV6WH9xpinzj5NbaDWyetpmWk2A6memOPo5VOqFuM7tH/fw
f6CuqFmtuQ4RcWMTnkkaDlwMAL3UJFLDAjf2wD6tfTc2bCst1EJFJA/Cqd3jUjN4qn3/PKjv/bpZ
H8sSxL4RztK9r/5LXebhmWTyB5LQ3GCayxTy2r1h5SriKpzfcHbZ2CI8+5yUKRfQ0vFvai2KDtIR
XJl9Inm7mlEsKLbuzHwC6wcEt5VSTjI2w/pSphgoxTuC1tD8WvX0CjBeyQJWquRghvbIVqw+04Kq
ftyE6iqpA6zfYiFbzusNQRHLseiNndk6OcsG8cG/2O/acl+bmnNaL2u/HjZwPdqcQ7Oivwt1s/TV
E74rJjweIWNzbL2GbRoFemiMl8XloErwXgO51qiW8/JExOh4KZwhLwNMbMW+mrKarboiMwynSEOc
a/gBawDqjhwRjClz6269Qfj7TfTlo9257RbE86faN3sunOE+hkY4pwm8twal6GB01UEpwpFPWYc2
yQ6uVi/XyLtcaNhRAX1Qt65EguIiS57T2Yy+TsUDYQpFr/ILihItj6vHr9YA6qHNCB4Kl/BeIhF7
pGVrMtzd4ufjVC9C+y70Y9ZVmX3vGu0Q+oN3jqueJDeLiRbj0ZlcpRQXDVXEUy/NC3lAqMAtNgaT
UUaXxnhZRH7yUh8Yc5tAqOFflZif2yox8BaFKhInLi8YFPiwonQ7Ji0xj+ART7Zlv3d99iRF7mM2
ETPaOfcgR7ZnIeqWhyWOT3SnX8M8RwJTl2eaAp9nIzcfII5FOxuu/g5JkzyP3rBh8zTdYNf5Lnxv
IQ2OrWXZWS69wmS4jCXRc53hXg9qTkhQ9LTJvdEnKe6bjrLuAi83y60HdiDGrinzMWhif2dJVsRy
XqpTYrDzjSod71jUD3sEkBai08IImtHtD+xuMSTjCEIVQ+AXdG4cF8mDPb7Ok0xfDGsibQ9GcDKZ
T4rY7X3OIt2/4apICFFn60/ShhELP/c0VQUbZ1nMV122tAEwa/vgzq1/JcvU2iRtp2+b3Nz5Ue4e
BglPtbKJka/SGU/DR0N07clB7XNYKEfYgBByzATyqQSpTNQHBUbiWtN13bbz3oSvuJM4W0kfb2/t
ov0sS8+C96EuuJqgheoTMU7XkjpQXYQ1KsrzHKf5MULCGZo9/j9cdFtfiSdTJtVnr0F+WmrJ0/oQ
tdB8vlsh+evNCs5PRkzOmUFcMd7o5ozkDfaputGwjYHr4+TzMXzPSwpDgwMQL3sZJFZEWDArdzP4
aBtMGWgK9eirG+DK2OSw/64PGWvTtTKcT3gwosBYqYHqRqgbD5Jp2ZEtEqsrTi3v2hjJ6PqfTK70
55btGckYklohFxNRZ0ZLce0oEiGaqJ83xgTFMOTwFQJaSk8YKN57OgjntegJW970ei/TEyKRCv15
3emUbGtcpYObJr04YnM5Mkr/ji1OHtCvkyTv+EcN7+DFYApbko2DMIG2SqgbtFvmgmDFiD/eAICB
Ktfvj7w9miL9gROG+VsoWT+0u0klZg4qO3OhX8B003kfEGJcQFtfPC/Raf/hokIhBUfjQRL+iVR3
OPPsjMIJBnVUQuji0j2OsSrh0ETqVZX1bVLzWkON74w/1x3yk3DPoLDd2iCXrjlaCXIilJRdj7GT
ey2N943KLEUPV8HYP5TYfCIvI1YZYiftI+KdK7XURHe96d4lKgm1JxI1q4mfchP3ISUslaZWeuDv
nU5TUEk4fqRgy+1MwGpK0Cp7NuTGKnuVsYa2aVQeK1EGKYZkMlq9Fs9Kk3zKYvO9n8HwC5XnOhLs
yj7+tifoNVWJr5gQuqAhgM2gucjyOBB/yiXabcEw8FdKdXCPZP1s6C4O4EjDCefUBDFUZy5uqszZ
CuDl1l2ItXJVIi1ZOD1S2I01elcpoq1dv7jfitQ/dX52lWNfZqTB2/eXzzZxtwmeB5V+W685uCoR
t2plvREoxFVWLq9McZOSn9upJN1SReqqbF2XkN1Jpe1SvCb7JKZ73ZowjWuzujLSnNamlui35azj
o9U4QL34Cuf9xtEtlnIg+wHjDMJKfWKt6JVmWoKrn57u6NdXE/MAVKD5Szz6Numb4QzZM9stBAnr
rXaZoctv6k57pNH/uK9D5i+V/oVxa0Vm2AE1yqtgd01QgWgf8iX+ElEVPbRwdRjRJHTPu5yGM+Vg
nEWPbAQS87rDWU9XXEIcQQBjhVzxAMkyagZ0bkTXLjXx0HbyelJ/6Hq26iuG81NJwqDlGG9u7S2B
2z0XPkiSLHc/Mfp5tq1W38vesg5ul12PLq0Qn/gYCr/qBo8aIq5RI4UswQkuQ2IRpG4ci1C/zvB/
Uzyl4bYXgddMnwkYchH5kTvuYe90ZnJvWbO4qjVX9WDvprknR9KcOpr5ehX0utxKLQkZ4DsPhsFA
IFYx9IKUpEV3rh1acW1L0muWVw3CfOwpeRbeA1TrZ63fLEaDOJqpiQhHsF0OwUzgS2kEjPZes9Nh
K/RuC5caGxRCgp1hvmt+99005I1RlNU20ogOSIyvkbyTfRSe5miAN46+UFAeIH0caWDZ6KttZyYu
ZLzScxO3Z0tEWq7CPZql5sMSLCrh2dOaF7uxPqa3gikh8sjiWpuFfZVH8nORvLFTlTTviGrsUo5u
EKcoxdiyVXckTJqbxadrZWnBlLfVU2txgLjLIzpjj/0SOInIKi59/AJ0kTNtdELCIr8k+jgqxWrQ
tQqpnkbNjiSXc5U6O1GRITuMtAQsbDtcukzSbmmzoHTzbNLtGuNLmeD4SFLzk9UZ32KzqPb1iEQY
KPpzgXJhqxP+h4JVXpq+KYNuItMjpZtYzPrTQju8gYITcs6B5X4KAUEfQ3dA5Zk+pVZvbf0EJYOD
J5n5uxdIlKksFMVrBAtkqGzSHmQDtpfJyRa1OyTC40jV0+IHC5wiQw3EBQuWKsqH41KUw85ztQch
wu5RWsbncva/Fmk10XXDBk44dwBN8MYI448oIT5nHiNz41WF2qAlzIwKrkaSCiqJWjAqXg4mOaP2
aGd5bjNmCnsj1U49npzAnxN975hITjXCXDajTv4TFzaMz7H2rQV6bYfhrtLbKEhiAmJxilp7r8FU
7A4H6o83TvadbAR/xmIC/CUMNtdYDl2DtL3LoHOm1cmnmv3ZxmkqCGOCYUUbYUHM4EOwZz4Bl4Qz
ZiMRn1QDLy0JR2yuSPboDmMWUNPctgZWUUJItsKULU9zvbC744NIH+vK/DAQRzBZ4/d3x6+j2+Gl
lDhj8zq7lk8p3J9+vBCHxQSodvgYfJ6C7Kr6Gu/lptWyF5GmFCtx95khAm4c07hNaA6CbtUuNVEM
G2shaQ55OtEE5KShs91wgcf7m5dusOzxO2JGtgxtx1nfNNLB8FaY0LhRU9d1GZAh84bflU9mqZxr
gNenQZ1QLT0i0gqrDX5jNMFsB+yKU4TrROvQ6i24Xm5sA8dUO7EHnUmNsFLh7mGR7sYi7PdsyzkK
i22fuS90N9/qsmgCC4rENJKb4ounuHQZB2UuewiKxMh8i+fuks6lOLHW7JYpPzmCGZHvRnvvu3vQ
i1xsycNzUW2plhHRJvmYbKQQt5mRvDJhq4O4I5yR7j1JNVry2MAI2dhu+jDMHGJiYmAHyNzcdctc
ABgqsAUXKSSVdnqy3PKc500SePVEmK1kAimBT5A9R2J8IllUXWI7gB3GHXmwzI3OUUMkjItW3Jqp
KwXlej3lR6rfL3Vmc2gaBJDVmDtjBpwjZl7rLbEz88aohq9a38TYk0vrZNdyu4yus0eSgA2awIq9
DecRsXj7wRrjbmvhettiGi5dxHRhYs046EqEjW147+X+t5IWlQsCap+MDd0eSMuhcAJdtQ7LwQLt
e+gIsz6Eqsb9deOqMjgx4PP/9tivL7VF73DuREVE/DFIjFhB1IvOjMhYUndjAmZVMGpcY68Nsbyu
8HOubDDMFQL/T/+/CQ3m33n2qVp/fP0/f7r74+nUc5aqmeAYnB4rRd8z+1t9UQqg9QXVzfqzv778
8Uv8er0/PfX6n3799x+vN8Pb2Uf6wlIdJuN2/cFfiPgf5Pb1pXUHXACwJnK4I+OTIKLy4EaiCKyo
e6MpNh/7roI6XXrQyKiu91XivDlzehyGz3FdcjVUGdSzLG9cF7lfXXxNlnF+kcg3C+m6V56BK0gz
FjpWalfijz7V0O93C5wu59pjgwMB6CVUWxXqp583OPdRhKxfozrw9f16Vxo+wOz1bivIYMPgk4WD
dSrzy+/fX5/PLehY/3iWTL3a+p/WGwcX7c9n+vGgtVBbAoWkkIt+/MT6+K9f68dz/fr613P99WOW
1nkntz3UqoFut3N9Hmk1blzCuXfrl1Idp+0/v7veWx9bv7t+ud6sT/Dry//0s//pqSA1jNRt/C0a
NRxRIQS1mhtEvFsO8H+GEvz+oFk17Dl+fb9UPxT/+qH16/XbTs3up/fwLZNt0vQc0syruRuWLonX
6931W+uNHe9okWkEc/J0v559vffrMZMIlx/q8v9Xof2NCg3hmA5d9X9XoV2DPXtvyw796zsa7W4+
ff/v//r5U/9Qofl/oPQxXQRoK1MYmPY/VWjuytlGa+YITIG2w2v9g87t/2FiYrPxOxhwzRB9/lOF
Zpl/WL5v2r5uCs/2eeb/C52bl0Fk9ifDifBBeQnDxZnA7yeM1XvxJ6CtKVNSzCwkDIXQSlmjsXEH
NEwlsQLmnuzrLrw4LJHvIVe+hFPczdgWNRDS3Kc6MfLow0VlZX8XHN7aJyt0au95xPbXfkQzNOzX
Ba2E9n1IPC6HycKlZjGXFoV/NVCq1mBnkXCVYE+SXYllvn1sbHeGV2C37XPMUC/dI8aV/ZHEPVLc
ZYRam1g5ZmNvtuwn4ujZOBmXSg7Zbap5ZrULR03i4S0ZG2Ek6id51ft+TcJaQQdkIzw5V7ck2YQE
QmSebWBnGtj38U4iNYrLihemqRozAgK1nF3D9oboW2TVFmKSyIrFAXWS/m7MU9puabzM03aSETWh
rKfOoRGBdwfUTN86V3PWp4O87QsAdNp+7AgRbnm1ZBZM1SObWjdPGHXor/nQdRIJIIgh1LeZcDcY
M1JYBhLV0iGU1oM1OuinzIW1jzRS9kYmaWFa0JRh+s1oRzCzmuVn8roDiogIitLDaI7CsrKcElUS
WIGTwQ+/FnkLTFCE7D6ZzJtMN+ZYn7nETGZClAQNYfaZ7uzf9Yt0x0/m6NXm47Q4unwDfof+iUvR
G9jLpT20ad2mu6Rpqjjo6GfyVLbZvUC77SHg+GN4k/tduTXgzTwVhJlR7tpFtK8TNSTpwZl6W14W
MQa6mvsC78K80SG51DgWSjAnbR26n3q3CsegGKpuuvcBUTNi0VRsgWHMQj83DW81QvCVUqbprWFV
e2sBgXe3TK1NPo0zG0yR6rZydnBSQBmATWJ/JXu5tJRq2lDcwU7QvA/bHc0WhdIy0iJRYaBIXsio
mDZuTKguXaA4irVLHjkmKmHDESo2sKLq39EIxxbQ+y3ylMFwoQ8k3ljbcA4zzd6HggDFm6jqZ+NI
10LJmg2nFTdVNeiPiVUZyYHE2bG+zro2iq61KZrc58LWfOM410hFEVCQHoB8KXLIIdvHouKvgj4K
2cmNM9IpMGake44xxOd0ibQvFQOKx8E1zQe9aaO9FpI+1qbWeCfcObriDEi2VWfbtzrTfSRbyGK+
Z3AonrQG68NYGOhDjDH+Vg9OBLXMsC85GAPUz1YI/T0vDkY1dXsXueR+8UCCbhZRNDDxOvNiNXp9
HUfUBDStzVvSLrUdM9fpiT2PcQAZV14I63CvJvKhDpiBYPjoGEHD2spPjR2Nj04dISnpbHbr9CmO
UW8aJxFG9rOY61BupB/bN+1ivlv5CD6pzZobSxusewwK4f044ORFGljcV8UQ8XmoDTux5veQdvtv
Q6YjEBKx+SiB6BEa2Lvy2iOicA9I1zngHNS/5Ig4jiYIwpMzc6pkmNYDRAQlc/8EKEHuFeGxjaP0
qGHM3zeaE12BkgW0VZd6ggy89W6bJSleislK9jUN5DvHadwDMtEQ4AKmalzlHrlK0/9Qd147jmvZ
lv2V/gEe0GySm0CjHyRSJkIKn+FeiEhHctN78/V3UHmq0nR1VTdwXxpIKEMhGxS1zVpzjtkc2sZs
D6KvinuIMI4Pprw5W5yK+4EAt51YUvtuEKH2gehh4qnKCuhx1d1JeOe7ptBmNhWKRHES0Y6OgoQY
xngUbDsRdzpV/pjSh8hvUszPfqyU/j3XVfHY9Hl7Y0ASIPUJYRr7B9QdRwxK2oteLe25I1QAgdI8
s7vU2ZjexVbm3nsDaaQzOlaKLzk51Ra8WARHgEpKUyxkR1ptYOnIK0zF17w3wNQvDtgiJ6QT6ozh
rGPSrOZDGKHmMjGR7dMcYoRs2c0ZeU3RNemJhBoxm37pDVNxhlA/bPQ+foRM49w0k93elChfSEUt
2gOSThsNUzodzarTdiJVGkVSy7qij7pyLkhZlLiyzxp5p8xWc0FkZ9TzWI9iDbWgL80oQDUsdXLS
MfTs8qbCSmla1X6UeNLgMNZbst6aG9l0po9NP4ayls3nuJcQ4Uwd8f8yTftOaSrwShwRENGBgGqZ
2LqTRukxS6a9SIR7znIIkbLt1X6Syr7GVlKfu3TQ9yYgpPsw15sbjoHLkFwotU/BYe3xPgLRrAwH
u9tiBl4okZQ2Ncwcc6l2ek5BqGgEDYAI7V5twnsySBW+ceeqxzY/I6NO89V1ZcMDZdwMJtrRAH8G
47A4AxU3I0KwY7nmlgkBIiHfaPYqhAOhRCoJRddT6pKN+RVrcHNjqxbCgmtTsJNlvpfwHLZVSgyn
lsOXk3KcjlS7RaBg8EOBtOrAcmmKOPNM41kbcazmfbHDoGicAAroyFCU9+K6ufMpbaR5qwFuZgcd
ufvRo1WQoz+g70KqLl9vBtFuDgPC6kgrsuN5V5NZ8j0WenRNtzTdaYvWPEg5Y663aTOrsYUXCewN
Ithi+elCnisCb2eTgyG96pe1QT70463EYBdofT5Q082a/RJSh87ctRg3EVapBC70AptvkOtEFdha
DN27hIl8SCJr2CYFHYOhrdrz6o7yc8NCDIcg25+80PKtcuF06AegUEs2LtdR6WTrhKsHNbGLfk4t
DS2UQ3ygGsPAWYxpS5FWIaJWTTAZfDNyUcw4/wFpToXHOZw0DUIDRY5uMWLWRP5GWzBfJxAyYmfm
O9+IdHs7VQZnaa5oIRDDvU2p+CQbypTUxwedObTRs1My9z26NEy6dr4U6D5LlAtz0u00G7RASDrU
NmoYZlrL0w5Iqm2AniC4k8LpcaY7sAnEnLYfZYN2Q+mD2JOzbgnEXJTdaC5W8T2Ww+qYSUnaUijb
5qUiKndnjUt1I3D90QgSWK58AvhGc9emsOjPE+p3A3FRlIFTNxxpHyZjGpeT5CChCq1xTj1N7Cbj
HevLpvNFU41nJnU6KZYRs4hzBBkC6ODMPqFD5hmI4gA3zXaICizqqdyeeleKz9EyCJNi5mVp/9+9
C9p/K28+8m/t/1yf+Avs0CaJ4u5//X61/XE9+lb6H93Hb1eCy0bivv/WzA/f2j7joTzR3/f8v73x
7+3If9zf2Pp/2N+wIuQfQKnfdziXx/1jhyP/MnRhkBcjMNC53q8+Gyw4cPEsYzXz/MNgY/+l6zqp
yI7Ns3imR3zPPww2+l+G67mG54FLNB3Xlv8vWxvTNFYDzS97G+HZtodZjgqZZWGzsfljfw3rSNyk
tgkKTo/ZgMfPG7v3XoC+pOm8pd5L+Z/vkacNyx6KJKHYSXGMphkebRfrh8Y00eGSQrZx57u0sbpr
IgRuvbArj45WfWRTCY7PABKdY9Ioo6W8StHG03Ubvw+lWZxaNhrM1+WWncSyI9eZ8Akq3eisZ7fp
g1gbbiz1iicDohKYJJatmO0bN9uPsUBqSWPbzBayMBDKj2RqovWO5iXQq/adPAlMMH3t7mZFnwGL
f9x/iWLo2p0Ujw4lwVWtnfo4gRFNEpwx6iHhB0O3n3pKU5gSYFPIRKMfW3q3KgXIsGhFsVMInz0t
zG5SmjB3zMCkyS8DnpWJyuyS6fOVkUdf0E57V4JO91NHA/DAlPMWWyq5oTUd37gh26jOYEJzp3A+
sdwfg2YYdDCT+VHkuAyDYlWHN0rTgtbDn0cJl5jNaUWEJWuQdN3GgW3FBxnSA0vmrDvT5TvPXkfz
NR3OVGvx5KXVPg+T8S6Ll0fIHESvqDR9lPpnIOvHIS6Gb41SW8zIbyPQFJSSywSYMOz3s6oNvx79
OkmW3Vi27oayfe6nDkhYEB2+SQPMqIp5j8eEJ0KwV4NlW1NCQl/Zw7Ucx+lucflAKyue9zgpUMXU
cPEXLTsxHmGe5omRIFhBUjYfIK63l3vPXXxjo9q9npKHPMyuZSgo4VS0YXWeUOVIijD2k3kcJrTa
PYWmCXLXYW7SqxAI2l7ig6a9ZVzNmRNfuzLCEN0lX4bYVqwxuICu//dFGyfpL1cvt17ud7nLv7p6
uSEUSt9PNuqa9Zk0rMTbfGCmaFSPwuqP17g8X3W55fLjkguMGJHz8MfbEEoid1/6l5pMC0BEv73R
y3MiCkbF19WsWNbX/T++vctjL7eKNVxW6rDLL4/4ecPlaqQiiv+XH395fz/uqQG3dVCPRREZfb/c
8ZcfL3e8vMzSsmwI7QpSd14C38XxcrloDRNX00ImgDMy34wRtDUx5J4/rBG++K/ZPUTTU5GfiK1O
f7nQZpGeXDPjd/j4tlEmGsDi/G4iZXlnhXu3Ht8uj7n8tpcLMYoEnASwmq7ssX1hVi9poZu0DC1V
t4d5OMUaO6+pBE7ucSoZeq6dwm7UTpefUF6x7yDxmObo1F1n7nRFMXk5Nsocg67WN0VaIho1Dg4L
qBNbTgt4OxeenZgnsS0i1sc+E9SL7erW/nK7icPp4LYDpGJtvi40m0NNAWY3VKM4RZEDFn79qcug
h7Tz/OANG7iPfMBQgk6LqWxaZdqwxV6Aj+Wfv3Nj5I095etpvcfchF8aL4ZVQp5mMo7OdZUXznUM
gmPNmi53Yj3uCwQdeNSVBK5M5dxTu1DB4Kxae9kumdRPl3tdLnDTGT+uWjJWRLKnr/jBSwbP7GMM
8dYAASYvxpvRHLv9AbOafd2yAW5nvT7ktEs7I7Kw+Rdf0hAdAlvFfFfoRnXO3fS5qDpn39Rjvmtr
KgdziXRe7zEyUTWeTq7jTqcZ59vey8unvJgnZMVcTMps4bo0Hrhx7oGeh32sdZ0z0gMbiG/iu2QU
jq+ha4GEXtpHiBNYMYr4pNaLYVLWVZvGW32CMpZZdO9aNEaFyxMOCctRB/3H2SreCZHLTiz19VGs
pFUbFHuhLScNbOFJD5vl1Ko8PS5VSBoqv7r8fhmjGry3VLg6+J1az/zLT59rcYUptqSydRw1GUMo
oiBl1XwEBfbHbpNW5m0hgPRUXU63E3iykQywrnGtn0LI/ado0dRhYM1md49wrDYp48ZpnhYUxTmR
DSXlGx/zkRUUFRwAS4vsfWXZz5cTC6vstHPiDH+XDLNzLcr8vLTIkVqabOwVuArkoN3N4CDAP8/5
mYzS0h9doBfUOLZOS95poqL7LMrvGpZdQelKgktSjIBp1FJTU1V27NO5RbPaenjgI+PWtXPEPFaG
MLkArRKqW3Pt/iDjL64mADgQOtfW00X1y+YKadbaO4qacYB7Sz+pvnS11HqfcW1/XX768cuf1y8P
xCJGz+xy+x93v1w1114Xmsnby0u7ax+sWjtifzzgl6f+8SOyi0/t2mMrf76Ty+tdXn65NOaatUcX
EZ6A3eafb+KX+zdrj89cu30Rugz6GmvD8HIh157Tz6uYLhoUFb/97nJrv/YZhYgz9p/m2n9s1k5k
Qba0RWKzNmdTQDgPXzjnM1XWz4RRY0HI68/O4r5jiB7OvVKdnw5JtlcL9i49mGg2HrPJ4QskgD2x
EDT9SYk9GZjDoQlT1yfshEeY6OA7kQXTkpBDlOHNyivjhUrO0aFekgAxF7hmN2YMONx2q4fBKQ70
7B9wAUwbxCn8zcDDtCowejAHqU3cRYVID4kBTffIGQM8PsZWyJIwClK/j3lmn+wk7A5Iils3LH3D
uPIQfrJIk/UR1aGPINEhtIWnLx1749A9x9xgvo4FUAV2n+4ud4O8yfWza8L9qrv2CQB1WoQvMbAQ
4O4OrsSSUuQo6omKhryByb8jpnzcxrn2nldoJfrE9rbRJA91nJp+axu5X7ZL4ssh6U89Qkp0ksye
OlpSozQGPvaj1sh+UwytBxIVDR750gRRlOEx7YDc6yMF1bCejnFi4dVO4sw3a3bQVoTStZTWMbYx
gApoh4FRtxraLZLhZYv5sfYmvBbt+ALTbtqGmQ3E33IJGJ6PTdIq9CcIP/M0QulhQ3YfkSf4AOs/
qoHAKERWfYTcIbW+JnZJm1h/dIxJrSCI86yBijHz9tWJWoxWoRhQwtGznxFwh1neHCsgwH6iaasY
AHC96VKoX8ii6haSTJYhukZihyuX05O1mHM3231+KtLmvXh20eP4C2yiEY8posj+tV0FVd7kfh5d
dHnmVPlpR8xEBU/N8uhlyLEYfXPUWFRMYLb1dM1IqN4pG8W+dyZI5a6ilB2EvZcdjRn02kg3mGrz
NlO22MruZVnCb3HvHTDc1cQ4WOj3eufoLRbyqsk6N0U0bfRretPZueN07ACVgajz2DRQymTvUYIw
Jq261JtPcbuLPeriXfndpTALnqMHPBVz9+KjBATot3p5aPBFxnPenTzlnCgsx+eCaiLlTWY3chbI
B4PalAz+YDXetZUMR2ECZaoN631a5vneoV7exGlzTgjN0aUTUj/Aemh3nKDEctw2Gk4d4uAHGi4e
E9wWEB4x4aHHJyXWMdn7BI22D2ox2VulgLWHVoaRG/2lxR111OyQj3PNLxh0/DSaTumIcUc5uFts
/kedZJjRJ6N2n4Vq+EqF0WFodOvQw1mMeye5ciGM24V7jkhO9rHKNSa21NKASTzzHu3h0BZ2tDEk
GVl5pPpDb40HA1GmFbLKzuCkWfphUOH8TDLcJ8dKPiYHVulEGDpVHdPaZ/1NbQk4WR3Dio0qknJZ
HPmOA3h6nglt1zXv09RazyptCViqMi+Imjrd41FyFMd2QeDEKmwP6d/ahpj4dvQAxLVKbx0DXUod
xxJOb4H3mBzBSaDJahLF1zJ6DftMP47t9DrSLQnk2N3EiStP/VS9ya64RXsG5TLrYt8YO/PgTJ72
McVNtisSrHCLMv185n2T7AAIr84B1nsjVfdY39nRSl+AtmTGiKnMChGU6XF8+nkOZktpew/n2w4L
SeUTcYLpNWzP6xKHsuHWsbOM1CVQgGXXOpg8YoLSVp+vPi9+X2FJs32M9tsm1QZ8IyVmjTF6CB1P
XpfoyquMDPpYcySOF0x9juECZIrk3SrjwVsLteJDRitzR5Po5RlDKPMmLKS8mCUvS/nCrK6g6ntH
qX83Qzc8JG7e+HOEPx0nJX97r26NocvYhHNoTWNftBnVbbcq6OnDq7BHoK1J9TWyT6r7jJE9W3XE
KXyC6Z0dK52gwVDbYmGsknFprEu7EDqxlyDhxC+vrOHcINQ0aRfg3STkAKuodTb6fENay4AalmSv
MSVKcHHfiqGxtwlxm5t8HfEuBI6uVq9I3rogC7MryfppiWqI6JFAWoyKlIGdRCrIJIHdSFqbmvga
9VdyCcNHTHSIQ+5ypwivwzkipDES32NKGBuzS0D2KlxMMepCZxrjjfdmNc0Rxy/bdCCYptZAyzQC
NsgxQ3P91hRMSqLrvldJ1G9zDjRJirDj43U7GpvjOdbigSEneWrcjp1Fnt9ZyBU3iZ5/CQ1mQBKS
N0ZTQOJHrnhACL0tcb+4yr6PPO1oQQASGR3Neej9EncoEGqs5HmLWM8oaIxl7smS+a2e4JEc03Ok
P+DoOes+JhMwaXG0iRpwVRnDiS7eIjN7Hm0+BsdQG2+igJ5Fz/YyOFBLRhoqxUPFzrO2QyxCBMgj
XcawD35VGQZMVzdUwVw47yLvCa4cPPyJYI+8+IupSkCKYiTxrU6uQxcLl956iY9Fs0b7PPbOXQtw
rtdApzdKuhRJUcPeVbKkuVE7j4XU79OCr58Wg/JMi/ZrVkSHMcnEvptgSFEcfhDaNxSNh76NvIep
hla6sBtyJntv1cahsofXRrGwkPPdCFvjSNjcR9FzemlpPRBVErFEXrYrMtesxI7DPmzwA4AzqpJv
Yy3eiOlDJA7rc6uqMA1o2ducKdeAogmOiEw+RM09eBIXNBPjqvdk2K3s8gNa/7QtHUiipYrxoNkf
VpEQ2jJR2DKt4ikuKNpEn6p8+YoWMA1SMYMccOTr4lTGoYy1Q2gut2XJ5xqD5o7YNiAMm967Igdm
L2d1aDvKCNNDsjrzo+ILFjkflIqsK55VO8x68d7VWurbncaYOCAjU83NIFWCaHlY/DwVNMbFvNzA
W082elq+F9Ro8FE+zGPxrtmVOiRd5c/D3OxpaMCxjKJPtPCw0K9LLjOVCAIaJmhDsTvN1r3vYnvo
Aj155dbkLBlyV4z2mVYXXf5aQ2dgD0CfkA6uyYheGjJ+6M3WK1e5f7u8lAV99MFZ7Wd6C4258m5n
iZc4s63rwQUOSI9vK0aPJAM08PtpCD2/bULaztPtPH63ra5BOawVGA1TQCcAnwNCNV76HuYIsN7H
otefZ0heIPHYwqv+TKigdR1ZVzYSn+N7mi4kPzgNh7nBCY/fwZzG4npaiftIx1/BadKNsN1vWld+
i0yGzdAhiAE0L430Fvd9nJvlLgtvSk+Mt3jCqq3mhVunFOw+Y5kchTyKSsqDjFKWERJJOwve7tTc
qxYvS5JgrshkuaAWEDddPcJvR5GGimNxrmkPfAI3V75XThAtmXXURgUmMkL1nWMRzYl+KDzX3peU
OjZ5n1Vb5smQ9XV4MF0R3Y4oMdMKvEDeOI9JL76buT4AkMD/aHaYmBiKB/TKentiXVemxueYRVMf
TmlQuQ0s5dpFy82mdEc89rScYffAQ00xeImWugN/+qym/di7L2mIsiM1cUr2S8t62joZWern0oaI
v0onCxTjR2lYZ12LPhUlpER7kVgvUFv4rpO/afb82BEiwUxb63RQmjeK4c4Rp4jqaFOaX3oqM75t
Lsmxs8znca7B3aKtNxpLbm3UqSiQiNNA0Bz3157qmRS1CB1HRZTLMONtAGwiUIMGVlWfTBomxBOi
DFwIMpycCC/hTA8wVZyH9d1gxg+6J3JfIt9EGNo96dHJMYrhim5vv22nJchNelD4JOyt6/U6nTPQ
J2KSHBOPcDfRv7RhGxjduH4U7HCIUbhxWyqBY6VunRxlykKvOI3sO8RO13benY2Yt8Oi6sxxIicn
vDVRe++cTr7MyDD8qWyfK298SCvxXFs9K97OQ8mspQ+Zgbkcj7EdZIGRjPQv30Hb0XGD8uSnqt5j
q6QZaO3naXxIVEgQnxafdUn89NIrx0e0nKurVu7n1NzpVlscexezh2Wwj3Ea+1gbg7rp++Ima1cs
PaNFVc3s5qzQOrRU+ePdOJivXlSrLYqEOKgs82YqoJRcaOmijCSySfNr5WjuNZsgIJMU/6uGVfJi
l1vIns3E0yEEvqZ9KcETV84mAoI3ULt+ceKuuprAC2371aFaFF+t7LGvCdawogjZrUwfEpOwxrlx
ZZAzOfhV9C2vehy80HMwM9JarSZfd3M7kJVk80WkSDAaOHvaqch3ZZEcppxJ0VEJq6K1hNUdJHXy
gF2Ps01ZE4tcwACGKBD0U3kIW4oLDkNHSHLOFoM+zNTwNnIFRCQ57DiTaa9P45OphrtGtnIbzpra
ZmDzXC9qfUenSZ62xxI5DBgoVkfdccSVtMQzwd4kNaNayJlazdOSOWiwW0HmVdsY7KBNm2U+JdJI
Lu6ebeVRdNH3UB8yEjNcWDIJhoyip6eLhxmtOvZbAiqRITEGYzoYaK+m+Hg8Muj6sntSLd7QNmbT
k6/G6HxojvQaaFPo6MciuH/I5XcAh54MAMZM4d3D5CZREA1YSdoeqtJ8gQ0BUHVl4bch03vvXg19
W+xc8sF2doGClUwfgG3VwTVhkUWePQduQs4sAmGmwErheLVD0qvQnfTMlqSh6Rtp2N9c3UyuiVF4
SxQJPKs9KhYKvZH93mUl40c2sMUgOzhx3Y85qrKtzHrWwe546Jv5xqPeTLqTEluIHsxY6NE5Ymxt
LGczQzceJucJDhG5Nj1kzKrDgG0z9CPmeYtWH3dYyOcobHqOcUG1BszG1urZPOsr8aavanJk4/vK
WI6s32ge6bSJl/rdomRttM9NVgMG7dvyvCTazEf0mq5Y8qjRPjcUKQx9sk6tUdcBOxKyCoBy1e6D
ltnESMX2VVeAzrTIIaIMIb55S/Q8t10OTXJKaSeZyca0xo+yavNdrKtnog0i1UVnbJuQg7O03i2s
zYOieS4gjDCfUMhxtWzXiXpnZ0AhgBIYmxTyg18vergfxvzJivAQTB3LUlMvXlqLGvAymcGSLl/Z
Ci62qQcFTaNqhoTCJ0aNWzHP31kjS+hOpwYxTfGm95x7Uavv6SRuh3x4arTRhSpHywNULU7aDF+K
F2GE+2hDUp202iERAEGAvxAwAaAkecrYmR0N4T30C1wOd9on0jw3eqigUhRYL3X2qskzRSMoAUJ/
pipKcpHoHrr1S0o9EudTpoEIEFfERiTXyMjSz8vQrKcaBhVjnGnTWSHh8KQ0qV5DOBcLtFnLQSJo
IxDanXdetyYg01Ld6+64G5V4Hp0Ie7qNWdOJl+8L2rag01BZ1AQX1F/CaNhb8fgoB6Rk0USGVD/t
4xmbqaxfibbsAwxW3pZgM+pXoQc8wMWOWNvvy0pCYdoE+UU+F+mhwy2nRRfkKwYTQEoFUQbwcLvO
jnLWECR5EADqzxmJDI2snqyBHNckbCdgCMQytum9rounMZs4vVryzpfMfanNlCYkkggASYGrR+yB
l8+GKMGS1Q059R7pPTZbxagRJogifBrCUaeZJHHXmNjpjOVtxSnC99oDHoOPh+px9tpYVkX8rmFh
rBXtxjCp2lJj0fAueN4h7ytyonD8R+58JPeTpTVYmUh8RaTz1GT9bYYWDmLR9FHgT9oYs6yxG21d
RT415Ulfw6F00PJHEj1VHY/XtWW9591qjaf3aiR9TEJ6qx+d6StrTPXoOnQb7Z7MQFkeUY5QBaxI
iMnHgFzJAHwPm7YEQU1EFWzTZUO7dkW/LXBQXUeQJuCyIsfJTOWluDM9Gs+x0GYMTCNvjRG7koO8
IU/PONiKPz/Tra/AxYqd0eByB4l3QN8bgotwaDKSQ7258H1dBk8YWD0xqwxovtZp1CXx2jdLme/Q
Fp51Z26OCEFooY5yj8h/zxdoY6ixv0IVkxw1MrdkIhKEWAmnRj1/mjvyrujXZ7u5kccuqdWVGJTv
5YIeVCnrfdzzjktyeqB7GclJaGcs9HRVmvxWqPY0FxQPGzct9y6l4ysUxJyO1ksZYhAkU4D+A1ot
yBqMELTHe01siSW+0xLDPfCNoWrQpUhGFXPmCA2qH8lEbnNtR+4GFmELtGVpeHddpr85to6dLcbo
NBDxZzlYaL15k8HORr4vp02h9z7j0z4HUc3O6rysBiRN3o61dzPNVUhZkMiiilrYQKVgP0tEtVbW
njUnhpbmqTqYbWfYlbGOMbG4GYqvyQyl1x6PCBU7/iZv6w5kUQ6e+JI4fe7H5aOV3Y39rFMk11jP
hhGmYs11A60Q4ba252KrUWXQtAdJ7EULGq9B2MQiMPcpAlE31+8k1dJ9oXkFJxSeRC+zzolwnvCb
7G3Z9ftmzhq/GhYsREmmH3rYQN50ckLKnUNvl75VGfeFnK9thdimAm52TLLpbMoaB7Cg9IhnDKMt
jE4NJmE7JYGVFPdLan7QmzI37hGJ2oTETpTsQwGs1CNMqUT/3MRe9MDY/N2NQ4ooHo1+RRrEDtdy
GjTGMUFafkeS36k0zE0KXfAEjPeqDbX8aCxpQ57ncEfnH7SUQjytFJmPeuhQyMkoVA91ynex8M76
NLzE5C8FBJtxgNNeBoAKHCrp8TMrEcs3OalNXd/GNWS4paWkOmvvJK/uwlYMr+7s7DWyN++SVhAN
7KA2nPVy3iIWS7ZhA/aglPFyNWrggmgP9Htm8VU+NX0gBHynIXHo9Hjg/GjROwgiGhzzZFugvKK5
/NSvdJhOq4kOaxM4MflI4/Hn9ctPzXrzz99dHiIjTcJaXR9zuX756Y/7JHSxt8saNne5oUAYvGzz
BZWdJs3HX57mx6v+y6eUmUUQ1tya/o87XV6H2ZAm9M8X//FIVxXX8LIUqzTAy3EYHoZURix41z/x
5/v78TxFZ5x0T4cNcvmLLzc3TX/NninZ//nMl+s/7nj5S1ppf8RjOASXp44pPXEo/vkqP1/qcuAu
V+O8iLcurJbt5erPI6rbeOQSyyDlVfsUDoT02h61ykRV7xlgIT/WndJHXNNQvBvizZBp7FwGZszJ
NNlJpky6poHac2BTzJr5/saxHN2Xk+kdlaXAUQrDjzoqYfPSf8oY4RRqUmFEX9jyR4R3kz7IFDti
f5wZ5uEujB7te7PbAApUWKxRKDtF8cnr68NsoWex0RcPiJgLEgQXBKd2n97o+toymeEIzZpLOkl0
Mor5eqjVl7WF0cwk/6m+OlfW8pG2BQk4NVmLpth7aEk2LDFcewd89cbK4fJki8H8hELPb4dO4V7w
NmMe3ukWA6pyUQhYdsJZP5LcslTuli9ssXgwKRkiiwHebElOmPKumnpNRrcEeSnOvqcXDyQIE3uy
QCx1kFBXsP6BKX1eGg5vSYvLqlzszZiTPav91BUrOjGlXeNy0pKCOx2Z2A5aJfcU0gycZfOHRS1v
HrVXdDpEHpvTCWnO1qJmuxmkTspd0uwrhPFBDOQKc9cbshx2Dt0OXWKEwAsY79TCmhmh9+miIsfT
+VqO1uQP9fx1dPOODaJg4LZguKiIOdDouzwYltc4Mp/KjOVtxUjmDyBH/PKl16mCTvipHWPVBifb
RkvsA/nrYVAYytvIhga6ShbAwoSj1zqQdrKRwjAxfBBe7VZYRbbtO0bTIWO70buGceyg75FT1L/W
o0lcvUifxpB1hVOpLc2et4XoVAppLu2o5vPsR332eWZSCzQkHrsOpBVJuePJbUw/EfZjTYmznpqV
BUJXHvXnDcNY4IGRo0cDpUflhBM5tXelA8chdNmmR7aUwdQ6z/jMVjqnsy00cHXdvONW2kwe8TBe
X952i0dgYHVlp91HPiV3y0zXUsT9mz71DlrXDOd952IsXhVSTgWm5xd31d0P5d7/KPr8rkyKrsVK
tQr2fhf0kV1jWQJvFEsldH2/C/riEAFo0lOcmmeaLvmgeVduSmchMbK7TEfdkYjwya5qgkrzwqQ/
E4c7GVEVxspnbDXriAR/Tw8Fb10U9ddGrnn3Yppxz7r5bcqJULrtI0NB9B/e+MVF9ecbd3ROB0IK
LJjff7zxJSkaB6QOM84o06Pm2Mg1KOcBbaJzRu4XpUEl6eln8a2t4uRqtogc/PcHb7Wu/XnwqH84
1koctyWrvN8PXlInypniPDki1phvwTscU0PFR1Z+BolMrnYos5GAMnYHEL3PSa9fObdLXFRv//59
/G/xKfT8kIrCAjBMHWmv8wf2PC3nWTSpGx37KsSRgx3/iGd21+oMgmOrXoclwmmfOU+GjOqzTJH4
JxRbhkrAeG218+B19YkF/aYp5HiOEMwwX5EFHQPxDUTEMI0i1DiHxNiFwr6S3Yh+W2tNhO30wxuN
nnSRhWUAIvrDkcNwmMoaQkpJfOB6kawXgIhe//2f/S/O3dViJwxiJqQuXXf9eH4x2vV6J+NuiKOj
Y5j5diRGL4DcOAdG5O7gcm1jsTSnoR7ZW8L2ss3qmE8F/X1iweN6OhV5NBxyfRQHUr6GYyjiZDNE
2DqaKhz2MNXMQ2+Oj31YWrvLO//vFj6fky9N2Zbfu9+lzhf58k8d9P9X8mhXguz/N/bPsug+ij/M
n5fH/C2NRhf9F5kdjgvin6QTXaB1/juCgNSgv1hvGGjnEKqbhs4r/TR/opDG9mEigSe3YM0F+Fsh
LcRfFhs9avembtuOQzzYP+Thfw+fKMt/yMX/1XBKgNbvY4JuOwQYMSDRWZemZFz9/aSsljI1w3CO
b525vQ8pS6+dleJQ4HfZQG07gvJwdwpUWN6TZJgNyTvlwe4KCrCxcnxpIkNF1Avaukuk/L74vkbZ
ZTjN3kzZPYiqUWxwRLudBxtkIIsTt/OKA9rl59Yu7/PRvvViM9ogkJL6Uzp3n5eFTj1JRFSFKUGh
u36LU+gsZrF3EB3fZums36819aKlcK+l1PnDXm5sZzkw+8DP6YS1GSsDUtwdjP1nzc5frFlL9uX3
aCyDkeZQIymsGL0odnGTLntwlP02CrN9xMNQGFLwUkn0mpEISjV6/jqJGGGCLbeMUxSXBvQwgg3X
7AG9Gj6mRU/vIccGvUcWSrs0Co2ne60NsTj0S2iyp54pGY1shhIv+Vr38roYsrW3BFpx8A2z1fe6
ZLibPKJ5vT7IRUuFNisnHHd0jiAigamFNRJ7Hft1Q/i25C+Hgt2fKP5Wke3s0CYkQVSRPP1f7J3J
kpxAlkW/iDbmYRsBMeesTCm1wTKVEvPs4MDX94GsqlDLVN1W+96EQQQxM7i/d++5vcwCndmfT7j4
fUznm/rKXVMWvl5nli/MpaRieE9KAmFzbtV7MaBw7gnL3M4ZZBC7furYBwJFs+aNbubfsBJiRNPz
N60nUNlISCBMPMxBcQ0XPXTdnZF2rzh59A0grSqgY3XSvUpe6ibeoa4IUs2hVEtg8i6xqU1G/AKA
vRkBjwi78uHRnlEY0DdXgRKjA3YHEIXTTCxp5U53DQFL58QlYjTDkDsWyLNN2PbCM5G+8hrMCV/o
4eOjdZDfki7/FlWkHhtUjcc0Ho55Fpc+mtkFUgRJN7bHW8VokDvN0h+TRclZqtauHF1tj2Bgx5Fy
A1z5XUMQsrcz53s5i3JbYdXdDBOoD/WWaWW6lUb9hl86pU5CAoHapbeN1ma+TdsLjN8FCO5JiZgT
eW0qiU9rkm2u//KQTRzjov+mJiSrt3DaNgwTgrHC22UgTiFPOjoL+9BVPzKMy6e01BFxxlW5Nw1r
ArfpMEuJ9Qd6j3j7WrrbcfwCJyY/mw3iPJFYks9D1zktSGXoIPY04yYdk8ex26o2laXG/AFhtowp
hKjtnaPIchdpJB1C1oup3OeO5luOm24y5GBxa2bHya2+egZO0ZpZUpFQ8W69kim26bwVbfghOIFt
4c3ChZ/0XQIRtZtGYDMTdfByvDHUktdOJZ3fpu9p3IF50mg3b4dOI92SKNWdZtE28Or6gBjan5Bc
RGQQENgBoC391ljueHSYw9y3gHphWwu/HSCgmSiaQRTSWIirFh5v0ft9DowD6j91imivNm23ISLv
e0L0RMX0aHKh3qr0kx3rg18cxiYzuHMm7wU2jlZz+W+FM2CtU7cUMo8j+2wbIfS0EamqlX4mLukN
i/mu6vrxYPUJsDibaiV+fkZtSUFLfagknERyP7z4FlszcacuJUo0uyCxMjAxZo5Fw6XX7dFYRfFV
kTILjUg1y3Ffe9Dve0zOngKwlXw1aLbsYeVokG4f3jEBw/FM4Aj835GKSW6aWzIwxU43lTcYhY9Z
Hr9ZZXJXFoZ1pzjLBC9Eb9REEwhR3IvPSRLkuTb5WipAS6vYOyKxp1Vb7VQ7QYvJ9EpQCDy0BAZI
Ok5Kf+ytvL2LU9I4hC08elEDGJAyWUJm8hl8IWGQYEvAECFUXtphkXq+3rVu0S34+Ob0+ZzPx5Yn
/rauxzH6nJkKUuoqA/5liBfrkiaN+1mxP4ws3Kexoe31XP1HJo614FDX1fWGIFSwp6hdxDDLGYh1
N+4hRt5hcaVwCm9506GNBpYjo7tu7pB70oQaQomkMkaKzonat2M8ka7uKLcxpTh1phKYJFgivSXo
xgUohlBrWVxvOgSF25mfgRqLVZzWmzUHB/cUuvF/3YcTFuYgYvWtMs7OA7JHJt200Ej4ieAfwCdP
QAIW4bCL9PlL5ZYbI6vc29likNclhBqY/Z26JF+vNzXS0JMZxce+K1C2tFp2aqwz+1V2ii373o6i
ryIsHrqRiAs4XUgvoxtXuN7RcFQKyG0dFYc2gxKzgCcTS2t2rYieRruiorDe1y0cyryd5FGK54Iq
xYm+mJt1E7xXmtp6Ge3G0X0TCT8qbs8zTttfDN/BtLl2uofDeoe6BAF0h7g5W3iRqnNbljVtPkMp
qwNJafXJ0X94wyISROZGsO/sU4qzPpE20Yq4WRTDuJT5wCsYRhOcHtuoEkFjTM5BaQmPFjaz4tHj
Ap4VSJ/hP0PX/1dRbK0TAQLITuYDfcQnUy2GU1ERZOyMhELCrw419QLQYThycH5XF8BmIexjQv7H
TqWxUZQDPHXZUdsxo5z9JMNisu4BBgiJrTCHZLvCf9Z3ut78cR8ol9bvJM2ZgnqHGiTLL1J0Kf6q
mq7e+iu1mO3o+TY/19/mejM70Dqvq59LWEN3DiH3iOX/kfw8i4nafdJSqJgrZdqalDo3Ka3WGkjE
iC3Kk5th+TeuJCQDFEDgaPq3MhtJUGV3mJeMqMikL9Ko+i99oh08ETRJRvJeulMSv8d5/EMZY3fa
NsvuPS67t5uExem6WmRDWRzWR0ZIwXOwPlSgl8ENO1C7RxaAxuZzi/UxUoJ35tDF6babzMP1lYZy
KHxUlSSELO9jLMfcuvT5Mp9vsTyyLv32Nut6X/TPYBfYT/+1ybq0vsznx7m+1XWb9T5SIQNzUmho
FKnz/Y8H/+3q+sAfr/n5UT/fbn388471N/vta/y2uG4Vuv3MCGTM0FG2CikNy3e4vvRvm//1m/z9
8b9u+scrr6tOYdI6c/udmTMwx6IVn2EYxGdgmmO0a1Rtj0WkPawPhOjcKKIv2xQR7hI6kyyu61bx
zEHCIR9bT05H2SiaCTV3c1fnov7Xxa5miAegeCE3hAKVZC590JL0f53KFidFzx11uz51XV9vNFx9
KPs1oncHrT3UuSsAiI6IEZpzKZcvgXEY/4+u+iqX0cAcBqiuOf0Bm5M6xNcRCYTJhciPkvrOKUg1
SNmhK0m0mbvscuvquKaaXdfXO5Vlz1+X/nhKJXNxGEBDriDe9aYdogqwL5RenbAp30wZBwATKU7r
i1SQRabtujiEJG9s17cv1nvXxd/ula7xrbQYkNgL+AphOwrDqnm1tZmTcdxROEyXOIyhJrU1dT0l
GDP9Gb/NW6QD0UeTVOJc50YsNymD4UWBnYINyd/LSceVQFsamMs5g0Wy6eDrrlYWDSiLGDw6ibWg
GRUF4fLbGOKjgCMK/I/XYmKKl29ZCjsfx6lztBP5MUvvviEH8zNwIszspxCMzQ5qISeE9butPwPn
XufI866fT1+umMNECOv1V6wLh/H5GrxRuIXlhxag1TXng5HSt0FTDfIrPRq56yaAA6tTS6u3HjUr
UNu8m5GfcA5UKfXQk3OOU2g8jogNGRKMvsA3A3pnPKy2HdAwqBoSbRHRO7pGj5I/y8vEbYtgdbe+
/vq5QjsZj0K/m41SMHozHj43/Ndfu66Wff8jNaZkM1YVBfoqzebt+i790tUZlq6F0sV8tXU9mycW
teJQV9kE/62TRHah5aV9L0p506uOecj/hYKXSxIH+8Kvesl0uf4T3frS//OPSVzjZ754MiZCsS0I
TxwljvEPf49LsAii3grNU/5t/WfW3TpSBzThTC+W1JD126yPrTfT8pdfV9dHP3fo5fD52+q68brJ
//5SohxGxh436yG37mvrh1lXSRxmDHZdX5c+75wTdN9q5OSf/1ek9PaBlIHPjde3Za7JNWhdHNdD
7XNxPb7XD8fI758HYLa+0fUjR3XpwnUyL4rXf1ntUqvPKlZCZQ7Ww4SySTVvIVx9r9qy3nvxkMHK
iUE/rJt/LkLwKU70T/C4MnxaTgzrnrouXW+u903Y4XaTpgc10Tl/nIPW7y4GjUv+uuito5N18fPT
1/NI5fhmrNC5Dyx3ENzJmvZIXWzyDs+6+e6uHwQqt+7q6nH9sVee+Lp0/e2v9+GdY2YewWy5bry+
5XX1+tx16fo3Xh+4vt4fz03K5z5TOs5h/DTribN34rY8rOvrkccvnonzuv754Wf4UJtEkSqEG07K
63/62345k1SmlOCZlx9eh3zEocRi3MNx2a474t8X15f4PFWN1dQd3Dr3V/x5uozg1nPJurourfdd
V9f7VmD6f7TdurEMf0gU88f1/dfPN6w76PWYCd1lN/7cmdd7Pb3s5+D6hHXpc6t18c/13171t63+
fIM/n6VobbIVVOBnFTXa8huul5F1aX3u3+67brI+qq+jwHXxerP+H9fVdWl93r991Vpz+QWuT1k3
/OOt/nbfH6/6xztFywmfoIq2j3vm6Fg3BZUEg2iv/dVTuS7NUOVmyvX/tG9eH77e92mkXNc/fZef
G612yvXFr5v+9si6GJrQqzWibT73aHsu0QRcD5Tf1j8X1+Pqt3vX9XX79Tj7xzMRQI0JXcZs1ijp
MThufqhdYOuqeZ9Dd2HyJBA71qCYG4pvHkGkIH+3ZD+rz5xOSC0ca+eBujDi3rlvnmmuHs0Ge8cM
Gfy1NMuDTcDIs66FHrLjqvH1cHhChpzsqnb0AjXN4iOd41G1rcdyxCWoGSFFvS6vL/OUlL4TCbyS
ZnGZgazBzyfgNp66iLyjotlLh2odekcA3csc/M8v/Hk6mVGJ9cukai5G2E+LkGK9vK4X1usNIpN/
Xm1/u+Sui3/b/I/71kv3et/nO/zteZ/vIDPvYnd77FFM/bgkrjfueuxe171lHDlSOqcstl43l3W5
HFyfd/718T+ebltiQnnu1PQ2l5Pa+vTCdcr0bt1yAMy308fmYX1gWg/Bvy9C4cHzmlc/tAQ2NUaS
kRqeRDcnMEyj1d+mMv7hlJdeqfmjqxfEhQ6i3W9ZkZu7pGsPFOyIolLJ6mMedRpcYb50dXKvtfbF
Hb1boxzeEhdpxQLD0LvCerV66zEc1R+1Tst5OT0HCUP/g9TcCuGgg8gaqD7a/rkjKSNW0fMohCB2
EBUxFOV+kS6OUuqMe6H05/a7HZG7pkeMDMH4Cd7iPspVkp2wUxDgW7WbZBbClzFUoiTvDl4I2kqz
srPGdfbAJX5RE6DzrBzLV5Twxe57iPIj+oK8QABjoEOlzkaVDxRSSSF8Q84dFfhwamGW4PpwxtGg
UjDd0tKjSmGTNlaqJOOEGamUCLaDqWbJAs4IyX5Gf9ulG7MLwU2Z1YeieXcmXjGmymJv18qvQhmn
oEAtG9S4PZLcesmBHaEEYApeV8498sC3eBoigreMLcWBoKvCr73dPLiQ4THJNJAw+VWHHO/eu+GV
4rafxIwEGlFzau2cNrSDvCg/Jrc+WspQbyq4kMjliz6YsvK+qVRvCVH4AWBcOalY4zGjwi7RqV+T
FGMC0InrrbO4mst615iU12Y73ZEPU2D1ISfYU/KAaRuV8y6GjFcSHN2aQGoHe1eMKtwBaDmpShMB
eGex02pshIhRyoEE3yyibKFBwzAWKIVSGk+yatyzNTUmkhB0iE337M3wthwn8gLT9Z5Sor22C9Dv
IbX6bzFt/6wYlS+Vh4x5drUvCt7ALc1Yc8MJKj33WnhTEmy6g6VIQdsgwS1O4J221hyUg2Zte2nu
Xa95wwSDUwwlG+5xEzMd4pWLQ3DA3lbK1969LSekrzrARsD9YCyo6T0Xk/bG7JNZpZlru7KjmRy2
IV93pOhcUmbqFewC2vBuyxzmpQmnOlfsSwM133DqjJSDYRMby1mPehMUMCjmqIxIsb+0PZFSptaj
DcHsZRzpLiqBUievJqjIXUaBtenbA3pJgq+Y59Kr8LT2dTa6j8KzuiDX7C9mSJunKz+cWovfJ0N9
x1UAEXDI0lNpVZjOKs1nl9NuxUStnH7L1mzl2ZsT90nCzHAk586QOLhKRpcRDMBBWlxXKjpsvV5F
+6n/GTlJeZ/J7MPV5CHp3DpIW+ydpbBvJ8Q2ui2f9F59nwkNuuFMkVFB6CWqbfM1I1ECCxun/7Zp
vi1O6IBEAtBimBfI2DhaEztb1sdvC9QToRAxf1WeBm1ofqt2eiXxodjdd1vSSkinb5EkDG4W+sWW
+nfF7b2gUhLqt0NAOMdUk6JkxQ+pWhCTVpfjLupaik1YXHE4txcH6t9Ws+WrTqj4rqdGPCXJQrJ2
fmggFnFcFhhzFxGjbUBSr7R6a6jOF7yWxUIeRUgQjvlWwdntdZwx0KRjbEPwOSy9xLwuILLV3kdB
qY0Muj2ah/mSx+WD02RnyrFj4DjHzGauqeVfvYSr4bBxy5bdT2kV0r15Dw/kkU7ds7SsvWlkD7pL
LkGb3HL5sy1yBO3GOUb8j8HUPGEC139E5aYeqq+yjEPfdHH3yjzcdjk/pKLlZ5lCfGp5Oz+aXnRr
+OpJxLE5Rl+0aPwpZU8AXnGWwFADQ4F+bdZFfHBNYZNHyVHbm4bBh7Ywu1TqqQnxr9M+yp3AKLoX
RI/wFDxHYjfWz26Lo89MwweiHoKqDYHo96LzgcSd23wpkqsKP0Kl3bh9cgD3Nt6aoxKiYiI+MZm4
LhVRQ2z82E4XxjNA89tfkGjtQ4M8T8AmnENkYoMBAiJB9CTMuTyKFntgIXtYiSYzQls30UlpHOUR
ol/MHZPcC/7UqZHyJqwFXn2azDugx7Rf6/aQgAwmC3tByyYAAhEqL8B+4pXbRb43OyZN2dEUvuu9
1oKeqd7SCorU6JcC/x2yAEnixsMgDeeImgwyRavvRjPLtvFIJJwVRzfGrD9bao3+Z8qyM07SkzG9
walVbpe8lbyOiXFRFDwtRTocacohkx7I0QNugSlxT6Gg3DjFgAMF1u9GtN3ZjRxrA3Im/8r58Wzj
/gfUwY5aTiZ4XE5WugbAgtjyR6rxPiaEZE9QCtArw0v3RhZ/T7XqNnUxNiOhQ4/aVjNEFP1GV4b7
WaRnjzARvydFnRnzvmso1nrJDU1xfWshZNzQ1qMRGkY3uq3X275xb0MVrwIxK3gsBo1ulT0+WImF
Gj/HF2RW88EoS+980mp6wUR/jWdVeSY6CrMNZXpSuG1zayRf1U66Qf4WhnT1lbnPdyPcU1JGesRA
L4Nq19tBeWjyLDnplv0wTsaexlwWg+qheESaiD5dPMkh3rhe0CF+BPgIKl9rOUBDXqgyCyyrCMGs
QnvG7iIesM+QYF/p+C3lsc/5hUiJIi9pTImiAMephEFbX+TYeY9REsljS7hqUsyBbqPIdJBTygLz
cOjJQwoqLaOjnCNBS3HLTTYMBSENKBINEZagkbcyZzyOAjUoddTUWEPGAIEgp745eepB+26mgvjR
qiGwcSrRW2oKUF+deMxN1zTPoXZPAOdtJgfkFd8Nj+iwyRgobekAOfHCBKo9LoUf4oDLGHeglUzL
bqssTcv+bA06zqHsbCrfJpk5+8iQHPU5uZlD0r3OJDQ3rTF/GbFxJB1hT2WZyQ07iY5gUdnjtody
51qvE0qNsajPUiE4PgeaszHGAl/XIAGgxgfNKZujSNtxa6MG5CJ3xE6t0NmP+6NnT0hvIwbMSezg
PSDHp9wIxk010XOGVs+PKcQlscljxdzMERHKSjjehhIrLliQQEc3tWmRhU44lAcr/qjL+UKGXhjQ
r+WXSLRdfKyciPiiBF5uofq18YRKgtCrxFL8UXBBze1FdQp5s6nnE1clOsF9wyGYQKuCKzKgvvAj
C6qCNRw9NJqguUlr8+JfxZS9ojTBNUJd4tKW4lFHrLeDgWIdxsh9j4vsi1Us1usI5J9wXAF4ZmSY
pFlPsfO1YP5DO9oF6ZDjjtXq5FJYN47y3YniZp/0zB0m5azIWV7k0quaFLJyKsYtkWAoxtkUPnb8
mAzd2almQlPDiK59LMCfcFJu9Cb3J82h6yvxNfSbLC/udcMAJi77F3dyf7WNrW3rAguLNzRcoaab
ARlAhoR3a7sEpkInkPGMfAHT2DFR7sE0rhGPWLP0lty4xbWJFwnSiY2FwUNbTOpMLqHOWOFp5K86
4Ak2d8q3UuoM1CuvOusJzfTCPXI1NJ8Szg6Oe+SM/rwkztqUqc5qe5+NqMPzQv6YMfuGJdaUBAkQ
DnBy0c0bkcepP9fDIVUGDxdH5ds9jpDK8qajDMNbtQMqFTVH7LJ5kCwNrqSX+zJtWqhyCsbMhICf
wljOQJz8jE7e9+N48hgHMarK9wDBBdgVKDSNJxmEZ+peGbHDGEI9jGlhPhSzj+iFRmh88JT4tZwW
iG/U3opyQkoSt8od2S67ti4BVNX1rWACjQSwvM2ScQdQgamJBK40ud+LQqdBiOtuW9u4YEAdPMc2
wZuMAMawfkwdkIIaFKOBpKneADQTQy33c7S9eTkHEW1JPwVVODXahzNHRK5bKZMFJ8wREBrFNi/S
PdOGb01F8E+P5gD/XAc4AGKrC4Ngo83NwStbMJAoCTxIwXz+kz73zxLRwqlM73vVWEboaOLdsnhD
cHxxEgpA2OSx8k2oLHrNGvCZVzbSw2PesxdKnbg0It2ext79YbmW/Fa53teGwCPcLflHkiq2H/Ya
ahunPowG+1du3raZpb/krfO1Q9lDg1QLRGTnp7mENlHi3FREJ3cIxAWg2uiglSnmObN4Aptk+UVe
gPJB7JQmynOZTgnCUdgm1VQExA5iLNfmr8TjNQGhPohL+S8Jh2TPqTo/aiFohmMf74ifQ7lS1b6L
MI3wQUAYsT8oxq00sIo2Bvgf8o9J1wTZC4ZkK8HP7yPHmw72TEAekeab1gbwAfKZ4ew4ym0EesV3
4FrC63vQud7sCHSiD5Nzyc3QfGnWRqW8iVgFF9sMM6+ywp7LmQg3Y9O5mwgUyIZQhSyQVEPzxd3c
yglZeS049PEMTYLic07SntpAruqF9bVgupSSggtfh4wncu/BhCBhm4cGEYwqCjwGIP1b2mJjS/CZ
nXaDX0SoxxgH3wlCv8ecyQdnsjzrTsQuWDtII5iuC7Lr21nmmzme7Y0NStcf3G5fILfPi2I6TF36
UNhOBXVwPHJQo2MNEz6KcO7KsEBwPeKus20Vr2g7PKS4Hq2FrRk7BP2qLeo01bNSokoFBxx7IJQ4
zv5kaGmn2CPoMpzyFzU1OM1z0QJfAnrGgfHXARo+tdXjKLsXN3mMTfECexwDb0RKK2SPoUztI/9G
G3X2JoSX4UX8eSahqBmuQ2H3DQc0GCGjwjEADv0lJn8woO/9AEzI3qMoK/cOOVmWlpL1BnCbw0XT
7tDqIqcLGcxoEGF9SQyjE//K+S23oEE9oiyzn4m03+nf75ePeEzt/rtFlWsT2vlzO0qqYZM4WCKC
AZgScBaWrS/7b3rY4UImitXbRRZY6awR1vlXAwHjFIYk/nGJeNSZgmygbNUAuwtGR2AMsMypaLJw
TXEVjjD13vaVM2+sEXsdhWE0eLBl4SM/z3r/rdAiHbyDAzJqbm9VHBl0BCqHKkjZBRlhFzuvNZ6I
5qAHazvQwMRSg5juenKKdh35I37SYH4oDS0KyOoGW6qJT1H6/2uL/y/0su4unOR/ry2+/fnevnXZ
/xQXfz7pH+Jiz/ovQzPBK0O3s1V0wrzeP8XFi+7YQuFvOK7mQAlFQfxPcbHxX6pq6K5qG569+Ch+
Exer/4mYWNMd3vB3g4HqmhaSZgyUjmpw3Jt/iIlzo1fUKYyHSzmYYiQ/sAnbm1UlFS6lznXpevOf
3xctPR9vrar+7y/D0avs4KJxGPuaUQAHXd6/WnvR6zMHkwiCAV//VBNCEeYPYQ5hPQduQN1I7mFa
4kCU7ZdYvlRupR9LktiCwaBy62raK3W6I69Vg47K+1NZtl+Lk4ntJa0bsTHfiO0tAyZRo5UQnGr3
w16NYZYYcKalV38JXdSCPeCpFjYNsJtn0cdgkJr+3qqXaJ0Kkr1sq+kUlgM5ncML1YBjTpjGjbcI
fYSXWqdaYrM0WkLcQwXVQ0XjGLso3r1ooXq8AOl+kxJaiUkqs9/TUq4n2zlZqlS3ma68FjYDaCjY
2hHy2WbqjQ+NyX0hueDxPswa9WzHRBz4UVTdgJblBFuZXGRdB3UaMOSdSGYSEVFxmFjCt9CTLL/b
Oanbb9OMc6ioyxc9jQ6wQ/ojYR2/pBmbfiTLp0wlNLLvvd4PGZvuEIHGLhdTWtEvEX9U4LhkwoS6
X5E+Q2bwgIn6oKBzthSkurK8RTyNrxykB3AumGPTR0iU625wccuYqZnvZiu6wBV/ISvaA2eEW3to
v5S2/SEiT4UToYqbKQEBIKv8vo2beI9LbC5KKNWG93VItafZriy0JPW+c4qHuXZfkUjj2SLVhE4o
IKq2H2iPtFSrFSCFY6bcuCnFuYYeu+EZP4akmQI5sh9QkPjOPAUCN/QUqrMv5HJVoDuI4DDVVuD7
4pocOxV2PcTEDiWbUrsNW/XCbIHBjTkXm6z2UDI0AP6jZaKMWst7G2AgwkeNda6T5JLVYHM09Uc1
DKWfWm+KAwAwJ6TST2xvwyikubhDXvgmByRu3LZk7JLx71X1XV14tl+6qcIuHTcE5ph381jaBMP1
Z8egqg7i+9gn6G8H6VZBZJMxWjGG6/WaRPNhkLs6V452YQTMEQOzgaSiz9bjOMHTjLDn6Xlsopuf
OATG9lQ3LbJZB0rQBFl121dhsy1sNQ1UUl2LCNaxlisHzYZYxkcFX9c473lbvGNY9ysT8tVgOo+p
yH+q6tICt459yezJtqb6pJhvJbPhjcPkLhjWab917Kb5gzIXYUTiwRzIf1WYNYxZ7j5oTGb1KP+e
xVmgauP7nA+vpHS0Bwsd6qYW5ZtbT2jUhLlRDOPZrSmr95L/StEbK0jFWfHeR61+Ws6voA5Mjz+N
GJChvPEaOR5Eb2/dECOjIk11D2S+PgtiTu2seOT0GMxeBB6ijyrciLApbQJcZKwT1hyYvfFFL+sv
LbDPA2HIjGmM8vR542BIK8yvSTH1DHv1+7S1HzKheAxM4mZrdTP2f6LlT+TtpKGS3DvZsMdRSN/N
Vs8ztoJtC0R6rDgmnHTMfIxTFtLem9TIvogCzQpHl6lARGfSY2mPCsxcoy8gBWnmuVECY06+WjPd
j1mAu0wbmaOvyc85yn4/OUUMNXZ4nBngphLm+yz3fJePORrMG6MYb9Has2vozaFvzG0kxvsmjyiY
RJ1zcJYwRCd7npS63kRObfjYC24ix33HfSovLTNqN0sPRFY54B/dxwo7wC7KdQoQjRNY/YyV3oAY
N7obOg3MkDLyWhQr5BBjUvdAKaK8Cxtrq6IVU4G92Hr6anpoQ2tmS5EyoSHBn5qKycJ9hWi/cIF8
keTN0O9nXVgHm1HhvhuJB9FN83sdjtuuvyEFiJml4ddmVvv1FOZI6K17iB29Rv06aTXQB5LpY5dZ
xa3RJo+a3W8blOhb+gQWI2vlvTddsG+keGx1E9NvHiaJrw8YT2vXuy9DPxyU6JRDoNqIRYPvmEwo
lckOKCLOePQdBGDqTp9j4RsUY7dTGu6WQ2ucQQgRWTYFWfoBMusYWuapnfWY6jY0vr5SfjZy+MYJ
iXvhLXi9dqni6qOu5B0Xg0tLK2eDdSLziSB4gNgsgqgCEjpRrJC/Eh1BX1m0P2M7LjaCPGw4xL+m
kASaLou/pKKrD9RQ/EqL5h3i8V+0aWA1ui4iMce8JFaNnk0LMofGtFASwlWXWViGEovyoftrFgWT
N5TBMmNu2Qlm+4WFB6kBhQKSnBOXdac6in1r0DHdTmNc3dAeeSdF7LGdpgtdkP4YD1N5GcKdYGS8
8UAEasLUTmVmDHtRepxqk+meAfhzo+KZDVOPY4eyozWj8J/CYsYAAzuNhHcB2JpmBgcywsTMAk8s
Roc4oZ9eUnYM1RXGDrqGAcI8exnHcumOr0JSNwhb4y1swq3Z89qR0/9C4u9gpQFXKewZ3XnyMBUv
rh5pJy5Ajjk3W0fNoyCb7F9WPjqklSPlHfTBD6F2boXlPPKSuAEyTnpSBaKmluydegQStVEuQx+f
1RrueFPE3sHMcJlTv2RjZntNA5xJPMqaUUbVtT7pTfiHcy+H3UBKbNNjAk6qgT6h15GQrP1sBi/w
TGq40q6/kUiQbIe0/OVhDkWY1uwFQzrE70w+PQFvtesmmBqDJJYm2ZJbAUCoHVpGF61LmYrqckd/
wW2YJtmc2FCTn5OoUnZJ1gKrSAJmVd7WyIZ7xpEd05c48b0Sw5fB6TjoEnkQ7vgWihCibNUBvTTk
z+ikaJUDujXz/GpWXvU0TYgzcvozYwUbWgrZZEPreXwZAxPEaFZb8ELvGjOlY+uKQ6jYGalExbki
smsSOvH0kN/9PlLB/hDi1BNi4JuQ+qaoEAdqmftJqGLb8WdR5KZj5Jq1r06UU3MDwwC/X4rwsvnZ
E8y2wTvO9D+hl8y5DIAN9YTbxjLYURqsOKjh071wiupGxPWGtDKaKLbKDoRRaTMYxU8Hvz8djp5z
0UGVyUfJP9nMOvruqSASeUp6Wjie2LhLqoZ0aFi4VkRdV9E5jBSdxg+0ZDlzZa0jB6xGhvGM9wX3
D8h/6pod2ABQ0LLMfQopVM5G9UHpjBpdYCx2ra21+yGNH0tcDhdLqRfDCwMG0+5v2AcYg+THBqNb
QFAbu2c5fDhd9jGn6nvXOk9hTPerNkeGzITRNvHsBlPvWqc2LcVm4voeWNb0TOcyPdhlMd60ZAJ6
4NH9ioYzgX9UB4YPE9kIDqYFjjOTcJ1z005Awz2yCuykOpdG/0MXEXZBh1KeZ6xd8y9F4dYPFh75
0Dq6jQbgsaTNG3nuTVMlxANoXMjnqB58w6VMMhtRf+kAGtkp+Kumc1off5Zyzqd5G1PDvLNKFSav
QzrzRPjitp0Z08OsH74o2Oiqtr3FcEM5yjCrA5RgZAFc19Sw2tGBpnwdigQYN82LudIB7CmxdrKV
gjD7WuPgrUjWpE4b+4Ydo8REe8NJOakvKiilHaqNn8R/NOduMVmsS3h57wxL1Y66MjJsJKQQr7hE
8AECmVaW/KpMhUKE4HQx0VXcxg4HtpWIw5RO/VFy2cRbk5d7opsUNO7p7VhkxtFxl2G740GyWspx
OlyarRKFN5PWj3461NaOoONNak4h1Jbh0nYOuRHhlBy6cH6Y0iE8jFnobKTqnEZHGJuMzCbkwg6Y
CmC6HoiMY5g26gtZb/cpDblRm0SQ6VFMyd4JJo2K86Qa574e05smdG8KTiS9Vl26albvR2rQhjbF
l96wX7G0RRvVhCuSjdWXBq7UuaibJ8ur/VktnYNePHaqO9/P6pwEzVw0OyqWRBV6eOYS3YaMr4bO
TrozWWC28qTCJ9yGzCx25QCQLFe1r0IPIImam3Yo5K3Uy+qulJcopLE8uwxOq7JhnLDczHAJP2/+
uM/N8h9JxIiDkvZwqt2ByyI2Cko1SpuR4bvcq9aOT8dNHpa+88keQ3lSc+Bkax/6c50+XoI/aZk/
6JiXhmICtFZGv1KVVswWKER3Wm+qIpryjTHo56gx3hJh9MSEmbizVsa+58HR3Pw3e+ex5Diybdlf
6R/ANYd2TEmQoAodGREZE1iKSmjp0F//FpB1X1bfZ9ZtPe9B0cjKUCRBdz/n7L22tkZB/37cNd8i
HHS/5eN6psFkt1bVM5M4v10jkzdd+XaTmI2vAbM59dYUD1cWchuAVLZ3pwJv1SZ1LKwwxQG2yiGH
Ajhir6v3TQm7ydv+3IyrTm57OGuM5ywiJ3oVCrp05AdsKsntZ2w3goWdAsQN/vyv37+gbUACDzGT
mlUxvf20cJ0U77a7f/6nB3OqMsQc/FFDc9ZC1buJ/VovWs6RfvuHjPgfqtlNVtasHfo51h42iSmF
By3WTk1OMNE/yBReBK8PC14ubaFERXe+1/HbUPEL6o0mqrsL0ic8FKuIMF69TNuNtr5Kzi1Dc2CA
6OfEGDLd2NIRiDdqL9u9qTAX/ZBo+L9wXW3adlInOZjRXb/UwmaQbE3uR88KfjBXF5yzGuCqmh7f
aYYsGZGocWJfwMeAePCSlTlv8PYYfEVz4XzCnBWS7hSROd6tNq/tHuCF/mSTwtevljC13mz38raz
DuTEfB3WLw2F33VFfEl08++Lb7uXyNXpOTA22Os4Cpje85Qjzjr6YXvivEntxfNqBuguTKdkzYPo
1kut9+ypPhFjFcRgm4IoI0l7u7EHC3b3mmc9qhAxWVQG2/9aFrfyccFTA5df0CtlXPirlwzqdXWB
g1lftoclBvPDZPY/bfrdR2/unv6H/PK33nJN4Jhj3LaEHeMKXCXz3uYf29Tz2+PtZnu4aESI2G3p
IX4rKMNR0+N6WHrCfOhubxeORslwiMMC8dEaBd6uz2B7QttzmZ6hjWDVM1MYP0CxULIYq72LBaG+
pKi3Aqd3Lk2zqIurueqCpZVUK2mlLCXGs22NOtyeGTZjWnUddQA3GR8UHwmCviOutLxsN3ym/743
Q1zFDPHfj7d/Ftv/ZMo1HsDsfvvzfY7IBMqn9ed0vVG0H//x0xZlFmcl/prqiefWWFx3v+9ajYes
Te85m6z/Mx2I/ivahHX+z1cOOIDwA3Kz3du+cJjYh+nezAgTuCSMtD/UtoMIb30ECIGLaL3nme1H
03crG4hHbUar7SAiUe6Qi9h+rZVQvismfSbH2d/fYa/3/uMhxNvAc1hVsLLh0//z401TaT5ulxUf
xWu7vaye5OXfHm434/oPfx7+x5egJLRPQ8mKvplRaTNxGVZ6KA5a1JKLRMOTMtsqHqqYxXNCK0P/
LMJ2tFHe3U19v91tZuMucVPn6E2P1cyAWa6GofCP5fS395A2buMvzWporZ607d3cgFb/uLsZT2VL
JZ3EQ4B9kkWSLZzbyiutUwbDkj5/czGdQYKRE+9sfeB71r98+/O3h8n6Fdu97SauG0QAPaLNdT3S
aoclnyWLa/i/H4dEMAWy14LfT2fV72/3CBc6TIORnGgTt75hi/73c9/+0VbgDkHllQxRZiq8md7f
ur7wAYrb03Z30uAP0dPu9vm6+BLpymdgvbc9nKKWCrTAPX7p8m/xqA/nP8ZIk12ftWk1So66dk+6
y39ehOs16RD9fdmuSZv+21Efrcd/XN/bXWLenV02kkawPSTnLQtyXb/+4+u2K1t0+r1ua+bxHxf/
9jV/fkdD2PK+LGpm6+vvBZ/A54lEA+KpUWX9/gO3b1HOClSYVlmvFOPip5tsOV13v2T9UMfrvf94
uP0D5mF3//9pL1uk5v9tIgMFRf8/TmSqtov/1/5bW+XJf0Bffn/r33MZ1/6XZZNeaUnHdg3DWTlL
f89lJPgWQ3doM+vWv4cv/47FdP5lS6mDh4ILa/BtfNe/YzHNfzGn0aVnmGBBaHaY/y9zGlP/nyQi
3UL0AWDdMSReOdf836EvLsf2ApccwHzGSgG24S+2nEkJSwc6y0b/lJpu/BSl46Us9DwQXQROpRbm
M+QuEkyKpQddCLJ9LJ3nWmu8w6KMEgiEVt5GopNZri2CrIl1ofJ6dProSBJH+lKRMbQDPlzcVF/X
72Z75+nZPkvE8hn2yHzBtTf3RlfW12wpsbykat51ED2fGm9BkWmHxYtL1HuGhXw/6xj6pEEiNjgH
42pXCcK3AfazTi6Rb8SNfaynIt3h5Zl+dJ52F0td4y93AGaQNn9aprAIBn0eP0Tb+qFKpq+JRBzJ
DPZQt3kXpIVTvc+zgeA8hn9p5njci6j/Ms1Q12Ntru/6bum+qEL2EFw7didZMyoXevylRJdR2HmQ
c3S4qqm6nymdwtg6D7L55rkeffosC/QGdQJcDXlLGaMEba8dx/FQVywqJuI3zlDoQp0Y5nEx3Lzi
NshsvpLk5Ye8WG+io3StHfOcekAE1h68Zg8QDRzrLw3VXFXx6wTYA2KRG6jC+YSmAe56XMcnJlnP
fUarxzVeRgAICSrWI3F26qhZqgq06paq3nsT1/SJMX35GPUTDcNiRMZNZ2YuyDeb2746keg9Urmq
kVAVTy9P0zToj9Y0PBPIq9+T+zztnCKPA4+nYDgkC+Y2i39z6CrGSl0ritPcSeOi3MRDUNqmb2B8
fCtZykdNkk9qNXp1qq2ffI6aU4YIh+3VEQ+JF+Y+hKtXlXFIO7jqgChHPUijMPYuMcBnr0au39po
j2qjm442b86x82gkiHk4Ohw1SA1DhRYh4KaXOecgU5r+BDCCeQ6p01d91H5VSnxnr0ToQKH1JDQ4
P6F51o3Su9m9V58nfuienq156IQTXUwDyrtMUF4NhLkfNfqKQedIxmKDZz6aeAnRIRdqT8jRZ2uK
7FavN+7SXUMizYgb6+uryHKue+iExCVeEI9VF9d7hols3EkAkXfQmwpf5WS6Jlb6khE6lHBlXWQ4
S39M54ukOntMVtVFI9FCmjS28UvzUKHfb4uWdn5d5gdPJOEhahTETmsmdhTvhF/Alr1og+DtL/q9
ViWuH1Nu+l01v+ET1vyBl3zvJkvDaGF9T9EKpmG6BEaB8NWcodsiCkPHlva713EqoXq28Xcz7PJz
2zBQsZlwcHbNfYTJMJSQsC5u257m5XlMumvT1O6jKwpyYPT16c/s26VZtadJaxZaVbILuvVirWmu
oHxzLF/phI/MwEavyZi9i9hqH73KeHGi7JKEpnlnRPIN2yDD3DH2lVrwBTlR9VFUeuC2qtyXrMB3
fHbeUWQkrFy6e9Tz5Ql++HwGQs/FnaTXMiSDmuopPkApz+lJhYAtO9r9aYpesRfwmMWck5uQZ3zQ
LJaJtqodH5y1cW8mScNgJQ7Stvy0mIv5TJDTCx0nNX0BxnvorKS/qwyO8nMLHRlOMRwhs7uQubGq
Ipe3cipxqNO+hA0oaL5OtBEW70N6YKCW0oV9axdf9ZDwQoeGRiO1Cua8SavNPfaNWd/RvgT5yJD0
uU50VGFuHd/cGSlPA4COoBDdpXFgk02iFf1D57bGk5WJB6MhP0qO7tOyZGB9qgVGUeQM9w0BJgW5
C9/HIT40ZFFGdfoWjdFykEUtD6VfDWl6ngFFMgDJkvPguorOsOsdCIxKgiSGU5cYBD+mtfbdTqvx
JQ2Nhypn4hSb/Z0jHG+fgog6sA9VN6c1n8q5fxeoGJ/0vwAfGQ9kQBaHWCTiHsEhcFHprvrDYeVJ
AeGHuVH6CQkElxbEHz7nb1ESem9mOIf3JKBRR5iI9OoQzn6qdbsxLWAdM8GH62t7R+Rc6IUFob6k
u36m9mg9uDjb1i4V2SP9l8o9KCPE8aC70jd0hiai63+ljNSOmgD0kakqvtllw+ZBJ+pESs18bWT2
kSf6S5RMGulyCMuyPHtt5x/1ED70sSG/kH78UdC4rmsXYWPmxPQEmN8QAsJEyOalLQqOgizeLQfZ
4hLNZFQu4/xJ6+tzdvjKgaSYY9823jmy8bpEEbGVVdKRcc0V73eh1z6tkUuW+TOqkDo1UWOfFhE9
Mj9Do53J+CUlOGM/ziCiyKsDLcN/ZardFbHpF5PJULn26AQpIz4lTfkRxnazh71CayIjpWOQSxFM
pHkGQ1j3R4dI2cABQKgIx3jtIR7tS1VMwZYvLc3hJHQ6qS6xUXtUsuLmNYjaKq2TgVyIOqLNRKOG
3qsvmejQ9y2j+1HzCKeonE/IeaCjHOPLqFcTmUD64wJpft9aWAstriHi5Y/4WIZLFzJ4623DDtip
ax89s+ePzYo3mb8Vfaa/zfpVDKX3NufjMwejb0sZl8zlFJ6iTH2JBo/WfCd6dVsYedaZ/BZbyCMr
bfyoFaMH0/MdrFh7UquzO8PSr783EndOz7GU7IqpC3WiacWpVeyJfd8ZnAHIu0dcC4DeUgXJP6gi
F+Ob0Qj7KRtp7uaiMW9GZhJn37BTx+BcMImV8tR2PdI9yOSv1aqE9STbeo/XYFdUc3vKTVVdWwNd
L01B+hnZfBFhLk983HdlOP5w8uc8XMJrMxFG0OmAvUif0+FFRb4L3eFqNhVBCq13UTYNINd8iHpL
PHfd/aRqgOp6ckEcWZ3rjB4vU8Mrg/TlCEGNSY2q1ZPywqvHAnSrQpqQMbnngWqVcxvK+OI0zExS
AA473GJ/NUvDqUCDx9yPTw1z/kMdqek5Ev1LpzT7tUVQlgP3AQSCU00iktPcqrsV6WcOQ+yMIvln
K2wGbOSuH+KVVoal8I40T0xSqoUFbme0jCB097tB5iGjr3VWExWfxOfKoyFI0BuB3jkQv++TnGu/
qjGYx/MkjrzTEDWirxIdOktj1Su0Alp0HpdUpwXs+UMl+4eBEUgs0/EWzqRzhSMhsqq1IdHJRtI6
NuKbY1d/9e0UHqtJR/9LQKqyrPKMe6F9NDXtfazA2FnNS+dq1UsabMeITFTOftGf06LUj6KBXQ4+
uPwYGtJaWNq05RGj4g835dhhGUjUrdq9k5wLyYmp2yBeGMK53tfSftZispus0PpmW3EfFMtJMHLb
k3ehUDU6O5Tu7lXm+bGhgrkJYiGtvLxChvhlklNzI2gVU1G0sCm4CYrwpINRRV7XtdNrv0/CGaAx
xWvXpt1jwVFrspA/Rmn/yJm1uBW8ikg6poVQiyg/xQCY9kJjhjeYqKFz13krDKV2KGfEqYD1vzfc
zN5Ng+iumZ1jvSJn0MqriHbm/MVSPcpsI3xFw52cMAImgZ2OD9D+OBC0y7ms+3C/dHzmu7WcNrRX
ugBGKNsPElT5CfDs0+ahtsqDGY1PnpE05wxyWJ8yqqHt73v6LC62canWE3aTOpCexp4AMkTbCDWH
6bmACx0z08l6uz7jQ2bvxIaQ6QDRAVHeVQmOsWiiXxMhOcVhcFaTZZ41xlYeDFnf1DiEt2OFqUNl
4hjn5c+yZMsNNTO5ZSWNe8D/xOh1LmFZcujZ7ZwloOpCEQqVkDJDc1fpATPqdUdR2fBetKl13g5D
/L1ovCYJ3RJCY9LXaxUAiiSqgXMv3s3NEC2TopUErVG/uFMYYYdK0mMT509ZYaV3/Psld6TuO7i7
EYTDn03spT3o48DM3UJitB3KRnecbildCl4So0ELk3pXMRaftCHBrxCBfGv6tDkPJQ43F3/dzR7L
Q0lNdPDcuT5IB+2TBwP31E9punOGDKFExK+acvuFwKsGw+GMO5zd8mDP4cHAdTw+m96s37cu1dP6
j8kgY/6sercU9RyUIVgbzy6eCRDks8tyHDuiI4eIWf481CQNctg+9nZJrA7WB06V3lkzOfj2CWdq
rUVyQaDAaSq4KhuNgAZ65Se3k3el147kM9gK8dRwkLNEsNd/DqQmBow/cY3Z4pBa0y+X+CVf4a/x
8y77YYF3hmxWDzu3rvmoZNiLSguJfaTMBVMbobCeBwKQ7X5VBxdw8oazEdH8TFSHErfWCVGrmjik
M29wCcT09/Io/UhB5x9CJXO2WJYB3rqDyt9Sp1lg1xm235Gqcu7Q4C9xlFJBjePJaXXLN4zo3hvL
8lXHzey1nIDXLMOIA6NvTKz1ISqJqzVNL4VwhqDqhAzy0MTEzHGlmyhYRF67p6JPXheFwIDZPIka
rtPseg8JmvtSO6onCnRhFc36gg0czwwktzZwNQ3kcDq/k3CBaK0jkihXaCW89bJskTMB8mN6lmVk
8NTvSew5XH4YW2VpJte6nL+iHEDIYs3VNa1C5yjVlNI2QBDfJNlH70lrN3gO3XqGwcdBOne2oZGX
gC+Ydxwgbe6k0cWa0NUbVnPWG/unLluwnzhHSB51kNIlqMkmpnnsq8okFBD7MRS+reBOJFGIYVe8
wBDnFR/0XxXnlwPzb4LhouHHbIN5z5EZ2vTmbh3F5z5WFk+uaOSJdFnvJkY+aklBd3OctejYNi4O
o6zEiJMN0q/iwjzOhlSQNOVJqbo8WboX+4kr3BMZ6RzsdOcu05PqTrPMC8LrmsI3FEfdIu94p+wf
iUlYn2iqgzFGRjCHXXtyAk9X2BEztvuOdZs8+uYb8rcfaoGfYiYn4uu8u3rIyG/EXcd0VTvXU6ZO
7ZSafu+a07NuTA7v4Yxko1aU5R2LcE2HvDSW8G4Kh08qV74gH8LLIrt3SHnOuTbs7rGtHstkDNjF
u4eQ/SiwaOXgm+J1oWkVwLdEteHdlnFwYYbwWbRtIDQChykorsnzidn+i/hA0F0N8c0IGffYNuQt
Jwr81Ykc85bIhfxft0bpSG3K7gHfNGzPpm0A/MVPtBs60mwciX9OFurclvdTZVg3Y3Tzc0IQLSIa
ePUc0fFRIPxTBx3b0q5SRRIUISIRzcKRk6kCqauNyFIAGyfwDitkHL7Fugp6UWfHKEWUqpucdqoS
96mHWscrgpW1eE9F0AW9B+a2zlGLMAWr990s271j4qTT1y1wag1ByH36xWm7CTg5+9ycnZa5fSRn
eb4WOWqTNFSvGCYLZXYkxyF0o+4I0q6Uj90knlFTrv2ctwwQ2k440jn3EdoC2RUsqjFiGi/NGiJw
yCIIiV3pE9DFDB8PlRpZX1pjwLGfMrHGvKgt8kkvlP5Yyc+BYFPModVjreO7Vx3O6AWilsZ2cIYK
vW9764ptVjvNWDFQ/Dl4y1EU+a6leXyMk/Os3/WUw3dJNn7knabeGrnQMCi/d5qWvFh58hGmQ3GN
wvhz27HSnOBAgmkPut6UR4Q6XwYaMYBD2pc4Y30xW/MuM9AhxH03BCxyxpllhSP7kxl1+VtsmjGG
KH80gSFX7YxVLyrwngzGwyisESlTGAUVF3l3HAVjRKcC1+Pp+usyg8zFd41Fi4uavfreWJ8tIwVB
1WwlZy8dO8Kv3OaczIE7cd6LRh2HTdjZIBo4zgGko9ekR78Idpof8xyklKmp54kjoDE/o4utv2Ij
8mWHZrY0swijS05vyqqudpn+Sq1W3GG5PNhFjBiKFu851QnH8jBVB50S8b1zsLxenpuJkFAHhWnY
BEU8ameVLNk1mfA9RZnXHaOpce/KqtJOjexfKm/k728zcR4KNKpEsQZDTJJ2mq3RC3Oc3MHkNHC2
MSKN5gnM0WRZ33vMRA24fHtUH7oC/0UCVLdjJX+wiik+5Rh2KJddX1YakTnVTzl1wTQ1875VnSQH
xfsaa7xakv7MnsMe2bvsbo+q0J/FkiWIQ6lmONmMj82ntJbqOJpt47eMSVFsVLei0GwIxfhmlHiP
h878jLSPMITakZg2PFUnRO8AnR+FyoUnMz44yjrTyG0DK5U4CBPWeXZxco40jWZMgVYpRa1WJ+5w
v0590nykm2vKjIzUJvBglLNq1pityLEETEiz1hzVM6kgNDORP3OmjV2ScA1wzla5Ku7KN5U9Tc6M
mNV2fhhmPF4G0lQeLKuiGzm+JlHmPljjOaKHfvPYlw19DE+2wsapnJnSxrMgK6DuoRCfiG2VMqTf
2NPFKl1+SYorYAo1TGEj6YVaFGmnRONsXcICP5ZZKPf1QOSlsYKA7XogHGjtWAwLNqiCOJJAS0Cw
kS7R4SXTimPT4iark8oLXD7qS0Wv3C3iR/Cfz5VJNY7l777HsPgG7W05sz/fj5b8MdiVB5NH915q
iw7BRG9CWo+jg3xa1zVvbTmnR1U45D+ICJlm2LzEyPE1Dnd3Y5S9q5yyl+UyIa618Z7oj+yrqcKe
tkwFoGRicaMIuWE1myf8wb7GgAAX3RyhmkaymhBKKUfjq0HXHDu9c+jzLnlnwHXCbv/W2D8GuL1r
h0P6gxDIo0mN0df2B0nfP8t48s6uA+Oiqpt7xxk52JJl85RO1YuzdG7A6Ws657N1z1EnOkciw5iJ
CGsXD5W6hTkZJ3ll0HFtDOc8aIZHUqN+sVFC0AtG8hMOaXvShh1x2iXnI/aK1GAWoUr1faihA441
Tulh1h8RaRRHqSEJ14xdvGQR2qLqwo4zcxxmSTY2cNTkztBOjH2Wsx85mC2ayB2DNHLvXdGoC6rI
qScLUKW0jbP8WVswoWXedNHXG/FzSmgNFtl82jQCCJ9eBC2UYxeGnxqe7YNVsUyikgKACIjKaem4
EjjzopWpuMg+Ps2FJCysgVOgBvHACcQ8jusY1FVWg+QYW7dSWnWye5LrulXsqEilY1RMpNGqgF2c
/gENZHeG9worBkstSWaIKmAyk5EyXia8pJKXjd4tgGm3jR8pK/y2sbXALKx7QULmUaTOPfmaGRLE
5gn7BgVvzqhTK9DGbn9nhjqb5wuXxMw7FKgmr79XfXH76i61iIueGsfPBzmdOFKzuK4COj0BxgLI
IN7/2DQkm1KJGegY4MA+b+KJ7SbiuM4UVJznhubgOGbqUESHAWPE0R6y94rou7qqkA6QRFiss+Ry
HSCbdv7LrSCp9VGvKIulS58GzHjcZc0um1EPgMya0B8rBkeVlt3S1vu6hB8bX8sAA3GqIEEQEvi3
hCPKcGNE8Wz4mzBFaFLtaIH9zRbbdEu0fLudx/zF17yZUF67yoiiGW6bHGieEDpW8fi9i70WNnT2
4nIO2nPcwzExr3MJqzpbQu4jIokpGgYqQl3nnS7BOsxtuEZT4sHBhrlKS+gOEmm3Kn8gk91mDJkB
R10TBdClRBxOkbWbDHQhCXIa4qC871GT/6ysJehq95XMsL9AOBxFNUQMbxhksEs6XCvneeUG62YU
H41YvG36NsNqiWYa5k8bOtGu9nxOgTmSee1RAdY/z4jqF0loFhp57TITE7QLI6D0DYqVS1N+EeZi
+b0QhLo5Vn+R0yNXLltgZd9tehzHSosj1KRrNWKS0tN6CehPcPFE0dtgDcaXaumIiMrck80icHYb
tz9GdRUel3r+QvAd6PV1RrKoqr2a5fq77m86Sa/3muyzrxIGDv5kxD6u0i61br/G2kT6q+aaF1HO
b8Y4OQeRdKQPSBsh7Zp8qI2s2UR0f8yOgU1FXCI9tBCJ0+WmY0VsX834hFoG/YBFZgMXQR0ddHsq
DvheiKGmT7+Ktjaa5wxV/Eip+fz7ulzVDjN9xh1gqC9WMuA0cF8L76fdvbVJ/KzNyG2gsX1zPX2k
c+H1u7J0HmSBV2Tps1+TmJEvgwdzNOwimofRyLDkmbawtlOqQx2RhR1zHcs81aVrXDS+OYbwTcOR
99gpO5JwV1F2Uq2241XwYdFDPGKc9Z0fHFM8xzx4CkZ2olk3mFDPdBz3G59Us7xv0qg/RTLw4S2v
Q8YB2HmZ1OMSTZ+Wh5xJc2sKnHH40Mr6Xf2QmH6Q6iH8vwmFu2no16La+NIK9WK5RCiMtGXm4bmW
vY8KBFd4TElEL8jpSTDQ+xbFu/cla+NDqOGh50svbqwfRjPNTvYqU8F3M57GRdtjQImaxjwz3egv
RWzwEqOapEmHRCvoOfEudMgaEilLOtoMmfdOl2Cfvo3dGpugQ+Kw5+pJZhOpukySECjD7/ApWMWu
yI7xEkX07uKM7nv0nBkN3YhS77HzZfcrCmhhC5+Tl4j2E8cXMgM9th14G4sfmwOj48UTa0tDoMbB
BAdw6qD66eemWStPNf4O2RK9xciUZx9HuE1QZrWLdYpb2wsiCiLd6caTOYP6iyMLpzzKuN/aytS6
9E090UUztJOLEDAycoTPhK8MI/t23TSUSSZYolhTByMiCHFXGCNFPq0v+gNYk1KKSo+AOsf94EAc
+VPYPGz6u55Iak7Ytn6K2kgEmzQQlfBXJhOUGKlM9vYc8dkIRXplhhLBKhMof4vRung1xPVlFpg0
LPQvhU4PrxcQSCoY+vi7i4Zj9UQE/M6ZpvdC94ajKee3ev22MFJseA3vjtKeOCGgu8zDBwzlu227
227WaAkoq2l5SG352AiI1kbM8yPb8rdIDybBS2OjSo1CkwNxFcMetqIDa11DrWJQF+bDBVd5t/61
TcjrHke4jMyyeEC1gGeNOMod/i1y+PgRXoR4sX+ouyUjMoQPOtlW3+RYH6KEOVoHauH3Lr3+5du9
Mf82JKTCuGoyIGlpHwwwCdMsi7fpaY2Fc3hh6xq9Pvnb15rjDO1ZiZ+oVNB/WlT2cN8L95n9Csdi
1zx7VWrhw4sWvJ09QwBdx1dUuHfeRND7kA7vhlt86yNngqaElFfLOf4WhmFRIZvfvfV0Yh88k+XZ
LBmqSQwQGsfTS1bp8hLiaTu3uNQsQzcDVKJvts2ewXJe7Ra4rNj/YU+1oAp2SLMt2AQSVESeRn7u
hWxdOWEJMcCOS64bv1ACny14QXiUsLOsykcaWP1ZU99Mob1ayfQQr1eKNMNrFMF30q1nhQ4ncJUb
gsfJ0DGzBuzdAXc6BskAkhR0SYaTtQMSq3mbhzTi8kai301Xk47Q1RK4+83WejZbCFwpYTocdqcb
72SHEGB8jYbxgZPtE9Wa9CX0BGwFjraHQfjL1lkgqJV9T1go+Zf8XfJJanqMHeEw341WfereM9Eb
50XNLspGGIhONJQHS/wF6oPTU5XA3SjrMEgGmnkwSl5aSkBw1ap9oCPahgkli5Kn0CC/xstrYnH7
KchzjI7u2pgz3So6Zq9NCgiqjOMn1omQtiJtDJvJNuo9vdZZGfVInft2DA8qs7COAIuieUu6XiHQ
9QNOaM0mDOyMiOJIT8hETmdrb2jasS9scRZSHctI0S4o5NcE1PJZ6Bxi3PlhYCRybRNJNwHFDR7Q
h46ApD0Hk7ztv4Vp+V3wFu8cOc97W++Vj36D1KWh+Swd43NNjjeBGYga+4tIv5c6EpZqJsLRlNp4
nuxsVYzoal9SWe+JiiR+8LkyxjMVj84uuUs9MRytxDQO7I/YCjKCLcLZHXxOzm/eaM0nvf8pdO2k
dCM8m/Vq48j3pafbj2nKi9e5WRvohZvuoiZ9dRnYntTcn7Ih1MFt/hVWOKVjKzrb1JL71sm7vVf9
aqsw//BK2isktxLOm316AXJXMJicIE+jVVrHxbT/8mrlHFKFH7Gbd3Tvw2uCrBgr9CShJ9VnU+lr
rJsg4QUz2d4iI53msuEzAM32HeHsRDeJCaqe88ZFsLcWGkKxqg3qI4QBRGjZ62Q+9IqHZMyjk9E9
iwHpjtZCBSeCUq1gzrXrLKJv5mrnZZzyAzO3R6wPOtnU3S1JNAd5J1lwQ2A9mWgBqUYjH/DiDEdg
ZEKkh7ycY0Sn6aVt0+iMBGvGKmWp+z4dHiOicGv8Q4Wn/6R9bz/K3i0ope66Re/8IapxnSS063qs
oIzUHnQKbLtwHF9FUcAClZ5kVdt7SumPoj/XufgZtrBEInMindHDa8bwqw5CuwxCGkOsVpxSBJCb
BQZ4vCO6ezi4y3ydJoxiFlQ/rW3VfrJQbZkWsjHDIkO0DUtysJBMYpDrCAZ2/xruUJ4CIMRUDzxo
tiwd93fKsHzxoWExQDuGqfVptK+ma7bnfkSjkMBUW+dXKH/W9HihnAKLNPwaE5lLVj4hrpBHN8vh
5UBaSwqJnFZjO8oONB+poMhO3zOVoYzvGTp2gEwMMTLuKq3rJNZqDYUOuKHUJaPaEdWHOzl+4fQe
Ttad2wwMSJI0puowTHoWLBqaxbBJZcV3b2wxpq5/mI19cNfgbjTK0IKv2DRrDNRPST+4EVfNnspD
FGeved3o17my92ajUd9hVts1GodktjkXyQxysBaYZbxP07b3cbE/U+WxSYscMmFC0po1+6Rqzmcr
RwfUKv1ga2R8FWNJAHvxBMIy9c1k+O629svStcOeNr9f1+k5fHCkCZ/QZGxE33Gfe/1ZtPFRYga7
VMo4OLPIcESXHkoZ45iGI9NDG/+cZaojGa3MOvXxWWsjDzxeSoSrDXrUIYoirIPU0sif0MszVjXI
o4aR+ZFrzHBy9B+Mfs098aImoZkFjRhjehRpWvjTMxVOe7FJPkZjkhyBv3w2CRgf3OYdTa/pw6nu
Ig8rn1tb3/MR24scXXHsEz7nRTV8RfxTrDO6cJfm3pVBsBZgQj9IvuWYy+m5LcmKg5SLDGn9KaMj
rGNT1bTaUDl1FQhEOFepqdVPTlE+pnnnXZjfOD7U2F8VEIiTWTp3psSwSQkBBjFTvmnEbLzgFUDZ
xg+4Ondh2FmnHnlekQ+3qJQkP1mwukqu1rqpR19oFYNm5hZ+hEG4pZGyq8fiEGnR19Z4Krty+VIX
wcIVZY0crUfD0I9JWtV75bIX2YWg1+uOAvq1d0M3ZvrMxKdDsRi7oXQ+ynzu91L1CF2ml6iAHSts
DMSTSpjuFuvVoFym8Dn0P+KC27FbDkKkr72jv0vGR4WFbz5EJir1CpTPf7F3Zst1JFl2/RWZnhVl
MXi4R7RJerjziIt54EsYSZAxz3N8vZajqlXVWdWd+gC9wJKZIJMA7vXwc/baeycv5NzhK99JxnRe
H0BkTvvgRF50Rqa6joCHqzoj6c6nlsuTwVvkl8EGD8AuCaf4LAmrT2mrPegtftfi8M77EPcc9//F
aDaLhWKUzyOdtQI3P1zWfV1lt0BN7c6yeNl4ogmA+2pjV+fxKW/G6K6p5g/ccL34iasGQaAqXiq6
eFfm4H+LsRvuImpD8iibweDwq3FsnunWtAiK7XhPQIMNq47h7RQ6ybaqz50OY7J5LvtIYdzn49fA
lQkXDzvEOMWe03S701jodyIFZfrsww/w1QtUm/3QnSv5QlVodzT1zV1pd8vXh7/+UjE4yVlIGtdp
uDDmml42XD5jnhNg6Ojd09eHrxaiv//y/+Hf5QSprDoGz8XPCGbyWNwG2oIwJKbClMqcOcve2nmN
92QyEqYlPa1902FvxteWJB3mNv1P0f/9p69f/qt/9/Upf/8d/+pTBKazDdueftMKK+WkqUlNbJvo
FvmJtw2p0FqbZQeZNwfLxmhZz0RLsi2i5kWM4jPsw+YWJ/G4DSjtWwmSgwsvYjsizWJHvAuwAJ9F
gZOPlz6mII1UOas6efbAQnBGdu07toXjkFx45e05YsnrnLmT9H403UaDLJMoF5vCnYldsjuUStYc
LlLtSvTxOeS/Ex1JSqTVrfvlwLIt+PbNSi3/KrLfnJnTujQ55voWu5Csu70r6Geyre9hQuTTHNBO
TeK1a1gJp6SDsZKZkOU75vDA/vA4Oo4BGR2T843I7Ps5DNReMcJrEdvoxx92Ja1zQNOd1SGCSsVe
aB7pzIxujZ847AyJpB6ozVvZkkhWfaOUgfHa57/N1s+fRuujs+ZfLFcjLJXBS0jJFkv1mXy8DqNZ
mpJzNsHVLI0t1o23T6teUA7MZD9O5SfNz1fuLjwGzfYVHpq99MJRMHvZHdeFrcdEhLuDNLPY6h/z
gGR34xGKyNnwRb2MjdwzpRN/YpkN0RDxz5YFxYost2k3+UN+wET+XBiEfnXjSHtdH3dr5uWbs+Qf
Xj8+TTkXB9OlxHLMsb2WlWDZEoZnoiWdfbws7slxavc0aBeyKL3nzLB67rxMdFM+4TpJ1bRR0+zt
Jjy9GXE9p9pX/Tro5Ygw/Fm7vHEpIQtxijvGqZwSFlkPIRvYWnXNuZxuNlr1ikOzb7YZD5oNTYAR
dS9+oRMaHpa5f4p8r0Vex8jfDORzGdakTjInVsCb83rbupQNJsgtacw6dfSzfcopyN+OXToJa3u/
IQfV9+0jOWXZeaarpUvz8SD0jDeUxEZXQxeswwZWwieaYGWFVKwLtbwxKBLSgR8vJPv0QAz5qapS
mO/JOnx9/VZzcyTuP3My71DLCf+bJZN3/qbS9N6dcO2OcG/RqwiggDyzMsESWCyzlH7sE+47tOV8
//qDSH50JF8TVRy3NJLGrmNnMETYoOA2ZqoC2cX6yqLIbfaCU2fY+3zyx0MdUbc84FXH2jwjWtmo
6iUtiy7H2V1SJKcy7/n/Duz0CT8PlVyT5nEiN5QXDvdhGFem/9Tfccn7aCJmQaFa6FTCLueK61uW
UikYXz3Xeusmt1g7fvC9rayLk8h9l6mPpcjep2aAaZzKA/HWH9QSBKjYSf80ONGKDsDo1EcEJrhI
ZsIRIM9ZzaooeLfq3twph7CjOp4/0qqaUfzZRw14rbZBEvCDNSPzqXQxcudq30Rp8kjMEWWxNV7k
McOpLeLHAhv4ql+yV+Up/2pk3NcZH8hSxuQ2ux4Z/jrtxAiinUFb5DXppH+citgkOu7UV6O4UBNr
HPq4QXFsfFZCtQvjHd2s3mKc+S7tLL0Uy/cCvmiu1ePEKidEcayAOnbtHD1keooaSXZnMwW34KE8
oDsmGwS1Zy9jz5H1iVq3WnUoK/9HgvsAmqsvtpaXzSdbv/w6l1W93/JtDwnqp9CzP0d2xf0+Zbtl
ciNdE9YS74OivYtCiW5VJW9JVTlkESTFBjdFfVpUx1Msn6kCJCWU88+S+ToJ4YB7ieowT9sM88p6
ofOKkcYNOf55ykbD+DH48XRy+mn86we/IoyRur1wS474tbCGYW+hRHgOUFBWH4sM9zeuOiKxzOph
sNwjuSDj6etDj52XnYlhwg0Gr1M6yRW+g2ql3LjfOsNEXDfOKs8Hda775cyVqSThqSO6cyPs8LnI
uSjinKBsj4X1SfYmayf9YSH0eeN2KItfVj3Ljl+Xis/NW4yLibT7s13ooaf5tOOUvFD9eyAAGKz0
mSbJCPc97G9jLF4FdrmYl8bBrx00z6G5evBNH1WFglcBmhXB9NZoBbv0SJkyCWEHl4qOg1eZt6GF
fle9YBkYG6/wivkSxPdAxtSAGmJkukjFbmxly1OTiEJCPgkh9oqeIg8iRRbj98y+nklCnGUby5vf
IWkXi9X8IuGdjHp3CNe4VHmqOO9jj1BsmsBY7ujFt1TUF/bnZHOxbOJe1l9z/vaUx5aPgXJ/TK3z
FIpo+TDK8uyrcfqVO/HVvx/dJfpocjTtxSAeBBwAOtlL2g2q3asdzbT2uuNuSNjgz1gGlggR1ber
+N3u/Q+yh5rPuX1TxE5lhXkfdkSEx+3obkTh/A4UMGpShgY9iV6yDQab2bAA2HLwomysKCR2IA5+
pQvpRCGdCRGZTquwXIrrrEBEG2vxn5RGwP2y8b5Z47Gr2vvOdB9lTYiN24TpsaUK2cvrF3ZUCFeZ
dgvkuthv/u4m92KKo2e6O1mjxy6Jil7PO4OTTdXJdztrwrMbQFN2ndPvuGVTzxAClaRl+VTCyFWB
2cIXt4R8yvpxBBsVvjP8pOSTdmH03meaFE4JN9uVWzzKue8ugbVs69nCLxhbAawAYNdcVyEOGAtT
FD9HGanqGHrsYO35F8H6l0JHUqWj+G3X0dFrQL4Z3uUuHvlG+T3Vsj1O3CNHYb8XEBZPeL6Yc/E0
/XLDg7UY1WHhhkupy9Kfw8jFMdNb940Lqj01yIpKyovdl/u5HOvrEFHqS5l0tE9t8sEm1m1XT5oP
Hbg0+HJbXMOaaq8mYZk6NKbHmd5bH629xETH2OqktEzx9SFnJjylb2PUVdciTapr3sRy61VsV//6
Sxb5e1K85rXDXWUWy3jvddF7NOPxojDF4UC1HxMvcDeOP8BT1XG1zYxa20R8Q0d1rAPDVZx3U7p1
p45om0B2x06170ot6SV09fe8YnMjUktc6tR4cXvb37IHKLZd9NtSUj8i51fkoIEZlXAhQgd7APhm
3QfITVxZq1VbpUCu2XJqIze4G+ABnGzEKDqn997TKFMQIrco1l7ZA0j45Kw0hbVtKRddYd7gSmwL
dkkVppmSw/hg5IW39QLKHP/B5/gveuJd8z8GO6LQCBc/o41t0FaYB8mMrH5+f4xZD/6v/279jz4K
srjqdICL3WLiWVr7OnQmFVud/8C3a4dlOia3j2o8UpKbrRQzsfQmyv9SYErhKgXMns3U29Ze8jq0
HhfcPLNPcRobB/CVPF97Mse5XDl/s0I5WWSvy4Z+t7BqD3KKk9PMFR5iIJPPXea3eD966+ykcPil
ZZssErC0s0+KDgR3f2SFM15bv06Odu/cqmAJr3//4OU0WWRh/xxaNbqW4J40QMCZs5IL+lpbbSvT
euyVH/zJt1G4//xt9BxLfzeV5/Ct/EM+Jlm2FhoD6UndqD6rIbQ++iYZ1qmTeCtMN5INxxC/L+/V
TCv8ojJnwxrfeYR2dMFBsvLYi8x5RH9tb0RH7WAWMLCIHPsLy+4n3riYcXr1bM6tcUx9wsNYyd1P
aSJpjM3abSnlz4wmG2Id4ujBxoYIchF9yxpyYgYilV+teCo29CuwOBWRIqO6De4UDSTeNNdnkND7
zsanJ1py3dGduZ+11qsn0M//65ebg+32H3NE9TfIdzyugLbEJquU/R9fbmT9BFjoRXjo7YBOlHzY
yqDdV2PJl5vYM1dJMn8gjrrzYIKyRsMu4TWwH50+PrIevgsK37xEKBRqJlfhy8CWuF19cEPX3xI3
Ha4/3SoPb962npb5JZ/iO8qxJyIpYRmNIP8wkmR4MkZBDvufvAb4//7LL07yBUpwYfqo//DFzbhY
i2EBe5cZ/Z3kn62I3Smd+BuBxFggw5I0D8EPAvVK7Jy6xTRvxMYP8o14dpVcggmOPwiiR4kdQ2xF
PyW2c+7Nl8anBl41OatuXlY09JTAKyi2t9BR2T/8U+pGd8p2uru5J7fIsNPu58ARKc25eJNd0Oy8
PfDPdMKVa90tZVtswtBUHwE5WrlAjSsm89Xsko/YHuIXbjf9PsMBcxCqtx8zQHAK2wdAzHGWIOrG
G1sfSekMjfZ9EtOvzsxB4rZvrWt0k8OcyaN0Nha2tLMd3TceJRh1aHlPPPROoOX9eqyz6FL5Mrpj
mOVAIJ5/3SRTcG7r4m1o5fBrQOwKRPet7OcZxh0U1HYfuwGOIVUuZWJuJ54qdvn7Kp+o9mag3hgW
RtK8BudT/SDf66m8Wc3i/uJoPbD9DM5SNyjIOAhWXe+Fz0kgMkJvXHmHzQ7HhZGT18ECP8VkmEQ7
ntvNbjGwqIy7dqnaD2xvgOPtkfcu/t3R7y52gstFDDyOxoYkPEU+pw+kAIslTknk5ofOaeY9zZ/G
YUhsBVnVOduMawaFnNbHn7zD/vkkcpWyXKUjhUxl/fEdhsATGw6e3IPPwvRggi47rDavanjLBvue
RHmydsJGblkm2ufMImE7itPwAELPxO+N3bbRmmNs2j9ylz0vQWHhXpno5OZMkUI+z5vFx95htzgF
ek3VL523Ul1LpuTMDrJtvK1TEm7aBdEHYBvQBttRKk+Wq9nxmZk3ugfCl/7kzaezjf9wsEBT4HqT
jlCOZVp/OFgMt6ZJxFbRgXiZGxWi9s2eY3KJMiO+C8k9zQs7PxRh8VzaPpj8YPbPTDQ3Y+wZMJu2
v28FHkuydVB/3PBqBJnUy0oHTAbPcjVAf4f5ADmoQchl+m7h/ls5Bg7AMEleeBNVG7K3zLRp76QT
nezSPbCOTnfZRCIfGXruhmxLd1e7+xb9a7MgZ/3Jt8CS//yjJ5FAuL7E78H20SJn4B+f5WowKxzB
dXQY7Gq4zVnoXXsiBq3cfpeq6x4WSrJOdRj/JHUS/2pcvY0xefCK0impTBZyuV99ZCmRSdZTNqdQ
zLntPOcqFKS5UxPBQ+Ts1s1Al9FHAKZwP4zDj3oyzYNdE9afGMJ8dRK1gUjhndYm+FXm8tY5Afg+
MnZUZq8FwtttiZs3OnViwt3oq2qNpn/yFdnoRKT2bIQ2dU6kUN+X91lljrcGCfkyhfM3z2wHMNN8
11ak1sWufG3nxL11BHjeOC/fMxGbtI0Txz+Q9PEIP+RcyBq4swlEZDTMsYeMxrXHVURynHCJaV2q
W4tUs+lm+/rFlnBmH9uMkX8wCR6lp2x5rFzr0aOP8NzXzaPjdN6FeimYYYZBMnwhjuEl92itZ6Os
8Jx0RUx8ioubYvH2/eKfOwpmyBgzY44878G1+pTago5WxC4U29EASMWmGFYCAl1V3sV2WwNoCfxl
Ai3bsf/4VLNvbnFTU5XpkXQ69llwn+XWjY1Dtk+GrNlWHiRxW4TNNmZ8J/s2rzeTp4DvqBXZxTY1
cGbcH0BOwfdi5vKALEaG85BC92hMzjDd7UoaLM3dyAu2Vm3Ze0FFVJO9crni/pex0TMijM/tD9ci
dK9ZZlCuZfgwldPulwgIBWckd78eg2NVkKRAuKAORI1+15l9D7d5tUC2bmPOcpT8470HmLOqGbvu
m4xKL6lcZ0srDUvF2UqR1gtYQAVtMcfmMz7z8iGLppj4Sn5nFEju6ov3Cim2IlEm2UKYykvezwg8
VWC8/NcHqmX/IfucO4tUthLS8oQlpC/+cEWOLIJK50EZe9RU4qXRjm6ZCoI1RLe9mhfxOTBEPxZV
ElDQ0mbbSoniNEbWt6FQIekJLO6MhFyJ0icUqDXs6Eis1rQmJvPZJfL80BBZQGHAaB0cR751xBlO
1Zxf3dJtb91sgO7VAw08Udbd+YGx9l2vZMC7n6I0utdy3wMXUrwVpLpv4wLqN0Cc90w72XtD15H1
PPD7QtYphN1mPIWc9CpL4IfBHfsNaT/u1aUwaRWVloUyXH5HNmdT7ZXXPooq6H5ej7FrqTs76+q1
I+N2F40NOYoW1u187t7y0Vb3YxpvHdxm2qe3I14sJ9vup5rbY+xD31rGvW3/YH0xHIwStbxMdguX
iDvFDZcnyUjBHDkU20Umm5EDeTsO/F8oOyfeNw8IO5PhfVckIDeMYEhz85HcC3fz5YN31dmRrPWy
oFoOORsb6n9G/xUb7TWda9IpxEOxELrAxds5Ra6PHbBT9QH7PH2eIc3rAhv2aqkL55YWXM0Bky5w
mGvLqLhsYPRqMsiYEWvSWRahuQNj11CbJiGAq+Fd3OcE5w2bLy/fDCSfrxP6ow++l9Z3MTzIQmzF
VoSY8aAkkzDJf/opYICfkODcBPaZ3p1l8/WK/f/FC38S88ON2+LK/Z8XLzyV/X8S8/O33/rvMT/e
X1z+KLYXxLqQpMNz9t9Tfpy/OK7ypHAUyzoidrhm/HvKj/sXm2eu69m8S4XNZ/095cf+iyk8k9YG
V1r4OGhP+N//8+f0b+Gv8m8jevuHX/838nbuy7joGMKZJv/pRFKu6ZqCud2UDmUdfxg0en2iN0lc
HpoSXzWmIXWJ6/45Z7wn2ZHV4dA+DhopaKZh2ETCci/JfB6WPCDbVnr7m+KNjoYe5Heqfgio4Nr4
C/G4pWERexZOGxEFwZYC1LmpmLJM/2eSZAqYItXVMroCTpBuGyOp8W6cYLnvvDxLnvzU3AKrOC8k
Z3s6a8DYWUvPnCc7XKGps+8oHWDt5wGXNl64Ew2+2dYa0JkVrXysQxKCSzOfZZa/U7STn33XXkla
B1KbwDiLv+iKIKdy6+PtPZYYXbxpmjaNSQeTA2qwL6qYvGXhUzAWBhhbQNcFQTZtlT0huGJFGhwA
tHTBszGUmzq22ElMBKPXo3fMY7QLO5pefCRsyhKS5mK4+37ysDXiI1jP/th+GM404RJ39lz6/J2R
xQKLZIIritfLSY7FZ5POWBRLUN2htK19i+dYK0TYJqXLZTpu3+mpusyDEb12WXFIEm7dyKLO3ifw
weZVde5LZZ0AGH40Wpf3mISOKAAqBmEmYlJsS/zPhd2IXZFH+SWcgkMf2OHJEixug21esplchvaS
Oy+u75IHAFJAiQ9mXDMpDksG3iLNzGMeWIW0ZGx8mT+SwEJat9GK2zgL8gF9NOg0CsQaE7l5dnvj
zJGVnRi7icEdfKgbv3oZJPHCTj+TYxdH7iWrSnCnaEtzVHAJWjCXMWCPif9m1xSieVhK662olvpi
Nup1KsmLcFwItDkw1ePI6j0baFMNalAVWaLV+f2A1D7q7rKOslpSgEkR6ladHThHuwkfxRw7uzpL
sC5UZJeAZJiBDHgUkIozsX/fzJFcznOqG5I696EhtPKRbyh8vmSl2Y7PFTjouvXNbmtkEeWMA6uU
pRopTEvLER81ZYNh80kqiI++KtW9SBNtQPqocqv6zqSXXLJgKB6MgaeH4GK6xqYn36LYPZDa4x6K
ivGoVNlNyQwsf6pCXveS+s96JohDwdAPGCTN6oyq+AhFtqX26QlGYTlRrrr12FyfK0te/DZwyIlj
ZKqVQ203G7MK383RKtigkEhxiSmoWjkdfnWYBtxTdb/tPEwjU9uBwrh9eyb49KEuB9aNOoWY6gSj
XE50f0EI5vmTnDoe7PH8UIbBZ97zDLMV/CvCEGN+2Be7SIfEkJlFVHvsrCgIwDIiwLaNqhgPBoPY
2Q7OFh13s/9cx019S4NNnjDm8IOKRoKf5sS7GH6LBULfJLy+9U9pk76YuUAA9P0LrZe3LybCc/rb
hLn5VuzDO6XkuZT0M06QhSRZmeZWJPapx5W6xQU47P2oGsmAKk/BVPX7FIvvFvC2ueFhWvsdbYJO
ET039muhm0Y9b9rAozAJhlyKEx9A1zLUfVDKZ44gbi9j/zvSmdkKA9A6LnMia/JZXkwQ+nyogOP7
Pl5HppD7pIbXA+rBOiHruwka+FJ2frDPACApl82Q1rveuAoPbbyqQSpior68cebeHhK8SCYVnuXK
R0Zz7G+Woq0tq1N/b0b9Z4umFoJ4740wSw/QNCRPi+aX6mfaGEcstx0ZDNsx8fJ7bM/EJI0N7Zrg
ULtY987lFVaYQoIJlzMVNVFooKWQO7oQ/LuNHO+38IPXxiH9urIKZxUbUuxJQjP6+G72uEondRDw
955ufGvZCcz5Y138yrOuf2mg4ErIqIS6ooMpyPgUsK0W1awT6ShdmKACWXYO8s8maHTNaTMMcDPU
IgOg0Hen5l9BxVzU1oo4JSuiQ6Ct3xIXY1Y8NHJj8jl+Ubw3aUNnqwrLdS2ml4Ktw2aeOoUDMLhE
1PGuR7P4uXiEzpbwikYx/gSTzddsuUBlSbhT5MCu2aZuHfzCq5xeN8sEwesd1uYxmemBhVOvC+cd
qwHelBhdqhnHSklYPY3i6PwhsZw7/uqHyY+OZP2oixDGdA+9qH0fx6mR5qlXBIoVCwcHjXdE1IZj
zjE/kQ0usPO2xpuIw5e5neItiJ9zJIKfhp7xBzaRCVOxN5FgCobqLPUHaP4PL8qCh6Y5ykkMj6Cs
K8ZuVi0ivg9jy9r4HTd/wZJ4M5d8EawOHpqIVH4alotdkzvhpmc1VaTi6gRYmhg4/J2VEh7RONba
wIoGoQ215Qu/3S5E1mxM8+oN7kI2FHo3TenmwSuSH3AVeB2IvFwRSWxw0u1LExVK1fMpBGi4ywV+
sy6nRoG4P279En1GFYRS4451tzPCy0ku9TZQALx+KkgzcJo3p5Os7Mn5W1lFDLU/Ft8BatYTLUdH
gqjcFbUJ7sZ2ySOIeIFlNTnZpWr9Y1ndS1IAXiZqXPOp3hKNsJA/JD5npaLrkgCPZI7L4UNFRe5Z
z+z8zTJ/t5gXGcvDt7JefhZOEG7pNLHZSsWbr1GK1IsvHzZJDoFhECDSfHgYEQ90lpAAUI0UM7gJ
pautwpGvlvzJsrtjGlB+GnN+s7kJGGT5ApzGsx7YwWyTwojfMawlUxscPDDGLQoLEwLNMCdXhnDk
g3gi5O2ByTh619pk4QJAEafmPiPlvHAsYQyJujdgis9IDC1hNml7p2LYE0Jx6PrtSvOQ1rLcpF2f
PYl4xKJMnDP7Y8488oXQ1qM2eMfu+s2eyfix4kJgJr/I0BbfBzMkQg4U4txJ6w53hXmOKJrAoNyp
78z570EVfI9IIifmLBfPZNXh+QwzdYmwoTwPqnkbhM6VscgCZFwPH12JStNEUX5YZnphO8xC60pN
6al3p0eRD8PVGYC6bS0byvAQLsiItRYUXS0tplpkHLTcGPQIj4mWICkYJClXy5IO+iSCmfhdolgS
p3cZUTCpeLwoLWnWWtwkP3O3aLlz1MJnqiXQRouhBqqo0vKoLB5TLZfW6KZUWjbPvpZSXS2qTqir
FSprrOXWWguvtLtsM5RYvlUmlTeIs32HTCu1YOto6dZDw421mJtoWVeh75Za6HW15CuTe33PGlCC
bS0JKy0OEyLxwrOXyCxkY6UF5J4Vb4+iDAAfaIHZ01Jzq0XnRcvPhA4X11hL0pEWpzNUasIiftla
thZawK60lG3oF06q5e1UC92GlrxdtO9Ei+CRlsNzdHEPfXxp34SWyx1080AL6KaW0gctqo+o66mW
2R30dkLzXictwBdaije1KN9qeX7SQn1wT5DHNdDyPW67c6QFfUbnJwOFv9VSf4HmP6P9cx5xgnjg
ABlcgNSAgMXLEoUAaECO766GCHKNE5RrvyKaAMQg0LABZU5Y2+APFg0imMZvR4MJtUYUEg0rGBpb
mDTAAGQmsMsANWQabyg06AD0nGvwwYOA4B4XbUYNRcD9R0cLTqLSwET7hU7AUNSwFLWGKnyNV6Rw
FsEXcKHRCxcGY4LFCDSUoaAzRo1pcO+hMFajG46GOBgTPlmfr1KNdxQa9DA18mHDfgw6ZJvRg7zA
LzBE/56v3/jlVoo0QFJ+oSRT8FSNRrtZNGbCjJVky5nMgNdCYygCHsXTYEpiAxtnGtQboVbkF76i
QZYvo+7XB87nY2RWD4bGXkoNwETx0VO84mzImFIjMlzArpOGZliGJGCM0DRfH0YN11CZ9GFp3EbE
Vrh2iMjjvSEU2+/toOEc4lf9NRoBO4sQA3ehIR7zi+f56hQINOQDHYXREe7Hmpd013f1naGRIEyQ
BWFhYEKxBoZGyCEactq1SzYaEydYkaMBI8rt59OooSMnH/W1Wf7oNJBEpKha+xpSGoLuuSZSfNNq
gMmBZMLbVgIUATd1UE61C+7kavCJ68kCB1XCQ6noh0yH9NJ9RqgfzA/AVhRnrDvdwxVYLVhfFh6R
/MWFvMVZQ1epxq9YukZXSyNZUAWo8UBansa1Ergt8Gi18jTKNcB00aRUryaNeaXwXiTRrgcNgGEl
SR5xo+wr2DBfQ2KGxsVGDY5lBcXOaZDMtKEOH8Zo5GsXyXyXht47xeD1quxGsfdJVhx5S7ZJG53I
MoCKdLqnJfEpEAu9D1zxh1lDbSZ0Ww/lJjTtBvWmxugHy6xindIdZjTUJRFn2/kMojXGFzvhoTUE
y63v5o8OJXmBrTM1ZEdIp7MJZXDy9MkWQeJhyDkymJzJuKGO4S6D1wvg9tjabqiEnPcjU3Gj0b5C
Q349tF+rsb9AA4C5RgF7ZsBVgxJNCVi1zjQwGE7mTWiEMHAvX95AB7Zw0JBhD21oaOzQ1wAinkzS
MaLXFDJRQijy3r0v+vQtcCp58rv8ZMEyCg01crH/+oNKjTvWcI/UT55ES+itUzmIp6Y2+sJIalgy
0Ngk+TyMhRqlHDVU6eqXX69BS8Srra/Ry0BDmJTy8S4Fy5zhM7EaSZp5NbKZGrdhnPCgAHP6GutU
GvAMbb6mVkOflsY/4y8QFCKUg+ch7h3uOBoWzTU2OjSMI1vcoPTcYvgRaXMOE+zUN/pRrGOl4dNe
Y6iNBlKN7tPQgGqjUdVcQ6vEh955GmONNdA6a7T16+vPNe7qwr0yWQHAahQ24fJ28jUe6/LnVX8F
Zsn/wUVF45U+03y4WnbuH5nsbgTagjOPoLelhnC5yzxbdYkyBrC1M6m9WGFG/cltqOFeT5ebiNy9
qbleDfj6kL7EMCVwv5ZnpVt6NMGQYYIX2GBTQ8LhAi7M4/XV1ACxISMa37LP3MuslTfgszLobDa5
K9tpRsIS3d8rJQhzS3HIiYGYZfqrXpTGlnv45bH4gFfMn2z7l1z8V7T8cGennnajhYS5gUA7s0cS
Y3TDKDCDQoNJTwYoRdbSsTVZ50R1P9AyDqQb6ahite9sj2hc61tvbdqix7bYmx9EFKJbeB1qz4L1
q++TQ4mzXQPckUa5Heu7z0aCyCid9QLsHbJ8hn2tJ3y3v3RI9lUXbfk4kA50Ka/rPqfRic1Y6GEO
0ji5r8HyGsK81Kh5NIf0ZXbAoqmD+26KojWMnr2jSHk/xXlysbnqr7umDbcmYSPx0IJsC8wd/DDm
wAMmtT7HCYwdwx4zAJsRXpfyHBgE/sVkomxLPJK3kc9K3PLFrLqEvTo+ltxdNiQLUwKfwq5nlq+w
JeFLUW1us6cZ083QUzkVpEg9IGrO2ohnmtaYgGte1oeGLrdqye7TAkRkKn8h+GEUpjMpVoOH+3S6
VS+R6vaEK6BsNK++IZpVFmX3rQ+f0sbfMMOUkN0Z7aRYat1cveDG+RAlq5DFvuN9vUMjOeVT/qvq
eDnYTn0WARw1MNYVr+nE+yrdTDby80DknqiK72YTrmsAhNpMKOrLuk0aOKa2nGGlFP33uZgOg8NT
znfQAHmW4P0wVrBbtFEtV6VcngugAeQUrErmj1h8ekn0yd7Qj5KnKcz7bYpi1U3NeyrTj1HqFfFR
YM1dWTW1zarfu4H7EIV8wc2QfcdvfB1IZVwVE2QbiWnkXRxVF1CFUWDrqsmWxtOVdS7lr+Q4JhGe
Um7KKx3gtga5OoouqC4MVWczMe4JOoD+gu9okud4qJ68iJ5wTvgdaM+Gy9Ej75EurB6KePglbfLQ
W0u+hcN0h8lqJVhRgNk9smAC5DJ+kJ5MbWKGnRi51fQgtgTHfAitRMFFa2HA5lCjrkY4901H5p0/
ceIOIuLW+rb4zc9lFL+SpX3Jhdxi+98m3vjaBpLC+eknEm69sZr5asTOD2Oqn5Yxx54cfw6QVopE
DJOgvCUtPobMIt64ZH+ES3TT99n3iWAZ2OHp08JAGtgdbx9+Dgwqd8JmbcqYcPRjSc50aL040iVx
Ij2GuGv9lsjCqvso0V5GpoAROSnjMM/K9NAOYu0QxoAkuSdpd0MLK1tX9wBGZzj8QMlyIMGACnHT
+YTA37AdXVadiol+7rJXV5b8HYP2UTGF4M7kP3kGQX4Edc5e9YM18H10FPlnSdYD5sWr04w8WM0U
1/Q486YSpEl29Q8U6XPgzsdypOkqmYrXCdSVQcpvicUBuTfZe5bZr5kMSINKIzfT041HbLrYT5b3
2QTjhxhcwo0s7pol4J+silu9VGfDuc/o8jFqdHT3uUy7e1/7BL11XscbjHAUy9HVGaaAkm5AgC7A
Deo7xy3mE7cl1VwqVUJmZtGqbgjwbHru1pFrPBURUxA2ytfUeUlT7+S77D9KfvvCDhpuxWIZOv2m
FpMxKvVfGkMQduYtH5GXoyMHznJ0YGCSlG0L7oTfbeHc4d+ceXv6x97rtxgpMRpGhUl72y9Kibey
qP4Pe+exHLfSbelX6bhznIA3g54Uyht6UpQmCFKi4L3H0/eXSR3V+XVtz68GCACsKooFl7n3Wt/a
xEZk7IreVfZ2/4Ae3TyodHCpcfgWzJyNOYoj0j+0QhyZuQPGDS+6BGkbMSvPttkSFBsljm/zAcuo
KOYU6Dy3sbARaWgjkL2Mu2YA66hFCDOXYHonxueb4Dk3cXRyohhpohBUanT73Lk5KhRPMWAzhNmb
VT3sBjXAEhCE6yRv4x1WxtI3K646BZSRrsJEXzyeeG7LHLOJ8DbHc0+pKijns8JlpWd4z+O8piar
WfjzKvNgaoa+mnDOhhXRpEAD3uwoxDWtgn/MvRhQE4GYaFJV30WrvtJROJyndGegRFiwdlMwJwYt
d4557DIGgkzfD9ZzqPEtjze2pb0V2fc6GIxnN6JDgKRlpQtMQzvDAFgcazwglC62UO7AhGbNVuuH
ZhXEOmMMjbqkYQJEZ6RVDImxbfX4YUn6knK52R3CmuInZktm6iE6qCCKwPBX+2Zo+hvrdum/Ywc3
6YuXcNa4P5tWpG0JcCjX4zA8zboK9UR5WCoDFpJDSUJ1PODrCUjFAiarrgnlZxmu4iqddjwXzb0+
9coa+UG79iyn8o2geJmpwjVh+ITUy1rhyv6SdiJsEqQ3yts7T6v1HanId7iBnzQUtivdhZ5mNxEg
pDAz/G6wHqo2aQ5zZDJtSYf3JgqfOhsJj9kSVOcSYzeWeoNTuH10sVhzN/CctYP7HCOSNh86wNW+
SwVohXoZIzmF+m0DrXrlejg+W1NlLGJE3p1ZtFtLY7RGvgBnSqCeG28ZNiEK6LQrGKO47s8i8XK/
4F5lL1qxGWp7H9XljHftS0PA5J0Z2nSGOQ27Itz0WYycIwfIMJR+7KkvDHAb30ELctSpiQjyx3co
zvqq1J8Bm0HG9ZiEWV5OdG64fGtxb3NeG+UN/p1tntXPeYAH3LCw/FvAslfFWK2VPHgjeyyjAIja
eEAyTVUq20HZ1lfAncx1PbxQ7Ucr0H8k7XycjPzH2A3rVi+Rjyj2V9MuUAOGGxvzdw37d5UMC8FT
wORsr3icHP5T6r0rrCkIxhnxjoyHv+nO+OgWlDAg3qhkRlFQCCFcKsVSg6rCOYpVs8JWbRKTtm1C
ghubWa0g9m4Ts8j22tTuNafnwgcqZXYzxP3Ab5vHgJJOTHThykmYwKkwYfIxuFcC57E1gluGBZT+
F/Q2BSHtKgZZh2vcawkMNRYixLyUggJ9iIe5IZABk1O8alXyiHhxaoY/8/mHNTcXRyWsg1SEnM5d
9aDHEDcSBt8m9Krkpsqbb83YccZmXy2Gu8BOzqQD+dR//UoBM2HZTsxdebhLxdyAFD+GM5cu/2JP
dA6j1GbMpdYfIivVi3JmKZS7jB1Eint9Gr/QXUTlaqwb9PKK1/9c+EoGy/wAV9is1YpPGcN9zrkX
G29GAB0lzX/k0DlD776cQYVoZMA63njWVZvuK+DtfLDvSS7uoMT6XphuHDu8wGH51uLva8r2hVGe
uY17FwqdcwEcsw4bZq0rVcuehr57rbBwic9qrBSuoXlixLrrjNcaphgdCyZboNB4tsbmuAvi4hTm
t7UDz1af70bVfvD6dt0FO3sZXnXdOXMkvRHy2kxSHFqa1sLzGXP3MTZzoRFK4cVI0Hui0qxNxk2q
IeWBGgJGaUiUpC7OF6PiVhnn2iNumqe4LV4nCh0dJqjJGc65XZ2MsXzOzCe+tTVXKXSEZoMnjC65
d4sY5lYcr16hoJsnt/zKGxVfdGnfB137bayoai3JMIApYq49ESgNVGulBIDDBaUnToiexGTU5DwZ
TWrrFSJmyvT1vZ31X2q34etueQLoD8KxqXTWCvbiHVSTTUN0PO3sr4lltKsyqUGw3xca/JM5Itt2
hjuO4YZh8WqsrZe417foII8kxVzqpjfIXVGepoLMeW+8TxIqVQoIqRVUgATkSPIyKdMPuop+lrcd
rJXwzujTB9UtMNFmwx7rAzQ3+gatglU4hdtTDeZtrYfbpI9+lBkN16iuAIrFL9SeSf/RGoFy6nQf
N9OtfROY3yhsEbI66FhZKVpDiFC9cIf1a18yS84hJ3N7NPu70J42HeeIos2X2NR24BEOfRI9iagM
5KrbpZt3KSHTkCS3Vtr4WJfu3ArrMuhHJdDWgQudPbP6x4AicKcIT3axIwaYvg16cL3EVhQXj+LE
75TkrcyoevBMIwJ5nEtw5AJg6bxmaXRqFO8mS61N27nPNNpfx5QsWWs6McMWwcrqF210STuffxIm
EvKwbu9nLvmVZoccnGFU/FGDsr4E53rAtqE2OyhyCGqDJ53qQ8X4pcx1YtHjmyKp3mhff4WVtteS
jt64ngN5/F6YIg8Je74CopyBi8Id1e2Ud3RWP4gpfp5197mNqLtTjPhRdPbTnNobRdEPdle/0Mf8
tjBW7INvqhXcm0v7M62j56JIt6mV3tNzPozEiKczjVb0FV6R3KoDwT/1kx2RrzRxKXvZu67SB7aN
x4KUFLzZ3ynD7JduPffpW6OoD03Wfs256oHcnPsoedWr8evYKY4fmgZ5F4CO8/xuoQVrgENm7tls
a5gi9Ex9N/eOEbEXPGMOrh0+64YGVL1eG677g//rqh4jeMvNrsyfVTppNs/PWsvvkumJ/tIHNLeb
OtRv2iz9lpE1FTrJnlDec7xMN66N5kQpLothnhqj+oiH1G/S4WQp/avBRWXDnLNnLV/H9ExT9T5r
469Frh9hN1LPY4LbczPhAvtiKdbZIpKdRA/0lvUqiisRsLs3iGr21W7EiFzdjjrhlotxo+Qa5Wee
l254bIP0DCjpieLSY8MzBclY+FDi4g9ngkVLTm3unpamwoTh8sz1u75i/vRQWKOy6vwwpxRp993J
LsXsCyJRRvCLc2vNOjQXC/GLV5AxKE6WQM/vgvBOQ6wfVS4+QepX3GcUSiUtueFBQdEKMW6QGzPq
iWpbNuBhwltzQPHdwQs3Yckbs++UFh7rklQmtbrNunnTO49GMh4sAfWsqPCH+qs1FwaOC0pAzvxI
JBW/YoS/YDW3y2Beklm/85T63cB5EzbVLsqXc0AXtV2WmzxtvwEXfyjzJ+icATJM58vsfgtATE7W
9L1UKjopmn7TtekDDvFleh61+m3st0PTnse2fY3M+avTa5s89V5wGFgrcLqZ2XbfZz2+mFTBaYvs
KrWki6kznDKa8jB1+jpWwn3qAK0JOzob6GJihBKjRy0Oo9GUgpyMll2QMkbijrGxDQ7TSPA7fBYH
zR6Zrb1WbGuGWej1HzVlDteDoz3T3bp4hb5CHXBkjrOPzewFOT8UkCXk0xfCRXBqGO2+0BpOPwpP
lnnHmPdj5ueB5pJNPG8n7dau86cSqExo3JNj8aUdm0fbsrYewwi6A5TLIwztQCISINVKRIEaz4qt
mT/F7yUm/l41vFNUR5dIoy6MN58+M78wN7VHJ7ewokceOuj+wYtwOgjCVBQ/k4617YbyxfExM14s
LI+rYDKZh5AZmVnuSYnoP4sXTXn9pXdCpnvxBwykbuXkNlr46r6Ptg42SQgDZfEICPRsIkhMc+9d
h2LMqNaCC7zwJIf/yARuFZQJleEJr7a9vBhLv0ssoEJKu2tj17dNiiJKQ5GbwU63rHQKzMR5XUYt
L0Fv8jiYxn3jDLdeAAlJNQ/B2N7OinOZQ+MQRoSzLcbBfCU4GlH+07DE6yme9y5hHWb8NRSlzLH8
wMf+TrX1AHUe2QRUzNB5ryEG2voelNVHYLoXrN+JP9v1Acn42xLYD0EOqqvHAllQwSHDhl+gr4BJ
r+eFW2RFygklPL+fnW8F3bS1RYccUxZY05GvMu3NzcJTCxS5o6wd2qp+0pF9MCAboANV+CZZjTwr
9K/ilhm2sGhydNp0f/C4t7e22xHAkah4f8hW07k9opq4WHO07xhPHAvl02P1v/LP/4H8E83lfyf/
XL+lZff2b//nQyZHHn78338T4k/e+Ev86dl/mTiSbMv1DMsybZcf/VJ/aqr5l2qbrmGKxpiO2eK3
+tO0/vJMU6Uh5OoAvxwDA+CvjEdT/8t0LarPtoGSXAhK/3/Un5rh/GEzI9YWEakK8M8Gdo/k1PlX
m4entgUE4Vo5JQr2jSoKMG5zjfi9Tu1uavEsh9ySFe6yzFhJzJ6DIxKF1yVX7rI5cGhoq5iuxwYX
jO1s9WGJVtp+JnotA1johiPBgOuMWLh1YFbQYMhBBCKymoGsrsHtZ9syCjeAFShXe9ZMoAT2mJLM
dptH8YJ7E0UBhaXiJpoK5NHunSauDpWA3YPRaIzsSHuh+vxVbZxHMt2f6V8AtZ6+M9xjiGcKmsdM
lCOjomBCTFKcrVQDBRQ5l9SbDV/V04eyi9+NZAn9hUeZQsKP2j6k9H9Weh07m6qPTG6tJSXQbJPp
k3XWmNG2PPRduFc8BoqfxDbvVHM6xeW2QJ69YP/pJwSuetYehomYj6D8OUa8OMYciwjLfO5Hk/lv
+qI4FBcLg7/ZCpxVOrYIG6ntpT09QS/Uvy+auZm7EcVqrT/UWXokSfSxGylJG7CIVkkPYLRRvnXW
8FTVxRtwgKEj/29ODlrSAEwxsGehH98oU/OsqTaCnZHJGQ8QC0EkDMmRuHX7QrBft9KmF2I9L0NZ
9ytlxC+Q8+emfAsts3U0N8Mdehe8/zpT3CqO9nDmbYrCHWVxd0EojBPlvDD29d0xQOmux29MOQbc
3zFlPzdl/H+XhtYt3dZH0iu2Np+xTfuKxkUcN+uRJrRuVPhJB1wkiaLcBCmCsNia3ps8PSuRUjCE
zcA/LQ9Z/FDZ39XJvowVHuiOL2EGr/YwTyhgZ7JkvHc3jU9K1cDY7QOMWctdxLHWYSlCpBsOEIDT
lTvVzkHDko06M9k0GkkCURY998boAk3tLiJ/41Q5w1Ppmu0mynoM7JYwVjCyt9oWI19Gg7lNOZUT
7UueYRW0DdmnSc92WSdbTVA4UetE1BesNrohFb5iZMOjKhqK19ytXqHBzqtCfTGd9EuVVpmPwmdY
ofp5SYvi+zxcVK+46MBj3ZS+T20C3sJbgqhr2lYdrv/RfljAiJHhGYOnGo8wVtew6XpK1sGdbdGm
KG4cJYwFM+kBI9vk19C9F48Bh9H0G5VHqlGS4TSNYD2FkeO6wMcEDq7gT8zd0OOhlRZc0OP8SpOy
XaGeDtzug5YTWga30FZLhlB2rvPnqhKErgE/YBj62mJ+rUUBqIvQnRXIWtZVhp55MO6zbjBpZcC4
jSmd10OTrIt5WHsNo1ycjdtGLVQ0EwhYRwezl1y77sN8zwxhReJHcZSL3sSTIddasSZuxhie3Ndf
P6SDztkjWFi9eV1XFsLC875h2iB/9o+Py3kWm5XarSsd2PQ0dhBsYVzLrbTha9oQvTODZCu7lT4F
NEnq3CEhy+qAoDJYOro9tjiVaWrVq3Wzb0OkPcCiENeAJoXhv48SMdqnFdgdK8g8x3CB6SzXRqO6
I3CGGvnvXXJ/0ug38RQ72+vrmcv8eufMs2QNnidfKSUx3LoL2bgyFoK+HH3XxDKUW+xTxUK+RC6K
MLAg6DCn403Xd8pXxY5wHMN4Lri5aZ/v/PykTn6efNEQJw+hN+AEbji7raF8bHt6BWkRm09jrpxm
2D1jmrwx7Xfoe3C7cY2vlE2Chd6MV8furi6d+k4Tg8Oxm8wTuq9dX3fJaRzKp3GmPtbrkb4nq/3G
FtAzRCIh7ZoiPiRwQRl2oW9a3tCkPqDSpo5KmZC62NbImddOdXKDSQGdxjw85bFCOtxQkrTlLAqy
ssw9Ng45HnpYPrdCbusY6lmpKiTPSeVsMhB4XdSd+oW6D2UHMuLRKSyvDNiZ/ilfF8NVqVc2C3EY
SXdTpu2B7DicQUv7Vreas1cKhvj5XL6bEzgxaDjRPmoH95lkWj+3HXCHaGY3leLmB4V0uXruP4qo
bx9sNSjvdBJyDLqvjtL1T0vRx/Biirs+mBR4x11JeS/FLRU95EkUbJXWxrQXQZNrHfV16Ji0pGEN
nNfjgduCf41+9NUkEiLvG86u7Zh7NClnmL5agThmJhtjHYRduqaUyGVcwaoJUYWbU02WDnpsnINA
QiwurKjBQLCX2+7gJ8YAdWh0ieiV8iW5QFx/O2A/I3ogyI9TDEBm1XXtSG/DFBWmwQq4RFquSMcZ
yDVMjvbkiSqDYMstfQzDbvIy5itAMeUiELnyiSdOxuv2XKlEmfTzLiLgh8C4qamOctHRKB8q+pRJ
c5RBAFOLRUFRikNFG+ZIz6Y+Nr/X5L7rprNULxC0kZE5fIbk888FT/fVXAj0jZ7uNax6lJg0HUwq
HD6zKonU0UlhyrvYIHMBCD+pVfFB0s7lwiLJGzVeT6Y8id7w5Azri20PLl5E6O7kotFiBp+s1WF3
pAjQwVwwODC/N7WIDijOiQHduT3QJMcKd/xcZWLXHOU2BIJhk6TVd1PyuW2m9wnfJ2ckX0MWFJnq
Q3SC1r64vsxIICHNxTU2WL48rsD/uTlG4hDDO7B3te1t5VGOErCozOtAcREsfz3KkrnfisR5uSZ/
gMf3A0kCghjqi8eSWdrnQp4I1025tmDN8Ltqij6PO7U1lJdiEYvTQJ4LVS7M5UFjh9vcrp/lsTe1
BZ2AXMXZy2qotK80wC1BxqoOavzeIjo5BiqkffIeaaTK71F8ZYtY4MCG/ljQqJGbciG/b4y92g54
yz5Q1OZ4XSgqX/F1U67JfYv9tS6TjuDJkdbRNXdCrqEbhZCHFJCcHs636+J6Dl5PRCejU8mFtRsU
Necvylysg+WylQR1uZCcdkshHHYlt8e4gkAT1x9j24FDl8fu8xqV0Ei5ihmMW1uKcej3gXNCxUVg
I4SGcnE9hkg8GcE7PVIVDtogr9nPK/dz3UoqMib1diMPzPUQySP2xz6n8Ii0ywoqauISllevLaiU
tjx2clv+RFeiYFPTaNUy9e+Lt2n5BuR2Cw2Xpw9yoAPDvlVcIKdayUtGXkoR0vqjXLvu00KQPK1O
1zuE7YrVhXF04ZPYMO1ajfRSs1Hqo/zZ5wvEvjKEkDNYvQPBm/shjghiOn6v/bFPaepwDU/RXJku
QWQ8G7uYGLSYym60NCePoC1d3jgGZjpyrfAAgqJ5+CYPoYTuX49oDlP11xGt4sLetwm2WXEJykuy
bKNI3YQhlmskDmS6pkO4bzSX26k8eguBfnXyeSQh9UHVJjbMl5ek3VLrwTocbeQhtqkW/noT6rZ7
JPfNVh7oorbtdCWvVrkIXJ75q6YOOHl7evOeuCA9SJRUDOXqdbt1bZqqmcrAs5ioQX0eYXGYK3HU
VbkzHzoFbWQCIPbv27O0xctNuSYX8r4t9wUlOg08/fvr7ZJ0WiSg8s75ucrnfy28EGtG2ppbTzxk
cnHW2nOK8MyVf8JkTOIPkz/TwwYYrHjFhMU438tV+SPGYb/eKzdDXUVioNvK+1BVUfQedGm+C8Wf
NOC4O8q16+I/2kcQFXfR62tCErR+bf/x8om5CiDd6KfcTwwR7wtC9WRZRrz7x9v+B78exilWs9bg
dBT/V/kONXPenNECoix2lVPn221ZoavpfmijeBwVGpcPxL9fi6Hl6XTdN2L8gowikl3oDO6mMTth
wM53hi2OhXxbOMesyrfIN8udf3yM3PzHe7zZ2ViJcS7EHx81xheNhOuNfNXnx32+dqgmEoFcvg3N
GNKd/Llc2OL/+/nTYTFXas6JopgVtwlKowx3NZUUXyTh46G1q3kz9GXR7ActpZYv0nfiyGVYUBTw
kni4a2IxyYd7ZSTcdbpSS4/LYynGBkrCXbuWo4TI5j8DSea1gfC/kexbPBbB1q1GmjbE5ADVQj+U
x0FxnpUAzLJ4KKKp+bWQm66888qddOuJ/ENzsI7Fpf65+GT9iu2qMzgV3Lm7x6xLcJ3R/yBvttnw
/2bw/hv9KzdN+URICrjABtpMJnhrU9x5cGqAaWK0Kv8WuUv+QXIRJpq9G/Js13kWWIxWYBYjMUqI
xaPR9eiUkPjUEFbDg0/hwSDksKwiikv9fipmPyLVkLGCGKXg9mqPcq0lIvHYcyKKG6iVqV+tEe9P
X1vciMVCrmnWsMaz2u87ceudxEvlWmPDjdVw5vfixg3On9rmqHMKauKOLbdHM6OohKrIBEZc7mMx
nHLEcCrXLZO7ZPDaDYvIrRCDxUXcbj7XVCs8CrdVbiz4VsXf6dZtc5RrGDcQwC39Jaktavm6aGJw
AYk/XC5gzyFgITlxRZgynf9C5e9WxYCiZC6P8SNSFhyIQU5iFNO4MVK2ERXA3ZKNhGdJEjOhn3e1
VU5beeJ4Wk426VJwP5WrAQJS0e071wAVDotl5UeVetbsy1WJhSyoee8KRKSGGIOP4lku1zhGPBeu
O9UhUtZ9UyODEX/EdZG7ibNbWoci+t/7LTGP6kIkKF0bUCIxYU5PinIvP20QQwq5dl2E4szstPZL
n4fuRn5QJp9dctWecr54M0l9oxmsfQekeTgFQ9jvIzqlVjszyhULSfSMrGhtJFji1FThAMsfKCWy
Bber3wJxaOTZ5no5djC5jWaa1Qg3DQfXeNMHnZy/EM2mPPnkApDGqJKoF/6k2FdvdMqcfDT+rwUN
16GuiunoheN0VFUzZbL/e5sG70jOqruWsGnJni5d4cDVauRcDD0hV8cx3HvXKr4XRT0c6UgNx1CE
CMnNf7cvaXwFY7efjyA1ivK2RmZ90wckycE+YlxDoWiIV3jayJ3Kx9jvbOVxcPFexGrgbCPdtiGJ
lsXOKdBmVUtOvAutxU2jusudlj/MauHsTa9aw/F/rNrFPSHpf1qIUty3MeLAzrC/6tocnYXTuSkX
9Y44u/JMPEQVuBeG28mln1XjNMEr1xKHC0IolTTiA2MN56iL9olq7ouLwPyQDlWxRsj5kKB/oQrT
GatBdY5jSqFySoZg3wTLfRrM8b5une5UjcN5MOxgP9ZitDBaW1y203qxBSKH6cfcJvXedpCuKCOy
Wm9qac202U0RaMoGQ2+xM+G10DO3+wOqaXBTCOpCAnhuQmc5J3GvUAqev4yGZ/ijM85+4YzGSlOm
cqtj5Tp0+nhLZas+ETBCP1qs9Wn90Rr5sLXqtjobkRzk5gbWdDDiwNN6f6mE3K0nqAArnXYsQsfy
lQCFowX85ybLiAzQmI1vc6DVGcYq1TDLfUIXeV+gqF8G+F4x5m9ocu521rPc1xzSCc1CHXdhhlCf
HpUf6Y0ogwDxt2ja+I0zbWcj7M+6C5llqHoSwU09gdMao49z3YtRNMXWoZG9iqjNmIBBKBXeW5Xy
lHkGQZsOAqGOQirom+9WXJ4Ad40bSq27PqMnTretXeGLytcGgeNmMPwoNQACs0bXFHFWHRhPFvKP
S1DBaDSt+XlSdZwNieAxCg8AmWTuJun7b6U5NdiXNECSVNbnRH23W4q4xfADxZpGQKhKhd/bLxMR
CobdX4rWRDVijPq2MVQqwVnyUNtas8OJ120DYYYurEm9b8kAasYiWy8qWSf5TICRy5PCT+kED12o
rzLP2gwUwQn6wypiKVAOSMBeO1ZYrUp1NrZpXi5neOw9wPu43xpzPh6qRZ/J7wppz6IUzvYwaghO
FAVpJflQNbKSQVFreBgK0coEpunk5cUwlIRSE7+4sgwF6qQW3aAhnhnLOhhJjdJddz3NjNitPzpL
jDcN+pwpE0xMxeW6T8l1aHRSlqdO7ahAEAFsdN0+RFwU4ERfGyWmlyDWNpD5vDXt5tEvWvc2UPOT
p9jpuXa7vZqBykvT+r1CfeKXmtH9L7zls9P233XvTFunnfafd++eu7foX7p2n2/41bXTVO8vkCgu
bIO/ESu/u3aa6Nqpuof6wvTwTtMv+8VsoTWnatyjwdB6NNPoA/7u2hnOXyr/sMFpDiwXDQjMH4yW
/5LZYrnGvwLqVBfwpcH9BmKLqROo9wecrazLOCpnd77YmhKBMw8ZpsoB0T9W6RUg7RhEnelz9c8X
mNmOkSNJiGObLrmPyOoO+AZONCrSO+S71CmBHw0lTs++NLnq6nhXzMpd5Gg03nv33DQKnkB65Bts
sz+JKYvvinlpfG2e8ecDFEVPotC2NrmO7CmkptlA5Uyc8CZfxp4hU0J88PJK+88RJod4X5k8BNIR
w0be19uc+FzfMwnezmo7pVaf4jeOIUD78i9BIMQzVq4qWukuj3IVNmA2nNylHAEode0qYiT46w1y
2Pj5VfzjY+S7/vEtXQeXKnAbMsmJ/0uigbwcMXDScFAPr3I16Mdsa5rRkxxRyV1yIYdF18H6H/sQ
ojPtlzs/R1Fy9XMwL98pt+Xbr5ty3/XXFHL4Jbf/3ep//dvlB10/lwkiToi4mQ7UsX61B+TaIDbl
2vUHbUqh5rop10JLTMDk6vUtsjUg98m3yE3KqJGvxgwF/qMX0+ZemLyJX/qPT/zcK99u4fxi9C3a
FyhAh6WOPjsSf/yfrr9PftYfv0puRuKkUCi6rq/v5fZLcU1uY3LWfdq4yLLJEUkxroplLEbeo2we
yVXZK0KXcczCptzJXZ8vLMQ4/fqSz8+Qr/580e+Wldz8x48xIvB7ZCPrc1W+6Y+Pk5v/+Y/lZ/7j
fxl26BwjL8aB5hHoR1+VaSmDkl//w1pOS71RqdZNR1f7c7sUBUL5Ivlyucm0LjmOD3Kv3HH9pMXu
mMTIbaDY9Al+L+QLgZ8x3bm+x8WayNNYR4AdKbcGhjdmFoVQ319X+6BojrkoUcifw/VN15XlqasR
Rh85cinCwd6hg64owzo173PLsmDY5O0xAAhDbG97dmAibZ1OmfdLPPmVnHO5ot7zuarJmRjfJrJt
UdSy5Krci43sZCZhtJNbciHfKF933fzHR8qd8sfyhdf3yX1ATAYIdUW0rUOMjRgvy/dhrolSCZrT
0pcG0/rMXNkWzZcg6759NgnE1NbAX5etSnlrR19CzSJvKoC4TedfbdgmDWViO9Q1eLqbxayfSotE
In1oqOTJoh5w8SZv54PMI3bF3y3Xrgu5r7CNak0nhYa9+D6WBnkGNiBidRQKNSZheTwnNLwFDXCp
MGIyFYgZVWZr9TZetKc4n7BguyK+MhiCJ8+27ts4IPas6bpjFzcAYkZMRXITpigae/4KfejRVU3p
wnx8pA4bEwVFDzzpUSb8XUl0mpr8UrivXUxhR+tfLGN4M3B2bfM2rE8xnImT1zbIzT0aWLlqBEjn
lkeROGvTe93LBElZx5URzHKtdRtz7+j0yUVBxY1BJFl2SylTzH1lpbatRHCpXL3ujAnNNkZwM5O4
guRClmuvm3IN24VG/9EE0v53pT0V5X2n0A6ek80M7G2VlM/wtlapjxLTjWkChywzWtS/4BRaEiHV
YV00/R1w2fHzRDTEkbuefnJN7qsz4FjOYGaIbFSooWW2Q73TQiikQGM1SOAR7/69LddqHXXKCqIF
WjgjWyvOMB3TyhFH2EAcWhQY1mO5Hbn8aKoDjsqoM0kync7ctAHtQmaiBFe4o8KoejEhQMtVWg6I
8HXgUQsBQI15JHgG52pFwHAYIrmICmhNIjFULur+YI4UBuw+cY9d07rH1ljMdewWaPBlHYwI0Hbt
hFslXUfYn7mQscoyUYj32nzfJtv5EX+9ER3ax+mbywwoWLkYpwp/ecn2ys8yQjoJ/RWRD+4/P/2B
qj69i4ddFb72KAoF6m0/96+b70Z1Q56m2e4JaiYMdJh0fwNgfUPHw4KeMTv7wiXh7iZU77R5U5s/
+gBah/hoJvyG52O8yaZ194Ldo6F5GL3lxhlDVZFBlDv1Lgz5LdqHxFvbJbECh3z50HVyZ8dVFR1j
uFPhYbAhZ9ALW42pP7jDdjSfbZMJ2sEwTjBonA+7OszWMwrPskessm+SS2m/YOWos3MA4YsURmRO
ZLpEl0Y9VHB4mnXbbcqBbOkdkQJLj5bB2LV8nTohz9xwTP5b8UWr/d6j/4xhxVd+TlWLIB+PUv/a
TGtAKHxiUN1SEclBd5EU2hMR/gD2c+y/5EAB+vCu6n7Yw46y2slJ15jh3GFnxccExTCMrOwQKZYv
iN9kl+T0wR4cIcFAq3kTDkfb3YN5Dty98TaGC7PUHcwLTJl6Svz6YahJxLohU6wdVphbM+MpNl4o
wOXEW+1mnTHqjuzE7qeON/21eXGV46Tu4Zhgd2K8dqtd8natZPuAOK1oEwer0ttliz+8wADzNuOt
UMU8d5cYNTl+KiIbtiX9ou4w24fJ2CG2xgRrNR8d6TLZKSwvbkrO/J68cHs5u/p7sjCk5jbZo18+
q9hhlHVp79xmFy2oCu7S/pTEx2HhujBWExSvJAVF82K2l5Dz6FR54vtOYH2EOxKIMyJlfiJXY9rJ
PUzhNJ2iYwWwB2MjB3DY4dW0fnLNmtaPaCE5al3ra7c7aj/L5r5Imf7C3xBfGN+TQgkw6I6cnbpD
iMIhgYeRE/foQ4vjwwT6/IRIi/ysstjOnU8umeX5RXIBGlJ4/mj6jntSOxxRa/VcPVgKoY9PXnZc
1L0JwfyQ0yJtsAxvHeJll83YMHSAH4FMrFnjuM8oQZwXZE2b6dv0HDWrZK95m8y67/QDBdLVMJyt
bjuTyYtpYxVC9rWyfd8dxgUe6kr7SL6RrGujjx7bHZKwUX8Y8zOQDvVJp9+kfFVB3Di38auFAm7Z
2cNRw3lk+vlXzzi2XArhLtfuKniyKpbDCRKrCWdBvWsSesOVHxIfZ25N8qAhvObrcTzpSLbpOWmr
BgtcuKYchFCs71edck6a9y5HSEFervbUu7dQxZpkn1NVhHnzAxm49wzqxdoYN6A56CjjLSw9ioZH
2poVmTlf03FlO7sETWOxFTmLjV++Cq8JN06EYHDK6jWf0iq7JAJXsuY7h53nE8l8Y5zyXbGHNqN0
5IpSY17BGVu1fGGGPzk+/5MYf3VJjMUzEyeDkO5T/2phlOr3Dumw+/5B/xHgTyb9k/8XqY94cTKX
RMMd/ycCEtz8jLXWxl3rh8+krBPCGu9Qi2MW7yn3b0v9ETADVGmPW7FGLXM82+o2eofttniYrQ/K
W8bhqjv8CQpS7ZthBXYJk5wfPxdf8gsthVvzSdl0y0MUbxeUkPU3zO8RgY3kxNk0ZbUNSa5DvTOy
izZB1b00xDkLj97zXG5rF93LycvuhwhMip/fU4zVzD0RTFiiZso7d94XlE7ed4Tqp8zcT3vCAjAd
r3DFhv+PvTNbal3Ltu0XKUN18WrJco1twBh4UcBaLNV1ra8/TSLzsHPfzLhx32/sHSzXCFmac2qM
3lu/Tgcijqn2D3e06ua4gZzYx+sOehDnsuBEr6ICXgy2MTGW1hbAMgcGfH6LhFUcWKyCOfuOlNs0
gaC+ZxWE4njtuSitP/AGNRUTg421QdH4kskjXmkRZmabGCc1f3pug+dx2s8GhKaxiSIhqxf8V9Y+
+dGffnzrVK4k5jTc4J4io+uak+yfO3j2InfAJHa2mID+QyIPu2cbe0cd5gAjS7gvRPKAPvriKAmH
Ot6whwgwq3DIlqtwWEFXxION+NBq0FquwGN0v0lni1bn4DVUD3x6fOCCJoDQ0QEfWoGcsstN/0jW
uSQ7RM+D9YegMWeHO0q5piQG6YJggU1QbaBqPhPKrtv6XrZJRnKJ/aqcX+RqFHeyzfQLzr6delVi
d3IR8R3GC2Ik5Z00TeB5ZGKvOdKMddzb4u+C4eCFhITQFp+Mhz5as+WSzckQ3AeCX70tjnb/pl7M
38XWP/mnr+reQi9/iFCnIvrybLCHAkcsd6gZ2zA2HmuHQIctjKFVuApsaRW42uOv1Vexbn/Vru5A
OFrJF+Uh28qXkUGBBcANjzpnTHaP7iIFZMqRd+2x82zFWBHfOBRr7xm+Bf8GyYmX9jk0A9xSDs7p
3PEunrHu5BtCVDOC30G0Ke5yYDErn/x3IupWVAabzvX79S7hiEPy1dj5e70pzmR9t5j7Ybs/crlE
XLs3kcvn4tTdq05n0+ySNRsOa5c9oHc0bHyWn9aqRJQc4TORXekOX8Tp3z1gS8dx7W+x3tcPwi/0
E/DlcZZ++JwGSG6u2ja9ijd/H5+siClhlWKOiB4oiea3fEOADIXKq/kmcGXIiHtP43UJ7OvTYKvX
6GIJ+gjyXU7CFZ0+lm02j4WryAmvNUIEjB7s9rvIGUaZiKunm/RMgGn3JL/UD1jR3O6iHckj7i7x
QbeJ3Z1WLnV3lZ1ma0flWD90l2rnbd6hd0zH6Vg+KK6J8XgLK/CIkfvE6Q0XkFziCbrSqnpuPOaM
lQtDCqXBE6/IV8KKK52j5gZvzU7DM/Exrsmg37/XH8MxfRgcjYi9DauPo7zPjni2JxevmB3bwhou
5CpdtavohARvxUuc/JS4livb0aXZ6aZdPMcPxbPwGj4OTvsRPRPB/Izv90/50q/J21oVDrqC5s2/
EwCE1/hZIZsZJxgYY46eZlU5ksuscWck49BhDxOQk9DssDliqU4zhveX6bE6moFd7OIHYas5xlF7
LrCGe3a2sS7kKLsGeCcsnU6A49ye3ohStPFh2oxQok2PR4cavEVYz+TylvJXbfwNi5JdcuBweIme
m2P/J34wN92x/EhY9VD5ehX/vKYP4eO49v4Eb9nvdCuyJxhjtIN2aE9kWE3ZivHziSq+bLvtu3gL
r3pu64wtq5qTKlw9i1/EqwskvtrjTVqRNPNsfbbvWDfVdXworwgvPtRb9QbiGa80a5aP6i36hYv/
IfKd4Sk+xAf5BubqUl7VW7wWbXbqRj7x08YFwC/4hKrE6OOi6XSoFWpHY6vb6A1f54NuK9wHbPEz
42Ye4cp3EM7tKVzhVGNL0itInjNT4r784ljFkputdtMhcuvbdPAZY5p7ThL3idkp/lqO++YenaEO
8P/AWeRg1+T7IrYBILC+VzyIrTYokdnKzTXpVzM5zZ3nOJmA8BGkanKNwq5RV7wNm6IurGac1+f0
GT0J4Ixi2+tXUudi3lOJaRGBfnCaCJ/iiXFZtzV32Akep2520ffw/HckCG7Hh+F39UZELGB+l+M9
e+5Zkv/Cu08CzotwnlzkwFtAPm0kbek7iC+98hpvxB2Wtd0A/mLVle60VvbCSTk1+FeNx/RrZGlX
O4H1G74hotkUnQKJAfHdNHDSu8F1fBQ3xnk6tuM1PlUHlhTQIjhXxDcQe+tu612+wmvPrkbdSAAU
diuWyvvoHF6n+7AMgMso4c1aQ9Tpq/qWf+G5mHtmK+2z5Y1k4mYUMPA9rI3P/gQQTn1pdpkz7EiW
Nz+ac7m3PvEZQKPoHyH7mx/cqt6CV0BfZ/zlbDW9nsiuHzswU5XN9949GXcCjM5xYcfIm6/z+uBd
+izf2cSoQFThlF/deJzuTIjd58TXGMHGmAdjBjaWCP2pZlga18JKJup8P64/uy0rPHSVj8oDoSwr
rLJ2YPvr6sxYyjT5PqWnftzUN4JGmFrP/Yn9Gm9p/6+FQ+uvpLO8J/V6xRLIlt7FHVxwQMtrc8eJ
rxY8WKxLJ9ti8nYAgZ7FjfiQb5vG0Z79e+UWzki9aoVRon7xt5+BU6y1DapIbztc9SN55Ex40Znt
BlwqMUiCYna5GruXzDifxu/prelt7bf0pp1N5u7ItR6ye3Eg0eIQAN55lPGpGes2WjOlyReWg9Rh
OGhvw1ZheK52QMIc4YDDfVNuWKHyyZuL6WiPrCn6L3P+6/19d8g3SDO+OsaJbboFSWVL28iNnsJr
fNUOmds/upVsS3eZQyBGn+rIN3Ls6ivnrAfqweELVL8UYMLhWnwZP8aP4lI9x4/pQ3NEofpg/LLO
wbPxJJ3xo047b69v0gfzKq5JG337jBzhcTh0nM7Kdv5PB8bWr8LK1l/kj+QiaOuoAP21LetV09nC
q5hsUVvjSud6Nly9msFp5kTBFzqajcu6eK/vSQWB2boqdlwvXPFpQLOYj1r5htU9cRmncygqz/4e
Vhu5o5GLSGkyvsQxxM10BV3Ot4i/2Xhununy+Xud46jijM0frTsb8elvWOATC+Yu4ru4Y2GlywbI
pITro6Xs9jdB7PdjNbZXU9apFaDT+BEJLprB5bHvapQJsS3voytXIRShFqnnt1B31mj83F1u+bPI
V+6hqSylqGV7TDEhuBYJQW9ITzF46x3QmFVJXPNOKcipaGpcMT1rwS481MJ7RzFHmjp3BkiUnRxu
0ff6BGOxj1DUgRIHm4EPURT9s0xNflPNaU/LDy5dwE7qABdQ5CyCz+VWXSvVdsIfuqj+vlWei+CT
AtC/tJ9xI4bMAj3DZVLnuyzQodeYVDDNm29W8OF8hQpJlpHJU8I1As6LdDqinzQq5aVSqQ2GOhUH
aX5o6HFjBOCeAT7Gn1KjU30hBTAKWFEXg0+DahjmRfns901OZAOzDJq3mKoWHQFxjjnX4pBAVzrm
m2HKQX8pDLilcKZQS9ZKlTBwsk1QorA65/ehMwy7jUf4jBa9isaY2yPLzXbQKWmEasFoOnfrlkLv
UtddbhlLs64vy0Pq+ekmmlVQy49F4IqI4J93l8cKMNtboDOuj2uGksqsp2pmnVW3iK3mu8tjYkHh
quu5AlvqoMuPQhBKeb3c1D3v2rQoJJa67HetVp5ktH8lUfUrYgiFLTo/OCkGquxhrgyP/3tLQ631
/djyxN/uLq9b3hYLBY2NNBvfJTOn0F1/xWL9JQ6mTW+VASBuOVXJXIBolR+kRpb3FlnbTTFr3SlS
7okrqvalpAybKMcq7u361o8cuVUYiVSq4sXclRpmBeNyKzatw5QFsRNNwyUXdWIw4b6V+7RsjQ5J
YXsmeUlyO0EnX1hG7FdSVefb0F8M2Wx33/eWJ6zZUxP61Oz/8uDyvu/7y81uWFuZAQuEPMi9xoAv
VxSRG7+iflxrWkBvbLm9PLz8AH9FlXn+8XP359kS3d5QdnMq7r9esTz5/SlKW1WoN//3KTIirmZr
wAIE6G93YigB6BW1U2jRBV3J9UjcL5VNPNw6u3eWYy9GH7WT12QGveWJBj7BUnc/zy23/FlFZ06z
1n55AzkItbhenlp+lLLAl4Z8J1/lBbSO5UXLm6hewx6W5jbd8srBSHjl90f9PPp9f3nD8tblpdHi
N1pu/nze9yuXB3/e/vOe74//+8vho+Egq7qnv71l+YW9gTGyr6hp/3zMz+v+vmV/uf8ft+znV5da
DOXIiug8z/tt+ci/bP1f/rrvm8s7vZ99/Jff9H1zecH3H2jhqSJ7jqrtzzb/132y/GYDg+o/v7y/
/Oafv/Nvf8zysf/HFvz8iul9atQbbbq3em5qZPPgv4gUlx9/e+xvd//TS+gBUNf628dIS9Pq5+XL
rZ/XLB+bL5L1n9f8PP2fHvv7r1k+4m8f+/0aQ5keG/pt7qK6NJderB+N+aaso281bzvPt8uzi473
566xdDh/ZL/fYt/l+b/ofnNqTbKptZv/9BF/kwv/3P3L1vzX9/1syc/7frbme2PnL2153c9Lls/7
eWyYu2CLoOb/kwP+b9ojTdHx6/937dFLWPlhFv47NeD7Tf/UHxmkP6k6D6Fe/lcw1D+pAabyD90w
VEO1DE0zwc0DFPin/kix/qHCGEDnLiq6LiNi+tEf6f/g07AkEi5jyjIipf8n/dHyW/4tIBP9kQGG
hc9kM0TkSP9ODTBhfOf56EvbZgJKBTJvpcZZtKac0YSsgn2YVVaLkLUsabsYBy5TYrWTNnqqqfRw
5hXbOC/PEJ+SwGM85LhrJZBk9B2QgORFFW+7mEkKI94+LYRbXYVrWvq3iZwFzOutY+GZT5RksFtx
dBKdtAVpeDTAefqtucfB/6TLt8mkd1SjFqYqx8W3PrO9H+I/01TdC2949YyCmqsl0Qv1h/e+voQv
lVbTCugPU9gJdMKK96j2P4dZQEW8ns388RjK+hELtOSYurLuhN34J6Qcqhq65/p1xpIRV+O4NUzL
DmOoaj0RVWD1aO54mX7OM0Pe17mqbE3YiLE2G4fVYBCobpu7SWWShuYGqqiYRseCbyJk2R8jFTW0
zfq5rCyuJODbgVYqP6KB6k4HMLwSXxLrN2DaZyXsTlFo3QZJocwF52afzLp0vr7H0MOiO8eRfKvp
U22VCpECP3dI11VKgnreIqhUGxqBOTHkeD+yUQSrDN9UmL10g7UnfpnuJuFLr5HQ+y58u00zIZWN
Q7afRbG+rjjsb15QvuaaQ/40pWCj/jNYRnEsQv2QlPzZC41ahuig5WSSyG1dUUHN8kMHeYmIadLV
sfZsldGHwyk2vxEVtzg88SAGeKZfRnWUXkaCiQrCe2VSj7m4SbEF9B5pBpOfOgBFpa0ZUYw2aIha
PZ2EAKbjWHk7+vlc+Fdt48bWZZwvCloBQto0d5yL7FaM7CnLJ75FD+BDSKp/6MKBqIRyDqkYTGlX
DQLvY2GWW+SZgWDm4H9vPUidi048reUXLUTloc/usXCocMbq0Iz5+s1E9B1s9JuRnGGtt54Jc9z0
fv57MoXPAE2Z28uEAooQq1aVuo7IvtrXBcVuDZ6pmR2reTkvS1nuzhYWk6uXcKpxrvNnEdECv0KS
kMX6HV3ENO1h47Oy7lUIR2NwiCuV1kKVSHaup09g/Gs3l8bPYUA0vJggSMY6AmyPN8Z8qmmD2juZ
TMH9R/1fpVDyJsGsV/IslxD8UXb8ci46z9aaZv6hUqZP+0jbLraGIXkLK+tNFdMjsa7wqqyVmja/
YtMEyBmjQqqyxqlVFtdpBfknqwhkl7XkTxpG7fchG9b+keElZEfnvxMjvVep6LlessYBVK+HEqJj
lBvirodWvXh7lh/QV3cooPrN4ipYnC1I0cEM2UPqEd8sEAAZBWAB486EBVIYjjLvGCEtT1jibnHU
bKMKOKwYa/U66vQJtHI007f8fN3PEqU89KH/i/W1avUYfJ8OSCzS3SbWHghuRMpBF08oootRVjGL
fyowPbAISAj9vleIRJDVEGJzMu0a8skbX5y7ze05iKwSrIZKOwo/7GrsU8qzPSS/Wsi3RitQ6qjJ
y+kgDe2jzoRUiA6lLKHeh7oPRagNtt/bGWpP8Kt6t8tZcmcinU8l7zYwtqCs9sGHGdSti03gSZqt
T1A1sAOTijD9FmO4ivL8w5uUlYnMq6d71bdze4SYjHKq6UeYD4VvsGtp3sV5lO4GOKj1gKVYmhVt
pSARku3V9Dpb0lL6ipBneJ+GkH1gvUnddpQufg/8pGUosKus/hwNOXQJyxqdupWJGpJKwmwZaQSI
2tBhY2OPHym3ZTkaHxPTPOpIsR0tneNLd7mvVxdVNinYiTMFwpgOEiUuDl7XHCra8oX/XM28mAQH
4wqiosGIYDpRP0q4utSNHtR8GVr8Wx57OKO6nzkaZL9DUyekBc+dTmJ4loloqNRT7VNXHP2sP1Ip
eMpiz9t4dXyNIaU9DJKYP1YWCiWpql7GKmfcKuu35Z4foFAxFMA3SnPvM1k6yVKtPkwaxasyEfwN
hjOJXGJaLBliqsfYI9rLt0TqZ7GkHqVS/mo6ok8rmvyxeexVSMad2UwfcpA/BFUM6zudnRR9BZ++
tJQ7u5ZW8dgcRrEYSB0lHEmOG3JXybYjnbtdVVZRkAqiUN0Dp4bYXu2JjfapYpmjXGzMqFPJq2s4
6gY4xZkqwPBPYFJiotDtKUfwwIFfu1ZNH43MeP/iB5+kV0M+L9XEJdxRQpvQXqppMhnyy5DDboRQ
yjl1ygf/s/Ai01aHGM+NZO40LTf2Mkr4vR6Exwqp9cao+tzJhvheN6p41HCDuoKeKSSiEVKPsSF2
TFMldC8X1LVHUA6Rcg1Q0jp6IU8QNDaCOafXvHbPnF46aQDhwSqDu66l2dFvhWZVhDBK46LXt4Qh
yPsmpzQ/ELf7pI2O6iX1mczoc2DlQP+Bd2BdRfSEvxLMkMQFbZr8zhRmkQajr1POgWmh2u6k1HoO
e0nc9qzIGCfa/DCZkrZNhI6YxsxPTiKf5SxPsAuztUHYEoMSAMwwvgShfMGC1j1lSqZv8tp/bAWv
gbzfjA/gbrMTRRmMnWL0SD5s6GKOevaBmwmC8oI/1XuvNWwFoMOKEzCkrovip06ZMDeqHdKjqXWk
QWr2eEaaDyLjE7EX9sFUU60ilXoTqWBy7BTGKmBRzxWr6NB0KlXTrtCHx16pdwbJglGfW1e1R8fS
dGV1qA+WQkG37WpaWgaEi5xEPntqK5ZxkrXtzQZgTpuuu5TGsTkmH0JrPSqCjhmGdlardeXRN43x
ONMgLYlyNBRkQtCGk9F0uhNUlurmvnqejLonreLcDoq/MwmjXFcdL5p01mUFQPN2MoEaNtkmk0tr
rYHvy8hEzOBVP/EV7adAP7I6bR6FsZhcJPKvHUg/B45Hekt99ZRE0caPo+ro9TFOqaEGylc9YeIW
8Ov0yYPqBSI5GRSk5Fp90kR0KmFaCWciTigo6wyt5jsMZ//CIkKkQwpbqkVoFUWoPQqqezBIjPbW
qXiY2ipCNF6H7a01Y9DdQy/b0wRSGGMmdMcciLL0Cg2l2vo9Xw8VMvIOjJOUa0R9miNfh0y+upMo
RKJE2vTUhKF0bOIw3jRiLt9DeWMqrX4AHk6GoAGeqmhgH1kyk2/bpMcomk5e1gn7ogbW2wXW5LZT
XHFisAkEzhebQg2VY98F2tYbrKM4iKqjaI1yKzm+UFVq4zrQ/Y+Ki5FzSOranJaqbSMf8k2t9Bm4
/DDfJWpqXoeuOlvReO0wvD9PgTysKUq1pxgE0T5wo0pIDkWE9EcuIuNWKfI7Q99KKcLmFg5kf/oo
I5csS1Zh1HgHmqhpECZHo0zJi6X3pQhQZOCIa68xVFf/ndTa7hywRFyPBCDZaaU2Dgmb5hki/COJ
XdqaAZ9YiryOkA8HJP2ERbNh3Uzyc23QbCO2fe8PGiIotam2EhJFZ4oVcOxAzp/ygo+Ls9q7Djn9
vzqgjeAbxU2UBzaMOIPfWldw6hXmrZoMfZXSYB6M6pZFgJ/SYWBUh7H/VkfQszJJ8A+pliAsN3TK
ZV3+aaQVTsIRPYaeZ5qb1eUNZIJZSMEnLLWzlgMfHRno1VzWHW8sEiBOLYo7UzeYPYoJ1xEXOpHe
vgQpKC5PwVOlaUW+jSco0Yx2DFNIcghPmZB2fdWpjgePXhBMF6bzJmZB3OkcHexX4JEW6Z0skr3q
PnoSzEbf51KuFbq5TKrstHREfUMIrRwFELetKXb8NEu4wDPM1yD1DmGC3nccO4RmZnWM85pum4XH
GIQ4ERJW9MGneAdwA+QJQxL9IFdJPitBV69Dq/c3XPetAepLrw3XhuXkP/oDWLSpy9BApQF+NlGs
d5LEfo8IuS8aY7wkWUaTPKt92yL3yxHJtnITbCkbLWn+DKBkn+I5RFEx+ntWdb2TKiwORUJnVE5/
8gKVkylhTEtLlcOYUA+MY96lIzyxDTSNMwc9HrbwnS7s2iLf+RGh8qjQATk1kDk40Do7bATSAP1e
3Zpjgb+yFk5Q6o8R02fNYH82Iq+gMRqMTka22QFDaenU7NFQxBLJ6usMAYQrIxmxUmXWOyYJfOdt
Hu4yTfsM+kly6whVAdm41Pf92iDFHsMoNvz8NCT6lYDX594iughru7keusLiKtg/FmWBbU2Wcz4Z
ATcpxkQd8slGqfwBMdduSlmsHEsF5ctww3qjkOrHKhrQVQUBiJmoseCP4wZsvMjbZ4qBNsFPaayx
wnB0z38YUuLrvDdKEID2EV5vU4oYtOGRCGUpubHNaFzDWmi2w4DZzu8g6Bp6IaBijJOjnJwmrYS7
PbXyum7zYOcFxuuoBJu0MpJb5olngYTlJYo4mMqW7yfeqGRcBHDod1ER8bdpQ+fkfVautZi2glGJ
qDzK/CD4Hac6GaH7Hl6cNakB/s+JnYxdVYji9ioYHJiRhO5LlNfQ876mVi0PnQxsuM70D1L2UtSP
XekYWYM6G7IW0Wm9tZMA5fmRh0ICJOGV6MY3sAXIB4vQZ9VHBIOUY6MSIiQ/3Ui2VkqkQBRHynb0
NMUho37YYjQjbWVMMVfB/SnyHDUPGE+8COavZrTyg4aN2W4zwqY0iUCPMu6Phtef1ayhfTtZVyuJ
2lOXx89C+qgpbfCkm354KlXpIgr024oufxQqxIem5dc6BAL1NKTdMY1Y6AUqibKBTotVI3IqI3WB
cI/NCITwIBi/xbwZD3LsI+shiZZtL/di/tS3tbKPO54iCnrd6sSdpYRT70yZth0870PtC7pLjJ/3
TDDtCuBxvh6m4r1JcT5H0iWrjOANNBdVnNIdAhjMnTewn6rsQc7FCLFqlboWYG7HnGdcw5MI1SXQ
dNvQXbQTv70ORs3R20fi1jcxkqmQKAPdAKhXtVDWVPnQEbGExFZxJEyTx9ysn0es2Sh5kVboiVU7
GOKx9IuEEWZxWriNkmxrAzlPo0XvTNXyOoV9hfScRJnAb3fkhDgRV4E7SdVvfgALNiY3icZtlqIS
F2gb3xLBHgbiODI4hO5gEUwQk+1pW3HwolcJy5qE80lmf7tMAavis4/94TpMGuK0rvstDd1zkLfq
Joq1rQJ8Hf6T+lWK1peWDDKq1fSXpscV0vnGtYpIP3ExjMJSz/hR6fKLotKItaybbGUfcY9oerKQ
IwxS4btmu5cnvTw1GS1INa2zA1hiQP51W3zQ+HxiT7yqNTbZPDywFAyu2YS2lOmHUkLyGjQPpZyN
d88Hqck5hziiVNPHVDF3Vu6PO8GIjl3XvkjUPtACk0GrBflZ4xQ/CEIvr6oK9fvUmCYaaDSIBOf4
GuBlfhCAHWPsLYynYI5GSDpXAG8LqaniiO9wyZPUieAu9s9Ev0MB7sbQ9Sk76eB/Y5U9OvaUDT29
etMN5J4BmQkED6szyXt6JCz1aehYeo6V4G3aV/zlHZfvWBkB0aHCpyREoQ0nRVa4gEwSWJeuHyMN
8xtSyZoGV79A4zqQUZakFFccL0XXm0098bE57oBBp+DXSR8EyeTri2wM965HyWIMOVNhSzhXO4k2
X/n40PamemHo1y5JqnfQi5go9ba4enVuHnQRF6UsQE4Gt+GUVRG+yUG344IqeU9Hf60aggQBE0pz
aikE0BsEJ9RDCYu0RK1ZVVRi6qGtyZWi/gLq03P0wPtNrx+pRKWntloRljsKabTrouaamZNyqQVF
sUtTSJ1BoewhWgA3pog/Wg8FkVTOsWZZIwWwhNJfZY6WyFBXUOG+Up+rfgm+uqTWnVNSYL1Adek3
PRGxzP5Kz1wUaiecr8WagFRj3ZgoMCYLYJB/SrJk2IxM6HSqECyjJyVGimY5GlYsf/khMrNNrbQp
VsmO818P3bZVn8Iev0bZyIcK9XlnkUFUTuR97xH10CwPHrv5R6Bn76XRpFct5QDlqk/3CzfpgdqY
ncXcWEtnC45yu68jnFa4VcaVH+CiGP0TzGl8EWieGx1NUp0r6EdjTlLdIqWhKgw7FzjC8iL8FDp0
NFZ5l1r1ATTZxxDK75XfbipPq1dDlZ2rnvC2YmLEspDmJZ1yYy93dBLbsyYXb4OnbuOBWneKOop5
kHUOsp7MVE7ahD1HiT/RiDJ33irNuhQmAlwZfMHKm6vPvl7/UUOdoO0cJwepeVhhRRHjoXwedNmO
ZW3T9u2BsnW1MjkSQYYiPwmDm9+PJ7hYtyBRfUTCwi1LOrT8ZRtQusUqMwUBp1z7powkO3fayQhZ
NOVhH1ID0DW3s0LkOlF672UW1sSz3jVqIwLrDa1PN+XYHdsMCag08K4in97k8BIErBSK5JVj8l1N
wdB2meK7hV6/NUBIN7LkvVhe9CseYnUTC+KhGNsesLhh90wAsiqBESZwDLe+uiKr4VEbewAuMYcm
Ia1ODDLXmA9eNaC8IjwaEn4SrVeMA8W3F38kuysJsoIKAULYKpUhRhQWuL/opub1Tk7wHlDQ5iIz
JwwBfA4dBWFYtyCx7JyaZV7x9YlZ9NZSHySARYfm3hHm0/PHNun0JxHMY0xIKfwqFuzD2iyOurmW
YrKTAOmgrK+RdlG//GzN4dNA11RklA/igqF2HMVtlQraATBqLfm6YzS1ZZdUk6uh/NJD733SawIa
hpjvKXloI9NY+8AuWTPIKBwMq9xKqnaQVUAT6kQygE/yOTh9oCaSccljqjRdpdJvaPqt2YNQmfL6
3YvNqyEBKhUnrt5JAzuMtEOQ40AI2Zc9HFxam9TKKBtZUS7bdXioiuKXb7CQm8LQrcouO0nGweqn
TzFJBYdqiuWSRHXQ+vDTV3uAluSxU7+7ROIoQShEOFiGERk6jFGmoRx1nlJ0yScekYC/uKi/vJI4
ngn7RSr5v3o8tq+sVNBdG9lJC41N7/UvBmtuWxUAj4geK7tcYddWBakhfdGW77GHLrUVjPjcjJQc
SmEyXXNOOrPmrHWNivdocQbwxXWOXFQ7FDmEk0UIA3vfBOesyg8EF+GDot8BvejFBOuhdzujbNN3
EeCDkwp/hEhu9+3EEQe0199pAD17ASCT2OChiswBNgsMjtVoSKj7u/YWWMOwKYv6YhkGRRs5OTaK
YO7lBKFmjlvxlDQcCLQ3ymeNJe0gCcwcGVezOe9RO0IH4rpr7TDg6jNTyzuXZKhjcSeux6ETcChN
iqMJuP4GD/NOSskLSubQboUYypWVNidT0Y5WVlxZ3SGXvwiTZzmy0JcbcumxhYhpsCotE3AFSV01
hJVsQESeFeMjqFA6A3Jpj1x7OiA6rnqPvI2YBXJuuNq2zJA5DNFK0JvCWhaosJckKCr5g1Qz8MpF
Tj03P0998jiJTbGO+ji2o4e0QvmqyQopL7oZHOooOPulr+/qbnr3ZPGzlVGSVQMXSVzHfDLcSI2X
k9RJQpRSf/q9lLhdcAq7dp7Uu9E1fPDadd0DNaxLfw2kpHItPTA2hKHZUeInx0xMsh1cTdY6NWTK
/h6MRCImhFp27RTtlB5xXpNVHO4ZAOXK++OF058xVtUrbJgW6e5wjVuuJMOYSWGuWqn6mK+MkDFA
nAg51yrh2Sjfh4KJQZv810DzqbpjAyiHqzSa5bqW5Q+SuLUDGNlLFtdzaGW0B+jTOCrIfYkg6AdL
Lj45IlIYoJ1XFCcyWbDEihJZRhYrChpL2A6m5tZ3SDPGdmpIBi92fWM5PbmAQLXLyUnz6iWymke9
RHtKSjqocoyxdIJYoesJmWwkwlKZfxlzFOjDVEpOG44yORijfjSKBi+HcatLUYI+mTdrXczrbRXK
B0WMNsx12UYRrE8rT/vXRHzPg65z4bPU27HM2jnHQtpOUxcwNJFAX+7mDNmk6AlJNe4KWRQGNee1
Z9XDve+jOffKDr0Q0aj83ueehsk6uEkdgdARyMJtZZAMFoay/0762BpGVHo2UsKkZEKxg9p0xirY
ZuFrx7LyFCGtHgVqsJOeHKjBz6bA6jilGBnhwhP3TTqgp7TrUqFLSJ41v0F+FBgjuT6UniPPYz4i
3cf39P0YlJhvrQFlLX65UuU3QYklZnDIvzLyutxc/02EB7Vz0pqdPBZySqQs/csUWRh7jGQdxZfp
32GNS+klbdsce4M2tLbYTWjNvUKge9M+NrL4PrJxrtdhaVSN/neqBwDTUnG86o1x7WrGrXIoXbXS
mMT0dm6G9OjaJANP0kEM5PY6yjmlKohXEJbcKt7ptF63ambuKKlPjt7LG5/em9376bjT6sItoo4M
4769W1VkrlQcF3U3rprBeAaYc5Ob9kmH6RQW9daP9S0ZMenO78T4UnRCfIlYFu410Xryi05Ewk5d
LtC7B41hNVd04UzvSy9OKeK1Y9cwyYpGuDMCgSqZzKU0eoTsNYPBXsCJUuPavAxpeWGpXTrkie1M
wZcehFiMN2HBXJWGL7GmyMeUqkmleeLlf9g7sx25kWzL/krjPjcLNNI4NXBf3OnzFB6h0PRChCbO
82j8+l503duZUlZVovu5UYBXhBSh9IE0O3bO3mtzD1MAL553Npp1Kwl2I7FyZdrTcqBXATOCjuU8
x9+i0yu3qitZbreRSMYVG6uqpoOd1fcBsNB6kvXH/muc6wOud/uz5VkgSfScXII+e1GGxfsWI7zm
nL7RhsH1e9qQbkmLQhA9N80YkdAK1Mrj9DODd8rJmQyIzbk3gii4Ig5JJU6ZUuTDztX4eNq9HXjv
Ujnhk2DEkDe9vh2DgL5DhnM81cSmN9kTEi86tg5j/4R4z4rxSB3J15AQRjY11ozUJDyY0ktHmK4x
Ea0TnFdUcj5DSEh8gqUuspZDh5c2F7XNWdbvMJNZ22NYzvpUX2bPwFyiMNHMTAEYH1DDc2FG3Zek
EsJ3ogIh6wiQWrBCl6Idr6MHxzJkkDmrd3bJhRKaI2BnDpUyNb5nijI2nRlPRpr93kp+9In5fZyb
c+XYcjORU7BxIcTxYmjq4ZDnEJtMJC4J5+6EzkGFiDhmOrQe2aENl2Vndu+dSgzHybJuMadSZi2k
BgJ23phj8C11jA4ulqUdas0x/WlM3/o8LTe19SwE62g7Bq/u7D5PAWZ2FerGuXKng2GPpOCJgd5n
U36d+4Sjw5wSsAhgZ10YHWhxk0+DcrclLn0T99PbIGxfDFXuV87b5JDa3mZvnlD7ya099KxAbpwS
LNnQ44jt47kCfiPMtWniGyg1TFI5VkyjnZk23Fw9uPMOkjwUPMEHrHdDSqZsH/jNOJNrHYpizfWb
+pnqnrRwmVxZ5KsNXoWjOjUYh4ErIPVJqdLZOW7/XUs/1Jh6C8etto1tXud0ijf9XOIdIiMZJj69
34/4sdvA4XDZmht3ijXfI2Z7P1hPhdtFH6e5GbEEV/hTM8TyOqf6HRixcJ1bE4CE6ppM8zcN2ASR
Y+M3XhDZY2avYeN7LvXi2bvPczi+MvDaWrZbXezOulqMEFVqDWtXcqC1guA5zR2XZidBt6xDCNZr
mj5pjZUeA0fd3JjWQgvvomcRhxcC4LEQmhOxmpZz7CKUMHmSbAxywQ593H4AgbxhzjHu4p4PaKYm
YdLq7bqBBnZUgHmM8KaXAUYOG5u/m2GiUE7IwX+yV0nO6lqS9ixs7I70gFaJQ9hdVzfjXsNwrAi7
ug1l9JGRn72J489l6mnIbJxbRpByLYwzqbzPfZ1SZMrsYoXIGIRBL6jPw3fe9BVscryulIEug/xK
kXECtPWh803PJqdAcL8VbEeaWveduWQ1KOxSaJuoXZG99u1INPawmEtUs+25InaNrhPvXfeVHzmj
2E0Ef1KR2YHvOOMSgQB4nthNoppoMXDaw1kfqY+t213KYsxOdY5WPeyATuBBCmMcFoJjl5wmJCgZ
umi7a7d93OAsEvLa54Qq2Myf1lPilXj82s99xOEpwrDUZAxXAlzsAbokoCDbxsXPPE7Q6wi5Xv42
HqeLbJxbrXknDl4bWnurULxPeOa2CQ3NpiMxLrZqxDnReJ+69r3OaHOONOLKsAJnlfFO37egFPuo
uQiTUUWbegUJfO0aEuazBwzkXZDhHI9SEh4NLBR1HW3DJdw3DEtcz+FAf2AgYVzrhIbFgifoqOoy
9wwClhLYcB6zvNjnaK5ugx0xFAvfYJAQ26Z6UFKxn/WWu+2m4WUSFEmhJ/WN1En5JOUEC21rwaBK
Ew+PLpKmNg3xaOTt8rHpciPGWMOM2c4EkvQXZ6QpGsRR7BvGi4XsY0NPvPbLoCD3qY2YFxniEFN2
5QIzBVKNYkAgRdDfDbI9XDeO92OYzWcjmE4pn8nacsctCbD5mcTgt1ExdrYkzZjWncrD4JYHet9+
CnXAND1yv9Hir01R4ENOuc+aPYhuROfeXG3CT0E6feiDLN2YidSoiQiXsMG5R3BW7fEUFu4lUt7E
6SoKdstdu4bPgSRo0otNkgS3rrDe9JaPwcLaNS+HBlXTzG6sbTngJVf6YB8aLJ/k7triHDV6fojd
5m0SULY4r2ebVKbNycDa0ZNZTLpx9l0ScLWV+vQtqrivOaqZyQBXIeSMbFZDf8cvUCGS2peGCjaJ
yPYJQ5ihbPp1V+JtdLIA+qI5YorWUR0p4ucATOrS2sVUXH7Uxwk/XQ2+7op4PVvdDTFjfCC4heLb
VX7X3AqTvhh3/othLq2bqNibHSENprtrM4YKwxRxnxjVI7wk2SQlzwziRYqKZ34hirve2fVrPxfK
15WDJD5KaPS2F71Vr15uvSYG7UKVdDsEBUuWm77KYPXAC3zzSiPaD186ZX9UTB+w/yHfGWPxnOWJ
vbEUfRHSxb9Ebib8OK7LTV/WIBvWk7YMbwvSYTIQV6ua04hDYGE7sckmF6xFtSuY1QHO2ffefMhi
e1MwXqbSKmbrLU0mrGpsEseEidcmIiGD9ldxIUZkyYZE3GJmxccUM1xVJN8KALLNGDon02bq5FEE
TmxXLX3QDWfiQ0m5+F7Vl7ZRw2crsrBkpzoyywO1mMfXw7yerPJSg2+EKsRZwHspvPJu9kZ7NjA1
BA0vQIblEu1qcviE4ckh2XH3Zc/lRNnVrExVlaQ+4jErG2NjsXodtNjb9XA53AQj+teC86mv95p1
sCqEm3ZuROsYCQKLAFqulBzkMLKacwREdBbiRzwFS3pN/w4MJ+0D2/nYkwkX57Z4ElovnujO4XUP
aQybjIUZ7c1EJVA00F9vNnCrkcAM1kedsGmGH5iUOHJHBZvUaH3KRTzeMuM+ede4K4wP7BO87gR/
WYw9XFlzT0/FNTahg5oqBaG1kV2Nm5dk0ZLPlaTUwBdtz2nJYyFDd4ZnPzHfd8PngJHhadabbKem
/s5VlO+GLvYdPGiZ1lCcOkuzlkFTW0Gjme2N23RgBzjfrdIm/gBHQmhd/tpM+a2jT7wtxmBbsM1s
IsZ569CG1qqSCx9B/YIy6kkFqoYfQVRfnj0r270MdfGpc9xsbZObm1qkrnTpVOBZoiQ2IApYCkVs
V2WE6ZmmD5AffWkAvcVpvrZJxnRarSnDjxb2FRaGiE7qrN2HCahHWBHWPuOtmUpza3UknUs7i9dG
uZwMsIPsitSjwMonIEG1w55K4jVTHkohbJDBfCGqQOx1iTWzEzUXts66p6y9cvL5kEcEDCeGRXO5
Z00dEByuOwdWFhv+cXaxXmok9vYJ7V1pFB/IbMfb4gU31CjlatQjtadr0DY5IZ9ElDyyYlKbfobt
uRT2BGKVaF+87qa33BMmkSorVVuM1oJ8i/LqSx5Bo0gNKABNPrAu83abDe0mg4M6eedaSzIaIBkn
SpwrqCnSGfAjp+ipfOVWNFgibkHlyUuRVIfS8Sw/HGxWAku7tHX+PVj8gJykJ/1TE81M52bgQ82z
1avh1DhNd9DAWzflYpLPZ3vN2kacPbia0HPlPkMYs0RLJkPpl9YgfAs212An1jXqBkSM9NHYUjnA
FcjyuOxW2cRlmXfZhhEQp7GOymVmbqam5LkqMNmZbfBqtG9/0LWzTFWrOW4dv42ZgEaSYkURxrxk
mqKdWDR/RRwfCLIkNSoR32cFNSA0F6lyAlNN0aeqlT0etKqzDnkTXdG32VsE3PhqG72BXGtkWyxP
xrrRuV4eA7UBAWE4BelRryc/Hcj/YSgbb7Osjg6W1+HtwpuFMgoHbE1zborey/jFEWJmIh88mwDA
tw+JZ1FX6yxojb3lTkQkS8I6H2JLdoKbnJGQeW56tE1j2NHvBnTVxBdazzRXuupduwDcB0W6U6S3
yCfGm0OCyy4IaICvWnLWjg2RdHMUhIfH0wmWnIWab/00eRkbfGfMcKSfO4rYmYf6+4Eej4fumWZ3
vX0wyDUDaok+BDrhbAuiHOoK01QmGaB+rP7eBxUucYoAlaDsqN1yrXvLrZnzqdoqite2AHksFzNh
WBjW1tXqGwFq6Hj1+Gvllvtx5OawNSteZ1GMTR2mLgmi34YWS7gakIyDbRuTmMZkC8Y45UJs8/y5
Zx/Gm7aISstFd6s5xVup5wbBXhGeykES0OkOyQbY9adFicGYxnk3672L6hA151o0odw5Vrkn8Trf
tLP2WdCBYLxS3DsRWP7YF86G2/aCDh23XmR8LmZPPzIv4qEey0NcMyCOytaXITUMyU1iFciUwsty
fdt4xtQHiFgClmJw+POhTqEiVdW0A6OnjmMaf7QLJK9Cv9pdehoVfe0+nI5JLLaTVTCrQ3MS8kcb
BI+3xo1eZ+eN7F1oHkscQObJnWmBi6qkdUiF8SPUBo9tViH58wKxlhnoAjTLAJirWm5qJE6UmSmF
ZJB2G+SDJTgmZNsQ7N+bhoDExSLnOUT5JPTdjwHxL0dMHL5ByufKNYVY05NatLSRsr9khrFIGAus
5opLogsxuxtd9cYR94M7CSgLuXNhA4xJJO/VsVxctW6ZyG3d1c9Ip0kjyp1nj+OAxYkkH7sdZHaC
EAu6mkrBgqgAK1u0GRFdrcULxqb3cwRheCy1j3YL3qyPA/TG2dtDOexQffzUOiuaqDuZeHcODhRP
6s1KF3NAN6e7UvY3zfNCSFDbog+vqLULRJldDfGgvIXhkoAcFNOaQbOEjr4OPD43ZKdbkLj1tmeL
ZrwlfM2jlVlZIOcbM3t53FUioBsyGlG7qfTopMngyeTf3jwuy4fq+fEwNyWT/eAWTtggOu3u1PhM
6IjruEXqHJO2ek8OJLDvif6kIwER1Gm4VVYUHDUc1SLo9d3Y5uLYB+julH5m2UaYvDzbpkS9Ang8
ZCShJyep4ETpCb3xyR6X3UF9emQcaDVJaaOF5eVBB3yQVMegvlkzx5W6DD4WpnYJ7CTem6xJ9pA/
Z/gTtuIRyZRFGq9vCL97xcg+1yTUGAicUY3m24H8A5kY2r6rl6s7kT/5/Q8EbBeFck903Fq3Gf4Q
g0DDLAx29SxRXpr5waOeojEHQijo55UXdL63jxcveNNP32iQs+9bBDovxMHHDYh1mnxHY2SSqdGs
jkO5DodlkTPSl170m4WE3abXXlj9ulUTwrA4fB5IKlx7QxYi/9g6iH1WXgXTGh0k2isn5Yz6JzvU
U5mpsCz+R9HnTyUxRO1//ocwfqUbS083QR6j/6QrJ/C94HGqvr49x0W4/PT/DL2x52A+NSjUk++z
JQNS1WF1FjbDJEXIwgoAPdFvriWPCE8MWihMzZT95tHG2/3758Iv/eXJSFO4liHJTpWWYS1P9k9P
JosGZVt6u7jckU87lmy2UByRHKX6BQPxCycSPwoa4FGor2gFQT0TnQk8X7gzumW4b2X5knJrnZ2Y
ANJFCU2r+bmK0vRq0ykrhtZPpIroPk3BZozcwncM4KiSchLzJm3xODaPXZZ3PsaC9hxIBxFlx6RT
xF2z7txE4cincBpT0D5Cps9dZ8BNnq9VEMQ/mNx/0Qfd3Qujgm1IksuaLafnhmceq+cL6Evr5auy
tlgCwjWaYP2uVTGr+zhYhyxlamCV1PbSov4JMWa/CyXkqTERUAoz7RPERcusD+XSRRlr7WpMDAvz
aCIgtdLjD7NHaWlnxQbpCA6VKDwktjscetkdAr2yIehXH40GylsYaeUpNjnYqKB4Jr3TPdKGwFbQ
DOJauFznVQPL1bCmlkjyZcecXfOmL/PFYgrOXqKF72miZCEzc07dcIWs5Do68IrslqkEkltzl2UB
grYycQ+6VcJF4+CzM1hKNzR+uh3iB7EtNf1jZs35s2a5z7LO5ktJM9rvKolpPq4GrukEmCfCYYqN
5ksaFOFpQu2LR6IAU2Zk2pnO4Te2CgFFl6eZJjQRR5G7JxmYu9gZp7NTsAiWqpsuKAW1dS6tGwb4
8ssUpeHKvbNLFG8IDQgajaI9U0vrzUP06LtG9T4OJuJQmVKiapNc9+TIR3Jmo6e1WOaG8c7Q8Dll
c/IJ28ke+oC7QdXWoRCU84fcK5s1hv4fZmUYO53Y9TN+FIV+Om3ee073WWRipPdJK2xUmX6RdpMf
ZJA/9ct3iT2MNDuWLwsuqItpdNnWrUoYK26d1VwvzkxHkGm/PhFrQGadAUVp+fHH77AU0DEiT+/n
D+qO5vj2oNQ+sOlKID9Lj7KrKPHxsq1mOOHMTeKeqY5lHiLLm57bqWn2UiBzm1paPu57maAfKBhE
R64j12XozGhms5dSlfWl9Gzd19NE566klzpTSaECSclxpJp5accT2qH8Sc8dsjFskH+Jq86eN3qr
zEY8FnX2wRZ1szW05ntN0js7e9uSUEcXo0mXzL6ykc/Um6iqg1tWc+n3xHys88iQ27AMsEPxxt66
JQrXG1P3ojdFQiVOlLpFs/AZ/XlJsqqXHAIJIqsPcO0NwJdElVS31PpRh8P46qKksch62LQpXTqU
mdYpTvRtFmB8Sd1uoWOg8HXshF6gcr64hOfsXWOQUBD7l1YLq8s02MwxxbSNK3PcdlWDbbEHjTeX
TebznjXbQM6McmnkaGgqsBLNm2CygUVTF0eFeU1sfTyaZUkSMNzIxGwePaaOM2IOqq1ckpGncTw5
IBp8htPNFsFovHPs+QstXniHekIysir3bubGPhEO8me8wdfpf4Xfy3+2USzh1D/3jyVq22KjcCxb
SkD9ltSxxf62UaSNMAK7JREIRcGa0hdGkCiSo27kydkajYADSvq94TrGMZMhGXDJaGb0T1Sopcdn
Y9BuouagVBSYSJi1/KCb+DdP0VicsH95ip4tDRcXp2n8vpe5jU2TDw3UfhKJuWnDRqxHlwEeWi/j
pGdwh/s8T74HLOUyzWvojgbVKZEUT0My+kK/ZwWt94j24XqY3W43NJNzsRGrxaULMW40BY1u5lX0
DEm2oKCn1Vkaf7MLCqzDv70KVzddz7NdqXumZ/2WN1BpSOl1NZXIxor6IkPrCQPeyubw4VvCKi4t
aO1yOIesgfSw6l08FZKJJoI8Vp8RfXv1KhtCs73pjXESqrmyhuE35njC/v1+LX9LRuCSIJTB0F2P
5HTT+8v7jQ1RC8qgQQmf2AihyGvy20q3cd+PfhHWOGTa8esUNve6c5uPnf0VajMIU7ttdh2Jka4b
5CcbMrQ/BYO2K3PvQ1E7J/gl09lFxL1pUrZ6q6k9CmzDWE1BzoGlqKzjIPGQWQxAV0RXmrthbAyI
gPnO4EzxIbCn78N805Q73asqRAMNuDKMPRu3LFJ/HbBklDoII+jsx3ST9g0h1T/Lqv9vyP9bQ767
RHH8a0P+h7c2orakB/1LJIj1+LX/jgQR9j8oSC0bJI9nYrNnKfovS74w5D8WJzx3OLke/+3Gl0SI
6AY2VgG2SfDI2tSWfRf9539I6x+WtLBhmwLzDhWu+L9x44vl3vtjhZGuxV25xI3oqBgxmf2+CM5g
kHqt7e17it7ZL5pUHdouPOAwHddhn5M0aEJ4dQ26fp5Id/ZYngpdL+FIgfFoK7feeo1HrlGvX7Qs
/fGnd/Lpr7W88ev9+Hh2nic8R9c9afMG/VY+h9YkMyfq0B7hGa7nEveVh64AyYt1iDNxL2XwbInS
BgCd9D6qaxi4tsAZGbbAiHM3JnEMSU0wN6uIku5MdDSzLIUUyxRjdOuDeJszyS9n8MZmGXz5m6e/
7CC/vbmeZ+JncLHW2Hz+/P2fqv8Gy/LYlELeZw/tfzOXybWeETmkTkXLb5aYoUXkPQEa7c3xE7Pr
7qkTxomBZkTmlGSTCbMjSw1R7Ih2XS1FN9uJVw/xWlxqrk/SV76Njbo5DEP7bDhGe2K2zFA0T3yz
0p0zzaL737ym5S3/9TU5+IkFayQruil+f02GGYeFl2TmnQu92DUtkCvYK+FWH8NDb9AadSJhYZcY
xbaiBbIPWKyPlojUeZIBw1y3fnXxDJ6c3Nx6SS2u0n1nxDFK5ySVz5QlyKxJhZ+8sPvJFPmXG/5y
0/z1qXPvSO4o7irzt6upqIqgpw1t3EWFzd3WkmeFmT6vmxXTwWDthEN0KhBP05FPL0OfTZ8r+siM
5CxLQyAeQ6MmQAGUF+nqW7MnRX5Mx3gHEGBd8xJOiAMv2sBkWDmth5SsiG6uZm66ctRPkcRYgK5J
rZM49WApsV5zbdBikxGjMBfSrSmY7HS54XFWmAFOjkhwwYnFO23Em+WYNyssyWKWZbifgzm6c0Ij
lKvDGK154lCr8Bpj1rg8HhieOoOd47mOeqpO/aIm4uwY5nVbQfklAyisYATU5yVFHt92/GHQyv6S
aDLbsFRMuxbD08pNxDKy6xA0LF+NKWjWpIPBaWrts4lT6KrXwaEU3s6t2a/G0V6NdvrOnmWDhi8V
G03gkVJJU9NApMwjLeSbIrL7kMftR8AW42qeXHmPRLW3cvxA/w+X6oMxAgpF6KbUf7393BF34+RE
xp0UsPPg0H/M3KbBgc2wpCc52XWMK4Q7lH+qfY04iW7S3EVTEBIhNhuBuERltetBlwq27XPWi/uo
+WFKioC5EDbmxrt4VuF9+JunvTyt3+8w22NhdkiQMvj/X5+2relOMlmNuM9gpFm4o2c0WTfTSeGy
2wgbaiALfPAhhxnHLS4SU16spS+t96Z7uoFtIP7xqOfxFpiHFui4JiNsu3Ux+4ox6d9Vd/9kQaDF
YbrMXT2Whd/X6MHzirSmj3PPOco96WoBZ6ef4zE7RxC7IfgXtZ8UwCcKjOlzkZ5FmLzGHEIO//59
M38tlpfNwjEFRT3ybJ6N9bj9/7TaBsrp2Jr4lPpieKlTfPANJM8EN29sriJd69/nw6e0LPAOzOkl
NCYPAbdh3B5vpWq7bayw7wKYkP6s+jVpg3piHKoakXbTCsuPE+3MhzOiPin2w5Q7ByMe6G/J8lrU
NJUD4W3Jt0O47dT6mdh4RRhs9jFJI+1velzGP7lETFOXlBTCscy/rGSG1EqvpuF4b6f4q+zH5DS6
JFXMjen4WWI9qzb9YZfuHVxfsoFXk31ObPMiFAoFg6x55IBdv1M4qA6RY5yMDkkcqeb0D71C82sN
5My//2zsv27kjkNxwZ7B/xz6Yb9e05xN9VgzB7Rybef6Rk6SBov0bnb6r5XqHICIkulIxlSod1Jr
g4W+POVNIg+taRCXZz0JrPQbWU5fLXdwz6hDUt9yy89SF4DPF0Oh6ZrpITISpH/0IQ17QFooP9hd
6O71yGyIDYnIEeS/sF8cahGHLj+v2mjb6CZkWOHkZwJA87MOXt8LyxP9B+YIhotdeoDImpCbgUU3
h/8BD8EdrjV9KHYF94ZsqsMaYDxhKLXQh/frIq7EXeudo5n04RHf4Itg6P2aTxrNPaOUTEfBazyS
FG1Tgw7UbOTyoowGI+q/f9/lslb8tpY4BreEjgfA9FhQfn3fEU8Gvas8cffwgsJznodnFc2MmCHZ
7W0Nr77m0bGJqS/OSs0Y8kbF0UvB8NVyTH06aaN9Kxmiih1i5Wvfm+QWSLoXic40JEGXGbqlOlXh
az+064BjIJOKhxqIEBPOpd6+UPIlLKAGD0lyS7XCfueiWM5wLM7IAy5uCS+5RpJ9wc66ncd0z2Aq
exloua29Tm7ziAiEiX2QrqFTbXIr9Q50UPq/uULFr53ax+rhmHQDpE4zQFr6b++UNhn9YAdS3JED
f5A1pyy3jz6miwGprYWE2aQpeCBNDfA/z7FddquICQBmkKk60b+EvlxhqTHptf37z/BxyP/zZ2jr
FmsaBwdd4PaE0PXrZ5gTbZnoKE3uY2XihhpT3AQWjXkvfQ1qjCeNo52RihR0q2KEnvRLAbcgv3MX
7+zj8q3MdGB03xAtYGjmpXFRicT9oJ9V4F1mRvBr9M/ZThqVtpXwAbZpi0+76yO1Kcx92Ev9eTQ/
jDb7Iuo5sZorG8uS071pRYZSMVgV2hzvcK/Wm1IiY5qyaqdq7F1RjSNItogD2+XiN5kG60NlovKt
OCJHDGNiL9oKh9ZiISEcRCG6JhNzECwO02fwpa5p+pakqj/j8qoylmZqj5Ja3Xif5gIUp4tvcagq
PKHh2KwjT4brNkS2ACQK+Whchnhy4+zv1l9P/trTkC7HJZ0bymRVMyB0/c4wm93UY4qkwruWjuUV
tsyAHisD+FrQwyy1s2XV3+i3ksExK/fQkejimUX0rps1yMngHtcRXbepSa+W6iWOJmfGd1QhNKX0
hp3ByBEAkEJsGWJETJj6tSFnG0YXJKeOYKBbXHBdmj7p4lPX1eIZjMQrFAz90pdPiZfe9EGj6Z11
+i5Kmq9xDxh5NWG6cuGKPo+DYb/knXZMSZPFTWUMCIdo85LsggqZw1EZw3NXvKRBCmrVJESXGtIT
XUZc8InhsmcA0zKiWCOqpMH29nh11onbgFSNGLbYrip2egMnN2eqvm4J3D2bdjqdf35l9Pcpl0cn
mExi5oPgLOJ2o+P8uln1uMlLQE+m1iB9zVBTwm3CZo8uDVmvQJ5uPHvzGNzVEh17Luwx8Ls6+SBG
pyHtoDxODY7iOWVQ18zkseQk2+6ipbNUO/EtjFxyEZJq2DkJtnj+WZPhewLgdww4jOHqXqXWlPh6
iXJrouhFjfBRNUIceoZR67nVYf5MxnGoset7lYCA1m5aWCskGo/TPXDppIukT67AOUjiCTyb5Kkc
+THApKKJeJ2WvGJBO2tEtt2ydd6HzQ0tRI2ECi7cYGLsmxxMPBDM8EULF3Xu8J2Es+ykj+01HzIA
DW6AAKQnSGbW+rscuXr4eLMdjaNvIsHQ2kRKu8xjjSJXH66I7MynoUs+t+b8BhIMmkYKA0AVasWe
IZAV2k+yCT42STQ/IVXayjKPfTp10MSkhgyB4VWNGmZrle03yfD5MDl4r5rB1d+h+EcZps8nPjb4
Ai7p354Se9Myw/UyCYw1VPMJWdQrPc2qU6bsp4pbZY9XpruAkW7KYOcV0dkt++/kt7n0EtoE2h5B
AIZttltkPe2VmOj2mjVoCvK+ObjCzU+Gpza0M2rEG+y3Xu0xg2zHnGTi9tLH9BZ1SavMwXTvV4aG
oYqXZcedurmZAYDDjSrsJYvs3SoZyo15w2QCYSRzQS6H+eDgu7mO2Y8y4wabMsfbC71elDuXgJKr
DNvpokyEHD2J7X5sQFjE20b2KBN+19dM+9TZQ78bm0WbkDbNLZrD9iYzlN+zyew+ifTshAeAqTbQ
XxQzNpeaPr2X/BbtWL2gNaC5HyYi4YNh3jMtJTp4lvoTXjH9Sc1qfEoOVkHIVNzxJj0oIX0OTSD3
KtQ2URxeiaCEUCStcx7Zb32QxhvLmfdxN9k3xMpYTcsWwLpFwFbozsybHbPaGI33VdGVx5/6eQpc
bTckLUYpWCFL4igMXxBWpIvAytt6Uffd6ZLp6i0PTkWSWu3SFOJs55wCsih3w5R9QyoWPs3diELJ
CJ5KNAYao+d3ZdFeUEeFl9g2UQt7zbAXUfMeXIPxYofGKdLUfI2JF6D3gLQdN6PGZfslnudvKtCc
XTkviQKdN5zninzqmZVSiGY6VdZrVHEWShGZMRYTK+nNztOjlgmT+NZOWnwNnOYaRkG0D6s8gOLj
FOD7Teq7AWMhC4G9idqhJLEcOY0dOE99OX2uoftl9RS9yBTdBWF/TBDnj1aEPDqvHW8lkIn79eCU
70Z5A09DaEEtgEdgUO+rZN8aBG84URuQxkRet53nJLfb/NrAiDoatO9RJ8xD36BcQOSwaj3mqUIY
r1o0o/N0A0QZsYUwC2I2POs/vuT0zve7ySDbj9NsfXyk0D7yaB/fGgg3Hufc+ugmIBzcdN4+lEAW
Tm998xAb/fxej5CXx+1ilgLdXONh/fkAXBLDW+tsJ423tUcW+aeHxjvqS/6rU0iuj4lVdoPe9huQ
qeYoTeoixou4RCxHHePlwQlndQwqZNu2MexrJLoP/QYInmFnGPkhCTW1ydXw9vOPwXpFtpHuqq7o
j83y8OB+9nFu0DEhNCWriezMGe47HOn38TQpfHEaHO3Hw0/NhU6KYZdFX+18bLYgkIEae63aGHhp
tuSIv6L9fG3svtm5A8M9+E7ZJnGBlWcKMbgZReRwDyI+OQU3yww5bwVb8wWtifDJw8gohY5FP1mH
YYl+fOgmHg+/fTuPCbEkWm2tHK8lUkFirh7a4j0mTLLaITgeHw+zA1jvj28JgpR7lNbYbyPYLssD
ezF4vP/zVTiC7cGdyN8ksIcbscxuHczmk3hJMHUftI4t2ckcbTey2COjUsSmGkRw2YRfgPJ+J6By
IoDtW39I1ZMeJ+Q5QMZosHFuHPGdAfsFsx5xVboFd88Z8KK69rjq6rley7AO/EnakL3rUfezcSRV
Jimvmfeu6xpYDAyXN5qRvY1euwOQYyFkRx7bDylEorHawjzVVlEVrGHmIFhToKsw75EeWMMXdehX
HJHI/dA87c0zUj/WmNGGESfctMsOTcKcuQv3U5tKpJIowilxzm6qisPioXVr9v4MCd0+Lt5APWxH
t+j9DnQZZUSIzIxRkzFlj7P64t3QXmwrJiQyQKzQhBVwTEEKjTLbE62h/SM1N3tgmpms/Fe4LdvX
wQvJ5Xz80SO19vFzj68ef/bHz/783X/513/8C1b0v7k7r924tS2L/spBvxMgNzPQfYGrylFZDi9E
SSoz58yv78GSZVs6vjrdx+oLuAGjoJJLLGbuvdacY1IcrBrJm7z+zviElP7+NVkuk0LRd5sflh2e
PiNG+jtJ9SR4fksePv1dNo6K4KseixK4DyJgNiXl9oQ8GduKg3tr+fQt39f++/c9bYybCcb8GOPd
XprqRVATfNHNg4ArhGYiwnqJCZKVVo/4BxZSN+IFkSxOhY3OHGYg7fjTyyBQWdaBrE70oOKG3ytz
0QPSSBQLCaaNztPSQ6aXuilvZAP0Ymg3zDg0QTEsEw9e4BsrX/b0dUJewTps9TGbhYDfuVR518gZ
uZJP/316qZkHIQAkHkbkRK7Zieprk9P/8BTUwQgHmwLK2eL0udOvTi+nt7GegOvQ9Wk5LuT0ez2y
vv6URci+GjmAnDQu6PQHjOSJAmG2PImz3lrqTgzDSapWcVgNpKny8HQkuRSTaJAmVjwAQvvots41
aAoLCtkoknd1APinHxMiModJeRKLnX5xemkNOSPbZEz5SOGxEpKjkn02prueXiBWfv3p9PaUDYLk
iAzl75+xvn36++9Of3f69KvFdC4Rd3ZpcY9pCbWY1qagiCBGameoqdYwjtlv3Kr15+J7aLANjmd9
egHaReTV9/e9jsngX749/Uc10sa/f8TtPasnSul5ia+WcPoPhgPNmUm0Oh4Qah1Pn47j1P7646B2
rMX3vyz9sEI0G690whxVTzhLx/Ihyp8W9v1j37/0FLny/e3PPnfqhn3/2x82/PQ/r/6ktelfgxGz
1ewCACgFx6cv72oKnMB7x92E5L2sruXxRycO43h52jNZ2CTxcpBNNL6mvjwds+9H9PTWrgQTsDgd
86mffj79+vtHTz+dDrQPOXugyDL+QdMo2NUS1PQLFRViIwvG/e1gZzNYW9OciXg9hnMXfatD3B3P
gG4QQfnxFFtsn24+RsHsSBnhsh0BhXqCpDwcIdIJMt6nF3J6iQb5/t7RXRBypUc4mmIg3h90Zhjj
osfb0ykfWReKS13C2URSjKRJKmCgYew/7dXTcSkY+M5Fnt6gfmlWGBKIxhgP8FARtFfNTjvw1e4/
/e6HQ5SdTtOnvf79RyfMOG38uv5s1e6DKfl0sXQ/3fQpXu6htvDs5GZyWXfOpnMkgAKD3l2lYYgK
K2PGJePhljBy+0FmLrCB1ghC6WFqIXmSJmKZWYZJF1l5nWBEYrIZiKHY0YLYdbnIP+gXkuGoWyu5
dBQSfkO7X7kQBAGpgj2sPeV+GHGweSrf6BABVqLa16FcbOxYu8ytQiwptNz7c7/U+71mhtFM4xbM
M48uUZkXs1TkMKLIm4SgZTJE0G6CNg9wN1n3KTerszpC+uS3uPkln2d959uf8yJR9mndmgjXVGcl
99IGORylMUP+bHsWgn0RDMvKIk0KDsqsB9xQi1hCWFUhShpwEtYJPCbZ6bCkMKGXtP7gD93nBNIp
yiQqULLM5IkOk2BsYBvzoiR57MTihsjXrWyle0CFB+46luyF45buhVzOPEwHiVZcBm5/pxsp3uLE
fEycuJ/j1LChY+BaNmX7Kk9c/wosWL7ImuC2ibVqRnMYa3AP+FPtU9TicasfREPBTFUGd1G6/qrl
Yjh3U6pVPsyeee6nZCLKH/Qey5mSOBAM4g6Vt1zsk94C0VEkD1JCxmyTdST3JcGSOugFN6R8ow2G
hzsr2gfI4FaREV4iRIlv6sZVGRZp953o5bsiWiJsTTepZJpzW5JTJHv9ojbwoVdDg9jLcmFShjwK
g9xelyo1A47Hw2Cqe3zDyLswvCcI/OZ0h76AgqDLLIPelUtiMvUcz/U6pg+Er95K7izonJJ605WF
dYhcHH6uqMVSSd0I6P4kq7p6GxrcFHSlzC9E2ddneqngjFTsbZ6iPqqkjnG2M0D8aECk1/nSVLr+
yveKpV6jmjPxJiAypYSi9vQoYyvcuKP91YwCJno86CTLJHAeawTWLfS5CSxqL1rUFYlCQTitG83a
Rk12B5dPWWlwDfPGiQBBU0OUdSCFhQNwz2rwpnSt9LleRqF2SRa8vY28mKBM/DgbX7mXsMuSsko7
oS9dnD8DHkjHyMnFNnTyEhuUgoLoZ4H32aaIPXNAwT3GtuvvA1u5o3/DCJYZ+lxB18jVne67nBML
xvZEjYtkoxTAybIRVXAYaDnfVfa9gJvS+4lzqfjaZzXXugtcKvo67fsdLbx4r5sBNzFbblZF2sHU
TMu7oiv0a5GHu0gUwbaUuwdQJJCJas/YweZqp3VLH8mG2jTQXL+xpGjWykGHyRqiZFKmd61qkUaW
dytEEfLCV7vtSUtk+s0qo28CIbTYNMpgz0447J4dTBqqJi2jfrgNsqi4IQw2cER3EapzMpXLSwun
bJEaa8nXI0rFdEUVKNmLGgIpPIBuUWBfXNC0IWIPVTcMABc9vGekizSif5AnvbvBzTiBOwK2iedq
EVb6FJeDtqkGm4wrGDjoFnEhiRqm0kCNsJcHsmMdTd0wjuomSSxIfs5VAAgm9OSkxtgU4JxkzZnt
kzRYVB+ltCUZGOjmDvPJEX30Ry8z53wkmavC4eyW62yTd3V9hfTgWhSCegJvp86QqXRbiMg0zXs7
GlAHZ9a+9qCy9CYR0V2R7YG8+SjFxSRTDX8dRkMMrch6EHKK9bu8qdzemruZuUz1Afh79jGVir2h
F91Cdui12t0nuQoVkFFhPwvswoGuBQxdPcrBqlXs4qB8FE4y7CRPmhXFKgMicOP3n31TVVdpo31u
RW0s8XJcVZAVdDjDS8ye6DpTqrmxN22Yy96UdKjP6DQUq7i/svxcnjWdYWCoS4brtqHCCBB6kqgG
WmNmrZERSLeKkJemCUUzEDeeao0st2Kr55C96TyQGCuRONpb4D16V16lXjFH2P9h0EDmA4Ko9npD
QEeawku2zWsSAgrUehWFfvLEO7C5CwlSOsppk0xy6lFnBkl4id+O7B1pp9dTraqza1FalLRUKNl1
G08tX6m38XCftn1xaVGuq0V7zVDOmLV0DzroeB/VMtyparQt1cC7tl3DW+C5zdd5WWSg/1vvVlKd
5tIEmeEPNvKfwcAy2T/4Am21VBqYxXOcJVXISUs1MmEaDXPQNLt+UjQInN0szC77imeaFZGZUI+N
Pi6IEc932VSEwJ1+46husVG75IglPFoaWg3bhbh2uUu2lqZLy6FkDCUGn4BzhwsmSwNAJnyPFjTZ
zg06qIJ6y3UBs4LScBjc9hWYTfSvk96Kg/PKqQkAHGI6HnbBS5ecd9B+12SAERcN0Kw0xKYueTCA
QsVIWPWPhl7te4IbztzeP0hyYa7cZLxtx9Si+4TY2IJBJUOvwp5HFSzhukf0UFfLgTHUhWlUi7Uq
p/qqs6RRu55XPHo16Toi29nStC8J2LW7TA/WIaQ9hCKRf1Ui6QUn4i7kNBguPDs8qF6f7somAYxH
n3pdQUilCWjk2jzgRr+g7cJUXjNBtSRgXwE8TyuqosJYNanR3lJa4fSVquGs0NVJqoJStgxjHCu1
B4rz8iIKmMJbmKJ2+IkQDw2C9NGw2xftpQsWWVWHVctemPfK8NEzCjw5Mh7KUMIMQc0fa7hGydRh
z2BtNm8rUD0TWdIL7AAQXaGcfMCK4NDRA3PrtaIEqdFTmsPFPM8cgo3l0psMjFQ/alp024yWJAGI
2Xbyatr7rcF4oLsJ9UQgLtPCedu6511B9RPJaDYJJPKXfStatmpPMiYUjgam91o2DjTvlL0MRpcd
qRK28UlNSgWHjXt0CzpzKX2my448FDuvvK1pX3S4QHGAoUl3OZUb32pwhXD7ZwjDWdEP5xBCgrXN
XLmtzPJ8UEieMNzuDkhwSAV58G8co965aOAnud4Pi6G38eFrSzWwH/28Q1zdcLlWCIhmgVmC4KmK
aders6DUiEnVvjCqi5a2aM1poiecLjWYx07DdyrkR1XyKSTbxgeeXtks7M2poqGryiBEeEM8HDwX
OlYdDER5qph5O7g4GwJWirNM5NLCNhXvTALmsSqhe2eqfCfnyb2ZZTPbJ13B8RUIHRp567Fw6u3g
evY2AwKvGCbjetQjMz8iwrAMmWmAiqq3TMXBppiXUjmOvJxoSbRKuCAo4HLIkwJnFOUSeSB0VyhZ
OrpEszmQkCnuqJqyMDH3XtwigAhIAHYQ/n6y3eizhTXxTI+MfNsqzbRtO3cjV71HxkErLyH52bCV
1Asria0LPWkXjkkFI2r9DS3BJaVs6ira8Cm3sfrk3AxK2jFTpaYMl6qAAdC2OWtwqVcBmpkJ5v5q
mUslo2UjjFY0q/jrjoZdxGDfi1T8WbbYIkqgXqzhnwpuMxNUbSUjPq9MGSGSbV1knd2vQyF/6uIo
m0YKDxSTpio4N9IcGNOXPPiWmdk95rpy3vXzrDW4V8ems8kJtUEFei4Uii1KTqriYIYTeLxTP9bN
C3hDnzIl3Ph1Ji1kRZTEophgtOi+LcqW1WFYFaCJqJqVp8RXQS81K9uq8XlL1hcGPOpGKkBpAucf
wNu1K4Nn2zkUzVWRt4wqmtGxZHUHo6QBoxFNeavL4Xmsleuucxg2wT6c+0UezsLKpLqk6lz0WoXQ
3dgnngojLfysZ715BLZ+0NJPvip3V0Ygn0e1+ilFWnpu2tkHeAbKuhJaPBNZ2TPebB26gDrh0Eq9
SUPgcR7oK1goSgynhhkwDxbklk28R4u19sZlxnoVTcTEyG3lpokynDVOTKdtsCDX6LS+ZOsq5P4b
9TCbohQ9fgDii9lKHi/krBELReuIgk2HL9TGrzwvYWelYFBN6AdGZvTLwVU+pa2zY3hUri3VWODy
G/ayj9qg6C6acAtK+1OutcqFIIH1TMnzjLDydDjvOBJnmVo4M0uijq/WZykOsoXTVxd9RSglSVHr
VLs2MKHulKrSJ52rpDtAspcRBtYwNfyd7UT9JEM1NY8UnMI2vn3TsrzFSZ7p+pGYaZIXzbm/TqiX
lDQ5RkJCB5wMDBzA3HEwHkrd/r6Bf0Z/mORlk8do7JFfJMvmvu3LBwVzMuhzcomtdgmQFis2KWAT
9gJ59D75AyoUldM5jkx2GroxdDu//YIMceEphMzTfKHbT7PmrBO0q/2OMaWsbfI6OqLSH6bIcDBJ
0zpek9pJuTFWrnCY33mWtKVLk+5J6ZIyhJoWRcgLBNHAZXKe96eXELHrLo/7D21o1ktGfjEAOX0Z
WznzM2gZGCxRIkVWNfG0Poaart+UwGer8GNZaEglbeB8jpE5YG9AELYtc5BT2ykVzTpoHXUXOPnd
19JAJKkrN5Q2Kb/EjcXnmnmP3HTQM3ubMB85C5g4T0MeNsvQth7p+AOHNepNXoaXeRgqGzcwtLkT
9JteJTrAkcEEaHA4J04O7V/ppCut7Y/Mr8slXOF70QH3D6TEW7ZeCkNVYuKu6x9p8FkrK/RsBLny
YzoAXTSHRJpjYiw3de2BDLQh08MNpyMGp4muijOVRYVKV8PomWjUhVJq8FoB/kNrQW5EwMHJFunF
Cp9xSG0f3Iia9uDQTcxoqQaxq0zSZoJXtYXLzrMg5uKaULaJNglmn1kfDxfGyBIdhTZkgpSEW0Pe
ABWCGGmWoL6alQ28T7NRP+jpIxTKmdmnLUBN0NuMwz9wzpSbUr2qqGpchqG9J/Mh4zYpY9X15O6i
F7AjKo8oeRV1j+uOhEdb2lBfwPoSJKA4ybpxY3KiZdhMTAm9+ZDZDBEc8GqCyutaBBggm6hkPI+s
iwBdbJWl5n8gGzLc6QV2SN2tqrHARViTZ9oLrwc7hw6zXUg43CYZqt8NC+vJCJmYfd4vjdJA7VZg
NpLGAklUlY+Z3zi7LnMvhEtExZhd1lUKEuVEVjY8dyuiyuE5+8wWZYSB60RTGJLiMF/aCAVnqhmh
k9PrGV3ffB9Hab6oQjWYEGYSzyQ16KYpsE+pEldaHxzTlh4r9IFuETp6vbXj0F7qNMomSaV8kUpZ
3ZljnkZd5Odt25ZTw/fXA2fppIMMtUwM2ueEp5XnnhMB8YuXYZl624yWF0JI4pXoD3VriBbthTcE
a4P6jOTB5iuN2yyTdoYKlFMzwWDWtrxC3NHvqsDWzqp4RCu50bmUFxC9xwmJS2zXPh7qD0PtzU3g
EI9tY0ITsEmp0GpxS5oBxU7Dv2kKvG1aY+7zUuSfbeKJCy16EMJ2mY+L61yX/CX4D3khQGaTJVjH
l7XBiKQiPs4hbHiW2kPJyDyDRRIlF8gvVZItuBoi/K8MxsqzoDLIt6D2MEGtE0zRUo5Thha+Fi3P
UiCgMxvABTmiqFTMTMdwlkVG1p3KPQ3FdzJwRvbM1sdBSTAC7NyMOQLtSzrtWbHMPcSXg4/YEdvd
jQpekN5spdIwcMSsC/BiVACJRlKRcKypJmqyePBe08HAwlBWmk//TgZbh80oL9jHYfaxCUNpXesi
uFJUmiHQ+SB/T06WBMti8gJUhXDxjCSrxnXvARM0tBmvXG4Xe09KvsQjOVBlSm6FmP9LOGGkKSK4
LOuE+/4QyWRy+TBbg0CaN5G/dgM45GbSBlurx7MEtZ2wR8j6njIsrPJWChJ7Flq+tKIFr6JmImC6
ckQFo4CefRlr5jqseoZpYS3mVeorNJy0OVc0yQ7FyaM2rRzpXGBbDxsi79xArjdyaOF3Rd0UXbhV
562y8Tbb9hoeQ9PLFmmTX0OIthCB71Ra+Et03jENX23+VF+Ty6vAZkRdZHZ/3g9MF2AfBKB8nQ99
VoDTEpZ7pkVZea62FzyN/C0hMB9PJZjIbDVQZ0JZhp/UNFLo4SIISicVl9ugdTQRG3laumG9wA3q
FzpUJ7/VLhKw/npM9E7ktLMykFHqR60+IYPnWi8TaZKnOrKJvGd0kNqXDRjCVZgBr3PVzqFKmn1h
sy/V3L+NE1dMyRKwoejB+MZLxuCooYoC5x94nyN/rpQgmFpuKCO7rWLSTDrOHY9QSFHLa7/X5pAB
/UWGiBu2czLMJc/Jl8IEWE8Ljj64mkVXQolurca/sjuyNFzX72ZawwAE5l08l+2U3KVY33elWUPt
niQyyTNOv9Yz9VgjsdgqsT7FwAhewEY9AeuJ0802wPPGUnfmwm9BmWKRE+hDZ85rJZzg1WGA0aBx
LDN9B+c33gShc94m8twaM2DabCcGz9qqMXWkOMB9ogfDYygV0AxlaDVVMYCg9X0oS3V6PInhnc66
T4CNfzijVkUoiG45C5mNnJFqVJ4bLXBBcQv/of0yqOkEvA+jaVVrlo1yz4DLP68GQd2v6KKdaqUX
jeFTbEwjdR6kyFNDrmZQoC00jbrYpa211UE8XlG3xZbrG+aU0dRtFRCeQbsZ9YCvW1sER5+0LCs2
uYtHojbJ9ysiR5wFZQQiJC9RPFgdrY/C2BqOMelxXO/psG+cppbpbNv09m3Xu+lpSSDVRR+SAIsO
ckOfOoZaL0tZ2Q5Rpu0cZNEdThWtv+4jLyOBoXDnlJWwf46lx8Aly0mqLkTYUaWX+hABaPAxZzK8
DQzpriHrbWGh+dy4YXZe+qN40SZlTqXpSX6yu27tq8wMzM3pJZI0zrkSeIXp4DMOtaPHHBXhMOq5
s5ZAvz7YM0pOtwmu5A+hb6I79WYECmBvAP90k2n2dcSFsHFLe2aU9nhVhxTjuogSV+hV5yjhynOI
8wvbkSPu8TMZsB2FXnVm2tGX3G5kItIGHmRltlPDWN7QZKlW/UCmopd65Jmi+VdCaZtHdURyVBBe
FvcCsFvip+EtT2dlm4xm7yJfaJIIrmWU9bNY6WnZKFq/s0lnkoawXHRlZCHiKAgUHGsLSnHFFEVa
ym0G09hHYejR/5Ctwl/Kj50neZucePVFqErXScU7UetTwEH2ro/DlZT6JpL7Il9jgPvs5zXceOKo
5qkFzbC1qPKSJXrWMqg1taRb4nGghuUJmOmwuSnY+Ms+iFNuQYqzRCEyMlwAkfaxZU0aEkCmTEaM
KRE813KpdotW8eaVp5pXidkvVOBFamop+zgJP1fDqKBpsvIqCclJadsU2WkdbDKgOqsgoVCo+Gm1
wdC+SDshn3tJescugOU3MATvVeVC9dj8hA7lBHF7TH5qYEwg+RAJxoh4gUYXIA8VFg8zsp0bYttH
0r3UNgZBpQStmUS8zDP/rnIJc/EcaAFVYjQUVn0yyAhac6Om2kYWCQdOV8f7Iry302TqWyI+BNxN
oQkSCdNa7i4Lq3aWCDWYE4jD3cjw06neYeKQWkX9qDcUh8PqAykYDuxY6UbNqmxfuty3TE0BjoLP
3evs4bLAVH/hdF8SmvKzxmN2QcmnvyBCIzjv4ILCpf9YyFm5TrGMIc0DAtX4A/hBJyE3McngCerM
HwQhCLAwdpiO9J1hhw+xm0erlHC2c5r917jlgfvYdrHvWnjfxApQDLrmmWODGIvNTQlUqfSiMwmX
5rKxr6h7h9eS9AVwbLqgZ9hMQCwoV20WbrGfo50ElD4h4IezDWzT1gjV80BL03NbMeN9VN4+vREN
5wWS7InkI9gztMTcSCqCVSlptZmvaexkJmc3vmg5SRS32aqVXp01NViFlsCy5clwIVpGUKJkRkmr
KF1YMvJG8BzbvKFlJVwp3bZ98KFuqeTJinyR0rAqwU/Ooi4ntydTCipRYnmaKbIJqH4DiZyEiuML
q3pj6RUCW8MEsTHUE1OGCen5FO+6oLvQXWacrnNZeEp3zhowQoeeG7UC7KSTdjM0v4uUgzVhTKNM
UYeOnvf8MMTwq7oaCUfuKjBKi/CTO95PTNNJJjlYILcEJiE3fbdExyhNGUaaSxCOMybVT0Z6+gYS
rCaSVvOx7QjAQVmCfShtjbgu4hrPUSrWSyQxwVlW83Cg2GWNQXz2WVKFDEvLdCMDNyN/JKalXqLJ
ItMRsuQm18FdlxmyuabBb8Y2oUms4EjXFOTcTrlrUqZleftAATNckmXszZ02tiZKVphnmj/GtYpK
3WatssnkIThnnpwxFfD1CUQuehFJBmI4dim4VrpyQ0G/odJNjXWpm21/owVacEnEKgVl4Hmy2V+3
pc4nZN9CV0Y2ZDYOz3xl5gxiS3EBo1FAtmCf9tbUKYCQZFhoeqKtbkCcoZMOdrEmsNeolHlbKzsa
aqitJMbF+6TNJhTipqHkG59VPIom8CqzVituTLW1UcabZ2zK9VLmuI1404JwZQZ/SjgtAr9YitSk
fhdvGtR8uGg9HY30aJ/0KRHSxFqnbh5cNNQzJkZHqbesApKykFvQ0zT2mQVJcWDCtS0Mgan+c+ca
1R0HC6qt1dKvGJFYao26wCDGQ5E9be5p4rZR03tN5O3esRYiJioj0pkAZY7N+MOIr0Db0ucsFole
Z5+EKc3gElzHgrBDqTaqiyGFgpIHk1T3osmpMxdGXOqZ0lrLSoEjqgnf5YEjlL3Qgo3Z39QaAvQR
q8kNMurPU69DoGW0n0bo0TawnalI1aXETGkbafcSctyFW5MRDbiEx2ZNMLIN27ePDG9TpTJ3DiV0
7mKvmlke7pGE3MszwgWBgBU+1RAXBXM0EAFT9mq2SGJKsFW7AS3YXty4iJU2uga9Nrhj6JRPETMH
PJALeVYbw9JyVFolY8YfQVe3SKW7ja117aanU9SVugqBJ8x3BYKVhW0N96bqJhtZqPHm9FOqZ8mm
DZU7Ny+yuaOmw9rVeDn91A1E+HVSTy0pKncAFGcGaPZFpaMTKBSnnwiBbMzyXZTTdXrVYh+ik3zi
63rIEgNbPkvNZGS4DMpNX7iE5prY2AvX0s66xOt2Be37k70sob16PQQPCLHOc80xPpXMVzxb+ZRB
AL9SYZlvzDbH/N6SXWNI4FHD0VTgUwws02En4FNcqsFnZIn6daUROAcdHoFZTfrKCFKDGp0KMD7V
l9SPP3qM/Be0H6jqol7noTyYc8a2a1pmjL9if+273UdNjrnNgeyY2pbKJDIODid9ROf2lKdJXd4N
GkEcKKVRl7cJhUzLIn/XIyLMDuBWk24xowx1qFmRAK3eGWqKL0qlg2rRuYwL2Rj1KtWm0bS7mNx7
5Hn2FA7mQ+AP8UJxpCkkfGWtD/pOc6x0Wla4d20IL4HfMzG0gE7SLtrAvtxmNamXbYaNV0sZdatV
jV3DTtf0jG9dfO9rhknGtKLLTfWUp0NlDmdPEtlC7P2sV+f+KFxOJCujHQhwNaphBWf46Gbou615
GVM98VtVIs/co5ec3dSRlc+IdeOGCtR1girAnwQJeQshYO6zsqNgXtgKZcW2crClhwR5xXVDay/V
L33fiNCn6qtghwbSuVVL0gR17vYT20CRAmCY2mjSH5CG50tZX7uSZOwoZTHsF9LML2Vxa0XmMc7R
RfHcXMR0XuIaVh7cVJjSATXdQSe/D47eEmEVwDUkCIlH4TlvSG2T5aUU32N0SRcNUc8eBdkznCXl
siyNWWm0i7AOzId2WabFrB3a+ioVxbnltcW00KUIJiL1T8ASBjkkDcyw0FYYaQvlPG+qXaBhW47T
jzEltTPsRCb3F4AuIjMrGPfM8kxEE71N8OHSjip8L4bZzTvYiSj64mjXJfVDFyjUJZ1wpfbmba7Q
IsnNUDrrtAC3OLTWWZXpFFRpVzKSBppm2cqOCcplQebnOtOLT64qk9BXxheVLuaq37q70lIuIG6T
YS1HDrFDcb/2XAz1ciLTD6P/xPxv1Dy2e0kz5VUxlFcnP0GlKTcIPNNVRQzpXtOC6wC86XJIjDsg
SBFTa7PHpSI96i1PitgL85nU2zZ2mxabHl2niRER7JdU1cEt8mrjN/0oINWfjM//b4goXzdkeqgO
s6TC3XJZH4v+6ljWVBH/8Z9P2IQJKbiPp//2j+X/5gP/egF/HE/fNjKWhKZ9g5OcvmmErTx999OH
xvf/ODzGPiN1biT+Q/Wf42r/8J+n9wCdfvzzr1v253X/6Uo9/3LpH4tD8TB6Fse98XU194f4+F//
8c/ocH+IDz8SXEZ/3/P7cTX/6z9erOcPHs6/WHAZvlruyCH4voV/c7mFP6TJywXbGp7WX19weEjK
Q/m8pPEwKrauPL//+7ticoj8L0zi/Bdrres21spfXetJGqXF4TF9XtK41gBXcEP/+pKT5PhQ+Q91
9byw08JNG7rIry58esQAcSiOz0sal2zBc31+//d39vPl9Ef65Q92Th3fv9zt0Ije4Sycs9f9xxfH
UwG0ASHiV/fM4pgW7stVRqEkgw341SUv2eO+/7yc0+mN3u8dzpTV48F7cQLin1He4RayijC+pP7L
KxLGxTucf6vk0T+8uovgNH+H47dK25enhQb24Xmn//3TevPnexNVsXe4XjacVvVD2D+v4um8MNjL
z7/4++u8TUmr+dNutoX1DufG7uAnL+4eClD3d1jn3aHoSYR7fN76cXcITLPvcAh3h7I8PHh1eaT2
+nL5MD6ef/H3d/fOf8DhenhBYxOKMlJ0fvXWsfN5FtDWfnFmI1wdEcS/vmyaxPzLshf3JgHy4Z2W
ntbF60W/y4qnSfXqHgI80bJ/fZfsj/fF4dXoSQjLeJdFN4eXzy2hoq5/j3Vu/1geRnCM//KxzvLt
d7h69sf2jzUmvWP/vK6nS1NVlHda+O4IMejFY0yoyns80cc1/4To+dV6G+9w896nReX9MTkUKU/K
lxenaijv9gXTQ/j62leNkWT0q9c+Ko6Xe1zjbHmHxYYRI5KXsxrQffY73GTPiyMY9udVPJ2CILzf
YU9fHMHl9lFzeDVNELoxwiF/dU9feenj8Y8VwX2vnm2mYbzDgbxOQXT+9ERUeUq8wyF9+oI/n4jj
4t9hPHjD3j+W5fHFkAIB90gm/dVdf3PsXs4qVVb6HZZ7Wx2857UbT0RVM8Q7POvvjkXMk+3FknkU
v8Oz+M5nZvPq9IaI8h7n39ss2lPZ4+8PrD4cy+qPn668ATH5eUf9wvL98gH2h//itqKi+3+HC/ND
D7QmcZ9X8nSeGLb4y2fmzypN/3hRkpqNe/Vl7ewvP/Ct+nbB3D+pfrKIv/7Ec1XrJ4v4eqmOG/l1
zvyNXnz6qpelr1cz7beP3w/f9ryUp5s/x4gv+bq7fvjU6z3zFdb6r7b7f7hVT7Pft7bq9aT5N9ms
cer95ma9nLD/Hlt1mvm/uVU/FAt+i006VVrf2qJ/vizP/h4bNRZ5396ol6Xh32GrvhYt3tqs17WO
32Kzngoab27WqzrIb7FZT5PwtzZrf/xx5v57bNRpcv72Rr2e1f8mGzYWBv5qw15WFH6TDRvnsn+1
YT9WM36PzdKtv9qsUyXln/GRVuzhebT8tG2MzSuKzeOU6NuO+WGg9+NwUAXCzWSXj/2bBoRUNcaC
ybf1+skw98cay29xsGidv7lBt4lfHR//uK4O1fFbHf35UNVJNbb6XX8s0nzbLf/icAn1+bz4tx2u
U63o23r97HC9KDD9FgfsqUL11kb9rLj1W2zaU3XsrU37WWHtd9i0r0WotzbtReHqt9imp5rJW9v0
4XWt5bfYrm+Placqwk9uGy8fWRll3uPT8+rfdGd7UrO8tef/rIL5HXa9eZK7vLld6Z90Mr/Dhj3p
YN7asLeUNP/HW/hXJy1VwvEjD9HxUPzjvwEAAP//</cx:binary>
              </cx:geoCache>
            </cx:geography>
          </cx:layoutPr>
        </cx:series>
      </cx:plotAreaRegion>
    </cx:plotArea>
    <cx:legend pos="t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4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85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dk1">
            <a:lumMod val="50000"/>
            <a:lumOff val="50000"/>
          </a:schemeClr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1C03C4FF-055C-4BEE-9CD1-AD165495FB51}" type="datetimeFigureOut">
              <a:rPr lang="he-IL" smtClean="0"/>
              <a:pPr/>
              <a:t>כ'/חשון/תשפ"ב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33448FB9-E166-4613-9A02-57FF31E2767B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5805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448FB9-E166-4613-9A02-57FF31E2767B}" type="slidenum">
              <a:rPr lang="he-IL" smtClean="0"/>
              <a:pPr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2572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AD11B-7A0C-4F4E-BEE1-E3B9E87A2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C69901-446D-401B-9FF0-C33954A1DA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FE8BD-2797-4CAD-B12C-FDB4C1F83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4CFB-EFFF-461A-82CD-C0B1E1773F65}" type="datetime8">
              <a:rPr lang="he-IL" smtClean="0"/>
              <a:pPr/>
              <a:t>26 אוקטובר 21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FC364-8268-407B-A6B9-CD829A9F6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41530-328C-41E4-99FE-D44562CA7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0090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B4EB1-1362-4827-A302-81428735C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01065E-BA0A-44D2-9539-7607C6D26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C7A0B-503B-4B1F-A846-607C173EA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7E1C-6D61-404B-82DC-E9FCDC23BEAA}" type="datetime8">
              <a:rPr lang="he-IL" smtClean="0"/>
              <a:pPr/>
              <a:t>26 אוקטובר 21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5E6FC-1D3E-4D04-A926-EDE790985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1389A-E381-4530-9933-0560758AB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17972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5CEFA7-4A62-41CC-AE36-DB2E74425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33A88D-DA5B-47B9-AE42-1FB47FF74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AC6F-965A-4823-85F7-95AE9BD45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53F56-3DA0-4716-9FF5-487D66AD22A9}" type="datetime8">
              <a:rPr lang="he-IL" smtClean="0"/>
              <a:pPr/>
              <a:t>26 אוקטובר 21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5542C-8671-4564-BB6B-8900A2615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41FCA-404D-47D5-B9A7-5DE1AD1FB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85189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07A9A-6811-483C-B777-1D74BD43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C17BB-A817-43C5-A889-FCDF799A6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CEF0C-1ED7-4EBD-805E-FFC655E77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780F-12FC-423B-B248-22EF4E51231C}" type="datetime8">
              <a:rPr lang="he-IL" smtClean="0"/>
              <a:pPr/>
              <a:t>26 אוקטובר 21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4D97C-E8B7-4E0B-BD62-18C23159D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90DED-F74A-4893-8F82-E974AE935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4854" y="6559545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fld id="{EE240097-ED78-47A7-9691-525A8A933A9D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065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7B257-CC6F-4BC6-A0FD-0A495B6B6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2A0DF-C77A-4F2D-BE5E-5417B0BBE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E043A-BB10-4FBB-ABB4-F1DB57B01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C58D-CF40-46E2-8961-F4B8B4115CA5}" type="datetime8">
              <a:rPr lang="he-IL" smtClean="0"/>
              <a:pPr/>
              <a:t>26 אוקטובר 21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B5408-CD96-4669-9CD7-DA19A293D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0D666-7DEF-463A-B2CB-42AFDBF5B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634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35537-943F-4A08-A748-AD12F870F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19540-534D-4B61-A053-01A479A6F5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6CBA69-57B6-4C47-99F7-C3D2C06BA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DE3E3-758D-4594-A80F-307DF98FC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352F1-DBB3-4BDB-A67E-36E18057EB12}" type="datetime8">
              <a:rPr lang="he-IL" smtClean="0"/>
              <a:pPr/>
              <a:t>26 אוקטובר 21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CDCA6-07FF-4BB4-889B-0A002FD27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DF7CE-D8B3-4A55-8212-EEF3A82EC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7756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64468-E9E2-4974-BF44-BDB49B97E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D9A83-8535-4087-B6E0-9E0A41BC1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D6F07-0A19-4192-B185-C64202B54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ECD1B0-5EBF-4A2A-977E-72697E6181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9209CB-5BDE-4173-8400-08F44B6D3D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29E4C8-4AF5-4294-A644-A18094F8B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1E30-74FC-49DB-92F4-1497F712C2B7}" type="datetime8">
              <a:rPr lang="he-IL" smtClean="0"/>
              <a:pPr/>
              <a:t>26 אוקטובר 21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6BC07B-404B-4482-9421-7E78C1086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17DCD2-EE05-438F-9EFC-14B58B3F6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296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11F9D-2C0B-4314-B975-356C63D56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0D1BBA-0850-4865-A564-26446A355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32B6C-72BF-4F3D-B3AD-509245F7DD81}" type="datetime8">
              <a:rPr lang="he-IL" smtClean="0"/>
              <a:pPr/>
              <a:t>26 אוקטובר 21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AD17E-0E5A-4A77-95B4-371A4C91A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E246B6-46D1-414F-B6E7-9AD82B76B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61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637C59-FEB4-4289-BB21-65909DA8C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3EB5-5E5F-4CEB-BD4E-35A897DC71F5}" type="datetime8">
              <a:rPr lang="he-IL" smtClean="0"/>
              <a:pPr/>
              <a:t>26 אוקטובר 21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58A2A9-26F8-441E-8C50-C020F97C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41F9F-FEDC-4D7D-B485-319383E50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822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82B11-74C6-4820-8C9F-AF9C06BF0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A0A2B-9000-472C-82E0-68AC26623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A3859-A103-4573-BC2E-D4399F04A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8B382-9EB9-42A6-B0E7-00841F7C7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D5B8-5048-4FE5-BF5D-CCFAB9C1EEEA}" type="datetime8">
              <a:rPr lang="he-IL" smtClean="0"/>
              <a:pPr/>
              <a:t>26 אוקטובר 21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3FF62-3DF8-4E4D-962D-168FE2CA3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7EA9F-A66A-40F7-905C-14134B5F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7870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11D2D-8524-4222-AFED-6CC2A0933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8DE26A-AA71-40B9-B2CB-B8A32DE6E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4F73C-440A-4465-8B1B-347D36CFF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895D3-F704-4A34-AE9E-543FEA2B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F648-E3A9-48EE-8E6B-E2EEA5D74E18}" type="datetime8">
              <a:rPr lang="he-IL" smtClean="0"/>
              <a:pPr/>
              <a:t>26 אוקטובר 21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36926-E45B-4F47-B74B-DD31437CB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1D222-D41B-4C12-B878-3E654DE8C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861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7173B6-B8C5-4B3D-912E-7C1B4EC98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E9535-883E-420B-9B6D-1D889F0E1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9680E-C26F-4419-B4A2-E571D57B4C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A08D3-13DF-4B67-80D6-6D3FABC16E47}" type="datetime8">
              <a:rPr lang="he-IL" smtClean="0"/>
              <a:pPr/>
              <a:t>26 אוקטובר 21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99CF4-2128-4D7A-9B76-574A19DC9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B6C9D-2FC9-4152-B018-099F9212B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31031" y="653891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40097-ED78-47A7-9691-525A8A933A9D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7787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noybar/Classification-Python-Project---Insuranc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hyperlink" Target="https://crimegrade.org/" TargetMode="External"/><Relationship Id="rId4" Type="http://schemas.openxmlformats.org/officeDocument/2006/relationships/hyperlink" Target="https://worldpopulationreview.com/state-rankings/states-with-the-least-natural-disaster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machinelearningmastery.com/smote-oversampling-for-imbalanced-classificat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erisk.com/insurance/visualize/new-ppc-fire-protection-classes-to-benefit-insurers-communities/" TargetMode="External"/><Relationship Id="rId2" Type="http://schemas.openxmlformats.org/officeDocument/2006/relationships/hyperlink" Target="http://www.lemonad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7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orldpopulationreview.com/state-rankings/states-with-the-least-natural-disasters" TargetMode="Externa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Wooden houses with one house standing out with its orange and red color">
            <a:extLst>
              <a:ext uri="{FF2B5EF4-FFF2-40B4-BE49-F238E27FC236}">
                <a16:creationId xmlns:a16="http://schemas.microsoft.com/office/drawing/2014/main" id="{F8F9E8D5-A172-4056-9897-8C0800A7CFF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6" t="1035" r="13595"/>
          <a:stretch/>
        </p:blipFill>
        <p:spPr>
          <a:xfrm>
            <a:off x="3523488" y="0"/>
            <a:ext cx="8668512" cy="685799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264D0A-2B59-4689-B5BB-0BEDEBB20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4815" y="3066215"/>
            <a:ext cx="3438144" cy="112471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4800" b="1" dirty="0"/>
              <a:t>Home Insurance Classification Project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EB3DF4-42F5-4741-B134-9DC163BF9EEB}"/>
              </a:ext>
            </a:extLst>
          </p:cNvPr>
          <p:cNvSpPr txBox="1"/>
          <p:nvPr/>
        </p:nvSpPr>
        <p:spPr>
          <a:xfrm>
            <a:off x="518577" y="4439014"/>
            <a:ext cx="4722016" cy="9141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 err="1"/>
              <a:t>Linoy</a:t>
            </a:r>
            <a:r>
              <a:rPr lang="en-US" sz="1700" dirty="0"/>
              <a:t> Elias, Roni </a:t>
            </a:r>
            <a:r>
              <a:rPr lang="en-US" sz="1700" dirty="0" err="1"/>
              <a:t>Shternberg</a:t>
            </a:r>
            <a:r>
              <a:rPr lang="en-US" sz="1700" dirty="0"/>
              <a:t> and Shai Finger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October 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C2BC28-5070-48A2-9D01-9C11BA4EA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EE240097-ED78-47A7-9691-525A8A933A9D}" type="slidenum">
              <a:rPr lang="en-US">
                <a:solidFill>
                  <a:schemeClr val="bg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</a:t>
            </a:fld>
            <a:endParaRPr lang="en-US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F1E85B-73A7-4283-BE65-CA34C376A3F1}"/>
              </a:ext>
            </a:extLst>
          </p:cNvPr>
          <p:cNvSpPr txBox="1"/>
          <p:nvPr/>
        </p:nvSpPr>
        <p:spPr>
          <a:xfrm>
            <a:off x="518577" y="6014466"/>
            <a:ext cx="25502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hlinkClick r:id="rId3"/>
              </a:rPr>
              <a:t>Link to Notebook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9349271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C96B70B4-CB8B-4AFD-9E37-2F8C273296D7}"/>
              </a:ext>
            </a:extLst>
          </p:cNvPr>
          <p:cNvGrpSpPr/>
          <p:nvPr/>
        </p:nvGrpSpPr>
        <p:grpSpPr>
          <a:xfrm>
            <a:off x="862099" y="3852693"/>
            <a:ext cx="3836896" cy="2753049"/>
            <a:chOff x="5635708" y="228557"/>
            <a:chExt cx="6410104" cy="459937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D2ED57E-60E1-4E72-B826-F1F0CE88E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35708" y="228557"/>
              <a:ext cx="6410104" cy="220820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2FF6628-C555-4527-B941-FFC18DDF4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53865" y="2436762"/>
              <a:ext cx="4435338" cy="2391171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8531109F-B06E-4AB0-8D9A-52359C86ED0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3953" y="135604"/>
            <a:ext cx="4944157" cy="3603762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DEFE5BB9-9D51-40C7-82F7-DC374A6B248F}"/>
              </a:ext>
            </a:extLst>
          </p:cNvPr>
          <p:cNvSpPr/>
          <p:nvPr/>
        </p:nvSpPr>
        <p:spPr>
          <a:xfrm>
            <a:off x="1754160" y="4702629"/>
            <a:ext cx="363890" cy="2146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n>
                <a:solidFill>
                  <a:srgbClr val="C00000"/>
                </a:solidFill>
              </a:ln>
            </a:endParaRP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70E80126-A2D1-4334-90A7-60ADE3381D02}"/>
              </a:ext>
            </a:extLst>
          </p:cNvPr>
          <p:cNvSpPr/>
          <p:nvPr/>
        </p:nvSpPr>
        <p:spPr>
          <a:xfrm rot="19397531">
            <a:off x="478054" y="5289748"/>
            <a:ext cx="1385118" cy="950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95D35B-7ABE-42DC-B8FC-FC281547BAF7}"/>
              </a:ext>
            </a:extLst>
          </p:cNvPr>
          <p:cNvSpPr txBox="1"/>
          <p:nvPr/>
        </p:nvSpPr>
        <p:spPr>
          <a:xfrm>
            <a:off x="97123" y="5789377"/>
            <a:ext cx="8105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Postal Code</a:t>
            </a:r>
            <a:endParaRPr lang="he-IL" b="1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DE2E510-442A-466D-B389-E453EBCF663A}"/>
              </a:ext>
            </a:extLst>
          </p:cNvPr>
          <p:cNvSpPr/>
          <p:nvPr/>
        </p:nvSpPr>
        <p:spPr>
          <a:xfrm>
            <a:off x="1847435" y="5174458"/>
            <a:ext cx="641521" cy="367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n>
                <a:solidFill>
                  <a:srgbClr val="C00000"/>
                </a:solidFill>
              </a:ln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793F8EC1-C833-4EB2-94E3-5888A32F7A5C}"/>
              </a:ext>
            </a:extLst>
          </p:cNvPr>
          <p:cNvSpPr/>
          <p:nvPr/>
        </p:nvSpPr>
        <p:spPr>
          <a:xfrm rot="9901452">
            <a:off x="2525467" y="4984582"/>
            <a:ext cx="1385118" cy="950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120BA4-E0C1-4811-AF95-F5A9B25D1C0E}"/>
              </a:ext>
            </a:extLst>
          </p:cNvPr>
          <p:cNvSpPr txBox="1"/>
          <p:nvPr/>
        </p:nvSpPr>
        <p:spPr>
          <a:xfrm>
            <a:off x="3651894" y="4547901"/>
            <a:ext cx="1867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Crime Grade</a:t>
            </a:r>
            <a:endParaRPr lang="he-IL" b="1" dirty="0"/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C74C0A4D-AAEE-497C-BA09-424FA7CA7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10</a:t>
            </a:fld>
            <a:endParaRPr lang="he-IL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3F076C-E6F2-4085-AC21-E85D134EDCD0}"/>
              </a:ext>
            </a:extLst>
          </p:cNvPr>
          <p:cNvSpPr txBox="1"/>
          <p:nvPr/>
        </p:nvSpPr>
        <p:spPr>
          <a:xfrm>
            <a:off x="5617846" y="689788"/>
            <a:ext cx="6310088" cy="547842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#---- WEB SCRAPER USING BEAUTIFUL SOUP LIBRARY---</a:t>
            </a:r>
            <a:endParaRPr lang="en-US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Create sorted </a:t>
            </a:r>
            <a:r>
              <a:rPr lang="en-US" sz="1000" b="0" dirty="0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of zip codes</a:t>
            </a:r>
          </a:p>
          <a:p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zip_set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000" b="0" dirty="0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df.ZipCode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zip_list_temp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1000" b="0" dirty="0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zip_set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zip_list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sorted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zip_list_temp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</a:t>
            </a:r>
          </a:p>
          <a:p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num_zip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zip_list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'Number of different zip codes:'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num_zip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Scrape crime grades </a:t>
            </a:r>
            <a:r>
              <a:rPr lang="en-US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zipcodes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crimegrade.org</a:t>
            </a:r>
          </a:p>
          <a:p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data_dict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{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ZipCode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[],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crime_grade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[]}</a:t>
            </a:r>
          </a:p>
          <a:p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zip_code_query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zip_list</a:t>
            </a:r>
            <a:endParaRPr lang="en-US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query </a:t>
            </a:r>
            <a:r>
              <a:rPr lang="en-US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zip_code_query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url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"http://crimegrade.org/safest-places-in-"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+query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req = Request(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url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, headers={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'User-Agent'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'Mozilla/5.0'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})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try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webpage =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urlopen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(req).read()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except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Exception: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print (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'Error'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crime_grade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'Error'</a:t>
            </a:r>
            <a:endParaRPr lang="en-US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data_dict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ZipCode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].append(query)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data_dict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crime_grade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].append(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crime_grade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continue</a:t>
            </a:r>
            <a:endParaRPr lang="en-US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soup = bs(webpage,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html.parser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get_grade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soup.find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(class_=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overallGradeLetter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crime_grade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get_grade.get_text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data_dict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ZipCode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].append(query)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data_dict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crime_grade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].append(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crime_grade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zip_df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pd.DataFrame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(data=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data_dict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#Write scrape results to file (in order not to do repeated scrapes from same IP)</a:t>
            </a:r>
            <a:endParaRPr lang="en-US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 = </a:t>
            </a:r>
            <a:r>
              <a:rPr lang="en-US" sz="1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open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'scrape.csv'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'a'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zip_df.to_csv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(f, index = </a:t>
            </a:r>
            <a:r>
              <a:rPr lang="en-US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f.close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96B6CD2-4DE3-4E26-BE66-6CACE80AD41C}"/>
              </a:ext>
            </a:extLst>
          </p:cNvPr>
          <p:cNvGrpSpPr/>
          <p:nvPr/>
        </p:nvGrpSpPr>
        <p:grpSpPr>
          <a:xfrm rot="20676853">
            <a:off x="3678129" y="193272"/>
            <a:ext cx="1593611" cy="1012009"/>
            <a:chOff x="2405062" y="614362"/>
            <a:chExt cx="7381875" cy="4791075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0C21D900-92AD-4A2C-9A98-FD2337F8B3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05062" y="1452562"/>
              <a:ext cx="7381875" cy="3952875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9112DCCF-5625-42B9-849B-18D767651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05062" y="614362"/>
              <a:ext cx="7381875" cy="83820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C1F8B11B-D527-46E1-98C7-A144770D2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28887" y="766762"/>
              <a:ext cx="2962275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0889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8A498-1997-44E8-9FB6-0D1A7CD13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Engineering – Adding New Columns</a:t>
            </a:r>
            <a:endParaRPr lang="he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486E7-7B20-4F9D-8FA3-D7EE53D30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3063"/>
            <a:ext cx="10782300" cy="2136042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Added ”</a:t>
            </a:r>
            <a:r>
              <a:rPr lang="en-US" sz="1600" b="1" dirty="0"/>
              <a:t>disasters</a:t>
            </a:r>
            <a:r>
              <a:rPr lang="en-US" sz="1600" dirty="0"/>
              <a:t>” – number of natural disasters in each state as recorded from 1953*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Added  ”</a:t>
            </a:r>
            <a:r>
              <a:rPr lang="en-US" sz="1600" b="1" dirty="0" err="1"/>
              <a:t>crime_grade</a:t>
            </a:r>
            <a:r>
              <a:rPr lang="en-US" sz="1600" dirty="0"/>
              <a:t>” –  crime classification grade per zip code based on number of crime incidents (burglary, arson, etc. in the area). Data was scraped from crimegrade.org.**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Added “</a:t>
            </a:r>
            <a:r>
              <a:rPr lang="en-US" sz="1600" b="1" dirty="0" err="1"/>
              <a:t>has_multiple_policies</a:t>
            </a:r>
            <a:r>
              <a:rPr lang="en-US" sz="1600" dirty="0"/>
              <a:t>” – “0” for one policy / “1” for multiple policies, based on recurring </a:t>
            </a:r>
            <a:r>
              <a:rPr lang="en-US" sz="1600" dirty="0" err="1"/>
              <a:t>user_ids</a:t>
            </a:r>
            <a:r>
              <a:rPr lang="en-US" sz="1600" dirty="0"/>
              <a:t>.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Added “</a:t>
            </a:r>
            <a:r>
              <a:rPr lang="en-US" sz="1600" b="1" dirty="0" err="1"/>
              <a:t>is_coastal_state</a:t>
            </a:r>
            <a:r>
              <a:rPr lang="en-US" sz="1600" dirty="0"/>
              <a:t>” – “1” for states situated on east, west or gulf coasts / “0” for state with no ocean coast.</a:t>
            </a:r>
          </a:p>
          <a:p>
            <a:pPr marL="342900" indent="-342900">
              <a:lnSpc>
                <a:spcPct val="170000"/>
              </a:lnSpc>
              <a:buFont typeface="+mj-lt"/>
              <a:buAutoNum type="arabicPeriod"/>
            </a:pPr>
            <a:endParaRPr lang="en-US" sz="1600" dirty="0"/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endParaRPr lang="en-US" sz="1600" dirty="0"/>
          </a:p>
          <a:p>
            <a:pPr>
              <a:lnSpc>
                <a:spcPct val="170000"/>
              </a:lnSpc>
            </a:pPr>
            <a:endParaRPr lang="he-IL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F00FDD-34AE-491A-854C-4C0BCEFDDD7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29350" y="4297519"/>
            <a:ext cx="2754866" cy="17812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D572D04-7851-409B-99C5-A60790EFF684}"/>
              </a:ext>
            </a:extLst>
          </p:cNvPr>
          <p:cNvSpPr txBox="1"/>
          <p:nvPr/>
        </p:nvSpPr>
        <p:spPr>
          <a:xfrm>
            <a:off x="6477848" y="3868230"/>
            <a:ext cx="2441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Has Multiple Policies</a:t>
            </a:r>
            <a:endParaRPr lang="he-IL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22CF91A-4DA7-4444-A8FD-A464989E01A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84587" y="4353013"/>
            <a:ext cx="2754866" cy="167027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8D2D405-5DC9-4B9F-A1F7-EE24377F08C9}"/>
              </a:ext>
            </a:extLst>
          </p:cNvPr>
          <p:cNvSpPr txBox="1"/>
          <p:nvPr/>
        </p:nvSpPr>
        <p:spPr>
          <a:xfrm>
            <a:off x="9194803" y="3883688"/>
            <a:ext cx="2441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Is Coastal State</a:t>
            </a:r>
            <a:endParaRPr lang="he-I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FC172A-B759-4BDB-B347-8DD5C7B15962}"/>
              </a:ext>
            </a:extLst>
          </p:cNvPr>
          <p:cNvSpPr txBox="1"/>
          <p:nvPr/>
        </p:nvSpPr>
        <p:spPr>
          <a:xfrm>
            <a:off x="423374" y="6087123"/>
            <a:ext cx="94212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* </a:t>
            </a:r>
            <a:r>
              <a:rPr lang="en-US" sz="1600" b="0" dirty="0">
                <a:effectLst/>
              </a:rPr>
              <a:t>from </a:t>
            </a:r>
            <a:r>
              <a:rPr lang="en-US" sz="1600" b="0" dirty="0">
                <a:effectLst/>
                <a:hlinkClick r:id="rId4"/>
              </a:rPr>
              <a:t>https://worldpopulationreview.com/state-rankings/states-with-the-least-natural-disasters</a:t>
            </a:r>
            <a:endParaRPr lang="en-US" sz="1600" b="0" dirty="0">
              <a:effectLst/>
            </a:endParaRPr>
          </a:p>
          <a:p>
            <a:r>
              <a:rPr lang="en-US" sz="1600" b="0" dirty="0">
                <a:effectLst/>
              </a:rPr>
              <a:t>** value for each unique postal code scraped from </a:t>
            </a:r>
            <a:r>
              <a:rPr lang="en-US" sz="1600" b="0" dirty="0">
                <a:effectLst/>
                <a:hlinkClick r:id="rId5"/>
              </a:rPr>
              <a:t>https://crimegrade.org</a:t>
            </a:r>
            <a:endParaRPr lang="en-US" sz="1600" b="0" dirty="0">
              <a:effectLst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C193E83-73DB-47D5-BCD7-A39D5A1CD454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383949" y="4258265"/>
            <a:ext cx="2766570" cy="180082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E3A8595-68C7-4EE1-B4D6-62E905C53DE0}"/>
              </a:ext>
            </a:extLst>
          </p:cNvPr>
          <p:cNvSpPr txBox="1"/>
          <p:nvPr/>
        </p:nvSpPr>
        <p:spPr>
          <a:xfrm>
            <a:off x="719435" y="3779105"/>
            <a:ext cx="2441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Crime Grade</a:t>
            </a:r>
            <a:endParaRPr lang="he-IL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B4D9885-2FBB-4BBF-8CA9-351A78C26972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1500" y="4237562"/>
            <a:ext cx="2729641" cy="181602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45A39FA-1C98-4B9B-8F1E-85D59D071B09}"/>
              </a:ext>
            </a:extLst>
          </p:cNvPr>
          <p:cNvSpPr txBox="1"/>
          <p:nvPr/>
        </p:nvSpPr>
        <p:spPr>
          <a:xfrm>
            <a:off x="3483865" y="3833913"/>
            <a:ext cx="2441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Disasters</a:t>
            </a: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EA872-0E11-4A44-97A7-431578275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5807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5E50F0E-08AB-4EE0-A62E-8EAE4C075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Dropping Redundant Columns</a:t>
            </a:r>
            <a:endParaRPr lang="he-IL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C40154-DAF6-48F8-A8D9-FEDFB1D31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444"/>
            <a:ext cx="10782300" cy="4996356"/>
          </a:xfrm>
        </p:spPr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1800" b="1" dirty="0"/>
              <a:t>Columns dropped: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b="1" dirty="0"/>
              <a:t>id</a:t>
            </a:r>
            <a:r>
              <a:rPr lang="en-US" sz="1600" dirty="0"/>
              <a:t>  - unique identifier for each row - does not contribute to the analysis.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b="1" dirty="0" err="1"/>
              <a:t>user_id</a:t>
            </a:r>
            <a:r>
              <a:rPr lang="en-US" sz="1600" b="1" dirty="0"/>
              <a:t> </a:t>
            </a:r>
            <a:r>
              <a:rPr lang="en-US" sz="1600" dirty="0"/>
              <a:t>- has no meaning by itself, substituted with '</a:t>
            </a:r>
            <a:r>
              <a:rPr lang="en-US" sz="1600" dirty="0" err="1"/>
              <a:t>has_multiple_policies</a:t>
            </a:r>
            <a:r>
              <a:rPr lang="en-US" sz="1600" dirty="0"/>
              <a:t>’.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b="1" dirty="0" err="1"/>
              <a:t>high_risk_dog</a:t>
            </a:r>
            <a:r>
              <a:rPr lang="en-US" sz="1600" b="1" dirty="0"/>
              <a:t>  </a:t>
            </a:r>
            <a:r>
              <a:rPr lang="en-US" sz="1600" dirty="0"/>
              <a:t>– all values are “false”  - does not contribute to analysis.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b="1" dirty="0"/>
              <a:t>coast</a:t>
            </a:r>
            <a:r>
              <a:rPr lang="en-US" sz="1600" dirty="0"/>
              <a:t> - substituted with '</a:t>
            </a:r>
            <a:r>
              <a:rPr lang="en-US" sz="1600" dirty="0" err="1"/>
              <a:t>close_to_coast_risk</a:t>
            </a:r>
            <a:r>
              <a:rPr lang="en-US" sz="1600" dirty="0"/>
              <a:t>’ (low, medium, high).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b="1" dirty="0" err="1"/>
              <a:t>previous_policies</a:t>
            </a:r>
            <a:r>
              <a:rPr lang="en-US" sz="1600" b="1" dirty="0"/>
              <a:t> </a:t>
            </a:r>
            <a:r>
              <a:rPr lang="en-US" sz="1600" dirty="0"/>
              <a:t>-  substituted with '</a:t>
            </a:r>
            <a:r>
              <a:rPr lang="en-US" sz="1600" dirty="0" err="1"/>
              <a:t>has_previous_policies</a:t>
            </a:r>
            <a:r>
              <a:rPr lang="en-US" sz="1600" dirty="0"/>
              <a:t>’ (</a:t>
            </a:r>
            <a:r>
              <a:rPr lang="en-US" sz="1600" dirty="0" err="1"/>
              <a:t>boolean</a:t>
            </a:r>
            <a:r>
              <a:rPr lang="en-US" sz="1600" dirty="0"/>
              <a:t>).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b="1" dirty="0" err="1"/>
              <a:t>postal_code</a:t>
            </a:r>
            <a:r>
              <a:rPr lang="en-US" sz="1600" b="1" dirty="0"/>
              <a:t> </a:t>
            </a:r>
            <a:r>
              <a:rPr lang="en-US" sz="1600" dirty="0"/>
              <a:t>– data contains 2,565 unique postal codes (out of over 40,000 possible values) and many of them appear only once or twice. We substituted this  with ’</a:t>
            </a:r>
            <a:r>
              <a:rPr lang="en-US" sz="1600" dirty="0" err="1"/>
              <a:t>crime_grade</a:t>
            </a:r>
            <a:r>
              <a:rPr lang="en-US" sz="1600" dirty="0"/>
              <a:t>’,  which is relevant feature of </a:t>
            </a:r>
            <a:r>
              <a:rPr lang="en-US" sz="1600" dirty="0" err="1"/>
              <a:t>postal_code</a:t>
            </a:r>
            <a:r>
              <a:rPr lang="en-US" sz="1600" dirty="0"/>
              <a:t> in terms of insurance.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b="1" dirty="0" err="1"/>
              <a:t>square_ft</a:t>
            </a:r>
            <a:r>
              <a:rPr lang="en-US" sz="1600" b="1" dirty="0"/>
              <a:t> </a:t>
            </a:r>
            <a:r>
              <a:rPr lang="en-US" sz="1600" dirty="0"/>
              <a:t>– only 278 rows (out of 12,398) contain values, of these only 9 have “true” in the target variable. We considered filling missing values </a:t>
            </a:r>
            <a:r>
              <a:rPr lang="en-US" sz="1600" dirty="0" err="1"/>
              <a:t>NaN</a:t>
            </a:r>
            <a:r>
              <a:rPr lang="en-US" sz="1600" dirty="0"/>
              <a:t> with mean </a:t>
            </a:r>
            <a:r>
              <a:rPr lang="en-US" sz="1600" dirty="0" err="1"/>
              <a:t>square_ft</a:t>
            </a:r>
            <a:r>
              <a:rPr lang="en-US" sz="1600" dirty="0"/>
              <a:t> of the data sample, mean </a:t>
            </a:r>
            <a:r>
              <a:rPr lang="en-US" sz="1600" dirty="0" err="1"/>
              <a:t>square_ft</a:t>
            </a:r>
            <a:r>
              <a:rPr lang="en-US" sz="1600" dirty="0"/>
              <a:t> of each postal code, of each state,  or in all U.S (possibly from external source), but decided to drop this column entirely.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B8DEDA-6805-43F4-BD99-9D4010AD6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83663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5E50F0E-08AB-4EE0-A62E-8EAE4C075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Handling Missing Values</a:t>
            </a:r>
            <a:endParaRPr lang="he-IL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82A453-1482-4598-9710-57F948154A6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00122" y="1801673"/>
            <a:ext cx="3352800" cy="355282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4DC3E6E-01EC-4059-8B4F-5E20038E9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208643" cy="499635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b="1" dirty="0" err="1"/>
              <a:t>square_ft</a:t>
            </a:r>
            <a:r>
              <a:rPr lang="en-US" sz="1600" dirty="0"/>
              <a:t>  - considered filling with mean square footage, but there are too many missing values, so we dropped the entire column.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b="1" dirty="0" err="1"/>
              <a:t>portable_electronics</a:t>
            </a:r>
            <a:r>
              <a:rPr lang="en-US" sz="1600" b="1" dirty="0"/>
              <a:t> </a:t>
            </a:r>
            <a:r>
              <a:rPr lang="en-US" sz="1600" dirty="0"/>
              <a:t>- filled missing values with new label ‘no info’.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b="1" dirty="0" err="1"/>
              <a:t>user_age</a:t>
            </a:r>
            <a:r>
              <a:rPr lang="en-US" sz="1600" b="1" dirty="0"/>
              <a:t> </a:t>
            </a:r>
            <a:r>
              <a:rPr lang="en-US" sz="1600" dirty="0"/>
              <a:t>– filled missing values with mean value.</a:t>
            </a:r>
            <a:endParaRPr lang="en-US" sz="1600" b="1" dirty="0"/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b="1" dirty="0"/>
              <a:t>disasters (enriched data) </a:t>
            </a:r>
            <a:r>
              <a:rPr lang="en-US" sz="1600" dirty="0"/>
              <a:t>– all 70 missing values are from </a:t>
            </a:r>
            <a:r>
              <a:rPr lang="en-US" sz="1600" b="1" dirty="0"/>
              <a:t>District of Columbia</a:t>
            </a:r>
            <a:r>
              <a:rPr lang="en-US" sz="1600" dirty="0"/>
              <a:t> (not a state), so we filled with the value for the state of </a:t>
            </a:r>
            <a:r>
              <a:rPr lang="en-US" sz="1600" b="1" dirty="0"/>
              <a:t>Maryland</a:t>
            </a:r>
            <a:r>
              <a:rPr lang="en-US" sz="1600" dirty="0"/>
              <a:t>.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b="1" dirty="0" err="1"/>
              <a:t>card_type</a:t>
            </a:r>
            <a:r>
              <a:rPr lang="en-US" sz="1600" dirty="0"/>
              <a:t> -  filled missing values with new label ‘no info’.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9DB60D-F97E-4AA2-A6FA-DF46D3D5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2012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5E50F0E-08AB-4EE0-A62E-8EAE4C075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Pre-processing  </a:t>
            </a:r>
            <a:endParaRPr lang="he-IL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5F3577-B5FC-453A-950C-1AA9665D9C29}"/>
              </a:ext>
            </a:extLst>
          </p:cNvPr>
          <p:cNvSpPr txBox="1"/>
          <p:nvPr/>
        </p:nvSpPr>
        <p:spPr>
          <a:xfrm>
            <a:off x="838200" y="1555491"/>
            <a:ext cx="5003142" cy="49090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 dirty="0"/>
              <a:t>Changed crime grades (A+,B, F etc.) to numeric grade scale (1-100).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 dirty="0"/>
              <a:t>Applied </a:t>
            </a:r>
            <a:r>
              <a:rPr lang="en-US" sz="1800" b="1" dirty="0"/>
              <a:t>dummy variables </a:t>
            </a:r>
            <a:r>
              <a:rPr lang="en-US" sz="1800" dirty="0"/>
              <a:t>to 5 categorical features (product, </a:t>
            </a:r>
            <a:r>
              <a:rPr lang="en-US" sz="1800" dirty="0" err="1"/>
              <a:t>card_type</a:t>
            </a:r>
            <a:r>
              <a:rPr lang="en-US" sz="1800" dirty="0"/>
              <a:t>, </a:t>
            </a:r>
            <a:r>
              <a:rPr lang="en-US" sz="1800" dirty="0" err="1"/>
              <a:t>close_to_coast_risk</a:t>
            </a:r>
            <a:r>
              <a:rPr lang="en-US" sz="1800" dirty="0"/>
              <a:t>, </a:t>
            </a:r>
            <a:r>
              <a:rPr lang="en-US" sz="1800" dirty="0" err="1"/>
              <a:t>portable_electronics</a:t>
            </a:r>
            <a:r>
              <a:rPr lang="en-US" sz="1800" dirty="0"/>
              <a:t>, </a:t>
            </a:r>
            <a:r>
              <a:rPr lang="en-US" sz="1800" dirty="0" err="1"/>
              <a:t>user_age_cat</a:t>
            </a:r>
            <a:r>
              <a:rPr lang="en-US" sz="1800" dirty="0"/>
              <a:t>) and dropped categorical columns.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Duplicate rows</a:t>
            </a:r>
            <a:r>
              <a:rPr lang="en-US" dirty="0"/>
              <a:t>: After all values were numerical and all redundant columns were dropped (specifically id, </a:t>
            </a:r>
            <a:r>
              <a:rPr lang="en-US" dirty="0" err="1"/>
              <a:t>user_id</a:t>
            </a:r>
            <a:r>
              <a:rPr lang="en-US" dirty="0"/>
              <a:t> and </a:t>
            </a:r>
            <a:r>
              <a:rPr lang="en-US" dirty="0" err="1"/>
              <a:t>postal_code</a:t>
            </a:r>
            <a:r>
              <a:rPr lang="en-US" dirty="0"/>
              <a:t>) we checked for duplicate rows and removed them.</a:t>
            </a:r>
            <a:br>
              <a:rPr lang="en-US" dirty="0"/>
            </a:br>
            <a:r>
              <a:rPr lang="en-US" dirty="0"/>
              <a:t>Results: 5,150 rows removed; 7,175 rows remain. (41.8% removed)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 dirty="0"/>
              <a:t>Split the data using </a:t>
            </a:r>
            <a:r>
              <a:rPr lang="en-US" dirty="0" err="1"/>
              <a:t>train_test_split</a:t>
            </a:r>
            <a:r>
              <a:rPr lang="en-US" dirty="0"/>
              <a:t> (80/20).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 dirty="0"/>
              <a:t>Applied </a:t>
            </a:r>
            <a:r>
              <a:rPr lang="en-US" sz="1800" b="1" dirty="0"/>
              <a:t>target encoding</a:t>
            </a:r>
            <a:r>
              <a:rPr lang="en-US" sz="1800" dirty="0"/>
              <a:t> to one categorical feature </a:t>
            </a:r>
            <a:r>
              <a:rPr lang="en-US" sz="1800" u="sng" dirty="0"/>
              <a:t>of only the train set</a:t>
            </a:r>
            <a:r>
              <a:rPr lang="en-US" sz="1800" dirty="0"/>
              <a:t> (state).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 dirty="0"/>
              <a:t>Applied </a:t>
            </a:r>
            <a:r>
              <a:rPr lang="en-US" sz="1800" b="1" dirty="0" err="1"/>
              <a:t>MinMaxScaler</a:t>
            </a:r>
            <a:r>
              <a:rPr lang="en-US" dirty="0"/>
              <a:t> to all values.</a:t>
            </a:r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A52C19-E313-41E8-98ED-7F615DA17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14</a:t>
            </a:fld>
            <a:endParaRPr lang="he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D746E8-CD61-442A-AC07-1D59065278B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60834" y="1106905"/>
            <a:ext cx="5054401" cy="53859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BFC29E-3ECB-4B40-8B7C-01772B922614}"/>
              </a:ext>
            </a:extLst>
          </p:cNvPr>
          <p:cNvSpPr txBox="1"/>
          <p:nvPr/>
        </p:nvSpPr>
        <p:spPr>
          <a:xfrm>
            <a:off x="8197081" y="720129"/>
            <a:ext cx="21755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he-IL"/>
            </a:defPPr>
            <a:lvl1pPr algn="ctr">
              <a:defRPr sz="1400" b="1"/>
            </a:lvl1pPr>
          </a:lstStyle>
          <a:p>
            <a:r>
              <a:rPr lang="en-US" dirty="0"/>
              <a:t>X</a:t>
            </a:r>
            <a:r>
              <a:rPr lang="he-IL" dirty="0"/>
              <a:t>-</a:t>
            </a:r>
            <a:r>
              <a:rPr lang="en-US" dirty="0"/>
              <a:t>train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71889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632FAE3-7CE9-462B-9BED-915791A48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Handling Data Imbalance</a:t>
            </a:r>
            <a:endParaRPr lang="he-IL" b="1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3680E5B-DF27-45A6-955C-14770C316ABC}"/>
              </a:ext>
            </a:extLst>
          </p:cNvPr>
          <p:cNvSpPr/>
          <p:nvPr/>
        </p:nvSpPr>
        <p:spPr>
          <a:xfrm>
            <a:off x="9154940" y="2250163"/>
            <a:ext cx="563623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3E9B86B-456B-4284-BC3E-F388C4E48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17027"/>
            <a:ext cx="6208643" cy="4996356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Applied </a:t>
            </a:r>
            <a:r>
              <a:rPr lang="en-US" sz="1600" b="1" dirty="0"/>
              <a:t>oversampling</a:t>
            </a:r>
            <a:r>
              <a:rPr lang="en-US" sz="1600" dirty="0"/>
              <a:t> to the minority class (train set only) with goal to get 10 percent of the number of examples in the majority class </a:t>
            </a:r>
            <a:br>
              <a:rPr lang="en-US" sz="1600" dirty="0"/>
            </a:br>
            <a:r>
              <a:rPr lang="en-US" sz="1600" dirty="0"/>
              <a:t>(from 211 to 552). </a:t>
            </a:r>
            <a:br>
              <a:rPr lang="en-US" sz="1600" dirty="0"/>
            </a:br>
            <a:r>
              <a:rPr lang="en-US" sz="1600" dirty="0"/>
              <a:t>Technique used: SMOTE (Synthetic Minority Oversampling Technique) provided by the imbalanced-learn Python library in the SMOTE class.</a:t>
            </a:r>
          </a:p>
          <a:p>
            <a:pPr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Applied </a:t>
            </a:r>
            <a:r>
              <a:rPr lang="en-US" sz="1600" b="1" dirty="0"/>
              <a:t>under sampling </a:t>
            </a:r>
            <a:r>
              <a:rPr lang="en-US" sz="1600" dirty="0"/>
              <a:t>to achieve 2:1 ratio with the minority class (from 5529 to 1104).</a:t>
            </a:r>
          </a:p>
          <a:p>
            <a:pPr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Train set now has 1,656 rows (1104 “0”s / 552 “1”s)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A81BF7-8606-4ED7-96B7-95AA1201CB79}"/>
              </a:ext>
            </a:extLst>
          </p:cNvPr>
          <p:cNvSpPr txBox="1"/>
          <p:nvPr/>
        </p:nvSpPr>
        <p:spPr>
          <a:xfrm>
            <a:off x="983473" y="6374883"/>
            <a:ext cx="60976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https://machinelearningmastery.com/smote-oversampling-for-imbalanced-classification/</a:t>
            </a:r>
            <a:endParaRPr lang="en-US" sz="1200" dirty="0"/>
          </a:p>
        </p:txBody>
      </p:sp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C575C476-A13F-4AAD-8607-91BA4585C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4854" y="6559545"/>
            <a:ext cx="2743200" cy="365125"/>
          </a:xfrm>
        </p:spPr>
        <p:txBody>
          <a:bodyPr/>
          <a:lstStyle/>
          <a:p>
            <a:fld id="{EE240097-ED78-47A7-9691-525A8A933A9D}" type="slidenum">
              <a:rPr lang="he-IL" smtClean="0"/>
              <a:pPr/>
              <a:t>15</a:t>
            </a:fld>
            <a:endParaRPr lang="he-IL" dirty="0"/>
          </a:p>
        </p:txBody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2FFBAE93-AA35-4696-949D-1F9A0970F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047" y="1658005"/>
            <a:ext cx="2073812" cy="138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>
            <a:extLst>
              <a:ext uri="{FF2B5EF4-FFF2-40B4-BE49-F238E27FC236}">
                <a16:creationId xmlns:a16="http://schemas.microsoft.com/office/drawing/2014/main" id="{6946A468-276A-4297-AF69-0BDC0725C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3645" y="1658005"/>
            <a:ext cx="2073812" cy="138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48BB7330-C52E-4841-B6C4-1EE863A44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038" y="4426711"/>
            <a:ext cx="2300903" cy="141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E4F5EF7-747B-430C-A306-DAE3F3D6110F}"/>
              </a:ext>
            </a:extLst>
          </p:cNvPr>
          <p:cNvSpPr txBox="1"/>
          <p:nvPr/>
        </p:nvSpPr>
        <p:spPr>
          <a:xfrm>
            <a:off x="7030262" y="4007196"/>
            <a:ext cx="21755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he-IL"/>
            </a:defPPr>
            <a:lvl1pPr algn="ctr">
              <a:defRPr sz="1400" b="1"/>
            </a:lvl1pPr>
          </a:lstStyle>
          <a:p>
            <a:r>
              <a:rPr lang="en-US" dirty="0"/>
              <a:t>Original imbalanced data</a:t>
            </a:r>
            <a:endParaRPr lang="he-IL" dirty="0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AEFE8211-E06F-49F4-A6C9-7DD772C57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8726" y="4426711"/>
            <a:ext cx="2073813" cy="1435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D0EDB38-56BB-4629-9E7E-B92F66A64451}"/>
              </a:ext>
            </a:extLst>
          </p:cNvPr>
          <p:cNvSpPr txBox="1"/>
          <p:nvPr/>
        </p:nvSpPr>
        <p:spPr>
          <a:xfrm>
            <a:off x="9928727" y="3847165"/>
            <a:ext cx="21755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After over-sampling and under-sampling</a:t>
            </a:r>
            <a:endParaRPr lang="he-IL" sz="1400" b="1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C2B7BAFA-7ECD-48EA-BD45-68B618EB47B9}"/>
              </a:ext>
            </a:extLst>
          </p:cNvPr>
          <p:cNvSpPr/>
          <p:nvPr/>
        </p:nvSpPr>
        <p:spPr>
          <a:xfrm>
            <a:off x="9260022" y="4989708"/>
            <a:ext cx="563623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769E7F-5AE7-4052-B351-699F9F8E6AC2}"/>
              </a:ext>
            </a:extLst>
          </p:cNvPr>
          <p:cNvSpPr txBox="1"/>
          <p:nvPr/>
        </p:nvSpPr>
        <p:spPr>
          <a:xfrm>
            <a:off x="8118035" y="1098530"/>
            <a:ext cx="27791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he-IL"/>
            </a:defPPr>
            <a:lvl1pPr algn="ctr">
              <a:defRPr sz="1400" b="1"/>
            </a:lvl1pPr>
          </a:lstStyle>
          <a:p>
            <a:r>
              <a:rPr lang="en-US" dirty="0"/>
              <a:t>Over-sampling illustration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14958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9E063BB-A215-44DD-BA11-7CE95C8C8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04" y="1757358"/>
            <a:ext cx="11014191" cy="48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5E50F0E-08AB-4EE0-A62E-8EAE4C075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dirty="0"/>
              <a:t>Initial </a:t>
            </a:r>
            <a:r>
              <a:rPr lang="en-US" b="1" dirty="0"/>
              <a:t>Decision Tree Classifier Visualization</a:t>
            </a:r>
            <a:endParaRPr lang="he-IL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5F3577-B5FC-453A-950C-1AA9665D9C29}"/>
              </a:ext>
            </a:extLst>
          </p:cNvPr>
          <p:cNvSpPr txBox="1"/>
          <p:nvPr/>
        </p:nvSpPr>
        <p:spPr>
          <a:xfrm>
            <a:off x="838200" y="1392233"/>
            <a:ext cx="42291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Splitter = ‘random’ (default: ‘best’)</a:t>
            </a:r>
          </a:p>
          <a:p>
            <a:r>
              <a:rPr lang="en-US" sz="1400" dirty="0" err="1"/>
              <a:t>MaxDepth</a:t>
            </a:r>
            <a:r>
              <a:rPr lang="en-US" sz="1400" dirty="0"/>
              <a:t> = 4</a:t>
            </a:r>
          </a:p>
          <a:p>
            <a:r>
              <a:rPr lang="en-US" sz="1400" dirty="0" err="1"/>
              <a:t>MaxLeafNodes</a:t>
            </a:r>
            <a:r>
              <a:rPr lang="en-US" sz="1400" dirty="0"/>
              <a:t> = 10</a:t>
            </a:r>
          </a:p>
          <a:p>
            <a:r>
              <a:rPr lang="en-US" sz="1400" dirty="0"/>
              <a:t>Min Sample Leaf = 3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926BBBB3-570E-4982-A819-A456C8B49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5114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5E50F0E-08AB-4EE0-A62E-8EAE4C075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300" y="453592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Decision Tree Classifier</a:t>
            </a:r>
            <a:br>
              <a:rPr lang="en-US" b="1" dirty="0"/>
            </a:br>
            <a:r>
              <a:rPr lang="en-US" sz="2800" b="1" dirty="0"/>
              <a:t>(Grid Search : 10-fold cv)</a:t>
            </a:r>
            <a:endParaRPr lang="he-IL" b="1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435B187B-8700-4F85-9F43-1E38D8B42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17</a:t>
            </a:fld>
            <a:endParaRPr lang="he-IL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09AEC1D-E4BB-4531-BF93-03F2210D1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819798"/>
              </p:ext>
            </p:extLst>
          </p:nvPr>
        </p:nvGraphicFramePr>
        <p:xfrm>
          <a:off x="1016470" y="2924341"/>
          <a:ext cx="1522605" cy="2831460"/>
        </p:xfrm>
        <a:graphic>
          <a:graphicData uri="http://schemas.openxmlformats.org/drawingml/2006/table">
            <a:tbl>
              <a:tblPr rtl="1" firstRow="1" bandRow="1">
                <a:tableStyleId>{5202B0CA-FC54-4496-8BCA-5EF66A818D29}</a:tableStyleId>
              </a:tblPr>
              <a:tblGrid>
                <a:gridCol w="635636">
                  <a:extLst>
                    <a:ext uri="{9D8B030D-6E8A-4147-A177-3AD203B41FA5}">
                      <a16:colId xmlns:a16="http://schemas.microsoft.com/office/drawing/2014/main" val="2224559240"/>
                    </a:ext>
                  </a:extLst>
                </a:gridCol>
                <a:gridCol w="886969">
                  <a:extLst>
                    <a:ext uri="{9D8B030D-6E8A-4147-A177-3AD203B41FA5}">
                      <a16:colId xmlns:a16="http://schemas.microsoft.com/office/drawing/2014/main" val="765409499"/>
                    </a:ext>
                  </a:extLst>
                </a:gridCol>
              </a:tblGrid>
              <a:tr h="353646"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Score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Metric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02393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85%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Accuracy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19968"/>
                  </a:ext>
                </a:extLst>
              </a:tr>
              <a:tr h="355938"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8%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Precision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38894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25%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Recall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317003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82%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f1 (train)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045016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12%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f1 (test)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977404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57%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AUC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345762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0.38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RMSE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005939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92FF81D0-2338-40F7-9F8F-61794329CCF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6852" y="2751690"/>
            <a:ext cx="2137288" cy="171656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27F37DF-A993-4B89-9C44-B77CD25489DE}"/>
              </a:ext>
            </a:extLst>
          </p:cNvPr>
          <p:cNvSpPr txBox="1"/>
          <p:nvPr/>
        </p:nvSpPr>
        <p:spPr>
          <a:xfrm>
            <a:off x="3056690" y="2398119"/>
            <a:ext cx="2137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Confusion Matrix</a:t>
            </a:r>
            <a:endParaRPr lang="he-IL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360C7F2-5431-4661-9E3E-12172C9BE5E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44287" y="2422829"/>
            <a:ext cx="4286250" cy="400286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5FE9C1A-6FF4-4664-B058-E5997DCD157D}"/>
              </a:ext>
            </a:extLst>
          </p:cNvPr>
          <p:cNvSpPr txBox="1"/>
          <p:nvPr/>
        </p:nvSpPr>
        <p:spPr>
          <a:xfrm>
            <a:off x="7403907" y="2020275"/>
            <a:ext cx="321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Feature Importance</a:t>
            </a:r>
            <a:endParaRPr lang="he-IL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0D5C790-870F-490B-B2B0-DEAD8D59B440}"/>
              </a:ext>
            </a:extLst>
          </p:cNvPr>
          <p:cNvSpPr txBox="1"/>
          <p:nvPr/>
        </p:nvSpPr>
        <p:spPr>
          <a:xfrm>
            <a:off x="917978" y="6195914"/>
            <a:ext cx="6228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produces the same hyper-parameters</a:t>
            </a:r>
            <a:endParaRPr lang="he-IL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CDD0C2-A1F8-4B57-9DFE-56C27B4B1AAD}"/>
              </a:ext>
            </a:extLst>
          </p:cNvPr>
          <p:cNvSpPr txBox="1"/>
          <p:nvPr/>
        </p:nvSpPr>
        <p:spPr>
          <a:xfrm>
            <a:off x="917978" y="2398119"/>
            <a:ext cx="1978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GS with f1 scoring</a:t>
            </a:r>
            <a:endParaRPr lang="he-I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D1D1E7-6D88-4A97-837B-13B04115839C}"/>
              </a:ext>
            </a:extLst>
          </p:cNvPr>
          <p:cNvSpPr txBox="1"/>
          <p:nvPr/>
        </p:nvSpPr>
        <p:spPr>
          <a:xfrm>
            <a:off x="7385177" y="625587"/>
            <a:ext cx="404840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dt_param_grid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 { </a:t>
            </a:r>
          </a:p>
          <a:p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	'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max_depth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[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12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	'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min_samples_leaf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[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40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#'max_leaf_nodes': [5,8],</a:t>
            </a:r>
          </a:p>
          <a:p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	'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min_samples_split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[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55F4D2-7C0A-4813-89E1-0D70DB7CFB4E}"/>
              </a:ext>
            </a:extLst>
          </p:cNvPr>
          <p:cNvSpPr txBox="1"/>
          <p:nvPr/>
        </p:nvSpPr>
        <p:spPr>
          <a:xfrm>
            <a:off x="917496" y="582658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GS with </a:t>
            </a:r>
            <a:r>
              <a:rPr lang="en-US" b="1" dirty="0" err="1"/>
              <a:t>auc</a:t>
            </a:r>
            <a:r>
              <a:rPr lang="en-US" b="1" dirty="0"/>
              <a:t>-roc scoring</a:t>
            </a:r>
            <a:endParaRPr lang="he-IL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028C46-D579-40B0-B37F-1EACEC6DC9C3}"/>
              </a:ext>
            </a:extLst>
          </p:cNvPr>
          <p:cNvSpPr txBox="1"/>
          <p:nvPr/>
        </p:nvSpPr>
        <p:spPr>
          <a:xfrm>
            <a:off x="806380" y="1684165"/>
            <a:ext cx="663790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dirty="0">
                <a:effectLst/>
                <a:latin typeface="Courier New" panose="02070309020205020404" pitchFamily="49" charset="0"/>
              </a:rPr>
              <a:t>Best Parameters:{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max_depth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12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'min_samples_leaf'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b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min_samples_split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400" b="0" dirty="0">
                <a:effectLst/>
                <a:latin typeface="Courier New" panose="02070309020205020404" pitchFamily="49" charset="0"/>
              </a:rPr>
              <a:t>}</a:t>
            </a:r>
          </a:p>
          <a:p>
            <a:endParaRPr lang="he-IL" sz="1400" dirty="0">
              <a:solidFill>
                <a:srgbClr val="A31515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085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5E50F0E-08AB-4EE0-A62E-8EAE4C075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276" y="358359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Random Forest Classifier</a:t>
            </a:r>
            <a:br>
              <a:rPr lang="en-US" b="1" dirty="0"/>
            </a:br>
            <a:r>
              <a:rPr lang="en-US" sz="3100" b="1" dirty="0"/>
              <a:t>(Grid Search : 5-fold cv)</a:t>
            </a:r>
            <a:endParaRPr lang="he-IL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766DE-8110-47D8-9F1E-B0619C914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18</a:t>
            </a:fld>
            <a:endParaRPr lang="he-IL"/>
          </a:p>
        </p:txBody>
      </p:sp>
      <p:graphicFrame>
        <p:nvGraphicFramePr>
          <p:cNvPr id="13" name="Table 2">
            <a:extLst>
              <a:ext uri="{FF2B5EF4-FFF2-40B4-BE49-F238E27FC236}">
                <a16:creationId xmlns:a16="http://schemas.microsoft.com/office/drawing/2014/main" id="{240B7C6C-7B03-4CF3-A344-B87319129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217870"/>
              </p:ext>
            </p:extLst>
          </p:nvPr>
        </p:nvGraphicFramePr>
        <p:xfrm>
          <a:off x="897438" y="2962522"/>
          <a:ext cx="1522605" cy="2831460"/>
        </p:xfrm>
        <a:graphic>
          <a:graphicData uri="http://schemas.openxmlformats.org/drawingml/2006/table">
            <a:tbl>
              <a:tblPr rtl="1" firstRow="1" bandRow="1">
                <a:tableStyleId>{5202B0CA-FC54-4496-8BCA-5EF66A818D29}</a:tableStyleId>
              </a:tblPr>
              <a:tblGrid>
                <a:gridCol w="635636">
                  <a:extLst>
                    <a:ext uri="{9D8B030D-6E8A-4147-A177-3AD203B41FA5}">
                      <a16:colId xmlns:a16="http://schemas.microsoft.com/office/drawing/2014/main" val="2224559240"/>
                    </a:ext>
                  </a:extLst>
                </a:gridCol>
                <a:gridCol w="886969">
                  <a:extLst>
                    <a:ext uri="{9D8B030D-6E8A-4147-A177-3AD203B41FA5}">
                      <a16:colId xmlns:a16="http://schemas.microsoft.com/office/drawing/2014/main" val="765409499"/>
                    </a:ext>
                  </a:extLst>
                </a:gridCol>
              </a:tblGrid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Score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Metric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02393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90%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Accuracy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19968"/>
                  </a:ext>
                </a:extLst>
              </a:tr>
              <a:tr h="355938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7%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Precision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38894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12%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Recall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317003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98%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f1 (train)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045016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9%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f1 (test)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278863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53%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AUC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520294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0.32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RMSE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005939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6D618DA8-5F11-45F0-8596-4EBEE1BB1ED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28245" y="3288218"/>
            <a:ext cx="1629086" cy="152726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C475B26-0EB2-4D06-A8A9-83DDB8AF4CAC}"/>
              </a:ext>
            </a:extLst>
          </p:cNvPr>
          <p:cNvSpPr txBox="1"/>
          <p:nvPr/>
        </p:nvSpPr>
        <p:spPr>
          <a:xfrm>
            <a:off x="2815170" y="2915202"/>
            <a:ext cx="2137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Confusion Matrix</a:t>
            </a:r>
            <a:endParaRPr lang="he-IL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474319-3126-4C18-B6E8-51E4244EAC41}"/>
              </a:ext>
            </a:extLst>
          </p:cNvPr>
          <p:cNvSpPr txBox="1"/>
          <p:nvPr/>
        </p:nvSpPr>
        <p:spPr>
          <a:xfrm>
            <a:off x="836817" y="1882904"/>
            <a:ext cx="46688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GS with f1 scoring</a:t>
            </a:r>
            <a:endParaRPr lang="he-IL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70B366-0C45-4531-92C0-C9EC264F214B}"/>
              </a:ext>
            </a:extLst>
          </p:cNvPr>
          <p:cNvSpPr txBox="1"/>
          <p:nvPr/>
        </p:nvSpPr>
        <p:spPr>
          <a:xfrm>
            <a:off x="6870266" y="1900691"/>
            <a:ext cx="46688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GS with </a:t>
            </a:r>
            <a:r>
              <a:rPr lang="en-US" b="1" dirty="0" err="1"/>
              <a:t>auc</a:t>
            </a:r>
            <a:r>
              <a:rPr lang="en-US" b="1" dirty="0"/>
              <a:t>-roc scoring</a:t>
            </a:r>
            <a:endParaRPr lang="he-IL" dirty="0"/>
          </a:p>
        </p:txBody>
      </p:sp>
      <p:graphicFrame>
        <p:nvGraphicFramePr>
          <p:cNvPr id="30" name="Table 2">
            <a:extLst>
              <a:ext uri="{FF2B5EF4-FFF2-40B4-BE49-F238E27FC236}">
                <a16:creationId xmlns:a16="http://schemas.microsoft.com/office/drawing/2014/main" id="{27E8208E-6954-4200-9248-21EBA682F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926500"/>
              </p:ext>
            </p:extLst>
          </p:nvPr>
        </p:nvGraphicFramePr>
        <p:xfrm>
          <a:off x="6957344" y="2962522"/>
          <a:ext cx="1522605" cy="2831460"/>
        </p:xfrm>
        <a:graphic>
          <a:graphicData uri="http://schemas.openxmlformats.org/drawingml/2006/table">
            <a:tbl>
              <a:tblPr rtl="1" firstRow="1" bandRow="1">
                <a:tableStyleId>{5202B0CA-FC54-4496-8BCA-5EF66A818D29}</a:tableStyleId>
              </a:tblPr>
              <a:tblGrid>
                <a:gridCol w="635636">
                  <a:extLst>
                    <a:ext uri="{9D8B030D-6E8A-4147-A177-3AD203B41FA5}">
                      <a16:colId xmlns:a16="http://schemas.microsoft.com/office/drawing/2014/main" val="2224559240"/>
                    </a:ext>
                  </a:extLst>
                </a:gridCol>
                <a:gridCol w="886969">
                  <a:extLst>
                    <a:ext uri="{9D8B030D-6E8A-4147-A177-3AD203B41FA5}">
                      <a16:colId xmlns:a16="http://schemas.microsoft.com/office/drawing/2014/main" val="765409499"/>
                    </a:ext>
                  </a:extLst>
                </a:gridCol>
              </a:tblGrid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Score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Metric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02393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92%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Accuracy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19968"/>
                  </a:ext>
                </a:extLst>
              </a:tr>
              <a:tr h="355938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8%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Precision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38894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11%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Recall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317003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92%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f1 (train)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045016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9%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f1 (test)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205480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53%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AUC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002547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0.29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RMSE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005939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246D7C20-B4DB-4F27-8AA4-87442F5012CC}"/>
              </a:ext>
            </a:extLst>
          </p:cNvPr>
          <p:cNvSpPr txBox="1"/>
          <p:nvPr/>
        </p:nvSpPr>
        <p:spPr>
          <a:xfrm>
            <a:off x="8875076" y="2932489"/>
            <a:ext cx="2137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Confusion Matrix</a:t>
            </a:r>
            <a:endParaRPr lang="he-IL" b="1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665A97A-3287-4B36-AFC6-B33E5683C14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6630" y="3426779"/>
            <a:ext cx="1644159" cy="13568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D0C9770-8956-420D-B7A9-F94310E2A485}"/>
              </a:ext>
            </a:extLst>
          </p:cNvPr>
          <p:cNvSpPr txBox="1"/>
          <p:nvPr/>
        </p:nvSpPr>
        <p:spPr>
          <a:xfrm>
            <a:off x="6816412" y="660187"/>
            <a:ext cx="49368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rf_param_grid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{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n_estimators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:[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500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1000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max_depth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:[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12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</a:t>
            </a:r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#'min_samples_leaf': [1, 2, 4],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'criterion'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:[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gini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'entropy'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ECC6DB-A8D3-48DB-A6AB-C57E5F51C258}"/>
              </a:ext>
            </a:extLst>
          </p:cNvPr>
          <p:cNvSpPr txBox="1"/>
          <p:nvPr/>
        </p:nvSpPr>
        <p:spPr>
          <a:xfrm>
            <a:off x="785276" y="2208744"/>
            <a:ext cx="49379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dirty="0">
                <a:effectLst/>
                <a:latin typeface="Courier New" panose="02070309020205020404" pitchFamily="49" charset="0"/>
              </a:rPr>
              <a:t>Best Parameters: {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'criterion'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gini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>
                <a:effectLst/>
                <a:latin typeface="Courier New" panose="02070309020205020404" pitchFamily="49" charset="0"/>
              </a:rPr>
              <a:t>,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max_depth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pt-BR" sz="1400" b="0" dirty="0">
                <a:effectLst/>
                <a:latin typeface="Courier New" panose="02070309020205020404" pitchFamily="49" charset="0"/>
              </a:rPr>
              <a:t>,</a:t>
            </a:r>
            <a:r>
              <a:rPr lang="pt-B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n_estimators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500</a:t>
            </a:r>
            <a:r>
              <a:rPr lang="en-US" sz="1400" b="0" dirty="0">
                <a:effectLst/>
                <a:latin typeface="Courier New" panose="02070309020205020404" pitchFamily="49" charset="0"/>
              </a:rPr>
              <a:t>}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endParaRPr lang="he-IL" sz="1400" dirty="0">
              <a:latin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C6E1B8-6E50-4592-8015-CB29D3C75010}"/>
              </a:ext>
            </a:extLst>
          </p:cNvPr>
          <p:cNvSpPr txBox="1"/>
          <p:nvPr/>
        </p:nvSpPr>
        <p:spPr>
          <a:xfrm>
            <a:off x="6870266" y="2252236"/>
            <a:ext cx="49379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dirty="0">
                <a:effectLst/>
                <a:latin typeface="Courier New" panose="02070309020205020404" pitchFamily="49" charset="0"/>
              </a:rPr>
              <a:t>Best Parameters: {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criterion'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'entropy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>
                <a:effectLst/>
                <a:latin typeface="Courier New" panose="02070309020205020404" pitchFamily="49" charset="0"/>
              </a:rPr>
              <a:t>,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max_depth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12</a:t>
            </a:r>
            <a:r>
              <a:rPr lang="pt-BR" sz="1400" b="0" dirty="0">
                <a:effectLst/>
                <a:latin typeface="Courier New" panose="02070309020205020404" pitchFamily="49" charset="0"/>
              </a:rPr>
              <a:t>,</a:t>
            </a:r>
            <a:r>
              <a:rPr lang="pt-B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n_estimators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500</a:t>
            </a:r>
            <a:r>
              <a:rPr lang="en-US" sz="1400" b="0" dirty="0">
                <a:effectLst/>
                <a:latin typeface="Courier New" panose="02070309020205020404" pitchFamily="49" charset="0"/>
              </a:rPr>
              <a:t>}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endParaRPr lang="he-IL" sz="1400" dirty="0">
              <a:latin typeface="Courier New" panose="02070309020205020404" pitchFamily="49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D7266-FE8F-4212-AEB1-53F088A1106E}"/>
              </a:ext>
            </a:extLst>
          </p:cNvPr>
          <p:cNvCxnSpPr>
            <a:cxnSpLocks/>
          </p:cNvCxnSpPr>
          <p:nvPr/>
        </p:nvCxnSpPr>
        <p:spPr>
          <a:xfrm>
            <a:off x="5779670" y="1690688"/>
            <a:ext cx="0" cy="4278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708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5E50F0E-08AB-4EE0-A62E-8EAE4C075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Logistic Regression</a:t>
            </a:r>
            <a:br>
              <a:rPr lang="en-US" b="1" dirty="0"/>
            </a:br>
            <a:r>
              <a:rPr lang="en-US" sz="3100" b="1" dirty="0"/>
              <a:t>(Grid Search : 10-fold cv)</a:t>
            </a:r>
            <a:endParaRPr lang="he-IL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52BD5F-DD3D-486E-9070-9B92618E6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19</a:t>
            </a:fld>
            <a:endParaRPr lang="he-IL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56842D4-151D-4D05-B348-53200CFA3863}"/>
              </a:ext>
            </a:extLst>
          </p:cNvPr>
          <p:cNvCxnSpPr>
            <a:cxnSpLocks/>
          </p:cNvCxnSpPr>
          <p:nvPr/>
        </p:nvCxnSpPr>
        <p:spPr>
          <a:xfrm>
            <a:off x="5779670" y="1690688"/>
            <a:ext cx="0" cy="4278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098657C-2D27-430C-A081-12566120F3D0}"/>
              </a:ext>
            </a:extLst>
          </p:cNvPr>
          <p:cNvSpPr txBox="1"/>
          <p:nvPr/>
        </p:nvSpPr>
        <p:spPr>
          <a:xfrm>
            <a:off x="909401" y="1755783"/>
            <a:ext cx="46688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GS with f1 scoring</a:t>
            </a:r>
            <a:endParaRPr lang="he-IL" dirty="0"/>
          </a:p>
        </p:txBody>
      </p:sp>
      <p:graphicFrame>
        <p:nvGraphicFramePr>
          <p:cNvPr id="24" name="Table 2">
            <a:extLst>
              <a:ext uri="{FF2B5EF4-FFF2-40B4-BE49-F238E27FC236}">
                <a16:creationId xmlns:a16="http://schemas.microsoft.com/office/drawing/2014/main" id="{0A28A97B-AAE5-49D1-B8AD-2C97CF811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091048"/>
              </p:ext>
            </p:extLst>
          </p:nvPr>
        </p:nvGraphicFramePr>
        <p:xfrm>
          <a:off x="974798" y="2518108"/>
          <a:ext cx="1522605" cy="2831460"/>
        </p:xfrm>
        <a:graphic>
          <a:graphicData uri="http://schemas.openxmlformats.org/drawingml/2006/table">
            <a:tbl>
              <a:tblPr rtl="1" firstRow="1" bandRow="1">
                <a:tableStyleId>{5202B0CA-FC54-4496-8BCA-5EF66A818D29}</a:tableStyleId>
              </a:tblPr>
              <a:tblGrid>
                <a:gridCol w="635636">
                  <a:extLst>
                    <a:ext uri="{9D8B030D-6E8A-4147-A177-3AD203B41FA5}">
                      <a16:colId xmlns:a16="http://schemas.microsoft.com/office/drawing/2014/main" val="2224559240"/>
                    </a:ext>
                  </a:extLst>
                </a:gridCol>
                <a:gridCol w="886969">
                  <a:extLst>
                    <a:ext uri="{9D8B030D-6E8A-4147-A177-3AD203B41FA5}">
                      <a16:colId xmlns:a16="http://schemas.microsoft.com/office/drawing/2014/main" val="765409499"/>
                    </a:ext>
                  </a:extLst>
                </a:gridCol>
              </a:tblGrid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Score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Metric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02393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85%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Accuracy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19968"/>
                  </a:ext>
                </a:extLst>
              </a:tr>
              <a:tr h="355938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8%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Precision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38894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29%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Recall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317003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44%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f1 (train)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045016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13%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f1 (test)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47814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58%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AUC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110585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0.38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RMSE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005939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277D8B0F-9713-4D39-961A-F18F6ED0909A}"/>
              </a:ext>
            </a:extLst>
          </p:cNvPr>
          <p:cNvSpPr txBox="1"/>
          <p:nvPr/>
        </p:nvSpPr>
        <p:spPr>
          <a:xfrm>
            <a:off x="2875330" y="2602383"/>
            <a:ext cx="2137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Confusion Matrix</a:t>
            </a:r>
            <a:endParaRPr lang="he-IL" b="1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849D498-2122-4B23-8775-4AA93C2BB2E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51079" y="2987799"/>
            <a:ext cx="1706964" cy="143827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A5F54F7-3778-4BE3-9DA7-B282A335107D}"/>
              </a:ext>
            </a:extLst>
          </p:cNvPr>
          <p:cNvSpPr txBox="1"/>
          <p:nvPr/>
        </p:nvSpPr>
        <p:spPr>
          <a:xfrm>
            <a:off x="6512106" y="1740289"/>
            <a:ext cx="46688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GS with roc-</a:t>
            </a:r>
            <a:r>
              <a:rPr lang="en-US" b="1" dirty="0" err="1"/>
              <a:t>auc</a:t>
            </a:r>
            <a:r>
              <a:rPr lang="en-US" b="1" dirty="0"/>
              <a:t> scoring</a:t>
            </a:r>
            <a:endParaRPr lang="he-IL" dirty="0"/>
          </a:p>
        </p:txBody>
      </p:sp>
      <p:graphicFrame>
        <p:nvGraphicFramePr>
          <p:cNvPr id="30" name="Table 2">
            <a:extLst>
              <a:ext uri="{FF2B5EF4-FFF2-40B4-BE49-F238E27FC236}">
                <a16:creationId xmlns:a16="http://schemas.microsoft.com/office/drawing/2014/main" id="{D59813D6-C03F-4CF6-A302-317561969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249762"/>
              </p:ext>
            </p:extLst>
          </p:nvPr>
        </p:nvGraphicFramePr>
        <p:xfrm>
          <a:off x="6551696" y="2518108"/>
          <a:ext cx="1522605" cy="2831460"/>
        </p:xfrm>
        <a:graphic>
          <a:graphicData uri="http://schemas.openxmlformats.org/drawingml/2006/table">
            <a:tbl>
              <a:tblPr rtl="1" firstRow="1" bandRow="1">
                <a:tableStyleId>{5202B0CA-FC54-4496-8BCA-5EF66A818D29}</a:tableStyleId>
              </a:tblPr>
              <a:tblGrid>
                <a:gridCol w="635636">
                  <a:extLst>
                    <a:ext uri="{9D8B030D-6E8A-4147-A177-3AD203B41FA5}">
                      <a16:colId xmlns:a16="http://schemas.microsoft.com/office/drawing/2014/main" val="2224559240"/>
                    </a:ext>
                  </a:extLst>
                </a:gridCol>
                <a:gridCol w="886969">
                  <a:extLst>
                    <a:ext uri="{9D8B030D-6E8A-4147-A177-3AD203B41FA5}">
                      <a16:colId xmlns:a16="http://schemas.microsoft.com/office/drawing/2014/main" val="765409499"/>
                    </a:ext>
                  </a:extLst>
                </a:gridCol>
              </a:tblGrid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Score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Metric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02393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86%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Accuracy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19968"/>
                  </a:ext>
                </a:extLst>
              </a:tr>
              <a:tr h="355938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8%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Precision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38894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25%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Recall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317003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42%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f1 (train)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045016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12%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f1 (test)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442062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57%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AUC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62665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0.37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RMSE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005939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5F965E1A-2946-4A27-B8E9-51CED3E43E69}"/>
              </a:ext>
            </a:extLst>
          </p:cNvPr>
          <p:cNvSpPr txBox="1"/>
          <p:nvPr/>
        </p:nvSpPr>
        <p:spPr>
          <a:xfrm>
            <a:off x="8450773" y="2592417"/>
            <a:ext cx="2137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Confusion Matrix</a:t>
            </a:r>
            <a:endParaRPr lang="he-IL" b="1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0137036-22F1-442F-A9F7-AC5B302DD9E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99637" y="3045882"/>
            <a:ext cx="1634065" cy="128607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1A03F27-B857-422F-9989-E41E81EDB529}"/>
              </a:ext>
            </a:extLst>
          </p:cNvPr>
          <p:cNvSpPr txBox="1"/>
          <p:nvPr/>
        </p:nvSpPr>
        <p:spPr>
          <a:xfrm>
            <a:off x="6181767" y="590524"/>
            <a:ext cx="477252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lr_param_grid = </a:t>
            </a:r>
          </a:p>
          <a:p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pt-BR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'C'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[</a:t>
            </a:r>
            <a:r>
              <a:rPr lang="pt-B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0.001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0.01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0.1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</a:t>
            </a:r>
          </a:p>
          <a:p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'tol'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[</a:t>
            </a:r>
            <a:r>
              <a:rPr lang="pt-B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0.001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0.0001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94259D-0A9D-4DE1-B50E-18E4B505C17C}"/>
              </a:ext>
            </a:extLst>
          </p:cNvPr>
          <p:cNvSpPr txBox="1"/>
          <p:nvPr/>
        </p:nvSpPr>
        <p:spPr>
          <a:xfrm>
            <a:off x="909401" y="2075477"/>
            <a:ext cx="49379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dirty="0">
                <a:effectLst/>
                <a:latin typeface="Courier New" panose="02070309020205020404" pitchFamily="49" charset="0"/>
              </a:rPr>
              <a:t>Best Parameters: {</a:t>
            </a:r>
            <a:r>
              <a:rPr lang="pt-BR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'C'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pt-B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pt-BR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'tol'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pt-B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0.001</a:t>
            </a:r>
            <a:r>
              <a:rPr lang="pt-BR" sz="1400" dirty="0">
                <a:latin typeface="Courier New" panose="02070309020205020404" pitchFamily="49" charset="0"/>
              </a:rPr>
              <a:t>}</a:t>
            </a:r>
            <a:endParaRPr lang="he-IL" sz="1400" dirty="0">
              <a:latin typeface="Courier New" panose="020703090202050204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EE6FE5-5C43-405D-A3CA-9114BA3FC270}"/>
              </a:ext>
            </a:extLst>
          </p:cNvPr>
          <p:cNvSpPr txBox="1"/>
          <p:nvPr/>
        </p:nvSpPr>
        <p:spPr>
          <a:xfrm>
            <a:off x="6533268" y="2098651"/>
            <a:ext cx="44172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dirty="0">
                <a:effectLst/>
                <a:latin typeface="Courier New" panose="02070309020205020404" pitchFamily="49" charset="0"/>
              </a:rPr>
              <a:t>Best Parameters:{</a:t>
            </a:r>
            <a:r>
              <a:rPr lang="pt-BR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'C'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pt-B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pt-BR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'tol'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pt-B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0.001</a:t>
            </a:r>
            <a:r>
              <a:rPr lang="pt-BR" sz="1400" dirty="0">
                <a:latin typeface="Courier New" panose="02070309020205020404" pitchFamily="49" charset="0"/>
              </a:rPr>
              <a:t>}</a:t>
            </a:r>
            <a:endParaRPr lang="he-IL" sz="14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649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5FD58-BEAA-4090-B318-3A89DFB74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  <a:endParaRPr lang="he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2F528-0B52-4ABB-9F35-B551F8AF4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69390"/>
            <a:ext cx="10842523" cy="506738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Dataset and Objective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EDA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Data Transformation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Data Enrichment (added two </a:t>
            </a:r>
            <a:r>
              <a:rPr lang="en-US" sz="1800" dirty="0" err="1"/>
              <a:t>csv</a:t>
            </a:r>
            <a:r>
              <a:rPr lang="en-US" sz="1800" dirty="0"/>
              <a:t> files; using scraping library </a:t>
            </a:r>
            <a:r>
              <a:rPr lang="en-US" sz="1800" dirty="0" err="1"/>
              <a:t>BeautifulSoup</a:t>
            </a:r>
            <a:r>
              <a:rPr lang="en-US" sz="1800" dirty="0"/>
              <a:t>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Feature Engineering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Handling Missing Values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Pre-Processing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Handling Data Imbalance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Classification Models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Decision Tree Classifier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Random Forest Classifier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Logistic Regression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err="1"/>
              <a:t>ADABoost</a:t>
            </a:r>
            <a:r>
              <a:rPr lang="en-US" sz="1800" dirty="0"/>
              <a:t> Classifier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Model Comparison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Discussion and Summary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Further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97335-7769-489F-9CE1-D99E34B56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737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9BBD60C6-8A7C-421E-8294-68788136A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072" y="2060520"/>
            <a:ext cx="5442284" cy="395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CB49427-BCAB-4909-A55C-2D36E2D14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Logistic Regression – ROC Curve</a:t>
            </a:r>
            <a:br>
              <a:rPr lang="en-US" b="1" dirty="0"/>
            </a:br>
            <a:r>
              <a:rPr lang="en-US" sz="3600" dirty="0"/>
              <a:t>(Receiver Operating Characteristics Curve)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79677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5E50F0E-08AB-4EE0-A62E-8EAE4C075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ADA Boost Classifier</a:t>
            </a:r>
            <a:br>
              <a:rPr lang="en-US" b="1" dirty="0"/>
            </a:br>
            <a:r>
              <a:rPr lang="en-US" sz="3100" b="1" dirty="0"/>
              <a:t>(Grid Search : 5-fold cv)</a:t>
            </a:r>
            <a:endParaRPr lang="he-IL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3819E-E4AB-4D49-8017-D00FE24AC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21</a:t>
            </a:fld>
            <a:endParaRPr lang="he-I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2CAB58-349B-43F9-96D4-BB349AB6A347}"/>
              </a:ext>
            </a:extLst>
          </p:cNvPr>
          <p:cNvSpPr txBox="1"/>
          <p:nvPr/>
        </p:nvSpPr>
        <p:spPr>
          <a:xfrm>
            <a:off x="5941738" y="101143"/>
            <a:ext cx="6325085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he-IL"/>
            </a:defPPr>
          </a:lstStyle>
          <a:p>
            <a:r>
              <a:rPr lang="en-US" sz="1300" dirty="0"/>
              <a:t>AdaBoost (</a:t>
            </a:r>
            <a:r>
              <a:rPr lang="en-US" sz="1300" dirty="0">
                <a:solidFill>
                  <a:srgbClr val="FF0000"/>
                </a:solidFill>
              </a:rPr>
              <a:t>Adaptive Boosting</a:t>
            </a:r>
            <a:r>
              <a:rPr lang="en-US" sz="1300" dirty="0"/>
              <a:t>) – fitting a sequence of weak learners on repeatedly modified versions of the data. In each iteration, misclassified samples from the previous iteration are given higher weights, while the correctly-classified samples are given lower weights.</a:t>
            </a:r>
            <a:endParaRPr lang="he-IL" sz="13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F9C687-545F-49C0-ABA9-9E61FE9E898C}"/>
              </a:ext>
            </a:extLst>
          </p:cNvPr>
          <p:cNvSpPr txBox="1"/>
          <p:nvPr/>
        </p:nvSpPr>
        <p:spPr>
          <a:xfrm>
            <a:off x="882315" y="2286437"/>
            <a:ext cx="46688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GS with f1 scoring</a:t>
            </a:r>
            <a:endParaRPr lang="he-IL" dirty="0"/>
          </a:p>
        </p:txBody>
      </p:sp>
      <p:graphicFrame>
        <p:nvGraphicFramePr>
          <p:cNvPr id="20" name="Table 2">
            <a:extLst>
              <a:ext uri="{FF2B5EF4-FFF2-40B4-BE49-F238E27FC236}">
                <a16:creationId xmlns:a16="http://schemas.microsoft.com/office/drawing/2014/main" id="{D252AC5C-9822-4FC3-B4AA-1BCB3C364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143539"/>
              </p:ext>
            </p:extLst>
          </p:nvPr>
        </p:nvGraphicFramePr>
        <p:xfrm>
          <a:off x="954503" y="2781523"/>
          <a:ext cx="1522605" cy="2831460"/>
        </p:xfrm>
        <a:graphic>
          <a:graphicData uri="http://schemas.openxmlformats.org/drawingml/2006/table">
            <a:tbl>
              <a:tblPr rtl="1" firstRow="1" bandRow="1">
                <a:tableStyleId>{5202B0CA-FC54-4496-8BCA-5EF66A818D29}</a:tableStyleId>
              </a:tblPr>
              <a:tblGrid>
                <a:gridCol w="635636">
                  <a:extLst>
                    <a:ext uri="{9D8B030D-6E8A-4147-A177-3AD203B41FA5}">
                      <a16:colId xmlns:a16="http://schemas.microsoft.com/office/drawing/2014/main" val="2224559240"/>
                    </a:ext>
                  </a:extLst>
                </a:gridCol>
                <a:gridCol w="886969">
                  <a:extLst>
                    <a:ext uri="{9D8B030D-6E8A-4147-A177-3AD203B41FA5}">
                      <a16:colId xmlns:a16="http://schemas.microsoft.com/office/drawing/2014/main" val="765409499"/>
                    </a:ext>
                  </a:extLst>
                </a:gridCol>
              </a:tblGrid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Score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Metric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02393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93%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Accuracy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19968"/>
                  </a:ext>
                </a:extLst>
              </a:tr>
              <a:tr h="355938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9%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Precision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38894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9%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Recall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317003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37%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f1 (train)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045016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9%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f1 (test)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367588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53%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AUC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455703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0.26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RMSE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005939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61D079CE-22B1-4CAA-960C-A9EE7B0ED5B9}"/>
              </a:ext>
            </a:extLst>
          </p:cNvPr>
          <p:cNvSpPr txBox="1"/>
          <p:nvPr/>
        </p:nvSpPr>
        <p:spPr>
          <a:xfrm>
            <a:off x="2986744" y="2639536"/>
            <a:ext cx="2137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Confusion Matrix</a:t>
            </a:r>
            <a:endParaRPr lang="he-IL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5B99B5B-A20C-4844-81FA-7E1DE61613B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43497" y="3008868"/>
            <a:ext cx="1577771" cy="1460277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2F403C0F-E7AB-4462-B52B-626DF64AA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398" y="3322926"/>
            <a:ext cx="4838700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5661F69-F700-4E87-9A92-18FC0D176618}"/>
              </a:ext>
            </a:extLst>
          </p:cNvPr>
          <p:cNvSpPr txBox="1"/>
          <p:nvPr/>
        </p:nvSpPr>
        <p:spPr>
          <a:xfrm>
            <a:off x="5941738" y="932779"/>
            <a:ext cx="61160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ada_param_grid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{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n_estimators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[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1000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</a:t>
            </a:r>
            <a:b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learning_rate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[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0.01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0.001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1D90BD-A801-4EBA-84AD-2D8922F22D9F}"/>
              </a:ext>
            </a:extLst>
          </p:cNvPr>
          <p:cNvSpPr txBox="1"/>
          <p:nvPr/>
        </p:nvSpPr>
        <p:spPr>
          <a:xfrm>
            <a:off x="882315" y="1661582"/>
            <a:ext cx="49379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dirty="0">
                <a:effectLst/>
                <a:latin typeface="Courier New" panose="02070309020205020404" pitchFamily="49" charset="0"/>
              </a:rPr>
              <a:t>Best Parameters: {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learning_rate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0.01</a:t>
            </a:r>
            <a:r>
              <a:rPr lang="en-US" sz="1400" b="0" dirty="0">
                <a:effectLst/>
                <a:latin typeface="Courier New" panose="02070309020205020404" pitchFamily="49" charset="0"/>
              </a:rPr>
              <a:t>,</a:t>
            </a:r>
            <a:b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</a:b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n_estimators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1000</a:t>
            </a:r>
            <a:r>
              <a:rPr lang="en-US" sz="1400" b="0" dirty="0">
                <a:effectLst/>
                <a:latin typeface="Courier New" panose="02070309020205020404" pitchFamily="49" charset="0"/>
              </a:rPr>
              <a:t>}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endParaRPr lang="he-IL" sz="1400" dirty="0">
              <a:latin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A259E0-F468-4AF4-BF8D-6A9C09FE02F6}"/>
              </a:ext>
            </a:extLst>
          </p:cNvPr>
          <p:cNvSpPr txBox="1"/>
          <p:nvPr/>
        </p:nvSpPr>
        <p:spPr>
          <a:xfrm>
            <a:off x="6399279" y="2755568"/>
            <a:ext cx="6228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produces the same hyper-parameters</a:t>
            </a:r>
            <a:endParaRPr lang="he-IL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9EDDA1-A33E-47EA-85AD-55A2F8A2F252}"/>
              </a:ext>
            </a:extLst>
          </p:cNvPr>
          <p:cNvSpPr txBox="1"/>
          <p:nvPr/>
        </p:nvSpPr>
        <p:spPr>
          <a:xfrm>
            <a:off x="6398797" y="238623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GS with </a:t>
            </a:r>
            <a:r>
              <a:rPr lang="en-US" b="1" dirty="0" err="1"/>
              <a:t>auc</a:t>
            </a:r>
            <a:r>
              <a:rPr lang="en-US" b="1" dirty="0"/>
              <a:t>-roc scoring</a:t>
            </a:r>
            <a:endParaRPr lang="he-IL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3A7866-B5C6-40A6-8214-EA60CBCF634A}"/>
              </a:ext>
            </a:extLst>
          </p:cNvPr>
          <p:cNvCxnSpPr>
            <a:cxnSpLocks/>
          </p:cNvCxnSpPr>
          <p:nvPr/>
        </p:nvCxnSpPr>
        <p:spPr>
          <a:xfrm>
            <a:off x="5708109" y="2184802"/>
            <a:ext cx="0" cy="4278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390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6A1AB1B-2A24-42F0-953F-F7CC61D64B1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4636" y="2641840"/>
            <a:ext cx="1884629" cy="1587974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26FFB17-9396-4F25-8FC4-993B6001C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Model Comparison: Confusion Matrices</a:t>
            </a:r>
            <a:endParaRPr lang="he-IL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A8B3CC-C49B-4E32-A72F-EE3277EFDDDE}"/>
              </a:ext>
            </a:extLst>
          </p:cNvPr>
          <p:cNvSpPr txBox="1"/>
          <p:nvPr/>
        </p:nvSpPr>
        <p:spPr>
          <a:xfrm>
            <a:off x="1014636" y="2186891"/>
            <a:ext cx="3072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Logistic Regression</a:t>
            </a:r>
            <a:endParaRPr lang="he-IL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93C9A4-0C0C-40A6-94D4-8292D4B2EFA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51485" y="2635013"/>
            <a:ext cx="1609831" cy="14899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6DDB79-ECB3-4F7B-BFC8-49C211C7B347}"/>
              </a:ext>
            </a:extLst>
          </p:cNvPr>
          <p:cNvSpPr txBox="1"/>
          <p:nvPr/>
        </p:nvSpPr>
        <p:spPr>
          <a:xfrm>
            <a:off x="9332336" y="2186891"/>
            <a:ext cx="3072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ADA Booster</a:t>
            </a:r>
            <a:endParaRPr lang="he-IL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BAF85BC-8352-4EEF-BCD9-BAD0E3D8EBC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1275" y="2665366"/>
            <a:ext cx="1629086" cy="152726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DC7D355-8F35-4CEC-B002-53E0DCEC5D20}"/>
              </a:ext>
            </a:extLst>
          </p:cNvPr>
          <p:cNvSpPr txBox="1"/>
          <p:nvPr/>
        </p:nvSpPr>
        <p:spPr>
          <a:xfrm>
            <a:off x="6761275" y="2186891"/>
            <a:ext cx="3072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Random Forest</a:t>
            </a:r>
            <a:endParaRPr lang="he-IL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434DBFC-978A-487D-897D-B67E071AD85D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45726" y="2600564"/>
            <a:ext cx="2137288" cy="171656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00AAD73-95F0-4A51-A67B-1A2643393197}"/>
              </a:ext>
            </a:extLst>
          </p:cNvPr>
          <p:cNvSpPr txBox="1"/>
          <p:nvPr/>
        </p:nvSpPr>
        <p:spPr>
          <a:xfrm>
            <a:off x="3990916" y="2186891"/>
            <a:ext cx="3072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Decision Tree</a:t>
            </a:r>
            <a:endParaRPr lang="he-IL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49780C0-8E23-4F15-BABE-8C3CFAC13360}"/>
              </a:ext>
            </a:extLst>
          </p:cNvPr>
          <p:cNvSpPr/>
          <p:nvPr/>
        </p:nvSpPr>
        <p:spPr>
          <a:xfrm>
            <a:off x="2255384" y="3585933"/>
            <a:ext cx="643881" cy="64388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245D64F-0D83-450C-9F97-79F76902C833}"/>
              </a:ext>
            </a:extLst>
          </p:cNvPr>
          <p:cNvSpPr/>
          <p:nvPr/>
        </p:nvSpPr>
        <p:spPr>
          <a:xfrm>
            <a:off x="10453840" y="3021951"/>
            <a:ext cx="643881" cy="64388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638FAB-DDC5-4406-90CC-97891D283167}"/>
              </a:ext>
            </a:extLst>
          </p:cNvPr>
          <p:cNvSpPr txBox="1"/>
          <p:nvPr/>
        </p:nvSpPr>
        <p:spPr>
          <a:xfrm>
            <a:off x="1056738" y="4899743"/>
            <a:ext cx="23972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Highest </a:t>
            </a:r>
            <a:r>
              <a:rPr lang="en-US" dirty="0"/>
              <a:t>% of </a:t>
            </a:r>
            <a:r>
              <a:rPr lang="en-US" sz="1800" dirty="0"/>
              <a:t>correct predictions of positives but at the cost of many false positives (173)</a:t>
            </a:r>
            <a:endParaRPr lang="he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13CA4B-87DB-4C92-A979-1805BAAC4106}"/>
              </a:ext>
            </a:extLst>
          </p:cNvPr>
          <p:cNvSpPr txBox="1"/>
          <p:nvPr/>
        </p:nvSpPr>
        <p:spPr>
          <a:xfrm>
            <a:off x="9332335" y="4864704"/>
            <a:ext cx="269879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Lowest </a:t>
            </a:r>
            <a:r>
              <a:rPr lang="en-US" dirty="0"/>
              <a:t>% of </a:t>
            </a:r>
            <a:r>
              <a:rPr lang="en-US" sz="1800" dirty="0"/>
              <a:t>false positives (50) but at the cost </a:t>
            </a:r>
            <a:r>
              <a:rPr lang="en-US" dirty="0"/>
              <a:t>of fewer correct predictions of </a:t>
            </a:r>
            <a:r>
              <a:rPr lang="en-US" sz="1800" dirty="0"/>
              <a:t>positives (5)</a:t>
            </a:r>
            <a:endParaRPr lang="he-IL" dirty="0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1290261D-6A23-41C7-B8F2-10257E835DAB}"/>
              </a:ext>
            </a:extLst>
          </p:cNvPr>
          <p:cNvSpPr/>
          <p:nvPr/>
        </p:nvSpPr>
        <p:spPr>
          <a:xfrm>
            <a:off x="1956950" y="4346765"/>
            <a:ext cx="413271" cy="43602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05F281CD-F704-4FF2-8EC2-508B460C204B}"/>
              </a:ext>
            </a:extLst>
          </p:cNvPr>
          <p:cNvSpPr/>
          <p:nvPr/>
        </p:nvSpPr>
        <p:spPr>
          <a:xfrm>
            <a:off x="10063032" y="4276820"/>
            <a:ext cx="413271" cy="43602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9248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26FFB17-9396-4F25-8FC4-993B6001C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Model Comparison - Metrics</a:t>
            </a:r>
            <a:endParaRPr lang="he-IL" b="1" dirty="0"/>
          </a:p>
        </p:txBody>
      </p:sp>
      <p:graphicFrame>
        <p:nvGraphicFramePr>
          <p:cNvPr id="20" name="Table 21">
            <a:extLst>
              <a:ext uri="{FF2B5EF4-FFF2-40B4-BE49-F238E27FC236}">
                <a16:creationId xmlns:a16="http://schemas.microsoft.com/office/drawing/2014/main" id="{FFFC4F00-D953-4319-AFC9-897CF763B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062648"/>
              </p:ext>
            </p:extLst>
          </p:nvPr>
        </p:nvGraphicFramePr>
        <p:xfrm>
          <a:off x="838200" y="1574800"/>
          <a:ext cx="10735028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64168">
                  <a:extLst>
                    <a:ext uri="{9D8B030D-6E8A-4147-A177-3AD203B41FA5}">
                      <a16:colId xmlns:a16="http://schemas.microsoft.com/office/drawing/2014/main" val="503199221"/>
                    </a:ext>
                  </a:extLst>
                </a:gridCol>
                <a:gridCol w="1311810">
                  <a:extLst>
                    <a:ext uri="{9D8B030D-6E8A-4147-A177-3AD203B41FA5}">
                      <a16:colId xmlns:a16="http://schemas.microsoft.com/office/drawing/2014/main" val="3225546885"/>
                    </a:ext>
                  </a:extLst>
                </a:gridCol>
                <a:gridCol w="1311810">
                  <a:extLst>
                    <a:ext uri="{9D8B030D-6E8A-4147-A177-3AD203B41FA5}">
                      <a16:colId xmlns:a16="http://schemas.microsoft.com/office/drawing/2014/main" val="1035425456"/>
                    </a:ext>
                  </a:extLst>
                </a:gridCol>
                <a:gridCol w="1311810">
                  <a:extLst>
                    <a:ext uri="{9D8B030D-6E8A-4147-A177-3AD203B41FA5}">
                      <a16:colId xmlns:a16="http://schemas.microsoft.com/office/drawing/2014/main" val="1800962157"/>
                    </a:ext>
                  </a:extLst>
                </a:gridCol>
                <a:gridCol w="1311810">
                  <a:extLst>
                    <a:ext uri="{9D8B030D-6E8A-4147-A177-3AD203B41FA5}">
                      <a16:colId xmlns:a16="http://schemas.microsoft.com/office/drawing/2014/main" val="2723440879"/>
                    </a:ext>
                  </a:extLst>
                </a:gridCol>
                <a:gridCol w="1311810">
                  <a:extLst>
                    <a:ext uri="{9D8B030D-6E8A-4147-A177-3AD203B41FA5}">
                      <a16:colId xmlns:a16="http://schemas.microsoft.com/office/drawing/2014/main" val="2831673137"/>
                    </a:ext>
                  </a:extLst>
                </a:gridCol>
                <a:gridCol w="1311810">
                  <a:extLst>
                    <a:ext uri="{9D8B030D-6E8A-4147-A177-3AD203B41FA5}">
                      <a16:colId xmlns:a16="http://schemas.microsoft.com/office/drawing/2014/main" val="2879787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f1-score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roc_auc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793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0.852265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0.084656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>
                          <a:highlight>
                            <a:srgbClr val="FFFF00"/>
                          </a:highlight>
                        </a:rPr>
                        <a:t>0.290909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0.384363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>
                          <a:highlight>
                            <a:srgbClr val="FFFF00"/>
                          </a:highlight>
                        </a:rPr>
                        <a:t>0.131148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>
                          <a:highlight>
                            <a:srgbClr val="FFFF00"/>
                          </a:highlight>
                        </a:rPr>
                        <a:t>0.582773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8695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Decision Tree 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0.852962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0.076087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0.254545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0.383456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0.117155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0.565679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5231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ADA Boost 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>
                          <a:highlight>
                            <a:srgbClr val="FFFF00"/>
                          </a:highlight>
                        </a:rPr>
                        <a:t>0.930314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>
                          <a:highlight>
                            <a:srgbClr val="FFFF00"/>
                          </a:highlight>
                        </a:rPr>
                        <a:t>0.090909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/>
                        <a:t>0.090909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>
                          <a:highlight>
                            <a:srgbClr val="FFFF00"/>
                          </a:highlight>
                        </a:rPr>
                        <a:t>0.263982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0.090909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0.527339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5288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 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0.900348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0.068627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0.127273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0.315676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0.089172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0.529216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5650962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C588937B-2B7A-48C4-879D-DDC827EF6222}"/>
              </a:ext>
            </a:extLst>
          </p:cNvPr>
          <p:cNvSpPr txBox="1"/>
          <p:nvPr/>
        </p:nvSpPr>
        <p:spPr>
          <a:xfrm>
            <a:off x="8123925" y="3665229"/>
            <a:ext cx="2958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Results by f1 score</a:t>
            </a:r>
            <a:endParaRPr lang="en-US" sz="1800" dirty="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8FD1A724-D221-4C5C-86B3-F243CA1A9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972" y="4034561"/>
            <a:ext cx="4322392" cy="264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479D4F2B-C7B2-46AD-B76A-CF62BED54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36" y="4073329"/>
            <a:ext cx="4322392" cy="264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EEC4782-5899-4B4F-94C6-DC3B68A88596}"/>
              </a:ext>
            </a:extLst>
          </p:cNvPr>
          <p:cNvSpPr txBox="1"/>
          <p:nvPr/>
        </p:nvSpPr>
        <p:spPr>
          <a:xfrm>
            <a:off x="1911621" y="3743797"/>
            <a:ext cx="2958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Results by Accuracy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89272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5E50F0E-08AB-4EE0-A62E-8EAE4C075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058" y="543737"/>
            <a:ext cx="4955697" cy="1325563"/>
          </a:xfrm>
        </p:spPr>
        <p:txBody>
          <a:bodyPr/>
          <a:lstStyle/>
          <a:p>
            <a:r>
              <a:rPr lang="en-US" b="1" dirty="0"/>
              <a:t>Implementing Pipeline</a:t>
            </a:r>
            <a:endParaRPr lang="he-IL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06EE0A-51CE-48E5-969D-F95852A37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24</a:t>
            </a:fld>
            <a:endParaRPr lang="he-IL"/>
          </a:p>
        </p:txBody>
      </p:sp>
      <p:sp>
        <p:nvSpPr>
          <p:cNvPr id="4" name="Rectangle 3"/>
          <p:cNvSpPr/>
          <p:nvPr/>
        </p:nvSpPr>
        <p:spPr>
          <a:xfrm>
            <a:off x="855058" y="2047325"/>
            <a:ext cx="4930747" cy="42780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encoder = </a:t>
            </a:r>
            <a:r>
              <a:rPr lang="en-US" sz="1600" dirty="0" err="1"/>
              <a:t>TargetEncoder</a:t>
            </a:r>
            <a:r>
              <a:rPr lang="en-US" sz="1600" dirty="0"/>
              <a:t>(cols=['state'])</a:t>
            </a:r>
          </a:p>
          <a:p>
            <a:r>
              <a:rPr lang="en-US" sz="1600" dirty="0" err="1"/>
              <a:t>scaler</a:t>
            </a:r>
            <a:r>
              <a:rPr lang="en-US" sz="1600" dirty="0"/>
              <a:t> = </a:t>
            </a:r>
            <a:r>
              <a:rPr lang="en-US" sz="1600" dirty="0" err="1"/>
              <a:t>MinMaxScaler</a:t>
            </a:r>
            <a:r>
              <a:rPr lang="en-US" sz="1600" dirty="0"/>
              <a:t>()</a:t>
            </a:r>
          </a:p>
          <a:p>
            <a:r>
              <a:rPr lang="en-US" sz="1600" dirty="0">
                <a:solidFill>
                  <a:srgbClr val="00B050"/>
                </a:solidFill>
              </a:rPr>
              <a:t># selector = </a:t>
            </a:r>
            <a:r>
              <a:rPr lang="en-US" sz="1600" dirty="0" err="1">
                <a:solidFill>
                  <a:srgbClr val="00B050"/>
                </a:solidFill>
              </a:rPr>
              <a:t>SelectKBest</a:t>
            </a:r>
            <a:r>
              <a:rPr lang="en-US" sz="1600" dirty="0">
                <a:solidFill>
                  <a:srgbClr val="00B050"/>
                </a:solidFill>
              </a:rPr>
              <a:t>(k=5) # optional</a:t>
            </a:r>
          </a:p>
          <a:p>
            <a:r>
              <a:rPr lang="en-US" sz="1600" dirty="0"/>
              <a:t>over = SMOTE(</a:t>
            </a:r>
            <a:r>
              <a:rPr lang="en-US" sz="1600" dirty="0" err="1"/>
              <a:t>sampling_strategy</a:t>
            </a:r>
            <a:r>
              <a:rPr lang="en-US" sz="1600" dirty="0"/>
              <a:t>=0.1, </a:t>
            </a:r>
            <a:r>
              <a:rPr lang="en-US" sz="1600" dirty="0" err="1"/>
              <a:t>k_neighbors</a:t>
            </a:r>
            <a:r>
              <a:rPr lang="en-US" sz="1600" dirty="0"/>
              <a:t>=4)</a:t>
            </a:r>
          </a:p>
          <a:p>
            <a:r>
              <a:rPr lang="en-US" sz="1600" dirty="0"/>
              <a:t>under = </a:t>
            </a:r>
            <a:r>
              <a:rPr lang="en-US" sz="1600" dirty="0" err="1"/>
              <a:t>RandomUnderSampler</a:t>
            </a:r>
            <a:r>
              <a:rPr lang="en-US" sz="1600" dirty="0"/>
              <a:t>(</a:t>
            </a:r>
            <a:r>
              <a:rPr lang="en-US" sz="1600" dirty="0" err="1"/>
              <a:t>sampling_strategy</a:t>
            </a:r>
            <a:r>
              <a:rPr lang="en-US" sz="1600" dirty="0"/>
              <a:t>=0.5)</a:t>
            </a:r>
          </a:p>
          <a:p>
            <a:r>
              <a:rPr lang="en-US" sz="1600" dirty="0"/>
              <a:t>model = </a:t>
            </a:r>
            <a:r>
              <a:rPr lang="en-US" sz="1600" dirty="0" err="1"/>
              <a:t>LogisticRegression</a:t>
            </a:r>
            <a:r>
              <a:rPr lang="en-US" sz="1600" dirty="0"/>
              <a:t>()</a:t>
            </a:r>
          </a:p>
          <a:p>
            <a:br>
              <a:rPr lang="en-US" sz="1600" dirty="0"/>
            </a:br>
            <a:r>
              <a:rPr lang="en-US" sz="1600" dirty="0">
                <a:solidFill>
                  <a:srgbClr val="FF0000"/>
                </a:solidFill>
              </a:rPr>
              <a:t>steps</a:t>
            </a:r>
            <a:r>
              <a:rPr lang="en-US" sz="1600" dirty="0"/>
              <a:t> = [('encoder', encoder),</a:t>
            </a:r>
          </a:p>
          <a:p>
            <a:r>
              <a:rPr lang="en-US" sz="1600" dirty="0"/>
              <a:t>               ('</a:t>
            </a:r>
            <a:r>
              <a:rPr lang="en-US" sz="1600" dirty="0" err="1"/>
              <a:t>scaler</a:t>
            </a:r>
            <a:r>
              <a:rPr lang="en-US" sz="1600" dirty="0"/>
              <a:t>', </a:t>
            </a:r>
            <a:r>
              <a:rPr lang="en-US" sz="1600" dirty="0" err="1"/>
              <a:t>scaler</a:t>
            </a:r>
            <a:r>
              <a:rPr lang="en-US" sz="1600" dirty="0"/>
              <a:t>), </a:t>
            </a:r>
          </a:p>
          <a:p>
            <a:r>
              <a:rPr lang="en-US" sz="1600" dirty="0"/>
              <a:t>               </a:t>
            </a:r>
            <a:r>
              <a:rPr lang="en-US" sz="1600" dirty="0">
                <a:solidFill>
                  <a:srgbClr val="00B050"/>
                </a:solidFill>
              </a:rPr>
              <a:t>#  ('selector', selector),</a:t>
            </a:r>
          </a:p>
          <a:p>
            <a:r>
              <a:rPr lang="en-US" sz="1600" dirty="0"/>
              <a:t>               ('over', over),</a:t>
            </a:r>
          </a:p>
          <a:p>
            <a:r>
              <a:rPr lang="en-US" sz="1600" dirty="0"/>
              <a:t>               ('under', under),</a:t>
            </a:r>
          </a:p>
          <a:p>
            <a:r>
              <a:rPr lang="en-US" sz="1600" dirty="0"/>
              <a:t>               ('model', model)]</a:t>
            </a:r>
          </a:p>
          <a:p>
            <a:r>
              <a:rPr lang="en-US" sz="1600" dirty="0"/>
              <a:t> </a:t>
            </a:r>
          </a:p>
          <a:p>
            <a:r>
              <a:rPr lang="en-US" sz="1600" dirty="0"/>
              <a:t>pipeline = Pipeline(</a:t>
            </a:r>
            <a:r>
              <a:rPr lang="en-US" sz="1600" dirty="0">
                <a:solidFill>
                  <a:srgbClr val="FF0000"/>
                </a:solidFill>
              </a:rPr>
              <a:t>steps</a:t>
            </a:r>
            <a:r>
              <a:rPr lang="en-US" sz="1600" dirty="0"/>
              <a:t>)</a:t>
            </a:r>
          </a:p>
          <a:p>
            <a:r>
              <a:rPr lang="en-US" sz="1600" dirty="0" err="1"/>
              <a:t>pipeline.fit</a:t>
            </a:r>
            <a:r>
              <a:rPr lang="en-US" sz="1600" dirty="0"/>
              <a:t>(</a:t>
            </a:r>
            <a:r>
              <a:rPr lang="en-US" sz="1600" dirty="0" err="1"/>
              <a:t>X_train</a:t>
            </a:r>
            <a:r>
              <a:rPr lang="en-US" sz="1600" dirty="0"/>
              <a:t>, </a:t>
            </a:r>
            <a:r>
              <a:rPr lang="en-US" sz="1600" dirty="0" err="1"/>
              <a:t>y_train</a:t>
            </a:r>
            <a:r>
              <a:rPr lang="en-US" sz="1600" dirty="0"/>
              <a:t>)</a:t>
            </a:r>
          </a:p>
          <a:p>
            <a:r>
              <a:rPr lang="en-US" sz="1600" dirty="0"/>
              <a:t>#….and so on and so forth…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5E50F0E-08AB-4EE0-A62E-8EAE4C075541}"/>
              </a:ext>
            </a:extLst>
          </p:cNvPr>
          <p:cNvSpPr txBox="1">
            <a:spLocks/>
          </p:cNvSpPr>
          <p:nvPr/>
        </p:nvSpPr>
        <p:spPr>
          <a:xfrm>
            <a:off x="6095999" y="543737"/>
            <a:ext cx="495569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Applying </a:t>
            </a:r>
            <a:r>
              <a:rPr lang="en-US" b="1" dirty="0" err="1"/>
              <a:t>GridSearch</a:t>
            </a:r>
            <a:endParaRPr lang="en-US" b="1" dirty="0"/>
          </a:p>
          <a:p>
            <a:r>
              <a:rPr lang="en-US" b="1" dirty="0"/>
              <a:t>To Pipeline</a:t>
            </a:r>
            <a:endParaRPr lang="he-IL" b="1" dirty="0"/>
          </a:p>
        </p:txBody>
      </p:sp>
      <p:sp>
        <p:nvSpPr>
          <p:cNvPr id="5" name="Rectangle 4"/>
          <p:cNvSpPr/>
          <p:nvPr/>
        </p:nvSpPr>
        <p:spPr>
          <a:xfrm>
            <a:off x="6095999" y="2048301"/>
            <a:ext cx="5143837" cy="20928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params</a:t>
            </a:r>
            <a:r>
              <a:rPr lang="en-US" sz="1600" dirty="0"/>
              <a:t> = {'over__</a:t>
            </a:r>
            <a:r>
              <a:rPr lang="en-US" sz="1600" dirty="0" err="1"/>
              <a:t>sampling_strategy</a:t>
            </a:r>
            <a:r>
              <a:rPr lang="en-US" sz="1600" dirty="0"/>
              <a:t>': [0.1, 0.2],</a:t>
            </a:r>
          </a:p>
          <a:p>
            <a:r>
              <a:rPr lang="en-US" sz="1600" dirty="0"/>
              <a:t>          'over__</a:t>
            </a:r>
            <a:r>
              <a:rPr lang="en-US" sz="1600" dirty="0" err="1"/>
              <a:t>k_neighbors</a:t>
            </a:r>
            <a:r>
              <a:rPr lang="en-US" sz="1600" dirty="0"/>
              <a:t>': range(3, 5),</a:t>
            </a:r>
          </a:p>
          <a:p>
            <a:r>
              <a:rPr lang="en-US" sz="1600" dirty="0"/>
              <a:t>          'under__</a:t>
            </a:r>
            <a:r>
              <a:rPr lang="en-US" sz="1600" dirty="0" err="1"/>
              <a:t>sampling_strategy</a:t>
            </a:r>
            <a:r>
              <a:rPr lang="en-US" sz="1600" dirty="0"/>
              <a:t>': [0.3, 0.5],</a:t>
            </a:r>
          </a:p>
          <a:p>
            <a:r>
              <a:rPr lang="en-US" sz="1600" dirty="0"/>
              <a:t>          '</a:t>
            </a:r>
            <a:r>
              <a:rPr lang="en-US" sz="1600" dirty="0" err="1"/>
              <a:t>model__C</a:t>
            </a:r>
            <a:r>
              <a:rPr lang="en-US" sz="1600" dirty="0"/>
              <a:t>': [0.01, 0.1, 1]}</a:t>
            </a:r>
          </a:p>
          <a:p>
            <a:br>
              <a:rPr lang="en-US" sz="1600" dirty="0"/>
            </a:br>
            <a:r>
              <a:rPr lang="en-US" sz="1600" dirty="0" err="1"/>
              <a:t>gs</a:t>
            </a:r>
            <a:r>
              <a:rPr lang="en-US" sz="1600" dirty="0"/>
              <a:t> = </a:t>
            </a:r>
            <a:r>
              <a:rPr lang="en-US" sz="1600" dirty="0" err="1"/>
              <a:t>GridSearchCV</a:t>
            </a:r>
            <a:r>
              <a:rPr lang="en-US" sz="1600" dirty="0"/>
              <a:t>(pipeline, </a:t>
            </a:r>
            <a:r>
              <a:rPr lang="en-US" sz="1600" dirty="0" err="1"/>
              <a:t>param_grid</a:t>
            </a:r>
            <a:r>
              <a:rPr lang="en-US" sz="1600" dirty="0"/>
              <a:t>=</a:t>
            </a:r>
            <a:r>
              <a:rPr lang="en-US" sz="1600" dirty="0" err="1">
                <a:solidFill>
                  <a:srgbClr val="FF0000"/>
                </a:solidFill>
              </a:rPr>
              <a:t>params</a:t>
            </a:r>
            <a:r>
              <a:rPr lang="en-US" sz="1600" dirty="0"/>
              <a:t>, cv=10,</a:t>
            </a:r>
          </a:p>
          <a:p>
            <a:r>
              <a:rPr lang="en-US" sz="1600" dirty="0"/>
              <a:t> scoring='f1') </a:t>
            </a:r>
            <a:r>
              <a:rPr lang="en-US" sz="1600" dirty="0">
                <a:solidFill>
                  <a:srgbClr val="00B050"/>
                </a:solidFill>
              </a:rPr>
              <a:t># verbose=3</a:t>
            </a:r>
          </a:p>
          <a:p>
            <a:r>
              <a:rPr lang="en-US" sz="1600" dirty="0" err="1"/>
              <a:t>gs.fit</a:t>
            </a:r>
            <a:r>
              <a:rPr lang="en-US" sz="1600" dirty="0"/>
              <a:t>(</a:t>
            </a:r>
            <a:r>
              <a:rPr lang="en-US" sz="1600" dirty="0" err="1"/>
              <a:t>X_train</a:t>
            </a:r>
            <a:r>
              <a:rPr lang="en-US" sz="1600" dirty="0"/>
              <a:t>, </a:t>
            </a:r>
            <a:r>
              <a:rPr lang="en-US" sz="1600" dirty="0" err="1"/>
              <a:t>y_train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50986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5E50F0E-08AB-4EE0-A62E-8EAE4C075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229" y="495611"/>
            <a:ext cx="10803542" cy="1325563"/>
          </a:xfrm>
        </p:spPr>
        <p:txBody>
          <a:bodyPr/>
          <a:lstStyle/>
          <a:p>
            <a:r>
              <a:rPr lang="en-US" b="1" dirty="0"/>
              <a:t>Log Loss</a:t>
            </a:r>
            <a:br>
              <a:rPr lang="en-US" b="1" dirty="0"/>
            </a:br>
            <a:r>
              <a:rPr lang="en-US" sz="2800" b="1" dirty="0"/>
              <a:t>(Random Forest Grid Search with Log Loss Scoring)</a:t>
            </a:r>
            <a:endParaRPr lang="he-IL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06EE0A-51CE-48E5-969D-F95852A37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25</a:t>
            </a:fld>
            <a:endParaRPr lang="he-IL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CD9E146-65F0-42CE-887A-0B6DBE1B239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93464" y="2808928"/>
            <a:ext cx="1614990" cy="1485214"/>
          </a:xfrm>
          <a:prstGeom prst="rect">
            <a:avLst/>
          </a:prstGeom>
        </p:spPr>
      </p:pic>
      <p:graphicFrame>
        <p:nvGraphicFramePr>
          <p:cNvPr id="24" name="Table 2">
            <a:extLst>
              <a:ext uri="{FF2B5EF4-FFF2-40B4-BE49-F238E27FC236}">
                <a16:creationId xmlns:a16="http://schemas.microsoft.com/office/drawing/2014/main" id="{28C3F859-9899-4C90-A28E-3764F144B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886468"/>
              </p:ext>
            </p:extLst>
          </p:nvPr>
        </p:nvGraphicFramePr>
        <p:xfrm>
          <a:off x="808259" y="2493175"/>
          <a:ext cx="1522605" cy="2831460"/>
        </p:xfrm>
        <a:graphic>
          <a:graphicData uri="http://schemas.openxmlformats.org/drawingml/2006/table">
            <a:tbl>
              <a:tblPr rtl="1" firstRow="1" bandRow="1">
                <a:tableStyleId>{5202B0CA-FC54-4496-8BCA-5EF66A818D29}</a:tableStyleId>
              </a:tblPr>
              <a:tblGrid>
                <a:gridCol w="635636">
                  <a:extLst>
                    <a:ext uri="{9D8B030D-6E8A-4147-A177-3AD203B41FA5}">
                      <a16:colId xmlns:a16="http://schemas.microsoft.com/office/drawing/2014/main" val="2224559240"/>
                    </a:ext>
                  </a:extLst>
                </a:gridCol>
                <a:gridCol w="886969">
                  <a:extLst>
                    <a:ext uri="{9D8B030D-6E8A-4147-A177-3AD203B41FA5}">
                      <a16:colId xmlns:a16="http://schemas.microsoft.com/office/drawing/2014/main" val="765409499"/>
                    </a:ext>
                  </a:extLst>
                </a:gridCol>
              </a:tblGrid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Score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Metric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02393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90%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Accuracy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19968"/>
                  </a:ext>
                </a:extLst>
              </a:tr>
              <a:tr h="355938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6%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Precision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38894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11%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Recall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317003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98%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f1 (train)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045016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f1 (test)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516793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52%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AUC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345762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0.3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RMSE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005939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4CE50F7B-36EF-4CC9-AE07-C784039A09B8}"/>
              </a:ext>
            </a:extLst>
          </p:cNvPr>
          <p:cNvSpPr txBox="1"/>
          <p:nvPr/>
        </p:nvSpPr>
        <p:spPr>
          <a:xfrm>
            <a:off x="2649676" y="2433908"/>
            <a:ext cx="2137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Confusion Matrix</a:t>
            </a:r>
            <a:endParaRPr lang="he-IL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4F5648-AA8B-40F4-AB98-3C22FE001787}"/>
              </a:ext>
            </a:extLst>
          </p:cNvPr>
          <p:cNvSpPr txBox="1"/>
          <p:nvPr/>
        </p:nvSpPr>
        <p:spPr>
          <a:xfrm>
            <a:off x="694228" y="1821174"/>
            <a:ext cx="90932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dirty="0">
                <a:effectLst/>
                <a:latin typeface="Courier New" panose="02070309020205020404" pitchFamily="49" charset="0"/>
              </a:rPr>
              <a:t>Best Parameters: {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criterion'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'entropy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>
                <a:effectLst/>
                <a:latin typeface="Courier New" panose="02070309020205020404" pitchFamily="49" charset="0"/>
              </a:rPr>
              <a:t>,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max_depth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pt-BR" sz="1400" b="0" dirty="0">
                <a:effectLst/>
                <a:latin typeface="Courier New" panose="02070309020205020404" pitchFamily="49" charset="0"/>
              </a:rPr>
              <a:t>,</a:t>
            </a:r>
            <a:r>
              <a:rPr lang="pt-B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n_estimators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1000</a:t>
            </a:r>
            <a:r>
              <a:rPr lang="en-US" sz="1400" b="0" dirty="0">
                <a:effectLst/>
                <a:latin typeface="Courier New" panose="02070309020205020404" pitchFamily="49" charset="0"/>
              </a:rPr>
              <a:t>}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endParaRPr lang="he-IL" sz="1400" dirty="0">
              <a:latin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5518DA-CCF7-4009-9FC5-B89D58A5580F}"/>
              </a:ext>
            </a:extLst>
          </p:cNvPr>
          <p:cNvSpPr txBox="1"/>
          <p:nvPr/>
        </p:nvSpPr>
        <p:spPr>
          <a:xfrm>
            <a:off x="4667440" y="2323862"/>
            <a:ext cx="736061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sklearn.metrics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log_loss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make_scorer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LogLoss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make_scorer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log_loss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greater_is_better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needs_proba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grid_dt_logloss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GridSearchCV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DecisionTreeClassifier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42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param_grid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dt_param_grid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scoring=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LogLoss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cv=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grid_dt_logloss.fit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0F310C-7B5F-4FC2-8E76-0D6D80869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964" y="4105527"/>
            <a:ext cx="4464480" cy="245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7731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5E50F0E-08AB-4EE0-A62E-8EAE4C075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Discussion and Summary</a:t>
            </a:r>
            <a:endParaRPr lang="he-IL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06EE0A-51CE-48E5-969D-F95852A37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26</a:t>
            </a:fld>
            <a:endParaRPr lang="he-I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8A116F-C867-4337-A506-4A15EA6AD67D}"/>
              </a:ext>
            </a:extLst>
          </p:cNvPr>
          <p:cNvSpPr txBox="1"/>
          <p:nvPr/>
        </p:nvSpPr>
        <p:spPr>
          <a:xfrm>
            <a:off x="838198" y="1965326"/>
            <a:ext cx="10400071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7550" indent="-717550">
              <a:spcAft>
                <a:spcPts val="1200"/>
              </a:spcAft>
            </a:pPr>
            <a:r>
              <a:rPr lang="en-US" dirty="0"/>
              <a:t>Recall - Insurance company will want to minimize false-negatives (falsely predicting risky policies that end in insurance claims) on order to minimize payouts. So will want to maximize recall.</a:t>
            </a:r>
          </a:p>
          <a:p>
            <a:pPr marL="1071563" indent="-1071563">
              <a:spcAft>
                <a:spcPts val="1200"/>
              </a:spcAft>
            </a:pPr>
            <a:r>
              <a:rPr lang="en-US" dirty="0"/>
              <a:t>Precision – Insurance company will also want to minimize false-positives (falsely predicting safe policies) in order to maximize income from selling insurance.</a:t>
            </a:r>
          </a:p>
          <a:p>
            <a:pPr>
              <a:spcAft>
                <a:spcPts val="1200"/>
              </a:spcAft>
            </a:pPr>
            <a:r>
              <a:rPr lang="en-US" dirty="0"/>
              <a:t>In our opinion, paying out insurance claims will have a higher impact on the company’s profit than missing potential income from insurance policies not being sold.</a:t>
            </a:r>
          </a:p>
          <a:p>
            <a:pPr>
              <a:spcAft>
                <a:spcPts val="1200"/>
              </a:spcAft>
            </a:pPr>
            <a:r>
              <a:rPr lang="en-US" dirty="0"/>
              <a:t>Therefore, from a business perspective, recall is a better metric than precision. The f1 metric is also useful because it balances these two metrics. An f2 metric may be even better as it puts more weight to recall.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DCE89B-4DE7-41EB-9EF4-1E28A348BAF9}"/>
              </a:ext>
            </a:extLst>
          </p:cNvPr>
          <p:cNvSpPr txBox="1"/>
          <p:nvPr/>
        </p:nvSpPr>
        <p:spPr>
          <a:xfrm>
            <a:off x="838198" y="4809898"/>
            <a:ext cx="1002644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b="1" dirty="0"/>
              <a:t>Model</a:t>
            </a:r>
          </a:p>
          <a:p>
            <a:pPr>
              <a:spcAft>
                <a:spcPts val="1200"/>
              </a:spcAft>
            </a:pPr>
            <a:r>
              <a:rPr lang="en-US" sz="2000" dirty="0"/>
              <a:t>The logistic regression model gives the best results on both recall and f1 metrics 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165442-5189-4797-9BD4-07298EAD4433}"/>
              </a:ext>
            </a:extLst>
          </p:cNvPr>
          <p:cNvSpPr txBox="1"/>
          <p:nvPr/>
        </p:nvSpPr>
        <p:spPr>
          <a:xfrm>
            <a:off x="838198" y="15229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Relevant Metrics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79979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8A498-1997-44E8-9FB6-0D1A7CD13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Further Analysis</a:t>
            </a:r>
            <a:endParaRPr lang="he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486E7-7B20-4F9D-8FA3-D7EE53D30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251"/>
            <a:ext cx="10515600" cy="5106294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Investigate how to use the data for square feet (home size) – maybe filling in the blanks with mean size of home according to postal code.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Try other methods for handling imbalanced data: Penalizing - the </a:t>
            </a:r>
            <a:r>
              <a:rPr lang="en-US" sz="1600" i="1" dirty="0" err="1"/>
              <a:t>class_weight</a:t>
            </a:r>
            <a:r>
              <a:rPr lang="en-US" sz="1600" dirty="0"/>
              <a:t> argument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1600" dirty="0"/>
              <a:t>Try other scalers (</a:t>
            </a:r>
            <a:r>
              <a:rPr lang="en-GB" sz="1600" dirty="0" err="1"/>
              <a:t>StandardScaler</a:t>
            </a:r>
            <a:r>
              <a:rPr lang="en-GB" sz="1600" dirty="0"/>
              <a:t>, etc.)</a:t>
            </a:r>
            <a:endParaRPr lang="en-US" sz="1600" dirty="0"/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Improving / tweaking hyperparameters for </a:t>
            </a:r>
            <a:r>
              <a:rPr lang="en-US" sz="1600" dirty="0" err="1"/>
              <a:t>GridSearch</a:t>
            </a:r>
            <a:r>
              <a:rPr lang="en-US" sz="1600" dirty="0"/>
              <a:t> </a:t>
            </a:r>
            <a:r>
              <a:rPr lang="en-US" sz="1600" dirty="0" err="1"/>
              <a:t>fo</a:t>
            </a:r>
            <a:r>
              <a:rPr lang="en-US" sz="1600" dirty="0"/>
              <a:t> the various models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Expand pipeline to include one-hot-encoder, split into pre-processing pipeline and model pipeline.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Additional models and boosters</a:t>
            </a:r>
          </a:p>
          <a:p>
            <a:pPr marL="814388" lvl="1" indent="-357188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K-Nearest Neighbors Classifier</a:t>
            </a:r>
          </a:p>
          <a:p>
            <a:pPr marL="814388" lvl="1" indent="-357188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 err="1"/>
              <a:t>XGBoost</a:t>
            </a:r>
            <a:endParaRPr lang="en-US" sz="1600" dirty="0"/>
          </a:p>
          <a:p>
            <a:pPr marL="814388" lvl="1" indent="-357188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 err="1"/>
              <a:t>CatBoost</a:t>
            </a:r>
            <a:endParaRPr lang="en-US" sz="1600" dirty="0"/>
          </a:p>
          <a:p>
            <a:pPr marL="814388" lvl="1" indent="-357188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LGBM 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Look into a </a:t>
            </a:r>
            <a:r>
              <a:rPr lang="en-US" sz="1600" dirty="0" err="1"/>
              <a:t>logloss</a:t>
            </a:r>
            <a:r>
              <a:rPr lang="en-US" sz="1600" dirty="0"/>
              <a:t> metric (better handle probabilities) or RMSE metric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Try using a f2 metric (more weight to recall and less weight to precision)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8CFE0-8BE8-4598-80F7-C45D7FF2D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27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62234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8A498-1997-44E8-9FB6-0D1A7CD13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518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Thank You</a:t>
            </a:r>
            <a:endParaRPr lang="he-IL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F86EDC-0B7E-4AFF-96F8-4C013BFB9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28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7923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78CF9-377D-4E82-90F2-3BAA1A5E0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269"/>
            <a:ext cx="10515600" cy="1325563"/>
          </a:xfrm>
        </p:spPr>
        <p:txBody>
          <a:bodyPr/>
          <a:lstStyle/>
          <a:p>
            <a:r>
              <a:rPr lang="en-US" b="1" dirty="0"/>
              <a:t>Dataset and Objective</a:t>
            </a:r>
            <a:endParaRPr lang="he-IL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6AD89D-00D2-4811-9A18-CE81568C504E}"/>
              </a:ext>
            </a:extLst>
          </p:cNvPr>
          <p:cNvSpPr txBox="1"/>
          <p:nvPr/>
        </p:nvSpPr>
        <p:spPr>
          <a:xfrm>
            <a:off x="6267696" y="2506322"/>
            <a:ext cx="5417924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4500" indent="-444500">
              <a:buFont typeface="+mj-lt"/>
              <a:buAutoNum type="arabicPeriod" startAt="9"/>
            </a:pPr>
            <a:r>
              <a:rPr lang="en-US" sz="1600" b="1" dirty="0"/>
              <a:t>Has burglar alarm </a:t>
            </a:r>
            <a:r>
              <a:rPr lang="en-US" sz="1600" dirty="0"/>
              <a:t>– presence of burglar alarm in insured home</a:t>
            </a:r>
            <a:r>
              <a:rPr lang="en-US" sz="1600" b="1" dirty="0"/>
              <a:t>.</a:t>
            </a:r>
            <a:endParaRPr lang="en-US" sz="1600" dirty="0"/>
          </a:p>
          <a:p>
            <a:pPr marL="444500" indent="-444500">
              <a:buFont typeface="+mj-lt"/>
              <a:buAutoNum type="arabicPeriod" startAt="9"/>
            </a:pPr>
            <a:r>
              <a:rPr lang="en-US" sz="1600" b="1" dirty="0"/>
              <a:t>Portable electronics </a:t>
            </a:r>
            <a:r>
              <a:rPr lang="en-US" sz="1600" dirty="0"/>
              <a:t>– presence of portable electronics in the insured home</a:t>
            </a:r>
            <a:r>
              <a:rPr lang="en-US" sz="1600" b="1" dirty="0"/>
              <a:t>.</a:t>
            </a:r>
            <a:endParaRPr lang="en-US" sz="1600" dirty="0"/>
          </a:p>
          <a:p>
            <a:pPr marL="444500" indent="-444500">
              <a:buFont typeface="+mj-lt"/>
              <a:buAutoNum type="arabicPeriod" startAt="9"/>
            </a:pPr>
            <a:r>
              <a:rPr lang="en-US" sz="1600" b="1" dirty="0"/>
              <a:t>Coast</a:t>
            </a:r>
            <a:r>
              <a:rPr lang="en-US" sz="1600" dirty="0"/>
              <a:t> – assumed to be distance in miles to nearest coast.</a:t>
            </a:r>
            <a:endParaRPr lang="en-US" sz="1600" b="1" dirty="0"/>
          </a:p>
          <a:p>
            <a:pPr marL="444500" indent="-444500">
              <a:buFont typeface="+mj-lt"/>
              <a:buAutoNum type="arabicPeriod" startAt="9"/>
            </a:pPr>
            <a:r>
              <a:rPr lang="en-US" sz="1600" b="1" dirty="0"/>
              <a:t>Fire housing proximity </a:t>
            </a:r>
            <a:r>
              <a:rPr lang="en-US" sz="1600" dirty="0"/>
              <a:t>– a community’s fire risk classification grade, on a scale of 1-10 (1 is safest) </a:t>
            </a:r>
            <a:r>
              <a:rPr lang="en-US" sz="1600" b="1" dirty="0">
                <a:solidFill>
                  <a:srgbClr val="FF0000"/>
                </a:solidFill>
              </a:rPr>
              <a:t>*.</a:t>
            </a:r>
          </a:p>
          <a:p>
            <a:pPr marL="444500" indent="-444500">
              <a:buFont typeface="+mj-lt"/>
              <a:buAutoNum type="arabicPeriod" startAt="9"/>
            </a:pPr>
            <a:r>
              <a:rPr lang="en-US" sz="1600" b="1" dirty="0"/>
              <a:t>Previous policies</a:t>
            </a:r>
            <a:r>
              <a:rPr lang="en-US" sz="1600" dirty="0"/>
              <a:t> – number of customer’s previous policies.</a:t>
            </a:r>
            <a:endParaRPr lang="en-US" sz="1600" b="1" dirty="0"/>
          </a:p>
          <a:p>
            <a:pPr marL="444500" indent="-444500">
              <a:buFont typeface="+mj-lt"/>
              <a:buAutoNum type="arabicPeriod" startAt="9"/>
            </a:pPr>
            <a:r>
              <a:rPr lang="en-US" sz="1600" b="1" dirty="0"/>
              <a:t>User age</a:t>
            </a:r>
          </a:p>
          <a:p>
            <a:pPr marL="444500" indent="-444500">
              <a:buFont typeface="+mj-lt"/>
              <a:buAutoNum type="arabicPeriod" startAt="9"/>
            </a:pPr>
            <a:r>
              <a:rPr lang="en-US" sz="1600" b="1" dirty="0"/>
              <a:t>Card type - </a:t>
            </a:r>
            <a:r>
              <a:rPr lang="en-US" sz="1600" dirty="0"/>
              <a:t>debit, credit and prepaid.</a:t>
            </a:r>
          </a:p>
          <a:p>
            <a:pPr marL="444500" indent="-444500">
              <a:buFont typeface="+mj-lt"/>
              <a:buAutoNum type="arabicPeriod" startAt="9"/>
            </a:pPr>
            <a:r>
              <a:rPr lang="en-US" sz="1600" b="1" dirty="0"/>
              <a:t>Target</a:t>
            </a:r>
            <a:r>
              <a:rPr lang="en-US" sz="1600" dirty="0"/>
              <a:t> – Occurrence of a claim in the insurance policy.</a:t>
            </a:r>
          </a:p>
          <a:p>
            <a:pPr marL="444500" indent="-444500">
              <a:buFont typeface="+mj-lt"/>
              <a:buAutoNum type="arabicPeriod" startAt="11"/>
            </a:pP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B2CB40-39D8-40E4-8397-9416AB4DF48C}"/>
              </a:ext>
            </a:extLst>
          </p:cNvPr>
          <p:cNvSpPr txBox="1"/>
          <p:nvPr/>
        </p:nvSpPr>
        <p:spPr>
          <a:xfrm>
            <a:off x="838200" y="1125010"/>
            <a:ext cx="106011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</a:t>
            </a:r>
            <a:r>
              <a:rPr lang="en-US" sz="1800" dirty="0"/>
              <a:t> dataset contains </a:t>
            </a:r>
            <a:r>
              <a:rPr lang="en-US" sz="1800" b="1" dirty="0"/>
              <a:t>12,398 rows</a:t>
            </a:r>
            <a:r>
              <a:rPr lang="en-US" sz="1800" dirty="0"/>
              <a:t>, each representing </a:t>
            </a:r>
            <a:r>
              <a:rPr lang="en-US" dirty="0"/>
              <a:t>a single Lemonade insurance policy (</a:t>
            </a:r>
            <a:r>
              <a:rPr lang="en-US" dirty="0">
                <a:hlinkClick r:id="rId2"/>
              </a:rPr>
              <a:t>www.lemonade.com</a:t>
            </a:r>
            <a:r>
              <a:rPr lang="en-US" dirty="0"/>
              <a:t>), an online-only insurance company with over 1 million customers. The dataset was received as a csv file ("home-insurance-raw-data.csv“) with no additional information.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5A1F5E-2C1A-4795-AA86-6AE47E0AB632}"/>
              </a:ext>
            </a:extLst>
          </p:cNvPr>
          <p:cNvSpPr txBox="1"/>
          <p:nvPr/>
        </p:nvSpPr>
        <p:spPr>
          <a:xfrm>
            <a:off x="826323" y="2506322"/>
            <a:ext cx="525780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4500" indent="-444500">
              <a:buFont typeface="+mj-lt"/>
              <a:buAutoNum type="arabicPeriod"/>
            </a:pPr>
            <a:r>
              <a:rPr lang="en-US" sz="1600" b="1" dirty="0"/>
              <a:t>ID</a:t>
            </a:r>
            <a:r>
              <a:rPr lang="en-US" sz="1600" dirty="0"/>
              <a:t> – assumed to be a unique identifier representing a single insurance policy.</a:t>
            </a:r>
          </a:p>
          <a:p>
            <a:pPr marL="444500" indent="-444500">
              <a:buFont typeface="+mj-lt"/>
              <a:buAutoNum type="arabicPeriod"/>
            </a:pPr>
            <a:r>
              <a:rPr lang="en-US" sz="1600" b="1" dirty="0"/>
              <a:t>State</a:t>
            </a:r>
            <a:r>
              <a:rPr lang="en-US" sz="1600" dirty="0"/>
              <a:t> – data contains 21 states out of the 50 U.S. states.</a:t>
            </a:r>
          </a:p>
          <a:p>
            <a:pPr marL="444500" indent="-444500">
              <a:buFont typeface="+mj-lt"/>
              <a:buAutoNum type="arabicPeriod"/>
            </a:pPr>
            <a:r>
              <a:rPr lang="en-US" sz="1600" b="1" dirty="0"/>
              <a:t>Postal code </a:t>
            </a:r>
            <a:r>
              <a:rPr lang="en-US" sz="1600" dirty="0"/>
              <a:t>– data contains 2,565 unique codes out of 41,692 different postal codes in the U.S.</a:t>
            </a:r>
          </a:p>
          <a:p>
            <a:pPr marL="444500" indent="-444500">
              <a:buFont typeface="+mj-lt"/>
              <a:buAutoNum type="arabicPeriod"/>
            </a:pPr>
            <a:r>
              <a:rPr lang="en-US" sz="1600" b="1" dirty="0"/>
              <a:t>Product</a:t>
            </a:r>
            <a:r>
              <a:rPr lang="en-US" sz="1600" dirty="0"/>
              <a:t>  - ho3, ho4, ho6.</a:t>
            </a:r>
          </a:p>
          <a:p>
            <a:pPr marL="444500" indent="-444500">
              <a:buFont typeface="+mj-lt"/>
              <a:buAutoNum type="arabicPeriod"/>
            </a:pPr>
            <a:r>
              <a:rPr lang="en-US" sz="1600" b="1" dirty="0"/>
              <a:t>User ID – </a:t>
            </a:r>
            <a:r>
              <a:rPr lang="en-US" sz="1600" dirty="0"/>
              <a:t>assumed to be a unique customer identifier (one customer can have more than one policy).</a:t>
            </a:r>
          </a:p>
          <a:p>
            <a:pPr marL="444500" indent="-444500">
              <a:buFont typeface="+mj-lt"/>
              <a:buAutoNum type="arabicPeriod"/>
            </a:pPr>
            <a:r>
              <a:rPr lang="en-US" sz="1600" b="1" dirty="0"/>
              <a:t>Square feet  - </a:t>
            </a:r>
            <a:r>
              <a:rPr lang="en-US" sz="1600" dirty="0"/>
              <a:t>area of the insured home.</a:t>
            </a:r>
          </a:p>
          <a:p>
            <a:pPr marL="444500" indent="-444500">
              <a:buFont typeface="+mj-lt"/>
              <a:buAutoNum type="arabicPeriod"/>
            </a:pPr>
            <a:r>
              <a:rPr lang="en-US" sz="1600" b="1" dirty="0"/>
              <a:t>High risk dog </a:t>
            </a:r>
            <a:r>
              <a:rPr lang="en-US" sz="1600" dirty="0"/>
              <a:t> - assumed to be presence of a high-risk dog in the insured home.</a:t>
            </a:r>
          </a:p>
          <a:p>
            <a:pPr marL="444500" indent="-444500">
              <a:buFont typeface="+mj-lt"/>
              <a:buAutoNum type="arabicPeriod"/>
            </a:pPr>
            <a:r>
              <a:rPr lang="en-US" sz="1600" b="1" dirty="0"/>
              <a:t>Has fire alarm </a:t>
            </a:r>
            <a:r>
              <a:rPr lang="en-US" sz="1600" dirty="0"/>
              <a:t>- presence of fire alarm in insured home</a:t>
            </a:r>
            <a:r>
              <a:rPr lang="en-US" sz="1600" b="1" dirty="0"/>
              <a:t>.</a:t>
            </a: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6EAE24-CA66-40BE-BAF8-F1C40536EEB6}"/>
              </a:ext>
            </a:extLst>
          </p:cNvPr>
          <p:cNvSpPr txBox="1"/>
          <p:nvPr/>
        </p:nvSpPr>
        <p:spPr>
          <a:xfrm>
            <a:off x="811574" y="5553310"/>
            <a:ext cx="1065438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u="sng" dirty="0"/>
              <a:t>Objective</a:t>
            </a:r>
          </a:p>
          <a:p>
            <a:pPr marL="0" indent="0">
              <a:buNone/>
            </a:pPr>
            <a:r>
              <a:rPr lang="en-US" dirty="0"/>
              <a:t>Predict the occurrence of an insurance claim based on features of insurance policies.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38418F-C507-4A6C-A51A-9825D618FCAB}"/>
              </a:ext>
            </a:extLst>
          </p:cNvPr>
          <p:cNvSpPr txBox="1"/>
          <p:nvPr/>
        </p:nvSpPr>
        <p:spPr>
          <a:xfrm>
            <a:off x="838200" y="2136990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dataset contains </a:t>
            </a:r>
            <a:r>
              <a:rPr lang="en-US" b="1" dirty="0"/>
              <a:t>16 columns</a:t>
            </a:r>
            <a:r>
              <a:rPr lang="en-US" dirty="0"/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326B26-ED9C-4607-B7C0-6A59214433BD}"/>
              </a:ext>
            </a:extLst>
          </p:cNvPr>
          <p:cNvSpPr txBox="1"/>
          <p:nvPr/>
        </p:nvSpPr>
        <p:spPr>
          <a:xfrm>
            <a:off x="838200" y="6207373"/>
            <a:ext cx="10882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* See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www.verisk.com/insurance/visualize/new-ppc-fire-protection-classes-to-benefit-insurers-communities</a:t>
            </a:r>
            <a:r>
              <a:rPr lang="en-US" sz="1200" dirty="0">
                <a:hlinkClick r:id="rId3"/>
              </a:rPr>
              <a:t>/</a:t>
            </a:r>
            <a:endParaRPr lang="en-US" sz="1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375EDA-3900-41E7-9237-FC05FA104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371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8A498-1997-44E8-9FB6-0D1A7CD13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EDA</a:t>
            </a:r>
            <a:endParaRPr lang="he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486E7-7B20-4F9D-8FA3-D7EE53D30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531" y="1604463"/>
            <a:ext cx="10216144" cy="47863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 analysis: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72 duplicate values in “id” column (“id” is assumed to be a unique insurance policy identifier)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97.7% missing values in “</a:t>
            </a:r>
            <a:r>
              <a:rPr lang="en-US" sz="1800" dirty="0" err="1"/>
              <a:t>square_ft</a:t>
            </a:r>
            <a:r>
              <a:rPr lang="en-US" sz="1800" dirty="0"/>
              <a:t>” column.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Some missing values in “portable electronics”, “coast”, “</a:t>
            </a:r>
            <a:r>
              <a:rPr lang="en-US" sz="1800" dirty="0" err="1"/>
              <a:t>user_age</a:t>
            </a:r>
            <a:r>
              <a:rPr lang="en-US" sz="1800" dirty="0"/>
              <a:t>”, and “</a:t>
            </a:r>
            <a:r>
              <a:rPr lang="en-US" sz="1800" dirty="0" err="1"/>
              <a:t>card_type</a:t>
            </a:r>
            <a:r>
              <a:rPr lang="en-US" sz="1800" dirty="0"/>
              <a:t>” columns.</a:t>
            </a:r>
          </a:p>
          <a:p>
            <a:pPr marL="800100" lvl="1" indent="-342900">
              <a:buNone/>
            </a:pPr>
            <a:endParaRPr lang="en-US" sz="1800" dirty="0"/>
          </a:p>
          <a:p>
            <a:pPr marL="0" lvl="1" indent="0">
              <a:spcBef>
                <a:spcPts val="1000"/>
              </a:spcBef>
              <a:buNone/>
            </a:pPr>
            <a:r>
              <a:rPr lang="en-US" dirty="0"/>
              <a:t>Preliminary transformations and fixes: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Converted postal code to 5-character string (by adding “0”s to 4-character codes).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Converted state abbreviations to full name </a:t>
            </a:r>
            <a:br>
              <a:rPr lang="en-US" sz="1800" dirty="0"/>
            </a:br>
            <a:r>
              <a:rPr lang="en-US" sz="1800" dirty="0"/>
              <a:t>(i.e. NY -&gt; New York, TX -&gt; Texas).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Changed “target”, “</a:t>
            </a:r>
            <a:r>
              <a:rPr lang="en-US" sz="1800" dirty="0" err="1"/>
              <a:t>has_fire_alarm</a:t>
            </a:r>
            <a:r>
              <a:rPr lang="en-US" sz="1800" dirty="0"/>
              <a:t>” and “has </a:t>
            </a:r>
            <a:r>
              <a:rPr lang="en-US" sz="1800" dirty="0" err="1"/>
              <a:t>burglar_alarm</a:t>
            </a:r>
            <a:r>
              <a:rPr lang="en-US" sz="1800" dirty="0"/>
              <a:t>” from True/False to 1/0.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Dropped 72 rows which had duplicate policy id numbers (0.6% data loss).</a:t>
            </a:r>
          </a:p>
          <a:p>
            <a:pPr marL="457200" lvl="1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2ADBA-1FED-4DC5-B169-3D28A21E2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8126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1756CDA5-BCCE-4917-AFBE-CF88C8C68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094" y="624740"/>
            <a:ext cx="7768784" cy="576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DDDBAE-2D9B-4A67-9DB6-28038F9144AC}"/>
              </a:ext>
            </a:extLst>
          </p:cNvPr>
          <p:cNvSpPr txBox="1"/>
          <p:nvPr/>
        </p:nvSpPr>
        <p:spPr>
          <a:xfrm>
            <a:off x="838200" y="1690688"/>
            <a:ext cx="301098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High Risk Dog  - no “True” values (all “False”)</a:t>
            </a:r>
          </a:p>
          <a:p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Target </a:t>
            </a:r>
            <a:r>
              <a:rPr lang="en-US" u="sng" dirty="0"/>
              <a:t>extremely</a:t>
            </a:r>
            <a:r>
              <a:rPr lang="en-US" dirty="0"/>
              <a:t> imbalanced (97.7% False)</a:t>
            </a:r>
          </a:p>
          <a:p>
            <a:endParaRPr lang="en-US" dirty="0"/>
          </a:p>
          <a:p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D55C978-FCEF-4B89-8BCE-633EB86E303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EDA</a:t>
            </a:r>
            <a:endParaRPr lang="he-IL" b="1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211E908-12E9-499C-8501-0457DABF3681}"/>
              </a:ext>
            </a:extLst>
          </p:cNvPr>
          <p:cNvSpPr/>
          <p:nvPr/>
        </p:nvSpPr>
        <p:spPr>
          <a:xfrm>
            <a:off x="3849189" y="4040103"/>
            <a:ext cx="2832890" cy="2709935"/>
          </a:xfrm>
          <a:prstGeom prst="ellipse">
            <a:avLst/>
          </a:prstGeom>
          <a:solidFill>
            <a:srgbClr val="4472C4">
              <a:alpha val="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AD27F3D-9114-445F-AC7F-9183E0EB91D3}"/>
              </a:ext>
            </a:extLst>
          </p:cNvPr>
          <p:cNvSpPr/>
          <p:nvPr/>
        </p:nvSpPr>
        <p:spPr>
          <a:xfrm rot="2014317">
            <a:off x="2178572" y="3743943"/>
            <a:ext cx="2155594" cy="379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9ADB38-61D4-4C84-B7D9-64E6B247F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5</a:t>
            </a:fld>
            <a:endParaRPr lang="he-IL"/>
          </a:p>
        </p:txBody>
      </p:sp>
      <p:sp>
        <p:nvSpPr>
          <p:cNvPr id="8" name="Arrow: Right 16">
            <a:extLst>
              <a:ext uri="{FF2B5EF4-FFF2-40B4-BE49-F238E27FC236}">
                <a16:creationId xmlns:a16="http://schemas.microsoft.com/office/drawing/2014/main" id="{8AD27F3D-9114-445F-AC7F-9183E0EB91D3}"/>
              </a:ext>
            </a:extLst>
          </p:cNvPr>
          <p:cNvSpPr/>
          <p:nvPr/>
        </p:nvSpPr>
        <p:spPr>
          <a:xfrm rot="2014317">
            <a:off x="2966682" y="2339756"/>
            <a:ext cx="1288102" cy="359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7195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6="http://schemas.microsoft.com/office/drawing/2016/5/12/chartex">
        <mc:Choice Requires="cx6">
          <p:graphicFrame>
            <p:nvGraphicFramePr>
              <p:cNvPr id="8" name="Chart 7">
                <a:extLst>
                  <a:ext uri="{FF2B5EF4-FFF2-40B4-BE49-F238E27FC236}">
                    <a16:creationId xmlns:a16="http://schemas.microsoft.com/office/drawing/2014/main" id="{9ABC4CA7-F5A2-48BB-A0A1-2A2786A5DEA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215941381"/>
                  </p:ext>
                </p:extLst>
              </p:nvPr>
            </p:nvGraphicFramePr>
            <p:xfrm>
              <a:off x="997226" y="1259633"/>
              <a:ext cx="10356574" cy="540534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8" name="Chart 7">
                <a:extLst>
                  <a:ext uri="{FF2B5EF4-FFF2-40B4-BE49-F238E27FC236}">
                    <a16:creationId xmlns:a16="http://schemas.microsoft.com/office/drawing/2014/main" xmlns="" xmlns:cx6="http://schemas.microsoft.com/office/drawing/2016/5/12/chartex" id="{9ABC4CA7-F5A2-48BB-A0A1-2A2786A5DEA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97226" y="1259633"/>
                <a:ext cx="10356574" cy="5405346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017C6BD5-FB8F-4AAF-9D66-C65FFE376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EDA </a:t>
            </a:r>
            <a:endParaRPr lang="he-IL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2F0122-C049-4139-9A7F-0195B36CF5F2}"/>
              </a:ext>
            </a:extLst>
          </p:cNvPr>
          <p:cNvSpPr txBox="1"/>
          <p:nvPr/>
        </p:nvSpPr>
        <p:spPr>
          <a:xfrm>
            <a:off x="4060963" y="762391"/>
            <a:ext cx="4229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Number of Insurance Policies by State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701ED9-4397-4123-8BDF-358120C6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2514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84BBCA5-3367-490E-946F-1CF97F181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Correlation Matrix</a:t>
            </a:r>
            <a:endParaRPr lang="he-IL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863103-80A9-441E-8222-A85A1725D459}"/>
              </a:ext>
            </a:extLst>
          </p:cNvPr>
          <p:cNvSpPr txBox="1"/>
          <p:nvPr/>
        </p:nvSpPr>
        <p:spPr>
          <a:xfrm>
            <a:off x="918246" y="1813833"/>
            <a:ext cx="301098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 significant correlation of any feature with the target variable.</a:t>
            </a:r>
          </a:p>
          <a:p>
            <a:endParaRPr lang="en-US" dirty="0"/>
          </a:p>
          <a:p>
            <a:r>
              <a:rPr lang="en-US" dirty="0"/>
              <a:t>Almost no observable correlations between the different features.</a:t>
            </a:r>
          </a:p>
          <a:p>
            <a:endParaRPr lang="en-US" dirty="0"/>
          </a:p>
          <a:p>
            <a:r>
              <a:rPr lang="en-US" dirty="0"/>
              <a:t>Small correlation between coast and </a:t>
            </a:r>
            <a:r>
              <a:rPr lang="en-US" dirty="0" err="1"/>
              <a:t>postal_code</a:t>
            </a:r>
            <a:r>
              <a:rPr lang="en-US" dirty="0"/>
              <a:t> (0.38) and between coast and </a:t>
            </a:r>
            <a:r>
              <a:rPr lang="en-US" dirty="0" err="1"/>
              <a:t>portable_electronics</a:t>
            </a:r>
            <a:r>
              <a:rPr lang="en-US" dirty="0"/>
              <a:t> (0.38).</a:t>
            </a:r>
          </a:p>
          <a:p>
            <a:endParaRPr lang="en-US" sz="18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FA9EDDE-81C9-4063-A391-FC5AC8C80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235" y="1690688"/>
            <a:ext cx="7931311" cy="476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A47AA1-29EB-481D-A529-97F3AC76C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5517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2D55C978-FCEF-4B89-8BCE-633EB86E303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Data Transformation</a:t>
            </a:r>
            <a:endParaRPr lang="he-IL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04EA54-BDC7-431C-BE26-616AF8058989}"/>
              </a:ext>
            </a:extLst>
          </p:cNvPr>
          <p:cNvSpPr txBox="1"/>
          <p:nvPr/>
        </p:nvSpPr>
        <p:spPr>
          <a:xfrm>
            <a:off x="9422646" y="3511504"/>
            <a:ext cx="2455223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Grouped into three categories</a:t>
            </a:r>
          </a:p>
          <a:p>
            <a:r>
              <a:rPr lang="en-US" sz="1050" dirty="0"/>
              <a:t>(‘</a:t>
            </a:r>
            <a:r>
              <a:rPr lang="en-US" sz="1050" dirty="0" err="1"/>
              <a:t>close_to_coast_risk</a:t>
            </a:r>
            <a:r>
              <a:rPr lang="en-US" sz="1050" dirty="0"/>
              <a:t>’)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50" dirty="0"/>
              <a:t>High risk (0-5 miles from coast)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50" dirty="0"/>
              <a:t>Medium risk (6-29 miles from coast)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50" dirty="0"/>
              <a:t>Low risk (30+ miles from coast or </a:t>
            </a:r>
            <a:r>
              <a:rPr lang="en-US" sz="1050" dirty="0" err="1"/>
              <a:t>NaN</a:t>
            </a:r>
            <a:r>
              <a:rPr lang="en-US" sz="1050" dirty="0"/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5D7D8E-A0C0-4D00-83D2-D8E646C1B177}"/>
              </a:ext>
            </a:extLst>
          </p:cNvPr>
          <p:cNvSpPr txBox="1"/>
          <p:nvPr/>
        </p:nvSpPr>
        <p:spPr>
          <a:xfrm>
            <a:off x="9866445" y="1441129"/>
            <a:ext cx="1162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Coast</a:t>
            </a:r>
            <a:endParaRPr lang="he-I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28AE8B-0812-4DDE-940F-C92995EE58BB}"/>
              </a:ext>
            </a:extLst>
          </p:cNvPr>
          <p:cNvSpPr txBox="1"/>
          <p:nvPr/>
        </p:nvSpPr>
        <p:spPr>
          <a:xfrm>
            <a:off x="6423830" y="1433605"/>
            <a:ext cx="2341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Fire Housing Proximity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B2C6B4-6F52-4195-AF52-928D3AB9A2E5}"/>
              </a:ext>
            </a:extLst>
          </p:cNvPr>
          <p:cNvSpPr txBox="1"/>
          <p:nvPr/>
        </p:nvSpPr>
        <p:spPr>
          <a:xfrm>
            <a:off x="3807554" y="1441127"/>
            <a:ext cx="2038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Previous Policies</a:t>
            </a:r>
            <a:endParaRPr lang="he-IL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7FC7B7-E0CE-4DE1-8FFF-21F76436023B}"/>
              </a:ext>
            </a:extLst>
          </p:cNvPr>
          <p:cNvSpPr txBox="1"/>
          <p:nvPr/>
        </p:nvSpPr>
        <p:spPr>
          <a:xfrm>
            <a:off x="6545132" y="3512949"/>
            <a:ext cx="2138028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Grouped 15 string values into 8 categories according to numerical value (1-8)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802B1A-634D-4E86-8379-EC3DCAE26256}"/>
              </a:ext>
            </a:extLst>
          </p:cNvPr>
          <p:cNvSpPr txBox="1"/>
          <p:nvPr/>
        </p:nvSpPr>
        <p:spPr>
          <a:xfrm>
            <a:off x="3776056" y="3507287"/>
            <a:ext cx="223837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Grouped 8 values into 2 categories</a:t>
            </a:r>
          </a:p>
          <a:p>
            <a:r>
              <a:rPr lang="en-US" sz="1050" dirty="0"/>
              <a:t>(‘</a:t>
            </a:r>
            <a:r>
              <a:rPr lang="en-US" sz="1050" dirty="0" err="1"/>
              <a:t>has_previous_policies</a:t>
            </a:r>
            <a:r>
              <a:rPr lang="en-US" sz="1050" dirty="0"/>
              <a:t>’)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50" dirty="0"/>
              <a:t>Zero previous policies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50" dirty="0"/>
              <a:t>One or more previous policies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9B4817-4606-4CBD-B5D5-9936653C1ECD}"/>
              </a:ext>
            </a:extLst>
          </p:cNvPr>
          <p:cNvSpPr txBox="1"/>
          <p:nvPr/>
        </p:nvSpPr>
        <p:spPr>
          <a:xfrm>
            <a:off x="1042450" y="1435685"/>
            <a:ext cx="1933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User Age</a:t>
            </a:r>
            <a:endParaRPr lang="he-I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58E090-EDBB-47B5-8964-AE62A9244252}"/>
              </a:ext>
            </a:extLst>
          </p:cNvPr>
          <p:cNvSpPr txBox="1"/>
          <p:nvPr/>
        </p:nvSpPr>
        <p:spPr>
          <a:xfrm>
            <a:off x="981428" y="3508492"/>
            <a:ext cx="223837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Grouped to 6 categories: </a:t>
            </a:r>
          </a:p>
          <a:p>
            <a:r>
              <a:rPr lang="en-US" sz="1050" dirty="0"/>
              <a:t>(‘</a:t>
            </a:r>
            <a:r>
              <a:rPr lang="en-US" sz="1050" dirty="0" err="1"/>
              <a:t>user_age_cat</a:t>
            </a:r>
            <a:r>
              <a:rPr lang="en-US" sz="1050" dirty="0"/>
              <a:t>’)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050" dirty="0"/>
              <a:t>under 25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050" dirty="0"/>
              <a:t>25 - 34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050" dirty="0"/>
              <a:t>35 - 44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050" dirty="0"/>
              <a:t>45 - 54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050" dirty="0"/>
              <a:t>45 - 55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050" dirty="0"/>
              <a:t>over 65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8C9B8F-1A35-496B-A416-665E1A849B6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5689" y="1838308"/>
            <a:ext cx="2484114" cy="16172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B64E2D-9543-441C-9031-8A9424CE19A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43044" y="1847931"/>
            <a:ext cx="2638770" cy="16505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0D19DBD-6F9E-45B1-AD43-D966F32561A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80666" y="1851119"/>
            <a:ext cx="2502925" cy="162407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3F16C68-5C87-4795-94DB-B9D86E0CFE48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43080" y="5121450"/>
            <a:ext cx="2570679" cy="161629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1C65D5F-23EB-44DB-A3F6-4DA25BD5A86E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134263" y="1875924"/>
            <a:ext cx="2626415" cy="1617456"/>
          </a:xfrm>
          <a:prstGeom prst="rect">
            <a:avLst/>
          </a:prstGeom>
        </p:spPr>
      </p:pic>
      <p:sp>
        <p:nvSpPr>
          <p:cNvPr id="44" name="Arrow: Right 43">
            <a:extLst>
              <a:ext uri="{FF2B5EF4-FFF2-40B4-BE49-F238E27FC236}">
                <a16:creationId xmlns:a16="http://schemas.microsoft.com/office/drawing/2014/main" id="{7D90811A-FC38-48F1-82EC-346EB3206D96}"/>
              </a:ext>
            </a:extLst>
          </p:cNvPr>
          <p:cNvSpPr/>
          <p:nvPr/>
        </p:nvSpPr>
        <p:spPr>
          <a:xfrm rot="5400000">
            <a:off x="10305985" y="4685511"/>
            <a:ext cx="308629" cy="379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F170B86-60DA-4B81-9C6C-FD2E550DD141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42937" y="5121450"/>
            <a:ext cx="2502925" cy="1578691"/>
          </a:xfrm>
          <a:prstGeom prst="rect">
            <a:avLst/>
          </a:prstGeom>
        </p:spPr>
      </p:pic>
      <p:sp>
        <p:nvSpPr>
          <p:cNvPr id="47" name="Arrow: Right 46">
            <a:extLst>
              <a:ext uri="{FF2B5EF4-FFF2-40B4-BE49-F238E27FC236}">
                <a16:creationId xmlns:a16="http://schemas.microsoft.com/office/drawing/2014/main" id="{6D0B9027-47C1-41BA-947B-277EA33AFF91}"/>
              </a:ext>
            </a:extLst>
          </p:cNvPr>
          <p:cNvSpPr/>
          <p:nvPr/>
        </p:nvSpPr>
        <p:spPr>
          <a:xfrm rot="5400000">
            <a:off x="7459831" y="4685512"/>
            <a:ext cx="308629" cy="379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7456CC11-AC33-4B87-A72B-007A611E2197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608103" y="5144910"/>
            <a:ext cx="2502925" cy="1569374"/>
          </a:xfrm>
          <a:prstGeom prst="rect">
            <a:avLst/>
          </a:prstGeom>
        </p:spPr>
      </p:pic>
      <p:sp>
        <p:nvSpPr>
          <p:cNvPr id="50" name="Arrow: Right 49">
            <a:extLst>
              <a:ext uri="{FF2B5EF4-FFF2-40B4-BE49-F238E27FC236}">
                <a16:creationId xmlns:a16="http://schemas.microsoft.com/office/drawing/2014/main" id="{9C0D2354-208D-427E-845B-25ED56B3C1A3}"/>
              </a:ext>
            </a:extLst>
          </p:cNvPr>
          <p:cNvSpPr/>
          <p:nvPr/>
        </p:nvSpPr>
        <p:spPr>
          <a:xfrm rot="5400000">
            <a:off x="4703092" y="4686929"/>
            <a:ext cx="308629" cy="379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AD691216-F1A1-476C-8B7C-14121683A7C6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7351" y="5082931"/>
            <a:ext cx="2440789" cy="1617210"/>
          </a:xfrm>
          <a:prstGeom prst="rect">
            <a:avLst/>
          </a:prstGeom>
        </p:spPr>
      </p:pic>
      <p:sp>
        <p:nvSpPr>
          <p:cNvPr id="54" name="Arrow: Right 53">
            <a:extLst>
              <a:ext uri="{FF2B5EF4-FFF2-40B4-BE49-F238E27FC236}">
                <a16:creationId xmlns:a16="http://schemas.microsoft.com/office/drawing/2014/main" id="{7CB793EE-575E-49C2-B4F2-40A7EA06BF37}"/>
              </a:ext>
            </a:extLst>
          </p:cNvPr>
          <p:cNvSpPr/>
          <p:nvPr/>
        </p:nvSpPr>
        <p:spPr>
          <a:xfrm rot="5400000">
            <a:off x="1877698" y="4699611"/>
            <a:ext cx="308629" cy="379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1C0B22-9BF4-4139-9D0C-7191E9416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2661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2FAFF357-2227-4CE7-AA51-9D2D6B27AE5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4352" y="1868999"/>
            <a:ext cx="3180388" cy="2167409"/>
          </a:xfrm>
          <a:prstGeom prst="rect">
            <a:avLst/>
          </a:prstGeom>
        </p:spPr>
      </p:pic>
      <p:pic>
        <p:nvPicPr>
          <p:cNvPr id="22" name="Picture 21" descr="Map&#10;&#10;Description automatically generated">
            <a:extLst>
              <a:ext uri="{FF2B5EF4-FFF2-40B4-BE49-F238E27FC236}">
                <a16:creationId xmlns:a16="http://schemas.microsoft.com/office/drawing/2014/main" id="{7571F162-7195-4B0A-AACD-772C88BBCE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049" y="1822833"/>
            <a:ext cx="3180387" cy="212025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D081DD9-76EC-4B24-BF22-EF438F7073C8}"/>
              </a:ext>
            </a:extLst>
          </p:cNvPr>
          <p:cNvSpPr txBox="1"/>
          <p:nvPr/>
        </p:nvSpPr>
        <p:spPr>
          <a:xfrm>
            <a:off x="717725" y="1499667"/>
            <a:ext cx="2141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Hurricane Activity</a:t>
            </a:r>
            <a:endParaRPr lang="he-IL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4B9284-2760-4540-BB40-4518E3068679}"/>
              </a:ext>
            </a:extLst>
          </p:cNvPr>
          <p:cNvSpPr txBox="1"/>
          <p:nvPr/>
        </p:nvSpPr>
        <p:spPr>
          <a:xfrm>
            <a:off x="3984848" y="1530907"/>
            <a:ext cx="2141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Earthquake Risk</a:t>
            </a:r>
            <a:endParaRPr lang="he-IL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954217F-DA78-443A-BBD4-0A7D26E0A1B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61432" y="4318926"/>
            <a:ext cx="3789739" cy="228936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9816DB3-DB9F-4A47-B677-19FD198ECC65}"/>
              </a:ext>
            </a:extLst>
          </p:cNvPr>
          <p:cNvSpPr txBox="1"/>
          <p:nvPr/>
        </p:nvSpPr>
        <p:spPr>
          <a:xfrm>
            <a:off x="3837570" y="4071550"/>
            <a:ext cx="30374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Number of Natural Disasters </a:t>
            </a:r>
            <a:br>
              <a:rPr lang="en-US" sz="1800" b="1" dirty="0"/>
            </a:br>
            <a:r>
              <a:rPr lang="en-US" sz="1800" b="1" dirty="0"/>
              <a:t>Since 1953</a:t>
            </a:r>
            <a:endParaRPr lang="he-IL" b="1" dirty="0"/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C74C0A4D-AAEE-497C-BA09-424FA7CA7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9</a:t>
            </a:fld>
            <a:endParaRPr lang="he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D235F1-091E-4C00-8074-D8B4E161DFC7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78857" y="1476903"/>
            <a:ext cx="4495723" cy="484895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CFB1C80-8CBE-43D6-A261-9933F2A85745}"/>
              </a:ext>
            </a:extLst>
          </p:cNvPr>
          <p:cNvSpPr txBox="1"/>
          <p:nvPr/>
        </p:nvSpPr>
        <p:spPr>
          <a:xfrm>
            <a:off x="4203865" y="831682"/>
            <a:ext cx="76952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1600" dirty="0">
                <a:hlinkClick r:id="rId6"/>
              </a:rPr>
              <a:t>https://worldpopulationreview.com/state-rankings/states-with-the-least-natural-disasters</a:t>
            </a:r>
            <a:endParaRPr lang="he-IL" sz="1600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8905241C-8F06-4765-9B4E-4A277DD2F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85" y="365125"/>
            <a:ext cx="10515600" cy="1325563"/>
          </a:xfrm>
        </p:spPr>
        <p:txBody>
          <a:bodyPr/>
          <a:lstStyle/>
          <a:p>
            <a:r>
              <a:rPr lang="en-US" b="1" dirty="0"/>
              <a:t>Data Enrichment</a:t>
            </a:r>
            <a:endParaRPr lang="he-IL" b="1" dirty="0"/>
          </a:p>
        </p:txBody>
      </p:sp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B8BC2593-BF62-4552-AA5C-EA0140DA775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72" y="4386223"/>
            <a:ext cx="2963825" cy="228936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ACADA1B-894B-4859-8586-3DE7488466EC}"/>
              </a:ext>
            </a:extLst>
          </p:cNvPr>
          <p:cNvSpPr txBox="1"/>
          <p:nvPr/>
        </p:nvSpPr>
        <p:spPr>
          <a:xfrm>
            <a:off x="570633" y="4071550"/>
            <a:ext cx="2550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Large Fire Probability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3716649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13749</TotalTime>
  <Words>3151</Words>
  <Application>Microsoft Office PowerPoint</Application>
  <PresentationFormat>Widescreen</PresentationFormat>
  <Paragraphs>460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Wingdings</vt:lpstr>
      <vt:lpstr>Office Theme</vt:lpstr>
      <vt:lpstr>Home Insurance Classification Project</vt:lpstr>
      <vt:lpstr>Overview</vt:lpstr>
      <vt:lpstr>Dataset and Objective</vt:lpstr>
      <vt:lpstr>EDA</vt:lpstr>
      <vt:lpstr>PowerPoint Presentation</vt:lpstr>
      <vt:lpstr>EDA </vt:lpstr>
      <vt:lpstr>Correlation Matrix</vt:lpstr>
      <vt:lpstr>PowerPoint Presentation</vt:lpstr>
      <vt:lpstr>Data Enrichment</vt:lpstr>
      <vt:lpstr>PowerPoint Presentation</vt:lpstr>
      <vt:lpstr>Data Engineering – Adding New Columns</vt:lpstr>
      <vt:lpstr>Dropping Redundant Columns</vt:lpstr>
      <vt:lpstr>Handling Missing Values</vt:lpstr>
      <vt:lpstr>Pre-processing  </vt:lpstr>
      <vt:lpstr>Handling Data Imbalance</vt:lpstr>
      <vt:lpstr>Initial Decision Tree Classifier Visualization</vt:lpstr>
      <vt:lpstr>Decision Tree Classifier (Grid Search : 10-fold cv)</vt:lpstr>
      <vt:lpstr>Random Forest Classifier (Grid Search : 5-fold cv)</vt:lpstr>
      <vt:lpstr>Logistic Regression (Grid Search : 10-fold cv)</vt:lpstr>
      <vt:lpstr>Logistic Regression – ROC Curve (Receiver Operating Characteristics Curve)</vt:lpstr>
      <vt:lpstr>ADA Boost Classifier (Grid Search : 5-fold cv)</vt:lpstr>
      <vt:lpstr>Model Comparison: Confusion Matrices</vt:lpstr>
      <vt:lpstr>Model Comparison - Metrics</vt:lpstr>
      <vt:lpstr>Implementing Pipeline</vt:lpstr>
      <vt:lpstr>Log Loss (Random Forest Grid Search with Log Loss Scoring)</vt:lpstr>
      <vt:lpstr>Discussion and Summary</vt:lpstr>
      <vt:lpstr>Further Analysis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Finger, Shai</dc:creator>
  <cp:lastModifiedBy>Linoy Elias</cp:lastModifiedBy>
  <cp:revision>496</cp:revision>
  <dcterms:created xsi:type="dcterms:W3CDTF">2021-08-06T06:11:03Z</dcterms:created>
  <dcterms:modified xsi:type="dcterms:W3CDTF">2021-10-26T11:30:02Z</dcterms:modified>
</cp:coreProperties>
</file>